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1"/>
  </p:notesMasterIdLst>
  <p:sldIdLst>
    <p:sldId id="456" r:id="rId2"/>
    <p:sldId id="651" r:id="rId3"/>
    <p:sldId id="652" r:id="rId4"/>
    <p:sldId id="653" r:id="rId5"/>
    <p:sldId id="654" r:id="rId6"/>
    <p:sldId id="656" r:id="rId7"/>
    <p:sldId id="720" r:id="rId8"/>
    <p:sldId id="735" r:id="rId9"/>
    <p:sldId id="660" r:id="rId10"/>
    <p:sldId id="661" r:id="rId11"/>
    <p:sldId id="663" r:id="rId12"/>
    <p:sldId id="725" r:id="rId13"/>
    <p:sldId id="457" r:id="rId14"/>
    <p:sldId id="664" r:id="rId15"/>
    <p:sldId id="674" r:id="rId16"/>
    <p:sldId id="718" r:id="rId17"/>
    <p:sldId id="666" r:id="rId18"/>
    <p:sldId id="733" r:id="rId19"/>
    <p:sldId id="668" r:id="rId20"/>
    <p:sldId id="670" r:id="rId21"/>
    <p:sldId id="671" r:id="rId22"/>
    <p:sldId id="672" r:id="rId23"/>
    <p:sldId id="675" r:id="rId24"/>
    <p:sldId id="676" r:id="rId25"/>
    <p:sldId id="677" r:id="rId26"/>
    <p:sldId id="673" r:id="rId27"/>
    <p:sldId id="678" r:id="rId28"/>
    <p:sldId id="679" r:id="rId29"/>
    <p:sldId id="689" r:id="rId30"/>
    <p:sldId id="690" r:id="rId31"/>
    <p:sldId id="692" r:id="rId32"/>
    <p:sldId id="693" r:id="rId33"/>
    <p:sldId id="695" r:id="rId34"/>
    <p:sldId id="696" r:id="rId35"/>
    <p:sldId id="697" r:id="rId36"/>
    <p:sldId id="681" r:id="rId37"/>
    <p:sldId id="734" r:id="rId38"/>
    <p:sldId id="699" r:id="rId39"/>
    <p:sldId id="700" r:id="rId40"/>
    <p:sldId id="701" r:id="rId41"/>
    <p:sldId id="702" r:id="rId42"/>
    <p:sldId id="703" r:id="rId43"/>
    <p:sldId id="704" r:id="rId44"/>
    <p:sldId id="729" r:id="rId45"/>
    <p:sldId id="727" r:id="rId46"/>
    <p:sldId id="728" r:id="rId47"/>
    <p:sldId id="731" r:id="rId48"/>
    <p:sldId id="709" r:id="rId49"/>
    <p:sldId id="710" r:id="rId50"/>
  </p:sldIdLst>
  <p:sldSz cx="6858000" cy="9144000" type="screen4x3"/>
  <p:notesSz cx="6888163" cy="100187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ail Riches" initials="GR" lastIdx="2"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470" autoAdjust="0"/>
    <p:restoredTop sz="95253" autoAdjust="0"/>
  </p:normalViewPr>
  <p:slideViewPr>
    <p:cSldViewPr>
      <p:cViewPr varScale="1">
        <p:scale>
          <a:sx n="78" d="100"/>
          <a:sy n="78" d="100"/>
        </p:scale>
        <p:origin x="3168" y="168"/>
      </p:cViewPr>
      <p:guideLst>
        <p:guide orient="horz" pos="2880"/>
        <p:guide pos="216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3774188-9835-4F13-BF1B-B0A5E2D23FCA}" type="doc">
      <dgm:prSet loTypeId="urn:microsoft.com/office/officeart/2005/8/layout/radial1" loCatId="cycle" qsTypeId="urn:microsoft.com/office/officeart/2005/8/quickstyle/simple1" qsCatId="simple" csTypeId="urn:microsoft.com/office/officeart/2005/8/colors/accent0_1" csCatId="mainScheme" phldr="1"/>
      <dgm:spPr/>
      <dgm:t>
        <a:bodyPr/>
        <a:lstStyle/>
        <a:p>
          <a:endParaRPr lang="en-AU"/>
        </a:p>
      </dgm:t>
    </dgm:pt>
    <dgm:pt modelId="{21C89DE9-D717-420F-8E78-085C74D87087}">
      <dgm:prSet phldrT="[Text]"/>
      <dgm:spPr>
        <a:solidFill>
          <a:schemeClr val="bg1">
            <a:lumMod val="85000"/>
          </a:schemeClr>
        </a:solidFill>
      </dgm:spPr>
      <dgm:t>
        <a:bodyPr/>
        <a:lstStyle/>
        <a:p>
          <a:r>
            <a:rPr lang="en-AU" dirty="0"/>
            <a:t> </a:t>
          </a:r>
        </a:p>
      </dgm:t>
    </dgm:pt>
    <dgm:pt modelId="{0C3C3E69-D4A6-4DB9-97E8-D8F2F82E53C2}" type="parTrans" cxnId="{D4AAF1E7-366F-49D9-9838-8BECC4588839}">
      <dgm:prSet/>
      <dgm:spPr/>
      <dgm:t>
        <a:bodyPr/>
        <a:lstStyle/>
        <a:p>
          <a:endParaRPr lang="en-AU"/>
        </a:p>
      </dgm:t>
    </dgm:pt>
    <dgm:pt modelId="{E52833ED-BE93-4F64-95FB-D949D4E9DFBE}" type="sibTrans" cxnId="{D4AAF1E7-366F-49D9-9838-8BECC4588839}">
      <dgm:prSet/>
      <dgm:spPr/>
      <dgm:t>
        <a:bodyPr/>
        <a:lstStyle/>
        <a:p>
          <a:endParaRPr lang="en-AU"/>
        </a:p>
      </dgm:t>
    </dgm:pt>
    <dgm:pt modelId="{4E4E73FC-1FF6-4E27-AB67-53C75FDE8BE8}">
      <dgm:prSet phldrT="[Text]"/>
      <dgm:spPr>
        <a:solidFill>
          <a:schemeClr val="bg1"/>
        </a:solidFill>
      </dgm:spPr>
      <dgm:t>
        <a:bodyPr/>
        <a:lstStyle/>
        <a:p>
          <a:r>
            <a:rPr lang="en-AU" dirty="0"/>
            <a:t> </a:t>
          </a:r>
        </a:p>
      </dgm:t>
    </dgm:pt>
    <dgm:pt modelId="{9D118F11-00FF-4E53-A064-FA5D8FD91C46}" type="parTrans" cxnId="{6EF00192-BE0B-4512-866B-D63E3AB5AF89}">
      <dgm:prSet/>
      <dgm:spPr/>
      <dgm:t>
        <a:bodyPr/>
        <a:lstStyle/>
        <a:p>
          <a:endParaRPr lang="en-AU"/>
        </a:p>
      </dgm:t>
    </dgm:pt>
    <dgm:pt modelId="{60FD9B24-0BFD-4E7F-BEF4-335FC0FD2034}" type="sibTrans" cxnId="{6EF00192-BE0B-4512-866B-D63E3AB5AF89}">
      <dgm:prSet/>
      <dgm:spPr/>
      <dgm:t>
        <a:bodyPr/>
        <a:lstStyle/>
        <a:p>
          <a:endParaRPr lang="en-AU"/>
        </a:p>
      </dgm:t>
    </dgm:pt>
    <dgm:pt modelId="{686BC392-9A0E-4B3B-B8B9-863C68BBE898}">
      <dgm:prSet phldrT="[Text]"/>
      <dgm:spPr>
        <a:solidFill>
          <a:schemeClr val="bg1"/>
        </a:solidFill>
      </dgm:spPr>
      <dgm:t>
        <a:bodyPr/>
        <a:lstStyle/>
        <a:p>
          <a:r>
            <a:rPr lang="en-AU" dirty="0"/>
            <a:t> </a:t>
          </a:r>
        </a:p>
      </dgm:t>
    </dgm:pt>
    <dgm:pt modelId="{71D42D62-82D3-4743-BC98-D5A85CC3286F}" type="parTrans" cxnId="{4DD5342A-9E97-46E7-85B9-FA49B5273286}">
      <dgm:prSet/>
      <dgm:spPr/>
      <dgm:t>
        <a:bodyPr/>
        <a:lstStyle/>
        <a:p>
          <a:endParaRPr lang="en-AU"/>
        </a:p>
      </dgm:t>
    </dgm:pt>
    <dgm:pt modelId="{CD07A4F2-3431-411C-A1E5-C979AFB3968B}" type="sibTrans" cxnId="{4DD5342A-9E97-46E7-85B9-FA49B5273286}">
      <dgm:prSet/>
      <dgm:spPr/>
      <dgm:t>
        <a:bodyPr/>
        <a:lstStyle/>
        <a:p>
          <a:endParaRPr lang="en-AU"/>
        </a:p>
      </dgm:t>
    </dgm:pt>
    <dgm:pt modelId="{C99990C2-24E0-40ED-9111-5BFB9F56E931}">
      <dgm:prSet phldrT="[Text]"/>
      <dgm:spPr/>
      <dgm:t>
        <a:bodyPr/>
        <a:lstStyle/>
        <a:p>
          <a:r>
            <a:rPr lang="en-AU" dirty="0"/>
            <a:t> </a:t>
          </a:r>
        </a:p>
      </dgm:t>
    </dgm:pt>
    <dgm:pt modelId="{3BA8CB2A-66CC-4AE7-AA1D-13743CA8D768}" type="parTrans" cxnId="{E01C6853-CE63-4B1A-9738-EF40BBF8720A}">
      <dgm:prSet/>
      <dgm:spPr/>
      <dgm:t>
        <a:bodyPr/>
        <a:lstStyle/>
        <a:p>
          <a:endParaRPr lang="en-AU"/>
        </a:p>
      </dgm:t>
    </dgm:pt>
    <dgm:pt modelId="{AF001E13-8D2A-4858-A000-F066D0D8C738}" type="sibTrans" cxnId="{E01C6853-CE63-4B1A-9738-EF40BBF8720A}">
      <dgm:prSet/>
      <dgm:spPr/>
      <dgm:t>
        <a:bodyPr/>
        <a:lstStyle/>
        <a:p>
          <a:endParaRPr lang="en-AU"/>
        </a:p>
      </dgm:t>
    </dgm:pt>
    <dgm:pt modelId="{79491014-8786-427F-B6E8-51B6A77B0CC8}">
      <dgm:prSet phldrT="[Text]"/>
      <dgm:spPr/>
      <dgm:t>
        <a:bodyPr/>
        <a:lstStyle/>
        <a:p>
          <a:r>
            <a:rPr lang="en-AU" dirty="0"/>
            <a:t> </a:t>
          </a:r>
        </a:p>
      </dgm:t>
    </dgm:pt>
    <dgm:pt modelId="{F89560EC-9013-4E12-97F8-94FA24056884}" type="parTrans" cxnId="{F8619156-38FC-4E8F-A021-CDE72593E7A7}">
      <dgm:prSet/>
      <dgm:spPr/>
      <dgm:t>
        <a:bodyPr/>
        <a:lstStyle/>
        <a:p>
          <a:endParaRPr lang="en-AU"/>
        </a:p>
      </dgm:t>
    </dgm:pt>
    <dgm:pt modelId="{B5D9FB33-A5CD-422E-8525-3FE6C2850247}" type="sibTrans" cxnId="{F8619156-38FC-4E8F-A021-CDE72593E7A7}">
      <dgm:prSet/>
      <dgm:spPr/>
      <dgm:t>
        <a:bodyPr/>
        <a:lstStyle/>
        <a:p>
          <a:endParaRPr lang="en-AU"/>
        </a:p>
      </dgm:t>
    </dgm:pt>
    <dgm:pt modelId="{5D0301D2-E895-40B3-818B-378834FD9613}">
      <dgm:prSet phldrT="[Text]"/>
      <dgm:spPr/>
      <dgm:t>
        <a:bodyPr/>
        <a:lstStyle/>
        <a:p>
          <a:endParaRPr lang="en-AU" dirty="0"/>
        </a:p>
      </dgm:t>
    </dgm:pt>
    <dgm:pt modelId="{38FB9392-4A7C-4AE4-B425-7D2309F5B571}" type="parTrans" cxnId="{67B6A526-A5E1-4BBC-B325-4DCA1176F104}">
      <dgm:prSet/>
      <dgm:spPr/>
      <dgm:t>
        <a:bodyPr/>
        <a:lstStyle/>
        <a:p>
          <a:endParaRPr lang="en-AU"/>
        </a:p>
      </dgm:t>
    </dgm:pt>
    <dgm:pt modelId="{F0BAD7CF-09D6-4338-B60A-5A7FC72CAB2F}" type="sibTrans" cxnId="{67B6A526-A5E1-4BBC-B325-4DCA1176F104}">
      <dgm:prSet/>
      <dgm:spPr/>
      <dgm:t>
        <a:bodyPr/>
        <a:lstStyle/>
        <a:p>
          <a:endParaRPr lang="en-AU"/>
        </a:p>
      </dgm:t>
    </dgm:pt>
    <dgm:pt modelId="{C86DEAFC-C637-47D5-A025-99CC45CC80D0}" type="pres">
      <dgm:prSet presAssocID="{43774188-9835-4F13-BF1B-B0A5E2D23FCA}" presName="cycle" presStyleCnt="0">
        <dgm:presLayoutVars>
          <dgm:chMax val="1"/>
          <dgm:dir/>
          <dgm:animLvl val="ctr"/>
          <dgm:resizeHandles val="exact"/>
        </dgm:presLayoutVars>
      </dgm:prSet>
      <dgm:spPr/>
    </dgm:pt>
    <dgm:pt modelId="{019D21B4-5B71-49BF-90D4-D6F4FD097EAF}" type="pres">
      <dgm:prSet presAssocID="{21C89DE9-D717-420F-8E78-085C74D87087}" presName="centerShape" presStyleLbl="node0" presStyleIdx="0" presStyleCnt="1"/>
      <dgm:spPr/>
    </dgm:pt>
    <dgm:pt modelId="{7834D21C-0CF2-4FCF-A3DF-461AD3B888CF}" type="pres">
      <dgm:prSet presAssocID="{9D118F11-00FF-4E53-A064-FA5D8FD91C46}" presName="Name9" presStyleLbl="parChTrans1D2" presStyleIdx="0" presStyleCnt="5"/>
      <dgm:spPr/>
    </dgm:pt>
    <dgm:pt modelId="{B2DDC5D0-7CFB-4205-BA11-6FB132E3C505}" type="pres">
      <dgm:prSet presAssocID="{9D118F11-00FF-4E53-A064-FA5D8FD91C46}" presName="connTx" presStyleLbl="parChTrans1D2" presStyleIdx="0" presStyleCnt="5"/>
      <dgm:spPr/>
    </dgm:pt>
    <dgm:pt modelId="{479C456D-FE02-48EC-82E5-A5CBEE370B70}" type="pres">
      <dgm:prSet presAssocID="{4E4E73FC-1FF6-4E27-AB67-53C75FDE8BE8}" presName="node" presStyleLbl="node1" presStyleIdx="0" presStyleCnt="5">
        <dgm:presLayoutVars>
          <dgm:bulletEnabled val="1"/>
        </dgm:presLayoutVars>
      </dgm:prSet>
      <dgm:spPr/>
    </dgm:pt>
    <dgm:pt modelId="{8BEF966A-F20C-4A21-937D-1BCC9BC5B420}" type="pres">
      <dgm:prSet presAssocID="{71D42D62-82D3-4743-BC98-D5A85CC3286F}" presName="Name9" presStyleLbl="parChTrans1D2" presStyleIdx="1" presStyleCnt="5"/>
      <dgm:spPr/>
    </dgm:pt>
    <dgm:pt modelId="{20B1801E-301E-4D6F-8A9E-1748B9887EA8}" type="pres">
      <dgm:prSet presAssocID="{71D42D62-82D3-4743-BC98-D5A85CC3286F}" presName="connTx" presStyleLbl="parChTrans1D2" presStyleIdx="1" presStyleCnt="5"/>
      <dgm:spPr/>
    </dgm:pt>
    <dgm:pt modelId="{2343DAAB-69F2-490F-82AF-40F761C47593}" type="pres">
      <dgm:prSet presAssocID="{686BC392-9A0E-4B3B-B8B9-863C68BBE898}" presName="node" presStyleLbl="node1" presStyleIdx="1" presStyleCnt="5">
        <dgm:presLayoutVars>
          <dgm:bulletEnabled val="1"/>
        </dgm:presLayoutVars>
      </dgm:prSet>
      <dgm:spPr/>
    </dgm:pt>
    <dgm:pt modelId="{EF24B9FA-420C-4C0F-A840-2CACA5C79CCA}" type="pres">
      <dgm:prSet presAssocID="{3BA8CB2A-66CC-4AE7-AA1D-13743CA8D768}" presName="Name9" presStyleLbl="parChTrans1D2" presStyleIdx="2" presStyleCnt="5"/>
      <dgm:spPr/>
    </dgm:pt>
    <dgm:pt modelId="{DAEA0A0B-AEA6-4108-ADB4-3CB33E8E2E26}" type="pres">
      <dgm:prSet presAssocID="{3BA8CB2A-66CC-4AE7-AA1D-13743CA8D768}" presName="connTx" presStyleLbl="parChTrans1D2" presStyleIdx="2" presStyleCnt="5"/>
      <dgm:spPr/>
    </dgm:pt>
    <dgm:pt modelId="{5B687595-C4CC-43D4-874A-BD2E03007141}" type="pres">
      <dgm:prSet presAssocID="{C99990C2-24E0-40ED-9111-5BFB9F56E931}" presName="node" presStyleLbl="node1" presStyleIdx="2" presStyleCnt="5">
        <dgm:presLayoutVars>
          <dgm:bulletEnabled val="1"/>
        </dgm:presLayoutVars>
      </dgm:prSet>
      <dgm:spPr/>
    </dgm:pt>
    <dgm:pt modelId="{F0337CCA-12DA-4A91-81EF-5235F7D7FBEB}" type="pres">
      <dgm:prSet presAssocID="{F89560EC-9013-4E12-97F8-94FA24056884}" presName="Name9" presStyleLbl="parChTrans1D2" presStyleIdx="3" presStyleCnt="5"/>
      <dgm:spPr/>
    </dgm:pt>
    <dgm:pt modelId="{3A7F2FEF-177E-4A94-B915-C3538CB904A6}" type="pres">
      <dgm:prSet presAssocID="{F89560EC-9013-4E12-97F8-94FA24056884}" presName="connTx" presStyleLbl="parChTrans1D2" presStyleIdx="3" presStyleCnt="5"/>
      <dgm:spPr/>
    </dgm:pt>
    <dgm:pt modelId="{721E40FC-4738-43EE-8C2F-51B470E5E1FC}" type="pres">
      <dgm:prSet presAssocID="{79491014-8786-427F-B6E8-51B6A77B0CC8}" presName="node" presStyleLbl="node1" presStyleIdx="3" presStyleCnt="5">
        <dgm:presLayoutVars>
          <dgm:bulletEnabled val="1"/>
        </dgm:presLayoutVars>
      </dgm:prSet>
      <dgm:spPr/>
    </dgm:pt>
    <dgm:pt modelId="{E29321B1-A9BC-4D55-96F5-2755489B0E05}" type="pres">
      <dgm:prSet presAssocID="{38FB9392-4A7C-4AE4-B425-7D2309F5B571}" presName="Name9" presStyleLbl="parChTrans1D2" presStyleIdx="4" presStyleCnt="5"/>
      <dgm:spPr/>
    </dgm:pt>
    <dgm:pt modelId="{EDDDF6E5-C460-4148-B5A1-9757C6D56849}" type="pres">
      <dgm:prSet presAssocID="{38FB9392-4A7C-4AE4-B425-7D2309F5B571}" presName="connTx" presStyleLbl="parChTrans1D2" presStyleIdx="4" presStyleCnt="5"/>
      <dgm:spPr/>
    </dgm:pt>
    <dgm:pt modelId="{33B745A4-3399-4A70-81D0-4F41BFA33A83}" type="pres">
      <dgm:prSet presAssocID="{5D0301D2-E895-40B3-818B-378834FD9613}" presName="node" presStyleLbl="node1" presStyleIdx="4" presStyleCnt="5">
        <dgm:presLayoutVars>
          <dgm:bulletEnabled val="1"/>
        </dgm:presLayoutVars>
      </dgm:prSet>
      <dgm:spPr/>
    </dgm:pt>
  </dgm:ptLst>
  <dgm:cxnLst>
    <dgm:cxn modelId="{4FAFBD1D-856A-47A3-B4A8-0CB4901B509D}" type="presOf" srcId="{43774188-9835-4F13-BF1B-B0A5E2D23FCA}" destId="{C86DEAFC-C637-47D5-A025-99CC45CC80D0}" srcOrd="0" destOrd="0" presId="urn:microsoft.com/office/officeart/2005/8/layout/radial1"/>
    <dgm:cxn modelId="{570AC91E-93BC-462C-8011-499FC0FC990C}" type="presOf" srcId="{F89560EC-9013-4E12-97F8-94FA24056884}" destId="{3A7F2FEF-177E-4A94-B915-C3538CB904A6}" srcOrd="1" destOrd="0" presId="urn:microsoft.com/office/officeart/2005/8/layout/radial1"/>
    <dgm:cxn modelId="{5D686120-7026-4A48-8F24-C9575B8964CC}" type="presOf" srcId="{686BC392-9A0E-4B3B-B8B9-863C68BBE898}" destId="{2343DAAB-69F2-490F-82AF-40F761C47593}" srcOrd="0" destOrd="0" presId="urn:microsoft.com/office/officeart/2005/8/layout/radial1"/>
    <dgm:cxn modelId="{67B6A526-A5E1-4BBC-B325-4DCA1176F104}" srcId="{21C89DE9-D717-420F-8E78-085C74D87087}" destId="{5D0301D2-E895-40B3-818B-378834FD9613}" srcOrd="4" destOrd="0" parTransId="{38FB9392-4A7C-4AE4-B425-7D2309F5B571}" sibTransId="{F0BAD7CF-09D6-4338-B60A-5A7FC72CAB2F}"/>
    <dgm:cxn modelId="{4DD5342A-9E97-46E7-85B9-FA49B5273286}" srcId="{21C89DE9-D717-420F-8E78-085C74D87087}" destId="{686BC392-9A0E-4B3B-B8B9-863C68BBE898}" srcOrd="1" destOrd="0" parTransId="{71D42D62-82D3-4743-BC98-D5A85CC3286F}" sibTransId="{CD07A4F2-3431-411C-A1E5-C979AFB3968B}"/>
    <dgm:cxn modelId="{0EE81C31-4A41-459C-95B6-BB04522841BF}" type="presOf" srcId="{3BA8CB2A-66CC-4AE7-AA1D-13743CA8D768}" destId="{DAEA0A0B-AEA6-4108-ADB4-3CB33E8E2E26}" srcOrd="1" destOrd="0" presId="urn:microsoft.com/office/officeart/2005/8/layout/radial1"/>
    <dgm:cxn modelId="{E01C6853-CE63-4B1A-9738-EF40BBF8720A}" srcId="{21C89DE9-D717-420F-8E78-085C74D87087}" destId="{C99990C2-24E0-40ED-9111-5BFB9F56E931}" srcOrd="2" destOrd="0" parTransId="{3BA8CB2A-66CC-4AE7-AA1D-13743CA8D768}" sibTransId="{AF001E13-8D2A-4858-A000-F066D0D8C738}"/>
    <dgm:cxn modelId="{F8619156-38FC-4E8F-A021-CDE72593E7A7}" srcId="{21C89DE9-D717-420F-8E78-085C74D87087}" destId="{79491014-8786-427F-B6E8-51B6A77B0CC8}" srcOrd="3" destOrd="0" parTransId="{F89560EC-9013-4E12-97F8-94FA24056884}" sibTransId="{B5D9FB33-A5CD-422E-8525-3FE6C2850247}"/>
    <dgm:cxn modelId="{8F00C15E-B932-453D-8AD5-B319140F2DAC}" type="presOf" srcId="{4E4E73FC-1FF6-4E27-AB67-53C75FDE8BE8}" destId="{479C456D-FE02-48EC-82E5-A5CBEE370B70}" srcOrd="0" destOrd="0" presId="urn:microsoft.com/office/officeart/2005/8/layout/radial1"/>
    <dgm:cxn modelId="{25C07761-A37C-4DB3-8D99-08EFD8411AD8}" type="presOf" srcId="{71D42D62-82D3-4743-BC98-D5A85CC3286F}" destId="{8BEF966A-F20C-4A21-937D-1BCC9BC5B420}" srcOrd="0" destOrd="0" presId="urn:microsoft.com/office/officeart/2005/8/layout/radial1"/>
    <dgm:cxn modelId="{B34A6E79-518B-4975-85F8-B176DBEA8E00}" type="presOf" srcId="{38FB9392-4A7C-4AE4-B425-7D2309F5B571}" destId="{EDDDF6E5-C460-4148-B5A1-9757C6D56849}" srcOrd="1" destOrd="0" presId="urn:microsoft.com/office/officeart/2005/8/layout/radial1"/>
    <dgm:cxn modelId="{5676E97F-FAEB-4467-81E8-AE3400765CBE}" type="presOf" srcId="{79491014-8786-427F-B6E8-51B6A77B0CC8}" destId="{721E40FC-4738-43EE-8C2F-51B470E5E1FC}" srcOrd="0" destOrd="0" presId="urn:microsoft.com/office/officeart/2005/8/layout/radial1"/>
    <dgm:cxn modelId="{DB275F8C-9C0F-424E-8B50-D723DF587C29}" type="presOf" srcId="{3BA8CB2A-66CC-4AE7-AA1D-13743CA8D768}" destId="{EF24B9FA-420C-4C0F-A840-2CACA5C79CCA}" srcOrd="0" destOrd="0" presId="urn:microsoft.com/office/officeart/2005/8/layout/radial1"/>
    <dgm:cxn modelId="{FD28A48D-A485-4E4F-9429-0686E314FC9F}" type="presOf" srcId="{F89560EC-9013-4E12-97F8-94FA24056884}" destId="{F0337CCA-12DA-4A91-81EF-5235F7D7FBEB}" srcOrd="0" destOrd="0" presId="urn:microsoft.com/office/officeart/2005/8/layout/radial1"/>
    <dgm:cxn modelId="{6EF00192-BE0B-4512-866B-D63E3AB5AF89}" srcId="{21C89DE9-D717-420F-8E78-085C74D87087}" destId="{4E4E73FC-1FF6-4E27-AB67-53C75FDE8BE8}" srcOrd="0" destOrd="0" parTransId="{9D118F11-00FF-4E53-A064-FA5D8FD91C46}" sibTransId="{60FD9B24-0BFD-4E7F-BEF4-335FC0FD2034}"/>
    <dgm:cxn modelId="{500B2196-8091-48FD-97F5-0232DF9E3F1E}" type="presOf" srcId="{21C89DE9-D717-420F-8E78-085C74D87087}" destId="{019D21B4-5B71-49BF-90D4-D6F4FD097EAF}" srcOrd="0" destOrd="0" presId="urn:microsoft.com/office/officeart/2005/8/layout/radial1"/>
    <dgm:cxn modelId="{75F8AE97-586E-4677-B84F-045502BE8242}" type="presOf" srcId="{C99990C2-24E0-40ED-9111-5BFB9F56E931}" destId="{5B687595-C4CC-43D4-874A-BD2E03007141}" srcOrd="0" destOrd="0" presId="urn:microsoft.com/office/officeart/2005/8/layout/radial1"/>
    <dgm:cxn modelId="{9D40C09F-B060-4C38-AA23-D93E1E4E8756}" type="presOf" srcId="{5D0301D2-E895-40B3-818B-378834FD9613}" destId="{33B745A4-3399-4A70-81D0-4F41BFA33A83}" srcOrd="0" destOrd="0" presId="urn:microsoft.com/office/officeart/2005/8/layout/radial1"/>
    <dgm:cxn modelId="{9F22B2A9-AD4D-4CB9-B3BB-197B8097DD3D}" type="presOf" srcId="{38FB9392-4A7C-4AE4-B425-7D2309F5B571}" destId="{E29321B1-A9BC-4D55-96F5-2755489B0E05}" srcOrd="0" destOrd="0" presId="urn:microsoft.com/office/officeart/2005/8/layout/radial1"/>
    <dgm:cxn modelId="{0D870EB4-165A-44F3-9F99-14A798194795}" type="presOf" srcId="{71D42D62-82D3-4743-BC98-D5A85CC3286F}" destId="{20B1801E-301E-4D6F-8A9E-1748B9887EA8}" srcOrd="1" destOrd="0" presId="urn:microsoft.com/office/officeart/2005/8/layout/radial1"/>
    <dgm:cxn modelId="{C782CEE2-3821-49F6-B974-4D9194A261DD}" type="presOf" srcId="{9D118F11-00FF-4E53-A064-FA5D8FD91C46}" destId="{7834D21C-0CF2-4FCF-A3DF-461AD3B888CF}" srcOrd="0" destOrd="0" presId="urn:microsoft.com/office/officeart/2005/8/layout/radial1"/>
    <dgm:cxn modelId="{D4AAF1E7-366F-49D9-9838-8BECC4588839}" srcId="{43774188-9835-4F13-BF1B-B0A5E2D23FCA}" destId="{21C89DE9-D717-420F-8E78-085C74D87087}" srcOrd="0" destOrd="0" parTransId="{0C3C3E69-D4A6-4DB9-97E8-D8F2F82E53C2}" sibTransId="{E52833ED-BE93-4F64-95FB-D949D4E9DFBE}"/>
    <dgm:cxn modelId="{17DDCEEE-D58B-476E-A0A6-31C32BC74159}" type="presOf" srcId="{9D118F11-00FF-4E53-A064-FA5D8FD91C46}" destId="{B2DDC5D0-7CFB-4205-BA11-6FB132E3C505}" srcOrd="1" destOrd="0" presId="urn:microsoft.com/office/officeart/2005/8/layout/radial1"/>
    <dgm:cxn modelId="{7C755900-983C-439E-AEF2-EEAA23FBF70E}" type="presParOf" srcId="{C86DEAFC-C637-47D5-A025-99CC45CC80D0}" destId="{019D21B4-5B71-49BF-90D4-D6F4FD097EAF}" srcOrd="0" destOrd="0" presId="urn:microsoft.com/office/officeart/2005/8/layout/radial1"/>
    <dgm:cxn modelId="{4D834588-756F-4D95-9B9D-E1B9AD609836}" type="presParOf" srcId="{C86DEAFC-C637-47D5-A025-99CC45CC80D0}" destId="{7834D21C-0CF2-4FCF-A3DF-461AD3B888CF}" srcOrd="1" destOrd="0" presId="urn:microsoft.com/office/officeart/2005/8/layout/radial1"/>
    <dgm:cxn modelId="{B12BCEB0-F204-4D50-A687-26BD6E7D02C4}" type="presParOf" srcId="{7834D21C-0CF2-4FCF-A3DF-461AD3B888CF}" destId="{B2DDC5D0-7CFB-4205-BA11-6FB132E3C505}" srcOrd="0" destOrd="0" presId="urn:microsoft.com/office/officeart/2005/8/layout/radial1"/>
    <dgm:cxn modelId="{8BDB6164-B65A-4044-A2C0-3082374AE31F}" type="presParOf" srcId="{C86DEAFC-C637-47D5-A025-99CC45CC80D0}" destId="{479C456D-FE02-48EC-82E5-A5CBEE370B70}" srcOrd="2" destOrd="0" presId="urn:microsoft.com/office/officeart/2005/8/layout/radial1"/>
    <dgm:cxn modelId="{BBFF72EF-DC11-4BD5-90C6-64AF72726513}" type="presParOf" srcId="{C86DEAFC-C637-47D5-A025-99CC45CC80D0}" destId="{8BEF966A-F20C-4A21-937D-1BCC9BC5B420}" srcOrd="3" destOrd="0" presId="urn:microsoft.com/office/officeart/2005/8/layout/radial1"/>
    <dgm:cxn modelId="{ECCE1A7F-5AF7-4FF0-A926-2870C274E0C8}" type="presParOf" srcId="{8BEF966A-F20C-4A21-937D-1BCC9BC5B420}" destId="{20B1801E-301E-4D6F-8A9E-1748B9887EA8}" srcOrd="0" destOrd="0" presId="urn:microsoft.com/office/officeart/2005/8/layout/radial1"/>
    <dgm:cxn modelId="{C16D772C-4439-4C68-9BCB-8BD15D544C0D}" type="presParOf" srcId="{C86DEAFC-C637-47D5-A025-99CC45CC80D0}" destId="{2343DAAB-69F2-490F-82AF-40F761C47593}" srcOrd="4" destOrd="0" presId="urn:microsoft.com/office/officeart/2005/8/layout/radial1"/>
    <dgm:cxn modelId="{5498E834-F2E6-4373-A3AF-B98DB9113D43}" type="presParOf" srcId="{C86DEAFC-C637-47D5-A025-99CC45CC80D0}" destId="{EF24B9FA-420C-4C0F-A840-2CACA5C79CCA}" srcOrd="5" destOrd="0" presId="urn:microsoft.com/office/officeart/2005/8/layout/radial1"/>
    <dgm:cxn modelId="{47241B07-499A-4C32-BD4A-C68030F4F6F2}" type="presParOf" srcId="{EF24B9FA-420C-4C0F-A840-2CACA5C79CCA}" destId="{DAEA0A0B-AEA6-4108-ADB4-3CB33E8E2E26}" srcOrd="0" destOrd="0" presId="urn:microsoft.com/office/officeart/2005/8/layout/radial1"/>
    <dgm:cxn modelId="{767B1E41-099C-44ED-AEB0-ED97E0409361}" type="presParOf" srcId="{C86DEAFC-C637-47D5-A025-99CC45CC80D0}" destId="{5B687595-C4CC-43D4-874A-BD2E03007141}" srcOrd="6" destOrd="0" presId="urn:microsoft.com/office/officeart/2005/8/layout/radial1"/>
    <dgm:cxn modelId="{50168BF9-9F6A-46F0-B487-90691C5A82C8}" type="presParOf" srcId="{C86DEAFC-C637-47D5-A025-99CC45CC80D0}" destId="{F0337CCA-12DA-4A91-81EF-5235F7D7FBEB}" srcOrd="7" destOrd="0" presId="urn:microsoft.com/office/officeart/2005/8/layout/radial1"/>
    <dgm:cxn modelId="{2ED2A962-FB1E-4685-9C92-1E9578FADAE9}" type="presParOf" srcId="{F0337CCA-12DA-4A91-81EF-5235F7D7FBEB}" destId="{3A7F2FEF-177E-4A94-B915-C3538CB904A6}" srcOrd="0" destOrd="0" presId="urn:microsoft.com/office/officeart/2005/8/layout/radial1"/>
    <dgm:cxn modelId="{726DC804-4A2C-47AA-8D1F-5B454CF90718}" type="presParOf" srcId="{C86DEAFC-C637-47D5-A025-99CC45CC80D0}" destId="{721E40FC-4738-43EE-8C2F-51B470E5E1FC}" srcOrd="8" destOrd="0" presId="urn:microsoft.com/office/officeart/2005/8/layout/radial1"/>
    <dgm:cxn modelId="{01725FB8-D63D-4A21-B83C-545CA20FDE6E}" type="presParOf" srcId="{C86DEAFC-C637-47D5-A025-99CC45CC80D0}" destId="{E29321B1-A9BC-4D55-96F5-2755489B0E05}" srcOrd="9" destOrd="0" presId="urn:microsoft.com/office/officeart/2005/8/layout/radial1"/>
    <dgm:cxn modelId="{5DB7E5C8-225B-4B87-9ACB-95D145046422}" type="presParOf" srcId="{E29321B1-A9BC-4D55-96F5-2755489B0E05}" destId="{EDDDF6E5-C460-4148-B5A1-9757C6D56849}" srcOrd="0" destOrd="0" presId="urn:microsoft.com/office/officeart/2005/8/layout/radial1"/>
    <dgm:cxn modelId="{F0DC4890-7BC6-4A5C-9B2C-73955DA20A23}" type="presParOf" srcId="{C86DEAFC-C637-47D5-A025-99CC45CC80D0}" destId="{33B745A4-3399-4A70-81D0-4F41BFA33A83}" srcOrd="10" destOrd="0" presId="urn:microsoft.com/office/officeart/2005/8/layout/radial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3774188-9835-4F13-BF1B-B0A5E2D23FCA}" type="doc">
      <dgm:prSet loTypeId="urn:microsoft.com/office/officeart/2005/8/layout/radial1" loCatId="cycle" qsTypeId="urn:microsoft.com/office/officeart/2005/8/quickstyle/simple1" qsCatId="simple" csTypeId="urn:microsoft.com/office/officeart/2005/8/colors/accent0_1" csCatId="mainScheme" phldr="1"/>
      <dgm:spPr/>
      <dgm:t>
        <a:bodyPr/>
        <a:lstStyle/>
        <a:p>
          <a:endParaRPr lang="en-AU"/>
        </a:p>
      </dgm:t>
    </dgm:pt>
    <dgm:pt modelId="{21C89DE9-D717-420F-8E78-085C74D87087}">
      <dgm:prSet phldrT="[Text]"/>
      <dgm:spPr>
        <a:solidFill>
          <a:schemeClr val="bg1">
            <a:lumMod val="85000"/>
          </a:schemeClr>
        </a:solidFill>
      </dgm:spPr>
      <dgm:t>
        <a:bodyPr/>
        <a:lstStyle/>
        <a:p>
          <a:r>
            <a:rPr lang="en-AU"/>
            <a:t> </a:t>
          </a:r>
        </a:p>
      </dgm:t>
    </dgm:pt>
    <dgm:pt modelId="{0C3C3E69-D4A6-4DB9-97E8-D8F2F82E53C2}" type="parTrans" cxnId="{D4AAF1E7-366F-49D9-9838-8BECC4588839}">
      <dgm:prSet/>
      <dgm:spPr/>
      <dgm:t>
        <a:bodyPr/>
        <a:lstStyle/>
        <a:p>
          <a:endParaRPr lang="en-AU"/>
        </a:p>
      </dgm:t>
    </dgm:pt>
    <dgm:pt modelId="{E52833ED-BE93-4F64-95FB-D949D4E9DFBE}" type="sibTrans" cxnId="{D4AAF1E7-366F-49D9-9838-8BECC4588839}">
      <dgm:prSet/>
      <dgm:spPr/>
      <dgm:t>
        <a:bodyPr/>
        <a:lstStyle/>
        <a:p>
          <a:endParaRPr lang="en-AU"/>
        </a:p>
      </dgm:t>
    </dgm:pt>
    <dgm:pt modelId="{4E4E73FC-1FF6-4E27-AB67-53C75FDE8BE8}">
      <dgm:prSet phldrT="[Text]"/>
      <dgm:spPr>
        <a:solidFill>
          <a:schemeClr val="bg1"/>
        </a:solidFill>
      </dgm:spPr>
      <dgm:t>
        <a:bodyPr/>
        <a:lstStyle/>
        <a:p>
          <a:r>
            <a:rPr lang="en-AU" dirty="0"/>
            <a:t> </a:t>
          </a:r>
        </a:p>
      </dgm:t>
    </dgm:pt>
    <dgm:pt modelId="{9D118F11-00FF-4E53-A064-FA5D8FD91C46}" type="parTrans" cxnId="{6EF00192-BE0B-4512-866B-D63E3AB5AF89}">
      <dgm:prSet/>
      <dgm:spPr/>
      <dgm:t>
        <a:bodyPr/>
        <a:lstStyle/>
        <a:p>
          <a:endParaRPr lang="en-AU"/>
        </a:p>
      </dgm:t>
    </dgm:pt>
    <dgm:pt modelId="{60FD9B24-0BFD-4E7F-BEF4-335FC0FD2034}" type="sibTrans" cxnId="{6EF00192-BE0B-4512-866B-D63E3AB5AF89}">
      <dgm:prSet/>
      <dgm:spPr/>
      <dgm:t>
        <a:bodyPr/>
        <a:lstStyle/>
        <a:p>
          <a:endParaRPr lang="en-AU"/>
        </a:p>
      </dgm:t>
    </dgm:pt>
    <dgm:pt modelId="{686BC392-9A0E-4B3B-B8B9-863C68BBE898}">
      <dgm:prSet phldrT="[Text]"/>
      <dgm:spPr/>
      <dgm:t>
        <a:bodyPr/>
        <a:lstStyle/>
        <a:p>
          <a:r>
            <a:rPr lang="en-AU" dirty="0"/>
            <a:t> </a:t>
          </a:r>
        </a:p>
      </dgm:t>
    </dgm:pt>
    <dgm:pt modelId="{71D42D62-82D3-4743-BC98-D5A85CC3286F}" type="parTrans" cxnId="{4DD5342A-9E97-46E7-85B9-FA49B5273286}">
      <dgm:prSet/>
      <dgm:spPr/>
      <dgm:t>
        <a:bodyPr/>
        <a:lstStyle/>
        <a:p>
          <a:endParaRPr lang="en-AU"/>
        </a:p>
      </dgm:t>
    </dgm:pt>
    <dgm:pt modelId="{CD07A4F2-3431-411C-A1E5-C979AFB3968B}" type="sibTrans" cxnId="{4DD5342A-9E97-46E7-85B9-FA49B5273286}">
      <dgm:prSet/>
      <dgm:spPr/>
      <dgm:t>
        <a:bodyPr/>
        <a:lstStyle/>
        <a:p>
          <a:endParaRPr lang="en-AU"/>
        </a:p>
      </dgm:t>
    </dgm:pt>
    <dgm:pt modelId="{C99990C2-24E0-40ED-9111-5BFB9F56E931}">
      <dgm:prSet phldrT="[Text]"/>
      <dgm:spPr/>
      <dgm:t>
        <a:bodyPr/>
        <a:lstStyle/>
        <a:p>
          <a:r>
            <a:rPr lang="en-AU" dirty="0"/>
            <a:t> </a:t>
          </a:r>
        </a:p>
      </dgm:t>
    </dgm:pt>
    <dgm:pt modelId="{3BA8CB2A-66CC-4AE7-AA1D-13743CA8D768}" type="parTrans" cxnId="{E01C6853-CE63-4B1A-9738-EF40BBF8720A}">
      <dgm:prSet/>
      <dgm:spPr/>
      <dgm:t>
        <a:bodyPr/>
        <a:lstStyle/>
        <a:p>
          <a:endParaRPr lang="en-AU"/>
        </a:p>
      </dgm:t>
    </dgm:pt>
    <dgm:pt modelId="{AF001E13-8D2A-4858-A000-F066D0D8C738}" type="sibTrans" cxnId="{E01C6853-CE63-4B1A-9738-EF40BBF8720A}">
      <dgm:prSet/>
      <dgm:spPr/>
      <dgm:t>
        <a:bodyPr/>
        <a:lstStyle/>
        <a:p>
          <a:endParaRPr lang="en-AU"/>
        </a:p>
      </dgm:t>
    </dgm:pt>
    <dgm:pt modelId="{79491014-8786-427F-B6E8-51B6A77B0CC8}">
      <dgm:prSet phldrT="[Text]"/>
      <dgm:spPr/>
      <dgm:t>
        <a:bodyPr/>
        <a:lstStyle/>
        <a:p>
          <a:r>
            <a:rPr lang="en-AU" dirty="0"/>
            <a:t> </a:t>
          </a:r>
        </a:p>
      </dgm:t>
    </dgm:pt>
    <dgm:pt modelId="{F89560EC-9013-4E12-97F8-94FA24056884}" type="parTrans" cxnId="{F8619156-38FC-4E8F-A021-CDE72593E7A7}">
      <dgm:prSet/>
      <dgm:spPr/>
      <dgm:t>
        <a:bodyPr/>
        <a:lstStyle/>
        <a:p>
          <a:endParaRPr lang="en-AU"/>
        </a:p>
      </dgm:t>
    </dgm:pt>
    <dgm:pt modelId="{B5D9FB33-A5CD-422E-8525-3FE6C2850247}" type="sibTrans" cxnId="{F8619156-38FC-4E8F-A021-CDE72593E7A7}">
      <dgm:prSet/>
      <dgm:spPr/>
      <dgm:t>
        <a:bodyPr/>
        <a:lstStyle/>
        <a:p>
          <a:endParaRPr lang="en-AU"/>
        </a:p>
      </dgm:t>
    </dgm:pt>
    <dgm:pt modelId="{5D0301D2-E895-40B3-818B-378834FD9613}">
      <dgm:prSet phldrT="[Text]"/>
      <dgm:spPr/>
      <dgm:t>
        <a:bodyPr/>
        <a:lstStyle/>
        <a:p>
          <a:endParaRPr lang="en-AU" dirty="0"/>
        </a:p>
      </dgm:t>
    </dgm:pt>
    <dgm:pt modelId="{38FB9392-4A7C-4AE4-B425-7D2309F5B571}" type="parTrans" cxnId="{67B6A526-A5E1-4BBC-B325-4DCA1176F104}">
      <dgm:prSet/>
      <dgm:spPr/>
      <dgm:t>
        <a:bodyPr/>
        <a:lstStyle/>
        <a:p>
          <a:endParaRPr lang="en-AU"/>
        </a:p>
      </dgm:t>
    </dgm:pt>
    <dgm:pt modelId="{F0BAD7CF-09D6-4338-B60A-5A7FC72CAB2F}" type="sibTrans" cxnId="{67B6A526-A5E1-4BBC-B325-4DCA1176F104}">
      <dgm:prSet/>
      <dgm:spPr/>
      <dgm:t>
        <a:bodyPr/>
        <a:lstStyle/>
        <a:p>
          <a:endParaRPr lang="en-AU"/>
        </a:p>
      </dgm:t>
    </dgm:pt>
    <dgm:pt modelId="{C86DEAFC-C637-47D5-A025-99CC45CC80D0}" type="pres">
      <dgm:prSet presAssocID="{43774188-9835-4F13-BF1B-B0A5E2D23FCA}" presName="cycle" presStyleCnt="0">
        <dgm:presLayoutVars>
          <dgm:chMax val="1"/>
          <dgm:dir/>
          <dgm:animLvl val="ctr"/>
          <dgm:resizeHandles val="exact"/>
        </dgm:presLayoutVars>
      </dgm:prSet>
      <dgm:spPr/>
    </dgm:pt>
    <dgm:pt modelId="{019D21B4-5B71-49BF-90D4-D6F4FD097EAF}" type="pres">
      <dgm:prSet presAssocID="{21C89DE9-D717-420F-8E78-085C74D87087}" presName="centerShape" presStyleLbl="node0" presStyleIdx="0" presStyleCnt="1"/>
      <dgm:spPr/>
    </dgm:pt>
    <dgm:pt modelId="{7834D21C-0CF2-4FCF-A3DF-461AD3B888CF}" type="pres">
      <dgm:prSet presAssocID="{9D118F11-00FF-4E53-A064-FA5D8FD91C46}" presName="Name9" presStyleLbl="parChTrans1D2" presStyleIdx="0" presStyleCnt="5"/>
      <dgm:spPr/>
    </dgm:pt>
    <dgm:pt modelId="{B2DDC5D0-7CFB-4205-BA11-6FB132E3C505}" type="pres">
      <dgm:prSet presAssocID="{9D118F11-00FF-4E53-A064-FA5D8FD91C46}" presName="connTx" presStyleLbl="parChTrans1D2" presStyleIdx="0" presStyleCnt="5"/>
      <dgm:spPr/>
    </dgm:pt>
    <dgm:pt modelId="{479C456D-FE02-48EC-82E5-A5CBEE370B70}" type="pres">
      <dgm:prSet presAssocID="{4E4E73FC-1FF6-4E27-AB67-53C75FDE8BE8}" presName="node" presStyleLbl="node1" presStyleIdx="0" presStyleCnt="5">
        <dgm:presLayoutVars>
          <dgm:bulletEnabled val="1"/>
        </dgm:presLayoutVars>
      </dgm:prSet>
      <dgm:spPr/>
    </dgm:pt>
    <dgm:pt modelId="{8BEF966A-F20C-4A21-937D-1BCC9BC5B420}" type="pres">
      <dgm:prSet presAssocID="{71D42D62-82D3-4743-BC98-D5A85CC3286F}" presName="Name9" presStyleLbl="parChTrans1D2" presStyleIdx="1" presStyleCnt="5"/>
      <dgm:spPr/>
    </dgm:pt>
    <dgm:pt modelId="{20B1801E-301E-4D6F-8A9E-1748B9887EA8}" type="pres">
      <dgm:prSet presAssocID="{71D42D62-82D3-4743-BC98-D5A85CC3286F}" presName="connTx" presStyleLbl="parChTrans1D2" presStyleIdx="1" presStyleCnt="5"/>
      <dgm:spPr/>
    </dgm:pt>
    <dgm:pt modelId="{2343DAAB-69F2-490F-82AF-40F761C47593}" type="pres">
      <dgm:prSet presAssocID="{686BC392-9A0E-4B3B-B8B9-863C68BBE898}" presName="node" presStyleLbl="node1" presStyleIdx="1" presStyleCnt="5">
        <dgm:presLayoutVars>
          <dgm:bulletEnabled val="1"/>
        </dgm:presLayoutVars>
      </dgm:prSet>
      <dgm:spPr/>
    </dgm:pt>
    <dgm:pt modelId="{EF24B9FA-420C-4C0F-A840-2CACA5C79CCA}" type="pres">
      <dgm:prSet presAssocID="{3BA8CB2A-66CC-4AE7-AA1D-13743CA8D768}" presName="Name9" presStyleLbl="parChTrans1D2" presStyleIdx="2" presStyleCnt="5"/>
      <dgm:spPr/>
    </dgm:pt>
    <dgm:pt modelId="{DAEA0A0B-AEA6-4108-ADB4-3CB33E8E2E26}" type="pres">
      <dgm:prSet presAssocID="{3BA8CB2A-66CC-4AE7-AA1D-13743CA8D768}" presName="connTx" presStyleLbl="parChTrans1D2" presStyleIdx="2" presStyleCnt="5"/>
      <dgm:spPr/>
    </dgm:pt>
    <dgm:pt modelId="{5B687595-C4CC-43D4-874A-BD2E03007141}" type="pres">
      <dgm:prSet presAssocID="{C99990C2-24E0-40ED-9111-5BFB9F56E931}" presName="node" presStyleLbl="node1" presStyleIdx="2" presStyleCnt="5">
        <dgm:presLayoutVars>
          <dgm:bulletEnabled val="1"/>
        </dgm:presLayoutVars>
      </dgm:prSet>
      <dgm:spPr/>
    </dgm:pt>
    <dgm:pt modelId="{F0337CCA-12DA-4A91-81EF-5235F7D7FBEB}" type="pres">
      <dgm:prSet presAssocID="{F89560EC-9013-4E12-97F8-94FA24056884}" presName="Name9" presStyleLbl="parChTrans1D2" presStyleIdx="3" presStyleCnt="5"/>
      <dgm:spPr/>
    </dgm:pt>
    <dgm:pt modelId="{3A7F2FEF-177E-4A94-B915-C3538CB904A6}" type="pres">
      <dgm:prSet presAssocID="{F89560EC-9013-4E12-97F8-94FA24056884}" presName="connTx" presStyleLbl="parChTrans1D2" presStyleIdx="3" presStyleCnt="5"/>
      <dgm:spPr/>
    </dgm:pt>
    <dgm:pt modelId="{721E40FC-4738-43EE-8C2F-51B470E5E1FC}" type="pres">
      <dgm:prSet presAssocID="{79491014-8786-427F-B6E8-51B6A77B0CC8}" presName="node" presStyleLbl="node1" presStyleIdx="3" presStyleCnt="5">
        <dgm:presLayoutVars>
          <dgm:bulletEnabled val="1"/>
        </dgm:presLayoutVars>
      </dgm:prSet>
      <dgm:spPr/>
    </dgm:pt>
    <dgm:pt modelId="{E29321B1-A9BC-4D55-96F5-2755489B0E05}" type="pres">
      <dgm:prSet presAssocID="{38FB9392-4A7C-4AE4-B425-7D2309F5B571}" presName="Name9" presStyleLbl="parChTrans1D2" presStyleIdx="4" presStyleCnt="5"/>
      <dgm:spPr/>
    </dgm:pt>
    <dgm:pt modelId="{EDDDF6E5-C460-4148-B5A1-9757C6D56849}" type="pres">
      <dgm:prSet presAssocID="{38FB9392-4A7C-4AE4-B425-7D2309F5B571}" presName="connTx" presStyleLbl="parChTrans1D2" presStyleIdx="4" presStyleCnt="5"/>
      <dgm:spPr/>
    </dgm:pt>
    <dgm:pt modelId="{33B745A4-3399-4A70-81D0-4F41BFA33A83}" type="pres">
      <dgm:prSet presAssocID="{5D0301D2-E895-40B3-818B-378834FD9613}" presName="node" presStyleLbl="node1" presStyleIdx="4" presStyleCnt="5">
        <dgm:presLayoutVars>
          <dgm:bulletEnabled val="1"/>
        </dgm:presLayoutVars>
      </dgm:prSet>
      <dgm:spPr/>
    </dgm:pt>
  </dgm:ptLst>
  <dgm:cxnLst>
    <dgm:cxn modelId="{4FAFBD1D-856A-47A3-B4A8-0CB4901B509D}" type="presOf" srcId="{43774188-9835-4F13-BF1B-B0A5E2D23FCA}" destId="{C86DEAFC-C637-47D5-A025-99CC45CC80D0}" srcOrd="0" destOrd="0" presId="urn:microsoft.com/office/officeart/2005/8/layout/radial1"/>
    <dgm:cxn modelId="{570AC91E-93BC-462C-8011-499FC0FC990C}" type="presOf" srcId="{F89560EC-9013-4E12-97F8-94FA24056884}" destId="{3A7F2FEF-177E-4A94-B915-C3538CB904A6}" srcOrd="1" destOrd="0" presId="urn:microsoft.com/office/officeart/2005/8/layout/radial1"/>
    <dgm:cxn modelId="{5D686120-7026-4A48-8F24-C9575B8964CC}" type="presOf" srcId="{686BC392-9A0E-4B3B-B8B9-863C68BBE898}" destId="{2343DAAB-69F2-490F-82AF-40F761C47593}" srcOrd="0" destOrd="0" presId="urn:microsoft.com/office/officeart/2005/8/layout/radial1"/>
    <dgm:cxn modelId="{67B6A526-A5E1-4BBC-B325-4DCA1176F104}" srcId="{21C89DE9-D717-420F-8E78-085C74D87087}" destId="{5D0301D2-E895-40B3-818B-378834FD9613}" srcOrd="4" destOrd="0" parTransId="{38FB9392-4A7C-4AE4-B425-7D2309F5B571}" sibTransId="{F0BAD7CF-09D6-4338-B60A-5A7FC72CAB2F}"/>
    <dgm:cxn modelId="{4DD5342A-9E97-46E7-85B9-FA49B5273286}" srcId="{21C89DE9-D717-420F-8E78-085C74D87087}" destId="{686BC392-9A0E-4B3B-B8B9-863C68BBE898}" srcOrd="1" destOrd="0" parTransId="{71D42D62-82D3-4743-BC98-D5A85CC3286F}" sibTransId="{CD07A4F2-3431-411C-A1E5-C979AFB3968B}"/>
    <dgm:cxn modelId="{0EE81C31-4A41-459C-95B6-BB04522841BF}" type="presOf" srcId="{3BA8CB2A-66CC-4AE7-AA1D-13743CA8D768}" destId="{DAEA0A0B-AEA6-4108-ADB4-3CB33E8E2E26}" srcOrd="1" destOrd="0" presId="urn:microsoft.com/office/officeart/2005/8/layout/radial1"/>
    <dgm:cxn modelId="{E01C6853-CE63-4B1A-9738-EF40BBF8720A}" srcId="{21C89DE9-D717-420F-8E78-085C74D87087}" destId="{C99990C2-24E0-40ED-9111-5BFB9F56E931}" srcOrd="2" destOrd="0" parTransId="{3BA8CB2A-66CC-4AE7-AA1D-13743CA8D768}" sibTransId="{AF001E13-8D2A-4858-A000-F066D0D8C738}"/>
    <dgm:cxn modelId="{F8619156-38FC-4E8F-A021-CDE72593E7A7}" srcId="{21C89DE9-D717-420F-8E78-085C74D87087}" destId="{79491014-8786-427F-B6E8-51B6A77B0CC8}" srcOrd="3" destOrd="0" parTransId="{F89560EC-9013-4E12-97F8-94FA24056884}" sibTransId="{B5D9FB33-A5CD-422E-8525-3FE6C2850247}"/>
    <dgm:cxn modelId="{8F00C15E-B932-453D-8AD5-B319140F2DAC}" type="presOf" srcId="{4E4E73FC-1FF6-4E27-AB67-53C75FDE8BE8}" destId="{479C456D-FE02-48EC-82E5-A5CBEE370B70}" srcOrd="0" destOrd="0" presId="urn:microsoft.com/office/officeart/2005/8/layout/radial1"/>
    <dgm:cxn modelId="{25C07761-A37C-4DB3-8D99-08EFD8411AD8}" type="presOf" srcId="{71D42D62-82D3-4743-BC98-D5A85CC3286F}" destId="{8BEF966A-F20C-4A21-937D-1BCC9BC5B420}" srcOrd="0" destOrd="0" presId="urn:microsoft.com/office/officeart/2005/8/layout/radial1"/>
    <dgm:cxn modelId="{B34A6E79-518B-4975-85F8-B176DBEA8E00}" type="presOf" srcId="{38FB9392-4A7C-4AE4-B425-7D2309F5B571}" destId="{EDDDF6E5-C460-4148-B5A1-9757C6D56849}" srcOrd="1" destOrd="0" presId="urn:microsoft.com/office/officeart/2005/8/layout/radial1"/>
    <dgm:cxn modelId="{5676E97F-FAEB-4467-81E8-AE3400765CBE}" type="presOf" srcId="{79491014-8786-427F-B6E8-51B6A77B0CC8}" destId="{721E40FC-4738-43EE-8C2F-51B470E5E1FC}" srcOrd="0" destOrd="0" presId="urn:microsoft.com/office/officeart/2005/8/layout/radial1"/>
    <dgm:cxn modelId="{DB275F8C-9C0F-424E-8B50-D723DF587C29}" type="presOf" srcId="{3BA8CB2A-66CC-4AE7-AA1D-13743CA8D768}" destId="{EF24B9FA-420C-4C0F-A840-2CACA5C79CCA}" srcOrd="0" destOrd="0" presId="urn:microsoft.com/office/officeart/2005/8/layout/radial1"/>
    <dgm:cxn modelId="{FD28A48D-A485-4E4F-9429-0686E314FC9F}" type="presOf" srcId="{F89560EC-9013-4E12-97F8-94FA24056884}" destId="{F0337CCA-12DA-4A91-81EF-5235F7D7FBEB}" srcOrd="0" destOrd="0" presId="urn:microsoft.com/office/officeart/2005/8/layout/radial1"/>
    <dgm:cxn modelId="{6EF00192-BE0B-4512-866B-D63E3AB5AF89}" srcId="{21C89DE9-D717-420F-8E78-085C74D87087}" destId="{4E4E73FC-1FF6-4E27-AB67-53C75FDE8BE8}" srcOrd="0" destOrd="0" parTransId="{9D118F11-00FF-4E53-A064-FA5D8FD91C46}" sibTransId="{60FD9B24-0BFD-4E7F-BEF4-335FC0FD2034}"/>
    <dgm:cxn modelId="{500B2196-8091-48FD-97F5-0232DF9E3F1E}" type="presOf" srcId="{21C89DE9-D717-420F-8E78-085C74D87087}" destId="{019D21B4-5B71-49BF-90D4-D6F4FD097EAF}" srcOrd="0" destOrd="0" presId="urn:microsoft.com/office/officeart/2005/8/layout/radial1"/>
    <dgm:cxn modelId="{75F8AE97-586E-4677-B84F-045502BE8242}" type="presOf" srcId="{C99990C2-24E0-40ED-9111-5BFB9F56E931}" destId="{5B687595-C4CC-43D4-874A-BD2E03007141}" srcOrd="0" destOrd="0" presId="urn:microsoft.com/office/officeart/2005/8/layout/radial1"/>
    <dgm:cxn modelId="{9D40C09F-B060-4C38-AA23-D93E1E4E8756}" type="presOf" srcId="{5D0301D2-E895-40B3-818B-378834FD9613}" destId="{33B745A4-3399-4A70-81D0-4F41BFA33A83}" srcOrd="0" destOrd="0" presId="urn:microsoft.com/office/officeart/2005/8/layout/radial1"/>
    <dgm:cxn modelId="{9F22B2A9-AD4D-4CB9-B3BB-197B8097DD3D}" type="presOf" srcId="{38FB9392-4A7C-4AE4-B425-7D2309F5B571}" destId="{E29321B1-A9BC-4D55-96F5-2755489B0E05}" srcOrd="0" destOrd="0" presId="urn:microsoft.com/office/officeart/2005/8/layout/radial1"/>
    <dgm:cxn modelId="{0D870EB4-165A-44F3-9F99-14A798194795}" type="presOf" srcId="{71D42D62-82D3-4743-BC98-D5A85CC3286F}" destId="{20B1801E-301E-4D6F-8A9E-1748B9887EA8}" srcOrd="1" destOrd="0" presId="urn:microsoft.com/office/officeart/2005/8/layout/radial1"/>
    <dgm:cxn modelId="{C782CEE2-3821-49F6-B974-4D9194A261DD}" type="presOf" srcId="{9D118F11-00FF-4E53-A064-FA5D8FD91C46}" destId="{7834D21C-0CF2-4FCF-A3DF-461AD3B888CF}" srcOrd="0" destOrd="0" presId="urn:microsoft.com/office/officeart/2005/8/layout/radial1"/>
    <dgm:cxn modelId="{D4AAF1E7-366F-49D9-9838-8BECC4588839}" srcId="{43774188-9835-4F13-BF1B-B0A5E2D23FCA}" destId="{21C89DE9-D717-420F-8E78-085C74D87087}" srcOrd="0" destOrd="0" parTransId="{0C3C3E69-D4A6-4DB9-97E8-D8F2F82E53C2}" sibTransId="{E52833ED-BE93-4F64-95FB-D949D4E9DFBE}"/>
    <dgm:cxn modelId="{17DDCEEE-D58B-476E-A0A6-31C32BC74159}" type="presOf" srcId="{9D118F11-00FF-4E53-A064-FA5D8FD91C46}" destId="{B2DDC5D0-7CFB-4205-BA11-6FB132E3C505}" srcOrd="1" destOrd="0" presId="urn:microsoft.com/office/officeart/2005/8/layout/radial1"/>
    <dgm:cxn modelId="{7C755900-983C-439E-AEF2-EEAA23FBF70E}" type="presParOf" srcId="{C86DEAFC-C637-47D5-A025-99CC45CC80D0}" destId="{019D21B4-5B71-49BF-90D4-D6F4FD097EAF}" srcOrd="0" destOrd="0" presId="urn:microsoft.com/office/officeart/2005/8/layout/radial1"/>
    <dgm:cxn modelId="{4D834588-756F-4D95-9B9D-E1B9AD609836}" type="presParOf" srcId="{C86DEAFC-C637-47D5-A025-99CC45CC80D0}" destId="{7834D21C-0CF2-4FCF-A3DF-461AD3B888CF}" srcOrd="1" destOrd="0" presId="urn:microsoft.com/office/officeart/2005/8/layout/radial1"/>
    <dgm:cxn modelId="{B12BCEB0-F204-4D50-A687-26BD6E7D02C4}" type="presParOf" srcId="{7834D21C-0CF2-4FCF-A3DF-461AD3B888CF}" destId="{B2DDC5D0-7CFB-4205-BA11-6FB132E3C505}" srcOrd="0" destOrd="0" presId="urn:microsoft.com/office/officeart/2005/8/layout/radial1"/>
    <dgm:cxn modelId="{8BDB6164-B65A-4044-A2C0-3082374AE31F}" type="presParOf" srcId="{C86DEAFC-C637-47D5-A025-99CC45CC80D0}" destId="{479C456D-FE02-48EC-82E5-A5CBEE370B70}" srcOrd="2" destOrd="0" presId="urn:microsoft.com/office/officeart/2005/8/layout/radial1"/>
    <dgm:cxn modelId="{BBFF72EF-DC11-4BD5-90C6-64AF72726513}" type="presParOf" srcId="{C86DEAFC-C637-47D5-A025-99CC45CC80D0}" destId="{8BEF966A-F20C-4A21-937D-1BCC9BC5B420}" srcOrd="3" destOrd="0" presId="urn:microsoft.com/office/officeart/2005/8/layout/radial1"/>
    <dgm:cxn modelId="{ECCE1A7F-5AF7-4FF0-A926-2870C274E0C8}" type="presParOf" srcId="{8BEF966A-F20C-4A21-937D-1BCC9BC5B420}" destId="{20B1801E-301E-4D6F-8A9E-1748B9887EA8}" srcOrd="0" destOrd="0" presId="urn:microsoft.com/office/officeart/2005/8/layout/radial1"/>
    <dgm:cxn modelId="{C16D772C-4439-4C68-9BCB-8BD15D544C0D}" type="presParOf" srcId="{C86DEAFC-C637-47D5-A025-99CC45CC80D0}" destId="{2343DAAB-69F2-490F-82AF-40F761C47593}" srcOrd="4" destOrd="0" presId="urn:microsoft.com/office/officeart/2005/8/layout/radial1"/>
    <dgm:cxn modelId="{5498E834-F2E6-4373-A3AF-B98DB9113D43}" type="presParOf" srcId="{C86DEAFC-C637-47D5-A025-99CC45CC80D0}" destId="{EF24B9FA-420C-4C0F-A840-2CACA5C79CCA}" srcOrd="5" destOrd="0" presId="urn:microsoft.com/office/officeart/2005/8/layout/radial1"/>
    <dgm:cxn modelId="{47241B07-499A-4C32-BD4A-C68030F4F6F2}" type="presParOf" srcId="{EF24B9FA-420C-4C0F-A840-2CACA5C79CCA}" destId="{DAEA0A0B-AEA6-4108-ADB4-3CB33E8E2E26}" srcOrd="0" destOrd="0" presId="urn:microsoft.com/office/officeart/2005/8/layout/radial1"/>
    <dgm:cxn modelId="{767B1E41-099C-44ED-AEB0-ED97E0409361}" type="presParOf" srcId="{C86DEAFC-C637-47D5-A025-99CC45CC80D0}" destId="{5B687595-C4CC-43D4-874A-BD2E03007141}" srcOrd="6" destOrd="0" presId="urn:microsoft.com/office/officeart/2005/8/layout/radial1"/>
    <dgm:cxn modelId="{50168BF9-9F6A-46F0-B487-90691C5A82C8}" type="presParOf" srcId="{C86DEAFC-C637-47D5-A025-99CC45CC80D0}" destId="{F0337CCA-12DA-4A91-81EF-5235F7D7FBEB}" srcOrd="7" destOrd="0" presId="urn:microsoft.com/office/officeart/2005/8/layout/radial1"/>
    <dgm:cxn modelId="{2ED2A962-FB1E-4685-9C92-1E9578FADAE9}" type="presParOf" srcId="{F0337CCA-12DA-4A91-81EF-5235F7D7FBEB}" destId="{3A7F2FEF-177E-4A94-B915-C3538CB904A6}" srcOrd="0" destOrd="0" presId="urn:microsoft.com/office/officeart/2005/8/layout/radial1"/>
    <dgm:cxn modelId="{726DC804-4A2C-47AA-8D1F-5B454CF90718}" type="presParOf" srcId="{C86DEAFC-C637-47D5-A025-99CC45CC80D0}" destId="{721E40FC-4738-43EE-8C2F-51B470E5E1FC}" srcOrd="8" destOrd="0" presId="urn:microsoft.com/office/officeart/2005/8/layout/radial1"/>
    <dgm:cxn modelId="{01725FB8-D63D-4A21-B83C-545CA20FDE6E}" type="presParOf" srcId="{C86DEAFC-C637-47D5-A025-99CC45CC80D0}" destId="{E29321B1-A9BC-4D55-96F5-2755489B0E05}" srcOrd="9" destOrd="0" presId="urn:microsoft.com/office/officeart/2005/8/layout/radial1"/>
    <dgm:cxn modelId="{5DB7E5C8-225B-4B87-9ACB-95D145046422}" type="presParOf" srcId="{E29321B1-A9BC-4D55-96F5-2755489B0E05}" destId="{EDDDF6E5-C460-4148-B5A1-9757C6D56849}" srcOrd="0" destOrd="0" presId="urn:microsoft.com/office/officeart/2005/8/layout/radial1"/>
    <dgm:cxn modelId="{F0DC4890-7BC6-4A5C-9B2C-73955DA20A23}" type="presParOf" srcId="{C86DEAFC-C637-47D5-A025-99CC45CC80D0}" destId="{33B745A4-3399-4A70-81D0-4F41BFA33A83}" srcOrd="10" destOrd="0" presId="urn:microsoft.com/office/officeart/2005/8/layout/radial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19D21B4-5B71-49BF-90D4-D6F4FD097EAF}">
      <dsp:nvSpPr>
        <dsp:cNvPr id="0" name=""/>
        <dsp:cNvSpPr/>
      </dsp:nvSpPr>
      <dsp:spPr>
        <a:xfrm>
          <a:off x="1493083" y="937110"/>
          <a:ext cx="713328" cy="713328"/>
        </a:xfrm>
        <a:prstGeom prst="ellipse">
          <a:avLst/>
        </a:prstGeom>
        <a:solidFill>
          <a:schemeClr val="bg1">
            <a:lumMod val="8500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955" tIns="20955" rIns="20955" bIns="20955" numCol="1" spcCol="1270" anchor="ctr" anchorCtr="0">
          <a:noAutofit/>
        </a:bodyPr>
        <a:lstStyle/>
        <a:p>
          <a:pPr marL="0" lvl="0" indent="0" algn="ctr" defTabSz="1466850">
            <a:lnSpc>
              <a:spcPct val="90000"/>
            </a:lnSpc>
            <a:spcBef>
              <a:spcPct val="0"/>
            </a:spcBef>
            <a:spcAft>
              <a:spcPct val="35000"/>
            </a:spcAft>
            <a:buNone/>
          </a:pPr>
          <a:r>
            <a:rPr lang="en-AU" sz="3300" kern="1200" dirty="0"/>
            <a:t> </a:t>
          </a:r>
        </a:p>
      </dsp:txBody>
      <dsp:txXfrm>
        <a:off x="1597547" y="1041574"/>
        <a:ext cx="504400" cy="504400"/>
      </dsp:txXfrm>
    </dsp:sp>
    <dsp:sp modelId="{7834D21C-0CF2-4FCF-A3DF-461AD3B888CF}">
      <dsp:nvSpPr>
        <dsp:cNvPr id="0" name=""/>
        <dsp:cNvSpPr/>
      </dsp:nvSpPr>
      <dsp:spPr>
        <a:xfrm rot="16200000">
          <a:off x="1742235" y="812244"/>
          <a:ext cx="215024" cy="34707"/>
        </a:xfrm>
        <a:custGeom>
          <a:avLst/>
          <a:gdLst/>
          <a:ahLst/>
          <a:cxnLst/>
          <a:rect l="0" t="0" r="0" b="0"/>
          <a:pathLst>
            <a:path>
              <a:moveTo>
                <a:pt x="0" y="17353"/>
              </a:moveTo>
              <a:lnTo>
                <a:pt x="215024" y="17353"/>
              </a:lnTo>
            </a:path>
          </a:pathLst>
        </a:custGeom>
        <a:noFill/>
        <a:ln w="25400"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AU" sz="500" kern="1200"/>
        </a:p>
      </dsp:txBody>
      <dsp:txXfrm>
        <a:off x="1844372" y="824222"/>
        <a:ext cx="10751" cy="10751"/>
      </dsp:txXfrm>
    </dsp:sp>
    <dsp:sp modelId="{479C456D-FE02-48EC-82E5-A5CBEE370B70}">
      <dsp:nvSpPr>
        <dsp:cNvPr id="0" name=""/>
        <dsp:cNvSpPr/>
      </dsp:nvSpPr>
      <dsp:spPr>
        <a:xfrm>
          <a:off x="1493083" y="8757"/>
          <a:ext cx="713328" cy="713328"/>
        </a:xfrm>
        <a:prstGeom prst="ellipse">
          <a:avLst/>
        </a:prstGeom>
        <a:solidFill>
          <a:schemeClr val="bg1"/>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955" tIns="20955" rIns="20955" bIns="20955" numCol="1" spcCol="1270" anchor="ctr" anchorCtr="0">
          <a:noAutofit/>
        </a:bodyPr>
        <a:lstStyle/>
        <a:p>
          <a:pPr marL="0" lvl="0" indent="0" algn="ctr" defTabSz="1466850">
            <a:lnSpc>
              <a:spcPct val="90000"/>
            </a:lnSpc>
            <a:spcBef>
              <a:spcPct val="0"/>
            </a:spcBef>
            <a:spcAft>
              <a:spcPct val="35000"/>
            </a:spcAft>
            <a:buNone/>
          </a:pPr>
          <a:r>
            <a:rPr lang="en-AU" sz="3300" kern="1200" dirty="0"/>
            <a:t> </a:t>
          </a:r>
        </a:p>
      </dsp:txBody>
      <dsp:txXfrm>
        <a:off x="1597547" y="113221"/>
        <a:ext cx="504400" cy="504400"/>
      </dsp:txXfrm>
    </dsp:sp>
    <dsp:sp modelId="{8BEF966A-F20C-4A21-937D-1BCC9BC5B420}">
      <dsp:nvSpPr>
        <dsp:cNvPr id="0" name=""/>
        <dsp:cNvSpPr/>
      </dsp:nvSpPr>
      <dsp:spPr>
        <a:xfrm rot="20520000">
          <a:off x="2183693" y="1132982"/>
          <a:ext cx="215024" cy="34707"/>
        </a:xfrm>
        <a:custGeom>
          <a:avLst/>
          <a:gdLst/>
          <a:ahLst/>
          <a:cxnLst/>
          <a:rect l="0" t="0" r="0" b="0"/>
          <a:pathLst>
            <a:path>
              <a:moveTo>
                <a:pt x="0" y="17353"/>
              </a:moveTo>
              <a:lnTo>
                <a:pt x="215024" y="17353"/>
              </a:lnTo>
            </a:path>
          </a:pathLst>
        </a:custGeom>
        <a:noFill/>
        <a:ln w="25400"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AU" sz="500" kern="1200"/>
        </a:p>
      </dsp:txBody>
      <dsp:txXfrm>
        <a:off x="2285830" y="1144960"/>
        <a:ext cx="10751" cy="10751"/>
      </dsp:txXfrm>
    </dsp:sp>
    <dsp:sp modelId="{2343DAAB-69F2-490F-82AF-40F761C47593}">
      <dsp:nvSpPr>
        <dsp:cNvPr id="0" name=""/>
        <dsp:cNvSpPr/>
      </dsp:nvSpPr>
      <dsp:spPr>
        <a:xfrm>
          <a:off x="2375999" y="650233"/>
          <a:ext cx="713328" cy="713328"/>
        </a:xfrm>
        <a:prstGeom prst="ellipse">
          <a:avLst/>
        </a:prstGeom>
        <a:solidFill>
          <a:schemeClr val="bg1"/>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955" tIns="20955" rIns="20955" bIns="20955" numCol="1" spcCol="1270" anchor="ctr" anchorCtr="0">
          <a:noAutofit/>
        </a:bodyPr>
        <a:lstStyle/>
        <a:p>
          <a:pPr marL="0" lvl="0" indent="0" algn="ctr" defTabSz="1466850">
            <a:lnSpc>
              <a:spcPct val="90000"/>
            </a:lnSpc>
            <a:spcBef>
              <a:spcPct val="0"/>
            </a:spcBef>
            <a:spcAft>
              <a:spcPct val="35000"/>
            </a:spcAft>
            <a:buNone/>
          </a:pPr>
          <a:r>
            <a:rPr lang="en-AU" sz="3300" kern="1200" dirty="0"/>
            <a:t> </a:t>
          </a:r>
        </a:p>
      </dsp:txBody>
      <dsp:txXfrm>
        <a:off x="2480463" y="754697"/>
        <a:ext cx="504400" cy="504400"/>
      </dsp:txXfrm>
    </dsp:sp>
    <dsp:sp modelId="{EF24B9FA-420C-4C0F-A840-2CACA5C79CCA}">
      <dsp:nvSpPr>
        <dsp:cNvPr id="0" name=""/>
        <dsp:cNvSpPr/>
      </dsp:nvSpPr>
      <dsp:spPr>
        <a:xfrm rot="3240000">
          <a:off x="2015071" y="1651947"/>
          <a:ext cx="215024" cy="34707"/>
        </a:xfrm>
        <a:custGeom>
          <a:avLst/>
          <a:gdLst/>
          <a:ahLst/>
          <a:cxnLst/>
          <a:rect l="0" t="0" r="0" b="0"/>
          <a:pathLst>
            <a:path>
              <a:moveTo>
                <a:pt x="0" y="17353"/>
              </a:moveTo>
              <a:lnTo>
                <a:pt x="215024" y="17353"/>
              </a:lnTo>
            </a:path>
          </a:pathLst>
        </a:custGeom>
        <a:noFill/>
        <a:ln w="25400"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AU" sz="500" kern="1200"/>
        </a:p>
      </dsp:txBody>
      <dsp:txXfrm>
        <a:off x="2117208" y="1663925"/>
        <a:ext cx="10751" cy="10751"/>
      </dsp:txXfrm>
    </dsp:sp>
    <dsp:sp modelId="{5B687595-C4CC-43D4-874A-BD2E03007141}">
      <dsp:nvSpPr>
        <dsp:cNvPr id="0" name=""/>
        <dsp:cNvSpPr/>
      </dsp:nvSpPr>
      <dsp:spPr>
        <a:xfrm>
          <a:off x="2038755" y="1688163"/>
          <a:ext cx="713328" cy="713328"/>
        </a:xfrm>
        <a:prstGeom prst="ellipse">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955" tIns="20955" rIns="20955" bIns="20955" numCol="1" spcCol="1270" anchor="ctr" anchorCtr="0">
          <a:noAutofit/>
        </a:bodyPr>
        <a:lstStyle/>
        <a:p>
          <a:pPr marL="0" lvl="0" indent="0" algn="ctr" defTabSz="1466850">
            <a:lnSpc>
              <a:spcPct val="90000"/>
            </a:lnSpc>
            <a:spcBef>
              <a:spcPct val="0"/>
            </a:spcBef>
            <a:spcAft>
              <a:spcPct val="35000"/>
            </a:spcAft>
            <a:buNone/>
          </a:pPr>
          <a:r>
            <a:rPr lang="en-AU" sz="3300" kern="1200" dirty="0"/>
            <a:t> </a:t>
          </a:r>
        </a:p>
      </dsp:txBody>
      <dsp:txXfrm>
        <a:off x="2143219" y="1792627"/>
        <a:ext cx="504400" cy="504400"/>
      </dsp:txXfrm>
    </dsp:sp>
    <dsp:sp modelId="{F0337CCA-12DA-4A91-81EF-5235F7D7FBEB}">
      <dsp:nvSpPr>
        <dsp:cNvPr id="0" name=""/>
        <dsp:cNvSpPr/>
      </dsp:nvSpPr>
      <dsp:spPr>
        <a:xfrm rot="7560000">
          <a:off x="1469399" y="1651947"/>
          <a:ext cx="215024" cy="34707"/>
        </a:xfrm>
        <a:custGeom>
          <a:avLst/>
          <a:gdLst/>
          <a:ahLst/>
          <a:cxnLst/>
          <a:rect l="0" t="0" r="0" b="0"/>
          <a:pathLst>
            <a:path>
              <a:moveTo>
                <a:pt x="0" y="17353"/>
              </a:moveTo>
              <a:lnTo>
                <a:pt x="215024" y="17353"/>
              </a:lnTo>
            </a:path>
          </a:pathLst>
        </a:custGeom>
        <a:noFill/>
        <a:ln w="25400"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AU" sz="500" kern="1200"/>
        </a:p>
      </dsp:txBody>
      <dsp:txXfrm rot="10800000">
        <a:off x="1571536" y="1663925"/>
        <a:ext cx="10751" cy="10751"/>
      </dsp:txXfrm>
    </dsp:sp>
    <dsp:sp modelId="{721E40FC-4738-43EE-8C2F-51B470E5E1FC}">
      <dsp:nvSpPr>
        <dsp:cNvPr id="0" name=""/>
        <dsp:cNvSpPr/>
      </dsp:nvSpPr>
      <dsp:spPr>
        <a:xfrm>
          <a:off x="947411" y="1688163"/>
          <a:ext cx="713328" cy="713328"/>
        </a:xfrm>
        <a:prstGeom prst="ellipse">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955" tIns="20955" rIns="20955" bIns="20955" numCol="1" spcCol="1270" anchor="ctr" anchorCtr="0">
          <a:noAutofit/>
        </a:bodyPr>
        <a:lstStyle/>
        <a:p>
          <a:pPr marL="0" lvl="0" indent="0" algn="ctr" defTabSz="1466850">
            <a:lnSpc>
              <a:spcPct val="90000"/>
            </a:lnSpc>
            <a:spcBef>
              <a:spcPct val="0"/>
            </a:spcBef>
            <a:spcAft>
              <a:spcPct val="35000"/>
            </a:spcAft>
            <a:buNone/>
          </a:pPr>
          <a:r>
            <a:rPr lang="en-AU" sz="3300" kern="1200" dirty="0"/>
            <a:t> </a:t>
          </a:r>
        </a:p>
      </dsp:txBody>
      <dsp:txXfrm>
        <a:off x="1051875" y="1792627"/>
        <a:ext cx="504400" cy="504400"/>
      </dsp:txXfrm>
    </dsp:sp>
    <dsp:sp modelId="{E29321B1-A9BC-4D55-96F5-2755489B0E05}">
      <dsp:nvSpPr>
        <dsp:cNvPr id="0" name=""/>
        <dsp:cNvSpPr/>
      </dsp:nvSpPr>
      <dsp:spPr>
        <a:xfrm rot="11880000">
          <a:off x="1300778" y="1132982"/>
          <a:ext cx="215024" cy="34707"/>
        </a:xfrm>
        <a:custGeom>
          <a:avLst/>
          <a:gdLst/>
          <a:ahLst/>
          <a:cxnLst/>
          <a:rect l="0" t="0" r="0" b="0"/>
          <a:pathLst>
            <a:path>
              <a:moveTo>
                <a:pt x="0" y="17353"/>
              </a:moveTo>
              <a:lnTo>
                <a:pt x="215024" y="17353"/>
              </a:lnTo>
            </a:path>
          </a:pathLst>
        </a:custGeom>
        <a:noFill/>
        <a:ln w="25400"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AU" sz="500" kern="1200"/>
        </a:p>
      </dsp:txBody>
      <dsp:txXfrm rot="10800000">
        <a:off x="1402914" y="1144960"/>
        <a:ext cx="10751" cy="10751"/>
      </dsp:txXfrm>
    </dsp:sp>
    <dsp:sp modelId="{33B745A4-3399-4A70-81D0-4F41BFA33A83}">
      <dsp:nvSpPr>
        <dsp:cNvPr id="0" name=""/>
        <dsp:cNvSpPr/>
      </dsp:nvSpPr>
      <dsp:spPr>
        <a:xfrm>
          <a:off x="610168" y="650233"/>
          <a:ext cx="713328" cy="713328"/>
        </a:xfrm>
        <a:prstGeom prst="ellipse">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955" tIns="20955" rIns="20955" bIns="20955" numCol="1" spcCol="1270" anchor="ctr" anchorCtr="0">
          <a:noAutofit/>
        </a:bodyPr>
        <a:lstStyle/>
        <a:p>
          <a:pPr marL="0" lvl="0" indent="0" algn="ctr" defTabSz="1466850">
            <a:lnSpc>
              <a:spcPct val="90000"/>
            </a:lnSpc>
            <a:spcBef>
              <a:spcPct val="0"/>
            </a:spcBef>
            <a:spcAft>
              <a:spcPct val="35000"/>
            </a:spcAft>
            <a:buNone/>
          </a:pPr>
          <a:endParaRPr lang="en-AU" sz="3300" kern="1200" dirty="0"/>
        </a:p>
      </dsp:txBody>
      <dsp:txXfrm>
        <a:off x="714632" y="754697"/>
        <a:ext cx="504400" cy="5044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19D21B4-5B71-49BF-90D4-D6F4FD097EAF}">
      <dsp:nvSpPr>
        <dsp:cNvPr id="0" name=""/>
        <dsp:cNvSpPr/>
      </dsp:nvSpPr>
      <dsp:spPr>
        <a:xfrm>
          <a:off x="1493083" y="937110"/>
          <a:ext cx="713328" cy="713328"/>
        </a:xfrm>
        <a:prstGeom prst="ellipse">
          <a:avLst/>
        </a:prstGeom>
        <a:solidFill>
          <a:schemeClr val="bg1">
            <a:lumMod val="8500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955" tIns="20955" rIns="20955" bIns="20955" numCol="1" spcCol="1270" anchor="ctr" anchorCtr="0">
          <a:noAutofit/>
        </a:bodyPr>
        <a:lstStyle/>
        <a:p>
          <a:pPr marL="0" lvl="0" indent="0" algn="ctr" defTabSz="1466850">
            <a:lnSpc>
              <a:spcPct val="90000"/>
            </a:lnSpc>
            <a:spcBef>
              <a:spcPct val="0"/>
            </a:spcBef>
            <a:spcAft>
              <a:spcPct val="35000"/>
            </a:spcAft>
            <a:buNone/>
          </a:pPr>
          <a:r>
            <a:rPr lang="en-AU" sz="3300" kern="1200"/>
            <a:t> </a:t>
          </a:r>
        </a:p>
      </dsp:txBody>
      <dsp:txXfrm>
        <a:off x="1597547" y="1041574"/>
        <a:ext cx="504400" cy="504400"/>
      </dsp:txXfrm>
    </dsp:sp>
    <dsp:sp modelId="{7834D21C-0CF2-4FCF-A3DF-461AD3B888CF}">
      <dsp:nvSpPr>
        <dsp:cNvPr id="0" name=""/>
        <dsp:cNvSpPr/>
      </dsp:nvSpPr>
      <dsp:spPr>
        <a:xfrm rot="16200000">
          <a:off x="1742235" y="812244"/>
          <a:ext cx="215024" cy="34707"/>
        </a:xfrm>
        <a:custGeom>
          <a:avLst/>
          <a:gdLst/>
          <a:ahLst/>
          <a:cxnLst/>
          <a:rect l="0" t="0" r="0" b="0"/>
          <a:pathLst>
            <a:path>
              <a:moveTo>
                <a:pt x="0" y="17353"/>
              </a:moveTo>
              <a:lnTo>
                <a:pt x="215024" y="17353"/>
              </a:lnTo>
            </a:path>
          </a:pathLst>
        </a:custGeom>
        <a:noFill/>
        <a:ln w="25400"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AU" sz="500" kern="1200"/>
        </a:p>
      </dsp:txBody>
      <dsp:txXfrm>
        <a:off x="1844372" y="824222"/>
        <a:ext cx="10751" cy="10751"/>
      </dsp:txXfrm>
    </dsp:sp>
    <dsp:sp modelId="{479C456D-FE02-48EC-82E5-A5CBEE370B70}">
      <dsp:nvSpPr>
        <dsp:cNvPr id="0" name=""/>
        <dsp:cNvSpPr/>
      </dsp:nvSpPr>
      <dsp:spPr>
        <a:xfrm>
          <a:off x="1493083" y="8757"/>
          <a:ext cx="713328" cy="713328"/>
        </a:xfrm>
        <a:prstGeom prst="ellipse">
          <a:avLst/>
        </a:prstGeom>
        <a:solidFill>
          <a:schemeClr val="bg1"/>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955" tIns="20955" rIns="20955" bIns="20955" numCol="1" spcCol="1270" anchor="ctr" anchorCtr="0">
          <a:noAutofit/>
        </a:bodyPr>
        <a:lstStyle/>
        <a:p>
          <a:pPr marL="0" lvl="0" indent="0" algn="ctr" defTabSz="1466850">
            <a:lnSpc>
              <a:spcPct val="90000"/>
            </a:lnSpc>
            <a:spcBef>
              <a:spcPct val="0"/>
            </a:spcBef>
            <a:spcAft>
              <a:spcPct val="35000"/>
            </a:spcAft>
            <a:buNone/>
          </a:pPr>
          <a:r>
            <a:rPr lang="en-AU" sz="3300" kern="1200" dirty="0"/>
            <a:t> </a:t>
          </a:r>
        </a:p>
      </dsp:txBody>
      <dsp:txXfrm>
        <a:off x="1597547" y="113221"/>
        <a:ext cx="504400" cy="504400"/>
      </dsp:txXfrm>
    </dsp:sp>
    <dsp:sp modelId="{8BEF966A-F20C-4A21-937D-1BCC9BC5B420}">
      <dsp:nvSpPr>
        <dsp:cNvPr id="0" name=""/>
        <dsp:cNvSpPr/>
      </dsp:nvSpPr>
      <dsp:spPr>
        <a:xfrm rot="20520000">
          <a:off x="2183693" y="1132982"/>
          <a:ext cx="215024" cy="34707"/>
        </a:xfrm>
        <a:custGeom>
          <a:avLst/>
          <a:gdLst/>
          <a:ahLst/>
          <a:cxnLst/>
          <a:rect l="0" t="0" r="0" b="0"/>
          <a:pathLst>
            <a:path>
              <a:moveTo>
                <a:pt x="0" y="17353"/>
              </a:moveTo>
              <a:lnTo>
                <a:pt x="215024" y="17353"/>
              </a:lnTo>
            </a:path>
          </a:pathLst>
        </a:custGeom>
        <a:noFill/>
        <a:ln w="25400"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AU" sz="500" kern="1200"/>
        </a:p>
      </dsp:txBody>
      <dsp:txXfrm>
        <a:off x="2285830" y="1144960"/>
        <a:ext cx="10751" cy="10751"/>
      </dsp:txXfrm>
    </dsp:sp>
    <dsp:sp modelId="{2343DAAB-69F2-490F-82AF-40F761C47593}">
      <dsp:nvSpPr>
        <dsp:cNvPr id="0" name=""/>
        <dsp:cNvSpPr/>
      </dsp:nvSpPr>
      <dsp:spPr>
        <a:xfrm>
          <a:off x="2375999" y="650233"/>
          <a:ext cx="713328" cy="713328"/>
        </a:xfrm>
        <a:prstGeom prst="ellipse">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955" tIns="20955" rIns="20955" bIns="20955" numCol="1" spcCol="1270" anchor="ctr" anchorCtr="0">
          <a:noAutofit/>
        </a:bodyPr>
        <a:lstStyle/>
        <a:p>
          <a:pPr marL="0" lvl="0" indent="0" algn="ctr" defTabSz="1466850">
            <a:lnSpc>
              <a:spcPct val="90000"/>
            </a:lnSpc>
            <a:spcBef>
              <a:spcPct val="0"/>
            </a:spcBef>
            <a:spcAft>
              <a:spcPct val="35000"/>
            </a:spcAft>
            <a:buNone/>
          </a:pPr>
          <a:r>
            <a:rPr lang="en-AU" sz="3300" kern="1200" dirty="0"/>
            <a:t> </a:t>
          </a:r>
        </a:p>
      </dsp:txBody>
      <dsp:txXfrm>
        <a:off x="2480463" y="754697"/>
        <a:ext cx="504400" cy="504400"/>
      </dsp:txXfrm>
    </dsp:sp>
    <dsp:sp modelId="{EF24B9FA-420C-4C0F-A840-2CACA5C79CCA}">
      <dsp:nvSpPr>
        <dsp:cNvPr id="0" name=""/>
        <dsp:cNvSpPr/>
      </dsp:nvSpPr>
      <dsp:spPr>
        <a:xfrm rot="3240000">
          <a:off x="2015071" y="1651947"/>
          <a:ext cx="215024" cy="34707"/>
        </a:xfrm>
        <a:custGeom>
          <a:avLst/>
          <a:gdLst/>
          <a:ahLst/>
          <a:cxnLst/>
          <a:rect l="0" t="0" r="0" b="0"/>
          <a:pathLst>
            <a:path>
              <a:moveTo>
                <a:pt x="0" y="17353"/>
              </a:moveTo>
              <a:lnTo>
                <a:pt x="215024" y="17353"/>
              </a:lnTo>
            </a:path>
          </a:pathLst>
        </a:custGeom>
        <a:noFill/>
        <a:ln w="25400"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AU" sz="500" kern="1200"/>
        </a:p>
      </dsp:txBody>
      <dsp:txXfrm>
        <a:off x="2117208" y="1663925"/>
        <a:ext cx="10751" cy="10751"/>
      </dsp:txXfrm>
    </dsp:sp>
    <dsp:sp modelId="{5B687595-C4CC-43D4-874A-BD2E03007141}">
      <dsp:nvSpPr>
        <dsp:cNvPr id="0" name=""/>
        <dsp:cNvSpPr/>
      </dsp:nvSpPr>
      <dsp:spPr>
        <a:xfrm>
          <a:off x="2038755" y="1688163"/>
          <a:ext cx="713328" cy="713328"/>
        </a:xfrm>
        <a:prstGeom prst="ellipse">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955" tIns="20955" rIns="20955" bIns="20955" numCol="1" spcCol="1270" anchor="ctr" anchorCtr="0">
          <a:noAutofit/>
        </a:bodyPr>
        <a:lstStyle/>
        <a:p>
          <a:pPr marL="0" lvl="0" indent="0" algn="ctr" defTabSz="1466850">
            <a:lnSpc>
              <a:spcPct val="90000"/>
            </a:lnSpc>
            <a:spcBef>
              <a:spcPct val="0"/>
            </a:spcBef>
            <a:spcAft>
              <a:spcPct val="35000"/>
            </a:spcAft>
            <a:buNone/>
          </a:pPr>
          <a:r>
            <a:rPr lang="en-AU" sz="3300" kern="1200" dirty="0"/>
            <a:t> </a:t>
          </a:r>
        </a:p>
      </dsp:txBody>
      <dsp:txXfrm>
        <a:off x="2143219" y="1792627"/>
        <a:ext cx="504400" cy="504400"/>
      </dsp:txXfrm>
    </dsp:sp>
    <dsp:sp modelId="{F0337CCA-12DA-4A91-81EF-5235F7D7FBEB}">
      <dsp:nvSpPr>
        <dsp:cNvPr id="0" name=""/>
        <dsp:cNvSpPr/>
      </dsp:nvSpPr>
      <dsp:spPr>
        <a:xfrm rot="7560000">
          <a:off x="1469399" y="1651947"/>
          <a:ext cx="215024" cy="34707"/>
        </a:xfrm>
        <a:custGeom>
          <a:avLst/>
          <a:gdLst/>
          <a:ahLst/>
          <a:cxnLst/>
          <a:rect l="0" t="0" r="0" b="0"/>
          <a:pathLst>
            <a:path>
              <a:moveTo>
                <a:pt x="0" y="17353"/>
              </a:moveTo>
              <a:lnTo>
                <a:pt x="215024" y="17353"/>
              </a:lnTo>
            </a:path>
          </a:pathLst>
        </a:custGeom>
        <a:noFill/>
        <a:ln w="25400"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AU" sz="500" kern="1200"/>
        </a:p>
      </dsp:txBody>
      <dsp:txXfrm rot="10800000">
        <a:off x="1571536" y="1663925"/>
        <a:ext cx="10751" cy="10751"/>
      </dsp:txXfrm>
    </dsp:sp>
    <dsp:sp modelId="{721E40FC-4738-43EE-8C2F-51B470E5E1FC}">
      <dsp:nvSpPr>
        <dsp:cNvPr id="0" name=""/>
        <dsp:cNvSpPr/>
      </dsp:nvSpPr>
      <dsp:spPr>
        <a:xfrm>
          <a:off x="947411" y="1688163"/>
          <a:ext cx="713328" cy="713328"/>
        </a:xfrm>
        <a:prstGeom prst="ellipse">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955" tIns="20955" rIns="20955" bIns="20955" numCol="1" spcCol="1270" anchor="ctr" anchorCtr="0">
          <a:noAutofit/>
        </a:bodyPr>
        <a:lstStyle/>
        <a:p>
          <a:pPr marL="0" lvl="0" indent="0" algn="ctr" defTabSz="1466850">
            <a:lnSpc>
              <a:spcPct val="90000"/>
            </a:lnSpc>
            <a:spcBef>
              <a:spcPct val="0"/>
            </a:spcBef>
            <a:spcAft>
              <a:spcPct val="35000"/>
            </a:spcAft>
            <a:buNone/>
          </a:pPr>
          <a:r>
            <a:rPr lang="en-AU" sz="3300" kern="1200" dirty="0"/>
            <a:t> </a:t>
          </a:r>
        </a:p>
      </dsp:txBody>
      <dsp:txXfrm>
        <a:off x="1051875" y="1792627"/>
        <a:ext cx="504400" cy="504400"/>
      </dsp:txXfrm>
    </dsp:sp>
    <dsp:sp modelId="{E29321B1-A9BC-4D55-96F5-2755489B0E05}">
      <dsp:nvSpPr>
        <dsp:cNvPr id="0" name=""/>
        <dsp:cNvSpPr/>
      </dsp:nvSpPr>
      <dsp:spPr>
        <a:xfrm rot="11880000">
          <a:off x="1300778" y="1132982"/>
          <a:ext cx="215024" cy="34707"/>
        </a:xfrm>
        <a:custGeom>
          <a:avLst/>
          <a:gdLst/>
          <a:ahLst/>
          <a:cxnLst/>
          <a:rect l="0" t="0" r="0" b="0"/>
          <a:pathLst>
            <a:path>
              <a:moveTo>
                <a:pt x="0" y="17353"/>
              </a:moveTo>
              <a:lnTo>
                <a:pt x="215024" y="17353"/>
              </a:lnTo>
            </a:path>
          </a:pathLst>
        </a:custGeom>
        <a:noFill/>
        <a:ln w="25400"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AU" sz="500" kern="1200"/>
        </a:p>
      </dsp:txBody>
      <dsp:txXfrm rot="10800000">
        <a:off x="1402914" y="1144960"/>
        <a:ext cx="10751" cy="10751"/>
      </dsp:txXfrm>
    </dsp:sp>
    <dsp:sp modelId="{33B745A4-3399-4A70-81D0-4F41BFA33A83}">
      <dsp:nvSpPr>
        <dsp:cNvPr id="0" name=""/>
        <dsp:cNvSpPr/>
      </dsp:nvSpPr>
      <dsp:spPr>
        <a:xfrm>
          <a:off x="610168" y="650233"/>
          <a:ext cx="713328" cy="713328"/>
        </a:xfrm>
        <a:prstGeom prst="ellipse">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955" tIns="20955" rIns="20955" bIns="20955" numCol="1" spcCol="1270" anchor="ctr" anchorCtr="0">
          <a:noAutofit/>
        </a:bodyPr>
        <a:lstStyle/>
        <a:p>
          <a:pPr marL="0" lvl="0" indent="0" algn="ctr" defTabSz="1466850">
            <a:lnSpc>
              <a:spcPct val="90000"/>
            </a:lnSpc>
            <a:spcBef>
              <a:spcPct val="0"/>
            </a:spcBef>
            <a:spcAft>
              <a:spcPct val="35000"/>
            </a:spcAft>
            <a:buNone/>
          </a:pPr>
          <a:endParaRPr lang="en-AU" sz="3300" kern="1200" dirty="0"/>
        </a:p>
      </dsp:txBody>
      <dsp:txXfrm>
        <a:off x="714632" y="754697"/>
        <a:ext cx="504400" cy="504400"/>
      </dsp:txXfrm>
    </dsp:sp>
  </dsp:spTree>
</dsp:drawing>
</file>

<file path=ppt/diagrams/layout1.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85406" cy="501257"/>
          </a:xfrm>
          <a:prstGeom prst="rect">
            <a:avLst/>
          </a:prstGeom>
        </p:spPr>
        <p:txBody>
          <a:bodyPr vert="horz" lIns="91420" tIns="45710" rIns="91420" bIns="45710" rtlCol="0"/>
          <a:lstStyle>
            <a:lvl1pPr algn="l">
              <a:defRPr sz="1200"/>
            </a:lvl1pPr>
          </a:lstStyle>
          <a:p>
            <a:endParaRPr lang="en-AU" dirty="0"/>
          </a:p>
        </p:txBody>
      </p:sp>
      <p:sp>
        <p:nvSpPr>
          <p:cNvPr id="3" name="Date Placeholder 2"/>
          <p:cNvSpPr>
            <a:spLocks noGrp="1"/>
          </p:cNvSpPr>
          <p:nvPr>
            <p:ph type="dt" idx="1"/>
          </p:nvPr>
        </p:nvSpPr>
        <p:spPr>
          <a:xfrm>
            <a:off x="3901148" y="0"/>
            <a:ext cx="2985406" cy="501257"/>
          </a:xfrm>
          <a:prstGeom prst="rect">
            <a:avLst/>
          </a:prstGeom>
        </p:spPr>
        <p:txBody>
          <a:bodyPr vert="horz" lIns="91420" tIns="45710" rIns="91420" bIns="45710" rtlCol="0"/>
          <a:lstStyle>
            <a:lvl1pPr algn="r">
              <a:defRPr sz="1200"/>
            </a:lvl1pPr>
          </a:lstStyle>
          <a:p>
            <a:fld id="{B311833B-65A7-4B04-9E13-7DEB37ED3333}" type="datetimeFigureOut">
              <a:rPr lang="en-AU" smtClean="0"/>
              <a:pPr/>
              <a:t>26/9/23</a:t>
            </a:fld>
            <a:endParaRPr lang="en-AU" dirty="0"/>
          </a:p>
        </p:txBody>
      </p:sp>
      <p:sp>
        <p:nvSpPr>
          <p:cNvPr id="4" name="Slide Image Placeholder 3"/>
          <p:cNvSpPr>
            <a:spLocks noGrp="1" noRot="1" noChangeAspect="1"/>
          </p:cNvSpPr>
          <p:nvPr>
            <p:ph type="sldImg" idx="2"/>
          </p:nvPr>
        </p:nvSpPr>
        <p:spPr>
          <a:xfrm>
            <a:off x="2033588" y="749300"/>
            <a:ext cx="2820987" cy="3759200"/>
          </a:xfrm>
          <a:prstGeom prst="rect">
            <a:avLst/>
          </a:prstGeom>
          <a:noFill/>
          <a:ln w="12700">
            <a:solidFill>
              <a:prstClr val="black"/>
            </a:solidFill>
          </a:ln>
        </p:spPr>
        <p:txBody>
          <a:bodyPr vert="horz" lIns="91420" tIns="45710" rIns="91420" bIns="45710" rtlCol="0" anchor="ctr"/>
          <a:lstStyle/>
          <a:p>
            <a:endParaRPr lang="en-AU" dirty="0"/>
          </a:p>
        </p:txBody>
      </p:sp>
      <p:sp>
        <p:nvSpPr>
          <p:cNvPr id="5" name="Notes Placeholder 4"/>
          <p:cNvSpPr>
            <a:spLocks noGrp="1"/>
          </p:cNvSpPr>
          <p:nvPr>
            <p:ph type="body" sz="quarter" idx="3"/>
          </p:nvPr>
        </p:nvSpPr>
        <p:spPr>
          <a:xfrm>
            <a:off x="688817" y="4759532"/>
            <a:ext cx="5510530" cy="4508101"/>
          </a:xfrm>
          <a:prstGeom prst="rect">
            <a:avLst/>
          </a:prstGeom>
        </p:spPr>
        <p:txBody>
          <a:bodyPr vert="horz" lIns="91420" tIns="45710" rIns="91420" bIns="4571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1" y="9515854"/>
            <a:ext cx="2985406" cy="501257"/>
          </a:xfrm>
          <a:prstGeom prst="rect">
            <a:avLst/>
          </a:prstGeom>
        </p:spPr>
        <p:txBody>
          <a:bodyPr vert="horz" lIns="91420" tIns="45710" rIns="91420" bIns="45710" rtlCol="0" anchor="b"/>
          <a:lstStyle>
            <a:lvl1pPr algn="l">
              <a:defRPr sz="1200"/>
            </a:lvl1pPr>
          </a:lstStyle>
          <a:p>
            <a:endParaRPr lang="en-AU" dirty="0"/>
          </a:p>
        </p:txBody>
      </p:sp>
      <p:sp>
        <p:nvSpPr>
          <p:cNvPr id="7" name="Slide Number Placeholder 6"/>
          <p:cNvSpPr>
            <a:spLocks noGrp="1"/>
          </p:cNvSpPr>
          <p:nvPr>
            <p:ph type="sldNum" sz="quarter" idx="5"/>
          </p:nvPr>
        </p:nvSpPr>
        <p:spPr>
          <a:xfrm>
            <a:off x="3901148" y="9515854"/>
            <a:ext cx="2985406" cy="501257"/>
          </a:xfrm>
          <a:prstGeom prst="rect">
            <a:avLst/>
          </a:prstGeom>
        </p:spPr>
        <p:txBody>
          <a:bodyPr vert="horz" lIns="91420" tIns="45710" rIns="91420" bIns="45710" rtlCol="0" anchor="b"/>
          <a:lstStyle>
            <a:lvl1pPr algn="r">
              <a:defRPr sz="1200"/>
            </a:lvl1pPr>
          </a:lstStyle>
          <a:p>
            <a:fld id="{E17E4790-4B88-4B3E-89CD-9E8426F404CC}" type="slidenum">
              <a:rPr lang="en-AU" smtClean="0"/>
              <a:pPr/>
              <a:t>‹#›</a:t>
            </a:fld>
            <a:endParaRPr lang="en-AU" dirty="0"/>
          </a:p>
        </p:txBody>
      </p:sp>
    </p:spTree>
    <p:extLst>
      <p:ext uri="{BB962C8B-B14F-4D97-AF65-F5344CB8AC3E}">
        <p14:creationId xmlns:p14="http://schemas.microsoft.com/office/powerpoint/2010/main" val="23217644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E17E4790-4B88-4B3E-89CD-9E8426F404CC}" type="slidenum">
              <a:rPr lang="en-AU" smtClean="0"/>
              <a:pPr/>
              <a:t>2</a:t>
            </a:fld>
            <a:endParaRPr lang="en-AU"/>
          </a:p>
        </p:txBody>
      </p:sp>
    </p:spTree>
    <p:extLst>
      <p:ext uri="{BB962C8B-B14F-4D97-AF65-F5344CB8AC3E}">
        <p14:creationId xmlns:p14="http://schemas.microsoft.com/office/powerpoint/2010/main" val="17842556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E17E4790-4B88-4B3E-89CD-9E8426F404CC}" type="slidenum">
              <a:rPr lang="en-AU" smtClean="0"/>
              <a:pPr/>
              <a:t>11</a:t>
            </a:fld>
            <a:endParaRPr lang="en-AU"/>
          </a:p>
        </p:txBody>
      </p:sp>
    </p:spTree>
    <p:extLst>
      <p:ext uri="{BB962C8B-B14F-4D97-AF65-F5344CB8AC3E}">
        <p14:creationId xmlns:p14="http://schemas.microsoft.com/office/powerpoint/2010/main" val="13323014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E17E4790-4B88-4B3E-89CD-9E8426F404CC}" type="slidenum">
              <a:rPr lang="en-AU" smtClean="0"/>
              <a:pPr/>
              <a:t>14</a:t>
            </a:fld>
            <a:endParaRPr lang="en-AU"/>
          </a:p>
        </p:txBody>
      </p:sp>
    </p:spTree>
    <p:extLst>
      <p:ext uri="{BB962C8B-B14F-4D97-AF65-F5344CB8AC3E}">
        <p14:creationId xmlns:p14="http://schemas.microsoft.com/office/powerpoint/2010/main" val="37395149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E17E4790-4B88-4B3E-89CD-9E8426F404CC}" type="slidenum">
              <a:rPr lang="en-AU" smtClean="0"/>
              <a:pPr/>
              <a:t>15</a:t>
            </a:fld>
            <a:endParaRPr lang="en-AU"/>
          </a:p>
        </p:txBody>
      </p:sp>
    </p:spTree>
    <p:extLst>
      <p:ext uri="{BB962C8B-B14F-4D97-AF65-F5344CB8AC3E}">
        <p14:creationId xmlns:p14="http://schemas.microsoft.com/office/powerpoint/2010/main" val="9461332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E17E4790-4B88-4B3E-89CD-9E8426F404CC}" type="slidenum">
              <a:rPr lang="en-AU" smtClean="0"/>
              <a:pPr/>
              <a:t>16</a:t>
            </a:fld>
            <a:endParaRPr lang="en-AU"/>
          </a:p>
        </p:txBody>
      </p:sp>
    </p:spTree>
    <p:extLst>
      <p:ext uri="{BB962C8B-B14F-4D97-AF65-F5344CB8AC3E}">
        <p14:creationId xmlns:p14="http://schemas.microsoft.com/office/powerpoint/2010/main" val="14991018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E17E4790-4B88-4B3E-89CD-9E8426F404CC}" type="slidenum">
              <a:rPr lang="en-AU" smtClean="0"/>
              <a:pPr/>
              <a:t>17</a:t>
            </a:fld>
            <a:endParaRPr lang="en-AU"/>
          </a:p>
        </p:txBody>
      </p:sp>
    </p:spTree>
    <p:extLst>
      <p:ext uri="{BB962C8B-B14F-4D97-AF65-F5344CB8AC3E}">
        <p14:creationId xmlns:p14="http://schemas.microsoft.com/office/powerpoint/2010/main" val="19984094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E17E4790-4B88-4B3E-89CD-9E8426F404CC}" type="slidenum">
              <a:rPr lang="en-AU" smtClean="0"/>
              <a:pPr/>
              <a:t>18</a:t>
            </a:fld>
            <a:endParaRPr lang="en-AU"/>
          </a:p>
        </p:txBody>
      </p:sp>
    </p:spTree>
    <p:extLst>
      <p:ext uri="{BB962C8B-B14F-4D97-AF65-F5344CB8AC3E}">
        <p14:creationId xmlns:p14="http://schemas.microsoft.com/office/powerpoint/2010/main" val="10692453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E17E4790-4B88-4B3E-89CD-9E8426F404CC}" type="slidenum">
              <a:rPr lang="en-AU" smtClean="0"/>
              <a:pPr/>
              <a:t>19</a:t>
            </a:fld>
            <a:endParaRPr lang="en-AU"/>
          </a:p>
        </p:txBody>
      </p:sp>
    </p:spTree>
    <p:extLst>
      <p:ext uri="{BB962C8B-B14F-4D97-AF65-F5344CB8AC3E}">
        <p14:creationId xmlns:p14="http://schemas.microsoft.com/office/powerpoint/2010/main" val="20935705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E17E4790-4B88-4B3E-89CD-9E8426F404CC}" type="slidenum">
              <a:rPr lang="en-AU" smtClean="0"/>
              <a:pPr/>
              <a:t>20</a:t>
            </a:fld>
            <a:endParaRPr lang="en-AU"/>
          </a:p>
        </p:txBody>
      </p:sp>
    </p:spTree>
    <p:extLst>
      <p:ext uri="{BB962C8B-B14F-4D97-AF65-F5344CB8AC3E}">
        <p14:creationId xmlns:p14="http://schemas.microsoft.com/office/powerpoint/2010/main" val="17720206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E17E4790-4B88-4B3E-89CD-9E8426F404CC}" type="slidenum">
              <a:rPr lang="en-AU" smtClean="0"/>
              <a:pPr/>
              <a:t>21</a:t>
            </a:fld>
            <a:endParaRPr lang="en-AU"/>
          </a:p>
        </p:txBody>
      </p:sp>
    </p:spTree>
    <p:extLst>
      <p:ext uri="{BB962C8B-B14F-4D97-AF65-F5344CB8AC3E}">
        <p14:creationId xmlns:p14="http://schemas.microsoft.com/office/powerpoint/2010/main" val="16625358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E17E4790-4B88-4B3E-89CD-9E8426F404CC}" type="slidenum">
              <a:rPr lang="en-AU" smtClean="0"/>
              <a:pPr/>
              <a:t>22</a:t>
            </a:fld>
            <a:endParaRPr lang="en-AU"/>
          </a:p>
        </p:txBody>
      </p:sp>
    </p:spTree>
    <p:extLst>
      <p:ext uri="{BB962C8B-B14F-4D97-AF65-F5344CB8AC3E}">
        <p14:creationId xmlns:p14="http://schemas.microsoft.com/office/powerpoint/2010/main" val="38223215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E17E4790-4B88-4B3E-89CD-9E8426F404CC}" type="slidenum">
              <a:rPr lang="en-AU" smtClean="0"/>
              <a:pPr/>
              <a:t>3</a:t>
            </a:fld>
            <a:endParaRPr lang="en-AU"/>
          </a:p>
        </p:txBody>
      </p:sp>
    </p:spTree>
    <p:extLst>
      <p:ext uri="{BB962C8B-B14F-4D97-AF65-F5344CB8AC3E}">
        <p14:creationId xmlns:p14="http://schemas.microsoft.com/office/powerpoint/2010/main" val="4298403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E17E4790-4B88-4B3E-89CD-9E8426F404CC}" type="slidenum">
              <a:rPr lang="en-AU" smtClean="0"/>
              <a:pPr/>
              <a:t>23</a:t>
            </a:fld>
            <a:endParaRPr lang="en-AU"/>
          </a:p>
        </p:txBody>
      </p:sp>
    </p:spTree>
    <p:extLst>
      <p:ext uri="{BB962C8B-B14F-4D97-AF65-F5344CB8AC3E}">
        <p14:creationId xmlns:p14="http://schemas.microsoft.com/office/powerpoint/2010/main" val="21894662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E17E4790-4B88-4B3E-89CD-9E8426F404CC}" type="slidenum">
              <a:rPr lang="en-AU" smtClean="0"/>
              <a:pPr/>
              <a:t>24</a:t>
            </a:fld>
            <a:endParaRPr lang="en-AU"/>
          </a:p>
        </p:txBody>
      </p:sp>
    </p:spTree>
    <p:extLst>
      <p:ext uri="{BB962C8B-B14F-4D97-AF65-F5344CB8AC3E}">
        <p14:creationId xmlns:p14="http://schemas.microsoft.com/office/powerpoint/2010/main" val="27154393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E17E4790-4B88-4B3E-89CD-9E8426F404CC}" type="slidenum">
              <a:rPr lang="en-AU" smtClean="0"/>
              <a:pPr/>
              <a:t>25</a:t>
            </a:fld>
            <a:endParaRPr lang="en-AU"/>
          </a:p>
        </p:txBody>
      </p:sp>
    </p:spTree>
    <p:extLst>
      <p:ext uri="{BB962C8B-B14F-4D97-AF65-F5344CB8AC3E}">
        <p14:creationId xmlns:p14="http://schemas.microsoft.com/office/powerpoint/2010/main" val="25140054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E17E4790-4B88-4B3E-89CD-9E8426F404CC}" type="slidenum">
              <a:rPr lang="en-AU" smtClean="0"/>
              <a:pPr/>
              <a:t>26</a:t>
            </a:fld>
            <a:endParaRPr lang="en-AU"/>
          </a:p>
        </p:txBody>
      </p:sp>
    </p:spTree>
    <p:extLst>
      <p:ext uri="{BB962C8B-B14F-4D97-AF65-F5344CB8AC3E}">
        <p14:creationId xmlns:p14="http://schemas.microsoft.com/office/powerpoint/2010/main" val="415155297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E17E4790-4B88-4B3E-89CD-9E8426F404CC}" type="slidenum">
              <a:rPr lang="en-AU" smtClean="0"/>
              <a:pPr/>
              <a:t>27</a:t>
            </a:fld>
            <a:endParaRPr lang="en-AU"/>
          </a:p>
        </p:txBody>
      </p:sp>
    </p:spTree>
    <p:extLst>
      <p:ext uri="{BB962C8B-B14F-4D97-AF65-F5344CB8AC3E}">
        <p14:creationId xmlns:p14="http://schemas.microsoft.com/office/powerpoint/2010/main" val="46639501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E17E4790-4B88-4B3E-89CD-9E8426F404CC}" type="slidenum">
              <a:rPr lang="en-AU" smtClean="0"/>
              <a:pPr/>
              <a:t>28</a:t>
            </a:fld>
            <a:endParaRPr lang="en-AU"/>
          </a:p>
        </p:txBody>
      </p:sp>
    </p:spTree>
    <p:extLst>
      <p:ext uri="{BB962C8B-B14F-4D97-AF65-F5344CB8AC3E}">
        <p14:creationId xmlns:p14="http://schemas.microsoft.com/office/powerpoint/2010/main" val="112631741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E17E4790-4B88-4B3E-89CD-9E8426F404CC}" type="slidenum">
              <a:rPr lang="en-AU" smtClean="0"/>
              <a:pPr/>
              <a:t>29</a:t>
            </a:fld>
            <a:endParaRPr lang="en-AU" dirty="0"/>
          </a:p>
        </p:txBody>
      </p:sp>
    </p:spTree>
    <p:extLst>
      <p:ext uri="{BB962C8B-B14F-4D97-AF65-F5344CB8AC3E}">
        <p14:creationId xmlns:p14="http://schemas.microsoft.com/office/powerpoint/2010/main" val="23457413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E17E4790-4B88-4B3E-89CD-9E8426F404CC}" type="slidenum">
              <a:rPr lang="en-AU" smtClean="0"/>
              <a:pPr/>
              <a:t>30</a:t>
            </a:fld>
            <a:endParaRPr lang="en-AU" dirty="0"/>
          </a:p>
        </p:txBody>
      </p:sp>
    </p:spTree>
    <p:extLst>
      <p:ext uri="{BB962C8B-B14F-4D97-AF65-F5344CB8AC3E}">
        <p14:creationId xmlns:p14="http://schemas.microsoft.com/office/powerpoint/2010/main" val="319652056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E17E4790-4B88-4B3E-89CD-9E8426F404CC}" type="slidenum">
              <a:rPr lang="en-AU" smtClean="0"/>
              <a:pPr/>
              <a:t>31</a:t>
            </a:fld>
            <a:endParaRPr lang="en-AU" dirty="0"/>
          </a:p>
        </p:txBody>
      </p:sp>
    </p:spTree>
    <p:extLst>
      <p:ext uri="{BB962C8B-B14F-4D97-AF65-F5344CB8AC3E}">
        <p14:creationId xmlns:p14="http://schemas.microsoft.com/office/powerpoint/2010/main" val="427579132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E17E4790-4B88-4B3E-89CD-9E8426F404CC}" type="slidenum">
              <a:rPr lang="en-AU" smtClean="0"/>
              <a:pPr/>
              <a:t>32</a:t>
            </a:fld>
            <a:endParaRPr lang="en-AU" dirty="0"/>
          </a:p>
        </p:txBody>
      </p:sp>
    </p:spTree>
    <p:extLst>
      <p:ext uri="{BB962C8B-B14F-4D97-AF65-F5344CB8AC3E}">
        <p14:creationId xmlns:p14="http://schemas.microsoft.com/office/powerpoint/2010/main" val="40092954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E17E4790-4B88-4B3E-89CD-9E8426F404CC}" type="slidenum">
              <a:rPr lang="en-AU" smtClean="0"/>
              <a:pPr/>
              <a:t>4</a:t>
            </a:fld>
            <a:endParaRPr lang="en-AU"/>
          </a:p>
        </p:txBody>
      </p:sp>
    </p:spTree>
    <p:extLst>
      <p:ext uri="{BB962C8B-B14F-4D97-AF65-F5344CB8AC3E}">
        <p14:creationId xmlns:p14="http://schemas.microsoft.com/office/powerpoint/2010/main" val="154229034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E17E4790-4B88-4B3E-89CD-9E8426F404CC}" type="slidenum">
              <a:rPr lang="en-AU" smtClean="0"/>
              <a:pPr/>
              <a:t>33</a:t>
            </a:fld>
            <a:endParaRPr lang="en-AU" dirty="0"/>
          </a:p>
        </p:txBody>
      </p:sp>
    </p:spTree>
    <p:extLst>
      <p:ext uri="{BB962C8B-B14F-4D97-AF65-F5344CB8AC3E}">
        <p14:creationId xmlns:p14="http://schemas.microsoft.com/office/powerpoint/2010/main" val="136438529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E17E4790-4B88-4B3E-89CD-9E8426F404CC}" type="slidenum">
              <a:rPr lang="en-AU" smtClean="0"/>
              <a:pPr/>
              <a:t>34</a:t>
            </a:fld>
            <a:endParaRPr lang="en-AU" dirty="0"/>
          </a:p>
        </p:txBody>
      </p:sp>
    </p:spTree>
    <p:extLst>
      <p:ext uri="{BB962C8B-B14F-4D97-AF65-F5344CB8AC3E}">
        <p14:creationId xmlns:p14="http://schemas.microsoft.com/office/powerpoint/2010/main" val="416982938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E17E4790-4B88-4B3E-89CD-9E8426F404CC}" type="slidenum">
              <a:rPr lang="en-AU" smtClean="0"/>
              <a:pPr/>
              <a:t>35</a:t>
            </a:fld>
            <a:endParaRPr lang="en-AU" dirty="0"/>
          </a:p>
        </p:txBody>
      </p:sp>
    </p:spTree>
    <p:extLst>
      <p:ext uri="{BB962C8B-B14F-4D97-AF65-F5344CB8AC3E}">
        <p14:creationId xmlns:p14="http://schemas.microsoft.com/office/powerpoint/2010/main" val="119465534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E17E4790-4B88-4B3E-89CD-9E8426F404CC}" type="slidenum">
              <a:rPr lang="en-AU" smtClean="0"/>
              <a:pPr/>
              <a:t>36</a:t>
            </a:fld>
            <a:endParaRPr lang="en-AU"/>
          </a:p>
        </p:txBody>
      </p:sp>
    </p:spTree>
    <p:extLst>
      <p:ext uri="{BB962C8B-B14F-4D97-AF65-F5344CB8AC3E}">
        <p14:creationId xmlns:p14="http://schemas.microsoft.com/office/powerpoint/2010/main" val="62270118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E17E4790-4B88-4B3E-89CD-9E8426F404CC}" type="slidenum">
              <a:rPr lang="en-AU" smtClean="0"/>
              <a:pPr/>
              <a:t>37</a:t>
            </a:fld>
            <a:endParaRPr lang="en-AU"/>
          </a:p>
        </p:txBody>
      </p:sp>
    </p:spTree>
    <p:extLst>
      <p:ext uri="{BB962C8B-B14F-4D97-AF65-F5344CB8AC3E}">
        <p14:creationId xmlns:p14="http://schemas.microsoft.com/office/powerpoint/2010/main" val="56953096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E17E4790-4B88-4B3E-89CD-9E8426F404CC}" type="slidenum">
              <a:rPr lang="en-AU" smtClean="0"/>
              <a:pPr/>
              <a:t>38</a:t>
            </a:fld>
            <a:endParaRPr lang="en-AU"/>
          </a:p>
        </p:txBody>
      </p:sp>
    </p:spTree>
    <p:extLst>
      <p:ext uri="{BB962C8B-B14F-4D97-AF65-F5344CB8AC3E}">
        <p14:creationId xmlns:p14="http://schemas.microsoft.com/office/powerpoint/2010/main" val="193258290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E17E4790-4B88-4B3E-89CD-9E8426F404CC}" type="slidenum">
              <a:rPr lang="en-AU" smtClean="0"/>
              <a:pPr/>
              <a:t>39</a:t>
            </a:fld>
            <a:endParaRPr lang="en-AU"/>
          </a:p>
        </p:txBody>
      </p:sp>
    </p:spTree>
    <p:extLst>
      <p:ext uri="{BB962C8B-B14F-4D97-AF65-F5344CB8AC3E}">
        <p14:creationId xmlns:p14="http://schemas.microsoft.com/office/powerpoint/2010/main" val="355034407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E17E4790-4B88-4B3E-89CD-9E8426F404CC}" type="slidenum">
              <a:rPr lang="en-AU" smtClean="0"/>
              <a:pPr/>
              <a:t>40</a:t>
            </a:fld>
            <a:endParaRPr lang="en-AU"/>
          </a:p>
        </p:txBody>
      </p:sp>
    </p:spTree>
    <p:extLst>
      <p:ext uri="{BB962C8B-B14F-4D97-AF65-F5344CB8AC3E}">
        <p14:creationId xmlns:p14="http://schemas.microsoft.com/office/powerpoint/2010/main" val="235315290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E17E4790-4B88-4B3E-89CD-9E8426F404CC}" type="slidenum">
              <a:rPr lang="en-AU" smtClean="0"/>
              <a:pPr/>
              <a:t>41</a:t>
            </a:fld>
            <a:endParaRPr lang="en-AU"/>
          </a:p>
        </p:txBody>
      </p:sp>
    </p:spTree>
    <p:extLst>
      <p:ext uri="{BB962C8B-B14F-4D97-AF65-F5344CB8AC3E}">
        <p14:creationId xmlns:p14="http://schemas.microsoft.com/office/powerpoint/2010/main" val="108936801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E17E4790-4B88-4B3E-89CD-9E8426F404CC}" type="slidenum">
              <a:rPr lang="en-AU" smtClean="0"/>
              <a:pPr/>
              <a:t>42</a:t>
            </a:fld>
            <a:endParaRPr lang="en-AU"/>
          </a:p>
        </p:txBody>
      </p:sp>
    </p:spTree>
    <p:extLst>
      <p:ext uri="{BB962C8B-B14F-4D97-AF65-F5344CB8AC3E}">
        <p14:creationId xmlns:p14="http://schemas.microsoft.com/office/powerpoint/2010/main" val="271059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E17E4790-4B88-4B3E-89CD-9E8426F404CC}" type="slidenum">
              <a:rPr lang="en-AU" smtClean="0"/>
              <a:pPr/>
              <a:t>5</a:t>
            </a:fld>
            <a:endParaRPr lang="en-AU"/>
          </a:p>
        </p:txBody>
      </p:sp>
    </p:spTree>
    <p:extLst>
      <p:ext uri="{BB962C8B-B14F-4D97-AF65-F5344CB8AC3E}">
        <p14:creationId xmlns:p14="http://schemas.microsoft.com/office/powerpoint/2010/main" val="165139066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E17E4790-4B88-4B3E-89CD-9E8426F404CC}" type="slidenum">
              <a:rPr lang="en-AU" smtClean="0"/>
              <a:pPr/>
              <a:t>43</a:t>
            </a:fld>
            <a:endParaRPr lang="en-AU"/>
          </a:p>
        </p:txBody>
      </p:sp>
    </p:spTree>
    <p:extLst>
      <p:ext uri="{BB962C8B-B14F-4D97-AF65-F5344CB8AC3E}">
        <p14:creationId xmlns:p14="http://schemas.microsoft.com/office/powerpoint/2010/main" val="132381022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E17E4790-4B88-4B3E-89CD-9E8426F404CC}" type="slidenum">
              <a:rPr lang="en-AU" smtClean="0"/>
              <a:pPr/>
              <a:t>44</a:t>
            </a:fld>
            <a:endParaRPr lang="en-AU"/>
          </a:p>
        </p:txBody>
      </p:sp>
    </p:spTree>
    <p:extLst>
      <p:ext uri="{BB962C8B-B14F-4D97-AF65-F5344CB8AC3E}">
        <p14:creationId xmlns:p14="http://schemas.microsoft.com/office/powerpoint/2010/main" val="214143180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E17E4790-4B88-4B3E-89CD-9E8426F404CC}" type="slidenum">
              <a:rPr lang="en-AU" smtClean="0"/>
              <a:pPr/>
              <a:t>45</a:t>
            </a:fld>
            <a:endParaRPr lang="en-AU"/>
          </a:p>
        </p:txBody>
      </p:sp>
    </p:spTree>
    <p:extLst>
      <p:ext uri="{BB962C8B-B14F-4D97-AF65-F5344CB8AC3E}">
        <p14:creationId xmlns:p14="http://schemas.microsoft.com/office/powerpoint/2010/main" val="238639197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E17E4790-4B88-4B3E-89CD-9E8426F404CC}" type="slidenum">
              <a:rPr lang="en-AU" smtClean="0"/>
              <a:pPr/>
              <a:t>46</a:t>
            </a:fld>
            <a:endParaRPr lang="en-AU"/>
          </a:p>
        </p:txBody>
      </p:sp>
    </p:spTree>
    <p:extLst>
      <p:ext uri="{BB962C8B-B14F-4D97-AF65-F5344CB8AC3E}">
        <p14:creationId xmlns:p14="http://schemas.microsoft.com/office/powerpoint/2010/main" val="154562464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E17E4790-4B88-4B3E-89CD-9E8426F404CC}" type="slidenum">
              <a:rPr lang="en-AU" smtClean="0"/>
              <a:pPr/>
              <a:t>47</a:t>
            </a:fld>
            <a:endParaRPr lang="en-AU"/>
          </a:p>
        </p:txBody>
      </p:sp>
    </p:spTree>
    <p:extLst>
      <p:ext uri="{BB962C8B-B14F-4D97-AF65-F5344CB8AC3E}">
        <p14:creationId xmlns:p14="http://schemas.microsoft.com/office/powerpoint/2010/main" val="160026739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E17E4790-4B88-4B3E-89CD-9E8426F404CC}" type="slidenum">
              <a:rPr lang="en-AU" smtClean="0"/>
              <a:pPr/>
              <a:t>48</a:t>
            </a:fld>
            <a:endParaRPr lang="en-AU"/>
          </a:p>
        </p:txBody>
      </p:sp>
    </p:spTree>
    <p:extLst>
      <p:ext uri="{BB962C8B-B14F-4D97-AF65-F5344CB8AC3E}">
        <p14:creationId xmlns:p14="http://schemas.microsoft.com/office/powerpoint/2010/main" val="165161930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E17E4790-4B88-4B3E-89CD-9E8426F404CC}" type="slidenum">
              <a:rPr lang="en-AU" smtClean="0"/>
              <a:pPr/>
              <a:t>49</a:t>
            </a:fld>
            <a:endParaRPr lang="en-AU" dirty="0"/>
          </a:p>
        </p:txBody>
      </p:sp>
    </p:spTree>
    <p:extLst>
      <p:ext uri="{BB962C8B-B14F-4D97-AF65-F5344CB8AC3E}">
        <p14:creationId xmlns:p14="http://schemas.microsoft.com/office/powerpoint/2010/main" val="37082392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E17E4790-4B88-4B3E-89CD-9E8426F404CC}" type="slidenum">
              <a:rPr lang="en-AU" smtClean="0"/>
              <a:pPr/>
              <a:t>6</a:t>
            </a:fld>
            <a:endParaRPr lang="en-AU"/>
          </a:p>
        </p:txBody>
      </p:sp>
    </p:spTree>
    <p:extLst>
      <p:ext uri="{BB962C8B-B14F-4D97-AF65-F5344CB8AC3E}">
        <p14:creationId xmlns:p14="http://schemas.microsoft.com/office/powerpoint/2010/main" val="36058179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E17E4790-4B88-4B3E-89CD-9E8426F404CC}" type="slidenum">
              <a:rPr lang="en-AU" smtClean="0"/>
              <a:pPr/>
              <a:t>7</a:t>
            </a:fld>
            <a:endParaRPr lang="en-AU"/>
          </a:p>
        </p:txBody>
      </p:sp>
    </p:spTree>
    <p:extLst>
      <p:ext uri="{BB962C8B-B14F-4D97-AF65-F5344CB8AC3E}">
        <p14:creationId xmlns:p14="http://schemas.microsoft.com/office/powerpoint/2010/main" val="5714702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E17E4790-4B88-4B3E-89CD-9E8426F404CC}" type="slidenum">
              <a:rPr lang="en-AU" smtClean="0"/>
              <a:pPr/>
              <a:t>8</a:t>
            </a:fld>
            <a:endParaRPr lang="en-AU"/>
          </a:p>
        </p:txBody>
      </p:sp>
    </p:spTree>
    <p:extLst>
      <p:ext uri="{BB962C8B-B14F-4D97-AF65-F5344CB8AC3E}">
        <p14:creationId xmlns:p14="http://schemas.microsoft.com/office/powerpoint/2010/main" val="41591343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E17E4790-4B88-4B3E-89CD-9E8426F404CC}" type="slidenum">
              <a:rPr lang="en-AU" smtClean="0"/>
              <a:pPr/>
              <a:t>9</a:t>
            </a:fld>
            <a:endParaRPr lang="en-AU"/>
          </a:p>
        </p:txBody>
      </p:sp>
    </p:spTree>
    <p:extLst>
      <p:ext uri="{BB962C8B-B14F-4D97-AF65-F5344CB8AC3E}">
        <p14:creationId xmlns:p14="http://schemas.microsoft.com/office/powerpoint/2010/main" val="1167494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E17E4790-4B88-4B3E-89CD-9E8426F404CC}" type="slidenum">
              <a:rPr lang="en-AU" smtClean="0"/>
              <a:pPr/>
              <a:t>10</a:t>
            </a:fld>
            <a:endParaRPr lang="en-AU"/>
          </a:p>
        </p:txBody>
      </p:sp>
    </p:spTree>
    <p:extLst>
      <p:ext uri="{BB962C8B-B14F-4D97-AF65-F5344CB8AC3E}">
        <p14:creationId xmlns:p14="http://schemas.microsoft.com/office/powerpoint/2010/main" val="41778542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2840568"/>
            <a:ext cx="5829300" cy="1960033"/>
          </a:xfrm>
        </p:spPr>
        <p:txBody>
          <a:bodyPr/>
          <a:lstStyle/>
          <a:p>
            <a:r>
              <a:rPr lang="en-US"/>
              <a:t>Click to edit Master title style</a:t>
            </a:r>
            <a:endParaRPr lang="en-AU"/>
          </a:p>
        </p:txBody>
      </p:sp>
      <p:sp>
        <p:nvSpPr>
          <p:cNvPr id="3" name="Subtitle 2"/>
          <p:cNvSpPr>
            <a:spLocks noGrp="1"/>
          </p:cNvSpPr>
          <p:nvPr>
            <p:ph type="subTitle" idx="1"/>
          </p:nvPr>
        </p:nvSpPr>
        <p:spPr>
          <a:xfrm>
            <a:off x="1028700" y="5181600"/>
            <a:ext cx="4800600" cy="23368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AU"/>
          </a:p>
        </p:txBody>
      </p:sp>
      <p:sp>
        <p:nvSpPr>
          <p:cNvPr id="4" name="Date Placeholder 3"/>
          <p:cNvSpPr>
            <a:spLocks noGrp="1"/>
          </p:cNvSpPr>
          <p:nvPr>
            <p:ph type="dt" sz="half" idx="10"/>
          </p:nvPr>
        </p:nvSpPr>
        <p:spPr/>
        <p:txBody>
          <a:bodyPr/>
          <a:lstStyle/>
          <a:p>
            <a:fld id="{CB1BBCE7-22BB-4C35-B64C-521946A1A25E}" type="datetimeFigureOut">
              <a:rPr lang="en-AU" smtClean="0"/>
              <a:pPr/>
              <a:t>26/9/23</a:t>
            </a:fld>
            <a:endParaRPr lang="en-AU" dirty="0"/>
          </a:p>
        </p:txBody>
      </p:sp>
      <p:sp>
        <p:nvSpPr>
          <p:cNvPr id="5" name="Footer Placeholder 4"/>
          <p:cNvSpPr>
            <a:spLocks noGrp="1"/>
          </p:cNvSpPr>
          <p:nvPr>
            <p:ph type="ftr" sz="quarter" idx="11"/>
          </p:nvPr>
        </p:nvSpPr>
        <p:spPr/>
        <p:txBody>
          <a:bodyPr/>
          <a:lstStyle/>
          <a:p>
            <a:endParaRPr lang="en-AU" dirty="0"/>
          </a:p>
        </p:txBody>
      </p:sp>
      <p:sp>
        <p:nvSpPr>
          <p:cNvPr id="6" name="Slide Number Placeholder 5"/>
          <p:cNvSpPr>
            <a:spLocks noGrp="1"/>
          </p:cNvSpPr>
          <p:nvPr>
            <p:ph type="sldNum" sz="quarter" idx="12"/>
          </p:nvPr>
        </p:nvSpPr>
        <p:spPr/>
        <p:txBody>
          <a:bodyPr/>
          <a:lstStyle/>
          <a:p>
            <a:fld id="{00F11533-C339-4AC9-9FBB-5D0E827ECBD5}" type="slidenum">
              <a:rPr lang="en-AU" smtClean="0"/>
              <a:pPr/>
              <a:t>‹#›</a:t>
            </a:fld>
            <a:endParaRPr lang="en-AU"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CB1BBCE7-22BB-4C35-B64C-521946A1A25E}" type="datetimeFigureOut">
              <a:rPr lang="en-AU" smtClean="0"/>
              <a:pPr/>
              <a:t>26/9/23</a:t>
            </a:fld>
            <a:endParaRPr lang="en-AU" dirty="0"/>
          </a:p>
        </p:txBody>
      </p:sp>
      <p:sp>
        <p:nvSpPr>
          <p:cNvPr id="5" name="Footer Placeholder 4"/>
          <p:cNvSpPr>
            <a:spLocks noGrp="1"/>
          </p:cNvSpPr>
          <p:nvPr>
            <p:ph type="ftr" sz="quarter" idx="11"/>
          </p:nvPr>
        </p:nvSpPr>
        <p:spPr/>
        <p:txBody>
          <a:bodyPr/>
          <a:lstStyle/>
          <a:p>
            <a:endParaRPr lang="en-AU" dirty="0"/>
          </a:p>
        </p:txBody>
      </p:sp>
      <p:sp>
        <p:nvSpPr>
          <p:cNvPr id="6" name="Slide Number Placeholder 5"/>
          <p:cNvSpPr>
            <a:spLocks noGrp="1"/>
          </p:cNvSpPr>
          <p:nvPr>
            <p:ph type="sldNum" sz="quarter" idx="12"/>
          </p:nvPr>
        </p:nvSpPr>
        <p:spPr/>
        <p:txBody>
          <a:bodyPr/>
          <a:lstStyle/>
          <a:p>
            <a:fld id="{00F11533-C339-4AC9-9FBB-5D0E827ECBD5}" type="slidenum">
              <a:rPr lang="en-AU" smtClean="0"/>
              <a:pPr/>
              <a:t>‹#›</a:t>
            </a:fld>
            <a:endParaRPr lang="en-AU"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729037" y="488951"/>
            <a:ext cx="1157288" cy="10401300"/>
          </a:xfrm>
        </p:spPr>
        <p:txBody>
          <a:bodyPr vert="eaVert"/>
          <a:lstStyle/>
          <a:p>
            <a:r>
              <a:rPr lang="en-US"/>
              <a:t>Click to edit Master title style</a:t>
            </a:r>
            <a:endParaRPr lang="en-AU"/>
          </a:p>
        </p:txBody>
      </p:sp>
      <p:sp>
        <p:nvSpPr>
          <p:cNvPr id="3" name="Vertical Text Placeholder 2"/>
          <p:cNvSpPr>
            <a:spLocks noGrp="1"/>
          </p:cNvSpPr>
          <p:nvPr>
            <p:ph type="body" orient="vert" idx="1"/>
          </p:nvPr>
        </p:nvSpPr>
        <p:spPr>
          <a:xfrm>
            <a:off x="257175" y="488951"/>
            <a:ext cx="3357563" cy="104013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CB1BBCE7-22BB-4C35-B64C-521946A1A25E}" type="datetimeFigureOut">
              <a:rPr lang="en-AU" smtClean="0"/>
              <a:pPr/>
              <a:t>26/9/23</a:t>
            </a:fld>
            <a:endParaRPr lang="en-AU" dirty="0"/>
          </a:p>
        </p:txBody>
      </p:sp>
      <p:sp>
        <p:nvSpPr>
          <p:cNvPr id="5" name="Footer Placeholder 4"/>
          <p:cNvSpPr>
            <a:spLocks noGrp="1"/>
          </p:cNvSpPr>
          <p:nvPr>
            <p:ph type="ftr" sz="quarter" idx="11"/>
          </p:nvPr>
        </p:nvSpPr>
        <p:spPr/>
        <p:txBody>
          <a:bodyPr/>
          <a:lstStyle/>
          <a:p>
            <a:endParaRPr lang="en-AU" dirty="0"/>
          </a:p>
        </p:txBody>
      </p:sp>
      <p:sp>
        <p:nvSpPr>
          <p:cNvPr id="6" name="Slide Number Placeholder 5"/>
          <p:cNvSpPr>
            <a:spLocks noGrp="1"/>
          </p:cNvSpPr>
          <p:nvPr>
            <p:ph type="sldNum" sz="quarter" idx="12"/>
          </p:nvPr>
        </p:nvSpPr>
        <p:spPr/>
        <p:txBody>
          <a:bodyPr/>
          <a:lstStyle/>
          <a:p>
            <a:fld id="{00F11533-C339-4AC9-9FBB-5D0E827ECBD5}" type="slidenum">
              <a:rPr lang="en-AU" smtClean="0"/>
              <a:pPr/>
              <a:t>‹#›</a:t>
            </a:fld>
            <a:endParaRPr lang="en-AU"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CB1BBCE7-22BB-4C35-B64C-521946A1A25E}" type="datetimeFigureOut">
              <a:rPr lang="en-AU" smtClean="0"/>
              <a:pPr/>
              <a:t>26/9/23</a:t>
            </a:fld>
            <a:endParaRPr lang="en-AU" dirty="0"/>
          </a:p>
        </p:txBody>
      </p:sp>
      <p:sp>
        <p:nvSpPr>
          <p:cNvPr id="5" name="Footer Placeholder 4"/>
          <p:cNvSpPr>
            <a:spLocks noGrp="1"/>
          </p:cNvSpPr>
          <p:nvPr>
            <p:ph type="ftr" sz="quarter" idx="11"/>
          </p:nvPr>
        </p:nvSpPr>
        <p:spPr/>
        <p:txBody>
          <a:bodyPr/>
          <a:lstStyle/>
          <a:p>
            <a:endParaRPr lang="en-AU" dirty="0"/>
          </a:p>
        </p:txBody>
      </p:sp>
      <p:sp>
        <p:nvSpPr>
          <p:cNvPr id="6" name="Slide Number Placeholder 5"/>
          <p:cNvSpPr>
            <a:spLocks noGrp="1"/>
          </p:cNvSpPr>
          <p:nvPr>
            <p:ph type="sldNum" sz="quarter" idx="12"/>
          </p:nvPr>
        </p:nvSpPr>
        <p:spPr/>
        <p:txBody>
          <a:bodyPr/>
          <a:lstStyle/>
          <a:p>
            <a:fld id="{00F11533-C339-4AC9-9FBB-5D0E827ECBD5}" type="slidenum">
              <a:rPr lang="en-AU" smtClean="0"/>
              <a:pPr/>
              <a:t>‹#›</a:t>
            </a:fld>
            <a:endParaRPr lang="en-AU"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41735" y="5875867"/>
            <a:ext cx="5829300" cy="1816100"/>
          </a:xfrm>
        </p:spPr>
        <p:txBody>
          <a:bodyPr anchor="t"/>
          <a:lstStyle>
            <a:lvl1pPr algn="l">
              <a:defRPr sz="4000" b="1" cap="all"/>
            </a:lvl1pPr>
          </a:lstStyle>
          <a:p>
            <a:r>
              <a:rPr lang="en-US"/>
              <a:t>Click to edit Master title style</a:t>
            </a:r>
            <a:endParaRPr lang="en-AU"/>
          </a:p>
        </p:txBody>
      </p:sp>
      <p:sp>
        <p:nvSpPr>
          <p:cNvPr id="3" name="Text Placeholder 2"/>
          <p:cNvSpPr>
            <a:spLocks noGrp="1"/>
          </p:cNvSpPr>
          <p:nvPr>
            <p:ph type="body" idx="1"/>
          </p:nvPr>
        </p:nvSpPr>
        <p:spPr>
          <a:xfrm>
            <a:off x="541735" y="3875618"/>
            <a:ext cx="5829300" cy="2000249"/>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B1BBCE7-22BB-4C35-B64C-521946A1A25E}" type="datetimeFigureOut">
              <a:rPr lang="en-AU" smtClean="0"/>
              <a:pPr/>
              <a:t>26/9/23</a:t>
            </a:fld>
            <a:endParaRPr lang="en-AU" dirty="0"/>
          </a:p>
        </p:txBody>
      </p:sp>
      <p:sp>
        <p:nvSpPr>
          <p:cNvPr id="5" name="Footer Placeholder 4"/>
          <p:cNvSpPr>
            <a:spLocks noGrp="1"/>
          </p:cNvSpPr>
          <p:nvPr>
            <p:ph type="ftr" sz="quarter" idx="11"/>
          </p:nvPr>
        </p:nvSpPr>
        <p:spPr/>
        <p:txBody>
          <a:bodyPr/>
          <a:lstStyle/>
          <a:p>
            <a:endParaRPr lang="en-AU" dirty="0"/>
          </a:p>
        </p:txBody>
      </p:sp>
      <p:sp>
        <p:nvSpPr>
          <p:cNvPr id="6" name="Slide Number Placeholder 5"/>
          <p:cNvSpPr>
            <a:spLocks noGrp="1"/>
          </p:cNvSpPr>
          <p:nvPr>
            <p:ph type="sldNum" sz="quarter" idx="12"/>
          </p:nvPr>
        </p:nvSpPr>
        <p:spPr/>
        <p:txBody>
          <a:bodyPr/>
          <a:lstStyle/>
          <a:p>
            <a:fld id="{00F11533-C339-4AC9-9FBB-5D0E827ECBD5}" type="slidenum">
              <a:rPr lang="en-AU" smtClean="0"/>
              <a:pPr/>
              <a:t>‹#›</a:t>
            </a:fld>
            <a:endParaRPr lang="en-AU"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257175" y="2844800"/>
            <a:ext cx="2257425" cy="804545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2628900" y="2844800"/>
            <a:ext cx="2257425" cy="804545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p:cNvSpPr>
            <a:spLocks noGrp="1"/>
          </p:cNvSpPr>
          <p:nvPr>
            <p:ph type="dt" sz="half" idx="10"/>
          </p:nvPr>
        </p:nvSpPr>
        <p:spPr/>
        <p:txBody>
          <a:bodyPr/>
          <a:lstStyle/>
          <a:p>
            <a:fld id="{CB1BBCE7-22BB-4C35-B64C-521946A1A25E}" type="datetimeFigureOut">
              <a:rPr lang="en-AU" smtClean="0"/>
              <a:pPr/>
              <a:t>26/9/23</a:t>
            </a:fld>
            <a:endParaRPr lang="en-AU" dirty="0"/>
          </a:p>
        </p:txBody>
      </p:sp>
      <p:sp>
        <p:nvSpPr>
          <p:cNvPr id="6" name="Footer Placeholder 5"/>
          <p:cNvSpPr>
            <a:spLocks noGrp="1"/>
          </p:cNvSpPr>
          <p:nvPr>
            <p:ph type="ftr" sz="quarter" idx="11"/>
          </p:nvPr>
        </p:nvSpPr>
        <p:spPr/>
        <p:txBody>
          <a:bodyPr/>
          <a:lstStyle/>
          <a:p>
            <a:endParaRPr lang="en-AU" dirty="0"/>
          </a:p>
        </p:txBody>
      </p:sp>
      <p:sp>
        <p:nvSpPr>
          <p:cNvPr id="7" name="Slide Number Placeholder 6"/>
          <p:cNvSpPr>
            <a:spLocks noGrp="1"/>
          </p:cNvSpPr>
          <p:nvPr>
            <p:ph type="sldNum" sz="quarter" idx="12"/>
          </p:nvPr>
        </p:nvSpPr>
        <p:spPr/>
        <p:txBody>
          <a:bodyPr/>
          <a:lstStyle/>
          <a:p>
            <a:fld id="{00F11533-C339-4AC9-9FBB-5D0E827ECBD5}" type="slidenum">
              <a:rPr lang="en-AU" smtClean="0"/>
              <a:pPr/>
              <a:t>‹#›</a:t>
            </a:fld>
            <a:endParaRPr lang="en-AU"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42900" y="366184"/>
            <a:ext cx="6172200" cy="1524000"/>
          </a:xfrm>
        </p:spPr>
        <p:txBody>
          <a:bodyPr/>
          <a:lstStyle>
            <a:lvl1pPr>
              <a:defRPr/>
            </a:lvl1pPr>
          </a:lstStyle>
          <a:p>
            <a:r>
              <a:rPr lang="en-US"/>
              <a:t>Click to edit Master title style</a:t>
            </a:r>
            <a:endParaRPr lang="en-AU"/>
          </a:p>
        </p:txBody>
      </p:sp>
      <p:sp>
        <p:nvSpPr>
          <p:cNvPr id="3" name="Text Placeholder 2"/>
          <p:cNvSpPr>
            <a:spLocks noGrp="1"/>
          </p:cNvSpPr>
          <p:nvPr>
            <p:ph type="body" idx="1"/>
          </p:nvPr>
        </p:nvSpPr>
        <p:spPr>
          <a:xfrm>
            <a:off x="342900" y="2046817"/>
            <a:ext cx="3030141" cy="85301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342900" y="2899833"/>
            <a:ext cx="3030141" cy="526838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p:cNvSpPr>
            <a:spLocks noGrp="1"/>
          </p:cNvSpPr>
          <p:nvPr>
            <p:ph type="body" sz="quarter" idx="3"/>
          </p:nvPr>
        </p:nvSpPr>
        <p:spPr>
          <a:xfrm>
            <a:off x="3483769" y="2046817"/>
            <a:ext cx="3031331" cy="85301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3483769" y="2899833"/>
            <a:ext cx="3031331" cy="526838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p:cNvSpPr>
            <a:spLocks noGrp="1"/>
          </p:cNvSpPr>
          <p:nvPr>
            <p:ph type="dt" sz="half" idx="10"/>
          </p:nvPr>
        </p:nvSpPr>
        <p:spPr/>
        <p:txBody>
          <a:bodyPr/>
          <a:lstStyle/>
          <a:p>
            <a:fld id="{CB1BBCE7-22BB-4C35-B64C-521946A1A25E}" type="datetimeFigureOut">
              <a:rPr lang="en-AU" smtClean="0"/>
              <a:pPr/>
              <a:t>26/9/23</a:t>
            </a:fld>
            <a:endParaRPr lang="en-AU" dirty="0"/>
          </a:p>
        </p:txBody>
      </p:sp>
      <p:sp>
        <p:nvSpPr>
          <p:cNvPr id="8" name="Footer Placeholder 7"/>
          <p:cNvSpPr>
            <a:spLocks noGrp="1"/>
          </p:cNvSpPr>
          <p:nvPr>
            <p:ph type="ftr" sz="quarter" idx="11"/>
          </p:nvPr>
        </p:nvSpPr>
        <p:spPr/>
        <p:txBody>
          <a:bodyPr/>
          <a:lstStyle/>
          <a:p>
            <a:endParaRPr lang="en-AU" dirty="0"/>
          </a:p>
        </p:txBody>
      </p:sp>
      <p:sp>
        <p:nvSpPr>
          <p:cNvPr id="9" name="Slide Number Placeholder 8"/>
          <p:cNvSpPr>
            <a:spLocks noGrp="1"/>
          </p:cNvSpPr>
          <p:nvPr>
            <p:ph type="sldNum" sz="quarter" idx="12"/>
          </p:nvPr>
        </p:nvSpPr>
        <p:spPr/>
        <p:txBody>
          <a:bodyPr/>
          <a:lstStyle/>
          <a:p>
            <a:fld id="{00F11533-C339-4AC9-9FBB-5D0E827ECBD5}" type="slidenum">
              <a:rPr lang="en-AU" smtClean="0"/>
              <a:pPr/>
              <a:t>‹#›</a:t>
            </a:fld>
            <a:endParaRPr lang="en-AU"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Date Placeholder 2"/>
          <p:cNvSpPr>
            <a:spLocks noGrp="1"/>
          </p:cNvSpPr>
          <p:nvPr>
            <p:ph type="dt" sz="half" idx="10"/>
          </p:nvPr>
        </p:nvSpPr>
        <p:spPr/>
        <p:txBody>
          <a:bodyPr/>
          <a:lstStyle/>
          <a:p>
            <a:fld id="{CB1BBCE7-22BB-4C35-B64C-521946A1A25E}" type="datetimeFigureOut">
              <a:rPr lang="en-AU" smtClean="0"/>
              <a:pPr/>
              <a:t>26/9/23</a:t>
            </a:fld>
            <a:endParaRPr lang="en-AU" dirty="0"/>
          </a:p>
        </p:txBody>
      </p:sp>
      <p:sp>
        <p:nvSpPr>
          <p:cNvPr id="4" name="Footer Placeholder 3"/>
          <p:cNvSpPr>
            <a:spLocks noGrp="1"/>
          </p:cNvSpPr>
          <p:nvPr>
            <p:ph type="ftr" sz="quarter" idx="11"/>
          </p:nvPr>
        </p:nvSpPr>
        <p:spPr/>
        <p:txBody>
          <a:bodyPr/>
          <a:lstStyle/>
          <a:p>
            <a:endParaRPr lang="en-AU" dirty="0"/>
          </a:p>
        </p:txBody>
      </p:sp>
      <p:sp>
        <p:nvSpPr>
          <p:cNvPr id="5" name="Slide Number Placeholder 4"/>
          <p:cNvSpPr>
            <a:spLocks noGrp="1"/>
          </p:cNvSpPr>
          <p:nvPr>
            <p:ph type="sldNum" sz="quarter" idx="12"/>
          </p:nvPr>
        </p:nvSpPr>
        <p:spPr/>
        <p:txBody>
          <a:bodyPr/>
          <a:lstStyle/>
          <a:p>
            <a:fld id="{00F11533-C339-4AC9-9FBB-5D0E827ECBD5}" type="slidenum">
              <a:rPr lang="en-AU" smtClean="0"/>
              <a:pPr/>
              <a:t>‹#›</a:t>
            </a:fld>
            <a:endParaRPr lang="en-AU"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B1BBCE7-22BB-4C35-B64C-521946A1A25E}" type="datetimeFigureOut">
              <a:rPr lang="en-AU" smtClean="0"/>
              <a:pPr/>
              <a:t>26/9/23</a:t>
            </a:fld>
            <a:endParaRPr lang="en-AU" dirty="0"/>
          </a:p>
        </p:txBody>
      </p:sp>
      <p:sp>
        <p:nvSpPr>
          <p:cNvPr id="3" name="Footer Placeholder 2"/>
          <p:cNvSpPr>
            <a:spLocks noGrp="1"/>
          </p:cNvSpPr>
          <p:nvPr>
            <p:ph type="ftr" sz="quarter" idx="11"/>
          </p:nvPr>
        </p:nvSpPr>
        <p:spPr/>
        <p:txBody>
          <a:bodyPr/>
          <a:lstStyle/>
          <a:p>
            <a:endParaRPr lang="en-AU" dirty="0"/>
          </a:p>
        </p:txBody>
      </p:sp>
      <p:sp>
        <p:nvSpPr>
          <p:cNvPr id="4" name="Slide Number Placeholder 3"/>
          <p:cNvSpPr>
            <a:spLocks noGrp="1"/>
          </p:cNvSpPr>
          <p:nvPr>
            <p:ph type="sldNum" sz="quarter" idx="12"/>
          </p:nvPr>
        </p:nvSpPr>
        <p:spPr/>
        <p:txBody>
          <a:bodyPr/>
          <a:lstStyle/>
          <a:p>
            <a:fld id="{00F11533-C339-4AC9-9FBB-5D0E827ECBD5}" type="slidenum">
              <a:rPr lang="en-AU" smtClean="0"/>
              <a:pPr/>
              <a:t>‹#›</a:t>
            </a:fld>
            <a:endParaRPr lang="en-AU"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42900" y="364067"/>
            <a:ext cx="2256235" cy="1549400"/>
          </a:xfrm>
        </p:spPr>
        <p:txBody>
          <a:bodyPr anchor="b"/>
          <a:lstStyle>
            <a:lvl1pPr algn="l">
              <a:defRPr sz="2000" b="1"/>
            </a:lvl1pPr>
          </a:lstStyle>
          <a:p>
            <a:r>
              <a:rPr lang="en-US"/>
              <a:t>Click to edit Master title style</a:t>
            </a:r>
            <a:endParaRPr lang="en-AU"/>
          </a:p>
        </p:txBody>
      </p:sp>
      <p:sp>
        <p:nvSpPr>
          <p:cNvPr id="3" name="Content Placeholder 2"/>
          <p:cNvSpPr>
            <a:spLocks noGrp="1"/>
          </p:cNvSpPr>
          <p:nvPr>
            <p:ph idx="1"/>
          </p:nvPr>
        </p:nvSpPr>
        <p:spPr>
          <a:xfrm>
            <a:off x="2681287" y="364067"/>
            <a:ext cx="3833813" cy="780415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p:cNvSpPr>
            <a:spLocks noGrp="1"/>
          </p:cNvSpPr>
          <p:nvPr>
            <p:ph type="body" sz="half" idx="2"/>
          </p:nvPr>
        </p:nvSpPr>
        <p:spPr>
          <a:xfrm>
            <a:off x="342900" y="1913467"/>
            <a:ext cx="2256235" cy="625475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B1BBCE7-22BB-4C35-B64C-521946A1A25E}" type="datetimeFigureOut">
              <a:rPr lang="en-AU" smtClean="0"/>
              <a:pPr/>
              <a:t>26/9/23</a:t>
            </a:fld>
            <a:endParaRPr lang="en-AU" dirty="0"/>
          </a:p>
        </p:txBody>
      </p:sp>
      <p:sp>
        <p:nvSpPr>
          <p:cNvPr id="6" name="Footer Placeholder 5"/>
          <p:cNvSpPr>
            <a:spLocks noGrp="1"/>
          </p:cNvSpPr>
          <p:nvPr>
            <p:ph type="ftr" sz="quarter" idx="11"/>
          </p:nvPr>
        </p:nvSpPr>
        <p:spPr/>
        <p:txBody>
          <a:bodyPr/>
          <a:lstStyle/>
          <a:p>
            <a:endParaRPr lang="en-AU" dirty="0"/>
          </a:p>
        </p:txBody>
      </p:sp>
      <p:sp>
        <p:nvSpPr>
          <p:cNvPr id="7" name="Slide Number Placeholder 6"/>
          <p:cNvSpPr>
            <a:spLocks noGrp="1"/>
          </p:cNvSpPr>
          <p:nvPr>
            <p:ph type="sldNum" sz="quarter" idx="12"/>
          </p:nvPr>
        </p:nvSpPr>
        <p:spPr/>
        <p:txBody>
          <a:bodyPr/>
          <a:lstStyle/>
          <a:p>
            <a:fld id="{00F11533-C339-4AC9-9FBB-5D0E827ECBD5}" type="slidenum">
              <a:rPr lang="en-AU" smtClean="0"/>
              <a:pPr/>
              <a:t>‹#›</a:t>
            </a:fld>
            <a:endParaRPr lang="en-AU"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44216" y="6400800"/>
            <a:ext cx="4114800" cy="755651"/>
          </a:xfrm>
        </p:spPr>
        <p:txBody>
          <a:bodyPr anchor="b"/>
          <a:lstStyle>
            <a:lvl1pPr algn="l">
              <a:defRPr sz="2000" b="1"/>
            </a:lvl1pPr>
          </a:lstStyle>
          <a:p>
            <a:r>
              <a:rPr lang="en-US"/>
              <a:t>Click to edit Master title style</a:t>
            </a:r>
            <a:endParaRPr lang="en-AU"/>
          </a:p>
        </p:txBody>
      </p:sp>
      <p:sp>
        <p:nvSpPr>
          <p:cNvPr id="3" name="Picture Placeholder 2"/>
          <p:cNvSpPr>
            <a:spLocks noGrp="1"/>
          </p:cNvSpPr>
          <p:nvPr>
            <p:ph type="pic" idx="1"/>
          </p:nvPr>
        </p:nvSpPr>
        <p:spPr>
          <a:xfrm>
            <a:off x="1344216" y="817033"/>
            <a:ext cx="41148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dirty="0"/>
          </a:p>
        </p:txBody>
      </p:sp>
      <p:sp>
        <p:nvSpPr>
          <p:cNvPr id="4" name="Text Placeholder 3"/>
          <p:cNvSpPr>
            <a:spLocks noGrp="1"/>
          </p:cNvSpPr>
          <p:nvPr>
            <p:ph type="body" sz="half" idx="2"/>
          </p:nvPr>
        </p:nvSpPr>
        <p:spPr>
          <a:xfrm>
            <a:off x="1344216" y="7156451"/>
            <a:ext cx="4114800" cy="107314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B1BBCE7-22BB-4C35-B64C-521946A1A25E}" type="datetimeFigureOut">
              <a:rPr lang="en-AU" smtClean="0"/>
              <a:pPr/>
              <a:t>26/9/23</a:t>
            </a:fld>
            <a:endParaRPr lang="en-AU" dirty="0"/>
          </a:p>
        </p:txBody>
      </p:sp>
      <p:sp>
        <p:nvSpPr>
          <p:cNvPr id="6" name="Footer Placeholder 5"/>
          <p:cNvSpPr>
            <a:spLocks noGrp="1"/>
          </p:cNvSpPr>
          <p:nvPr>
            <p:ph type="ftr" sz="quarter" idx="11"/>
          </p:nvPr>
        </p:nvSpPr>
        <p:spPr/>
        <p:txBody>
          <a:bodyPr/>
          <a:lstStyle/>
          <a:p>
            <a:endParaRPr lang="en-AU" dirty="0"/>
          </a:p>
        </p:txBody>
      </p:sp>
      <p:sp>
        <p:nvSpPr>
          <p:cNvPr id="7" name="Slide Number Placeholder 6"/>
          <p:cNvSpPr>
            <a:spLocks noGrp="1"/>
          </p:cNvSpPr>
          <p:nvPr>
            <p:ph type="sldNum" sz="quarter" idx="12"/>
          </p:nvPr>
        </p:nvSpPr>
        <p:spPr/>
        <p:txBody>
          <a:bodyPr/>
          <a:lstStyle/>
          <a:p>
            <a:fld id="{00F11533-C339-4AC9-9FBB-5D0E827ECBD5}" type="slidenum">
              <a:rPr lang="en-AU" smtClean="0"/>
              <a:pPr/>
              <a:t>‹#›</a:t>
            </a:fld>
            <a:endParaRPr lang="en-AU"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42900" y="366184"/>
            <a:ext cx="6172200" cy="1524000"/>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p:cNvSpPr>
            <a:spLocks noGrp="1"/>
          </p:cNvSpPr>
          <p:nvPr>
            <p:ph type="body" idx="1"/>
          </p:nvPr>
        </p:nvSpPr>
        <p:spPr>
          <a:xfrm>
            <a:off x="342900" y="2133601"/>
            <a:ext cx="6172200" cy="603461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2"/>
          </p:nvPr>
        </p:nvSpPr>
        <p:spPr>
          <a:xfrm>
            <a:off x="342900" y="8475134"/>
            <a:ext cx="1600200" cy="486833"/>
          </a:xfrm>
          <a:prstGeom prst="rect">
            <a:avLst/>
          </a:prstGeom>
        </p:spPr>
        <p:txBody>
          <a:bodyPr vert="horz" lIns="91440" tIns="45720" rIns="91440" bIns="45720" rtlCol="0" anchor="ctr"/>
          <a:lstStyle>
            <a:lvl1pPr algn="l">
              <a:defRPr sz="1200">
                <a:solidFill>
                  <a:schemeClr val="tx1">
                    <a:tint val="75000"/>
                  </a:schemeClr>
                </a:solidFill>
              </a:defRPr>
            </a:lvl1pPr>
          </a:lstStyle>
          <a:p>
            <a:fld id="{CB1BBCE7-22BB-4C35-B64C-521946A1A25E}" type="datetimeFigureOut">
              <a:rPr lang="en-AU" smtClean="0"/>
              <a:pPr/>
              <a:t>26/9/23</a:t>
            </a:fld>
            <a:endParaRPr lang="en-AU" dirty="0"/>
          </a:p>
        </p:txBody>
      </p:sp>
      <p:sp>
        <p:nvSpPr>
          <p:cNvPr id="5" name="Footer Placeholder 4"/>
          <p:cNvSpPr>
            <a:spLocks noGrp="1"/>
          </p:cNvSpPr>
          <p:nvPr>
            <p:ph type="ftr" sz="quarter" idx="3"/>
          </p:nvPr>
        </p:nvSpPr>
        <p:spPr>
          <a:xfrm>
            <a:off x="2343150" y="8475134"/>
            <a:ext cx="2171700" cy="486833"/>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dirty="0"/>
          </a:p>
        </p:txBody>
      </p:sp>
      <p:sp>
        <p:nvSpPr>
          <p:cNvPr id="6" name="Slide Number Placeholder 5"/>
          <p:cNvSpPr>
            <a:spLocks noGrp="1"/>
          </p:cNvSpPr>
          <p:nvPr>
            <p:ph type="sldNum" sz="quarter" idx="4"/>
          </p:nvPr>
        </p:nvSpPr>
        <p:spPr>
          <a:xfrm>
            <a:off x="4914900" y="8475134"/>
            <a:ext cx="1600200" cy="486833"/>
          </a:xfrm>
          <a:prstGeom prst="rect">
            <a:avLst/>
          </a:prstGeom>
        </p:spPr>
        <p:txBody>
          <a:bodyPr vert="horz" lIns="91440" tIns="45720" rIns="91440" bIns="45720" rtlCol="0" anchor="ctr"/>
          <a:lstStyle>
            <a:lvl1pPr algn="r">
              <a:defRPr sz="1200">
                <a:solidFill>
                  <a:schemeClr val="tx1">
                    <a:tint val="75000"/>
                  </a:schemeClr>
                </a:solidFill>
              </a:defRPr>
            </a:lvl1pPr>
          </a:lstStyle>
          <a:p>
            <a:fld id="{00F11533-C339-4AC9-9FBB-5D0E827ECBD5}" type="slidenum">
              <a:rPr lang="en-AU" smtClean="0"/>
              <a:pPr/>
              <a:t>‹#›</a:t>
            </a:fld>
            <a:endParaRPr lang="en-AU"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8" Type="http://schemas.microsoft.com/office/2007/relationships/hdphoto" Target="../media/hdphoto13.wdp"/><Relationship Id="rId3" Type="http://schemas.openxmlformats.org/officeDocument/2006/relationships/image" Target="../media/image14.png"/><Relationship Id="rId7"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microsoft.com/office/2007/relationships/hdphoto" Target="../media/hdphoto12.wdp"/><Relationship Id="rId5" Type="http://schemas.openxmlformats.org/officeDocument/2006/relationships/image" Target="../media/image15.png"/><Relationship Id="rId4" Type="http://schemas.microsoft.com/office/2007/relationships/hdphoto" Target="../media/hdphoto11.wdp"/></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8" Type="http://schemas.microsoft.com/office/2007/relationships/hdphoto" Target="../media/hdphoto16.wdp"/><Relationship Id="rId3" Type="http://schemas.openxmlformats.org/officeDocument/2006/relationships/image" Target="../media/image19.png"/><Relationship Id="rId7"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microsoft.com/office/2007/relationships/hdphoto" Target="../media/hdphoto15.wdp"/><Relationship Id="rId5" Type="http://schemas.openxmlformats.org/officeDocument/2006/relationships/image" Target="../media/image20.png"/><Relationship Id="rId4" Type="http://schemas.microsoft.com/office/2007/relationships/hdphoto" Target="../media/hdphoto14.wdp"/></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microsoft.com/office/2007/relationships/hdphoto" Target="../media/hdphoto17.wdp"/><Relationship Id="rId5" Type="http://schemas.openxmlformats.org/officeDocument/2006/relationships/image" Target="../media/image24.png"/><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7" Type="http://schemas.microsoft.com/office/2007/relationships/hdphoto" Target="../media/hdphoto19.wdp"/><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27.png"/><Relationship Id="rId5" Type="http://schemas.microsoft.com/office/2007/relationships/hdphoto" Target="../media/hdphoto18.wdp"/><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8" Type="http://schemas.openxmlformats.org/officeDocument/2006/relationships/image" Target="../media/image31.png"/><Relationship Id="rId13" Type="http://schemas.microsoft.com/office/2007/relationships/hdphoto" Target="../media/hdphoto24.wdp"/><Relationship Id="rId3" Type="http://schemas.openxmlformats.org/officeDocument/2006/relationships/image" Target="../media/image28.png"/><Relationship Id="rId7" Type="http://schemas.microsoft.com/office/2007/relationships/hdphoto" Target="../media/hdphoto21.wdp"/><Relationship Id="rId12" Type="http://schemas.openxmlformats.org/officeDocument/2006/relationships/image" Target="../media/image33.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30.png"/><Relationship Id="rId11" Type="http://schemas.microsoft.com/office/2007/relationships/hdphoto" Target="../media/hdphoto23.wdp"/><Relationship Id="rId5" Type="http://schemas.microsoft.com/office/2007/relationships/hdphoto" Target="../media/hdphoto20.wdp"/><Relationship Id="rId10" Type="http://schemas.openxmlformats.org/officeDocument/2006/relationships/image" Target="../media/image32.png"/><Relationship Id="rId4" Type="http://schemas.openxmlformats.org/officeDocument/2006/relationships/image" Target="../media/image29.png"/><Relationship Id="rId9" Type="http://schemas.microsoft.com/office/2007/relationships/hdphoto" Target="../media/hdphoto22.wdp"/></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png"/><Relationship Id="rId4" Type="http://schemas.microsoft.com/office/2007/relationships/hdphoto" Target="../media/hdphoto2.wdp"/></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microsoft.com/office/2007/relationships/hdphoto" Target="../media/hdphoto25.wdp"/></Relationships>
</file>

<file path=ppt/slides/_rels/slide25.xml.rels><?xml version="1.0" encoding="UTF-8" standalone="yes"?>
<Relationships xmlns="http://schemas.openxmlformats.org/package/2006/relationships"><Relationship Id="rId3" Type="http://schemas.openxmlformats.org/officeDocument/2006/relationships/image" Target="../media/image37.jpeg"/><Relationship Id="rId7" Type="http://schemas.microsoft.com/office/2007/relationships/hdphoto" Target="../media/hdphoto27.wdp"/><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39.png"/><Relationship Id="rId5" Type="http://schemas.microsoft.com/office/2007/relationships/hdphoto" Target="../media/hdphoto26.wdp"/><Relationship Id="rId4" Type="http://schemas.openxmlformats.org/officeDocument/2006/relationships/image" Target="../media/image38.png"/></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microsoft.com/office/2007/relationships/hdphoto" Target="../media/hdphoto28.wdp"/></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microsoft.com/office/2007/relationships/hdphoto" Target="../media/hdphoto29.wdp"/></Relationships>
</file>

<file path=ppt/slides/_rels/slide2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microsoft.com/office/2007/relationships/hdphoto" Target="../media/hdphoto31.wdp"/><Relationship Id="rId5" Type="http://schemas.openxmlformats.org/officeDocument/2006/relationships/image" Target="../media/image43.png"/><Relationship Id="rId4" Type="http://schemas.microsoft.com/office/2007/relationships/hdphoto" Target="../media/hdphoto30.wdp"/></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microsoft.com/office/2007/relationships/hdphoto" Target="../media/hdphoto3.wdp"/></Relationships>
</file>

<file path=ppt/slides/_rels/slide30.xml.rels><?xml version="1.0" encoding="UTF-8" standalone="yes"?>
<Relationships xmlns="http://schemas.openxmlformats.org/package/2006/relationships"><Relationship Id="rId8" Type="http://schemas.microsoft.com/office/2007/relationships/hdphoto" Target="../media/hdphoto34.wdp"/><Relationship Id="rId3" Type="http://schemas.openxmlformats.org/officeDocument/2006/relationships/image" Target="../media/image44.png"/><Relationship Id="rId7" Type="http://schemas.openxmlformats.org/officeDocument/2006/relationships/image" Target="../media/image46.pn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microsoft.com/office/2007/relationships/hdphoto" Target="../media/hdphoto33.wdp"/><Relationship Id="rId5" Type="http://schemas.openxmlformats.org/officeDocument/2006/relationships/image" Target="../media/image45.png"/><Relationship Id="rId10" Type="http://schemas.microsoft.com/office/2007/relationships/hdphoto" Target="../media/hdphoto35.wdp"/><Relationship Id="rId4" Type="http://schemas.microsoft.com/office/2007/relationships/hdphoto" Target="../media/hdphoto32.wdp"/><Relationship Id="rId9" Type="http://schemas.openxmlformats.org/officeDocument/2006/relationships/image" Target="../media/image47.png"/></Relationships>
</file>

<file path=ppt/slides/_rels/slide31.xml.rels><?xml version="1.0" encoding="UTF-8" standalone="yes"?>
<Relationships xmlns="http://schemas.openxmlformats.org/package/2006/relationships"><Relationship Id="rId8" Type="http://schemas.microsoft.com/office/2007/relationships/hdphoto" Target="../media/hdphoto38.wdp"/><Relationship Id="rId3" Type="http://schemas.openxmlformats.org/officeDocument/2006/relationships/image" Target="../media/image48.png"/><Relationship Id="rId7" Type="http://schemas.openxmlformats.org/officeDocument/2006/relationships/image" Target="../media/image50.pn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microsoft.com/office/2007/relationships/hdphoto" Target="../media/hdphoto37.wdp"/><Relationship Id="rId5" Type="http://schemas.openxmlformats.org/officeDocument/2006/relationships/image" Target="../media/image49.png"/><Relationship Id="rId10" Type="http://schemas.microsoft.com/office/2007/relationships/hdphoto" Target="../media/hdphoto39.wdp"/><Relationship Id="rId4" Type="http://schemas.microsoft.com/office/2007/relationships/hdphoto" Target="../media/hdphoto36.wdp"/><Relationship Id="rId9" Type="http://schemas.openxmlformats.org/officeDocument/2006/relationships/image" Target="../media/image51.png"/></Relationships>
</file>

<file path=ppt/slides/_rels/slide32.xml.rels><?xml version="1.0" encoding="UTF-8" standalone="yes"?>
<Relationships xmlns="http://schemas.openxmlformats.org/package/2006/relationships"><Relationship Id="rId8" Type="http://schemas.microsoft.com/office/2007/relationships/hdphoto" Target="../media/hdphoto42.wdp"/><Relationship Id="rId3" Type="http://schemas.openxmlformats.org/officeDocument/2006/relationships/image" Target="../media/image52.png"/><Relationship Id="rId7" Type="http://schemas.openxmlformats.org/officeDocument/2006/relationships/image" Target="../media/image54.pn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microsoft.com/office/2007/relationships/hdphoto" Target="../media/hdphoto41.wdp"/><Relationship Id="rId5" Type="http://schemas.openxmlformats.org/officeDocument/2006/relationships/image" Target="../media/image53.png"/><Relationship Id="rId4" Type="http://schemas.microsoft.com/office/2007/relationships/hdphoto" Target="../media/hdphoto40.wdp"/></Relationships>
</file>

<file path=ppt/slides/_rels/slide33.xml.rels><?xml version="1.0" encoding="UTF-8" standalone="yes"?>
<Relationships xmlns="http://schemas.openxmlformats.org/package/2006/relationships"><Relationship Id="rId8" Type="http://schemas.microsoft.com/office/2007/relationships/hdphoto" Target="../media/hdphoto45.wdp"/><Relationship Id="rId3" Type="http://schemas.openxmlformats.org/officeDocument/2006/relationships/image" Target="../media/image55.png"/><Relationship Id="rId7" Type="http://schemas.openxmlformats.org/officeDocument/2006/relationships/image" Target="../media/image57.pn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microsoft.com/office/2007/relationships/hdphoto" Target="../media/hdphoto44.wdp"/><Relationship Id="rId5" Type="http://schemas.openxmlformats.org/officeDocument/2006/relationships/image" Target="../media/image56.png"/><Relationship Id="rId10" Type="http://schemas.microsoft.com/office/2007/relationships/hdphoto" Target="../media/hdphoto46.wdp"/><Relationship Id="rId4" Type="http://schemas.microsoft.com/office/2007/relationships/hdphoto" Target="../media/hdphoto43.wdp"/><Relationship Id="rId9" Type="http://schemas.openxmlformats.org/officeDocument/2006/relationships/image" Target="../media/image58.png"/></Relationships>
</file>

<file path=ppt/slides/_rels/slide34.xml.rels><?xml version="1.0" encoding="UTF-8" standalone="yes"?>
<Relationships xmlns="http://schemas.openxmlformats.org/package/2006/relationships"><Relationship Id="rId8" Type="http://schemas.microsoft.com/office/2007/relationships/hdphoto" Target="../media/hdphoto49.wdp"/><Relationship Id="rId3" Type="http://schemas.openxmlformats.org/officeDocument/2006/relationships/image" Target="../media/image59.png"/><Relationship Id="rId7" Type="http://schemas.openxmlformats.org/officeDocument/2006/relationships/image" Target="../media/image61.pn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microsoft.com/office/2007/relationships/hdphoto" Target="../media/hdphoto48.wdp"/><Relationship Id="rId5" Type="http://schemas.openxmlformats.org/officeDocument/2006/relationships/image" Target="../media/image60.png"/><Relationship Id="rId4" Type="http://schemas.microsoft.com/office/2007/relationships/hdphoto" Target="../media/hdphoto47.wdp"/><Relationship Id="rId9" Type="http://schemas.openxmlformats.org/officeDocument/2006/relationships/image" Target="../media/image35.png"/></Relationships>
</file>

<file path=ppt/slides/_rels/slide35.xml.rels><?xml version="1.0" encoding="UTF-8" standalone="yes"?>
<Relationships xmlns="http://schemas.openxmlformats.org/package/2006/relationships"><Relationship Id="rId8" Type="http://schemas.openxmlformats.org/officeDocument/2006/relationships/image" Target="../media/image66.jpeg"/><Relationship Id="rId13" Type="http://schemas.openxmlformats.org/officeDocument/2006/relationships/image" Target="../media/image70.jpeg"/><Relationship Id="rId3" Type="http://schemas.openxmlformats.org/officeDocument/2006/relationships/image" Target="../media/image62.png"/><Relationship Id="rId7" Type="http://schemas.openxmlformats.org/officeDocument/2006/relationships/image" Target="../media/image65.jpeg"/><Relationship Id="rId12" Type="http://schemas.openxmlformats.org/officeDocument/2006/relationships/image" Target="../media/image69.jpeg"/><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image" Target="../media/image64.jpeg"/><Relationship Id="rId11" Type="http://schemas.microsoft.com/office/2007/relationships/hdphoto" Target="../media/hdphoto51.wdp"/><Relationship Id="rId5" Type="http://schemas.openxmlformats.org/officeDocument/2006/relationships/image" Target="../media/image63.jpeg"/><Relationship Id="rId10" Type="http://schemas.openxmlformats.org/officeDocument/2006/relationships/image" Target="../media/image68.png"/><Relationship Id="rId4" Type="http://schemas.microsoft.com/office/2007/relationships/hdphoto" Target="../media/hdphoto50.wdp"/><Relationship Id="rId9" Type="http://schemas.openxmlformats.org/officeDocument/2006/relationships/image" Target="../media/image67.jpeg"/><Relationship Id="rId14" Type="http://schemas.openxmlformats.org/officeDocument/2006/relationships/image" Target="../media/image71.jpe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microsoft.com/office/2007/relationships/hdphoto" Target="../media/hdphoto53.wdp"/><Relationship Id="rId5" Type="http://schemas.openxmlformats.org/officeDocument/2006/relationships/image" Target="../media/image73.png"/><Relationship Id="rId4" Type="http://schemas.microsoft.com/office/2007/relationships/hdphoto" Target="../media/hdphoto52.wdp"/></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41.xml"/><Relationship Id="rId1" Type="http://schemas.openxmlformats.org/officeDocument/2006/relationships/slideLayout" Target="../slideLayouts/slideLayout7.xml"/><Relationship Id="rId5" Type="http://schemas.microsoft.com/office/2007/relationships/hdphoto" Target="../media/hdphoto54.wdp"/><Relationship Id="rId4" Type="http://schemas.openxmlformats.org/officeDocument/2006/relationships/image" Target="../media/image75.png"/></Relationships>
</file>

<file path=ppt/slides/_rels/slide4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42.xml"/><Relationship Id="rId1" Type="http://schemas.openxmlformats.org/officeDocument/2006/relationships/slideLayout" Target="../slideLayouts/slideLayout7.xml"/><Relationship Id="rId6" Type="http://schemas.microsoft.com/office/2007/relationships/hdphoto" Target="../media/hdphoto56.wdp"/><Relationship Id="rId5" Type="http://schemas.openxmlformats.org/officeDocument/2006/relationships/image" Target="../media/image77.png"/><Relationship Id="rId4" Type="http://schemas.microsoft.com/office/2007/relationships/hdphoto" Target="../media/hdphoto55.wdp"/></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78.png"/><Relationship Id="rId7" Type="http://schemas.openxmlformats.org/officeDocument/2006/relationships/image" Target="../media/image80.png"/><Relationship Id="rId2" Type="http://schemas.openxmlformats.org/officeDocument/2006/relationships/notesSlide" Target="../notesSlides/notesSlide44.xml"/><Relationship Id="rId1" Type="http://schemas.openxmlformats.org/officeDocument/2006/relationships/slideLayout" Target="../slideLayouts/slideLayout7.xml"/><Relationship Id="rId6" Type="http://schemas.microsoft.com/office/2007/relationships/hdphoto" Target="../media/hdphoto58.wdp"/><Relationship Id="rId5" Type="http://schemas.openxmlformats.org/officeDocument/2006/relationships/image" Target="../media/image79.png"/><Relationship Id="rId4" Type="http://schemas.microsoft.com/office/2007/relationships/hdphoto" Target="../media/hdphoto57.wdp"/></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7" Type="http://schemas.microsoft.com/office/2007/relationships/hdphoto" Target="../media/hdphoto5.wdp"/><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microsoft.com/office/2007/relationships/hdphoto" Target="../media/hdphoto4.wdp"/></Relationships>
</file>

<file path=ppt/slides/_rels/slide9.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8.png"/><Relationship Id="rId7"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microsoft.com/office/2007/relationships/hdphoto" Target="../media/hdphoto7.wdp"/><Relationship Id="rId5" Type="http://schemas.openxmlformats.org/officeDocument/2006/relationships/image" Target="../media/image9.png"/><Relationship Id="rId10" Type="http://schemas.microsoft.com/office/2007/relationships/hdphoto" Target="../media/hdphoto9.wdp"/><Relationship Id="rId4" Type="http://schemas.microsoft.com/office/2007/relationships/hdphoto" Target="../media/hdphoto6.wdp"/><Relationship Id="rId9"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25"/>
          <p:cNvSpPr txBox="1"/>
          <p:nvPr/>
        </p:nvSpPr>
        <p:spPr>
          <a:xfrm>
            <a:off x="5851101" y="8843736"/>
            <a:ext cx="52124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AU" sz="1100" dirty="0">
                <a:latin typeface="Arial Narrow" pitchFamily="34" charset="0"/>
              </a:rPr>
              <a:t>                                               </a:t>
            </a:r>
            <a:endParaRPr lang="en-AU" sz="1100" b="1" dirty="0">
              <a:latin typeface="Arial Narrow" pitchFamily="34" charset="0"/>
            </a:endParaRPr>
          </a:p>
        </p:txBody>
      </p:sp>
      <p:sp>
        <p:nvSpPr>
          <p:cNvPr id="27" name="TextBox 36"/>
          <p:cNvSpPr txBox="1"/>
          <p:nvPr/>
        </p:nvSpPr>
        <p:spPr>
          <a:xfrm>
            <a:off x="437896" y="8849234"/>
            <a:ext cx="219901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2019 	                                               </a:t>
            </a:r>
            <a:endParaRPr lang="en-AU" sz="1100" b="1" dirty="0">
              <a:latin typeface="Arial Narrow" pitchFamily="34" charset="0"/>
            </a:endParaRPr>
          </a:p>
        </p:txBody>
      </p:sp>
      <p:cxnSp>
        <p:nvCxnSpPr>
          <p:cNvPr id="29" name="Straight Connector 28"/>
          <p:cNvCxnSpPr/>
          <p:nvPr/>
        </p:nvCxnSpPr>
        <p:spPr>
          <a:xfrm flipH="1">
            <a:off x="508863" y="8849234"/>
            <a:ext cx="58442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H="1">
            <a:off x="508863" y="969600"/>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1772816" y="236672"/>
            <a:ext cx="4191130" cy="523220"/>
          </a:xfrm>
          <a:prstGeom prst="rect">
            <a:avLst/>
          </a:prstGeom>
          <a:noFill/>
        </p:spPr>
        <p:txBody>
          <a:bodyPr wrap="square" rtlCol="0">
            <a:spAutoFit/>
          </a:bodyPr>
          <a:lstStyle/>
          <a:p>
            <a:r>
              <a:rPr lang="en-US" sz="2800" b="1" dirty="0">
                <a:latin typeface="Arial Narrow" pitchFamily="34" charset="0"/>
              </a:rPr>
              <a:t>Year 12 Marine Science</a:t>
            </a:r>
          </a:p>
        </p:txBody>
      </p:sp>
      <p:sp>
        <p:nvSpPr>
          <p:cNvPr id="32" name="TextBox 31"/>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33" name="TextBox 17"/>
          <p:cNvSpPr txBox="1"/>
          <p:nvPr/>
        </p:nvSpPr>
        <p:spPr>
          <a:xfrm>
            <a:off x="5486430" y="14613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
        <p:nvSpPr>
          <p:cNvPr id="12" name="TextBox 11"/>
          <p:cNvSpPr txBox="1"/>
          <p:nvPr/>
        </p:nvSpPr>
        <p:spPr>
          <a:xfrm>
            <a:off x="1388377" y="1396378"/>
            <a:ext cx="4104456" cy="3077766"/>
          </a:xfrm>
          <a:prstGeom prst="rect">
            <a:avLst/>
          </a:prstGeom>
          <a:noFill/>
        </p:spPr>
        <p:txBody>
          <a:bodyPr wrap="square" rtlCol="0">
            <a:spAutoFit/>
          </a:bodyPr>
          <a:lstStyle/>
          <a:p>
            <a:pPr algn="ctr"/>
            <a:r>
              <a:rPr lang="en-AU" sz="2800" b="1" dirty="0">
                <a:latin typeface="Arial Narrow" panose="020B0606020202030204" pitchFamily="34" charset="0"/>
              </a:rPr>
              <a:t>Unit 4 Ocean issues and resource management</a:t>
            </a:r>
          </a:p>
          <a:p>
            <a:pPr algn="ctr"/>
            <a:endParaRPr lang="en-AU" sz="2800" b="1" dirty="0">
              <a:latin typeface="Arial Narrow" panose="020B0606020202030204" pitchFamily="34" charset="0"/>
            </a:endParaRPr>
          </a:p>
          <a:p>
            <a:pPr algn="ctr"/>
            <a:r>
              <a:rPr lang="en-AU" sz="2800" b="1" dirty="0">
                <a:latin typeface="Arial Narrow" panose="020B0606020202030204" pitchFamily="34" charset="0"/>
              </a:rPr>
              <a:t>Topic 1: </a:t>
            </a:r>
          </a:p>
          <a:p>
            <a:pPr algn="ctr"/>
            <a:r>
              <a:rPr lang="en-AU" sz="2800" b="1" dirty="0">
                <a:latin typeface="Arial Narrow" panose="020B0606020202030204" pitchFamily="34" charset="0"/>
              </a:rPr>
              <a:t>Oceans of the future</a:t>
            </a:r>
          </a:p>
          <a:p>
            <a:pPr algn="ctr"/>
            <a:r>
              <a:rPr lang="en-AU" dirty="0">
                <a:latin typeface="Arial Narrow" panose="020B0606020202030204" pitchFamily="34" charset="0"/>
              </a:rPr>
              <a:t>Management and conservation</a:t>
            </a:r>
          </a:p>
          <a:p>
            <a:pPr algn="ctr"/>
            <a:r>
              <a:rPr lang="en-AU" dirty="0">
                <a:latin typeface="Arial Narrow" panose="020B0606020202030204" pitchFamily="34" charset="0"/>
              </a:rPr>
              <a:t>Future Scenarios</a:t>
            </a:r>
          </a:p>
          <a:p>
            <a:pPr algn="ctr"/>
            <a:endParaRPr lang="en-AU" dirty="0">
              <a:latin typeface="Arial Narrow" panose="020B0606020202030204" pitchFamily="34" charset="0"/>
            </a:endParaRPr>
          </a:p>
        </p:txBody>
      </p:sp>
      <p:sp>
        <p:nvSpPr>
          <p:cNvPr id="14" name="TextBox 13"/>
          <p:cNvSpPr txBox="1"/>
          <p:nvPr/>
        </p:nvSpPr>
        <p:spPr>
          <a:xfrm>
            <a:off x="564258" y="8565344"/>
            <a:ext cx="2490482" cy="215444"/>
          </a:xfrm>
          <a:prstGeom prst="rect">
            <a:avLst/>
          </a:prstGeom>
          <a:noFill/>
        </p:spPr>
        <p:txBody>
          <a:bodyPr wrap="square" rtlCol="0">
            <a:spAutoFit/>
          </a:bodyPr>
          <a:lstStyle/>
          <a:p>
            <a:r>
              <a:rPr lang="en-AU" sz="800" dirty="0">
                <a:solidFill>
                  <a:schemeClr val="bg1"/>
                </a:solidFill>
                <a:latin typeface="Gabriola" panose="04040605051002020D02" pitchFamily="82" charset="0"/>
              </a:rPr>
              <a:t>Flinders Reef Moreton Bay Marine Park July 2016</a:t>
            </a:r>
          </a:p>
        </p:txBody>
      </p:sp>
      <p:sp>
        <p:nvSpPr>
          <p:cNvPr id="15" name="TextBox 14">
            <a:extLst>
              <a:ext uri="{FF2B5EF4-FFF2-40B4-BE49-F238E27FC236}">
                <a16:creationId xmlns:a16="http://schemas.microsoft.com/office/drawing/2014/main" id="{F0A10016-BECB-4E57-A0DA-0DF343B8BE81}"/>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pic>
        <p:nvPicPr>
          <p:cNvPr id="16" name="Picture 2" descr="Image may contain: 1 person, smiling, outdoor">
            <a:extLst>
              <a:ext uri="{FF2B5EF4-FFF2-40B4-BE49-F238E27FC236}">
                <a16:creationId xmlns:a16="http://schemas.microsoft.com/office/drawing/2014/main" id="{6F15882E-58DE-4D51-8104-06847A7084AE}"/>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50000"/>
                    </a14:imgEffect>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513218" y="4632602"/>
            <a:ext cx="5839937" cy="388112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DE1BB216-6363-48E2-8B3C-9530755EF86A}"/>
              </a:ext>
            </a:extLst>
          </p:cNvPr>
          <p:cNvSpPr txBox="1"/>
          <p:nvPr/>
        </p:nvSpPr>
        <p:spPr>
          <a:xfrm>
            <a:off x="427726" y="8494066"/>
            <a:ext cx="4410015" cy="369332"/>
          </a:xfrm>
          <a:prstGeom prst="rect">
            <a:avLst/>
          </a:prstGeom>
          <a:noFill/>
        </p:spPr>
        <p:txBody>
          <a:bodyPr wrap="square" rtlCol="0">
            <a:spAutoFit/>
          </a:bodyPr>
          <a:lstStyle/>
          <a:p>
            <a:r>
              <a:rPr lang="en-AU" sz="800" b="1" dirty="0" err="1">
                <a:latin typeface="Arial Narrow" panose="020B0606020202030204" pitchFamily="34" charset="0"/>
              </a:rPr>
              <a:t>CoralWatch</a:t>
            </a:r>
            <a:r>
              <a:rPr lang="en-AU" sz="800" b="1" dirty="0">
                <a:latin typeface="Arial Narrow" panose="020B0606020202030204" pitchFamily="34" charset="0"/>
              </a:rPr>
              <a:t> Survey, North West Island Lagoon, Capricorn Bunker Group, Great Barrier Reef</a:t>
            </a:r>
            <a:r>
              <a:rPr lang="en-AU" sz="1000" dirty="0">
                <a:latin typeface="Arial Narrow" panose="020B0606020202030204" pitchFamily="34" charset="0"/>
              </a:rPr>
              <a:t>.</a:t>
            </a:r>
          </a:p>
          <a:p>
            <a:r>
              <a:rPr lang="en-AU" sz="800" i="1" dirty="0">
                <a:latin typeface="Arial Narrow" panose="020B0606020202030204" pitchFamily="34" charset="0"/>
              </a:rPr>
              <a:t>Note: </a:t>
            </a:r>
            <a:r>
              <a:rPr lang="en-AU" sz="800" dirty="0">
                <a:latin typeface="Arial Narrow" panose="020B0606020202030204" pitchFamily="34" charset="0"/>
              </a:rPr>
              <a:t>waterproof paper and pencils are available at Officeworks. </a:t>
            </a:r>
          </a:p>
        </p:txBody>
      </p:sp>
      <p:sp>
        <p:nvSpPr>
          <p:cNvPr id="18" name="TextBox 36">
            <a:extLst>
              <a:ext uri="{FF2B5EF4-FFF2-40B4-BE49-F238E27FC236}">
                <a16:creationId xmlns:a16="http://schemas.microsoft.com/office/drawing/2014/main" id="{1B511AAA-911E-4FCD-A5F2-320BCAF7A7B1}"/>
              </a:ext>
            </a:extLst>
          </p:cNvPr>
          <p:cNvSpPr txBox="1"/>
          <p:nvPr/>
        </p:nvSpPr>
        <p:spPr>
          <a:xfrm>
            <a:off x="5851101" y="8806471"/>
            <a:ext cx="52124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100" dirty="0">
                <a:latin typeface="Arial Narrow" pitchFamily="34" charset="0"/>
              </a:rPr>
              <a:t>112</a:t>
            </a:r>
            <a:r>
              <a:rPr lang="en-AU" sz="1100" dirty="0">
                <a:latin typeface="Arial Narrow" pitchFamily="34" charset="0"/>
              </a:rPr>
              <a:t>                                               </a:t>
            </a:r>
            <a:endParaRPr lang="en-AU" sz="1100" b="1" dirty="0">
              <a:latin typeface="Arial Narrow" pitchFamily="34" charset="0"/>
            </a:endParaRPr>
          </a:p>
        </p:txBody>
      </p:sp>
    </p:spTree>
    <p:extLst>
      <p:ext uri="{BB962C8B-B14F-4D97-AF65-F5344CB8AC3E}">
        <p14:creationId xmlns:p14="http://schemas.microsoft.com/office/powerpoint/2010/main" val="9979692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 name="Straight Connector 14"/>
          <p:cNvCxnSpPr/>
          <p:nvPr/>
        </p:nvCxnSpPr>
        <p:spPr>
          <a:xfrm flipH="1">
            <a:off x="508863" y="969600"/>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1" name="TextBox 60"/>
          <p:cNvSpPr txBox="1"/>
          <p:nvPr/>
        </p:nvSpPr>
        <p:spPr>
          <a:xfrm>
            <a:off x="1372166" y="73497"/>
            <a:ext cx="4183539" cy="1107996"/>
          </a:xfrm>
          <a:prstGeom prst="rect">
            <a:avLst/>
          </a:prstGeom>
          <a:noFill/>
        </p:spPr>
        <p:txBody>
          <a:bodyPr wrap="square" rtlCol="0">
            <a:spAutoFit/>
          </a:bodyPr>
          <a:lstStyle/>
          <a:p>
            <a:r>
              <a:rPr lang="en-US" b="1" dirty="0">
                <a:latin typeface="Arial Narrow" pitchFamily="34" charset="0"/>
              </a:rPr>
              <a:t>The Way the Wind Blows – </a:t>
            </a:r>
            <a:r>
              <a:rPr lang="en-US" sz="1200" dirty="0">
                <a:latin typeface="Arial Narrow" panose="020B0606020202030204" pitchFamily="34" charset="0"/>
              </a:rPr>
              <a:t>Identify the factors between the atmosphere and the oceans that drive weather patterns and climate (e.g. temperature, wind speed and direction, rainfall, breezes and barometric pressure)</a:t>
            </a:r>
          </a:p>
          <a:p>
            <a:endParaRPr lang="en-US" sz="1200" i="1" dirty="0">
              <a:latin typeface="Arial Narrow" pitchFamily="34" charset="0"/>
            </a:endParaRPr>
          </a:p>
        </p:txBody>
      </p:sp>
      <p:sp>
        <p:nvSpPr>
          <p:cNvPr id="16" name="TextBox 17"/>
          <p:cNvSpPr txBox="1"/>
          <p:nvPr/>
        </p:nvSpPr>
        <p:spPr>
          <a:xfrm>
            <a:off x="5486430" y="14613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
        <p:nvSpPr>
          <p:cNvPr id="3" name="TextBox 2"/>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12" name="TextBox 36"/>
          <p:cNvSpPr txBox="1"/>
          <p:nvPr/>
        </p:nvSpPr>
        <p:spPr>
          <a:xfrm>
            <a:off x="5876474" y="8805118"/>
            <a:ext cx="52124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100" dirty="0">
                <a:latin typeface="Arial Narrow" pitchFamily="34" charset="0"/>
              </a:rPr>
              <a:t>121</a:t>
            </a:r>
            <a:endParaRPr lang="en-AU" sz="1100" dirty="0">
              <a:latin typeface="Arial Narrow" pitchFamily="34" charset="0"/>
            </a:endParaRPr>
          </a:p>
        </p:txBody>
      </p:sp>
      <p:sp>
        <p:nvSpPr>
          <p:cNvPr id="57" name="TextBox 36"/>
          <p:cNvSpPr txBox="1"/>
          <p:nvPr/>
        </p:nvSpPr>
        <p:spPr>
          <a:xfrm>
            <a:off x="463269" y="8810616"/>
            <a:ext cx="219901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2019 	                                               </a:t>
            </a:r>
            <a:endParaRPr lang="en-AU" sz="1100" b="1" dirty="0">
              <a:latin typeface="Arial Narrow" pitchFamily="34" charset="0"/>
            </a:endParaRPr>
          </a:p>
        </p:txBody>
      </p:sp>
      <p:cxnSp>
        <p:nvCxnSpPr>
          <p:cNvPr id="19" name="Straight Connector 18"/>
          <p:cNvCxnSpPr/>
          <p:nvPr/>
        </p:nvCxnSpPr>
        <p:spPr>
          <a:xfrm flipH="1">
            <a:off x="512308" y="8799620"/>
            <a:ext cx="5907340" cy="422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Box 36"/>
          <p:cNvSpPr txBox="1"/>
          <p:nvPr/>
        </p:nvSpPr>
        <p:spPr>
          <a:xfrm>
            <a:off x="2286712" y="8805118"/>
            <a:ext cx="3734575"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Unit 4. Topic 1. Subject Matter: Future Scenarios</a:t>
            </a:r>
            <a:endParaRPr lang="en-AU" sz="1100" b="1" dirty="0">
              <a:latin typeface="Arial Narrow" pitchFamily="34" charset="0"/>
            </a:endParaRPr>
          </a:p>
        </p:txBody>
      </p:sp>
      <p:sp>
        <p:nvSpPr>
          <p:cNvPr id="14" name="Rectangle 13"/>
          <p:cNvSpPr/>
          <p:nvPr/>
        </p:nvSpPr>
        <p:spPr>
          <a:xfrm>
            <a:off x="401509" y="2240310"/>
            <a:ext cx="6141643" cy="203133"/>
          </a:xfrm>
          <a:prstGeom prst="rect">
            <a:avLst/>
          </a:prstGeom>
        </p:spPr>
        <p:txBody>
          <a:bodyPr wrap="square">
            <a:spAutoFit/>
          </a:bodyPr>
          <a:lstStyle/>
          <a:p>
            <a:r>
              <a:rPr lang="en-AU" sz="730" baseline="30000" dirty="0">
                <a:latin typeface="Arial Narrow" panose="020B0606020202030204" pitchFamily="34" charset="0"/>
              </a:rPr>
              <a:t>[1]   </a:t>
            </a:r>
            <a:r>
              <a:rPr lang="en-AU" sz="730" dirty="0">
                <a:latin typeface="Arial Narrow" panose="020B0606020202030204" pitchFamily="34" charset="0"/>
              </a:rPr>
              <a:t>Shepherd, J. M. (2019). </a:t>
            </a:r>
            <a:r>
              <a:rPr lang="en-AU" sz="730" i="1" dirty="0">
                <a:latin typeface="Arial Narrow" panose="020B0606020202030204" pitchFamily="34" charset="0"/>
              </a:rPr>
              <a:t>3 kinds of bias that shapes your worldview. </a:t>
            </a:r>
            <a:r>
              <a:rPr lang="en-AU" sz="730" dirty="0" err="1">
                <a:latin typeface="Arial Narrow" panose="020B0606020202030204" pitchFamily="34" charset="0"/>
              </a:rPr>
              <a:t>TedxUGA</a:t>
            </a:r>
            <a:r>
              <a:rPr lang="en-AU" sz="730" dirty="0">
                <a:latin typeface="Arial Narrow" panose="020B0606020202030204" pitchFamily="34" charset="0"/>
              </a:rPr>
              <a:t> on YouTube. Accessed 21.04.2019 from: https://www.youtube.com/watch?v=LcNvkhS4UYg</a:t>
            </a:r>
            <a:r>
              <a:rPr lang="en-AU" sz="730" baseline="30000" dirty="0">
                <a:latin typeface="Arial Narrow" panose="020B0606020202030204" pitchFamily="34" charset="0"/>
              </a:rPr>
              <a:t> </a:t>
            </a:r>
          </a:p>
        </p:txBody>
      </p:sp>
      <p:sp>
        <p:nvSpPr>
          <p:cNvPr id="18" name="Rectangle 17">
            <a:extLst>
              <a:ext uri="{FF2B5EF4-FFF2-40B4-BE49-F238E27FC236}">
                <a16:creationId xmlns:a16="http://schemas.microsoft.com/office/drawing/2014/main" id="{15037A53-A88B-4DDB-9C37-9A93792512F3}"/>
              </a:ext>
            </a:extLst>
          </p:cNvPr>
          <p:cNvSpPr/>
          <p:nvPr/>
        </p:nvSpPr>
        <p:spPr>
          <a:xfrm>
            <a:off x="453865" y="1039865"/>
            <a:ext cx="5991047" cy="276999"/>
          </a:xfrm>
          <a:prstGeom prst="rect">
            <a:avLst/>
          </a:prstGeom>
        </p:spPr>
        <p:txBody>
          <a:bodyPr wrap="square">
            <a:spAutoFit/>
          </a:bodyPr>
          <a:lstStyle/>
          <a:p>
            <a:pPr algn="ctr"/>
            <a:r>
              <a:rPr lang="en-AU" sz="1200" b="1" dirty="0">
                <a:solidFill>
                  <a:schemeClr val="bg1"/>
                </a:solidFill>
                <a:latin typeface="Arial Narrow" panose="020B0606020202030204" pitchFamily="34" charset="0"/>
              </a:rPr>
              <a:t>Suggested Activity: Conduct one or more of the Practical Activities provided by Coral Watch</a:t>
            </a:r>
            <a:r>
              <a:rPr lang="en-AU" sz="1200" b="1" baseline="30000" dirty="0">
                <a:solidFill>
                  <a:schemeClr val="bg1"/>
                </a:solidFill>
                <a:latin typeface="Arial Narrow" panose="020B0606020202030204" pitchFamily="34" charset="0"/>
              </a:rPr>
              <a:t>[1]</a:t>
            </a:r>
            <a:r>
              <a:rPr lang="en-AU" sz="1200" b="1" dirty="0">
                <a:solidFill>
                  <a:schemeClr val="bg1"/>
                </a:solidFill>
                <a:latin typeface="Arial Narrow" panose="020B0606020202030204" pitchFamily="34" charset="0"/>
              </a:rPr>
              <a:t> </a:t>
            </a:r>
            <a:endParaRPr lang="en-AU" sz="1200" dirty="0">
              <a:solidFill>
                <a:schemeClr val="bg1"/>
              </a:solidFill>
              <a:latin typeface="Arial Narrow" panose="020B0606020202030204" pitchFamily="34" charset="0"/>
            </a:endParaRPr>
          </a:p>
        </p:txBody>
      </p:sp>
      <p:pic>
        <p:nvPicPr>
          <p:cNvPr id="7" name="Picture 6">
            <a:extLst>
              <a:ext uri="{FF2B5EF4-FFF2-40B4-BE49-F238E27FC236}">
                <a16:creationId xmlns:a16="http://schemas.microsoft.com/office/drawing/2014/main" id="{690B9E2D-447D-4138-8455-33FE7681F6F1}"/>
              </a:ext>
            </a:extLst>
          </p:cNvPr>
          <p:cNvPicPr>
            <a:picLocks noChangeAspect="1"/>
          </p:cNvPicPr>
          <p:nvPr/>
        </p:nvPicPr>
        <p:blipFill>
          <a:blip r:embed="rId3"/>
          <a:stretch>
            <a:fillRect/>
          </a:stretch>
        </p:blipFill>
        <p:spPr>
          <a:xfrm>
            <a:off x="4285673" y="6523147"/>
            <a:ext cx="2093713" cy="2030676"/>
          </a:xfrm>
          <a:prstGeom prst="rect">
            <a:avLst/>
          </a:prstGeom>
        </p:spPr>
      </p:pic>
      <p:sp>
        <p:nvSpPr>
          <p:cNvPr id="8" name="Rectangle 7">
            <a:extLst>
              <a:ext uri="{FF2B5EF4-FFF2-40B4-BE49-F238E27FC236}">
                <a16:creationId xmlns:a16="http://schemas.microsoft.com/office/drawing/2014/main" id="{0520FDC2-DD34-4BFB-B584-CC51CA69002D}"/>
              </a:ext>
            </a:extLst>
          </p:cNvPr>
          <p:cNvSpPr/>
          <p:nvPr/>
        </p:nvSpPr>
        <p:spPr>
          <a:xfrm>
            <a:off x="4339145" y="8547265"/>
            <a:ext cx="2254046" cy="276999"/>
          </a:xfrm>
          <a:prstGeom prst="rect">
            <a:avLst/>
          </a:prstGeom>
        </p:spPr>
        <p:txBody>
          <a:bodyPr wrap="square">
            <a:spAutoFit/>
          </a:bodyPr>
          <a:lstStyle/>
          <a:p>
            <a:r>
              <a:rPr lang="en-AU" sz="600" b="1" dirty="0">
                <a:latin typeface="Arial Narrow" panose="020B0606020202030204" pitchFamily="34" charset="0"/>
              </a:rPr>
              <a:t>Figure 1: Prevailing wind directions influenced by Earth’s rotation. </a:t>
            </a:r>
            <a:r>
              <a:rPr lang="en-AU" sz="600" dirty="0">
                <a:latin typeface="Arial Narrow" panose="020B0606020202030204" pitchFamily="34" charset="0"/>
              </a:rPr>
              <a:t>https://dumielauxepices.net/drawn-ocean/drawn-ocean-southern</a:t>
            </a:r>
          </a:p>
        </p:txBody>
      </p:sp>
      <p:sp>
        <p:nvSpPr>
          <p:cNvPr id="27" name="TextBox 26">
            <a:extLst>
              <a:ext uri="{FF2B5EF4-FFF2-40B4-BE49-F238E27FC236}">
                <a16:creationId xmlns:a16="http://schemas.microsoft.com/office/drawing/2014/main" id="{5AF943D5-8920-49A3-994C-E99B496C60FE}"/>
              </a:ext>
            </a:extLst>
          </p:cNvPr>
          <p:cNvSpPr txBox="1"/>
          <p:nvPr/>
        </p:nvSpPr>
        <p:spPr>
          <a:xfrm>
            <a:off x="418743" y="976374"/>
            <a:ext cx="6176765" cy="892552"/>
          </a:xfrm>
          <a:prstGeom prst="rect">
            <a:avLst/>
          </a:prstGeom>
          <a:noFill/>
        </p:spPr>
        <p:txBody>
          <a:bodyPr wrap="square" rtlCol="0">
            <a:spAutoFit/>
          </a:bodyPr>
          <a:lstStyle/>
          <a:p>
            <a:r>
              <a:rPr lang="en-AU" sz="1600" b="1" dirty="0">
                <a:latin typeface="Arial Narrow" panose="020B0606020202030204" pitchFamily="34" charset="0"/>
              </a:rPr>
              <a:t>Weather or Climate?</a:t>
            </a:r>
          </a:p>
          <a:p>
            <a:r>
              <a:rPr lang="en-AU" sz="1200" dirty="0">
                <a:latin typeface="Arial Narrow" panose="020B0606020202030204" pitchFamily="34" charset="0"/>
              </a:rPr>
              <a:t>Weather and climate are not the same thing. Weather is short-term. Climate is long-term. </a:t>
            </a:r>
          </a:p>
          <a:p>
            <a:r>
              <a:rPr lang="en-AU" sz="1200" dirty="0">
                <a:latin typeface="Arial Narrow" panose="020B0606020202030204" pitchFamily="34" charset="0"/>
              </a:rPr>
              <a:t>Weather is what you see outside. Climate is the pattern of many weather events over a long period of time.</a:t>
            </a:r>
          </a:p>
          <a:p>
            <a:r>
              <a:rPr lang="en-AU" sz="1200" dirty="0">
                <a:latin typeface="Arial Narrow" panose="020B0606020202030204" pitchFamily="34" charset="0"/>
              </a:rPr>
              <a:t>As Dr. J. Marshall Shepherd</a:t>
            </a:r>
            <a:r>
              <a:rPr lang="en-AU" sz="1200" baseline="30000" dirty="0">
                <a:latin typeface="Arial Narrow" panose="020B0606020202030204" pitchFamily="34" charset="0"/>
              </a:rPr>
              <a:t>[1] </a:t>
            </a:r>
            <a:r>
              <a:rPr lang="en-AU" sz="1200" dirty="0">
                <a:latin typeface="Arial Narrow" panose="020B0606020202030204" pitchFamily="34" charset="0"/>
              </a:rPr>
              <a:t>explains, ‘</a:t>
            </a:r>
            <a:r>
              <a:rPr lang="en-AU" sz="1200" i="1" dirty="0">
                <a:latin typeface="Arial Narrow" panose="020B0606020202030204" pitchFamily="34" charset="0"/>
              </a:rPr>
              <a:t>weather is your mood and climate is your personality</a:t>
            </a:r>
            <a:r>
              <a:rPr lang="en-AU" sz="1200" dirty="0">
                <a:latin typeface="Arial Narrow" panose="020B0606020202030204" pitchFamily="34" charset="0"/>
              </a:rPr>
              <a:t>’. </a:t>
            </a:r>
          </a:p>
        </p:txBody>
      </p:sp>
      <p:sp>
        <p:nvSpPr>
          <p:cNvPr id="28" name="Rectangle 27">
            <a:extLst>
              <a:ext uri="{FF2B5EF4-FFF2-40B4-BE49-F238E27FC236}">
                <a16:creationId xmlns:a16="http://schemas.microsoft.com/office/drawing/2014/main" id="{42E6783F-B08B-489C-A869-51A9651DEF63}"/>
              </a:ext>
            </a:extLst>
          </p:cNvPr>
          <p:cNvSpPr/>
          <p:nvPr/>
        </p:nvSpPr>
        <p:spPr>
          <a:xfrm>
            <a:off x="508863" y="1881486"/>
            <a:ext cx="5883888" cy="358824"/>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120" b="1" dirty="0">
                <a:solidFill>
                  <a:schemeClr val="tx1"/>
                </a:solidFill>
                <a:latin typeface="Arial Narrow" panose="020B0606020202030204" pitchFamily="34" charset="0"/>
              </a:rPr>
              <a:t>Q. What is climate? Ans.</a:t>
            </a:r>
          </a:p>
        </p:txBody>
      </p:sp>
      <p:sp>
        <p:nvSpPr>
          <p:cNvPr id="29" name="Rectangle 28">
            <a:extLst>
              <a:ext uri="{FF2B5EF4-FFF2-40B4-BE49-F238E27FC236}">
                <a16:creationId xmlns:a16="http://schemas.microsoft.com/office/drawing/2014/main" id="{FFA6E66E-5432-41EF-8CC7-7399A3B97989}"/>
              </a:ext>
            </a:extLst>
          </p:cNvPr>
          <p:cNvSpPr/>
          <p:nvPr/>
        </p:nvSpPr>
        <p:spPr>
          <a:xfrm>
            <a:off x="2060848" y="1937126"/>
            <a:ext cx="4240093" cy="242981"/>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200" dirty="0">
              <a:solidFill>
                <a:schemeClr val="tx1">
                  <a:lumMod val="65000"/>
                  <a:lumOff val="35000"/>
                </a:schemeClr>
              </a:solidFill>
              <a:latin typeface="Comic Sans MS" panose="030F0702030302020204" pitchFamily="66" charset="0"/>
            </a:endParaRPr>
          </a:p>
        </p:txBody>
      </p:sp>
      <p:sp>
        <p:nvSpPr>
          <p:cNvPr id="30" name="TextBox 29">
            <a:extLst>
              <a:ext uri="{FF2B5EF4-FFF2-40B4-BE49-F238E27FC236}">
                <a16:creationId xmlns:a16="http://schemas.microsoft.com/office/drawing/2014/main" id="{95A4A60B-636B-401F-9898-97F19A697A1A}"/>
              </a:ext>
            </a:extLst>
          </p:cNvPr>
          <p:cNvSpPr txBox="1"/>
          <p:nvPr/>
        </p:nvSpPr>
        <p:spPr>
          <a:xfrm>
            <a:off x="2080042" y="1907743"/>
            <a:ext cx="4370620" cy="276999"/>
          </a:xfrm>
          <a:prstGeom prst="rect">
            <a:avLst/>
          </a:prstGeom>
          <a:noFill/>
        </p:spPr>
        <p:txBody>
          <a:bodyPr wrap="square" rtlCol="0">
            <a:spAutoFit/>
          </a:bodyPr>
          <a:lstStyle/>
          <a:p>
            <a:r>
              <a:rPr lang="en-AU" sz="1200" dirty="0">
                <a:solidFill>
                  <a:schemeClr val="tx1">
                    <a:lumMod val="65000"/>
                    <a:lumOff val="35000"/>
                  </a:schemeClr>
                </a:solidFill>
                <a:latin typeface="Comic Sans MS" panose="030F0702030302020204" pitchFamily="66" charset="0"/>
              </a:rPr>
              <a:t>Long term average of weather events in one location</a:t>
            </a:r>
          </a:p>
        </p:txBody>
      </p:sp>
      <p:sp>
        <p:nvSpPr>
          <p:cNvPr id="9" name="Rectangle 8">
            <a:extLst>
              <a:ext uri="{FF2B5EF4-FFF2-40B4-BE49-F238E27FC236}">
                <a16:creationId xmlns:a16="http://schemas.microsoft.com/office/drawing/2014/main" id="{C7EFD040-43EA-4C01-BFF7-10BB839B6C29}"/>
              </a:ext>
            </a:extLst>
          </p:cNvPr>
          <p:cNvSpPr/>
          <p:nvPr/>
        </p:nvSpPr>
        <p:spPr>
          <a:xfrm>
            <a:off x="3522654" y="2771203"/>
            <a:ext cx="2857668" cy="1233400"/>
          </a:xfrm>
          <a:prstGeom prst="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6" name="Rectangle 25">
            <a:extLst>
              <a:ext uri="{FF2B5EF4-FFF2-40B4-BE49-F238E27FC236}">
                <a16:creationId xmlns:a16="http://schemas.microsoft.com/office/drawing/2014/main" id="{32322CD8-6D30-485D-8ACF-239BBC63E77B}"/>
              </a:ext>
            </a:extLst>
          </p:cNvPr>
          <p:cNvSpPr/>
          <p:nvPr/>
        </p:nvSpPr>
        <p:spPr>
          <a:xfrm>
            <a:off x="3522654" y="3659582"/>
            <a:ext cx="45719" cy="18204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3" name="Rectangle 32">
            <a:extLst>
              <a:ext uri="{FF2B5EF4-FFF2-40B4-BE49-F238E27FC236}">
                <a16:creationId xmlns:a16="http://schemas.microsoft.com/office/drawing/2014/main" id="{629F7473-A660-44CE-BCDD-0AD9B1AAF1D4}"/>
              </a:ext>
            </a:extLst>
          </p:cNvPr>
          <p:cNvSpPr/>
          <p:nvPr/>
        </p:nvSpPr>
        <p:spPr>
          <a:xfrm>
            <a:off x="3976218" y="3649903"/>
            <a:ext cx="2385384" cy="313818"/>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9" name="Freeform: Shape 38">
            <a:extLst>
              <a:ext uri="{FF2B5EF4-FFF2-40B4-BE49-F238E27FC236}">
                <a16:creationId xmlns:a16="http://schemas.microsoft.com/office/drawing/2014/main" id="{849D6BF1-BC0C-4AAC-A636-40E354AFA90B}"/>
              </a:ext>
            </a:extLst>
          </p:cNvPr>
          <p:cNvSpPr/>
          <p:nvPr/>
        </p:nvSpPr>
        <p:spPr>
          <a:xfrm>
            <a:off x="3526099" y="3536537"/>
            <a:ext cx="1107831" cy="469721"/>
          </a:xfrm>
          <a:custGeom>
            <a:avLst/>
            <a:gdLst>
              <a:gd name="connsiteX0" fmla="*/ 0 w 1107831"/>
              <a:gd name="connsiteY0" fmla="*/ 0 h 469721"/>
              <a:gd name="connsiteX1" fmla="*/ 29308 w 1107831"/>
              <a:gd name="connsiteY1" fmla="*/ 11723 h 469721"/>
              <a:gd name="connsiteX2" fmla="*/ 123093 w 1107831"/>
              <a:gd name="connsiteY2" fmla="*/ 0 h 469721"/>
              <a:gd name="connsiteX3" fmla="*/ 316523 w 1107831"/>
              <a:gd name="connsiteY3" fmla="*/ 5861 h 469721"/>
              <a:gd name="connsiteX4" fmla="*/ 369277 w 1107831"/>
              <a:gd name="connsiteY4" fmla="*/ 11723 h 469721"/>
              <a:gd name="connsiteX5" fmla="*/ 433754 w 1107831"/>
              <a:gd name="connsiteY5" fmla="*/ 17584 h 469721"/>
              <a:gd name="connsiteX6" fmla="*/ 474785 w 1107831"/>
              <a:gd name="connsiteY6" fmla="*/ 29307 h 469721"/>
              <a:gd name="connsiteX7" fmla="*/ 498231 w 1107831"/>
              <a:gd name="connsiteY7" fmla="*/ 35169 h 469721"/>
              <a:gd name="connsiteX8" fmla="*/ 545123 w 1107831"/>
              <a:gd name="connsiteY8" fmla="*/ 58615 h 469721"/>
              <a:gd name="connsiteX9" fmla="*/ 603739 w 1107831"/>
              <a:gd name="connsiteY9" fmla="*/ 105507 h 469721"/>
              <a:gd name="connsiteX10" fmla="*/ 621323 w 1107831"/>
              <a:gd name="connsiteY10" fmla="*/ 117231 h 469721"/>
              <a:gd name="connsiteX11" fmla="*/ 638908 w 1107831"/>
              <a:gd name="connsiteY11" fmla="*/ 123092 h 469721"/>
              <a:gd name="connsiteX12" fmla="*/ 703385 w 1107831"/>
              <a:gd name="connsiteY12" fmla="*/ 169984 h 469721"/>
              <a:gd name="connsiteX13" fmla="*/ 726831 w 1107831"/>
              <a:gd name="connsiteY13" fmla="*/ 187569 h 469721"/>
              <a:gd name="connsiteX14" fmla="*/ 756139 w 1107831"/>
              <a:gd name="connsiteY14" fmla="*/ 199292 h 469721"/>
              <a:gd name="connsiteX15" fmla="*/ 773723 w 1107831"/>
              <a:gd name="connsiteY15" fmla="*/ 205154 h 469721"/>
              <a:gd name="connsiteX16" fmla="*/ 791308 w 1107831"/>
              <a:gd name="connsiteY16" fmla="*/ 216877 h 469721"/>
              <a:gd name="connsiteX17" fmla="*/ 861646 w 1107831"/>
              <a:gd name="connsiteY17" fmla="*/ 269631 h 469721"/>
              <a:gd name="connsiteX18" fmla="*/ 890954 w 1107831"/>
              <a:gd name="connsiteY18" fmla="*/ 293077 h 469721"/>
              <a:gd name="connsiteX19" fmla="*/ 908539 w 1107831"/>
              <a:gd name="connsiteY19" fmla="*/ 310661 h 469721"/>
              <a:gd name="connsiteX20" fmla="*/ 931985 w 1107831"/>
              <a:gd name="connsiteY20" fmla="*/ 328246 h 469721"/>
              <a:gd name="connsiteX21" fmla="*/ 949570 w 1107831"/>
              <a:gd name="connsiteY21" fmla="*/ 345831 h 469721"/>
              <a:gd name="connsiteX22" fmla="*/ 967154 w 1107831"/>
              <a:gd name="connsiteY22" fmla="*/ 357554 h 469721"/>
              <a:gd name="connsiteX23" fmla="*/ 984739 w 1107831"/>
              <a:gd name="connsiteY23" fmla="*/ 375138 h 469721"/>
              <a:gd name="connsiteX24" fmla="*/ 1043354 w 1107831"/>
              <a:gd name="connsiteY24" fmla="*/ 392723 h 469721"/>
              <a:gd name="connsiteX25" fmla="*/ 1060939 w 1107831"/>
              <a:gd name="connsiteY25" fmla="*/ 404446 h 469721"/>
              <a:gd name="connsiteX26" fmla="*/ 1107831 w 1107831"/>
              <a:gd name="connsiteY26" fmla="*/ 451338 h 469721"/>
              <a:gd name="connsiteX27" fmla="*/ 1090246 w 1107831"/>
              <a:gd name="connsiteY27" fmla="*/ 463061 h 469721"/>
              <a:gd name="connsiteX28" fmla="*/ 433754 w 1107831"/>
              <a:gd name="connsiteY28" fmla="*/ 457200 h 469721"/>
              <a:gd name="connsiteX29" fmla="*/ 52754 w 1107831"/>
              <a:gd name="connsiteY29" fmla="*/ 463061 h 469721"/>
              <a:gd name="connsiteX30" fmla="*/ 23446 w 1107831"/>
              <a:gd name="connsiteY30" fmla="*/ 468923 h 469721"/>
              <a:gd name="connsiteX31" fmla="*/ 17585 w 1107831"/>
              <a:gd name="connsiteY31" fmla="*/ 451338 h 469721"/>
              <a:gd name="connsiteX32" fmla="*/ 29308 w 1107831"/>
              <a:gd name="connsiteY32" fmla="*/ 169984 h 469721"/>
              <a:gd name="connsiteX33" fmla="*/ 0 w 1107831"/>
              <a:gd name="connsiteY33" fmla="*/ 0 h 469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07831" h="469721">
                <a:moveTo>
                  <a:pt x="0" y="0"/>
                </a:moveTo>
                <a:cubicBezTo>
                  <a:pt x="9769" y="3908"/>
                  <a:pt x="18786" y="11723"/>
                  <a:pt x="29308" y="11723"/>
                </a:cubicBezTo>
                <a:cubicBezTo>
                  <a:pt x="60813" y="11723"/>
                  <a:pt x="123093" y="0"/>
                  <a:pt x="123093" y="0"/>
                </a:cubicBezTo>
                <a:lnTo>
                  <a:pt x="316523" y="5861"/>
                </a:lnTo>
                <a:cubicBezTo>
                  <a:pt x="334196" y="6703"/>
                  <a:pt x="351672" y="9963"/>
                  <a:pt x="369277" y="11723"/>
                </a:cubicBezTo>
                <a:lnTo>
                  <a:pt x="433754" y="17584"/>
                </a:lnTo>
                <a:lnTo>
                  <a:pt x="474785" y="29307"/>
                </a:lnTo>
                <a:cubicBezTo>
                  <a:pt x="482557" y="31427"/>
                  <a:pt x="490795" y="32071"/>
                  <a:pt x="498231" y="35169"/>
                </a:cubicBezTo>
                <a:cubicBezTo>
                  <a:pt x="514362" y="41890"/>
                  <a:pt x="529781" y="50247"/>
                  <a:pt x="545123" y="58615"/>
                </a:cubicBezTo>
                <a:cubicBezTo>
                  <a:pt x="566258" y="70143"/>
                  <a:pt x="586607" y="91801"/>
                  <a:pt x="603739" y="105507"/>
                </a:cubicBezTo>
                <a:cubicBezTo>
                  <a:pt x="609240" y="109908"/>
                  <a:pt x="615022" y="114080"/>
                  <a:pt x="621323" y="117231"/>
                </a:cubicBezTo>
                <a:cubicBezTo>
                  <a:pt x="626849" y="119994"/>
                  <a:pt x="633046" y="121138"/>
                  <a:pt x="638908" y="123092"/>
                </a:cubicBezTo>
                <a:cubicBezTo>
                  <a:pt x="672748" y="145652"/>
                  <a:pt x="650862" y="130591"/>
                  <a:pt x="703385" y="169984"/>
                </a:cubicBezTo>
                <a:cubicBezTo>
                  <a:pt x="711200" y="175846"/>
                  <a:pt x="717760" y="183941"/>
                  <a:pt x="726831" y="187569"/>
                </a:cubicBezTo>
                <a:cubicBezTo>
                  <a:pt x="736600" y="191477"/>
                  <a:pt x="746287" y="195597"/>
                  <a:pt x="756139" y="199292"/>
                </a:cubicBezTo>
                <a:cubicBezTo>
                  <a:pt x="761924" y="201461"/>
                  <a:pt x="768197" y="202391"/>
                  <a:pt x="773723" y="205154"/>
                </a:cubicBezTo>
                <a:cubicBezTo>
                  <a:pt x="780024" y="208305"/>
                  <a:pt x="785672" y="212650"/>
                  <a:pt x="791308" y="216877"/>
                </a:cubicBezTo>
                <a:cubicBezTo>
                  <a:pt x="869084" y="275207"/>
                  <a:pt x="819373" y="241446"/>
                  <a:pt x="861646" y="269631"/>
                </a:cubicBezTo>
                <a:cubicBezTo>
                  <a:pt x="887866" y="308957"/>
                  <a:pt x="856979" y="270427"/>
                  <a:pt x="890954" y="293077"/>
                </a:cubicBezTo>
                <a:cubicBezTo>
                  <a:pt x="897851" y="297675"/>
                  <a:pt x="902245" y="305266"/>
                  <a:pt x="908539" y="310661"/>
                </a:cubicBezTo>
                <a:cubicBezTo>
                  <a:pt x="915956" y="317019"/>
                  <a:pt x="924568" y="321888"/>
                  <a:pt x="931985" y="328246"/>
                </a:cubicBezTo>
                <a:cubicBezTo>
                  <a:pt x="938279" y="333641"/>
                  <a:pt x="943202" y="340524"/>
                  <a:pt x="949570" y="345831"/>
                </a:cubicBezTo>
                <a:cubicBezTo>
                  <a:pt x="954982" y="350341"/>
                  <a:pt x="961742" y="353044"/>
                  <a:pt x="967154" y="357554"/>
                </a:cubicBezTo>
                <a:cubicBezTo>
                  <a:pt x="973522" y="362861"/>
                  <a:pt x="977493" y="371112"/>
                  <a:pt x="984739" y="375138"/>
                </a:cubicBezTo>
                <a:cubicBezTo>
                  <a:pt x="996413" y="381624"/>
                  <a:pt x="1028219" y="388939"/>
                  <a:pt x="1043354" y="392723"/>
                </a:cubicBezTo>
                <a:cubicBezTo>
                  <a:pt x="1049216" y="396631"/>
                  <a:pt x="1055726" y="399707"/>
                  <a:pt x="1060939" y="404446"/>
                </a:cubicBezTo>
                <a:cubicBezTo>
                  <a:pt x="1077296" y="419315"/>
                  <a:pt x="1107831" y="451338"/>
                  <a:pt x="1107831" y="451338"/>
                </a:cubicBezTo>
                <a:cubicBezTo>
                  <a:pt x="1101969" y="455246"/>
                  <a:pt x="1097291" y="463000"/>
                  <a:pt x="1090246" y="463061"/>
                </a:cubicBezTo>
                <a:lnTo>
                  <a:pt x="433754" y="457200"/>
                </a:lnTo>
                <a:cubicBezTo>
                  <a:pt x="306739" y="457200"/>
                  <a:pt x="179754" y="461107"/>
                  <a:pt x="52754" y="463061"/>
                </a:cubicBezTo>
                <a:cubicBezTo>
                  <a:pt x="42985" y="465015"/>
                  <a:pt x="32898" y="472074"/>
                  <a:pt x="23446" y="468923"/>
                </a:cubicBezTo>
                <a:cubicBezTo>
                  <a:pt x="17584" y="466969"/>
                  <a:pt x="17464" y="457515"/>
                  <a:pt x="17585" y="451338"/>
                </a:cubicBezTo>
                <a:cubicBezTo>
                  <a:pt x="19425" y="357490"/>
                  <a:pt x="29308" y="263850"/>
                  <a:pt x="29308" y="169984"/>
                </a:cubicBezTo>
                <a:lnTo>
                  <a:pt x="0" y="0"/>
                </a:lnTo>
                <a:close/>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0" name="TextBox 39">
            <a:extLst>
              <a:ext uri="{FF2B5EF4-FFF2-40B4-BE49-F238E27FC236}">
                <a16:creationId xmlns:a16="http://schemas.microsoft.com/office/drawing/2014/main" id="{497C6794-4AED-4FB9-9AC1-71EECE9085C8}"/>
              </a:ext>
            </a:extLst>
          </p:cNvPr>
          <p:cNvSpPr txBox="1"/>
          <p:nvPr/>
        </p:nvSpPr>
        <p:spPr>
          <a:xfrm>
            <a:off x="3499045" y="3694097"/>
            <a:ext cx="1296144" cy="230832"/>
          </a:xfrm>
          <a:prstGeom prst="rect">
            <a:avLst/>
          </a:prstGeom>
          <a:noFill/>
        </p:spPr>
        <p:txBody>
          <a:bodyPr wrap="square" rtlCol="0">
            <a:spAutoFit/>
          </a:bodyPr>
          <a:lstStyle/>
          <a:p>
            <a:r>
              <a:rPr lang="en-AU" sz="900" b="1" dirty="0">
                <a:solidFill>
                  <a:schemeClr val="bg1"/>
                </a:solidFill>
                <a:latin typeface="Arial Narrow" panose="020B0606020202030204" pitchFamily="34" charset="0"/>
              </a:rPr>
              <a:t>Land cools down</a:t>
            </a:r>
          </a:p>
        </p:txBody>
      </p:sp>
      <p:sp>
        <p:nvSpPr>
          <p:cNvPr id="41" name="Freeform: Shape 40">
            <a:extLst>
              <a:ext uri="{FF2B5EF4-FFF2-40B4-BE49-F238E27FC236}">
                <a16:creationId xmlns:a16="http://schemas.microsoft.com/office/drawing/2014/main" id="{B70922CA-9528-469F-AAC2-81FCA9998089}"/>
              </a:ext>
            </a:extLst>
          </p:cNvPr>
          <p:cNvSpPr/>
          <p:nvPr/>
        </p:nvSpPr>
        <p:spPr>
          <a:xfrm>
            <a:off x="3887164" y="3598778"/>
            <a:ext cx="2493156" cy="80501"/>
          </a:xfrm>
          <a:custGeom>
            <a:avLst/>
            <a:gdLst>
              <a:gd name="connsiteX0" fmla="*/ 0 w 2209800"/>
              <a:gd name="connsiteY0" fmla="*/ 55418 h 103909"/>
              <a:gd name="connsiteX1" fmla="*/ 41564 w 2209800"/>
              <a:gd name="connsiteY1" fmla="*/ 62346 h 103909"/>
              <a:gd name="connsiteX2" fmla="*/ 103909 w 2209800"/>
              <a:gd name="connsiteY2" fmla="*/ 69273 h 103909"/>
              <a:gd name="connsiteX3" fmla="*/ 173182 w 2209800"/>
              <a:gd name="connsiteY3" fmla="*/ 90055 h 103909"/>
              <a:gd name="connsiteX4" fmla="*/ 193964 w 2209800"/>
              <a:gd name="connsiteY4" fmla="*/ 103909 h 103909"/>
              <a:gd name="connsiteX5" fmla="*/ 249382 w 2209800"/>
              <a:gd name="connsiteY5" fmla="*/ 96982 h 103909"/>
              <a:gd name="connsiteX6" fmla="*/ 277091 w 2209800"/>
              <a:gd name="connsiteY6" fmla="*/ 90055 h 103909"/>
              <a:gd name="connsiteX7" fmla="*/ 408709 w 2209800"/>
              <a:gd name="connsiteY7" fmla="*/ 83127 h 103909"/>
              <a:gd name="connsiteX8" fmla="*/ 443345 w 2209800"/>
              <a:gd name="connsiteY8" fmla="*/ 76200 h 103909"/>
              <a:gd name="connsiteX9" fmla="*/ 491836 w 2209800"/>
              <a:gd name="connsiteY9" fmla="*/ 34636 h 103909"/>
              <a:gd name="connsiteX10" fmla="*/ 512618 w 2209800"/>
              <a:gd name="connsiteY10" fmla="*/ 27709 h 103909"/>
              <a:gd name="connsiteX11" fmla="*/ 574964 w 2209800"/>
              <a:gd name="connsiteY11" fmla="*/ 13855 h 103909"/>
              <a:gd name="connsiteX12" fmla="*/ 651164 w 2209800"/>
              <a:gd name="connsiteY12" fmla="*/ 20782 h 103909"/>
              <a:gd name="connsiteX13" fmla="*/ 685800 w 2209800"/>
              <a:gd name="connsiteY13" fmla="*/ 34636 h 103909"/>
              <a:gd name="connsiteX14" fmla="*/ 713509 w 2209800"/>
              <a:gd name="connsiteY14" fmla="*/ 41564 h 103909"/>
              <a:gd name="connsiteX15" fmla="*/ 817418 w 2209800"/>
              <a:gd name="connsiteY15" fmla="*/ 62346 h 103909"/>
              <a:gd name="connsiteX16" fmla="*/ 838200 w 2209800"/>
              <a:gd name="connsiteY16" fmla="*/ 48491 h 103909"/>
              <a:gd name="connsiteX17" fmla="*/ 865909 w 2209800"/>
              <a:gd name="connsiteY17" fmla="*/ 27709 h 103909"/>
              <a:gd name="connsiteX18" fmla="*/ 914400 w 2209800"/>
              <a:gd name="connsiteY18" fmla="*/ 6927 h 103909"/>
              <a:gd name="connsiteX19" fmla="*/ 942109 w 2209800"/>
              <a:gd name="connsiteY19" fmla="*/ 0 h 103909"/>
              <a:gd name="connsiteX20" fmla="*/ 1177636 w 2209800"/>
              <a:gd name="connsiteY20" fmla="*/ 6927 h 103909"/>
              <a:gd name="connsiteX21" fmla="*/ 1198418 w 2209800"/>
              <a:gd name="connsiteY21" fmla="*/ 13855 h 103909"/>
              <a:gd name="connsiteX22" fmla="*/ 1260764 w 2209800"/>
              <a:gd name="connsiteY22" fmla="*/ 20782 h 103909"/>
              <a:gd name="connsiteX23" fmla="*/ 1406236 w 2209800"/>
              <a:gd name="connsiteY23" fmla="*/ 20782 h 103909"/>
              <a:gd name="connsiteX24" fmla="*/ 1461654 w 2209800"/>
              <a:gd name="connsiteY24" fmla="*/ 27709 h 103909"/>
              <a:gd name="connsiteX25" fmla="*/ 1475509 w 2209800"/>
              <a:gd name="connsiteY25" fmla="*/ 48491 h 103909"/>
              <a:gd name="connsiteX26" fmla="*/ 1496291 w 2209800"/>
              <a:gd name="connsiteY26" fmla="*/ 83127 h 103909"/>
              <a:gd name="connsiteX27" fmla="*/ 1717964 w 2209800"/>
              <a:gd name="connsiteY27" fmla="*/ 69273 h 103909"/>
              <a:gd name="connsiteX28" fmla="*/ 1752600 w 2209800"/>
              <a:gd name="connsiteY28" fmla="*/ 62346 h 103909"/>
              <a:gd name="connsiteX29" fmla="*/ 1773382 w 2209800"/>
              <a:gd name="connsiteY29" fmla="*/ 48491 h 103909"/>
              <a:gd name="connsiteX30" fmla="*/ 1891145 w 2209800"/>
              <a:gd name="connsiteY30" fmla="*/ 55418 h 103909"/>
              <a:gd name="connsiteX31" fmla="*/ 1974273 w 2209800"/>
              <a:gd name="connsiteY31" fmla="*/ 62346 h 103909"/>
              <a:gd name="connsiteX32" fmla="*/ 2001982 w 2209800"/>
              <a:gd name="connsiteY32" fmla="*/ 41564 h 103909"/>
              <a:gd name="connsiteX33" fmla="*/ 2022764 w 2209800"/>
              <a:gd name="connsiteY33" fmla="*/ 27709 h 103909"/>
              <a:gd name="connsiteX34" fmla="*/ 2078182 w 2209800"/>
              <a:gd name="connsiteY34" fmla="*/ 20782 h 103909"/>
              <a:gd name="connsiteX35" fmla="*/ 2119745 w 2209800"/>
              <a:gd name="connsiteY35" fmla="*/ 13855 h 103909"/>
              <a:gd name="connsiteX36" fmla="*/ 2189018 w 2209800"/>
              <a:gd name="connsiteY36" fmla="*/ 34636 h 103909"/>
              <a:gd name="connsiteX37" fmla="*/ 2209800 w 2209800"/>
              <a:gd name="connsiteY37" fmla="*/ 41564 h 103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209800" h="103909">
                <a:moveTo>
                  <a:pt x="0" y="55418"/>
                </a:moveTo>
                <a:cubicBezTo>
                  <a:pt x="13855" y="57727"/>
                  <a:pt x="27641" y="60490"/>
                  <a:pt x="41564" y="62346"/>
                </a:cubicBezTo>
                <a:cubicBezTo>
                  <a:pt x="62290" y="65110"/>
                  <a:pt x="83243" y="66094"/>
                  <a:pt x="103909" y="69273"/>
                </a:cubicBezTo>
                <a:cubicBezTo>
                  <a:pt x="119320" y="71644"/>
                  <a:pt x="163183" y="85611"/>
                  <a:pt x="173182" y="90055"/>
                </a:cubicBezTo>
                <a:cubicBezTo>
                  <a:pt x="180790" y="93436"/>
                  <a:pt x="187037" y="99291"/>
                  <a:pt x="193964" y="103909"/>
                </a:cubicBezTo>
                <a:cubicBezTo>
                  <a:pt x="212437" y="101600"/>
                  <a:pt x="231019" y="100042"/>
                  <a:pt x="249382" y="96982"/>
                </a:cubicBezTo>
                <a:cubicBezTo>
                  <a:pt x="258773" y="95417"/>
                  <a:pt x="267606" y="90880"/>
                  <a:pt x="277091" y="90055"/>
                </a:cubicBezTo>
                <a:cubicBezTo>
                  <a:pt x="320859" y="86249"/>
                  <a:pt x="364836" y="85436"/>
                  <a:pt x="408709" y="83127"/>
                </a:cubicBezTo>
                <a:cubicBezTo>
                  <a:pt x="420254" y="80818"/>
                  <a:pt x="432586" y="80982"/>
                  <a:pt x="443345" y="76200"/>
                </a:cubicBezTo>
                <a:cubicBezTo>
                  <a:pt x="481184" y="59382"/>
                  <a:pt x="460944" y="55230"/>
                  <a:pt x="491836" y="34636"/>
                </a:cubicBezTo>
                <a:cubicBezTo>
                  <a:pt x="497912" y="30586"/>
                  <a:pt x="505597" y="29715"/>
                  <a:pt x="512618" y="27709"/>
                </a:cubicBezTo>
                <a:cubicBezTo>
                  <a:pt x="535446" y="21187"/>
                  <a:pt x="551154" y="18617"/>
                  <a:pt x="574964" y="13855"/>
                </a:cubicBezTo>
                <a:cubicBezTo>
                  <a:pt x="600364" y="16164"/>
                  <a:pt x="626096" y="16082"/>
                  <a:pt x="651164" y="20782"/>
                </a:cubicBezTo>
                <a:cubicBezTo>
                  <a:pt x="663386" y="23073"/>
                  <a:pt x="674003" y="30704"/>
                  <a:pt x="685800" y="34636"/>
                </a:cubicBezTo>
                <a:cubicBezTo>
                  <a:pt x="694832" y="37647"/>
                  <a:pt x="704273" y="39255"/>
                  <a:pt x="713509" y="41564"/>
                </a:cubicBezTo>
                <a:cubicBezTo>
                  <a:pt x="772471" y="80871"/>
                  <a:pt x="738524" y="71112"/>
                  <a:pt x="817418" y="62346"/>
                </a:cubicBezTo>
                <a:cubicBezTo>
                  <a:pt x="824345" y="57728"/>
                  <a:pt x="831425" y="53330"/>
                  <a:pt x="838200" y="48491"/>
                </a:cubicBezTo>
                <a:cubicBezTo>
                  <a:pt x="847595" y="41780"/>
                  <a:pt x="856118" y="33828"/>
                  <a:pt x="865909" y="27709"/>
                </a:cubicBezTo>
                <a:cubicBezTo>
                  <a:pt x="881460" y="17990"/>
                  <a:pt x="897037" y="11888"/>
                  <a:pt x="914400" y="6927"/>
                </a:cubicBezTo>
                <a:cubicBezTo>
                  <a:pt x="923554" y="4311"/>
                  <a:pt x="932873" y="2309"/>
                  <a:pt x="942109" y="0"/>
                </a:cubicBezTo>
                <a:cubicBezTo>
                  <a:pt x="1020618" y="2309"/>
                  <a:pt x="1099208" y="2687"/>
                  <a:pt x="1177636" y="6927"/>
                </a:cubicBezTo>
                <a:cubicBezTo>
                  <a:pt x="1184927" y="7321"/>
                  <a:pt x="1191215" y="12655"/>
                  <a:pt x="1198418" y="13855"/>
                </a:cubicBezTo>
                <a:cubicBezTo>
                  <a:pt x="1219043" y="17293"/>
                  <a:pt x="1239982" y="18473"/>
                  <a:pt x="1260764" y="20782"/>
                </a:cubicBezTo>
                <a:cubicBezTo>
                  <a:pt x="1324895" y="42159"/>
                  <a:pt x="1252259" y="20782"/>
                  <a:pt x="1406236" y="20782"/>
                </a:cubicBezTo>
                <a:cubicBezTo>
                  <a:pt x="1424852" y="20782"/>
                  <a:pt x="1443181" y="25400"/>
                  <a:pt x="1461654" y="27709"/>
                </a:cubicBezTo>
                <a:cubicBezTo>
                  <a:pt x="1466272" y="34636"/>
                  <a:pt x="1471096" y="41431"/>
                  <a:pt x="1475509" y="48491"/>
                </a:cubicBezTo>
                <a:cubicBezTo>
                  <a:pt x="1482645" y="59908"/>
                  <a:pt x="1483044" y="80718"/>
                  <a:pt x="1496291" y="83127"/>
                </a:cubicBezTo>
                <a:cubicBezTo>
                  <a:pt x="1511470" y="85887"/>
                  <a:pt x="1684503" y="71847"/>
                  <a:pt x="1717964" y="69273"/>
                </a:cubicBezTo>
                <a:cubicBezTo>
                  <a:pt x="1729509" y="66964"/>
                  <a:pt x="1741576" y="66480"/>
                  <a:pt x="1752600" y="62346"/>
                </a:cubicBezTo>
                <a:cubicBezTo>
                  <a:pt x="1760396" y="59423"/>
                  <a:pt x="1765067" y="48907"/>
                  <a:pt x="1773382" y="48491"/>
                </a:cubicBezTo>
                <a:lnTo>
                  <a:pt x="1891145" y="55418"/>
                </a:lnTo>
                <a:cubicBezTo>
                  <a:pt x="1923652" y="77090"/>
                  <a:pt x="1917900" y="79691"/>
                  <a:pt x="1974273" y="62346"/>
                </a:cubicBezTo>
                <a:cubicBezTo>
                  <a:pt x="1985308" y="58951"/>
                  <a:pt x="1992587" y="48275"/>
                  <a:pt x="2001982" y="41564"/>
                </a:cubicBezTo>
                <a:cubicBezTo>
                  <a:pt x="2008757" y="36725"/>
                  <a:pt x="2014732" y="29900"/>
                  <a:pt x="2022764" y="27709"/>
                </a:cubicBezTo>
                <a:cubicBezTo>
                  <a:pt x="2040724" y="22811"/>
                  <a:pt x="2059753" y="23415"/>
                  <a:pt x="2078182" y="20782"/>
                </a:cubicBezTo>
                <a:cubicBezTo>
                  <a:pt x="2092086" y="18796"/>
                  <a:pt x="2105891" y="16164"/>
                  <a:pt x="2119745" y="13855"/>
                </a:cubicBezTo>
                <a:cubicBezTo>
                  <a:pt x="2207925" y="26452"/>
                  <a:pt x="2138615" y="9435"/>
                  <a:pt x="2189018" y="34636"/>
                </a:cubicBezTo>
                <a:cubicBezTo>
                  <a:pt x="2195549" y="37902"/>
                  <a:pt x="2209800" y="41564"/>
                  <a:pt x="2209800" y="41564"/>
                </a:cubicBezTo>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2" name="TextBox 61">
            <a:extLst>
              <a:ext uri="{FF2B5EF4-FFF2-40B4-BE49-F238E27FC236}">
                <a16:creationId xmlns:a16="http://schemas.microsoft.com/office/drawing/2014/main" id="{C3E6CCA3-E65A-41E3-BABB-85A6EF453774}"/>
              </a:ext>
            </a:extLst>
          </p:cNvPr>
          <p:cNvSpPr txBox="1"/>
          <p:nvPr/>
        </p:nvSpPr>
        <p:spPr>
          <a:xfrm>
            <a:off x="3473346" y="2782444"/>
            <a:ext cx="642765" cy="369332"/>
          </a:xfrm>
          <a:prstGeom prst="rect">
            <a:avLst/>
          </a:prstGeom>
          <a:noFill/>
        </p:spPr>
        <p:txBody>
          <a:bodyPr wrap="square" rtlCol="0">
            <a:spAutoFit/>
          </a:bodyPr>
          <a:lstStyle/>
          <a:p>
            <a:pPr algn="ctr"/>
            <a:r>
              <a:rPr lang="en-AU" sz="900" b="1" dirty="0">
                <a:solidFill>
                  <a:schemeClr val="bg1"/>
                </a:solidFill>
                <a:latin typeface="Arial Narrow" panose="020B0606020202030204" pitchFamily="34" charset="0"/>
              </a:rPr>
              <a:t>Cold air sinks</a:t>
            </a:r>
          </a:p>
        </p:txBody>
      </p:sp>
      <p:sp>
        <p:nvSpPr>
          <p:cNvPr id="63" name="TextBox 62">
            <a:extLst>
              <a:ext uri="{FF2B5EF4-FFF2-40B4-BE49-F238E27FC236}">
                <a16:creationId xmlns:a16="http://schemas.microsoft.com/office/drawing/2014/main" id="{70CD8C74-1865-4920-8C35-1A36C0B06876}"/>
              </a:ext>
            </a:extLst>
          </p:cNvPr>
          <p:cNvSpPr txBox="1"/>
          <p:nvPr/>
        </p:nvSpPr>
        <p:spPr>
          <a:xfrm>
            <a:off x="5416478" y="2792850"/>
            <a:ext cx="642762" cy="369332"/>
          </a:xfrm>
          <a:prstGeom prst="rect">
            <a:avLst/>
          </a:prstGeom>
          <a:noFill/>
        </p:spPr>
        <p:txBody>
          <a:bodyPr wrap="square" rtlCol="0">
            <a:spAutoFit/>
          </a:bodyPr>
          <a:lstStyle/>
          <a:p>
            <a:pPr algn="ctr"/>
            <a:r>
              <a:rPr lang="en-AU" sz="900" b="1" dirty="0">
                <a:solidFill>
                  <a:schemeClr val="bg1"/>
                </a:solidFill>
                <a:latin typeface="Arial Narrow" panose="020B0606020202030204" pitchFamily="34" charset="0"/>
              </a:rPr>
              <a:t>Warm air rises</a:t>
            </a:r>
          </a:p>
        </p:txBody>
      </p:sp>
      <p:sp>
        <p:nvSpPr>
          <p:cNvPr id="59" name="Arrow: Right 58">
            <a:extLst>
              <a:ext uri="{FF2B5EF4-FFF2-40B4-BE49-F238E27FC236}">
                <a16:creationId xmlns:a16="http://schemas.microsoft.com/office/drawing/2014/main" id="{17A6FB27-19CC-4741-A6F7-BB57AF36FBFC}"/>
              </a:ext>
            </a:extLst>
          </p:cNvPr>
          <p:cNvSpPr/>
          <p:nvPr/>
        </p:nvSpPr>
        <p:spPr>
          <a:xfrm>
            <a:off x="4215013" y="3219302"/>
            <a:ext cx="1218061" cy="334004"/>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67" name="TextBox 66">
            <a:extLst>
              <a:ext uri="{FF2B5EF4-FFF2-40B4-BE49-F238E27FC236}">
                <a16:creationId xmlns:a16="http://schemas.microsoft.com/office/drawing/2014/main" id="{F15BDA35-9E51-4160-9BB2-8B9455089E76}"/>
              </a:ext>
            </a:extLst>
          </p:cNvPr>
          <p:cNvSpPr txBox="1"/>
          <p:nvPr/>
        </p:nvSpPr>
        <p:spPr>
          <a:xfrm>
            <a:off x="4382997" y="3272109"/>
            <a:ext cx="1009842" cy="230832"/>
          </a:xfrm>
          <a:prstGeom prst="rect">
            <a:avLst/>
          </a:prstGeom>
          <a:noFill/>
        </p:spPr>
        <p:txBody>
          <a:bodyPr wrap="square" rtlCol="0">
            <a:spAutoFit/>
          </a:bodyPr>
          <a:lstStyle/>
          <a:p>
            <a:r>
              <a:rPr lang="en-AU" sz="900" b="1" dirty="0">
                <a:solidFill>
                  <a:schemeClr val="bg1"/>
                </a:solidFill>
                <a:latin typeface="Arial Narrow" panose="020B0606020202030204" pitchFamily="34" charset="0"/>
              </a:rPr>
              <a:t>LAND BREEZE</a:t>
            </a:r>
          </a:p>
        </p:txBody>
      </p:sp>
      <p:sp>
        <p:nvSpPr>
          <p:cNvPr id="68" name="Rectangle 67">
            <a:extLst>
              <a:ext uri="{FF2B5EF4-FFF2-40B4-BE49-F238E27FC236}">
                <a16:creationId xmlns:a16="http://schemas.microsoft.com/office/drawing/2014/main" id="{4313C472-7560-4685-98CC-7AD71C8FA0D7}"/>
              </a:ext>
            </a:extLst>
          </p:cNvPr>
          <p:cNvSpPr/>
          <p:nvPr/>
        </p:nvSpPr>
        <p:spPr>
          <a:xfrm>
            <a:off x="499736" y="2768105"/>
            <a:ext cx="2844614" cy="1233400"/>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9" name="Rectangle 68">
            <a:extLst>
              <a:ext uri="{FF2B5EF4-FFF2-40B4-BE49-F238E27FC236}">
                <a16:creationId xmlns:a16="http://schemas.microsoft.com/office/drawing/2014/main" id="{832FF9F4-CCE1-49CC-A7FA-19228D99B588}"/>
              </a:ext>
            </a:extLst>
          </p:cNvPr>
          <p:cNvSpPr/>
          <p:nvPr/>
        </p:nvSpPr>
        <p:spPr>
          <a:xfrm>
            <a:off x="504796" y="3603664"/>
            <a:ext cx="45719" cy="18204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0" name="Rectangle 69">
            <a:extLst>
              <a:ext uri="{FF2B5EF4-FFF2-40B4-BE49-F238E27FC236}">
                <a16:creationId xmlns:a16="http://schemas.microsoft.com/office/drawing/2014/main" id="{5F386FBB-183B-4360-81D6-154977A9E83F}"/>
              </a:ext>
            </a:extLst>
          </p:cNvPr>
          <p:cNvSpPr/>
          <p:nvPr/>
        </p:nvSpPr>
        <p:spPr>
          <a:xfrm>
            <a:off x="972016" y="3625053"/>
            <a:ext cx="2348725" cy="355342"/>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1" name="Freeform: Shape 70">
            <a:extLst>
              <a:ext uri="{FF2B5EF4-FFF2-40B4-BE49-F238E27FC236}">
                <a16:creationId xmlns:a16="http://schemas.microsoft.com/office/drawing/2014/main" id="{04F8A860-22F0-4B70-B486-C7CB3B151C25}"/>
              </a:ext>
            </a:extLst>
          </p:cNvPr>
          <p:cNvSpPr/>
          <p:nvPr/>
        </p:nvSpPr>
        <p:spPr>
          <a:xfrm>
            <a:off x="504622" y="3527568"/>
            <a:ext cx="1107831" cy="469721"/>
          </a:xfrm>
          <a:custGeom>
            <a:avLst/>
            <a:gdLst>
              <a:gd name="connsiteX0" fmla="*/ 0 w 1107831"/>
              <a:gd name="connsiteY0" fmla="*/ 0 h 469721"/>
              <a:gd name="connsiteX1" fmla="*/ 29308 w 1107831"/>
              <a:gd name="connsiteY1" fmla="*/ 11723 h 469721"/>
              <a:gd name="connsiteX2" fmla="*/ 123093 w 1107831"/>
              <a:gd name="connsiteY2" fmla="*/ 0 h 469721"/>
              <a:gd name="connsiteX3" fmla="*/ 316523 w 1107831"/>
              <a:gd name="connsiteY3" fmla="*/ 5861 h 469721"/>
              <a:gd name="connsiteX4" fmla="*/ 369277 w 1107831"/>
              <a:gd name="connsiteY4" fmla="*/ 11723 h 469721"/>
              <a:gd name="connsiteX5" fmla="*/ 433754 w 1107831"/>
              <a:gd name="connsiteY5" fmla="*/ 17584 h 469721"/>
              <a:gd name="connsiteX6" fmla="*/ 474785 w 1107831"/>
              <a:gd name="connsiteY6" fmla="*/ 29307 h 469721"/>
              <a:gd name="connsiteX7" fmla="*/ 498231 w 1107831"/>
              <a:gd name="connsiteY7" fmla="*/ 35169 h 469721"/>
              <a:gd name="connsiteX8" fmla="*/ 545123 w 1107831"/>
              <a:gd name="connsiteY8" fmla="*/ 58615 h 469721"/>
              <a:gd name="connsiteX9" fmla="*/ 603739 w 1107831"/>
              <a:gd name="connsiteY9" fmla="*/ 105507 h 469721"/>
              <a:gd name="connsiteX10" fmla="*/ 621323 w 1107831"/>
              <a:gd name="connsiteY10" fmla="*/ 117231 h 469721"/>
              <a:gd name="connsiteX11" fmla="*/ 638908 w 1107831"/>
              <a:gd name="connsiteY11" fmla="*/ 123092 h 469721"/>
              <a:gd name="connsiteX12" fmla="*/ 703385 w 1107831"/>
              <a:gd name="connsiteY12" fmla="*/ 169984 h 469721"/>
              <a:gd name="connsiteX13" fmla="*/ 726831 w 1107831"/>
              <a:gd name="connsiteY13" fmla="*/ 187569 h 469721"/>
              <a:gd name="connsiteX14" fmla="*/ 756139 w 1107831"/>
              <a:gd name="connsiteY14" fmla="*/ 199292 h 469721"/>
              <a:gd name="connsiteX15" fmla="*/ 773723 w 1107831"/>
              <a:gd name="connsiteY15" fmla="*/ 205154 h 469721"/>
              <a:gd name="connsiteX16" fmla="*/ 791308 w 1107831"/>
              <a:gd name="connsiteY16" fmla="*/ 216877 h 469721"/>
              <a:gd name="connsiteX17" fmla="*/ 861646 w 1107831"/>
              <a:gd name="connsiteY17" fmla="*/ 269631 h 469721"/>
              <a:gd name="connsiteX18" fmla="*/ 890954 w 1107831"/>
              <a:gd name="connsiteY18" fmla="*/ 293077 h 469721"/>
              <a:gd name="connsiteX19" fmla="*/ 908539 w 1107831"/>
              <a:gd name="connsiteY19" fmla="*/ 310661 h 469721"/>
              <a:gd name="connsiteX20" fmla="*/ 931985 w 1107831"/>
              <a:gd name="connsiteY20" fmla="*/ 328246 h 469721"/>
              <a:gd name="connsiteX21" fmla="*/ 949570 w 1107831"/>
              <a:gd name="connsiteY21" fmla="*/ 345831 h 469721"/>
              <a:gd name="connsiteX22" fmla="*/ 967154 w 1107831"/>
              <a:gd name="connsiteY22" fmla="*/ 357554 h 469721"/>
              <a:gd name="connsiteX23" fmla="*/ 984739 w 1107831"/>
              <a:gd name="connsiteY23" fmla="*/ 375138 h 469721"/>
              <a:gd name="connsiteX24" fmla="*/ 1043354 w 1107831"/>
              <a:gd name="connsiteY24" fmla="*/ 392723 h 469721"/>
              <a:gd name="connsiteX25" fmla="*/ 1060939 w 1107831"/>
              <a:gd name="connsiteY25" fmla="*/ 404446 h 469721"/>
              <a:gd name="connsiteX26" fmla="*/ 1107831 w 1107831"/>
              <a:gd name="connsiteY26" fmla="*/ 451338 h 469721"/>
              <a:gd name="connsiteX27" fmla="*/ 1090246 w 1107831"/>
              <a:gd name="connsiteY27" fmla="*/ 463061 h 469721"/>
              <a:gd name="connsiteX28" fmla="*/ 433754 w 1107831"/>
              <a:gd name="connsiteY28" fmla="*/ 457200 h 469721"/>
              <a:gd name="connsiteX29" fmla="*/ 52754 w 1107831"/>
              <a:gd name="connsiteY29" fmla="*/ 463061 h 469721"/>
              <a:gd name="connsiteX30" fmla="*/ 23446 w 1107831"/>
              <a:gd name="connsiteY30" fmla="*/ 468923 h 469721"/>
              <a:gd name="connsiteX31" fmla="*/ 17585 w 1107831"/>
              <a:gd name="connsiteY31" fmla="*/ 451338 h 469721"/>
              <a:gd name="connsiteX32" fmla="*/ 29308 w 1107831"/>
              <a:gd name="connsiteY32" fmla="*/ 169984 h 469721"/>
              <a:gd name="connsiteX33" fmla="*/ 0 w 1107831"/>
              <a:gd name="connsiteY33" fmla="*/ 0 h 469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07831" h="469721">
                <a:moveTo>
                  <a:pt x="0" y="0"/>
                </a:moveTo>
                <a:cubicBezTo>
                  <a:pt x="9769" y="3908"/>
                  <a:pt x="18786" y="11723"/>
                  <a:pt x="29308" y="11723"/>
                </a:cubicBezTo>
                <a:cubicBezTo>
                  <a:pt x="60813" y="11723"/>
                  <a:pt x="123093" y="0"/>
                  <a:pt x="123093" y="0"/>
                </a:cubicBezTo>
                <a:lnTo>
                  <a:pt x="316523" y="5861"/>
                </a:lnTo>
                <a:cubicBezTo>
                  <a:pt x="334196" y="6703"/>
                  <a:pt x="351672" y="9963"/>
                  <a:pt x="369277" y="11723"/>
                </a:cubicBezTo>
                <a:lnTo>
                  <a:pt x="433754" y="17584"/>
                </a:lnTo>
                <a:lnTo>
                  <a:pt x="474785" y="29307"/>
                </a:lnTo>
                <a:cubicBezTo>
                  <a:pt x="482557" y="31427"/>
                  <a:pt x="490795" y="32071"/>
                  <a:pt x="498231" y="35169"/>
                </a:cubicBezTo>
                <a:cubicBezTo>
                  <a:pt x="514362" y="41890"/>
                  <a:pt x="529781" y="50247"/>
                  <a:pt x="545123" y="58615"/>
                </a:cubicBezTo>
                <a:cubicBezTo>
                  <a:pt x="566258" y="70143"/>
                  <a:pt x="586607" y="91801"/>
                  <a:pt x="603739" y="105507"/>
                </a:cubicBezTo>
                <a:cubicBezTo>
                  <a:pt x="609240" y="109908"/>
                  <a:pt x="615022" y="114080"/>
                  <a:pt x="621323" y="117231"/>
                </a:cubicBezTo>
                <a:cubicBezTo>
                  <a:pt x="626849" y="119994"/>
                  <a:pt x="633046" y="121138"/>
                  <a:pt x="638908" y="123092"/>
                </a:cubicBezTo>
                <a:cubicBezTo>
                  <a:pt x="672748" y="145652"/>
                  <a:pt x="650862" y="130591"/>
                  <a:pt x="703385" y="169984"/>
                </a:cubicBezTo>
                <a:cubicBezTo>
                  <a:pt x="711200" y="175846"/>
                  <a:pt x="717760" y="183941"/>
                  <a:pt x="726831" y="187569"/>
                </a:cubicBezTo>
                <a:cubicBezTo>
                  <a:pt x="736600" y="191477"/>
                  <a:pt x="746287" y="195597"/>
                  <a:pt x="756139" y="199292"/>
                </a:cubicBezTo>
                <a:cubicBezTo>
                  <a:pt x="761924" y="201461"/>
                  <a:pt x="768197" y="202391"/>
                  <a:pt x="773723" y="205154"/>
                </a:cubicBezTo>
                <a:cubicBezTo>
                  <a:pt x="780024" y="208305"/>
                  <a:pt x="785672" y="212650"/>
                  <a:pt x="791308" y="216877"/>
                </a:cubicBezTo>
                <a:cubicBezTo>
                  <a:pt x="869084" y="275207"/>
                  <a:pt x="819373" y="241446"/>
                  <a:pt x="861646" y="269631"/>
                </a:cubicBezTo>
                <a:cubicBezTo>
                  <a:pt x="887866" y="308957"/>
                  <a:pt x="856979" y="270427"/>
                  <a:pt x="890954" y="293077"/>
                </a:cubicBezTo>
                <a:cubicBezTo>
                  <a:pt x="897851" y="297675"/>
                  <a:pt x="902245" y="305266"/>
                  <a:pt x="908539" y="310661"/>
                </a:cubicBezTo>
                <a:cubicBezTo>
                  <a:pt x="915956" y="317019"/>
                  <a:pt x="924568" y="321888"/>
                  <a:pt x="931985" y="328246"/>
                </a:cubicBezTo>
                <a:cubicBezTo>
                  <a:pt x="938279" y="333641"/>
                  <a:pt x="943202" y="340524"/>
                  <a:pt x="949570" y="345831"/>
                </a:cubicBezTo>
                <a:cubicBezTo>
                  <a:pt x="954982" y="350341"/>
                  <a:pt x="961742" y="353044"/>
                  <a:pt x="967154" y="357554"/>
                </a:cubicBezTo>
                <a:cubicBezTo>
                  <a:pt x="973522" y="362861"/>
                  <a:pt x="977493" y="371112"/>
                  <a:pt x="984739" y="375138"/>
                </a:cubicBezTo>
                <a:cubicBezTo>
                  <a:pt x="996413" y="381624"/>
                  <a:pt x="1028219" y="388939"/>
                  <a:pt x="1043354" y="392723"/>
                </a:cubicBezTo>
                <a:cubicBezTo>
                  <a:pt x="1049216" y="396631"/>
                  <a:pt x="1055726" y="399707"/>
                  <a:pt x="1060939" y="404446"/>
                </a:cubicBezTo>
                <a:cubicBezTo>
                  <a:pt x="1077296" y="419315"/>
                  <a:pt x="1107831" y="451338"/>
                  <a:pt x="1107831" y="451338"/>
                </a:cubicBezTo>
                <a:cubicBezTo>
                  <a:pt x="1101969" y="455246"/>
                  <a:pt x="1097291" y="463000"/>
                  <a:pt x="1090246" y="463061"/>
                </a:cubicBezTo>
                <a:lnTo>
                  <a:pt x="433754" y="457200"/>
                </a:lnTo>
                <a:cubicBezTo>
                  <a:pt x="306739" y="457200"/>
                  <a:pt x="179754" y="461107"/>
                  <a:pt x="52754" y="463061"/>
                </a:cubicBezTo>
                <a:cubicBezTo>
                  <a:pt x="42985" y="465015"/>
                  <a:pt x="32898" y="472074"/>
                  <a:pt x="23446" y="468923"/>
                </a:cubicBezTo>
                <a:cubicBezTo>
                  <a:pt x="17584" y="466969"/>
                  <a:pt x="17464" y="457515"/>
                  <a:pt x="17585" y="451338"/>
                </a:cubicBezTo>
                <a:cubicBezTo>
                  <a:pt x="19425" y="357490"/>
                  <a:pt x="29308" y="263850"/>
                  <a:pt x="29308" y="169984"/>
                </a:cubicBezTo>
                <a:lnTo>
                  <a:pt x="0" y="0"/>
                </a:lnTo>
                <a:close/>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2" name="TextBox 71">
            <a:extLst>
              <a:ext uri="{FF2B5EF4-FFF2-40B4-BE49-F238E27FC236}">
                <a16:creationId xmlns:a16="http://schemas.microsoft.com/office/drawing/2014/main" id="{DE057506-E193-4D72-942B-B9381BAF31D0}"/>
              </a:ext>
            </a:extLst>
          </p:cNvPr>
          <p:cNvSpPr txBox="1"/>
          <p:nvPr/>
        </p:nvSpPr>
        <p:spPr>
          <a:xfrm>
            <a:off x="511157" y="3705828"/>
            <a:ext cx="840623" cy="230832"/>
          </a:xfrm>
          <a:prstGeom prst="rect">
            <a:avLst/>
          </a:prstGeom>
          <a:noFill/>
        </p:spPr>
        <p:txBody>
          <a:bodyPr wrap="square" rtlCol="0">
            <a:spAutoFit/>
          </a:bodyPr>
          <a:lstStyle/>
          <a:p>
            <a:r>
              <a:rPr lang="en-AU" sz="900" b="1" dirty="0">
                <a:solidFill>
                  <a:schemeClr val="bg1"/>
                </a:solidFill>
                <a:latin typeface="Arial Narrow" panose="020B0606020202030204" pitchFamily="34" charset="0"/>
              </a:rPr>
              <a:t>Land heats up</a:t>
            </a:r>
          </a:p>
        </p:txBody>
      </p:sp>
      <p:sp>
        <p:nvSpPr>
          <p:cNvPr id="73" name="Freeform: Shape 72">
            <a:extLst>
              <a:ext uri="{FF2B5EF4-FFF2-40B4-BE49-F238E27FC236}">
                <a16:creationId xmlns:a16="http://schemas.microsoft.com/office/drawing/2014/main" id="{CCCD6653-57F1-43DF-8DE9-56ADDA5B9C52}"/>
              </a:ext>
            </a:extLst>
          </p:cNvPr>
          <p:cNvSpPr/>
          <p:nvPr/>
        </p:nvSpPr>
        <p:spPr>
          <a:xfrm>
            <a:off x="910674" y="3595680"/>
            <a:ext cx="2433669" cy="45719"/>
          </a:xfrm>
          <a:custGeom>
            <a:avLst/>
            <a:gdLst>
              <a:gd name="connsiteX0" fmla="*/ 0 w 2209800"/>
              <a:gd name="connsiteY0" fmla="*/ 55418 h 103909"/>
              <a:gd name="connsiteX1" fmla="*/ 41564 w 2209800"/>
              <a:gd name="connsiteY1" fmla="*/ 62346 h 103909"/>
              <a:gd name="connsiteX2" fmla="*/ 103909 w 2209800"/>
              <a:gd name="connsiteY2" fmla="*/ 69273 h 103909"/>
              <a:gd name="connsiteX3" fmla="*/ 173182 w 2209800"/>
              <a:gd name="connsiteY3" fmla="*/ 90055 h 103909"/>
              <a:gd name="connsiteX4" fmla="*/ 193964 w 2209800"/>
              <a:gd name="connsiteY4" fmla="*/ 103909 h 103909"/>
              <a:gd name="connsiteX5" fmla="*/ 249382 w 2209800"/>
              <a:gd name="connsiteY5" fmla="*/ 96982 h 103909"/>
              <a:gd name="connsiteX6" fmla="*/ 277091 w 2209800"/>
              <a:gd name="connsiteY6" fmla="*/ 90055 h 103909"/>
              <a:gd name="connsiteX7" fmla="*/ 408709 w 2209800"/>
              <a:gd name="connsiteY7" fmla="*/ 83127 h 103909"/>
              <a:gd name="connsiteX8" fmla="*/ 443345 w 2209800"/>
              <a:gd name="connsiteY8" fmla="*/ 76200 h 103909"/>
              <a:gd name="connsiteX9" fmla="*/ 491836 w 2209800"/>
              <a:gd name="connsiteY9" fmla="*/ 34636 h 103909"/>
              <a:gd name="connsiteX10" fmla="*/ 512618 w 2209800"/>
              <a:gd name="connsiteY10" fmla="*/ 27709 h 103909"/>
              <a:gd name="connsiteX11" fmla="*/ 574964 w 2209800"/>
              <a:gd name="connsiteY11" fmla="*/ 13855 h 103909"/>
              <a:gd name="connsiteX12" fmla="*/ 651164 w 2209800"/>
              <a:gd name="connsiteY12" fmla="*/ 20782 h 103909"/>
              <a:gd name="connsiteX13" fmla="*/ 685800 w 2209800"/>
              <a:gd name="connsiteY13" fmla="*/ 34636 h 103909"/>
              <a:gd name="connsiteX14" fmla="*/ 713509 w 2209800"/>
              <a:gd name="connsiteY14" fmla="*/ 41564 h 103909"/>
              <a:gd name="connsiteX15" fmla="*/ 817418 w 2209800"/>
              <a:gd name="connsiteY15" fmla="*/ 62346 h 103909"/>
              <a:gd name="connsiteX16" fmla="*/ 838200 w 2209800"/>
              <a:gd name="connsiteY16" fmla="*/ 48491 h 103909"/>
              <a:gd name="connsiteX17" fmla="*/ 865909 w 2209800"/>
              <a:gd name="connsiteY17" fmla="*/ 27709 h 103909"/>
              <a:gd name="connsiteX18" fmla="*/ 914400 w 2209800"/>
              <a:gd name="connsiteY18" fmla="*/ 6927 h 103909"/>
              <a:gd name="connsiteX19" fmla="*/ 942109 w 2209800"/>
              <a:gd name="connsiteY19" fmla="*/ 0 h 103909"/>
              <a:gd name="connsiteX20" fmla="*/ 1177636 w 2209800"/>
              <a:gd name="connsiteY20" fmla="*/ 6927 h 103909"/>
              <a:gd name="connsiteX21" fmla="*/ 1198418 w 2209800"/>
              <a:gd name="connsiteY21" fmla="*/ 13855 h 103909"/>
              <a:gd name="connsiteX22" fmla="*/ 1260764 w 2209800"/>
              <a:gd name="connsiteY22" fmla="*/ 20782 h 103909"/>
              <a:gd name="connsiteX23" fmla="*/ 1406236 w 2209800"/>
              <a:gd name="connsiteY23" fmla="*/ 20782 h 103909"/>
              <a:gd name="connsiteX24" fmla="*/ 1461654 w 2209800"/>
              <a:gd name="connsiteY24" fmla="*/ 27709 h 103909"/>
              <a:gd name="connsiteX25" fmla="*/ 1475509 w 2209800"/>
              <a:gd name="connsiteY25" fmla="*/ 48491 h 103909"/>
              <a:gd name="connsiteX26" fmla="*/ 1496291 w 2209800"/>
              <a:gd name="connsiteY26" fmla="*/ 83127 h 103909"/>
              <a:gd name="connsiteX27" fmla="*/ 1717964 w 2209800"/>
              <a:gd name="connsiteY27" fmla="*/ 69273 h 103909"/>
              <a:gd name="connsiteX28" fmla="*/ 1752600 w 2209800"/>
              <a:gd name="connsiteY28" fmla="*/ 62346 h 103909"/>
              <a:gd name="connsiteX29" fmla="*/ 1773382 w 2209800"/>
              <a:gd name="connsiteY29" fmla="*/ 48491 h 103909"/>
              <a:gd name="connsiteX30" fmla="*/ 1891145 w 2209800"/>
              <a:gd name="connsiteY30" fmla="*/ 55418 h 103909"/>
              <a:gd name="connsiteX31" fmla="*/ 1974273 w 2209800"/>
              <a:gd name="connsiteY31" fmla="*/ 62346 h 103909"/>
              <a:gd name="connsiteX32" fmla="*/ 2001982 w 2209800"/>
              <a:gd name="connsiteY32" fmla="*/ 41564 h 103909"/>
              <a:gd name="connsiteX33" fmla="*/ 2022764 w 2209800"/>
              <a:gd name="connsiteY33" fmla="*/ 27709 h 103909"/>
              <a:gd name="connsiteX34" fmla="*/ 2078182 w 2209800"/>
              <a:gd name="connsiteY34" fmla="*/ 20782 h 103909"/>
              <a:gd name="connsiteX35" fmla="*/ 2119745 w 2209800"/>
              <a:gd name="connsiteY35" fmla="*/ 13855 h 103909"/>
              <a:gd name="connsiteX36" fmla="*/ 2189018 w 2209800"/>
              <a:gd name="connsiteY36" fmla="*/ 34636 h 103909"/>
              <a:gd name="connsiteX37" fmla="*/ 2209800 w 2209800"/>
              <a:gd name="connsiteY37" fmla="*/ 41564 h 103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209800" h="103909">
                <a:moveTo>
                  <a:pt x="0" y="55418"/>
                </a:moveTo>
                <a:cubicBezTo>
                  <a:pt x="13855" y="57727"/>
                  <a:pt x="27641" y="60490"/>
                  <a:pt x="41564" y="62346"/>
                </a:cubicBezTo>
                <a:cubicBezTo>
                  <a:pt x="62290" y="65110"/>
                  <a:pt x="83243" y="66094"/>
                  <a:pt x="103909" y="69273"/>
                </a:cubicBezTo>
                <a:cubicBezTo>
                  <a:pt x="119320" y="71644"/>
                  <a:pt x="163183" y="85611"/>
                  <a:pt x="173182" y="90055"/>
                </a:cubicBezTo>
                <a:cubicBezTo>
                  <a:pt x="180790" y="93436"/>
                  <a:pt x="187037" y="99291"/>
                  <a:pt x="193964" y="103909"/>
                </a:cubicBezTo>
                <a:cubicBezTo>
                  <a:pt x="212437" y="101600"/>
                  <a:pt x="231019" y="100042"/>
                  <a:pt x="249382" y="96982"/>
                </a:cubicBezTo>
                <a:cubicBezTo>
                  <a:pt x="258773" y="95417"/>
                  <a:pt x="267606" y="90880"/>
                  <a:pt x="277091" y="90055"/>
                </a:cubicBezTo>
                <a:cubicBezTo>
                  <a:pt x="320859" y="86249"/>
                  <a:pt x="364836" y="85436"/>
                  <a:pt x="408709" y="83127"/>
                </a:cubicBezTo>
                <a:cubicBezTo>
                  <a:pt x="420254" y="80818"/>
                  <a:pt x="432586" y="80982"/>
                  <a:pt x="443345" y="76200"/>
                </a:cubicBezTo>
                <a:cubicBezTo>
                  <a:pt x="481184" y="59382"/>
                  <a:pt x="460944" y="55230"/>
                  <a:pt x="491836" y="34636"/>
                </a:cubicBezTo>
                <a:cubicBezTo>
                  <a:pt x="497912" y="30586"/>
                  <a:pt x="505597" y="29715"/>
                  <a:pt x="512618" y="27709"/>
                </a:cubicBezTo>
                <a:cubicBezTo>
                  <a:pt x="535446" y="21187"/>
                  <a:pt x="551154" y="18617"/>
                  <a:pt x="574964" y="13855"/>
                </a:cubicBezTo>
                <a:cubicBezTo>
                  <a:pt x="600364" y="16164"/>
                  <a:pt x="626096" y="16082"/>
                  <a:pt x="651164" y="20782"/>
                </a:cubicBezTo>
                <a:cubicBezTo>
                  <a:pt x="663386" y="23073"/>
                  <a:pt x="674003" y="30704"/>
                  <a:pt x="685800" y="34636"/>
                </a:cubicBezTo>
                <a:cubicBezTo>
                  <a:pt x="694832" y="37647"/>
                  <a:pt x="704273" y="39255"/>
                  <a:pt x="713509" y="41564"/>
                </a:cubicBezTo>
                <a:cubicBezTo>
                  <a:pt x="772471" y="80871"/>
                  <a:pt x="738524" y="71112"/>
                  <a:pt x="817418" y="62346"/>
                </a:cubicBezTo>
                <a:cubicBezTo>
                  <a:pt x="824345" y="57728"/>
                  <a:pt x="831425" y="53330"/>
                  <a:pt x="838200" y="48491"/>
                </a:cubicBezTo>
                <a:cubicBezTo>
                  <a:pt x="847595" y="41780"/>
                  <a:pt x="856118" y="33828"/>
                  <a:pt x="865909" y="27709"/>
                </a:cubicBezTo>
                <a:cubicBezTo>
                  <a:pt x="881460" y="17990"/>
                  <a:pt x="897037" y="11888"/>
                  <a:pt x="914400" y="6927"/>
                </a:cubicBezTo>
                <a:cubicBezTo>
                  <a:pt x="923554" y="4311"/>
                  <a:pt x="932873" y="2309"/>
                  <a:pt x="942109" y="0"/>
                </a:cubicBezTo>
                <a:cubicBezTo>
                  <a:pt x="1020618" y="2309"/>
                  <a:pt x="1099208" y="2687"/>
                  <a:pt x="1177636" y="6927"/>
                </a:cubicBezTo>
                <a:cubicBezTo>
                  <a:pt x="1184927" y="7321"/>
                  <a:pt x="1191215" y="12655"/>
                  <a:pt x="1198418" y="13855"/>
                </a:cubicBezTo>
                <a:cubicBezTo>
                  <a:pt x="1219043" y="17293"/>
                  <a:pt x="1239982" y="18473"/>
                  <a:pt x="1260764" y="20782"/>
                </a:cubicBezTo>
                <a:cubicBezTo>
                  <a:pt x="1324895" y="42159"/>
                  <a:pt x="1252259" y="20782"/>
                  <a:pt x="1406236" y="20782"/>
                </a:cubicBezTo>
                <a:cubicBezTo>
                  <a:pt x="1424852" y="20782"/>
                  <a:pt x="1443181" y="25400"/>
                  <a:pt x="1461654" y="27709"/>
                </a:cubicBezTo>
                <a:cubicBezTo>
                  <a:pt x="1466272" y="34636"/>
                  <a:pt x="1471096" y="41431"/>
                  <a:pt x="1475509" y="48491"/>
                </a:cubicBezTo>
                <a:cubicBezTo>
                  <a:pt x="1482645" y="59908"/>
                  <a:pt x="1483044" y="80718"/>
                  <a:pt x="1496291" y="83127"/>
                </a:cubicBezTo>
                <a:cubicBezTo>
                  <a:pt x="1511470" y="85887"/>
                  <a:pt x="1684503" y="71847"/>
                  <a:pt x="1717964" y="69273"/>
                </a:cubicBezTo>
                <a:cubicBezTo>
                  <a:pt x="1729509" y="66964"/>
                  <a:pt x="1741576" y="66480"/>
                  <a:pt x="1752600" y="62346"/>
                </a:cubicBezTo>
                <a:cubicBezTo>
                  <a:pt x="1760396" y="59423"/>
                  <a:pt x="1765067" y="48907"/>
                  <a:pt x="1773382" y="48491"/>
                </a:cubicBezTo>
                <a:lnTo>
                  <a:pt x="1891145" y="55418"/>
                </a:lnTo>
                <a:cubicBezTo>
                  <a:pt x="1923652" y="77090"/>
                  <a:pt x="1917900" y="79691"/>
                  <a:pt x="1974273" y="62346"/>
                </a:cubicBezTo>
                <a:cubicBezTo>
                  <a:pt x="1985308" y="58951"/>
                  <a:pt x="1992587" y="48275"/>
                  <a:pt x="2001982" y="41564"/>
                </a:cubicBezTo>
                <a:cubicBezTo>
                  <a:pt x="2008757" y="36725"/>
                  <a:pt x="2014732" y="29900"/>
                  <a:pt x="2022764" y="27709"/>
                </a:cubicBezTo>
                <a:cubicBezTo>
                  <a:pt x="2040724" y="22811"/>
                  <a:pt x="2059753" y="23415"/>
                  <a:pt x="2078182" y="20782"/>
                </a:cubicBezTo>
                <a:cubicBezTo>
                  <a:pt x="2092086" y="18796"/>
                  <a:pt x="2105891" y="16164"/>
                  <a:pt x="2119745" y="13855"/>
                </a:cubicBezTo>
                <a:cubicBezTo>
                  <a:pt x="2207925" y="26452"/>
                  <a:pt x="2138615" y="9435"/>
                  <a:pt x="2189018" y="34636"/>
                </a:cubicBezTo>
                <a:cubicBezTo>
                  <a:pt x="2195549" y="37902"/>
                  <a:pt x="2209800" y="41564"/>
                  <a:pt x="2209800" y="41564"/>
                </a:cubicBezTo>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76" name="Straight Arrow Connector 75">
            <a:extLst>
              <a:ext uri="{FF2B5EF4-FFF2-40B4-BE49-F238E27FC236}">
                <a16:creationId xmlns:a16="http://schemas.microsoft.com/office/drawing/2014/main" id="{3ED82C05-1906-429F-A0ED-C4BC3818478D}"/>
              </a:ext>
            </a:extLst>
          </p:cNvPr>
          <p:cNvCxnSpPr>
            <a:cxnSpLocks/>
          </p:cNvCxnSpPr>
          <p:nvPr/>
        </p:nvCxnSpPr>
        <p:spPr>
          <a:xfrm flipV="1">
            <a:off x="809143" y="3130964"/>
            <a:ext cx="0" cy="201021"/>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7" name="TextBox 76">
            <a:extLst>
              <a:ext uri="{FF2B5EF4-FFF2-40B4-BE49-F238E27FC236}">
                <a16:creationId xmlns:a16="http://schemas.microsoft.com/office/drawing/2014/main" id="{32E22483-4038-42E8-AEB4-7763423C0BEF}"/>
              </a:ext>
            </a:extLst>
          </p:cNvPr>
          <p:cNvSpPr txBox="1"/>
          <p:nvPr/>
        </p:nvSpPr>
        <p:spPr>
          <a:xfrm>
            <a:off x="2394550" y="2815383"/>
            <a:ext cx="642765" cy="369332"/>
          </a:xfrm>
          <a:prstGeom prst="rect">
            <a:avLst/>
          </a:prstGeom>
          <a:noFill/>
        </p:spPr>
        <p:txBody>
          <a:bodyPr wrap="square" rtlCol="0">
            <a:spAutoFit/>
          </a:bodyPr>
          <a:lstStyle/>
          <a:p>
            <a:pPr algn="ctr"/>
            <a:r>
              <a:rPr lang="en-AU" sz="900" b="1" dirty="0">
                <a:latin typeface="Arial Narrow" panose="020B0606020202030204" pitchFamily="34" charset="0"/>
              </a:rPr>
              <a:t>Cold air sinks</a:t>
            </a:r>
          </a:p>
        </p:txBody>
      </p:sp>
      <p:sp>
        <p:nvSpPr>
          <p:cNvPr id="78" name="TextBox 77">
            <a:extLst>
              <a:ext uri="{FF2B5EF4-FFF2-40B4-BE49-F238E27FC236}">
                <a16:creationId xmlns:a16="http://schemas.microsoft.com/office/drawing/2014/main" id="{3D5389B5-EE81-4CB5-926C-FB171FFD550B}"/>
              </a:ext>
            </a:extLst>
          </p:cNvPr>
          <p:cNvSpPr txBox="1"/>
          <p:nvPr/>
        </p:nvSpPr>
        <p:spPr>
          <a:xfrm>
            <a:off x="487762" y="2762482"/>
            <a:ext cx="642762" cy="369332"/>
          </a:xfrm>
          <a:prstGeom prst="rect">
            <a:avLst/>
          </a:prstGeom>
          <a:noFill/>
        </p:spPr>
        <p:txBody>
          <a:bodyPr wrap="square" rtlCol="0">
            <a:spAutoFit/>
          </a:bodyPr>
          <a:lstStyle/>
          <a:p>
            <a:pPr algn="ctr"/>
            <a:r>
              <a:rPr lang="en-AU" sz="900" b="1" dirty="0">
                <a:latin typeface="Arial Narrow" panose="020B0606020202030204" pitchFamily="34" charset="0"/>
              </a:rPr>
              <a:t>Warm air rises </a:t>
            </a:r>
          </a:p>
        </p:txBody>
      </p:sp>
      <p:sp>
        <p:nvSpPr>
          <p:cNvPr id="79" name="Arrow: Right 78">
            <a:extLst>
              <a:ext uri="{FF2B5EF4-FFF2-40B4-BE49-F238E27FC236}">
                <a16:creationId xmlns:a16="http://schemas.microsoft.com/office/drawing/2014/main" id="{92169F66-5B8F-478D-B6CE-847D4920C35D}"/>
              </a:ext>
            </a:extLst>
          </p:cNvPr>
          <p:cNvSpPr/>
          <p:nvPr/>
        </p:nvSpPr>
        <p:spPr>
          <a:xfrm rot="10800000">
            <a:off x="1255337" y="3198463"/>
            <a:ext cx="1130962" cy="334004"/>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80" name="TextBox 79">
            <a:extLst>
              <a:ext uri="{FF2B5EF4-FFF2-40B4-BE49-F238E27FC236}">
                <a16:creationId xmlns:a16="http://schemas.microsoft.com/office/drawing/2014/main" id="{B4130AB8-3779-486B-BD1B-FB8A6B017493}"/>
              </a:ext>
            </a:extLst>
          </p:cNvPr>
          <p:cNvSpPr txBox="1"/>
          <p:nvPr/>
        </p:nvSpPr>
        <p:spPr>
          <a:xfrm>
            <a:off x="1512461" y="3250817"/>
            <a:ext cx="1009842" cy="230832"/>
          </a:xfrm>
          <a:prstGeom prst="rect">
            <a:avLst/>
          </a:prstGeom>
          <a:noFill/>
        </p:spPr>
        <p:txBody>
          <a:bodyPr wrap="square" rtlCol="0">
            <a:spAutoFit/>
          </a:bodyPr>
          <a:lstStyle/>
          <a:p>
            <a:r>
              <a:rPr lang="en-AU" sz="900" b="1" dirty="0">
                <a:solidFill>
                  <a:schemeClr val="bg1"/>
                </a:solidFill>
                <a:latin typeface="Arial Narrow" panose="020B0606020202030204" pitchFamily="34" charset="0"/>
              </a:rPr>
              <a:t>SEA BREEZE</a:t>
            </a:r>
          </a:p>
        </p:txBody>
      </p:sp>
      <p:cxnSp>
        <p:nvCxnSpPr>
          <p:cNvPr id="82" name="Straight Arrow Connector 81">
            <a:extLst>
              <a:ext uri="{FF2B5EF4-FFF2-40B4-BE49-F238E27FC236}">
                <a16:creationId xmlns:a16="http://schemas.microsoft.com/office/drawing/2014/main" id="{D19FE906-0C70-41C2-8CF9-A34BD1F48EAB}"/>
              </a:ext>
            </a:extLst>
          </p:cNvPr>
          <p:cNvCxnSpPr>
            <a:cxnSpLocks/>
          </p:cNvCxnSpPr>
          <p:nvPr/>
        </p:nvCxnSpPr>
        <p:spPr>
          <a:xfrm>
            <a:off x="3808870" y="3131509"/>
            <a:ext cx="0" cy="190623"/>
          </a:xfrm>
          <a:prstGeom prst="straightConnector1">
            <a:avLst/>
          </a:prstGeom>
          <a:ln w="952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84" name="TextBox 83">
            <a:extLst>
              <a:ext uri="{FF2B5EF4-FFF2-40B4-BE49-F238E27FC236}">
                <a16:creationId xmlns:a16="http://schemas.microsoft.com/office/drawing/2014/main" id="{DD7F30CE-3251-41CB-8386-06E6B5700815}"/>
              </a:ext>
            </a:extLst>
          </p:cNvPr>
          <p:cNvSpPr txBox="1"/>
          <p:nvPr/>
        </p:nvSpPr>
        <p:spPr>
          <a:xfrm>
            <a:off x="3487488" y="3313237"/>
            <a:ext cx="642765" cy="230832"/>
          </a:xfrm>
          <a:prstGeom prst="rect">
            <a:avLst/>
          </a:prstGeom>
          <a:noFill/>
        </p:spPr>
        <p:txBody>
          <a:bodyPr wrap="square" rtlCol="0">
            <a:spAutoFit/>
          </a:bodyPr>
          <a:lstStyle/>
          <a:p>
            <a:pPr algn="ctr"/>
            <a:r>
              <a:rPr lang="en-AU" sz="900" b="1" dirty="0">
                <a:solidFill>
                  <a:schemeClr val="bg1"/>
                </a:solidFill>
                <a:latin typeface="Arial Narrow" panose="020B0606020202030204" pitchFamily="34" charset="0"/>
              </a:rPr>
              <a:t>15°C</a:t>
            </a:r>
          </a:p>
        </p:txBody>
      </p:sp>
      <p:sp>
        <p:nvSpPr>
          <p:cNvPr id="85" name="TextBox 84">
            <a:extLst>
              <a:ext uri="{FF2B5EF4-FFF2-40B4-BE49-F238E27FC236}">
                <a16:creationId xmlns:a16="http://schemas.microsoft.com/office/drawing/2014/main" id="{91050D62-B292-4413-9231-B7E12CA9456F}"/>
              </a:ext>
            </a:extLst>
          </p:cNvPr>
          <p:cNvSpPr txBox="1"/>
          <p:nvPr/>
        </p:nvSpPr>
        <p:spPr>
          <a:xfrm>
            <a:off x="5436706" y="3662514"/>
            <a:ext cx="642765" cy="230832"/>
          </a:xfrm>
          <a:prstGeom prst="rect">
            <a:avLst/>
          </a:prstGeom>
          <a:noFill/>
        </p:spPr>
        <p:txBody>
          <a:bodyPr wrap="square" rtlCol="0">
            <a:spAutoFit/>
          </a:bodyPr>
          <a:lstStyle/>
          <a:p>
            <a:pPr algn="ctr"/>
            <a:r>
              <a:rPr lang="en-AU" sz="900" b="1" dirty="0">
                <a:latin typeface="Arial Narrow" panose="020B0606020202030204" pitchFamily="34" charset="0"/>
              </a:rPr>
              <a:t>24°C</a:t>
            </a:r>
          </a:p>
        </p:txBody>
      </p:sp>
      <p:sp>
        <p:nvSpPr>
          <p:cNvPr id="86" name="TextBox 85">
            <a:extLst>
              <a:ext uri="{FF2B5EF4-FFF2-40B4-BE49-F238E27FC236}">
                <a16:creationId xmlns:a16="http://schemas.microsoft.com/office/drawing/2014/main" id="{F93E685F-A454-49A8-AC26-4D25F5AB8F8F}"/>
              </a:ext>
            </a:extLst>
          </p:cNvPr>
          <p:cNvSpPr txBox="1"/>
          <p:nvPr/>
        </p:nvSpPr>
        <p:spPr>
          <a:xfrm>
            <a:off x="2430888" y="3652883"/>
            <a:ext cx="642765" cy="230832"/>
          </a:xfrm>
          <a:prstGeom prst="rect">
            <a:avLst/>
          </a:prstGeom>
          <a:noFill/>
        </p:spPr>
        <p:txBody>
          <a:bodyPr wrap="square" rtlCol="0">
            <a:spAutoFit/>
          </a:bodyPr>
          <a:lstStyle/>
          <a:p>
            <a:pPr algn="ctr"/>
            <a:r>
              <a:rPr lang="en-AU" sz="900" b="1" dirty="0">
                <a:latin typeface="Arial Narrow" panose="020B0606020202030204" pitchFamily="34" charset="0"/>
              </a:rPr>
              <a:t>24°C</a:t>
            </a:r>
          </a:p>
        </p:txBody>
      </p:sp>
      <p:cxnSp>
        <p:nvCxnSpPr>
          <p:cNvPr id="87" name="Straight Arrow Connector 86">
            <a:extLst>
              <a:ext uri="{FF2B5EF4-FFF2-40B4-BE49-F238E27FC236}">
                <a16:creationId xmlns:a16="http://schemas.microsoft.com/office/drawing/2014/main" id="{F7A02152-153E-495A-A9EB-1A48BB0CA7E9}"/>
              </a:ext>
            </a:extLst>
          </p:cNvPr>
          <p:cNvCxnSpPr>
            <a:cxnSpLocks/>
          </p:cNvCxnSpPr>
          <p:nvPr/>
        </p:nvCxnSpPr>
        <p:spPr>
          <a:xfrm>
            <a:off x="2735952" y="3193485"/>
            <a:ext cx="0" cy="228943"/>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8" name="TextBox 87">
            <a:extLst>
              <a:ext uri="{FF2B5EF4-FFF2-40B4-BE49-F238E27FC236}">
                <a16:creationId xmlns:a16="http://schemas.microsoft.com/office/drawing/2014/main" id="{17B386C8-0CD6-4CC9-936D-ECFF763186A4}"/>
              </a:ext>
            </a:extLst>
          </p:cNvPr>
          <p:cNvSpPr txBox="1"/>
          <p:nvPr/>
        </p:nvSpPr>
        <p:spPr>
          <a:xfrm>
            <a:off x="518059" y="3307224"/>
            <a:ext cx="642765" cy="230832"/>
          </a:xfrm>
          <a:prstGeom prst="rect">
            <a:avLst/>
          </a:prstGeom>
          <a:noFill/>
        </p:spPr>
        <p:txBody>
          <a:bodyPr wrap="square" rtlCol="0">
            <a:spAutoFit/>
          </a:bodyPr>
          <a:lstStyle/>
          <a:p>
            <a:pPr algn="ctr"/>
            <a:r>
              <a:rPr lang="en-AU" sz="900" b="1" dirty="0">
                <a:latin typeface="Arial Narrow" panose="020B0606020202030204" pitchFamily="34" charset="0"/>
              </a:rPr>
              <a:t>30°C</a:t>
            </a:r>
          </a:p>
        </p:txBody>
      </p:sp>
      <p:cxnSp>
        <p:nvCxnSpPr>
          <p:cNvPr id="89" name="Straight Arrow Connector 88">
            <a:extLst>
              <a:ext uri="{FF2B5EF4-FFF2-40B4-BE49-F238E27FC236}">
                <a16:creationId xmlns:a16="http://schemas.microsoft.com/office/drawing/2014/main" id="{127B3DA4-0334-468D-926C-35BBEC1ABB90}"/>
              </a:ext>
            </a:extLst>
          </p:cNvPr>
          <p:cNvCxnSpPr>
            <a:cxnSpLocks/>
          </p:cNvCxnSpPr>
          <p:nvPr/>
        </p:nvCxnSpPr>
        <p:spPr>
          <a:xfrm>
            <a:off x="1255337" y="2940946"/>
            <a:ext cx="1130962" cy="0"/>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3" name="Straight Arrow Connector 92">
            <a:extLst>
              <a:ext uri="{FF2B5EF4-FFF2-40B4-BE49-F238E27FC236}">
                <a16:creationId xmlns:a16="http://schemas.microsoft.com/office/drawing/2014/main" id="{0CC6937F-34FA-434F-A8C5-F3E5852C0F23}"/>
              </a:ext>
            </a:extLst>
          </p:cNvPr>
          <p:cNvCxnSpPr>
            <a:cxnSpLocks/>
          </p:cNvCxnSpPr>
          <p:nvPr/>
        </p:nvCxnSpPr>
        <p:spPr>
          <a:xfrm flipH="1">
            <a:off x="4222658" y="2980317"/>
            <a:ext cx="1192066" cy="0"/>
          </a:xfrm>
          <a:prstGeom prst="straightConnector1">
            <a:avLst/>
          </a:prstGeom>
          <a:ln w="952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95" name="Moon 94">
            <a:extLst>
              <a:ext uri="{FF2B5EF4-FFF2-40B4-BE49-F238E27FC236}">
                <a16:creationId xmlns:a16="http://schemas.microsoft.com/office/drawing/2014/main" id="{76A2DD91-087E-45CB-A051-493C6993EB03}"/>
              </a:ext>
            </a:extLst>
          </p:cNvPr>
          <p:cNvSpPr/>
          <p:nvPr/>
        </p:nvSpPr>
        <p:spPr>
          <a:xfrm rot="12545564">
            <a:off x="6244547" y="2809099"/>
            <a:ext cx="88007" cy="156920"/>
          </a:xfrm>
          <a:prstGeom prst="mo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6" name="Sun 95">
            <a:extLst>
              <a:ext uri="{FF2B5EF4-FFF2-40B4-BE49-F238E27FC236}">
                <a16:creationId xmlns:a16="http://schemas.microsoft.com/office/drawing/2014/main" id="{1A8492EB-5DE2-41D5-9C0C-D0E8E6B64576}"/>
              </a:ext>
            </a:extLst>
          </p:cNvPr>
          <p:cNvSpPr/>
          <p:nvPr/>
        </p:nvSpPr>
        <p:spPr>
          <a:xfrm>
            <a:off x="3137526" y="2802416"/>
            <a:ext cx="159497" cy="142445"/>
          </a:xfrm>
          <a:prstGeom prst="sun">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105" name="Straight Arrow Connector 104">
            <a:extLst>
              <a:ext uri="{FF2B5EF4-FFF2-40B4-BE49-F238E27FC236}">
                <a16:creationId xmlns:a16="http://schemas.microsoft.com/office/drawing/2014/main" id="{35C01864-CAE6-434F-9384-509EFC496E8A}"/>
              </a:ext>
            </a:extLst>
          </p:cNvPr>
          <p:cNvCxnSpPr>
            <a:cxnSpLocks/>
          </p:cNvCxnSpPr>
          <p:nvPr/>
        </p:nvCxnSpPr>
        <p:spPr>
          <a:xfrm flipV="1">
            <a:off x="5732414" y="3194220"/>
            <a:ext cx="0" cy="200154"/>
          </a:xfrm>
          <a:prstGeom prst="straightConnector1">
            <a:avLst/>
          </a:prstGeom>
          <a:ln w="952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12" name="Rectangle 111">
            <a:extLst>
              <a:ext uri="{FF2B5EF4-FFF2-40B4-BE49-F238E27FC236}">
                <a16:creationId xmlns:a16="http://schemas.microsoft.com/office/drawing/2014/main" id="{5E3FE391-E9AB-479E-8EBC-71A2451E733F}"/>
              </a:ext>
            </a:extLst>
          </p:cNvPr>
          <p:cNvSpPr/>
          <p:nvPr/>
        </p:nvSpPr>
        <p:spPr>
          <a:xfrm>
            <a:off x="500704" y="3747016"/>
            <a:ext cx="45719" cy="18204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4" name="Rectangle 113">
            <a:extLst>
              <a:ext uri="{FF2B5EF4-FFF2-40B4-BE49-F238E27FC236}">
                <a16:creationId xmlns:a16="http://schemas.microsoft.com/office/drawing/2014/main" id="{0E06E275-75F0-492A-8C40-48385D9750EC}"/>
              </a:ext>
            </a:extLst>
          </p:cNvPr>
          <p:cNvSpPr/>
          <p:nvPr/>
        </p:nvSpPr>
        <p:spPr>
          <a:xfrm>
            <a:off x="487763" y="4060077"/>
            <a:ext cx="5895493" cy="358824"/>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120" b="1" dirty="0">
                <a:solidFill>
                  <a:schemeClr val="tx1"/>
                </a:solidFill>
                <a:latin typeface="Arial Narrow" panose="020B0606020202030204" pitchFamily="34" charset="0"/>
              </a:rPr>
              <a:t>Q. What time of day is a sea breeze usually at its strongest? Ans. </a:t>
            </a:r>
          </a:p>
        </p:txBody>
      </p:sp>
      <p:sp>
        <p:nvSpPr>
          <p:cNvPr id="115" name="Rectangle 114">
            <a:extLst>
              <a:ext uri="{FF2B5EF4-FFF2-40B4-BE49-F238E27FC236}">
                <a16:creationId xmlns:a16="http://schemas.microsoft.com/office/drawing/2014/main" id="{3291EEF4-A50A-414A-8776-F34915426BEA}"/>
              </a:ext>
            </a:extLst>
          </p:cNvPr>
          <p:cNvSpPr/>
          <p:nvPr/>
        </p:nvSpPr>
        <p:spPr>
          <a:xfrm>
            <a:off x="487762" y="4465448"/>
            <a:ext cx="5895493" cy="358824"/>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120" b="1" dirty="0">
                <a:solidFill>
                  <a:schemeClr val="tx1"/>
                </a:solidFill>
                <a:latin typeface="Arial Narrow" panose="020B0606020202030204" pitchFamily="34" charset="0"/>
              </a:rPr>
              <a:t>Q. Which one has the highest </a:t>
            </a:r>
            <a:r>
              <a:rPr lang="en-AU" sz="1120" b="1" i="1" dirty="0">
                <a:solidFill>
                  <a:schemeClr val="tx1"/>
                </a:solidFill>
                <a:latin typeface="Arial Narrow" panose="020B0606020202030204" pitchFamily="34" charset="0"/>
              </a:rPr>
              <a:t>heat capacity</a:t>
            </a:r>
            <a:r>
              <a:rPr lang="en-AU" sz="1120" b="1" dirty="0">
                <a:solidFill>
                  <a:schemeClr val="tx1"/>
                </a:solidFill>
                <a:latin typeface="Arial Narrow" panose="020B0606020202030204" pitchFamily="34" charset="0"/>
              </a:rPr>
              <a:t>….the ocean or the land? Ans. </a:t>
            </a:r>
          </a:p>
        </p:txBody>
      </p:sp>
      <p:sp>
        <p:nvSpPr>
          <p:cNvPr id="116" name="Rectangle 115">
            <a:extLst>
              <a:ext uri="{FF2B5EF4-FFF2-40B4-BE49-F238E27FC236}">
                <a16:creationId xmlns:a16="http://schemas.microsoft.com/office/drawing/2014/main" id="{8777DE38-59CC-42C9-AC50-038FCFAE0D14}"/>
              </a:ext>
            </a:extLst>
          </p:cNvPr>
          <p:cNvSpPr/>
          <p:nvPr/>
        </p:nvSpPr>
        <p:spPr>
          <a:xfrm>
            <a:off x="487762" y="4877697"/>
            <a:ext cx="5895493" cy="500205"/>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120" b="1" dirty="0">
                <a:solidFill>
                  <a:schemeClr val="tx1"/>
                </a:solidFill>
                <a:latin typeface="Arial Narrow" panose="020B0606020202030204" pitchFamily="34" charset="0"/>
              </a:rPr>
              <a:t>Q. If you are in a boat, far away from land, and your barometer is reading 2008 </a:t>
            </a:r>
            <a:r>
              <a:rPr lang="en-AU" sz="1120" b="1" dirty="0" err="1">
                <a:solidFill>
                  <a:schemeClr val="tx1"/>
                </a:solidFill>
                <a:latin typeface="Arial Narrow" panose="020B0606020202030204" pitchFamily="34" charset="0"/>
              </a:rPr>
              <a:t>hPa</a:t>
            </a:r>
            <a:r>
              <a:rPr lang="en-AU" sz="1120" b="1" dirty="0">
                <a:solidFill>
                  <a:schemeClr val="tx1"/>
                </a:solidFill>
                <a:latin typeface="Arial Narrow" panose="020B0606020202030204" pitchFamily="34" charset="0"/>
              </a:rPr>
              <a:t> and falling fast,</a:t>
            </a:r>
            <a:br>
              <a:rPr lang="en-AU" sz="1120" b="1" dirty="0">
                <a:solidFill>
                  <a:schemeClr val="tx1"/>
                </a:solidFill>
                <a:latin typeface="Arial Narrow" panose="020B0606020202030204" pitchFamily="34" charset="0"/>
              </a:rPr>
            </a:br>
            <a:r>
              <a:rPr lang="en-AU" sz="300" b="1" dirty="0">
                <a:solidFill>
                  <a:schemeClr val="tx1"/>
                </a:solidFill>
                <a:latin typeface="Arial Narrow" panose="020B0606020202030204" pitchFamily="34" charset="0"/>
              </a:rPr>
              <a:t> </a:t>
            </a:r>
          </a:p>
          <a:p>
            <a:r>
              <a:rPr lang="en-AU" sz="1120" b="1" dirty="0">
                <a:solidFill>
                  <a:schemeClr val="tx1"/>
                </a:solidFill>
                <a:latin typeface="Arial Narrow" panose="020B0606020202030204" pitchFamily="34" charset="0"/>
              </a:rPr>
              <a:t>what sort of weather is headed your way? Ans.  </a:t>
            </a:r>
          </a:p>
        </p:txBody>
      </p:sp>
      <p:sp>
        <p:nvSpPr>
          <p:cNvPr id="111" name="Rectangle 110">
            <a:extLst>
              <a:ext uri="{FF2B5EF4-FFF2-40B4-BE49-F238E27FC236}">
                <a16:creationId xmlns:a16="http://schemas.microsoft.com/office/drawing/2014/main" id="{779D90B1-1F6A-4F79-B51F-B53FE21AF56C}"/>
              </a:ext>
            </a:extLst>
          </p:cNvPr>
          <p:cNvSpPr/>
          <p:nvPr/>
        </p:nvSpPr>
        <p:spPr>
          <a:xfrm>
            <a:off x="3228092" y="5124251"/>
            <a:ext cx="3097723" cy="189018"/>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200" dirty="0">
                <a:solidFill>
                  <a:schemeClr val="tx1">
                    <a:lumMod val="65000"/>
                    <a:lumOff val="35000"/>
                  </a:schemeClr>
                </a:solidFill>
                <a:latin typeface="Comic Sans MS" panose="030F0702030302020204" pitchFamily="66" charset="0"/>
              </a:rPr>
              <a:t>Bad weather!!!! </a:t>
            </a:r>
          </a:p>
        </p:txBody>
      </p:sp>
      <p:sp>
        <p:nvSpPr>
          <p:cNvPr id="118" name="Rectangle 117">
            <a:extLst>
              <a:ext uri="{FF2B5EF4-FFF2-40B4-BE49-F238E27FC236}">
                <a16:creationId xmlns:a16="http://schemas.microsoft.com/office/drawing/2014/main" id="{EC7E42A9-0F67-48B4-A3DB-11E31F31166A}"/>
              </a:ext>
            </a:extLst>
          </p:cNvPr>
          <p:cNvSpPr/>
          <p:nvPr/>
        </p:nvSpPr>
        <p:spPr>
          <a:xfrm>
            <a:off x="4804695" y="4510600"/>
            <a:ext cx="1514491" cy="259235"/>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200" dirty="0">
                <a:solidFill>
                  <a:schemeClr val="tx1">
                    <a:lumMod val="65000"/>
                    <a:lumOff val="35000"/>
                  </a:schemeClr>
                </a:solidFill>
                <a:latin typeface="Comic Sans MS" panose="030F0702030302020204" pitchFamily="66" charset="0"/>
              </a:rPr>
              <a:t>the ocean </a:t>
            </a:r>
          </a:p>
        </p:txBody>
      </p:sp>
      <p:sp>
        <p:nvSpPr>
          <p:cNvPr id="119" name="Rectangle 118">
            <a:extLst>
              <a:ext uri="{FF2B5EF4-FFF2-40B4-BE49-F238E27FC236}">
                <a16:creationId xmlns:a16="http://schemas.microsoft.com/office/drawing/2014/main" id="{3F7C13CA-E57B-4B5D-A8B3-6091CCD32A53}"/>
              </a:ext>
            </a:extLst>
          </p:cNvPr>
          <p:cNvSpPr/>
          <p:nvPr/>
        </p:nvSpPr>
        <p:spPr>
          <a:xfrm>
            <a:off x="4248392" y="4109798"/>
            <a:ext cx="2075562" cy="259235"/>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200" dirty="0">
                <a:solidFill>
                  <a:schemeClr val="tx1">
                    <a:lumMod val="65000"/>
                    <a:lumOff val="35000"/>
                  </a:schemeClr>
                </a:solidFill>
                <a:latin typeface="Comic Sans MS" panose="030F0702030302020204" pitchFamily="66" charset="0"/>
              </a:rPr>
              <a:t>Midday </a:t>
            </a:r>
            <a:r>
              <a:rPr lang="en-AU" sz="1200" dirty="0">
                <a:solidFill>
                  <a:schemeClr val="tx1">
                    <a:lumMod val="65000"/>
                    <a:lumOff val="35000"/>
                  </a:schemeClr>
                </a:solidFill>
                <a:latin typeface="Comic Sans MS" panose="030F0702030302020204" pitchFamily="66" charset="0"/>
                <a:sym typeface="Wingdings" panose="05000000000000000000" pitchFamily="2" charset="2"/>
              </a:rPr>
              <a:t> mid afternoon</a:t>
            </a:r>
            <a:r>
              <a:rPr lang="en-AU" sz="1200" dirty="0">
                <a:solidFill>
                  <a:schemeClr val="tx1">
                    <a:lumMod val="65000"/>
                    <a:lumOff val="35000"/>
                  </a:schemeClr>
                </a:solidFill>
                <a:latin typeface="Comic Sans MS" panose="030F0702030302020204" pitchFamily="66" charset="0"/>
              </a:rPr>
              <a:t> </a:t>
            </a:r>
          </a:p>
        </p:txBody>
      </p:sp>
      <p:sp>
        <p:nvSpPr>
          <p:cNvPr id="64" name="Rectangle 63">
            <a:extLst>
              <a:ext uri="{FF2B5EF4-FFF2-40B4-BE49-F238E27FC236}">
                <a16:creationId xmlns:a16="http://schemas.microsoft.com/office/drawing/2014/main" id="{77C0D94B-C8C1-41E3-B093-2B0683C1820B}"/>
              </a:ext>
            </a:extLst>
          </p:cNvPr>
          <p:cNvSpPr/>
          <p:nvPr/>
        </p:nvSpPr>
        <p:spPr>
          <a:xfrm>
            <a:off x="504410" y="2418738"/>
            <a:ext cx="5888341" cy="274474"/>
          </a:xfrm>
          <a:prstGeom prst="rect">
            <a:avLst/>
          </a:prstGeom>
          <a:solidFill>
            <a:schemeClr val="tx1"/>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200" b="1" dirty="0">
                <a:solidFill>
                  <a:schemeClr val="bg1"/>
                </a:solidFill>
                <a:latin typeface="Arial Narrow" panose="020B0606020202030204" pitchFamily="34" charset="0"/>
              </a:rPr>
              <a:t>Sea Breeze</a:t>
            </a:r>
          </a:p>
        </p:txBody>
      </p:sp>
      <p:sp>
        <p:nvSpPr>
          <p:cNvPr id="74" name="Rectangle 73">
            <a:extLst>
              <a:ext uri="{FF2B5EF4-FFF2-40B4-BE49-F238E27FC236}">
                <a16:creationId xmlns:a16="http://schemas.microsoft.com/office/drawing/2014/main" id="{3D9D2C7D-596D-43D7-AC38-265E2FFAB7B4}"/>
              </a:ext>
            </a:extLst>
          </p:cNvPr>
          <p:cNvSpPr/>
          <p:nvPr/>
        </p:nvSpPr>
        <p:spPr>
          <a:xfrm>
            <a:off x="484829" y="5449045"/>
            <a:ext cx="5888341" cy="275261"/>
          </a:xfrm>
          <a:prstGeom prst="rect">
            <a:avLst/>
          </a:prstGeom>
          <a:solidFill>
            <a:schemeClr val="tx1"/>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200" b="1" dirty="0">
                <a:solidFill>
                  <a:schemeClr val="bg1"/>
                </a:solidFill>
                <a:latin typeface="Arial Narrow" panose="020B0606020202030204" pitchFamily="34" charset="0"/>
              </a:rPr>
              <a:t>Global Atmospheric Circulation Patterns</a:t>
            </a:r>
          </a:p>
        </p:txBody>
      </p:sp>
      <p:sp>
        <p:nvSpPr>
          <p:cNvPr id="21" name="Oval 20">
            <a:extLst>
              <a:ext uri="{FF2B5EF4-FFF2-40B4-BE49-F238E27FC236}">
                <a16:creationId xmlns:a16="http://schemas.microsoft.com/office/drawing/2014/main" id="{8F914496-C124-4038-B942-7926A0059AC7}"/>
              </a:ext>
            </a:extLst>
          </p:cNvPr>
          <p:cNvSpPr/>
          <p:nvPr/>
        </p:nvSpPr>
        <p:spPr>
          <a:xfrm>
            <a:off x="730635" y="6738182"/>
            <a:ext cx="1972755" cy="1807297"/>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23" name="Straight Connector 22">
            <a:extLst>
              <a:ext uri="{FF2B5EF4-FFF2-40B4-BE49-F238E27FC236}">
                <a16:creationId xmlns:a16="http://schemas.microsoft.com/office/drawing/2014/main" id="{EBA4E0A6-330B-4997-8F95-1D08A082F0A1}"/>
              </a:ext>
            </a:extLst>
          </p:cNvPr>
          <p:cNvCxnSpPr>
            <a:stCxn id="21" idx="2"/>
            <a:endCxn id="21" idx="6"/>
          </p:cNvCxnSpPr>
          <p:nvPr/>
        </p:nvCxnSpPr>
        <p:spPr>
          <a:xfrm>
            <a:off x="730635" y="7641831"/>
            <a:ext cx="197275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6867CB11-F64C-46D4-9C87-8D718C114413}"/>
              </a:ext>
            </a:extLst>
          </p:cNvPr>
          <p:cNvCxnSpPr>
            <a:cxnSpLocks/>
          </p:cNvCxnSpPr>
          <p:nvPr/>
        </p:nvCxnSpPr>
        <p:spPr>
          <a:xfrm>
            <a:off x="822707" y="7291333"/>
            <a:ext cx="180415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97E0AADB-CCA0-4644-8A0B-663E384C504F}"/>
              </a:ext>
            </a:extLst>
          </p:cNvPr>
          <p:cNvCxnSpPr>
            <a:cxnSpLocks/>
          </p:cNvCxnSpPr>
          <p:nvPr/>
        </p:nvCxnSpPr>
        <p:spPr>
          <a:xfrm>
            <a:off x="1014292" y="7012196"/>
            <a:ext cx="1394949"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C73168A2-E6FF-4C1C-9BAB-7EBAA1EA8CC1}"/>
              </a:ext>
            </a:extLst>
          </p:cNvPr>
          <p:cNvCxnSpPr>
            <a:cxnSpLocks/>
          </p:cNvCxnSpPr>
          <p:nvPr/>
        </p:nvCxnSpPr>
        <p:spPr>
          <a:xfrm>
            <a:off x="814952" y="8012720"/>
            <a:ext cx="180481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78B6CFB6-F35A-43A5-833C-882541E572FC}"/>
              </a:ext>
            </a:extLst>
          </p:cNvPr>
          <p:cNvCxnSpPr>
            <a:cxnSpLocks/>
            <a:stCxn id="21" idx="3"/>
            <a:endCxn id="21" idx="5"/>
          </p:cNvCxnSpPr>
          <p:nvPr/>
        </p:nvCxnSpPr>
        <p:spPr>
          <a:xfrm>
            <a:off x="1019538" y="8280806"/>
            <a:ext cx="1394949"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3DC95D52-F9D9-484E-A239-B33C72366966}"/>
              </a:ext>
            </a:extLst>
          </p:cNvPr>
          <p:cNvSpPr txBox="1"/>
          <p:nvPr/>
        </p:nvSpPr>
        <p:spPr>
          <a:xfrm>
            <a:off x="481102" y="7512602"/>
            <a:ext cx="409241" cy="246221"/>
          </a:xfrm>
          <a:prstGeom prst="rect">
            <a:avLst/>
          </a:prstGeom>
          <a:noFill/>
        </p:spPr>
        <p:txBody>
          <a:bodyPr wrap="square" rtlCol="0">
            <a:spAutoFit/>
          </a:bodyPr>
          <a:lstStyle/>
          <a:p>
            <a:r>
              <a:rPr lang="en-AU" sz="1000" dirty="0">
                <a:latin typeface="Arial Narrow" panose="020B0606020202030204" pitchFamily="34" charset="0"/>
              </a:rPr>
              <a:t>0°</a:t>
            </a:r>
          </a:p>
        </p:txBody>
      </p:sp>
      <p:sp>
        <p:nvSpPr>
          <p:cNvPr id="91" name="TextBox 90">
            <a:extLst>
              <a:ext uri="{FF2B5EF4-FFF2-40B4-BE49-F238E27FC236}">
                <a16:creationId xmlns:a16="http://schemas.microsoft.com/office/drawing/2014/main" id="{5DC58698-83D3-4671-B2A5-D54E19A8FC6D}"/>
              </a:ext>
            </a:extLst>
          </p:cNvPr>
          <p:cNvSpPr txBox="1"/>
          <p:nvPr/>
        </p:nvSpPr>
        <p:spPr>
          <a:xfrm>
            <a:off x="424999" y="7152439"/>
            <a:ext cx="589293" cy="246221"/>
          </a:xfrm>
          <a:prstGeom prst="rect">
            <a:avLst/>
          </a:prstGeom>
          <a:noFill/>
        </p:spPr>
        <p:txBody>
          <a:bodyPr wrap="square" rtlCol="0">
            <a:spAutoFit/>
          </a:bodyPr>
          <a:lstStyle/>
          <a:p>
            <a:r>
              <a:rPr lang="en-AU" sz="1000" dirty="0">
                <a:latin typeface="Arial Narrow" panose="020B0606020202030204" pitchFamily="34" charset="0"/>
              </a:rPr>
              <a:t>30°N</a:t>
            </a:r>
          </a:p>
        </p:txBody>
      </p:sp>
      <p:sp>
        <p:nvSpPr>
          <p:cNvPr id="92" name="TextBox 91">
            <a:extLst>
              <a:ext uri="{FF2B5EF4-FFF2-40B4-BE49-F238E27FC236}">
                <a16:creationId xmlns:a16="http://schemas.microsoft.com/office/drawing/2014/main" id="{F9CE01E7-CE32-499A-967B-DB281DCFD267}"/>
              </a:ext>
            </a:extLst>
          </p:cNvPr>
          <p:cNvSpPr txBox="1"/>
          <p:nvPr/>
        </p:nvSpPr>
        <p:spPr>
          <a:xfrm>
            <a:off x="592322" y="6859276"/>
            <a:ext cx="589293" cy="246221"/>
          </a:xfrm>
          <a:prstGeom prst="rect">
            <a:avLst/>
          </a:prstGeom>
          <a:noFill/>
        </p:spPr>
        <p:txBody>
          <a:bodyPr wrap="square" rtlCol="0">
            <a:spAutoFit/>
          </a:bodyPr>
          <a:lstStyle/>
          <a:p>
            <a:r>
              <a:rPr lang="en-AU" sz="1000" dirty="0">
                <a:latin typeface="Arial Narrow" panose="020B0606020202030204" pitchFamily="34" charset="0"/>
              </a:rPr>
              <a:t>60°N</a:t>
            </a:r>
          </a:p>
        </p:txBody>
      </p:sp>
      <p:sp>
        <p:nvSpPr>
          <p:cNvPr id="94" name="TextBox 93">
            <a:extLst>
              <a:ext uri="{FF2B5EF4-FFF2-40B4-BE49-F238E27FC236}">
                <a16:creationId xmlns:a16="http://schemas.microsoft.com/office/drawing/2014/main" id="{6E5E4E26-BFF8-4A05-BACA-B1222469F5C6}"/>
              </a:ext>
            </a:extLst>
          </p:cNvPr>
          <p:cNvSpPr txBox="1"/>
          <p:nvPr/>
        </p:nvSpPr>
        <p:spPr>
          <a:xfrm>
            <a:off x="1525470" y="6468892"/>
            <a:ext cx="589293" cy="246221"/>
          </a:xfrm>
          <a:prstGeom prst="rect">
            <a:avLst/>
          </a:prstGeom>
          <a:noFill/>
        </p:spPr>
        <p:txBody>
          <a:bodyPr wrap="square" rtlCol="0">
            <a:spAutoFit/>
          </a:bodyPr>
          <a:lstStyle/>
          <a:p>
            <a:r>
              <a:rPr lang="en-AU" sz="1000" dirty="0">
                <a:latin typeface="Arial Narrow" panose="020B0606020202030204" pitchFamily="34" charset="0"/>
              </a:rPr>
              <a:t>90°N</a:t>
            </a:r>
          </a:p>
        </p:txBody>
      </p:sp>
      <p:sp>
        <p:nvSpPr>
          <p:cNvPr id="97" name="TextBox 96">
            <a:extLst>
              <a:ext uri="{FF2B5EF4-FFF2-40B4-BE49-F238E27FC236}">
                <a16:creationId xmlns:a16="http://schemas.microsoft.com/office/drawing/2014/main" id="{F437EC17-CB4A-4952-93D3-7308929ED305}"/>
              </a:ext>
            </a:extLst>
          </p:cNvPr>
          <p:cNvSpPr txBox="1"/>
          <p:nvPr/>
        </p:nvSpPr>
        <p:spPr>
          <a:xfrm>
            <a:off x="454636" y="7896432"/>
            <a:ext cx="589293" cy="246221"/>
          </a:xfrm>
          <a:prstGeom prst="rect">
            <a:avLst/>
          </a:prstGeom>
          <a:noFill/>
        </p:spPr>
        <p:txBody>
          <a:bodyPr wrap="square" rtlCol="0">
            <a:spAutoFit/>
          </a:bodyPr>
          <a:lstStyle/>
          <a:p>
            <a:r>
              <a:rPr lang="en-AU" sz="1000" dirty="0">
                <a:latin typeface="Arial Narrow" panose="020B0606020202030204" pitchFamily="34" charset="0"/>
              </a:rPr>
              <a:t>30°S</a:t>
            </a:r>
          </a:p>
        </p:txBody>
      </p:sp>
      <p:sp>
        <p:nvSpPr>
          <p:cNvPr id="98" name="TextBox 97">
            <a:extLst>
              <a:ext uri="{FF2B5EF4-FFF2-40B4-BE49-F238E27FC236}">
                <a16:creationId xmlns:a16="http://schemas.microsoft.com/office/drawing/2014/main" id="{D6CB07A7-6C19-41F2-A758-85A0C984E052}"/>
              </a:ext>
            </a:extLst>
          </p:cNvPr>
          <p:cNvSpPr txBox="1"/>
          <p:nvPr/>
        </p:nvSpPr>
        <p:spPr>
          <a:xfrm>
            <a:off x="645791" y="8171969"/>
            <a:ext cx="589293" cy="246221"/>
          </a:xfrm>
          <a:prstGeom prst="rect">
            <a:avLst/>
          </a:prstGeom>
          <a:noFill/>
        </p:spPr>
        <p:txBody>
          <a:bodyPr wrap="square" rtlCol="0">
            <a:spAutoFit/>
          </a:bodyPr>
          <a:lstStyle/>
          <a:p>
            <a:r>
              <a:rPr lang="en-AU" sz="1000" dirty="0">
                <a:latin typeface="Arial Narrow" panose="020B0606020202030204" pitchFamily="34" charset="0"/>
              </a:rPr>
              <a:t>60°S</a:t>
            </a:r>
          </a:p>
        </p:txBody>
      </p:sp>
      <p:sp>
        <p:nvSpPr>
          <p:cNvPr id="99" name="TextBox 98">
            <a:extLst>
              <a:ext uri="{FF2B5EF4-FFF2-40B4-BE49-F238E27FC236}">
                <a16:creationId xmlns:a16="http://schemas.microsoft.com/office/drawing/2014/main" id="{67692CEA-40FC-4925-902A-E3E8AFD1D201}"/>
              </a:ext>
            </a:extLst>
          </p:cNvPr>
          <p:cNvSpPr txBox="1"/>
          <p:nvPr/>
        </p:nvSpPr>
        <p:spPr>
          <a:xfrm>
            <a:off x="1518796" y="8539032"/>
            <a:ext cx="589293" cy="246221"/>
          </a:xfrm>
          <a:prstGeom prst="rect">
            <a:avLst/>
          </a:prstGeom>
          <a:noFill/>
        </p:spPr>
        <p:txBody>
          <a:bodyPr wrap="square" rtlCol="0">
            <a:spAutoFit/>
          </a:bodyPr>
          <a:lstStyle/>
          <a:p>
            <a:r>
              <a:rPr lang="en-AU" sz="1000" dirty="0">
                <a:latin typeface="Arial Narrow" panose="020B0606020202030204" pitchFamily="34" charset="0"/>
              </a:rPr>
              <a:t>90°S</a:t>
            </a:r>
          </a:p>
        </p:txBody>
      </p:sp>
      <p:sp>
        <p:nvSpPr>
          <p:cNvPr id="101" name="Rectangle 100">
            <a:extLst>
              <a:ext uri="{FF2B5EF4-FFF2-40B4-BE49-F238E27FC236}">
                <a16:creationId xmlns:a16="http://schemas.microsoft.com/office/drawing/2014/main" id="{435A171F-FA1F-41E6-B1D8-00BF2597B377}"/>
              </a:ext>
            </a:extLst>
          </p:cNvPr>
          <p:cNvSpPr/>
          <p:nvPr/>
        </p:nvSpPr>
        <p:spPr>
          <a:xfrm>
            <a:off x="477678" y="5790580"/>
            <a:ext cx="5904793" cy="507046"/>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120" dirty="0">
              <a:solidFill>
                <a:schemeClr val="tx1"/>
              </a:solidFill>
              <a:latin typeface="Arial Narrow" panose="020B0606020202030204" pitchFamily="34" charset="0"/>
            </a:endParaRPr>
          </a:p>
        </p:txBody>
      </p:sp>
      <p:sp>
        <p:nvSpPr>
          <p:cNvPr id="46" name="Rectangle 45">
            <a:extLst>
              <a:ext uri="{FF2B5EF4-FFF2-40B4-BE49-F238E27FC236}">
                <a16:creationId xmlns:a16="http://schemas.microsoft.com/office/drawing/2014/main" id="{5E4D7869-1779-4DA3-A2BD-3AB06BACC070}"/>
              </a:ext>
            </a:extLst>
          </p:cNvPr>
          <p:cNvSpPr/>
          <p:nvPr/>
        </p:nvSpPr>
        <p:spPr>
          <a:xfrm>
            <a:off x="478109" y="5787456"/>
            <a:ext cx="5941539" cy="507831"/>
          </a:xfrm>
          <a:prstGeom prst="rect">
            <a:avLst/>
          </a:prstGeom>
        </p:spPr>
        <p:txBody>
          <a:bodyPr wrap="square" anchor="ctr">
            <a:spAutoFit/>
          </a:bodyPr>
          <a:lstStyle/>
          <a:p>
            <a:r>
              <a:rPr lang="en-AU" sz="1200" b="1" dirty="0">
                <a:latin typeface="Arial Narrow" panose="020B0606020202030204" pitchFamily="34" charset="0"/>
              </a:rPr>
              <a:t>Activity: Draw and label the following on the diagram below left: Hadley Cell, Ferrel Cell, Polar</a:t>
            </a:r>
          </a:p>
          <a:p>
            <a:endParaRPr lang="en-AU" sz="200" b="1" dirty="0">
              <a:latin typeface="Arial Narrow" panose="020B0606020202030204" pitchFamily="34" charset="0"/>
            </a:endParaRPr>
          </a:p>
          <a:p>
            <a:r>
              <a:rPr lang="en-AU" sz="1200" b="1" dirty="0">
                <a:latin typeface="Arial Narrow" panose="020B0606020202030204" pitchFamily="34" charset="0"/>
              </a:rPr>
              <a:t>Cell, South-east Trade Winds, North-east Trade Winds, Westerlies, Polar Easterlies (incl. arrows)</a:t>
            </a:r>
            <a:endParaRPr lang="en-AU" sz="1050" b="1" dirty="0">
              <a:latin typeface="Arial Narrow" panose="020B0606020202030204" pitchFamily="34" charset="0"/>
            </a:endParaRPr>
          </a:p>
        </p:txBody>
      </p:sp>
      <p:sp>
        <p:nvSpPr>
          <p:cNvPr id="47" name="Freeform: Shape 46">
            <a:extLst>
              <a:ext uri="{FF2B5EF4-FFF2-40B4-BE49-F238E27FC236}">
                <a16:creationId xmlns:a16="http://schemas.microsoft.com/office/drawing/2014/main" id="{09D62EE9-AA31-403A-BBF6-1DA6241BB345}"/>
              </a:ext>
            </a:extLst>
          </p:cNvPr>
          <p:cNvSpPr/>
          <p:nvPr/>
        </p:nvSpPr>
        <p:spPr>
          <a:xfrm>
            <a:off x="2740627" y="7254390"/>
            <a:ext cx="333450" cy="367145"/>
          </a:xfrm>
          <a:custGeom>
            <a:avLst/>
            <a:gdLst>
              <a:gd name="connsiteX0" fmla="*/ 54935 w 366663"/>
              <a:gd name="connsiteY0" fmla="*/ 367145 h 367145"/>
              <a:gd name="connsiteX1" fmla="*/ 221190 w 366663"/>
              <a:gd name="connsiteY1" fmla="*/ 360218 h 367145"/>
              <a:gd name="connsiteX2" fmla="*/ 241972 w 366663"/>
              <a:gd name="connsiteY2" fmla="*/ 346363 h 367145"/>
              <a:gd name="connsiteX3" fmla="*/ 269681 w 366663"/>
              <a:gd name="connsiteY3" fmla="*/ 339436 h 367145"/>
              <a:gd name="connsiteX4" fmla="*/ 290463 w 366663"/>
              <a:gd name="connsiteY4" fmla="*/ 325582 h 367145"/>
              <a:gd name="connsiteX5" fmla="*/ 311244 w 366663"/>
              <a:gd name="connsiteY5" fmla="*/ 318654 h 367145"/>
              <a:gd name="connsiteX6" fmla="*/ 338954 w 366663"/>
              <a:gd name="connsiteY6" fmla="*/ 277091 h 367145"/>
              <a:gd name="connsiteX7" fmla="*/ 366663 w 366663"/>
              <a:gd name="connsiteY7" fmla="*/ 242454 h 367145"/>
              <a:gd name="connsiteX8" fmla="*/ 359735 w 366663"/>
              <a:gd name="connsiteY8" fmla="*/ 110836 h 367145"/>
              <a:gd name="connsiteX9" fmla="*/ 338954 w 366663"/>
              <a:gd name="connsiteY9" fmla="*/ 90054 h 367145"/>
              <a:gd name="connsiteX10" fmla="*/ 318172 w 366663"/>
              <a:gd name="connsiteY10" fmla="*/ 62345 h 367145"/>
              <a:gd name="connsiteX11" fmla="*/ 283535 w 366663"/>
              <a:gd name="connsiteY11" fmla="*/ 20782 h 367145"/>
              <a:gd name="connsiteX12" fmla="*/ 262754 w 366663"/>
              <a:gd name="connsiteY12" fmla="*/ 13854 h 367145"/>
              <a:gd name="connsiteX13" fmla="*/ 151917 w 366663"/>
              <a:gd name="connsiteY13" fmla="*/ 6927 h 367145"/>
              <a:gd name="connsiteX14" fmla="*/ 82644 w 366663"/>
              <a:gd name="connsiteY14" fmla="*/ 0 h 367145"/>
              <a:gd name="connsiteX15" fmla="*/ 20299 w 366663"/>
              <a:gd name="connsiteY15" fmla="*/ 13854 h 367145"/>
              <a:gd name="connsiteX16" fmla="*/ 34154 w 366663"/>
              <a:gd name="connsiteY16" fmla="*/ 235527 h 367145"/>
              <a:gd name="connsiteX17" fmla="*/ 54935 w 366663"/>
              <a:gd name="connsiteY17" fmla="*/ 284018 h 367145"/>
              <a:gd name="connsiteX18" fmla="*/ 61863 w 366663"/>
              <a:gd name="connsiteY18" fmla="*/ 304800 h 367145"/>
              <a:gd name="connsiteX19" fmla="*/ 41081 w 366663"/>
              <a:gd name="connsiteY19" fmla="*/ 297873 h 367145"/>
              <a:gd name="connsiteX20" fmla="*/ 6444 w 366663"/>
              <a:gd name="connsiteY20" fmla="*/ 290945 h 367145"/>
              <a:gd name="connsiteX21" fmla="*/ 20299 w 366663"/>
              <a:gd name="connsiteY21" fmla="*/ 311727 h 367145"/>
              <a:gd name="connsiteX22" fmla="*/ 68790 w 366663"/>
              <a:gd name="connsiteY22" fmla="*/ 332509 h 367145"/>
              <a:gd name="connsiteX23" fmla="*/ 89572 w 366663"/>
              <a:gd name="connsiteY23" fmla="*/ 318654 h 367145"/>
              <a:gd name="connsiteX24" fmla="*/ 103426 w 366663"/>
              <a:gd name="connsiteY24" fmla="*/ 270163 h 367145"/>
              <a:gd name="connsiteX25" fmla="*/ 117281 w 366663"/>
              <a:gd name="connsiteY25" fmla="*/ 256309 h 367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66663" h="367145">
                <a:moveTo>
                  <a:pt x="54935" y="367145"/>
                </a:moveTo>
                <a:cubicBezTo>
                  <a:pt x="110353" y="364836"/>
                  <a:pt x="166063" y="366343"/>
                  <a:pt x="221190" y="360218"/>
                </a:cubicBezTo>
                <a:cubicBezTo>
                  <a:pt x="229465" y="359299"/>
                  <a:pt x="234320" y="349643"/>
                  <a:pt x="241972" y="346363"/>
                </a:cubicBezTo>
                <a:cubicBezTo>
                  <a:pt x="250723" y="342613"/>
                  <a:pt x="260445" y="341745"/>
                  <a:pt x="269681" y="339436"/>
                </a:cubicBezTo>
                <a:cubicBezTo>
                  <a:pt x="276608" y="334818"/>
                  <a:pt x="283016" y="329305"/>
                  <a:pt x="290463" y="325582"/>
                </a:cubicBezTo>
                <a:cubicBezTo>
                  <a:pt x="296994" y="322316"/>
                  <a:pt x="306081" y="323817"/>
                  <a:pt x="311244" y="318654"/>
                </a:cubicBezTo>
                <a:cubicBezTo>
                  <a:pt x="323018" y="306880"/>
                  <a:pt x="328552" y="290093"/>
                  <a:pt x="338954" y="277091"/>
                </a:cubicBezTo>
                <a:lnTo>
                  <a:pt x="366663" y="242454"/>
                </a:lnTo>
                <a:cubicBezTo>
                  <a:pt x="364354" y="198581"/>
                  <a:pt x="367594" y="154061"/>
                  <a:pt x="359735" y="110836"/>
                </a:cubicBezTo>
                <a:cubicBezTo>
                  <a:pt x="357983" y="101198"/>
                  <a:pt x="345329" y="97492"/>
                  <a:pt x="338954" y="90054"/>
                </a:cubicBezTo>
                <a:cubicBezTo>
                  <a:pt x="331440" y="81288"/>
                  <a:pt x="324883" y="71740"/>
                  <a:pt x="318172" y="62345"/>
                </a:cubicBezTo>
                <a:cubicBezTo>
                  <a:pt x="306554" y="46080"/>
                  <a:pt x="301178" y="32544"/>
                  <a:pt x="283535" y="20782"/>
                </a:cubicBezTo>
                <a:cubicBezTo>
                  <a:pt x="277460" y="16732"/>
                  <a:pt x="270016" y="14618"/>
                  <a:pt x="262754" y="13854"/>
                </a:cubicBezTo>
                <a:cubicBezTo>
                  <a:pt x="225940" y="9979"/>
                  <a:pt x="188826" y="9766"/>
                  <a:pt x="151917" y="6927"/>
                </a:cubicBezTo>
                <a:cubicBezTo>
                  <a:pt x="128779" y="5147"/>
                  <a:pt x="105735" y="2309"/>
                  <a:pt x="82644" y="0"/>
                </a:cubicBezTo>
                <a:cubicBezTo>
                  <a:pt x="61862" y="4618"/>
                  <a:pt x="25619" y="-6759"/>
                  <a:pt x="20299" y="13854"/>
                </a:cubicBezTo>
                <a:cubicBezTo>
                  <a:pt x="-22022" y="177849"/>
                  <a:pt x="11430" y="155997"/>
                  <a:pt x="34154" y="235527"/>
                </a:cubicBezTo>
                <a:cubicBezTo>
                  <a:pt x="53377" y="302806"/>
                  <a:pt x="26813" y="227774"/>
                  <a:pt x="54935" y="284018"/>
                </a:cubicBezTo>
                <a:cubicBezTo>
                  <a:pt x="58201" y="290549"/>
                  <a:pt x="67026" y="299636"/>
                  <a:pt x="61863" y="304800"/>
                </a:cubicBezTo>
                <a:cubicBezTo>
                  <a:pt x="56700" y="309963"/>
                  <a:pt x="48165" y="299644"/>
                  <a:pt x="41081" y="297873"/>
                </a:cubicBezTo>
                <a:cubicBezTo>
                  <a:pt x="29658" y="295017"/>
                  <a:pt x="17990" y="293254"/>
                  <a:pt x="6444" y="290945"/>
                </a:cubicBezTo>
                <a:cubicBezTo>
                  <a:pt x="11062" y="297872"/>
                  <a:pt x="13903" y="306397"/>
                  <a:pt x="20299" y="311727"/>
                </a:cubicBezTo>
                <a:cubicBezTo>
                  <a:pt x="31714" y="321240"/>
                  <a:pt x="54351" y="327696"/>
                  <a:pt x="68790" y="332509"/>
                </a:cubicBezTo>
                <a:cubicBezTo>
                  <a:pt x="75717" y="327891"/>
                  <a:pt x="84371" y="325155"/>
                  <a:pt x="89572" y="318654"/>
                </a:cubicBezTo>
                <a:cubicBezTo>
                  <a:pt x="94112" y="312979"/>
                  <a:pt x="101766" y="273482"/>
                  <a:pt x="103426" y="270163"/>
                </a:cubicBezTo>
                <a:cubicBezTo>
                  <a:pt x="106347" y="264321"/>
                  <a:pt x="112663" y="260927"/>
                  <a:pt x="117281" y="256309"/>
                </a:cubicBezTo>
              </a:path>
            </a:pathLst>
          </a:custGeom>
          <a:no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8" name="Freeform: Shape 47">
            <a:extLst>
              <a:ext uri="{FF2B5EF4-FFF2-40B4-BE49-F238E27FC236}">
                <a16:creationId xmlns:a16="http://schemas.microsoft.com/office/drawing/2014/main" id="{D6102705-F838-40D9-9BF6-945195691C24}"/>
              </a:ext>
            </a:extLst>
          </p:cNvPr>
          <p:cNvSpPr/>
          <p:nvPr/>
        </p:nvSpPr>
        <p:spPr>
          <a:xfrm>
            <a:off x="2713145" y="7656223"/>
            <a:ext cx="355199" cy="381000"/>
          </a:xfrm>
          <a:custGeom>
            <a:avLst/>
            <a:gdLst>
              <a:gd name="connsiteX0" fmla="*/ 64185 w 355199"/>
              <a:gd name="connsiteY0" fmla="*/ 0 h 381000"/>
              <a:gd name="connsiteX1" fmla="*/ 258149 w 355199"/>
              <a:gd name="connsiteY1" fmla="*/ 6928 h 381000"/>
              <a:gd name="connsiteX2" fmla="*/ 327422 w 355199"/>
              <a:gd name="connsiteY2" fmla="*/ 34637 h 381000"/>
              <a:gd name="connsiteX3" fmla="*/ 355131 w 355199"/>
              <a:gd name="connsiteY3" fmla="*/ 76200 h 381000"/>
              <a:gd name="connsiteX4" fmla="*/ 348204 w 355199"/>
              <a:gd name="connsiteY4" fmla="*/ 159328 h 381000"/>
              <a:gd name="connsiteX5" fmla="*/ 327422 w 355199"/>
              <a:gd name="connsiteY5" fmla="*/ 235528 h 381000"/>
              <a:gd name="connsiteX6" fmla="*/ 306640 w 355199"/>
              <a:gd name="connsiteY6" fmla="*/ 284019 h 381000"/>
              <a:gd name="connsiteX7" fmla="*/ 251222 w 355199"/>
              <a:gd name="connsiteY7" fmla="*/ 332509 h 381000"/>
              <a:gd name="connsiteX8" fmla="*/ 223513 w 355199"/>
              <a:gd name="connsiteY8" fmla="*/ 360219 h 381000"/>
              <a:gd name="connsiteX9" fmla="*/ 168094 w 355199"/>
              <a:gd name="connsiteY9" fmla="*/ 381000 h 381000"/>
              <a:gd name="connsiteX10" fmla="*/ 29549 w 355199"/>
              <a:gd name="connsiteY10" fmla="*/ 374073 h 381000"/>
              <a:gd name="connsiteX11" fmla="*/ 22622 w 355199"/>
              <a:gd name="connsiteY11" fmla="*/ 353291 h 381000"/>
              <a:gd name="connsiteX12" fmla="*/ 29549 w 355199"/>
              <a:gd name="connsiteY12" fmla="*/ 200891 h 381000"/>
              <a:gd name="connsiteX13" fmla="*/ 36476 w 355199"/>
              <a:gd name="connsiteY13" fmla="*/ 173182 h 381000"/>
              <a:gd name="connsiteX14" fmla="*/ 43404 w 355199"/>
              <a:gd name="connsiteY14" fmla="*/ 124691 h 381000"/>
              <a:gd name="connsiteX15" fmla="*/ 50331 w 355199"/>
              <a:gd name="connsiteY15" fmla="*/ 96982 h 381000"/>
              <a:gd name="connsiteX16" fmla="*/ 71113 w 355199"/>
              <a:gd name="connsiteY16" fmla="*/ 83128 h 381000"/>
              <a:gd name="connsiteX17" fmla="*/ 78040 w 355199"/>
              <a:gd name="connsiteY17" fmla="*/ 103909 h 381000"/>
              <a:gd name="connsiteX18" fmla="*/ 91894 w 355199"/>
              <a:gd name="connsiteY18" fmla="*/ 124691 h 381000"/>
              <a:gd name="connsiteX19" fmla="*/ 57258 w 355199"/>
              <a:gd name="connsiteY19" fmla="*/ 83128 h 381000"/>
              <a:gd name="connsiteX20" fmla="*/ 22622 w 355199"/>
              <a:gd name="connsiteY20" fmla="*/ 103909 h 381000"/>
              <a:gd name="connsiteX21" fmla="*/ 1840 w 355199"/>
              <a:gd name="connsiteY21" fmla="*/ 124691 h 381000"/>
              <a:gd name="connsiteX22" fmla="*/ 22622 w 355199"/>
              <a:gd name="connsiteY22" fmla="*/ 110837 h 381000"/>
              <a:gd name="connsiteX23" fmla="*/ 84967 w 355199"/>
              <a:gd name="connsiteY23" fmla="*/ 138546 h 381000"/>
              <a:gd name="connsiteX24" fmla="*/ 98822 w 355199"/>
              <a:gd name="connsiteY24" fmla="*/ 159328 h 381000"/>
              <a:gd name="connsiteX25" fmla="*/ 126531 w 355199"/>
              <a:gd name="connsiteY25" fmla="*/ 180109 h 381000"/>
              <a:gd name="connsiteX26" fmla="*/ 105749 w 355199"/>
              <a:gd name="connsiteY26" fmla="*/ 138546 h 381000"/>
              <a:gd name="connsiteX27" fmla="*/ 91894 w 355199"/>
              <a:gd name="connsiteY27" fmla="*/ 117764 h 381000"/>
              <a:gd name="connsiteX28" fmla="*/ 84967 w 355199"/>
              <a:gd name="connsiteY28" fmla="*/ 96982 h 381000"/>
              <a:gd name="connsiteX29" fmla="*/ 78040 w 355199"/>
              <a:gd name="connsiteY29" fmla="*/ 103909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55199" h="381000">
                <a:moveTo>
                  <a:pt x="64185" y="0"/>
                </a:moveTo>
                <a:cubicBezTo>
                  <a:pt x="128840" y="2309"/>
                  <a:pt x="193703" y="1242"/>
                  <a:pt x="258149" y="6928"/>
                </a:cubicBezTo>
                <a:cubicBezTo>
                  <a:pt x="278941" y="8763"/>
                  <a:pt x="308266" y="25059"/>
                  <a:pt x="327422" y="34637"/>
                </a:cubicBezTo>
                <a:cubicBezTo>
                  <a:pt x="336658" y="48491"/>
                  <a:pt x="356514" y="59607"/>
                  <a:pt x="355131" y="76200"/>
                </a:cubicBezTo>
                <a:cubicBezTo>
                  <a:pt x="352822" y="103909"/>
                  <a:pt x="352329" y="131830"/>
                  <a:pt x="348204" y="159328"/>
                </a:cubicBezTo>
                <a:cubicBezTo>
                  <a:pt x="340409" y="211297"/>
                  <a:pt x="337367" y="200721"/>
                  <a:pt x="327422" y="235528"/>
                </a:cubicBezTo>
                <a:cubicBezTo>
                  <a:pt x="319685" y="262607"/>
                  <a:pt x="324716" y="262929"/>
                  <a:pt x="306640" y="284019"/>
                </a:cubicBezTo>
                <a:cubicBezTo>
                  <a:pt x="272761" y="323545"/>
                  <a:pt x="287618" y="300662"/>
                  <a:pt x="251222" y="332509"/>
                </a:cubicBezTo>
                <a:cubicBezTo>
                  <a:pt x="241392" y="341111"/>
                  <a:pt x="233963" y="352382"/>
                  <a:pt x="223513" y="360219"/>
                </a:cubicBezTo>
                <a:cubicBezTo>
                  <a:pt x="205402" y="373803"/>
                  <a:pt x="189122" y="375743"/>
                  <a:pt x="168094" y="381000"/>
                </a:cubicBezTo>
                <a:cubicBezTo>
                  <a:pt x="121912" y="378691"/>
                  <a:pt x="74972" y="382725"/>
                  <a:pt x="29549" y="374073"/>
                </a:cubicBezTo>
                <a:cubicBezTo>
                  <a:pt x="22376" y="372707"/>
                  <a:pt x="22622" y="360593"/>
                  <a:pt x="22622" y="353291"/>
                </a:cubicBezTo>
                <a:cubicBezTo>
                  <a:pt x="22622" y="302439"/>
                  <a:pt x="25649" y="251594"/>
                  <a:pt x="29549" y="200891"/>
                </a:cubicBezTo>
                <a:cubicBezTo>
                  <a:pt x="30279" y="191398"/>
                  <a:pt x="34773" y="182549"/>
                  <a:pt x="36476" y="173182"/>
                </a:cubicBezTo>
                <a:cubicBezTo>
                  <a:pt x="39397" y="157118"/>
                  <a:pt x="40483" y="140755"/>
                  <a:pt x="43404" y="124691"/>
                </a:cubicBezTo>
                <a:cubicBezTo>
                  <a:pt x="45107" y="115324"/>
                  <a:pt x="45050" y="104904"/>
                  <a:pt x="50331" y="96982"/>
                </a:cubicBezTo>
                <a:cubicBezTo>
                  <a:pt x="54949" y="90055"/>
                  <a:pt x="64186" y="87746"/>
                  <a:pt x="71113" y="83128"/>
                </a:cubicBezTo>
                <a:cubicBezTo>
                  <a:pt x="73422" y="90055"/>
                  <a:pt x="74775" y="97378"/>
                  <a:pt x="78040" y="103909"/>
                </a:cubicBezTo>
                <a:cubicBezTo>
                  <a:pt x="81763" y="111356"/>
                  <a:pt x="100219" y="124691"/>
                  <a:pt x="91894" y="124691"/>
                </a:cubicBezTo>
                <a:cubicBezTo>
                  <a:pt x="83007" y="124691"/>
                  <a:pt x="61437" y="89396"/>
                  <a:pt x="57258" y="83128"/>
                </a:cubicBezTo>
                <a:cubicBezTo>
                  <a:pt x="45713" y="90055"/>
                  <a:pt x="33393" y="95831"/>
                  <a:pt x="22622" y="103909"/>
                </a:cubicBezTo>
                <a:cubicBezTo>
                  <a:pt x="14785" y="109787"/>
                  <a:pt x="-6311" y="130125"/>
                  <a:pt x="1840" y="124691"/>
                </a:cubicBezTo>
                <a:lnTo>
                  <a:pt x="22622" y="110837"/>
                </a:lnTo>
                <a:cubicBezTo>
                  <a:pt x="43404" y="120073"/>
                  <a:pt x="65781" y="126336"/>
                  <a:pt x="84967" y="138546"/>
                </a:cubicBezTo>
                <a:cubicBezTo>
                  <a:pt x="91991" y="143016"/>
                  <a:pt x="92935" y="153441"/>
                  <a:pt x="98822" y="159328"/>
                </a:cubicBezTo>
                <a:cubicBezTo>
                  <a:pt x="106986" y="167492"/>
                  <a:pt x="117295" y="173182"/>
                  <a:pt x="126531" y="180109"/>
                </a:cubicBezTo>
                <a:cubicBezTo>
                  <a:pt x="119604" y="166255"/>
                  <a:pt x="113272" y="152086"/>
                  <a:pt x="105749" y="138546"/>
                </a:cubicBezTo>
                <a:cubicBezTo>
                  <a:pt x="101706" y="131268"/>
                  <a:pt x="95617" y="125211"/>
                  <a:pt x="91894" y="117764"/>
                </a:cubicBezTo>
                <a:cubicBezTo>
                  <a:pt x="88628" y="111233"/>
                  <a:pt x="90130" y="102145"/>
                  <a:pt x="84967" y="96982"/>
                </a:cubicBezTo>
                <a:lnTo>
                  <a:pt x="78040" y="103909"/>
                </a:lnTo>
              </a:path>
            </a:pathLst>
          </a:custGeom>
          <a:no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6" name="Freeform: Shape 105">
            <a:extLst>
              <a:ext uri="{FF2B5EF4-FFF2-40B4-BE49-F238E27FC236}">
                <a16:creationId xmlns:a16="http://schemas.microsoft.com/office/drawing/2014/main" id="{88ECC7FD-33C1-4188-A85E-F712A755BDDA}"/>
              </a:ext>
            </a:extLst>
          </p:cNvPr>
          <p:cNvSpPr/>
          <p:nvPr/>
        </p:nvSpPr>
        <p:spPr>
          <a:xfrm rot="20177770">
            <a:off x="2585212" y="6926074"/>
            <a:ext cx="268611" cy="285984"/>
          </a:xfrm>
          <a:custGeom>
            <a:avLst/>
            <a:gdLst>
              <a:gd name="connsiteX0" fmla="*/ 64185 w 355199"/>
              <a:gd name="connsiteY0" fmla="*/ 0 h 381000"/>
              <a:gd name="connsiteX1" fmla="*/ 258149 w 355199"/>
              <a:gd name="connsiteY1" fmla="*/ 6928 h 381000"/>
              <a:gd name="connsiteX2" fmla="*/ 327422 w 355199"/>
              <a:gd name="connsiteY2" fmla="*/ 34637 h 381000"/>
              <a:gd name="connsiteX3" fmla="*/ 355131 w 355199"/>
              <a:gd name="connsiteY3" fmla="*/ 76200 h 381000"/>
              <a:gd name="connsiteX4" fmla="*/ 348204 w 355199"/>
              <a:gd name="connsiteY4" fmla="*/ 159328 h 381000"/>
              <a:gd name="connsiteX5" fmla="*/ 327422 w 355199"/>
              <a:gd name="connsiteY5" fmla="*/ 235528 h 381000"/>
              <a:gd name="connsiteX6" fmla="*/ 306640 w 355199"/>
              <a:gd name="connsiteY6" fmla="*/ 284019 h 381000"/>
              <a:gd name="connsiteX7" fmla="*/ 251222 w 355199"/>
              <a:gd name="connsiteY7" fmla="*/ 332509 h 381000"/>
              <a:gd name="connsiteX8" fmla="*/ 223513 w 355199"/>
              <a:gd name="connsiteY8" fmla="*/ 360219 h 381000"/>
              <a:gd name="connsiteX9" fmla="*/ 168094 w 355199"/>
              <a:gd name="connsiteY9" fmla="*/ 381000 h 381000"/>
              <a:gd name="connsiteX10" fmla="*/ 29549 w 355199"/>
              <a:gd name="connsiteY10" fmla="*/ 374073 h 381000"/>
              <a:gd name="connsiteX11" fmla="*/ 22622 w 355199"/>
              <a:gd name="connsiteY11" fmla="*/ 353291 h 381000"/>
              <a:gd name="connsiteX12" fmla="*/ 29549 w 355199"/>
              <a:gd name="connsiteY12" fmla="*/ 200891 h 381000"/>
              <a:gd name="connsiteX13" fmla="*/ 36476 w 355199"/>
              <a:gd name="connsiteY13" fmla="*/ 173182 h 381000"/>
              <a:gd name="connsiteX14" fmla="*/ 43404 w 355199"/>
              <a:gd name="connsiteY14" fmla="*/ 124691 h 381000"/>
              <a:gd name="connsiteX15" fmla="*/ 50331 w 355199"/>
              <a:gd name="connsiteY15" fmla="*/ 96982 h 381000"/>
              <a:gd name="connsiteX16" fmla="*/ 71113 w 355199"/>
              <a:gd name="connsiteY16" fmla="*/ 83128 h 381000"/>
              <a:gd name="connsiteX17" fmla="*/ 78040 w 355199"/>
              <a:gd name="connsiteY17" fmla="*/ 103909 h 381000"/>
              <a:gd name="connsiteX18" fmla="*/ 91894 w 355199"/>
              <a:gd name="connsiteY18" fmla="*/ 124691 h 381000"/>
              <a:gd name="connsiteX19" fmla="*/ 57258 w 355199"/>
              <a:gd name="connsiteY19" fmla="*/ 83128 h 381000"/>
              <a:gd name="connsiteX20" fmla="*/ 22622 w 355199"/>
              <a:gd name="connsiteY20" fmla="*/ 103909 h 381000"/>
              <a:gd name="connsiteX21" fmla="*/ 1840 w 355199"/>
              <a:gd name="connsiteY21" fmla="*/ 124691 h 381000"/>
              <a:gd name="connsiteX22" fmla="*/ 22622 w 355199"/>
              <a:gd name="connsiteY22" fmla="*/ 110837 h 381000"/>
              <a:gd name="connsiteX23" fmla="*/ 84967 w 355199"/>
              <a:gd name="connsiteY23" fmla="*/ 138546 h 381000"/>
              <a:gd name="connsiteX24" fmla="*/ 98822 w 355199"/>
              <a:gd name="connsiteY24" fmla="*/ 159328 h 381000"/>
              <a:gd name="connsiteX25" fmla="*/ 126531 w 355199"/>
              <a:gd name="connsiteY25" fmla="*/ 180109 h 381000"/>
              <a:gd name="connsiteX26" fmla="*/ 105749 w 355199"/>
              <a:gd name="connsiteY26" fmla="*/ 138546 h 381000"/>
              <a:gd name="connsiteX27" fmla="*/ 91894 w 355199"/>
              <a:gd name="connsiteY27" fmla="*/ 117764 h 381000"/>
              <a:gd name="connsiteX28" fmla="*/ 84967 w 355199"/>
              <a:gd name="connsiteY28" fmla="*/ 96982 h 381000"/>
              <a:gd name="connsiteX29" fmla="*/ 78040 w 355199"/>
              <a:gd name="connsiteY29" fmla="*/ 103909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55199" h="381000">
                <a:moveTo>
                  <a:pt x="64185" y="0"/>
                </a:moveTo>
                <a:cubicBezTo>
                  <a:pt x="128840" y="2309"/>
                  <a:pt x="193703" y="1242"/>
                  <a:pt x="258149" y="6928"/>
                </a:cubicBezTo>
                <a:cubicBezTo>
                  <a:pt x="278941" y="8763"/>
                  <a:pt x="308266" y="25059"/>
                  <a:pt x="327422" y="34637"/>
                </a:cubicBezTo>
                <a:cubicBezTo>
                  <a:pt x="336658" y="48491"/>
                  <a:pt x="356514" y="59607"/>
                  <a:pt x="355131" y="76200"/>
                </a:cubicBezTo>
                <a:cubicBezTo>
                  <a:pt x="352822" y="103909"/>
                  <a:pt x="352329" y="131830"/>
                  <a:pt x="348204" y="159328"/>
                </a:cubicBezTo>
                <a:cubicBezTo>
                  <a:pt x="340409" y="211297"/>
                  <a:pt x="337367" y="200721"/>
                  <a:pt x="327422" y="235528"/>
                </a:cubicBezTo>
                <a:cubicBezTo>
                  <a:pt x="319685" y="262607"/>
                  <a:pt x="324716" y="262929"/>
                  <a:pt x="306640" y="284019"/>
                </a:cubicBezTo>
                <a:cubicBezTo>
                  <a:pt x="272761" y="323545"/>
                  <a:pt x="287618" y="300662"/>
                  <a:pt x="251222" y="332509"/>
                </a:cubicBezTo>
                <a:cubicBezTo>
                  <a:pt x="241392" y="341111"/>
                  <a:pt x="233963" y="352382"/>
                  <a:pt x="223513" y="360219"/>
                </a:cubicBezTo>
                <a:cubicBezTo>
                  <a:pt x="205402" y="373803"/>
                  <a:pt x="189122" y="375743"/>
                  <a:pt x="168094" y="381000"/>
                </a:cubicBezTo>
                <a:cubicBezTo>
                  <a:pt x="121912" y="378691"/>
                  <a:pt x="74972" y="382725"/>
                  <a:pt x="29549" y="374073"/>
                </a:cubicBezTo>
                <a:cubicBezTo>
                  <a:pt x="22376" y="372707"/>
                  <a:pt x="22622" y="360593"/>
                  <a:pt x="22622" y="353291"/>
                </a:cubicBezTo>
                <a:cubicBezTo>
                  <a:pt x="22622" y="302439"/>
                  <a:pt x="25649" y="251594"/>
                  <a:pt x="29549" y="200891"/>
                </a:cubicBezTo>
                <a:cubicBezTo>
                  <a:pt x="30279" y="191398"/>
                  <a:pt x="34773" y="182549"/>
                  <a:pt x="36476" y="173182"/>
                </a:cubicBezTo>
                <a:cubicBezTo>
                  <a:pt x="39397" y="157118"/>
                  <a:pt x="40483" y="140755"/>
                  <a:pt x="43404" y="124691"/>
                </a:cubicBezTo>
                <a:cubicBezTo>
                  <a:pt x="45107" y="115324"/>
                  <a:pt x="45050" y="104904"/>
                  <a:pt x="50331" y="96982"/>
                </a:cubicBezTo>
                <a:cubicBezTo>
                  <a:pt x="54949" y="90055"/>
                  <a:pt x="64186" y="87746"/>
                  <a:pt x="71113" y="83128"/>
                </a:cubicBezTo>
                <a:cubicBezTo>
                  <a:pt x="73422" y="90055"/>
                  <a:pt x="74775" y="97378"/>
                  <a:pt x="78040" y="103909"/>
                </a:cubicBezTo>
                <a:cubicBezTo>
                  <a:pt x="81763" y="111356"/>
                  <a:pt x="100219" y="124691"/>
                  <a:pt x="91894" y="124691"/>
                </a:cubicBezTo>
                <a:cubicBezTo>
                  <a:pt x="83007" y="124691"/>
                  <a:pt x="61437" y="89396"/>
                  <a:pt x="57258" y="83128"/>
                </a:cubicBezTo>
                <a:cubicBezTo>
                  <a:pt x="45713" y="90055"/>
                  <a:pt x="33393" y="95831"/>
                  <a:pt x="22622" y="103909"/>
                </a:cubicBezTo>
                <a:cubicBezTo>
                  <a:pt x="14785" y="109787"/>
                  <a:pt x="-6311" y="130125"/>
                  <a:pt x="1840" y="124691"/>
                </a:cubicBezTo>
                <a:lnTo>
                  <a:pt x="22622" y="110837"/>
                </a:lnTo>
                <a:cubicBezTo>
                  <a:pt x="43404" y="120073"/>
                  <a:pt x="65781" y="126336"/>
                  <a:pt x="84967" y="138546"/>
                </a:cubicBezTo>
                <a:cubicBezTo>
                  <a:pt x="91991" y="143016"/>
                  <a:pt x="92935" y="153441"/>
                  <a:pt x="98822" y="159328"/>
                </a:cubicBezTo>
                <a:cubicBezTo>
                  <a:pt x="106986" y="167492"/>
                  <a:pt x="117295" y="173182"/>
                  <a:pt x="126531" y="180109"/>
                </a:cubicBezTo>
                <a:cubicBezTo>
                  <a:pt x="119604" y="166255"/>
                  <a:pt x="113272" y="152086"/>
                  <a:pt x="105749" y="138546"/>
                </a:cubicBezTo>
                <a:cubicBezTo>
                  <a:pt x="101706" y="131268"/>
                  <a:pt x="95617" y="125211"/>
                  <a:pt x="91894" y="117764"/>
                </a:cubicBezTo>
                <a:cubicBezTo>
                  <a:pt x="88628" y="111233"/>
                  <a:pt x="90130" y="102145"/>
                  <a:pt x="84967" y="96982"/>
                </a:cubicBezTo>
                <a:lnTo>
                  <a:pt x="78040" y="103909"/>
                </a:lnTo>
              </a:path>
            </a:pathLst>
          </a:custGeom>
          <a:no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1" name="Freeform: Shape 50">
            <a:extLst>
              <a:ext uri="{FF2B5EF4-FFF2-40B4-BE49-F238E27FC236}">
                <a16:creationId xmlns:a16="http://schemas.microsoft.com/office/drawing/2014/main" id="{F26391DB-330B-4241-9323-DFC463AE5927}"/>
              </a:ext>
            </a:extLst>
          </p:cNvPr>
          <p:cNvSpPr/>
          <p:nvPr/>
        </p:nvSpPr>
        <p:spPr>
          <a:xfrm>
            <a:off x="1882643" y="6638266"/>
            <a:ext cx="715210" cy="298780"/>
          </a:xfrm>
          <a:custGeom>
            <a:avLst/>
            <a:gdLst>
              <a:gd name="connsiteX0" fmla="*/ 643364 w 715210"/>
              <a:gd name="connsiteY0" fmla="*/ 277095 h 298780"/>
              <a:gd name="connsiteX1" fmla="*/ 652329 w 715210"/>
              <a:gd name="connsiteY1" fmla="*/ 254683 h 298780"/>
              <a:gd name="connsiteX2" fmla="*/ 665776 w 715210"/>
              <a:gd name="connsiteY2" fmla="*/ 245718 h 298780"/>
              <a:gd name="connsiteX3" fmla="*/ 692670 w 715210"/>
              <a:gd name="connsiteY3" fmla="*/ 218824 h 298780"/>
              <a:gd name="connsiteX4" fmla="*/ 706117 w 715210"/>
              <a:gd name="connsiteY4" fmla="*/ 205377 h 298780"/>
              <a:gd name="connsiteX5" fmla="*/ 715082 w 715210"/>
              <a:gd name="connsiteY5" fmla="*/ 178483 h 298780"/>
              <a:gd name="connsiteX6" fmla="*/ 710599 w 715210"/>
              <a:gd name="connsiteY6" fmla="*/ 142624 h 298780"/>
              <a:gd name="connsiteX7" fmla="*/ 701635 w 715210"/>
              <a:gd name="connsiteY7" fmla="*/ 129177 h 298780"/>
              <a:gd name="connsiteX8" fmla="*/ 656811 w 715210"/>
              <a:gd name="connsiteY8" fmla="*/ 93318 h 298780"/>
              <a:gd name="connsiteX9" fmla="*/ 620952 w 715210"/>
              <a:gd name="connsiteY9" fmla="*/ 70907 h 298780"/>
              <a:gd name="connsiteX10" fmla="*/ 603023 w 715210"/>
              <a:gd name="connsiteY10" fmla="*/ 52977 h 298780"/>
              <a:gd name="connsiteX11" fmla="*/ 580611 w 715210"/>
              <a:gd name="connsiteY11" fmla="*/ 48495 h 298780"/>
              <a:gd name="connsiteX12" fmla="*/ 508894 w 715210"/>
              <a:gd name="connsiteY12" fmla="*/ 35048 h 298780"/>
              <a:gd name="connsiteX13" fmla="*/ 477517 w 715210"/>
              <a:gd name="connsiteY13" fmla="*/ 26083 h 298780"/>
              <a:gd name="connsiteX14" fmla="*/ 464070 w 715210"/>
              <a:gd name="connsiteY14" fmla="*/ 21601 h 298780"/>
              <a:gd name="connsiteX15" fmla="*/ 320635 w 715210"/>
              <a:gd name="connsiteY15" fmla="*/ 12636 h 298780"/>
              <a:gd name="connsiteX16" fmla="*/ 262364 w 715210"/>
              <a:gd name="connsiteY16" fmla="*/ 8154 h 298780"/>
              <a:gd name="connsiteX17" fmla="*/ 190646 w 715210"/>
              <a:gd name="connsiteY17" fmla="*/ 3671 h 298780"/>
              <a:gd name="connsiteX18" fmla="*/ 15835 w 715210"/>
              <a:gd name="connsiteY18" fmla="*/ 8154 h 298780"/>
              <a:gd name="connsiteX19" fmla="*/ 33764 w 715210"/>
              <a:gd name="connsiteY19" fmla="*/ 61942 h 298780"/>
              <a:gd name="connsiteX20" fmla="*/ 145823 w 715210"/>
              <a:gd name="connsiteY20" fmla="*/ 75389 h 298780"/>
              <a:gd name="connsiteX21" fmla="*/ 172717 w 715210"/>
              <a:gd name="connsiteY21" fmla="*/ 79871 h 298780"/>
              <a:gd name="connsiteX22" fmla="*/ 199611 w 715210"/>
              <a:gd name="connsiteY22" fmla="*/ 88836 h 298780"/>
              <a:gd name="connsiteX23" fmla="*/ 213058 w 715210"/>
              <a:gd name="connsiteY23" fmla="*/ 102283 h 298780"/>
              <a:gd name="connsiteX24" fmla="*/ 244435 w 715210"/>
              <a:gd name="connsiteY24" fmla="*/ 111248 h 298780"/>
              <a:gd name="connsiteX25" fmla="*/ 289258 w 715210"/>
              <a:gd name="connsiteY25" fmla="*/ 133660 h 298780"/>
              <a:gd name="connsiteX26" fmla="*/ 329599 w 715210"/>
              <a:gd name="connsiteY26" fmla="*/ 142624 h 298780"/>
              <a:gd name="connsiteX27" fmla="*/ 343046 w 715210"/>
              <a:gd name="connsiteY27" fmla="*/ 151589 h 298780"/>
              <a:gd name="connsiteX28" fmla="*/ 374423 w 715210"/>
              <a:gd name="connsiteY28" fmla="*/ 165036 h 298780"/>
              <a:gd name="connsiteX29" fmla="*/ 387870 w 715210"/>
              <a:gd name="connsiteY29" fmla="*/ 174001 h 298780"/>
              <a:gd name="connsiteX30" fmla="*/ 405799 w 715210"/>
              <a:gd name="connsiteY30" fmla="*/ 187448 h 298780"/>
              <a:gd name="connsiteX31" fmla="*/ 432694 w 715210"/>
              <a:gd name="connsiteY31" fmla="*/ 196413 h 298780"/>
              <a:gd name="connsiteX32" fmla="*/ 450623 w 715210"/>
              <a:gd name="connsiteY32" fmla="*/ 205377 h 298780"/>
              <a:gd name="connsiteX33" fmla="*/ 473035 w 715210"/>
              <a:gd name="connsiteY33" fmla="*/ 214342 h 298780"/>
              <a:gd name="connsiteX34" fmla="*/ 517858 w 715210"/>
              <a:gd name="connsiteY34" fmla="*/ 236754 h 298780"/>
              <a:gd name="connsiteX35" fmla="*/ 535788 w 715210"/>
              <a:gd name="connsiteY35" fmla="*/ 245718 h 298780"/>
              <a:gd name="connsiteX36" fmla="*/ 549235 w 715210"/>
              <a:gd name="connsiteY36" fmla="*/ 250201 h 298780"/>
              <a:gd name="connsiteX37" fmla="*/ 580611 w 715210"/>
              <a:gd name="connsiteY37" fmla="*/ 286060 h 298780"/>
              <a:gd name="connsiteX38" fmla="*/ 585094 w 715210"/>
              <a:gd name="connsiteY38" fmla="*/ 241236 h 298780"/>
              <a:gd name="connsiteX39" fmla="*/ 580611 w 715210"/>
              <a:gd name="connsiteY39" fmla="*/ 295024 h 298780"/>
              <a:gd name="connsiteX40" fmla="*/ 540270 w 715210"/>
              <a:gd name="connsiteY40" fmla="*/ 290542 h 298780"/>
              <a:gd name="connsiteX41" fmla="*/ 508894 w 715210"/>
              <a:gd name="connsiteY41" fmla="*/ 281577 h 298780"/>
              <a:gd name="connsiteX42" fmla="*/ 481999 w 715210"/>
              <a:gd name="connsiteY42" fmla="*/ 286060 h 298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715210" h="298780">
                <a:moveTo>
                  <a:pt x="643364" y="277095"/>
                </a:moveTo>
                <a:cubicBezTo>
                  <a:pt x="646352" y="269624"/>
                  <a:pt x="647652" y="261230"/>
                  <a:pt x="652329" y="254683"/>
                </a:cubicBezTo>
                <a:cubicBezTo>
                  <a:pt x="655460" y="250299"/>
                  <a:pt x="661750" y="249297"/>
                  <a:pt x="665776" y="245718"/>
                </a:cubicBezTo>
                <a:cubicBezTo>
                  <a:pt x="675252" y="237295"/>
                  <a:pt x="683705" y="227789"/>
                  <a:pt x="692670" y="218824"/>
                </a:cubicBezTo>
                <a:lnTo>
                  <a:pt x="706117" y="205377"/>
                </a:lnTo>
                <a:cubicBezTo>
                  <a:pt x="709105" y="196412"/>
                  <a:pt x="716254" y="187860"/>
                  <a:pt x="715082" y="178483"/>
                </a:cubicBezTo>
                <a:cubicBezTo>
                  <a:pt x="713588" y="166530"/>
                  <a:pt x="713769" y="154246"/>
                  <a:pt x="710599" y="142624"/>
                </a:cubicBezTo>
                <a:cubicBezTo>
                  <a:pt x="709182" y="137427"/>
                  <a:pt x="705141" y="133267"/>
                  <a:pt x="701635" y="129177"/>
                </a:cubicBezTo>
                <a:cubicBezTo>
                  <a:pt x="685429" y="110270"/>
                  <a:pt x="678828" y="107472"/>
                  <a:pt x="656811" y="93318"/>
                </a:cubicBezTo>
                <a:cubicBezTo>
                  <a:pt x="644954" y="85696"/>
                  <a:pt x="630919" y="80874"/>
                  <a:pt x="620952" y="70907"/>
                </a:cubicBezTo>
                <a:cubicBezTo>
                  <a:pt x="614976" y="64930"/>
                  <a:pt x="610411" y="57082"/>
                  <a:pt x="603023" y="52977"/>
                </a:cubicBezTo>
                <a:cubicBezTo>
                  <a:pt x="596363" y="49277"/>
                  <a:pt x="588034" y="50208"/>
                  <a:pt x="580611" y="48495"/>
                </a:cubicBezTo>
                <a:cubicBezTo>
                  <a:pt x="524417" y="35527"/>
                  <a:pt x="565433" y="42115"/>
                  <a:pt x="508894" y="35048"/>
                </a:cubicBezTo>
                <a:cubicBezTo>
                  <a:pt x="476644" y="24300"/>
                  <a:pt x="516924" y="37343"/>
                  <a:pt x="477517" y="26083"/>
                </a:cubicBezTo>
                <a:cubicBezTo>
                  <a:pt x="472974" y="24785"/>
                  <a:pt x="468719" y="22446"/>
                  <a:pt x="464070" y="21601"/>
                </a:cubicBezTo>
                <a:cubicBezTo>
                  <a:pt x="420482" y="13676"/>
                  <a:pt x="357171" y="14611"/>
                  <a:pt x="320635" y="12636"/>
                </a:cubicBezTo>
                <a:cubicBezTo>
                  <a:pt x="301182" y="11585"/>
                  <a:pt x="281799" y="9494"/>
                  <a:pt x="262364" y="8154"/>
                </a:cubicBezTo>
                <a:lnTo>
                  <a:pt x="190646" y="3671"/>
                </a:lnTo>
                <a:cubicBezTo>
                  <a:pt x="132376" y="5165"/>
                  <a:pt x="71826" y="-8054"/>
                  <a:pt x="15835" y="8154"/>
                </a:cubicBezTo>
                <a:cubicBezTo>
                  <a:pt x="-24659" y="19876"/>
                  <a:pt x="24152" y="58447"/>
                  <a:pt x="33764" y="61942"/>
                </a:cubicBezTo>
                <a:cubicBezTo>
                  <a:pt x="71737" y="75751"/>
                  <a:pt x="103934" y="72925"/>
                  <a:pt x="145823" y="75389"/>
                </a:cubicBezTo>
                <a:cubicBezTo>
                  <a:pt x="154788" y="76883"/>
                  <a:pt x="163900" y="77667"/>
                  <a:pt x="172717" y="79871"/>
                </a:cubicBezTo>
                <a:cubicBezTo>
                  <a:pt x="181884" y="82163"/>
                  <a:pt x="199611" y="88836"/>
                  <a:pt x="199611" y="88836"/>
                </a:cubicBezTo>
                <a:cubicBezTo>
                  <a:pt x="204093" y="93318"/>
                  <a:pt x="207784" y="98767"/>
                  <a:pt x="213058" y="102283"/>
                </a:cubicBezTo>
                <a:cubicBezTo>
                  <a:pt x="216919" y="104857"/>
                  <a:pt x="242040" y="110649"/>
                  <a:pt x="244435" y="111248"/>
                </a:cubicBezTo>
                <a:cubicBezTo>
                  <a:pt x="259376" y="118719"/>
                  <a:pt x="272878" y="130384"/>
                  <a:pt x="289258" y="133660"/>
                </a:cubicBezTo>
                <a:cubicBezTo>
                  <a:pt x="317711" y="139350"/>
                  <a:pt x="304279" y="136294"/>
                  <a:pt x="329599" y="142624"/>
                </a:cubicBezTo>
                <a:cubicBezTo>
                  <a:pt x="334081" y="145612"/>
                  <a:pt x="338228" y="149180"/>
                  <a:pt x="343046" y="151589"/>
                </a:cubicBezTo>
                <a:cubicBezTo>
                  <a:pt x="393325" y="176727"/>
                  <a:pt x="309149" y="127735"/>
                  <a:pt x="374423" y="165036"/>
                </a:cubicBezTo>
                <a:cubicBezTo>
                  <a:pt x="379100" y="167709"/>
                  <a:pt x="383486" y="170870"/>
                  <a:pt x="387870" y="174001"/>
                </a:cubicBezTo>
                <a:cubicBezTo>
                  <a:pt x="393949" y="178343"/>
                  <a:pt x="399117" y="184107"/>
                  <a:pt x="405799" y="187448"/>
                </a:cubicBezTo>
                <a:cubicBezTo>
                  <a:pt x="414251" y="191674"/>
                  <a:pt x="424242" y="192187"/>
                  <a:pt x="432694" y="196413"/>
                </a:cubicBezTo>
                <a:cubicBezTo>
                  <a:pt x="438670" y="199401"/>
                  <a:pt x="444517" y="202663"/>
                  <a:pt x="450623" y="205377"/>
                </a:cubicBezTo>
                <a:cubicBezTo>
                  <a:pt x="457976" y="208645"/>
                  <a:pt x="466135" y="210202"/>
                  <a:pt x="473035" y="214342"/>
                </a:cubicBezTo>
                <a:cubicBezTo>
                  <a:pt x="515576" y="239867"/>
                  <a:pt x="474772" y="228136"/>
                  <a:pt x="517858" y="236754"/>
                </a:cubicBezTo>
                <a:cubicBezTo>
                  <a:pt x="523835" y="239742"/>
                  <a:pt x="529646" y="243086"/>
                  <a:pt x="535788" y="245718"/>
                </a:cubicBezTo>
                <a:cubicBezTo>
                  <a:pt x="540131" y="247579"/>
                  <a:pt x="545304" y="247580"/>
                  <a:pt x="549235" y="250201"/>
                </a:cubicBezTo>
                <a:cubicBezTo>
                  <a:pt x="557898" y="255977"/>
                  <a:pt x="576151" y="280485"/>
                  <a:pt x="580611" y="286060"/>
                </a:cubicBezTo>
                <a:cubicBezTo>
                  <a:pt x="582105" y="271119"/>
                  <a:pt x="585094" y="226220"/>
                  <a:pt x="585094" y="241236"/>
                </a:cubicBezTo>
                <a:cubicBezTo>
                  <a:pt x="585094" y="259227"/>
                  <a:pt x="592713" y="281711"/>
                  <a:pt x="580611" y="295024"/>
                </a:cubicBezTo>
                <a:cubicBezTo>
                  <a:pt x="571510" y="305035"/>
                  <a:pt x="553717" y="292036"/>
                  <a:pt x="540270" y="290542"/>
                </a:cubicBezTo>
                <a:cubicBezTo>
                  <a:pt x="533932" y="288429"/>
                  <a:pt x="514518" y="281577"/>
                  <a:pt x="508894" y="281577"/>
                </a:cubicBezTo>
                <a:cubicBezTo>
                  <a:pt x="499805" y="281577"/>
                  <a:pt x="481999" y="286060"/>
                  <a:pt x="481999" y="286060"/>
                </a:cubicBezTo>
              </a:path>
            </a:pathLst>
          </a:custGeom>
          <a:no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2" name="Freeform: Shape 51">
            <a:extLst>
              <a:ext uri="{FF2B5EF4-FFF2-40B4-BE49-F238E27FC236}">
                <a16:creationId xmlns:a16="http://schemas.microsoft.com/office/drawing/2014/main" id="{F3DB1E8A-F730-470A-A394-A8DD0D289CD3}"/>
              </a:ext>
            </a:extLst>
          </p:cNvPr>
          <p:cNvSpPr/>
          <p:nvPr/>
        </p:nvSpPr>
        <p:spPr>
          <a:xfrm>
            <a:off x="2539058" y="8073777"/>
            <a:ext cx="353901" cy="269090"/>
          </a:xfrm>
          <a:custGeom>
            <a:avLst/>
            <a:gdLst>
              <a:gd name="connsiteX0" fmla="*/ 18867 w 308307"/>
              <a:gd name="connsiteY0" fmla="*/ 242499 h 250023"/>
              <a:gd name="connsiteX1" fmla="*/ 202643 w 308307"/>
              <a:gd name="connsiteY1" fmla="*/ 242499 h 250023"/>
              <a:gd name="connsiteX2" fmla="*/ 216090 w 308307"/>
              <a:gd name="connsiteY2" fmla="*/ 233534 h 250023"/>
              <a:gd name="connsiteX3" fmla="*/ 247467 w 308307"/>
              <a:gd name="connsiteY3" fmla="*/ 202158 h 250023"/>
              <a:gd name="connsiteX4" fmla="*/ 274361 w 308307"/>
              <a:gd name="connsiteY4" fmla="*/ 175263 h 250023"/>
              <a:gd name="connsiteX5" fmla="*/ 292290 w 308307"/>
              <a:gd name="connsiteY5" fmla="*/ 157334 h 250023"/>
              <a:gd name="connsiteX6" fmla="*/ 301255 w 308307"/>
              <a:gd name="connsiteY6" fmla="*/ 143887 h 250023"/>
              <a:gd name="connsiteX7" fmla="*/ 301255 w 308307"/>
              <a:gd name="connsiteY7" fmla="*/ 67687 h 250023"/>
              <a:gd name="connsiteX8" fmla="*/ 292290 w 308307"/>
              <a:gd name="connsiteY8" fmla="*/ 40793 h 250023"/>
              <a:gd name="connsiteX9" fmla="*/ 274361 w 308307"/>
              <a:gd name="connsiteY9" fmla="*/ 22863 h 250023"/>
              <a:gd name="connsiteX10" fmla="*/ 251949 w 308307"/>
              <a:gd name="connsiteY10" fmla="*/ 452 h 250023"/>
              <a:gd name="connsiteX11" fmla="*/ 148855 w 308307"/>
              <a:gd name="connsiteY11" fmla="*/ 4934 h 250023"/>
              <a:gd name="connsiteX12" fmla="*/ 130925 w 308307"/>
              <a:gd name="connsiteY12" fmla="*/ 31828 h 250023"/>
              <a:gd name="connsiteX13" fmla="*/ 90584 w 308307"/>
              <a:gd name="connsiteY13" fmla="*/ 72169 h 250023"/>
              <a:gd name="connsiteX14" fmla="*/ 59208 w 308307"/>
              <a:gd name="connsiteY14" fmla="*/ 103546 h 250023"/>
              <a:gd name="connsiteX15" fmla="*/ 41278 w 308307"/>
              <a:gd name="connsiteY15" fmla="*/ 130440 h 250023"/>
              <a:gd name="connsiteX16" fmla="*/ 32314 w 308307"/>
              <a:gd name="connsiteY16" fmla="*/ 166299 h 250023"/>
              <a:gd name="connsiteX17" fmla="*/ 23349 w 308307"/>
              <a:gd name="connsiteY17" fmla="*/ 215605 h 250023"/>
              <a:gd name="connsiteX18" fmla="*/ 18867 w 308307"/>
              <a:gd name="connsiteY18" fmla="*/ 139405 h 250023"/>
              <a:gd name="connsiteX19" fmla="*/ 937 w 308307"/>
              <a:gd name="connsiteY19" fmla="*/ 112510 h 250023"/>
              <a:gd name="connsiteX20" fmla="*/ 5420 w 308307"/>
              <a:gd name="connsiteY20" fmla="*/ 161816 h 250023"/>
              <a:gd name="connsiteX21" fmla="*/ 23349 w 308307"/>
              <a:gd name="connsiteY21" fmla="*/ 188710 h 250023"/>
              <a:gd name="connsiteX22" fmla="*/ 32314 w 308307"/>
              <a:gd name="connsiteY22" fmla="*/ 202158 h 250023"/>
              <a:gd name="connsiteX23" fmla="*/ 36796 w 308307"/>
              <a:gd name="connsiteY23" fmla="*/ 161816 h 250023"/>
              <a:gd name="connsiteX24" fmla="*/ 54725 w 308307"/>
              <a:gd name="connsiteY24" fmla="*/ 157334 h 250023"/>
              <a:gd name="connsiteX25" fmla="*/ 81620 w 308307"/>
              <a:gd name="connsiteY25" fmla="*/ 152852 h 250023"/>
              <a:gd name="connsiteX26" fmla="*/ 54725 w 308307"/>
              <a:gd name="connsiteY26" fmla="*/ 175263 h 250023"/>
              <a:gd name="connsiteX27" fmla="*/ 50243 w 308307"/>
              <a:gd name="connsiteY27" fmla="*/ 188710 h 250023"/>
              <a:gd name="connsiteX28" fmla="*/ 27831 w 308307"/>
              <a:gd name="connsiteY28" fmla="*/ 206640 h 250023"/>
              <a:gd name="connsiteX29" fmla="*/ 9902 w 308307"/>
              <a:gd name="connsiteY29" fmla="*/ 229052 h 250023"/>
              <a:gd name="connsiteX30" fmla="*/ 18867 w 308307"/>
              <a:gd name="connsiteY30" fmla="*/ 242499 h 250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08307" h="250023">
                <a:moveTo>
                  <a:pt x="18867" y="242499"/>
                </a:moveTo>
                <a:cubicBezTo>
                  <a:pt x="50990" y="244740"/>
                  <a:pt x="49091" y="258248"/>
                  <a:pt x="202643" y="242499"/>
                </a:cubicBezTo>
                <a:cubicBezTo>
                  <a:pt x="208002" y="241949"/>
                  <a:pt x="212086" y="237138"/>
                  <a:pt x="216090" y="233534"/>
                </a:cubicBezTo>
                <a:cubicBezTo>
                  <a:pt x="227084" y="223639"/>
                  <a:pt x="237008" y="212617"/>
                  <a:pt x="247467" y="202158"/>
                </a:cubicBezTo>
                <a:lnTo>
                  <a:pt x="274361" y="175263"/>
                </a:lnTo>
                <a:cubicBezTo>
                  <a:pt x="280337" y="169287"/>
                  <a:pt x="287602" y="164366"/>
                  <a:pt x="292290" y="157334"/>
                </a:cubicBezTo>
                <a:lnTo>
                  <a:pt x="301255" y="143887"/>
                </a:lnTo>
                <a:cubicBezTo>
                  <a:pt x="311544" y="113016"/>
                  <a:pt x="309730" y="124184"/>
                  <a:pt x="301255" y="67687"/>
                </a:cubicBezTo>
                <a:cubicBezTo>
                  <a:pt x="299853" y="58342"/>
                  <a:pt x="298972" y="47475"/>
                  <a:pt x="292290" y="40793"/>
                </a:cubicBezTo>
                <a:cubicBezTo>
                  <a:pt x="286314" y="34816"/>
                  <a:pt x="279861" y="29280"/>
                  <a:pt x="274361" y="22863"/>
                </a:cubicBezTo>
                <a:cubicBezTo>
                  <a:pt x="254442" y="-376"/>
                  <a:pt x="277844" y="17714"/>
                  <a:pt x="251949" y="452"/>
                </a:cubicBezTo>
                <a:cubicBezTo>
                  <a:pt x="217584" y="1946"/>
                  <a:pt x="182151" y="-3698"/>
                  <a:pt x="148855" y="4934"/>
                </a:cubicBezTo>
                <a:cubicBezTo>
                  <a:pt x="138425" y="7638"/>
                  <a:pt x="138544" y="24209"/>
                  <a:pt x="130925" y="31828"/>
                </a:cubicBezTo>
                <a:cubicBezTo>
                  <a:pt x="117478" y="45275"/>
                  <a:pt x="101994" y="56955"/>
                  <a:pt x="90584" y="72169"/>
                </a:cubicBezTo>
                <a:cubicBezTo>
                  <a:pt x="29639" y="153433"/>
                  <a:pt x="126128" y="28261"/>
                  <a:pt x="59208" y="103546"/>
                </a:cubicBezTo>
                <a:cubicBezTo>
                  <a:pt x="52050" y="111599"/>
                  <a:pt x="41278" y="130440"/>
                  <a:pt x="41278" y="130440"/>
                </a:cubicBezTo>
                <a:cubicBezTo>
                  <a:pt x="35824" y="146803"/>
                  <a:pt x="35405" y="146206"/>
                  <a:pt x="32314" y="166299"/>
                </a:cubicBezTo>
                <a:cubicBezTo>
                  <a:pt x="25074" y="213361"/>
                  <a:pt x="32492" y="188175"/>
                  <a:pt x="23349" y="215605"/>
                </a:cubicBezTo>
                <a:cubicBezTo>
                  <a:pt x="21855" y="190205"/>
                  <a:pt x="24272" y="164268"/>
                  <a:pt x="18867" y="139405"/>
                </a:cubicBezTo>
                <a:cubicBezTo>
                  <a:pt x="16578" y="128876"/>
                  <a:pt x="937" y="112510"/>
                  <a:pt x="937" y="112510"/>
                </a:cubicBezTo>
                <a:cubicBezTo>
                  <a:pt x="2431" y="128945"/>
                  <a:pt x="763" y="145983"/>
                  <a:pt x="5420" y="161816"/>
                </a:cubicBezTo>
                <a:cubicBezTo>
                  <a:pt x="8460" y="172152"/>
                  <a:pt x="17373" y="179745"/>
                  <a:pt x="23349" y="188710"/>
                </a:cubicBezTo>
                <a:lnTo>
                  <a:pt x="32314" y="202158"/>
                </a:lnTo>
                <a:cubicBezTo>
                  <a:pt x="33808" y="188711"/>
                  <a:pt x="30745" y="173918"/>
                  <a:pt x="36796" y="161816"/>
                </a:cubicBezTo>
                <a:cubicBezTo>
                  <a:pt x="39551" y="156306"/>
                  <a:pt x="48684" y="158542"/>
                  <a:pt x="54725" y="157334"/>
                </a:cubicBezTo>
                <a:cubicBezTo>
                  <a:pt x="63637" y="155552"/>
                  <a:pt x="72655" y="154346"/>
                  <a:pt x="81620" y="152852"/>
                </a:cubicBezTo>
                <a:cubicBezTo>
                  <a:pt x="64111" y="161606"/>
                  <a:pt x="63172" y="158368"/>
                  <a:pt x="54725" y="175263"/>
                </a:cubicBezTo>
                <a:cubicBezTo>
                  <a:pt x="52612" y="179489"/>
                  <a:pt x="53318" y="185123"/>
                  <a:pt x="50243" y="188710"/>
                </a:cubicBezTo>
                <a:cubicBezTo>
                  <a:pt x="44017" y="195974"/>
                  <a:pt x="34596" y="199875"/>
                  <a:pt x="27831" y="206640"/>
                </a:cubicBezTo>
                <a:cubicBezTo>
                  <a:pt x="21066" y="213405"/>
                  <a:pt x="19183" y="226732"/>
                  <a:pt x="9902" y="229052"/>
                </a:cubicBezTo>
                <a:cubicBezTo>
                  <a:pt x="4104" y="230501"/>
                  <a:pt x="-13256" y="240258"/>
                  <a:pt x="18867" y="242499"/>
                </a:cubicBezTo>
                <a:close/>
              </a:path>
            </a:pathLst>
          </a:custGeom>
          <a:no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3" name="Freeform: Shape 52">
            <a:extLst>
              <a:ext uri="{FF2B5EF4-FFF2-40B4-BE49-F238E27FC236}">
                <a16:creationId xmlns:a16="http://schemas.microsoft.com/office/drawing/2014/main" id="{90A29C32-5728-4F5A-BB25-6BD4BA7EB3A5}"/>
              </a:ext>
            </a:extLst>
          </p:cNvPr>
          <p:cNvSpPr/>
          <p:nvPr/>
        </p:nvSpPr>
        <p:spPr>
          <a:xfrm>
            <a:off x="1892201" y="8354929"/>
            <a:ext cx="717199" cy="340659"/>
          </a:xfrm>
          <a:custGeom>
            <a:avLst/>
            <a:gdLst>
              <a:gd name="connsiteX0" fmla="*/ 551330 w 717199"/>
              <a:gd name="connsiteY0" fmla="*/ 0 h 340659"/>
              <a:gd name="connsiteX1" fmla="*/ 618565 w 717199"/>
              <a:gd name="connsiteY1" fmla="*/ 4483 h 340659"/>
              <a:gd name="connsiteX2" fmla="*/ 645460 w 717199"/>
              <a:gd name="connsiteY2" fmla="*/ 13447 h 340659"/>
              <a:gd name="connsiteX3" fmla="*/ 676836 w 717199"/>
              <a:gd name="connsiteY3" fmla="*/ 40341 h 340659"/>
              <a:gd name="connsiteX4" fmla="*/ 690283 w 717199"/>
              <a:gd name="connsiteY4" fmla="*/ 53788 h 340659"/>
              <a:gd name="connsiteX5" fmla="*/ 703730 w 717199"/>
              <a:gd name="connsiteY5" fmla="*/ 58271 h 340659"/>
              <a:gd name="connsiteX6" fmla="*/ 708213 w 717199"/>
              <a:gd name="connsiteY6" fmla="*/ 71718 h 340659"/>
              <a:gd name="connsiteX7" fmla="*/ 717177 w 717199"/>
              <a:gd name="connsiteY7" fmla="*/ 85165 h 340659"/>
              <a:gd name="connsiteX8" fmla="*/ 699248 w 717199"/>
              <a:gd name="connsiteY8" fmla="*/ 174812 h 340659"/>
              <a:gd name="connsiteX9" fmla="*/ 658907 w 717199"/>
              <a:gd name="connsiteY9" fmla="*/ 215153 h 340659"/>
              <a:gd name="connsiteX10" fmla="*/ 640977 w 717199"/>
              <a:gd name="connsiteY10" fmla="*/ 233083 h 340659"/>
              <a:gd name="connsiteX11" fmla="*/ 623048 w 717199"/>
              <a:gd name="connsiteY11" fmla="*/ 242047 h 340659"/>
              <a:gd name="connsiteX12" fmla="*/ 600636 w 717199"/>
              <a:gd name="connsiteY12" fmla="*/ 255494 h 340659"/>
              <a:gd name="connsiteX13" fmla="*/ 555813 w 717199"/>
              <a:gd name="connsiteY13" fmla="*/ 268941 h 340659"/>
              <a:gd name="connsiteX14" fmla="*/ 533401 w 717199"/>
              <a:gd name="connsiteY14" fmla="*/ 282388 h 340659"/>
              <a:gd name="connsiteX15" fmla="*/ 493060 w 717199"/>
              <a:gd name="connsiteY15" fmla="*/ 291353 h 340659"/>
              <a:gd name="connsiteX16" fmla="*/ 470648 w 717199"/>
              <a:gd name="connsiteY16" fmla="*/ 295835 h 340659"/>
              <a:gd name="connsiteX17" fmla="*/ 457201 w 717199"/>
              <a:gd name="connsiteY17" fmla="*/ 300318 h 340659"/>
              <a:gd name="connsiteX18" fmla="*/ 268942 w 717199"/>
              <a:gd name="connsiteY18" fmla="*/ 304800 h 340659"/>
              <a:gd name="connsiteX19" fmla="*/ 215154 w 717199"/>
              <a:gd name="connsiteY19" fmla="*/ 313765 h 340659"/>
              <a:gd name="connsiteX20" fmla="*/ 179295 w 717199"/>
              <a:gd name="connsiteY20" fmla="*/ 331694 h 340659"/>
              <a:gd name="connsiteX21" fmla="*/ 143436 w 717199"/>
              <a:gd name="connsiteY21" fmla="*/ 340659 h 340659"/>
              <a:gd name="connsiteX22" fmla="*/ 4483 w 717199"/>
              <a:gd name="connsiteY22" fmla="*/ 331694 h 340659"/>
              <a:gd name="connsiteX23" fmla="*/ 1 w 717199"/>
              <a:gd name="connsiteY23" fmla="*/ 318247 h 340659"/>
              <a:gd name="connsiteX24" fmla="*/ 13448 w 717199"/>
              <a:gd name="connsiteY24" fmla="*/ 273424 h 340659"/>
              <a:gd name="connsiteX25" fmla="*/ 26895 w 717199"/>
              <a:gd name="connsiteY25" fmla="*/ 259977 h 340659"/>
              <a:gd name="connsiteX26" fmla="*/ 98613 w 717199"/>
              <a:gd name="connsiteY26" fmla="*/ 237565 h 340659"/>
              <a:gd name="connsiteX27" fmla="*/ 161365 w 717199"/>
              <a:gd name="connsiteY27" fmla="*/ 233083 h 340659"/>
              <a:gd name="connsiteX28" fmla="*/ 183777 w 717199"/>
              <a:gd name="connsiteY28" fmla="*/ 228600 h 340659"/>
              <a:gd name="connsiteX29" fmla="*/ 206189 w 717199"/>
              <a:gd name="connsiteY29" fmla="*/ 215153 h 340659"/>
              <a:gd name="connsiteX30" fmla="*/ 242048 w 717199"/>
              <a:gd name="connsiteY30" fmla="*/ 201706 h 340659"/>
              <a:gd name="connsiteX31" fmla="*/ 291354 w 717199"/>
              <a:gd name="connsiteY31" fmla="*/ 179294 h 340659"/>
              <a:gd name="connsiteX32" fmla="*/ 318248 w 717199"/>
              <a:gd name="connsiteY32" fmla="*/ 170330 h 340659"/>
              <a:gd name="connsiteX33" fmla="*/ 354107 w 717199"/>
              <a:gd name="connsiteY33" fmla="*/ 143435 h 340659"/>
              <a:gd name="connsiteX34" fmla="*/ 372036 w 717199"/>
              <a:gd name="connsiteY34" fmla="*/ 129988 h 340659"/>
              <a:gd name="connsiteX35" fmla="*/ 398930 w 717199"/>
              <a:gd name="connsiteY35" fmla="*/ 112059 h 340659"/>
              <a:gd name="connsiteX36" fmla="*/ 416860 w 717199"/>
              <a:gd name="connsiteY36" fmla="*/ 98612 h 340659"/>
              <a:gd name="connsiteX37" fmla="*/ 430307 w 717199"/>
              <a:gd name="connsiteY37" fmla="*/ 85165 h 340659"/>
              <a:gd name="connsiteX38" fmla="*/ 443754 w 717199"/>
              <a:gd name="connsiteY38" fmla="*/ 80683 h 340659"/>
              <a:gd name="connsiteX39" fmla="*/ 470648 w 717199"/>
              <a:gd name="connsiteY39" fmla="*/ 67235 h 340659"/>
              <a:gd name="connsiteX40" fmla="*/ 497542 w 717199"/>
              <a:gd name="connsiteY40" fmla="*/ 58271 h 340659"/>
              <a:gd name="connsiteX41" fmla="*/ 506507 w 717199"/>
              <a:gd name="connsiteY41" fmla="*/ 44824 h 340659"/>
              <a:gd name="connsiteX42" fmla="*/ 484095 w 717199"/>
              <a:gd name="connsiteY42" fmla="*/ 40341 h 340659"/>
              <a:gd name="connsiteX43" fmla="*/ 452718 w 717199"/>
              <a:gd name="connsiteY43" fmla="*/ 35859 h 340659"/>
              <a:gd name="connsiteX44" fmla="*/ 452718 w 717199"/>
              <a:gd name="connsiteY44" fmla="*/ 17930 h 340659"/>
              <a:gd name="connsiteX45" fmla="*/ 479613 w 717199"/>
              <a:gd name="connsiteY45" fmla="*/ 26894 h 340659"/>
              <a:gd name="connsiteX46" fmla="*/ 519954 w 717199"/>
              <a:gd name="connsiteY46" fmla="*/ 49306 h 340659"/>
              <a:gd name="connsiteX47" fmla="*/ 515471 w 717199"/>
              <a:gd name="connsiteY47" fmla="*/ 89647 h 340659"/>
              <a:gd name="connsiteX48" fmla="*/ 497542 w 717199"/>
              <a:gd name="connsiteY48" fmla="*/ 116541 h 340659"/>
              <a:gd name="connsiteX49" fmla="*/ 502024 w 717199"/>
              <a:gd name="connsiteY49" fmla="*/ 58271 h 340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717199" h="340659">
                <a:moveTo>
                  <a:pt x="551330" y="0"/>
                </a:moveTo>
                <a:cubicBezTo>
                  <a:pt x="573742" y="1494"/>
                  <a:pt x="596329" y="1307"/>
                  <a:pt x="618565" y="4483"/>
                </a:cubicBezTo>
                <a:cubicBezTo>
                  <a:pt x="627920" y="5819"/>
                  <a:pt x="645460" y="13447"/>
                  <a:pt x="645460" y="13447"/>
                </a:cubicBezTo>
                <a:cubicBezTo>
                  <a:pt x="655919" y="22412"/>
                  <a:pt x="666597" y="31126"/>
                  <a:pt x="676836" y="40341"/>
                </a:cubicBezTo>
                <a:cubicBezTo>
                  <a:pt x="681548" y="44582"/>
                  <a:pt x="685009" y="50272"/>
                  <a:pt x="690283" y="53788"/>
                </a:cubicBezTo>
                <a:cubicBezTo>
                  <a:pt x="694214" y="56409"/>
                  <a:pt x="699248" y="56777"/>
                  <a:pt x="703730" y="58271"/>
                </a:cubicBezTo>
                <a:cubicBezTo>
                  <a:pt x="705224" y="62753"/>
                  <a:pt x="706100" y="67492"/>
                  <a:pt x="708213" y="71718"/>
                </a:cubicBezTo>
                <a:cubicBezTo>
                  <a:pt x="710622" y="76536"/>
                  <a:pt x="717644" y="79798"/>
                  <a:pt x="717177" y="85165"/>
                </a:cubicBezTo>
                <a:cubicBezTo>
                  <a:pt x="714537" y="115525"/>
                  <a:pt x="708536" y="145788"/>
                  <a:pt x="699248" y="174812"/>
                </a:cubicBezTo>
                <a:cubicBezTo>
                  <a:pt x="694200" y="190588"/>
                  <a:pt x="669931" y="205353"/>
                  <a:pt x="658907" y="215153"/>
                </a:cubicBezTo>
                <a:cubicBezTo>
                  <a:pt x="652590" y="220768"/>
                  <a:pt x="647739" y="228012"/>
                  <a:pt x="640977" y="233083"/>
                </a:cubicBezTo>
                <a:cubicBezTo>
                  <a:pt x="635632" y="237092"/>
                  <a:pt x="628889" y="238802"/>
                  <a:pt x="623048" y="242047"/>
                </a:cubicBezTo>
                <a:cubicBezTo>
                  <a:pt x="615432" y="246278"/>
                  <a:pt x="608567" y="251889"/>
                  <a:pt x="600636" y="255494"/>
                </a:cubicBezTo>
                <a:cubicBezTo>
                  <a:pt x="587295" y="261558"/>
                  <a:pt x="570264" y="265328"/>
                  <a:pt x="555813" y="268941"/>
                </a:cubicBezTo>
                <a:cubicBezTo>
                  <a:pt x="548342" y="273423"/>
                  <a:pt x="541606" y="279458"/>
                  <a:pt x="533401" y="282388"/>
                </a:cubicBezTo>
                <a:cubicBezTo>
                  <a:pt x="520428" y="287021"/>
                  <a:pt x="506529" y="288467"/>
                  <a:pt x="493060" y="291353"/>
                </a:cubicBezTo>
                <a:cubicBezTo>
                  <a:pt x="485611" y="292949"/>
                  <a:pt x="478039" y="293987"/>
                  <a:pt x="470648" y="295835"/>
                </a:cubicBezTo>
                <a:cubicBezTo>
                  <a:pt x="466064" y="296981"/>
                  <a:pt x="461921" y="300108"/>
                  <a:pt x="457201" y="300318"/>
                </a:cubicBezTo>
                <a:cubicBezTo>
                  <a:pt x="394492" y="303105"/>
                  <a:pt x="331695" y="303306"/>
                  <a:pt x="268942" y="304800"/>
                </a:cubicBezTo>
                <a:cubicBezTo>
                  <a:pt x="250473" y="306852"/>
                  <a:pt x="232159" y="306036"/>
                  <a:pt x="215154" y="313765"/>
                </a:cubicBezTo>
                <a:cubicBezTo>
                  <a:pt x="202988" y="319295"/>
                  <a:pt x="192399" y="329073"/>
                  <a:pt x="179295" y="331694"/>
                </a:cubicBezTo>
                <a:cubicBezTo>
                  <a:pt x="152250" y="337104"/>
                  <a:pt x="164111" y="333768"/>
                  <a:pt x="143436" y="340659"/>
                </a:cubicBezTo>
                <a:cubicBezTo>
                  <a:pt x="97118" y="337671"/>
                  <a:pt x="50341" y="338859"/>
                  <a:pt x="4483" y="331694"/>
                </a:cubicBezTo>
                <a:cubicBezTo>
                  <a:pt x="-185" y="330965"/>
                  <a:pt x="1" y="322972"/>
                  <a:pt x="1" y="318247"/>
                </a:cubicBezTo>
                <a:cubicBezTo>
                  <a:pt x="1" y="303206"/>
                  <a:pt x="4521" y="285921"/>
                  <a:pt x="13448" y="273424"/>
                </a:cubicBezTo>
                <a:cubicBezTo>
                  <a:pt x="17133" y="268266"/>
                  <a:pt x="22025" y="264035"/>
                  <a:pt x="26895" y="259977"/>
                </a:cubicBezTo>
                <a:cubicBezTo>
                  <a:pt x="46620" y="243539"/>
                  <a:pt x="74025" y="239906"/>
                  <a:pt x="98613" y="237565"/>
                </a:cubicBezTo>
                <a:cubicBezTo>
                  <a:pt x="119489" y="235577"/>
                  <a:pt x="140448" y="234577"/>
                  <a:pt x="161365" y="233083"/>
                </a:cubicBezTo>
                <a:cubicBezTo>
                  <a:pt x="168836" y="231589"/>
                  <a:pt x="176703" y="231430"/>
                  <a:pt x="183777" y="228600"/>
                </a:cubicBezTo>
                <a:cubicBezTo>
                  <a:pt x="191866" y="225364"/>
                  <a:pt x="198573" y="219384"/>
                  <a:pt x="206189" y="215153"/>
                </a:cubicBezTo>
                <a:cubicBezTo>
                  <a:pt x="225368" y="204498"/>
                  <a:pt x="221563" y="206827"/>
                  <a:pt x="242048" y="201706"/>
                </a:cubicBezTo>
                <a:cubicBezTo>
                  <a:pt x="283888" y="173813"/>
                  <a:pt x="252291" y="189947"/>
                  <a:pt x="291354" y="179294"/>
                </a:cubicBezTo>
                <a:cubicBezTo>
                  <a:pt x="300471" y="176808"/>
                  <a:pt x="318248" y="170330"/>
                  <a:pt x="318248" y="170330"/>
                </a:cubicBezTo>
                <a:cubicBezTo>
                  <a:pt x="365985" y="132140"/>
                  <a:pt x="320808" y="167220"/>
                  <a:pt x="354107" y="143435"/>
                </a:cubicBezTo>
                <a:cubicBezTo>
                  <a:pt x="360186" y="139093"/>
                  <a:pt x="365916" y="134272"/>
                  <a:pt x="372036" y="129988"/>
                </a:cubicBezTo>
                <a:cubicBezTo>
                  <a:pt x="380863" y="123809"/>
                  <a:pt x="390311" y="118523"/>
                  <a:pt x="398930" y="112059"/>
                </a:cubicBezTo>
                <a:cubicBezTo>
                  <a:pt x="404907" y="107577"/>
                  <a:pt x="411188" y="103474"/>
                  <a:pt x="416860" y="98612"/>
                </a:cubicBezTo>
                <a:cubicBezTo>
                  <a:pt x="421673" y="94487"/>
                  <a:pt x="425033" y="88681"/>
                  <a:pt x="430307" y="85165"/>
                </a:cubicBezTo>
                <a:cubicBezTo>
                  <a:pt x="434238" y="82544"/>
                  <a:pt x="439436" y="82602"/>
                  <a:pt x="443754" y="80683"/>
                </a:cubicBezTo>
                <a:cubicBezTo>
                  <a:pt x="452913" y="76612"/>
                  <a:pt x="461396" y="71090"/>
                  <a:pt x="470648" y="67235"/>
                </a:cubicBezTo>
                <a:cubicBezTo>
                  <a:pt x="479371" y="63601"/>
                  <a:pt x="497542" y="58271"/>
                  <a:pt x="497542" y="58271"/>
                </a:cubicBezTo>
                <a:cubicBezTo>
                  <a:pt x="500530" y="53789"/>
                  <a:pt x="509739" y="49134"/>
                  <a:pt x="506507" y="44824"/>
                </a:cubicBezTo>
                <a:cubicBezTo>
                  <a:pt x="501936" y="38729"/>
                  <a:pt x="491610" y="41594"/>
                  <a:pt x="484095" y="40341"/>
                </a:cubicBezTo>
                <a:cubicBezTo>
                  <a:pt x="473674" y="38604"/>
                  <a:pt x="463177" y="37353"/>
                  <a:pt x="452718" y="35859"/>
                </a:cubicBezTo>
                <a:cubicBezTo>
                  <a:pt x="452717" y="35858"/>
                  <a:pt x="416861" y="17930"/>
                  <a:pt x="452718" y="17930"/>
                </a:cubicBezTo>
                <a:cubicBezTo>
                  <a:pt x="462168" y="17930"/>
                  <a:pt x="479613" y="26894"/>
                  <a:pt x="479613" y="26894"/>
                </a:cubicBezTo>
                <a:cubicBezTo>
                  <a:pt x="510438" y="47445"/>
                  <a:pt x="496286" y="41417"/>
                  <a:pt x="519954" y="49306"/>
                </a:cubicBezTo>
                <a:cubicBezTo>
                  <a:pt x="518460" y="62753"/>
                  <a:pt x="519750" y="76812"/>
                  <a:pt x="515471" y="89647"/>
                </a:cubicBezTo>
                <a:cubicBezTo>
                  <a:pt x="512064" y="99868"/>
                  <a:pt x="497542" y="116541"/>
                  <a:pt x="497542" y="116541"/>
                </a:cubicBezTo>
                <a:lnTo>
                  <a:pt x="502024" y="58271"/>
                </a:lnTo>
              </a:path>
            </a:pathLst>
          </a:custGeom>
          <a:no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4" name="TextBox 53">
            <a:extLst>
              <a:ext uri="{FF2B5EF4-FFF2-40B4-BE49-F238E27FC236}">
                <a16:creationId xmlns:a16="http://schemas.microsoft.com/office/drawing/2014/main" id="{2CC43DC7-6C48-4514-B559-27F407B04D75}"/>
              </a:ext>
            </a:extLst>
          </p:cNvPr>
          <p:cNvSpPr txBox="1"/>
          <p:nvPr/>
        </p:nvSpPr>
        <p:spPr>
          <a:xfrm>
            <a:off x="3024022" y="7723780"/>
            <a:ext cx="853122" cy="276999"/>
          </a:xfrm>
          <a:prstGeom prst="rect">
            <a:avLst/>
          </a:prstGeom>
          <a:noFill/>
        </p:spPr>
        <p:txBody>
          <a:bodyPr wrap="square" rtlCol="0">
            <a:spAutoFit/>
          </a:bodyPr>
          <a:lstStyle/>
          <a:p>
            <a:r>
              <a:rPr lang="en-AU" sz="1200" dirty="0">
                <a:solidFill>
                  <a:schemeClr val="tx1">
                    <a:lumMod val="65000"/>
                    <a:lumOff val="35000"/>
                  </a:schemeClr>
                </a:solidFill>
                <a:latin typeface="Arial Narrow" panose="020B0606020202030204" pitchFamily="34" charset="0"/>
              </a:rPr>
              <a:t>Hadley Cell</a:t>
            </a:r>
          </a:p>
        </p:txBody>
      </p:sp>
      <p:sp>
        <p:nvSpPr>
          <p:cNvPr id="113" name="TextBox 112">
            <a:extLst>
              <a:ext uri="{FF2B5EF4-FFF2-40B4-BE49-F238E27FC236}">
                <a16:creationId xmlns:a16="http://schemas.microsoft.com/office/drawing/2014/main" id="{3FF0BBC4-7AF4-4AD7-B5A2-A119F745B797}"/>
              </a:ext>
            </a:extLst>
          </p:cNvPr>
          <p:cNvSpPr txBox="1"/>
          <p:nvPr/>
        </p:nvSpPr>
        <p:spPr>
          <a:xfrm>
            <a:off x="2860237" y="8091517"/>
            <a:ext cx="853122" cy="276999"/>
          </a:xfrm>
          <a:prstGeom prst="rect">
            <a:avLst/>
          </a:prstGeom>
          <a:noFill/>
        </p:spPr>
        <p:txBody>
          <a:bodyPr wrap="square" rtlCol="0">
            <a:spAutoFit/>
          </a:bodyPr>
          <a:lstStyle/>
          <a:p>
            <a:r>
              <a:rPr lang="en-AU" sz="1200" dirty="0">
                <a:solidFill>
                  <a:schemeClr val="tx1">
                    <a:lumMod val="65000"/>
                    <a:lumOff val="35000"/>
                  </a:schemeClr>
                </a:solidFill>
                <a:latin typeface="Arial Narrow" panose="020B0606020202030204" pitchFamily="34" charset="0"/>
              </a:rPr>
              <a:t>Ferrel Cell</a:t>
            </a:r>
          </a:p>
        </p:txBody>
      </p:sp>
      <p:sp>
        <p:nvSpPr>
          <p:cNvPr id="117" name="TextBox 116">
            <a:extLst>
              <a:ext uri="{FF2B5EF4-FFF2-40B4-BE49-F238E27FC236}">
                <a16:creationId xmlns:a16="http://schemas.microsoft.com/office/drawing/2014/main" id="{C6DD4BF9-1C76-44A8-90EB-4216F5D63351}"/>
              </a:ext>
            </a:extLst>
          </p:cNvPr>
          <p:cNvSpPr txBox="1"/>
          <p:nvPr/>
        </p:nvSpPr>
        <p:spPr>
          <a:xfrm>
            <a:off x="2483145" y="8502691"/>
            <a:ext cx="853122" cy="276999"/>
          </a:xfrm>
          <a:prstGeom prst="rect">
            <a:avLst/>
          </a:prstGeom>
          <a:noFill/>
        </p:spPr>
        <p:txBody>
          <a:bodyPr wrap="square" rtlCol="0">
            <a:spAutoFit/>
          </a:bodyPr>
          <a:lstStyle/>
          <a:p>
            <a:r>
              <a:rPr lang="en-AU" sz="1200" dirty="0">
                <a:solidFill>
                  <a:schemeClr val="tx1">
                    <a:lumMod val="65000"/>
                    <a:lumOff val="35000"/>
                  </a:schemeClr>
                </a:solidFill>
                <a:latin typeface="Arial Narrow" panose="020B0606020202030204" pitchFamily="34" charset="0"/>
              </a:rPr>
              <a:t>Polar Cell</a:t>
            </a:r>
          </a:p>
        </p:txBody>
      </p:sp>
      <p:sp>
        <p:nvSpPr>
          <p:cNvPr id="120" name="TextBox 119">
            <a:extLst>
              <a:ext uri="{FF2B5EF4-FFF2-40B4-BE49-F238E27FC236}">
                <a16:creationId xmlns:a16="http://schemas.microsoft.com/office/drawing/2014/main" id="{ED3A40EE-A1E1-4E5A-A67C-7E588065D3A4}"/>
              </a:ext>
            </a:extLst>
          </p:cNvPr>
          <p:cNvSpPr txBox="1"/>
          <p:nvPr/>
        </p:nvSpPr>
        <p:spPr>
          <a:xfrm>
            <a:off x="2493483" y="6499766"/>
            <a:ext cx="853122" cy="276999"/>
          </a:xfrm>
          <a:prstGeom prst="rect">
            <a:avLst/>
          </a:prstGeom>
          <a:noFill/>
        </p:spPr>
        <p:txBody>
          <a:bodyPr wrap="square" rtlCol="0">
            <a:spAutoFit/>
          </a:bodyPr>
          <a:lstStyle/>
          <a:p>
            <a:r>
              <a:rPr lang="en-AU" sz="1200" dirty="0">
                <a:solidFill>
                  <a:schemeClr val="tx1">
                    <a:lumMod val="65000"/>
                    <a:lumOff val="35000"/>
                  </a:schemeClr>
                </a:solidFill>
                <a:latin typeface="Arial Narrow" panose="020B0606020202030204" pitchFamily="34" charset="0"/>
              </a:rPr>
              <a:t>Polar Cell</a:t>
            </a:r>
          </a:p>
        </p:txBody>
      </p:sp>
      <p:sp>
        <p:nvSpPr>
          <p:cNvPr id="123" name="TextBox 122">
            <a:extLst>
              <a:ext uri="{FF2B5EF4-FFF2-40B4-BE49-F238E27FC236}">
                <a16:creationId xmlns:a16="http://schemas.microsoft.com/office/drawing/2014/main" id="{7DB3A250-DDAC-4762-824C-98B3EA105D22}"/>
              </a:ext>
            </a:extLst>
          </p:cNvPr>
          <p:cNvSpPr txBox="1"/>
          <p:nvPr/>
        </p:nvSpPr>
        <p:spPr>
          <a:xfrm>
            <a:off x="2817273" y="6867503"/>
            <a:ext cx="853122" cy="276999"/>
          </a:xfrm>
          <a:prstGeom prst="rect">
            <a:avLst/>
          </a:prstGeom>
          <a:noFill/>
        </p:spPr>
        <p:txBody>
          <a:bodyPr wrap="square" rtlCol="0">
            <a:spAutoFit/>
          </a:bodyPr>
          <a:lstStyle/>
          <a:p>
            <a:r>
              <a:rPr lang="en-AU" sz="1200" dirty="0">
                <a:solidFill>
                  <a:schemeClr val="tx1">
                    <a:lumMod val="65000"/>
                    <a:lumOff val="35000"/>
                  </a:schemeClr>
                </a:solidFill>
                <a:latin typeface="Arial Narrow" panose="020B0606020202030204" pitchFamily="34" charset="0"/>
              </a:rPr>
              <a:t>Ferrel Cell</a:t>
            </a:r>
          </a:p>
        </p:txBody>
      </p:sp>
      <p:sp>
        <p:nvSpPr>
          <p:cNvPr id="124" name="TextBox 123">
            <a:extLst>
              <a:ext uri="{FF2B5EF4-FFF2-40B4-BE49-F238E27FC236}">
                <a16:creationId xmlns:a16="http://schemas.microsoft.com/office/drawing/2014/main" id="{E3A13536-2D62-402E-8029-65221FB2EF16}"/>
              </a:ext>
            </a:extLst>
          </p:cNvPr>
          <p:cNvSpPr txBox="1"/>
          <p:nvPr/>
        </p:nvSpPr>
        <p:spPr>
          <a:xfrm>
            <a:off x="3033034" y="7295960"/>
            <a:ext cx="853122" cy="276999"/>
          </a:xfrm>
          <a:prstGeom prst="rect">
            <a:avLst/>
          </a:prstGeom>
          <a:noFill/>
        </p:spPr>
        <p:txBody>
          <a:bodyPr wrap="square" rtlCol="0">
            <a:spAutoFit/>
          </a:bodyPr>
          <a:lstStyle/>
          <a:p>
            <a:r>
              <a:rPr lang="en-AU" sz="1200" dirty="0">
                <a:solidFill>
                  <a:schemeClr val="tx1">
                    <a:lumMod val="65000"/>
                    <a:lumOff val="35000"/>
                  </a:schemeClr>
                </a:solidFill>
                <a:latin typeface="Arial Narrow" panose="020B0606020202030204" pitchFamily="34" charset="0"/>
              </a:rPr>
              <a:t>Hadley Cell</a:t>
            </a:r>
          </a:p>
        </p:txBody>
      </p:sp>
      <p:sp>
        <p:nvSpPr>
          <p:cNvPr id="55" name="TextBox 54">
            <a:extLst>
              <a:ext uri="{FF2B5EF4-FFF2-40B4-BE49-F238E27FC236}">
                <a16:creationId xmlns:a16="http://schemas.microsoft.com/office/drawing/2014/main" id="{C970A81F-5CDC-41F9-971C-BD7A30F86945}"/>
              </a:ext>
            </a:extLst>
          </p:cNvPr>
          <p:cNvSpPr txBox="1"/>
          <p:nvPr/>
        </p:nvSpPr>
        <p:spPr>
          <a:xfrm>
            <a:off x="745812" y="7513260"/>
            <a:ext cx="2071461" cy="169277"/>
          </a:xfrm>
          <a:prstGeom prst="rect">
            <a:avLst/>
          </a:prstGeom>
          <a:noFill/>
        </p:spPr>
        <p:txBody>
          <a:bodyPr wrap="square" rtlCol="0">
            <a:spAutoFit/>
          </a:bodyPr>
          <a:lstStyle/>
          <a:p>
            <a:r>
              <a:rPr lang="en-AU" sz="500" dirty="0">
                <a:latin typeface="Arial Narrow" panose="020B0606020202030204" pitchFamily="34" charset="0"/>
              </a:rPr>
              <a:t>L  </a:t>
            </a:r>
            <a:r>
              <a:rPr lang="en-AU" sz="500" dirty="0" err="1">
                <a:latin typeface="Arial Narrow" panose="020B0606020202030204" pitchFamily="34" charset="0"/>
              </a:rPr>
              <a:t>L</a:t>
            </a:r>
            <a:r>
              <a:rPr lang="en-AU" sz="500" dirty="0">
                <a:latin typeface="Arial Narrow" panose="020B0606020202030204" pitchFamily="34" charset="0"/>
              </a:rPr>
              <a:t>  </a:t>
            </a:r>
            <a:r>
              <a:rPr lang="en-AU" sz="500" dirty="0" err="1">
                <a:latin typeface="Arial Narrow" panose="020B0606020202030204" pitchFamily="34" charset="0"/>
              </a:rPr>
              <a:t>L</a:t>
            </a:r>
            <a:r>
              <a:rPr lang="en-AU" sz="500" dirty="0">
                <a:latin typeface="Arial Narrow" panose="020B0606020202030204" pitchFamily="34" charset="0"/>
              </a:rPr>
              <a:t>  </a:t>
            </a:r>
            <a:r>
              <a:rPr lang="en-AU" sz="500" dirty="0" err="1">
                <a:latin typeface="Arial Narrow" panose="020B0606020202030204" pitchFamily="34" charset="0"/>
              </a:rPr>
              <a:t>L</a:t>
            </a:r>
            <a:r>
              <a:rPr lang="en-AU" sz="500" dirty="0">
                <a:latin typeface="Arial Narrow" panose="020B0606020202030204" pitchFamily="34" charset="0"/>
              </a:rPr>
              <a:t>  </a:t>
            </a:r>
            <a:r>
              <a:rPr lang="en-AU" sz="500" dirty="0" err="1">
                <a:latin typeface="Arial Narrow" panose="020B0606020202030204" pitchFamily="34" charset="0"/>
              </a:rPr>
              <a:t>L</a:t>
            </a:r>
            <a:r>
              <a:rPr lang="en-AU" sz="500" dirty="0">
                <a:latin typeface="Arial Narrow" panose="020B0606020202030204" pitchFamily="34" charset="0"/>
              </a:rPr>
              <a:t>  </a:t>
            </a:r>
            <a:r>
              <a:rPr lang="en-AU" sz="500" dirty="0" err="1">
                <a:latin typeface="Arial Narrow" panose="020B0606020202030204" pitchFamily="34" charset="0"/>
              </a:rPr>
              <a:t>L</a:t>
            </a:r>
            <a:r>
              <a:rPr lang="en-AU" sz="500" dirty="0">
                <a:latin typeface="Arial Narrow" panose="020B0606020202030204" pitchFamily="34" charset="0"/>
              </a:rPr>
              <a:t>  </a:t>
            </a:r>
            <a:r>
              <a:rPr lang="en-AU" sz="500" dirty="0" err="1">
                <a:latin typeface="Arial Narrow" panose="020B0606020202030204" pitchFamily="34" charset="0"/>
              </a:rPr>
              <a:t>L</a:t>
            </a:r>
            <a:r>
              <a:rPr lang="en-AU" sz="500" dirty="0">
                <a:latin typeface="Arial Narrow" panose="020B0606020202030204" pitchFamily="34" charset="0"/>
              </a:rPr>
              <a:t>  </a:t>
            </a:r>
            <a:r>
              <a:rPr lang="en-AU" sz="500" dirty="0" err="1">
                <a:latin typeface="Arial Narrow" panose="020B0606020202030204" pitchFamily="34" charset="0"/>
              </a:rPr>
              <a:t>L</a:t>
            </a:r>
            <a:r>
              <a:rPr lang="en-AU" sz="500" dirty="0">
                <a:latin typeface="Arial Narrow" panose="020B0606020202030204" pitchFamily="34" charset="0"/>
              </a:rPr>
              <a:t>  </a:t>
            </a:r>
            <a:r>
              <a:rPr lang="en-AU" sz="500" dirty="0" err="1">
                <a:latin typeface="Arial Narrow" panose="020B0606020202030204" pitchFamily="34" charset="0"/>
              </a:rPr>
              <a:t>L</a:t>
            </a:r>
            <a:r>
              <a:rPr lang="en-AU" sz="500" dirty="0">
                <a:latin typeface="Arial Narrow" panose="020B0606020202030204" pitchFamily="34" charset="0"/>
              </a:rPr>
              <a:t>  </a:t>
            </a:r>
            <a:r>
              <a:rPr lang="en-AU" sz="500" dirty="0" err="1">
                <a:latin typeface="Arial Narrow" panose="020B0606020202030204" pitchFamily="34" charset="0"/>
              </a:rPr>
              <a:t>L</a:t>
            </a:r>
            <a:r>
              <a:rPr lang="en-AU" sz="500" dirty="0">
                <a:latin typeface="Arial Narrow" panose="020B0606020202030204" pitchFamily="34" charset="0"/>
              </a:rPr>
              <a:t>  </a:t>
            </a:r>
            <a:r>
              <a:rPr lang="en-AU" sz="500" dirty="0" err="1">
                <a:latin typeface="Arial Narrow" panose="020B0606020202030204" pitchFamily="34" charset="0"/>
              </a:rPr>
              <a:t>L</a:t>
            </a:r>
            <a:r>
              <a:rPr lang="en-AU" sz="500" dirty="0">
                <a:latin typeface="Arial Narrow" panose="020B0606020202030204" pitchFamily="34" charset="0"/>
              </a:rPr>
              <a:t>  </a:t>
            </a:r>
            <a:r>
              <a:rPr lang="en-AU" sz="500" dirty="0" err="1">
                <a:latin typeface="Arial Narrow" panose="020B0606020202030204" pitchFamily="34" charset="0"/>
              </a:rPr>
              <a:t>L</a:t>
            </a:r>
            <a:r>
              <a:rPr lang="en-AU" sz="500" dirty="0">
                <a:latin typeface="Arial Narrow" panose="020B0606020202030204" pitchFamily="34" charset="0"/>
              </a:rPr>
              <a:t>  </a:t>
            </a:r>
            <a:r>
              <a:rPr lang="en-AU" sz="500" dirty="0" err="1">
                <a:latin typeface="Arial Narrow" panose="020B0606020202030204" pitchFamily="34" charset="0"/>
              </a:rPr>
              <a:t>L</a:t>
            </a:r>
            <a:r>
              <a:rPr lang="en-AU" sz="500" dirty="0">
                <a:latin typeface="Arial Narrow" panose="020B0606020202030204" pitchFamily="34" charset="0"/>
              </a:rPr>
              <a:t>  </a:t>
            </a:r>
            <a:r>
              <a:rPr lang="en-AU" sz="500" dirty="0" err="1">
                <a:latin typeface="Arial Narrow" panose="020B0606020202030204" pitchFamily="34" charset="0"/>
              </a:rPr>
              <a:t>L</a:t>
            </a:r>
            <a:r>
              <a:rPr lang="en-AU" sz="500" dirty="0">
                <a:latin typeface="Arial Narrow" panose="020B0606020202030204" pitchFamily="34" charset="0"/>
              </a:rPr>
              <a:t>  </a:t>
            </a:r>
            <a:r>
              <a:rPr lang="en-AU" sz="500" dirty="0" err="1">
                <a:latin typeface="Arial Narrow" panose="020B0606020202030204" pitchFamily="34" charset="0"/>
              </a:rPr>
              <a:t>L</a:t>
            </a:r>
            <a:r>
              <a:rPr lang="en-AU" sz="500" dirty="0">
                <a:latin typeface="Arial Narrow" panose="020B0606020202030204" pitchFamily="34" charset="0"/>
              </a:rPr>
              <a:t>  </a:t>
            </a:r>
            <a:r>
              <a:rPr lang="en-AU" sz="500" dirty="0" err="1">
                <a:latin typeface="Arial Narrow" panose="020B0606020202030204" pitchFamily="34" charset="0"/>
              </a:rPr>
              <a:t>L</a:t>
            </a:r>
            <a:r>
              <a:rPr lang="en-AU" sz="500" dirty="0">
                <a:latin typeface="Arial Narrow" panose="020B0606020202030204" pitchFamily="34" charset="0"/>
              </a:rPr>
              <a:t>  </a:t>
            </a:r>
            <a:r>
              <a:rPr lang="en-AU" sz="500" dirty="0" err="1">
                <a:latin typeface="Arial Narrow" panose="020B0606020202030204" pitchFamily="34" charset="0"/>
              </a:rPr>
              <a:t>L</a:t>
            </a:r>
            <a:r>
              <a:rPr lang="en-AU" sz="500" dirty="0">
                <a:latin typeface="Arial Narrow" panose="020B0606020202030204" pitchFamily="34" charset="0"/>
              </a:rPr>
              <a:t>  </a:t>
            </a:r>
            <a:r>
              <a:rPr lang="en-AU" sz="500" dirty="0" err="1">
                <a:latin typeface="Arial Narrow" panose="020B0606020202030204" pitchFamily="34" charset="0"/>
              </a:rPr>
              <a:t>L</a:t>
            </a:r>
            <a:r>
              <a:rPr lang="en-AU" sz="500" dirty="0">
                <a:latin typeface="Arial Narrow" panose="020B0606020202030204" pitchFamily="34" charset="0"/>
              </a:rPr>
              <a:t>  </a:t>
            </a:r>
            <a:r>
              <a:rPr lang="en-AU" sz="500" dirty="0" err="1">
                <a:latin typeface="Arial Narrow" panose="020B0606020202030204" pitchFamily="34" charset="0"/>
              </a:rPr>
              <a:t>L</a:t>
            </a:r>
            <a:r>
              <a:rPr lang="en-AU" sz="500" dirty="0">
                <a:latin typeface="Arial Narrow" panose="020B0606020202030204" pitchFamily="34" charset="0"/>
              </a:rPr>
              <a:t>  </a:t>
            </a:r>
            <a:r>
              <a:rPr lang="en-AU" sz="500" dirty="0" err="1">
                <a:latin typeface="Arial Narrow" panose="020B0606020202030204" pitchFamily="34" charset="0"/>
              </a:rPr>
              <a:t>L</a:t>
            </a:r>
            <a:r>
              <a:rPr lang="en-AU" sz="500" dirty="0">
                <a:latin typeface="Arial Narrow" panose="020B0606020202030204" pitchFamily="34" charset="0"/>
              </a:rPr>
              <a:t>  </a:t>
            </a:r>
            <a:r>
              <a:rPr lang="en-AU" sz="500" dirty="0" err="1">
                <a:latin typeface="Arial Narrow" panose="020B0606020202030204" pitchFamily="34" charset="0"/>
              </a:rPr>
              <a:t>L</a:t>
            </a:r>
            <a:r>
              <a:rPr lang="en-AU" sz="500" dirty="0">
                <a:latin typeface="Arial Narrow" panose="020B0606020202030204" pitchFamily="34" charset="0"/>
              </a:rPr>
              <a:t>  </a:t>
            </a:r>
            <a:r>
              <a:rPr lang="en-AU" sz="500" dirty="0" err="1">
                <a:latin typeface="Arial Narrow" panose="020B0606020202030204" pitchFamily="34" charset="0"/>
              </a:rPr>
              <a:t>L</a:t>
            </a:r>
            <a:r>
              <a:rPr lang="en-AU" sz="500" dirty="0">
                <a:latin typeface="Arial Narrow" panose="020B0606020202030204" pitchFamily="34" charset="0"/>
              </a:rPr>
              <a:t>  </a:t>
            </a:r>
            <a:r>
              <a:rPr lang="en-AU" sz="500" dirty="0" err="1">
                <a:latin typeface="Arial Narrow" panose="020B0606020202030204" pitchFamily="34" charset="0"/>
              </a:rPr>
              <a:t>L</a:t>
            </a:r>
            <a:r>
              <a:rPr lang="en-AU" sz="500" dirty="0">
                <a:latin typeface="Arial Narrow" panose="020B0606020202030204" pitchFamily="34" charset="0"/>
              </a:rPr>
              <a:t>  </a:t>
            </a:r>
            <a:r>
              <a:rPr lang="en-AU" sz="500" dirty="0" err="1">
                <a:latin typeface="Arial Narrow" panose="020B0606020202030204" pitchFamily="34" charset="0"/>
              </a:rPr>
              <a:t>L</a:t>
            </a:r>
            <a:r>
              <a:rPr lang="en-AU" sz="500" dirty="0">
                <a:latin typeface="Arial Narrow" panose="020B0606020202030204" pitchFamily="34" charset="0"/>
              </a:rPr>
              <a:t>  </a:t>
            </a:r>
            <a:r>
              <a:rPr lang="en-AU" sz="500" dirty="0" err="1">
                <a:latin typeface="Arial Narrow" panose="020B0606020202030204" pitchFamily="34" charset="0"/>
              </a:rPr>
              <a:t>L</a:t>
            </a:r>
            <a:r>
              <a:rPr lang="en-AU" sz="500" dirty="0">
                <a:latin typeface="Arial Narrow" panose="020B0606020202030204" pitchFamily="34" charset="0"/>
              </a:rPr>
              <a:t>  </a:t>
            </a:r>
            <a:r>
              <a:rPr lang="en-AU" sz="500" dirty="0" err="1">
                <a:latin typeface="Arial Narrow" panose="020B0606020202030204" pitchFamily="34" charset="0"/>
              </a:rPr>
              <a:t>L</a:t>
            </a:r>
            <a:r>
              <a:rPr lang="en-AU" sz="500" dirty="0">
                <a:latin typeface="Arial Narrow" panose="020B0606020202030204" pitchFamily="34" charset="0"/>
              </a:rPr>
              <a:t>  </a:t>
            </a:r>
            <a:r>
              <a:rPr lang="en-AU" sz="500" dirty="0" err="1">
                <a:latin typeface="Arial Narrow" panose="020B0606020202030204" pitchFamily="34" charset="0"/>
              </a:rPr>
              <a:t>L</a:t>
            </a:r>
            <a:r>
              <a:rPr lang="en-AU" sz="500" dirty="0">
                <a:latin typeface="Arial Narrow" panose="020B0606020202030204" pitchFamily="34" charset="0"/>
              </a:rPr>
              <a:t>  </a:t>
            </a:r>
            <a:r>
              <a:rPr lang="en-AU" sz="500" dirty="0" err="1">
                <a:latin typeface="Arial Narrow" panose="020B0606020202030204" pitchFamily="34" charset="0"/>
              </a:rPr>
              <a:t>L</a:t>
            </a:r>
            <a:r>
              <a:rPr lang="en-AU" sz="500" dirty="0">
                <a:latin typeface="Arial Narrow" panose="020B0606020202030204" pitchFamily="34" charset="0"/>
              </a:rPr>
              <a:t>  </a:t>
            </a:r>
            <a:r>
              <a:rPr lang="en-AU" sz="500" dirty="0" err="1">
                <a:latin typeface="Arial Narrow" panose="020B0606020202030204" pitchFamily="34" charset="0"/>
              </a:rPr>
              <a:t>L</a:t>
            </a:r>
            <a:r>
              <a:rPr lang="en-AU" sz="500" dirty="0">
                <a:latin typeface="Arial Narrow" panose="020B0606020202030204" pitchFamily="34" charset="0"/>
              </a:rPr>
              <a:t>  </a:t>
            </a:r>
            <a:r>
              <a:rPr lang="en-AU" sz="500" dirty="0" err="1">
                <a:latin typeface="Arial Narrow" panose="020B0606020202030204" pitchFamily="34" charset="0"/>
              </a:rPr>
              <a:t>L</a:t>
            </a:r>
            <a:r>
              <a:rPr lang="en-AU" sz="500" dirty="0">
                <a:latin typeface="Arial Narrow" panose="020B0606020202030204" pitchFamily="34" charset="0"/>
              </a:rPr>
              <a:t>  </a:t>
            </a:r>
            <a:r>
              <a:rPr lang="en-AU" sz="500" dirty="0" err="1">
                <a:latin typeface="Arial Narrow" panose="020B0606020202030204" pitchFamily="34" charset="0"/>
              </a:rPr>
              <a:t>L</a:t>
            </a:r>
            <a:r>
              <a:rPr lang="en-AU" sz="500" dirty="0">
                <a:latin typeface="Arial Narrow" panose="020B0606020202030204" pitchFamily="34" charset="0"/>
              </a:rPr>
              <a:t>  </a:t>
            </a:r>
            <a:r>
              <a:rPr lang="en-AU" sz="500" dirty="0" err="1">
                <a:latin typeface="Arial Narrow" panose="020B0606020202030204" pitchFamily="34" charset="0"/>
              </a:rPr>
              <a:t>L</a:t>
            </a:r>
            <a:r>
              <a:rPr lang="en-AU" sz="500" dirty="0">
                <a:latin typeface="Arial Narrow" panose="020B0606020202030204" pitchFamily="34" charset="0"/>
              </a:rPr>
              <a:t>    </a:t>
            </a:r>
          </a:p>
        </p:txBody>
      </p:sp>
      <p:sp>
        <p:nvSpPr>
          <p:cNvPr id="125" name="TextBox 124">
            <a:extLst>
              <a:ext uri="{FF2B5EF4-FFF2-40B4-BE49-F238E27FC236}">
                <a16:creationId xmlns:a16="http://schemas.microsoft.com/office/drawing/2014/main" id="{40B48D03-3715-4EBD-96C9-856338782F55}"/>
              </a:ext>
            </a:extLst>
          </p:cNvPr>
          <p:cNvSpPr txBox="1"/>
          <p:nvPr/>
        </p:nvSpPr>
        <p:spPr>
          <a:xfrm>
            <a:off x="821498" y="7168022"/>
            <a:ext cx="2071461" cy="169277"/>
          </a:xfrm>
          <a:prstGeom prst="rect">
            <a:avLst/>
          </a:prstGeom>
          <a:noFill/>
        </p:spPr>
        <p:txBody>
          <a:bodyPr wrap="square" rtlCol="0">
            <a:spAutoFit/>
          </a:bodyPr>
          <a:lstStyle/>
          <a:p>
            <a:r>
              <a:rPr lang="en-AU" sz="500" dirty="0">
                <a:latin typeface="Arial Narrow" panose="020B0606020202030204" pitchFamily="34" charset="0"/>
              </a:rPr>
              <a:t>H  </a:t>
            </a:r>
            <a:r>
              <a:rPr lang="en-AU" sz="500" dirty="0" err="1">
                <a:latin typeface="Arial Narrow" panose="020B0606020202030204" pitchFamily="34" charset="0"/>
              </a:rPr>
              <a:t>H</a:t>
            </a:r>
            <a:r>
              <a:rPr lang="en-AU" sz="500" dirty="0">
                <a:latin typeface="Arial Narrow" panose="020B0606020202030204" pitchFamily="34" charset="0"/>
              </a:rPr>
              <a:t>  </a:t>
            </a:r>
            <a:r>
              <a:rPr lang="en-AU" sz="500" dirty="0" err="1">
                <a:latin typeface="Arial Narrow" panose="020B0606020202030204" pitchFamily="34" charset="0"/>
              </a:rPr>
              <a:t>H</a:t>
            </a:r>
            <a:r>
              <a:rPr lang="en-AU" sz="500" dirty="0">
                <a:latin typeface="Arial Narrow" panose="020B0606020202030204" pitchFamily="34" charset="0"/>
              </a:rPr>
              <a:t>  </a:t>
            </a:r>
            <a:r>
              <a:rPr lang="en-AU" sz="500" dirty="0" err="1">
                <a:latin typeface="Arial Narrow" panose="020B0606020202030204" pitchFamily="34" charset="0"/>
              </a:rPr>
              <a:t>H</a:t>
            </a:r>
            <a:r>
              <a:rPr lang="en-AU" sz="500" dirty="0">
                <a:latin typeface="Arial Narrow" panose="020B0606020202030204" pitchFamily="34" charset="0"/>
              </a:rPr>
              <a:t>  </a:t>
            </a:r>
            <a:r>
              <a:rPr lang="en-AU" sz="500" dirty="0" err="1">
                <a:latin typeface="Arial Narrow" panose="020B0606020202030204" pitchFamily="34" charset="0"/>
              </a:rPr>
              <a:t>H</a:t>
            </a:r>
            <a:r>
              <a:rPr lang="en-AU" sz="500" dirty="0">
                <a:latin typeface="Arial Narrow" panose="020B0606020202030204" pitchFamily="34" charset="0"/>
              </a:rPr>
              <a:t>  </a:t>
            </a:r>
            <a:r>
              <a:rPr lang="en-AU" sz="500" dirty="0" err="1">
                <a:latin typeface="Arial Narrow" panose="020B0606020202030204" pitchFamily="34" charset="0"/>
              </a:rPr>
              <a:t>H</a:t>
            </a:r>
            <a:r>
              <a:rPr lang="en-AU" sz="500" dirty="0">
                <a:latin typeface="Arial Narrow" panose="020B0606020202030204" pitchFamily="34" charset="0"/>
              </a:rPr>
              <a:t>  </a:t>
            </a:r>
            <a:r>
              <a:rPr lang="en-AU" sz="500" dirty="0" err="1">
                <a:latin typeface="Arial Narrow" panose="020B0606020202030204" pitchFamily="34" charset="0"/>
              </a:rPr>
              <a:t>H</a:t>
            </a:r>
            <a:r>
              <a:rPr lang="en-AU" sz="500" dirty="0">
                <a:latin typeface="Arial Narrow" panose="020B0606020202030204" pitchFamily="34" charset="0"/>
              </a:rPr>
              <a:t>  </a:t>
            </a:r>
            <a:r>
              <a:rPr lang="en-AU" sz="500" dirty="0" err="1">
                <a:latin typeface="Arial Narrow" panose="020B0606020202030204" pitchFamily="34" charset="0"/>
              </a:rPr>
              <a:t>H</a:t>
            </a:r>
            <a:r>
              <a:rPr lang="en-AU" sz="500" dirty="0">
                <a:latin typeface="Arial Narrow" panose="020B0606020202030204" pitchFamily="34" charset="0"/>
              </a:rPr>
              <a:t>  </a:t>
            </a:r>
            <a:r>
              <a:rPr lang="en-AU" sz="500" dirty="0" err="1">
                <a:latin typeface="Arial Narrow" panose="020B0606020202030204" pitchFamily="34" charset="0"/>
              </a:rPr>
              <a:t>H</a:t>
            </a:r>
            <a:r>
              <a:rPr lang="en-AU" sz="500" dirty="0">
                <a:latin typeface="Arial Narrow" panose="020B0606020202030204" pitchFamily="34" charset="0"/>
              </a:rPr>
              <a:t>  </a:t>
            </a:r>
            <a:r>
              <a:rPr lang="en-AU" sz="500" dirty="0" err="1">
                <a:latin typeface="Arial Narrow" panose="020B0606020202030204" pitchFamily="34" charset="0"/>
              </a:rPr>
              <a:t>H</a:t>
            </a:r>
            <a:r>
              <a:rPr lang="en-AU" sz="500" dirty="0">
                <a:latin typeface="Arial Narrow" panose="020B0606020202030204" pitchFamily="34" charset="0"/>
              </a:rPr>
              <a:t>  </a:t>
            </a:r>
            <a:r>
              <a:rPr lang="en-AU" sz="500" dirty="0" err="1">
                <a:latin typeface="Arial Narrow" panose="020B0606020202030204" pitchFamily="34" charset="0"/>
              </a:rPr>
              <a:t>H</a:t>
            </a:r>
            <a:r>
              <a:rPr lang="en-AU" sz="500" dirty="0">
                <a:latin typeface="Arial Narrow" panose="020B0606020202030204" pitchFamily="34" charset="0"/>
              </a:rPr>
              <a:t>  </a:t>
            </a:r>
            <a:r>
              <a:rPr lang="en-AU" sz="500" dirty="0" err="1">
                <a:latin typeface="Arial Narrow" panose="020B0606020202030204" pitchFamily="34" charset="0"/>
              </a:rPr>
              <a:t>H</a:t>
            </a:r>
            <a:r>
              <a:rPr lang="en-AU" sz="500" dirty="0">
                <a:latin typeface="Arial Narrow" panose="020B0606020202030204" pitchFamily="34" charset="0"/>
              </a:rPr>
              <a:t>  </a:t>
            </a:r>
            <a:r>
              <a:rPr lang="en-AU" sz="500" dirty="0" err="1">
                <a:latin typeface="Arial Narrow" panose="020B0606020202030204" pitchFamily="34" charset="0"/>
              </a:rPr>
              <a:t>H</a:t>
            </a:r>
            <a:r>
              <a:rPr lang="en-AU" sz="500" dirty="0">
                <a:latin typeface="Arial Narrow" panose="020B0606020202030204" pitchFamily="34" charset="0"/>
              </a:rPr>
              <a:t>  </a:t>
            </a:r>
            <a:r>
              <a:rPr lang="en-AU" sz="500" dirty="0" err="1">
                <a:latin typeface="Arial Narrow" panose="020B0606020202030204" pitchFamily="34" charset="0"/>
              </a:rPr>
              <a:t>H</a:t>
            </a:r>
            <a:r>
              <a:rPr lang="en-AU" sz="500" dirty="0">
                <a:latin typeface="Arial Narrow" panose="020B0606020202030204" pitchFamily="34" charset="0"/>
              </a:rPr>
              <a:t>  </a:t>
            </a:r>
            <a:r>
              <a:rPr lang="en-AU" sz="500" dirty="0" err="1">
                <a:latin typeface="Arial Narrow" panose="020B0606020202030204" pitchFamily="34" charset="0"/>
              </a:rPr>
              <a:t>H</a:t>
            </a:r>
            <a:r>
              <a:rPr lang="en-AU" sz="500" dirty="0">
                <a:latin typeface="Arial Narrow" panose="020B0606020202030204" pitchFamily="34" charset="0"/>
              </a:rPr>
              <a:t>  </a:t>
            </a:r>
            <a:r>
              <a:rPr lang="en-AU" sz="500" dirty="0" err="1">
                <a:latin typeface="Arial Narrow" panose="020B0606020202030204" pitchFamily="34" charset="0"/>
              </a:rPr>
              <a:t>H</a:t>
            </a:r>
            <a:r>
              <a:rPr lang="en-AU" sz="500" dirty="0">
                <a:latin typeface="Arial Narrow" panose="020B0606020202030204" pitchFamily="34" charset="0"/>
              </a:rPr>
              <a:t>  </a:t>
            </a:r>
            <a:r>
              <a:rPr lang="en-AU" sz="500" dirty="0" err="1">
                <a:latin typeface="Arial Narrow" panose="020B0606020202030204" pitchFamily="34" charset="0"/>
              </a:rPr>
              <a:t>H</a:t>
            </a:r>
            <a:r>
              <a:rPr lang="en-AU" sz="500" dirty="0">
                <a:latin typeface="Arial Narrow" panose="020B0606020202030204" pitchFamily="34" charset="0"/>
              </a:rPr>
              <a:t>  </a:t>
            </a:r>
            <a:r>
              <a:rPr lang="en-AU" sz="500" dirty="0" err="1">
                <a:latin typeface="Arial Narrow" panose="020B0606020202030204" pitchFamily="34" charset="0"/>
              </a:rPr>
              <a:t>H</a:t>
            </a:r>
            <a:r>
              <a:rPr lang="en-AU" sz="500" dirty="0">
                <a:latin typeface="Arial Narrow" panose="020B0606020202030204" pitchFamily="34" charset="0"/>
              </a:rPr>
              <a:t>  </a:t>
            </a:r>
            <a:r>
              <a:rPr lang="en-AU" sz="500" dirty="0" err="1">
                <a:latin typeface="Arial Narrow" panose="020B0606020202030204" pitchFamily="34" charset="0"/>
              </a:rPr>
              <a:t>H</a:t>
            </a:r>
            <a:r>
              <a:rPr lang="en-AU" sz="500" dirty="0">
                <a:latin typeface="Arial Narrow" panose="020B0606020202030204" pitchFamily="34" charset="0"/>
              </a:rPr>
              <a:t>  </a:t>
            </a:r>
            <a:r>
              <a:rPr lang="en-AU" sz="500" dirty="0" err="1">
                <a:latin typeface="Arial Narrow" panose="020B0606020202030204" pitchFamily="34" charset="0"/>
              </a:rPr>
              <a:t>H</a:t>
            </a:r>
            <a:r>
              <a:rPr lang="en-AU" sz="500" dirty="0">
                <a:latin typeface="Arial Narrow" panose="020B0606020202030204" pitchFamily="34" charset="0"/>
              </a:rPr>
              <a:t>  </a:t>
            </a:r>
            <a:r>
              <a:rPr lang="en-AU" sz="500" dirty="0" err="1">
                <a:latin typeface="Arial Narrow" panose="020B0606020202030204" pitchFamily="34" charset="0"/>
              </a:rPr>
              <a:t>H</a:t>
            </a:r>
            <a:r>
              <a:rPr lang="en-AU" sz="500" dirty="0">
                <a:latin typeface="Arial Narrow" panose="020B0606020202030204" pitchFamily="34" charset="0"/>
              </a:rPr>
              <a:t>  </a:t>
            </a:r>
            <a:r>
              <a:rPr lang="en-AU" sz="500" dirty="0" err="1">
                <a:latin typeface="Arial Narrow" panose="020B0606020202030204" pitchFamily="34" charset="0"/>
              </a:rPr>
              <a:t>H</a:t>
            </a:r>
            <a:r>
              <a:rPr lang="en-AU" sz="500" dirty="0">
                <a:latin typeface="Arial Narrow" panose="020B0606020202030204" pitchFamily="34" charset="0"/>
              </a:rPr>
              <a:t>  </a:t>
            </a:r>
            <a:r>
              <a:rPr lang="en-AU" sz="500" dirty="0" err="1">
                <a:latin typeface="Arial Narrow" panose="020B0606020202030204" pitchFamily="34" charset="0"/>
              </a:rPr>
              <a:t>H</a:t>
            </a:r>
            <a:r>
              <a:rPr lang="en-AU" sz="500" dirty="0">
                <a:latin typeface="Arial Narrow" panose="020B0606020202030204" pitchFamily="34" charset="0"/>
              </a:rPr>
              <a:t>  </a:t>
            </a:r>
            <a:r>
              <a:rPr lang="en-AU" sz="500" dirty="0" err="1">
                <a:latin typeface="Arial Narrow" panose="020B0606020202030204" pitchFamily="34" charset="0"/>
              </a:rPr>
              <a:t>H</a:t>
            </a:r>
            <a:r>
              <a:rPr lang="en-AU" sz="500" dirty="0">
                <a:latin typeface="Arial Narrow" panose="020B0606020202030204" pitchFamily="34" charset="0"/>
              </a:rPr>
              <a:t>  </a:t>
            </a:r>
            <a:r>
              <a:rPr lang="en-AU" sz="500" dirty="0" err="1">
                <a:latin typeface="Arial Narrow" panose="020B0606020202030204" pitchFamily="34" charset="0"/>
              </a:rPr>
              <a:t>H</a:t>
            </a:r>
            <a:r>
              <a:rPr lang="en-AU" sz="500" dirty="0">
                <a:latin typeface="Arial Narrow" panose="020B0606020202030204" pitchFamily="34" charset="0"/>
              </a:rPr>
              <a:t> </a:t>
            </a:r>
          </a:p>
        </p:txBody>
      </p:sp>
      <p:sp>
        <p:nvSpPr>
          <p:cNvPr id="126" name="TextBox 125">
            <a:extLst>
              <a:ext uri="{FF2B5EF4-FFF2-40B4-BE49-F238E27FC236}">
                <a16:creationId xmlns:a16="http://schemas.microsoft.com/office/drawing/2014/main" id="{6FF3CDC9-8D11-48DC-9ED8-52DDEF720342}"/>
              </a:ext>
            </a:extLst>
          </p:cNvPr>
          <p:cNvSpPr txBox="1"/>
          <p:nvPr/>
        </p:nvSpPr>
        <p:spPr>
          <a:xfrm>
            <a:off x="835092" y="7877601"/>
            <a:ext cx="2071461" cy="169277"/>
          </a:xfrm>
          <a:prstGeom prst="rect">
            <a:avLst/>
          </a:prstGeom>
          <a:noFill/>
        </p:spPr>
        <p:txBody>
          <a:bodyPr wrap="square" rtlCol="0">
            <a:spAutoFit/>
          </a:bodyPr>
          <a:lstStyle/>
          <a:p>
            <a:r>
              <a:rPr lang="en-AU" sz="500" dirty="0">
                <a:latin typeface="Arial Narrow" panose="020B0606020202030204" pitchFamily="34" charset="0"/>
              </a:rPr>
              <a:t>H  </a:t>
            </a:r>
            <a:r>
              <a:rPr lang="en-AU" sz="500" dirty="0" err="1">
                <a:latin typeface="Arial Narrow" panose="020B0606020202030204" pitchFamily="34" charset="0"/>
              </a:rPr>
              <a:t>H</a:t>
            </a:r>
            <a:r>
              <a:rPr lang="en-AU" sz="500" dirty="0">
                <a:latin typeface="Arial Narrow" panose="020B0606020202030204" pitchFamily="34" charset="0"/>
              </a:rPr>
              <a:t>  </a:t>
            </a:r>
            <a:r>
              <a:rPr lang="en-AU" sz="500" dirty="0" err="1">
                <a:latin typeface="Arial Narrow" panose="020B0606020202030204" pitchFamily="34" charset="0"/>
              </a:rPr>
              <a:t>H</a:t>
            </a:r>
            <a:r>
              <a:rPr lang="en-AU" sz="500" dirty="0">
                <a:latin typeface="Arial Narrow" panose="020B0606020202030204" pitchFamily="34" charset="0"/>
              </a:rPr>
              <a:t>  </a:t>
            </a:r>
            <a:r>
              <a:rPr lang="en-AU" sz="500" dirty="0" err="1">
                <a:latin typeface="Arial Narrow" panose="020B0606020202030204" pitchFamily="34" charset="0"/>
              </a:rPr>
              <a:t>H</a:t>
            </a:r>
            <a:r>
              <a:rPr lang="en-AU" sz="500" dirty="0">
                <a:latin typeface="Arial Narrow" panose="020B0606020202030204" pitchFamily="34" charset="0"/>
              </a:rPr>
              <a:t>  </a:t>
            </a:r>
            <a:r>
              <a:rPr lang="en-AU" sz="500" dirty="0" err="1">
                <a:latin typeface="Arial Narrow" panose="020B0606020202030204" pitchFamily="34" charset="0"/>
              </a:rPr>
              <a:t>H</a:t>
            </a:r>
            <a:r>
              <a:rPr lang="en-AU" sz="500" dirty="0">
                <a:latin typeface="Arial Narrow" panose="020B0606020202030204" pitchFamily="34" charset="0"/>
              </a:rPr>
              <a:t>  </a:t>
            </a:r>
            <a:r>
              <a:rPr lang="en-AU" sz="500" dirty="0" err="1">
                <a:latin typeface="Arial Narrow" panose="020B0606020202030204" pitchFamily="34" charset="0"/>
              </a:rPr>
              <a:t>H</a:t>
            </a:r>
            <a:r>
              <a:rPr lang="en-AU" sz="500" dirty="0">
                <a:latin typeface="Arial Narrow" panose="020B0606020202030204" pitchFamily="34" charset="0"/>
              </a:rPr>
              <a:t>  </a:t>
            </a:r>
            <a:r>
              <a:rPr lang="en-AU" sz="500" dirty="0" err="1">
                <a:latin typeface="Arial Narrow" panose="020B0606020202030204" pitchFamily="34" charset="0"/>
              </a:rPr>
              <a:t>H</a:t>
            </a:r>
            <a:r>
              <a:rPr lang="en-AU" sz="500" dirty="0">
                <a:latin typeface="Arial Narrow" panose="020B0606020202030204" pitchFamily="34" charset="0"/>
              </a:rPr>
              <a:t>  </a:t>
            </a:r>
            <a:r>
              <a:rPr lang="en-AU" sz="500" dirty="0" err="1">
                <a:latin typeface="Arial Narrow" panose="020B0606020202030204" pitchFamily="34" charset="0"/>
              </a:rPr>
              <a:t>H</a:t>
            </a:r>
            <a:r>
              <a:rPr lang="en-AU" sz="500" dirty="0">
                <a:latin typeface="Arial Narrow" panose="020B0606020202030204" pitchFamily="34" charset="0"/>
              </a:rPr>
              <a:t>  </a:t>
            </a:r>
            <a:r>
              <a:rPr lang="en-AU" sz="500" dirty="0" err="1">
                <a:latin typeface="Arial Narrow" panose="020B0606020202030204" pitchFamily="34" charset="0"/>
              </a:rPr>
              <a:t>H</a:t>
            </a:r>
            <a:r>
              <a:rPr lang="en-AU" sz="500" dirty="0">
                <a:latin typeface="Arial Narrow" panose="020B0606020202030204" pitchFamily="34" charset="0"/>
              </a:rPr>
              <a:t>  </a:t>
            </a:r>
            <a:r>
              <a:rPr lang="en-AU" sz="500" dirty="0" err="1">
                <a:latin typeface="Arial Narrow" panose="020B0606020202030204" pitchFamily="34" charset="0"/>
              </a:rPr>
              <a:t>H</a:t>
            </a:r>
            <a:r>
              <a:rPr lang="en-AU" sz="500" dirty="0">
                <a:latin typeface="Arial Narrow" panose="020B0606020202030204" pitchFamily="34" charset="0"/>
              </a:rPr>
              <a:t>  </a:t>
            </a:r>
            <a:r>
              <a:rPr lang="en-AU" sz="500" dirty="0" err="1">
                <a:latin typeface="Arial Narrow" panose="020B0606020202030204" pitchFamily="34" charset="0"/>
              </a:rPr>
              <a:t>H</a:t>
            </a:r>
            <a:r>
              <a:rPr lang="en-AU" sz="500" dirty="0">
                <a:latin typeface="Arial Narrow" panose="020B0606020202030204" pitchFamily="34" charset="0"/>
              </a:rPr>
              <a:t>  </a:t>
            </a:r>
            <a:r>
              <a:rPr lang="en-AU" sz="500" dirty="0" err="1">
                <a:latin typeface="Arial Narrow" panose="020B0606020202030204" pitchFamily="34" charset="0"/>
              </a:rPr>
              <a:t>H</a:t>
            </a:r>
            <a:r>
              <a:rPr lang="en-AU" sz="500" dirty="0">
                <a:latin typeface="Arial Narrow" panose="020B0606020202030204" pitchFamily="34" charset="0"/>
              </a:rPr>
              <a:t>  </a:t>
            </a:r>
            <a:r>
              <a:rPr lang="en-AU" sz="500" dirty="0" err="1">
                <a:latin typeface="Arial Narrow" panose="020B0606020202030204" pitchFamily="34" charset="0"/>
              </a:rPr>
              <a:t>H</a:t>
            </a:r>
            <a:r>
              <a:rPr lang="en-AU" sz="500" dirty="0">
                <a:latin typeface="Arial Narrow" panose="020B0606020202030204" pitchFamily="34" charset="0"/>
              </a:rPr>
              <a:t>  </a:t>
            </a:r>
            <a:r>
              <a:rPr lang="en-AU" sz="500" dirty="0" err="1">
                <a:latin typeface="Arial Narrow" panose="020B0606020202030204" pitchFamily="34" charset="0"/>
              </a:rPr>
              <a:t>H</a:t>
            </a:r>
            <a:r>
              <a:rPr lang="en-AU" sz="500" dirty="0">
                <a:latin typeface="Arial Narrow" panose="020B0606020202030204" pitchFamily="34" charset="0"/>
              </a:rPr>
              <a:t>  </a:t>
            </a:r>
            <a:r>
              <a:rPr lang="en-AU" sz="500" dirty="0" err="1">
                <a:latin typeface="Arial Narrow" panose="020B0606020202030204" pitchFamily="34" charset="0"/>
              </a:rPr>
              <a:t>H</a:t>
            </a:r>
            <a:r>
              <a:rPr lang="en-AU" sz="500" dirty="0">
                <a:latin typeface="Arial Narrow" panose="020B0606020202030204" pitchFamily="34" charset="0"/>
              </a:rPr>
              <a:t>  </a:t>
            </a:r>
            <a:r>
              <a:rPr lang="en-AU" sz="500" dirty="0" err="1">
                <a:latin typeface="Arial Narrow" panose="020B0606020202030204" pitchFamily="34" charset="0"/>
              </a:rPr>
              <a:t>H</a:t>
            </a:r>
            <a:r>
              <a:rPr lang="en-AU" sz="500" dirty="0">
                <a:latin typeface="Arial Narrow" panose="020B0606020202030204" pitchFamily="34" charset="0"/>
              </a:rPr>
              <a:t>  </a:t>
            </a:r>
            <a:r>
              <a:rPr lang="en-AU" sz="500" dirty="0" err="1">
                <a:latin typeface="Arial Narrow" panose="020B0606020202030204" pitchFamily="34" charset="0"/>
              </a:rPr>
              <a:t>H</a:t>
            </a:r>
            <a:r>
              <a:rPr lang="en-AU" sz="500" dirty="0">
                <a:latin typeface="Arial Narrow" panose="020B0606020202030204" pitchFamily="34" charset="0"/>
              </a:rPr>
              <a:t>  </a:t>
            </a:r>
            <a:r>
              <a:rPr lang="en-AU" sz="500" dirty="0" err="1">
                <a:latin typeface="Arial Narrow" panose="020B0606020202030204" pitchFamily="34" charset="0"/>
              </a:rPr>
              <a:t>H</a:t>
            </a:r>
            <a:r>
              <a:rPr lang="en-AU" sz="500" dirty="0">
                <a:latin typeface="Arial Narrow" panose="020B0606020202030204" pitchFamily="34" charset="0"/>
              </a:rPr>
              <a:t>  </a:t>
            </a:r>
            <a:r>
              <a:rPr lang="en-AU" sz="500" dirty="0" err="1">
                <a:latin typeface="Arial Narrow" panose="020B0606020202030204" pitchFamily="34" charset="0"/>
              </a:rPr>
              <a:t>H</a:t>
            </a:r>
            <a:r>
              <a:rPr lang="en-AU" sz="500" dirty="0">
                <a:latin typeface="Arial Narrow" panose="020B0606020202030204" pitchFamily="34" charset="0"/>
              </a:rPr>
              <a:t>  </a:t>
            </a:r>
            <a:r>
              <a:rPr lang="en-AU" sz="500" dirty="0" err="1">
                <a:latin typeface="Arial Narrow" panose="020B0606020202030204" pitchFamily="34" charset="0"/>
              </a:rPr>
              <a:t>H</a:t>
            </a:r>
            <a:r>
              <a:rPr lang="en-AU" sz="500" dirty="0">
                <a:latin typeface="Arial Narrow" panose="020B0606020202030204" pitchFamily="34" charset="0"/>
              </a:rPr>
              <a:t>  </a:t>
            </a:r>
            <a:r>
              <a:rPr lang="en-AU" sz="500" dirty="0" err="1">
                <a:latin typeface="Arial Narrow" panose="020B0606020202030204" pitchFamily="34" charset="0"/>
              </a:rPr>
              <a:t>H</a:t>
            </a:r>
            <a:r>
              <a:rPr lang="en-AU" sz="500" dirty="0">
                <a:latin typeface="Arial Narrow" panose="020B0606020202030204" pitchFamily="34" charset="0"/>
              </a:rPr>
              <a:t>  </a:t>
            </a:r>
            <a:r>
              <a:rPr lang="en-AU" sz="500" dirty="0" err="1">
                <a:latin typeface="Arial Narrow" panose="020B0606020202030204" pitchFamily="34" charset="0"/>
              </a:rPr>
              <a:t>H</a:t>
            </a:r>
            <a:r>
              <a:rPr lang="en-AU" sz="500" dirty="0">
                <a:latin typeface="Arial Narrow" panose="020B0606020202030204" pitchFamily="34" charset="0"/>
              </a:rPr>
              <a:t>  </a:t>
            </a:r>
            <a:r>
              <a:rPr lang="en-AU" sz="500" dirty="0" err="1">
                <a:latin typeface="Arial Narrow" panose="020B0606020202030204" pitchFamily="34" charset="0"/>
              </a:rPr>
              <a:t>H</a:t>
            </a:r>
            <a:r>
              <a:rPr lang="en-AU" sz="500" dirty="0">
                <a:latin typeface="Arial Narrow" panose="020B0606020202030204" pitchFamily="34" charset="0"/>
              </a:rPr>
              <a:t>  </a:t>
            </a:r>
            <a:r>
              <a:rPr lang="en-AU" sz="500" dirty="0" err="1">
                <a:latin typeface="Arial Narrow" panose="020B0606020202030204" pitchFamily="34" charset="0"/>
              </a:rPr>
              <a:t>H</a:t>
            </a:r>
            <a:r>
              <a:rPr lang="en-AU" sz="500" dirty="0">
                <a:latin typeface="Arial Narrow" panose="020B0606020202030204" pitchFamily="34" charset="0"/>
              </a:rPr>
              <a:t>  </a:t>
            </a:r>
            <a:r>
              <a:rPr lang="en-AU" sz="500" dirty="0" err="1">
                <a:latin typeface="Arial Narrow" panose="020B0606020202030204" pitchFamily="34" charset="0"/>
              </a:rPr>
              <a:t>H</a:t>
            </a:r>
            <a:r>
              <a:rPr lang="en-AU" sz="500" dirty="0">
                <a:latin typeface="Arial Narrow" panose="020B0606020202030204" pitchFamily="34" charset="0"/>
              </a:rPr>
              <a:t> </a:t>
            </a:r>
          </a:p>
        </p:txBody>
      </p:sp>
      <p:sp>
        <p:nvSpPr>
          <p:cNvPr id="127" name="TextBox 126">
            <a:extLst>
              <a:ext uri="{FF2B5EF4-FFF2-40B4-BE49-F238E27FC236}">
                <a16:creationId xmlns:a16="http://schemas.microsoft.com/office/drawing/2014/main" id="{5D76A949-C7AF-49AA-B74F-594A7FF9AE08}"/>
              </a:ext>
            </a:extLst>
          </p:cNvPr>
          <p:cNvSpPr txBox="1"/>
          <p:nvPr/>
        </p:nvSpPr>
        <p:spPr>
          <a:xfrm>
            <a:off x="990697" y="8152890"/>
            <a:ext cx="1601052" cy="169277"/>
          </a:xfrm>
          <a:prstGeom prst="rect">
            <a:avLst/>
          </a:prstGeom>
          <a:noFill/>
        </p:spPr>
        <p:txBody>
          <a:bodyPr wrap="square" rtlCol="0">
            <a:spAutoFit/>
          </a:bodyPr>
          <a:lstStyle/>
          <a:p>
            <a:r>
              <a:rPr lang="en-AU" sz="500" dirty="0">
                <a:latin typeface="Arial Narrow" panose="020B0606020202030204" pitchFamily="34" charset="0"/>
              </a:rPr>
              <a:t>L  </a:t>
            </a:r>
            <a:r>
              <a:rPr lang="en-AU" sz="500" dirty="0" err="1">
                <a:latin typeface="Arial Narrow" panose="020B0606020202030204" pitchFamily="34" charset="0"/>
              </a:rPr>
              <a:t>L</a:t>
            </a:r>
            <a:r>
              <a:rPr lang="en-AU" sz="500" dirty="0">
                <a:latin typeface="Arial Narrow" panose="020B0606020202030204" pitchFamily="34" charset="0"/>
              </a:rPr>
              <a:t>  </a:t>
            </a:r>
            <a:r>
              <a:rPr lang="en-AU" sz="500" dirty="0" err="1">
                <a:latin typeface="Arial Narrow" panose="020B0606020202030204" pitchFamily="34" charset="0"/>
              </a:rPr>
              <a:t>L</a:t>
            </a:r>
            <a:r>
              <a:rPr lang="en-AU" sz="500" dirty="0">
                <a:latin typeface="Arial Narrow" panose="020B0606020202030204" pitchFamily="34" charset="0"/>
              </a:rPr>
              <a:t>  </a:t>
            </a:r>
            <a:r>
              <a:rPr lang="en-AU" sz="500" dirty="0" err="1">
                <a:latin typeface="Arial Narrow" panose="020B0606020202030204" pitchFamily="34" charset="0"/>
              </a:rPr>
              <a:t>L</a:t>
            </a:r>
            <a:r>
              <a:rPr lang="en-AU" sz="500" dirty="0">
                <a:latin typeface="Arial Narrow" panose="020B0606020202030204" pitchFamily="34" charset="0"/>
              </a:rPr>
              <a:t>  </a:t>
            </a:r>
            <a:r>
              <a:rPr lang="en-AU" sz="500" dirty="0" err="1">
                <a:latin typeface="Arial Narrow" panose="020B0606020202030204" pitchFamily="34" charset="0"/>
              </a:rPr>
              <a:t>L</a:t>
            </a:r>
            <a:r>
              <a:rPr lang="en-AU" sz="500" dirty="0">
                <a:latin typeface="Arial Narrow" panose="020B0606020202030204" pitchFamily="34" charset="0"/>
              </a:rPr>
              <a:t>  </a:t>
            </a:r>
            <a:r>
              <a:rPr lang="en-AU" sz="500" dirty="0" err="1">
                <a:latin typeface="Arial Narrow" panose="020B0606020202030204" pitchFamily="34" charset="0"/>
              </a:rPr>
              <a:t>L</a:t>
            </a:r>
            <a:r>
              <a:rPr lang="en-AU" sz="500" dirty="0">
                <a:latin typeface="Arial Narrow" panose="020B0606020202030204" pitchFamily="34" charset="0"/>
              </a:rPr>
              <a:t>  </a:t>
            </a:r>
            <a:r>
              <a:rPr lang="en-AU" sz="500" dirty="0" err="1">
                <a:latin typeface="Arial Narrow" panose="020B0606020202030204" pitchFamily="34" charset="0"/>
              </a:rPr>
              <a:t>L</a:t>
            </a:r>
            <a:r>
              <a:rPr lang="en-AU" sz="500" dirty="0">
                <a:latin typeface="Arial Narrow" panose="020B0606020202030204" pitchFamily="34" charset="0"/>
              </a:rPr>
              <a:t>  </a:t>
            </a:r>
            <a:r>
              <a:rPr lang="en-AU" sz="500" dirty="0" err="1">
                <a:latin typeface="Arial Narrow" panose="020B0606020202030204" pitchFamily="34" charset="0"/>
              </a:rPr>
              <a:t>L</a:t>
            </a:r>
            <a:r>
              <a:rPr lang="en-AU" sz="500" dirty="0">
                <a:latin typeface="Arial Narrow" panose="020B0606020202030204" pitchFamily="34" charset="0"/>
              </a:rPr>
              <a:t>  </a:t>
            </a:r>
            <a:r>
              <a:rPr lang="en-AU" sz="500" dirty="0" err="1">
                <a:latin typeface="Arial Narrow" panose="020B0606020202030204" pitchFamily="34" charset="0"/>
              </a:rPr>
              <a:t>L</a:t>
            </a:r>
            <a:r>
              <a:rPr lang="en-AU" sz="500" dirty="0">
                <a:latin typeface="Arial Narrow" panose="020B0606020202030204" pitchFamily="34" charset="0"/>
              </a:rPr>
              <a:t>  </a:t>
            </a:r>
            <a:r>
              <a:rPr lang="en-AU" sz="500" dirty="0" err="1">
                <a:latin typeface="Arial Narrow" panose="020B0606020202030204" pitchFamily="34" charset="0"/>
              </a:rPr>
              <a:t>L</a:t>
            </a:r>
            <a:r>
              <a:rPr lang="en-AU" sz="500" dirty="0">
                <a:latin typeface="Arial Narrow" panose="020B0606020202030204" pitchFamily="34" charset="0"/>
              </a:rPr>
              <a:t>  </a:t>
            </a:r>
            <a:r>
              <a:rPr lang="en-AU" sz="500" dirty="0" err="1">
                <a:latin typeface="Arial Narrow" panose="020B0606020202030204" pitchFamily="34" charset="0"/>
              </a:rPr>
              <a:t>L</a:t>
            </a:r>
            <a:r>
              <a:rPr lang="en-AU" sz="500" dirty="0">
                <a:latin typeface="Arial Narrow" panose="020B0606020202030204" pitchFamily="34" charset="0"/>
              </a:rPr>
              <a:t>  </a:t>
            </a:r>
            <a:r>
              <a:rPr lang="en-AU" sz="500" dirty="0" err="1">
                <a:latin typeface="Arial Narrow" panose="020B0606020202030204" pitchFamily="34" charset="0"/>
              </a:rPr>
              <a:t>L</a:t>
            </a:r>
            <a:r>
              <a:rPr lang="en-AU" sz="500" dirty="0">
                <a:latin typeface="Arial Narrow" panose="020B0606020202030204" pitchFamily="34" charset="0"/>
              </a:rPr>
              <a:t>  </a:t>
            </a:r>
            <a:r>
              <a:rPr lang="en-AU" sz="500" dirty="0" err="1">
                <a:latin typeface="Arial Narrow" panose="020B0606020202030204" pitchFamily="34" charset="0"/>
              </a:rPr>
              <a:t>L</a:t>
            </a:r>
            <a:r>
              <a:rPr lang="en-AU" sz="500" dirty="0">
                <a:latin typeface="Arial Narrow" panose="020B0606020202030204" pitchFamily="34" charset="0"/>
              </a:rPr>
              <a:t>  </a:t>
            </a:r>
            <a:r>
              <a:rPr lang="en-AU" sz="500" dirty="0" err="1">
                <a:latin typeface="Arial Narrow" panose="020B0606020202030204" pitchFamily="34" charset="0"/>
              </a:rPr>
              <a:t>L</a:t>
            </a:r>
            <a:r>
              <a:rPr lang="en-AU" sz="500" dirty="0">
                <a:latin typeface="Arial Narrow" panose="020B0606020202030204" pitchFamily="34" charset="0"/>
              </a:rPr>
              <a:t>  </a:t>
            </a:r>
            <a:r>
              <a:rPr lang="en-AU" sz="500" dirty="0" err="1">
                <a:latin typeface="Arial Narrow" panose="020B0606020202030204" pitchFamily="34" charset="0"/>
              </a:rPr>
              <a:t>L</a:t>
            </a:r>
            <a:r>
              <a:rPr lang="en-AU" sz="500" dirty="0">
                <a:latin typeface="Arial Narrow" panose="020B0606020202030204" pitchFamily="34" charset="0"/>
              </a:rPr>
              <a:t>  </a:t>
            </a:r>
            <a:r>
              <a:rPr lang="en-AU" sz="500" dirty="0" err="1">
                <a:latin typeface="Arial Narrow" panose="020B0606020202030204" pitchFamily="34" charset="0"/>
              </a:rPr>
              <a:t>L</a:t>
            </a:r>
            <a:r>
              <a:rPr lang="en-AU" sz="500" dirty="0">
                <a:latin typeface="Arial Narrow" panose="020B0606020202030204" pitchFamily="34" charset="0"/>
              </a:rPr>
              <a:t>  </a:t>
            </a:r>
            <a:r>
              <a:rPr lang="en-AU" sz="500" dirty="0" err="1">
                <a:latin typeface="Arial Narrow" panose="020B0606020202030204" pitchFamily="34" charset="0"/>
              </a:rPr>
              <a:t>L</a:t>
            </a:r>
            <a:r>
              <a:rPr lang="en-AU" sz="500" dirty="0">
                <a:latin typeface="Arial Narrow" panose="020B0606020202030204" pitchFamily="34" charset="0"/>
              </a:rPr>
              <a:t>  </a:t>
            </a:r>
            <a:r>
              <a:rPr lang="en-AU" sz="500" dirty="0" err="1">
                <a:latin typeface="Arial Narrow" panose="020B0606020202030204" pitchFamily="34" charset="0"/>
              </a:rPr>
              <a:t>L</a:t>
            </a:r>
            <a:r>
              <a:rPr lang="en-AU" sz="500" dirty="0">
                <a:latin typeface="Arial Narrow" panose="020B0606020202030204" pitchFamily="34" charset="0"/>
              </a:rPr>
              <a:t>  </a:t>
            </a:r>
            <a:r>
              <a:rPr lang="en-AU" sz="500" dirty="0" err="1">
                <a:latin typeface="Arial Narrow" panose="020B0606020202030204" pitchFamily="34" charset="0"/>
              </a:rPr>
              <a:t>L</a:t>
            </a:r>
            <a:r>
              <a:rPr lang="en-AU" sz="500" dirty="0">
                <a:latin typeface="Arial Narrow" panose="020B0606020202030204" pitchFamily="34" charset="0"/>
              </a:rPr>
              <a:t>  </a:t>
            </a:r>
            <a:r>
              <a:rPr lang="en-AU" sz="500" dirty="0" err="1">
                <a:latin typeface="Arial Narrow" panose="020B0606020202030204" pitchFamily="34" charset="0"/>
              </a:rPr>
              <a:t>L</a:t>
            </a:r>
            <a:r>
              <a:rPr lang="en-AU" sz="500" dirty="0">
                <a:latin typeface="Arial Narrow" panose="020B0606020202030204" pitchFamily="34" charset="0"/>
              </a:rPr>
              <a:t>  </a:t>
            </a:r>
            <a:r>
              <a:rPr lang="en-AU" sz="500" dirty="0" err="1">
                <a:latin typeface="Arial Narrow" panose="020B0606020202030204" pitchFamily="34" charset="0"/>
              </a:rPr>
              <a:t>L</a:t>
            </a:r>
            <a:r>
              <a:rPr lang="en-AU" sz="500" dirty="0">
                <a:latin typeface="Arial Narrow" panose="020B0606020202030204" pitchFamily="34" charset="0"/>
              </a:rPr>
              <a:t>  </a:t>
            </a:r>
            <a:r>
              <a:rPr lang="en-AU" sz="500" dirty="0" err="1">
                <a:latin typeface="Arial Narrow" panose="020B0606020202030204" pitchFamily="34" charset="0"/>
              </a:rPr>
              <a:t>L</a:t>
            </a:r>
            <a:r>
              <a:rPr lang="en-AU" sz="500" dirty="0">
                <a:latin typeface="Arial Narrow" panose="020B0606020202030204" pitchFamily="34" charset="0"/>
              </a:rPr>
              <a:t>  </a:t>
            </a:r>
            <a:r>
              <a:rPr lang="en-AU" sz="500" dirty="0" err="1">
                <a:latin typeface="Arial Narrow" panose="020B0606020202030204" pitchFamily="34" charset="0"/>
              </a:rPr>
              <a:t>L</a:t>
            </a:r>
            <a:endParaRPr lang="en-AU" sz="500" dirty="0">
              <a:latin typeface="Arial Narrow" panose="020B0606020202030204" pitchFamily="34" charset="0"/>
            </a:endParaRPr>
          </a:p>
        </p:txBody>
      </p:sp>
      <p:sp>
        <p:nvSpPr>
          <p:cNvPr id="128" name="TextBox 127">
            <a:extLst>
              <a:ext uri="{FF2B5EF4-FFF2-40B4-BE49-F238E27FC236}">
                <a16:creationId xmlns:a16="http://schemas.microsoft.com/office/drawing/2014/main" id="{E92AE160-2734-4E4C-81C1-F3824ED42C88}"/>
              </a:ext>
            </a:extLst>
          </p:cNvPr>
          <p:cNvSpPr txBox="1"/>
          <p:nvPr/>
        </p:nvSpPr>
        <p:spPr>
          <a:xfrm>
            <a:off x="1043929" y="6877540"/>
            <a:ext cx="1601052" cy="169277"/>
          </a:xfrm>
          <a:prstGeom prst="rect">
            <a:avLst/>
          </a:prstGeom>
          <a:noFill/>
        </p:spPr>
        <p:txBody>
          <a:bodyPr wrap="square" rtlCol="0">
            <a:spAutoFit/>
          </a:bodyPr>
          <a:lstStyle/>
          <a:p>
            <a:r>
              <a:rPr lang="en-AU" sz="500" dirty="0">
                <a:latin typeface="Arial Narrow" panose="020B0606020202030204" pitchFamily="34" charset="0"/>
              </a:rPr>
              <a:t>L  </a:t>
            </a:r>
            <a:r>
              <a:rPr lang="en-AU" sz="500" dirty="0" err="1">
                <a:latin typeface="Arial Narrow" panose="020B0606020202030204" pitchFamily="34" charset="0"/>
              </a:rPr>
              <a:t>L</a:t>
            </a:r>
            <a:r>
              <a:rPr lang="en-AU" sz="500" dirty="0">
                <a:latin typeface="Arial Narrow" panose="020B0606020202030204" pitchFamily="34" charset="0"/>
              </a:rPr>
              <a:t>  </a:t>
            </a:r>
            <a:r>
              <a:rPr lang="en-AU" sz="500" dirty="0" err="1">
                <a:latin typeface="Arial Narrow" panose="020B0606020202030204" pitchFamily="34" charset="0"/>
              </a:rPr>
              <a:t>L</a:t>
            </a:r>
            <a:r>
              <a:rPr lang="en-AU" sz="500" dirty="0">
                <a:latin typeface="Arial Narrow" panose="020B0606020202030204" pitchFamily="34" charset="0"/>
              </a:rPr>
              <a:t>  </a:t>
            </a:r>
            <a:r>
              <a:rPr lang="en-AU" sz="500" dirty="0" err="1">
                <a:latin typeface="Arial Narrow" panose="020B0606020202030204" pitchFamily="34" charset="0"/>
              </a:rPr>
              <a:t>L</a:t>
            </a:r>
            <a:r>
              <a:rPr lang="en-AU" sz="500" dirty="0">
                <a:latin typeface="Arial Narrow" panose="020B0606020202030204" pitchFamily="34" charset="0"/>
              </a:rPr>
              <a:t>  </a:t>
            </a:r>
            <a:r>
              <a:rPr lang="en-AU" sz="500" dirty="0" err="1">
                <a:latin typeface="Arial Narrow" panose="020B0606020202030204" pitchFamily="34" charset="0"/>
              </a:rPr>
              <a:t>L</a:t>
            </a:r>
            <a:r>
              <a:rPr lang="en-AU" sz="500" dirty="0">
                <a:latin typeface="Arial Narrow" panose="020B0606020202030204" pitchFamily="34" charset="0"/>
              </a:rPr>
              <a:t>  </a:t>
            </a:r>
            <a:r>
              <a:rPr lang="en-AU" sz="500" dirty="0" err="1">
                <a:latin typeface="Arial Narrow" panose="020B0606020202030204" pitchFamily="34" charset="0"/>
              </a:rPr>
              <a:t>L</a:t>
            </a:r>
            <a:r>
              <a:rPr lang="en-AU" sz="500" dirty="0">
                <a:latin typeface="Arial Narrow" panose="020B0606020202030204" pitchFamily="34" charset="0"/>
              </a:rPr>
              <a:t>  </a:t>
            </a:r>
            <a:r>
              <a:rPr lang="en-AU" sz="500" dirty="0" err="1">
                <a:latin typeface="Arial Narrow" panose="020B0606020202030204" pitchFamily="34" charset="0"/>
              </a:rPr>
              <a:t>L</a:t>
            </a:r>
            <a:r>
              <a:rPr lang="en-AU" sz="500" dirty="0">
                <a:latin typeface="Arial Narrow" panose="020B0606020202030204" pitchFamily="34" charset="0"/>
              </a:rPr>
              <a:t>  </a:t>
            </a:r>
            <a:r>
              <a:rPr lang="en-AU" sz="500" dirty="0" err="1">
                <a:latin typeface="Arial Narrow" panose="020B0606020202030204" pitchFamily="34" charset="0"/>
              </a:rPr>
              <a:t>L</a:t>
            </a:r>
            <a:r>
              <a:rPr lang="en-AU" sz="500" dirty="0">
                <a:latin typeface="Arial Narrow" panose="020B0606020202030204" pitchFamily="34" charset="0"/>
              </a:rPr>
              <a:t>  </a:t>
            </a:r>
            <a:r>
              <a:rPr lang="en-AU" sz="500" dirty="0" err="1">
                <a:latin typeface="Arial Narrow" panose="020B0606020202030204" pitchFamily="34" charset="0"/>
              </a:rPr>
              <a:t>L</a:t>
            </a:r>
            <a:r>
              <a:rPr lang="en-AU" sz="500" dirty="0">
                <a:latin typeface="Arial Narrow" panose="020B0606020202030204" pitchFamily="34" charset="0"/>
              </a:rPr>
              <a:t>  </a:t>
            </a:r>
            <a:r>
              <a:rPr lang="en-AU" sz="500" dirty="0" err="1">
                <a:latin typeface="Arial Narrow" panose="020B0606020202030204" pitchFamily="34" charset="0"/>
              </a:rPr>
              <a:t>L</a:t>
            </a:r>
            <a:r>
              <a:rPr lang="en-AU" sz="500" dirty="0">
                <a:latin typeface="Arial Narrow" panose="020B0606020202030204" pitchFamily="34" charset="0"/>
              </a:rPr>
              <a:t>  </a:t>
            </a:r>
            <a:r>
              <a:rPr lang="en-AU" sz="500" dirty="0" err="1">
                <a:latin typeface="Arial Narrow" panose="020B0606020202030204" pitchFamily="34" charset="0"/>
              </a:rPr>
              <a:t>L</a:t>
            </a:r>
            <a:r>
              <a:rPr lang="en-AU" sz="500" dirty="0">
                <a:latin typeface="Arial Narrow" panose="020B0606020202030204" pitchFamily="34" charset="0"/>
              </a:rPr>
              <a:t>  </a:t>
            </a:r>
            <a:r>
              <a:rPr lang="en-AU" sz="500" dirty="0" err="1">
                <a:latin typeface="Arial Narrow" panose="020B0606020202030204" pitchFamily="34" charset="0"/>
              </a:rPr>
              <a:t>L</a:t>
            </a:r>
            <a:r>
              <a:rPr lang="en-AU" sz="500" dirty="0">
                <a:latin typeface="Arial Narrow" panose="020B0606020202030204" pitchFamily="34" charset="0"/>
              </a:rPr>
              <a:t>  </a:t>
            </a:r>
            <a:r>
              <a:rPr lang="en-AU" sz="500" dirty="0" err="1">
                <a:latin typeface="Arial Narrow" panose="020B0606020202030204" pitchFamily="34" charset="0"/>
              </a:rPr>
              <a:t>L</a:t>
            </a:r>
            <a:r>
              <a:rPr lang="en-AU" sz="500" dirty="0">
                <a:latin typeface="Arial Narrow" panose="020B0606020202030204" pitchFamily="34" charset="0"/>
              </a:rPr>
              <a:t>  </a:t>
            </a:r>
            <a:r>
              <a:rPr lang="en-AU" sz="500" dirty="0" err="1">
                <a:latin typeface="Arial Narrow" panose="020B0606020202030204" pitchFamily="34" charset="0"/>
              </a:rPr>
              <a:t>L</a:t>
            </a:r>
            <a:r>
              <a:rPr lang="en-AU" sz="500" dirty="0">
                <a:latin typeface="Arial Narrow" panose="020B0606020202030204" pitchFamily="34" charset="0"/>
              </a:rPr>
              <a:t>  </a:t>
            </a:r>
            <a:r>
              <a:rPr lang="en-AU" sz="500" dirty="0" err="1">
                <a:latin typeface="Arial Narrow" panose="020B0606020202030204" pitchFamily="34" charset="0"/>
              </a:rPr>
              <a:t>L</a:t>
            </a:r>
            <a:r>
              <a:rPr lang="en-AU" sz="500" dirty="0">
                <a:latin typeface="Arial Narrow" panose="020B0606020202030204" pitchFamily="34" charset="0"/>
              </a:rPr>
              <a:t>  </a:t>
            </a:r>
            <a:r>
              <a:rPr lang="en-AU" sz="500" dirty="0" err="1">
                <a:latin typeface="Arial Narrow" panose="020B0606020202030204" pitchFamily="34" charset="0"/>
              </a:rPr>
              <a:t>L</a:t>
            </a:r>
            <a:r>
              <a:rPr lang="en-AU" sz="500" dirty="0">
                <a:latin typeface="Arial Narrow" panose="020B0606020202030204" pitchFamily="34" charset="0"/>
              </a:rPr>
              <a:t>  </a:t>
            </a:r>
            <a:r>
              <a:rPr lang="en-AU" sz="500" dirty="0" err="1">
                <a:latin typeface="Arial Narrow" panose="020B0606020202030204" pitchFamily="34" charset="0"/>
              </a:rPr>
              <a:t>L</a:t>
            </a:r>
            <a:r>
              <a:rPr lang="en-AU" sz="500" dirty="0">
                <a:latin typeface="Arial Narrow" panose="020B0606020202030204" pitchFamily="34" charset="0"/>
              </a:rPr>
              <a:t>  </a:t>
            </a:r>
            <a:r>
              <a:rPr lang="en-AU" sz="500" dirty="0" err="1">
                <a:latin typeface="Arial Narrow" panose="020B0606020202030204" pitchFamily="34" charset="0"/>
              </a:rPr>
              <a:t>L</a:t>
            </a:r>
            <a:r>
              <a:rPr lang="en-AU" sz="500" dirty="0">
                <a:latin typeface="Arial Narrow" panose="020B0606020202030204" pitchFamily="34" charset="0"/>
              </a:rPr>
              <a:t>  </a:t>
            </a:r>
            <a:r>
              <a:rPr lang="en-AU" sz="500" dirty="0" err="1">
                <a:latin typeface="Arial Narrow" panose="020B0606020202030204" pitchFamily="34" charset="0"/>
              </a:rPr>
              <a:t>L</a:t>
            </a:r>
            <a:r>
              <a:rPr lang="en-AU" sz="500" dirty="0">
                <a:latin typeface="Arial Narrow" panose="020B0606020202030204" pitchFamily="34" charset="0"/>
              </a:rPr>
              <a:t>  </a:t>
            </a:r>
            <a:r>
              <a:rPr lang="en-AU" sz="500" dirty="0" err="1">
                <a:latin typeface="Arial Narrow" panose="020B0606020202030204" pitchFamily="34" charset="0"/>
              </a:rPr>
              <a:t>L</a:t>
            </a:r>
            <a:r>
              <a:rPr lang="en-AU" sz="500" dirty="0">
                <a:latin typeface="Arial Narrow" panose="020B0606020202030204" pitchFamily="34" charset="0"/>
              </a:rPr>
              <a:t>  </a:t>
            </a:r>
            <a:r>
              <a:rPr lang="en-AU" sz="500" dirty="0" err="1">
                <a:latin typeface="Arial Narrow" panose="020B0606020202030204" pitchFamily="34" charset="0"/>
              </a:rPr>
              <a:t>L</a:t>
            </a:r>
            <a:endParaRPr lang="en-AU" sz="500" dirty="0">
              <a:latin typeface="Arial Narrow" panose="020B0606020202030204" pitchFamily="34" charset="0"/>
            </a:endParaRPr>
          </a:p>
        </p:txBody>
      </p:sp>
      <p:sp>
        <p:nvSpPr>
          <p:cNvPr id="129" name="TextBox 128">
            <a:extLst>
              <a:ext uri="{FF2B5EF4-FFF2-40B4-BE49-F238E27FC236}">
                <a16:creationId xmlns:a16="http://schemas.microsoft.com/office/drawing/2014/main" id="{81BF6119-9BE4-46BB-B301-52EE6B188679}"/>
              </a:ext>
            </a:extLst>
          </p:cNvPr>
          <p:cNvSpPr txBox="1"/>
          <p:nvPr/>
        </p:nvSpPr>
        <p:spPr>
          <a:xfrm>
            <a:off x="1645583" y="8413233"/>
            <a:ext cx="440250" cy="169277"/>
          </a:xfrm>
          <a:prstGeom prst="rect">
            <a:avLst/>
          </a:prstGeom>
          <a:noFill/>
        </p:spPr>
        <p:txBody>
          <a:bodyPr wrap="square" rtlCol="0">
            <a:spAutoFit/>
          </a:bodyPr>
          <a:lstStyle/>
          <a:p>
            <a:r>
              <a:rPr lang="en-AU" sz="500" dirty="0">
                <a:latin typeface="Arial Narrow" panose="020B0606020202030204" pitchFamily="34" charset="0"/>
              </a:rPr>
              <a:t>H </a:t>
            </a:r>
          </a:p>
        </p:txBody>
      </p:sp>
      <p:sp>
        <p:nvSpPr>
          <p:cNvPr id="130" name="TextBox 129">
            <a:extLst>
              <a:ext uri="{FF2B5EF4-FFF2-40B4-BE49-F238E27FC236}">
                <a16:creationId xmlns:a16="http://schemas.microsoft.com/office/drawing/2014/main" id="{301BEE38-7AA4-4882-A272-0DD8F19B1F63}"/>
              </a:ext>
            </a:extLst>
          </p:cNvPr>
          <p:cNvSpPr txBox="1"/>
          <p:nvPr/>
        </p:nvSpPr>
        <p:spPr>
          <a:xfrm>
            <a:off x="1613707" y="6603453"/>
            <a:ext cx="440250" cy="169277"/>
          </a:xfrm>
          <a:prstGeom prst="rect">
            <a:avLst/>
          </a:prstGeom>
          <a:noFill/>
        </p:spPr>
        <p:txBody>
          <a:bodyPr wrap="square" rtlCol="0">
            <a:spAutoFit/>
          </a:bodyPr>
          <a:lstStyle/>
          <a:p>
            <a:r>
              <a:rPr lang="en-AU" sz="500" dirty="0">
                <a:latin typeface="Arial Narrow" panose="020B0606020202030204" pitchFamily="34" charset="0"/>
              </a:rPr>
              <a:t>H </a:t>
            </a:r>
          </a:p>
        </p:txBody>
      </p:sp>
      <p:sp>
        <p:nvSpPr>
          <p:cNvPr id="131" name="Rectangle 130">
            <a:extLst>
              <a:ext uri="{FF2B5EF4-FFF2-40B4-BE49-F238E27FC236}">
                <a16:creationId xmlns:a16="http://schemas.microsoft.com/office/drawing/2014/main" id="{CC4F322A-F359-40D9-B293-B03AE618A19D}"/>
              </a:ext>
            </a:extLst>
          </p:cNvPr>
          <p:cNvSpPr/>
          <p:nvPr/>
        </p:nvSpPr>
        <p:spPr>
          <a:xfrm>
            <a:off x="401509" y="6309655"/>
            <a:ext cx="6128515" cy="200055"/>
          </a:xfrm>
          <a:prstGeom prst="rect">
            <a:avLst/>
          </a:prstGeom>
        </p:spPr>
        <p:txBody>
          <a:bodyPr wrap="square">
            <a:spAutoFit/>
          </a:bodyPr>
          <a:lstStyle/>
          <a:p>
            <a:r>
              <a:rPr lang="en-AU" sz="700" b="1" dirty="0">
                <a:latin typeface="Arial Narrow" panose="020B0606020202030204" pitchFamily="34" charset="0"/>
              </a:rPr>
              <a:t>Remember: </a:t>
            </a:r>
            <a:r>
              <a:rPr lang="en-AU" sz="700" dirty="0">
                <a:latin typeface="Arial Narrow" panose="020B0606020202030204" pitchFamily="34" charset="0"/>
              </a:rPr>
              <a:t>wind always blows from a high (H) to a low (L). And, the Coriolis Effect steers wind to the left in the southern hemisphere and to the right in the northern hemisphere. </a:t>
            </a:r>
          </a:p>
        </p:txBody>
      </p:sp>
      <p:sp>
        <p:nvSpPr>
          <p:cNvPr id="66" name="Freeform: Shape 65">
            <a:extLst>
              <a:ext uri="{FF2B5EF4-FFF2-40B4-BE49-F238E27FC236}">
                <a16:creationId xmlns:a16="http://schemas.microsoft.com/office/drawing/2014/main" id="{03F9926A-B7A6-4561-8FD7-76EAC0898EBA}"/>
              </a:ext>
            </a:extLst>
          </p:cNvPr>
          <p:cNvSpPr/>
          <p:nvPr/>
        </p:nvSpPr>
        <p:spPr>
          <a:xfrm>
            <a:off x="2126419" y="7675471"/>
            <a:ext cx="215153" cy="251024"/>
          </a:xfrm>
          <a:custGeom>
            <a:avLst/>
            <a:gdLst>
              <a:gd name="connsiteX0" fmla="*/ 215153 w 215153"/>
              <a:gd name="connsiteY0" fmla="*/ 251024 h 251024"/>
              <a:gd name="connsiteX1" fmla="*/ 210671 w 215153"/>
              <a:gd name="connsiteY1" fmla="*/ 174824 h 251024"/>
              <a:gd name="connsiteX2" fmla="*/ 201706 w 215153"/>
              <a:gd name="connsiteY2" fmla="*/ 156894 h 251024"/>
              <a:gd name="connsiteX3" fmla="*/ 197224 w 215153"/>
              <a:gd name="connsiteY3" fmla="*/ 143447 h 251024"/>
              <a:gd name="connsiteX4" fmla="*/ 147918 w 215153"/>
              <a:gd name="connsiteY4" fmla="*/ 89659 h 251024"/>
              <a:gd name="connsiteX5" fmla="*/ 134471 w 215153"/>
              <a:gd name="connsiteY5" fmla="*/ 85176 h 251024"/>
              <a:gd name="connsiteX6" fmla="*/ 103094 w 215153"/>
              <a:gd name="connsiteY6" fmla="*/ 62765 h 251024"/>
              <a:gd name="connsiteX7" fmla="*/ 53789 w 215153"/>
              <a:gd name="connsiteY7" fmla="*/ 49318 h 251024"/>
              <a:gd name="connsiteX8" fmla="*/ 13447 w 215153"/>
              <a:gd name="connsiteY8" fmla="*/ 40353 h 251024"/>
              <a:gd name="connsiteX9" fmla="*/ 0 w 215153"/>
              <a:gd name="connsiteY9" fmla="*/ 44835 h 251024"/>
              <a:gd name="connsiteX10" fmla="*/ 13447 w 215153"/>
              <a:gd name="connsiteY10" fmla="*/ 62765 h 251024"/>
              <a:gd name="connsiteX11" fmla="*/ 17930 w 215153"/>
              <a:gd name="connsiteY11" fmla="*/ 80694 h 251024"/>
              <a:gd name="connsiteX12" fmla="*/ 31377 w 215153"/>
              <a:gd name="connsiteY12" fmla="*/ 94141 h 251024"/>
              <a:gd name="connsiteX13" fmla="*/ 22412 w 215153"/>
              <a:gd name="connsiteY13" fmla="*/ 76212 h 251024"/>
              <a:gd name="connsiteX14" fmla="*/ 17930 w 215153"/>
              <a:gd name="connsiteY14" fmla="*/ 58282 h 251024"/>
              <a:gd name="connsiteX15" fmla="*/ 13447 w 215153"/>
              <a:gd name="connsiteY15" fmla="*/ 35871 h 251024"/>
              <a:gd name="connsiteX16" fmla="*/ 0 w 215153"/>
              <a:gd name="connsiteY16" fmla="*/ 22424 h 251024"/>
              <a:gd name="connsiteX17" fmla="*/ 67236 w 215153"/>
              <a:gd name="connsiteY17" fmla="*/ 4494 h 251024"/>
              <a:gd name="connsiteX18" fmla="*/ 85165 w 215153"/>
              <a:gd name="connsiteY18" fmla="*/ 12 h 251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5153" h="251024">
                <a:moveTo>
                  <a:pt x="215153" y="251024"/>
                </a:moveTo>
                <a:cubicBezTo>
                  <a:pt x="213659" y="225624"/>
                  <a:pt x="214269" y="200012"/>
                  <a:pt x="210671" y="174824"/>
                </a:cubicBezTo>
                <a:cubicBezTo>
                  <a:pt x="209726" y="168209"/>
                  <a:pt x="204338" y="163036"/>
                  <a:pt x="201706" y="156894"/>
                </a:cubicBezTo>
                <a:cubicBezTo>
                  <a:pt x="199845" y="152551"/>
                  <a:pt x="199337" y="147673"/>
                  <a:pt x="197224" y="143447"/>
                </a:cubicBezTo>
                <a:cubicBezTo>
                  <a:pt x="188568" y="126134"/>
                  <a:pt x="153740" y="91600"/>
                  <a:pt x="147918" y="89659"/>
                </a:cubicBezTo>
                <a:lnTo>
                  <a:pt x="134471" y="85176"/>
                </a:lnTo>
                <a:cubicBezTo>
                  <a:pt x="132054" y="83363"/>
                  <a:pt x="108464" y="65151"/>
                  <a:pt x="103094" y="62765"/>
                </a:cubicBezTo>
                <a:cubicBezTo>
                  <a:pt x="82098" y="53434"/>
                  <a:pt x="74885" y="54006"/>
                  <a:pt x="53789" y="49318"/>
                </a:cubicBezTo>
                <a:cubicBezTo>
                  <a:pt x="-3169" y="36660"/>
                  <a:pt x="81023" y="53867"/>
                  <a:pt x="13447" y="40353"/>
                </a:cubicBezTo>
                <a:cubicBezTo>
                  <a:pt x="8965" y="41847"/>
                  <a:pt x="0" y="40110"/>
                  <a:pt x="0" y="44835"/>
                </a:cubicBezTo>
                <a:cubicBezTo>
                  <a:pt x="0" y="52306"/>
                  <a:pt x="10106" y="56083"/>
                  <a:pt x="13447" y="62765"/>
                </a:cubicBezTo>
                <a:cubicBezTo>
                  <a:pt x="16202" y="68275"/>
                  <a:pt x="14874" y="75345"/>
                  <a:pt x="17930" y="80694"/>
                </a:cubicBezTo>
                <a:cubicBezTo>
                  <a:pt x="21075" y="86198"/>
                  <a:pt x="26895" y="98623"/>
                  <a:pt x="31377" y="94141"/>
                </a:cubicBezTo>
                <a:cubicBezTo>
                  <a:pt x="36102" y="89416"/>
                  <a:pt x="25400" y="82188"/>
                  <a:pt x="22412" y="76212"/>
                </a:cubicBezTo>
                <a:cubicBezTo>
                  <a:pt x="20918" y="70235"/>
                  <a:pt x="19266" y="64296"/>
                  <a:pt x="17930" y="58282"/>
                </a:cubicBezTo>
                <a:cubicBezTo>
                  <a:pt x="16277" y="50845"/>
                  <a:pt x="16854" y="42685"/>
                  <a:pt x="13447" y="35871"/>
                </a:cubicBezTo>
                <a:cubicBezTo>
                  <a:pt x="10612" y="30201"/>
                  <a:pt x="4482" y="26906"/>
                  <a:pt x="0" y="22424"/>
                </a:cubicBezTo>
                <a:cubicBezTo>
                  <a:pt x="22412" y="16447"/>
                  <a:pt x="45231" y="11828"/>
                  <a:pt x="67236" y="4494"/>
                </a:cubicBezTo>
                <a:cubicBezTo>
                  <a:pt x="82100" y="-460"/>
                  <a:pt x="75958" y="12"/>
                  <a:pt x="85165" y="12"/>
                </a:cubicBezTo>
              </a:path>
            </a:pathLst>
          </a:custGeom>
          <a:no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4" name="Freeform: Shape 133">
            <a:extLst>
              <a:ext uri="{FF2B5EF4-FFF2-40B4-BE49-F238E27FC236}">
                <a16:creationId xmlns:a16="http://schemas.microsoft.com/office/drawing/2014/main" id="{3CF6A00C-9365-44F0-B81F-C330B031372E}"/>
              </a:ext>
            </a:extLst>
          </p:cNvPr>
          <p:cNvSpPr/>
          <p:nvPr/>
        </p:nvSpPr>
        <p:spPr>
          <a:xfrm>
            <a:off x="1574263" y="7675471"/>
            <a:ext cx="215153" cy="251024"/>
          </a:xfrm>
          <a:custGeom>
            <a:avLst/>
            <a:gdLst>
              <a:gd name="connsiteX0" fmla="*/ 215153 w 215153"/>
              <a:gd name="connsiteY0" fmla="*/ 251024 h 251024"/>
              <a:gd name="connsiteX1" fmla="*/ 210671 w 215153"/>
              <a:gd name="connsiteY1" fmla="*/ 174824 h 251024"/>
              <a:gd name="connsiteX2" fmla="*/ 201706 w 215153"/>
              <a:gd name="connsiteY2" fmla="*/ 156894 h 251024"/>
              <a:gd name="connsiteX3" fmla="*/ 197224 w 215153"/>
              <a:gd name="connsiteY3" fmla="*/ 143447 h 251024"/>
              <a:gd name="connsiteX4" fmla="*/ 147918 w 215153"/>
              <a:gd name="connsiteY4" fmla="*/ 89659 h 251024"/>
              <a:gd name="connsiteX5" fmla="*/ 134471 w 215153"/>
              <a:gd name="connsiteY5" fmla="*/ 85176 h 251024"/>
              <a:gd name="connsiteX6" fmla="*/ 103094 w 215153"/>
              <a:gd name="connsiteY6" fmla="*/ 62765 h 251024"/>
              <a:gd name="connsiteX7" fmla="*/ 53789 w 215153"/>
              <a:gd name="connsiteY7" fmla="*/ 49318 h 251024"/>
              <a:gd name="connsiteX8" fmla="*/ 13447 w 215153"/>
              <a:gd name="connsiteY8" fmla="*/ 40353 h 251024"/>
              <a:gd name="connsiteX9" fmla="*/ 0 w 215153"/>
              <a:gd name="connsiteY9" fmla="*/ 44835 h 251024"/>
              <a:gd name="connsiteX10" fmla="*/ 13447 w 215153"/>
              <a:gd name="connsiteY10" fmla="*/ 62765 h 251024"/>
              <a:gd name="connsiteX11" fmla="*/ 17930 w 215153"/>
              <a:gd name="connsiteY11" fmla="*/ 80694 h 251024"/>
              <a:gd name="connsiteX12" fmla="*/ 31377 w 215153"/>
              <a:gd name="connsiteY12" fmla="*/ 94141 h 251024"/>
              <a:gd name="connsiteX13" fmla="*/ 22412 w 215153"/>
              <a:gd name="connsiteY13" fmla="*/ 76212 h 251024"/>
              <a:gd name="connsiteX14" fmla="*/ 17930 w 215153"/>
              <a:gd name="connsiteY14" fmla="*/ 58282 h 251024"/>
              <a:gd name="connsiteX15" fmla="*/ 13447 w 215153"/>
              <a:gd name="connsiteY15" fmla="*/ 35871 h 251024"/>
              <a:gd name="connsiteX16" fmla="*/ 0 w 215153"/>
              <a:gd name="connsiteY16" fmla="*/ 22424 h 251024"/>
              <a:gd name="connsiteX17" fmla="*/ 67236 w 215153"/>
              <a:gd name="connsiteY17" fmla="*/ 4494 h 251024"/>
              <a:gd name="connsiteX18" fmla="*/ 85165 w 215153"/>
              <a:gd name="connsiteY18" fmla="*/ 12 h 251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5153" h="251024">
                <a:moveTo>
                  <a:pt x="215153" y="251024"/>
                </a:moveTo>
                <a:cubicBezTo>
                  <a:pt x="213659" y="225624"/>
                  <a:pt x="214269" y="200012"/>
                  <a:pt x="210671" y="174824"/>
                </a:cubicBezTo>
                <a:cubicBezTo>
                  <a:pt x="209726" y="168209"/>
                  <a:pt x="204338" y="163036"/>
                  <a:pt x="201706" y="156894"/>
                </a:cubicBezTo>
                <a:cubicBezTo>
                  <a:pt x="199845" y="152551"/>
                  <a:pt x="199337" y="147673"/>
                  <a:pt x="197224" y="143447"/>
                </a:cubicBezTo>
                <a:cubicBezTo>
                  <a:pt x="188568" y="126134"/>
                  <a:pt x="153740" y="91600"/>
                  <a:pt x="147918" y="89659"/>
                </a:cubicBezTo>
                <a:lnTo>
                  <a:pt x="134471" y="85176"/>
                </a:lnTo>
                <a:cubicBezTo>
                  <a:pt x="132054" y="83363"/>
                  <a:pt x="108464" y="65151"/>
                  <a:pt x="103094" y="62765"/>
                </a:cubicBezTo>
                <a:cubicBezTo>
                  <a:pt x="82098" y="53434"/>
                  <a:pt x="74885" y="54006"/>
                  <a:pt x="53789" y="49318"/>
                </a:cubicBezTo>
                <a:cubicBezTo>
                  <a:pt x="-3169" y="36660"/>
                  <a:pt x="81023" y="53867"/>
                  <a:pt x="13447" y="40353"/>
                </a:cubicBezTo>
                <a:cubicBezTo>
                  <a:pt x="8965" y="41847"/>
                  <a:pt x="0" y="40110"/>
                  <a:pt x="0" y="44835"/>
                </a:cubicBezTo>
                <a:cubicBezTo>
                  <a:pt x="0" y="52306"/>
                  <a:pt x="10106" y="56083"/>
                  <a:pt x="13447" y="62765"/>
                </a:cubicBezTo>
                <a:cubicBezTo>
                  <a:pt x="16202" y="68275"/>
                  <a:pt x="14874" y="75345"/>
                  <a:pt x="17930" y="80694"/>
                </a:cubicBezTo>
                <a:cubicBezTo>
                  <a:pt x="21075" y="86198"/>
                  <a:pt x="26895" y="98623"/>
                  <a:pt x="31377" y="94141"/>
                </a:cubicBezTo>
                <a:cubicBezTo>
                  <a:pt x="36102" y="89416"/>
                  <a:pt x="25400" y="82188"/>
                  <a:pt x="22412" y="76212"/>
                </a:cubicBezTo>
                <a:cubicBezTo>
                  <a:pt x="20918" y="70235"/>
                  <a:pt x="19266" y="64296"/>
                  <a:pt x="17930" y="58282"/>
                </a:cubicBezTo>
                <a:cubicBezTo>
                  <a:pt x="16277" y="50845"/>
                  <a:pt x="16854" y="42685"/>
                  <a:pt x="13447" y="35871"/>
                </a:cubicBezTo>
                <a:cubicBezTo>
                  <a:pt x="10612" y="30201"/>
                  <a:pt x="4482" y="26906"/>
                  <a:pt x="0" y="22424"/>
                </a:cubicBezTo>
                <a:cubicBezTo>
                  <a:pt x="22412" y="16447"/>
                  <a:pt x="45231" y="11828"/>
                  <a:pt x="67236" y="4494"/>
                </a:cubicBezTo>
                <a:cubicBezTo>
                  <a:pt x="82100" y="-460"/>
                  <a:pt x="75958" y="12"/>
                  <a:pt x="85165" y="12"/>
                </a:cubicBezTo>
              </a:path>
            </a:pathLst>
          </a:custGeom>
          <a:no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4" name="Freeform: Shape 103">
            <a:extLst>
              <a:ext uri="{FF2B5EF4-FFF2-40B4-BE49-F238E27FC236}">
                <a16:creationId xmlns:a16="http://schemas.microsoft.com/office/drawing/2014/main" id="{A5540055-EA44-4FEA-9444-756F77C39179}"/>
              </a:ext>
            </a:extLst>
          </p:cNvPr>
          <p:cNvSpPr/>
          <p:nvPr/>
        </p:nvSpPr>
        <p:spPr>
          <a:xfrm>
            <a:off x="2148831" y="7334825"/>
            <a:ext cx="233082" cy="244624"/>
          </a:xfrm>
          <a:custGeom>
            <a:avLst/>
            <a:gdLst>
              <a:gd name="connsiteX0" fmla="*/ 233082 w 233082"/>
              <a:gd name="connsiteY0" fmla="*/ 0 h 264459"/>
              <a:gd name="connsiteX1" fmla="*/ 224118 w 233082"/>
              <a:gd name="connsiteY1" fmla="*/ 58271 h 264459"/>
              <a:gd name="connsiteX2" fmla="*/ 215153 w 233082"/>
              <a:gd name="connsiteY2" fmla="*/ 94129 h 264459"/>
              <a:gd name="connsiteX3" fmla="*/ 201706 w 233082"/>
              <a:gd name="connsiteY3" fmla="*/ 107576 h 264459"/>
              <a:gd name="connsiteX4" fmla="*/ 179294 w 233082"/>
              <a:gd name="connsiteY4" fmla="*/ 134471 h 264459"/>
              <a:gd name="connsiteX5" fmla="*/ 156882 w 233082"/>
              <a:gd name="connsiteY5" fmla="*/ 156882 h 264459"/>
              <a:gd name="connsiteX6" fmla="*/ 129988 w 233082"/>
              <a:gd name="connsiteY6" fmla="*/ 183776 h 264459"/>
              <a:gd name="connsiteX7" fmla="*/ 98612 w 233082"/>
              <a:gd name="connsiteY7" fmla="*/ 201706 h 264459"/>
              <a:gd name="connsiteX8" fmla="*/ 22412 w 233082"/>
              <a:gd name="connsiteY8" fmla="*/ 206188 h 264459"/>
              <a:gd name="connsiteX9" fmla="*/ 13447 w 233082"/>
              <a:gd name="connsiteY9" fmla="*/ 174812 h 264459"/>
              <a:gd name="connsiteX10" fmla="*/ 22412 w 233082"/>
              <a:gd name="connsiteY10" fmla="*/ 147918 h 264459"/>
              <a:gd name="connsiteX11" fmla="*/ 35859 w 233082"/>
              <a:gd name="connsiteY11" fmla="*/ 242047 h 264459"/>
              <a:gd name="connsiteX12" fmla="*/ 40341 w 233082"/>
              <a:gd name="connsiteY12" fmla="*/ 255494 h 264459"/>
              <a:gd name="connsiteX13" fmla="*/ 67235 w 233082"/>
              <a:gd name="connsiteY13" fmla="*/ 264459 h 264459"/>
              <a:gd name="connsiteX14" fmla="*/ 22412 w 233082"/>
              <a:gd name="connsiteY14" fmla="*/ 228600 h 264459"/>
              <a:gd name="connsiteX15" fmla="*/ 0 w 233082"/>
              <a:gd name="connsiteY15" fmla="*/ 210671 h 264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33082" h="264459">
                <a:moveTo>
                  <a:pt x="233082" y="0"/>
                </a:moveTo>
                <a:cubicBezTo>
                  <a:pt x="222802" y="51406"/>
                  <a:pt x="234978" y="-12315"/>
                  <a:pt x="224118" y="58271"/>
                </a:cubicBezTo>
                <a:cubicBezTo>
                  <a:pt x="223666" y="61209"/>
                  <a:pt x="218969" y="88404"/>
                  <a:pt x="215153" y="94129"/>
                </a:cubicBezTo>
                <a:cubicBezTo>
                  <a:pt x="211637" y="99403"/>
                  <a:pt x="205917" y="102838"/>
                  <a:pt x="201706" y="107576"/>
                </a:cubicBezTo>
                <a:cubicBezTo>
                  <a:pt x="193953" y="116298"/>
                  <a:pt x="185986" y="124911"/>
                  <a:pt x="179294" y="134471"/>
                </a:cubicBezTo>
                <a:cubicBezTo>
                  <a:pt x="162437" y="158553"/>
                  <a:pt x="180756" y="148925"/>
                  <a:pt x="156882" y="156882"/>
                </a:cubicBezTo>
                <a:cubicBezTo>
                  <a:pt x="138104" y="181920"/>
                  <a:pt x="151165" y="168650"/>
                  <a:pt x="129988" y="183776"/>
                </a:cubicBezTo>
                <a:cubicBezTo>
                  <a:pt x="119351" y="191374"/>
                  <a:pt x="112143" y="200353"/>
                  <a:pt x="98612" y="201706"/>
                </a:cubicBezTo>
                <a:cubicBezTo>
                  <a:pt x="73294" y="204238"/>
                  <a:pt x="47812" y="204694"/>
                  <a:pt x="22412" y="206188"/>
                </a:cubicBezTo>
                <a:cubicBezTo>
                  <a:pt x="1605" y="199253"/>
                  <a:pt x="5761" y="205557"/>
                  <a:pt x="13447" y="174812"/>
                </a:cubicBezTo>
                <a:cubicBezTo>
                  <a:pt x="15739" y="165645"/>
                  <a:pt x="22412" y="147918"/>
                  <a:pt x="22412" y="147918"/>
                </a:cubicBezTo>
                <a:cubicBezTo>
                  <a:pt x="16292" y="215245"/>
                  <a:pt x="11978" y="179954"/>
                  <a:pt x="35859" y="242047"/>
                </a:cubicBezTo>
                <a:cubicBezTo>
                  <a:pt x="37555" y="246457"/>
                  <a:pt x="36496" y="252748"/>
                  <a:pt x="40341" y="255494"/>
                </a:cubicBezTo>
                <a:cubicBezTo>
                  <a:pt x="48030" y="260987"/>
                  <a:pt x="67235" y="264459"/>
                  <a:pt x="67235" y="264459"/>
                </a:cubicBezTo>
                <a:cubicBezTo>
                  <a:pt x="32518" y="229741"/>
                  <a:pt x="49891" y="237759"/>
                  <a:pt x="22412" y="228600"/>
                </a:cubicBezTo>
                <a:cubicBezTo>
                  <a:pt x="6603" y="212791"/>
                  <a:pt x="14635" y="217988"/>
                  <a:pt x="0" y="210671"/>
                </a:cubicBezTo>
              </a:path>
            </a:pathLst>
          </a:custGeom>
          <a:no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6" name="Freeform: Shape 135">
            <a:extLst>
              <a:ext uri="{FF2B5EF4-FFF2-40B4-BE49-F238E27FC236}">
                <a16:creationId xmlns:a16="http://schemas.microsoft.com/office/drawing/2014/main" id="{917DC86A-956F-4301-947C-96B39EE9B1CF}"/>
              </a:ext>
            </a:extLst>
          </p:cNvPr>
          <p:cNvSpPr/>
          <p:nvPr/>
        </p:nvSpPr>
        <p:spPr>
          <a:xfrm>
            <a:off x="1674442" y="7336449"/>
            <a:ext cx="233082" cy="244624"/>
          </a:xfrm>
          <a:custGeom>
            <a:avLst/>
            <a:gdLst>
              <a:gd name="connsiteX0" fmla="*/ 233082 w 233082"/>
              <a:gd name="connsiteY0" fmla="*/ 0 h 264459"/>
              <a:gd name="connsiteX1" fmla="*/ 224118 w 233082"/>
              <a:gd name="connsiteY1" fmla="*/ 58271 h 264459"/>
              <a:gd name="connsiteX2" fmla="*/ 215153 w 233082"/>
              <a:gd name="connsiteY2" fmla="*/ 94129 h 264459"/>
              <a:gd name="connsiteX3" fmla="*/ 201706 w 233082"/>
              <a:gd name="connsiteY3" fmla="*/ 107576 h 264459"/>
              <a:gd name="connsiteX4" fmla="*/ 179294 w 233082"/>
              <a:gd name="connsiteY4" fmla="*/ 134471 h 264459"/>
              <a:gd name="connsiteX5" fmla="*/ 156882 w 233082"/>
              <a:gd name="connsiteY5" fmla="*/ 156882 h 264459"/>
              <a:gd name="connsiteX6" fmla="*/ 129988 w 233082"/>
              <a:gd name="connsiteY6" fmla="*/ 183776 h 264459"/>
              <a:gd name="connsiteX7" fmla="*/ 98612 w 233082"/>
              <a:gd name="connsiteY7" fmla="*/ 201706 h 264459"/>
              <a:gd name="connsiteX8" fmla="*/ 22412 w 233082"/>
              <a:gd name="connsiteY8" fmla="*/ 206188 h 264459"/>
              <a:gd name="connsiteX9" fmla="*/ 13447 w 233082"/>
              <a:gd name="connsiteY9" fmla="*/ 174812 h 264459"/>
              <a:gd name="connsiteX10" fmla="*/ 22412 w 233082"/>
              <a:gd name="connsiteY10" fmla="*/ 147918 h 264459"/>
              <a:gd name="connsiteX11" fmla="*/ 35859 w 233082"/>
              <a:gd name="connsiteY11" fmla="*/ 242047 h 264459"/>
              <a:gd name="connsiteX12" fmla="*/ 40341 w 233082"/>
              <a:gd name="connsiteY12" fmla="*/ 255494 h 264459"/>
              <a:gd name="connsiteX13" fmla="*/ 67235 w 233082"/>
              <a:gd name="connsiteY13" fmla="*/ 264459 h 264459"/>
              <a:gd name="connsiteX14" fmla="*/ 22412 w 233082"/>
              <a:gd name="connsiteY14" fmla="*/ 228600 h 264459"/>
              <a:gd name="connsiteX15" fmla="*/ 0 w 233082"/>
              <a:gd name="connsiteY15" fmla="*/ 210671 h 264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33082" h="264459">
                <a:moveTo>
                  <a:pt x="233082" y="0"/>
                </a:moveTo>
                <a:cubicBezTo>
                  <a:pt x="222802" y="51406"/>
                  <a:pt x="234978" y="-12315"/>
                  <a:pt x="224118" y="58271"/>
                </a:cubicBezTo>
                <a:cubicBezTo>
                  <a:pt x="223666" y="61209"/>
                  <a:pt x="218969" y="88404"/>
                  <a:pt x="215153" y="94129"/>
                </a:cubicBezTo>
                <a:cubicBezTo>
                  <a:pt x="211637" y="99403"/>
                  <a:pt x="205917" y="102838"/>
                  <a:pt x="201706" y="107576"/>
                </a:cubicBezTo>
                <a:cubicBezTo>
                  <a:pt x="193953" y="116298"/>
                  <a:pt x="185986" y="124911"/>
                  <a:pt x="179294" y="134471"/>
                </a:cubicBezTo>
                <a:cubicBezTo>
                  <a:pt x="162437" y="158553"/>
                  <a:pt x="180756" y="148925"/>
                  <a:pt x="156882" y="156882"/>
                </a:cubicBezTo>
                <a:cubicBezTo>
                  <a:pt x="138104" y="181920"/>
                  <a:pt x="151165" y="168650"/>
                  <a:pt x="129988" y="183776"/>
                </a:cubicBezTo>
                <a:cubicBezTo>
                  <a:pt x="119351" y="191374"/>
                  <a:pt x="112143" y="200353"/>
                  <a:pt x="98612" y="201706"/>
                </a:cubicBezTo>
                <a:cubicBezTo>
                  <a:pt x="73294" y="204238"/>
                  <a:pt x="47812" y="204694"/>
                  <a:pt x="22412" y="206188"/>
                </a:cubicBezTo>
                <a:cubicBezTo>
                  <a:pt x="1605" y="199253"/>
                  <a:pt x="5761" y="205557"/>
                  <a:pt x="13447" y="174812"/>
                </a:cubicBezTo>
                <a:cubicBezTo>
                  <a:pt x="15739" y="165645"/>
                  <a:pt x="22412" y="147918"/>
                  <a:pt x="22412" y="147918"/>
                </a:cubicBezTo>
                <a:cubicBezTo>
                  <a:pt x="16292" y="215245"/>
                  <a:pt x="11978" y="179954"/>
                  <a:pt x="35859" y="242047"/>
                </a:cubicBezTo>
                <a:cubicBezTo>
                  <a:pt x="37555" y="246457"/>
                  <a:pt x="36496" y="252748"/>
                  <a:pt x="40341" y="255494"/>
                </a:cubicBezTo>
                <a:cubicBezTo>
                  <a:pt x="48030" y="260987"/>
                  <a:pt x="67235" y="264459"/>
                  <a:pt x="67235" y="264459"/>
                </a:cubicBezTo>
                <a:cubicBezTo>
                  <a:pt x="32518" y="229741"/>
                  <a:pt x="49891" y="237759"/>
                  <a:pt x="22412" y="228600"/>
                </a:cubicBezTo>
                <a:cubicBezTo>
                  <a:pt x="6603" y="212791"/>
                  <a:pt x="14635" y="217988"/>
                  <a:pt x="0" y="210671"/>
                </a:cubicBezTo>
              </a:path>
            </a:pathLst>
          </a:custGeom>
          <a:no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8" name="Freeform: Shape 137">
            <a:extLst>
              <a:ext uri="{FF2B5EF4-FFF2-40B4-BE49-F238E27FC236}">
                <a16:creationId xmlns:a16="http://schemas.microsoft.com/office/drawing/2014/main" id="{9E904FCE-3963-47DB-AD80-F9687E51F85C}"/>
              </a:ext>
            </a:extLst>
          </p:cNvPr>
          <p:cNvSpPr/>
          <p:nvPr/>
        </p:nvSpPr>
        <p:spPr>
          <a:xfrm>
            <a:off x="1942268" y="7045201"/>
            <a:ext cx="259977" cy="192741"/>
          </a:xfrm>
          <a:custGeom>
            <a:avLst/>
            <a:gdLst>
              <a:gd name="connsiteX0" fmla="*/ 0 w 259977"/>
              <a:gd name="connsiteY0" fmla="*/ 192741 h 192741"/>
              <a:gd name="connsiteX1" fmla="*/ 13447 w 259977"/>
              <a:gd name="connsiteY1" fmla="*/ 170329 h 192741"/>
              <a:gd name="connsiteX2" fmla="*/ 26895 w 259977"/>
              <a:gd name="connsiteY2" fmla="*/ 161365 h 192741"/>
              <a:gd name="connsiteX3" fmla="*/ 40342 w 259977"/>
              <a:gd name="connsiteY3" fmla="*/ 116541 h 192741"/>
              <a:gd name="connsiteX4" fmla="*/ 67236 w 259977"/>
              <a:gd name="connsiteY4" fmla="*/ 94129 h 192741"/>
              <a:gd name="connsiteX5" fmla="*/ 94130 w 259977"/>
              <a:gd name="connsiteY5" fmla="*/ 71718 h 192741"/>
              <a:gd name="connsiteX6" fmla="*/ 125506 w 259977"/>
              <a:gd name="connsiteY6" fmla="*/ 58270 h 192741"/>
              <a:gd name="connsiteX7" fmla="*/ 156883 w 259977"/>
              <a:gd name="connsiteY7" fmla="*/ 44823 h 192741"/>
              <a:gd name="connsiteX8" fmla="*/ 255495 w 259977"/>
              <a:gd name="connsiteY8" fmla="*/ 35859 h 192741"/>
              <a:gd name="connsiteX9" fmla="*/ 237565 w 259977"/>
              <a:gd name="connsiteY9" fmla="*/ 22412 h 192741"/>
              <a:gd name="connsiteX10" fmla="*/ 224118 w 259977"/>
              <a:gd name="connsiteY10" fmla="*/ 17929 h 192741"/>
              <a:gd name="connsiteX11" fmla="*/ 197224 w 259977"/>
              <a:gd name="connsiteY11" fmla="*/ 0 h 192741"/>
              <a:gd name="connsiteX12" fmla="*/ 224118 w 259977"/>
              <a:gd name="connsiteY12" fmla="*/ 13447 h 192741"/>
              <a:gd name="connsiteX13" fmla="*/ 237565 w 259977"/>
              <a:gd name="connsiteY13" fmla="*/ 22412 h 192741"/>
              <a:gd name="connsiteX14" fmla="*/ 259977 w 259977"/>
              <a:gd name="connsiteY14" fmla="*/ 26894 h 192741"/>
              <a:gd name="connsiteX15" fmla="*/ 206189 w 259977"/>
              <a:gd name="connsiteY15" fmla="*/ 76200 h 192741"/>
              <a:gd name="connsiteX16" fmla="*/ 201706 w 259977"/>
              <a:gd name="connsiteY16" fmla="*/ 98612 h 192741"/>
              <a:gd name="connsiteX17" fmla="*/ 215153 w 259977"/>
              <a:gd name="connsiteY17" fmla="*/ 76200 h 192741"/>
              <a:gd name="connsiteX18" fmla="*/ 242047 w 259977"/>
              <a:gd name="connsiteY18" fmla="*/ 49306 h 192741"/>
              <a:gd name="connsiteX19" fmla="*/ 255495 w 259977"/>
              <a:gd name="connsiteY19" fmla="*/ 35859 h 192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59977" h="192741">
                <a:moveTo>
                  <a:pt x="0" y="192741"/>
                </a:moveTo>
                <a:cubicBezTo>
                  <a:pt x="4482" y="185270"/>
                  <a:pt x="7777" y="176944"/>
                  <a:pt x="13447" y="170329"/>
                </a:cubicBezTo>
                <a:cubicBezTo>
                  <a:pt x="16953" y="166239"/>
                  <a:pt x="23907" y="165847"/>
                  <a:pt x="26895" y="161365"/>
                </a:cubicBezTo>
                <a:cubicBezTo>
                  <a:pt x="34074" y="150598"/>
                  <a:pt x="28808" y="124231"/>
                  <a:pt x="40342" y="116541"/>
                </a:cubicBezTo>
                <a:cubicBezTo>
                  <a:pt x="54175" y="107319"/>
                  <a:pt x="55732" y="107550"/>
                  <a:pt x="67236" y="94129"/>
                </a:cubicBezTo>
                <a:cubicBezTo>
                  <a:pt x="86774" y="71335"/>
                  <a:pt x="71537" y="79249"/>
                  <a:pt x="94130" y="71718"/>
                </a:cubicBezTo>
                <a:cubicBezTo>
                  <a:pt x="121377" y="53553"/>
                  <a:pt x="92432" y="70673"/>
                  <a:pt x="125506" y="58270"/>
                </a:cubicBezTo>
                <a:cubicBezTo>
                  <a:pt x="142155" y="52027"/>
                  <a:pt x="140991" y="48002"/>
                  <a:pt x="156883" y="44823"/>
                </a:cubicBezTo>
                <a:cubicBezTo>
                  <a:pt x="187514" y="38697"/>
                  <a:pt x="226578" y="37787"/>
                  <a:pt x="255495" y="35859"/>
                </a:cubicBezTo>
                <a:cubicBezTo>
                  <a:pt x="249518" y="31377"/>
                  <a:pt x="244051" y="26119"/>
                  <a:pt x="237565" y="22412"/>
                </a:cubicBezTo>
                <a:cubicBezTo>
                  <a:pt x="233463" y="20068"/>
                  <a:pt x="228248" y="20224"/>
                  <a:pt x="224118" y="17929"/>
                </a:cubicBezTo>
                <a:cubicBezTo>
                  <a:pt x="214700" y="12697"/>
                  <a:pt x="197224" y="0"/>
                  <a:pt x="197224" y="0"/>
                </a:cubicBezTo>
                <a:cubicBezTo>
                  <a:pt x="235762" y="25693"/>
                  <a:pt x="187003" y="-5111"/>
                  <a:pt x="224118" y="13447"/>
                </a:cubicBezTo>
                <a:cubicBezTo>
                  <a:pt x="228936" y="15856"/>
                  <a:pt x="232521" y="20520"/>
                  <a:pt x="237565" y="22412"/>
                </a:cubicBezTo>
                <a:cubicBezTo>
                  <a:pt x="244699" y="25087"/>
                  <a:pt x="252506" y="25400"/>
                  <a:pt x="259977" y="26894"/>
                </a:cubicBezTo>
                <a:cubicBezTo>
                  <a:pt x="215827" y="71044"/>
                  <a:pt x="235459" y="56686"/>
                  <a:pt x="206189" y="76200"/>
                </a:cubicBezTo>
                <a:cubicBezTo>
                  <a:pt x="204695" y="83671"/>
                  <a:pt x="203359" y="91175"/>
                  <a:pt x="201706" y="98612"/>
                </a:cubicBezTo>
                <a:cubicBezTo>
                  <a:pt x="192858" y="138428"/>
                  <a:pt x="196627" y="103989"/>
                  <a:pt x="215153" y="76200"/>
                </a:cubicBezTo>
                <a:cubicBezTo>
                  <a:pt x="222185" y="65651"/>
                  <a:pt x="233624" y="58782"/>
                  <a:pt x="242047" y="49306"/>
                </a:cubicBezTo>
                <a:cubicBezTo>
                  <a:pt x="255105" y="34616"/>
                  <a:pt x="244719" y="35859"/>
                  <a:pt x="255495" y="35859"/>
                </a:cubicBezTo>
              </a:path>
            </a:pathLst>
          </a:custGeom>
          <a:no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0" name="Freeform: Shape 139">
            <a:extLst>
              <a:ext uri="{FF2B5EF4-FFF2-40B4-BE49-F238E27FC236}">
                <a16:creationId xmlns:a16="http://schemas.microsoft.com/office/drawing/2014/main" id="{22F634BB-71FF-4887-8BAF-266E72585B48}"/>
              </a:ext>
            </a:extLst>
          </p:cNvPr>
          <p:cNvSpPr/>
          <p:nvPr/>
        </p:nvSpPr>
        <p:spPr>
          <a:xfrm>
            <a:off x="1825683" y="8033676"/>
            <a:ext cx="273423" cy="198644"/>
          </a:xfrm>
          <a:custGeom>
            <a:avLst/>
            <a:gdLst>
              <a:gd name="connsiteX0" fmla="*/ 0 w 273423"/>
              <a:gd name="connsiteY0" fmla="*/ 0 h 198644"/>
              <a:gd name="connsiteX1" fmla="*/ 4482 w 273423"/>
              <a:gd name="connsiteY1" fmla="*/ 40341 h 198644"/>
              <a:gd name="connsiteX2" fmla="*/ 17929 w 273423"/>
              <a:gd name="connsiteY2" fmla="*/ 58271 h 198644"/>
              <a:gd name="connsiteX3" fmla="*/ 26894 w 273423"/>
              <a:gd name="connsiteY3" fmla="*/ 71718 h 198644"/>
              <a:gd name="connsiteX4" fmla="*/ 44823 w 273423"/>
              <a:gd name="connsiteY4" fmla="*/ 94129 h 198644"/>
              <a:gd name="connsiteX5" fmla="*/ 53788 w 273423"/>
              <a:gd name="connsiteY5" fmla="*/ 107577 h 198644"/>
              <a:gd name="connsiteX6" fmla="*/ 80682 w 273423"/>
              <a:gd name="connsiteY6" fmla="*/ 121024 h 198644"/>
              <a:gd name="connsiteX7" fmla="*/ 89647 w 273423"/>
              <a:gd name="connsiteY7" fmla="*/ 134471 h 198644"/>
              <a:gd name="connsiteX8" fmla="*/ 170329 w 273423"/>
              <a:gd name="connsiteY8" fmla="*/ 147918 h 198644"/>
              <a:gd name="connsiteX9" fmla="*/ 259976 w 273423"/>
              <a:gd name="connsiteY9" fmla="*/ 156882 h 198644"/>
              <a:gd name="connsiteX10" fmla="*/ 273423 w 273423"/>
              <a:gd name="connsiteY10" fmla="*/ 152400 h 198644"/>
              <a:gd name="connsiteX11" fmla="*/ 264458 w 273423"/>
              <a:gd name="connsiteY11" fmla="*/ 107577 h 198644"/>
              <a:gd name="connsiteX12" fmla="*/ 251011 w 273423"/>
              <a:gd name="connsiteY12" fmla="*/ 94129 h 198644"/>
              <a:gd name="connsiteX13" fmla="*/ 242047 w 273423"/>
              <a:gd name="connsiteY13" fmla="*/ 107577 h 198644"/>
              <a:gd name="connsiteX14" fmla="*/ 259976 w 273423"/>
              <a:gd name="connsiteY14" fmla="*/ 147918 h 198644"/>
              <a:gd name="connsiteX15" fmla="*/ 273423 w 273423"/>
              <a:gd name="connsiteY15" fmla="*/ 152400 h 198644"/>
              <a:gd name="connsiteX16" fmla="*/ 268941 w 273423"/>
              <a:gd name="connsiteY16" fmla="*/ 174812 h 198644"/>
              <a:gd name="connsiteX17" fmla="*/ 251011 w 273423"/>
              <a:gd name="connsiteY17" fmla="*/ 179294 h 198644"/>
              <a:gd name="connsiteX18" fmla="*/ 233082 w 273423"/>
              <a:gd name="connsiteY18" fmla="*/ 188259 h 198644"/>
              <a:gd name="connsiteX19" fmla="*/ 206188 w 273423"/>
              <a:gd name="connsiteY19" fmla="*/ 197224 h 198644"/>
              <a:gd name="connsiteX20" fmla="*/ 233082 w 273423"/>
              <a:gd name="connsiteY20" fmla="*/ 179294 h 198644"/>
              <a:gd name="connsiteX21" fmla="*/ 251011 w 273423"/>
              <a:gd name="connsiteY21" fmla="*/ 165847 h 198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73423" h="198644">
                <a:moveTo>
                  <a:pt x="0" y="0"/>
                </a:moveTo>
                <a:cubicBezTo>
                  <a:pt x="1494" y="13447"/>
                  <a:pt x="503" y="27410"/>
                  <a:pt x="4482" y="40341"/>
                </a:cubicBezTo>
                <a:cubicBezTo>
                  <a:pt x="6679" y="47481"/>
                  <a:pt x="13587" y="52192"/>
                  <a:pt x="17929" y="58271"/>
                </a:cubicBezTo>
                <a:cubicBezTo>
                  <a:pt x="21060" y="62655"/>
                  <a:pt x="23662" y="67408"/>
                  <a:pt x="26894" y="71718"/>
                </a:cubicBezTo>
                <a:cubicBezTo>
                  <a:pt x="32634" y="79371"/>
                  <a:pt x="39083" y="86476"/>
                  <a:pt x="44823" y="94129"/>
                </a:cubicBezTo>
                <a:cubicBezTo>
                  <a:pt x="48055" y="98439"/>
                  <a:pt x="49979" y="103768"/>
                  <a:pt x="53788" y="107577"/>
                </a:cubicBezTo>
                <a:cubicBezTo>
                  <a:pt x="62475" y="116264"/>
                  <a:pt x="69747" y="117379"/>
                  <a:pt x="80682" y="121024"/>
                </a:cubicBezTo>
                <a:cubicBezTo>
                  <a:pt x="83670" y="125506"/>
                  <a:pt x="85079" y="131616"/>
                  <a:pt x="89647" y="134471"/>
                </a:cubicBezTo>
                <a:cubicBezTo>
                  <a:pt x="109936" y="147151"/>
                  <a:pt x="152198" y="146407"/>
                  <a:pt x="170329" y="147918"/>
                </a:cubicBezTo>
                <a:cubicBezTo>
                  <a:pt x="206489" y="156958"/>
                  <a:pt x="201576" y="156882"/>
                  <a:pt x="259976" y="156882"/>
                </a:cubicBezTo>
                <a:cubicBezTo>
                  <a:pt x="264701" y="156882"/>
                  <a:pt x="268941" y="153894"/>
                  <a:pt x="273423" y="152400"/>
                </a:cubicBezTo>
                <a:cubicBezTo>
                  <a:pt x="273042" y="149736"/>
                  <a:pt x="270149" y="116114"/>
                  <a:pt x="264458" y="107577"/>
                </a:cubicBezTo>
                <a:cubicBezTo>
                  <a:pt x="260942" y="102302"/>
                  <a:pt x="255493" y="98612"/>
                  <a:pt x="251011" y="94129"/>
                </a:cubicBezTo>
                <a:cubicBezTo>
                  <a:pt x="248023" y="98612"/>
                  <a:pt x="242047" y="102190"/>
                  <a:pt x="242047" y="107577"/>
                </a:cubicBezTo>
                <a:cubicBezTo>
                  <a:pt x="242047" y="113605"/>
                  <a:pt x="251851" y="141418"/>
                  <a:pt x="259976" y="147918"/>
                </a:cubicBezTo>
                <a:cubicBezTo>
                  <a:pt x="263665" y="150869"/>
                  <a:pt x="268941" y="150906"/>
                  <a:pt x="273423" y="152400"/>
                </a:cubicBezTo>
                <a:cubicBezTo>
                  <a:pt x="271929" y="159871"/>
                  <a:pt x="273818" y="168959"/>
                  <a:pt x="268941" y="174812"/>
                </a:cubicBezTo>
                <a:cubicBezTo>
                  <a:pt x="264997" y="179545"/>
                  <a:pt x="256779" y="177131"/>
                  <a:pt x="251011" y="179294"/>
                </a:cubicBezTo>
                <a:cubicBezTo>
                  <a:pt x="244755" y="181640"/>
                  <a:pt x="239286" y="185777"/>
                  <a:pt x="233082" y="188259"/>
                </a:cubicBezTo>
                <a:cubicBezTo>
                  <a:pt x="224308" y="191769"/>
                  <a:pt x="198326" y="202466"/>
                  <a:pt x="206188" y="197224"/>
                </a:cubicBezTo>
                <a:cubicBezTo>
                  <a:pt x="215153" y="191247"/>
                  <a:pt x="224463" y="185759"/>
                  <a:pt x="233082" y="179294"/>
                </a:cubicBezTo>
                <a:lnTo>
                  <a:pt x="251011" y="165847"/>
                </a:lnTo>
              </a:path>
            </a:pathLst>
          </a:custGeom>
          <a:no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1" name="Freeform: Shape 140">
            <a:extLst>
              <a:ext uri="{FF2B5EF4-FFF2-40B4-BE49-F238E27FC236}">
                <a16:creationId xmlns:a16="http://schemas.microsoft.com/office/drawing/2014/main" id="{2981A902-D8ED-4756-A3B3-112F76E7FD60}"/>
              </a:ext>
            </a:extLst>
          </p:cNvPr>
          <p:cNvSpPr/>
          <p:nvPr/>
        </p:nvSpPr>
        <p:spPr>
          <a:xfrm>
            <a:off x="1511199" y="8323568"/>
            <a:ext cx="207459" cy="202872"/>
          </a:xfrm>
          <a:custGeom>
            <a:avLst/>
            <a:gdLst>
              <a:gd name="connsiteX0" fmla="*/ 215153 w 215153"/>
              <a:gd name="connsiteY0" fmla="*/ 251024 h 251024"/>
              <a:gd name="connsiteX1" fmla="*/ 210671 w 215153"/>
              <a:gd name="connsiteY1" fmla="*/ 174824 h 251024"/>
              <a:gd name="connsiteX2" fmla="*/ 201706 w 215153"/>
              <a:gd name="connsiteY2" fmla="*/ 156894 h 251024"/>
              <a:gd name="connsiteX3" fmla="*/ 197224 w 215153"/>
              <a:gd name="connsiteY3" fmla="*/ 143447 h 251024"/>
              <a:gd name="connsiteX4" fmla="*/ 147918 w 215153"/>
              <a:gd name="connsiteY4" fmla="*/ 89659 h 251024"/>
              <a:gd name="connsiteX5" fmla="*/ 134471 w 215153"/>
              <a:gd name="connsiteY5" fmla="*/ 85176 h 251024"/>
              <a:gd name="connsiteX6" fmla="*/ 103094 w 215153"/>
              <a:gd name="connsiteY6" fmla="*/ 62765 h 251024"/>
              <a:gd name="connsiteX7" fmla="*/ 53789 w 215153"/>
              <a:gd name="connsiteY7" fmla="*/ 49318 h 251024"/>
              <a:gd name="connsiteX8" fmla="*/ 13447 w 215153"/>
              <a:gd name="connsiteY8" fmla="*/ 40353 h 251024"/>
              <a:gd name="connsiteX9" fmla="*/ 0 w 215153"/>
              <a:gd name="connsiteY9" fmla="*/ 44835 h 251024"/>
              <a:gd name="connsiteX10" fmla="*/ 13447 w 215153"/>
              <a:gd name="connsiteY10" fmla="*/ 62765 h 251024"/>
              <a:gd name="connsiteX11" fmla="*/ 17930 w 215153"/>
              <a:gd name="connsiteY11" fmla="*/ 80694 h 251024"/>
              <a:gd name="connsiteX12" fmla="*/ 31377 w 215153"/>
              <a:gd name="connsiteY12" fmla="*/ 94141 h 251024"/>
              <a:gd name="connsiteX13" fmla="*/ 22412 w 215153"/>
              <a:gd name="connsiteY13" fmla="*/ 76212 h 251024"/>
              <a:gd name="connsiteX14" fmla="*/ 17930 w 215153"/>
              <a:gd name="connsiteY14" fmla="*/ 58282 h 251024"/>
              <a:gd name="connsiteX15" fmla="*/ 13447 w 215153"/>
              <a:gd name="connsiteY15" fmla="*/ 35871 h 251024"/>
              <a:gd name="connsiteX16" fmla="*/ 0 w 215153"/>
              <a:gd name="connsiteY16" fmla="*/ 22424 h 251024"/>
              <a:gd name="connsiteX17" fmla="*/ 67236 w 215153"/>
              <a:gd name="connsiteY17" fmla="*/ 4494 h 251024"/>
              <a:gd name="connsiteX18" fmla="*/ 85165 w 215153"/>
              <a:gd name="connsiteY18" fmla="*/ 12 h 251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5153" h="251024">
                <a:moveTo>
                  <a:pt x="215153" y="251024"/>
                </a:moveTo>
                <a:cubicBezTo>
                  <a:pt x="213659" y="225624"/>
                  <a:pt x="214269" y="200012"/>
                  <a:pt x="210671" y="174824"/>
                </a:cubicBezTo>
                <a:cubicBezTo>
                  <a:pt x="209726" y="168209"/>
                  <a:pt x="204338" y="163036"/>
                  <a:pt x="201706" y="156894"/>
                </a:cubicBezTo>
                <a:cubicBezTo>
                  <a:pt x="199845" y="152551"/>
                  <a:pt x="199337" y="147673"/>
                  <a:pt x="197224" y="143447"/>
                </a:cubicBezTo>
                <a:cubicBezTo>
                  <a:pt x="188568" y="126134"/>
                  <a:pt x="153740" y="91600"/>
                  <a:pt x="147918" y="89659"/>
                </a:cubicBezTo>
                <a:lnTo>
                  <a:pt x="134471" y="85176"/>
                </a:lnTo>
                <a:cubicBezTo>
                  <a:pt x="132054" y="83363"/>
                  <a:pt x="108464" y="65151"/>
                  <a:pt x="103094" y="62765"/>
                </a:cubicBezTo>
                <a:cubicBezTo>
                  <a:pt x="82098" y="53434"/>
                  <a:pt x="74885" y="54006"/>
                  <a:pt x="53789" y="49318"/>
                </a:cubicBezTo>
                <a:cubicBezTo>
                  <a:pt x="-3169" y="36660"/>
                  <a:pt x="81023" y="53867"/>
                  <a:pt x="13447" y="40353"/>
                </a:cubicBezTo>
                <a:cubicBezTo>
                  <a:pt x="8965" y="41847"/>
                  <a:pt x="0" y="40110"/>
                  <a:pt x="0" y="44835"/>
                </a:cubicBezTo>
                <a:cubicBezTo>
                  <a:pt x="0" y="52306"/>
                  <a:pt x="10106" y="56083"/>
                  <a:pt x="13447" y="62765"/>
                </a:cubicBezTo>
                <a:cubicBezTo>
                  <a:pt x="16202" y="68275"/>
                  <a:pt x="14874" y="75345"/>
                  <a:pt x="17930" y="80694"/>
                </a:cubicBezTo>
                <a:cubicBezTo>
                  <a:pt x="21075" y="86198"/>
                  <a:pt x="26895" y="98623"/>
                  <a:pt x="31377" y="94141"/>
                </a:cubicBezTo>
                <a:cubicBezTo>
                  <a:pt x="36102" y="89416"/>
                  <a:pt x="25400" y="82188"/>
                  <a:pt x="22412" y="76212"/>
                </a:cubicBezTo>
                <a:cubicBezTo>
                  <a:pt x="20918" y="70235"/>
                  <a:pt x="19266" y="64296"/>
                  <a:pt x="17930" y="58282"/>
                </a:cubicBezTo>
                <a:cubicBezTo>
                  <a:pt x="16277" y="50845"/>
                  <a:pt x="16854" y="42685"/>
                  <a:pt x="13447" y="35871"/>
                </a:cubicBezTo>
                <a:cubicBezTo>
                  <a:pt x="10612" y="30201"/>
                  <a:pt x="4482" y="26906"/>
                  <a:pt x="0" y="22424"/>
                </a:cubicBezTo>
                <a:cubicBezTo>
                  <a:pt x="22412" y="16447"/>
                  <a:pt x="45231" y="11828"/>
                  <a:pt x="67236" y="4494"/>
                </a:cubicBezTo>
                <a:cubicBezTo>
                  <a:pt x="82100" y="-460"/>
                  <a:pt x="75958" y="12"/>
                  <a:pt x="85165" y="12"/>
                </a:cubicBezTo>
              </a:path>
            </a:pathLst>
          </a:custGeom>
          <a:no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3" name="Freeform: Shape 142">
            <a:extLst>
              <a:ext uri="{FF2B5EF4-FFF2-40B4-BE49-F238E27FC236}">
                <a16:creationId xmlns:a16="http://schemas.microsoft.com/office/drawing/2014/main" id="{53E0D890-8746-4077-8AE9-9A4C8E32E4D1}"/>
              </a:ext>
            </a:extLst>
          </p:cNvPr>
          <p:cNvSpPr/>
          <p:nvPr/>
        </p:nvSpPr>
        <p:spPr>
          <a:xfrm rot="20937185">
            <a:off x="1547421" y="6782286"/>
            <a:ext cx="199343" cy="159008"/>
          </a:xfrm>
          <a:custGeom>
            <a:avLst/>
            <a:gdLst>
              <a:gd name="connsiteX0" fmla="*/ 233082 w 233082"/>
              <a:gd name="connsiteY0" fmla="*/ 0 h 264459"/>
              <a:gd name="connsiteX1" fmla="*/ 224118 w 233082"/>
              <a:gd name="connsiteY1" fmla="*/ 58271 h 264459"/>
              <a:gd name="connsiteX2" fmla="*/ 215153 w 233082"/>
              <a:gd name="connsiteY2" fmla="*/ 94129 h 264459"/>
              <a:gd name="connsiteX3" fmla="*/ 201706 w 233082"/>
              <a:gd name="connsiteY3" fmla="*/ 107576 h 264459"/>
              <a:gd name="connsiteX4" fmla="*/ 179294 w 233082"/>
              <a:gd name="connsiteY4" fmla="*/ 134471 h 264459"/>
              <a:gd name="connsiteX5" fmla="*/ 156882 w 233082"/>
              <a:gd name="connsiteY5" fmla="*/ 156882 h 264459"/>
              <a:gd name="connsiteX6" fmla="*/ 129988 w 233082"/>
              <a:gd name="connsiteY6" fmla="*/ 183776 h 264459"/>
              <a:gd name="connsiteX7" fmla="*/ 98612 w 233082"/>
              <a:gd name="connsiteY7" fmla="*/ 201706 h 264459"/>
              <a:gd name="connsiteX8" fmla="*/ 22412 w 233082"/>
              <a:gd name="connsiteY8" fmla="*/ 206188 h 264459"/>
              <a:gd name="connsiteX9" fmla="*/ 13447 w 233082"/>
              <a:gd name="connsiteY9" fmla="*/ 174812 h 264459"/>
              <a:gd name="connsiteX10" fmla="*/ 22412 w 233082"/>
              <a:gd name="connsiteY10" fmla="*/ 147918 h 264459"/>
              <a:gd name="connsiteX11" fmla="*/ 35859 w 233082"/>
              <a:gd name="connsiteY11" fmla="*/ 242047 h 264459"/>
              <a:gd name="connsiteX12" fmla="*/ 40341 w 233082"/>
              <a:gd name="connsiteY12" fmla="*/ 255494 h 264459"/>
              <a:gd name="connsiteX13" fmla="*/ 67235 w 233082"/>
              <a:gd name="connsiteY13" fmla="*/ 264459 h 264459"/>
              <a:gd name="connsiteX14" fmla="*/ 22412 w 233082"/>
              <a:gd name="connsiteY14" fmla="*/ 228600 h 264459"/>
              <a:gd name="connsiteX15" fmla="*/ 0 w 233082"/>
              <a:gd name="connsiteY15" fmla="*/ 210671 h 264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33082" h="264459">
                <a:moveTo>
                  <a:pt x="233082" y="0"/>
                </a:moveTo>
                <a:cubicBezTo>
                  <a:pt x="222802" y="51406"/>
                  <a:pt x="234978" y="-12315"/>
                  <a:pt x="224118" y="58271"/>
                </a:cubicBezTo>
                <a:cubicBezTo>
                  <a:pt x="223666" y="61209"/>
                  <a:pt x="218969" y="88404"/>
                  <a:pt x="215153" y="94129"/>
                </a:cubicBezTo>
                <a:cubicBezTo>
                  <a:pt x="211637" y="99403"/>
                  <a:pt x="205917" y="102838"/>
                  <a:pt x="201706" y="107576"/>
                </a:cubicBezTo>
                <a:cubicBezTo>
                  <a:pt x="193953" y="116298"/>
                  <a:pt x="185986" y="124911"/>
                  <a:pt x="179294" y="134471"/>
                </a:cubicBezTo>
                <a:cubicBezTo>
                  <a:pt x="162437" y="158553"/>
                  <a:pt x="180756" y="148925"/>
                  <a:pt x="156882" y="156882"/>
                </a:cubicBezTo>
                <a:cubicBezTo>
                  <a:pt x="138104" y="181920"/>
                  <a:pt x="151165" y="168650"/>
                  <a:pt x="129988" y="183776"/>
                </a:cubicBezTo>
                <a:cubicBezTo>
                  <a:pt x="119351" y="191374"/>
                  <a:pt x="112143" y="200353"/>
                  <a:pt x="98612" y="201706"/>
                </a:cubicBezTo>
                <a:cubicBezTo>
                  <a:pt x="73294" y="204238"/>
                  <a:pt x="47812" y="204694"/>
                  <a:pt x="22412" y="206188"/>
                </a:cubicBezTo>
                <a:cubicBezTo>
                  <a:pt x="1605" y="199253"/>
                  <a:pt x="5761" y="205557"/>
                  <a:pt x="13447" y="174812"/>
                </a:cubicBezTo>
                <a:cubicBezTo>
                  <a:pt x="15739" y="165645"/>
                  <a:pt x="22412" y="147918"/>
                  <a:pt x="22412" y="147918"/>
                </a:cubicBezTo>
                <a:cubicBezTo>
                  <a:pt x="16292" y="215245"/>
                  <a:pt x="11978" y="179954"/>
                  <a:pt x="35859" y="242047"/>
                </a:cubicBezTo>
                <a:cubicBezTo>
                  <a:pt x="37555" y="246457"/>
                  <a:pt x="36496" y="252748"/>
                  <a:pt x="40341" y="255494"/>
                </a:cubicBezTo>
                <a:cubicBezTo>
                  <a:pt x="48030" y="260987"/>
                  <a:pt x="67235" y="264459"/>
                  <a:pt x="67235" y="264459"/>
                </a:cubicBezTo>
                <a:cubicBezTo>
                  <a:pt x="32518" y="229741"/>
                  <a:pt x="49891" y="237759"/>
                  <a:pt x="22412" y="228600"/>
                </a:cubicBezTo>
                <a:cubicBezTo>
                  <a:pt x="6603" y="212791"/>
                  <a:pt x="14635" y="217988"/>
                  <a:pt x="0" y="210671"/>
                </a:cubicBezTo>
              </a:path>
            </a:pathLst>
          </a:custGeom>
          <a:no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4" name="TextBox 143">
            <a:extLst>
              <a:ext uri="{FF2B5EF4-FFF2-40B4-BE49-F238E27FC236}">
                <a16:creationId xmlns:a16="http://schemas.microsoft.com/office/drawing/2014/main" id="{8A1A5806-2F53-46C3-A8C4-E22D22EED963}"/>
              </a:ext>
            </a:extLst>
          </p:cNvPr>
          <p:cNvSpPr txBox="1"/>
          <p:nvPr/>
        </p:nvSpPr>
        <p:spPr>
          <a:xfrm>
            <a:off x="711059" y="7703395"/>
            <a:ext cx="1152538" cy="215444"/>
          </a:xfrm>
          <a:prstGeom prst="rect">
            <a:avLst/>
          </a:prstGeom>
          <a:noFill/>
        </p:spPr>
        <p:txBody>
          <a:bodyPr wrap="square" rtlCol="0">
            <a:spAutoFit/>
          </a:bodyPr>
          <a:lstStyle/>
          <a:p>
            <a:r>
              <a:rPr lang="en-AU" sz="800" dirty="0">
                <a:solidFill>
                  <a:schemeClr val="tx1">
                    <a:lumMod val="65000"/>
                    <a:lumOff val="35000"/>
                  </a:schemeClr>
                </a:solidFill>
                <a:latin typeface="Comic Sans MS" panose="030F0702030302020204" pitchFamily="66" charset="0"/>
              </a:rPr>
              <a:t>SE Trade Winds</a:t>
            </a:r>
          </a:p>
        </p:txBody>
      </p:sp>
      <p:sp>
        <p:nvSpPr>
          <p:cNvPr id="145" name="TextBox 144">
            <a:extLst>
              <a:ext uri="{FF2B5EF4-FFF2-40B4-BE49-F238E27FC236}">
                <a16:creationId xmlns:a16="http://schemas.microsoft.com/office/drawing/2014/main" id="{0CCB620B-C78E-4E39-840A-E2BDA881BCD1}"/>
              </a:ext>
            </a:extLst>
          </p:cNvPr>
          <p:cNvSpPr txBox="1"/>
          <p:nvPr/>
        </p:nvSpPr>
        <p:spPr>
          <a:xfrm>
            <a:off x="706534" y="7348919"/>
            <a:ext cx="1020307" cy="215444"/>
          </a:xfrm>
          <a:prstGeom prst="rect">
            <a:avLst/>
          </a:prstGeom>
          <a:noFill/>
        </p:spPr>
        <p:txBody>
          <a:bodyPr wrap="square" rtlCol="0">
            <a:spAutoFit/>
          </a:bodyPr>
          <a:lstStyle/>
          <a:p>
            <a:r>
              <a:rPr lang="en-AU" sz="800" dirty="0">
                <a:solidFill>
                  <a:schemeClr val="tx1">
                    <a:lumMod val="65000"/>
                    <a:lumOff val="35000"/>
                  </a:schemeClr>
                </a:solidFill>
                <a:latin typeface="Comic Sans MS" panose="030F0702030302020204" pitchFamily="66" charset="0"/>
              </a:rPr>
              <a:t>NE Trade Winds</a:t>
            </a:r>
          </a:p>
        </p:txBody>
      </p:sp>
      <p:sp>
        <p:nvSpPr>
          <p:cNvPr id="146" name="TextBox 145">
            <a:extLst>
              <a:ext uri="{FF2B5EF4-FFF2-40B4-BE49-F238E27FC236}">
                <a16:creationId xmlns:a16="http://schemas.microsoft.com/office/drawing/2014/main" id="{839EA558-9571-477F-AEEE-B4FF329BE614}"/>
              </a:ext>
            </a:extLst>
          </p:cNvPr>
          <p:cNvSpPr txBox="1"/>
          <p:nvPr/>
        </p:nvSpPr>
        <p:spPr>
          <a:xfrm>
            <a:off x="878791" y="8022486"/>
            <a:ext cx="1152538" cy="215444"/>
          </a:xfrm>
          <a:prstGeom prst="rect">
            <a:avLst/>
          </a:prstGeom>
          <a:noFill/>
        </p:spPr>
        <p:txBody>
          <a:bodyPr wrap="square" rtlCol="0">
            <a:spAutoFit/>
          </a:bodyPr>
          <a:lstStyle/>
          <a:p>
            <a:r>
              <a:rPr lang="en-AU" sz="800" dirty="0">
                <a:solidFill>
                  <a:schemeClr val="tx1">
                    <a:lumMod val="65000"/>
                    <a:lumOff val="35000"/>
                  </a:schemeClr>
                </a:solidFill>
                <a:latin typeface="Comic Sans MS" panose="030F0702030302020204" pitchFamily="66" charset="0"/>
              </a:rPr>
              <a:t>Westerlies</a:t>
            </a:r>
          </a:p>
        </p:txBody>
      </p:sp>
      <p:sp>
        <p:nvSpPr>
          <p:cNvPr id="147" name="TextBox 146">
            <a:extLst>
              <a:ext uri="{FF2B5EF4-FFF2-40B4-BE49-F238E27FC236}">
                <a16:creationId xmlns:a16="http://schemas.microsoft.com/office/drawing/2014/main" id="{7FED3DE3-E742-42FB-9934-5762DD5168CF}"/>
              </a:ext>
            </a:extLst>
          </p:cNvPr>
          <p:cNvSpPr txBox="1"/>
          <p:nvPr/>
        </p:nvSpPr>
        <p:spPr>
          <a:xfrm>
            <a:off x="1159085" y="8255973"/>
            <a:ext cx="1152538" cy="215444"/>
          </a:xfrm>
          <a:prstGeom prst="rect">
            <a:avLst/>
          </a:prstGeom>
          <a:noFill/>
        </p:spPr>
        <p:txBody>
          <a:bodyPr wrap="square" rtlCol="0">
            <a:spAutoFit/>
          </a:bodyPr>
          <a:lstStyle/>
          <a:p>
            <a:r>
              <a:rPr lang="en-AU" sz="800" dirty="0">
                <a:solidFill>
                  <a:schemeClr val="tx1">
                    <a:lumMod val="65000"/>
                    <a:lumOff val="35000"/>
                  </a:schemeClr>
                </a:solidFill>
                <a:latin typeface="Comic Sans MS" panose="030F0702030302020204" pitchFamily="66" charset="0"/>
              </a:rPr>
              <a:t>Polar       Easterlies</a:t>
            </a:r>
          </a:p>
        </p:txBody>
      </p:sp>
      <p:sp>
        <p:nvSpPr>
          <p:cNvPr id="148" name="TextBox 147">
            <a:extLst>
              <a:ext uri="{FF2B5EF4-FFF2-40B4-BE49-F238E27FC236}">
                <a16:creationId xmlns:a16="http://schemas.microsoft.com/office/drawing/2014/main" id="{758E7B0B-9306-43C1-BC65-879EE63D6558}"/>
              </a:ext>
            </a:extLst>
          </p:cNvPr>
          <p:cNvSpPr txBox="1"/>
          <p:nvPr/>
        </p:nvSpPr>
        <p:spPr>
          <a:xfrm>
            <a:off x="901419" y="7014771"/>
            <a:ext cx="1152538" cy="215444"/>
          </a:xfrm>
          <a:prstGeom prst="rect">
            <a:avLst/>
          </a:prstGeom>
          <a:noFill/>
        </p:spPr>
        <p:txBody>
          <a:bodyPr wrap="square" rtlCol="0">
            <a:spAutoFit/>
          </a:bodyPr>
          <a:lstStyle/>
          <a:p>
            <a:r>
              <a:rPr lang="en-AU" sz="800" dirty="0">
                <a:solidFill>
                  <a:schemeClr val="tx1">
                    <a:lumMod val="65000"/>
                    <a:lumOff val="35000"/>
                  </a:schemeClr>
                </a:solidFill>
                <a:latin typeface="Comic Sans MS" panose="030F0702030302020204" pitchFamily="66" charset="0"/>
              </a:rPr>
              <a:t>Westerlies</a:t>
            </a:r>
          </a:p>
        </p:txBody>
      </p:sp>
      <p:sp>
        <p:nvSpPr>
          <p:cNvPr id="149" name="TextBox 148">
            <a:extLst>
              <a:ext uri="{FF2B5EF4-FFF2-40B4-BE49-F238E27FC236}">
                <a16:creationId xmlns:a16="http://schemas.microsoft.com/office/drawing/2014/main" id="{AF21BD47-A67E-40C3-9712-1C7C3957A802}"/>
              </a:ext>
            </a:extLst>
          </p:cNvPr>
          <p:cNvSpPr txBox="1"/>
          <p:nvPr/>
        </p:nvSpPr>
        <p:spPr>
          <a:xfrm>
            <a:off x="1224703" y="6770975"/>
            <a:ext cx="1296305" cy="215444"/>
          </a:xfrm>
          <a:prstGeom prst="rect">
            <a:avLst/>
          </a:prstGeom>
          <a:noFill/>
        </p:spPr>
        <p:txBody>
          <a:bodyPr wrap="square" rtlCol="0">
            <a:spAutoFit/>
          </a:bodyPr>
          <a:lstStyle/>
          <a:p>
            <a:r>
              <a:rPr lang="en-AU" sz="800" dirty="0">
                <a:solidFill>
                  <a:schemeClr val="tx1">
                    <a:lumMod val="65000"/>
                    <a:lumOff val="35000"/>
                  </a:schemeClr>
                </a:solidFill>
                <a:latin typeface="Comic Sans MS" panose="030F0702030302020204" pitchFamily="66" charset="0"/>
              </a:rPr>
              <a:t>Polar     Easterlies</a:t>
            </a:r>
          </a:p>
        </p:txBody>
      </p:sp>
      <p:sp>
        <p:nvSpPr>
          <p:cNvPr id="109" name="TextBox 108">
            <a:extLst>
              <a:ext uri="{FF2B5EF4-FFF2-40B4-BE49-F238E27FC236}">
                <a16:creationId xmlns:a16="http://schemas.microsoft.com/office/drawing/2014/main" id="{53C3FE7E-AD19-4E46-BA93-0A09EDCF4995}"/>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2" name="TextBox 1">
            <a:extLst>
              <a:ext uri="{FF2B5EF4-FFF2-40B4-BE49-F238E27FC236}">
                <a16:creationId xmlns:a16="http://schemas.microsoft.com/office/drawing/2014/main" id="{ADCF3F0A-62FC-42B8-9D12-C16FBD5D48C1}"/>
              </a:ext>
            </a:extLst>
          </p:cNvPr>
          <p:cNvSpPr txBox="1"/>
          <p:nvPr/>
        </p:nvSpPr>
        <p:spPr>
          <a:xfrm rot="16200000">
            <a:off x="2823739" y="3012502"/>
            <a:ext cx="1210816" cy="261610"/>
          </a:xfrm>
          <a:prstGeom prst="rect">
            <a:avLst/>
          </a:prstGeom>
          <a:noFill/>
        </p:spPr>
        <p:txBody>
          <a:bodyPr wrap="square" rtlCol="0">
            <a:spAutoFit/>
          </a:bodyPr>
          <a:lstStyle/>
          <a:p>
            <a:r>
              <a:rPr lang="en-AU" sz="1050" dirty="0">
                <a:latin typeface="Arial Narrow" panose="020B0606020202030204" pitchFamily="34" charset="0"/>
              </a:rPr>
              <a:t>same day</a:t>
            </a:r>
          </a:p>
        </p:txBody>
      </p:sp>
      <p:sp>
        <p:nvSpPr>
          <p:cNvPr id="110" name="Oval 109">
            <a:extLst>
              <a:ext uri="{FF2B5EF4-FFF2-40B4-BE49-F238E27FC236}">
                <a16:creationId xmlns:a16="http://schemas.microsoft.com/office/drawing/2014/main" id="{694BC9A1-F0B0-4E11-AFB8-602B1CBB5158}"/>
              </a:ext>
            </a:extLst>
          </p:cNvPr>
          <p:cNvSpPr/>
          <p:nvPr/>
        </p:nvSpPr>
        <p:spPr>
          <a:xfrm>
            <a:off x="2673579" y="778657"/>
            <a:ext cx="176053" cy="15005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21" name="TextBox 120">
            <a:extLst>
              <a:ext uri="{FF2B5EF4-FFF2-40B4-BE49-F238E27FC236}">
                <a16:creationId xmlns:a16="http://schemas.microsoft.com/office/drawing/2014/main" id="{857142D3-9ECB-4B05-99AD-8FF9FC2A808D}"/>
              </a:ext>
            </a:extLst>
          </p:cNvPr>
          <p:cNvSpPr txBox="1"/>
          <p:nvPr/>
        </p:nvSpPr>
        <p:spPr>
          <a:xfrm>
            <a:off x="2590362" y="760852"/>
            <a:ext cx="388137" cy="184666"/>
          </a:xfrm>
          <a:prstGeom prst="rect">
            <a:avLst/>
          </a:prstGeom>
          <a:noFill/>
        </p:spPr>
        <p:txBody>
          <a:bodyPr wrap="square" rtlCol="0">
            <a:spAutoFit/>
          </a:bodyPr>
          <a:lstStyle/>
          <a:p>
            <a:r>
              <a:rPr lang="en-AU" sz="600" b="1" dirty="0">
                <a:solidFill>
                  <a:schemeClr val="bg1"/>
                </a:solidFill>
                <a:latin typeface="Arial Narrow" panose="020B0606020202030204" pitchFamily="34" charset="0"/>
              </a:rPr>
              <a:t>T130</a:t>
            </a:r>
          </a:p>
        </p:txBody>
      </p:sp>
    </p:spTree>
    <p:extLst>
      <p:ext uri="{BB962C8B-B14F-4D97-AF65-F5344CB8AC3E}">
        <p14:creationId xmlns:p14="http://schemas.microsoft.com/office/powerpoint/2010/main" val="25620764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 name="Straight Connector 14"/>
          <p:cNvCxnSpPr/>
          <p:nvPr/>
        </p:nvCxnSpPr>
        <p:spPr>
          <a:xfrm flipH="1">
            <a:off x="508863" y="969600"/>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extBox 17"/>
          <p:cNvSpPr txBox="1"/>
          <p:nvPr/>
        </p:nvSpPr>
        <p:spPr>
          <a:xfrm>
            <a:off x="5486430" y="14613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
        <p:nvSpPr>
          <p:cNvPr id="3" name="TextBox 2"/>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12" name="TextBox 36"/>
          <p:cNvSpPr txBox="1"/>
          <p:nvPr/>
        </p:nvSpPr>
        <p:spPr>
          <a:xfrm>
            <a:off x="5876474" y="8805118"/>
            <a:ext cx="52124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100" dirty="0">
                <a:latin typeface="Arial Narrow" pitchFamily="34" charset="0"/>
              </a:rPr>
              <a:t>122</a:t>
            </a:r>
            <a:endParaRPr lang="en-AU" sz="1100" dirty="0">
              <a:latin typeface="Arial Narrow" pitchFamily="34" charset="0"/>
            </a:endParaRPr>
          </a:p>
        </p:txBody>
      </p:sp>
      <p:sp>
        <p:nvSpPr>
          <p:cNvPr id="57" name="TextBox 36"/>
          <p:cNvSpPr txBox="1"/>
          <p:nvPr/>
        </p:nvSpPr>
        <p:spPr>
          <a:xfrm>
            <a:off x="463269" y="8810616"/>
            <a:ext cx="219901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2019 	                                               </a:t>
            </a:r>
            <a:endParaRPr lang="en-AU" sz="1100" b="1" dirty="0">
              <a:latin typeface="Arial Narrow" pitchFamily="34" charset="0"/>
            </a:endParaRPr>
          </a:p>
        </p:txBody>
      </p:sp>
      <p:cxnSp>
        <p:nvCxnSpPr>
          <p:cNvPr id="19" name="Straight Connector 18"/>
          <p:cNvCxnSpPr/>
          <p:nvPr/>
        </p:nvCxnSpPr>
        <p:spPr>
          <a:xfrm flipH="1">
            <a:off x="512308" y="8799620"/>
            <a:ext cx="5907340" cy="422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3B264008-6C7F-4A00-8D97-650DEB67FC62}"/>
              </a:ext>
            </a:extLst>
          </p:cNvPr>
          <p:cNvSpPr/>
          <p:nvPr/>
        </p:nvSpPr>
        <p:spPr>
          <a:xfrm>
            <a:off x="517820" y="1042172"/>
            <a:ext cx="5860437" cy="460258"/>
          </a:xfrm>
          <a:prstGeom prst="rect">
            <a:avLst/>
          </a:prstGeom>
          <a:solidFill>
            <a:schemeClr val="tx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200" dirty="0">
              <a:solidFill>
                <a:schemeClr val="bg1"/>
              </a:solidFill>
              <a:latin typeface="Arial Narrow" panose="020B0606020202030204" pitchFamily="34" charset="0"/>
            </a:endParaRPr>
          </a:p>
        </p:txBody>
      </p:sp>
      <p:sp>
        <p:nvSpPr>
          <p:cNvPr id="2" name="Rectangle 1">
            <a:extLst>
              <a:ext uri="{FF2B5EF4-FFF2-40B4-BE49-F238E27FC236}">
                <a16:creationId xmlns:a16="http://schemas.microsoft.com/office/drawing/2014/main" id="{E2CB8118-AC84-45A1-ADF7-0FA3B16A66D5}"/>
              </a:ext>
            </a:extLst>
          </p:cNvPr>
          <p:cNvSpPr/>
          <p:nvPr/>
        </p:nvSpPr>
        <p:spPr>
          <a:xfrm>
            <a:off x="478361" y="1021033"/>
            <a:ext cx="5935696" cy="461665"/>
          </a:xfrm>
          <a:prstGeom prst="rect">
            <a:avLst/>
          </a:prstGeom>
        </p:spPr>
        <p:txBody>
          <a:bodyPr wrap="square">
            <a:spAutoFit/>
          </a:bodyPr>
          <a:lstStyle/>
          <a:p>
            <a:pPr algn="ctr"/>
            <a:r>
              <a:rPr lang="en-AU" sz="1200" b="1" dirty="0">
                <a:solidFill>
                  <a:schemeClr val="bg1"/>
                </a:solidFill>
                <a:latin typeface="Arial Narrow" panose="020B0606020202030204" pitchFamily="34" charset="0"/>
              </a:rPr>
              <a:t>Activity: In the space below, draw a mind map to consolidate your understanding of the impact of increasing CO</a:t>
            </a:r>
            <a:r>
              <a:rPr lang="en-AU" sz="1000" b="1" dirty="0">
                <a:solidFill>
                  <a:schemeClr val="bg1"/>
                </a:solidFill>
                <a:latin typeface="Arial Narrow" panose="020B0606020202030204" pitchFamily="34" charset="0"/>
              </a:rPr>
              <a:t>2 </a:t>
            </a:r>
            <a:r>
              <a:rPr lang="en-AU" sz="1200" b="1" dirty="0">
                <a:solidFill>
                  <a:schemeClr val="bg1"/>
                </a:solidFill>
                <a:latin typeface="Arial Narrow" panose="020B0606020202030204" pitchFamily="34" charset="0"/>
              </a:rPr>
              <a:t>on the physical, chemical and biological parameters of the ocean</a:t>
            </a:r>
          </a:p>
        </p:txBody>
      </p:sp>
      <p:sp>
        <p:nvSpPr>
          <p:cNvPr id="4" name="Rectangle 3">
            <a:extLst>
              <a:ext uri="{FF2B5EF4-FFF2-40B4-BE49-F238E27FC236}">
                <a16:creationId xmlns:a16="http://schemas.microsoft.com/office/drawing/2014/main" id="{6B307FE6-A914-41F6-B08C-90F548A2B254}"/>
              </a:ext>
            </a:extLst>
          </p:cNvPr>
          <p:cNvSpPr/>
          <p:nvPr/>
        </p:nvSpPr>
        <p:spPr>
          <a:xfrm>
            <a:off x="504824" y="1583153"/>
            <a:ext cx="5877685" cy="7155993"/>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7" name="Rectangle 26">
            <a:extLst>
              <a:ext uri="{FF2B5EF4-FFF2-40B4-BE49-F238E27FC236}">
                <a16:creationId xmlns:a16="http://schemas.microsoft.com/office/drawing/2014/main" id="{3939FD5D-905D-4E69-8296-F1FE44F46C5D}"/>
              </a:ext>
            </a:extLst>
          </p:cNvPr>
          <p:cNvSpPr/>
          <p:nvPr/>
        </p:nvSpPr>
        <p:spPr>
          <a:xfrm>
            <a:off x="592338" y="1653338"/>
            <a:ext cx="5711400" cy="7023118"/>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t>C</a:t>
            </a:r>
          </a:p>
        </p:txBody>
      </p:sp>
      <p:sp>
        <p:nvSpPr>
          <p:cNvPr id="59" name="TextBox 58">
            <a:extLst>
              <a:ext uri="{FF2B5EF4-FFF2-40B4-BE49-F238E27FC236}">
                <a16:creationId xmlns:a16="http://schemas.microsoft.com/office/drawing/2014/main" id="{B47AF8B6-8FB8-4F6E-8771-2ABC2CA0462D}"/>
              </a:ext>
            </a:extLst>
          </p:cNvPr>
          <p:cNvSpPr txBox="1"/>
          <p:nvPr/>
        </p:nvSpPr>
        <p:spPr>
          <a:xfrm>
            <a:off x="1374209" y="82118"/>
            <a:ext cx="4076422" cy="1038746"/>
          </a:xfrm>
          <a:prstGeom prst="rect">
            <a:avLst/>
          </a:prstGeom>
          <a:noFill/>
        </p:spPr>
        <p:txBody>
          <a:bodyPr wrap="square" rtlCol="0">
            <a:spAutoFit/>
          </a:bodyPr>
          <a:lstStyle/>
          <a:p>
            <a:r>
              <a:rPr lang="en-US" b="1" dirty="0">
                <a:latin typeface="Arial Narrow" pitchFamily="34" charset="0"/>
              </a:rPr>
              <a:t>Our Changing Climate in a Nutshell – </a:t>
            </a:r>
            <a:r>
              <a:rPr lang="en-AU" sz="1050" dirty="0">
                <a:latin typeface="Arial Narrow" panose="020B0606020202030204" pitchFamily="34" charset="0"/>
              </a:rPr>
              <a:t>Understand that average global temperature increases impact on marine environments by altering thermal regimes and changing physical and chemical parameters of the ocean (e.g. aragonite saturation levels and rising sea levels) </a:t>
            </a:r>
          </a:p>
          <a:p>
            <a:endParaRPr lang="en-US" sz="1200" i="1" dirty="0">
              <a:latin typeface="Arial Narrow" pitchFamily="34" charset="0"/>
            </a:endParaRPr>
          </a:p>
        </p:txBody>
      </p:sp>
      <p:sp>
        <p:nvSpPr>
          <p:cNvPr id="60" name="TextBox 36">
            <a:extLst>
              <a:ext uri="{FF2B5EF4-FFF2-40B4-BE49-F238E27FC236}">
                <a16:creationId xmlns:a16="http://schemas.microsoft.com/office/drawing/2014/main" id="{6DC2C05C-35D8-49B4-804A-8B8A559A864A}"/>
              </a:ext>
            </a:extLst>
          </p:cNvPr>
          <p:cNvSpPr txBox="1"/>
          <p:nvPr/>
        </p:nvSpPr>
        <p:spPr>
          <a:xfrm>
            <a:off x="2286712" y="8805118"/>
            <a:ext cx="3734575"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Unit 4. Topic 1. Subject Matter: Future Scenarios</a:t>
            </a:r>
            <a:endParaRPr lang="en-AU" sz="1100" b="1" dirty="0">
              <a:latin typeface="Arial Narrow" pitchFamily="34" charset="0"/>
            </a:endParaRPr>
          </a:p>
        </p:txBody>
      </p:sp>
      <p:sp>
        <p:nvSpPr>
          <p:cNvPr id="6" name="Arrow: Down 5">
            <a:extLst>
              <a:ext uri="{FF2B5EF4-FFF2-40B4-BE49-F238E27FC236}">
                <a16:creationId xmlns:a16="http://schemas.microsoft.com/office/drawing/2014/main" id="{4CB6DA3E-1C0C-4C3B-ABDB-3B8858DA6552}"/>
              </a:ext>
            </a:extLst>
          </p:cNvPr>
          <p:cNvSpPr/>
          <p:nvPr/>
        </p:nvSpPr>
        <p:spPr>
          <a:xfrm>
            <a:off x="1772816" y="2433803"/>
            <a:ext cx="3319720" cy="6073234"/>
          </a:xfrm>
          <a:prstGeom prst="down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8" name="TextBox 37">
            <a:extLst>
              <a:ext uri="{FF2B5EF4-FFF2-40B4-BE49-F238E27FC236}">
                <a16:creationId xmlns:a16="http://schemas.microsoft.com/office/drawing/2014/main" id="{9E527D65-05D8-483E-981C-715DD140266C}"/>
              </a:ext>
            </a:extLst>
          </p:cNvPr>
          <p:cNvSpPr txBox="1"/>
          <p:nvPr/>
        </p:nvSpPr>
        <p:spPr>
          <a:xfrm>
            <a:off x="1433326" y="1875185"/>
            <a:ext cx="4264900" cy="584775"/>
          </a:xfrm>
          <a:prstGeom prst="rect">
            <a:avLst/>
          </a:prstGeom>
          <a:noFill/>
        </p:spPr>
        <p:txBody>
          <a:bodyPr wrap="square" rtlCol="0">
            <a:spAutoFit/>
          </a:bodyPr>
          <a:lstStyle/>
          <a:p>
            <a:pPr algn="ctr"/>
            <a:r>
              <a:rPr lang="en-AU" sz="1600" dirty="0">
                <a:latin typeface="Comic Sans MS" panose="030F0702030302020204" pitchFamily="66" charset="0"/>
              </a:rPr>
              <a:t>CO</a:t>
            </a:r>
            <a:r>
              <a:rPr lang="en-AU" sz="1200" dirty="0">
                <a:latin typeface="Comic Sans MS" panose="030F0702030302020204" pitchFamily="66" charset="0"/>
              </a:rPr>
              <a:t>2</a:t>
            </a:r>
            <a:r>
              <a:rPr lang="en-AU" sz="1600" dirty="0">
                <a:latin typeface="Comic Sans MS" panose="030F0702030302020204" pitchFamily="66" charset="0"/>
              </a:rPr>
              <a:t> increases at an alarming rate, </a:t>
            </a:r>
            <a:br>
              <a:rPr lang="en-AU" sz="1600" dirty="0">
                <a:latin typeface="Comic Sans MS" panose="030F0702030302020204" pitchFamily="66" charset="0"/>
              </a:rPr>
            </a:br>
            <a:r>
              <a:rPr lang="en-AU" sz="1600" dirty="0">
                <a:latin typeface="Comic Sans MS" panose="030F0702030302020204" pitchFamily="66" charset="0"/>
              </a:rPr>
              <a:t>mainly from burning fossil fuels for energy</a:t>
            </a:r>
          </a:p>
        </p:txBody>
      </p:sp>
      <p:sp>
        <p:nvSpPr>
          <p:cNvPr id="39" name="TextBox 38">
            <a:extLst>
              <a:ext uri="{FF2B5EF4-FFF2-40B4-BE49-F238E27FC236}">
                <a16:creationId xmlns:a16="http://schemas.microsoft.com/office/drawing/2014/main" id="{A0F2A614-A9D9-49F4-BE05-AB76C7A52822}"/>
              </a:ext>
            </a:extLst>
          </p:cNvPr>
          <p:cNvSpPr txBox="1"/>
          <p:nvPr/>
        </p:nvSpPr>
        <p:spPr>
          <a:xfrm>
            <a:off x="608711" y="3228528"/>
            <a:ext cx="4059641" cy="338554"/>
          </a:xfrm>
          <a:prstGeom prst="rect">
            <a:avLst/>
          </a:prstGeom>
          <a:noFill/>
        </p:spPr>
        <p:txBody>
          <a:bodyPr wrap="square" rtlCol="0">
            <a:spAutoFit/>
          </a:bodyPr>
          <a:lstStyle/>
          <a:p>
            <a:r>
              <a:rPr lang="en-AU" sz="1600" dirty="0">
                <a:latin typeface="Comic Sans MS" panose="030F0702030302020204" pitchFamily="66" charset="0"/>
              </a:rPr>
              <a:t>Greenhouse Effect intensifies </a:t>
            </a:r>
          </a:p>
        </p:txBody>
      </p:sp>
      <p:sp>
        <p:nvSpPr>
          <p:cNvPr id="40" name="TextBox 39">
            <a:extLst>
              <a:ext uri="{FF2B5EF4-FFF2-40B4-BE49-F238E27FC236}">
                <a16:creationId xmlns:a16="http://schemas.microsoft.com/office/drawing/2014/main" id="{8755D842-D2BC-4ED9-AAA6-4F176799D780}"/>
              </a:ext>
            </a:extLst>
          </p:cNvPr>
          <p:cNvSpPr txBox="1"/>
          <p:nvPr/>
        </p:nvSpPr>
        <p:spPr>
          <a:xfrm>
            <a:off x="595710" y="3597728"/>
            <a:ext cx="2410952" cy="830997"/>
          </a:xfrm>
          <a:prstGeom prst="rect">
            <a:avLst/>
          </a:prstGeom>
          <a:noFill/>
        </p:spPr>
        <p:txBody>
          <a:bodyPr wrap="square" rtlCol="0">
            <a:spAutoFit/>
          </a:bodyPr>
          <a:lstStyle/>
          <a:p>
            <a:r>
              <a:rPr lang="en-AU" sz="1600" dirty="0">
                <a:latin typeface="Comic Sans MS" panose="030F0702030302020204" pitchFamily="66" charset="0"/>
              </a:rPr>
              <a:t>Sea surface temperatures (SSTs) increase</a:t>
            </a:r>
          </a:p>
        </p:txBody>
      </p:sp>
      <p:sp>
        <p:nvSpPr>
          <p:cNvPr id="41" name="TextBox 40">
            <a:extLst>
              <a:ext uri="{FF2B5EF4-FFF2-40B4-BE49-F238E27FC236}">
                <a16:creationId xmlns:a16="http://schemas.microsoft.com/office/drawing/2014/main" id="{C87BC950-3C0E-4FEC-B7E8-A2090B52AEE5}"/>
              </a:ext>
            </a:extLst>
          </p:cNvPr>
          <p:cNvSpPr txBox="1"/>
          <p:nvPr/>
        </p:nvSpPr>
        <p:spPr>
          <a:xfrm>
            <a:off x="1639037" y="4393410"/>
            <a:ext cx="2095584" cy="338554"/>
          </a:xfrm>
          <a:prstGeom prst="rect">
            <a:avLst/>
          </a:prstGeom>
          <a:noFill/>
        </p:spPr>
        <p:txBody>
          <a:bodyPr wrap="square" rtlCol="0">
            <a:spAutoFit/>
          </a:bodyPr>
          <a:lstStyle/>
          <a:p>
            <a:r>
              <a:rPr lang="en-AU" sz="1600" dirty="0">
                <a:latin typeface="Comic Sans MS" panose="030F0702030302020204" pitchFamily="66" charset="0"/>
              </a:rPr>
              <a:t>Bleaching occurs </a:t>
            </a:r>
          </a:p>
        </p:txBody>
      </p:sp>
      <p:sp>
        <p:nvSpPr>
          <p:cNvPr id="42" name="TextBox 41">
            <a:extLst>
              <a:ext uri="{FF2B5EF4-FFF2-40B4-BE49-F238E27FC236}">
                <a16:creationId xmlns:a16="http://schemas.microsoft.com/office/drawing/2014/main" id="{15EACB16-ED50-4D64-9982-0CECB60DDB61}"/>
              </a:ext>
            </a:extLst>
          </p:cNvPr>
          <p:cNvSpPr txBox="1"/>
          <p:nvPr/>
        </p:nvSpPr>
        <p:spPr>
          <a:xfrm>
            <a:off x="571054" y="6994011"/>
            <a:ext cx="5749477" cy="584775"/>
          </a:xfrm>
          <a:prstGeom prst="rect">
            <a:avLst/>
          </a:prstGeom>
          <a:noFill/>
        </p:spPr>
        <p:txBody>
          <a:bodyPr wrap="square" rtlCol="0">
            <a:spAutoFit/>
          </a:bodyPr>
          <a:lstStyle/>
          <a:p>
            <a:pPr algn="ctr"/>
            <a:r>
              <a:rPr lang="en-AU" sz="1600" dirty="0">
                <a:latin typeface="Comic Sans MS" panose="030F0702030302020204" pitchFamily="66" charset="0"/>
              </a:rPr>
              <a:t>Loss of habitat </a:t>
            </a:r>
            <a:br>
              <a:rPr lang="en-AU" sz="1600" dirty="0">
                <a:latin typeface="Comic Sans MS" panose="030F0702030302020204" pitchFamily="66" charset="0"/>
              </a:rPr>
            </a:br>
            <a:r>
              <a:rPr lang="en-AU" sz="1600" dirty="0">
                <a:latin typeface="Comic Sans MS" panose="030F0702030302020204" pitchFamily="66" charset="0"/>
              </a:rPr>
              <a:t>(phase shifts, reef erosion exceeds reef accretion) </a:t>
            </a:r>
          </a:p>
        </p:txBody>
      </p:sp>
      <p:sp>
        <p:nvSpPr>
          <p:cNvPr id="43" name="TextBox 42">
            <a:extLst>
              <a:ext uri="{FF2B5EF4-FFF2-40B4-BE49-F238E27FC236}">
                <a16:creationId xmlns:a16="http://schemas.microsoft.com/office/drawing/2014/main" id="{4B9C24FA-2F01-4A41-8CF3-42C92EC86635}"/>
              </a:ext>
            </a:extLst>
          </p:cNvPr>
          <p:cNvSpPr txBox="1"/>
          <p:nvPr/>
        </p:nvSpPr>
        <p:spPr>
          <a:xfrm>
            <a:off x="3201637" y="2499583"/>
            <a:ext cx="3085603" cy="338554"/>
          </a:xfrm>
          <a:prstGeom prst="rect">
            <a:avLst/>
          </a:prstGeom>
          <a:noFill/>
        </p:spPr>
        <p:txBody>
          <a:bodyPr wrap="square" rtlCol="0">
            <a:spAutoFit/>
          </a:bodyPr>
          <a:lstStyle/>
          <a:p>
            <a:pPr algn="r"/>
            <a:r>
              <a:rPr lang="en-AU" sz="1600" dirty="0">
                <a:latin typeface="Comic Sans MS" panose="030F0702030302020204" pitchFamily="66" charset="0"/>
              </a:rPr>
              <a:t>CO</a:t>
            </a:r>
            <a:r>
              <a:rPr lang="en-AU" sz="1200" dirty="0">
                <a:latin typeface="Comic Sans MS" panose="030F0702030302020204" pitchFamily="66" charset="0"/>
              </a:rPr>
              <a:t>2</a:t>
            </a:r>
            <a:r>
              <a:rPr lang="en-AU" sz="1600" dirty="0">
                <a:latin typeface="Comic Sans MS" panose="030F0702030302020204" pitchFamily="66" charset="0"/>
              </a:rPr>
              <a:t> is absorbed by the ocean</a:t>
            </a:r>
          </a:p>
        </p:txBody>
      </p:sp>
      <p:sp>
        <p:nvSpPr>
          <p:cNvPr id="44" name="TextBox 43">
            <a:extLst>
              <a:ext uri="{FF2B5EF4-FFF2-40B4-BE49-F238E27FC236}">
                <a16:creationId xmlns:a16="http://schemas.microsoft.com/office/drawing/2014/main" id="{F94104A8-F6C1-4ACB-B68C-94FC8F04210D}"/>
              </a:ext>
            </a:extLst>
          </p:cNvPr>
          <p:cNvSpPr txBox="1"/>
          <p:nvPr/>
        </p:nvSpPr>
        <p:spPr>
          <a:xfrm>
            <a:off x="2286712" y="2862245"/>
            <a:ext cx="4014432" cy="584775"/>
          </a:xfrm>
          <a:prstGeom prst="rect">
            <a:avLst/>
          </a:prstGeom>
          <a:noFill/>
        </p:spPr>
        <p:txBody>
          <a:bodyPr wrap="square" rtlCol="0">
            <a:spAutoFit/>
          </a:bodyPr>
          <a:lstStyle/>
          <a:p>
            <a:pPr algn="r"/>
            <a:r>
              <a:rPr lang="en-AU" sz="1600" dirty="0">
                <a:latin typeface="Comic Sans MS" panose="030F0702030302020204" pitchFamily="66" charset="0"/>
              </a:rPr>
              <a:t>Carbonate buffer system overwhelmed by </a:t>
            </a:r>
            <a:r>
              <a:rPr lang="en-AU" sz="1600" i="1" dirty="0">
                <a:latin typeface="Comic Sans MS" panose="030F0702030302020204" pitchFamily="66" charset="0"/>
              </a:rPr>
              <a:t>rate </a:t>
            </a:r>
            <a:r>
              <a:rPr lang="en-AU" sz="1600" dirty="0">
                <a:latin typeface="Comic Sans MS" panose="030F0702030302020204" pitchFamily="66" charset="0"/>
              </a:rPr>
              <a:t>of CO</a:t>
            </a:r>
            <a:r>
              <a:rPr lang="en-AU" sz="1200" dirty="0">
                <a:latin typeface="Comic Sans MS" panose="030F0702030302020204" pitchFamily="66" charset="0"/>
              </a:rPr>
              <a:t>2 </a:t>
            </a:r>
            <a:r>
              <a:rPr lang="en-AU" sz="1600" dirty="0">
                <a:latin typeface="Comic Sans MS" panose="030F0702030302020204" pitchFamily="66" charset="0"/>
              </a:rPr>
              <a:t>input</a:t>
            </a:r>
          </a:p>
        </p:txBody>
      </p:sp>
      <p:sp>
        <p:nvSpPr>
          <p:cNvPr id="45" name="TextBox 44">
            <a:extLst>
              <a:ext uri="{FF2B5EF4-FFF2-40B4-BE49-F238E27FC236}">
                <a16:creationId xmlns:a16="http://schemas.microsoft.com/office/drawing/2014/main" id="{C5BF86D2-297A-4F4E-933D-3552DAB18DA7}"/>
              </a:ext>
            </a:extLst>
          </p:cNvPr>
          <p:cNvSpPr txBox="1"/>
          <p:nvPr/>
        </p:nvSpPr>
        <p:spPr>
          <a:xfrm>
            <a:off x="3276339" y="4694484"/>
            <a:ext cx="3319719" cy="338554"/>
          </a:xfrm>
          <a:prstGeom prst="rect">
            <a:avLst/>
          </a:prstGeom>
          <a:noFill/>
        </p:spPr>
        <p:txBody>
          <a:bodyPr wrap="square" rtlCol="0">
            <a:spAutoFit/>
          </a:bodyPr>
          <a:lstStyle/>
          <a:p>
            <a:r>
              <a:rPr lang="en-AU" sz="1600" dirty="0">
                <a:latin typeface="Comic Sans MS" panose="030F0702030302020204" pitchFamily="66" charset="0"/>
              </a:rPr>
              <a:t>Calcification rates decline</a:t>
            </a:r>
          </a:p>
        </p:txBody>
      </p:sp>
      <p:sp>
        <p:nvSpPr>
          <p:cNvPr id="46" name="TextBox 45">
            <a:extLst>
              <a:ext uri="{FF2B5EF4-FFF2-40B4-BE49-F238E27FC236}">
                <a16:creationId xmlns:a16="http://schemas.microsoft.com/office/drawing/2014/main" id="{1457774C-DD92-4C82-A8CF-CE5D4749C37E}"/>
              </a:ext>
            </a:extLst>
          </p:cNvPr>
          <p:cNvSpPr txBox="1"/>
          <p:nvPr/>
        </p:nvSpPr>
        <p:spPr>
          <a:xfrm>
            <a:off x="648302" y="5109611"/>
            <a:ext cx="3469386" cy="584775"/>
          </a:xfrm>
          <a:prstGeom prst="rect">
            <a:avLst/>
          </a:prstGeom>
          <a:noFill/>
        </p:spPr>
        <p:txBody>
          <a:bodyPr wrap="square" rtlCol="0">
            <a:spAutoFit/>
          </a:bodyPr>
          <a:lstStyle/>
          <a:p>
            <a:r>
              <a:rPr lang="en-AU" sz="1600" dirty="0">
                <a:latin typeface="Comic Sans MS" panose="030F0702030302020204" pitchFamily="66" charset="0"/>
              </a:rPr>
              <a:t>Severe weather events intensify in severity and frequency </a:t>
            </a:r>
          </a:p>
        </p:txBody>
      </p:sp>
      <p:sp>
        <p:nvSpPr>
          <p:cNvPr id="47" name="TextBox 46">
            <a:extLst>
              <a:ext uri="{FF2B5EF4-FFF2-40B4-BE49-F238E27FC236}">
                <a16:creationId xmlns:a16="http://schemas.microsoft.com/office/drawing/2014/main" id="{D564F2B6-8D9C-41F7-8803-1D2D5F459734}"/>
              </a:ext>
            </a:extLst>
          </p:cNvPr>
          <p:cNvSpPr txBox="1"/>
          <p:nvPr/>
        </p:nvSpPr>
        <p:spPr>
          <a:xfrm>
            <a:off x="636683" y="5776048"/>
            <a:ext cx="2980069" cy="584775"/>
          </a:xfrm>
          <a:prstGeom prst="rect">
            <a:avLst/>
          </a:prstGeom>
          <a:noFill/>
        </p:spPr>
        <p:txBody>
          <a:bodyPr wrap="square" rtlCol="0">
            <a:spAutoFit/>
          </a:bodyPr>
          <a:lstStyle/>
          <a:p>
            <a:r>
              <a:rPr lang="en-AU" sz="1600" dirty="0">
                <a:latin typeface="Comic Sans MS" panose="030F0702030302020204" pitchFamily="66" charset="0"/>
              </a:rPr>
              <a:t>Sea levels rise (from melting ice and thermal expansion)</a:t>
            </a:r>
          </a:p>
        </p:txBody>
      </p:sp>
      <p:sp>
        <p:nvSpPr>
          <p:cNvPr id="48" name="TextBox 47">
            <a:extLst>
              <a:ext uri="{FF2B5EF4-FFF2-40B4-BE49-F238E27FC236}">
                <a16:creationId xmlns:a16="http://schemas.microsoft.com/office/drawing/2014/main" id="{27C5D1DD-E976-45C6-88A6-C168B2693BE8}"/>
              </a:ext>
            </a:extLst>
          </p:cNvPr>
          <p:cNvSpPr txBox="1"/>
          <p:nvPr/>
        </p:nvSpPr>
        <p:spPr>
          <a:xfrm>
            <a:off x="1215790" y="7705608"/>
            <a:ext cx="4464496" cy="338554"/>
          </a:xfrm>
          <a:prstGeom prst="rect">
            <a:avLst/>
          </a:prstGeom>
          <a:noFill/>
        </p:spPr>
        <p:txBody>
          <a:bodyPr wrap="square" rtlCol="0">
            <a:spAutoFit/>
          </a:bodyPr>
          <a:lstStyle/>
          <a:p>
            <a:pPr algn="ctr"/>
            <a:r>
              <a:rPr lang="en-AU" sz="1600" dirty="0">
                <a:latin typeface="Comic Sans MS" panose="030F0702030302020204" pitchFamily="66" charset="0"/>
              </a:rPr>
              <a:t>Loss of Biodiversity (nature’s workforce)</a:t>
            </a:r>
          </a:p>
        </p:txBody>
      </p:sp>
      <p:sp>
        <p:nvSpPr>
          <p:cNvPr id="49" name="TextBox 48">
            <a:extLst>
              <a:ext uri="{FF2B5EF4-FFF2-40B4-BE49-F238E27FC236}">
                <a16:creationId xmlns:a16="http://schemas.microsoft.com/office/drawing/2014/main" id="{6FE07E71-9D03-49CC-8DD0-F65389879D5F}"/>
              </a:ext>
            </a:extLst>
          </p:cNvPr>
          <p:cNvSpPr txBox="1"/>
          <p:nvPr/>
        </p:nvSpPr>
        <p:spPr>
          <a:xfrm>
            <a:off x="1233730" y="8151101"/>
            <a:ext cx="4464496" cy="338554"/>
          </a:xfrm>
          <a:prstGeom prst="rect">
            <a:avLst/>
          </a:prstGeom>
          <a:noFill/>
        </p:spPr>
        <p:txBody>
          <a:bodyPr wrap="square" rtlCol="0">
            <a:spAutoFit/>
          </a:bodyPr>
          <a:lstStyle/>
          <a:p>
            <a:pPr algn="ctr"/>
            <a:r>
              <a:rPr lang="en-AU" sz="1600" dirty="0">
                <a:latin typeface="Comic Sans MS" panose="030F0702030302020204" pitchFamily="66" charset="0"/>
              </a:rPr>
              <a:t>Loss of ecosystem services </a:t>
            </a:r>
          </a:p>
        </p:txBody>
      </p:sp>
      <p:sp>
        <p:nvSpPr>
          <p:cNvPr id="50" name="TextBox 49">
            <a:extLst>
              <a:ext uri="{FF2B5EF4-FFF2-40B4-BE49-F238E27FC236}">
                <a16:creationId xmlns:a16="http://schemas.microsoft.com/office/drawing/2014/main" id="{00F7AD84-53DB-4A8D-95B6-271B8D6C5295}"/>
              </a:ext>
            </a:extLst>
          </p:cNvPr>
          <p:cNvSpPr txBox="1"/>
          <p:nvPr/>
        </p:nvSpPr>
        <p:spPr>
          <a:xfrm>
            <a:off x="4286689" y="5310459"/>
            <a:ext cx="1882938" cy="1077218"/>
          </a:xfrm>
          <a:prstGeom prst="rect">
            <a:avLst/>
          </a:prstGeom>
          <a:noFill/>
        </p:spPr>
        <p:txBody>
          <a:bodyPr wrap="square" rtlCol="0">
            <a:spAutoFit/>
          </a:bodyPr>
          <a:lstStyle/>
          <a:p>
            <a:r>
              <a:rPr lang="en-AU" sz="1600" dirty="0">
                <a:latin typeface="Comic Sans MS" panose="030F0702030302020204" pitchFamily="66" charset="0"/>
              </a:rPr>
              <a:t>Loss of Plankton (Pteropods, </a:t>
            </a:r>
            <a:r>
              <a:rPr lang="en-AU" sz="1600" dirty="0" err="1">
                <a:latin typeface="Comic Sans MS" panose="030F0702030302020204" pitchFamily="66" charset="0"/>
              </a:rPr>
              <a:t>Forams</a:t>
            </a:r>
            <a:r>
              <a:rPr lang="en-AU" sz="1600" dirty="0">
                <a:latin typeface="Comic Sans MS" panose="030F0702030302020204" pitchFamily="66" charset="0"/>
              </a:rPr>
              <a:t> and some Coccolithophores)</a:t>
            </a:r>
          </a:p>
        </p:txBody>
      </p:sp>
      <p:sp>
        <p:nvSpPr>
          <p:cNvPr id="52" name="TextBox 51">
            <a:extLst>
              <a:ext uri="{FF2B5EF4-FFF2-40B4-BE49-F238E27FC236}">
                <a16:creationId xmlns:a16="http://schemas.microsoft.com/office/drawing/2014/main" id="{8CB44DD9-B13B-4DDE-8D6F-7B2317153E0A}"/>
              </a:ext>
            </a:extLst>
          </p:cNvPr>
          <p:cNvSpPr txBox="1"/>
          <p:nvPr/>
        </p:nvSpPr>
        <p:spPr>
          <a:xfrm>
            <a:off x="633311" y="6459771"/>
            <a:ext cx="3606249" cy="338554"/>
          </a:xfrm>
          <a:prstGeom prst="rect">
            <a:avLst/>
          </a:prstGeom>
          <a:noFill/>
        </p:spPr>
        <p:txBody>
          <a:bodyPr wrap="square" rtlCol="0">
            <a:spAutoFit/>
          </a:bodyPr>
          <a:lstStyle/>
          <a:p>
            <a:r>
              <a:rPr lang="en-AU" sz="1600" dirty="0">
                <a:latin typeface="Comic Sans MS" panose="030F0702030302020204" pitchFamily="66" charset="0"/>
              </a:rPr>
              <a:t>Thermohaline circulation slows (?)</a:t>
            </a:r>
          </a:p>
        </p:txBody>
      </p:sp>
      <p:sp>
        <p:nvSpPr>
          <p:cNvPr id="53" name="TextBox 52">
            <a:extLst>
              <a:ext uri="{FF2B5EF4-FFF2-40B4-BE49-F238E27FC236}">
                <a16:creationId xmlns:a16="http://schemas.microsoft.com/office/drawing/2014/main" id="{00994F88-2A51-4887-84DB-DC652A730631}"/>
              </a:ext>
            </a:extLst>
          </p:cNvPr>
          <p:cNvSpPr txBox="1"/>
          <p:nvPr/>
        </p:nvSpPr>
        <p:spPr>
          <a:xfrm>
            <a:off x="613336" y="1618709"/>
            <a:ext cx="2095584" cy="338554"/>
          </a:xfrm>
          <a:prstGeom prst="rect">
            <a:avLst/>
          </a:prstGeom>
          <a:noFill/>
        </p:spPr>
        <p:txBody>
          <a:bodyPr wrap="square" rtlCol="0">
            <a:spAutoFit/>
          </a:bodyPr>
          <a:lstStyle/>
          <a:p>
            <a:r>
              <a:rPr lang="en-AU" sz="1600" u="sng" dirty="0">
                <a:latin typeface="Comic Sans MS" panose="030F0702030302020204" pitchFamily="66" charset="0"/>
              </a:rPr>
              <a:t>Physical</a:t>
            </a:r>
          </a:p>
        </p:txBody>
      </p:sp>
      <p:sp>
        <p:nvSpPr>
          <p:cNvPr id="54" name="TextBox 53">
            <a:extLst>
              <a:ext uri="{FF2B5EF4-FFF2-40B4-BE49-F238E27FC236}">
                <a16:creationId xmlns:a16="http://schemas.microsoft.com/office/drawing/2014/main" id="{99FA40C6-EE5E-46A4-96FA-0403C2B4D048}"/>
              </a:ext>
            </a:extLst>
          </p:cNvPr>
          <p:cNvSpPr txBox="1"/>
          <p:nvPr/>
        </p:nvSpPr>
        <p:spPr>
          <a:xfrm>
            <a:off x="2918152" y="3659499"/>
            <a:ext cx="3366218" cy="830997"/>
          </a:xfrm>
          <a:prstGeom prst="rect">
            <a:avLst/>
          </a:prstGeom>
          <a:noFill/>
        </p:spPr>
        <p:txBody>
          <a:bodyPr wrap="square" rtlCol="0">
            <a:spAutoFit/>
          </a:bodyPr>
          <a:lstStyle/>
          <a:p>
            <a:pPr algn="r"/>
            <a:r>
              <a:rPr lang="en-AU" sz="1600" dirty="0">
                <a:latin typeface="Comic Sans MS" panose="030F0702030302020204" pitchFamily="66" charset="0"/>
              </a:rPr>
              <a:t>pH and aragonite and calcite saturation states (</a:t>
            </a:r>
            <a:r>
              <a:rPr lang="el-GR" sz="1600" dirty="0">
                <a:latin typeface="Comic Sans MS" panose="030F0702030302020204" pitchFamily="66" charset="0"/>
              </a:rPr>
              <a:t>Ω</a:t>
            </a:r>
            <a:r>
              <a:rPr lang="en-AU" sz="1600" dirty="0">
                <a:latin typeface="Comic Sans MS" panose="030F0702030302020204" pitchFamily="66" charset="0"/>
              </a:rPr>
              <a:t>) decline (ocean acidification)</a:t>
            </a:r>
          </a:p>
        </p:txBody>
      </p:sp>
      <p:sp>
        <p:nvSpPr>
          <p:cNvPr id="58" name="TextBox 57">
            <a:extLst>
              <a:ext uri="{FF2B5EF4-FFF2-40B4-BE49-F238E27FC236}">
                <a16:creationId xmlns:a16="http://schemas.microsoft.com/office/drawing/2014/main" id="{6BE74A22-DBB9-4E7E-980A-C6620538DCDE}"/>
              </a:ext>
            </a:extLst>
          </p:cNvPr>
          <p:cNvSpPr txBox="1"/>
          <p:nvPr/>
        </p:nvSpPr>
        <p:spPr>
          <a:xfrm>
            <a:off x="4243268" y="6475465"/>
            <a:ext cx="1922987" cy="584775"/>
          </a:xfrm>
          <a:prstGeom prst="rect">
            <a:avLst/>
          </a:prstGeom>
          <a:noFill/>
        </p:spPr>
        <p:txBody>
          <a:bodyPr wrap="square" rtlCol="0">
            <a:spAutoFit/>
          </a:bodyPr>
          <a:lstStyle/>
          <a:p>
            <a:pPr algn="r"/>
            <a:r>
              <a:rPr lang="en-AU" sz="1600" dirty="0">
                <a:latin typeface="Comic Sans MS" panose="030F0702030302020204" pitchFamily="66" charset="0"/>
              </a:rPr>
              <a:t>Shallowing of CCD and ACD</a:t>
            </a:r>
          </a:p>
        </p:txBody>
      </p:sp>
      <p:sp>
        <p:nvSpPr>
          <p:cNvPr id="33" name="TextBox 32">
            <a:extLst>
              <a:ext uri="{FF2B5EF4-FFF2-40B4-BE49-F238E27FC236}">
                <a16:creationId xmlns:a16="http://schemas.microsoft.com/office/drawing/2014/main" id="{E0560DBC-76D4-4783-A423-267B47FE9D24}"/>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34" name="TextBox 33">
            <a:extLst>
              <a:ext uri="{FF2B5EF4-FFF2-40B4-BE49-F238E27FC236}">
                <a16:creationId xmlns:a16="http://schemas.microsoft.com/office/drawing/2014/main" id="{A8B00F6D-6409-4FB1-974E-32CCF145214A}"/>
              </a:ext>
            </a:extLst>
          </p:cNvPr>
          <p:cNvSpPr txBox="1"/>
          <p:nvPr/>
        </p:nvSpPr>
        <p:spPr>
          <a:xfrm>
            <a:off x="3933056" y="1636320"/>
            <a:ext cx="2585160" cy="338554"/>
          </a:xfrm>
          <a:prstGeom prst="rect">
            <a:avLst/>
          </a:prstGeom>
          <a:noFill/>
        </p:spPr>
        <p:txBody>
          <a:bodyPr wrap="square" rtlCol="0">
            <a:spAutoFit/>
          </a:bodyPr>
          <a:lstStyle/>
          <a:p>
            <a:r>
              <a:rPr lang="en-AU" sz="1600" u="sng" dirty="0">
                <a:latin typeface="Comic Sans MS" panose="030F0702030302020204" pitchFamily="66" charset="0"/>
              </a:rPr>
              <a:t>Chemical and Biological</a:t>
            </a:r>
          </a:p>
        </p:txBody>
      </p:sp>
      <p:sp>
        <p:nvSpPr>
          <p:cNvPr id="35" name="Oval 34">
            <a:extLst>
              <a:ext uri="{FF2B5EF4-FFF2-40B4-BE49-F238E27FC236}">
                <a16:creationId xmlns:a16="http://schemas.microsoft.com/office/drawing/2014/main" id="{68017466-4F94-4CFD-99F3-896765860362}"/>
              </a:ext>
            </a:extLst>
          </p:cNvPr>
          <p:cNvSpPr/>
          <p:nvPr/>
        </p:nvSpPr>
        <p:spPr>
          <a:xfrm>
            <a:off x="5292441" y="724098"/>
            <a:ext cx="176053" cy="15005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36" name="TextBox 35">
            <a:extLst>
              <a:ext uri="{FF2B5EF4-FFF2-40B4-BE49-F238E27FC236}">
                <a16:creationId xmlns:a16="http://schemas.microsoft.com/office/drawing/2014/main" id="{4A07DC6B-DEEF-496C-96D4-0687A016F133}"/>
              </a:ext>
            </a:extLst>
          </p:cNvPr>
          <p:cNvSpPr txBox="1"/>
          <p:nvPr/>
        </p:nvSpPr>
        <p:spPr>
          <a:xfrm>
            <a:off x="5209224" y="706293"/>
            <a:ext cx="388137" cy="184666"/>
          </a:xfrm>
          <a:prstGeom prst="rect">
            <a:avLst/>
          </a:prstGeom>
          <a:noFill/>
        </p:spPr>
        <p:txBody>
          <a:bodyPr wrap="square" rtlCol="0">
            <a:spAutoFit/>
          </a:bodyPr>
          <a:lstStyle/>
          <a:p>
            <a:r>
              <a:rPr lang="en-AU" sz="600" b="1" dirty="0">
                <a:solidFill>
                  <a:schemeClr val="bg1"/>
                </a:solidFill>
                <a:latin typeface="Arial Narrow" panose="020B0606020202030204" pitchFamily="34" charset="0"/>
              </a:rPr>
              <a:t>T131</a:t>
            </a:r>
          </a:p>
        </p:txBody>
      </p:sp>
    </p:spTree>
    <p:extLst>
      <p:ext uri="{BB962C8B-B14F-4D97-AF65-F5344CB8AC3E}">
        <p14:creationId xmlns:p14="http://schemas.microsoft.com/office/powerpoint/2010/main" val="24778159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36">
            <a:extLst>
              <a:ext uri="{FF2B5EF4-FFF2-40B4-BE49-F238E27FC236}">
                <a16:creationId xmlns:a16="http://schemas.microsoft.com/office/drawing/2014/main" id="{48A2BAB5-7BB8-4854-B83A-367B5B071D3F}"/>
              </a:ext>
            </a:extLst>
          </p:cNvPr>
          <p:cNvSpPr txBox="1"/>
          <p:nvPr/>
        </p:nvSpPr>
        <p:spPr>
          <a:xfrm>
            <a:off x="5876474" y="8805118"/>
            <a:ext cx="52124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100" dirty="0">
                <a:latin typeface="Arial Narrow" pitchFamily="34" charset="0"/>
              </a:rPr>
              <a:t>123</a:t>
            </a:r>
            <a:endParaRPr lang="en-AU" sz="1100" dirty="0">
              <a:latin typeface="Arial Narrow" pitchFamily="34" charset="0"/>
            </a:endParaRPr>
          </a:p>
        </p:txBody>
      </p:sp>
    </p:spTree>
    <p:extLst>
      <p:ext uri="{BB962C8B-B14F-4D97-AF65-F5344CB8AC3E}">
        <p14:creationId xmlns:p14="http://schemas.microsoft.com/office/powerpoint/2010/main" val="40322101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25"/>
          <p:cNvSpPr txBox="1"/>
          <p:nvPr/>
        </p:nvSpPr>
        <p:spPr>
          <a:xfrm>
            <a:off x="5851101" y="8843736"/>
            <a:ext cx="52124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AU" sz="1100" dirty="0">
                <a:latin typeface="Arial Narrow" pitchFamily="34" charset="0"/>
              </a:rPr>
              <a:t>                                               </a:t>
            </a:r>
            <a:endParaRPr lang="en-AU" sz="1100" b="1" dirty="0">
              <a:latin typeface="Arial Narrow" pitchFamily="34" charset="0"/>
            </a:endParaRPr>
          </a:p>
        </p:txBody>
      </p:sp>
      <p:sp>
        <p:nvSpPr>
          <p:cNvPr id="27" name="TextBox 36"/>
          <p:cNvSpPr txBox="1"/>
          <p:nvPr/>
        </p:nvSpPr>
        <p:spPr>
          <a:xfrm>
            <a:off x="437896" y="8849234"/>
            <a:ext cx="219901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a:t>
            </a:r>
            <a:endParaRPr lang="en-AU" sz="1100" b="1" dirty="0">
              <a:latin typeface="Arial Narrow" pitchFamily="34" charset="0"/>
            </a:endParaRPr>
          </a:p>
        </p:txBody>
      </p:sp>
      <p:cxnSp>
        <p:nvCxnSpPr>
          <p:cNvPr id="29" name="Straight Connector 28"/>
          <p:cNvCxnSpPr/>
          <p:nvPr/>
        </p:nvCxnSpPr>
        <p:spPr>
          <a:xfrm flipH="1">
            <a:off x="508863" y="8849234"/>
            <a:ext cx="58442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H="1">
            <a:off x="508863" y="969600"/>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1772816" y="236672"/>
            <a:ext cx="4191130" cy="523220"/>
          </a:xfrm>
          <a:prstGeom prst="rect">
            <a:avLst/>
          </a:prstGeom>
          <a:noFill/>
        </p:spPr>
        <p:txBody>
          <a:bodyPr wrap="square" rtlCol="0">
            <a:spAutoFit/>
          </a:bodyPr>
          <a:lstStyle/>
          <a:p>
            <a:r>
              <a:rPr lang="en-US" sz="2800" b="1" dirty="0">
                <a:latin typeface="Arial Narrow" pitchFamily="34" charset="0"/>
              </a:rPr>
              <a:t>Year 12 Marine Science</a:t>
            </a:r>
          </a:p>
        </p:txBody>
      </p:sp>
      <p:sp>
        <p:nvSpPr>
          <p:cNvPr id="32" name="TextBox 31"/>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33" name="TextBox 17"/>
          <p:cNvSpPr txBox="1"/>
          <p:nvPr/>
        </p:nvSpPr>
        <p:spPr>
          <a:xfrm>
            <a:off x="5486430" y="14613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
        <p:nvSpPr>
          <p:cNvPr id="14" name="TextBox 13"/>
          <p:cNvSpPr txBox="1"/>
          <p:nvPr/>
        </p:nvSpPr>
        <p:spPr>
          <a:xfrm>
            <a:off x="603413" y="8635077"/>
            <a:ext cx="2490482" cy="215444"/>
          </a:xfrm>
          <a:prstGeom prst="rect">
            <a:avLst/>
          </a:prstGeom>
          <a:noFill/>
        </p:spPr>
        <p:txBody>
          <a:bodyPr wrap="square" rtlCol="0">
            <a:spAutoFit/>
          </a:bodyPr>
          <a:lstStyle/>
          <a:p>
            <a:r>
              <a:rPr lang="en-AU" sz="800" dirty="0">
                <a:solidFill>
                  <a:schemeClr val="bg1"/>
                </a:solidFill>
                <a:latin typeface="Gabriola" panose="04040605051002020D02" pitchFamily="82" charset="0"/>
              </a:rPr>
              <a:t>Flinders Reef Moreton Bay Marine Park July 2016</a:t>
            </a:r>
          </a:p>
        </p:txBody>
      </p:sp>
      <p:sp>
        <p:nvSpPr>
          <p:cNvPr id="24" name="TextBox 23">
            <a:extLst>
              <a:ext uri="{FF2B5EF4-FFF2-40B4-BE49-F238E27FC236}">
                <a16:creationId xmlns:a16="http://schemas.microsoft.com/office/drawing/2014/main" id="{F543D231-9C60-416C-ABE6-D0A28BD82AC8}"/>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15" name="TextBox 14">
            <a:extLst>
              <a:ext uri="{FF2B5EF4-FFF2-40B4-BE49-F238E27FC236}">
                <a16:creationId xmlns:a16="http://schemas.microsoft.com/office/drawing/2014/main" id="{B90BF2B5-4EE4-488F-A985-80F38D1A59D0}"/>
              </a:ext>
            </a:extLst>
          </p:cNvPr>
          <p:cNvSpPr txBox="1"/>
          <p:nvPr/>
        </p:nvSpPr>
        <p:spPr>
          <a:xfrm>
            <a:off x="437897" y="7717180"/>
            <a:ext cx="6038234" cy="861774"/>
          </a:xfrm>
          <a:prstGeom prst="rect">
            <a:avLst/>
          </a:prstGeom>
          <a:noFill/>
        </p:spPr>
        <p:txBody>
          <a:bodyPr wrap="square" rtlCol="0">
            <a:spAutoFit/>
          </a:bodyPr>
          <a:lstStyle/>
          <a:p>
            <a:r>
              <a:rPr lang="en-AU" sz="1000" b="1" dirty="0">
                <a:latin typeface="Arial Narrow" panose="020B0606020202030204" pitchFamily="34" charset="0"/>
              </a:rPr>
              <a:t>Above: Fishermen in the Maldives, pole and line fishing for Skipjack Tuna (</a:t>
            </a:r>
            <a:r>
              <a:rPr lang="en-AU" sz="1000" b="1" i="1" dirty="0" err="1">
                <a:latin typeface="Arial Narrow" panose="020B0606020202030204" pitchFamily="34" charset="0"/>
              </a:rPr>
              <a:t>Katsuwonus</a:t>
            </a:r>
            <a:r>
              <a:rPr lang="en-AU" sz="1000" b="1" i="1" dirty="0">
                <a:latin typeface="Arial Narrow" panose="020B0606020202030204" pitchFamily="34" charset="0"/>
              </a:rPr>
              <a:t> </a:t>
            </a:r>
            <a:r>
              <a:rPr lang="en-AU" sz="1000" b="1" i="1" dirty="0" err="1">
                <a:latin typeface="Arial Narrow" panose="020B0606020202030204" pitchFamily="34" charset="0"/>
              </a:rPr>
              <a:t>pelamis</a:t>
            </a:r>
            <a:r>
              <a:rPr lang="en-AU" sz="1000" b="1" i="1" dirty="0">
                <a:latin typeface="Arial Narrow" panose="020B0606020202030204" pitchFamily="34" charset="0"/>
              </a:rPr>
              <a:t>)</a:t>
            </a:r>
            <a:r>
              <a:rPr lang="en-AU" sz="1000" b="1" dirty="0">
                <a:latin typeface="Arial Narrow" panose="020B0606020202030204" pitchFamily="34" charset="0"/>
              </a:rPr>
              <a:t>. This fishing method is regarded as a more sustainable way to catch tuna. Only fish of a certain size are caught, leaving juveniles to grow to spawning age. Small bait fish are thrown over the side of the boat to lure the tuna to the water surface. The fishermen use the acceleration of the fish as they race to get their prey, hook them and fling them onto the ship’s flat deck</a:t>
            </a:r>
            <a:r>
              <a:rPr lang="en-AU" sz="1000" b="1" baseline="30000" dirty="0">
                <a:latin typeface="Arial Narrow" panose="020B0606020202030204" pitchFamily="34" charset="0"/>
              </a:rPr>
              <a:t>[1]</a:t>
            </a:r>
            <a:r>
              <a:rPr lang="en-AU" sz="1000" b="1" dirty="0">
                <a:latin typeface="Arial Narrow" panose="020B0606020202030204" pitchFamily="34" charset="0"/>
              </a:rPr>
              <a:t>. Photograph © Paul Hilton.</a:t>
            </a:r>
            <a:r>
              <a:rPr lang="en-AU" sz="1000" b="1" baseline="30000" dirty="0">
                <a:latin typeface="Arial Narrow" panose="020B0606020202030204" pitchFamily="34" charset="0"/>
              </a:rPr>
              <a:t> </a:t>
            </a:r>
            <a:r>
              <a:rPr lang="en-AU" sz="1000" b="1" dirty="0">
                <a:latin typeface="Arial Narrow" panose="020B0606020202030204" pitchFamily="34" charset="0"/>
              </a:rPr>
              <a:t>Reprinted with permission</a:t>
            </a:r>
            <a:r>
              <a:rPr lang="en-AU" sz="1000" b="1" baseline="30000" dirty="0">
                <a:latin typeface="Arial Narrow" panose="020B0606020202030204" pitchFamily="34" charset="0"/>
              </a:rPr>
              <a:t>[2]</a:t>
            </a:r>
            <a:r>
              <a:rPr lang="en-AU" sz="1000" b="1" dirty="0">
                <a:latin typeface="Arial Narrow" panose="020B0606020202030204" pitchFamily="34" charset="0"/>
              </a:rPr>
              <a:t>.</a:t>
            </a:r>
          </a:p>
        </p:txBody>
      </p:sp>
      <p:sp>
        <p:nvSpPr>
          <p:cNvPr id="2" name="Rectangle 1">
            <a:extLst>
              <a:ext uri="{FF2B5EF4-FFF2-40B4-BE49-F238E27FC236}">
                <a16:creationId xmlns:a16="http://schemas.microsoft.com/office/drawing/2014/main" id="{33FBFEC9-9366-4062-966C-9419D69C524F}"/>
              </a:ext>
            </a:extLst>
          </p:cNvPr>
          <p:cNvSpPr/>
          <p:nvPr/>
        </p:nvSpPr>
        <p:spPr>
          <a:xfrm>
            <a:off x="430507" y="8562402"/>
            <a:ext cx="6290433" cy="292388"/>
          </a:xfrm>
          <a:prstGeom prst="rect">
            <a:avLst/>
          </a:prstGeom>
        </p:spPr>
        <p:txBody>
          <a:bodyPr wrap="square">
            <a:spAutoFit/>
          </a:bodyPr>
          <a:lstStyle/>
          <a:p>
            <a:r>
              <a:rPr lang="en-AU" sz="650" baseline="30000" dirty="0">
                <a:latin typeface="Arial Narrow" panose="020B0606020202030204" pitchFamily="34" charset="0"/>
              </a:rPr>
              <a:t>[1] </a:t>
            </a:r>
            <a:r>
              <a:rPr lang="en-AU" sz="650" dirty="0">
                <a:latin typeface="Arial Narrow" panose="020B0606020202030204" pitchFamily="34" charset="0"/>
              </a:rPr>
              <a:t>ABC News Rural. (2017). </a:t>
            </a:r>
            <a:r>
              <a:rPr lang="en-AU" sz="650" i="1" dirty="0">
                <a:latin typeface="Arial Narrow" panose="020B0606020202030204" pitchFamily="34" charset="0"/>
              </a:rPr>
              <a:t>Pole and Line Fishing for Tuna. </a:t>
            </a:r>
            <a:r>
              <a:rPr lang="en-AU" sz="650" dirty="0">
                <a:latin typeface="Arial Narrow" panose="020B0606020202030204" pitchFamily="34" charset="0"/>
              </a:rPr>
              <a:t>ABC News Rural. Accessed 08.06.2019 from: https://www.abc.net.au/news/rural/2017-12-22/pole-and-line-fishing-for-tuna/9279282</a:t>
            </a:r>
          </a:p>
          <a:p>
            <a:r>
              <a:rPr lang="en-AU" sz="650" baseline="30000" dirty="0">
                <a:latin typeface="Arial Narrow" panose="020B0606020202030204" pitchFamily="34" charset="0"/>
              </a:rPr>
              <a:t>[2] </a:t>
            </a:r>
            <a:r>
              <a:rPr lang="en-AU" sz="650" dirty="0">
                <a:latin typeface="Arial Narrow" panose="020B0606020202030204" pitchFamily="34" charset="0"/>
              </a:rPr>
              <a:t>Paul Hilton is a conservation photojournalist and wildlife trade consultant. </a:t>
            </a:r>
            <a:r>
              <a:rPr lang="en-AU" sz="650" dirty="0" err="1">
                <a:latin typeface="Arial Narrow" panose="020B0606020202030204" pitchFamily="34" charset="0"/>
              </a:rPr>
              <a:t>Visit:</a:t>
            </a:r>
            <a:r>
              <a:rPr lang="en-AU" sz="650" b="1" dirty="0" err="1">
                <a:latin typeface="Arial Narrow" panose="020B0606020202030204" pitchFamily="34" charset="0"/>
              </a:rPr>
              <a:t>paulhiltonphotography.com</a:t>
            </a:r>
            <a:r>
              <a:rPr lang="en-AU" sz="650" b="1" dirty="0">
                <a:latin typeface="Arial Narrow" panose="020B0606020202030204" pitchFamily="34" charset="0"/>
              </a:rPr>
              <a:t> </a:t>
            </a:r>
            <a:r>
              <a:rPr lang="en-AU" sz="650" dirty="0">
                <a:latin typeface="Arial Narrow" panose="020B0606020202030204" pitchFamily="34" charset="0"/>
              </a:rPr>
              <a:t>or donate and follow Paul’s work at </a:t>
            </a:r>
            <a:r>
              <a:rPr lang="en-AU" sz="650" b="1" dirty="0">
                <a:latin typeface="Arial Narrow" panose="020B0606020202030204" pitchFamily="34" charset="0"/>
              </a:rPr>
              <a:t>https://www.patreon.com/paulhilton</a:t>
            </a:r>
            <a:endParaRPr lang="en-AU" sz="650" b="1" baseline="30000" dirty="0">
              <a:latin typeface="Arial Narrow" panose="020B0606020202030204" pitchFamily="34" charset="0"/>
            </a:endParaRPr>
          </a:p>
        </p:txBody>
      </p:sp>
      <p:pic>
        <p:nvPicPr>
          <p:cNvPr id="5" name="Picture 4" descr="A group of people swimming in the water&#10;&#10;Description automatically generated">
            <a:extLst>
              <a:ext uri="{FF2B5EF4-FFF2-40B4-BE49-F238E27FC236}">
                <a16:creationId xmlns:a16="http://schemas.microsoft.com/office/drawing/2014/main" id="{DAD8BA85-39A8-4573-BED8-0AA8DE43C1A7}"/>
              </a:ext>
            </a:extLst>
          </p:cNvPr>
          <p:cNvPicPr>
            <a:picLocks noChangeAspect="1"/>
          </p:cNvPicPr>
          <p:nvPr/>
        </p:nvPicPr>
        <p:blipFill>
          <a:blip r:embed="rId2" cstate="print">
            <a:extLst>
              <a:ext uri="{BEBA8EAE-BF5A-486C-A8C5-ECC9F3942E4B}">
                <a14:imgProps xmlns:a14="http://schemas.microsoft.com/office/drawing/2010/main">
                  <a14:imgLayer r:embed="rId3">
                    <a14:imgEffect>
                      <a14:saturation sat="0"/>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519859" y="3984932"/>
            <a:ext cx="5818282" cy="3712618"/>
          </a:xfrm>
          <a:prstGeom prst="rect">
            <a:avLst/>
          </a:prstGeom>
        </p:spPr>
      </p:pic>
      <p:sp>
        <p:nvSpPr>
          <p:cNvPr id="16" name="TextBox 15">
            <a:extLst>
              <a:ext uri="{FF2B5EF4-FFF2-40B4-BE49-F238E27FC236}">
                <a16:creationId xmlns:a16="http://schemas.microsoft.com/office/drawing/2014/main" id="{D00ED320-D918-4FA1-B7FF-E39CBB589FF7}"/>
              </a:ext>
            </a:extLst>
          </p:cNvPr>
          <p:cNvSpPr txBox="1"/>
          <p:nvPr/>
        </p:nvSpPr>
        <p:spPr>
          <a:xfrm>
            <a:off x="1376772" y="1160150"/>
            <a:ext cx="4104456" cy="3077766"/>
          </a:xfrm>
          <a:prstGeom prst="rect">
            <a:avLst/>
          </a:prstGeom>
          <a:noFill/>
        </p:spPr>
        <p:txBody>
          <a:bodyPr wrap="square" rtlCol="0">
            <a:spAutoFit/>
          </a:bodyPr>
          <a:lstStyle/>
          <a:p>
            <a:pPr algn="ctr"/>
            <a:r>
              <a:rPr lang="en-AU" sz="2800" b="1" dirty="0">
                <a:latin typeface="Arial Narrow" panose="020B0606020202030204" pitchFamily="34" charset="0"/>
              </a:rPr>
              <a:t>Unit 4 Ocean issues and resource management</a:t>
            </a:r>
          </a:p>
          <a:p>
            <a:pPr algn="ctr"/>
            <a:endParaRPr lang="en-AU" sz="2800" b="1" dirty="0">
              <a:latin typeface="Arial Narrow" panose="020B0606020202030204" pitchFamily="34" charset="0"/>
            </a:endParaRPr>
          </a:p>
          <a:p>
            <a:pPr algn="ctr"/>
            <a:r>
              <a:rPr lang="en-AU" sz="2800" b="1" dirty="0">
                <a:latin typeface="Arial Narrow" panose="020B0606020202030204" pitchFamily="34" charset="0"/>
              </a:rPr>
              <a:t>Topic 2: </a:t>
            </a:r>
          </a:p>
          <a:p>
            <a:pPr algn="ctr"/>
            <a:r>
              <a:rPr lang="en-AU" sz="2800" b="1" dirty="0">
                <a:latin typeface="Arial Narrow" panose="020B0606020202030204" pitchFamily="34" charset="0"/>
              </a:rPr>
              <a:t>Managing fisheries</a:t>
            </a:r>
          </a:p>
          <a:p>
            <a:pPr algn="ctr"/>
            <a:r>
              <a:rPr lang="en-AU" dirty="0">
                <a:latin typeface="Arial Narrow" panose="020B0606020202030204" pitchFamily="34" charset="0"/>
              </a:rPr>
              <a:t>Fisheries and population dynamics</a:t>
            </a:r>
          </a:p>
          <a:p>
            <a:pPr algn="ctr"/>
            <a:r>
              <a:rPr lang="en-AU" dirty="0">
                <a:latin typeface="Arial Narrow" panose="020B0606020202030204" pitchFamily="34" charset="0"/>
              </a:rPr>
              <a:t>Australia’s fisheries management</a:t>
            </a:r>
          </a:p>
          <a:p>
            <a:pPr algn="ctr"/>
            <a:r>
              <a:rPr lang="en-AU" dirty="0">
                <a:latin typeface="Arial Narrow" panose="020B0606020202030204" pitchFamily="34" charset="0"/>
              </a:rPr>
              <a:t>Aquaculture</a:t>
            </a:r>
          </a:p>
        </p:txBody>
      </p:sp>
      <p:sp>
        <p:nvSpPr>
          <p:cNvPr id="17" name="TextBox 36">
            <a:extLst>
              <a:ext uri="{FF2B5EF4-FFF2-40B4-BE49-F238E27FC236}">
                <a16:creationId xmlns:a16="http://schemas.microsoft.com/office/drawing/2014/main" id="{D40D7122-AE7F-48BB-8182-2AF407B2CD6F}"/>
              </a:ext>
            </a:extLst>
          </p:cNvPr>
          <p:cNvSpPr txBox="1"/>
          <p:nvPr/>
        </p:nvSpPr>
        <p:spPr>
          <a:xfrm>
            <a:off x="5884760" y="8843736"/>
            <a:ext cx="52124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100" dirty="0">
                <a:latin typeface="Arial Narrow" pitchFamily="34" charset="0"/>
              </a:rPr>
              <a:t>124</a:t>
            </a:r>
            <a:endParaRPr lang="en-AU" sz="1100" dirty="0">
              <a:latin typeface="Arial Narrow" pitchFamily="34" charset="0"/>
            </a:endParaRPr>
          </a:p>
        </p:txBody>
      </p:sp>
    </p:spTree>
    <p:extLst>
      <p:ext uri="{BB962C8B-B14F-4D97-AF65-F5344CB8AC3E}">
        <p14:creationId xmlns:p14="http://schemas.microsoft.com/office/powerpoint/2010/main" val="18318933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 name="Straight Connector 14"/>
          <p:cNvCxnSpPr/>
          <p:nvPr/>
        </p:nvCxnSpPr>
        <p:spPr>
          <a:xfrm flipH="1">
            <a:off x="508863" y="969600"/>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extBox 17"/>
          <p:cNvSpPr txBox="1"/>
          <p:nvPr/>
        </p:nvSpPr>
        <p:spPr>
          <a:xfrm>
            <a:off x="5486430" y="14613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
        <p:nvSpPr>
          <p:cNvPr id="3" name="TextBox 2"/>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12" name="TextBox 36"/>
          <p:cNvSpPr txBox="1"/>
          <p:nvPr/>
        </p:nvSpPr>
        <p:spPr>
          <a:xfrm>
            <a:off x="5876474" y="8805118"/>
            <a:ext cx="52124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100" dirty="0">
                <a:latin typeface="Arial Narrow" pitchFamily="34" charset="0"/>
              </a:rPr>
              <a:t>125</a:t>
            </a:r>
            <a:endParaRPr lang="en-AU" sz="1100" dirty="0">
              <a:latin typeface="Arial Narrow" pitchFamily="34" charset="0"/>
            </a:endParaRPr>
          </a:p>
        </p:txBody>
      </p:sp>
      <p:sp>
        <p:nvSpPr>
          <p:cNvPr id="57" name="TextBox 36"/>
          <p:cNvSpPr txBox="1"/>
          <p:nvPr/>
        </p:nvSpPr>
        <p:spPr>
          <a:xfrm>
            <a:off x="463269" y="8810616"/>
            <a:ext cx="219901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2019 	                                               </a:t>
            </a:r>
            <a:endParaRPr lang="en-AU" sz="1100" b="1" dirty="0">
              <a:latin typeface="Arial Narrow" pitchFamily="34" charset="0"/>
            </a:endParaRPr>
          </a:p>
        </p:txBody>
      </p:sp>
      <p:cxnSp>
        <p:nvCxnSpPr>
          <p:cNvPr id="19" name="Straight Connector 18"/>
          <p:cNvCxnSpPr>
            <a:cxnSpLocks/>
          </p:cNvCxnSpPr>
          <p:nvPr/>
        </p:nvCxnSpPr>
        <p:spPr>
          <a:xfrm flipH="1">
            <a:off x="512309" y="8803843"/>
            <a:ext cx="586003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9" name="TextBox 58">
            <a:extLst>
              <a:ext uri="{FF2B5EF4-FFF2-40B4-BE49-F238E27FC236}">
                <a16:creationId xmlns:a16="http://schemas.microsoft.com/office/drawing/2014/main" id="{B47AF8B6-8FB8-4F6E-8771-2ABC2CA0462D}"/>
              </a:ext>
            </a:extLst>
          </p:cNvPr>
          <p:cNvSpPr txBox="1"/>
          <p:nvPr/>
        </p:nvSpPr>
        <p:spPr>
          <a:xfrm>
            <a:off x="1374209" y="82118"/>
            <a:ext cx="4112222" cy="1107996"/>
          </a:xfrm>
          <a:prstGeom prst="rect">
            <a:avLst/>
          </a:prstGeom>
          <a:noFill/>
        </p:spPr>
        <p:txBody>
          <a:bodyPr wrap="square" rtlCol="0">
            <a:spAutoFit/>
          </a:bodyPr>
          <a:lstStyle/>
          <a:p>
            <a:r>
              <a:rPr lang="en-US" b="1" dirty="0">
                <a:latin typeface="Arial Narrow" pitchFamily="34" charset="0"/>
              </a:rPr>
              <a:t>Gone </a:t>
            </a:r>
            <a:r>
              <a:rPr lang="en-US" b="1" dirty="0" err="1">
                <a:latin typeface="Arial Narrow" pitchFamily="34" charset="0"/>
              </a:rPr>
              <a:t>Fish’n</a:t>
            </a:r>
            <a:r>
              <a:rPr lang="en-US" b="1" dirty="0">
                <a:latin typeface="Arial Narrow" pitchFamily="34" charset="0"/>
              </a:rPr>
              <a:t> – </a:t>
            </a:r>
            <a:r>
              <a:rPr lang="en-US" sz="1200" dirty="0">
                <a:latin typeface="Arial Narrow" panose="020B0606020202030204" pitchFamily="34" charset="0"/>
              </a:rPr>
              <a:t>Understand that the term fishery has a variety of meanings and that there are three main types (i.e. artisanal, recreational and commercial)</a:t>
            </a:r>
          </a:p>
          <a:p>
            <a:endParaRPr lang="en-AU" sz="1200" dirty="0">
              <a:latin typeface="Arial Narrow" panose="020B0606020202030204" pitchFamily="34" charset="0"/>
            </a:endParaRPr>
          </a:p>
          <a:p>
            <a:endParaRPr lang="en-US" sz="1200" i="1" dirty="0">
              <a:latin typeface="Arial Narrow" pitchFamily="34" charset="0"/>
            </a:endParaRPr>
          </a:p>
        </p:txBody>
      </p:sp>
      <p:sp>
        <p:nvSpPr>
          <p:cNvPr id="60" name="TextBox 36">
            <a:extLst>
              <a:ext uri="{FF2B5EF4-FFF2-40B4-BE49-F238E27FC236}">
                <a16:creationId xmlns:a16="http://schemas.microsoft.com/office/drawing/2014/main" id="{6DC2C05C-35D8-49B4-804A-8B8A559A864A}"/>
              </a:ext>
            </a:extLst>
          </p:cNvPr>
          <p:cNvSpPr txBox="1"/>
          <p:nvPr/>
        </p:nvSpPr>
        <p:spPr>
          <a:xfrm>
            <a:off x="2286712" y="8805118"/>
            <a:ext cx="3734575"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Unit 4. Topic 2. Subject Matter: Fisheries and Population Dynamics</a:t>
            </a:r>
            <a:endParaRPr lang="en-AU" sz="1100" b="1" dirty="0">
              <a:latin typeface="Arial Narrow" pitchFamily="34" charset="0"/>
            </a:endParaRPr>
          </a:p>
        </p:txBody>
      </p:sp>
      <p:sp>
        <p:nvSpPr>
          <p:cNvPr id="5" name="Rectangle 4">
            <a:extLst>
              <a:ext uri="{FF2B5EF4-FFF2-40B4-BE49-F238E27FC236}">
                <a16:creationId xmlns:a16="http://schemas.microsoft.com/office/drawing/2014/main" id="{FC7EB044-CFB0-402F-AF17-DA620EEBED6E}"/>
              </a:ext>
            </a:extLst>
          </p:cNvPr>
          <p:cNvSpPr/>
          <p:nvPr/>
        </p:nvSpPr>
        <p:spPr>
          <a:xfrm>
            <a:off x="520612" y="1037662"/>
            <a:ext cx="1777849" cy="3534337"/>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t"/>
          <a:lstStyle/>
          <a:p>
            <a:pPr algn="ctr"/>
            <a:r>
              <a:rPr lang="en-AU" dirty="0">
                <a:solidFill>
                  <a:schemeClr val="bg1"/>
                </a:solidFill>
                <a:latin typeface="Arial Narrow" panose="020B0606020202030204" pitchFamily="34" charset="0"/>
              </a:rPr>
              <a:t>For Survival</a:t>
            </a:r>
          </a:p>
          <a:p>
            <a:pPr algn="ctr"/>
            <a:endParaRPr lang="en-AU" sz="1200" dirty="0">
              <a:solidFill>
                <a:schemeClr val="bg1"/>
              </a:solidFill>
              <a:latin typeface="Arial Narrow" panose="020B0606020202030204" pitchFamily="34" charset="0"/>
            </a:endParaRPr>
          </a:p>
          <a:p>
            <a:pPr algn="ctr"/>
            <a:r>
              <a:rPr lang="en-AU" sz="1200" dirty="0">
                <a:solidFill>
                  <a:schemeClr val="bg1"/>
                </a:solidFill>
                <a:latin typeface="Arial Narrow" panose="020B0606020202030204" pitchFamily="34" charset="0"/>
              </a:rPr>
              <a:t>Artisanal/subsistence fishing</a:t>
            </a:r>
          </a:p>
        </p:txBody>
      </p:sp>
      <p:sp>
        <p:nvSpPr>
          <p:cNvPr id="34" name="Rectangle 33">
            <a:extLst>
              <a:ext uri="{FF2B5EF4-FFF2-40B4-BE49-F238E27FC236}">
                <a16:creationId xmlns:a16="http://schemas.microsoft.com/office/drawing/2014/main" id="{E8DED1B8-C383-4DE1-86CC-4A890A437F72}"/>
              </a:ext>
            </a:extLst>
          </p:cNvPr>
          <p:cNvSpPr/>
          <p:nvPr/>
        </p:nvSpPr>
        <p:spPr>
          <a:xfrm>
            <a:off x="4578887" y="1037661"/>
            <a:ext cx="1777849" cy="353433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t"/>
          <a:lstStyle/>
          <a:p>
            <a:pPr algn="ctr"/>
            <a:r>
              <a:rPr lang="en-AU" dirty="0">
                <a:solidFill>
                  <a:schemeClr val="bg1"/>
                </a:solidFill>
                <a:latin typeface="Arial Narrow" panose="020B0606020202030204" pitchFamily="34" charset="0"/>
              </a:rPr>
              <a:t>For Big Profits</a:t>
            </a:r>
          </a:p>
          <a:p>
            <a:pPr algn="ctr"/>
            <a:endParaRPr lang="en-AU" sz="1200" dirty="0">
              <a:solidFill>
                <a:schemeClr val="bg1"/>
              </a:solidFill>
              <a:latin typeface="Arial Narrow" panose="020B0606020202030204" pitchFamily="34" charset="0"/>
            </a:endParaRPr>
          </a:p>
          <a:p>
            <a:pPr algn="ctr"/>
            <a:r>
              <a:rPr lang="en-AU" sz="1200" dirty="0">
                <a:solidFill>
                  <a:schemeClr val="bg1"/>
                </a:solidFill>
                <a:latin typeface="Arial Narrow" panose="020B0606020202030204" pitchFamily="34" charset="0"/>
              </a:rPr>
              <a:t>Commercial fishing</a:t>
            </a:r>
          </a:p>
        </p:txBody>
      </p:sp>
      <p:sp>
        <p:nvSpPr>
          <p:cNvPr id="35" name="Rectangle 34">
            <a:extLst>
              <a:ext uri="{FF2B5EF4-FFF2-40B4-BE49-F238E27FC236}">
                <a16:creationId xmlns:a16="http://schemas.microsoft.com/office/drawing/2014/main" id="{8D8FC0D1-5EB4-48C2-A0E7-AE2569EA8B45}"/>
              </a:ext>
            </a:extLst>
          </p:cNvPr>
          <p:cNvSpPr/>
          <p:nvPr/>
        </p:nvSpPr>
        <p:spPr>
          <a:xfrm>
            <a:off x="2549749" y="1037661"/>
            <a:ext cx="1777849" cy="3534338"/>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t"/>
          <a:lstStyle/>
          <a:p>
            <a:pPr algn="ctr"/>
            <a:r>
              <a:rPr lang="en-AU" dirty="0">
                <a:solidFill>
                  <a:schemeClr val="bg1"/>
                </a:solidFill>
                <a:latin typeface="Arial Narrow" panose="020B0606020202030204" pitchFamily="34" charset="0"/>
              </a:rPr>
              <a:t>For Fun</a:t>
            </a:r>
          </a:p>
          <a:p>
            <a:pPr algn="ctr"/>
            <a:endParaRPr lang="en-AU" sz="1200" dirty="0">
              <a:solidFill>
                <a:schemeClr val="bg1"/>
              </a:solidFill>
              <a:latin typeface="Arial Narrow" panose="020B0606020202030204" pitchFamily="34" charset="0"/>
            </a:endParaRPr>
          </a:p>
          <a:p>
            <a:pPr algn="ctr"/>
            <a:r>
              <a:rPr lang="en-AU" sz="1200" dirty="0">
                <a:solidFill>
                  <a:schemeClr val="bg1"/>
                </a:solidFill>
                <a:latin typeface="Arial Narrow" panose="020B0606020202030204" pitchFamily="34" charset="0"/>
              </a:rPr>
              <a:t>Recreational fishing</a:t>
            </a:r>
          </a:p>
        </p:txBody>
      </p:sp>
      <p:pic>
        <p:nvPicPr>
          <p:cNvPr id="1028" name="Picture 4" descr="Image may contain: one or more people, sky, ocean, outdoor, water and nature">
            <a:extLst>
              <a:ext uri="{FF2B5EF4-FFF2-40B4-BE49-F238E27FC236}">
                <a16:creationId xmlns:a16="http://schemas.microsoft.com/office/drawing/2014/main" id="{3DF267A7-F504-4C83-B0B4-C441E6BB3199}"/>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sharpenSoften amount="50000"/>
                    </a14:imgEffect>
                    <a14:imgEffect>
                      <a14:saturation sat="0"/>
                    </a14:imgEffect>
                    <a14:imgEffect>
                      <a14:brightnessContrast bright="40000" contrast="-20000"/>
                    </a14:imgEffect>
                  </a14:imgLayer>
                </a14:imgProps>
              </a:ext>
              <a:ext uri="{28A0092B-C50C-407E-A947-70E740481C1C}">
                <a14:useLocalDpi xmlns:a14="http://schemas.microsoft.com/office/drawing/2010/main" val="0"/>
              </a:ext>
            </a:extLst>
          </a:blip>
          <a:srcRect/>
          <a:stretch/>
        </p:blipFill>
        <p:spPr bwMode="auto">
          <a:xfrm>
            <a:off x="585351" y="1819873"/>
            <a:ext cx="1656509" cy="2472462"/>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D3107AD0-28BD-4864-9962-2E08D8698C97}"/>
              </a:ext>
            </a:extLst>
          </p:cNvPr>
          <p:cNvSpPr txBox="1"/>
          <p:nvPr/>
        </p:nvSpPr>
        <p:spPr>
          <a:xfrm>
            <a:off x="508863" y="4282258"/>
            <a:ext cx="1972284" cy="323165"/>
          </a:xfrm>
          <a:prstGeom prst="rect">
            <a:avLst/>
          </a:prstGeom>
          <a:noFill/>
        </p:spPr>
        <p:txBody>
          <a:bodyPr wrap="square" rtlCol="0">
            <a:spAutoFit/>
          </a:bodyPr>
          <a:lstStyle/>
          <a:p>
            <a:r>
              <a:rPr lang="en-AU" sz="800" b="1" dirty="0">
                <a:solidFill>
                  <a:schemeClr val="bg1"/>
                </a:solidFill>
                <a:latin typeface="Arial Narrow" panose="020B0606020202030204" pitchFamily="34" charset="0"/>
              </a:rPr>
              <a:t>Figure 1: Vanuatu. </a:t>
            </a:r>
          </a:p>
          <a:p>
            <a:r>
              <a:rPr lang="en-AU" sz="700" dirty="0">
                <a:solidFill>
                  <a:schemeClr val="bg1"/>
                </a:solidFill>
                <a:latin typeface="Arial Narrow" panose="020B0606020202030204" pitchFamily="34" charset="0"/>
              </a:rPr>
              <a:t>Photograph © 2009 Gail Riches</a:t>
            </a:r>
            <a:endParaRPr lang="en-AU" sz="800" dirty="0">
              <a:solidFill>
                <a:schemeClr val="bg1"/>
              </a:solidFill>
              <a:latin typeface="Arial Narrow" panose="020B0606020202030204" pitchFamily="34" charset="0"/>
            </a:endParaRPr>
          </a:p>
        </p:txBody>
      </p:sp>
      <p:pic>
        <p:nvPicPr>
          <p:cNvPr id="1026" name="Picture 2" descr="Related image">
            <a:extLst>
              <a:ext uri="{FF2B5EF4-FFF2-40B4-BE49-F238E27FC236}">
                <a16:creationId xmlns:a16="http://schemas.microsoft.com/office/drawing/2014/main" id="{B113D6A2-BB5E-447C-9017-A897E2061AF3}"/>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r="1841"/>
          <a:stretch/>
        </p:blipFill>
        <p:spPr bwMode="auto">
          <a:xfrm>
            <a:off x="4657360" y="1819873"/>
            <a:ext cx="1620902" cy="2472462"/>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5D95BD25-D726-4089-B91B-2F2FABD6AACD}"/>
              </a:ext>
            </a:extLst>
          </p:cNvPr>
          <p:cNvSpPr txBox="1"/>
          <p:nvPr/>
        </p:nvSpPr>
        <p:spPr>
          <a:xfrm>
            <a:off x="4570566" y="4300204"/>
            <a:ext cx="1972284" cy="323165"/>
          </a:xfrm>
          <a:prstGeom prst="rect">
            <a:avLst/>
          </a:prstGeom>
          <a:noFill/>
        </p:spPr>
        <p:txBody>
          <a:bodyPr wrap="square" rtlCol="0">
            <a:spAutoFit/>
          </a:bodyPr>
          <a:lstStyle/>
          <a:p>
            <a:r>
              <a:rPr lang="en-AU" sz="800" b="1" dirty="0">
                <a:solidFill>
                  <a:schemeClr val="bg1"/>
                </a:solidFill>
                <a:latin typeface="Arial Narrow" panose="020B0606020202030204" pitchFamily="34" charset="0"/>
              </a:rPr>
              <a:t>Figure 3: Crab fishing. </a:t>
            </a:r>
          </a:p>
          <a:p>
            <a:r>
              <a:rPr lang="en-AU" sz="700" dirty="0">
                <a:solidFill>
                  <a:schemeClr val="bg1"/>
                </a:solidFill>
                <a:latin typeface="Arial Narrow" panose="020B0606020202030204" pitchFamily="34" charset="0"/>
              </a:rPr>
              <a:t>Photograph © SAGA www.fv-saga.com/</a:t>
            </a:r>
            <a:endParaRPr lang="en-AU" sz="800" dirty="0">
              <a:solidFill>
                <a:schemeClr val="bg1"/>
              </a:solidFill>
              <a:latin typeface="Arial Narrow" panose="020B0606020202030204" pitchFamily="34" charset="0"/>
            </a:endParaRPr>
          </a:p>
        </p:txBody>
      </p:sp>
      <p:pic>
        <p:nvPicPr>
          <p:cNvPr id="7" name="Picture 4" descr="Image result for recreational fishing">
            <a:extLst>
              <a:ext uri="{FF2B5EF4-FFF2-40B4-BE49-F238E27FC236}">
                <a16:creationId xmlns:a16="http://schemas.microsoft.com/office/drawing/2014/main" id="{AE220A45-A164-4D12-9825-F9C1F8D7AC95}"/>
              </a:ext>
            </a:extLst>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l="52610" t="2096" r="6098" b="14312"/>
          <a:stretch/>
        </p:blipFill>
        <p:spPr bwMode="auto">
          <a:xfrm>
            <a:off x="2623393" y="1813180"/>
            <a:ext cx="1630811" cy="2479155"/>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608E58EE-EFB7-4B13-B5BC-09143FA5221D}"/>
              </a:ext>
            </a:extLst>
          </p:cNvPr>
          <p:cNvSpPr txBox="1"/>
          <p:nvPr/>
        </p:nvSpPr>
        <p:spPr>
          <a:xfrm>
            <a:off x="2538448" y="4268949"/>
            <a:ext cx="1953644" cy="323165"/>
          </a:xfrm>
          <a:prstGeom prst="rect">
            <a:avLst/>
          </a:prstGeom>
          <a:noFill/>
        </p:spPr>
        <p:txBody>
          <a:bodyPr wrap="square" rtlCol="0">
            <a:spAutoFit/>
          </a:bodyPr>
          <a:lstStyle/>
          <a:p>
            <a:r>
              <a:rPr lang="en-AU" sz="800" b="1" dirty="0">
                <a:solidFill>
                  <a:schemeClr val="bg1"/>
                </a:solidFill>
                <a:latin typeface="Arial Narrow" panose="020B0606020202030204" pitchFamily="34" charset="0"/>
              </a:rPr>
              <a:t>Figure 2: Fly fishing. </a:t>
            </a:r>
            <a:r>
              <a:rPr lang="en-AU" sz="700" dirty="0">
                <a:solidFill>
                  <a:schemeClr val="bg1"/>
                </a:solidFill>
                <a:latin typeface="Arial Narrow" panose="020B0606020202030204" pitchFamily="34" charset="0"/>
              </a:rPr>
              <a:t>Photograph: © 2019 </a:t>
            </a:r>
            <a:br>
              <a:rPr lang="en-AU" sz="700" dirty="0">
                <a:solidFill>
                  <a:schemeClr val="bg1"/>
                </a:solidFill>
                <a:latin typeface="Arial Narrow" panose="020B0606020202030204" pitchFamily="34" charset="0"/>
              </a:rPr>
            </a:br>
            <a:r>
              <a:rPr lang="en-AU" sz="700" dirty="0">
                <a:solidFill>
                  <a:schemeClr val="bg1"/>
                </a:solidFill>
                <a:latin typeface="Arial Narrow" panose="020B0606020202030204" pitchFamily="34" charset="0"/>
              </a:rPr>
              <a:t>West Virginia State Parks. www.stateparks.com/</a:t>
            </a:r>
            <a:endParaRPr lang="en-AU" sz="800" dirty="0">
              <a:solidFill>
                <a:schemeClr val="bg1"/>
              </a:solidFill>
              <a:latin typeface="Arial Narrow" panose="020B0606020202030204" pitchFamily="34" charset="0"/>
            </a:endParaRPr>
          </a:p>
        </p:txBody>
      </p:sp>
      <p:sp>
        <p:nvSpPr>
          <p:cNvPr id="27" name="Rectangle 26">
            <a:extLst>
              <a:ext uri="{FF2B5EF4-FFF2-40B4-BE49-F238E27FC236}">
                <a16:creationId xmlns:a16="http://schemas.microsoft.com/office/drawing/2014/main" id="{7D2DC697-5BCB-4758-86B8-3ADCFF74B25D}"/>
              </a:ext>
            </a:extLst>
          </p:cNvPr>
          <p:cNvSpPr/>
          <p:nvPr/>
        </p:nvSpPr>
        <p:spPr>
          <a:xfrm>
            <a:off x="510938" y="4637912"/>
            <a:ext cx="5836124" cy="61950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AU" sz="1200" b="1" dirty="0">
              <a:solidFill>
                <a:schemeClr val="bg1"/>
              </a:solidFill>
              <a:latin typeface="Arial Narrow" panose="020B0606020202030204" pitchFamily="34" charset="0"/>
            </a:endParaRPr>
          </a:p>
        </p:txBody>
      </p:sp>
      <p:cxnSp>
        <p:nvCxnSpPr>
          <p:cNvPr id="28" name="Straight Connector 27">
            <a:extLst>
              <a:ext uri="{FF2B5EF4-FFF2-40B4-BE49-F238E27FC236}">
                <a16:creationId xmlns:a16="http://schemas.microsoft.com/office/drawing/2014/main" id="{670A38F2-FE4D-4522-8D20-D9F17BDE24DF}"/>
              </a:ext>
            </a:extLst>
          </p:cNvPr>
          <p:cNvCxnSpPr>
            <a:cxnSpLocks/>
          </p:cNvCxnSpPr>
          <p:nvPr/>
        </p:nvCxnSpPr>
        <p:spPr>
          <a:xfrm flipH="1">
            <a:off x="510938" y="5328754"/>
            <a:ext cx="585173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D0095CF2-116E-45D5-9CBA-F1D6B6D9CFFA}"/>
              </a:ext>
            </a:extLst>
          </p:cNvPr>
          <p:cNvSpPr/>
          <p:nvPr/>
        </p:nvSpPr>
        <p:spPr>
          <a:xfrm>
            <a:off x="554584" y="4916827"/>
            <a:ext cx="2283132" cy="259235"/>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200" dirty="0">
                <a:solidFill>
                  <a:schemeClr val="tx1">
                    <a:lumMod val="65000"/>
                    <a:lumOff val="35000"/>
                  </a:schemeClr>
                </a:solidFill>
                <a:latin typeface="Comic Sans MS" panose="030F0702030302020204" pitchFamily="66" charset="0"/>
              </a:rPr>
              <a:t>Artisanal/subsistence</a:t>
            </a:r>
          </a:p>
        </p:txBody>
      </p:sp>
      <p:sp>
        <p:nvSpPr>
          <p:cNvPr id="29" name="Rectangle 28">
            <a:extLst>
              <a:ext uri="{FF2B5EF4-FFF2-40B4-BE49-F238E27FC236}">
                <a16:creationId xmlns:a16="http://schemas.microsoft.com/office/drawing/2014/main" id="{A19ED5C1-A1A9-4A91-9E2A-ACBB458AC3A3}"/>
              </a:ext>
            </a:extLst>
          </p:cNvPr>
          <p:cNvSpPr/>
          <p:nvPr/>
        </p:nvSpPr>
        <p:spPr>
          <a:xfrm>
            <a:off x="4647686" y="4916596"/>
            <a:ext cx="1636382" cy="259235"/>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200" dirty="0">
                <a:solidFill>
                  <a:schemeClr val="tx1">
                    <a:lumMod val="65000"/>
                    <a:lumOff val="35000"/>
                  </a:schemeClr>
                </a:solidFill>
                <a:latin typeface="Comic Sans MS" panose="030F0702030302020204" pitchFamily="66" charset="0"/>
              </a:rPr>
              <a:t>Commercial</a:t>
            </a:r>
          </a:p>
        </p:txBody>
      </p:sp>
      <p:sp>
        <p:nvSpPr>
          <p:cNvPr id="30" name="Rectangle 29">
            <a:extLst>
              <a:ext uri="{FF2B5EF4-FFF2-40B4-BE49-F238E27FC236}">
                <a16:creationId xmlns:a16="http://schemas.microsoft.com/office/drawing/2014/main" id="{27DD235B-EE08-4531-8ECE-F2D570B6A316}"/>
              </a:ext>
            </a:extLst>
          </p:cNvPr>
          <p:cNvSpPr/>
          <p:nvPr/>
        </p:nvSpPr>
        <p:spPr>
          <a:xfrm>
            <a:off x="2924510" y="4916596"/>
            <a:ext cx="1636382" cy="259235"/>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200" dirty="0">
                <a:solidFill>
                  <a:schemeClr val="tx1">
                    <a:lumMod val="65000"/>
                    <a:lumOff val="35000"/>
                  </a:schemeClr>
                </a:solidFill>
                <a:latin typeface="Comic Sans MS" panose="030F0702030302020204" pitchFamily="66" charset="0"/>
              </a:rPr>
              <a:t>Recreational</a:t>
            </a:r>
          </a:p>
        </p:txBody>
      </p:sp>
      <p:sp>
        <p:nvSpPr>
          <p:cNvPr id="31" name="Rectangle 30">
            <a:extLst>
              <a:ext uri="{FF2B5EF4-FFF2-40B4-BE49-F238E27FC236}">
                <a16:creationId xmlns:a16="http://schemas.microsoft.com/office/drawing/2014/main" id="{110AB8FF-407E-4AF4-A556-B6C8DC8A7A28}"/>
              </a:ext>
            </a:extLst>
          </p:cNvPr>
          <p:cNvSpPr/>
          <p:nvPr/>
        </p:nvSpPr>
        <p:spPr>
          <a:xfrm>
            <a:off x="527280" y="6263199"/>
            <a:ext cx="5836124" cy="2476073"/>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AU" sz="1200" b="1" dirty="0">
              <a:solidFill>
                <a:schemeClr val="bg1"/>
              </a:solidFill>
              <a:latin typeface="Arial Narrow" panose="020B0606020202030204" pitchFamily="34" charset="0"/>
            </a:endParaRPr>
          </a:p>
        </p:txBody>
      </p:sp>
      <p:sp>
        <p:nvSpPr>
          <p:cNvPr id="36" name="Rectangle 35">
            <a:extLst>
              <a:ext uri="{FF2B5EF4-FFF2-40B4-BE49-F238E27FC236}">
                <a16:creationId xmlns:a16="http://schemas.microsoft.com/office/drawing/2014/main" id="{EC29D513-BF6B-483E-A41A-ADE470F80D07}"/>
              </a:ext>
            </a:extLst>
          </p:cNvPr>
          <p:cNvSpPr/>
          <p:nvPr/>
        </p:nvSpPr>
        <p:spPr>
          <a:xfrm>
            <a:off x="605478" y="6582011"/>
            <a:ext cx="5672784" cy="2075681"/>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200" dirty="0">
                <a:solidFill>
                  <a:schemeClr val="tx1">
                    <a:lumMod val="65000"/>
                    <a:lumOff val="35000"/>
                  </a:schemeClr>
                </a:solidFill>
                <a:latin typeface="Comic Sans MS" panose="030F0702030302020204" pitchFamily="66" charset="0"/>
              </a:rPr>
              <a:t>For example, </a:t>
            </a:r>
          </a:p>
          <a:p>
            <a:pPr marL="228600" indent="-228600">
              <a:buFont typeface="+mj-lt"/>
              <a:buAutoNum type="arabicPeriod"/>
            </a:pPr>
            <a:r>
              <a:rPr lang="en-AU" sz="1200" dirty="0">
                <a:solidFill>
                  <a:schemeClr val="tx1">
                    <a:lumMod val="65000"/>
                    <a:lumOff val="35000"/>
                  </a:schemeClr>
                </a:solidFill>
                <a:latin typeface="Comic Sans MS" panose="030F0702030302020204" pitchFamily="66" charset="0"/>
              </a:rPr>
              <a:t>Southern and Eastern </a:t>
            </a:r>
            <a:r>
              <a:rPr lang="en-AU" sz="1200" dirty="0" err="1">
                <a:solidFill>
                  <a:schemeClr val="tx1">
                    <a:lumMod val="65000"/>
                    <a:lumOff val="35000"/>
                  </a:schemeClr>
                </a:solidFill>
                <a:latin typeface="Comic Sans MS" panose="030F0702030302020204" pitchFamily="66" charset="0"/>
              </a:rPr>
              <a:t>Scalefish</a:t>
            </a:r>
            <a:r>
              <a:rPr lang="en-AU" sz="1200" dirty="0">
                <a:solidFill>
                  <a:schemeClr val="tx1">
                    <a:lumMod val="65000"/>
                    <a:lumOff val="35000"/>
                  </a:schemeClr>
                </a:solidFill>
                <a:latin typeface="Comic Sans MS" panose="030F0702030302020204" pitchFamily="66" charset="0"/>
              </a:rPr>
              <a:t> and Shark Fishery</a:t>
            </a:r>
          </a:p>
          <a:p>
            <a:pPr marL="228600" indent="-228600">
              <a:buFont typeface="+mj-lt"/>
              <a:buAutoNum type="arabicPeriod"/>
            </a:pPr>
            <a:r>
              <a:rPr lang="en-AU" sz="1200" dirty="0">
                <a:solidFill>
                  <a:schemeClr val="tx1">
                    <a:lumMod val="65000"/>
                    <a:lumOff val="35000"/>
                  </a:schemeClr>
                </a:solidFill>
                <a:latin typeface="Comic Sans MS" panose="030F0702030302020204" pitchFamily="66" charset="0"/>
              </a:rPr>
              <a:t>Southern Squid Jig Fishery</a:t>
            </a:r>
          </a:p>
          <a:p>
            <a:pPr marL="228600" indent="-228600">
              <a:buFont typeface="+mj-lt"/>
              <a:buAutoNum type="arabicPeriod"/>
            </a:pPr>
            <a:r>
              <a:rPr lang="en-AU" sz="1200" dirty="0">
                <a:solidFill>
                  <a:schemeClr val="tx1">
                    <a:lumMod val="65000"/>
                    <a:lumOff val="35000"/>
                  </a:schemeClr>
                </a:solidFill>
                <a:latin typeface="Comic Sans MS" panose="030F0702030302020204" pitchFamily="66" charset="0"/>
              </a:rPr>
              <a:t>Torres Strait Fisheries</a:t>
            </a:r>
          </a:p>
          <a:p>
            <a:pPr marL="228600" indent="-228600">
              <a:buFont typeface="+mj-lt"/>
              <a:buAutoNum type="arabicPeriod"/>
            </a:pPr>
            <a:r>
              <a:rPr lang="en-AU" sz="1200" dirty="0">
                <a:solidFill>
                  <a:schemeClr val="tx1">
                    <a:lumMod val="65000"/>
                    <a:lumOff val="35000"/>
                  </a:schemeClr>
                </a:solidFill>
                <a:latin typeface="Comic Sans MS" panose="030F0702030302020204" pitchFamily="66" charset="0"/>
              </a:rPr>
              <a:t>Western Deepwater Trawl Fishery</a:t>
            </a:r>
          </a:p>
          <a:p>
            <a:pPr marL="228600" indent="-228600">
              <a:buFont typeface="+mj-lt"/>
              <a:buAutoNum type="arabicPeriod"/>
            </a:pPr>
            <a:r>
              <a:rPr lang="en-AU" sz="1200" dirty="0">
                <a:solidFill>
                  <a:schemeClr val="tx1">
                    <a:lumMod val="65000"/>
                    <a:lumOff val="35000"/>
                  </a:schemeClr>
                </a:solidFill>
                <a:latin typeface="Comic Sans MS" panose="030F0702030302020204" pitchFamily="66" charset="0"/>
              </a:rPr>
              <a:t>Bass Strait Central Zone Scallop Fishery</a:t>
            </a:r>
          </a:p>
          <a:p>
            <a:pPr marL="228600" indent="-228600">
              <a:buFont typeface="+mj-lt"/>
              <a:buAutoNum type="arabicPeriod"/>
            </a:pPr>
            <a:r>
              <a:rPr lang="en-AU" sz="1200" dirty="0">
                <a:solidFill>
                  <a:schemeClr val="tx1">
                    <a:lumMod val="65000"/>
                    <a:lumOff val="35000"/>
                  </a:schemeClr>
                </a:solidFill>
                <a:latin typeface="Comic Sans MS" panose="030F0702030302020204" pitchFamily="66" charset="0"/>
              </a:rPr>
              <a:t>Eastern Tuna and Billfish Fishery</a:t>
            </a:r>
          </a:p>
          <a:p>
            <a:pPr marL="228600" indent="-228600">
              <a:buFont typeface="+mj-lt"/>
              <a:buAutoNum type="arabicPeriod"/>
            </a:pPr>
            <a:r>
              <a:rPr lang="en-AU" sz="1200" dirty="0">
                <a:solidFill>
                  <a:schemeClr val="tx1">
                    <a:lumMod val="65000"/>
                    <a:lumOff val="35000"/>
                  </a:schemeClr>
                </a:solidFill>
                <a:latin typeface="Comic Sans MS" panose="030F0702030302020204" pitchFamily="66" charset="0"/>
              </a:rPr>
              <a:t>The Southern Bluefin Tuna Fishery</a:t>
            </a:r>
            <a:endParaRPr lang="en-AU" sz="1200" dirty="0">
              <a:solidFill>
                <a:srgbClr val="FF0000"/>
              </a:solidFill>
              <a:latin typeface="Comic Sans MS" panose="030F0702030302020204" pitchFamily="66" charset="0"/>
            </a:endParaRPr>
          </a:p>
          <a:p>
            <a:pPr marL="228600" indent="-228600">
              <a:buFont typeface="+mj-lt"/>
              <a:buAutoNum type="arabicPeriod"/>
            </a:pPr>
            <a:r>
              <a:rPr lang="en-AU" sz="1200" dirty="0">
                <a:solidFill>
                  <a:schemeClr val="tx1">
                    <a:lumMod val="65000"/>
                    <a:lumOff val="35000"/>
                  </a:schemeClr>
                </a:solidFill>
                <a:latin typeface="Comic Sans MS" panose="030F0702030302020204" pitchFamily="66" charset="0"/>
              </a:rPr>
              <a:t>Macquarie Island Toothfish Fishery</a:t>
            </a:r>
          </a:p>
          <a:p>
            <a:pPr marL="228600" indent="-228600">
              <a:buFont typeface="+mj-lt"/>
              <a:buAutoNum type="arabicPeriod"/>
            </a:pPr>
            <a:r>
              <a:rPr lang="en-AU" sz="1200" dirty="0">
                <a:solidFill>
                  <a:schemeClr val="tx1">
                    <a:lumMod val="65000"/>
                    <a:lumOff val="35000"/>
                  </a:schemeClr>
                </a:solidFill>
                <a:latin typeface="Comic Sans MS" panose="030F0702030302020204" pitchFamily="66" charset="0"/>
              </a:rPr>
              <a:t>Norfolk Island Fishery</a:t>
            </a:r>
          </a:p>
          <a:p>
            <a:pPr marL="228600" indent="-228600">
              <a:buFont typeface="+mj-lt"/>
              <a:buAutoNum type="arabicPeriod"/>
            </a:pPr>
            <a:r>
              <a:rPr lang="en-AU" sz="1200" dirty="0">
                <a:solidFill>
                  <a:schemeClr val="tx1">
                    <a:lumMod val="65000"/>
                    <a:lumOff val="35000"/>
                  </a:schemeClr>
                </a:solidFill>
                <a:latin typeface="Comic Sans MS" panose="030F0702030302020204" pitchFamily="66" charset="0"/>
              </a:rPr>
              <a:t>North West Slope Trawl Fishery</a:t>
            </a:r>
          </a:p>
          <a:p>
            <a:endParaRPr lang="en-AU" sz="1200" dirty="0">
              <a:solidFill>
                <a:schemeClr val="tx1">
                  <a:lumMod val="65000"/>
                  <a:lumOff val="35000"/>
                </a:schemeClr>
              </a:solidFill>
              <a:latin typeface="Comic Sans MS" panose="030F0702030302020204" pitchFamily="66" charset="0"/>
            </a:endParaRPr>
          </a:p>
        </p:txBody>
      </p:sp>
      <p:sp>
        <p:nvSpPr>
          <p:cNvPr id="2" name="Rectangle 1">
            <a:extLst>
              <a:ext uri="{FF2B5EF4-FFF2-40B4-BE49-F238E27FC236}">
                <a16:creationId xmlns:a16="http://schemas.microsoft.com/office/drawing/2014/main" id="{C42ACF75-CF53-4EAE-B6CE-59CE50A61495}"/>
              </a:ext>
            </a:extLst>
          </p:cNvPr>
          <p:cNvSpPr/>
          <p:nvPr/>
        </p:nvSpPr>
        <p:spPr>
          <a:xfrm>
            <a:off x="455004" y="5334253"/>
            <a:ext cx="6087846" cy="892552"/>
          </a:xfrm>
          <a:prstGeom prst="rect">
            <a:avLst/>
          </a:prstGeom>
        </p:spPr>
        <p:txBody>
          <a:bodyPr wrap="square">
            <a:spAutoFit/>
          </a:bodyPr>
          <a:lstStyle/>
          <a:p>
            <a:r>
              <a:rPr lang="en-AU" sz="1600" b="1" dirty="0">
                <a:latin typeface="Arial Narrow" panose="020B0606020202030204" pitchFamily="34" charset="0"/>
              </a:rPr>
              <a:t>Fishing for Names</a:t>
            </a:r>
          </a:p>
          <a:p>
            <a:r>
              <a:rPr lang="en-AU" sz="1200" dirty="0">
                <a:latin typeface="Arial Narrow" panose="020B0606020202030204" pitchFamily="34" charset="0"/>
              </a:rPr>
              <a:t>A </a:t>
            </a:r>
            <a:r>
              <a:rPr lang="en-AU" sz="1200" i="1" dirty="0">
                <a:latin typeface="Arial Narrow" panose="020B0606020202030204" pitchFamily="34" charset="0"/>
              </a:rPr>
              <a:t>fishery</a:t>
            </a:r>
            <a:r>
              <a:rPr lang="en-AU" sz="1200" dirty="0">
                <a:latin typeface="Arial Narrow" panose="020B0606020202030204" pitchFamily="34" charset="0"/>
              </a:rPr>
              <a:t> can be named after many things. E.g. it can be named after a </a:t>
            </a:r>
            <a:r>
              <a:rPr lang="en-AU" sz="1200" i="1" dirty="0">
                <a:latin typeface="Arial Narrow" panose="020B0606020202030204" pitchFamily="34" charset="0"/>
              </a:rPr>
              <a:t>target </a:t>
            </a:r>
            <a:r>
              <a:rPr lang="en-AU" sz="1200" dirty="0">
                <a:latin typeface="Arial Narrow" panose="020B0606020202030204" pitchFamily="34" charset="0"/>
              </a:rPr>
              <a:t>species (e.g. Northern </a:t>
            </a:r>
            <a:r>
              <a:rPr lang="en-AU" sz="1200" i="1" dirty="0">
                <a:latin typeface="Arial Narrow" panose="020B0606020202030204" pitchFamily="34" charset="0"/>
              </a:rPr>
              <a:t>Prawn</a:t>
            </a:r>
            <a:r>
              <a:rPr lang="en-AU" sz="1200" dirty="0">
                <a:latin typeface="Arial Narrow" panose="020B0606020202030204" pitchFamily="34" charset="0"/>
              </a:rPr>
              <a:t> Fishery). It can be named after a place of fishing (e.g. The </a:t>
            </a:r>
            <a:r>
              <a:rPr lang="en-AU" sz="1200" i="1" dirty="0">
                <a:latin typeface="Arial Narrow" panose="020B0606020202030204" pitchFamily="34" charset="0"/>
              </a:rPr>
              <a:t>Coral Sea </a:t>
            </a:r>
            <a:r>
              <a:rPr lang="en-AU" sz="1200" dirty="0">
                <a:latin typeface="Arial Narrow" panose="020B0606020202030204" pitchFamily="34" charset="0"/>
              </a:rPr>
              <a:t>Fishery). It can even </a:t>
            </a:r>
            <a:br>
              <a:rPr lang="en-AU" sz="1200" dirty="0">
                <a:latin typeface="Arial Narrow" panose="020B0606020202030204" pitchFamily="34" charset="0"/>
              </a:rPr>
            </a:br>
            <a:r>
              <a:rPr lang="en-AU" sz="1200" dirty="0">
                <a:latin typeface="Arial Narrow" panose="020B0606020202030204" pitchFamily="34" charset="0"/>
              </a:rPr>
              <a:t>be named after a </a:t>
            </a:r>
            <a:r>
              <a:rPr lang="en-AU" sz="1200" i="1" dirty="0">
                <a:latin typeface="Arial Narrow" panose="020B0606020202030204" pitchFamily="34" charset="0"/>
              </a:rPr>
              <a:t>method </a:t>
            </a:r>
            <a:r>
              <a:rPr lang="en-AU" sz="1200" dirty="0">
                <a:latin typeface="Arial Narrow" panose="020B0606020202030204" pitchFamily="34" charset="0"/>
              </a:rPr>
              <a:t>of fishing (e.g. Offshore </a:t>
            </a:r>
            <a:r>
              <a:rPr lang="en-AU" sz="1200" i="1" dirty="0">
                <a:latin typeface="Arial Narrow" panose="020B0606020202030204" pitchFamily="34" charset="0"/>
              </a:rPr>
              <a:t>Net and Line </a:t>
            </a:r>
            <a:r>
              <a:rPr lang="en-AU" sz="1200" dirty="0">
                <a:latin typeface="Arial Narrow" panose="020B0606020202030204" pitchFamily="34" charset="0"/>
              </a:rPr>
              <a:t>Fishery). Or any combination of these!</a:t>
            </a:r>
          </a:p>
        </p:txBody>
      </p:sp>
      <p:sp>
        <p:nvSpPr>
          <p:cNvPr id="37" name="TextBox 36">
            <a:extLst>
              <a:ext uri="{FF2B5EF4-FFF2-40B4-BE49-F238E27FC236}">
                <a16:creationId xmlns:a16="http://schemas.microsoft.com/office/drawing/2014/main" id="{25FD252A-AD17-4584-9B32-222578B469DD}"/>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32" name="Oval 31">
            <a:extLst>
              <a:ext uri="{FF2B5EF4-FFF2-40B4-BE49-F238E27FC236}">
                <a16:creationId xmlns:a16="http://schemas.microsoft.com/office/drawing/2014/main" id="{638130D0-D8AD-4F25-9B36-33E6A59D4040}"/>
              </a:ext>
            </a:extLst>
          </p:cNvPr>
          <p:cNvSpPr/>
          <p:nvPr/>
        </p:nvSpPr>
        <p:spPr>
          <a:xfrm>
            <a:off x="3154168" y="601107"/>
            <a:ext cx="176053" cy="15005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38" name="TextBox 37">
            <a:extLst>
              <a:ext uri="{FF2B5EF4-FFF2-40B4-BE49-F238E27FC236}">
                <a16:creationId xmlns:a16="http://schemas.microsoft.com/office/drawing/2014/main" id="{0312355D-EC1F-4C99-8926-4CA87EE8EBC0}"/>
              </a:ext>
            </a:extLst>
          </p:cNvPr>
          <p:cNvSpPr txBox="1"/>
          <p:nvPr/>
        </p:nvSpPr>
        <p:spPr>
          <a:xfrm>
            <a:off x="3070951" y="583302"/>
            <a:ext cx="388137" cy="184666"/>
          </a:xfrm>
          <a:prstGeom prst="rect">
            <a:avLst/>
          </a:prstGeom>
          <a:noFill/>
        </p:spPr>
        <p:txBody>
          <a:bodyPr wrap="square" rtlCol="0">
            <a:spAutoFit/>
          </a:bodyPr>
          <a:lstStyle/>
          <a:p>
            <a:r>
              <a:rPr lang="en-AU" sz="600" b="1" dirty="0">
                <a:solidFill>
                  <a:schemeClr val="bg1"/>
                </a:solidFill>
                <a:latin typeface="Arial Narrow" panose="020B0606020202030204" pitchFamily="34" charset="0"/>
              </a:rPr>
              <a:t>T132</a:t>
            </a:r>
          </a:p>
        </p:txBody>
      </p:sp>
      <p:sp>
        <p:nvSpPr>
          <p:cNvPr id="39" name="Rectangle 38">
            <a:extLst>
              <a:ext uri="{FF2B5EF4-FFF2-40B4-BE49-F238E27FC236}">
                <a16:creationId xmlns:a16="http://schemas.microsoft.com/office/drawing/2014/main" id="{E4839066-A801-49E8-9E61-E6C62BEFF22B}"/>
              </a:ext>
            </a:extLst>
          </p:cNvPr>
          <p:cNvSpPr/>
          <p:nvPr/>
        </p:nvSpPr>
        <p:spPr>
          <a:xfrm>
            <a:off x="501264" y="6284106"/>
            <a:ext cx="6156022" cy="276999"/>
          </a:xfrm>
          <a:prstGeom prst="rect">
            <a:avLst/>
          </a:prstGeom>
        </p:spPr>
        <p:txBody>
          <a:bodyPr wrap="square">
            <a:spAutoFit/>
          </a:bodyPr>
          <a:lstStyle/>
          <a:p>
            <a:r>
              <a:rPr lang="en-AU" sz="1200" b="1" dirty="0">
                <a:latin typeface="Arial Narrow" panose="020B0606020202030204" pitchFamily="34" charset="0"/>
              </a:rPr>
              <a:t>Activity: Below, name at least 10 Fisheries </a:t>
            </a:r>
            <a:r>
              <a:rPr lang="en-AU" sz="1200" dirty="0">
                <a:latin typeface="Arial Narrow" panose="020B0606020202030204" pitchFamily="34" charset="0"/>
              </a:rPr>
              <a:t>(</a:t>
            </a:r>
            <a:r>
              <a:rPr lang="en-AU" sz="1200" i="1" dirty="0">
                <a:latin typeface="Arial Narrow" panose="020B0606020202030204" pitchFamily="34" charset="0"/>
              </a:rPr>
              <a:t>hint: </a:t>
            </a:r>
            <a:r>
              <a:rPr lang="en-AU" sz="1200" dirty="0">
                <a:latin typeface="Arial Narrow" panose="020B0606020202030204" pitchFamily="34" charset="0"/>
              </a:rPr>
              <a:t>explore the AFMA website: www.afma.gov.au/).</a:t>
            </a:r>
          </a:p>
        </p:txBody>
      </p:sp>
      <p:sp>
        <p:nvSpPr>
          <p:cNvPr id="4" name="TextBox 3">
            <a:extLst>
              <a:ext uri="{FF2B5EF4-FFF2-40B4-BE49-F238E27FC236}">
                <a16:creationId xmlns:a16="http://schemas.microsoft.com/office/drawing/2014/main" id="{6196C2A9-580A-4CC4-8B43-678BDB401A7E}"/>
              </a:ext>
            </a:extLst>
          </p:cNvPr>
          <p:cNvSpPr txBox="1"/>
          <p:nvPr/>
        </p:nvSpPr>
        <p:spPr>
          <a:xfrm>
            <a:off x="527280" y="1788514"/>
            <a:ext cx="1816545" cy="215444"/>
          </a:xfrm>
          <a:prstGeom prst="rect">
            <a:avLst/>
          </a:prstGeom>
          <a:noFill/>
        </p:spPr>
        <p:txBody>
          <a:bodyPr wrap="square" rtlCol="0">
            <a:spAutoFit/>
          </a:bodyPr>
          <a:lstStyle/>
          <a:p>
            <a:r>
              <a:rPr lang="en-AU" sz="800" dirty="0"/>
              <a:t>Low levels of sea life discard</a:t>
            </a:r>
          </a:p>
        </p:txBody>
      </p:sp>
      <p:sp>
        <p:nvSpPr>
          <p:cNvPr id="40" name="Rectangle 39">
            <a:extLst>
              <a:ext uri="{FF2B5EF4-FFF2-40B4-BE49-F238E27FC236}">
                <a16:creationId xmlns:a16="http://schemas.microsoft.com/office/drawing/2014/main" id="{7B9E12E0-DD58-4C44-BF54-1F57FE319C37}"/>
              </a:ext>
            </a:extLst>
          </p:cNvPr>
          <p:cNvSpPr/>
          <p:nvPr/>
        </p:nvSpPr>
        <p:spPr>
          <a:xfrm>
            <a:off x="520612" y="4643174"/>
            <a:ext cx="4320127" cy="276999"/>
          </a:xfrm>
          <a:prstGeom prst="rect">
            <a:avLst/>
          </a:prstGeom>
        </p:spPr>
        <p:txBody>
          <a:bodyPr wrap="square">
            <a:spAutoFit/>
          </a:bodyPr>
          <a:lstStyle/>
          <a:p>
            <a:r>
              <a:rPr lang="en-AU" sz="1200" b="1" dirty="0">
                <a:latin typeface="Arial Narrow" panose="020B0606020202030204" pitchFamily="34" charset="0"/>
              </a:rPr>
              <a:t>Q. What are the three main types of fishery? Ans. </a:t>
            </a:r>
            <a:endParaRPr lang="en-AU" sz="1200" b="1" dirty="0">
              <a:solidFill>
                <a:schemeClr val="bg1"/>
              </a:solidFill>
              <a:latin typeface="Arial Narrow" panose="020B0606020202030204" pitchFamily="34" charset="0"/>
            </a:endParaRPr>
          </a:p>
        </p:txBody>
      </p:sp>
    </p:spTree>
    <p:extLst>
      <p:ext uri="{BB962C8B-B14F-4D97-AF65-F5344CB8AC3E}">
        <p14:creationId xmlns:p14="http://schemas.microsoft.com/office/powerpoint/2010/main" val="19875615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 name="Straight Connector 14"/>
          <p:cNvCxnSpPr/>
          <p:nvPr/>
        </p:nvCxnSpPr>
        <p:spPr>
          <a:xfrm flipH="1">
            <a:off x="508863" y="969600"/>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extBox 17"/>
          <p:cNvSpPr txBox="1"/>
          <p:nvPr/>
        </p:nvSpPr>
        <p:spPr>
          <a:xfrm>
            <a:off x="5486430" y="14613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
        <p:nvSpPr>
          <p:cNvPr id="3" name="TextBox 2"/>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12" name="TextBox 36"/>
          <p:cNvSpPr txBox="1"/>
          <p:nvPr/>
        </p:nvSpPr>
        <p:spPr>
          <a:xfrm>
            <a:off x="5876474" y="8805118"/>
            <a:ext cx="52124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100" dirty="0">
                <a:latin typeface="Arial Narrow" pitchFamily="34" charset="0"/>
              </a:rPr>
              <a:t>126</a:t>
            </a:r>
            <a:endParaRPr lang="en-AU" sz="1100" dirty="0">
              <a:latin typeface="Arial Narrow" pitchFamily="34" charset="0"/>
            </a:endParaRPr>
          </a:p>
        </p:txBody>
      </p:sp>
      <p:sp>
        <p:nvSpPr>
          <p:cNvPr id="57" name="TextBox 36"/>
          <p:cNvSpPr txBox="1"/>
          <p:nvPr/>
        </p:nvSpPr>
        <p:spPr>
          <a:xfrm>
            <a:off x="463269" y="8810616"/>
            <a:ext cx="219901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2019 	                                               </a:t>
            </a:r>
            <a:endParaRPr lang="en-AU" sz="1100" b="1" dirty="0">
              <a:latin typeface="Arial Narrow" pitchFamily="34" charset="0"/>
            </a:endParaRPr>
          </a:p>
        </p:txBody>
      </p:sp>
      <p:sp>
        <p:nvSpPr>
          <p:cNvPr id="36" name="Rectangle 35">
            <a:extLst>
              <a:ext uri="{FF2B5EF4-FFF2-40B4-BE49-F238E27FC236}">
                <a16:creationId xmlns:a16="http://schemas.microsoft.com/office/drawing/2014/main" id="{79C41F4F-2033-40BA-9590-C1194D06DC04}"/>
              </a:ext>
            </a:extLst>
          </p:cNvPr>
          <p:cNvSpPr/>
          <p:nvPr/>
        </p:nvSpPr>
        <p:spPr>
          <a:xfrm>
            <a:off x="404808" y="8514412"/>
            <a:ext cx="5970580" cy="337015"/>
          </a:xfrm>
          <a:prstGeom prst="rect">
            <a:avLst/>
          </a:prstGeom>
        </p:spPr>
        <p:txBody>
          <a:bodyPr wrap="square">
            <a:spAutoFit/>
          </a:bodyPr>
          <a:lstStyle/>
          <a:p>
            <a:r>
              <a:rPr lang="en-AU" sz="530" baseline="30000" dirty="0">
                <a:latin typeface="Arial Narrow" panose="020B0606020202030204" pitchFamily="34" charset="0"/>
              </a:rPr>
              <a:t>[1]  </a:t>
            </a:r>
            <a:r>
              <a:rPr lang="en-US" sz="530" dirty="0">
                <a:latin typeface="Arial Narrow" panose="020B0606020202030204" pitchFamily="34" charset="0"/>
              </a:rPr>
              <a:t>Fisheries and Aquaculture Department (2018). </a:t>
            </a:r>
            <a:r>
              <a:rPr lang="en-US" sz="530" i="1" dirty="0">
                <a:latin typeface="Arial Narrow" panose="020B0606020202030204" pitchFamily="34" charset="0"/>
              </a:rPr>
              <a:t>The State of World Fisheries and Aquaculture (SOFIA). </a:t>
            </a:r>
            <a:r>
              <a:rPr lang="en-US" sz="530" dirty="0">
                <a:latin typeface="Arial Narrow" panose="020B0606020202030204" pitchFamily="34" charset="0"/>
              </a:rPr>
              <a:t>FAO. Accessed 29.04.2019 from: http://www.fao.org/fishery/sofia/en</a:t>
            </a:r>
          </a:p>
          <a:p>
            <a:r>
              <a:rPr lang="en-US" sz="530" baseline="30000" dirty="0">
                <a:latin typeface="Arial Narrow" panose="020B0606020202030204" pitchFamily="34" charset="0"/>
              </a:rPr>
              <a:t>[2] </a:t>
            </a:r>
            <a:r>
              <a:rPr lang="en-US" sz="530" dirty="0">
                <a:latin typeface="Arial Narrow" panose="020B0606020202030204" pitchFamily="34" charset="0"/>
              </a:rPr>
              <a:t>Adapted with permission from Jan </a:t>
            </a:r>
            <a:r>
              <a:rPr lang="en-US" sz="530" dirty="0" err="1">
                <a:latin typeface="Arial Narrow" panose="020B0606020202030204" pitchFamily="34" charset="0"/>
              </a:rPr>
              <a:t>Lehmköster</a:t>
            </a:r>
            <a:r>
              <a:rPr lang="en-US" sz="530" dirty="0">
                <a:latin typeface="Arial Narrow" panose="020B0606020202030204" pitchFamily="34" charset="0"/>
              </a:rPr>
              <a:t>, World Ocean Review (2013). </a:t>
            </a:r>
            <a:r>
              <a:rPr lang="en-US" sz="530" i="1" dirty="0">
                <a:latin typeface="Arial Narrow" panose="020B0606020202030204" pitchFamily="34" charset="0"/>
              </a:rPr>
              <a:t>2 The Future of Fish – The Fisheries of the Future. </a:t>
            </a:r>
            <a:r>
              <a:rPr lang="en-US" sz="530" dirty="0" err="1">
                <a:latin typeface="Arial Narrow" panose="020B0606020202030204" pitchFamily="34" charset="0"/>
              </a:rPr>
              <a:t>Maribus</a:t>
            </a:r>
            <a:r>
              <a:rPr lang="en-US" sz="530" dirty="0">
                <a:latin typeface="Arial Narrow" panose="020B0606020202030204" pitchFamily="34" charset="0"/>
              </a:rPr>
              <a:t> </a:t>
            </a:r>
            <a:r>
              <a:rPr lang="en-US" sz="530" dirty="0" err="1">
                <a:latin typeface="Arial Narrow" panose="020B0606020202030204" pitchFamily="34" charset="0"/>
              </a:rPr>
              <a:t>gGmbH</a:t>
            </a:r>
            <a:r>
              <a:rPr lang="en-US" sz="530" dirty="0">
                <a:latin typeface="Arial Narrow" panose="020B0606020202030204" pitchFamily="34" charset="0"/>
              </a:rPr>
              <a:t>. Pg. 44/45. Accessed 24.04.2019 from: https://worldoceanreview.com/en/</a:t>
            </a:r>
          </a:p>
          <a:p>
            <a:r>
              <a:rPr lang="en-US" sz="530" baseline="30000" dirty="0">
                <a:latin typeface="Arial Narrow" panose="020B0606020202030204" pitchFamily="34" charset="0"/>
              </a:rPr>
              <a:t>[3] </a:t>
            </a:r>
            <a:r>
              <a:rPr lang="en-US" sz="530" dirty="0">
                <a:latin typeface="Arial Narrow" panose="020B0606020202030204" pitchFamily="34" charset="0"/>
              </a:rPr>
              <a:t>Adapted from: </a:t>
            </a:r>
            <a:r>
              <a:rPr lang="en-US" sz="530" dirty="0" err="1">
                <a:latin typeface="Arial Narrow" panose="020B0606020202030204" pitchFamily="34" charset="0"/>
              </a:rPr>
              <a:t>Fishwell</a:t>
            </a:r>
            <a:r>
              <a:rPr lang="en-US" sz="530" dirty="0">
                <a:latin typeface="Arial Narrow" panose="020B0606020202030204" pitchFamily="34" charset="0"/>
              </a:rPr>
              <a:t> Consulting (2013). </a:t>
            </a:r>
            <a:r>
              <a:rPr lang="en-US" sz="530" i="1" dirty="0">
                <a:latin typeface="Arial Narrow" panose="020B0606020202030204" pitchFamily="34" charset="0"/>
              </a:rPr>
              <a:t>Fisheries Stock Assessment Modelling Video 07 - Catch Per Unit Effort.</a:t>
            </a:r>
            <a:r>
              <a:rPr lang="en-US" sz="530" dirty="0">
                <a:latin typeface="Arial Narrow" panose="020B0606020202030204" pitchFamily="34" charset="0"/>
              </a:rPr>
              <a:t> YouTube. Accessed 03.08.2019 from: https://www.youtube.com/channel/UC90sh0piBbxe3iXwlPOZtig</a:t>
            </a:r>
          </a:p>
        </p:txBody>
      </p:sp>
      <p:sp>
        <p:nvSpPr>
          <p:cNvPr id="4" name="Freeform: Shape 3">
            <a:extLst>
              <a:ext uri="{FF2B5EF4-FFF2-40B4-BE49-F238E27FC236}">
                <a16:creationId xmlns:a16="http://schemas.microsoft.com/office/drawing/2014/main" id="{BBD619B5-E581-44F4-A928-2228543A34FE}"/>
              </a:ext>
            </a:extLst>
          </p:cNvPr>
          <p:cNvSpPr/>
          <p:nvPr/>
        </p:nvSpPr>
        <p:spPr>
          <a:xfrm>
            <a:off x="906751" y="2437375"/>
            <a:ext cx="738632" cy="323239"/>
          </a:xfrm>
          <a:custGeom>
            <a:avLst/>
            <a:gdLst>
              <a:gd name="connsiteX0" fmla="*/ 52832 w 738632"/>
              <a:gd name="connsiteY0" fmla="*/ 9972 h 323239"/>
              <a:gd name="connsiteX1" fmla="*/ 27432 w 738632"/>
              <a:gd name="connsiteY1" fmla="*/ 77706 h 323239"/>
              <a:gd name="connsiteX2" fmla="*/ 52832 w 738632"/>
              <a:gd name="connsiteY2" fmla="*/ 120039 h 323239"/>
              <a:gd name="connsiteX3" fmla="*/ 78232 w 738632"/>
              <a:gd name="connsiteY3" fmla="*/ 179306 h 323239"/>
              <a:gd name="connsiteX4" fmla="*/ 137499 w 738632"/>
              <a:gd name="connsiteY4" fmla="*/ 213172 h 323239"/>
              <a:gd name="connsiteX5" fmla="*/ 213699 w 738632"/>
              <a:gd name="connsiteY5" fmla="*/ 263972 h 323239"/>
              <a:gd name="connsiteX6" fmla="*/ 256032 w 738632"/>
              <a:gd name="connsiteY6" fmla="*/ 306306 h 323239"/>
              <a:gd name="connsiteX7" fmla="*/ 306832 w 738632"/>
              <a:gd name="connsiteY7" fmla="*/ 323239 h 323239"/>
              <a:gd name="connsiteX8" fmla="*/ 408432 w 738632"/>
              <a:gd name="connsiteY8" fmla="*/ 314772 h 323239"/>
              <a:gd name="connsiteX9" fmla="*/ 493099 w 738632"/>
              <a:gd name="connsiteY9" fmla="*/ 289372 h 323239"/>
              <a:gd name="connsiteX10" fmla="*/ 586232 w 738632"/>
              <a:gd name="connsiteY10" fmla="*/ 255506 h 323239"/>
              <a:gd name="connsiteX11" fmla="*/ 620099 w 738632"/>
              <a:gd name="connsiteY11" fmla="*/ 230106 h 323239"/>
              <a:gd name="connsiteX12" fmla="*/ 670899 w 738632"/>
              <a:gd name="connsiteY12" fmla="*/ 196239 h 323239"/>
              <a:gd name="connsiteX13" fmla="*/ 713232 w 738632"/>
              <a:gd name="connsiteY13" fmla="*/ 136972 h 323239"/>
              <a:gd name="connsiteX14" fmla="*/ 738632 w 738632"/>
              <a:gd name="connsiteY14" fmla="*/ 52306 h 323239"/>
              <a:gd name="connsiteX15" fmla="*/ 713232 w 738632"/>
              <a:gd name="connsiteY15" fmla="*/ 1506 h 323239"/>
              <a:gd name="connsiteX16" fmla="*/ 687832 w 738632"/>
              <a:gd name="connsiteY16" fmla="*/ 9972 h 323239"/>
              <a:gd name="connsiteX17" fmla="*/ 637032 w 738632"/>
              <a:gd name="connsiteY17" fmla="*/ 18439 h 323239"/>
              <a:gd name="connsiteX18" fmla="*/ 52832 w 738632"/>
              <a:gd name="connsiteY18" fmla="*/ 9972 h 323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38632" h="323239">
                <a:moveTo>
                  <a:pt x="52832" y="9972"/>
                </a:moveTo>
                <a:cubicBezTo>
                  <a:pt x="-48768" y="19850"/>
                  <a:pt x="27432" y="53593"/>
                  <a:pt x="27432" y="77706"/>
                </a:cubicBezTo>
                <a:cubicBezTo>
                  <a:pt x="27432" y="94162"/>
                  <a:pt x="46148" y="105001"/>
                  <a:pt x="52832" y="120039"/>
                </a:cubicBezTo>
                <a:cubicBezTo>
                  <a:pt x="63644" y="144365"/>
                  <a:pt x="54952" y="161200"/>
                  <a:pt x="78232" y="179306"/>
                </a:cubicBezTo>
                <a:cubicBezTo>
                  <a:pt x="96193" y="193275"/>
                  <a:pt x="118567" y="200551"/>
                  <a:pt x="137499" y="213172"/>
                </a:cubicBezTo>
                <a:cubicBezTo>
                  <a:pt x="231441" y="275800"/>
                  <a:pt x="134507" y="224377"/>
                  <a:pt x="213699" y="263972"/>
                </a:cubicBezTo>
                <a:cubicBezTo>
                  <a:pt x="227810" y="278083"/>
                  <a:pt x="237100" y="299995"/>
                  <a:pt x="256032" y="306306"/>
                </a:cubicBezTo>
                <a:lnTo>
                  <a:pt x="306832" y="323239"/>
                </a:lnTo>
                <a:cubicBezTo>
                  <a:pt x="340699" y="320417"/>
                  <a:pt x="374710" y="318987"/>
                  <a:pt x="408432" y="314772"/>
                </a:cubicBezTo>
                <a:cubicBezTo>
                  <a:pt x="430744" y="311983"/>
                  <a:pt x="475547" y="294638"/>
                  <a:pt x="493099" y="289372"/>
                </a:cubicBezTo>
                <a:cubicBezTo>
                  <a:pt x="540931" y="275022"/>
                  <a:pt x="528989" y="286729"/>
                  <a:pt x="586232" y="255506"/>
                </a:cubicBezTo>
                <a:cubicBezTo>
                  <a:pt x="598620" y="248749"/>
                  <a:pt x="608539" y="238198"/>
                  <a:pt x="620099" y="230106"/>
                </a:cubicBezTo>
                <a:cubicBezTo>
                  <a:pt x="636772" y="218435"/>
                  <a:pt x="670899" y="196239"/>
                  <a:pt x="670899" y="196239"/>
                </a:cubicBezTo>
                <a:cubicBezTo>
                  <a:pt x="676652" y="188568"/>
                  <a:pt x="707041" y="149353"/>
                  <a:pt x="713232" y="136972"/>
                </a:cubicBezTo>
                <a:cubicBezTo>
                  <a:pt x="731796" y="99843"/>
                  <a:pt x="730700" y="91963"/>
                  <a:pt x="738632" y="52306"/>
                </a:cubicBezTo>
                <a:cubicBezTo>
                  <a:pt x="730165" y="35373"/>
                  <a:pt x="727776" y="13626"/>
                  <a:pt x="713232" y="1506"/>
                </a:cubicBezTo>
                <a:cubicBezTo>
                  <a:pt x="706376" y="-4207"/>
                  <a:pt x="696544" y="8036"/>
                  <a:pt x="687832" y="9972"/>
                </a:cubicBezTo>
                <a:cubicBezTo>
                  <a:pt x="671074" y="13696"/>
                  <a:pt x="654197" y="18201"/>
                  <a:pt x="637032" y="18439"/>
                </a:cubicBezTo>
                <a:cubicBezTo>
                  <a:pt x="450783" y="21026"/>
                  <a:pt x="154432" y="94"/>
                  <a:pt x="52832" y="9972"/>
                </a:cubicBez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5" name="Rectangle 4">
            <a:extLst>
              <a:ext uri="{FF2B5EF4-FFF2-40B4-BE49-F238E27FC236}">
                <a16:creationId xmlns:a16="http://schemas.microsoft.com/office/drawing/2014/main" id="{74AB2A3A-0616-4B55-8E9D-A996E38F1C9E}"/>
              </a:ext>
            </a:extLst>
          </p:cNvPr>
          <p:cNvSpPr/>
          <p:nvPr/>
        </p:nvSpPr>
        <p:spPr>
          <a:xfrm>
            <a:off x="1415760" y="2350554"/>
            <a:ext cx="177800" cy="10066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6" name="Rectangle 5">
            <a:extLst>
              <a:ext uri="{FF2B5EF4-FFF2-40B4-BE49-F238E27FC236}">
                <a16:creationId xmlns:a16="http://schemas.microsoft.com/office/drawing/2014/main" id="{A168D5D0-18AD-4E15-98EE-925E6B043799}"/>
              </a:ext>
            </a:extLst>
          </p:cNvPr>
          <p:cNvSpPr/>
          <p:nvPr/>
        </p:nvSpPr>
        <p:spPr>
          <a:xfrm>
            <a:off x="939641" y="2361123"/>
            <a:ext cx="45719" cy="9009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cxnSp>
        <p:nvCxnSpPr>
          <p:cNvPr id="14" name="Straight Connector 13">
            <a:extLst>
              <a:ext uri="{FF2B5EF4-FFF2-40B4-BE49-F238E27FC236}">
                <a16:creationId xmlns:a16="http://schemas.microsoft.com/office/drawing/2014/main" id="{E7D5CF09-03A7-4649-A146-F6BE0D7DDA66}"/>
              </a:ext>
            </a:extLst>
          </p:cNvPr>
          <p:cNvCxnSpPr>
            <a:stCxn id="4" idx="0"/>
          </p:cNvCxnSpPr>
          <p:nvPr/>
        </p:nvCxnSpPr>
        <p:spPr>
          <a:xfrm flipH="1" flipV="1">
            <a:off x="807418" y="2250878"/>
            <a:ext cx="152165" cy="19646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99196D2A-E706-4FD8-9841-EF0BADE943F5}"/>
              </a:ext>
            </a:extLst>
          </p:cNvPr>
          <p:cNvCxnSpPr/>
          <p:nvPr/>
        </p:nvCxnSpPr>
        <p:spPr>
          <a:xfrm flipH="1">
            <a:off x="636031" y="2250878"/>
            <a:ext cx="171387" cy="43204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Freeform: Shape 19">
            <a:extLst>
              <a:ext uri="{FF2B5EF4-FFF2-40B4-BE49-F238E27FC236}">
                <a16:creationId xmlns:a16="http://schemas.microsoft.com/office/drawing/2014/main" id="{1FDB4A9D-9B9D-434A-BFE2-E2D46EA4E6A6}"/>
              </a:ext>
            </a:extLst>
          </p:cNvPr>
          <p:cNvSpPr/>
          <p:nvPr/>
        </p:nvSpPr>
        <p:spPr>
          <a:xfrm>
            <a:off x="553183" y="2642081"/>
            <a:ext cx="1230094" cy="203588"/>
          </a:xfrm>
          <a:custGeom>
            <a:avLst/>
            <a:gdLst>
              <a:gd name="connsiteX0" fmla="*/ 0 w 1230094"/>
              <a:gd name="connsiteY0" fmla="*/ 59266 h 203588"/>
              <a:gd name="connsiteX1" fmla="*/ 135467 w 1230094"/>
              <a:gd name="connsiteY1" fmla="*/ 42333 h 203588"/>
              <a:gd name="connsiteX2" fmla="*/ 160867 w 1230094"/>
              <a:gd name="connsiteY2" fmla="*/ 33866 h 203588"/>
              <a:gd name="connsiteX3" fmla="*/ 254000 w 1230094"/>
              <a:gd name="connsiteY3" fmla="*/ 42333 h 203588"/>
              <a:gd name="connsiteX4" fmla="*/ 287867 w 1230094"/>
              <a:gd name="connsiteY4" fmla="*/ 59266 h 203588"/>
              <a:gd name="connsiteX5" fmla="*/ 423333 w 1230094"/>
              <a:gd name="connsiteY5" fmla="*/ 33866 h 203588"/>
              <a:gd name="connsiteX6" fmla="*/ 584200 w 1230094"/>
              <a:gd name="connsiteY6" fmla="*/ 16933 h 203588"/>
              <a:gd name="connsiteX7" fmla="*/ 753533 w 1230094"/>
              <a:gd name="connsiteY7" fmla="*/ 25400 h 203588"/>
              <a:gd name="connsiteX8" fmla="*/ 770467 w 1230094"/>
              <a:gd name="connsiteY8" fmla="*/ 42333 h 203588"/>
              <a:gd name="connsiteX9" fmla="*/ 863600 w 1230094"/>
              <a:gd name="connsiteY9" fmla="*/ 33866 h 203588"/>
              <a:gd name="connsiteX10" fmla="*/ 1100667 w 1230094"/>
              <a:gd name="connsiteY10" fmla="*/ 0 h 203588"/>
              <a:gd name="connsiteX11" fmla="*/ 1134533 w 1230094"/>
              <a:gd name="connsiteY11" fmla="*/ 8466 h 203588"/>
              <a:gd name="connsiteX12" fmla="*/ 1176867 w 1230094"/>
              <a:gd name="connsiteY12" fmla="*/ 50800 h 203588"/>
              <a:gd name="connsiteX13" fmla="*/ 1219200 w 1230094"/>
              <a:gd name="connsiteY13" fmla="*/ 59266 h 203588"/>
              <a:gd name="connsiteX14" fmla="*/ 1227667 w 1230094"/>
              <a:gd name="connsiteY14" fmla="*/ 194733 h 203588"/>
              <a:gd name="connsiteX15" fmla="*/ 1193800 w 1230094"/>
              <a:gd name="connsiteY15" fmla="*/ 203200 h 203588"/>
              <a:gd name="connsiteX16" fmla="*/ 33867 w 1230094"/>
              <a:gd name="connsiteY16" fmla="*/ 186266 h 203588"/>
              <a:gd name="connsiteX17" fmla="*/ 0 w 1230094"/>
              <a:gd name="connsiteY17" fmla="*/ 59266 h 203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30094" h="203588">
                <a:moveTo>
                  <a:pt x="0" y="59266"/>
                </a:moveTo>
                <a:cubicBezTo>
                  <a:pt x="45156" y="53622"/>
                  <a:pt x="90517" y="49430"/>
                  <a:pt x="135467" y="42333"/>
                </a:cubicBezTo>
                <a:cubicBezTo>
                  <a:pt x="144282" y="40941"/>
                  <a:pt x="151942" y="33866"/>
                  <a:pt x="160867" y="33866"/>
                </a:cubicBezTo>
                <a:cubicBezTo>
                  <a:pt x="192039" y="33866"/>
                  <a:pt x="222956" y="39511"/>
                  <a:pt x="254000" y="42333"/>
                </a:cubicBezTo>
                <a:cubicBezTo>
                  <a:pt x="265289" y="47977"/>
                  <a:pt x="275278" y="58367"/>
                  <a:pt x="287867" y="59266"/>
                </a:cubicBezTo>
                <a:cubicBezTo>
                  <a:pt x="450313" y="70870"/>
                  <a:pt x="307855" y="46021"/>
                  <a:pt x="423333" y="33866"/>
                </a:cubicBezTo>
                <a:lnTo>
                  <a:pt x="584200" y="16933"/>
                </a:lnTo>
                <a:cubicBezTo>
                  <a:pt x="654476" y="-636"/>
                  <a:pt x="636786" y="-544"/>
                  <a:pt x="753533" y="25400"/>
                </a:cubicBezTo>
                <a:cubicBezTo>
                  <a:pt x="761325" y="27132"/>
                  <a:pt x="764822" y="36689"/>
                  <a:pt x="770467" y="42333"/>
                </a:cubicBezTo>
                <a:cubicBezTo>
                  <a:pt x="801511" y="39511"/>
                  <a:pt x="832476" y="35595"/>
                  <a:pt x="863600" y="33866"/>
                </a:cubicBezTo>
                <a:cubicBezTo>
                  <a:pt x="1090915" y="21238"/>
                  <a:pt x="1024712" y="75955"/>
                  <a:pt x="1100667" y="0"/>
                </a:cubicBezTo>
                <a:cubicBezTo>
                  <a:pt x="1111956" y="2822"/>
                  <a:pt x="1124851" y="2011"/>
                  <a:pt x="1134533" y="8466"/>
                </a:cubicBezTo>
                <a:cubicBezTo>
                  <a:pt x="1151138" y="19536"/>
                  <a:pt x="1157298" y="46886"/>
                  <a:pt x="1176867" y="50800"/>
                </a:cubicBezTo>
                <a:lnTo>
                  <a:pt x="1219200" y="59266"/>
                </a:lnTo>
                <a:cubicBezTo>
                  <a:pt x="1222022" y="104422"/>
                  <a:pt x="1235530" y="150178"/>
                  <a:pt x="1227667" y="194733"/>
                </a:cubicBezTo>
                <a:cubicBezTo>
                  <a:pt x="1225645" y="206192"/>
                  <a:pt x="1205436" y="203283"/>
                  <a:pt x="1193800" y="203200"/>
                </a:cubicBezTo>
                <a:lnTo>
                  <a:pt x="33867" y="186266"/>
                </a:lnTo>
                <a:lnTo>
                  <a:pt x="0" y="59266"/>
                </a:lnTo>
                <a:close/>
              </a:path>
            </a:pathLst>
          </a:custGeom>
          <a:ln w="3175">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27" name="Freeform: Shape 26">
            <a:extLst>
              <a:ext uri="{FF2B5EF4-FFF2-40B4-BE49-F238E27FC236}">
                <a16:creationId xmlns:a16="http://schemas.microsoft.com/office/drawing/2014/main" id="{4FF8AB68-8180-458E-8CE5-57BD8EF7263D}"/>
              </a:ext>
            </a:extLst>
          </p:cNvPr>
          <p:cNvSpPr/>
          <p:nvPr/>
        </p:nvSpPr>
        <p:spPr>
          <a:xfrm>
            <a:off x="657658" y="2710828"/>
            <a:ext cx="128438" cy="84283"/>
          </a:xfrm>
          <a:custGeom>
            <a:avLst/>
            <a:gdLst>
              <a:gd name="connsiteX0" fmla="*/ 336 w 415972"/>
              <a:gd name="connsiteY0" fmla="*/ 180109 h 318654"/>
              <a:gd name="connsiteX1" fmla="*/ 14191 w 415972"/>
              <a:gd name="connsiteY1" fmla="*/ 131618 h 318654"/>
              <a:gd name="connsiteX2" fmla="*/ 34972 w 415972"/>
              <a:gd name="connsiteY2" fmla="*/ 90054 h 318654"/>
              <a:gd name="connsiteX3" fmla="*/ 104245 w 415972"/>
              <a:gd name="connsiteY3" fmla="*/ 13854 h 318654"/>
              <a:gd name="connsiteX4" fmla="*/ 125027 w 415972"/>
              <a:gd name="connsiteY4" fmla="*/ 0 h 318654"/>
              <a:gd name="connsiteX5" fmla="*/ 228936 w 415972"/>
              <a:gd name="connsiteY5" fmla="*/ 6927 h 318654"/>
              <a:gd name="connsiteX6" fmla="*/ 249718 w 415972"/>
              <a:gd name="connsiteY6" fmla="*/ 20782 h 318654"/>
              <a:gd name="connsiteX7" fmla="*/ 270500 w 415972"/>
              <a:gd name="connsiteY7" fmla="*/ 27709 h 318654"/>
              <a:gd name="connsiteX8" fmla="*/ 291281 w 415972"/>
              <a:gd name="connsiteY8" fmla="*/ 62345 h 318654"/>
              <a:gd name="connsiteX9" fmla="*/ 305136 w 415972"/>
              <a:gd name="connsiteY9" fmla="*/ 83127 h 318654"/>
              <a:gd name="connsiteX10" fmla="*/ 312063 w 415972"/>
              <a:gd name="connsiteY10" fmla="*/ 110836 h 318654"/>
              <a:gd name="connsiteX11" fmla="*/ 346700 w 415972"/>
              <a:gd name="connsiteY11" fmla="*/ 173182 h 318654"/>
              <a:gd name="connsiteX12" fmla="*/ 367481 w 415972"/>
              <a:gd name="connsiteY12" fmla="*/ 117763 h 318654"/>
              <a:gd name="connsiteX13" fmla="*/ 388263 w 415972"/>
              <a:gd name="connsiteY13" fmla="*/ 76200 h 318654"/>
              <a:gd name="connsiteX14" fmla="*/ 415972 w 415972"/>
              <a:gd name="connsiteY14" fmla="*/ 13854 h 318654"/>
              <a:gd name="connsiteX15" fmla="*/ 409045 w 415972"/>
              <a:gd name="connsiteY15" fmla="*/ 145472 h 318654"/>
              <a:gd name="connsiteX16" fmla="*/ 402118 w 415972"/>
              <a:gd name="connsiteY16" fmla="*/ 166254 h 318654"/>
              <a:gd name="connsiteX17" fmla="*/ 374409 w 415972"/>
              <a:gd name="connsiteY17" fmla="*/ 318654 h 318654"/>
              <a:gd name="connsiteX18" fmla="*/ 360554 w 415972"/>
              <a:gd name="connsiteY18" fmla="*/ 297872 h 318654"/>
              <a:gd name="connsiteX19" fmla="*/ 353627 w 415972"/>
              <a:gd name="connsiteY19" fmla="*/ 277091 h 318654"/>
              <a:gd name="connsiteX20" fmla="*/ 325918 w 415972"/>
              <a:gd name="connsiteY20" fmla="*/ 263236 h 318654"/>
              <a:gd name="connsiteX21" fmla="*/ 284354 w 415972"/>
              <a:gd name="connsiteY21" fmla="*/ 297872 h 318654"/>
              <a:gd name="connsiteX22" fmla="*/ 256645 w 415972"/>
              <a:gd name="connsiteY22" fmla="*/ 318654 h 318654"/>
              <a:gd name="connsiteX23" fmla="*/ 62681 w 415972"/>
              <a:gd name="connsiteY23" fmla="*/ 304800 h 318654"/>
              <a:gd name="connsiteX24" fmla="*/ 41900 w 415972"/>
              <a:gd name="connsiteY24" fmla="*/ 297872 h 318654"/>
              <a:gd name="connsiteX25" fmla="*/ 28045 w 415972"/>
              <a:gd name="connsiteY25" fmla="*/ 277091 h 318654"/>
              <a:gd name="connsiteX26" fmla="*/ 336 w 415972"/>
              <a:gd name="connsiteY26" fmla="*/ 180109 h 318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15972" h="318654">
                <a:moveTo>
                  <a:pt x="336" y="180109"/>
                </a:moveTo>
                <a:cubicBezTo>
                  <a:pt x="-1973" y="155864"/>
                  <a:pt x="8156" y="147308"/>
                  <a:pt x="14191" y="131618"/>
                </a:cubicBezTo>
                <a:cubicBezTo>
                  <a:pt x="19751" y="117161"/>
                  <a:pt x="27450" y="103595"/>
                  <a:pt x="34972" y="90054"/>
                </a:cubicBezTo>
                <a:cubicBezTo>
                  <a:pt x="50067" y="62882"/>
                  <a:pt x="84520" y="27003"/>
                  <a:pt x="104245" y="13854"/>
                </a:cubicBezTo>
                <a:lnTo>
                  <a:pt x="125027" y="0"/>
                </a:lnTo>
                <a:cubicBezTo>
                  <a:pt x="159663" y="2309"/>
                  <a:pt x="194695" y="1220"/>
                  <a:pt x="228936" y="6927"/>
                </a:cubicBezTo>
                <a:cubicBezTo>
                  <a:pt x="237148" y="8296"/>
                  <a:pt x="242271" y="17059"/>
                  <a:pt x="249718" y="20782"/>
                </a:cubicBezTo>
                <a:cubicBezTo>
                  <a:pt x="256249" y="24048"/>
                  <a:pt x="263573" y="25400"/>
                  <a:pt x="270500" y="27709"/>
                </a:cubicBezTo>
                <a:cubicBezTo>
                  <a:pt x="277427" y="39254"/>
                  <a:pt x="284145" y="50928"/>
                  <a:pt x="291281" y="62345"/>
                </a:cubicBezTo>
                <a:cubicBezTo>
                  <a:pt x="295694" y="69405"/>
                  <a:pt x="301856" y="75475"/>
                  <a:pt x="305136" y="83127"/>
                </a:cubicBezTo>
                <a:cubicBezTo>
                  <a:pt x="308886" y="91878"/>
                  <a:pt x="308720" y="101922"/>
                  <a:pt x="312063" y="110836"/>
                </a:cubicBezTo>
                <a:cubicBezTo>
                  <a:pt x="318687" y="128500"/>
                  <a:pt x="337884" y="158489"/>
                  <a:pt x="346700" y="173182"/>
                </a:cubicBezTo>
                <a:cubicBezTo>
                  <a:pt x="353910" y="151550"/>
                  <a:pt x="357129" y="140538"/>
                  <a:pt x="367481" y="117763"/>
                </a:cubicBezTo>
                <a:cubicBezTo>
                  <a:pt x="373891" y="103662"/>
                  <a:pt x="382305" y="90498"/>
                  <a:pt x="388263" y="76200"/>
                </a:cubicBezTo>
                <a:cubicBezTo>
                  <a:pt x="415744" y="10247"/>
                  <a:pt x="387750" y="56188"/>
                  <a:pt x="415972" y="13854"/>
                </a:cubicBezTo>
                <a:cubicBezTo>
                  <a:pt x="413663" y="57727"/>
                  <a:pt x="413022" y="101719"/>
                  <a:pt x="409045" y="145472"/>
                </a:cubicBezTo>
                <a:cubicBezTo>
                  <a:pt x="408384" y="152744"/>
                  <a:pt x="403550" y="159094"/>
                  <a:pt x="402118" y="166254"/>
                </a:cubicBezTo>
                <a:cubicBezTo>
                  <a:pt x="391992" y="216884"/>
                  <a:pt x="383645" y="267854"/>
                  <a:pt x="374409" y="318654"/>
                </a:cubicBezTo>
                <a:cubicBezTo>
                  <a:pt x="369791" y="311727"/>
                  <a:pt x="364277" y="305319"/>
                  <a:pt x="360554" y="297872"/>
                </a:cubicBezTo>
                <a:cubicBezTo>
                  <a:pt x="357289" y="291341"/>
                  <a:pt x="358790" y="282254"/>
                  <a:pt x="353627" y="277091"/>
                </a:cubicBezTo>
                <a:cubicBezTo>
                  <a:pt x="346325" y="269789"/>
                  <a:pt x="335154" y="267854"/>
                  <a:pt x="325918" y="263236"/>
                </a:cubicBezTo>
                <a:cubicBezTo>
                  <a:pt x="279987" y="293857"/>
                  <a:pt x="331024" y="257870"/>
                  <a:pt x="284354" y="297872"/>
                </a:cubicBezTo>
                <a:cubicBezTo>
                  <a:pt x="275588" y="305386"/>
                  <a:pt x="265881" y="311727"/>
                  <a:pt x="256645" y="318654"/>
                </a:cubicBezTo>
                <a:cubicBezTo>
                  <a:pt x="191990" y="314036"/>
                  <a:pt x="127199" y="311044"/>
                  <a:pt x="62681" y="304800"/>
                </a:cubicBezTo>
                <a:cubicBezTo>
                  <a:pt x="55413" y="304097"/>
                  <a:pt x="47602" y="302433"/>
                  <a:pt x="41900" y="297872"/>
                </a:cubicBezTo>
                <a:cubicBezTo>
                  <a:pt x="35399" y="292671"/>
                  <a:pt x="32663" y="284018"/>
                  <a:pt x="28045" y="277091"/>
                </a:cubicBezTo>
                <a:cubicBezTo>
                  <a:pt x="12718" y="215779"/>
                  <a:pt x="2645" y="204354"/>
                  <a:pt x="336" y="180109"/>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1" name="TextBox 20">
            <a:extLst>
              <a:ext uri="{FF2B5EF4-FFF2-40B4-BE49-F238E27FC236}">
                <a16:creationId xmlns:a16="http://schemas.microsoft.com/office/drawing/2014/main" id="{A851F544-784D-4B36-A5F4-88CBA9417387}"/>
              </a:ext>
            </a:extLst>
          </p:cNvPr>
          <p:cNvSpPr txBox="1"/>
          <p:nvPr/>
        </p:nvSpPr>
        <p:spPr>
          <a:xfrm>
            <a:off x="1016898" y="2414357"/>
            <a:ext cx="962743" cy="461665"/>
          </a:xfrm>
          <a:prstGeom prst="rect">
            <a:avLst/>
          </a:prstGeom>
          <a:noFill/>
        </p:spPr>
        <p:txBody>
          <a:bodyPr wrap="square" rtlCol="0">
            <a:spAutoFit/>
          </a:bodyPr>
          <a:lstStyle/>
          <a:p>
            <a:r>
              <a:rPr lang="en-AU" sz="1200" b="1" dirty="0">
                <a:solidFill>
                  <a:schemeClr val="bg1"/>
                </a:solidFill>
                <a:latin typeface="Arial Narrow" panose="020B0606020202030204" pitchFamily="34" charset="0"/>
              </a:rPr>
              <a:t>Fishing Vessel</a:t>
            </a:r>
          </a:p>
        </p:txBody>
      </p:sp>
      <p:sp>
        <p:nvSpPr>
          <p:cNvPr id="22" name="Oval 21">
            <a:extLst>
              <a:ext uri="{FF2B5EF4-FFF2-40B4-BE49-F238E27FC236}">
                <a16:creationId xmlns:a16="http://schemas.microsoft.com/office/drawing/2014/main" id="{B545CE2D-1312-4CAA-B255-87EA8CA98A1B}"/>
              </a:ext>
            </a:extLst>
          </p:cNvPr>
          <p:cNvSpPr/>
          <p:nvPr/>
        </p:nvSpPr>
        <p:spPr>
          <a:xfrm>
            <a:off x="1231257" y="2250878"/>
            <a:ext cx="105299" cy="125357"/>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23" name="Freeform: Shape 22">
            <a:extLst>
              <a:ext uri="{FF2B5EF4-FFF2-40B4-BE49-F238E27FC236}">
                <a16:creationId xmlns:a16="http://schemas.microsoft.com/office/drawing/2014/main" id="{A747DBB1-6904-4A37-BBCD-75A788D0CF80}"/>
              </a:ext>
            </a:extLst>
          </p:cNvPr>
          <p:cNvSpPr/>
          <p:nvPr/>
        </p:nvSpPr>
        <p:spPr>
          <a:xfrm>
            <a:off x="1197202" y="2351774"/>
            <a:ext cx="177800" cy="143933"/>
          </a:xfrm>
          <a:custGeom>
            <a:avLst/>
            <a:gdLst>
              <a:gd name="connsiteX0" fmla="*/ 0 w 177800"/>
              <a:gd name="connsiteY0" fmla="*/ 101600 h 143933"/>
              <a:gd name="connsiteX1" fmla="*/ 8467 w 177800"/>
              <a:gd name="connsiteY1" fmla="*/ 59267 h 143933"/>
              <a:gd name="connsiteX2" fmla="*/ 25400 w 177800"/>
              <a:gd name="connsiteY2" fmla="*/ 42333 h 143933"/>
              <a:gd name="connsiteX3" fmla="*/ 50800 w 177800"/>
              <a:gd name="connsiteY3" fmla="*/ 25400 h 143933"/>
              <a:gd name="connsiteX4" fmla="*/ 84667 w 177800"/>
              <a:gd name="connsiteY4" fmla="*/ 0 h 143933"/>
              <a:gd name="connsiteX5" fmla="*/ 152400 w 177800"/>
              <a:gd name="connsiteY5" fmla="*/ 25400 h 143933"/>
              <a:gd name="connsiteX6" fmla="*/ 160867 w 177800"/>
              <a:gd name="connsiteY6" fmla="*/ 50800 h 143933"/>
              <a:gd name="connsiteX7" fmla="*/ 177800 w 177800"/>
              <a:gd name="connsiteY7" fmla="*/ 143933 h 143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7800" h="143933">
                <a:moveTo>
                  <a:pt x="0" y="101600"/>
                </a:moveTo>
                <a:cubicBezTo>
                  <a:pt x="2822" y="87489"/>
                  <a:pt x="2798" y="72494"/>
                  <a:pt x="8467" y="59267"/>
                </a:cubicBezTo>
                <a:cubicBezTo>
                  <a:pt x="11611" y="51930"/>
                  <a:pt x="19167" y="47320"/>
                  <a:pt x="25400" y="42333"/>
                </a:cubicBezTo>
                <a:cubicBezTo>
                  <a:pt x="33346" y="35976"/>
                  <a:pt x="42520" y="31314"/>
                  <a:pt x="50800" y="25400"/>
                </a:cubicBezTo>
                <a:cubicBezTo>
                  <a:pt x="62283" y="17198"/>
                  <a:pt x="73378" y="8467"/>
                  <a:pt x="84667" y="0"/>
                </a:cubicBezTo>
                <a:cubicBezTo>
                  <a:pt x="107245" y="8467"/>
                  <a:pt x="132337" y="12025"/>
                  <a:pt x="152400" y="25400"/>
                </a:cubicBezTo>
                <a:cubicBezTo>
                  <a:pt x="159826" y="30351"/>
                  <a:pt x="158997" y="42073"/>
                  <a:pt x="160867" y="50800"/>
                </a:cubicBezTo>
                <a:cubicBezTo>
                  <a:pt x="167478" y="81653"/>
                  <a:pt x="177800" y="143933"/>
                  <a:pt x="177800" y="143933"/>
                </a:cubicBezTo>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1" name="Freeform: Shape 30">
            <a:extLst>
              <a:ext uri="{FF2B5EF4-FFF2-40B4-BE49-F238E27FC236}">
                <a16:creationId xmlns:a16="http://schemas.microsoft.com/office/drawing/2014/main" id="{D883C120-D8CD-405D-8F02-679D651C6D0B}"/>
              </a:ext>
            </a:extLst>
          </p:cNvPr>
          <p:cNvSpPr/>
          <p:nvPr/>
        </p:nvSpPr>
        <p:spPr>
          <a:xfrm>
            <a:off x="925675" y="3289454"/>
            <a:ext cx="738632" cy="323239"/>
          </a:xfrm>
          <a:custGeom>
            <a:avLst/>
            <a:gdLst>
              <a:gd name="connsiteX0" fmla="*/ 52832 w 738632"/>
              <a:gd name="connsiteY0" fmla="*/ 9972 h 323239"/>
              <a:gd name="connsiteX1" fmla="*/ 27432 w 738632"/>
              <a:gd name="connsiteY1" fmla="*/ 77706 h 323239"/>
              <a:gd name="connsiteX2" fmla="*/ 52832 w 738632"/>
              <a:gd name="connsiteY2" fmla="*/ 120039 h 323239"/>
              <a:gd name="connsiteX3" fmla="*/ 78232 w 738632"/>
              <a:gd name="connsiteY3" fmla="*/ 179306 h 323239"/>
              <a:gd name="connsiteX4" fmla="*/ 137499 w 738632"/>
              <a:gd name="connsiteY4" fmla="*/ 213172 h 323239"/>
              <a:gd name="connsiteX5" fmla="*/ 213699 w 738632"/>
              <a:gd name="connsiteY5" fmla="*/ 263972 h 323239"/>
              <a:gd name="connsiteX6" fmla="*/ 256032 w 738632"/>
              <a:gd name="connsiteY6" fmla="*/ 306306 h 323239"/>
              <a:gd name="connsiteX7" fmla="*/ 306832 w 738632"/>
              <a:gd name="connsiteY7" fmla="*/ 323239 h 323239"/>
              <a:gd name="connsiteX8" fmla="*/ 408432 w 738632"/>
              <a:gd name="connsiteY8" fmla="*/ 314772 h 323239"/>
              <a:gd name="connsiteX9" fmla="*/ 493099 w 738632"/>
              <a:gd name="connsiteY9" fmla="*/ 289372 h 323239"/>
              <a:gd name="connsiteX10" fmla="*/ 586232 w 738632"/>
              <a:gd name="connsiteY10" fmla="*/ 255506 h 323239"/>
              <a:gd name="connsiteX11" fmla="*/ 620099 w 738632"/>
              <a:gd name="connsiteY11" fmla="*/ 230106 h 323239"/>
              <a:gd name="connsiteX12" fmla="*/ 670899 w 738632"/>
              <a:gd name="connsiteY12" fmla="*/ 196239 h 323239"/>
              <a:gd name="connsiteX13" fmla="*/ 713232 w 738632"/>
              <a:gd name="connsiteY13" fmla="*/ 136972 h 323239"/>
              <a:gd name="connsiteX14" fmla="*/ 738632 w 738632"/>
              <a:gd name="connsiteY14" fmla="*/ 52306 h 323239"/>
              <a:gd name="connsiteX15" fmla="*/ 713232 w 738632"/>
              <a:gd name="connsiteY15" fmla="*/ 1506 h 323239"/>
              <a:gd name="connsiteX16" fmla="*/ 687832 w 738632"/>
              <a:gd name="connsiteY16" fmla="*/ 9972 h 323239"/>
              <a:gd name="connsiteX17" fmla="*/ 637032 w 738632"/>
              <a:gd name="connsiteY17" fmla="*/ 18439 h 323239"/>
              <a:gd name="connsiteX18" fmla="*/ 52832 w 738632"/>
              <a:gd name="connsiteY18" fmla="*/ 9972 h 323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38632" h="323239">
                <a:moveTo>
                  <a:pt x="52832" y="9972"/>
                </a:moveTo>
                <a:cubicBezTo>
                  <a:pt x="-48768" y="19850"/>
                  <a:pt x="27432" y="53593"/>
                  <a:pt x="27432" y="77706"/>
                </a:cubicBezTo>
                <a:cubicBezTo>
                  <a:pt x="27432" y="94162"/>
                  <a:pt x="46148" y="105001"/>
                  <a:pt x="52832" y="120039"/>
                </a:cubicBezTo>
                <a:cubicBezTo>
                  <a:pt x="63644" y="144365"/>
                  <a:pt x="54952" y="161200"/>
                  <a:pt x="78232" y="179306"/>
                </a:cubicBezTo>
                <a:cubicBezTo>
                  <a:pt x="96193" y="193275"/>
                  <a:pt x="118567" y="200551"/>
                  <a:pt x="137499" y="213172"/>
                </a:cubicBezTo>
                <a:cubicBezTo>
                  <a:pt x="231441" y="275800"/>
                  <a:pt x="134507" y="224377"/>
                  <a:pt x="213699" y="263972"/>
                </a:cubicBezTo>
                <a:cubicBezTo>
                  <a:pt x="227810" y="278083"/>
                  <a:pt x="237100" y="299995"/>
                  <a:pt x="256032" y="306306"/>
                </a:cubicBezTo>
                <a:lnTo>
                  <a:pt x="306832" y="323239"/>
                </a:lnTo>
                <a:cubicBezTo>
                  <a:pt x="340699" y="320417"/>
                  <a:pt x="374710" y="318987"/>
                  <a:pt x="408432" y="314772"/>
                </a:cubicBezTo>
                <a:cubicBezTo>
                  <a:pt x="430744" y="311983"/>
                  <a:pt x="475547" y="294638"/>
                  <a:pt x="493099" y="289372"/>
                </a:cubicBezTo>
                <a:cubicBezTo>
                  <a:pt x="540931" y="275022"/>
                  <a:pt x="528989" y="286729"/>
                  <a:pt x="586232" y="255506"/>
                </a:cubicBezTo>
                <a:cubicBezTo>
                  <a:pt x="598620" y="248749"/>
                  <a:pt x="608539" y="238198"/>
                  <a:pt x="620099" y="230106"/>
                </a:cubicBezTo>
                <a:cubicBezTo>
                  <a:pt x="636772" y="218435"/>
                  <a:pt x="670899" y="196239"/>
                  <a:pt x="670899" y="196239"/>
                </a:cubicBezTo>
                <a:cubicBezTo>
                  <a:pt x="676652" y="188568"/>
                  <a:pt x="707041" y="149353"/>
                  <a:pt x="713232" y="136972"/>
                </a:cubicBezTo>
                <a:cubicBezTo>
                  <a:pt x="731796" y="99843"/>
                  <a:pt x="730700" y="91963"/>
                  <a:pt x="738632" y="52306"/>
                </a:cubicBezTo>
                <a:cubicBezTo>
                  <a:pt x="730165" y="35373"/>
                  <a:pt x="727776" y="13626"/>
                  <a:pt x="713232" y="1506"/>
                </a:cubicBezTo>
                <a:cubicBezTo>
                  <a:pt x="706376" y="-4207"/>
                  <a:pt x="696544" y="8036"/>
                  <a:pt x="687832" y="9972"/>
                </a:cubicBezTo>
                <a:cubicBezTo>
                  <a:pt x="671074" y="13696"/>
                  <a:pt x="654197" y="18201"/>
                  <a:pt x="637032" y="18439"/>
                </a:cubicBezTo>
                <a:cubicBezTo>
                  <a:pt x="450783" y="21026"/>
                  <a:pt x="154432" y="94"/>
                  <a:pt x="52832" y="9972"/>
                </a:cubicBez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32" name="Rectangle 31">
            <a:extLst>
              <a:ext uri="{FF2B5EF4-FFF2-40B4-BE49-F238E27FC236}">
                <a16:creationId xmlns:a16="http://schemas.microsoft.com/office/drawing/2014/main" id="{E668EFBB-7994-41B4-9CE4-BDBD1D2B32BA}"/>
              </a:ext>
            </a:extLst>
          </p:cNvPr>
          <p:cNvSpPr/>
          <p:nvPr/>
        </p:nvSpPr>
        <p:spPr>
          <a:xfrm>
            <a:off x="1434684" y="3177941"/>
            <a:ext cx="210394" cy="125358"/>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33" name="Rectangle 32">
            <a:extLst>
              <a:ext uri="{FF2B5EF4-FFF2-40B4-BE49-F238E27FC236}">
                <a16:creationId xmlns:a16="http://schemas.microsoft.com/office/drawing/2014/main" id="{15B52209-3F29-4479-9BA3-B9D999027284}"/>
              </a:ext>
            </a:extLst>
          </p:cNvPr>
          <p:cNvSpPr/>
          <p:nvPr/>
        </p:nvSpPr>
        <p:spPr>
          <a:xfrm>
            <a:off x="958565" y="3201604"/>
            <a:ext cx="45719" cy="101688"/>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cxnSp>
        <p:nvCxnSpPr>
          <p:cNvPr id="34" name="Straight Connector 33">
            <a:extLst>
              <a:ext uri="{FF2B5EF4-FFF2-40B4-BE49-F238E27FC236}">
                <a16:creationId xmlns:a16="http://schemas.microsoft.com/office/drawing/2014/main" id="{BD3B1078-6112-4595-BF5B-188A49D316F5}"/>
              </a:ext>
            </a:extLst>
          </p:cNvPr>
          <p:cNvCxnSpPr>
            <a:stCxn id="31" idx="0"/>
          </p:cNvCxnSpPr>
          <p:nvPr/>
        </p:nvCxnSpPr>
        <p:spPr>
          <a:xfrm flipH="1" flipV="1">
            <a:off x="826342" y="3102957"/>
            <a:ext cx="152165" cy="19646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46DFFE69-36A8-4B60-8CAE-84B65EBA1BA2}"/>
              </a:ext>
            </a:extLst>
          </p:cNvPr>
          <p:cNvCxnSpPr/>
          <p:nvPr/>
        </p:nvCxnSpPr>
        <p:spPr>
          <a:xfrm flipH="1">
            <a:off x="654955" y="3102957"/>
            <a:ext cx="171387" cy="43204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7" name="Freeform: Shape 36">
            <a:extLst>
              <a:ext uri="{FF2B5EF4-FFF2-40B4-BE49-F238E27FC236}">
                <a16:creationId xmlns:a16="http://schemas.microsoft.com/office/drawing/2014/main" id="{13E000EC-B589-423E-B8E4-F3B27BD2F868}"/>
              </a:ext>
            </a:extLst>
          </p:cNvPr>
          <p:cNvSpPr/>
          <p:nvPr/>
        </p:nvSpPr>
        <p:spPr>
          <a:xfrm>
            <a:off x="572107" y="3494160"/>
            <a:ext cx="1230094" cy="203588"/>
          </a:xfrm>
          <a:custGeom>
            <a:avLst/>
            <a:gdLst>
              <a:gd name="connsiteX0" fmla="*/ 0 w 1230094"/>
              <a:gd name="connsiteY0" fmla="*/ 59266 h 203588"/>
              <a:gd name="connsiteX1" fmla="*/ 135467 w 1230094"/>
              <a:gd name="connsiteY1" fmla="*/ 42333 h 203588"/>
              <a:gd name="connsiteX2" fmla="*/ 160867 w 1230094"/>
              <a:gd name="connsiteY2" fmla="*/ 33866 h 203588"/>
              <a:gd name="connsiteX3" fmla="*/ 254000 w 1230094"/>
              <a:gd name="connsiteY3" fmla="*/ 42333 h 203588"/>
              <a:gd name="connsiteX4" fmla="*/ 287867 w 1230094"/>
              <a:gd name="connsiteY4" fmla="*/ 59266 h 203588"/>
              <a:gd name="connsiteX5" fmla="*/ 423333 w 1230094"/>
              <a:gd name="connsiteY5" fmla="*/ 33866 h 203588"/>
              <a:gd name="connsiteX6" fmla="*/ 584200 w 1230094"/>
              <a:gd name="connsiteY6" fmla="*/ 16933 h 203588"/>
              <a:gd name="connsiteX7" fmla="*/ 753533 w 1230094"/>
              <a:gd name="connsiteY7" fmla="*/ 25400 h 203588"/>
              <a:gd name="connsiteX8" fmla="*/ 770467 w 1230094"/>
              <a:gd name="connsiteY8" fmla="*/ 42333 h 203588"/>
              <a:gd name="connsiteX9" fmla="*/ 863600 w 1230094"/>
              <a:gd name="connsiteY9" fmla="*/ 33866 h 203588"/>
              <a:gd name="connsiteX10" fmla="*/ 1100667 w 1230094"/>
              <a:gd name="connsiteY10" fmla="*/ 0 h 203588"/>
              <a:gd name="connsiteX11" fmla="*/ 1134533 w 1230094"/>
              <a:gd name="connsiteY11" fmla="*/ 8466 h 203588"/>
              <a:gd name="connsiteX12" fmla="*/ 1176867 w 1230094"/>
              <a:gd name="connsiteY12" fmla="*/ 50800 h 203588"/>
              <a:gd name="connsiteX13" fmla="*/ 1219200 w 1230094"/>
              <a:gd name="connsiteY13" fmla="*/ 59266 h 203588"/>
              <a:gd name="connsiteX14" fmla="*/ 1227667 w 1230094"/>
              <a:gd name="connsiteY14" fmla="*/ 194733 h 203588"/>
              <a:gd name="connsiteX15" fmla="*/ 1193800 w 1230094"/>
              <a:gd name="connsiteY15" fmla="*/ 203200 h 203588"/>
              <a:gd name="connsiteX16" fmla="*/ 33867 w 1230094"/>
              <a:gd name="connsiteY16" fmla="*/ 186266 h 203588"/>
              <a:gd name="connsiteX17" fmla="*/ 0 w 1230094"/>
              <a:gd name="connsiteY17" fmla="*/ 59266 h 203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30094" h="203588">
                <a:moveTo>
                  <a:pt x="0" y="59266"/>
                </a:moveTo>
                <a:cubicBezTo>
                  <a:pt x="45156" y="53622"/>
                  <a:pt x="90517" y="49430"/>
                  <a:pt x="135467" y="42333"/>
                </a:cubicBezTo>
                <a:cubicBezTo>
                  <a:pt x="144282" y="40941"/>
                  <a:pt x="151942" y="33866"/>
                  <a:pt x="160867" y="33866"/>
                </a:cubicBezTo>
                <a:cubicBezTo>
                  <a:pt x="192039" y="33866"/>
                  <a:pt x="222956" y="39511"/>
                  <a:pt x="254000" y="42333"/>
                </a:cubicBezTo>
                <a:cubicBezTo>
                  <a:pt x="265289" y="47977"/>
                  <a:pt x="275278" y="58367"/>
                  <a:pt x="287867" y="59266"/>
                </a:cubicBezTo>
                <a:cubicBezTo>
                  <a:pt x="450313" y="70870"/>
                  <a:pt x="307855" y="46021"/>
                  <a:pt x="423333" y="33866"/>
                </a:cubicBezTo>
                <a:lnTo>
                  <a:pt x="584200" y="16933"/>
                </a:lnTo>
                <a:cubicBezTo>
                  <a:pt x="654476" y="-636"/>
                  <a:pt x="636786" y="-544"/>
                  <a:pt x="753533" y="25400"/>
                </a:cubicBezTo>
                <a:cubicBezTo>
                  <a:pt x="761325" y="27132"/>
                  <a:pt x="764822" y="36689"/>
                  <a:pt x="770467" y="42333"/>
                </a:cubicBezTo>
                <a:cubicBezTo>
                  <a:pt x="801511" y="39511"/>
                  <a:pt x="832476" y="35595"/>
                  <a:pt x="863600" y="33866"/>
                </a:cubicBezTo>
                <a:cubicBezTo>
                  <a:pt x="1090915" y="21238"/>
                  <a:pt x="1024712" y="75955"/>
                  <a:pt x="1100667" y="0"/>
                </a:cubicBezTo>
                <a:cubicBezTo>
                  <a:pt x="1111956" y="2822"/>
                  <a:pt x="1124851" y="2011"/>
                  <a:pt x="1134533" y="8466"/>
                </a:cubicBezTo>
                <a:cubicBezTo>
                  <a:pt x="1151138" y="19536"/>
                  <a:pt x="1157298" y="46886"/>
                  <a:pt x="1176867" y="50800"/>
                </a:cubicBezTo>
                <a:lnTo>
                  <a:pt x="1219200" y="59266"/>
                </a:lnTo>
                <a:cubicBezTo>
                  <a:pt x="1222022" y="104422"/>
                  <a:pt x="1235530" y="150178"/>
                  <a:pt x="1227667" y="194733"/>
                </a:cubicBezTo>
                <a:cubicBezTo>
                  <a:pt x="1225645" y="206192"/>
                  <a:pt x="1205436" y="203283"/>
                  <a:pt x="1193800" y="203200"/>
                </a:cubicBezTo>
                <a:lnTo>
                  <a:pt x="33867" y="186266"/>
                </a:lnTo>
                <a:lnTo>
                  <a:pt x="0" y="59266"/>
                </a:lnTo>
                <a:close/>
              </a:path>
            </a:pathLst>
          </a:custGeom>
          <a:ln w="3175">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40" name="Freeform: Shape 39">
            <a:extLst>
              <a:ext uri="{FF2B5EF4-FFF2-40B4-BE49-F238E27FC236}">
                <a16:creationId xmlns:a16="http://schemas.microsoft.com/office/drawing/2014/main" id="{0FD643D4-F4EF-4BA3-AD8F-FDF00BDDAAE6}"/>
              </a:ext>
            </a:extLst>
          </p:cNvPr>
          <p:cNvSpPr/>
          <p:nvPr/>
        </p:nvSpPr>
        <p:spPr>
          <a:xfrm>
            <a:off x="676582" y="3562907"/>
            <a:ext cx="128438" cy="84283"/>
          </a:xfrm>
          <a:custGeom>
            <a:avLst/>
            <a:gdLst>
              <a:gd name="connsiteX0" fmla="*/ 336 w 415972"/>
              <a:gd name="connsiteY0" fmla="*/ 180109 h 318654"/>
              <a:gd name="connsiteX1" fmla="*/ 14191 w 415972"/>
              <a:gd name="connsiteY1" fmla="*/ 131618 h 318654"/>
              <a:gd name="connsiteX2" fmla="*/ 34972 w 415972"/>
              <a:gd name="connsiteY2" fmla="*/ 90054 h 318654"/>
              <a:gd name="connsiteX3" fmla="*/ 104245 w 415972"/>
              <a:gd name="connsiteY3" fmla="*/ 13854 h 318654"/>
              <a:gd name="connsiteX4" fmla="*/ 125027 w 415972"/>
              <a:gd name="connsiteY4" fmla="*/ 0 h 318654"/>
              <a:gd name="connsiteX5" fmla="*/ 228936 w 415972"/>
              <a:gd name="connsiteY5" fmla="*/ 6927 h 318654"/>
              <a:gd name="connsiteX6" fmla="*/ 249718 w 415972"/>
              <a:gd name="connsiteY6" fmla="*/ 20782 h 318654"/>
              <a:gd name="connsiteX7" fmla="*/ 270500 w 415972"/>
              <a:gd name="connsiteY7" fmla="*/ 27709 h 318654"/>
              <a:gd name="connsiteX8" fmla="*/ 291281 w 415972"/>
              <a:gd name="connsiteY8" fmla="*/ 62345 h 318654"/>
              <a:gd name="connsiteX9" fmla="*/ 305136 w 415972"/>
              <a:gd name="connsiteY9" fmla="*/ 83127 h 318654"/>
              <a:gd name="connsiteX10" fmla="*/ 312063 w 415972"/>
              <a:gd name="connsiteY10" fmla="*/ 110836 h 318654"/>
              <a:gd name="connsiteX11" fmla="*/ 346700 w 415972"/>
              <a:gd name="connsiteY11" fmla="*/ 173182 h 318654"/>
              <a:gd name="connsiteX12" fmla="*/ 367481 w 415972"/>
              <a:gd name="connsiteY12" fmla="*/ 117763 h 318654"/>
              <a:gd name="connsiteX13" fmla="*/ 388263 w 415972"/>
              <a:gd name="connsiteY13" fmla="*/ 76200 h 318654"/>
              <a:gd name="connsiteX14" fmla="*/ 415972 w 415972"/>
              <a:gd name="connsiteY14" fmla="*/ 13854 h 318654"/>
              <a:gd name="connsiteX15" fmla="*/ 409045 w 415972"/>
              <a:gd name="connsiteY15" fmla="*/ 145472 h 318654"/>
              <a:gd name="connsiteX16" fmla="*/ 402118 w 415972"/>
              <a:gd name="connsiteY16" fmla="*/ 166254 h 318654"/>
              <a:gd name="connsiteX17" fmla="*/ 374409 w 415972"/>
              <a:gd name="connsiteY17" fmla="*/ 318654 h 318654"/>
              <a:gd name="connsiteX18" fmla="*/ 360554 w 415972"/>
              <a:gd name="connsiteY18" fmla="*/ 297872 h 318654"/>
              <a:gd name="connsiteX19" fmla="*/ 353627 w 415972"/>
              <a:gd name="connsiteY19" fmla="*/ 277091 h 318654"/>
              <a:gd name="connsiteX20" fmla="*/ 325918 w 415972"/>
              <a:gd name="connsiteY20" fmla="*/ 263236 h 318654"/>
              <a:gd name="connsiteX21" fmla="*/ 284354 w 415972"/>
              <a:gd name="connsiteY21" fmla="*/ 297872 h 318654"/>
              <a:gd name="connsiteX22" fmla="*/ 256645 w 415972"/>
              <a:gd name="connsiteY22" fmla="*/ 318654 h 318654"/>
              <a:gd name="connsiteX23" fmla="*/ 62681 w 415972"/>
              <a:gd name="connsiteY23" fmla="*/ 304800 h 318654"/>
              <a:gd name="connsiteX24" fmla="*/ 41900 w 415972"/>
              <a:gd name="connsiteY24" fmla="*/ 297872 h 318654"/>
              <a:gd name="connsiteX25" fmla="*/ 28045 w 415972"/>
              <a:gd name="connsiteY25" fmla="*/ 277091 h 318654"/>
              <a:gd name="connsiteX26" fmla="*/ 336 w 415972"/>
              <a:gd name="connsiteY26" fmla="*/ 180109 h 318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15972" h="318654">
                <a:moveTo>
                  <a:pt x="336" y="180109"/>
                </a:moveTo>
                <a:cubicBezTo>
                  <a:pt x="-1973" y="155864"/>
                  <a:pt x="8156" y="147308"/>
                  <a:pt x="14191" y="131618"/>
                </a:cubicBezTo>
                <a:cubicBezTo>
                  <a:pt x="19751" y="117161"/>
                  <a:pt x="27450" y="103595"/>
                  <a:pt x="34972" y="90054"/>
                </a:cubicBezTo>
                <a:cubicBezTo>
                  <a:pt x="50067" y="62882"/>
                  <a:pt x="84520" y="27003"/>
                  <a:pt x="104245" y="13854"/>
                </a:cubicBezTo>
                <a:lnTo>
                  <a:pt x="125027" y="0"/>
                </a:lnTo>
                <a:cubicBezTo>
                  <a:pt x="159663" y="2309"/>
                  <a:pt x="194695" y="1220"/>
                  <a:pt x="228936" y="6927"/>
                </a:cubicBezTo>
                <a:cubicBezTo>
                  <a:pt x="237148" y="8296"/>
                  <a:pt x="242271" y="17059"/>
                  <a:pt x="249718" y="20782"/>
                </a:cubicBezTo>
                <a:cubicBezTo>
                  <a:pt x="256249" y="24048"/>
                  <a:pt x="263573" y="25400"/>
                  <a:pt x="270500" y="27709"/>
                </a:cubicBezTo>
                <a:cubicBezTo>
                  <a:pt x="277427" y="39254"/>
                  <a:pt x="284145" y="50928"/>
                  <a:pt x="291281" y="62345"/>
                </a:cubicBezTo>
                <a:cubicBezTo>
                  <a:pt x="295694" y="69405"/>
                  <a:pt x="301856" y="75475"/>
                  <a:pt x="305136" y="83127"/>
                </a:cubicBezTo>
                <a:cubicBezTo>
                  <a:pt x="308886" y="91878"/>
                  <a:pt x="308720" y="101922"/>
                  <a:pt x="312063" y="110836"/>
                </a:cubicBezTo>
                <a:cubicBezTo>
                  <a:pt x="318687" y="128500"/>
                  <a:pt x="337884" y="158489"/>
                  <a:pt x="346700" y="173182"/>
                </a:cubicBezTo>
                <a:cubicBezTo>
                  <a:pt x="353910" y="151550"/>
                  <a:pt x="357129" y="140538"/>
                  <a:pt x="367481" y="117763"/>
                </a:cubicBezTo>
                <a:cubicBezTo>
                  <a:pt x="373891" y="103662"/>
                  <a:pt x="382305" y="90498"/>
                  <a:pt x="388263" y="76200"/>
                </a:cubicBezTo>
                <a:cubicBezTo>
                  <a:pt x="415744" y="10247"/>
                  <a:pt x="387750" y="56188"/>
                  <a:pt x="415972" y="13854"/>
                </a:cubicBezTo>
                <a:cubicBezTo>
                  <a:pt x="413663" y="57727"/>
                  <a:pt x="413022" y="101719"/>
                  <a:pt x="409045" y="145472"/>
                </a:cubicBezTo>
                <a:cubicBezTo>
                  <a:pt x="408384" y="152744"/>
                  <a:pt x="403550" y="159094"/>
                  <a:pt x="402118" y="166254"/>
                </a:cubicBezTo>
                <a:cubicBezTo>
                  <a:pt x="391992" y="216884"/>
                  <a:pt x="383645" y="267854"/>
                  <a:pt x="374409" y="318654"/>
                </a:cubicBezTo>
                <a:cubicBezTo>
                  <a:pt x="369791" y="311727"/>
                  <a:pt x="364277" y="305319"/>
                  <a:pt x="360554" y="297872"/>
                </a:cubicBezTo>
                <a:cubicBezTo>
                  <a:pt x="357289" y="291341"/>
                  <a:pt x="358790" y="282254"/>
                  <a:pt x="353627" y="277091"/>
                </a:cubicBezTo>
                <a:cubicBezTo>
                  <a:pt x="346325" y="269789"/>
                  <a:pt x="335154" y="267854"/>
                  <a:pt x="325918" y="263236"/>
                </a:cubicBezTo>
                <a:cubicBezTo>
                  <a:pt x="279987" y="293857"/>
                  <a:pt x="331024" y="257870"/>
                  <a:pt x="284354" y="297872"/>
                </a:cubicBezTo>
                <a:cubicBezTo>
                  <a:pt x="275588" y="305386"/>
                  <a:pt x="265881" y="311727"/>
                  <a:pt x="256645" y="318654"/>
                </a:cubicBezTo>
                <a:cubicBezTo>
                  <a:pt x="191990" y="314036"/>
                  <a:pt x="127199" y="311044"/>
                  <a:pt x="62681" y="304800"/>
                </a:cubicBezTo>
                <a:cubicBezTo>
                  <a:pt x="55413" y="304097"/>
                  <a:pt x="47602" y="302433"/>
                  <a:pt x="41900" y="297872"/>
                </a:cubicBezTo>
                <a:cubicBezTo>
                  <a:pt x="35399" y="292671"/>
                  <a:pt x="32663" y="284018"/>
                  <a:pt x="28045" y="277091"/>
                </a:cubicBezTo>
                <a:cubicBezTo>
                  <a:pt x="12718" y="215779"/>
                  <a:pt x="2645" y="204354"/>
                  <a:pt x="336" y="180109"/>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2" name="Oval 41">
            <a:extLst>
              <a:ext uri="{FF2B5EF4-FFF2-40B4-BE49-F238E27FC236}">
                <a16:creationId xmlns:a16="http://schemas.microsoft.com/office/drawing/2014/main" id="{66614794-BF0B-40CA-BD45-BC3E42F41D20}"/>
              </a:ext>
            </a:extLst>
          </p:cNvPr>
          <p:cNvSpPr/>
          <p:nvPr/>
        </p:nvSpPr>
        <p:spPr>
          <a:xfrm>
            <a:off x="1250181" y="3102957"/>
            <a:ext cx="105299" cy="125357"/>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43" name="Freeform: Shape 42">
            <a:extLst>
              <a:ext uri="{FF2B5EF4-FFF2-40B4-BE49-F238E27FC236}">
                <a16:creationId xmlns:a16="http://schemas.microsoft.com/office/drawing/2014/main" id="{6904CAAC-5501-4C87-9B19-540921DBDA4A}"/>
              </a:ext>
            </a:extLst>
          </p:cNvPr>
          <p:cNvSpPr/>
          <p:nvPr/>
        </p:nvSpPr>
        <p:spPr>
          <a:xfrm>
            <a:off x="1216126" y="3203853"/>
            <a:ext cx="177800" cy="143933"/>
          </a:xfrm>
          <a:custGeom>
            <a:avLst/>
            <a:gdLst>
              <a:gd name="connsiteX0" fmla="*/ 0 w 177800"/>
              <a:gd name="connsiteY0" fmla="*/ 101600 h 143933"/>
              <a:gd name="connsiteX1" fmla="*/ 8467 w 177800"/>
              <a:gd name="connsiteY1" fmla="*/ 59267 h 143933"/>
              <a:gd name="connsiteX2" fmla="*/ 25400 w 177800"/>
              <a:gd name="connsiteY2" fmla="*/ 42333 h 143933"/>
              <a:gd name="connsiteX3" fmla="*/ 50800 w 177800"/>
              <a:gd name="connsiteY3" fmla="*/ 25400 h 143933"/>
              <a:gd name="connsiteX4" fmla="*/ 84667 w 177800"/>
              <a:gd name="connsiteY4" fmla="*/ 0 h 143933"/>
              <a:gd name="connsiteX5" fmla="*/ 152400 w 177800"/>
              <a:gd name="connsiteY5" fmla="*/ 25400 h 143933"/>
              <a:gd name="connsiteX6" fmla="*/ 160867 w 177800"/>
              <a:gd name="connsiteY6" fmla="*/ 50800 h 143933"/>
              <a:gd name="connsiteX7" fmla="*/ 177800 w 177800"/>
              <a:gd name="connsiteY7" fmla="*/ 143933 h 143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7800" h="143933">
                <a:moveTo>
                  <a:pt x="0" y="101600"/>
                </a:moveTo>
                <a:cubicBezTo>
                  <a:pt x="2822" y="87489"/>
                  <a:pt x="2798" y="72494"/>
                  <a:pt x="8467" y="59267"/>
                </a:cubicBezTo>
                <a:cubicBezTo>
                  <a:pt x="11611" y="51930"/>
                  <a:pt x="19167" y="47320"/>
                  <a:pt x="25400" y="42333"/>
                </a:cubicBezTo>
                <a:cubicBezTo>
                  <a:pt x="33346" y="35976"/>
                  <a:pt x="42520" y="31314"/>
                  <a:pt x="50800" y="25400"/>
                </a:cubicBezTo>
                <a:cubicBezTo>
                  <a:pt x="62283" y="17198"/>
                  <a:pt x="73378" y="8467"/>
                  <a:pt x="84667" y="0"/>
                </a:cubicBezTo>
                <a:cubicBezTo>
                  <a:pt x="107245" y="8467"/>
                  <a:pt x="132337" y="12025"/>
                  <a:pt x="152400" y="25400"/>
                </a:cubicBezTo>
                <a:cubicBezTo>
                  <a:pt x="159826" y="30351"/>
                  <a:pt x="158997" y="42073"/>
                  <a:pt x="160867" y="50800"/>
                </a:cubicBezTo>
                <a:cubicBezTo>
                  <a:pt x="167478" y="81653"/>
                  <a:pt x="177800" y="143933"/>
                  <a:pt x="177800" y="143933"/>
                </a:cubicBezTo>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4" name="Oval 43">
            <a:extLst>
              <a:ext uri="{FF2B5EF4-FFF2-40B4-BE49-F238E27FC236}">
                <a16:creationId xmlns:a16="http://schemas.microsoft.com/office/drawing/2014/main" id="{7CD6FAD0-4674-4CF3-BF53-C926C3460F6F}"/>
              </a:ext>
            </a:extLst>
          </p:cNvPr>
          <p:cNvSpPr/>
          <p:nvPr/>
        </p:nvSpPr>
        <p:spPr>
          <a:xfrm>
            <a:off x="1093703" y="3109073"/>
            <a:ext cx="105299" cy="125357"/>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45" name="Freeform: Shape 44">
            <a:extLst>
              <a:ext uri="{FF2B5EF4-FFF2-40B4-BE49-F238E27FC236}">
                <a16:creationId xmlns:a16="http://schemas.microsoft.com/office/drawing/2014/main" id="{C886F2B1-3170-4B83-82B4-72E722DD687B}"/>
              </a:ext>
            </a:extLst>
          </p:cNvPr>
          <p:cNvSpPr/>
          <p:nvPr/>
        </p:nvSpPr>
        <p:spPr>
          <a:xfrm>
            <a:off x="1059648" y="3209969"/>
            <a:ext cx="177800" cy="143933"/>
          </a:xfrm>
          <a:custGeom>
            <a:avLst/>
            <a:gdLst>
              <a:gd name="connsiteX0" fmla="*/ 0 w 177800"/>
              <a:gd name="connsiteY0" fmla="*/ 101600 h 143933"/>
              <a:gd name="connsiteX1" fmla="*/ 8467 w 177800"/>
              <a:gd name="connsiteY1" fmla="*/ 59267 h 143933"/>
              <a:gd name="connsiteX2" fmla="*/ 25400 w 177800"/>
              <a:gd name="connsiteY2" fmla="*/ 42333 h 143933"/>
              <a:gd name="connsiteX3" fmla="*/ 50800 w 177800"/>
              <a:gd name="connsiteY3" fmla="*/ 25400 h 143933"/>
              <a:gd name="connsiteX4" fmla="*/ 84667 w 177800"/>
              <a:gd name="connsiteY4" fmla="*/ 0 h 143933"/>
              <a:gd name="connsiteX5" fmla="*/ 152400 w 177800"/>
              <a:gd name="connsiteY5" fmla="*/ 25400 h 143933"/>
              <a:gd name="connsiteX6" fmla="*/ 160867 w 177800"/>
              <a:gd name="connsiteY6" fmla="*/ 50800 h 143933"/>
              <a:gd name="connsiteX7" fmla="*/ 177800 w 177800"/>
              <a:gd name="connsiteY7" fmla="*/ 143933 h 143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7800" h="143933">
                <a:moveTo>
                  <a:pt x="0" y="101600"/>
                </a:moveTo>
                <a:cubicBezTo>
                  <a:pt x="2822" y="87489"/>
                  <a:pt x="2798" y="72494"/>
                  <a:pt x="8467" y="59267"/>
                </a:cubicBezTo>
                <a:cubicBezTo>
                  <a:pt x="11611" y="51930"/>
                  <a:pt x="19167" y="47320"/>
                  <a:pt x="25400" y="42333"/>
                </a:cubicBezTo>
                <a:cubicBezTo>
                  <a:pt x="33346" y="35976"/>
                  <a:pt x="42520" y="31314"/>
                  <a:pt x="50800" y="25400"/>
                </a:cubicBezTo>
                <a:cubicBezTo>
                  <a:pt x="62283" y="17198"/>
                  <a:pt x="73378" y="8467"/>
                  <a:pt x="84667" y="0"/>
                </a:cubicBezTo>
                <a:cubicBezTo>
                  <a:pt x="107245" y="8467"/>
                  <a:pt x="132337" y="12025"/>
                  <a:pt x="152400" y="25400"/>
                </a:cubicBezTo>
                <a:cubicBezTo>
                  <a:pt x="159826" y="30351"/>
                  <a:pt x="158997" y="42073"/>
                  <a:pt x="160867" y="50800"/>
                </a:cubicBezTo>
                <a:cubicBezTo>
                  <a:pt x="167478" y="81653"/>
                  <a:pt x="177800" y="143933"/>
                  <a:pt x="177800" y="143933"/>
                </a:cubicBezTo>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6" name="Freeform: Shape 45">
            <a:extLst>
              <a:ext uri="{FF2B5EF4-FFF2-40B4-BE49-F238E27FC236}">
                <a16:creationId xmlns:a16="http://schemas.microsoft.com/office/drawing/2014/main" id="{52C72531-C5F0-4981-9333-79409562D413}"/>
              </a:ext>
            </a:extLst>
          </p:cNvPr>
          <p:cNvSpPr/>
          <p:nvPr/>
        </p:nvSpPr>
        <p:spPr>
          <a:xfrm>
            <a:off x="935382" y="4442976"/>
            <a:ext cx="738632" cy="323239"/>
          </a:xfrm>
          <a:custGeom>
            <a:avLst/>
            <a:gdLst>
              <a:gd name="connsiteX0" fmla="*/ 52832 w 738632"/>
              <a:gd name="connsiteY0" fmla="*/ 9972 h 323239"/>
              <a:gd name="connsiteX1" fmla="*/ 27432 w 738632"/>
              <a:gd name="connsiteY1" fmla="*/ 77706 h 323239"/>
              <a:gd name="connsiteX2" fmla="*/ 52832 w 738632"/>
              <a:gd name="connsiteY2" fmla="*/ 120039 h 323239"/>
              <a:gd name="connsiteX3" fmla="*/ 78232 w 738632"/>
              <a:gd name="connsiteY3" fmla="*/ 179306 h 323239"/>
              <a:gd name="connsiteX4" fmla="*/ 137499 w 738632"/>
              <a:gd name="connsiteY4" fmla="*/ 213172 h 323239"/>
              <a:gd name="connsiteX5" fmla="*/ 213699 w 738632"/>
              <a:gd name="connsiteY5" fmla="*/ 263972 h 323239"/>
              <a:gd name="connsiteX6" fmla="*/ 256032 w 738632"/>
              <a:gd name="connsiteY6" fmla="*/ 306306 h 323239"/>
              <a:gd name="connsiteX7" fmla="*/ 306832 w 738632"/>
              <a:gd name="connsiteY7" fmla="*/ 323239 h 323239"/>
              <a:gd name="connsiteX8" fmla="*/ 408432 w 738632"/>
              <a:gd name="connsiteY8" fmla="*/ 314772 h 323239"/>
              <a:gd name="connsiteX9" fmla="*/ 493099 w 738632"/>
              <a:gd name="connsiteY9" fmla="*/ 289372 h 323239"/>
              <a:gd name="connsiteX10" fmla="*/ 586232 w 738632"/>
              <a:gd name="connsiteY10" fmla="*/ 255506 h 323239"/>
              <a:gd name="connsiteX11" fmla="*/ 620099 w 738632"/>
              <a:gd name="connsiteY11" fmla="*/ 230106 h 323239"/>
              <a:gd name="connsiteX12" fmla="*/ 670899 w 738632"/>
              <a:gd name="connsiteY12" fmla="*/ 196239 h 323239"/>
              <a:gd name="connsiteX13" fmla="*/ 713232 w 738632"/>
              <a:gd name="connsiteY13" fmla="*/ 136972 h 323239"/>
              <a:gd name="connsiteX14" fmla="*/ 738632 w 738632"/>
              <a:gd name="connsiteY14" fmla="*/ 52306 h 323239"/>
              <a:gd name="connsiteX15" fmla="*/ 713232 w 738632"/>
              <a:gd name="connsiteY15" fmla="*/ 1506 h 323239"/>
              <a:gd name="connsiteX16" fmla="*/ 687832 w 738632"/>
              <a:gd name="connsiteY16" fmla="*/ 9972 h 323239"/>
              <a:gd name="connsiteX17" fmla="*/ 637032 w 738632"/>
              <a:gd name="connsiteY17" fmla="*/ 18439 h 323239"/>
              <a:gd name="connsiteX18" fmla="*/ 52832 w 738632"/>
              <a:gd name="connsiteY18" fmla="*/ 9972 h 323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38632" h="323239">
                <a:moveTo>
                  <a:pt x="52832" y="9972"/>
                </a:moveTo>
                <a:cubicBezTo>
                  <a:pt x="-48768" y="19850"/>
                  <a:pt x="27432" y="53593"/>
                  <a:pt x="27432" y="77706"/>
                </a:cubicBezTo>
                <a:cubicBezTo>
                  <a:pt x="27432" y="94162"/>
                  <a:pt x="46148" y="105001"/>
                  <a:pt x="52832" y="120039"/>
                </a:cubicBezTo>
                <a:cubicBezTo>
                  <a:pt x="63644" y="144365"/>
                  <a:pt x="54952" y="161200"/>
                  <a:pt x="78232" y="179306"/>
                </a:cubicBezTo>
                <a:cubicBezTo>
                  <a:pt x="96193" y="193275"/>
                  <a:pt x="118567" y="200551"/>
                  <a:pt x="137499" y="213172"/>
                </a:cubicBezTo>
                <a:cubicBezTo>
                  <a:pt x="231441" y="275800"/>
                  <a:pt x="134507" y="224377"/>
                  <a:pt x="213699" y="263972"/>
                </a:cubicBezTo>
                <a:cubicBezTo>
                  <a:pt x="227810" y="278083"/>
                  <a:pt x="237100" y="299995"/>
                  <a:pt x="256032" y="306306"/>
                </a:cubicBezTo>
                <a:lnTo>
                  <a:pt x="306832" y="323239"/>
                </a:lnTo>
                <a:cubicBezTo>
                  <a:pt x="340699" y="320417"/>
                  <a:pt x="374710" y="318987"/>
                  <a:pt x="408432" y="314772"/>
                </a:cubicBezTo>
                <a:cubicBezTo>
                  <a:pt x="430744" y="311983"/>
                  <a:pt x="475547" y="294638"/>
                  <a:pt x="493099" y="289372"/>
                </a:cubicBezTo>
                <a:cubicBezTo>
                  <a:pt x="540931" y="275022"/>
                  <a:pt x="528989" y="286729"/>
                  <a:pt x="586232" y="255506"/>
                </a:cubicBezTo>
                <a:cubicBezTo>
                  <a:pt x="598620" y="248749"/>
                  <a:pt x="608539" y="238198"/>
                  <a:pt x="620099" y="230106"/>
                </a:cubicBezTo>
                <a:cubicBezTo>
                  <a:pt x="636772" y="218435"/>
                  <a:pt x="670899" y="196239"/>
                  <a:pt x="670899" y="196239"/>
                </a:cubicBezTo>
                <a:cubicBezTo>
                  <a:pt x="676652" y="188568"/>
                  <a:pt x="707041" y="149353"/>
                  <a:pt x="713232" y="136972"/>
                </a:cubicBezTo>
                <a:cubicBezTo>
                  <a:pt x="731796" y="99843"/>
                  <a:pt x="730700" y="91963"/>
                  <a:pt x="738632" y="52306"/>
                </a:cubicBezTo>
                <a:cubicBezTo>
                  <a:pt x="730165" y="35373"/>
                  <a:pt x="727776" y="13626"/>
                  <a:pt x="713232" y="1506"/>
                </a:cubicBezTo>
                <a:cubicBezTo>
                  <a:pt x="706376" y="-4207"/>
                  <a:pt x="696544" y="8036"/>
                  <a:pt x="687832" y="9972"/>
                </a:cubicBezTo>
                <a:cubicBezTo>
                  <a:pt x="671074" y="13696"/>
                  <a:pt x="654197" y="18201"/>
                  <a:pt x="637032" y="18439"/>
                </a:cubicBezTo>
                <a:cubicBezTo>
                  <a:pt x="450783" y="21026"/>
                  <a:pt x="154432" y="94"/>
                  <a:pt x="52832" y="9972"/>
                </a:cubicBez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47" name="Rectangle 46">
            <a:extLst>
              <a:ext uri="{FF2B5EF4-FFF2-40B4-BE49-F238E27FC236}">
                <a16:creationId xmlns:a16="http://schemas.microsoft.com/office/drawing/2014/main" id="{0D7D1A7D-0223-49C6-AC26-9159CDB9C977}"/>
              </a:ext>
            </a:extLst>
          </p:cNvPr>
          <p:cNvSpPr/>
          <p:nvPr/>
        </p:nvSpPr>
        <p:spPr>
          <a:xfrm>
            <a:off x="1423069" y="4373603"/>
            <a:ext cx="229623" cy="989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48" name="Rectangle 47">
            <a:extLst>
              <a:ext uri="{FF2B5EF4-FFF2-40B4-BE49-F238E27FC236}">
                <a16:creationId xmlns:a16="http://schemas.microsoft.com/office/drawing/2014/main" id="{B4B4BF4A-B690-484C-8ED3-173E4CC4A926}"/>
              </a:ext>
            </a:extLst>
          </p:cNvPr>
          <p:cNvSpPr/>
          <p:nvPr/>
        </p:nvSpPr>
        <p:spPr>
          <a:xfrm>
            <a:off x="946950" y="4357921"/>
            <a:ext cx="67041" cy="98893"/>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cxnSp>
        <p:nvCxnSpPr>
          <p:cNvPr id="49" name="Straight Connector 48">
            <a:extLst>
              <a:ext uri="{FF2B5EF4-FFF2-40B4-BE49-F238E27FC236}">
                <a16:creationId xmlns:a16="http://schemas.microsoft.com/office/drawing/2014/main" id="{DD536602-5419-44A1-9676-B466331011BC}"/>
              </a:ext>
            </a:extLst>
          </p:cNvPr>
          <p:cNvCxnSpPr>
            <a:cxnSpLocks/>
            <a:stCxn id="46" idx="0"/>
          </p:cNvCxnSpPr>
          <p:nvPr/>
        </p:nvCxnSpPr>
        <p:spPr>
          <a:xfrm flipH="1" flipV="1">
            <a:off x="836049" y="4256479"/>
            <a:ext cx="152165" cy="19646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DFD7535B-5E87-43C8-BAB6-0FB9F4B06A2F}"/>
              </a:ext>
            </a:extLst>
          </p:cNvPr>
          <p:cNvCxnSpPr/>
          <p:nvPr/>
        </p:nvCxnSpPr>
        <p:spPr>
          <a:xfrm flipH="1">
            <a:off x="664662" y="4256479"/>
            <a:ext cx="171387" cy="43204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1" name="Freeform: Shape 50">
            <a:extLst>
              <a:ext uri="{FF2B5EF4-FFF2-40B4-BE49-F238E27FC236}">
                <a16:creationId xmlns:a16="http://schemas.microsoft.com/office/drawing/2014/main" id="{6E2C2C65-FADF-45CB-BA9E-5B0E28CB12E6}"/>
              </a:ext>
            </a:extLst>
          </p:cNvPr>
          <p:cNvSpPr/>
          <p:nvPr/>
        </p:nvSpPr>
        <p:spPr>
          <a:xfrm>
            <a:off x="581814" y="4647682"/>
            <a:ext cx="1230094" cy="203588"/>
          </a:xfrm>
          <a:custGeom>
            <a:avLst/>
            <a:gdLst>
              <a:gd name="connsiteX0" fmla="*/ 0 w 1230094"/>
              <a:gd name="connsiteY0" fmla="*/ 59266 h 203588"/>
              <a:gd name="connsiteX1" fmla="*/ 135467 w 1230094"/>
              <a:gd name="connsiteY1" fmla="*/ 42333 h 203588"/>
              <a:gd name="connsiteX2" fmla="*/ 160867 w 1230094"/>
              <a:gd name="connsiteY2" fmla="*/ 33866 h 203588"/>
              <a:gd name="connsiteX3" fmla="*/ 254000 w 1230094"/>
              <a:gd name="connsiteY3" fmla="*/ 42333 h 203588"/>
              <a:gd name="connsiteX4" fmla="*/ 287867 w 1230094"/>
              <a:gd name="connsiteY4" fmla="*/ 59266 h 203588"/>
              <a:gd name="connsiteX5" fmla="*/ 423333 w 1230094"/>
              <a:gd name="connsiteY5" fmla="*/ 33866 h 203588"/>
              <a:gd name="connsiteX6" fmla="*/ 584200 w 1230094"/>
              <a:gd name="connsiteY6" fmla="*/ 16933 h 203588"/>
              <a:gd name="connsiteX7" fmla="*/ 753533 w 1230094"/>
              <a:gd name="connsiteY7" fmla="*/ 25400 h 203588"/>
              <a:gd name="connsiteX8" fmla="*/ 770467 w 1230094"/>
              <a:gd name="connsiteY8" fmla="*/ 42333 h 203588"/>
              <a:gd name="connsiteX9" fmla="*/ 863600 w 1230094"/>
              <a:gd name="connsiteY9" fmla="*/ 33866 h 203588"/>
              <a:gd name="connsiteX10" fmla="*/ 1100667 w 1230094"/>
              <a:gd name="connsiteY10" fmla="*/ 0 h 203588"/>
              <a:gd name="connsiteX11" fmla="*/ 1134533 w 1230094"/>
              <a:gd name="connsiteY11" fmla="*/ 8466 h 203588"/>
              <a:gd name="connsiteX12" fmla="*/ 1176867 w 1230094"/>
              <a:gd name="connsiteY12" fmla="*/ 50800 h 203588"/>
              <a:gd name="connsiteX13" fmla="*/ 1219200 w 1230094"/>
              <a:gd name="connsiteY13" fmla="*/ 59266 h 203588"/>
              <a:gd name="connsiteX14" fmla="*/ 1227667 w 1230094"/>
              <a:gd name="connsiteY14" fmla="*/ 194733 h 203588"/>
              <a:gd name="connsiteX15" fmla="*/ 1193800 w 1230094"/>
              <a:gd name="connsiteY15" fmla="*/ 203200 h 203588"/>
              <a:gd name="connsiteX16" fmla="*/ 33867 w 1230094"/>
              <a:gd name="connsiteY16" fmla="*/ 186266 h 203588"/>
              <a:gd name="connsiteX17" fmla="*/ 0 w 1230094"/>
              <a:gd name="connsiteY17" fmla="*/ 59266 h 203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30094" h="203588">
                <a:moveTo>
                  <a:pt x="0" y="59266"/>
                </a:moveTo>
                <a:cubicBezTo>
                  <a:pt x="45156" y="53622"/>
                  <a:pt x="90517" y="49430"/>
                  <a:pt x="135467" y="42333"/>
                </a:cubicBezTo>
                <a:cubicBezTo>
                  <a:pt x="144282" y="40941"/>
                  <a:pt x="151942" y="33866"/>
                  <a:pt x="160867" y="33866"/>
                </a:cubicBezTo>
                <a:cubicBezTo>
                  <a:pt x="192039" y="33866"/>
                  <a:pt x="222956" y="39511"/>
                  <a:pt x="254000" y="42333"/>
                </a:cubicBezTo>
                <a:cubicBezTo>
                  <a:pt x="265289" y="47977"/>
                  <a:pt x="275278" y="58367"/>
                  <a:pt x="287867" y="59266"/>
                </a:cubicBezTo>
                <a:cubicBezTo>
                  <a:pt x="450313" y="70870"/>
                  <a:pt x="307855" y="46021"/>
                  <a:pt x="423333" y="33866"/>
                </a:cubicBezTo>
                <a:lnTo>
                  <a:pt x="584200" y="16933"/>
                </a:lnTo>
                <a:cubicBezTo>
                  <a:pt x="654476" y="-636"/>
                  <a:pt x="636786" y="-544"/>
                  <a:pt x="753533" y="25400"/>
                </a:cubicBezTo>
                <a:cubicBezTo>
                  <a:pt x="761325" y="27132"/>
                  <a:pt x="764822" y="36689"/>
                  <a:pt x="770467" y="42333"/>
                </a:cubicBezTo>
                <a:cubicBezTo>
                  <a:pt x="801511" y="39511"/>
                  <a:pt x="832476" y="35595"/>
                  <a:pt x="863600" y="33866"/>
                </a:cubicBezTo>
                <a:cubicBezTo>
                  <a:pt x="1090915" y="21238"/>
                  <a:pt x="1024712" y="75955"/>
                  <a:pt x="1100667" y="0"/>
                </a:cubicBezTo>
                <a:cubicBezTo>
                  <a:pt x="1111956" y="2822"/>
                  <a:pt x="1124851" y="2011"/>
                  <a:pt x="1134533" y="8466"/>
                </a:cubicBezTo>
                <a:cubicBezTo>
                  <a:pt x="1151138" y="19536"/>
                  <a:pt x="1157298" y="46886"/>
                  <a:pt x="1176867" y="50800"/>
                </a:cubicBezTo>
                <a:lnTo>
                  <a:pt x="1219200" y="59266"/>
                </a:lnTo>
                <a:cubicBezTo>
                  <a:pt x="1222022" y="104422"/>
                  <a:pt x="1235530" y="150178"/>
                  <a:pt x="1227667" y="194733"/>
                </a:cubicBezTo>
                <a:cubicBezTo>
                  <a:pt x="1225645" y="206192"/>
                  <a:pt x="1205436" y="203283"/>
                  <a:pt x="1193800" y="203200"/>
                </a:cubicBezTo>
                <a:lnTo>
                  <a:pt x="33867" y="186266"/>
                </a:lnTo>
                <a:lnTo>
                  <a:pt x="0" y="59266"/>
                </a:lnTo>
                <a:close/>
              </a:path>
            </a:pathLst>
          </a:custGeom>
          <a:ln w="3175">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52" name="Freeform: Shape 51">
            <a:extLst>
              <a:ext uri="{FF2B5EF4-FFF2-40B4-BE49-F238E27FC236}">
                <a16:creationId xmlns:a16="http://schemas.microsoft.com/office/drawing/2014/main" id="{2FF4BB05-421A-465A-BFAD-FECE3E80F8E6}"/>
              </a:ext>
            </a:extLst>
          </p:cNvPr>
          <p:cNvSpPr/>
          <p:nvPr/>
        </p:nvSpPr>
        <p:spPr>
          <a:xfrm>
            <a:off x="686289" y="4716429"/>
            <a:ext cx="128438" cy="84283"/>
          </a:xfrm>
          <a:custGeom>
            <a:avLst/>
            <a:gdLst>
              <a:gd name="connsiteX0" fmla="*/ 336 w 415972"/>
              <a:gd name="connsiteY0" fmla="*/ 180109 h 318654"/>
              <a:gd name="connsiteX1" fmla="*/ 14191 w 415972"/>
              <a:gd name="connsiteY1" fmla="*/ 131618 h 318654"/>
              <a:gd name="connsiteX2" fmla="*/ 34972 w 415972"/>
              <a:gd name="connsiteY2" fmla="*/ 90054 h 318654"/>
              <a:gd name="connsiteX3" fmla="*/ 104245 w 415972"/>
              <a:gd name="connsiteY3" fmla="*/ 13854 h 318654"/>
              <a:gd name="connsiteX4" fmla="*/ 125027 w 415972"/>
              <a:gd name="connsiteY4" fmla="*/ 0 h 318654"/>
              <a:gd name="connsiteX5" fmla="*/ 228936 w 415972"/>
              <a:gd name="connsiteY5" fmla="*/ 6927 h 318654"/>
              <a:gd name="connsiteX6" fmla="*/ 249718 w 415972"/>
              <a:gd name="connsiteY6" fmla="*/ 20782 h 318654"/>
              <a:gd name="connsiteX7" fmla="*/ 270500 w 415972"/>
              <a:gd name="connsiteY7" fmla="*/ 27709 h 318654"/>
              <a:gd name="connsiteX8" fmla="*/ 291281 w 415972"/>
              <a:gd name="connsiteY8" fmla="*/ 62345 h 318654"/>
              <a:gd name="connsiteX9" fmla="*/ 305136 w 415972"/>
              <a:gd name="connsiteY9" fmla="*/ 83127 h 318654"/>
              <a:gd name="connsiteX10" fmla="*/ 312063 w 415972"/>
              <a:gd name="connsiteY10" fmla="*/ 110836 h 318654"/>
              <a:gd name="connsiteX11" fmla="*/ 346700 w 415972"/>
              <a:gd name="connsiteY11" fmla="*/ 173182 h 318654"/>
              <a:gd name="connsiteX12" fmla="*/ 367481 w 415972"/>
              <a:gd name="connsiteY12" fmla="*/ 117763 h 318654"/>
              <a:gd name="connsiteX13" fmla="*/ 388263 w 415972"/>
              <a:gd name="connsiteY13" fmla="*/ 76200 h 318654"/>
              <a:gd name="connsiteX14" fmla="*/ 415972 w 415972"/>
              <a:gd name="connsiteY14" fmla="*/ 13854 h 318654"/>
              <a:gd name="connsiteX15" fmla="*/ 409045 w 415972"/>
              <a:gd name="connsiteY15" fmla="*/ 145472 h 318654"/>
              <a:gd name="connsiteX16" fmla="*/ 402118 w 415972"/>
              <a:gd name="connsiteY16" fmla="*/ 166254 h 318654"/>
              <a:gd name="connsiteX17" fmla="*/ 374409 w 415972"/>
              <a:gd name="connsiteY17" fmla="*/ 318654 h 318654"/>
              <a:gd name="connsiteX18" fmla="*/ 360554 w 415972"/>
              <a:gd name="connsiteY18" fmla="*/ 297872 h 318654"/>
              <a:gd name="connsiteX19" fmla="*/ 353627 w 415972"/>
              <a:gd name="connsiteY19" fmla="*/ 277091 h 318654"/>
              <a:gd name="connsiteX20" fmla="*/ 325918 w 415972"/>
              <a:gd name="connsiteY20" fmla="*/ 263236 h 318654"/>
              <a:gd name="connsiteX21" fmla="*/ 284354 w 415972"/>
              <a:gd name="connsiteY21" fmla="*/ 297872 h 318654"/>
              <a:gd name="connsiteX22" fmla="*/ 256645 w 415972"/>
              <a:gd name="connsiteY22" fmla="*/ 318654 h 318654"/>
              <a:gd name="connsiteX23" fmla="*/ 62681 w 415972"/>
              <a:gd name="connsiteY23" fmla="*/ 304800 h 318654"/>
              <a:gd name="connsiteX24" fmla="*/ 41900 w 415972"/>
              <a:gd name="connsiteY24" fmla="*/ 297872 h 318654"/>
              <a:gd name="connsiteX25" fmla="*/ 28045 w 415972"/>
              <a:gd name="connsiteY25" fmla="*/ 277091 h 318654"/>
              <a:gd name="connsiteX26" fmla="*/ 336 w 415972"/>
              <a:gd name="connsiteY26" fmla="*/ 180109 h 318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15972" h="318654">
                <a:moveTo>
                  <a:pt x="336" y="180109"/>
                </a:moveTo>
                <a:cubicBezTo>
                  <a:pt x="-1973" y="155864"/>
                  <a:pt x="8156" y="147308"/>
                  <a:pt x="14191" y="131618"/>
                </a:cubicBezTo>
                <a:cubicBezTo>
                  <a:pt x="19751" y="117161"/>
                  <a:pt x="27450" y="103595"/>
                  <a:pt x="34972" y="90054"/>
                </a:cubicBezTo>
                <a:cubicBezTo>
                  <a:pt x="50067" y="62882"/>
                  <a:pt x="84520" y="27003"/>
                  <a:pt x="104245" y="13854"/>
                </a:cubicBezTo>
                <a:lnTo>
                  <a:pt x="125027" y="0"/>
                </a:lnTo>
                <a:cubicBezTo>
                  <a:pt x="159663" y="2309"/>
                  <a:pt x="194695" y="1220"/>
                  <a:pt x="228936" y="6927"/>
                </a:cubicBezTo>
                <a:cubicBezTo>
                  <a:pt x="237148" y="8296"/>
                  <a:pt x="242271" y="17059"/>
                  <a:pt x="249718" y="20782"/>
                </a:cubicBezTo>
                <a:cubicBezTo>
                  <a:pt x="256249" y="24048"/>
                  <a:pt x="263573" y="25400"/>
                  <a:pt x="270500" y="27709"/>
                </a:cubicBezTo>
                <a:cubicBezTo>
                  <a:pt x="277427" y="39254"/>
                  <a:pt x="284145" y="50928"/>
                  <a:pt x="291281" y="62345"/>
                </a:cubicBezTo>
                <a:cubicBezTo>
                  <a:pt x="295694" y="69405"/>
                  <a:pt x="301856" y="75475"/>
                  <a:pt x="305136" y="83127"/>
                </a:cubicBezTo>
                <a:cubicBezTo>
                  <a:pt x="308886" y="91878"/>
                  <a:pt x="308720" y="101922"/>
                  <a:pt x="312063" y="110836"/>
                </a:cubicBezTo>
                <a:cubicBezTo>
                  <a:pt x="318687" y="128500"/>
                  <a:pt x="337884" y="158489"/>
                  <a:pt x="346700" y="173182"/>
                </a:cubicBezTo>
                <a:cubicBezTo>
                  <a:pt x="353910" y="151550"/>
                  <a:pt x="357129" y="140538"/>
                  <a:pt x="367481" y="117763"/>
                </a:cubicBezTo>
                <a:cubicBezTo>
                  <a:pt x="373891" y="103662"/>
                  <a:pt x="382305" y="90498"/>
                  <a:pt x="388263" y="76200"/>
                </a:cubicBezTo>
                <a:cubicBezTo>
                  <a:pt x="415744" y="10247"/>
                  <a:pt x="387750" y="56188"/>
                  <a:pt x="415972" y="13854"/>
                </a:cubicBezTo>
                <a:cubicBezTo>
                  <a:pt x="413663" y="57727"/>
                  <a:pt x="413022" y="101719"/>
                  <a:pt x="409045" y="145472"/>
                </a:cubicBezTo>
                <a:cubicBezTo>
                  <a:pt x="408384" y="152744"/>
                  <a:pt x="403550" y="159094"/>
                  <a:pt x="402118" y="166254"/>
                </a:cubicBezTo>
                <a:cubicBezTo>
                  <a:pt x="391992" y="216884"/>
                  <a:pt x="383645" y="267854"/>
                  <a:pt x="374409" y="318654"/>
                </a:cubicBezTo>
                <a:cubicBezTo>
                  <a:pt x="369791" y="311727"/>
                  <a:pt x="364277" y="305319"/>
                  <a:pt x="360554" y="297872"/>
                </a:cubicBezTo>
                <a:cubicBezTo>
                  <a:pt x="357289" y="291341"/>
                  <a:pt x="358790" y="282254"/>
                  <a:pt x="353627" y="277091"/>
                </a:cubicBezTo>
                <a:cubicBezTo>
                  <a:pt x="346325" y="269789"/>
                  <a:pt x="335154" y="267854"/>
                  <a:pt x="325918" y="263236"/>
                </a:cubicBezTo>
                <a:cubicBezTo>
                  <a:pt x="279987" y="293857"/>
                  <a:pt x="331024" y="257870"/>
                  <a:pt x="284354" y="297872"/>
                </a:cubicBezTo>
                <a:cubicBezTo>
                  <a:pt x="275588" y="305386"/>
                  <a:pt x="265881" y="311727"/>
                  <a:pt x="256645" y="318654"/>
                </a:cubicBezTo>
                <a:cubicBezTo>
                  <a:pt x="191990" y="314036"/>
                  <a:pt x="127199" y="311044"/>
                  <a:pt x="62681" y="304800"/>
                </a:cubicBezTo>
                <a:cubicBezTo>
                  <a:pt x="55413" y="304097"/>
                  <a:pt x="47602" y="302433"/>
                  <a:pt x="41900" y="297872"/>
                </a:cubicBezTo>
                <a:cubicBezTo>
                  <a:pt x="35399" y="292671"/>
                  <a:pt x="32663" y="284018"/>
                  <a:pt x="28045" y="277091"/>
                </a:cubicBezTo>
                <a:cubicBezTo>
                  <a:pt x="12718" y="215779"/>
                  <a:pt x="2645" y="204354"/>
                  <a:pt x="336" y="180109"/>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3" name="TextBox 52">
            <a:extLst>
              <a:ext uri="{FF2B5EF4-FFF2-40B4-BE49-F238E27FC236}">
                <a16:creationId xmlns:a16="http://schemas.microsoft.com/office/drawing/2014/main" id="{CFB79EC7-8951-4D85-BABD-5B39E7925BD0}"/>
              </a:ext>
            </a:extLst>
          </p:cNvPr>
          <p:cNvSpPr txBox="1"/>
          <p:nvPr/>
        </p:nvSpPr>
        <p:spPr>
          <a:xfrm>
            <a:off x="930888" y="4416849"/>
            <a:ext cx="799599" cy="461665"/>
          </a:xfrm>
          <a:prstGeom prst="rect">
            <a:avLst/>
          </a:prstGeom>
          <a:noFill/>
        </p:spPr>
        <p:txBody>
          <a:bodyPr wrap="square" rtlCol="0">
            <a:spAutoFit/>
          </a:bodyPr>
          <a:lstStyle/>
          <a:p>
            <a:pPr algn="ctr"/>
            <a:r>
              <a:rPr lang="en-AU" sz="1200" b="1" dirty="0">
                <a:solidFill>
                  <a:schemeClr val="bg1"/>
                </a:solidFill>
                <a:latin typeface="Arial Narrow" panose="020B0606020202030204" pitchFamily="34" charset="0"/>
              </a:rPr>
              <a:t>Research Vessel</a:t>
            </a:r>
          </a:p>
        </p:txBody>
      </p:sp>
      <p:sp>
        <p:nvSpPr>
          <p:cNvPr id="56" name="Oval 55">
            <a:extLst>
              <a:ext uri="{FF2B5EF4-FFF2-40B4-BE49-F238E27FC236}">
                <a16:creationId xmlns:a16="http://schemas.microsoft.com/office/drawing/2014/main" id="{BA2D4405-F9C7-4864-BBC4-BE865E7038A8}"/>
              </a:ext>
            </a:extLst>
          </p:cNvPr>
          <p:cNvSpPr/>
          <p:nvPr/>
        </p:nvSpPr>
        <p:spPr>
          <a:xfrm>
            <a:off x="1103410" y="4262595"/>
            <a:ext cx="105299" cy="125357"/>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58" name="Freeform: Shape 57">
            <a:extLst>
              <a:ext uri="{FF2B5EF4-FFF2-40B4-BE49-F238E27FC236}">
                <a16:creationId xmlns:a16="http://schemas.microsoft.com/office/drawing/2014/main" id="{83B31EE2-3ABA-4D96-8DF7-B9BEC73BDF5A}"/>
              </a:ext>
            </a:extLst>
          </p:cNvPr>
          <p:cNvSpPr/>
          <p:nvPr/>
        </p:nvSpPr>
        <p:spPr>
          <a:xfrm>
            <a:off x="1069355" y="4363491"/>
            <a:ext cx="177800" cy="143933"/>
          </a:xfrm>
          <a:custGeom>
            <a:avLst/>
            <a:gdLst>
              <a:gd name="connsiteX0" fmla="*/ 0 w 177800"/>
              <a:gd name="connsiteY0" fmla="*/ 101600 h 143933"/>
              <a:gd name="connsiteX1" fmla="*/ 8467 w 177800"/>
              <a:gd name="connsiteY1" fmla="*/ 59267 h 143933"/>
              <a:gd name="connsiteX2" fmla="*/ 25400 w 177800"/>
              <a:gd name="connsiteY2" fmla="*/ 42333 h 143933"/>
              <a:gd name="connsiteX3" fmla="*/ 50800 w 177800"/>
              <a:gd name="connsiteY3" fmla="*/ 25400 h 143933"/>
              <a:gd name="connsiteX4" fmla="*/ 84667 w 177800"/>
              <a:gd name="connsiteY4" fmla="*/ 0 h 143933"/>
              <a:gd name="connsiteX5" fmla="*/ 152400 w 177800"/>
              <a:gd name="connsiteY5" fmla="*/ 25400 h 143933"/>
              <a:gd name="connsiteX6" fmla="*/ 160867 w 177800"/>
              <a:gd name="connsiteY6" fmla="*/ 50800 h 143933"/>
              <a:gd name="connsiteX7" fmla="*/ 177800 w 177800"/>
              <a:gd name="connsiteY7" fmla="*/ 143933 h 143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7800" h="143933">
                <a:moveTo>
                  <a:pt x="0" y="101600"/>
                </a:moveTo>
                <a:cubicBezTo>
                  <a:pt x="2822" y="87489"/>
                  <a:pt x="2798" y="72494"/>
                  <a:pt x="8467" y="59267"/>
                </a:cubicBezTo>
                <a:cubicBezTo>
                  <a:pt x="11611" y="51930"/>
                  <a:pt x="19167" y="47320"/>
                  <a:pt x="25400" y="42333"/>
                </a:cubicBezTo>
                <a:cubicBezTo>
                  <a:pt x="33346" y="35976"/>
                  <a:pt x="42520" y="31314"/>
                  <a:pt x="50800" y="25400"/>
                </a:cubicBezTo>
                <a:cubicBezTo>
                  <a:pt x="62283" y="17198"/>
                  <a:pt x="73378" y="8467"/>
                  <a:pt x="84667" y="0"/>
                </a:cubicBezTo>
                <a:cubicBezTo>
                  <a:pt x="107245" y="8467"/>
                  <a:pt x="132337" y="12025"/>
                  <a:pt x="152400" y="25400"/>
                </a:cubicBezTo>
                <a:cubicBezTo>
                  <a:pt x="159826" y="30351"/>
                  <a:pt x="158997" y="42073"/>
                  <a:pt x="160867" y="50800"/>
                </a:cubicBezTo>
                <a:cubicBezTo>
                  <a:pt x="167478" y="81653"/>
                  <a:pt x="177800" y="143933"/>
                  <a:pt x="177800" y="143933"/>
                </a:cubicBezTo>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1" name="TextBox 60">
            <a:extLst>
              <a:ext uri="{FF2B5EF4-FFF2-40B4-BE49-F238E27FC236}">
                <a16:creationId xmlns:a16="http://schemas.microsoft.com/office/drawing/2014/main" id="{4D663DC7-2E32-4D72-A057-6B777E53F3C9}"/>
              </a:ext>
            </a:extLst>
          </p:cNvPr>
          <p:cNvSpPr txBox="1"/>
          <p:nvPr/>
        </p:nvSpPr>
        <p:spPr>
          <a:xfrm>
            <a:off x="793817" y="3231957"/>
            <a:ext cx="1059703" cy="492443"/>
          </a:xfrm>
          <a:prstGeom prst="rect">
            <a:avLst/>
          </a:prstGeom>
          <a:noFill/>
        </p:spPr>
        <p:txBody>
          <a:bodyPr wrap="square" rtlCol="0">
            <a:spAutoFit/>
          </a:bodyPr>
          <a:lstStyle/>
          <a:p>
            <a:pPr algn="ctr"/>
            <a:r>
              <a:rPr lang="en-AU" sz="1200" b="1" dirty="0">
                <a:solidFill>
                  <a:schemeClr val="bg1"/>
                </a:solidFill>
                <a:latin typeface="Arial Narrow" panose="020B0606020202030204" pitchFamily="34" charset="0"/>
              </a:rPr>
              <a:t>Scientists</a:t>
            </a:r>
          </a:p>
          <a:p>
            <a:pPr algn="ctr"/>
            <a:r>
              <a:rPr lang="en-AU" sz="200" b="1" dirty="0">
                <a:solidFill>
                  <a:schemeClr val="bg1"/>
                </a:solidFill>
                <a:latin typeface="Arial Narrow" panose="020B0606020202030204" pitchFamily="34" charset="0"/>
              </a:rPr>
              <a:t> </a:t>
            </a:r>
          </a:p>
          <a:p>
            <a:pPr algn="ctr"/>
            <a:r>
              <a:rPr lang="en-AU" sz="1200" b="1" dirty="0">
                <a:solidFill>
                  <a:schemeClr val="bg1"/>
                </a:solidFill>
                <a:latin typeface="Arial Narrow" panose="020B0606020202030204" pitchFamily="34" charset="0"/>
              </a:rPr>
              <a:t>on board </a:t>
            </a:r>
          </a:p>
        </p:txBody>
      </p:sp>
      <p:sp>
        <p:nvSpPr>
          <p:cNvPr id="25" name="Oval 24">
            <a:extLst>
              <a:ext uri="{FF2B5EF4-FFF2-40B4-BE49-F238E27FC236}">
                <a16:creationId xmlns:a16="http://schemas.microsoft.com/office/drawing/2014/main" id="{A95C729F-F42C-4A87-8EFE-8E17047E122B}"/>
              </a:ext>
            </a:extLst>
          </p:cNvPr>
          <p:cNvSpPr/>
          <p:nvPr/>
        </p:nvSpPr>
        <p:spPr>
          <a:xfrm>
            <a:off x="2900716" y="2072457"/>
            <a:ext cx="288032" cy="282566"/>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26" name="Rectangle 25">
            <a:extLst>
              <a:ext uri="{FF2B5EF4-FFF2-40B4-BE49-F238E27FC236}">
                <a16:creationId xmlns:a16="http://schemas.microsoft.com/office/drawing/2014/main" id="{CC0725C4-6223-4434-854F-20546CBAC6A8}"/>
              </a:ext>
            </a:extLst>
          </p:cNvPr>
          <p:cNvSpPr/>
          <p:nvPr/>
        </p:nvSpPr>
        <p:spPr>
          <a:xfrm rot="525886">
            <a:off x="2742241" y="2478755"/>
            <a:ext cx="305843" cy="36688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63" name="Rectangle 62">
            <a:extLst>
              <a:ext uri="{FF2B5EF4-FFF2-40B4-BE49-F238E27FC236}">
                <a16:creationId xmlns:a16="http://schemas.microsoft.com/office/drawing/2014/main" id="{7A85F28C-1B5E-4624-8FCB-1AF655C29819}"/>
              </a:ext>
            </a:extLst>
          </p:cNvPr>
          <p:cNvSpPr/>
          <p:nvPr/>
        </p:nvSpPr>
        <p:spPr>
          <a:xfrm rot="21121672">
            <a:off x="3066762" y="2486309"/>
            <a:ext cx="305843" cy="36688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28" name="Rectangle 27">
            <a:extLst>
              <a:ext uri="{FF2B5EF4-FFF2-40B4-BE49-F238E27FC236}">
                <a16:creationId xmlns:a16="http://schemas.microsoft.com/office/drawing/2014/main" id="{B297E07E-E35F-4EAE-A8AB-286E78174DB1}"/>
              </a:ext>
            </a:extLst>
          </p:cNvPr>
          <p:cNvSpPr/>
          <p:nvPr/>
        </p:nvSpPr>
        <p:spPr>
          <a:xfrm>
            <a:off x="3024875" y="2469032"/>
            <a:ext cx="62893" cy="401441"/>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65" name="Oval 64">
            <a:extLst>
              <a:ext uri="{FF2B5EF4-FFF2-40B4-BE49-F238E27FC236}">
                <a16:creationId xmlns:a16="http://schemas.microsoft.com/office/drawing/2014/main" id="{AAB985E1-CD76-4140-AD9A-3458AD777CAA}"/>
              </a:ext>
            </a:extLst>
          </p:cNvPr>
          <p:cNvSpPr/>
          <p:nvPr/>
        </p:nvSpPr>
        <p:spPr>
          <a:xfrm>
            <a:off x="2879663" y="3473231"/>
            <a:ext cx="288032" cy="282566"/>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66" name="Rectangle 65">
            <a:extLst>
              <a:ext uri="{FF2B5EF4-FFF2-40B4-BE49-F238E27FC236}">
                <a16:creationId xmlns:a16="http://schemas.microsoft.com/office/drawing/2014/main" id="{66AB6977-C7E3-4790-B18E-FCA538AC57B4}"/>
              </a:ext>
            </a:extLst>
          </p:cNvPr>
          <p:cNvSpPr/>
          <p:nvPr/>
        </p:nvSpPr>
        <p:spPr>
          <a:xfrm>
            <a:off x="2665100" y="3903222"/>
            <a:ext cx="579443" cy="36688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29" name="Isosceles Triangle 28">
            <a:extLst>
              <a:ext uri="{FF2B5EF4-FFF2-40B4-BE49-F238E27FC236}">
                <a16:creationId xmlns:a16="http://schemas.microsoft.com/office/drawing/2014/main" id="{B7C9794B-0F37-4A05-9324-DDC8DAEA6639}"/>
              </a:ext>
            </a:extLst>
          </p:cNvPr>
          <p:cNvSpPr/>
          <p:nvPr/>
        </p:nvSpPr>
        <p:spPr>
          <a:xfrm>
            <a:off x="2474370" y="3882203"/>
            <a:ext cx="383133" cy="634928"/>
          </a:xfrm>
          <a:prstGeom prs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1" name="Isosceles Triangle 70">
            <a:extLst>
              <a:ext uri="{FF2B5EF4-FFF2-40B4-BE49-F238E27FC236}">
                <a16:creationId xmlns:a16="http://schemas.microsoft.com/office/drawing/2014/main" id="{053B41F3-5FEB-443C-B5B2-28B5B2AA8DF3}"/>
              </a:ext>
            </a:extLst>
          </p:cNvPr>
          <p:cNvSpPr/>
          <p:nvPr/>
        </p:nvSpPr>
        <p:spPr>
          <a:xfrm>
            <a:off x="3116112" y="3911045"/>
            <a:ext cx="291355" cy="362360"/>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0" name="Freeform: Shape 29">
            <a:extLst>
              <a:ext uri="{FF2B5EF4-FFF2-40B4-BE49-F238E27FC236}">
                <a16:creationId xmlns:a16="http://schemas.microsoft.com/office/drawing/2014/main" id="{592B35EA-CFD4-4E3A-B27C-A6CFA0981D68}"/>
              </a:ext>
            </a:extLst>
          </p:cNvPr>
          <p:cNvSpPr/>
          <p:nvPr/>
        </p:nvSpPr>
        <p:spPr>
          <a:xfrm>
            <a:off x="3333583" y="4107599"/>
            <a:ext cx="167272" cy="158776"/>
          </a:xfrm>
          <a:custGeom>
            <a:avLst/>
            <a:gdLst>
              <a:gd name="connsiteX0" fmla="*/ 0 w 167272"/>
              <a:gd name="connsiteY0" fmla="*/ 6376 h 158776"/>
              <a:gd name="connsiteX1" fmla="*/ 31750 w 167272"/>
              <a:gd name="connsiteY1" fmla="*/ 26 h 158776"/>
              <a:gd name="connsiteX2" fmla="*/ 165100 w 167272"/>
              <a:gd name="connsiteY2" fmla="*/ 12726 h 158776"/>
              <a:gd name="connsiteX3" fmla="*/ 158750 w 167272"/>
              <a:gd name="connsiteY3" fmla="*/ 31776 h 158776"/>
              <a:gd name="connsiteX4" fmla="*/ 146050 w 167272"/>
              <a:gd name="connsiteY4" fmla="*/ 50826 h 158776"/>
              <a:gd name="connsiteX5" fmla="*/ 127000 w 167272"/>
              <a:gd name="connsiteY5" fmla="*/ 69876 h 158776"/>
              <a:gd name="connsiteX6" fmla="*/ 95250 w 167272"/>
              <a:gd name="connsiteY6" fmla="*/ 88926 h 158776"/>
              <a:gd name="connsiteX7" fmla="*/ 76200 w 167272"/>
              <a:gd name="connsiteY7" fmla="*/ 101626 h 158776"/>
              <a:gd name="connsiteX8" fmla="*/ 69850 w 167272"/>
              <a:gd name="connsiteY8" fmla="*/ 120676 h 158776"/>
              <a:gd name="connsiteX9" fmla="*/ 57150 w 167272"/>
              <a:gd name="connsiteY9" fmla="*/ 139726 h 158776"/>
              <a:gd name="connsiteX10" fmla="*/ 63500 w 167272"/>
              <a:gd name="connsiteY10" fmla="*/ 158776 h 158776"/>
              <a:gd name="connsiteX11" fmla="*/ 82550 w 167272"/>
              <a:gd name="connsiteY11" fmla="*/ 152426 h 158776"/>
              <a:gd name="connsiteX12" fmla="*/ 88900 w 167272"/>
              <a:gd name="connsiteY12" fmla="*/ 133376 h 158776"/>
              <a:gd name="connsiteX13" fmla="*/ 101600 w 167272"/>
              <a:gd name="connsiteY13" fmla="*/ 114326 h 158776"/>
              <a:gd name="connsiteX14" fmla="*/ 107950 w 167272"/>
              <a:gd name="connsiteY14" fmla="*/ 76226 h 158776"/>
              <a:gd name="connsiteX15" fmla="*/ 127000 w 167272"/>
              <a:gd name="connsiteY15" fmla="*/ 63526 h 158776"/>
              <a:gd name="connsiteX16" fmla="*/ 120650 w 167272"/>
              <a:gd name="connsiteY16" fmla="*/ 88926 h 158776"/>
              <a:gd name="connsiteX17" fmla="*/ 101600 w 167272"/>
              <a:gd name="connsiteY17" fmla="*/ 107976 h 158776"/>
              <a:gd name="connsiteX18" fmla="*/ 95250 w 167272"/>
              <a:gd name="connsiteY18" fmla="*/ 120676 h 158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7272" h="158776">
                <a:moveTo>
                  <a:pt x="0" y="6376"/>
                </a:moveTo>
                <a:cubicBezTo>
                  <a:pt x="10583" y="4259"/>
                  <a:pt x="20965" y="-389"/>
                  <a:pt x="31750" y="26"/>
                </a:cubicBezTo>
                <a:cubicBezTo>
                  <a:pt x="76368" y="1742"/>
                  <a:pt x="121782" y="1897"/>
                  <a:pt x="165100" y="12726"/>
                </a:cubicBezTo>
                <a:cubicBezTo>
                  <a:pt x="171594" y="14349"/>
                  <a:pt x="161743" y="25789"/>
                  <a:pt x="158750" y="31776"/>
                </a:cubicBezTo>
                <a:cubicBezTo>
                  <a:pt x="155337" y="38602"/>
                  <a:pt x="150936" y="44963"/>
                  <a:pt x="146050" y="50826"/>
                </a:cubicBezTo>
                <a:cubicBezTo>
                  <a:pt x="140301" y="57725"/>
                  <a:pt x="134184" y="64488"/>
                  <a:pt x="127000" y="69876"/>
                </a:cubicBezTo>
                <a:cubicBezTo>
                  <a:pt x="117126" y="77281"/>
                  <a:pt x="105716" y="82385"/>
                  <a:pt x="95250" y="88926"/>
                </a:cubicBezTo>
                <a:cubicBezTo>
                  <a:pt x="88778" y="92971"/>
                  <a:pt x="82550" y="97393"/>
                  <a:pt x="76200" y="101626"/>
                </a:cubicBezTo>
                <a:cubicBezTo>
                  <a:pt x="74083" y="107976"/>
                  <a:pt x="72843" y="114689"/>
                  <a:pt x="69850" y="120676"/>
                </a:cubicBezTo>
                <a:cubicBezTo>
                  <a:pt x="66437" y="127502"/>
                  <a:pt x="58405" y="132198"/>
                  <a:pt x="57150" y="139726"/>
                </a:cubicBezTo>
                <a:cubicBezTo>
                  <a:pt x="56050" y="146328"/>
                  <a:pt x="61383" y="152426"/>
                  <a:pt x="63500" y="158776"/>
                </a:cubicBezTo>
                <a:cubicBezTo>
                  <a:pt x="69850" y="156659"/>
                  <a:pt x="77817" y="157159"/>
                  <a:pt x="82550" y="152426"/>
                </a:cubicBezTo>
                <a:cubicBezTo>
                  <a:pt x="87283" y="147693"/>
                  <a:pt x="85907" y="139363"/>
                  <a:pt x="88900" y="133376"/>
                </a:cubicBezTo>
                <a:cubicBezTo>
                  <a:pt x="92313" y="126550"/>
                  <a:pt x="97367" y="120676"/>
                  <a:pt x="101600" y="114326"/>
                </a:cubicBezTo>
                <a:cubicBezTo>
                  <a:pt x="103717" y="101626"/>
                  <a:pt x="102192" y="87742"/>
                  <a:pt x="107950" y="76226"/>
                </a:cubicBezTo>
                <a:cubicBezTo>
                  <a:pt x="111363" y="69400"/>
                  <a:pt x="121604" y="58130"/>
                  <a:pt x="127000" y="63526"/>
                </a:cubicBezTo>
                <a:cubicBezTo>
                  <a:pt x="133171" y="69697"/>
                  <a:pt x="124980" y="81349"/>
                  <a:pt x="120650" y="88926"/>
                </a:cubicBezTo>
                <a:cubicBezTo>
                  <a:pt x="116195" y="96723"/>
                  <a:pt x="107210" y="100964"/>
                  <a:pt x="101600" y="107976"/>
                </a:cubicBezTo>
                <a:cubicBezTo>
                  <a:pt x="98643" y="111672"/>
                  <a:pt x="97367" y="116443"/>
                  <a:pt x="95250" y="120676"/>
                </a:cubicBezTo>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3" name="Rectangle 72">
            <a:extLst>
              <a:ext uri="{FF2B5EF4-FFF2-40B4-BE49-F238E27FC236}">
                <a16:creationId xmlns:a16="http://schemas.microsoft.com/office/drawing/2014/main" id="{31E839E3-CA2A-43EB-B8DC-0AEF07E2D131}"/>
              </a:ext>
            </a:extLst>
          </p:cNvPr>
          <p:cNvSpPr/>
          <p:nvPr/>
        </p:nvSpPr>
        <p:spPr>
          <a:xfrm>
            <a:off x="2622209" y="4266375"/>
            <a:ext cx="963512" cy="58566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76" name="Rectangle 75">
            <a:extLst>
              <a:ext uri="{FF2B5EF4-FFF2-40B4-BE49-F238E27FC236}">
                <a16:creationId xmlns:a16="http://schemas.microsoft.com/office/drawing/2014/main" id="{E7FDA510-B765-4638-A7D9-66860C83DF28}"/>
              </a:ext>
            </a:extLst>
          </p:cNvPr>
          <p:cNvSpPr/>
          <p:nvPr/>
        </p:nvSpPr>
        <p:spPr>
          <a:xfrm>
            <a:off x="2566364" y="2841353"/>
            <a:ext cx="992931" cy="30208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77" name="TextBox 76">
            <a:extLst>
              <a:ext uri="{FF2B5EF4-FFF2-40B4-BE49-F238E27FC236}">
                <a16:creationId xmlns:a16="http://schemas.microsoft.com/office/drawing/2014/main" id="{3BF505DB-269C-4F50-B383-743EE6C80308}"/>
              </a:ext>
            </a:extLst>
          </p:cNvPr>
          <p:cNvSpPr txBox="1"/>
          <p:nvPr/>
        </p:nvSpPr>
        <p:spPr>
          <a:xfrm>
            <a:off x="2712775" y="2548512"/>
            <a:ext cx="864673" cy="461665"/>
          </a:xfrm>
          <a:prstGeom prst="rect">
            <a:avLst/>
          </a:prstGeom>
          <a:noFill/>
        </p:spPr>
        <p:txBody>
          <a:bodyPr wrap="square" rtlCol="0">
            <a:spAutoFit/>
          </a:bodyPr>
          <a:lstStyle/>
          <a:p>
            <a:r>
              <a:rPr lang="en-AU" sz="1200" b="1" dirty="0">
                <a:solidFill>
                  <a:schemeClr val="bg1"/>
                </a:solidFill>
                <a:latin typeface="Arial Narrow" panose="020B0606020202030204" pitchFamily="34" charset="0"/>
              </a:rPr>
              <a:t>National Authority</a:t>
            </a:r>
          </a:p>
        </p:txBody>
      </p:sp>
      <p:sp>
        <p:nvSpPr>
          <p:cNvPr id="78" name="Freeform: Shape 77">
            <a:extLst>
              <a:ext uri="{FF2B5EF4-FFF2-40B4-BE49-F238E27FC236}">
                <a16:creationId xmlns:a16="http://schemas.microsoft.com/office/drawing/2014/main" id="{586464D0-0AE0-409D-86FE-8DEE32FB87BA}"/>
              </a:ext>
            </a:extLst>
          </p:cNvPr>
          <p:cNvSpPr/>
          <p:nvPr/>
        </p:nvSpPr>
        <p:spPr>
          <a:xfrm>
            <a:off x="2944895" y="2365059"/>
            <a:ext cx="252119" cy="181575"/>
          </a:xfrm>
          <a:custGeom>
            <a:avLst/>
            <a:gdLst>
              <a:gd name="connsiteX0" fmla="*/ 15899 w 252119"/>
              <a:gd name="connsiteY0" fmla="*/ 160020 h 181575"/>
              <a:gd name="connsiteX1" fmla="*/ 23519 w 252119"/>
              <a:gd name="connsiteY1" fmla="*/ 83820 h 181575"/>
              <a:gd name="connsiteX2" fmla="*/ 46379 w 252119"/>
              <a:gd name="connsiteY2" fmla="*/ 38100 h 181575"/>
              <a:gd name="connsiteX3" fmla="*/ 99719 w 252119"/>
              <a:gd name="connsiteY3" fmla="*/ 0 h 181575"/>
              <a:gd name="connsiteX4" fmla="*/ 191159 w 252119"/>
              <a:gd name="connsiteY4" fmla="*/ 22860 h 181575"/>
              <a:gd name="connsiteX5" fmla="*/ 244499 w 252119"/>
              <a:gd name="connsiteY5" fmla="*/ 91440 h 181575"/>
              <a:gd name="connsiteX6" fmla="*/ 252119 w 252119"/>
              <a:gd name="connsiteY6" fmla="*/ 114300 h 181575"/>
              <a:gd name="connsiteX7" fmla="*/ 15899 w 252119"/>
              <a:gd name="connsiteY7" fmla="*/ 160020 h 181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2119" h="181575">
                <a:moveTo>
                  <a:pt x="15899" y="160020"/>
                </a:moveTo>
                <a:cubicBezTo>
                  <a:pt x="-22201" y="154940"/>
                  <a:pt x="19637" y="109050"/>
                  <a:pt x="23519" y="83820"/>
                </a:cubicBezTo>
                <a:cubicBezTo>
                  <a:pt x="25773" y="69171"/>
                  <a:pt x="36104" y="48375"/>
                  <a:pt x="46379" y="38100"/>
                </a:cubicBezTo>
                <a:cubicBezTo>
                  <a:pt x="55831" y="28648"/>
                  <a:pt x="86739" y="8653"/>
                  <a:pt x="99719" y="0"/>
                </a:cubicBezTo>
                <a:cubicBezTo>
                  <a:pt x="131180" y="3496"/>
                  <a:pt x="167565" y="-3094"/>
                  <a:pt x="191159" y="22860"/>
                </a:cubicBezTo>
                <a:cubicBezTo>
                  <a:pt x="210640" y="44289"/>
                  <a:pt x="244499" y="91440"/>
                  <a:pt x="244499" y="91440"/>
                </a:cubicBezTo>
                <a:cubicBezTo>
                  <a:pt x="247039" y="99060"/>
                  <a:pt x="252119" y="106268"/>
                  <a:pt x="252119" y="114300"/>
                </a:cubicBezTo>
                <a:cubicBezTo>
                  <a:pt x="252119" y="227120"/>
                  <a:pt x="53999" y="165100"/>
                  <a:pt x="15899" y="160020"/>
                </a:cubicBez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79" name="Freeform: Shape 78">
            <a:extLst>
              <a:ext uri="{FF2B5EF4-FFF2-40B4-BE49-F238E27FC236}">
                <a16:creationId xmlns:a16="http://schemas.microsoft.com/office/drawing/2014/main" id="{0DD46FF4-E7E9-47CB-83B0-ECC603A53BFE}"/>
              </a:ext>
            </a:extLst>
          </p:cNvPr>
          <p:cNvSpPr/>
          <p:nvPr/>
        </p:nvSpPr>
        <p:spPr>
          <a:xfrm>
            <a:off x="2899459" y="3752387"/>
            <a:ext cx="252119" cy="181575"/>
          </a:xfrm>
          <a:custGeom>
            <a:avLst/>
            <a:gdLst>
              <a:gd name="connsiteX0" fmla="*/ 15899 w 252119"/>
              <a:gd name="connsiteY0" fmla="*/ 160020 h 181575"/>
              <a:gd name="connsiteX1" fmla="*/ 23519 w 252119"/>
              <a:gd name="connsiteY1" fmla="*/ 83820 h 181575"/>
              <a:gd name="connsiteX2" fmla="*/ 46379 w 252119"/>
              <a:gd name="connsiteY2" fmla="*/ 38100 h 181575"/>
              <a:gd name="connsiteX3" fmla="*/ 99719 w 252119"/>
              <a:gd name="connsiteY3" fmla="*/ 0 h 181575"/>
              <a:gd name="connsiteX4" fmla="*/ 191159 w 252119"/>
              <a:gd name="connsiteY4" fmla="*/ 22860 h 181575"/>
              <a:gd name="connsiteX5" fmla="*/ 244499 w 252119"/>
              <a:gd name="connsiteY5" fmla="*/ 91440 h 181575"/>
              <a:gd name="connsiteX6" fmla="*/ 252119 w 252119"/>
              <a:gd name="connsiteY6" fmla="*/ 114300 h 181575"/>
              <a:gd name="connsiteX7" fmla="*/ 15899 w 252119"/>
              <a:gd name="connsiteY7" fmla="*/ 160020 h 181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2119" h="181575">
                <a:moveTo>
                  <a:pt x="15899" y="160020"/>
                </a:moveTo>
                <a:cubicBezTo>
                  <a:pt x="-22201" y="154940"/>
                  <a:pt x="19637" y="109050"/>
                  <a:pt x="23519" y="83820"/>
                </a:cubicBezTo>
                <a:cubicBezTo>
                  <a:pt x="25773" y="69171"/>
                  <a:pt x="36104" y="48375"/>
                  <a:pt x="46379" y="38100"/>
                </a:cubicBezTo>
                <a:cubicBezTo>
                  <a:pt x="55831" y="28648"/>
                  <a:pt x="86739" y="8653"/>
                  <a:pt x="99719" y="0"/>
                </a:cubicBezTo>
                <a:cubicBezTo>
                  <a:pt x="131180" y="3496"/>
                  <a:pt x="167565" y="-3094"/>
                  <a:pt x="191159" y="22860"/>
                </a:cubicBezTo>
                <a:cubicBezTo>
                  <a:pt x="210640" y="44289"/>
                  <a:pt x="244499" y="91440"/>
                  <a:pt x="244499" y="91440"/>
                </a:cubicBezTo>
                <a:cubicBezTo>
                  <a:pt x="247039" y="99060"/>
                  <a:pt x="252119" y="106268"/>
                  <a:pt x="252119" y="114300"/>
                </a:cubicBezTo>
                <a:cubicBezTo>
                  <a:pt x="252119" y="227120"/>
                  <a:pt x="53999" y="165100"/>
                  <a:pt x="15899" y="160020"/>
                </a:cubicBez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80" name="Rectangle 79">
            <a:extLst>
              <a:ext uri="{FF2B5EF4-FFF2-40B4-BE49-F238E27FC236}">
                <a16:creationId xmlns:a16="http://schemas.microsoft.com/office/drawing/2014/main" id="{4091FAD0-2DD2-42D4-9676-777C47E62A40}"/>
              </a:ext>
            </a:extLst>
          </p:cNvPr>
          <p:cNvSpPr/>
          <p:nvPr/>
        </p:nvSpPr>
        <p:spPr>
          <a:xfrm>
            <a:off x="3282789" y="4138205"/>
            <a:ext cx="219186" cy="234275"/>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81" name="TextBox 80">
            <a:extLst>
              <a:ext uri="{FF2B5EF4-FFF2-40B4-BE49-F238E27FC236}">
                <a16:creationId xmlns:a16="http://schemas.microsoft.com/office/drawing/2014/main" id="{A5EB6198-E84F-4C4F-8B80-C2123C58B5A0}"/>
              </a:ext>
            </a:extLst>
          </p:cNvPr>
          <p:cNvSpPr txBox="1"/>
          <p:nvPr/>
        </p:nvSpPr>
        <p:spPr>
          <a:xfrm>
            <a:off x="2522419" y="3865860"/>
            <a:ext cx="1078982" cy="830997"/>
          </a:xfrm>
          <a:prstGeom prst="rect">
            <a:avLst/>
          </a:prstGeom>
          <a:noFill/>
        </p:spPr>
        <p:txBody>
          <a:bodyPr wrap="square" rtlCol="0">
            <a:spAutoFit/>
          </a:bodyPr>
          <a:lstStyle/>
          <a:p>
            <a:pPr algn="ctr"/>
            <a:r>
              <a:rPr lang="en-AU" sz="1200" b="1" dirty="0">
                <a:solidFill>
                  <a:schemeClr val="bg1"/>
                </a:solidFill>
                <a:latin typeface="Arial Narrow" panose="020B0606020202030204" pitchFamily="34" charset="0"/>
              </a:rPr>
              <a:t>National Institute </a:t>
            </a:r>
          </a:p>
          <a:p>
            <a:pPr algn="ctr"/>
            <a:r>
              <a:rPr lang="en-AU" sz="1200" b="1" dirty="0">
                <a:solidFill>
                  <a:schemeClr val="bg1"/>
                </a:solidFill>
                <a:latin typeface="Arial Narrow" panose="020B0606020202030204" pitchFamily="34" charset="0"/>
              </a:rPr>
              <a:t>for Scientific Research</a:t>
            </a:r>
          </a:p>
        </p:txBody>
      </p:sp>
      <p:sp>
        <p:nvSpPr>
          <p:cNvPr id="82" name="Oval 81">
            <a:extLst>
              <a:ext uri="{FF2B5EF4-FFF2-40B4-BE49-F238E27FC236}">
                <a16:creationId xmlns:a16="http://schemas.microsoft.com/office/drawing/2014/main" id="{6F92BE46-DE06-4A9B-80BA-7B73DF4FBCFF}"/>
              </a:ext>
            </a:extLst>
          </p:cNvPr>
          <p:cNvSpPr/>
          <p:nvPr/>
        </p:nvSpPr>
        <p:spPr>
          <a:xfrm>
            <a:off x="4008561" y="2919902"/>
            <a:ext cx="288032" cy="282566"/>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84" name="Isosceles Triangle 83">
            <a:extLst>
              <a:ext uri="{FF2B5EF4-FFF2-40B4-BE49-F238E27FC236}">
                <a16:creationId xmlns:a16="http://schemas.microsoft.com/office/drawing/2014/main" id="{2171A6B7-CACE-4D8D-8D56-1B887E6E49D8}"/>
              </a:ext>
            </a:extLst>
          </p:cNvPr>
          <p:cNvSpPr/>
          <p:nvPr/>
        </p:nvSpPr>
        <p:spPr>
          <a:xfrm>
            <a:off x="3727257" y="3569078"/>
            <a:ext cx="383133" cy="634928"/>
          </a:xfrm>
          <a:prstGeom prs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7" name="Rectangle 86">
            <a:extLst>
              <a:ext uri="{FF2B5EF4-FFF2-40B4-BE49-F238E27FC236}">
                <a16:creationId xmlns:a16="http://schemas.microsoft.com/office/drawing/2014/main" id="{D0DC2E1F-AF13-474A-8BBB-6D4B576992D9}"/>
              </a:ext>
            </a:extLst>
          </p:cNvPr>
          <p:cNvSpPr/>
          <p:nvPr/>
        </p:nvSpPr>
        <p:spPr>
          <a:xfrm>
            <a:off x="3901017" y="3459108"/>
            <a:ext cx="1176760" cy="418415"/>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92" name="Rectangle: Rounded Corners 91">
            <a:extLst>
              <a:ext uri="{FF2B5EF4-FFF2-40B4-BE49-F238E27FC236}">
                <a16:creationId xmlns:a16="http://schemas.microsoft.com/office/drawing/2014/main" id="{21025402-79E3-4DD1-9B23-55F634B93E59}"/>
              </a:ext>
            </a:extLst>
          </p:cNvPr>
          <p:cNvSpPr/>
          <p:nvPr/>
        </p:nvSpPr>
        <p:spPr>
          <a:xfrm>
            <a:off x="4008561" y="3258591"/>
            <a:ext cx="288032" cy="408294"/>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93" name="Rectangle 92">
            <a:extLst>
              <a:ext uri="{FF2B5EF4-FFF2-40B4-BE49-F238E27FC236}">
                <a16:creationId xmlns:a16="http://schemas.microsoft.com/office/drawing/2014/main" id="{1A8CD0CF-462E-4AA5-B5B1-F52EEAF3AEA7}"/>
              </a:ext>
            </a:extLst>
          </p:cNvPr>
          <p:cNvSpPr/>
          <p:nvPr/>
        </p:nvSpPr>
        <p:spPr>
          <a:xfrm>
            <a:off x="4142505" y="3187381"/>
            <a:ext cx="59810" cy="131423"/>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94" name="Oval 93">
            <a:extLst>
              <a:ext uri="{FF2B5EF4-FFF2-40B4-BE49-F238E27FC236}">
                <a16:creationId xmlns:a16="http://schemas.microsoft.com/office/drawing/2014/main" id="{3B567045-FFB9-4D44-BB3B-E22790EA7FD2}"/>
              </a:ext>
            </a:extLst>
          </p:cNvPr>
          <p:cNvSpPr/>
          <p:nvPr/>
        </p:nvSpPr>
        <p:spPr>
          <a:xfrm>
            <a:off x="4362464" y="2925277"/>
            <a:ext cx="288032" cy="282566"/>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95" name="Rectangle: Rounded Corners 94">
            <a:extLst>
              <a:ext uri="{FF2B5EF4-FFF2-40B4-BE49-F238E27FC236}">
                <a16:creationId xmlns:a16="http://schemas.microsoft.com/office/drawing/2014/main" id="{958458D2-330F-45E6-8986-FB523D57A9DB}"/>
              </a:ext>
            </a:extLst>
          </p:cNvPr>
          <p:cNvSpPr/>
          <p:nvPr/>
        </p:nvSpPr>
        <p:spPr>
          <a:xfrm>
            <a:off x="4370969" y="3256744"/>
            <a:ext cx="288032" cy="408294"/>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96" name="Rectangle 95">
            <a:extLst>
              <a:ext uri="{FF2B5EF4-FFF2-40B4-BE49-F238E27FC236}">
                <a16:creationId xmlns:a16="http://schemas.microsoft.com/office/drawing/2014/main" id="{A2721064-BEB7-41D6-A63F-930A3D5A61F5}"/>
              </a:ext>
            </a:extLst>
          </p:cNvPr>
          <p:cNvSpPr/>
          <p:nvPr/>
        </p:nvSpPr>
        <p:spPr>
          <a:xfrm>
            <a:off x="4481959" y="3177258"/>
            <a:ext cx="59810" cy="131423"/>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97" name="Oval 96">
            <a:extLst>
              <a:ext uri="{FF2B5EF4-FFF2-40B4-BE49-F238E27FC236}">
                <a16:creationId xmlns:a16="http://schemas.microsoft.com/office/drawing/2014/main" id="{4124E3B9-C875-47B6-964E-F1CD9A2818FF}"/>
              </a:ext>
            </a:extLst>
          </p:cNvPr>
          <p:cNvSpPr/>
          <p:nvPr/>
        </p:nvSpPr>
        <p:spPr>
          <a:xfrm>
            <a:off x="4705817" y="2909779"/>
            <a:ext cx="288032" cy="282566"/>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98" name="Rectangle: Rounded Corners 97">
            <a:extLst>
              <a:ext uri="{FF2B5EF4-FFF2-40B4-BE49-F238E27FC236}">
                <a16:creationId xmlns:a16="http://schemas.microsoft.com/office/drawing/2014/main" id="{42BCA231-3129-4CBB-919A-37F4143D4CC0}"/>
              </a:ext>
            </a:extLst>
          </p:cNvPr>
          <p:cNvSpPr/>
          <p:nvPr/>
        </p:nvSpPr>
        <p:spPr>
          <a:xfrm>
            <a:off x="4729118" y="3255108"/>
            <a:ext cx="288032" cy="408294"/>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99" name="Rectangle 98">
            <a:extLst>
              <a:ext uri="{FF2B5EF4-FFF2-40B4-BE49-F238E27FC236}">
                <a16:creationId xmlns:a16="http://schemas.microsoft.com/office/drawing/2014/main" id="{35C6D4CF-4213-4946-A88B-21DC5AC78411}"/>
              </a:ext>
            </a:extLst>
          </p:cNvPr>
          <p:cNvSpPr/>
          <p:nvPr/>
        </p:nvSpPr>
        <p:spPr>
          <a:xfrm>
            <a:off x="4839761" y="3177258"/>
            <a:ext cx="59810" cy="131423"/>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00" name="TextBox 99">
            <a:extLst>
              <a:ext uri="{FF2B5EF4-FFF2-40B4-BE49-F238E27FC236}">
                <a16:creationId xmlns:a16="http://schemas.microsoft.com/office/drawing/2014/main" id="{94241D56-E927-41BF-9CC9-950C102B107E}"/>
              </a:ext>
            </a:extLst>
          </p:cNvPr>
          <p:cNvSpPr txBox="1"/>
          <p:nvPr/>
        </p:nvSpPr>
        <p:spPr>
          <a:xfrm>
            <a:off x="3843272" y="3441122"/>
            <a:ext cx="1336698" cy="276999"/>
          </a:xfrm>
          <a:prstGeom prst="rect">
            <a:avLst/>
          </a:prstGeom>
          <a:noFill/>
        </p:spPr>
        <p:txBody>
          <a:bodyPr wrap="square" rtlCol="0">
            <a:spAutoFit/>
          </a:bodyPr>
          <a:lstStyle/>
          <a:p>
            <a:pPr algn="ctr"/>
            <a:r>
              <a:rPr lang="en-AU" sz="1200" b="1" dirty="0">
                <a:solidFill>
                  <a:schemeClr val="bg1"/>
                </a:solidFill>
                <a:latin typeface="Arial Narrow" panose="020B0606020202030204" pitchFamily="34" charset="0"/>
              </a:rPr>
              <a:t>Science Council</a:t>
            </a:r>
          </a:p>
        </p:txBody>
      </p:sp>
      <p:sp>
        <p:nvSpPr>
          <p:cNvPr id="102" name="TextBox 101">
            <a:extLst>
              <a:ext uri="{FF2B5EF4-FFF2-40B4-BE49-F238E27FC236}">
                <a16:creationId xmlns:a16="http://schemas.microsoft.com/office/drawing/2014/main" id="{F60C572A-0739-40BB-822B-499B5AA03E1C}"/>
              </a:ext>
            </a:extLst>
          </p:cNvPr>
          <p:cNvSpPr txBox="1"/>
          <p:nvPr/>
        </p:nvSpPr>
        <p:spPr>
          <a:xfrm>
            <a:off x="2613936" y="2927988"/>
            <a:ext cx="1034037" cy="215444"/>
          </a:xfrm>
          <a:prstGeom prst="rect">
            <a:avLst/>
          </a:prstGeom>
          <a:noFill/>
        </p:spPr>
        <p:txBody>
          <a:bodyPr wrap="square" rtlCol="0">
            <a:spAutoFit/>
          </a:bodyPr>
          <a:lstStyle/>
          <a:p>
            <a:r>
              <a:rPr lang="en-AU" sz="800" dirty="0">
                <a:solidFill>
                  <a:schemeClr val="bg1"/>
                </a:solidFill>
                <a:latin typeface="Arial Narrow" panose="020B0606020202030204" pitchFamily="34" charset="0"/>
              </a:rPr>
              <a:t>Gathers catch data</a:t>
            </a:r>
          </a:p>
        </p:txBody>
      </p:sp>
      <p:sp>
        <p:nvSpPr>
          <p:cNvPr id="103" name="TextBox 102">
            <a:extLst>
              <a:ext uri="{FF2B5EF4-FFF2-40B4-BE49-F238E27FC236}">
                <a16:creationId xmlns:a16="http://schemas.microsoft.com/office/drawing/2014/main" id="{670004E5-C292-4F12-A2ED-FCC935817017}"/>
              </a:ext>
            </a:extLst>
          </p:cNvPr>
          <p:cNvSpPr txBox="1"/>
          <p:nvPr/>
        </p:nvSpPr>
        <p:spPr>
          <a:xfrm>
            <a:off x="2561932" y="4668229"/>
            <a:ext cx="1179010" cy="215444"/>
          </a:xfrm>
          <a:prstGeom prst="rect">
            <a:avLst/>
          </a:prstGeom>
          <a:noFill/>
        </p:spPr>
        <p:txBody>
          <a:bodyPr wrap="square" rtlCol="0">
            <a:spAutoFit/>
          </a:bodyPr>
          <a:lstStyle/>
          <a:p>
            <a:r>
              <a:rPr lang="en-AU" sz="800" dirty="0">
                <a:solidFill>
                  <a:schemeClr val="bg1"/>
                </a:solidFill>
                <a:latin typeface="Arial Narrow" panose="020B0606020202030204" pitchFamily="34" charset="0"/>
              </a:rPr>
              <a:t>Evaluates &amp; adjusts data</a:t>
            </a:r>
          </a:p>
        </p:txBody>
      </p:sp>
      <p:sp>
        <p:nvSpPr>
          <p:cNvPr id="105" name="TextBox 104">
            <a:extLst>
              <a:ext uri="{FF2B5EF4-FFF2-40B4-BE49-F238E27FC236}">
                <a16:creationId xmlns:a16="http://schemas.microsoft.com/office/drawing/2014/main" id="{4544196B-68DF-4EF7-B410-A8198E5659D3}"/>
              </a:ext>
            </a:extLst>
          </p:cNvPr>
          <p:cNvSpPr txBox="1"/>
          <p:nvPr/>
        </p:nvSpPr>
        <p:spPr>
          <a:xfrm>
            <a:off x="1762336" y="2658778"/>
            <a:ext cx="881497" cy="215444"/>
          </a:xfrm>
          <a:prstGeom prst="rect">
            <a:avLst/>
          </a:prstGeom>
          <a:noFill/>
        </p:spPr>
        <p:txBody>
          <a:bodyPr wrap="square" rtlCol="0">
            <a:spAutoFit/>
          </a:bodyPr>
          <a:lstStyle/>
          <a:p>
            <a:r>
              <a:rPr lang="en-AU" sz="800" dirty="0">
                <a:latin typeface="Arial Narrow" panose="020B0606020202030204" pitchFamily="34" charset="0"/>
              </a:rPr>
              <a:t>Sends catch data</a:t>
            </a:r>
          </a:p>
        </p:txBody>
      </p:sp>
      <p:cxnSp>
        <p:nvCxnSpPr>
          <p:cNvPr id="107" name="Straight Arrow Connector 106">
            <a:extLst>
              <a:ext uri="{FF2B5EF4-FFF2-40B4-BE49-F238E27FC236}">
                <a16:creationId xmlns:a16="http://schemas.microsoft.com/office/drawing/2014/main" id="{92C0C1E8-E64D-4286-BC5F-028BEF694C1C}"/>
              </a:ext>
            </a:extLst>
          </p:cNvPr>
          <p:cNvCxnSpPr>
            <a:cxnSpLocks/>
          </p:cNvCxnSpPr>
          <p:nvPr/>
        </p:nvCxnSpPr>
        <p:spPr>
          <a:xfrm>
            <a:off x="1853520" y="2844387"/>
            <a:ext cx="630457"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8" name="TextBox 107">
            <a:extLst>
              <a:ext uri="{FF2B5EF4-FFF2-40B4-BE49-F238E27FC236}">
                <a16:creationId xmlns:a16="http://schemas.microsoft.com/office/drawing/2014/main" id="{7FDFAF77-8ED5-40BC-941E-23F59AEE89CD}"/>
              </a:ext>
            </a:extLst>
          </p:cNvPr>
          <p:cNvSpPr txBox="1"/>
          <p:nvPr/>
        </p:nvSpPr>
        <p:spPr>
          <a:xfrm rot="1767878">
            <a:off x="1701709" y="3590930"/>
            <a:ext cx="984560" cy="338554"/>
          </a:xfrm>
          <a:prstGeom prst="rect">
            <a:avLst/>
          </a:prstGeom>
          <a:noFill/>
        </p:spPr>
        <p:txBody>
          <a:bodyPr wrap="square" rtlCol="0">
            <a:spAutoFit/>
          </a:bodyPr>
          <a:lstStyle/>
          <a:p>
            <a:pPr algn="ctr"/>
            <a:r>
              <a:rPr lang="en-AU" sz="800" dirty="0">
                <a:latin typeface="Arial Narrow" panose="020B0606020202030204" pitchFamily="34" charset="0"/>
              </a:rPr>
              <a:t>Sends fishery-dependent data</a:t>
            </a:r>
          </a:p>
        </p:txBody>
      </p:sp>
      <p:cxnSp>
        <p:nvCxnSpPr>
          <p:cNvPr id="109" name="Straight Arrow Connector 108">
            <a:extLst>
              <a:ext uri="{FF2B5EF4-FFF2-40B4-BE49-F238E27FC236}">
                <a16:creationId xmlns:a16="http://schemas.microsoft.com/office/drawing/2014/main" id="{A5FAF171-65DF-4BE4-B12F-A90F824B05D6}"/>
              </a:ext>
            </a:extLst>
          </p:cNvPr>
          <p:cNvCxnSpPr>
            <a:cxnSpLocks/>
          </p:cNvCxnSpPr>
          <p:nvPr/>
        </p:nvCxnSpPr>
        <p:spPr>
          <a:xfrm>
            <a:off x="1829826" y="3726348"/>
            <a:ext cx="734344" cy="412533"/>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4" name="TextBox 113">
            <a:extLst>
              <a:ext uri="{FF2B5EF4-FFF2-40B4-BE49-F238E27FC236}">
                <a16:creationId xmlns:a16="http://schemas.microsoft.com/office/drawing/2014/main" id="{BBC87C59-C17B-4822-9566-8F084B379241}"/>
              </a:ext>
            </a:extLst>
          </p:cNvPr>
          <p:cNvSpPr txBox="1"/>
          <p:nvPr/>
        </p:nvSpPr>
        <p:spPr>
          <a:xfrm>
            <a:off x="1741594" y="4385388"/>
            <a:ext cx="881497" cy="338554"/>
          </a:xfrm>
          <a:prstGeom prst="rect">
            <a:avLst/>
          </a:prstGeom>
          <a:noFill/>
        </p:spPr>
        <p:txBody>
          <a:bodyPr wrap="square" rtlCol="0">
            <a:spAutoFit/>
          </a:bodyPr>
          <a:lstStyle/>
          <a:p>
            <a:pPr algn="ctr"/>
            <a:r>
              <a:rPr lang="en-AU" sz="800" dirty="0">
                <a:latin typeface="Arial Narrow" panose="020B0606020202030204" pitchFamily="34" charset="0"/>
              </a:rPr>
              <a:t>Sends fishery-independent data</a:t>
            </a:r>
          </a:p>
        </p:txBody>
      </p:sp>
      <p:cxnSp>
        <p:nvCxnSpPr>
          <p:cNvPr id="115" name="Straight Arrow Connector 114">
            <a:extLst>
              <a:ext uri="{FF2B5EF4-FFF2-40B4-BE49-F238E27FC236}">
                <a16:creationId xmlns:a16="http://schemas.microsoft.com/office/drawing/2014/main" id="{F80451D0-8A04-4855-ACED-00EB63397FE9}"/>
              </a:ext>
            </a:extLst>
          </p:cNvPr>
          <p:cNvCxnSpPr>
            <a:cxnSpLocks/>
          </p:cNvCxnSpPr>
          <p:nvPr/>
        </p:nvCxnSpPr>
        <p:spPr>
          <a:xfrm>
            <a:off x="1857164" y="4715968"/>
            <a:ext cx="664428"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6" name="TextBox 115">
            <a:extLst>
              <a:ext uri="{FF2B5EF4-FFF2-40B4-BE49-F238E27FC236}">
                <a16:creationId xmlns:a16="http://schemas.microsoft.com/office/drawing/2014/main" id="{13B755EB-896A-43A4-994D-7D2A80298C3E}"/>
              </a:ext>
            </a:extLst>
          </p:cNvPr>
          <p:cNvSpPr txBox="1"/>
          <p:nvPr/>
        </p:nvSpPr>
        <p:spPr>
          <a:xfrm>
            <a:off x="2472456" y="3124832"/>
            <a:ext cx="588624" cy="338554"/>
          </a:xfrm>
          <a:prstGeom prst="rect">
            <a:avLst/>
          </a:prstGeom>
          <a:noFill/>
        </p:spPr>
        <p:txBody>
          <a:bodyPr wrap="square" rtlCol="0">
            <a:spAutoFit/>
          </a:bodyPr>
          <a:lstStyle/>
          <a:p>
            <a:pPr algn="r"/>
            <a:r>
              <a:rPr lang="en-AU" sz="800" dirty="0">
                <a:latin typeface="Arial Narrow" panose="020B0606020202030204" pitchFamily="34" charset="0"/>
              </a:rPr>
              <a:t>Sends catch data</a:t>
            </a:r>
          </a:p>
        </p:txBody>
      </p:sp>
      <p:cxnSp>
        <p:nvCxnSpPr>
          <p:cNvPr id="117" name="Straight Arrow Connector 116">
            <a:extLst>
              <a:ext uri="{FF2B5EF4-FFF2-40B4-BE49-F238E27FC236}">
                <a16:creationId xmlns:a16="http://schemas.microsoft.com/office/drawing/2014/main" id="{A59F0ECE-2E71-48EB-B40D-D6267C46B4A7}"/>
              </a:ext>
            </a:extLst>
          </p:cNvPr>
          <p:cNvCxnSpPr>
            <a:cxnSpLocks/>
          </p:cNvCxnSpPr>
          <p:nvPr/>
        </p:nvCxnSpPr>
        <p:spPr>
          <a:xfrm>
            <a:off x="3052452" y="3183314"/>
            <a:ext cx="0" cy="247016"/>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0" name="TextBox 119">
            <a:extLst>
              <a:ext uri="{FF2B5EF4-FFF2-40B4-BE49-F238E27FC236}">
                <a16:creationId xmlns:a16="http://schemas.microsoft.com/office/drawing/2014/main" id="{17B82D8F-9803-4F2B-ADE1-EFE6486AF57C}"/>
              </a:ext>
            </a:extLst>
          </p:cNvPr>
          <p:cNvSpPr txBox="1"/>
          <p:nvPr/>
        </p:nvSpPr>
        <p:spPr>
          <a:xfrm>
            <a:off x="3550914" y="3853157"/>
            <a:ext cx="518286" cy="584775"/>
          </a:xfrm>
          <a:prstGeom prst="rect">
            <a:avLst/>
          </a:prstGeom>
          <a:noFill/>
        </p:spPr>
        <p:txBody>
          <a:bodyPr wrap="square" rtlCol="0">
            <a:spAutoFit/>
          </a:bodyPr>
          <a:lstStyle/>
          <a:p>
            <a:r>
              <a:rPr lang="en-AU" sz="800" dirty="0">
                <a:latin typeface="Arial Narrow" panose="020B0606020202030204" pitchFamily="34" charset="0"/>
              </a:rPr>
              <a:t>Sends adjusted catch data</a:t>
            </a:r>
          </a:p>
        </p:txBody>
      </p:sp>
      <p:cxnSp>
        <p:nvCxnSpPr>
          <p:cNvPr id="121" name="Straight Arrow Connector 120">
            <a:extLst>
              <a:ext uri="{FF2B5EF4-FFF2-40B4-BE49-F238E27FC236}">
                <a16:creationId xmlns:a16="http://schemas.microsoft.com/office/drawing/2014/main" id="{6267A45D-C750-4084-BC39-527E7E460D7D}"/>
              </a:ext>
            </a:extLst>
          </p:cNvPr>
          <p:cNvCxnSpPr>
            <a:cxnSpLocks/>
          </p:cNvCxnSpPr>
          <p:nvPr/>
        </p:nvCxnSpPr>
        <p:spPr>
          <a:xfrm flipV="1">
            <a:off x="3355862" y="3747879"/>
            <a:ext cx="497853" cy="334523"/>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5" name="TextBox 124">
            <a:extLst>
              <a:ext uri="{FF2B5EF4-FFF2-40B4-BE49-F238E27FC236}">
                <a16:creationId xmlns:a16="http://schemas.microsoft.com/office/drawing/2014/main" id="{DF9637B1-B0CE-4C89-A930-C553A8BAF957}"/>
              </a:ext>
            </a:extLst>
          </p:cNvPr>
          <p:cNvSpPr txBox="1"/>
          <p:nvPr/>
        </p:nvSpPr>
        <p:spPr>
          <a:xfrm>
            <a:off x="3826054" y="3690095"/>
            <a:ext cx="1330620" cy="215444"/>
          </a:xfrm>
          <a:prstGeom prst="rect">
            <a:avLst/>
          </a:prstGeom>
          <a:noFill/>
        </p:spPr>
        <p:txBody>
          <a:bodyPr wrap="square" rtlCol="0">
            <a:spAutoFit/>
          </a:bodyPr>
          <a:lstStyle/>
          <a:p>
            <a:r>
              <a:rPr lang="en-AU" sz="800" dirty="0">
                <a:solidFill>
                  <a:schemeClr val="bg1"/>
                </a:solidFill>
                <a:latin typeface="Arial Narrow" panose="020B0606020202030204" pitchFamily="34" charset="0"/>
              </a:rPr>
              <a:t>Calculates the status of stocks</a:t>
            </a:r>
          </a:p>
        </p:txBody>
      </p:sp>
      <p:sp>
        <p:nvSpPr>
          <p:cNvPr id="129" name="Rectangle 128">
            <a:extLst>
              <a:ext uri="{FF2B5EF4-FFF2-40B4-BE49-F238E27FC236}">
                <a16:creationId xmlns:a16="http://schemas.microsoft.com/office/drawing/2014/main" id="{10EEFB62-8E80-40EB-94F9-9701C5DDB5F8}"/>
              </a:ext>
            </a:extLst>
          </p:cNvPr>
          <p:cNvSpPr/>
          <p:nvPr/>
        </p:nvSpPr>
        <p:spPr>
          <a:xfrm>
            <a:off x="5445939" y="2111507"/>
            <a:ext cx="879888" cy="104142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30" name="Rectangle 129">
            <a:extLst>
              <a:ext uri="{FF2B5EF4-FFF2-40B4-BE49-F238E27FC236}">
                <a16:creationId xmlns:a16="http://schemas.microsoft.com/office/drawing/2014/main" id="{5116A801-C264-4C89-9DC4-2F0B1E7A3164}"/>
              </a:ext>
            </a:extLst>
          </p:cNvPr>
          <p:cNvSpPr/>
          <p:nvPr/>
        </p:nvSpPr>
        <p:spPr>
          <a:xfrm>
            <a:off x="5477540" y="2146462"/>
            <a:ext cx="814015" cy="438089"/>
          </a:xfrm>
          <a:prstGeom prst="rect">
            <a:avLst/>
          </a:prstGeom>
          <a:solidFill>
            <a:schemeClr val="bg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31" name="TextBox 130">
            <a:extLst>
              <a:ext uri="{FF2B5EF4-FFF2-40B4-BE49-F238E27FC236}">
                <a16:creationId xmlns:a16="http://schemas.microsoft.com/office/drawing/2014/main" id="{66BAF784-AD97-470E-90A4-83B6EC070343}"/>
              </a:ext>
            </a:extLst>
          </p:cNvPr>
          <p:cNvSpPr txBox="1"/>
          <p:nvPr/>
        </p:nvSpPr>
        <p:spPr>
          <a:xfrm>
            <a:off x="5216198" y="2541154"/>
            <a:ext cx="1336698" cy="276999"/>
          </a:xfrm>
          <a:prstGeom prst="rect">
            <a:avLst/>
          </a:prstGeom>
          <a:noFill/>
        </p:spPr>
        <p:txBody>
          <a:bodyPr wrap="square" rtlCol="0">
            <a:spAutoFit/>
          </a:bodyPr>
          <a:lstStyle/>
          <a:p>
            <a:pPr algn="ctr"/>
            <a:r>
              <a:rPr lang="en-AU" sz="1200" b="1" dirty="0">
                <a:solidFill>
                  <a:schemeClr val="bg1"/>
                </a:solidFill>
                <a:latin typeface="Arial Narrow" panose="020B0606020202030204" pitchFamily="34" charset="0"/>
              </a:rPr>
              <a:t>FAO</a:t>
            </a:r>
          </a:p>
        </p:txBody>
      </p:sp>
      <p:sp>
        <p:nvSpPr>
          <p:cNvPr id="132" name="TextBox 131">
            <a:extLst>
              <a:ext uri="{FF2B5EF4-FFF2-40B4-BE49-F238E27FC236}">
                <a16:creationId xmlns:a16="http://schemas.microsoft.com/office/drawing/2014/main" id="{4D6276E2-00B2-4CEC-912F-BFDB3B20FF3B}"/>
              </a:ext>
            </a:extLst>
          </p:cNvPr>
          <p:cNvSpPr txBox="1"/>
          <p:nvPr/>
        </p:nvSpPr>
        <p:spPr>
          <a:xfrm>
            <a:off x="5373101" y="2718923"/>
            <a:ext cx="1038653" cy="461665"/>
          </a:xfrm>
          <a:prstGeom prst="rect">
            <a:avLst/>
          </a:prstGeom>
          <a:noFill/>
        </p:spPr>
        <p:txBody>
          <a:bodyPr wrap="square" rtlCol="0">
            <a:spAutoFit/>
          </a:bodyPr>
          <a:lstStyle/>
          <a:p>
            <a:pPr algn="ctr"/>
            <a:r>
              <a:rPr lang="en-AU" sz="800" dirty="0">
                <a:solidFill>
                  <a:schemeClr val="bg1"/>
                </a:solidFill>
                <a:latin typeface="Arial Narrow" panose="020B0606020202030204" pitchFamily="34" charset="0"/>
              </a:rPr>
              <a:t>Collates and publishes data; makes no assessment of its own</a:t>
            </a:r>
          </a:p>
        </p:txBody>
      </p:sp>
      <p:sp>
        <p:nvSpPr>
          <p:cNvPr id="133" name="TextBox 132">
            <a:extLst>
              <a:ext uri="{FF2B5EF4-FFF2-40B4-BE49-F238E27FC236}">
                <a16:creationId xmlns:a16="http://schemas.microsoft.com/office/drawing/2014/main" id="{E52DE514-5833-4DD6-86D9-2E21BF4263A7}"/>
              </a:ext>
            </a:extLst>
          </p:cNvPr>
          <p:cNvSpPr txBox="1"/>
          <p:nvPr/>
        </p:nvSpPr>
        <p:spPr>
          <a:xfrm>
            <a:off x="5419702" y="2127585"/>
            <a:ext cx="929762" cy="461665"/>
          </a:xfrm>
          <a:prstGeom prst="rect">
            <a:avLst/>
          </a:prstGeom>
          <a:noFill/>
        </p:spPr>
        <p:txBody>
          <a:bodyPr wrap="square" rtlCol="0">
            <a:spAutoFit/>
          </a:bodyPr>
          <a:lstStyle/>
          <a:p>
            <a:pPr algn="ctr"/>
            <a:r>
              <a:rPr lang="en-AU" sz="1200" b="1" dirty="0">
                <a:latin typeface="Arial Narrow" panose="020B0606020202030204" pitchFamily="34" charset="0"/>
              </a:rPr>
              <a:t>STOCK SIZES</a:t>
            </a:r>
            <a:endParaRPr lang="en-AU" sz="1200" b="1" dirty="0">
              <a:solidFill>
                <a:schemeClr val="bg1"/>
              </a:solidFill>
              <a:latin typeface="Arial Narrow" panose="020B0606020202030204" pitchFamily="34" charset="0"/>
            </a:endParaRPr>
          </a:p>
        </p:txBody>
      </p:sp>
      <p:cxnSp>
        <p:nvCxnSpPr>
          <p:cNvPr id="144" name="Straight Arrow Connector 143">
            <a:extLst>
              <a:ext uri="{FF2B5EF4-FFF2-40B4-BE49-F238E27FC236}">
                <a16:creationId xmlns:a16="http://schemas.microsoft.com/office/drawing/2014/main" id="{34889390-2873-48E0-BDE6-0B389C97F9BD}"/>
              </a:ext>
            </a:extLst>
          </p:cNvPr>
          <p:cNvCxnSpPr>
            <a:cxnSpLocks/>
          </p:cNvCxnSpPr>
          <p:nvPr/>
        </p:nvCxnSpPr>
        <p:spPr>
          <a:xfrm flipV="1">
            <a:off x="4969820" y="2572621"/>
            <a:ext cx="393788" cy="305043"/>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6" name="TextBox 145">
            <a:extLst>
              <a:ext uri="{FF2B5EF4-FFF2-40B4-BE49-F238E27FC236}">
                <a16:creationId xmlns:a16="http://schemas.microsoft.com/office/drawing/2014/main" id="{18DEE5B9-532E-4D0A-BF03-8C8C9FB53963}"/>
              </a:ext>
            </a:extLst>
          </p:cNvPr>
          <p:cNvSpPr txBox="1"/>
          <p:nvPr/>
        </p:nvSpPr>
        <p:spPr>
          <a:xfrm rot="19399467">
            <a:off x="4420184" y="2433011"/>
            <a:ext cx="1232487" cy="338554"/>
          </a:xfrm>
          <a:prstGeom prst="rect">
            <a:avLst/>
          </a:prstGeom>
          <a:noFill/>
        </p:spPr>
        <p:txBody>
          <a:bodyPr wrap="square" rtlCol="0">
            <a:spAutoFit/>
          </a:bodyPr>
          <a:lstStyle/>
          <a:p>
            <a:pPr algn="ctr"/>
            <a:r>
              <a:rPr lang="en-AU" sz="800" dirty="0">
                <a:latin typeface="Arial Narrow" panose="020B0606020202030204" pitchFamily="34" charset="0"/>
              </a:rPr>
              <a:t>Sends stock calculation upon request</a:t>
            </a:r>
          </a:p>
        </p:txBody>
      </p:sp>
      <p:pic>
        <p:nvPicPr>
          <p:cNvPr id="158" name="Picture 157">
            <a:extLst>
              <a:ext uri="{FF2B5EF4-FFF2-40B4-BE49-F238E27FC236}">
                <a16:creationId xmlns:a16="http://schemas.microsoft.com/office/drawing/2014/main" id="{993C9D53-8400-4072-9E5D-69F8D286AE14}"/>
              </a:ext>
            </a:extLst>
          </p:cNvPr>
          <p:cNvPicPr>
            <a:picLocks noChangeAspect="1"/>
          </p:cNvPicPr>
          <p:nvPr/>
        </p:nvPicPr>
        <p:blipFill>
          <a:blip r:embed="rId3"/>
          <a:stretch>
            <a:fillRect/>
          </a:stretch>
        </p:blipFill>
        <p:spPr>
          <a:xfrm>
            <a:off x="5782878" y="4018019"/>
            <a:ext cx="533087" cy="589357"/>
          </a:xfrm>
          <a:prstGeom prst="rect">
            <a:avLst/>
          </a:prstGeom>
        </p:spPr>
      </p:pic>
      <p:pic>
        <p:nvPicPr>
          <p:cNvPr id="159" name="Picture 158">
            <a:extLst>
              <a:ext uri="{FF2B5EF4-FFF2-40B4-BE49-F238E27FC236}">
                <a16:creationId xmlns:a16="http://schemas.microsoft.com/office/drawing/2014/main" id="{B68AB765-2BBF-4510-A7C9-FAA7A7B8D07B}"/>
              </a:ext>
            </a:extLst>
          </p:cNvPr>
          <p:cNvPicPr>
            <a:picLocks noChangeAspect="1"/>
          </p:cNvPicPr>
          <p:nvPr/>
        </p:nvPicPr>
        <p:blipFill>
          <a:blip r:embed="rId4"/>
          <a:stretch>
            <a:fillRect/>
          </a:stretch>
        </p:blipFill>
        <p:spPr>
          <a:xfrm>
            <a:off x="4451169" y="4211314"/>
            <a:ext cx="792149" cy="429081"/>
          </a:xfrm>
          <a:prstGeom prst="rect">
            <a:avLst/>
          </a:prstGeom>
        </p:spPr>
      </p:pic>
      <p:sp>
        <p:nvSpPr>
          <p:cNvPr id="160" name="TextBox 159">
            <a:extLst>
              <a:ext uri="{FF2B5EF4-FFF2-40B4-BE49-F238E27FC236}">
                <a16:creationId xmlns:a16="http://schemas.microsoft.com/office/drawing/2014/main" id="{5E441222-CF25-4249-A834-606F57A40E18}"/>
              </a:ext>
            </a:extLst>
          </p:cNvPr>
          <p:cNvSpPr txBox="1"/>
          <p:nvPr/>
        </p:nvSpPr>
        <p:spPr>
          <a:xfrm>
            <a:off x="5142441" y="4066036"/>
            <a:ext cx="881497" cy="461665"/>
          </a:xfrm>
          <a:prstGeom prst="rect">
            <a:avLst/>
          </a:prstGeom>
          <a:noFill/>
        </p:spPr>
        <p:txBody>
          <a:bodyPr wrap="square" rtlCol="0">
            <a:spAutoFit/>
          </a:bodyPr>
          <a:lstStyle/>
          <a:p>
            <a:r>
              <a:rPr lang="en-AU" sz="800" dirty="0">
                <a:latin typeface="Arial Narrow" panose="020B0606020202030204" pitchFamily="34" charset="0"/>
              </a:rPr>
              <a:t>Sends unreliable or incomplete catch data</a:t>
            </a:r>
          </a:p>
        </p:txBody>
      </p:sp>
      <p:cxnSp>
        <p:nvCxnSpPr>
          <p:cNvPr id="161" name="Straight Arrow Connector 160">
            <a:extLst>
              <a:ext uri="{FF2B5EF4-FFF2-40B4-BE49-F238E27FC236}">
                <a16:creationId xmlns:a16="http://schemas.microsoft.com/office/drawing/2014/main" id="{3B6264DD-E63F-469B-B1BB-082AE2E1E8C0}"/>
              </a:ext>
            </a:extLst>
          </p:cNvPr>
          <p:cNvCxnSpPr>
            <a:cxnSpLocks/>
          </p:cNvCxnSpPr>
          <p:nvPr/>
        </p:nvCxnSpPr>
        <p:spPr>
          <a:xfrm>
            <a:off x="5235978" y="4505029"/>
            <a:ext cx="539560" cy="228"/>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4" name="TextBox 163">
            <a:extLst>
              <a:ext uri="{FF2B5EF4-FFF2-40B4-BE49-F238E27FC236}">
                <a16:creationId xmlns:a16="http://schemas.microsoft.com/office/drawing/2014/main" id="{F6690369-525E-4E98-ADE6-908A03B82F63}"/>
              </a:ext>
            </a:extLst>
          </p:cNvPr>
          <p:cNvSpPr txBox="1"/>
          <p:nvPr/>
        </p:nvSpPr>
        <p:spPr>
          <a:xfrm rot="16200000">
            <a:off x="5180065" y="3466871"/>
            <a:ext cx="1271454" cy="338554"/>
          </a:xfrm>
          <a:prstGeom prst="rect">
            <a:avLst/>
          </a:prstGeom>
          <a:noFill/>
        </p:spPr>
        <p:txBody>
          <a:bodyPr wrap="square" rtlCol="0">
            <a:spAutoFit/>
          </a:bodyPr>
          <a:lstStyle/>
          <a:p>
            <a:pPr algn="ctr"/>
            <a:r>
              <a:rPr lang="en-AU" sz="800" dirty="0">
                <a:latin typeface="Arial Narrow" panose="020B0606020202030204" pitchFamily="34" charset="0"/>
              </a:rPr>
              <a:t>Sends unreliable or incomplete catch data</a:t>
            </a:r>
          </a:p>
        </p:txBody>
      </p:sp>
      <p:cxnSp>
        <p:nvCxnSpPr>
          <p:cNvPr id="165" name="Straight Arrow Connector 164">
            <a:extLst>
              <a:ext uri="{FF2B5EF4-FFF2-40B4-BE49-F238E27FC236}">
                <a16:creationId xmlns:a16="http://schemas.microsoft.com/office/drawing/2014/main" id="{42780ACC-D126-4215-AA48-8E00EFE4780A}"/>
              </a:ext>
            </a:extLst>
          </p:cNvPr>
          <p:cNvCxnSpPr>
            <a:cxnSpLocks/>
          </p:cNvCxnSpPr>
          <p:nvPr/>
        </p:nvCxnSpPr>
        <p:spPr>
          <a:xfrm flipH="1" flipV="1">
            <a:off x="6027713" y="3228994"/>
            <a:ext cx="11442" cy="742605"/>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7" name="Rectangle 166">
            <a:extLst>
              <a:ext uri="{FF2B5EF4-FFF2-40B4-BE49-F238E27FC236}">
                <a16:creationId xmlns:a16="http://schemas.microsoft.com/office/drawing/2014/main" id="{8FF202D8-FE7C-4D91-89BE-875CF8D6AE97}"/>
              </a:ext>
            </a:extLst>
          </p:cNvPr>
          <p:cNvSpPr/>
          <p:nvPr/>
        </p:nvSpPr>
        <p:spPr>
          <a:xfrm>
            <a:off x="4525887" y="4578156"/>
            <a:ext cx="1802410" cy="27677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68" name="TextBox 167">
            <a:extLst>
              <a:ext uri="{FF2B5EF4-FFF2-40B4-BE49-F238E27FC236}">
                <a16:creationId xmlns:a16="http://schemas.microsoft.com/office/drawing/2014/main" id="{D977FE5F-F9F2-4F33-96DC-EDAF8360271B}"/>
              </a:ext>
            </a:extLst>
          </p:cNvPr>
          <p:cNvSpPr txBox="1"/>
          <p:nvPr/>
        </p:nvSpPr>
        <p:spPr>
          <a:xfrm>
            <a:off x="4597399" y="4579328"/>
            <a:ext cx="1646550" cy="276999"/>
          </a:xfrm>
          <a:prstGeom prst="rect">
            <a:avLst/>
          </a:prstGeom>
          <a:noFill/>
        </p:spPr>
        <p:txBody>
          <a:bodyPr wrap="square" rtlCol="0">
            <a:spAutoFit/>
          </a:bodyPr>
          <a:lstStyle/>
          <a:p>
            <a:pPr algn="ctr"/>
            <a:r>
              <a:rPr lang="en-AU" sz="1200" b="1" dirty="0">
                <a:solidFill>
                  <a:schemeClr val="bg1"/>
                </a:solidFill>
                <a:latin typeface="Arial Narrow" panose="020B0606020202030204" pitchFamily="34" charset="0"/>
              </a:rPr>
              <a:t>Developing Countries</a:t>
            </a:r>
          </a:p>
        </p:txBody>
      </p:sp>
      <p:sp>
        <p:nvSpPr>
          <p:cNvPr id="171" name="Rectangle 170">
            <a:extLst>
              <a:ext uri="{FF2B5EF4-FFF2-40B4-BE49-F238E27FC236}">
                <a16:creationId xmlns:a16="http://schemas.microsoft.com/office/drawing/2014/main" id="{A7D58112-72FE-4FC4-8779-0D4A50F378C1}"/>
              </a:ext>
            </a:extLst>
          </p:cNvPr>
          <p:cNvSpPr/>
          <p:nvPr/>
        </p:nvSpPr>
        <p:spPr>
          <a:xfrm>
            <a:off x="434659" y="981247"/>
            <a:ext cx="6141469" cy="1077218"/>
          </a:xfrm>
          <a:prstGeom prst="rect">
            <a:avLst/>
          </a:prstGeom>
        </p:spPr>
        <p:txBody>
          <a:bodyPr wrap="square">
            <a:spAutoFit/>
          </a:bodyPr>
          <a:lstStyle/>
          <a:p>
            <a:r>
              <a:rPr lang="en-AU" sz="1600" b="1" dirty="0">
                <a:latin typeface="Arial Narrow" panose="020B0606020202030204" pitchFamily="34" charset="0"/>
              </a:rPr>
              <a:t>The art of counting fish</a:t>
            </a:r>
          </a:p>
          <a:p>
            <a:r>
              <a:rPr lang="en-US" sz="1200" dirty="0">
                <a:latin typeface="Arial Narrow" panose="020B0606020202030204" pitchFamily="34" charset="0"/>
              </a:rPr>
              <a:t>Fish live underwater and can swim out of sight making them very difficult to count. But we need to know how many there are, so we know how many we can take. The FAO (Food and Agriculture Organization of the United Nations) uses various sources to estimate global fish stocks and trends as accurately as possible. The results are published every 2 years in the SOFIA report</a:t>
            </a:r>
            <a:r>
              <a:rPr lang="en-US" sz="1200" baseline="30000" dirty="0">
                <a:latin typeface="Arial Narrow" panose="020B0606020202030204" pitchFamily="34" charset="0"/>
              </a:rPr>
              <a:t>[1]</a:t>
            </a:r>
            <a:r>
              <a:rPr lang="en-US" sz="1200" dirty="0">
                <a:latin typeface="Arial Narrow" panose="020B0606020202030204" pitchFamily="34" charset="0"/>
              </a:rPr>
              <a:t>. Below shows you how they do it</a:t>
            </a:r>
            <a:r>
              <a:rPr lang="en-US" sz="1200" baseline="30000" dirty="0">
                <a:latin typeface="Arial Narrow" panose="020B0606020202030204" pitchFamily="34" charset="0"/>
              </a:rPr>
              <a:t>[2]</a:t>
            </a:r>
            <a:r>
              <a:rPr lang="en-US" sz="1200" dirty="0">
                <a:latin typeface="Arial Narrow" panose="020B0606020202030204" pitchFamily="34" charset="0"/>
              </a:rPr>
              <a:t>. </a:t>
            </a:r>
            <a:endParaRPr lang="en-AU" sz="1200" dirty="0">
              <a:latin typeface="Arial Narrow" panose="020B0606020202030204" pitchFamily="34" charset="0"/>
            </a:endParaRPr>
          </a:p>
        </p:txBody>
      </p:sp>
      <p:sp>
        <p:nvSpPr>
          <p:cNvPr id="173" name="TextBox 172">
            <a:extLst>
              <a:ext uri="{FF2B5EF4-FFF2-40B4-BE49-F238E27FC236}">
                <a16:creationId xmlns:a16="http://schemas.microsoft.com/office/drawing/2014/main" id="{BB2CC305-A838-49A5-9C02-CFD1AF81A9C3}"/>
              </a:ext>
            </a:extLst>
          </p:cNvPr>
          <p:cNvSpPr txBox="1"/>
          <p:nvPr/>
        </p:nvSpPr>
        <p:spPr>
          <a:xfrm>
            <a:off x="417044" y="4872082"/>
            <a:ext cx="6221082" cy="246221"/>
          </a:xfrm>
          <a:prstGeom prst="rect">
            <a:avLst/>
          </a:prstGeom>
          <a:noFill/>
        </p:spPr>
        <p:txBody>
          <a:bodyPr wrap="square" rtlCol="0">
            <a:spAutoFit/>
          </a:bodyPr>
          <a:lstStyle/>
          <a:p>
            <a:r>
              <a:rPr lang="en-AU" sz="1000" b="1" dirty="0">
                <a:latin typeface="Arial Narrow" panose="020B0606020202030204" pitchFamily="34" charset="0"/>
              </a:rPr>
              <a:t>Figure 1: Global estimates of fish abundance. Data on the status of fish stocks is provided by fisheries and scientists</a:t>
            </a:r>
            <a:r>
              <a:rPr lang="en-AU" sz="1000" b="1" baseline="30000" dirty="0">
                <a:latin typeface="Arial Narrow" panose="020B0606020202030204" pitchFamily="34" charset="0"/>
              </a:rPr>
              <a:t>[2]</a:t>
            </a:r>
            <a:r>
              <a:rPr lang="en-AU" sz="1000" b="1" dirty="0">
                <a:latin typeface="Arial Narrow" panose="020B0606020202030204" pitchFamily="34" charset="0"/>
              </a:rPr>
              <a:t>.</a:t>
            </a:r>
          </a:p>
        </p:txBody>
      </p:sp>
      <p:sp>
        <p:nvSpPr>
          <p:cNvPr id="174" name="TextBox 173">
            <a:extLst>
              <a:ext uri="{FF2B5EF4-FFF2-40B4-BE49-F238E27FC236}">
                <a16:creationId xmlns:a16="http://schemas.microsoft.com/office/drawing/2014/main" id="{8640DF6B-81C0-4B5D-8FEB-369299749319}"/>
              </a:ext>
            </a:extLst>
          </p:cNvPr>
          <p:cNvSpPr txBox="1"/>
          <p:nvPr/>
        </p:nvSpPr>
        <p:spPr>
          <a:xfrm>
            <a:off x="1323022" y="-51930"/>
            <a:ext cx="4191130" cy="1107996"/>
          </a:xfrm>
          <a:prstGeom prst="rect">
            <a:avLst/>
          </a:prstGeom>
          <a:noFill/>
        </p:spPr>
        <p:txBody>
          <a:bodyPr wrap="square" rtlCol="0" anchor="ctr">
            <a:spAutoFit/>
          </a:bodyPr>
          <a:lstStyle/>
          <a:p>
            <a:pPr algn="ctr"/>
            <a:endParaRPr lang="en-AU" sz="1600" b="1" dirty="0">
              <a:latin typeface="Arial Narrow" pitchFamily="34" charset="0"/>
            </a:endParaRPr>
          </a:p>
          <a:p>
            <a:pPr algn="ctr"/>
            <a:r>
              <a:rPr lang="en-AU" sz="1600" b="1" dirty="0">
                <a:latin typeface="Arial Narrow" pitchFamily="34" charset="0"/>
              </a:rPr>
              <a:t>QUITE A CATCH:</a:t>
            </a:r>
          </a:p>
          <a:p>
            <a:pPr algn="ctr"/>
            <a:r>
              <a:rPr lang="en-AU" sz="1600" b="1" dirty="0">
                <a:latin typeface="Arial Narrow" pitchFamily="34" charset="0"/>
              </a:rPr>
              <a:t>ESTIMATING GLOBAL FISH STOCKS</a:t>
            </a:r>
            <a:endParaRPr lang="en-AU" sz="1600" dirty="0">
              <a:latin typeface="Arial Narrow" pitchFamily="34" charset="0"/>
            </a:endParaRPr>
          </a:p>
          <a:p>
            <a:r>
              <a:rPr lang="en-US" b="1" dirty="0">
                <a:latin typeface="Arial Narrow" pitchFamily="34" charset="0"/>
              </a:rPr>
              <a:t> </a:t>
            </a:r>
            <a:endParaRPr lang="en-US" sz="1100" i="1" dirty="0">
              <a:latin typeface="Arial Narrow" pitchFamily="34" charset="0"/>
            </a:endParaRPr>
          </a:p>
        </p:txBody>
      </p:sp>
      <p:sp>
        <p:nvSpPr>
          <p:cNvPr id="113" name="Rectangle 112">
            <a:extLst>
              <a:ext uri="{FF2B5EF4-FFF2-40B4-BE49-F238E27FC236}">
                <a16:creationId xmlns:a16="http://schemas.microsoft.com/office/drawing/2014/main" id="{DE0C8455-0B18-41E8-99D0-BA31610F66F1}"/>
              </a:ext>
            </a:extLst>
          </p:cNvPr>
          <p:cNvSpPr/>
          <p:nvPr/>
        </p:nvSpPr>
        <p:spPr>
          <a:xfrm>
            <a:off x="439985" y="5490660"/>
            <a:ext cx="5961923" cy="1077218"/>
          </a:xfrm>
          <a:prstGeom prst="rect">
            <a:avLst/>
          </a:prstGeom>
        </p:spPr>
        <p:txBody>
          <a:bodyPr wrap="square">
            <a:spAutoFit/>
          </a:bodyPr>
          <a:lstStyle/>
          <a:p>
            <a:r>
              <a:rPr lang="en-AU" sz="1600" b="1" dirty="0">
                <a:latin typeface="Arial Narrow" panose="020B0606020202030204" pitchFamily="34" charset="0"/>
              </a:rPr>
              <a:t>CPUE: Fishing Vessel log book catch data</a:t>
            </a:r>
          </a:p>
          <a:p>
            <a:r>
              <a:rPr lang="en-AU" sz="1200" dirty="0">
                <a:latin typeface="Arial Narrow" panose="020B0606020202030204" pitchFamily="34" charset="0"/>
              </a:rPr>
              <a:t>Fishermen’s log books record how many fish were caught, what gear was used, and how much effort it took for the fishermen to catch those fish (e.g. time spent fishing). That information gives a ‘catch rate’, or CPUE (catch per unit effort) which is then used to estimate the </a:t>
            </a:r>
            <a:r>
              <a:rPr lang="en-AU" sz="1200" i="1" dirty="0">
                <a:latin typeface="Arial Narrow" panose="020B0606020202030204" pitchFamily="34" charset="0"/>
              </a:rPr>
              <a:t>abundance</a:t>
            </a:r>
            <a:r>
              <a:rPr lang="en-AU" sz="1200" dirty="0">
                <a:latin typeface="Arial Narrow" panose="020B0606020202030204" pitchFamily="34" charset="0"/>
              </a:rPr>
              <a:t> of the unit stock. </a:t>
            </a:r>
            <a:br>
              <a:rPr lang="en-AU" sz="1200" dirty="0">
                <a:latin typeface="Arial Narrow" panose="020B0606020202030204" pitchFamily="34" charset="0"/>
              </a:rPr>
            </a:br>
            <a:r>
              <a:rPr lang="en-AU" sz="1200" dirty="0">
                <a:latin typeface="Arial Narrow" panose="020B0606020202030204" pitchFamily="34" charset="0"/>
              </a:rPr>
              <a:t>For example, if more fish are caught (per same unit of effort) there must be more fish in the sea, right?! </a:t>
            </a:r>
            <a:endParaRPr lang="en-AU" sz="1600" b="1" dirty="0">
              <a:latin typeface="Arial Narrow" panose="020B0606020202030204" pitchFamily="34" charset="0"/>
            </a:endParaRPr>
          </a:p>
        </p:txBody>
      </p:sp>
      <p:sp>
        <p:nvSpPr>
          <p:cNvPr id="270" name="TextBox 269">
            <a:extLst>
              <a:ext uri="{FF2B5EF4-FFF2-40B4-BE49-F238E27FC236}">
                <a16:creationId xmlns:a16="http://schemas.microsoft.com/office/drawing/2014/main" id="{89DE2FA7-F0FC-41A2-B573-8155831F5882}"/>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cxnSp>
        <p:nvCxnSpPr>
          <p:cNvPr id="348" name="Straight Connector 347">
            <a:extLst>
              <a:ext uri="{FF2B5EF4-FFF2-40B4-BE49-F238E27FC236}">
                <a16:creationId xmlns:a16="http://schemas.microsoft.com/office/drawing/2014/main" id="{AE726D58-9D29-4FE0-A22E-EB605D572D2F}"/>
              </a:ext>
            </a:extLst>
          </p:cNvPr>
          <p:cNvCxnSpPr/>
          <p:nvPr/>
        </p:nvCxnSpPr>
        <p:spPr>
          <a:xfrm flipH="1">
            <a:off x="482612" y="8817257"/>
            <a:ext cx="5907340" cy="422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9" name="Straight Connector 348">
            <a:extLst>
              <a:ext uri="{FF2B5EF4-FFF2-40B4-BE49-F238E27FC236}">
                <a16:creationId xmlns:a16="http://schemas.microsoft.com/office/drawing/2014/main" id="{32C455D1-EF8E-4DBC-80A2-CF61253AD46C}"/>
              </a:ext>
            </a:extLst>
          </p:cNvPr>
          <p:cNvCxnSpPr>
            <a:cxnSpLocks/>
          </p:cNvCxnSpPr>
          <p:nvPr/>
        </p:nvCxnSpPr>
        <p:spPr>
          <a:xfrm flipH="1">
            <a:off x="473195" y="5483687"/>
            <a:ext cx="587593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94" name="Rectangle 193">
            <a:extLst>
              <a:ext uri="{FF2B5EF4-FFF2-40B4-BE49-F238E27FC236}">
                <a16:creationId xmlns:a16="http://schemas.microsoft.com/office/drawing/2014/main" id="{3CCA5ABE-AF15-496A-B902-4264385C0508}"/>
              </a:ext>
            </a:extLst>
          </p:cNvPr>
          <p:cNvSpPr/>
          <p:nvPr/>
        </p:nvSpPr>
        <p:spPr>
          <a:xfrm>
            <a:off x="482092" y="5107734"/>
            <a:ext cx="5872793" cy="326432"/>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200" b="1" dirty="0">
              <a:solidFill>
                <a:schemeClr val="tx1"/>
              </a:solidFill>
              <a:latin typeface="Arial Narrow" panose="020B0606020202030204" pitchFamily="34" charset="0"/>
            </a:endParaRPr>
          </a:p>
        </p:txBody>
      </p:sp>
      <p:sp>
        <p:nvSpPr>
          <p:cNvPr id="195" name="Rectangle 194">
            <a:extLst>
              <a:ext uri="{FF2B5EF4-FFF2-40B4-BE49-F238E27FC236}">
                <a16:creationId xmlns:a16="http://schemas.microsoft.com/office/drawing/2014/main" id="{22948A40-C435-44B9-89D8-2A67442A4DB1}"/>
              </a:ext>
            </a:extLst>
          </p:cNvPr>
          <p:cNvSpPr/>
          <p:nvPr/>
        </p:nvSpPr>
        <p:spPr>
          <a:xfrm>
            <a:off x="496329" y="5114977"/>
            <a:ext cx="5166988" cy="276999"/>
          </a:xfrm>
          <a:prstGeom prst="rect">
            <a:avLst/>
          </a:prstGeom>
        </p:spPr>
        <p:txBody>
          <a:bodyPr wrap="square">
            <a:spAutoFit/>
          </a:bodyPr>
          <a:lstStyle/>
          <a:p>
            <a:r>
              <a:rPr lang="en-AU" sz="1200" b="1" dirty="0">
                <a:latin typeface="Arial Narrow" panose="020B0606020202030204" pitchFamily="34" charset="0"/>
              </a:rPr>
              <a:t>Q. What is the latest estimate of wild fish stocks in millions of tonnes</a:t>
            </a:r>
            <a:r>
              <a:rPr lang="en-AU" sz="1200" b="1" baseline="30000" dirty="0">
                <a:latin typeface="Arial Narrow" panose="020B0606020202030204" pitchFamily="34" charset="0"/>
              </a:rPr>
              <a:t>[1]</a:t>
            </a:r>
            <a:r>
              <a:rPr lang="en-AU" sz="1200" b="1" dirty="0">
                <a:latin typeface="Arial Narrow" panose="020B0606020202030204" pitchFamily="34" charset="0"/>
              </a:rPr>
              <a:t>? Ans.</a:t>
            </a:r>
            <a:endParaRPr lang="en-AU" sz="1600" b="1" dirty="0">
              <a:latin typeface="Arial Narrow" panose="020B0606020202030204" pitchFamily="34" charset="0"/>
            </a:endParaRPr>
          </a:p>
        </p:txBody>
      </p:sp>
      <p:sp>
        <p:nvSpPr>
          <p:cNvPr id="196" name="Rectangle 195">
            <a:extLst>
              <a:ext uri="{FF2B5EF4-FFF2-40B4-BE49-F238E27FC236}">
                <a16:creationId xmlns:a16="http://schemas.microsoft.com/office/drawing/2014/main" id="{D80C264E-90E8-4CF6-913B-5BCACB88CC92}"/>
              </a:ext>
            </a:extLst>
          </p:cNvPr>
          <p:cNvSpPr/>
          <p:nvPr/>
        </p:nvSpPr>
        <p:spPr>
          <a:xfrm>
            <a:off x="5348387" y="5146328"/>
            <a:ext cx="957111" cy="239075"/>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AU" sz="1200" dirty="0">
              <a:solidFill>
                <a:schemeClr val="tx1">
                  <a:lumMod val="65000"/>
                  <a:lumOff val="35000"/>
                </a:schemeClr>
              </a:solidFill>
              <a:latin typeface="Comic Sans MS" panose="030F0702030302020204" pitchFamily="66" charset="0"/>
            </a:endParaRPr>
          </a:p>
        </p:txBody>
      </p:sp>
      <p:sp>
        <p:nvSpPr>
          <p:cNvPr id="198" name="Rectangle 197">
            <a:extLst>
              <a:ext uri="{FF2B5EF4-FFF2-40B4-BE49-F238E27FC236}">
                <a16:creationId xmlns:a16="http://schemas.microsoft.com/office/drawing/2014/main" id="{EF531B3B-85E6-4CC0-B6AA-A3049DCC9A93}"/>
              </a:ext>
            </a:extLst>
          </p:cNvPr>
          <p:cNvSpPr/>
          <p:nvPr/>
        </p:nvSpPr>
        <p:spPr>
          <a:xfrm>
            <a:off x="493401" y="6564237"/>
            <a:ext cx="5872793" cy="326432"/>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200" b="1" dirty="0">
              <a:solidFill>
                <a:schemeClr val="tx1"/>
              </a:solidFill>
              <a:latin typeface="Arial Narrow" panose="020B0606020202030204" pitchFamily="34" charset="0"/>
            </a:endParaRPr>
          </a:p>
        </p:txBody>
      </p:sp>
      <p:sp>
        <p:nvSpPr>
          <p:cNvPr id="199" name="Rectangle 198">
            <a:extLst>
              <a:ext uri="{FF2B5EF4-FFF2-40B4-BE49-F238E27FC236}">
                <a16:creationId xmlns:a16="http://schemas.microsoft.com/office/drawing/2014/main" id="{44C862C0-7E80-447D-AA68-1D3423E980E2}"/>
              </a:ext>
            </a:extLst>
          </p:cNvPr>
          <p:cNvSpPr/>
          <p:nvPr/>
        </p:nvSpPr>
        <p:spPr>
          <a:xfrm>
            <a:off x="507638" y="6571480"/>
            <a:ext cx="3027022" cy="276999"/>
          </a:xfrm>
          <a:prstGeom prst="rect">
            <a:avLst/>
          </a:prstGeom>
        </p:spPr>
        <p:txBody>
          <a:bodyPr wrap="square">
            <a:spAutoFit/>
          </a:bodyPr>
          <a:lstStyle/>
          <a:p>
            <a:r>
              <a:rPr lang="en-AU" sz="1200" b="1" dirty="0">
                <a:latin typeface="Arial Narrow" panose="020B0606020202030204" pitchFamily="34" charset="0"/>
              </a:rPr>
              <a:t>Q. What does CPUE estimate? Ans.</a:t>
            </a:r>
            <a:endParaRPr lang="en-AU" sz="1600" b="1" dirty="0">
              <a:latin typeface="Arial Narrow" panose="020B0606020202030204" pitchFamily="34" charset="0"/>
            </a:endParaRPr>
          </a:p>
        </p:txBody>
      </p:sp>
      <p:sp>
        <p:nvSpPr>
          <p:cNvPr id="200" name="Rectangle 199">
            <a:extLst>
              <a:ext uri="{FF2B5EF4-FFF2-40B4-BE49-F238E27FC236}">
                <a16:creationId xmlns:a16="http://schemas.microsoft.com/office/drawing/2014/main" id="{167675BD-B03E-4257-9E71-E5E010BF5E36}"/>
              </a:ext>
            </a:extLst>
          </p:cNvPr>
          <p:cNvSpPr/>
          <p:nvPr/>
        </p:nvSpPr>
        <p:spPr>
          <a:xfrm>
            <a:off x="2789561" y="6593018"/>
            <a:ext cx="3535929" cy="24643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200" dirty="0">
                <a:solidFill>
                  <a:schemeClr val="tx1">
                    <a:lumMod val="65000"/>
                    <a:lumOff val="35000"/>
                  </a:schemeClr>
                </a:solidFill>
                <a:latin typeface="Comic Sans MS" panose="030F0702030302020204" pitchFamily="66" charset="0"/>
              </a:rPr>
              <a:t>Abundance of the unit stock (population)</a:t>
            </a:r>
          </a:p>
        </p:txBody>
      </p:sp>
      <p:sp>
        <p:nvSpPr>
          <p:cNvPr id="201" name="Rectangle 200">
            <a:extLst>
              <a:ext uri="{FF2B5EF4-FFF2-40B4-BE49-F238E27FC236}">
                <a16:creationId xmlns:a16="http://schemas.microsoft.com/office/drawing/2014/main" id="{D60D3314-903A-478C-AE02-02FE4D5015C3}"/>
              </a:ext>
            </a:extLst>
          </p:cNvPr>
          <p:cNvSpPr/>
          <p:nvPr/>
        </p:nvSpPr>
        <p:spPr>
          <a:xfrm>
            <a:off x="413115" y="6882832"/>
            <a:ext cx="3163095" cy="1323439"/>
          </a:xfrm>
          <a:prstGeom prst="rect">
            <a:avLst/>
          </a:prstGeom>
        </p:spPr>
        <p:txBody>
          <a:bodyPr wrap="square">
            <a:spAutoFit/>
          </a:bodyPr>
          <a:lstStyle/>
          <a:p>
            <a:r>
              <a:rPr lang="en-AU" sz="1600" b="1" dirty="0">
                <a:latin typeface="Arial Narrow" panose="020B0606020202030204" pitchFamily="34" charset="0"/>
              </a:rPr>
              <a:t>Suggested Practical</a:t>
            </a:r>
            <a:r>
              <a:rPr lang="en-AU" sz="1600" b="1" baseline="30000" dirty="0">
                <a:latin typeface="Arial Narrow" panose="020B0606020202030204" pitchFamily="34" charset="0"/>
              </a:rPr>
              <a:t>[2]</a:t>
            </a:r>
            <a:endParaRPr lang="en-AU" sz="1600" b="1" dirty="0">
              <a:latin typeface="Arial Narrow" panose="020B0606020202030204" pitchFamily="34" charset="0"/>
            </a:endParaRPr>
          </a:p>
          <a:p>
            <a:pPr algn="ctr"/>
            <a:endParaRPr lang="en-AU" sz="200" b="1" dirty="0">
              <a:latin typeface="Arial Narrow" panose="020B0606020202030204" pitchFamily="34" charset="0"/>
            </a:endParaRPr>
          </a:p>
          <a:p>
            <a:r>
              <a:rPr lang="en-AU" sz="1200" dirty="0">
                <a:latin typeface="Arial Narrow" panose="020B0606020202030204" pitchFamily="34" charset="0"/>
              </a:rPr>
              <a:t>1. Fill a fish tank with lots of small fish (count them)</a:t>
            </a:r>
          </a:p>
          <a:p>
            <a:r>
              <a:rPr lang="en-AU" sz="1200" dirty="0">
                <a:latin typeface="Arial Narrow" panose="020B0606020202030204" pitchFamily="34" charset="0"/>
              </a:rPr>
              <a:t>2. Use a net and make one sweep across the tank</a:t>
            </a:r>
          </a:p>
          <a:p>
            <a:r>
              <a:rPr lang="en-AU" sz="1200" dirty="0">
                <a:latin typeface="Arial Narrow" panose="020B0606020202030204" pitchFamily="34" charset="0"/>
              </a:rPr>
              <a:t>3. Do </a:t>
            </a:r>
            <a:r>
              <a:rPr lang="en-AU" sz="1200" i="1" dirty="0">
                <a:latin typeface="Arial Narrow" panose="020B0606020202030204" pitchFamily="34" charset="0"/>
              </a:rPr>
              <a:t>not</a:t>
            </a:r>
            <a:r>
              <a:rPr lang="en-AU" sz="1200" dirty="0">
                <a:latin typeface="Arial Narrow" panose="020B0606020202030204" pitchFamily="34" charset="0"/>
              </a:rPr>
              <a:t> put them back in the same tank</a:t>
            </a:r>
            <a:br>
              <a:rPr lang="en-AU" sz="1200" dirty="0">
                <a:latin typeface="Arial Narrow" panose="020B0606020202030204" pitchFamily="34" charset="0"/>
              </a:rPr>
            </a:br>
            <a:r>
              <a:rPr lang="en-AU" sz="1200" dirty="0">
                <a:latin typeface="Arial Narrow" panose="020B0606020202030204" pitchFamily="34" charset="0"/>
              </a:rPr>
              <a:t>4. Count the number of fish caught (per unit effort)</a:t>
            </a:r>
          </a:p>
          <a:p>
            <a:r>
              <a:rPr lang="en-AU" sz="1200" dirty="0">
                <a:latin typeface="Arial Narrow" panose="020B0606020202030204" pitchFamily="34" charset="0"/>
              </a:rPr>
              <a:t>5. Repeat steps 2-4 using the same unit of effort.</a:t>
            </a:r>
          </a:p>
        </p:txBody>
      </p:sp>
      <p:sp>
        <p:nvSpPr>
          <p:cNvPr id="202" name="Rectangle 201">
            <a:extLst>
              <a:ext uri="{FF2B5EF4-FFF2-40B4-BE49-F238E27FC236}">
                <a16:creationId xmlns:a16="http://schemas.microsoft.com/office/drawing/2014/main" id="{6556361F-DD70-4125-8444-E001E965C60A}"/>
              </a:ext>
            </a:extLst>
          </p:cNvPr>
          <p:cNvSpPr/>
          <p:nvPr/>
        </p:nvSpPr>
        <p:spPr>
          <a:xfrm>
            <a:off x="3401433" y="6963796"/>
            <a:ext cx="2960786" cy="1162700"/>
          </a:xfrm>
          <a:prstGeom prst="rect">
            <a:avLst/>
          </a:prstGeom>
          <a:solidFill>
            <a:schemeClr val="tx1"/>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200" b="1" dirty="0">
              <a:solidFill>
                <a:schemeClr val="tx1"/>
              </a:solidFill>
              <a:latin typeface="Arial Narrow" panose="020B0606020202030204" pitchFamily="34" charset="0"/>
            </a:endParaRPr>
          </a:p>
        </p:txBody>
      </p:sp>
      <p:sp>
        <p:nvSpPr>
          <p:cNvPr id="203" name="Rectangle: Rounded Corners 202">
            <a:extLst>
              <a:ext uri="{FF2B5EF4-FFF2-40B4-BE49-F238E27FC236}">
                <a16:creationId xmlns:a16="http://schemas.microsoft.com/office/drawing/2014/main" id="{92F4416B-3042-4C19-93FF-359E98C4806B}"/>
              </a:ext>
            </a:extLst>
          </p:cNvPr>
          <p:cNvSpPr/>
          <p:nvPr/>
        </p:nvSpPr>
        <p:spPr>
          <a:xfrm>
            <a:off x="3427788" y="7520336"/>
            <a:ext cx="899061" cy="502009"/>
          </a:xfrm>
          <a:prstGeom prst="round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04" name="Rectangle: Rounded Corners 203">
            <a:extLst>
              <a:ext uri="{FF2B5EF4-FFF2-40B4-BE49-F238E27FC236}">
                <a16:creationId xmlns:a16="http://schemas.microsoft.com/office/drawing/2014/main" id="{C98DCBD3-F14E-4022-A23D-CA3661FA1CA5}"/>
              </a:ext>
            </a:extLst>
          </p:cNvPr>
          <p:cNvSpPr/>
          <p:nvPr/>
        </p:nvSpPr>
        <p:spPr>
          <a:xfrm>
            <a:off x="4416922" y="7521141"/>
            <a:ext cx="899061" cy="502009"/>
          </a:xfrm>
          <a:prstGeom prst="round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05" name="Rectangle: Rounded Corners 204">
            <a:extLst>
              <a:ext uri="{FF2B5EF4-FFF2-40B4-BE49-F238E27FC236}">
                <a16:creationId xmlns:a16="http://schemas.microsoft.com/office/drawing/2014/main" id="{0268EDA8-999A-462B-8A6E-AE7D94E9A939}"/>
              </a:ext>
            </a:extLst>
          </p:cNvPr>
          <p:cNvSpPr/>
          <p:nvPr/>
        </p:nvSpPr>
        <p:spPr>
          <a:xfrm>
            <a:off x="5427652" y="7506923"/>
            <a:ext cx="899061" cy="502009"/>
          </a:xfrm>
          <a:prstGeom prst="round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206" name="Freeform: Shape 205">
            <a:extLst>
              <a:ext uri="{FF2B5EF4-FFF2-40B4-BE49-F238E27FC236}">
                <a16:creationId xmlns:a16="http://schemas.microsoft.com/office/drawing/2014/main" id="{6ECEDCC6-2016-4A42-90B6-7C26E9FF0DD4}"/>
              </a:ext>
            </a:extLst>
          </p:cNvPr>
          <p:cNvSpPr/>
          <p:nvPr/>
        </p:nvSpPr>
        <p:spPr>
          <a:xfrm>
            <a:off x="3565029" y="7839630"/>
            <a:ext cx="127157" cy="107464"/>
          </a:xfrm>
          <a:custGeom>
            <a:avLst/>
            <a:gdLst>
              <a:gd name="connsiteX0" fmla="*/ 388841 w 472661"/>
              <a:gd name="connsiteY0" fmla="*/ 101120 h 284000"/>
              <a:gd name="connsiteX1" fmla="*/ 350741 w 472661"/>
              <a:gd name="connsiteY1" fmla="*/ 85880 h 284000"/>
              <a:gd name="connsiteX2" fmla="*/ 335501 w 472661"/>
              <a:gd name="connsiteY2" fmla="*/ 63020 h 284000"/>
              <a:gd name="connsiteX3" fmla="*/ 305021 w 472661"/>
              <a:gd name="connsiteY3" fmla="*/ 55400 h 284000"/>
              <a:gd name="connsiteX4" fmla="*/ 244061 w 472661"/>
              <a:gd name="connsiteY4" fmla="*/ 32540 h 284000"/>
              <a:gd name="connsiteX5" fmla="*/ 221201 w 472661"/>
              <a:gd name="connsiteY5" fmla="*/ 24920 h 284000"/>
              <a:gd name="connsiteX6" fmla="*/ 114521 w 472661"/>
              <a:gd name="connsiteY6" fmla="*/ 32540 h 284000"/>
              <a:gd name="connsiteX7" fmla="*/ 91661 w 472661"/>
              <a:gd name="connsiteY7" fmla="*/ 40160 h 284000"/>
              <a:gd name="connsiteX8" fmla="*/ 53561 w 472661"/>
              <a:gd name="connsiteY8" fmla="*/ 85880 h 284000"/>
              <a:gd name="connsiteX9" fmla="*/ 7841 w 472661"/>
              <a:gd name="connsiteY9" fmla="*/ 139220 h 284000"/>
              <a:gd name="connsiteX10" fmla="*/ 23081 w 472661"/>
              <a:gd name="connsiteY10" fmla="*/ 177320 h 284000"/>
              <a:gd name="connsiteX11" fmla="*/ 99281 w 472661"/>
              <a:gd name="connsiteY11" fmla="*/ 238280 h 284000"/>
              <a:gd name="connsiteX12" fmla="*/ 129761 w 472661"/>
              <a:gd name="connsiteY12" fmla="*/ 245900 h 284000"/>
              <a:gd name="connsiteX13" fmla="*/ 183101 w 472661"/>
              <a:gd name="connsiteY13" fmla="*/ 276380 h 284000"/>
              <a:gd name="connsiteX14" fmla="*/ 205961 w 472661"/>
              <a:gd name="connsiteY14" fmla="*/ 284000 h 284000"/>
              <a:gd name="connsiteX15" fmla="*/ 320261 w 472661"/>
              <a:gd name="connsiteY15" fmla="*/ 261140 h 284000"/>
              <a:gd name="connsiteX16" fmla="*/ 343121 w 472661"/>
              <a:gd name="connsiteY16" fmla="*/ 238280 h 284000"/>
              <a:gd name="connsiteX17" fmla="*/ 388841 w 472661"/>
              <a:gd name="connsiteY17" fmla="*/ 200180 h 284000"/>
              <a:gd name="connsiteX18" fmla="*/ 426941 w 472661"/>
              <a:gd name="connsiteY18" fmla="*/ 162080 h 284000"/>
              <a:gd name="connsiteX19" fmla="*/ 434561 w 472661"/>
              <a:gd name="connsiteY19" fmla="*/ 184940 h 284000"/>
              <a:gd name="connsiteX20" fmla="*/ 442181 w 472661"/>
              <a:gd name="connsiteY20" fmla="*/ 238280 h 284000"/>
              <a:gd name="connsiteX21" fmla="*/ 457421 w 472661"/>
              <a:gd name="connsiteY21" fmla="*/ 261140 h 284000"/>
              <a:gd name="connsiteX22" fmla="*/ 465041 w 472661"/>
              <a:gd name="connsiteY22" fmla="*/ 284000 h 284000"/>
              <a:gd name="connsiteX23" fmla="*/ 472661 w 472661"/>
              <a:gd name="connsiteY23" fmla="*/ 2060 h 284000"/>
              <a:gd name="connsiteX24" fmla="*/ 465041 w 472661"/>
              <a:gd name="connsiteY24" fmla="*/ 32540 h 284000"/>
              <a:gd name="connsiteX25" fmla="*/ 411701 w 472661"/>
              <a:gd name="connsiteY25" fmla="*/ 63020 h 284000"/>
              <a:gd name="connsiteX26" fmla="*/ 388841 w 472661"/>
              <a:gd name="connsiteY26" fmla="*/ 101120 h 28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72661" h="284000">
                <a:moveTo>
                  <a:pt x="388841" y="101120"/>
                </a:moveTo>
                <a:cubicBezTo>
                  <a:pt x="378681" y="104930"/>
                  <a:pt x="361872" y="93830"/>
                  <a:pt x="350741" y="85880"/>
                </a:cubicBezTo>
                <a:cubicBezTo>
                  <a:pt x="343289" y="80557"/>
                  <a:pt x="343121" y="68100"/>
                  <a:pt x="335501" y="63020"/>
                </a:cubicBezTo>
                <a:cubicBezTo>
                  <a:pt x="326787" y="57211"/>
                  <a:pt x="315091" y="58277"/>
                  <a:pt x="305021" y="55400"/>
                </a:cubicBezTo>
                <a:cubicBezTo>
                  <a:pt x="280807" y="48482"/>
                  <a:pt x="269827" y="42202"/>
                  <a:pt x="244061" y="32540"/>
                </a:cubicBezTo>
                <a:cubicBezTo>
                  <a:pt x="236540" y="29720"/>
                  <a:pt x="228821" y="27460"/>
                  <a:pt x="221201" y="24920"/>
                </a:cubicBezTo>
                <a:cubicBezTo>
                  <a:pt x="185641" y="27460"/>
                  <a:pt x="149927" y="28375"/>
                  <a:pt x="114521" y="32540"/>
                </a:cubicBezTo>
                <a:cubicBezTo>
                  <a:pt x="106544" y="33478"/>
                  <a:pt x="98344" y="35705"/>
                  <a:pt x="91661" y="40160"/>
                </a:cubicBezTo>
                <a:cubicBezTo>
                  <a:pt x="72255" y="53097"/>
                  <a:pt x="66340" y="67990"/>
                  <a:pt x="53561" y="85880"/>
                </a:cubicBezTo>
                <a:cubicBezTo>
                  <a:pt x="29123" y="120093"/>
                  <a:pt x="35534" y="111527"/>
                  <a:pt x="7841" y="139220"/>
                </a:cubicBezTo>
                <a:cubicBezTo>
                  <a:pt x="-4156" y="175210"/>
                  <a:pt x="-4774" y="152560"/>
                  <a:pt x="23081" y="177320"/>
                </a:cubicBezTo>
                <a:cubicBezTo>
                  <a:pt x="65491" y="215018"/>
                  <a:pt x="55501" y="221863"/>
                  <a:pt x="99281" y="238280"/>
                </a:cubicBezTo>
                <a:cubicBezTo>
                  <a:pt x="109087" y="241957"/>
                  <a:pt x="119601" y="243360"/>
                  <a:pt x="129761" y="245900"/>
                </a:cubicBezTo>
                <a:cubicBezTo>
                  <a:pt x="152719" y="261205"/>
                  <a:pt x="156031" y="264779"/>
                  <a:pt x="183101" y="276380"/>
                </a:cubicBezTo>
                <a:cubicBezTo>
                  <a:pt x="190484" y="279544"/>
                  <a:pt x="198341" y="281460"/>
                  <a:pt x="205961" y="284000"/>
                </a:cubicBezTo>
                <a:cubicBezTo>
                  <a:pt x="244061" y="276380"/>
                  <a:pt x="283400" y="273427"/>
                  <a:pt x="320261" y="261140"/>
                </a:cubicBezTo>
                <a:cubicBezTo>
                  <a:pt x="330484" y="257732"/>
                  <a:pt x="334842" y="245179"/>
                  <a:pt x="343121" y="238280"/>
                </a:cubicBezTo>
                <a:cubicBezTo>
                  <a:pt x="366710" y="218622"/>
                  <a:pt x="369198" y="227680"/>
                  <a:pt x="388841" y="200180"/>
                </a:cubicBezTo>
                <a:cubicBezTo>
                  <a:pt x="418266" y="158985"/>
                  <a:pt x="385814" y="175789"/>
                  <a:pt x="426941" y="162080"/>
                </a:cubicBezTo>
                <a:cubicBezTo>
                  <a:pt x="429481" y="169700"/>
                  <a:pt x="432986" y="177064"/>
                  <a:pt x="434561" y="184940"/>
                </a:cubicBezTo>
                <a:cubicBezTo>
                  <a:pt x="438083" y="202552"/>
                  <a:pt x="437020" y="221077"/>
                  <a:pt x="442181" y="238280"/>
                </a:cubicBezTo>
                <a:cubicBezTo>
                  <a:pt x="444813" y="247052"/>
                  <a:pt x="453325" y="252949"/>
                  <a:pt x="457421" y="261140"/>
                </a:cubicBezTo>
                <a:cubicBezTo>
                  <a:pt x="461013" y="268324"/>
                  <a:pt x="462501" y="276380"/>
                  <a:pt x="465041" y="284000"/>
                </a:cubicBezTo>
                <a:cubicBezTo>
                  <a:pt x="467581" y="190020"/>
                  <a:pt x="472661" y="96074"/>
                  <a:pt x="472661" y="2060"/>
                </a:cubicBezTo>
                <a:cubicBezTo>
                  <a:pt x="472661" y="-8413"/>
                  <a:pt x="471128" y="24018"/>
                  <a:pt x="465041" y="32540"/>
                </a:cubicBezTo>
                <a:cubicBezTo>
                  <a:pt x="450625" y="52723"/>
                  <a:pt x="432386" y="56125"/>
                  <a:pt x="411701" y="63020"/>
                </a:cubicBezTo>
                <a:cubicBezTo>
                  <a:pt x="402285" y="91268"/>
                  <a:pt x="399001" y="97310"/>
                  <a:pt x="388841" y="101120"/>
                </a:cubicBez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207" name="Freeform: Shape 206">
            <a:extLst>
              <a:ext uri="{FF2B5EF4-FFF2-40B4-BE49-F238E27FC236}">
                <a16:creationId xmlns:a16="http://schemas.microsoft.com/office/drawing/2014/main" id="{D6632877-B326-4754-ADA6-8DB8C9E79BB1}"/>
              </a:ext>
            </a:extLst>
          </p:cNvPr>
          <p:cNvSpPr/>
          <p:nvPr/>
        </p:nvSpPr>
        <p:spPr>
          <a:xfrm>
            <a:off x="3800643" y="7692640"/>
            <a:ext cx="127157" cy="107464"/>
          </a:xfrm>
          <a:custGeom>
            <a:avLst/>
            <a:gdLst>
              <a:gd name="connsiteX0" fmla="*/ 388841 w 472661"/>
              <a:gd name="connsiteY0" fmla="*/ 101120 h 284000"/>
              <a:gd name="connsiteX1" fmla="*/ 350741 w 472661"/>
              <a:gd name="connsiteY1" fmla="*/ 85880 h 284000"/>
              <a:gd name="connsiteX2" fmla="*/ 335501 w 472661"/>
              <a:gd name="connsiteY2" fmla="*/ 63020 h 284000"/>
              <a:gd name="connsiteX3" fmla="*/ 305021 w 472661"/>
              <a:gd name="connsiteY3" fmla="*/ 55400 h 284000"/>
              <a:gd name="connsiteX4" fmla="*/ 244061 w 472661"/>
              <a:gd name="connsiteY4" fmla="*/ 32540 h 284000"/>
              <a:gd name="connsiteX5" fmla="*/ 221201 w 472661"/>
              <a:gd name="connsiteY5" fmla="*/ 24920 h 284000"/>
              <a:gd name="connsiteX6" fmla="*/ 114521 w 472661"/>
              <a:gd name="connsiteY6" fmla="*/ 32540 h 284000"/>
              <a:gd name="connsiteX7" fmla="*/ 91661 w 472661"/>
              <a:gd name="connsiteY7" fmla="*/ 40160 h 284000"/>
              <a:gd name="connsiteX8" fmla="*/ 53561 w 472661"/>
              <a:gd name="connsiteY8" fmla="*/ 85880 h 284000"/>
              <a:gd name="connsiteX9" fmla="*/ 7841 w 472661"/>
              <a:gd name="connsiteY9" fmla="*/ 139220 h 284000"/>
              <a:gd name="connsiteX10" fmla="*/ 23081 w 472661"/>
              <a:gd name="connsiteY10" fmla="*/ 177320 h 284000"/>
              <a:gd name="connsiteX11" fmla="*/ 99281 w 472661"/>
              <a:gd name="connsiteY11" fmla="*/ 238280 h 284000"/>
              <a:gd name="connsiteX12" fmla="*/ 129761 w 472661"/>
              <a:gd name="connsiteY12" fmla="*/ 245900 h 284000"/>
              <a:gd name="connsiteX13" fmla="*/ 183101 w 472661"/>
              <a:gd name="connsiteY13" fmla="*/ 276380 h 284000"/>
              <a:gd name="connsiteX14" fmla="*/ 205961 w 472661"/>
              <a:gd name="connsiteY14" fmla="*/ 284000 h 284000"/>
              <a:gd name="connsiteX15" fmla="*/ 320261 w 472661"/>
              <a:gd name="connsiteY15" fmla="*/ 261140 h 284000"/>
              <a:gd name="connsiteX16" fmla="*/ 343121 w 472661"/>
              <a:gd name="connsiteY16" fmla="*/ 238280 h 284000"/>
              <a:gd name="connsiteX17" fmla="*/ 388841 w 472661"/>
              <a:gd name="connsiteY17" fmla="*/ 200180 h 284000"/>
              <a:gd name="connsiteX18" fmla="*/ 426941 w 472661"/>
              <a:gd name="connsiteY18" fmla="*/ 162080 h 284000"/>
              <a:gd name="connsiteX19" fmla="*/ 434561 w 472661"/>
              <a:gd name="connsiteY19" fmla="*/ 184940 h 284000"/>
              <a:gd name="connsiteX20" fmla="*/ 442181 w 472661"/>
              <a:gd name="connsiteY20" fmla="*/ 238280 h 284000"/>
              <a:gd name="connsiteX21" fmla="*/ 457421 w 472661"/>
              <a:gd name="connsiteY21" fmla="*/ 261140 h 284000"/>
              <a:gd name="connsiteX22" fmla="*/ 465041 w 472661"/>
              <a:gd name="connsiteY22" fmla="*/ 284000 h 284000"/>
              <a:gd name="connsiteX23" fmla="*/ 472661 w 472661"/>
              <a:gd name="connsiteY23" fmla="*/ 2060 h 284000"/>
              <a:gd name="connsiteX24" fmla="*/ 465041 w 472661"/>
              <a:gd name="connsiteY24" fmla="*/ 32540 h 284000"/>
              <a:gd name="connsiteX25" fmla="*/ 411701 w 472661"/>
              <a:gd name="connsiteY25" fmla="*/ 63020 h 284000"/>
              <a:gd name="connsiteX26" fmla="*/ 388841 w 472661"/>
              <a:gd name="connsiteY26" fmla="*/ 101120 h 28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72661" h="284000">
                <a:moveTo>
                  <a:pt x="388841" y="101120"/>
                </a:moveTo>
                <a:cubicBezTo>
                  <a:pt x="378681" y="104930"/>
                  <a:pt x="361872" y="93830"/>
                  <a:pt x="350741" y="85880"/>
                </a:cubicBezTo>
                <a:cubicBezTo>
                  <a:pt x="343289" y="80557"/>
                  <a:pt x="343121" y="68100"/>
                  <a:pt x="335501" y="63020"/>
                </a:cubicBezTo>
                <a:cubicBezTo>
                  <a:pt x="326787" y="57211"/>
                  <a:pt x="315091" y="58277"/>
                  <a:pt x="305021" y="55400"/>
                </a:cubicBezTo>
                <a:cubicBezTo>
                  <a:pt x="280807" y="48482"/>
                  <a:pt x="269827" y="42202"/>
                  <a:pt x="244061" y="32540"/>
                </a:cubicBezTo>
                <a:cubicBezTo>
                  <a:pt x="236540" y="29720"/>
                  <a:pt x="228821" y="27460"/>
                  <a:pt x="221201" y="24920"/>
                </a:cubicBezTo>
                <a:cubicBezTo>
                  <a:pt x="185641" y="27460"/>
                  <a:pt x="149927" y="28375"/>
                  <a:pt x="114521" y="32540"/>
                </a:cubicBezTo>
                <a:cubicBezTo>
                  <a:pt x="106544" y="33478"/>
                  <a:pt x="98344" y="35705"/>
                  <a:pt x="91661" y="40160"/>
                </a:cubicBezTo>
                <a:cubicBezTo>
                  <a:pt x="72255" y="53097"/>
                  <a:pt x="66340" y="67990"/>
                  <a:pt x="53561" y="85880"/>
                </a:cubicBezTo>
                <a:cubicBezTo>
                  <a:pt x="29123" y="120093"/>
                  <a:pt x="35534" y="111527"/>
                  <a:pt x="7841" y="139220"/>
                </a:cubicBezTo>
                <a:cubicBezTo>
                  <a:pt x="-4156" y="175210"/>
                  <a:pt x="-4774" y="152560"/>
                  <a:pt x="23081" y="177320"/>
                </a:cubicBezTo>
                <a:cubicBezTo>
                  <a:pt x="65491" y="215018"/>
                  <a:pt x="55501" y="221863"/>
                  <a:pt x="99281" y="238280"/>
                </a:cubicBezTo>
                <a:cubicBezTo>
                  <a:pt x="109087" y="241957"/>
                  <a:pt x="119601" y="243360"/>
                  <a:pt x="129761" y="245900"/>
                </a:cubicBezTo>
                <a:cubicBezTo>
                  <a:pt x="152719" y="261205"/>
                  <a:pt x="156031" y="264779"/>
                  <a:pt x="183101" y="276380"/>
                </a:cubicBezTo>
                <a:cubicBezTo>
                  <a:pt x="190484" y="279544"/>
                  <a:pt x="198341" y="281460"/>
                  <a:pt x="205961" y="284000"/>
                </a:cubicBezTo>
                <a:cubicBezTo>
                  <a:pt x="244061" y="276380"/>
                  <a:pt x="283400" y="273427"/>
                  <a:pt x="320261" y="261140"/>
                </a:cubicBezTo>
                <a:cubicBezTo>
                  <a:pt x="330484" y="257732"/>
                  <a:pt x="334842" y="245179"/>
                  <a:pt x="343121" y="238280"/>
                </a:cubicBezTo>
                <a:cubicBezTo>
                  <a:pt x="366710" y="218622"/>
                  <a:pt x="369198" y="227680"/>
                  <a:pt x="388841" y="200180"/>
                </a:cubicBezTo>
                <a:cubicBezTo>
                  <a:pt x="418266" y="158985"/>
                  <a:pt x="385814" y="175789"/>
                  <a:pt x="426941" y="162080"/>
                </a:cubicBezTo>
                <a:cubicBezTo>
                  <a:pt x="429481" y="169700"/>
                  <a:pt x="432986" y="177064"/>
                  <a:pt x="434561" y="184940"/>
                </a:cubicBezTo>
                <a:cubicBezTo>
                  <a:pt x="438083" y="202552"/>
                  <a:pt x="437020" y="221077"/>
                  <a:pt x="442181" y="238280"/>
                </a:cubicBezTo>
                <a:cubicBezTo>
                  <a:pt x="444813" y="247052"/>
                  <a:pt x="453325" y="252949"/>
                  <a:pt x="457421" y="261140"/>
                </a:cubicBezTo>
                <a:cubicBezTo>
                  <a:pt x="461013" y="268324"/>
                  <a:pt x="462501" y="276380"/>
                  <a:pt x="465041" y="284000"/>
                </a:cubicBezTo>
                <a:cubicBezTo>
                  <a:pt x="467581" y="190020"/>
                  <a:pt x="472661" y="96074"/>
                  <a:pt x="472661" y="2060"/>
                </a:cubicBezTo>
                <a:cubicBezTo>
                  <a:pt x="472661" y="-8413"/>
                  <a:pt x="471128" y="24018"/>
                  <a:pt x="465041" y="32540"/>
                </a:cubicBezTo>
                <a:cubicBezTo>
                  <a:pt x="450625" y="52723"/>
                  <a:pt x="432386" y="56125"/>
                  <a:pt x="411701" y="63020"/>
                </a:cubicBezTo>
                <a:cubicBezTo>
                  <a:pt x="402285" y="91268"/>
                  <a:pt x="399001" y="97310"/>
                  <a:pt x="388841" y="101120"/>
                </a:cubicBez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208" name="Freeform: Shape 207">
            <a:extLst>
              <a:ext uri="{FF2B5EF4-FFF2-40B4-BE49-F238E27FC236}">
                <a16:creationId xmlns:a16="http://schemas.microsoft.com/office/drawing/2014/main" id="{38B3F686-1A86-4103-919C-9025459C2414}"/>
              </a:ext>
            </a:extLst>
          </p:cNvPr>
          <p:cNvSpPr/>
          <p:nvPr/>
        </p:nvSpPr>
        <p:spPr>
          <a:xfrm>
            <a:off x="3782837" y="7849642"/>
            <a:ext cx="127157" cy="107464"/>
          </a:xfrm>
          <a:custGeom>
            <a:avLst/>
            <a:gdLst>
              <a:gd name="connsiteX0" fmla="*/ 388841 w 472661"/>
              <a:gd name="connsiteY0" fmla="*/ 101120 h 284000"/>
              <a:gd name="connsiteX1" fmla="*/ 350741 w 472661"/>
              <a:gd name="connsiteY1" fmla="*/ 85880 h 284000"/>
              <a:gd name="connsiteX2" fmla="*/ 335501 w 472661"/>
              <a:gd name="connsiteY2" fmla="*/ 63020 h 284000"/>
              <a:gd name="connsiteX3" fmla="*/ 305021 w 472661"/>
              <a:gd name="connsiteY3" fmla="*/ 55400 h 284000"/>
              <a:gd name="connsiteX4" fmla="*/ 244061 w 472661"/>
              <a:gd name="connsiteY4" fmla="*/ 32540 h 284000"/>
              <a:gd name="connsiteX5" fmla="*/ 221201 w 472661"/>
              <a:gd name="connsiteY5" fmla="*/ 24920 h 284000"/>
              <a:gd name="connsiteX6" fmla="*/ 114521 w 472661"/>
              <a:gd name="connsiteY6" fmla="*/ 32540 h 284000"/>
              <a:gd name="connsiteX7" fmla="*/ 91661 w 472661"/>
              <a:gd name="connsiteY7" fmla="*/ 40160 h 284000"/>
              <a:gd name="connsiteX8" fmla="*/ 53561 w 472661"/>
              <a:gd name="connsiteY8" fmla="*/ 85880 h 284000"/>
              <a:gd name="connsiteX9" fmla="*/ 7841 w 472661"/>
              <a:gd name="connsiteY9" fmla="*/ 139220 h 284000"/>
              <a:gd name="connsiteX10" fmla="*/ 23081 w 472661"/>
              <a:gd name="connsiteY10" fmla="*/ 177320 h 284000"/>
              <a:gd name="connsiteX11" fmla="*/ 99281 w 472661"/>
              <a:gd name="connsiteY11" fmla="*/ 238280 h 284000"/>
              <a:gd name="connsiteX12" fmla="*/ 129761 w 472661"/>
              <a:gd name="connsiteY12" fmla="*/ 245900 h 284000"/>
              <a:gd name="connsiteX13" fmla="*/ 183101 w 472661"/>
              <a:gd name="connsiteY13" fmla="*/ 276380 h 284000"/>
              <a:gd name="connsiteX14" fmla="*/ 205961 w 472661"/>
              <a:gd name="connsiteY14" fmla="*/ 284000 h 284000"/>
              <a:gd name="connsiteX15" fmla="*/ 320261 w 472661"/>
              <a:gd name="connsiteY15" fmla="*/ 261140 h 284000"/>
              <a:gd name="connsiteX16" fmla="*/ 343121 w 472661"/>
              <a:gd name="connsiteY16" fmla="*/ 238280 h 284000"/>
              <a:gd name="connsiteX17" fmla="*/ 388841 w 472661"/>
              <a:gd name="connsiteY17" fmla="*/ 200180 h 284000"/>
              <a:gd name="connsiteX18" fmla="*/ 426941 w 472661"/>
              <a:gd name="connsiteY18" fmla="*/ 162080 h 284000"/>
              <a:gd name="connsiteX19" fmla="*/ 434561 w 472661"/>
              <a:gd name="connsiteY19" fmla="*/ 184940 h 284000"/>
              <a:gd name="connsiteX20" fmla="*/ 442181 w 472661"/>
              <a:gd name="connsiteY20" fmla="*/ 238280 h 284000"/>
              <a:gd name="connsiteX21" fmla="*/ 457421 w 472661"/>
              <a:gd name="connsiteY21" fmla="*/ 261140 h 284000"/>
              <a:gd name="connsiteX22" fmla="*/ 465041 w 472661"/>
              <a:gd name="connsiteY22" fmla="*/ 284000 h 284000"/>
              <a:gd name="connsiteX23" fmla="*/ 472661 w 472661"/>
              <a:gd name="connsiteY23" fmla="*/ 2060 h 284000"/>
              <a:gd name="connsiteX24" fmla="*/ 465041 w 472661"/>
              <a:gd name="connsiteY24" fmla="*/ 32540 h 284000"/>
              <a:gd name="connsiteX25" fmla="*/ 411701 w 472661"/>
              <a:gd name="connsiteY25" fmla="*/ 63020 h 284000"/>
              <a:gd name="connsiteX26" fmla="*/ 388841 w 472661"/>
              <a:gd name="connsiteY26" fmla="*/ 101120 h 28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72661" h="284000">
                <a:moveTo>
                  <a:pt x="388841" y="101120"/>
                </a:moveTo>
                <a:cubicBezTo>
                  <a:pt x="378681" y="104930"/>
                  <a:pt x="361872" y="93830"/>
                  <a:pt x="350741" y="85880"/>
                </a:cubicBezTo>
                <a:cubicBezTo>
                  <a:pt x="343289" y="80557"/>
                  <a:pt x="343121" y="68100"/>
                  <a:pt x="335501" y="63020"/>
                </a:cubicBezTo>
                <a:cubicBezTo>
                  <a:pt x="326787" y="57211"/>
                  <a:pt x="315091" y="58277"/>
                  <a:pt x="305021" y="55400"/>
                </a:cubicBezTo>
                <a:cubicBezTo>
                  <a:pt x="280807" y="48482"/>
                  <a:pt x="269827" y="42202"/>
                  <a:pt x="244061" y="32540"/>
                </a:cubicBezTo>
                <a:cubicBezTo>
                  <a:pt x="236540" y="29720"/>
                  <a:pt x="228821" y="27460"/>
                  <a:pt x="221201" y="24920"/>
                </a:cubicBezTo>
                <a:cubicBezTo>
                  <a:pt x="185641" y="27460"/>
                  <a:pt x="149927" y="28375"/>
                  <a:pt x="114521" y="32540"/>
                </a:cubicBezTo>
                <a:cubicBezTo>
                  <a:pt x="106544" y="33478"/>
                  <a:pt x="98344" y="35705"/>
                  <a:pt x="91661" y="40160"/>
                </a:cubicBezTo>
                <a:cubicBezTo>
                  <a:pt x="72255" y="53097"/>
                  <a:pt x="66340" y="67990"/>
                  <a:pt x="53561" y="85880"/>
                </a:cubicBezTo>
                <a:cubicBezTo>
                  <a:pt x="29123" y="120093"/>
                  <a:pt x="35534" y="111527"/>
                  <a:pt x="7841" y="139220"/>
                </a:cubicBezTo>
                <a:cubicBezTo>
                  <a:pt x="-4156" y="175210"/>
                  <a:pt x="-4774" y="152560"/>
                  <a:pt x="23081" y="177320"/>
                </a:cubicBezTo>
                <a:cubicBezTo>
                  <a:pt x="65491" y="215018"/>
                  <a:pt x="55501" y="221863"/>
                  <a:pt x="99281" y="238280"/>
                </a:cubicBezTo>
                <a:cubicBezTo>
                  <a:pt x="109087" y="241957"/>
                  <a:pt x="119601" y="243360"/>
                  <a:pt x="129761" y="245900"/>
                </a:cubicBezTo>
                <a:cubicBezTo>
                  <a:pt x="152719" y="261205"/>
                  <a:pt x="156031" y="264779"/>
                  <a:pt x="183101" y="276380"/>
                </a:cubicBezTo>
                <a:cubicBezTo>
                  <a:pt x="190484" y="279544"/>
                  <a:pt x="198341" y="281460"/>
                  <a:pt x="205961" y="284000"/>
                </a:cubicBezTo>
                <a:cubicBezTo>
                  <a:pt x="244061" y="276380"/>
                  <a:pt x="283400" y="273427"/>
                  <a:pt x="320261" y="261140"/>
                </a:cubicBezTo>
                <a:cubicBezTo>
                  <a:pt x="330484" y="257732"/>
                  <a:pt x="334842" y="245179"/>
                  <a:pt x="343121" y="238280"/>
                </a:cubicBezTo>
                <a:cubicBezTo>
                  <a:pt x="366710" y="218622"/>
                  <a:pt x="369198" y="227680"/>
                  <a:pt x="388841" y="200180"/>
                </a:cubicBezTo>
                <a:cubicBezTo>
                  <a:pt x="418266" y="158985"/>
                  <a:pt x="385814" y="175789"/>
                  <a:pt x="426941" y="162080"/>
                </a:cubicBezTo>
                <a:cubicBezTo>
                  <a:pt x="429481" y="169700"/>
                  <a:pt x="432986" y="177064"/>
                  <a:pt x="434561" y="184940"/>
                </a:cubicBezTo>
                <a:cubicBezTo>
                  <a:pt x="438083" y="202552"/>
                  <a:pt x="437020" y="221077"/>
                  <a:pt x="442181" y="238280"/>
                </a:cubicBezTo>
                <a:cubicBezTo>
                  <a:pt x="444813" y="247052"/>
                  <a:pt x="453325" y="252949"/>
                  <a:pt x="457421" y="261140"/>
                </a:cubicBezTo>
                <a:cubicBezTo>
                  <a:pt x="461013" y="268324"/>
                  <a:pt x="462501" y="276380"/>
                  <a:pt x="465041" y="284000"/>
                </a:cubicBezTo>
                <a:cubicBezTo>
                  <a:pt x="467581" y="190020"/>
                  <a:pt x="472661" y="96074"/>
                  <a:pt x="472661" y="2060"/>
                </a:cubicBezTo>
                <a:cubicBezTo>
                  <a:pt x="472661" y="-8413"/>
                  <a:pt x="471128" y="24018"/>
                  <a:pt x="465041" y="32540"/>
                </a:cubicBezTo>
                <a:cubicBezTo>
                  <a:pt x="450625" y="52723"/>
                  <a:pt x="432386" y="56125"/>
                  <a:pt x="411701" y="63020"/>
                </a:cubicBezTo>
                <a:cubicBezTo>
                  <a:pt x="402285" y="91268"/>
                  <a:pt x="399001" y="97310"/>
                  <a:pt x="388841" y="101120"/>
                </a:cubicBez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209" name="Freeform: Shape 208">
            <a:extLst>
              <a:ext uri="{FF2B5EF4-FFF2-40B4-BE49-F238E27FC236}">
                <a16:creationId xmlns:a16="http://schemas.microsoft.com/office/drawing/2014/main" id="{3AFA620A-2316-484C-AE65-5C84A69D636E}"/>
              </a:ext>
            </a:extLst>
          </p:cNvPr>
          <p:cNvSpPr/>
          <p:nvPr/>
        </p:nvSpPr>
        <p:spPr>
          <a:xfrm>
            <a:off x="4012281" y="7838887"/>
            <a:ext cx="127157" cy="107464"/>
          </a:xfrm>
          <a:custGeom>
            <a:avLst/>
            <a:gdLst>
              <a:gd name="connsiteX0" fmla="*/ 388841 w 472661"/>
              <a:gd name="connsiteY0" fmla="*/ 101120 h 284000"/>
              <a:gd name="connsiteX1" fmla="*/ 350741 w 472661"/>
              <a:gd name="connsiteY1" fmla="*/ 85880 h 284000"/>
              <a:gd name="connsiteX2" fmla="*/ 335501 w 472661"/>
              <a:gd name="connsiteY2" fmla="*/ 63020 h 284000"/>
              <a:gd name="connsiteX3" fmla="*/ 305021 w 472661"/>
              <a:gd name="connsiteY3" fmla="*/ 55400 h 284000"/>
              <a:gd name="connsiteX4" fmla="*/ 244061 w 472661"/>
              <a:gd name="connsiteY4" fmla="*/ 32540 h 284000"/>
              <a:gd name="connsiteX5" fmla="*/ 221201 w 472661"/>
              <a:gd name="connsiteY5" fmla="*/ 24920 h 284000"/>
              <a:gd name="connsiteX6" fmla="*/ 114521 w 472661"/>
              <a:gd name="connsiteY6" fmla="*/ 32540 h 284000"/>
              <a:gd name="connsiteX7" fmla="*/ 91661 w 472661"/>
              <a:gd name="connsiteY7" fmla="*/ 40160 h 284000"/>
              <a:gd name="connsiteX8" fmla="*/ 53561 w 472661"/>
              <a:gd name="connsiteY8" fmla="*/ 85880 h 284000"/>
              <a:gd name="connsiteX9" fmla="*/ 7841 w 472661"/>
              <a:gd name="connsiteY9" fmla="*/ 139220 h 284000"/>
              <a:gd name="connsiteX10" fmla="*/ 23081 w 472661"/>
              <a:gd name="connsiteY10" fmla="*/ 177320 h 284000"/>
              <a:gd name="connsiteX11" fmla="*/ 99281 w 472661"/>
              <a:gd name="connsiteY11" fmla="*/ 238280 h 284000"/>
              <a:gd name="connsiteX12" fmla="*/ 129761 w 472661"/>
              <a:gd name="connsiteY12" fmla="*/ 245900 h 284000"/>
              <a:gd name="connsiteX13" fmla="*/ 183101 w 472661"/>
              <a:gd name="connsiteY13" fmla="*/ 276380 h 284000"/>
              <a:gd name="connsiteX14" fmla="*/ 205961 w 472661"/>
              <a:gd name="connsiteY14" fmla="*/ 284000 h 284000"/>
              <a:gd name="connsiteX15" fmla="*/ 320261 w 472661"/>
              <a:gd name="connsiteY15" fmla="*/ 261140 h 284000"/>
              <a:gd name="connsiteX16" fmla="*/ 343121 w 472661"/>
              <a:gd name="connsiteY16" fmla="*/ 238280 h 284000"/>
              <a:gd name="connsiteX17" fmla="*/ 388841 w 472661"/>
              <a:gd name="connsiteY17" fmla="*/ 200180 h 284000"/>
              <a:gd name="connsiteX18" fmla="*/ 426941 w 472661"/>
              <a:gd name="connsiteY18" fmla="*/ 162080 h 284000"/>
              <a:gd name="connsiteX19" fmla="*/ 434561 w 472661"/>
              <a:gd name="connsiteY19" fmla="*/ 184940 h 284000"/>
              <a:gd name="connsiteX20" fmla="*/ 442181 w 472661"/>
              <a:gd name="connsiteY20" fmla="*/ 238280 h 284000"/>
              <a:gd name="connsiteX21" fmla="*/ 457421 w 472661"/>
              <a:gd name="connsiteY21" fmla="*/ 261140 h 284000"/>
              <a:gd name="connsiteX22" fmla="*/ 465041 w 472661"/>
              <a:gd name="connsiteY22" fmla="*/ 284000 h 284000"/>
              <a:gd name="connsiteX23" fmla="*/ 472661 w 472661"/>
              <a:gd name="connsiteY23" fmla="*/ 2060 h 284000"/>
              <a:gd name="connsiteX24" fmla="*/ 465041 w 472661"/>
              <a:gd name="connsiteY24" fmla="*/ 32540 h 284000"/>
              <a:gd name="connsiteX25" fmla="*/ 411701 w 472661"/>
              <a:gd name="connsiteY25" fmla="*/ 63020 h 284000"/>
              <a:gd name="connsiteX26" fmla="*/ 388841 w 472661"/>
              <a:gd name="connsiteY26" fmla="*/ 101120 h 28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72661" h="284000">
                <a:moveTo>
                  <a:pt x="388841" y="101120"/>
                </a:moveTo>
                <a:cubicBezTo>
                  <a:pt x="378681" y="104930"/>
                  <a:pt x="361872" y="93830"/>
                  <a:pt x="350741" y="85880"/>
                </a:cubicBezTo>
                <a:cubicBezTo>
                  <a:pt x="343289" y="80557"/>
                  <a:pt x="343121" y="68100"/>
                  <a:pt x="335501" y="63020"/>
                </a:cubicBezTo>
                <a:cubicBezTo>
                  <a:pt x="326787" y="57211"/>
                  <a:pt x="315091" y="58277"/>
                  <a:pt x="305021" y="55400"/>
                </a:cubicBezTo>
                <a:cubicBezTo>
                  <a:pt x="280807" y="48482"/>
                  <a:pt x="269827" y="42202"/>
                  <a:pt x="244061" y="32540"/>
                </a:cubicBezTo>
                <a:cubicBezTo>
                  <a:pt x="236540" y="29720"/>
                  <a:pt x="228821" y="27460"/>
                  <a:pt x="221201" y="24920"/>
                </a:cubicBezTo>
                <a:cubicBezTo>
                  <a:pt x="185641" y="27460"/>
                  <a:pt x="149927" y="28375"/>
                  <a:pt x="114521" y="32540"/>
                </a:cubicBezTo>
                <a:cubicBezTo>
                  <a:pt x="106544" y="33478"/>
                  <a:pt x="98344" y="35705"/>
                  <a:pt x="91661" y="40160"/>
                </a:cubicBezTo>
                <a:cubicBezTo>
                  <a:pt x="72255" y="53097"/>
                  <a:pt x="66340" y="67990"/>
                  <a:pt x="53561" y="85880"/>
                </a:cubicBezTo>
                <a:cubicBezTo>
                  <a:pt x="29123" y="120093"/>
                  <a:pt x="35534" y="111527"/>
                  <a:pt x="7841" y="139220"/>
                </a:cubicBezTo>
                <a:cubicBezTo>
                  <a:pt x="-4156" y="175210"/>
                  <a:pt x="-4774" y="152560"/>
                  <a:pt x="23081" y="177320"/>
                </a:cubicBezTo>
                <a:cubicBezTo>
                  <a:pt x="65491" y="215018"/>
                  <a:pt x="55501" y="221863"/>
                  <a:pt x="99281" y="238280"/>
                </a:cubicBezTo>
                <a:cubicBezTo>
                  <a:pt x="109087" y="241957"/>
                  <a:pt x="119601" y="243360"/>
                  <a:pt x="129761" y="245900"/>
                </a:cubicBezTo>
                <a:cubicBezTo>
                  <a:pt x="152719" y="261205"/>
                  <a:pt x="156031" y="264779"/>
                  <a:pt x="183101" y="276380"/>
                </a:cubicBezTo>
                <a:cubicBezTo>
                  <a:pt x="190484" y="279544"/>
                  <a:pt x="198341" y="281460"/>
                  <a:pt x="205961" y="284000"/>
                </a:cubicBezTo>
                <a:cubicBezTo>
                  <a:pt x="244061" y="276380"/>
                  <a:pt x="283400" y="273427"/>
                  <a:pt x="320261" y="261140"/>
                </a:cubicBezTo>
                <a:cubicBezTo>
                  <a:pt x="330484" y="257732"/>
                  <a:pt x="334842" y="245179"/>
                  <a:pt x="343121" y="238280"/>
                </a:cubicBezTo>
                <a:cubicBezTo>
                  <a:pt x="366710" y="218622"/>
                  <a:pt x="369198" y="227680"/>
                  <a:pt x="388841" y="200180"/>
                </a:cubicBezTo>
                <a:cubicBezTo>
                  <a:pt x="418266" y="158985"/>
                  <a:pt x="385814" y="175789"/>
                  <a:pt x="426941" y="162080"/>
                </a:cubicBezTo>
                <a:cubicBezTo>
                  <a:pt x="429481" y="169700"/>
                  <a:pt x="432986" y="177064"/>
                  <a:pt x="434561" y="184940"/>
                </a:cubicBezTo>
                <a:cubicBezTo>
                  <a:pt x="438083" y="202552"/>
                  <a:pt x="437020" y="221077"/>
                  <a:pt x="442181" y="238280"/>
                </a:cubicBezTo>
                <a:cubicBezTo>
                  <a:pt x="444813" y="247052"/>
                  <a:pt x="453325" y="252949"/>
                  <a:pt x="457421" y="261140"/>
                </a:cubicBezTo>
                <a:cubicBezTo>
                  <a:pt x="461013" y="268324"/>
                  <a:pt x="462501" y="276380"/>
                  <a:pt x="465041" y="284000"/>
                </a:cubicBezTo>
                <a:cubicBezTo>
                  <a:pt x="467581" y="190020"/>
                  <a:pt x="472661" y="96074"/>
                  <a:pt x="472661" y="2060"/>
                </a:cubicBezTo>
                <a:cubicBezTo>
                  <a:pt x="472661" y="-8413"/>
                  <a:pt x="471128" y="24018"/>
                  <a:pt x="465041" y="32540"/>
                </a:cubicBezTo>
                <a:cubicBezTo>
                  <a:pt x="450625" y="52723"/>
                  <a:pt x="432386" y="56125"/>
                  <a:pt x="411701" y="63020"/>
                </a:cubicBezTo>
                <a:cubicBezTo>
                  <a:pt x="402285" y="91268"/>
                  <a:pt x="399001" y="97310"/>
                  <a:pt x="388841" y="101120"/>
                </a:cubicBez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210" name="Freeform: Shape 209">
            <a:extLst>
              <a:ext uri="{FF2B5EF4-FFF2-40B4-BE49-F238E27FC236}">
                <a16:creationId xmlns:a16="http://schemas.microsoft.com/office/drawing/2014/main" id="{2484313B-EAF9-4B30-8402-F8B9A3D58113}"/>
              </a:ext>
            </a:extLst>
          </p:cNvPr>
          <p:cNvSpPr/>
          <p:nvPr/>
        </p:nvSpPr>
        <p:spPr>
          <a:xfrm rot="19732081">
            <a:off x="3962477" y="7190859"/>
            <a:ext cx="142910" cy="732741"/>
          </a:xfrm>
          <a:custGeom>
            <a:avLst/>
            <a:gdLst>
              <a:gd name="connsiteX0" fmla="*/ 112577 w 146651"/>
              <a:gd name="connsiteY0" fmla="*/ 0 h 624910"/>
              <a:gd name="connsiteX1" fmla="*/ 97337 w 146651"/>
              <a:gd name="connsiteY1" fmla="*/ 236220 h 624910"/>
              <a:gd name="connsiteX2" fmla="*/ 51617 w 146651"/>
              <a:gd name="connsiteY2" fmla="*/ 251460 h 624910"/>
              <a:gd name="connsiteX3" fmla="*/ 28757 w 146651"/>
              <a:gd name="connsiteY3" fmla="*/ 266700 h 624910"/>
              <a:gd name="connsiteX4" fmla="*/ 5897 w 146651"/>
              <a:gd name="connsiteY4" fmla="*/ 304800 h 624910"/>
              <a:gd name="connsiteX5" fmla="*/ 43997 w 146651"/>
              <a:gd name="connsiteY5" fmla="*/ 586740 h 624910"/>
              <a:gd name="connsiteX6" fmla="*/ 82097 w 146651"/>
              <a:gd name="connsiteY6" fmla="*/ 617220 h 624910"/>
              <a:gd name="connsiteX7" fmla="*/ 104957 w 146651"/>
              <a:gd name="connsiteY7" fmla="*/ 624840 h 624910"/>
              <a:gd name="connsiteX8" fmla="*/ 143057 w 146651"/>
              <a:gd name="connsiteY8" fmla="*/ 617220 h 624910"/>
              <a:gd name="connsiteX9" fmla="*/ 135437 w 146651"/>
              <a:gd name="connsiteY9" fmla="*/ 320040 h 624910"/>
              <a:gd name="connsiteX10" fmla="*/ 127817 w 146651"/>
              <a:gd name="connsiteY10" fmla="*/ 220980 h 624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6651" h="624910">
                <a:moveTo>
                  <a:pt x="112577" y="0"/>
                </a:moveTo>
                <a:cubicBezTo>
                  <a:pt x="107497" y="78740"/>
                  <a:pt x="115927" y="159537"/>
                  <a:pt x="97337" y="236220"/>
                </a:cubicBezTo>
                <a:cubicBezTo>
                  <a:pt x="93552" y="251832"/>
                  <a:pt x="64983" y="242549"/>
                  <a:pt x="51617" y="251460"/>
                </a:cubicBezTo>
                <a:lnTo>
                  <a:pt x="28757" y="266700"/>
                </a:lnTo>
                <a:cubicBezTo>
                  <a:pt x="21137" y="279400"/>
                  <a:pt x="6767" y="290015"/>
                  <a:pt x="5897" y="304800"/>
                </a:cubicBezTo>
                <a:cubicBezTo>
                  <a:pt x="701" y="393140"/>
                  <a:pt x="-15252" y="507741"/>
                  <a:pt x="43997" y="586740"/>
                </a:cubicBezTo>
                <a:cubicBezTo>
                  <a:pt x="53755" y="599751"/>
                  <a:pt x="68305" y="608600"/>
                  <a:pt x="82097" y="617220"/>
                </a:cubicBezTo>
                <a:cubicBezTo>
                  <a:pt x="88908" y="621477"/>
                  <a:pt x="97337" y="622300"/>
                  <a:pt x="104957" y="624840"/>
                </a:cubicBezTo>
                <a:cubicBezTo>
                  <a:pt x="117657" y="622300"/>
                  <a:pt x="141768" y="630107"/>
                  <a:pt x="143057" y="617220"/>
                </a:cubicBezTo>
                <a:cubicBezTo>
                  <a:pt x="152917" y="518619"/>
                  <a:pt x="139837" y="419035"/>
                  <a:pt x="135437" y="320040"/>
                </a:cubicBezTo>
                <a:cubicBezTo>
                  <a:pt x="124894" y="82822"/>
                  <a:pt x="127817" y="489962"/>
                  <a:pt x="127817" y="220980"/>
                </a:cubicBezTo>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11" name="Freeform: Shape 210">
            <a:extLst>
              <a:ext uri="{FF2B5EF4-FFF2-40B4-BE49-F238E27FC236}">
                <a16:creationId xmlns:a16="http://schemas.microsoft.com/office/drawing/2014/main" id="{9F7DFE48-2C68-424A-809B-BBA77C4C49F1}"/>
              </a:ext>
            </a:extLst>
          </p:cNvPr>
          <p:cNvSpPr/>
          <p:nvPr/>
        </p:nvSpPr>
        <p:spPr>
          <a:xfrm>
            <a:off x="4045954" y="7596221"/>
            <a:ext cx="127157" cy="107464"/>
          </a:xfrm>
          <a:custGeom>
            <a:avLst/>
            <a:gdLst>
              <a:gd name="connsiteX0" fmla="*/ 388841 w 472661"/>
              <a:gd name="connsiteY0" fmla="*/ 101120 h 284000"/>
              <a:gd name="connsiteX1" fmla="*/ 350741 w 472661"/>
              <a:gd name="connsiteY1" fmla="*/ 85880 h 284000"/>
              <a:gd name="connsiteX2" fmla="*/ 335501 w 472661"/>
              <a:gd name="connsiteY2" fmla="*/ 63020 h 284000"/>
              <a:gd name="connsiteX3" fmla="*/ 305021 w 472661"/>
              <a:gd name="connsiteY3" fmla="*/ 55400 h 284000"/>
              <a:gd name="connsiteX4" fmla="*/ 244061 w 472661"/>
              <a:gd name="connsiteY4" fmla="*/ 32540 h 284000"/>
              <a:gd name="connsiteX5" fmla="*/ 221201 w 472661"/>
              <a:gd name="connsiteY5" fmla="*/ 24920 h 284000"/>
              <a:gd name="connsiteX6" fmla="*/ 114521 w 472661"/>
              <a:gd name="connsiteY6" fmla="*/ 32540 h 284000"/>
              <a:gd name="connsiteX7" fmla="*/ 91661 w 472661"/>
              <a:gd name="connsiteY7" fmla="*/ 40160 h 284000"/>
              <a:gd name="connsiteX8" fmla="*/ 53561 w 472661"/>
              <a:gd name="connsiteY8" fmla="*/ 85880 h 284000"/>
              <a:gd name="connsiteX9" fmla="*/ 7841 w 472661"/>
              <a:gd name="connsiteY9" fmla="*/ 139220 h 284000"/>
              <a:gd name="connsiteX10" fmla="*/ 23081 w 472661"/>
              <a:gd name="connsiteY10" fmla="*/ 177320 h 284000"/>
              <a:gd name="connsiteX11" fmla="*/ 99281 w 472661"/>
              <a:gd name="connsiteY11" fmla="*/ 238280 h 284000"/>
              <a:gd name="connsiteX12" fmla="*/ 129761 w 472661"/>
              <a:gd name="connsiteY12" fmla="*/ 245900 h 284000"/>
              <a:gd name="connsiteX13" fmla="*/ 183101 w 472661"/>
              <a:gd name="connsiteY13" fmla="*/ 276380 h 284000"/>
              <a:gd name="connsiteX14" fmla="*/ 205961 w 472661"/>
              <a:gd name="connsiteY14" fmla="*/ 284000 h 284000"/>
              <a:gd name="connsiteX15" fmla="*/ 320261 w 472661"/>
              <a:gd name="connsiteY15" fmla="*/ 261140 h 284000"/>
              <a:gd name="connsiteX16" fmla="*/ 343121 w 472661"/>
              <a:gd name="connsiteY16" fmla="*/ 238280 h 284000"/>
              <a:gd name="connsiteX17" fmla="*/ 388841 w 472661"/>
              <a:gd name="connsiteY17" fmla="*/ 200180 h 284000"/>
              <a:gd name="connsiteX18" fmla="*/ 426941 w 472661"/>
              <a:gd name="connsiteY18" fmla="*/ 162080 h 284000"/>
              <a:gd name="connsiteX19" fmla="*/ 434561 w 472661"/>
              <a:gd name="connsiteY19" fmla="*/ 184940 h 284000"/>
              <a:gd name="connsiteX20" fmla="*/ 442181 w 472661"/>
              <a:gd name="connsiteY20" fmla="*/ 238280 h 284000"/>
              <a:gd name="connsiteX21" fmla="*/ 457421 w 472661"/>
              <a:gd name="connsiteY21" fmla="*/ 261140 h 284000"/>
              <a:gd name="connsiteX22" fmla="*/ 465041 w 472661"/>
              <a:gd name="connsiteY22" fmla="*/ 284000 h 284000"/>
              <a:gd name="connsiteX23" fmla="*/ 472661 w 472661"/>
              <a:gd name="connsiteY23" fmla="*/ 2060 h 284000"/>
              <a:gd name="connsiteX24" fmla="*/ 465041 w 472661"/>
              <a:gd name="connsiteY24" fmla="*/ 32540 h 284000"/>
              <a:gd name="connsiteX25" fmla="*/ 411701 w 472661"/>
              <a:gd name="connsiteY25" fmla="*/ 63020 h 284000"/>
              <a:gd name="connsiteX26" fmla="*/ 388841 w 472661"/>
              <a:gd name="connsiteY26" fmla="*/ 101120 h 28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72661" h="284000">
                <a:moveTo>
                  <a:pt x="388841" y="101120"/>
                </a:moveTo>
                <a:cubicBezTo>
                  <a:pt x="378681" y="104930"/>
                  <a:pt x="361872" y="93830"/>
                  <a:pt x="350741" y="85880"/>
                </a:cubicBezTo>
                <a:cubicBezTo>
                  <a:pt x="343289" y="80557"/>
                  <a:pt x="343121" y="68100"/>
                  <a:pt x="335501" y="63020"/>
                </a:cubicBezTo>
                <a:cubicBezTo>
                  <a:pt x="326787" y="57211"/>
                  <a:pt x="315091" y="58277"/>
                  <a:pt x="305021" y="55400"/>
                </a:cubicBezTo>
                <a:cubicBezTo>
                  <a:pt x="280807" y="48482"/>
                  <a:pt x="269827" y="42202"/>
                  <a:pt x="244061" y="32540"/>
                </a:cubicBezTo>
                <a:cubicBezTo>
                  <a:pt x="236540" y="29720"/>
                  <a:pt x="228821" y="27460"/>
                  <a:pt x="221201" y="24920"/>
                </a:cubicBezTo>
                <a:cubicBezTo>
                  <a:pt x="185641" y="27460"/>
                  <a:pt x="149927" y="28375"/>
                  <a:pt x="114521" y="32540"/>
                </a:cubicBezTo>
                <a:cubicBezTo>
                  <a:pt x="106544" y="33478"/>
                  <a:pt x="98344" y="35705"/>
                  <a:pt x="91661" y="40160"/>
                </a:cubicBezTo>
                <a:cubicBezTo>
                  <a:pt x="72255" y="53097"/>
                  <a:pt x="66340" y="67990"/>
                  <a:pt x="53561" y="85880"/>
                </a:cubicBezTo>
                <a:cubicBezTo>
                  <a:pt x="29123" y="120093"/>
                  <a:pt x="35534" y="111527"/>
                  <a:pt x="7841" y="139220"/>
                </a:cubicBezTo>
                <a:cubicBezTo>
                  <a:pt x="-4156" y="175210"/>
                  <a:pt x="-4774" y="152560"/>
                  <a:pt x="23081" y="177320"/>
                </a:cubicBezTo>
                <a:cubicBezTo>
                  <a:pt x="65491" y="215018"/>
                  <a:pt x="55501" y="221863"/>
                  <a:pt x="99281" y="238280"/>
                </a:cubicBezTo>
                <a:cubicBezTo>
                  <a:pt x="109087" y="241957"/>
                  <a:pt x="119601" y="243360"/>
                  <a:pt x="129761" y="245900"/>
                </a:cubicBezTo>
                <a:cubicBezTo>
                  <a:pt x="152719" y="261205"/>
                  <a:pt x="156031" y="264779"/>
                  <a:pt x="183101" y="276380"/>
                </a:cubicBezTo>
                <a:cubicBezTo>
                  <a:pt x="190484" y="279544"/>
                  <a:pt x="198341" y="281460"/>
                  <a:pt x="205961" y="284000"/>
                </a:cubicBezTo>
                <a:cubicBezTo>
                  <a:pt x="244061" y="276380"/>
                  <a:pt x="283400" y="273427"/>
                  <a:pt x="320261" y="261140"/>
                </a:cubicBezTo>
                <a:cubicBezTo>
                  <a:pt x="330484" y="257732"/>
                  <a:pt x="334842" y="245179"/>
                  <a:pt x="343121" y="238280"/>
                </a:cubicBezTo>
                <a:cubicBezTo>
                  <a:pt x="366710" y="218622"/>
                  <a:pt x="369198" y="227680"/>
                  <a:pt x="388841" y="200180"/>
                </a:cubicBezTo>
                <a:cubicBezTo>
                  <a:pt x="418266" y="158985"/>
                  <a:pt x="385814" y="175789"/>
                  <a:pt x="426941" y="162080"/>
                </a:cubicBezTo>
                <a:cubicBezTo>
                  <a:pt x="429481" y="169700"/>
                  <a:pt x="432986" y="177064"/>
                  <a:pt x="434561" y="184940"/>
                </a:cubicBezTo>
                <a:cubicBezTo>
                  <a:pt x="438083" y="202552"/>
                  <a:pt x="437020" y="221077"/>
                  <a:pt x="442181" y="238280"/>
                </a:cubicBezTo>
                <a:cubicBezTo>
                  <a:pt x="444813" y="247052"/>
                  <a:pt x="453325" y="252949"/>
                  <a:pt x="457421" y="261140"/>
                </a:cubicBezTo>
                <a:cubicBezTo>
                  <a:pt x="461013" y="268324"/>
                  <a:pt x="462501" y="276380"/>
                  <a:pt x="465041" y="284000"/>
                </a:cubicBezTo>
                <a:cubicBezTo>
                  <a:pt x="467581" y="190020"/>
                  <a:pt x="472661" y="96074"/>
                  <a:pt x="472661" y="2060"/>
                </a:cubicBezTo>
                <a:cubicBezTo>
                  <a:pt x="472661" y="-8413"/>
                  <a:pt x="471128" y="24018"/>
                  <a:pt x="465041" y="32540"/>
                </a:cubicBezTo>
                <a:cubicBezTo>
                  <a:pt x="450625" y="52723"/>
                  <a:pt x="432386" y="56125"/>
                  <a:pt x="411701" y="63020"/>
                </a:cubicBezTo>
                <a:cubicBezTo>
                  <a:pt x="402285" y="91268"/>
                  <a:pt x="399001" y="97310"/>
                  <a:pt x="388841" y="101120"/>
                </a:cubicBez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212" name="Freeform: Shape 211">
            <a:extLst>
              <a:ext uri="{FF2B5EF4-FFF2-40B4-BE49-F238E27FC236}">
                <a16:creationId xmlns:a16="http://schemas.microsoft.com/office/drawing/2014/main" id="{6ED14204-1795-403B-8910-11F2AC0D4FB3}"/>
              </a:ext>
            </a:extLst>
          </p:cNvPr>
          <p:cNvSpPr/>
          <p:nvPr/>
        </p:nvSpPr>
        <p:spPr>
          <a:xfrm>
            <a:off x="3646252" y="7593175"/>
            <a:ext cx="127157" cy="107464"/>
          </a:xfrm>
          <a:custGeom>
            <a:avLst/>
            <a:gdLst>
              <a:gd name="connsiteX0" fmla="*/ 388841 w 472661"/>
              <a:gd name="connsiteY0" fmla="*/ 101120 h 284000"/>
              <a:gd name="connsiteX1" fmla="*/ 350741 w 472661"/>
              <a:gd name="connsiteY1" fmla="*/ 85880 h 284000"/>
              <a:gd name="connsiteX2" fmla="*/ 335501 w 472661"/>
              <a:gd name="connsiteY2" fmla="*/ 63020 h 284000"/>
              <a:gd name="connsiteX3" fmla="*/ 305021 w 472661"/>
              <a:gd name="connsiteY3" fmla="*/ 55400 h 284000"/>
              <a:gd name="connsiteX4" fmla="*/ 244061 w 472661"/>
              <a:gd name="connsiteY4" fmla="*/ 32540 h 284000"/>
              <a:gd name="connsiteX5" fmla="*/ 221201 w 472661"/>
              <a:gd name="connsiteY5" fmla="*/ 24920 h 284000"/>
              <a:gd name="connsiteX6" fmla="*/ 114521 w 472661"/>
              <a:gd name="connsiteY6" fmla="*/ 32540 h 284000"/>
              <a:gd name="connsiteX7" fmla="*/ 91661 w 472661"/>
              <a:gd name="connsiteY7" fmla="*/ 40160 h 284000"/>
              <a:gd name="connsiteX8" fmla="*/ 53561 w 472661"/>
              <a:gd name="connsiteY8" fmla="*/ 85880 h 284000"/>
              <a:gd name="connsiteX9" fmla="*/ 7841 w 472661"/>
              <a:gd name="connsiteY9" fmla="*/ 139220 h 284000"/>
              <a:gd name="connsiteX10" fmla="*/ 23081 w 472661"/>
              <a:gd name="connsiteY10" fmla="*/ 177320 h 284000"/>
              <a:gd name="connsiteX11" fmla="*/ 99281 w 472661"/>
              <a:gd name="connsiteY11" fmla="*/ 238280 h 284000"/>
              <a:gd name="connsiteX12" fmla="*/ 129761 w 472661"/>
              <a:gd name="connsiteY12" fmla="*/ 245900 h 284000"/>
              <a:gd name="connsiteX13" fmla="*/ 183101 w 472661"/>
              <a:gd name="connsiteY13" fmla="*/ 276380 h 284000"/>
              <a:gd name="connsiteX14" fmla="*/ 205961 w 472661"/>
              <a:gd name="connsiteY14" fmla="*/ 284000 h 284000"/>
              <a:gd name="connsiteX15" fmla="*/ 320261 w 472661"/>
              <a:gd name="connsiteY15" fmla="*/ 261140 h 284000"/>
              <a:gd name="connsiteX16" fmla="*/ 343121 w 472661"/>
              <a:gd name="connsiteY16" fmla="*/ 238280 h 284000"/>
              <a:gd name="connsiteX17" fmla="*/ 388841 w 472661"/>
              <a:gd name="connsiteY17" fmla="*/ 200180 h 284000"/>
              <a:gd name="connsiteX18" fmla="*/ 426941 w 472661"/>
              <a:gd name="connsiteY18" fmla="*/ 162080 h 284000"/>
              <a:gd name="connsiteX19" fmla="*/ 434561 w 472661"/>
              <a:gd name="connsiteY19" fmla="*/ 184940 h 284000"/>
              <a:gd name="connsiteX20" fmla="*/ 442181 w 472661"/>
              <a:gd name="connsiteY20" fmla="*/ 238280 h 284000"/>
              <a:gd name="connsiteX21" fmla="*/ 457421 w 472661"/>
              <a:gd name="connsiteY21" fmla="*/ 261140 h 284000"/>
              <a:gd name="connsiteX22" fmla="*/ 465041 w 472661"/>
              <a:gd name="connsiteY22" fmla="*/ 284000 h 284000"/>
              <a:gd name="connsiteX23" fmla="*/ 472661 w 472661"/>
              <a:gd name="connsiteY23" fmla="*/ 2060 h 284000"/>
              <a:gd name="connsiteX24" fmla="*/ 465041 w 472661"/>
              <a:gd name="connsiteY24" fmla="*/ 32540 h 284000"/>
              <a:gd name="connsiteX25" fmla="*/ 411701 w 472661"/>
              <a:gd name="connsiteY25" fmla="*/ 63020 h 284000"/>
              <a:gd name="connsiteX26" fmla="*/ 388841 w 472661"/>
              <a:gd name="connsiteY26" fmla="*/ 101120 h 28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72661" h="284000">
                <a:moveTo>
                  <a:pt x="388841" y="101120"/>
                </a:moveTo>
                <a:cubicBezTo>
                  <a:pt x="378681" y="104930"/>
                  <a:pt x="361872" y="93830"/>
                  <a:pt x="350741" y="85880"/>
                </a:cubicBezTo>
                <a:cubicBezTo>
                  <a:pt x="343289" y="80557"/>
                  <a:pt x="343121" y="68100"/>
                  <a:pt x="335501" y="63020"/>
                </a:cubicBezTo>
                <a:cubicBezTo>
                  <a:pt x="326787" y="57211"/>
                  <a:pt x="315091" y="58277"/>
                  <a:pt x="305021" y="55400"/>
                </a:cubicBezTo>
                <a:cubicBezTo>
                  <a:pt x="280807" y="48482"/>
                  <a:pt x="269827" y="42202"/>
                  <a:pt x="244061" y="32540"/>
                </a:cubicBezTo>
                <a:cubicBezTo>
                  <a:pt x="236540" y="29720"/>
                  <a:pt x="228821" y="27460"/>
                  <a:pt x="221201" y="24920"/>
                </a:cubicBezTo>
                <a:cubicBezTo>
                  <a:pt x="185641" y="27460"/>
                  <a:pt x="149927" y="28375"/>
                  <a:pt x="114521" y="32540"/>
                </a:cubicBezTo>
                <a:cubicBezTo>
                  <a:pt x="106544" y="33478"/>
                  <a:pt x="98344" y="35705"/>
                  <a:pt x="91661" y="40160"/>
                </a:cubicBezTo>
                <a:cubicBezTo>
                  <a:pt x="72255" y="53097"/>
                  <a:pt x="66340" y="67990"/>
                  <a:pt x="53561" y="85880"/>
                </a:cubicBezTo>
                <a:cubicBezTo>
                  <a:pt x="29123" y="120093"/>
                  <a:pt x="35534" y="111527"/>
                  <a:pt x="7841" y="139220"/>
                </a:cubicBezTo>
                <a:cubicBezTo>
                  <a:pt x="-4156" y="175210"/>
                  <a:pt x="-4774" y="152560"/>
                  <a:pt x="23081" y="177320"/>
                </a:cubicBezTo>
                <a:cubicBezTo>
                  <a:pt x="65491" y="215018"/>
                  <a:pt x="55501" y="221863"/>
                  <a:pt x="99281" y="238280"/>
                </a:cubicBezTo>
                <a:cubicBezTo>
                  <a:pt x="109087" y="241957"/>
                  <a:pt x="119601" y="243360"/>
                  <a:pt x="129761" y="245900"/>
                </a:cubicBezTo>
                <a:cubicBezTo>
                  <a:pt x="152719" y="261205"/>
                  <a:pt x="156031" y="264779"/>
                  <a:pt x="183101" y="276380"/>
                </a:cubicBezTo>
                <a:cubicBezTo>
                  <a:pt x="190484" y="279544"/>
                  <a:pt x="198341" y="281460"/>
                  <a:pt x="205961" y="284000"/>
                </a:cubicBezTo>
                <a:cubicBezTo>
                  <a:pt x="244061" y="276380"/>
                  <a:pt x="283400" y="273427"/>
                  <a:pt x="320261" y="261140"/>
                </a:cubicBezTo>
                <a:cubicBezTo>
                  <a:pt x="330484" y="257732"/>
                  <a:pt x="334842" y="245179"/>
                  <a:pt x="343121" y="238280"/>
                </a:cubicBezTo>
                <a:cubicBezTo>
                  <a:pt x="366710" y="218622"/>
                  <a:pt x="369198" y="227680"/>
                  <a:pt x="388841" y="200180"/>
                </a:cubicBezTo>
                <a:cubicBezTo>
                  <a:pt x="418266" y="158985"/>
                  <a:pt x="385814" y="175789"/>
                  <a:pt x="426941" y="162080"/>
                </a:cubicBezTo>
                <a:cubicBezTo>
                  <a:pt x="429481" y="169700"/>
                  <a:pt x="432986" y="177064"/>
                  <a:pt x="434561" y="184940"/>
                </a:cubicBezTo>
                <a:cubicBezTo>
                  <a:pt x="438083" y="202552"/>
                  <a:pt x="437020" y="221077"/>
                  <a:pt x="442181" y="238280"/>
                </a:cubicBezTo>
                <a:cubicBezTo>
                  <a:pt x="444813" y="247052"/>
                  <a:pt x="453325" y="252949"/>
                  <a:pt x="457421" y="261140"/>
                </a:cubicBezTo>
                <a:cubicBezTo>
                  <a:pt x="461013" y="268324"/>
                  <a:pt x="462501" y="276380"/>
                  <a:pt x="465041" y="284000"/>
                </a:cubicBezTo>
                <a:cubicBezTo>
                  <a:pt x="467581" y="190020"/>
                  <a:pt x="472661" y="96074"/>
                  <a:pt x="472661" y="2060"/>
                </a:cubicBezTo>
                <a:cubicBezTo>
                  <a:pt x="472661" y="-8413"/>
                  <a:pt x="471128" y="24018"/>
                  <a:pt x="465041" y="32540"/>
                </a:cubicBezTo>
                <a:cubicBezTo>
                  <a:pt x="450625" y="52723"/>
                  <a:pt x="432386" y="56125"/>
                  <a:pt x="411701" y="63020"/>
                </a:cubicBezTo>
                <a:cubicBezTo>
                  <a:pt x="402285" y="91268"/>
                  <a:pt x="399001" y="97310"/>
                  <a:pt x="388841" y="101120"/>
                </a:cubicBez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213" name="Freeform: Shape 212">
            <a:extLst>
              <a:ext uri="{FF2B5EF4-FFF2-40B4-BE49-F238E27FC236}">
                <a16:creationId xmlns:a16="http://schemas.microsoft.com/office/drawing/2014/main" id="{8D36FDBE-ED2E-42A2-9F37-83AF01BACD03}"/>
              </a:ext>
            </a:extLst>
          </p:cNvPr>
          <p:cNvSpPr/>
          <p:nvPr/>
        </p:nvSpPr>
        <p:spPr>
          <a:xfrm>
            <a:off x="3960163" y="7481064"/>
            <a:ext cx="127157" cy="107464"/>
          </a:xfrm>
          <a:custGeom>
            <a:avLst/>
            <a:gdLst>
              <a:gd name="connsiteX0" fmla="*/ 388841 w 472661"/>
              <a:gd name="connsiteY0" fmla="*/ 101120 h 284000"/>
              <a:gd name="connsiteX1" fmla="*/ 350741 w 472661"/>
              <a:gd name="connsiteY1" fmla="*/ 85880 h 284000"/>
              <a:gd name="connsiteX2" fmla="*/ 335501 w 472661"/>
              <a:gd name="connsiteY2" fmla="*/ 63020 h 284000"/>
              <a:gd name="connsiteX3" fmla="*/ 305021 w 472661"/>
              <a:gd name="connsiteY3" fmla="*/ 55400 h 284000"/>
              <a:gd name="connsiteX4" fmla="*/ 244061 w 472661"/>
              <a:gd name="connsiteY4" fmla="*/ 32540 h 284000"/>
              <a:gd name="connsiteX5" fmla="*/ 221201 w 472661"/>
              <a:gd name="connsiteY5" fmla="*/ 24920 h 284000"/>
              <a:gd name="connsiteX6" fmla="*/ 114521 w 472661"/>
              <a:gd name="connsiteY6" fmla="*/ 32540 h 284000"/>
              <a:gd name="connsiteX7" fmla="*/ 91661 w 472661"/>
              <a:gd name="connsiteY7" fmla="*/ 40160 h 284000"/>
              <a:gd name="connsiteX8" fmla="*/ 53561 w 472661"/>
              <a:gd name="connsiteY8" fmla="*/ 85880 h 284000"/>
              <a:gd name="connsiteX9" fmla="*/ 7841 w 472661"/>
              <a:gd name="connsiteY9" fmla="*/ 139220 h 284000"/>
              <a:gd name="connsiteX10" fmla="*/ 23081 w 472661"/>
              <a:gd name="connsiteY10" fmla="*/ 177320 h 284000"/>
              <a:gd name="connsiteX11" fmla="*/ 99281 w 472661"/>
              <a:gd name="connsiteY11" fmla="*/ 238280 h 284000"/>
              <a:gd name="connsiteX12" fmla="*/ 129761 w 472661"/>
              <a:gd name="connsiteY12" fmla="*/ 245900 h 284000"/>
              <a:gd name="connsiteX13" fmla="*/ 183101 w 472661"/>
              <a:gd name="connsiteY13" fmla="*/ 276380 h 284000"/>
              <a:gd name="connsiteX14" fmla="*/ 205961 w 472661"/>
              <a:gd name="connsiteY14" fmla="*/ 284000 h 284000"/>
              <a:gd name="connsiteX15" fmla="*/ 320261 w 472661"/>
              <a:gd name="connsiteY15" fmla="*/ 261140 h 284000"/>
              <a:gd name="connsiteX16" fmla="*/ 343121 w 472661"/>
              <a:gd name="connsiteY16" fmla="*/ 238280 h 284000"/>
              <a:gd name="connsiteX17" fmla="*/ 388841 w 472661"/>
              <a:gd name="connsiteY17" fmla="*/ 200180 h 284000"/>
              <a:gd name="connsiteX18" fmla="*/ 426941 w 472661"/>
              <a:gd name="connsiteY18" fmla="*/ 162080 h 284000"/>
              <a:gd name="connsiteX19" fmla="*/ 434561 w 472661"/>
              <a:gd name="connsiteY19" fmla="*/ 184940 h 284000"/>
              <a:gd name="connsiteX20" fmla="*/ 442181 w 472661"/>
              <a:gd name="connsiteY20" fmla="*/ 238280 h 284000"/>
              <a:gd name="connsiteX21" fmla="*/ 457421 w 472661"/>
              <a:gd name="connsiteY21" fmla="*/ 261140 h 284000"/>
              <a:gd name="connsiteX22" fmla="*/ 465041 w 472661"/>
              <a:gd name="connsiteY22" fmla="*/ 284000 h 284000"/>
              <a:gd name="connsiteX23" fmla="*/ 472661 w 472661"/>
              <a:gd name="connsiteY23" fmla="*/ 2060 h 284000"/>
              <a:gd name="connsiteX24" fmla="*/ 465041 w 472661"/>
              <a:gd name="connsiteY24" fmla="*/ 32540 h 284000"/>
              <a:gd name="connsiteX25" fmla="*/ 411701 w 472661"/>
              <a:gd name="connsiteY25" fmla="*/ 63020 h 284000"/>
              <a:gd name="connsiteX26" fmla="*/ 388841 w 472661"/>
              <a:gd name="connsiteY26" fmla="*/ 101120 h 28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72661" h="284000">
                <a:moveTo>
                  <a:pt x="388841" y="101120"/>
                </a:moveTo>
                <a:cubicBezTo>
                  <a:pt x="378681" y="104930"/>
                  <a:pt x="361872" y="93830"/>
                  <a:pt x="350741" y="85880"/>
                </a:cubicBezTo>
                <a:cubicBezTo>
                  <a:pt x="343289" y="80557"/>
                  <a:pt x="343121" y="68100"/>
                  <a:pt x="335501" y="63020"/>
                </a:cubicBezTo>
                <a:cubicBezTo>
                  <a:pt x="326787" y="57211"/>
                  <a:pt x="315091" y="58277"/>
                  <a:pt x="305021" y="55400"/>
                </a:cubicBezTo>
                <a:cubicBezTo>
                  <a:pt x="280807" y="48482"/>
                  <a:pt x="269827" y="42202"/>
                  <a:pt x="244061" y="32540"/>
                </a:cubicBezTo>
                <a:cubicBezTo>
                  <a:pt x="236540" y="29720"/>
                  <a:pt x="228821" y="27460"/>
                  <a:pt x="221201" y="24920"/>
                </a:cubicBezTo>
                <a:cubicBezTo>
                  <a:pt x="185641" y="27460"/>
                  <a:pt x="149927" y="28375"/>
                  <a:pt x="114521" y="32540"/>
                </a:cubicBezTo>
                <a:cubicBezTo>
                  <a:pt x="106544" y="33478"/>
                  <a:pt x="98344" y="35705"/>
                  <a:pt x="91661" y="40160"/>
                </a:cubicBezTo>
                <a:cubicBezTo>
                  <a:pt x="72255" y="53097"/>
                  <a:pt x="66340" y="67990"/>
                  <a:pt x="53561" y="85880"/>
                </a:cubicBezTo>
                <a:cubicBezTo>
                  <a:pt x="29123" y="120093"/>
                  <a:pt x="35534" y="111527"/>
                  <a:pt x="7841" y="139220"/>
                </a:cubicBezTo>
                <a:cubicBezTo>
                  <a:pt x="-4156" y="175210"/>
                  <a:pt x="-4774" y="152560"/>
                  <a:pt x="23081" y="177320"/>
                </a:cubicBezTo>
                <a:cubicBezTo>
                  <a:pt x="65491" y="215018"/>
                  <a:pt x="55501" y="221863"/>
                  <a:pt x="99281" y="238280"/>
                </a:cubicBezTo>
                <a:cubicBezTo>
                  <a:pt x="109087" y="241957"/>
                  <a:pt x="119601" y="243360"/>
                  <a:pt x="129761" y="245900"/>
                </a:cubicBezTo>
                <a:cubicBezTo>
                  <a:pt x="152719" y="261205"/>
                  <a:pt x="156031" y="264779"/>
                  <a:pt x="183101" y="276380"/>
                </a:cubicBezTo>
                <a:cubicBezTo>
                  <a:pt x="190484" y="279544"/>
                  <a:pt x="198341" y="281460"/>
                  <a:pt x="205961" y="284000"/>
                </a:cubicBezTo>
                <a:cubicBezTo>
                  <a:pt x="244061" y="276380"/>
                  <a:pt x="283400" y="273427"/>
                  <a:pt x="320261" y="261140"/>
                </a:cubicBezTo>
                <a:cubicBezTo>
                  <a:pt x="330484" y="257732"/>
                  <a:pt x="334842" y="245179"/>
                  <a:pt x="343121" y="238280"/>
                </a:cubicBezTo>
                <a:cubicBezTo>
                  <a:pt x="366710" y="218622"/>
                  <a:pt x="369198" y="227680"/>
                  <a:pt x="388841" y="200180"/>
                </a:cubicBezTo>
                <a:cubicBezTo>
                  <a:pt x="418266" y="158985"/>
                  <a:pt x="385814" y="175789"/>
                  <a:pt x="426941" y="162080"/>
                </a:cubicBezTo>
                <a:cubicBezTo>
                  <a:pt x="429481" y="169700"/>
                  <a:pt x="432986" y="177064"/>
                  <a:pt x="434561" y="184940"/>
                </a:cubicBezTo>
                <a:cubicBezTo>
                  <a:pt x="438083" y="202552"/>
                  <a:pt x="437020" y="221077"/>
                  <a:pt x="442181" y="238280"/>
                </a:cubicBezTo>
                <a:cubicBezTo>
                  <a:pt x="444813" y="247052"/>
                  <a:pt x="453325" y="252949"/>
                  <a:pt x="457421" y="261140"/>
                </a:cubicBezTo>
                <a:cubicBezTo>
                  <a:pt x="461013" y="268324"/>
                  <a:pt x="462501" y="276380"/>
                  <a:pt x="465041" y="284000"/>
                </a:cubicBezTo>
                <a:cubicBezTo>
                  <a:pt x="467581" y="190020"/>
                  <a:pt x="472661" y="96074"/>
                  <a:pt x="472661" y="2060"/>
                </a:cubicBezTo>
                <a:cubicBezTo>
                  <a:pt x="472661" y="-8413"/>
                  <a:pt x="471128" y="24018"/>
                  <a:pt x="465041" y="32540"/>
                </a:cubicBezTo>
                <a:cubicBezTo>
                  <a:pt x="450625" y="52723"/>
                  <a:pt x="432386" y="56125"/>
                  <a:pt x="411701" y="63020"/>
                </a:cubicBezTo>
                <a:cubicBezTo>
                  <a:pt x="402285" y="91268"/>
                  <a:pt x="399001" y="97310"/>
                  <a:pt x="388841" y="101120"/>
                </a:cubicBez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214" name="TextBox 213">
            <a:extLst>
              <a:ext uri="{FF2B5EF4-FFF2-40B4-BE49-F238E27FC236}">
                <a16:creationId xmlns:a16="http://schemas.microsoft.com/office/drawing/2014/main" id="{4DF762C0-E452-4CFF-9E48-56794A522ABF}"/>
              </a:ext>
            </a:extLst>
          </p:cNvPr>
          <p:cNvSpPr txBox="1"/>
          <p:nvPr/>
        </p:nvSpPr>
        <p:spPr>
          <a:xfrm rot="16200000">
            <a:off x="3221225" y="7039241"/>
            <a:ext cx="568545" cy="246221"/>
          </a:xfrm>
          <a:prstGeom prst="rect">
            <a:avLst/>
          </a:prstGeom>
          <a:noFill/>
        </p:spPr>
        <p:txBody>
          <a:bodyPr wrap="square" rtlCol="0">
            <a:spAutoFit/>
          </a:bodyPr>
          <a:lstStyle/>
          <a:p>
            <a:r>
              <a:rPr lang="en-AU" sz="1000" dirty="0">
                <a:solidFill>
                  <a:schemeClr val="bg1"/>
                </a:solidFill>
                <a:latin typeface="Arial Narrow" panose="020B0606020202030204" pitchFamily="34" charset="0"/>
              </a:rPr>
              <a:t>net</a:t>
            </a:r>
          </a:p>
        </p:txBody>
      </p:sp>
      <p:sp>
        <p:nvSpPr>
          <p:cNvPr id="215" name="Freeform: Shape 214">
            <a:extLst>
              <a:ext uri="{FF2B5EF4-FFF2-40B4-BE49-F238E27FC236}">
                <a16:creationId xmlns:a16="http://schemas.microsoft.com/office/drawing/2014/main" id="{08B76EF7-AC94-4776-88E0-1BC69B8FEEBB}"/>
              </a:ext>
            </a:extLst>
          </p:cNvPr>
          <p:cNvSpPr/>
          <p:nvPr/>
        </p:nvSpPr>
        <p:spPr>
          <a:xfrm>
            <a:off x="4551645" y="7832496"/>
            <a:ext cx="127157" cy="107464"/>
          </a:xfrm>
          <a:custGeom>
            <a:avLst/>
            <a:gdLst>
              <a:gd name="connsiteX0" fmla="*/ 388841 w 472661"/>
              <a:gd name="connsiteY0" fmla="*/ 101120 h 284000"/>
              <a:gd name="connsiteX1" fmla="*/ 350741 w 472661"/>
              <a:gd name="connsiteY1" fmla="*/ 85880 h 284000"/>
              <a:gd name="connsiteX2" fmla="*/ 335501 w 472661"/>
              <a:gd name="connsiteY2" fmla="*/ 63020 h 284000"/>
              <a:gd name="connsiteX3" fmla="*/ 305021 w 472661"/>
              <a:gd name="connsiteY3" fmla="*/ 55400 h 284000"/>
              <a:gd name="connsiteX4" fmla="*/ 244061 w 472661"/>
              <a:gd name="connsiteY4" fmla="*/ 32540 h 284000"/>
              <a:gd name="connsiteX5" fmla="*/ 221201 w 472661"/>
              <a:gd name="connsiteY5" fmla="*/ 24920 h 284000"/>
              <a:gd name="connsiteX6" fmla="*/ 114521 w 472661"/>
              <a:gd name="connsiteY6" fmla="*/ 32540 h 284000"/>
              <a:gd name="connsiteX7" fmla="*/ 91661 w 472661"/>
              <a:gd name="connsiteY7" fmla="*/ 40160 h 284000"/>
              <a:gd name="connsiteX8" fmla="*/ 53561 w 472661"/>
              <a:gd name="connsiteY8" fmla="*/ 85880 h 284000"/>
              <a:gd name="connsiteX9" fmla="*/ 7841 w 472661"/>
              <a:gd name="connsiteY9" fmla="*/ 139220 h 284000"/>
              <a:gd name="connsiteX10" fmla="*/ 23081 w 472661"/>
              <a:gd name="connsiteY10" fmla="*/ 177320 h 284000"/>
              <a:gd name="connsiteX11" fmla="*/ 99281 w 472661"/>
              <a:gd name="connsiteY11" fmla="*/ 238280 h 284000"/>
              <a:gd name="connsiteX12" fmla="*/ 129761 w 472661"/>
              <a:gd name="connsiteY12" fmla="*/ 245900 h 284000"/>
              <a:gd name="connsiteX13" fmla="*/ 183101 w 472661"/>
              <a:gd name="connsiteY13" fmla="*/ 276380 h 284000"/>
              <a:gd name="connsiteX14" fmla="*/ 205961 w 472661"/>
              <a:gd name="connsiteY14" fmla="*/ 284000 h 284000"/>
              <a:gd name="connsiteX15" fmla="*/ 320261 w 472661"/>
              <a:gd name="connsiteY15" fmla="*/ 261140 h 284000"/>
              <a:gd name="connsiteX16" fmla="*/ 343121 w 472661"/>
              <a:gd name="connsiteY16" fmla="*/ 238280 h 284000"/>
              <a:gd name="connsiteX17" fmla="*/ 388841 w 472661"/>
              <a:gd name="connsiteY17" fmla="*/ 200180 h 284000"/>
              <a:gd name="connsiteX18" fmla="*/ 426941 w 472661"/>
              <a:gd name="connsiteY18" fmla="*/ 162080 h 284000"/>
              <a:gd name="connsiteX19" fmla="*/ 434561 w 472661"/>
              <a:gd name="connsiteY19" fmla="*/ 184940 h 284000"/>
              <a:gd name="connsiteX20" fmla="*/ 442181 w 472661"/>
              <a:gd name="connsiteY20" fmla="*/ 238280 h 284000"/>
              <a:gd name="connsiteX21" fmla="*/ 457421 w 472661"/>
              <a:gd name="connsiteY21" fmla="*/ 261140 h 284000"/>
              <a:gd name="connsiteX22" fmla="*/ 465041 w 472661"/>
              <a:gd name="connsiteY22" fmla="*/ 284000 h 284000"/>
              <a:gd name="connsiteX23" fmla="*/ 472661 w 472661"/>
              <a:gd name="connsiteY23" fmla="*/ 2060 h 284000"/>
              <a:gd name="connsiteX24" fmla="*/ 465041 w 472661"/>
              <a:gd name="connsiteY24" fmla="*/ 32540 h 284000"/>
              <a:gd name="connsiteX25" fmla="*/ 411701 w 472661"/>
              <a:gd name="connsiteY25" fmla="*/ 63020 h 284000"/>
              <a:gd name="connsiteX26" fmla="*/ 388841 w 472661"/>
              <a:gd name="connsiteY26" fmla="*/ 101120 h 28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72661" h="284000">
                <a:moveTo>
                  <a:pt x="388841" y="101120"/>
                </a:moveTo>
                <a:cubicBezTo>
                  <a:pt x="378681" y="104930"/>
                  <a:pt x="361872" y="93830"/>
                  <a:pt x="350741" y="85880"/>
                </a:cubicBezTo>
                <a:cubicBezTo>
                  <a:pt x="343289" y="80557"/>
                  <a:pt x="343121" y="68100"/>
                  <a:pt x="335501" y="63020"/>
                </a:cubicBezTo>
                <a:cubicBezTo>
                  <a:pt x="326787" y="57211"/>
                  <a:pt x="315091" y="58277"/>
                  <a:pt x="305021" y="55400"/>
                </a:cubicBezTo>
                <a:cubicBezTo>
                  <a:pt x="280807" y="48482"/>
                  <a:pt x="269827" y="42202"/>
                  <a:pt x="244061" y="32540"/>
                </a:cubicBezTo>
                <a:cubicBezTo>
                  <a:pt x="236540" y="29720"/>
                  <a:pt x="228821" y="27460"/>
                  <a:pt x="221201" y="24920"/>
                </a:cubicBezTo>
                <a:cubicBezTo>
                  <a:pt x="185641" y="27460"/>
                  <a:pt x="149927" y="28375"/>
                  <a:pt x="114521" y="32540"/>
                </a:cubicBezTo>
                <a:cubicBezTo>
                  <a:pt x="106544" y="33478"/>
                  <a:pt x="98344" y="35705"/>
                  <a:pt x="91661" y="40160"/>
                </a:cubicBezTo>
                <a:cubicBezTo>
                  <a:pt x="72255" y="53097"/>
                  <a:pt x="66340" y="67990"/>
                  <a:pt x="53561" y="85880"/>
                </a:cubicBezTo>
                <a:cubicBezTo>
                  <a:pt x="29123" y="120093"/>
                  <a:pt x="35534" y="111527"/>
                  <a:pt x="7841" y="139220"/>
                </a:cubicBezTo>
                <a:cubicBezTo>
                  <a:pt x="-4156" y="175210"/>
                  <a:pt x="-4774" y="152560"/>
                  <a:pt x="23081" y="177320"/>
                </a:cubicBezTo>
                <a:cubicBezTo>
                  <a:pt x="65491" y="215018"/>
                  <a:pt x="55501" y="221863"/>
                  <a:pt x="99281" y="238280"/>
                </a:cubicBezTo>
                <a:cubicBezTo>
                  <a:pt x="109087" y="241957"/>
                  <a:pt x="119601" y="243360"/>
                  <a:pt x="129761" y="245900"/>
                </a:cubicBezTo>
                <a:cubicBezTo>
                  <a:pt x="152719" y="261205"/>
                  <a:pt x="156031" y="264779"/>
                  <a:pt x="183101" y="276380"/>
                </a:cubicBezTo>
                <a:cubicBezTo>
                  <a:pt x="190484" y="279544"/>
                  <a:pt x="198341" y="281460"/>
                  <a:pt x="205961" y="284000"/>
                </a:cubicBezTo>
                <a:cubicBezTo>
                  <a:pt x="244061" y="276380"/>
                  <a:pt x="283400" y="273427"/>
                  <a:pt x="320261" y="261140"/>
                </a:cubicBezTo>
                <a:cubicBezTo>
                  <a:pt x="330484" y="257732"/>
                  <a:pt x="334842" y="245179"/>
                  <a:pt x="343121" y="238280"/>
                </a:cubicBezTo>
                <a:cubicBezTo>
                  <a:pt x="366710" y="218622"/>
                  <a:pt x="369198" y="227680"/>
                  <a:pt x="388841" y="200180"/>
                </a:cubicBezTo>
                <a:cubicBezTo>
                  <a:pt x="418266" y="158985"/>
                  <a:pt x="385814" y="175789"/>
                  <a:pt x="426941" y="162080"/>
                </a:cubicBezTo>
                <a:cubicBezTo>
                  <a:pt x="429481" y="169700"/>
                  <a:pt x="432986" y="177064"/>
                  <a:pt x="434561" y="184940"/>
                </a:cubicBezTo>
                <a:cubicBezTo>
                  <a:pt x="438083" y="202552"/>
                  <a:pt x="437020" y="221077"/>
                  <a:pt x="442181" y="238280"/>
                </a:cubicBezTo>
                <a:cubicBezTo>
                  <a:pt x="444813" y="247052"/>
                  <a:pt x="453325" y="252949"/>
                  <a:pt x="457421" y="261140"/>
                </a:cubicBezTo>
                <a:cubicBezTo>
                  <a:pt x="461013" y="268324"/>
                  <a:pt x="462501" y="276380"/>
                  <a:pt x="465041" y="284000"/>
                </a:cubicBezTo>
                <a:cubicBezTo>
                  <a:pt x="467581" y="190020"/>
                  <a:pt x="472661" y="96074"/>
                  <a:pt x="472661" y="2060"/>
                </a:cubicBezTo>
                <a:cubicBezTo>
                  <a:pt x="472661" y="-8413"/>
                  <a:pt x="471128" y="24018"/>
                  <a:pt x="465041" y="32540"/>
                </a:cubicBezTo>
                <a:cubicBezTo>
                  <a:pt x="450625" y="52723"/>
                  <a:pt x="432386" y="56125"/>
                  <a:pt x="411701" y="63020"/>
                </a:cubicBezTo>
                <a:cubicBezTo>
                  <a:pt x="402285" y="91268"/>
                  <a:pt x="399001" y="97310"/>
                  <a:pt x="388841" y="101120"/>
                </a:cubicBez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216" name="Freeform: Shape 215">
            <a:extLst>
              <a:ext uri="{FF2B5EF4-FFF2-40B4-BE49-F238E27FC236}">
                <a16:creationId xmlns:a16="http://schemas.microsoft.com/office/drawing/2014/main" id="{95AD8425-3B3F-4DF7-B5EA-7913D8019F1E}"/>
              </a:ext>
            </a:extLst>
          </p:cNvPr>
          <p:cNvSpPr/>
          <p:nvPr/>
        </p:nvSpPr>
        <p:spPr>
          <a:xfrm>
            <a:off x="4770038" y="7876076"/>
            <a:ext cx="127157" cy="107464"/>
          </a:xfrm>
          <a:custGeom>
            <a:avLst/>
            <a:gdLst>
              <a:gd name="connsiteX0" fmla="*/ 388841 w 472661"/>
              <a:gd name="connsiteY0" fmla="*/ 101120 h 284000"/>
              <a:gd name="connsiteX1" fmla="*/ 350741 w 472661"/>
              <a:gd name="connsiteY1" fmla="*/ 85880 h 284000"/>
              <a:gd name="connsiteX2" fmla="*/ 335501 w 472661"/>
              <a:gd name="connsiteY2" fmla="*/ 63020 h 284000"/>
              <a:gd name="connsiteX3" fmla="*/ 305021 w 472661"/>
              <a:gd name="connsiteY3" fmla="*/ 55400 h 284000"/>
              <a:gd name="connsiteX4" fmla="*/ 244061 w 472661"/>
              <a:gd name="connsiteY4" fmla="*/ 32540 h 284000"/>
              <a:gd name="connsiteX5" fmla="*/ 221201 w 472661"/>
              <a:gd name="connsiteY5" fmla="*/ 24920 h 284000"/>
              <a:gd name="connsiteX6" fmla="*/ 114521 w 472661"/>
              <a:gd name="connsiteY6" fmla="*/ 32540 h 284000"/>
              <a:gd name="connsiteX7" fmla="*/ 91661 w 472661"/>
              <a:gd name="connsiteY7" fmla="*/ 40160 h 284000"/>
              <a:gd name="connsiteX8" fmla="*/ 53561 w 472661"/>
              <a:gd name="connsiteY8" fmla="*/ 85880 h 284000"/>
              <a:gd name="connsiteX9" fmla="*/ 7841 w 472661"/>
              <a:gd name="connsiteY9" fmla="*/ 139220 h 284000"/>
              <a:gd name="connsiteX10" fmla="*/ 23081 w 472661"/>
              <a:gd name="connsiteY10" fmla="*/ 177320 h 284000"/>
              <a:gd name="connsiteX11" fmla="*/ 99281 w 472661"/>
              <a:gd name="connsiteY11" fmla="*/ 238280 h 284000"/>
              <a:gd name="connsiteX12" fmla="*/ 129761 w 472661"/>
              <a:gd name="connsiteY12" fmla="*/ 245900 h 284000"/>
              <a:gd name="connsiteX13" fmla="*/ 183101 w 472661"/>
              <a:gd name="connsiteY13" fmla="*/ 276380 h 284000"/>
              <a:gd name="connsiteX14" fmla="*/ 205961 w 472661"/>
              <a:gd name="connsiteY14" fmla="*/ 284000 h 284000"/>
              <a:gd name="connsiteX15" fmla="*/ 320261 w 472661"/>
              <a:gd name="connsiteY15" fmla="*/ 261140 h 284000"/>
              <a:gd name="connsiteX16" fmla="*/ 343121 w 472661"/>
              <a:gd name="connsiteY16" fmla="*/ 238280 h 284000"/>
              <a:gd name="connsiteX17" fmla="*/ 388841 w 472661"/>
              <a:gd name="connsiteY17" fmla="*/ 200180 h 284000"/>
              <a:gd name="connsiteX18" fmla="*/ 426941 w 472661"/>
              <a:gd name="connsiteY18" fmla="*/ 162080 h 284000"/>
              <a:gd name="connsiteX19" fmla="*/ 434561 w 472661"/>
              <a:gd name="connsiteY19" fmla="*/ 184940 h 284000"/>
              <a:gd name="connsiteX20" fmla="*/ 442181 w 472661"/>
              <a:gd name="connsiteY20" fmla="*/ 238280 h 284000"/>
              <a:gd name="connsiteX21" fmla="*/ 457421 w 472661"/>
              <a:gd name="connsiteY21" fmla="*/ 261140 h 284000"/>
              <a:gd name="connsiteX22" fmla="*/ 465041 w 472661"/>
              <a:gd name="connsiteY22" fmla="*/ 284000 h 284000"/>
              <a:gd name="connsiteX23" fmla="*/ 472661 w 472661"/>
              <a:gd name="connsiteY23" fmla="*/ 2060 h 284000"/>
              <a:gd name="connsiteX24" fmla="*/ 465041 w 472661"/>
              <a:gd name="connsiteY24" fmla="*/ 32540 h 284000"/>
              <a:gd name="connsiteX25" fmla="*/ 411701 w 472661"/>
              <a:gd name="connsiteY25" fmla="*/ 63020 h 284000"/>
              <a:gd name="connsiteX26" fmla="*/ 388841 w 472661"/>
              <a:gd name="connsiteY26" fmla="*/ 101120 h 28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72661" h="284000">
                <a:moveTo>
                  <a:pt x="388841" y="101120"/>
                </a:moveTo>
                <a:cubicBezTo>
                  <a:pt x="378681" y="104930"/>
                  <a:pt x="361872" y="93830"/>
                  <a:pt x="350741" y="85880"/>
                </a:cubicBezTo>
                <a:cubicBezTo>
                  <a:pt x="343289" y="80557"/>
                  <a:pt x="343121" y="68100"/>
                  <a:pt x="335501" y="63020"/>
                </a:cubicBezTo>
                <a:cubicBezTo>
                  <a:pt x="326787" y="57211"/>
                  <a:pt x="315091" y="58277"/>
                  <a:pt x="305021" y="55400"/>
                </a:cubicBezTo>
                <a:cubicBezTo>
                  <a:pt x="280807" y="48482"/>
                  <a:pt x="269827" y="42202"/>
                  <a:pt x="244061" y="32540"/>
                </a:cubicBezTo>
                <a:cubicBezTo>
                  <a:pt x="236540" y="29720"/>
                  <a:pt x="228821" y="27460"/>
                  <a:pt x="221201" y="24920"/>
                </a:cubicBezTo>
                <a:cubicBezTo>
                  <a:pt x="185641" y="27460"/>
                  <a:pt x="149927" y="28375"/>
                  <a:pt x="114521" y="32540"/>
                </a:cubicBezTo>
                <a:cubicBezTo>
                  <a:pt x="106544" y="33478"/>
                  <a:pt x="98344" y="35705"/>
                  <a:pt x="91661" y="40160"/>
                </a:cubicBezTo>
                <a:cubicBezTo>
                  <a:pt x="72255" y="53097"/>
                  <a:pt x="66340" y="67990"/>
                  <a:pt x="53561" y="85880"/>
                </a:cubicBezTo>
                <a:cubicBezTo>
                  <a:pt x="29123" y="120093"/>
                  <a:pt x="35534" y="111527"/>
                  <a:pt x="7841" y="139220"/>
                </a:cubicBezTo>
                <a:cubicBezTo>
                  <a:pt x="-4156" y="175210"/>
                  <a:pt x="-4774" y="152560"/>
                  <a:pt x="23081" y="177320"/>
                </a:cubicBezTo>
                <a:cubicBezTo>
                  <a:pt x="65491" y="215018"/>
                  <a:pt x="55501" y="221863"/>
                  <a:pt x="99281" y="238280"/>
                </a:cubicBezTo>
                <a:cubicBezTo>
                  <a:pt x="109087" y="241957"/>
                  <a:pt x="119601" y="243360"/>
                  <a:pt x="129761" y="245900"/>
                </a:cubicBezTo>
                <a:cubicBezTo>
                  <a:pt x="152719" y="261205"/>
                  <a:pt x="156031" y="264779"/>
                  <a:pt x="183101" y="276380"/>
                </a:cubicBezTo>
                <a:cubicBezTo>
                  <a:pt x="190484" y="279544"/>
                  <a:pt x="198341" y="281460"/>
                  <a:pt x="205961" y="284000"/>
                </a:cubicBezTo>
                <a:cubicBezTo>
                  <a:pt x="244061" y="276380"/>
                  <a:pt x="283400" y="273427"/>
                  <a:pt x="320261" y="261140"/>
                </a:cubicBezTo>
                <a:cubicBezTo>
                  <a:pt x="330484" y="257732"/>
                  <a:pt x="334842" y="245179"/>
                  <a:pt x="343121" y="238280"/>
                </a:cubicBezTo>
                <a:cubicBezTo>
                  <a:pt x="366710" y="218622"/>
                  <a:pt x="369198" y="227680"/>
                  <a:pt x="388841" y="200180"/>
                </a:cubicBezTo>
                <a:cubicBezTo>
                  <a:pt x="418266" y="158985"/>
                  <a:pt x="385814" y="175789"/>
                  <a:pt x="426941" y="162080"/>
                </a:cubicBezTo>
                <a:cubicBezTo>
                  <a:pt x="429481" y="169700"/>
                  <a:pt x="432986" y="177064"/>
                  <a:pt x="434561" y="184940"/>
                </a:cubicBezTo>
                <a:cubicBezTo>
                  <a:pt x="438083" y="202552"/>
                  <a:pt x="437020" y="221077"/>
                  <a:pt x="442181" y="238280"/>
                </a:cubicBezTo>
                <a:cubicBezTo>
                  <a:pt x="444813" y="247052"/>
                  <a:pt x="453325" y="252949"/>
                  <a:pt x="457421" y="261140"/>
                </a:cubicBezTo>
                <a:cubicBezTo>
                  <a:pt x="461013" y="268324"/>
                  <a:pt x="462501" y="276380"/>
                  <a:pt x="465041" y="284000"/>
                </a:cubicBezTo>
                <a:cubicBezTo>
                  <a:pt x="467581" y="190020"/>
                  <a:pt x="472661" y="96074"/>
                  <a:pt x="472661" y="2060"/>
                </a:cubicBezTo>
                <a:cubicBezTo>
                  <a:pt x="472661" y="-8413"/>
                  <a:pt x="471128" y="24018"/>
                  <a:pt x="465041" y="32540"/>
                </a:cubicBezTo>
                <a:cubicBezTo>
                  <a:pt x="450625" y="52723"/>
                  <a:pt x="432386" y="56125"/>
                  <a:pt x="411701" y="63020"/>
                </a:cubicBezTo>
                <a:cubicBezTo>
                  <a:pt x="402285" y="91268"/>
                  <a:pt x="399001" y="97310"/>
                  <a:pt x="388841" y="101120"/>
                </a:cubicBez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217" name="Freeform: Shape 216">
            <a:extLst>
              <a:ext uri="{FF2B5EF4-FFF2-40B4-BE49-F238E27FC236}">
                <a16:creationId xmlns:a16="http://schemas.microsoft.com/office/drawing/2014/main" id="{B522F1BB-C530-4FDE-9835-F99B05AEA5B0}"/>
              </a:ext>
            </a:extLst>
          </p:cNvPr>
          <p:cNvSpPr/>
          <p:nvPr/>
        </p:nvSpPr>
        <p:spPr>
          <a:xfrm>
            <a:off x="5024503" y="7839692"/>
            <a:ext cx="127157" cy="107464"/>
          </a:xfrm>
          <a:custGeom>
            <a:avLst/>
            <a:gdLst>
              <a:gd name="connsiteX0" fmla="*/ 388841 w 472661"/>
              <a:gd name="connsiteY0" fmla="*/ 101120 h 284000"/>
              <a:gd name="connsiteX1" fmla="*/ 350741 w 472661"/>
              <a:gd name="connsiteY1" fmla="*/ 85880 h 284000"/>
              <a:gd name="connsiteX2" fmla="*/ 335501 w 472661"/>
              <a:gd name="connsiteY2" fmla="*/ 63020 h 284000"/>
              <a:gd name="connsiteX3" fmla="*/ 305021 w 472661"/>
              <a:gd name="connsiteY3" fmla="*/ 55400 h 284000"/>
              <a:gd name="connsiteX4" fmla="*/ 244061 w 472661"/>
              <a:gd name="connsiteY4" fmla="*/ 32540 h 284000"/>
              <a:gd name="connsiteX5" fmla="*/ 221201 w 472661"/>
              <a:gd name="connsiteY5" fmla="*/ 24920 h 284000"/>
              <a:gd name="connsiteX6" fmla="*/ 114521 w 472661"/>
              <a:gd name="connsiteY6" fmla="*/ 32540 h 284000"/>
              <a:gd name="connsiteX7" fmla="*/ 91661 w 472661"/>
              <a:gd name="connsiteY7" fmla="*/ 40160 h 284000"/>
              <a:gd name="connsiteX8" fmla="*/ 53561 w 472661"/>
              <a:gd name="connsiteY8" fmla="*/ 85880 h 284000"/>
              <a:gd name="connsiteX9" fmla="*/ 7841 w 472661"/>
              <a:gd name="connsiteY9" fmla="*/ 139220 h 284000"/>
              <a:gd name="connsiteX10" fmla="*/ 23081 w 472661"/>
              <a:gd name="connsiteY10" fmla="*/ 177320 h 284000"/>
              <a:gd name="connsiteX11" fmla="*/ 99281 w 472661"/>
              <a:gd name="connsiteY11" fmla="*/ 238280 h 284000"/>
              <a:gd name="connsiteX12" fmla="*/ 129761 w 472661"/>
              <a:gd name="connsiteY12" fmla="*/ 245900 h 284000"/>
              <a:gd name="connsiteX13" fmla="*/ 183101 w 472661"/>
              <a:gd name="connsiteY13" fmla="*/ 276380 h 284000"/>
              <a:gd name="connsiteX14" fmla="*/ 205961 w 472661"/>
              <a:gd name="connsiteY14" fmla="*/ 284000 h 284000"/>
              <a:gd name="connsiteX15" fmla="*/ 320261 w 472661"/>
              <a:gd name="connsiteY15" fmla="*/ 261140 h 284000"/>
              <a:gd name="connsiteX16" fmla="*/ 343121 w 472661"/>
              <a:gd name="connsiteY16" fmla="*/ 238280 h 284000"/>
              <a:gd name="connsiteX17" fmla="*/ 388841 w 472661"/>
              <a:gd name="connsiteY17" fmla="*/ 200180 h 284000"/>
              <a:gd name="connsiteX18" fmla="*/ 426941 w 472661"/>
              <a:gd name="connsiteY18" fmla="*/ 162080 h 284000"/>
              <a:gd name="connsiteX19" fmla="*/ 434561 w 472661"/>
              <a:gd name="connsiteY19" fmla="*/ 184940 h 284000"/>
              <a:gd name="connsiteX20" fmla="*/ 442181 w 472661"/>
              <a:gd name="connsiteY20" fmla="*/ 238280 h 284000"/>
              <a:gd name="connsiteX21" fmla="*/ 457421 w 472661"/>
              <a:gd name="connsiteY21" fmla="*/ 261140 h 284000"/>
              <a:gd name="connsiteX22" fmla="*/ 465041 w 472661"/>
              <a:gd name="connsiteY22" fmla="*/ 284000 h 284000"/>
              <a:gd name="connsiteX23" fmla="*/ 472661 w 472661"/>
              <a:gd name="connsiteY23" fmla="*/ 2060 h 284000"/>
              <a:gd name="connsiteX24" fmla="*/ 465041 w 472661"/>
              <a:gd name="connsiteY24" fmla="*/ 32540 h 284000"/>
              <a:gd name="connsiteX25" fmla="*/ 411701 w 472661"/>
              <a:gd name="connsiteY25" fmla="*/ 63020 h 284000"/>
              <a:gd name="connsiteX26" fmla="*/ 388841 w 472661"/>
              <a:gd name="connsiteY26" fmla="*/ 101120 h 28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72661" h="284000">
                <a:moveTo>
                  <a:pt x="388841" y="101120"/>
                </a:moveTo>
                <a:cubicBezTo>
                  <a:pt x="378681" y="104930"/>
                  <a:pt x="361872" y="93830"/>
                  <a:pt x="350741" y="85880"/>
                </a:cubicBezTo>
                <a:cubicBezTo>
                  <a:pt x="343289" y="80557"/>
                  <a:pt x="343121" y="68100"/>
                  <a:pt x="335501" y="63020"/>
                </a:cubicBezTo>
                <a:cubicBezTo>
                  <a:pt x="326787" y="57211"/>
                  <a:pt x="315091" y="58277"/>
                  <a:pt x="305021" y="55400"/>
                </a:cubicBezTo>
                <a:cubicBezTo>
                  <a:pt x="280807" y="48482"/>
                  <a:pt x="269827" y="42202"/>
                  <a:pt x="244061" y="32540"/>
                </a:cubicBezTo>
                <a:cubicBezTo>
                  <a:pt x="236540" y="29720"/>
                  <a:pt x="228821" y="27460"/>
                  <a:pt x="221201" y="24920"/>
                </a:cubicBezTo>
                <a:cubicBezTo>
                  <a:pt x="185641" y="27460"/>
                  <a:pt x="149927" y="28375"/>
                  <a:pt x="114521" y="32540"/>
                </a:cubicBezTo>
                <a:cubicBezTo>
                  <a:pt x="106544" y="33478"/>
                  <a:pt x="98344" y="35705"/>
                  <a:pt x="91661" y="40160"/>
                </a:cubicBezTo>
                <a:cubicBezTo>
                  <a:pt x="72255" y="53097"/>
                  <a:pt x="66340" y="67990"/>
                  <a:pt x="53561" y="85880"/>
                </a:cubicBezTo>
                <a:cubicBezTo>
                  <a:pt x="29123" y="120093"/>
                  <a:pt x="35534" y="111527"/>
                  <a:pt x="7841" y="139220"/>
                </a:cubicBezTo>
                <a:cubicBezTo>
                  <a:pt x="-4156" y="175210"/>
                  <a:pt x="-4774" y="152560"/>
                  <a:pt x="23081" y="177320"/>
                </a:cubicBezTo>
                <a:cubicBezTo>
                  <a:pt x="65491" y="215018"/>
                  <a:pt x="55501" y="221863"/>
                  <a:pt x="99281" y="238280"/>
                </a:cubicBezTo>
                <a:cubicBezTo>
                  <a:pt x="109087" y="241957"/>
                  <a:pt x="119601" y="243360"/>
                  <a:pt x="129761" y="245900"/>
                </a:cubicBezTo>
                <a:cubicBezTo>
                  <a:pt x="152719" y="261205"/>
                  <a:pt x="156031" y="264779"/>
                  <a:pt x="183101" y="276380"/>
                </a:cubicBezTo>
                <a:cubicBezTo>
                  <a:pt x="190484" y="279544"/>
                  <a:pt x="198341" y="281460"/>
                  <a:pt x="205961" y="284000"/>
                </a:cubicBezTo>
                <a:cubicBezTo>
                  <a:pt x="244061" y="276380"/>
                  <a:pt x="283400" y="273427"/>
                  <a:pt x="320261" y="261140"/>
                </a:cubicBezTo>
                <a:cubicBezTo>
                  <a:pt x="330484" y="257732"/>
                  <a:pt x="334842" y="245179"/>
                  <a:pt x="343121" y="238280"/>
                </a:cubicBezTo>
                <a:cubicBezTo>
                  <a:pt x="366710" y="218622"/>
                  <a:pt x="369198" y="227680"/>
                  <a:pt x="388841" y="200180"/>
                </a:cubicBezTo>
                <a:cubicBezTo>
                  <a:pt x="418266" y="158985"/>
                  <a:pt x="385814" y="175789"/>
                  <a:pt x="426941" y="162080"/>
                </a:cubicBezTo>
                <a:cubicBezTo>
                  <a:pt x="429481" y="169700"/>
                  <a:pt x="432986" y="177064"/>
                  <a:pt x="434561" y="184940"/>
                </a:cubicBezTo>
                <a:cubicBezTo>
                  <a:pt x="438083" y="202552"/>
                  <a:pt x="437020" y="221077"/>
                  <a:pt x="442181" y="238280"/>
                </a:cubicBezTo>
                <a:cubicBezTo>
                  <a:pt x="444813" y="247052"/>
                  <a:pt x="453325" y="252949"/>
                  <a:pt x="457421" y="261140"/>
                </a:cubicBezTo>
                <a:cubicBezTo>
                  <a:pt x="461013" y="268324"/>
                  <a:pt x="462501" y="276380"/>
                  <a:pt x="465041" y="284000"/>
                </a:cubicBezTo>
                <a:cubicBezTo>
                  <a:pt x="467581" y="190020"/>
                  <a:pt x="472661" y="96074"/>
                  <a:pt x="472661" y="2060"/>
                </a:cubicBezTo>
                <a:cubicBezTo>
                  <a:pt x="472661" y="-8413"/>
                  <a:pt x="471128" y="24018"/>
                  <a:pt x="465041" y="32540"/>
                </a:cubicBezTo>
                <a:cubicBezTo>
                  <a:pt x="450625" y="52723"/>
                  <a:pt x="432386" y="56125"/>
                  <a:pt x="411701" y="63020"/>
                </a:cubicBezTo>
                <a:cubicBezTo>
                  <a:pt x="402285" y="91268"/>
                  <a:pt x="399001" y="97310"/>
                  <a:pt x="388841" y="101120"/>
                </a:cubicBez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218" name="Freeform: Shape 217">
            <a:extLst>
              <a:ext uri="{FF2B5EF4-FFF2-40B4-BE49-F238E27FC236}">
                <a16:creationId xmlns:a16="http://schemas.microsoft.com/office/drawing/2014/main" id="{FEBE0875-F5E4-41D7-BD98-7ECAB99801E7}"/>
              </a:ext>
            </a:extLst>
          </p:cNvPr>
          <p:cNvSpPr/>
          <p:nvPr/>
        </p:nvSpPr>
        <p:spPr>
          <a:xfrm>
            <a:off x="4498396" y="7164379"/>
            <a:ext cx="144768" cy="689207"/>
          </a:xfrm>
          <a:custGeom>
            <a:avLst/>
            <a:gdLst>
              <a:gd name="connsiteX0" fmla="*/ 112577 w 146651"/>
              <a:gd name="connsiteY0" fmla="*/ 0 h 624910"/>
              <a:gd name="connsiteX1" fmla="*/ 97337 w 146651"/>
              <a:gd name="connsiteY1" fmla="*/ 236220 h 624910"/>
              <a:gd name="connsiteX2" fmla="*/ 51617 w 146651"/>
              <a:gd name="connsiteY2" fmla="*/ 251460 h 624910"/>
              <a:gd name="connsiteX3" fmla="*/ 28757 w 146651"/>
              <a:gd name="connsiteY3" fmla="*/ 266700 h 624910"/>
              <a:gd name="connsiteX4" fmla="*/ 5897 w 146651"/>
              <a:gd name="connsiteY4" fmla="*/ 304800 h 624910"/>
              <a:gd name="connsiteX5" fmla="*/ 43997 w 146651"/>
              <a:gd name="connsiteY5" fmla="*/ 586740 h 624910"/>
              <a:gd name="connsiteX6" fmla="*/ 82097 w 146651"/>
              <a:gd name="connsiteY6" fmla="*/ 617220 h 624910"/>
              <a:gd name="connsiteX7" fmla="*/ 104957 w 146651"/>
              <a:gd name="connsiteY7" fmla="*/ 624840 h 624910"/>
              <a:gd name="connsiteX8" fmla="*/ 143057 w 146651"/>
              <a:gd name="connsiteY8" fmla="*/ 617220 h 624910"/>
              <a:gd name="connsiteX9" fmla="*/ 135437 w 146651"/>
              <a:gd name="connsiteY9" fmla="*/ 320040 h 624910"/>
              <a:gd name="connsiteX10" fmla="*/ 127817 w 146651"/>
              <a:gd name="connsiteY10" fmla="*/ 220980 h 624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6651" h="624910">
                <a:moveTo>
                  <a:pt x="112577" y="0"/>
                </a:moveTo>
                <a:cubicBezTo>
                  <a:pt x="107497" y="78740"/>
                  <a:pt x="115927" y="159537"/>
                  <a:pt x="97337" y="236220"/>
                </a:cubicBezTo>
                <a:cubicBezTo>
                  <a:pt x="93552" y="251832"/>
                  <a:pt x="64983" y="242549"/>
                  <a:pt x="51617" y="251460"/>
                </a:cubicBezTo>
                <a:lnTo>
                  <a:pt x="28757" y="266700"/>
                </a:lnTo>
                <a:cubicBezTo>
                  <a:pt x="21137" y="279400"/>
                  <a:pt x="6767" y="290015"/>
                  <a:pt x="5897" y="304800"/>
                </a:cubicBezTo>
                <a:cubicBezTo>
                  <a:pt x="701" y="393140"/>
                  <a:pt x="-15252" y="507741"/>
                  <a:pt x="43997" y="586740"/>
                </a:cubicBezTo>
                <a:cubicBezTo>
                  <a:pt x="53755" y="599751"/>
                  <a:pt x="68305" y="608600"/>
                  <a:pt x="82097" y="617220"/>
                </a:cubicBezTo>
                <a:cubicBezTo>
                  <a:pt x="88908" y="621477"/>
                  <a:pt x="97337" y="622300"/>
                  <a:pt x="104957" y="624840"/>
                </a:cubicBezTo>
                <a:cubicBezTo>
                  <a:pt x="117657" y="622300"/>
                  <a:pt x="141768" y="630107"/>
                  <a:pt x="143057" y="617220"/>
                </a:cubicBezTo>
                <a:cubicBezTo>
                  <a:pt x="152917" y="518619"/>
                  <a:pt x="139837" y="419035"/>
                  <a:pt x="135437" y="320040"/>
                </a:cubicBezTo>
                <a:cubicBezTo>
                  <a:pt x="124894" y="82822"/>
                  <a:pt x="127817" y="489962"/>
                  <a:pt x="127817" y="220980"/>
                </a:cubicBezTo>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19" name="Freeform: Shape 218">
            <a:extLst>
              <a:ext uri="{FF2B5EF4-FFF2-40B4-BE49-F238E27FC236}">
                <a16:creationId xmlns:a16="http://schemas.microsoft.com/office/drawing/2014/main" id="{9E3C5B58-8CD0-460E-9D02-957D6DDBE38D}"/>
              </a:ext>
            </a:extLst>
          </p:cNvPr>
          <p:cNvSpPr/>
          <p:nvPr/>
        </p:nvSpPr>
        <p:spPr>
          <a:xfrm rot="19732081">
            <a:off x="4960077" y="7195738"/>
            <a:ext cx="156397" cy="724594"/>
          </a:xfrm>
          <a:custGeom>
            <a:avLst/>
            <a:gdLst>
              <a:gd name="connsiteX0" fmla="*/ 112577 w 146651"/>
              <a:gd name="connsiteY0" fmla="*/ 0 h 624910"/>
              <a:gd name="connsiteX1" fmla="*/ 97337 w 146651"/>
              <a:gd name="connsiteY1" fmla="*/ 236220 h 624910"/>
              <a:gd name="connsiteX2" fmla="*/ 51617 w 146651"/>
              <a:gd name="connsiteY2" fmla="*/ 251460 h 624910"/>
              <a:gd name="connsiteX3" fmla="*/ 28757 w 146651"/>
              <a:gd name="connsiteY3" fmla="*/ 266700 h 624910"/>
              <a:gd name="connsiteX4" fmla="*/ 5897 w 146651"/>
              <a:gd name="connsiteY4" fmla="*/ 304800 h 624910"/>
              <a:gd name="connsiteX5" fmla="*/ 43997 w 146651"/>
              <a:gd name="connsiteY5" fmla="*/ 586740 h 624910"/>
              <a:gd name="connsiteX6" fmla="*/ 82097 w 146651"/>
              <a:gd name="connsiteY6" fmla="*/ 617220 h 624910"/>
              <a:gd name="connsiteX7" fmla="*/ 104957 w 146651"/>
              <a:gd name="connsiteY7" fmla="*/ 624840 h 624910"/>
              <a:gd name="connsiteX8" fmla="*/ 143057 w 146651"/>
              <a:gd name="connsiteY8" fmla="*/ 617220 h 624910"/>
              <a:gd name="connsiteX9" fmla="*/ 135437 w 146651"/>
              <a:gd name="connsiteY9" fmla="*/ 320040 h 624910"/>
              <a:gd name="connsiteX10" fmla="*/ 127817 w 146651"/>
              <a:gd name="connsiteY10" fmla="*/ 220980 h 624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6651" h="624910">
                <a:moveTo>
                  <a:pt x="112577" y="0"/>
                </a:moveTo>
                <a:cubicBezTo>
                  <a:pt x="107497" y="78740"/>
                  <a:pt x="115927" y="159537"/>
                  <a:pt x="97337" y="236220"/>
                </a:cubicBezTo>
                <a:cubicBezTo>
                  <a:pt x="93552" y="251832"/>
                  <a:pt x="64983" y="242549"/>
                  <a:pt x="51617" y="251460"/>
                </a:cubicBezTo>
                <a:lnTo>
                  <a:pt x="28757" y="266700"/>
                </a:lnTo>
                <a:cubicBezTo>
                  <a:pt x="21137" y="279400"/>
                  <a:pt x="6767" y="290015"/>
                  <a:pt x="5897" y="304800"/>
                </a:cubicBezTo>
                <a:cubicBezTo>
                  <a:pt x="701" y="393140"/>
                  <a:pt x="-15252" y="507741"/>
                  <a:pt x="43997" y="586740"/>
                </a:cubicBezTo>
                <a:cubicBezTo>
                  <a:pt x="53755" y="599751"/>
                  <a:pt x="68305" y="608600"/>
                  <a:pt x="82097" y="617220"/>
                </a:cubicBezTo>
                <a:cubicBezTo>
                  <a:pt x="88908" y="621477"/>
                  <a:pt x="97337" y="622300"/>
                  <a:pt x="104957" y="624840"/>
                </a:cubicBezTo>
                <a:cubicBezTo>
                  <a:pt x="117657" y="622300"/>
                  <a:pt x="141768" y="630107"/>
                  <a:pt x="143057" y="617220"/>
                </a:cubicBezTo>
                <a:cubicBezTo>
                  <a:pt x="152917" y="518619"/>
                  <a:pt x="139837" y="419035"/>
                  <a:pt x="135437" y="320040"/>
                </a:cubicBezTo>
                <a:cubicBezTo>
                  <a:pt x="124894" y="82822"/>
                  <a:pt x="127817" y="489962"/>
                  <a:pt x="127817" y="220980"/>
                </a:cubicBezTo>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20" name="Freeform: Shape 219">
            <a:extLst>
              <a:ext uri="{FF2B5EF4-FFF2-40B4-BE49-F238E27FC236}">
                <a16:creationId xmlns:a16="http://schemas.microsoft.com/office/drawing/2014/main" id="{0E44A0F6-0692-467A-9223-90EE1C3920EB}"/>
              </a:ext>
            </a:extLst>
          </p:cNvPr>
          <p:cNvSpPr/>
          <p:nvPr/>
        </p:nvSpPr>
        <p:spPr>
          <a:xfrm>
            <a:off x="5053838" y="7621062"/>
            <a:ext cx="127157" cy="107464"/>
          </a:xfrm>
          <a:custGeom>
            <a:avLst/>
            <a:gdLst>
              <a:gd name="connsiteX0" fmla="*/ 388841 w 472661"/>
              <a:gd name="connsiteY0" fmla="*/ 101120 h 284000"/>
              <a:gd name="connsiteX1" fmla="*/ 350741 w 472661"/>
              <a:gd name="connsiteY1" fmla="*/ 85880 h 284000"/>
              <a:gd name="connsiteX2" fmla="*/ 335501 w 472661"/>
              <a:gd name="connsiteY2" fmla="*/ 63020 h 284000"/>
              <a:gd name="connsiteX3" fmla="*/ 305021 w 472661"/>
              <a:gd name="connsiteY3" fmla="*/ 55400 h 284000"/>
              <a:gd name="connsiteX4" fmla="*/ 244061 w 472661"/>
              <a:gd name="connsiteY4" fmla="*/ 32540 h 284000"/>
              <a:gd name="connsiteX5" fmla="*/ 221201 w 472661"/>
              <a:gd name="connsiteY5" fmla="*/ 24920 h 284000"/>
              <a:gd name="connsiteX6" fmla="*/ 114521 w 472661"/>
              <a:gd name="connsiteY6" fmla="*/ 32540 h 284000"/>
              <a:gd name="connsiteX7" fmla="*/ 91661 w 472661"/>
              <a:gd name="connsiteY7" fmla="*/ 40160 h 284000"/>
              <a:gd name="connsiteX8" fmla="*/ 53561 w 472661"/>
              <a:gd name="connsiteY8" fmla="*/ 85880 h 284000"/>
              <a:gd name="connsiteX9" fmla="*/ 7841 w 472661"/>
              <a:gd name="connsiteY9" fmla="*/ 139220 h 284000"/>
              <a:gd name="connsiteX10" fmla="*/ 23081 w 472661"/>
              <a:gd name="connsiteY10" fmla="*/ 177320 h 284000"/>
              <a:gd name="connsiteX11" fmla="*/ 99281 w 472661"/>
              <a:gd name="connsiteY11" fmla="*/ 238280 h 284000"/>
              <a:gd name="connsiteX12" fmla="*/ 129761 w 472661"/>
              <a:gd name="connsiteY12" fmla="*/ 245900 h 284000"/>
              <a:gd name="connsiteX13" fmla="*/ 183101 w 472661"/>
              <a:gd name="connsiteY13" fmla="*/ 276380 h 284000"/>
              <a:gd name="connsiteX14" fmla="*/ 205961 w 472661"/>
              <a:gd name="connsiteY14" fmla="*/ 284000 h 284000"/>
              <a:gd name="connsiteX15" fmla="*/ 320261 w 472661"/>
              <a:gd name="connsiteY15" fmla="*/ 261140 h 284000"/>
              <a:gd name="connsiteX16" fmla="*/ 343121 w 472661"/>
              <a:gd name="connsiteY16" fmla="*/ 238280 h 284000"/>
              <a:gd name="connsiteX17" fmla="*/ 388841 w 472661"/>
              <a:gd name="connsiteY17" fmla="*/ 200180 h 284000"/>
              <a:gd name="connsiteX18" fmla="*/ 426941 w 472661"/>
              <a:gd name="connsiteY18" fmla="*/ 162080 h 284000"/>
              <a:gd name="connsiteX19" fmla="*/ 434561 w 472661"/>
              <a:gd name="connsiteY19" fmla="*/ 184940 h 284000"/>
              <a:gd name="connsiteX20" fmla="*/ 442181 w 472661"/>
              <a:gd name="connsiteY20" fmla="*/ 238280 h 284000"/>
              <a:gd name="connsiteX21" fmla="*/ 457421 w 472661"/>
              <a:gd name="connsiteY21" fmla="*/ 261140 h 284000"/>
              <a:gd name="connsiteX22" fmla="*/ 465041 w 472661"/>
              <a:gd name="connsiteY22" fmla="*/ 284000 h 284000"/>
              <a:gd name="connsiteX23" fmla="*/ 472661 w 472661"/>
              <a:gd name="connsiteY23" fmla="*/ 2060 h 284000"/>
              <a:gd name="connsiteX24" fmla="*/ 465041 w 472661"/>
              <a:gd name="connsiteY24" fmla="*/ 32540 h 284000"/>
              <a:gd name="connsiteX25" fmla="*/ 411701 w 472661"/>
              <a:gd name="connsiteY25" fmla="*/ 63020 h 284000"/>
              <a:gd name="connsiteX26" fmla="*/ 388841 w 472661"/>
              <a:gd name="connsiteY26" fmla="*/ 101120 h 28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72661" h="284000">
                <a:moveTo>
                  <a:pt x="388841" y="101120"/>
                </a:moveTo>
                <a:cubicBezTo>
                  <a:pt x="378681" y="104930"/>
                  <a:pt x="361872" y="93830"/>
                  <a:pt x="350741" y="85880"/>
                </a:cubicBezTo>
                <a:cubicBezTo>
                  <a:pt x="343289" y="80557"/>
                  <a:pt x="343121" y="68100"/>
                  <a:pt x="335501" y="63020"/>
                </a:cubicBezTo>
                <a:cubicBezTo>
                  <a:pt x="326787" y="57211"/>
                  <a:pt x="315091" y="58277"/>
                  <a:pt x="305021" y="55400"/>
                </a:cubicBezTo>
                <a:cubicBezTo>
                  <a:pt x="280807" y="48482"/>
                  <a:pt x="269827" y="42202"/>
                  <a:pt x="244061" y="32540"/>
                </a:cubicBezTo>
                <a:cubicBezTo>
                  <a:pt x="236540" y="29720"/>
                  <a:pt x="228821" y="27460"/>
                  <a:pt x="221201" y="24920"/>
                </a:cubicBezTo>
                <a:cubicBezTo>
                  <a:pt x="185641" y="27460"/>
                  <a:pt x="149927" y="28375"/>
                  <a:pt x="114521" y="32540"/>
                </a:cubicBezTo>
                <a:cubicBezTo>
                  <a:pt x="106544" y="33478"/>
                  <a:pt x="98344" y="35705"/>
                  <a:pt x="91661" y="40160"/>
                </a:cubicBezTo>
                <a:cubicBezTo>
                  <a:pt x="72255" y="53097"/>
                  <a:pt x="66340" y="67990"/>
                  <a:pt x="53561" y="85880"/>
                </a:cubicBezTo>
                <a:cubicBezTo>
                  <a:pt x="29123" y="120093"/>
                  <a:pt x="35534" y="111527"/>
                  <a:pt x="7841" y="139220"/>
                </a:cubicBezTo>
                <a:cubicBezTo>
                  <a:pt x="-4156" y="175210"/>
                  <a:pt x="-4774" y="152560"/>
                  <a:pt x="23081" y="177320"/>
                </a:cubicBezTo>
                <a:cubicBezTo>
                  <a:pt x="65491" y="215018"/>
                  <a:pt x="55501" y="221863"/>
                  <a:pt x="99281" y="238280"/>
                </a:cubicBezTo>
                <a:cubicBezTo>
                  <a:pt x="109087" y="241957"/>
                  <a:pt x="119601" y="243360"/>
                  <a:pt x="129761" y="245900"/>
                </a:cubicBezTo>
                <a:cubicBezTo>
                  <a:pt x="152719" y="261205"/>
                  <a:pt x="156031" y="264779"/>
                  <a:pt x="183101" y="276380"/>
                </a:cubicBezTo>
                <a:cubicBezTo>
                  <a:pt x="190484" y="279544"/>
                  <a:pt x="198341" y="281460"/>
                  <a:pt x="205961" y="284000"/>
                </a:cubicBezTo>
                <a:cubicBezTo>
                  <a:pt x="244061" y="276380"/>
                  <a:pt x="283400" y="273427"/>
                  <a:pt x="320261" y="261140"/>
                </a:cubicBezTo>
                <a:cubicBezTo>
                  <a:pt x="330484" y="257732"/>
                  <a:pt x="334842" y="245179"/>
                  <a:pt x="343121" y="238280"/>
                </a:cubicBezTo>
                <a:cubicBezTo>
                  <a:pt x="366710" y="218622"/>
                  <a:pt x="369198" y="227680"/>
                  <a:pt x="388841" y="200180"/>
                </a:cubicBezTo>
                <a:cubicBezTo>
                  <a:pt x="418266" y="158985"/>
                  <a:pt x="385814" y="175789"/>
                  <a:pt x="426941" y="162080"/>
                </a:cubicBezTo>
                <a:cubicBezTo>
                  <a:pt x="429481" y="169700"/>
                  <a:pt x="432986" y="177064"/>
                  <a:pt x="434561" y="184940"/>
                </a:cubicBezTo>
                <a:cubicBezTo>
                  <a:pt x="438083" y="202552"/>
                  <a:pt x="437020" y="221077"/>
                  <a:pt x="442181" y="238280"/>
                </a:cubicBezTo>
                <a:cubicBezTo>
                  <a:pt x="444813" y="247052"/>
                  <a:pt x="453325" y="252949"/>
                  <a:pt x="457421" y="261140"/>
                </a:cubicBezTo>
                <a:cubicBezTo>
                  <a:pt x="461013" y="268324"/>
                  <a:pt x="462501" y="276380"/>
                  <a:pt x="465041" y="284000"/>
                </a:cubicBezTo>
                <a:cubicBezTo>
                  <a:pt x="467581" y="190020"/>
                  <a:pt x="472661" y="96074"/>
                  <a:pt x="472661" y="2060"/>
                </a:cubicBezTo>
                <a:cubicBezTo>
                  <a:pt x="472661" y="-8413"/>
                  <a:pt x="471128" y="24018"/>
                  <a:pt x="465041" y="32540"/>
                </a:cubicBezTo>
                <a:cubicBezTo>
                  <a:pt x="450625" y="52723"/>
                  <a:pt x="432386" y="56125"/>
                  <a:pt x="411701" y="63020"/>
                </a:cubicBezTo>
                <a:cubicBezTo>
                  <a:pt x="402285" y="91268"/>
                  <a:pt x="399001" y="97310"/>
                  <a:pt x="388841" y="101120"/>
                </a:cubicBez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221" name="Freeform: Shape 220">
            <a:extLst>
              <a:ext uri="{FF2B5EF4-FFF2-40B4-BE49-F238E27FC236}">
                <a16:creationId xmlns:a16="http://schemas.microsoft.com/office/drawing/2014/main" id="{207F607B-EF69-460C-A0B2-AD0B6A9FE255}"/>
              </a:ext>
            </a:extLst>
          </p:cNvPr>
          <p:cNvSpPr/>
          <p:nvPr/>
        </p:nvSpPr>
        <p:spPr>
          <a:xfrm>
            <a:off x="5788962" y="7836698"/>
            <a:ext cx="127157" cy="107464"/>
          </a:xfrm>
          <a:custGeom>
            <a:avLst/>
            <a:gdLst>
              <a:gd name="connsiteX0" fmla="*/ 388841 w 472661"/>
              <a:gd name="connsiteY0" fmla="*/ 101120 h 284000"/>
              <a:gd name="connsiteX1" fmla="*/ 350741 w 472661"/>
              <a:gd name="connsiteY1" fmla="*/ 85880 h 284000"/>
              <a:gd name="connsiteX2" fmla="*/ 335501 w 472661"/>
              <a:gd name="connsiteY2" fmla="*/ 63020 h 284000"/>
              <a:gd name="connsiteX3" fmla="*/ 305021 w 472661"/>
              <a:gd name="connsiteY3" fmla="*/ 55400 h 284000"/>
              <a:gd name="connsiteX4" fmla="*/ 244061 w 472661"/>
              <a:gd name="connsiteY4" fmla="*/ 32540 h 284000"/>
              <a:gd name="connsiteX5" fmla="*/ 221201 w 472661"/>
              <a:gd name="connsiteY5" fmla="*/ 24920 h 284000"/>
              <a:gd name="connsiteX6" fmla="*/ 114521 w 472661"/>
              <a:gd name="connsiteY6" fmla="*/ 32540 h 284000"/>
              <a:gd name="connsiteX7" fmla="*/ 91661 w 472661"/>
              <a:gd name="connsiteY7" fmla="*/ 40160 h 284000"/>
              <a:gd name="connsiteX8" fmla="*/ 53561 w 472661"/>
              <a:gd name="connsiteY8" fmla="*/ 85880 h 284000"/>
              <a:gd name="connsiteX9" fmla="*/ 7841 w 472661"/>
              <a:gd name="connsiteY9" fmla="*/ 139220 h 284000"/>
              <a:gd name="connsiteX10" fmla="*/ 23081 w 472661"/>
              <a:gd name="connsiteY10" fmla="*/ 177320 h 284000"/>
              <a:gd name="connsiteX11" fmla="*/ 99281 w 472661"/>
              <a:gd name="connsiteY11" fmla="*/ 238280 h 284000"/>
              <a:gd name="connsiteX12" fmla="*/ 129761 w 472661"/>
              <a:gd name="connsiteY12" fmla="*/ 245900 h 284000"/>
              <a:gd name="connsiteX13" fmla="*/ 183101 w 472661"/>
              <a:gd name="connsiteY13" fmla="*/ 276380 h 284000"/>
              <a:gd name="connsiteX14" fmla="*/ 205961 w 472661"/>
              <a:gd name="connsiteY14" fmla="*/ 284000 h 284000"/>
              <a:gd name="connsiteX15" fmla="*/ 320261 w 472661"/>
              <a:gd name="connsiteY15" fmla="*/ 261140 h 284000"/>
              <a:gd name="connsiteX16" fmla="*/ 343121 w 472661"/>
              <a:gd name="connsiteY16" fmla="*/ 238280 h 284000"/>
              <a:gd name="connsiteX17" fmla="*/ 388841 w 472661"/>
              <a:gd name="connsiteY17" fmla="*/ 200180 h 284000"/>
              <a:gd name="connsiteX18" fmla="*/ 426941 w 472661"/>
              <a:gd name="connsiteY18" fmla="*/ 162080 h 284000"/>
              <a:gd name="connsiteX19" fmla="*/ 434561 w 472661"/>
              <a:gd name="connsiteY19" fmla="*/ 184940 h 284000"/>
              <a:gd name="connsiteX20" fmla="*/ 442181 w 472661"/>
              <a:gd name="connsiteY20" fmla="*/ 238280 h 284000"/>
              <a:gd name="connsiteX21" fmla="*/ 457421 w 472661"/>
              <a:gd name="connsiteY21" fmla="*/ 261140 h 284000"/>
              <a:gd name="connsiteX22" fmla="*/ 465041 w 472661"/>
              <a:gd name="connsiteY22" fmla="*/ 284000 h 284000"/>
              <a:gd name="connsiteX23" fmla="*/ 472661 w 472661"/>
              <a:gd name="connsiteY23" fmla="*/ 2060 h 284000"/>
              <a:gd name="connsiteX24" fmla="*/ 465041 w 472661"/>
              <a:gd name="connsiteY24" fmla="*/ 32540 h 284000"/>
              <a:gd name="connsiteX25" fmla="*/ 411701 w 472661"/>
              <a:gd name="connsiteY25" fmla="*/ 63020 h 284000"/>
              <a:gd name="connsiteX26" fmla="*/ 388841 w 472661"/>
              <a:gd name="connsiteY26" fmla="*/ 101120 h 28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72661" h="284000">
                <a:moveTo>
                  <a:pt x="388841" y="101120"/>
                </a:moveTo>
                <a:cubicBezTo>
                  <a:pt x="378681" y="104930"/>
                  <a:pt x="361872" y="93830"/>
                  <a:pt x="350741" y="85880"/>
                </a:cubicBezTo>
                <a:cubicBezTo>
                  <a:pt x="343289" y="80557"/>
                  <a:pt x="343121" y="68100"/>
                  <a:pt x="335501" y="63020"/>
                </a:cubicBezTo>
                <a:cubicBezTo>
                  <a:pt x="326787" y="57211"/>
                  <a:pt x="315091" y="58277"/>
                  <a:pt x="305021" y="55400"/>
                </a:cubicBezTo>
                <a:cubicBezTo>
                  <a:pt x="280807" y="48482"/>
                  <a:pt x="269827" y="42202"/>
                  <a:pt x="244061" y="32540"/>
                </a:cubicBezTo>
                <a:cubicBezTo>
                  <a:pt x="236540" y="29720"/>
                  <a:pt x="228821" y="27460"/>
                  <a:pt x="221201" y="24920"/>
                </a:cubicBezTo>
                <a:cubicBezTo>
                  <a:pt x="185641" y="27460"/>
                  <a:pt x="149927" y="28375"/>
                  <a:pt x="114521" y="32540"/>
                </a:cubicBezTo>
                <a:cubicBezTo>
                  <a:pt x="106544" y="33478"/>
                  <a:pt x="98344" y="35705"/>
                  <a:pt x="91661" y="40160"/>
                </a:cubicBezTo>
                <a:cubicBezTo>
                  <a:pt x="72255" y="53097"/>
                  <a:pt x="66340" y="67990"/>
                  <a:pt x="53561" y="85880"/>
                </a:cubicBezTo>
                <a:cubicBezTo>
                  <a:pt x="29123" y="120093"/>
                  <a:pt x="35534" y="111527"/>
                  <a:pt x="7841" y="139220"/>
                </a:cubicBezTo>
                <a:cubicBezTo>
                  <a:pt x="-4156" y="175210"/>
                  <a:pt x="-4774" y="152560"/>
                  <a:pt x="23081" y="177320"/>
                </a:cubicBezTo>
                <a:cubicBezTo>
                  <a:pt x="65491" y="215018"/>
                  <a:pt x="55501" y="221863"/>
                  <a:pt x="99281" y="238280"/>
                </a:cubicBezTo>
                <a:cubicBezTo>
                  <a:pt x="109087" y="241957"/>
                  <a:pt x="119601" y="243360"/>
                  <a:pt x="129761" y="245900"/>
                </a:cubicBezTo>
                <a:cubicBezTo>
                  <a:pt x="152719" y="261205"/>
                  <a:pt x="156031" y="264779"/>
                  <a:pt x="183101" y="276380"/>
                </a:cubicBezTo>
                <a:cubicBezTo>
                  <a:pt x="190484" y="279544"/>
                  <a:pt x="198341" y="281460"/>
                  <a:pt x="205961" y="284000"/>
                </a:cubicBezTo>
                <a:cubicBezTo>
                  <a:pt x="244061" y="276380"/>
                  <a:pt x="283400" y="273427"/>
                  <a:pt x="320261" y="261140"/>
                </a:cubicBezTo>
                <a:cubicBezTo>
                  <a:pt x="330484" y="257732"/>
                  <a:pt x="334842" y="245179"/>
                  <a:pt x="343121" y="238280"/>
                </a:cubicBezTo>
                <a:cubicBezTo>
                  <a:pt x="366710" y="218622"/>
                  <a:pt x="369198" y="227680"/>
                  <a:pt x="388841" y="200180"/>
                </a:cubicBezTo>
                <a:cubicBezTo>
                  <a:pt x="418266" y="158985"/>
                  <a:pt x="385814" y="175789"/>
                  <a:pt x="426941" y="162080"/>
                </a:cubicBezTo>
                <a:cubicBezTo>
                  <a:pt x="429481" y="169700"/>
                  <a:pt x="432986" y="177064"/>
                  <a:pt x="434561" y="184940"/>
                </a:cubicBezTo>
                <a:cubicBezTo>
                  <a:pt x="438083" y="202552"/>
                  <a:pt x="437020" y="221077"/>
                  <a:pt x="442181" y="238280"/>
                </a:cubicBezTo>
                <a:cubicBezTo>
                  <a:pt x="444813" y="247052"/>
                  <a:pt x="453325" y="252949"/>
                  <a:pt x="457421" y="261140"/>
                </a:cubicBezTo>
                <a:cubicBezTo>
                  <a:pt x="461013" y="268324"/>
                  <a:pt x="462501" y="276380"/>
                  <a:pt x="465041" y="284000"/>
                </a:cubicBezTo>
                <a:cubicBezTo>
                  <a:pt x="467581" y="190020"/>
                  <a:pt x="472661" y="96074"/>
                  <a:pt x="472661" y="2060"/>
                </a:cubicBezTo>
                <a:cubicBezTo>
                  <a:pt x="472661" y="-8413"/>
                  <a:pt x="471128" y="24018"/>
                  <a:pt x="465041" y="32540"/>
                </a:cubicBezTo>
                <a:cubicBezTo>
                  <a:pt x="450625" y="52723"/>
                  <a:pt x="432386" y="56125"/>
                  <a:pt x="411701" y="63020"/>
                </a:cubicBezTo>
                <a:cubicBezTo>
                  <a:pt x="402285" y="91268"/>
                  <a:pt x="399001" y="97310"/>
                  <a:pt x="388841" y="101120"/>
                </a:cubicBez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222" name="Freeform: Shape 221">
            <a:extLst>
              <a:ext uri="{FF2B5EF4-FFF2-40B4-BE49-F238E27FC236}">
                <a16:creationId xmlns:a16="http://schemas.microsoft.com/office/drawing/2014/main" id="{F4BA0148-F9A0-47D9-B72B-8CD3CCE11A92}"/>
              </a:ext>
            </a:extLst>
          </p:cNvPr>
          <p:cNvSpPr/>
          <p:nvPr/>
        </p:nvSpPr>
        <p:spPr>
          <a:xfrm>
            <a:off x="6043427" y="7800314"/>
            <a:ext cx="127157" cy="107464"/>
          </a:xfrm>
          <a:custGeom>
            <a:avLst/>
            <a:gdLst>
              <a:gd name="connsiteX0" fmla="*/ 388841 w 472661"/>
              <a:gd name="connsiteY0" fmla="*/ 101120 h 284000"/>
              <a:gd name="connsiteX1" fmla="*/ 350741 w 472661"/>
              <a:gd name="connsiteY1" fmla="*/ 85880 h 284000"/>
              <a:gd name="connsiteX2" fmla="*/ 335501 w 472661"/>
              <a:gd name="connsiteY2" fmla="*/ 63020 h 284000"/>
              <a:gd name="connsiteX3" fmla="*/ 305021 w 472661"/>
              <a:gd name="connsiteY3" fmla="*/ 55400 h 284000"/>
              <a:gd name="connsiteX4" fmla="*/ 244061 w 472661"/>
              <a:gd name="connsiteY4" fmla="*/ 32540 h 284000"/>
              <a:gd name="connsiteX5" fmla="*/ 221201 w 472661"/>
              <a:gd name="connsiteY5" fmla="*/ 24920 h 284000"/>
              <a:gd name="connsiteX6" fmla="*/ 114521 w 472661"/>
              <a:gd name="connsiteY6" fmla="*/ 32540 h 284000"/>
              <a:gd name="connsiteX7" fmla="*/ 91661 w 472661"/>
              <a:gd name="connsiteY7" fmla="*/ 40160 h 284000"/>
              <a:gd name="connsiteX8" fmla="*/ 53561 w 472661"/>
              <a:gd name="connsiteY8" fmla="*/ 85880 h 284000"/>
              <a:gd name="connsiteX9" fmla="*/ 7841 w 472661"/>
              <a:gd name="connsiteY9" fmla="*/ 139220 h 284000"/>
              <a:gd name="connsiteX10" fmla="*/ 23081 w 472661"/>
              <a:gd name="connsiteY10" fmla="*/ 177320 h 284000"/>
              <a:gd name="connsiteX11" fmla="*/ 99281 w 472661"/>
              <a:gd name="connsiteY11" fmla="*/ 238280 h 284000"/>
              <a:gd name="connsiteX12" fmla="*/ 129761 w 472661"/>
              <a:gd name="connsiteY12" fmla="*/ 245900 h 284000"/>
              <a:gd name="connsiteX13" fmla="*/ 183101 w 472661"/>
              <a:gd name="connsiteY13" fmla="*/ 276380 h 284000"/>
              <a:gd name="connsiteX14" fmla="*/ 205961 w 472661"/>
              <a:gd name="connsiteY14" fmla="*/ 284000 h 284000"/>
              <a:gd name="connsiteX15" fmla="*/ 320261 w 472661"/>
              <a:gd name="connsiteY15" fmla="*/ 261140 h 284000"/>
              <a:gd name="connsiteX16" fmla="*/ 343121 w 472661"/>
              <a:gd name="connsiteY16" fmla="*/ 238280 h 284000"/>
              <a:gd name="connsiteX17" fmla="*/ 388841 w 472661"/>
              <a:gd name="connsiteY17" fmla="*/ 200180 h 284000"/>
              <a:gd name="connsiteX18" fmla="*/ 426941 w 472661"/>
              <a:gd name="connsiteY18" fmla="*/ 162080 h 284000"/>
              <a:gd name="connsiteX19" fmla="*/ 434561 w 472661"/>
              <a:gd name="connsiteY19" fmla="*/ 184940 h 284000"/>
              <a:gd name="connsiteX20" fmla="*/ 442181 w 472661"/>
              <a:gd name="connsiteY20" fmla="*/ 238280 h 284000"/>
              <a:gd name="connsiteX21" fmla="*/ 457421 w 472661"/>
              <a:gd name="connsiteY21" fmla="*/ 261140 h 284000"/>
              <a:gd name="connsiteX22" fmla="*/ 465041 w 472661"/>
              <a:gd name="connsiteY22" fmla="*/ 284000 h 284000"/>
              <a:gd name="connsiteX23" fmla="*/ 472661 w 472661"/>
              <a:gd name="connsiteY23" fmla="*/ 2060 h 284000"/>
              <a:gd name="connsiteX24" fmla="*/ 465041 w 472661"/>
              <a:gd name="connsiteY24" fmla="*/ 32540 h 284000"/>
              <a:gd name="connsiteX25" fmla="*/ 411701 w 472661"/>
              <a:gd name="connsiteY25" fmla="*/ 63020 h 284000"/>
              <a:gd name="connsiteX26" fmla="*/ 388841 w 472661"/>
              <a:gd name="connsiteY26" fmla="*/ 101120 h 28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72661" h="284000">
                <a:moveTo>
                  <a:pt x="388841" y="101120"/>
                </a:moveTo>
                <a:cubicBezTo>
                  <a:pt x="378681" y="104930"/>
                  <a:pt x="361872" y="93830"/>
                  <a:pt x="350741" y="85880"/>
                </a:cubicBezTo>
                <a:cubicBezTo>
                  <a:pt x="343289" y="80557"/>
                  <a:pt x="343121" y="68100"/>
                  <a:pt x="335501" y="63020"/>
                </a:cubicBezTo>
                <a:cubicBezTo>
                  <a:pt x="326787" y="57211"/>
                  <a:pt x="315091" y="58277"/>
                  <a:pt x="305021" y="55400"/>
                </a:cubicBezTo>
                <a:cubicBezTo>
                  <a:pt x="280807" y="48482"/>
                  <a:pt x="269827" y="42202"/>
                  <a:pt x="244061" y="32540"/>
                </a:cubicBezTo>
                <a:cubicBezTo>
                  <a:pt x="236540" y="29720"/>
                  <a:pt x="228821" y="27460"/>
                  <a:pt x="221201" y="24920"/>
                </a:cubicBezTo>
                <a:cubicBezTo>
                  <a:pt x="185641" y="27460"/>
                  <a:pt x="149927" y="28375"/>
                  <a:pt x="114521" y="32540"/>
                </a:cubicBezTo>
                <a:cubicBezTo>
                  <a:pt x="106544" y="33478"/>
                  <a:pt x="98344" y="35705"/>
                  <a:pt x="91661" y="40160"/>
                </a:cubicBezTo>
                <a:cubicBezTo>
                  <a:pt x="72255" y="53097"/>
                  <a:pt x="66340" y="67990"/>
                  <a:pt x="53561" y="85880"/>
                </a:cubicBezTo>
                <a:cubicBezTo>
                  <a:pt x="29123" y="120093"/>
                  <a:pt x="35534" y="111527"/>
                  <a:pt x="7841" y="139220"/>
                </a:cubicBezTo>
                <a:cubicBezTo>
                  <a:pt x="-4156" y="175210"/>
                  <a:pt x="-4774" y="152560"/>
                  <a:pt x="23081" y="177320"/>
                </a:cubicBezTo>
                <a:cubicBezTo>
                  <a:pt x="65491" y="215018"/>
                  <a:pt x="55501" y="221863"/>
                  <a:pt x="99281" y="238280"/>
                </a:cubicBezTo>
                <a:cubicBezTo>
                  <a:pt x="109087" y="241957"/>
                  <a:pt x="119601" y="243360"/>
                  <a:pt x="129761" y="245900"/>
                </a:cubicBezTo>
                <a:cubicBezTo>
                  <a:pt x="152719" y="261205"/>
                  <a:pt x="156031" y="264779"/>
                  <a:pt x="183101" y="276380"/>
                </a:cubicBezTo>
                <a:cubicBezTo>
                  <a:pt x="190484" y="279544"/>
                  <a:pt x="198341" y="281460"/>
                  <a:pt x="205961" y="284000"/>
                </a:cubicBezTo>
                <a:cubicBezTo>
                  <a:pt x="244061" y="276380"/>
                  <a:pt x="283400" y="273427"/>
                  <a:pt x="320261" y="261140"/>
                </a:cubicBezTo>
                <a:cubicBezTo>
                  <a:pt x="330484" y="257732"/>
                  <a:pt x="334842" y="245179"/>
                  <a:pt x="343121" y="238280"/>
                </a:cubicBezTo>
                <a:cubicBezTo>
                  <a:pt x="366710" y="218622"/>
                  <a:pt x="369198" y="227680"/>
                  <a:pt x="388841" y="200180"/>
                </a:cubicBezTo>
                <a:cubicBezTo>
                  <a:pt x="418266" y="158985"/>
                  <a:pt x="385814" y="175789"/>
                  <a:pt x="426941" y="162080"/>
                </a:cubicBezTo>
                <a:cubicBezTo>
                  <a:pt x="429481" y="169700"/>
                  <a:pt x="432986" y="177064"/>
                  <a:pt x="434561" y="184940"/>
                </a:cubicBezTo>
                <a:cubicBezTo>
                  <a:pt x="438083" y="202552"/>
                  <a:pt x="437020" y="221077"/>
                  <a:pt x="442181" y="238280"/>
                </a:cubicBezTo>
                <a:cubicBezTo>
                  <a:pt x="444813" y="247052"/>
                  <a:pt x="453325" y="252949"/>
                  <a:pt x="457421" y="261140"/>
                </a:cubicBezTo>
                <a:cubicBezTo>
                  <a:pt x="461013" y="268324"/>
                  <a:pt x="462501" y="276380"/>
                  <a:pt x="465041" y="284000"/>
                </a:cubicBezTo>
                <a:cubicBezTo>
                  <a:pt x="467581" y="190020"/>
                  <a:pt x="472661" y="96074"/>
                  <a:pt x="472661" y="2060"/>
                </a:cubicBezTo>
                <a:cubicBezTo>
                  <a:pt x="472661" y="-8413"/>
                  <a:pt x="471128" y="24018"/>
                  <a:pt x="465041" y="32540"/>
                </a:cubicBezTo>
                <a:cubicBezTo>
                  <a:pt x="450625" y="52723"/>
                  <a:pt x="432386" y="56125"/>
                  <a:pt x="411701" y="63020"/>
                </a:cubicBezTo>
                <a:cubicBezTo>
                  <a:pt x="402285" y="91268"/>
                  <a:pt x="399001" y="97310"/>
                  <a:pt x="388841" y="101120"/>
                </a:cubicBez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223" name="Freeform: Shape 222">
            <a:extLst>
              <a:ext uri="{FF2B5EF4-FFF2-40B4-BE49-F238E27FC236}">
                <a16:creationId xmlns:a16="http://schemas.microsoft.com/office/drawing/2014/main" id="{53B7ACAA-C71B-477E-9317-A02C28657B64}"/>
              </a:ext>
            </a:extLst>
          </p:cNvPr>
          <p:cNvSpPr/>
          <p:nvPr/>
        </p:nvSpPr>
        <p:spPr>
          <a:xfrm>
            <a:off x="5517320" y="7125001"/>
            <a:ext cx="136390" cy="734185"/>
          </a:xfrm>
          <a:custGeom>
            <a:avLst/>
            <a:gdLst>
              <a:gd name="connsiteX0" fmla="*/ 112577 w 146651"/>
              <a:gd name="connsiteY0" fmla="*/ 0 h 624910"/>
              <a:gd name="connsiteX1" fmla="*/ 97337 w 146651"/>
              <a:gd name="connsiteY1" fmla="*/ 236220 h 624910"/>
              <a:gd name="connsiteX2" fmla="*/ 51617 w 146651"/>
              <a:gd name="connsiteY2" fmla="*/ 251460 h 624910"/>
              <a:gd name="connsiteX3" fmla="*/ 28757 w 146651"/>
              <a:gd name="connsiteY3" fmla="*/ 266700 h 624910"/>
              <a:gd name="connsiteX4" fmla="*/ 5897 w 146651"/>
              <a:gd name="connsiteY4" fmla="*/ 304800 h 624910"/>
              <a:gd name="connsiteX5" fmla="*/ 43997 w 146651"/>
              <a:gd name="connsiteY5" fmla="*/ 586740 h 624910"/>
              <a:gd name="connsiteX6" fmla="*/ 82097 w 146651"/>
              <a:gd name="connsiteY6" fmla="*/ 617220 h 624910"/>
              <a:gd name="connsiteX7" fmla="*/ 104957 w 146651"/>
              <a:gd name="connsiteY7" fmla="*/ 624840 h 624910"/>
              <a:gd name="connsiteX8" fmla="*/ 143057 w 146651"/>
              <a:gd name="connsiteY8" fmla="*/ 617220 h 624910"/>
              <a:gd name="connsiteX9" fmla="*/ 135437 w 146651"/>
              <a:gd name="connsiteY9" fmla="*/ 320040 h 624910"/>
              <a:gd name="connsiteX10" fmla="*/ 127817 w 146651"/>
              <a:gd name="connsiteY10" fmla="*/ 220980 h 624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6651" h="624910">
                <a:moveTo>
                  <a:pt x="112577" y="0"/>
                </a:moveTo>
                <a:cubicBezTo>
                  <a:pt x="107497" y="78740"/>
                  <a:pt x="115927" y="159537"/>
                  <a:pt x="97337" y="236220"/>
                </a:cubicBezTo>
                <a:cubicBezTo>
                  <a:pt x="93552" y="251832"/>
                  <a:pt x="64983" y="242549"/>
                  <a:pt x="51617" y="251460"/>
                </a:cubicBezTo>
                <a:lnTo>
                  <a:pt x="28757" y="266700"/>
                </a:lnTo>
                <a:cubicBezTo>
                  <a:pt x="21137" y="279400"/>
                  <a:pt x="6767" y="290015"/>
                  <a:pt x="5897" y="304800"/>
                </a:cubicBezTo>
                <a:cubicBezTo>
                  <a:pt x="701" y="393140"/>
                  <a:pt x="-15252" y="507741"/>
                  <a:pt x="43997" y="586740"/>
                </a:cubicBezTo>
                <a:cubicBezTo>
                  <a:pt x="53755" y="599751"/>
                  <a:pt x="68305" y="608600"/>
                  <a:pt x="82097" y="617220"/>
                </a:cubicBezTo>
                <a:cubicBezTo>
                  <a:pt x="88908" y="621477"/>
                  <a:pt x="97337" y="622300"/>
                  <a:pt x="104957" y="624840"/>
                </a:cubicBezTo>
                <a:cubicBezTo>
                  <a:pt x="117657" y="622300"/>
                  <a:pt x="141768" y="630107"/>
                  <a:pt x="143057" y="617220"/>
                </a:cubicBezTo>
                <a:cubicBezTo>
                  <a:pt x="152917" y="518619"/>
                  <a:pt x="139837" y="419035"/>
                  <a:pt x="135437" y="320040"/>
                </a:cubicBezTo>
                <a:cubicBezTo>
                  <a:pt x="124894" y="82822"/>
                  <a:pt x="127817" y="489962"/>
                  <a:pt x="127817" y="220980"/>
                </a:cubicBezTo>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24" name="Freeform: Shape 223">
            <a:extLst>
              <a:ext uri="{FF2B5EF4-FFF2-40B4-BE49-F238E27FC236}">
                <a16:creationId xmlns:a16="http://schemas.microsoft.com/office/drawing/2014/main" id="{88B8A518-EEC0-4EB9-AA14-4C22CDDDA5D3}"/>
              </a:ext>
            </a:extLst>
          </p:cNvPr>
          <p:cNvSpPr/>
          <p:nvPr/>
        </p:nvSpPr>
        <p:spPr>
          <a:xfrm rot="19732081">
            <a:off x="6016695" y="7145859"/>
            <a:ext cx="112572" cy="713086"/>
          </a:xfrm>
          <a:custGeom>
            <a:avLst/>
            <a:gdLst>
              <a:gd name="connsiteX0" fmla="*/ 112577 w 146651"/>
              <a:gd name="connsiteY0" fmla="*/ 0 h 624910"/>
              <a:gd name="connsiteX1" fmla="*/ 97337 w 146651"/>
              <a:gd name="connsiteY1" fmla="*/ 236220 h 624910"/>
              <a:gd name="connsiteX2" fmla="*/ 51617 w 146651"/>
              <a:gd name="connsiteY2" fmla="*/ 251460 h 624910"/>
              <a:gd name="connsiteX3" fmla="*/ 28757 w 146651"/>
              <a:gd name="connsiteY3" fmla="*/ 266700 h 624910"/>
              <a:gd name="connsiteX4" fmla="*/ 5897 w 146651"/>
              <a:gd name="connsiteY4" fmla="*/ 304800 h 624910"/>
              <a:gd name="connsiteX5" fmla="*/ 43997 w 146651"/>
              <a:gd name="connsiteY5" fmla="*/ 586740 h 624910"/>
              <a:gd name="connsiteX6" fmla="*/ 82097 w 146651"/>
              <a:gd name="connsiteY6" fmla="*/ 617220 h 624910"/>
              <a:gd name="connsiteX7" fmla="*/ 104957 w 146651"/>
              <a:gd name="connsiteY7" fmla="*/ 624840 h 624910"/>
              <a:gd name="connsiteX8" fmla="*/ 143057 w 146651"/>
              <a:gd name="connsiteY8" fmla="*/ 617220 h 624910"/>
              <a:gd name="connsiteX9" fmla="*/ 135437 w 146651"/>
              <a:gd name="connsiteY9" fmla="*/ 320040 h 624910"/>
              <a:gd name="connsiteX10" fmla="*/ 127817 w 146651"/>
              <a:gd name="connsiteY10" fmla="*/ 220980 h 624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6651" h="624910">
                <a:moveTo>
                  <a:pt x="112577" y="0"/>
                </a:moveTo>
                <a:cubicBezTo>
                  <a:pt x="107497" y="78740"/>
                  <a:pt x="115927" y="159537"/>
                  <a:pt x="97337" y="236220"/>
                </a:cubicBezTo>
                <a:cubicBezTo>
                  <a:pt x="93552" y="251832"/>
                  <a:pt x="64983" y="242549"/>
                  <a:pt x="51617" y="251460"/>
                </a:cubicBezTo>
                <a:lnTo>
                  <a:pt x="28757" y="266700"/>
                </a:lnTo>
                <a:cubicBezTo>
                  <a:pt x="21137" y="279400"/>
                  <a:pt x="6767" y="290015"/>
                  <a:pt x="5897" y="304800"/>
                </a:cubicBezTo>
                <a:cubicBezTo>
                  <a:pt x="701" y="393140"/>
                  <a:pt x="-15252" y="507741"/>
                  <a:pt x="43997" y="586740"/>
                </a:cubicBezTo>
                <a:cubicBezTo>
                  <a:pt x="53755" y="599751"/>
                  <a:pt x="68305" y="608600"/>
                  <a:pt x="82097" y="617220"/>
                </a:cubicBezTo>
                <a:cubicBezTo>
                  <a:pt x="88908" y="621477"/>
                  <a:pt x="97337" y="622300"/>
                  <a:pt x="104957" y="624840"/>
                </a:cubicBezTo>
                <a:cubicBezTo>
                  <a:pt x="117657" y="622300"/>
                  <a:pt x="141768" y="630107"/>
                  <a:pt x="143057" y="617220"/>
                </a:cubicBezTo>
                <a:cubicBezTo>
                  <a:pt x="152917" y="518619"/>
                  <a:pt x="139837" y="419035"/>
                  <a:pt x="135437" y="320040"/>
                </a:cubicBezTo>
                <a:cubicBezTo>
                  <a:pt x="124894" y="82822"/>
                  <a:pt x="127817" y="489962"/>
                  <a:pt x="127817" y="220980"/>
                </a:cubicBezTo>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25" name="Freeform: Shape 224">
            <a:extLst>
              <a:ext uri="{FF2B5EF4-FFF2-40B4-BE49-F238E27FC236}">
                <a16:creationId xmlns:a16="http://schemas.microsoft.com/office/drawing/2014/main" id="{70BF33EC-630C-4AC8-9FD8-28C29B06110C}"/>
              </a:ext>
            </a:extLst>
          </p:cNvPr>
          <p:cNvSpPr/>
          <p:nvPr/>
        </p:nvSpPr>
        <p:spPr>
          <a:xfrm>
            <a:off x="6043088" y="7536023"/>
            <a:ext cx="127157" cy="107464"/>
          </a:xfrm>
          <a:custGeom>
            <a:avLst/>
            <a:gdLst>
              <a:gd name="connsiteX0" fmla="*/ 388841 w 472661"/>
              <a:gd name="connsiteY0" fmla="*/ 101120 h 284000"/>
              <a:gd name="connsiteX1" fmla="*/ 350741 w 472661"/>
              <a:gd name="connsiteY1" fmla="*/ 85880 h 284000"/>
              <a:gd name="connsiteX2" fmla="*/ 335501 w 472661"/>
              <a:gd name="connsiteY2" fmla="*/ 63020 h 284000"/>
              <a:gd name="connsiteX3" fmla="*/ 305021 w 472661"/>
              <a:gd name="connsiteY3" fmla="*/ 55400 h 284000"/>
              <a:gd name="connsiteX4" fmla="*/ 244061 w 472661"/>
              <a:gd name="connsiteY4" fmla="*/ 32540 h 284000"/>
              <a:gd name="connsiteX5" fmla="*/ 221201 w 472661"/>
              <a:gd name="connsiteY5" fmla="*/ 24920 h 284000"/>
              <a:gd name="connsiteX6" fmla="*/ 114521 w 472661"/>
              <a:gd name="connsiteY6" fmla="*/ 32540 h 284000"/>
              <a:gd name="connsiteX7" fmla="*/ 91661 w 472661"/>
              <a:gd name="connsiteY7" fmla="*/ 40160 h 284000"/>
              <a:gd name="connsiteX8" fmla="*/ 53561 w 472661"/>
              <a:gd name="connsiteY8" fmla="*/ 85880 h 284000"/>
              <a:gd name="connsiteX9" fmla="*/ 7841 w 472661"/>
              <a:gd name="connsiteY9" fmla="*/ 139220 h 284000"/>
              <a:gd name="connsiteX10" fmla="*/ 23081 w 472661"/>
              <a:gd name="connsiteY10" fmla="*/ 177320 h 284000"/>
              <a:gd name="connsiteX11" fmla="*/ 99281 w 472661"/>
              <a:gd name="connsiteY11" fmla="*/ 238280 h 284000"/>
              <a:gd name="connsiteX12" fmla="*/ 129761 w 472661"/>
              <a:gd name="connsiteY12" fmla="*/ 245900 h 284000"/>
              <a:gd name="connsiteX13" fmla="*/ 183101 w 472661"/>
              <a:gd name="connsiteY13" fmla="*/ 276380 h 284000"/>
              <a:gd name="connsiteX14" fmla="*/ 205961 w 472661"/>
              <a:gd name="connsiteY14" fmla="*/ 284000 h 284000"/>
              <a:gd name="connsiteX15" fmla="*/ 320261 w 472661"/>
              <a:gd name="connsiteY15" fmla="*/ 261140 h 284000"/>
              <a:gd name="connsiteX16" fmla="*/ 343121 w 472661"/>
              <a:gd name="connsiteY16" fmla="*/ 238280 h 284000"/>
              <a:gd name="connsiteX17" fmla="*/ 388841 w 472661"/>
              <a:gd name="connsiteY17" fmla="*/ 200180 h 284000"/>
              <a:gd name="connsiteX18" fmla="*/ 426941 w 472661"/>
              <a:gd name="connsiteY18" fmla="*/ 162080 h 284000"/>
              <a:gd name="connsiteX19" fmla="*/ 434561 w 472661"/>
              <a:gd name="connsiteY19" fmla="*/ 184940 h 284000"/>
              <a:gd name="connsiteX20" fmla="*/ 442181 w 472661"/>
              <a:gd name="connsiteY20" fmla="*/ 238280 h 284000"/>
              <a:gd name="connsiteX21" fmla="*/ 457421 w 472661"/>
              <a:gd name="connsiteY21" fmla="*/ 261140 h 284000"/>
              <a:gd name="connsiteX22" fmla="*/ 465041 w 472661"/>
              <a:gd name="connsiteY22" fmla="*/ 284000 h 284000"/>
              <a:gd name="connsiteX23" fmla="*/ 472661 w 472661"/>
              <a:gd name="connsiteY23" fmla="*/ 2060 h 284000"/>
              <a:gd name="connsiteX24" fmla="*/ 465041 w 472661"/>
              <a:gd name="connsiteY24" fmla="*/ 32540 h 284000"/>
              <a:gd name="connsiteX25" fmla="*/ 411701 w 472661"/>
              <a:gd name="connsiteY25" fmla="*/ 63020 h 284000"/>
              <a:gd name="connsiteX26" fmla="*/ 388841 w 472661"/>
              <a:gd name="connsiteY26" fmla="*/ 101120 h 28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72661" h="284000">
                <a:moveTo>
                  <a:pt x="388841" y="101120"/>
                </a:moveTo>
                <a:cubicBezTo>
                  <a:pt x="378681" y="104930"/>
                  <a:pt x="361872" y="93830"/>
                  <a:pt x="350741" y="85880"/>
                </a:cubicBezTo>
                <a:cubicBezTo>
                  <a:pt x="343289" y="80557"/>
                  <a:pt x="343121" y="68100"/>
                  <a:pt x="335501" y="63020"/>
                </a:cubicBezTo>
                <a:cubicBezTo>
                  <a:pt x="326787" y="57211"/>
                  <a:pt x="315091" y="58277"/>
                  <a:pt x="305021" y="55400"/>
                </a:cubicBezTo>
                <a:cubicBezTo>
                  <a:pt x="280807" y="48482"/>
                  <a:pt x="269827" y="42202"/>
                  <a:pt x="244061" y="32540"/>
                </a:cubicBezTo>
                <a:cubicBezTo>
                  <a:pt x="236540" y="29720"/>
                  <a:pt x="228821" y="27460"/>
                  <a:pt x="221201" y="24920"/>
                </a:cubicBezTo>
                <a:cubicBezTo>
                  <a:pt x="185641" y="27460"/>
                  <a:pt x="149927" y="28375"/>
                  <a:pt x="114521" y="32540"/>
                </a:cubicBezTo>
                <a:cubicBezTo>
                  <a:pt x="106544" y="33478"/>
                  <a:pt x="98344" y="35705"/>
                  <a:pt x="91661" y="40160"/>
                </a:cubicBezTo>
                <a:cubicBezTo>
                  <a:pt x="72255" y="53097"/>
                  <a:pt x="66340" y="67990"/>
                  <a:pt x="53561" y="85880"/>
                </a:cubicBezTo>
                <a:cubicBezTo>
                  <a:pt x="29123" y="120093"/>
                  <a:pt x="35534" y="111527"/>
                  <a:pt x="7841" y="139220"/>
                </a:cubicBezTo>
                <a:cubicBezTo>
                  <a:pt x="-4156" y="175210"/>
                  <a:pt x="-4774" y="152560"/>
                  <a:pt x="23081" y="177320"/>
                </a:cubicBezTo>
                <a:cubicBezTo>
                  <a:pt x="65491" y="215018"/>
                  <a:pt x="55501" y="221863"/>
                  <a:pt x="99281" y="238280"/>
                </a:cubicBezTo>
                <a:cubicBezTo>
                  <a:pt x="109087" y="241957"/>
                  <a:pt x="119601" y="243360"/>
                  <a:pt x="129761" y="245900"/>
                </a:cubicBezTo>
                <a:cubicBezTo>
                  <a:pt x="152719" y="261205"/>
                  <a:pt x="156031" y="264779"/>
                  <a:pt x="183101" y="276380"/>
                </a:cubicBezTo>
                <a:cubicBezTo>
                  <a:pt x="190484" y="279544"/>
                  <a:pt x="198341" y="281460"/>
                  <a:pt x="205961" y="284000"/>
                </a:cubicBezTo>
                <a:cubicBezTo>
                  <a:pt x="244061" y="276380"/>
                  <a:pt x="283400" y="273427"/>
                  <a:pt x="320261" y="261140"/>
                </a:cubicBezTo>
                <a:cubicBezTo>
                  <a:pt x="330484" y="257732"/>
                  <a:pt x="334842" y="245179"/>
                  <a:pt x="343121" y="238280"/>
                </a:cubicBezTo>
                <a:cubicBezTo>
                  <a:pt x="366710" y="218622"/>
                  <a:pt x="369198" y="227680"/>
                  <a:pt x="388841" y="200180"/>
                </a:cubicBezTo>
                <a:cubicBezTo>
                  <a:pt x="418266" y="158985"/>
                  <a:pt x="385814" y="175789"/>
                  <a:pt x="426941" y="162080"/>
                </a:cubicBezTo>
                <a:cubicBezTo>
                  <a:pt x="429481" y="169700"/>
                  <a:pt x="432986" y="177064"/>
                  <a:pt x="434561" y="184940"/>
                </a:cubicBezTo>
                <a:cubicBezTo>
                  <a:pt x="438083" y="202552"/>
                  <a:pt x="437020" y="221077"/>
                  <a:pt x="442181" y="238280"/>
                </a:cubicBezTo>
                <a:cubicBezTo>
                  <a:pt x="444813" y="247052"/>
                  <a:pt x="453325" y="252949"/>
                  <a:pt x="457421" y="261140"/>
                </a:cubicBezTo>
                <a:cubicBezTo>
                  <a:pt x="461013" y="268324"/>
                  <a:pt x="462501" y="276380"/>
                  <a:pt x="465041" y="284000"/>
                </a:cubicBezTo>
                <a:cubicBezTo>
                  <a:pt x="467581" y="190020"/>
                  <a:pt x="472661" y="96074"/>
                  <a:pt x="472661" y="2060"/>
                </a:cubicBezTo>
                <a:cubicBezTo>
                  <a:pt x="472661" y="-8413"/>
                  <a:pt x="471128" y="24018"/>
                  <a:pt x="465041" y="32540"/>
                </a:cubicBezTo>
                <a:cubicBezTo>
                  <a:pt x="450625" y="52723"/>
                  <a:pt x="432386" y="56125"/>
                  <a:pt x="411701" y="63020"/>
                </a:cubicBezTo>
                <a:cubicBezTo>
                  <a:pt x="402285" y="91268"/>
                  <a:pt x="399001" y="97310"/>
                  <a:pt x="388841" y="101120"/>
                </a:cubicBez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226" name="Freeform: Shape 225">
            <a:extLst>
              <a:ext uri="{FF2B5EF4-FFF2-40B4-BE49-F238E27FC236}">
                <a16:creationId xmlns:a16="http://schemas.microsoft.com/office/drawing/2014/main" id="{B52B3971-4ACD-46FC-91AA-23E1CA940A60}"/>
              </a:ext>
            </a:extLst>
          </p:cNvPr>
          <p:cNvSpPr/>
          <p:nvPr/>
        </p:nvSpPr>
        <p:spPr>
          <a:xfrm>
            <a:off x="3486173" y="7163575"/>
            <a:ext cx="144335" cy="720986"/>
          </a:xfrm>
          <a:custGeom>
            <a:avLst/>
            <a:gdLst>
              <a:gd name="connsiteX0" fmla="*/ 112577 w 146651"/>
              <a:gd name="connsiteY0" fmla="*/ 0 h 624910"/>
              <a:gd name="connsiteX1" fmla="*/ 97337 w 146651"/>
              <a:gd name="connsiteY1" fmla="*/ 236220 h 624910"/>
              <a:gd name="connsiteX2" fmla="*/ 51617 w 146651"/>
              <a:gd name="connsiteY2" fmla="*/ 251460 h 624910"/>
              <a:gd name="connsiteX3" fmla="*/ 28757 w 146651"/>
              <a:gd name="connsiteY3" fmla="*/ 266700 h 624910"/>
              <a:gd name="connsiteX4" fmla="*/ 5897 w 146651"/>
              <a:gd name="connsiteY4" fmla="*/ 304800 h 624910"/>
              <a:gd name="connsiteX5" fmla="*/ 43997 w 146651"/>
              <a:gd name="connsiteY5" fmla="*/ 586740 h 624910"/>
              <a:gd name="connsiteX6" fmla="*/ 82097 w 146651"/>
              <a:gd name="connsiteY6" fmla="*/ 617220 h 624910"/>
              <a:gd name="connsiteX7" fmla="*/ 104957 w 146651"/>
              <a:gd name="connsiteY7" fmla="*/ 624840 h 624910"/>
              <a:gd name="connsiteX8" fmla="*/ 143057 w 146651"/>
              <a:gd name="connsiteY8" fmla="*/ 617220 h 624910"/>
              <a:gd name="connsiteX9" fmla="*/ 135437 w 146651"/>
              <a:gd name="connsiteY9" fmla="*/ 320040 h 624910"/>
              <a:gd name="connsiteX10" fmla="*/ 127817 w 146651"/>
              <a:gd name="connsiteY10" fmla="*/ 220980 h 624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6651" h="624910">
                <a:moveTo>
                  <a:pt x="112577" y="0"/>
                </a:moveTo>
                <a:cubicBezTo>
                  <a:pt x="107497" y="78740"/>
                  <a:pt x="115927" y="159537"/>
                  <a:pt x="97337" y="236220"/>
                </a:cubicBezTo>
                <a:cubicBezTo>
                  <a:pt x="93552" y="251832"/>
                  <a:pt x="64983" y="242549"/>
                  <a:pt x="51617" y="251460"/>
                </a:cubicBezTo>
                <a:lnTo>
                  <a:pt x="28757" y="266700"/>
                </a:lnTo>
                <a:cubicBezTo>
                  <a:pt x="21137" y="279400"/>
                  <a:pt x="6767" y="290015"/>
                  <a:pt x="5897" y="304800"/>
                </a:cubicBezTo>
                <a:cubicBezTo>
                  <a:pt x="701" y="393140"/>
                  <a:pt x="-15252" y="507741"/>
                  <a:pt x="43997" y="586740"/>
                </a:cubicBezTo>
                <a:cubicBezTo>
                  <a:pt x="53755" y="599751"/>
                  <a:pt x="68305" y="608600"/>
                  <a:pt x="82097" y="617220"/>
                </a:cubicBezTo>
                <a:cubicBezTo>
                  <a:pt x="88908" y="621477"/>
                  <a:pt x="97337" y="622300"/>
                  <a:pt x="104957" y="624840"/>
                </a:cubicBezTo>
                <a:cubicBezTo>
                  <a:pt x="117657" y="622300"/>
                  <a:pt x="141768" y="630107"/>
                  <a:pt x="143057" y="617220"/>
                </a:cubicBezTo>
                <a:cubicBezTo>
                  <a:pt x="152917" y="518619"/>
                  <a:pt x="139837" y="419035"/>
                  <a:pt x="135437" y="320040"/>
                </a:cubicBezTo>
                <a:cubicBezTo>
                  <a:pt x="124894" y="82822"/>
                  <a:pt x="127817" y="489962"/>
                  <a:pt x="127817" y="220980"/>
                </a:cubicBezTo>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27" name="Freeform: Shape 226">
            <a:extLst>
              <a:ext uri="{FF2B5EF4-FFF2-40B4-BE49-F238E27FC236}">
                <a16:creationId xmlns:a16="http://schemas.microsoft.com/office/drawing/2014/main" id="{4625F6A7-A7E7-4FAE-BE92-6E09E377BF86}"/>
              </a:ext>
            </a:extLst>
          </p:cNvPr>
          <p:cNvSpPr/>
          <p:nvPr/>
        </p:nvSpPr>
        <p:spPr>
          <a:xfrm>
            <a:off x="4124024" y="7733220"/>
            <a:ext cx="127157" cy="107464"/>
          </a:xfrm>
          <a:custGeom>
            <a:avLst/>
            <a:gdLst>
              <a:gd name="connsiteX0" fmla="*/ 388841 w 472661"/>
              <a:gd name="connsiteY0" fmla="*/ 101120 h 284000"/>
              <a:gd name="connsiteX1" fmla="*/ 350741 w 472661"/>
              <a:gd name="connsiteY1" fmla="*/ 85880 h 284000"/>
              <a:gd name="connsiteX2" fmla="*/ 335501 w 472661"/>
              <a:gd name="connsiteY2" fmla="*/ 63020 h 284000"/>
              <a:gd name="connsiteX3" fmla="*/ 305021 w 472661"/>
              <a:gd name="connsiteY3" fmla="*/ 55400 h 284000"/>
              <a:gd name="connsiteX4" fmla="*/ 244061 w 472661"/>
              <a:gd name="connsiteY4" fmla="*/ 32540 h 284000"/>
              <a:gd name="connsiteX5" fmla="*/ 221201 w 472661"/>
              <a:gd name="connsiteY5" fmla="*/ 24920 h 284000"/>
              <a:gd name="connsiteX6" fmla="*/ 114521 w 472661"/>
              <a:gd name="connsiteY6" fmla="*/ 32540 h 284000"/>
              <a:gd name="connsiteX7" fmla="*/ 91661 w 472661"/>
              <a:gd name="connsiteY7" fmla="*/ 40160 h 284000"/>
              <a:gd name="connsiteX8" fmla="*/ 53561 w 472661"/>
              <a:gd name="connsiteY8" fmla="*/ 85880 h 284000"/>
              <a:gd name="connsiteX9" fmla="*/ 7841 w 472661"/>
              <a:gd name="connsiteY9" fmla="*/ 139220 h 284000"/>
              <a:gd name="connsiteX10" fmla="*/ 23081 w 472661"/>
              <a:gd name="connsiteY10" fmla="*/ 177320 h 284000"/>
              <a:gd name="connsiteX11" fmla="*/ 99281 w 472661"/>
              <a:gd name="connsiteY11" fmla="*/ 238280 h 284000"/>
              <a:gd name="connsiteX12" fmla="*/ 129761 w 472661"/>
              <a:gd name="connsiteY12" fmla="*/ 245900 h 284000"/>
              <a:gd name="connsiteX13" fmla="*/ 183101 w 472661"/>
              <a:gd name="connsiteY13" fmla="*/ 276380 h 284000"/>
              <a:gd name="connsiteX14" fmla="*/ 205961 w 472661"/>
              <a:gd name="connsiteY14" fmla="*/ 284000 h 284000"/>
              <a:gd name="connsiteX15" fmla="*/ 320261 w 472661"/>
              <a:gd name="connsiteY15" fmla="*/ 261140 h 284000"/>
              <a:gd name="connsiteX16" fmla="*/ 343121 w 472661"/>
              <a:gd name="connsiteY16" fmla="*/ 238280 h 284000"/>
              <a:gd name="connsiteX17" fmla="*/ 388841 w 472661"/>
              <a:gd name="connsiteY17" fmla="*/ 200180 h 284000"/>
              <a:gd name="connsiteX18" fmla="*/ 426941 w 472661"/>
              <a:gd name="connsiteY18" fmla="*/ 162080 h 284000"/>
              <a:gd name="connsiteX19" fmla="*/ 434561 w 472661"/>
              <a:gd name="connsiteY19" fmla="*/ 184940 h 284000"/>
              <a:gd name="connsiteX20" fmla="*/ 442181 w 472661"/>
              <a:gd name="connsiteY20" fmla="*/ 238280 h 284000"/>
              <a:gd name="connsiteX21" fmla="*/ 457421 w 472661"/>
              <a:gd name="connsiteY21" fmla="*/ 261140 h 284000"/>
              <a:gd name="connsiteX22" fmla="*/ 465041 w 472661"/>
              <a:gd name="connsiteY22" fmla="*/ 284000 h 284000"/>
              <a:gd name="connsiteX23" fmla="*/ 472661 w 472661"/>
              <a:gd name="connsiteY23" fmla="*/ 2060 h 284000"/>
              <a:gd name="connsiteX24" fmla="*/ 465041 w 472661"/>
              <a:gd name="connsiteY24" fmla="*/ 32540 h 284000"/>
              <a:gd name="connsiteX25" fmla="*/ 411701 w 472661"/>
              <a:gd name="connsiteY25" fmla="*/ 63020 h 284000"/>
              <a:gd name="connsiteX26" fmla="*/ 388841 w 472661"/>
              <a:gd name="connsiteY26" fmla="*/ 101120 h 28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72661" h="284000">
                <a:moveTo>
                  <a:pt x="388841" y="101120"/>
                </a:moveTo>
                <a:cubicBezTo>
                  <a:pt x="378681" y="104930"/>
                  <a:pt x="361872" y="93830"/>
                  <a:pt x="350741" y="85880"/>
                </a:cubicBezTo>
                <a:cubicBezTo>
                  <a:pt x="343289" y="80557"/>
                  <a:pt x="343121" y="68100"/>
                  <a:pt x="335501" y="63020"/>
                </a:cubicBezTo>
                <a:cubicBezTo>
                  <a:pt x="326787" y="57211"/>
                  <a:pt x="315091" y="58277"/>
                  <a:pt x="305021" y="55400"/>
                </a:cubicBezTo>
                <a:cubicBezTo>
                  <a:pt x="280807" y="48482"/>
                  <a:pt x="269827" y="42202"/>
                  <a:pt x="244061" y="32540"/>
                </a:cubicBezTo>
                <a:cubicBezTo>
                  <a:pt x="236540" y="29720"/>
                  <a:pt x="228821" y="27460"/>
                  <a:pt x="221201" y="24920"/>
                </a:cubicBezTo>
                <a:cubicBezTo>
                  <a:pt x="185641" y="27460"/>
                  <a:pt x="149927" y="28375"/>
                  <a:pt x="114521" y="32540"/>
                </a:cubicBezTo>
                <a:cubicBezTo>
                  <a:pt x="106544" y="33478"/>
                  <a:pt x="98344" y="35705"/>
                  <a:pt x="91661" y="40160"/>
                </a:cubicBezTo>
                <a:cubicBezTo>
                  <a:pt x="72255" y="53097"/>
                  <a:pt x="66340" y="67990"/>
                  <a:pt x="53561" y="85880"/>
                </a:cubicBezTo>
                <a:cubicBezTo>
                  <a:pt x="29123" y="120093"/>
                  <a:pt x="35534" y="111527"/>
                  <a:pt x="7841" y="139220"/>
                </a:cubicBezTo>
                <a:cubicBezTo>
                  <a:pt x="-4156" y="175210"/>
                  <a:pt x="-4774" y="152560"/>
                  <a:pt x="23081" y="177320"/>
                </a:cubicBezTo>
                <a:cubicBezTo>
                  <a:pt x="65491" y="215018"/>
                  <a:pt x="55501" y="221863"/>
                  <a:pt x="99281" y="238280"/>
                </a:cubicBezTo>
                <a:cubicBezTo>
                  <a:pt x="109087" y="241957"/>
                  <a:pt x="119601" y="243360"/>
                  <a:pt x="129761" y="245900"/>
                </a:cubicBezTo>
                <a:cubicBezTo>
                  <a:pt x="152719" y="261205"/>
                  <a:pt x="156031" y="264779"/>
                  <a:pt x="183101" y="276380"/>
                </a:cubicBezTo>
                <a:cubicBezTo>
                  <a:pt x="190484" y="279544"/>
                  <a:pt x="198341" y="281460"/>
                  <a:pt x="205961" y="284000"/>
                </a:cubicBezTo>
                <a:cubicBezTo>
                  <a:pt x="244061" y="276380"/>
                  <a:pt x="283400" y="273427"/>
                  <a:pt x="320261" y="261140"/>
                </a:cubicBezTo>
                <a:cubicBezTo>
                  <a:pt x="330484" y="257732"/>
                  <a:pt x="334842" y="245179"/>
                  <a:pt x="343121" y="238280"/>
                </a:cubicBezTo>
                <a:cubicBezTo>
                  <a:pt x="366710" y="218622"/>
                  <a:pt x="369198" y="227680"/>
                  <a:pt x="388841" y="200180"/>
                </a:cubicBezTo>
                <a:cubicBezTo>
                  <a:pt x="418266" y="158985"/>
                  <a:pt x="385814" y="175789"/>
                  <a:pt x="426941" y="162080"/>
                </a:cubicBezTo>
                <a:cubicBezTo>
                  <a:pt x="429481" y="169700"/>
                  <a:pt x="432986" y="177064"/>
                  <a:pt x="434561" y="184940"/>
                </a:cubicBezTo>
                <a:cubicBezTo>
                  <a:pt x="438083" y="202552"/>
                  <a:pt x="437020" y="221077"/>
                  <a:pt x="442181" y="238280"/>
                </a:cubicBezTo>
                <a:cubicBezTo>
                  <a:pt x="444813" y="247052"/>
                  <a:pt x="453325" y="252949"/>
                  <a:pt x="457421" y="261140"/>
                </a:cubicBezTo>
                <a:cubicBezTo>
                  <a:pt x="461013" y="268324"/>
                  <a:pt x="462501" y="276380"/>
                  <a:pt x="465041" y="284000"/>
                </a:cubicBezTo>
                <a:cubicBezTo>
                  <a:pt x="467581" y="190020"/>
                  <a:pt x="472661" y="96074"/>
                  <a:pt x="472661" y="2060"/>
                </a:cubicBezTo>
                <a:cubicBezTo>
                  <a:pt x="472661" y="-8413"/>
                  <a:pt x="471128" y="24018"/>
                  <a:pt x="465041" y="32540"/>
                </a:cubicBezTo>
                <a:cubicBezTo>
                  <a:pt x="450625" y="52723"/>
                  <a:pt x="432386" y="56125"/>
                  <a:pt x="411701" y="63020"/>
                </a:cubicBezTo>
                <a:cubicBezTo>
                  <a:pt x="402285" y="91268"/>
                  <a:pt x="399001" y="97310"/>
                  <a:pt x="388841" y="101120"/>
                </a:cubicBez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228" name="Freeform: Shape 227">
            <a:extLst>
              <a:ext uri="{FF2B5EF4-FFF2-40B4-BE49-F238E27FC236}">
                <a16:creationId xmlns:a16="http://schemas.microsoft.com/office/drawing/2014/main" id="{44ABDA0F-8F67-42ED-9DA4-1C6039676B67}"/>
              </a:ext>
            </a:extLst>
          </p:cNvPr>
          <p:cNvSpPr/>
          <p:nvPr/>
        </p:nvSpPr>
        <p:spPr>
          <a:xfrm>
            <a:off x="4955520" y="7497006"/>
            <a:ext cx="127157" cy="107464"/>
          </a:xfrm>
          <a:custGeom>
            <a:avLst/>
            <a:gdLst>
              <a:gd name="connsiteX0" fmla="*/ 388841 w 472661"/>
              <a:gd name="connsiteY0" fmla="*/ 101120 h 284000"/>
              <a:gd name="connsiteX1" fmla="*/ 350741 w 472661"/>
              <a:gd name="connsiteY1" fmla="*/ 85880 h 284000"/>
              <a:gd name="connsiteX2" fmla="*/ 335501 w 472661"/>
              <a:gd name="connsiteY2" fmla="*/ 63020 h 284000"/>
              <a:gd name="connsiteX3" fmla="*/ 305021 w 472661"/>
              <a:gd name="connsiteY3" fmla="*/ 55400 h 284000"/>
              <a:gd name="connsiteX4" fmla="*/ 244061 w 472661"/>
              <a:gd name="connsiteY4" fmla="*/ 32540 h 284000"/>
              <a:gd name="connsiteX5" fmla="*/ 221201 w 472661"/>
              <a:gd name="connsiteY5" fmla="*/ 24920 h 284000"/>
              <a:gd name="connsiteX6" fmla="*/ 114521 w 472661"/>
              <a:gd name="connsiteY6" fmla="*/ 32540 h 284000"/>
              <a:gd name="connsiteX7" fmla="*/ 91661 w 472661"/>
              <a:gd name="connsiteY7" fmla="*/ 40160 h 284000"/>
              <a:gd name="connsiteX8" fmla="*/ 53561 w 472661"/>
              <a:gd name="connsiteY8" fmla="*/ 85880 h 284000"/>
              <a:gd name="connsiteX9" fmla="*/ 7841 w 472661"/>
              <a:gd name="connsiteY9" fmla="*/ 139220 h 284000"/>
              <a:gd name="connsiteX10" fmla="*/ 23081 w 472661"/>
              <a:gd name="connsiteY10" fmla="*/ 177320 h 284000"/>
              <a:gd name="connsiteX11" fmla="*/ 99281 w 472661"/>
              <a:gd name="connsiteY11" fmla="*/ 238280 h 284000"/>
              <a:gd name="connsiteX12" fmla="*/ 129761 w 472661"/>
              <a:gd name="connsiteY12" fmla="*/ 245900 h 284000"/>
              <a:gd name="connsiteX13" fmla="*/ 183101 w 472661"/>
              <a:gd name="connsiteY13" fmla="*/ 276380 h 284000"/>
              <a:gd name="connsiteX14" fmla="*/ 205961 w 472661"/>
              <a:gd name="connsiteY14" fmla="*/ 284000 h 284000"/>
              <a:gd name="connsiteX15" fmla="*/ 320261 w 472661"/>
              <a:gd name="connsiteY15" fmla="*/ 261140 h 284000"/>
              <a:gd name="connsiteX16" fmla="*/ 343121 w 472661"/>
              <a:gd name="connsiteY16" fmla="*/ 238280 h 284000"/>
              <a:gd name="connsiteX17" fmla="*/ 388841 w 472661"/>
              <a:gd name="connsiteY17" fmla="*/ 200180 h 284000"/>
              <a:gd name="connsiteX18" fmla="*/ 426941 w 472661"/>
              <a:gd name="connsiteY18" fmla="*/ 162080 h 284000"/>
              <a:gd name="connsiteX19" fmla="*/ 434561 w 472661"/>
              <a:gd name="connsiteY19" fmla="*/ 184940 h 284000"/>
              <a:gd name="connsiteX20" fmla="*/ 442181 w 472661"/>
              <a:gd name="connsiteY20" fmla="*/ 238280 h 284000"/>
              <a:gd name="connsiteX21" fmla="*/ 457421 w 472661"/>
              <a:gd name="connsiteY21" fmla="*/ 261140 h 284000"/>
              <a:gd name="connsiteX22" fmla="*/ 465041 w 472661"/>
              <a:gd name="connsiteY22" fmla="*/ 284000 h 284000"/>
              <a:gd name="connsiteX23" fmla="*/ 472661 w 472661"/>
              <a:gd name="connsiteY23" fmla="*/ 2060 h 284000"/>
              <a:gd name="connsiteX24" fmla="*/ 465041 w 472661"/>
              <a:gd name="connsiteY24" fmla="*/ 32540 h 284000"/>
              <a:gd name="connsiteX25" fmla="*/ 411701 w 472661"/>
              <a:gd name="connsiteY25" fmla="*/ 63020 h 284000"/>
              <a:gd name="connsiteX26" fmla="*/ 388841 w 472661"/>
              <a:gd name="connsiteY26" fmla="*/ 101120 h 28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72661" h="284000">
                <a:moveTo>
                  <a:pt x="388841" y="101120"/>
                </a:moveTo>
                <a:cubicBezTo>
                  <a:pt x="378681" y="104930"/>
                  <a:pt x="361872" y="93830"/>
                  <a:pt x="350741" y="85880"/>
                </a:cubicBezTo>
                <a:cubicBezTo>
                  <a:pt x="343289" y="80557"/>
                  <a:pt x="343121" y="68100"/>
                  <a:pt x="335501" y="63020"/>
                </a:cubicBezTo>
                <a:cubicBezTo>
                  <a:pt x="326787" y="57211"/>
                  <a:pt x="315091" y="58277"/>
                  <a:pt x="305021" y="55400"/>
                </a:cubicBezTo>
                <a:cubicBezTo>
                  <a:pt x="280807" y="48482"/>
                  <a:pt x="269827" y="42202"/>
                  <a:pt x="244061" y="32540"/>
                </a:cubicBezTo>
                <a:cubicBezTo>
                  <a:pt x="236540" y="29720"/>
                  <a:pt x="228821" y="27460"/>
                  <a:pt x="221201" y="24920"/>
                </a:cubicBezTo>
                <a:cubicBezTo>
                  <a:pt x="185641" y="27460"/>
                  <a:pt x="149927" y="28375"/>
                  <a:pt x="114521" y="32540"/>
                </a:cubicBezTo>
                <a:cubicBezTo>
                  <a:pt x="106544" y="33478"/>
                  <a:pt x="98344" y="35705"/>
                  <a:pt x="91661" y="40160"/>
                </a:cubicBezTo>
                <a:cubicBezTo>
                  <a:pt x="72255" y="53097"/>
                  <a:pt x="66340" y="67990"/>
                  <a:pt x="53561" y="85880"/>
                </a:cubicBezTo>
                <a:cubicBezTo>
                  <a:pt x="29123" y="120093"/>
                  <a:pt x="35534" y="111527"/>
                  <a:pt x="7841" y="139220"/>
                </a:cubicBezTo>
                <a:cubicBezTo>
                  <a:pt x="-4156" y="175210"/>
                  <a:pt x="-4774" y="152560"/>
                  <a:pt x="23081" y="177320"/>
                </a:cubicBezTo>
                <a:cubicBezTo>
                  <a:pt x="65491" y="215018"/>
                  <a:pt x="55501" y="221863"/>
                  <a:pt x="99281" y="238280"/>
                </a:cubicBezTo>
                <a:cubicBezTo>
                  <a:pt x="109087" y="241957"/>
                  <a:pt x="119601" y="243360"/>
                  <a:pt x="129761" y="245900"/>
                </a:cubicBezTo>
                <a:cubicBezTo>
                  <a:pt x="152719" y="261205"/>
                  <a:pt x="156031" y="264779"/>
                  <a:pt x="183101" y="276380"/>
                </a:cubicBezTo>
                <a:cubicBezTo>
                  <a:pt x="190484" y="279544"/>
                  <a:pt x="198341" y="281460"/>
                  <a:pt x="205961" y="284000"/>
                </a:cubicBezTo>
                <a:cubicBezTo>
                  <a:pt x="244061" y="276380"/>
                  <a:pt x="283400" y="273427"/>
                  <a:pt x="320261" y="261140"/>
                </a:cubicBezTo>
                <a:cubicBezTo>
                  <a:pt x="330484" y="257732"/>
                  <a:pt x="334842" y="245179"/>
                  <a:pt x="343121" y="238280"/>
                </a:cubicBezTo>
                <a:cubicBezTo>
                  <a:pt x="366710" y="218622"/>
                  <a:pt x="369198" y="227680"/>
                  <a:pt x="388841" y="200180"/>
                </a:cubicBezTo>
                <a:cubicBezTo>
                  <a:pt x="418266" y="158985"/>
                  <a:pt x="385814" y="175789"/>
                  <a:pt x="426941" y="162080"/>
                </a:cubicBezTo>
                <a:cubicBezTo>
                  <a:pt x="429481" y="169700"/>
                  <a:pt x="432986" y="177064"/>
                  <a:pt x="434561" y="184940"/>
                </a:cubicBezTo>
                <a:cubicBezTo>
                  <a:pt x="438083" y="202552"/>
                  <a:pt x="437020" y="221077"/>
                  <a:pt x="442181" y="238280"/>
                </a:cubicBezTo>
                <a:cubicBezTo>
                  <a:pt x="444813" y="247052"/>
                  <a:pt x="453325" y="252949"/>
                  <a:pt x="457421" y="261140"/>
                </a:cubicBezTo>
                <a:cubicBezTo>
                  <a:pt x="461013" y="268324"/>
                  <a:pt x="462501" y="276380"/>
                  <a:pt x="465041" y="284000"/>
                </a:cubicBezTo>
                <a:cubicBezTo>
                  <a:pt x="467581" y="190020"/>
                  <a:pt x="472661" y="96074"/>
                  <a:pt x="472661" y="2060"/>
                </a:cubicBezTo>
                <a:cubicBezTo>
                  <a:pt x="472661" y="-8413"/>
                  <a:pt x="471128" y="24018"/>
                  <a:pt x="465041" y="32540"/>
                </a:cubicBezTo>
                <a:cubicBezTo>
                  <a:pt x="450625" y="52723"/>
                  <a:pt x="432386" y="56125"/>
                  <a:pt x="411701" y="63020"/>
                </a:cubicBezTo>
                <a:cubicBezTo>
                  <a:pt x="402285" y="91268"/>
                  <a:pt x="399001" y="97310"/>
                  <a:pt x="388841" y="101120"/>
                </a:cubicBez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cxnSp>
        <p:nvCxnSpPr>
          <p:cNvPr id="235" name="Straight Connector 234">
            <a:extLst>
              <a:ext uri="{FF2B5EF4-FFF2-40B4-BE49-F238E27FC236}">
                <a16:creationId xmlns:a16="http://schemas.microsoft.com/office/drawing/2014/main" id="{D2159C9F-D1E7-4D5C-A19C-B95555E7690C}"/>
              </a:ext>
            </a:extLst>
          </p:cNvPr>
          <p:cNvCxnSpPr/>
          <p:nvPr/>
        </p:nvCxnSpPr>
        <p:spPr>
          <a:xfrm>
            <a:off x="3504176" y="7504017"/>
            <a:ext cx="116632" cy="6052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6" name="Straight Connector 235">
            <a:extLst>
              <a:ext uri="{FF2B5EF4-FFF2-40B4-BE49-F238E27FC236}">
                <a16:creationId xmlns:a16="http://schemas.microsoft.com/office/drawing/2014/main" id="{6FA03194-DA00-410B-8A4B-24CA383C0A84}"/>
              </a:ext>
            </a:extLst>
          </p:cNvPr>
          <p:cNvCxnSpPr/>
          <p:nvPr/>
        </p:nvCxnSpPr>
        <p:spPr>
          <a:xfrm>
            <a:off x="3506885" y="7603547"/>
            <a:ext cx="116632" cy="6052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7" name="Straight Connector 236">
            <a:extLst>
              <a:ext uri="{FF2B5EF4-FFF2-40B4-BE49-F238E27FC236}">
                <a16:creationId xmlns:a16="http://schemas.microsoft.com/office/drawing/2014/main" id="{40DF43F8-9C51-4E36-9142-B28F9C020888}"/>
              </a:ext>
            </a:extLst>
          </p:cNvPr>
          <p:cNvCxnSpPr/>
          <p:nvPr/>
        </p:nvCxnSpPr>
        <p:spPr>
          <a:xfrm>
            <a:off x="3488493" y="7694822"/>
            <a:ext cx="116632" cy="6052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8" name="Straight Connector 237">
            <a:extLst>
              <a:ext uri="{FF2B5EF4-FFF2-40B4-BE49-F238E27FC236}">
                <a16:creationId xmlns:a16="http://schemas.microsoft.com/office/drawing/2014/main" id="{612A853A-C185-471D-A9FF-0BB41B83D9C2}"/>
              </a:ext>
            </a:extLst>
          </p:cNvPr>
          <p:cNvCxnSpPr/>
          <p:nvPr/>
        </p:nvCxnSpPr>
        <p:spPr>
          <a:xfrm>
            <a:off x="3512034" y="7809608"/>
            <a:ext cx="116632" cy="6052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9" name="Straight Connector 238">
            <a:extLst>
              <a:ext uri="{FF2B5EF4-FFF2-40B4-BE49-F238E27FC236}">
                <a16:creationId xmlns:a16="http://schemas.microsoft.com/office/drawing/2014/main" id="{C2BD8BB8-F281-45AF-BBF2-B180A8F1F074}"/>
              </a:ext>
            </a:extLst>
          </p:cNvPr>
          <p:cNvCxnSpPr>
            <a:cxnSpLocks/>
          </p:cNvCxnSpPr>
          <p:nvPr/>
        </p:nvCxnSpPr>
        <p:spPr>
          <a:xfrm flipV="1">
            <a:off x="3475017" y="7492891"/>
            <a:ext cx="116632" cy="8714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0" name="Straight Connector 239">
            <a:extLst>
              <a:ext uri="{FF2B5EF4-FFF2-40B4-BE49-F238E27FC236}">
                <a16:creationId xmlns:a16="http://schemas.microsoft.com/office/drawing/2014/main" id="{8FD82801-6F63-4689-BD22-4D9B0DE44EAF}"/>
              </a:ext>
            </a:extLst>
          </p:cNvPr>
          <p:cNvCxnSpPr>
            <a:cxnSpLocks/>
          </p:cNvCxnSpPr>
          <p:nvPr/>
        </p:nvCxnSpPr>
        <p:spPr>
          <a:xfrm flipV="1">
            <a:off x="3491227" y="7600619"/>
            <a:ext cx="116632" cy="8714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1" name="Straight Connector 240">
            <a:extLst>
              <a:ext uri="{FF2B5EF4-FFF2-40B4-BE49-F238E27FC236}">
                <a16:creationId xmlns:a16="http://schemas.microsoft.com/office/drawing/2014/main" id="{E23EE8DC-882F-4373-A36E-1580EF731A6D}"/>
              </a:ext>
            </a:extLst>
          </p:cNvPr>
          <p:cNvCxnSpPr>
            <a:cxnSpLocks/>
            <a:stCxn id="226" idx="5"/>
          </p:cNvCxnSpPr>
          <p:nvPr/>
        </p:nvCxnSpPr>
        <p:spPr>
          <a:xfrm flipV="1">
            <a:off x="3529475" y="7750297"/>
            <a:ext cx="107960" cy="9022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2" name="Straight Connector 241">
            <a:extLst>
              <a:ext uri="{FF2B5EF4-FFF2-40B4-BE49-F238E27FC236}">
                <a16:creationId xmlns:a16="http://schemas.microsoft.com/office/drawing/2014/main" id="{95323C3A-629B-4048-A8FE-1B428BD1D114}"/>
              </a:ext>
            </a:extLst>
          </p:cNvPr>
          <p:cNvCxnSpPr/>
          <p:nvPr/>
        </p:nvCxnSpPr>
        <p:spPr>
          <a:xfrm>
            <a:off x="4521329" y="7441872"/>
            <a:ext cx="116632" cy="6052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3" name="Straight Connector 242">
            <a:extLst>
              <a:ext uri="{FF2B5EF4-FFF2-40B4-BE49-F238E27FC236}">
                <a16:creationId xmlns:a16="http://schemas.microsoft.com/office/drawing/2014/main" id="{8065B442-B67A-446A-8797-FA3D606BB167}"/>
              </a:ext>
            </a:extLst>
          </p:cNvPr>
          <p:cNvCxnSpPr/>
          <p:nvPr/>
        </p:nvCxnSpPr>
        <p:spPr>
          <a:xfrm>
            <a:off x="4524038" y="7541402"/>
            <a:ext cx="116632" cy="6052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4" name="Straight Connector 243">
            <a:extLst>
              <a:ext uri="{FF2B5EF4-FFF2-40B4-BE49-F238E27FC236}">
                <a16:creationId xmlns:a16="http://schemas.microsoft.com/office/drawing/2014/main" id="{AC986F15-5B39-45DA-84D7-9F959B008B40}"/>
              </a:ext>
            </a:extLst>
          </p:cNvPr>
          <p:cNvCxnSpPr/>
          <p:nvPr/>
        </p:nvCxnSpPr>
        <p:spPr>
          <a:xfrm>
            <a:off x="4505646" y="7632677"/>
            <a:ext cx="116632" cy="6052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5" name="Straight Connector 244">
            <a:extLst>
              <a:ext uri="{FF2B5EF4-FFF2-40B4-BE49-F238E27FC236}">
                <a16:creationId xmlns:a16="http://schemas.microsoft.com/office/drawing/2014/main" id="{CA7E25B5-A87C-4801-91DE-82B61ADA1C53}"/>
              </a:ext>
            </a:extLst>
          </p:cNvPr>
          <p:cNvCxnSpPr/>
          <p:nvPr/>
        </p:nvCxnSpPr>
        <p:spPr>
          <a:xfrm>
            <a:off x="4529187" y="7747463"/>
            <a:ext cx="116632" cy="6052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6" name="Straight Connector 245">
            <a:extLst>
              <a:ext uri="{FF2B5EF4-FFF2-40B4-BE49-F238E27FC236}">
                <a16:creationId xmlns:a16="http://schemas.microsoft.com/office/drawing/2014/main" id="{E83D289D-C1B1-4CE2-9B3D-A2FA884E6041}"/>
              </a:ext>
            </a:extLst>
          </p:cNvPr>
          <p:cNvCxnSpPr>
            <a:cxnSpLocks/>
          </p:cNvCxnSpPr>
          <p:nvPr/>
        </p:nvCxnSpPr>
        <p:spPr>
          <a:xfrm flipV="1">
            <a:off x="4492170" y="7430746"/>
            <a:ext cx="116632" cy="8714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7" name="Straight Connector 246">
            <a:extLst>
              <a:ext uri="{FF2B5EF4-FFF2-40B4-BE49-F238E27FC236}">
                <a16:creationId xmlns:a16="http://schemas.microsoft.com/office/drawing/2014/main" id="{FB9AA4EB-C6E2-4497-B8BC-AFAD38412191}"/>
              </a:ext>
            </a:extLst>
          </p:cNvPr>
          <p:cNvCxnSpPr>
            <a:cxnSpLocks/>
          </p:cNvCxnSpPr>
          <p:nvPr/>
        </p:nvCxnSpPr>
        <p:spPr>
          <a:xfrm flipV="1">
            <a:off x="4508380" y="7538474"/>
            <a:ext cx="116632" cy="8714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8" name="Straight Connector 247">
            <a:extLst>
              <a:ext uri="{FF2B5EF4-FFF2-40B4-BE49-F238E27FC236}">
                <a16:creationId xmlns:a16="http://schemas.microsoft.com/office/drawing/2014/main" id="{B024AF77-BBF5-48F0-9B98-C0A6D02B5B93}"/>
              </a:ext>
            </a:extLst>
          </p:cNvPr>
          <p:cNvCxnSpPr>
            <a:cxnSpLocks/>
          </p:cNvCxnSpPr>
          <p:nvPr/>
        </p:nvCxnSpPr>
        <p:spPr>
          <a:xfrm flipV="1">
            <a:off x="4546628" y="7688152"/>
            <a:ext cx="107960" cy="9022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9" name="Straight Connector 248">
            <a:extLst>
              <a:ext uri="{FF2B5EF4-FFF2-40B4-BE49-F238E27FC236}">
                <a16:creationId xmlns:a16="http://schemas.microsoft.com/office/drawing/2014/main" id="{7E54DFF2-D18E-4013-8255-0D75E96BB1FD}"/>
              </a:ext>
            </a:extLst>
          </p:cNvPr>
          <p:cNvCxnSpPr/>
          <p:nvPr/>
        </p:nvCxnSpPr>
        <p:spPr>
          <a:xfrm>
            <a:off x="5538827" y="7468798"/>
            <a:ext cx="116632" cy="6052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0" name="Straight Connector 249">
            <a:extLst>
              <a:ext uri="{FF2B5EF4-FFF2-40B4-BE49-F238E27FC236}">
                <a16:creationId xmlns:a16="http://schemas.microsoft.com/office/drawing/2014/main" id="{2931C290-5EA8-4BCD-81CD-52F3114C5665}"/>
              </a:ext>
            </a:extLst>
          </p:cNvPr>
          <p:cNvCxnSpPr/>
          <p:nvPr/>
        </p:nvCxnSpPr>
        <p:spPr>
          <a:xfrm>
            <a:off x="5541536" y="7568328"/>
            <a:ext cx="116632" cy="6052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1" name="Straight Connector 250">
            <a:extLst>
              <a:ext uri="{FF2B5EF4-FFF2-40B4-BE49-F238E27FC236}">
                <a16:creationId xmlns:a16="http://schemas.microsoft.com/office/drawing/2014/main" id="{EC42028A-579C-4F74-B8F5-7FF3897C80A0}"/>
              </a:ext>
            </a:extLst>
          </p:cNvPr>
          <p:cNvCxnSpPr/>
          <p:nvPr/>
        </p:nvCxnSpPr>
        <p:spPr>
          <a:xfrm>
            <a:off x="5523144" y="7659603"/>
            <a:ext cx="116632" cy="6052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2" name="Straight Connector 251">
            <a:extLst>
              <a:ext uri="{FF2B5EF4-FFF2-40B4-BE49-F238E27FC236}">
                <a16:creationId xmlns:a16="http://schemas.microsoft.com/office/drawing/2014/main" id="{3CCB1A27-D836-4BDF-B810-519F7E6BFFC0}"/>
              </a:ext>
            </a:extLst>
          </p:cNvPr>
          <p:cNvCxnSpPr/>
          <p:nvPr/>
        </p:nvCxnSpPr>
        <p:spPr>
          <a:xfrm>
            <a:off x="5546685" y="7774389"/>
            <a:ext cx="116632" cy="6052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3" name="Straight Connector 252">
            <a:extLst>
              <a:ext uri="{FF2B5EF4-FFF2-40B4-BE49-F238E27FC236}">
                <a16:creationId xmlns:a16="http://schemas.microsoft.com/office/drawing/2014/main" id="{F03F6FDF-E150-4364-AF40-0E0B291DF55B}"/>
              </a:ext>
            </a:extLst>
          </p:cNvPr>
          <p:cNvCxnSpPr>
            <a:cxnSpLocks/>
          </p:cNvCxnSpPr>
          <p:nvPr/>
        </p:nvCxnSpPr>
        <p:spPr>
          <a:xfrm flipV="1">
            <a:off x="5509668" y="7457672"/>
            <a:ext cx="116632" cy="8714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4" name="Straight Connector 253">
            <a:extLst>
              <a:ext uri="{FF2B5EF4-FFF2-40B4-BE49-F238E27FC236}">
                <a16:creationId xmlns:a16="http://schemas.microsoft.com/office/drawing/2014/main" id="{845D5155-9233-4381-BAC6-028F560F1365}"/>
              </a:ext>
            </a:extLst>
          </p:cNvPr>
          <p:cNvCxnSpPr>
            <a:cxnSpLocks/>
          </p:cNvCxnSpPr>
          <p:nvPr/>
        </p:nvCxnSpPr>
        <p:spPr>
          <a:xfrm flipV="1">
            <a:off x="5525878" y="7565400"/>
            <a:ext cx="116632" cy="8714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5" name="Straight Connector 254">
            <a:extLst>
              <a:ext uri="{FF2B5EF4-FFF2-40B4-BE49-F238E27FC236}">
                <a16:creationId xmlns:a16="http://schemas.microsoft.com/office/drawing/2014/main" id="{00110EC5-E96A-42F0-854C-704805231FA2}"/>
              </a:ext>
            </a:extLst>
          </p:cNvPr>
          <p:cNvCxnSpPr>
            <a:cxnSpLocks/>
          </p:cNvCxnSpPr>
          <p:nvPr/>
        </p:nvCxnSpPr>
        <p:spPr>
          <a:xfrm flipV="1">
            <a:off x="5564126" y="7715078"/>
            <a:ext cx="107960" cy="9022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6" name="Straight Connector 255">
            <a:extLst>
              <a:ext uri="{FF2B5EF4-FFF2-40B4-BE49-F238E27FC236}">
                <a16:creationId xmlns:a16="http://schemas.microsoft.com/office/drawing/2014/main" id="{FA493E6D-9881-4BBB-8CBA-B5FD14920FB4}"/>
              </a:ext>
            </a:extLst>
          </p:cNvPr>
          <p:cNvCxnSpPr/>
          <p:nvPr/>
        </p:nvCxnSpPr>
        <p:spPr>
          <a:xfrm>
            <a:off x="6043750" y="7462259"/>
            <a:ext cx="116632" cy="6052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7" name="Straight Connector 256">
            <a:extLst>
              <a:ext uri="{FF2B5EF4-FFF2-40B4-BE49-F238E27FC236}">
                <a16:creationId xmlns:a16="http://schemas.microsoft.com/office/drawing/2014/main" id="{153F26E2-F6B7-414E-828C-A3BAF69909F8}"/>
              </a:ext>
            </a:extLst>
          </p:cNvPr>
          <p:cNvCxnSpPr/>
          <p:nvPr/>
        </p:nvCxnSpPr>
        <p:spPr>
          <a:xfrm>
            <a:off x="6121413" y="7600456"/>
            <a:ext cx="116632" cy="6052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8" name="Straight Connector 257">
            <a:extLst>
              <a:ext uri="{FF2B5EF4-FFF2-40B4-BE49-F238E27FC236}">
                <a16:creationId xmlns:a16="http://schemas.microsoft.com/office/drawing/2014/main" id="{762BCCD6-7067-42FF-ADAF-264B0C66A4D2}"/>
              </a:ext>
            </a:extLst>
          </p:cNvPr>
          <p:cNvCxnSpPr/>
          <p:nvPr/>
        </p:nvCxnSpPr>
        <p:spPr>
          <a:xfrm>
            <a:off x="6127108" y="7615788"/>
            <a:ext cx="116632" cy="6052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9" name="Straight Connector 258">
            <a:extLst>
              <a:ext uri="{FF2B5EF4-FFF2-40B4-BE49-F238E27FC236}">
                <a16:creationId xmlns:a16="http://schemas.microsoft.com/office/drawing/2014/main" id="{0F70717C-DB7A-4FD8-BD9D-2A53A6BEC748}"/>
              </a:ext>
            </a:extLst>
          </p:cNvPr>
          <p:cNvCxnSpPr/>
          <p:nvPr/>
        </p:nvCxnSpPr>
        <p:spPr>
          <a:xfrm>
            <a:off x="6150649" y="7730574"/>
            <a:ext cx="116632" cy="6052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0" name="Straight Connector 259">
            <a:extLst>
              <a:ext uri="{FF2B5EF4-FFF2-40B4-BE49-F238E27FC236}">
                <a16:creationId xmlns:a16="http://schemas.microsoft.com/office/drawing/2014/main" id="{95B3DAFE-AD85-4875-9E87-4FEB091FC72C}"/>
              </a:ext>
            </a:extLst>
          </p:cNvPr>
          <p:cNvCxnSpPr>
            <a:cxnSpLocks/>
          </p:cNvCxnSpPr>
          <p:nvPr/>
        </p:nvCxnSpPr>
        <p:spPr>
          <a:xfrm flipV="1">
            <a:off x="6014591" y="7451133"/>
            <a:ext cx="116632" cy="8714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1" name="Straight Connector 260">
            <a:extLst>
              <a:ext uri="{FF2B5EF4-FFF2-40B4-BE49-F238E27FC236}">
                <a16:creationId xmlns:a16="http://schemas.microsoft.com/office/drawing/2014/main" id="{D5B2FB4A-5B9B-4125-99BD-405813CCAF87}"/>
              </a:ext>
            </a:extLst>
          </p:cNvPr>
          <p:cNvCxnSpPr>
            <a:cxnSpLocks/>
          </p:cNvCxnSpPr>
          <p:nvPr/>
        </p:nvCxnSpPr>
        <p:spPr>
          <a:xfrm flipV="1">
            <a:off x="6105755" y="7597528"/>
            <a:ext cx="116632" cy="8714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2" name="Straight Connector 261">
            <a:extLst>
              <a:ext uri="{FF2B5EF4-FFF2-40B4-BE49-F238E27FC236}">
                <a16:creationId xmlns:a16="http://schemas.microsoft.com/office/drawing/2014/main" id="{E396DBF1-098E-4C06-82C5-7A532C8EFFB5}"/>
              </a:ext>
            </a:extLst>
          </p:cNvPr>
          <p:cNvCxnSpPr>
            <a:cxnSpLocks/>
          </p:cNvCxnSpPr>
          <p:nvPr/>
        </p:nvCxnSpPr>
        <p:spPr>
          <a:xfrm flipV="1">
            <a:off x="6168090" y="7671263"/>
            <a:ext cx="107960" cy="9022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3" name="Straight Connector 262">
            <a:extLst>
              <a:ext uri="{FF2B5EF4-FFF2-40B4-BE49-F238E27FC236}">
                <a16:creationId xmlns:a16="http://schemas.microsoft.com/office/drawing/2014/main" id="{C95E3450-FFE1-46E6-AADE-D5176FF3B0F2}"/>
              </a:ext>
            </a:extLst>
          </p:cNvPr>
          <p:cNvCxnSpPr/>
          <p:nvPr/>
        </p:nvCxnSpPr>
        <p:spPr>
          <a:xfrm>
            <a:off x="5010718" y="7517156"/>
            <a:ext cx="116632" cy="6052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4" name="Straight Connector 263">
            <a:extLst>
              <a:ext uri="{FF2B5EF4-FFF2-40B4-BE49-F238E27FC236}">
                <a16:creationId xmlns:a16="http://schemas.microsoft.com/office/drawing/2014/main" id="{18E2012F-6078-4DE4-BC3B-444D2F948E2A}"/>
              </a:ext>
            </a:extLst>
          </p:cNvPr>
          <p:cNvCxnSpPr/>
          <p:nvPr/>
        </p:nvCxnSpPr>
        <p:spPr>
          <a:xfrm>
            <a:off x="5088381" y="7655353"/>
            <a:ext cx="116632" cy="6052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5" name="Straight Connector 264">
            <a:extLst>
              <a:ext uri="{FF2B5EF4-FFF2-40B4-BE49-F238E27FC236}">
                <a16:creationId xmlns:a16="http://schemas.microsoft.com/office/drawing/2014/main" id="{55E69C32-9CE0-4991-9144-890925547A83}"/>
              </a:ext>
            </a:extLst>
          </p:cNvPr>
          <p:cNvCxnSpPr/>
          <p:nvPr/>
        </p:nvCxnSpPr>
        <p:spPr>
          <a:xfrm>
            <a:off x="5094076" y="7670685"/>
            <a:ext cx="116632" cy="6052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6" name="Straight Connector 265">
            <a:extLst>
              <a:ext uri="{FF2B5EF4-FFF2-40B4-BE49-F238E27FC236}">
                <a16:creationId xmlns:a16="http://schemas.microsoft.com/office/drawing/2014/main" id="{E4A8ED82-B61E-44A5-868B-6E198252D25D}"/>
              </a:ext>
            </a:extLst>
          </p:cNvPr>
          <p:cNvCxnSpPr/>
          <p:nvPr/>
        </p:nvCxnSpPr>
        <p:spPr>
          <a:xfrm>
            <a:off x="5117617" y="7785471"/>
            <a:ext cx="116632" cy="6052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7" name="Straight Connector 266">
            <a:extLst>
              <a:ext uri="{FF2B5EF4-FFF2-40B4-BE49-F238E27FC236}">
                <a16:creationId xmlns:a16="http://schemas.microsoft.com/office/drawing/2014/main" id="{DBD11698-95BC-4E30-BB57-3298B4F329D2}"/>
              </a:ext>
            </a:extLst>
          </p:cNvPr>
          <p:cNvCxnSpPr>
            <a:cxnSpLocks/>
          </p:cNvCxnSpPr>
          <p:nvPr/>
        </p:nvCxnSpPr>
        <p:spPr>
          <a:xfrm flipV="1">
            <a:off x="4981559" y="7506030"/>
            <a:ext cx="116632" cy="8714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8" name="Straight Connector 267">
            <a:extLst>
              <a:ext uri="{FF2B5EF4-FFF2-40B4-BE49-F238E27FC236}">
                <a16:creationId xmlns:a16="http://schemas.microsoft.com/office/drawing/2014/main" id="{67CF6140-6AF0-4B76-9D3E-A531BC8CE6B7}"/>
              </a:ext>
            </a:extLst>
          </p:cNvPr>
          <p:cNvCxnSpPr>
            <a:cxnSpLocks/>
          </p:cNvCxnSpPr>
          <p:nvPr/>
        </p:nvCxnSpPr>
        <p:spPr>
          <a:xfrm flipV="1">
            <a:off x="5072723" y="7652425"/>
            <a:ext cx="116632" cy="8714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9" name="Straight Connector 268">
            <a:extLst>
              <a:ext uri="{FF2B5EF4-FFF2-40B4-BE49-F238E27FC236}">
                <a16:creationId xmlns:a16="http://schemas.microsoft.com/office/drawing/2014/main" id="{58ADD094-F757-4400-B0EB-4303D60EA35D}"/>
              </a:ext>
            </a:extLst>
          </p:cNvPr>
          <p:cNvCxnSpPr>
            <a:cxnSpLocks/>
          </p:cNvCxnSpPr>
          <p:nvPr/>
        </p:nvCxnSpPr>
        <p:spPr>
          <a:xfrm flipV="1">
            <a:off x="5135058" y="7726160"/>
            <a:ext cx="107960" cy="9022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0" name="Straight Connector 349">
            <a:extLst>
              <a:ext uri="{FF2B5EF4-FFF2-40B4-BE49-F238E27FC236}">
                <a16:creationId xmlns:a16="http://schemas.microsoft.com/office/drawing/2014/main" id="{E595EB07-713A-44FF-B3DF-BB6B58468B57}"/>
              </a:ext>
            </a:extLst>
          </p:cNvPr>
          <p:cNvCxnSpPr/>
          <p:nvPr/>
        </p:nvCxnSpPr>
        <p:spPr>
          <a:xfrm>
            <a:off x="3992931" y="7500345"/>
            <a:ext cx="116632" cy="6052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1" name="Straight Connector 350">
            <a:extLst>
              <a:ext uri="{FF2B5EF4-FFF2-40B4-BE49-F238E27FC236}">
                <a16:creationId xmlns:a16="http://schemas.microsoft.com/office/drawing/2014/main" id="{259BDD77-CF34-4765-A1BE-FE17A4D762EA}"/>
              </a:ext>
            </a:extLst>
          </p:cNvPr>
          <p:cNvCxnSpPr/>
          <p:nvPr/>
        </p:nvCxnSpPr>
        <p:spPr>
          <a:xfrm>
            <a:off x="4070594" y="7638542"/>
            <a:ext cx="116632" cy="6052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2" name="Straight Connector 351">
            <a:extLst>
              <a:ext uri="{FF2B5EF4-FFF2-40B4-BE49-F238E27FC236}">
                <a16:creationId xmlns:a16="http://schemas.microsoft.com/office/drawing/2014/main" id="{9590D96E-0641-4915-A4E1-ED9CAD53299A}"/>
              </a:ext>
            </a:extLst>
          </p:cNvPr>
          <p:cNvCxnSpPr/>
          <p:nvPr/>
        </p:nvCxnSpPr>
        <p:spPr>
          <a:xfrm>
            <a:off x="4076289" y="7653874"/>
            <a:ext cx="116632" cy="6052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3" name="Straight Connector 352">
            <a:extLst>
              <a:ext uri="{FF2B5EF4-FFF2-40B4-BE49-F238E27FC236}">
                <a16:creationId xmlns:a16="http://schemas.microsoft.com/office/drawing/2014/main" id="{997898CA-8008-452D-BCD3-112786848ED8}"/>
              </a:ext>
            </a:extLst>
          </p:cNvPr>
          <p:cNvCxnSpPr/>
          <p:nvPr/>
        </p:nvCxnSpPr>
        <p:spPr>
          <a:xfrm>
            <a:off x="4099830" y="7768660"/>
            <a:ext cx="116632" cy="6052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4" name="Straight Connector 353">
            <a:extLst>
              <a:ext uri="{FF2B5EF4-FFF2-40B4-BE49-F238E27FC236}">
                <a16:creationId xmlns:a16="http://schemas.microsoft.com/office/drawing/2014/main" id="{A04A6B37-F773-4CD1-8FC0-54F0790721E2}"/>
              </a:ext>
            </a:extLst>
          </p:cNvPr>
          <p:cNvCxnSpPr>
            <a:cxnSpLocks/>
          </p:cNvCxnSpPr>
          <p:nvPr/>
        </p:nvCxnSpPr>
        <p:spPr>
          <a:xfrm flipV="1">
            <a:off x="3963772" y="7489219"/>
            <a:ext cx="116632" cy="8714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5" name="Straight Connector 354">
            <a:extLst>
              <a:ext uri="{FF2B5EF4-FFF2-40B4-BE49-F238E27FC236}">
                <a16:creationId xmlns:a16="http://schemas.microsoft.com/office/drawing/2014/main" id="{A555BDD1-DFDD-4C93-8550-88C45A96D899}"/>
              </a:ext>
            </a:extLst>
          </p:cNvPr>
          <p:cNvCxnSpPr>
            <a:cxnSpLocks/>
          </p:cNvCxnSpPr>
          <p:nvPr/>
        </p:nvCxnSpPr>
        <p:spPr>
          <a:xfrm flipV="1">
            <a:off x="4054936" y="7635614"/>
            <a:ext cx="116632" cy="8714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6" name="Straight Connector 355">
            <a:extLst>
              <a:ext uri="{FF2B5EF4-FFF2-40B4-BE49-F238E27FC236}">
                <a16:creationId xmlns:a16="http://schemas.microsoft.com/office/drawing/2014/main" id="{9A217C3D-EDE1-4217-B82A-73BED02E8071}"/>
              </a:ext>
            </a:extLst>
          </p:cNvPr>
          <p:cNvCxnSpPr>
            <a:cxnSpLocks/>
          </p:cNvCxnSpPr>
          <p:nvPr/>
        </p:nvCxnSpPr>
        <p:spPr>
          <a:xfrm flipV="1">
            <a:off x="4117271" y="7709349"/>
            <a:ext cx="107960" cy="9022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57" name="Freeform: Shape 356">
            <a:extLst>
              <a:ext uri="{FF2B5EF4-FFF2-40B4-BE49-F238E27FC236}">
                <a16:creationId xmlns:a16="http://schemas.microsoft.com/office/drawing/2014/main" id="{5EA6E392-A22A-41A8-90E1-D70C80EC7102}"/>
              </a:ext>
            </a:extLst>
          </p:cNvPr>
          <p:cNvSpPr/>
          <p:nvPr/>
        </p:nvSpPr>
        <p:spPr>
          <a:xfrm>
            <a:off x="3659153" y="7344412"/>
            <a:ext cx="221184" cy="152400"/>
          </a:xfrm>
          <a:custGeom>
            <a:avLst/>
            <a:gdLst>
              <a:gd name="connsiteX0" fmla="*/ 0 w 221184"/>
              <a:gd name="connsiteY0" fmla="*/ 0 h 152400"/>
              <a:gd name="connsiteX1" fmla="*/ 7620 w 221184"/>
              <a:gd name="connsiteY1" fmla="*/ 45720 h 152400"/>
              <a:gd name="connsiteX2" fmla="*/ 76200 w 221184"/>
              <a:gd name="connsiteY2" fmla="*/ 83820 h 152400"/>
              <a:gd name="connsiteX3" fmla="*/ 213360 w 221184"/>
              <a:gd name="connsiteY3" fmla="*/ 68580 h 152400"/>
              <a:gd name="connsiteX4" fmla="*/ 190500 w 221184"/>
              <a:gd name="connsiteY4" fmla="*/ 38100 h 152400"/>
              <a:gd name="connsiteX5" fmla="*/ 144780 w 221184"/>
              <a:gd name="connsiteY5" fmla="*/ 22860 h 152400"/>
              <a:gd name="connsiteX6" fmla="*/ 167640 w 221184"/>
              <a:gd name="connsiteY6" fmla="*/ 45720 h 152400"/>
              <a:gd name="connsiteX7" fmla="*/ 182880 w 221184"/>
              <a:gd name="connsiteY7" fmla="*/ 68580 h 152400"/>
              <a:gd name="connsiteX8" fmla="*/ 205740 w 221184"/>
              <a:gd name="connsiteY8" fmla="*/ 76200 h 152400"/>
              <a:gd name="connsiteX9" fmla="*/ 190500 w 221184"/>
              <a:gd name="connsiteY9" fmla="*/ 129540 h 152400"/>
              <a:gd name="connsiteX10" fmla="*/ 175260 w 221184"/>
              <a:gd name="connsiteY10" fmla="*/ 152400 h 152400"/>
              <a:gd name="connsiteX11" fmla="*/ 182880 w 221184"/>
              <a:gd name="connsiteY11" fmla="*/ 129540 h 152400"/>
              <a:gd name="connsiteX12" fmla="*/ 213360 w 221184"/>
              <a:gd name="connsiteY12" fmla="*/ 121920 h 152400"/>
              <a:gd name="connsiteX13" fmla="*/ 213360 w 221184"/>
              <a:gd name="connsiteY13" fmla="*/ 8382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1184" h="152400">
                <a:moveTo>
                  <a:pt x="0" y="0"/>
                </a:moveTo>
                <a:cubicBezTo>
                  <a:pt x="2540" y="15240"/>
                  <a:pt x="-1240" y="33063"/>
                  <a:pt x="7620" y="45720"/>
                </a:cubicBezTo>
                <a:cubicBezTo>
                  <a:pt x="23569" y="68504"/>
                  <a:pt x="51950" y="75737"/>
                  <a:pt x="76200" y="83820"/>
                </a:cubicBezTo>
                <a:cubicBezTo>
                  <a:pt x="121920" y="78740"/>
                  <a:pt x="170649" y="85664"/>
                  <a:pt x="213360" y="68580"/>
                </a:cubicBezTo>
                <a:cubicBezTo>
                  <a:pt x="225152" y="63863"/>
                  <a:pt x="201067" y="45145"/>
                  <a:pt x="190500" y="38100"/>
                </a:cubicBezTo>
                <a:cubicBezTo>
                  <a:pt x="177134" y="29189"/>
                  <a:pt x="144780" y="22860"/>
                  <a:pt x="144780" y="22860"/>
                </a:cubicBezTo>
                <a:cubicBezTo>
                  <a:pt x="152400" y="30480"/>
                  <a:pt x="160741" y="37441"/>
                  <a:pt x="167640" y="45720"/>
                </a:cubicBezTo>
                <a:cubicBezTo>
                  <a:pt x="173503" y="52755"/>
                  <a:pt x="175729" y="62859"/>
                  <a:pt x="182880" y="68580"/>
                </a:cubicBezTo>
                <a:cubicBezTo>
                  <a:pt x="189152" y="73598"/>
                  <a:pt x="198120" y="73660"/>
                  <a:pt x="205740" y="76200"/>
                </a:cubicBezTo>
                <a:cubicBezTo>
                  <a:pt x="229609" y="123938"/>
                  <a:pt x="226770" y="93270"/>
                  <a:pt x="190500" y="129540"/>
                </a:cubicBezTo>
                <a:cubicBezTo>
                  <a:pt x="184024" y="136016"/>
                  <a:pt x="184418" y="152400"/>
                  <a:pt x="175260" y="152400"/>
                </a:cubicBezTo>
                <a:cubicBezTo>
                  <a:pt x="167228" y="152400"/>
                  <a:pt x="176608" y="134558"/>
                  <a:pt x="182880" y="129540"/>
                </a:cubicBezTo>
                <a:cubicBezTo>
                  <a:pt x="191058" y="122998"/>
                  <a:pt x="207551" y="130634"/>
                  <a:pt x="213360" y="121920"/>
                </a:cubicBezTo>
                <a:cubicBezTo>
                  <a:pt x="220405" y="111353"/>
                  <a:pt x="213360" y="96520"/>
                  <a:pt x="213360" y="83820"/>
                </a:cubicBez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58" name="Freeform: Shape 357">
            <a:extLst>
              <a:ext uri="{FF2B5EF4-FFF2-40B4-BE49-F238E27FC236}">
                <a16:creationId xmlns:a16="http://schemas.microsoft.com/office/drawing/2014/main" id="{20823DA9-D0E5-4E56-8B24-F1A2140D4DC9}"/>
              </a:ext>
            </a:extLst>
          </p:cNvPr>
          <p:cNvSpPr/>
          <p:nvPr/>
        </p:nvSpPr>
        <p:spPr>
          <a:xfrm>
            <a:off x="4687377" y="7352434"/>
            <a:ext cx="221184" cy="152400"/>
          </a:xfrm>
          <a:custGeom>
            <a:avLst/>
            <a:gdLst>
              <a:gd name="connsiteX0" fmla="*/ 0 w 221184"/>
              <a:gd name="connsiteY0" fmla="*/ 0 h 152400"/>
              <a:gd name="connsiteX1" fmla="*/ 7620 w 221184"/>
              <a:gd name="connsiteY1" fmla="*/ 45720 h 152400"/>
              <a:gd name="connsiteX2" fmla="*/ 76200 w 221184"/>
              <a:gd name="connsiteY2" fmla="*/ 83820 h 152400"/>
              <a:gd name="connsiteX3" fmla="*/ 213360 w 221184"/>
              <a:gd name="connsiteY3" fmla="*/ 68580 h 152400"/>
              <a:gd name="connsiteX4" fmla="*/ 190500 w 221184"/>
              <a:gd name="connsiteY4" fmla="*/ 38100 h 152400"/>
              <a:gd name="connsiteX5" fmla="*/ 144780 w 221184"/>
              <a:gd name="connsiteY5" fmla="*/ 22860 h 152400"/>
              <a:gd name="connsiteX6" fmla="*/ 167640 w 221184"/>
              <a:gd name="connsiteY6" fmla="*/ 45720 h 152400"/>
              <a:gd name="connsiteX7" fmla="*/ 182880 w 221184"/>
              <a:gd name="connsiteY7" fmla="*/ 68580 h 152400"/>
              <a:gd name="connsiteX8" fmla="*/ 205740 w 221184"/>
              <a:gd name="connsiteY8" fmla="*/ 76200 h 152400"/>
              <a:gd name="connsiteX9" fmla="*/ 190500 w 221184"/>
              <a:gd name="connsiteY9" fmla="*/ 129540 h 152400"/>
              <a:gd name="connsiteX10" fmla="*/ 175260 w 221184"/>
              <a:gd name="connsiteY10" fmla="*/ 152400 h 152400"/>
              <a:gd name="connsiteX11" fmla="*/ 182880 w 221184"/>
              <a:gd name="connsiteY11" fmla="*/ 129540 h 152400"/>
              <a:gd name="connsiteX12" fmla="*/ 213360 w 221184"/>
              <a:gd name="connsiteY12" fmla="*/ 121920 h 152400"/>
              <a:gd name="connsiteX13" fmla="*/ 213360 w 221184"/>
              <a:gd name="connsiteY13" fmla="*/ 8382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1184" h="152400">
                <a:moveTo>
                  <a:pt x="0" y="0"/>
                </a:moveTo>
                <a:cubicBezTo>
                  <a:pt x="2540" y="15240"/>
                  <a:pt x="-1240" y="33063"/>
                  <a:pt x="7620" y="45720"/>
                </a:cubicBezTo>
                <a:cubicBezTo>
                  <a:pt x="23569" y="68504"/>
                  <a:pt x="51950" y="75737"/>
                  <a:pt x="76200" y="83820"/>
                </a:cubicBezTo>
                <a:cubicBezTo>
                  <a:pt x="121920" y="78740"/>
                  <a:pt x="170649" y="85664"/>
                  <a:pt x="213360" y="68580"/>
                </a:cubicBezTo>
                <a:cubicBezTo>
                  <a:pt x="225152" y="63863"/>
                  <a:pt x="201067" y="45145"/>
                  <a:pt x="190500" y="38100"/>
                </a:cubicBezTo>
                <a:cubicBezTo>
                  <a:pt x="177134" y="29189"/>
                  <a:pt x="144780" y="22860"/>
                  <a:pt x="144780" y="22860"/>
                </a:cubicBezTo>
                <a:cubicBezTo>
                  <a:pt x="152400" y="30480"/>
                  <a:pt x="160741" y="37441"/>
                  <a:pt x="167640" y="45720"/>
                </a:cubicBezTo>
                <a:cubicBezTo>
                  <a:pt x="173503" y="52755"/>
                  <a:pt x="175729" y="62859"/>
                  <a:pt x="182880" y="68580"/>
                </a:cubicBezTo>
                <a:cubicBezTo>
                  <a:pt x="189152" y="73598"/>
                  <a:pt x="198120" y="73660"/>
                  <a:pt x="205740" y="76200"/>
                </a:cubicBezTo>
                <a:cubicBezTo>
                  <a:pt x="229609" y="123938"/>
                  <a:pt x="226770" y="93270"/>
                  <a:pt x="190500" y="129540"/>
                </a:cubicBezTo>
                <a:cubicBezTo>
                  <a:pt x="184024" y="136016"/>
                  <a:pt x="184418" y="152400"/>
                  <a:pt x="175260" y="152400"/>
                </a:cubicBezTo>
                <a:cubicBezTo>
                  <a:pt x="167228" y="152400"/>
                  <a:pt x="176608" y="134558"/>
                  <a:pt x="182880" y="129540"/>
                </a:cubicBezTo>
                <a:cubicBezTo>
                  <a:pt x="191058" y="122998"/>
                  <a:pt x="207551" y="130634"/>
                  <a:pt x="213360" y="121920"/>
                </a:cubicBezTo>
                <a:cubicBezTo>
                  <a:pt x="220405" y="111353"/>
                  <a:pt x="213360" y="96520"/>
                  <a:pt x="213360" y="83820"/>
                </a:cubicBez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59" name="Freeform: Shape 358">
            <a:extLst>
              <a:ext uri="{FF2B5EF4-FFF2-40B4-BE49-F238E27FC236}">
                <a16:creationId xmlns:a16="http://schemas.microsoft.com/office/drawing/2014/main" id="{34BCEC77-E69E-459B-9590-3D1486A81457}"/>
              </a:ext>
            </a:extLst>
          </p:cNvPr>
          <p:cNvSpPr/>
          <p:nvPr/>
        </p:nvSpPr>
        <p:spPr>
          <a:xfrm>
            <a:off x="5699393" y="7333876"/>
            <a:ext cx="221184" cy="152400"/>
          </a:xfrm>
          <a:custGeom>
            <a:avLst/>
            <a:gdLst>
              <a:gd name="connsiteX0" fmla="*/ 0 w 221184"/>
              <a:gd name="connsiteY0" fmla="*/ 0 h 152400"/>
              <a:gd name="connsiteX1" fmla="*/ 7620 w 221184"/>
              <a:gd name="connsiteY1" fmla="*/ 45720 h 152400"/>
              <a:gd name="connsiteX2" fmla="*/ 76200 w 221184"/>
              <a:gd name="connsiteY2" fmla="*/ 83820 h 152400"/>
              <a:gd name="connsiteX3" fmla="*/ 213360 w 221184"/>
              <a:gd name="connsiteY3" fmla="*/ 68580 h 152400"/>
              <a:gd name="connsiteX4" fmla="*/ 190500 w 221184"/>
              <a:gd name="connsiteY4" fmla="*/ 38100 h 152400"/>
              <a:gd name="connsiteX5" fmla="*/ 144780 w 221184"/>
              <a:gd name="connsiteY5" fmla="*/ 22860 h 152400"/>
              <a:gd name="connsiteX6" fmla="*/ 167640 w 221184"/>
              <a:gd name="connsiteY6" fmla="*/ 45720 h 152400"/>
              <a:gd name="connsiteX7" fmla="*/ 182880 w 221184"/>
              <a:gd name="connsiteY7" fmla="*/ 68580 h 152400"/>
              <a:gd name="connsiteX8" fmla="*/ 205740 w 221184"/>
              <a:gd name="connsiteY8" fmla="*/ 76200 h 152400"/>
              <a:gd name="connsiteX9" fmla="*/ 190500 w 221184"/>
              <a:gd name="connsiteY9" fmla="*/ 129540 h 152400"/>
              <a:gd name="connsiteX10" fmla="*/ 175260 w 221184"/>
              <a:gd name="connsiteY10" fmla="*/ 152400 h 152400"/>
              <a:gd name="connsiteX11" fmla="*/ 182880 w 221184"/>
              <a:gd name="connsiteY11" fmla="*/ 129540 h 152400"/>
              <a:gd name="connsiteX12" fmla="*/ 213360 w 221184"/>
              <a:gd name="connsiteY12" fmla="*/ 121920 h 152400"/>
              <a:gd name="connsiteX13" fmla="*/ 213360 w 221184"/>
              <a:gd name="connsiteY13" fmla="*/ 8382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1184" h="152400">
                <a:moveTo>
                  <a:pt x="0" y="0"/>
                </a:moveTo>
                <a:cubicBezTo>
                  <a:pt x="2540" y="15240"/>
                  <a:pt x="-1240" y="33063"/>
                  <a:pt x="7620" y="45720"/>
                </a:cubicBezTo>
                <a:cubicBezTo>
                  <a:pt x="23569" y="68504"/>
                  <a:pt x="51950" y="75737"/>
                  <a:pt x="76200" y="83820"/>
                </a:cubicBezTo>
                <a:cubicBezTo>
                  <a:pt x="121920" y="78740"/>
                  <a:pt x="170649" y="85664"/>
                  <a:pt x="213360" y="68580"/>
                </a:cubicBezTo>
                <a:cubicBezTo>
                  <a:pt x="225152" y="63863"/>
                  <a:pt x="201067" y="45145"/>
                  <a:pt x="190500" y="38100"/>
                </a:cubicBezTo>
                <a:cubicBezTo>
                  <a:pt x="177134" y="29189"/>
                  <a:pt x="144780" y="22860"/>
                  <a:pt x="144780" y="22860"/>
                </a:cubicBezTo>
                <a:cubicBezTo>
                  <a:pt x="152400" y="30480"/>
                  <a:pt x="160741" y="37441"/>
                  <a:pt x="167640" y="45720"/>
                </a:cubicBezTo>
                <a:cubicBezTo>
                  <a:pt x="173503" y="52755"/>
                  <a:pt x="175729" y="62859"/>
                  <a:pt x="182880" y="68580"/>
                </a:cubicBezTo>
                <a:cubicBezTo>
                  <a:pt x="189152" y="73598"/>
                  <a:pt x="198120" y="73660"/>
                  <a:pt x="205740" y="76200"/>
                </a:cubicBezTo>
                <a:cubicBezTo>
                  <a:pt x="229609" y="123938"/>
                  <a:pt x="226770" y="93270"/>
                  <a:pt x="190500" y="129540"/>
                </a:cubicBezTo>
                <a:cubicBezTo>
                  <a:pt x="184024" y="136016"/>
                  <a:pt x="184418" y="152400"/>
                  <a:pt x="175260" y="152400"/>
                </a:cubicBezTo>
                <a:cubicBezTo>
                  <a:pt x="167228" y="152400"/>
                  <a:pt x="176608" y="134558"/>
                  <a:pt x="182880" y="129540"/>
                </a:cubicBezTo>
                <a:cubicBezTo>
                  <a:pt x="191058" y="122998"/>
                  <a:pt x="207551" y="130634"/>
                  <a:pt x="213360" y="121920"/>
                </a:cubicBezTo>
                <a:cubicBezTo>
                  <a:pt x="220405" y="111353"/>
                  <a:pt x="213360" y="96520"/>
                  <a:pt x="213360" y="83820"/>
                </a:cubicBez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60" name="Rectangle 359">
            <a:extLst>
              <a:ext uri="{FF2B5EF4-FFF2-40B4-BE49-F238E27FC236}">
                <a16:creationId xmlns:a16="http://schemas.microsoft.com/office/drawing/2014/main" id="{2318014C-BD99-4174-851E-6316EE576527}"/>
              </a:ext>
            </a:extLst>
          </p:cNvPr>
          <p:cNvSpPr/>
          <p:nvPr/>
        </p:nvSpPr>
        <p:spPr>
          <a:xfrm>
            <a:off x="493401" y="8190693"/>
            <a:ext cx="5872793" cy="326432"/>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200" b="1" dirty="0">
              <a:solidFill>
                <a:schemeClr val="tx1"/>
              </a:solidFill>
              <a:latin typeface="Arial Narrow" panose="020B0606020202030204" pitchFamily="34" charset="0"/>
            </a:endParaRPr>
          </a:p>
        </p:txBody>
      </p:sp>
      <p:sp>
        <p:nvSpPr>
          <p:cNvPr id="361" name="Rectangle 360">
            <a:extLst>
              <a:ext uri="{FF2B5EF4-FFF2-40B4-BE49-F238E27FC236}">
                <a16:creationId xmlns:a16="http://schemas.microsoft.com/office/drawing/2014/main" id="{F8008C10-15A4-4574-BF52-51A170367B55}"/>
              </a:ext>
            </a:extLst>
          </p:cNvPr>
          <p:cNvSpPr/>
          <p:nvPr/>
        </p:nvSpPr>
        <p:spPr>
          <a:xfrm>
            <a:off x="486186" y="8214258"/>
            <a:ext cx="4969565" cy="276999"/>
          </a:xfrm>
          <a:prstGeom prst="rect">
            <a:avLst/>
          </a:prstGeom>
        </p:spPr>
        <p:txBody>
          <a:bodyPr wrap="square">
            <a:spAutoFit/>
          </a:bodyPr>
          <a:lstStyle/>
          <a:p>
            <a:r>
              <a:rPr lang="en-AU" sz="1200" b="1" dirty="0">
                <a:latin typeface="Arial Narrow" panose="020B0606020202030204" pitchFamily="34" charset="0"/>
              </a:rPr>
              <a:t>Q. Does CPUE increase or decrease when abundance declines? Ans.</a:t>
            </a:r>
            <a:endParaRPr lang="en-AU" sz="1600" b="1" dirty="0">
              <a:latin typeface="Arial Narrow" panose="020B0606020202030204" pitchFamily="34" charset="0"/>
            </a:endParaRPr>
          </a:p>
        </p:txBody>
      </p:sp>
      <p:sp>
        <p:nvSpPr>
          <p:cNvPr id="362" name="Rectangle 361">
            <a:extLst>
              <a:ext uri="{FF2B5EF4-FFF2-40B4-BE49-F238E27FC236}">
                <a16:creationId xmlns:a16="http://schemas.microsoft.com/office/drawing/2014/main" id="{8F54EFC1-6F03-4A9C-922D-7287343E5E84}"/>
              </a:ext>
            </a:extLst>
          </p:cNvPr>
          <p:cNvSpPr/>
          <p:nvPr/>
        </p:nvSpPr>
        <p:spPr>
          <a:xfrm>
            <a:off x="4728781" y="8235859"/>
            <a:ext cx="1579172" cy="239076"/>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200" dirty="0">
                <a:solidFill>
                  <a:schemeClr val="tx1">
                    <a:lumMod val="65000"/>
                    <a:lumOff val="35000"/>
                  </a:schemeClr>
                </a:solidFill>
                <a:latin typeface="Comic Sans MS" panose="030F0702030302020204" pitchFamily="66" charset="0"/>
              </a:rPr>
              <a:t>decrease</a:t>
            </a:r>
          </a:p>
        </p:txBody>
      </p:sp>
      <p:sp>
        <p:nvSpPr>
          <p:cNvPr id="366" name="TextBox 365">
            <a:extLst>
              <a:ext uri="{FF2B5EF4-FFF2-40B4-BE49-F238E27FC236}">
                <a16:creationId xmlns:a16="http://schemas.microsoft.com/office/drawing/2014/main" id="{F3CDB638-553F-4979-9AAF-2793BB16CCE4}"/>
              </a:ext>
            </a:extLst>
          </p:cNvPr>
          <p:cNvSpPr txBox="1"/>
          <p:nvPr/>
        </p:nvSpPr>
        <p:spPr>
          <a:xfrm>
            <a:off x="3367790" y="7963870"/>
            <a:ext cx="1270171" cy="215444"/>
          </a:xfrm>
          <a:prstGeom prst="rect">
            <a:avLst/>
          </a:prstGeom>
          <a:noFill/>
        </p:spPr>
        <p:txBody>
          <a:bodyPr wrap="square" rtlCol="0">
            <a:spAutoFit/>
          </a:bodyPr>
          <a:lstStyle/>
          <a:p>
            <a:r>
              <a:rPr lang="en-AU" sz="800" dirty="0">
                <a:solidFill>
                  <a:schemeClr val="bg1"/>
                </a:solidFill>
                <a:latin typeface="Arial Narrow" panose="020B0606020202030204" pitchFamily="34" charset="0"/>
              </a:rPr>
              <a:t>Fish tank (side view)</a:t>
            </a:r>
          </a:p>
        </p:txBody>
      </p:sp>
      <p:sp>
        <p:nvSpPr>
          <p:cNvPr id="367" name="Freeform: Shape 366">
            <a:extLst>
              <a:ext uri="{FF2B5EF4-FFF2-40B4-BE49-F238E27FC236}">
                <a16:creationId xmlns:a16="http://schemas.microsoft.com/office/drawing/2014/main" id="{98613B9E-E6DA-4E5B-B197-CB04A8A93A32}"/>
              </a:ext>
            </a:extLst>
          </p:cNvPr>
          <p:cNvSpPr/>
          <p:nvPr/>
        </p:nvSpPr>
        <p:spPr>
          <a:xfrm rot="18036171">
            <a:off x="4089013" y="7254159"/>
            <a:ext cx="221184" cy="152400"/>
          </a:xfrm>
          <a:custGeom>
            <a:avLst/>
            <a:gdLst>
              <a:gd name="connsiteX0" fmla="*/ 0 w 221184"/>
              <a:gd name="connsiteY0" fmla="*/ 0 h 152400"/>
              <a:gd name="connsiteX1" fmla="*/ 7620 w 221184"/>
              <a:gd name="connsiteY1" fmla="*/ 45720 h 152400"/>
              <a:gd name="connsiteX2" fmla="*/ 76200 w 221184"/>
              <a:gd name="connsiteY2" fmla="*/ 83820 h 152400"/>
              <a:gd name="connsiteX3" fmla="*/ 213360 w 221184"/>
              <a:gd name="connsiteY3" fmla="*/ 68580 h 152400"/>
              <a:gd name="connsiteX4" fmla="*/ 190500 w 221184"/>
              <a:gd name="connsiteY4" fmla="*/ 38100 h 152400"/>
              <a:gd name="connsiteX5" fmla="*/ 144780 w 221184"/>
              <a:gd name="connsiteY5" fmla="*/ 22860 h 152400"/>
              <a:gd name="connsiteX6" fmla="*/ 167640 w 221184"/>
              <a:gd name="connsiteY6" fmla="*/ 45720 h 152400"/>
              <a:gd name="connsiteX7" fmla="*/ 182880 w 221184"/>
              <a:gd name="connsiteY7" fmla="*/ 68580 h 152400"/>
              <a:gd name="connsiteX8" fmla="*/ 205740 w 221184"/>
              <a:gd name="connsiteY8" fmla="*/ 76200 h 152400"/>
              <a:gd name="connsiteX9" fmla="*/ 190500 w 221184"/>
              <a:gd name="connsiteY9" fmla="*/ 129540 h 152400"/>
              <a:gd name="connsiteX10" fmla="*/ 175260 w 221184"/>
              <a:gd name="connsiteY10" fmla="*/ 152400 h 152400"/>
              <a:gd name="connsiteX11" fmla="*/ 182880 w 221184"/>
              <a:gd name="connsiteY11" fmla="*/ 129540 h 152400"/>
              <a:gd name="connsiteX12" fmla="*/ 213360 w 221184"/>
              <a:gd name="connsiteY12" fmla="*/ 121920 h 152400"/>
              <a:gd name="connsiteX13" fmla="*/ 213360 w 221184"/>
              <a:gd name="connsiteY13" fmla="*/ 8382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1184" h="152400">
                <a:moveTo>
                  <a:pt x="0" y="0"/>
                </a:moveTo>
                <a:cubicBezTo>
                  <a:pt x="2540" y="15240"/>
                  <a:pt x="-1240" y="33063"/>
                  <a:pt x="7620" y="45720"/>
                </a:cubicBezTo>
                <a:cubicBezTo>
                  <a:pt x="23569" y="68504"/>
                  <a:pt x="51950" y="75737"/>
                  <a:pt x="76200" y="83820"/>
                </a:cubicBezTo>
                <a:cubicBezTo>
                  <a:pt x="121920" y="78740"/>
                  <a:pt x="170649" y="85664"/>
                  <a:pt x="213360" y="68580"/>
                </a:cubicBezTo>
                <a:cubicBezTo>
                  <a:pt x="225152" y="63863"/>
                  <a:pt x="201067" y="45145"/>
                  <a:pt x="190500" y="38100"/>
                </a:cubicBezTo>
                <a:cubicBezTo>
                  <a:pt x="177134" y="29189"/>
                  <a:pt x="144780" y="22860"/>
                  <a:pt x="144780" y="22860"/>
                </a:cubicBezTo>
                <a:cubicBezTo>
                  <a:pt x="152400" y="30480"/>
                  <a:pt x="160741" y="37441"/>
                  <a:pt x="167640" y="45720"/>
                </a:cubicBezTo>
                <a:cubicBezTo>
                  <a:pt x="173503" y="52755"/>
                  <a:pt x="175729" y="62859"/>
                  <a:pt x="182880" y="68580"/>
                </a:cubicBezTo>
                <a:cubicBezTo>
                  <a:pt x="189152" y="73598"/>
                  <a:pt x="198120" y="73660"/>
                  <a:pt x="205740" y="76200"/>
                </a:cubicBezTo>
                <a:cubicBezTo>
                  <a:pt x="229609" y="123938"/>
                  <a:pt x="226770" y="93270"/>
                  <a:pt x="190500" y="129540"/>
                </a:cubicBezTo>
                <a:cubicBezTo>
                  <a:pt x="184024" y="136016"/>
                  <a:pt x="184418" y="152400"/>
                  <a:pt x="175260" y="152400"/>
                </a:cubicBezTo>
                <a:cubicBezTo>
                  <a:pt x="167228" y="152400"/>
                  <a:pt x="176608" y="134558"/>
                  <a:pt x="182880" y="129540"/>
                </a:cubicBezTo>
                <a:cubicBezTo>
                  <a:pt x="191058" y="122998"/>
                  <a:pt x="207551" y="130634"/>
                  <a:pt x="213360" y="121920"/>
                </a:cubicBezTo>
                <a:cubicBezTo>
                  <a:pt x="220405" y="111353"/>
                  <a:pt x="213360" y="96520"/>
                  <a:pt x="213360" y="83820"/>
                </a:cubicBez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68" name="Freeform: Shape 367">
            <a:extLst>
              <a:ext uri="{FF2B5EF4-FFF2-40B4-BE49-F238E27FC236}">
                <a16:creationId xmlns:a16="http://schemas.microsoft.com/office/drawing/2014/main" id="{969352A9-D402-4506-AD76-E885F2B06D17}"/>
              </a:ext>
            </a:extLst>
          </p:cNvPr>
          <p:cNvSpPr/>
          <p:nvPr/>
        </p:nvSpPr>
        <p:spPr>
          <a:xfrm rot="18036171">
            <a:off x="5107052" y="7276584"/>
            <a:ext cx="221184" cy="152400"/>
          </a:xfrm>
          <a:custGeom>
            <a:avLst/>
            <a:gdLst>
              <a:gd name="connsiteX0" fmla="*/ 0 w 221184"/>
              <a:gd name="connsiteY0" fmla="*/ 0 h 152400"/>
              <a:gd name="connsiteX1" fmla="*/ 7620 w 221184"/>
              <a:gd name="connsiteY1" fmla="*/ 45720 h 152400"/>
              <a:gd name="connsiteX2" fmla="*/ 76200 w 221184"/>
              <a:gd name="connsiteY2" fmla="*/ 83820 h 152400"/>
              <a:gd name="connsiteX3" fmla="*/ 213360 w 221184"/>
              <a:gd name="connsiteY3" fmla="*/ 68580 h 152400"/>
              <a:gd name="connsiteX4" fmla="*/ 190500 w 221184"/>
              <a:gd name="connsiteY4" fmla="*/ 38100 h 152400"/>
              <a:gd name="connsiteX5" fmla="*/ 144780 w 221184"/>
              <a:gd name="connsiteY5" fmla="*/ 22860 h 152400"/>
              <a:gd name="connsiteX6" fmla="*/ 167640 w 221184"/>
              <a:gd name="connsiteY6" fmla="*/ 45720 h 152400"/>
              <a:gd name="connsiteX7" fmla="*/ 182880 w 221184"/>
              <a:gd name="connsiteY7" fmla="*/ 68580 h 152400"/>
              <a:gd name="connsiteX8" fmla="*/ 205740 w 221184"/>
              <a:gd name="connsiteY8" fmla="*/ 76200 h 152400"/>
              <a:gd name="connsiteX9" fmla="*/ 190500 w 221184"/>
              <a:gd name="connsiteY9" fmla="*/ 129540 h 152400"/>
              <a:gd name="connsiteX10" fmla="*/ 175260 w 221184"/>
              <a:gd name="connsiteY10" fmla="*/ 152400 h 152400"/>
              <a:gd name="connsiteX11" fmla="*/ 182880 w 221184"/>
              <a:gd name="connsiteY11" fmla="*/ 129540 h 152400"/>
              <a:gd name="connsiteX12" fmla="*/ 213360 w 221184"/>
              <a:gd name="connsiteY12" fmla="*/ 121920 h 152400"/>
              <a:gd name="connsiteX13" fmla="*/ 213360 w 221184"/>
              <a:gd name="connsiteY13" fmla="*/ 8382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1184" h="152400">
                <a:moveTo>
                  <a:pt x="0" y="0"/>
                </a:moveTo>
                <a:cubicBezTo>
                  <a:pt x="2540" y="15240"/>
                  <a:pt x="-1240" y="33063"/>
                  <a:pt x="7620" y="45720"/>
                </a:cubicBezTo>
                <a:cubicBezTo>
                  <a:pt x="23569" y="68504"/>
                  <a:pt x="51950" y="75737"/>
                  <a:pt x="76200" y="83820"/>
                </a:cubicBezTo>
                <a:cubicBezTo>
                  <a:pt x="121920" y="78740"/>
                  <a:pt x="170649" y="85664"/>
                  <a:pt x="213360" y="68580"/>
                </a:cubicBezTo>
                <a:cubicBezTo>
                  <a:pt x="225152" y="63863"/>
                  <a:pt x="201067" y="45145"/>
                  <a:pt x="190500" y="38100"/>
                </a:cubicBezTo>
                <a:cubicBezTo>
                  <a:pt x="177134" y="29189"/>
                  <a:pt x="144780" y="22860"/>
                  <a:pt x="144780" y="22860"/>
                </a:cubicBezTo>
                <a:cubicBezTo>
                  <a:pt x="152400" y="30480"/>
                  <a:pt x="160741" y="37441"/>
                  <a:pt x="167640" y="45720"/>
                </a:cubicBezTo>
                <a:cubicBezTo>
                  <a:pt x="173503" y="52755"/>
                  <a:pt x="175729" y="62859"/>
                  <a:pt x="182880" y="68580"/>
                </a:cubicBezTo>
                <a:cubicBezTo>
                  <a:pt x="189152" y="73598"/>
                  <a:pt x="198120" y="73660"/>
                  <a:pt x="205740" y="76200"/>
                </a:cubicBezTo>
                <a:cubicBezTo>
                  <a:pt x="229609" y="123938"/>
                  <a:pt x="226770" y="93270"/>
                  <a:pt x="190500" y="129540"/>
                </a:cubicBezTo>
                <a:cubicBezTo>
                  <a:pt x="184024" y="136016"/>
                  <a:pt x="184418" y="152400"/>
                  <a:pt x="175260" y="152400"/>
                </a:cubicBezTo>
                <a:cubicBezTo>
                  <a:pt x="167228" y="152400"/>
                  <a:pt x="176608" y="134558"/>
                  <a:pt x="182880" y="129540"/>
                </a:cubicBezTo>
                <a:cubicBezTo>
                  <a:pt x="191058" y="122998"/>
                  <a:pt x="207551" y="130634"/>
                  <a:pt x="213360" y="121920"/>
                </a:cubicBezTo>
                <a:cubicBezTo>
                  <a:pt x="220405" y="111353"/>
                  <a:pt x="213360" y="96520"/>
                  <a:pt x="213360" y="83820"/>
                </a:cubicBez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69" name="Freeform: Shape 368">
            <a:extLst>
              <a:ext uri="{FF2B5EF4-FFF2-40B4-BE49-F238E27FC236}">
                <a16:creationId xmlns:a16="http://schemas.microsoft.com/office/drawing/2014/main" id="{BD5DB9C6-14F7-46AB-B73F-9B8153DE5C28}"/>
              </a:ext>
            </a:extLst>
          </p:cNvPr>
          <p:cNvSpPr/>
          <p:nvPr/>
        </p:nvSpPr>
        <p:spPr>
          <a:xfrm rot="18036171">
            <a:off x="6124521" y="7241754"/>
            <a:ext cx="221184" cy="152400"/>
          </a:xfrm>
          <a:custGeom>
            <a:avLst/>
            <a:gdLst>
              <a:gd name="connsiteX0" fmla="*/ 0 w 221184"/>
              <a:gd name="connsiteY0" fmla="*/ 0 h 152400"/>
              <a:gd name="connsiteX1" fmla="*/ 7620 w 221184"/>
              <a:gd name="connsiteY1" fmla="*/ 45720 h 152400"/>
              <a:gd name="connsiteX2" fmla="*/ 76200 w 221184"/>
              <a:gd name="connsiteY2" fmla="*/ 83820 h 152400"/>
              <a:gd name="connsiteX3" fmla="*/ 213360 w 221184"/>
              <a:gd name="connsiteY3" fmla="*/ 68580 h 152400"/>
              <a:gd name="connsiteX4" fmla="*/ 190500 w 221184"/>
              <a:gd name="connsiteY4" fmla="*/ 38100 h 152400"/>
              <a:gd name="connsiteX5" fmla="*/ 144780 w 221184"/>
              <a:gd name="connsiteY5" fmla="*/ 22860 h 152400"/>
              <a:gd name="connsiteX6" fmla="*/ 167640 w 221184"/>
              <a:gd name="connsiteY6" fmla="*/ 45720 h 152400"/>
              <a:gd name="connsiteX7" fmla="*/ 182880 w 221184"/>
              <a:gd name="connsiteY7" fmla="*/ 68580 h 152400"/>
              <a:gd name="connsiteX8" fmla="*/ 205740 w 221184"/>
              <a:gd name="connsiteY8" fmla="*/ 76200 h 152400"/>
              <a:gd name="connsiteX9" fmla="*/ 190500 w 221184"/>
              <a:gd name="connsiteY9" fmla="*/ 129540 h 152400"/>
              <a:gd name="connsiteX10" fmla="*/ 175260 w 221184"/>
              <a:gd name="connsiteY10" fmla="*/ 152400 h 152400"/>
              <a:gd name="connsiteX11" fmla="*/ 182880 w 221184"/>
              <a:gd name="connsiteY11" fmla="*/ 129540 h 152400"/>
              <a:gd name="connsiteX12" fmla="*/ 213360 w 221184"/>
              <a:gd name="connsiteY12" fmla="*/ 121920 h 152400"/>
              <a:gd name="connsiteX13" fmla="*/ 213360 w 221184"/>
              <a:gd name="connsiteY13" fmla="*/ 8382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1184" h="152400">
                <a:moveTo>
                  <a:pt x="0" y="0"/>
                </a:moveTo>
                <a:cubicBezTo>
                  <a:pt x="2540" y="15240"/>
                  <a:pt x="-1240" y="33063"/>
                  <a:pt x="7620" y="45720"/>
                </a:cubicBezTo>
                <a:cubicBezTo>
                  <a:pt x="23569" y="68504"/>
                  <a:pt x="51950" y="75737"/>
                  <a:pt x="76200" y="83820"/>
                </a:cubicBezTo>
                <a:cubicBezTo>
                  <a:pt x="121920" y="78740"/>
                  <a:pt x="170649" y="85664"/>
                  <a:pt x="213360" y="68580"/>
                </a:cubicBezTo>
                <a:cubicBezTo>
                  <a:pt x="225152" y="63863"/>
                  <a:pt x="201067" y="45145"/>
                  <a:pt x="190500" y="38100"/>
                </a:cubicBezTo>
                <a:cubicBezTo>
                  <a:pt x="177134" y="29189"/>
                  <a:pt x="144780" y="22860"/>
                  <a:pt x="144780" y="22860"/>
                </a:cubicBezTo>
                <a:cubicBezTo>
                  <a:pt x="152400" y="30480"/>
                  <a:pt x="160741" y="37441"/>
                  <a:pt x="167640" y="45720"/>
                </a:cubicBezTo>
                <a:cubicBezTo>
                  <a:pt x="173503" y="52755"/>
                  <a:pt x="175729" y="62859"/>
                  <a:pt x="182880" y="68580"/>
                </a:cubicBezTo>
                <a:cubicBezTo>
                  <a:pt x="189152" y="73598"/>
                  <a:pt x="198120" y="73660"/>
                  <a:pt x="205740" y="76200"/>
                </a:cubicBezTo>
                <a:cubicBezTo>
                  <a:pt x="229609" y="123938"/>
                  <a:pt x="226770" y="93270"/>
                  <a:pt x="190500" y="129540"/>
                </a:cubicBezTo>
                <a:cubicBezTo>
                  <a:pt x="184024" y="136016"/>
                  <a:pt x="184418" y="152400"/>
                  <a:pt x="175260" y="152400"/>
                </a:cubicBezTo>
                <a:cubicBezTo>
                  <a:pt x="167228" y="152400"/>
                  <a:pt x="176608" y="134558"/>
                  <a:pt x="182880" y="129540"/>
                </a:cubicBezTo>
                <a:cubicBezTo>
                  <a:pt x="191058" y="122998"/>
                  <a:pt x="207551" y="130634"/>
                  <a:pt x="213360" y="121920"/>
                </a:cubicBezTo>
                <a:cubicBezTo>
                  <a:pt x="220405" y="111353"/>
                  <a:pt x="213360" y="96520"/>
                  <a:pt x="213360" y="83820"/>
                </a:cubicBez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8" name="TextBox 37">
            <a:extLst>
              <a:ext uri="{FF2B5EF4-FFF2-40B4-BE49-F238E27FC236}">
                <a16:creationId xmlns:a16="http://schemas.microsoft.com/office/drawing/2014/main" id="{FE2E23FA-46EB-4266-91E6-F7048B406C01}"/>
              </a:ext>
            </a:extLst>
          </p:cNvPr>
          <p:cNvSpPr txBox="1"/>
          <p:nvPr/>
        </p:nvSpPr>
        <p:spPr>
          <a:xfrm>
            <a:off x="3396570" y="6925320"/>
            <a:ext cx="1118952" cy="215444"/>
          </a:xfrm>
          <a:prstGeom prst="rect">
            <a:avLst/>
          </a:prstGeom>
          <a:noFill/>
        </p:spPr>
        <p:txBody>
          <a:bodyPr wrap="square" rtlCol="0">
            <a:spAutoFit/>
          </a:bodyPr>
          <a:lstStyle/>
          <a:p>
            <a:r>
              <a:rPr lang="en-AU" sz="800" b="1" dirty="0">
                <a:solidFill>
                  <a:schemeClr val="bg1"/>
                </a:solidFill>
                <a:latin typeface="Arial Narrow" panose="020B0606020202030204" pitchFamily="34" charset="0"/>
              </a:rPr>
              <a:t>CPUE: 3/net/sweep</a:t>
            </a:r>
          </a:p>
        </p:txBody>
      </p:sp>
      <p:sp>
        <p:nvSpPr>
          <p:cNvPr id="370" name="TextBox 369">
            <a:extLst>
              <a:ext uri="{FF2B5EF4-FFF2-40B4-BE49-F238E27FC236}">
                <a16:creationId xmlns:a16="http://schemas.microsoft.com/office/drawing/2014/main" id="{9D094B1E-B7D5-4E89-862C-2DD62A5C5951}"/>
              </a:ext>
            </a:extLst>
          </p:cNvPr>
          <p:cNvSpPr txBox="1"/>
          <p:nvPr/>
        </p:nvSpPr>
        <p:spPr>
          <a:xfrm>
            <a:off x="4440922" y="6927432"/>
            <a:ext cx="1112957" cy="215444"/>
          </a:xfrm>
          <a:prstGeom prst="rect">
            <a:avLst/>
          </a:prstGeom>
          <a:noFill/>
        </p:spPr>
        <p:txBody>
          <a:bodyPr wrap="square" rtlCol="0">
            <a:spAutoFit/>
          </a:bodyPr>
          <a:lstStyle/>
          <a:p>
            <a:r>
              <a:rPr lang="en-AU" sz="800" b="1" dirty="0">
                <a:solidFill>
                  <a:schemeClr val="bg1"/>
                </a:solidFill>
                <a:latin typeface="Arial Narrow" panose="020B0606020202030204" pitchFamily="34" charset="0"/>
              </a:rPr>
              <a:t>CPUE: 2/net/sweep</a:t>
            </a:r>
          </a:p>
        </p:txBody>
      </p:sp>
      <p:sp>
        <p:nvSpPr>
          <p:cNvPr id="371" name="TextBox 370">
            <a:extLst>
              <a:ext uri="{FF2B5EF4-FFF2-40B4-BE49-F238E27FC236}">
                <a16:creationId xmlns:a16="http://schemas.microsoft.com/office/drawing/2014/main" id="{324B8BF9-DFA6-46C4-A84E-D0F4FCF05FE1}"/>
              </a:ext>
            </a:extLst>
          </p:cNvPr>
          <p:cNvSpPr txBox="1"/>
          <p:nvPr/>
        </p:nvSpPr>
        <p:spPr>
          <a:xfrm>
            <a:off x="5468186" y="6927640"/>
            <a:ext cx="1174495" cy="215444"/>
          </a:xfrm>
          <a:prstGeom prst="rect">
            <a:avLst/>
          </a:prstGeom>
          <a:noFill/>
        </p:spPr>
        <p:txBody>
          <a:bodyPr wrap="square" rtlCol="0">
            <a:spAutoFit/>
          </a:bodyPr>
          <a:lstStyle/>
          <a:p>
            <a:r>
              <a:rPr lang="en-AU" sz="800" b="1" dirty="0">
                <a:solidFill>
                  <a:schemeClr val="bg1"/>
                </a:solidFill>
                <a:latin typeface="Arial Narrow" panose="020B0606020202030204" pitchFamily="34" charset="0"/>
              </a:rPr>
              <a:t>CPUE: 1/net/sweep</a:t>
            </a:r>
          </a:p>
        </p:txBody>
      </p:sp>
      <p:sp>
        <p:nvSpPr>
          <p:cNvPr id="39" name="Rectangle 38">
            <a:extLst>
              <a:ext uri="{FF2B5EF4-FFF2-40B4-BE49-F238E27FC236}">
                <a16:creationId xmlns:a16="http://schemas.microsoft.com/office/drawing/2014/main" id="{838F0F7F-B306-4C78-A599-191C0CF81ED7}"/>
              </a:ext>
            </a:extLst>
          </p:cNvPr>
          <p:cNvSpPr/>
          <p:nvPr/>
        </p:nvSpPr>
        <p:spPr>
          <a:xfrm>
            <a:off x="5308961" y="5081618"/>
            <a:ext cx="1018227" cy="276999"/>
          </a:xfrm>
          <a:prstGeom prst="rect">
            <a:avLst/>
          </a:prstGeom>
        </p:spPr>
        <p:txBody>
          <a:bodyPr wrap="none">
            <a:spAutoFit/>
          </a:bodyPr>
          <a:lstStyle/>
          <a:p>
            <a:r>
              <a:rPr lang="en-AU" sz="1200" dirty="0">
                <a:solidFill>
                  <a:schemeClr val="tx1">
                    <a:lumMod val="65000"/>
                    <a:lumOff val="35000"/>
                  </a:schemeClr>
                </a:solidFill>
                <a:latin typeface="Comic Sans MS" panose="030F0702030302020204" pitchFamily="66" charset="0"/>
              </a:rPr>
              <a:t>90.9 (2016)</a:t>
            </a:r>
          </a:p>
        </p:txBody>
      </p:sp>
      <p:sp>
        <p:nvSpPr>
          <p:cNvPr id="41" name="TextBox 40">
            <a:extLst>
              <a:ext uri="{FF2B5EF4-FFF2-40B4-BE49-F238E27FC236}">
                <a16:creationId xmlns:a16="http://schemas.microsoft.com/office/drawing/2014/main" id="{4E889C34-283F-440F-8B61-537ABD4971B5}"/>
              </a:ext>
            </a:extLst>
          </p:cNvPr>
          <p:cNvSpPr txBox="1"/>
          <p:nvPr/>
        </p:nvSpPr>
        <p:spPr>
          <a:xfrm>
            <a:off x="5293145" y="5249231"/>
            <a:ext cx="1440160" cy="200055"/>
          </a:xfrm>
          <a:prstGeom prst="rect">
            <a:avLst/>
          </a:prstGeom>
          <a:noFill/>
        </p:spPr>
        <p:txBody>
          <a:bodyPr wrap="square" rtlCol="0">
            <a:spAutoFit/>
          </a:bodyPr>
          <a:lstStyle/>
          <a:p>
            <a:r>
              <a:rPr lang="en-AU" sz="700" dirty="0">
                <a:solidFill>
                  <a:schemeClr val="tx1">
                    <a:lumMod val="50000"/>
                    <a:lumOff val="50000"/>
                  </a:schemeClr>
                </a:solidFill>
                <a:latin typeface="Comic Sans MS" panose="030F0702030302020204" pitchFamily="66" charset="0"/>
              </a:rPr>
              <a:t>excluding aquaculture</a:t>
            </a:r>
          </a:p>
        </p:txBody>
      </p:sp>
    </p:spTree>
    <p:extLst>
      <p:ext uri="{BB962C8B-B14F-4D97-AF65-F5344CB8AC3E}">
        <p14:creationId xmlns:p14="http://schemas.microsoft.com/office/powerpoint/2010/main" val="20962440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7"/>
          <p:cNvSpPr txBox="1"/>
          <p:nvPr/>
        </p:nvSpPr>
        <p:spPr>
          <a:xfrm>
            <a:off x="5486430" y="14613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
        <p:nvSpPr>
          <p:cNvPr id="3" name="TextBox 2"/>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12" name="TextBox 36"/>
          <p:cNvSpPr txBox="1"/>
          <p:nvPr/>
        </p:nvSpPr>
        <p:spPr>
          <a:xfrm>
            <a:off x="5876474" y="8805118"/>
            <a:ext cx="52124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100" dirty="0">
                <a:latin typeface="Arial Narrow" pitchFamily="34" charset="0"/>
              </a:rPr>
              <a:t>127</a:t>
            </a:r>
            <a:endParaRPr lang="en-AU" sz="1100" dirty="0">
              <a:latin typeface="Arial Narrow" pitchFamily="34" charset="0"/>
            </a:endParaRPr>
          </a:p>
        </p:txBody>
      </p:sp>
      <p:sp>
        <p:nvSpPr>
          <p:cNvPr id="57" name="TextBox 36"/>
          <p:cNvSpPr txBox="1"/>
          <p:nvPr/>
        </p:nvSpPr>
        <p:spPr>
          <a:xfrm>
            <a:off x="463269" y="8810616"/>
            <a:ext cx="219901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2019 	                                               </a:t>
            </a:r>
            <a:endParaRPr lang="en-AU" sz="1100" b="1" dirty="0">
              <a:latin typeface="Arial Narrow" pitchFamily="34" charset="0"/>
            </a:endParaRPr>
          </a:p>
        </p:txBody>
      </p:sp>
      <p:cxnSp>
        <p:nvCxnSpPr>
          <p:cNvPr id="19" name="Straight Connector 18"/>
          <p:cNvCxnSpPr/>
          <p:nvPr/>
        </p:nvCxnSpPr>
        <p:spPr>
          <a:xfrm flipH="1">
            <a:off x="512308" y="8799620"/>
            <a:ext cx="5907340" cy="422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9" name="TextBox 58">
            <a:extLst>
              <a:ext uri="{FF2B5EF4-FFF2-40B4-BE49-F238E27FC236}">
                <a16:creationId xmlns:a16="http://schemas.microsoft.com/office/drawing/2014/main" id="{B47AF8B6-8FB8-4F6E-8771-2ABC2CA0462D}"/>
              </a:ext>
            </a:extLst>
          </p:cNvPr>
          <p:cNvSpPr txBox="1"/>
          <p:nvPr/>
        </p:nvSpPr>
        <p:spPr>
          <a:xfrm>
            <a:off x="1374209" y="82118"/>
            <a:ext cx="4112222" cy="923330"/>
          </a:xfrm>
          <a:prstGeom prst="rect">
            <a:avLst/>
          </a:prstGeom>
          <a:noFill/>
        </p:spPr>
        <p:txBody>
          <a:bodyPr wrap="square" rtlCol="0">
            <a:spAutoFit/>
          </a:bodyPr>
          <a:lstStyle/>
          <a:p>
            <a:r>
              <a:rPr lang="en-US" b="1" dirty="0">
                <a:latin typeface="Arial Narrow" pitchFamily="34" charset="0"/>
              </a:rPr>
              <a:t>Packets of Protein – </a:t>
            </a:r>
            <a:r>
              <a:rPr lang="en-US" sz="1200" dirty="0">
                <a:latin typeface="Arial Narrow" panose="020B0606020202030204" pitchFamily="34" charset="0"/>
              </a:rPr>
              <a:t>Understand the significance of wild caught fish as the major source of protein globally</a:t>
            </a:r>
          </a:p>
          <a:p>
            <a:endParaRPr lang="en-AU" sz="1200" dirty="0">
              <a:latin typeface="Arial Narrow" panose="020B0606020202030204" pitchFamily="34" charset="0"/>
            </a:endParaRPr>
          </a:p>
          <a:p>
            <a:endParaRPr lang="en-US" sz="1200" i="1" dirty="0">
              <a:latin typeface="Arial Narrow" pitchFamily="34" charset="0"/>
            </a:endParaRPr>
          </a:p>
        </p:txBody>
      </p:sp>
      <p:sp>
        <p:nvSpPr>
          <p:cNvPr id="60" name="TextBox 36">
            <a:extLst>
              <a:ext uri="{FF2B5EF4-FFF2-40B4-BE49-F238E27FC236}">
                <a16:creationId xmlns:a16="http://schemas.microsoft.com/office/drawing/2014/main" id="{6DC2C05C-35D8-49B4-804A-8B8A559A864A}"/>
              </a:ext>
            </a:extLst>
          </p:cNvPr>
          <p:cNvSpPr txBox="1"/>
          <p:nvPr/>
        </p:nvSpPr>
        <p:spPr>
          <a:xfrm>
            <a:off x="2286712" y="8805118"/>
            <a:ext cx="3734575"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Unit 4. Topic 2. Subject Matter: Fisheries and Population Dynamics</a:t>
            </a:r>
            <a:endParaRPr lang="en-AU" sz="1100" b="1" dirty="0">
              <a:latin typeface="Arial Narrow" pitchFamily="34" charset="0"/>
            </a:endParaRPr>
          </a:p>
        </p:txBody>
      </p:sp>
      <p:sp>
        <p:nvSpPr>
          <p:cNvPr id="32" name="Rectangle 31">
            <a:extLst>
              <a:ext uri="{FF2B5EF4-FFF2-40B4-BE49-F238E27FC236}">
                <a16:creationId xmlns:a16="http://schemas.microsoft.com/office/drawing/2014/main" id="{E884C552-B041-45A6-B8A0-C74CD483A572}"/>
              </a:ext>
            </a:extLst>
          </p:cNvPr>
          <p:cNvSpPr/>
          <p:nvPr/>
        </p:nvSpPr>
        <p:spPr>
          <a:xfrm>
            <a:off x="448380" y="8397908"/>
            <a:ext cx="5984449" cy="430887"/>
          </a:xfrm>
          <a:prstGeom prst="rect">
            <a:avLst/>
          </a:prstGeom>
        </p:spPr>
        <p:txBody>
          <a:bodyPr wrap="square">
            <a:spAutoFit/>
          </a:bodyPr>
          <a:lstStyle/>
          <a:p>
            <a:endParaRPr lang="en-US" sz="600" baseline="30000" dirty="0">
              <a:latin typeface="Arial Narrow" panose="020B0606020202030204" pitchFamily="34" charset="0"/>
            </a:endParaRPr>
          </a:p>
          <a:p>
            <a:r>
              <a:rPr lang="en-US" sz="600" baseline="30000" dirty="0">
                <a:latin typeface="Arial Narrow" panose="020B0606020202030204" pitchFamily="34" charset="0"/>
              </a:rPr>
              <a:t>[1] </a:t>
            </a:r>
            <a:r>
              <a:rPr lang="en-US" sz="600" dirty="0">
                <a:latin typeface="Arial Narrow" panose="020B0606020202030204" pitchFamily="34" charset="0"/>
              </a:rPr>
              <a:t>Adapted from: Allison, E. H. (2011). </a:t>
            </a:r>
            <a:r>
              <a:rPr lang="en-US" sz="600" i="1" dirty="0">
                <a:latin typeface="Arial Narrow" panose="020B0606020202030204" pitchFamily="34" charset="0"/>
              </a:rPr>
              <a:t>Aquaculture, Fisheries, Poverty and Food Security</a:t>
            </a:r>
            <a:r>
              <a:rPr lang="en-US" sz="600" dirty="0">
                <a:latin typeface="Arial Narrow" panose="020B0606020202030204" pitchFamily="34" charset="0"/>
              </a:rPr>
              <a:t>. The </a:t>
            </a:r>
            <a:r>
              <a:rPr lang="en-US" sz="600" dirty="0" err="1">
                <a:latin typeface="Arial Narrow" panose="020B0606020202030204" pitchFamily="34" charset="0"/>
              </a:rPr>
              <a:t>WorldFish</a:t>
            </a:r>
            <a:r>
              <a:rPr lang="en-US" sz="600" dirty="0">
                <a:latin typeface="Arial Narrow" panose="020B0606020202030204" pitchFamily="34" charset="0"/>
              </a:rPr>
              <a:t> Centre. Penang. Malaysia. Page 19. </a:t>
            </a:r>
          </a:p>
          <a:p>
            <a:r>
              <a:rPr lang="en-US" sz="600" baseline="30000" dirty="0">
                <a:latin typeface="Arial Narrow" panose="020B0606020202030204" pitchFamily="34" charset="0"/>
              </a:rPr>
              <a:t>[2] </a:t>
            </a:r>
            <a:r>
              <a:rPr lang="en-US" sz="600" dirty="0">
                <a:latin typeface="Arial Narrow" panose="020B0606020202030204" pitchFamily="34" charset="0"/>
              </a:rPr>
              <a:t>Adapted with permission from: </a:t>
            </a:r>
            <a:r>
              <a:rPr lang="en-US" sz="600" dirty="0" err="1">
                <a:latin typeface="Arial Narrow" panose="020B0606020202030204" pitchFamily="34" charset="0"/>
              </a:rPr>
              <a:t>Kawarazuka</a:t>
            </a:r>
            <a:r>
              <a:rPr lang="en-US" sz="600" dirty="0">
                <a:latin typeface="Arial Narrow" panose="020B0606020202030204" pitchFamily="34" charset="0"/>
              </a:rPr>
              <a:t>, N. and Bene, C. (2011). The potential role of small fish species in improving macronutrient deficiencies in developing countries: building evidence. </a:t>
            </a:r>
            <a:r>
              <a:rPr lang="en-US" sz="600" i="1" dirty="0">
                <a:latin typeface="Arial Narrow" panose="020B0606020202030204" pitchFamily="34" charset="0"/>
              </a:rPr>
              <a:t>Public health Nutrition. 14(11): 1927-1938. DOI: 10.1017/S1368980011000814</a:t>
            </a:r>
          </a:p>
        </p:txBody>
      </p:sp>
      <p:cxnSp>
        <p:nvCxnSpPr>
          <p:cNvPr id="13" name="Straight Connector 12">
            <a:extLst>
              <a:ext uri="{FF2B5EF4-FFF2-40B4-BE49-F238E27FC236}">
                <a16:creationId xmlns:a16="http://schemas.microsoft.com/office/drawing/2014/main" id="{9D511D60-759F-448F-98CC-C785D5B1D6D1}"/>
              </a:ext>
            </a:extLst>
          </p:cNvPr>
          <p:cNvCxnSpPr/>
          <p:nvPr/>
        </p:nvCxnSpPr>
        <p:spPr>
          <a:xfrm flipH="1">
            <a:off x="508863" y="969600"/>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CFAD331A-B28E-4CEA-844B-60AE641F14EB}"/>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18" name="Rectangle 17">
            <a:extLst>
              <a:ext uri="{FF2B5EF4-FFF2-40B4-BE49-F238E27FC236}">
                <a16:creationId xmlns:a16="http://schemas.microsoft.com/office/drawing/2014/main" id="{562E0D57-3148-496D-B163-2AC8754FFE15}"/>
              </a:ext>
            </a:extLst>
          </p:cNvPr>
          <p:cNvSpPr/>
          <p:nvPr/>
        </p:nvSpPr>
        <p:spPr>
          <a:xfrm>
            <a:off x="538603" y="3743790"/>
            <a:ext cx="5880665" cy="35065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200" b="1" dirty="0">
              <a:solidFill>
                <a:schemeClr val="tx1"/>
              </a:solidFill>
              <a:latin typeface="Arial Narrow" panose="020B0606020202030204" pitchFamily="34" charset="0"/>
            </a:endParaRPr>
          </a:p>
        </p:txBody>
      </p:sp>
      <p:sp>
        <p:nvSpPr>
          <p:cNvPr id="20" name="Rectangle 19">
            <a:extLst>
              <a:ext uri="{FF2B5EF4-FFF2-40B4-BE49-F238E27FC236}">
                <a16:creationId xmlns:a16="http://schemas.microsoft.com/office/drawing/2014/main" id="{DC4AF694-A434-4597-A94A-6CEBB1F82FCC}"/>
              </a:ext>
            </a:extLst>
          </p:cNvPr>
          <p:cNvSpPr/>
          <p:nvPr/>
        </p:nvSpPr>
        <p:spPr>
          <a:xfrm>
            <a:off x="5809443" y="3789765"/>
            <a:ext cx="554114" cy="25707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500" dirty="0">
              <a:solidFill>
                <a:schemeClr val="tx1">
                  <a:lumMod val="50000"/>
                  <a:lumOff val="50000"/>
                </a:schemeClr>
              </a:solidFill>
              <a:latin typeface="Comic Sans MS" panose="030F0702030302020204" pitchFamily="66" charset="0"/>
            </a:endParaRPr>
          </a:p>
        </p:txBody>
      </p:sp>
      <p:sp>
        <p:nvSpPr>
          <p:cNvPr id="21" name="Rectangle 20">
            <a:extLst>
              <a:ext uri="{FF2B5EF4-FFF2-40B4-BE49-F238E27FC236}">
                <a16:creationId xmlns:a16="http://schemas.microsoft.com/office/drawing/2014/main" id="{1C02045F-5E49-4589-919C-F8631FB1A346}"/>
              </a:ext>
            </a:extLst>
          </p:cNvPr>
          <p:cNvSpPr/>
          <p:nvPr/>
        </p:nvSpPr>
        <p:spPr>
          <a:xfrm>
            <a:off x="544580" y="3775516"/>
            <a:ext cx="5836125" cy="276999"/>
          </a:xfrm>
          <a:prstGeom prst="rect">
            <a:avLst/>
          </a:prstGeom>
        </p:spPr>
        <p:txBody>
          <a:bodyPr wrap="square">
            <a:spAutoFit/>
          </a:bodyPr>
          <a:lstStyle/>
          <a:p>
            <a:r>
              <a:rPr lang="en-AU" sz="1200" b="1" dirty="0">
                <a:latin typeface="Arial Narrow" panose="020B0606020202030204" pitchFamily="34" charset="0"/>
              </a:rPr>
              <a:t>Q. On average, how much fish (kg) did an Australian eat every year in Figure 2? Ans.  </a:t>
            </a:r>
          </a:p>
        </p:txBody>
      </p:sp>
      <p:pic>
        <p:nvPicPr>
          <p:cNvPr id="1028" name="Picture 4" descr="https://farm1.staticflickr.com/657/32363120565_f1600dd1a2_o.jpg">
            <a:extLst>
              <a:ext uri="{FF2B5EF4-FFF2-40B4-BE49-F238E27FC236}">
                <a16:creationId xmlns:a16="http://schemas.microsoft.com/office/drawing/2014/main" id="{020259C2-AA9B-4A15-BAA2-F67E2823F0D3}"/>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saturation sat="0"/>
                    </a14:imgEffect>
                    <a14:imgEffect>
                      <a14:brightnessContrast bright="20000"/>
                    </a14:imgEffect>
                  </a14:imgLayer>
                </a14:imgProps>
              </a:ext>
              <a:ext uri="{28A0092B-C50C-407E-A947-70E740481C1C}">
                <a14:useLocalDpi xmlns:a14="http://schemas.microsoft.com/office/drawing/2010/main" val="0"/>
              </a:ext>
            </a:extLst>
          </a:blip>
          <a:srcRect l="6874" t="5251" b="10061"/>
          <a:stretch/>
        </p:blipFill>
        <p:spPr bwMode="auto">
          <a:xfrm>
            <a:off x="3327059" y="1007434"/>
            <a:ext cx="3260007" cy="170192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A04618A4-01FF-4571-A7C6-6479CE57A93E}"/>
              </a:ext>
            </a:extLst>
          </p:cNvPr>
          <p:cNvSpPr/>
          <p:nvPr/>
        </p:nvSpPr>
        <p:spPr>
          <a:xfrm>
            <a:off x="448417" y="7782615"/>
            <a:ext cx="3064717" cy="461665"/>
          </a:xfrm>
          <a:prstGeom prst="rect">
            <a:avLst/>
          </a:prstGeom>
        </p:spPr>
        <p:txBody>
          <a:bodyPr wrap="square">
            <a:spAutoFit/>
          </a:bodyPr>
          <a:lstStyle/>
          <a:p>
            <a:r>
              <a:rPr lang="en-AU" sz="800" b="1" dirty="0">
                <a:latin typeface="Arial Narrow" panose="020B0606020202030204" pitchFamily="34" charset="0"/>
              </a:rPr>
              <a:t>Figure 3: Fish protein as a percentage of animal protein consumption (%) in 30 countries with the highest proportion of fish in the animal-based part of their diet</a:t>
            </a:r>
            <a:r>
              <a:rPr lang="en-AU" sz="800" b="1" baseline="30000" dirty="0">
                <a:latin typeface="Arial Narrow" panose="020B0606020202030204" pitchFamily="34" charset="0"/>
              </a:rPr>
              <a:t>[1][2]</a:t>
            </a:r>
            <a:r>
              <a:rPr lang="en-AU" sz="800" b="1" dirty="0">
                <a:latin typeface="Arial Narrow" panose="020B0606020202030204" pitchFamily="34" charset="0"/>
              </a:rPr>
              <a:t>. </a:t>
            </a:r>
            <a:r>
              <a:rPr lang="en-AU" sz="800" dirty="0">
                <a:latin typeface="Arial Narrow" panose="020B0606020202030204" pitchFamily="34" charset="0"/>
              </a:rPr>
              <a:t>Calculated from FAO Food Balance Sheets.</a:t>
            </a:r>
            <a:endParaRPr lang="en-AU" sz="800" dirty="0"/>
          </a:p>
        </p:txBody>
      </p:sp>
      <p:sp>
        <p:nvSpPr>
          <p:cNvPr id="38" name="Rectangle 37">
            <a:extLst>
              <a:ext uri="{FF2B5EF4-FFF2-40B4-BE49-F238E27FC236}">
                <a16:creationId xmlns:a16="http://schemas.microsoft.com/office/drawing/2014/main" id="{6E1F448D-1500-4258-9FF7-26D3751B4031}"/>
              </a:ext>
            </a:extLst>
          </p:cNvPr>
          <p:cNvSpPr/>
          <p:nvPr/>
        </p:nvSpPr>
        <p:spPr>
          <a:xfrm>
            <a:off x="3422809" y="2842286"/>
            <a:ext cx="3068508" cy="707886"/>
          </a:xfrm>
          <a:prstGeom prst="rect">
            <a:avLst/>
          </a:prstGeom>
        </p:spPr>
        <p:txBody>
          <a:bodyPr wrap="square">
            <a:spAutoFit/>
          </a:bodyPr>
          <a:lstStyle/>
          <a:p>
            <a:r>
              <a:rPr lang="en-AU" sz="800" b="1" dirty="0">
                <a:latin typeface="Arial Narrow" panose="020B0606020202030204" pitchFamily="34" charset="0"/>
              </a:rPr>
              <a:t>Figure 2: Fish protein intake in kilograms per year (average 2001-2003). </a:t>
            </a:r>
            <a:r>
              <a:rPr lang="en-AU" sz="800" dirty="0">
                <a:latin typeface="Arial Narrow" panose="020B0606020202030204" pitchFamily="34" charset="0"/>
              </a:rPr>
              <a:t>Image </a:t>
            </a:r>
            <a:r>
              <a:rPr lang="en-AU" sz="800" b="1" dirty="0">
                <a:latin typeface="Arial Narrow" panose="020B0606020202030204" pitchFamily="34" charset="0"/>
              </a:rPr>
              <a:t>© </a:t>
            </a:r>
            <a:r>
              <a:rPr lang="en-AU" sz="800" dirty="0">
                <a:latin typeface="Arial Narrow" panose="020B0606020202030204" pitchFamily="34" charset="0"/>
              </a:rPr>
              <a:t>Cartographer: Philippe </a:t>
            </a:r>
            <a:r>
              <a:rPr lang="en-AU" sz="800" dirty="0" err="1">
                <a:latin typeface="Arial Narrow" panose="020B0606020202030204" pitchFamily="34" charset="0"/>
              </a:rPr>
              <a:t>Rekacewicz</a:t>
            </a:r>
            <a:r>
              <a:rPr lang="en-AU" sz="800" dirty="0">
                <a:latin typeface="Arial Narrow" panose="020B0606020202030204" pitchFamily="34" charset="0"/>
              </a:rPr>
              <a:t>, February 2006. </a:t>
            </a:r>
          </a:p>
          <a:p>
            <a:r>
              <a:rPr lang="en-AU" sz="800" dirty="0">
                <a:latin typeface="Arial Narrow" panose="020B0606020202030204" pitchFamily="34" charset="0"/>
              </a:rPr>
              <a:t>Source: www.grida.no/resources/5637</a:t>
            </a:r>
          </a:p>
          <a:p>
            <a:endParaRPr lang="en-AU" sz="800" b="1" dirty="0">
              <a:latin typeface="Arial Narrow" panose="020B0606020202030204" pitchFamily="34" charset="0"/>
            </a:endParaRPr>
          </a:p>
          <a:p>
            <a:r>
              <a:rPr lang="en-AU" sz="800" b="1" dirty="0">
                <a:latin typeface="Arial Narrow" panose="020B0606020202030204" pitchFamily="34" charset="0"/>
              </a:rPr>
              <a:t> </a:t>
            </a:r>
          </a:p>
        </p:txBody>
      </p:sp>
      <p:sp>
        <p:nvSpPr>
          <p:cNvPr id="7" name="TextBox 6">
            <a:extLst>
              <a:ext uri="{FF2B5EF4-FFF2-40B4-BE49-F238E27FC236}">
                <a16:creationId xmlns:a16="http://schemas.microsoft.com/office/drawing/2014/main" id="{0193DCE9-CC46-4C7B-AE96-1A24455E8121}"/>
              </a:ext>
            </a:extLst>
          </p:cNvPr>
          <p:cNvSpPr txBox="1"/>
          <p:nvPr/>
        </p:nvSpPr>
        <p:spPr>
          <a:xfrm>
            <a:off x="5793125" y="3797145"/>
            <a:ext cx="648072" cy="276999"/>
          </a:xfrm>
          <a:prstGeom prst="rect">
            <a:avLst/>
          </a:prstGeom>
          <a:noFill/>
        </p:spPr>
        <p:txBody>
          <a:bodyPr wrap="square" rtlCol="0">
            <a:spAutoFit/>
          </a:bodyPr>
          <a:lstStyle/>
          <a:p>
            <a:r>
              <a:rPr lang="en-AU" sz="1200" dirty="0">
                <a:solidFill>
                  <a:schemeClr val="tx1">
                    <a:lumMod val="50000"/>
                    <a:lumOff val="50000"/>
                  </a:schemeClr>
                </a:solidFill>
                <a:latin typeface="Comic Sans MS" panose="030F0702030302020204" pitchFamily="66" charset="0"/>
              </a:rPr>
              <a:t>&gt;20 kg</a:t>
            </a:r>
          </a:p>
        </p:txBody>
      </p:sp>
      <p:pic>
        <p:nvPicPr>
          <p:cNvPr id="8" name="Picture 4" descr="Fig. 2 (a) Fish as a percentage of animal protein consumption; (b) total protein consumption in g/capita per d ( , plant-source protein; , other animal protein; , fish protein; data were calculated from the FAO food balance sheet(4))">
            <a:extLst>
              <a:ext uri="{FF2B5EF4-FFF2-40B4-BE49-F238E27FC236}">
                <a16:creationId xmlns:a16="http://schemas.microsoft.com/office/drawing/2014/main" id="{732EB0A3-6F11-4146-B591-66B070B2CE5F}"/>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rcRect r="47353" b="3579"/>
          <a:stretch/>
        </p:blipFill>
        <p:spPr bwMode="auto">
          <a:xfrm>
            <a:off x="402697" y="4286862"/>
            <a:ext cx="2932928" cy="349025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8AA9ECB4-D767-433E-964B-9EDD829C6E1F}"/>
              </a:ext>
            </a:extLst>
          </p:cNvPr>
          <p:cNvSpPr txBox="1"/>
          <p:nvPr/>
        </p:nvSpPr>
        <p:spPr>
          <a:xfrm>
            <a:off x="3351639" y="4190143"/>
            <a:ext cx="3221475" cy="1261884"/>
          </a:xfrm>
          <a:prstGeom prst="rect">
            <a:avLst/>
          </a:prstGeom>
          <a:noFill/>
        </p:spPr>
        <p:txBody>
          <a:bodyPr wrap="square" rtlCol="0">
            <a:spAutoFit/>
          </a:bodyPr>
          <a:lstStyle/>
          <a:p>
            <a:r>
              <a:rPr lang="en-AU" sz="1600" b="1" dirty="0">
                <a:latin typeface="Arial Narrow" panose="020B0606020202030204" pitchFamily="34" charset="0"/>
              </a:rPr>
              <a:t>Fish % of Animal Protein </a:t>
            </a:r>
          </a:p>
          <a:p>
            <a:r>
              <a:rPr lang="en-AU" sz="1200" dirty="0">
                <a:latin typeface="Arial Narrow" panose="020B0606020202030204" pitchFamily="34" charset="0"/>
              </a:rPr>
              <a:t>While fish provide a significant percentage of animal protein globally, this percentage can be higher in communities by the sea. For example, fish comprise 76.1% of the animal protein intake of people in the island nation of the Maldives (Figure 3)*. </a:t>
            </a:r>
          </a:p>
        </p:txBody>
      </p:sp>
      <p:sp>
        <p:nvSpPr>
          <p:cNvPr id="5" name="Rectangle 4">
            <a:extLst>
              <a:ext uri="{FF2B5EF4-FFF2-40B4-BE49-F238E27FC236}">
                <a16:creationId xmlns:a16="http://schemas.microsoft.com/office/drawing/2014/main" id="{D2661ABF-CDBE-44E7-97E8-0414CC73F8DE}"/>
              </a:ext>
            </a:extLst>
          </p:cNvPr>
          <p:cNvSpPr/>
          <p:nvPr/>
        </p:nvSpPr>
        <p:spPr>
          <a:xfrm>
            <a:off x="462888" y="4217789"/>
            <a:ext cx="301436" cy="17154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Rectangle 5">
            <a:extLst>
              <a:ext uri="{FF2B5EF4-FFF2-40B4-BE49-F238E27FC236}">
                <a16:creationId xmlns:a16="http://schemas.microsoft.com/office/drawing/2014/main" id="{65003086-E586-4720-8523-63D3E6167110}"/>
              </a:ext>
            </a:extLst>
          </p:cNvPr>
          <p:cNvSpPr/>
          <p:nvPr/>
        </p:nvSpPr>
        <p:spPr>
          <a:xfrm>
            <a:off x="420208" y="8174400"/>
            <a:ext cx="6075582" cy="215444"/>
          </a:xfrm>
          <a:prstGeom prst="rect">
            <a:avLst/>
          </a:prstGeom>
        </p:spPr>
        <p:txBody>
          <a:bodyPr wrap="square">
            <a:spAutoFit/>
          </a:bodyPr>
          <a:lstStyle/>
          <a:p>
            <a:r>
              <a:rPr lang="en-AU" sz="800" i="1" dirty="0">
                <a:latin typeface="Arial Narrow" panose="020B0606020202030204" pitchFamily="34" charset="0"/>
              </a:rPr>
              <a:t>* Note: </a:t>
            </a:r>
            <a:r>
              <a:rPr lang="en-AU" sz="800" dirty="0">
                <a:latin typeface="Arial Narrow" panose="020B0606020202030204" pitchFamily="34" charset="0"/>
              </a:rPr>
              <a:t>The sources of fish supply in Figure 3 include wild-caught fisheries as well as aquaculture fisheries and land-locked freshwater fisheries. </a:t>
            </a:r>
            <a:endParaRPr lang="en-AU" sz="800" dirty="0"/>
          </a:p>
        </p:txBody>
      </p:sp>
      <p:sp>
        <p:nvSpPr>
          <p:cNvPr id="49" name="Rectangle 48">
            <a:extLst>
              <a:ext uri="{FF2B5EF4-FFF2-40B4-BE49-F238E27FC236}">
                <a16:creationId xmlns:a16="http://schemas.microsoft.com/office/drawing/2014/main" id="{F11887DA-1B3B-4E53-907A-144AAA5632D1}"/>
              </a:ext>
            </a:extLst>
          </p:cNvPr>
          <p:cNvSpPr/>
          <p:nvPr/>
        </p:nvSpPr>
        <p:spPr>
          <a:xfrm>
            <a:off x="3385914" y="5499632"/>
            <a:ext cx="3033734" cy="822851"/>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200" b="1" dirty="0">
              <a:solidFill>
                <a:schemeClr val="tx1"/>
              </a:solidFill>
              <a:latin typeface="Arial Narrow" panose="020B0606020202030204" pitchFamily="34" charset="0"/>
            </a:endParaRPr>
          </a:p>
        </p:txBody>
      </p:sp>
      <p:sp>
        <p:nvSpPr>
          <p:cNvPr id="50" name="Rectangle 49">
            <a:extLst>
              <a:ext uri="{FF2B5EF4-FFF2-40B4-BE49-F238E27FC236}">
                <a16:creationId xmlns:a16="http://schemas.microsoft.com/office/drawing/2014/main" id="{425C2B27-6623-4E71-9A5E-418EA5C2C6B9}"/>
              </a:ext>
            </a:extLst>
          </p:cNvPr>
          <p:cNvSpPr/>
          <p:nvPr/>
        </p:nvSpPr>
        <p:spPr>
          <a:xfrm>
            <a:off x="3477190" y="5965844"/>
            <a:ext cx="2863972" cy="287505"/>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50" dirty="0">
                <a:solidFill>
                  <a:schemeClr val="tx1">
                    <a:lumMod val="50000"/>
                    <a:lumOff val="50000"/>
                  </a:schemeClr>
                </a:solidFill>
                <a:latin typeface="Comic Sans MS" panose="030F0702030302020204" pitchFamily="66" charset="0"/>
              </a:rPr>
              <a:t>Protein, omega-3, Vit. A, I, Fe, Ca, Zn, etc. </a:t>
            </a:r>
            <a:endParaRPr lang="en-US" sz="300" dirty="0">
              <a:solidFill>
                <a:schemeClr val="tx1">
                  <a:lumMod val="50000"/>
                  <a:lumOff val="50000"/>
                </a:schemeClr>
              </a:solidFill>
              <a:latin typeface="Comic Sans MS" panose="030F0702030302020204" pitchFamily="66" charset="0"/>
            </a:endParaRPr>
          </a:p>
        </p:txBody>
      </p:sp>
      <p:sp>
        <p:nvSpPr>
          <p:cNvPr id="51" name="Rectangle 50">
            <a:extLst>
              <a:ext uri="{FF2B5EF4-FFF2-40B4-BE49-F238E27FC236}">
                <a16:creationId xmlns:a16="http://schemas.microsoft.com/office/drawing/2014/main" id="{900215AC-3F00-4AE4-871A-320E7E7B5F37}"/>
              </a:ext>
            </a:extLst>
          </p:cNvPr>
          <p:cNvSpPr/>
          <p:nvPr/>
        </p:nvSpPr>
        <p:spPr>
          <a:xfrm>
            <a:off x="3422516" y="5510858"/>
            <a:ext cx="2972216" cy="461665"/>
          </a:xfrm>
          <a:prstGeom prst="rect">
            <a:avLst/>
          </a:prstGeom>
        </p:spPr>
        <p:txBody>
          <a:bodyPr wrap="square">
            <a:spAutoFit/>
          </a:bodyPr>
          <a:lstStyle/>
          <a:p>
            <a:r>
              <a:rPr lang="en-AU" sz="1200" b="1" dirty="0">
                <a:latin typeface="Arial Narrow" panose="020B0606020202030204" pitchFamily="34" charset="0"/>
              </a:rPr>
              <a:t>Q. What does fish contain that makes it so good for you? Ans. </a:t>
            </a:r>
          </a:p>
        </p:txBody>
      </p:sp>
      <p:sp>
        <p:nvSpPr>
          <p:cNvPr id="52" name="Rectangle 51">
            <a:extLst>
              <a:ext uri="{FF2B5EF4-FFF2-40B4-BE49-F238E27FC236}">
                <a16:creationId xmlns:a16="http://schemas.microsoft.com/office/drawing/2014/main" id="{5425A8B9-3853-4044-96C5-E44E27BF8A5D}"/>
              </a:ext>
            </a:extLst>
          </p:cNvPr>
          <p:cNvSpPr/>
          <p:nvPr/>
        </p:nvSpPr>
        <p:spPr>
          <a:xfrm>
            <a:off x="3385914" y="6399065"/>
            <a:ext cx="3033734" cy="64964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200" b="1" dirty="0">
              <a:solidFill>
                <a:schemeClr val="tx1"/>
              </a:solidFill>
              <a:latin typeface="Arial Narrow" panose="020B0606020202030204" pitchFamily="34" charset="0"/>
            </a:endParaRPr>
          </a:p>
        </p:txBody>
      </p:sp>
      <p:sp>
        <p:nvSpPr>
          <p:cNvPr id="53" name="Rectangle 52">
            <a:extLst>
              <a:ext uri="{FF2B5EF4-FFF2-40B4-BE49-F238E27FC236}">
                <a16:creationId xmlns:a16="http://schemas.microsoft.com/office/drawing/2014/main" id="{7884625B-B1BB-433D-9ECE-BE9A03FC6CCD}"/>
              </a:ext>
            </a:extLst>
          </p:cNvPr>
          <p:cNvSpPr/>
          <p:nvPr/>
        </p:nvSpPr>
        <p:spPr>
          <a:xfrm>
            <a:off x="3477190" y="6688548"/>
            <a:ext cx="2863972" cy="287505"/>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chemeClr val="tx1">
                    <a:lumMod val="50000"/>
                    <a:lumOff val="50000"/>
                  </a:schemeClr>
                </a:solidFill>
                <a:latin typeface="Comic Sans MS" panose="030F0702030302020204" pitchFamily="66" charset="0"/>
              </a:rPr>
              <a:t>Lowers risk of heart disease</a:t>
            </a:r>
            <a:endParaRPr lang="en-US" sz="500" dirty="0">
              <a:solidFill>
                <a:schemeClr val="tx1">
                  <a:lumMod val="50000"/>
                  <a:lumOff val="50000"/>
                </a:schemeClr>
              </a:solidFill>
              <a:latin typeface="Comic Sans MS" panose="030F0702030302020204" pitchFamily="66" charset="0"/>
            </a:endParaRPr>
          </a:p>
        </p:txBody>
      </p:sp>
      <p:sp>
        <p:nvSpPr>
          <p:cNvPr id="54" name="Rectangle 53">
            <a:extLst>
              <a:ext uri="{FF2B5EF4-FFF2-40B4-BE49-F238E27FC236}">
                <a16:creationId xmlns:a16="http://schemas.microsoft.com/office/drawing/2014/main" id="{D20C3E45-F0D9-4901-ABDC-6428F46334CA}"/>
              </a:ext>
            </a:extLst>
          </p:cNvPr>
          <p:cNvSpPr/>
          <p:nvPr/>
        </p:nvSpPr>
        <p:spPr>
          <a:xfrm>
            <a:off x="3422516" y="6410290"/>
            <a:ext cx="2972216" cy="276999"/>
          </a:xfrm>
          <a:prstGeom prst="rect">
            <a:avLst/>
          </a:prstGeom>
        </p:spPr>
        <p:txBody>
          <a:bodyPr wrap="square">
            <a:spAutoFit/>
          </a:bodyPr>
          <a:lstStyle/>
          <a:p>
            <a:r>
              <a:rPr lang="en-AU" sz="1200" b="1" dirty="0">
                <a:latin typeface="Arial Narrow" panose="020B0606020202030204" pitchFamily="34" charset="0"/>
              </a:rPr>
              <a:t>Q. What is a health benefit to eating fish? Ans.</a:t>
            </a:r>
          </a:p>
        </p:txBody>
      </p:sp>
      <p:sp>
        <p:nvSpPr>
          <p:cNvPr id="55" name="Rectangle 54">
            <a:extLst>
              <a:ext uri="{FF2B5EF4-FFF2-40B4-BE49-F238E27FC236}">
                <a16:creationId xmlns:a16="http://schemas.microsoft.com/office/drawing/2014/main" id="{2206995A-B66A-475E-8B70-C7D117949BD0}"/>
              </a:ext>
            </a:extLst>
          </p:cNvPr>
          <p:cNvSpPr/>
          <p:nvPr/>
        </p:nvSpPr>
        <p:spPr>
          <a:xfrm>
            <a:off x="3385914" y="7124321"/>
            <a:ext cx="3033734" cy="1008773"/>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200" b="1" dirty="0">
              <a:solidFill>
                <a:schemeClr val="tx1"/>
              </a:solidFill>
              <a:latin typeface="Arial Narrow" panose="020B0606020202030204" pitchFamily="34" charset="0"/>
            </a:endParaRPr>
          </a:p>
        </p:txBody>
      </p:sp>
      <p:sp>
        <p:nvSpPr>
          <p:cNvPr id="56" name="Rectangle 55">
            <a:extLst>
              <a:ext uri="{FF2B5EF4-FFF2-40B4-BE49-F238E27FC236}">
                <a16:creationId xmlns:a16="http://schemas.microsoft.com/office/drawing/2014/main" id="{B704FEC1-AA81-4903-96AC-B78FEE0BF3E6}"/>
              </a:ext>
            </a:extLst>
          </p:cNvPr>
          <p:cNvSpPr/>
          <p:nvPr/>
        </p:nvSpPr>
        <p:spPr>
          <a:xfrm>
            <a:off x="3469358" y="7595695"/>
            <a:ext cx="2863972" cy="461665"/>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chemeClr val="tx1">
                    <a:lumMod val="50000"/>
                    <a:lumOff val="50000"/>
                  </a:schemeClr>
                </a:solidFill>
                <a:latin typeface="Comic Sans MS" panose="030F0702030302020204" pitchFamily="66" charset="0"/>
              </a:rPr>
              <a:t>0.8 grams of protein per kg. of body weight </a:t>
            </a:r>
            <a:r>
              <a:rPr lang="en-US" sz="1100" dirty="0">
                <a:solidFill>
                  <a:schemeClr val="tx1">
                    <a:lumMod val="50000"/>
                    <a:lumOff val="50000"/>
                  </a:schemeClr>
                </a:solidFill>
                <a:latin typeface="Comic Sans MS" panose="030F0702030302020204" pitchFamily="66" charset="0"/>
              </a:rPr>
              <a:t>(E.g. 100kg person = 80g protein)</a:t>
            </a:r>
            <a:endParaRPr lang="en-US" sz="500" dirty="0">
              <a:solidFill>
                <a:schemeClr val="tx1">
                  <a:lumMod val="50000"/>
                  <a:lumOff val="50000"/>
                </a:schemeClr>
              </a:solidFill>
              <a:latin typeface="Comic Sans MS" panose="030F0702030302020204" pitchFamily="66" charset="0"/>
            </a:endParaRPr>
          </a:p>
        </p:txBody>
      </p:sp>
      <p:sp>
        <p:nvSpPr>
          <p:cNvPr id="58" name="Rectangle 57">
            <a:extLst>
              <a:ext uri="{FF2B5EF4-FFF2-40B4-BE49-F238E27FC236}">
                <a16:creationId xmlns:a16="http://schemas.microsoft.com/office/drawing/2014/main" id="{9CFB8E9A-9726-4A9A-B540-8F48B78FBC29}"/>
              </a:ext>
            </a:extLst>
          </p:cNvPr>
          <p:cNvSpPr/>
          <p:nvPr/>
        </p:nvSpPr>
        <p:spPr>
          <a:xfrm>
            <a:off x="3400131" y="7135128"/>
            <a:ext cx="2972216" cy="461665"/>
          </a:xfrm>
          <a:prstGeom prst="rect">
            <a:avLst/>
          </a:prstGeom>
        </p:spPr>
        <p:txBody>
          <a:bodyPr wrap="square">
            <a:spAutoFit/>
          </a:bodyPr>
          <a:lstStyle/>
          <a:p>
            <a:r>
              <a:rPr lang="en-AU" sz="1200" b="1" dirty="0">
                <a:latin typeface="Arial Narrow" panose="020B0606020202030204" pitchFamily="34" charset="0"/>
              </a:rPr>
              <a:t>Q. What is the daily recommended dietary intake of </a:t>
            </a:r>
            <a:r>
              <a:rPr lang="en-AU" sz="1200" b="1" u="sng" dirty="0">
                <a:latin typeface="Arial Narrow" panose="020B0606020202030204" pitchFamily="34" charset="0"/>
              </a:rPr>
              <a:t>protein</a:t>
            </a:r>
            <a:r>
              <a:rPr lang="en-AU" sz="1200" b="1" dirty="0">
                <a:latin typeface="Arial Narrow" panose="020B0606020202030204" pitchFamily="34" charset="0"/>
              </a:rPr>
              <a:t> (not just fish) per day? Ans.</a:t>
            </a:r>
          </a:p>
        </p:txBody>
      </p:sp>
      <p:sp>
        <p:nvSpPr>
          <p:cNvPr id="61" name="Oval 60">
            <a:extLst>
              <a:ext uri="{FF2B5EF4-FFF2-40B4-BE49-F238E27FC236}">
                <a16:creationId xmlns:a16="http://schemas.microsoft.com/office/drawing/2014/main" id="{0648E39F-73D3-43DF-8AE1-63FEC441AE4D}"/>
              </a:ext>
            </a:extLst>
          </p:cNvPr>
          <p:cNvSpPr/>
          <p:nvPr/>
        </p:nvSpPr>
        <p:spPr>
          <a:xfrm>
            <a:off x="4315575" y="421853"/>
            <a:ext cx="176053" cy="15005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62" name="TextBox 61">
            <a:extLst>
              <a:ext uri="{FF2B5EF4-FFF2-40B4-BE49-F238E27FC236}">
                <a16:creationId xmlns:a16="http://schemas.microsoft.com/office/drawing/2014/main" id="{43417544-F16B-424F-871E-A7F1D22D92AA}"/>
              </a:ext>
            </a:extLst>
          </p:cNvPr>
          <p:cNvSpPr txBox="1"/>
          <p:nvPr/>
        </p:nvSpPr>
        <p:spPr>
          <a:xfrm>
            <a:off x="4232358" y="404048"/>
            <a:ext cx="388137" cy="184666"/>
          </a:xfrm>
          <a:prstGeom prst="rect">
            <a:avLst/>
          </a:prstGeom>
          <a:noFill/>
        </p:spPr>
        <p:txBody>
          <a:bodyPr wrap="square" rtlCol="0">
            <a:spAutoFit/>
          </a:bodyPr>
          <a:lstStyle/>
          <a:p>
            <a:r>
              <a:rPr lang="en-AU" sz="600" b="1" dirty="0">
                <a:solidFill>
                  <a:schemeClr val="bg1"/>
                </a:solidFill>
                <a:latin typeface="Arial Narrow" panose="020B0606020202030204" pitchFamily="34" charset="0"/>
              </a:rPr>
              <a:t>T133</a:t>
            </a:r>
          </a:p>
        </p:txBody>
      </p:sp>
      <p:sp>
        <p:nvSpPr>
          <p:cNvPr id="63" name="Rectangle 62">
            <a:extLst>
              <a:ext uri="{FF2B5EF4-FFF2-40B4-BE49-F238E27FC236}">
                <a16:creationId xmlns:a16="http://schemas.microsoft.com/office/drawing/2014/main" id="{8D578F4B-6151-41C5-95E5-07CF4C5D9F63}"/>
              </a:ext>
            </a:extLst>
          </p:cNvPr>
          <p:cNvSpPr/>
          <p:nvPr/>
        </p:nvSpPr>
        <p:spPr>
          <a:xfrm>
            <a:off x="495615" y="2847241"/>
            <a:ext cx="3059981" cy="461665"/>
          </a:xfrm>
          <a:prstGeom prst="rect">
            <a:avLst/>
          </a:prstGeom>
        </p:spPr>
        <p:txBody>
          <a:bodyPr wrap="square">
            <a:spAutoFit/>
          </a:bodyPr>
          <a:lstStyle/>
          <a:p>
            <a:r>
              <a:rPr lang="en-AU" sz="800" b="1" dirty="0">
                <a:latin typeface="Arial Narrow" panose="020B0606020202030204" pitchFamily="34" charset="0"/>
              </a:rPr>
              <a:t>Figure 1: Consumption of proteins from fish in % of total consumption of animal proteins. </a:t>
            </a:r>
            <a:r>
              <a:rPr lang="en-AU" sz="800" dirty="0">
                <a:latin typeface="Arial Narrow" panose="020B0606020202030204" pitchFamily="34" charset="0"/>
              </a:rPr>
              <a:t>Image</a:t>
            </a:r>
            <a:r>
              <a:rPr lang="en-AU" sz="800" b="1" dirty="0">
                <a:latin typeface="Arial Narrow" panose="020B0606020202030204" pitchFamily="34" charset="0"/>
              </a:rPr>
              <a:t> © </a:t>
            </a:r>
            <a:r>
              <a:rPr lang="en-AU" sz="800" dirty="0">
                <a:latin typeface="Arial Narrow" panose="020B0606020202030204" pitchFamily="34" charset="0"/>
              </a:rPr>
              <a:t>Cartographer: Philippe </a:t>
            </a:r>
            <a:r>
              <a:rPr lang="en-AU" sz="800" dirty="0" err="1">
                <a:latin typeface="Arial Narrow" panose="020B0606020202030204" pitchFamily="34" charset="0"/>
              </a:rPr>
              <a:t>Rekacewicz</a:t>
            </a:r>
            <a:r>
              <a:rPr lang="en-AU" sz="800" dirty="0">
                <a:latin typeface="Arial Narrow" panose="020B0606020202030204" pitchFamily="34" charset="0"/>
              </a:rPr>
              <a:t>, February 2006. Source: www.grida.no/resources/5620</a:t>
            </a:r>
          </a:p>
        </p:txBody>
      </p:sp>
      <p:pic>
        <p:nvPicPr>
          <p:cNvPr id="64" name="Picture 2" descr="https://farm1.staticflickr.com/504/32242694781_dc5e41b41e_o.jpg">
            <a:extLst>
              <a:ext uri="{FF2B5EF4-FFF2-40B4-BE49-F238E27FC236}">
                <a16:creationId xmlns:a16="http://schemas.microsoft.com/office/drawing/2014/main" id="{DF587C3B-09EE-46F8-9DE5-0DF733D60E9A}"/>
              </a:ext>
            </a:extLst>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saturation sat="0"/>
                    </a14:imgEffect>
                    <a14:imgEffect>
                      <a14:brightnessContrast bright="20000"/>
                    </a14:imgEffect>
                  </a14:imgLayer>
                </a14:imgProps>
              </a:ext>
              <a:ext uri="{28A0092B-C50C-407E-A947-70E740481C1C}">
                <a14:useLocalDpi xmlns:a14="http://schemas.microsoft.com/office/drawing/2010/main" val="0"/>
              </a:ext>
            </a:extLst>
          </a:blip>
          <a:srcRect l="12468" t="5654" r="3699" b="7284"/>
          <a:stretch/>
        </p:blipFill>
        <p:spPr bwMode="auto">
          <a:xfrm>
            <a:off x="559853" y="1026093"/>
            <a:ext cx="2869147" cy="1710548"/>
          </a:xfrm>
          <a:prstGeom prst="rect">
            <a:avLst/>
          </a:prstGeom>
          <a:noFill/>
          <a:extLst>
            <a:ext uri="{909E8E84-426E-40DD-AFC4-6F175D3DCCD1}">
              <a14:hiddenFill xmlns:a14="http://schemas.microsoft.com/office/drawing/2010/main">
                <a:solidFill>
                  <a:srgbClr val="FFFFFF"/>
                </a:solidFill>
              </a14:hiddenFill>
            </a:ext>
          </a:extLst>
        </p:spPr>
      </p:pic>
      <p:sp>
        <p:nvSpPr>
          <p:cNvPr id="66" name="Rectangle 65">
            <a:extLst>
              <a:ext uri="{FF2B5EF4-FFF2-40B4-BE49-F238E27FC236}">
                <a16:creationId xmlns:a16="http://schemas.microsoft.com/office/drawing/2014/main" id="{80E9C1E6-F2E4-4000-A3EB-E4BE3A42B2DD}"/>
              </a:ext>
            </a:extLst>
          </p:cNvPr>
          <p:cNvSpPr/>
          <p:nvPr/>
        </p:nvSpPr>
        <p:spPr>
          <a:xfrm>
            <a:off x="3057936" y="2546750"/>
            <a:ext cx="497659" cy="15816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8" name="Rectangle 67">
            <a:extLst>
              <a:ext uri="{FF2B5EF4-FFF2-40B4-BE49-F238E27FC236}">
                <a16:creationId xmlns:a16="http://schemas.microsoft.com/office/drawing/2014/main" id="{131CD845-C732-4A3D-84E6-2DF19D54F906}"/>
              </a:ext>
            </a:extLst>
          </p:cNvPr>
          <p:cNvSpPr/>
          <p:nvPr/>
        </p:nvSpPr>
        <p:spPr>
          <a:xfrm>
            <a:off x="538603" y="3332195"/>
            <a:ext cx="5880665" cy="35065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200" b="1" dirty="0">
              <a:solidFill>
                <a:schemeClr val="tx1"/>
              </a:solidFill>
              <a:latin typeface="Arial Narrow" panose="020B0606020202030204" pitchFamily="34" charset="0"/>
            </a:endParaRPr>
          </a:p>
        </p:txBody>
      </p:sp>
      <p:sp>
        <p:nvSpPr>
          <p:cNvPr id="69" name="Rectangle 68">
            <a:extLst>
              <a:ext uri="{FF2B5EF4-FFF2-40B4-BE49-F238E27FC236}">
                <a16:creationId xmlns:a16="http://schemas.microsoft.com/office/drawing/2014/main" id="{39C504E4-8014-4532-BAEE-9D31414E6CBF}"/>
              </a:ext>
            </a:extLst>
          </p:cNvPr>
          <p:cNvSpPr/>
          <p:nvPr/>
        </p:nvSpPr>
        <p:spPr>
          <a:xfrm>
            <a:off x="5809443" y="3362578"/>
            <a:ext cx="554114" cy="257984"/>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chemeClr val="tx1">
                    <a:lumMod val="50000"/>
                    <a:lumOff val="50000"/>
                  </a:schemeClr>
                </a:solidFill>
                <a:latin typeface="Comic Sans MS" panose="030F0702030302020204" pitchFamily="66" charset="0"/>
              </a:rPr>
              <a:t>&lt;10%</a:t>
            </a:r>
            <a:endParaRPr lang="en-US" sz="500" dirty="0">
              <a:solidFill>
                <a:schemeClr val="tx1">
                  <a:lumMod val="50000"/>
                  <a:lumOff val="50000"/>
                </a:schemeClr>
              </a:solidFill>
              <a:latin typeface="Comic Sans MS" panose="030F0702030302020204" pitchFamily="66" charset="0"/>
            </a:endParaRPr>
          </a:p>
        </p:txBody>
      </p:sp>
      <p:sp>
        <p:nvSpPr>
          <p:cNvPr id="70" name="Rectangle 69">
            <a:extLst>
              <a:ext uri="{FF2B5EF4-FFF2-40B4-BE49-F238E27FC236}">
                <a16:creationId xmlns:a16="http://schemas.microsoft.com/office/drawing/2014/main" id="{AB3A7ECC-FFA2-4296-BC27-E0F1D6A552E3}"/>
              </a:ext>
            </a:extLst>
          </p:cNvPr>
          <p:cNvSpPr/>
          <p:nvPr/>
        </p:nvSpPr>
        <p:spPr>
          <a:xfrm>
            <a:off x="544580" y="3363921"/>
            <a:ext cx="5714281" cy="276999"/>
          </a:xfrm>
          <a:prstGeom prst="rect">
            <a:avLst/>
          </a:prstGeom>
        </p:spPr>
        <p:txBody>
          <a:bodyPr wrap="square">
            <a:spAutoFit/>
          </a:bodyPr>
          <a:lstStyle/>
          <a:p>
            <a:r>
              <a:rPr lang="en-AU" sz="1200" b="1" dirty="0">
                <a:latin typeface="Arial Narrow" panose="020B0606020202030204" pitchFamily="34" charset="0"/>
              </a:rPr>
              <a:t>Q. In Figure 1, what % of total animal protein consumed in Australia was fish? Ans.  </a:t>
            </a:r>
          </a:p>
        </p:txBody>
      </p:sp>
      <p:cxnSp>
        <p:nvCxnSpPr>
          <p:cNvPr id="71" name="Straight Connector 70">
            <a:extLst>
              <a:ext uri="{FF2B5EF4-FFF2-40B4-BE49-F238E27FC236}">
                <a16:creationId xmlns:a16="http://schemas.microsoft.com/office/drawing/2014/main" id="{59BA0B1D-522A-45D0-B9C9-0B3130540057}"/>
              </a:ext>
            </a:extLst>
          </p:cNvPr>
          <p:cNvCxnSpPr/>
          <p:nvPr/>
        </p:nvCxnSpPr>
        <p:spPr>
          <a:xfrm flipH="1">
            <a:off x="559473" y="4162930"/>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894617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 name="Straight Connector 14"/>
          <p:cNvCxnSpPr/>
          <p:nvPr/>
        </p:nvCxnSpPr>
        <p:spPr>
          <a:xfrm flipH="1">
            <a:off x="508863" y="969600"/>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extBox 17"/>
          <p:cNvSpPr txBox="1"/>
          <p:nvPr/>
        </p:nvSpPr>
        <p:spPr>
          <a:xfrm>
            <a:off x="5486430" y="14613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
        <p:nvSpPr>
          <p:cNvPr id="3" name="TextBox 2"/>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12" name="TextBox 36"/>
          <p:cNvSpPr txBox="1"/>
          <p:nvPr/>
        </p:nvSpPr>
        <p:spPr>
          <a:xfrm>
            <a:off x="5876474" y="8805118"/>
            <a:ext cx="52124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100" dirty="0">
                <a:latin typeface="Arial Narrow" pitchFamily="34" charset="0"/>
              </a:rPr>
              <a:t>128</a:t>
            </a:r>
            <a:endParaRPr lang="en-AU" sz="1100" dirty="0">
              <a:latin typeface="Arial Narrow" pitchFamily="34" charset="0"/>
            </a:endParaRPr>
          </a:p>
        </p:txBody>
      </p:sp>
      <p:sp>
        <p:nvSpPr>
          <p:cNvPr id="57" name="TextBox 36"/>
          <p:cNvSpPr txBox="1"/>
          <p:nvPr/>
        </p:nvSpPr>
        <p:spPr>
          <a:xfrm>
            <a:off x="463269" y="8810616"/>
            <a:ext cx="219901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2019 	                                               </a:t>
            </a:r>
            <a:endParaRPr lang="en-AU" sz="1100" b="1" dirty="0">
              <a:latin typeface="Arial Narrow" pitchFamily="34" charset="0"/>
            </a:endParaRPr>
          </a:p>
        </p:txBody>
      </p:sp>
      <p:cxnSp>
        <p:nvCxnSpPr>
          <p:cNvPr id="19" name="Straight Connector 18"/>
          <p:cNvCxnSpPr/>
          <p:nvPr/>
        </p:nvCxnSpPr>
        <p:spPr>
          <a:xfrm flipH="1">
            <a:off x="512308" y="8799620"/>
            <a:ext cx="5907340" cy="422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9" name="TextBox 58">
            <a:extLst>
              <a:ext uri="{FF2B5EF4-FFF2-40B4-BE49-F238E27FC236}">
                <a16:creationId xmlns:a16="http://schemas.microsoft.com/office/drawing/2014/main" id="{B47AF8B6-8FB8-4F6E-8771-2ABC2CA0462D}"/>
              </a:ext>
            </a:extLst>
          </p:cNvPr>
          <p:cNvSpPr txBox="1"/>
          <p:nvPr/>
        </p:nvSpPr>
        <p:spPr>
          <a:xfrm>
            <a:off x="1374209" y="82118"/>
            <a:ext cx="4112222" cy="923330"/>
          </a:xfrm>
          <a:prstGeom prst="rect">
            <a:avLst/>
          </a:prstGeom>
          <a:noFill/>
        </p:spPr>
        <p:txBody>
          <a:bodyPr wrap="square" rtlCol="0">
            <a:spAutoFit/>
          </a:bodyPr>
          <a:lstStyle/>
          <a:p>
            <a:r>
              <a:rPr lang="en-US" b="1" dirty="0">
                <a:latin typeface="Arial Narrow" pitchFamily="34" charset="0"/>
              </a:rPr>
              <a:t>Gone </a:t>
            </a:r>
            <a:r>
              <a:rPr lang="en-US" b="1" dirty="0" err="1">
                <a:latin typeface="Arial Narrow" pitchFamily="34" charset="0"/>
              </a:rPr>
              <a:t>OverFish’n</a:t>
            </a:r>
            <a:r>
              <a:rPr lang="en-US" b="1" dirty="0">
                <a:latin typeface="Arial Narrow" pitchFamily="34" charset="0"/>
              </a:rPr>
              <a:t> – </a:t>
            </a:r>
            <a:r>
              <a:rPr lang="en-US" sz="1200" dirty="0">
                <a:latin typeface="Arial Narrow" panose="020B0606020202030204" pitchFamily="34" charset="0"/>
              </a:rPr>
              <a:t>Understand that the world’s fisheries are in decline</a:t>
            </a:r>
          </a:p>
          <a:p>
            <a:endParaRPr lang="en-AU" sz="1200" dirty="0">
              <a:latin typeface="Arial Narrow" panose="020B0606020202030204" pitchFamily="34" charset="0"/>
            </a:endParaRPr>
          </a:p>
          <a:p>
            <a:endParaRPr lang="en-US" sz="1200" i="1" dirty="0">
              <a:latin typeface="Arial Narrow" pitchFamily="34" charset="0"/>
            </a:endParaRPr>
          </a:p>
        </p:txBody>
      </p:sp>
      <p:sp>
        <p:nvSpPr>
          <p:cNvPr id="60" name="TextBox 36">
            <a:extLst>
              <a:ext uri="{FF2B5EF4-FFF2-40B4-BE49-F238E27FC236}">
                <a16:creationId xmlns:a16="http://schemas.microsoft.com/office/drawing/2014/main" id="{6DC2C05C-35D8-49B4-804A-8B8A559A864A}"/>
              </a:ext>
            </a:extLst>
          </p:cNvPr>
          <p:cNvSpPr txBox="1"/>
          <p:nvPr/>
        </p:nvSpPr>
        <p:spPr>
          <a:xfrm>
            <a:off x="2286712" y="8805118"/>
            <a:ext cx="3734575"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Unit 4. Topic 2. Subject Matter: Fisheries and Population Dynamics</a:t>
            </a:r>
            <a:endParaRPr lang="en-AU" sz="1100" b="1" dirty="0">
              <a:latin typeface="Arial Narrow" pitchFamily="34" charset="0"/>
            </a:endParaRPr>
          </a:p>
        </p:txBody>
      </p:sp>
      <p:sp>
        <p:nvSpPr>
          <p:cNvPr id="32" name="Rectangle 31">
            <a:extLst>
              <a:ext uri="{FF2B5EF4-FFF2-40B4-BE49-F238E27FC236}">
                <a16:creationId xmlns:a16="http://schemas.microsoft.com/office/drawing/2014/main" id="{E884C552-B041-45A6-B8A0-C74CD483A572}"/>
              </a:ext>
            </a:extLst>
          </p:cNvPr>
          <p:cNvSpPr/>
          <p:nvPr/>
        </p:nvSpPr>
        <p:spPr>
          <a:xfrm>
            <a:off x="438352" y="8463013"/>
            <a:ext cx="5978763" cy="507831"/>
          </a:xfrm>
          <a:prstGeom prst="rect">
            <a:avLst/>
          </a:prstGeom>
        </p:spPr>
        <p:txBody>
          <a:bodyPr wrap="square">
            <a:spAutoFit/>
          </a:bodyPr>
          <a:lstStyle/>
          <a:p>
            <a:r>
              <a:rPr lang="en-AU" sz="600" baseline="30000" dirty="0">
                <a:latin typeface="Arial Narrow" panose="020B0606020202030204" pitchFamily="34" charset="0"/>
              </a:rPr>
              <a:t>[1]  </a:t>
            </a:r>
            <a:r>
              <a:rPr lang="en-US" sz="600" dirty="0">
                <a:latin typeface="Arial Narrow" panose="020B0606020202030204" pitchFamily="34" charset="0"/>
              </a:rPr>
              <a:t>FAO (2018). </a:t>
            </a:r>
            <a:r>
              <a:rPr lang="en-US" sz="600" i="1" dirty="0">
                <a:latin typeface="Arial Narrow" panose="020B0606020202030204" pitchFamily="34" charset="0"/>
              </a:rPr>
              <a:t>The State of World Fisheries and Aquaculture 2018 - Meeting the sustainable development goals</a:t>
            </a:r>
            <a:r>
              <a:rPr lang="en-US" sz="600" dirty="0">
                <a:latin typeface="Arial Narrow" panose="020B0606020202030204" pitchFamily="34" charset="0"/>
              </a:rPr>
              <a:t>. Rome. </a:t>
            </a:r>
            <a:r>
              <a:rPr lang="en-US" sz="600" dirty="0" err="1">
                <a:latin typeface="Arial Narrow" panose="020B0606020202030204" pitchFamily="34" charset="0"/>
              </a:rPr>
              <a:t>Licence</a:t>
            </a:r>
            <a:r>
              <a:rPr lang="en-US" sz="600" dirty="0">
                <a:latin typeface="Arial Narrow" panose="020B0606020202030204" pitchFamily="34" charset="0"/>
              </a:rPr>
              <a:t>: CC BY-NC-SA 3.0 IGO.</a:t>
            </a:r>
          </a:p>
          <a:p>
            <a:r>
              <a:rPr lang="en-US" sz="600" baseline="30000" dirty="0">
                <a:latin typeface="Arial Narrow" panose="020B0606020202030204" pitchFamily="34" charset="0"/>
              </a:rPr>
              <a:t>[2] </a:t>
            </a:r>
            <a:r>
              <a:rPr lang="en-US" sz="600" dirty="0" err="1">
                <a:latin typeface="Arial Narrow" panose="020B0606020202030204" pitchFamily="34" charset="0"/>
              </a:rPr>
              <a:t>Searchinger</a:t>
            </a:r>
            <a:r>
              <a:rPr lang="en-US" sz="600" dirty="0">
                <a:latin typeface="Arial Narrow" panose="020B0606020202030204" pitchFamily="34" charset="0"/>
              </a:rPr>
              <a:t>, T., Waite, R., Hanson, C. and Ranganathan, J. (2018). World Resources Report: Creating a Sustainable Food Future. A Menu of Solutions to Feed Nearly 10 Billion People by 2050. World Resources Institute. Washington DC. USA. p.9    https://www.wri.org/our-work/project/world-resources-report/world-resources-report-creating-sustainable-food-future</a:t>
            </a:r>
          </a:p>
          <a:p>
            <a:endParaRPr lang="en-US" sz="900" dirty="0">
              <a:latin typeface="Arial Narrow" panose="020B0606020202030204" pitchFamily="34" charset="0"/>
            </a:endParaRPr>
          </a:p>
        </p:txBody>
      </p:sp>
      <p:sp>
        <p:nvSpPr>
          <p:cNvPr id="22" name="Rectangle 21">
            <a:extLst>
              <a:ext uri="{FF2B5EF4-FFF2-40B4-BE49-F238E27FC236}">
                <a16:creationId xmlns:a16="http://schemas.microsoft.com/office/drawing/2014/main" id="{C20D0CB6-8FB8-47C5-9B6F-1636AFF29CFB}"/>
              </a:ext>
            </a:extLst>
          </p:cNvPr>
          <p:cNvSpPr/>
          <p:nvPr/>
        </p:nvSpPr>
        <p:spPr>
          <a:xfrm>
            <a:off x="516945" y="3962281"/>
            <a:ext cx="5836124" cy="313767"/>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200" b="1" dirty="0">
              <a:solidFill>
                <a:schemeClr val="tx1"/>
              </a:solidFill>
              <a:latin typeface="Arial Narrow" panose="020B0606020202030204" pitchFamily="34" charset="0"/>
            </a:endParaRPr>
          </a:p>
        </p:txBody>
      </p:sp>
      <p:sp>
        <p:nvSpPr>
          <p:cNvPr id="23" name="Rectangle 22">
            <a:extLst>
              <a:ext uri="{FF2B5EF4-FFF2-40B4-BE49-F238E27FC236}">
                <a16:creationId xmlns:a16="http://schemas.microsoft.com/office/drawing/2014/main" id="{4CEE6B8E-0D81-447A-9657-DFE08592FF0A}"/>
              </a:ext>
            </a:extLst>
          </p:cNvPr>
          <p:cNvSpPr/>
          <p:nvPr/>
        </p:nvSpPr>
        <p:spPr>
          <a:xfrm>
            <a:off x="496533" y="3977153"/>
            <a:ext cx="5900157" cy="276999"/>
          </a:xfrm>
          <a:prstGeom prst="rect">
            <a:avLst/>
          </a:prstGeom>
        </p:spPr>
        <p:txBody>
          <a:bodyPr wrap="square">
            <a:spAutoFit/>
          </a:bodyPr>
          <a:lstStyle/>
          <a:p>
            <a:r>
              <a:rPr lang="en-AU" sz="1200" b="1" dirty="0">
                <a:latin typeface="Arial Narrow" panose="020B0606020202030204" pitchFamily="34" charset="0"/>
              </a:rPr>
              <a:t>Q. What percentage of global fish stocks were ‘overfished’ in 1975? Ans. </a:t>
            </a:r>
          </a:p>
        </p:txBody>
      </p:sp>
      <p:sp>
        <p:nvSpPr>
          <p:cNvPr id="24" name="Rectangle 23">
            <a:extLst>
              <a:ext uri="{FF2B5EF4-FFF2-40B4-BE49-F238E27FC236}">
                <a16:creationId xmlns:a16="http://schemas.microsoft.com/office/drawing/2014/main" id="{1983B064-B0F8-4987-9593-DA41CE2A9AA7}"/>
              </a:ext>
            </a:extLst>
          </p:cNvPr>
          <p:cNvSpPr/>
          <p:nvPr/>
        </p:nvSpPr>
        <p:spPr>
          <a:xfrm>
            <a:off x="4941168" y="4005466"/>
            <a:ext cx="1372892" cy="217314"/>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200" dirty="0">
                <a:solidFill>
                  <a:schemeClr val="tx1">
                    <a:lumMod val="65000"/>
                    <a:lumOff val="35000"/>
                  </a:schemeClr>
                </a:solidFill>
                <a:latin typeface="Comic Sans MS" panose="030F0702030302020204" pitchFamily="66" charset="0"/>
              </a:rPr>
              <a:t>~10%</a:t>
            </a:r>
          </a:p>
        </p:txBody>
      </p:sp>
      <p:sp>
        <p:nvSpPr>
          <p:cNvPr id="25" name="Rectangle 24">
            <a:extLst>
              <a:ext uri="{FF2B5EF4-FFF2-40B4-BE49-F238E27FC236}">
                <a16:creationId xmlns:a16="http://schemas.microsoft.com/office/drawing/2014/main" id="{ABBEE49F-4334-4892-8362-23A0F38C50EB}"/>
              </a:ext>
            </a:extLst>
          </p:cNvPr>
          <p:cNvSpPr/>
          <p:nvPr/>
        </p:nvSpPr>
        <p:spPr>
          <a:xfrm>
            <a:off x="516945" y="4359752"/>
            <a:ext cx="5836124" cy="313767"/>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200" b="1" dirty="0">
              <a:solidFill>
                <a:schemeClr val="tx1"/>
              </a:solidFill>
              <a:latin typeface="Arial Narrow" panose="020B0606020202030204" pitchFamily="34" charset="0"/>
            </a:endParaRPr>
          </a:p>
        </p:txBody>
      </p:sp>
      <p:sp>
        <p:nvSpPr>
          <p:cNvPr id="26" name="Rectangle 25">
            <a:extLst>
              <a:ext uri="{FF2B5EF4-FFF2-40B4-BE49-F238E27FC236}">
                <a16:creationId xmlns:a16="http://schemas.microsoft.com/office/drawing/2014/main" id="{E3234D3A-D613-420B-A3BC-6725FFD7CA20}"/>
              </a:ext>
            </a:extLst>
          </p:cNvPr>
          <p:cNvSpPr/>
          <p:nvPr/>
        </p:nvSpPr>
        <p:spPr>
          <a:xfrm>
            <a:off x="496533" y="4374624"/>
            <a:ext cx="5900157" cy="276999"/>
          </a:xfrm>
          <a:prstGeom prst="rect">
            <a:avLst/>
          </a:prstGeom>
        </p:spPr>
        <p:txBody>
          <a:bodyPr wrap="square">
            <a:spAutoFit/>
          </a:bodyPr>
          <a:lstStyle/>
          <a:p>
            <a:r>
              <a:rPr lang="en-AU" sz="1200" b="1" dirty="0">
                <a:latin typeface="Arial Narrow" panose="020B0606020202030204" pitchFamily="34" charset="0"/>
              </a:rPr>
              <a:t>Q. What percentage of global fish stocks were ‘overfished’ in 2015? Ans. </a:t>
            </a:r>
          </a:p>
        </p:txBody>
      </p:sp>
      <p:sp>
        <p:nvSpPr>
          <p:cNvPr id="27" name="Rectangle 26">
            <a:extLst>
              <a:ext uri="{FF2B5EF4-FFF2-40B4-BE49-F238E27FC236}">
                <a16:creationId xmlns:a16="http://schemas.microsoft.com/office/drawing/2014/main" id="{3B445B35-15E9-47E8-BF60-7A566C96AA83}"/>
              </a:ext>
            </a:extLst>
          </p:cNvPr>
          <p:cNvSpPr/>
          <p:nvPr/>
        </p:nvSpPr>
        <p:spPr>
          <a:xfrm>
            <a:off x="4941168" y="4396520"/>
            <a:ext cx="1372891" cy="232395"/>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200" dirty="0">
                <a:solidFill>
                  <a:schemeClr val="tx1">
                    <a:lumMod val="65000"/>
                    <a:lumOff val="35000"/>
                  </a:schemeClr>
                </a:solidFill>
                <a:latin typeface="Comic Sans MS" panose="030F0702030302020204" pitchFamily="66" charset="0"/>
              </a:rPr>
              <a:t>~30%</a:t>
            </a:r>
          </a:p>
        </p:txBody>
      </p:sp>
      <p:sp>
        <p:nvSpPr>
          <p:cNvPr id="28" name="TextBox 27">
            <a:extLst>
              <a:ext uri="{FF2B5EF4-FFF2-40B4-BE49-F238E27FC236}">
                <a16:creationId xmlns:a16="http://schemas.microsoft.com/office/drawing/2014/main" id="{34A8FD1F-CFE2-4C3F-94EF-8B7E89AEDF31}"/>
              </a:ext>
            </a:extLst>
          </p:cNvPr>
          <p:cNvSpPr txBox="1"/>
          <p:nvPr/>
        </p:nvSpPr>
        <p:spPr>
          <a:xfrm>
            <a:off x="477866" y="3726580"/>
            <a:ext cx="6394731" cy="215444"/>
          </a:xfrm>
          <a:prstGeom prst="rect">
            <a:avLst/>
          </a:prstGeom>
          <a:noFill/>
        </p:spPr>
        <p:txBody>
          <a:bodyPr wrap="square" rtlCol="0">
            <a:spAutoFit/>
          </a:bodyPr>
          <a:lstStyle/>
          <a:p>
            <a:r>
              <a:rPr lang="en-AU" sz="800" b="1" dirty="0">
                <a:latin typeface="Arial Narrow" panose="020B0606020202030204" pitchFamily="34" charset="0"/>
              </a:rPr>
              <a:t>Figure 1: Global trends in the state of world marine fish stocks, 1974-2015. The percentage of overfished stocks (in grey) is increasing</a:t>
            </a:r>
            <a:r>
              <a:rPr lang="en-AU" sz="800" b="1" baseline="30000" dirty="0">
                <a:latin typeface="Arial Narrow" panose="020B0606020202030204" pitchFamily="34" charset="0"/>
              </a:rPr>
              <a:t>[1][2]</a:t>
            </a:r>
            <a:r>
              <a:rPr lang="en-AU" sz="800" b="1" dirty="0">
                <a:latin typeface="Arial Narrow" panose="020B0606020202030204" pitchFamily="34" charset="0"/>
              </a:rPr>
              <a:t>.</a:t>
            </a:r>
          </a:p>
        </p:txBody>
      </p:sp>
      <p:cxnSp>
        <p:nvCxnSpPr>
          <p:cNvPr id="29" name="Straight Connector 28">
            <a:extLst>
              <a:ext uri="{FF2B5EF4-FFF2-40B4-BE49-F238E27FC236}">
                <a16:creationId xmlns:a16="http://schemas.microsoft.com/office/drawing/2014/main" id="{1F8687A2-028B-4C9A-B871-1166EB74C94B}"/>
              </a:ext>
            </a:extLst>
          </p:cNvPr>
          <p:cNvCxnSpPr>
            <a:cxnSpLocks/>
          </p:cNvCxnSpPr>
          <p:nvPr/>
        </p:nvCxnSpPr>
        <p:spPr>
          <a:xfrm flipH="1">
            <a:off x="511947" y="4727374"/>
            <a:ext cx="586545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Rectangle 33">
            <a:extLst>
              <a:ext uri="{FF2B5EF4-FFF2-40B4-BE49-F238E27FC236}">
                <a16:creationId xmlns:a16="http://schemas.microsoft.com/office/drawing/2014/main" id="{F9F6DC67-0975-4EC2-B0B2-749F4861A401}"/>
              </a:ext>
            </a:extLst>
          </p:cNvPr>
          <p:cNvSpPr/>
          <p:nvPr/>
        </p:nvSpPr>
        <p:spPr>
          <a:xfrm>
            <a:off x="523034" y="4773552"/>
            <a:ext cx="5857448" cy="277000"/>
          </a:xfrm>
          <a:prstGeom prst="rect">
            <a:avLst/>
          </a:prstGeom>
          <a:solidFill>
            <a:schemeClr val="tx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AU" sz="1200" b="1" dirty="0">
              <a:solidFill>
                <a:schemeClr val="bg1"/>
              </a:solidFill>
              <a:latin typeface="Arial Narrow" panose="020B0606020202030204" pitchFamily="34" charset="0"/>
            </a:endParaRPr>
          </a:p>
        </p:txBody>
      </p:sp>
      <p:sp>
        <p:nvSpPr>
          <p:cNvPr id="35" name="Rectangle 34">
            <a:extLst>
              <a:ext uri="{FF2B5EF4-FFF2-40B4-BE49-F238E27FC236}">
                <a16:creationId xmlns:a16="http://schemas.microsoft.com/office/drawing/2014/main" id="{76A703B4-D5D6-45A5-9CCF-9D30E579979C}"/>
              </a:ext>
            </a:extLst>
          </p:cNvPr>
          <p:cNvSpPr/>
          <p:nvPr/>
        </p:nvSpPr>
        <p:spPr>
          <a:xfrm>
            <a:off x="476302" y="4772095"/>
            <a:ext cx="6146453" cy="276999"/>
          </a:xfrm>
          <a:prstGeom prst="rect">
            <a:avLst/>
          </a:prstGeom>
        </p:spPr>
        <p:txBody>
          <a:bodyPr wrap="square">
            <a:spAutoFit/>
          </a:bodyPr>
          <a:lstStyle/>
          <a:p>
            <a:r>
              <a:rPr lang="en-AU" sz="1200" b="1" dirty="0">
                <a:solidFill>
                  <a:schemeClr val="bg1"/>
                </a:solidFill>
                <a:latin typeface="Arial Narrow" panose="020B0606020202030204" pitchFamily="34" charset="0"/>
              </a:rPr>
              <a:t>Activity: Draw a PIE CHART and LEGEND to illustrate Figure 1 data for 1975 (left) and 2015 (right)</a:t>
            </a:r>
          </a:p>
        </p:txBody>
      </p:sp>
      <p:sp>
        <p:nvSpPr>
          <p:cNvPr id="10" name="TextBox 9">
            <a:extLst>
              <a:ext uri="{FF2B5EF4-FFF2-40B4-BE49-F238E27FC236}">
                <a16:creationId xmlns:a16="http://schemas.microsoft.com/office/drawing/2014/main" id="{B9A40AD4-10C2-49F1-8DA1-F29B12717998}"/>
              </a:ext>
            </a:extLst>
          </p:cNvPr>
          <p:cNvSpPr txBox="1"/>
          <p:nvPr/>
        </p:nvSpPr>
        <p:spPr>
          <a:xfrm>
            <a:off x="1386838" y="5612306"/>
            <a:ext cx="914400" cy="369332"/>
          </a:xfrm>
          <a:prstGeom prst="rect">
            <a:avLst/>
          </a:prstGeom>
          <a:noFill/>
        </p:spPr>
        <p:txBody>
          <a:bodyPr wrap="square" rtlCol="0">
            <a:spAutoFit/>
          </a:bodyPr>
          <a:lstStyle/>
          <a:p>
            <a:r>
              <a:rPr lang="en-AU" b="1" dirty="0">
                <a:latin typeface="Arial Narrow" panose="020B0606020202030204" pitchFamily="34" charset="0"/>
              </a:rPr>
              <a:t>1975</a:t>
            </a:r>
          </a:p>
        </p:txBody>
      </p:sp>
      <p:sp>
        <p:nvSpPr>
          <p:cNvPr id="36" name="TextBox 35">
            <a:extLst>
              <a:ext uri="{FF2B5EF4-FFF2-40B4-BE49-F238E27FC236}">
                <a16:creationId xmlns:a16="http://schemas.microsoft.com/office/drawing/2014/main" id="{BF5F83A1-41EB-4051-B140-9099DE486AB3}"/>
              </a:ext>
            </a:extLst>
          </p:cNvPr>
          <p:cNvSpPr txBox="1"/>
          <p:nvPr/>
        </p:nvSpPr>
        <p:spPr>
          <a:xfrm>
            <a:off x="3787629" y="5613528"/>
            <a:ext cx="914400" cy="369332"/>
          </a:xfrm>
          <a:prstGeom prst="rect">
            <a:avLst/>
          </a:prstGeom>
          <a:noFill/>
        </p:spPr>
        <p:txBody>
          <a:bodyPr wrap="square" rtlCol="0">
            <a:spAutoFit/>
          </a:bodyPr>
          <a:lstStyle/>
          <a:p>
            <a:r>
              <a:rPr lang="en-AU" b="1" dirty="0">
                <a:latin typeface="Arial Narrow" panose="020B0606020202030204" pitchFamily="34" charset="0"/>
              </a:rPr>
              <a:t>2015</a:t>
            </a:r>
          </a:p>
        </p:txBody>
      </p:sp>
      <p:sp>
        <p:nvSpPr>
          <p:cNvPr id="30" name="TextBox 29">
            <a:extLst>
              <a:ext uri="{FF2B5EF4-FFF2-40B4-BE49-F238E27FC236}">
                <a16:creationId xmlns:a16="http://schemas.microsoft.com/office/drawing/2014/main" id="{D07B93E3-A5A4-4C44-8B3C-7D9EEEB5CE84}"/>
              </a:ext>
            </a:extLst>
          </p:cNvPr>
          <p:cNvSpPr txBox="1"/>
          <p:nvPr/>
        </p:nvSpPr>
        <p:spPr>
          <a:xfrm>
            <a:off x="444292" y="5055867"/>
            <a:ext cx="6077231" cy="338554"/>
          </a:xfrm>
          <a:prstGeom prst="rect">
            <a:avLst/>
          </a:prstGeom>
          <a:noFill/>
        </p:spPr>
        <p:txBody>
          <a:bodyPr wrap="square" rtlCol="0">
            <a:spAutoFit/>
          </a:bodyPr>
          <a:lstStyle/>
          <a:p>
            <a:r>
              <a:rPr lang="en-AU" sz="800" i="1" dirty="0">
                <a:latin typeface="Arial Narrow" panose="020B0606020202030204" pitchFamily="34" charset="0"/>
              </a:rPr>
              <a:t>Note: </a:t>
            </a:r>
            <a:r>
              <a:rPr lang="en-AU" sz="800" dirty="0">
                <a:latin typeface="Arial Narrow" panose="020B0606020202030204" pitchFamily="34" charset="0"/>
              </a:rPr>
              <a:t>if you want to know how many degrees of the circle equals the percentage of a piece of the pie, simply divide 360 (the number of degrees in a circle) by 100 to get 3.6 (thus 3.6° equals 1% of the pie), and then multiply the percentage of a piece of the pie by 3.6 (e.g. if the percentage is 50%, 50 x 3.6 = 180°). </a:t>
            </a:r>
          </a:p>
        </p:txBody>
      </p:sp>
      <p:pic>
        <p:nvPicPr>
          <p:cNvPr id="4" name="Picture 3">
            <a:extLst>
              <a:ext uri="{FF2B5EF4-FFF2-40B4-BE49-F238E27FC236}">
                <a16:creationId xmlns:a16="http://schemas.microsoft.com/office/drawing/2014/main" id="{4548EA46-BC96-4F0D-9036-9EE9B8C7DA05}"/>
              </a:ext>
            </a:extLst>
          </p:cNvPr>
          <p:cNvPicPr>
            <a:picLocks noChangeAspect="1"/>
          </p:cNvPicPr>
          <p:nvPr/>
        </p:nvPicPr>
        <p:blipFill rotWithShape="1">
          <a:blip r:embed="rId3"/>
          <a:srcRect l="21148" t="2834" r="20925" b="2996"/>
          <a:stretch/>
        </p:blipFill>
        <p:spPr>
          <a:xfrm>
            <a:off x="467654" y="6032208"/>
            <a:ext cx="2324894" cy="2274780"/>
          </a:xfrm>
          <a:prstGeom prst="rect">
            <a:avLst/>
          </a:prstGeom>
        </p:spPr>
      </p:pic>
      <p:sp>
        <p:nvSpPr>
          <p:cNvPr id="37" name="Oval 36">
            <a:extLst>
              <a:ext uri="{FF2B5EF4-FFF2-40B4-BE49-F238E27FC236}">
                <a16:creationId xmlns:a16="http://schemas.microsoft.com/office/drawing/2014/main" id="{08B613AA-6413-4A25-A781-0FD21A09006F}"/>
              </a:ext>
            </a:extLst>
          </p:cNvPr>
          <p:cNvSpPr/>
          <p:nvPr/>
        </p:nvSpPr>
        <p:spPr>
          <a:xfrm>
            <a:off x="553797" y="6082714"/>
            <a:ext cx="2160240" cy="2178808"/>
          </a:xfrm>
          <a:prstGeom prst="ellipse">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5" name="Picture 4">
            <a:extLst>
              <a:ext uri="{FF2B5EF4-FFF2-40B4-BE49-F238E27FC236}">
                <a16:creationId xmlns:a16="http://schemas.microsoft.com/office/drawing/2014/main" id="{67971D40-5F10-4575-92F0-9A4C2D29B988}"/>
              </a:ext>
            </a:extLst>
          </p:cNvPr>
          <p:cNvPicPr>
            <a:picLocks noChangeAspect="1"/>
          </p:cNvPicPr>
          <p:nvPr/>
        </p:nvPicPr>
        <p:blipFill rotWithShape="1">
          <a:blip r:embed="rId4"/>
          <a:srcRect l="21444" t="3698" r="20806" b="3719"/>
          <a:stretch/>
        </p:blipFill>
        <p:spPr>
          <a:xfrm>
            <a:off x="2837787" y="6036792"/>
            <a:ext cx="2380168" cy="2296613"/>
          </a:xfrm>
          <a:prstGeom prst="rect">
            <a:avLst/>
          </a:prstGeom>
        </p:spPr>
      </p:pic>
      <p:sp>
        <p:nvSpPr>
          <p:cNvPr id="38" name="Oval 37">
            <a:extLst>
              <a:ext uri="{FF2B5EF4-FFF2-40B4-BE49-F238E27FC236}">
                <a16:creationId xmlns:a16="http://schemas.microsoft.com/office/drawing/2014/main" id="{2F689EE2-9150-440D-9993-0E3146FBA5FE}"/>
              </a:ext>
            </a:extLst>
          </p:cNvPr>
          <p:cNvSpPr/>
          <p:nvPr/>
        </p:nvSpPr>
        <p:spPr>
          <a:xfrm>
            <a:off x="2933290" y="6095694"/>
            <a:ext cx="2160240" cy="2178808"/>
          </a:xfrm>
          <a:prstGeom prst="ellipse">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Rectangle 5">
            <a:extLst>
              <a:ext uri="{FF2B5EF4-FFF2-40B4-BE49-F238E27FC236}">
                <a16:creationId xmlns:a16="http://schemas.microsoft.com/office/drawing/2014/main" id="{AFD31274-268D-4196-8366-5D454E4CCD3E}"/>
              </a:ext>
            </a:extLst>
          </p:cNvPr>
          <p:cNvSpPr/>
          <p:nvPr/>
        </p:nvSpPr>
        <p:spPr>
          <a:xfrm>
            <a:off x="5248715" y="6224202"/>
            <a:ext cx="354838" cy="338555"/>
          </a:xfrm>
          <a:prstGeom prst="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1" name="TextBox 40">
            <a:extLst>
              <a:ext uri="{FF2B5EF4-FFF2-40B4-BE49-F238E27FC236}">
                <a16:creationId xmlns:a16="http://schemas.microsoft.com/office/drawing/2014/main" id="{4E2154CB-481B-428C-BA9B-EF452B40EC62}"/>
              </a:ext>
            </a:extLst>
          </p:cNvPr>
          <p:cNvSpPr txBox="1"/>
          <p:nvPr/>
        </p:nvSpPr>
        <p:spPr>
          <a:xfrm>
            <a:off x="5603553" y="6090167"/>
            <a:ext cx="1256257" cy="646331"/>
          </a:xfrm>
          <a:prstGeom prst="rect">
            <a:avLst/>
          </a:prstGeom>
          <a:noFill/>
        </p:spPr>
        <p:txBody>
          <a:bodyPr wrap="square" rtlCol="0">
            <a:spAutoFit/>
          </a:bodyPr>
          <a:lstStyle/>
          <a:p>
            <a:r>
              <a:rPr lang="en-AU" sz="1200" b="1" dirty="0">
                <a:solidFill>
                  <a:schemeClr val="tx1">
                    <a:lumMod val="65000"/>
                    <a:lumOff val="35000"/>
                  </a:schemeClr>
                </a:solidFill>
                <a:latin typeface="Arial Narrow" panose="020B0606020202030204" pitchFamily="34" charset="0"/>
              </a:rPr>
              <a:t>Fully but sustainably fished</a:t>
            </a:r>
          </a:p>
        </p:txBody>
      </p:sp>
      <p:sp>
        <p:nvSpPr>
          <p:cNvPr id="44" name="TextBox 43">
            <a:extLst>
              <a:ext uri="{FF2B5EF4-FFF2-40B4-BE49-F238E27FC236}">
                <a16:creationId xmlns:a16="http://schemas.microsoft.com/office/drawing/2014/main" id="{08027178-1A6E-426E-BEC1-3C3FE22D9DE7}"/>
              </a:ext>
            </a:extLst>
          </p:cNvPr>
          <p:cNvSpPr txBox="1"/>
          <p:nvPr/>
        </p:nvSpPr>
        <p:spPr>
          <a:xfrm>
            <a:off x="5391690" y="5619453"/>
            <a:ext cx="1121267" cy="369332"/>
          </a:xfrm>
          <a:prstGeom prst="rect">
            <a:avLst/>
          </a:prstGeom>
          <a:noFill/>
        </p:spPr>
        <p:txBody>
          <a:bodyPr wrap="square" rtlCol="0">
            <a:spAutoFit/>
          </a:bodyPr>
          <a:lstStyle/>
          <a:p>
            <a:r>
              <a:rPr lang="en-AU" b="1" dirty="0">
                <a:latin typeface="Arial Narrow" panose="020B0606020202030204" pitchFamily="34" charset="0"/>
              </a:rPr>
              <a:t>Legend</a:t>
            </a:r>
          </a:p>
        </p:txBody>
      </p:sp>
      <p:sp>
        <p:nvSpPr>
          <p:cNvPr id="47" name="Rectangle 46">
            <a:extLst>
              <a:ext uri="{FF2B5EF4-FFF2-40B4-BE49-F238E27FC236}">
                <a16:creationId xmlns:a16="http://schemas.microsoft.com/office/drawing/2014/main" id="{82DCC90B-D73A-47C3-87CB-68150B6C49A3}"/>
              </a:ext>
            </a:extLst>
          </p:cNvPr>
          <p:cNvSpPr/>
          <p:nvPr/>
        </p:nvSpPr>
        <p:spPr>
          <a:xfrm>
            <a:off x="5257656" y="6956799"/>
            <a:ext cx="354838" cy="338555"/>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8" name="Rectangle 47">
            <a:extLst>
              <a:ext uri="{FF2B5EF4-FFF2-40B4-BE49-F238E27FC236}">
                <a16:creationId xmlns:a16="http://schemas.microsoft.com/office/drawing/2014/main" id="{3B92FF84-4CB2-4FBC-8D6A-2A9383DAA41C}"/>
              </a:ext>
            </a:extLst>
          </p:cNvPr>
          <p:cNvSpPr/>
          <p:nvPr/>
        </p:nvSpPr>
        <p:spPr>
          <a:xfrm>
            <a:off x="5257656" y="7689396"/>
            <a:ext cx="354838" cy="338555"/>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9" name="TextBox 48">
            <a:extLst>
              <a:ext uri="{FF2B5EF4-FFF2-40B4-BE49-F238E27FC236}">
                <a16:creationId xmlns:a16="http://schemas.microsoft.com/office/drawing/2014/main" id="{1311A6AF-5D4F-4978-A87A-D922F4081F0F}"/>
              </a:ext>
            </a:extLst>
          </p:cNvPr>
          <p:cNvSpPr txBox="1"/>
          <p:nvPr/>
        </p:nvSpPr>
        <p:spPr>
          <a:xfrm>
            <a:off x="5622414" y="7625916"/>
            <a:ext cx="714956" cy="461665"/>
          </a:xfrm>
          <a:prstGeom prst="rect">
            <a:avLst/>
          </a:prstGeom>
          <a:noFill/>
        </p:spPr>
        <p:txBody>
          <a:bodyPr wrap="square" rtlCol="0">
            <a:spAutoFit/>
          </a:bodyPr>
          <a:lstStyle/>
          <a:p>
            <a:r>
              <a:rPr lang="en-AU" sz="1200" b="1" dirty="0">
                <a:solidFill>
                  <a:schemeClr val="tx1">
                    <a:lumMod val="65000"/>
                    <a:lumOff val="35000"/>
                  </a:schemeClr>
                </a:solidFill>
                <a:latin typeface="Arial Narrow" panose="020B0606020202030204" pitchFamily="34" charset="0"/>
              </a:rPr>
              <a:t>Over-fished</a:t>
            </a:r>
          </a:p>
        </p:txBody>
      </p:sp>
      <p:sp>
        <p:nvSpPr>
          <p:cNvPr id="40" name="TextBox 39">
            <a:extLst>
              <a:ext uri="{FF2B5EF4-FFF2-40B4-BE49-F238E27FC236}">
                <a16:creationId xmlns:a16="http://schemas.microsoft.com/office/drawing/2014/main" id="{DE351763-8F30-4F36-93A4-DCEF2E7A8BF2}"/>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pic>
        <p:nvPicPr>
          <p:cNvPr id="13" name="Picture 12">
            <a:extLst>
              <a:ext uri="{FF2B5EF4-FFF2-40B4-BE49-F238E27FC236}">
                <a16:creationId xmlns:a16="http://schemas.microsoft.com/office/drawing/2014/main" id="{F66EAC01-DEAC-4C44-8C12-9DB653876EFC}"/>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50000"/>
                    </a14:imgEffect>
                    <a14:imgEffect>
                      <a14:saturation sat="0"/>
                    </a14:imgEffect>
                    <a14:imgEffect>
                      <a14:brightnessContrast contrast="40000"/>
                    </a14:imgEffect>
                  </a14:imgLayer>
                </a14:imgProps>
              </a:ext>
            </a:extLst>
          </a:blip>
          <a:srcRect b="12500"/>
          <a:stretch/>
        </p:blipFill>
        <p:spPr>
          <a:xfrm>
            <a:off x="643426" y="1048669"/>
            <a:ext cx="5742317" cy="2649302"/>
          </a:xfrm>
          <a:prstGeom prst="rect">
            <a:avLst/>
          </a:prstGeom>
        </p:spPr>
      </p:pic>
      <p:sp>
        <p:nvSpPr>
          <p:cNvPr id="39" name="Oval 38">
            <a:extLst>
              <a:ext uri="{FF2B5EF4-FFF2-40B4-BE49-F238E27FC236}">
                <a16:creationId xmlns:a16="http://schemas.microsoft.com/office/drawing/2014/main" id="{E4CD696C-5166-4D92-9A96-AA37DE6DBC4E}"/>
              </a:ext>
            </a:extLst>
          </p:cNvPr>
          <p:cNvSpPr/>
          <p:nvPr/>
        </p:nvSpPr>
        <p:spPr>
          <a:xfrm>
            <a:off x="2301238" y="447994"/>
            <a:ext cx="176053" cy="15005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43" name="TextBox 42">
            <a:extLst>
              <a:ext uri="{FF2B5EF4-FFF2-40B4-BE49-F238E27FC236}">
                <a16:creationId xmlns:a16="http://schemas.microsoft.com/office/drawing/2014/main" id="{F84AAF02-B934-452A-BE2F-0DFA03ECF9F5}"/>
              </a:ext>
            </a:extLst>
          </p:cNvPr>
          <p:cNvSpPr txBox="1"/>
          <p:nvPr/>
        </p:nvSpPr>
        <p:spPr>
          <a:xfrm>
            <a:off x="2218021" y="430189"/>
            <a:ext cx="388137" cy="184666"/>
          </a:xfrm>
          <a:prstGeom prst="rect">
            <a:avLst/>
          </a:prstGeom>
          <a:noFill/>
        </p:spPr>
        <p:txBody>
          <a:bodyPr wrap="square" rtlCol="0">
            <a:spAutoFit/>
          </a:bodyPr>
          <a:lstStyle/>
          <a:p>
            <a:r>
              <a:rPr lang="en-AU" sz="600" b="1" dirty="0">
                <a:solidFill>
                  <a:schemeClr val="bg1"/>
                </a:solidFill>
                <a:latin typeface="Arial Narrow" panose="020B0606020202030204" pitchFamily="34" charset="0"/>
              </a:rPr>
              <a:t>T134</a:t>
            </a:r>
          </a:p>
        </p:txBody>
      </p:sp>
      <p:sp>
        <p:nvSpPr>
          <p:cNvPr id="45" name="TextBox 44">
            <a:extLst>
              <a:ext uri="{FF2B5EF4-FFF2-40B4-BE49-F238E27FC236}">
                <a16:creationId xmlns:a16="http://schemas.microsoft.com/office/drawing/2014/main" id="{9C6E60CA-AD46-4CB9-90F8-6D975F5F4352}"/>
              </a:ext>
            </a:extLst>
          </p:cNvPr>
          <p:cNvSpPr txBox="1"/>
          <p:nvPr/>
        </p:nvSpPr>
        <p:spPr>
          <a:xfrm>
            <a:off x="5612494" y="6879678"/>
            <a:ext cx="804621" cy="461665"/>
          </a:xfrm>
          <a:prstGeom prst="rect">
            <a:avLst/>
          </a:prstGeom>
          <a:noFill/>
        </p:spPr>
        <p:txBody>
          <a:bodyPr wrap="square" rtlCol="0">
            <a:spAutoFit/>
          </a:bodyPr>
          <a:lstStyle/>
          <a:p>
            <a:r>
              <a:rPr lang="en-AU" sz="1200" b="1" dirty="0">
                <a:solidFill>
                  <a:schemeClr val="tx1">
                    <a:lumMod val="65000"/>
                    <a:lumOff val="35000"/>
                  </a:schemeClr>
                </a:solidFill>
                <a:latin typeface="Arial Narrow" panose="020B0606020202030204" pitchFamily="34" charset="0"/>
              </a:rPr>
              <a:t>Not fully-fished</a:t>
            </a:r>
          </a:p>
        </p:txBody>
      </p:sp>
    </p:spTree>
    <p:extLst>
      <p:ext uri="{BB962C8B-B14F-4D97-AF65-F5344CB8AC3E}">
        <p14:creationId xmlns:p14="http://schemas.microsoft.com/office/powerpoint/2010/main" val="10186077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 name="Straight Connector 14"/>
          <p:cNvCxnSpPr/>
          <p:nvPr/>
        </p:nvCxnSpPr>
        <p:spPr>
          <a:xfrm flipH="1">
            <a:off x="508863" y="969600"/>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extBox 17"/>
          <p:cNvSpPr txBox="1"/>
          <p:nvPr/>
        </p:nvSpPr>
        <p:spPr>
          <a:xfrm>
            <a:off x="5486430" y="14613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
        <p:nvSpPr>
          <p:cNvPr id="3" name="TextBox 2"/>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12" name="TextBox 36"/>
          <p:cNvSpPr txBox="1"/>
          <p:nvPr/>
        </p:nvSpPr>
        <p:spPr>
          <a:xfrm>
            <a:off x="5876474" y="8805118"/>
            <a:ext cx="52124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100" dirty="0">
                <a:latin typeface="Arial Narrow" pitchFamily="34" charset="0"/>
              </a:rPr>
              <a:t>129</a:t>
            </a:r>
            <a:endParaRPr lang="en-AU" sz="1100" dirty="0">
              <a:latin typeface="Arial Narrow" pitchFamily="34" charset="0"/>
            </a:endParaRPr>
          </a:p>
        </p:txBody>
      </p:sp>
      <p:sp>
        <p:nvSpPr>
          <p:cNvPr id="57" name="TextBox 36"/>
          <p:cNvSpPr txBox="1"/>
          <p:nvPr/>
        </p:nvSpPr>
        <p:spPr>
          <a:xfrm>
            <a:off x="463269" y="8810616"/>
            <a:ext cx="219901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2019 	                                               </a:t>
            </a:r>
            <a:endParaRPr lang="en-AU" sz="1100" b="1" dirty="0">
              <a:latin typeface="Arial Narrow" pitchFamily="34" charset="0"/>
            </a:endParaRPr>
          </a:p>
        </p:txBody>
      </p:sp>
      <p:cxnSp>
        <p:nvCxnSpPr>
          <p:cNvPr id="19" name="Straight Connector 18"/>
          <p:cNvCxnSpPr/>
          <p:nvPr/>
        </p:nvCxnSpPr>
        <p:spPr>
          <a:xfrm flipH="1">
            <a:off x="512308" y="8799620"/>
            <a:ext cx="5907340" cy="422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9" name="TextBox 58">
            <a:extLst>
              <a:ext uri="{FF2B5EF4-FFF2-40B4-BE49-F238E27FC236}">
                <a16:creationId xmlns:a16="http://schemas.microsoft.com/office/drawing/2014/main" id="{B47AF8B6-8FB8-4F6E-8771-2ABC2CA0462D}"/>
              </a:ext>
            </a:extLst>
          </p:cNvPr>
          <p:cNvSpPr txBox="1"/>
          <p:nvPr/>
        </p:nvSpPr>
        <p:spPr>
          <a:xfrm>
            <a:off x="1374209" y="82118"/>
            <a:ext cx="4112222" cy="1477328"/>
          </a:xfrm>
          <a:prstGeom prst="rect">
            <a:avLst/>
          </a:prstGeom>
          <a:noFill/>
        </p:spPr>
        <p:txBody>
          <a:bodyPr wrap="square" rtlCol="0">
            <a:spAutoFit/>
          </a:bodyPr>
          <a:lstStyle/>
          <a:p>
            <a:r>
              <a:rPr lang="en-US" b="1" dirty="0">
                <a:latin typeface="Arial Narrow" pitchFamily="34" charset="0"/>
              </a:rPr>
              <a:t>Fertilizing the Ocean – </a:t>
            </a:r>
            <a:r>
              <a:rPr lang="en-US" sz="1200" dirty="0">
                <a:latin typeface="Arial Narrow" panose="020B0606020202030204" pitchFamily="34" charset="0"/>
              </a:rPr>
              <a:t>Explain how distribution of fish populations are determined by temperature, primary productivity and nutrient dispersal, and these are influenced by currents, upwelling and seasonal factors</a:t>
            </a:r>
          </a:p>
          <a:p>
            <a:endParaRPr lang="en-US" sz="1200" dirty="0">
              <a:latin typeface="Arial Narrow" panose="020B0606020202030204" pitchFamily="34" charset="0"/>
            </a:endParaRPr>
          </a:p>
          <a:p>
            <a:endParaRPr lang="en-AU" sz="1200" dirty="0">
              <a:latin typeface="Arial Narrow" panose="020B0606020202030204" pitchFamily="34" charset="0"/>
            </a:endParaRPr>
          </a:p>
          <a:p>
            <a:endParaRPr lang="en-US" sz="1200" i="1" dirty="0">
              <a:latin typeface="Arial Narrow" pitchFamily="34" charset="0"/>
            </a:endParaRPr>
          </a:p>
        </p:txBody>
      </p:sp>
      <p:sp>
        <p:nvSpPr>
          <p:cNvPr id="60" name="TextBox 36">
            <a:extLst>
              <a:ext uri="{FF2B5EF4-FFF2-40B4-BE49-F238E27FC236}">
                <a16:creationId xmlns:a16="http://schemas.microsoft.com/office/drawing/2014/main" id="{6DC2C05C-35D8-49B4-804A-8B8A559A864A}"/>
              </a:ext>
            </a:extLst>
          </p:cNvPr>
          <p:cNvSpPr txBox="1"/>
          <p:nvPr/>
        </p:nvSpPr>
        <p:spPr>
          <a:xfrm>
            <a:off x="2286712" y="8805118"/>
            <a:ext cx="3734575"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Unit 4. Topic 2. Subject Matter: Fisheries and Population Dynamics</a:t>
            </a:r>
            <a:endParaRPr lang="en-AU" sz="1100" b="1" dirty="0">
              <a:latin typeface="Arial Narrow" pitchFamily="34" charset="0"/>
            </a:endParaRPr>
          </a:p>
        </p:txBody>
      </p:sp>
      <p:sp>
        <p:nvSpPr>
          <p:cNvPr id="32" name="Rectangle 31">
            <a:extLst>
              <a:ext uri="{FF2B5EF4-FFF2-40B4-BE49-F238E27FC236}">
                <a16:creationId xmlns:a16="http://schemas.microsoft.com/office/drawing/2014/main" id="{E884C552-B041-45A6-B8A0-C74CD483A572}"/>
              </a:ext>
            </a:extLst>
          </p:cNvPr>
          <p:cNvSpPr/>
          <p:nvPr/>
        </p:nvSpPr>
        <p:spPr>
          <a:xfrm>
            <a:off x="443949" y="8366614"/>
            <a:ext cx="6110072" cy="477054"/>
          </a:xfrm>
          <a:prstGeom prst="rect">
            <a:avLst/>
          </a:prstGeom>
        </p:spPr>
        <p:txBody>
          <a:bodyPr wrap="square">
            <a:spAutoFit/>
          </a:bodyPr>
          <a:lstStyle/>
          <a:p>
            <a:r>
              <a:rPr lang="en-AU" sz="600" baseline="30000" dirty="0">
                <a:latin typeface="Arial Narrow" panose="020B0606020202030204" pitchFamily="34" charset="0"/>
              </a:rPr>
              <a:t>[1] </a:t>
            </a:r>
            <a:r>
              <a:rPr lang="en-AU" sz="600" dirty="0">
                <a:latin typeface="Arial Narrow" panose="020B0606020202030204" pitchFamily="34" charset="0"/>
              </a:rPr>
              <a:t>From</a:t>
            </a:r>
            <a:r>
              <a:rPr lang="en-AU" sz="600" baseline="30000" dirty="0">
                <a:latin typeface="Arial Narrow" panose="020B0606020202030204" pitchFamily="34" charset="0"/>
              </a:rPr>
              <a:t> </a:t>
            </a:r>
            <a:r>
              <a:rPr lang="en-US" sz="600" dirty="0" err="1">
                <a:latin typeface="Arial Narrow" panose="020B0606020202030204" pitchFamily="34" charset="0"/>
              </a:rPr>
              <a:t>Kroodsma</a:t>
            </a:r>
            <a:r>
              <a:rPr lang="en-US" sz="600" dirty="0">
                <a:latin typeface="Arial Narrow" panose="020B0606020202030204" pitchFamily="34" charset="0"/>
              </a:rPr>
              <a:t>, D. A., Mayorga, J., Hochberg, T., Miller, N.A., </a:t>
            </a:r>
            <a:r>
              <a:rPr lang="en-US" sz="600" dirty="0" err="1">
                <a:latin typeface="Arial Narrow" panose="020B0606020202030204" pitchFamily="34" charset="0"/>
              </a:rPr>
              <a:t>Boerder</a:t>
            </a:r>
            <a:r>
              <a:rPr lang="en-US" sz="600" dirty="0">
                <a:latin typeface="Arial Narrow" panose="020B0606020202030204" pitchFamily="34" charset="0"/>
              </a:rPr>
              <a:t>, K., Ferretti, F., Wilson, A., Bergman, B., White, T.D., Block, G.A., Woods, P., Sullivan, B., Costello, C. and Worm, B.</a:t>
            </a:r>
            <a:r>
              <a:rPr lang="en-US" sz="600" i="1" dirty="0">
                <a:latin typeface="Arial Narrow" panose="020B0606020202030204" pitchFamily="34" charset="0"/>
              </a:rPr>
              <a:t> </a:t>
            </a:r>
            <a:r>
              <a:rPr lang="en-US" sz="600" dirty="0">
                <a:latin typeface="Arial Narrow" panose="020B0606020202030204" pitchFamily="34" charset="0"/>
              </a:rPr>
              <a:t>(2018). Tracking the global footprint of fisheries. </a:t>
            </a:r>
            <a:r>
              <a:rPr lang="en-US" sz="600" i="1" dirty="0">
                <a:latin typeface="Arial Narrow" panose="020B0606020202030204" pitchFamily="34" charset="0"/>
              </a:rPr>
              <a:t>Science. Vol.359. Issue 6378. P. 904-908. DOI: 10.1126/science.aao5646. </a:t>
            </a:r>
            <a:r>
              <a:rPr lang="en-US" sz="600" dirty="0">
                <a:latin typeface="Arial Narrow" panose="020B0606020202030204" pitchFamily="34" charset="0"/>
              </a:rPr>
              <a:t>Reprinted with permission from AAAS.</a:t>
            </a:r>
            <a:endParaRPr lang="en-US" sz="600" i="1" dirty="0">
              <a:latin typeface="Arial Narrow" panose="020B0606020202030204" pitchFamily="34" charset="0"/>
            </a:endParaRPr>
          </a:p>
          <a:p>
            <a:r>
              <a:rPr lang="en-AU" sz="600" baseline="30000" dirty="0">
                <a:latin typeface="Arial Narrow" panose="020B0606020202030204" pitchFamily="34" charset="0"/>
              </a:rPr>
              <a:t>[2] </a:t>
            </a:r>
            <a:r>
              <a:rPr lang="en-US" sz="600" dirty="0">
                <a:latin typeface="Arial Narrow" panose="020B0606020202030204" pitchFamily="34" charset="0"/>
              </a:rPr>
              <a:t>Global Fishing Watch (2016-2019). </a:t>
            </a:r>
            <a:r>
              <a:rPr lang="en-US" sz="600" i="1" dirty="0">
                <a:latin typeface="Arial Narrow" panose="020B0606020202030204" pitchFamily="34" charset="0"/>
              </a:rPr>
              <a:t>Global Fishing Watch. </a:t>
            </a:r>
            <a:r>
              <a:rPr lang="en-US" sz="600" dirty="0">
                <a:latin typeface="Arial Narrow" panose="020B0606020202030204" pitchFamily="34" charset="0"/>
              </a:rPr>
              <a:t>Accessed 09.05.2019 from: https://globalfishingwatch.org/map/</a:t>
            </a:r>
            <a:endParaRPr lang="en-US" sz="600" i="1" dirty="0">
              <a:latin typeface="Arial Narrow" panose="020B0606020202030204" pitchFamily="34" charset="0"/>
            </a:endParaRPr>
          </a:p>
          <a:p>
            <a:r>
              <a:rPr lang="en-US" sz="600" baseline="30000" dirty="0">
                <a:latin typeface="Arial Narrow" panose="020B0606020202030204" pitchFamily="34" charset="0"/>
              </a:rPr>
              <a:t>[3] </a:t>
            </a:r>
            <a:r>
              <a:rPr lang="en-US" sz="600" dirty="0" err="1">
                <a:latin typeface="Arial Narrow" panose="020B0606020202030204" pitchFamily="34" charset="0"/>
              </a:rPr>
              <a:t>Valavanis</a:t>
            </a:r>
            <a:r>
              <a:rPr lang="en-US" sz="600" dirty="0">
                <a:latin typeface="Arial Narrow" panose="020B0606020202030204" pitchFamily="34" charset="0"/>
              </a:rPr>
              <a:t>, V.D, </a:t>
            </a:r>
            <a:r>
              <a:rPr lang="en-US" sz="600" dirty="0" err="1">
                <a:latin typeface="Arial Narrow" panose="020B0606020202030204" pitchFamily="34" charset="0"/>
              </a:rPr>
              <a:t>Kapantagakis</a:t>
            </a:r>
            <a:r>
              <a:rPr lang="en-US" sz="600" dirty="0">
                <a:latin typeface="Arial Narrow" panose="020B0606020202030204" pitchFamily="34" charset="0"/>
              </a:rPr>
              <a:t>, A., &amp; </a:t>
            </a:r>
            <a:r>
              <a:rPr lang="en-US" sz="600" dirty="0" err="1">
                <a:latin typeface="Arial Narrow" panose="020B0606020202030204" pitchFamily="34" charset="0"/>
              </a:rPr>
              <a:t>Katara</a:t>
            </a:r>
            <a:r>
              <a:rPr lang="en-US" sz="600" dirty="0">
                <a:latin typeface="Arial Narrow" panose="020B0606020202030204" pitchFamily="34" charset="0"/>
              </a:rPr>
              <a:t>, I. and </a:t>
            </a:r>
            <a:r>
              <a:rPr lang="en-US" sz="600" dirty="0" err="1">
                <a:latin typeface="Arial Narrow" panose="020B0606020202030204" pitchFamily="34" charset="0"/>
              </a:rPr>
              <a:t>Palialexis</a:t>
            </a:r>
            <a:r>
              <a:rPr lang="en-US" sz="600" dirty="0">
                <a:latin typeface="Arial Narrow" panose="020B0606020202030204" pitchFamily="34" charset="0"/>
              </a:rPr>
              <a:t>, A. (2004). Critical regions: A GIS-based model of marine productivity hotspots. </a:t>
            </a:r>
            <a:r>
              <a:rPr lang="en-US" sz="600" i="1" dirty="0">
                <a:latin typeface="Arial Narrow" panose="020B0606020202030204" pitchFamily="34" charset="0"/>
              </a:rPr>
              <a:t>Aquatic Sciences 66(1): 139-148. DOI: 10.1007/s00027-003-0669-2</a:t>
            </a:r>
            <a:r>
              <a:rPr lang="en-US" sz="700" i="1" dirty="0">
                <a:latin typeface="Arial Narrow" panose="020B0606020202030204" pitchFamily="34" charset="0"/>
              </a:rPr>
              <a:t>. </a:t>
            </a:r>
          </a:p>
        </p:txBody>
      </p:sp>
      <p:sp>
        <p:nvSpPr>
          <p:cNvPr id="20" name="Rectangle 19">
            <a:extLst>
              <a:ext uri="{FF2B5EF4-FFF2-40B4-BE49-F238E27FC236}">
                <a16:creationId xmlns:a16="http://schemas.microsoft.com/office/drawing/2014/main" id="{FAF7CDF7-DCDF-4423-89B9-851962EE47FE}"/>
              </a:ext>
            </a:extLst>
          </p:cNvPr>
          <p:cNvSpPr/>
          <p:nvPr/>
        </p:nvSpPr>
        <p:spPr>
          <a:xfrm>
            <a:off x="519491" y="1015503"/>
            <a:ext cx="5834101" cy="407691"/>
          </a:xfrm>
          <a:prstGeom prst="rect">
            <a:avLst/>
          </a:prstGeom>
          <a:solidFill>
            <a:schemeClr val="tx1"/>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AU" sz="1200" b="1" dirty="0">
              <a:solidFill>
                <a:schemeClr val="bg1"/>
              </a:solidFill>
              <a:latin typeface="Arial Narrow" panose="020B0606020202030204" pitchFamily="34" charset="0"/>
            </a:endParaRPr>
          </a:p>
        </p:txBody>
      </p:sp>
      <p:sp>
        <p:nvSpPr>
          <p:cNvPr id="21" name="Rectangle 20">
            <a:extLst>
              <a:ext uri="{FF2B5EF4-FFF2-40B4-BE49-F238E27FC236}">
                <a16:creationId xmlns:a16="http://schemas.microsoft.com/office/drawing/2014/main" id="{BD325526-FEEE-424F-8F06-D48ED77D6B6C}"/>
              </a:ext>
            </a:extLst>
          </p:cNvPr>
          <p:cNvSpPr/>
          <p:nvPr/>
        </p:nvSpPr>
        <p:spPr>
          <a:xfrm>
            <a:off x="504408" y="1067757"/>
            <a:ext cx="5888857" cy="276999"/>
          </a:xfrm>
          <a:prstGeom prst="rect">
            <a:avLst/>
          </a:prstGeom>
        </p:spPr>
        <p:txBody>
          <a:bodyPr wrap="square">
            <a:spAutoFit/>
          </a:bodyPr>
          <a:lstStyle/>
          <a:p>
            <a:pPr algn="ctr"/>
            <a:r>
              <a:rPr lang="en-AU" sz="1200" b="1" dirty="0">
                <a:solidFill>
                  <a:schemeClr val="bg1"/>
                </a:solidFill>
                <a:latin typeface="Arial Narrow" panose="020B0606020202030204" pitchFamily="34" charset="0"/>
              </a:rPr>
              <a:t>Nutrients    =    Primary Productivity    =    FISH!</a:t>
            </a:r>
          </a:p>
        </p:txBody>
      </p:sp>
      <p:sp>
        <p:nvSpPr>
          <p:cNvPr id="27" name="Rectangle 26">
            <a:extLst>
              <a:ext uri="{FF2B5EF4-FFF2-40B4-BE49-F238E27FC236}">
                <a16:creationId xmlns:a16="http://schemas.microsoft.com/office/drawing/2014/main" id="{7F612741-6A2E-4628-B4BD-C07BA5BA3B7C}"/>
              </a:ext>
            </a:extLst>
          </p:cNvPr>
          <p:cNvSpPr/>
          <p:nvPr/>
        </p:nvSpPr>
        <p:spPr>
          <a:xfrm>
            <a:off x="495049" y="4873032"/>
            <a:ext cx="5902672" cy="302621"/>
          </a:xfrm>
          <a:prstGeom prst="rect">
            <a:avLst/>
          </a:prstGeom>
          <a:solidFill>
            <a:schemeClr val="tx1"/>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AU" sz="1200" b="1" dirty="0">
              <a:solidFill>
                <a:schemeClr val="bg1"/>
              </a:solidFill>
              <a:latin typeface="Arial Narrow" panose="020B0606020202030204" pitchFamily="34" charset="0"/>
            </a:endParaRPr>
          </a:p>
        </p:txBody>
      </p:sp>
      <p:pic>
        <p:nvPicPr>
          <p:cNvPr id="33" name="Picture 32">
            <a:extLst>
              <a:ext uri="{FF2B5EF4-FFF2-40B4-BE49-F238E27FC236}">
                <a16:creationId xmlns:a16="http://schemas.microsoft.com/office/drawing/2014/main" id="{8214851B-0641-4071-B672-ACB78D5C45F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5428" b="8693"/>
          <a:stretch/>
        </p:blipFill>
        <p:spPr>
          <a:xfrm>
            <a:off x="528012" y="5532165"/>
            <a:ext cx="5865253" cy="2821801"/>
          </a:xfrm>
          <a:prstGeom prst="rect">
            <a:avLst/>
          </a:prstGeom>
          <a:ln w="28575">
            <a:solidFill>
              <a:schemeClr val="tx1"/>
            </a:solidFill>
          </a:ln>
          <a:effectLst>
            <a:outerShdw blurRad="50800" dist="38100" dir="2700000" algn="tl" rotWithShape="0">
              <a:prstClr val="black">
                <a:alpha val="40000"/>
              </a:prstClr>
            </a:outerShdw>
          </a:effectLst>
        </p:spPr>
      </p:pic>
      <p:sp>
        <p:nvSpPr>
          <p:cNvPr id="38" name="TextBox 37">
            <a:extLst>
              <a:ext uri="{FF2B5EF4-FFF2-40B4-BE49-F238E27FC236}">
                <a16:creationId xmlns:a16="http://schemas.microsoft.com/office/drawing/2014/main" id="{0BC6B2F7-FC9C-4FA6-9666-88973275A72C}"/>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45" name="Rectangle 44">
            <a:extLst>
              <a:ext uri="{FF2B5EF4-FFF2-40B4-BE49-F238E27FC236}">
                <a16:creationId xmlns:a16="http://schemas.microsoft.com/office/drawing/2014/main" id="{FFD4130B-99A2-48EE-A4CA-77786B4B761E}"/>
              </a:ext>
            </a:extLst>
          </p:cNvPr>
          <p:cNvSpPr/>
          <p:nvPr/>
        </p:nvSpPr>
        <p:spPr>
          <a:xfrm>
            <a:off x="479806" y="4862719"/>
            <a:ext cx="6053375" cy="276999"/>
          </a:xfrm>
          <a:prstGeom prst="rect">
            <a:avLst/>
          </a:prstGeom>
          <a:effectLst/>
        </p:spPr>
        <p:txBody>
          <a:bodyPr wrap="square">
            <a:spAutoFit/>
          </a:bodyPr>
          <a:lstStyle/>
          <a:p>
            <a:r>
              <a:rPr lang="en-AU" sz="1200" b="1" dirty="0">
                <a:solidFill>
                  <a:schemeClr val="bg1"/>
                </a:solidFill>
                <a:latin typeface="Arial Narrow" panose="020B0606020202030204" pitchFamily="34" charset="0"/>
              </a:rPr>
              <a:t>Activity: Indicate the regions of upwelling that are well-known fishing hotspots, listed 1-11 below</a:t>
            </a:r>
          </a:p>
        </p:txBody>
      </p:sp>
      <p:sp>
        <p:nvSpPr>
          <p:cNvPr id="29" name="Rectangle 28">
            <a:extLst>
              <a:ext uri="{FF2B5EF4-FFF2-40B4-BE49-F238E27FC236}">
                <a16:creationId xmlns:a16="http://schemas.microsoft.com/office/drawing/2014/main" id="{BB1489A4-D3D0-47F0-A800-F7D6B4B5ECDA}"/>
              </a:ext>
            </a:extLst>
          </p:cNvPr>
          <p:cNvSpPr/>
          <p:nvPr/>
        </p:nvSpPr>
        <p:spPr>
          <a:xfrm>
            <a:off x="431533" y="3787460"/>
            <a:ext cx="6134083" cy="1077218"/>
          </a:xfrm>
          <a:prstGeom prst="rect">
            <a:avLst/>
          </a:prstGeom>
        </p:spPr>
        <p:txBody>
          <a:bodyPr wrap="square">
            <a:spAutoFit/>
          </a:bodyPr>
          <a:lstStyle/>
          <a:p>
            <a:r>
              <a:rPr lang="en-AU" sz="1600" b="1" dirty="0">
                <a:latin typeface="Arial Narrow" panose="020B0606020202030204" pitchFamily="34" charset="0"/>
              </a:rPr>
              <a:t>Fishing Hotspots</a:t>
            </a:r>
          </a:p>
          <a:p>
            <a:r>
              <a:rPr lang="en-AU" sz="1200" dirty="0">
                <a:latin typeface="Arial Narrow" panose="020B0606020202030204" pitchFamily="34" charset="0"/>
              </a:rPr>
              <a:t>Fishing hotspots are commonly found in areas with high chlorophyll-a concentrations (the green pigment in plants commonly used to indicate phytoplankton abundance) resulting from oceanographic processes such as upwellings, cyclonic gyres and eddies</a:t>
            </a:r>
            <a:r>
              <a:rPr lang="en-AU" sz="1200" baseline="30000" dirty="0">
                <a:latin typeface="Arial Narrow" panose="020B0606020202030204" pitchFamily="34" charset="0"/>
              </a:rPr>
              <a:t>[3]</a:t>
            </a:r>
            <a:r>
              <a:rPr lang="en-AU" sz="1200" dirty="0">
                <a:latin typeface="Arial Narrow" panose="020B0606020202030204" pitchFamily="34" charset="0"/>
              </a:rPr>
              <a:t>. The sea surface temperature (SST) of hotspots is often</a:t>
            </a:r>
            <a:r>
              <a:rPr lang="en-AU" sz="1200" b="1" dirty="0">
                <a:latin typeface="Arial Narrow" panose="020B0606020202030204" pitchFamily="34" charset="0"/>
              </a:rPr>
              <a:t> cold</a:t>
            </a:r>
            <a:r>
              <a:rPr lang="en-AU" sz="1200" dirty="0">
                <a:latin typeface="Arial Narrow" panose="020B0606020202030204" pitchFamily="34" charset="0"/>
              </a:rPr>
              <a:t>, </a:t>
            </a:r>
            <a:br>
              <a:rPr lang="en-AU" sz="1200" dirty="0">
                <a:latin typeface="Arial Narrow" panose="020B0606020202030204" pitchFamily="34" charset="0"/>
              </a:rPr>
            </a:br>
            <a:r>
              <a:rPr lang="en-AU" sz="1200" dirty="0">
                <a:latin typeface="Arial Narrow" panose="020B0606020202030204" pitchFamily="34" charset="0"/>
              </a:rPr>
              <a:t>from the surfacing of deep-water masses (</a:t>
            </a:r>
            <a:r>
              <a:rPr lang="en-AU" sz="1200" i="1" dirty="0">
                <a:latin typeface="Arial Narrow" panose="020B0606020202030204" pitchFamily="34" charset="0"/>
              </a:rPr>
              <a:t>from</a:t>
            </a:r>
            <a:r>
              <a:rPr lang="en-AU" sz="1200" dirty="0">
                <a:latin typeface="Arial Narrow" panose="020B0606020202030204" pitchFamily="34" charset="0"/>
              </a:rPr>
              <a:t> below the pycnocline) that deliver nutrients to the surface</a:t>
            </a:r>
            <a:r>
              <a:rPr lang="en-AU" sz="1200" baseline="30000" dirty="0">
                <a:latin typeface="Arial Narrow" panose="020B0606020202030204" pitchFamily="34" charset="0"/>
              </a:rPr>
              <a:t>[3]</a:t>
            </a:r>
            <a:r>
              <a:rPr lang="en-AU" sz="1200" dirty="0">
                <a:latin typeface="Arial Narrow" panose="020B0606020202030204" pitchFamily="34" charset="0"/>
              </a:rPr>
              <a:t>. </a:t>
            </a:r>
            <a:endParaRPr lang="en-AU" sz="1600" b="1" dirty="0">
              <a:latin typeface="Arial Narrow" panose="020B0606020202030204" pitchFamily="34" charset="0"/>
            </a:endParaRPr>
          </a:p>
        </p:txBody>
      </p:sp>
      <p:cxnSp>
        <p:nvCxnSpPr>
          <p:cNvPr id="30" name="Straight Connector 29">
            <a:extLst>
              <a:ext uri="{FF2B5EF4-FFF2-40B4-BE49-F238E27FC236}">
                <a16:creationId xmlns:a16="http://schemas.microsoft.com/office/drawing/2014/main" id="{B45C5B19-EB74-4900-AF1D-D1AFE8866869}"/>
              </a:ext>
            </a:extLst>
          </p:cNvPr>
          <p:cNvCxnSpPr/>
          <p:nvPr/>
        </p:nvCxnSpPr>
        <p:spPr>
          <a:xfrm flipH="1">
            <a:off x="508863" y="3792286"/>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Oval 25">
            <a:extLst>
              <a:ext uri="{FF2B5EF4-FFF2-40B4-BE49-F238E27FC236}">
                <a16:creationId xmlns:a16="http://schemas.microsoft.com/office/drawing/2014/main" id="{10CAC543-4025-41F7-9FE0-732B77589FFD}"/>
              </a:ext>
            </a:extLst>
          </p:cNvPr>
          <p:cNvSpPr/>
          <p:nvPr/>
        </p:nvSpPr>
        <p:spPr>
          <a:xfrm>
            <a:off x="2431388" y="777361"/>
            <a:ext cx="176053" cy="15005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28" name="TextBox 27">
            <a:extLst>
              <a:ext uri="{FF2B5EF4-FFF2-40B4-BE49-F238E27FC236}">
                <a16:creationId xmlns:a16="http://schemas.microsoft.com/office/drawing/2014/main" id="{5D9263DC-8C2F-4F54-866D-4EF451AC6860}"/>
              </a:ext>
            </a:extLst>
          </p:cNvPr>
          <p:cNvSpPr txBox="1"/>
          <p:nvPr/>
        </p:nvSpPr>
        <p:spPr>
          <a:xfrm>
            <a:off x="2348171" y="759556"/>
            <a:ext cx="388137" cy="184666"/>
          </a:xfrm>
          <a:prstGeom prst="rect">
            <a:avLst/>
          </a:prstGeom>
          <a:noFill/>
        </p:spPr>
        <p:txBody>
          <a:bodyPr wrap="square" rtlCol="0">
            <a:spAutoFit/>
          </a:bodyPr>
          <a:lstStyle/>
          <a:p>
            <a:r>
              <a:rPr lang="en-AU" sz="600" b="1" dirty="0">
                <a:solidFill>
                  <a:schemeClr val="bg1"/>
                </a:solidFill>
                <a:latin typeface="Arial Narrow" panose="020B0606020202030204" pitchFamily="34" charset="0"/>
              </a:rPr>
              <a:t>T135</a:t>
            </a:r>
          </a:p>
        </p:txBody>
      </p:sp>
      <p:sp>
        <p:nvSpPr>
          <p:cNvPr id="31" name="Oval 30">
            <a:extLst>
              <a:ext uri="{FF2B5EF4-FFF2-40B4-BE49-F238E27FC236}">
                <a16:creationId xmlns:a16="http://schemas.microsoft.com/office/drawing/2014/main" id="{9A8987BE-3E56-4DF1-88B3-78B9B3EEEBC6}"/>
              </a:ext>
            </a:extLst>
          </p:cNvPr>
          <p:cNvSpPr/>
          <p:nvPr/>
        </p:nvSpPr>
        <p:spPr>
          <a:xfrm rot="1356258">
            <a:off x="1994125" y="6298919"/>
            <a:ext cx="244890" cy="381867"/>
          </a:xfrm>
          <a:prstGeom prst="ellipse">
            <a:avLst/>
          </a:prstGeom>
          <a:solidFill>
            <a:schemeClr val="bg1">
              <a:lumMod val="95000"/>
              <a:alpha val="60000"/>
            </a:schemeClr>
          </a:solidFill>
          <a:ln>
            <a:solidFill>
              <a:schemeClr val="bg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5" name="Oval 34">
            <a:extLst>
              <a:ext uri="{FF2B5EF4-FFF2-40B4-BE49-F238E27FC236}">
                <a16:creationId xmlns:a16="http://schemas.microsoft.com/office/drawing/2014/main" id="{49E7E70D-E1C5-4FB8-A5D3-665F730D2E82}"/>
              </a:ext>
            </a:extLst>
          </p:cNvPr>
          <p:cNvSpPr/>
          <p:nvPr/>
        </p:nvSpPr>
        <p:spPr>
          <a:xfrm rot="20589140">
            <a:off x="2420865" y="7171863"/>
            <a:ext cx="292644" cy="361805"/>
          </a:xfrm>
          <a:prstGeom prst="ellipse">
            <a:avLst/>
          </a:prstGeom>
          <a:solidFill>
            <a:schemeClr val="bg2">
              <a:alpha val="60000"/>
            </a:schemeClr>
          </a:solidFill>
          <a:ln>
            <a:solidFill>
              <a:schemeClr val="bg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6" name="Oval 35">
            <a:extLst>
              <a:ext uri="{FF2B5EF4-FFF2-40B4-BE49-F238E27FC236}">
                <a16:creationId xmlns:a16="http://schemas.microsoft.com/office/drawing/2014/main" id="{4A37762E-8E54-4A5C-B680-56C27829CBA6}"/>
              </a:ext>
            </a:extLst>
          </p:cNvPr>
          <p:cNvSpPr/>
          <p:nvPr/>
        </p:nvSpPr>
        <p:spPr>
          <a:xfrm rot="20725041">
            <a:off x="962707" y="6898418"/>
            <a:ext cx="333730" cy="380305"/>
          </a:xfrm>
          <a:prstGeom prst="ellipse">
            <a:avLst/>
          </a:prstGeom>
          <a:solidFill>
            <a:schemeClr val="bg1">
              <a:lumMod val="95000"/>
              <a:alpha val="60000"/>
            </a:schemeClr>
          </a:solidFill>
          <a:ln>
            <a:solidFill>
              <a:schemeClr val="bg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7" name="Oval 36">
            <a:extLst>
              <a:ext uri="{FF2B5EF4-FFF2-40B4-BE49-F238E27FC236}">
                <a16:creationId xmlns:a16="http://schemas.microsoft.com/office/drawing/2014/main" id="{D6E95395-D1C7-4CA7-81E8-A9ED5D56F323}"/>
              </a:ext>
            </a:extLst>
          </p:cNvPr>
          <p:cNvSpPr/>
          <p:nvPr/>
        </p:nvSpPr>
        <p:spPr>
          <a:xfrm rot="20288483">
            <a:off x="5790975" y="5966502"/>
            <a:ext cx="281850" cy="367978"/>
          </a:xfrm>
          <a:prstGeom prst="ellipse">
            <a:avLst/>
          </a:prstGeom>
          <a:solidFill>
            <a:schemeClr val="bg1">
              <a:lumMod val="95000"/>
              <a:alpha val="60000"/>
            </a:schemeClr>
          </a:solidFill>
          <a:ln>
            <a:solidFill>
              <a:schemeClr val="bg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0" name="Oval 39">
            <a:extLst>
              <a:ext uri="{FF2B5EF4-FFF2-40B4-BE49-F238E27FC236}">
                <a16:creationId xmlns:a16="http://schemas.microsoft.com/office/drawing/2014/main" id="{3C6539F2-D628-4223-97F1-F34A7D935DC0}"/>
              </a:ext>
            </a:extLst>
          </p:cNvPr>
          <p:cNvSpPr/>
          <p:nvPr/>
        </p:nvSpPr>
        <p:spPr>
          <a:xfrm rot="16200000">
            <a:off x="1705475" y="6600587"/>
            <a:ext cx="181116" cy="426650"/>
          </a:xfrm>
          <a:prstGeom prst="ellipse">
            <a:avLst/>
          </a:prstGeom>
          <a:solidFill>
            <a:schemeClr val="bg1">
              <a:lumMod val="85000"/>
              <a:alpha val="60000"/>
            </a:schemeClr>
          </a:solidFill>
          <a:ln>
            <a:solidFill>
              <a:schemeClr val="bg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1" name="Oval 40">
            <a:extLst>
              <a:ext uri="{FF2B5EF4-FFF2-40B4-BE49-F238E27FC236}">
                <a16:creationId xmlns:a16="http://schemas.microsoft.com/office/drawing/2014/main" id="{E5E287A5-9DCC-46DD-932D-5C3C1914097E}"/>
              </a:ext>
            </a:extLst>
          </p:cNvPr>
          <p:cNvSpPr/>
          <p:nvPr/>
        </p:nvSpPr>
        <p:spPr>
          <a:xfrm rot="16200000">
            <a:off x="5550431" y="6216196"/>
            <a:ext cx="276998" cy="1478482"/>
          </a:xfrm>
          <a:prstGeom prst="ellipse">
            <a:avLst/>
          </a:prstGeom>
          <a:solidFill>
            <a:schemeClr val="bg1">
              <a:lumMod val="85000"/>
              <a:alpha val="60000"/>
            </a:schemeClr>
          </a:solidFill>
          <a:ln>
            <a:solidFill>
              <a:schemeClr val="bg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6" name="Oval 45">
            <a:extLst>
              <a:ext uri="{FF2B5EF4-FFF2-40B4-BE49-F238E27FC236}">
                <a16:creationId xmlns:a16="http://schemas.microsoft.com/office/drawing/2014/main" id="{5E753849-0C6D-474B-AABF-575FB44383F9}"/>
              </a:ext>
            </a:extLst>
          </p:cNvPr>
          <p:cNvSpPr/>
          <p:nvPr/>
        </p:nvSpPr>
        <p:spPr>
          <a:xfrm rot="2130768">
            <a:off x="3023826" y="6605157"/>
            <a:ext cx="218809" cy="329371"/>
          </a:xfrm>
          <a:prstGeom prst="ellipse">
            <a:avLst/>
          </a:prstGeom>
          <a:solidFill>
            <a:schemeClr val="bg1">
              <a:lumMod val="95000"/>
              <a:alpha val="60000"/>
            </a:schemeClr>
          </a:solidFill>
          <a:ln>
            <a:solidFill>
              <a:schemeClr val="bg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Rectangle 4">
            <a:extLst>
              <a:ext uri="{FF2B5EF4-FFF2-40B4-BE49-F238E27FC236}">
                <a16:creationId xmlns:a16="http://schemas.microsoft.com/office/drawing/2014/main" id="{EDCF4544-4ED5-4A5F-862B-7D3F8B46F467}"/>
              </a:ext>
            </a:extLst>
          </p:cNvPr>
          <p:cNvSpPr/>
          <p:nvPr/>
        </p:nvSpPr>
        <p:spPr>
          <a:xfrm>
            <a:off x="431533" y="5149890"/>
            <a:ext cx="6021829" cy="353943"/>
          </a:xfrm>
          <a:prstGeom prst="rect">
            <a:avLst/>
          </a:prstGeom>
        </p:spPr>
        <p:txBody>
          <a:bodyPr wrap="square">
            <a:spAutoFit/>
          </a:bodyPr>
          <a:lstStyle/>
          <a:p>
            <a:r>
              <a:rPr lang="en-AU" sz="850" u="sng" dirty="0">
                <a:latin typeface="Arial Narrow" panose="020B0606020202030204" pitchFamily="34" charset="0"/>
              </a:rPr>
              <a:t>Four major western boundary upwellings: </a:t>
            </a:r>
            <a:r>
              <a:rPr lang="en-AU" sz="850" dirty="0">
                <a:latin typeface="Arial Narrow" panose="020B0606020202030204" pitchFamily="34" charset="0"/>
              </a:rPr>
              <a:t>(1) Canary (2) Benguela (3) California and (4) Peru currents. </a:t>
            </a:r>
            <a:r>
              <a:rPr lang="en-AU" sz="850" u="sng" dirty="0">
                <a:latin typeface="Arial Narrow" panose="020B0606020202030204" pitchFamily="34" charset="0"/>
              </a:rPr>
              <a:t>Equatorial upwelling regions</a:t>
            </a:r>
            <a:r>
              <a:rPr lang="en-AU" sz="850" dirty="0">
                <a:latin typeface="Arial Narrow" panose="020B0606020202030204" pitchFamily="34" charset="0"/>
              </a:rPr>
              <a:t>: (5) Equatorial Pacific (6) Equatorial Atlantic. </a:t>
            </a:r>
            <a:r>
              <a:rPr lang="en-AU" sz="850" u="sng" dirty="0">
                <a:latin typeface="Arial Narrow" panose="020B0606020202030204" pitchFamily="34" charset="0"/>
              </a:rPr>
              <a:t>Others</a:t>
            </a:r>
            <a:r>
              <a:rPr lang="en-AU" sz="850" dirty="0">
                <a:latin typeface="Arial Narrow" panose="020B0606020202030204" pitchFamily="34" charset="0"/>
              </a:rPr>
              <a:t>: (7) Somalia Coast (8) Yucatan Shelf (9) Cabo </a:t>
            </a:r>
            <a:r>
              <a:rPr lang="en-AU" sz="850" dirty="0" err="1">
                <a:latin typeface="Arial Narrow" panose="020B0606020202030204" pitchFamily="34" charset="0"/>
              </a:rPr>
              <a:t>Frio</a:t>
            </a:r>
            <a:r>
              <a:rPr lang="en-AU" sz="850" dirty="0">
                <a:latin typeface="Arial Narrow" panose="020B0606020202030204" pitchFamily="34" charset="0"/>
              </a:rPr>
              <a:t>, Brazil (10) </a:t>
            </a:r>
            <a:r>
              <a:rPr lang="en-AU" sz="850" dirty="0" err="1">
                <a:latin typeface="Arial Narrow" panose="020B0606020202030204" pitchFamily="34" charset="0"/>
              </a:rPr>
              <a:t>Samalga</a:t>
            </a:r>
            <a:r>
              <a:rPr lang="en-AU" sz="850" dirty="0">
                <a:latin typeface="Arial Narrow" panose="020B0606020202030204" pitchFamily="34" charset="0"/>
              </a:rPr>
              <a:t>, Alaska and (11) Costa Rica Dome. </a:t>
            </a:r>
          </a:p>
        </p:txBody>
      </p:sp>
      <p:sp>
        <p:nvSpPr>
          <p:cNvPr id="6" name="TextBox 5">
            <a:extLst>
              <a:ext uri="{FF2B5EF4-FFF2-40B4-BE49-F238E27FC236}">
                <a16:creationId xmlns:a16="http://schemas.microsoft.com/office/drawing/2014/main" id="{4A34DFFA-78C0-47A4-84A8-088E8D2DDECF}"/>
              </a:ext>
            </a:extLst>
          </p:cNvPr>
          <p:cNvSpPr txBox="1"/>
          <p:nvPr/>
        </p:nvSpPr>
        <p:spPr>
          <a:xfrm>
            <a:off x="1974912" y="6343361"/>
            <a:ext cx="360040" cy="276999"/>
          </a:xfrm>
          <a:prstGeom prst="rect">
            <a:avLst/>
          </a:prstGeom>
          <a:noFill/>
        </p:spPr>
        <p:txBody>
          <a:bodyPr wrap="square" rtlCol="0">
            <a:spAutoFit/>
          </a:bodyPr>
          <a:lstStyle/>
          <a:p>
            <a:r>
              <a:rPr lang="en-AU" sz="1200" dirty="0">
                <a:solidFill>
                  <a:schemeClr val="tx1">
                    <a:lumMod val="65000"/>
                    <a:lumOff val="35000"/>
                  </a:schemeClr>
                </a:solidFill>
                <a:latin typeface="Comic Sans MS" panose="030F0702030302020204" pitchFamily="66" charset="0"/>
              </a:rPr>
              <a:t>1</a:t>
            </a:r>
          </a:p>
        </p:txBody>
      </p:sp>
      <p:sp>
        <p:nvSpPr>
          <p:cNvPr id="47" name="TextBox 46">
            <a:extLst>
              <a:ext uri="{FF2B5EF4-FFF2-40B4-BE49-F238E27FC236}">
                <a16:creationId xmlns:a16="http://schemas.microsoft.com/office/drawing/2014/main" id="{3A9AD905-D4BC-4386-9AFB-1B49E27E1A5C}"/>
              </a:ext>
            </a:extLst>
          </p:cNvPr>
          <p:cNvSpPr txBox="1"/>
          <p:nvPr/>
        </p:nvSpPr>
        <p:spPr>
          <a:xfrm>
            <a:off x="5774153" y="6021867"/>
            <a:ext cx="360040" cy="276999"/>
          </a:xfrm>
          <a:prstGeom prst="rect">
            <a:avLst/>
          </a:prstGeom>
          <a:noFill/>
        </p:spPr>
        <p:txBody>
          <a:bodyPr wrap="square" rtlCol="0">
            <a:spAutoFit/>
          </a:bodyPr>
          <a:lstStyle/>
          <a:p>
            <a:r>
              <a:rPr lang="en-AU" sz="1200" dirty="0">
                <a:solidFill>
                  <a:schemeClr val="tx1">
                    <a:lumMod val="65000"/>
                    <a:lumOff val="35000"/>
                  </a:schemeClr>
                </a:solidFill>
                <a:latin typeface="Comic Sans MS" panose="030F0702030302020204" pitchFamily="66" charset="0"/>
              </a:rPr>
              <a:t>3</a:t>
            </a:r>
          </a:p>
        </p:txBody>
      </p:sp>
      <p:sp>
        <p:nvSpPr>
          <p:cNvPr id="48" name="TextBox 47">
            <a:extLst>
              <a:ext uri="{FF2B5EF4-FFF2-40B4-BE49-F238E27FC236}">
                <a16:creationId xmlns:a16="http://schemas.microsoft.com/office/drawing/2014/main" id="{D311357F-77B1-4F54-9A3B-6546F746ED36}"/>
              </a:ext>
            </a:extLst>
          </p:cNvPr>
          <p:cNvSpPr txBox="1"/>
          <p:nvPr/>
        </p:nvSpPr>
        <p:spPr>
          <a:xfrm>
            <a:off x="949552" y="6982516"/>
            <a:ext cx="360040" cy="276999"/>
          </a:xfrm>
          <a:prstGeom prst="rect">
            <a:avLst/>
          </a:prstGeom>
          <a:noFill/>
        </p:spPr>
        <p:txBody>
          <a:bodyPr wrap="square" rtlCol="0">
            <a:spAutoFit/>
          </a:bodyPr>
          <a:lstStyle/>
          <a:p>
            <a:r>
              <a:rPr lang="en-AU" sz="1200" dirty="0">
                <a:solidFill>
                  <a:schemeClr val="tx1">
                    <a:lumMod val="65000"/>
                    <a:lumOff val="35000"/>
                  </a:schemeClr>
                </a:solidFill>
                <a:latin typeface="Comic Sans MS" panose="030F0702030302020204" pitchFamily="66" charset="0"/>
              </a:rPr>
              <a:t>4</a:t>
            </a:r>
          </a:p>
        </p:txBody>
      </p:sp>
      <p:sp>
        <p:nvSpPr>
          <p:cNvPr id="49" name="TextBox 48">
            <a:extLst>
              <a:ext uri="{FF2B5EF4-FFF2-40B4-BE49-F238E27FC236}">
                <a16:creationId xmlns:a16="http://schemas.microsoft.com/office/drawing/2014/main" id="{7AA3F10F-C5D1-4048-B9DC-29B6473C7D2F}"/>
              </a:ext>
            </a:extLst>
          </p:cNvPr>
          <p:cNvSpPr txBox="1"/>
          <p:nvPr/>
        </p:nvSpPr>
        <p:spPr>
          <a:xfrm>
            <a:off x="2407559" y="7214265"/>
            <a:ext cx="360040" cy="276999"/>
          </a:xfrm>
          <a:prstGeom prst="rect">
            <a:avLst/>
          </a:prstGeom>
          <a:noFill/>
        </p:spPr>
        <p:txBody>
          <a:bodyPr wrap="square" rtlCol="0">
            <a:spAutoFit/>
          </a:bodyPr>
          <a:lstStyle/>
          <a:p>
            <a:r>
              <a:rPr lang="en-AU" sz="1200" dirty="0">
                <a:solidFill>
                  <a:schemeClr val="tx1">
                    <a:lumMod val="65000"/>
                    <a:lumOff val="35000"/>
                  </a:schemeClr>
                </a:solidFill>
                <a:latin typeface="Comic Sans MS" panose="030F0702030302020204" pitchFamily="66" charset="0"/>
              </a:rPr>
              <a:t>2</a:t>
            </a:r>
          </a:p>
        </p:txBody>
      </p:sp>
      <p:sp>
        <p:nvSpPr>
          <p:cNvPr id="50" name="TextBox 49">
            <a:extLst>
              <a:ext uri="{FF2B5EF4-FFF2-40B4-BE49-F238E27FC236}">
                <a16:creationId xmlns:a16="http://schemas.microsoft.com/office/drawing/2014/main" id="{917111C8-0D32-4BC5-9436-54D7A0C8900B}"/>
              </a:ext>
            </a:extLst>
          </p:cNvPr>
          <p:cNvSpPr txBox="1"/>
          <p:nvPr/>
        </p:nvSpPr>
        <p:spPr>
          <a:xfrm>
            <a:off x="1645219" y="6678437"/>
            <a:ext cx="360040" cy="276999"/>
          </a:xfrm>
          <a:prstGeom prst="rect">
            <a:avLst/>
          </a:prstGeom>
          <a:noFill/>
        </p:spPr>
        <p:txBody>
          <a:bodyPr wrap="square" rtlCol="0">
            <a:spAutoFit/>
          </a:bodyPr>
          <a:lstStyle/>
          <a:p>
            <a:r>
              <a:rPr lang="en-AU" sz="1200" dirty="0">
                <a:solidFill>
                  <a:schemeClr val="tx1">
                    <a:lumMod val="65000"/>
                    <a:lumOff val="35000"/>
                  </a:schemeClr>
                </a:solidFill>
                <a:latin typeface="Comic Sans MS" panose="030F0702030302020204" pitchFamily="66" charset="0"/>
              </a:rPr>
              <a:t>6</a:t>
            </a:r>
          </a:p>
        </p:txBody>
      </p:sp>
      <p:sp>
        <p:nvSpPr>
          <p:cNvPr id="51" name="TextBox 50">
            <a:extLst>
              <a:ext uri="{FF2B5EF4-FFF2-40B4-BE49-F238E27FC236}">
                <a16:creationId xmlns:a16="http://schemas.microsoft.com/office/drawing/2014/main" id="{2D8B099C-E75E-4642-BEBA-5B5C4CB6B83D}"/>
              </a:ext>
            </a:extLst>
          </p:cNvPr>
          <p:cNvSpPr txBox="1"/>
          <p:nvPr/>
        </p:nvSpPr>
        <p:spPr>
          <a:xfrm>
            <a:off x="5501157" y="6823518"/>
            <a:ext cx="360040" cy="276999"/>
          </a:xfrm>
          <a:prstGeom prst="rect">
            <a:avLst/>
          </a:prstGeom>
          <a:noFill/>
        </p:spPr>
        <p:txBody>
          <a:bodyPr wrap="square" rtlCol="0">
            <a:spAutoFit/>
          </a:bodyPr>
          <a:lstStyle/>
          <a:p>
            <a:r>
              <a:rPr lang="en-AU" sz="1200" dirty="0">
                <a:solidFill>
                  <a:schemeClr val="tx1">
                    <a:lumMod val="65000"/>
                    <a:lumOff val="35000"/>
                  </a:schemeClr>
                </a:solidFill>
                <a:latin typeface="Comic Sans MS" panose="030F0702030302020204" pitchFamily="66" charset="0"/>
              </a:rPr>
              <a:t>5</a:t>
            </a:r>
          </a:p>
        </p:txBody>
      </p:sp>
      <p:sp>
        <p:nvSpPr>
          <p:cNvPr id="52" name="TextBox 51">
            <a:extLst>
              <a:ext uri="{FF2B5EF4-FFF2-40B4-BE49-F238E27FC236}">
                <a16:creationId xmlns:a16="http://schemas.microsoft.com/office/drawing/2014/main" id="{E4890615-D481-426D-B9BB-83BA5DEC8CC1}"/>
              </a:ext>
            </a:extLst>
          </p:cNvPr>
          <p:cNvSpPr txBox="1"/>
          <p:nvPr/>
        </p:nvSpPr>
        <p:spPr>
          <a:xfrm>
            <a:off x="3062762" y="6629431"/>
            <a:ext cx="360040" cy="276999"/>
          </a:xfrm>
          <a:prstGeom prst="rect">
            <a:avLst/>
          </a:prstGeom>
          <a:noFill/>
        </p:spPr>
        <p:txBody>
          <a:bodyPr wrap="square" rtlCol="0">
            <a:spAutoFit/>
          </a:bodyPr>
          <a:lstStyle/>
          <a:p>
            <a:r>
              <a:rPr lang="en-AU" sz="1200" dirty="0">
                <a:solidFill>
                  <a:schemeClr val="tx1">
                    <a:lumMod val="65000"/>
                    <a:lumOff val="35000"/>
                  </a:schemeClr>
                </a:solidFill>
                <a:latin typeface="Comic Sans MS" panose="030F0702030302020204" pitchFamily="66" charset="0"/>
              </a:rPr>
              <a:t>7</a:t>
            </a:r>
          </a:p>
        </p:txBody>
      </p:sp>
      <p:sp>
        <p:nvSpPr>
          <p:cNvPr id="53" name="Oval 52">
            <a:extLst>
              <a:ext uri="{FF2B5EF4-FFF2-40B4-BE49-F238E27FC236}">
                <a16:creationId xmlns:a16="http://schemas.microsoft.com/office/drawing/2014/main" id="{C54A020C-0AC8-462D-9226-D7AD58CED603}"/>
              </a:ext>
            </a:extLst>
          </p:cNvPr>
          <p:cNvSpPr/>
          <p:nvPr/>
        </p:nvSpPr>
        <p:spPr>
          <a:xfrm rot="1356258">
            <a:off x="869430" y="6489448"/>
            <a:ext cx="186989" cy="194491"/>
          </a:xfrm>
          <a:prstGeom prst="ellipse">
            <a:avLst/>
          </a:prstGeom>
          <a:solidFill>
            <a:schemeClr val="bg1">
              <a:lumMod val="95000"/>
              <a:alpha val="60000"/>
            </a:schemeClr>
          </a:solidFill>
          <a:ln>
            <a:solidFill>
              <a:schemeClr val="bg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4" name="TextBox 53">
            <a:extLst>
              <a:ext uri="{FF2B5EF4-FFF2-40B4-BE49-F238E27FC236}">
                <a16:creationId xmlns:a16="http://schemas.microsoft.com/office/drawing/2014/main" id="{211327CF-5361-4CBF-9EE4-9E0CA3520876}"/>
              </a:ext>
            </a:extLst>
          </p:cNvPr>
          <p:cNvSpPr txBox="1"/>
          <p:nvPr/>
        </p:nvSpPr>
        <p:spPr>
          <a:xfrm>
            <a:off x="825857" y="6459355"/>
            <a:ext cx="360040" cy="276999"/>
          </a:xfrm>
          <a:prstGeom prst="rect">
            <a:avLst/>
          </a:prstGeom>
          <a:noFill/>
        </p:spPr>
        <p:txBody>
          <a:bodyPr wrap="square" rtlCol="0">
            <a:spAutoFit/>
          </a:bodyPr>
          <a:lstStyle/>
          <a:p>
            <a:r>
              <a:rPr lang="en-AU" sz="1200" dirty="0">
                <a:solidFill>
                  <a:schemeClr val="tx1">
                    <a:lumMod val="65000"/>
                    <a:lumOff val="35000"/>
                  </a:schemeClr>
                </a:solidFill>
                <a:latin typeface="Comic Sans MS" panose="030F0702030302020204" pitchFamily="66" charset="0"/>
              </a:rPr>
              <a:t>8</a:t>
            </a:r>
          </a:p>
        </p:txBody>
      </p:sp>
      <p:sp>
        <p:nvSpPr>
          <p:cNvPr id="55" name="Oval 54">
            <a:extLst>
              <a:ext uri="{FF2B5EF4-FFF2-40B4-BE49-F238E27FC236}">
                <a16:creationId xmlns:a16="http://schemas.microsoft.com/office/drawing/2014/main" id="{5F01A13F-36DF-4479-B7DC-601BB0E93A73}"/>
              </a:ext>
            </a:extLst>
          </p:cNvPr>
          <p:cNvSpPr/>
          <p:nvPr/>
        </p:nvSpPr>
        <p:spPr>
          <a:xfrm rot="20725041">
            <a:off x="1553475" y="7128450"/>
            <a:ext cx="289361" cy="300618"/>
          </a:xfrm>
          <a:prstGeom prst="ellipse">
            <a:avLst/>
          </a:prstGeom>
          <a:solidFill>
            <a:schemeClr val="bg1">
              <a:lumMod val="95000"/>
              <a:alpha val="60000"/>
            </a:schemeClr>
          </a:solidFill>
          <a:ln>
            <a:solidFill>
              <a:schemeClr val="bg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6" name="TextBox 55">
            <a:extLst>
              <a:ext uri="{FF2B5EF4-FFF2-40B4-BE49-F238E27FC236}">
                <a16:creationId xmlns:a16="http://schemas.microsoft.com/office/drawing/2014/main" id="{3AF5EC0F-EC82-463B-B6B2-4B99DE7EECA7}"/>
              </a:ext>
            </a:extLst>
          </p:cNvPr>
          <p:cNvSpPr txBox="1"/>
          <p:nvPr/>
        </p:nvSpPr>
        <p:spPr>
          <a:xfrm>
            <a:off x="1563776" y="7147830"/>
            <a:ext cx="360040" cy="276999"/>
          </a:xfrm>
          <a:prstGeom prst="rect">
            <a:avLst/>
          </a:prstGeom>
          <a:noFill/>
        </p:spPr>
        <p:txBody>
          <a:bodyPr wrap="square" rtlCol="0">
            <a:spAutoFit/>
          </a:bodyPr>
          <a:lstStyle/>
          <a:p>
            <a:r>
              <a:rPr lang="en-AU" sz="1200" dirty="0">
                <a:solidFill>
                  <a:schemeClr val="tx1">
                    <a:lumMod val="65000"/>
                    <a:lumOff val="35000"/>
                  </a:schemeClr>
                </a:solidFill>
                <a:latin typeface="Comic Sans MS" panose="030F0702030302020204" pitchFamily="66" charset="0"/>
              </a:rPr>
              <a:t>9</a:t>
            </a:r>
          </a:p>
        </p:txBody>
      </p:sp>
      <p:sp>
        <p:nvSpPr>
          <p:cNvPr id="7" name="Freeform: Shape 6">
            <a:extLst>
              <a:ext uri="{FF2B5EF4-FFF2-40B4-BE49-F238E27FC236}">
                <a16:creationId xmlns:a16="http://schemas.microsoft.com/office/drawing/2014/main" id="{8C6ADBDE-3AFC-478E-A074-49967752E97A}"/>
              </a:ext>
            </a:extLst>
          </p:cNvPr>
          <p:cNvSpPr/>
          <p:nvPr/>
        </p:nvSpPr>
        <p:spPr>
          <a:xfrm>
            <a:off x="5381737" y="5877005"/>
            <a:ext cx="19501" cy="12832"/>
          </a:xfrm>
          <a:custGeom>
            <a:avLst/>
            <a:gdLst>
              <a:gd name="connsiteX0" fmla="*/ 19501 w 19501"/>
              <a:gd name="connsiteY0" fmla="*/ 0 h 12832"/>
              <a:gd name="connsiteX1" fmla="*/ 13151 w 19501"/>
              <a:gd name="connsiteY1" fmla="*/ 12700 h 12832"/>
            </a:gdLst>
            <a:ahLst/>
            <a:cxnLst>
              <a:cxn ang="0">
                <a:pos x="connsiteX0" y="connsiteY0"/>
              </a:cxn>
              <a:cxn ang="0">
                <a:pos x="connsiteX1" y="connsiteY1"/>
              </a:cxn>
            </a:cxnLst>
            <a:rect l="l" t="t" r="r" b="b"/>
            <a:pathLst>
              <a:path w="19501" h="12832">
                <a:moveTo>
                  <a:pt x="19501" y="0"/>
                </a:moveTo>
                <a:cubicBezTo>
                  <a:pt x="-3071" y="15048"/>
                  <a:pt x="-7181" y="12700"/>
                  <a:pt x="13151" y="12700"/>
                </a:cubicBezTo>
              </a:path>
            </a:pathLst>
          </a:custGeom>
          <a:solidFill>
            <a:schemeClr val="tx1">
              <a:lumMod val="50000"/>
              <a:lumOff val="50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8" name="Freeform: Shape 57">
            <a:extLst>
              <a:ext uri="{FF2B5EF4-FFF2-40B4-BE49-F238E27FC236}">
                <a16:creationId xmlns:a16="http://schemas.microsoft.com/office/drawing/2014/main" id="{46A666C7-3A27-43F0-AF51-DBBA8C10D85A}"/>
              </a:ext>
            </a:extLst>
          </p:cNvPr>
          <p:cNvSpPr/>
          <p:nvPr/>
        </p:nvSpPr>
        <p:spPr>
          <a:xfrm>
            <a:off x="5327330" y="5898151"/>
            <a:ext cx="19501" cy="12832"/>
          </a:xfrm>
          <a:custGeom>
            <a:avLst/>
            <a:gdLst>
              <a:gd name="connsiteX0" fmla="*/ 19501 w 19501"/>
              <a:gd name="connsiteY0" fmla="*/ 0 h 12832"/>
              <a:gd name="connsiteX1" fmla="*/ 13151 w 19501"/>
              <a:gd name="connsiteY1" fmla="*/ 12700 h 12832"/>
            </a:gdLst>
            <a:ahLst/>
            <a:cxnLst>
              <a:cxn ang="0">
                <a:pos x="connsiteX0" y="connsiteY0"/>
              </a:cxn>
              <a:cxn ang="0">
                <a:pos x="connsiteX1" y="connsiteY1"/>
              </a:cxn>
            </a:cxnLst>
            <a:rect l="l" t="t" r="r" b="b"/>
            <a:pathLst>
              <a:path w="19501" h="12832">
                <a:moveTo>
                  <a:pt x="19501" y="0"/>
                </a:moveTo>
                <a:cubicBezTo>
                  <a:pt x="-3071" y="15048"/>
                  <a:pt x="-7181" y="12700"/>
                  <a:pt x="13151" y="12700"/>
                </a:cubicBezTo>
              </a:path>
            </a:pathLst>
          </a:custGeom>
          <a:solidFill>
            <a:schemeClr val="tx1">
              <a:lumMod val="50000"/>
              <a:lumOff val="50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1" name="Freeform: Shape 60">
            <a:extLst>
              <a:ext uri="{FF2B5EF4-FFF2-40B4-BE49-F238E27FC236}">
                <a16:creationId xmlns:a16="http://schemas.microsoft.com/office/drawing/2014/main" id="{BF84E47A-19FA-4760-8BF6-370E11936048}"/>
              </a:ext>
            </a:extLst>
          </p:cNvPr>
          <p:cNvSpPr/>
          <p:nvPr/>
        </p:nvSpPr>
        <p:spPr>
          <a:xfrm>
            <a:off x="5268386" y="5928668"/>
            <a:ext cx="19501" cy="12832"/>
          </a:xfrm>
          <a:custGeom>
            <a:avLst/>
            <a:gdLst>
              <a:gd name="connsiteX0" fmla="*/ 19501 w 19501"/>
              <a:gd name="connsiteY0" fmla="*/ 0 h 12832"/>
              <a:gd name="connsiteX1" fmla="*/ 13151 w 19501"/>
              <a:gd name="connsiteY1" fmla="*/ 12700 h 12832"/>
            </a:gdLst>
            <a:ahLst/>
            <a:cxnLst>
              <a:cxn ang="0">
                <a:pos x="connsiteX0" y="connsiteY0"/>
              </a:cxn>
              <a:cxn ang="0">
                <a:pos x="connsiteX1" y="connsiteY1"/>
              </a:cxn>
            </a:cxnLst>
            <a:rect l="l" t="t" r="r" b="b"/>
            <a:pathLst>
              <a:path w="19501" h="12832">
                <a:moveTo>
                  <a:pt x="19501" y="0"/>
                </a:moveTo>
                <a:cubicBezTo>
                  <a:pt x="-3071" y="15048"/>
                  <a:pt x="-7181" y="12700"/>
                  <a:pt x="13151" y="12700"/>
                </a:cubicBezTo>
              </a:path>
            </a:pathLst>
          </a:custGeom>
          <a:solidFill>
            <a:schemeClr val="tx1">
              <a:lumMod val="50000"/>
              <a:lumOff val="50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2" name="Freeform: Shape 61">
            <a:extLst>
              <a:ext uri="{FF2B5EF4-FFF2-40B4-BE49-F238E27FC236}">
                <a16:creationId xmlns:a16="http://schemas.microsoft.com/office/drawing/2014/main" id="{EBCEE6BF-3BDC-435D-B062-82D302C230D2}"/>
              </a:ext>
            </a:extLst>
          </p:cNvPr>
          <p:cNvSpPr/>
          <p:nvPr/>
        </p:nvSpPr>
        <p:spPr>
          <a:xfrm>
            <a:off x="5213979" y="5952436"/>
            <a:ext cx="19501" cy="12832"/>
          </a:xfrm>
          <a:custGeom>
            <a:avLst/>
            <a:gdLst>
              <a:gd name="connsiteX0" fmla="*/ 19501 w 19501"/>
              <a:gd name="connsiteY0" fmla="*/ 0 h 12832"/>
              <a:gd name="connsiteX1" fmla="*/ 13151 w 19501"/>
              <a:gd name="connsiteY1" fmla="*/ 12700 h 12832"/>
            </a:gdLst>
            <a:ahLst/>
            <a:cxnLst>
              <a:cxn ang="0">
                <a:pos x="connsiteX0" y="connsiteY0"/>
              </a:cxn>
              <a:cxn ang="0">
                <a:pos x="connsiteX1" y="connsiteY1"/>
              </a:cxn>
            </a:cxnLst>
            <a:rect l="l" t="t" r="r" b="b"/>
            <a:pathLst>
              <a:path w="19501" h="12832">
                <a:moveTo>
                  <a:pt x="19501" y="0"/>
                </a:moveTo>
                <a:cubicBezTo>
                  <a:pt x="-3071" y="15048"/>
                  <a:pt x="-7181" y="12700"/>
                  <a:pt x="13151" y="12700"/>
                </a:cubicBezTo>
              </a:path>
            </a:pathLst>
          </a:custGeom>
          <a:solidFill>
            <a:schemeClr val="tx1">
              <a:lumMod val="50000"/>
              <a:lumOff val="50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3" name="Freeform: Shape 62">
            <a:extLst>
              <a:ext uri="{FF2B5EF4-FFF2-40B4-BE49-F238E27FC236}">
                <a16:creationId xmlns:a16="http://schemas.microsoft.com/office/drawing/2014/main" id="{1062764F-D7AE-4AA5-BA50-C97CDBC14A29}"/>
              </a:ext>
            </a:extLst>
          </p:cNvPr>
          <p:cNvSpPr/>
          <p:nvPr/>
        </p:nvSpPr>
        <p:spPr>
          <a:xfrm>
            <a:off x="5151182" y="5958852"/>
            <a:ext cx="19501" cy="12832"/>
          </a:xfrm>
          <a:custGeom>
            <a:avLst/>
            <a:gdLst>
              <a:gd name="connsiteX0" fmla="*/ 19501 w 19501"/>
              <a:gd name="connsiteY0" fmla="*/ 0 h 12832"/>
              <a:gd name="connsiteX1" fmla="*/ 13151 w 19501"/>
              <a:gd name="connsiteY1" fmla="*/ 12700 h 12832"/>
            </a:gdLst>
            <a:ahLst/>
            <a:cxnLst>
              <a:cxn ang="0">
                <a:pos x="connsiteX0" y="connsiteY0"/>
              </a:cxn>
              <a:cxn ang="0">
                <a:pos x="connsiteX1" y="connsiteY1"/>
              </a:cxn>
            </a:cxnLst>
            <a:rect l="l" t="t" r="r" b="b"/>
            <a:pathLst>
              <a:path w="19501" h="12832">
                <a:moveTo>
                  <a:pt x="19501" y="0"/>
                </a:moveTo>
                <a:cubicBezTo>
                  <a:pt x="-3071" y="15048"/>
                  <a:pt x="-7181" y="12700"/>
                  <a:pt x="13151" y="12700"/>
                </a:cubicBezTo>
              </a:path>
            </a:pathLst>
          </a:custGeom>
          <a:solidFill>
            <a:schemeClr val="tx1">
              <a:lumMod val="50000"/>
              <a:lumOff val="50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Freeform: Shape 7">
            <a:extLst>
              <a:ext uri="{FF2B5EF4-FFF2-40B4-BE49-F238E27FC236}">
                <a16:creationId xmlns:a16="http://schemas.microsoft.com/office/drawing/2014/main" id="{682D2242-9A64-4B67-859F-9A21FE5437E4}"/>
              </a:ext>
            </a:extLst>
          </p:cNvPr>
          <p:cNvSpPr/>
          <p:nvPr/>
        </p:nvSpPr>
        <p:spPr>
          <a:xfrm>
            <a:off x="5360675" y="5834903"/>
            <a:ext cx="96146" cy="47344"/>
          </a:xfrm>
          <a:custGeom>
            <a:avLst/>
            <a:gdLst>
              <a:gd name="connsiteX0" fmla="*/ 13596 w 96146"/>
              <a:gd name="connsiteY0" fmla="*/ 9243 h 47344"/>
              <a:gd name="connsiteX1" fmla="*/ 896 w 96146"/>
              <a:gd name="connsiteY1" fmla="*/ 40993 h 47344"/>
              <a:gd name="connsiteX2" fmla="*/ 19946 w 96146"/>
              <a:gd name="connsiteY2" fmla="*/ 47343 h 47344"/>
              <a:gd name="connsiteX3" fmla="*/ 96146 w 96146"/>
              <a:gd name="connsiteY3" fmla="*/ 40993 h 47344"/>
              <a:gd name="connsiteX4" fmla="*/ 89796 w 96146"/>
              <a:gd name="connsiteY4" fmla="*/ 2893 h 47344"/>
              <a:gd name="connsiteX5" fmla="*/ 13596 w 96146"/>
              <a:gd name="connsiteY5" fmla="*/ 9243 h 47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6146" h="47344">
                <a:moveTo>
                  <a:pt x="13596" y="9243"/>
                </a:moveTo>
                <a:cubicBezTo>
                  <a:pt x="-1221" y="15593"/>
                  <a:pt x="-978" y="29749"/>
                  <a:pt x="896" y="40993"/>
                </a:cubicBezTo>
                <a:cubicBezTo>
                  <a:pt x="1996" y="47595"/>
                  <a:pt x="13253" y="47343"/>
                  <a:pt x="19946" y="47343"/>
                </a:cubicBezTo>
                <a:cubicBezTo>
                  <a:pt x="45434" y="47343"/>
                  <a:pt x="70746" y="43110"/>
                  <a:pt x="96146" y="40993"/>
                </a:cubicBezTo>
                <a:cubicBezTo>
                  <a:pt x="94029" y="28293"/>
                  <a:pt x="99486" y="11371"/>
                  <a:pt x="89796" y="2893"/>
                </a:cubicBezTo>
                <a:cubicBezTo>
                  <a:pt x="81855" y="-4056"/>
                  <a:pt x="28413" y="2893"/>
                  <a:pt x="13596" y="9243"/>
                </a:cubicBezTo>
                <a:close/>
              </a:path>
            </a:pathLst>
          </a:custGeom>
          <a:solidFill>
            <a:schemeClr val="tx1">
              <a:lumMod val="65000"/>
              <a:lumOff val="3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4" name="Freeform: Shape 63">
            <a:extLst>
              <a:ext uri="{FF2B5EF4-FFF2-40B4-BE49-F238E27FC236}">
                <a16:creationId xmlns:a16="http://schemas.microsoft.com/office/drawing/2014/main" id="{FB11B0B8-87DC-455B-AB86-9E777BE968FC}"/>
              </a:ext>
            </a:extLst>
          </p:cNvPr>
          <p:cNvSpPr/>
          <p:nvPr/>
        </p:nvSpPr>
        <p:spPr>
          <a:xfrm>
            <a:off x="5098135" y="5958852"/>
            <a:ext cx="19501" cy="12832"/>
          </a:xfrm>
          <a:custGeom>
            <a:avLst/>
            <a:gdLst>
              <a:gd name="connsiteX0" fmla="*/ 19501 w 19501"/>
              <a:gd name="connsiteY0" fmla="*/ 0 h 12832"/>
              <a:gd name="connsiteX1" fmla="*/ 13151 w 19501"/>
              <a:gd name="connsiteY1" fmla="*/ 12700 h 12832"/>
            </a:gdLst>
            <a:ahLst/>
            <a:cxnLst>
              <a:cxn ang="0">
                <a:pos x="connsiteX0" y="connsiteY0"/>
              </a:cxn>
              <a:cxn ang="0">
                <a:pos x="connsiteX1" y="connsiteY1"/>
              </a:cxn>
            </a:cxnLst>
            <a:rect l="l" t="t" r="r" b="b"/>
            <a:pathLst>
              <a:path w="19501" h="12832">
                <a:moveTo>
                  <a:pt x="19501" y="0"/>
                </a:moveTo>
                <a:cubicBezTo>
                  <a:pt x="-3071" y="15048"/>
                  <a:pt x="-7181" y="12700"/>
                  <a:pt x="13151" y="12700"/>
                </a:cubicBezTo>
              </a:path>
            </a:pathLst>
          </a:custGeom>
          <a:solidFill>
            <a:schemeClr val="tx1">
              <a:lumMod val="50000"/>
              <a:lumOff val="50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5" name="Oval 64">
            <a:extLst>
              <a:ext uri="{FF2B5EF4-FFF2-40B4-BE49-F238E27FC236}">
                <a16:creationId xmlns:a16="http://schemas.microsoft.com/office/drawing/2014/main" id="{54496D80-F2EF-42EC-A4CE-D44273F624D6}"/>
              </a:ext>
            </a:extLst>
          </p:cNvPr>
          <p:cNvSpPr/>
          <p:nvPr/>
        </p:nvSpPr>
        <p:spPr>
          <a:xfrm rot="1356258">
            <a:off x="5129645" y="5874033"/>
            <a:ext cx="186989" cy="194491"/>
          </a:xfrm>
          <a:prstGeom prst="ellipse">
            <a:avLst/>
          </a:prstGeom>
          <a:solidFill>
            <a:schemeClr val="bg1">
              <a:lumMod val="95000"/>
              <a:alpha val="60000"/>
            </a:schemeClr>
          </a:solidFill>
          <a:ln>
            <a:solidFill>
              <a:schemeClr val="bg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6" name="TextBox 65">
            <a:extLst>
              <a:ext uri="{FF2B5EF4-FFF2-40B4-BE49-F238E27FC236}">
                <a16:creationId xmlns:a16="http://schemas.microsoft.com/office/drawing/2014/main" id="{2A616285-5852-45D7-8099-547A8005E74E}"/>
              </a:ext>
            </a:extLst>
          </p:cNvPr>
          <p:cNvSpPr txBox="1"/>
          <p:nvPr/>
        </p:nvSpPr>
        <p:spPr>
          <a:xfrm>
            <a:off x="5053898" y="5835598"/>
            <a:ext cx="360040" cy="276999"/>
          </a:xfrm>
          <a:prstGeom prst="rect">
            <a:avLst/>
          </a:prstGeom>
          <a:noFill/>
        </p:spPr>
        <p:txBody>
          <a:bodyPr wrap="square" rtlCol="0">
            <a:spAutoFit/>
          </a:bodyPr>
          <a:lstStyle/>
          <a:p>
            <a:r>
              <a:rPr lang="en-AU" sz="1200" dirty="0">
                <a:solidFill>
                  <a:schemeClr val="tx1">
                    <a:lumMod val="65000"/>
                    <a:lumOff val="35000"/>
                  </a:schemeClr>
                </a:solidFill>
                <a:latin typeface="Comic Sans MS" panose="030F0702030302020204" pitchFamily="66" charset="0"/>
              </a:rPr>
              <a:t>10</a:t>
            </a:r>
          </a:p>
        </p:txBody>
      </p:sp>
      <p:sp>
        <p:nvSpPr>
          <p:cNvPr id="67" name="Oval 66">
            <a:extLst>
              <a:ext uri="{FF2B5EF4-FFF2-40B4-BE49-F238E27FC236}">
                <a16:creationId xmlns:a16="http://schemas.microsoft.com/office/drawing/2014/main" id="{5466C9B6-D7A9-44DE-9AA6-59D6BB002072}"/>
              </a:ext>
            </a:extLst>
          </p:cNvPr>
          <p:cNvSpPr/>
          <p:nvPr/>
        </p:nvSpPr>
        <p:spPr>
          <a:xfrm rot="1356258">
            <a:off x="851841" y="6755143"/>
            <a:ext cx="186989" cy="194491"/>
          </a:xfrm>
          <a:prstGeom prst="ellipse">
            <a:avLst/>
          </a:prstGeom>
          <a:solidFill>
            <a:schemeClr val="bg1">
              <a:lumMod val="95000"/>
              <a:alpha val="60000"/>
            </a:schemeClr>
          </a:solidFill>
          <a:ln>
            <a:solidFill>
              <a:schemeClr val="bg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8" name="TextBox 67">
            <a:extLst>
              <a:ext uri="{FF2B5EF4-FFF2-40B4-BE49-F238E27FC236}">
                <a16:creationId xmlns:a16="http://schemas.microsoft.com/office/drawing/2014/main" id="{41AE3EEC-35A0-455C-98AE-01010CB53A46}"/>
              </a:ext>
            </a:extLst>
          </p:cNvPr>
          <p:cNvSpPr txBox="1"/>
          <p:nvPr/>
        </p:nvSpPr>
        <p:spPr>
          <a:xfrm>
            <a:off x="789545" y="6718961"/>
            <a:ext cx="360040" cy="276999"/>
          </a:xfrm>
          <a:prstGeom prst="rect">
            <a:avLst/>
          </a:prstGeom>
          <a:noFill/>
        </p:spPr>
        <p:txBody>
          <a:bodyPr wrap="square" rtlCol="0">
            <a:spAutoFit/>
          </a:bodyPr>
          <a:lstStyle/>
          <a:p>
            <a:r>
              <a:rPr lang="en-AU" sz="1200" dirty="0">
                <a:solidFill>
                  <a:schemeClr val="tx1">
                    <a:lumMod val="65000"/>
                    <a:lumOff val="35000"/>
                  </a:schemeClr>
                </a:solidFill>
                <a:latin typeface="Comic Sans MS" panose="030F0702030302020204" pitchFamily="66" charset="0"/>
              </a:rPr>
              <a:t>11</a:t>
            </a:r>
          </a:p>
        </p:txBody>
      </p:sp>
      <p:sp>
        <p:nvSpPr>
          <p:cNvPr id="70" name="TextBox 69">
            <a:extLst>
              <a:ext uri="{FF2B5EF4-FFF2-40B4-BE49-F238E27FC236}">
                <a16:creationId xmlns:a16="http://schemas.microsoft.com/office/drawing/2014/main" id="{8C2F8BCD-3069-4FE9-87E8-9B432A54C992}"/>
              </a:ext>
            </a:extLst>
          </p:cNvPr>
          <p:cNvSpPr txBox="1"/>
          <p:nvPr/>
        </p:nvSpPr>
        <p:spPr>
          <a:xfrm>
            <a:off x="3188545" y="3418167"/>
            <a:ext cx="3264180" cy="338554"/>
          </a:xfrm>
          <a:prstGeom prst="rect">
            <a:avLst/>
          </a:prstGeom>
          <a:noFill/>
        </p:spPr>
        <p:txBody>
          <a:bodyPr wrap="square" rtlCol="0">
            <a:spAutoFit/>
          </a:bodyPr>
          <a:lstStyle/>
          <a:p>
            <a:r>
              <a:rPr lang="en-AU" sz="800" b="1" dirty="0">
                <a:latin typeface="Arial Narrow" panose="020B0606020202030204" pitchFamily="34" charset="0"/>
              </a:rPr>
              <a:t>Figure 2: The location of 9,387,301 vessels tracked by Global Fishing Watch</a:t>
            </a:r>
            <a:r>
              <a:rPr lang="en-AU" sz="800" b="1" baseline="30000" dirty="0">
                <a:latin typeface="Arial Narrow" panose="020B0606020202030204" pitchFamily="34" charset="0"/>
              </a:rPr>
              <a:t>[2]</a:t>
            </a:r>
            <a:r>
              <a:rPr lang="en-AU" sz="800" b="1" dirty="0">
                <a:latin typeface="Arial Narrow" panose="020B0606020202030204" pitchFamily="34" charset="0"/>
              </a:rPr>
              <a:t> on Thursday 9</a:t>
            </a:r>
            <a:r>
              <a:rPr lang="en-AU" sz="800" b="1" baseline="30000" dirty="0">
                <a:latin typeface="Arial Narrow" panose="020B0606020202030204" pitchFamily="34" charset="0"/>
              </a:rPr>
              <a:t>th</a:t>
            </a:r>
            <a:r>
              <a:rPr lang="en-AU" sz="800" b="1" dirty="0">
                <a:latin typeface="Arial Narrow" panose="020B0606020202030204" pitchFamily="34" charset="0"/>
              </a:rPr>
              <a:t> May 2019.  </a:t>
            </a:r>
          </a:p>
        </p:txBody>
      </p:sp>
      <p:pic>
        <p:nvPicPr>
          <p:cNvPr id="71" name="Picture 70">
            <a:extLst>
              <a:ext uri="{FF2B5EF4-FFF2-40B4-BE49-F238E27FC236}">
                <a16:creationId xmlns:a16="http://schemas.microsoft.com/office/drawing/2014/main" id="{649176F3-559D-410D-BE52-F4D1FB71974D}"/>
              </a:ext>
            </a:extLst>
          </p:cNvPr>
          <p:cNvPicPr>
            <a:picLocks noChangeAspect="1"/>
          </p:cNvPicPr>
          <p:nvPr/>
        </p:nvPicPr>
        <p:blipFill rotWithShape="1">
          <a:blip r:embed="rId4">
            <a:extLst>
              <a:ext uri="{BEBA8EAE-BF5A-486C-A8C5-ECC9F3942E4B}">
                <a14:imgProps xmlns:a14="http://schemas.microsoft.com/office/drawing/2010/main">
                  <a14:imgLayer r:embed="rId5">
                    <a14:imgEffect>
                      <a14:saturation sat="0"/>
                    </a14:imgEffect>
                    <a14:imgEffect>
                      <a14:brightnessContrast bright="40000" contrast="40000"/>
                    </a14:imgEffect>
                  </a14:imgLayer>
                </a14:imgProps>
              </a:ext>
            </a:extLst>
          </a:blip>
          <a:srcRect l="29600" t="5451" r="2780" b="20711"/>
          <a:stretch/>
        </p:blipFill>
        <p:spPr>
          <a:xfrm>
            <a:off x="3267260" y="1504980"/>
            <a:ext cx="3084517" cy="1819530"/>
          </a:xfrm>
          <a:prstGeom prst="rect">
            <a:avLst/>
          </a:prstGeom>
        </p:spPr>
      </p:pic>
      <p:pic>
        <p:nvPicPr>
          <p:cNvPr id="72" name="Picture 71" descr="A picture containing text, map&#10;&#10;Description automatically generated">
            <a:extLst>
              <a:ext uri="{FF2B5EF4-FFF2-40B4-BE49-F238E27FC236}">
                <a16:creationId xmlns:a16="http://schemas.microsoft.com/office/drawing/2014/main" id="{186BCFA5-9E44-4F69-B989-7B3669896576}"/>
              </a:ext>
            </a:extLst>
          </p:cNvPr>
          <p:cNvPicPr>
            <a:picLocks noChangeAspect="1"/>
          </p:cNvPicPr>
          <p:nvPr/>
        </p:nvPicPr>
        <p:blipFill rotWithShape="1">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t="64898" r="66963" b="6985"/>
          <a:stretch/>
        </p:blipFill>
        <p:spPr>
          <a:xfrm>
            <a:off x="508244" y="1495980"/>
            <a:ext cx="2677051" cy="1571684"/>
          </a:xfrm>
          <a:prstGeom prst="rect">
            <a:avLst/>
          </a:prstGeom>
        </p:spPr>
      </p:pic>
      <p:pic>
        <p:nvPicPr>
          <p:cNvPr id="73" name="Picture 72" descr="A picture containing text, map&#10;&#10;Description automatically generated">
            <a:extLst>
              <a:ext uri="{FF2B5EF4-FFF2-40B4-BE49-F238E27FC236}">
                <a16:creationId xmlns:a16="http://schemas.microsoft.com/office/drawing/2014/main" id="{E6F001B4-DF00-42A4-8B1A-9590BE817A32}"/>
              </a:ext>
            </a:extLst>
          </p:cNvPr>
          <p:cNvPicPr>
            <a:picLocks noChangeAspect="1"/>
          </p:cNvPicPr>
          <p:nvPr/>
        </p:nvPicPr>
        <p:blipFill rotWithShape="1">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l="488" t="92795" r="63020" b="-705"/>
          <a:stretch/>
        </p:blipFill>
        <p:spPr>
          <a:xfrm>
            <a:off x="462718" y="3014950"/>
            <a:ext cx="2753589" cy="411733"/>
          </a:xfrm>
          <a:prstGeom prst="rect">
            <a:avLst/>
          </a:prstGeom>
        </p:spPr>
      </p:pic>
      <p:sp>
        <p:nvSpPr>
          <p:cNvPr id="74" name="TextBox 73">
            <a:extLst>
              <a:ext uri="{FF2B5EF4-FFF2-40B4-BE49-F238E27FC236}">
                <a16:creationId xmlns:a16="http://schemas.microsoft.com/office/drawing/2014/main" id="{9212F5E2-2B95-40EA-895E-38788C649A8A}"/>
              </a:ext>
            </a:extLst>
          </p:cNvPr>
          <p:cNvSpPr txBox="1"/>
          <p:nvPr/>
        </p:nvSpPr>
        <p:spPr>
          <a:xfrm>
            <a:off x="431533" y="3416731"/>
            <a:ext cx="2951436" cy="338554"/>
          </a:xfrm>
          <a:prstGeom prst="rect">
            <a:avLst/>
          </a:prstGeom>
          <a:noFill/>
        </p:spPr>
        <p:txBody>
          <a:bodyPr wrap="square" rtlCol="0">
            <a:spAutoFit/>
          </a:bodyPr>
          <a:lstStyle/>
          <a:p>
            <a:r>
              <a:rPr lang="en-AU" sz="800" b="1" dirty="0">
                <a:latin typeface="Arial Narrow" panose="020B0606020202030204" pitchFamily="34" charset="0"/>
              </a:rPr>
              <a:t>Figure 1: Global patterns of average annual NPP (expressed as milligrams of carbon uptake per square meter per day)</a:t>
            </a:r>
            <a:r>
              <a:rPr lang="en-AU" sz="800" b="1" baseline="30000" dirty="0">
                <a:latin typeface="Arial Narrow" panose="020B0606020202030204" pitchFamily="34" charset="0"/>
              </a:rPr>
              <a:t>[1]  </a:t>
            </a:r>
            <a:endParaRPr lang="en-AU" sz="800" b="1" dirty="0">
              <a:latin typeface="Arial Narrow" panose="020B0606020202030204" pitchFamily="34" charset="0"/>
            </a:endParaRPr>
          </a:p>
        </p:txBody>
      </p:sp>
    </p:spTree>
    <p:extLst>
      <p:ext uri="{BB962C8B-B14F-4D97-AF65-F5344CB8AC3E}">
        <p14:creationId xmlns:p14="http://schemas.microsoft.com/office/powerpoint/2010/main" val="41444169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 name="Straight Connector 14"/>
          <p:cNvCxnSpPr/>
          <p:nvPr/>
        </p:nvCxnSpPr>
        <p:spPr>
          <a:xfrm flipH="1">
            <a:off x="508863" y="969600"/>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extBox 17"/>
          <p:cNvSpPr txBox="1"/>
          <p:nvPr/>
        </p:nvSpPr>
        <p:spPr>
          <a:xfrm>
            <a:off x="5486430" y="14613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
        <p:nvSpPr>
          <p:cNvPr id="3" name="TextBox 2"/>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12" name="TextBox 36"/>
          <p:cNvSpPr txBox="1"/>
          <p:nvPr/>
        </p:nvSpPr>
        <p:spPr>
          <a:xfrm>
            <a:off x="5876474" y="8805118"/>
            <a:ext cx="52124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100" dirty="0">
                <a:latin typeface="Arial Narrow" pitchFamily="34" charset="0"/>
              </a:rPr>
              <a:t>130</a:t>
            </a:r>
            <a:endParaRPr lang="en-AU" sz="1100" dirty="0">
              <a:latin typeface="Arial Narrow" pitchFamily="34" charset="0"/>
            </a:endParaRPr>
          </a:p>
        </p:txBody>
      </p:sp>
      <p:sp>
        <p:nvSpPr>
          <p:cNvPr id="57" name="TextBox 36"/>
          <p:cNvSpPr txBox="1"/>
          <p:nvPr/>
        </p:nvSpPr>
        <p:spPr>
          <a:xfrm>
            <a:off x="463269" y="8810616"/>
            <a:ext cx="219901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2019 	                                               </a:t>
            </a:r>
            <a:endParaRPr lang="en-AU" sz="1100" b="1" dirty="0">
              <a:latin typeface="Arial Narrow" pitchFamily="34" charset="0"/>
            </a:endParaRPr>
          </a:p>
        </p:txBody>
      </p:sp>
      <p:cxnSp>
        <p:nvCxnSpPr>
          <p:cNvPr id="19" name="Straight Connector 18"/>
          <p:cNvCxnSpPr/>
          <p:nvPr/>
        </p:nvCxnSpPr>
        <p:spPr>
          <a:xfrm flipH="1">
            <a:off x="512308" y="8799620"/>
            <a:ext cx="5907340" cy="422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9" name="TextBox 58">
            <a:extLst>
              <a:ext uri="{FF2B5EF4-FFF2-40B4-BE49-F238E27FC236}">
                <a16:creationId xmlns:a16="http://schemas.microsoft.com/office/drawing/2014/main" id="{B47AF8B6-8FB8-4F6E-8771-2ABC2CA0462D}"/>
              </a:ext>
            </a:extLst>
          </p:cNvPr>
          <p:cNvSpPr txBox="1"/>
          <p:nvPr/>
        </p:nvSpPr>
        <p:spPr>
          <a:xfrm>
            <a:off x="1374209" y="82118"/>
            <a:ext cx="3854991" cy="1107996"/>
          </a:xfrm>
          <a:prstGeom prst="rect">
            <a:avLst/>
          </a:prstGeom>
          <a:noFill/>
        </p:spPr>
        <p:txBody>
          <a:bodyPr wrap="square" rtlCol="0">
            <a:spAutoFit/>
          </a:bodyPr>
          <a:lstStyle/>
          <a:p>
            <a:r>
              <a:rPr lang="en-US" b="1" dirty="0">
                <a:latin typeface="Arial Narrow" pitchFamily="34" charset="0"/>
              </a:rPr>
              <a:t>Rugosity Rocks – </a:t>
            </a:r>
            <a:r>
              <a:rPr lang="en-US" sz="1200" dirty="0">
                <a:latin typeface="Arial Narrow" panose="020B0606020202030204" pitchFamily="34" charset="0"/>
              </a:rPr>
              <a:t>Assess rugosity data and link this to fish diversity</a:t>
            </a:r>
          </a:p>
          <a:p>
            <a:endParaRPr lang="en-US" sz="1200" dirty="0">
              <a:latin typeface="Arial Narrow" panose="020B0606020202030204" pitchFamily="34" charset="0"/>
            </a:endParaRPr>
          </a:p>
          <a:p>
            <a:endParaRPr lang="en-AU" sz="1200" dirty="0">
              <a:latin typeface="Arial Narrow" panose="020B0606020202030204" pitchFamily="34" charset="0"/>
            </a:endParaRPr>
          </a:p>
          <a:p>
            <a:endParaRPr lang="en-US" sz="1200" i="1" dirty="0">
              <a:latin typeface="Arial Narrow" pitchFamily="34" charset="0"/>
            </a:endParaRPr>
          </a:p>
        </p:txBody>
      </p:sp>
      <p:sp>
        <p:nvSpPr>
          <p:cNvPr id="60" name="TextBox 36">
            <a:extLst>
              <a:ext uri="{FF2B5EF4-FFF2-40B4-BE49-F238E27FC236}">
                <a16:creationId xmlns:a16="http://schemas.microsoft.com/office/drawing/2014/main" id="{6DC2C05C-35D8-49B4-804A-8B8A559A864A}"/>
              </a:ext>
            </a:extLst>
          </p:cNvPr>
          <p:cNvSpPr txBox="1"/>
          <p:nvPr/>
        </p:nvSpPr>
        <p:spPr>
          <a:xfrm>
            <a:off x="2286712" y="8805118"/>
            <a:ext cx="3734575"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Unit 4. Topic 2. Subject Matter: Fisheries and Population Dynamics</a:t>
            </a:r>
            <a:endParaRPr lang="en-AU" sz="1100" b="1" dirty="0">
              <a:latin typeface="Arial Narrow" pitchFamily="34" charset="0"/>
            </a:endParaRPr>
          </a:p>
        </p:txBody>
      </p:sp>
      <p:graphicFrame>
        <p:nvGraphicFramePr>
          <p:cNvPr id="11" name="Table 10">
            <a:extLst>
              <a:ext uri="{FF2B5EF4-FFF2-40B4-BE49-F238E27FC236}">
                <a16:creationId xmlns:a16="http://schemas.microsoft.com/office/drawing/2014/main" id="{9265D3D0-16B2-405B-90E0-23FD72FF16E3}"/>
              </a:ext>
            </a:extLst>
          </p:cNvPr>
          <p:cNvGraphicFramePr>
            <a:graphicFrameLocks noGrp="1"/>
          </p:cNvGraphicFramePr>
          <p:nvPr>
            <p:extLst>
              <p:ext uri="{D42A27DB-BD31-4B8C-83A1-F6EECF244321}">
                <p14:modId xmlns:p14="http://schemas.microsoft.com/office/powerpoint/2010/main" val="2612742980"/>
              </p:ext>
            </p:extLst>
          </p:nvPr>
        </p:nvGraphicFramePr>
        <p:xfrm>
          <a:off x="526204" y="4387727"/>
          <a:ext cx="2937345" cy="2905146"/>
        </p:xfrm>
        <a:graphic>
          <a:graphicData uri="http://schemas.openxmlformats.org/drawingml/2006/table">
            <a:tbl>
              <a:tblPr firstRow="1" bandRow="1">
                <a:tableStyleId>{5940675A-B579-460E-94D1-54222C63F5DA}</a:tableStyleId>
              </a:tblPr>
              <a:tblGrid>
                <a:gridCol w="1767587">
                  <a:extLst>
                    <a:ext uri="{9D8B030D-6E8A-4147-A177-3AD203B41FA5}">
                      <a16:colId xmlns:a16="http://schemas.microsoft.com/office/drawing/2014/main" val="20000"/>
                    </a:ext>
                  </a:extLst>
                </a:gridCol>
                <a:gridCol w="565953">
                  <a:extLst>
                    <a:ext uri="{9D8B030D-6E8A-4147-A177-3AD203B41FA5}">
                      <a16:colId xmlns:a16="http://schemas.microsoft.com/office/drawing/2014/main" val="20001"/>
                    </a:ext>
                  </a:extLst>
                </a:gridCol>
                <a:gridCol w="603805">
                  <a:extLst>
                    <a:ext uri="{9D8B030D-6E8A-4147-A177-3AD203B41FA5}">
                      <a16:colId xmlns:a16="http://schemas.microsoft.com/office/drawing/2014/main" val="20002"/>
                    </a:ext>
                  </a:extLst>
                </a:gridCol>
              </a:tblGrid>
              <a:tr h="265299">
                <a:tc gridSpan="3">
                  <a:txBody>
                    <a:bodyPr/>
                    <a:lstStyle/>
                    <a:p>
                      <a:pPr algn="ctr"/>
                      <a:r>
                        <a:rPr lang="en-AU" sz="1200" b="1" baseline="0" dirty="0">
                          <a:latin typeface="Arial Narrow" panose="020B0606020202030204" pitchFamily="34" charset="0"/>
                        </a:rPr>
                        <a:t>Site 1</a:t>
                      </a:r>
                      <a:endParaRPr lang="en-AU" sz="1200" b="1" dirty="0">
                        <a:latin typeface="Arial Narrow" panose="020B0606020202030204" pitchFamily="34" charset="0"/>
                      </a:endParaRPr>
                    </a:p>
                  </a:txBody>
                  <a:tcPr>
                    <a:solidFill>
                      <a:schemeClr val="bg1">
                        <a:lumMod val="85000"/>
                      </a:schemeClr>
                    </a:solidFill>
                  </a:tcPr>
                </a:tc>
                <a:tc hMerge="1">
                  <a:txBody>
                    <a:bodyPr/>
                    <a:lstStyle/>
                    <a:p>
                      <a:pPr algn="ctr"/>
                      <a:endParaRPr lang="en-AU" sz="800" b="1" dirty="0">
                        <a:latin typeface="Arial Narrow" panose="020B0606020202030204" pitchFamily="34" charset="0"/>
                      </a:endParaRPr>
                    </a:p>
                  </a:txBody>
                  <a:tcPr>
                    <a:solidFill>
                      <a:schemeClr val="bg1"/>
                    </a:solidFill>
                  </a:tcPr>
                </a:tc>
                <a:tc hMerge="1">
                  <a:txBody>
                    <a:bodyPr/>
                    <a:lstStyle/>
                    <a:p>
                      <a:pPr algn="ctr"/>
                      <a:endParaRPr lang="en-AU" sz="800" b="1" dirty="0">
                        <a:latin typeface="Arial Narrow" panose="020B0606020202030204" pitchFamily="34" charset="0"/>
                      </a:endParaRPr>
                    </a:p>
                  </a:txBody>
                  <a:tcPr>
                    <a:solidFill>
                      <a:schemeClr val="bg1"/>
                    </a:solidFill>
                  </a:tcPr>
                </a:tc>
                <a:extLst>
                  <a:ext uri="{0D108BD9-81ED-4DB2-BD59-A6C34878D82A}">
                    <a16:rowId xmlns:a16="http://schemas.microsoft.com/office/drawing/2014/main" val="10000"/>
                  </a:ext>
                </a:extLst>
              </a:tr>
              <a:tr h="265299">
                <a:tc gridSpan="3">
                  <a:txBody>
                    <a:bodyPr/>
                    <a:lstStyle/>
                    <a:p>
                      <a:pPr algn="l"/>
                      <a:r>
                        <a:rPr lang="en-AU" sz="1200" b="1" dirty="0">
                          <a:solidFill>
                            <a:schemeClr val="bg1"/>
                          </a:solidFill>
                          <a:latin typeface="Arial Narrow" panose="020B0606020202030204" pitchFamily="34" charset="0"/>
                        </a:rPr>
                        <a:t>RUGOSITY (C): </a:t>
                      </a:r>
                    </a:p>
                  </a:txBody>
                  <a:tcPr>
                    <a:solidFill>
                      <a:schemeClr val="tx1"/>
                    </a:solidFill>
                  </a:tcPr>
                </a:tc>
                <a:tc hMerge="1">
                  <a:txBody>
                    <a:bodyPr/>
                    <a:lstStyle/>
                    <a:p>
                      <a:endParaRPr lang="en-AU"/>
                    </a:p>
                  </a:txBody>
                  <a:tcPr/>
                </a:tc>
                <a:tc hMerge="1">
                  <a:txBody>
                    <a:bodyPr/>
                    <a:lstStyle/>
                    <a:p>
                      <a:endParaRPr lang="en-AU"/>
                    </a:p>
                  </a:txBody>
                  <a:tcPr/>
                </a:tc>
                <a:extLst>
                  <a:ext uri="{0D108BD9-81ED-4DB2-BD59-A6C34878D82A}">
                    <a16:rowId xmlns:a16="http://schemas.microsoft.com/office/drawing/2014/main" val="622771118"/>
                  </a:ext>
                </a:extLst>
              </a:tr>
              <a:tr h="20634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800" b="1" dirty="0">
                          <a:latin typeface="Arial Narrow" panose="020B0606020202030204" pitchFamily="34" charset="0"/>
                        </a:rPr>
                        <a:t>IDENTIFY</a:t>
                      </a:r>
                      <a:endParaRPr lang="en-AU" sz="600" b="0" dirty="0">
                        <a:latin typeface="Arial Narrow" panose="020B0606020202030204" pitchFamily="34" charset="0"/>
                      </a:endParaRPr>
                    </a:p>
                  </a:txBody>
                  <a:tcPr>
                    <a:solidFill>
                      <a:schemeClr val="bg1">
                        <a:lumMod val="85000"/>
                      </a:schemeClr>
                    </a:solidFill>
                  </a:tcPr>
                </a:tc>
                <a:tc>
                  <a:txBody>
                    <a:bodyPr/>
                    <a:lstStyle/>
                    <a:p>
                      <a:pPr algn="ctr"/>
                      <a:r>
                        <a:rPr lang="en-AU" sz="800" b="1" dirty="0">
                          <a:latin typeface="Arial Narrow" panose="020B0606020202030204" pitchFamily="34" charset="0"/>
                        </a:rPr>
                        <a:t>COUNT</a:t>
                      </a:r>
                    </a:p>
                  </a:txBody>
                  <a:tcPr>
                    <a:solidFill>
                      <a:schemeClr val="bg1">
                        <a:lumMod val="85000"/>
                      </a:schemeClr>
                    </a:solidFill>
                  </a:tcPr>
                </a:tc>
                <a:tc>
                  <a:txBody>
                    <a:bodyPr/>
                    <a:lstStyle/>
                    <a:p>
                      <a:pPr algn="ctr"/>
                      <a:r>
                        <a:rPr lang="en-AU" sz="800" b="1" dirty="0">
                          <a:latin typeface="Arial Narrow" panose="020B0606020202030204" pitchFamily="34" charset="0"/>
                        </a:rPr>
                        <a:t>STATS</a:t>
                      </a:r>
                    </a:p>
                  </a:txBody>
                  <a:tcPr>
                    <a:solidFill>
                      <a:schemeClr val="bg1">
                        <a:lumMod val="85000"/>
                      </a:schemeClr>
                    </a:solidFill>
                  </a:tcPr>
                </a:tc>
                <a:extLst>
                  <a:ext uri="{0D108BD9-81ED-4DB2-BD59-A6C34878D82A}">
                    <a16:rowId xmlns:a16="http://schemas.microsoft.com/office/drawing/2014/main" val="10001"/>
                  </a:ext>
                </a:extLst>
              </a:tr>
              <a:tr h="26529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b="1" dirty="0">
                          <a:latin typeface="Arial Narrow" panose="020B0606020202030204" pitchFamily="34" charset="0"/>
                        </a:rPr>
                        <a:t>Species Name </a:t>
                      </a:r>
                      <a:endParaRPr lang="en-AU" sz="600" b="0" dirty="0">
                        <a:latin typeface="Arial Narrow" panose="020B0606020202030204" pitchFamily="34" charset="0"/>
                      </a:endParaRPr>
                    </a:p>
                  </a:txBody>
                  <a:tcPr>
                    <a:solidFill>
                      <a:schemeClr val="bg1">
                        <a:lumMod val="85000"/>
                      </a:schemeClr>
                    </a:solidFill>
                  </a:tcPr>
                </a:tc>
                <a:tc>
                  <a:txBody>
                    <a:bodyPr/>
                    <a:lstStyle/>
                    <a:p>
                      <a:pPr algn="ctr"/>
                      <a:r>
                        <a:rPr lang="en-AU" sz="1200" b="1" baseline="0" dirty="0">
                          <a:latin typeface="Arial Narrow" panose="020B0606020202030204" pitchFamily="34" charset="0"/>
                        </a:rPr>
                        <a:t>n</a:t>
                      </a:r>
                    </a:p>
                  </a:txBody>
                  <a:tcPr>
                    <a:solidFill>
                      <a:schemeClr val="bg1">
                        <a:lumMod val="85000"/>
                      </a:schemeClr>
                    </a:solidFill>
                  </a:tcPr>
                </a:tc>
                <a:tc>
                  <a:txBody>
                    <a:bodyPr/>
                    <a:lstStyle/>
                    <a:p>
                      <a:pPr algn="ctr"/>
                      <a:r>
                        <a:rPr lang="en-AU" sz="1200" b="1" dirty="0">
                          <a:latin typeface="Arial Narrow" panose="020B0606020202030204" pitchFamily="34" charset="0"/>
                        </a:rPr>
                        <a:t>n(n -1)</a:t>
                      </a:r>
                    </a:p>
                  </a:txBody>
                  <a:tcPr>
                    <a:solidFill>
                      <a:schemeClr val="bg1">
                        <a:lumMod val="85000"/>
                      </a:schemeClr>
                    </a:solidFill>
                  </a:tcPr>
                </a:tc>
                <a:extLst>
                  <a:ext uri="{0D108BD9-81ED-4DB2-BD59-A6C34878D82A}">
                    <a16:rowId xmlns:a16="http://schemas.microsoft.com/office/drawing/2014/main" val="10002"/>
                  </a:ext>
                </a:extLst>
              </a:tr>
              <a:tr h="328302">
                <a:tc>
                  <a:txBody>
                    <a:bodyPr/>
                    <a:lstStyle/>
                    <a:p>
                      <a:r>
                        <a:rPr lang="en-AU" sz="1100" i="1" dirty="0" err="1">
                          <a:solidFill>
                            <a:schemeClr val="bg1">
                              <a:lumMod val="50000"/>
                            </a:schemeClr>
                          </a:solidFill>
                          <a:latin typeface="Comic Sans MS" panose="030F0702030302020204" pitchFamily="66" charset="0"/>
                        </a:rPr>
                        <a:t>Lutjanus</a:t>
                      </a:r>
                      <a:r>
                        <a:rPr lang="en-AU" sz="1100" i="1" dirty="0">
                          <a:solidFill>
                            <a:schemeClr val="bg1">
                              <a:lumMod val="50000"/>
                            </a:schemeClr>
                          </a:solidFill>
                          <a:latin typeface="Comic Sans MS" panose="030F0702030302020204" pitchFamily="66" charset="0"/>
                        </a:rPr>
                        <a:t> </a:t>
                      </a:r>
                      <a:r>
                        <a:rPr lang="en-AU" sz="1100" i="1" dirty="0" err="1">
                          <a:solidFill>
                            <a:schemeClr val="bg1">
                              <a:lumMod val="50000"/>
                            </a:schemeClr>
                          </a:solidFill>
                          <a:latin typeface="Comic Sans MS" panose="030F0702030302020204" pitchFamily="66" charset="0"/>
                        </a:rPr>
                        <a:t>rivulatus</a:t>
                      </a:r>
                      <a:endParaRPr lang="en-AU" sz="1100" i="1" dirty="0">
                        <a:solidFill>
                          <a:schemeClr val="bg1">
                            <a:lumMod val="50000"/>
                          </a:schemeClr>
                        </a:solidFill>
                        <a:latin typeface="Comic Sans MS" panose="030F0702030302020204" pitchFamily="66" charset="0"/>
                      </a:endParaRPr>
                    </a:p>
                  </a:txBody>
                  <a:tcPr>
                    <a:lnB w="12700" cap="flat" cmpd="sng" algn="ctr">
                      <a:solidFill>
                        <a:schemeClr val="tx1"/>
                      </a:solidFill>
                      <a:prstDash val="solid"/>
                      <a:round/>
                      <a:headEnd type="none" w="med" len="med"/>
                      <a:tailEnd type="none" w="med" len="med"/>
                    </a:lnB>
                    <a:solidFill>
                      <a:schemeClr val="bg1"/>
                    </a:solidFill>
                  </a:tcPr>
                </a:tc>
                <a:tc>
                  <a:txBody>
                    <a:bodyPr/>
                    <a:lstStyle/>
                    <a:p>
                      <a:pPr algn="ctr"/>
                      <a:r>
                        <a:rPr lang="en-AU" sz="1200" dirty="0">
                          <a:solidFill>
                            <a:schemeClr val="tx1"/>
                          </a:solidFill>
                          <a:latin typeface="Arial Narrow" panose="020B0606020202030204" pitchFamily="34" charset="0"/>
                        </a:rPr>
                        <a:t>1</a:t>
                      </a:r>
                    </a:p>
                  </a:txBody>
                  <a:tcPr>
                    <a:solidFill>
                      <a:schemeClr val="bg1"/>
                    </a:solidFill>
                  </a:tcPr>
                </a:tc>
                <a:tc>
                  <a:txBody>
                    <a:bodyPr/>
                    <a:lstStyle/>
                    <a:p>
                      <a:pPr algn="ctr"/>
                      <a:r>
                        <a:rPr lang="en-AU" sz="1200" b="0" dirty="0">
                          <a:solidFill>
                            <a:schemeClr val="tx1"/>
                          </a:solidFill>
                          <a:latin typeface="Arial Narrow" panose="020B0606020202030204" pitchFamily="34" charset="0"/>
                        </a:rPr>
                        <a:t>0</a:t>
                      </a:r>
                    </a:p>
                  </a:txBody>
                  <a:tcPr/>
                </a:tc>
                <a:extLst>
                  <a:ext uri="{0D108BD9-81ED-4DB2-BD59-A6C34878D82A}">
                    <a16:rowId xmlns:a16="http://schemas.microsoft.com/office/drawing/2014/main" val="10003"/>
                  </a:ext>
                </a:extLst>
              </a:tr>
              <a:tr h="328302">
                <a:tc>
                  <a:txBody>
                    <a:bodyPr/>
                    <a:lstStyle/>
                    <a:p>
                      <a:r>
                        <a:rPr lang="en-AU" sz="1100" i="1" dirty="0" err="1">
                          <a:solidFill>
                            <a:schemeClr val="bg1">
                              <a:lumMod val="50000"/>
                            </a:schemeClr>
                          </a:solidFill>
                          <a:latin typeface="Comic Sans MS" panose="030F0702030302020204" pitchFamily="66" charset="0"/>
                        </a:rPr>
                        <a:t>Abudefduf</a:t>
                      </a:r>
                      <a:r>
                        <a:rPr lang="en-AU" sz="1100" i="1" dirty="0">
                          <a:solidFill>
                            <a:schemeClr val="bg1">
                              <a:lumMod val="50000"/>
                            </a:schemeClr>
                          </a:solidFill>
                          <a:latin typeface="Comic Sans MS" panose="030F0702030302020204" pitchFamily="66" charset="0"/>
                        </a:rPr>
                        <a:t> sp.</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AU" sz="1200" dirty="0">
                          <a:solidFill>
                            <a:schemeClr val="tx1"/>
                          </a:solidFill>
                          <a:latin typeface="Arial Narrow" panose="020B0606020202030204" pitchFamily="34" charset="0"/>
                        </a:rPr>
                        <a:t>30</a:t>
                      </a:r>
                    </a:p>
                  </a:txBody>
                  <a:tcPr>
                    <a:solidFill>
                      <a:schemeClr val="bg1"/>
                    </a:solidFill>
                  </a:tcPr>
                </a:tc>
                <a:tc>
                  <a:txBody>
                    <a:bodyPr/>
                    <a:lstStyle/>
                    <a:p>
                      <a:pPr algn="ctr"/>
                      <a:r>
                        <a:rPr lang="en-AU" sz="1200" b="0" dirty="0">
                          <a:solidFill>
                            <a:schemeClr val="bg1">
                              <a:lumMod val="50000"/>
                            </a:schemeClr>
                          </a:solidFill>
                          <a:latin typeface="Comic Sans MS" panose="030F0702030302020204" pitchFamily="66" charset="0"/>
                        </a:rPr>
                        <a:t>870</a:t>
                      </a:r>
                    </a:p>
                  </a:txBody>
                  <a:tcPr/>
                </a:tc>
                <a:extLst>
                  <a:ext uri="{0D108BD9-81ED-4DB2-BD59-A6C34878D82A}">
                    <a16:rowId xmlns:a16="http://schemas.microsoft.com/office/drawing/2014/main" val="10004"/>
                  </a:ext>
                </a:extLst>
              </a:tr>
              <a:tr h="328302">
                <a:tc>
                  <a:txBody>
                    <a:bodyPr/>
                    <a:lstStyle/>
                    <a:p>
                      <a:r>
                        <a:rPr lang="en-AU" sz="1100" i="1" dirty="0" err="1">
                          <a:solidFill>
                            <a:schemeClr val="bg1">
                              <a:lumMod val="50000"/>
                            </a:schemeClr>
                          </a:solidFill>
                          <a:latin typeface="Comic Sans MS" panose="030F0702030302020204" pitchFamily="66" charset="0"/>
                        </a:rPr>
                        <a:t>Plectorhinchus</a:t>
                      </a:r>
                      <a:r>
                        <a:rPr lang="en-AU" sz="1100" i="1" dirty="0">
                          <a:solidFill>
                            <a:schemeClr val="bg1">
                              <a:lumMod val="50000"/>
                            </a:schemeClr>
                          </a:solidFill>
                          <a:latin typeface="Comic Sans MS" panose="030F0702030302020204" pitchFamily="66" charset="0"/>
                        </a:rPr>
                        <a:t> </a:t>
                      </a:r>
                      <a:r>
                        <a:rPr lang="en-AU" sz="1100" i="1" dirty="0" err="1">
                          <a:solidFill>
                            <a:schemeClr val="bg1">
                              <a:lumMod val="50000"/>
                            </a:schemeClr>
                          </a:solidFill>
                          <a:latin typeface="Comic Sans MS" panose="030F0702030302020204" pitchFamily="66" charset="0"/>
                        </a:rPr>
                        <a:t>gibbosus</a:t>
                      </a:r>
                      <a:endParaRPr lang="en-AU" sz="1100" i="1" dirty="0">
                        <a:solidFill>
                          <a:schemeClr val="bg1">
                            <a:lumMod val="50000"/>
                          </a:schemeClr>
                        </a:solidFill>
                        <a:latin typeface="Comic Sans MS" panose="030F0702030302020204" pitchFamily="66"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AU" sz="1200" dirty="0">
                          <a:solidFill>
                            <a:schemeClr val="tx1"/>
                          </a:solidFill>
                          <a:latin typeface="Arial Narrow" panose="020B0606020202030204" pitchFamily="34" charset="0"/>
                        </a:rPr>
                        <a:t>10</a:t>
                      </a:r>
                    </a:p>
                  </a:txBody>
                  <a:tcPr>
                    <a:solidFill>
                      <a:schemeClr val="bg1"/>
                    </a:solidFill>
                  </a:tcPr>
                </a:tc>
                <a:tc>
                  <a:txBody>
                    <a:bodyPr/>
                    <a:lstStyle/>
                    <a:p>
                      <a:pPr algn="ctr"/>
                      <a:r>
                        <a:rPr lang="en-AU" sz="1200" b="0" dirty="0">
                          <a:solidFill>
                            <a:schemeClr val="bg1">
                              <a:lumMod val="50000"/>
                            </a:schemeClr>
                          </a:solidFill>
                          <a:latin typeface="Comic Sans MS" panose="030F0702030302020204" pitchFamily="66" charset="0"/>
                        </a:rPr>
                        <a:t>90</a:t>
                      </a:r>
                    </a:p>
                  </a:txBody>
                  <a:tcPr/>
                </a:tc>
                <a:extLst>
                  <a:ext uri="{0D108BD9-81ED-4DB2-BD59-A6C34878D82A}">
                    <a16:rowId xmlns:a16="http://schemas.microsoft.com/office/drawing/2014/main" val="10005"/>
                  </a:ext>
                </a:extLst>
              </a:tr>
              <a:tr h="442164">
                <a:tc>
                  <a:txBody>
                    <a:bodyPr/>
                    <a:lstStyle/>
                    <a:p>
                      <a:pPr algn="r"/>
                      <a:endParaRPr lang="en-AU" sz="1200" b="1" dirty="0">
                        <a:latin typeface="Arial Narrow" panose="020B0606020202030204" pitchFamily="34" charset="0"/>
                      </a:endParaRPr>
                    </a:p>
                    <a:p>
                      <a:pPr algn="r"/>
                      <a:r>
                        <a:rPr lang="en-AU" sz="1200" b="1" dirty="0">
                          <a:latin typeface="Arial Narrow" panose="020B0606020202030204" pitchFamily="34" charset="0"/>
                        </a:rPr>
                        <a:t>Total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l"/>
                      <a:r>
                        <a:rPr lang="en-AU" sz="1000" b="1" dirty="0">
                          <a:latin typeface="Arial Narrow" panose="020B0606020202030204" pitchFamily="34" charset="0"/>
                        </a:rPr>
                        <a:t>N </a:t>
                      </a:r>
                    </a:p>
                    <a:p>
                      <a:pPr algn="ctr"/>
                      <a:r>
                        <a:rPr lang="en-AU" sz="1200" b="0" dirty="0">
                          <a:solidFill>
                            <a:schemeClr val="bg1">
                              <a:lumMod val="50000"/>
                            </a:schemeClr>
                          </a:solidFill>
                          <a:latin typeface="Comic Sans MS" panose="030F0702030302020204" pitchFamily="66" charset="0"/>
                        </a:rPr>
                        <a:t>41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800" dirty="0">
                          <a:latin typeface="Arial Narrow" panose="020B0606020202030204" pitchFamily="34" charset="0"/>
                        </a:rPr>
                        <a:t>∑n(n-1)</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AU" sz="200" b="1" dirty="0">
                        <a:latin typeface="Arial Narrow" panose="020B0606020202030204" pitchFamily="34" charset="0"/>
                      </a:endParaRPr>
                    </a:p>
                    <a:p>
                      <a:pPr algn="ctr"/>
                      <a:r>
                        <a:rPr lang="en-AU" sz="1200" b="0" dirty="0">
                          <a:solidFill>
                            <a:schemeClr val="bg1">
                              <a:lumMod val="50000"/>
                            </a:schemeClr>
                          </a:solidFill>
                          <a:latin typeface="Comic Sans MS" panose="030F0702030302020204" pitchFamily="66" charset="0"/>
                        </a:rPr>
                        <a:t> 960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10008"/>
                  </a:ext>
                </a:extLst>
              </a:tr>
              <a:tr h="412687">
                <a:tc>
                  <a:txBody>
                    <a:bodyPr/>
                    <a:lstStyle/>
                    <a:p>
                      <a:pPr algn="l"/>
                      <a:r>
                        <a:rPr lang="en-AU" sz="1200" b="0" dirty="0">
                          <a:solidFill>
                            <a:schemeClr val="tx1"/>
                          </a:solidFill>
                          <a:latin typeface="Arial Narrow" panose="020B0606020202030204" pitchFamily="34" charset="0"/>
                        </a:rPr>
                        <a:t>             </a:t>
                      </a:r>
                      <a:r>
                        <a:rPr lang="en-AU" sz="1200" b="1" dirty="0">
                          <a:solidFill>
                            <a:schemeClr val="tx1"/>
                          </a:solidFill>
                          <a:latin typeface="Arial Narrow" panose="020B0606020202030204" pitchFamily="34" charset="0"/>
                        </a:rPr>
                        <a:t>         =</a:t>
                      </a:r>
                    </a:p>
                  </a:txBody>
                  <a:tcP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AU" sz="1000" dirty="0">
                          <a:latin typeface="Arial Narrow" panose="020B0606020202030204" pitchFamily="34" charset="0"/>
                        </a:rPr>
                        <a:t>N(N-1)= </a:t>
                      </a:r>
                    </a:p>
                    <a:p>
                      <a:pPr algn="ctr"/>
                      <a:r>
                        <a:rPr lang="en-AU" sz="1200" b="0" dirty="0">
                          <a:solidFill>
                            <a:schemeClr val="bg1">
                              <a:lumMod val="50000"/>
                            </a:schemeClr>
                          </a:solidFill>
                          <a:latin typeface="Comic Sans MS" panose="030F0702030302020204" pitchFamily="66" charset="0"/>
                        </a:rPr>
                        <a:t>1640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000" b="0" u="none" dirty="0">
                          <a:latin typeface="Arial Narrow" panose="020B0606020202030204" pitchFamily="34" charset="0"/>
                        </a:rPr>
                        <a:t>SDI</a:t>
                      </a:r>
                      <a:r>
                        <a:rPr lang="en-AU" sz="1000" b="0" u="none" baseline="0" dirty="0">
                          <a:latin typeface="Arial Narrow" panose="020B0606020202030204" pitchFamily="34" charset="0"/>
                        </a:rPr>
                        <a:t> =</a:t>
                      </a:r>
                      <a:endParaRPr lang="en-AU" sz="1000" b="1" u="sng" dirty="0">
                        <a:latin typeface="Arial Narrow" panose="020B0606020202030204" pitchFamily="34" charset="0"/>
                      </a:endParaRPr>
                    </a:p>
                    <a:p>
                      <a:pPr algn="ctr"/>
                      <a:r>
                        <a:rPr lang="en-AU" sz="1200" b="0" dirty="0">
                          <a:solidFill>
                            <a:schemeClr val="bg1">
                              <a:lumMod val="50000"/>
                            </a:schemeClr>
                          </a:solidFill>
                          <a:latin typeface="Comic Sans MS" panose="030F0702030302020204" pitchFamily="66" charset="0"/>
                        </a:rPr>
                        <a:t>0.41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10009"/>
                  </a:ext>
                </a:extLst>
              </a:tr>
            </a:tbl>
          </a:graphicData>
        </a:graphic>
      </p:graphicFrame>
      <p:sp>
        <p:nvSpPr>
          <p:cNvPr id="13" name="Rectangle 12">
            <a:extLst>
              <a:ext uri="{FF2B5EF4-FFF2-40B4-BE49-F238E27FC236}">
                <a16:creationId xmlns:a16="http://schemas.microsoft.com/office/drawing/2014/main" id="{304BDA8E-D1A9-4725-AD11-4FA80CED372E}"/>
              </a:ext>
            </a:extLst>
          </p:cNvPr>
          <p:cNvSpPr/>
          <p:nvPr/>
        </p:nvSpPr>
        <p:spPr>
          <a:xfrm>
            <a:off x="526204" y="1021926"/>
            <a:ext cx="5846143" cy="276999"/>
          </a:xfrm>
          <a:prstGeom prst="rect">
            <a:avLst/>
          </a:prstGeom>
          <a:solidFill>
            <a:schemeClr val="tx1"/>
          </a:solidFill>
          <a:ln w="19050">
            <a:solidFill>
              <a:schemeClr val="tx1"/>
            </a:solidFill>
          </a:ln>
          <a:effectLst/>
        </p:spPr>
        <p:txBody>
          <a:bodyPr wrap="square" anchor="t">
            <a:spAutoFit/>
          </a:bodyPr>
          <a:lstStyle/>
          <a:p>
            <a:r>
              <a:rPr lang="en-US" sz="1200" b="1" dirty="0">
                <a:solidFill>
                  <a:schemeClr val="bg1"/>
                </a:solidFill>
                <a:latin typeface="Arial Narrow" pitchFamily="34" charset="0"/>
              </a:rPr>
              <a:t>Activity: Measure and record the rugosity (C) and fish diversity (SDI) of Sites 1 &amp; 2 below.</a:t>
            </a:r>
            <a:endParaRPr lang="en-US" sz="1200" dirty="0">
              <a:solidFill>
                <a:schemeClr val="bg1"/>
              </a:solidFill>
              <a:latin typeface="Arial Narrow" pitchFamily="34" charset="0"/>
            </a:endParaRPr>
          </a:p>
        </p:txBody>
      </p:sp>
      <p:graphicFrame>
        <p:nvGraphicFramePr>
          <p:cNvPr id="58" name="Table 57">
            <a:extLst>
              <a:ext uri="{FF2B5EF4-FFF2-40B4-BE49-F238E27FC236}">
                <a16:creationId xmlns:a16="http://schemas.microsoft.com/office/drawing/2014/main" id="{8B1D5E65-9BA9-456D-95F9-63AC1AA44743}"/>
              </a:ext>
            </a:extLst>
          </p:cNvPr>
          <p:cNvGraphicFramePr>
            <a:graphicFrameLocks noGrp="1"/>
          </p:cNvGraphicFramePr>
          <p:nvPr>
            <p:extLst>
              <p:ext uri="{D42A27DB-BD31-4B8C-83A1-F6EECF244321}">
                <p14:modId xmlns:p14="http://schemas.microsoft.com/office/powerpoint/2010/main" val="2110519326"/>
              </p:ext>
            </p:extLst>
          </p:nvPr>
        </p:nvGraphicFramePr>
        <p:xfrm>
          <a:off x="3654873" y="4391609"/>
          <a:ext cx="2727323" cy="2916469"/>
        </p:xfrm>
        <a:graphic>
          <a:graphicData uri="http://schemas.openxmlformats.org/drawingml/2006/table">
            <a:tbl>
              <a:tblPr firstRow="1" bandRow="1">
                <a:tableStyleId>{5940675A-B579-460E-94D1-54222C63F5DA}</a:tableStyleId>
              </a:tblPr>
              <a:tblGrid>
                <a:gridCol w="1569573">
                  <a:extLst>
                    <a:ext uri="{9D8B030D-6E8A-4147-A177-3AD203B41FA5}">
                      <a16:colId xmlns:a16="http://schemas.microsoft.com/office/drawing/2014/main" val="20000"/>
                    </a:ext>
                  </a:extLst>
                </a:gridCol>
                <a:gridCol w="597117">
                  <a:extLst>
                    <a:ext uri="{9D8B030D-6E8A-4147-A177-3AD203B41FA5}">
                      <a16:colId xmlns:a16="http://schemas.microsoft.com/office/drawing/2014/main" val="20001"/>
                    </a:ext>
                  </a:extLst>
                </a:gridCol>
                <a:gridCol w="560633">
                  <a:extLst>
                    <a:ext uri="{9D8B030D-6E8A-4147-A177-3AD203B41FA5}">
                      <a16:colId xmlns:a16="http://schemas.microsoft.com/office/drawing/2014/main" val="20002"/>
                    </a:ext>
                  </a:extLst>
                </a:gridCol>
              </a:tblGrid>
              <a:tr h="274320">
                <a:tc gridSpan="3">
                  <a:txBody>
                    <a:bodyPr/>
                    <a:lstStyle/>
                    <a:p>
                      <a:pPr algn="ctr"/>
                      <a:r>
                        <a:rPr lang="en-AU" sz="1200" b="1" baseline="0" dirty="0">
                          <a:latin typeface="Arial Narrow" panose="020B0606020202030204" pitchFamily="34" charset="0"/>
                        </a:rPr>
                        <a:t>Site 2</a:t>
                      </a:r>
                      <a:endParaRPr lang="en-AU" sz="1200" b="1" dirty="0">
                        <a:latin typeface="Arial Narrow" panose="020B0606020202030204" pitchFamily="34" charset="0"/>
                      </a:endParaRPr>
                    </a:p>
                  </a:txBody>
                  <a:tcPr>
                    <a:solidFill>
                      <a:schemeClr val="bg1">
                        <a:lumMod val="85000"/>
                      </a:schemeClr>
                    </a:solidFill>
                  </a:tcPr>
                </a:tc>
                <a:tc hMerge="1">
                  <a:txBody>
                    <a:bodyPr/>
                    <a:lstStyle/>
                    <a:p>
                      <a:pPr algn="ctr"/>
                      <a:endParaRPr lang="en-AU" sz="800" b="1" dirty="0">
                        <a:latin typeface="Arial Narrow" panose="020B0606020202030204" pitchFamily="34" charset="0"/>
                      </a:endParaRPr>
                    </a:p>
                  </a:txBody>
                  <a:tcPr>
                    <a:solidFill>
                      <a:schemeClr val="bg1"/>
                    </a:solidFill>
                  </a:tcPr>
                </a:tc>
                <a:tc hMerge="1">
                  <a:txBody>
                    <a:bodyPr/>
                    <a:lstStyle/>
                    <a:p>
                      <a:pPr algn="ctr"/>
                      <a:endParaRPr lang="en-AU" sz="800" b="1" dirty="0">
                        <a:latin typeface="Arial Narrow" panose="020B0606020202030204" pitchFamily="34" charset="0"/>
                      </a:endParaRPr>
                    </a:p>
                  </a:txBody>
                  <a:tcPr>
                    <a:solidFill>
                      <a:schemeClr val="bg1"/>
                    </a:solidFill>
                  </a:tcPr>
                </a:tc>
                <a:extLst>
                  <a:ext uri="{0D108BD9-81ED-4DB2-BD59-A6C34878D82A}">
                    <a16:rowId xmlns:a16="http://schemas.microsoft.com/office/drawing/2014/main" val="10000"/>
                  </a:ext>
                </a:extLst>
              </a:tr>
              <a:tr h="274320">
                <a:tc gridSpan="3">
                  <a:txBody>
                    <a:bodyPr/>
                    <a:lstStyle/>
                    <a:p>
                      <a:pPr algn="l"/>
                      <a:r>
                        <a:rPr lang="en-AU" sz="1200" b="1" dirty="0">
                          <a:solidFill>
                            <a:schemeClr val="bg1"/>
                          </a:solidFill>
                          <a:latin typeface="Arial Narrow" panose="020B0606020202030204" pitchFamily="34" charset="0"/>
                        </a:rPr>
                        <a:t>RUGOSITY (C):</a:t>
                      </a:r>
                    </a:p>
                  </a:txBody>
                  <a:tcPr>
                    <a:solidFill>
                      <a:schemeClr val="tx1"/>
                    </a:solidFill>
                  </a:tcPr>
                </a:tc>
                <a:tc hMerge="1">
                  <a:txBody>
                    <a:bodyPr/>
                    <a:lstStyle/>
                    <a:p>
                      <a:endParaRPr lang="en-AU"/>
                    </a:p>
                  </a:txBody>
                  <a:tcPr/>
                </a:tc>
                <a:tc hMerge="1">
                  <a:txBody>
                    <a:bodyPr/>
                    <a:lstStyle/>
                    <a:p>
                      <a:endParaRPr lang="en-AU"/>
                    </a:p>
                  </a:txBody>
                  <a:tcPr/>
                </a:tc>
                <a:extLst>
                  <a:ext uri="{0D108BD9-81ED-4DB2-BD59-A6C34878D82A}">
                    <a16:rowId xmlns:a16="http://schemas.microsoft.com/office/drawing/2014/main" val="2396709852"/>
                  </a:ext>
                </a:extLst>
              </a:tr>
              <a:tr h="21336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800" b="1" dirty="0">
                          <a:latin typeface="Arial Narrow" panose="020B0606020202030204" pitchFamily="34" charset="0"/>
                        </a:rPr>
                        <a:t>IDENTIFY</a:t>
                      </a:r>
                      <a:endParaRPr lang="en-AU" sz="600" b="0" dirty="0">
                        <a:latin typeface="Arial Narrow" panose="020B0606020202030204" pitchFamily="34" charset="0"/>
                      </a:endParaRPr>
                    </a:p>
                  </a:txBody>
                  <a:tcPr>
                    <a:solidFill>
                      <a:schemeClr val="bg1">
                        <a:lumMod val="85000"/>
                      </a:schemeClr>
                    </a:solidFill>
                  </a:tcPr>
                </a:tc>
                <a:tc>
                  <a:txBody>
                    <a:bodyPr/>
                    <a:lstStyle/>
                    <a:p>
                      <a:pPr algn="ctr"/>
                      <a:r>
                        <a:rPr lang="en-AU" sz="800" b="1" dirty="0">
                          <a:latin typeface="Arial Narrow" panose="020B0606020202030204" pitchFamily="34" charset="0"/>
                        </a:rPr>
                        <a:t>COUNT</a:t>
                      </a:r>
                    </a:p>
                  </a:txBody>
                  <a:tcPr>
                    <a:solidFill>
                      <a:schemeClr val="bg1">
                        <a:lumMod val="85000"/>
                      </a:schemeClr>
                    </a:solidFill>
                  </a:tcPr>
                </a:tc>
                <a:tc>
                  <a:txBody>
                    <a:bodyPr/>
                    <a:lstStyle/>
                    <a:p>
                      <a:pPr algn="ctr"/>
                      <a:r>
                        <a:rPr lang="en-AU" sz="800" b="1" dirty="0">
                          <a:latin typeface="Arial Narrow" panose="020B0606020202030204" pitchFamily="34" charset="0"/>
                        </a:rPr>
                        <a:t>STATS</a:t>
                      </a:r>
                    </a:p>
                  </a:txBody>
                  <a:tcPr>
                    <a:solidFill>
                      <a:schemeClr val="bg1">
                        <a:lumMod val="85000"/>
                      </a:schemeClr>
                    </a:solidFill>
                  </a:tcPr>
                </a:tc>
                <a:extLst>
                  <a:ext uri="{0D108BD9-81ED-4DB2-BD59-A6C34878D82A}">
                    <a16:rowId xmlns:a16="http://schemas.microsoft.com/office/drawing/2014/main" val="10001"/>
                  </a:ext>
                </a:extLst>
              </a:tr>
              <a:tr h="2743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b="1">
                          <a:latin typeface="Arial Narrow" panose="020B0606020202030204" pitchFamily="34" charset="0"/>
                        </a:rPr>
                        <a:t>Species Name </a:t>
                      </a:r>
                      <a:endParaRPr lang="en-AU" sz="600" b="0" dirty="0">
                        <a:latin typeface="Arial Narrow" panose="020B0606020202030204" pitchFamily="34" charset="0"/>
                      </a:endParaRPr>
                    </a:p>
                  </a:txBody>
                  <a:tcPr>
                    <a:solidFill>
                      <a:schemeClr val="bg1">
                        <a:lumMod val="85000"/>
                      </a:schemeClr>
                    </a:solidFill>
                  </a:tcPr>
                </a:tc>
                <a:tc>
                  <a:txBody>
                    <a:bodyPr/>
                    <a:lstStyle/>
                    <a:p>
                      <a:pPr algn="ctr"/>
                      <a:r>
                        <a:rPr lang="en-AU" sz="1100" b="1" baseline="0" dirty="0">
                          <a:latin typeface="Arial Narrow" panose="020B0606020202030204" pitchFamily="34" charset="0"/>
                        </a:rPr>
                        <a:t>n</a:t>
                      </a:r>
                    </a:p>
                  </a:txBody>
                  <a:tcPr>
                    <a:solidFill>
                      <a:schemeClr val="bg1">
                        <a:lumMod val="85000"/>
                      </a:schemeClr>
                    </a:solidFill>
                  </a:tcPr>
                </a:tc>
                <a:tc>
                  <a:txBody>
                    <a:bodyPr/>
                    <a:lstStyle/>
                    <a:p>
                      <a:pPr algn="ctr"/>
                      <a:r>
                        <a:rPr lang="en-AU" sz="1100" b="1" dirty="0">
                          <a:latin typeface="Arial Narrow" panose="020B0606020202030204" pitchFamily="34" charset="0"/>
                        </a:rPr>
                        <a:t>n(n -1)</a:t>
                      </a:r>
                    </a:p>
                  </a:txBody>
                  <a:tcPr>
                    <a:solidFill>
                      <a:schemeClr val="bg1">
                        <a:lumMod val="85000"/>
                      </a:schemeClr>
                    </a:solidFill>
                  </a:tcPr>
                </a:tc>
                <a:extLst>
                  <a:ext uri="{0D108BD9-81ED-4DB2-BD59-A6C34878D82A}">
                    <a16:rowId xmlns:a16="http://schemas.microsoft.com/office/drawing/2014/main" val="10002"/>
                  </a:ext>
                </a:extLst>
              </a:tr>
              <a:tr h="327354">
                <a:tc>
                  <a:txBody>
                    <a:bodyPr/>
                    <a:lstStyle/>
                    <a:p>
                      <a:endParaRPr lang="en-AU" sz="1200" dirty="0">
                        <a:solidFill>
                          <a:schemeClr val="bg1">
                            <a:lumMod val="50000"/>
                          </a:schemeClr>
                        </a:solidFill>
                        <a:latin typeface="Comic Sans MS" panose="030F0702030302020204" pitchFamily="66" charset="0"/>
                      </a:endParaRPr>
                    </a:p>
                  </a:txBody>
                  <a:tcPr>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AU" sz="1200" dirty="0">
                        <a:solidFill>
                          <a:schemeClr val="bg1">
                            <a:lumMod val="50000"/>
                          </a:schemeClr>
                        </a:solidFill>
                        <a:latin typeface="Comic Sans MS" panose="030F0702030302020204" pitchFamily="66" charset="0"/>
                      </a:endParaRPr>
                    </a:p>
                  </a:txBody>
                  <a:tcPr>
                    <a:solidFill>
                      <a:schemeClr val="bg1">
                        <a:lumMod val="85000"/>
                      </a:schemeClr>
                    </a:solidFill>
                  </a:tcPr>
                </a:tc>
                <a:tc>
                  <a:txBody>
                    <a:bodyPr/>
                    <a:lstStyle/>
                    <a:p>
                      <a:pPr algn="ctr"/>
                      <a:endParaRPr lang="en-AU" sz="1200" b="0" dirty="0">
                        <a:solidFill>
                          <a:schemeClr val="bg1">
                            <a:lumMod val="50000"/>
                          </a:schemeClr>
                        </a:solidFill>
                        <a:latin typeface="Comic Sans MS" panose="030F0702030302020204" pitchFamily="66" charset="0"/>
                      </a:endParaRPr>
                    </a:p>
                  </a:txBody>
                  <a:tcPr>
                    <a:solidFill>
                      <a:schemeClr val="bg1">
                        <a:lumMod val="85000"/>
                      </a:schemeClr>
                    </a:solidFill>
                  </a:tcPr>
                </a:tc>
                <a:extLst>
                  <a:ext uri="{0D108BD9-81ED-4DB2-BD59-A6C34878D82A}">
                    <a16:rowId xmlns:a16="http://schemas.microsoft.com/office/drawing/2014/main" val="10003"/>
                  </a:ext>
                </a:extLst>
              </a:tr>
              <a:tr h="327354">
                <a:tc>
                  <a:txBody>
                    <a:bodyPr/>
                    <a:lstStyle/>
                    <a:p>
                      <a:endParaRPr lang="en-AU" sz="1200" dirty="0">
                        <a:solidFill>
                          <a:schemeClr val="bg1">
                            <a:lumMod val="50000"/>
                          </a:schemeClr>
                        </a:solidFill>
                        <a:latin typeface="Comic Sans MS" panose="030F0702030302020204" pitchFamily="66"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AU" sz="1200" dirty="0">
                        <a:solidFill>
                          <a:schemeClr val="bg1">
                            <a:lumMod val="50000"/>
                          </a:schemeClr>
                        </a:solidFill>
                        <a:latin typeface="Comic Sans MS" panose="030F0702030302020204" pitchFamily="66" charset="0"/>
                      </a:endParaRPr>
                    </a:p>
                  </a:txBody>
                  <a:tcPr>
                    <a:solidFill>
                      <a:schemeClr val="bg1">
                        <a:lumMod val="85000"/>
                      </a:schemeClr>
                    </a:solidFill>
                  </a:tcPr>
                </a:tc>
                <a:tc>
                  <a:txBody>
                    <a:bodyPr/>
                    <a:lstStyle/>
                    <a:p>
                      <a:pPr algn="ctr"/>
                      <a:endParaRPr lang="en-AU" sz="1200" b="0" dirty="0">
                        <a:solidFill>
                          <a:schemeClr val="bg1">
                            <a:lumMod val="50000"/>
                          </a:schemeClr>
                        </a:solidFill>
                        <a:latin typeface="Comic Sans MS" panose="030F0702030302020204" pitchFamily="66" charset="0"/>
                      </a:endParaRPr>
                    </a:p>
                  </a:txBody>
                  <a:tcPr>
                    <a:solidFill>
                      <a:schemeClr val="bg1">
                        <a:lumMod val="85000"/>
                      </a:schemeClr>
                    </a:solidFill>
                  </a:tcPr>
                </a:tc>
                <a:extLst>
                  <a:ext uri="{0D108BD9-81ED-4DB2-BD59-A6C34878D82A}">
                    <a16:rowId xmlns:a16="http://schemas.microsoft.com/office/drawing/2014/main" val="10004"/>
                  </a:ext>
                </a:extLst>
              </a:tr>
              <a:tr h="327354">
                <a:tc>
                  <a:txBody>
                    <a:bodyPr/>
                    <a:lstStyle/>
                    <a:p>
                      <a:endParaRPr lang="en-AU" sz="1200" dirty="0">
                        <a:solidFill>
                          <a:schemeClr val="bg1">
                            <a:lumMod val="50000"/>
                          </a:schemeClr>
                        </a:solidFill>
                        <a:latin typeface="Comic Sans MS" panose="030F0702030302020204" pitchFamily="66"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AU" sz="1200" dirty="0">
                        <a:solidFill>
                          <a:schemeClr val="bg1">
                            <a:lumMod val="50000"/>
                          </a:schemeClr>
                        </a:solidFill>
                        <a:latin typeface="Comic Sans MS" panose="030F0702030302020204" pitchFamily="66" charset="0"/>
                      </a:endParaRPr>
                    </a:p>
                  </a:txBody>
                  <a:tcPr>
                    <a:solidFill>
                      <a:schemeClr val="bg1">
                        <a:lumMod val="85000"/>
                      </a:schemeClr>
                    </a:solidFill>
                  </a:tcPr>
                </a:tc>
                <a:tc>
                  <a:txBody>
                    <a:bodyPr/>
                    <a:lstStyle/>
                    <a:p>
                      <a:pPr algn="ctr"/>
                      <a:endParaRPr lang="en-AU" sz="1200" b="0" dirty="0">
                        <a:solidFill>
                          <a:schemeClr val="bg1">
                            <a:lumMod val="50000"/>
                          </a:schemeClr>
                        </a:solidFill>
                        <a:latin typeface="Comic Sans MS" panose="030F0702030302020204" pitchFamily="66" charset="0"/>
                      </a:endParaRPr>
                    </a:p>
                  </a:txBody>
                  <a:tcPr>
                    <a:solidFill>
                      <a:schemeClr val="bg1">
                        <a:lumMod val="85000"/>
                      </a:schemeClr>
                    </a:solidFill>
                  </a:tcPr>
                </a:tc>
                <a:extLst>
                  <a:ext uri="{0D108BD9-81ED-4DB2-BD59-A6C34878D82A}">
                    <a16:rowId xmlns:a16="http://schemas.microsoft.com/office/drawing/2014/main" val="10005"/>
                  </a:ext>
                </a:extLst>
              </a:tr>
              <a:tr h="457200">
                <a:tc>
                  <a:txBody>
                    <a:bodyPr/>
                    <a:lstStyle/>
                    <a:p>
                      <a:pPr algn="r"/>
                      <a:endParaRPr lang="en-AU" sz="1200" b="1" dirty="0">
                        <a:latin typeface="Arial Narrow" panose="020B0606020202030204" pitchFamily="34" charset="0"/>
                      </a:endParaRPr>
                    </a:p>
                    <a:p>
                      <a:pPr algn="r"/>
                      <a:r>
                        <a:rPr lang="en-AU" sz="1200" b="1" dirty="0">
                          <a:latin typeface="Arial Narrow" panose="020B0606020202030204" pitchFamily="34" charset="0"/>
                        </a:rPr>
                        <a:t>Total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l"/>
                      <a:r>
                        <a:rPr lang="en-AU" sz="900" b="1" dirty="0">
                          <a:latin typeface="Arial Narrow" panose="020B0606020202030204" pitchFamily="34" charset="0"/>
                        </a:rPr>
                        <a:t>N </a:t>
                      </a:r>
                    </a:p>
                    <a:p>
                      <a:pPr algn="ctr"/>
                      <a:endParaRPr lang="en-AU" sz="1200" b="0" dirty="0">
                        <a:solidFill>
                          <a:schemeClr val="bg1">
                            <a:lumMod val="50000"/>
                          </a:schemeClr>
                        </a:solidFill>
                        <a:latin typeface="Comic Sans MS" panose="030F0702030302020204"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800" dirty="0">
                          <a:latin typeface="Arial Narrow" panose="020B0606020202030204" pitchFamily="34" charset="0"/>
                        </a:rPr>
                        <a:t>∑n(n-1)</a:t>
                      </a:r>
                      <a:endParaRPr lang="en-AU" sz="800" b="1" dirty="0">
                        <a:latin typeface="Arial Narrow" panose="020B0606020202030204" pitchFamily="34" charset="0"/>
                      </a:endParaRPr>
                    </a:p>
                    <a:p>
                      <a:pPr algn="ctr"/>
                      <a:endParaRPr lang="en-AU" sz="1200" b="0" dirty="0">
                        <a:solidFill>
                          <a:schemeClr val="bg1">
                            <a:lumMod val="50000"/>
                          </a:schemeClr>
                        </a:solidFill>
                        <a:latin typeface="Comic Sans MS" panose="030F0702030302020204"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lumMod val="85000"/>
                      </a:schemeClr>
                    </a:solidFill>
                  </a:tcPr>
                </a:tc>
                <a:extLst>
                  <a:ext uri="{0D108BD9-81ED-4DB2-BD59-A6C34878D82A}">
                    <a16:rowId xmlns:a16="http://schemas.microsoft.com/office/drawing/2014/main" val="10008"/>
                  </a:ext>
                </a:extLst>
              </a:tr>
              <a:tr h="440887">
                <a:tc>
                  <a:txBody>
                    <a:bodyPr/>
                    <a:lstStyle/>
                    <a:p>
                      <a:pPr algn="r"/>
                      <a:r>
                        <a:rPr lang="en-AU" sz="1200" b="0" dirty="0">
                          <a:solidFill>
                            <a:schemeClr val="tx1"/>
                          </a:solidFill>
                          <a:latin typeface="Arial Narrow" panose="020B0606020202030204" pitchFamily="34" charset="0"/>
                        </a:rPr>
                        <a:t>              </a:t>
                      </a:r>
                      <a:r>
                        <a:rPr lang="en-AU" sz="1200" b="1" dirty="0">
                          <a:solidFill>
                            <a:schemeClr val="tx1"/>
                          </a:solidFill>
                          <a:latin typeface="Arial Narrow" panose="020B0606020202030204" pitchFamily="34" charset="0"/>
                        </a:rPr>
                        <a:t>SDI =</a:t>
                      </a:r>
                      <a:endParaRPr lang="en-AU" sz="1200" b="1" baseline="0" dirty="0">
                        <a:solidFill>
                          <a:schemeClr val="tx1"/>
                        </a:solidFill>
                        <a:latin typeface="Arial Narrow" panose="020B0606020202030204" pitchFamily="34" charset="0"/>
                      </a:endParaRPr>
                    </a:p>
                  </a:txBody>
                  <a:tcP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AU" sz="1000" dirty="0">
                          <a:latin typeface="Arial Narrow" panose="020B0606020202030204" pitchFamily="34" charset="0"/>
                        </a:rPr>
                        <a:t>N(N-1)= </a:t>
                      </a:r>
                    </a:p>
                    <a:p>
                      <a:pPr algn="ctr"/>
                      <a:endParaRPr lang="en-AU" sz="1200" b="1" dirty="0">
                        <a:latin typeface="Arial Narrow" panose="020B0606020202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lumMod val="85000"/>
                      </a:schemeClr>
                    </a:solidFill>
                  </a:tcPr>
                </a:tc>
                <a:tc>
                  <a:txBody>
                    <a:bodyPr/>
                    <a:lstStyle/>
                    <a:p>
                      <a:pPr algn="ctr"/>
                      <a:r>
                        <a:rPr lang="en-AU" sz="1000" b="1" dirty="0">
                          <a:solidFill>
                            <a:schemeClr val="bg1"/>
                          </a:solidFill>
                          <a:latin typeface="Arial Narrow" panose="020B0606020202030204" pitchFamily="34" charset="0"/>
                        </a:rPr>
                        <a:t>SDI =</a:t>
                      </a:r>
                    </a:p>
                    <a:p>
                      <a:pPr algn="ctr"/>
                      <a:r>
                        <a:rPr lang="en-AU" sz="1200" b="1" dirty="0">
                          <a:solidFill>
                            <a:schemeClr val="bg1"/>
                          </a:solidFill>
                          <a:latin typeface="Arial Narrow" panose="020B0606020202030204" pitchFamily="34" charset="0"/>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extLst>
                  <a:ext uri="{0D108BD9-81ED-4DB2-BD59-A6C34878D82A}">
                    <a16:rowId xmlns:a16="http://schemas.microsoft.com/office/drawing/2014/main" val="10009"/>
                  </a:ext>
                </a:extLst>
              </a:tr>
            </a:tbl>
          </a:graphicData>
        </a:graphic>
      </p:graphicFrame>
      <p:sp>
        <p:nvSpPr>
          <p:cNvPr id="86" name="TextBox 85">
            <a:extLst>
              <a:ext uri="{FF2B5EF4-FFF2-40B4-BE49-F238E27FC236}">
                <a16:creationId xmlns:a16="http://schemas.microsoft.com/office/drawing/2014/main" id="{9AE3B947-EF2E-4114-9941-5C5FD3522ECF}"/>
              </a:ext>
            </a:extLst>
          </p:cNvPr>
          <p:cNvSpPr txBox="1"/>
          <p:nvPr/>
        </p:nvSpPr>
        <p:spPr>
          <a:xfrm>
            <a:off x="442831" y="1279363"/>
            <a:ext cx="5995548" cy="200055"/>
          </a:xfrm>
          <a:prstGeom prst="rect">
            <a:avLst/>
          </a:prstGeom>
          <a:noFill/>
        </p:spPr>
        <p:txBody>
          <a:bodyPr wrap="square" rtlCol="0">
            <a:spAutoFit/>
          </a:bodyPr>
          <a:lstStyle/>
          <a:p>
            <a:r>
              <a:rPr lang="en-AU" sz="700" b="1" i="1" dirty="0">
                <a:latin typeface="Arial Narrow" panose="020B0606020202030204" pitchFamily="34" charset="0"/>
              </a:rPr>
              <a:t>Hint: </a:t>
            </a:r>
            <a:r>
              <a:rPr lang="en-US" sz="700" b="1" dirty="0">
                <a:latin typeface="Arial Narrow" panose="020B0606020202030204" pitchFamily="34" charset="0"/>
              </a:rPr>
              <a:t>The formula for rugosity is C=a/b. Use a ruler to measure the length of b. Then, use a piece of string to follow the contours of the chain (a) to measure its length. </a:t>
            </a:r>
            <a:endParaRPr lang="en-AU" sz="700" b="1" dirty="0">
              <a:latin typeface="Arial Narrow" panose="020B0606020202030204" pitchFamily="34" charset="0"/>
            </a:endParaRPr>
          </a:p>
        </p:txBody>
      </p:sp>
      <p:sp>
        <p:nvSpPr>
          <p:cNvPr id="87" name="TextBox 86">
            <a:extLst>
              <a:ext uri="{FF2B5EF4-FFF2-40B4-BE49-F238E27FC236}">
                <a16:creationId xmlns:a16="http://schemas.microsoft.com/office/drawing/2014/main" id="{5BB18EC0-3C7E-454B-AFD2-1B14B5B3FAB9}"/>
              </a:ext>
            </a:extLst>
          </p:cNvPr>
          <p:cNvSpPr txBox="1"/>
          <p:nvPr/>
        </p:nvSpPr>
        <p:spPr>
          <a:xfrm>
            <a:off x="2820450" y="1636288"/>
            <a:ext cx="397151" cy="369332"/>
          </a:xfrm>
          <a:prstGeom prst="rect">
            <a:avLst/>
          </a:prstGeom>
          <a:noFill/>
        </p:spPr>
        <p:txBody>
          <a:bodyPr wrap="square" rtlCol="0">
            <a:spAutoFit/>
          </a:bodyPr>
          <a:lstStyle/>
          <a:p>
            <a:r>
              <a:rPr lang="en-AU" b="1" dirty="0">
                <a:solidFill>
                  <a:schemeClr val="bg1"/>
                </a:solidFill>
                <a:latin typeface="Arial Narrow" panose="020B0606020202030204" pitchFamily="34" charset="0"/>
              </a:rPr>
              <a:t>b</a:t>
            </a:r>
          </a:p>
        </p:txBody>
      </p:sp>
      <p:sp>
        <p:nvSpPr>
          <p:cNvPr id="91" name="Rectangle 90">
            <a:extLst>
              <a:ext uri="{FF2B5EF4-FFF2-40B4-BE49-F238E27FC236}">
                <a16:creationId xmlns:a16="http://schemas.microsoft.com/office/drawing/2014/main" id="{F870981E-882B-4F14-AFCB-703B533E6F4E}"/>
              </a:ext>
            </a:extLst>
          </p:cNvPr>
          <p:cNvSpPr/>
          <p:nvPr/>
        </p:nvSpPr>
        <p:spPr>
          <a:xfrm>
            <a:off x="527432" y="1489120"/>
            <a:ext cx="2937345" cy="2602631"/>
          </a:xfrm>
          <a:prstGeom prst="rect">
            <a:avLst/>
          </a:prstGeom>
          <a:solidFill>
            <a:schemeClr val="tx1"/>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AU" sz="1200" b="1" dirty="0">
                <a:solidFill>
                  <a:schemeClr val="bg1"/>
                </a:solidFill>
                <a:latin typeface="Arial Narrow" panose="020B0606020202030204" pitchFamily="34" charset="0"/>
              </a:rPr>
              <a:t>Site 1</a:t>
            </a:r>
          </a:p>
        </p:txBody>
      </p:sp>
      <p:sp>
        <p:nvSpPr>
          <p:cNvPr id="111" name="Rectangle 110">
            <a:extLst>
              <a:ext uri="{FF2B5EF4-FFF2-40B4-BE49-F238E27FC236}">
                <a16:creationId xmlns:a16="http://schemas.microsoft.com/office/drawing/2014/main" id="{6D08191D-7846-4CF0-B7DF-FDC59A17C854}"/>
              </a:ext>
            </a:extLst>
          </p:cNvPr>
          <p:cNvSpPr/>
          <p:nvPr/>
        </p:nvSpPr>
        <p:spPr>
          <a:xfrm>
            <a:off x="1593372" y="4690200"/>
            <a:ext cx="1835629" cy="2181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100" dirty="0">
                <a:solidFill>
                  <a:schemeClr val="tx1">
                    <a:lumMod val="50000"/>
                    <a:lumOff val="50000"/>
                  </a:schemeClr>
                </a:solidFill>
                <a:latin typeface="Comic Sans MS" panose="030F0702030302020204" pitchFamily="66" charset="0"/>
              </a:rPr>
              <a:t>C=10cm/7cm=1.43</a:t>
            </a:r>
          </a:p>
        </p:txBody>
      </p:sp>
      <p:sp>
        <p:nvSpPr>
          <p:cNvPr id="112" name="Rectangle 111">
            <a:extLst>
              <a:ext uri="{FF2B5EF4-FFF2-40B4-BE49-F238E27FC236}">
                <a16:creationId xmlns:a16="http://schemas.microsoft.com/office/drawing/2014/main" id="{9BD75BEE-407E-47E4-B4E5-9106315C51D6}"/>
              </a:ext>
            </a:extLst>
          </p:cNvPr>
          <p:cNvSpPr/>
          <p:nvPr/>
        </p:nvSpPr>
        <p:spPr>
          <a:xfrm>
            <a:off x="4740026" y="4693294"/>
            <a:ext cx="1609743" cy="2216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100" dirty="0">
                <a:solidFill>
                  <a:schemeClr val="tx1">
                    <a:lumMod val="50000"/>
                    <a:lumOff val="50000"/>
                  </a:schemeClr>
                </a:solidFill>
                <a:latin typeface="Comic Sans MS" panose="030F0702030302020204" pitchFamily="66" charset="0"/>
              </a:rPr>
              <a:t>C=7.5cm/5.5cm=1.36</a:t>
            </a:r>
          </a:p>
        </p:txBody>
      </p:sp>
      <p:sp>
        <p:nvSpPr>
          <p:cNvPr id="133" name="Rectangle 132">
            <a:extLst>
              <a:ext uri="{FF2B5EF4-FFF2-40B4-BE49-F238E27FC236}">
                <a16:creationId xmlns:a16="http://schemas.microsoft.com/office/drawing/2014/main" id="{6AEFFADE-7CAF-4DE5-9C1E-6063EDDA2058}"/>
              </a:ext>
            </a:extLst>
          </p:cNvPr>
          <p:cNvSpPr/>
          <p:nvPr/>
        </p:nvSpPr>
        <p:spPr>
          <a:xfrm>
            <a:off x="526204" y="7461843"/>
            <a:ext cx="5872937" cy="1262098"/>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200" b="1" dirty="0">
              <a:solidFill>
                <a:schemeClr val="tx1"/>
              </a:solidFill>
              <a:latin typeface="Arial Narrow" panose="020B0606020202030204" pitchFamily="34" charset="0"/>
            </a:endParaRPr>
          </a:p>
        </p:txBody>
      </p:sp>
      <p:sp>
        <p:nvSpPr>
          <p:cNvPr id="134" name="Rectangle 133">
            <a:extLst>
              <a:ext uri="{FF2B5EF4-FFF2-40B4-BE49-F238E27FC236}">
                <a16:creationId xmlns:a16="http://schemas.microsoft.com/office/drawing/2014/main" id="{58728F91-90F0-4ABD-B0FC-BB11EEAD1626}"/>
              </a:ext>
            </a:extLst>
          </p:cNvPr>
          <p:cNvSpPr/>
          <p:nvPr/>
        </p:nvSpPr>
        <p:spPr>
          <a:xfrm>
            <a:off x="552996" y="7479496"/>
            <a:ext cx="6131083" cy="276999"/>
          </a:xfrm>
          <a:prstGeom prst="rect">
            <a:avLst/>
          </a:prstGeom>
        </p:spPr>
        <p:txBody>
          <a:bodyPr wrap="square">
            <a:spAutoFit/>
          </a:bodyPr>
          <a:lstStyle/>
          <a:p>
            <a:r>
              <a:rPr lang="en-AU" sz="1200" b="1" dirty="0">
                <a:latin typeface="Arial Narrow" panose="020B0606020202030204" pitchFamily="34" charset="0"/>
              </a:rPr>
              <a:t>Activity: Explain how habitat complexity (rugosity), established by corals, effects fish diversity</a:t>
            </a:r>
          </a:p>
        </p:txBody>
      </p:sp>
      <p:sp>
        <p:nvSpPr>
          <p:cNvPr id="135" name="Rectangle 134">
            <a:extLst>
              <a:ext uri="{FF2B5EF4-FFF2-40B4-BE49-F238E27FC236}">
                <a16:creationId xmlns:a16="http://schemas.microsoft.com/office/drawing/2014/main" id="{CE4992C6-8FC8-448F-A8E9-7F64862DD98A}"/>
              </a:ext>
            </a:extLst>
          </p:cNvPr>
          <p:cNvSpPr/>
          <p:nvPr/>
        </p:nvSpPr>
        <p:spPr>
          <a:xfrm>
            <a:off x="591051" y="7760561"/>
            <a:ext cx="5731427" cy="884941"/>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050" dirty="0">
                <a:solidFill>
                  <a:schemeClr val="tx1">
                    <a:lumMod val="65000"/>
                    <a:lumOff val="35000"/>
                  </a:schemeClr>
                </a:solidFill>
                <a:latin typeface="Comic Sans MS" panose="030F0702030302020204" pitchFamily="66" charset="0"/>
              </a:rPr>
              <a:t>Page 65: Healthy, thriving, busy, city-like coral reefs, with high rugosity, provide more organisms with more places to live, and more places to hide than unhealthy, struggling, desert-like coral rubble banks with low rugosity. Reefs that are structurally complex have more surface area for larval settlement, more refuge for prey species, more vertical relief and more microhabitat variability for more species to live in (i.e. fish)!</a:t>
            </a:r>
          </a:p>
        </p:txBody>
      </p:sp>
      <p:sp>
        <p:nvSpPr>
          <p:cNvPr id="136" name="Rectangle 135">
            <a:extLst>
              <a:ext uri="{FF2B5EF4-FFF2-40B4-BE49-F238E27FC236}">
                <a16:creationId xmlns:a16="http://schemas.microsoft.com/office/drawing/2014/main" id="{9D44E31A-C176-4EFD-A426-2357DF9BCB23}"/>
              </a:ext>
            </a:extLst>
          </p:cNvPr>
          <p:cNvSpPr/>
          <p:nvPr/>
        </p:nvSpPr>
        <p:spPr>
          <a:xfrm>
            <a:off x="2860908" y="6854680"/>
            <a:ext cx="596027" cy="438193"/>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39" name="Picture 138">
            <a:extLst>
              <a:ext uri="{FF2B5EF4-FFF2-40B4-BE49-F238E27FC236}">
                <a16:creationId xmlns:a16="http://schemas.microsoft.com/office/drawing/2014/main" id="{5D5092AA-41AC-4135-8B7D-F8F0FDC25568}"/>
              </a:ext>
            </a:extLst>
          </p:cNvPr>
          <p:cNvPicPr>
            <a:picLocks noChangeAspect="1"/>
          </p:cNvPicPr>
          <p:nvPr/>
        </p:nvPicPr>
        <p:blipFill rotWithShape="1">
          <a:blip r:embed="rId3"/>
          <a:srcRect l="1292" t="2649" r="2482" b="5205"/>
          <a:stretch/>
        </p:blipFill>
        <p:spPr>
          <a:xfrm>
            <a:off x="1476680" y="6893712"/>
            <a:ext cx="731689" cy="444739"/>
          </a:xfrm>
          <a:prstGeom prst="rect">
            <a:avLst/>
          </a:prstGeom>
        </p:spPr>
      </p:pic>
      <p:sp>
        <p:nvSpPr>
          <p:cNvPr id="140" name="Rectangle 139">
            <a:extLst>
              <a:ext uri="{FF2B5EF4-FFF2-40B4-BE49-F238E27FC236}">
                <a16:creationId xmlns:a16="http://schemas.microsoft.com/office/drawing/2014/main" id="{36206332-ADFA-4770-8DC0-BE7746DAFE54}"/>
              </a:ext>
            </a:extLst>
          </p:cNvPr>
          <p:cNvSpPr/>
          <p:nvPr/>
        </p:nvSpPr>
        <p:spPr>
          <a:xfrm>
            <a:off x="3645024" y="1492754"/>
            <a:ext cx="2727323" cy="259899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AU" sz="1200" b="1" dirty="0">
                <a:solidFill>
                  <a:schemeClr val="bg1"/>
                </a:solidFill>
                <a:latin typeface="Arial Narrow" panose="020B0606020202030204" pitchFamily="34" charset="0"/>
              </a:rPr>
              <a:t>Site 2</a:t>
            </a:r>
          </a:p>
        </p:txBody>
      </p:sp>
      <p:pic>
        <p:nvPicPr>
          <p:cNvPr id="141" name="Picture 140" descr="A view of the ocean&#10;&#10;Description automatically generated">
            <a:extLst>
              <a:ext uri="{FF2B5EF4-FFF2-40B4-BE49-F238E27FC236}">
                <a16:creationId xmlns:a16="http://schemas.microsoft.com/office/drawing/2014/main" id="{68DBD013-2503-482C-BD65-015AA9B590F7}"/>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l="17790" t="3985" r="11781" b="12216"/>
          <a:stretch/>
        </p:blipFill>
        <p:spPr>
          <a:xfrm>
            <a:off x="3694913" y="1728831"/>
            <a:ext cx="2621205" cy="1522731"/>
          </a:xfrm>
          <a:prstGeom prst="rect">
            <a:avLst/>
          </a:prstGeom>
          <a:effectLst>
            <a:outerShdw blurRad="50800" dist="38100" dir="2700000" algn="tl" rotWithShape="0">
              <a:prstClr val="black">
                <a:alpha val="40000"/>
              </a:prstClr>
            </a:outerShdw>
          </a:effectLst>
        </p:spPr>
      </p:pic>
      <p:sp>
        <p:nvSpPr>
          <p:cNvPr id="142" name="Freeform: Shape 141">
            <a:extLst>
              <a:ext uri="{FF2B5EF4-FFF2-40B4-BE49-F238E27FC236}">
                <a16:creationId xmlns:a16="http://schemas.microsoft.com/office/drawing/2014/main" id="{CB7AD23E-A62B-448E-89C5-14D76840C44F}"/>
              </a:ext>
            </a:extLst>
          </p:cNvPr>
          <p:cNvSpPr/>
          <p:nvPr/>
        </p:nvSpPr>
        <p:spPr>
          <a:xfrm>
            <a:off x="3956804" y="2522720"/>
            <a:ext cx="1824182" cy="350982"/>
          </a:xfrm>
          <a:custGeom>
            <a:avLst/>
            <a:gdLst>
              <a:gd name="connsiteX0" fmla="*/ 0 w 1824182"/>
              <a:gd name="connsiteY0" fmla="*/ 350982 h 350982"/>
              <a:gd name="connsiteX1" fmla="*/ 53109 w 1824182"/>
              <a:gd name="connsiteY1" fmla="*/ 339436 h 350982"/>
              <a:gd name="connsiteX2" fmla="*/ 66964 w 1824182"/>
              <a:gd name="connsiteY2" fmla="*/ 334818 h 350982"/>
              <a:gd name="connsiteX3" fmla="*/ 76200 w 1824182"/>
              <a:gd name="connsiteY3" fmla="*/ 332509 h 350982"/>
              <a:gd name="connsiteX4" fmla="*/ 92364 w 1824182"/>
              <a:gd name="connsiteY4" fmla="*/ 327891 h 350982"/>
              <a:gd name="connsiteX5" fmla="*/ 96982 w 1824182"/>
              <a:gd name="connsiteY5" fmla="*/ 323272 h 350982"/>
              <a:gd name="connsiteX6" fmla="*/ 108527 w 1824182"/>
              <a:gd name="connsiteY6" fmla="*/ 318654 h 350982"/>
              <a:gd name="connsiteX7" fmla="*/ 115455 w 1824182"/>
              <a:gd name="connsiteY7" fmla="*/ 309418 h 350982"/>
              <a:gd name="connsiteX8" fmla="*/ 120073 w 1824182"/>
              <a:gd name="connsiteY8" fmla="*/ 300182 h 350982"/>
              <a:gd name="connsiteX9" fmla="*/ 124691 w 1824182"/>
              <a:gd name="connsiteY9" fmla="*/ 286327 h 350982"/>
              <a:gd name="connsiteX10" fmla="*/ 117764 w 1824182"/>
              <a:gd name="connsiteY10" fmla="*/ 249382 h 350982"/>
              <a:gd name="connsiteX11" fmla="*/ 110836 w 1824182"/>
              <a:gd name="connsiteY11" fmla="*/ 247072 h 350982"/>
              <a:gd name="connsiteX12" fmla="*/ 106218 w 1824182"/>
              <a:gd name="connsiteY12" fmla="*/ 240145 h 350982"/>
              <a:gd name="connsiteX13" fmla="*/ 92364 w 1824182"/>
              <a:gd name="connsiteY13" fmla="*/ 230909 h 350982"/>
              <a:gd name="connsiteX14" fmla="*/ 87745 w 1824182"/>
              <a:gd name="connsiteY14" fmla="*/ 217054 h 350982"/>
              <a:gd name="connsiteX15" fmla="*/ 90055 w 1824182"/>
              <a:gd name="connsiteY15" fmla="*/ 196272 h 350982"/>
              <a:gd name="connsiteX16" fmla="*/ 101600 w 1824182"/>
              <a:gd name="connsiteY16" fmla="*/ 182418 h 350982"/>
              <a:gd name="connsiteX17" fmla="*/ 115455 w 1824182"/>
              <a:gd name="connsiteY17" fmla="*/ 170872 h 350982"/>
              <a:gd name="connsiteX18" fmla="*/ 122382 w 1824182"/>
              <a:gd name="connsiteY18" fmla="*/ 168563 h 350982"/>
              <a:gd name="connsiteX19" fmla="*/ 129309 w 1824182"/>
              <a:gd name="connsiteY19" fmla="*/ 87745 h 350982"/>
              <a:gd name="connsiteX20" fmla="*/ 131618 w 1824182"/>
              <a:gd name="connsiteY20" fmla="*/ 76200 h 350982"/>
              <a:gd name="connsiteX21" fmla="*/ 143164 w 1824182"/>
              <a:gd name="connsiteY21" fmla="*/ 57727 h 350982"/>
              <a:gd name="connsiteX22" fmla="*/ 145473 w 1824182"/>
              <a:gd name="connsiteY22" fmla="*/ 48491 h 350982"/>
              <a:gd name="connsiteX23" fmla="*/ 152400 w 1824182"/>
              <a:gd name="connsiteY23" fmla="*/ 43872 h 350982"/>
              <a:gd name="connsiteX24" fmla="*/ 166255 w 1824182"/>
              <a:gd name="connsiteY24" fmla="*/ 30018 h 350982"/>
              <a:gd name="connsiteX25" fmla="*/ 173182 w 1824182"/>
              <a:gd name="connsiteY25" fmla="*/ 25400 h 350982"/>
              <a:gd name="connsiteX26" fmla="*/ 182418 w 1824182"/>
              <a:gd name="connsiteY26" fmla="*/ 16163 h 350982"/>
              <a:gd name="connsiteX27" fmla="*/ 203200 w 1824182"/>
              <a:gd name="connsiteY27" fmla="*/ 2309 h 350982"/>
              <a:gd name="connsiteX28" fmla="*/ 210127 w 1824182"/>
              <a:gd name="connsiteY28" fmla="*/ 0 h 350982"/>
              <a:gd name="connsiteX29" fmla="*/ 300182 w 1824182"/>
              <a:gd name="connsiteY29" fmla="*/ 2309 h 350982"/>
              <a:gd name="connsiteX30" fmla="*/ 307109 w 1824182"/>
              <a:gd name="connsiteY30" fmla="*/ 6927 h 350982"/>
              <a:gd name="connsiteX31" fmla="*/ 332509 w 1824182"/>
              <a:gd name="connsiteY31" fmla="*/ 9236 h 350982"/>
              <a:gd name="connsiteX32" fmla="*/ 346364 w 1824182"/>
              <a:gd name="connsiteY32" fmla="*/ 18472 h 350982"/>
              <a:gd name="connsiteX33" fmla="*/ 348673 w 1824182"/>
              <a:gd name="connsiteY33" fmla="*/ 36945 h 350982"/>
              <a:gd name="connsiteX34" fmla="*/ 346364 w 1824182"/>
              <a:gd name="connsiteY34" fmla="*/ 133927 h 350982"/>
              <a:gd name="connsiteX35" fmla="*/ 348673 w 1824182"/>
              <a:gd name="connsiteY35" fmla="*/ 166254 h 350982"/>
              <a:gd name="connsiteX36" fmla="*/ 357909 w 1824182"/>
              <a:gd name="connsiteY36" fmla="*/ 182418 h 350982"/>
              <a:gd name="connsiteX37" fmla="*/ 367145 w 1824182"/>
              <a:gd name="connsiteY37" fmla="*/ 198582 h 350982"/>
              <a:gd name="connsiteX38" fmla="*/ 381000 w 1824182"/>
              <a:gd name="connsiteY38" fmla="*/ 212436 h 350982"/>
              <a:gd name="connsiteX39" fmla="*/ 392545 w 1824182"/>
              <a:gd name="connsiteY39" fmla="*/ 230909 h 350982"/>
              <a:gd name="connsiteX40" fmla="*/ 397164 w 1824182"/>
              <a:gd name="connsiteY40" fmla="*/ 237836 h 350982"/>
              <a:gd name="connsiteX41" fmla="*/ 399473 w 1824182"/>
              <a:gd name="connsiteY41" fmla="*/ 247072 h 350982"/>
              <a:gd name="connsiteX42" fmla="*/ 404091 w 1824182"/>
              <a:gd name="connsiteY42" fmla="*/ 254000 h 350982"/>
              <a:gd name="connsiteX43" fmla="*/ 406400 w 1824182"/>
              <a:gd name="connsiteY43" fmla="*/ 260927 h 350982"/>
              <a:gd name="connsiteX44" fmla="*/ 408709 w 1824182"/>
              <a:gd name="connsiteY44" fmla="*/ 311727 h 350982"/>
              <a:gd name="connsiteX45" fmla="*/ 422564 w 1824182"/>
              <a:gd name="connsiteY45" fmla="*/ 325582 h 350982"/>
              <a:gd name="connsiteX46" fmla="*/ 429491 w 1824182"/>
              <a:gd name="connsiteY46" fmla="*/ 330200 h 350982"/>
              <a:gd name="connsiteX47" fmla="*/ 457200 w 1824182"/>
              <a:gd name="connsiteY47" fmla="*/ 332509 h 350982"/>
              <a:gd name="connsiteX48" fmla="*/ 505691 w 1824182"/>
              <a:gd name="connsiteY48" fmla="*/ 334818 h 350982"/>
              <a:gd name="connsiteX49" fmla="*/ 646545 w 1824182"/>
              <a:gd name="connsiteY49" fmla="*/ 334818 h 350982"/>
              <a:gd name="connsiteX50" fmla="*/ 870527 w 1824182"/>
              <a:gd name="connsiteY50" fmla="*/ 337127 h 350982"/>
              <a:gd name="connsiteX51" fmla="*/ 886691 w 1824182"/>
              <a:gd name="connsiteY51" fmla="*/ 339436 h 350982"/>
              <a:gd name="connsiteX52" fmla="*/ 909782 w 1824182"/>
              <a:gd name="connsiteY52" fmla="*/ 341745 h 350982"/>
              <a:gd name="connsiteX53" fmla="*/ 930564 w 1824182"/>
              <a:gd name="connsiteY53" fmla="*/ 344054 h 350982"/>
              <a:gd name="connsiteX54" fmla="*/ 967509 w 1824182"/>
              <a:gd name="connsiteY54" fmla="*/ 341745 h 350982"/>
              <a:gd name="connsiteX55" fmla="*/ 969818 w 1824182"/>
              <a:gd name="connsiteY55" fmla="*/ 334818 h 350982"/>
              <a:gd name="connsiteX56" fmla="*/ 976745 w 1824182"/>
              <a:gd name="connsiteY56" fmla="*/ 330200 h 350982"/>
              <a:gd name="connsiteX57" fmla="*/ 1179945 w 1824182"/>
              <a:gd name="connsiteY57" fmla="*/ 330200 h 350982"/>
              <a:gd name="connsiteX58" fmla="*/ 1184564 w 1824182"/>
              <a:gd name="connsiteY58" fmla="*/ 325582 h 350982"/>
              <a:gd name="connsiteX59" fmla="*/ 1205345 w 1824182"/>
              <a:gd name="connsiteY59" fmla="*/ 323272 h 350982"/>
              <a:gd name="connsiteX60" fmla="*/ 1316182 w 1824182"/>
              <a:gd name="connsiteY60" fmla="*/ 327891 h 350982"/>
              <a:gd name="connsiteX61" fmla="*/ 1330036 w 1824182"/>
              <a:gd name="connsiteY61" fmla="*/ 332509 h 350982"/>
              <a:gd name="connsiteX62" fmla="*/ 1581727 w 1824182"/>
              <a:gd name="connsiteY62" fmla="*/ 334818 h 350982"/>
              <a:gd name="connsiteX63" fmla="*/ 1602509 w 1824182"/>
              <a:gd name="connsiteY63" fmla="*/ 337127 h 350982"/>
              <a:gd name="connsiteX64" fmla="*/ 1609436 w 1824182"/>
              <a:gd name="connsiteY64" fmla="*/ 332509 h 350982"/>
              <a:gd name="connsiteX65" fmla="*/ 1620982 w 1824182"/>
              <a:gd name="connsiteY65" fmla="*/ 330200 h 350982"/>
              <a:gd name="connsiteX66" fmla="*/ 1722582 w 1824182"/>
              <a:gd name="connsiteY66" fmla="*/ 332509 h 350982"/>
              <a:gd name="connsiteX67" fmla="*/ 1743364 w 1824182"/>
              <a:gd name="connsiteY67" fmla="*/ 334818 h 350982"/>
              <a:gd name="connsiteX68" fmla="*/ 1778000 w 1824182"/>
              <a:gd name="connsiteY68" fmla="*/ 337127 h 350982"/>
              <a:gd name="connsiteX69" fmla="*/ 1824182 w 1824182"/>
              <a:gd name="connsiteY69" fmla="*/ 337127 h 350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1824182" h="350982">
                <a:moveTo>
                  <a:pt x="0" y="350982"/>
                </a:moveTo>
                <a:cubicBezTo>
                  <a:pt x="27294" y="332785"/>
                  <a:pt x="2332" y="346059"/>
                  <a:pt x="53109" y="339436"/>
                </a:cubicBezTo>
                <a:cubicBezTo>
                  <a:pt x="57936" y="338806"/>
                  <a:pt x="62301" y="336217"/>
                  <a:pt x="66964" y="334818"/>
                </a:cubicBezTo>
                <a:cubicBezTo>
                  <a:pt x="70004" y="333906"/>
                  <a:pt x="73149" y="333381"/>
                  <a:pt x="76200" y="332509"/>
                </a:cubicBezTo>
                <a:cubicBezTo>
                  <a:pt x="99378" y="325887"/>
                  <a:pt x="63501" y="335106"/>
                  <a:pt x="92364" y="327891"/>
                </a:cubicBezTo>
                <a:cubicBezTo>
                  <a:pt x="93903" y="326351"/>
                  <a:pt x="95092" y="324352"/>
                  <a:pt x="96982" y="323272"/>
                </a:cubicBezTo>
                <a:cubicBezTo>
                  <a:pt x="100581" y="321215"/>
                  <a:pt x="105211" y="321141"/>
                  <a:pt x="108527" y="318654"/>
                </a:cubicBezTo>
                <a:cubicBezTo>
                  <a:pt x="111606" y="316345"/>
                  <a:pt x="113415" y="312681"/>
                  <a:pt x="115455" y="309418"/>
                </a:cubicBezTo>
                <a:cubicBezTo>
                  <a:pt x="117279" y="306499"/>
                  <a:pt x="118795" y="303378"/>
                  <a:pt x="120073" y="300182"/>
                </a:cubicBezTo>
                <a:cubicBezTo>
                  <a:pt x="121881" y="295662"/>
                  <a:pt x="124691" y="286327"/>
                  <a:pt x="124691" y="286327"/>
                </a:cubicBezTo>
                <a:cubicBezTo>
                  <a:pt x="124282" y="281014"/>
                  <a:pt x="127364" y="257062"/>
                  <a:pt x="117764" y="249382"/>
                </a:cubicBezTo>
                <a:cubicBezTo>
                  <a:pt x="115863" y="247861"/>
                  <a:pt x="113145" y="247842"/>
                  <a:pt x="110836" y="247072"/>
                </a:cubicBezTo>
                <a:cubicBezTo>
                  <a:pt x="109297" y="244763"/>
                  <a:pt x="108527" y="241684"/>
                  <a:pt x="106218" y="240145"/>
                </a:cubicBezTo>
                <a:cubicBezTo>
                  <a:pt x="94605" y="232403"/>
                  <a:pt x="98466" y="244639"/>
                  <a:pt x="92364" y="230909"/>
                </a:cubicBezTo>
                <a:cubicBezTo>
                  <a:pt x="90387" y="226460"/>
                  <a:pt x="87745" y="217054"/>
                  <a:pt x="87745" y="217054"/>
                </a:cubicBezTo>
                <a:cubicBezTo>
                  <a:pt x="88515" y="210127"/>
                  <a:pt x="87466" y="202743"/>
                  <a:pt x="90055" y="196272"/>
                </a:cubicBezTo>
                <a:cubicBezTo>
                  <a:pt x="92288" y="190691"/>
                  <a:pt x="97606" y="186911"/>
                  <a:pt x="101600" y="182418"/>
                </a:cubicBezTo>
                <a:cubicBezTo>
                  <a:pt x="105685" y="177822"/>
                  <a:pt x="109894" y="173653"/>
                  <a:pt x="115455" y="170872"/>
                </a:cubicBezTo>
                <a:cubicBezTo>
                  <a:pt x="117632" y="169783"/>
                  <a:pt x="120073" y="169333"/>
                  <a:pt x="122382" y="168563"/>
                </a:cubicBezTo>
                <a:cubicBezTo>
                  <a:pt x="130770" y="135011"/>
                  <a:pt x="122377" y="170933"/>
                  <a:pt x="129309" y="87745"/>
                </a:cubicBezTo>
                <a:cubicBezTo>
                  <a:pt x="129635" y="83834"/>
                  <a:pt x="130161" y="79844"/>
                  <a:pt x="131618" y="76200"/>
                </a:cubicBezTo>
                <a:cubicBezTo>
                  <a:pt x="133014" y="72710"/>
                  <a:pt x="140358" y="61935"/>
                  <a:pt x="143164" y="57727"/>
                </a:cubicBezTo>
                <a:cubicBezTo>
                  <a:pt x="143934" y="54648"/>
                  <a:pt x="143713" y="51132"/>
                  <a:pt x="145473" y="48491"/>
                </a:cubicBezTo>
                <a:cubicBezTo>
                  <a:pt x="147012" y="46182"/>
                  <a:pt x="150326" y="45716"/>
                  <a:pt x="152400" y="43872"/>
                </a:cubicBezTo>
                <a:cubicBezTo>
                  <a:pt x="157281" y="39533"/>
                  <a:pt x="160821" y="33641"/>
                  <a:pt x="166255" y="30018"/>
                </a:cubicBezTo>
                <a:cubicBezTo>
                  <a:pt x="168564" y="28479"/>
                  <a:pt x="171075" y="27206"/>
                  <a:pt x="173182" y="25400"/>
                </a:cubicBezTo>
                <a:cubicBezTo>
                  <a:pt x="176488" y="22566"/>
                  <a:pt x="179141" y="19030"/>
                  <a:pt x="182418" y="16163"/>
                </a:cubicBezTo>
                <a:cubicBezTo>
                  <a:pt x="187572" y="11653"/>
                  <a:pt x="197303" y="5258"/>
                  <a:pt x="203200" y="2309"/>
                </a:cubicBezTo>
                <a:cubicBezTo>
                  <a:pt x="205377" y="1221"/>
                  <a:pt x="207818" y="770"/>
                  <a:pt x="210127" y="0"/>
                </a:cubicBezTo>
                <a:cubicBezTo>
                  <a:pt x="240145" y="770"/>
                  <a:pt x="270230" y="170"/>
                  <a:pt x="300182" y="2309"/>
                </a:cubicBezTo>
                <a:cubicBezTo>
                  <a:pt x="302950" y="2507"/>
                  <a:pt x="304396" y="6346"/>
                  <a:pt x="307109" y="6927"/>
                </a:cubicBezTo>
                <a:cubicBezTo>
                  <a:pt x="315422" y="8708"/>
                  <a:pt x="324042" y="8466"/>
                  <a:pt x="332509" y="9236"/>
                </a:cubicBezTo>
                <a:cubicBezTo>
                  <a:pt x="337127" y="12315"/>
                  <a:pt x="343567" y="13678"/>
                  <a:pt x="346364" y="18472"/>
                </a:cubicBezTo>
                <a:cubicBezTo>
                  <a:pt x="349491" y="23832"/>
                  <a:pt x="348673" y="30739"/>
                  <a:pt x="348673" y="36945"/>
                </a:cubicBezTo>
                <a:cubicBezTo>
                  <a:pt x="348673" y="69281"/>
                  <a:pt x="347134" y="101600"/>
                  <a:pt x="346364" y="133927"/>
                </a:cubicBezTo>
                <a:cubicBezTo>
                  <a:pt x="347134" y="144703"/>
                  <a:pt x="346897" y="155598"/>
                  <a:pt x="348673" y="166254"/>
                </a:cubicBezTo>
                <a:cubicBezTo>
                  <a:pt x="349685" y="172329"/>
                  <a:pt x="355289" y="177177"/>
                  <a:pt x="357909" y="182418"/>
                </a:cubicBezTo>
                <a:cubicBezTo>
                  <a:pt x="364075" y="194750"/>
                  <a:pt x="354584" y="184625"/>
                  <a:pt x="367145" y="198582"/>
                </a:cubicBezTo>
                <a:cubicBezTo>
                  <a:pt x="371514" y="203436"/>
                  <a:pt x="377377" y="207002"/>
                  <a:pt x="381000" y="212436"/>
                </a:cubicBezTo>
                <a:cubicBezTo>
                  <a:pt x="391563" y="228281"/>
                  <a:pt x="378601" y="208600"/>
                  <a:pt x="392545" y="230909"/>
                </a:cubicBezTo>
                <a:cubicBezTo>
                  <a:pt x="394016" y="233262"/>
                  <a:pt x="395624" y="235527"/>
                  <a:pt x="397164" y="237836"/>
                </a:cubicBezTo>
                <a:cubicBezTo>
                  <a:pt x="397934" y="240915"/>
                  <a:pt x="398223" y="244155"/>
                  <a:pt x="399473" y="247072"/>
                </a:cubicBezTo>
                <a:cubicBezTo>
                  <a:pt x="400566" y="249623"/>
                  <a:pt x="402850" y="251518"/>
                  <a:pt x="404091" y="254000"/>
                </a:cubicBezTo>
                <a:cubicBezTo>
                  <a:pt x="405179" y="256177"/>
                  <a:pt x="405630" y="258618"/>
                  <a:pt x="406400" y="260927"/>
                </a:cubicBezTo>
                <a:cubicBezTo>
                  <a:pt x="407170" y="277860"/>
                  <a:pt x="404598" y="295282"/>
                  <a:pt x="408709" y="311727"/>
                </a:cubicBezTo>
                <a:cubicBezTo>
                  <a:pt x="410293" y="318063"/>
                  <a:pt x="417682" y="321243"/>
                  <a:pt x="422564" y="325582"/>
                </a:cubicBezTo>
                <a:cubicBezTo>
                  <a:pt x="424638" y="327426"/>
                  <a:pt x="426770" y="329656"/>
                  <a:pt x="429491" y="330200"/>
                </a:cubicBezTo>
                <a:cubicBezTo>
                  <a:pt x="438579" y="332018"/>
                  <a:pt x="447949" y="331948"/>
                  <a:pt x="457200" y="332509"/>
                </a:cubicBezTo>
                <a:cubicBezTo>
                  <a:pt x="473352" y="333488"/>
                  <a:pt x="489527" y="334048"/>
                  <a:pt x="505691" y="334818"/>
                </a:cubicBezTo>
                <a:cubicBezTo>
                  <a:pt x="584869" y="342358"/>
                  <a:pt x="537965" y="340247"/>
                  <a:pt x="646545" y="334818"/>
                </a:cubicBezTo>
                <a:cubicBezTo>
                  <a:pt x="717379" y="311210"/>
                  <a:pt x="870527" y="337127"/>
                  <a:pt x="870527" y="337127"/>
                </a:cubicBezTo>
                <a:cubicBezTo>
                  <a:pt x="875915" y="337897"/>
                  <a:pt x="881286" y="338800"/>
                  <a:pt x="886691" y="339436"/>
                </a:cubicBezTo>
                <a:cubicBezTo>
                  <a:pt x="894373" y="340340"/>
                  <a:pt x="902089" y="340935"/>
                  <a:pt x="909782" y="341745"/>
                </a:cubicBezTo>
                <a:lnTo>
                  <a:pt x="930564" y="344054"/>
                </a:lnTo>
                <a:cubicBezTo>
                  <a:pt x="942879" y="343284"/>
                  <a:pt x="955498" y="344571"/>
                  <a:pt x="967509" y="341745"/>
                </a:cubicBezTo>
                <a:cubicBezTo>
                  <a:pt x="969878" y="341188"/>
                  <a:pt x="968298" y="336719"/>
                  <a:pt x="969818" y="334818"/>
                </a:cubicBezTo>
                <a:cubicBezTo>
                  <a:pt x="971552" y="332651"/>
                  <a:pt x="974436" y="331739"/>
                  <a:pt x="976745" y="330200"/>
                </a:cubicBezTo>
                <a:cubicBezTo>
                  <a:pt x="1050567" y="332000"/>
                  <a:pt x="1105222" y="334775"/>
                  <a:pt x="1179945" y="330200"/>
                </a:cubicBezTo>
                <a:cubicBezTo>
                  <a:pt x="1182118" y="330067"/>
                  <a:pt x="1182464" y="326155"/>
                  <a:pt x="1184564" y="325582"/>
                </a:cubicBezTo>
                <a:cubicBezTo>
                  <a:pt x="1191288" y="323748"/>
                  <a:pt x="1198418" y="324042"/>
                  <a:pt x="1205345" y="323272"/>
                </a:cubicBezTo>
                <a:lnTo>
                  <a:pt x="1316182" y="327891"/>
                </a:lnTo>
                <a:cubicBezTo>
                  <a:pt x="1321018" y="328449"/>
                  <a:pt x="1325170" y="332382"/>
                  <a:pt x="1330036" y="332509"/>
                </a:cubicBezTo>
                <a:cubicBezTo>
                  <a:pt x="1413908" y="334697"/>
                  <a:pt x="1497830" y="334048"/>
                  <a:pt x="1581727" y="334818"/>
                </a:cubicBezTo>
                <a:cubicBezTo>
                  <a:pt x="1588654" y="335588"/>
                  <a:pt x="1595563" y="337706"/>
                  <a:pt x="1602509" y="337127"/>
                </a:cubicBezTo>
                <a:cubicBezTo>
                  <a:pt x="1605274" y="336897"/>
                  <a:pt x="1606838" y="333483"/>
                  <a:pt x="1609436" y="332509"/>
                </a:cubicBezTo>
                <a:cubicBezTo>
                  <a:pt x="1613111" y="331131"/>
                  <a:pt x="1617133" y="330970"/>
                  <a:pt x="1620982" y="330200"/>
                </a:cubicBezTo>
                <a:lnTo>
                  <a:pt x="1722582" y="332509"/>
                </a:lnTo>
                <a:cubicBezTo>
                  <a:pt x="1729547" y="332772"/>
                  <a:pt x="1736418" y="334239"/>
                  <a:pt x="1743364" y="334818"/>
                </a:cubicBezTo>
                <a:cubicBezTo>
                  <a:pt x="1754895" y="335779"/>
                  <a:pt x="1766434" y="336797"/>
                  <a:pt x="1778000" y="337127"/>
                </a:cubicBezTo>
                <a:cubicBezTo>
                  <a:pt x="1793388" y="337567"/>
                  <a:pt x="1808788" y="337127"/>
                  <a:pt x="1824182" y="337127"/>
                </a:cubicBezTo>
              </a:path>
            </a:pathLst>
          </a:cu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143" name="Straight Connector 142">
            <a:extLst>
              <a:ext uri="{FF2B5EF4-FFF2-40B4-BE49-F238E27FC236}">
                <a16:creationId xmlns:a16="http://schemas.microsoft.com/office/drawing/2014/main" id="{C9536C8D-197F-49E3-9634-2952E6FD38F3}"/>
              </a:ext>
            </a:extLst>
          </p:cNvPr>
          <p:cNvCxnSpPr>
            <a:cxnSpLocks/>
          </p:cNvCxnSpPr>
          <p:nvPr/>
        </p:nvCxnSpPr>
        <p:spPr>
          <a:xfrm>
            <a:off x="3956804" y="1880335"/>
            <a:ext cx="1824182"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44" name="TextBox 143">
            <a:extLst>
              <a:ext uri="{FF2B5EF4-FFF2-40B4-BE49-F238E27FC236}">
                <a16:creationId xmlns:a16="http://schemas.microsoft.com/office/drawing/2014/main" id="{0B631078-26BB-4284-A21B-CA1AFD099317}"/>
              </a:ext>
            </a:extLst>
          </p:cNvPr>
          <p:cNvSpPr txBox="1"/>
          <p:nvPr/>
        </p:nvSpPr>
        <p:spPr>
          <a:xfrm>
            <a:off x="5725766" y="1643940"/>
            <a:ext cx="397151" cy="369332"/>
          </a:xfrm>
          <a:prstGeom prst="rect">
            <a:avLst/>
          </a:prstGeom>
          <a:noFill/>
        </p:spPr>
        <p:txBody>
          <a:bodyPr wrap="square" rtlCol="0">
            <a:spAutoFit/>
          </a:bodyPr>
          <a:lstStyle/>
          <a:p>
            <a:r>
              <a:rPr lang="en-AU" b="1" dirty="0">
                <a:solidFill>
                  <a:schemeClr val="bg1"/>
                </a:solidFill>
                <a:latin typeface="Arial Narrow" panose="020B0606020202030204" pitchFamily="34" charset="0"/>
              </a:rPr>
              <a:t>b</a:t>
            </a:r>
          </a:p>
        </p:txBody>
      </p:sp>
      <p:sp>
        <p:nvSpPr>
          <p:cNvPr id="145" name="TextBox 144">
            <a:extLst>
              <a:ext uri="{FF2B5EF4-FFF2-40B4-BE49-F238E27FC236}">
                <a16:creationId xmlns:a16="http://schemas.microsoft.com/office/drawing/2014/main" id="{3F445088-88BF-47F1-B77E-AC9A1C129E3A}"/>
              </a:ext>
            </a:extLst>
          </p:cNvPr>
          <p:cNvSpPr txBox="1"/>
          <p:nvPr/>
        </p:nvSpPr>
        <p:spPr>
          <a:xfrm>
            <a:off x="5720170" y="2642136"/>
            <a:ext cx="397151" cy="369332"/>
          </a:xfrm>
          <a:prstGeom prst="rect">
            <a:avLst/>
          </a:prstGeom>
          <a:noFill/>
        </p:spPr>
        <p:txBody>
          <a:bodyPr wrap="square" rtlCol="0">
            <a:spAutoFit/>
          </a:bodyPr>
          <a:lstStyle/>
          <a:p>
            <a:r>
              <a:rPr lang="en-AU" b="1" dirty="0">
                <a:solidFill>
                  <a:schemeClr val="bg1"/>
                </a:solidFill>
                <a:latin typeface="Arial Narrow" panose="020B0606020202030204" pitchFamily="34" charset="0"/>
              </a:rPr>
              <a:t>a</a:t>
            </a:r>
          </a:p>
        </p:txBody>
      </p:sp>
      <p:pic>
        <p:nvPicPr>
          <p:cNvPr id="146" name="Picture 145" descr="A picture containing turtle&#10;&#10;Description automatically generated">
            <a:extLst>
              <a:ext uri="{FF2B5EF4-FFF2-40B4-BE49-F238E27FC236}">
                <a16:creationId xmlns:a16="http://schemas.microsoft.com/office/drawing/2014/main" id="{E4F4CC80-2E01-476A-ADC3-943945125728}"/>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l="20085" t="7944" r="11939" b="17083"/>
          <a:stretch/>
        </p:blipFill>
        <p:spPr>
          <a:xfrm>
            <a:off x="565863" y="1728831"/>
            <a:ext cx="2841156" cy="1522731"/>
          </a:xfrm>
          <a:prstGeom prst="rect">
            <a:avLst/>
          </a:prstGeom>
          <a:effectLst>
            <a:outerShdw blurRad="50800" dist="38100" dir="2700000" algn="tl" rotWithShape="0">
              <a:prstClr val="black">
                <a:alpha val="40000"/>
              </a:prstClr>
            </a:outerShdw>
          </a:effectLst>
        </p:spPr>
      </p:pic>
      <p:sp>
        <p:nvSpPr>
          <p:cNvPr id="147" name="Freeform: Shape 146">
            <a:extLst>
              <a:ext uri="{FF2B5EF4-FFF2-40B4-BE49-F238E27FC236}">
                <a16:creationId xmlns:a16="http://schemas.microsoft.com/office/drawing/2014/main" id="{51ADC534-38D3-476F-8193-462680B75B72}"/>
              </a:ext>
            </a:extLst>
          </p:cNvPr>
          <p:cNvSpPr/>
          <p:nvPr/>
        </p:nvSpPr>
        <p:spPr>
          <a:xfrm>
            <a:off x="568561" y="2084036"/>
            <a:ext cx="2296445" cy="927432"/>
          </a:xfrm>
          <a:custGeom>
            <a:avLst/>
            <a:gdLst>
              <a:gd name="connsiteX0" fmla="*/ 0 w 2297545"/>
              <a:gd name="connsiteY0" fmla="*/ 962890 h 962890"/>
              <a:gd name="connsiteX1" fmla="*/ 129309 w 2297545"/>
              <a:gd name="connsiteY1" fmla="*/ 955963 h 962890"/>
              <a:gd name="connsiteX2" fmla="*/ 154709 w 2297545"/>
              <a:gd name="connsiteY2" fmla="*/ 951345 h 962890"/>
              <a:gd name="connsiteX3" fmla="*/ 166254 w 2297545"/>
              <a:gd name="connsiteY3" fmla="*/ 949036 h 962890"/>
              <a:gd name="connsiteX4" fmla="*/ 175491 w 2297545"/>
              <a:gd name="connsiteY4" fmla="*/ 946727 h 962890"/>
              <a:gd name="connsiteX5" fmla="*/ 196273 w 2297545"/>
              <a:gd name="connsiteY5" fmla="*/ 944418 h 962890"/>
              <a:gd name="connsiteX6" fmla="*/ 212436 w 2297545"/>
              <a:gd name="connsiteY6" fmla="*/ 939800 h 962890"/>
              <a:gd name="connsiteX7" fmla="*/ 240145 w 2297545"/>
              <a:gd name="connsiteY7" fmla="*/ 935181 h 962890"/>
              <a:gd name="connsiteX8" fmla="*/ 251691 w 2297545"/>
              <a:gd name="connsiteY8" fmla="*/ 923636 h 962890"/>
              <a:gd name="connsiteX9" fmla="*/ 258618 w 2297545"/>
              <a:gd name="connsiteY9" fmla="*/ 916709 h 962890"/>
              <a:gd name="connsiteX10" fmla="*/ 263236 w 2297545"/>
              <a:gd name="connsiteY10" fmla="*/ 912090 h 962890"/>
              <a:gd name="connsiteX11" fmla="*/ 270164 w 2297545"/>
              <a:gd name="connsiteY11" fmla="*/ 907472 h 962890"/>
              <a:gd name="connsiteX12" fmla="*/ 281709 w 2297545"/>
              <a:gd name="connsiteY12" fmla="*/ 891309 h 962890"/>
              <a:gd name="connsiteX13" fmla="*/ 286327 w 2297545"/>
              <a:gd name="connsiteY13" fmla="*/ 882072 h 962890"/>
              <a:gd name="connsiteX14" fmla="*/ 295564 w 2297545"/>
              <a:gd name="connsiteY14" fmla="*/ 865909 h 962890"/>
              <a:gd name="connsiteX15" fmla="*/ 300182 w 2297545"/>
              <a:gd name="connsiteY15" fmla="*/ 852054 h 962890"/>
              <a:gd name="connsiteX16" fmla="*/ 300182 w 2297545"/>
              <a:gd name="connsiteY16" fmla="*/ 757381 h 962890"/>
              <a:gd name="connsiteX17" fmla="*/ 293254 w 2297545"/>
              <a:gd name="connsiteY17" fmla="*/ 741218 h 962890"/>
              <a:gd name="connsiteX18" fmla="*/ 290945 w 2297545"/>
              <a:gd name="connsiteY18" fmla="*/ 734290 h 962890"/>
              <a:gd name="connsiteX19" fmla="*/ 281709 w 2297545"/>
              <a:gd name="connsiteY19" fmla="*/ 720436 h 962890"/>
              <a:gd name="connsiteX20" fmla="*/ 279400 w 2297545"/>
              <a:gd name="connsiteY20" fmla="*/ 711200 h 962890"/>
              <a:gd name="connsiteX21" fmla="*/ 263236 w 2297545"/>
              <a:gd name="connsiteY21" fmla="*/ 690418 h 962890"/>
              <a:gd name="connsiteX22" fmla="*/ 258618 w 2297545"/>
              <a:gd name="connsiteY22" fmla="*/ 683490 h 962890"/>
              <a:gd name="connsiteX23" fmla="*/ 254000 w 2297545"/>
              <a:gd name="connsiteY23" fmla="*/ 669636 h 962890"/>
              <a:gd name="connsiteX24" fmla="*/ 263236 w 2297545"/>
              <a:gd name="connsiteY24" fmla="*/ 510309 h 962890"/>
              <a:gd name="connsiteX25" fmla="*/ 270164 w 2297545"/>
              <a:gd name="connsiteY25" fmla="*/ 503381 h 962890"/>
              <a:gd name="connsiteX26" fmla="*/ 281709 w 2297545"/>
              <a:gd name="connsiteY26" fmla="*/ 489527 h 962890"/>
              <a:gd name="connsiteX27" fmla="*/ 290945 w 2297545"/>
              <a:gd name="connsiteY27" fmla="*/ 487218 h 962890"/>
              <a:gd name="connsiteX28" fmla="*/ 300182 w 2297545"/>
              <a:gd name="connsiteY28" fmla="*/ 480290 h 962890"/>
              <a:gd name="connsiteX29" fmla="*/ 307109 w 2297545"/>
              <a:gd name="connsiteY29" fmla="*/ 477981 h 962890"/>
              <a:gd name="connsiteX30" fmla="*/ 314036 w 2297545"/>
              <a:gd name="connsiteY30" fmla="*/ 473363 h 962890"/>
              <a:gd name="connsiteX31" fmla="*/ 325582 w 2297545"/>
              <a:gd name="connsiteY31" fmla="*/ 454890 h 962890"/>
              <a:gd name="connsiteX32" fmla="*/ 334818 w 2297545"/>
              <a:gd name="connsiteY32" fmla="*/ 441036 h 962890"/>
              <a:gd name="connsiteX33" fmla="*/ 339436 w 2297545"/>
              <a:gd name="connsiteY33" fmla="*/ 434109 h 962890"/>
              <a:gd name="connsiteX34" fmla="*/ 346364 w 2297545"/>
              <a:gd name="connsiteY34" fmla="*/ 427181 h 962890"/>
              <a:gd name="connsiteX35" fmla="*/ 348673 w 2297545"/>
              <a:gd name="connsiteY35" fmla="*/ 411018 h 962890"/>
              <a:gd name="connsiteX36" fmla="*/ 350982 w 2297545"/>
              <a:gd name="connsiteY36" fmla="*/ 387927 h 962890"/>
              <a:gd name="connsiteX37" fmla="*/ 357909 w 2297545"/>
              <a:gd name="connsiteY37" fmla="*/ 350981 h 962890"/>
              <a:gd name="connsiteX38" fmla="*/ 367145 w 2297545"/>
              <a:gd name="connsiteY38" fmla="*/ 330200 h 962890"/>
              <a:gd name="connsiteX39" fmla="*/ 376382 w 2297545"/>
              <a:gd name="connsiteY39" fmla="*/ 325581 h 962890"/>
              <a:gd name="connsiteX40" fmla="*/ 401782 w 2297545"/>
              <a:gd name="connsiteY40" fmla="*/ 309418 h 962890"/>
              <a:gd name="connsiteX41" fmla="*/ 420254 w 2297545"/>
              <a:gd name="connsiteY41" fmla="*/ 295563 h 962890"/>
              <a:gd name="connsiteX42" fmla="*/ 431800 w 2297545"/>
              <a:gd name="connsiteY42" fmla="*/ 284018 h 962890"/>
              <a:gd name="connsiteX43" fmla="*/ 443345 w 2297545"/>
              <a:gd name="connsiteY43" fmla="*/ 272472 h 962890"/>
              <a:gd name="connsiteX44" fmla="*/ 445654 w 2297545"/>
              <a:gd name="connsiteY44" fmla="*/ 265545 h 962890"/>
              <a:gd name="connsiteX45" fmla="*/ 450273 w 2297545"/>
              <a:gd name="connsiteY45" fmla="*/ 258618 h 962890"/>
              <a:gd name="connsiteX46" fmla="*/ 475673 w 2297545"/>
              <a:gd name="connsiteY46" fmla="*/ 235527 h 962890"/>
              <a:gd name="connsiteX47" fmla="*/ 482600 w 2297545"/>
              <a:gd name="connsiteY47" fmla="*/ 230909 h 962890"/>
              <a:gd name="connsiteX48" fmla="*/ 498764 w 2297545"/>
              <a:gd name="connsiteY48" fmla="*/ 212436 h 962890"/>
              <a:gd name="connsiteX49" fmla="*/ 505691 w 2297545"/>
              <a:gd name="connsiteY49" fmla="*/ 207818 h 962890"/>
              <a:gd name="connsiteX50" fmla="*/ 517236 w 2297545"/>
              <a:gd name="connsiteY50" fmla="*/ 196272 h 962890"/>
              <a:gd name="connsiteX51" fmla="*/ 521854 w 2297545"/>
              <a:gd name="connsiteY51" fmla="*/ 189345 h 962890"/>
              <a:gd name="connsiteX52" fmla="*/ 533400 w 2297545"/>
              <a:gd name="connsiteY52" fmla="*/ 180109 h 962890"/>
              <a:gd name="connsiteX53" fmla="*/ 556491 w 2297545"/>
              <a:gd name="connsiteY53" fmla="*/ 170872 h 962890"/>
              <a:gd name="connsiteX54" fmla="*/ 565727 w 2297545"/>
              <a:gd name="connsiteY54" fmla="*/ 166254 h 962890"/>
              <a:gd name="connsiteX55" fmla="*/ 572654 w 2297545"/>
              <a:gd name="connsiteY55" fmla="*/ 161636 h 962890"/>
              <a:gd name="connsiteX56" fmla="*/ 584200 w 2297545"/>
              <a:gd name="connsiteY56" fmla="*/ 159327 h 962890"/>
              <a:gd name="connsiteX57" fmla="*/ 600364 w 2297545"/>
              <a:gd name="connsiteY57" fmla="*/ 154709 h 962890"/>
              <a:gd name="connsiteX58" fmla="*/ 632691 w 2297545"/>
              <a:gd name="connsiteY58" fmla="*/ 150090 h 962890"/>
              <a:gd name="connsiteX59" fmla="*/ 671945 w 2297545"/>
              <a:gd name="connsiteY59" fmla="*/ 143163 h 962890"/>
              <a:gd name="connsiteX60" fmla="*/ 877454 w 2297545"/>
              <a:gd name="connsiteY60" fmla="*/ 145472 h 962890"/>
              <a:gd name="connsiteX61" fmla="*/ 930564 w 2297545"/>
              <a:gd name="connsiteY61" fmla="*/ 147781 h 962890"/>
              <a:gd name="connsiteX62" fmla="*/ 939800 w 2297545"/>
              <a:gd name="connsiteY62" fmla="*/ 150090 h 962890"/>
              <a:gd name="connsiteX63" fmla="*/ 960582 w 2297545"/>
              <a:gd name="connsiteY63" fmla="*/ 154709 h 962890"/>
              <a:gd name="connsiteX64" fmla="*/ 969818 w 2297545"/>
              <a:gd name="connsiteY64" fmla="*/ 157018 h 962890"/>
              <a:gd name="connsiteX65" fmla="*/ 979054 w 2297545"/>
              <a:gd name="connsiteY65" fmla="*/ 161636 h 962890"/>
              <a:gd name="connsiteX66" fmla="*/ 995218 w 2297545"/>
              <a:gd name="connsiteY66" fmla="*/ 166254 h 962890"/>
              <a:gd name="connsiteX67" fmla="*/ 1011382 w 2297545"/>
              <a:gd name="connsiteY67" fmla="*/ 175490 h 962890"/>
              <a:gd name="connsiteX68" fmla="*/ 1016000 w 2297545"/>
              <a:gd name="connsiteY68" fmla="*/ 180109 h 962890"/>
              <a:gd name="connsiteX69" fmla="*/ 1022927 w 2297545"/>
              <a:gd name="connsiteY69" fmla="*/ 217054 h 962890"/>
              <a:gd name="connsiteX70" fmla="*/ 1025236 w 2297545"/>
              <a:gd name="connsiteY70" fmla="*/ 223981 h 962890"/>
              <a:gd name="connsiteX71" fmla="*/ 1032164 w 2297545"/>
              <a:gd name="connsiteY71" fmla="*/ 230909 h 962890"/>
              <a:gd name="connsiteX72" fmla="*/ 1036782 w 2297545"/>
              <a:gd name="connsiteY72" fmla="*/ 237836 h 962890"/>
              <a:gd name="connsiteX73" fmla="*/ 1064491 w 2297545"/>
              <a:gd name="connsiteY73" fmla="*/ 244763 h 962890"/>
              <a:gd name="connsiteX74" fmla="*/ 1110673 w 2297545"/>
              <a:gd name="connsiteY74" fmla="*/ 242454 h 962890"/>
              <a:gd name="connsiteX75" fmla="*/ 1124527 w 2297545"/>
              <a:gd name="connsiteY75" fmla="*/ 233218 h 962890"/>
              <a:gd name="connsiteX76" fmla="*/ 1129145 w 2297545"/>
              <a:gd name="connsiteY76" fmla="*/ 226290 h 962890"/>
              <a:gd name="connsiteX77" fmla="*/ 1136073 w 2297545"/>
              <a:gd name="connsiteY77" fmla="*/ 223981 h 962890"/>
              <a:gd name="connsiteX78" fmla="*/ 1138382 w 2297545"/>
              <a:gd name="connsiteY78" fmla="*/ 217054 h 962890"/>
              <a:gd name="connsiteX79" fmla="*/ 1159164 w 2297545"/>
              <a:gd name="connsiteY79" fmla="*/ 200890 h 962890"/>
              <a:gd name="connsiteX80" fmla="*/ 1166091 w 2297545"/>
              <a:gd name="connsiteY80" fmla="*/ 193963 h 962890"/>
              <a:gd name="connsiteX81" fmla="*/ 1175327 w 2297545"/>
              <a:gd name="connsiteY81" fmla="*/ 177800 h 962890"/>
              <a:gd name="connsiteX82" fmla="*/ 1196109 w 2297545"/>
              <a:gd name="connsiteY82" fmla="*/ 161636 h 962890"/>
              <a:gd name="connsiteX83" fmla="*/ 1219200 w 2297545"/>
              <a:gd name="connsiteY83" fmla="*/ 136236 h 962890"/>
              <a:gd name="connsiteX84" fmla="*/ 1226127 w 2297545"/>
              <a:gd name="connsiteY84" fmla="*/ 131618 h 962890"/>
              <a:gd name="connsiteX85" fmla="*/ 1233054 w 2297545"/>
              <a:gd name="connsiteY85" fmla="*/ 129309 h 962890"/>
              <a:gd name="connsiteX86" fmla="*/ 1246909 w 2297545"/>
              <a:gd name="connsiteY86" fmla="*/ 122381 h 962890"/>
              <a:gd name="connsiteX87" fmla="*/ 1258454 w 2297545"/>
              <a:gd name="connsiteY87" fmla="*/ 113145 h 962890"/>
              <a:gd name="connsiteX88" fmla="*/ 1265382 w 2297545"/>
              <a:gd name="connsiteY88" fmla="*/ 106218 h 962890"/>
              <a:gd name="connsiteX89" fmla="*/ 1272309 w 2297545"/>
              <a:gd name="connsiteY89" fmla="*/ 101600 h 962890"/>
              <a:gd name="connsiteX90" fmla="*/ 1281545 w 2297545"/>
              <a:gd name="connsiteY90" fmla="*/ 90054 h 962890"/>
              <a:gd name="connsiteX91" fmla="*/ 1290782 w 2297545"/>
              <a:gd name="connsiteY91" fmla="*/ 83127 h 962890"/>
              <a:gd name="connsiteX92" fmla="*/ 1295400 w 2297545"/>
              <a:gd name="connsiteY92" fmla="*/ 73890 h 962890"/>
              <a:gd name="connsiteX93" fmla="*/ 1313873 w 2297545"/>
              <a:gd name="connsiteY93" fmla="*/ 66963 h 962890"/>
              <a:gd name="connsiteX94" fmla="*/ 1364673 w 2297545"/>
              <a:gd name="connsiteY94" fmla="*/ 62345 h 962890"/>
              <a:gd name="connsiteX95" fmla="*/ 1387764 w 2297545"/>
              <a:gd name="connsiteY95" fmla="*/ 57727 h 962890"/>
              <a:gd name="connsiteX96" fmla="*/ 1394691 w 2297545"/>
              <a:gd name="connsiteY96" fmla="*/ 55418 h 962890"/>
              <a:gd name="connsiteX97" fmla="*/ 1413164 w 2297545"/>
              <a:gd name="connsiteY97" fmla="*/ 50800 h 962890"/>
              <a:gd name="connsiteX98" fmla="*/ 1422400 w 2297545"/>
              <a:gd name="connsiteY98" fmla="*/ 48490 h 962890"/>
              <a:gd name="connsiteX99" fmla="*/ 1429327 w 2297545"/>
              <a:gd name="connsiteY99" fmla="*/ 43872 h 962890"/>
              <a:gd name="connsiteX100" fmla="*/ 1443182 w 2297545"/>
              <a:gd name="connsiteY100" fmla="*/ 39254 h 962890"/>
              <a:gd name="connsiteX101" fmla="*/ 1452418 w 2297545"/>
              <a:gd name="connsiteY101" fmla="*/ 32327 h 962890"/>
              <a:gd name="connsiteX102" fmla="*/ 1484745 w 2297545"/>
              <a:gd name="connsiteY102" fmla="*/ 25400 h 962890"/>
              <a:gd name="connsiteX103" fmla="*/ 1505527 w 2297545"/>
              <a:gd name="connsiteY103" fmla="*/ 16163 h 962890"/>
              <a:gd name="connsiteX104" fmla="*/ 1505527 w 2297545"/>
              <a:gd name="connsiteY104" fmla="*/ 16163 h 962890"/>
              <a:gd name="connsiteX105" fmla="*/ 1517073 w 2297545"/>
              <a:gd name="connsiteY105" fmla="*/ 9236 h 962890"/>
              <a:gd name="connsiteX106" fmla="*/ 1549400 w 2297545"/>
              <a:gd name="connsiteY106" fmla="*/ 4618 h 962890"/>
              <a:gd name="connsiteX107" fmla="*/ 1602509 w 2297545"/>
              <a:gd name="connsiteY107" fmla="*/ 0 h 962890"/>
              <a:gd name="connsiteX108" fmla="*/ 1664854 w 2297545"/>
              <a:gd name="connsiteY108" fmla="*/ 2309 h 962890"/>
              <a:gd name="connsiteX109" fmla="*/ 1671782 w 2297545"/>
              <a:gd name="connsiteY109" fmla="*/ 6927 h 962890"/>
              <a:gd name="connsiteX110" fmla="*/ 1687945 w 2297545"/>
              <a:gd name="connsiteY110" fmla="*/ 13854 h 962890"/>
              <a:gd name="connsiteX111" fmla="*/ 1734127 w 2297545"/>
              <a:gd name="connsiteY111" fmla="*/ 16163 h 962890"/>
              <a:gd name="connsiteX112" fmla="*/ 1743364 w 2297545"/>
              <a:gd name="connsiteY112" fmla="*/ 20781 h 962890"/>
              <a:gd name="connsiteX113" fmla="*/ 1752600 w 2297545"/>
              <a:gd name="connsiteY113" fmla="*/ 23090 h 962890"/>
              <a:gd name="connsiteX114" fmla="*/ 1759527 w 2297545"/>
              <a:gd name="connsiteY114" fmla="*/ 27709 h 962890"/>
              <a:gd name="connsiteX115" fmla="*/ 1775691 w 2297545"/>
              <a:gd name="connsiteY115" fmla="*/ 30018 h 962890"/>
              <a:gd name="connsiteX116" fmla="*/ 1789545 w 2297545"/>
              <a:gd name="connsiteY116" fmla="*/ 32327 h 962890"/>
              <a:gd name="connsiteX117" fmla="*/ 1796473 w 2297545"/>
              <a:gd name="connsiteY117" fmla="*/ 34636 h 962890"/>
              <a:gd name="connsiteX118" fmla="*/ 1805709 w 2297545"/>
              <a:gd name="connsiteY118" fmla="*/ 36945 h 962890"/>
              <a:gd name="connsiteX119" fmla="*/ 1817254 w 2297545"/>
              <a:gd name="connsiteY119" fmla="*/ 43872 h 962890"/>
              <a:gd name="connsiteX120" fmla="*/ 1826491 w 2297545"/>
              <a:gd name="connsiteY120" fmla="*/ 46181 h 962890"/>
              <a:gd name="connsiteX121" fmla="*/ 1847273 w 2297545"/>
              <a:gd name="connsiteY121" fmla="*/ 55418 h 962890"/>
              <a:gd name="connsiteX122" fmla="*/ 1858818 w 2297545"/>
              <a:gd name="connsiteY122" fmla="*/ 66963 h 962890"/>
              <a:gd name="connsiteX123" fmla="*/ 1868054 w 2297545"/>
              <a:gd name="connsiteY123" fmla="*/ 73890 h 962890"/>
              <a:gd name="connsiteX124" fmla="*/ 1877291 w 2297545"/>
              <a:gd name="connsiteY124" fmla="*/ 85436 h 962890"/>
              <a:gd name="connsiteX125" fmla="*/ 1891145 w 2297545"/>
              <a:gd name="connsiteY125" fmla="*/ 96981 h 962890"/>
              <a:gd name="connsiteX126" fmla="*/ 1905000 w 2297545"/>
              <a:gd name="connsiteY126" fmla="*/ 106218 h 962890"/>
              <a:gd name="connsiteX127" fmla="*/ 1923473 w 2297545"/>
              <a:gd name="connsiteY127" fmla="*/ 122381 h 962890"/>
              <a:gd name="connsiteX128" fmla="*/ 1928091 w 2297545"/>
              <a:gd name="connsiteY128" fmla="*/ 131618 h 962890"/>
              <a:gd name="connsiteX129" fmla="*/ 1935018 w 2297545"/>
              <a:gd name="connsiteY129" fmla="*/ 140854 h 962890"/>
              <a:gd name="connsiteX130" fmla="*/ 1939636 w 2297545"/>
              <a:gd name="connsiteY130" fmla="*/ 150090 h 962890"/>
              <a:gd name="connsiteX131" fmla="*/ 1944254 w 2297545"/>
              <a:gd name="connsiteY131" fmla="*/ 157018 h 962890"/>
              <a:gd name="connsiteX132" fmla="*/ 1948873 w 2297545"/>
              <a:gd name="connsiteY132" fmla="*/ 175490 h 962890"/>
              <a:gd name="connsiteX133" fmla="*/ 1958109 w 2297545"/>
              <a:gd name="connsiteY133" fmla="*/ 193963 h 962890"/>
              <a:gd name="connsiteX134" fmla="*/ 1960418 w 2297545"/>
              <a:gd name="connsiteY134" fmla="*/ 200890 h 962890"/>
              <a:gd name="connsiteX135" fmla="*/ 1967345 w 2297545"/>
              <a:gd name="connsiteY135" fmla="*/ 205509 h 962890"/>
              <a:gd name="connsiteX136" fmla="*/ 1969654 w 2297545"/>
              <a:gd name="connsiteY136" fmla="*/ 214745 h 962890"/>
              <a:gd name="connsiteX137" fmla="*/ 1974273 w 2297545"/>
              <a:gd name="connsiteY137" fmla="*/ 219363 h 962890"/>
              <a:gd name="connsiteX138" fmla="*/ 1978891 w 2297545"/>
              <a:gd name="connsiteY138" fmla="*/ 233218 h 962890"/>
              <a:gd name="connsiteX139" fmla="*/ 1981200 w 2297545"/>
              <a:gd name="connsiteY139" fmla="*/ 240145 h 962890"/>
              <a:gd name="connsiteX140" fmla="*/ 1985818 w 2297545"/>
              <a:gd name="connsiteY140" fmla="*/ 454890 h 962890"/>
              <a:gd name="connsiteX141" fmla="*/ 1990436 w 2297545"/>
              <a:gd name="connsiteY141" fmla="*/ 544945 h 962890"/>
              <a:gd name="connsiteX142" fmla="*/ 1992745 w 2297545"/>
              <a:gd name="connsiteY142" fmla="*/ 551872 h 962890"/>
              <a:gd name="connsiteX143" fmla="*/ 2006600 w 2297545"/>
              <a:gd name="connsiteY143" fmla="*/ 563418 h 962890"/>
              <a:gd name="connsiteX144" fmla="*/ 2013527 w 2297545"/>
              <a:gd name="connsiteY144" fmla="*/ 570345 h 962890"/>
              <a:gd name="connsiteX145" fmla="*/ 2027382 w 2297545"/>
              <a:gd name="connsiteY145" fmla="*/ 574963 h 962890"/>
              <a:gd name="connsiteX146" fmla="*/ 2041236 w 2297545"/>
              <a:gd name="connsiteY146" fmla="*/ 584200 h 962890"/>
              <a:gd name="connsiteX147" fmla="*/ 2052782 w 2297545"/>
              <a:gd name="connsiteY147" fmla="*/ 586509 h 962890"/>
              <a:gd name="connsiteX148" fmla="*/ 2062018 w 2297545"/>
              <a:gd name="connsiteY148" fmla="*/ 588818 h 962890"/>
              <a:gd name="connsiteX149" fmla="*/ 2085109 w 2297545"/>
              <a:gd name="connsiteY149" fmla="*/ 591127 h 962890"/>
              <a:gd name="connsiteX150" fmla="*/ 2195945 w 2297545"/>
              <a:gd name="connsiteY150" fmla="*/ 588818 h 962890"/>
              <a:gd name="connsiteX151" fmla="*/ 2221345 w 2297545"/>
              <a:gd name="connsiteY151" fmla="*/ 584200 h 962890"/>
              <a:gd name="connsiteX152" fmla="*/ 2228273 w 2297545"/>
              <a:gd name="connsiteY152" fmla="*/ 581890 h 962890"/>
              <a:gd name="connsiteX153" fmla="*/ 2274454 w 2297545"/>
              <a:gd name="connsiteY153" fmla="*/ 579581 h 962890"/>
              <a:gd name="connsiteX154" fmla="*/ 2290618 w 2297545"/>
              <a:gd name="connsiteY154" fmla="*/ 577272 h 962890"/>
              <a:gd name="connsiteX155" fmla="*/ 2297545 w 2297545"/>
              <a:gd name="connsiteY155" fmla="*/ 574963 h 962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Lst>
            <a:rect l="l" t="t" r="r" b="b"/>
            <a:pathLst>
              <a:path w="2297545" h="962890">
                <a:moveTo>
                  <a:pt x="0" y="962890"/>
                </a:moveTo>
                <a:cubicBezTo>
                  <a:pt x="48523" y="943481"/>
                  <a:pt x="2440" y="960338"/>
                  <a:pt x="129309" y="955963"/>
                </a:cubicBezTo>
                <a:cubicBezTo>
                  <a:pt x="141155" y="955555"/>
                  <a:pt x="144542" y="953604"/>
                  <a:pt x="154709" y="951345"/>
                </a:cubicBezTo>
                <a:cubicBezTo>
                  <a:pt x="158540" y="950494"/>
                  <a:pt x="162423" y="949887"/>
                  <a:pt x="166254" y="949036"/>
                </a:cubicBezTo>
                <a:cubicBezTo>
                  <a:pt x="169352" y="948348"/>
                  <a:pt x="172354" y="947210"/>
                  <a:pt x="175491" y="946727"/>
                </a:cubicBezTo>
                <a:cubicBezTo>
                  <a:pt x="182380" y="945667"/>
                  <a:pt x="189346" y="945188"/>
                  <a:pt x="196273" y="944418"/>
                </a:cubicBezTo>
                <a:cubicBezTo>
                  <a:pt x="201661" y="942879"/>
                  <a:pt x="206953" y="940954"/>
                  <a:pt x="212436" y="939800"/>
                </a:cubicBezTo>
                <a:cubicBezTo>
                  <a:pt x="221599" y="937871"/>
                  <a:pt x="231487" y="938746"/>
                  <a:pt x="240145" y="935181"/>
                </a:cubicBezTo>
                <a:cubicBezTo>
                  <a:pt x="245178" y="933109"/>
                  <a:pt x="247842" y="927484"/>
                  <a:pt x="251691" y="923636"/>
                </a:cubicBezTo>
                <a:lnTo>
                  <a:pt x="258618" y="916709"/>
                </a:lnTo>
                <a:cubicBezTo>
                  <a:pt x="260157" y="915169"/>
                  <a:pt x="261424" y="913298"/>
                  <a:pt x="263236" y="912090"/>
                </a:cubicBezTo>
                <a:lnTo>
                  <a:pt x="270164" y="907472"/>
                </a:lnTo>
                <a:cubicBezTo>
                  <a:pt x="282823" y="882154"/>
                  <a:pt x="266105" y="913156"/>
                  <a:pt x="281709" y="891309"/>
                </a:cubicBezTo>
                <a:cubicBezTo>
                  <a:pt x="283710" y="888508"/>
                  <a:pt x="284619" y="885061"/>
                  <a:pt x="286327" y="882072"/>
                </a:cubicBezTo>
                <a:cubicBezTo>
                  <a:pt x="291879" y="872355"/>
                  <a:pt x="290913" y="877535"/>
                  <a:pt x="295564" y="865909"/>
                </a:cubicBezTo>
                <a:cubicBezTo>
                  <a:pt x="297372" y="861389"/>
                  <a:pt x="298643" y="856672"/>
                  <a:pt x="300182" y="852054"/>
                </a:cubicBezTo>
                <a:cubicBezTo>
                  <a:pt x="303894" y="807504"/>
                  <a:pt x="303898" y="820556"/>
                  <a:pt x="300182" y="757381"/>
                </a:cubicBezTo>
                <a:cubicBezTo>
                  <a:pt x="299498" y="745753"/>
                  <a:pt x="299510" y="747473"/>
                  <a:pt x="293254" y="741218"/>
                </a:cubicBezTo>
                <a:cubicBezTo>
                  <a:pt x="292484" y="738909"/>
                  <a:pt x="292127" y="736418"/>
                  <a:pt x="290945" y="734290"/>
                </a:cubicBezTo>
                <a:cubicBezTo>
                  <a:pt x="288250" y="729438"/>
                  <a:pt x="281709" y="720436"/>
                  <a:pt x="281709" y="720436"/>
                </a:cubicBezTo>
                <a:cubicBezTo>
                  <a:pt x="280939" y="717357"/>
                  <a:pt x="280819" y="714038"/>
                  <a:pt x="279400" y="711200"/>
                </a:cubicBezTo>
                <a:cubicBezTo>
                  <a:pt x="270642" y="693684"/>
                  <a:pt x="272742" y="701825"/>
                  <a:pt x="263236" y="690418"/>
                </a:cubicBezTo>
                <a:cubicBezTo>
                  <a:pt x="261459" y="688286"/>
                  <a:pt x="259745" y="686026"/>
                  <a:pt x="258618" y="683490"/>
                </a:cubicBezTo>
                <a:cubicBezTo>
                  <a:pt x="256641" y="679042"/>
                  <a:pt x="254000" y="669636"/>
                  <a:pt x="254000" y="669636"/>
                </a:cubicBezTo>
                <a:cubicBezTo>
                  <a:pt x="255114" y="597235"/>
                  <a:pt x="226384" y="553303"/>
                  <a:pt x="263236" y="510309"/>
                </a:cubicBezTo>
                <a:cubicBezTo>
                  <a:pt x="265361" y="507829"/>
                  <a:pt x="268073" y="505890"/>
                  <a:pt x="270164" y="503381"/>
                </a:cubicBezTo>
                <a:cubicBezTo>
                  <a:pt x="274511" y="498164"/>
                  <a:pt x="275270" y="493207"/>
                  <a:pt x="281709" y="489527"/>
                </a:cubicBezTo>
                <a:cubicBezTo>
                  <a:pt x="284464" y="487953"/>
                  <a:pt x="287866" y="487988"/>
                  <a:pt x="290945" y="487218"/>
                </a:cubicBezTo>
                <a:cubicBezTo>
                  <a:pt x="294024" y="484909"/>
                  <a:pt x="296840" y="482200"/>
                  <a:pt x="300182" y="480290"/>
                </a:cubicBezTo>
                <a:cubicBezTo>
                  <a:pt x="302295" y="479082"/>
                  <a:pt x="304932" y="479069"/>
                  <a:pt x="307109" y="477981"/>
                </a:cubicBezTo>
                <a:cubicBezTo>
                  <a:pt x="309591" y="476740"/>
                  <a:pt x="311727" y="474902"/>
                  <a:pt x="314036" y="473363"/>
                </a:cubicBezTo>
                <a:cubicBezTo>
                  <a:pt x="322811" y="451426"/>
                  <a:pt x="313404" y="470548"/>
                  <a:pt x="325582" y="454890"/>
                </a:cubicBezTo>
                <a:cubicBezTo>
                  <a:pt x="328989" y="450509"/>
                  <a:pt x="331739" y="445654"/>
                  <a:pt x="334818" y="441036"/>
                </a:cubicBezTo>
                <a:cubicBezTo>
                  <a:pt x="336357" y="438727"/>
                  <a:pt x="337474" y="436071"/>
                  <a:pt x="339436" y="434109"/>
                </a:cubicBezTo>
                <a:lnTo>
                  <a:pt x="346364" y="427181"/>
                </a:lnTo>
                <a:cubicBezTo>
                  <a:pt x="347134" y="421793"/>
                  <a:pt x="348037" y="416423"/>
                  <a:pt x="348673" y="411018"/>
                </a:cubicBezTo>
                <a:cubicBezTo>
                  <a:pt x="349577" y="403336"/>
                  <a:pt x="349937" y="395591"/>
                  <a:pt x="350982" y="387927"/>
                </a:cubicBezTo>
                <a:cubicBezTo>
                  <a:pt x="352156" y="379321"/>
                  <a:pt x="354673" y="361766"/>
                  <a:pt x="357909" y="350981"/>
                </a:cubicBezTo>
                <a:cubicBezTo>
                  <a:pt x="359249" y="346515"/>
                  <a:pt x="362196" y="334324"/>
                  <a:pt x="367145" y="330200"/>
                </a:cubicBezTo>
                <a:cubicBezTo>
                  <a:pt x="369790" y="327996"/>
                  <a:pt x="373373" y="327253"/>
                  <a:pt x="376382" y="325581"/>
                </a:cubicBezTo>
                <a:cubicBezTo>
                  <a:pt x="382861" y="321982"/>
                  <a:pt x="396345" y="313496"/>
                  <a:pt x="401782" y="309418"/>
                </a:cubicBezTo>
                <a:cubicBezTo>
                  <a:pt x="407939" y="304800"/>
                  <a:pt x="414811" y="301005"/>
                  <a:pt x="420254" y="295563"/>
                </a:cubicBezTo>
                <a:lnTo>
                  <a:pt x="431800" y="284018"/>
                </a:lnTo>
                <a:lnTo>
                  <a:pt x="443345" y="272472"/>
                </a:lnTo>
                <a:cubicBezTo>
                  <a:pt x="444115" y="270163"/>
                  <a:pt x="444565" y="267722"/>
                  <a:pt x="445654" y="265545"/>
                </a:cubicBezTo>
                <a:cubicBezTo>
                  <a:pt x="446895" y="263063"/>
                  <a:pt x="448429" y="260692"/>
                  <a:pt x="450273" y="258618"/>
                </a:cubicBezTo>
                <a:cubicBezTo>
                  <a:pt x="458897" y="248916"/>
                  <a:pt x="465603" y="243079"/>
                  <a:pt x="475673" y="235527"/>
                </a:cubicBezTo>
                <a:cubicBezTo>
                  <a:pt x="477893" y="233862"/>
                  <a:pt x="480468" y="232686"/>
                  <a:pt x="482600" y="230909"/>
                </a:cubicBezTo>
                <a:cubicBezTo>
                  <a:pt x="493801" y="221574"/>
                  <a:pt x="486295" y="224904"/>
                  <a:pt x="498764" y="212436"/>
                </a:cubicBezTo>
                <a:cubicBezTo>
                  <a:pt x="500726" y="210474"/>
                  <a:pt x="503382" y="209357"/>
                  <a:pt x="505691" y="207818"/>
                </a:cubicBezTo>
                <a:cubicBezTo>
                  <a:pt x="518004" y="189346"/>
                  <a:pt x="501845" y="211663"/>
                  <a:pt x="517236" y="196272"/>
                </a:cubicBezTo>
                <a:cubicBezTo>
                  <a:pt x="519198" y="194310"/>
                  <a:pt x="520120" y="191512"/>
                  <a:pt x="521854" y="189345"/>
                </a:cubicBezTo>
                <a:cubicBezTo>
                  <a:pt x="525047" y="185354"/>
                  <a:pt x="528980" y="182635"/>
                  <a:pt x="533400" y="180109"/>
                </a:cubicBezTo>
                <a:cubicBezTo>
                  <a:pt x="561647" y="163966"/>
                  <a:pt x="518642" y="189797"/>
                  <a:pt x="556491" y="170872"/>
                </a:cubicBezTo>
                <a:cubicBezTo>
                  <a:pt x="559570" y="169333"/>
                  <a:pt x="562738" y="167962"/>
                  <a:pt x="565727" y="166254"/>
                </a:cubicBezTo>
                <a:cubicBezTo>
                  <a:pt x="568136" y="164877"/>
                  <a:pt x="570056" y="162610"/>
                  <a:pt x="572654" y="161636"/>
                </a:cubicBezTo>
                <a:cubicBezTo>
                  <a:pt x="576329" y="160258"/>
                  <a:pt x="580392" y="160279"/>
                  <a:pt x="584200" y="159327"/>
                </a:cubicBezTo>
                <a:cubicBezTo>
                  <a:pt x="601813" y="154924"/>
                  <a:pt x="578757" y="159030"/>
                  <a:pt x="600364" y="154709"/>
                </a:cubicBezTo>
                <a:cubicBezTo>
                  <a:pt x="611457" y="152490"/>
                  <a:pt x="621346" y="151509"/>
                  <a:pt x="632691" y="150090"/>
                </a:cubicBezTo>
                <a:cubicBezTo>
                  <a:pt x="649138" y="141866"/>
                  <a:pt x="643641" y="143163"/>
                  <a:pt x="671945" y="143163"/>
                </a:cubicBezTo>
                <a:cubicBezTo>
                  <a:pt x="740452" y="143163"/>
                  <a:pt x="808951" y="144702"/>
                  <a:pt x="877454" y="145472"/>
                </a:cubicBezTo>
                <a:cubicBezTo>
                  <a:pt x="895157" y="146242"/>
                  <a:pt x="912892" y="146472"/>
                  <a:pt x="930564" y="147781"/>
                </a:cubicBezTo>
                <a:cubicBezTo>
                  <a:pt x="933729" y="148015"/>
                  <a:pt x="936688" y="149468"/>
                  <a:pt x="939800" y="150090"/>
                </a:cubicBezTo>
                <a:cubicBezTo>
                  <a:pt x="974525" y="157036"/>
                  <a:pt x="939609" y="148717"/>
                  <a:pt x="960582" y="154709"/>
                </a:cubicBezTo>
                <a:cubicBezTo>
                  <a:pt x="963633" y="155581"/>
                  <a:pt x="966847" y="155904"/>
                  <a:pt x="969818" y="157018"/>
                </a:cubicBezTo>
                <a:cubicBezTo>
                  <a:pt x="973041" y="158227"/>
                  <a:pt x="975890" y="160280"/>
                  <a:pt x="979054" y="161636"/>
                </a:cubicBezTo>
                <a:cubicBezTo>
                  <a:pt x="992079" y="167218"/>
                  <a:pt x="979597" y="160396"/>
                  <a:pt x="995218" y="166254"/>
                </a:cubicBezTo>
                <a:cubicBezTo>
                  <a:pt x="999677" y="167926"/>
                  <a:pt x="1007443" y="172339"/>
                  <a:pt x="1011382" y="175490"/>
                </a:cubicBezTo>
                <a:cubicBezTo>
                  <a:pt x="1013082" y="176850"/>
                  <a:pt x="1014461" y="178569"/>
                  <a:pt x="1016000" y="180109"/>
                </a:cubicBezTo>
                <a:cubicBezTo>
                  <a:pt x="1019408" y="221012"/>
                  <a:pt x="1013862" y="195902"/>
                  <a:pt x="1022927" y="217054"/>
                </a:cubicBezTo>
                <a:cubicBezTo>
                  <a:pt x="1023886" y="219291"/>
                  <a:pt x="1023886" y="221956"/>
                  <a:pt x="1025236" y="223981"/>
                </a:cubicBezTo>
                <a:cubicBezTo>
                  <a:pt x="1027048" y="226698"/>
                  <a:pt x="1030073" y="228400"/>
                  <a:pt x="1032164" y="230909"/>
                </a:cubicBezTo>
                <a:cubicBezTo>
                  <a:pt x="1033941" y="233041"/>
                  <a:pt x="1034429" y="236365"/>
                  <a:pt x="1036782" y="237836"/>
                </a:cubicBezTo>
                <a:cubicBezTo>
                  <a:pt x="1043435" y="241994"/>
                  <a:pt x="1057033" y="243520"/>
                  <a:pt x="1064491" y="244763"/>
                </a:cubicBezTo>
                <a:cubicBezTo>
                  <a:pt x="1079885" y="243993"/>
                  <a:pt x="1095537" y="245365"/>
                  <a:pt x="1110673" y="242454"/>
                </a:cubicBezTo>
                <a:cubicBezTo>
                  <a:pt x="1116123" y="241406"/>
                  <a:pt x="1124527" y="233218"/>
                  <a:pt x="1124527" y="233218"/>
                </a:cubicBezTo>
                <a:cubicBezTo>
                  <a:pt x="1126066" y="230909"/>
                  <a:pt x="1126978" y="228024"/>
                  <a:pt x="1129145" y="226290"/>
                </a:cubicBezTo>
                <a:cubicBezTo>
                  <a:pt x="1131046" y="224769"/>
                  <a:pt x="1134352" y="225702"/>
                  <a:pt x="1136073" y="223981"/>
                </a:cubicBezTo>
                <a:cubicBezTo>
                  <a:pt x="1137794" y="222260"/>
                  <a:pt x="1136888" y="218975"/>
                  <a:pt x="1138382" y="217054"/>
                </a:cubicBezTo>
                <a:cubicBezTo>
                  <a:pt x="1149284" y="203037"/>
                  <a:pt x="1147782" y="204685"/>
                  <a:pt x="1159164" y="200890"/>
                </a:cubicBezTo>
                <a:cubicBezTo>
                  <a:pt x="1161473" y="198581"/>
                  <a:pt x="1164280" y="196680"/>
                  <a:pt x="1166091" y="193963"/>
                </a:cubicBezTo>
                <a:cubicBezTo>
                  <a:pt x="1174414" y="181479"/>
                  <a:pt x="1159355" y="191997"/>
                  <a:pt x="1175327" y="177800"/>
                </a:cubicBezTo>
                <a:cubicBezTo>
                  <a:pt x="1196017" y="159409"/>
                  <a:pt x="1182835" y="176808"/>
                  <a:pt x="1196109" y="161636"/>
                </a:cubicBezTo>
                <a:cubicBezTo>
                  <a:pt x="1203265" y="153457"/>
                  <a:pt x="1210022" y="142354"/>
                  <a:pt x="1219200" y="136236"/>
                </a:cubicBezTo>
                <a:cubicBezTo>
                  <a:pt x="1221509" y="134697"/>
                  <a:pt x="1223645" y="132859"/>
                  <a:pt x="1226127" y="131618"/>
                </a:cubicBezTo>
                <a:cubicBezTo>
                  <a:pt x="1228304" y="130530"/>
                  <a:pt x="1230745" y="130079"/>
                  <a:pt x="1233054" y="129309"/>
                </a:cubicBezTo>
                <a:cubicBezTo>
                  <a:pt x="1245270" y="117093"/>
                  <a:pt x="1227759" y="133020"/>
                  <a:pt x="1246909" y="122381"/>
                </a:cubicBezTo>
                <a:cubicBezTo>
                  <a:pt x="1251217" y="119988"/>
                  <a:pt x="1254745" y="116390"/>
                  <a:pt x="1258454" y="113145"/>
                </a:cubicBezTo>
                <a:cubicBezTo>
                  <a:pt x="1260912" y="110995"/>
                  <a:pt x="1262873" y="108309"/>
                  <a:pt x="1265382" y="106218"/>
                </a:cubicBezTo>
                <a:cubicBezTo>
                  <a:pt x="1267514" y="104442"/>
                  <a:pt x="1270142" y="103334"/>
                  <a:pt x="1272309" y="101600"/>
                </a:cubicBezTo>
                <a:cubicBezTo>
                  <a:pt x="1283737" y="92457"/>
                  <a:pt x="1269541" y="102058"/>
                  <a:pt x="1281545" y="90054"/>
                </a:cubicBezTo>
                <a:cubicBezTo>
                  <a:pt x="1284266" y="87333"/>
                  <a:pt x="1287703" y="85436"/>
                  <a:pt x="1290782" y="83127"/>
                </a:cubicBezTo>
                <a:cubicBezTo>
                  <a:pt x="1292321" y="80048"/>
                  <a:pt x="1293196" y="76535"/>
                  <a:pt x="1295400" y="73890"/>
                </a:cubicBezTo>
                <a:cubicBezTo>
                  <a:pt x="1299777" y="68638"/>
                  <a:pt x="1307832" y="67634"/>
                  <a:pt x="1313873" y="66963"/>
                </a:cubicBezTo>
                <a:cubicBezTo>
                  <a:pt x="1330772" y="65085"/>
                  <a:pt x="1364673" y="62345"/>
                  <a:pt x="1364673" y="62345"/>
                </a:cubicBezTo>
                <a:cubicBezTo>
                  <a:pt x="1380323" y="57128"/>
                  <a:pt x="1361231" y="63033"/>
                  <a:pt x="1387764" y="57727"/>
                </a:cubicBezTo>
                <a:cubicBezTo>
                  <a:pt x="1390151" y="57250"/>
                  <a:pt x="1392343" y="56058"/>
                  <a:pt x="1394691" y="55418"/>
                </a:cubicBezTo>
                <a:cubicBezTo>
                  <a:pt x="1400815" y="53748"/>
                  <a:pt x="1407006" y="52340"/>
                  <a:pt x="1413164" y="50800"/>
                </a:cubicBezTo>
                <a:lnTo>
                  <a:pt x="1422400" y="48490"/>
                </a:lnTo>
                <a:cubicBezTo>
                  <a:pt x="1424709" y="46951"/>
                  <a:pt x="1426791" y="44999"/>
                  <a:pt x="1429327" y="43872"/>
                </a:cubicBezTo>
                <a:cubicBezTo>
                  <a:pt x="1433776" y="41895"/>
                  <a:pt x="1443182" y="39254"/>
                  <a:pt x="1443182" y="39254"/>
                </a:cubicBezTo>
                <a:cubicBezTo>
                  <a:pt x="1446261" y="36945"/>
                  <a:pt x="1448767" y="33544"/>
                  <a:pt x="1452418" y="32327"/>
                </a:cubicBezTo>
                <a:cubicBezTo>
                  <a:pt x="1462873" y="28842"/>
                  <a:pt x="1484745" y="25400"/>
                  <a:pt x="1484745" y="25400"/>
                </a:cubicBezTo>
                <a:cubicBezTo>
                  <a:pt x="1495723" y="18081"/>
                  <a:pt x="1489040" y="21659"/>
                  <a:pt x="1505527" y="16163"/>
                </a:cubicBezTo>
                <a:lnTo>
                  <a:pt x="1505527" y="16163"/>
                </a:lnTo>
                <a:cubicBezTo>
                  <a:pt x="1509376" y="13854"/>
                  <a:pt x="1512855" y="10770"/>
                  <a:pt x="1517073" y="9236"/>
                </a:cubicBezTo>
                <a:cubicBezTo>
                  <a:pt x="1520442" y="8011"/>
                  <a:pt x="1548293" y="4719"/>
                  <a:pt x="1549400" y="4618"/>
                </a:cubicBezTo>
                <a:cubicBezTo>
                  <a:pt x="1626556" y="-2396"/>
                  <a:pt x="1546552" y="6217"/>
                  <a:pt x="1602509" y="0"/>
                </a:cubicBezTo>
                <a:cubicBezTo>
                  <a:pt x="1623291" y="770"/>
                  <a:pt x="1644161" y="240"/>
                  <a:pt x="1664854" y="2309"/>
                </a:cubicBezTo>
                <a:cubicBezTo>
                  <a:pt x="1667616" y="2585"/>
                  <a:pt x="1669372" y="5550"/>
                  <a:pt x="1671782" y="6927"/>
                </a:cubicBezTo>
                <a:cubicBezTo>
                  <a:pt x="1674182" y="8298"/>
                  <a:pt x="1684126" y="13522"/>
                  <a:pt x="1687945" y="13854"/>
                </a:cubicBezTo>
                <a:cubicBezTo>
                  <a:pt x="1703300" y="15189"/>
                  <a:pt x="1718733" y="15393"/>
                  <a:pt x="1734127" y="16163"/>
                </a:cubicBezTo>
                <a:cubicBezTo>
                  <a:pt x="1737206" y="17702"/>
                  <a:pt x="1740141" y="19572"/>
                  <a:pt x="1743364" y="20781"/>
                </a:cubicBezTo>
                <a:cubicBezTo>
                  <a:pt x="1746335" y="21895"/>
                  <a:pt x="1749683" y="21840"/>
                  <a:pt x="1752600" y="23090"/>
                </a:cubicBezTo>
                <a:cubicBezTo>
                  <a:pt x="1755151" y="24183"/>
                  <a:pt x="1756869" y="26911"/>
                  <a:pt x="1759527" y="27709"/>
                </a:cubicBezTo>
                <a:cubicBezTo>
                  <a:pt x="1764740" y="29273"/>
                  <a:pt x="1770312" y="29190"/>
                  <a:pt x="1775691" y="30018"/>
                </a:cubicBezTo>
                <a:cubicBezTo>
                  <a:pt x="1780318" y="30730"/>
                  <a:pt x="1784975" y="31311"/>
                  <a:pt x="1789545" y="32327"/>
                </a:cubicBezTo>
                <a:cubicBezTo>
                  <a:pt x="1791921" y="32855"/>
                  <a:pt x="1794132" y="33967"/>
                  <a:pt x="1796473" y="34636"/>
                </a:cubicBezTo>
                <a:cubicBezTo>
                  <a:pt x="1799524" y="35508"/>
                  <a:pt x="1802630" y="36175"/>
                  <a:pt x="1805709" y="36945"/>
                </a:cubicBezTo>
                <a:cubicBezTo>
                  <a:pt x="1809557" y="39254"/>
                  <a:pt x="1813153" y="42049"/>
                  <a:pt x="1817254" y="43872"/>
                </a:cubicBezTo>
                <a:cubicBezTo>
                  <a:pt x="1820154" y="45161"/>
                  <a:pt x="1823439" y="45309"/>
                  <a:pt x="1826491" y="46181"/>
                </a:cubicBezTo>
                <a:cubicBezTo>
                  <a:pt x="1833152" y="48084"/>
                  <a:pt x="1842198" y="51727"/>
                  <a:pt x="1847273" y="55418"/>
                </a:cubicBezTo>
                <a:cubicBezTo>
                  <a:pt x="1851674" y="58619"/>
                  <a:pt x="1854750" y="63347"/>
                  <a:pt x="1858818" y="66963"/>
                </a:cubicBezTo>
                <a:cubicBezTo>
                  <a:pt x="1861694" y="69520"/>
                  <a:pt x="1865333" y="71169"/>
                  <a:pt x="1868054" y="73890"/>
                </a:cubicBezTo>
                <a:cubicBezTo>
                  <a:pt x="1871539" y="77375"/>
                  <a:pt x="1874045" y="81727"/>
                  <a:pt x="1877291" y="85436"/>
                </a:cubicBezTo>
                <a:cubicBezTo>
                  <a:pt x="1888189" y="97891"/>
                  <a:pt x="1879794" y="87522"/>
                  <a:pt x="1891145" y="96981"/>
                </a:cubicBezTo>
                <a:cubicBezTo>
                  <a:pt x="1902677" y="106591"/>
                  <a:pt x="1892826" y="102160"/>
                  <a:pt x="1905000" y="106218"/>
                </a:cubicBezTo>
                <a:cubicBezTo>
                  <a:pt x="1908615" y="109110"/>
                  <a:pt x="1920004" y="117525"/>
                  <a:pt x="1923473" y="122381"/>
                </a:cubicBezTo>
                <a:cubicBezTo>
                  <a:pt x="1925474" y="125182"/>
                  <a:pt x="1926267" y="128699"/>
                  <a:pt x="1928091" y="131618"/>
                </a:cubicBezTo>
                <a:cubicBezTo>
                  <a:pt x="1930131" y="134881"/>
                  <a:pt x="1932978" y="137591"/>
                  <a:pt x="1935018" y="140854"/>
                </a:cubicBezTo>
                <a:cubicBezTo>
                  <a:pt x="1936842" y="143773"/>
                  <a:pt x="1937928" y="147101"/>
                  <a:pt x="1939636" y="150090"/>
                </a:cubicBezTo>
                <a:cubicBezTo>
                  <a:pt x="1941013" y="152500"/>
                  <a:pt x="1942715" y="154709"/>
                  <a:pt x="1944254" y="157018"/>
                </a:cubicBezTo>
                <a:cubicBezTo>
                  <a:pt x="1945405" y="162770"/>
                  <a:pt x="1946338" y="169913"/>
                  <a:pt x="1948873" y="175490"/>
                </a:cubicBezTo>
                <a:cubicBezTo>
                  <a:pt x="1951722" y="181757"/>
                  <a:pt x="1955932" y="187432"/>
                  <a:pt x="1958109" y="193963"/>
                </a:cubicBezTo>
                <a:cubicBezTo>
                  <a:pt x="1958879" y="196272"/>
                  <a:pt x="1958898" y="198989"/>
                  <a:pt x="1960418" y="200890"/>
                </a:cubicBezTo>
                <a:cubicBezTo>
                  <a:pt x="1962152" y="203057"/>
                  <a:pt x="1965036" y="203969"/>
                  <a:pt x="1967345" y="205509"/>
                </a:cubicBezTo>
                <a:cubicBezTo>
                  <a:pt x="1968115" y="208588"/>
                  <a:pt x="1968235" y="211907"/>
                  <a:pt x="1969654" y="214745"/>
                </a:cubicBezTo>
                <a:cubicBezTo>
                  <a:pt x="1970628" y="216692"/>
                  <a:pt x="1973299" y="217416"/>
                  <a:pt x="1974273" y="219363"/>
                </a:cubicBezTo>
                <a:cubicBezTo>
                  <a:pt x="1976450" y="223717"/>
                  <a:pt x="1977352" y="228600"/>
                  <a:pt x="1978891" y="233218"/>
                </a:cubicBezTo>
                <a:lnTo>
                  <a:pt x="1981200" y="240145"/>
                </a:lnTo>
                <a:cubicBezTo>
                  <a:pt x="1982190" y="298547"/>
                  <a:pt x="1983190" y="390938"/>
                  <a:pt x="1985818" y="454890"/>
                </a:cubicBezTo>
                <a:cubicBezTo>
                  <a:pt x="1987052" y="484922"/>
                  <a:pt x="1988295" y="514964"/>
                  <a:pt x="1990436" y="544945"/>
                </a:cubicBezTo>
                <a:cubicBezTo>
                  <a:pt x="1990609" y="547373"/>
                  <a:pt x="1991493" y="549785"/>
                  <a:pt x="1992745" y="551872"/>
                </a:cubicBezTo>
                <a:cubicBezTo>
                  <a:pt x="1994860" y="555397"/>
                  <a:pt x="2004859" y="561926"/>
                  <a:pt x="2006600" y="563418"/>
                </a:cubicBezTo>
                <a:cubicBezTo>
                  <a:pt x="2009079" y="565543"/>
                  <a:pt x="2010672" y="568759"/>
                  <a:pt x="2013527" y="570345"/>
                </a:cubicBezTo>
                <a:cubicBezTo>
                  <a:pt x="2017783" y="572709"/>
                  <a:pt x="2022764" y="573424"/>
                  <a:pt x="2027382" y="574963"/>
                </a:cubicBezTo>
                <a:cubicBezTo>
                  <a:pt x="2032000" y="578042"/>
                  <a:pt x="2035793" y="583112"/>
                  <a:pt x="2041236" y="584200"/>
                </a:cubicBezTo>
                <a:cubicBezTo>
                  <a:pt x="2045085" y="584970"/>
                  <a:pt x="2048951" y="585658"/>
                  <a:pt x="2052782" y="586509"/>
                </a:cubicBezTo>
                <a:cubicBezTo>
                  <a:pt x="2055880" y="587197"/>
                  <a:pt x="2058876" y="588369"/>
                  <a:pt x="2062018" y="588818"/>
                </a:cubicBezTo>
                <a:cubicBezTo>
                  <a:pt x="2069676" y="589912"/>
                  <a:pt x="2077412" y="590357"/>
                  <a:pt x="2085109" y="591127"/>
                </a:cubicBezTo>
                <a:lnTo>
                  <a:pt x="2195945" y="588818"/>
                </a:lnTo>
                <a:cubicBezTo>
                  <a:pt x="2198362" y="588728"/>
                  <a:pt x="2218041" y="585026"/>
                  <a:pt x="2221345" y="584200"/>
                </a:cubicBezTo>
                <a:cubicBezTo>
                  <a:pt x="2223707" y="583610"/>
                  <a:pt x="2225848" y="582101"/>
                  <a:pt x="2228273" y="581890"/>
                </a:cubicBezTo>
                <a:cubicBezTo>
                  <a:pt x="2243628" y="580555"/>
                  <a:pt x="2259060" y="580351"/>
                  <a:pt x="2274454" y="579581"/>
                </a:cubicBezTo>
                <a:cubicBezTo>
                  <a:pt x="2279842" y="578811"/>
                  <a:pt x="2285281" y="578339"/>
                  <a:pt x="2290618" y="577272"/>
                </a:cubicBezTo>
                <a:cubicBezTo>
                  <a:pt x="2293005" y="576795"/>
                  <a:pt x="2297545" y="574963"/>
                  <a:pt x="2297545" y="574963"/>
                </a:cubicBezTo>
              </a:path>
            </a:pathLst>
          </a:cu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148" name="Straight Connector 147">
            <a:extLst>
              <a:ext uri="{FF2B5EF4-FFF2-40B4-BE49-F238E27FC236}">
                <a16:creationId xmlns:a16="http://schemas.microsoft.com/office/drawing/2014/main" id="{63BF3C70-8D2A-40AF-8F05-946F4FFB102A}"/>
              </a:ext>
            </a:extLst>
          </p:cNvPr>
          <p:cNvCxnSpPr/>
          <p:nvPr/>
        </p:nvCxnSpPr>
        <p:spPr>
          <a:xfrm>
            <a:off x="579636" y="1880335"/>
            <a:ext cx="2304256"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149" name="Picture 148" descr="A picture containing nature&#10;&#10;Description automatically generated">
            <a:extLst>
              <a:ext uri="{FF2B5EF4-FFF2-40B4-BE49-F238E27FC236}">
                <a16:creationId xmlns:a16="http://schemas.microsoft.com/office/drawing/2014/main" id="{D65D4C3A-6213-42AC-8389-DA5E013BAE15}"/>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saturation sat="0"/>
                    </a14:imgEffect>
                    <a14:imgEffect>
                      <a14:brightnessContrast bright="20000" contrast="40000"/>
                    </a14:imgEffect>
                  </a14:imgLayer>
                </a14:imgProps>
              </a:ext>
              <a:ext uri="{28A0092B-C50C-407E-A947-70E740481C1C}">
                <a14:useLocalDpi xmlns:a14="http://schemas.microsoft.com/office/drawing/2010/main" val="0"/>
              </a:ext>
            </a:extLst>
          </a:blip>
          <a:srcRect l="26243" t="37503" r="21450" b="6835"/>
          <a:stretch/>
        </p:blipFill>
        <p:spPr>
          <a:xfrm>
            <a:off x="567934" y="3341581"/>
            <a:ext cx="1035336" cy="551891"/>
          </a:xfrm>
          <a:prstGeom prst="rect">
            <a:avLst/>
          </a:prstGeom>
          <a:ln w="6350">
            <a:solidFill>
              <a:schemeClr val="bg1"/>
            </a:solidFill>
          </a:ln>
          <a:effectLst>
            <a:outerShdw blurRad="50800" dist="38100" dir="2700000" algn="tl" rotWithShape="0">
              <a:prstClr val="black">
                <a:alpha val="40000"/>
              </a:prstClr>
            </a:outerShdw>
          </a:effectLst>
        </p:spPr>
      </p:pic>
      <p:sp>
        <p:nvSpPr>
          <p:cNvPr id="150" name="TextBox 149">
            <a:extLst>
              <a:ext uri="{FF2B5EF4-FFF2-40B4-BE49-F238E27FC236}">
                <a16:creationId xmlns:a16="http://schemas.microsoft.com/office/drawing/2014/main" id="{7A55EFCF-E02F-4B88-BCDA-F1F7E751D2B1}"/>
              </a:ext>
            </a:extLst>
          </p:cNvPr>
          <p:cNvSpPr txBox="1"/>
          <p:nvPr/>
        </p:nvSpPr>
        <p:spPr>
          <a:xfrm>
            <a:off x="2805285" y="2444510"/>
            <a:ext cx="397151" cy="369332"/>
          </a:xfrm>
          <a:prstGeom prst="rect">
            <a:avLst/>
          </a:prstGeom>
          <a:noFill/>
        </p:spPr>
        <p:txBody>
          <a:bodyPr wrap="square" rtlCol="0">
            <a:spAutoFit/>
          </a:bodyPr>
          <a:lstStyle/>
          <a:p>
            <a:r>
              <a:rPr lang="en-AU" b="1" dirty="0">
                <a:solidFill>
                  <a:schemeClr val="bg1"/>
                </a:solidFill>
                <a:latin typeface="Arial Narrow" panose="020B0606020202030204" pitchFamily="34" charset="0"/>
              </a:rPr>
              <a:t>a</a:t>
            </a:r>
          </a:p>
        </p:txBody>
      </p:sp>
      <p:pic>
        <p:nvPicPr>
          <p:cNvPr id="151" name="Picture 150" descr="A picture containing animal&#10;&#10;Description automatically generated">
            <a:extLst>
              <a:ext uri="{FF2B5EF4-FFF2-40B4-BE49-F238E27FC236}">
                <a16:creationId xmlns:a16="http://schemas.microsoft.com/office/drawing/2014/main" id="{AD63C5AB-9763-41BF-AACD-9EFB0DD285C4}"/>
              </a:ext>
            </a:extLst>
          </p:cNvPr>
          <p:cNvPicPr>
            <a:picLocks noChangeAspect="1"/>
          </p:cNvPicPr>
          <p:nvPr/>
        </p:nvPicPr>
        <p:blipFill rotWithShape="1">
          <a:blip r:embed="rId10" cstate="print">
            <a:extLst>
              <a:ext uri="{BEBA8EAE-BF5A-486C-A8C5-ECC9F3942E4B}">
                <a14:imgProps xmlns:a14="http://schemas.microsoft.com/office/drawing/2010/main">
                  <a14:imgLayer r:embed="rId11">
                    <a14:imgEffect>
                      <a14:sharpenSoften amount="50000"/>
                    </a14:imgEffect>
                    <a14:imgEffect>
                      <a14:saturation sat="0"/>
                    </a14:imgEffect>
                    <a14:imgEffect>
                      <a14:brightnessContrast bright="20000" contrast="40000"/>
                    </a14:imgEffect>
                  </a14:imgLayer>
                </a14:imgProps>
              </a:ext>
              <a:ext uri="{28A0092B-C50C-407E-A947-70E740481C1C}">
                <a14:useLocalDpi xmlns:a14="http://schemas.microsoft.com/office/drawing/2010/main" val="0"/>
              </a:ext>
            </a:extLst>
          </a:blip>
          <a:srcRect l="69817" t="24946" r="18187" b="51184"/>
          <a:stretch/>
        </p:blipFill>
        <p:spPr>
          <a:xfrm>
            <a:off x="1674564" y="3339777"/>
            <a:ext cx="595588" cy="556080"/>
          </a:xfrm>
          <a:prstGeom prst="rect">
            <a:avLst/>
          </a:prstGeom>
          <a:ln w="6350">
            <a:solidFill>
              <a:schemeClr val="bg1"/>
            </a:solidFill>
          </a:ln>
          <a:effectLst>
            <a:outerShdw blurRad="50800" dist="38100" dir="2700000" algn="tl" rotWithShape="0">
              <a:prstClr val="black">
                <a:alpha val="40000"/>
              </a:prstClr>
            </a:outerShdw>
          </a:effectLst>
        </p:spPr>
      </p:pic>
      <p:pic>
        <p:nvPicPr>
          <p:cNvPr id="152" name="Picture 151" descr="A picture containing outdoor&#10;&#10;Description automatically generated">
            <a:extLst>
              <a:ext uri="{FF2B5EF4-FFF2-40B4-BE49-F238E27FC236}">
                <a16:creationId xmlns:a16="http://schemas.microsoft.com/office/drawing/2014/main" id="{17A2D565-785B-493E-A36F-7C74C2E337CC}"/>
              </a:ext>
            </a:extLst>
          </p:cNvPr>
          <p:cNvPicPr>
            <a:picLocks noChangeAspect="1"/>
          </p:cNvPicPr>
          <p:nvPr/>
        </p:nvPicPr>
        <p:blipFill rotWithShape="1">
          <a:blip r:embed="rId12" cstate="print">
            <a:extLst>
              <a:ext uri="{BEBA8EAE-BF5A-486C-A8C5-ECC9F3942E4B}">
                <a14:imgProps xmlns:a14="http://schemas.microsoft.com/office/drawing/2010/main">
                  <a14:imgLayer r:embed="rId13">
                    <a14:imgEffect>
                      <a14:sharpenSoften amount="50000"/>
                    </a14:imgEffect>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rcRect l="55369" t="26939" r="4595" b="30161"/>
          <a:stretch/>
        </p:blipFill>
        <p:spPr>
          <a:xfrm>
            <a:off x="2328948" y="3339069"/>
            <a:ext cx="1072116" cy="550157"/>
          </a:xfrm>
          <a:prstGeom prst="rect">
            <a:avLst/>
          </a:prstGeom>
          <a:ln w="6350">
            <a:solidFill>
              <a:schemeClr val="bg1"/>
            </a:solidFill>
          </a:ln>
          <a:effectLst>
            <a:outerShdw blurRad="50800" dist="38100" dir="2700000" algn="tl" rotWithShape="0">
              <a:prstClr val="black">
                <a:alpha val="40000"/>
              </a:prstClr>
            </a:outerShdw>
          </a:effectLst>
        </p:spPr>
      </p:pic>
      <p:cxnSp>
        <p:nvCxnSpPr>
          <p:cNvPr id="153" name="Straight Arrow Connector 152">
            <a:extLst>
              <a:ext uri="{FF2B5EF4-FFF2-40B4-BE49-F238E27FC236}">
                <a16:creationId xmlns:a16="http://schemas.microsoft.com/office/drawing/2014/main" id="{7125D577-713A-4E27-9F44-884DADF53EF0}"/>
              </a:ext>
            </a:extLst>
          </p:cNvPr>
          <p:cNvCxnSpPr/>
          <p:nvPr/>
        </p:nvCxnSpPr>
        <p:spPr>
          <a:xfrm flipV="1">
            <a:off x="1201055" y="2547752"/>
            <a:ext cx="530709" cy="787049"/>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54" name="Straight Arrow Connector 153">
            <a:extLst>
              <a:ext uri="{FF2B5EF4-FFF2-40B4-BE49-F238E27FC236}">
                <a16:creationId xmlns:a16="http://schemas.microsoft.com/office/drawing/2014/main" id="{2F758C39-41E9-43AA-9540-B40B028332D4}"/>
              </a:ext>
            </a:extLst>
          </p:cNvPr>
          <p:cNvCxnSpPr>
            <a:cxnSpLocks/>
            <a:stCxn id="151" idx="0"/>
          </p:cNvCxnSpPr>
          <p:nvPr/>
        </p:nvCxnSpPr>
        <p:spPr>
          <a:xfrm flipV="1">
            <a:off x="1972358" y="2344343"/>
            <a:ext cx="232915" cy="995434"/>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55" name="Straight Arrow Connector 154">
            <a:extLst>
              <a:ext uri="{FF2B5EF4-FFF2-40B4-BE49-F238E27FC236}">
                <a16:creationId xmlns:a16="http://schemas.microsoft.com/office/drawing/2014/main" id="{750C2B98-8056-4C64-A039-18E06211C45B}"/>
              </a:ext>
            </a:extLst>
          </p:cNvPr>
          <p:cNvCxnSpPr>
            <a:cxnSpLocks/>
            <a:stCxn id="152" idx="0"/>
          </p:cNvCxnSpPr>
          <p:nvPr/>
        </p:nvCxnSpPr>
        <p:spPr>
          <a:xfrm flipH="1" flipV="1">
            <a:off x="2684870" y="2239805"/>
            <a:ext cx="180136" cy="1099264"/>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56" name="Straight Arrow Connector 155">
            <a:extLst>
              <a:ext uri="{FF2B5EF4-FFF2-40B4-BE49-F238E27FC236}">
                <a16:creationId xmlns:a16="http://schemas.microsoft.com/office/drawing/2014/main" id="{B0AEFA59-A7AB-42F2-A8AC-C3260492AB22}"/>
              </a:ext>
            </a:extLst>
          </p:cNvPr>
          <p:cNvCxnSpPr>
            <a:cxnSpLocks/>
            <a:stCxn id="152" idx="0"/>
          </p:cNvCxnSpPr>
          <p:nvPr/>
        </p:nvCxnSpPr>
        <p:spPr>
          <a:xfrm flipV="1">
            <a:off x="2865006" y="2284079"/>
            <a:ext cx="321255" cy="105499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57" name="Straight Arrow Connector 156">
            <a:extLst>
              <a:ext uri="{FF2B5EF4-FFF2-40B4-BE49-F238E27FC236}">
                <a16:creationId xmlns:a16="http://schemas.microsoft.com/office/drawing/2014/main" id="{A34DC16F-EFAE-4AED-AED8-7993C7380E9A}"/>
              </a:ext>
            </a:extLst>
          </p:cNvPr>
          <p:cNvCxnSpPr>
            <a:cxnSpLocks/>
            <a:stCxn id="151" idx="0"/>
          </p:cNvCxnSpPr>
          <p:nvPr/>
        </p:nvCxnSpPr>
        <p:spPr>
          <a:xfrm flipH="1" flipV="1">
            <a:off x="829176" y="2232121"/>
            <a:ext cx="1143182" cy="1107656"/>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58" name="TextBox 157">
            <a:extLst>
              <a:ext uri="{FF2B5EF4-FFF2-40B4-BE49-F238E27FC236}">
                <a16:creationId xmlns:a16="http://schemas.microsoft.com/office/drawing/2014/main" id="{03885D8B-B987-4DAC-A211-C30B4FEF683F}"/>
              </a:ext>
            </a:extLst>
          </p:cNvPr>
          <p:cNvSpPr txBox="1"/>
          <p:nvPr/>
        </p:nvSpPr>
        <p:spPr>
          <a:xfrm>
            <a:off x="2820449" y="1633052"/>
            <a:ext cx="397151" cy="369332"/>
          </a:xfrm>
          <a:prstGeom prst="rect">
            <a:avLst/>
          </a:prstGeom>
          <a:noFill/>
        </p:spPr>
        <p:txBody>
          <a:bodyPr wrap="square" rtlCol="0">
            <a:spAutoFit/>
          </a:bodyPr>
          <a:lstStyle/>
          <a:p>
            <a:r>
              <a:rPr lang="en-AU" b="1" dirty="0">
                <a:solidFill>
                  <a:schemeClr val="bg1"/>
                </a:solidFill>
                <a:latin typeface="Arial Narrow" panose="020B0606020202030204" pitchFamily="34" charset="0"/>
              </a:rPr>
              <a:t>b</a:t>
            </a:r>
          </a:p>
        </p:txBody>
      </p:sp>
      <p:sp>
        <p:nvSpPr>
          <p:cNvPr id="163" name="TextBox 162">
            <a:extLst>
              <a:ext uri="{FF2B5EF4-FFF2-40B4-BE49-F238E27FC236}">
                <a16:creationId xmlns:a16="http://schemas.microsoft.com/office/drawing/2014/main" id="{A6DE22B0-FDE4-4376-85DC-8473E6A92855}"/>
              </a:ext>
            </a:extLst>
          </p:cNvPr>
          <p:cNvSpPr txBox="1"/>
          <p:nvPr/>
        </p:nvSpPr>
        <p:spPr>
          <a:xfrm>
            <a:off x="406292" y="6847907"/>
            <a:ext cx="1008112" cy="507831"/>
          </a:xfrm>
          <a:prstGeom prst="rect">
            <a:avLst/>
          </a:prstGeom>
          <a:noFill/>
        </p:spPr>
        <p:txBody>
          <a:bodyPr wrap="square" rtlCol="0">
            <a:spAutoFit/>
          </a:bodyPr>
          <a:lstStyle/>
          <a:p>
            <a:pPr algn="r"/>
            <a:r>
              <a:rPr lang="en-AU" sz="900" b="1" dirty="0">
                <a:latin typeface="Arial Narrow" panose="020B0606020202030204" pitchFamily="34" charset="0"/>
              </a:rPr>
              <a:t>Simpson’s Diversity Index (SDI)</a:t>
            </a:r>
          </a:p>
        </p:txBody>
      </p:sp>
      <p:sp>
        <p:nvSpPr>
          <p:cNvPr id="2" name="TextBox 1">
            <a:extLst>
              <a:ext uri="{FF2B5EF4-FFF2-40B4-BE49-F238E27FC236}">
                <a16:creationId xmlns:a16="http://schemas.microsoft.com/office/drawing/2014/main" id="{CA6B72D9-87F2-4D64-BA56-F8F9E90A0940}"/>
              </a:ext>
            </a:extLst>
          </p:cNvPr>
          <p:cNvSpPr txBox="1"/>
          <p:nvPr/>
        </p:nvSpPr>
        <p:spPr>
          <a:xfrm>
            <a:off x="4600590" y="3513045"/>
            <a:ext cx="1373748" cy="369332"/>
          </a:xfrm>
          <a:prstGeom prst="rect">
            <a:avLst/>
          </a:prstGeom>
          <a:noFill/>
        </p:spPr>
        <p:txBody>
          <a:bodyPr wrap="square" rtlCol="0">
            <a:spAutoFit/>
          </a:bodyPr>
          <a:lstStyle/>
          <a:p>
            <a:r>
              <a:rPr lang="en-AU" b="1" dirty="0">
                <a:solidFill>
                  <a:schemeClr val="bg1"/>
                </a:solidFill>
                <a:latin typeface="Arial Narrow" panose="020B0606020202030204" pitchFamily="34" charset="0"/>
              </a:rPr>
              <a:t>No fish!</a:t>
            </a:r>
          </a:p>
        </p:txBody>
      </p:sp>
      <p:sp>
        <p:nvSpPr>
          <p:cNvPr id="47" name="TextBox 46">
            <a:extLst>
              <a:ext uri="{FF2B5EF4-FFF2-40B4-BE49-F238E27FC236}">
                <a16:creationId xmlns:a16="http://schemas.microsoft.com/office/drawing/2014/main" id="{86D8FE52-5730-4EAA-99F7-B28EC77B8E65}"/>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4" name="TextBox 3">
            <a:extLst>
              <a:ext uri="{FF2B5EF4-FFF2-40B4-BE49-F238E27FC236}">
                <a16:creationId xmlns:a16="http://schemas.microsoft.com/office/drawing/2014/main" id="{FDF5DF2A-FDF6-4EA7-AFB7-1BFFAFEBBFEA}"/>
              </a:ext>
            </a:extLst>
          </p:cNvPr>
          <p:cNvSpPr txBox="1"/>
          <p:nvPr/>
        </p:nvSpPr>
        <p:spPr>
          <a:xfrm>
            <a:off x="491644" y="3876285"/>
            <a:ext cx="1041611" cy="230832"/>
          </a:xfrm>
          <a:prstGeom prst="rect">
            <a:avLst/>
          </a:prstGeom>
          <a:noFill/>
        </p:spPr>
        <p:txBody>
          <a:bodyPr wrap="square" rtlCol="0">
            <a:spAutoFit/>
          </a:bodyPr>
          <a:lstStyle/>
          <a:p>
            <a:r>
              <a:rPr lang="en-AU" sz="900" i="1" dirty="0" err="1">
                <a:solidFill>
                  <a:schemeClr val="bg1"/>
                </a:solidFill>
                <a:latin typeface="Arial Narrow" panose="020B0606020202030204" pitchFamily="34" charset="0"/>
              </a:rPr>
              <a:t>Lutjanus</a:t>
            </a:r>
            <a:r>
              <a:rPr lang="en-AU" sz="900" i="1" dirty="0">
                <a:solidFill>
                  <a:schemeClr val="bg1"/>
                </a:solidFill>
                <a:latin typeface="Arial Narrow" panose="020B0606020202030204" pitchFamily="34" charset="0"/>
              </a:rPr>
              <a:t> </a:t>
            </a:r>
            <a:r>
              <a:rPr lang="en-AU" sz="900" i="1" dirty="0" err="1">
                <a:solidFill>
                  <a:schemeClr val="bg1"/>
                </a:solidFill>
                <a:latin typeface="Arial Narrow" panose="020B0606020202030204" pitchFamily="34" charset="0"/>
              </a:rPr>
              <a:t>rivulatus</a:t>
            </a:r>
            <a:r>
              <a:rPr lang="en-AU" sz="900" i="1" dirty="0">
                <a:solidFill>
                  <a:schemeClr val="bg1"/>
                </a:solidFill>
                <a:latin typeface="Arial Narrow" panose="020B0606020202030204" pitchFamily="34" charset="0"/>
              </a:rPr>
              <a:t> </a:t>
            </a:r>
          </a:p>
        </p:txBody>
      </p:sp>
      <p:sp>
        <p:nvSpPr>
          <p:cNvPr id="48" name="TextBox 47">
            <a:extLst>
              <a:ext uri="{FF2B5EF4-FFF2-40B4-BE49-F238E27FC236}">
                <a16:creationId xmlns:a16="http://schemas.microsoft.com/office/drawing/2014/main" id="{0410027D-AFCB-43DE-A564-239F0F2AEE56}"/>
              </a:ext>
            </a:extLst>
          </p:cNvPr>
          <p:cNvSpPr txBox="1"/>
          <p:nvPr/>
        </p:nvSpPr>
        <p:spPr>
          <a:xfrm>
            <a:off x="1586015" y="3883449"/>
            <a:ext cx="1041611" cy="230832"/>
          </a:xfrm>
          <a:prstGeom prst="rect">
            <a:avLst/>
          </a:prstGeom>
          <a:noFill/>
        </p:spPr>
        <p:txBody>
          <a:bodyPr wrap="square" rtlCol="0">
            <a:spAutoFit/>
          </a:bodyPr>
          <a:lstStyle/>
          <a:p>
            <a:r>
              <a:rPr lang="en-AU" sz="900" i="1" dirty="0" err="1">
                <a:solidFill>
                  <a:schemeClr val="bg1"/>
                </a:solidFill>
                <a:latin typeface="Arial Narrow" panose="020B0606020202030204" pitchFamily="34" charset="0"/>
              </a:rPr>
              <a:t>Abudefduf</a:t>
            </a:r>
            <a:r>
              <a:rPr lang="en-AU" sz="900" i="1" dirty="0">
                <a:solidFill>
                  <a:schemeClr val="bg1"/>
                </a:solidFill>
                <a:latin typeface="Arial Narrow" panose="020B0606020202030204" pitchFamily="34" charset="0"/>
              </a:rPr>
              <a:t> sp. </a:t>
            </a:r>
          </a:p>
        </p:txBody>
      </p:sp>
      <p:sp>
        <p:nvSpPr>
          <p:cNvPr id="49" name="TextBox 48">
            <a:extLst>
              <a:ext uri="{FF2B5EF4-FFF2-40B4-BE49-F238E27FC236}">
                <a16:creationId xmlns:a16="http://schemas.microsoft.com/office/drawing/2014/main" id="{46521F60-D856-4B4F-9173-4A7C0FBE990B}"/>
              </a:ext>
            </a:extLst>
          </p:cNvPr>
          <p:cNvSpPr txBox="1"/>
          <p:nvPr/>
        </p:nvSpPr>
        <p:spPr>
          <a:xfrm>
            <a:off x="2263372" y="3877759"/>
            <a:ext cx="1289954" cy="230832"/>
          </a:xfrm>
          <a:prstGeom prst="rect">
            <a:avLst/>
          </a:prstGeom>
          <a:noFill/>
        </p:spPr>
        <p:txBody>
          <a:bodyPr wrap="square" rtlCol="0">
            <a:spAutoFit/>
          </a:bodyPr>
          <a:lstStyle/>
          <a:p>
            <a:r>
              <a:rPr lang="en-AU" sz="900" i="1" dirty="0" err="1">
                <a:solidFill>
                  <a:schemeClr val="bg1"/>
                </a:solidFill>
                <a:latin typeface="Arial Narrow" panose="020B0606020202030204" pitchFamily="34" charset="0"/>
              </a:rPr>
              <a:t>Plectorhinchus</a:t>
            </a:r>
            <a:r>
              <a:rPr lang="en-AU" sz="900" i="1" dirty="0">
                <a:solidFill>
                  <a:schemeClr val="bg1"/>
                </a:solidFill>
                <a:latin typeface="Arial Narrow" panose="020B0606020202030204" pitchFamily="34" charset="0"/>
              </a:rPr>
              <a:t> </a:t>
            </a:r>
            <a:r>
              <a:rPr lang="en-AU" sz="900" i="1" dirty="0" err="1">
                <a:solidFill>
                  <a:schemeClr val="bg1"/>
                </a:solidFill>
                <a:latin typeface="Arial Narrow" panose="020B0606020202030204" pitchFamily="34" charset="0"/>
              </a:rPr>
              <a:t>gibbosus</a:t>
            </a:r>
            <a:endParaRPr lang="en-AU" sz="900" i="1" dirty="0">
              <a:solidFill>
                <a:schemeClr val="bg1"/>
              </a:solidFill>
              <a:latin typeface="Arial Narrow" panose="020B0606020202030204" pitchFamily="34" charset="0"/>
            </a:endParaRPr>
          </a:p>
        </p:txBody>
      </p:sp>
      <p:sp>
        <p:nvSpPr>
          <p:cNvPr id="5" name="TextBox 4">
            <a:extLst>
              <a:ext uri="{FF2B5EF4-FFF2-40B4-BE49-F238E27FC236}">
                <a16:creationId xmlns:a16="http://schemas.microsoft.com/office/drawing/2014/main" id="{56CD9B68-44E7-425A-A5A3-748D8196C605}"/>
              </a:ext>
            </a:extLst>
          </p:cNvPr>
          <p:cNvSpPr txBox="1"/>
          <p:nvPr/>
        </p:nvSpPr>
        <p:spPr>
          <a:xfrm>
            <a:off x="3602789" y="6870513"/>
            <a:ext cx="1262676" cy="461665"/>
          </a:xfrm>
          <a:prstGeom prst="rect">
            <a:avLst/>
          </a:prstGeom>
          <a:noFill/>
        </p:spPr>
        <p:txBody>
          <a:bodyPr wrap="square" rtlCol="0">
            <a:spAutoFit/>
          </a:bodyPr>
          <a:lstStyle/>
          <a:p>
            <a:r>
              <a:rPr lang="en-AU" sz="800" b="1" dirty="0">
                <a:latin typeface="Arial Narrow" panose="020B0606020202030204" pitchFamily="34" charset="0"/>
              </a:rPr>
              <a:t>What does it mean?</a:t>
            </a:r>
          </a:p>
          <a:p>
            <a:r>
              <a:rPr lang="en-AU" sz="800" b="1" dirty="0">
                <a:latin typeface="Arial Narrow" panose="020B0606020202030204" pitchFamily="34" charset="0"/>
              </a:rPr>
              <a:t>0: no diversity</a:t>
            </a:r>
          </a:p>
          <a:p>
            <a:r>
              <a:rPr lang="en-AU" sz="800" b="1" dirty="0">
                <a:latin typeface="Arial Narrow" panose="020B0606020202030204" pitchFamily="34" charset="0"/>
              </a:rPr>
              <a:t>1: infinite diversity</a:t>
            </a:r>
          </a:p>
        </p:txBody>
      </p:sp>
      <p:sp>
        <p:nvSpPr>
          <p:cNvPr id="52" name="Oval 51">
            <a:extLst>
              <a:ext uri="{FF2B5EF4-FFF2-40B4-BE49-F238E27FC236}">
                <a16:creationId xmlns:a16="http://schemas.microsoft.com/office/drawing/2014/main" id="{D90D30BE-A33D-4E63-A3B3-CE28869E9693}"/>
              </a:ext>
            </a:extLst>
          </p:cNvPr>
          <p:cNvSpPr/>
          <p:nvPr/>
        </p:nvSpPr>
        <p:spPr>
          <a:xfrm>
            <a:off x="2260253" y="440169"/>
            <a:ext cx="176053" cy="15005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53" name="TextBox 52">
            <a:extLst>
              <a:ext uri="{FF2B5EF4-FFF2-40B4-BE49-F238E27FC236}">
                <a16:creationId xmlns:a16="http://schemas.microsoft.com/office/drawing/2014/main" id="{313D4FFF-D278-45A6-BEEB-042107C3A84A}"/>
              </a:ext>
            </a:extLst>
          </p:cNvPr>
          <p:cNvSpPr txBox="1"/>
          <p:nvPr/>
        </p:nvSpPr>
        <p:spPr>
          <a:xfrm>
            <a:off x="2177036" y="422364"/>
            <a:ext cx="388137" cy="184666"/>
          </a:xfrm>
          <a:prstGeom prst="rect">
            <a:avLst/>
          </a:prstGeom>
          <a:noFill/>
        </p:spPr>
        <p:txBody>
          <a:bodyPr wrap="square" rtlCol="0">
            <a:spAutoFit/>
          </a:bodyPr>
          <a:lstStyle/>
          <a:p>
            <a:r>
              <a:rPr lang="en-AU" sz="600" b="1" dirty="0">
                <a:solidFill>
                  <a:schemeClr val="bg1"/>
                </a:solidFill>
                <a:latin typeface="Arial Narrow" panose="020B0606020202030204" pitchFamily="34" charset="0"/>
              </a:rPr>
              <a:t>T136</a:t>
            </a:r>
          </a:p>
        </p:txBody>
      </p:sp>
      <p:sp>
        <p:nvSpPr>
          <p:cNvPr id="54" name="TextBox 53">
            <a:extLst>
              <a:ext uri="{FF2B5EF4-FFF2-40B4-BE49-F238E27FC236}">
                <a16:creationId xmlns:a16="http://schemas.microsoft.com/office/drawing/2014/main" id="{E133AF90-FB8A-4A63-89B4-65AA94237B9A}"/>
              </a:ext>
            </a:extLst>
          </p:cNvPr>
          <p:cNvSpPr txBox="1"/>
          <p:nvPr/>
        </p:nvSpPr>
        <p:spPr>
          <a:xfrm>
            <a:off x="457051" y="4055815"/>
            <a:ext cx="2760549" cy="276999"/>
          </a:xfrm>
          <a:prstGeom prst="rect">
            <a:avLst/>
          </a:prstGeom>
          <a:noFill/>
        </p:spPr>
        <p:txBody>
          <a:bodyPr wrap="square" rtlCol="0">
            <a:spAutoFit/>
          </a:bodyPr>
          <a:lstStyle/>
          <a:p>
            <a:r>
              <a:rPr lang="en-US" sz="600" b="1" dirty="0">
                <a:latin typeface="Arial Narrow" panose="020B0606020202030204" pitchFamily="34" charset="0"/>
              </a:rPr>
              <a:t>Figure 1: Image (of Lady Elliot Island) sourced from the XL Catlin Global Reef Record. © Underwater Earth / XL Catlin Seaview Survey</a:t>
            </a:r>
            <a:endParaRPr lang="en-AU" sz="600" b="1" dirty="0"/>
          </a:p>
        </p:txBody>
      </p:sp>
      <p:sp>
        <p:nvSpPr>
          <p:cNvPr id="55" name="TextBox 54">
            <a:extLst>
              <a:ext uri="{FF2B5EF4-FFF2-40B4-BE49-F238E27FC236}">
                <a16:creationId xmlns:a16="http://schemas.microsoft.com/office/drawing/2014/main" id="{CA529201-EE7B-4F12-B9CA-5E868F531FA5}"/>
              </a:ext>
            </a:extLst>
          </p:cNvPr>
          <p:cNvSpPr txBox="1"/>
          <p:nvPr/>
        </p:nvSpPr>
        <p:spPr>
          <a:xfrm>
            <a:off x="3569187" y="4070899"/>
            <a:ext cx="2753291" cy="276999"/>
          </a:xfrm>
          <a:prstGeom prst="rect">
            <a:avLst/>
          </a:prstGeom>
          <a:noFill/>
        </p:spPr>
        <p:txBody>
          <a:bodyPr wrap="square" rtlCol="0">
            <a:spAutoFit/>
          </a:bodyPr>
          <a:lstStyle/>
          <a:p>
            <a:r>
              <a:rPr lang="en-US" sz="600" b="1" dirty="0">
                <a:latin typeface="Arial Narrow" panose="020B0606020202030204" pitchFamily="34" charset="0"/>
              </a:rPr>
              <a:t>Figure 2: Image (of Lady Elliot Island) sourced from the XL Catlin Global Reef Record. © Underwater Earth / XL Catlin Seaview Survey</a:t>
            </a:r>
            <a:endParaRPr lang="en-AU" sz="600" b="1" dirty="0"/>
          </a:p>
        </p:txBody>
      </p:sp>
    </p:spTree>
    <p:extLst>
      <p:ext uri="{BB962C8B-B14F-4D97-AF65-F5344CB8AC3E}">
        <p14:creationId xmlns:p14="http://schemas.microsoft.com/office/powerpoint/2010/main" val="35367525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TextBox 60"/>
          <p:cNvSpPr txBox="1"/>
          <p:nvPr/>
        </p:nvSpPr>
        <p:spPr>
          <a:xfrm>
            <a:off x="1356346" y="69665"/>
            <a:ext cx="4183539" cy="923330"/>
          </a:xfrm>
          <a:prstGeom prst="rect">
            <a:avLst/>
          </a:prstGeom>
          <a:noFill/>
        </p:spPr>
        <p:txBody>
          <a:bodyPr wrap="square" rtlCol="0">
            <a:spAutoFit/>
          </a:bodyPr>
          <a:lstStyle/>
          <a:p>
            <a:r>
              <a:rPr lang="en-US" b="1" dirty="0">
                <a:latin typeface="Arial Narrow" pitchFamily="34" charset="0"/>
              </a:rPr>
              <a:t>Why Protect our Natural Assets? – </a:t>
            </a:r>
            <a:r>
              <a:rPr lang="en-US" sz="1200" dirty="0">
                <a:latin typeface="Arial Narrow" pitchFamily="34" charset="0"/>
              </a:rPr>
              <a:t>Recall and use the arguments for preserving species and habitats (i.e. ecological, economic, aesthetic, ethical) through identifying their associated direct and indirect values in a given case study</a:t>
            </a:r>
            <a:endParaRPr lang="en-US" sz="1200" i="1" dirty="0">
              <a:latin typeface="Arial Narrow" pitchFamily="34" charset="0"/>
            </a:endParaRPr>
          </a:p>
        </p:txBody>
      </p:sp>
      <p:sp>
        <p:nvSpPr>
          <p:cNvPr id="16" name="TextBox 17"/>
          <p:cNvSpPr txBox="1"/>
          <p:nvPr/>
        </p:nvSpPr>
        <p:spPr>
          <a:xfrm>
            <a:off x="5486430" y="14613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
        <p:nvSpPr>
          <p:cNvPr id="3" name="TextBox 2"/>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12" name="TextBox 36"/>
          <p:cNvSpPr txBox="1"/>
          <p:nvPr/>
        </p:nvSpPr>
        <p:spPr>
          <a:xfrm>
            <a:off x="5876474" y="8805118"/>
            <a:ext cx="52124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100" dirty="0">
                <a:latin typeface="Arial Narrow" pitchFamily="34" charset="0"/>
              </a:rPr>
              <a:t>113</a:t>
            </a:r>
            <a:endParaRPr lang="en-AU" sz="1100" dirty="0">
              <a:latin typeface="Arial Narrow" pitchFamily="34" charset="0"/>
            </a:endParaRPr>
          </a:p>
        </p:txBody>
      </p:sp>
      <p:sp>
        <p:nvSpPr>
          <p:cNvPr id="57" name="TextBox 36"/>
          <p:cNvSpPr txBox="1"/>
          <p:nvPr/>
        </p:nvSpPr>
        <p:spPr>
          <a:xfrm>
            <a:off x="463269" y="8810616"/>
            <a:ext cx="219901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2019 	                                               </a:t>
            </a:r>
            <a:endParaRPr lang="en-AU" sz="1100" b="1" dirty="0">
              <a:latin typeface="Arial Narrow" pitchFamily="34" charset="0"/>
            </a:endParaRPr>
          </a:p>
        </p:txBody>
      </p:sp>
      <p:cxnSp>
        <p:nvCxnSpPr>
          <p:cNvPr id="19" name="Straight Connector 18"/>
          <p:cNvCxnSpPr/>
          <p:nvPr/>
        </p:nvCxnSpPr>
        <p:spPr>
          <a:xfrm flipH="1">
            <a:off x="512308" y="8799620"/>
            <a:ext cx="5907340" cy="422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Box 36"/>
          <p:cNvSpPr txBox="1"/>
          <p:nvPr/>
        </p:nvSpPr>
        <p:spPr>
          <a:xfrm>
            <a:off x="2286712" y="8805118"/>
            <a:ext cx="3734575"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Unit 4. Topic 1. Subject Matter: Management and Conservation</a:t>
            </a:r>
            <a:endParaRPr lang="en-AU" sz="1100" b="1" dirty="0">
              <a:latin typeface="Arial Narrow" pitchFamily="34" charset="0"/>
            </a:endParaRPr>
          </a:p>
        </p:txBody>
      </p:sp>
      <p:sp>
        <p:nvSpPr>
          <p:cNvPr id="14" name="Rectangle 13"/>
          <p:cNvSpPr/>
          <p:nvPr/>
        </p:nvSpPr>
        <p:spPr>
          <a:xfrm>
            <a:off x="3431598" y="7954598"/>
            <a:ext cx="3043446" cy="892552"/>
          </a:xfrm>
          <a:prstGeom prst="rect">
            <a:avLst/>
          </a:prstGeom>
        </p:spPr>
        <p:txBody>
          <a:bodyPr wrap="square">
            <a:spAutoFit/>
          </a:bodyPr>
          <a:lstStyle/>
          <a:p>
            <a:r>
              <a:rPr lang="en-AU" sz="600" baseline="30000" dirty="0">
                <a:latin typeface="Arial Narrow" panose="020B0606020202030204" pitchFamily="34" charset="0"/>
              </a:rPr>
              <a:t>[1] </a:t>
            </a:r>
            <a:r>
              <a:rPr lang="en-AU" sz="600" dirty="0">
                <a:latin typeface="Arial Narrow" panose="020B0606020202030204" pitchFamily="34" charset="0"/>
              </a:rPr>
              <a:t>Adapted from: Mohamed, M. (2007). </a:t>
            </a:r>
            <a:r>
              <a:rPr lang="en-US" sz="600" dirty="0">
                <a:latin typeface="Arial Narrow" panose="020B0606020202030204" pitchFamily="34" charset="0"/>
              </a:rPr>
              <a:t>Economic valuation of coral reefs: a case study of the costs and benefits of improved management of </a:t>
            </a:r>
            <a:r>
              <a:rPr lang="en-US" sz="600" dirty="0" err="1">
                <a:latin typeface="Arial Narrow" panose="020B0606020202030204" pitchFamily="34" charset="0"/>
              </a:rPr>
              <a:t>Dhigali</a:t>
            </a:r>
            <a:r>
              <a:rPr lang="en-US" sz="600" dirty="0">
                <a:latin typeface="Arial Narrow" panose="020B0606020202030204" pitchFamily="34" charset="0"/>
              </a:rPr>
              <a:t> </a:t>
            </a:r>
            <a:r>
              <a:rPr lang="en-US" sz="600" dirty="0" err="1">
                <a:latin typeface="Arial Narrow" panose="020B0606020202030204" pitchFamily="34" charset="0"/>
              </a:rPr>
              <a:t>Haa</a:t>
            </a:r>
            <a:r>
              <a:rPr lang="en-US" sz="600" dirty="0">
                <a:latin typeface="Arial Narrow" panose="020B0606020202030204" pitchFamily="34" charset="0"/>
              </a:rPr>
              <a:t>, a marine protected area in Baa atoll, Maldives. Thesis. University of Canterbury NZ. </a:t>
            </a:r>
          </a:p>
          <a:p>
            <a:r>
              <a:rPr lang="en-AU" sz="600" baseline="30000" dirty="0">
                <a:latin typeface="Arial Narrow" panose="020B0606020202030204" pitchFamily="34" charset="0"/>
              </a:rPr>
              <a:t>[2] </a:t>
            </a:r>
            <a:r>
              <a:rPr lang="en-AU" sz="600" dirty="0">
                <a:latin typeface="Arial Narrow" panose="020B0606020202030204" pitchFamily="34" charset="0"/>
              </a:rPr>
              <a:t>Adapted from: TEEB (2010). </a:t>
            </a:r>
            <a:r>
              <a:rPr lang="en-AU" sz="600" i="1" dirty="0">
                <a:latin typeface="Arial Narrow" panose="020B0606020202030204" pitchFamily="34" charset="0"/>
              </a:rPr>
              <a:t>The Economics of Ecosystems and Biodiversity: Mainstreaming the Economics of Nature: A synthesis of the Approach, Conclusions and Recommendations of TEEB</a:t>
            </a:r>
            <a:r>
              <a:rPr lang="en-AU" sz="600" dirty="0">
                <a:latin typeface="Arial Narrow" panose="020B0606020202030204" pitchFamily="34" charset="0"/>
              </a:rPr>
              <a:t>. Accessed 16.04.2019 from: www.teebweb.org</a:t>
            </a:r>
          </a:p>
          <a:p>
            <a:r>
              <a:rPr lang="en-AU" sz="600" baseline="30000" dirty="0">
                <a:latin typeface="Arial Narrow" panose="020B0606020202030204" pitchFamily="34" charset="0"/>
              </a:rPr>
              <a:t>[3] </a:t>
            </a:r>
            <a:r>
              <a:rPr lang="en-AU" sz="600" dirty="0">
                <a:latin typeface="Arial Narrow" panose="020B0606020202030204" pitchFamily="34" charset="0"/>
              </a:rPr>
              <a:t>Bennett, I. (1971). </a:t>
            </a:r>
            <a:r>
              <a:rPr lang="en-AU" sz="600" i="1" dirty="0">
                <a:latin typeface="Arial Narrow" panose="020B0606020202030204" pitchFamily="34" charset="0"/>
              </a:rPr>
              <a:t>The Great Barrier Reef. </a:t>
            </a:r>
            <a:r>
              <a:rPr lang="en-AU" sz="600" dirty="0">
                <a:latin typeface="Arial Narrow" panose="020B0606020202030204" pitchFamily="34" charset="0"/>
              </a:rPr>
              <a:t>Lansdowne Press. Victoria. Australia. Page 176. </a:t>
            </a:r>
          </a:p>
          <a:p>
            <a:r>
              <a:rPr lang="en-AU" sz="600" baseline="30000" dirty="0">
                <a:latin typeface="Arial Narrow" panose="020B0606020202030204" pitchFamily="34" charset="0"/>
              </a:rPr>
              <a:t>[4] </a:t>
            </a:r>
            <a:r>
              <a:rPr lang="en-AU" sz="600" dirty="0">
                <a:latin typeface="Arial Narrow" panose="020B0606020202030204" pitchFamily="34" charset="0"/>
              </a:rPr>
              <a:t>Wright, J. (1977).</a:t>
            </a:r>
            <a:r>
              <a:rPr lang="en-AU" sz="600" i="1" dirty="0">
                <a:latin typeface="Arial Narrow" panose="020B0606020202030204" pitchFamily="34" charset="0"/>
              </a:rPr>
              <a:t> The Coral Battleground. </a:t>
            </a:r>
            <a:r>
              <a:rPr lang="en-AU" sz="600" dirty="0">
                <a:latin typeface="Arial Narrow" panose="020B0606020202030204" pitchFamily="34" charset="0"/>
              </a:rPr>
              <a:t>Thomas Nelson (Australia) Limited. Melbourne, Vic. Aust.</a:t>
            </a:r>
          </a:p>
          <a:p>
            <a:endParaRPr lang="en-AU" sz="600" baseline="30000" dirty="0">
              <a:latin typeface="Arial Narrow" panose="020B0606020202030204" pitchFamily="34" charset="0"/>
            </a:endParaRPr>
          </a:p>
        </p:txBody>
      </p:sp>
      <p:sp>
        <p:nvSpPr>
          <p:cNvPr id="18" name="Rectangle 17">
            <a:extLst>
              <a:ext uri="{FF2B5EF4-FFF2-40B4-BE49-F238E27FC236}">
                <a16:creationId xmlns:a16="http://schemas.microsoft.com/office/drawing/2014/main" id="{15037A53-A88B-4DDB-9C37-9A93792512F3}"/>
              </a:ext>
            </a:extLst>
          </p:cNvPr>
          <p:cNvSpPr/>
          <p:nvPr/>
        </p:nvSpPr>
        <p:spPr>
          <a:xfrm>
            <a:off x="453865" y="1039865"/>
            <a:ext cx="5991047" cy="276999"/>
          </a:xfrm>
          <a:prstGeom prst="rect">
            <a:avLst/>
          </a:prstGeom>
        </p:spPr>
        <p:txBody>
          <a:bodyPr wrap="square">
            <a:spAutoFit/>
          </a:bodyPr>
          <a:lstStyle/>
          <a:p>
            <a:pPr algn="ctr"/>
            <a:r>
              <a:rPr lang="en-AU" sz="1200" b="1" dirty="0">
                <a:solidFill>
                  <a:schemeClr val="bg1"/>
                </a:solidFill>
                <a:latin typeface="Arial Narrow" panose="020B0606020202030204" pitchFamily="34" charset="0"/>
              </a:rPr>
              <a:t>Suggested Activity: Conduct one or more of the Practical Activities provided by Coral Watch</a:t>
            </a:r>
            <a:r>
              <a:rPr lang="en-AU" sz="1200" b="1" baseline="30000" dirty="0">
                <a:solidFill>
                  <a:schemeClr val="bg1"/>
                </a:solidFill>
                <a:latin typeface="Arial Narrow" panose="020B0606020202030204" pitchFamily="34" charset="0"/>
              </a:rPr>
              <a:t>[1]</a:t>
            </a:r>
            <a:r>
              <a:rPr lang="en-AU" sz="1200" b="1" dirty="0">
                <a:solidFill>
                  <a:schemeClr val="bg1"/>
                </a:solidFill>
                <a:latin typeface="Arial Narrow" panose="020B0606020202030204" pitchFamily="34" charset="0"/>
              </a:rPr>
              <a:t> </a:t>
            </a:r>
            <a:endParaRPr lang="en-AU" sz="1200" dirty="0">
              <a:solidFill>
                <a:schemeClr val="bg1"/>
              </a:solidFill>
              <a:latin typeface="Arial Narrow" panose="020B0606020202030204" pitchFamily="34" charset="0"/>
            </a:endParaRPr>
          </a:p>
        </p:txBody>
      </p:sp>
      <p:sp>
        <p:nvSpPr>
          <p:cNvPr id="69" name="Rectangle 68">
            <a:extLst>
              <a:ext uri="{FF2B5EF4-FFF2-40B4-BE49-F238E27FC236}">
                <a16:creationId xmlns:a16="http://schemas.microsoft.com/office/drawing/2014/main" id="{DE001AD4-33DF-46D8-9A7A-C82366ABA7F4}"/>
              </a:ext>
            </a:extLst>
          </p:cNvPr>
          <p:cNvSpPr/>
          <p:nvPr/>
        </p:nvSpPr>
        <p:spPr>
          <a:xfrm>
            <a:off x="508863" y="2861645"/>
            <a:ext cx="5888857" cy="358824"/>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200" b="1" dirty="0">
                <a:solidFill>
                  <a:schemeClr val="tx1"/>
                </a:solidFill>
                <a:latin typeface="Arial Narrow" panose="020B0606020202030204" pitchFamily="34" charset="0"/>
              </a:rPr>
              <a:t>Activity: Name one direct value of a coral reef:  </a:t>
            </a:r>
          </a:p>
        </p:txBody>
      </p:sp>
      <p:sp>
        <p:nvSpPr>
          <p:cNvPr id="75" name="Rectangle 74">
            <a:extLst>
              <a:ext uri="{FF2B5EF4-FFF2-40B4-BE49-F238E27FC236}">
                <a16:creationId xmlns:a16="http://schemas.microsoft.com/office/drawing/2014/main" id="{4727FBB7-AD57-44AF-B20C-3DBFF9679D71}"/>
              </a:ext>
            </a:extLst>
          </p:cNvPr>
          <p:cNvSpPr/>
          <p:nvPr/>
        </p:nvSpPr>
        <p:spPr>
          <a:xfrm>
            <a:off x="3597544" y="2901899"/>
            <a:ext cx="2752968" cy="265655"/>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200" dirty="0">
                <a:solidFill>
                  <a:schemeClr val="tx1">
                    <a:lumMod val="65000"/>
                    <a:lumOff val="35000"/>
                  </a:schemeClr>
                </a:solidFill>
                <a:latin typeface="Comic Sans MS" panose="030F0702030302020204" pitchFamily="66" charset="0"/>
              </a:rPr>
              <a:t>Fisheries, tourism, research…</a:t>
            </a:r>
          </a:p>
        </p:txBody>
      </p:sp>
      <p:sp>
        <p:nvSpPr>
          <p:cNvPr id="80" name="Rectangle 79">
            <a:extLst>
              <a:ext uri="{FF2B5EF4-FFF2-40B4-BE49-F238E27FC236}">
                <a16:creationId xmlns:a16="http://schemas.microsoft.com/office/drawing/2014/main" id="{ABB9F9EF-C4F2-4A74-B8C5-64C756AC04C5}"/>
              </a:ext>
            </a:extLst>
          </p:cNvPr>
          <p:cNvSpPr/>
          <p:nvPr/>
        </p:nvSpPr>
        <p:spPr>
          <a:xfrm>
            <a:off x="518945" y="3267185"/>
            <a:ext cx="5878775" cy="358824"/>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200" b="1" dirty="0">
                <a:solidFill>
                  <a:schemeClr val="tx1"/>
                </a:solidFill>
                <a:latin typeface="Arial Narrow" panose="020B0606020202030204" pitchFamily="34" charset="0"/>
              </a:rPr>
              <a:t>Activity: Name one </a:t>
            </a:r>
            <a:r>
              <a:rPr lang="en-AU" sz="1200" b="1" u="sng" dirty="0">
                <a:solidFill>
                  <a:schemeClr val="tx1"/>
                </a:solidFill>
                <a:latin typeface="Arial Narrow" panose="020B0606020202030204" pitchFamily="34" charset="0"/>
              </a:rPr>
              <a:t>in</a:t>
            </a:r>
            <a:r>
              <a:rPr lang="en-AU" sz="1200" b="1" dirty="0">
                <a:solidFill>
                  <a:schemeClr val="tx1"/>
                </a:solidFill>
                <a:latin typeface="Arial Narrow" panose="020B0606020202030204" pitchFamily="34" charset="0"/>
              </a:rPr>
              <a:t>direct value of a coral reef:</a:t>
            </a:r>
          </a:p>
        </p:txBody>
      </p:sp>
      <p:sp>
        <p:nvSpPr>
          <p:cNvPr id="81" name="Rectangle 80">
            <a:extLst>
              <a:ext uri="{FF2B5EF4-FFF2-40B4-BE49-F238E27FC236}">
                <a16:creationId xmlns:a16="http://schemas.microsoft.com/office/drawing/2014/main" id="{7AB9C084-3CA9-48BF-AB18-F448DD7D72B3}"/>
              </a:ext>
            </a:extLst>
          </p:cNvPr>
          <p:cNvSpPr/>
          <p:nvPr/>
        </p:nvSpPr>
        <p:spPr>
          <a:xfrm>
            <a:off x="3597544" y="3313769"/>
            <a:ext cx="2752966" cy="265655"/>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200" dirty="0">
                <a:solidFill>
                  <a:schemeClr val="tx1">
                    <a:lumMod val="65000"/>
                    <a:lumOff val="35000"/>
                  </a:schemeClr>
                </a:solidFill>
                <a:latin typeface="Comic Sans MS" panose="030F0702030302020204" pitchFamily="66" charset="0"/>
              </a:rPr>
              <a:t>Coast protection, fish nursery…</a:t>
            </a:r>
          </a:p>
        </p:txBody>
      </p:sp>
      <p:pic>
        <p:nvPicPr>
          <p:cNvPr id="89" name="Picture 2" descr="No photo description available.">
            <a:extLst>
              <a:ext uri="{FF2B5EF4-FFF2-40B4-BE49-F238E27FC236}">
                <a16:creationId xmlns:a16="http://schemas.microsoft.com/office/drawing/2014/main" id="{A197BB65-4F33-401D-ACDB-D8E8C27D5155}"/>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sharpenSoften amount="50000"/>
                    </a14:imgEffect>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rcRect t="2842" b="1955"/>
          <a:stretch/>
        </p:blipFill>
        <p:spPr bwMode="auto">
          <a:xfrm>
            <a:off x="3513602" y="3849861"/>
            <a:ext cx="2862887" cy="3634051"/>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DEA229C5-50A3-407C-9440-23F21BD813DD}"/>
              </a:ext>
            </a:extLst>
          </p:cNvPr>
          <p:cNvSpPr txBox="1"/>
          <p:nvPr/>
        </p:nvSpPr>
        <p:spPr>
          <a:xfrm>
            <a:off x="3598643" y="2663392"/>
            <a:ext cx="2911889" cy="200055"/>
          </a:xfrm>
          <a:prstGeom prst="rect">
            <a:avLst/>
          </a:prstGeom>
          <a:noFill/>
        </p:spPr>
        <p:txBody>
          <a:bodyPr wrap="square" rtlCol="0">
            <a:spAutoFit/>
          </a:bodyPr>
          <a:lstStyle/>
          <a:p>
            <a:r>
              <a:rPr lang="en-AU" sz="700" b="1" dirty="0">
                <a:latin typeface="Arial Narrow" panose="020B0606020202030204" pitchFamily="34" charset="0"/>
              </a:rPr>
              <a:t>Figure 1: The Use (Direct and Indirect) and Non-Use Values of Coral Reefs</a:t>
            </a:r>
            <a:r>
              <a:rPr lang="en-AU" sz="700" b="1" baseline="30000" dirty="0">
                <a:latin typeface="Arial Narrow" panose="020B0606020202030204" pitchFamily="34" charset="0"/>
              </a:rPr>
              <a:t>[1][2]</a:t>
            </a:r>
            <a:endParaRPr lang="en-AU" sz="700" dirty="0">
              <a:latin typeface="Arial Narrow" panose="020B0606020202030204" pitchFamily="34" charset="0"/>
            </a:endParaRPr>
          </a:p>
        </p:txBody>
      </p:sp>
      <p:pic>
        <p:nvPicPr>
          <p:cNvPr id="25" name="Picture 24">
            <a:extLst>
              <a:ext uri="{FF2B5EF4-FFF2-40B4-BE49-F238E27FC236}">
                <a16:creationId xmlns:a16="http://schemas.microsoft.com/office/drawing/2014/main" id="{5B4A2DD6-AA69-437C-B295-5492B0F4A7FA}"/>
              </a:ext>
            </a:extLst>
          </p:cNvPr>
          <p:cNvPicPr>
            <a:picLocks noChangeAspect="1"/>
          </p:cNvPicPr>
          <p:nvPr/>
        </p:nvPicPr>
        <p:blipFill rotWithShape="1">
          <a:blip r:embed="rId5"/>
          <a:srcRect t="12176"/>
          <a:stretch/>
        </p:blipFill>
        <p:spPr>
          <a:xfrm>
            <a:off x="4096480" y="1026232"/>
            <a:ext cx="2268402" cy="659374"/>
          </a:xfrm>
          <a:prstGeom prst="rect">
            <a:avLst/>
          </a:prstGeom>
        </p:spPr>
      </p:pic>
      <p:cxnSp>
        <p:nvCxnSpPr>
          <p:cNvPr id="52" name="Straight Connector 51">
            <a:extLst>
              <a:ext uri="{FF2B5EF4-FFF2-40B4-BE49-F238E27FC236}">
                <a16:creationId xmlns:a16="http://schemas.microsoft.com/office/drawing/2014/main" id="{F9374E0E-B45C-44DE-A633-9DE72C3CA7FE}"/>
              </a:ext>
            </a:extLst>
          </p:cNvPr>
          <p:cNvCxnSpPr>
            <a:cxnSpLocks/>
          </p:cNvCxnSpPr>
          <p:nvPr/>
        </p:nvCxnSpPr>
        <p:spPr>
          <a:xfrm flipH="1">
            <a:off x="4141323" y="1603112"/>
            <a:ext cx="153204" cy="110482"/>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110" name="TextBox 109">
            <a:extLst>
              <a:ext uri="{FF2B5EF4-FFF2-40B4-BE49-F238E27FC236}">
                <a16:creationId xmlns:a16="http://schemas.microsoft.com/office/drawing/2014/main" id="{936FE759-837B-4D7F-AD45-DF3880B527A3}"/>
              </a:ext>
            </a:extLst>
          </p:cNvPr>
          <p:cNvSpPr txBox="1"/>
          <p:nvPr/>
        </p:nvSpPr>
        <p:spPr>
          <a:xfrm>
            <a:off x="443317" y="976374"/>
            <a:ext cx="3283034" cy="1862048"/>
          </a:xfrm>
          <a:prstGeom prst="rect">
            <a:avLst/>
          </a:prstGeom>
          <a:noFill/>
        </p:spPr>
        <p:txBody>
          <a:bodyPr wrap="square" rtlCol="0">
            <a:spAutoFit/>
          </a:bodyPr>
          <a:lstStyle/>
          <a:p>
            <a:r>
              <a:rPr lang="en-AU" sz="1600" b="1" dirty="0">
                <a:latin typeface="Arial Narrow" panose="020B0606020202030204" pitchFamily="34" charset="0"/>
              </a:rPr>
              <a:t>Valuing Nature</a:t>
            </a:r>
            <a:endParaRPr lang="en-AU" sz="600" b="1" dirty="0">
              <a:latin typeface="Arial Narrow" panose="020B0606020202030204" pitchFamily="34" charset="0"/>
            </a:endParaRPr>
          </a:p>
          <a:p>
            <a:pPr marL="171450" indent="-171450">
              <a:buFont typeface="Arial" panose="020B0604020202020204" pitchFamily="34" charset="0"/>
              <a:buChar char="•"/>
            </a:pPr>
            <a:r>
              <a:rPr lang="en-AU" sz="1100" b="1" dirty="0">
                <a:latin typeface="Arial Narrow" panose="020B0606020202030204" pitchFamily="34" charset="0"/>
              </a:rPr>
              <a:t>Direct Use values </a:t>
            </a:r>
            <a:r>
              <a:rPr lang="en-AU" sz="1100" dirty="0">
                <a:latin typeface="Arial Narrow" panose="020B0606020202030204" pitchFamily="34" charset="0"/>
              </a:rPr>
              <a:t>of coral reefs can be </a:t>
            </a:r>
            <a:r>
              <a:rPr lang="en-US" sz="1100" dirty="0">
                <a:latin typeface="Arial Narrow" panose="020B0606020202030204" pitchFamily="34" charset="0"/>
              </a:rPr>
              <a:t>extractive or non-extractive (</a:t>
            </a:r>
            <a:r>
              <a:rPr lang="en-US" sz="1100" i="1" dirty="0">
                <a:latin typeface="Arial Narrow" panose="020B0606020202030204" pitchFamily="34" charset="0"/>
              </a:rPr>
              <a:t>in situ</a:t>
            </a:r>
            <a:r>
              <a:rPr lang="en-US" sz="1100" dirty="0">
                <a:latin typeface="Arial Narrow" panose="020B0606020202030204" pitchFamily="34" charset="0"/>
              </a:rPr>
              <a:t>), consumptive or non-consumptive. </a:t>
            </a:r>
            <a:br>
              <a:rPr lang="en-US" sz="1100" dirty="0">
                <a:latin typeface="Arial Narrow" panose="020B0606020202030204" pitchFamily="34" charset="0"/>
              </a:rPr>
            </a:br>
            <a:r>
              <a:rPr lang="en-US" sz="1100" dirty="0">
                <a:latin typeface="Arial Narrow" panose="020B0606020202030204" pitchFamily="34" charset="0"/>
              </a:rPr>
              <a:t>E.g. fisheries, tourism, aquarium trade, education, etc.</a:t>
            </a:r>
          </a:p>
          <a:p>
            <a:pPr marL="171450" indent="-171450">
              <a:buFont typeface="Arial" panose="020B0604020202020204" pitchFamily="34" charset="0"/>
              <a:buChar char="•"/>
            </a:pPr>
            <a:r>
              <a:rPr lang="en-US" sz="1100" b="1" dirty="0">
                <a:latin typeface="Arial Narrow" panose="020B0606020202030204" pitchFamily="34" charset="0"/>
              </a:rPr>
              <a:t>Indirect Use values </a:t>
            </a:r>
            <a:r>
              <a:rPr lang="en-US" sz="1100" dirty="0">
                <a:latin typeface="Arial Narrow" panose="020B0606020202030204" pitchFamily="34" charset="0"/>
              </a:rPr>
              <a:t>of coral reefs are the</a:t>
            </a:r>
            <a:r>
              <a:rPr lang="en-US" sz="1100" i="1" dirty="0">
                <a:latin typeface="Arial Narrow" panose="020B0606020202030204" pitchFamily="34" charset="0"/>
              </a:rPr>
              <a:t> functional </a:t>
            </a:r>
            <a:r>
              <a:rPr lang="en-US" sz="1100" dirty="0">
                <a:latin typeface="Arial Narrow" panose="020B0606020202030204" pitchFamily="34" charset="0"/>
              </a:rPr>
              <a:t>benefits of coral reefs that are enjoyed indirectly</a:t>
            </a:r>
            <a:r>
              <a:rPr lang="en-US" sz="1100" baseline="30000" dirty="0">
                <a:latin typeface="Arial Narrow" panose="020B0606020202030204" pitchFamily="34" charset="0"/>
              </a:rPr>
              <a:t>[1]</a:t>
            </a:r>
            <a:r>
              <a:rPr lang="en-US" sz="1100" dirty="0">
                <a:latin typeface="Arial Narrow" panose="020B0606020202030204" pitchFamily="34" charset="0"/>
              </a:rPr>
              <a:t>. </a:t>
            </a:r>
            <a:br>
              <a:rPr lang="en-US" sz="1100" dirty="0">
                <a:latin typeface="Arial Narrow" panose="020B0606020202030204" pitchFamily="34" charset="0"/>
              </a:rPr>
            </a:br>
            <a:r>
              <a:rPr lang="en-US" sz="1100" dirty="0">
                <a:latin typeface="Arial Narrow" panose="020B0606020202030204" pitchFamily="34" charset="0"/>
              </a:rPr>
              <a:t>E.g. coast protection, fish nurseries, carbon storage, etc.</a:t>
            </a:r>
          </a:p>
          <a:p>
            <a:pPr marL="171450" indent="-171450">
              <a:buFont typeface="Arial" panose="020B0604020202020204" pitchFamily="34" charset="0"/>
              <a:buChar char="•"/>
            </a:pPr>
            <a:r>
              <a:rPr lang="en-US" sz="1100" b="1" dirty="0">
                <a:latin typeface="Arial Narrow" panose="020B0606020202030204" pitchFamily="34" charset="0"/>
              </a:rPr>
              <a:t>Non-use values </a:t>
            </a:r>
            <a:r>
              <a:rPr lang="en-US" sz="1100" dirty="0">
                <a:latin typeface="Arial Narrow" panose="020B0606020202030204" pitchFamily="34" charset="0"/>
              </a:rPr>
              <a:t>of coral reefs are the values assigned </a:t>
            </a:r>
            <a:br>
              <a:rPr lang="en-US" sz="1100" dirty="0">
                <a:latin typeface="Arial Narrow" panose="020B0606020202030204" pitchFamily="34" charset="0"/>
              </a:rPr>
            </a:br>
            <a:r>
              <a:rPr lang="en-US" sz="1100" dirty="0">
                <a:latin typeface="Arial Narrow" panose="020B0606020202030204" pitchFamily="34" charset="0"/>
              </a:rPr>
              <a:t>to coral reefs even if you never have, or never will, use it. </a:t>
            </a:r>
            <a:br>
              <a:rPr lang="en-US" sz="1100" dirty="0">
                <a:latin typeface="Arial Narrow" panose="020B0606020202030204" pitchFamily="34" charset="0"/>
              </a:rPr>
            </a:br>
            <a:r>
              <a:rPr lang="en-US" sz="1100" dirty="0">
                <a:latin typeface="Arial Narrow" panose="020B0606020202030204" pitchFamily="34" charset="0"/>
              </a:rPr>
              <a:t>E.g. potential value to future generations. </a:t>
            </a:r>
          </a:p>
        </p:txBody>
      </p:sp>
      <p:cxnSp>
        <p:nvCxnSpPr>
          <p:cNvPr id="114" name="Straight Connector 113">
            <a:extLst>
              <a:ext uri="{FF2B5EF4-FFF2-40B4-BE49-F238E27FC236}">
                <a16:creationId xmlns:a16="http://schemas.microsoft.com/office/drawing/2014/main" id="{308FA8FB-F995-4805-B527-0BAD67E79D02}"/>
              </a:ext>
            </a:extLst>
          </p:cNvPr>
          <p:cNvCxnSpPr/>
          <p:nvPr/>
        </p:nvCxnSpPr>
        <p:spPr>
          <a:xfrm flipH="1">
            <a:off x="508863" y="969600"/>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51AFEE43-E9A6-4BAC-8269-E65EB96C83E5}"/>
              </a:ext>
            </a:extLst>
          </p:cNvPr>
          <p:cNvCxnSpPr/>
          <p:nvPr/>
        </p:nvCxnSpPr>
        <p:spPr>
          <a:xfrm flipH="1">
            <a:off x="526411" y="3678741"/>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25" name="TextBox 124">
            <a:extLst>
              <a:ext uri="{FF2B5EF4-FFF2-40B4-BE49-F238E27FC236}">
                <a16:creationId xmlns:a16="http://schemas.microsoft.com/office/drawing/2014/main" id="{D662931F-E82E-4A5C-A07D-CAFA9ABDADF1}"/>
              </a:ext>
            </a:extLst>
          </p:cNvPr>
          <p:cNvSpPr txBox="1"/>
          <p:nvPr/>
        </p:nvSpPr>
        <p:spPr>
          <a:xfrm>
            <a:off x="443317" y="3709333"/>
            <a:ext cx="2985683" cy="846386"/>
          </a:xfrm>
          <a:prstGeom prst="rect">
            <a:avLst/>
          </a:prstGeom>
          <a:noFill/>
        </p:spPr>
        <p:txBody>
          <a:bodyPr wrap="square" rtlCol="0">
            <a:spAutoFit/>
          </a:bodyPr>
          <a:lstStyle/>
          <a:p>
            <a:r>
              <a:rPr lang="en-AU" sz="1600" b="1" dirty="0">
                <a:latin typeface="Arial Narrow" panose="020B0606020202030204" pitchFamily="34" charset="0"/>
              </a:rPr>
              <a:t>Historical Fight for the Reef</a:t>
            </a:r>
          </a:p>
          <a:p>
            <a:r>
              <a:rPr lang="en-AU" sz="1100" dirty="0">
                <a:latin typeface="Arial Narrow" panose="020B0606020202030204" pitchFamily="34" charset="0"/>
              </a:rPr>
              <a:t>The Great Barrier Reef was not always protected. Figure 2 was published in 1971 by (the legendary) Isabelle Bennett</a:t>
            </a:r>
            <a:r>
              <a:rPr lang="en-AU" sz="1100" baseline="30000" dirty="0">
                <a:latin typeface="Arial Narrow" panose="020B0606020202030204" pitchFamily="34" charset="0"/>
              </a:rPr>
              <a:t>[3]</a:t>
            </a:r>
            <a:r>
              <a:rPr lang="en-AU" sz="1100" dirty="0">
                <a:latin typeface="Arial Narrow" panose="020B0606020202030204" pitchFamily="34" charset="0"/>
              </a:rPr>
              <a:t>. It shows what ‘could have been’. </a:t>
            </a:r>
            <a:endParaRPr lang="en-AU" sz="300" dirty="0">
              <a:latin typeface="Arial Narrow" panose="020B0606020202030204" pitchFamily="34" charset="0"/>
            </a:endParaRPr>
          </a:p>
        </p:txBody>
      </p:sp>
      <p:sp>
        <p:nvSpPr>
          <p:cNvPr id="123" name="Rectangle 122">
            <a:extLst>
              <a:ext uri="{FF2B5EF4-FFF2-40B4-BE49-F238E27FC236}">
                <a16:creationId xmlns:a16="http://schemas.microsoft.com/office/drawing/2014/main" id="{D5171007-B520-4C41-BE86-C1C4BA63909C}"/>
              </a:ext>
            </a:extLst>
          </p:cNvPr>
          <p:cNvSpPr/>
          <p:nvPr/>
        </p:nvSpPr>
        <p:spPr>
          <a:xfrm>
            <a:off x="508862" y="5324909"/>
            <a:ext cx="2857953" cy="3417753"/>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200" b="1" dirty="0">
                <a:solidFill>
                  <a:schemeClr val="tx1"/>
                </a:solidFill>
                <a:latin typeface="Arial Narrow" panose="020B0606020202030204" pitchFamily="34" charset="0"/>
              </a:rPr>
              <a:t>Q. What do you think Judith Wright might have said to the prime minister, politicians and trade unions in the 1970s to convince them to protect (and not mine) the reef? Ans.</a:t>
            </a:r>
          </a:p>
        </p:txBody>
      </p:sp>
      <p:sp>
        <p:nvSpPr>
          <p:cNvPr id="127" name="TextBox 126">
            <a:extLst>
              <a:ext uri="{FF2B5EF4-FFF2-40B4-BE49-F238E27FC236}">
                <a16:creationId xmlns:a16="http://schemas.microsoft.com/office/drawing/2014/main" id="{E0A64ED9-27AD-46A9-94A1-83B87F9E89EE}"/>
              </a:ext>
            </a:extLst>
          </p:cNvPr>
          <p:cNvSpPr txBox="1"/>
          <p:nvPr/>
        </p:nvSpPr>
        <p:spPr>
          <a:xfrm>
            <a:off x="3500221" y="7511900"/>
            <a:ext cx="2944691" cy="400110"/>
          </a:xfrm>
          <a:prstGeom prst="rect">
            <a:avLst/>
          </a:prstGeom>
          <a:noFill/>
        </p:spPr>
        <p:txBody>
          <a:bodyPr wrap="square" rtlCol="0">
            <a:spAutoFit/>
          </a:bodyPr>
          <a:lstStyle/>
          <a:p>
            <a:r>
              <a:rPr lang="en-AU" sz="1000" b="1" dirty="0">
                <a:latin typeface="Arial Narrow" panose="020B0606020202030204" pitchFamily="34" charset="0"/>
              </a:rPr>
              <a:t>Figure 2:  Mining licences (in black) and Oil permits (shaded areas) in 1971</a:t>
            </a:r>
            <a:r>
              <a:rPr lang="en-AU" sz="1000" b="1" baseline="30000" dirty="0">
                <a:latin typeface="Arial Narrow" panose="020B0606020202030204" pitchFamily="34" charset="0"/>
              </a:rPr>
              <a:t>[3]</a:t>
            </a:r>
            <a:endParaRPr lang="en-AU" sz="1000" dirty="0">
              <a:latin typeface="Arial Narrow" panose="020B0606020202030204" pitchFamily="34" charset="0"/>
            </a:endParaRPr>
          </a:p>
        </p:txBody>
      </p:sp>
      <p:sp>
        <p:nvSpPr>
          <p:cNvPr id="124" name="Rectangle 123">
            <a:extLst>
              <a:ext uri="{FF2B5EF4-FFF2-40B4-BE49-F238E27FC236}">
                <a16:creationId xmlns:a16="http://schemas.microsoft.com/office/drawing/2014/main" id="{6AC7052D-8FA2-4BF4-9668-1CE6B1DD7EB0}"/>
              </a:ext>
            </a:extLst>
          </p:cNvPr>
          <p:cNvSpPr/>
          <p:nvPr/>
        </p:nvSpPr>
        <p:spPr>
          <a:xfrm>
            <a:off x="564258" y="6173353"/>
            <a:ext cx="2725932" cy="2503103"/>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200" dirty="0">
                <a:solidFill>
                  <a:schemeClr val="tx1">
                    <a:lumMod val="65000"/>
                    <a:lumOff val="35000"/>
                  </a:schemeClr>
                </a:solidFill>
                <a:latin typeface="Comic Sans MS" panose="030F0702030302020204" pitchFamily="66" charset="0"/>
              </a:rPr>
              <a:t>Ecological: source of genetic diversity</a:t>
            </a:r>
          </a:p>
          <a:p>
            <a:r>
              <a:rPr lang="en-AU" sz="1200" dirty="0">
                <a:solidFill>
                  <a:schemeClr val="tx1">
                    <a:lumMod val="65000"/>
                    <a:lumOff val="35000"/>
                  </a:schemeClr>
                </a:solidFill>
                <a:latin typeface="Comic Sans MS" panose="030F0702030302020204" pitchFamily="66" charset="0"/>
              </a:rPr>
              <a:t>Economic: ecotourism, recreation, yield</a:t>
            </a:r>
          </a:p>
          <a:p>
            <a:r>
              <a:rPr lang="en-AU" sz="1200" dirty="0">
                <a:solidFill>
                  <a:schemeClr val="tx1">
                    <a:lumMod val="65000"/>
                    <a:lumOff val="35000"/>
                  </a:schemeClr>
                </a:solidFill>
                <a:latin typeface="Comic Sans MS" panose="030F0702030302020204" pitchFamily="66" charset="0"/>
              </a:rPr>
              <a:t>Ethical: bio rights and stewardship</a:t>
            </a:r>
          </a:p>
          <a:p>
            <a:r>
              <a:rPr lang="en-AU" sz="1200" dirty="0">
                <a:solidFill>
                  <a:schemeClr val="tx1">
                    <a:lumMod val="65000"/>
                    <a:lumOff val="35000"/>
                  </a:schemeClr>
                </a:solidFill>
                <a:latin typeface="Comic Sans MS" panose="030F0702030302020204" pitchFamily="66" charset="0"/>
              </a:rPr>
              <a:t>Aesthetic: source of beauty, spiritual connection</a:t>
            </a:r>
          </a:p>
          <a:p>
            <a:endParaRPr lang="en-AU" sz="800" dirty="0">
              <a:solidFill>
                <a:schemeClr val="tx1">
                  <a:lumMod val="65000"/>
                  <a:lumOff val="35000"/>
                </a:schemeClr>
              </a:solidFill>
              <a:latin typeface="Comic Sans MS" panose="030F0702030302020204" pitchFamily="66" charset="0"/>
            </a:endParaRPr>
          </a:p>
          <a:p>
            <a:r>
              <a:rPr lang="en-AU" sz="800" i="1" dirty="0">
                <a:solidFill>
                  <a:schemeClr val="tx1">
                    <a:lumMod val="65000"/>
                    <a:lumOff val="35000"/>
                  </a:schemeClr>
                </a:solidFill>
                <a:latin typeface="Comic Sans MS" panose="030F0702030302020204" pitchFamily="66" charset="0"/>
              </a:rPr>
              <a:t>Note: </a:t>
            </a:r>
            <a:r>
              <a:rPr lang="en-AU" sz="800" dirty="0">
                <a:solidFill>
                  <a:schemeClr val="tx1">
                    <a:lumMod val="65000"/>
                    <a:lumOff val="35000"/>
                  </a:schemeClr>
                </a:solidFill>
                <a:latin typeface="Comic Sans MS" panose="030F0702030302020204" pitchFamily="66" charset="0"/>
              </a:rPr>
              <a:t>these answers are straight from the syllabus. Student answers may vary.</a:t>
            </a:r>
          </a:p>
          <a:p>
            <a:endParaRPr lang="en-AU" sz="800" i="1" dirty="0">
              <a:solidFill>
                <a:schemeClr val="tx1">
                  <a:lumMod val="65000"/>
                  <a:lumOff val="35000"/>
                </a:schemeClr>
              </a:solidFill>
              <a:latin typeface="Comic Sans MS" panose="030F0702030302020204" pitchFamily="66" charset="0"/>
            </a:endParaRPr>
          </a:p>
          <a:p>
            <a:r>
              <a:rPr lang="en-AU" sz="800" i="1" dirty="0">
                <a:solidFill>
                  <a:schemeClr val="tx1">
                    <a:lumMod val="65000"/>
                    <a:lumOff val="35000"/>
                  </a:schemeClr>
                </a:solidFill>
                <a:latin typeface="Comic Sans MS" panose="030F0702030302020204" pitchFamily="66" charset="0"/>
              </a:rPr>
              <a:t>Note: </a:t>
            </a:r>
            <a:r>
              <a:rPr lang="en-AU" sz="800" dirty="0">
                <a:solidFill>
                  <a:schemeClr val="tx1">
                    <a:lumMod val="65000"/>
                    <a:lumOff val="35000"/>
                  </a:schemeClr>
                </a:solidFill>
                <a:latin typeface="Comic Sans MS" panose="030F0702030302020204" pitchFamily="66" charset="0"/>
              </a:rPr>
              <a:t>The Great Barrier Reef Marine Park (GBRMP) was established in 1975. In 1981, an area including the GBRMP was inscribed on the World Heritage List as GBRWHA. </a:t>
            </a:r>
          </a:p>
        </p:txBody>
      </p:sp>
      <p:sp>
        <p:nvSpPr>
          <p:cNvPr id="32" name="TextBox 31">
            <a:extLst>
              <a:ext uri="{FF2B5EF4-FFF2-40B4-BE49-F238E27FC236}">
                <a16:creationId xmlns:a16="http://schemas.microsoft.com/office/drawing/2014/main" id="{D6EEB1E8-E1DB-4643-9280-9072C5E0D805}"/>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cxnSp>
        <p:nvCxnSpPr>
          <p:cNvPr id="37" name="Straight Connector 36">
            <a:extLst>
              <a:ext uri="{FF2B5EF4-FFF2-40B4-BE49-F238E27FC236}">
                <a16:creationId xmlns:a16="http://schemas.microsoft.com/office/drawing/2014/main" id="{18E904B5-C576-48DE-BBFA-8B4969B60A75}"/>
              </a:ext>
            </a:extLst>
          </p:cNvPr>
          <p:cNvCxnSpPr>
            <a:cxnSpLocks/>
          </p:cNvCxnSpPr>
          <p:nvPr/>
        </p:nvCxnSpPr>
        <p:spPr>
          <a:xfrm>
            <a:off x="4832457" y="1603112"/>
            <a:ext cx="0" cy="89718"/>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39" name="Rectangle 38">
            <a:extLst>
              <a:ext uri="{FF2B5EF4-FFF2-40B4-BE49-F238E27FC236}">
                <a16:creationId xmlns:a16="http://schemas.microsoft.com/office/drawing/2014/main" id="{D0A3920E-0924-452C-B002-AFBC7C202CD4}"/>
              </a:ext>
            </a:extLst>
          </p:cNvPr>
          <p:cNvSpPr/>
          <p:nvPr/>
        </p:nvSpPr>
        <p:spPr>
          <a:xfrm>
            <a:off x="4346803" y="1697650"/>
            <a:ext cx="766310" cy="989171"/>
          </a:xfrm>
          <a:prstGeom prst="rect">
            <a:avLst/>
          </a:prstGeom>
          <a:solidFill>
            <a:schemeClr val="bg1">
              <a:lumMod val="8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Rectangle 6">
            <a:extLst>
              <a:ext uri="{FF2B5EF4-FFF2-40B4-BE49-F238E27FC236}">
                <a16:creationId xmlns:a16="http://schemas.microsoft.com/office/drawing/2014/main" id="{F8A21597-B2C3-456F-8F5A-DC6DE9105160}"/>
              </a:ext>
            </a:extLst>
          </p:cNvPr>
          <p:cNvSpPr/>
          <p:nvPr/>
        </p:nvSpPr>
        <p:spPr>
          <a:xfrm>
            <a:off x="520379" y="4607239"/>
            <a:ext cx="2857953" cy="623473"/>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44" name="Rectangle 43">
            <a:extLst>
              <a:ext uri="{FF2B5EF4-FFF2-40B4-BE49-F238E27FC236}">
                <a16:creationId xmlns:a16="http://schemas.microsoft.com/office/drawing/2014/main" id="{6E445A97-2BC1-4500-BA2F-EDD6DFC5FA62}"/>
              </a:ext>
            </a:extLst>
          </p:cNvPr>
          <p:cNvSpPr/>
          <p:nvPr/>
        </p:nvSpPr>
        <p:spPr>
          <a:xfrm>
            <a:off x="554310" y="4584381"/>
            <a:ext cx="2790090" cy="646331"/>
          </a:xfrm>
          <a:prstGeom prst="rect">
            <a:avLst/>
          </a:prstGeom>
        </p:spPr>
        <p:txBody>
          <a:bodyPr wrap="square">
            <a:spAutoFit/>
          </a:bodyPr>
          <a:lstStyle/>
          <a:p>
            <a:pPr algn="ctr"/>
            <a:r>
              <a:rPr lang="en-AU" sz="1200" b="1" dirty="0">
                <a:solidFill>
                  <a:schemeClr val="bg1"/>
                </a:solidFill>
                <a:latin typeface="Arial Narrow" panose="020B0606020202030204" pitchFamily="34" charset="0"/>
              </a:rPr>
              <a:t>Conservationist and poet, Judith Wright, tells of her fight to protect the reef</a:t>
            </a:r>
            <a:r>
              <a:rPr lang="en-AU" sz="1100" b="1" dirty="0">
                <a:solidFill>
                  <a:schemeClr val="bg1"/>
                </a:solidFill>
                <a:latin typeface="Arial Narrow" panose="020B0606020202030204" pitchFamily="34" charset="0"/>
              </a:rPr>
              <a:t> in her book ‘</a:t>
            </a:r>
            <a:r>
              <a:rPr lang="en-AU" sz="1100" b="1" i="1" dirty="0">
                <a:solidFill>
                  <a:schemeClr val="bg1"/>
                </a:solidFill>
                <a:latin typeface="Arial Narrow" panose="020B0606020202030204" pitchFamily="34" charset="0"/>
              </a:rPr>
              <a:t>The Coral Battleground’ </a:t>
            </a:r>
            <a:r>
              <a:rPr lang="en-AU" sz="1100" b="1" baseline="30000" dirty="0">
                <a:solidFill>
                  <a:schemeClr val="bg1"/>
                </a:solidFill>
                <a:latin typeface="Arial Narrow" panose="020B0606020202030204" pitchFamily="34" charset="0"/>
              </a:rPr>
              <a:t>[4]</a:t>
            </a:r>
            <a:r>
              <a:rPr lang="en-AU" sz="1100" dirty="0">
                <a:solidFill>
                  <a:schemeClr val="bg1"/>
                </a:solidFill>
                <a:latin typeface="Arial Narrow" panose="020B0606020202030204" pitchFamily="34" charset="0"/>
              </a:rPr>
              <a:t>. </a:t>
            </a:r>
            <a:endParaRPr lang="en-AU" sz="1100" dirty="0">
              <a:solidFill>
                <a:schemeClr val="bg1"/>
              </a:solidFill>
            </a:endParaRPr>
          </a:p>
        </p:txBody>
      </p:sp>
      <p:sp>
        <p:nvSpPr>
          <p:cNvPr id="35" name="Oval 34">
            <a:extLst>
              <a:ext uri="{FF2B5EF4-FFF2-40B4-BE49-F238E27FC236}">
                <a16:creationId xmlns:a16="http://schemas.microsoft.com/office/drawing/2014/main" id="{DE98C8F2-7DE1-412F-93E3-7C80FC1A247E}"/>
              </a:ext>
            </a:extLst>
          </p:cNvPr>
          <p:cNvSpPr/>
          <p:nvPr/>
        </p:nvSpPr>
        <p:spPr>
          <a:xfrm>
            <a:off x="3756180" y="778215"/>
            <a:ext cx="176053" cy="15005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36" name="TextBox 35">
            <a:extLst>
              <a:ext uri="{FF2B5EF4-FFF2-40B4-BE49-F238E27FC236}">
                <a16:creationId xmlns:a16="http://schemas.microsoft.com/office/drawing/2014/main" id="{D9537B20-4CF1-45C9-B331-3E3000773F1E}"/>
              </a:ext>
            </a:extLst>
          </p:cNvPr>
          <p:cNvSpPr txBox="1"/>
          <p:nvPr/>
        </p:nvSpPr>
        <p:spPr>
          <a:xfrm>
            <a:off x="3672963" y="760410"/>
            <a:ext cx="388137" cy="184666"/>
          </a:xfrm>
          <a:prstGeom prst="rect">
            <a:avLst/>
          </a:prstGeom>
          <a:noFill/>
        </p:spPr>
        <p:txBody>
          <a:bodyPr wrap="square" rtlCol="0">
            <a:spAutoFit/>
          </a:bodyPr>
          <a:lstStyle/>
          <a:p>
            <a:r>
              <a:rPr lang="en-AU" sz="600" b="1" dirty="0">
                <a:solidFill>
                  <a:schemeClr val="bg1"/>
                </a:solidFill>
                <a:latin typeface="Arial Narrow" panose="020B0606020202030204" pitchFamily="34" charset="0"/>
              </a:rPr>
              <a:t>T122</a:t>
            </a:r>
          </a:p>
        </p:txBody>
      </p:sp>
      <p:sp>
        <p:nvSpPr>
          <p:cNvPr id="45" name="Rectangle 44">
            <a:extLst>
              <a:ext uri="{FF2B5EF4-FFF2-40B4-BE49-F238E27FC236}">
                <a16:creationId xmlns:a16="http://schemas.microsoft.com/office/drawing/2014/main" id="{81FA37A3-0D25-4602-9BA1-420D9B60CA91}"/>
              </a:ext>
            </a:extLst>
          </p:cNvPr>
          <p:cNvSpPr/>
          <p:nvPr/>
        </p:nvSpPr>
        <p:spPr>
          <a:xfrm>
            <a:off x="6019822" y="1709316"/>
            <a:ext cx="345060" cy="982175"/>
          </a:xfrm>
          <a:prstGeom prst="rect">
            <a:avLst/>
          </a:prstGeom>
          <a:solidFill>
            <a:schemeClr val="bg1">
              <a:lumMod val="9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7" name="Rectangle 46">
            <a:extLst>
              <a:ext uri="{FF2B5EF4-FFF2-40B4-BE49-F238E27FC236}">
                <a16:creationId xmlns:a16="http://schemas.microsoft.com/office/drawing/2014/main" id="{1A72ED8E-60E2-4F0B-8C12-0B1C7CBD0964}"/>
              </a:ext>
            </a:extLst>
          </p:cNvPr>
          <p:cNvSpPr/>
          <p:nvPr/>
        </p:nvSpPr>
        <p:spPr>
          <a:xfrm>
            <a:off x="5186290" y="1702363"/>
            <a:ext cx="346417" cy="985290"/>
          </a:xfrm>
          <a:prstGeom prst="rect">
            <a:avLst/>
          </a:prstGeom>
          <a:solidFill>
            <a:schemeClr val="bg1">
              <a:lumMod val="9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9" name="Rectangle 48">
            <a:extLst>
              <a:ext uri="{FF2B5EF4-FFF2-40B4-BE49-F238E27FC236}">
                <a16:creationId xmlns:a16="http://schemas.microsoft.com/office/drawing/2014/main" id="{ED9F079A-AE14-40A3-A802-AE7F9CD6B099}"/>
              </a:ext>
            </a:extLst>
          </p:cNvPr>
          <p:cNvSpPr/>
          <p:nvPr/>
        </p:nvSpPr>
        <p:spPr>
          <a:xfrm>
            <a:off x="5580646" y="1706328"/>
            <a:ext cx="393551" cy="980029"/>
          </a:xfrm>
          <a:prstGeom prst="rect">
            <a:avLst/>
          </a:prstGeom>
          <a:solidFill>
            <a:schemeClr val="bg1">
              <a:lumMod val="9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50" name="Straight Connector 49">
            <a:extLst>
              <a:ext uri="{FF2B5EF4-FFF2-40B4-BE49-F238E27FC236}">
                <a16:creationId xmlns:a16="http://schemas.microsoft.com/office/drawing/2014/main" id="{9C969A84-54A7-4D06-BD7B-DEE347CF55B9}"/>
              </a:ext>
            </a:extLst>
          </p:cNvPr>
          <p:cNvCxnSpPr>
            <a:cxnSpLocks/>
          </p:cNvCxnSpPr>
          <p:nvPr/>
        </p:nvCxnSpPr>
        <p:spPr>
          <a:xfrm>
            <a:off x="5400558" y="1609039"/>
            <a:ext cx="0" cy="89718"/>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9C3A9D6E-24E5-42EF-9FD3-90451B29B42B}"/>
              </a:ext>
            </a:extLst>
          </p:cNvPr>
          <p:cNvCxnSpPr>
            <a:cxnSpLocks/>
          </p:cNvCxnSpPr>
          <p:nvPr/>
        </p:nvCxnSpPr>
        <p:spPr>
          <a:xfrm>
            <a:off x="5815531" y="1609039"/>
            <a:ext cx="0" cy="89718"/>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9B64C328-2791-4AE3-9726-93915F807356}"/>
              </a:ext>
            </a:extLst>
          </p:cNvPr>
          <p:cNvCxnSpPr>
            <a:cxnSpLocks/>
          </p:cNvCxnSpPr>
          <p:nvPr/>
        </p:nvCxnSpPr>
        <p:spPr>
          <a:xfrm>
            <a:off x="6192352" y="1610814"/>
            <a:ext cx="0" cy="89718"/>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9E5DDC44-928D-44DF-873A-90B9FA27B323}"/>
              </a:ext>
            </a:extLst>
          </p:cNvPr>
          <p:cNvSpPr/>
          <p:nvPr/>
        </p:nvSpPr>
        <p:spPr>
          <a:xfrm>
            <a:off x="4435820" y="1015089"/>
            <a:ext cx="1563019" cy="13847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8" name="TextBox 7">
            <a:extLst>
              <a:ext uri="{FF2B5EF4-FFF2-40B4-BE49-F238E27FC236}">
                <a16:creationId xmlns:a16="http://schemas.microsoft.com/office/drawing/2014/main" id="{4AC4420B-CA8A-4FE9-BF61-6188600B7155}"/>
              </a:ext>
            </a:extLst>
          </p:cNvPr>
          <p:cNvSpPr txBox="1"/>
          <p:nvPr/>
        </p:nvSpPr>
        <p:spPr>
          <a:xfrm>
            <a:off x="4486397" y="988054"/>
            <a:ext cx="1482990" cy="184666"/>
          </a:xfrm>
          <a:prstGeom prst="rect">
            <a:avLst/>
          </a:prstGeom>
          <a:noFill/>
        </p:spPr>
        <p:txBody>
          <a:bodyPr wrap="square" rtlCol="0">
            <a:spAutoFit/>
          </a:bodyPr>
          <a:lstStyle/>
          <a:p>
            <a:r>
              <a:rPr lang="en-AU" sz="600" b="1" dirty="0">
                <a:solidFill>
                  <a:schemeClr val="bg1"/>
                </a:solidFill>
                <a:latin typeface="Arial Narrow" panose="020B0606020202030204" pitchFamily="34" charset="0"/>
              </a:rPr>
              <a:t>Total Economic Value (TEV) of Coral Reefs</a:t>
            </a:r>
          </a:p>
        </p:txBody>
      </p:sp>
      <p:sp>
        <p:nvSpPr>
          <p:cNvPr id="55" name="TextBox 54">
            <a:extLst>
              <a:ext uri="{FF2B5EF4-FFF2-40B4-BE49-F238E27FC236}">
                <a16:creationId xmlns:a16="http://schemas.microsoft.com/office/drawing/2014/main" id="{1D48F186-6CD0-45A8-A819-EA96927FAF5B}"/>
              </a:ext>
            </a:extLst>
          </p:cNvPr>
          <p:cNvSpPr txBox="1"/>
          <p:nvPr/>
        </p:nvSpPr>
        <p:spPr>
          <a:xfrm>
            <a:off x="5943566" y="1707689"/>
            <a:ext cx="473966" cy="1015663"/>
          </a:xfrm>
          <a:prstGeom prst="rect">
            <a:avLst/>
          </a:prstGeom>
          <a:noFill/>
        </p:spPr>
        <p:txBody>
          <a:bodyPr wrap="square" rtlCol="0">
            <a:spAutoFit/>
          </a:bodyPr>
          <a:lstStyle/>
          <a:p>
            <a:pPr algn="ctr"/>
            <a:r>
              <a:rPr lang="en-AU" sz="600" b="1" dirty="0">
                <a:latin typeface="Arial Narrow" panose="020B0606020202030204" pitchFamily="34" charset="0"/>
              </a:rPr>
              <a:t>The potential FUTURE Direct &amp; Indirect Use Values</a:t>
            </a:r>
          </a:p>
          <a:p>
            <a:pPr algn="ctr"/>
            <a:r>
              <a:rPr lang="en-AU" sz="600" b="1" dirty="0">
                <a:latin typeface="Arial Narrow" panose="020B0606020202030204" pitchFamily="34" charset="0"/>
              </a:rPr>
              <a:t>(some not yet known)</a:t>
            </a:r>
          </a:p>
        </p:txBody>
      </p:sp>
      <p:sp>
        <p:nvSpPr>
          <p:cNvPr id="56" name="TextBox 55">
            <a:extLst>
              <a:ext uri="{FF2B5EF4-FFF2-40B4-BE49-F238E27FC236}">
                <a16:creationId xmlns:a16="http://schemas.microsoft.com/office/drawing/2014/main" id="{2A007DF2-5317-4D8D-8C3B-639B6D6B09CA}"/>
              </a:ext>
            </a:extLst>
          </p:cNvPr>
          <p:cNvSpPr txBox="1"/>
          <p:nvPr/>
        </p:nvSpPr>
        <p:spPr>
          <a:xfrm>
            <a:off x="5500959" y="1709471"/>
            <a:ext cx="552923" cy="923330"/>
          </a:xfrm>
          <a:prstGeom prst="rect">
            <a:avLst/>
          </a:prstGeom>
          <a:noFill/>
        </p:spPr>
        <p:txBody>
          <a:bodyPr wrap="square" rtlCol="0">
            <a:spAutoFit/>
          </a:bodyPr>
          <a:lstStyle/>
          <a:p>
            <a:pPr algn="ctr"/>
            <a:r>
              <a:rPr lang="en-AU" sz="600" b="1" dirty="0">
                <a:latin typeface="Arial Narrow" panose="020B0606020202030204" pitchFamily="34" charset="0"/>
              </a:rPr>
              <a:t>The value </a:t>
            </a:r>
            <a:br>
              <a:rPr lang="en-AU" sz="600" b="1" dirty="0">
                <a:latin typeface="Arial Narrow" panose="020B0606020202030204" pitchFamily="34" charset="0"/>
              </a:rPr>
            </a:br>
            <a:r>
              <a:rPr lang="en-AU" sz="600" b="1" dirty="0">
                <a:latin typeface="Arial Narrow" panose="020B0606020202030204" pitchFamily="34" charset="0"/>
              </a:rPr>
              <a:t>of coral reefs due </a:t>
            </a:r>
            <a:br>
              <a:rPr lang="en-AU" sz="600" b="1" dirty="0">
                <a:latin typeface="Arial Narrow" panose="020B0606020202030204" pitchFamily="34" charset="0"/>
              </a:rPr>
            </a:br>
            <a:r>
              <a:rPr lang="en-AU" sz="600" b="1" dirty="0">
                <a:latin typeface="Arial Narrow" panose="020B0606020202030204" pitchFamily="34" charset="0"/>
              </a:rPr>
              <a:t>to their existence, irrespective of any expectation of their use</a:t>
            </a:r>
          </a:p>
        </p:txBody>
      </p:sp>
      <p:sp>
        <p:nvSpPr>
          <p:cNvPr id="58" name="TextBox 57">
            <a:extLst>
              <a:ext uri="{FF2B5EF4-FFF2-40B4-BE49-F238E27FC236}">
                <a16:creationId xmlns:a16="http://schemas.microsoft.com/office/drawing/2014/main" id="{994C5511-CAD9-426D-8ED5-6426D14B5C5C}"/>
              </a:ext>
            </a:extLst>
          </p:cNvPr>
          <p:cNvSpPr txBox="1"/>
          <p:nvPr/>
        </p:nvSpPr>
        <p:spPr>
          <a:xfrm>
            <a:off x="5084457" y="1698356"/>
            <a:ext cx="550082" cy="1015663"/>
          </a:xfrm>
          <a:prstGeom prst="rect">
            <a:avLst/>
          </a:prstGeom>
          <a:noFill/>
        </p:spPr>
        <p:txBody>
          <a:bodyPr wrap="square" rtlCol="0">
            <a:spAutoFit/>
          </a:bodyPr>
          <a:lstStyle/>
          <a:p>
            <a:pPr algn="ctr"/>
            <a:r>
              <a:rPr lang="en-AU" sz="600" b="1" dirty="0">
                <a:latin typeface="Arial Narrow" panose="020B0606020202030204" pitchFamily="34" charset="0"/>
              </a:rPr>
              <a:t>The value </a:t>
            </a:r>
            <a:br>
              <a:rPr lang="en-AU" sz="600" b="1" dirty="0">
                <a:latin typeface="Arial Narrow" panose="020B0606020202030204" pitchFamily="34" charset="0"/>
              </a:rPr>
            </a:br>
            <a:r>
              <a:rPr lang="en-AU" sz="600" b="1" dirty="0">
                <a:latin typeface="Arial Narrow" panose="020B0606020202030204" pitchFamily="34" charset="0"/>
              </a:rPr>
              <a:t>of not </a:t>
            </a:r>
            <a:br>
              <a:rPr lang="en-AU" sz="600" b="1" dirty="0">
                <a:latin typeface="Arial Narrow" panose="020B0606020202030204" pitchFamily="34" charset="0"/>
              </a:rPr>
            </a:br>
            <a:r>
              <a:rPr lang="en-AU" sz="600" b="1" dirty="0">
                <a:latin typeface="Arial Narrow" panose="020B0606020202030204" pitchFamily="34" charset="0"/>
              </a:rPr>
              <a:t>using it now,  so future offspring can </a:t>
            </a:r>
            <a:br>
              <a:rPr lang="en-AU" sz="600" b="1" dirty="0">
                <a:latin typeface="Arial Narrow" panose="020B0606020202030204" pitchFamily="34" charset="0"/>
              </a:rPr>
            </a:br>
            <a:r>
              <a:rPr lang="en-AU" sz="600" b="1" dirty="0">
                <a:latin typeface="Arial Narrow" panose="020B0606020202030204" pitchFamily="34" charset="0"/>
              </a:rPr>
              <a:t>benefit </a:t>
            </a:r>
            <a:br>
              <a:rPr lang="en-AU" sz="600" b="1" dirty="0">
                <a:latin typeface="Arial Narrow" panose="020B0606020202030204" pitchFamily="34" charset="0"/>
              </a:rPr>
            </a:br>
            <a:r>
              <a:rPr lang="en-AU" sz="600" b="1" dirty="0">
                <a:latin typeface="Arial Narrow" panose="020B0606020202030204" pitchFamily="34" charset="0"/>
              </a:rPr>
              <a:t>from it </a:t>
            </a:r>
            <a:br>
              <a:rPr lang="en-AU" sz="600" b="1" dirty="0">
                <a:latin typeface="Arial Narrow" panose="020B0606020202030204" pitchFamily="34" charset="0"/>
              </a:rPr>
            </a:br>
            <a:r>
              <a:rPr lang="en-AU" sz="600" b="1" dirty="0">
                <a:latin typeface="Arial Narrow" panose="020B0606020202030204" pitchFamily="34" charset="0"/>
              </a:rPr>
              <a:t>later </a:t>
            </a:r>
          </a:p>
        </p:txBody>
      </p:sp>
      <p:sp>
        <p:nvSpPr>
          <p:cNvPr id="60" name="TextBox 59">
            <a:extLst>
              <a:ext uri="{FF2B5EF4-FFF2-40B4-BE49-F238E27FC236}">
                <a16:creationId xmlns:a16="http://schemas.microsoft.com/office/drawing/2014/main" id="{5F265246-8E13-4698-9670-6DE0892D2661}"/>
              </a:ext>
            </a:extLst>
          </p:cNvPr>
          <p:cNvSpPr txBox="1"/>
          <p:nvPr/>
        </p:nvSpPr>
        <p:spPr>
          <a:xfrm>
            <a:off x="4242310" y="1678001"/>
            <a:ext cx="964645" cy="1015663"/>
          </a:xfrm>
          <a:prstGeom prst="rect">
            <a:avLst/>
          </a:prstGeom>
          <a:noFill/>
        </p:spPr>
        <p:txBody>
          <a:bodyPr wrap="square" rtlCol="0">
            <a:spAutoFit/>
          </a:bodyPr>
          <a:lstStyle/>
          <a:p>
            <a:pPr algn="ctr"/>
            <a:r>
              <a:rPr lang="en-AU" sz="600" b="1" i="1" u="sng" dirty="0">
                <a:latin typeface="Arial Narrow" panose="020B0606020202030204" pitchFamily="34" charset="0"/>
              </a:rPr>
              <a:t>Biological support to</a:t>
            </a:r>
            <a:r>
              <a:rPr lang="en-AU" sz="600" b="1" u="sng" dirty="0">
                <a:latin typeface="Arial Narrow" panose="020B0606020202030204" pitchFamily="34" charset="0"/>
              </a:rPr>
              <a:t>: </a:t>
            </a:r>
          </a:p>
          <a:p>
            <a:pPr algn="ctr"/>
            <a:r>
              <a:rPr lang="en-AU" sz="600" b="1" dirty="0">
                <a:latin typeface="Arial Narrow" panose="020B0606020202030204" pitchFamily="34" charset="0"/>
              </a:rPr>
              <a:t>fisheries, </a:t>
            </a:r>
          </a:p>
          <a:p>
            <a:pPr algn="ctr"/>
            <a:r>
              <a:rPr lang="en-AU" sz="600" b="1" dirty="0">
                <a:latin typeface="Arial Narrow" panose="020B0606020202030204" pitchFamily="34" charset="0"/>
              </a:rPr>
              <a:t>seabirds, turtles, </a:t>
            </a:r>
            <a:br>
              <a:rPr lang="en-AU" sz="600" b="1" dirty="0">
                <a:latin typeface="Arial Narrow" panose="020B0606020202030204" pitchFamily="34" charset="0"/>
              </a:rPr>
            </a:br>
            <a:r>
              <a:rPr lang="en-AU" sz="600" b="1" dirty="0">
                <a:latin typeface="Arial Narrow" panose="020B0606020202030204" pitchFamily="34" charset="0"/>
              </a:rPr>
              <a:t>other ecosystems</a:t>
            </a:r>
          </a:p>
          <a:p>
            <a:pPr algn="ctr"/>
            <a:endParaRPr lang="en-AU" sz="300" b="1" dirty="0">
              <a:latin typeface="Arial Narrow" panose="020B0606020202030204" pitchFamily="34" charset="0"/>
            </a:endParaRPr>
          </a:p>
          <a:p>
            <a:pPr algn="ctr"/>
            <a:r>
              <a:rPr lang="en-AU" sz="600" b="1" i="1" u="sng" dirty="0">
                <a:latin typeface="Arial Narrow" panose="020B0606020202030204" pitchFamily="34" charset="0"/>
              </a:rPr>
              <a:t>Physical protection for: </a:t>
            </a:r>
            <a:br>
              <a:rPr lang="en-AU" sz="600" b="1" dirty="0">
                <a:latin typeface="Arial Narrow" panose="020B0606020202030204" pitchFamily="34" charset="0"/>
              </a:rPr>
            </a:br>
            <a:r>
              <a:rPr lang="en-AU" sz="600" b="1" dirty="0">
                <a:latin typeface="Arial Narrow" panose="020B0606020202030204" pitchFamily="34" charset="0"/>
              </a:rPr>
              <a:t>other coastal ecosystems, coastlines</a:t>
            </a:r>
          </a:p>
          <a:p>
            <a:pPr algn="ctr"/>
            <a:endParaRPr lang="en-AU" sz="300" b="1" dirty="0">
              <a:latin typeface="Arial Narrow" panose="020B0606020202030204" pitchFamily="34" charset="0"/>
            </a:endParaRPr>
          </a:p>
          <a:p>
            <a:pPr algn="ctr"/>
            <a:r>
              <a:rPr lang="en-AU" sz="600" b="1" i="1" u="sng" dirty="0">
                <a:latin typeface="Arial Narrow" panose="020B0606020202030204" pitchFamily="34" charset="0"/>
              </a:rPr>
              <a:t>Global life-support:</a:t>
            </a:r>
          </a:p>
          <a:p>
            <a:pPr algn="ctr"/>
            <a:r>
              <a:rPr lang="en-AU" sz="600" b="1" dirty="0">
                <a:latin typeface="Arial Narrow" panose="020B0606020202030204" pitchFamily="34" charset="0"/>
              </a:rPr>
              <a:t>carbon storage</a:t>
            </a:r>
          </a:p>
        </p:txBody>
      </p:sp>
      <p:sp>
        <p:nvSpPr>
          <p:cNvPr id="53" name="Rectangle 52">
            <a:extLst>
              <a:ext uri="{FF2B5EF4-FFF2-40B4-BE49-F238E27FC236}">
                <a16:creationId xmlns:a16="http://schemas.microsoft.com/office/drawing/2014/main" id="{9CF0F8E8-A715-42C3-8150-1B67525B224E}"/>
              </a:ext>
            </a:extLst>
          </p:cNvPr>
          <p:cNvSpPr/>
          <p:nvPr/>
        </p:nvSpPr>
        <p:spPr>
          <a:xfrm>
            <a:off x="3677355" y="1700753"/>
            <a:ext cx="598582" cy="987406"/>
          </a:xfrm>
          <a:prstGeom prst="rect">
            <a:avLst/>
          </a:prstGeom>
          <a:solidFill>
            <a:schemeClr val="bg1">
              <a:lumMod val="8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2" name="TextBox 61">
            <a:extLst>
              <a:ext uri="{FF2B5EF4-FFF2-40B4-BE49-F238E27FC236}">
                <a16:creationId xmlns:a16="http://schemas.microsoft.com/office/drawing/2014/main" id="{468E8421-315D-418D-8AF3-8488EBC72241}"/>
              </a:ext>
            </a:extLst>
          </p:cNvPr>
          <p:cNvSpPr txBox="1"/>
          <p:nvPr/>
        </p:nvSpPr>
        <p:spPr>
          <a:xfrm>
            <a:off x="3544077" y="1671159"/>
            <a:ext cx="880508" cy="1046440"/>
          </a:xfrm>
          <a:prstGeom prst="rect">
            <a:avLst/>
          </a:prstGeom>
          <a:noFill/>
        </p:spPr>
        <p:txBody>
          <a:bodyPr wrap="square" rtlCol="0">
            <a:spAutoFit/>
          </a:bodyPr>
          <a:lstStyle/>
          <a:p>
            <a:pPr algn="ctr"/>
            <a:r>
              <a:rPr lang="en-AU" sz="600" b="1" i="1" u="sng" dirty="0">
                <a:latin typeface="Arial Narrow" panose="020B0606020202030204" pitchFamily="34" charset="0"/>
              </a:rPr>
              <a:t>Extractive</a:t>
            </a:r>
            <a:r>
              <a:rPr lang="en-AU" sz="600" b="1" i="1" dirty="0">
                <a:latin typeface="Arial Narrow" panose="020B0606020202030204" pitchFamily="34" charset="0"/>
              </a:rPr>
              <a:t>:</a:t>
            </a:r>
          </a:p>
          <a:p>
            <a:pPr algn="ctr"/>
            <a:r>
              <a:rPr lang="en-AU" sz="600" b="1" dirty="0">
                <a:latin typeface="Arial Narrow" panose="020B0606020202030204" pitchFamily="34" charset="0"/>
              </a:rPr>
              <a:t>fisheries,</a:t>
            </a:r>
          </a:p>
          <a:p>
            <a:pPr algn="ctr"/>
            <a:r>
              <a:rPr lang="en-AU" sz="600" b="1" dirty="0">
                <a:latin typeface="Arial Narrow" panose="020B0606020202030204" pitchFamily="34" charset="0"/>
              </a:rPr>
              <a:t>aquarium trade,</a:t>
            </a:r>
          </a:p>
          <a:p>
            <a:pPr algn="ctr"/>
            <a:r>
              <a:rPr lang="en-AU" sz="600" b="1" dirty="0">
                <a:latin typeface="Arial Narrow" panose="020B0606020202030204" pitchFamily="34" charset="0"/>
              </a:rPr>
              <a:t>pharmaceutical</a:t>
            </a:r>
          </a:p>
          <a:p>
            <a:pPr algn="ctr"/>
            <a:endParaRPr lang="en-AU" sz="200" b="1" dirty="0">
              <a:latin typeface="Arial Narrow" panose="020B0606020202030204" pitchFamily="34" charset="0"/>
            </a:endParaRPr>
          </a:p>
          <a:p>
            <a:pPr algn="ctr"/>
            <a:r>
              <a:rPr lang="en-AU" sz="600" b="1" i="1" u="sng" dirty="0">
                <a:latin typeface="Arial Narrow" panose="020B0606020202030204" pitchFamily="34" charset="0"/>
              </a:rPr>
              <a:t>Non-Extractive</a:t>
            </a:r>
            <a:r>
              <a:rPr lang="en-AU" sz="600" b="1" i="1" dirty="0">
                <a:latin typeface="Arial Narrow" panose="020B0606020202030204" pitchFamily="34" charset="0"/>
              </a:rPr>
              <a:t>:</a:t>
            </a:r>
          </a:p>
          <a:p>
            <a:pPr algn="ctr"/>
            <a:r>
              <a:rPr lang="en-AU" sz="600" b="1" dirty="0">
                <a:latin typeface="Arial Narrow" panose="020B0606020202030204" pitchFamily="34" charset="0"/>
              </a:rPr>
              <a:t>tourism, </a:t>
            </a:r>
          </a:p>
          <a:p>
            <a:pPr algn="ctr"/>
            <a:r>
              <a:rPr lang="en-AU" sz="600" b="1" dirty="0">
                <a:latin typeface="Arial Narrow" panose="020B0606020202030204" pitchFamily="34" charset="0"/>
              </a:rPr>
              <a:t>recreation,</a:t>
            </a:r>
          </a:p>
          <a:p>
            <a:pPr algn="ctr"/>
            <a:r>
              <a:rPr lang="en-AU" sz="600" b="1" dirty="0">
                <a:latin typeface="Arial Narrow" panose="020B0606020202030204" pitchFamily="34" charset="0"/>
              </a:rPr>
              <a:t>research, </a:t>
            </a:r>
          </a:p>
          <a:p>
            <a:pPr algn="ctr"/>
            <a:r>
              <a:rPr lang="en-AU" sz="600" b="1" dirty="0">
                <a:latin typeface="Arial Narrow" panose="020B0606020202030204" pitchFamily="34" charset="0"/>
              </a:rPr>
              <a:t>education,</a:t>
            </a:r>
          </a:p>
          <a:p>
            <a:pPr algn="ctr"/>
            <a:r>
              <a:rPr lang="en-AU" sz="600" b="1" dirty="0">
                <a:latin typeface="Arial Narrow" panose="020B0606020202030204" pitchFamily="34" charset="0"/>
              </a:rPr>
              <a:t>aesthetic</a:t>
            </a:r>
          </a:p>
        </p:txBody>
      </p:sp>
    </p:spTree>
    <p:extLst>
      <p:ext uri="{BB962C8B-B14F-4D97-AF65-F5344CB8AC3E}">
        <p14:creationId xmlns:p14="http://schemas.microsoft.com/office/powerpoint/2010/main" val="15903551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 name="Straight Connector 14"/>
          <p:cNvCxnSpPr/>
          <p:nvPr/>
        </p:nvCxnSpPr>
        <p:spPr>
          <a:xfrm flipH="1">
            <a:off x="508863" y="969600"/>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extBox 17"/>
          <p:cNvSpPr txBox="1"/>
          <p:nvPr/>
        </p:nvSpPr>
        <p:spPr>
          <a:xfrm>
            <a:off x="5486430" y="14613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
        <p:nvSpPr>
          <p:cNvPr id="3" name="TextBox 2"/>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12" name="TextBox 36"/>
          <p:cNvSpPr txBox="1"/>
          <p:nvPr/>
        </p:nvSpPr>
        <p:spPr>
          <a:xfrm>
            <a:off x="5876474" y="8805118"/>
            <a:ext cx="52124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100" dirty="0">
                <a:latin typeface="Arial Narrow" pitchFamily="34" charset="0"/>
              </a:rPr>
              <a:t>131</a:t>
            </a:r>
            <a:endParaRPr lang="en-AU" sz="1100" dirty="0">
              <a:latin typeface="Arial Narrow" pitchFamily="34" charset="0"/>
            </a:endParaRPr>
          </a:p>
        </p:txBody>
      </p:sp>
      <p:sp>
        <p:nvSpPr>
          <p:cNvPr id="57" name="TextBox 36"/>
          <p:cNvSpPr txBox="1"/>
          <p:nvPr/>
        </p:nvSpPr>
        <p:spPr>
          <a:xfrm>
            <a:off x="463269" y="8810616"/>
            <a:ext cx="219901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2019 	                                               </a:t>
            </a:r>
            <a:endParaRPr lang="en-AU" sz="1100" b="1" dirty="0">
              <a:latin typeface="Arial Narrow" pitchFamily="34" charset="0"/>
            </a:endParaRPr>
          </a:p>
        </p:txBody>
      </p:sp>
      <p:cxnSp>
        <p:nvCxnSpPr>
          <p:cNvPr id="19" name="Straight Connector 18"/>
          <p:cNvCxnSpPr/>
          <p:nvPr/>
        </p:nvCxnSpPr>
        <p:spPr>
          <a:xfrm flipH="1">
            <a:off x="512308" y="8799620"/>
            <a:ext cx="5907340" cy="422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9" name="TextBox 58">
            <a:extLst>
              <a:ext uri="{FF2B5EF4-FFF2-40B4-BE49-F238E27FC236}">
                <a16:creationId xmlns:a16="http://schemas.microsoft.com/office/drawing/2014/main" id="{B47AF8B6-8FB8-4F6E-8771-2ABC2CA0462D}"/>
              </a:ext>
            </a:extLst>
          </p:cNvPr>
          <p:cNvSpPr txBox="1"/>
          <p:nvPr/>
        </p:nvSpPr>
        <p:spPr>
          <a:xfrm>
            <a:off x="1374209" y="82118"/>
            <a:ext cx="4112222" cy="553998"/>
          </a:xfrm>
          <a:prstGeom prst="rect">
            <a:avLst/>
          </a:prstGeom>
          <a:noFill/>
        </p:spPr>
        <p:txBody>
          <a:bodyPr wrap="square" rtlCol="0">
            <a:spAutoFit/>
          </a:bodyPr>
          <a:lstStyle/>
          <a:p>
            <a:r>
              <a:rPr lang="en-US" b="1" dirty="0">
                <a:latin typeface="Arial Narrow" pitchFamily="34" charset="0"/>
              </a:rPr>
              <a:t>We are what we eat – </a:t>
            </a:r>
            <a:r>
              <a:rPr lang="en-US" sz="1200" dirty="0">
                <a:latin typeface="Arial Narrow" panose="020B0606020202030204" pitchFamily="34" charset="0"/>
              </a:rPr>
              <a:t>Assess the impact of bioaccumulation through the food web into edible seafood</a:t>
            </a:r>
          </a:p>
        </p:txBody>
      </p:sp>
      <p:sp>
        <p:nvSpPr>
          <p:cNvPr id="60" name="TextBox 36">
            <a:extLst>
              <a:ext uri="{FF2B5EF4-FFF2-40B4-BE49-F238E27FC236}">
                <a16:creationId xmlns:a16="http://schemas.microsoft.com/office/drawing/2014/main" id="{6DC2C05C-35D8-49B4-804A-8B8A559A864A}"/>
              </a:ext>
            </a:extLst>
          </p:cNvPr>
          <p:cNvSpPr txBox="1"/>
          <p:nvPr/>
        </p:nvSpPr>
        <p:spPr>
          <a:xfrm>
            <a:off x="2286712" y="8805118"/>
            <a:ext cx="3734575"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Unit 4. Topic 2. Subject Matter: Fisheries and Population Dynamics</a:t>
            </a:r>
            <a:endParaRPr lang="en-AU" sz="1100" b="1" dirty="0">
              <a:latin typeface="Arial Narrow" pitchFamily="34" charset="0"/>
            </a:endParaRPr>
          </a:p>
        </p:txBody>
      </p:sp>
      <p:sp>
        <p:nvSpPr>
          <p:cNvPr id="18" name="Rectangle 17">
            <a:extLst>
              <a:ext uri="{FF2B5EF4-FFF2-40B4-BE49-F238E27FC236}">
                <a16:creationId xmlns:a16="http://schemas.microsoft.com/office/drawing/2014/main" id="{9B1FA855-E1BE-46B7-8AC7-D8218B64193F}"/>
              </a:ext>
            </a:extLst>
          </p:cNvPr>
          <p:cNvSpPr/>
          <p:nvPr/>
        </p:nvSpPr>
        <p:spPr>
          <a:xfrm>
            <a:off x="508866" y="1037163"/>
            <a:ext cx="5861477" cy="2264721"/>
          </a:xfrm>
          <a:prstGeom prst="rect">
            <a:avLst/>
          </a:prstGeom>
          <a:solidFill>
            <a:schemeClr val="tx1"/>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800" b="1" dirty="0">
              <a:solidFill>
                <a:schemeClr val="bg1"/>
              </a:solidFill>
              <a:latin typeface="Arial Narrow" panose="020B0606020202030204" pitchFamily="34" charset="0"/>
            </a:endParaRPr>
          </a:p>
          <a:p>
            <a:endParaRPr lang="en-US" sz="800" b="1" dirty="0">
              <a:solidFill>
                <a:schemeClr val="bg1"/>
              </a:solidFill>
              <a:latin typeface="Arial Narrow" panose="020B0606020202030204" pitchFamily="34" charset="0"/>
            </a:endParaRPr>
          </a:p>
          <a:p>
            <a:endParaRPr lang="en-US" sz="800" b="1" dirty="0">
              <a:solidFill>
                <a:schemeClr val="bg1"/>
              </a:solidFill>
              <a:latin typeface="Arial Narrow" panose="020B0606020202030204" pitchFamily="34" charset="0"/>
            </a:endParaRPr>
          </a:p>
          <a:p>
            <a:endParaRPr lang="en-US" sz="800" b="1" dirty="0">
              <a:solidFill>
                <a:schemeClr val="bg1"/>
              </a:solidFill>
              <a:latin typeface="Arial Narrow" panose="020B0606020202030204" pitchFamily="34" charset="0"/>
            </a:endParaRPr>
          </a:p>
          <a:p>
            <a:endParaRPr lang="en-US" sz="800" b="1" dirty="0">
              <a:solidFill>
                <a:schemeClr val="bg1"/>
              </a:solidFill>
              <a:latin typeface="Arial Narrow" panose="020B0606020202030204" pitchFamily="34" charset="0"/>
            </a:endParaRPr>
          </a:p>
          <a:p>
            <a:endParaRPr lang="en-US" sz="800" b="1" dirty="0">
              <a:solidFill>
                <a:schemeClr val="bg1"/>
              </a:solidFill>
              <a:latin typeface="Arial Narrow" panose="020B0606020202030204" pitchFamily="34" charset="0"/>
            </a:endParaRPr>
          </a:p>
          <a:p>
            <a:endParaRPr lang="en-US" sz="800" b="1" dirty="0">
              <a:solidFill>
                <a:schemeClr val="bg1"/>
              </a:solidFill>
              <a:latin typeface="Arial Narrow" panose="020B0606020202030204" pitchFamily="34" charset="0"/>
            </a:endParaRPr>
          </a:p>
          <a:p>
            <a:endParaRPr lang="en-US" sz="800" b="1" dirty="0">
              <a:solidFill>
                <a:schemeClr val="bg1"/>
              </a:solidFill>
              <a:latin typeface="Arial Narrow" panose="020B0606020202030204" pitchFamily="34" charset="0"/>
            </a:endParaRPr>
          </a:p>
        </p:txBody>
      </p:sp>
      <p:sp>
        <p:nvSpPr>
          <p:cNvPr id="20" name="Rectangle 19">
            <a:extLst>
              <a:ext uri="{FF2B5EF4-FFF2-40B4-BE49-F238E27FC236}">
                <a16:creationId xmlns:a16="http://schemas.microsoft.com/office/drawing/2014/main" id="{E6A66D5C-EA0C-44D3-9FED-7FEDB0A78D40}"/>
              </a:ext>
            </a:extLst>
          </p:cNvPr>
          <p:cNvSpPr/>
          <p:nvPr/>
        </p:nvSpPr>
        <p:spPr>
          <a:xfrm>
            <a:off x="4731372" y="1022194"/>
            <a:ext cx="1770500" cy="584775"/>
          </a:xfrm>
          <a:prstGeom prst="rect">
            <a:avLst/>
          </a:prstGeom>
        </p:spPr>
        <p:txBody>
          <a:bodyPr wrap="square">
            <a:spAutoFit/>
          </a:bodyPr>
          <a:lstStyle/>
          <a:p>
            <a:pPr algn="ctr"/>
            <a:r>
              <a:rPr lang="en-AU" sz="1600" b="1" dirty="0">
                <a:solidFill>
                  <a:schemeClr val="bg1"/>
                </a:solidFill>
                <a:latin typeface="Arial Narrow" panose="020B0606020202030204" pitchFamily="34" charset="0"/>
              </a:rPr>
              <a:t>CIGUATERA poisoning</a:t>
            </a:r>
          </a:p>
        </p:txBody>
      </p:sp>
      <p:sp>
        <p:nvSpPr>
          <p:cNvPr id="21" name="Rectangle 20">
            <a:extLst>
              <a:ext uri="{FF2B5EF4-FFF2-40B4-BE49-F238E27FC236}">
                <a16:creationId xmlns:a16="http://schemas.microsoft.com/office/drawing/2014/main" id="{A2E7A485-251F-4D58-8772-3EAB0A5A16D7}"/>
              </a:ext>
            </a:extLst>
          </p:cNvPr>
          <p:cNvSpPr/>
          <p:nvPr/>
        </p:nvSpPr>
        <p:spPr>
          <a:xfrm>
            <a:off x="523220" y="5206779"/>
            <a:ext cx="5878301" cy="1713005"/>
          </a:xfrm>
          <a:prstGeom prst="rect">
            <a:avLst/>
          </a:prstGeom>
          <a:solidFill>
            <a:schemeClr val="tx1"/>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AU" sz="1200" b="1" dirty="0">
              <a:solidFill>
                <a:schemeClr val="bg1"/>
              </a:solidFill>
              <a:latin typeface="Arial Narrow" panose="020B0606020202030204" pitchFamily="34" charset="0"/>
            </a:endParaRPr>
          </a:p>
        </p:txBody>
      </p:sp>
      <p:sp>
        <p:nvSpPr>
          <p:cNvPr id="26" name="Rectangle 25">
            <a:extLst>
              <a:ext uri="{FF2B5EF4-FFF2-40B4-BE49-F238E27FC236}">
                <a16:creationId xmlns:a16="http://schemas.microsoft.com/office/drawing/2014/main" id="{CA6A6769-24D1-4DE4-AE3F-F9858E7622ED}"/>
              </a:ext>
            </a:extLst>
          </p:cNvPr>
          <p:cNvSpPr/>
          <p:nvPr/>
        </p:nvSpPr>
        <p:spPr>
          <a:xfrm>
            <a:off x="493539" y="3760148"/>
            <a:ext cx="5888857" cy="1110241"/>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200" b="1" dirty="0">
              <a:solidFill>
                <a:schemeClr val="tx1"/>
              </a:solidFill>
              <a:latin typeface="Arial Narrow" panose="020B0606020202030204" pitchFamily="34" charset="0"/>
            </a:endParaRPr>
          </a:p>
        </p:txBody>
      </p:sp>
      <p:sp>
        <p:nvSpPr>
          <p:cNvPr id="27" name="Rectangle 26">
            <a:extLst>
              <a:ext uri="{FF2B5EF4-FFF2-40B4-BE49-F238E27FC236}">
                <a16:creationId xmlns:a16="http://schemas.microsoft.com/office/drawing/2014/main" id="{000B0368-99AC-4A4C-98BB-9C51301398E9}"/>
              </a:ext>
            </a:extLst>
          </p:cNvPr>
          <p:cNvSpPr/>
          <p:nvPr/>
        </p:nvSpPr>
        <p:spPr>
          <a:xfrm>
            <a:off x="508863" y="3794651"/>
            <a:ext cx="5900157" cy="276999"/>
          </a:xfrm>
          <a:prstGeom prst="rect">
            <a:avLst/>
          </a:prstGeom>
        </p:spPr>
        <p:txBody>
          <a:bodyPr wrap="square">
            <a:spAutoFit/>
          </a:bodyPr>
          <a:lstStyle/>
          <a:p>
            <a:r>
              <a:rPr lang="en-AU" sz="1200" b="1" dirty="0">
                <a:latin typeface="Arial Narrow" panose="020B0606020202030204" pitchFamily="34" charset="0"/>
              </a:rPr>
              <a:t>Q. What could happen to you if you ate an extra-large tropical fish? Ans. </a:t>
            </a:r>
          </a:p>
        </p:txBody>
      </p:sp>
      <p:sp>
        <p:nvSpPr>
          <p:cNvPr id="2" name="Rectangle 1">
            <a:extLst>
              <a:ext uri="{FF2B5EF4-FFF2-40B4-BE49-F238E27FC236}">
                <a16:creationId xmlns:a16="http://schemas.microsoft.com/office/drawing/2014/main" id="{56657C1C-B37A-4E10-8E91-40C1D00F03C1}"/>
              </a:ext>
            </a:extLst>
          </p:cNvPr>
          <p:cNvSpPr/>
          <p:nvPr/>
        </p:nvSpPr>
        <p:spPr>
          <a:xfrm>
            <a:off x="561960" y="4121606"/>
            <a:ext cx="5745062" cy="677268"/>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200" dirty="0">
              <a:solidFill>
                <a:schemeClr val="tx1">
                  <a:lumMod val="65000"/>
                  <a:lumOff val="35000"/>
                </a:schemeClr>
              </a:solidFill>
              <a:latin typeface="Comic Sans MS" panose="030F0702030302020204" pitchFamily="66" charset="0"/>
            </a:endParaRPr>
          </a:p>
        </p:txBody>
      </p:sp>
      <p:sp>
        <p:nvSpPr>
          <p:cNvPr id="4" name="Freeform: Shape 3">
            <a:extLst>
              <a:ext uri="{FF2B5EF4-FFF2-40B4-BE49-F238E27FC236}">
                <a16:creationId xmlns:a16="http://schemas.microsoft.com/office/drawing/2014/main" id="{0237EEDB-7126-43C1-816A-2690C82F3325}"/>
              </a:ext>
            </a:extLst>
          </p:cNvPr>
          <p:cNvSpPr/>
          <p:nvPr/>
        </p:nvSpPr>
        <p:spPr>
          <a:xfrm>
            <a:off x="587082" y="2151840"/>
            <a:ext cx="568932" cy="417404"/>
          </a:xfrm>
          <a:custGeom>
            <a:avLst/>
            <a:gdLst>
              <a:gd name="connsiteX0" fmla="*/ 318654 w 630604"/>
              <a:gd name="connsiteY0" fmla="*/ 457200 h 477982"/>
              <a:gd name="connsiteX1" fmla="*/ 284018 w 630604"/>
              <a:gd name="connsiteY1" fmla="*/ 436418 h 477982"/>
              <a:gd name="connsiteX2" fmla="*/ 228600 w 630604"/>
              <a:gd name="connsiteY2" fmla="*/ 381000 h 477982"/>
              <a:gd name="connsiteX3" fmla="*/ 221672 w 630604"/>
              <a:gd name="connsiteY3" fmla="*/ 346364 h 477982"/>
              <a:gd name="connsiteX4" fmla="*/ 214745 w 630604"/>
              <a:gd name="connsiteY4" fmla="*/ 297873 h 477982"/>
              <a:gd name="connsiteX5" fmla="*/ 166254 w 630604"/>
              <a:gd name="connsiteY5" fmla="*/ 228600 h 477982"/>
              <a:gd name="connsiteX6" fmla="*/ 131618 w 630604"/>
              <a:gd name="connsiteY6" fmla="*/ 159327 h 477982"/>
              <a:gd name="connsiteX7" fmla="*/ 90054 w 630604"/>
              <a:gd name="connsiteY7" fmla="*/ 117764 h 477982"/>
              <a:gd name="connsiteX8" fmla="*/ 69272 w 630604"/>
              <a:gd name="connsiteY8" fmla="*/ 90054 h 477982"/>
              <a:gd name="connsiteX9" fmla="*/ 34636 w 630604"/>
              <a:gd name="connsiteY9" fmla="*/ 62345 h 477982"/>
              <a:gd name="connsiteX10" fmla="*/ 62345 w 630604"/>
              <a:gd name="connsiteY10" fmla="*/ 76200 h 477982"/>
              <a:gd name="connsiteX11" fmla="*/ 83127 w 630604"/>
              <a:gd name="connsiteY11" fmla="*/ 96982 h 477982"/>
              <a:gd name="connsiteX12" fmla="*/ 110836 w 630604"/>
              <a:gd name="connsiteY12" fmla="*/ 152400 h 477982"/>
              <a:gd name="connsiteX13" fmla="*/ 131618 w 630604"/>
              <a:gd name="connsiteY13" fmla="*/ 249382 h 477982"/>
              <a:gd name="connsiteX14" fmla="*/ 152400 w 630604"/>
              <a:gd name="connsiteY14" fmla="*/ 311727 h 477982"/>
              <a:gd name="connsiteX15" fmla="*/ 173181 w 630604"/>
              <a:gd name="connsiteY15" fmla="*/ 318654 h 477982"/>
              <a:gd name="connsiteX16" fmla="*/ 193963 w 630604"/>
              <a:gd name="connsiteY16" fmla="*/ 332509 h 477982"/>
              <a:gd name="connsiteX17" fmla="*/ 207818 w 630604"/>
              <a:gd name="connsiteY17" fmla="*/ 311727 h 477982"/>
              <a:gd name="connsiteX18" fmla="*/ 214745 w 630604"/>
              <a:gd name="connsiteY18" fmla="*/ 193964 h 477982"/>
              <a:gd name="connsiteX19" fmla="*/ 221672 w 630604"/>
              <a:gd name="connsiteY19" fmla="*/ 159327 h 477982"/>
              <a:gd name="connsiteX20" fmla="*/ 235527 w 630604"/>
              <a:gd name="connsiteY20" fmla="*/ 69273 h 477982"/>
              <a:gd name="connsiteX21" fmla="*/ 235527 w 630604"/>
              <a:gd name="connsiteY21" fmla="*/ 277091 h 477982"/>
              <a:gd name="connsiteX22" fmla="*/ 256309 w 630604"/>
              <a:gd name="connsiteY22" fmla="*/ 297873 h 477982"/>
              <a:gd name="connsiteX23" fmla="*/ 297872 w 630604"/>
              <a:gd name="connsiteY23" fmla="*/ 207818 h 477982"/>
              <a:gd name="connsiteX24" fmla="*/ 304800 w 630604"/>
              <a:gd name="connsiteY24" fmla="*/ 152400 h 477982"/>
              <a:gd name="connsiteX25" fmla="*/ 325581 w 630604"/>
              <a:gd name="connsiteY25" fmla="*/ 76200 h 477982"/>
              <a:gd name="connsiteX26" fmla="*/ 346363 w 630604"/>
              <a:gd name="connsiteY26" fmla="*/ 34636 h 477982"/>
              <a:gd name="connsiteX27" fmla="*/ 360218 w 630604"/>
              <a:gd name="connsiteY27" fmla="*/ 0 h 477982"/>
              <a:gd name="connsiteX28" fmla="*/ 353291 w 630604"/>
              <a:gd name="connsiteY28" fmla="*/ 96982 h 477982"/>
              <a:gd name="connsiteX29" fmla="*/ 325581 w 630604"/>
              <a:gd name="connsiteY29" fmla="*/ 159327 h 477982"/>
              <a:gd name="connsiteX30" fmla="*/ 318654 w 630604"/>
              <a:gd name="connsiteY30" fmla="*/ 187036 h 477982"/>
              <a:gd name="connsiteX31" fmla="*/ 311727 w 630604"/>
              <a:gd name="connsiteY31" fmla="*/ 297873 h 477982"/>
              <a:gd name="connsiteX32" fmla="*/ 249381 w 630604"/>
              <a:gd name="connsiteY32" fmla="*/ 353291 h 477982"/>
              <a:gd name="connsiteX33" fmla="*/ 256309 w 630604"/>
              <a:gd name="connsiteY33" fmla="*/ 401782 h 477982"/>
              <a:gd name="connsiteX34" fmla="*/ 304800 w 630604"/>
              <a:gd name="connsiteY34" fmla="*/ 339436 h 477982"/>
              <a:gd name="connsiteX35" fmla="*/ 311727 w 630604"/>
              <a:gd name="connsiteY35" fmla="*/ 318654 h 477982"/>
              <a:gd name="connsiteX36" fmla="*/ 374072 w 630604"/>
              <a:gd name="connsiteY36" fmla="*/ 256309 h 477982"/>
              <a:gd name="connsiteX37" fmla="*/ 422563 w 630604"/>
              <a:gd name="connsiteY37" fmla="*/ 207818 h 477982"/>
              <a:gd name="connsiteX38" fmla="*/ 443345 w 630604"/>
              <a:gd name="connsiteY38" fmla="*/ 187036 h 477982"/>
              <a:gd name="connsiteX39" fmla="*/ 464127 w 630604"/>
              <a:gd name="connsiteY39" fmla="*/ 166254 h 477982"/>
              <a:gd name="connsiteX40" fmla="*/ 394854 w 630604"/>
              <a:gd name="connsiteY40" fmla="*/ 235527 h 477982"/>
              <a:gd name="connsiteX41" fmla="*/ 353291 w 630604"/>
              <a:gd name="connsiteY41" fmla="*/ 263236 h 477982"/>
              <a:gd name="connsiteX42" fmla="*/ 346363 w 630604"/>
              <a:gd name="connsiteY42" fmla="*/ 284018 h 477982"/>
              <a:gd name="connsiteX43" fmla="*/ 360218 w 630604"/>
              <a:gd name="connsiteY43" fmla="*/ 339436 h 477982"/>
              <a:gd name="connsiteX44" fmla="*/ 429491 w 630604"/>
              <a:gd name="connsiteY44" fmla="*/ 367145 h 477982"/>
              <a:gd name="connsiteX45" fmla="*/ 464127 w 630604"/>
              <a:gd name="connsiteY45" fmla="*/ 360218 h 477982"/>
              <a:gd name="connsiteX46" fmla="*/ 498763 w 630604"/>
              <a:gd name="connsiteY46" fmla="*/ 325582 h 477982"/>
              <a:gd name="connsiteX47" fmla="*/ 519545 w 630604"/>
              <a:gd name="connsiteY47" fmla="*/ 290945 h 477982"/>
              <a:gd name="connsiteX48" fmla="*/ 581891 w 630604"/>
              <a:gd name="connsiteY48" fmla="*/ 228600 h 477982"/>
              <a:gd name="connsiteX49" fmla="*/ 609600 w 630604"/>
              <a:gd name="connsiteY49" fmla="*/ 214745 h 477982"/>
              <a:gd name="connsiteX50" fmla="*/ 630381 w 630604"/>
              <a:gd name="connsiteY50" fmla="*/ 221673 h 477982"/>
              <a:gd name="connsiteX51" fmla="*/ 581891 w 630604"/>
              <a:gd name="connsiteY51" fmla="*/ 242454 h 477982"/>
              <a:gd name="connsiteX52" fmla="*/ 561109 w 630604"/>
              <a:gd name="connsiteY52" fmla="*/ 256309 h 477982"/>
              <a:gd name="connsiteX53" fmla="*/ 519545 w 630604"/>
              <a:gd name="connsiteY53" fmla="*/ 277091 h 477982"/>
              <a:gd name="connsiteX54" fmla="*/ 484909 w 630604"/>
              <a:gd name="connsiteY54" fmla="*/ 339436 h 477982"/>
              <a:gd name="connsiteX55" fmla="*/ 471054 w 630604"/>
              <a:gd name="connsiteY55" fmla="*/ 360218 h 477982"/>
              <a:gd name="connsiteX56" fmla="*/ 464127 w 630604"/>
              <a:gd name="connsiteY56" fmla="*/ 387927 h 477982"/>
              <a:gd name="connsiteX57" fmla="*/ 381000 w 630604"/>
              <a:gd name="connsiteY57" fmla="*/ 443345 h 477982"/>
              <a:gd name="connsiteX58" fmla="*/ 353291 w 630604"/>
              <a:gd name="connsiteY58" fmla="*/ 436418 h 477982"/>
              <a:gd name="connsiteX59" fmla="*/ 346363 w 630604"/>
              <a:gd name="connsiteY59" fmla="*/ 353291 h 477982"/>
              <a:gd name="connsiteX60" fmla="*/ 436418 w 630604"/>
              <a:gd name="connsiteY60" fmla="*/ 277091 h 477982"/>
              <a:gd name="connsiteX61" fmla="*/ 443345 w 630604"/>
              <a:gd name="connsiteY61" fmla="*/ 318654 h 477982"/>
              <a:gd name="connsiteX62" fmla="*/ 367145 w 630604"/>
              <a:gd name="connsiteY62" fmla="*/ 387927 h 477982"/>
              <a:gd name="connsiteX63" fmla="*/ 325581 w 630604"/>
              <a:gd name="connsiteY63" fmla="*/ 422564 h 477982"/>
              <a:gd name="connsiteX64" fmla="*/ 297872 w 630604"/>
              <a:gd name="connsiteY64" fmla="*/ 443345 h 477982"/>
              <a:gd name="connsiteX65" fmla="*/ 277091 w 630604"/>
              <a:gd name="connsiteY65" fmla="*/ 464127 h 477982"/>
              <a:gd name="connsiteX66" fmla="*/ 242454 w 630604"/>
              <a:gd name="connsiteY66" fmla="*/ 471054 h 477982"/>
              <a:gd name="connsiteX67" fmla="*/ 221672 w 630604"/>
              <a:gd name="connsiteY67" fmla="*/ 477982 h 477982"/>
              <a:gd name="connsiteX68" fmla="*/ 166254 w 630604"/>
              <a:gd name="connsiteY68" fmla="*/ 457200 h 477982"/>
              <a:gd name="connsiteX69" fmla="*/ 124691 w 630604"/>
              <a:gd name="connsiteY69" fmla="*/ 422564 h 477982"/>
              <a:gd name="connsiteX70" fmla="*/ 0 w 630604"/>
              <a:gd name="connsiteY70" fmla="*/ 408709 h 477982"/>
              <a:gd name="connsiteX71" fmla="*/ 228600 w 630604"/>
              <a:gd name="connsiteY71" fmla="*/ 408709 h 477982"/>
              <a:gd name="connsiteX72" fmla="*/ 249381 w 630604"/>
              <a:gd name="connsiteY72" fmla="*/ 415636 h 477982"/>
              <a:gd name="connsiteX73" fmla="*/ 450272 w 630604"/>
              <a:gd name="connsiteY73" fmla="*/ 415636 h 477982"/>
              <a:gd name="connsiteX74" fmla="*/ 484909 w 630604"/>
              <a:gd name="connsiteY74" fmla="*/ 408709 h 477982"/>
              <a:gd name="connsiteX75" fmla="*/ 526472 w 630604"/>
              <a:gd name="connsiteY75" fmla="*/ 387927 h 477982"/>
              <a:gd name="connsiteX76" fmla="*/ 533400 w 630604"/>
              <a:gd name="connsiteY76" fmla="*/ 408709 h 477982"/>
              <a:gd name="connsiteX77" fmla="*/ 519545 w 630604"/>
              <a:gd name="connsiteY77" fmla="*/ 408709 h 477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630604" h="477982">
                <a:moveTo>
                  <a:pt x="318654" y="457200"/>
                </a:moveTo>
                <a:cubicBezTo>
                  <a:pt x="307109" y="450273"/>
                  <a:pt x="294296" y="445115"/>
                  <a:pt x="284018" y="436418"/>
                </a:cubicBezTo>
                <a:cubicBezTo>
                  <a:pt x="264075" y="419543"/>
                  <a:pt x="228600" y="381000"/>
                  <a:pt x="228600" y="381000"/>
                </a:cubicBezTo>
                <a:cubicBezTo>
                  <a:pt x="226291" y="369455"/>
                  <a:pt x="223608" y="357978"/>
                  <a:pt x="221672" y="346364"/>
                </a:cubicBezTo>
                <a:cubicBezTo>
                  <a:pt x="218988" y="330258"/>
                  <a:pt x="219908" y="313363"/>
                  <a:pt x="214745" y="297873"/>
                </a:cubicBezTo>
                <a:cubicBezTo>
                  <a:pt x="207986" y="277594"/>
                  <a:pt x="178623" y="244061"/>
                  <a:pt x="166254" y="228600"/>
                </a:cubicBezTo>
                <a:cubicBezTo>
                  <a:pt x="157310" y="192821"/>
                  <a:pt x="161073" y="194673"/>
                  <a:pt x="131618" y="159327"/>
                </a:cubicBezTo>
                <a:cubicBezTo>
                  <a:pt x="119075" y="144275"/>
                  <a:pt x="101810" y="133439"/>
                  <a:pt x="90054" y="117764"/>
                </a:cubicBezTo>
                <a:cubicBezTo>
                  <a:pt x="83127" y="108527"/>
                  <a:pt x="77436" y="98218"/>
                  <a:pt x="69272" y="90054"/>
                </a:cubicBezTo>
                <a:cubicBezTo>
                  <a:pt x="58817" y="79599"/>
                  <a:pt x="41248" y="75569"/>
                  <a:pt x="34636" y="62345"/>
                </a:cubicBezTo>
                <a:cubicBezTo>
                  <a:pt x="30018" y="53109"/>
                  <a:pt x="53942" y="70198"/>
                  <a:pt x="62345" y="76200"/>
                </a:cubicBezTo>
                <a:cubicBezTo>
                  <a:pt x="70317" y="81894"/>
                  <a:pt x="76200" y="90055"/>
                  <a:pt x="83127" y="96982"/>
                </a:cubicBezTo>
                <a:cubicBezTo>
                  <a:pt x="92363" y="115455"/>
                  <a:pt x="107915" y="131954"/>
                  <a:pt x="110836" y="152400"/>
                </a:cubicBezTo>
                <a:cubicBezTo>
                  <a:pt x="125707" y="256499"/>
                  <a:pt x="107546" y="145073"/>
                  <a:pt x="131618" y="249382"/>
                </a:cubicBezTo>
                <a:cubicBezTo>
                  <a:pt x="136593" y="270941"/>
                  <a:pt x="132722" y="295985"/>
                  <a:pt x="152400" y="311727"/>
                </a:cubicBezTo>
                <a:cubicBezTo>
                  <a:pt x="158102" y="316288"/>
                  <a:pt x="166254" y="316345"/>
                  <a:pt x="173181" y="318654"/>
                </a:cubicBezTo>
                <a:cubicBezTo>
                  <a:pt x="180108" y="323272"/>
                  <a:pt x="185799" y="334142"/>
                  <a:pt x="193963" y="332509"/>
                </a:cubicBezTo>
                <a:cubicBezTo>
                  <a:pt x="202127" y="330876"/>
                  <a:pt x="206583" y="319961"/>
                  <a:pt x="207818" y="311727"/>
                </a:cubicBezTo>
                <a:cubicBezTo>
                  <a:pt x="213651" y="272840"/>
                  <a:pt x="211185" y="233125"/>
                  <a:pt x="214745" y="193964"/>
                </a:cubicBezTo>
                <a:cubicBezTo>
                  <a:pt x="215811" y="182238"/>
                  <a:pt x="219882" y="170964"/>
                  <a:pt x="221672" y="159327"/>
                </a:cubicBezTo>
                <a:cubicBezTo>
                  <a:pt x="238447" y="50292"/>
                  <a:pt x="219645" y="148685"/>
                  <a:pt x="235527" y="69273"/>
                </a:cubicBezTo>
                <a:cubicBezTo>
                  <a:pt x="230022" y="140835"/>
                  <a:pt x="221035" y="204632"/>
                  <a:pt x="235527" y="277091"/>
                </a:cubicBezTo>
                <a:cubicBezTo>
                  <a:pt x="237448" y="286697"/>
                  <a:pt x="249382" y="290946"/>
                  <a:pt x="256309" y="297873"/>
                </a:cubicBezTo>
                <a:cubicBezTo>
                  <a:pt x="302951" y="282324"/>
                  <a:pt x="280152" y="296418"/>
                  <a:pt x="297872" y="207818"/>
                </a:cubicBezTo>
                <a:cubicBezTo>
                  <a:pt x="301523" y="189563"/>
                  <a:pt x="301739" y="170763"/>
                  <a:pt x="304800" y="152400"/>
                </a:cubicBezTo>
                <a:cubicBezTo>
                  <a:pt x="306862" y="140027"/>
                  <a:pt x="324900" y="77971"/>
                  <a:pt x="325581" y="76200"/>
                </a:cubicBezTo>
                <a:cubicBezTo>
                  <a:pt x="331142" y="61742"/>
                  <a:pt x="339953" y="48738"/>
                  <a:pt x="346363" y="34636"/>
                </a:cubicBezTo>
                <a:cubicBezTo>
                  <a:pt x="351509" y="23316"/>
                  <a:pt x="355600" y="11545"/>
                  <a:pt x="360218" y="0"/>
                </a:cubicBezTo>
                <a:cubicBezTo>
                  <a:pt x="357909" y="32327"/>
                  <a:pt x="360176" y="65312"/>
                  <a:pt x="353291" y="96982"/>
                </a:cubicBezTo>
                <a:cubicBezTo>
                  <a:pt x="348460" y="119205"/>
                  <a:pt x="333745" y="138101"/>
                  <a:pt x="325581" y="159327"/>
                </a:cubicBezTo>
                <a:cubicBezTo>
                  <a:pt x="322163" y="168213"/>
                  <a:pt x="320963" y="177800"/>
                  <a:pt x="318654" y="187036"/>
                </a:cubicBezTo>
                <a:cubicBezTo>
                  <a:pt x="316345" y="223982"/>
                  <a:pt x="322951" y="262598"/>
                  <a:pt x="311727" y="297873"/>
                </a:cubicBezTo>
                <a:cubicBezTo>
                  <a:pt x="305340" y="317946"/>
                  <a:pt x="269016" y="340201"/>
                  <a:pt x="249381" y="353291"/>
                </a:cubicBezTo>
                <a:cubicBezTo>
                  <a:pt x="251690" y="369455"/>
                  <a:pt x="240203" y="399098"/>
                  <a:pt x="256309" y="401782"/>
                </a:cubicBezTo>
                <a:cubicBezTo>
                  <a:pt x="263502" y="402981"/>
                  <a:pt x="296071" y="352529"/>
                  <a:pt x="304800" y="339436"/>
                </a:cubicBezTo>
                <a:cubicBezTo>
                  <a:pt x="307109" y="332509"/>
                  <a:pt x="307857" y="324846"/>
                  <a:pt x="311727" y="318654"/>
                </a:cubicBezTo>
                <a:cubicBezTo>
                  <a:pt x="337633" y="277205"/>
                  <a:pt x="338930" y="288522"/>
                  <a:pt x="374072" y="256309"/>
                </a:cubicBezTo>
                <a:cubicBezTo>
                  <a:pt x="390922" y="240863"/>
                  <a:pt x="406399" y="223982"/>
                  <a:pt x="422563" y="207818"/>
                </a:cubicBezTo>
                <a:lnTo>
                  <a:pt x="443345" y="187036"/>
                </a:lnTo>
                <a:lnTo>
                  <a:pt x="464127" y="166254"/>
                </a:lnTo>
                <a:lnTo>
                  <a:pt x="394854" y="235527"/>
                </a:lnTo>
                <a:lnTo>
                  <a:pt x="353291" y="263236"/>
                </a:lnTo>
                <a:cubicBezTo>
                  <a:pt x="350982" y="270163"/>
                  <a:pt x="345702" y="276746"/>
                  <a:pt x="346363" y="284018"/>
                </a:cubicBezTo>
                <a:cubicBezTo>
                  <a:pt x="348087" y="302981"/>
                  <a:pt x="349019" y="324037"/>
                  <a:pt x="360218" y="339436"/>
                </a:cubicBezTo>
                <a:cubicBezTo>
                  <a:pt x="371348" y="354739"/>
                  <a:pt x="410694" y="362446"/>
                  <a:pt x="429491" y="367145"/>
                </a:cubicBezTo>
                <a:cubicBezTo>
                  <a:pt x="441036" y="364836"/>
                  <a:pt x="453103" y="364352"/>
                  <a:pt x="464127" y="360218"/>
                </a:cubicBezTo>
                <a:cubicBezTo>
                  <a:pt x="483732" y="352866"/>
                  <a:pt x="488395" y="342171"/>
                  <a:pt x="498763" y="325582"/>
                </a:cubicBezTo>
                <a:cubicBezTo>
                  <a:pt x="505899" y="314164"/>
                  <a:pt x="511626" y="301834"/>
                  <a:pt x="519545" y="290945"/>
                </a:cubicBezTo>
                <a:cubicBezTo>
                  <a:pt x="540798" y="261723"/>
                  <a:pt x="553054" y="246623"/>
                  <a:pt x="581891" y="228600"/>
                </a:cubicBezTo>
                <a:cubicBezTo>
                  <a:pt x="590648" y="223127"/>
                  <a:pt x="600364" y="219363"/>
                  <a:pt x="609600" y="214745"/>
                </a:cubicBezTo>
                <a:cubicBezTo>
                  <a:pt x="616527" y="217054"/>
                  <a:pt x="632690" y="214746"/>
                  <a:pt x="630381" y="221673"/>
                </a:cubicBezTo>
                <a:cubicBezTo>
                  <a:pt x="628241" y="228092"/>
                  <a:pt x="589771" y="239827"/>
                  <a:pt x="581891" y="242454"/>
                </a:cubicBezTo>
                <a:cubicBezTo>
                  <a:pt x="574964" y="247072"/>
                  <a:pt x="568556" y="252586"/>
                  <a:pt x="561109" y="256309"/>
                </a:cubicBezTo>
                <a:cubicBezTo>
                  <a:pt x="538570" y="267578"/>
                  <a:pt x="539400" y="257236"/>
                  <a:pt x="519545" y="277091"/>
                </a:cubicBezTo>
                <a:cubicBezTo>
                  <a:pt x="492293" y="304343"/>
                  <a:pt x="501984" y="305286"/>
                  <a:pt x="484909" y="339436"/>
                </a:cubicBezTo>
                <a:cubicBezTo>
                  <a:pt x="481186" y="346883"/>
                  <a:pt x="475672" y="353291"/>
                  <a:pt x="471054" y="360218"/>
                </a:cubicBezTo>
                <a:cubicBezTo>
                  <a:pt x="468745" y="369454"/>
                  <a:pt x="470496" y="380850"/>
                  <a:pt x="464127" y="387927"/>
                </a:cubicBezTo>
                <a:cubicBezTo>
                  <a:pt x="438075" y="416874"/>
                  <a:pt x="412535" y="427578"/>
                  <a:pt x="381000" y="443345"/>
                </a:cubicBezTo>
                <a:cubicBezTo>
                  <a:pt x="371764" y="441036"/>
                  <a:pt x="361213" y="441699"/>
                  <a:pt x="353291" y="436418"/>
                </a:cubicBezTo>
                <a:cubicBezTo>
                  <a:pt x="328231" y="419712"/>
                  <a:pt x="337527" y="369981"/>
                  <a:pt x="346363" y="353291"/>
                </a:cubicBezTo>
                <a:cubicBezTo>
                  <a:pt x="366517" y="315223"/>
                  <a:pt x="402462" y="297465"/>
                  <a:pt x="436418" y="277091"/>
                </a:cubicBezTo>
                <a:cubicBezTo>
                  <a:pt x="438727" y="290945"/>
                  <a:pt x="447041" y="305103"/>
                  <a:pt x="443345" y="318654"/>
                </a:cubicBezTo>
                <a:cubicBezTo>
                  <a:pt x="435833" y="346196"/>
                  <a:pt x="383863" y="375067"/>
                  <a:pt x="367145" y="387927"/>
                </a:cubicBezTo>
                <a:cubicBezTo>
                  <a:pt x="352850" y="398923"/>
                  <a:pt x="339664" y="411298"/>
                  <a:pt x="325581" y="422564"/>
                </a:cubicBezTo>
                <a:cubicBezTo>
                  <a:pt x="316566" y="429776"/>
                  <a:pt x="306638" y="435831"/>
                  <a:pt x="297872" y="443345"/>
                </a:cubicBezTo>
                <a:cubicBezTo>
                  <a:pt x="290434" y="449720"/>
                  <a:pt x="285853" y="459746"/>
                  <a:pt x="277091" y="464127"/>
                </a:cubicBezTo>
                <a:cubicBezTo>
                  <a:pt x="266560" y="469393"/>
                  <a:pt x="253877" y="468198"/>
                  <a:pt x="242454" y="471054"/>
                </a:cubicBezTo>
                <a:cubicBezTo>
                  <a:pt x="235370" y="472825"/>
                  <a:pt x="228599" y="475673"/>
                  <a:pt x="221672" y="477982"/>
                </a:cubicBezTo>
                <a:cubicBezTo>
                  <a:pt x="190254" y="471698"/>
                  <a:pt x="188784" y="475975"/>
                  <a:pt x="166254" y="457200"/>
                </a:cubicBezTo>
                <a:cubicBezTo>
                  <a:pt x="153392" y="446482"/>
                  <a:pt x="141890" y="428297"/>
                  <a:pt x="124691" y="422564"/>
                </a:cubicBezTo>
                <a:cubicBezTo>
                  <a:pt x="101690" y="414897"/>
                  <a:pt x="6084" y="409216"/>
                  <a:pt x="0" y="408709"/>
                </a:cubicBezTo>
                <a:cubicBezTo>
                  <a:pt x="102858" y="395852"/>
                  <a:pt x="67502" y="397202"/>
                  <a:pt x="228600" y="408709"/>
                </a:cubicBezTo>
                <a:cubicBezTo>
                  <a:pt x="235883" y="409229"/>
                  <a:pt x="242454" y="413327"/>
                  <a:pt x="249381" y="415636"/>
                </a:cubicBezTo>
                <a:cubicBezTo>
                  <a:pt x="151077" y="440215"/>
                  <a:pt x="185223" y="429586"/>
                  <a:pt x="450272" y="415636"/>
                </a:cubicBezTo>
                <a:cubicBezTo>
                  <a:pt x="462030" y="415017"/>
                  <a:pt x="473363" y="411018"/>
                  <a:pt x="484909" y="408709"/>
                </a:cubicBezTo>
                <a:cubicBezTo>
                  <a:pt x="488408" y="406376"/>
                  <a:pt x="518278" y="383830"/>
                  <a:pt x="526472" y="387927"/>
                </a:cubicBezTo>
                <a:cubicBezTo>
                  <a:pt x="533003" y="391193"/>
                  <a:pt x="535709" y="401782"/>
                  <a:pt x="533400" y="408709"/>
                </a:cubicBezTo>
                <a:cubicBezTo>
                  <a:pt x="531940" y="413090"/>
                  <a:pt x="524163" y="408709"/>
                  <a:pt x="519545" y="408709"/>
                </a:cubicBez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TextBox 4">
            <a:extLst>
              <a:ext uri="{FF2B5EF4-FFF2-40B4-BE49-F238E27FC236}">
                <a16:creationId xmlns:a16="http://schemas.microsoft.com/office/drawing/2014/main" id="{A04E8F74-6FC6-4271-A5AA-C8B7F2C24B9F}"/>
              </a:ext>
            </a:extLst>
          </p:cNvPr>
          <p:cNvSpPr txBox="1"/>
          <p:nvPr/>
        </p:nvSpPr>
        <p:spPr>
          <a:xfrm>
            <a:off x="477678" y="2626952"/>
            <a:ext cx="1377493" cy="707886"/>
          </a:xfrm>
          <a:prstGeom prst="rect">
            <a:avLst/>
          </a:prstGeom>
          <a:noFill/>
        </p:spPr>
        <p:txBody>
          <a:bodyPr wrap="square" rtlCol="0">
            <a:spAutoFit/>
          </a:bodyPr>
          <a:lstStyle/>
          <a:p>
            <a:r>
              <a:rPr lang="en-US" sz="800" b="1" dirty="0">
                <a:solidFill>
                  <a:schemeClr val="bg1"/>
                </a:solidFill>
                <a:latin typeface="Arial Narrow" panose="020B0606020202030204" pitchFamily="34" charset="0"/>
              </a:rPr>
              <a:t>CTX (ciguatoxin) is a toxin        produced by dinoflagellates (Genus </a:t>
            </a:r>
            <a:r>
              <a:rPr lang="en-US" sz="800" b="1" i="1" dirty="0" err="1">
                <a:solidFill>
                  <a:schemeClr val="bg1"/>
                </a:solidFill>
                <a:latin typeface="Arial Narrow" panose="020B0606020202030204" pitchFamily="34" charset="0"/>
              </a:rPr>
              <a:t>Gambierdiscus</a:t>
            </a:r>
            <a:r>
              <a:rPr lang="en-US" sz="800" b="1" dirty="0">
                <a:solidFill>
                  <a:schemeClr val="bg1"/>
                </a:solidFill>
                <a:latin typeface="Arial Narrow" panose="020B0606020202030204" pitchFamily="34" charset="0"/>
              </a:rPr>
              <a:t>) that live attached to certain corals, seaweeds and seagrasses.</a:t>
            </a:r>
            <a:endParaRPr lang="en-AU" sz="800" dirty="0"/>
          </a:p>
        </p:txBody>
      </p:sp>
      <p:sp>
        <p:nvSpPr>
          <p:cNvPr id="6" name="Freeform: Shape 5">
            <a:extLst>
              <a:ext uri="{FF2B5EF4-FFF2-40B4-BE49-F238E27FC236}">
                <a16:creationId xmlns:a16="http://schemas.microsoft.com/office/drawing/2014/main" id="{3228ECB5-91CF-45F7-BE2B-879A4F73CAEE}"/>
              </a:ext>
            </a:extLst>
          </p:cNvPr>
          <p:cNvSpPr/>
          <p:nvPr/>
        </p:nvSpPr>
        <p:spPr>
          <a:xfrm>
            <a:off x="2131500" y="2493532"/>
            <a:ext cx="168760" cy="82413"/>
          </a:xfrm>
          <a:custGeom>
            <a:avLst/>
            <a:gdLst>
              <a:gd name="connsiteX0" fmla="*/ 336 w 415972"/>
              <a:gd name="connsiteY0" fmla="*/ 180109 h 318654"/>
              <a:gd name="connsiteX1" fmla="*/ 14191 w 415972"/>
              <a:gd name="connsiteY1" fmla="*/ 131618 h 318654"/>
              <a:gd name="connsiteX2" fmla="*/ 34972 w 415972"/>
              <a:gd name="connsiteY2" fmla="*/ 90054 h 318654"/>
              <a:gd name="connsiteX3" fmla="*/ 104245 w 415972"/>
              <a:gd name="connsiteY3" fmla="*/ 13854 h 318654"/>
              <a:gd name="connsiteX4" fmla="*/ 125027 w 415972"/>
              <a:gd name="connsiteY4" fmla="*/ 0 h 318654"/>
              <a:gd name="connsiteX5" fmla="*/ 228936 w 415972"/>
              <a:gd name="connsiteY5" fmla="*/ 6927 h 318654"/>
              <a:gd name="connsiteX6" fmla="*/ 249718 w 415972"/>
              <a:gd name="connsiteY6" fmla="*/ 20782 h 318654"/>
              <a:gd name="connsiteX7" fmla="*/ 270500 w 415972"/>
              <a:gd name="connsiteY7" fmla="*/ 27709 h 318654"/>
              <a:gd name="connsiteX8" fmla="*/ 291281 w 415972"/>
              <a:gd name="connsiteY8" fmla="*/ 62345 h 318654"/>
              <a:gd name="connsiteX9" fmla="*/ 305136 w 415972"/>
              <a:gd name="connsiteY9" fmla="*/ 83127 h 318654"/>
              <a:gd name="connsiteX10" fmla="*/ 312063 w 415972"/>
              <a:gd name="connsiteY10" fmla="*/ 110836 h 318654"/>
              <a:gd name="connsiteX11" fmla="*/ 346700 w 415972"/>
              <a:gd name="connsiteY11" fmla="*/ 173182 h 318654"/>
              <a:gd name="connsiteX12" fmla="*/ 367481 w 415972"/>
              <a:gd name="connsiteY12" fmla="*/ 117763 h 318654"/>
              <a:gd name="connsiteX13" fmla="*/ 388263 w 415972"/>
              <a:gd name="connsiteY13" fmla="*/ 76200 h 318654"/>
              <a:gd name="connsiteX14" fmla="*/ 415972 w 415972"/>
              <a:gd name="connsiteY14" fmla="*/ 13854 h 318654"/>
              <a:gd name="connsiteX15" fmla="*/ 409045 w 415972"/>
              <a:gd name="connsiteY15" fmla="*/ 145472 h 318654"/>
              <a:gd name="connsiteX16" fmla="*/ 402118 w 415972"/>
              <a:gd name="connsiteY16" fmla="*/ 166254 h 318654"/>
              <a:gd name="connsiteX17" fmla="*/ 374409 w 415972"/>
              <a:gd name="connsiteY17" fmla="*/ 318654 h 318654"/>
              <a:gd name="connsiteX18" fmla="*/ 360554 w 415972"/>
              <a:gd name="connsiteY18" fmla="*/ 297872 h 318654"/>
              <a:gd name="connsiteX19" fmla="*/ 353627 w 415972"/>
              <a:gd name="connsiteY19" fmla="*/ 277091 h 318654"/>
              <a:gd name="connsiteX20" fmla="*/ 325918 w 415972"/>
              <a:gd name="connsiteY20" fmla="*/ 263236 h 318654"/>
              <a:gd name="connsiteX21" fmla="*/ 284354 w 415972"/>
              <a:gd name="connsiteY21" fmla="*/ 297872 h 318654"/>
              <a:gd name="connsiteX22" fmla="*/ 256645 w 415972"/>
              <a:gd name="connsiteY22" fmla="*/ 318654 h 318654"/>
              <a:gd name="connsiteX23" fmla="*/ 62681 w 415972"/>
              <a:gd name="connsiteY23" fmla="*/ 304800 h 318654"/>
              <a:gd name="connsiteX24" fmla="*/ 41900 w 415972"/>
              <a:gd name="connsiteY24" fmla="*/ 297872 h 318654"/>
              <a:gd name="connsiteX25" fmla="*/ 28045 w 415972"/>
              <a:gd name="connsiteY25" fmla="*/ 277091 h 318654"/>
              <a:gd name="connsiteX26" fmla="*/ 336 w 415972"/>
              <a:gd name="connsiteY26" fmla="*/ 180109 h 318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15972" h="318654">
                <a:moveTo>
                  <a:pt x="336" y="180109"/>
                </a:moveTo>
                <a:cubicBezTo>
                  <a:pt x="-1973" y="155864"/>
                  <a:pt x="8156" y="147308"/>
                  <a:pt x="14191" y="131618"/>
                </a:cubicBezTo>
                <a:cubicBezTo>
                  <a:pt x="19751" y="117161"/>
                  <a:pt x="27450" y="103595"/>
                  <a:pt x="34972" y="90054"/>
                </a:cubicBezTo>
                <a:cubicBezTo>
                  <a:pt x="50067" y="62882"/>
                  <a:pt x="84520" y="27003"/>
                  <a:pt x="104245" y="13854"/>
                </a:cubicBezTo>
                <a:lnTo>
                  <a:pt x="125027" y="0"/>
                </a:lnTo>
                <a:cubicBezTo>
                  <a:pt x="159663" y="2309"/>
                  <a:pt x="194695" y="1220"/>
                  <a:pt x="228936" y="6927"/>
                </a:cubicBezTo>
                <a:cubicBezTo>
                  <a:pt x="237148" y="8296"/>
                  <a:pt x="242271" y="17059"/>
                  <a:pt x="249718" y="20782"/>
                </a:cubicBezTo>
                <a:cubicBezTo>
                  <a:pt x="256249" y="24048"/>
                  <a:pt x="263573" y="25400"/>
                  <a:pt x="270500" y="27709"/>
                </a:cubicBezTo>
                <a:cubicBezTo>
                  <a:pt x="277427" y="39254"/>
                  <a:pt x="284145" y="50928"/>
                  <a:pt x="291281" y="62345"/>
                </a:cubicBezTo>
                <a:cubicBezTo>
                  <a:pt x="295694" y="69405"/>
                  <a:pt x="301856" y="75475"/>
                  <a:pt x="305136" y="83127"/>
                </a:cubicBezTo>
                <a:cubicBezTo>
                  <a:pt x="308886" y="91878"/>
                  <a:pt x="308720" y="101922"/>
                  <a:pt x="312063" y="110836"/>
                </a:cubicBezTo>
                <a:cubicBezTo>
                  <a:pt x="318687" y="128500"/>
                  <a:pt x="337884" y="158489"/>
                  <a:pt x="346700" y="173182"/>
                </a:cubicBezTo>
                <a:cubicBezTo>
                  <a:pt x="353910" y="151550"/>
                  <a:pt x="357129" y="140538"/>
                  <a:pt x="367481" y="117763"/>
                </a:cubicBezTo>
                <a:cubicBezTo>
                  <a:pt x="373891" y="103662"/>
                  <a:pt x="382305" y="90498"/>
                  <a:pt x="388263" y="76200"/>
                </a:cubicBezTo>
                <a:cubicBezTo>
                  <a:pt x="415744" y="10247"/>
                  <a:pt x="387750" y="56188"/>
                  <a:pt x="415972" y="13854"/>
                </a:cubicBezTo>
                <a:cubicBezTo>
                  <a:pt x="413663" y="57727"/>
                  <a:pt x="413022" y="101719"/>
                  <a:pt x="409045" y="145472"/>
                </a:cubicBezTo>
                <a:cubicBezTo>
                  <a:pt x="408384" y="152744"/>
                  <a:pt x="403550" y="159094"/>
                  <a:pt x="402118" y="166254"/>
                </a:cubicBezTo>
                <a:cubicBezTo>
                  <a:pt x="391992" y="216884"/>
                  <a:pt x="383645" y="267854"/>
                  <a:pt x="374409" y="318654"/>
                </a:cubicBezTo>
                <a:cubicBezTo>
                  <a:pt x="369791" y="311727"/>
                  <a:pt x="364277" y="305319"/>
                  <a:pt x="360554" y="297872"/>
                </a:cubicBezTo>
                <a:cubicBezTo>
                  <a:pt x="357289" y="291341"/>
                  <a:pt x="358790" y="282254"/>
                  <a:pt x="353627" y="277091"/>
                </a:cubicBezTo>
                <a:cubicBezTo>
                  <a:pt x="346325" y="269789"/>
                  <a:pt x="335154" y="267854"/>
                  <a:pt x="325918" y="263236"/>
                </a:cubicBezTo>
                <a:cubicBezTo>
                  <a:pt x="279987" y="293857"/>
                  <a:pt x="331024" y="257870"/>
                  <a:pt x="284354" y="297872"/>
                </a:cubicBezTo>
                <a:cubicBezTo>
                  <a:pt x="275588" y="305386"/>
                  <a:pt x="265881" y="311727"/>
                  <a:pt x="256645" y="318654"/>
                </a:cubicBezTo>
                <a:cubicBezTo>
                  <a:pt x="191990" y="314036"/>
                  <a:pt x="127199" y="311044"/>
                  <a:pt x="62681" y="304800"/>
                </a:cubicBezTo>
                <a:cubicBezTo>
                  <a:pt x="55413" y="304097"/>
                  <a:pt x="47602" y="302433"/>
                  <a:pt x="41900" y="297872"/>
                </a:cubicBezTo>
                <a:cubicBezTo>
                  <a:pt x="35399" y="292671"/>
                  <a:pt x="32663" y="284018"/>
                  <a:pt x="28045" y="277091"/>
                </a:cubicBezTo>
                <a:cubicBezTo>
                  <a:pt x="12718" y="215779"/>
                  <a:pt x="2645" y="204354"/>
                  <a:pt x="336" y="180109"/>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3" name="Freeform: Shape 32">
            <a:extLst>
              <a:ext uri="{FF2B5EF4-FFF2-40B4-BE49-F238E27FC236}">
                <a16:creationId xmlns:a16="http://schemas.microsoft.com/office/drawing/2014/main" id="{5E58DA03-69CC-4F9E-8421-1A7B4372A44D}"/>
              </a:ext>
            </a:extLst>
          </p:cNvPr>
          <p:cNvSpPr/>
          <p:nvPr/>
        </p:nvSpPr>
        <p:spPr>
          <a:xfrm>
            <a:off x="1841610" y="2131866"/>
            <a:ext cx="168760" cy="82413"/>
          </a:xfrm>
          <a:custGeom>
            <a:avLst/>
            <a:gdLst>
              <a:gd name="connsiteX0" fmla="*/ 336 w 415972"/>
              <a:gd name="connsiteY0" fmla="*/ 180109 h 318654"/>
              <a:gd name="connsiteX1" fmla="*/ 14191 w 415972"/>
              <a:gd name="connsiteY1" fmla="*/ 131618 h 318654"/>
              <a:gd name="connsiteX2" fmla="*/ 34972 w 415972"/>
              <a:gd name="connsiteY2" fmla="*/ 90054 h 318654"/>
              <a:gd name="connsiteX3" fmla="*/ 104245 w 415972"/>
              <a:gd name="connsiteY3" fmla="*/ 13854 h 318654"/>
              <a:gd name="connsiteX4" fmla="*/ 125027 w 415972"/>
              <a:gd name="connsiteY4" fmla="*/ 0 h 318654"/>
              <a:gd name="connsiteX5" fmla="*/ 228936 w 415972"/>
              <a:gd name="connsiteY5" fmla="*/ 6927 h 318654"/>
              <a:gd name="connsiteX6" fmla="*/ 249718 w 415972"/>
              <a:gd name="connsiteY6" fmla="*/ 20782 h 318654"/>
              <a:gd name="connsiteX7" fmla="*/ 270500 w 415972"/>
              <a:gd name="connsiteY7" fmla="*/ 27709 h 318654"/>
              <a:gd name="connsiteX8" fmla="*/ 291281 w 415972"/>
              <a:gd name="connsiteY8" fmla="*/ 62345 h 318654"/>
              <a:gd name="connsiteX9" fmla="*/ 305136 w 415972"/>
              <a:gd name="connsiteY9" fmla="*/ 83127 h 318654"/>
              <a:gd name="connsiteX10" fmla="*/ 312063 w 415972"/>
              <a:gd name="connsiteY10" fmla="*/ 110836 h 318654"/>
              <a:gd name="connsiteX11" fmla="*/ 346700 w 415972"/>
              <a:gd name="connsiteY11" fmla="*/ 173182 h 318654"/>
              <a:gd name="connsiteX12" fmla="*/ 367481 w 415972"/>
              <a:gd name="connsiteY12" fmla="*/ 117763 h 318654"/>
              <a:gd name="connsiteX13" fmla="*/ 388263 w 415972"/>
              <a:gd name="connsiteY13" fmla="*/ 76200 h 318654"/>
              <a:gd name="connsiteX14" fmla="*/ 415972 w 415972"/>
              <a:gd name="connsiteY14" fmla="*/ 13854 h 318654"/>
              <a:gd name="connsiteX15" fmla="*/ 409045 w 415972"/>
              <a:gd name="connsiteY15" fmla="*/ 145472 h 318654"/>
              <a:gd name="connsiteX16" fmla="*/ 402118 w 415972"/>
              <a:gd name="connsiteY16" fmla="*/ 166254 h 318654"/>
              <a:gd name="connsiteX17" fmla="*/ 374409 w 415972"/>
              <a:gd name="connsiteY17" fmla="*/ 318654 h 318654"/>
              <a:gd name="connsiteX18" fmla="*/ 360554 w 415972"/>
              <a:gd name="connsiteY18" fmla="*/ 297872 h 318654"/>
              <a:gd name="connsiteX19" fmla="*/ 353627 w 415972"/>
              <a:gd name="connsiteY19" fmla="*/ 277091 h 318654"/>
              <a:gd name="connsiteX20" fmla="*/ 325918 w 415972"/>
              <a:gd name="connsiteY20" fmla="*/ 263236 h 318654"/>
              <a:gd name="connsiteX21" fmla="*/ 284354 w 415972"/>
              <a:gd name="connsiteY21" fmla="*/ 297872 h 318654"/>
              <a:gd name="connsiteX22" fmla="*/ 256645 w 415972"/>
              <a:gd name="connsiteY22" fmla="*/ 318654 h 318654"/>
              <a:gd name="connsiteX23" fmla="*/ 62681 w 415972"/>
              <a:gd name="connsiteY23" fmla="*/ 304800 h 318654"/>
              <a:gd name="connsiteX24" fmla="*/ 41900 w 415972"/>
              <a:gd name="connsiteY24" fmla="*/ 297872 h 318654"/>
              <a:gd name="connsiteX25" fmla="*/ 28045 w 415972"/>
              <a:gd name="connsiteY25" fmla="*/ 277091 h 318654"/>
              <a:gd name="connsiteX26" fmla="*/ 336 w 415972"/>
              <a:gd name="connsiteY26" fmla="*/ 180109 h 318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15972" h="318654">
                <a:moveTo>
                  <a:pt x="336" y="180109"/>
                </a:moveTo>
                <a:cubicBezTo>
                  <a:pt x="-1973" y="155864"/>
                  <a:pt x="8156" y="147308"/>
                  <a:pt x="14191" y="131618"/>
                </a:cubicBezTo>
                <a:cubicBezTo>
                  <a:pt x="19751" y="117161"/>
                  <a:pt x="27450" y="103595"/>
                  <a:pt x="34972" y="90054"/>
                </a:cubicBezTo>
                <a:cubicBezTo>
                  <a:pt x="50067" y="62882"/>
                  <a:pt x="84520" y="27003"/>
                  <a:pt x="104245" y="13854"/>
                </a:cubicBezTo>
                <a:lnTo>
                  <a:pt x="125027" y="0"/>
                </a:lnTo>
                <a:cubicBezTo>
                  <a:pt x="159663" y="2309"/>
                  <a:pt x="194695" y="1220"/>
                  <a:pt x="228936" y="6927"/>
                </a:cubicBezTo>
                <a:cubicBezTo>
                  <a:pt x="237148" y="8296"/>
                  <a:pt x="242271" y="17059"/>
                  <a:pt x="249718" y="20782"/>
                </a:cubicBezTo>
                <a:cubicBezTo>
                  <a:pt x="256249" y="24048"/>
                  <a:pt x="263573" y="25400"/>
                  <a:pt x="270500" y="27709"/>
                </a:cubicBezTo>
                <a:cubicBezTo>
                  <a:pt x="277427" y="39254"/>
                  <a:pt x="284145" y="50928"/>
                  <a:pt x="291281" y="62345"/>
                </a:cubicBezTo>
                <a:cubicBezTo>
                  <a:pt x="295694" y="69405"/>
                  <a:pt x="301856" y="75475"/>
                  <a:pt x="305136" y="83127"/>
                </a:cubicBezTo>
                <a:cubicBezTo>
                  <a:pt x="308886" y="91878"/>
                  <a:pt x="308720" y="101922"/>
                  <a:pt x="312063" y="110836"/>
                </a:cubicBezTo>
                <a:cubicBezTo>
                  <a:pt x="318687" y="128500"/>
                  <a:pt x="337884" y="158489"/>
                  <a:pt x="346700" y="173182"/>
                </a:cubicBezTo>
                <a:cubicBezTo>
                  <a:pt x="353910" y="151550"/>
                  <a:pt x="357129" y="140538"/>
                  <a:pt x="367481" y="117763"/>
                </a:cubicBezTo>
                <a:cubicBezTo>
                  <a:pt x="373891" y="103662"/>
                  <a:pt x="382305" y="90498"/>
                  <a:pt x="388263" y="76200"/>
                </a:cubicBezTo>
                <a:cubicBezTo>
                  <a:pt x="415744" y="10247"/>
                  <a:pt x="387750" y="56188"/>
                  <a:pt x="415972" y="13854"/>
                </a:cubicBezTo>
                <a:cubicBezTo>
                  <a:pt x="413663" y="57727"/>
                  <a:pt x="413022" y="101719"/>
                  <a:pt x="409045" y="145472"/>
                </a:cubicBezTo>
                <a:cubicBezTo>
                  <a:pt x="408384" y="152744"/>
                  <a:pt x="403550" y="159094"/>
                  <a:pt x="402118" y="166254"/>
                </a:cubicBezTo>
                <a:cubicBezTo>
                  <a:pt x="391992" y="216884"/>
                  <a:pt x="383645" y="267854"/>
                  <a:pt x="374409" y="318654"/>
                </a:cubicBezTo>
                <a:cubicBezTo>
                  <a:pt x="369791" y="311727"/>
                  <a:pt x="364277" y="305319"/>
                  <a:pt x="360554" y="297872"/>
                </a:cubicBezTo>
                <a:cubicBezTo>
                  <a:pt x="357289" y="291341"/>
                  <a:pt x="358790" y="282254"/>
                  <a:pt x="353627" y="277091"/>
                </a:cubicBezTo>
                <a:cubicBezTo>
                  <a:pt x="346325" y="269789"/>
                  <a:pt x="335154" y="267854"/>
                  <a:pt x="325918" y="263236"/>
                </a:cubicBezTo>
                <a:cubicBezTo>
                  <a:pt x="279987" y="293857"/>
                  <a:pt x="331024" y="257870"/>
                  <a:pt x="284354" y="297872"/>
                </a:cubicBezTo>
                <a:cubicBezTo>
                  <a:pt x="275588" y="305386"/>
                  <a:pt x="265881" y="311727"/>
                  <a:pt x="256645" y="318654"/>
                </a:cubicBezTo>
                <a:cubicBezTo>
                  <a:pt x="191990" y="314036"/>
                  <a:pt x="127199" y="311044"/>
                  <a:pt x="62681" y="304800"/>
                </a:cubicBezTo>
                <a:cubicBezTo>
                  <a:pt x="55413" y="304097"/>
                  <a:pt x="47602" y="302433"/>
                  <a:pt x="41900" y="297872"/>
                </a:cubicBezTo>
                <a:cubicBezTo>
                  <a:pt x="35399" y="292671"/>
                  <a:pt x="32663" y="284018"/>
                  <a:pt x="28045" y="277091"/>
                </a:cubicBezTo>
                <a:cubicBezTo>
                  <a:pt x="12718" y="215779"/>
                  <a:pt x="2645" y="204354"/>
                  <a:pt x="336" y="180109"/>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4" name="Freeform: Shape 33">
            <a:extLst>
              <a:ext uri="{FF2B5EF4-FFF2-40B4-BE49-F238E27FC236}">
                <a16:creationId xmlns:a16="http://schemas.microsoft.com/office/drawing/2014/main" id="{F4FF84C3-45A9-4E61-9F01-2775BE338E3B}"/>
              </a:ext>
            </a:extLst>
          </p:cNvPr>
          <p:cNvSpPr/>
          <p:nvPr/>
        </p:nvSpPr>
        <p:spPr>
          <a:xfrm>
            <a:off x="1986541" y="1859530"/>
            <a:ext cx="168760" cy="82413"/>
          </a:xfrm>
          <a:custGeom>
            <a:avLst/>
            <a:gdLst>
              <a:gd name="connsiteX0" fmla="*/ 336 w 415972"/>
              <a:gd name="connsiteY0" fmla="*/ 180109 h 318654"/>
              <a:gd name="connsiteX1" fmla="*/ 14191 w 415972"/>
              <a:gd name="connsiteY1" fmla="*/ 131618 h 318654"/>
              <a:gd name="connsiteX2" fmla="*/ 34972 w 415972"/>
              <a:gd name="connsiteY2" fmla="*/ 90054 h 318654"/>
              <a:gd name="connsiteX3" fmla="*/ 104245 w 415972"/>
              <a:gd name="connsiteY3" fmla="*/ 13854 h 318654"/>
              <a:gd name="connsiteX4" fmla="*/ 125027 w 415972"/>
              <a:gd name="connsiteY4" fmla="*/ 0 h 318654"/>
              <a:gd name="connsiteX5" fmla="*/ 228936 w 415972"/>
              <a:gd name="connsiteY5" fmla="*/ 6927 h 318654"/>
              <a:gd name="connsiteX6" fmla="*/ 249718 w 415972"/>
              <a:gd name="connsiteY6" fmla="*/ 20782 h 318654"/>
              <a:gd name="connsiteX7" fmla="*/ 270500 w 415972"/>
              <a:gd name="connsiteY7" fmla="*/ 27709 h 318654"/>
              <a:gd name="connsiteX8" fmla="*/ 291281 w 415972"/>
              <a:gd name="connsiteY8" fmla="*/ 62345 h 318654"/>
              <a:gd name="connsiteX9" fmla="*/ 305136 w 415972"/>
              <a:gd name="connsiteY9" fmla="*/ 83127 h 318654"/>
              <a:gd name="connsiteX10" fmla="*/ 312063 w 415972"/>
              <a:gd name="connsiteY10" fmla="*/ 110836 h 318654"/>
              <a:gd name="connsiteX11" fmla="*/ 346700 w 415972"/>
              <a:gd name="connsiteY11" fmla="*/ 173182 h 318654"/>
              <a:gd name="connsiteX12" fmla="*/ 367481 w 415972"/>
              <a:gd name="connsiteY12" fmla="*/ 117763 h 318654"/>
              <a:gd name="connsiteX13" fmla="*/ 388263 w 415972"/>
              <a:gd name="connsiteY13" fmla="*/ 76200 h 318654"/>
              <a:gd name="connsiteX14" fmla="*/ 415972 w 415972"/>
              <a:gd name="connsiteY14" fmla="*/ 13854 h 318654"/>
              <a:gd name="connsiteX15" fmla="*/ 409045 w 415972"/>
              <a:gd name="connsiteY15" fmla="*/ 145472 h 318654"/>
              <a:gd name="connsiteX16" fmla="*/ 402118 w 415972"/>
              <a:gd name="connsiteY16" fmla="*/ 166254 h 318654"/>
              <a:gd name="connsiteX17" fmla="*/ 374409 w 415972"/>
              <a:gd name="connsiteY17" fmla="*/ 318654 h 318654"/>
              <a:gd name="connsiteX18" fmla="*/ 360554 w 415972"/>
              <a:gd name="connsiteY18" fmla="*/ 297872 h 318654"/>
              <a:gd name="connsiteX19" fmla="*/ 353627 w 415972"/>
              <a:gd name="connsiteY19" fmla="*/ 277091 h 318654"/>
              <a:gd name="connsiteX20" fmla="*/ 325918 w 415972"/>
              <a:gd name="connsiteY20" fmla="*/ 263236 h 318654"/>
              <a:gd name="connsiteX21" fmla="*/ 284354 w 415972"/>
              <a:gd name="connsiteY21" fmla="*/ 297872 h 318654"/>
              <a:gd name="connsiteX22" fmla="*/ 256645 w 415972"/>
              <a:gd name="connsiteY22" fmla="*/ 318654 h 318654"/>
              <a:gd name="connsiteX23" fmla="*/ 62681 w 415972"/>
              <a:gd name="connsiteY23" fmla="*/ 304800 h 318654"/>
              <a:gd name="connsiteX24" fmla="*/ 41900 w 415972"/>
              <a:gd name="connsiteY24" fmla="*/ 297872 h 318654"/>
              <a:gd name="connsiteX25" fmla="*/ 28045 w 415972"/>
              <a:gd name="connsiteY25" fmla="*/ 277091 h 318654"/>
              <a:gd name="connsiteX26" fmla="*/ 336 w 415972"/>
              <a:gd name="connsiteY26" fmla="*/ 180109 h 318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15972" h="318654">
                <a:moveTo>
                  <a:pt x="336" y="180109"/>
                </a:moveTo>
                <a:cubicBezTo>
                  <a:pt x="-1973" y="155864"/>
                  <a:pt x="8156" y="147308"/>
                  <a:pt x="14191" y="131618"/>
                </a:cubicBezTo>
                <a:cubicBezTo>
                  <a:pt x="19751" y="117161"/>
                  <a:pt x="27450" y="103595"/>
                  <a:pt x="34972" y="90054"/>
                </a:cubicBezTo>
                <a:cubicBezTo>
                  <a:pt x="50067" y="62882"/>
                  <a:pt x="84520" y="27003"/>
                  <a:pt x="104245" y="13854"/>
                </a:cubicBezTo>
                <a:lnTo>
                  <a:pt x="125027" y="0"/>
                </a:lnTo>
                <a:cubicBezTo>
                  <a:pt x="159663" y="2309"/>
                  <a:pt x="194695" y="1220"/>
                  <a:pt x="228936" y="6927"/>
                </a:cubicBezTo>
                <a:cubicBezTo>
                  <a:pt x="237148" y="8296"/>
                  <a:pt x="242271" y="17059"/>
                  <a:pt x="249718" y="20782"/>
                </a:cubicBezTo>
                <a:cubicBezTo>
                  <a:pt x="256249" y="24048"/>
                  <a:pt x="263573" y="25400"/>
                  <a:pt x="270500" y="27709"/>
                </a:cubicBezTo>
                <a:cubicBezTo>
                  <a:pt x="277427" y="39254"/>
                  <a:pt x="284145" y="50928"/>
                  <a:pt x="291281" y="62345"/>
                </a:cubicBezTo>
                <a:cubicBezTo>
                  <a:pt x="295694" y="69405"/>
                  <a:pt x="301856" y="75475"/>
                  <a:pt x="305136" y="83127"/>
                </a:cubicBezTo>
                <a:cubicBezTo>
                  <a:pt x="308886" y="91878"/>
                  <a:pt x="308720" y="101922"/>
                  <a:pt x="312063" y="110836"/>
                </a:cubicBezTo>
                <a:cubicBezTo>
                  <a:pt x="318687" y="128500"/>
                  <a:pt x="337884" y="158489"/>
                  <a:pt x="346700" y="173182"/>
                </a:cubicBezTo>
                <a:cubicBezTo>
                  <a:pt x="353910" y="151550"/>
                  <a:pt x="357129" y="140538"/>
                  <a:pt x="367481" y="117763"/>
                </a:cubicBezTo>
                <a:cubicBezTo>
                  <a:pt x="373891" y="103662"/>
                  <a:pt x="382305" y="90498"/>
                  <a:pt x="388263" y="76200"/>
                </a:cubicBezTo>
                <a:cubicBezTo>
                  <a:pt x="415744" y="10247"/>
                  <a:pt x="387750" y="56188"/>
                  <a:pt x="415972" y="13854"/>
                </a:cubicBezTo>
                <a:cubicBezTo>
                  <a:pt x="413663" y="57727"/>
                  <a:pt x="413022" y="101719"/>
                  <a:pt x="409045" y="145472"/>
                </a:cubicBezTo>
                <a:cubicBezTo>
                  <a:pt x="408384" y="152744"/>
                  <a:pt x="403550" y="159094"/>
                  <a:pt x="402118" y="166254"/>
                </a:cubicBezTo>
                <a:cubicBezTo>
                  <a:pt x="391992" y="216884"/>
                  <a:pt x="383645" y="267854"/>
                  <a:pt x="374409" y="318654"/>
                </a:cubicBezTo>
                <a:cubicBezTo>
                  <a:pt x="369791" y="311727"/>
                  <a:pt x="364277" y="305319"/>
                  <a:pt x="360554" y="297872"/>
                </a:cubicBezTo>
                <a:cubicBezTo>
                  <a:pt x="357289" y="291341"/>
                  <a:pt x="358790" y="282254"/>
                  <a:pt x="353627" y="277091"/>
                </a:cubicBezTo>
                <a:cubicBezTo>
                  <a:pt x="346325" y="269789"/>
                  <a:pt x="335154" y="267854"/>
                  <a:pt x="325918" y="263236"/>
                </a:cubicBezTo>
                <a:cubicBezTo>
                  <a:pt x="279987" y="293857"/>
                  <a:pt x="331024" y="257870"/>
                  <a:pt x="284354" y="297872"/>
                </a:cubicBezTo>
                <a:cubicBezTo>
                  <a:pt x="275588" y="305386"/>
                  <a:pt x="265881" y="311727"/>
                  <a:pt x="256645" y="318654"/>
                </a:cubicBezTo>
                <a:cubicBezTo>
                  <a:pt x="191990" y="314036"/>
                  <a:pt x="127199" y="311044"/>
                  <a:pt x="62681" y="304800"/>
                </a:cubicBezTo>
                <a:cubicBezTo>
                  <a:pt x="55413" y="304097"/>
                  <a:pt x="47602" y="302433"/>
                  <a:pt x="41900" y="297872"/>
                </a:cubicBezTo>
                <a:cubicBezTo>
                  <a:pt x="35399" y="292671"/>
                  <a:pt x="32663" y="284018"/>
                  <a:pt x="28045" y="277091"/>
                </a:cubicBezTo>
                <a:cubicBezTo>
                  <a:pt x="12718" y="215779"/>
                  <a:pt x="2645" y="204354"/>
                  <a:pt x="336" y="180109"/>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5" name="Freeform: Shape 34">
            <a:extLst>
              <a:ext uri="{FF2B5EF4-FFF2-40B4-BE49-F238E27FC236}">
                <a16:creationId xmlns:a16="http://schemas.microsoft.com/office/drawing/2014/main" id="{324A4712-7E5E-443A-9DA0-C8AF18763F90}"/>
              </a:ext>
            </a:extLst>
          </p:cNvPr>
          <p:cNvSpPr/>
          <p:nvPr/>
        </p:nvSpPr>
        <p:spPr>
          <a:xfrm>
            <a:off x="1927623" y="2360960"/>
            <a:ext cx="168760" cy="82413"/>
          </a:xfrm>
          <a:custGeom>
            <a:avLst/>
            <a:gdLst>
              <a:gd name="connsiteX0" fmla="*/ 336 w 415972"/>
              <a:gd name="connsiteY0" fmla="*/ 180109 h 318654"/>
              <a:gd name="connsiteX1" fmla="*/ 14191 w 415972"/>
              <a:gd name="connsiteY1" fmla="*/ 131618 h 318654"/>
              <a:gd name="connsiteX2" fmla="*/ 34972 w 415972"/>
              <a:gd name="connsiteY2" fmla="*/ 90054 h 318654"/>
              <a:gd name="connsiteX3" fmla="*/ 104245 w 415972"/>
              <a:gd name="connsiteY3" fmla="*/ 13854 h 318654"/>
              <a:gd name="connsiteX4" fmla="*/ 125027 w 415972"/>
              <a:gd name="connsiteY4" fmla="*/ 0 h 318654"/>
              <a:gd name="connsiteX5" fmla="*/ 228936 w 415972"/>
              <a:gd name="connsiteY5" fmla="*/ 6927 h 318654"/>
              <a:gd name="connsiteX6" fmla="*/ 249718 w 415972"/>
              <a:gd name="connsiteY6" fmla="*/ 20782 h 318654"/>
              <a:gd name="connsiteX7" fmla="*/ 270500 w 415972"/>
              <a:gd name="connsiteY7" fmla="*/ 27709 h 318654"/>
              <a:gd name="connsiteX8" fmla="*/ 291281 w 415972"/>
              <a:gd name="connsiteY8" fmla="*/ 62345 h 318654"/>
              <a:gd name="connsiteX9" fmla="*/ 305136 w 415972"/>
              <a:gd name="connsiteY9" fmla="*/ 83127 h 318654"/>
              <a:gd name="connsiteX10" fmla="*/ 312063 w 415972"/>
              <a:gd name="connsiteY10" fmla="*/ 110836 h 318654"/>
              <a:gd name="connsiteX11" fmla="*/ 346700 w 415972"/>
              <a:gd name="connsiteY11" fmla="*/ 173182 h 318654"/>
              <a:gd name="connsiteX12" fmla="*/ 367481 w 415972"/>
              <a:gd name="connsiteY12" fmla="*/ 117763 h 318654"/>
              <a:gd name="connsiteX13" fmla="*/ 388263 w 415972"/>
              <a:gd name="connsiteY13" fmla="*/ 76200 h 318654"/>
              <a:gd name="connsiteX14" fmla="*/ 415972 w 415972"/>
              <a:gd name="connsiteY14" fmla="*/ 13854 h 318654"/>
              <a:gd name="connsiteX15" fmla="*/ 409045 w 415972"/>
              <a:gd name="connsiteY15" fmla="*/ 145472 h 318654"/>
              <a:gd name="connsiteX16" fmla="*/ 402118 w 415972"/>
              <a:gd name="connsiteY16" fmla="*/ 166254 h 318654"/>
              <a:gd name="connsiteX17" fmla="*/ 374409 w 415972"/>
              <a:gd name="connsiteY17" fmla="*/ 318654 h 318654"/>
              <a:gd name="connsiteX18" fmla="*/ 360554 w 415972"/>
              <a:gd name="connsiteY18" fmla="*/ 297872 h 318654"/>
              <a:gd name="connsiteX19" fmla="*/ 353627 w 415972"/>
              <a:gd name="connsiteY19" fmla="*/ 277091 h 318654"/>
              <a:gd name="connsiteX20" fmla="*/ 325918 w 415972"/>
              <a:gd name="connsiteY20" fmla="*/ 263236 h 318654"/>
              <a:gd name="connsiteX21" fmla="*/ 284354 w 415972"/>
              <a:gd name="connsiteY21" fmla="*/ 297872 h 318654"/>
              <a:gd name="connsiteX22" fmla="*/ 256645 w 415972"/>
              <a:gd name="connsiteY22" fmla="*/ 318654 h 318654"/>
              <a:gd name="connsiteX23" fmla="*/ 62681 w 415972"/>
              <a:gd name="connsiteY23" fmla="*/ 304800 h 318654"/>
              <a:gd name="connsiteX24" fmla="*/ 41900 w 415972"/>
              <a:gd name="connsiteY24" fmla="*/ 297872 h 318654"/>
              <a:gd name="connsiteX25" fmla="*/ 28045 w 415972"/>
              <a:gd name="connsiteY25" fmla="*/ 277091 h 318654"/>
              <a:gd name="connsiteX26" fmla="*/ 336 w 415972"/>
              <a:gd name="connsiteY26" fmla="*/ 180109 h 318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15972" h="318654">
                <a:moveTo>
                  <a:pt x="336" y="180109"/>
                </a:moveTo>
                <a:cubicBezTo>
                  <a:pt x="-1973" y="155864"/>
                  <a:pt x="8156" y="147308"/>
                  <a:pt x="14191" y="131618"/>
                </a:cubicBezTo>
                <a:cubicBezTo>
                  <a:pt x="19751" y="117161"/>
                  <a:pt x="27450" y="103595"/>
                  <a:pt x="34972" y="90054"/>
                </a:cubicBezTo>
                <a:cubicBezTo>
                  <a:pt x="50067" y="62882"/>
                  <a:pt x="84520" y="27003"/>
                  <a:pt x="104245" y="13854"/>
                </a:cubicBezTo>
                <a:lnTo>
                  <a:pt x="125027" y="0"/>
                </a:lnTo>
                <a:cubicBezTo>
                  <a:pt x="159663" y="2309"/>
                  <a:pt x="194695" y="1220"/>
                  <a:pt x="228936" y="6927"/>
                </a:cubicBezTo>
                <a:cubicBezTo>
                  <a:pt x="237148" y="8296"/>
                  <a:pt x="242271" y="17059"/>
                  <a:pt x="249718" y="20782"/>
                </a:cubicBezTo>
                <a:cubicBezTo>
                  <a:pt x="256249" y="24048"/>
                  <a:pt x="263573" y="25400"/>
                  <a:pt x="270500" y="27709"/>
                </a:cubicBezTo>
                <a:cubicBezTo>
                  <a:pt x="277427" y="39254"/>
                  <a:pt x="284145" y="50928"/>
                  <a:pt x="291281" y="62345"/>
                </a:cubicBezTo>
                <a:cubicBezTo>
                  <a:pt x="295694" y="69405"/>
                  <a:pt x="301856" y="75475"/>
                  <a:pt x="305136" y="83127"/>
                </a:cubicBezTo>
                <a:cubicBezTo>
                  <a:pt x="308886" y="91878"/>
                  <a:pt x="308720" y="101922"/>
                  <a:pt x="312063" y="110836"/>
                </a:cubicBezTo>
                <a:cubicBezTo>
                  <a:pt x="318687" y="128500"/>
                  <a:pt x="337884" y="158489"/>
                  <a:pt x="346700" y="173182"/>
                </a:cubicBezTo>
                <a:cubicBezTo>
                  <a:pt x="353910" y="151550"/>
                  <a:pt x="357129" y="140538"/>
                  <a:pt x="367481" y="117763"/>
                </a:cubicBezTo>
                <a:cubicBezTo>
                  <a:pt x="373891" y="103662"/>
                  <a:pt x="382305" y="90498"/>
                  <a:pt x="388263" y="76200"/>
                </a:cubicBezTo>
                <a:cubicBezTo>
                  <a:pt x="415744" y="10247"/>
                  <a:pt x="387750" y="56188"/>
                  <a:pt x="415972" y="13854"/>
                </a:cubicBezTo>
                <a:cubicBezTo>
                  <a:pt x="413663" y="57727"/>
                  <a:pt x="413022" y="101719"/>
                  <a:pt x="409045" y="145472"/>
                </a:cubicBezTo>
                <a:cubicBezTo>
                  <a:pt x="408384" y="152744"/>
                  <a:pt x="403550" y="159094"/>
                  <a:pt x="402118" y="166254"/>
                </a:cubicBezTo>
                <a:cubicBezTo>
                  <a:pt x="391992" y="216884"/>
                  <a:pt x="383645" y="267854"/>
                  <a:pt x="374409" y="318654"/>
                </a:cubicBezTo>
                <a:cubicBezTo>
                  <a:pt x="369791" y="311727"/>
                  <a:pt x="364277" y="305319"/>
                  <a:pt x="360554" y="297872"/>
                </a:cubicBezTo>
                <a:cubicBezTo>
                  <a:pt x="357289" y="291341"/>
                  <a:pt x="358790" y="282254"/>
                  <a:pt x="353627" y="277091"/>
                </a:cubicBezTo>
                <a:cubicBezTo>
                  <a:pt x="346325" y="269789"/>
                  <a:pt x="335154" y="267854"/>
                  <a:pt x="325918" y="263236"/>
                </a:cubicBezTo>
                <a:cubicBezTo>
                  <a:pt x="279987" y="293857"/>
                  <a:pt x="331024" y="257870"/>
                  <a:pt x="284354" y="297872"/>
                </a:cubicBezTo>
                <a:cubicBezTo>
                  <a:pt x="275588" y="305386"/>
                  <a:pt x="265881" y="311727"/>
                  <a:pt x="256645" y="318654"/>
                </a:cubicBezTo>
                <a:cubicBezTo>
                  <a:pt x="191990" y="314036"/>
                  <a:pt x="127199" y="311044"/>
                  <a:pt x="62681" y="304800"/>
                </a:cubicBezTo>
                <a:cubicBezTo>
                  <a:pt x="55413" y="304097"/>
                  <a:pt x="47602" y="302433"/>
                  <a:pt x="41900" y="297872"/>
                </a:cubicBezTo>
                <a:cubicBezTo>
                  <a:pt x="35399" y="292671"/>
                  <a:pt x="32663" y="284018"/>
                  <a:pt x="28045" y="277091"/>
                </a:cubicBezTo>
                <a:cubicBezTo>
                  <a:pt x="12718" y="215779"/>
                  <a:pt x="2645" y="204354"/>
                  <a:pt x="336" y="180109"/>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Oval 7">
            <a:extLst>
              <a:ext uri="{FF2B5EF4-FFF2-40B4-BE49-F238E27FC236}">
                <a16:creationId xmlns:a16="http://schemas.microsoft.com/office/drawing/2014/main" id="{83BE6C79-F51D-4981-925D-1FF79371DA91}"/>
              </a:ext>
            </a:extLst>
          </p:cNvPr>
          <p:cNvSpPr/>
          <p:nvPr/>
        </p:nvSpPr>
        <p:spPr>
          <a:xfrm>
            <a:off x="2177233" y="2518541"/>
            <a:ext cx="45719" cy="45719"/>
          </a:xfrm>
          <a:prstGeom prst="ellipse">
            <a:avLst/>
          </a:prstGeom>
          <a:solidFill>
            <a:schemeClr val="bg1">
              <a:lumMod val="50000"/>
            </a:schemeClr>
          </a:solidFill>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37" name="Oval 36">
            <a:extLst>
              <a:ext uri="{FF2B5EF4-FFF2-40B4-BE49-F238E27FC236}">
                <a16:creationId xmlns:a16="http://schemas.microsoft.com/office/drawing/2014/main" id="{412F75FD-6EE5-43B9-92D4-56F1A6D82380}"/>
              </a:ext>
            </a:extLst>
          </p:cNvPr>
          <p:cNvSpPr/>
          <p:nvPr/>
        </p:nvSpPr>
        <p:spPr>
          <a:xfrm>
            <a:off x="2041407" y="1882321"/>
            <a:ext cx="45719" cy="45719"/>
          </a:xfrm>
          <a:prstGeom prst="ellipse">
            <a:avLst/>
          </a:prstGeom>
          <a:solidFill>
            <a:schemeClr val="bg1">
              <a:lumMod val="50000"/>
            </a:schemeClr>
          </a:solidFill>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38" name="Oval 37">
            <a:extLst>
              <a:ext uri="{FF2B5EF4-FFF2-40B4-BE49-F238E27FC236}">
                <a16:creationId xmlns:a16="http://schemas.microsoft.com/office/drawing/2014/main" id="{F081827D-BB66-4829-852A-741106CC46DF}"/>
              </a:ext>
            </a:extLst>
          </p:cNvPr>
          <p:cNvSpPr/>
          <p:nvPr/>
        </p:nvSpPr>
        <p:spPr>
          <a:xfrm>
            <a:off x="1880271" y="2147933"/>
            <a:ext cx="45719" cy="45719"/>
          </a:xfrm>
          <a:prstGeom prst="ellipse">
            <a:avLst/>
          </a:prstGeom>
          <a:solidFill>
            <a:schemeClr val="bg1">
              <a:lumMod val="50000"/>
            </a:schemeClr>
          </a:solidFill>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39" name="Oval 38">
            <a:extLst>
              <a:ext uri="{FF2B5EF4-FFF2-40B4-BE49-F238E27FC236}">
                <a16:creationId xmlns:a16="http://schemas.microsoft.com/office/drawing/2014/main" id="{1881438D-3756-45E3-9E0E-F4AD2FF2BE37}"/>
              </a:ext>
            </a:extLst>
          </p:cNvPr>
          <p:cNvSpPr/>
          <p:nvPr/>
        </p:nvSpPr>
        <p:spPr>
          <a:xfrm>
            <a:off x="1974398" y="2378570"/>
            <a:ext cx="45719" cy="45719"/>
          </a:xfrm>
          <a:prstGeom prst="ellipse">
            <a:avLst/>
          </a:prstGeom>
          <a:solidFill>
            <a:schemeClr val="bg1">
              <a:lumMod val="50000"/>
            </a:schemeClr>
          </a:solidFill>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40" name="Oval 39">
            <a:extLst>
              <a:ext uri="{FF2B5EF4-FFF2-40B4-BE49-F238E27FC236}">
                <a16:creationId xmlns:a16="http://schemas.microsoft.com/office/drawing/2014/main" id="{AFDE0616-382E-494A-87BD-A033F2254014}"/>
              </a:ext>
            </a:extLst>
          </p:cNvPr>
          <p:cNvSpPr/>
          <p:nvPr/>
        </p:nvSpPr>
        <p:spPr>
          <a:xfrm>
            <a:off x="889420" y="2167404"/>
            <a:ext cx="45719" cy="45719"/>
          </a:xfrm>
          <a:prstGeom prst="ellipse">
            <a:avLst/>
          </a:prstGeom>
          <a:solidFill>
            <a:schemeClr val="bg1">
              <a:lumMod val="50000"/>
            </a:schemeClr>
          </a:solidFill>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41" name="Oval 40">
            <a:extLst>
              <a:ext uri="{FF2B5EF4-FFF2-40B4-BE49-F238E27FC236}">
                <a16:creationId xmlns:a16="http://schemas.microsoft.com/office/drawing/2014/main" id="{1BE5BFEA-97FC-4A65-9F65-B63F0D89C92D}"/>
              </a:ext>
            </a:extLst>
          </p:cNvPr>
          <p:cNvSpPr/>
          <p:nvPr/>
        </p:nvSpPr>
        <p:spPr>
          <a:xfrm>
            <a:off x="813823" y="2326615"/>
            <a:ext cx="45719" cy="45719"/>
          </a:xfrm>
          <a:prstGeom prst="ellipse">
            <a:avLst/>
          </a:prstGeom>
          <a:solidFill>
            <a:schemeClr val="bg1">
              <a:lumMod val="50000"/>
            </a:schemeClr>
          </a:solidFill>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42" name="Oval 41">
            <a:extLst>
              <a:ext uri="{FF2B5EF4-FFF2-40B4-BE49-F238E27FC236}">
                <a16:creationId xmlns:a16="http://schemas.microsoft.com/office/drawing/2014/main" id="{D9B53FA3-4A0C-4A1B-A440-D2424A844D46}"/>
              </a:ext>
            </a:extLst>
          </p:cNvPr>
          <p:cNvSpPr/>
          <p:nvPr/>
        </p:nvSpPr>
        <p:spPr>
          <a:xfrm>
            <a:off x="996394" y="2405815"/>
            <a:ext cx="45719" cy="45719"/>
          </a:xfrm>
          <a:prstGeom prst="ellipse">
            <a:avLst/>
          </a:prstGeom>
          <a:solidFill>
            <a:schemeClr val="bg1">
              <a:lumMod val="50000"/>
            </a:schemeClr>
          </a:solidFill>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48" name="Oval 47">
            <a:extLst>
              <a:ext uri="{FF2B5EF4-FFF2-40B4-BE49-F238E27FC236}">
                <a16:creationId xmlns:a16="http://schemas.microsoft.com/office/drawing/2014/main" id="{F7C43CEE-4324-40B7-92E5-1F5FDC429628}"/>
              </a:ext>
            </a:extLst>
          </p:cNvPr>
          <p:cNvSpPr/>
          <p:nvPr/>
        </p:nvSpPr>
        <p:spPr>
          <a:xfrm>
            <a:off x="1041820" y="2319804"/>
            <a:ext cx="45719" cy="45719"/>
          </a:xfrm>
          <a:prstGeom prst="ellipse">
            <a:avLst/>
          </a:prstGeom>
          <a:solidFill>
            <a:schemeClr val="bg1">
              <a:lumMod val="50000"/>
            </a:schemeClr>
          </a:solidFill>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49" name="Oval 48">
            <a:extLst>
              <a:ext uri="{FF2B5EF4-FFF2-40B4-BE49-F238E27FC236}">
                <a16:creationId xmlns:a16="http://schemas.microsoft.com/office/drawing/2014/main" id="{DDDE18E0-670D-4746-91BE-D2ACC4B14B9C}"/>
              </a:ext>
            </a:extLst>
          </p:cNvPr>
          <p:cNvSpPr/>
          <p:nvPr/>
        </p:nvSpPr>
        <p:spPr>
          <a:xfrm>
            <a:off x="619137" y="2207766"/>
            <a:ext cx="45719" cy="45719"/>
          </a:xfrm>
          <a:prstGeom prst="ellipse">
            <a:avLst/>
          </a:prstGeom>
          <a:solidFill>
            <a:schemeClr val="bg1">
              <a:lumMod val="50000"/>
            </a:schemeClr>
          </a:solidFill>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50" name="Oval 49">
            <a:extLst>
              <a:ext uri="{FF2B5EF4-FFF2-40B4-BE49-F238E27FC236}">
                <a16:creationId xmlns:a16="http://schemas.microsoft.com/office/drawing/2014/main" id="{047C1000-E19C-4921-8626-56B7F4344940}"/>
              </a:ext>
            </a:extLst>
          </p:cNvPr>
          <p:cNvSpPr/>
          <p:nvPr/>
        </p:nvSpPr>
        <p:spPr>
          <a:xfrm>
            <a:off x="704814" y="2487120"/>
            <a:ext cx="45719" cy="45719"/>
          </a:xfrm>
          <a:prstGeom prst="ellipse">
            <a:avLst/>
          </a:prstGeom>
          <a:solidFill>
            <a:schemeClr val="bg1">
              <a:lumMod val="50000"/>
            </a:schemeClr>
          </a:solidFill>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51" name="Freeform: Shape 50">
            <a:extLst>
              <a:ext uri="{FF2B5EF4-FFF2-40B4-BE49-F238E27FC236}">
                <a16:creationId xmlns:a16="http://schemas.microsoft.com/office/drawing/2014/main" id="{C3731326-3E8C-4EDE-9486-68153A77255E}"/>
              </a:ext>
            </a:extLst>
          </p:cNvPr>
          <p:cNvSpPr/>
          <p:nvPr/>
        </p:nvSpPr>
        <p:spPr>
          <a:xfrm>
            <a:off x="2529758" y="1718164"/>
            <a:ext cx="317979" cy="211053"/>
          </a:xfrm>
          <a:custGeom>
            <a:avLst/>
            <a:gdLst>
              <a:gd name="connsiteX0" fmla="*/ 336 w 415972"/>
              <a:gd name="connsiteY0" fmla="*/ 180109 h 318654"/>
              <a:gd name="connsiteX1" fmla="*/ 14191 w 415972"/>
              <a:gd name="connsiteY1" fmla="*/ 131618 h 318654"/>
              <a:gd name="connsiteX2" fmla="*/ 34972 w 415972"/>
              <a:gd name="connsiteY2" fmla="*/ 90054 h 318654"/>
              <a:gd name="connsiteX3" fmla="*/ 104245 w 415972"/>
              <a:gd name="connsiteY3" fmla="*/ 13854 h 318654"/>
              <a:gd name="connsiteX4" fmla="*/ 125027 w 415972"/>
              <a:gd name="connsiteY4" fmla="*/ 0 h 318654"/>
              <a:gd name="connsiteX5" fmla="*/ 228936 w 415972"/>
              <a:gd name="connsiteY5" fmla="*/ 6927 h 318654"/>
              <a:gd name="connsiteX6" fmla="*/ 249718 w 415972"/>
              <a:gd name="connsiteY6" fmla="*/ 20782 h 318654"/>
              <a:gd name="connsiteX7" fmla="*/ 270500 w 415972"/>
              <a:gd name="connsiteY7" fmla="*/ 27709 h 318654"/>
              <a:gd name="connsiteX8" fmla="*/ 291281 w 415972"/>
              <a:gd name="connsiteY8" fmla="*/ 62345 h 318654"/>
              <a:gd name="connsiteX9" fmla="*/ 305136 w 415972"/>
              <a:gd name="connsiteY9" fmla="*/ 83127 h 318654"/>
              <a:gd name="connsiteX10" fmla="*/ 312063 w 415972"/>
              <a:gd name="connsiteY10" fmla="*/ 110836 h 318654"/>
              <a:gd name="connsiteX11" fmla="*/ 346700 w 415972"/>
              <a:gd name="connsiteY11" fmla="*/ 173182 h 318654"/>
              <a:gd name="connsiteX12" fmla="*/ 367481 w 415972"/>
              <a:gd name="connsiteY12" fmla="*/ 117763 h 318654"/>
              <a:gd name="connsiteX13" fmla="*/ 388263 w 415972"/>
              <a:gd name="connsiteY13" fmla="*/ 76200 h 318654"/>
              <a:gd name="connsiteX14" fmla="*/ 415972 w 415972"/>
              <a:gd name="connsiteY14" fmla="*/ 13854 h 318654"/>
              <a:gd name="connsiteX15" fmla="*/ 409045 w 415972"/>
              <a:gd name="connsiteY15" fmla="*/ 145472 h 318654"/>
              <a:gd name="connsiteX16" fmla="*/ 402118 w 415972"/>
              <a:gd name="connsiteY16" fmla="*/ 166254 h 318654"/>
              <a:gd name="connsiteX17" fmla="*/ 374409 w 415972"/>
              <a:gd name="connsiteY17" fmla="*/ 318654 h 318654"/>
              <a:gd name="connsiteX18" fmla="*/ 360554 w 415972"/>
              <a:gd name="connsiteY18" fmla="*/ 297872 h 318654"/>
              <a:gd name="connsiteX19" fmla="*/ 353627 w 415972"/>
              <a:gd name="connsiteY19" fmla="*/ 277091 h 318654"/>
              <a:gd name="connsiteX20" fmla="*/ 325918 w 415972"/>
              <a:gd name="connsiteY20" fmla="*/ 263236 h 318654"/>
              <a:gd name="connsiteX21" fmla="*/ 284354 w 415972"/>
              <a:gd name="connsiteY21" fmla="*/ 297872 h 318654"/>
              <a:gd name="connsiteX22" fmla="*/ 256645 w 415972"/>
              <a:gd name="connsiteY22" fmla="*/ 318654 h 318654"/>
              <a:gd name="connsiteX23" fmla="*/ 62681 w 415972"/>
              <a:gd name="connsiteY23" fmla="*/ 304800 h 318654"/>
              <a:gd name="connsiteX24" fmla="*/ 41900 w 415972"/>
              <a:gd name="connsiteY24" fmla="*/ 297872 h 318654"/>
              <a:gd name="connsiteX25" fmla="*/ 28045 w 415972"/>
              <a:gd name="connsiteY25" fmla="*/ 277091 h 318654"/>
              <a:gd name="connsiteX26" fmla="*/ 336 w 415972"/>
              <a:gd name="connsiteY26" fmla="*/ 180109 h 318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15972" h="318654">
                <a:moveTo>
                  <a:pt x="336" y="180109"/>
                </a:moveTo>
                <a:cubicBezTo>
                  <a:pt x="-1973" y="155864"/>
                  <a:pt x="8156" y="147308"/>
                  <a:pt x="14191" y="131618"/>
                </a:cubicBezTo>
                <a:cubicBezTo>
                  <a:pt x="19751" y="117161"/>
                  <a:pt x="27450" y="103595"/>
                  <a:pt x="34972" y="90054"/>
                </a:cubicBezTo>
                <a:cubicBezTo>
                  <a:pt x="50067" y="62882"/>
                  <a:pt x="84520" y="27003"/>
                  <a:pt x="104245" y="13854"/>
                </a:cubicBezTo>
                <a:lnTo>
                  <a:pt x="125027" y="0"/>
                </a:lnTo>
                <a:cubicBezTo>
                  <a:pt x="159663" y="2309"/>
                  <a:pt x="194695" y="1220"/>
                  <a:pt x="228936" y="6927"/>
                </a:cubicBezTo>
                <a:cubicBezTo>
                  <a:pt x="237148" y="8296"/>
                  <a:pt x="242271" y="17059"/>
                  <a:pt x="249718" y="20782"/>
                </a:cubicBezTo>
                <a:cubicBezTo>
                  <a:pt x="256249" y="24048"/>
                  <a:pt x="263573" y="25400"/>
                  <a:pt x="270500" y="27709"/>
                </a:cubicBezTo>
                <a:cubicBezTo>
                  <a:pt x="277427" y="39254"/>
                  <a:pt x="284145" y="50928"/>
                  <a:pt x="291281" y="62345"/>
                </a:cubicBezTo>
                <a:cubicBezTo>
                  <a:pt x="295694" y="69405"/>
                  <a:pt x="301856" y="75475"/>
                  <a:pt x="305136" y="83127"/>
                </a:cubicBezTo>
                <a:cubicBezTo>
                  <a:pt x="308886" y="91878"/>
                  <a:pt x="308720" y="101922"/>
                  <a:pt x="312063" y="110836"/>
                </a:cubicBezTo>
                <a:cubicBezTo>
                  <a:pt x="318687" y="128500"/>
                  <a:pt x="337884" y="158489"/>
                  <a:pt x="346700" y="173182"/>
                </a:cubicBezTo>
                <a:cubicBezTo>
                  <a:pt x="353910" y="151550"/>
                  <a:pt x="357129" y="140538"/>
                  <a:pt x="367481" y="117763"/>
                </a:cubicBezTo>
                <a:cubicBezTo>
                  <a:pt x="373891" y="103662"/>
                  <a:pt x="382305" y="90498"/>
                  <a:pt x="388263" y="76200"/>
                </a:cubicBezTo>
                <a:cubicBezTo>
                  <a:pt x="415744" y="10247"/>
                  <a:pt x="387750" y="56188"/>
                  <a:pt x="415972" y="13854"/>
                </a:cubicBezTo>
                <a:cubicBezTo>
                  <a:pt x="413663" y="57727"/>
                  <a:pt x="413022" y="101719"/>
                  <a:pt x="409045" y="145472"/>
                </a:cubicBezTo>
                <a:cubicBezTo>
                  <a:pt x="408384" y="152744"/>
                  <a:pt x="403550" y="159094"/>
                  <a:pt x="402118" y="166254"/>
                </a:cubicBezTo>
                <a:cubicBezTo>
                  <a:pt x="391992" y="216884"/>
                  <a:pt x="383645" y="267854"/>
                  <a:pt x="374409" y="318654"/>
                </a:cubicBezTo>
                <a:cubicBezTo>
                  <a:pt x="369791" y="311727"/>
                  <a:pt x="364277" y="305319"/>
                  <a:pt x="360554" y="297872"/>
                </a:cubicBezTo>
                <a:cubicBezTo>
                  <a:pt x="357289" y="291341"/>
                  <a:pt x="358790" y="282254"/>
                  <a:pt x="353627" y="277091"/>
                </a:cubicBezTo>
                <a:cubicBezTo>
                  <a:pt x="346325" y="269789"/>
                  <a:pt x="335154" y="267854"/>
                  <a:pt x="325918" y="263236"/>
                </a:cubicBezTo>
                <a:cubicBezTo>
                  <a:pt x="279987" y="293857"/>
                  <a:pt x="331024" y="257870"/>
                  <a:pt x="284354" y="297872"/>
                </a:cubicBezTo>
                <a:cubicBezTo>
                  <a:pt x="275588" y="305386"/>
                  <a:pt x="265881" y="311727"/>
                  <a:pt x="256645" y="318654"/>
                </a:cubicBezTo>
                <a:cubicBezTo>
                  <a:pt x="191990" y="314036"/>
                  <a:pt x="127199" y="311044"/>
                  <a:pt x="62681" y="304800"/>
                </a:cubicBezTo>
                <a:cubicBezTo>
                  <a:pt x="55413" y="304097"/>
                  <a:pt x="47602" y="302433"/>
                  <a:pt x="41900" y="297872"/>
                </a:cubicBezTo>
                <a:cubicBezTo>
                  <a:pt x="35399" y="292671"/>
                  <a:pt x="32663" y="284018"/>
                  <a:pt x="28045" y="277091"/>
                </a:cubicBezTo>
                <a:cubicBezTo>
                  <a:pt x="12718" y="215779"/>
                  <a:pt x="2645" y="204354"/>
                  <a:pt x="336" y="180109"/>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2" name="Freeform: Shape 51">
            <a:extLst>
              <a:ext uri="{FF2B5EF4-FFF2-40B4-BE49-F238E27FC236}">
                <a16:creationId xmlns:a16="http://schemas.microsoft.com/office/drawing/2014/main" id="{A796E6AF-FDD1-46D4-AC45-FAD3AACB45A9}"/>
              </a:ext>
            </a:extLst>
          </p:cNvPr>
          <p:cNvSpPr/>
          <p:nvPr/>
        </p:nvSpPr>
        <p:spPr>
          <a:xfrm>
            <a:off x="2533873" y="2388573"/>
            <a:ext cx="317979" cy="211053"/>
          </a:xfrm>
          <a:custGeom>
            <a:avLst/>
            <a:gdLst>
              <a:gd name="connsiteX0" fmla="*/ 336 w 415972"/>
              <a:gd name="connsiteY0" fmla="*/ 180109 h 318654"/>
              <a:gd name="connsiteX1" fmla="*/ 14191 w 415972"/>
              <a:gd name="connsiteY1" fmla="*/ 131618 h 318654"/>
              <a:gd name="connsiteX2" fmla="*/ 34972 w 415972"/>
              <a:gd name="connsiteY2" fmla="*/ 90054 h 318654"/>
              <a:gd name="connsiteX3" fmla="*/ 104245 w 415972"/>
              <a:gd name="connsiteY3" fmla="*/ 13854 h 318654"/>
              <a:gd name="connsiteX4" fmla="*/ 125027 w 415972"/>
              <a:gd name="connsiteY4" fmla="*/ 0 h 318654"/>
              <a:gd name="connsiteX5" fmla="*/ 228936 w 415972"/>
              <a:gd name="connsiteY5" fmla="*/ 6927 h 318654"/>
              <a:gd name="connsiteX6" fmla="*/ 249718 w 415972"/>
              <a:gd name="connsiteY6" fmla="*/ 20782 h 318654"/>
              <a:gd name="connsiteX7" fmla="*/ 270500 w 415972"/>
              <a:gd name="connsiteY7" fmla="*/ 27709 h 318654"/>
              <a:gd name="connsiteX8" fmla="*/ 291281 w 415972"/>
              <a:gd name="connsiteY8" fmla="*/ 62345 h 318654"/>
              <a:gd name="connsiteX9" fmla="*/ 305136 w 415972"/>
              <a:gd name="connsiteY9" fmla="*/ 83127 h 318654"/>
              <a:gd name="connsiteX10" fmla="*/ 312063 w 415972"/>
              <a:gd name="connsiteY10" fmla="*/ 110836 h 318654"/>
              <a:gd name="connsiteX11" fmla="*/ 346700 w 415972"/>
              <a:gd name="connsiteY11" fmla="*/ 173182 h 318654"/>
              <a:gd name="connsiteX12" fmla="*/ 367481 w 415972"/>
              <a:gd name="connsiteY12" fmla="*/ 117763 h 318654"/>
              <a:gd name="connsiteX13" fmla="*/ 388263 w 415972"/>
              <a:gd name="connsiteY13" fmla="*/ 76200 h 318654"/>
              <a:gd name="connsiteX14" fmla="*/ 415972 w 415972"/>
              <a:gd name="connsiteY14" fmla="*/ 13854 h 318654"/>
              <a:gd name="connsiteX15" fmla="*/ 409045 w 415972"/>
              <a:gd name="connsiteY15" fmla="*/ 145472 h 318654"/>
              <a:gd name="connsiteX16" fmla="*/ 402118 w 415972"/>
              <a:gd name="connsiteY16" fmla="*/ 166254 h 318654"/>
              <a:gd name="connsiteX17" fmla="*/ 374409 w 415972"/>
              <a:gd name="connsiteY17" fmla="*/ 318654 h 318654"/>
              <a:gd name="connsiteX18" fmla="*/ 360554 w 415972"/>
              <a:gd name="connsiteY18" fmla="*/ 297872 h 318654"/>
              <a:gd name="connsiteX19" fmla="*/ 353627 w 415972"/>
              <a:gd name="connsiteY19" fmla="*/ 277091 h 318654"/>
              <a:gd name="connsiteX20" fmla="*/ 325918 w 415972"/>
              <a:gd name="connsiteY20" fmla="*/ 263236 h 318654"/>
              <a:gd name="connsiteX21" fmla="*/ 284354 w 415972"/>
              <a:gd name="connsiteY21" fmla="*/ 297872 h 318654"/>
              <a:gd name="connsiteX22" fmla="*/ 256645 w 415972"/>
              <a:gd name="connsiteY22" fmla="*/ 318654 h 318654"/>
              <a:gd name="connsiteX23" fmla="*/ 62681 w 415972"/>
              <a:gd name="connsiteY23" fmla="*/ 304800 h 318654"/>
              <a:gd name="connsiteX24" fmla="*/ 41900 w 415972"/>
              <a:gd name="connsiteY24" fmla="*/ 297872 h 318654"/>
              <a:gd name="connsiteX25" fmla="*/ 28045 w 415972"/>
              <a:gd name="connsiteY25" fmla="*/ 277091 h 318654"/>
              <a:gd name="connsiteX26" fmla="*/ 336 w 415972"/>
              <a:gd name="connsiteY26" fmla="*/ 180109 h 318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15972" h="318654">
                <a:moveTo>
                  <a:pt x="336" y="180109"/>
                </a:moveTo>
                <a:cubicBezTo>
                  <a:pt x="-1973" y="155864"/>
                  <a:pt x="8156" y="147308"/>
                  <a:pt x="14191" y="131618"/>
                </a:cubicBezTo>
                <a:cubicBezTo>
                  <a:pt x="19751" y="117161"/>
                  <a:pt x="27450" y="103595"/>
                  <a:pt x="34972" y="90054"/>
                </a:cubicBezTo>
                <a:cubicBezTo>
                  <a:pt x="50067" y="62882"/>
                  <a:pt x="84520" y="27003"/>
                  <a:pt x="104245" y="13854"/>
                </a:cubicBezTo>
                <a:lnTo>
                  <a:pt x="125027" y="0"/>
                </a:lnTo>
                <a:cubicBezTo>
                  <a:pt x="159663" y="2309"/>
                  <a:pt x="194695" y="1220"/>
                  <a:pt x="228936" y="6927"/>
                </a:cubicBezTo>
                <a:cubicBezTo>
                  <a:pt x="237148" y="8296"/>
                  <a:pt x="242271" y="17059"/>
                  <a:pt x="249718" y="20782"/>
                </a:cubicBezTo>
                <a:cubicBezTo>
                  <a:pt x="256249" y="24048"/>
                  <a:pt x="263573" y="25400"/>
                  <a:pt x="270500" y="27709"/>
                </a:cubicBezTo>
                <a:cubicBezTo>
                  <a:pt x="277427" y="39254"/>
                  <a:pt x="284145" y="50928"/>
                  <a:pt x="291281" y="62345"/>
                </a:cubicBezTo>
                <a:cubicBezTo>
                  <a:pt x="295694" y="69405"/>
                  <a:pt x="301856" y="75475"/>
                  <a:pt x="305136" y="83127"/>
                </a:cubicBezTo>
                <a:cubicBezTo>
                  <a:pt x="308886" y="91878"/>
                  <a:pt x="308720" y="101922"/>
                  <a:pt x="312063" y="110836"/>
                </a:cubicBezTo>
                <a:cubicBezTo>
                  <a:pt x="318687" y="128500"/>
                  <a:pt x="337884" y="158489"/>
                  <a:pt x="346700" y="173182"/>
                </a:cubicBezTo>
                <a:cubicBezTo>
                  <a:pt x="353910" y="151550"/>
                  <a:pt x="357129" y="140538"/>
                  <a:pt x="367481" y="117763"/>
                </a:cubicBezTo>
                <a:cubicBezTo>
                  <a:pt x="373891" y="103662"/>
                  <a:pt x="382305" y="90498"/>
                  <a:pt x="388263" y="76200"/>
                </a:cubicBezTo>
                <a:cubicBezTo>
                  <a:pt x="415744" y="10247"/>
                  <a:pt x="387750" y="56188"/>
                  <a:pt x="415972" y="13854"/>
                </a:cubicBezTo>
                <a:cubicBezTo>
                  <a:pt x="413663" y="57727"/>
                  <a:pt x="413022" y="101719"/>
                  <a:pt x="409045" y="145472"/>
                </a:cubicBezTo>
                <a:cubicBezTo>
                  <a:pt x="408384" y="152744"/>
                  <a:pt x="403550" y="159094"/>
                  <a:pt x="402118" y="166254"/>
                </a:cubicBezTo>
                <a:cubicBezTo>
                  <a:pt x="391992" y="216884"/>
                  <a:pt x="383645" y="267854"/>
                  <a:pt x="374409" y="318654"/>
                </a:cubicBezTo>
                <a:cubicBezTo>
                  <a:pt x="369791" y="311727"/>
                  <a:pt x="364277" y="305319"/>
                  <a:pt x="360554" y="297872"/>
                </a:cubicBezTo>
                <a:cubicBezTo>
                  <a:pt x="357289" y="291341"/>
                  <a:pt x="358790" y="282254"/>
                  <a:pt x="353627" y="277091"/>
                </a:cubicBezTo>
                <a:cubicBezTo>
                  <a:pt x="346325" y="269789"/>
                  <a:pt x="335154" y="267854"/>
                  <a:pt x="325918" y="263236"/>
                </a:cubicBezTo>
                <a:cubicBezTo>
                  <a:pt x="279987" y="293857"/>
                  <a:pt x="331024" y="257870"/>
                  <a:pt x="284354" y="297872"/>
                </a:cubicBezTo>
                <a:cubicBezTo>
                  <a:pt x="275588" y="305386"/>
                  <a:pt x="265881" y="311727"/>
                  <a:pt x="256645" y="318654"/>
                </a:cubicBezTo>
                <a:cubicBezTo>
                  <a:pt x="191990" y="314036"/>
                  <a:pt x="127199" y="311044"/>
                  <a:pt x="62681" y="304800"/>
                </a:cubicBezTo>
                <a:cubicBezTo>
                  <a:pt x="55413" y="304097"/>
                  <a:pt x="47602" y="302433"/>
                  <a:pt x="41900" y="297872"/>
                </a:cubicBezTo>
                <a:cubicBezTo>
                  <a:pt x="35399" y="292671"/>
                  <a:pt x="32663" y="284018"/>
                  <a:pt x="28045" y="277091"/>
                </a:cubicBezTo>
                <a:cubicBezTo>
                  <a:pt x="12718" y="215779"/>
                  <a:pt x="2645" y="204354"/>
                  <a:pt x="336" y="180109"/>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3" name="Freeform: Shape 52">
            <a:extLst>
              <a:ext uri="{FF2B5EF4-FFF2-40B4-BE49-F238E27FC236}">
                <a16:creationId xmlns:a16="http://schemas.microsoft.com/office/drawing/2014/main" id="{4E736ADD-588B-49E4-A5ED-36A0E78A3BFF}"/>
              </a:ext>
            </a:extLst>
          </p:cNvPr>
          <p:cNvSpPr/>
          <p:nvPr/>
        </p:nvSpPr>
        <p:spPr>
          <a:xfrm>
            <a:off x="2078899" y="2218376"/>
            <a:ext cx="168760" cy="82413"/>
          </a:xfrm>
          <a:custGeom>
            <a:avLst/>
            <a:gdLst>
              <a:gd name="connsiteX0" fmla="*/ 336 w 415972"/>
              <a:gd name="connsiteY0" fmla="*/ 180109 h 318654"/>
              <a:gd name="connsiteX1" fmla="*/ 14191 w 415972"/>
              <a:gd name="connsiteY1" fmla="*/ 131618 h 318654"/>
              <a:gd name="connsiteX2" fmla="*/ 34972 w 415972"/>
              <a:gd name="connsiteY2" fmla="*/ 90054 h 318654"/>
              <a:gd name="connsiteX3" fmla="*/ 104245 w 415972"/>
              <a:gd name="connsiteY3" fmla="*/ 13854 h 318654"/>
              <a:gd name="connsiteX4" fmla="*/ 125027 w 415972"/>
              <a:gd name="connsiteY4" fmla="*/ 0 h 318654"/>
              <a:gd name="connsiteX5" fmla="*/ 228936 w 415972"/>
              <a:gd name="connsiteY5" fmla="*/ 6927 h 318654"/>
              <a:gd name="connsiteX6" fmla="*/ 249718 w 415972"/>
              <a:gd name="connsiteY6" fmla="*/ 20782 h 318654"/>
              <a:gd name="connsiteX7" fmla="*/ 270500 w 415972"/>
              <a:gd name="connsiteY7" fmla="*/ 27709 h 318654"/>
              <a:gd name="connsiteX8" fmla="*/ 291281 w 415972"/>
              <a:gd name="connsiteY8" fmla="*/ 62345 h 318654"/>
              <a:gd name="connsiteX9" fmla="*/ 305136 w 415972"/>
              <a:gd name="connsiteY9" fmla="*/ 83127 h 318654"/>
              <a:gd name="connsiteX10" fmla="*/ 312063 w 415972"/>
              <a:gd name="connsiteY10" fmla="*/ 110836 h 318654"/>
              <a:gd name="connsiteX11" fmla="*/ 346700 w 415972"/>
              <a:gd name="connsiteY11" fmla="*/ 173182 h 318654"/>
              <a:gd name="connsiteX12" fmla="*/ 367481 w 415972"/>
              <a:gd name="connsiteY12" fmla="*/ 117763 h 318654"/>
              <a:gd name="connsiteX13" fmla="*/ 388263 w 415972"/>
              <a:gd name="connsiteY13" fmla="*/ 76200 h 318654"/>
              <a:gd name="connsiteX14" fmla="*/ 415972 w 415972"/>
              <a:gd name="connsiteY14" fmla="*/ 13854 h 318654"/>
              <a:gd name="connsiteX15" fmla="*/ 409045 w 415972"/>
              <a:gd name="connsiteY15" fmla="*/ 145472 h 318654"/>
              <a:gd name="connsiteX16" fmla="*/ 402118 w 415972"/>
              <a:gd name="connsiteY16" fmla="*/ 166254 h 318654"/>
              <a:gd name="connsiteX17" fmla="*/ 374409 w 415972"/>
              <a:gd name="connsiteY17" fmla="*/ 318654 h 318654"/>
              <a:gd name="connsiteX18" fmla="*/ 360554 w 415972"/>
              <a:gd name="connsiteY18" fmla="*/ 297872 h 318654"/>
              <a:gd name="connsiteX19" fmla="*/ 353627 w 415972"/>
              <a:gd name="connsiteY19" fmla="*/ 277091 h 318654"/>
              <a:gd name="connsiteX20" fmla="*/ 325918 w 415972"/>
              <a:gd name="connsiteY20" fmla="*/ 263236 h 318654"/>
              <a:gd name="connsiteX21" fmla="*/ 284354 w 415972"/>
              <a:gd name="connsiteY21" fmla="*/ 297872 h 318654"/>
              <a:gd name="connsiteX22" fmla="*/ 256645 w 415972"/>
              <a:gd name="connsiteY22" fmla="*/ 318654 h 318654"/>
              <a:gd name="connsiteX23" fmla="*/ 62681 w 415972"/>
              <a:gd name="connsiteY23" fmla="*/ 304800 h 318654"/>
              <a:gd name="connsiteX24" fmla="*/ 41900 w 415972"/>
              <a:gd name="connsiteY24" fmla="*/ 297872 h 318654"/>
              <a:gd name="connsiteX25" fmla="*/ 28045 w 415972"/>
              <a:gd name="connsiteY25" fmla="*/ 277091 h 318654"/>
              <a:gd name="connsiteX26" fmla="*/ 336 w 415972"/>
              <a:gd name="connsiteY26" fmla="*/ 180109 h 318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15972" h="318654">
                <a:moveTo>
                  <a:pt x="336" y="180109"/>
                </a:moveTo>
                <a:cubicBezTo>
                  <a:pt x="-1973" y="155864"/>
                  <a:pt x="8156" y="147308"/>
                  <a:pt x="14191" y="131618"/>
                </a:cubicBezTo>
                <a:cubicBezTo>
                  <a:pt x="19751" y="117161"/>
                  <a:pt x="27450" y="103595"/>
                  <a:pt x="34972" y="90054"/>
                </a:cubicBezTo>
                <a:cubicBezTo>
                  <a:pt x="50067" y="62882"/>
                  <a:pt x="84520" y="27003"/>
                  <a:pt x="104245" y="13854"/>
                </a:cubicBezTo>
                <a:lnTo>
                  <a:pt x="125027" y="0"/>
                </a:lnTo>
                <a:cubicBezTo>
                  <a:pt x="159663" y="2309"/>
                  <a:pt x="194695" y="1220"/>
                  <a:pt x="228936" y="6927"/>
                </a:cubicBezTo>
                <a:cubicBezTo>
                  <a:pt x="237148" y="8296"/>
                  <a:pt x="242271" y="17059"/>
                  <a:pt x="249718" y="20782"/>
                </a:cubicBezTo>
                <a:cubicBezTo>
                  <a:pt x="256249" y="24048"/>
                  <a:pt x="263573" y="25400"/>
                  <a:pt x="270500" y="27709"/>
                </a:cubicBezTo>
                <a:cubicBezTo>
                  <a:pt x="277427" y="39254"/>
                  <a:pt x="284145" y="50928"/>
                  <a:pt x="291281" y="62345"/>
                </a:cubicBezTo>
                <a:cubicBezTo>
                  <a:pt x="295694" y="69405"/>
                  <a:pt x="301856" y="75475"/>
                  <a:pt x="305136" y="83127"/>
                </a:cubicBezTo>
                <a:cubicBezTo>
                  <a:pt x="308886" y="91878"/>
                  <a:pt x="308720" y="101922"/>
                  <a:pt x="312063" y="110836"/>
                </a:cubicBezTo>
                <a:cubicBezTo>
                  <a:pt x="318687" y="128500"/>
                  <a:pt x="337884" y="158489"/>
                  <a:pt x="346700" y="173182"/>
                </a:cubicBezTo>
                <a:cubicBezTo>
                  <a:pt x="353910" y="151550"/>
                  <a:pt x="357129" y="140538"/>
                  <a:pt x="367481" y="117763"/>
                </a:cubicBezTo>
                <a:cubicBezTo>
                  <a:pt x="373891" y="103662"/>
                  <a:pt x="382305" y="90498"/>
                  <a:pt x="388263" y="76200"/>
                </a:cubicBezTo>
                <a:cubicBezTo>
                  <a:pt x="415744" y="10247"/>
                  <a:pt x="387750" y="56188"/>
                  <a:pt x="415972" y="13854"/>
                </a:cubicBezTo>
                <a:cubicBezTo>
                  <a:pt x="413663" y="57727"/>
                  <a:pt x="413022" y="101719"/>
                  <a:pt x="409045" y="145472"/>
                </a:cubicBezTo>
                <a:cubicBezTo>
                  <a:pt x="408384" y="152744"/>
                  <a:pt x="403550" y="159094"/>
                  <a:pt x="402118" y="166254"/>
                </a:cubicBezTo>
                <a:cubicBezTo>
                  <a:pt x="391992" y="216884"/>
                  <a:pt x="383645" y="267854"/>
                  <a:pt x="374409" y="318654"/>
                </a:cubicBezTo>
                <a:cubicBezTo>
                  <a:pt x="369791" y="311727"/>
                  <a:pt x="364277" y="305319"/>
                  <a:pt x="360554" y="297872"/>
                </a:cubicBezTo>
                <a:cubicBezTo>
                  <a:pt x="357289" y="291341"/>
                  <a:pt x="358790" y="282254"/>
                  <a:pt x="353627" y="277091"/>
                </a:cubicBezTo>
                <a:cubicBezTo>
                  <a:pt x="346325" y="269789"/>
                  <a:pt x="335154" y="267854"/>
                  <a:pt x="325918" y="263236"/>
                </a:cubicBezTo>
                <a:cubicBezTo>
                  <a:pt x="279987" y="293857"/>
                  <a:pt x="331024" y="257870"/>
                  <a:pt x="284354" y="297872"/>
                </a:cubicBezTo>
                <a:cubicBezTo>
                  <a:pt x="275588" y="305386"/>
                  <a:pt x="265881" y="311727"/>
                  <a:pt x="256645" y="318654"/>
                </a:cubicBezTo>
                <a:cubicBezTo>
                  <a:pt x="191990" y="314036"/>
                  <a:pt x="127199" y="311044"/>
                  <a:pt x="62681" y="304800"/>
                </a:cubicBezTo>
                <a:cubicBezTo>
                  <a:pt x="55413" y="304097"/>
                  <a:pt x="47602" y="302433"/>
                  <a:pt x="41900" y="297872"/>
                </a:cubicBezTo>
                <a:cubicBezTo>
                  <a:pt x="35399" y="292671"/>
                  <a:pt x="32663" y="284018"/>
                  <a:pt x="28045" y="277091"/>
                </a:cubicBezTo>
                <a:cubicBezTo>
                  <a:pt x="12718" y="215779"/>
                  <a:pt x="2645" y="204354"/>
                  <a:pt x="336" y="180109"/>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4" name="Oval 53">
            <a:extLst>
              <a:ext uri="{FF2B5EF4-FFF2-40B4-BE49-F238E27FC236}">
                <a16:creationId xmlns:a16="http://schemas.microsoft.com/office/drawing/2014/main" id="{E0C88F57-BC8A-41FE-96AB-6C8F40889FD7}"/>
              </a:ext>
            </a:extLst>
          </p:cNvPr>
          <p:cNvSpPr/>
          <p:nvPr/>
        </p:nvSpPr>
        <p:spPr>
          <a:xfrm>
            <a:off x="2131514" y="2234259"/>
            <a:ext cx="45719" cy="45719"/>
          </a:xfrm>
          <a:prstGeom prst="ellipse">
            <a:avLst/>
          </a:prstGeom>
          <a:solidFill>
            <a:schemeClr val="bg1">
              <a:lumMod val="50000"/>
            </a:schemeClr>
          </a:solidFill>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55" name="Freeform: Shape 54">
            <a:extLst>
              <a:ext uri="{FF2B5EF4-FFF2-40B4-BE49-F238E27FC236}">
                <a16:creationId xmlns:a16="http://schemas.microsoft.com/office/drawing/2014/main" id="{241AD6AC-B0D1-4ED1-B06D-582651366E8D}"/>
              </a:ext>
            </a:extLst>
          </p:cNvPr>
          <p:cNvSpPr/>
          <p:nvPr/>
        </p:nvSpPr>
        <p:spPr>
          <a:xfrm>
            <a:off x="1834307" y="1679701"/>
            <a:ext cx="168760" cy="82413"/>
          </a:xfrm>
          <a:custGeom>
            <a:avLst/>
            <a:gdLst>
              <a:gd name="connsiteX0" fmla="*/ 336 w 415972"/>
              <a:gd name="connsiteY0" fmla="*/ 180109 h 318654"/>
              <a:gd name="connsiteX1" fmla="*/ 14191 w 415972"/>
              <a:gd name="connsiteY1" fmla="*/ 131618 h 318654"/>
              <a:gd name="connsiteX2" fmla="*/ 34972 w 415972"/>
              <a:gd name="connsiteY2" fmla="*/ 90054 h 318654"/>
              <a:gd name="connsiteX3" fmla="*/ 104245 w 415972"/>
              <a:gd name="connsiteY3" fmla="*/ 13854 h 318654"/>
              <a:gd name="connsiteX4" fmla="*/ 125027 w 415972"/>
              <a:gd name="connsiteY4" fmla="*/ 0 h 318654"/>
              <a:gd name="connsiteX5" fmla="*/ 228936 w 415972"/>
              <a:gd name="connsiteY5" fmla="*/ 6927 h 318654"/>
              <a:gd name="connsiteX6" fmla="*/ 249718 w 415972"/>
              <a:gd name="connsiteY6" fmla="*/ 20782 h 318654"/>
              <a:gd name="connsiteX7" fmla="*/ 270500 w 415972"/>
              <a:gd name="connsiteY7" fmla="*/ 27709 h 318654"/>
              <a:gd name="connsiteX8" fmla="*/ 291281 w 415972"/>
              <a:gd name="connsiteY8" fmla="*/ 62345 h 318654"/>
              <a:gd name="connsiteX9" fmla="*/ 305136 w 415972"/>
              <a:gd name="connsiteY9" fmla="*/ 83127 h 318654"/>
              <a:gd name="connsiteX10" fmla="*/ 312063 w 415972"/>
              <a:gd name="connsiteY10" fmla="*/ 110836 h 318654"/>
              <a:gd name="connsiteX11" fmla="*/ 346700 w 415972"/>
              <a:gd name="connsiteY11" fmla="*/ 173182 h 318654"/>
              <a:gd name="connsiteX12" fmla="*/ 367481 w 415972"/>
              <a:gd name="connsiteY12" fmla="*/ 117763 h 318654"/>
              <a:gd name="connsiteX13" fmla="*/ 388263 w 415972"/>
              <a:gd name="connsiteY13" fmla="*/ 76200 h 318654"/>
              <a:gd name="connsiteX14" fmla="*/ 415972 w 415972"/>
              <a:gd name="connsiteY14" fmla="*/ 13854 h 318654"/>
              <a:gd name="connsiteX15" fmla="*/ 409045 w 415972"/>
              <a:gd name="connsiteY15" fmla="*/ 145472 h 318654"/>
              <a:gd name="connsiteX16" fmla="*/ 402118 w 415972"/>
              <a:gd name="connsiteY16" fmla="*/ 166254 h 318654"/>
              <a:gd name="connsiteX17" fmla="*/ 374409 w 415972"/>
              <a:gd name="connsiteY17" fmla="*/ 318654 h 318654"/>
              <a:gd name="connsiteX18" fmla="*/ 360554 w 415972"/>
              <a:gd name="connsiteY18" fmla="*/ 297872 h 318654"/>
              <a:gd name="connsiteX19" fmla="*/ 353627 w 415972"/>
              <a:gd name="connsiteY19" fmla="*/ 277091 h 318654"/>
              <a:gd name="connsiteX20" fmla="*/ 325918 w 415972"/>
              <a:gd name="connsiteY20" fmla="*/ 263236 h 318654"/>
              <a:gd name="connsiteX21" fmla="*/ 284354 w 415972"/>
              <a:gd name="connsiteY21" fmla="*/ 297872 h 318654"/>
              <a:gd name="connsiteX22" fmla="*/ 256645 w 415972"/>
              <a:gd name="connsiteY22" fmla="*/ 318654 h 318654"/>
              <a:gd name="connsiteX23" fmla="*/ 62681 w 415972"/>
              <a:gd name="connsiteY23" fmla="*/ 304800 h 318654"/>
              <a:gd name="connsiteX24" fmla="*/ 41900 w 415972"/>
              <a:gd name="connsiteY24" fmla="*/ 297872 h 318654"/>
              <a:gd name="connsiteX25" fmla="*/ 28045 w 415972"/>
              <a:gd name="connsiteY25" fmla="*/ 277091 h 318654"/>
              <a:gd name="connsiteX26" fmla="*/ 336 w 415972"/>
              <a:gd name="connsiteY26" fmla="*/ 180109 h 318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15972" h="318654">
                <a:moveTo>
                  <a:pt x="336" y="180109"/>
                </a:moveTo>
                <a:cubicBezTo>
                  <a:pt x="-1973" y="155864"/>
                  <a:pt x="8156" y="147308"/>
                  <a:pt x="14191" y="131618"/>
                </a:cubicBezTo>
                <a:cubicBezTo>
                  <a:pt x="19751" y="117161"/>
                  <a:pt x="27450" y="103595"/>
                  <a:pt x="34972" y="90054"/>
                </a:cubicBezTo>
                <a:cubicBezTo>
                  <a:pt x="50067" y="62882"/>
                  <a:pt x="84520" y="27003"/>
                  <a:pt x="104245" y="13854"/>
                </a:cubicBezTo>
                <a:lnTo>
                  <a:pt x="125027" y="0"/>
                </a:lnTo>
                <a:cubicBezTo>
                  <a:pt x="159663" y="2309"/>
                  <a:pt x="194695" y="1220"/>
                  <a:pt x="228936" y="6927"/>
                </a:cubicBezTo>
                <a:cubicBezTo>
                  <a:pt x="237148" y="8296"/>
                  <a:pt x="242271" y="17059"/>
                  <a:pt x="249718" y="20782"/>
                </a:cubicBezTo>
                <a:cubicBezTo>
                  <a:pt x="256249" y="24048"/>
                  <a:pt x="263573" y="25400"/>
                  <a:pt x="270500" y="27709"/>
                </a:cubicBezTo>
                <a:cubicBezTo>
                  <a:pt x="277427" y="39254"/>
                  <a:pt x="284145" y="50928"/>
                  <a:pt x="291281" y="62345"/>
                </a:cubicBezTo>
                <a:cubicBezTo>
                  <a:pt x="295694" y="69405"/>
                  <a:pt x="301856" y="75475"/>
                  <a:pt x="305136" y="83127"/>
                </a:cubicBezTo>
                <a:cubicBezTo>
                  <a:pt x="308886" y="91878"/>
                  <a:pt x="308720" y="101922"/>
                  <a:pt x="312063" y="110836"/>
                </a:cubicBezTo>
                <a:cubicBezTo>
                  <a:pt x="318687" y="128500"/>
                  <a:pt x="337884" y="158489"/>
                  <a:pt x="346700" y="173182"/>
                </a:cubicBezTo>
                <a:cubicBezTo>
                  <a:pt x="353910" y="151550"/>
                  <a:pt x="357129" y="140538"/>
                  <a:pt x="367481" y="117763"/>
                </a:cubicBezTo>
                <a:cubicBezTo>
                  <a:pt x="373891" y="103662"/>
                  <a:pt x="382305" y="90498"/>
                  <a:pt x="388263" y="76200"/>
                </a:cubicBezTo>
                <a:cubicBezTo>
                  <a:pt x="415744" y="10247"/>
                  <a:pt x="387750" y="56188"/>
                  <a:pt x="415972" y="13854"/>
                </a:cubicBezTo>
                <a:cubicBezTo>
                  <a:pt x="413663" y="57727"/>
                  <a:pt x="413022" y="101719"/>
                  <a:pt x="409045" y="145472"/>
                </a:cubicBezTo>
                <a:cubicBezTo>
                  <a:pt x="408384" y="152744"/>
                  <a:pt x="403550" y="159094"/>
                  <a:pt x="402118" y="166254"/>
                </a:cubicBezTo>
                <a:cubicBezTo>
                  <a:pt x="391992" y="216884"/>
                  <a:pt x="383645" y="267854"/>
                  <a:pt x="374409" y="318654"/>
                </a:cubicBezTo>
                <a:cubicBezTo>
                  <a:pt x="369791" y="311727"/>
                  <a:pt x="364277" y="305319"/>
                  <a:pt x="360554" y="297872"/>
                </a:cubicBezTo>
                <a:cubicBezTo>
                  <a:pt x="357289" y="291341"/>
                  <a:pt x="358790" y="282254"/>
                  <a:pt x="353627" y="277091"/>
                </a:cubicBezTo>
                <a:cubicBezTo>
                  <a:pt x="346325" y="269789"/>
                  <a:pt x="335154" y="267854"/>
                  <a:pt x="325918" y="263236"/>
                </a:cubicBezTo>
                <a:cubicBezTo>
                  <a:pt x="279987" y="293857"/>
                  <a:pt x="331024" y="257870"/>
                  <a:pt x="284354" y="297872"/>
                </a:cubicBezTo>
                <a:cubicBezTo>
                  <a:pt x="275588" y="305386"/>
                  <a:pt x="265881" y="311727"/>
                  <a:pt x="256645" y="318654"/>
                </a:cubicBezTo>
                <a:cubicBezTo>
                  <a:pt x="191990" y="314036"/>
                  <a:pt x="127199" y="311044"/>
                  <a:pt x="62681" y="304800"/>
                </a:cubicBezTo>
                <a:cubicBezTo>
                  <a:pt x="55413" y="304097"/>
                  <a:pt x="47602" y="302433"/>
                  <a:pt x="41900" y="297872"/>
                </a:cubicBezTo>
                <a:cubicBezTo>
                  <a:pt x="35399" y="292671"/>
                  <a:pt x="32663" y="284018"/>
                  <a:pt x="28045" y="277091"/>
                </a:cubicBezTo>
                <a:cubicBezTo>
                  <a:pt x="12718" y="215779"/>
                  <a:pt x="2645" y="204354"/>
                  <a:pt x="336" y="180109"/>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6" name="Oval 55">
            <a:extLst>
              <a:ext uri="{FF2B5EF4-FFF2-40B4-BE49-F238E27FC236}">
                <a16:creationId xmlns:a16="http://schemas.microsoft.com/office/drawing/2014/main" id="{D0ED54CD-56BF-4E90-8E93-C6BB6969B899}"/>
              </a:ext>
            </a:extLst>
          </p:cNvPr>
          <p:cNvSpPr/>
          <p:nvPr/>
        </p:nvSpPr>
        <p:spPr>
          <a:xfrm>
            <a:off x="1886922" y="1695584"/>
            <a:ext cx="45719" cy="45719"/>
          </a:xfrm>
          <a:prstGeom prst="ellipse">
            <a:avLst/>
          </a:prstGeom>
          <a:solidFill>
            <a:schemeClr val="bg1">
              <a:lumMod val="50000"/>
            </a:schemeClr>
          </a:solidFill>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58" name="Freeform: Shape 57">
            <a:extLst>
              <a:ext uri="{FF2B5EF4-FFF2-40B4-BE49-F238E27FC236}">
                <a16:creationId xmlns:a16="http://schemas.microsoft.com/office/drawing/2014/main" id="{AA05D366-F0BA-46A1-BC77-23485D06E4AC}"/>
              </a:ext>
            </a:extLst>
          </p:cNvPr>
          <p:cNvSpPr/>
          <p:nvPr/>
        </p:nvSpPr>
        <p:spPr>
          <a:xfrm>
            <a:off x="2060988" y="1550575"/>
            <a:ext cx="168760" cy="82413"/>
          </a:xfrm>
          <a:custGeom>
            <a:avLst/>
            <a:gdLst>
              <a:gd name="connsiteX0" fmla="*/ 336 w 415972"/>
              <a:gd name="connsiteY0" fmla="*/ 180109 h 318654"/>
              <a:gd name="connsiteX1" fmla="*/ 14191 w 415972"/>
              <a:gd name="connsiteY1" fmla="*/ 131618 h 318654"/>
              <a:gd name="connsiteX2" fmla="*/ 34972 w 415972"/>
              <a:gd name="connsiteY2" fmla="*/ 90054 h 318654"/>
              <a:gd name="connsiteX3" fmla="*/ 104245 w 415972"/>
              <a:gd name="connsiteY3" fmla="*/ 13854 h 318654"/>
              <a:gd name="connsiteX4" fmla="*/ 125027 w 415972"/>
              <a:gd name="connsiteY4" fmla="*/ 0 h 318654"/>
              <a:gd name="connsiteX5" fmla="*/ 228936 w 415972"/>
              <a:gd name="connsiteY5" fmla="*/ 6927 h 318654"/>
              <a:gd name="connsiteX6" fmla="*/ 249718 w 415972"/>
              <a:gd name="connsiteY6" fmla="*/ 20782 h 318654"/>
              <a:gd name="connsiteX7" fmla="*/ 270500 w 415972"/>
              <a:gd name="connsiteY7" fmla="*/ 27709 h 318654"/>
              <a:gd name="connsiteX8" fmla="*/ 291281 w 415972"/>
              <a:gd name="connsiteY8" fmla="*/ 62345 h 318654"/>
              <a:gd name="connsiteX9" fmla="*/ 305136 w 415972"/>
              <a:gd name="connsiteY9" fmla="*/ 83127 h 318654"/>
              <a:gd name="connsiteX10" fmla="*/ 312063 w 415972"/>
              <a:gd name="connsiteY10" fmla="*/ 110836 h 318654"/>
              <a:gd name="connsiteX11" fmla="*/ 346700 w 415972"/>
              <a:gd name="connsiteY11" fmla="*/ 173182 h 318654"/>
              <a:gd name="connsiteX12" fmla="*/ 367481 w 415972"/>
              <a:gd name="connsiteY12" fmla="*/ 117763 h 318654"/>
              <a:gd name="connsiteX13" fmla="*/ 388263 w 415972"/>
              <a:gd name="connsiteY13" fmla="*/ 76200 h 318654"/>
              <a:gd name="connsiteX14" fmla="*/ 415972 w 415972"/>
              <a:gd name="connsiteY14" fmla="*/ 13854 h 318654"/>
              <a:gd name="connsiteX15" fmla="*/ 409045 w 415972"/>
              <a:gd name="connsiteY15" fmla="*/ 145472 h 318654"/>
              <a:gd name="connsiteX16" fmla="*/ 402118 w 415972"/>
              <a:gd name="connsiteY16" fmla="*/ 166254 h 318654"/>
              <a:gd name="connsiteX17" fmla="*/ 374409 w 415972"/>
              <a:gd name="connsiteY17" fmla="*/ 318654 h 318654"/>
              <a:gd name="connsiteX18" fmla="*/ 360554 w 415972"/>
              <a:gd name="connsiteY18" fmla="*/ 297872 h 318654"/>
              <a:gd name="connsiteX19" fmla="*/ 353627 w 415972"/>
              <a:gd name="connsiteY19" fmla="*/ 277091 h 318654"/>
              <a:gd name="connsiteX20" fmla="*/ 325918 w 415972"/>
              <a:gd name="connsiteY20" fmla="*/ 263236 h 318654"/>
              <a:gd name="connsiteX21" fmla="*/ 284354 w 415972"/>
              <a:gd name="connsiteY21" fmla="*/ 297872 h 318654"/>
              <a:gd name="connsiteX22" fmla="*/ 256645 w 415972"/>
              <a:gd name="connsiteY22" fmla="*/ 318654 h 318654"/>
              <a:gd name="connsiteX23" fmla="*/ 62681 w 415972"/>
              <a:gd name="connsiteY23" fmla="*/ 304800 h 318654"/>
              <a:gd name="connsiteX24" fmla="*/ 41900 w 415972"/>
              <a:gd name="connsiteY24" fmla="*/ 297872 h 318654"/>
              <a:gd name="connsiteX25" fmla="*/ 28045 w 415972"/>
              <a:gd name="connsiteY25" fmla="*/ 277091 h 318654"/>
              <a:gd name="connsiteX26" fmla="*/ 336 w 415972"/>
              <a:gd name="connsiteY26" fmla="*/ 180109 h 318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15972" h="318654">
                <a:moveTo>
                  <a:pt x="336" y="180109"/>
                </a:moveTo>
                <a:cubicBezTo>
                  <a:pt x="-1973" y="155864"/>
                  <a:pt x="8156" y="147308"/>
                  <a:pt x="14191" y="131618"/>
                </a:cubicBezTo>
                <a:cubicBezTo>
                  <a:pt x="19751" y="117161"/>
                  <a:pt x="27450" y="103595"/>
                  <a:pt x="34972" y="90054"/>
                </a:cubicBezTo>
                <a:cubicBezTo>
                  <a:pt x="50067" y="62882"/>
                  <a:pt x="84520" y="27003"/>
                  <a:pt x="104245" y="13854"/>
                </a:cubicBezTo>
                <a:lnTo>
                  <a:pt x="125027" y="0"/>
                </a:lnTo>
                <a:cubicBezTo>
                  <a:pt x="159663" y="2309"/>
                  <a:pt x="194695" y="1220"/>
                  <a:pt x="228936" y="6927"/>
                </a:cubicBezTo>
                <a:cubicBezTo>
                  <a:pt x="237148" y="8296"/>
                  <a:pt x="242271" y="17059"/>
                  <a:pt x="249718" y="20782"/>
                </a:cubicBezTo>
                <a:cubicBezTo>
                  <a:pt x="256249" y="24048"/>
                  <a:pt x="263573" y="25400"/>
                  <a:pt x="270500" y="27709"/>
                </a:cubicBezTo>
                <a:cubicBezTo>
                  <a:pt x="277427" y="39254"/>
                  <a:pt x="284145" y="50928"/>
                  <a:pt x="291281" y="62345"/>
                </a:cubicBezTo>
                <a:cubicBezTo>
                  <a:pt x="295694" y="69405"/>
                  <a:pt x="301856" y="75475"/>
                  <a:pt x="305136" y="83127"/>
                </a:cubicBezTo>
                <a:cubicBezTo>
                  <a:pt x="308886" y="91878"/>
                  <a:pt x="308720" y="101922"/>
                  <a:pt x="312063" y="110836"/>
                </a:cubicBezTo>
                <a:cubicBezTo>
                  <a:pt x="318687" y="128500"/>
                  <a:pt x="337884" y="158489"/>
                  <a:pt x="346700" y="173182"/>
                </a:cubicBezTo>
                <a:cubicBezTo>
                  <a:pt x="353910" y="151550"/>
                  <a:pt x="357129" y="140538"/>
                  <a:pt x="367481" y="117763"/>
                </a:cubicBezTo>
                <a:cubicBezTo>
                  <a:pt x="373891" y="103662"/>
                  <a:pt x="382305" y="90498"/>
                  <a:pt x="388263" y="76200"/>
                </a:cubicBezTo>
                <a:cubicBezTo>
                  <a:pt x="415744" y="10247"/>
                  <a:pt x="387750" y="56188"/>
                  <a:pt x="415972" y="13854"/>
                </a:cubicBezTo>
                <a:cubicBezTo>
                  <a:pt x="413663" y="57727"/>
                  <a:pt x="413022" y="101719"/>
                  <a:pt x="409045" y="145472"/>
                </a:cubicBezTo>
                <a:cubicBezTo>
                  <a:pt x="408384" y="152744"/>
                  <a:pt x="403550" y="159094"/>
                  <a:pt x="402118" y="166254"/>
                </a:cubicBezTo>
                <a:cubicBezTo>
                  <a:pt x="391992" y="216884"/>
                  <a:pt x="383645" y="267854"/>
                  <a:pt x="374409" y="318654"/>
                </a:cubicBezTo>
                <a:cubicBezTo>
                  <a:pt x="369791" y="311727"/>
                  <a:pt x="364277" y="305319"/>
                  <a:pt x="360554" y="297872"/>
                </a:cubicBezTo>
                <a:cubicBezTo>
                  <a:pt x="357289" y="291341"/>
                  <a:pt x="358790" y="282254"/>
                  <a:pt x="353627" y="277091"/>
                </a:cubicBezTo>
                <a:cubicBezTo>
                  <a:pt x="346325" y="269789"/>
                  <a:pt x="335154" y="267854"/>
                  <a:pt x="325918" y="263236"/>
                </a:cubicBezTo>
                <a:cubicBezTo>
                  <a:pt x="279987" y="293857"/>
                  <a:pt x="331024" y="257870"/>
                  <a:pt x="284354" y="297872"/>
                </a:cubicBezTo>
                <a:cubicBezTo>
                  <a:pt x="275588" y="305386"/>
                  <a:pt x="265881" y="311727"/>
                  <a:pt x="256645" y="318654"/>
                </a:cubicBezTo>
                <a:cubicBezTo>
                  <a:pt x="191990" y="314036"/>
                  <a:pt x="127199" y="311044"/>
                  <a:pt x="62681" y="304800"/>
                </a:cubicBezTo>
                <a:cubicBezTo>
                  <a:pt x="55413" y="304097"/>
                  <a:pt x="47602" y="302433"/>
                  <a:pt x="41900" y="297872"/>
                </a:cubicBezTo>
                <a:cubicBezTo>
                  <a:pt x="35399" y="292671"/>
                  <a:pt x="32663" y="284018"/>
                  <a:pt x="28045" y="277091"/>
                </a:cubicBezTo>
                <a:cubicBezTo>
                  <a:pt x="12718" y="215779"/>
                  <a:pt x="2645" y="204354"/>
                  <a:pt x="336" y="180109"/>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1" name="Oval 60">
            <a:extLst>
              <a:ext uri="{FF2B5EF4-FFF2-40B4-BE49-F238E27FC236}">
                <a16:creationId xmlns:a16="http://schemas.microsoft.com/office/drawing/2014/main" id="{42D3C2DE-911B-4994-9349-FADA5D37041F}"/>
              </a:ext>
            </a:extLst>
          </p:cNvPr>
          <p:cNvSpPr/>
          <p:nvPr/>
        </p:nvSpPr>
        <p:spPr>
          <a:xfrm>
            <a:off x="2113603" y="1566458"/>
            <a:ext cx="45719" cy="45719"/>
          </a:xfrm>
          <a:prstGeom prst="ellipse">
            <a:avLst/>
          </a:prstGeom>
          <a:solidFill>
            <a:schemeClr val="bg1">
              <a:lumMod val="50000"/>
            </a:schemeClr>
          </a:solidFill>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63" name="Oval 62">
            <a:extLst>
              <a:ext uri="{FF2B5EF4-FFF2-40B4-BE49-F238E27FC236}">
                <a16:creationId xmlns:a16="http://schemas.microsoft.com/office/drawing/2014/main" id="{63599ED3-849F-4FE1-85AF-9EE8E80EE2A3}"/>
              </a:ext>
            </a:extLst>
          </p:cNvPr>
          <p:cNvSpPr/>
          <p:nvPr/>
        </p:nvSpPr>
        <p:spPr>
          <a:xfrm>
            <a:off x="2643028" y="1764550"/>
            <a:ext cx="45719" cy="45719"/>
          </a:xfrm>
          <a:prstGeom prst="ellipse">
            <a:avLst/>
          </a:prstGeom>
          <a:solidFill>
            <a:schemeClr val="bg1">
              <a:lumMod val="50000"/>
            </a:schemeClr>
          </a:solidFill>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64" name="Oval 63">
            <a:extLst>
              <a:ext uri="{FF2B5EF4-FFF2-40B4-BE49-F238E27FC236}">
                <a16:creationId xmlns:a16="http://schemas.microsoft.com/office/drawing/2014/main" id="{10CB959D-B48A-41EB-BA0C-39D1B8F009D9}"/>
              </a:ext>
            </a:extLst>
          </p:cNvPr>
          <p:cNvSpPr/>
          <p:nvPr/>
        </p:nvSpPr>
        <p:spPr>
          <a:xfrm>
            <a:off x="2579165" y="1848177"/>
            <a:ext cx="45719" cy="45719"/>
          </a:xfrm>
          <a:prstGeom prst="ellipse">
            <a:avLst/>
          </a:prstGeom>
          <a:solidFill>
            <a:schemeClr val="bg1">
              <a:lumMod val="50000"/>
            </a:schemeClr>
          </a:solidFill>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65" name="Oval 64">
            <a:extLst>
              <a:ext uri="{FF2B5EF4-FFF2-40B4-BE49-F238E27FC236}">
                <a16:creationId xmlns:a16="http://schemas.microsoft.com/office/drawing/2014/main" id="{DAFF3C76-9FFA-4ECE-918F-04F41C4B1B49}"/>
              </a:ext>
            </a:extLst>
          </p:cNvPr>
          <p:cNvSpPr/>
          <p:nvPr/>
        </p:nvSpPr>
        <p:spPr>
          <a:xfrm>
            <a:off x="2697558" y="2430954"/>
            <a:ext cx="45719" cy="45719"/>
          </a:xfrm>
          <a:prstGeom prst="ellipse">
            <a:avLst/>
          </a:prstGeom>
          <a:solidFill>
            <a:schemeClr val="bg1">
              <a:lumMod val="50000"/>
            </a:schemeClr>
          </a:solidFill>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66" name="Oval 65">
            <a:extLst>
              <a:ext uri="{FF2B5EF4-FFF2-40B4-BE49-F238E27FC236}">
                <a16:creationId xmlns:a16="http://schemas.microsoft.com/office/drawing/2014/main" id="{1E737F77-3A31-4EEC-BC5D-5DD3C30FC7F8}"/>
              </a:ext>
            </a:extLst>
          </p:cNvPr>
          <p:cNvSpPr/>
          <p:nvPr/>
        </p:nvSpPr>
        <p:spPr>
          <a:xfrm>
            <a:off x="2638671" y="2528342"/>
            <a:ext cx="45719" cy="45719"/>
          </a:xfrm>
          <a:prstGeom prst="ellipse">
            <a:avLst/>
          </a:prstGeom>
          <a:solidFill>
            <a:schemeClr val="bg1">
              <a:lumMod val="50000"/>
            </a:schemeClr>
          </a:solidFill>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67" name="Freeform: Shape 66">
            <a:extLst>
              <a:ext uri="{FF2B5EF4-FFF2-40B4-BE49-F238E27FC236}">
                <a16:creationId xmlns:a16="http://schemas.microsoft.com/office/drawing/2014/main" id="{4E1C3E46-8E4E-4C41-83CE-4EADD304FC55}"/>
              </a:ext>
            </a:extLst>
          </p:cNvPr>
          <p:cNvSpPr/>
          <p:nvPr/>
        </p:nvSpPr>
        <p:spPr>
          <a:xfrm>
            <a:off x="3108100" y="1629202"/>
            <a:ext cx="630604" cy="365968"/>
          </a:xfrm>
          <a:custGeom>
            <a:avLst/>
            <a:gdLst>
              <a:gd name="connsiteX0" fmla="*/ 336 w 415972"/>
              <a:gd name="connsiteY0" fmla="*/ 180109 h 318654"/>
              <a:gd name="connsiteX1" fmla="*/ 14191 w 415972"/>
              <a:gd name="connsiteY1" fmla="*/ 131618 h 318654"/>
              <a:gd name="connsiteX2" fmla="*/ 34972 w 415972"/>
              <a:gd name="connsiteY2" fmla="*/ 90054 h 318654"/>
              <a:gd name="connsiteX3" fmla="*/ 104245 w 415972"/>
              <a:gd name="connsiteY3" fmla="*/ 13854 h 318654"/>
              <a:gd name="connsiteX4" fmla="*/ 125027 w 415972"/>
              <a:gd name="connsiteY4" fmla="*/ 0 h 318654"/>
              <a:gd name="connsiteX5" fmla="*/ 228936 w 415972"/>
              <a:gd name="connsiteY5" fmla="*/ 6927 h 318654"/>
              <a:gd name="connsiteX6" fmla="*/ 249718 w 415972"/>
              <a:gd name="connsiteY6" fmla="*/ 20782 h 318654"/>
              <a:gd name="connsiteX7" fmla="*/ 270500 w 415972"/>
              <a:gd name="connsiteY7" fmla="*/ 27709 h 318654"/>
              <a:gd name="connsiteX8" fmla="*/ 291281 w 415972"/>
              <a:gd name="connsiteY8" fmla="*/ 62345 h 318654"/>
              <a:gd name="connsiteX9" fmla="*/ 305136 w 415972"/>
              <a:gd name="connsiteY9" fmla="*/ 83127 h 318654"/>
              <a:gd name="connsiteX10" fmla="*/ 312063 w 415972"/>
              <a:gd name="connsiteY10" fmla="*/ 110836 h 318654"/>
              <a:gd name="connsiteX11" fmla="*/ 346700 w 415972"/>
              <a:gd name="connsiteY11" fmla="*/ 173182 h 318654"/>
              <a:gd name="connsiteX12" fmla="*/ 367481 w 415972"/>
              <a:gd name="connsiteY12" fmla="*/ 117763 h 318654"/>
              <a:gd name="connsiteX13" fmla="*/ 388263 w 415972"/>
              <a:gd name="connsiteY13" fmla="*/ 76200 h 318654"/>
              <a:gd name="connsiteX14" fmla="*/ 415972 w 415972"/>
              <a:gd name="connsiteY14" fmla="*/ 13854 h 318654"/>
              <a:gd name="connsiteX15" fmla="*/ 409045 w 415972"/>
              <a:gd name="connsiteY15" fmla="*/ 145472 h 318654"/>
              <a:gd name="connsiteX16" fmla="*/ 402118 w 415972"/>
              <a:gd name="connsiteY16" fmla="*/ 166254 h 318654"/>
              <a:gd name="connsiteX17" fmla="*/ 374409 w 415972"/>
              <a:gd name="connsiteY17" fmla="*/ 318654 h 318654"/>
              <a:gd name="connsiteX18" fmla="*/ 360554 w 415972"/>
              <a:gd name="connsiteY18" fmla="*/ 297872 h 318654"/>
              <a:gd name="connsiteX19" fmla="*/ 353627 w 415972"/>
              <a:gd name="connsiteY19" fmla="*/ 277091 h 318654"/>
              <a:gd name="connsiteX20" fmla="*/ 325918 w 415972"/>
              <a:gd name="connsiteY20" fmla="*/ 263236 h 318654"/>
              <a:gd name="connsiteX21" fmla="*/ 284354 w 415972"/>
              <a:gd name="connsiteY21" fmla="*/ 297872 h 318654"/>
              <a:gd name="connsiteX22" fmla="*/ 256645 w 415972"/>
              <a:gd name="connsiteY22" fmla="*/ 318654 h 318654"/>
              <a:gd name="connsiteX23" fmla="*/ 62681 w 415972"/>
              <a:gd name="connsiteY23" fmla="*/ 304800 h 318654"/>
              <a:gd name="connsiteX24" fmla="*/ 41900 w 415972"/>
              <a:gd name="connsiteY24" fmla="*/ 297872 h 318654"/>
              <a:gd name="connsiteX25" fmla="*/ 28045 w 415972"/>
              <a:gd name="connsiteY25" fmla="*/ 277091 h 318654"/>
              <a:gd name="connsiteX26" fmla="*/ 336 w 415972"/>
              <a:gd name="connsiteY26" fmla="*/ 180109 h 318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15972" h="318654">
                <a:moveTo>
                  <a:pt x="336" y="180109"/>
                </a:moveTo>
                <a:cubicBezTo>
                  <a:pt x="-1973" y="155864"/>
                  <a:pt x="8156" y="147308"/>
                  <a:pt x="14191" y="131618"/>
                </a:cubicBezTo>
                <a:cubicBezTo>
                  <a:pt x="19751" y="117161"/>
                  <a:pt x="27450" y="103595"/>
                  <a:pt x="34972" y="90054"/>
                </a:cubicBezTo>
                <a:cubicBezTo>
                  <a:pt x="50067" y="62882"/>
                  <a:pt x="84520" y="27003"/>
                  <a:pt x="104245" y="13854"/>
                </a:cubicBezTo>
                <a:lnTo>
                  <a:pt x="125027" y="0"/>
                </a:lnTo>
                <a:cubicBezTo>
                  <a:pt x="159663" y="2309"/>
                  <a:pt x="194695" y="1220"/>
                  <a:pt x="228936" y="6927"/>
                </a:cubicBezTo>
                <a:cubicBezTo>
                  <a:pt x="237148" y="8296"/>
                  <a:pt x="242271" y="17059"/>
                  <a:pt x="249718" y="20782"/>
                </a:cubicBezTo>
                <a:cubicBezTo>
                  <a:pt x="256249" y="24048"/>
                  <a:pt x="263573" y="25400"/>
                  <a:pt x="270500" y="27709"/>
                </a:cubicBezTo>
                <a:cubicBezTo>
                  <a:pt x="277427" y="39254"/>
                  <a:pt x="284145" y="50928"/>
                  <a:pt x="291281" y="62345"/>
                </a:cubicBezTo>
                <a:cubicBezTo>
                  <a:pt x="295694" y="69405"/>
                  <a:pt x="301856" y="75475"/>
                  <a:pt x="305136" y="83127"/>
                </a:cubicBezTo>
                <a:cubicBezTo>
                  <a:pt x="308886" y="91878"/>
                  <a:pt x="308720" y="101922"/>
                  <a:pt x="312063" y="110836"/>
                </a:cubicBezTo>
                <a:cubicBezTo>
                  <a:pt x="318687" y="128500"/>
                  <a:pt x="337884" y="158489"/>
                  <a:pt x="346700" y="173182"/>
                </a:cubicBezTo>
                <a:cubicBezTo>
                  <a:pt x="353910" y="151550"/>
                  <a:pt x="357129" y="140538"/>
                  <a:pt x="367481" y="117763"/>
                </a:cubicBezTo>
                <a:cubicBezTo>
                  <a:pt x="373891" y="103662"/>
                  <a:pt x="382305" y="90498"/>
                  <a:pt x="388263" y="76200"/>
                </a:cubicBezTo>
                <a:cubicBezTo>
                  <a:pt x="415744" y="10247"/>
                  <a:pt x="387750" y="56188"/>
                  <a:pt x="415972" y="13854"/>
                </a:cubicBezTo>
                <a:cubicBezTo>
                  <a:pt x="413663" y="57727"/>
                  <a:pt x="413022" y="101719"/>
                  <a:pt x="409045" y="145472"/>
                </a:cubicBezTo>
                <a:cubicBezTo>
                  <a:pt x="408384" y="152744"/>
                  <a:pt x="403550" y="159094"/>
                  <a:pt x="402118" y="166254"/>
                </a:cubicBezTo>
                <a:cubicBezTo>
                  <a:pt x="391992" y="216884"/>
                  <a:pt x="383645" y="267854"/>
                  <a:pt x="374409" y="318654"/>
                </a:cubicBezTo>
                <a:cubicBezTo>
                  <a:pt x="369791" y="311727"/>
                  <a:pt x="364277" y="305319"/>
                  <a:pt x="360554" y="297872"/>
                </a:cubicBezTo>
                <a:cubicBezTo>
                  <a:pt x="357289" y="291341"/>
                  <a:pt x="358790" y="282254"/>
                  <a:pt x="353627" y="277091"/>
                </a:cubicBezTo>
                <a:cubicBezTo>
                  <a:pt x="346325" y="269789"/>
                  <a:pt x="335154" y="267854"/>
                  <a:pt x="325918" y="263236"/>
                </a:cubicBezTo>
                <a:cubicBezTo>
                  <a:pt x="279987" y="293857"/>
                  <a:pt x="331024" y="257870"/>
                  <a:pt x="284354" y="297872"/>
                </a:cubicBezTo>
                <a:cubicBezTo>
                  <a:pt x="275588" y="305386"/>
                  <a:pt x="265881" y="311727"/>
                  <a:pt x="256645" y="318654"/>
                </a:cubicBezTo>
                <a:cubicBezTo>
                  <a:pt x="191990" y="314036"/>
                  <a:pt x="127199" y="311044"/>
                  <a:pt x="62681" y="304800"/>
                </a:cubicBezTo>
                <a:cubicBezTo>
                  <a:pt x="55413" y="304097"/>
                  <a:pt x="47602" y="302433"/>
                  <a:pt x="41900" y="297872"/>
                </a:cubicBezTo>
                <a:cubicBezTo>
                  <a:pt x="35399" y="292671"/>
                  <a:pt x="32663" y="284018"/>
                  <a:pt x="28045" y="277091"/>
                </a:cubicBezTo>
                <a:cubicBezTo>
                  <a:pt x="12718" y="215779"/>
                  <a:pt x="2645" y="204354"/>
                  <a:pt x="336" y="180109"/>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8" name="Oval 67">
            <a:extLst>
              <a:ext uri="{FF2B5EF4-FFF2-40B4-BE49-F238E27FC236}">
                <a16:creationId xmlns:a16="http://schemas.microsoft.com/office/drawing/2014/main" id="{2EC5750D-ADC9-4D66-AC62-2F3FE31AEBDC}"/>
              </a:ext>
            </a:extLst>
          </p:cNvPr>
          <p:cNvSpPr/>
          <p:nvPr/>
        </p:nvSpPr>
        <p:spPr>
          <a:xfrm>
            <a:off x="3423402" y="1737605"/>
            <a:ext cx="45719" cy="45719"/>
          </a:xfrm>
          <a:prstGeom prst="ellipse">
            <a:avLst/>
          </a:prstGeom>
          <a:solidFill>
            <a:schemeClr val="bg1">
              <a:lumMod val="50000"/>
            </a:schemeClr>
          </a:solidFill>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69" name="Oval 68">
            <a:extLst>
              <a:ext uri="{FF2B5EF4-FFF2-40B4-BE49-F238E27FC236}">
                <a16:creationId xmlns:a16="http://schemas.microsoft.com/office/drawing/2014/main" id="{2FFC6E39-F1BB-49DD-B5BC-4229A9CD9018}"/>
              </a:ext>
            </a:extLst>
          </p:cNvPr>
          <p:cNvSpPr/>
          <p:nvPr/>
        </p:nvSpPr>
        <p:spPr>
          <a:xfrm>
            <a:off x="3271715" y="1689454"/>
            <a:ext cx="45719" cy="45719"/>
          </a:xfrm>
          <a:prstGeom prst="ellipse">
            <a:avLst/>
          </a:prstGeom>
          <a:solidFill>
            <a:schemeClr val="bg1">
              <a:lumMod val="50000"/>
            </a:schemeClr>
          </a:solidFill>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70" name="Oval 69">
            <a:extLst>
              <a:ext uri="{FF2B5EF4-FFF2-40B4-BE49-F238E27FC236}">
                <a16:creationId xmlns:a16="http://schemas.microsoft.com/office/drawing/2014/main" id="{62E212F1-44B0-4CFC-9347-76B1727AC767}"/>
              </a:ext>
            </a:extLst>
          </p:cNvPr>
          <p:cNvSpPr/>
          <p:nvPr/>
        </p:nvSpPr>
        <p:spPr>
          <a:xfrm>
            <a:off x="3311989" y="1827481"/>
            <a:ext cx="45719" cy="45719"/>
          </a:xfrm>
          <a:prstGeom prst="ellipse">
            <a:avLst/>
          </a:prstGeom>
          <a:solidFill>
            <a:schemeClr val="bg1">
              <a:lumMod val="50000"/>
            </a:schemeClr>
          </a:solidFill>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71" name="Oval 70">
            <a:extLst>
              <a:ext uri="{FF2B5EF4-FFF2-40B4-BE49-F238E27FC236}">
                <a16:creationId xmlns:a16="http://schemas.microsoft.com/office/drawing/2014/main" id="{68B10D49-C950-4881-B42B-8CAEAB7CCACF}"/>
              </a:ext>
            </a:extLst>
          </p:cNvPr>
          <p:cNvSpPr/>
          <p:nvPr/>
        </p:nvSpPr>
        <p:spPr>
          <a:xfrm>
            <a:off x="3431720" y="1917704"/>
            <a:ext cx="45719" cy="45719"/>
          </a:xfrm>
          <a:prstGeom prst="ellipse">
            <a:avLst/>
          </a:prstGeom>
          <a:solidFill>
            <a:schemeClr val="bg1">
              <a:lumMod val="50000"/>
            </a:schemeClr>
          </a:solidFill>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73" name="Freeform: Shape 72">
            <a:extLst>
              <a:ext uri="{FF2B5EF4-FFF2-40B4-BE49-F238E27FC236}">
                <a16:creationId xmlns:a16="http://schemas.microsoft.com/office/drawing/2014/main" id="{53749196-3E5F-4BA1-956D-FA83746A2291}"/>
              </a:ext>
            </a:extLst>
          </p:cNvPr>
          <p:cNvSpPr/>
          <p:nvPr/>
        </p:nvSpPr>
        <p:spPr>
          <a:xfrm>
            <a:off x="3126118" y="2180291"/>
            <a:ext cx="630604" cy="365968"/>
          </a:xfrm>
          <a:custGeom>
            <a:avLst/>
            <a:gdLst>
              <a:gd name="connsiteX0" fmla="*/ 336 w 415972"/>
              <a:gd name="connsiteY0" fmla="*/ 180109 h 318654"/>
              <a:gd name="connsiteX1" fmla="*/ 14191 w 415972"/>
              <a:gd name="connsiteY1" fmla="*/ 131618 h 318654"/>
              <a:gd name="connsiteX2" fmla="*/ 34972 w 415972"/>
              <a:gd name="connsiteY2" fmla="*/ 90054 h 318654"/>
              <a:gd name="connsiteX3" fmla="*/ 104245 w 415972"/>
              <a:gd name="connsiteY3" fmla="*/ 13854 h 318654"/>
              <a:gd name="connsiteX4" fmla="*/ 125027 w 415972"/>
              <a:gd name="connsiteY4" fmla="*/ 0 h 318654"/>
              <a:gd name="connsiteX5" fmla="*/ 228936 w 415972"/>
              <a:gd name="connsiteY5" fmla="*/ 6927 h 318654"/>
              <a:gd name="connsiteX6" fmla="*/ 249718 w 415972"/>
              <a:gd name="connsiteY6" fmla="*/ 20782 h 318654"/>
              <a:gd name="connsiteX7" fmla="*/ 270500 w 415972"/>
              <a:gd name="connsiteY7" fmla="*/ 27709 h 318654"/>
              <a:gd name="connsiteX8" fmla="*/ 291281 w 415972"/>
              <a:gd name="connsiteY8" fmla="*/ 62345 h 318654"/>
              <a:gd name="connsiteX9" fmla="*/ 305136 w 415972"/>
              <a:gd name="connsiteY9" fmla="*/ 83127 h 318654"/>
              <a:gd name="connsiteX10" fmla="*/ 312063 w 415972"/>
              <a:gd name="connsiteY10" fmla="*/ 110836 h 318654"/>
              <a:gd name="connsiteX11" fmla="*/ 346700 w 415972"/>
              <a:gd name="connsiteY11" fmla="*/ 173182 h 318654"/>
              <a:gd name="connsiteX12" fmla="*/ 367481 w 415972"/>
              <a:gd name="connsiteY12" fmla="*/ 117763 h 318654"/>
              <a:gd name="connsiteX13" fmla="*/ 388263 w 415972"/>
              <a:gd name="connsiteY13" fmla="*/ 76200 h 318654"/>
              <a:gd name="connsiteX14" fmla="*/ 415972 w 415972"/>
              <a:gd name="connsiteY14" fmla="*/ 13854 h 318654"/>
              <a:gd name="connsiteX15" fmla="*/ 409045 w 415972"/>
              <a:gd name="connsiteY15" fmla="*/ 145472 h 318654"/>
              <a:gd name="connsiteX16" fmla="*/ 402118 w 415972"/>
              <a:gd name="connsiteY16" fmla="*/ 166254 h 318654"/>
              <a:gd name="connsiteX17" fmla="*/ 374409 w 415972"/>
              <a:gd name="connsiteY17" fmla="*/ 318654 h 318654"/>
              <a:gd name="connsiteX18" fmla="*/ 360554 w 415972"/>
              <a:gd name="connsiteY18" fmla="*/ 297872 h 318654"/>
              <a:gd name="connsiteX19" fmla="*/ 353627 w 415972"/>
              <a:gd name="connsiteY19" fmla="*/ 277091 h 318654"/>
              <a:gd name="connsiteX20" fmla="*/ 325918 w 415972"/>
              <a:gd name="connsiteY20" fmla="*/ 263236 h 318654"/>
              <a:gd name="connsiteX21" fmla="*/ 284354 w 415972"/>
              <a:gd name="connsiteY21" fmla="*/ 297872 h 318654"/>
              <a:gd name="connsiteX22" fmla="*/ 256645 w 415972"/>
              <a:gd name="connsiteY22" fmla="*/ 318654 h 318654"/>
              <a:gd name="connsiteX23" fmla="*/ 62681 w 415972"/>
              <a:gd name="connsiteY23" fmla="*/ 304800 h 318654"/>
              <a:gd name="connsiteX24" fmla="*/ 41900 w 415972"/>
              <a:gd name="connsiteY24" fmla="*/ 297872 h 318654"/>
              <a:gd name="connsiteX25" fmla="*/ 28045 w 415972"/>
              <a:gd name="connsiteY25" fmla="*/ 277091 h 318654"/>
              <a:gd name="connsiteX26" fmla="*/ 336 w 415972"/>
              <a:gd name="connsiteY26" fmla="*/ 180109 h 318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15972" h="318654">
                <a:moveTo>
                  <a:pt x="336" y="180109"/>
                </a:moveTo>
                <a:cubicBezTo>
                  <a:pt x="-1973" y="155864"/>
                  <a:pt x="8156" y="147308"/>
                  <a:pt x="14191" y="131618"/>
                </a:cubicBezTo>
                <a:cubicBezTo>
                  <a:pt x="19751" y="117161"/>
                  <a:pt x="27450" y="103595"/>
                  <a:pt x="34972" y="90054"/>
                </a:cubicBezTo>
                <a:cubicBezTo>
                  <a:pt x="50067" y="62882"/>
                  <a:pt x="84520" y="27003"/>
                  <a:pt x="104245" y="13854"/>
                </a:cubicBezTo>
                <a:lnTo>
                  <a:pt x="125027" y="0"/>
                </a:lnTo>
                <a:cubicBezTo>
                  <a:pt x="159663" y="2309"/>
                  <a:pt x="194695" y="1220"/>
                  <a:pt x="228936" y="6927"/>
                </a:cubicBezTo>
                <a:cubicBezTo>
                  <a:pt x="237148" y="8296"/>
                  <a:pt x="242271" y="17059"/>
                  <a:pt x="249718" y="20782"/>
                </a:cubicBezTo>
                <a:cubicBezTo>
                  <a:pt x="256249" y="24048"/>
                  <a:pt x="263573" y="25400"/>
                  <a:pt x="270500" y="27709"/>
                </a:cubicBezTo>
                <a:cubicBezTo>
                  <a:pt x="277427" y="39254"/>
                  <a:pt x="284145" y="50928"/>
                  <a:pt x="291281" y="62345"/>
                </a:cubicBezTo>
                <a:cubicBezTo>
                  <a:pt x="295694" y="69405"/>
                  <a:pt x="301856" y="75475"/>
                  <a:pt x="305136" y="83127"/>
                </a:cubicBezTo>
                <a:cubicBezTo>
                  <a:pt x="308886" y="91878"/>
                  <a:pt x="308720" y="101922"/>
                  <a:pt x="312063" y="110836"/>
                </a:cubicBezTo>
                <a:cubicBezTo>
                  <a:pt x="318687" y="128500"/>
                  <a:pt x="337884" y="158489"/>
                  <a:pt x="346700" y="173182"/>
                </a:cubicBezTo>
                <a:cubicBezTo>
                  <a:pt x="353910" y="151550"/>
                  <a:pt x="357129" y="140538"/>
                  <a:pt x="367481" y="117763"/>
                </a:cubicBezTo>
                <a:cubicBezTo>
                  <a:pt x="373891" y="103662"/>
                  <a:pt x="382305" y="90498"/>
                  <a:pt x="388263" y="76200"/>
                </a:cubicBezTo>
                <a:cubicBezTo>
                  <a:pt x="415744" y="10247"/>
                  <a:pt x="387750" y="56188"/>
                  <a:pt x="415972" y="13854"/>
                </a:cubicBezTo>
                <a:cubicBezTo>
                  <a:pt x="413663" y="57727"/>
                  <a:pt x="413022" y="101719"/>
                  <a:pt x="409045" y="145472"/>
                </a:cubicBezTo>
                <a:cubicBezTo>
                  <a:pt x="408384" y="152744"/>
                  <a:pt x="403550" y="159094"/>
                  <a:pt x="402118" y="166254"/>
                </a:cubicBezTo>
                <a:cubicBezTo>
                  <a:pt x="391992" y="216884"/>
                  <a:pt x="383645" y="267854"/>
                  <a:pt x="374409" y="318654"/>
                </a:cubicBezTo>
                <a:cubicBezTo>
                  <a:pt x="369791" y="311727"/>
                  <a:pt x="364277" y="305319"/>
                  <a:pt x="360554" y="297872"/>
                </a:cubicBezTo>
                <a:cubicBezTo>
                  <a:pt x="357289" y="291341"/>
                  <a:pt x="358790" y="282254"/>
                  <a:pt x="353627" y="277091"/>
                </a:cubicBezTo>
                <a:cubicBezTo>
                  <a:pt x="346325" y="269789"/>
                  <a:pt x="335154" y="267854"/>
                  <a:pt x="325918" y="263236"/>
                </a:cubicBezTo>
                <a:cubicBezTo>
                  <a:pt x="279987" y="293857"/>
                  <a:pt x="331024" y="257870"/>
                  <a:pt x="284354" y="297872"/>
                </a:cubicBezTo>
                <a:cubicBezTo>
                  <a:pt x="275588" y="305386"/>
                  <a:pt x="265881" y="311727"/>
                  <a:pt x="256645" y="318654"/>
                </a:cubicBezTo>
                <a:cubicBezTo>
                  <a:pt x="191990" y="314036"/>
                  <a:pt x="127199" y="311044"/>
                  <a:pt x="62681" y="304800"/>
                </a:cubicBezTo>
                <a:cubicBezTo>
                  <a:pt x="55413" y="304097"/>
                  <a:pt x="47602" y="302433"/>
                  <a:pt x="41900" y="297872"/>
                </a:cubicBezTo>
                <a:cubicBezTo>
                  <a:pt x="35399" y="292671"/>
                  <a:pt x="32663" y="284018"/>
                  <a:pt x="28045" y="277091"/>
                </a:cubicBezTo>
                <a:cubicBezTo>
                  <a:pt x="12718" y="215779"/>
                  <a:pt x="2645" y="204354"/>
                  <a:pt x="336" y="180109"/>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4" name="Oval 73">
            <a:extLst>
              <a:ext uri="{FF2B5EF4-FFF2-40B4-BE49-F238E27FC236}">
                <a16:creationId xmlns:a16="http://schemas.microsoft.com/office/drawing/2014/main" id="{78164C9D-0816-4FE3-9496-B1A1DC26D369}"/>
              </a:ext>
            </a:extLst>
          </p:cNvPr>
          <p:cNvSpPr/>
          <p:nvPr/>
        </p:nvSpPr>
        <p:spPr>
          <a:xfrm>
            <a:off x="3441420" y="2288694"/>
            <a:ext cx="45719" cy="45719"/>
          </a:xfrm>
          <a:prstGeom prst="ellipse">
            <a:avLst/>
          </a:prstGeom>
          <a:solidFill>
            <a:schemeClr val="bg1">
              <a:lumMod val="50000"/>
            </a:schemeClr>
          </a:solidFill>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75" name="Oval 74">
            <a:extLst>
              <a:ext uri="{FF2B5EF4-FFF2-40B4-BE49-F238E27FC236}">
                <a16:creationId xmlns:a16="http://schemas.microsoft.com/office/drawing/2014/main" id="{EEF08E3F-8715-41EE-BEED-B9B9B103FB4F}"/>
              </a:ext>
            </a:extLst>
          </p:cNvPr>
          <p:cNvSpPr/>
          <p:nvPr/>
        </p:nvSpPr>
        <p:spPr>
          <a:xfrm>
            <a:off x="3289733" y="2240543"/>
            <a:ext cx="45719" cy="45719"/>
          </a:xfrm>
          <a:prstGeom prst="ellipse">
            <a:avLst/>
          </a:prstGeom>
          <a:solidFill>
            <a:schemeClr val="bg1">
              <a:lumMod val="50000"/>
            </a:schemeClr>
          </a:solidFill>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76" name="Oval 75">
            <a:extLst>
              <a:ext uri="{FF2B5EF4-FFF2-40B4-BE49-F238E27FC236}">
                <a16:creationId xmlns:a16="http://schemas.microsoft.com/office/drawing/2014/main" id="{AF31D565-5E7D-448E-89F1-6E59A4986F6A}"/>
              </a:ext>
            </a:extLst>
          </p:cNvPr>
          <p:cNvSpPr/>
          <p:nvPr/>
        </p:nvSpPr>
        <p:spPr>
          <a:xfrm>
            <a:off x="3330007" y="2378570"/>
            <a:ext cx="45719" cy="45719"/>
          </a:xfrm>
          <a:prstGeom prst="ellipse">
            <a:avLst/>
          </a:prstGeom>
          <a:solidFill>
            <a:schemeClr val="bg1">
              <a:lumMod val="50000"/>
            </a:schemeClr>
          </a:solidFill>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77" name="Oval 76">
            <a:extLst>
              <a:ext uri="{FF2B5EF4-FFF2-40B4-BE49-F238E27FC236}">
                <a16:creationId xmlns:a16="http://schemas.microsoft.com/office/drawing/2014/main" id="{3395C216-BEEC-450A-87D3-3FCD8701F499}"/>
              </a:ext>
            </a:extLst>
          </p:cNvPr>
          <p:cNvSpPr/>
          <p:nvPr/>
        </p:nvSpPr>
        <p:spPr>
          <a:xfrm>
            <a:off x="3449738" y="2468793"/>
            <a:ext cx="45719" cy="45719"/>
          </a:xfrm>
          <a:prstGeom prst="ellipse">
            <a:avLst/>
          </a:prstGeom>
          <a:solidFill>
            <a:schemeClr val="bg1">
              <a:lumMod val="50000"/>
            </a:schemeClr>
          </a:solidFill>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79" name="Freeform: Shape 78">
            <a:extLst>
              <a:ext uri="{FF2B5EF4-FFF2-40B4-BE49-F238E27FC236}">
                <a16:creationId xmlns:a16="http://schemas.microsoft.com/office/drawing/2014/main" id="{23B858BD-A1A7-40E2-93CF-9253A9E76527}"/>
              </a:ext>
            </a:extLst>
          </p:cNvPr>
          <p:cNvSpPr/>
          <p:nvPr/>
        </p:nvSpPr>
        <p:spPr>
          <a:xfrm>
            <a:off x="2580845" y="1412070"/>
            <a:ext cx="317979" cy="211053"/>
          </a:xfrm>
          <a:custGeom>
            <a:avLst/>
            <a:gdLst>
              <a:gd name="connsiteX0" fmla="*/ 336 w 415972"/>
              <a:gd name="connsiteY0" fmla="*/ 180109 h 318654"/>
              <a:gd name="connsiteX1" fmla="*/ 14191 w 415972"/>
              <a:gd name="connsiteY1" fmla="*/ 131618 h 318654"/>
              <a:gd name="connsiteX2" fmla="*/ 34972 w 415972"/>
              <a:gd name="connsiteY2" fmla="*/ 90054 h 318654"/>
              <a:gd name="connsiteX3" fmla="*/ 104245 w 415972"/>
              <a:gd name="connsiteY3" fmla="*/ 13854 h 318654"/>
              <a:gd name="connsiteX4" fmla="*/ 125027 w 415972"/>
              <a:gd name="connsiteY4" fmla="*/ 0 h 318654"/>
              <a:gd name="connsiteX5" fmla="*/ 228936 w 415972"/>
              <a:gd name="connsiteY5" fmla="*/ 6927 h 318654"/>
              <a:gd name="connsiteX6" fmla="*/ 249718 w 415972"/>
              <a:gd name="connsiteY6" fmla="*/ 20782 h 318654"/>
              <a:gd name="connsiteX7" fmla="*/ 270500 w 415972"/>
              <a:gd name="connsiteY7" fmla="*/ 27709 h 318654"/>
              <a:gd name="connsiteX8" fmla="*/ 291281 w 415972"/>
              <a:gd name="connsiteY8" fmla="*/ 62345 h 318654"/>
              <a:gd name="connsiteX9" fmla="*/ 305136 w 415972"/>
              <a:gd name="connsiteY9" fmla="*/ 83127 h 318654"/>
              <a:gd name="connsiteX10" fmla="*/ 312063 w 415972"/>
              <a:gd name="connsiteY10" fmla="*/ 110836 h 318654"/>
              <a:gd name="connsiteX11" fmla="*/ 346700 w 415972"/>
              <a:gd name="connsiteY11" fmla="*/ 173182 h 318654"/>
              <a:gd name="connsiteX12" fmla="*/ 367481 w 415972"/>
              <a:gd name="connsiteY12" fmla="*/ 117763 h 318654"/>
              <a:gd name="connsiteX13" fmla="*/ 388263 w 415972"/>
              <a:gd name="connsiteY13" fmla="*/ 76200 h 318654"/>
              <a:gd name="connsiteX14" fmla="*/ 415972 w 415972"/>
              <a:gd name="connsiteY14" fmla="*/ 13854 h 318654"/>
              <a:gd name="connsiteX15" fmla="*/ 409045 w 415972"/>
              <a:gd name="connsiteY15" fmla="*/ 145472 h 318654"/>
              <a:gd name="connsiteX16" fmla="*/ 402118 w 415972"/>
              <a:gd name="connsiteY16" fmla="*/ 166254 h 318654"/>
              <a:gd name="connsiteX17" fmla="*/ 374409 w 415972"/>
              <a:gd name="connsiteY17" fmla="*/ 318654 h 318654"/>
              <a:gd name="connsiteX18" fmla="*/ 360554 w 415972"/>
              <a:gd name="connsiteY18" fmla="*/ 297872 h 318654"/>
              <a:gd name="connsiteX19" fmla="*/ 353627 w 415972"/>
              <a:gd name="connsiteY19" fmla="*/ 277091 h 318654"/>
              <a:gd name="connsiteX20" fmla="*/ 325918 w 415972"/>
              <a:gd name="connsiteY20" fmla="*/ 263236 h 318654"/>
              <a:gd name="connsiteX21" fmla="*/ 284354 w 415972"/>
              <a:gd name="connsiteY21" fmla="*/ 297872 h 318654"/>
              <a:gd name="connsiteX22" fmla="*/ 256645 w 415972"/>
              <a:gd name="connsiteY22" fmla="*/ 318654 h 318654"/>
              <a:gd name="connsiteX23" fmla="*/ 62681 w 415972"/>
              <a:gd name="connsiteY23" fmla="*/ 304800 h 318654"/>
              <a:gd name="connsiteX24" fmla="*/ 41900 w 415972"/>
              <a:gd name="connsiteY24" fmla="*/ 297872 h 318654"/>
              <a:gd name="connsiteX25" fmla="*/ 28045 w 415972"/>
              <a:gd name="connsiteY25" fmla="*/ 277091 h 318654"/>
              <a:gd name="connsiteX26" fmla="*/ 336 w 415972"/>
              <a:gd name="connsiteY26" fmla="*/ 180109 h 318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15972" h="318654">
                <a:moveTo>
                  <a:pt x="336" y="180109"/>
                </a:moveTo>
                <a:cubicBezTo>
                  <a:pt x="-1973" y="155864"/>
                  <a:pt x="8156" y="147308"/>
                  <a:pt x="14191" y="131618"/>
                </a:cubicBezTo>
                <a:cubicBezTo>
                  <a:pt x="19751" y="117161"/>
                  <a:pt x="27450" y="103595"/>
                  <a:pt x="34972" y="90054"/>
                </a:cubicBezTo>
                <a:cubicBezTo>
                  <a:pt x="50067" y="62882"/>
                  <a:pt x="84520" y="27003"/>
                  <a:pt x="104245" y="13854"/>
                </a:cubicBezTo>
                <a:lnTo>
                  <a:pt x="125027" y="0"/>
                </a:lnTo>
                <a:cubicBezTo>
                  <a:pt x="159663" y="2309"/>
                  <a:pt x="194695" y="1220"/>
                  <a:pt x="228936" y="6927"/>
                </a:cubicBezTo>
                <a:cubicBezTo>
                  <a:pt x="237148" y="8296"/>
                  <a:pt x="242271" y="17059"/>
                  <a:pt x="249718" y="20782"/>
                </a:cubicBezTo>
                <a:cubicBezTo>
                  <a:pt x="256249" y="24048"/>
                  <a:pt x="263573" y="25400"/>
                  <a:pt x="270500" y="27709"/>
                </a:cubicBezTo>
                <a:cubicBezTo>
                  <a:pt x="277427" y="39254"/>
                  <a:pt x="284145" y="50928"/>
                  <a:pt x="291281" y="62345"/>
                </a:cubicBezTo>
                <a:cubicBezTo>
                  <a:pt x="295694" y="69405"/>
                  <a:pt x="301856" y="75475"/>
                  <a:pt x="305136" y="83127"/>
                </a:cubicBezTo>
                <a:cubicBezTo>
                  <a:pt x="308886" y="91878"/>
                  <a:pt x="308720" y="101922"/>
                  <a:pt x="312063" y="110836"/>
                </a:cubicBezTo>
                <a:cubicBezTo>
                  <a:pt x="318687" y="128500"/>
                  <a:pt x="337884" y="158489"/>
                  <a:pt x="346700" y="173182"/>
                </a:cubicBezTo>
                <a:cubicBezTo>
                  <a:pt x="353910" y="151550"/>
                  <a:pt x="357129" y="140538"/>
                  <a:pt x="367481" y="117763"/>
                </a:cubicBezTo>
                <a:cubicBezTo>
                  <a:pt x="373891" y="103662"/>
                  <a:pt x="382305" y="90498"/>
                  <a:pt x="388263" y="76200"/>
                </a:cubicBezTo>
                <a:cubicBezTo>
                  <a:pt x="415744" y="10247"/>
                  <a:pt x="387750" y="56188"/>
                  <a:pt x="415972" y="13854"/>
                </a:cubicBezTo>
                <a:cubicBezTo>
                  <a:pt x="413663" y="57727"/>
                  <a:pt x="413022" y="101719"/>
                  <a:pt x="409045" y="145472"/>
                </a:cubicBezTo>
                <a:cubicBezTo>
                  <a:pt x="408384" y="152744"/>
                  <a:pt x="403550" y="159094"/>
                  <a:pt x="402118" y="166254"/>
                </a:cubicBezTo>
                <a:cubicBezTo>
                  <a:pt x="391992" y="216884"/>
                  <a:pt x="383645" y="267854"/>
                  <a:pt x="374409" y="318654"/>
                </a:cubicBezTo>
                <a:cubicBezTo>
                  <a:pt x="369791" y="311727"/>
                  <a:pt x="364277" y="305319"/>
                  <a:pt x="360554" y="297872"/>
                </a:cubicBezTo>
                <a:cubicBezTo>
                  <a:pt x="357289" y="291341"/>
                  <a:pt x="358790" y="282254"/>
                  <a:pt x="353627" y="277091"/>
                </a:cubicBezTo>
                <a:cubicBezTo>
                  <a:pt x="346325" y="269789"/>
                  <a:pt x="335154" y="267854"/>
                  <a:pt x="325918" y="263236"/>
                </a:cubicBezTo>
                <a:cubicBezTo>
                  <a:pt x="279987" y="293857"/>
                  <a:pt x="331024" y="257870"/>
                  <a:pt x="284354" y="297872"/>
                </a:cubicBezTo>
                <a:cubicBezTo>
                  <a:pt x="275588" y="305386"/>
                  <a:pt x="265881" y="311727"/>
                  <a:pt x="256645" y="318654"/>
                </a:cubicBezTo>
                <a:cubicBezTo>
                  <a:pt x="191990" y="314036"/>
                  <a:pt x="127199" y="311044"/>
                  <a:pt x="62681" y="304800"/>
                </a:cubicBezTo>
                <a:cubicBezTo>
                  <a:pt x="55413" y="304097"/>
                  <a:pt x="47602" y="302433"/>
                  <a:pt x="41900" y="297872"/>
                </a:cubicBezTo>
                <a:cubicBezTo>
                  <a:pt x="35399" y="292671"/>
                  <a:pt x="32663" y="284018"/>
                  <a:pt x="28045" y="277091"/>
                </a:cubicBezTo>
                <a:cubicBezTo>
                  <a:pt x="12718" y="215779"/>
                  <a:pt x="2645" y="204354"/>
                  <a:pt x="336" y="180109"/>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0" name="Oval 79">
            <a:extLst>
              <a:ext uri="{FF2B5EF4-FFF2-40B4-BE49-F238E27FC236}">
                <a16:creationId xmlns:a16="http://schemas.microsoft.com/office/drawing/2014/main" id="{8E164FE8-1452-4DBE-A4C5-731B5630D118}"/>
              </a:ext>
            </a:extLst>
          </p:cNvPr>
          <p:cNvSpPr/>
          <p:nvPr/>
        </p:nvSpPr>
        <p:spPr>
          <a:xfrm>
            <a:off x="2744530" y="1454451"/>
            <a:ext cx="45719" cy="45719"/>
          </a:xfrm>
          <a:prstGeom prst="ellipse">
            <a:avLst/>
          </a:prstGeom>
          <a:solidFill>
            <a:schemeClr val="bg1">
              <a:lumMod val="50000"/>
            </a:schemeClr>
          </a:solidFill>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81" name="Oval 80">
            <a:extLst>
              <a:ext uri="{FF2B5EF4-FFF2-40B4-BE49-F238E27FC236}">
                <a16:creationId xmlns:a16="http://schemas.microsoft.com/office/drawing/2014/main" id="{E685FDC6-4549-4639-90E7-CEA30956D2BF}"/>
              </a:ext>
            </a:extLst>
          </p:cNvPr>
          <p:cNvSpPr/>
          <p:nvPr/>
        </p:nvSpPr>
        <p:spPr>
          <a:xfrm>
            <a:off x="2685643" y="1551839"/>
            <a:ext cx="45719" cy="45719"/>
          </a:xfrm>
          <a:prstGeom prst="ellipse">
            <a:avLst/>
          </a:prstGeom>
          <a:solidFill>
            <a:schemeClr val="bg1">
              <a:lumMod val="50000"/>
            </a:schemeClr>
          </a:solidFill>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82" name="Freeform: Shape 81">
            <a:extLst>
              <a:ext uri="{FF2B5EF4-FFF2-40B4-BE49-F238E27FC236}">
                <a16:creationId xmlns:a16="http://schemas.microsoft.com/office/drawing/2014/main" id="{0E4D2D37-9C6D-4782-94CD-41A7BF0DE3A1}"/>
              </a:ext>
            </a:extLst>
          </p:cNvPr>
          <p:cNvSpPr/>
          <p:nvPr/>
        </p:nvSpPr>
        <p:spPr>
          <a:xfrm>
            <a:off x="3905542" y="1843219"/>
            <a:ext cx="824746" cy="502283"/>
          </a:xfrm>
          <a:custGeom>
            <a:avLst/>
            <a:gdLst>
              <a:gd name="connsiteX0" fmla="*/ 336 w 415972"/>
              <a:gd name="connsiteY0" fmla="*/ 180109 h 318654"/>
              <a:gd name="connsiteX1" fmla="*/ 14191 w 415972"/>
              <a:gd name="connsiteY1" fmla="*/ 131618 h 318654"/>
              <a:gd name="connsiteX2" fmla="*/ 34972 w 415972"/>
              <a:gd name="connsiteY2" fmla="*/ 90054 h 318654"/>
              <a:gd name="connsiteX3" fmla="*/ 104245 w 415972"/>
              <a:gd name="connsiteY3" fmla="*/ 13854 h 318654"/>
              <a:gd name="connsiteX4" fmla="*/ 125027 w 415972"/>
              <a:gd name="connsiteY4" fmla="*/ 0 h 318654"/>
              <a:gd name="connsiteX5" fmla="*/ 228936 w 415972"/>
              <a:gd name="connsiteY5" fmla="*/ 6927 h 318654"/>
              <a:gd name="connsiteX6" fmla="*/ 249718 w 415972"/>
              <a:gd name="connsiteY6" fmla="*/ 20782 h 318654"/>
              <a:gd name="connsiteX7" fmla="*/ 270500 w 415972"/>
              <a:gd name="connsiteY7" fmla="*/ 27709 h 318654"/>
              <a:gd name="connsiteX8" fmla="*/ 291281 w 415972"/>
              <a:gd name="connsiteY8" fmla="*/ 62345 h 318654"/>
              <a:gd name="connsiteX9" fmla="*/ 305136 w 415972"/>
              <a:gd name="connsiteY9" fmla="*/ 83127 h 318654"/>
              <a:gd name="connsiteX10" fmla="*/ 312063 w 415972"/>
              <a:gd name="connsiteY10" fmla="*/ 110836 h 318654"/>
              <a:gd name="connsiteX11" fmla="*/ 346700 w 415972"/>
              <a:gd name="connsiteY11" fmla="*/ 173182 h 318654"/>
              <a:gd name="connsiteX12" fmla="*/ 367481 w 415972"/>
              <a:gd name="connsiteY12" fmla="*/ 117763 h 318654"/>
              <a:gd name="connsiteX13" fmla="*/ 388263 w 415972"/>
              <a:gd name="connsiteY13" fmla="*/ 76200 h 318654"/>
              <a:gd name="connsiteX14" fmla="*/ 415972 w 415972"/>
              <a:gd name="connsiteY14" fmla="*/ 13854 h 318654"/>
              <a:gd name="connsiteX15" fmla="*/ 409045 w 415972"/>
              <a:gd name="connsiteY15" fmla="*/ 145472 h 318654"/>
              <a:gd name="connsiteX16" fmla="*/ 402118 w 415972"/>
              <a:gd name="connsiteY16" fmla="*/ 166254 h 318654"/>
              <a:gd name="connsiteX17" fmla="*/ 374409 w 415972"/>
              <a:gd name="connsiteY17" fmla="*/ 318654 h 318654"/>
              <a:gd name="connsiteX18" fmla="*/ 360554 w 415972"/>
              <a:gd name="connsiteY18" fmla="*/ 297872 h 318654"/>
              <a:gd name="connsiteX19" fmla="*/ 353627 w 415972"/>
              <a:gd name="connsiteY19" fmla="*/ 277091 h 318654"/>
              <a:gd name="connsiteX20" fmla="*/ 325918 w 415972"/>
              <a:gd name="connsiteY20" fmla="*/ 263236 h 318654"/>
              <a:gd name="connsiteX21" fmla="*/ 284354 w 415972"/>
              <a:gd name="connsiteY21" fmla="*/ 297872 h 318654"/>
              <a:gd name="connsiteX22" fmla="*/ 256645 w 415972"/>
              <a:gd name="connsiteY22" fmla="*/ 318654 h 318654"/>
              <a:gd name="connsiteX23" fmla="*/ 62681 w 415972"/>
              <a:gd name="connsiteY23" fmla="*/ 304800 h 318654"/>
              <a:gd name="connsiteX24" fmla="*/ 41900 w 415972"/>
              <a:gd name="connsiteY24" fmla="*/ 297872 h 318654"/>
              <a:gd name="connsiteX25" fmla="*/ 28045 w 415972"/>
              <a:gd name="connsiteY25" fmla="*/ 277091 h 318654"/>
              <a:gd name="connsiteX26" fmla="*/ 336 w 415972"/>
              <a:gd name="connsiteY26" fmla="*/ 180109 h 318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15972" h="318654">
                <a:moveTo>
                  <a:pt x="336" y="180109"/>
                </a:moveTo>
                <a:cubicBezTo>
                  <a:pt x="-1973" y="155864"/>
                  <a:pt x="8156" y="147308"/>
                  <a:pt x="14191" y="131618"/>
                </a:cubicBezTo>
                <a:cubicBezTo>
                  <a:pt x="19751" y="117161"/>
                  <a:pt x="27450" y="103595"/>
                  <a:pt x="34972" y="90054"/>
                </a:cubicBezTo>
                <a:cubicBezTo>
                  <a:pt x="50067" y="62882"/>
                  <a:pt x="84520" y="27003"/>
                  <a:pt x="104245" y="13854"/>
                </a:cubicBezTo>
                <a:lnTo>
                  <a:pt x="125027" y="0"/>
                </a:lnTo>
                <a:cubicBezTo>
                  <a:pt x="159663" y="2309"/>
                  <a:pt x="194695" y="1220"/>
                  <a:pt x="228936" y="6927"/>
                </a:cubicBezTo>
                <a:cubicBezTo>
                  <a:pt x="237148" y="8296"/>
                  <a:pt x="242271" y="17059"/>
                  <a:pt x="249718" y="20782"/>
                </a:cubicBezTo>
                <a:cubicBezTo>
                  <a:pt x="256249" y="24048"/>
                  <a:pt x="263573" y="25400"/>
                  <a:pt x="270500" y="27709"/>
                </a:cubicBezTo>
                <a:cubicBezTo>
                  <a:pt x="277427" y="39254"/>
                  <a:pt x="284145" y="50928"/>
                  <a:pt x="291281" y="62345"/>
                </a:cubicBezTo>
                <a:cubicBezTo>
                  <a:pt x="295694" y="69405"/>
                  <a:pt x="301856" y="75475"/>
                  <a:pt x="305136" y="83127"/>
                </a:cubicBezTo>
                <a:cubicBezTo>
                  <a:pt x="308886" y="91878"/>
                  <a:pt x="308720" y="101922"/>
                  <a:pt x="312063" y="110836"/>
                </a:cubicBezTo>
                <a:cubicBezTo>
                  <a:pt x="318687" y="128500"/>
                  <a:pt x="337884" y="158489"/>
                  <a:pt x="346700" y="173182"/>
                </a:cubicBezTo>
                <a:cubicBezTo>
                  <a:pt x="353910" y="151550"/>
                  <a:pt x="357129" y="140538"/>
                  <a:pt x="367481" y="117763"/>
                </a:cubicBezTo>
                <a:cubicBezTo>
                  <a:pt x="373891" y="103662"/>
                  <a:pt x="382305" y="90498"/>
                  <a:pt x="388263" y="76200"/>
                </a:cubicBezTo>
                <a:cubicBezTo>
                  <a:pt x="415744" y="10247"/>
                  <a:pt x="387750" y="56188"/>
                  <a:pt x="415972" y="13854"/>
                </a:cubicBezTo>
                <a:cubicBezTo>
                  <a:pt x="413663" y="57727"/>
                  <a:pt x="413022" y="101719"/>
                  <a:pt x="409045" y="145472"/>
                </a:cubicBezTo>
                <a:cubicBezTo>
                  <a:pt x="408384" y="152744"/>
                  <a:pt x="403550" y="159094"/>
                  <a:pt x="402118" y="166254"/>
                </a:cubicBezTo>
                <a:cubicBezTo>
                  <a:pt x="391992" y="216884"/>
                  <a:pt x="383645" y="267854"/>
                  <a:pt x="374409" y="318654"/>
                </a:cubicBezTo>
                <a:cubicBezTo>
                  <a:pt x="369791" y="311727"/>
                  <a:pt x="364277" y="305319"/>
                  <a:pt x="360554" y="297872"/>
                </a:cubicBezTo>
                <a:cubicBezTo>
                  <a:pt x="357289" y="291341"/>
                  <a:pt x="358790" y="282254"/>
                  <a:pt x="353627" y="277091"/>
                </a:cubicBezTo>
                <a:cubicBezTo>
                  <a:pt x="346325" y="269789"/>
                  <a:pt x="335154" y="267854"/>
                  <a:pt x="325918" y="263236"/>
                </a:cubicBezTo>
                <a:cubicBezTo>
                  <a:pt x="279987" y="293857"/>
                  <a:pt x="331024" y="257870"/>
                  <a:pt x="284354" y="297872"/>
                </a:cubicBezTo>
                <a:cubicBezTo>
                  <a:pt x="275588" y="305386"/>
                  <a:pt x="265881" y="311727"/>
                  <a:pt x="256645" y="318654"/>
                </a:cubicBezTo>
                <a:cubicBezTo>
                  <a:pt x="191990" y="314036"/>
                  <a:pt x="127199" y="311044"/>
                  <a:pt x="62681" y="304800"/>
                </a:cubicBezTo>
                <a:cubicBezTo>
                  <a:pt x="55413" y="304097"/>
                  <a:pt x="47602" y="302433"/>
                  <a:pt x="41900" y="297872"/>
                </a:cubicBezTo>
                <a:cubicBezTo>
                  <a:pt x="35399" y="292671"/>
                  <a:pt x="32663" y="284018"/>
                  <a:pt x="28045" y="277091"/>
                </a:cubicBezTo>
                <a:cubicBezTo>
                  <a:pt x="12718" y="215779"/>
                  <a:pt x="2645" y="204354"/>
                  <a:pt x="336" y="180109"/>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3" name="Oval 82">
            <a:extLst>
              <a:ext uri="{FF2B5EF4-FFF2-40B4-BE49-F238E27FC236}">
                <a16:creationId xmlns:a16="http://schemas.microsoft.com/office/drawing/2014/main" id="{5A2F29A5-DB1B-4820-813F-36130BB279F6}"/>
              </a:ext>
            </a:extLst>
          </p:cNvPr>
          <p:cNvSpPr/>
          <p:nvPr/>
        </p:nvSpPr>
        <p:spPr>
          <a:xfrm>
            <a:off x="4110107" y="2187789"/>
            <a:ext cx="45719" cy="45719"/>
          </a:xfrm>
          <a:prstGeom prst="ellipse">
            <a:avLst/>
          </a:prstGeom>
          <a:solidFill>
            <a:schemeClr val="bg1">
              <a:lumMod val="50000"/>
            </a:schemeClr>
          </a:solidFill>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84" name="Oval 83">
            <a:extLst>
              <a:ext uri="{FF2B5EF4-FFF2-40B4-BE49-F238E27FC236}">
                <a16:creationId xmlns:a16="http://schemas.microsoft.com/office/drawing/2014/main" id="{56C0FED0-69AF-4EBE-9EB9-702BD7EEC022}"/>
              </a:ext>
            </a:extLst>
          </p:cNvPr>
          <p:cNvSpPr/>
          <p:nvPr/>
        </p:nvSpPr>
        <p:spPr>
          <a:xfrm>
            <a:off x="4421732" y="1976255"/>
            <a:ext cx="45719" cy="45719"/>
          </a:xfrm>
          <a:prstGeom prst="ellipse">
            <a:avLst/>
          </a:prstGeom>
          <a:solidFill>
            <a:schemeClr val="bg1">
              <a:lumMod val="50000"/>
            </a:schemeClr>
          </a:solidFill>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85" name="Oval 84">
            <a:extLst>
              <a:ext uri="{FF2B5EF4-FFF2-40B4-BE49-F238E27FC236}">
                <a16:creationId xmlns:a16="http://schemas.microsoft.com/office/drawing/2014/main" id="{3760D34C-AAEC-480B-9D08-1141C1D4E35E}"/>
              </a:ext>
            </a:extLst>
          </p:cNvPr>
          <p:cNvSpPr/>
          <p:nvPr/>
        </p:nvSpPr>
        <p:spPr>
          <a:xfrm>
            <a:off x="4167763" y="2068295"/>
            <a:ext cx="45719" cy="45719"/>
          </a:xfrm>
          <a:prstGeom prst="ellipse">
            <a:avLst/>
          </a:prstGeom>
          <a:solidFill>
            <a:schemeClr val="bg1">
              <a:lumMod val="50000"/>
            </a:schemeClr>
          </a:solidFill>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87" name="Oval 86">
            <a:extLst>
              <a:ext uri="{FF2B5EF4-FFF2-40B4-BE49-F238E27FC236}">
                <a16:creationId xmlns:a16="http://schemas.microsoft.com/office/drawing/2014/main" id="{4FCBD968-4342-4FDD-95F8-1BE2C90FE6AD}"/>
              </a:ext>
            </a:extLst>
          </p:cNvPr>
          <p:cNvSpPr/>
          <p:nvPr/>
        </p:nvSpPr>
        <p:spPr>
          <a:xfrm>
            <a:off x="4223267" y="1960984"/>
            <a:ext cx="45719" cy="45719"/>
          </a:xfrm>
          <a:prstGeom prst="ellipse">
            <a:avLst/>
          </a:prstGeom>
          <a:solidFill>
            <a:schemeClr val="bg1">
              <a:lumMod val="50000"/>
            </a:schemeClr>
          </a:solidFill>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88" name="Oval 87">
            <a:extLst>
              <a:ext uri="{FF2B5EF4-FFF2-40B4-BE49-F238E27FC236}">
                <a16:creationId xmlns:a16="http://schemas.microsoft.com/office/drawing/2014/main" id="{3A1EE5D3-B172-4163-8623-A2E623BDAF65}"/>
              </a:ext>
            </a:extLst>
          </p:cNvPr>
          <p:cNvSpPr/>
          <p:nvPr/>
        </p:nvSpPr>
        <p:spPr>
          <a:xfrm>
            <a:off x="4296068" y="2201382"/>
            <a:ext cx="45719" cy="45719"/>
          </a:xfrm>
          <a:prstGeom prst="ellipse">
            <a:avLst/>
          </a:prstGeom>
          <a:solidFill>
            <a:schemeClr val="bg1">
              <a:lumMod val="50000"/>
            </a:schemeClr>
          </a:solidFill>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89" name="Oval 88">
            <a:extLst>
              <a:ext uri="{FF2B5EF4-FFF2-40B4-BE49-F238E27FC236}">
                <a16:creationId xmlns:a16="http://schemas.microsoft.com/office/drawing/2014/main" id="{D78BA15B-2061-40C0-851B-7BD69FBCE1AD}"/>
              </a:ext>
            </a:extLst>
          </p:cNvPr>
          <p:cNvSpPr/>
          <p:nvPr/>
        </p:nvSpPr>
        <p:spPr>
          <a:xfrm>
            <a:off x="4052603" y="2038828"/>
            <a:ext cx="45719" cy="45719"/>
          </a:xfrm>
          <a:prstGeom prst="ellipse">
            <a:avLst/>
          </a:prstGeom>
          <a:solidFill>
            <a:schemeClr val="bg1">
              <a:lumMod val="50000"/>
            </a:schemeClr>
          </a:solidFill>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90" name="Oval 89">
            <a:extLst>
              <a:ext uri="{FF2B5EF4-FFF2-40B4-BE49-F238E27FC236}">
                <a16:creationId xmlns:a16="http://schemas.microsoft.com/office/drawing/2014/main" id="{19EECB1E-7DA5-4595-8A31-43927FF32C24}"/>
              </a:ext>
            </a:extLst>
          </p:cNvPr>
          <p:cNvSpPr/>
          <p:nvPr/>
        </p:nvSpPr>
        <p:spPr>
          <a:xfrm>
            <a:off x="4389886" y="2118988"/>
            <a:ext cx="45719" cy="45719"/>
          </a:xfrm>
          <a:prstGeom prst="ellipse">
            <a:avLst/>
          </a:prstGeom>
          <a:solidFill>
            <a:schemeClr val="bg1">
              <a:lumMod val="50000"/>
            </a:schemeClr>
          </a:solidFill>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92" name="Oval 91">
            <a:extLst>
              <a:ext uri="{FF2B5EF4-FFF2-40B4-BE49-F238E27FC236}">
                <a16:creationId xmlns:a16="http://schemas.microsoft.com/office/drawing/2014/main" id="{F1C663B6-63E5-4079-B7D3-88F105D1C5E6}"/>
              </a:ext>
            </a:extLst>
          </p:cNvPr>
          <p:cNvSpPr/>
          <p:nvPr/>
        </p:nvSpPr>
        <p:spPr>
          <a:xfrm>
            <a:off x="4296000" y="2035534"/>
            <a:ext cx="45719" cy="45719"/>
          </a:xfrm>
          <a:prstGeom prst="ellipse">
            <a:avLst/>
          </a:prstGeom>
          <a:solidFill>
            <a:schemeClr val="bg1">
              <a:lumMod val="50000"/>
            </a:schemeClr>
          </a:solidFill>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4" name="Oval 13">
            <a:extLst>
              <a:ext uri="{FF2B5EF4-FFF2-40B4-BE49-F238E27FC236}">
                <a16:creationId xmlns:a16="http://schemas.microsoft.com/office/drawing/2014/main" id="{FF55B8E7-74B4-429A-8C59-E02B25DC86F8}"/>
              </a:ext>
            </a:extLst>
          </p:cNvPr>
          <p:cNvSpPr/>
          <p:nvPr/>
        </p:nvSpPr>
        <p:spPr>
          <a:xfrm>
            <a:off x="5105479" y="1631166"/>
            <a:ext cx="1007165" cy="913967"/>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4" name="Oval 93">
            <a:extLst>
              <a:ext uri="{FF2B5EF4-FFF2-40B4-BE49-F238E27FC236}">
                <a16:creationId xmlns:a16="http://schemas.microsoft.com/office/drawing/2014/main" id="{C6118A01-95CD-4225-BE0A-5B27CC075D47}"/>
              </a:ext>
            </a:extLst>
          </p:cNvPr>
          <p:cNvSpPr/>
          <p:nvPr/>
        </p:nvSpPr>
        <p:spPr>
          <a:xfrm>
            <a:off x="5123260" y="1656039"/>
            <a:ext cx="961021" cy="862882"/>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5" name="Freeform: Shape 94">
            <a:extLst>
              <a:ext uri="{FF2B5EF4-FFF2-40B4-BE49-F238E27FC236}">
                <a16:creationId xmlns:a16="http://schemas.microsoft.com/office/drawing/2014/main" id="{CBA303D2-CFF9-4984-9FE9-21E4DA099D1F}"/>
              </a:ext>
            </a:extLst>
          </p:cNvPr>
          <p:cNvSpPr/>
          <p:nvPr/>
        </p:nvSpPr>
        <p:spPr>
          <a:xfrm>
            <a:off x="5174255" y="1854027"/>
            <a:ext cx="802463" cy="447194"/>
          </a:xfrm>
          <a:custGeom>
            <a:avLst/>
            <a:gdLst>
              <a:gd name="connsiteX0" fmla="*/ 336 w 415972"/>
              <a:gd name="connsiteY0" fmla="*/ 180109 h 318654"/>
              <a:gd name="connsiteX1" fmla="*/ 14191 w 415972"/>
              <a:gd name="connsiteY1" fmla="*/ 131618 h 318654"/>
              <a:gd name="connsiteX2" fmla="*/ 34972 w 415972"/>
              <a:gd name="connsiteY2" fmla="*/ 90054 h 318654"/>
              <a:gd name="connsiteX3" fmla="*/ 104245 w 415972"/>
              <a:gd name="connsiteY3" fmla="*/ 13854 h 318654"/>
              <a:gd name="connsiteX4" fmla="*/ 125027 w 415972"/>
              <a:gd name="connsiteY4" fmla="*/ 0 h 318654"/>
              <a:gd name="connsiteX5" fmla="*/ 228936 w 415972"/>
              <a:gd name="connsiteY5" fmla="*/ 6927 h 318654"/>
              <a:gd name="connsiteX6" fmla="*/ 249718 w 415972"/>
              <a:gd name="connsiteY6" fmla="*/ 20782 h 318654"/>
              <a:gd name="connsiteX7" fmla="*/ 270500 w 415972"/>
              <a:gd name="connsiteY7" fmla="*/ 27709 h 318654"/>
              <a:gd name="connsiteX8" fmla="*/ 291281 w 415972"/>
              <a:gd name="connsiteY8" fmla="*/ 62345 h 318654"/>
              <a:gd name="connsiteX9" fmla="*/ 305136 w 415972"/>
              <a:gd name="connsiteY9" fmla="*/ 83127 h 318654"/>
              <a:gd name="connsiteX10" fmla="*/ 312063 w 415972"/>
              <a:gd name="connsiteY10" fmla="*/ 110836 h 318654"/>
              <a:gd name="connsiteX11" fmla="*/ 346700 w 415972"/>
              <a:gd name="connsiteY11" fmla="*/ 173182 h 318654"/>
              <a:gd name="connsiteX12" fmla="*/ 367481 w 415972"/>
              <a:gd name="connsiteY12" fmla="*/ 117763 h 318654"/>
              <a:gd name="connsiteX13" fmla="*/ 388263 w 415972"/>
              <a:gd name="connsiteY13" fmla="*/ 76200 h 318654"/>
              <a:gd name="connsiteX14" fmla="*/ 415972 w 415972"/>
              <a:gd name="connsiteY14" fmla="*/ 13854 h 318654"/>
              <a:gd name="connsiteX15" fmla="*/ 409045 w 415972"/>
              <a:gd name="connsiteY15" fmla="*/ 145472 h 318654"/>
              <a:gd name="connsiteX16" fmla="*/ 402118 w 415972"/>
              <a:gd name="connsiteY16" fmla="*/ 166254 h 318654"/>
              <a:gd name="connsiteX17" fmla="*/ 374409 w 415972"/>
              <a:gd name="connsiteY17" fmla="*/ 318654 h 318654"/>
              <a:gd name="connsiteX18" fmla="*/ 360554 w 415972"/>
              <a:gd name="connsiteY18" fmla="*/ 297872 h 318654"/>
              <a:gd name="connsiteX19" fmla="*/ 353627 w 415972"/>
              <a:gd name="connsiteY19" fmla="*/ 277091 h 318654"/>
              <a:gd name="connsiteX20" fmla="*/ 325918 w 415972"/>
              <a:gd name="connsiteY20" fmla="*/ 263236 h 318654"/>
              <a:gd name="connsiteX21" fmla="*/ 284354 w 415972"/>
              <a:gd name="connsiteY21" fmla="*/ 297872 h 318654"/>
              <a:gd name="connsiteX22" fmla="*/ 256645 w 415972"/>
              <a:gd name="connsiteY22" fmla="*/ 318654 h 318654"/>
              <a:gd name="connsiteX23" fmla="*/ 62681 w 415972"/>
              <a:gd name="connsiteY23" fmla="*/ 304800 h 318654"/>
              <a:gd name="connsiteX24" fmla="*/ 41900 w 415972"/>
              <a:gd name="connsiteY24" fmla="*/ 297872 h 318654"/>
              <a:gd name="connsiteX25" fmla="*/ 28045 w 415972"/>
              <a:gd name="connsiteY25" fmla="*/ 277091 h 318654"/>
              <a:gd name="connsiteX26" fmla="*/ 336 w 415972"/>
              <a:gd name="connsiteY26" fmla="*/ 180109 h 318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15972" h="318654">
                <a:moveTo>
                  <a:pt x="336" y="180109"/>
                </a:moveTo>
                <a:cubicBezTo>
                  <a:pt x="-1973" y="155864"/>
                  <a:pt x="8156" y="147308"/>
                  <a:pt x="14191" y="131618"/>
                </a:cubicBezTo>
                <a:cubicBezTo>
                  <a:pt x="19751" y="117161"/>
                  <a:pt x="27450" y="103595"/>
                  <a:pt x="34972" y="90054"/>
                </a:cubicBezTo>
                <a:cubicBezTo>
                  <a:pt x="50067" y="62882"/>
                  <a:pt x="84520" y="27003"/>
                  <a:pt x="104245" y="13854"/>
                </a:cubicBezTo>
                <a:lnTo>
                  <a:pt x="125027" y="0"/>
                </a:lnTo>
                <a:cubicBezTo>
                  <a:pt x="159663" y="2309"/>
                  <a:pt x="194695" y="1220"/>
                  <a:pt x="228936" y="6927"/>
                </a:cubicBezTo>
                <a:cubicBezTo>
                  <a:pt x="237148" y="8296"/>
                  <a:pt x="242271" y="17059"/>
                  <a:pt x="249718" y="20782"/>
                </a:cubicBezTo>
                <a:cubicBezTo>
                  <a:pt x="256249" y="24048"/>
                  <a:pt x="263573" y="25400"/>
                  <a:pt x="270500" y="27709"/>
                </a:cubicBezTo>
                <a:cubicBezTo>
                  <a:pt x="277427" y="39254"/>
                  <a:pt x="284145" y="50928"/>
                  <a:pt x="291281" y="62345"/>
                </a:cubicBezTo>
                <a:cubicBezTo>
                  <a:pt x="295694" y="69405"/>
                  <a:pt x="301856" y="75475"/>
                  <a:pt x="305136" y="83127"/>
                </a:cubicBezTo>
                <a:cubicBezTo>
                  <a:pt x="308886" y="91878"/>
                  <a:pt x="308720" y="101922"/>
                  <a:pt x="312063" y="110836"/>
                </a:cubicBezTo>
                <a:cubicBezTo>
                  <a:pt x="318687" y="128500"/>
                  <a:pt x="337884" y="158489"/>
                  <a:pt x="346700" y="173182"/>
                </a:cubicBezTo>
                <a:cubicBezTo>
                  <a:pt x="353910" y="151550"/>
                  <a:pt x="357129" y="140538"/>
                  <a:pt x="367481" y="117763"/>
                </a:cubicBezTo>
                <a:cubicBezTo>
                  <a:pt x="373891" y="103662"/>
                  <a:pt x="382305" y="90498"/>
                  <a:pt x="388263" y="76200"/>
                </a:cubicBezTo>
                <a:cubicBezTo>
                  <a:pt x="415744" y="10247"/>
                  <a:pt x="387750" y="56188"/>
                  <a:pt x="415972" y="13854"/>
                </a:cubicBezTo>
                <a:cubicBezTo>
                  <a:pt x="413663" y="57727"/>
                  <a:pt x="413022" y="101719"/>
                  <a:pt x="409045" y="145472"/>
                </a:cubicBezTo>
                <a:cubicBezTo>
                  <a:pt x="408384" y="152744"/>
                  <a:pt x="403550" y="159094"/>
                  <a:pt x="402118" y="166254"/>
                </a:cubicBezTo>
                <a:cubicBezTo>
                  <a:pt x="391992" y="216884"/>
                  <a:pt x="383645" y="267854"/>
                  <a:pt x="374409" y="318654"/>
                </a:cubicBezTo>
                <a:cubicBezTo>
                  <a:pt x="369791" y="311727"/>
                  <a:pt x="364277" y="305319"/>
                  <a:pt x="360554" y="297872"/>
                </a:cubicBezTo>
                <a:cubicBezTo>
                  <a:pt x="357289" y="291341"/>
                  <a:pt x="358790" y="282254"/>
                  <a:pt x="353627" y="277091"/>
                </a:cubicBezTo>
                <a:cubicBezTo>
                  <a:pt x="346325" y="269789"/>
                  <a:pt x="335154" y="267854"/>
                  <a:pt x="325918" y="263236"/>
                </a:cubicBezTo>
                <a:cubicBezTo>
                  <a:pt x="279987" y="293857"/>
                  <a:pt x="331024" y="257870"/>
                  <a:pt x="284354" y="297872"/>
                </a:cubicBezTo>
                <a:cubicBezTo>
                  <a:pt x="275588" y="305386"/>
                  <a:pt x="265881" y="311727"/>
                  <a:pt x="256645" y="318654"/>
                </a:cubicBezTo>
                <a:cubicBezTo>
                  <a:pt x="191990" y="314036"/>
                  <a:pt x="127199" y="311044"/>
                  <a:pt x="62681" y="304800"/>
                </a:cubicBezTo>
                <a:cubicBezTo>
                  <a:pt x="55413" y="304097"/>
                  <a:pt x="47602" y="302433"/>
                  <a:pt x="41900" y="297872"/>
                </a:cubicBezTo>
                <a:cubicBezTo>
                  <a:pt x="35399" y="292671"/>
                  <a:pt x="32663" y="284018"/>
                  <a:pt x="28045" y="277091"/>
                </a:cubicBezTo>
                <a:cubicBezTo>
                  <a:pt x="12718" y="215779"/>
                  <a:pt x="2645" y="204354"/>
                  <a:pt x="336" y="180109"/>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6" name="Oval 95">
            <a:extLst>
              <a:ext uri="{FF2B5EF4-FFF2-40B4-BE49-F238E27FC236}">
                <a16:creationId xmlns:a16="http://schemas.microsoft.com/office/drawing/2014/main" id="{B6AAC9F8-6BFA-4A4A-842B-00716D71D7FA}"/>
              </a:ext>
            </a:extLst>
          </p:cNvPr>
          <p:cNvSpPr/>
          <p:nvPr/>
        </p:nvSpPr>
        <p:spPr>
          <a:xfrm>
            <a:off x="5383951" y="2170537"/>
            <a:ext cx="45719" cy="45719"/>
          </a:xfrm>
          <a:prstGeom prst="ellipse">
            <a:avLst/>
          </a:prstGeom>
          <a:solidFill>
            <a:schemeClr val="bg1">
              <a:lumMod val="50000"/>
            </a:schemeClr>
          </a:solidFill>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98" name="Oval 97">
            <a:extLst>
              <a:ext uri="{FF2B5EF4-FFF2-40B4-BE49-F238E27FC236}">
                <a16:creationId xmlns:a16="http://schemas.microsoft.com/office/drawing/2014/main" id="{53545070-E6DB-43DD-85D4-AA9CC413BA81}"/>
              </a:ext>
            </a:extLst>
          </p:cNvPr>
          <p:cNvSpPr/>
          <p:nvPr/>
        </p:nvSpPr>
        <p:spPr>
          <a:xfrm>
            <a:off x="5441607" y="2051043"/>
            <a:ext cx="45719" cy="45719"/>
          </a:xfrm>
          <a:prstGeom prst="ellipse">
            <a:avLst/>
          </a:prstGeom>
          <a:solidFill>
            <a:schemeClr val="bg1">
              <a:lumMod val="50000"/>
            </a:schemeClr>
          </a:solidFill>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00" name="Oval 99">
            <a:extLst>
              <a:ext uri="{FF2B5EF4-FFF2-40B4-BE49-F238E27FC236}">
                <a16:creationId xmlns:a16="http://schemas.microsoft.com/office/drawing/2014/main" id="{1266EC9B-E744-4EAC-B691-5C1A87F4B57E}"/>
              </a:ext>
            </a:extLst>
          </p:cNvPr>
          <p:cNvSpPr/>
          <p:nvPr/>
        </p:nvSpPr>
        <p:spPr>
          <a:xfrm>
            <a:off x="5497111" y="1943732"/>
            <a:ext cx="45719" cy="45719"/>
          </a:xfrm>
          <a:prstGeom prst="ellipse">
            <a:avLst/>
          </a:prstGeom>
          <a:solidFill>
            <a:schemeClr val="bg1">
              <a:lumMod val="50000"/>
            </a:schemeClr>
          </a:solidFill>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01" name="Oval 100">
            <a:extLst>
              <a:ext uri="{FF2B5EF4-FFF2-40B4-BE49-F238E27FC236}">
                <a16:creationId xmlns:a16="http://schemas.microsoft.com/office/drawing/2014/main" id="{96DEFCD6-D797-44FE-BB4B-3BE89723267A}"/>
              </a:ext>
            </a:extLst>
          </p:cNvPr>
          <p:cNvSpPr/>
          <p:nvPr/>
        </p:nvSpPr>
        <p:spPr>
          <a:xfrm>
            <a:off x="5569912" y="2184130"/>
            <a:ext cx="45719" cy="45719"/>
          </a:xfrm>
          <a:prstGeom prst="ellipse">
            <a:avLst/>
          </a:prstGeom>
          <a:solidFill>
            <a:schemeClr val="bg1">
              <a:lumMod val="50000"/>
            </a:schemeClr>
          </a:solidFill>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02" name="Oval 101">
            <a:extLst>
              <a:ext uri="{FF2B5EF4-FFF2-40B4-BE49-F238E27FC236}">
                <a16:creationId xmlns:a16="http://schemas.microsoft.com/office/drawing/2014/main" id="{82960F0D-D588-4A73-9689-3B50AA4EE990}"/>
              </a:ext>
            </a:extLst>
          </p:cNvPr>
          <p:cNvSpPr/>
          <p:nvPr/>
        </p:nvSpPr>
        <p:spPr>
          <a:xfrm>
            <a:off x="5326447" y="2021576"/>
            <a:ext cx="45719" cy="45719"/>
          </a:xfrm>
          <a:prstGeom prst="ellipse">
            <a:avLst/>
          </a:prstGeom>
          <a:solidFill>
            <a:schemeClr val="bg1">
              <a:lumMod val="50000"/>
            </a:schemeClr>
          </a:solidFill>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03" name="Oval 102">
            <a:extLst>
              <a:ext uri="{FF2B5EF4-FFF2-40B4-BE49-F238E27FC236}">
                <a16:creationId xmlns:a16="http://schemas.microsoft.com/office/drawing/2014/main" id="{F39DBAE8-E641-4233-9C7B-2F8E8D0E1DE7}"/>
              </a:ext>
            </a:extLst>
          </p:cNvPr>
          <p:cNvSpPr/>
          <p:nvPr/>
        </p:nvSpPr>
        <p:spPr>
          <a:xfrm>
            <a:off x="5663730" y="2101736"/>
            <a:ext cx="45719" cy="45719"/>
          </a:xfrm>
          <a:prstGeom prst="ellipse">
            <a:avLst/>
          </a:prstGeom>
          <a:solidFill>
            <a:schemeClr val="bg1">
              <a:lumMod val="50000"/>
            </a:schemeClr>
          </a:solidFill>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04" name="Oval 103">
            <a:extLst>
              <a:ext uri="{FF2B5EF4-FFF2-40B4-BE49-F238E27FC236}">
                <a16:creationId xmlns:a16="http://schemas.microsoft.com/office/drawing/2014/main" id="{CF21161C-7329-4F19-9807-A46C38B51772}"/>
              </a:ext>
            </a:extLst>
          </p:cNvPr>
          <p:cNvSpPr/>
          <p:nvPr/>
        </p:nvSpPr>
        <p:spPr>
          <a:xfrm>
            <a:off x="5615314" y="1898013"/>
            <a:ext cx="45719" cy="45719"/>
          </a:xfrm>
          <a:prstGeom prst="ellipse">
            <a:avLst/>
          </a:prstGeom>
          <a:solidFill>
            <a:schemeClr val="bg1">
              <a:lumMod val="50000"/>
            </a:schemeClr>
          </a:solidFill>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05" name="Oval 104">
            <a:extLst>
              <a:ext uri="{FF2B5EF4-FFF2-40B4-BE49-F238E27FC236}">
                <a16:creationId xmlns:a16="http://schemas.microsoft.com/office/drawing/2014/main" id="{545822DC-E90A-4183-89C3-C1EF7F952C2D}"/>
              </a:ext>
            </a:extLst>
          </p:cNvPr>
          <p:cNvSpPr/>
          <p:nvPr/>
        </p:nvSpPr>
        <p:spPr>
          <a:xfrm>
            <a:off x="5569911" y="2040285"/>
            <a:ext cx="45719" cy="45719"/>
          </a:xfrm>
          <a:prstGeom prst="ellipse">
            <a:avLst/>
          </a:prstGeom>
          <a:solidFill>
            <a:schemeClr val="bg1">
              <a:lumMod val="50000"/>
            </a:schemeClr>
          </a:solidFill>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7" name="Rectangle: Rounded Corners 16">
            <a:extLst>
              <a:ext uri="{FF2B5EF4-FFF2-40B4-BE49-F238E27FC236}">
                <a16:creationId xmlns:a16="http://schemas.microsoft.com/office/drawing/2014/main" id="{C38B72F7-AD1B-4FCA-8FDC-537D01F9AFA5}"/>
              </a:ext>
            </a:extLst>
          </p:cNvPr>
          <p:cNvSpPr/>
          <p:nvPr/>
        </p:nvSpPr>
        <p:spPr>
          <a:xfrm>
            <a:off x="4957996" y="1862549"/>
            <a:ext cx="45719" cy="62532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9" name="Rectangle 28">
            <a:extLst>
              <a:ext uri="{FF2B5EF4-FFF2-40B4-BE49-F238E27FC236}">
                <a16:creationId xmlns:a16="http://schemas.microsoft.com/office/drawing/2014/main" id="{E7A28F55-647A-408D-B935-2F9FB37E3D45}"/>
              </a:ext>
            </a:extLst>
          </p:cNvPr>
          <p:cNvSpPr/>
          <p:nvPr/>
        </p:nvSpPr>
        <p:spPr>
          <a:xfrm>
            <a:off x="4884347" y="1561650"/>
            <a:ext cx="210550" cy="32569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6" name="Rectangle 35">
            <a:extLst>
              <a:ext uri="{FF2B5EF4-FFF2-40B4-BE49-F238E27FC236}">
                <a16:creationId xmlns:a16="http://schemas.microsoft.com/office/drawing/2014/main" id="{1E87FB24-6C98-494D-A178-064323DF9105}"/>
              </a:ext>
            </a:extLst>
          </p:cNvPr>
          <p:cNvSpPr/>
          <p:nvPr/>
        </p:nvSpPr>
        <p:spPr>
          <a:xfrm>
            <a:off x="4905701" y="1467928"/>
            <a:ext cx="45719" cy="359553"/>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09" name="Rectangle 108">
            <a:extLst>
              <a:ext uri="{FF2B5EF4-FFF2-40B4-BE49-F238E27FC236}">
                <a16:creationId xmlns:a16="http://schemas.microsoft.com/office/drawing/2014/main" id="{4D4B7EC7-C4F5-4EE9-9586-00BDF4AF92AB}"/>
              </a:ext>
            </a:extLst>
          </p:cNvPr>
          <p:cNvSpPr/>
          <p:nvPr/>
        </p:nvSpPr>
        <p:spPr>
          <a:xfrm>
            <a:off x="5022743" y="1471716"/>
            <a:ext cx="45719" cy="359553"/>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10" name="Rectangle: Rounded Corners 109">
            <a:extLst>
              <a:ext uri="{FF2B5EF4-FFF2-40B4-BE49-F238E27FC236}">
                <a16:creationId xmlns:a16="http://schemas.microsoft.com/office/drawing/2014/main" id="{095A3FBB-00B5-4358-8741-6540DA04825A}"/>
              </a:ext>
            </a:extLst>
          </p:cNvPr>
          <p:cNvSpPr/>
          <p:nvPr/>
        </p:nvSpPr>
        <p:spPr>
          <a:xfrm>
            <a:off x="6210680" y="1543222"/>
            <a:ext cx="45719" cy="971447"/>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6" name="Freeform: Shape 105">
            <a:extLst>
              <a:ext uri="{FF2B5EF4-FFF2-40B4-BE49-F238E27FC236}">
                <a16:creationId xmlns:a16="http://schemas.microsoft.com/office/drawing/2014/main" id="{D0E8EDD5-63AB-4BEE-8C6C-82B36A120B63}"/>
              </a:ext>
            </a:extLst>
          </p:cNvPr>
          <p:cNvSpPr/>
          <p:nvPr/>
        </p:nvSpPr>
        <p:spPr>
          <a:xfrm>
            <a:off x="3850850" y="1977767"/>
            <a:ext cx="177866" cy="416845"/>
          </a:xfrm>
          <a:custGeom>
            <a:avLst/>
            <a:gdLst>
              <a:gd name="connsiteX0" fmla="*/ 0 w 173182"/>
              <a:gd name="connsiteY0" fmla="*/ 0 h 235527"/>
              <a:gd name="connsiteX1" fmla="*/ 55418 w 173182"/>
              <a:gd name="connsiteY1" fmla="*/ 27709 h 235527"/>
              <a:gd name="connsiteX2" fmla="*/ 110836 w 173182"/>
              <a:gd name="connsiteY2" fmla="*/ 55418 h 235527"/>
              <a:gd name="connsiteX3" fmla="*/ 131618 w 173182"/>
              <a:gd name="connsiteY3" fmla="*/ 69273 h 235527"/>
              <a:gd name="connsiteX4" fmla="*/ 152400 w 173182"/>
              <a:gd name="connsiteY4" fmla="*/ 90055 h 235527"/>
              <a:gd name="connsiteX5" fmla="*/ 173182 w 173182"/>
              <a:gd name="connsiteY5" fmla="*/ 96982 h 235527"/>
              <a:gd name="connsiteX6" fmla="*/ 166255 w 173182"/>
              <a:gd name="connsiteY6" fmla="*/ 117764 h 235527"/>
              <a:gd name="connsiteX7" fmla="*/ 117764 w 173182"/>
              <a:gd name="connsiteY7" fmla="*/ 124691 h 235527"/>
              <a:gd name="connsiteX8" fmla="*/ 83127 w 173182"/>
              <a:gd name="connsiteY8" fmla="*/ 131618 h 235527"/>
              <a:gd name="connsiteX9" fmla="*/ 62345 w 173182"/>
              <a:gd name="connsiteY9" fmla="*/ 152400 h 235527"/>
              <a:gd name="connsiteX10" fmla="*/ 34636 w 173182"/>
              <a:gd name="connsiteY10" fmla="*/ 173182 h 235527"/>
              <a:gd name="connsiteX11" fmla="*/ 20782 w 173182"/>
              <a:gd name="connsiteY11" fmla="*/ 193964 h 235527"/>
              <a:gd name="connsiteX12" fmla="*/ 0 w 173182"/>
              <a:gd name="connsiteY12" fmla="*/ 235527 h 235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182" h="235527">
                <a:moveTo>
                  <a:pt x="0" y="0"/>
                </a:moveTo>
                <a:cubicBezTo>
                  <a:pt x="18473" y="9236"/>
                  <a:pt x="36616" y="19163"/>
                  <a:pt x="55418" y="27709"/>
                </a:cubicBezTo>
                <a:cubicBezTo>
                  <a:pt x="109581" y="52328"/>
                  <a:pt x="31939" y="6107"/>
                  <a:pt x="110836" y="55418"/>
                </a:cubicBezTo>
                <a:cubicBezTo>
                  <a:pt x="117896" y="59831"/>
                  <a:pt x="125222" y="63943"/>
                  <a:pt x="131618" y="69273"/>
                </a:cubicBezTo>
                <a:cubicBezTo>
                  <a:pt x="139144" y="75545"/>
                  <a:pt x="144249" y="84621"/>
                  <a:pt x="152400" y="90055"/>
                </a:cubicBezTo>
                <a:cubicBezTo>
                  <a:pt x="158476" y="94105"/>
                  <a:pt x="166255" y="94673"/>
                  <a:pt x="173182" y="96982"/>
                </a:cubicBezTo>
                <a:cubicBezTo>
                  <a:pt x="170873" y="103909"/>
                  <a:pt x="172786" y="114498"/>
                  <a:pt x="166255" y="117764"/>
                </a:cubicBezTo>
                <a:cubicBezTo>
                  <a:pt x="151651" y="125066"/>
                  <a:pt x="133870" y="122007"/>
                  <a:pt x="117764" y="124691"/>
                </a:cubicBezTo>
                <a:cubicBezTo>
                  <a:pt x="106150" y="126627"/>
                  <a:pt x="94673" y="129309"/>
                  <a:pt x="83127" y="131618"/>
                </a:cubicBezTo>
                <a:cubicBezTo>
                  <a:pt x="76200" y="138545"/>
                  <a:pt x="69783" y="146024"/>
                  <a:pt x="62345" y="152400"/>
                </a:cubicBezTo>
                <a:cubicBezTo>
                  <a:pt x="53579" y="159914"/>
                  <a:pt x="42800" y="165018"/>
                  <a:pt x="34636" y="173182"/>
                </a:cubicBezTo>
                <a:cubicBezTo>
                  <a:pt x="28749" y="179069"/>
                  <a:pt x="25400" y="187037"/>
                  <a:pt x="20782" y="193964"/>
                </a:cubicBezTo>
                <a:cubicBezTo>
                  <a:pt x="12271" y="228009"/>
                  <a:pt x="20587" y="214941"/>
                  <a:pt x="0" y="235527"/>
                </a:cubicBezTo>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2" name="Freeform: Shape 111">
            <a:extLst>
              <a:ext uri="{FF2B5EF4-FFF2-40B4-BE49-F238E27FC236}">
                <a16:creationId xmlns:a16="http://schemas.microsoft.com/office/drawing/2014/main" id="{BE4561E4-72D4-432C-A059-07CA2C9460E3}"/>
              </a:ext>
            </a:extLst>
          </p:cNvPr>
          <p:cNvSpPr/>
          <p:nvPr/>
        </p:nvSpPr>
        <p:spPr>
          <a:xfrm>
            <a:off x="2992204" y="1643043"/>
            <a:ext cx="177866" cy="416845"/>
          </a:xfrm>
          <a:custGeom>
            <a:avLst/>
            <a:gdLst>
              <a:gd name="connsiteX0" fmla="*/ 0 w 173182"/>
              <a:gd name="connsiteY0" fmla="*/ 0 h 235527"/>
              <a:gd name="connsiteX1" fmla="*/ 55418 w 173182"/>
              <a:gd name="connsiteY1" fmla="*/ 27709 h 235527"/>
              <a:gd name="connsiteX2" fmla="*/ 110836 w 173182"/>
              <a:gd name="connsiteY2" fmla="*/ 55418 h 235527"/>
              <a:gd name="connsiteX3" fmla="*/ 131618 w 173182"/>
              <a:gd name="connsiteY3" fmla="*/ 69273 h 235527"/>
              <a:gd name="connsiteX4" fmla="*/ 152400 w 173182"/>
              <a:gd name="connsiteY4" fmla="*/ 90055 h 235527"/>
              <a:gd name="connsiteX5" fmla="*/ 173182 w 173182"/>
              <a:gd name="connsiteY5" fmla="*/ 96982 h 235527"/>
              <a:gd name="connsiteX6" fmla="*/ 166255 w 173182"/>
              <a:gd name="connsiteY6" fmla="*/ 117764 h 235527"/>
              <a:gd name="connsiteX7" fmla="*/ 117764 w 173182"/>
              <a:gd name="connsiteY7" fmla="*/ 124691 h 235527"/>
              <a:gd name="connsiteX8" fmla="*/ 83127 w 173182"/>
              <a:gd name="connsiteY8" fmla="*/ 131618 h 235527"/>
              <a:gd name="connsiteX9" fmla="*/ 62345 w 173182"/>
              <a:gd name="connsiteY9" fmla="*/ 152400 h 235527"/>
              <a:gd name="connsiteX10" fmla="*/ 34636 w 173182"/>
              <a:gd name="connsiteY10" fmla="*/ 173182 h 235527"/>
              <a:gd name="connsiteX11" fmla="*/ 20782 w 173182"/>
              <a:gd name="connsiteY11" fmla="*/ 193964 h 235527"/>
              <a:gd name="connsiteX12" fmla="*/ 0 w 173182"/>
              <a:gd name="connsiteY12" fmla="*/ 235527 h 235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182" h="235527">
                <a:moveTo>
                  <a:pt x="0" y="0"/>
                </a:moveTo>
                <a:cubicBezTo>
                  <a:pt x="18473" y="9236"/>
                  <a:pt x="36616" y="19163"/>
                  <a:pt x="55418" y="27709"/>
                </a:cubicBezTo>
                <a:cubicBezTo>
                  <a:pt x="109581" y="52328"/>
                  <a:pt x="31939" y="6107"/>
                  <a:pt x="110836" y="55418"/>
                </a:cubicBezTo>
                <a:cubicBezTo>
                  <a:pt x="117896" y="59831"/>
                  <a:pt x="125222" y="63943"/>
                  <a:pt x="131618" y="69273"/>
                </a:cubicBezTo>
                <a:cubicBezTo>
                  <a:pt x="139144" y="75545"/>
                  <a:pt x="144249" y="84621"/>
                  <a:pt x="152400" y="90055"/>
                </a:cubicBezTo>
                <a:cubicBezTo>
                  <a:pt x="158476" y="94105"/>
                  <a:pt x="166255" y="94673"/>
                  <a:pt x="173182" y="96982"/>
                </a:cubicBezTo>
                <a:cubicBezTo>
                  <a:pt x="170873" y="103909"/>
                  <a:pt x="172786" y="114498"/>
                  <a:pt x="166255" y="117764"/>
                </a:cubicBezTo>
                <a:cubicBezTo>
                  <a:pt x="151651" y="125066"/>
                  <a:pt x="133870" y="122007"/>
                  <a:pt x="117764" y="124691"/>
                </a:cubicBezTo>
                <a:cubicBezTo>
                  <a:pt x="106150" y="126627"/>
                  <a:pt x="94673" y="129309"/>
                  <a:pt x="83127" y="131618"/>
                </a:cubicBezTo>
                <a:cubicBezTo>
                  <a:pt x="76200" y="138545"/>
                  <a:pt x="69783" y="146024"/>
                  <a:pt x="62345" y="152400"/>
                </a:cubicBezTo>
                <a:cubicBezTo>
                  <a:pt x="53579" y="159914"/>
                  <a:pt x="42800" y="165018"/>
                  <a:pt x="34636" y="173182"/>
                </a:cubicBezTo>
                <a:cubicBezTo>
                  <a:pt x="28749" y="179069"/>
                  <a:pt x="25400" y="187037"/>
                  <a:pt x="20782" y="193964"/>
                </a:cubicBezTo>
                <a:cubicBezTo>
                  <a:pt x="12271" y="228009"/>
                  <a:pt x="20587" y="214941"/>
                  <a:pt x="0" y="235527"/>
                </a:cubicBezTo>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3" name="Freeform: Shape 112">
            <a:extLst>
              <a:ext uri="{FF2B5EF4-FFF2-40B4-BE49-F238E27FC236}">
                <a16:creationId xmlns:a16="http://schemas.microsoft.com/office/drawing/2014/main" id="{020129E6-020A-4483-95C8-D35AB6125B02}"/>
              </a:ext>
            </a:extLst>
          </p:cNvPr>
          <p:cNvSpPr/>
          <p:nvPr/>
        </p:nvSpPr>
        <p:spPr>
          <a:xfrm>
            <a:off x="3038990" y="2185335"/>
            <a:ext cx="177866" cy="416845"/>
          </a:xfrm>
          <a:custGeom>
            <a:avLst/>
            <a:gdLst>
              <a:gd name="connsiteX0" fmla="*/ 0 w 173182"/>
              <a:gd name="connsiteY0" fmla="*/ 0 h 235527"/>
              <a:gd name="connsiteX1" fmla="*/ 55418 w 173182"/>
              <a:gd name="connsiteY1" fmla="*/ 27709 h 235527"/>
              <a:gd name="connsiteX2" fmla="*/ 110836 w 173182"/>
              <a:gd name="connsiteY2" fmla="*/ 55418 h 235527"/>
              <a:gd name="connsiteX3" fmla="*/ 131618 w 173182"/>
              <a:gd name="connsiteY3" fmla="*/ 69273 h 235527"/>
              <a:gd name="connsiteX4" fmla="*/ 152400 w 173182"/>
              <a:gd name="connsiteY4" fmla="*/ 90055 h 235527"/>
              <a:gd name="connsiteX5" fmla="*/ 173182 w 173182"/>
              <a:gd name="connsiteY5" fmla="*/ 96982 h 235527"/>
              <a:gd name="connsiteX6" fmla="*/ 166255 w 173182"/>
              <a:gd name="connsiteY6" fmla="*/ 117764 h 235527"/>
              <a:gd name="connsiteX7" fmla="*/ 117764 w 173182"/>
              <a:gd name="connsiteY7" fmla="*/ 124691 h 235527"/>
              <a:gd name="connsiteX8" fmla="*/ 83127 w 173182"/>
              <a:gd name="connsiteY8" fmla="*/ 131618 h 235527"/>
              <a:gd name="connsiteX9" fmla="*/ 62345 w 173182"/>
              <a:gd name="connsiteY9" fmla="*/ 152400 h 235527"/>
              <a:gd name="connsiteX10" fmla="*/ 34636 w 173182"/>
              <a:gd name="connsiteY10" fmla="*/ 173182 h 235527"/>
              <a:gd name="connsiteX11" fmla="*/ 20782 w 173182"/>
              <a:gd name="connsiteY11" fmla="*/ 193964 h 235527"/>
              <a:gd name="connsiteX12" fmla="*/ 0 w 173182"/>
              <a:gd name="connsiteY12" fmla="*/ 235527 h 235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182" h="235527">
                <a:moveTo>
                  <a:pt x="0" y="0"/>
                </a:moveTo>
                <a:cubicBezTo>
                  <a:pt x="18473" y="9236"/>
                  <a:pt x="36616" y="19163"/>
                  <a:pt x="55418" y="27709"/>
                </a:cubicBezTo>
                <a:cubicBezTo>
                  <a:pt x="109581" y="52328"/>
                  <a:pt x="31939" y="6107"/>
                  <a:pt x="110836" y="55418"/>
                </a:cubicBezTo>
                <a:cubicBezTo>
                  <a:pt x="117896" y="59831"/>
                  <a:pt x="125222" y="63943"/>
                  <a:pt x="131618" y="69273"/>
                </a:cubicBezTo>
                <a:cubicBezTo>
                  <a:pt x="139144" y="75545"/>
                  <a:pt x="144249" y="84621"/>
                  <a:pt x="152400" y="90055"/>
                </a:cubicBezTo>
                <a:cubicBezTo>
                  <a:pt x="158476" y="94105"/>
                  <a:pt x="166255" y="94673"/>
                  <a:pt x="173182" y="96982"/>
                </a:cubicBezTo>
                <a:cubicBezTo>
                  <a:pt x="170873" y="103909"/>
                  <a:pt x="172786" y="114498"/>
                  <a:pt x="166255" y="117764"/>
                </a:cubicBezTo>
                <a:cubicBezTo>
                  <a:pt x="151651" y="125066"/>
                  <a:pt x="133870" y="122007"/>
                  <a:pt x="117764" y="124691"/>
                </a:cubicBezTo>
                <a:cubicBezTo>
                  <a:pt x="106150" y="126627"/>
                  <a:pt x="94673" y="129309"/>
                  <a:pt x="83127" y="131618"/>
                </a:cubicBezTo>
                <a:cubicBezTo>
                  <a:pt x="76200" y="138545"/>
                  <a:pt x="69783" y="146024"/>
                  <a:pt x="62345" y="152400"/>
                </a:cubicBezTo>
                <a:cubicBezTo>
                  <a:pt x="53579" y="159914"/>
                  <a:pt x="42800" y="165018"/>
                  <a:pt x="34636" y="173182"/>
                </a:cubicBezTo>
                <a:cubicBezTo>
                  <a:pt x="28749" y="179069"/>
                  <a:pt x="25400" y="187037"/>
                  <a:pt x="20782" y="193964"/>
                </a:cubicBezTo>
                <a:cubicBezTo>
                  <a:pt x="12271" y="228009"/>
                  <a:pt x="20587" y="214941"/>
                  <a:pt x="0" y="235527"/>
                </a:cubicBezTo>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4" name="Freeform: Shape 113">
            <a:extLst>
              <a:ext uri="{FF2B5EF4-FFF2-40B4-BE49-F238E27FC236}">
                <a16:creationId xmlns:a16="http://schemas.microsoft.com/office/drawing/2014/main" id="{C0338AB3-66BB-4FD0-BE4D-185F16F09117}"/>
              </a:ext>
            </a:extLst>
          </p:cNvPr>
          <p:cNvSpPr/>
          <p:nvPr/>
        </p:nvSpPr>
        <p:spPr>
          <a:xfrm>
            <a:off x="2423053" y="1733764"/>
            <a:ext cx="138617" cy="222298"/>
          </a:xfrm>
          <a:custGeom>
            <a:avLst/>
            <a:gdLst>
              <a:gd name="connsiteX0" fmla="*/ 0 w 173182"/>
              <a:gd name="connsiteY0" fmla="*/ 0 h 235527"/>
              <a:gd name="connsiteX1" fmla="*/ 55418 w 173182"/>
              <a:gd name="connsiteY1" fmla="*/ 27709 h 235527"/>
              <a:gd name="connsiteX2" fmla="*/ 110836 w 173182"/>
              <a:gd name="connsiteY2" fmla="*/ 55418 h 235527"/>
              <a:gd name="connsiteX3" fmla="*/ 131618 w 173182"/>
              <a:gd name="connsiteY3" fmla="*/ 69273 h 235527"/>
              <a:gd name="connsiteX4" fmla="*/ 152400 w 173182"/>
              <a:gd name="connsiteY4" fmla="*/ 90055 h 235527"/>
              <a:gd name="connsiteX5" fmla="*/ 173182 w 173182"/>
              <a:gd name="connsiteY5" fmla="*/ 96982 h 235527"/>
              <a:gd name="connsiteX6" fmla="*/ 166255 w 173182"/>
              <a:gd name="connsiteY6" fmla="*/ 117764 h 235527"/>
              <a:gd name="connsiteX7" fmla="*/ 117764 w 173182"/>
              <a:gd name="connsiteY7" fmla="*/ 124691 h 235527"/>
              <a:gd name="connsiteX8" fmla="*/ 83127 w 173182"/>
              <a:gd name="connsiteY8" fmla="*/ 131618 h 235527"/>
              <a:gd name="connsiteX9" fmla="*/ 62345 w 173182"/>
              <a:gd name="connsiteY9" fmla="*/ 152400 h 235527"/>
              <a:gd name="connsiteX10" fmla="*/ 34636 w 173182"/>
              <a:gd name="connsiteY10" fmla="*/ 173182 h 235527"/>
              <a:gd name="connsiteX11" fmla="*/ 20782 w 173182"/>
              <a:gd name="connsiteY11" fmla="*/ 193964 h 235527"/>
              <a:gd name="connsiteX12" fmla="*/ 0 w 173182"/>
              <a:gd name="connsiteY12" fmla="*/ 235527 h 235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182" h="235527">
                <a:moveTo>
                  <a:pt x="0" y="0"/>
                </a:moveTo>
                <a:cubicBezTo>
                  <a:pt x="18473" y="9236"/>
                  <a:pt x="36616" y="19163"/>
                  <a:pt x="55418" y="27709"/>
                </a:cubicBezTo>
                <a:cubicBezTo>
                  <a:pt x="109581" y="52328"/>
                  <a:pt x="31939" y="6107"/>
                  <a:pt x="110836" y="55418"/>
                </a:cubicBezTo>
                <a:cubicBezTo>
                  <a:pt x="117896" y="59831"/>
                  <a:pt x="125222" y="63943"/>
                  <a:pt x="131618" y="69273"/>
                </a:cubicBezTo>
                <a:cubicBezTo>
                  <a:pt x="139144" y="75545"/>
                  <a:pt x="144249" y="84621"/>
                  <a:pt x="152400" y="90055"/>
                </a:cubicBezTo>
                <a:cubicBezTo>
                  <a:pt x="158476" y="94105"/>
                  <a:pt x="166255" y="94673"/>
                  <a:pt x="173182" y="96982"/>
                </a:cubicBezTo>
                <a:cubicBezTo>
                  <a:pt x="170873" y="103909"/>
                  <a:pt x="172786" y="114498"/>
                  <a:pt x="166255" y="117764"/>
                </a:cubicBezTo>
                <a:cubicBezTo>
                  <a:pt x="151651" y="125066"/>
                  <a:pt x="133870" y="122007"/>
                  <a:pt x="117764" y="124691"/>
                </a:cubicBezTo>
                <a:cubicBezTo>
                  <a:pt x="106150" y="126627"/>
                  <a:pt x="94673" y="129309"/>
                  <a:pt x="83127" y="131618"/>
                </a:cubicBezTo>
                <a:cubicBezTo>
                  <a:pt x="76200" y="138545"/>
                  <a:pt x="69783" y="146024"/>
                  <a:pt x="62345" y="152400"/>
                </a:cubicBezTo>
                <a:cubicBezTo>
                  <a:pt x="53579" y="159914"/>
                  <a:pt x="42800" y="165018"/>
                  <a:pt x="34636" y="173182"/>
                </a:cubicBezTo>
                <a:cubicBezTo>
                  <a:pt x="28749" y="179069"/>
                  <a:pt x="25400" y="187037"/>
                  <a:pt x="20782" y="193964"/>
                </a:cubicBezTo>
                <a:cubicBezTo>
                  <a:pt x="12271" y="228009"/>
                  <a:pt x="20587" y="214941"/>
                  <a:pt x="0" y="235527"/>
                </a:cubicBezTo>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5" name="Freeform: Shape 114">
            <a:extLst>
              <a:ext uri="{FF2B5EF4-FFF2-40B4-BE49-F238E27FC236}">
                <a16:creationId xmlns:a16="http://schemas.microsoft.com/office/drawing/2014/main" id="{C79317EE-0BA7-4510-8E23-972CFFE2CC01}"/>
              </a:ext>
            </a:extLst>
          </p:cNvPr>
          <p:cNvSpPr/>
          <p:nvPr/>
        </p:nvSpPr>
        <p:spPr>
          <a:xfrm>
            <a:off x="2526404" y="1437230"/>
            <a:ext cx="106710" cy="222298"/>
          </a:xfrm>
          <a:custGeom>
            <a:avLst/>
            <a:gdLst>
              <a:gd name="connsiteX0" fmla="*/ 0 w 173182"/>
              <a:gd name="connsiteY0" fmla="*/ 0 h 235527"/>
              <a:gd name="connsiteX1" fmla="*/ 55418 w 173182"/>
              <a:gd name="connsiteY1" fmla="*/ 27709 h 235527"/>
              <a:gd name="connsiteX2" fmla="*/ 110836 w 173182"/>
              <a:gd name="connsiteY2" fmla="*/ 55418 h 235527"/>
              <a:gd name="connsiteX3" fmla="*/ 131618 w 173182"/>
              <a:gd name="connsiteY3" fmla="*/ 69273 h 235527"/>
              <a:gd name="connsiteX4" fmla="*/ 152400 w 173182"/>
              <a:gd name="connsiteY4" fmla="*/ 90055 h 235527"/>
              <a:gd name="connsiteX5" fmla="*/ 173182 w 173182"/>
              <a:gd name="connsiteY5" fmla="*/ 96982 h 235527"/>
              <a:gd name="connsiteX6" fmla="*/ 166255 w 173182"/>
              <a:gd name="connsiteY6" fmla="*/ 117764 h 235527"/>
              <a:gd name="connsiteX7" fmla="*/ 117764 w 173182"/>
              <a:gd name="connsiteY7" fmla="*/ 124691 h 235527"/>
              <a:gd name="connsiteX8" fmla="*/ 83127 w 173182"/>
              <a:gd name="connsiteY8" fmla="*/ 131618 h 235527"/>
              <a:gd name="connsiteX9" fmla="*/ 62345 w 173182"/>
              <a:gd name="connsiteY9" fmla="*/ 152400 h 235527"/>
              <a:gd name="connsiteX10" fmla="*/ 34636 w 173182"/>
              <a:gd name="connsiteY10" fmla="*/ 173182 h 235527"/>
              <a:gd name="connsiteX11" fmla="*/ 20782 w 173182"/>
              <a:gd name="connsiteY11" fmla="*/ 193964 h 235527"/>
              <a:gd name="connsiteX12" fmla="*/ 0 w 173182"/>
              <a:gd name="connsiteY12" fmla="*/ 235527 h 235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182" h="235527">
                <a:moveTo>
                  <a:pt x="0" y="0"/>
                </a:moveTo>
                <a:cubicBezTo>
                  <a:pt x="18473" y="9236"/>
                  <a:pt x="36616" y="19163"/>
                  <a:pt x="55418" y="27709"/>
                </a:cubicBezTo>
                <a:cubicBezTo>
                  <a:pt x="109581" y="52328"/>
                  <a:pt x="31939" y="6107"/>
                  <a:pt x="110836" y="55418"/>
                </a:cubicBezTo>
                <a:cubicBezTo>
                  <a:pt x="117896" y="59831"/>
                  <a:pt x="125222" y="63943"/>
                  <a:pt x="131618" y="69273"/>
                </a:cubicBezTo>
                <a:cubicBezTo>
                  <a:pt x="139144" y="75545"/>
                  <a:pt x="144249" y="84621"/>
                  <a:pt x="152400" y="90055"/>
                </a:cubicBezTo>
                <a:cubicBezTo>
                  <a:pt x="158476" y="94105"/>
                  <a:pt x="166255" y="94673"/>
                  <a:pt x="173182" y="96982"/>
                </a:cubicBezTo>
                <a:cubicBezTo>
                  <a:pt x="170873" y="103909"/>
                  <a:pt x="172786" y="114498"/>
                  <a:pt x="166255" y="117764"/>
                </a:cubicBezTo>
                <a:cubicBezTo>
                  <a:pt x="151651" y="125066"/>
                  <a:pt x="133870" y="122007"/>
                  <a:pt x="117764" y="124691"/>
                </a:cubicBezTo>
                <a:cubicBezTo>
                  <a:pt x="106150" y="126627"/>
                  <a:pt x="94673" y="129309"/>
                  <a:pt x="83127" y="131618"/>
                </a:cubicBezTo>
                <a:cubicBezTo>
                  <a:pt x="76200" y="138545"/>
                  <a:pt x="69783" y="146024"/>
                  <a:pt x="62345" y="152400"/>
                </a:cubicBezTo>
                <a:cubicBezTo>
                  <a:pt x="53579" y="159914"/>
                  <a:pt x="42800" y="165018"/>
                  <a:pt x="34636" y="173182"/>
                </a:cubicBezTo>
                <a:cubicBezTo>
                  <a:pt x="28749" y="179069"/>
                  <a:pt x="25400" y="187037"/>
                  <a:pt x="20782" y="193964"/>
                </a:cubicBezTo>
                <a:cubicBezTo>
                  <a:pt x="12271" y="228009"/>
                  <a:pt x="20587" y="214941"/>
                  <a:pt x="0" y="235527"/>
                </a:cubicBezTo>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6" name="Freeform: Shape 115">
            <a:extLst>
              <a:ext uri="{FF2B5EF4-FFF2-40B4-BE49-F238E27FC236}">
                <a16:creationId xmlns:a16="http://schemas.microsoft.com/office/drawing/2014/main" id="{71D37075-CF04-4DCC-A7EF-8447CF4B8A7B}"/>
              </a:ext>
            </a:extLst>
          </p:cNvPr>
          <p:cNvSpPr/>
          <p:nvPr/>
        </p:nvSpPr>
        <p:spPr>
          <a:xfrm>
            <a:off x="2260790" y="2224081"/>
            <a:ext cx="106710" cy="222298"/>
          </a:xfrm>
          <a:custGeom>
            <a:avLst/>
            <a:gdLst>
              <a:gd name="connsiteX0" fmla="*/ 0 w 173182"/>
              <a:gd name="connsiteY0" fmla="*/ 0 h 235527"/>
              <a:gd name="connsiteX1" fmla="*/ 55418 w 173182"/>
              <a:gd name="connsiteY1" fmla="*/ 27709 h 235527"/>
              <a:gd name="connsiteX2" fmla="*/ 110836 w 173182"/>
              <a:gd name="connsiteY2" fmla="*/ 55418 h 235527"/>
              <a:gd name="connsiteX3" fmla="*/ 131618 w 173182"/>
              <a:gd name="connsiteY3" fmla="*/ 69273 h 235527"/>
              <a:gd name="connsiteX4" fmla="*/ 152400 w 173182"/>
              <a:gd name="connsiteY4" fmla="*/ 90055 h 235527"/>
              <a:gd name="connsiteX5" fmla="*/ 173182 w 173182"/>
              <a:gd name="connsiteY5" fmla="*/ 96982 h 235527"/>
              <a:gd name="connsiteX6" fmla="*/ 166255 w 173182"/>
              <a:gd name="connsiteY6" fmla="*/ 117764 h 235527"/>
              <a:gd name="connsiteX7" fmla="*/ 117764 w 173182"/>
              <a:gd name="connsiteY7" fmla="*/ 124691 h 235527"/>
              <a:gd name="connsiteX8" fmla="*/ 83127 w 173182"/>
              <a:gd name="connsiteY8" fmla="*/ 131618 h 235527"/>
              <a:gd name="connsiteX9" fmla="*/ 62345 w 173182"/>
              <a:gd name="connsiteY9" fmla="*/ 152400 h 235527"/>
              <a:gd name="connsiteX10" fmla="*/ 34636 w 173182"/>
              <a:gd name="connsiteY10" fmla="*/ 173182 h 235527"/>
              <a:gd name="connsiteX11" fmla="*/ 20782 w 173182"/>
              <a:gd name="connsiteY11" fmla="*/ 193964 h 235527"/>
              <a:gd name="connsiteX12" fmla="*/ 0 w 173182"/>
              <a:gd name="connsiteY12" fmla="*/ 235527 h 235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182" h="235527">
                <a:moveTo>
                  <a:pt x="0" y="0"/>
                </a:moveTo>
                <a:cubicBezTo>
                  <a:pt x="18473" y="9236"/>
                  <a:pt x="36616" y="19163"/>
                  <a:pt x="55418" y="27709"/>
                </a:cubicBezTo>
                <a:cubicBezTo>
                  <a:pt x="109581" y="52328"/>
                  <a:pt x="31939" y="6107"/>
                  <a:pt x="110836" y="55418"/>
                </a:cubicBezTo>
                <a:cubicBezTo>
                  <a:pt x="117896" y="59831"/>
                  <a:pt x="125222" y="63943"/>
                  <a:pt x="131618" y="69273"/>
                </a:cubicBezTo>
                <a:cubicBezTo>
                  <a:pt x="139144" y="75545"/>
                  <a:pt x="144249" y="84621"/>
                  <a:pt x="152400" y="90055"/>
                </a:cubicBezTo>
                <a:cubicBezTo>
                  <a:pt x="158476" y="94105"/>
                  <a:pt x="166255" y="94673"/>
                  <a:pt x="173182" y="96982"/>
                </a:cubicBezTo>
                <a:cubicBezTo>
                  <a:pt x="170873" y="103909"/>
                  <a:pt x="172786" y="114498"/>
                  <a:pt x="166255" y="117764"/>
                </a:cubicBezTo>
                <a:cubicBezTo>
                  <a:pt x="151651" y="125066"/>
                  <a:pt x="133870" y="122007"/>
                  <a:pt x="117764" y="124691"/>
                </a:cubicBezTo>
                <a:cubicBezTo>
                  <a:pt x="106150" y="126627"/>
                  <a:pt x="94673" y="129309"/>
                  <a:pt x="83127" y="131618"/>
                </a:cubicBezTo>
                <a:cubicBezTo>
                  <a:pt x="76200" y="138545"/>
                  <a:pt x="69783" y="146024"/>
                  <a:pt x="62345" y="152400"/>
                </a:cubicBezTo>
                <a:cubicBezTo>
                  <a:pt x="53579" y="159914"/>
                  <a:pt x="42800" y="165018"/>
                  <a:pt x="34636" y="173182"/>
                </a:cubicBezTo>
                <a:cubicBezTo>
                  <a:pt x="28749" y="179069"/>
                  <a:pt x="25400" y="187037"/>
                  <a:pt x="20782" y="193964"/>
                </a:cubicBezTo>
                <a:cubicBezTo>
                  <a:pt x="12271" y="228009"/>
                  <a:pt x="20587" y="214941"/>
                  <a:pt x="0" y="235527"/>
                </a:cubicBezTo>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7" name="Freeform: Shape 106">
            <a:extLst>
              <a:ext uri="{FF2B5EF4-FFF2-40B4-BE49-F238E27FC236}">
                <a16:creationId xmlns:a16="http://schemas.microsoft.com/office/drawing/2014/main" id="{D495CFA5-48C8-496B-8091-20072FA8A29B}"/>
              </a:ext>
            </a:extLst>
          </p:cNvPr>
          <p:cNvSpPr/>
          <p:nvPr/>
        </p:nvSpPr>
        <p:spPr>
          <a:xfrm>
            <a:off x="5169404" y="2088123"/>
            <a:ext cx="117763" cy="159328"/>
          </a:xfrm>
          <a:custGeom>
            <a:avLst/>
            <a:gdLst>
              <a:gd name="connsiteX0" fmla="*/ 0 w 117763"/>
              <a:gd name="connsiteY0" fmla="*/ 0 h 159328"/>
              <a:gd name="connsiteX1" fmla="*/ 6927 w 117763"/>
              <a:gd name="connsiteY1" fmla="*/ 41564 h 159328"/>
              <a:gd name="connsiteX2" fmla="*/ 20782 w 117763"/>
              <a:gd name="connsiteY2" fmla="*/ 62346 h 159328"/>
              <a:gd name="connsiteX3" fmla="*/ 117763 w 117763"/>
              <a:gd name="connsiteY3" fmla="*/ 83128 h 159328"/>
              <a:gd name="connsiteX4" fmla="*/ 110836 w 117763"/>
              <a:gd name="connsiteY4" fmla="*/ 103910 h 159328"/>
              <a:gd name="connsiteX5" fmla="*/ 90054 w 117763"/>
              <a:gd name="connsiteY5" fmla="*/ 124691 h 159328"/>
              <a:gd name="connsiteX6" fmla="*/ 41563 w 117763"/>
              <a:gd name="connsiteY6" fmla="*/ 159328 h 159328"/>
              <a:gd name="connsiteX7" fmla="*/ 34636 w 117763"/>
              <a:gd name="connsiteY7" fmla="*/ 138546 h 159328"/>
              <a:gd name="connsiteX8" fmla="*/ 20782 w 117763"/>
              <a:gd name="connsiteY8" fmla="*/ 20782 h 159328"/>
              <a:gd name="connsiteX9" fmla="*/ 48491 w 117763"/>
              <a:gd name="connsiteY9" fmla="*/ 62346 h 159328"/>
              <a:gd name="connsiteX10" fmla="*/ 110836 w 117763"/>
              <a:gd name="connsiteY10" fmla="*/ 76200 h 159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7763" h="159328">
                <a:moveTo>
                  <a:pt x="0" y="0"/>
                </a:moveTo>
                <a:cubicBezTo>
                  <a:pt x="2309" y="13855"/>
                  <a:pt x="2485" y="28239"/>
                  <a:pt x="6927" y="41564"/>
                </a:cubicBezTo>
                <a:cubicBezTo>
                  <a:pt x="9560" y="49462"/>
                  <a:pt x="13722" y="57933"/>
                  <a:pt x="20782" y="62346"/>
                </a:cubicBezTo>
                <a:cubicBezTo>
                  <a:pt x="45457" y="77768"/>
                  <a:pt x="91896" y="79894"/>
                  <a:pt x="117763" y="83128"/>
                </a:cubicBezTo>
                <a:cubicBezTo>
                  <a:pt x="115454" y="90055"/>
                  <a:pt x="114886" y="97834"/>
                  <a:pt x="110836" y="103910"/>
                </a:cubicBezTo>
                <a:cubicBezTo>
                  <a:pt x="105402" y="112061"/>
                  <a:pt x="97492" y="118316"/>
                  <a:pt x="90054" y="124691"/>
                </a:cubicBezTo>
                <a:cubicBezTo>
                  <a:pt x="75016" y="137580"/>
                  <a:pt x="58011" y="148363"/>
                  <a:pt x="41563" y="159328"/>
                </a:cubicBezTo>
                <a:cubicBezTo>
                  <a:pt x="39254" y="152401"/>
                  <a:pt x="36407" y="145630"/>
                  <a:pt x="34636" y="138546"/>
                </a:cubicBezTo>
                <a:cubicBezTo>
                  <a:pt x="28003" y="112013"/>
                  <a:pt x="15115" y="32117"/>
                  <a:pt x="20782" y="20782"/>
                </a:cubicBezTo>
                <a:cubicBezTo>
                  <a:pt x="28229" y="5889"/>
                  <a:pt x="34636" y="53110"/>
                  <a:pt x="48491" y="62346"/>
                </a:cubicBezTo>
                <a:cubicBezTo>
                  <a:pt x="80800" y="83885"/>
                  <a:pt x="60947" y="76200"/>
                  <a:pt x="110836" y="76200"/>
                </a:cubicBezTo>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8" name="Freeform: Shape 107">
            <a:extLst>
              <a:ext uri="{FF2B5EF4-FFF2-40B4-BE49-F238E27FC236}">
                <a16:creationId xmlns:a16="http://schemas.microsoft.com/office/drawing/2014/main" id="{F1AE9B27-3EBE-4109-BD11-49025CEB9C59}"/>
              </a:ext>
            </a:extLst>
          </p:cNvPr>
          <p:cNvSpPr/>
          <p:nvPr/>
        </p:nvSpPr>
        <p:spPr>
          <a:xfrm>
            <a:off x="1745945" y="1702398"/>
            <a:ext cx="117900" cy="103909"/>
          </a:xfrm>
          <a:custGeom>
            <a:avLst/>
            <a:gdLst>
              <a:gd name="connsiteX0" fmla="*/ 55418 w 117900"/>
              <a:gd name="connsiteY0" fmla="*/ 0 h 103909"/>
              <a:gd name="connsiteX1" fmla="*/ 96982 w 117900"/>
              <a:gd name="connsiteY1" fmla="*/ 20782 h 103909"/>
              <a:gd name="connsiteX2" fmla="*/ 117764 w 117900"/>
              <a:gd name="connsiteY2" fmla="*/ 27709 h 103909"/>
              <a:gd name="connsiteX3" fmla="*/ 55418 w 117900"/>
              <a:gd name="connsiteY3" fmla="*/ 55418 h 103909"/>
              <a:gd name="connsiteX4" fmla="*/ 34637 w 117900"/>
              <a:gd name="connsiteY4" fmla="*/ 69273 h 103909"/>
              <a:gd name="connsiteX5" fmla="*/ 0 w 117900"/>
              <a:gd name="connsiteY5" fmla="*/ 103909 h 103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900" h="103909">
                <a:moveTo>
                  <a:pt x="55418" y="0"/>
                </a:moveTo>
                <a:cubicBezTo>
                  <a:pt x="69273" y="6927"/>
                  <a:pt x="82827" y="14491"/>
                  <a:pt x="96982" y="20782"/>
                </a:cubicBezTo>
                <a:cubicBezTo>
                  <a:pt x="103655" y="23748"/>
                  <a:pt x="119535" y="20625"/>
                  <a:pt x="117764" y="27709"/>
                </a:cubicBezTo>
                <a:cubicBezTo>
                  <a:pt x="112390" y="49205"/>
                  <a:pt x="68992" y="52703"/>
                  <a:pt x="55418" y="55418"/>
                </a:cubicBezTo>
                <a:cubicBezTo>
                  <a:pt x="48491" y="60036"/>
                  <a:pt x="41033" y="63943"/>
                  <a:pt x="34637" y="69273"/>
                </a:cubicBezTo>
                <a:cubicBezTo>
                  <a:pt x="34630" y="69279"/>
                  <a:pt x="3853" y="100056"/>
                  <a:pt x="0" y="103909"/>
                </a:cubicBezTo>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9" name="Freeform: Shape 118">
            <a:extLst>
              <a:ext uri="{FF2B5EF4-FFF2-40B4-BE49-F238E27FC236}">
                <a16:creationId xmlns:a16="http://schemas.microsoft.com/office/drawing/2014/main" id="{2F1E1234-432C-41B8-9928-B6FC643784D3}"/>
              </a:ext>
            </a:extLst>
          </p:cNvPr>
          <p:cNvSpPr/>
          <p:nvPr/>
        </p:nvSpPr>
        <p:spPr>
          <a:xfrm>
            <a:off x="2014341" y="2523647"/>
            <a:ext cx="117900" cy="103909"/>
          </a:xfrm>
          <a:custGeom>
            <a:avLst/>
            <a:gdLst>
              <a:gd name="connsiteX0" fmla="*/ 55418 w 117900"/>
              <a:gd name="connsiteY0" fmla="*/ 0 h 103909"/>
              <a:gd name="connsiteX1" fmla="*/ 96982 w 117900"/>
              <a:gd name="connsiteY1" fmla="*/ 20782 h 103909"/>
              <a:gd name="connsiteX2" fmla="*/ 117764 w 117900"/>
              <a:gd name="connsiteY2" fmla="*/ 27709 h 103909"/>
              <a:gd name="connsiteX3" fmla="*/ 55418 w 117900"/>
              <a:gd name="connsiteY3" fmla="*/ 55418 h 103909"/>
              <a:gd name="connsiteX4" fmla="*/ 34637 w 117900"/>
              <a:gd name="connsiteY4" fmla="*/ 69273 h 103909"/>
              <a:gd name="connsiteX5" fmla="*/ 0 w 117900"/>
              <a:gd name="connsiteY5" fmla="*/ 103909 h 103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900" h="103909">
                <a:moveTo>
                  <a:pt x="55418" y="0"/>
                </a:moveTo>
                <a:cubicBezTo>
                  <a:pt x="69273" y="6927"/>
                  <a:pt x="82827" y="14491"/>
                  <a:pt x="96982" y="20782"/>
                </a:cubicBezTo>
                <a:cubicBezTo>
                  <a:pt x="103655" y="23748"/>
                  <a:pt x="119535" y="20625"/>
                  <a:pt x="117764" y="27709"/>
                </a:cubicBezTo>
                <a:cubicBezTo>
                  <a:pt x="112390" y="49205"/>
                  <a:pt x="68992" y="52703"/>
                  <a:pt x="55418" y="55418"/>
                </a:cubicBezTo>
                <a:cubicBezTo>
                  <a:pt x="48491" y="60036"/>
                  <a:pt x="41033" y="63943"/>
                  <a:pt x="34637" y="69273"/>
                </a:cubicBezTo>
                <a:cubicBezTo>
                  <a:pt x="34630" y="69279"/>
                  <a:pt x="3853" y="100056"/>
                  <a:pt x="0" y="103909"/>
                </a:cubicBezTo>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0" name="Freeform: Shape 119">
            <a:extLst>
              <a:ext uri="{FF2B5EF4-FFF2-40B4-BE49-F238E27FC236}">
                <a16:creationId xmlns:a16="http://schemas.microsoft.com/office/drawing/2014/main" id="{96A64359-AA41-47B4-AD4E-FB1FA98A8406}"/>
              </a:ext>
            </a:extLst>
          </p:cNvPr>
          <p:cNvSpPr/>
          <p:nvPr/>
        </p:nvSpPr>
        <p:spPr>
          <a:xfrm>
            <a:off x="1879746" y="1882447"/>
            <a:ext cx="117900" cy="103909"/>
          </a:xfrm>
          <a:custGeom>
            <a:avLst/>
            <a:gdLst>
              <a:gd name="connsiteX0" fmla="*/ 55418 w 117900"/>
              <a:gd name="connsiteY0" fmla="*/ 0 h 103909"/>
              <a:gd name="connsiteX1" fmla="*/ 96982 w 117900"/>
              <a:gd name="connsiteY1" fmla="*/ 20782 h 103909"/>
              <a:gd name="connsiteX2" fmla="*/ 117764 w 117900"/>
              <a:gd name="connsiteY2" fmla="*/ 27709 h 103909"/>
              <a:gd name="connsiteX3" fmla="*/ 55418 w 117900"/>
              <a:gd name="connsiteY3" fmla="*/ 55418 h 103909"/>
              <a:gd name="connsiteX4" fmla="*/ 34637 w 117900"/>
              <a:gd name="connsiteY4" fmla="*/ 69273 h 103909"/>
              <a:gd name="connsiteX5" fmla="*/ 0 w 117900"/>
              <a:gd name="connsiteY5" fmla="*/ 103909 h 103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900" h="103909">
                <a:moveTo>
                  <a:pt x="55418" y="0"/>
                </a:moveTo>
                <a:cubicBezTo>
                  <a:pt x="69273" y="6927"/>
                  <a:pt x="82827" y="14491"/>
                  <a:pt x="96982" y="20782"/>
                </a:cubicBezTo>
                <a:cubicBezTo>
                  <a:pt x="103655" y="23748"/>
                  <a:pt x="119535" y="20625"/>
                  <a:pt x="117764" y="27709"/>
                </a:cubicBezTo>
                <a:cubicBezTo>
                  <a:pt x="112390" y="49205"/>
                  <a:pt x="68992" y="52703"/>
                  <a:pt x="55418" y="55418"/>
                </a:cubicBezTo>
                <a:cubicBezTo>
                  <a:pt x="48491" y="60036"/>
                  <a:pt x="41033" y="63943"/>
                  <a:pt x="34637" y="69273"/>
                </a:cubicBezTo>
                <a:cubicBezTo>
                  <a:pt x="34630" y="69279"/>
                  <a:pt x="3853" y="100056"/>
                  <a:pt x="0" y="103909"/>
                </a:cubicBezTo>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1" name="Freeform: Shape 120">
            <a:extLst>
              <a:ext uri="{FF2B5EF4-FFF2-40B4-BE49-F238E27FC236}">
                <a16:creationId xmlns:a16="http://schemas.microsoft.com/office/drawing/2014/main" id="{87956413-0AC8-44E2-A506-959BAF1C982A}"/>
              </a:ext>
            </a:extLst>
          </p:cNvPr>
          <p:cNvSpPr/>
          <p:nvPr/>
        </p:nvSpPr>
        <p:spPr>
          <a:xfrm>
            <a:off x="1821630" y="2385443"/>
            <a:ext cx="117900" cy="103909"/>
          </a:xfrm>
          <a:custGeom>
            <a:avLst/>
            <a:gdLst>
              <a:gd name="connsiteX0" fmla="*/ 55418 w 117900"/>
              <a:gd name="connsiteY0" fmla="*/ 0 h 103909"/>
              <a:gd name="connsiteX1" fmla="*/ 96982 w 117900"/>
              <a:gd name="connsiteY1" fmla="*/ 20782 h 103909"/>
              <a:gd name="connsiteX2" fmla="*/ 117764 w 117900"/>
              <a:gd name="connsiteY2" fmla="*/ 27709 h 103909"/>
              <a:gd name="connsiteX3" fmla="*/ 55418 w 117900"/>
              <a:gd name="connsiteY3" fmla="*/ 55418 h 103909"/>
              <a:gd name="connsiteX4" fmla="*/ 34637 w 117900"/>
              <a:gd name="connsiteY4" fmla="*/ 69273 h 103909"/>
              <a:gd name="connsiteX5" fmla="*/ 0 w 117900"/>
              <a:gd name="connsiteY5" fmla="*/ 103909 h 103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900" h="103909">
                <a:moveTo>
                  <a:pt x="55418" y="0"/>
                </a:moveTo>
                <a:cubicBezTo>
                  <a:pt x="69273" y="6927"/>
                  <a:pt x="82827" y="14491"/>
                  <a:pt x="96982" y="20782"/>
                </a:cubicBezTo>
                <a:cubicBezTo>
                  <a:pt x="103655" y="23748"/>
                  <a:pt x="119535" y="20625"/>
                  <a:pt x="117764" y="27709"/>
                </a:cubicBezTo>
                <a:cubicBezTo>
                  <a:pt x="112390" y="49205"/>
                  <a:pt x="68992" y="52703"/>
                  <a:pt x="55418" y="55418"/>
                </a:cubicBezTo>
                <a:cubicBezTo>
                  <a:pt x="48491" y="60036"/>
                  <a:pt x="41033" y="63943"/>
                  <a:pt x="34637" y="69273"/>
                </a:cubicBezTo>
                <a:cubicBezTo>
                  <a:pt x="34630" y="69279"/>
                  <a:pt x="3853" y="100056"/>
                  <a:pt x="0" y="103909"/>
                </a:cubicBezTo>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2" name="Freeform: Shape 121">
            <a:extLst>
              <a:ext uri="{FF2B5EF4-FFF2-40B4-BE49-F238E27FC236}">
                <a16:creationId xmlns:a16="http://schemas.microsoft.com/office/drawing/2014/main" id="{2C577D8D-00D6-49A2-BF0F-5B5F43256648}"/>
              </a:ext>
            </a:extLst>
          </p:cNvPr>
          <p:cNvSpPr/>
          <p:nvPr/>
        </p:nvSpPr>
        <p:spPr>
          <a:xfrm>
            <a:off x="2008952" y="2263702"/>
            <a:ext cx="83680" cy="66322"/>
          </a:xfrm>
          <a:custGeom>
            <a:avLst/>
            <a:gdLst>
              <a:gd name="connsiteX0" fmla="*/ 55418 w 117900"/>
              <a:gd name="connsiteY0" fmla="*/ 0 h 103909"/>
              <a:gd name="connsiteX1" fmla="*/ 96982 w 117900"/>
              <a:gd name="connsiteY1" fmla="*/ 20782 h 103909"/>
              <a:gd name="connsiteX2" fmla="*/ 117764 w 117900"/>
              <a:gd name="connsiteY2" fmla="*/ 27709 h 103909"/>
              <a:gd name="connsiteX3" fmla="*/ 55418 w 117900"/>
              <a:gd name="connsiteY3" fmla="*/ 55418 h 103909"/>
              <a:gd name="connsiteX4" fmla="*/ 34637 w 117900"/>
              <a:gd name="connsiteY4" fmla="*/ 69273 h 103909"/>
              <a:gd name="connsiteX5" fmla="*/ 0 w 117900"/>
              <a:gd name="connsiteY5" fmla="*/ 103909 h 103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900" h="103909">
                <a:moveTo>
                  <a:pt x="55418" y="0"/>
                </a:moveTo>
                <a:cubicBezTo>
                  <a:pt x="69273" y="6927"/>
                  <a:pt x="82827" y="14491"/>
                  <a:pt x="96982" y="20782"/>
                </a:cubicBezTo>
                <a:cubicBezTo>
                  <a:pt x="103655" y="23748"/>
                  <a:pt x="119535" y="20625"/>
                  <a:pt x="117764" y="27709"/>
                </a:cubicBezTo>
                <a:cubicBezTo>
                  <a:pt x="112390" y="49205"/>
                  <a:pt x="68992" y="52703"/>
                  <a:pt x="55418" y="55418"/>
                </a:cubicBezTo>
                <a:cubicBezTo>
                  <a:pt x="48491" y="60036"/>
                  <a:pt x="41033" y="63943"/>
                  <a:pt x="34637" y="69273"/>
                </a:cubicBezTo>
                <a:cubicBezTo>
                  <a:pt x="34630" y="69279"/>
                  <a:pt x="3853" y="100056"/>
                  <a:pt x="0" y="103909"/>
                </a:cubicBezTo>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3" name="Freeform: Shape 122">
            <a:extLst>
              <a:ext uri="{FF2B5EF4-FFF2-40B4-BE49-F238E27FC236}">
                <a16:creationId xmlns:a16="http://schemas.microsoft.com/office/drawing/2014/main" id="{DFF63FAB-9B95-4E72-B98A-098FCCC670A5}"/>
              </a:ext>
            </a:extLst>
          </p:cNvPr>
          <p:cNvSpPr/>
          <p:nvPr/>
        </p:nvSpPr>
        <p:spPr>
          <a:xfrm>
            <a:off x="2093635" y="1879946"/>
            <a:ext cx="117900" cy="103909"/>
          </a:xfrm>
          <a:custGeom>
            <a:avLst/>
            <a:gdLst>
              <a:gd name="connsiteX0" fmla="*/ 55418 w 117900"/>
              <a:gd name="connsiteY0" fmla="*/ 0 h 103909"/>
              <a:gd name="connsiteX1" fmla="*/ 96982 w 117900"/>
              <a:gd name="connsiteY1" fmla="*/ 20782 h 103909"/>
              <a:gd name="connsiteX2" fmla="*/ 117764 w 117900"/>
              <a:gd name="connsiteY2" fmla="*/ 27709 h 103909"/>
              <a:gd name="connsiteX3" fmla="*/ 55418 w 117900"/>
              <a:gd name="connsiteY3" fmla="*/ 55418 h 103909"/>
              <a:gd name="connsiteX4" fmla="*/ 34637 w 117900"/>
              <a:gd name="connsiteY4" fmla="*/ 69273 h 103909"/>
              <a:gd name="connsiteX5" fmla="*/ 0 w 117900"/>
              <a:gd name="connsiteY5" fmla="*/ 103909 h 103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900" h="103909">
                <a:moveTo>
                  <a:pt x="55418" y="0"/>
                </a:moveTo>
                <a:cubicBezTo>
                  <a:pt x="69273" y="6927"/>
                  <a:pt x="82827" y="14491"/>
                  <a:pt x="96982" y="20782"/>
                </a:cubicBezTo>
                <a:cubicBezTo>
                  <a:pt x="103655" y="23748"/>
                  <a:pt x="119535" y="20625"/>
                  <a:pt x="117764" y="27709"/>
                </a:cubicBezTo>
                <a:cubicBezTo>
                  <a:pt x="112390" y="49205"/>
                  <a:pt x="68992" y="52703"/>
                  <a:pt x="55418" y="55418"/>
                </a:cubicBezTo>
                <a:cubicBezTo>
                  <a:pt x="48491" y="60036"/>
                  <a:pt x="41033" y="63943"/>
                  <a:pt x="34637" y="69273"/>
                </a:cubicBezTo>
                <a:cubicBezTo>
                  <a:pt x="34630" y="69279"/>
                  <a:pt x="3853" y="100056"/>
                  <a:pt x="0" y="103909"/>
                </a:cubicBezTo>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4" name="Freeform: Shape 123">
            <a:extLst>
              <a:ext uri="{FF2B5EF4-FFF2-40B4-BE49-F238E27FC236}">
                <a16:creationId xmlns:a16="http://schemas.microsoft.com/office/drawing/2014/main" id="{64914951-97E0-41CB-8E4F-E6EA0C9A6BC2}"/>
              </a:ext>
            </a:extLst>
          </p:cNvPr>
          <p:cNvSpPr/>
          <p:nvPr/>
        </p:nvSpPr>
        <p:spPr>
          <a:xfrm>
            <a:off x="594889" y="1635227"/>
            <a:ext cx="568932" cy="417404"/>
          </a:xfrm>
          <a:custGeom>
            <a:avLst/>
            <a:gdLst>
              <a:gd name="connsiteX0" fmla="*/ 318654 w 630604"/>
              <a:gd name="connsiteY0" fmla="*/ 457200 h 477982"/>
              <a:gd name="connsiteX1" fmla="*/ 284018 w 630604"/>
              <a:gd name="connsiteY1" fmla="*/ 436418 h 477982"/>
              <a:gd name="connsiteX2" fmla="*/ 228600 w 630604"/>
              <a:gd name="connsiteY2" fmla="*/ 381000 h 477982"/>
              <a:gd name="connsiteX3" fmla="*/ 221672 w 630604"/>
              <a:gd name="connsiteY3" fmla="*/ 346364 h 477982"/>
              <a:gd name="connsiteX4" fmla="*/ 214745 w 630604"/>
              <a:gd name="connsiteY4" fmla="*/ 297873 h 477982"/>
              <a:gd name="connsiteX5" fmla="*/ 166254 w 630604"/>
              <a:gd name="connsiteY5" fmla="*/ 228600 h 477982"/>
              <a:gd name="connsiteX6" fmla="*/ 131618 w 630604"/>
              <a:gd name="connsiteY6" fmla="*/ 159327 h 477982"/>
              <a:gd name="connsiteX7" fmla="*/ 90054 w 630604"/>
              <a:gd name="connsiteY7" fmla="*/ 117764 h 477982"/>
              <a:gd name="connsiteX8" fmla="*/ 69272 w 630604"/>
              <a:gd name="connsiteY8" fmla="*/ 90054 h 477982"/>
              <a:gd name="connsiteX9" fmla="*/ 34636 w 630604"/>
              <a:gd name="connsiteY9" fmla="*/ 62345 h 477982"/>
              <a:gd name="connsiteX10" fmla="*/ 62345 w 630604"/>
              <a:gd name="connsiteY10" fmla="*/ 76200 h 477982"/>
              <a:gd name="connsiteX11" fmla="*/ 83127 w 630604"/>
              <a:gd name="connsiteY11" fmla="*/ 96982 h 477982"/>
              <a:gd name="connsiteX12" fmla="*/ 110836 w 630604"/>
              <a:gd name="connsiteY12" fmla="*/ 152400 h 477982"/>
              <a:gd name="connsiteX13" fmla="*/ 131618 w 630604"/>
              <a:gd name="connsiteY13" fmla="*/ 249382 h 477982"/>
              <a:gd name="connsiteX14" fmla="*/ 152400 w 630604"/>
              <a:gd name="connsiteY14" fmla="*/ 311727 h 477982"/>
              <a:gd name="connsiteX15" fmla="*/ 173181 w 630604"/>
              <a:gd name="connsiteY15" fmla="*/ 318654 h 477982"/>
              <a:gd name="connsiteX16" fmla="*/ 193963 w 630604"/>
              <a:gd name="connsiteY16" fmla="*/ 332509 h 477982"/>
              <a:gd name="connsiteX17" fmla="*/ 207818 w 630604"/>
              <a:gd name="connsiteY17" fmla="*/ 311727 h 477982"/>
              <a:gd name="connsiteX18" fmla="*/ 214745 w 630604"/>
              <a:gd name="connsiteY18" fmla="*/ 193964 h 477982"/>
              <a:gd name="connsiteX19" fmla="*/ 221672 w 630604"/>
              <a:gd name="connsiteY19" fmla="*/ 159327 h 477982"/>
              <a:gd name="connsiteX20" fmla="*/ 235527 w 630604"/>
              <a:gd name="connsiteY20" fmla="*/ 69273 h 477982"/>
              <a:gd name="connsiteX21" fmla="*/ 235527 w 630604"/>
              <a:gd name="connsiteY21" fmla="*/ 277091 h 477982"/>
              <a:gd name="connsiteX22" fmla="*/ 256309 w 630604"/>
              <a:gd name="connsiteY22" fmla="*/ 297873 h 477982"/>
              <a:gd name="connsiteX23" fmla="*/ 297872 w 630604"/>
              <a:gd name="connsiteY23" fmla="*/ 207818 h 477982"/>
              <a:gd name="connsiteX24" fmla="*/ 304800 w 630604"/>
              <a:gd name="connsiteY24" fmla="*/ 152400 h 477982"/>
              <a:gd name="connsiteX25" fmla="*/ 325581 w 630604"/>
              <a:gd name="connsiteY25" fmla="*/ 76200 h 477982"/>
              <a:gd name="connsiteX26" fmla="*/ 346363 w 630604"/>
              <a:gd name="connsiteY26" fmla="*/ 34636 h 477982"/>
              <a:gd name="connsiteX27" fmla="*/ 360218 w 630604"/>
              <a:gd name="connsiteY27" fmla="*/ 0 h 477982"/>
              <a:gd name="connsiteX28" fmla="*/ 353291 w 630604"/>
              <a:gd name="connsiteY28" fmla="*/ 96982 h 477982"/>
              <a:gd name="connsiteX29" fmla="*/ 325581 w 630604"/>
              <a:gd name="connsiteY29" fmla="*/ 159327 h 477982"/>
              <a:gd name="connsiteX30" fmla="*/ 318654 w 630604"/>
              <a:gd name="connsiteY30" fmla="*/ 187036 h 477982"/>
              <a:gd name="connsiteX31" fmla="*/ 311727 w 630604"/>
              <a:gd name="connsiteY31" fmla="*/ 297873 h 477982"/>
              <a:gd name="connsiteX32" fmla="*/ 249381 w 630604"/>
              <a:gd name="connsiteY32" fmla="*/ 353291 h 477982"/>
              <a:gd name="connsiteX33" fmla="*/ 256309 w 630604"/>
              <a:gd name="connsiteY33" fmla="*/ 401782 h 477982"/>
              <a:gd name="connsiteX34" fmla="*/ 304800 w 630604"/>
              <a:gd name="connsiteY34" fmla="*/ 339436 h 477982"/>
              <a:gd name="connsiteX35" fmla="*/ 311727 w 630604"/>
              <a:gd name="connsiteY35" fmla="*/ 318654 h 477982"/>
              <a:gd name="connsiteX36" fmla="*/ 374072 w 630604"/>
              <a:gd name="connsiteY36" fmla="*/ 256309 h 477982"/>
              <a:gd name="connsiteX37" fmla="*/ 422563 w 630604"/>
              <a:gd name="connsiteY37" fmla="*/ 207818 h 477982"/>
              <a:gd name="connsiteX38" fmla="*/ 443345 w 630604"/>
              <a:gd name="connsiteY38" fmla="*/ 187036 h 477982"/>
              <a:gd name="connsiteX39" fmla="*/ 464127 w 630604"/>
              <a:gd name="connsiteY39" fmla="*/ 166254 h 477982"/>
              <a:gd name="connsiteX40" fmla="*/ 394854 w 630604"/>
              <a:gd name="connsiteY40" fmla="*/ 235527 h 477982"/>
              <a:gd name="connsiteX41" fmla="*/ 353291 w 630604"/>
              <a:gd name="connsiteY41" fmla="*/ 263236 h 477982"/>
              <a:gd name="connsiteX42" fmla="*/ 346363 w 630604"/>
              <a:gd name="connsiteY42" fmla="*/ 284018 h 477982"/>
              <a:gd name="connsiteX43" fmla="*/ 360218 w 630604"/>
              <a:gd name="connsiteY43" fmla="*/ 339436 h 477982"/>
              <a:gd name="connsiteX44" fmla="*/ 429491 w 630604"/>
              <a:gd name="connsiteY44" fmla="*/ 367145 h 477982"/>
              <a:gd name="connsiteX45" fmla="*/ 464127 w 630604"/>
              <a:gd name="connsiteY45" fmla="*/ 360218 h 477982"/>
              <a:gd name="connsiteX46" fmla="*/ 498763 w 630604"/>
              <a:gd name="connsiteY46" fmla="*/ 325582 h 477982"/>
              <a:gd name="connsiteX47" fmla="*/ 519545 w 630604"/>
              <a:gd name="connsiteY47" fmla="*/ 290945 h 477982"/>
              <a:gd name="connsiteX48" fmla="*/ 581891 w 630604"/>
              <a:gd name="connsiteY48" fmla="*/ 228600 h 477982"/>
              <a:gd name="connsiteX49" fmla="*/ 609600 w 630604"/>
              <a:gd name="connsiteY49" fmla="*/ 214745 h 477982"/>
              <a:gd name="connsiteX50" fmla="*/ 630381 w 630604"/>
              <a:gd name="connsiteY50" fmla="*/ 221673 h 477982"/>
              <a:gd name="connsiteX51" fmla="*/ 581891 w 630604"/>
              <a:gd name="connsiteY51" fmla="*/ 242454 h 477982"/>
              <a:gd name="connsiteX52" fmla="*/ 561109 w 630604"/>
              <a:gd name="connsiteY52" fmla="*/ 256309 h 477982"/>
              <a:gd name="connsiteX53" fmla="*/ 519545 w 630604"/>
              <a:gd name="connsiteY53" fmla="*/ 277091 h 477982"/>
              <a:gd name="connsiteX54" fmla="*/ 484909 w 630604"/>
              <a:gd name="connsiteY54" fmla="*/ 339436 h 477982"/>
              <a:gd name="connsiteX55" fmla="*/ 471054 w 630604"/>
              <a:gd name="connsiteY55" fmla="*/ 360218 h 477982"/>
              <a:gd name="connsiteX56" fmla="*/ 464127 w 630604"/>
              <a:gd name="connsiteY56" fmla="*/ 387927 h 477982"/>
              <a:gd name="connsiteX57" fmla="*/ 381000 w 630604"/>
              <a:gd name="connsiteY57" fmla="*/ 443345 h 477982"/>
              <a:gd name="connsiteX58" fmla="*/ 353291 w 630604"/>
              <a:gd name="connsiteY58" fmla="*/ 436418 h 477982"/>
              <a:gd name="connsiteX59" fmla="*/ 346363 w 630604"/>
              <a:gd name="connsiteY59" fmla="*/ 353291 h 477982"/>
              <a:gd name="connsiteX60" fmla="*/ 436418 w 630604"/>
              <a:gd name="connsiteY60" fmla="*/ 277091 h 477982"/>
              <a:gd name="connsiteX61" fmla="*/ 443345 w 630604"/>
              <a:gd name="connsiteY61" fmla="*/ 318654 h 477982"/>
              <a:gd name="connsiteX62" fmla="*/ 367145 w 630604"/>
              <a:gd name="connsiteY62" fmla="*/ 387927 h 477982"/>
              <a:gd name="connsiteX63" fmla="*/ 325581 w 630604"/>
              <a:gd name="connsiteY63" fmla="*/ 422564 h 477982"/>
              <a:gd name="connsiteX64" fmla="*/ 297872 w 630604"/>
              <a:gd name="connsiteY64" fmla="*/ 443345 h 477982"/>
              <a:gd name="connsiteX65" fmla="*/ 277091 w 630604"/>
              <a:gd name="connsiteY65" fmla="*/ 464127 h 477982"/>
              <a:gd name="connsiteX66" fmla="*/ 242454 w 630604"/>
              <a:gd name="connsiteY66" fmla="*/ 471054 h 477982"/>
              <a:gd name="connsiteX67" fmla="*/ 221672 w 630604"/>
              <a:gd name="connsiteY67" fmla="*/ 477982 h 477982"/>
              <a:gd name="connsiteX68" fmla="*/ 166254 w 630604"/>
              <a:gd name="connsiteY68" fmla="*/ 457200 h 477982"/>
              <a:gd name="connsiteX69" fmla="*/ 124691 w 630604"/>
              <a:gd name="connsiteY69" fmla="*/ 422564 h 477982"/>
              <a:gd name="connsiteX70" fmla="*/ 0 w 630604"/>
              <a:gd name="connsiteY70" fmla="*/ 408709 h 477982"/>
              <a:gd name="connsiteX71" fmla="*/ 228600 w 630604"/>
              <a:gd name="connsiteY71" fmla="*/ 408709 h 477982"/>
              <a:gd name="connsiteX72" fmla="*/ 249381 w 630604"/>
              <a:gd name="connsiteY72" fmla="*/ 415636 h 477982"/>
              <a:gd name="connsiteX73" fmla="*/ 450272 w 630604"/>
              <a:gd name="connsiteY73" fmla="*/ 415636 h 477982"/>
              <a:gd name="connsiteX74" fmla="*/ 484909 w 630604"/>
              <a:gd name="connsiteY74" fmla="*/ 408709 h 477982"/>
              <a:gd name="connsiteX75" fmla="*/ 526472 w 630604"/>
              <a:gd name="connsiteY75" fmla="*/ 387927 h 477982"/>
              <a:gd name="connsiteX76" fmla="*/ 533400 w 630604"/>
              <a:gd name="connsiteY76" fmla="*/ 408709 h 477982"/>
              <a:gd name="connsiteX77" fmla="*/ 519545 w 630604"/>
              <a:gd name="connsiteY77" fmla="*/ 408709 h 477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630604" h="477982">
                <a:moveTo>
                  <a:pt x="318654" y="457200"/>
                </a:moveTo>
                <a:cubicBezTo>
                  <a:pt x="307109" y="450273"/>
                  <a:pt x="294296" y="445115"/>
                  <a:pt x="284018" y="436418"/>
                </a:cubicBezTo>
                <a:cubicBezTo>
                  <a:pt x="264075" y="419543"/>
                  <a:pt x="228600" y="381000"/>
                  <a:pt x="228600" y="381000"/>
                </a:cubicBezTo>
                <a:cubicBezTo>
                  <a:pt x="226291" y="369455"/>
                  <a:pt x="223608" y="357978"/>
                  <a:pt x="221672" y="346364"/>
                </a:cubicBezTo>
                <a:cubicBezTo>
                  <a:pt x="218988" y="330258"/>
                  <a:pt x="219908" y="313363"/>
                  <a:pt x="214745" y="297873"/>
                </a:cubicBezTo>
                <a:cubicBezTo>
                  <a:pt x="207986" y="277594"/>
                  <a:pt x="178623" y="244061"/>
                  <a:pt x="166254" y="228600"/>
                </a:cubicBezTo>
                <a:cubicBezTo>
                  <a:pt x="157310" y="192821"/>
                  <a:pt x="161073" y="194673"/>
                  <a:pt x="131618" y="159327"/>
                </a:cubicBezTo>
                <a:cubicBezTo>
                  <a:pt x="119075" y="144275"/>
                  <a:pt x="101810" y="133439"/>
                  <a:pt x="90054" y="117764"/>
                </a:cubicBezTo>
                <a:cubicBezTo>
                  <a:pt x="83127" y="108527"/>
                  <a:pt x="77436" y="98218"/>
                  <a:pt x="69272" y="90054"/>
                </a:cubicBezTo>
                <a:cubicBezTo>
                  <a:pt x="58817" y="79599"/>
                  <a:pt x="41248" y="75569"/>
                  <a:pt x="34636" y="62345"/>
                </a:cubicBezTo>
                <a:cubicBezTo>
                  <a:pt x="30018" y="53109"/>
                  <a:pt x="53942" y="70198"/>
                  <a:pt x="62345" y="76200"/>
                </a:cubicBezTo>
                <a:cubicBezTo>
                  <a:pt x="70317" y="81894"/>
                  <a:pt x="76200" y="90055"/>
                  <a:pt x="83127" y="96982"/>
                </a:cubicBezTo>
                <a:cubicBezTo>
                  <a:pt x="92363" y="115455"/>
                  <a:pt x="107915" y="131954"/>
                  <a:pt x="110836" y="152400"/>
                </a:cubicBezTo>
                <a:cubicBezTo>
                  <a:pt x="125707" y="256499"/>
                  <a:pt x="107546" y="145073"/>
                  <a:pt x="131618" y="249382"/>
                </a:cubicBezTo>
                <a:cubicBezTo>
                  <a:pt x="136593" y="270941"/>
                  <a:pt x="132722" y="295985"/>
                  <a:pt x="152400" y="311727"/>
                </a:cubicBezTo>
                <a:cubicBezTo>
                  <a:pt x="158102" y="316288"/>
                  <a:pt x="166254" y="316345"/>
                  <a:pt x="173181" y="318654"/>
                </a:cubicBezTo>
                <a:cubicBezTo>
                  <a:pt x="180108" y="323272"/>
                  <a:pt x="185799" y="334142"/>
                  <a:pt x="193963" y="332509"/>
                </a:cubicBezTo>
                <a:cubicBezTo>
                  <a:pt x="202127" y="330876"/>
                  <a:pt x="206583" y="319961"/>
                  <a:pt x="207818" y="311727"/>
                </a:cubicBezTo>
                <a:cubicBezTo>
                  <a:pt x="213651" y="272840"/>
                  <a:pt x="211185" y="233125"/>
                  <a:pt x="214745" y="193964"/>
                </a:cubicBezTo>
                <a:cubicBezTo>
                  <a:pt x="215811" y="182238"/>
                  <a:pt x="219882" y="170964"/>
                  <a:pt x="221672" y="159327"/>
                </a:cubicBezTo>
                <a:cubicBezTo>
                  <a:pt x="238447" y="50292"/>
                  <a:pt x="219645" y="148685"/>
                  <a:pt x="235527" y="69273"/>
                </a:cubicBezTo>
                <a:cubicBezTo>
                  <a:pt x="230022" y="140835"/>
                  <a:pt x="221035" y="204632"/>
                  <a:pt x="235527" y="277091"/>
                </a:cubicBezTo>
                <a:cubicBezTo>
                  <a:pt x="237448" y="286697"/>
                  <a:pt x="249382" y="290946"/>
                  <a:pt x="256309" y="297873"/>
                </a:cubicBezTo>
                <a:cubicBezTo>
                  <a:pt x="302951" y="282324"/>
                  <a:pt x="280152" y="296418"/>
                  <a:pt x="297872" y="207818"/>
                </a:cubicBezTo>
                <a:cubicBezTo>
                  <a:pt x="301523" y="189563"/>
                  <a:pt x="301739" y="170763"/>
                  <a:pt x="304800" y="152400"/>
                </a:cubicBezTo>
                <a:cubicBezTo>
                  <a:pt x="306862" y="140027"/>
                  <a:pt x="324900" y="77971"/>
                  <a:pt x="325581" y="76200"/>
                </a:cubicBezTo>
                <a:cubicBezTo>
                  <a:pt x="331142" y="61742"/>
                  <a:pt x="339953" y="48738"/>
                  <a:pt x="346363" y="34636"/>
                </a:cubicBezTo>
                <a:cubicBezTo>
                  <a:pt x="351509" y="23316"/>
                  <a:pt x="355600" y="11545"/>
                  <a:pt x="360218" y="0"/>
                </a:cubicBezTo>
                <a:cubicBezTo>
                  <a:pt x="357909" y="32327"/>
                  <a:pt x="360176" y="65312"/>
                  <a:pt x="353291" y="96982"/>
                </a:cubicBezTo>
                <a:cubicBezTo>
                  <a:pt x="348460" y="119205"/>
                  <a:pt x="333745" y="138101"/>
                  <a:pt x="325581" y="159327"/>
                </a:cubicBezTo>
                <a:cubicBezTo>
                  <a:pt x="322163" y="168213"/>
                  <a:pt x="320963" y="177800"/>
                  <a:pt x="318654" y="187036"/>
                </a:cubicBezTo>
                <a:cubicBezTo>
                  <a:pt x="316345" y="223982"/>
                  <a:pt x="322951" y="262598"/>
                  <a:pt x="311727" y="297873"/>
                </a:cubicBezTo>
                <a:cubicBezTo>
                  <a:pt x="305340" y="317946"/>
                  <a:pt x="269016" y="340201"/>
                  <a:pt x="249381" y="353291"/>
                </a:cubicBezTo>
                <a:cubicBezTo>
                  <a:pt x="251690" y="369455"/>
                  <a:pt x="240203" y="399098"/>
                  <a:pt x="256309" y="401782"/>
                </a:cubicBezTo>
                <a:cubicBezTo>
                  <a:pt x="263502" y="402981"/>
                  <a:pt x="296071" y="352529"/>
                  <a:pt x="304800" y="339436"/>
                </a:cubicBezTo>
                <a:cubicBezTo>
                  <a:pt x="307109" y="332509"/>
                  <a:pt x="307857" y="324846"/>
                  <a:pt x="311727" y="318654"/>
                </a:cubicBezTo>
                <a:cubicBezTo>
                  <a:pt x="337633" y="277205"/>
                  <a:pt x="338930" y="288522"/>
                  <a:pt x="374072" y="256309"/>
                </a:cubicBezTo>
                <a:cubicBezTo>
                  <a:pt x="390922" y="240863"/>
                  <a:pt x="406399" y="223982"/>
                  <a:pt x="422563" y="207818"/>
                </a:cubicBezTo>
                <a:lnTo>
                  <a:pt x="443345" y="187036"/>
                </a:lnTo>
                <a:lnTo>
                  <a:pt x="464127" y="166254"/>
                </a:lnTo>
                <a:lnTo>
                  <a:pt x="394854" y="235527"/>
                </a:lnTo>
                <a:lnTo>
                  <a:pt x="353291" y="263236"/>
                </a:lnTo>
                <a:cubicBezTo>
                  <a:pt x="350982" y="270163"/>
                  <a:pt x="345702" y="276746"/>
                  <a:pt x="346363" y="284018"/>
                </a:cubicBezTo>
                <a:cubicBezTo>
                  <a:pt x="348087" y="302981"/>
                  <a:pt x="349019" y="324037"/>
                  <a:pt x="360218" y="339436"/>
                </a:cubicBezTo>
                <a:cubicBezTo>
                  <a:pt x="371348" y="354739"/>
                  <a:pt x="410694" y="362446"/>
                  <a:pt x="429491" y="367145"/>
                </a:cubicBezTo>
                <a:cubicBezTo>
                  <a:pt x="441036" y="364836"/>
                  <a:pt x="453103" y="364352"/>
                  <a:pt x="464127" y="360218"/>
                </a:cubicBezTo>
                <a:cubicBezTo>
                  <a:pt x="483732" y="352866"/>
                  <a:pt x="488395" y="342171"/>
                  <a:pt x="498763" y="325582"/>
                </a:cubicBezTo>
                <a:cubicBezTo>
                  <a:pt x="505899" y="314164"/>
                  <a:pt x="511626" y="301834"/>
                  <a:pt x="519545" y="290945"/>
                </a:cubicBezTo>
                <a:cubicBezTo>
                  <a:pt x="540798" y="261723"/>
                  <a:pt x="553054" y="246623"/>
                  <a:pt x="581891" y="228600"/>
                </a:cubicBezTo>
                <a:cubicBezTo>
                  <a:pt x="590648" y="223127"/>
                  <a:pt x="600364" y="219363"/>
                  <a:pt x="609600" y="214745"/>
                </a:cubicBezTo>
                <a:cubicBezTo>
                  <a:pt x="616527" y="217054"/>
                  <a:pt x="632690" y="214746"/>
                  <a:pt x="630381" y="221673"/>
                </a:cubicBezTo>
                <a:cubicBezTo>
                  <a:pt x="628241" y="228092"/>
                  <a:pt x="589771" y="239827"/>
                  <a:pt x="581891" y="242454"/>
                </a:cubicBezTo>
                <a:cubicBezTo>
                  <a:pt x="574964" y="247072"/>
                  <a:pt x="568556" y="252586"/>
                  <a:pt x="561109" y="256309"/>
                </a:cubicBezTo>
                <a:cubicBezTo>
                  <a:pt x="538570" y="267578"/>
                  <a:pt x="539400" y="257236"/>
                  <a:pt x="519545" y="277091"/>
                </a:cubicBezTo>
                <a:cubicBezTo>
                  <a:pt x="492293" y="304343"/>
                  <a:pt x="501984" y="305286"/>
                  <a:pt x="484909" y="339436"/>
                </a:cubicBezTo>
                <a:cubicBezTo>
                  <a:pt x="481186" y="346883"/>
                  <a:pt x="475672" y="353291"/>
                  <a:pt x="471054" y="360218"/>
                </a:cubicBezTo>
                <a:cubicBezTo>
                  <a:pt x="468745" y="369454"/>
                  <a:pt x="470496" y="380850"/>
                  <a:pt x="464127" y="387927"/>
                </a:cubicBezTo>
                <a:cubicBezTo>
                  <a:pt x="438075" y="416874"/>
                  <a:pt x="412535" y="427578"/>
                  <a:pt x="381000" y="443345"/>
                </a:cubicBezTo>
                <a:cubicBezTo>
                  <a:pt x="371764" y="441036"/>
                  <a:pt x="361213" y="441699"/>
                  <a:pt x="353291" y="436418"/>
                </a:cubicBezTo>
                <a:cubicBezTo>
                  <a:pt x="328231" y="419712"/>
                  <a:pt x="337527" y="369981"/>
                  <a:pt x="346363" y="353291"/>
                </a:cubicBezTo>
                <a:cubicBezTo>
                  <a:pt x="366517" y="315223"/>
                  <a:pt x="402462" y="297465"/>
                  <a:pt x="436418" y="277091"/>
                </a:cubicBezTo>
                <a:cubicBezTo>
                  <a:pt x="438727" y="290945"/>
                  <a:pt x="447041" y="305103"/>
                  <a:pt x="443345" y="318654"/>
                </a:cubicBezTo>
                <a:cubicBezTo>
                  <a:pt x="435833" y="346196"/>
                  <a:pt x="383863" y="375067"/>
                  <a:pt x="367145" y="387927"/>
                </a:cubicBezTo>
                <a:cubicBezTo>
                  <a:pt x="352850" y="398923"/>
                  <a:pt x="339664" y="411298"/>
                  <a:pt x="325581" y="422564"/>
                </a:cubicBezTo>
                <a:cubicBezTo>
                  <a:pt x="316566" y="429776"/>
                  <a:pt x="306638" y="435831"/>
                  <a:pt x="297872" y="443345"/>
                </a:cubicBezTo>
                <a:cubicBezTo>
                  <a:pt x="290434" y="449720"/>
                  <a:pt x="285853" y="459746"/>
                  <a:pt x="277091" y="464127"/>
                </a:cubicBezTo>
                <a:cubicBezTo>
                  <a:pt x="266560" y="469393"/>
                  <a:pt x="253877" y="468198"/>
                  <a:pt x="242454" y="471054"/>
                </a:cubicBezTo>
                <a:cubicBezTo>
                  <a:pt x="235370" y="472825"/>
                  <a:pt x="228599" y="475673"/>
                  <a:pt x="221672" y="477982"/>
                </a:cubicBezTo>
                <a:cubicBezTo>
                  <a:pt x="190254" y="471698"/>
                  <a:pt x="188784" y="475975"/>
                  <a:pt x="166254" y="457200"/>
                </a:cubicBezTo>
                <a:cubicBezTo>
                  <a:pt x="153392" y="446482"/>
                  <a:pt x="141890" y="428297"/>
                  <a:pt x="124691" y="422564"/>
                </a:cubicBezTo>
                <a:cubicBezTo>
                  <a:pt x="101690" y="414897"/>
                  <a:pt x="6084" y="409216"/>
                  <a:pt x="0" y="408709"/>
                </a:cubicBezTo>
                <a:cubicBezTo>
                  <a:pt x="102858" y="395852"/>
                  <a:pt x="67502" y="397202"/>
                  <a:pt x="228600" y="408709"/>
                </a:cubicBezTo>
                <a:cubicBezTo>
                  <a:pt x="235883" y="409229"/>
                  <a:pt x="242454" y="413327"/>
                  <a:pt x="249381" y="415636"/>
                </a:cubicBezTo>
                <a:cubicBezTo>
                  <a:pt x="151077" y="440215"/>
                  <a:pt x="185223" y="429586"/>
                  <a:pt x="450272" y="415636"/>
                </a:cubicBezTo>
                <a:cubicBezTo>
                  <a:pt x="462030" y="415017"/>
                  <a:pt x="473363" y="411018"/>
                  <a:pt x="484909" y="408709"/>
                </a:cubicBezTo>
                <a:cubicBezTo>
                  <a:pt x="488408" y="406376"/>
                  <a:pt x="518278" y="383830"/>
                  <a:pt x="526472" y="387927"/>
                </a:cubicBezTo>
                <a:cubicBezTo>
                  <a:pt x="533003" y="391193"/>
                  <a:pt x="535709" y="401782"/>
                  <a:pt x="533400" y="408709"/>
                </a:cubicBezTo>
                <a:cubicBezTo>
                  <a:pt x="531940" y="413090"/>
                  <a:pt x="524163" y="408709"/>
                  <a:pt x="519545" y="408709"/>
                </a:cubicBez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6" name="Oval 125">
            <a:extLst>
              <a:ext uri="{FF2B5EF4-FFF2-40B4-BE49-F238E27FC236}">
                <a16:creationId xmlns:a16="http://schemas.microsoft.com/office/drawing/2014/main" id="{FDC4F6CE-6291-4ABE-8FDA-68D5927F294E}"/>
              </a:ext>
            </a:extLst>
          </p:cNvPr>
          <p:cNvSpPr/>
          <p:nvPr/>
        </p:nvSpPr>
        <p:spPr>
          <a:xfrm>
            <a:off x="897227" y="1650791"/>
            <a:ext cx="45719" cy="45719"/>
          </a:xfrm>
          <a:prstGeom prst="ellipse">
            <a:avLst/>
          </a:prstGeom>
          <a:solidFill>
            <a:schemeClr val="bg1">
              <a:lumMod val="50000"/>
            </a:schemeClr>
          </a:solidFill>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27" name="Oval 126">
            <a:extLst>
              <a:ext uri="{FF2B5EF4-FFF2-40B4-BE49-F238E27FC236}">
                <a16:creationId xmlns:a16="http://schemas.microsoft.com/office/drawing/2014/main" id="{30137827-36E0-439B-ADC4-3684F5F5A3C7}"/>
              </a:ext>
            </a:extLst>
          </p:cNvPr>
          <p:cNvSpPr/>
          <p:nvPr/>
        </p:nvSpPr>
        <p:spPr>
          <a:xfrm>
            <a:off x="821630" y="1810002"/>
            <a:ext cx="45719" cy="45719"/>
          </a:xfrm>
          <a:prstGeom prst="ellipse">
            <a:avLst/>
          </a:prstGeom>
          <a:solidFill>
            <a:schemeClr val="bg1">
              <a:lumMod val="50000"/>
            </a:schemeClr>
          </a:solidFill>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28" name="Oval 127">
            <a:extLst>
              <a:ext uri="{FF2B5EF4-FFF2-40B4-BE49-F238E27FC236}">
                <a16:creationId xmlns:a16="http://schemas.microsoft.com/office/drawing/2014/main" id="{BE249552-4E4A-4327-A19C-F58ADAF2A3CD}"/>
              </a:ext>
            </a:extLst>
          </p:cNvPr>
          <p:cNvSpPr/>
          <p:nvPr/>
        </p:nvSpPr>
        <p:spPr>
          <a:xfrm>
            <a:off x="1115160" y="1834095"/>
            <a:ext cx="45719" cy="45719"/>
          </a:xfrm>
          <a:prstGeom prst="ellipse">
            <a:avLst/>
          </a:prstGeom>
          <a:solidFill>
            <a:schemeClr val="bg1">
              <a:lumMod val="50000"/>
            </a:schemeClr>
          </a:solidFill>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29" name="Oval 128">
            <a:extLst>
              <a:ext uri="{FF2B5EF4-FFF2-40B4-BE49-F238E27FC236}">
                <a16:creationId xmlns:a16="http://schemas.microsoft.com/office/drawing/2014/main" id="{0DDED922-F28F-4390-8C06-E2E429E12AF5}"/>
              </a:ext>
            </a:extLst>
          </p:cNvPr>
          <p:cNvSpPr/>
          <p:nvPr/>
        </p:nvSpPr>
        <p:spPr>
          <a:xfrm>
            <a:off x="1160586" y="1748084"/>
            <a:ext cx="45719" cy="45719"/>
          </a:xfrm>
          <a:prstGeom prst="ellipse">
            <a:avLst/>
          </a:prstGeom>
          <a:solidFill>
            <a:schemeClr val="bg1">
              <a:lumMod val="50000"/>
            </a:schemeClr>
          </a:solidFill>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30" name="Oval 129">
            <a:extLst>
              <a:ext uri="{FF2B5EF4-FFF2-40B4-BE49-F238E27FC236}">
                <a16:creationId xmlns:a16="http://schemas.microsoft.com/office/drawing/2014/main" id="{4AB66D5F-F8CB-40EB-A523-3993F1E04B75}"/>
              </a:ext>
            </a:extLst>
          </p:cNvPr>
          <p:cNvSpPr/>
          <p:nvPr/>
        </p:nvSpPr>
        <p:spPr>
          <a:xfrm>
            <a:off x="626944" y="1691153"/>
            <a:ext cx="45719" cy="45719"/>
          </a:xfrm>
          <a:prstGeom prst="ellipse">
            <a:avLst/>
          </a:prstGeom>
          <a:solidFill>
            <a:schemeClr val="bg1">
              <a:lumMod val="50000"/>
            </a:schemeClr>
          </a:solidFill>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31" name="Oval 130">
            <a:extLst>
              <a:ext uri="{FF2B5EF4-FFF2-40B4-BE49-F238E27FC236}">
                <a16:creationId xmlns:a16="http://schemas.microsoft.com/office/drawing/2014/main" id="{6FD732A0-3526-4EED-8D25-67E6117C2C6B}"/>
              </a:ext>
            </a:extLst>
          </p:cNvPr>
          <p:cNvSpPr/>
          <p:nvPr/>
        </p:nvSpPr>
        <p:spPr>
          <a:xfrm>
            <a:off x="712621" y="1970507"/>
            <a:ext cx="45719" cy="45719"/>
          </a:xfrm>
          <a:prstGeom prst="ellipse">
            <a:avLst/>
          </a:prstGeom>
          <a:solidFill>
            <a:schemeClr val="bg1">
              <a:lumMod val="50000"/>
            </a:schemeClr>
          </a:solidFill>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32" name="Freeform: Shape 131">
            <a:extLst>
              <a:ext uri="{FF2B5EF4-FFF2-40B4-BE49-F238E27FC236}">
                <a16:creationId xmlns:a16="http://schemas.microsoft.com/office/drawing/2014/main" id="{86E8E4C7-8EEA-4BB8-BB90-5A6AAA46923D}"/>
              </a:ext>
            </a:extLst>
          </p:cNvPr>
          <p:cNvSpPr/>
          <p:nvPr/>
        </p:nvSpPr>
        <p:spPr>
          <a:xfrm>
            <a:off x="1117851" y="1548697"/>
            <a:ext cx="117900" cy="103909"/>
          </a:xfrm>
          <a:custGeom>
            <a:avLst/>
            <a:gdLst>
              <a:gd name="connsiteX0" fmla="*/ 55418 w 117900"/>
              <a:gd name="connsiteY0" fmla="*/ 0 h 103909"/>
              <a:gd name="connsiteX1" fmla="*/ 96982 w 117900"/>
              <a:gd name="connsiteY1" fmla="*/ 20782 h 103909"/>
              <a:gd name="connsiteX2" fmla="*/ 117764 w 117900"/>
              <a:gd name="connsiteY2" fmla="*/ 27709 h 103909"/>
              <a:gd name="connsiteX3" fmla="*/ 55418 w 117900"/>
              <a:gd name="connsiteY3" fmla="*/ 55418 h 103909"/>
              <a:gd name="connsiteX4" fmla="*/ 34637 w 117900"/>
              <a:gd name="connsiteY4" fmla="*/ 69273 h 103909"/>
              <a:gd name="connsiteX5" fmla="*/ 0 w 117900"/>
              <a:gd name="connsiteY5" fmla="*/ 103909 h 103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900" h="103909">
                <a:moveTo>
                  <a:pt x="55418" y="0"/>
                </a:moveTo>
                <a:cubicBezTo>
                  <a:pt x="69273" y="6927"/>
                  <a:pt x="82827" y="14491"/>
                  <a:pt x="96982" y="20782"/>
                </a:cubicBezTo>
                <a:cubicBezTo>
                  <a:pt x="103655" y="23748"/>
                  <a:pt x="119535" y="20625"/>
                  <a:pt x="117764" y="27709"/>
                </a:cubicBezTo>
                <a:cubicBezTo>
                  <a:pt x="112390" y="49205"/>
                  <a:pt x="68992" y="52703"/>
                  <a:pt x="55418" y="55418"/>
                </a:cubicBezTo>
                <a:cubicBezTo>
                  <a:pt x="48491" y="60036"/>
                  <a:pt x="41033" y="63943"/>
                  <a:pt x="34637" y="69273"/>
                </a:cubicBezTo>
                <a:cubicBezTo>
                  <a:pt x="34630" y="69279"/>
                  <a:pt x="3853" y="100056"/>
                  <a:pt x="0" y="103909"/>
                </a:cubicBezTo>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3" name="Freeform: Shape 132">
            <a:extLst>
              <a:ext uri="{FF2B5EF4-FFF2-40B4-BE49-F238E27FC236}">
                <a16:creationId xmlns:a16="http://schemas.microsoft.com/office/drawing/2014/main" id="{2180E322-CB59-45CA-AD8F-0BB64BF73246}"/>
              </a:ext>
            </a:extLst>
          </p:cNvPr>
          <p:cNvSpPr/>
          <p:nvPr/>
        </p:nvSpPr>
        <p:spPr>
          <a:xfrm>
            <a:off x="1727921" y="2170044"/>
            <a:ext cx="117900" cy="103909"/>
          </a:xfrm>
          <a:custGeom>
            <a:avLst/>
            <a:gdLst>
              <a:gd name="connsiteX0" fmla="*/ 55418 w 117900"/>
              <a:gd name="connsiteY0" fmla="*/ 0 h 103909"/>
              <a:gd name="connsiteX1" fmla="*/ 96982 w 117900"/>
              <a:gd name="connsiteY1" fmla="*/ 20782 h 103909"/>
              <a:gd name="connsiteX2" fmla="*/ 117764 w 117900"/>
              <a:gd name="connsiteY2" fmla="*/ 27709 h 103909"/>
              <a:gd name="connsiteX3" fmla="*/ 55418 w 117900"/>
              <a:gd name="connsiteY3" fmla="*/ 55418 h 103909"/>
              <a:gd name="connsiteX4" fmla="*/ 34637 w 117900"/>
              <a:gd name="connsiteY4" fmla="*/ 69273 h 103909"/>
              <a:gd name="connsiteX5" fmla="*/ 0 w 117900"/>
              <a:gd name="connsiteY5" fmla="*/ 103909 h 103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900" h="103909">
                <a:moveTo>
                  <a:pt x="55418" y="0"/>
                </a:moveTo>
                <a:cubicBezTo>
                  <a:pt x="69273" y="6927"/>
                  <a:pt x="82827" y="14491"/>
                  <a:pt x="96982" y="20782"/>
                </a:cubicBezTo>
                <a:cubicBezTo>
                  <a:pt x="103655" y="23748"/>
                  <a:pt x="119535" y="20625"/>
                  <a:pt x="117764" y="27709"/>
                </a:cubicBezTo>
                <a:cubicBezTo>
                  <a:pt x="112390" y="49205"/>
                  <a:pt x="68992" y="52703"/>
                  <a:pt x="55418" y="55418"/>
                </a:cubicBezTo>
                <a:cubicBezTo>
                  <a:pt x="48491" y="60036"/>
                  <a:pt x="41033" y="63943"/>
                  <a:pt x="34637" y="69273"/>
                </a:cubicBezTo>
                <a:cubicBezTo>
                  <a:pt x="34630" y="69279"/>
                  <a:pt x="3853" y="100056"/>
                  <a:pt x="0" y="103909"/>
                </a:cubicBezTo>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4" name="TextBox 133">
            <a:extLst>
              <a:ext uri="{FF2B5EF4-FFF2-40B4-BE49-F238E27FC236}">
                <a16:creationId xmlns:a16="http://schemas.microsoft.com/office/drawing/2014/main" id="{830FD018-AD99-487E-9324-9D1CA6CB894C}"/>
              </a:ext>
            </a:extLst>
          </p:cNvPr>
          <p:cNvSpPr txBox="1"/>
          <p:nvPr/>
        </p:nvSpPr>
        <p:spPr>
          <a:xfrm>
            <a:off x="1829055" y="2867100"/>
            <a:ext cx="1146534" cy="461665"/>
          </a:xfrm>
          <a:prstGeom prst="rect">
            <a:avLst/>
          </a:prstGeom>
          <a:noFill/>
        </p:spPr>
        <p:txBody>
          <a:bodyPr wrap="square" rtlCol="0">
            <a:spAutoFit/>
          </a:bodyPr>
          <a:lstStyle/>
          <a:p>
            <a:r>
              <a:rPr lang="en-US" sz="800" b="1" dirty="0">
                <a:solidFill>
                  <a:schemeClr val="bg1"/>
                </a:solidFill>
                <a:latin typeface="Arial Narrow" panose="020B0606020202030204" pitchFamily="34" charset="0"/>
              </a:rPr>
              <a:t>Primary consumers </a:t>
            </a:r>
            <a:br>
              <a:rPr lang="en-US" sz="800" b="1" dirty="0">
                <a:solidFill>
                  <a:schemeClr val="bg1"/>
                </a:solidFill>
                <a:latin typeface="Arial Narrow" panose="020B0606020202030204" pitchFamily="34" charset="0"/>
              </a:rPr>
            </a:br>
            <a:r>
              <a:rPr lang="en-US" sz="800" b="1" dirty="0">
                <a:solidFill>
                  <a:schemeClr val="bg1"/>
                </a:solidFill>
                <a:latin typeface="Arial Narrow" panose="020B0606020202030204" pitchFamily="34" charset="0"/>
              </a:rPr>
              <a:t>eat  primary producers, and attached CTX</a:t>
            </a:r>
            <a:endParaRPr lang="en-AU" sz="800" dirty="0"/>
          </a:p>
        </p:txBody>
      </p:sp>
      <p:sp>
        <p:nvSpPr>
          <p:cNvPr id="135" name="TextBox 134">
            <a:extLst>
              <a:ext uri="{FF2B5EF4-FFF2-40B4-BE49-F238E27FC236}">
                <a16:creationId xmlns:a16="http://schemas.microsoft.com/office/drawing/2014/main" id="{7A9A4450-4BB2-4FA0-91B3-201EFEE98B6D}"/>
              </a:ext>
            </a:extLst>
          </p:cNvPr>
          <p:cNvSpPr txBox="1"/>
          <p:nvPr/>
        </p:nvSpPr>
        <p:spPr>
          <a:xfrm>
            <a:off x="2844744" y="2853909"/>
            <a:ext cx="1146534" cy="461665"/>
          </a:xfrm>
          <a:prstGeom prst="rect">
            <a:avLst/>
          </a:prstGeom>
          <a:noFill/>
        </p:spPr>
        <p:txBody>
          <a:bodyPr wrap="square" rtlCol="0">
            <a:spAutoFit/>
          </a:bodyPr>
          <a:lstStyle/>
          <a:p>
            <a:r>
              <a:rPr lang="en-US" sz="800" b="1" dirty="0">
                <a:solidFill>
                  <a:schemeClr val="bg1"/>
                </a:solidFill>
                <a:latin typeface="Arial Narrow" panose="020B0606020202030204" pitchFamily="34" charset="0"/>
              </a:rPr>
              <a:t>Secondary consumers eat primary consumers, accumulating more CTX</a:t>
            </a:r>
            <a:endParaRPr lang="en-AU" sz="800" dirty="0"/>
          </a:p>
        </p:txBody>
      </p:sp>
      <p:sp>
        <p:nvSpPr>
          <p:cNvPr id="136" name="TextBox 135">
            <a:extLst>
              <a:ext uri="{FF2B5EF4-FFF2-40B4-BE49-F238E27FC236}">
                <a16:creationId xmlns:a16="http://schemas.microsoft.com/office/drawing/2014/main" id="{35688436-9692-4D95-B683-4279CEB6C370}"/>
              </a:ext>
            </a:extLst>
          </p:cNvPr>
          <p:cNvSpPr txBox="1"/>
          <p:nvPr/>
        </p:nvSpPr>
        <p:spPr>
          <a:xfrm>
            <a:off x="3921481" y="2862753"/>
            <a:ext cx="1165438" cy="461665"/>
          </a:xfrm>
          <a:prstGeom prst="rect">
            <a:avLst/>
          </a:prstGeom>
          <a:noFill/>
        </p:spPr>
        <p:txBody>
          <a:bodyPr wrap="square" rtlCol="0">
            <a:spAutoFit/>
          </a:bodyPr>
          <a:lstStyle/>
          <a:p>
            <a:r>
              <a:rPr lang="en-US" sz="800" b="1" dirty="0">
                <a:solidFill>
                  <a:schemeClr val="bg1"/>
                </a:solidFill>
                <a:latin typeface="Arial Narrow" panose="020B0606020202030204" pitchFamily="34" charset="0"/>
              </a:rPr>
              <a:t>Tertiary consumers eat secondary consumers, accumulating more CTX</a:t>
            </a:r>
            <a:endParaRPr lang="en-AU" sz="800" dirty="0"/>
          </a:p>
        </p:txBody>
      </p:sp>
      <p:sp>
        <p:nvSpPr>
          <p:cNvPr id="137" name="TextBox 136">
            <a:extLst>
              <a:ext uri="{FF2B5EF4-FFF2-40B4-BE49-F238E27FC236}">
                <a16:creationId xmlns:a16="http://schemas.microsoft.com/office/drawing/2014/main" id="{42756E4F-EC60-47C5-A166-1BA9B1F89F53}"/>
              </a:ext>
            </a:extLst>
          </p:cNvPr>
          <p:cNvSpPr txBox="1"/>
          <p:nvPr/>
        </p:nvSpPr>
        <p:spPr>
          <a:xfrm>
            <a:off x="5119187" y="2856102"/>
            <a:ext cx="1460497" cy="461665"/>
          </a:xfrm>
          <a:prstGeom prst="rect">
            <a:avLst/>
          </a:prstGeom>
          <a:noFill/>
        </p:spPr>
        <p:txBody>
          <a:bodyPr wrap="square" rtlCol="0">
            <a:spAutoFit/>
          </a:bodyPr>
          <a:lstStyle/>
          <a:p>
            <a:r>
              <a:rPr lang="en-US" sz="800" b="1" dirty="0">
                <a:solidFill>
                  <a:schemeClr val="bg1"/>
                </a:solidFill>
                <a:latin typeface="Arial Narrow" panose="020B0606020202030204" pitchFamily="34" charset="0"/>
              </a:rPr>
              <a:t>Fish containing all their accumulated CTX are caught </a:t>
            </a:r>
            <a:br>
              <a:rPr lang="en-US" sz="800" b="1" dirty="0">
                <a:solidFill>
                  <a:schemeClr val="bg1"/>
                </a:solidFill>
                <a:latin typeface="Arial Narrow" panose="020B0606020202030204" pitchFamily="34" charset="0"/>
              </a:rPr>
            </a:br>
            <a:r>
              <a:rPr lang="en-US" sz="800" b="1" dirty="0">
                <a:solidFill>
                  <a:schemeClr val="bg1"/>
                </a:solidFill>
                <a:latin typeface="Arial Narrow" panose="020B0606020202030204" pitchFamily="34" charset="0"/>
              </a:rPr>
              <a:t>for human consumption</a:t>
            </a:r>
            <a:endParaRPr lang="en-AU" sz="800" dirty="0"/>
          </a:p>
        </p:txBody>
      </p:sp>
      <p:sp>
        <p:nvSpPr>
          <p:cNvPr id="138" name="Freeform: Shape 137">
            <a:extLst>
              <a:ext uri="{FF2B5EF4-FFF2-40B4-BE49-F238E27FC236}">
                <a16:creationId xmlns:a16="http://schemas.microsoft.com/office/drawing/2014/main" id="{C9DC22D7-712C-4BBA-A7FC-EDE01F1AD723}"/>
              </a:ext>
            </a:extLst>
          </p:cNvPr>
          <p:cNvSpPr/>
          <p:nvPr/>
        </p:nvSpPr>
        <p:spPr>
          <a:xfrm>
            <a:off x="2608343" y="2087759"/>
            <a:ext cx="317979" cy="211053"/>
          </a:xfrm>
          <a:custGeom>
            <a:avLst/>
            <a:gdLst>
              <a:gd name="connsiteX0" fmla="*/ 336 w 415972"/>
              <a:gd name="connsiteY0" fmla="*/ 180109 h 318654"/>
              <a:gd name="connsiteX1" fmla="*/ 14191 w 415972"/>
              <a:gd name="connsiteY1" fmla="*/ 131618 h 318654"/>
              <a:gd name="connsiteX2" fmla="*/ 34972 w 415972"/>
              <a:gd name="connsiteY2" fmla="*/ 90054 h 318654"/>
              <a:gd name="connsiteX3" fmla="*/ 104245 w 415972"/>
              <a:gd name="connsiteY3" fmla="*/ 13854 h 318654"/>
              <a:gd name="connsiteX4" fmla="*/ 125027 w 415972"/>
              <a:gd name="connsiteY4" fmla="*/ 0 h 318654"/>
              <a:gd name="connsiteX5" fmla="*/ 228936 w 415972"/>
              <a:gd name="connsiteY5" fmla="*/ 6927 h 318654"/>
              <a:gd name="connsiteX6" fmla="*/ 249718 w 415972"/>
              <a:gd name="connsiteY6" fmla="*/ 20782 h 318654"/>
              <a:gd name="connsiteX7" fmla="*/ 270500 w 415972"/>
              <a:gd name="connsiteY7" fmla="*/ 27709 h 318654"/>
              <a:gd name="connsiteX8" fmla="*/ 291281 w 415972"/>
              <a:gd name="connsiteY8" fmla="*/ 62345 h 318654"/>
              <a:gd name="connsiteX9" fmla="*/ 305136 w 415972"/>
              <a:gd name="connsiteY9" fmla="*/ 83127 h 318654"/>
              <a:gd name="connsiteX10" fmla="*/ 312063 w 415972"/>
              <a:gd name="connsiteY10" fmla="*/ 110836 h 318654"/>
              <a:gd name="connsiteX11" fmla="*/ 346700 w 415972"/>
              <a:gd name="connsiteY11" fmla="*/ 173182 h 318654"/>
              <a:gd name="connsiteX12" fmla="*/ 367481 w 415972"/>
              <a:gd name="connsiteY12" fmla="*/ 117763 h 318654"/>
              <a:gd name="connsiteX13" fmla="*/ 388263 w 415972"/>
              <a:gd name="connsiteY13" fmla="*/ 76200 h 318654"/>
              <a:gd name="connsiteX14" fmla="*/ 415972 w 415972"/>
              <a:gd name="connsiteY14" fmla="*/ 13854 h 318654"/>
              <a:gd name="connsiteX15" fmla="*/ 409045 w 415972"/>
              <a:gd name="connsiteY15" fmla="*/ 145472 h 318654"/>
              <a:gd name="connsiteX16" fmla="*/ 402118 w 415972"/>
              <a:gd name="connsiteY16" fmla="*/ 166254 h 318654"/>
              <a:gd name="connsiteX17" fmla="*/ 374409 w 415972"/>
              <a:gd name="connsiteY17" fmla="*/ 318654 h 318654"/>
              <a:gd name="connsiteX18" fmla="*/ 360554 w 415972"/>
              <a:gd name="connsiteY18" fmla="*/ 297872 h 318654"/>
              <a:gd name="connsiteX19" fmla="*/ 353627 w 415972"/>
              <a:gd name="connsiteY19" fmla="*/ 277091 h 318654"/>
              <a:gd name="connsiteX20" fmla="*/ 325918 w 415972"/>
              <a:gd name="connsiteY20" fmla="*/ 263236 h 318654"/>
              <a:gd name="connsiteX21" fmla="*/ 284354 w 415972"/>
              <a:gd name="connsiteY21" fmla="*/ 297872 h 318654"/>
              <a:gd name="connsiteX22" fmla="*/ 256645 w 415972"/>
              <a:gd name="connsiteY22" fmla="*/ 318654 h 318654"/>
              <a:gd name="connsiteX23" fmla="*/ 62681 w 415972"/>
              <a:gd name="connsiteY23" fmla="*/ 304800 h 318654"/>
              <a:gd name="connsiteX24" fmla="*/ 41900 w 415972"/>
              <a:gd name="connsiteY24" fmla="*/ 297872 h 318654"/>
              <a:gd name="connsiteX25" fmla="*/ 28045 w 415972"/>
              <a:gd name="connsiteY25" fmla="*/ 277091 h 318654"/>
              <a:gd name="connsiteX26" fmla="*/ 336 w 415972"/>
              <a:gd name="connsiteY26" fmla="*/ 180109 h 318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15972" h="318654">
                <a:moveTo>
                  <a:pt x="336" y="180109"/>
                </a:moveTo>
                <a:cubicBezTo>
                  <a:pt x="-1973" y="155864"/>
                  <a:pt x="8156" y="147308"/>
                  <a:pt x="14191" y="131618"/>
                </a:cubicBezTo>
                <a:cubicBezTo>
                  <a:pt x="19751" y="117161"/>
                  <a:pt x="27450" y="103595"/>
                  <a:pt x="34972" y="90054"/>
                </a:cubicBezTo>
                <a:cubicBezTo>
                  <a:pt x="50067" y="62882"/>
                  <a:pt x="84520" y="27003"/>
                  <a:pt x="104245" y="13854"/>
                </a:cubicBezTo>
                <a:lnTo>
                  <a:pt x="125027" y="0"/>
                </a:lnTo>
                <a:cubicBezTo>
                  <a:pt x="159663" y="2309"/>
                  <a:pt x="194695" y="1220"/>
                  <a:pt x="228936" y="6927"/>
                </a:cubicBezTo>
                <a:cubicBezTo>
                  <a:pt x="237148" y="8296"/>
                  <a:pt x="242271" y="17059"/>
                  <a:pt x="249718" y="20782"/>
                </a:cubicBezTo>
                <a:cubicBezTo>
                  <a:pt x="256249" y="24048"/>
                  <a:pt x="263573" y="25400"/>
                  <a:pt x="270500" y="27709"/>
                </a:cubicBezTo>
                <a:cubicBezTo>
                  <a:pt x="277427" y="39254"/>
                  <a:pt x="284145" y="50928"/>
                  <a:pt x="291281" y="62345"/>
                </a:cubicBezTo>
                <a:cubicBezTo>
                  <a:pt x="295694" y="69405"/>
                  <a:pt x="301856" y="75475"/>
                  <a:pt x="305136" y="83127"/>
                </a:cubicBezTo>
                <a:cubicBezTo>
                  <a:pt x="308886" y="91878"/>
                  <a:pt x="308720" y="101922"/>
                  <a:pt x="312063" y="110836"/>
                </a:cubicBezTo>
                <a:cubicBezTo>
                  <a:pt x="318687" y="128500"/>
                  <a:pt x="337884" y="158489"/>
                  <a:pt x="346700" y="173182"/>
                </a:cubicBezTo>
                <a:cubicBezTo>
                  <a:pt x="353910" y="151550"/>
                  <a:pt x="357129" y="140538"/>
                  <a:pt x="367481" y="117763"/>
                </a:cubicBezTo>
                <a:cubicBezTo>
                  <a:pt x="373891" y="103662"/>
                  <a:pt x="382305" y="90498"/>
                  <a:pt x="388263" y="76200"/>
                </a:cubicBezTo>
                <a:cubicBezTo>
                  <a:pt x="415744" y="10247"/>
                  <a:pt x="387750" y="56188"/>
                  <a:pt x="415972" y="13854"/>
                </a:cubicBezTo>
                <a:cubicBezTo>
                  <a:pt x="413663" y="57727"/>
                  <a:pt x="413022" y="101719"/>
                  <a:pt x="409045" y="145472"/>
                </a:cubicBezTo>
                <a:cubicBezTo>
                  <a:pt x="408384" y="152744"/>
                  <a:pt x="403550" y="159094"/>
                  <a:pt x="402118" y="166254"/>
                </a:cubicBezTo>
                <a:cubicBezTo>
                  <a:pt x="391992" y="216884"/>
                  <a:pt x="383645" y="267854"/>
                  <a:pt x="374409" y="318654"/>
                </a:cubicBezTo>
                <a:cubicBezTo>
                  <a:pt x="369791" y="311727"/>
                  <a:pt x="364277" y="305319"/>
                  <a:pt x="360554" y="297872"/>
                </a:cubicBezTo>
                <a:cubicBezTo>
                  <a:pt x="357289" y="291341"/>
                  <a:pt x="358790" y="282254"/>
                  <a:pt x="353627" y="277091"/>
                </a:cubicBezTo>
                <a:cubicBezTo>
                  <a:pt x="346325" y="269789"/>
                  <a:pt x="335154" y="267854"/>
                  <a:pt x="325918" y="263236"/>
                </a:cubicBezTo>
                <a:cubicBezTo>
                  <a:pt x="279987" y="293857"/>
                  <a:pt x="331024" y="257870"/>
                  <a:pt x="284354" y="297872"/>
                </a:cubicBezTo>
                <a:cubicBezTo>
                  <a:pt x="275588" y="305386"/>
                  <a:pt x="265881" y="311727"/>
                  <a:pt x="256645" y="318654"/>
                </a:cubicBezTo>
                <a:cubicBezTo>
                  <a:pt x="191990" y="314036"/>
                  <a:pt x="127199" y="311044"/>
                  <a:pt x="62681" y="304800"/>
                </a:cubicBezTo>
                <a:cubicBezTo>
                  <a:pt x="55413" y="304097"/>
                  <a:pt x="47602" y="302433"/>
                  <a:pt x="41900" y="297872"/>
                </a:cubicBezTo>
                <a:cubicBezTo>
                  <a:pt x="35399" y="292671"/>
                  <a:pt x="32663" y="284018"/>
                  <a:pt x="28045" y="277091"/>
                </a:cubicBezTo>
                <a:cubicBezTo>
                  <a:pt x="12718" y="215779"/>
                  <a:pt x="2645" y="204354"/>
                  <a:pt x="336" y="180109"/>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9" name="Oval 138">
            <a:extLst>
              <a:ext uri="{FF2B5EF4-FFF2-40B4-BE49-F238E27FC236}">
                <a16:creationId xmlns:a16="http://schemas.microsoft.com/office/drawing/2014/main" id="{7B0F8F24-C04C-4B78-B991-7EC5F7B5616F}"/>
              </a:ext>
            </a:extLst>
          </p:cNvPr>
          <p:cNvSpPr/>
          <p:nvPr/>
        </p:nvSpPr>
        <p:spPr>
          <a:xfrm>
            <a:off x="2772028" y="2130140"/>
            <a:ext cx="45719" cy="45719"/>
          </a:xfrm>
          <a:prstGeom prst="ellipse">
            <a:avLst/>
          </a:prstGeom>
          <a:solidFill>
            <a:schemeClr val="bg1">
              <a:lumMod val="50000"/>
            </a:schemeClr>
          </a:solidFill>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40" name="Oval 139">
            <a:extLst>
              <a:ext uri="{FF2B5EF4-FFF2-40B4-BE49-F238E27FC236}">
                <a16:creationId xmlns:a16="http://schemas.microsoft.com/office/drawing/2014/main" id="{514D8B7D-3DEA-407D-9888-6FC05C24684E}"/>
              </a:ext>
            </a:extLst>
          </p:cNvPr>
          <p:cNvSpPr/>
          <p:nvPr/>
        </p:nvSpPr>
        <p:spPr>
          <a:xfrm>
            <a:off x="2713141" y="2227528"/>
            <a:ext cx="45719" cy="45719"/>
          </a:xfrm>
          <a:prstGeom prst="ellipse">
            <a:avLst/>
          </a:prstGeom>
          <a:solidFill>
            <a:schemeClr val="bg1">
              <a:lumMod val="50000"/>
            </a:schemeClr>
          </a:solidFill>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41" name="Freeform: Shape 140">
            <a:extLst>
              <a:ext uri="{FF2B5EF4-FFF2-40B4-BE49-F238E27FC236}">
                <a16:creationId xmlns:a16="http://schemas.microsoft.com/office/drawing/2014/main" id="{02150E8E-690F-49D4-A95F-48127109735C}"/>
              </a:ext>
            </a:extLst>
          </p:cNvPr>
          <p:cNvSpPr/>
          <p:nvPr/>
        </p:nvSpPr>
        <p:spPr>
          <a:xfrm>
            <a:off x="2539742" y="2136824"/>
            <a:ext cx="106710" cy="222298"/>
          </a:xfrm>
          <a:custGeom>
            <a:avLst/>
            <a:gdLst>
              <a:gd name="connsiteX0" fmla="*/ 0 w 173182"/>
              <a:gd name="connsiteY0" fmla="*/ 0 h 235527"/>
              <a:gd name="connsiteX1" fmla="*/ 55418 w 173182"/>
              <a:gd name="connsiteY1" fmla="*/ 27709 h 235527"/>
              <a:gd name="connsiteX2" fmla="*/ 110836 w 173182"/>
              <a:gd name="connsiteY2" fmla="*/ 55418 h 235527"/>
              <a:gd name="connsiteX3" fmla="*/ 131618 w 173182"/>
              <a:gd name="connsiteY3" fmla="*/ 69273 h 235527"/>
              <a:gd name="connsiteX4" fmla="*/ 152400 w 173182"/>
              <a:gd name="connsiteY4" fmla="*/ 90055 h 235527"/>
              <a:gd name="connsiteX5" fmla="*/ 173182 w 173182"/>
              <a:gd name="connsiteY5" fmla="*/ 96982 h 235527"/>
              <a:gd name="connsiteX6" fmla="*/ 166255 w 173182"/>
              <a:gd name="connsiteY6" fmla="*/ 117764 h 235527"/>
              <a:gd name="connsiteX7" fmla="*/ 117764 w 173182"/>
              <a:gd name="connsiteY7" fmla="*/ 124691 h 235527"/>
              <a:gd name="connsiteX8" fmla="*/ 83127 w 173182"/>
              <a:gd name="connsiteY8" fmla="*/ 131618 h 235527"/>
              <a:gd name="connsiteX9" fmla="*/ 62345 w 173182"/>
              <a:gd name="connsiteY9" fmla="*/ 152400 h 235527"/>
              <a:gd name="connsiteX10" fmla="*/ 34636 w 173182"/>
              <a:gd name="connsiteY10" fmla="*/ 173182 h 235527"/>
              <a:gd name="connsiteX11" fmla="*/ 20782 w 173182"/>
              <a:gd name="connsiteY11" fmla="*/ 193964 h 235527"/>
              <a:gd name="connsiteX12" fmla="*/ 0 w 173182"/>
              <a:gd name="connsiteY12" fmla="*/ 235527 h 235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182" h="235527">
                <a:moveTo>
                  <a:pt x="0" y="0"/>
                </a:moveTo>
                <a:cubicBezTo>
                  <a:pt x="18473" y="9236"/>
                  <a:pt x="36616" y="19163"/>
                  <a:pt x="55418" y="27709"/>
                </a:cubicBezTo>
                <a:cubicBezTo>
                  <a:pt x="109581" y="52328"/>
                  <a:pt x="31939" y="6107"/>
                  <a:pt x="110836" y="55418"/>
                </a:cubicBezTo>
                <a:cubicBezTo>
                  <a:pt x="117896" y="59831"/>
                  <a:pt x="125222" y="63943"/>
                  <a:pt x="131618" y="69273"/>
                </a:cubicBezTo>
                <a:cubicBezTo>
                  <a:pt x="139144" y="75545"/>
                  <a:pt x="144249" y="84621"/>
                  <a:pt x="152400" y="90055"/>
                </a:cubicBezTo>
                <a:cubicBezTo>
                  <a:pt x="158476" y="94105"/>
                  <a:pt x="166255" y="94673"/>
                  <a:pt x="173182" y="96982"/>
                </a:cubicBezTo>
                <a:cubicBezTo>
                  <a:pt x="170873" y="103909"/>
                  <a:pt x="172786" y="114498"/>
                  <a:pt x="166255" y="117764"/>
                </a:cubicBezTo>
                <a:cubicBezTo>
                  <a:pt x="151651" y="125066"/>
                  <a:pt x="133870" y="122007"/>
                  <a:pt x="117764" y="124691"/>
                </a:cubicBezTo>
                <a:cubicBezTo>
                  <a:pt x="106150" y="126627"/>
                  <a:pt x="94673" y="129309"/>
                  <a:pt x="83127" y="131618"/>
                </a:cubicBezTo>
                <a:cubicBezTo>
                  <a:pt x="76200" y="138545"/>
                  <a:pt x="69783" y="146024"/>
                  <a:pt x="62345" y="152400"/>
                </a:cubicBezTo>
                <a:cubicBezTo>
                  <a:pt x="53579" y="159914"/>
                  <a:pt x="42800" y="165018"/>
                  <a:pt x="34636" y="173182"/>
                </a:cubicBezTo>
                <a:cubicBezTo>
                  <a:pt x="28749" y="179069"/>
                  <a:pt x="25400" y="187037"/>
                  <a:pt x="20782" y="193964"/>
                </a:cubicBezTo>
                <a:cubicBezTo>
                  <a:pt x="12271" y="228009"/>
                  <a:pt x="20587" y="214941"/>
                  <a:pt x="0" y="235527"/>
                </a:cubicBezTo>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2" name="Freeform: Shape 141">
            <a:extLst>
              <a:ext uri="{FF2B5EF4-FFF2-40B4-BE49-F238E27FC236}">
                <a16:creationId xmlns:a16="http://schemas.microsoft.com/office/drawing/2014/main" id="{D730CFC9-34BE-46F8-96BC-26DFE1DD5984}"/>
              </a:ext>
            </a:extLst>
          </p:cNvPr>
          <p:cNvSpPr/>
          <p:nvPr/>
        </p:nvSpPr>
        <p:spPr>
          <a:xfrm>
            <a:off x="1985569" y="1342024"/>
            <a:ext cx="168760" cy="82413"/>
          </a:xfrm>
          <a:custGeom>
            <a:avLst/>
            <a:gdLst>
              <a:gd name="connsiteX0" fmla="*/ 336 w 415972"/>
              <a:gd name="connsiteY0" fmla="*/ 180109 h 318654"/>
              <a:gd name="connsiteX1" fmla="*/ 14191 w 415972"/>
              <a:gd name="connsiteY1" fmla="*/ 131618 h 318654"/>
              <a:gd name="connsiteX2" fmla="*/ 34972 w 415972"/>
              <a:gd name="connsiteY2" fmla="*/ 90054 h 318654"/>
              <a:gd name="connsiteX3" fmla="*/ 104245 w 415972"/>
              <a:gd name="connsiteY3" fmla="*/ 13854 h 318654"/>
              <a:gd name="connsiteX4" fmla="*/ 125027 w 415972"/>
              <a:gd name="connsiteY4" fmla="*/ 0 h 318654"/>
              <a:gd name="connsiteX5" fmla="*/ 228936 w 415972"/>
              <a:gd name="connsiteY5" fmla="*/ 6927 h 318654"/>
              <a:gd name="connsiteX6" fmla="*/ 249718 w 415972"/>
              <a:gd name="connsiteY6" fmla="*/ 20782 h 318654"/>
              <a:gd name="connsiteX7" fmla="*/ 270500 w 415972"/>
              <a:gd name="connsiteY7" fmla="*/ 27709 h 318654"/>
              <a:gd name="connsiteX8" fmla="*/ 291281 w 415972"/>
              <a:gd name="connsiteY8" fmla="*/ 62345 h 318654"/>
              <a:gd name="connsiteX9" fmla="*/ 305136 w 415972"/>
              <a:gd name="connsiteY9" fmla="*/ 83127 h 318654"/>
              <a:gd name="connsiteX10" fmla="*/ 312063 w 415972"/>
              <a:gd name="connsiteY10" fmla="*/ 110836 h 318654"/>
              <a:gd name="connsiteX11" fmla="*/ 346700 w 415972"/>
              <a:gd name="connsiteY11" fmla="*/ 173182 h 318654"/>
              <a:gd name="connsiteX12" fmla="*/ 367481 w 415972"/>
              <a:gd name="connsiteY12" fmla="*/ 117763 h 318654"/>
              <a:gd name="connsiteX13" fmla="*/ 388263 w 415972"/>
              <a:gd name="connsiteY13" fmla="*/ 76200 h 318654"/>
              <a:gd name="connsiteX14" fmla="*/ 415972 w 415972"/>
              <a:gd name="connsiteY14" fmla="*/ 13854 h 318654"/>
              <a:gd name="connsiteX15" fmla="*/ 409045 w 415972"/>
              <a:gd name="connsiteY15" fmla="*/ 145472 h 318654"/>
              <a:gd name="connsiteX16" fmla="*/ 402118 w 415972"/>
              <a:gd name="connsiteY16" fmla="*/ 166254 h 318654"/>
              <a:gd name="connsiteX17" fmla="*/ 374409 w 415972"/>
              <a:gd name="connsiteY17" fmla="*/ 318654 h 318654"/>
              <a:gd name="connsiteX18" fmla="*/ 360554 w 415972"/>
              <a:gd name="connsiteY18" fmla="*/ 297872 h 318654"/>
              <a:gd name="connsiteX19" fmla="*/ 353627 w 415972"/>
              <a:gd name="connsiteY19" fmla="*/ 277091 h 318654"/>
              <a:gd name="connsiteX20" fmla="*/ 325918 w 415972"/>
              <a:gd name="connsiteY20" fmla="*/ 263236 h 318654"/>
              <a:gd name="connsiteX21" fmla="*/ 284354 w 415972"/>
              <a:gd name="connsiteY21" fmla="*/ 297872 h 318654"/>
              <a:gd name="connsiteX22" fmla="*/ 256645 w 415972"/>
              <a:gd name="connsiteY22" fmla="*/ 318654 h 318654"/>
              <a:gd name="connsiteX23" fmla="*/ 62681 w 415972"/>
              <a:gd name="connsiteY23" fmla="*/ 304800 h 318654"/>
              <a:gd name="connsiteX24" fmla="*/ 41900 w 415972"/>
              <a:gd name="connsiteY24" fmla="*/ 297872 h 318654"/>
              <a:gd name="connsiteX25" fmla="*/ 28045 w 415972"/>
              <a:gd name="connsiteY25" fmla="*/ 277091 h 318654"/>
              <a:gd name="connsiteX26" fmla="*/ 336 w 415972"/>
              <a:gd name="connsiteY26" fmla="*/ 180109 h 318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15972" h="318654">
                <a:moveTo>
                  <a:pt x="336" y="180109"/>
                </a:moveTo>
                <a:cubicBezTo>
                  <a:pt x="-1973" y="155864"/>
                  <a:pt x="8156" y="147308"/>
                  <a:pt x="14191" y="131618"/>
                </a:cubicBezTo>
                <a:cubicBezTo>
                  <a:pt x="19751" y="117161"/>
                  <a:pt x="27450" y="103595"/>
                  <a:pt x="34972" y="90054"/>
                </a:cubicBezTo>
                <a:cubicBezTo>
                  <a:pt x="50067" y="62882"/>
                  <a:pt x="84520" y="27003"/>
                  <a:pt x="104245" y="13854"/>
                </a:cubicBezTo>
                <a:lnTo>
                  <a:pt x="125027" y="0"/>
                </a:lnTo>
                <a:cubicBezTo>
                  <a:pt x="159663" y="2309"/>
                  <a:pt x="194695" y="1220"/>
                  <a:pt x="228936" y="6927"/>
                </a:cubicBezTo>
                <a:cubicBezTo>
                  <a:pt x="237148" y="8296"/>
                  <a:pt x="242271" y="17059"/>
                  <a:pt x="249718" y="20782"/>
                </a:cubicBezTo>
                <a:cubicBezTo>
                  <a:pt x="256249" y="24048"/>
                  <a:pt x="263573" y="25400"/>
                  <a:pt x="270500" y="27709"/>
                </a:cubicBezTo>
                <a:cubicBezTo>
                  <a:pt x="277427" y="39254"/>
                  <a:pt x="284145" y="50928"/>
                  <a:pt x="291281" y="62345"/>
                </a:cubicBezTo>
                <a:cubicBezTo>
                  <a:pt x="295694" y="69405"/>
                  <a:pt x="301856" y="75475"/>
                  <a:pt x="305136" y="83127"/>
                </a:cubicBezTo>
                <a:cubicBezTo>
                  <a:pt x="308886" y="91878"/>
                  <a:pt x="308720" y="101922"/>
                  <a:pt x="312063" y="110836"/>
                </a:cubicBezTo>
                <a:cubicBezTo>
                  <a:pt x="318687" y="128500"/>
                  <a:pt x="337884" y="158489"/>
                  <a:pt x="346700" y="173182"/>
                </a:cubicBezTo>
                <a:cubicBezTo>
                  <a:pt x="353910" y="151550"/>
                  <a:pt x="357129" y="140538"/>
                  <a:pt x="367481" y="117763"/>
                </a:cubicBezTo>
                <a:cubicBezTo>
                  <a:pt x="373891" y="103662"/>
                  <a:pt x="382305" y="90498"/>
                  <a:pt x="388263" y="76200"/>
                </a:cubicBezTo>
                <a:cubicBezTo>
                  <a:pt x="415744" y="10247"/>
                  <a:pt x="387750" y="56188"/>
                  <a:pt x="415972" y="13854"/>
                </a:cubicBezTo>
                <a:cubicBezTo>
                  <a:pt x="413663" y="57727"/>
                  <a:pt x="413022" y="101719"/>
                  <a:pt x="409045" y="145472"/>
                </a:cubicBezTo>
                <a:cubicBezTo>
                  <a:pt x="408384" y="152744"/>
                  <a:pt x="403550" y="159094"/>
                  <a:pt x="402118" y="166254"/>
                </a:cubicBezTo>
                <a:cubicBezTo>
                  <a:pt x="391992" y="216884"/>
                  <a:pt x="383645" y="267854"/>
                  <a:pt x="374409" y="318654"/>
                </a:cubicBezTo>
                <a:cubicBezTo>
                  <a:pt x="369791" y="311727"/>
                  <a:pt x="364277" y="305319"/>
                  <a:pt x="360554" y="297872"/>
                </a:cubicBezTo>
                <a:cubicBezTo>
                  <a:pt x="357289" y="291341"/>
                  <a:pt x="358790" y="282254"/>
                  <a:pt x="353627" y="277091"/>
                </a:cubicBezTo>
                <a:cubicBezTo>
                  <a:pt x="346325" y="269789"/>
                  <a:pt x="335154" y="267854"/>
                  <a:pt x="325918" y="263236"/>
                </a:cubicBezTo>
                <a:cubicBezTo>
                  <a:pt x="279987" y="293857"/>
                  <a:pt x="331024" y="257870"/>
                  <a:pt x="284354" y="297872"/>
                </a:cubicBezTo>
                <a:cubicBezTo>
                  <a:pt x="275588" y="305386"/>
                  <a:pt x="265881" y="311727"/>
                  <a:pt x="256645" y="318654"/>
                </a:cubicBezTo>
                <a:cubicBezTo>
                  <a:pt x="191990" y="314036"/>
                  <a:pt x="127199" y="311044"/>
                  <a:pt x="62681" y="304800"/>
                </a:cubicBezTo>
                <a:cubicBezTo>
                  <a:pt x="55413" y="304097"/>
                  <a:pt x="47602" y="302433"/>
                  <a:pt x="41900" y="297872"/>
                </a:cubicBezTo>
                <a:cubicBezTo>
                  <a:pt x="35399" y="292671"/>
                  <a:pt x="32663" y="284018"/>
                  <a:pt x="28045" y="277091"/>
                </a:cubicBezTo>
                <a:cubicBezTo>
                  <a:pt x="12718" y="215779"/>
                  <a:pt x="2645" y="204354"/>
                  <a:pt x="336" y="180109"/>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3" name="Oval 142">
            <a:extLst>
              <a:ext uri="{FF2B5EF4-FFF2-40B4-BE49-F238E27FC236}">
                <a16:creationId xmlns:a16="http://schemas.microsoft.com/office/drawing/2014/main" id="{74C4F816-3037-4A0D-980B-D0155F022A78}"/>
              </a:ext>
            </a:extLst>
          </p:cNvPr>
          <p:cNvSpPr/>
          <p:nvPr/>
        </p:nvSpPr>
        <p:spPr>
          <a:xfrm>
            <a:off x="2032344" y="1359634"/>
            <a:ext cx="45719" cy="45719"/>
          </a:xfrm>
          <a:prstGeom prst="ellipse">
            <a:avLst/>
          </a:prstGeom>
          <a:solidFill>
            <a:schemeClr val="bg1">
              <a:lumMod val="50000"/>
            </a:schemeClr>
          </a:solidFill>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11" name="Freeform: Shape 110">
            <a:extLst>
              <a:ext uri="{FF2B5EF4-FFF2-40B4-BE49-F238E27FC236}">
                <a16:creationId xmlns:a16="http://schemas.microsoft.com/office/drawing/2014/main" id="{0D88B8BD-BD67-4840-AE7F-D57CBE3A4C92}"/>
              </a:ext>
            </a:extLst>
          </p:cNvPr>
          <p:cNvSpPr/>
          <p:nvPr/>
        </p:nvSpPr>
        <p:spPr>
          <a:xfrm>
            <a:off x="6172520" y="1497551"/>
            <a:ext cx="76200" cy="620344"/>
          </a:xfrm>
          <a:custGeom>
            <a:avLst/>
            <a:gdLst>
              <a:gd name="connsiteX0" fmla="*/ 71120 w 76200"/>
              <a:gd name="connsiteY0" fmla="*/ 25984 h 620344"/>
              <a:gd name="connsiteX1" fmla="*/ 25400 w 76200"/>
              <a:gd name="connsiteY1" fmla="*/ 31064 h 620344"/>
              <a:gd name="connsiteX2" fmla="*/ 10160 w 76200"/>
              <a:gd name="connsiteY2" fmla="*/ 36144 h 620344"/>
              <a:gd name="connsiteX3" fmla="*/ 0 w 76200"/>
              <a:gd name="connsiteY3" fmla="*/ 56464 h 620344"/>
              <a:gd name="connsiteX4" fmla="*/ 5080 w 76200"/>
              <a:gd name="connsiteY4" fmla="*/ 163144 h 620344"/>
              <a:gd name="connsiteX5" fmla="*/ 15240 w 76200"/>
              <a:gd name="connsiteY5" fmla="*/ 371424 h 620344"/>
              <a:gd name="connsiteX6" fmla="*/ 20320 w 76200"/>
              <a:gd name="connsiteY6" fmla="*/ 498424 h 620344"/>
              <a:gd name="connsiteX7" fmla="*/ 30480 w 76200"/>
              <a:gd name="connsiteY7" fmla="*/ 513664 h 620344"/>
              <a:gd name="connsiteX8" fmla="*/ 40640 w 76200"/>
              <a:gd name="connsiteY8" fmla="*/ 554304 h 620344"/>
              <a:gd name="connsiteX9" fmla="*/ 50800 w 76200"/>
              <a:gd name="connsiteY9" fmla="*/ 605104 h 620344"/>
              <a:gd name="connsiteX10" fmla="*/ 66040 w 76200"/>
              <a:gd name="connsiteY10" fmla="*/ 620344 h 620344"/>
              <a:gd name="connsiteX11" fmla="*/ 76200 w 76200"/>
              <a:gd name="connsiteY11" fmla="*/ 564464 h 620344"/>
              <a:gd name="connsiteX12" fmla="*/ 66040 w 76200"/>
              <a:gd name="connsiteY12" fmla="*/ 391744 h 620344"/>
              <a:gd name="connsiteX13" fmla="*/ 71120 w 76200"/>
              <a:gd name="connsiteY13" fmla="*/ 25984 h 620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200" h="620344">
                <a:moveTo>
                  <a:pt x="71120" y="25984"/>
                </a:moveTo>
                <a:cubicBezTo>
                  <a:pt x="64347" y="-34129"/>
                  <a:pt x="40525" y="28543"/>
                  <a:pt x="25400" y="31064"/>
                </a:cubicBezTo>
                <a:cubicBezTo>
                  <a:pt x="20118" y="31944"/>
                  <a:pt x="13946" y="32358"/>
                  <a:pt x="10160" y="36144"/>
                </a:cubicBezTo>
                <a:cubicBezTo>
                  <a:pt x="4805" y="41499"/>
                  <a:pt x="3387" y="49691"/>
                  <a:pt x="0" y="56464"/>
                </a:cubicBezTo>
                <a:cubicBezTo>
                  <a:pt x="1693" y="92024"/>
                  <a:pt x="3738" y="127569"/>
                  <a:pt x="5080" y="163144"/>
                </a:cubicBezTo>
                <a:cubicBezTo>
                  <a:pt x="12386" y="356754"/>
                  <a:pt x="3679" y="267375"/>
                  <a:pt x="15240" y="371424"/>
                </a:cubicBezTo>
                <a:cubicBezTo>
                  <a:pt x="16933" y="413757"/>
                  <a:pt x="15806" y="456298"/>
                  <a:pt x="20320" y="498424"/>
                </a:cubicBezTo>
                <a:cubicBezTo>
                  <a:pt x="20970" y="504495"/>
                  <a:pt x="27750" y="508203"/>
                  <a:pt x="30480" y="513664"/>
                </a:cubicBezTo>
                <a:cubicBezTo>
                  <a:pt x="35387" y="523479"/>
                  <a:pt x="39191" y="545609"/>
                  <a:pt x="40640" y="554304"/>
                </a:cubicBezTo>
                <a:cubicBezTo>
                  <a:pt x="41166" y="557459"/>
                  <a:pt x="44309" y="595367"/>
                  <a:pt x="50800" y="605104"/>
                </a:cubicBezTo>
                <a:cubicBezTo>
                  <a:pt x="54785" y="611082"/>
                  <a:pt x="60960" y="615264"/>
                  <a:pt x="66040" y="620344"/>
                </a:cubicBezTo>
                <a:cubicBezTo>
                  <a:pt x="73184" y="598912"/>
                  <a:pt x="76200" y="593185"/>
                  <a:pt x="76200" y="564464"/>
                </a:cubicBezTo>
                <a:cubicBezTo>
                  <a:pt x="76200" y="463580"/>
                  <a:pt x="74848" y="462210"/>
                  <a:pt x="66040" y="391744"/>
                </a:cubicBezTo>
                <a:cubicBezTo>
                  <a:pt x="60490" y="92028"/>
                  <a:pt x="77893" y="86097"/>
                  <a:pt x="71120" y="25984"/>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7" name="Freeform: Shape 146">
            <a:extLst>
              <a:ext uri="{FF2B5EF4-FFF2-40B4-BE49-F238E27FC236}">
                <a16:creationId xmlns:a16="http://schemas.microsoft.com/office/drawing/2014/main" id="{5CF44CC1-9B5A-4AC0-9C78-090EE27FA9BF}"/>
              </a:ext>
            </a:extLst>
          </p:cNvPr>
          <p:cNvSpPr/>
          <p:nvPr/>
        </p:nvSpPr>
        <p:spPr>
          <a:xfrm>
            <a:off x="2451606" y="2424388"/>
            <a:ext cx="106710" cy="222298"/>
          </a:xfrm>
          <a:custGeom>
            <a:avLst/>
            <a:gdLst>
              <a:gd name="connsiteX0" fmla="*/ 0 w 173182"/>
              <a:gd name="connsiteY0" fmla="*/ 0 h 235527"/>
              <a:gd name="connsiteX1" fmla="*/ 55418 w 173182"/>
              <a:gd name="connsiteY1" fmla="*/ 27709 h 235527"/>
              <a:gd name="connsiteX2" fmla="*/ 110836 w 173182"/>
              <a:gd name="connsiteY2" fmla="*/ 55418 h 235527"/>
              <a:gd name="connsiteX3" fmla="*/ 131618 w 173182"/>
              <a:gd name="connsiteY3" fmla="*/ 69273 h 235527"/>
              <a:gd name="connsiteX4" fmla="*/ 152400 w 173182"/>
              <a:gd name="connsiteY4" fmla="*/ 90055 h 235527"/>
              <a:gd name="connsiteX5" fmla="*/ 173182 w 173182"/>
              <a:gd name="connsiteY5" fmla="*/ 96982 h 235527"/>
              <a:gd name="connsiteX6" fmla="*/ 166255 w 173182"/>
              <a:gd name="connsiteY6" fmla="*/ 117764 h 235527"/>
              <a:gd name="connsiteX7" fmla="*/ 117764 w 173182"/>
              <a:gd name="connsiteY7" fmla="*/ 124691 h 235527"/>
              <a:gd name="connsiteX8" fmla="*/ 83127 w 173182"/>
              <a:gd name="connsiteY8" fmla="*/ 131618 h 235527"/>
              <a:gd name="connsiteX9" fmla="*/ 62345 w 173182"/>
              <a:gd name="connsiteY9" fmla="*/ 152400 h 235527"/>
              <a:gd name="connsiteX10" fmla="*/ 34636 w 173182"/>
              <a:gd name="connsiteY10" fmla="*/ 173182 h 235527"/>
              <a:gd name="connsiteX11" fmla="*/ 20782 w 173182"/>
              <a:gd name="connsiteY11" fmla="*/ 193964 h 235527"/>
              <a:gd name="connsiteX12" fmla="*/ 0 w 173182"/>
              <a:gd name="connsiteY12" fmla="*/ 235527 h 235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182" h="235527">
                <a:moveTo>
                  <a:pt x="0" y="0"/>
                </a:moveTo>
                <a:cubicBezTo>
                  <a:pt x="18473" y="9236"/>
                  <a:pt x="36616" y="19163"/>
                  <a:pt x="55418" y="27709"/>
                </a:cubicBezTo>
                <a:cubicBezTo>
                  <a:pt x="109581" y="52328"/>
                  <a:pt x="31939" y="6107"/>
                  <a:pt x="110836" y="55418"/>
                </a:cubicBezTo>
                <a:cubicBezTo>
                  <a:pt x="117896" y="59831"/>
                  <a:pt x="125222" y="63943"/>
                  <a:pt x="131618" y="69273"/>
                </a:cubicBezTo>
                <a:cubicBezTo>
                  <a:pt x="139144" y="75545"/>
                  <a:pt x="144249" y="84621"/>
                  <a:pt x="152400" y="90055"/>
                </a:cubicBezTo>
                <a:cubicBezTo>
                  <a:pt x="158476" y="94105"/>
                  <a:pt x="166255" y="94673"/>
                  <a:pt x="173182" y="96982"/>
                </a:cubicBezTo>
                <a:cubicBezTo>
                  <a:pt x="170873" y="103909"/>
                  <a:pt x="172786" y="114498"/>
                  <a:pt x="166255" y="117764"/>
                </a:cubicBezTo>
                <a:cubicBezTo>
                  <a:pt x="151651" y="125066"/>
                  <a:pt x="133870" y="122007"/>
                  <a:pt x="117764" y="124691"/>
                </a:cubicBezTo>
                <a:cubicBezTo>
                  <a:pt x="106150" y="126627"/>
                  <a:pt x="94673" y="129309"/>
                  <a:pt x="83127" y="131618"/>
                </a:cubicBezTo>
                <a:cubicBezTo>
                  <a:pt x="76200" y="138545"/>
                  <a:pt x="69783" y="146024"/>
                  <a:pt x="62345" y="152400"/>
                </a:cubicBezTo>
                <a:cubicBezTo>
                  <a:pt x="53579" y="159914"/>
                  <a:pt x="42800" y="165018"/>
                  <a:pt x="34636" y="173182"/>
                </a:cubicBezTo>
                <a:cubicBezTo>
                  <a:pt x="28749" y="179069"/>
                  <a:pt x="25400" y="187037"/>
                  <a:pt x="20782" y="193964"/>
                </a:cubicBezTo>
                <a:cubicBezTo>
                  <a:pt x="12271" y="228009"/>
                  <a:pt x="20587" y="214941"/>
                  <a:pt x="0" y="235527"/>
                </a:cubicBezTo>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44" name="Rectangle 243">
            <a:extLst>
              <a:ext uri="{FF2B5EF4-FFF2-40B4-BE49-F238E27FC236}">
                <a16:creationId xmlns:a16="http://schemas.microsoft.com/office/drawing/2014/main" id="{9DE7F28F-7401-42AB-9D99-ECC62F521363}"/>
              </a:ext>
            </a:extLst>
          </p:cNvPr>
          <p:cNvSpPr/>
          <p:nvPr/>
        </p:nvSpPr>
        <p:spPr>
          <a:xfrm>
            <a:off x="498393" y="3360151"/>
            <a:ext cx="5882659" cy="331964"/>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200" b="1" dirty="0">
              <a:solidFill>
                <a:schemeClr val="tx1"/>
              </a:solidFill>
              <a:latin typeface="Arial Narrow" panose="020B0606020202030204" pitchFamily="34" charset="0"/>
            </a:endParaRPr>
          </a:p>
        </p:txBody>
      </p:sp>
      <p:sp>
        <p:nvSpPr>
          <p:cNvPr id="245" name="Rectangle 244">
            <a:extLst>
              <a:ext uri="{FF2B5EF4-FFF2-40B4-BE49-F238E27FC236}">
                <a16:creationId xmlns:a16="http://schemas.microsoft.com/office/drawing/2014/main" id="{87740B92-4E5A-4351-BC6F-5BDFC906EC99}"/>
              </a:ext>
            </a:extLst>
          </p:cNvPr>
          <p:cNvSpPr/>
          <p:nvPr/>
        </p:nvSpPr>
        <p:spPr>
          <a:xfrm>
            <a:off x="499659" y="3383470"/>
            <a:ext cx="5900157" cy="276999"/>
          </a:xfrm>
          <a:prstGeom prst="rect">
            <a:avLst/>
          </a:prstGeom>
        </p:spPr>
        <p:txBody>
          <a:bodyPr wrap="square">
            <a:spAutoFit/>
          </a:bodyPr>
          <a:lstStyle/>
          <a:p>
            <a:r>
              <a:rPr lang="en-AU" sz="1200" b="1" dirty="0">
                <a:latin typeface="Arial Narrow" panose="020B0606020202030204" pitchFamily="34" charset="0"/>
              </a:rPr>
              <a:t>Q. What is the source of the toxin CTX? Ans.</a:t>
            </a:r>
          </a:p>
        </p:txBody>
      </p:sp>
      <p:sp>
        <p:nvSpPr>
          <p:cNvPr id="246" name="Rectangle 245">
            <a:extLst>
              <a:ext uri="{FF2B5EF4-FFF2-40B4-BE49-F238E27FC236}">
                <a16:creationId xmlns:a16="http://schemas.microsoft.com/office/drawing/2014/main" id="{837265FB-3476-40C4-8D0D-72AF9ED8EDCD}"/>
              </a:ext>
            </a:extLst>
          </p:cNvPr>
          <p:cNvSpPr/>
          <p:nvPr/>
        </p:nvSpPr>
        <p:spPr>
          <a:xfrm>
            <a:off x="3308436" y="3398724"/>
            <a:ext cx="3018153" cy="241069"/>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200" dirty="0">
                <a:solidFill>
                  <a:schemeClr val="tx1">
                    <a:lumMod val="65000"/>
                    <a:lumOff val="35000"/>
                  </a:schemeClr>
                </a:solidFill>
                <a:latin typeface="Comic Sans MS" panose="030F0702030302020204" pitchFamily="66" charset="0"/>
              </a:rPr>
              <a:t>Dinoflagellate </a:t>
            </a:r>
            <a:r>
              <a:rPr lang="en-AU" sz="1200" i="1" dirty="0" err="1">
                <a:solidFill>
                  <a:schemeClr val="tx1">
                    <a:lumMod val="65000"/>
                    <a:lumOff val="35000"/>
                  </a:schemeClr>
                </a:solidFill>
                <a:latin typeface="Comic Sans MS" panose="030F0702030302020204" pitchFamily="66" charset="0"/>
              </a:rPr>
              <a:t>Gambierdiscus</a:t>
            </a:r>
            <a:r>
              <a:rPr lang="en-AU" sz="1200" i="1" dirty="0">
                <a:solidFill>
                  <a:schemeClr val="tx1">
                    <a:lumMod val="65000"/>
                    <a:lumOff val="35000"/>
                  </a:schemeClr>
                </a:solidFill>
                <a:latin typeface="Comic Sans MS" panose="030F0702030302020204" pitchFamily="66" charset="0"/>
              </a:rPr>
              <a:t> sp.</a:t>
            </a:r>
          </a:p>
        </p:txBody>
      </p:sp>
      <p:sp>
        <p:nvSpPr>
          <p:cNvPr id="118" name="Rectangle 117">
            <a:extLst>
              <a:ext uri="{FF2B5EF4-FFF2-40B4-BE49-F238E27FC236}">
                <a16:creationId xmlns:a16="http://schemas.microsoft.com/office/drawing/2014/main" id="{F0037298-028D-4AAF-BD66-E5C2CB2F7F12}"/>
              </a:ext>
            </a:extLst>
          </p:cNvPr>
          <p:cNvSpPr/>
          <p:nvPr/>
        </p:nvSpPr>
        <p:spPr>
          <a:xfrm>
            <a:off x="508863" y="4117065"/>
            <a:ext cx="5840383" cy="692497"/>
          </a:xfrm>
          <a:prstGeom prst="rect">
            <a:avLst/>
          </a:prstGeom>
        </p:spPr>
        <p:txBody>
          <a:bodyPr wrap="square">
            <a:spAutoFit/>
          </a:bodyPr>
          <a:lstStyle/>
          <a:p>
            <a:r>
              <a:rPr lang="en-US" sz="1200" dirty="0">
                <a:solidFill>
                  <a:schemeClr val="tx1">
                    <a:lumMod val="65000"/>
                    <a:lumOff val="35000"/>
                  </a:schemeClr>
                </a:solidFill>
                <a:latin typeface="Comic Sans MS" panose="030F0702030302020204" pitchFamily="66" charset="0"/>
              </a:rPr>
              <a:t>You could get ciguatera poisoning. </a:t>
            </a:r>
            <a:r>
              <a:rPr lang="en-US" sz="900" dirty="0">
                <a:solidFill>
                  <a:schemeClr val="tx1">
                    <a:lumMod val="65000"/>
                    <a:lumOff val="35000"/>
                  </a:schemeClr>
                </a:solidFill>
                <a:latin typeface="Comic Sans MS" panose="030F0702030302020204" pitchFamily="66" charset="0"/>
              </a:rPr>
              <a:t>Apart from the usual gastrointestinal symptoms that indicate food poisoning (vomiting, diarrhea, muscle pain) the nervous system starts doing strange things, such as the mouth, lips and extremities start to feel numb, you feel dizzy, and anything that is cold feels hot and vice versa. It takes months to get better and symptoms return whenever you eat seafood again. </a:t>
            </a:r>
            <a:endParaRPr lang="en-AU" sz="1200" dirty="0">
              <a:solidFill>
                <a:schemeClr val="tx1">
                  <a:lumMod val="65000"/>
                  <a:lumOff val="35000"/>
                </a:schemeClr>
              </a:solidFill>
              <a:latin typeface="Comic Sans MS" panose="030F0702030302020204" pitchFamily="66" charset="0"/>
            </a:endParaRPr>
          </a:p>
        </p:txBody>
      </p:sp>
      <p:sp>
        <p:nvSpPr>
          <p:cNvPr id="146" name="Arrow: Right 145">
            <a:extLst>
              <a:ext uri="{FF2B5EF4-FFF2-40B4-BE49-F238E27FC236}">
                <a16:creationId xmlns:a16="http://schemas.microsoft.com/office/drawing/2014/main" id="{3E887AEF-F317-4330-8294-6C026B751FB1}"/>
              </a:ext>
            </a:extLst>
          </p:cNvPr>
          <p:cNvSpPr/>
          <p:nvPr/>
        </p:nvSpPr>
        <p:spPr>
          <a:xfrm>
            <a:off x="1916833" y="2654312"/>
            <a:ext cx="3252572" cy="264211"/>
          </a:xfrm>
          <a:prstGeom prst="rightArrow">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8" name="TextBox 147">
            <a:extLst>
              <a:ext uri="{FF2B5EF4-FFF2-40B4-BE49-F238E27FC236}">
                <a16:creationId xmlns:a16="http://schemas.microsoft.com/office/drawing/2014/main" id="{D9CEF021-6CB2-41C6-A37E-97A429ED9B74}"/>
              </a:ext>
            </a:extLst>
          </p:cNvPr>
          <p:cNvSpPr txBox="1"/>
          <p:nvPr/>
        </p:nvSpPr>
        <p:spPr>
          <a:xfrm>
            <a:off x="2665887" y="2647345"/>
            <a:ext cx="2503517" cy="276999"/>
          </a:xfrm>
          <a:prstGeom prst="rect">
            <a:avLst/>
          </a:prstGeom>
          <a:noFill/>
        </p:spPr>
        <p:txBody>
          <a:bodyPr wrap="square" rtlCol="0">
            <a:spAutoFit/>
          </a:bodyPr>
          <a:lstStyle/>
          <a:p>
            <a:r>
              <a:rPr lang="en-AU" sz="1200" dirty="0">
                <a:latin typeface="Arial Narrow" panose="020B0606020202030204" pitchFamily="34" charset="0"/>
              </a:rPr>
              <a:t>BIOACCUMULATION</a:t>
            </a:r>
          </a:p>
        </p:txBody>
      </p:sp>
      <p:sp>
        <p:nvSpPr>
          <p:cNvPr id="250" name="Freeform: Shape 249">
            <a:extLst>
              <a:ext uri="{FF2B5EF4-FFF2-40B4-BE49-F238E27FC236}">
                <a16:creationId xmlns:a16="http://schemas.microsoft.com/office/drawing/2014/main" id="{D8CB0480-8091-40FC-99E8-7178BC568A41}"/>
              </a:ext>
            </a:extLst>
          </p:cNvPr>
          <p:cNvSpPr/>
          <p:nvPr/>
        </p:nvSpPr>
        <p:spPr>
          <a:xfrm>
            <a:off x="1100673" y="1655514"/>
            <a:ext cx="568932" cy="417404"/>
          </a:xfrm>
          <a:custGeom>
            <a:avLst/>
            <a:gdLst>
              <a:gd name="connsiteX0" fmla="*/ 318654 w 630604"/>
              <a:gd name="connsiteY0" fmla="*/ 457200 h 477982"/>
              <a:gd name="connsiteX1" fmla="*/ 284018 w 630604"/>
              <a:gd name="connsiteY1" fmla="*/ 436418 h 477982"/>
              <a:gd name="connsiteX2" fmla="*/ 228600 w 630604"/>
              <a:gd name="connsiteY2" fmla="*/ 381000 h 477982"/>
              <a:gd name="connsiteX3" fmla="*/ 221672 w 630604"/>
              <a:gd name="connsiteY3" fmla="*/ 346364 h 477982"/>
              <a:gd name="connsiteX4" fmla="*/ 214745 w 630604"/>
              <a:gd name="connsiteY4" fmla="*/ 297873 h 477982"/>
              <a:gd name="connsiteX5" fmla="*/ 166254 w 630604"/>
              <a:gd name="connsiteY5" fmla="*/ 228600 h 477982"/>
              <a:gd name="connsiteX6" fmla="*/ 131618 w 630604"/>
              <a:gd name="connsiteY6" fmla="*/ 159327 h 477982"/>
              <a:gd name="connsiteX7" fmla="*/ 90054 w 630604"/>
              <a:gd name="connsiteY7" fmla="*/ 117764 h 477982"/>
              <a:gd name="connsiteX8" fmla="*/ 69272 w 630604"/>
              <a:gd name="connsiteY8" fmla="*/ 90054 h 477982"/>
              <a:gd name="connsiteX9" fmla="*/ 34636 w 630604"/>
              <a:gd name="connsiteY9" fmla="*/ 62345 h 477982"/>
              <a:gd name="connsiteX10" fmla="*/ 62345 w 630604"/>
              <a:gd name="connsiteY10" fmla="*/ 76200 h 477982"/>
              <a:gd name="connsiteX11" fmla="*/ 83127 w 630604"/>
              <a:gd name="connsiteY11" fmla="*/ 96982 h 477982"/>
              <a:gd name="connsiteX12" fmla="*/ 110836 w 630604"/>
              <a:gd name="connsiteY12" fmla="*/ 152400 h 477982"/>
              <a:gd name="connsiteX13" fmla="*/ 131618 w 630604"/>
              <a:gd name="connsiteY13" fmla="*/ 249382 h 477982"/>
              <a:gd name="connsiteX14" fmla="*/ 152400 w 630604"/>
              <a:gd name="connsiteY14" fmla="*/ 311727 h 477982"/>
              <a:gd name="connsiteX15" fmla="*/ 173181 w 630604"/>
              <a:gd name="connsiteY15" fmla="*/ 318654 h 477982"/>
              <a:gd name="connsiteX16" fmla="*/ 193963 w 630604"/>
              <a:gd name="connsiteY16" fmla="*/ 332509 h 477982"/>
              <a:gd name="connsiteX17" fmla="*/ 207818 w 630604"/>
              <a:gd name="connsiteY17" fmla="*/ 311727 h 477982"/>
              <a:gd name="connsiteX18" fmla="*/ 214745 w 630604"/>
              <a:gd name="connsiteY18" fmla="*/ 193964 h 477982"/>
              <a:gd name="connsiteX19" fmla="*/ 221672 w 630604"/>
              <a:gd name="connsiteY19" fmla="*/ 159327 h 477982"/>
              <a:gd name="connsiteX20" fmla="*/ 235527 w 630604"/>
              <a:gd name="connsiteY20" fmla="*/ 69273 h 477982"/>
              <a:gd name="connsiteX21" fmla="*/ 235527 w 630604"/>
              <a:gd name="connsiteY21" fmla="*/ 277091 h 477982"/>
              <a:gd name="connsiteX22" fmla="*/ 256309 w 630604"/>
              <a:gd name="connsiteY22" fmla="*/ 297873 h 477982"/>
              <a:gd name="connsiteX23" fmla="*/ 297872 w 630604"/>
              <a:gd name="connsiteY23" fmla="*/ 207818 h 477982"/>
              <a:gd name="connsiteX24" fmla="*/ 304800 w 630604"/>
              <a:gd name="connsiteY24" fmla="*/ 152400 h 477982"/>
              <a:gd name="connsiteX25" fmla="*/ 325581 w 630604"/>
              <a:gd name="connsiteY25" fmla="*/ 76200 h 477982"/>
              <a:gd name="connsiteX26" fmla="*/ 346363 w 630604"/>
              <a:gd name="connsiteY26" fmla="*/ 34636 h 477982"/>
              <a:gd name="connsiteX27" fmla="*/ 360218 w 630604"/>
              <a:gd name="connsiteY27" fmla="*/ 0 h 477982"/>
              <a:gd name="connsiteX28" fmla="*/ 353291 w 630604"/>
              <a:gd name="connsiteY28" fmla="*/ 96982 h 477982"/>
              <a:gd name="connsiteX29" fmla="*/ 325581 w 630604"/>
              <a:gd name="connsiteY29" fmla="*/ 159327 h 477982"/>
              <a:gd name="connsiteX30" fmla="*/ 318654 w 630604"/>
              <a:gd name="connsiteY30" fmla="*/ 187036 h 477982"/>
              <a:gd name="connsiteX31" fmla="*/ 311727 w 630604"/>
              <a:gd name="connsiteY31" fmla="*/ 297873 h 477982"/>
              <a:gd name="connsiteX32" fmla="*/ 249381 w 630604"/>
              <a:gd name="connsiteY32" fmla="*/ 353291 h 477982"/>
              <a:gd name="connsiteX33" fmla="*/ 256309 w 630604"/>
              <a:gd name="connsiteY33" fmla="*/ 401782 h 477982"/>
              <a:gd name="connsiteX34" fmla="*/ 304800 w 630604"/>
              <a:gd name="connsiteY34" fmla="*/ 339436 h 477982"/>
              <a:gd name="connsiteX35" fmla="*/ 311727 w 630604"/>
              <a:gd name="connsiteY35" fmla="*/ 318654 h 477982"/>
              <a:gd name="connsiteX36" fmla="*/ 374072 w 630604"/>
              <a:gd name="connsiteY36" fmla="*/ 256309 h 477982"/>
              <a:gd name="connsiteX37" fmla="*/ 422563 w 630604"/>
              <a:gd name="connsiteY37" fmla="*/ 207818 h 477982"/>
              <a:gd name="connsiteX38" fmla="*/ 443345 w 630604"/>
              <a:gd name="connsiteY38" fmla="*/ 187036 h 477982"/>
              <a:gd name="connsiteX39" fmla="*/ 464127 w 630604"/>
              <a:gd name="connsiteY39" fmla="*/ 166254 h 477982"/>
              <a:gd name="connsiteX40" fmla="*/ 394854 w 630604"/>
              <a:gd name="connsiteY40" fmla="*/ 235527 h 477982"/>
              <a:gd name="connsiteX41" fmla="*/ 353291 w 630604"/>
              <a:gd name="connsiteY41" fmla="*/ 263236 h 477982"/>
              <a:gd name="connsiteX42" fmla="*/ 346363 w 630604"/>
              <a:gd name="connsiteY42" fmla="*/ 284018 h 477982"/>
              <a:gd name="connsiteX43" fmla="*/ 360218 w 630604"/>
              <a:gd name="connsiteY43" fmla="*/ 339436 h 477982"/>
              <a:gd name="connsiteX44" fmla="*/ 429491 w 630604"/>
              <a:gd name="connsiteY44" fmla="*/ 367145 h 477982"/>
              <a:gd name="connsiteX45" fmla="*/ 464127 w 630604"/>
              <a:gd name="connsiteY45" fmla="*/ 360218 h 477982"/>
              <a:gd name="connsiteX46" fmla="*/ 498763 w 630604"/>
              <a:gd name="connsiteY46" fmla="*/ 325582 h 477982"/>
              <a:gd name="connsiteX47" fmla="*/ 519545 w 630604"/>
              <a:gd name="connsiteY47" fmla="*/ 290945 h 477982"/>
              <a:gd name="connsiteX48" fmla="*/ 581891 w 630604"/>
              <a:gd name="connsiteY48" fmla="*/ 228600 h 477982"/>
              <a:gd name="connsiteX49" fmla="*/ 609600 w 630604"/>
              <a:gd name="connsiteY49" fmla="*/ 214745 h 477982"/>
              <a:gd name="connsiteX50" fmla="*/ 630381 w 630604"/>
              <a:gd name="connsiteY50" fmla="*/ 221673 h 477982"/>
              <a:gd name="connsiteX51" fmla="*/ 581891 w 630604"/>
              <a:gd name="connsiteY51" fmla="*/ 242454 h 477982"/>
              <a:gd name="connsiteX52" fmla="*/ 561109 w 630604"/>
              <a:gd name="connsiteY52" fmla="*/ 256309 h 477982"/>
              <a:gd name="connsiteX53" fmla="*/ 519545 w 630604"/>
              <a:gd name="connsiteY53" fmla="*/ 277091 h 477982"/>
              <a:gd name="connsiteX54" fmla="*/ 484909 w 630604"/>
              <a:gd name="connsiteY54" fmla="*/ 339436 h 477982"/>
              <a:gd name="connsiteX55" fmla="*/ 471054 w 630604"/>
              <a:gd name="connsiteY55" fmla="*/ 360218 h 477982"/>
              <a:gd name="connsiteX56" fmla="*/ 464127 w 630604"/>
              <a:gd name="connsiteY56" fmla="*/ 387927 h 477982"/>
              <a:gd name="connsiteX57" fmla="*/ 381000 w 630604"/>
              <a:gd name="connsiteY57" fmla="*/ 443345 h 477982"/>
              <a:gd name="connsiteX58" fmla="*/ 353291 w 630604"/>
              <a:gd name="connsiteY58" fmla="*/ 436418 h 477982"/>
              <a:gd name="connsiteX59" fmla="*/ 346363 w 630604"/>
              <a:gd name="connsiteY59" fmla="*/ 353291 h 477982"/>
              <a:gd name="connsiteX60" fmla="*/ 436418 w 630604"/>
              <a:gd name="connsiteY60" fmla="*/ 277091 h 477982"/>
              <a:gd name="connsiteX61" fmla="*/ 443345 w 630604"/>
              <a:gd name="connsiteY61" fmla="*/ 318654 h 477982"/>
              <a:gd name="connsiteX62" fmla="*/ 367145 w 630604"/>
              <a:gd name="connsiteY62" fmla="*/ 387927 h 477982"/>
              <a:gd name="connsiteX63" fmla="*/ 325581 w 630604"/>
              <a:gd name="connsiteY63" fmla="*/ 422564 h 477982"/>
              <a:gd name="connsiteX64" fmla="*/ 297872 w 630604"/>
              <a:gd name="connsiteY64" fmla="*/ 443345 h 477982"/>
              <a:gd name="connsiteX65" fmla="*/ 277091 w 630604"/>
              <a:gd name="connsiteY65" fmla="*/ 464127 h 477982"/>
              <a:gd name="connsiteX66" fmla="*/ 242454 w 630604"/>
              <a:gd name="connsiteY66" fmla="*/ 471054 h 477982"/>
              <a:gd name="connsiteX67" fmla="*/ 221672 w 630604"/>
              <a:gd name="connsiteY67" fmla="*/ 477982 h 477982"/>
              <a:gd name="connsiteX68" fmla="*/ 166254 w 630604"/>
              <a:gd name="connsiteY68" fmla="*/ 457200 h 477982"/>
              <a:gd name="connsiteX69" fmla="*/ 124691 w 630604"/>
              <a:gd name="connsiteY69" fmla="*/ 422564 h 477982"/>
              <a:gd name="connsiteX70" fmla="*/ 0 w 630604"/>
              <a:gd name="connsiteY70" fmla="*/ 408709 h 477982"/>
              <a:gd name="connsiteX71" fmla="*/ 228600 w 630604"/>
              <a:gd name="connsiteY71" fmla="*/ 408709 h 477982"/>
              <a:gd name="connsiteX72" fmla="*/ 249381 w 630604"/>
              <a:gd name="connsiteY72" fmla="*/ 415636 h 477982"/>
              <a:gd name="connsiteX73" fmla="*/ 450272 w 630604"/>
              <a:gd name="connsiteY73" fmla="*/ 415636 h 477982"/>
              <a:gd name="connsiteX74" fmla="*/ 484909 w 630604"/>
              <a:gd name="connsiteY74" fmla="*/ 408709 h 477982"/>
              <a:gd name="connsiteX75" fmla="*/ 526472 w 630604"/>
              <a:gd name="connsiteY75" fmla="*/ 387927 h 477982"/>
              <a:gd name="connsiteX76" fmla="*/ 533400 w 630604"/>
              <a:gd name="connsiteY76" fmla="*/ 408709 h 477982"/>
              <a:gd name="connsiteX77" fmla="*/ 519545 w 630604"/>
              <a:gd name="connsiteY77" fmla="*/ 408709 h 477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630604" h="477982">
                <a:moveTo>
                  <a:pt x="318654" y="457200"/>
                </a:moveTo>
                <a:cubicBezTo>
                  <a:pt x="307109" y="450273"/>
                  <a:pt x="294296" y="445115"/>
                  <a:pt x="284018" y="436418"/>
                </a:cubicBezTo>
                <a:cubicBezTo>
                  <a:pt x="264075" y="419543"/>
                  <a:pt x="228600" y="381000"/>
                  <a:pt x="228600" y="381000"/>
                </a:cubicBezTo>
                <a:cubicBezTo>
                  <a:pt x="226291" y="369455"/>
                  <a:pt x="223608" y="357978"/>
                  <a:pt x="221672" y="346364"/>
                </a:cubicBezTo>
                <a:cubicBezTo>
                  <a:pt x="218988" y="330258"/>
                  <a:pt x="219908" y="313363"/>
                  <a:pt x="214745" y="297873"/>
                </a:cubicBezTo>
                <a:cubicBezTo>
                  <a:pt x="207986" y="277594"/>
                  <a:pt x="178623" y="244061"/>
                  <a:pt x="166254" y="228600"/>
                </a:cubicBezTo>
                <a:cubicBezTo>
                  <a:pt x="157310" y="192821"/>
                  <a:pt x="161073" y="194673"/>
                  <a:pt x="131618" y="159327"/>
                </a:cubicBezTo>
                <a:cubicBezTo>
                  <a:pt x="119075" y="144275"/>
                  <a:pt x="101810" y="133439"/>
                  <a:pt x="90054" y="117764"/>
                </a:cubicBezTo>
                <a:cubicBezTo>
                  <a:pt x="83127" y="108527"/>
                  <a:pt x="77436" y="98218"/>
                  <a:pt x="69272" y="90054"/>
                </a:cubicBezTo>
                <a:cubicBezTo>
                  <a:pt x="58817" y="79599"/>
                  <a:pt x="41248" y="75569"/>
                  <a:pt x="34636" y="62345"/>
                </a:cubicBezTo>
                <a:cubicBezTo>
                  <a:pt x="30018" y="53109"/>
                  <a:pt x="53942" y="70198"/>
                  <a:pt x="62345" y="76200"/>
                </a:cubicBezTo>
                <a:cubicBezTo>
                  <a:pt x="70317" y="81894"/>
                  <a:pt x="76200" y="90055"/>
                  <a:pt x="83127" y="96982"/>
                </a:cubicBezTo>
                <a:cubicBezTo>
                  <a:pt x="92363" y="115455"/>
                  <a:pt x="107915" y="131954"/>
                  <a:pt x="110836" y="152400"/>
                </a:cubicBezTo>
                <a:cubicBezTo>
                  <a:pt x="125707" y="256499"/>
                  <a:pt x="107546" y="145073"/>
                  <a:pt x="131618" y="249382"/>
                </a:cubicBezTo>
                <a:cubicBezTo>
                  <a:pt x="136593" y="270941"/>
                  <a:pt x="132722" y="295985"/>
                  <a:pt x="152400" y="311727"/>
                </a:cubicBezTo>
                <a:cubicBezTo>
                  <a:pt x="158102" y="316288"/>
                  <a:pt x="166254" y="316345"/>
                  <a:pt x="173181" y="318654"/>
                </a:cubicBezTo>
                <a:cubicBezTo>
                  <a:pt x="180108" y="323272"/>
                  <a:pt x="185799" y="334142"/>
                  <a:pt x="193963" y="332509"/>
                </a:cubicBezTo>
                <a:cubicBezTo>
                  <a:pt x="202127" y="330876"/>
                  <a:pt x="206583" y="319961"/>
                  <a:pt x="207818" y="311727"/>
                </a:cubicBezTo>
                <a:cubicBezTo>
                  <a:pt x="213651" y="272840"/>
                  <a:pt x="211185" y="233125"/>
                  <a:pt x="214745" y="193964"/>
                </a:cubicBezTo>
                <a:cubicBezTo>
                  <a:pt x="215811" y="182238"/>
                  <a:pt x="219882" y="170964"/>
                  <a:pt x="221672" y="159327"/>
                </a:cubicBezTo>
                <a:cubicBezTo>
                  <a:pt x="238447" y="50292"/>
                  <a:pt x="219645" y="148685"/>
                  <a:pt x="235527" y="69273"/>
                </a:cubicBezTo>
                <a:cubicBezTo>
                  <a:pt x="230022" y="140835"/>
                  <a:pt x="221035" y="204632"/>
                  <a:pt x="235527" y="277091"/>
                </a:cubicBezTo>
                <a:cubicBezTo>
                  <a:pt x="237448" y="286697"/>
                  <a:pt x="249382" y="290946"/>
                  <a:pt x="256309" y="297873"/>
                </a:cubicBezTo>
                <a:cubicBezTo>
                  <a:pt x="302951" y="282324"/>
                  <a:pt x="280152" y="296418"/>
                  <a:pt x="297872" y="207818"/>
                </a:cubicBezTo>
                <a:cubicBezTo>
                  <a:pt x="301523" y="189563"/>
                  <a:pt x="301739" y="170763"/>
                  <a:pt x="304800" y="152400"/>
                </a:cubicBezTo>
                <a:cubicBezTo>
                  <a:pt x="306862" y="140027"/>
                  <a:pt x="324900" y="77971"/>
                  <a:pt x="325581" y="76200"/>
                </a:cubicBezTo>
                <a:cubicBezTo>
                  <a:pt x="331142" y="61742"/>
                  <a:pt x="339953" y="48738"/>
                  <a:pt x="346363" y="34636"/>
                </a:cubicBezTo>
                <a:cubicBezTo>
                  <a:pt x="351509" y="23316"/>
                  <a:pt x="355600" y="11545"/>
                  <a:pt x="360218" y="0"/>
                </a:cubicBezTo>
                <a:cubicBezTo>
                  <a:pt x="357909" y="32327"/>
                  <a:pt x="360176" y="65312"/>
                  <a:pt x="353291" y="96982"/>
                </a:cubicBezTo>
                <a:cubicBezTo>
                  <a:pt x="348460" y="119205"/>
                  <a:pt x="333745" y="138101"/>
                  <a:pt x="325581" y="159327"/>
                </a:cubicBezTo>
                <a:cubicBezTo>
                  <a:pt x="322163" y="168213"/>
                  <a:pt x="320963" y="177800"/>
                  <a:pt x="318654" y="187036"/>
                </a:cubicBezTo>
                <a:cubicBezTo>
                  <a:pt x="316345" y="223982"/>
                  <a:pt x="322951" y="262598"/>
                  <a:pt x="311727" y="297873"/>
                </a:cubicBezTo>
                <a:cubicBezTo>
                  <a:pt x="305340" y="317946"/>
                  <a:pt x="269016" y="340201"/>
                  <a:pt x="249381" y="353291"/>
                </a:cubicBezTo>
                <a:cubicBezTo>
                  <a:pt x="251690" y="369455"/>
                  <a:pt x="240203" y="399098"/>
                  <a:pt x="256309" y="401782"/>
                </a:cubicBezTo>
                <a:cubicBezTo>
                  <a:pt x="263502" y="402981"/>
                  <a:pt x="296071" y="352529"/>
                  <a:pt x="304800" y="339436"/>
                </a:cubicBezTo>
                <a:cubicBezTo>
                  <a:pt x="307109" y="332509"/>
                  <a:pt x="307857" y="324846"/>
                  <a:pt x="311727" y="318654"/>
                </a:cubicBezTo>
                <a:cubicBezTo>
                  <a:pt x="337633" y="277205"/>
                  <a:pt x="338930" y="288522"/>
                  <a:pt x="374072" y="256309"/>
                </a:cubicBezTo>
                <a:cubicBezTo>
                  <a:pt x="390922" y="240863"/>
                  <a:pt x="406399" y="223982"/>
                  <a:pt x="422563" y="207818"/>
                </a:cubicBezTo>
                <a:lnTo>
                  <a:pt x="443345" y="187036"/>
                </a:lnTo>
                <a:lnTo>
                  <a:pt x="464127" y="166254"/>
                </a:lnTo>
                <a:lnTo>
                  <a:pt x="394854" y="235527"/>
                </a:lnTo>
                <a:lnTo>
                  <a:pt x="353291" y="263236"/>
                </a:lnTo>
                <a:cubicBezTo>
                  <a:pt x="350982" y="270163"/>
                  <a:pt x="345702" y="276746"/>
                  <a:pt x="346363" y="284018"/>
                </a:cubicBezTo>
                <a:cubicBezTo>
                  <a:pt x="348087" y="302981"/>
                  <a:pt x="349019" y="324037"/>
                  <a:pt x="360218" y="339436"/>
                </a:cubicBezTo>
                <a:cubicBezTo>
                  <a:pt x="371348" y="354739"/>
                  <a:pt x="410694" y="362446"/>
                  <a:pt x="429491" y="367145"/>
                </a:cubicBezTo>
                <a:cubicBezTo>
                  <a:pt x="441036" y="364836"/>
                  <a:pt x="453103" y="364352"/>
                  <a:pt x="464127" y="360218"/>
                </a:cubicBezTo>
                <a:cubicBezTo>
                  <a:pt x="483732" y="352866"/>
                  <a:pt x="488395" y="342171"/>
                  <a:pt x="498763" y="325582"/>
                </a:cubicBezTo>
                <a:cubicBezTo>
                  <a:pt x="505899" y="314164"/>
                  <a:pt x="511626" y="301834"/>
                  <a:pt x="519545" y="290945"/>
                </a:cubicBezTo>
                <a:cubicBezTo>
                  <a:pt x="540798" y="261723"/>
                  <a:pt x="553054" y="246623"/>
                  <a:pt x="581891" y="228600"/>
                </a:cubicBezTo>
                <a:cubicBezTo>
                  <a:pt x="590648" y="223127"/>
                  <a:pt x="600364" y="219363"/>
                  <a:pt x="609600" y="214745"/>
                </a:cubicBezTo>
                <a:cubicBezTo>
                  <a:pt x="616527" y="217054"/>
                  <a:pt x="632690" y="214746"/>
                  <a:pt x="630381" y="221673"/>
                </a:cubicBezTo>
                <a:cubicBezTo>
                  <a:pt x="628241" y="228092"/>
                  <a:pt x="589771" y="239827"/>
                  <a:pt x="581891" y="242454"/>
                </a:cubicBezTo>
                <a:cubicBezTo>
                  <a:pt x="574964" y="247072"/>
                  <a:pt x="568556" y="252586"/>
                  <a:pt x="561109" y="256309"/>
                </a:cubicBezTo>
                <a:cubicBezTo>
                  <a:pt x="538570" y="267578"/>
                  <a:pt x="539400" y="257236"/>
                  <a:pt x="519545" y="277091"/>
                </a:cubicBezTo>
                <a:cubicBezTo>
                  <a:pt x="492293" y="304343"/>
                  <a:pt x="501984" y="305286"/>
                  <a:pt x="484909" y="339436"/>
                </a:cubicBezTo>
                <a:cubicBezTo>
                  <a:pt x="481186" y="346883"/>
                  <a:pt x="475672" y="353291"/>
                  <a:pt x="471054" y="360218"/>
                </a:cubicBezTo>
                <a:cubicBezTo>
                  <a:pt x="468745" y="369454"/>
                  <a:pt x="470496" y="380850"/>
                  <a:pt x="464127" y="387927"/>
                </a:cubicBezTo>
                <a:cubicBezTo>
                  <a:pt x="438075" y="416874"/>
                  <a:pt x="412535" y="427578"/>
                  <a:pt x="381000" y="443345"/>
                </a:cubicBezTo>
                <a:cubicBezTo>
                  <a:pt x="371764" y="441036"/>
                  <a:pt x="361213" y="441699"/>
                  <a:pt x="353291" y="436418"/>
                </a:cubicBezTo>
                <a:cubicBezTo>
                  <a:pt x="328231" y="419712"/>
                  <a:pt x="337527" y="369981"/>
                  <a:pt x="346363" y="353291"/>
                </a:cubicBezTo>
                <a:cubicBezTo>
                  <a:pt x="366517" y="315223"/>
                  <a:pt x="402462" y="297465"/>
                  <a:pt x="436418" y="277091"/>
                </a:cubicBezTo>
                <a:cubicBezTo>
                  <a:pt x="438727" y="290945"/>
                  <a:pt x="447041" y="305103"/>
                  <a:pt x="443345" y="318654"/>
                </a:cubicBezTo>
                <a:cubicBezTo>
                  <a:pt x="435833" y="346196"/>
                  <a:pt x="383863" y="375067"/>
                  <a:pt x="367145" y="387927"/>
                </a:cubicBezTo>
                <a:cubicBezTo>
                  <a:pt x="352850" y="398923"/>
                  <a:pt x="339664" y="411298"/>
                  <a:pt x="325581" y="422564"/>
                </a:cubicBezTo>
                <a:cubicBezTo>
                  <a:pt x="316566" y="429776"/>
                  <a:pt x="306638" y="435831"/>
                  <a:pt x="297872" y="443345"/>
                </a:cubicBezTo>
                <a:cubicBezTo>
                  <a:pt x="290434" y="449720"/>
                  <a:pt x="285853" y="459746"/>
                  <a:pt x="277091" y="464127"/>
                </a:cubicBezTo>
                <a:cubicBezTo>
                  <a:pt x="266560" y="469393"/>
                  <a:pt x="253877" y="468198"/>
                  <a:pt x="242454" y="471054"/>
                </a:cubicBezTo>
                <a:cubicBezTo>
                  <a:pt x="235370" y="472825"/>
                  <a:pt x="228599" y="475673"/>
                  <a:pt x="221672" y="477982"/>
                </a:cubicBezTo>
                <a:cubicBezTo>
                  <a:pt x="190254" y="471698"/>
                  <a:pt x="188784" y="475975"/>
                  <a:pt x="166254" y="457200"/>
                </a:cubicBezTo>
                <a:cubicBezTo>
                  <a:pt x="153392" y="446482"/>
                  <a:pt x="141890" y="428297"/>
                  <a:pt x="124691" y="422564"/>
                </a:cubicBezTo>
                <a:cubicBezTo>
                  <a:pt x="101690" y="414897"/>
                  <a:pt x="6084" y="409216"/>
                  <a:pt x="0" y="408709"/>
                </a:cubicBezTo>
                <a:cubicBezTo>
                  <a:pt x="102858" y="395852"/>
                  <a:pt x="67502" y="397202"/>
                  <a:pt x="228600" y="408709"/>
                </a:cubicBezTo>
                <a:cubicBezTo>
                  <a:pt x="235883" y="409229"/>
                  <a:pt x="242454" y="413327"/>
                  <a:pt x="249381" y="415636"/>
                </a:cubicBezTo>
                <a:cubicBezTo>
                  <a:pt x="151077" y="440215"/>
                  <a:pt x="185223" y="429586"/>
                  <a:pt x="450272" y="415636"/>
                </a:cubicBezTo>
                <a:cubicBezTo>
                  <a:pt x="462030" y="415017"/>
                  <a:pt x="473363" y="411018"/>
                  <a:pt x="484909" y="408709"/>
                </a:cubicBezTo>
                <a:cubicBezTo>
                  <a:pt x="488408" y="406376"/>
                  <a:pt x="518278" y="383830"/>
                  <a:pt x="526472" y="387927"/>
                </a:cubicBezTo>
                <a:cubicBezTo>
                  <a:pt x="533003" y="391193"/>
                  <a:pt x="535709" y="401782"/>
                  <a:pt x="533400" y="408709"/>
                </a:cubicBezTo>
                <a:cubicBezTo>
                  <a:pt x="531940" y="413090"/>
                  <a:pt x="524163" y="408709"/>
                  <a:pt x="519545" y="408709"/>
                </a:cubicBez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51" name="Oval 250">
            <a:extLst>
              <a:ext uri="{FF2B5EF4-FFF2-40B4-BE49-F238E27FC236}">
                <a16:creationId xmlns:a16="http://schemas.microsoft.com/office/drawing/2014/main" id="{D29692CB-EBA3-4A53-9870-9495A904DA52}"/>
              </a:ext>
            </a:extLst>
          </p:cNvPr>
          <p:cNvSpPr/>
          <p:nvPr/>
        </p:nvSpPr>
        <p:spPr>
          <a:xfrm>
            <a:off x="1403011" y="1671078"/>
            <a:ext cx="45719" cy="45719"/>
          </a:xfrm>
          <a:prstGeom prst="ellipse">
            <a:avLst/>
          </a:prstGeom>
          <a:solidFill>
            <a:schemeClr val="bg1">
              <a:lumMod val="50000"/>
            </a:schemeClr>
          </a:solidFill>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252" name="Oval 251">
            <a:extLst>
              <a:ext uri="{FF2B5EF4-FFF2-40B4-BE49-F238E27FC236}">
                <a16:creationId xmlns:a16="http://schemas.microsoft.com/office/drawing/2014/main" id="{65B247AA-8028-4042-B7EC-B452FA550172}"/>
              </a:ext>
            </a:extLst>
          </p:cNvPr>
          <p:cNvSpPr/>
          <p:nvPr/>
        </p:nvSpPr>
        <p:spPr>
          <a:xfrm>
            <a:off x="1327414" y="1830289"/>
            <a:ext cx="45719" cy="45719"/>
          </a:xfrm>
          <a:prstGeom prst="ellipse">
            <a:avLst/>
          </a:prstGeom>
          <a:solidFill>
            <a:schemeClr val="bg1">
              <a:lumMod val="50000"/>
            </a:schemeClr>
          </a:solidFill>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253" name="Oval 252">
            <a:extLst>
              <a:ext uri="{FF2B5EF4-FFF2-40B4-BE49-F238E27FC236}">
                <a16:creationId xmlns:a16="http://schemas.microsoft.com/office/drawing/2014/main" id="{8F01DBBF-B03E-4130-9FF7-49B18FD99E62}"/>
              </a:ext>
            </a:extLst>
          </p:cNvPr>
          <p:cNvSpPr/>
          <p:nvPr/>
        </p:nvSpPr>
        <p:spPr>
          <a:xfrm>
            <a:off x="1509985" y="1909489"/>
            <a:ext cx="45719" cy="45719"/>
          </a:xfrm>
          <a:prstGeom prst="ellipse">
            <a:avLst/>
          </a:prstGeom>
          <a:solidFill>
            <a:schemeClr val="bg1">
              <a:lumMod val="50000"/>
            </a:schemeClr>
          </a:solidFill>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254" name="Oval 253">
            <a:extLst>
              <a:ext uri="{FF2B5EF4-FFF2-40B4-BE49-F238E27FC236}">
                <a16:creationId xmlns:a16="http://schemas.microsoft.com/office/drawing/2014/main" id="{57951F44-0A7A-4124-AEA8-73E5B1F2FC3D}"/>
              </a:ext>
            </a:extLst>
          </p:cNvPr>
          <p:cNvSpPr/>
          <p:nvPr/>
        </p:nvSpPr>
        <p:spPr>
          <a:xfrm>
            <a:off x="1555411" y="1823478"/>
            <a:ext cx="45719" cy="45719"/>
          </a:xfrm>
          <a:prstGeom prst="ellipse">
            <a:avLst/>
          </a:prstGeom>
          <a:solidFill>
            <a:schemeClr val="bg1">
              <a:lumMod val="50000"/>
            </a:schemeClr>
          </a:solidFill>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255" name="Oval 254">
            <a:extLst>
              <a:ext uri="{FF2B5EF4-FFF2-40B4-BE49-F238E27FC236}">
                <a16:creationId xmlns:a16="http://schemas.microsoft.com/office/drawing/2014/main" id="{E8731E5E-F641-476E-9C7D-4C775C04FA0A}"/>
              </a:ext>
            </a:extLst>
          </p:cNvPr>
          <p:cNvSpPr/>
          <p:nvPr/>
        </p:nvSpPr>
        <p:spPr>
          <a:xfrm>
            <a:off x="1132728" y="1711440"/>
            <a:ext cx="45719" cy="45719"/>
          </a:xfrm>
          <a:prstGeom prst="ellipse">
            <a:avLst/>
          </a:prstGeom>
          <a:solidFill>
            <a:schemeClr val="bg1">
              <a:lumMod val="50000"/>
            </a:schemeClr>
          </a:solidFill>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256" name="Oval 255">
            <a:extLst>
              <a:ext uri="{FF2B5EF4-FFF2-40B4-BE49-F238E27FC236}">
                <a16:creationId xmlns:a16="http://schemas.microsoft.com/office/drawing/2014/main" id="{6701CCBA-1A57-4CD0-9655-A734099B81F4}"/>
              </a:ext>
            </a:extLst>
          </p:cNvPr>
          <p:cNvSpPr/>
          <p:nvPr/>
        </p:nvSpPr>
        <p:spPr>
          <a:xfrm>
            <a:off x="1218405" y="1990794"/>
            <a:ext cx="45719" cy="45719"/>
          </a:xfrm>
          <a:prstGeom prst="ellipse">
            <a:avLst/>
          </a:prstGeom>
          <a:solidFill>
            <a:schemeClr val="bg1">
              <a:lumMod val="50000"/>
            </a:schemeClr>
          </a:solidFill>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257" name="Freeform: Shape 256">
            <a:extLst>
              <a:ext uri="{FF2B5EF4-FFF2-40B4-BE49-F238E27FC236}">
                <a16:creationId xmlns:a16="http://schemas.microsoft.com/office/drawing/2014/main" id="{82685E96-4F9D-47D8-B0F0-3FE13D9E0A95}"/>
              </a:ext>
            </a:extLst>
          </p:cNvPr>
          <p:cNvSpPr/>
          <p:nvPr/>
        </p:nvSpPr>
        <p:spPr>
          <a:xfrm>
            <a:off x="1512676" y="1624091"/>
            <a:ext cx="117900" cy="103909"/>
          </a:xfrm>
          <a:custGeom>
            <a:avLst/>
            <a:gdLst>
              <a:gd name="connsiteX0" fmla="*/ 55418 w 117900"/>
              <a:gd name="connsiteY0" fmla="*/ 0 h 103909"/>
              <a:gd name="connsiteX1" fmla="*/ 96982 w 117900"/>
              <a:gd name="connsiteY1" fmla="*/ 20782 h 103909"/>
              <a:gd name="connsiteX2" fmla="*/ 117764 w 117900"/>
              <a:gd name="connsiteY2" fmla="*/ 27709 h 103909"/>
              <a:gd name="connsiteX3" fmla="*/ 55418 w 117900"/>
              <a:gd name="connsiteY3" fmla="*/ 55418 h 103909"/>
              <a:gd name="connsiteX4" fmla="*/ 34637 w 117900"/>
              <a:gd name="connsiteY4" fmla="*/ 69273 h 103909"/>
              <a:gd name="connsiteX5" fmla="*/ 0 w 117900"/>
              <a:gd name="connsiteY5" fmla="*/ 103909 h 103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900" h="103909">
                <a:moveTo>
                  <a:pt x="55418" y="0"/>
                </a:moveTo>
                <a:cubicBezTo>
                  <a:pt x="69273" y="6927"/>
                  <a:pt x="82827" y="14491"/>
                  <a:pt x="96982" y="20782"/>
                </a:cubicBezTo>
                <a:cubicBezTo>
                  <a:pt x="103655" y="23748"/>
                  <a:pt x="119535" y="20625"/>
                  <a:pt x="117764" y="27709"/>
                </a:cubicBezTo>
                <a:cubicBezTo>
                  <a:pt x="112390" y="49205"/>
                  <a:pt x="68992" y="52703"/>
                  <a:pt x="55418" y="55418"/>
                </a:cubicBezTo>
                <a:cubicBezTo>
                  <a:pt x="48491" y="60036"/>
                  <a:pt x="41033" y="63943"/>
                  <a:pt x="34637" y="69273"/>
                </a:cubicBezTo>
                <a:cubicBezTo>
                  <a:pt x="34630" y="69279"/>
                  <a:pt x="3853" y="100056"/>
                  <a:pt x="0" y="103909"/>
                </a:cubicBezTo>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58" name="Freeform: Shape 257">
            <a:extLst>
              <a:ext uri="{FF2B5EF4-FFF2-40B4-BE49-F238E27FC236}">
                <a16:creationId xmlns:a16="http://schemas.microsoft.com/office/drawing/2014/main" id="{02E37FFF-EF69-47E1-8D68-AC092BBA91D5}"/>
              </a:ext>
            </a:extLst>
          </p:cNvPr>
          <p:cNvSpPr/>
          <p:nvPr/>
        </p:nvSpPr>
        <p:spPr>
          <a:xfrm>
            <a:off x="1099402" y="2128907"/>
            <a:ext cx="568932" cy="417404"/>
          </a:xfrm>
          <a:custGeom>
            <a:avLst/>
            <a:gdLst>
              <a:gd name="connsiteX0" fmla="*/ 318654 w 630604"/>
              <a:gd name="connsiteY0" fmla="*/ 457200 h 477982"/>
              <a:gd name="connsiteX1" fmla="*/ 284018 w 630604"/>
              <a:gd name="connsiteY1" fmla="*/ 436418 h 477982"/>
              <a:gd name="connsiteX2" fmla="*/ 228600 w 630604"/>
              <a:gd name="connsiteY2" fmla="*/ 381000 h 477982"/>
              <a:gd name="connsiteX3" fmla="*/ 221672 w 630604"/>
              <a:gd name="connsiteY3" fmla="*/ 346364 h 477982"/>
              <a:gd name="connsiteX4" fmla="*/ 214745 w 630604"/>
              <a:gd name="connsiteY4" fmla="*/ 297873 h 477982"/>
              <a:gd name="connsiteX5" fmla="*/ 166254 w 630604"/>
              <a:gd name="connsiteY5" fmla="*/ 228600 h 477982"/>
              <a:gd name="connsiteX6" fmla="*/ 131618 w 630604"/>
              <a:gd name="connsiteY6" fmla="*/ 159327 h 477982"/>
              <a:gd name="connsiteX7" fmla="*/ 90054 w 630604"/>
              <a:gd name="connsiteY7" fmla="*/ 117764 h 477982"/>
              <a:gd name="connsiteX8" fmla="*/ 69272 w 630604"/>
              <a:gd name="connsiteY8" fmla="*/ 90054 h 477982"/>
              <a:gd name="connsiteX9" fmla="*/ 34636 w 630604"/>
              <a:gd name="connsiteY9" fmla="*/ 62345 h 477982"/>
              <a:gd name="connsiteX10" fmla="*/ 62345 w 630604"/>
              <a:gd name="connsiteY10" fmla="*/ 76200 h 477982"/>
              <a:gd name="connsiteX11" fmla="*/ 83127 w 630604"/>
              <a:gd name="connsiteY11" fmla="*/ 96982 h 477982"/>
              <a:gd name="connsiteX12" fmla="*/ 110836 w 630604"/>
              <a:gd name="connsiteY12" fmla="*/ 152400 h 477982"/>
              <a:gd name="connsiteX13" fmla="*/ 131618 w 630604"/>
              <a:gd name="connsiteY13" fmla="*/ 249382 h 477982"/>
              <a:gd name="connsiteX14" fmla="*/ 152400 w 630604"/>
              <a:gd name="connsiteY14" fmla="*/ 311727 h 477982"/>
              <a:gd name="connsiteX15" fmla="*/ 173181 w 630604"/>
              <a:gd name="connsiteY15" fmla="*/ 318654 h 477982"/>
              <a:gd name="connsiteX16" fmla="*/ 193963 w 630604"/>
              <a:gd name="connsiteY16" fmla="*/ 332509 h 477982"/>
              <a:gd name="connsiteX17" fmla="*/ 207818 w 630604"/>
              <a:gd name="connsiteY17" fmla="*/ 311727 h 477982"/>
              <a:gd name="connsiteX18" fmla="*/ 214745 w 630604"/>
              <a:gd name="connsiteY18" fmla="*/ 193964 h 477982"/>
              <a:gd name="connsiteX19" fmla="*/ 221672 w 630604"/>
              <a:gd name="connsiteY19" fmla="*/ 159327 h 477982"/>
              <a:gd name="connsiteX20" fmla="*/ 235527 w 630604"/>
              <a:gd name="connsiteY20" fmla="*/ 69273 h 477982"/>
              <a:gd name="connsiteX21" fmla="*/ 235527 w 630604"/>
              <a:gd name="connsiteY21" fmla="*/ 277091 h 477982"/>
              <a:gd name="connsiteX22" fmla="*/ 256309 w 630604"/>
              <a:gd name="connsiteY22" fmla="*/ 297873 h 477982"/>
              <a:gd name="connsiteX23" fmla="*/ 297872 w 630604"/>
              <a:gd name="connsiteY23" fmla="*/ 207818 h 477982"/>
              <a:gd name="connsiteX24" fmla="*/ 304800 w 630604"/>
              <a:gd name="connsiteY24" fmla="*/ 152400 h 477982"/>
              <a:gd name="connsiteX25" fmla="*/ 325581 w 630604"/>
              <a:gd name="connsiteY25" fmla="*/ 76200 h 477982"/>
              <a:gd name="connsiteX26" fmla="*/ 346363 w 630604"/>
              <a:gd name="connsiteY26" fmla="*/ 34636 h 477982"/>
              <a:gd name="connsiteX27" fmla="*/ 360218 w 630604"/>
              <a:gd name="connsiteY27" fmla="*/ 0 h 477982"/>
              <a:gd name="connsiteX28" fmla="*/ 353291 w 630604"/>
              <a:gd name="connsiteY28" fmla="*/ 96982 h 477982"/>
              <a:gd name="connsiteX29" fmla="*/ 325581 w 630604"/>
              <a:gd name="connsiteY29" fmla="*/ 159327 h 477982"/>
              <a:gd name="connsiteX30" fmla="*/ 318654 w 630604"/>
              <a:gd name="connsiteY30" fmla="*/ 187036 h 477982"/>
              <a:gd name="connsiteX31" fmla="*/ 311727 w 630604"/>
              <a:gd name="connsiteY31" fmla="*/ 297873 h 477982"/>
              <a:gd name="connsiteX32" fmla="*/ 249381 w 630604"/>
              <a:gd name="connsiteY32" fmla="*/ 353291 h 477982"/>
              <a:gd name="connsiteX33" fmla="*/ 256309 w 630604"/>
              <a:gd name="connsiteY33" fmla="*/ 401782 h 477982"/>
              <a:gd name="connsiteX34" fmla="*/ 304800 w 630604"/>
              <a:gd name="connsiteY34" fmla="*/ 339436 h 477982"/>
              <a:gd name="connsiteX35" fmla="*/ 311727 w 630604"/>
              <a:gd name="connsiteY35" fmla="*/ 318654 h 477982"/>
              <a:gd name="connsiteX36" fmla="*/ 374072 w 630604"/>
              <a:gd name="connsiteY36" fmla="*/ 256309 h 477982"/>
              <a:gd name="connsiteX37" fmla="*/ 422563 w 630604"/>
              <a:gd name="connsiteY37" fmla="*/ 207818 h 477982"/>
              <a:gd name="connsiteX38" fmla="*/ 443345 w 630604"/>
              <a:gd name="connsiteY38" fmla="*/ 187036 h 477982"/>
              <a:gd name="connsiteX39" fmla="*/ 464127 w 630604"/>
              <a:gd name="connsiteY39" fmla="*/ 166254 h 477982"/>
              <a:gd name="connsiteX40" fmla="*/ 394854 w 630604"/>
              <a:gd name="connsiteY40" fmla="*/ 235527 h 477982"/>
              <a:gd name="connsiteX41" fmla="*/ 353291 w 630604"/>
              <a:gd name="connsiteY41" fmla="*/ 263236 h 477982"/>
              <a:gd name="connsiteX42" fmla="*/ 346363 w 630604"/>
              <a:gd name="connsiteY42" fmla="*/ 284018 h 477982"/>
              <a:gd name="connsiteX43" fmla="*/ 360218 w 630604"/>
              <a:gd name="connsiteY43" fmla="*/ 339436 h 477982"/>
              <a:gd name="connsiteX44" fmla="*/ 429491 w 630604"/>
              <a:gd name="connsiteY44" fmla="*/ 367145 h 477982"/>
              <a:gd name="connsiteX45" fmla="*/ 464127 w 630604"/>
              <a:gd name="connsiteY45" fmla="*/ 360218 h 477982"/>
              <a:gd name="connsiteX46" fmla="*/ 498763 w 630604"/>
              <a:gd name="connsiteY46" fmla="*/ 325582 h 477982"/>
              <a:gd name="connsiteX47" fmla="*/ 519545 w 630604"/>
              <a:gd name="connsiteY47" fmla="*/ 290945 h 477982"/>
              <a:gd name="connsiteX48" fmla="*/ 581891 w 630604"/>
              <a:gd name="connsiteY48" fmla="*/ 228600 h 477982"/>
              <a:gd name="connsiteX49" fmla="*/ 609600 w 630604"/>
              <a:gd name="connsiteY49" fmla="*/ 214745 h 477982"/>
              <a:gd name="connsiteX50" fmla="*/ 630381 w 630604"/>
              <a:gd name="connsiteY50" fmla="*/ 221673 h 477982"/>
              <a:gd name="connsiteX51" fmla="*/ 581891 w 630604"/>
              <a:gd name="connsiteY51" fmla="*/ 242454 h 477982"/>
              <a:gd name="connsiteX52" fmla="*/ 561109 w 630604"/>
              <a:gd name="connsiteY52" fmla="*/ 256309 h 477982"/>
              <a:gd name="connsiteX53" fmla="*/ 519545 w 630604"/>
              <a:gd name="connsiteY53" fmla="*/ 277091 h 477982"/>
              <a:gd name="connsiteX54" fmla="*/ 484909 w 630604"/>
              <a:gd name="connsiteY54" fmla="*/ 339436 h 477982"/>
              <a:gd name="connsiteX55" fmla="*/ 471054 w 630604"/>
              <a:gd name="connsiteY55" fmla="*/ 360218 h 477982"/>
              <a:gd name="connsiteX56" fmla="*/ 464127 w 630604"/>
              <a:gd name="connsiteY56" fmla="*/ 387927 h 477982"/>
              <a:gd name="connsiteX57" fmla="*/ 381000 w 630604"/>
              <a:gd name="connsiteY57" fmla="*/ 443345 h 477982"/>
              <a:gd name="connsiteX58" fmla="*/ 353291 w 630604"/>
              <a:gd name="connsiteY58" fmla="*/ 436418 h 477982"/>
              <a:gd name="connsiteX59" fmla="*/ 346363 w 630604"/>
              <a:gd name="connsiteY59" fmla="*/ 353291 h 477982"/>
              <a:gd name="connsiteX60" fmla="*/ 436418 w 630604"/>
              <a:gd name="connsiteY60" fmla="*/ 277091 h 477982"/>
              <a:gd name="connsiteX61" fmla="*/ 443345 w 630604"/>
              <a:gd name="connsiteY61" fmla="*/ 318654 h 477982"/>
              <a:gd name="connsiteX62" fmla="*/ 367145 w 630604"/>
              <a:gd name="connsiteY62" fmla="*/ 387927 h 477982"/>
              <a:gd name="connsiteX63" fmla="*/ 325581 w 630604"/>
              <a:gd name="connsiteY63" fmla="*/ 422564 h 477982"/>
              <a:gd name="connsiteX64" fmla="*/ 297872 w 630604"/>
              <a:gd name="connsiteY64" fmla="*/ 443345 h 477982"/>
              <a:gd name="connsiteX65" fmla="*/ 277091 w 630604"/>
              <a:gd name="connsiteY65" fmla="*/ 464127 h 477982"/>
              <a:gd name="connsiteX66" fmla="*/ 242454 w 630604"/>
              <a:gd name="connsiteY66" fmla="*/ 471054 h 477982"/>
              <a:gd name="connsiteX67" fmla="*/ 221672 w 630604"/>
              <a:gd name="connsiteY67" fmla="*/ 477982 h 477982"/>
              <a:gd name="connsiteX68" fmla="*/ 166254 w 630604"/>
              <a:gd name="connsiteY68" fmla="*/ 457200 h 477982"/>
              <a:gd name="connsiteX69" fmla="*/ 124691 w 630604"/>
              <a:gd name="connsiteY69" fmla="*/ 422564 h 477982"/>
              <a:gd name="connsiteX70" fmla="*/ 0 w 630604"/>
              <a:gd name="connsiteY70" fmla="*/ 408709 h 477982"/>
              <a:gd name="connsiteX71" fmla="*/ 228600 w 630604"/>
              <a:gd name="connsiteY71" fmla="*/ 408709 h 477982"/>
              <a:gd name="connsiteX72" fmla="*/ 249381 w 630604"/>
              <a:gd name="connsiteY72" fmla="*/ 415636 h 477982"/>
              <a:gd name="connsiteX73" fmla="*/ 450272 w 630604"/>
              <a:gd name="connsiteY73" fmla="*/ 415636 h 477982"/>
              <a:gd name="connsiteX74" fmla="*/ 484909 w 630604"/>
              <a:gd name="connsiteY74" fmla="*/ 408709 h 477982"/>
              <a:gd name="connsiteX75" fmla="*/ 526472 w 630604"/>
              <a:gd name="connsiteY75" fmla="*/ 387927 h 477982"/>
              <a:gd name="connsiteX76" fmla="*/ 533400 w 630604"/>
              <a:gd name="connsiteY76" fmla="*/ 408709 h 477982"/>
              <a:gd name="connsiteX77" fmla="*/ 519545 w 630604"/>
              <a:gd name="connsiteY77" fmla="*/ 408709 h 477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630604" h="477982">
                <a:moveTo>
                  <a:pt x="318654" y="457200"/>
                </a:moveTo>
                <a:cubicBezTo>
                  <a:pt x="307109" y="450273"/>
                  <a:pt x="294296" y="445115"/>
                  <a:pt x="284018" y="436418"/>
                </a:cubicBezTo>
                <a:cubicBezTo>
                  <a:pt x="264075" y="419543"/>
                  <a:pt x="228600" y="381000"/>
                  <a:pt x="228600" y="381000"/>
                </a:cubicBezTo>
                <a:cubicBezTo>
                  <a:pt x="226291" y="369455"/>
                  <a:pt x="223608" y="357978"/>
                  <a:pt x="221672" y="346364"/>
                </a:cubicBezTo>
                <a:cubicBezTo>
                  <a:pt x="218988" y="330258"/>
                  <a:pt x="219908" y="313363"/>
                  <a:pt x="214745" y="297873"/>
                </a:cubicBezTo>
                <a:cubicBezTo>
                  <a:pt x="207986" y="277594"/>
                  <a:pt x="178623" y="244061"/>
                  <a:pt x="166254" y="228600"/>
                </a:cubicBezTo>
                <a:cubicBezTo>
                  <a:pt x="157310" y="192821"/>
                  <a:pt x="161073" y="194673"/>
                  <a:pt x="131618" y="159327"/>
                </a:cubicBezTo>
                <a:cubicBezTo>
                  <a:pt x="119075" y="144275"/>
                  <a:pt x="101810" y="133439"/>
                  <a:pt x="90054" y="117764"/>
                </a:cubicBezTo>
                <a:cubicBezTo>
                  <a:pt x="83127" y="108527"/>
                  <a:pt x="77436" y="98218"/>
                  <a:pt x="69272" y="90054"/>
                </a:cubicBezTo>
                <a:cubicBezTo>
                  <a:pt x="58817" y="79599"/>
                  <a:pt x="41248" y="75569"/>
                  <a:pt x="34636" y="62345"/>
                </a:cubicBezTo>
                <a:cubicBezTo>
                  <a:pt x="30018" y="53109"/>
                  <a:pt x="53942" y="70198"/>
                  <a:pt x="62345" y="76200"/>
                </a:cubicBezTo>
                <a:cubicBezTo>
                  <a:pt x="70317" y="81894"/>
                  <a:pt x="76200" y="90055"/>
                  <a:pt x="83127" y="96982"/>
                </a:cubicBezTo>
                <a:cubicBezTo>
                  <a:pt x="92363" y="115455"/>
                  <a:pt x="107915" y="131954"/>
                  <a:pt x="110836" y="152400"/>
                </a:cubicBezTo>
                <a:cubicBezTo>
                  <a:pt x="125707" y="256499"/>
                  <a:pt x="107546" y="145073"/>
                  <a:pt x="131618" y="249382"/>
                </a:cubicBezTo>
                <a:cubicBezTo>
                  <a:pt x="136593" y="270941"/>
                  <a:pt x="132722" y="295985"/>
                  <a:pt x="152400" y="311727"/>
                </a:cubicBezTo>
                <a:cubicBezTo>
                  <a:pt x="158102" y="316288"/>
                  <a:pt x="166254" y="316345"/>
                  <a:pt x="173181" y="318654"/>
                </a:cubicBezTo>
                <a:cubicBezTo>
                  <a:pt x="180108" y="323272"/>
                  <a:pt x="185799" y="334142"/>
                  <a:pt x="193963" y="332509"/>
                </a:cubicBezTo>
                <a:cubicBezTo>
                  <a:pt x="202127" y="330876"/>
                  <a:pt x="206583" y="319961"/>
                  <a:pt x="207818" y="311727"/>
                </a:cubicBezTo>
                <a:cubicBezTo>
                  <a:pt x="213651" y="272840"/>
                  <a:pt x="211185" y="233125"/>
                  <a:pt x="214745" y="193964"/>
                </a:cubicBezTo>
                <a:cubicBezTo>
                  <a:pt x="215811" y="182238"/>
                  <a:pt x="219882" y="170964"/>
                  <a:pt x="221672" y="159327"/>
                </a:cubicBezTo>
                <a:cubicBezTo>
                  <a:pt x="238447" y="50292"/>
                  <a:pt x="219645" y="148685"/>
                  <a:pt x="235527" y="69273"/>
                </a:cubicBezTo>
                <a:cubicBezTo>
                  <a:pt x="230022" y="140835"/>
                  <a:pt x="221035" y="204632"/>
                  <a:pt x="235527" y="277091"/>
                </a:cubicBezTo>
                <a:cubicBezTo>
                  <a:pt x="237448" y="286697"/>
                  <a:pt x="249382" y="290946"/>
                  <a:pt x="256309" y="297873"/>
                </a:cubicBezTo>
                <a:cubicBezTo>
                  <a:pt x="302951" y="282324"/>
                  <a:pt x="280152" y="296418"/>
                  <a:pt x="297872" y="207818"/>
                </a:cubicBezTo>
                <a:cubicBezTo>
                  <a:pt x="301523" y="189563"/>
                  <a:pt x="301739" y="170763"/>
                  <a:pt x="304800" y="152400"/>
                </a:cubicBezTo>
                <a:cubicBezTo>
                  <a:pt x="306862" y="140027"/>
                  <a:pt x="324900" y="77971"/>
                  <a:pt x="325581" y="76200"/>
                </a:cubicBezTo>
                <a:cubicBezTo>
                  <a:pt x="331142" y="61742"/>
                  <a:pt x="339953" y="48738"/>
                  <a:pt x="346363" y="34636"/>
                </a:cubicBezTo>
                <a:cubicBezTo>
                  <a:pt x="351509" y="23316"/>
                  <a:pt x="355600" y="11545"/>
                  <a:pt x="360218" y="0"/>
                </a:cubicBezTo>
                <a:cubicBezTo>
                  <a:pt x="357909" y="32327"/>
                  <a:pt x="360176" y="65312"/>
                  <a:pt x="353291" y="96982"/>
                </a:cubicBezTo>
                <a:cubicBezTo>
                  <a:pt x="348460" y="119205"/>
                  <a:pt x="333745" y="138101"/>
                  <a:pt x="325581" y="159327"/>
                </a:cubicBezTo>
                <a:cubicBezTo>
                  <a:pt x="322163" y="168213"/>
                  <a:pt x="320963" y="177800"/>
                  <a:pt x="318654" y="187036"/>
                </a:cubicBezTo>
                <a:cubicBezTo>
                  <a:pt x="316345" y="223982"/>
                  <a:pt x="322951" y="262598"/>
                  <a:pt x="311727" y="297873"/>
                </a:cubicBezTo>
                <a:cubicBezTo>
                  <a:pt x="305340" y="317946"/>
                  <a:pt x="269016" y="340201"/>
                  <a:pt x="249381" y="353291"/>
                </a:cubicBezTo>
                <a:cubicBezTo>
                  <a:pt x="251690" y="369455"/>
                  <a:pt x="240203" y="399098"/>
                  <a:pt x="256309" y="401782"/>
                </a:cubicBezTo>
                <a:cubicBezTo>
                  <a:pt x="263502" y="402981"/>
                  <a:pt x="296071" y="352529"/>
                  <a:pt x="304800" y="339436"/>
                </a:cubicBezTo>
                <a:cubicBezTo>
                  <a:pt x="307109" y="332509"/>
                  <a:pt x="307857" y="324846"/>
                  <a:pt x="311727" y="318654"/>
                </a:cubicBezTo>
                <a:cubicBezTo>
                  <a:pt x="337633" y="277205"/>
                  <a:pt x="338930" y="288522"/>
                  <a:pt x="374072" y="256309"/>
                </a:cubicBezTo>
                <a:cubicBezTo>
                  <a:pt x="390922" y="240863"/>
                  <a:pt x="406399" y="223982"/>
                  <a:pt x="422563" y="207818"/>
                </a:cubicBezTo>
                <a:lnTo>
                  <a:pt x="443345" y="187036"/>
                </a:lnTo>
                <a:lnTo>
                  <a:pt x="464127" y="166254"/>
                </a:lnTo>
                <a:lnTo>
                  <a:pt x="394854" y="235527"/>
                </a:lnTo>
                <a:lnTo>
                  <a:pt x="353291" y="263236"/>
                </a:lnTo>
                <a:cubicBezTo>
                  <a:pt x="350982" y="270163"/>
                  <a:pt x="345702" y="276746"/>
                  <a:pt x="346363" y="284018"/>
                </a:cubicBezTo>
                <a:cubicBezTo>
                  <a:pt x="348087" y="302981"/>
                  <a:pt x="349019" y="324037"/>
                  <a:pt x="360218" y="339436"/>
                </a:cubicBezTo>
                <a:cubicBezTo>
                  <a:pt x="371348" y="354739"/>
                  <a:pt x="410694" y="362446"/>
                  <a:pt x="429491" y="367145"/>
                </a:cubicBezTo>
                <a:cubicBezTo>
                  <a:pt x="441036" y="364836"/>
                  <a:pt x="453103" y="364352"/>
                  <a:pt x="464127" y="360218"/>
                </a:cubicBezTo>
                <a:cubicBezTo>
                  <a:pt x="483732" y="352866"/>
                  <a:pt x="488395" y="342171"/>
                  <a:pt x="498763" y="325582"/>
                </a:cubicBezTo>
                <a:cubicBezTo>
                  <a:pt x="505899" y="314164"/>
                  <a:pt x="511626" y="301834"/>
                  <a:pt x="519545" y="290945"/>
                </a:cubicBezTo>
                <a:cubicBezTo>
                  <a:pt x="540798" y="261723"/>
                  <a:pt x="553054" y="246623"/>
                  <a:pt x="581891" y="228600"/>
                </a:cubicBezTo>
                <a:cubicBezTo>
                  <a:pt x="590648" y="223127"/>
                  <a:pt x="600364" y="219363"/>
                  <a:pt x="609600" y="214745"/>
                </a:cubicBezTo>
                <a:cubicBezTo>
                  <a:pt x="616527" y="217054"/>
                  <a:pt x="632690" y="214746"/>
                  <a:pt x="630381" y="221673"/>
                </a:cubicBezTo>
                <a:cubicBezTo>
                  <a:pt x="628241" y="228092"/>
                  <a:pt x="589771" y="239827"/>
                  <a:pt x="581891" y="242454"/>
                </a:cubicBezTo>
                <a:cubicBezTo>
                  <a:pt x="574964" y="247072"/>
                  <a:pt x="568556" y="252586"/>
                  <a:pt x="561109" y="256309"/>
                </a:cubicBezTo>
                <a:cubicBezTo>
                  <a:pt x="538570" y="267578"/>
                  <a:pt x="539400" y="257236"/>
                  <a:pt x="519545" y="277091"/>
                </a:cubicBezTo>
                <a:cubicBezTo>
                  <a:pt x="492293" y="304343"/>
                  <a:pt x="501984" y="305286"/>
                  <a:pt x="484909" y="339436"/>
                </a:cubicBezTo>
                <a:cubicBezTo>
                  <a:pt x="481186" y="346883"/>
                  <a:pt x="475672" y="353291"/>
                  <a:pt x="471054" y="360218"/>
                </a:cubicBezTo>
                <a:cubicBezTo>
                  <a:pt x="468745" y="369454"/>
                  <a:pt x="470496" y="380850"/>
                  <a:pt x="464127" y="387927"/>
                </a:cubicBezTo>
                <a:cubicBezTo>
                  <a:pt x="438075" y="416874"/>
                  <a:pt x="412535" y="427578"/>
                  <a:pt x="381000" y="443345"/>
                </a:cubicBezTo>
                <a:cubicBezTo>
                  <a:pt x="371764" y="441036"/>
                  <a:pt x="361213" y="441699"/>
                  <a:pt x="353291" y="436418"/>
                </a:cubicBezTo>
                <a:cubicBezTo>
                  <a:pt x="328231" y="419712"/>
                  <a:pt x="337527" y="369981"/>
                  <a:pt x="346363" y="353291"/>
                </a:cubicBezTo>
                <a:cubicBezTo>
                  <a:pt x="366517" y="315223"/>
                  <a:pt x="402462" y="297465"/>
                  <a:pt x="436418" y="277091"/>
                </a:cubicBezTo>
                <a:cubicBezTo>
                  <a:pt x="438727" y="290945"/>
                  <a:pt x="447041" y="305103"/>
                  <a:pt x="443345" y="318654"/>
                </a:cubicBezTo>
                <a:cubicBezTo>
                  <a:pt x="435833" y="346196"/>
                  <a:pt x="383863" y="375067"/>
                  <a:pt x="367145" y="387927"/>
                </a:cubicBezTo>
                <a:cubicBezTo>
                  <a:pt x="352850" y="398923"/>
                  <a:pt x="339664" y="411298"/>
                  <a:pt x="325581" y="422564"/>
                </a:cubicBezTo>
                <a:cubicBezTo>
                  <a:pt x="316566" y="429776"/>
                  <a:pt x="306638" y="435831"/>
                  <a:pt x="297872" y="443345"/>
                </a:cubicBezTo>
                <a:cubicBezTo>
                  <a:pt x="290434" y="449720"/>
                  <a:pt x="285853" y="459746"/>
                  <a:pt x="277091" y="464127"/>
                </a:cubicBezTo>
                <a:cubicBezTo>
                  <a:pt x="266560" y="469393"/>
                  <a:pt x="253877" y="468198"/>
                  <a:pt x="242454" y="471054"/>
                </a:cubicBezTo>
                <a:cubicBezTo>
                  <a:pt x="235370" y="472825"/>
                  <a:pt x="228599" y="475673"/>
                  <a:pt x="221672" y="477982"/>
                </a:cubicBezTo>
                <a:cubicBezTo>
                  <a:pt x="190254" y="471698"/>
                  <a:pt x="188784" y="475975"/>
                  <a:pt x="166254" y="457200"/>
                </a:cubicBezTo>
                <a:cubicBezTo>
                  <a:pt x="153392" y="446482"/>
                  <a:pt x="141890" y="428297"/>
                  <a:pt x="124691" y="422564"/>
                </a:cubicBezTo>
                <a:cubicBezTo>
                  <a:pt x="101690" y="414897"/>
                  <a:pt x="6084" y="409216"/>
                  <a:pt x="0" y="408709"/>
                </a:cubicBezTo>
                <a:cubicBezTo>
                  <a:pt x="102858" y="395852"/>
                  <a:pt x="67502" y="397202"/>
                  <a:pt x="228600" y="408709"/>
                </a:cubicBezTo>
                <a:cubicBezTo>
                  <a:pt x="235883" y="409229"/>
                  <a:pt x="242454" y="413327"/>
                  <a:pt x="249381" y="415636"/>
                </a:cubicBezTo>
                <a:cubicBezTo>
                  <a:pt x="151077" y="440215"/>
                  <a:pt x="185223" y="429586"/>
                  <a:pt x="450272" y="415636"/>
                </a:cubicBezTo>
                <a:cubicBezTo>
                  <a:pt x="462030" y="415017"/>
                  <a:pt x="473363" y="411018"/>
                  <a:pt x="484909" y="408709"/>
                </a:cubicBezTo>
                <a:cubicBezTo>
                  <a:pt x="488408" y="406376"/>
                  <a:pt x="518278" y="383830"/>
                  <a:pt x="526472" y="387927"/>
                </a:cubicBezTo>
                <a:cubicBezTo>
                  <a:pt x="533003" y="391193"/>
                  <a:pt x="535709" y="401782"/>
                  <a:pt x="533400" y="408709"/>
                </a:cubicBezTo>
                <a:cubicBezTo>
                  <a:pt x="531940" y="413090"/>
                  <a:pt x="524163" y="408709"/>
                  <a:pt x="519545" y="408709"/>
                </a:cubicBez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59" name="Oval 258">
            <a:extLst>
              <a:ext uri="{FF2B5EF4-FFF2-40B4-BE49-F238E27FC236}">
                <a16:creationId xmlns:a16="http://schemas.microsoft.com/office/drawing/2014/main" id="{B635A30C-4E78-4403-8F8E-C3DBF34A27BA}"/>
              </a:ext>
            </a:extLst>
          </p:cNvPr>
          <p:cNvSpPr/>
          <p:nvPr/>
        </p:nvSpPr>
        <p:spPr>
          <a:xfrm>
            <a:off x="1166108" y="2207766"/>
            <a:ext cx="45719" cy="45719"/>
          </a:xfrm>
          <a:prstGeom prst="ellipse">
            <a:avLst/>
          </a:prstGeom>
          <a:solidFill>
            <a:schemeClr val="bg1">
              <a:lumMod val="50000"/>
            </a:schemeClr>
          </a:solidFill>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260" name="Oval 259">
            <a:extLst>
              <a:ext uri="{FF2B5EF4-FFF2-40B4-BE49-F238E27FC236}">
                <a16:creationId xmlns:a16="http://schemas.microsoft.com/office/drawing/2014/main" id="{97FD93FE-3E58-4AA3-9C9B-4D96A7F470A1}"/>
              </a:ext>
            </a:extLst>
          </p:cNvPr>
          <p:cNvSpPr/>
          <p:nvPr/>
        </p:nvSpPr>
        <p:spPr>
          <a:xfrm>
            <a:off x="1326143" y="2303682"/>
            <a:ext cx="45719" cy="45719"/>
          </a:xfrm>
          <a:prstGeom prst="ellipse">
            <a:avLst/>
          </a:prstGeom>
          <a:solidFill>
            <a:schemeClr val="bg1">
              <a:lumMod val="50000"/>
            </a:schemeClr>
          </a:solidFill>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261" name="Oval 260">
            <a:extLst>
              <a:ext uri="{FF2B5EF4-FFF2-40B4-BE49-F238E27FC236}">
                <a16:creationId xmlns:a16="http://schemas.microsoft.com/office/drawing/2014/main" id="{8691C930-184A-4017-AA83-96205B3B44FD}"/>
              </a:ext>
            </a:extLst>
          </p:cNvPr>
          <p:cNvSpPr/>
          <p:nvPr/>
        </p:nvSpPr>
        <p:spPr>
          <a:xfrm>
            <a:off x="1508714" y="2382882"/>
            <a:ext cx="45719" cy="45719"/>
          </a:xfrm>
          <a:prstGeom prst="ellipse">
            <a:avLst/>
          </a:prstGeom>
          <a:solidFill>
            <a:schemeClr val="bg1">
              <a:lumMod val="50000"/>
            </a:schemeClr>
          </a:solidFill>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262" name="Oval 261">
            <a:extLst>
              <a:ext uri="{FF2B5EF4-FFF2-40B4-BE49-F238E27FC236}">
                <a16:creationId xmlns:a16="http://schemas.microsoft.com/office/drawing/2014/main" id="{6A82DBA8-2489-4063-BE5A-9E79876ADB53}"/>
              </a:ext>
            </a:extLst>
          </p:cNvPr>
          <p:cNvSpPr/>
          <p:nvPr/>
        </p:nvSpPr>
        <p:spPr>
          <a:xfrm>
            <a:off x="1554140" y="2296871"/>
            <a:ext cx="45719" cy="45719"/>
          </a:xfrm>
          <a:prstGeom prst="ellipse">
            <a:avLst/>
          </a:prstGeom>
          <a:solidFill>
            <a:schemeClr val="bg1">
              <a:lumMod val="50000"/>
            </a:schemeClr>
          </a:solidFill>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263" name="Oval 262">
            <a:extLst>
              <a:ext uri="{FF2B5EF4-FFF2-40B4-BE49-F238E27FC236}">
                <a16:creationId xmlns:a16="http://schemas.microsoft.com/office/drawing/2014/main" id="{08228860-8FBE-4928-A948-A9A638E60B17}"/>
              </a:ext>
            </a:extLst>
          </p:cNvPr>
          <p:cNvSpPr/>
          <p:nvPr/>
        </p:nvSpPr>
        <p:spPr>
          <a:xfrm>
            <a:off x="1374209" y="1970136"/>
            <a:ext cx="45719" cy="45719"/>
          </a:xfrm>
          <a:prstGeom prst="ellipse">
            <a:avLst/>
          </a:prstGeom>
          <a:solidFill>
            <a:schemeClr val="bg1">
              <a:lumMod val="50000"/>
            </a:schemeClr>
          </a:solidFill>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264" name="Oval 263">
            <a:extLst>
              <a:ext uri="{FF2B5EF4-FFF2-40B4-BE49-F238E27FC236}">
                <a16:creationId xmlns:a16="http://schemas.microsoft.com/office/drawing/2014/main" id="{CE8B31EE-D05D-4D5F-A299-B342E515D39C}"/>
              </a:ext>
            </a:extLst>
          </p:cNvPr>
          <p:cNvSpPr/>
          <p:nvPr/>
        </p:nvSpPr>
        <p:spPr>
          <a:xfrm>
            <a:off x="1217134" y="2464187"/>
            <a:ext cx="45719" cy="45719"/>
          </a:xfrm>
          <a:prstGeom prst="ellipse">
            <a:avLst/>
          </a:prstGeom>
          <a:solidFill>
            <a:schemeClr val="bg1">
              <a:lumMod val="50000"/>
            </a:schemeClr>
          </a:solidFill>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265" name="Freeform: Shape 264">
            <a:extLst>
              <a:ext uri="{FF2B5EF4-FFF2-40B4-BE49-F238E27FC236}">
                <a16:creationId xmlns:a16="http://schemas.microsoft.com/office/drawing/2014/main" id="{E2809B35-8AF2-45F6-A67B-045FFF2D51B5}"/>
              </a:ext>
            </a:extLst>
          </p:cNvPr>
          <p:cNvSpPr/>
          <p:nvPr/>
        </p:nvSpPr>
        <p:spPr>
          <a:xfrm>
            <a:off x="1630687" y="2019602"/>
            <a:ext cx="117900" cy="103909"/>
          </a:xfrm>
          <a:custGeom>
            <a:avLst/>
            <a:gdLst>
              <a:gd name="connsiteX0" fmla="*/ 55418 w 117900"/>
              <a:gd name="connsiteY0" fmla="*/ 0 h 103909"/>
              <a:gd name="connsiteX1" fmla="*/ 96982 w 117900"/>
              <a:gd name="connsiteY1" fmla="*/ 20782 h 103909"/>
              <a:gd name="connsiteX2" fmla="*/ 117764 w 117900"/>
              <a:gd name="connsiteY2" fmla="*/ 27709 h 103909"/>
              <a:gd name="connsiteX3" fmla="*/ 55418 w 117900"/>
              <a:gd name="connsiteY3" fmla="*/ 55418 h 103909"/>
              <a:gd name="connsiteX4" fmla="*/ 34637 w 117900"/>
              <a:gd name="connsiteY4" fmla="*/ 69273 h 103909"/>
              <a:gd name="connsiteX5" fmla="*/ 0 w 117900"/>
              <a:gd name="connsiteY5" fmla="*/ 103909 h 103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900" h="103909">
                <a:moveTo>
                  <a:pt x="55418" y="0"/>
                </a:moveTo>
                <a:cubicBezTo>
                  <a:pt x="69273" y="6927"/>
                  <a:pt x="82827" y="14491"/>
                  <a:pt x="96982" y="20782"/>
                </a:cubicBezTo>
                <a:cubicBezTo>
                  <a:pt x="103655" y="23748"/>
                  <a:pt x="119535" y="20625"/>
                  <a:pt x="117764" y="27709"/>
                </a:cubicBezTo>
                <a:cubicBezTo>
                  <a:pt x="112390" y="49205"/>
                  <a:pt x="68992" y="52703"/>
                  <a:pt x="55418" y="55418"/>
                </a:cubicBezTo>
                <a:cubicBezTo>
                  <a:pt x="48491" y="60036"/>
                  <a:pt x="41033" y="63943"/>
                  <a:pt x="34637" y="69273"/>
                </a:cubicBezTo>
                <a:cubicBezTo>
                  <a:pt x="34630" y="69279"/>
                  <a:pt x="3853" y="100056"/>
                  <a:pt x="0" y="103909"/>
                </a:cubicBezTo>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66" name="Freeform: Shape 265">
            <a:extLst>
              <a:ext uri="{FF2B5EF4-FFF2-40B4-BE49-F238E27FC236}">
                <a16:creationId xmlns:a16="http://schemas.microsoft.com/office/drawing/2014/main" id="{34EC7720-782C-464A-9071-6CB4C5930E97}"/>
              </a:ext>
            </a:extLst>
          </p:cNvPr>
          <p:cNvSpPr/>
          <p:nvPr/>
        </p:nvSpPr>
        <p:spPr>
          <a:xfrm>
            <a:off x="1204748" y="1145800"/>
            <a:ext cx="568932" cy="417404"/>
          </a:xfrm>
          <a:custGeom>
            <a:avLst/>
            <a:gdLst>
              <a:gd name="connsiteX0" fmla="*/ 318654 w 630604"/>
              <a:gd name="connsiteY0" fmla="*/ 457200 h 477982"/>
              <a:gd name="connsiteX1" fmla="*/ 284018 w 630604"/>
              <a:gd name="connsiteY1" fmla="*/ 436418 h 477982"/>
              <a:gd name="connsiteX2" fmla="*/ 228600 w 630604"/>
              <a:gd name="connsiteY2" fmla="*/ 381000 h 477982"/>
              <a:gd name="connsiteX3" fmla="*/ 221672 w 630604"/>
              <a:gd name="connsiteY3" fmla="*/ 346364 h 477982"/>
              <a:gd name="connsiteX4" fmla="*/ 214745 w 630604"/>
              <a:gd name="connsiteY4" fmla="*/ 297873 h 477982"/>
              <a:gd name="connsiteX5" fmla="*/ 166254 w 630604"/>
              <a:gd name="connsiteY5" fmla="*/ 228600 h 477982"/>
              <a:gd name="connsiteX6" fmla="*/ 131618 w 630604"/>
              <a:gd name="connsiteY6" fmla="*/ 159327 h 477982"/>
              <a:gd name="connsiteX7" fmla="*/ 90054 w 630604"/>
              <a:gd name="connsiteY7" fmla="*/ 117764 h 477982"/>
              <a:gd name="connsiteX8" fmla="*/ 69272 w 630604"/>
              <a:gd name="connsiteY8" fmla="*/ 90054 h 477982"/>
              <a:gd name="connsiteX9" fmla="*/ 34636 w 630604"/>
              <a:gd name="connsiteY9" fmla="*/ 62345 h 477982"/>
              <a:gd name="connsiteX10" fmla="*/ 62345 w 630604"/>
              <a:gd name="connsiteY10" fmla="*/ 76200 h 477982"/>
              <a:gd name="connsiteX11" fmla="*/ 83127 w 630604"/>
              <a:gd name="connsiteY11" fmla="*/ 96982 h 477982"/>
              <a:gd name="connsiteX12" fmla="*/ 110836 w 630604"/>
              <a:gd name="connsiteY12" fmla="*/ 152400 h 477982"/>
              <a:gd name="connsiteX13" fmla="*/ 131618 w 630604"/>
              <a:gd name="connsiteY13" fmla="*/ 249382 h 477982"/>
              <a:gd name="connsiteX14" fmla="*/ 152400 w 630604"/>
              <a:gd name="connsiteY14" fmla="*/ 311727 h 477982"/>
              <a:gd name="connsiteX15" fmla="*/ 173181 w 630604"/>
              <a:gd name="connsiteY15" fmla="*/ 318654 h 477982"/>
              <a:gd name="connsiteX16" fmla="*/ 193963 w 630604"/>
              <a:gd name="connsiteY16" fmla="*/ 332509 h 477982"/>
              <a:gd name="connsiteX17" fmla="*/ 207818 w 630604"/>
              <a:gd name="connsiteY17" fmla="*/ 311727 h 477982"/>
              <a:gd name="connsiteX18" fmla="*/ 214745 w 630604"/>
              <a:gd name="connsiteY18" fmla="*/ 193964 h 477982"/>
              <a:gd name="connsiteX19" fmla="*/ 221672 w 630604"/>
              <a:gd name="connsiteY19" fmla="*/ 159327 h 477982"/>
              <a:gd name="connsiteX20" fmla="*/ 235527 w 630604"/>
              <a:gd name="connsiteY20" fmla="*/ 69273 h 477982"/>
              <a:gd name="connsiteX21" fmla="*/ 235527 w 630604"/>
              <a:gd name="connsiteY21" fmla="*/ 277091 h 477982"/>
              <a:gd name="connsiteX22" fmla="*/ 256309 w 630604"/>
              <a:gd name="connsiteY22" fmla="*/ 297873 h 477982"/>
              <a:gd name="connsiteX23" fmla="*/ 297872 w 630604"/>
              <a:gd name="connsiteY23" fmla="*/ 207818 h 477982"/>
              <a:gd name="connsiteX24" fmla="*/ 304800 w 630604"/>
              <a:gd name="connsiteY24" fmla="*/ 152400 h 477982"/>
              <a:gd name="connsiteX25" fmla="*/ 325581 w 630604"/>
              <a:gd name="connsiteY25" fmla="*/ 76200 h 477982"/>
              <a:gd name="connsiteX26" fmla="*/ 346363 w 630604"/>
              <a:gd name="connsiteY26" fmla="*/ 34636 h 477982"/>
              <a:gd name="connsiteX27" fmla="*/ 360218 w 630604"/>
              <a:gd name="connsiteY27" fmla="*/ 0 h 477982"/>
              <a:gd name="connsiteX28" fmla="*/ 353291 w 630604"/>
              <a:gd name="connsiteY28" fmla="*/ 96982 h 477982"/>
              <a:gd name="connsiteX29" fmla="*/ 325581 w 630604"/>
              <a:gd name="connsiteY29" fmla="*/ 159327 h 477982"/>
              <a:gd name="connsiteX30" fmla="*/ 318654 w 630604"/>
              <a:gd name="connsiteY30" fmla="*/ 187036 h 477982"/>
              <a:gd name="connsiteX31" fmla="*/ 311727 w 630604"/>
              <a:gd name="connsiteY31" fmla="*/ 297873 h 477982"/>
              <a:gd name="connsiteX32" fmla="*/ 249381 w 630604"/>
              <a:gd name="connsiteY32" fmla="*/ 353291 h 477982"/>
              <a:gd name="connsiteX33" fmla="*/ 256309 w 630604"/>
              <a:gd name="connsiteY33" fmla="*/ 401782 h 477982"/>
              <a:gd name="connsiteX34" fmla="*/ 304800 w 630604"/>
              <a:gd name="connsiteY34" fmla="*/ 339436 h 477982"/>
              <a:gd name="connsiteX35" fmla="*/ 311727 w 630604"/>
              <a:gd name="connsiteY35" fmla="*/ 318654 h 477982"/>
              <a:gd name="connsiteX36" fmla="*/ 374072 w 630604"/>
              <a:gd name="connsiteY36" fmla="*/ 256309 h 477982"/>
              <a:gd name="connsiteX37" fmla="*/ 422563 w 630604"/>
              <a:gd name="connsiteY37" fmla="*/ 207818 h 477982"/>
              <a:gd name="connsiteX38" fmla="*/ 443345 w 630604"/>
              <a:gd name="connsiteY38" fmla="*/ 187036 h 477982"/>
              <a:gd name="connsiteX39" fmla="*/ 464127 w 630604"/>
              <a:gd name="connsiteY39" fmla="*/ 166254 h 477982"/>
              <a:gd name="connsiteX40" fmla="*/ 394854 w 630604"/>
              <a:gd name="connsiteY40" fmla="*/ 235527 h 477982"/>
              <a:gd name="connsiteX41" fmla="*/ 353291 w 630604"/>
              <a:gd name="connsiteY41" fmla="*/ 263236 h 477982"/>
              <a:gd name="connsiteX42" fmla="*/ 346363 w 630604"/>
              <a:gd name="connsiteY42" fmla="*/ 284018 h 477982"/>
              <a:gd name="connsiteX43" fmla="*/ 360218 w 630604"/>
              <a:gd name="connsiteY43" fmla="*/ 339436 h 477982"/>
              <a:gd name="connsiteX44" fmla="*/ 429491 w 630604"/>
              <a:gd name="connsiteY44" fmla="*/ 367145 h 477982"/>
              <a:gd name="connsiteX45" fmla="*/ 464127 w 630604"/>
              <a:gd name="connsiteY45" fmla="*/ 360218 h 477982"/>
              <a:gd name="connsiteX46" fmla="*/ 498763 w 630604"/>
              <a:gd name="connsiteY46" fmla="*/ 325582 h 477982"/>
              <a:gd name="connsiteX47" fmla="*/ 519545 w 630604"/>
              <a:gd name="connsiteY47" fmla="*/ 290945 h 477982"/>
              <a:gd name="connsiteX48" fmla="*/ 581891 w 630604"/>
              <a:gd name="connsiteY48" fmla="*/ 228600 h 477982"/>
              <a:gd name="connsiteX49" fmla="*/ 609600 w 630604"/>
              <a:gd name="connsiteY49" fmla="*/ 214745 h 477982"/>
              <a:gd name="connsiteX50" fmla="*/ 630381 w 630604"/>
              <a:gd name="connsiteY50" fmla="*/ 221673 h 477982"/>
              <a:gd name="connsiteX51" fmla="*/ 581891 w 630604"/>
              <a:gd name="connsiteY51" fmla="*/ 242454 h 477982"/>
              <a:gd name="connsiteX52" fmla="*/ 561109 w 630604"/>
              <a:gd name="connsiteY52" fmla="*/ 256309 h 477982"/>
              <a:gd name="connsiteX53" fmla="*/ 519545 w 630604"/>
              <a:gd name="connsiteY53" fmla="*/ 277091 h 477982"/>
              <a:gd name="connsiteX54" fmla="*/ 484909 w 630604"/>
              <a:gd name="connsiteY54" fmla="*/ 339436 h 477982"/>
              <a:gd name="connsiteX55" fmla="*/ 471054 w 630604"/>
              <a:gd name="connsiteY55" fmla="*/ 360218 h 477982"/>
              <a:gd name="connsiteX56" fmla="*/ 464127 w 630604"/>
              <a:gd name="connsiteY56" fmla="*/ 387927 h 477982"/>
              <a:gd name="connsiteX57" fmla="*/ 381000 w 630604"/>
              <a:gd name="connsiteY57" fmla="*/ 443345 h 477982"/>
              <a:gd name="connsiteX58" fmla="*/ 353291 w 630604"/>
              <a:gd name="connsiteY58" fmla="*/ 436418 h 477982"/>
              <a:gd name="connsiteX59" fmla="*/ 346363 w 630604"/>
              <a:gd name="connsiteY59" fmla="*/ 353291 h 477982"/>
              <a:gd name="connsiteX60" fmla="*/ 436418 w 630604"/>
              <a:gd name="connsiteY60" fmla="*/ 277091 h 477982"/>
              <a:gd name="connsiteX61" fmla="*/ 443345 w 630604"/>
              <a:gd name="connsiteY61" fmla="*/ 318654 h 477982"/>
              <a:gd name="connsiteX62" fmla="*/ 367145 w 630604"/>
              <a:gd name="connsiteY62" fmla="*/ 387927 h 477982"/>
              <a:gd name="connsiteX63" fmla="*/ 325581 w 630604"/>
              <a:gd name="connsiteY63" fmla="*/ 422564 h 477982"/>
              <a:gd name="connsiteX64" fmla="*/ 297872 w 630604"/>
              <a:gd name="connsiteY64" fmla="*/ 443345 h 477982"/>
              <a:gd name="connsiteX65" fmla="*/ 277091 w 630604"/>
              <a:gd name="connsiteY65" fmla="*/ 464127 h 477982"/>
              <a:gd name="connsiteX66" fmla="*/ 242454 w 630604"/>
              <a:gd name="connsiteY66" fmla="*/ 471054 h 477982"/>
              <a:gd name="connsiteX67" fmla="*/ 221672 w 630604"/>
              <a:gd name="connsiteY67" fmla="*/ 477982 h 477982"/>
              <a:gd name="connsiteX68" fmla="*/ 166254 w 630604"/>
              <a:gd name="connsiteY68" fmla="*/ 457200 h 477982"/>
              <a:gd name="connsiteX69" fmla="*/ 124691 w 630604"/>
              <a:gd name="connsiteY69" fmla="*/ 422564 h 477982"/>
              <a:gd name="connsiteX70" fmla="*/ 0 w 630604"/>
              <a:gd name="connsiteY70" fmla="*/ 408709 h 477982"/>
              <a:gd name="connsiteX71" fmla="*/ 228600 w 630604"/>
              <a:gd name="connsiteY71" fmla="*/ 408709 h 477982"/>
              <a:gd name="connsiteX72" fmla="*/ 249381 w 630604"/>
              <a:gd name="connsiteY72" fmla="*/ 415636 h 477982"/>
              <a:gd name="connsiteX73" fmla="*/ 450272 w 630604"/>
              <a:gd name="connsiteY73" fmla="*/ 415636 h 477982"/>
              <a:gd name="connsiteX74" fmla="*/ 484909 w 630604"/>
              <a:gd name="connsiteY74" fmla="*/ 408709 h 477982"/>
              <a:gd name="connsiteX75" fmla="*/ 526472 w 630604"/>
              <a:gd name="connsiteY75" fmla="*/ 387927 h 477982"/>
              <a:gd name="connsiteX76" fmla="*/ 533400 w 630604"/>
              <a:gd name="connsiteY76" fmla="*/ 408709 h 477982"/>
              <a:gd name="connsiteX77" fmla="*/ 519545 w 630604"/>
              <a:gd name="connsiteY77" fmla="*/ 408709 h 477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630604" h="477982">
                <a:moveTo>
                  <a:pt x="318654" y="457200"/>
                </a:moveTo>
                <a:cubicBezTo>
                  <a:pt x="307109" y="450273"/>
                  <a:pt x="294296" y="445115"/>
                  <a:pt x="284018" y="436418"/>
                </a:cubicBezTo>
                <a:cubicBezTo>
                  <a:pt x="264075" y="419543"/>
                  <a:pt x="228600" y="381000"/>
                  <a:pt x="228600" y="381000"/>
                </a:cubicBezTo>
                <a:cubicBezTo>
                  <a:pt x="226291" y="369455"/>
                  <a:pt x="223608" y="357978"/>
                  <a:pt x="221672" y="346364"/>
                </a:cubicBezTo>
                <a:cubicBezTo>
                  <a:pt x="218988" y="330258"/>
                  <a:pt x="219908" y="313363"/>
                  <a:pt x="214745" y="297873"/>
                </a:cubicBezTo>
                <a:cubicBezTo>
                  <a:pt x="207986" y="277594"/>
                  <a:pt x="178623" y="244061"/>
                  <a:pt x="166254" y="228600"/>
                </a:cubicBezTo>
                <a:cubicBezTo>
                  <a:pt x="157310" y="192821"/>
                  <a:pt x="161073" y="194673"/>
                  <a:pt x="131618" y="159327"/>
                </a:cubicBezTo>
                <a:cubicBezTo>
                  <a:pt x="119075" y="144275"/>
                  <a:pt x="101810" y="133439"/>
                  <a:pt x="90054" y="117764"/>
                </a:cubicBezTo>
                <a:cubicBezTo>
                  <a:pt x="83127" y="108527"/>
                  <a:pt x="77436" y="98218"/>
                  <a:pt x="69272" y="90054"/>
                </a:cubicBezTo>
                <a:cubicBezTo>
                  <a:pt x="58817" y="79599"/>
                  <a:pt x="41248" y="75569"/>
                  <a:pt x="34636" y="62345"/>
                </a:cubicBezTo>
                <a:cubicBezTo>
                  <a:pt x="30018" y="53109"/>
                  <a:pt x="53942" y="70198"/>
                  <a:pt x="62345" y="76200"/>
                </a:cubicBezTo>
                <a:cubicBezTo>
                  <a:pt x="70317" y="81894"/>
                  <a:pt x="76200" y="90055"/>
                  <a:pt x="83127" y="96982"/>
                </a:cubicBezTo>
                <a:cubicBezTo>
                  <a:pt x="92363" y="115455"/>
                  <a:pt x="107915" y="131954"/>
                  <a:pt x="110836" y="152400"/>
                </a:cubicBezTo>
                <a:cubicBezTo>
                  <a:pt x="125707" y="256499"/>
                  <a:pt x="107546" y="145073"/>
                  <a:pt x="131618" y="249382"/>
                </a:cubicBezTo>
                <a:cubicBezTo>
                  <a:pt x="136593" y="270941"/>
                  <a:pt x="132722" y="295985"/>
                  <a:pt x="152400" y="311727"/>
                </a:cubicBezTo>
                <a:cubicBezTo>
                  <a:pt x="158102" y="316288"/>
                  <a:pt x="166254" y="316345"/>
                  <a:pt x="173181" y="318654"/>
                </a:cubicBezTo>
                <a:cubicBezTo>
                  <a:pt x="180108" y="323272"/>
                  <a:pt x="185799" y="334142"/>
                  <a:pt x="193963" y="332509"/>
                </a:cubicBezTo>
                <a:cubicBezTo>
                  <a:pt x="202127" y="330876"/>
                  <a:pt x="206583" y="319961"/>
                  <a:pt x="207818" y="311727"/>
                </a:cubicBezTo>
                <a:cubicBezTo>
                  <a:pt x="213651" y="272840"/>
                  <a:pt x="211185" y="233125"/>
                  <a:pt x="214745" y="193964"/>
                </a:cubicBezTo>
                <a:cubicBezTo>
                  <a:pt x="215811" y="182238"/>
                  <a:pt x="219882" y="170964"/>
                  <a:pt x="221672" y="159327"/>
                </a:cubicBezTo>
                <a:cubicBezTo>
                  <a:pt x="238447" y="50292"/>
                  <a:pt x="219645" y="148685"/>
                  <a:pt x="235527" y="69273"/>
                </a:cubicBezTo>
                <a:cubicBezTo>
                  <a:pt x="230022" y="140835"/>
                  <a:pt x="221035" y="204632"/>
                  <a:pt x="235527" y="277091"/>
                </a:cubicBezTo>
                <a:cubicBezTo>
                  <a:pt x="237448" y="286697"/>
                  <a:pt x="249382" y="290946"/>
                  <a:pt x="256309" y="297873"/>
                </a:cubicBezTo>
                <a:cubicBezTo>
                  <a:pt x="302951" y="282324"/>
                  <a:pt x="280152" y="296418"/>
                  <a:pt x="297872" y="207818"/>
                </a:cubicBezTo>
                <a:cubicBezTo>
                  <a:pt x="301523" y="189563"/>
                  <a:pt x="301739" y="170763"/>
                  <a:pt x="304800" y="152400"/>
                </a:cubicBezTo>
                <a:cubicBezTo>
                  <a:pt x="306862" y="140027"/>
                  <a:pt x="324900" y="77971"/>
                  <a:pt x="325581" y="76200"/>
                </a:cubicBezTo>
                <a:cubicBezTo>
                  <a:pt x="331142" y="61742"/>
                  <a:pt x="339953" y="48738"/>
                  <a:pt x="346363" y="34636"/>
                </a:cubicBezTo>
                <a:cubicBezTo>
                  <a:pt x="351509" y="23316"/>
                  <a:pt x="355600" y="11545"/>
                  <a:pt x="360218" y="0"/>
                </a:cubicBezTo>
                <a:cubicBezTo>
                  <a:pt x="357909" y="32327"/>
                  <a:pt x="360176" y="65312"/>
                  <a:pt x="353291" y="96982"/>
                </a:cubicBezTo>
                <a:cubicBezTo>
                  <a:pt x="348460" y="119205"/>
                  <a:pt x="333745" y="138101"/>
                  <a:pt x="325581" y="159327"/>
                </a:cubicBezTo>
                <a:cubicBezTo>
                  <a:pt x="322163" y="168213"/>
                  <a:pt x="320963" y="177800"/>
                  <a:pt x="318654" y="187036"/>
                </a:cubicBezTo>
                <a:cubicBezTo>
                  <a:pt x="316345" y="223982"/>
                  <a:pt x="322951" y="262598"/>
                  <a:pt x="311727" y="297873"/>
                </a:cubicBezTo>
                <a:cubicBezTo>
                  <a:pt x="305340" y="317946"/>
                  <a:pt x="269016" y="340201"/>
                  <a:pt x="249381" y="353291"/>
                </a:cubicBezTo>
                <a:cubicBezTo>
                  <a:pt x="251690" y="369455"/>
                  <a:pt x="240203" y="399098"/>
                  <a:pt x="256309" y="401782"/>
                </a:cubicBezTo>
                <a:cubicBezTo>
                  <a:pt x="263502" y="402981"/>
                  <a:pt x="296071" y="352529"/>
                  <a:pt x="304800" y="339436"/>
                </a:cubicBezTo>
                <a:cubicBezTo>
                  <a:pt x="307109" y="332509"/>
                  <a:pt x="307857" y="324846"/>
                  <a:pt x="311727" y="318654"/>
                </a:cubicBezTo>
                <a:cubicBezTo>
                  <a:pt x="337633" y="277205"/>
                  <a:pt x="338930" y="288522"/>
                  <a:pt x="374072" y="256309"/>
                </a:cubicBezTo>
                <a:cubicBezTo>
                  <a:pt x="390922" y="240863"/>
                  <a:pt x="406399" y="223982"/>
                  <a:pt x="422563" y="207818"/>
                </a:cubicBezTo>
                <a:lnTo>
                  <a:pt x="443345" y="187036"/>
                </a:lnTo>
                <a:lnTo>
                  <a:pt x="464127" y="166254"/>
                </a:lnTo>
                <a:lnTo>
                  <a:pt x="394854" y="235527"/>
                </a:lnTo>
                <a:lnTo>
                  <a:pt x="353291" y="263236"/>
                </a:lnTo>
                <a:cubicBezTo>
                  <a:pt x="350982" y="270163"/>
                  <a:pt x="345702" y="276746"/>
                  <a:pt x="346363" y="284018"/>
                </a:cubicBezTo>
                <a:cubicBezTo>
                  <a:pt x="348087" y="302981"/>
                  <a:pt x="349019" y="324037"/>
                  <a:pt x="360218" y="339436"/>
                </a:cubicBezTo>
                <a:cubicBezTo>
                  <a:pt x="371348" y="354739"/>
                  <a:pt x="410694" y="362446"/>
                  <a:pt x="429491" y="367145"/>
                </a:cubicBezTo>
                <a:cubicBezTo>
                  <a:pt x="441036" y="364836"/>
                  <a:pt x="453103" y="364352"/>
                  <a:pt x="464127" y="360218"/>
                </a:cubicBezTo>
                <a:cubicBezTo>
                  <a:pt x="483732" y="352866"/>
                  <a:pt x="488395" y="342171"/>
                  <a:pt x="498763" y="325582"/>
                </a:cubicBezTo>
                <a:cubicBezTo>
                  <a:pt x="505899" y="314164"/>
                  <a:pt x="511626" y="301834"/>
                  <a:pt x="519545" y="290945"/>
                </a:cubicBezTo>
                <a:cubicBezTo>
                  <a:pt x="540798" y="261723"/>
                  <a:pt x="553054" y="246623"/>
                  <a:pt x="581891" y="228600"/>
                </a:cubicBezTo>
                <a:cubicBezTo>
                  <a:pt x="590648" y="223127"/>
                  <a:pt x="600364" y="219363"/>
                  <a:pt x="609600" y="214745"/>
                </a:cubicBezTo>
                <a:cubicBezTo>
                  <a:pt x="616527" y="217054"/>
                  <a:pt x="632690" y="214746"/>
                  <a:pt x="630381" y="221673"/>
                </a:cubicBezTo>
                <a:cubicBezTo>
                  <a:pt x="628241" y="228092"/>
                  <a:pt x="589771" y="239827"/>
                  <a:pt x="581891" y="242454"/>
                </a:cubicBezTo>
                <a:cubicBezTo>
                  <a:pt x="574964" y="247072"/>
                  <a:pt x="568556" y="252586"/>
                  <a:pt x="561109" y="256309"/>
                </a:cubicBezTo>
                <a:cubicBezTo>
                  <a:pt x="538570" y="267578"/>
                  <a:pt x="539400" y="257236"/>
                  <a:pt x="519545" y="277091"/>
                </a:cubicBezTo>
                <a:cubicBezTo>
                  <a:pt x="492293" y="304343"/>
                  <a:pt x="501984" y="305286"/>
                  <a:pt x="484909" y="339436"/>
                </a:cubicBezTo>
                <a:cubicBezTo>
                  <a:pt x="481186" y="346883"/>
                  <a:pt x="475672" y="353291"/>
                  <a:pt x="471054" y="360218"/>
                </a:cubicBezTo>
                <a:cubicBezTo>
                  <a:pt x="468745" y="369454"/>
                  <a:pt x="470496" y="380850"/>
                  <a:pt x="464127" y="387927"/>
                </a:cubicBezTo>
                <a:cubicBezTo>
                  <a:pt x="438075" y="416874"/>
                  <a:pt x="412535" y="427578"/>
                  <a:pt x="381000" y="443345"/>
                </a:cubicBezTo>
                <a:cubicBezTo>
                  <a:pt x="371764" y="441036"/>
                  <a:pt x="361213" y="441699"/>
                  <a:pt x="353291" y="436418"/>
                </a:cubicBezTo>
                <a:cubicBezTo>
                  <a:pt x="328231" y="419712"/>
                  <a:pt x="337527" y="369981"/>
                  <a:pt x="346363" y="353291"/>
                </a:cubicBezTo>
                <a:cubicBezTo>
                  <a:pt x="366517" y="315223"/>
                  <a:pt x="402462" y="297465"/>
                  <a:pt x="436418" y="277091"/>
                </a:cubicBezTo>
                <a:cubicBezTo>
                  <a:pt x="438727" y="290945"/>
                  <a:pt x="447041" y="305103"/>
                  <a:pt x="443345" y="318654"/>
                </a:cubicBezTo>
                <a:cubicBezTo>
                  <a:pt x="435833" y="346196"/>
                  <a:pt x="383863" y="375067"/>
                  <a:pt x="367145" y="387927"/>
                </a:cubicBezTo>
                <a:cubicBezTo>
                  <a:pt x="352850" y="398923"/>
                  <a:pt x="339664" y="411298"/>
                  <a:pt x="325581" y="422564"/>
                </a:cubicBezTo>
                <a:cubicBezTo>
                  <a:pt x="316566" y="429776"/>
                  <a:pt x="306638" y="435831"/>
                  <a:pt x="297872" y="443345"/>
                </a:cubicBezTo>
                <a:cubicBezTo>
                  <a:pt x="290434" y="449720"/>
                  <a:pt x="285853" y="459746"/>
                  <a:pt x="277091" y="464127"/>
                </a:cubicBezTo>
                <a:cubicBezTo>
                  <a:pt x="266560" y="469393"/>
                  <a:pt x="253877" y="468198"/>
                  <a:pt x="242454" y="471054"/>
                </a:cubicBezTo>
                <a:cubicBezTo>
                  <a:pt x="235370" y="472825"/>
                  <a:pt x="228599" y="475673"/>
                  <a:pt x="221672" y="477982"/>
                </a:cubicBezTo>
                <a:cubicBezTo>
                  <a:pt x="190254" y="471698"/>
                  <a:pt x="188784" y="475975"/>
                  <a:pt x="166254" y="457200"/>
                </a:cubicBezTo>
                <a:cubicBezTo>
                  <a:pt x="153392" y="446482"/>
                  <a:pt x="141890" y="428297"/>
                  <a:pt x="124691" y="422564"/>
                </a:cubicBezTo>
                <a:cubicBezTo>
                  <a:pt x="101690" y="414897"/>
                  <a:pt x="6084" y="409216"/>
                  <a:pt x="0" y="408709"/>
                </a:cubicBezTo>
                <a:cubicBezTo>
                  <a:pt x="102858" y="395852"/>
                  <a:pt x="67502" y="397202"/>
                  <a:pt x="228600" y="408709"/>
                </a:cubicBezTo>
                <a:cubicBezTo>
                  <a:pt x="235883" y="409229"/>
                  <a:pt x="242454" y="413327"/>
                  <a:pt x="249381" y="415636"/>
                </a:cubicBezTo>
                <a:cubicBezTo>
                  <a:pt x="151077" y="440215"/>
                  <a:pt x="185223" y="429586"/>
                  <a:pt x="450272" y="415636"/>
                </a:cubicBezTo>
                <a:cubicBezTo>
                  <a:pt x="462030" y="415017"/>
                  <a:pt x="473363" y="411018"/>
                  <a:pt x="484909" y="408709"/>
                </a:cubicBezTo>
                <a:cubicBezTo>
                  <a:pt x="488408" y="406376"/>
                  <a:pt x="518278" y="383830"/>
                  <a:pt x="526472" y="387927"/>
                </a:cubicBezTo>
                <a:cubicBezTo>
                  <a:pt x="533003" y="391193"/>
                  <a:pt x="535709" y="401782"/>
                  <a:pt x="533400" y="408709"/>
                </a:cubicBezTo>
                <a:cubicBezTo>
                  <a:pt x="531940" y="413090"/>
                  <a:pt x="524163" y="408709"/>
                  <a:pt x="519545" y="408709"/>
                </a:cubicBez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67" name="Oval 266">
            <a:extLst>
              <a:ext uri="{FF2B5EF4-FFF2-40B4-BE49-F238E27FC236}">
                <a16:creationId xmlns:a16="http://schemas.microsoft.com/office/drawing/2014/main" id="{D7D700F1-63DE-43F5-8397-30F1D76E9DD6}"/>
              </a:ext>
            </a:extLst>
          </p:cNvPr>
          <p:cNvSpPr/>
          <p:nvPr/>
        </p:nvSpPr>
        <p:spPr>
          <a:xfrm>
            <a:off x="1507086" y="1161364"/>
            <a:ext cx="45719" cy="45719"/>
          </a:xfrm>
          <a:prstGeom prst="ellipse">
            <a:avLst/>
          </a:prstGeom>
          <a:solidFill>
            <a:schemeClr val="bg1">
              <a:lumMod val="50000"/>
            </a:schemeClr>
          </a:solidFill>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268" name="Oval 267">
            <a:extLst>
              <a:ext uri="{FF2B5EF4-FFF2-40B4-BE49-F238E27FC236}">
                <a16:creationId xmlns:a16="http://schemas.microsoft.com/office/drawing/2014/main" id="{33BE8965-3C62-4863-96DB-81B5B561BA0A}"/>
              </a:ext>
            </a:extLst>
          </p:cNvPr>
          <p:cNvSpPr/>
          <p:nvPr/>
        </p:nvSpPr>
        <p:spPr>
          <a:xfrm>
            <a:off x="1431489" y="1320575"/>
            <a:ext cx="45719" cy="45719"/>
          </a:xfrm>
          <a:prstGeom prst="ellipse">
            <a:avLst/>
          </a:prstGeom>
          <a:solidFill>
            <a:schemeClr val="bg1">
              <a:lumMod val="50000"/>
            </a:schemeClr>
          </a:solidFill>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269" name="Oval 268">
            <a:extLst>
              <a:ext uri="{FF2B5EF4-FFF2-40B4-BE49-F238E27FC236}">
                <a16:creationId xmlns:a16="http://schemas.microsoft.com/office/drawing/2014/main" id="{2DEAB954-0AB7-4591-B2BB-7555EDD4AB3D}"/>
              </a:ext>
            </a:extLst>
          </p:cNvPr>
          <p:cNvSpPr/>
          <p:nvPr/>
        </p:nvSpPr>
        <p:spPr>
          <a:xfrm>
            <a:off x="1614060" y="1399775"/>
            <a:ext cx="45719" cy="45719"/>
          </a:xfrm>
          <a:prstGeom prst="ellipse">
            <a:avLst/>
          </a:prstGeom>
          <a:solidFill>
            <a:schemeClr val="bg1">
              <a:lumMod val="50000"/>
            </a:schemeClr>
          </a:solidFill>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270" name="Oval 269">
            <a:extLst>
              <a:ext uri="{FF2B5EF4-FFF2-40B4-BE49-F238E27FC236}">
                <a16:creationId xmlns:a16="http://schemas.microsoft.com/office/drawing/2014/main" id="{EB2D97C6-B107-42A4-88A2-6BD6E0391D12}"/>
              </a:ext>
            </a:extLst>
          </p:cNvPr>
          <p:cNvSpPr/>
          <p:nvPr/>
        </p:nvSpPr>
        <p:spPr>
          <a:xfrm>
            <a:off x="1659486" y="1313764"/>
            <a:ext cx="45719" cy="45719"/>
          </a:xfrm>
          <a:prstGeom prst="ellipse">
            <a:avLst/>
          </a:prstGeom>
          <a:solidFill>
            <a:schemeClr val="bg1">
              <a:lumMod val="50000"/>
            </a:schemeClr>
          </a:solidFill>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271" name="Oval 270">
            <a:extLst>
              <a:ext uri="{FF2B5EF4-FFF2-40B4-BE49-F238E27FC236}">
                <a16:creationId xmlns:a16="http://schemas.microsoft.com/office/drawing/2014/main" id="{A5B76EB7-11D1-409B-B93D-941B9AD23FB7}"/>
              </a:ext>
            </a:extLst>
          </p:cNvPr>
          <p:cNvSpPr/>
          <p:nvPr/>
        </p:nvSpPr>
        <p:spPr>
          <a:xfrm>
            <a:off x="1236803" y="1201726"/>
            <a:ext cx="45719" cy="45719"/>
          </a:xfrm>
          <a:prstGeom prst="ellipse">
            <a:avLst/>
          </a:prstGeom>
          <a:solidFill>
            <a:schemeClr val="bg1">
              <a:lumMod val="50000"/>
            </a:schemeClr>
          </a:solidFill>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272" name="Oval 271">
            <a:extLst>
              <a:ext uri="{FF2B5EF4-FFF2-40B4-BE49-F238E27FC236}">
                <a16:creationId xmlns:a16="http://schemas.microsoft.com/office/drawing/2014/main" id="{C58FE7DB-53FB-421F-96C6-430E878E7EA5}"/>
              </a:ext>
            </a:extLst>
          </p:cNvPr>
          <p:cNvSpPr/>
          <p:nvPr/>
        </p:nvSpPr>
        <p:spPr>
          <a:xfrm>
            <a:off x="1330077" y="1548388"/>
            <a:ext cx="45719" cy="45719"/>
          </a:xfrm>
          <a:prstGeom prst="ellipse">
            <a:avLst/>
          </a:prstGeom>
          <a:solidFill>
            <a:schemeClr val="bg1">
              <a:lumMod val="50000"/>
            </a:schemeClr>
          </a:solidFill>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273" name="Freeform: Shape 272">
            <a:extLst>
              <a:ext uri="{FF2B5EF4-FFF2-40B4-BE49-F238E27FC236}">
                <a16:creationId xmlns:a16="http://schemas.microsoft.com/office/drawing/2014/main" id="{6A372690-9090-4BC4-9A94-A9266346D408}"/>
              </a:ext>
            </a:extLst>
          </p:cNvPr>
          <p:cNvSpPr/>
          <p:nvPr/>
        </p:nvSpPr>
        <p:spPr>
          <a:xfrm>
            <a:off x="1616751" y="1114377"/>
            <a:ext cx="117900" cy="103909"/>
          </a:xfrm>
          <a:custGeom>
            <a:avLst/>
            <a:gdLst>
              <a:gd name="connsiteX0" fmla="*/ 55418 w 117900"/>
              <a:gd name="connsiteY0" fmla="*/ 0 h 103909"/>
              <a:gd name="connsiteX1" fmla="*/ 96982 w 117900"/>
              <a:gd name="connsiteY1" fmla="*/ 20782 h 103909"/>
              <a:gd name="connsiteX2" fmla="*/ 117764 w 117900"/>
              <a:gd name="connsiteY2" fmla="*/ 27709 h 103909"/>
              <a:gd name="connsiteX3" fmla="*/ 55418 w 117900"/>
              <a:gd name="connsiteY3" fmla="*/ 55418 h 103909"/>
              <a:gd name="connsiteX4" fmla="*/ 34637 w 117900"/>
              <a:gd name="connsiteY4" fmla="*/ 69273 h 103909"/>
              <a:gd name="connsiteX5" fmla="*/ 0 w 117900"/>
              <a:gd name="connsiteY5" fmla="*/ 103909 h 103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900" h="103909">
                <a:moveTo>
                  <a:pt x="55418" y="0"/>
                </a:moveTo>
                <a:cubicBezTo>
                  <a:pt x="69273" y="6927"/>
                  <a:pt x="82827" y="14491"/>
                  <a:pt x="96982" y="20782"/>
                </a:cubicBezTo>
                <a:cubicBezTo>
                  <a:pt x="103655" y="23748"/>
                  <a:pt x="119535" y="20625"/>
                  <a:pt x="117764" y="27709"/>
                </a:cubicBezTo>
                <a:cubicBezTo>
                  <a:pt x="112390" y="49205"/>
                  <a:pt x="68992" y="52703"/>
                  <a:pt x="55418" y="55418"/>
                </a:cubicBezTo>
                <a:cubicBezTo>
                  <a:pt x="48491" y="60036"/>
                  <a:pt x="41033" y="63943"/>
                  <a:pt x="34637" y="69273"/>
                </a:cubicBezTo>
                <a:cubicBezTo>
                  <a:pt x="34630" y="69279"/>
                  <a:pt x="3853" y="100056"/>
                  <a:pt x="0" y="103909"/>
                </a:cubicBezTo>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74" name="Freeform: Shape 273">
            <a:extLst>
              <a:ext uri="{FF2B5EF4-FFF2-40B4-BE49-F238E27FC236}">
                <a16:creationId xmlns:a16="http://schemas.microsoft.com/office/drawing/2014/main" id="{1661B420-C47A-46E3-BBED-E2956C68D584}"/>
              </a:ext>
            </a:extLst>
          </p:cNvPr>
          <p:cNvSpPr/>
          <p:nvPr/>
        </p:nvSpPr>
        <p:spPr>
          <a:xfrm>
            <a:off x="636450" y="1152364"/>
            <a:ext cx="568932" cy="417404"/>
          </a:xfrm>
          <a:custGeom>
            <a:avLst/>
            <a:gdLst>
              <a:gd name="connsiteX0" fmla="*/ 318654 w 630604"/>
              <a:gd name="connsiteY0" fmla="*/ 457200 h 477982"/>
              <a:gd name="connsiteX1" fmla="*/ 284018 w 630604"/>
              <a:gd name="connsiteY1" fmla="*/ 436418 h 477982"/>
              <a:gd name="connsiteX2" fmla="*/ 228600 w 630604"/>
              <a:gd name="connsiteY2" fmla="*/ 381000 h 477982"/>
              <a:gd name="connsiteX3" fmla="*/ 221672 w 630604"/>
              <a:gd name="connsiteY3" fmla="*/ 346364 h 477982"/>
              <a:gd name="connsiteX4" fmla="*/ 214745 w 630604"/>
              <a:gd name="connsiteY4" fmla="*/ 297873 h 477982"/>
              <a:gd name="connsiteX5" fmla="*/ 166254 w 630604"/>
              <a:gd name="connsiteY5" fmla="*/ 228600 h 477982"/>
              <a:gd name="connsiteX6" fmla="*/ 131618 w 630604"/>
              <a:gd name="connsiteY6" fmla="*/ 159327 h 477982"/>
              <a:gd name="connsiteX7" fmla="*/ 90054 w 630604"/>
              <a:gd name="connsiteY7" fmla="*/ 117764 h 477982"/>
              <a:gd name="connsiteX8" fmla="*/ 69272 w 630604"/>
              <a:gd name="connsiteY8" fmla="*/ 90054 h 477982"/>
              <a:gd name="connsiteX9" fmla="*/ 34636 w 630604"/>
              <a:gd name="connsiteY9" fmla="*/ 62345 h 477982"/>
              <a:gd name="connsiteX10" fmla="*/ 62345 w 630604"/>
              <a:gd name="connsiteY10" fmla="*/ 76200 h 477982"/>
              <a:gd name="connsiteX11" fmla="*/ 83127 w 630604"/>
              <a:gd name="connsiteY11" fmla="*/ 96982 h 477982"/>
              <a:gd name="connsiteX12" fmla="*/ 110836 w 630604"/>
              <a:gd name="connsiteY12" fmla="*/ 152400 h 477982"/>
              <a:gd name="connsiteX13" fmla="*/ 131618 w 630604"/>
              <a:gd name="connsiteY13" fmla="*/ 249382 h 477982"/>
              <a:gd name="connsiteX14" fmla="*/ 152400 w 630604"/>
              <a:gd name="connsiteY14" fmla="*/ 311727 h 477982"/>
              <a:gd name="connsiteX15" fmla="*/ 173181 w 630604"/>
              <a:gd name="connsiteY15" fmla="*/ 318654 h 477982"/>
              <a:gd name="connsiteX16" fmla="*/ 193963 w 630604"/>
              <a:gd name="connsiteY16" fmla="*/ 332509 h 477982"/>
              <a:gd name="connsiteX17" fmla="*/ 207818 w 630604"/>
              <a:gd name="connsiteY17" fmla="*/ 311727 h 477982"/>
              <a:gd name="connsiteX18" fmla="*/ 214745 w 630604"/>
              <a:gd name="connsiteY18" fmla="*/ 193964 h 477982"/>
              <a:gd name="connsiteX19" fmla="*/ 221672 w 630604"/>
              <a:gd name="connsiteY19" fmla="*/ 159327 h 477982"/>
              <a:gd name="connsiteX20" fmla="*/ 235527 w 630604"/>
              <a:gd name="connsiteY20" fmla="*/ 69273 h 477982"/>
              <a:gd name="connsiteX21" fmla="*/ 235527 w 630604"/>
              <a:gd name="connsiteY21" fmla="*/ 277091 h 477982"/>
              <a:gd name="connsiteX22" fmla="*/ 256309 w 630604"/>
              <a:gd name="connsiteY22" fmla="*/ 297873 h 477982"/>
              <a:gd name="connsiteX23" fmla="*/ 297872 w 630604"/>
              <a:gd name="connsiteY23" fmla="*/ 207818 h 477982"/>
              <a:gd name="connsiteX24" fmla="*/ 304800 w 630604"/>
              <a:gd name="connsiteY24" fmla="*/ 152400 h 477982"/>
              <a:gd name="connsiteX25" fmla="*/ 325581 w 630604"/>
              <a:gd name="connsiteY25" fmla="*/ 76200 h 477982"/>
              <a:gd name="connsiteX26" fmla="*/ 346363 w 630604"/>
              <a:gd name="connsiteY26" fmla="*/ 34636 h 477982"/>
              <a:gd name="connsiteX27" fmla="*/ 360218 w 630604"/>
              <a:gd name="connsiteY27" fmla="*/ 0 h 477982"/>
              <a:gd name="connsiteX28" fmla="*/ 353291 w 630604"/>
              <a:gd name="connsiteY28" fmla="*/ 96982 h 477982"/>
              <a:gd name="connsiteX29" fmla="*/ 325581 w 630604"/>
              <a:gd name="connsiteY29" fmla="*/ 159327 h 477982"/>
              <a:gd name="connsiteX30" fmla="*/ 318654 w 630604"/>
              <a:gd name="connsiteY30" fmla="*/ 187036 h 477982"/>
              <a:gd name="connsiteX31" fmla="*/ 311727 w 630604"/>
              <a:gd name="connsiteY31" fmla="*/ 297873 h 477982"/>
              <a:gd name="connsiteX32" fmla="*/ 249381 w 630604"/>
              <a:gd name="connsiteY32" fmla="*/ 353291 h 477982"/>
              <a:gd name="connsiteX33" fmla="*/ 256309 w 630604"/>
              <a:gd name="connsiteY33" fmla="*/ 401782 h 477982"/>
              <a:gd name="connsiteX34" fmla="*/ 304800 w 630604"/>
              <a:gd name="connsiteY34" fmla="*/ 339436 h 477982"/>
              <a:gd name="connsiteX35" fmla="*/ 311727 w 630604"/>
              <a:gd name="connsiteY35" fmla="*/ 318654 h 477982"/>
              <a:gd name="connsiteX36" fmla="*/ 374072 w 630604"/>
              <a:gd name="connsiteY36" fmla="*/ 256309 h 477982"/>
              <a:gd name="connsiteX37" fmla="*/ 422563 w 630604"/>
              <a:gd name="connsiteY37" fmla="*/ 207818 h 477982"/>
              <a:gd name="connsiteX38" fmla="*/ 443345 w 630604"/>
              <a:gd name="connsiteY38" fmla="*/ 187036 h 477982"/>
              <a:gd name="connsiteX39" fmla="*/ 464127 w 630604"/>
              <a:gd name="connsiteY39" fmla="*/ 166254 h 477982"/>
              <a:gd name="connsiteX40" fmla="*/ 394854 w 630604"/>
              <a:gd name="connsiteY40" fmla="*/ 235527 h 477982"/>
              <a:gd name="connsiteX41" fmla="*/ 353291 w 630604"/>
              <a:gd name="connsiteY41" fmla="*/ 263236 h 477982"/>
              <a:gd name="connsiteX42" fmla="*/ 346363 w 630604"/>
              <a:gd name="connsiteY42" fmla="*/ 284018 h 477982"/>
              <a:gd name="connsiteX43" fmla="*/ 360218 w 630604"/>
              <a:gd name="connsiteY43" fmla="*/ 339436 h 477982"/>
              <a:gd name="connsiteX44" fmla="*/ 429491 w 630604"/>
              <a:gd name="connsiteY44" fmla="*/ 367145 h 477982"/>
              <a:gd name="connsiteX45" fmla="*/ 464127 w 630604"/>
              <a:gd name="connsiteY45" fmla="*/ 360218 h 477982"/>
              <a:gd name="connsiteX46" fmla="*/ 498763 w 630604"/>
              <a:gd name="connsiteY46" fmla="*/ 325582 h 477982"/>
              <a:gd name="connsiteX47" fmla="*/ 519545 w 630604"/>
              <a:gd name="connsiteY47" fmla="*/ 290945 h 477982"/>
              <a:gd name="connsiteX48" fmla="*/ 581891 w 630604"/>
              <a:gd name="connsiteY48" fmla="*/ 228600 h 477982"/>
              <a:gd name="connsiteX49" fmla="*/ 609600 w 630604"/>
              <a:gd name="connsiteY49" fmla="*/ 214745 h 477982"/>
              <a:gd name="connsiteX50" fmla="*/ 630381 w 630604"/>
              <a:gd name="connsiteY50" fmla="*/ 221673 h 477982"/>
              <a:gd name="connsiteX51" fmla="*/ 581891 w 630604"/>
              <a:gd name="connsiteY51" fmla="*/ 242454 h 477982"/>
              <a:gd name="connsiteX52" fmla="*/ 561109 w 630604"/>
              <a:gd name="connsiteY52" fmla="*/ 256309 h 477982"/>
              <a:gd name="connsiteX53" fmla="*/ 519545 w 630604"/>
              <a:gd name="connsiteY53" fmla="*/ 277091 h 477982"/>
              <a:gd name="connsiteX54" fmla="*/ 484909 w 630604"/>
              <a:gd name="connsiteY54" fmla="*/ 339436 h 477982"/>
              <a:gd name="connsiteX55" fmla="*/ 471054 w 630604"/>
              <a:gd name="connsiteY55" fmla="*/ 360218 h 477982"/>
              <a:gd name="connsiteX56" fmla="*/ 464127 w 630604"/>
              <a:gd name="connsiteY56" fmla="*/ 387927 h 477982"/>
              <a:gd name="connsiteX57" fmla="*/ 381000 w 630604"/>
              <a:gd name="connsiteY57" fmla="*/ 443345 h 477982"/>
              <a:gd name="connsiteX58" fmla="*/ 353291 w 630604"/>
              <a:gd name="connsiteY58" fmla="*/ 436418 h 477982"/>
              <a:gd name="connsiteX59" fmla="*/ 346363 w 630604"/>
              <a:gd name="connsiteY59" fmla="*/ 353291 h 477982"/>
              <a:gd name="connsiteX60" fmla="*/ 436418 w 630604"/>
              <a:gd name="connsiteY60" fmla="*/ 277091 h 477982"/>
              <a:gd name="connsiteX61" fmla="*/ 443345 w 630604"/>
              <a:gd name="connsiteY61" fmla="*/ 318654 h 477982"/>
              <a:gd name="connsiteX62" fmla="*/ 367145 w 630604"/>
              <a:gd name="connsiteY62" fmla="*/ 387927 h 477982"/>
              <a:gd name="connsiteX63" fmla="*/ 325581 w 630604"/>
              <a:gd name="connsiteY63" fmla="*/ 422564 h 477982"/>
              <a:gd name="connsiteX64" fmla="*/ 297872 w 630604"/>
              <a:gd name="connsiteY64" fmla="*/ 443345 h 477982"/>
              <a:gd name="connsiteX65" fmla="*/ 277091 w 630604"/>
              <a:gd name="connsiteY65" fmla="*/ 464127 h 477982"/>
              <a:gd name="connsiteX66" fmla="*/ 242454 w 630604"/>
              <a:gd name="connsiteY66" fmla="*/ 471054 h 477982"/>
              <a:gd name="connsiteX67" fmla="*/ 221672 w 630604"/>
              <a:gd name="connsiteY67" fmla="*/ 477982 h 477982"/>
              <a:gd name="connsiteX68" fmla="*/ 166254 w 630604"/>
              <a:gd name="connsiteY68" fmla="*/ 457200 h 477982"/>
              <a:gd name="connsiteX69" fmla="*/ 124691 w 630604"/>
              <a:gd name="connsiteY69" fmla="*/ 422564 h 477982"/>
              <a:gd name="connsiteX70" fmla="*/ 0 w 630604"/>
              <a:gd name="connsiteY70" fmla="*/ 408709 h 477982"/>
              <a:gd name="connsiteX71" fmla="*/ 228600 w 630604"/>
              <a:gd name="connsiteY71" fmla="*/ 408709 h 477982"/>
              <a:gd name="connsiteX72" fmla="*/ 249381 w 630604"/>
              <a:gd name="connsiteY72" fmla="*/ 415636 h 477982"/>
              <a:gd name="connsiteX73" fmla="*/ 450272 w 630604"/>
              <a:gd name="connsiteY73" fmla="*/ 415636 h 477982"/>
              <a:gd name="connsiteX74" fmla="*/ 484909 w 630604"/>
              <a:gd name="connsiteY74" fmla="*/ 408709 h 477982"/>
              <a:gd name="connsiteX75" fmla="*/ 526472 w 630604"/>
              <a:gd name="connsiteY75" fmla="*/ 387927 h 477982"/>
              <a:gd name="connsiteX76" fmla="*/ 533400 w 630604"/>
              <a:gd name="connsiteY76" fmla="*/ 408709 h 477982"/>
              <a:gd name="connsiteX77" fmla="*/ 519545 w 630604"/>
              <a:gd name="connsiteY77" fmla="*/ 408709 h 477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630604" h="477982">
                <a:moveTo>
                  <a:pt x="318654" y="457200"/>
                </a:moveTo>
                <a:cubicBezTo>
                  <a:pt x="307109" y="450273"/>
                  <a:pt x="294296" y="445115"/>
                  <a:pt x="284018" y="436418"/>
                </a:cubicBezTo>
                <a:cubicBezTo>
                  <a:pt x="264075" y="419543"/>
                  <a:pt x="228600" y="381000"/>
                  <a:pt x="228600" y="381000"/>
                </a:cubicBezTo>
                <a:cubicBezTo>
                  <a:pt x="226291" y="369455"/>
                  <a:pt x="223608" y="357978"/>
                  <a:pt x="221672" y="346364"/>
                </a:cubicBezTo>
                <a:cubicBezTo>
                  <a:pt x="218988" y="330258"/>
                  <a:pt x="219908" y="313363"/>
                  <a:pt x="214745" y="297873"/>
                </a:cubicBezTo>
                <a:cubicBezTo>
                  <a:pt x="207986" y="277594"/>
                  <a:pt x="178623" y="244061"/>
                  <a:pt x="166254" y="228600"/>
                </a:cubicBezTo>
                <a:cubicBezTo>
                  <a:pt x="157310" y="192821"/>
                  <a:pt x="161073" y="194673"/>
                  <a:pt x="131618" y="159327"/>
                </a:cubicBezTo>
                <a:cubicBezTo>
                  <a:pt x="119075" y="144275"/>
                  <a:pt x="101810" y="133439"/>
                  <a:pt x="90054" y="117764"/>
                </a:cubicBezTo>
                <a:cubicBezTo>
                  <a:pt x="83127" y="108527"/>
                  <a:pt x="77436" y="98218"/>
                  <a:pt x="69272" y="90054"/>
                </a:cubicBezTo>
                <a:cubicBezTo>
                  <a:pt x="58817" y="79599"/>
                  <a:pt x="41248" y="75569"/>
                  <a:pt x="34636" y="62345"/>
                </a:cubicBezTo>
                <a:cubicBezTo>
                  <a:pt x="30018" y="53109"/>
                  <a:pt x="53942" y="70198"/>
                  <a:pt x="62345" y="76200"/>
                </a:cubicBezTo>
                <a:cubicBezTo>
                  <a:pt x="70317" y="81894"/>
                  <a:pt x="76200" y="90055"/>
                  <a:pt x="83127" y="96982"/>
                </a:cubicBezTo>
                <a:cubicBezTo>
                  <a:pt x="92363" y="115455"/>
                  <a:pt x="107915" y="131954"/>
                  <a:pt x="110836" y="152400"/>
                </a:cubicBezTo>
                <a:cubicBezTo>
                  <a:pt x="125707" y="256499"/>
                  <a:pt x="107546" y="145073"/>
                  <a:pt x="131618" y="249382"/>
                </a:cubicBezTo>
                <a:cubicBezTo>
                  <a:pt x="136593" y="270941"/>
                  <a:pt x="132722" y="295985"/>
                  <a:pt x="152400" y="311727"/>
                </a:cubicBezTo>
                <a:cubicBezTo>
                  <a:pt x="158102" y="316288"/>
                  <a:pt x="166254" y="316345"/>
                  <a:pt x="173181" y="318654"/>
                </a:cubicBezTo>
                <a:cubicBezTo>
                  <a:pt x="180108" y="323272"/>
                  <a:pt x="185799" y="334142"/>
                  <a:pt x="193963" y="332509"/>
                </a:cubicBezTo>
                <a:cubicBezTo>
                  <a:pt x="202127" y="330876"/>
                  <a:pt x="206583" y="319961"/>
                  <a:pt x="207818" y="311727"/>
                </a:cubicBezTo>
                <a:cubicBezTo>
                  <a:pt x="213651" y="272840"/>
                  <a:pt x="211185" y="233125"/>
                  <a:pt x="214745" y="193964"/>
                </a:cubicBezTo>
                <a:cubicBezTo>
                  <a:pt x="215811" y="182238"/>
                  <a:pt x="219882" y="170964"/>
                  <a:pt x="221672" y="159327"/>
                </a:cubicBezTo>
                <a:cubicBezTo>
                  <a:pt x="238447" y="50292"/>
                  <a:pt x="219645" y="148685"/>
                  <a:pt x="235527" y="69273"/>
                </a:cubicBezTo>
                <a:cubicBezTo>
                  <a:pt x="230022" y="140835"/>
                  <a:pt x="221035" y="204632"/>
                  <a:pt x="235527" y="277091"/>
                </a:cubicBezTo>
                <a:cubicBezTo>
                  <a:pt x="237448" y="286697"/>
                  <a:pt x="249382" y="290946"/>
                  <a:pt x="256309" y="297873"/>
                </a:cubicBezTo>
                <a:cubicBezTo>
                  <a:pt x="302951" y="282324"/>
                  <a:pt x="280152" y="296418"/>
                  <a:pt x="297872" y="207818"/>
                </a:cubicBezTo>
                <a:cubicBezTo>
                  <a:pt x="301523" y="189563"/>
                  <a:pt x="301739" y="170763"/>
                  <a:pt x="304800" y="152400"/>
                </a:cubicBezTo>
                <a:cubicBezTo>
                  <a:pt x="306862" y="140027"/>
                  <a:pt x="324900" y="77971"/>
                  <a:pt x="325581" y="76200"/>
                </a:cubicBezTo>
                <a:cubicBezTo>
                  <a:pt x="331142" y="61742"/>
                  <a:pt x="339953" y="48738"/>
                  <a:pt x="346363" y="34636"/>
                </a:cubicBezTo>
                <a:cubicBezTo>
                  <a:pt x="351509" y="23316"/>
                  <a:pt x="355600" y="11545"/>
                  <a:pt x="360218" y="0"/>
                </a:cubicBezTo>
                <a:cubicBezTo>
                  <a:pt x="357909" y="32327"/>
                  <a:pt x="360176" y="65312"/>
                  <a:pt x="353291" y="96982"/>
                </a:cubicBezTo>
                <a:cubicBezTo>
                  <a:pt x="348460" y="119205"/>
                  <a:pt x="333745" y="138101"/>
                  <a:pt x="325581" y="159327"/>
                </a:cubicBezTo>
                <a:cubicBezTo>
                  <a:pt x="322163" y="168213"/>
                  <a:pt x="320963" y="177800"/>
                  <a:pt x="318654" y="187036"/>
                </a:cubicBezTo>
                <a:cubicBezTo>
                  <a:pt x="316345" y="223982"/>
                  <a:pt x="322951" y="262598"/>
                  <a:pt x="311727" y="297873"/>
                </a:cubicBezTo>
                <a:cubicBezTo>
                  <a:pt x="305340" y="317946"/>
                  <a:pt x="269016" y="340201"/>
                  <a:pt x="249381" y="353291"/>
                </a:cubicBezTo>
                <a:cubicBezTo>
                  <a:pt x="251690" y="369455"/>
                  <a:pt x="240203" y="399098"/>
                  <a:pt x="256309" y="401782"/>
                </a:cubicBezTo>
                <a:cubicBezTo>
                  <a:pt x="263502" y="402981"/>
                  <a:pt x="296071" y="352529"/>
                  <a:pt x="304800" y="339436"/>
                </a:cubicBezTo>
                <a:cubicBezTo>
                  <a:pt x="307109" y="332509"/>
                  <a:pt x="307857" y="324846"/>
                  <a:pt x="311727" y="318654"/>
                </a:cubicBezTo>
                <a:cubicBezTo>
                  <a:pt x="337633" y="277205"/>
                  <a:pt x="338930" y="288522"/>
                  <a:pt x="374072" y="256309"/>
                </a:cubicBezTo>
                <a:cubicBezTo>
                  <a:pt x="390922" y="240863"/>
                  <a:pt x="406399" y="223982"/>
                  <a:pt x="422563" y="207818"/>
                </a:cubicBezTo>
                <a:lnTo>
                  <a:pt x="443345" y="187036"/>
                </a:lnTo>
                <a:lnTo>
                  <a:pt x="464127" y="166254"/>
                </a:lnTo>
                <a:lnTo>
                  <a:pt x="394854" y="235527"/>
                </a:lnTo>
                <a:lnTo>
                  <a:pt x="353291" y="263236"/>
                </a:lnTo>
                <a:cubicBezTo>
                  <a:pt x="350982" y="270163"/>
                  <a:pt x="345702" y="276746"/>
                  <a:pt x="346363" y="284018"/>
                </a:cubicBezTo>
                <a:cubicBezTo>
                  <a:pt x="348087" y="302981"/>
                  <a:pt x="349019" y="324037"/>
                  <a:pt x="360218" y="339436"/>
                </a:cubicBezTo>
                <a:cubicBezTo>
                  <a:pt x="371348" y="354739"/>
                  <a:pt x="410694" y="362446"/>
                  <a:pt x="429491" y="367145"/>
                </a:cubicBezTo>
                <a:cubicBezTo>
                  <a:pt x="441036" y="364836"/>
                  <a:pt x="453103" y="364352"/>
                  <a:pt x="464127" y="360218"/>
                </a:cubicBezTo>
                <a:cubicBezTo>
                  <a:pt x="483732" y="352866"/>
                  <a:pt x="488395" y="342171"/>
                  <a:pt x="498763" y="325582"/>
                </a:cubicBezTo>
                <a:cubicBezTo>
                  <a:pt x="505899" y="314164"/>
                  <a:pt x="511626" y="301834"/>
                  <a:pt x="519545" y="290945"/>
                </a:cubicBezTo>
                <a:cubicBezTo>
                  <a:pt x="540798" y="261723"/>
                  <a:pt x="553054" y="246623"/>
                  <a:pt x="581891" y="228600"/>
                </a:cubicBezTo>
                <a:cubicBezTo>
                  <a:pt x="590648" y="223127"/>
                  <a:pt x="600364" y="219363"/>
                  <a:pt x="609600" y="214745"/>
                </a:cubicBezTo>
                <a:cubicBezTo>
                  <a:pt x="616527" y="217054"/>
                  <a:pt x="632690" y="214746"/>
                  <a:pt x="630381" y="221673"/>
                </a:cubicBezTo>
                <a:cubicBezTo>
                  <a:pt x="628241" y="228092"/>
                  <a:pt x="589771" y="239827"/>
                  <a:pt x="581891" y="242454"/>
                </a:cubicBezTo>
                <a:cubicBezTo>
                  <a:pt x="574964" y="247072"/>
                  <a:pt x="568556" y="252586"/>
                  <a:pt x="561109" y="256309"/>
                </a:cubicBezTo>
                <a:cubicBezTo>
                  <a:pt x="538570" y="267578"/>
                  <a:pt x="539400" y="257236"/>
                  <a:pt x="519545" y="277091"/>
                </a:cubicBezTo>
                <a:cubicBezTo>
                  <a:pt x="492293" y="304343"/>
                  <a:pt x="501984" y="305286"/>
                  <a:pt x="484909" y="339436"/>
                </a:cubicBezTo>
                <a:cubicBezTo>
                  <a:pt x="481186" y="346883"/>
                  <a:pt x="475672" y="353291"/>
                  <a:pt x="471054" y="360218"/>
                </a:cubicBezTo>
                <a:cubicBezTo>
                  <a:pt x="468745" y="369454"/>
                  <a:pt x="470496" y="380850"/>
                  <a:pt x="464127" y="387927"/>
                </a:cubicBezTo>
                <a:cubicBezTo>
                  <a:pt x="438075" y="416874"/>
                  <a:pt x="412535" y="427578"/>
                  <a:pt x="381000" y="443345"/>
                </a:cubicBezTo>
                <a:cubicBezTo>
                  <a:pt x="371764" y="441036"/>
                  <a:pt x="361213" y="441699"/>
                  <a:pt x="353291" y="436418"/>
                </a:cubicBezTo>
                <a:cubicBezTo>
                  <a:pt x="328231" y="419712"/>
                  <a:pt x="337527" y="369981"/>
                  <a:pt x="346363" y="353291"/>
                </a:cubicBezTo>
                <a:cubicBezTo>
                  <a:pt x="366517" y="315223"/>
                  <a:pt x="402462" y="297465"/>
                  <a:pt x="436418" y="277091"/>
                </a:cubicBezTo>
                <a:cubicBezTo>
                  <a:pt x="438727" y="290945"/>
                  <a:pt x="447041" y="305103"/>
                  <a:pt x="443345" y="318654"/>
                </a:cubicBezTo>
                <a:cubicBezTo>
                  <a:pt x="435833" y="346196"/>
                  <a:pt x="383863" y="375067"/>
                  <a:pt x="367145" y="387927"/>
                </a:cubicBezTo>
                <a:cubicBezTo>
                  <a:pt x="352850" y="398923"/>
                  <a:pt x="339664" y="411298"/>
                  <a:pt x="325581" y="422564"/>
                </a:cubicBezTo>
                <a:cubicBezTo>
                  <a:pt x="316566" y="429776"/>
                  <a:pt x="306638" y="435831"/>
                  <a:pt x="297872" y="443345"/>
                </a:cubicBezTo>
                <a:cubicBezTo>
                  <a:pt x="290434" y="449720"/>
                  <a:pt x="285853" y="459746"/>
                  <a:pt x="277091" y="464127"/>
                </a:cubicBezTo>
                <a:cubicBezTo>
                  <a:pt x="266560" y="469393"/>
                  <a:pt x="253877" y="468198"/>
                  <a:pt x="242454" y="471054"/>
                </a:cubicBezTo>
                <a:cubicBezTo>
                  <a:pt x="235370" y="472825"/>
                  <a:pt x="228599" y="475673"/>
                  <a:pt x="221672" y="477982"/>
                </a:cubicBezTo>
                <a:cubicBezTo>
                  <a:pt x="190254" y="471698"/>
                  <a:pt x="188784" y="475975"/>
                  <a:pt x="166254" y="457200"/>
                </a:cubicBezTo>
                <a:cubicBezTo>
                  <a:pt x="153392" y="446482"/>
                  <a:pt x="141890" y="428297"/>
                  <a:pt x="124691" y="422564"/>
                </a:cubicBezTo>
                <a:cubicBezTo>
                  <a:pt x="101690" y="414897"/>
                  <a:pt x="6084" y="409216"/>
                  <a:pt x="0" y="408709"/>
                </a:cubicBezTo>
                <a:cubicBezTo>
                  <a:pt x="102858" y="395852"/>
                  <a:pt x="67502" y="397202"/>
                  <a:pt x="228600" y="408709"/>
                </a:cubicBezTo>
                <a:cubicBezTo>
                  <a:pt x="235883" y="409229"/>
                  <a:pt x="242454" y="413327"/>
                  <a:pt x="249381" y="415636"/>
                </a:cubicBezTo>
                <a:cubicBezTo>
                  <a:pt x="151077" y="440215"/>
                  <a:pt x="185223" y="429586"/>
                  <a:pt x="450272" y="415636"/>
                </a:cubicBezTo>
                <a:cubicBezTo>
                  <a:pt x="462030" y="415017"/>
                  <a:pt x="473363" y="411018"/>
                  <a:pt x="484909" y="408709"/>
                </a:cubicBezTo>
                <a:cubicBezTo>
                  <a:pt x="488408" y="406376"/>
                  <a:pt x="518278" y="383830"/>
                  <a:pt x="526472" y="387927"/>
                </a:cubicBezTo>
                <a:cubicBezTo>
                  <a:pt x="533003" y="391193"/>
                  <a:pt x="535709" y="401782"/>
                  <a:pt x="533400" y="408709"/>
                </a:cubicBezTo>
                <a:cubicBezTo>
                  <a:pt x="531940" y="413090"/>
                  <a:pt x="524163" y="408709"/>
                  <a:pt x="519545" y="408709"/>
                </a:cubicBez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75" name="Oval 274">
            <a:extLst>
              <a:ext uri="{FF2B5EF4-FFF2-40B4-BE49-F238E27FC236}">
                <a16:creationId xmlns:a16="http://schemas.microsoft.com/office/drawing/2014/main" id="{D5DD907C-0D62-47E3-BCD1-E9AE04B930C8}"/>
              </a:ext>
            </a:extLst>
          </p:cNvPr>
          <p:cNvSpPr/>
          <p:nvPr/>
        </p:nvSpPr>
        <p:spPr>
          <a:xfrm>
            <a:off x="938788" y="1167928"/>
            <a:ext cx="45719" cy="45719"/>
          </a:xfrm>
          <a:prstGeom prst="ellipse">
            <a:avLst/>
          </a:prstGeom>
          <a:solidFill>
            <a:schemeClr val="bg1">
              <a:lumMod val="50000"/>
            </a:schemeClr>
          </a:solidFill>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276" name="Oval 275">
            <a:extLst>
              <a:ext uri="{FF2B5EF4-FFF2-40B4-BE49-F238E27FC236}">
                <a16:creationId xmlns:a16="http://schemas.microsoft.com/office/drawing/2014/main" id="{2C87E97B-C603-424B-B489-BE1E5F6C884C}"/>
              </a:ext>
            </a:extLst>
          </p:cNvPr>
          <p:cNvSpPr/>
          <p:nvPr/>
        </p:nvSpPr>
        <p:spPr>
          <a:xfrm>
            <a:off x="863191" y="1327139"/>
            <a:ext cx="45719" cy="45719"/>
          </a:xfrm>
          <a:prstGeom prst="ellipse">
            <a:avLst/>
          </a:prstGeom>
          <a:solidFill>
            <a:schemeClr val="bg1">
              <a:lumMod val="50000"/>
            </a:schemeClr>
          </a:solidFill>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277" name="Oval 276">
            <a:extLst>
              <a:ext uri="{FF2B5EF4-FFF2-40B4-BE49-F238E27FC236}">
                <a16:creationId xmlns:a16="http://schemas.microsoft.com/office/drawing/2014/main" id="{522B1200-65E2-4EAE-B4E0-99891A95EEE2}"/>
              </a:ext>
            </a:extLst>
          </p:cNvPr>
          <p:cNvSpPr/>
          <p:nvPr/>
        </p:nvSpPr>
        <p:spPr>
          <a:xfrm>
            <a:off x="1045762" y="1406339"/>
            <a:ext cx="45719" cy="45719"/>
          </a:xfrm>
          <a:prstGeom prst="ellipse">
            <a:avLst/>
          </a:prstGeom>
          <a:solidFill>
            <a:schemeClr val="bg1">
              <a:lumMod val="50000"/>
            </a:schemeClr>
          </a:solidFill>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278" name="Oval 277">
            <a:extLst>
              <a:ext uri="{FF2B5EF4-FFF2-40B4-BE49-F238E27FC236}">
                <a16:creationId xmlns:a16="http://schemas.microsoft.com/office/drawing/2014/main" id="{CA1255A0-458C-4B8D-A101-B60795EEA867}"/>
              </a:ext>
            </a:extLst>
          </p:cNvPr>
          <p:cNvSpPr/>
          <p:nvPr/>
        </p:nvSpPr>
        <p:spPr>
          <a:xfrm>
            <a:off x="1091188" y="1320328"/>
            <a:ext cx="45719" cy="45719"/>
          </a:xfrm>
          <a:prstGeom prst="ellipse">
            <a:avLst/>
          </a:prstGeom>
          <a:solidFill>
            <a:schemeClr val="bg1">
              <a:lumMod val="50000"/>
            </a:schemeClr>
          </a:solidFill>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279" name="Oval 278">
            <a:extLst>
              <a:ext uri="{FF2B5EF4-FFF2-40B4-BE49-F238E27FC236}">
                <a16:creationId xmlns:a16="http://schemas.microsoft.com/office/drawing/2014/main" id="{BAB32870-C0B1-4F29-B8F5-89326E7AE67F}"/>
              </a:ext>
            </a:extLst>
          </p:cNvPr>
          <p:cNvSpPr/>
          <p:nvPr/>
        </p:nvSpPr>
        <p:spPr>
          <a:xfrm>
            <a:off x="668505" y="1208290"/>
            <a:ext cx="45719" cy="45719"/>
          </a:xfrm>
          <a:prstGeom prst="ellipse">
            <a:avLst/>
          </a:prstGeom>
          <a:solidFill>
            <a:schemeClr val="bg1">
              <a:lumMod val="50000"/>
            </a:schemeClr>
          </a:solidFill>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280" name="Oval 279">
            <a:extLst>
              <a:ext uri="{FF2B5EF4-FFF2-40B4-BE49-F238E27FC236}">
                <a16:creationId xmlns:a16="http://schemas.microsoft.com/office/drawing/2014/main" id="{C11F8ABB-5C91-4A41-A795-7B81608D6340}"/>
              </a:ext>
            </a:extLst>
          </p:cNvPr>
          <p:cNvSpPr/>
          <p:nvPr/>
        </p:nvSpPr>
        <p:spPr>
          <a:xfrm>
            <a:off x="761779" y="1554952"/>
            <a:ext cx="45719" cy="45719"/>
          </a:xfrm>
          <a:prstGeom prst="ellipse">
            <a:avLst/>
          </a:prstGeom>
          <a:solidFill>
            <a:schemeClr val="bg1">
              <a:lumMod val="50000"/>
            </a:schemeClr>
          </a:solidFill>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281" name="Freeform: Shape 280">
            <a:extLst>
              <a:ext uri="{FF2B5EF4-FFF2-40B4-BE49-F238E27FC236}">
                <a16:creationId xmlns:a16="http://schemas.microsoft.com/office/drawing/2014/main" id="{FF4EDD91-C79C-4E5A-A7E6-7DB7738882DF}"/>
              </a:ext>
            </a:extLst>
          </p:cNvPr>
          <p:cNvSpPr/>
          <p:nvPr/>
        </p:nvSpPr>
        <p:spPr>
          <a:xfrm>
            <a:off x="1048453" y="1120941"/>
            <a:ext cx="117900" cy="103909"/>
          </a:xfrm>
          <a:custGeom>
            <a:avLst/>
            <a:gdLst>
              <a:gd name="connsiteX0" fmla="*/ 55418 w 117900"/>
              <a:gd name="connsiteY0" fmla="*/ 0 h 103909"/>
              <a:gd name="connsiteX1" fmla="*/ 96982 w 117900"/>
              <a:gd name="connsiteY1" fmla="*/ 20782 h 103909"/>
              <a:gd name="connsiteX2" fmla="*/ 117764 w 117900"/>
              <a:gd name="connsiteY2" fmla="*/ 27709 h 103909"/>
              <a:gd name="connsiteX3" fmla="*/ 55418 w 117900"/>
              <a:gd name="connsiteY3" fmla="*/ 55418 h 103909"/>
              <a:gd name="connsiteX4" fmla="*/ 34637 w 117900"/>
              <a:gd name="connsiteY4" fmla="*/ 69273 h 103909"/>
              <a:gd name="connsiteX5" fmla="*/ 0 w 117900"/>
              <a:gd name="connsiteY5" fmla="*/ 103909 h 103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900" h="103909">
                <a:moveTo>
                  <a:pt x="55418" y="0"/>
                </a:moveTo>
                <a:cubicBezTo>
                  <a:pt x="69273" y="6927"/>
                  <a:pt x="82827" y="14491"/>
                  <a:pt x="96982" y="20782"/>
                </a:cubicBezTo>
                <a:cubicBezTo>
                  <a:pt x="103655" y="23748"/>
                  <a:pt x="119535" y="20625"/>
                  <a:pt x="117764" y="27709"/>
                </a:cubicBezTo>
                <a:cubicBezTo>
                  <a:pt x="112390" y="49205"/>
                  <a:pt x="68992" y="52703"/>
                  <a:pt x="55418" y="55418"/>
                </a:cubicBezTo>
                <a:cubicBezTo>
                  <a:pt x="48491" y="60036"/>
                  <a:pt x="41033" y="63943"/>
                  <a:pt x="34637" y="69273"/>
                </a:cubicBezTo>
                <a:cubicBezTo>
                  <a:pt x="34630" y="69279"/>
                  <a:pt x="3853" y="100056"/>
                  <a:pt x="0" y="103909"/>
                </a:cubicBezTo>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82" name="Freeform: Shape 281">
            <a:extLst>
              <a:ext uri="{FF2B5EF4-FFF2-40B4-BE49-F238E27FC236}">
                <a16:creationId xmlns:a16="http://schemas.microsoft.com/office/drawing/2014/main" id="{F9D675C7-CA95-4BF5-A3C3-C42A7831FF44}"/>
              </a:ext>
            </a:extLst>
          </p:cNvPr>
          <p:cNvSpPr/>
          <p:nvPr/>
        </p:nvSpPr>
        <p:spPr>
          <a:xfrm>
            <a:off x="1964805" y="1558991"/>
            <a:ext cx="117900" cy="103909"/>
          </a:xfrm>
          <a:custGeom>
            <a:avLst/>
            <a:gdLst>
              <a:gd name="connsiteX0" fmla="*/ 55418 w 117900"/>
              <a:gd name="connsiteY0" fmla="*/ 0 h 103909"/>
              <a:gd name="connsiteX1" fmla="*/ 96982 w 117900"/>
              <a:gd name="connsiteY1" fmla="*/ 20782 h 103909"/>
              <a:gd name="connsiteX2" fmla="*/ 117764 w 117900"/>
              <a:gd name="connsiteY2" fmla="*/ 27709 h 103909"/>
              <a:gd name="connsiteX3" fmla="*/ 55418 w 117900"/>
              <a:gd name="connsiteY3" fmla="*/ 55418 h 103909"/>
              <a:gd name="connsiteX4" fmla="*/ 34637 w 117900"/>
              <a:gd name="connsiteY4" fmla="*/ 69273 h 103909"/>
              <a:gd name="connsiteX5" fmla="*/ 0 w 117900"/>
              <a:gd name="connsiteY5" fmla="*/ 103909 h 103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900" h="103909">
                <a:moveTo>
                  <a:pt x="55418" y="0"/>
                </a:moveTo>
                <a:cubicBezTo>
                  <a:pt x="69273" y="6927"/>
                  <a:pt x="82827" y="14491"/>
                  <a:pt x="96982" y="20782"/>
                </a:cubicBezTo>
                <a:cubicBezTo>
                  <a:pt x="103655" y="23748"/>
                  <a:pt x="119535" y="20625"/>
                  <a:pt x="117764" y="27709"/>
                </a:cubicBezTo>
                <a:cubicBezTo>
                  <a:pt x="112390" y="49205"/>
                  <a:pt x="68992" y="52703"/>
                  <a:pt x="55418" y="55418"/>
                </a:cubicBezTo>
                <a:cubicBezTo>
                  <a:pt x="48491" y="60036"/>
                  <a:pt x="41033" y="63943"/>
                  <a:pt x="34637" y="69273"/>
                </a:cubicBezTo>
                <a:cubicBezTo>
                  <a:pt x="34630" y="69279"/>
                  <a:pt x="3853" y="100056"/>
                  <a:pt x="0" y="103909"/>
                </a:cubicBezTo>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83" name="Freeform: Shape 282">
            <a:extLst>
              <a:ext uri="{FF2B5EF4-FFF2-40B4-BE49-F238E27FC236}">
                <a16:creationId xmlns:a16="http://schemas.microsoft.com/office/drawing/2014/main" id="{246ACEB2-8448-47B3-857D-5CD2390BC44A}"/>
              </a:ext>
            </a:extLst>
          </p:cNvPr>
          <p:cNvSpPr/>
          <p:nvPr/>
        </p:nvSpPr>
        <p:spPr>
          <a:xfrm>
            <a:off x="1868641" y="1366047"/>
            <a:ext cx="117900" cy="103909"/>
          </a:xfrm>
          <a:custGeom>
            <a:avLst/>
            <a:gdLst>
              <a:gd name="connsiteX0" fmla="*/ 55418 w 117900"/>
              <a:gd name="connsiteY0" fmla="*/ 0 h 103909"/>
              <a:gd name="connsiteX1" fmla="*/ 96982 w 117900"/>
              <a:gd name="connsiteY1" fmla="*/ 20782 h 103909"/>
              <a:gd name="connsiteX2" fmla="*/ 117764 w 117900"/>
              <a:gd name="connsiteY2" fmla="*/ 27709 h 103909"/>
              <a:gd name="connsiteX3" fmla="*/ 55418 w 117900"/>
              <a:gd name="connsiteY3" fmla="*/ 55418 h 103909"/>
              <a:gd name="connsiteX4" fmla="*/ 34637 w 117900"/>
              <a:gd name="connsiteY4" fmla="*/ 69273 h 103909"/>
              <a:gd name="connsiteX5" fmla="*/ 0 w 117900"/>
              <a:gd name="connsiteY5" fmla="*/ 103909 h 103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900" h="103909">
                <a:moveTo>
                  <a:pt x="55418" y="0"/>
                </a:moveTo>
                <a:cubicBezTo>
                  <a:pt x="69273" y="6927"/>
                  <a:pt x="82827" y="14491"/>
                  <a:pt x="96982" y="20782"/>
                </a:cubicBezTo>
                <a:cubicBezTo>
                  <a:pt x="103655" y="23748"/>
                  <a:pt x="119535" y="20625"/>
                  <a:pt x="117764" y="27709"/>
                </a:cubicBezTo>
                <a:cubicBezTo>
                  <a:pt x="112390" y="49205"/>
                  <a:pt x="68992" y="52703"/>
                  <a:pt x="55418" y="55418"/>
                </a:cubicBezTo>
                <a:cubicBezTo>
                  <a:pt x="48491" y="60036"/>
                  <a:pt x="41033" y="63943"/>
                  <a:pt x="34637" y="69273"/>
                </a:cubicBezTo>
                <a:cubicBezTo>
                  <a:pt x="34630" y="69279"/>
                  <a:pt x="3853" y="100056"/>
                  <a:pt x="0" y="103909"/>
                </a:cubicBezTo>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84" name="Rectangle 283">
            <a:extLst>
              <a:ext uri="{FF2B5EF4-FFF2-40B4-BE49-F238E27FC236}">
                <a16:creationId xmlns:a16="http://schemas.microsoft.com/office/drawing/2014/main" id="{52CB1BB6-BCB7-410F-8B56-186292F0D03A}"/>
              </a:ext>
            </a:extLst>
          </p:cNvPr>
          <p:cNvSpPr/>
          <p:nvPr/>
        </p:nvSpPr>
        <p:spPr>
          <a:xfrm>
            <a:off x="4724796" y="5238899"/>
            <a:ext cx="1770500" cy="584775"/>
          </a:xfrm>
          <a:prstGeom prst="rect">
            <a:avLst/>
          </a:prstGeom>
        </p:spPr>
        <p:txBody>
          <a:bodyPr wrap="square">
            <a:spAutoFit/>
          </a:bodyPr>
          <a:lstStyle/>
          <a:p>
            <a:pPr algn="ctr"/>
            <a:r>
              <a:rPr lang="en-AU" sz="1600" b="1" dirty="0">
                <a:solidFill>
                  <a:schemeClr val="bg1"/>
                </a:solidFill>
                <a:latin typeface="Arial Narrow" panose="020B0606020202030204" pitchFamily="34" charset="0"/>
              </a:rPr>
              <a:t>HEAVY METAL poisoning</a:t>
            </a:r>
          </a:p>
        </p:txBody>
      </p:sp>
      <p:sp>
        <p:nvSpPr>
          <p:cNvPr id="285" name="Oval 284">
            <a:extLst>
              <a:ext uri="{FF2B5EF4-FFF2-40B4-BE49-F238E27FC236}">
                <a16:creationId xmlns:a16="http://schemas.microsoft.com/office/drawing/2014/main" id="{0A007346-FDD1-463D-B5B3-A2C85BF0216C}"/>
              </a:ext>
            </a:extLst>
          </p:cNvPr>
          <p:cNvSpPr/>
          <p:nvPr/>
        </p:nvSpPr>
        <p:spPr>
          <a:xfrm>
            <a:off x="5098903" y="5847871"/>
            <a:ext cx="1007165" cy="913967"/>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86" name="Oval 285">
            <a:extLst>
              <a:ext uri="{FF2B5EF4-FFF2-40B4-BE49-F238E27FC236}">
                <a16:creationId xmlns:a16="http://schemas.microsoft.com/office/drawing/2014/main" id="{CA50414E-EE64-41F6-8992-B4F05BF53E41}"/>
              </a:ext>
            </a:extLst>
          </p:cNvPr>
          <p:cNvSpPr/>
          <p:nvPr/>
        </p:nvSpPr>
        <p:spPr>
          <a:xfrm>
            <a:off x="5116684" y="5872744"/>
            <a:ext cx="961021" cy="862882"/>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87" name="Freeform: Shape 286">
            <a:extLst>
              <a:ext uri="{FF2B5EF4-FFF2-40B4-BE49-F238E27FC236}">
                <a16:creationId xmlns:a16="http://schemas.microsoft.com/office/drawing/2014/main" id="{773FA3C0-C9F2-4035-9597-CD431A19B813}"/>
              </a:ext>
            </a:extLst>
          </p:cNvPr>
          <p:cNvSpPr/>
          <p:nvPr/>
        </p:nvSpPr>
        <p:spPr>
          <a:xfrm>
            <a:off x="5167679" y="6070732"/>
            <a:ext cx="802463" cy="447194"/>
          </a:xfrm>
          <a:custGeom>
            <a:avLst/>
            <a:gdLst>
              <a:gd name="connsiteX0" fmla="*/ 336 w 415972"/>
              <a:gd name="connsiteY0" fmla="*/ 180109 h 318654"/>
              <a:gd name="connsiteX1" fmla="*/ 14191 w 415972"/>
              <a:gd name="connsiteY1" fmla="*/ 131618 h 318654"/>
              <a:gd name="connsiteX2" fmla="*/ 34972 w 415972"/>
              <a:gd name="connsiteY2" fmla="*/ 90054 h 318654"/>
              <a:gd name="connsiteX3" fmla="*/ 104245 w 415972"/>
              <a:gd name="connsiteY3" fmla="*/ 13854 h 318654"/>
              <a:gd name="connsiteX4" fmla="*/ 125027 w 415972"/>
              <a:gd name="connsiteY4" fmla="*/ 0 h 318654"/>
              <a:gd name="connsiteX5" fmla="*/ 228936 w 415972"/>
              <a:gd name="connsiteY5" fmla="*/ 6927 h 318654"/>
              <a:gd name="connsiteX6" fmla="*/ 249718 w 415972"/>
              <a:gd name="connsiteY6" fmla="*/ 20782 h 318654"/>
              <a:gd name="connsiteX7" fmla="*/ 270500 w 415972"/>
              <a:gd name="connsiteY7" fmla="*/ 27709 h 318654"/>
              <a:gd name="connsiteX8" fmla="*/ 291281 w 415972"/>
              <a:gd name="connsiteY8" fmla="*/ 62345 h 318654"/>
              <a:gd name="connsiteX9" fmla="*/ 305136 w 415972"/>
              <a:gd name="connsiteY9" fmla="*/ 83127 h 318654"/>
              <a:gd name="connsiteX10" fmla="*/ 312063 w 415972"/>
              <a:gd name="connsiteY10" fmla="*/ 110836 h 318654"/>
              <a:gd name="connsiteX11" fmla="*/ 346700 w 415972"/>
              <a:gd name="connsiteY11" fmla="*/ 173182 h 318654"/>
              <a:gd name="connsiteX12" fmla="*/ 367481 w 415972"/>
              <a:gd name="connsiteY12" fmla="*/ 117763 h 318654"/>
              <a:gd name="connsiteX13" fmla="*/ 388263 w 415972"/>
              <a:gd name="connsiteY13" fmla="*/ 76200 h 318654"/>
              <a:gd name="connsiteX14" fmla="*/ 415972 w 415972"/>
              <a:gd name="connsiteY14" fmla="*/ 13854 h 318654"/>
              <a:gd name="connsiteX15" fmla="*/ 409045 w 415972"/>
              <a:gd name="connsiteY15" fmla="*/ 145472 h 318654"/>
              <a:gd name="connsiteX16" fmla="*/ 402118 w 415972"/>
              <a:gd name="connsiteY16" fmla="*/ 166254 h 318654"/>
              <a:gd name="connsiteX17" fmla="*/ 374409 w 415972"/>
              <a:gd name="connsiteY17" fmla="*/ 318654 h 318654"/>
              <a:gd name="connsiteX18" fmla="*/ 360554 w 415972"/>
              <a:gd name="connsiteY18" fmla="*/ 297872 h 318654"/>
              <a:gd name="connsiteX19" fmla="*/ 353627 w 415972"/>
              <a:gd name="connsiteY19" fmla="*/ 277091 h 318654"/>
              <a:gd name="connsiteX20" fmla="*/ 325918 w 415972"/>
              <a:gd name="connsiteY20" fmla="*/ 263236 h 318654"/>
              <a:gd name="connsiteX21" fmla="*/ 284354 w 415972"/>
              <a:gd name="connsiteY21" fmla="*/ 297872 h 318654"/>
              <a:gd name="connsiteX22" fmla="*/ 256645 w 415972"/>
              <a:gd name="connsiteY22" fmla="*/ 318654 h 318654"/>
              <a:gd name="connsiteX23" fmla="*/ 62681 w 415972"/>
              <a:gd name="connsiteY23" fmla="*/ 304800 h 318654"/>
              <a:gd name="connsiteX24" fmla="*/ 41900 w 415972"/>
              <a:gd name="connsiteY24" fmla="*/ 297872 h 318654"/>
              <a:gd name="connsiteX25" fmla="*/ 28045 w 415972"/>
              <a:gd name="connsiteY25" fmla="*/ 277091 h 318654"/>
              <a:gd name="connsiteX26" fmla="*/ 336 w 415972"/>
              <a:gd name="connsiteY26" fmla="*/ 180109 h 318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15972" h="318654">
                <a:moveTo>
                  <a:pt x="336" y="180109"/>
                </a:moveTo>
                <a:cubicBezTo>
                  <a:pt x="-1973" y="155864"/>
                  <a:pt x="8156" y="147308"/>
                  <a:pt x="14191" y="131618"/>
                </a:cubicBezTo>
                <a:cubicBezTo>
                  <a:pt x="19751" y="117161"/>
                  <a:pt x="27450" y="103595"/>
                  <a:pt x="34972" y="90054"/>
                </a:cubicBezTo>
                <a:cubicBezTo>
                  <a:pt x="50067" y="62882"/>
                  <a:pt x="84520" y="27003"/>
                  <a:pt x="104245" y="13854"/>
                </a:cubicBezTo>
                <a:lnTo>
                  <a:pt x="125027" y="0"/>
                </a:lnTo>
                <a:cubicBezTo>
                  <a:pt x="159663" y="2309"/>
                  <a:pt x="194695" y="1220"/>
                  <a:pt x="228936" y="6927"/>
                </a:cubicBezTo>
                <a:cubicBezTo>
                  <a:pt x="237148" y="8296"/>
                  <a:pt x="242271" y="17059"/>
                  <a:pt x="249718" y="20782"/>
                </a:cubicBezTo>
                <a:cubicBezTo>
                  <a:pt x="256249" y="24048"/>
                  <a:pt x="263573" y="25400"/>
                  <a:pt x="270500" y="27709"/>
                </a:cubicBezTo>
                <a:cubicBezTo>
                  <a:pt x="277427" y="39254"/>
                  <a:pt x="284145" y="50928"/>
                  <a:pt x="291281" y="62345"/>
                </a:cubicBezTo>
                <a:cubicBezTo>
                  <a:pt x="295694" y="69405"/>
                  <a:pt x="301856" y="75475"/>
                  <a:pt x="305136" y="83127"/>
                </a:cubicBezTo>
                <a:cubicBezTo>
                  <a:pt x="308886" y="91878"/>
                  <a:pt x="308720" y="101922"/>
                  <a:pt x="312063" y="110836"/>
                </a:cubicBezTo>
                <a:cubicBezTo>
                  <a:pt x="318687" y="128500"/>
                  <a:pt x="337884" y="158489"/>
                  <a:pt x="346700" y="173182"/>
                </a:cubicBezTo>
                <a:cubicBezTo>
                  <a:pt x="353910" y="151550"/>
                  <a:pt x="357129" y="140538"/>
                  <a:pt x="367481" y="117763"/>
                </a:cubicBezTo>
                <a:cubicBezTo>
                  <a:pt x="373891" y="103662"/>
                  <a:pt x="382305" y="90498"/>
                  <a:pt x="388263" y="76200"/>
                </a:cubicBezTo>
                <a:cubicBezTo>
                  <a:pt x="415744" y="10247"/>
                  <a:pt x="387750" y="56188"/>
                  <a:pt x="415972" y="13854"/>
                </a:cubicBezTo>
                <a:cubicBezTo>
                  <a:pt x="413663" y="57727"/>
                  <a:pt x="413022" y="101719"/>
                  <a:pt x="409045" y="145472"/>
                </a:cubicBezTo>
                <a:cubicBezTo>
                  <a:pt x="408384" y="152744"/>
                  <a:pt x="403550" y="159094"/>
                  <a:pt x="402118" y="166254"/>
                </a:cubicBezTo>
                <a:cubicBezTo>
                  <a:pt x="391992" y="216884"/>
                  <a:pt x="383645" y="267854"/>
                  <a:pt x="374409" y="318654"/>
                </a:cubicBezTo>
                <a:cubicBezTo>
                  <a:pt x="369791" y="311727"/>
                  <a:pt x="364277" y="305319"/>
                  <a:pt x="360554" y="297872"/>
                </a:cubicBezTo>
                <a:cubicBezTo>
                  <a:pt x="357289" y="291341"/>
                  <a:pt x="358790" y="282254"/>
                  <a:pt x="353627" y="277091"/>
                </a:cubicBezTo>
                <a:cubicBezTo>
                  <a:pt x="346325" y="269789"/>
                  <a:pt x="335154" y="267854"/>
                  <a:pt x="325918" y="263236"/>
                </a:cubicBezTo>
                <a:cubicBezTo>
                  <a:pt x="279987" y="293857"/>
                  <a:pt x="331024" y="257870"/>
                  <a:pt x="284354" y="297872"/>
                </a:cubicBezTo>
                <a:cubicBezTo>
                  <a:pt x="275588" y="305386"/>
                  <a:pt x="265881" y="311727"/>
                  <a:pt x="256645" y="318654"/>
                </a:cubicBezTo>
                <a:cubicBezTo>
                  <a:pt x="191990" y="314036"/>
                  <a:pt x="127199" y="311044"/>
                  <a:pt x="62681" y="304800"/>
                </a:cubicBezTo>
                <a:cubicBezTo>
                  <a:pt x="55413" y="304097"/>
                  <a:pt x="47602" y="302433"/>
                  <a:pt x="41900" y="297872"/>
                </a:cubicBezTo>
                <a:cubicBezTo>
                  <a:pt x="35399" y="292671"/>
                  <a:pt x="32663" y="284018"/>
                  <a:pt x="28045" y="277091"/>
                </a:cubicBezTo>
                <a:cubicBezTo>
                  <a:pt x="12718" y="215779"/>
                  <a:pt x="2645" y="204354"/>
                  <a:pt x="336" y="180109"/>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88" name="Oval 287">
            <a:extLst>
              <a:ext uri="{FF2B5EF4-FFF2-40B4-BE49-F238E27FC236}">
                <a16:creationId xmlns:a16="http://schemas.microsoft.com/office/drawing/2014/main" id="{AEB0ED3F-A8EF-4791-9917-0C27D84DF84B}"/>
              </a:ext>
            </a:extLst>
          </p:cNvPr>
          <p:cNvSpPr/>
          <p:nvPr/>
        </p:nvSpPr>
        <p:spPr>
          <a:xfrm>
            <a:off x="5377375" y="6387242"/>
            <a:ext cx="45719" cy="45719"/>
          </a:xfrm>
          <a:prstGeom prst="ellipse">
            <a:avLst/>
          </a:prstGeom>
          <a:solidFill>
            <a:schemeClr val="bg1">
              <a:lumMod val="50000"/>
            </a:schemeClr>
          </a:solidFill>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289" name="Oval 288">
            <a:extLst>
              <a:ext uri="{FF2B5EF4-FFF2-40B4-BE49-F238E27FC236}">
                <a16:creationId xmlns:a16="http://schemas.microsoft.com/office/drawing/2014/main" id="{AA0EFF20-2FB3-4539-B276-96C2669A4E74}"/>
              </a:ext>
            </a:extLst>
          </p:cNvPr>
          <p:cNvSpPr/>
          <p:nvPr/>
        </p:nvSpPr>
        <p:spPr>
          <a:xfrm>
            <a:off x="5435031" y="6267748"/>
            <a:ext cx="45719" cy="45719"/>
          </a:xfrm>
          <a:prstGeom prst="ellipse">
            <a:avLst/>
          </a:prstGeom>
          <a:solidFill>
            <a:schemeClr val="bg1">
              <a:lumMod val="50000"/>
            </a:schemeClr>
          </a:solidFill>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290" name="Oval 289">
            <a:extLst>
              <a:ext uri="{FF2B5EF4-FFF2-40B4-BE49-F238E27FC236}">
                <a16:creationId xmlns:a16="http://schemas.microsoft.com/office/drawing/2014/main" id="{503DC0D1-E3CF-4FF1-98A7-D5E82EAD2F37}"/>
              </a:ext>
            </a:extLst>
          </p:cNvPr>
          <p:cNvSpPr/>
          <p:nvPr/>
        </p:nvSpPr>
        <p:spPr>
          <a:xfrm>
            <a:off x="5490535" y="6160437"/>
            <a:ext cx="45719" cy="45719"/>
          </a:xfrm>
          <a:prstGeom prst="ellipse">
            <a:avLst/>
          </a:prstGeom>
          <a:solidFill>
            <a:schemeClr val="bg1">
              <a:lumMod val="50000"/>
            </a:schemeClr>
          </a:solidFill>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291" name="Oval 290">
            <a:extLst>
              <a:ext uri="{FF2B5EF4-FFF2-40B4-BE49-F238E27FC236}">
                <a16:creationId xmlns:a16="http://schemas.microsoft.com/office/drawing/2014/main" id="{3602C752-E933-44C7-B379-C998FE29CA7D}"/>
              </a:ext>
            </a:extLst>
          </p:cNvPr>
          <p:cNvSpPr/>
          <p:nvPr/>
        </p:nvSpPr>
        <p:spPr>
          <a:xfrm>
            <a:off x="5563336" y="6400835"/>
            <a:ext cx="45719" cy="45719"/>
          </a:xfrm>
          <a:prstGeom prst="ellipse">
            <a:avLst/>
          </a:prstGeom>
          <a:solidFill>
            <a:schemeClr val="bg1">
              <a:lumMod val="50000"/>
            </a:schemeClr>
          </a:solidFill>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292" name="Oval 291">
            <a:extLst>
              <a:ext uri="{FF2B5EF4-FFF2-40B4-BE49-F238E27FC236}">
                <a16:creationId xmlns:a16="http://schemas.microsoft.com/office/drawing/2014/main" id="{3879E4D0-33C5-49BF-A251-4FCFA1B2B4BB}"/>
              </a:ext>
            </a:extLst>
          </p:cNvPr>
          <p:cNvSpPr/>
          <p:nvPr/>
        </p:nvSpPr>
        <p:spPr>
          <a:xfrm>
            <a:off x="5319871" y="6238281"/>
            <a:ext cx="45719" cy="45719"/>
          </a:xfrm>
          <a:prstGeom prst="ellipse">
            <a:avLst/>
          </a:prstGeom>
          <a:solidFill>
            <a:schemeClr val="bg1">
              <a:lumMod val="50000"/>
            </a:schemeClr>
          </a:solidFill>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293" name="Oval 292">
            <a:extLst>
              <a:ext uri="{FF2B5EF4-FFF2-40B4-BE49-F238E27FC236}">
                <a16:creationId xmlns:a16="http://schemas.microsoft.com/office/drawing/2014/main" id="{395B3B27-9762-4E35-AE68-F10A66B8B09E}"/>
              </a:ext>
            </a:extLst>
          </p:cNvPr>
          <p:cNvSpPr/>
          <p:nvPr/>
        </p:nvSpPr>
        <p:spPr>
          <a:xfrm>
            <a:off x="5657154" y="6318441"/>
            <a:ext cx="45719" cy="45719"/>
          </a:xfrm>
          <a:prstGeom prst="ellipse">
            <a:avLst/>
          </a:prstGeom>
          <a:solidFill>
            <a:schemeClr val="bg1">
              <a:lumMod val="50000"/>
            </a:schemeClr>
          </a:solidFill>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294" name="Oval 293">
            <a:extLst>
              <a:ext uri="{FF2B5EF4-FFF2-40B4-BE49-F238E27FC236}">
                <a16:creationId xmlns:a16="http://schemas.microsoft.com/office/drawing/2014/main" id="{1F1ACC23-2550-4ED1-945B-667D1A628995}"/>
              </a:ext>
            </a:extLst>
          </p:cNvPr>
          <p:cNvSpPr/>
          <p:nvPr/>
        </p:nvSpPr>
        <p:spPr>
          <a:xfrm>
            <a:off x="5608738" y="6114718"/>
            <a:ext cx="45719" cy="45719"/>
          </a:xfrm>
          <a:prstGeom prst="ellipse">
            <a:avLst/>
          </a:prstGeom>
          <a:solidFill>
            <a:schemeClr val="bg1">
              <a:lumMod val="50000"/>
            </a:schemeClr>
          </a:solidFill>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295" name="Oval 294">
            <a:extLst>
              <a:ext uri="{FF2B5EF4-FFF2-40B4-BE49-F238E27FC236}">
                <a16:creationId xmlns:a16="http://schemas.microsoft.com/office/drawing/2014/main" id="{E07253D1-CA5D-44A6-8DAB-DE7962323028}"/>
              </a:ext>
            </a:extLst>
          </p:cNvPr>
          <p:cNvSpPr/>
          <p:nvPr/>
        </p:nvSpPr>
        <p:spPr>
          <a:xfrm>
            <a:off x="5563335" y="6256990"/>
            <a:ext cx="45719" cy="45719"/>
          </a:xfrm>
          <a:prstGeom prst="ellipse">
            <a:avLst/>
          </a:prstGeom>
          <a:solidFill>
            <a:schemeClr val="bg1">
              <a:lumMod val="50000"/>
            </a:schemeClr>
          </a:solidFill>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296" name="Rectangle: Rounded Corners 295">
            <a:extLst>
              <a:ext uri="{FF2B5EF4-FFF2-40B4-BE49-F238E27FC236}">
                <a16:creationId xmlns:a16="http://schemas.microsoft.com/office/drawing/2014/main" id="{EAD3113E-5ECF-48B1-89CA-99BDB6650615}"/>
              </a:ext>
            </a:extLst>
          </p:cNvPr>
          <p:cNvSpPr/>
          <p:nvPr/>
        </p:nvSpPr>
        <p:spPr>
          <a:xfrm>
            <a:off x="4951420" y="6079254"/>
            <a:ext cx="45719" cy="62532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97" name="Rectangle 296">
            <a:extLst>
              <a:ext uri="{FF2B5EF4-FFF2-40B4-BE49-F238E27FC236}">
                <a16:creationId xmlns:a16="http://schemas.microsoft.com/office/drawing/2014/main" id="{93E5E5B8-D243-4EA9-AA5D-65473C609AAA}"/>
              </a:ext>
            </a:extLst>
          </p:cNvPr>
          <p:cNvSpPr/>
          <p:nvPr/>
        </p:nvSpPr>
        <p:spPr>
          <a:xfrm>
            <a:off x="4877771" y="5778355"/>
            <a:ext cx="210550" cy="32569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98" name="Rectangle 297">
            <a:extLst>
              <a:ext uri="{FF2B5EF4-FFF2-40B4-BE49-F238E27FC236}">
                <a16:creationId xmlns:a16="http://schemas.microsoft.com/office/drawing/2014/main" id="{1B1031B1-6C7E-410A-86FA-1ED3577BC13C}"/>
              </a:ext>
            </a:extLst>
          </p:cNvPr>
          <p:cNvSpPr/>
          <p:nvPr/>
        </p:nvSpPr>
        <p:spPr>
          <a:xfrm>
            <a:off x="4899125" y="5684633"/>
            <a:ext cx="45719" cy="359553"/>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299" name="Rectangle 298">
            <a:extLst>
              <a:ext uri="{FF2B5EF4-FFF2-40B4-BE49-F238E27FC236}">
                <a16:creationId xmlns:a16="http://schemas.microsoft.com/office/drawing/2014/main" id="{2B08B6E0-A071-4505-AFD7-44E4AFC23AE6}"/>
              </a:ext>
            </a:extLst>
          </p:cNvPr>
          <p:cNvSpPr/>
          <p:nvPr/>
        </p:nvSpPr>
        <p:spPr>
          <a:xfrm>
            <a:off x="5016167" y="5688421"/>
            <a:ext cx="45719" cy="359553"/>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300" name="Rectangle: Rounded Corners 299">
            <a:extLst>
              <a:ext uri="{FF2B5EF4-FFF2-40B4-BE49-F238E27FC236}">
                <a16:creationId xmlns:a16="http://schemas.microsoft.com/office/drawing/2014/main" id="{CA1D0050-544A-4402-B58F-1E9F0DEECFAE}"/>
              </a:ext>
            </a:extLst>
          </p:cNvPr>
          <p:cNvSpPr/>
          <p:nvPr/>
        </p:nvSpPr>
        <p:spPr>
          <a:xfrm>
            <a:off x="6204104" y="5759927"/>
            <a:ext cx="45719" cy="971447"/>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01" name="Freeform: Shape 300">
            <a:extLst>
              <a:ext uri="{FF2B5EF4-FFF2-40B4-BE49-F238E27FC236}">
                <a16:creationId xmlns:a16="http://schemas.microsoft.com/office/drawing/2014/main" id="{4265F6BB-209E-4D1C-A13A-1FE3304D3DEF}"/>
              </a:ext>
            </a:extLst>
          </p:cNvPr>
          <p:cNvSpPr/>
          <p:nvPr/>
        </p:nvSpPr>
        <p:spPr>
          <a:xfrm>
            <a:off x="5162828" y="6304828"/>
            <a:ext cx="117763" cy="159328"/>
          </a:xfrm>
          <a:custGeom>
            <a:avLst/>
            <a:gdLst>
              <a:gd name="connsiteX0" fmla="*/ 0 w 117763"/>
              <a:gd name="connsiteY0" fmla="*/ 0 h 159328"/>
              <a:gd name="connsiteX1" fmla="*/ 6927 w 117763"/>
              <a:gd name="connsiteY1" fmla="*/ 41564 h 159328"/>
              <a:gd name="connsiteX2" fmla="*/ 20782 w 117763"/>
              <a:gd name="connsiteY2" fmla="*/ 62346 h 159328"/>
              <a:gd name="connsiteX3" fmla="*/ 117763 w 117763"/>
              <a:gd name="connsiteY3" fmla="*/ 83128 h 159328"/>
              <a:gd name="connsiteX4" fmla="*/ 110836 w 117763"/>
              <a:gd name="connsiteY4" fmla="*/ 103910 h 159328"/>
              <a:gd name="connsiteX5" fmla="*/ 90054 w 117763"/>
              <a:gd name="connsiteY5" fmla="*/ 124691 h 159328"/>
              <a:gd name="connsiteX6" fmla="*/ 41563 w 117763"/>
              <a:gd name="connsiteY6" fmla="*/ 159328 h 159328"/>
              <a:gd name="connsiteX7" fmla="*/ 34636 w 117763"/>
              <a:gd name="connsiteY7" fmla="*/ 138546 h 159328"/>
              <a:gd name="connsiteX8" fmla="*/ 20782 w 117763"/>
              <a:gd name="connsiteY8" fmla="*/ 20782 h 159328"/>
              <a:gd name="connsiteX9" fmla="*/ 48491 w 117763"/>
              <a:gd name="connsiteY9" fmla="*/ 62346 h 159328"/>
              <a:gd name="connsiteX10" fmla="*/ 110836 w 117763"/>
              <a:gd name="connsiteY10" fmla="*/ 76200 h 159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7763" h="159328">
                <a:moveTo>
                  <a:pt x="0" y="0"/>
                </a:moveTo>
                <a:cubicBezTo>
                  <a:pt x="2309" y="13855"/>
                  <a:pt x="2485" y="28239"/>
                  <a:pt x="6927" y="41564"/>
                </a:cubicBezTo>
                <a:cubicBezTo>
                  <a:pt x="9560" y="49462"/>
                  <a:pt x="13722" y="57933"/>
                  <a:pt x="20782" y="62346"/>
                </a:cubicBezTo>
                <a:cubicBezTo>
                  <a:pt x="45457" y="77768"/>
                  <a:pt x="91896" y="79894"/>
                  <a:pt x="117763" y="83128"/>
                </a:cubicBezTo>
                <a:cubicBezTo>
                  <a:pt x="115454" y="90055"/>
                  <a:pt x="114886" y="97834"/>
                  <a:pt x="110836" y="103910"/>
                </a:cubicBezTo>
                <a:cubicBezTo>
                  <a:pt x="105402" y="112061"/>
                  <a:pt x="97492" y="118316"/>
                  <a:pt x="90054" y="124691"/>
                </a:cubicBezTo>
                <a:cubicBezTo>
                  <a:pt x="75016" y="137580"/>
                  <a:pt x="58011" y="148363"/>
                  <a:pt x="41563" y="159328"/>
                </a:cubicBezTo>
                <a:cubicBezTo>
                  <a:pt x="39254" y="152401"/>
                  <a:pt x="36407" y="145630"/>
                  <a:pt x="34636" y="138546"/>
                </a:cubicBezTo>
                <a:cubicBezTo>
                  <a:pt x="28003" y="112013"/>
                  <a:pt x="15115" y="32117"/>
                  <a:pt x="20782" y="20782"/>
                </a:cubicBezTo>
                <a:cubicBezTo>
                  <a:pt x="28229" y="5889"/>
                  <a:pt x="34636" y="53110"/>
                  <a:pt x="48491" y="62346"/>
                </a:cubicBezTo>
                <a:cubicBezTo>
                  <a:pt x="80800" y="83885"/>
                  <a:pt x="60947" y="76200"/>
                  <a:pt x="110836" y="76200"/>
                </a:cubicBezTo>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02" name="Freeform: Shape 301">
            <a:extLst>
              <a:ext uri="{FF2B5EF4-FFF2-40B4-BE49-F238E27FC236}">
                <a16:creationId xmlns:a16="http://schemas.microsoft.com/office/drawing/2014/main" id="{7533A835-6F89-4128-A9D4-30778670C10E}"/>
              </a:ext>
            </a:extLst>
          </p:cNvPr>
          <p:cNvSpPr/>
          <p:nvPr/>
        </p:nvSpPr>
        <p:spPr>
          <a:xfrm>
            <a:off x="6165944" y="5714256"/>
            <a:ext cx="76200" cy="620344"/>
          </a:xfrm>
          <a:custGeom>
            <a:avLst/>
            <a:gdLst>
              <a:gd name="connsiteX0" fmla="*/ 71120 w 76200"/>
              <a:gd name="connsiteY0" fmla="*/ 25984 h 620344"/>
              <a:gd name="connsiteX1" fmla="*/ 25400 w 76200"/>
              <a:gd name="connsiteY1" fmla="*/ 31064 h 620344"/>
              <a:gd name="connsiteX2" fmla="*/ 10160 w 76200"/>
              <a:gd name="connsiteY2" fmla="*/ 36144 h 620344"/>
              <a:gd name="connsiteX3" fmla="*/ 0 w 76200"/>
              <a:gd name="connsiteY3" fmla="*/ 56464 h 620344"/>
              <a:gd name="connsiteX4" fmla="*/ 5080 w 76200"/>
              <a:gd name="connsiteY4" fmla="*/ 163144 h 620344"/>
              <a:gd name="connsiteX5" fmla="*/ 15240 w 76200"/>
              <a:gd name="connsiteY5" fmla="*/ 371424 h 620344"/>
              <a:gd name="connsiteX6" fmla="*/ 20320 w 76200"/>
              <a:gd name="connsiteY6" fmla="*/ 498424 h 620344"/>
              <a:gd name="connsiteX7" fmla="*/ 30480 w 76200"/>
              <a:gd name="connsiteY7" fmla="*/ 513664 h 620344"/>
              <a:gd name="connsiteX8" fmla="*/ 40640 w 76200"/>
              <a:gd name="connsiteY8" fmla="*/ 554304 h 620344"/>
              <a:gd name="connsiteX9" fmla="*/ 50800 w 76200"/>
              <a:gd name="connsiteY9" fmla="*/ 605104 h 620344"/>
              <a:gd name="connsiteX10" fmla="*/ 66040 w 76200"/>
              <a:gd name="connsiteY10" fmla="*/ 620344 h 620344"/>
              <a:gd name="connsiteX11" fmla="*/ 76200 w 76200"/>
              <a:gd name="connsiteY11" fmla="*/ 564464 h 620344"/>
              <a:gd name="connsiteX12" fmla="*/ 66040 w 76200"/>
              <a:gd name="connsiteY12" fmla="*/ 391744 h 620344"/>
              <a:gd name="connsiteX13" fmla="*/ 71120 w 76200"/>
              <a:gd name="connsiteY13" fmla="*/ 25984 h 620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200" h="620344">
                <a:moveTo>
                  <a:pt x="71120" y="25984"/>
                </a:moveTo>
                <a:cubicBezTo>
                  <a:pt x="64347" y="-34129"/>
                  <a:pt x="40525" y="28543"/>
                  <a:pt x="25400" y="31064"/>
                </a:cubicBezTo>
                <a:cubicBezTo>
                  <a:pt x="20118" y="31944"/>
                  <a:pt x="13946" y="32358"/>
                  <a:pt x="10160" y="36144"/>
                </a:cubicBezTo>
                <a:cubicBezTo>
                  <a:pt x="4805" y="41499"/>
                  <a:pt x="3387" y="49691"/>
                  <a:pt x="0" y="56464"/>
                </a:cubicBezTo>
                <a:cubicBezTo>
                  <a:pt x="1693" y="92024"/>
                  <a:pt x="3738" y="127569"/>
                  <a:pt x="5080" y="163144"/>
                </a:cubicBezTo>
                <a:cubicBezTo>
                  <a:pt x="12386" y="356754"/>
                  <a:pt x="3679" y="267375"/>
                  <a:pt x="15240" y="371424"/>
                </a:cubicBezTo>
                <a:cubicBezTo>
                  <a:pt x="16933" y="413757"/>
                  <a:pt x="15806" y="456298"/>
                  <a:pt x="20320" y="498424"/>
                </a:cubicBezTo>
                <a:cubicBezTo>
                  <a:pt x="20970" y="504495"/>
                  <a:pt x="27750" y="508203"/>
                  <a:pt x="30480" y="513664"/>
                </a:cubicBezTo>
                <a:cubicBezTo>
                  <a:pt x="35387" y="523479"/>
                  <a:pt x="39191" y="545609"/>
                  <a:pt x="40640" y="554304"/>
                </a:cubicBezTo>
                <a:cubicBezTo>
                  <a:pt x="41166" y="557459"/>
                  <a:pt x="44309" y="595367"/>
                  <a:pt x="50800" y="605104"/>
                </a:cubicBezTo>
                <a:cubicBezTo>
                  <a:pt x="54785" y="611082"/>
                  <a:pt x="60960" y="615264"/>
                  <a:pt x="66040" y="620344"/>
                </a:cubicBezTo>
                <a:cubicBezTo>
                  <a:pt x="73184" y="598912"/>
                  <a:pt x="76200" y="593185"/>
                  <a:pt x="76200" y="564464"/>
                </a:cubicBezTo>
                <a:cubicBezTo>
                  <a:pt x="76200" y="463580"/>
                  <a:pt x="74848" y="462210"/>
                  <a:pt x="66040" y="391744"/>
                </a:cubicBezTo>
                <a:cubicBezTo>
                  <a:pt x="60490" y="92028"/>
                  <a:pt x="77893" y="86097"/>
                  <a:pt x="71120" y="25984"/>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10" name="Rectangle 309">
            <a:extLst>
              <a:ext uri="{FF2B5EF4-FFF2-40B4-BE49-F238E27FC236}">
                <a16:creationId xmlns:a16="http://schemas.microsoft.com/office/drawing/2014/main" id="{88CD712D-ABC4-4648-830D-AA2A17193A15}"/>
              </a:ext>
            </a:extLst>
          </p:cNvPr>
          <p:cNvSpPr/>
          <p:nvPr/>
        </p:nvSpPr>
        <p:spPr>
          <a:xfrm>
            <a:off x="523220" y="7002455"/>
            <a:ext cx="5878301" cy="1702136"/>
          </a:xfrm>
          <a:prstGeom prst="rect">
            <a:avLst/>
          </a:prstGeom>
          <a:solidFill>
            <a:schemeClr val="tx1"/>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AU" sz="1200" b="1" dirty="0">
              <a:solidFill>
                <a:schemeClr val="bg1"/>
              </a:solidFill>
              <a:latin typeface="Arial Narrow" panose="020B0606020202030204" pitchFamily="34" charset="0"/>
            </a:endParaRPr>
          </a:p>
        </p:txBody>
      </p:sp>
      <p:sp>
        <p:nvSpPr>
          <p:cNvPr id="311" name="Rectangle 310">
            <a:extLst>
              <a:ext uri="{FF2B5EF4-FFF2-40B4-BE49-F238E27FC236}">
                <a16:creationId xmlns:a16="http://schemas.microsoft.com/office/drawing/2014/main" id="{75E00BE3-07BD-4F61-9F37-F3D755BFE939}"/>
              </a:ext>
            </a:extLst>
          </p:cNvPr>
          <p:cNvSpPr/>
          <p:nvPr/>
        </p:nvSpPr>
        <p:spPr>
          <a:xfrm>
            <a:off x="4724796" y="7037576"/>
            <a:ext cx="1770500" cy="584775"/>
          </a:xfrm>
          <a:prstGeom prst="rect">
            <a:avLst/>
          </a:prstGeom>
        </p:spPr>
        <p:txBody>
          <a:bodyPr wrap="square">
            <a:spAutoFit/>
          </a:bodyPr>
          <a:lstStyle/>
          <a:p>
            <a:pPr algn="ctr"/>
            <a:r>
              <a:rPr lang="en-AU" sz="1600" b="1" dirty="0">
                <a:solidFill>
                  <a:schemeClr val="bg1"/>
                </a:solidFill>
                <a:latin typeface="Arial Narrow" panose="020B0606020202030204" pitchFamily="34" charset="0"/>
              </a:rPr>
              <a:t>MICROPLASTICS poisoning</a:t>
            </a:r>
          </a:p>
        </p:txBody>
      </p:sp>
      <p:sp>
        <p:nvSpPr>
          <p:cNvPr id="312" name="Oval 311">
            <a:extLst>
              <a:ext uri="{FF2B5EF4-FFF2-40B4-BE49-F238E27FC236}">
                <a16:creationId xmlns:a16="http://schemas.microsoft.com/office/drawing/2014/main" id="{C7FB1F25-EBE2-4D9B-A2EF-46B619FA358A}"/>
              </a:ext>
            </a:extLst>
          </p:cNvPr>
          <p:cNvSpPr/>
          <p:nvPr/>
        </p:nvSpPr>
        <p:spPr>
          <a:xfrm>
            <a:off x="5098903" y="7646548"/>
            <a:ext cx="1007165" cy="913967"/>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13" name="Oval 312">
            <a:extLst>
              <a:ext uri="{FF2B5EF4-FFF2-40B4-BE49-F238E27FC236}">
                <a16:creationId xmlns:a16="http://schemas.microsoft.com/office/drawing/2014/main" id="{217FA95E-2007-49DE-93B5-D436C06DB1F5}"/>
              </a:ext>
            </a:extLst>
          </p:cNvPr>
          <p:cNvSpPr/>
          <p:nvPr/>
        </p:nvSpPr>
        <p:spPr>
          <a:xfrm>
            <a:off x="5116684" y="7671421"/>
            <a:ext cx="961021" cy="862882"/>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14" name="Freeform: Shape 313">
            <a:extLst>
              <a:ext uri="{FF2B5EF4-FFF2-40B4-BE49-F238E27FC236}">
                <a16:creationId xmlns:a16="http://schemas.microsoft.com/office/drawing/2014/main" id="{7B972B58-2192-4E8B-AE10-C9C9F75333F0}"/>
              </a:ext>
            </a:extLst>
          </p:cNvPr>
          <p:cNvSpPr/>
          <p:nvPr/>
        </p:nvSpPr>
        <p:spPr>
          <a:xfrm>
            <a:off x="5167679" y="7869409"/>
            <a:ext cx="802463" cy="447194"/>
          </a:xfrm>
          <a:custGeom>
            <a:avLst/>
            <a:gdLst>
              <a:gd name="connsiteX0" fmla="*/ 336 w 415972"/>
              <a:gd name="connsiteY0" fmla="*/ 180109 h 318654"/>
              <a:gd name="connsiteX1" fmla="*/ 14191 w 415972"/>
              <a:gd name="connsiteY1" fmla="*/ 131618 h 318654"/>
              <a:gd name="connsiteX2" fmla="*/ 34972 w 415972"/>
              <a:gd name="connsiteY2" fmla="*/ 90054 h 318654"/>
              <a:gd name="connsiteX3" fmla="*/ 104245 w 415972"/>
              <a:gd name="connsiteY3" fmla="*/ 13854 h 318654"/>
              <a:gd name="connsiteX4" fmla="*/ 125027 w 415972"/>
              <a:gd name="connsiteY4" fmla="*/ 0 h 318654"/>
              <a:gd name="connsiteX5" fmla="*/ 228936 w 415972"/>
              <a:gd name="connsiteY5" fmla="*/ 6927 h 318654"/>
              <a:gd name="connsiteX6" fmla="*/ 249718 w 415972"/>
              <a:gd name="connsiteY6" fmla="*/ 20782 h 318654"/>
              <a:gd name="connsiteX7" fmla="*/ 270500 w 415972"/>
              <a:gd name="connsiteY7" fmla="*/ 27709 h 318654"/>
              <a:gd name="connsiteX8" fmla="*/ 291281 w 415972"/>
              <a:gd name="connsiteY8" fmla="*/ 62345 h 318654"/>
              <a:gd name="connsiteX9" fmla="*/ 305136 w 415972"/>
              <a:gd name="connsiteY9" fmla="*/ 83127 h 318654"/>
              <a:gd name="connsiteX10" fmla="*/ 312063 w 415972"/>
              <a:gd name="connsiteY10" fmla="*/ 110836 h 318654"/>
              <a:gd name="connsiteX11" fmla="*/ 346700 w 415972"/>
              <a:gd name="connsiteY11" fmla="*/ 173182 h 318654"/>
              <a:gd name="connsiteX12" fmla="*/ 367481 w 415972"/>
              <a:gd name="connsiteY12" fmla="*/ 117763 h 318654"/>
              <a:gd name="connsiteX13" fmla="*/ 388263 w 415972"/>
              <a:gd name="connsiteY13" fmla="*/ 76200 h 318654"/>
              <a:gd name="connsiteX14" fmla="*/ 415972 w 415972"/>
              <a:gd name="connsiteY14" fmla="*/ 13854 h 318654"/>
              <a:gd name="connsiteX15" fmla="*/ 409045 w 415972"/>
              <a:gd name="connsiteY15" fmla="*/ 145472 h 318654"/>
              <a:gd name="connsiteX16" fmla="*/ 402118 w 415972"/>
              <a:gd name="connsiteY16" fmla="*/ 166254 h 318654"/>
              <a:gd name="connsiteX17" fmla="*/ 374409 w 415972"/>
              <a:gd name="connsiteY17" fmla="*/ 318654 h 318654"/>
              <a:gd name="connsiteX18" fmla="*/ 360554 w 415972"/>
              <a:gd name="connsiteY18" fmla="*/ 297872 h 318654"/>
              <a:gd name="connsiteX19" fmla="*/ 353627 w 415972"/>
              <a:gd name="connsiteY19" fmla="*/ 277091 h 318654"/>
              <a:gd name="connsiteX20" fmla="*/ 325918 w 415972"/>
              <a:gd name="connsiteY20" fmla="*/ 263236 h 318654"/>
              <a:gd name="connsiteX21" fmla="*/ 284354 w 415972"/>
              <a:gd name="connsiteY21" fmla="*/ 297872 h 318654"/>
              <a:gd name="connsiteX22" fmla="*/ 256645 w 415972"/>
              <a:gd name="connsiteY22" fmla="*/ 318654 h 318654"/>
              <a:gd name="connsiteX23" fmla="*/ 62681 w 415972"/>
              <a:gd name="connsiteY23" fmla="*/ 304800 h 318654"/>
              <a:gd name="connsiteX24" fmla="*/ 41900 w 415972"/>
              <a:gd name="connsiteY24" fmla="*/ 297872 h 318654"/>
              <a:gd name="connsiteX25" fmla="*/ 28045 w 415972"/>
              <a:gd name="connsiteY25" fmla="*/ 277091 h 318654"/>
              <a:gd name="connsiteX26" fmla="*/ 336 w 415972"/>
              <a:gd name="connsiteY26" fmla="*/ 180109 h 318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15972" h="318654">
                <a:moveTo>
                  <a:pt x="336" y="180109"/>
                </a:moveTo>
                <a:cubicBezTo>
                  <a:pt x="-1973" y="155864"/>
                  <a:pt x="8156" y="147308"/>
                  <a:pt x="14191" y="131618"/>
                </a:cubicBezTo>
                <a:cubicBezTo>
                  <a:pt x="19751" y="117161"/>
                  <a:pt x="27450" y="103595"/>
                  <a:pt x="34972" y="90054"/>
                </a:cubicBezTo>
                <a:cubicBezTo>
                  <a:pt x="50067" y="62882"/>
                  <a:pt x="84520" y="27003"/>
                  <a:pt x="104245" y="13854"/>
                </a:cubicBezTo>
                <a:lnTo>
                  <a:pt x="125027" y="0"/>
                </a:lnTo>
                <a:cubicBezTo>
                  <a:pt x="159663" y="2309"/>
                  <a:pt x="194695" y="1220"/>
                  <a:pt x="228936" y="6927"/>
                </a:cubicBezTo>
                <a:cubicBezTo>
                  <a:pt x="237148" y="8296"/>
                  <a:pt x="242271" y="17059"/>
                  <a:pt x="249718" y="20782"/>
                </a:cubicBezTo>
                <a:cubicBezTo>
                  <a:pt x="256249" y="24048"/>
                  <a:pt x="263573" y="25400"/>
                  <a:pt x="270500" y="27709"/>
                </a:cubicBezTo>
                <a:cubicBezTo>
                  <a:pt x="277427" y="39254"/>
                  <a:pt x="284145" y="50928"/>
                  <a:pt x="291281" y="62345"/>
                </a:cubicBezTo>
                <a:cubicBezTo>
                  <a:pt x="295694" y="69405"/>
                  <a:pt x="301856" y="75475"/>
                  <a:pt x="305136" y="83127"/>
                </a:cubicBezTo>
                <a:cubicBezTo>
                  <a:pt x="308886" y="91878"/>
                  <a:pt x="308720" y="101922"/>
                  <a:pt x="312063" y="110836"/>
                </a:cubicBezTo>
                <a:cubicBezTo>
                  <a:pt x="318687" y="128500"/>
                  <a:pt x="337884" y="158489"/>
                  <a:pt x="346700" y="173182"/>
                </a:cubicBezTo>
                <a:cubicBezTo>
                  <a:pt x="353910" y="151550"/>
                  <a:pt x="357129" y="140538"/>
                  <a:pt x="367481" y="117763"/>
                </a:cubicBezTo>
                <a:cubicBezTo>
                  <a:pt x="373891" y="103662"/>
                  <a:pt x="382305" y="90498"/>
                  <a:pt x="388263" y="76200"/>
                </a:cubicBezTo>
                <a:cubicBezTo>
                  <a:pt x="415744" y="10247"/>
                  <a:pt x="387750" y="56188"/>
                  <a:pt x="415972" y="13854"/>
                </a:cubicBezTo>
                <a:cubicBezTo>
                  <a:pt x="413663" y="57727"/>
                  <a:pt x="413022" y="101719"/>
                  <a:pt x="409045" y="145472"/>
                </a:cubicBezTo>
                <a:cubicBezTo>
                  <a:pt x="408384" y="152744"/>
                  <a:pt x="403550" y="159094"/>
                  <a:pt x="402118" y="166254"/>
                </a:cubicBezTo>
                <a:cubicBezTo>
                  <a:pt x="391992" y="216884"/>
                  <a:pt x="383645" y="267854"/>
                  <a:pt x="374409" y="318654"/>
                </a:cubicBezTo>
                <a:cubicBezTo>
                  <a:pt x="369791" y="311727"/>
                  <a:pt x="364277" y="305319"/>
                  <a:pt x="360554" y="297872"/>
                </a:cubicBezTo>
                <a:cubicBezTo>
                  <a:pt x="357289" y="291341"/>
                  <a:pt x="358790" y="282254"/>
                  <a:pt x="353627" y="277091"/>
                </a:cubicBezTo>
                <a:cubicBezTo>
                  <a:pt x="346325" y="269789"/>
                  <a:pt x="335154" y="267854"/>
                  <a:pt x="325918" y="263236"/>
                </a:cubicBezTo>
                <a:cubicBezTo>
                  <a:pt x="279987" y="293857"/>
                  <a:pt x="331024" y="257870"/>
                  <a:pt x="284354" y="297872"/>
                </a:cubicBezTo>
                <a:cubicBezTo>
                  <a:pt x="275588" y="305386"/>
                  <a:pt x="265881" y="311727"/>
                  <a:pt x="256645" y="318654"/>
                </a:cubicBezTo>
                <a:cubicBezTo>
                  <a:pt x="191990" y="314036"/>
                  <a:pt x="127199" y="311044"/>
                  <a:pt x="62681" y="304800"/>
                </a:cubicBezTo>
                <a:cubicBezTo>
                  <a:pt x="55413" y="304097"/>
                  <a:pt x="47602" y="302433"/>
                  <a:pt x="41900" y="297872"/>
                </a:cubicBezTo>
                <a:cubicBezTo>
                  <a:pt x="35399" y="292671"/>
                  <a:pt x="32663" y="284018"/>
                  <a:pt x="28045" y="277091"/>
                </a:cubicBezTo>
                <a:cubicBezTo>
                  <a:pt x="12718" y="215779"/>
                  <a:pt x="2645" y="204354"/>
                  <a:pt x="336" y="180109"/>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15" name="Oval 314">
            <a:extLst>
              <a:ext uri="{FF2B5EF4-FFF2-40B4-BE49-F238E27FC236}">
                <a16:creationId xmlns:a16="http://schemas.microsoft.com/office/drawing/2014/main" id="{9AE5A479-76B6-4C43-B345-E62E029A0973}"/>
              </a:ext>
            </a:extLst>
          </p:cNvPr>
          <p:cNvSpPr/>
          <p:nvPr/>
        </p:nvSpPr>
        <p:spPr>
          <a:xfrm>
            <a:off x="5377375" y="8185919"/>
            <a:ext cx="45719" cy="45719"/>
          </a:xfrm>
          <a:prstGeom prst="ellipse">
            <a:avLst/>
          </a:prstGeom>
          <a:solidFill>
            <a:schemeClr val="bg1">
              <a:lumMod val="50000"/>
            </a:schemeClr>
          </a:solidFill>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316" name="Oval 315">
            <a:extLst>
              <a:ext uri="{FF2B5EF4-FFF2-40B4-BE49-F238E27FC236}">
                <a16:creationId xmlns:a16="http://schemas.microsoft.com/office/drawing/2014/main" id="{EE58266D-2452-4986-8803-2F42DD2AB844}"/>
              </a:ext>
            </a:extLst>
          </p:cNvPr>
          <p:cNvSpPr/>
          <p:nvPr/>
        </p:nvSpPr>
        <p:spPr>
          <a:xfrm>
            <a:off x="5435031" y="8066425"/>
            <a:ext cx="45719" cy="45719"/>
          </a:xfrm>
          <a:prstGeom prst="ellipse">
            <a:avLst/>
          </a:prstGeom>
          <a:solidFill>
            <a:schemeClr val="bg1">
              <a:lumMod val="50000"/>
            </a:schemeClr>
          </a:solidFill>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317" name="Oval 316">
            <a:extLst>
              <a:ext uri="{FF2B5EF4-FFF2-40B4-BE49-F238E27FC236}">
                <a16:creationId xmlns:a16="http://schemas.microsoft.com/office/drawing/2014/main" id="{F26CCC3B-678B-4A6B-A135-04C60996949F}"/>
              </a:ext>
            </a:extLst>
          </p:cNvPr>
          <p:cNvSpPr/>
          <p:nvPr/>
        </p:nvSpPr>
        <p:spPr>
          <a:xfrm>
            <a:off x="5490535" y="7959114"/>
            <a:ext cx="45719" cy="45719"/>
          </a:xfrm>
          <a:prstGeom prst="ellipse">
            <a:avLst/>
          </a:prstGeom>
          <a:solidFill>
            <a:schemeClr val="bg1">
              <a:lumMod val="50000"/>
            </a:schemeClr>
          </a:solidFill>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318" name="Oval 317">
            <a:extLst>
              <a:ext uri="{FF2B5EF4-FFF2-40B4-BE49-F238E27FC236}">
                <a16:creationId xmlns:a16="http://schemas.microsoft.com/office/drawing/2014/main" id="{1D37E94C-0B1C-40EE-82B3-EF835A681C92}"/>
              </a:ext>
            </a:extLst>
          </p:cNvPr>
          <p:cNvSpPr/>
          <p:nvPr/>
        </p:nvSpPr>
        <p:spPr>
          <a:xfrm>
            <a:off x="5563336" y="8199512"/>
            <a:ext cx="45719" cy="45719"/>
          </a:xfrm>
          <a:prstGeom prst="ellipse">
            <a:avLst/>
          </a:prstGeom>
          <a:solidFill>
            <a:schemeClr val="bg1">
              <a:lumMod val="50000"/>
            </a:schemeClr>
          </a:solidFill>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319" name="Oval 318">
            <a:extLst>
              <a:ext uri="{FF2B5EF4-FFF2-40B4-BE49-F238E27FC236}">
                <a16:creationId xmlns:a16="http://schemas.microsoft.com/office/drawing/2014/main" id="{8C78E096-5651-4ECE-BA4A-A133317E2BFC}"/>
              </a:ext>
            </a:extLst>
          </p:cNvPr>
          <p:cNvSpPr/>
          <p:nvPr/>
        </p:nvSpPr>
        <p:spPr>
          <a:xfrm>
            <a:off x="5319871" y="8036958"/>
            <a:ext cx="45719" cy="45719"/>
          </a:xfrm>
          <a:prstGeom prst="ellipse">
            <a:avLst/>
          </a:prstGeom>
          <a:solidFill>
            <a:schemeClr val="bg1">
              <a:lumMod val="50000"/>
            </a:schemeClr>
          </a:solidFill>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320" name="Oval 319">
            <a:extLst>
              <a:ext uri="{FF2B5EF4-FFF2-40B4-BE49-F238E27FC236}">
                <a16:creationId xmlns:a16="http://schemas.microsoft.com/office/drawing/2014/main" id="{80AFAFEF-813E-4FF5-8C27-3CD2DD3E6E6A}"/>
              </a:ext>
            </a:extLst>
          </p:cNvPr>
          <p:cNvSpPr/>
          <p:nvPr/>
        </p:nvSpPr>
        <p:spPr>
          <a:xfrm>
            <a:off x="5657154" y="8117118"/>
            <a:ext cx="45719" cy="45719"/>
          </a:xfrm>
          <a:prstGeom prst="ellipse">
            <a:avLst/>
          </a:prstGeom>
          <a:solidFill>
            <a:schemeClr val="bg1">
              <a:lumMod val="50000"/>
            </a:schemeClr>
          </a:solidFill>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321" name="Oval 320">
            <a:extLst>
              <a:ext uri="{FF2B5EF4-FFF2-40B4-BE49-F238E27FC236}">
                <a16:creationId xmlns:a16="http://schemas.microsoft.com/office/drawing/2014/main" id="{B1F86625-A5E5-4AEE-9734-897A20B8B138}"/>
              </a:ext>
            </a:extLst>
          </p:cNvPr>
          <p:cNvSpPr/>
          <p:nvPr/>
        </p:nvSpPr>
        <p:spPr>
          <a:xfrm>
            <a:off x="5608738" y="7913395"/>
            <a:ext cx="45719" cy="45719"/>
          </a:xfrm>
          <a:prstGeom prst="ellipse">
            <a:avLst/>
          </a:prstGeom>
          <a:solidFill>
            <a:schemeClr val="bg1">
              <a:lumMod val="50000"/>
            </a:schemeClr>
          </a:solidFill>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322" name="Oval 321">
            <a:extLst>
              <a:ext uri="{FF2B5EF4-FFF2-40B4-BE49-F238E27FC236}">
                <a16:creationId xmlns:a16="http://schemas.microsoft.com/office/drawing/2014/main" id="{AE61F70F-ED63-47B2-BC3B-5F1B4C14111E}"/>
              </a:ext>
            </a:extLst>
          </p:cNvPr>
          <p:cNvSpPr/>
          <p:nvPr/>
        </p:nvSpPr>
        <p:spPr>
          <a:xfrm>
            <a:off x="5563335" y="8055667"/>
            <a:ext cx="45719" cy="45719"/>
          </a:xfrm>
          <a:prstGeom prst="ellipse">
            <a:avLst/>
          </a:prstGeom>
          <a:solidFill>
            <a:schemeClr val="bg1">
              <a:lumMod val="50000"/>
            </a:schemeClr>
          </a:solidFill>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323" name="Rectangle: Rounded Corners 322">
            <a:extLst>
              <a:ext uri="{FF2B5EF4-FFF2-40B4-BE49-F238E27FC236}">
                <a16:creationId xmlns:a16="http://schemas.microsoft.com/office/drawing/2014/main" id="{E9216CDB-2C4D-428D-B341-0D9658E04E22}"/>
              </a:ext>
            </a:extLst>
          </p:cNvPr>
          <p:cNvSpPr/>
          <p:nvPr/>
        </p:nvSpPr>
        <p:spPr>
          <a:xfrm>
            <a:off x="4951420" y="7877931"/>
            <a:ext cx="45719" cy="62532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24" name="Rectangle 323">
            <a:extLst>
              <a:ext uri="{FF2B5EF4-FFF2-40B4-BE49-F238E27FC236}">
                <a16:creationId xmlns:a16="http://schemas.microsoft.com/office/drawing/2014/main" id="{F3B77232-3F05-43D2-AF49-A9C0A5D59378}"/>
              </a:ext>
            </a:extLst>
          </p:cNvPr>
          <p:cNvSpPr/>
          <p:nvPr/>
        </p:nvSpPr>
        <p:spPr>
          <a:xfrm>
            <a:off x="4877771" y="7577032"/>
            <a:ext cx="210550" cy="32569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25" name="Rectangle 324">
            <a:extLst>
              <a:ext uri="{FF2B5EF4-FFF2-40B4-BE49-F238E27FC236}">
                <a16:creationId xmlns:a16="http://schemas.microsoft.com/office/drawing/2014/main" id="{715BF838-DE69-4BBE-ADB7-CF1259A4E022}"/>
              </a:ext>
            </a:extLst>
          </p:cNvPr>
          <p:cNvSpPr/>
          <p:nvPr/>
        </p:nvSpPr>
        <p:spPr>
          <a:xfrm>
            <a:off x="4899125" y="7483310"/>
            <a:ext cx="45719" cy="359553"/>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326" name="Rectangle 325">
            <a:extLst>
              <a:ext uri="{FF2B5EF4-FFF2-40B4-BE49-F238E27FC236}">
                <a16:creationId xmlns:a16="http://schemas.microsoft.com/office/drawing/2014/main" id="{EE55A095-73FF-4F6E-AAB4-C71579FA4AD9}"/>
              </a:ext>
            </a:extLst>
          </p:cNvPr>
          <p:cNvSpPr/>
          <p:nvPr/>
        </p:nvSpPr>
        <p:spPr>
          <a:xfrm>
            <a:off x="5016167" y="7487098"/>
            <a:ext cx="45719" cy="359553"/>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327" name="Rectangle: Rounded Corners 326">
            <a:extLst>
              <a:ext uri="{FF2B5EF4-FFF2-40B4-BE49-F238E27FC236}">
                <a16:creationId xmlns:a16="http://schemas.microsoft.com/office/drawing/2014/main" id="{4F18F8DB-8FC7-4AA9-878B-3FD580D6C987}"/>
              </a:ext>
            </a:extLst>
          </p:cNvPr>
          <p:cNvSpPr/>
          <p:nvPr/>
        </p:nvSpPr>
        <p:spPr>
          <a:xfrm>
            <a:off x="6204104" y="7558604"/>
            <a:ext cx="45719" cy="971447"/>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28" name="Freeform: Shape 327">
            <a:extLst>
              <a:ext uri="{FF2B5EF4-FFF2-40B4-BE49-F238E27FC236}">
                <a16:creationId xmlns:a16="http://schemas.microsoft.com/office/drawing/2014/main" id="{AEE2551D-8E18-46A6-ABE7-E038FCC92068}"/>
              </a:ext>
            </a:extLst>
          </p:cNvPr>
          <p:cNvSpPr/>
          <p:nvPr/>
        </p:nvSpPr>
        <p:spPr>
          <a:xfrm>
            <a:off x="5162828" y="8103505"/>
            <a:ext cx="117763" cy="159328"/>
          </a:xfrm>
          <a:custGeom>
            <a:avLst/>
            <a:gdLst>
              <a:gd name="connsiteX0" fmla="*/ 0 w 117763"/>
              <a:gd name="connsiteY0" fmla="*/ 0 h 159328"/>
              <a:gd name="connsiteX1" fmla="*/ 6927 w 117763"/>
              <a:gd name="connsiteY1" fmla="*/ 41564 h 159328"/>
              <a:gd name="connsiteX2" fmla="*/ 20782 w 117763"/>
              <a:gd name="connsiteY2" fmla="*/ 62346 h 159328"/>
              <a:gd name="connsiteX3" fmla="*/ 117763 w 117763"/>
              <a:gd name="connsiteY3" fmla="*/ 83128 h 159328"/>
              <a:gd name="connsiteX4" fmla="*/ 110836 w 117763"/>
              <a:gd name="connsiteY4" fmla="*/ 103910 h 159328"/>
              <a:gd name="connsiteX5" fmla="*/ 90054 w 117763"/>
              <a:gd name="connsiteY5" fmla="*/ 124691 h 159328"/>
              <a:gd name="connsiteX6" fmla="*/ 41563 w 117763"/>
              <a:gd name="connsiteY6" fmla="*/ 159328 h 159328"/>
              <a:gd name="connsiteX7" fmla="*/ 34636 w 117763"/>
              <a:gd name="connsiteY7" fmla="*/ 138546 h 159328"/>
              <a:gd name="connsiteX8" fmla="*/ 20782 w 117763"/>
              <a:gd name="connsiteY8" fmla="*/ 20782 h 159328"/>
              <a:gd name="connsiteX9" fmla="*/ 48491 w 117763"/>
              <a:gd name="connsiteY9" fmla="*/ 62346 h 159328"/>
              <a:gd name="connsiteX10" fmla="*/ 110836 w 117763"/>
              <a:gd name="connsiteY10" fmla="*/ 76200 h 159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7763" h="159328">
                <a:moveTo>
                  <a:pt x="0" y="0"/>
                </a:moveTo>
                <a:cubicBezTo>
                  <a:pt x="2309" y="13855"/>
                  <a:pt x="2485" y="28239"/>
                  <a:pt x="6927" y="41564"/>
                </a:cubicBezTo>
                <a:cubicBezTo>
                  <a:pt x="9560" y="49462"/>
                  <a:pt x="13722" y="57933"/>
                  <a:pt x="20782" y="62346"/>
                </a:cubicBezTo>
                <a:cubicBezTo>
                  <a:pt x="45457" y="77768"/>
                  <a:pt x="91896" y="79894"/>
                  <a:pt x="117763" y="83128"/>
                </a:cubicBezTo>
                <a:cubicBezTo>
                  <a:pt x="115454" y="90055"/>
                  <a:pt x="114886" y="97834"/>
                  <a:pt x="110836" y="103910"/>
                </a:cubicBezTo>
                <a:cubicBezTo>
                  <a:pt x="105402" y="112061"/>
                  <a:pt x="97492" y="118316"/>
                  <a:pt x="90054" y="124691"/>
                </a:cubicBezTo>
                <a:cubicBezTo>
                  <a:pt x="75016" y="137580"/>
                  <a:pt x="58011" y="148363"/>
                  <a:pt x="41563" y="159328"/>
                </a:cubicBezTo>
                <a:cubicBezTo>
                  <a:pt x="39254" y="152401"/>
                  <a:pt x="36407" y="145630"/>
                  <a:pt x="34636" y="138546"/>
                </a:cubicBezTo>
                <a:cubicBezTo>
                  <a:pt x="28003" y="112013"/>
                  <a:pt x="15115" y="32117"/>
                  <a:pt x="20782" y="20782"/>
                </a:cubicBezTo>
                <a:cubicBezTo>
                  <a:pt x="28229" y="5889"/>
                  <a:pt x="34636" y="53110"/>
                  <a:pt x="48491" y="62346"/>
                </a:cubicBezTo>
                <a:cubicBezTo>
                  <a:pt x="80800" y="83885"/>
                  <a:pt x="60947" y="76200"/>
                  <a:pt x="110836" y="76200"/>
                </a:cubicBezTo>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29" name="Freeform: Shape 328">
            <a:extLst>
              <a:ext uri="{FF2B5EF4-FFF2-40B4-BE49-F238E27FC236}">
                <a16:creationId xmlns:a16="http://schemas.microsoft.com/office/drawing/2014/main" id="{80E9F7CF-8188-4868-A7E7-02CD080FE849}"/>
              </a:ext>
            </a:extLst>
          </p:cNvPr>
          <p:cNvSpPr/>
          <p:nvPr/>
        </p:nvSpPr>
        <p:spPr>
          <a:xfrm>
            <a:off x="6165944" y="7512933"/>
            <a:ext cx="76200" cy="620344"/>
          </a:xfrm>
          <a:custGeom>
            <a:avLst/>
            <a:gdLst>
              <a:gd name="connsiteX0" fmla="*/ 71120 w 76200"/>
              <a:gd name="connsiteY0" fmla="*/ 25984 h 620344"/>
              <a:gd name="connsiteX1" fmla="*/ 25400 w 76200"/>
              <a:gd name="connsiteY1" fmla="*/ 31064 h 620344"/>
              <a:gd name="connsiteX2" fmla="*/ 10160 w 76200"/>
              <a:gd name="connsiteY2" fmla="*/ 36144 h 620344"/>
              <a:gd name="connsiteX3" fmla="*/ 0 w 76200"/>
              <a:gd name="connsiteY3" fmla="*/ 56464 h 620344"/>
              <a:gd name="connsiteX4" fmla="*/ 5080 w 76200"/>
              <a:gd name="connsiteY4" fmla="*/ 163144 h 620344"/>
              <a:gd name="connsiteX5" fmla="*/ 15240 w 76200"/>
              <a:gd name="connsiteY5" fmla="*/ 371424 h 620344"/>
              <a:gd name="connsiteX6" fmla="*/ 20320 w 76200"/>
              <a:gd name="connsiteY6" fmla="*/ 498424 h 620344"/>
              <a:gd name="connsiteX7" fmla="*/ 30480 w 76200"/>
              <a:gd name="connsiteY7" fmla="*/ 513664 h 620344"/>
              <a:gd name="connsiteX8" fmla="*/ 40640 w 76200"/>
              <a:gd name="connsiteY8" fmla="*/ 554304 h 620344"/>
              <a:gd name="connsiteX9" fmla="*/ 50800 w 76200"/>
              <a:gd name="connsiteY9" fmla="*/ 605104 h 620344"/>
              <a:gd name="connsiteX10" fmla="*/ 66040 w 76200"/>
              <a:gd name="connsiteY10" fmla="*/ 620344 h 620344"/>
              <a:gd name="connsiteX11" fmla="*/ 76200 w 76200"/>
              <a:gd name="connsiteY11" fmla="*/ 564464 h 620344"/>
              <a:gd name="connsiteX12" fmla="*/ 66040 w 76200"/>
              <a:gd name="connsiteY12" fmla="*/ 391744 h 620344"/>
              <a:gd name="connsiteX13" fmla="*/ 71120 w 76200"/>
              <a:gd name="connsiteY13" fmla="*/ 25984 h 620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200" h="620344">
                <a:moveTo>
                  <a:pt x="71120" y="25984"/>
                </a:moveTo>
                <a:cubicBezTo>
                  <a:pt x="64347" y="-34129"/>
                  <a:pt x="40525" y="28543"/>
                  <a:pt x="25400" y="31064"/>
                </a:cubicBezTo>
                <a:cubicBezTo>
                  <a:pt x="20118" y="31944"/>
                  <a:pt x="13946" y="32358"/>
                  <a:pt x="10160" y="36144"/>
                </a:cubicBezTo>
                <a:cubicBezTo>
                  <a:pt x="4805" y="41499"/>
                  <a:pt x="3387" y="49691"/>
                  <a:pt x="0" y="56464"/>
                </a:cubicBezTo>
                <a:cubicBezTo>
                  <a:pt x="1693" y="92024"/>
                  <a:pt x="3738" y="127569"/>
                  <a:pt x="5080" y="163144"/>
                </a:cubicBezTo>
                <a:cubicBezTo>
                  <a:pt x="12386" y="356754"/>
                  <a:pt x="3679" y="267375"/>
                  <a:pt x="15240" y="371424"/>
                </a:cubicBezTo>
                <a:cubicBezTo>
                  <a:pt x="16933" y="413757"/>
                  <a:pt x="15806" y="456298"/>
                  <a:pt x="20320" y="498424"/>
                </a:cubicBezTo>
                <a:cubicBezTo>
                  <a:pt x="20970" y="504495"/>
                  <a:pt x="27750" y="508203"/>
                  <a:pt x="30480" y="513664"/>
                </a:cubicBezTo>
                <a:cubicBezTo>
                  <a:pt x="35387" y="523479"/>
                  <a:pt x="39191" y="545609"/>
                  <a:pt x="40640" y="554304"/>
                </a:cubicBezTo>
                <a:cubicBezTo>
                  <a:pt x="41166" y="557459"/>
                  <a:pt x="44309" y="595367"/>
                  <a:pt x="50800" y="605104"/>
                </a:cubicBezTo>
                <a:cubicBezTo>
                  <a:pt x="54785" y="611082"/>
                  <a:pt x="60960" y="615264"/>
                  <a:pt x="66040" y="620344"/>
                </a:cubicBezTo>
                <a:cubicBezTo>
                  <a:pt x="73184" y="598912"/>
                  <a:pt x="76200" y="593185"/>
                  <a:pt x="76200" y="564464"/>
                </a:cubicBezTo>
                <a:cubicBezTo>
                  <a:pt x="76200" y="463580"/>
                  <a:pt x="74848" y="462210"/>
                  <a:pt x="66040" y="391744"/>
                </a:cubicBezTo>
                <a:cubicBezTo>
                  <a:pt x="60490" y="92028"/>
                  <a:pt x="77893" y="86097"/>
                  <a:pt x="71120" y="25984"/>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30" name="Freeform: Shape 329">
            <a:extLst>
              <a:ext uri="{FF2B5EF4-FFF2-40B4-BE49-F238E27FC236}">
                <a16:creationId xmlns:a16="http://schemas.microsoft.com/office/drawing/2014/main" id="{FD3F3D80-FAAB-48B0-9E21-F46AFCBCB95F}"/>
              </a:ext>
            </a:extLst>
          </p:cNvPr>
          <p:cNvSpPr/>
          <p:nvPr/>
        </p:nvSpPr>
        <p:spPr>
          <a:xfrm>
            <a:off x="2087290" y="6466707"/>
            <a:ext cx="168760" cy="82413"/>
          </a:xfrm>
          <a:custGeom>
            <a:avLst/>
            <a:gdLst>
              <a:gd name="connsiteX0" fmla="*/ 336 w 415972"/>
              <a:gd name="connsiteY0" fmla="*/ 180109 h 318654"/>
              <a:gd name="connsiteX1" fmla="*/ 14191 w 415972"/>
              <a:gd name="connsiteY1" fmla="*/ 131618 h 318654"/>
              <a:gd name="connsiteX2" fmla="*/ 34972 w 415972"/>
              <a:gd name="connsiteY2" fmla="*/ 90054 h 318654"/>
              <a:gd name="connsiteX3" fmla="*/ 104245 w 415972"/>
              <a:gd name="connsiteY3" fmla="*/ 13854 h 318654"/>
              <a:gd name="connsiteX4" fmla="*/ 125027 w 415972"/>
              <a:gd name="connsiteY4" fmla="*/ 0 h 318654"/>
              <a:gd name="connsiteX5" fmla="*/ 228936 w 415972"/>
              <a:gd name="connsiteY5" fmla="*/ 6927 h 318654"/>
              <a:gd name="connsiteX6" fmla="*/ 249718 w 415972"/>
              <a:gd name="connsiteY6" fmla="*/ 20782 h 318654"/>
              <a:gd name="connsiteX7" fmla="*/ 270500 w 415972"/>
              <a:gd name="connsiteY7" fmla="*/ 27709 h 318654"/>
              <a:gd name="connsiteX8" fmla="*/ 291281 w 415972"/>
              <a:gd name="connsiteY8" fmla="*/ 62345 h 318654"/>
              <a:gd name="connsiteX9" fmla="*/ 305136 w 415972"/>
              <a:gd name="connsiteY9" fmla="*/ 83127 h 318654"/>
              <a:gd name="connsiteX10" fmla="*/ 312063 w 415972"/>
              <a:gd name="connsiteY10" fmla="*/ 110836 h 318654"/>
              <a:gd name="connsiteX11" fmla="*/ 346700 w 415972"/>
              <a:gd name="connsiteY11" fmla="*/ 173182 h 318654"/>
              <a:gd name="connsiteX12" fmla="*/ 367481 w 415972"/>
              <a:gd name="connsiteY12" fmla="*/ 117763 h 318654"/>
              <a:gd name="connsiteX13" fmla="*/ 388263 w 415972"/>
              <a:gd name="connsiteY13" fmla="*/ 76200 h 318654"/>
              <a:gd name="connsiteX14" fmla="*/ 415972 w 415972"/>
              <a:gd name="connsiteY14" fmla="*/ 13854 h 318654"/>
              <a:gd name="connsiteX15" fmla="*/ 409045 w 415972"/>
              <a:gd name="connsiteY15" fmla="*/ 145472 h 318654"/>
              <a:gd name="connsiteX16" fmla="*/ 402118 w 415972"/>
              <a:gd name="connsiteY16" fmla="*/ 166254 h 318654"/>
              <a:gd name="connsiteX17" fmla="*/ 374409 w 415972"/>
              <a:gd name="connsiteY17" fmla="*/ 318654 h 318654"/>
              <a:gd name="connsiteX18" fmla="*/ 360554 w 415972"/>
              <a:gd name="connsiteY18" fmla="*/ 297872 h 318654"/>
              <a:gd name="connsiteX19" fmla="*/ 353627 w 415972"/>
              <a:gd name="connsiteY19" fmla="*/ 277091 h 318654"/>
              <a:gd name="connsiteX20" fmla="*/ 325918 w 415972"/>
              <a:gd name="connsiteY20" fmla="*/ 263236 h 318654"/>
              <a:gd name="connsiteX21" fmla="*/ 284354 w 415972"/>
              <a:gd name="connsiteY21" fmla="*/ 297872 h 318654"/>
              <a:gd name="connsiteX22" fmla="*/ 256645 w 415972"/>
              <a:gd name="connsiteY22" fmla="*/ 318654 h 318654"/>
              <a:gd name="connsiteX23" fmla="*/ 62681 w 415972"/>
              <a:gd name="connsiteY23" fmla="*/ 304800 h 318654"/>
              <a:gd name="connsiteX24" fmla="*/ 41900 w 415972"/>
              <a:gd name="connsiteY24" fmla="*/ 297872 h 318654"/>
              <a:gd name="connsiteX25" fmla="*/ 28045 w 415972"/>
              <a:gd name="connsiteY25" fmla="*/ 277091 h 318654"/>
              <a:gd name="connsiteX26" fmla="*/ 336 w 415972"/>
              <a:gd name="connsiteY26" fmla="*/ 180109 h 318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15972" h="318654">
                <a:moveTo>
                  <a:pt x="336" y="180109"/>
                </a:moveTo>
                <a:cubicBezTo>
                  <a:pt x="-1973" y="155864"/>
                  <a:pt x="8156" y="147308"/>
                  <a:pt x="14191" y="131618"/>
                </a:cubicBezTo>
                <a:cubicBezTo>
                  <a:pt x="19751" y="117161"/>
                  <a:pt x="27450" y="103595"/>
                  <a:pt x="34972" y="90054"/>
                </a:cubicBezTo>
                <a:cubicBezTo>
                  <a:pt x="50067" y="62882"/>
                  <a:pt x="84520" y="27003"/>
                  <a:pt x="104245" y="13854"/>
                </a:cubicBezTo>
                <a:lnTo>
                  <a:pt x="125027" y="0"/>
                </a:lnTo>
                <a:cubicBezTo>
                  <a:pt x="159663" y="2309"/>
                  <a:pt x="194695" y="1220"/>
                  <a:pt x="228936" y="6927"/>
                </a:cubicBezTo>
                <a:cubicBezTo>
                  <a:pt x="237148" y="8296"/>
                  <a:pt x="242271" y="17059"/>
                  <a:pt x="249718" y="20782"/>
                </a:cubicBezTo>
                <a:cubicBezTo>
                  <a:pt x="256249" y="24048"/>
                  <a:pt x="263573" y="25400"/>
                  <a:pt x="270500" y="27709"/>
                </a:cubicBezTo>
                <a:cubicBezTo>
                  <a:pt x="277427" y="39254"/>
                  <a:pt x="284145" y="50928"/>
                  <a:pt x="291281" y="62345"/>
                </a:cubicBezTo>
                <a:cubicBezTo>
                  <a:pt x="295694" y="69405"/>
                  <a:pt x="301856" y="75475"/>
                  <a:pt x="305136" y="83127"/>
                </a:cubicBezTo>
                <a:cubicBezTo>
                  <a:pt x="308886" y="91878"/>
                  <a:pt x="308720" y="101922"/>
                  <a:pt x="312063" y="110836"/>
                </a:cubicBezTo>
                <a:cubicBezTo>
                  <a:pt x="318687" y="128500"/>
                  <a:pt x="337884" y="158489"/>
                  <a:pt x="346700" y="173182"/>
                </a:cubicBezTo>
                <a:cubicBezTo>
                  <a:pt x="353910" y="151550"/>
                  <a:pt x="357129" y="140538"/>
                  <a:pt x="367481" y="117763"/>
                </a:cubicBezTo>
                <a:cubicBezTo>
                  <a:pt x="373891" y="103662"/>
                  <a:pt x="382305" y="90498"/>
                  <a:pt x="388263" y="76200"/>
                </a:cubicBezTo>
                <a:cubicBezTo>
                  <a:pt x="415744" y="10247"/>
                  <a:pt x="387750" y="56188"/>
                  <a:pt x="415972" y="13854"/>
                </a:cubicBezTo>
                <a:cubicBezTo>
                  <a:pt x="413663" y="57727"/>
                  <a:pt x="413022" y="101719"/>
                  <a:pt x="409045" y="145472"/>
                </a:cubicBezTo>
                <a:cubicBezTo>
                  <a:pt x="408384" y="152744"/>
                  <a:pt x="403550" y="159094"/>
                  <a:pt x="402118" y="166254"/>
                </a:cubicBezTo>
                <a:cubicBezTo>
                  <a:pt x="391992" y="216884"/>
                  <a:pt x="383645" y="267854"/>
                  <a:pt x="374409" y="318654"/>
                </a:cubicBezTo>
                <a:cubicBezTo>
                  <a:pt x="369791" y="311727"/>
                  <a:pt x="364277" y="305319"/>
                  <a:pt x="360554" y="297872"/>
                </a:cubicBezTo>
                <a:cubicBezTo>
                  <a:pt x="357289" y="291341"/>
                  <a:pt x="358790" y="282254"/>
                  <a:pt x="353627" y="277091"/>
                </a:cubicBezTo>
                <a:cubicBezTo>
                  <a:pt x="346325" y="269789"/>
                  <a:pt x="335154" y="267854"/>
                  <a:pt x="325918" y="263236"/>
                </a:cubicBezTo>
                <a:cubicBezTo>
                  <a:pt x="279987" y="293857"/>
                  <a:pt x="331024" y="257870"/>
                  <a:pt x="284354" y="297872"/>
                </a:cubicBezTo>
                <a:cubicBezTo>
                  <a:pt x="275588" y="305386"/>
                  <a:pt x="265881" y="311727"/>
                  <a:pt x="256645" y="318654"/>
                </a:cubicBezTo>
                <a:cubicBezTo>
                  <a:pt x="191990" y="314036"/>
                  <a:pt x="127199" y="311044"/>
                  <a:pt x="62681" y="304800"/>
                </a:cubicBezTo>
                <a:cubicBezTo>
                  <a:pt x="55413" y="304097"/>
                  <a:pt x="47602" y="302433"/>
                  <a:pt x="41900" y="297872"/>
                </a:cubicBezTo>
                <a:cubicBezTo>
                  <a:pt x="35399" y="292671"/>
                  <a:pt x="32663" y="284018"/>
                  <a:pt x="28045" y="277091"/>
                </a:cubicBezTo>
                <a:cubicBezTo>
                  <a:pt x="12718" y="215779"/>
                  <a:pt x="2645" y="204354"/>
                  <a:pt x="336" y="180109"/>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31" name="Freeform: Shape 330">
            <a:extLst>
              <a:ext uri="{FF2B5EF4-FFF2-40B4-BE49-F238E27FC236}">
                <a16:creationId xmlns:a16="http://schemas.microsoft.com/office/drawing/2014/main" id="{08122665-87CC-43D2-8198-1199A67AA0AD}"/>
              </a:ext>
            </a:extLst>
          </p:cNvPr>
          <p:cNvSpPr/>
          <p:nvPr/>
        </p:nvSpPr>
        <p:spPr>
          <a:xfrm>
            <a:off x="1797400" y="6105041"/>
            <a:ext cx="168760" cy="82413"/>
          </a:xfrm>
          <a:custGeom>
            <a:avLst/>
            <a:gdLst>
              <a:gd name="connsiteX0" fmla="*/ 336 w 415972"/>
              <a:gd name="connsiteY0" fmla="*/ 180109 h 318654"/>
              <a:gd name="connsiteX1" fmla="*/ 14191 w 415972"/>
              <a:gd name="connsiteY1" fmla="*/ 131618 h 318654"/>
              <a:gd name="connsiteX2" fmla="*/ 34972 w 415972"/>
              <a:gd name="connsiteY2" fmla="*/ 90054 h 318654"/>
              <a:gd name="connsiteX3" fmla="*/ 104245 w 415972"/>
              <a:gd name="connsiteY3" fmla="*/ 13854 h 318654"/>
              <a:gd name="connsiteX4" fmla="*/ 125027 w 415972"/>
              <a:gd name="connsiteY4" fmla="*/ 0 h 318654"/>
              <a:gd name="connsiteX5" fmla="*/ 228936 w 415972"/>
              <a:gd name="connsiteY5" fmla="*/ 6927 h 318654"/>
              <a:gd name="connsiteX6" fmla="*/ 249718 w 415972"/>
              <a:gd name="connsiteY6" fmla="*/ 20782 h 318654"/>
              <a:gd name="connsiteX7" fmla="*/ 270500 w 415972"/>
              <a:gd name="connsiteY7" fmla="*/ 27709 h 318654"/>
              <a:gd name="connsiteX8" fmla="*/ 291281 w 415972"/>
              <a:gd name="connsiteY8" fmla="*/ 62345 h 318654"/>
              <a:gd name="connsiteX9" fmla="*/ 305136 w 415972"/>
              <a:gd name="connsiteY9" fmla="*/ 83127 h 318654"/>
              <a:gd name="connsiteX10" fmla="*/ 312063 w 415972"/>
              <a:gd name="connsiteY10" fmla="*/ 110836 h 318654"/>
              <a:gd name="connsiteX11" fmla="*/ 346700 w 415972"/>
              <a:gd name="connsiteY11" fmla="*/ 173182 h 318654"/>
              <a:gd name="connsiteX12" fmla="*/ 367481 w 415972"/>
              <a:gd name="connsiteY12" fmla="*/ 117763 h 318654"/>
              <a:gd name="connsiteX13" fmla="*/ 388263 w 415972"/>
              <a:gd name="connsiteY13" fmla="*/ 76200 h 318654"/>
              <a:gd name="connsiteX14" fmla="*/ 415972 w 415972"/>
              <a:gd name="connsiteY14" fmla="*/ 13854 h 318654"/>
              <a:gd name="connsiteX15" fmla="*/ 409045 w 415972"/>
              <a:gd name="connsiteY15" fmla="*/ 145472 h 318654"/>
              <a:gd name="connsiteX16" fmla="*/ 402118 w 415972"/>
              <a:gd name="connsiteY16" fmla="*/ 166254 h 318654"/>
              <a:gd name="connsiteX17" fmla="*/ 374409 w 415972"/>
              <a:gd name="connsiteY17" fmla="*/ 318654 h 318654"/>
              <a:gd name="connsiteX18" fmla="*/ 360554 w 415972"/>
              <a:gd name="connsiteY18" fmla="*/ 297872 h 318654"/>
              <a:gd name="connsiteX19" fmla="*/ 353627 w 415972"/>
              <a:gd name="connsiteY19" fmla="*/ 277091 h 318654"/>
              <a:gd name="connsiteX20" fmla="*/ 325918 w 415972"/>
              <a:gd name="connsiteY20" fmla="*/ 263236 h 318654"/>
              <a:gd name="connsiteX21" fmla="*/ 284354 w 415972"/>
              <a:gd name="connsiteY21" fmla="*/ 297872 h 318654"/>
              <a:gd name="connsiteX22" fmla="*/ 256645 w 415972"/>
              <a:gd name="connsiteY22" fmla="*/ 318654 h 318654"/>
              <a:gd name="connsiteX23" fmla="*/ 62681 w 415972"/>
              <a:gd name="connsiteY23" fmla="*/ 304800 h 318654"/>
              <a:gd name="connsiteX24" fmla="*/ 41900 w 415972"/>
              <a:gd name="connsiteY24" fmla="*/ 297872 h 318654"/>
              <a:gd name="connsiteX25" fmla="*/ 28045 w 415972"/>
              <a:gd name="connsiteY25" fmla="*/ 277091 h 318654"/>
              <a:gd name="connsiteX26" fmla="*/ 336 w 415972"/>
              <a:gd name="connsiteY26" fmla="*/ 180109 h 318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15972" h="318654">
                <a:moveTo>
                  <a:pt x="336" y="180109"/>
                </a:moveTo>
                <a:cubicBezTo>
                  <a:pt x="-1973" y="155864"/>
                  <a:pt x="8156" y="147308"/>
                  <a:pt x="14191" y="131618"/>
                </a:cubicBezTo>
                <a:cubicBezTo>
                  <a:pt x="19751" y="117161"/>
                  <a:pt x="27450" y="103595"/>
                  <a:pt x="34972" y="90054"/>
                </a:cubicBezTo>
                <a:cubicBezTo>
                  <a:pt x="50067" y="62882"/>
                  <a:pt x="84520" y="27003"/>
                  <a:pt x="104245" y="13854"/>
                </a:cubicBezTo>
                <a:lnTo>
                  <a:pt x="125027" y="0"/>
                </a:lnTo>
                <a:cubicBezTo>
                  <a:pt x="159663" y="2309"/>
                  <a:pt x="194695" y="1220"/>
                  <a:pt x="228936" y="6927"/>
                </a:cubicBezTo>
                <a:cubicBezTo>
                  <a:pt x="237148" y="8296"/>
                  <a:pt x="242271" y="17059"/>
                  <a:pt x="249718" y="20782"/>
                </a:cubicBezTo>
                <a:cubicBezTo>
                  <a:pt x="256249" y="24048"/>
                  <a:pt x="263573" y="25400"/>
                  <a:pt x="270500" y="27709"/>
                </a:cubicBezTo>
                <a:cubicBezTo>
                  <a:pt x="277427" y="39254"/>
                  <a:pt x="284145" y="50928"/>
                  <a:pt x="291281" y="62345"/>
                </a:cubicBezTo>
                <a:cubicBezTo>
                  <a:pt x="295694" y="69405"/>
                  <a:pt x="301856" y="75475"/>
                  <a:pt x="305136" y="83127"/>
                </a:cubicBezTo>
                <a:cubicBezTo>
                  <a:pt x="308886" y="91878"/>
                  <a:pt x="308720" y="101922"/>
                  <a:pt x="312063" y="110836"/>
                </a:cubicBezTo>
                <a:cubicBezTo>
                  <a:pt x="318687" y="128500"/>
                  <a:pt x="337884" y="158489"/>
                  <a:pt x="346700" y="173182"/>
                </a:cubicBezTo>
                <a:cubicBezTo>
                  <a:pt x="353910" y="151550"/>
                  <a:pt x="357129" y="140538"/>
                  <a:pt x="367481" y="117763"/>
                </a:cubicBezTo>
                <a:cubicBezTo>
                  <a:pt x="373891" y="103662"/>
                  <a:pt x="382305" y="90498"/>
                  <a:pt x="388263" y="76200"/>
                </a:cubicBezTo>
                <a:cubicBezTo>
                  <a:pt x="415744" y="10247"/>
                  <a:pt x="387750" y="56188"/>
                  <a:pt x="415972" y="13854"/>
                </a:cubicBezTo>
                <a:cubicBezTo>
                  <a:pt x="413663" y="57727"/>
                  <a:pt x="413022" y="101719"/>
                  <a:pt x="409045" y="145472"/>
                </a:cubicBezTo>
                <a:cubicBezTo>
                  <a:pt x="408384" y="152744"/>
                  <a:pt x="403550" y="159094"/>
                  <a:pt x="402118" y="166254"/>
                </a:cubicBezTo>
                <a:cubicBezTo>
                  <a:pt x="391992" y="216884"/>
                  <a:pt x="383645" y="267854"/>
                  <a:pt x="374409" y="318654"/>
                </a:cubicBezTo>
                <a:cubicBezTo>
                  <a:pt x="369791" y="311727"/>
                  <a:pt x="364277" y="305319"/>
                  <a:pt x="360554" y="297872"/>
                </a:cubicBezTo>
                <a:cubicBezTo>
                  <a:pt x="357289" y="291341"/>
                  <a:pt x="358790" y="282254"/>
                  <a:pt x="353627" y="277091"/>
                </a:cubicBezTo>
                <a:cubicBezTo>
                  <a:pt x="346325" y="269789"/>
                  <a:pt x="335154" y="267854"/>
                  <a:pt x="325918" y="263236"/>
                </a:cubicBezTo>
                <a:cubicBezTo>
                  <a:pt x="279987" y="293857"/>
                  <a:pt x="331024" y="257870"/>
                  <a:pt x="284354" y="297872"/>
                </a:cubicBezTo>
                <a:cubicBezTo>
                  <a:pt x="275588" y="305386"/>
                  <a:pt x="265881" y="311727"/>
                  <a:pt x="256645" y="318654"/>
                </a:cubicBezTo>
                <a:cubicBezTo>
                  <a:pt x="191990" y="314036"/>
                  <a:pt x="127199" y="311044"/>
                  <a:pt x="62681" y="304800"/>
                </a:cubicBezTo>
                <a:cubicBezTo>
                  <a:pt x="55413" y="304097"/>
                  <a:pt x="47602" y="302433"/>
                  <a:pt x="41900" y="297872"/>
                </a:cubicBezTo>
                <a:cubicBezTo>
                  <a:pt x="35399" y="292671"/>
                  <a:pt x="32663" y="284018"/>
                  <a:pt x="28045" y="277091"/>
                </a:cubicBezTo>
                <a:cubicBezTo>
                  <a:pt x="12718" y="215779"/>
                  <a:pt x="2645" y="204354"/>
                  <a:pt x="336" y="180109"/>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32" name="Freeform: Shape 331">
            <a:extLst>
              <a:ext uri="{FF2B5EF4-FFF2-40B4-BE49-F238E27FC236}">
                <a16:creationId xmlns:a16="http://schemas.microsoft.com/office/drawing/2014/main" id="{43500A0E-F1E5-4D47-9D39-AC4E275CD447}"/>
              </a:ext>
            </a:extLst>
          </p:cNvPr>
          <p:cNvSpPr/>
          <p:nvPr/>
        </p:nvSpPr>
        <p:spPr>
          <a:xfrm>
            <a:off x="1942331" y="5832705"/>
            <a:ext cx="168760" cy="82413"/>
          </a:xfrm>
          <a:custGeom>
            <a:avLst/>
            <a:gdLst>
              <a:gd name="connsiteX0" fmla="*/ 336 w 415972"/>
              <a:gd name="connsiteY0" fmla="*/ 180109 h 318654"/>
              <a:gd name="connsiteX1" fmla="*/ 14191 w 415972"/>
              <a:gd name="connsiteY1" fmla="*/ 131618 h 318654"/>
              <a:gd name="connsiteX2" fmla="*/ 34972 w 415972"/>
              <a:gd name="connsiteY2" fmla="*/ 90054 h 318654"/>
              <a:gd name="connsiteX3" fmla="*/ 104245 w 415972"/>
              <a:gd name="connsiteY3" fmla="*/ 13854 h 318654"/>
              <a:gd name="connsiteX4" fmla="*/ 125027 w 415972"/>
              <a:gd name="connsiteY4" fmla="*/ 0 h 318654"/>
              <a:gd name="connsiteX5" fmla="*/ 228936 w 415972"/>
              <a:gd name="connsiteY5" fmla="*/ 6927 h 318654"/>
              <a:gd name="connsiteX6" fmla="*/ 249718 w 415972"/>
              <a:gd name="connsiteY6" fmla="*/ 20782 h 318654"/>
              <a:gd name="connsiteX7" fmla="*/ 270500 w 415972"/>
              <a:gd name="connsiteY7" fmla="*/ 27709 h 318654"/>
              <a:gd name="connsiteX8" fmla="*/ 291281 w 415972"/>
              <a:gd name="connsiteY8" fmla="*/ 62345 h 318654"/>
              <a:gd name="connsiteX9" fmla="*/ 305136 w 415972"/>
              <a:gd name="connsiteY9" fmla="*/ 83127 h 318654"/>
              <a:gd name="connsiteX10" fmla="*/ 312063 w 415972"/>
              <a:gd name="connsiteY10" fmla="*/ 110836 h 318654"/>
              <a:gd name="connsiteX11" fmla="*/ 346700 w 415972"/>
              <a:gd name="connsiteY11" fmla="*/ 173182 h 318654"/>
              <a:gd name="connsiteX12" fmla="*/ 367481 w 415972"/>
              <a:gd name="connsiteY12" fmla="*/ 117763 h 318654"/>
              <a:gd name="connsiteX13" fmla="*/ 388263 w 415972"/>
              <a:gd name="connsiteY13" fmla="*/ 76200 h 318654"/>
              <a:gd name="connsiteX14" fmla="*/ 415972 w 415972"/>
              <a:gd name="connsiteY14" fmla="*/ 13854 h 318654"/>
              <a:gd name="connsiteX15" fmla="*/ 409045 w 415972"/>
              <a:gd name="connsiteY15" fmla="*/ 145472 h 318654"/>
              <a:gd name="connsiteX16" fmla="*/ 402118 w 415972"/>
              <a:gd name="connsiteY16" fmla="*/ 166254 h 318654"/>
              <a:gd name="connsiteX17" fmla="*/ 374409 w 415972"/>
              <a:gd name="connsiteY17" fmla="*/ 318654 h 318654"/>
              <a:gd name="connsiteX18" fmla="*/ 360554 w 415972"/>
              <a:gd name="connsiteY18" fmla="*/ 297872 h 318654"/>
              <a:gd name="connsiteX19" fmla="*/ 353627 w 415972"/>
              <a:gd name="connsiteY19" fmla="*/ 277091 h 318654"/>
              <a:gd name="connsiteX20" fmla="*/ 325918 w 415972"/>
              <a:gd name="connsiteY20" fmla="*/ 263236 h 318654"/>
              <a:gd name="connsiteX21" fmla="*/ 284354 w 415972"/>
              <a:gd name="connsiteY21" fmla="*/ 297872 h 318654"/>
              <a:gd name="connsiteX22" fmla="*/ 256645 w 415972"/>
              <a:gd name="connsiteY22" fmla="*/ 318654 h 318654"/>
              <a:gd name="connsiteX23" fmla="*/ 62681 w 415972"/>
              <a:gd name="connsiteY23" fmla="*/ 304800 h 318654"/>
              <a:gd name="connsiteX24" fmla="*/ 41900 w 415972"/>
              <a:gd name="connsiteY24" fmla="*/ 297872 h 318654"/>
              <a:gd name="connsiteX25" fmla="*/ 28045 w 415972"/>
              <a:gd name="connsiteY25" fmla="*/ 277091 h 318654"/>
              <a:gd name="connsiteX26" fmla="*/ 336 w 415972"/>
              <a:gd name="connsiteY26" fmla="*/ 180109 h 318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15972" h="318654">
                <a:moveTo>
                  <a:pt x="336" y="180109"/>
                </a:moveTo>
                <a:cubicBezTo>
                  <a:pt x="-1973" y="155864"/>
                  <a:pt x="8156" y="147308"/>
                  <a:pt x="14191" y="131618"/>
                </a:cubicBezTo>
                <a:cubicBezTo>
                  <a:pt x="19751" y="117161"/>
                  <a:pt x="27450" y="103595"/>
                  <a:pt x="34972" y="90054"/>
                </a:cubicBezTo>
                <a:cubicBezTo>
                  <a:pt x="50067" y="62882"/>
                  <a:pt x="84520" y="27003"/>
                  <a:pt x="104245" y="13854"/>
                </a:cubicBezTo>
                <a:lnTo>
                  <a:pt x="125027" y="0"/>
                </a:lnTo>
                <a:cubicBezTo>
                  <a:pt x="159663" y="2309"/>
                  <a:pt x="194695" y="1220"/>
                  <a:pt x="228936" y="6927"/>
                </a:cubicBezTo>
                <a:cubicBezTo>
                  <a:pt x="237148" y="8296"/>
                  <a:pt x="242271" y="17059"/>
                  <a:pt x="249718" y="20782"/>
                </a:cubicBezTo>
                <a:cubicBezTo>
                  <a:pt x="256249" y="24048"/>
                  <a:pt x="263573" y="25400"/>
                  <a:pt x="270500" y="27709"/>
                </a:cubicBezTo>
                <a:cubicBezTo>
                  <a:pt x="277427" y="39254"/>
                  <a:pt x="284145" y="50928"/>
                  <a:pt x="291281" y="62345"/>
                </a:cubicBezTo>
                <a:cubicBezTo>
                  <a:pt x="295694" y="69405"/>
                  <a:pt x="301856" y="75475"/>
                  <a:pt x="305136" y="83127"/>
                </a:cubicBezTo>
                <a:cubicBezTo>
                  <a:pt x="308886" y="91878"/>
                  <a:pt x="308720" y="101922"/>
                  <a:pt x="312063" y="110836"/>
                </a:cubicBezTo>
                <a:cubicBezTo>
                  <a:pt x="318687" y="128500"/>
                  <a:pt x="337884" y="158489"/>
                  <a:pt x="346700" y="173182"/>
                </a:cubicBezTo>
                <a:cubicBezTo>
                  <a:pt x="353910" y="151550"/>
                  <a:pt x="357129" y="140538"/>
                  <a:pt x="367481" y="117763"/>
                </a:cubicBezTo>
                <a:cubicBezTo>
                  <a:pt x="373891" y="103662"/>
                  <a:pt x="382305" y="90498"/>
                  <a:pt x="388263" y="76200"/>
                </a:cubicBezTo>
                <a:cubicBezTo>
                  <a:pt x="415744" y="10247"/>
                  <a:pt x="387750" y="56188"/>
                  <a:pt x="415972" y="13854"/>
                </a:cubicBezTo>
                <a:cubicBezTo>
                  <a:pt x="413663" y="57727"/>
                  <a:pt x="413022" y="101719"/>
                  <a:pt x="409045" y="145472"/>
                </a:cubicBezTo>
                <a:cubicBezTo>
                  <a:pt x="408384" y="152744"/>
                  <a:pt x="403550" y="159094"/>
                  <a:pt x="402118" y="166254"/>
                </a:cubicBezTo>
                <a:cubicBezTo>
                  <a:pt x="391992" y="216884"/>
                  <a:pt x="383645" y="267854"/>
                  <a:pt x="374409" y="318654"/>
                </a:cubicBezTo>
                <a:cubicBezTo>
                  <a:pt x="369791" y="311727"/>
                  <a:pt x="364277" y="305319"/>
                  <a:pt x="360554" y="297872"/>
                </a:cubicBezTo>
                <a:cubicBezTo>
                  <a:pt x="357289" y="291341"/>
                  <a:pt x="358790" y="282254"/>
                  <a:pt x="353627" y="277091"/>
                </a:cubicBezTo>
                <a:cubicBezTo>
                  <a:pt x="346325" y="269789"/>
                  <a:pt x="335154" y="267854"/>
                  <a:pt x="325918" y="263236"/>
                </a:cubicBezTo>
                <a:cubicBezTo>
                  <a:pt x="279987" y="293857"/>
                  <a:pt x="331024" y="257870"/>
                  <a:pt x="284354" y="297872"/>
                </a:cubicBezTo>
                <a:cubicBezTo>
                  <a:pt x="275588" y="305386"/>
                  <a:pt x="265881" y="311727"/>
                  <a:pt x="256645" y="318654"/>
                </a:cubicBezTo>
                <a:cubicBezTo>
                  <a:pt x="191990" y="314036"/>
                  <a:pt x="127199" y="311044"/>
                  <a:pt x="62681" y="304800"/>
                </a:cubicBezTo>
                <a:cubicBezTo>
                  <a:pt x="55413" y="304097"/>
                  <a:pt x="47602" y="302433"/>
                  <a:pt x="41900" y="297872"/>
                </a:cubicBezTo>
                <a:cubicBezTo>
                  <a:pt x="35399" y="292671"/>
                  <a:pt x="32663" y="284018"/>
                  <a:pt x="28045" y="277091"/>
                </a:cubicBezTo>
                <a:cubicBezTo>
                  <a:pt x="12718" y="215779"/>
                  <a:pt x="2645" y="204354"/>
                  <a:pt x="336" y="180109"/>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33" name="Freeform: Shape 332">
            <a:extLst>
              <a:ext uri="{FF2B5EF4-FFF2-40B4-BE49-F238E27FC236}">
                <a16:creationId xmlns:a16="http://schemas.microsoft.com/office/drawing/2014/main" id="{6241A9D7-81DC-4B00-8471-0C2708A47FE3}"/>
              </a:ext>
            </a:extLst>
          </p:cNvPr>
          <p:cNvSpPr/>
          <p:nvPr/>
        </p:nvSpPr>
        <p:spPr>
          <a:xfrm>
            <a:off x="1883413" y="6334135"/>
            <a:ext cx="168760" cy="82413"/>
          </a:xfrm>
          <a:custGeom>
            <a:avLst/>
            <a:gdLst>
              <a:gd name="connsiteX0" fmla="*/ 336 w 415972"/>
              <a:gd name="connsiteY0" fmla="*/ 180109 h 318654"/>
              <a:gd name="connsiteX1" fmla="*/ 14191 w 415972"/>
              <a:gd name="connsiteY1" fmla="*/ 131618 h 318654"/>
              <a:gd name="connsiteX2" fmla="*/ 34972 w 415972"/>
              <a:gd name="connsiteY2" fmla="*/ 90054 h 318654"/>
              <a:gd name="connsiteX3" fmla="*/ 104245 w 415972"/>
              <a:gd name="connsiteY3" fmla="*/ 13854 h 318654"/>
              <a:gd name="connsiteX4" fmla="*/ 125027 w 415972"/>
              <a:gd name="connsiteY4" fmla="*/ 0 h 318654"/>
              <a:gd name="connsiteX5" fmla="*/ 228936 w 415972"/>
              <a:gd name="connsiteY5" fmla="*/ 6927 h 318654"/>
              <a:gd name="connsiteX6" fmla="*/ 249718 w 415972"/>
              <a:gd name="connsiteY6" fmla="*/ 20782 h 318654"/>
              <a:gd name="connsiteX7" fmla="*/ 270500 w 415972"/>
              <a:gd name="connsiteY7" fmla="*/ 27709 h 318654"/>
              <a:gd name="connsiteX8" fmla="*/ 291281 w 415972"/>
              <a:gd name="connsiteY8" fmla="*/ 62345 h 318654"/>
              <a:gd name="connsiteX9" fmla="*/ 305136 w 415972"/>
              <a:gd name="connsiteY9" fmla="*/ 83127 h 318654"/>
              <a:gd name="connsiteX10" fmla="*/ 312063 w 415972"/>
              <a:gd name="connsiteY10" fmla="*/ 110836 h 318654"/>
              <a:gd name="connsiteX11" fmla="*/ 346700 w 415972"/>
              <a:gd name="connsiteY11" fmla="*/ 173182 h 318654"/>
              <a:gd name="connsiteX12" fmla="*/ 367481 w 415972"/>
              <a:gd name="connsiteY12" fmla="*/ 117763 h 318654"/>
              <a:gd name="connsiteX13" fmla="*/ 388263 w 415972"/>
              <a:gd name="connsiteY13" fmla="*/ 76200 h 318654"/>
              <a:gd name="connsiteX14" fmla="*/ 415972 w 415972"/>
              <a:gd name="connsiteY14" fmla="*/ 13854 h 318654"/>
              <a:gd name="connsiteX15" fmla="*/ 409045 w 415972"/>
              <a:gd name="connsiteY15" fmla="*/ 145472 h 318654"/>
              <a:gd name="connsiteX16" fmla="*/ 402118 w 415972"/>
              <a:gd name="connsiteY16" fmla="*/ 166254 h 318654"/>
              <a:gd name="connsiteX17" fmla="*/ 374409 w 415972"/>
              <a:gd name="connsiteY17" fmla="*/ 318654 h 318654"/>
              <a:gd name="connsiteX18" fmla="*/ 360554 w 415972"/>
              <a:gd name="connsiteY18" fmla="*/ 297872 h 318654"/>
              <a:gd name="connsiteX19" fmla="*/ 353627 w 415972"/>
              <a:gd name="connsiteY19" fmla="*/ 277091 h 318654"/>
              <a:gd name="connsiteX20" fmla="*/ 325918 w 415972"/>
              <a:gd name="connsiteY20" fmla="*/ 263236 h 318654"/>
              <a:gd name="connsiteX21" fmla="*/ 284354 w 415972"/>
              <a:gd name="connsiteY21" fmla="*/ 297872 h 318654"/>
              <a:gd name="connsiteX22" fmla="*/ 256645 w 415972"/>
              <a:gd name="connsiteY22" fmla="*/ 318654 h 318654"/>
              <a:gd name="connsiteX23" fmla="*/ 62681 w 415972"/>
              <a:gd name="connsiteY23" fmla="*/ 304800 h 318654"/>
              <a:gd name="connsiteX24" fmla="*/ 41900 w 415972"/>
              <a:gd name="connsiteY24" fmla="*/ 297872 h 318654"/>
              <a:gd name="connsiteX25" fmla="*/ 28045 w 415972"/>
              <a:gd name="connsiteY25" fmla="*/ 277091 h 318654"/>
              <a:gd name="connsiteX26" fmla="*/ 336 w 415972"/>
              <a:gd name="connsiteY26" fmla="*/ 180109 h 318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15972" h="318654">
                <a:moveTo>
                  <a:pt x="336" y="180109"/>
                </a:moveTo>
                <a:cubicBezTo>
                  <a:pt x="-1973" y="155864"/>
                  <a:pt x="8156" y="147308"/>
                  <a:pt x="14191" y="131618"/>
                </a:cubicBezTo>
                <a:cubicBezTo>
                  <a:pt x="19751" y="117161"/>
                  <a:pt x="27450" y="103595"/>
                  <a:pt x="34972" y="90054"/>
                </a:cubicBezTo>
                <a:cubicBezTo>
                  <a:pt x="50067" y="62882"/>
                  <a:pt x="84520" y="27003"/>
                  <a:pt x="104245" y="13854"/>
                </a:cubicBezTo>
                <a:lnTo>
                  <a:pt x="125027" y="0"/>
                </a:lnTo>
                <a:cubicBezTo>
                  <a:pt x="159663" y="2309"/>
                  <a:pt x="194695" y="1220"/>
                  <a:pt x="228936" y="6927"/>
                </a:cubicBezTo>
                <a:cubicBezTo>
                  <a:pt x="237148" y="8296"/>
                  <a:pt x="242271" y="17059"/>
                  <a:pt x="249718" y="20782"/>
                </a:cubicBezTo>
                <a:cubicBezTo>
                  <a:pt x="256249" y="24048"/>
                  <a:pt x="263573" y="25400"/>
                  <a:pt x="270500" y="27709"/>
                </a:cubicBezTo>
                <a:cubicBezTo>
                  <a:pt x="277427" y="39254"/>
                  <a:pt x="284145" y="50928"/>
                  <a:pt x="291281" y="62345"/>
                </a:cubicBezTo>
                <a:cubicBezTo>
                  <a:pt x="295694" y="69405"/>
                  <a:pt x="301856" y="75475"/>
                  <a:pt x="305136" y="83127"/>
                </a:cubicBezTo>
                <a:cubicBezTo>
                  <a:pt x="308886" y="91878"/>
                  <a:pt x="308720" y="101922"/>
                  <a:pt x="312063" y="110836"/>
                </a:cubicBezTo>
                <a:cubicBezTo>
                  <a:pt x="318687" y="128500"/>
                  <a:pt x="337884" y="158489"/>
                  <a:pt x="346700" y="173182"/>
                </a:cubicBezTo>
                <a:cubicBezTo>
                  <a:pt x="353910" y="151550"/>
                  <a:pt x="357129" y="140538"/>
                  <a:pt x="367481" y="117763"/>
                </a:cubicBezTo>
                <a:cubicBezTo>
                  <a:pt x="373891" y="103662"/>
                  <a:pt x="382305" y="90498"/>
                  <a:pt x="388263" y="76200"/>
                </a:cubicBezTo>
                <a:cubicBezTo>
                  <a:pt x="415744" y="10247"/>
                  <a:pt x="387750" y="56188"/>
                  <a:pt x="415972" y="13854"/>
                </a:cubicBezTo>
                <a:cubicBezTo>
                  <a:pt x="413663" y="57727"/>
                  <a:pt x="413022" y="101719"/>
                  <a:pt x="409045" y="145472"/>
                </a:cubicBezTo>
                <a:cubicBezTo>
                  <a:pt x="408384" y="152744"/>
                  <a:pt x="403550" y="159094"/>
                  <a:pt x="402118" y="166254"/>
                </a:cubicBezTo>
                <a:cubicBezTo>
                  <a:pt x="391992" y="216884"/>
                  <a:pt x="383645" y="267854"/>
                  <a:pt x="374409" y="318654"/>
                </a:cubicBezTo>
                <a:cubicBezTo>
                  <a:pt x="369791" y="311727"/>
                  <a:pt x="364277" y="305319"/>
                  <a:pt x="360554" y="297872"/>
                </a:cubicBezTo>
                <a:cubicBezTo>
                  <a:pt x="357289" y="291341"/>
                  <a:pt x="358790" y="282254"/>
                  <a:pt x="353627" y="277091"/>
                </a:cubicBezTo>
                <a:cubicBezTo>
                  <a:pt x="346325" y="269789"/>
                  <a:pt x="335154" y="267854"/>
                  <a:pt x="325918" y="263236"/>
                </a:cubicBezTo>
                <a:cubicBezTo>
                  <a:pt x="279987" y="293857"/>
                  <a:pt x="331024" y="257870"/>
                  <a:pt x="284354" y="297872"/>
                </a:cubicBezTo>
                <a:cubicBezTo>
                  <a:pt x="275588" y="305386"/>
                  <a:pt x="265881" y="311727"/>
                  <a:pt x="256645" y="318654"/>
                </a:cubicBezTo>
                <a:cubicBezTo>
                  <a:pt x="191990" y="314036"/>
                  <a:pt x="127199" y="311044"/>
                  <a:pt x="62681" y="304800"/>
                </a:cubicBezTo>
                <a:cubicBezTo>
                  <a:pt x="55413" y="304097"/>
                  <a:pt x="47602" y="302433"/>
                  <a:pt x="41900" y="297872"/>
                </a:cubicBezTo>
                <a:cubicBezTo>
                  <a:pt x="35399" y="292671"/>
                  <a:pt x="32663" y="284018"/>
                  <a:pt x="28045" y="277091"/>
                </a:cubicBezTo>
                <a:cubicBezTo>
                  <a:pt x="12718" y="215779"/>
                  <a:pt x="2645" y="204354"/>
                  <a:pt x="336" y="180109"/>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34" name="Oval 333">
            <a:extLst>
              <a:ext uri="{FF2B5EF4-FFF2-40B4-BE49-F238E27FC236}">
                <a16:creationId xmlns:a16="http://schemas.microsoft.com/office/drawing/2014/main" id="{5933F669-AF96-4F82-867E-E87145E64E11}"/>
              </a:ext>
            </a:extLst>
          </p:cNvPr>
          <p:cNvSpPr/>
          <p:nvPr/>
        </p:nvSpPr>
        <p:spPr>
          <a:xfrm>
            <a:off x="2133023" y="6491716"/>
            <a:ext cx="45719" cy="45719"/>
          </a:xfrm>
          <a:prstGeom prst="ellipse">
            <a:avLst/>
          </a:prstGeom>
          <a:solidFill>
            <a:schemeClr val="bg1">
              <a:lumMod val="50000"/>
            </a:schemeClr>
          </a:solidFill>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335" name="Oval 334">
            <a:extLst>
              <a:ext uri="{FF2B5EF4-FFF2-40B4-BE49-F238E27FC236}">
                <a16:creationId xmlns:a16="http://schemas.microsoft.com/office/drawing/2014/main" id="{E949C507-9C2B-4827-B3EF-98AA168903A9}"/>
              </a:ext>
            </a:extLst>
          </p:cNvPr>
          <p:cNvSpPr/>
          <p:nvPr/>
        </p:nvSpPr>
        <p:spPr>
          <a:xfrm>
            <a:off x="1997197" y="5855496"/>
            <a:ext cx="45719" cy="45719"/>
          </a:xfrm>
          <a:prstGeom prst="ellipse">
            <a:avLst/>
          </a:prstGeom>
          <a:solidFill>
            <a:schemeClr val="bg1">
              <a:lumMod val="50000"/>
            </a:schemeClr>
          </a:solidFill>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336" name="Oval 335">
            <a:extLst>
              <a:ext uri="{FF2B5EF4-FFF2-40B4-BE49-F238E27FC236}">
                <a16:creationId xmlns:a16="http://schemas.microsoft.com/office/drawing/2014/main" id="{51CEB679-59A4-4BB4-BD22-4D4C389F3914}"/>
              </a:ext>
            </a:extLst>
          </p:cNvPr>
          <p:cNvSpPr/>
          <p:nvPr/>
        </p:nvSpPr>
        <p:spPr>
          <a:xfrm>
            <a:off x="1836061" y="6121108"/>
            <a:ext cx="45719" cy="45719"/>
          </a:xfrm>
          <a:prstGeom prst="ellipse">
            <a:avLst/>
          </a:prstGeom>
          <a:solidFill>
            <a:schemeClr val="bg1">
              <a:lumMod val="50000"/>
            </a:schemeClr>
          </a:solidFill>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337" name="Oval 336">
            <a:extLst>
              <a:ext uri="{FF2B5EF4-FFF2-40B4-BE49-F238E27FC236}">
                <a16:creationId xmlns:a16="http://schemas.microsoft.com/office/drawing/2014/main" id="{143E4ADC-799B-495C-9D7F-9D4C5A078697}"/>
              </a:ext>
            </a:extLst>
          </p:cNvPr>
          <p:cNvSpPr/>
          <p:nvPr/>
        </p:nvSpPr>
        <p:spPr>
          <a:xfrm>
            <a:off x="1930188" y="6351745"/>
            <a:ext cx="45719" cy="45719"/>
          </a:xfrm>
          <a:prstGeom prst="ellipse">
            <a:avLst/>
          </a:prstGeom>
          <a:solidFill>
            <a:schemeClr val="bg1">
              <a:lumMod val="50000"/>
            </a:schemeClr>
          </a:solidFill>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338" name="Freeform: Shape 337">
            <a:extLst>
              <a:ext uri="{FF2B5EF4-FFF2-40B4-BE49-F238E27FC236}">
                <a16:creationId xmlns:a16="http://schemas.microsoft.com/office/drawing/2014/main" id="{FDB419EA-A9E2-41B6-B4CB-7132B6F236DE}"/>
              </a:ext>
            </a:extLst>
          </p:cNvPr>
          <p:cNvSpPr/>
          <p:nvPr/>
        </p:nvSpPr>
        <p:spPr>
          <a:xfrm>
            <a:off x="2485548" y="5691339"/>
            <a:ext cx="317979" cy="211053"/>
          </a:xfrm>
          <a:custGeom>
            <a:avLst/>
            <a:gdLst>
              <a:gd name="connsiteX0" fmla="*/ 336 w 415972"/>
              <a:gd name="connsiteY0" fmla="*/ 180109 h 318654"/>
              <a:gd name="connsiteX1" fmla="*/ 14191 w 415972"/>
              <a:gd name="connsiteY1" fmla="*/ 131618 h 318654"/>
              <a:gd name="connsiteX2" fmla="*/ 34972 w 415972"/>
              <a:gd name="connsiteY2" fmla="*/ 90054 h 318654"/>
              <a:gd name="connsiteX3" fmla="*/ 104245 w 415972"/>
              <a:gd name="connsiteY3" fmla="*/ 13854 h 318654"/>
              <a:gd name="connsiteX4" fmla="*/ 125027 w 415972"/>
              <a:gd name="connsiteY4" fmla="*/ 0 h 318654"/>
              <a:gd name="connsiteX5" fmla="*/ 228936 w 415972"/>
              <a:gd name="connsiteY5" fmla="*/ 6927 h 318654"/>
              <a:gd name="connsiteX6" fmla="*/ 249718 w 415972"/>
              <a:gd name="connsiteY6" fmla="*/ 20782 h 318654"/>
              <a:gd name="connsiteX7" fmla="*/ 270500 w 415972"/>
              <a:gd name="connsiteY7" fmla="*/ 27709 h 318654"/>
              <a:gd name="connsiteX8" fmla="*/ 291281 w 415972"/>
              <a:gd name="connsiteY8" fmla="*/ 62345 h 318654"/>
              <a:gd name="connsiteX9" fmla="*/ 305136 w 415972"/>
              <a:gd name="connsiteY9" fmla="*/ 83127 h 318654"/>
              <a:gd name="connsiteX10" fmla="*/ 312063 w 415972"/>
              <a:gd name="connsiteY10" fmla="*/ 110836 h 318654"/>
              <a:gd name="connsiteX11" fmla="*/ 346700 w 415972"/>
              <a:gd name="connsiteY11" fmla="*/ 173182 h 318654"/>
              <a:gd name="connsiteX12" fmla="*/ 367481 w 415972"/>
              <a:gd name="connsiteY12" fmla="*/ 117763 h 318654"/>
              <a:gd name="connsiteX13" fmla="*/ 388263 w 415972"/>
              <a:gd name="connsiteY13" fmla="*/ 76200 h 318654"/>
              <a:gd name="connsiteX14" fmla="*/ 415972 w 415972"/>
              <a:gd name="connsiteY14" fmla="*/ 13854 h 318654"/>
              <a:gd name="connsiteX15" fmla="*/ 409045 w 415972"/>
              <a:gd name="connsiteY15" fmla="*/ 145472 h 318654"/>
              <a:gd name="connsiteX16" fmla="*/ 402118 w 415972"/>
              <a:gd name="connsiteY16" fmla="*/ 166254 h 318654"/>
              <a:gd name="connsiteX17" fmla="*/ 374409 w 415972"/>
              <a:gd name="connsiteY17" fmla="*/ 318654 h 318654"/>
              <a:gd name="connsiteX18" fmla="*/ 360554 w 415972"/>
              <a:gd name="connsiteY18" fmla="*/ 297872 h 318654"/>
              <a:gd name="connsiteX19" fmla="*/ 353627 w 415972"/>
              <a:gd name="connsiteY19" fmla="*/ 277091 h 318654"/>
              <a:gd name="connsiteX20" fmla="*/ 325918 w 415972"/>
              <a:gd name="connsiteY20" fmla="*/ 263236 h 318654"/>
              <a:gd name="connsiteX21" fmla="*/ 284354 w 415972"/>
              <a:gd name="connsiteY21" fmla="*/ 297872 h 318654"/>
              <a:gd name="connsiteX22" fmla="*/ 256645 w 415972"/>
              <a:gd name="connsiteY22" fmla="*/ 318654 h 318654"/>
              <a:gd name="connsiteX23" fmla="*/ 62681 w 415972"/>
              <a:gd name="connsiteY23" fmla="*/ 304800 h 318654"/>
              <a:gd name="connsiteX24" fmla="*/ 41900 w 415972"/>
              <a:gd name="connsiteY24" fmla="*/ 297872 h 318654"/>
              <a:gd name="connsiteX25" fmla="*/ 28045 w 415972"/>
              <a:gd name="connsiteY25" fmla="*/ 277091 h 318654"/>
              <a:gd name="connsiteX26" fmla="*/ 336 w 415972"/>
              <a:gd name="connsiteY26" fmla="*/ 180109 h 318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15972" h="318654">
                <a:moveTo>
                  <a:pt x="336" y="180109"/>
                </a:moveTo>
                <a:cubicBezTo>
                  <a:pt x="-1973" y="155864"/>
                  <a:pt x="8156" y="147308"/>
                  <a:pt x="14191" y="131618"/>
                </a:cubicBezTo>
                <a:cubicBezTo>
                  <a:pt x="19751" y="117161"/>
                  <a:pt x="27450" y="103595"/>
                  <a:pt x="34972" y="90054"/>
                </a:cubicBezTo>
                <a:cubicBezTo>
                  <a:pt x="50067" y="62882"/>
                  <a:pt x="84520" y="27003"/>
                  <a:pt x="104245" y="13854"/>
                </a:cubicBezTo>
                <a:lnTo>
                  <a:pt x="125027" y="0"/>
                </a:lnTo>
                <a:cubicBezTo>
                  <a:pt x="159663" y="2309"/>
                  <a:pt x="194695" y="1220"/>
                  <a:pt x="228936" y="6927"/>
                </a:cubicBezTo>
                <a:cubicBezTo>
                  <a:pt x="237148" y="8296"/>
                  <a:pt x="242271" y="17059"/>
                  <a:pt x="249718" y="20782"/>
                </a:cubicBezTo>
                <a:cubicBezTo>
                  <a:pt x="256249" y="24048"/>
                  <a:pt x="263573" y="25400"/>
                  <a:pt x="270500" y="27709"/>
                </a:cubicBezTo>
                <a:cubicBezTo>
                  <a:pt x="277427" y="39254"/>
                  <a:pt x="284145" y="50928"/>
                  <a:pt x="291281" y="62345"/>
                </a:cubicBezTo>
                <a:cubicBezTo>
                  <a:pt x="295694" y="69405"/>
                  <a:pt x="301856" y="75475"/>
                  <a:pt x="305136" y="83127"/>
                </a:cubicBezTo>
                <a:cubicBezTo>
                  <a:pt x="308886" y="91878"/>
                  <a:pt x="308720" y="101922"/>
                  <a:pt x="312063" y="110836"/>
                </a:cubicBezTo>
                <a:cubicBezTo>
                  <a:pt x="318687" y="128500"/>
                  <a:pt x="337884" y="158489"/>
                  <a:pt x="346700" y="173182"/>
                </a:cubicBezTo>
                <a:cubicBezTo>
                  <a:pt x="353910" y="151550"/>
                  <a:pt x="357129" y="140538"/>
                  <a:pt x="367481" y="117763"/>
                </a:cubicBezTo>
                <a:cubicBezTo>
                  <a:pt x="373891" y="103662"/>
                  <a:pt x="382305" y="90498"/>
                  <a:pt x="388263" y="76200"/>
                </a:cubicBezTo>
                <a:cubicBezTo>
                  <a:pt x="415744" y="10247"/>
                  <a:pt x="387750" y="56188"/>
                  <a:pt x="415972" y="13854"/>
                </a:cubicBezTo>
                <a:cubicBezTo>
                  <a:pt x="413663" y="57727"/>
                  <a:pt x="413022" y="101719"/>
                  <a:pt x="409045" y="145472"/>
                </a:cubicBezTo>
                <a:cubicBezTo>
                  <a:pt x="408384" y="152744"/>
                  <a:pt x="403550" y="159094"/>
                  <a:pt x="402118" y="166254"/>
                </a:cubicBezTo>
                <a:cubicBezTo>
                  <a:pt x="391992" y="216884"/>
                  <a:pt x="383645" y="267854"/>
                  <a:pt x="374409" y="318654"/>
                </a:cubicBezTo>
                <a:cubicBezTo>
                  <a:pt x="369791" y="311727"/>
                  <a:pt x="364277" y="305319"/>
                  <a:pt x="360554" y="297872"/>
                </a:cubicBezTo>
                <a:cubicBezTo>
                  <a:pt x="357289" y="291341"/>
                  <a:pt x="358790" y="282254"/>
                  <a:pt x="353627" y="277091"/>
                </a:cubicBezTo>
                <a:cubicBezTo>
                  <a:pt x="346325" y="269789"/>
                  <a:pt x="335154" y="267854"/>
                  <a:pt x="325918" y="263236"/>
                </a:cubicBezTo>
                <a:cubicBezTo>
                  <a:pt x="279987" y="293857"/>
                  <a:pt x="331024" y="257870"/>
                  <a:pt x="284354" y="297872"/>
                </a:cubicBezTo>
                <a:cubicBezTo>
                  <a:pt x="275588" y="305386"/>
                  <a:pt x="265881" y="311727"/>
                  <a:pt x="256645" y="318654"/>
                </a:cubicBezTo>
                <a:cubicBezTo>
                  <a:pt x="191990" y="314036"/>
                  <a:pt x="127199" y="311044"/>
                  <a:pt x="62681" y="304800"/>
                </a:cubicBezTo>
                <a:cubicBezTo>
                  <a:pt x="55413" y="304097"/>
                  <a:pt x="47602" y="302433"/>
                  <a:pt x="41900" y="297872"/>
                </a:cubicBezTo>
                <a:cubicBezTo>
                  <a:pt x="35399" y="292671"/>
                  <a:pt x="32663" y="284018"/>
                  <a:pt x="28045" y="277091"/>
                </a:cubicBezTo>
                <a:cubicBezTo>
                  <a:pt x="12718" y="215779"/>
                  <a:pt x="2645" y="204354"/>
                  <a:pt x="336" y="180109"/>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39" name="Freeform: Shape 338">
            <a:extLst>
              <a:ext uri="{FF2B5EF4-FFF2-40B4-BE49-F238E27FC236}">
                <a16:creationId xmlns:a16="http://schemas.microsoft.com/office/drawing/2014/main" id="{AFFA14FC-B283-48FE-A578-D5BB16A12E7D}"/>
              </a:ext>
            </a:extLst>
          </p:cNvPr>
          <p:cNvSpPr/>
          <p:nvPr/>
        </p:nvSpPr>
        <p:spPr>
          <a:xfrm>
            <a:off x="2489663" y="6361748"/>
            <a:ext cx="317979" cy="211053"/>
          </a:xfrm>
          <a:custGeom>
            <a:avLst/>
            <a:gdLst>
              <a:gd name="connsiteX0" fmla="*/ 336 w 415972"/>
              <a:gd name="connsiteY0" fmla="*/ 180109 h 318654"/>
              <a:gd name="connsiteX1" fmla="*/ 14191 w 415972"/>
              <a:gd name="connsiteY1" fmla="*/ 131618 h 318654"/>
              <a:gd name="connsiteX2" fmla="*/ 34972 w 415972"/>
              <a:gd name="connsiteY2" fmla="*/ 90054 h 318654"/>
              <a:gd name="connsiteX3" fmla="*/ 104245 w 415972"/>
              <a:gd name="connsiteY3" fmla="*/ 13854 h 318654"/>
              <a:gd name="connsiteX4" fmla="*/ 125027 w 415972"/>
              <a:gd name="connsiteY4" fmla="*/ 0 h 318654"/>
              <a:gd name="connsiteX5" fmla="*/ 228936 w 415972"/>
              <a:gd name="connsiteY5" fmla="*/ 6927 h 318654"/>
              <a:gd name="connsiteX6" fmla="*/ 249718 w 415972"/>
              <a:gd name="connsiteY6" fmla="*/ 20782 h 318654"/>
              <a:gd name="connsiteX7" fmla="*/ 270500 w 415972"/>
              <a:gd name="connsiteY7" fmla="*/ 27709 h 318654"/>
              <a:gd name="connsiteX8" fmla="*/ 291281 w 415972"/>
              <a:gd name="connsiteY8" fmla="*/ 62345 h 318654"/>
              <a:gd name="connsiteX9" fmla="*/ 305136 w 415972"/>
              <a:gd name="connsiteY9" fmla="*/ 83127 h 318654"/>
              <a:gd name="connsiteX10" fmla="*/ 312063 w 415972"/>
              <a:gd name="connsiteY10" fmla="*/ 110836 h 318654"/>
              <a:gd name="connsiteX11" fmla="*/ 346700 w 415972"/>
              <a:gd name="connsiteY11" fmla="*/ 173182 h 318654"/>
              <a:gd name="connsiteX12" fmla="*/ 367481 w 415972"/>
              <a:gd name="connsiteY12" fmla="*/ 117763 h 318654"/>
              <a:gd name="connsiteX13" fmla="*/ 388263 w 415972"/>
              <a:gd name="connsiteY13" fmla="*/ 76200 h 318654"/>
              <a:gd name="connsiteX14" fmla="*/ 415972 w 415972"/>
              <a:gd name="connsiteY14" fmla="*/ 13854 h 318654"/>
              <a:gd name="connsiteX15" fmla="*/ 409045 w 415972"/>
              <a:gd name="connsiteY15" fmla="*/ 145472 h 318654"/>
              <a:gd name="connsiteX16" fmla="*/ 402118 w 415972"/>
              <a:gd name="connsiteY16" fmla="*/ 166254 h 318654"/>
              <a:gd name="connsiteX17" fmla="*/ 374409 w 415972"/>
              <a:gd name="connsiteY17" fmla="*/ 318654 h 318654"/>
              <a:gd name="connsiteX18" fmla="*/ 360554 w 415972"/>
              <a:gd name="connsiteY18" fmla="*/ 297872 h 318654"/>
              <a:gd name="connsiteX19" fmla="*/ 353627 w 415972"/>
              <a:gd name="connsiteY19" fmla="*/ 277091 h 318654"/>
              <a:gd name="connsiteX20" fmla="*/ 325918 w 415972"/>
              <a:gd name="connsiteY20" fmla="*/ 263236 h 318654"/>
              <a:gd name="connsiteX21" fmla="*/ 284354 w 415972"/>
              <a:gd name="connsiteY21" fmla="*/ 297872 h 318654"/>
              <a:gd name="connsiteX22" fmla="*/ 256645 w 415972"/>
              <a:gd name="connsiteY22" fmla="*/ 318654 h 318654"/>
              <a:gd name="connsiteX23" fmla="*/ 62681 w 415972"/>
              <a:gd name="connsiteY23" fmla="*/ 304800 h 318654"/>
              <a:gd name="connsiteX24" fmla="*/ 41900 w 415972"/>
              <a:gd name="connsiteY24" fmla="*/ 297872 h 318654"/>
              <a:gd name="connsiteX25" fmla="*/ 28045 w 415972"/>
              <a:gd name="connsiteY25" fmla="*/ 277091 h 318654"/>
              <a:gd name="connsiteX26" fmla="*/ 336 w 415972"/>
              <a:gd name="connsiteY26" fmla="*/ 180109 h 318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15972" h="318654">
                <a:moveTo>
                  <a:pt x="336" y="180109"/>
                </a:moveTo>
                <a:cubicBezTo>
                  <a:pt x="-1973" y="155864"/>
                  <a:pt x="8156" y="147308"/>
                  <a:pt x="14191" y="131618"/>
                </a:cubicBezTo>
                <a:cubicBezTo>
                  <a:pt x="19751" y="117161"/>
                  <a:pt x="27450" y="103595"/>
                  <a:pt x="34972" y="90054"/>
                </a:cubicBezTo>
                <a:cubicBezTo>
                  <a:pt x="50067" y="62882"/>
                  <a:pt x="84520" y="27003"/>
                  <a:pt x="104245" y="13854"/>
                </a:cubicBezTo>
                <a:lnTo>
                  <a:pt x="125027" y="0"/>
                </a:lnTo>
                <a:cubicBezTo>
                  <a:pt x="159663" y="2309"/>
                  <a:pt x="194695" y="1220"/>
                  <a:pt x="228936" y="6927"/>
                </a:cubicBezTo>
                <a:cubicBezTo>
                  <a:pt x="237148" y="8296"/>
                  <a:pt x="242271" y="17059"/>
                  <a:pt x="249718" y="20782"/>
                </a:cubicBezTo>
                <a:cubicBezTo>
                  <a:pt x="256249" y="24048"/>
                  <a:pt x="263573" y="25400"/>
                  <a:pt x="270500" y="27709"/>
                </a:cubicBezTo>
                <a:cubicBezTo>
                  <a:pt x="277427" y="39254"/>
                  <a:pt x="284145" y="50928"/>
                  <a:pt x="291281" y="62345"/>
                </a:cubicBezTo>
                <a:cubicBezTo>
                  <a:pt x="295694" y="69405"/>
                  <a:pt x="301856" y="75475"/>
                  <a:pt x="305136" y="83127"/>
                </a:cubicBezTo>
                <a:cubicBezTo>
                  <a:pt x="308886" y="91878"/>
                  <a:pt x="308720" y="101922"/>
                  <a:pt x="312063" y="110836"/>
                </a:cubicBezTo>
                <a:cubicBezTo>
                  <a:pt x="318687" y="128500"/>
                  <a:pt x="337884" y="158489"/>
                  <a:pt x="346700" y="173182"/>
                </a:cubicBezTo>
                <a:cubicBezTo>
                  <a:pt x="353910" y="151550"/>
                  <a:pt x="357129" y="140538"/>
                  <a:pt x="367481" y="117763"/>
                </a:cubicBezTo>
                <a:cubicBezTo>
                  <a:pt x="373891" y="103662"/>
                  <a:pt x="382305" y="90498"/>
                  <a:pt x="388263" y="76200"/>
                </a:cubicBezTo>
                <a:cubicBezTo>
                  <a:pt x="415744" y="10247"/>
                  <a:pt x="387750" y="56188"/>
                  <a:pt x="415972" y="13854"/>
                </a:cubicBezTo>
                <a:cubicBezTo>
                  <a:pt x="413663" y="57727"/>
                  <a:pt x="413022" y="101719"/>
                  <a:pt x="409045" y="145472"/>
                </a:cubicBezTo>
                <a:cubicBezTo>
                  <a:pt x="408384" y="152744"/>
                  <a:pt x="403550" y="159094"/>
                  <a:pt x="402118" y="166254"/>
                </a:cubicBezTo>
                <a:cubicBezTo>
                  <a:pt x="391992" y="216884"/>
                  <a:pt x="383645" y="267854"/>
                  <a:pt x="374409" y="318654"/>
                </a:cubicBezTo>
                <a:cubicBezTo>
                  <a:pt x="369791" y="311727"/>
                  <a:pt x="364277" y="305319"/>
                  <a:pt x="360554" y="297872"/>
                </a:cubicBezTo>
                <a:cubicBezTo>
                  <a:pt x="357289" y="291341"/>
                  <a:pt x="358790" y="282254"/>
                  <a:pt x="353627" y="277091"/>
                </a:cubicBezTo>
                <a:cubicBezTo>
                  <a:pt x="346325" y="269789"/>
                  <a:pt x="335154" y="267854"/>
                  <a:pt x="325918" y="263236"/>
                </a:cubicBezTo>
                <a:cubicBezTo>
                  <a:pt x="279987" y="293857"/>
                  <a:pt x="331024" y="257870"/>
                  <a:pt x="284354" y="297872"/>
                </a:cubicBezTo>
                <a:cubicBezTo>
                  <a:pt x="275588" y="305386"/>
                  <a:pt x="265881" y="311727"/>
                  <a:pt x="256645" y="318654"/>
                </a:cubicBezTo>
                <a:cubicBezTo>
                  <a:pt x="191990" y="314036"/>
                  <a:pt x="127199" y="311044"/>
                  <a:pt x="62681" y="304800"/>
                </a:cubicBezTo>
                <a:cubicBezTo>
                  <a:pt x="55413" y="304097"/>
                  <a:pt x="47602" y="302433"/>
                  <a:pt x="41900" y="297872"/>
                </a:cubicBezTo>
                <a:cubicBezTo>
                  <a:pt x="35399" y="292671"/>
                  <a:pt x="32663" y="284018"/>
                  <a:pt x="28045" y="277091"/>
                </a:cubicBezTo>
                <a:cubicBezTo>
                  <a:pt x="12718" y="215779"/>
                  <a:pt x="2645" y="204354"/>
                  <a:pt x="336" y="180109"/>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40" name="Freeform: Shape 339">
            <a:extLst>
              <a:ext uri="{FF2B5EF4-FFF2-40B4-BE49-F238E27FC236}">
                <a16:creationId xmlns:a16="http://schemas.microsoft.com/office/drawing/2014/main" id="{B7AD3E4D-A886-4F3B-8C13-C6005F8EF077}"/>
              </a:ext>
            </a:extLst>
          </p:cNvPr>
          <p:cNvSpPr/>
          <p:nvPr/>
        </p:nvSpPr>
        <p:spPr>
          <a:xfrm>
            <a:off x="2034689" y="6191551"/>
            <a:ext cx="168760" cy="82413"/>
          </a:xfrm>
          <a:custGeom>
            <a:avLst/>
            <a:gdLst>
              <a:gd name="connsiteX0" fmla="*/ 336 w 415972"/>
              <a:gd name="connsiteY0" fmla="*/ 180109 h 318654"/>
              <a:gd name="connsiteX1" fmla="*/ 14191 w 415972"/>
              <a:gd name="connsiteY1" fmla="*/ 131618 h 318654"/>
              <a:gd name="connsiteX2" fmla="*/ 34972 w 415972"/>
              <a:gd name="connsiteY2" fmla="*/ 90054 h 318654"/>
              <a:gd name="connsiteX3" fmla="*/ 104245 w 415972"/>
              <a:gd name="connsiteY3" fmla="*/ 13854 h 318654"/>
              <a:gd name="connsiteX4" fmla="*/ 125027 w 415972"/>
              <a:gd name="connsiteY4" fmla="*/ 0 h 318654"/>
              <a:gd name="connsiteX5" fmla="*/ 228936 w 415972"/>
              <a:gd name="connsiteY5" fmla="*/ 6927 h 318654"/>
              <a:gd name="connsiteX6" fmla="*/ 249718 w 415972"/>
              <a:gd name="connsiteY6" fmla="*/ 20782 h 318654"/>
              <a:gd name="connsiteX7" fmla="*/ 270500 w 415972"/>
              <a:gd name="connsiteY7" fmla="*/ 27709 h 318654"/>
              <a:gd name="connsiteX8" fmla="*/ 291281 w 415972"/>
              <a:gd name="connsiteY8" fmla="*/ 62345 h 318654"/>
              <a:gd name="connsiteX9" fmla="*/ 305136 w 415972"/>
              <a:gd name="connsiteY9" fmla="*/ 83127 h 318654"/>
              <a:gd name="connsiteX10" fmla="*/ 312063 w 415972"/>
              <a:gd name="connsiteY10" fmla="*/ 110836 h 318654"/>
              <a:gd name="connsiteX11" fmla="*/ 346700 w 415972"/>
              <a:gd name="connsiteY11" fmla="*/ 173182 h 318654"/>
              <a:gd name="connsiteX12" fmla="*/ 367481 w 415972"/>
              <a:gd name="connsiteY12" fmla="*/ 117763 h 318654"/>
              <a:gd name="connsiteX13" fmla="*/ 388263 w 415972"/>
              <a:gd name="connsiteY13" fmla="*/ 76200 h 318654"/>
              <a:gd name="connsiteX14" fmla="*/ 415972 w 415972"/>
              <a:gd name="connsiteY14" fmla="*/ 13854 h 318654"/>
              <a:gd name="connsiteX15" fmla="*/ 409045 w 415972"/>
              <a:gd name="connsiteY15" fmla="*/ 145472 h 318654"/>
              <a:gd name="connsiteX16" fmla="*/ 402118 w 415972"/>
              <a:gd name="connsiteY16" fmla="*/ 166254 h 318654"/>
              <a:gd name="connsiteX17" fmla="*/ 374409 w 415972"/>
              <a:gd name="connsiteY17" fmla="*/ 318654 h 318654"/>
              <a:gd name="connsiteX18" fmla="*/ 360554 w 415972"/>
              <a:gd name="connsiteY18" fmla="*/ 297872 h 318654"/>
              <a:gd name="connsiteX19" fmla="*/ 353627 w 415972"/>
              <a:gd name="connsiteY19" fmla="*/ 277091 h 318654"/>
              <a:gd name="connsiteX20" fmla="*/ 325918 w 415972"/>
              <a:gd name="connsiteY20" fmla="*/ 263236 h 318654"/>
              <a:gd name="connsiteX21" fmla="*/ 284354 w 415972"/>
              <a:gd name="connsiteY21" fmla="*/ 297872 h 318654"/>
              <a:gd name="connsiteX22" fmla="*/ 256645 w 415972"/>
              <a:gd name="connsiteY22" fmla="*/ 318654 h 318654"/>
              <a:gd name="connsiteX23" fmla="*/ 62681 w 415972"/>
              <a:gd name="connsiteY23" fmla="*/ 304800 h 318654"/>
              <a:gd name="connsiteX24" fmla="*/ 41900 w 415972"/>
              <a:gd name="connsiteY24" fmla="*/ 297872 h 318654"/>
              <a:gd name="connsiteX25" fmla="*/ 28045 w 415972"/>
              <a:gd name="connsiteY25" fmla="*/ 277091 h 318654"/>
              <a:gd name="connsiteX26" fmla="*/ 336 w 415972"/>
              <a:gd name="connsiteY26" fmla="*/ 180109 h 318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15972" h="318654">
                <a:moveTo>
                  <a:pt x="336" y="180109"/>
                </a:moveTo>
                <a:cubicBezTo>
                  <a:pt x="-1973" y="155864"/>
                  <a:pt x="8156" y="147308"/>
                  <a:pt x="14191" y="131618"/>
                </a:cubicBezTo>
                <a:cubicBezTo>
                  <a:pt x="19751" y="117161"/>
                  <a:pt x="27450" y="103595"/>
                  <a:pt x="34972" y="90054"/>
                </a:cubicBezTo>
                <a:cubicBezTo>
                  <a:pt x="50067" y="62882"/>
                  <a:pt x="84520" y="27003"/>
                  <a:pt x="104245" y="13854"/>
                </a:cubicBezTo>
                <a:lnTo>
                  <a:pt x="125027" y="0"/>
                </a:lnTo>
                <a:cubicBezTo>
                  <a:pt x="159663" y="2309"/>
                  <a:pt x="194695" y="1220"/>
                  <a:pt x="228936" y="6927"/>
                </a:cubicBezTo>
                <a:cubicBezTo>
                  <a:pt x="237148" y="8296"/>
                  <a:pt x="242271" y="17059"/>
                  <a:pt x="249718" y="20782"/>
                </a:cubicBezTo>
                <a:cubicBezTo>
                  <a:pt x="256249" y="24048"/>
                  <a:pt x="263573" y="25400"/>
                  <a:pt x="270500" y="27709"/>
                </a:cubicBezTo>
                <a:cubicBezTo>
                  <a:pt x="277427" y="39254"/>
                  <a:pt x="284145" y="50928"/>
                  <a:pt x="291281" y="62345"/>
                </a:cubicBezTo>
                <a:cubicBezTo>
                  <a:pt x="295694" y="69405"/>
                  <a:pt x="301856" y="75475"/>
                  <a:pt x="305136" y="83127"/>
                </a:cubicBezTo>
                <a:cubicBezTo>
                  <a:pt x="308886" y="91878"/>
                  <a:pt x="308720" y="101922"/>
                  <a:pt x="312063" y="110836"/>
                </a:cubicBezTo>
                <a:cubicBezTo>
                  <a:pt x="318687" y="128500"/>
                  <a:pt x="337884" y="158489"/>
                  <a:pt x="346700" y="173182"/>
                </a:cubicBezTo>
                <a:cubicBezTo>
                  <a:pt x="353910" y="151550"/>
                  <a:pt x="357129" y="140538"/>
                  <a:pt x="367481" y="117763"/>
                </a:cubicBezTo>
                <a:cubicBezTo>
                  <a:pt x="373891" y="103662"/>
                  <a:pt x="382305" y="90498"/>
                  <a:pt x="388263" y="76200"/>
                </a:cubicBezTo>
                <a:cubicBezTo>
                  <a:pt x="415744" y="10247"/>
                  <a:pt x="387750" y="56188"/>
                  <a:pt x="415972" y="13854"/>
                </a:cubicBezTo>
                <a:cubicBezTo>
                  <a:pt x="413663" y="57727"/>
                  <a:pt x="413022" y="101719"/>
                  <a:pt x="409045" y="145472"/>
                </a:cubicBezTo>
                <a:cubicBezTo>
                  <a:pt x="408384" y="152744"/>
                  <a:pt x="403550" y="159094"/>
                  <a:pt x="402118" y="166254"/>
                </a:cubicBezTo>
                <a:cubicBezTo>
                  <a:pt x="391992" y="216884"/>
                  <a:pt x="383645" y="267854"/>
                  <a:pt x="374409" y="318654"/>
                </a:cubicBezTo>
                <a:cubicBezTo>
                  <a:pt x="369791" y="311727"/>
                  <a:pt x="364277" y="305319"/>
                  <a:pt x="360554" y="297872"/>
                </a:cubicBezTo>
                <a:cubicBezTo>
                  <a:pt x="357289" y="291341"/>
                  <a:pt x="358790" y="282254"/>
                  <a:pt x="353627" y="277091"/>
                </a:cubicBezTo>
                <a:cubicBezTo>
                  <a:pt x="346325" y="269789"/>
                  <a:pt x="335154" y="267854"/>
                  <a:pt x="325918" y="263236"/>
                </a:cubicBezTo>
                <a:cubicBezTo>
                  <a:pt x="279987" y="293857"/>
                  <a:pt x="331024" y="257870"/>
                  <a:pt x="284354" y="297872"/>
                </a:cubicBezTo>
                <a:cubicBezTo>
                  <a:pt x="275588" y="305386"/>
                  <a:pt x="265881" y="311727"/>
                  <a:pt x="256645" y="318654"/>
                </a:cubicBezTo>
                <a:cubicBezTo>
                  <a:pt x="191990" y="314036"/>
                  <a:pt x="127199" y="311044"/>
                  <a:pt x="62681" y="304800"/>
                </a:cubicBezTo>
                <a:cubicBezTo>
                  <a:pt x="55413" y="304097"/>
                  <a:pt x="47602" y="302433"/>
                  <a:pt x="41900" y="297872"/>
                </a:cubicBezTo>
                <a:cubicBezTo>
                  <a:pt x="35399" y="292671"/>
                  <a:pt x="32663" y="284018"/>
                  <a:pt x="28045" y="277091"/>
                </a:cubicBezTo>
                <a:cubicBezTo>
                  <a:pt x="12718" y="215779"/>
                  <a:pt x="2645" y="204354"/>
                  <a:pt x="336" y="180109"/>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41" name="Oval 340">
            <a:extLst>
              <a:ext uri="{FF2B5EF4-FFF2-40B4-BE49-F238E27FC236}">
                <a16:creationId xmlns:a16="http://schemas.microsoft.com/office/drawing/2014/main" id="{3E0C8778-5DE0-44CE-AB88-6F0591C38CD9}"/>
              </a:ext>
            </a:extLst>
          </p:cNvPr>
          <p:cNvSpPr/>
          <p:nvPr/>
        </p:nvSpPr>
        <p:spPr>
          <a:xfrm>
            <a:off x="2087304" y="6207434"/>
            <a:ext cx="45719" cy="45719"/>
          </a:xfrm>
          <a:prstGeom prst="ellipse">
            <a:avLst/>
          </a:prstGeom>
          <a:solidFill>
            <a:schemeClr val="bg1">
              <a:lumMod val="50000"/>
            </a:schemeClr>
          </a:solidFill>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342" name="Freeform: Shape 341">
            <a:extLst>
              <a:ext uri="{FF2B5EF4-FFF2-40B4-BE49-F238E27FC236}">
                <a16:creationId xmlns:a16="http://schemas.microsoft.com/office/drawing/2014/main" id="{21A405C0-595B-4B87-BF7A-6D0A17D1CD67}"/>
              </a:ext>
            </a:extLst>
          </p:cNvPr>
          <p:cNvSpPr/>
          <p:nvPr/>
        </p:nvSpPr>
        <p:spPr>
          <a:xfrm>
            <a:off x="1790097" y="5652876"/>
            <a:ext cx="168760" cy="82413"/>
          </a:xfrm>
          <a:custGeom>
            <a:avLst/>
            <a:gdLst>
              <a:gd name="connsiteX0" fmla="*/ 336 w 415972"/>
              <a:gd name="connsiteY0" fmla="*/ 180109 h 318654"/>
              <a:gd name="connsiteX1" fmla="*/ 14191 w 415972"/>
              <a:gd name="connsiteY1" fmla="*/ 131618 h 318654"/>
              <a:gd name="connsiteX2" fmla="*/ 34972 w 415972"/>
              <a:gd name="connsiteY2" fmla="*/ 90054 h 318654"/>
              <a:gd name="connsiteX3" fmla="*/ 104245 w 415972"/>
              <a:gd name="connsiteY3" fmla="*/ 13854 h 318654"/>
              <a:gd name="connsiteX4" fmla="*/ 125027 w 415972"/>
              <a:gd name="connsiteY4" fmla="*/ 0 h 318654"/>
              <a:gd name="connsiteX5" fmla="*/ 228936 w 415972"/>
              <a:gd name="connsiteY5" fmla="*/ 6927 h 318654"/>
              <a:gd name="connsiteX6" fmla="*/ 249718 w 415972"/>
              <a:gd name="connsiteY6" fmla="*/ 20782 h 318654"/>
              <a:gd name="connsiteX7" fmla="*/ 270500 w 415972"/>
              <a:gd name="connsiteY7" fmla="*/ 27709 h 318654"/>
              <a:gd name="connsiteX8" fmla="*/ 291281 w 415972"/>
              <a:gd name="connsiteY8" fmla="*/ 62345 h 318654"/>
              <a:gd name="connsiteX9" fmla="*/ 305136 w 415972"/>
              <a:gd name="connsiteY9" fmla="*/ 83127 h 318654"/>
              <a:gd name="connsiteX10" fmla="*/ 312063 w 415972"/>
              <a:gd name="connsiteY10" fmla="*/ 110836 h 318654"/>
              <a:gd name="connsiteX11" fmla="*/ 346700 w 415972"/>
              <a:gd name="connsiteY11" fmla="*/ 173182 h 318654"/>
              <a:gd name="connsiteX12" fmla="*/ 367481 w 415972"/>
              <a:gd name="connsiteY12" fmla="*/ 117763 h 318654"/>
              <a:gd name="connsiteX13" fmla="*/ 388263 w 415972"/>
              <a:gd name="connsiteY13" fmla="*/ 76200 h 318654"/>
              <a:gd name="connsiteX14" fmla="*/ 415972 w 415972"/>
              <a:gd name="connsiteY14" fmla="*/ 13854 h 318654"/>
              <a:gd name="connsiteX15" fmla="*/ 409045 w 415972"/>
              <a:gd name="connsiteY15" fmla="*/ 145472 h 318654"/>
              <a:gd name="connsiteX16" fmla="*/ 402118 w 415972"/>
              <a:gd name="connsiteY16" fmla="*/ 166254 h 318654"/>
              <a:gd name="connsiteX17" fmla="*/ 374409 w 415972"/>
              <a:gd name="connsiteY17" fmla="*/ 318654 h 318654"/>
              <a:gd name="connsiteX18" fmla="*/ 360554 w 415972"/>
              <a:gd name="connsiteY18" fmla="*/ 297872 h 318654"/>
              <a:gd name="connsiteX19" fmla="*/ 353627 w 415972"/>
              <a:gd name="connsiteY19" fmla="*/ 277091 h 318654"/>
              <a:gd name="connsiteX20" fmla="*/ 325918 w 415972"/>
              <a:gd name="connsiteY20" fmla="*/ 263236 h 318654"/>
              <a:gd name="connsiteX21" fmla="*/ 284354 w 415972"/>
              <a:gd name="connsiteY21" fmla="*/ 297872 h 318654"/>
              <a:gd name="connsiteX22" fmla="*/ 256645 w 415972"/>
              <a:gd name="connsiteY22" fmla="*/ 318654 h 318654"/>
              <a:gd name="connsiteX23" fmla="*/ 62681 w 415972"/>
              <a:gd name="connsiteY23" fmla="*/ 304800 h 318654"/>
              <a:gd name="connsiteX24" fmla="*/ 41900 w 415972"/>
              <a:gd name="connsiteY24" fmla="*/ 297872 h 318654"/>
              <a:gd name="connsiteX25" fmla="*/ 28045 w 415972"/>
              <a:gd name="connsiteY25" fmla="*/ 277091 h 318654"/>
              <a:gd name="connsiteX26" fmla="*/ 336 w 415972"/>
              <a:gd name="connsiteY26" fmla="*/ 180109 h 318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15972" h="318654">
                <a:moveTo>
                  <a:pt x="336" y="180109"/>
                </a:moveTo>
                <a:cubicBezTo>
                  <a:pt x="-1973" y="155864"/>
                  <a:pt x="8156" y="147308"/>
                  <a:pt x="14191" y="131618"/>
                </a:cubicBezTo>
                <a:cubicBezTo>
                  <a:pt x="19751" y="117161"/>
                  <a:pt x="27450" y="103595"/>
                  <a:pt x="34972" y="90054"/>
                </a:cubicBezTo>
                <a:cubicBezTo>
                  <a:pt x="50067" y="62882"/>
                  <a:pt x="84520" y="27003"/>
                  <a:pt x="104245" y="13854"/>
                </a:cubicBezTo>
                <a:lnTo>
                  <a:pt x="125027" y="0"/>
                </a:lnTo>
                <a:cubicBezTo>
                  <a:pt x="159663" y="2309"/>
                  <a:pt x="194695" y="1220"/>
                  <a:pt x="228936" y="6927"/>
                </a:cubicBezTo>
                <a:cubicBezTo>
                  <a:pt x="237148" y="8296"/>
                  <a:pt x="242271" y="17059"/>
                  <a:pt x="249718" y="20782"/>
                </a:cubicBezTo>
                <a:cubicBezTo>
                  <a:pt x="256249" y="24048"/>
                  <a:pt x="263573" y="25400"/>
                  <a:pt x="270500" y="27709"/>
                </a:cubicBezTo>
                <a:cubicBezTo>
                  <a:pt x="277427" y="39254"/>
                  <a:pt x="284145" y="50928"/>
                  <a:pt x="291281" y="62345"/>
                </a:cubicBezTo>
                <a:cubicBezTo>
                  <a:pt x="295694" y="69405"/>
                  <a:pt x="301856" y="75475"/>
                  <a:pt x="305136" y="83127"/>
                </a:cubicBezTo>
                <a:cubicBezTo>
                  <a:pt x="308886" y="91878"/>
                  <a:pt x="308720" y="101922"/>
                  <a:pt x="312063" y="110836"/>
                </a:cubicBezTo>
                <a:cubicBezTo>
                  <a:pt x="318687" y="128500"/>
                  <a:pt x="337884" y="158489"/>
                  <a:pt x="346700" y="173182"/>
                </a:cubicBezTo>
                <a:cubicBezTo>
                  <a:pt x="353910" y="151550"/>
                  <a:pt x="357129" y="140538"/>
                  <a:pt x="367481" y="117763"/>
                </a:cubicBezTo>
                <a:cubicBezTo>
                  <a:pt x="373891" y="103662"/>
                  <a:pt x="382305" y="90498"/>
                  <a:pt x="388263" y="76200"/>
                </a:cubicBezTo>
                <a:cubicBezTo>
                  <a:pt x="415744" y="10247"/>
                  <a:pt x="387750" y="56188"/>
                  <a:pt x="415972" y="13854"/>
                </a:cubicBezTo>
                <a:cubicBezTo>
                  <a:pt x="413663" y="57727"/>
                  <a:pt x="413022" y="101719"/>
                  <a:pt x="409045" y="145472"/>
                </a:cubicBezTo>
                <a:cubicBezTo>
                  <a:pt x="408384" y="152744"/>
                  <a:pt x="403550" y="159094"/>
                  <a:pt x="402118" y="166254"/>
                </a:cubicBezTo>
                <a:cubicBezTo>
                  <a:pt x="391992" y="216884"/>
                  <a:pt x="383645" y="267854"/>
                  <a:pt x="374409" y="318654"/>
                </a:cubicBezTo>
                <a:cubicBezTo>
                  <a:pt x="369791" y="311727"/>
                  <a:pt x="364277" y="305319"/>
                  <a:pt x="360554" y="297872"/>
                </a:cubicBezTo>
                <a:cubicBezTo>
                  <a:pt x="357289" y="291341"/>
                  <a:pt x="358790" y="282254"/>
                  <a:pt x="353627" y="277091"/>
                </a:cubicBezTo>
                <a:cubicBezTo>
                  <a:pt x="346325" y="269789"/>
                  <a:pt x="335154" y="267854"/>
                  <a:pt x="325918" y="263236"/>
                </a:cubicBezTo>
                <a:cubicBezTo>
                  <a:pt x="279987" y="293857"/>
                  <a:pt x="331024" y="257870"/>
                  <a:pt x="284354" y="297872"/>
                </a:cubicBezTo>
                <a:cubicBezTo>
                  <a:pt x="275588" y="305386"/>
                  <a:pt x="265881" y="311727"/>
                  <a:pt x="256645" y="318654"/>
                </a:cubicBezTo>
                <a:cubicBezTo>
                  <a:pt x="191990" y="314036"/>
                  <a:pt x="127199" y="311044"/>
                  <a:pt x="62681" y="304800"/>
                </a:cubicBezTo>
                <a:cubicBezTo>
                  <a:pt x="55413" y="304097"/>
                  <a:pt x="47602" y="302433"/>
                  <a:pt x="41900" y="297872"/>
                </a:cubicBezTo>
                <a:cubicBezTo>
                  <a:pt x="35399" y="292671"/>
                  <a:pt x="32663" y="284018"/>
                  <a:pt x="28045" y="277091"/>
                </a:cubicBezTo>
                <a:cubicBezTo>
                  <a:pt x="12718" y="215779"/>
                  <a:pt x="2645" y="204354"/>
                  <a:pt x="336" y="180109"/>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43" name="Oval 342">
            <a:extLst>
              <a:ext uri="{FF2B5EF4-FFF2-40B4-BE49-F238E27FC236}">
                <a16:creationId xmlns:a16="http://schemas.microsoft.com/office/drawing/2014/main" id="{EF93E1FF-73BB-4913-9355-49318BF379B1}"/>
              </a:ext>
            </a:extLst>
          </p:cNvPr>
          <p:cNvSpPr/>
          <p:nvPr/>
        </p:nvSpPr>
        <p:spPr>
          <a:xfrm>
            <a:off x="1842712" y="5668759"/>
            <a:ext cx="45719" cy="45719"/>
          </a:xfrm>
          <a:prstGeom prst="ellipse">
            <a:avLst/>
          </a:prstGeom>
          <a:solidFill>
            <a:schemeClr val="bg1">
              <a:lumMod val="50000"/>
            </a:schemeClr>
          </a:solidFill>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344" name="Freeform: Shape 343">
            <a:extLst>
              <a:ext uri="{FF2B5EF4-FFF2-40B4-BE49-F238E27FC236}">
                <a16:creationId xmlns:a16="http://schemas.microsoft.com/office/drawing/2014/main" id="{DE3823F2-70C1-4645-A10F-DA47BC5C9C1B}"/>
              </a:ext>
            </a:extLst>
          </p:cNvPr>
          <p:cNvSpPr/>
          <p:nvPr/>
        </p:nvSpPr>
        <p:spPr>
          <a:xfrm>
            <a:off x="2016778" y="5523750"/>
            <a:ext cx="168760" cy="82413"/>
          </a:xfrm>
          <a:custGeom>
            <a:avLst/>
            <a:gdLst>
              <a:gd name="connsiteX0" fmla="*/ 336 w 415972"/>
              <a:gd name="connsiteY0" fmla="*/ 180109 h 318654"/>
              <a:gd name="connsiteX1" fmla="*/ 14191 w 415972"/>
              <a:gd name="connsiteY1" fmla="*/ 131618 h 318654"/>
              <a:gd name="connsiteX2" fmla="*/ 34972 w 415972"/>
              <a:gd name="connsiteY2" fmla="*/ 90054 h 318654"/>
              <a:gd name="connsiteX3" fmla="*/ 104245 w 415972"/>
              <a:gd name="connsiteY3" fmla="*/ 13854 h 318654"/>
              <a:gd name="connsiteX4" fmla="*/ 125027 w 415972"/>
              <a:gd name="connsiteY4" fmla="*/ 0 h 318654"/>
              <a:gd name="connsiteX5" fmla="*/ 228936 w 415972"/>
              <a:gd name="connsiteY5" fmla="*/ 6927 h 318654"/>
              <a:gd name="connsiteX6" fmla="*/ 249718 w 415972"/>
              <a:gd name="connsiteY6" fmla="*/ 20782 h 318654"/>
              <a:gd name="connsiteX7" fmla="*/ 270500 w 415972"/>
              <a:gd name="connsiteY7" fmla="*/ 27709 h 318654"/>
              <a:gd name="connsiteX8" fmla="*/ 291281 w 415972"/>
              <a:gd name="connsiteY8" fmla="*/ 62345 h 318654"/>
              <a:gd name="connsiteX9" fmla="*/ 305136 w 415972"/>
              <a:gd name="connsiteY9" fmla="*/ 83127 h 318654"/>
              <a:gd name="connsiteX10" fmla="*/ 312063 w 415972"/>
              <a:gd name="connsiteY10" fmla="*/ 110836 h 318654"/>
              <a:gd name="connsiteX11" fmla="*/ 346700 w 415972"/>
              <a:gd name="connsiteY11" fmla="*/ 173182 h 318654"/>
              <a:gd name="connsiteX12" fmla="*/ 367481 w 415972"/>
              <a:gd name="connsiteY12" fmla="*/ 117763 h 318654"/>
              <a:gd name="connsiteX13" fmla="*/ 388263 w 415972"/>
              <a:gd name="connsiteY13" fmla="*/ 76200 h 318654"/>
              <a:gd name="connsiteX14" fmla="*/ 415972 w 415972"/>
              <a:gd name="connsiteY14" fmla="*/ 13854 h 318654"/>
              <a:gd name="connsiteX15" fmla="*/ 409045 w 415972"/>
              <a:gd name="connsiteY15" fmla="*/ 145472 h 318654"/>
              <a:gd name="connsiteX16" fmla="*/ 402118 w 415972"/>
              <a:gd name="connsiteY16" fmla="*/ 166254 h 318654"/>
              <a:gd name="connsiteX17" fmla="*/ 374409 w 415972"/>
              <a:gd name="connsiteY17" fmla="*/ 318654 h 318654"/>
              <a:gd name="connsiteX18" fmla="*/ 360554 w 415972"/>
              <a:gd name="connsiteY18" fmla="*/ 297872 h 318654"/>
              <a:gd name="connsiteX19" fmla="*/ 353627 w 415972"/>
              <a:gd name="connsiteY19" fmla="*/ 277091 h 318654"/>
              <a:gd name="connsiteX20" fmla="*/ 325918 w 415972"/>
              <a:gd name="connsiteY20" fmla="*/ 263236 h 318654"/>
              <a:gd name="connsiteX21" fmla="*/ 284354 w 415972"/>
              <a:gd name="connsiteY21" fmla="*/ 297872 h 318654"/>
              <a:gd name="connsiteX22" fmla="*/ 256645 w 415972"/>
              <a:gd name="connsiteY22" fmla="*/ 318654 h 318654"/>
              <a:gd name="connsiteX23" fmla="*/ 62681 w 415972"/>
              <a:gd name="connsiteY23" fmla="*/ 304800 h 318654"/>
              <a:gd name="connsiteX24" fmla="*/ 41900 w 415972"/>
              <a:gd name="connsiteY24" fmla="*/ 297872 h 318654"/>
              <a:gd name="connsiteX25" fmla="*/ 28045 w 415972"/>
              <a:gd name="connsiteY25" fmla="*/ 277091 h 318654"/>
              <a:gd name="connsiteX26" fmla="*/ 336 w 415972"/>
              <a:gd name="connsiteY26" fmla="*/ 180109 h 318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15972" h="318654">
                <a:moveTo>
                  <a:pt x="336" y="180109"/>
                </a:moveTo>
                <a:cubicBezTo>
                  <a:pt x="-1973" y="155864"/>
                  <a:pt x="8156" y="147308"/>
                  <a:pt x="14191" y="131618"/>
                </a:cubicBezTo>
                <a:cubicBezTo>
                  <a:pt x="19751" y="117161"/>
                  <a:pt x="27450" y="103595"/>
                  <a:pt x="34972" y="90054"/>
                </a:cubicBezTo>
                <a:cubicBezTo>
                  <a:pt x="50067" y="62882"/>
                  <a:pt x="84520" y="27003"/>
                  <a:pt x="104245" y="13854"/>
                </a:cubicBezTo>
                <a:lnTo>
                  <a:pt x="125027" y="0"/>
                </a:lnTo>
                <a:cubicBezTo>
                  <a:pt x="159663" y="2309"/>
                  <a:pt x="194695" y="1220"/>
                  <a:pt x="228936" y="6927"/>
                </a:cubicBezTo>
                <a:cubicBezTo>
                  <a:pt x="237148" y="8296"/>
                  <a:pt x="242271" y="17059"/>
                  <a:pt x="249718" y="20782"/>
                </a:cubicBezTo>
                <a:cubicBezTo>
                  <a:pt x="256249" y="24048"/>
                  <a:pt x="263573" y="25400"/>
                  <a:pt x="270500" y="27709"/>
                </a:cubicBezTo>
                <a:cubicBezTo>
                  <a:pt x="277427" y="39254"/>
                  <a:pt x="284145" y="50928"/>
                  <a:pt x="291281" y="62345"/>
                </a:cubicBezTo>
                <a:cubicBezTo>
                  <a:pt x="295694" y="69405"/>
                  <a:pt x="301856" y="75475"/>
                  <a:pt x="305136" y="83127"/>
                </a:cubicBezTo>
                <a:cubicBezTo>
                  <a:pt x="308886" y="91878"/>
                  <a:pt x="308720" y="101922"/>
                  <a:pt x="312063" y="110836"/>
                </a:cubicBezTo>
                <a:cubicBezTo>
                  <a:pt x="318687" y="128500"/>
                  <a:pt x="337884" y="158489"/>
                  <a:pt x="346700" y="173182"/>
                </a:cubicBezTo>
                <a:cubicBezTo>
                  <a:pt x="353910" y="151550"/>
                  <a:pt x="357129" y="140538"/>
                  <a:pt x="367481" y="117763"/>
                </a:cubicBezTo>
                <a:cubicBezTo>
                  <a:pt x="373891" y="103662"/>
                  <a:pt x="382305" y="90498"/>
                  <a:pt x="388263" y="76200"/>
                </a:cubicBezTo>
                <a:cubicBezTo>
                  <a:pt x="415744" y="10247"/>
                  <a:pt x="387750" y="56188"/>
                  <a:pt x="415972" y="13854"/>
                </a:cubicBezTo>
                <a:cubicBezTo>
                  <a:pt x="413663" y="57727"/>
                  <a:pt x="413022" y="101719"/>
                  <a:pt x="409045" y="145472"/>
                </a:cubicBezTo>
                <a:cubicBezTo>
                  <a:pt x="408384" y="152744"/>
                  <a:pt x="403550" y="159094"/>
                  <a:pt x="402118" y="166254"/>
                </a:cubicBezTo>
                <a:cubicBezTo>
                  <a:pt x="391992" y="216884"/>
                  <a:pt x="383645" y="267854"/>
                  <a:pt x="374409" y="318654"/>
                </a:cubicBezTo>
                <a:cubicBezTo>
                  <a:pt x="369791" y="311727"/>
                  <a:pt x="364277" y="305319"/>
                  <a:pt x="360554" y="297872"/>
                </a:cubicBezTo>
                <a:cubicBezTo>
                  <a:pt x="357289" y="291341"/>
                  <a:pt x="358790" y="282254"/>
                  <a:pt x="353627" y="277091"/>
                </a:cubicBezTo>
                <a:cubicBezTo>
                  <a:pt x="346325" y="269789"/>
                  <a:pt x="335154" y="267854"/>
                  <a:pt x="325918" y="263236"/>
                </a:cubicBezTo>
                <a:cubicBezTo>
                  <a:pt x="279987" y="293857"/>
                  <a:pt x="331024" y="257870"/>
                  <a:pt x="284354" y="297872"/>
                </a:cubicBezTo>
                <a:cubicBezTo>
                  <a:pt x="275588" y="305386"/>
                  <a:pt x="265881" y="311727"/>
                  <a:pt x="256645" y="318654"/>
                </a:cubicBezTo>
                <a:cubicBezTo>
                  <a:pt x="191990" y="314036"/>
                  <a:pt x="127199" y="311044"/>
                  <a:pt x="62681" y="304800"/>
                </a:cubicBezTo>
                <a:cubicBezTo>
                  <a:pt x="55413" y="304097"/>
                  <a:pt x="47602" y="302433"/>
                  <a:pt x="41900" y="297872"/>
                </a:cubicBezTo>
                <a:cubicBezTo>
                  <a:pt x="35399" y="292671"/>
                  <a:pt x="32663" y="284018"/>
                  <a:pt x="28045" y="277091"/>
                </a:cubicBezTo>
                <a:cubicBezTo>
                  <a:pt x="12718" y="215779"/>
                  <a:pt x="2645" y="204354"/>
                  <a:pt x="336" y="180109"/>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45" name="Oval 344">
            <a:extLst>
              <a:ext uri="{FF2B5EF4-FFF2-40B4-BE49-F238E27FC236}">
                <a16:creationId xmlns:a16="http://schemas.microsoft.com/office/drawing/2014/main" id="{323639A1-C7B7-48CB-855A-296EE8B3CF50}"/>
              </a:ext>
            </a:extLst>
          </p:cNvPr>
          <p:cNvSpPr/>
          <p:nvPr/>
        </p:nvSpPr>
        <p:spPr>
          <a:xfrm>
            <a:off x="2069393" y="5539633"/>
            <a:ext cx="45719" cy="45719"/>
          </a:xfrm>
          <a:prstGeom prst="ellipse">
            <a:avLst/>
          </a:prstGeom>
          <a:solidFill>
            <a:schemeClr val="bg1">
              <a:lumMod val="50000"/>
            </a:schemeClr>
          </a:solidFill>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346" name="Oval 345">
            <a:extLst>
              <a:ext uri="{FF2B5EF4-FFF2-40B4-BE49-F238E27FC236}">
                <a16:creationId xmlns:a16="http://schemas.microsoft.com/office/drawing/2014/main" id="{E780C05D-A9AD-49D3-8D2D-C8F37861E496}"/>
              </a:ext>
            </a:extLst>
          </p:cNvPr>
          <p:cNvSpPr/>
          <p:nvPr/>
        </p:nvSpPr>
        <p:spPr>
          <a:xfrm>
            <a:off x="2598818" y="5737725"/>
            <a:ext cx="45719" cy="45719"/>
          </a:xfrm>
          <a:prstGeom prst="ellipse">
            <a:avLst/>
          </a:prstGeom>
          <a:solidFill>
            <a:schemeClr val="bg1">
              <a:lumMod val="50000"/>
            </a:schemeClr>
          </a:solidFill>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347" name="Oval 346">
            <a:extLst>
              <a:ext uri="{FF2B5EF4-FFF2-40B4-BE49-F238E27FC236}">
                <a16:creationId xmlns:a16="http://schemas.microsoft.com/office/drawing/2014/main" id="{1FB722F5-B999-4355-A745-C1CD3A1E7E17}"/>
              </a:ext>
            </a:extLst>
          </p:cNvPr>
          <p:cNvSpPr/>
          <p:nvPr/>
        </p:nvSpPr>
        <p:spPr>
          <a:xfrm>
            <a:off x="2534955" y="5821352"/>
            <a:ext cx="45719" cy="45719"/>
          </a:xfrm>
          <a:prstGeom prst="ellipse">
            <a:avLst/>
          </a:prstGeom>
          <a:solidFill>
            <a:schemeClr val="bg1">
              <a:lumMod val="50000"/>
            </a:schemeClr>
          </a:solidFill>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348" name="Oval 347">
            <a:extLst>
              <a:ext uri="{FF2B5EF4-FFF2-40B4-BE49-F238E27FC236}">
                <a16:creationId xmlns:a16="http://schemas.microsoft.com/office/drawing/2014/main" id="{A5F257B5-FD59-437C-9C9D-4ADD0616B399}"/>
              </a:ext>
            </a:extLst>
          </p:cNvPr>
          <p:cNvSpPr/>
          <p:nvPr/>
        </p:nvSpPr>
        <p:spPr>
          <a:xfrm>
            <a:off x="2653348" y="6404129"/>
            <a:ext cx="45719" cy="45719"/>
          </a:xfrm>
          <a:prstGeom prst="ellipse">
            <a:avLst/>
          </a:prstGeom>
          <a:solidFill>
            <a:schemeClr val="bg1">
              <a:lumMod val="50000"/>
            </a:schemeClr>
          </a:solidFill>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349" name="Oval 348">
            <a:extLst>
              <a:ext uri="{FF2B5EF4-FFF2-40B4-BE49-F238E27FC236}">
                <a16:creationId xmlns:a16="http://schemas.microsoft.com/office/drawing/2014/main" id="{D55ED510-30B2-4E2B-B68A-7B3EE9E356E8}"/>
              </a:ext>
            </a:extLst>
          </p:cNvPr>
          <p:cNvSpPr/>
          <p:nvPr/>
        </p:nvSpPr>
        <p:spPr>
          <a:xfrm>
            <a:off x="2594461" y="6501517"/>
            <a:ext cx="45719" cy="45719"/>
          </a:xfrm>
          <a:prstGeom prst="ellipse">
            <a:avLst/>
          </a:prstGeom>
          <a:solidFill>
            <a:schemeClr val="bg1">
              <a:lumMod val="50000"/>
            </a:schemeClr>
          </a:solidFill>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350" name="Freeform: Shape 349">
            <a:extLst>
              <a:ext uri="{FF2B5EF4-FFF2-40B4-BE49-F238E27FC236}">
                <a16:creationId xmlns:a16="http://schemas.microsoft.com/office/drawing/2014/main" id="{DC8876C5-E51E-44D5-B4EC-0DCFEA5D44F3}"/>
              </a:ext>
            </a:extLst>
          </p:cNvPr>
          <p:cNvSpPr/>
          <p:nvPr/>
        </p:nvSpPr>
        <p:spPr>
          <a:xfrm>
            <a:off x="3063890" y="5602377"/>
            <a:ext cx="630604" cy="365968"/>
          </a:xfrm>
          <a:custGeom>
            <a:avLst/>
            <a:gdLst>
              <a:gd name="connsiteX0" fmla="*/ 336 w 415972"/>
              <a:gd name="connsiteY0" fmla="*/ 180109 h 318654"/>
              <a:gd name="connsiteX1" fmla="*/ 14191 w 415972"/>
              <a:gd name="connsiteY1" fmla="*/ 131618 h 318654"/>
              <a:gd name="connsiteX2" fmla="*/ 34972 w 415972"/>
              <a:gd name="connsiteY2" fmla="*/ 90054 h 318654"/>
              <a:gd name="connsiteX3" fmla="*/ 104245 w 415972"/>
              <a:gd name="connsiteY3" fmla="*/ 13854 h 318654"/>
              <a:gd name="connsiteX4" fmla="*/ 125027 w 415972"/>
              <a:gd name="connsiteY4" fmla="*/ 0 h 318654"/>
              <a:gd name="connsiteX5" fmla="*/ 228936 w 415972"/>
              <a:gd name="connsiteY5" fmla="*/ 6927 h 318654"/>
              <a:gd name="connsiteX6" fmla="*/ 249718 w 415972"/>
              <a:gd name="connsiteY6" fmla="*/ 20782 h 318654"/>
              <a:gd name="connsiteX7" fmla="*/ 270500 w 415972"/>
              <a:gd name="connsiteY7" fmla="*/ 27709 h 318654"/>
              <a:gd name="connsiteX8" fmla="*/ 291281 w 415972"/>
              <a:gd name="connsiteY8" fmla="*/ 62345 h 318654"/>
              <a:gd name="connsiteX9" fmla="*/ 305136 w 415972"/>
              <a:gd name="connsiteY9" fmla="*/ 83127 h 318654"/>
              <a:gd name="connsiteX10" fmla="*/ 312063 w 415972"/>
              <a:gd name="connsiteY10" fmla="*/ 110836 h 318654"/>
              <a:gd name="connsiteX11" fmla="*/ 346700 w 415972"/>
              <a:gd name="connsiteY11" fmla="*/ 173182 h 318654"/>
              <a:gd name="connsiteX12" fmla="*/ 367481 w 415972"/>
              <a:gd name="connsiteY12" fmla="*/ 117763 h 318654"/>
              <a:gd name="connsiteX13" fmla="*/ 388263 w 415972"/>
              <a:gd name="connsiteY13" fmla="*/ 76200 h 318654"/>
              <a:gd name="connsiteX14" fmla="*/ 415972 w 415972"/>
              <a:gd name="connsiteY14" fmla="*/ 13854 h 318654"/>
              <a:gd name="connsiteX15" fmla="*/ 409045 w 415972"/>
              <a:gd name="connsiteY15" fmla="*/ 145472 h 318654"/>
              <a:gd name="connsiteX16" fmla="*/ 402118 w 415972"/>
              <a:gd name="connsiteY16" fmla="*/ 166254 h 318654"/>
              <a:gd name="connsiteX17" fmla="*/ 374409 w 415972"/>
              <a:gd name="connsiteY17" fmla="*/ 318654 h 318654"/>
              <a:gd name="connsiteX18" fmla="*/ 360554 w 415972"/>
              <a:gd name="connsiteY18" fmla="*/ 297872 h 318654"/>
              <a:gd name="connsiteX19" fmla="*/ 353627 w 415972"/>
              <a:gd name="connsiteY19" fmla="*/ 277091 h 318654"/>
              <a:gd name="connsiteX20" fmla="*/ 325918 w 415972"/>
              <a:gd name="connsiteY20" fmla="*/ 263236 h 318654"/>
              <a:gd name="connsiteX21" fmla="*/ 284354 w 415972"/>
              <a:gd name="connsiteY21" fmla="*/ 297872 h 318654"/>
              <a:gd name="connsiteX22" fmla="*/ 256645 w 415972"/>
              <a:gd name="connsiteY22" fmla="*/ 318654 h 318654"/>
              <a:gd name="connsiteX23" fmla="*/ 62681 w 415972"/>
              <a:gd name="connsiteY23" fmla="*/ 304800 h 318654"/>
              <a:gd name="connsiteX24" fmla="*/ 41900 w 415972"/>
              <a:gd name="connsiteY24" fmla="*/ 297872 h 318654"/>
              <a:gd name="connsiteX25" fmla="*/ 28045 w 415972"/>
              <a:gd name="connsiteY25" fmla="*/ 277091 h 318654"/>
              <a:gd name="connsiteX26" fmla="*/ 336 w 415972"/>
              <a:gd name="connsiteY26" fmla="*/ 180109 h 318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15972" h="318654">
                <a:moveTo>
                  <a:pt x="336" y="180109"/>
                </a:moveTo>
                <a:cubicBezTo>
                  <a:pt x="-1973" y="155864"/>
                  <a:pt x="8156" y="147308"/>
                  <a:pt x="14191" y="131618"/>
                </a:cubicBezTo>
                <a:cubicBezTo>
                  <a:pt x="19751" y="117161"/>
                  <a:pt x="27450" y="103595"/>
                  <a:pt x="34972" y="90054"/>
                </a:cubicBezTo>
                <a:cubicBezTo>
                  <a:pt x="50067" y="62882"/>
                  <a:pt x="84520" y="27003"/>
                  <a:pt x="104245" y="13854"/>
                </a:cubicBezTo>
                <a:lnTo>
                  <a:pt x="125027" y="0"/>
                </a:lnTo>
                <a:cubicBezTo>
                  <a:pt x="159663" y="2309"/>
                  <a:pt x="194695" y="1220"/>
                  <a:pt x="228936" y="6927"/>
                </a:cubicBezTo>
                <a:cubicBezTo>
                  <a:pt x="237148" y="8296"/>
                  <a:pt x="242271" y="17059"/>
                  <a:pt x="249718" y="20782"/>
                </a:cubicBezTo>
                <a:cubicBezTo>
                  <a:pt x="256249" y="24048"/>
                  <a:pt x="263573" y="25400"/>
                  <a:pt x="270500" y="27709"/>
                </a:cubicBezTo>
                <a:cubicBezTo>
                  <a:pt x="277427" y="39254"/>
                  <a:pt x="284145" y="50928"/>
                  <a:pt x="291281" y="62345"/>
                </a:cubicBezTo>
                <a:cubicBezTo>
                  <a:pt x="295694" y="69405"/>
                  <a:pt x="301856" y="75475"/>
                  <a:pt x="305136" y="83127"/>
                </a:cubicBezTo>
                <a:cubicBezTo>
                  <a:pt x="308886" y="91878"/>
                  <a:pt x="308720" y="101922"/>
                  <a:pt x="312063" y="110836"/>
                </a:cubicBezTo>
                <a:cubicBezTo>
                  <a:pt x="318687" y="128500"/>
                  <a:pt x="337884" y="158489"/>
                  <a:pt x="346700" y="173182"/>
                </a:cubicBezTo>
                <a:cubicBezTo>
                  <a:pt x="353910" y="151550"/>
                  <a:pt x="357129" y="140538"/>
                  <a:pt x="367481" y="117763"/>
                </a:cubicBezTo>
                <a:cubicBezTo>
                  <a:pt x="373891" y="103662"/>
                  <a:pt x="382305" y="90498"/>
                  <a:pt x="388263" y="76200"/>
                </a:cubicBezTo>
                <a:cubicBezTo>
                  <a:pt x="415744" y="10247"/>
                  <a:pt x="387750" y="56188"/>
                  <a:pt x="415972" y="13854"/>
                </a:cubicBezTo>
                <a:cubicBezTo>
                  <a:pt x="413663" y="57727"/>
                  <a:pt x="413022" y="101719"/>
                  <a:pt x="409045" y="145472"/>
                </a:cubicBezTo>
                <a:cubicBezTo>
                  <a:pt x="408384" y="152744"/>
                  <a:pt x="403550" y="159094"/>
                  <a:pt x="402118" y="166254"/>
                </a:cubicBezTo>
                <a:cubicBezTo>
                  <a:pt x="391992" y="216884"/>
                  <a:pt x="383645" y="267854"/>
                  <a:pt x="374409" y="318654"/>
                </a:cubicBezTo>
                <a:cubicBezTo>
                  <a:pt x="369791" y="311727"/>
                  <a:pt x="364277" y="305319"/>
                  <a:pt x="360554" y="297872"/>
                </a:cubicBezTo>
                <a:cubicBezTo>
                  <a:pt x="357289" y="291341"/>
                  <a:pt x="358790" y="282254"/>
                  <a:pt x="353627" y="277091"/>
                </a:cubicBezTo>
                <a:cubicBezTo>
                  <a:pt x="346325" y="269789"/>
                  <a:pt x="335154" y="267854"/>
                  <a:pt x="325918" y="263236"/>
                </a:cubicBezTo>
                <a:cubicBezTo>
                  <a:pt x="279987" y="293857"/>
                  <a:pt x="331024" y="257870"/>
                  <a:pt x="284354" y="297872"/>
                </a:cubicBezTo>
                <a:cubicBezTo>
                  <a:pt x="275588" y="305386"/>
                  <a:pt x="265881" y="311727"/>
                  <a:pt x="256645" y="318654"/>
                </a:cubicBezTo>
                <a:cubicBezTo>
                  <a:pt x="191990" y="314036"/>
                  <a:pt x="127199" y="311044"/>
                  <a:pt x="62681" y="304800"/>
                </a:cubicBezTo>
                <a:cubicBezTo>
                  <a:pt x="55413" y="304097"/>
                  <a:pt x="47602" y="302433"/>
                  <a:pt x="41900" y="297872"/>
                </a:cubicBezTo>
                <a:cubicBezTo>
                  <a:pt x="35399" y="292671"/>
                  <a:pt x="32663" y="284018"/>
                  <a:pt x="28045" y="277091"/>
                </a:cubicBezTo>
                <a:cubicBezTo>
                  <a:pt x="12718" y="215779"/>
                  <a:pt x="2645" y="204354"/>
                  <a:pt x="336" y="180109"/>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51" name="Oval 350">
            <a:extLst>
              <a:ext uri="{FF2B5EF4-FFF2-40B4-BE49-F238E27FC236}">
                <a16:creationId xmlns:a16="http://schemas.microsoft.com/office/drawing/2014/main" id="{30004979-6F30-4E8A-B5E5-FF7D2AE74909}"/>
              </a:ext>
            </a:extLst>
          </p:cNvPr>
          <p:cNvSpPr/>
          <p:nvPr/>
        </p:nvSpPr>
        <p:spPr>
          <a:xfrm>
            <a:off x="3379192" y="5710780"/>
            <a:ext cx="45719" cy="45719"/>
          </a:xfrm>
          <a:prstGeom prst="ellipse">
            <a:avLst/>
          </a:prstGeom>
          <a:solidFill>
            <a:schemeClr val="bg1">
              <a:lumMod val="50000"/>
            </a:schemeClr>
          </a:solidFill>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352" name="Oval 351">
            <a:extLst>
              <a:ext uri="{FF2B5EF4-FFF2-40B4-BE49-F238E27FC236}">
                <a16:creationId xmlns:a16="http://schemas.microsoft.com/office/drawing/2014/main" id="{7F241CD4-CB37-4161-84CF-FF7400A20DDB}"/>
              </a:ext>
            </a:extLst>
          </p:cNvPr>
          <p:cNvSpPr/>
          <p:nvPr/>
        </p:nvSpPr>
        <p:spPr>
          <a:xfrm>
            <a:off x="3227505" y="5662629"/>
            <a:ext cx="45719" cy="45719"/>
          </a:xfrm>
          <a:prstGeom prst="ellipse">
            <a:avLst/>
          </a:prstGeom>
          <a:solidFill>
            <a:schemeClr val="bg1">
              <a:lumMod val="50000"/>
            </a:schemeClr>
          </a:solidFill>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353" name="Oval 352">
            <a:extLst>
              <a:ext uri="{FF2B5EF4-FFF2-40B4-BE49-F238E27FC236}">
                <a16:creationId xmlns:a16="http://schemas.microsoft.com/office/drawing/2014/main" id="{A89AA14C-0B5B-43DA-B3B5-AECF7587526E}"/>
              </a:ext>
            </a:extLst>
          </p:cNvPr>
          <p:cNvSpPr/>
          <p:nvPr/>
        </p:nvSpPr>
        <p:spPr>
          <a:xfrm>
            <a:off x="3267779" y="5800656"/>
            <a:ext cx="45719" cy="45719"/>
          </a:xfrm>
          <a:prstGeom prst="ellipse">
            <a:avLst/>
          </a:prstGeom>
          <a:solidFill>
            <a:schemeClr val="bg1">
              <a:lumMod val="50000"/>
            </a:schemeClr>
          </a:solidFill>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354" name="Oval 353">
            <a:extLst>
              <a:ext uri="{FF2B5EF4-FFF2-40B4-BE49-F238E27FC236}">
                <a16:creationId xmlns:a16="http://schemas.microsoft.com/office/drawing/2014/main" id="{3483D5F8-0948-4A4F-BD1C-383C3B2D0065}"/>
              </a:ext>
            </a:extLst>
          </p:cNvPr>
          <p:cNvSpPr/>
          <p:nvPr/>
        </p:nvSpPr>
        <p:spPr>
          <a:xfrm>
            <a:off x="3387510" y="5890879"/>
            <a:ext cx="45719" cy="45719"/>
          </a:xfrm>
          <a:prstGeom prst="ellipse">
            <a:avLst/>
          </a:prstGeom>
          <a:solidFill>
            <a:schemeClr val="bg1">
              <a:lumMod val="50000"/>
            </a:schemeClr>
          </a:solidFill>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355" name="Freeform: Shape 354">
            <a:extLst>
              <a:ext uri="{FF2B5EF4-FFF2-40B4-BE49-F238E27FC236}">
                <a16:creationId xmlns:a16="http://schemas.microsoft.com/office/drawing/2014/main" id="{01F0AEFF-E8C6-4D2D-B3C7-4B0BD591C60C}"/>
              </a:ext>
            </a:extLst>
          </p:cNvPr>
          <p:cNvSpPr/>
          <p:nvPr/>
        </p:nvSpPr>
        <p:spPr>
          <a:xfrm>
            <a:off x="3081908" y="6153466"/>
            <a:ext cx="630604" cy="365968"/>
          </a:xfrm>
          <a:custGeom>
            <a:avLst/>
            <a:gdLst>
              <a:gd name="connsiteX0" fmla="*/ 336 w 415972"/>
              <a:gd name="connsiteY0" fmla="*/ 180109 h 318654"/>
              <a:gd name="connsiteX1" fmla="*/ 14191 w 415972"/>
              <a:gd name="connsiteY1" fmla="*/ 131618 h 318654"/>
              <a:gd name="connsiteX2" fmla="*/ 34972 w 415972"/>
              <a:gd name="connsiteY2" fmla="*/ 90054 h 318654"/>
              <a:gd name="connsiteX3" fmla="*/ 104245 w 415972"/>
              <a:gd name="connsiteY3" fmla="*/ 13854 h 318654"/>
              <a:gd name="connsiteX4" fmla="*/ 125027 w 415972"/>
              <a:gd name="connsiteY4" fmla="*/ 0 h 318654"/>
              <a:gd name="connsiteX5" fmla="*/ 228936 w 415972"/>
              <a:gd name="connsiteY5" fmla="*/ 6927 h 318654"/>
              <a:gd name="connsiteX6" fmla="*/ 249718 w 415972"/>
              <a:gd name="connsiteY6" fmla="*/ 20782 h 318654"/>
              <a:gd name="connsiteX7" fmla="*/ 270500 w 415972"/>
              <a:gd name="connsiteY7" fmla="*/ 27709 h 318654"/>
              <a:gd name="connsiteX8" fmla="*/ 291281 w 415972"/>
              <a:gd name="connsiteY8" fmla="*/ 62345 h 318654"/>
              <a:gd name="connsiteX9" fmla="*/ 305136 w 415972"/>
              <a:gd name="connsiteY9" fmla="*/ 83127 h 318654"/>
              <a:gd name="connsiteX10" fmla="*/ 312063 w 415972"/>
              <a:gd name="connsiteY10" fmla="*/ 110836 h 318654"/>
              <a:gd name="connsiteX11" fmla="*/ 346700 w 415972"/>
              <a:gd name="connsiteY11" fmla="*/ 173182 h 318654"/>
              <a:gd name="connsiteX12" fmla="*/ 367481 w 415972"/>
              <a:gd name="connsiteY12" fmla="*/ 117763 h 318654"/>
              <a:gd name="connsiteX13" fmla="*/ 388263 w 415972"/>
              <a:gd name="connsiteY13" fmla="*/ 76200 h 318654"/>
              <a:gd name="connsiteX14" fmla="*/ 415972 w 415972"/>
              <a:gd name="connsiteY14" fmla="*/ 13854 h 318654"/>
              <a:gd name="connsiteX15" fmla="*/ 409045 w 415972"/>
              <a:gd name="connsiteY15" fmla="*/ 145472 h 318654"/>
              <a:gd name="connsiteX16" fmla="*/ 402118 w 415972"/>
              <a:gd name="connsiteY16" fmla="*/ 166254 h 318654"/>
              <a:gd name="connsiteX17" fmla="*/ 374409 w 415972"/>
              <a:gd name="connsiteY17" fmla="*/ 318654 h 318654"/>
              <a:gd name="connsiteX18" fmla="*/ 360554 w 415972"/>
              <a:gd name="connsiteY18" fmla="*/ 297872 h 318654"/>
              <a:gd name="connsiteX19" fmla="*/ 353627 w 415972"/>
              <a:gd name="connsiteY19" fmla="*/ 277091 h 318654"/>
              <a:gd name="connsiteX20" fmla="*/ 325918 w 415972"/>
              <a:gd name="connsiteY20" fmla="*/ 263236 h 318654"/>
              <a:gd name="connsiteX21" fmla="*/ 284354 w 415972"/>
              <a:gd name="connsiteY21" fmla="*/ 297872 h 318654"/>
              <a:gd name="connsiteX22" fmla="*/ 256645 w 415972"/>
              <a:gd name="connsiteY22" fmla="*/ 318654 h 318654"/>
              <a:gd name="connsiteX23" fmla="*/ 62681 w 415972"/>
              <a:gd name="connsiteY23" fmla="*/ 304800 h 318654"/>
              <a:gd name="connsiteX24" fmla="*/ 41900 w 415972"/>
              <a:gd name="connsiteY24" fmla="*/ 297872 h 318654"/>
              <a:gd name="connsiteX25" fmla="*/ 28045 w 415972"/>
              <a:gd name="connsiteY25" fmla="*/ 277091 h 318654"/>
              <a:gd name="connsiteX26" fmla="*/ 336 w 415972"/>
              <a:gd name="connsiteY26" fmla="*/ 180109 h 318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15972" h="318654">
                <a:moveTo>
                  <a:pt x="336" y="180109"/>
                </a:moveTo>
                <a:cubicBezTo>
                  <a:pt x="-1973" y="155864"/>
                  <a:pt x="8156" y="147308"/>
                  <a:pt x="14191" y="131618"/>
                </a:cubicBezTo>
                <a:cubicBezTo>
                  <a:pt x="19751" y="117161"/>
                  <a:pt x="27450" y="103595"/>
                  <a:pt x="34972" y="90054"/>
                </a:cubicBezTo>
                <a:cubicBezTo>
                  <a:pt x="50067" y="62882"/>
                  <a:pt x="84520" y="27003"/>
                  <a:pt x="104245" y="13854"/>
                </a:cubicBezTo>
                <a:lnTo>
                  <a:pt x="125027" y="0"/>
                </a:lnTo>
                <a:cubicBezTo>
                  <a:pt x="159663" y="2309"/>
                  <a:pt x="194695" y="1220"/>
                  <a:pt x="228936" y="6927"/>
                </a:cubicBezTo>
                <a:cubicBezTo>
                  <a:pt x="237148" y="8296"/>
                  <a:pt x="242271" y="17059"/>
                  <a:pt x="249718" y="20782"/>
                </a:cubicBezTo>
                <a:cubicBezTo>
                  <a:pt x="256249" y="24048"/>
                  <a:pt x="263573" y="25400"/>
                  <a:pt x="270500" y="27709"/>
                </a:cubicBezTo>
                <a:cubicBezTo>
                  <a:pt x="277427" y="39254"/>
                  <a:pt x="284145" y="50928"/>
                  <a:pt x="291281" y="62345"/>
                </a:cubicBezTo>
                <a:cubicBezTo>
                  <a:pt x="295694" y="69405"/>
                  <a:pt x="301856" y="75475"/>
                  <a:pt x="305136" y="83127"/>
                </a:cubicBezTo>
                <a:cubicBezTo>
                  <a:pt x="308886" y="91878"/>
                  <a:pt x="308720" y="101922"/>
                  <a:pt x="312063" y="110836"/>
                </a:cubicBezTo>
                <a:cubicBezTo>
                  <a:pt x="318687" y="128500"/>
                  <a:pt x="337884" y="158489"/>
                  <a:pt x="346700" y="173182"/>
                </a:cubicBezTo>
                <a:cubicBezTo>
                  <a:pt x="353910" y="151550"/>
                  <a:pt x="357129" y="140538"/>
                  <a:pt x="367481" y="117763"/>
                </a:cubicBezTo>
                <a:cubicBezTo>
                  <a:pt x="373891" y="103662"/>
                  <a:pt x="382305" y="90498"/>
                  <a:pt x="388263" y="76200"/>
                </a:cubicBezTo>
                <a:cubicBezTo>
                  <a:pt x="415744" y="10247"/>
                  <a:pt x="387750" y="56188"/>
                  <a:pt x="415972" y="13854"/>
                </a:cubicBezTo>
                <a:cubicBezTo>
                  <a:pt x="413663" y="57727"/>
                  <a:pt x="413022" y="101719"/>
                  <a:pt x="409045" y="145472"/>
                </a:cubicBezTo>
                <a:cubicBezTo>
                  <a:pt x="408384" y="152744"/>
                  <a:pt x="403550" y="159094"/>
                  <a:pt x="402118" y="166254"/>
                </a:cubicBezTo>
                <a:cubicBezTo>
                  <a:pt x="391992" y="216884"/>
                  <a:pt x="383645" y="267854"/>
                  <a:pt x="374409" y="318654"/>
                </a:cubicBezTo>
                <a:cubicBezTo>
                  <a:pt x="369791" y="311727"/>
                  <a:pt x="364277" y="305319"/>
                  <a:pt x="360554" y="297872"/>
                </a:cubicBezTo>
                <a:cubicBezTo>
                  <a:pt x="357289" y="291341"/>
                  <a:pt x="358790" y="282254"/>
                  <a:pt x="353627" y="277091"/>
                </a:cubicBezTo>
                <a:cubicBezTo>
                  <a:pt x="346325" y="269789"/>
                  <a:pt x="335154" y="267854"/>
                  <a:pt x="325918" y="263236"/>
                </a:cubicBezTo>
                <a:cubicBezTo>
                  <a:pt x="279987" y="293857"/>
                  <a:pt x="331024" y="257870"/>
                  <a:pt x="284354" y="297872"/>
                </a:cubicBezTo>
                <a:cubicBezTo>
                  <a:pt x="275588" y="305386"/>
                  <a:pt x="265881" y="311727"/>
                  <a:pt x="256645" y="318654"/>
                </a:cubicBezTo>
                <a:cubicBezTo>
                  <a:pt x="191990" y="314036"/>
                  <a:pt x="127199" y="311044"/>
                  <a:pt x="62681" y="304800"/>
                </a:cubicBezTo>
                <a:cubicBezTo>
                  <a:pt x="55413" y="304097"/>
                  <a:pt x="47602" y="302433"/>
                  <a:pt x="41900" y="297872"/>
                </a:cubicBezTo>
                <a:cubicBezTo>
                  <a:pt x="35399" y="292671"/>
                  <a:pt x="32663" y="284018"/>
                  <a:pt x="28045" y="277091"/>
                </a:cubicBezTo>
                <a:cubicBezTo>
                  <a:pt x="12718" y="215779"/>
                  <a:pt x="2645" y="204354"/>
                  <a:pt x="336" y="180109"/>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56" name="Oval 355">
            <a:extLst>
              <a:ext uri="{FF2B5EF4-FFF2-40B4-BE49-F238E27FC236}">
                <a16:creationId xmlns:a16="http://schemas.microsoft.com/office/drawing/2014/main" id="{EF1247C2-EB02-4E19-87D4-FF90EF63AAA8}"/>
              </a:ext>
            </a:extLst>
          </p:cNvPr>
          <p:cNvSpPr/>
          <p:nvPr/>
        </p:nvSpPr>
        <p:spPr>
          <a:xfrm>
            <a:off x="3397210" y="6261869"/>
            <a:ext cx="45719" cy="45719"/>
          </a:xfrm>
          <a:prstGeom prst="ellipse">
            <a:avLst/>
          </a:prstGeom>
          <a:solidFill>
            <a:schemeClr val="bg1">
              <a:lumMod val="50000"/>
            </a:schemeClr>
          </a:solidFill>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357" name="Oval 356">
            <a:extLst>
              <a:ext uri="{FF2B5EF4-FFF2-40B4-BE49-F238E27FC236}">
                <a16:creationId xmlns:a16="http://schemas.microsoft.com/office/drawing/2014/main" id="{AB89E4EB-5A16-4F53-A1C3-8A97B8237934}"/>
              </a:ext>
            </a:extLst>
          </p:cNvPr>
          <p:cNvSpPr/>
          <p:nvPr/>
        </p:nvSpPr>
        <p:spPr>
          <a:xfrm>
            <a:off x="3245523" y="6213718"/>
            <a:ext cx="45719" cy="45719"/>
          </a:xfrm>
          <a:prstGeom prst="ellipse">
            <a:avLst/>
          </a:prstGeom>
          <a:solidFill>
            <a:schemeClr val="bg1">
              <a:lumMod val="50000"/>
            </a:schemeClr>
          </a:solidFill>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358" name="Oval 357">
            <a:extLst>
              <a:ext uri="{FF2B5EF4-FFF2-40B4-BE49-F238E27FC236}">
                <a16:creationId xmlns:a16="http://schemas.microsoft.com/office/drawing/2014/main" id="{315CDFF0-B4CB-49BB-A111-DE7600DD80BA}"/>
              </a:ext>
            </a:extLst>
          </p:cNvPr>
          <p:cNvSpPr/>
          <p:nvPr/>
        </p:nvSpPr>
        <p:spPr>
          <a:xfrm>
            <a:off x="3285797" y="6351745"/>
            <a:ext cx="45719" cy="45719"/>
          </a:xfrm>
          <a:prstGeom prst="ellipse">
            <a:avLst/>
          </a:prstGeom>
          <a:solidFill>
            <a:schemeClr val="bg1">
              <a:lumMod val="50000"/>
            </a:schemeClr>
          </a:solidFill>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359" name="Oval 358">
            <a:extLst>
              <a:ext uri="{FF2B5EF4-FFF2-40B4-BE49-F238E27FC236}">
                <a16:creationId xmlns:a16="http://schemas.microsoft.com/office/drawing/2014/main" id="{0648484D-6D5B-436C-86A8-12B7F240FC15}"/>
              </a:ext>
            </a:extLst>
          </p:cNvPr>
          <p:cNvSpPr/>
          <p:nvPr/>
        </p:nvSpPr>
        <p:spPr>
          <a:xfrm>
            <a:off x="3405528" y="6441968"/>
            <a:ext cx="45719" cy="45719"/>
          </a:xfrm>
          <a:prstGeom prst="ellipse">
            <a:avLst/>
          </a:prstGeom>
          <a:solidFill>
            <a:schemeClr val="bg1">
              <a:lumMod val="50000"/>
            </a:schemeClr>
          </a:solidFill>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360" name="Freeform: Shape 359">
            <a:extLst>
              <a:ext uri="{FF2B5EF4-FFF2-40B4-BE49-F238E27FC236}">
                <a16:creationId xmlns:a16="http://schemas.microsoft.com/office/drawing/2014/main" id="{83029784-AB00-43A7-9C91-AAEE8263E123}"/>
              </a:ext>
            </a:extLst>
          </p:cNvPr>
          <p:cNvSpPr/>
          <p:nvPr/>
        </p:nvSpPr>
        <p:spPr>
          <a:xfrm>
            <a:off x="2536635" y="5385245"/>
            <a:ext cx="317979" cy="211053"/>
          </a:xfrm>
          <a:custGeom>
            <a:avLst/>
            <a:gdLst>
              <a:gd name="connsiteX0" fmla="*/ 336 w 415972"/>
              <a:gd name="connsiteY0" fmla="*/ 180109 h 318654"/>
              <a:gd name="connsiteX1" fmla="*/ 14191 w 415972"/>
              <a:gd name="connsiteY1" fmla="*/ 131618 h 318654"/>
              <a:gd name="connsiteX2" fmla="*/ 34972 w 415972"/>
              <a:gd name="connsiteY2" fmla="*/ 90054 h 318654"/>
              <a:gd name="connsiteX3" fmla="*/ 104245 w 415972"/>
              <a:gd name="connsiteY3" fmla="*/ 13854 h 318654"/>
              <a:gd name="connsiteX4" fmla="*/ 125027 w 415972"/>
              <a:gd name="connsiteY4" fmla="*/ 0 h 318654"/>
              <a:gd name="connsiteX5" fmla="*/ 228936 w 415972"/>
              <a:gd name="connsiteY5" fmla="*/ 6927 h 318654"/>
              <a:gd name="connsiteX6" fmla="*/ 249718 w 415972"/>
              <a:gd name="connsiteY6" fmla="*/ 20782 h 318654"/>
              <a:gd name="connsiteX7" fmla="*/ 270500 w 415972"/>
              <a:gd name="connsiteY7" fmla="*/ 27709 h 318654"/>
              <a:gd name="connsiteX8" fmla="*/ 291281 w 415972"/>
              <a:gd name="connsiteY8" fmla="*/ 62345 h 318654"/>
              <a:gd name="connsiteX9" fmla="*/ 305136 w 415972"/>
              <a:gd name="connsiteY9" fmla="*/ 83127 h 318654"/>
              <a:gd name="connsiteX10" fmla="*/ 312063 w 415972"/>
              <a:gd name="connsiteY10" fmla="*/ 110836 h 318654"/>
              <a:gd name="connsiteX11" fmla="*/ 346700 w 415972"/>
              <a:gd name="connsiteY11" fmla="*/ 173182 h 318654"/>
              <a:gd name="connsiteX12" fmla="*/ 367481 w 415972"/>
              <a:gd name="connsiteY12" fmla="*/ 117763 h 318654"/>
              <a:gd name="connsiteX13" fmla="*/ 388263 w 415972"/>
              <a:gd name="connsiteY13" fmla="*/ 76200 h 318654"/>
              <a:gd name="connsiteX14" fmla="*/ 415972 w 415972"/>
              <a:gd name="connsiteY14" fmla="*/ 13854 h 318654"/>
              <a:gd name="connsiteX15" fmla="*/ 409045 w 415972"/>
              <a:gd name="connsiteY15" fmla="*/ 145472 h 318654"/>
              <a:gd name="connsiteX16" fmla="*/ 402118 w 415972"/>
              <a:gd name="connsiteY16" fmla="*/ 166254 h 318654"/>
              <a:gd name="connsiteX17" fmla="*/ 374409 w 415972"/>
              <a:gd name="connsiteY17" fmla="*/ 318654 h 318654"/>
              <a:gd name="connsiteX18" fmla="*/ 360554 w 415972"/>
              <a:gd name="connsiteY18" fmla="*/ 297872 h 318654"/>
              <a:gd name="connsiteX19" fmla="*/ 353627 w 415972"/>
              <a:gd name="connsiteY19" fmla="*/ 277091 h 318654"/>
              <a:gd name="connsiteX20" fmla="*/ 325918 w 415972"/>
              <a:gd name="connsiteY20" fmla="*/ 263236 h 318654"/>
              <a:gd name="connsiteX21" fmla="*/ 284354 w 415972"/>
              <a:gd name="connsiteY21" fmla="*/ 297872 h 318654"/>
              <a:gd name="connsiteX22" fmla="*/ 256645 w 415972"/>
              <a:gd name="connsiteY22" fmla="*/ 318654 h 318654"/>
              <a:gd name="connsiteX23" fmla="*/ 62681 w 415972"/>
              <a:gd name="connsiteY23" fmla="*/ 304800 h 318654"/>
              <a:gd name="connsiteX24" fmla="*/ 41900 w 415972"/>
              <a:gd name="connsiteY24" fmla="*/ 297872 h 318654"/>
              <a:gd name="connsiteX25" fmla="*/ 28045 w 415972"/>
              <a:gd name="connsiteY25" fmla="*/ 277091 h 318654"/>
              <a:gd name="connsiteX26" fmla="*/ 336 w 415972"/>
              <a:gd name="connsiteY26" fmla="*/ 180109 h 318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15972" h="318654">
                <a:moveTo>
                  <a:pt x="336" y="180109"/>
                </a:moveTo>
                <a:cubicBezTo>
                  <a:pt x="-1973" y="155864"/>
                  <a:pt x="8156" y="147308"/>
                  <a:pt x="14191" y="131618"/>
                </a:cubicBezTo>
                <a:cubicBezTo>
                  <a:pt x="19751" y="117161"/>
                  <a:pt x="27450" y="103595"/>
                  <a:pt x="34972" y="90054"/>
                </a:cubicBezTo>
                <a:cubicBezTo>
                  <a:pt x="50067" y="62882"/>
                  <a:pt x="84520" y="27003"/>
                  <a:pt x="104245" y="13854"/>
                </a:cubicBezTo>
                <a:lnTo>
                  <a:pt x="125027" y="0"/>
                </a:lnTo>
                <a:cubicBezTo>
                  <a:pt x="159663" y="2309"/>
                  <a:pt x="194695" y="1220"/>
                  <a:pt x="228936" y="6927"/>
                </a:cubicBezTo>
                <a:cubicBezTo>
                  <a:pt x="237148" y="8296"/>
                  <a:pt x="242271" y="17059"/>
                  <a:pt x="249718" y="20782"/>
                </a:cubicBezTo>
                <a:cubicBezTo>
                  <a:pt x="256249" y="24048"/>
                  <a:pt x="263573" y="25400"/>
                  <a:pt x="270500" y="27709"/>
                </a:cubicBezTo>
                <a:cubicBezTo>
                  <a:pt x="277427" y="39254"/>
                  <a:pt x="284145" y="50928"/>
                  <a:pt x="291281" y="62345"/>
                </a:cubicBezTo>
                <a:cubicBezTo>
                  <a:pt x="295694" y="69405"/>
                  <a:pt x="301856" y="75475"/>
                  <a:pt x="305136" y="83127"/>
                </a:cubicBezTo>
                <a:cubicBezTo>
                  <a:pt x="308886" y="91878"/>
                  <a:pt x="308720" y="101922"/>
                  <a:pt x="312063" y="110836"/>
                </a:cubicBezTo>
                <a:cubicBezTo>
                  <a:pt x="318687" y="128500"/>
                  <a:pt x="337884" y="158489"/>
                  <a:pt x="346700" y="173182"/>
                </a:cubicBezTo>
                <a:cubicBezTo>
                  <a:pt x="353910" y="151550"/>
                  <a:pt x="357129" y="140538"/>
                  <a:pt x="367481" y="117763"/>
                </a:cubicBezTo>
                <a:cubicBezTo>
                  <a:pt x="373891" y="103662"/>
                  <a:pt x="382305" y="90498"/>
                  <a:pt x="388263" y="76200"/>
                </a:cubicBezTo>
                <a:cubicBezTo>
                  <a:pt x="415744" y="10247"/>
                  <a:pt x="387750" y="56188"/>
                  <a:pt x="415972" y="13854"/>
                </a:cubicBezTo>
                <a:cubicBezTo>
                  <a:pt x="413663" y="57727"/>
                  <a:pt x="413022" y="101719"/>
                  <a:pt x="409045" y="145472"/>
                </a:cubicBezTo>
                <a:cubicBezTo>
                  <a:pt x="408384" y="152744"/>
                  <a:pt x="403550" y="159094"/>
                  <a:pt x="402118" y="166254"/>
                </a:cubicBezTo>
                <a:cubicBezTo>
                  <a:pt x="391992" y="216884"/>
                  <a:pt x="383645" y="267854"/>
                  <a:pt x="374409" y="318654"/>
                </a:cubicBezTo>
                <a:cubicBezTo>
                  <a:pt x="369791" y="311727"/>
                  <a:pt x="364277" y="305319"/>
                  <a:pt x="360554" y="297872"/>
                </a:cubicBezTo>
                <a:cubicBezTo>
                  <a:pt x="357289" y="291341"/>
                  <a:pt x="358790" y="282254"/>
                  <a:pt x="353627" y="277091"/>
                </a:cubicBezTo>
                <a:cubicBezTo>
                  <a:pt x="346325" y="269789"/>
                  <a:pt x="335154" y="267854"/>
                  <a:pt x="325918" y="263236"/>
                </a:cubicBezTo>
                <a:cubicBezTo>
                  <a:pt x="279987" y="293857"/>
                  <a:pt x="331024" y="257870"/>
                  <a:pt x="284354" y="297872"/>
                </a:cubicBezTo>
                <a:cubicBezTo>
                  <a:pt x="275588" y="305386"/>
                  <a:pt x="265881" y="311727"/>
                  <a:pt x="256645" y="318654"/>
                </a:cubicBezTo>
                <a:cubicBezTo>
                  <a:pt x="191990" y="314036"/>
                  <a:pt x="127199" y="311044"/>
                  <a:pt x="62681" y="304800"/>
                </a:cubicBezTo>
                <a:cubicBezTo>
                  <a:pt x="55413" y="304097"/>
                  <a:pt x="47602" y="302433"/>
                  <a:pt x="41900" y="297872"/>
                </a:cubicBezTo>
                <a:cubicBezTo>
                  <a:pt x="35399" y="292671"/>
                  <a:pt x="32663" y="284018"/>
                  <a:pt x="28045" y="277091"/>
                </a:cubicBezTo>
                <a:cubicBezTo>
                  <a:pt x="12718" y="215779"/>
                  <a:pt x="2645" y="204354"/>
                  <a:pt x="336" y="180109"/>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61" name="Oval 360">
            <a:extLst>
              <a:ext uri="{FF2B5EF4-FFF2-40B4-BE49-F238E27FC236}">
                <a16:creationId xmlns:a16="http://schemas.microsoft.com/office/drawing/2014/main" id="{CB20BEBE-D05F-422D-8B55-3869F366A063}"/>
              </a:ext>
            </a:extLst>
          </p:cNvPr>
          <p:cNvSpPr/>
          <p:nvPr/>
        </p:nvSpPr>
        <p:spPr>
          <a:xfrm>
            <a:off x="2700320" y="5427626"/>
            <a:ext cx="45719" cy="45719"/>
          </a:xfrm>
          <a:prstGeom prst="ellipse">
            <a:avLst/>
          </a:prstGeom>
          <a:solidFill>
            <a:schemeClr val="bg1">
              <a:lumMod val="50000"/>
            </a:schemeClr>
          </a:solidFill>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362" name="Oval 361">
            <a:extLst>
              <a:ext uri="{FF2B5EF4-FFF2-40B4-BE49-F238E27FC236}">
                <a16:creationId xmlns:a16="http://schemas.microsoft.com/office/drawing/2014/main" id="{DF9AF980-368B-4D2A-9A47-C73A8475A29F}"/>
              </a:ext>
            </a:extLst>
          </p:cNvPr>
          <p:cNvSpPr/>
          <p:nvPr/>
        </p:nvSpPr>
        <p:spPr>
          <a:xfrm>
            <a:off x="2641433" y="5525014"/>
            <a:ext cx="45719" cy="45719"/>
          </a:xfrm>
          <a:prstGeom prst="ellipse">
            <a:avLst/>
          </a:prstGeom>
          <a:solidFill>
            <a:schemeClr val="bg1">
              <a:lumMod val="50000"/>
            </a:schemeClr>
          </a:solidFill>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363" name="Freeform: Shape 362">
            <a:extLst>
              <a:ext uri="{FF2B5EF4-FFF2-40B4-BE49-F238E27FC236}">
                <a16:creationId xmlns:a16="http://schemas.microsoft.com/office/drawing/2014/main" id="{9A894901-6C40-4B61-A065-66A2A5607F1C}"/>
              </a:ext>
            </a:extLst>
          </p:cNvPr>
          <p:cNvSpPr/>
          <p:nvPr/>
        </p:nvSpPr>
        <p:spPr>
          <a:xfrm>
            <a:off x="3861332" y="5816394"/>
            <a:ext cx="824746" cy="502283"/>
          </a:xfrm>
          <a:custGeom>
            <a:avLst/>
            <a:gdLst>
              <a:gd name="connsiteX0" fmla="*/ 336 w 415972"/>
              <a:gd name="connsiteY0" fmla="*/ 180109 h 318654"/>
              <a:gd name="connsiteX1" fmla="*/ 14191 w 415972"/>
              <a:gd name="connsiteY1" fmla="*/ 131618 h 318654"/>
              <a:gd name="connsiteX2" fmla="*/ 34972 w 415972"/>
              <a:gd name="connsiteY2" fmla="*/ 90054 h 318654"/>
              <a:gd name="connsiteX3" fmla="*/ 104245 w 415972"/>
              <a:gd name="connsiteY3" fmla="*/ 13854 h 318654"/>
              <a:gd name="connsiteX4" fmla="*/ 125027 w 415972"/>
              <a:gd name="connsiteY4" fmla="*/ 0 h 318654"/>
              <a:gd name="connsiteX5" fmla="*/ 228936 w 415972"/>
              <a:gd name="connsiteY5" fmla="*/ 6927 h 318654"/>
              <a:gd name="connsiteX6" fmla="*/ 249718 w 415972"/>
              <a:gd name="connsiteY6" fmla="*/ 20782 h 318654"/>
              <a:gd name="connsiteX7" fmla="*/ 270500 w 415972"/>
              <a:gd name="connsiteY7" fmla="*/ 27709 h 318654"/>
              <a:gd name="connsiteX8" fmla="*/ 291281 w 415972"/>
              <a:gd name="connsiteY8" fmla="*/ 62345 h 318654"/>
              <a:gd name="connsiteX9" fmla="*/ 305136 w 415972"/>
              <a:gd name="connsiteY9" fmla="*/ 83127 h 318654"/>
              <a:gd name="connsiteX10" fmla="*/ 312063 w 415972"/>
              <a:gd name="connsiteY10" fmla="*/ 110836 h 318654"/>
              <a:gd name="connsiteX11" fmla="*/ 346700 w 415972"/>
              <a:gd name="connsiteY11" fmla="*/ 173182 h 318654"/>
              <a:gd name="connsiteX12" fmla="*/ 367481 w 415972"/>
              <a:gd name="connsiteY12" fmla="*/ 117763 h 318654"/>
              <a:gd name="connsiteX13" fmla="*/ 388263 w 415972"/>
              <a:gd name="connsiteY13" fmla="*/ 76200 h 318654"/>
              <a:gd name="connsiteX14" fmla="*/ 415972 w 415972"/>
              <a:gd name="connsiteY14" fmla="*/ 13854 h 318654"/>
              <a:gd name="connsiteX15" fmla="*/ 409045 w 415972"/>
              <a:gd name="connsiteY15" fmla="*/ 145472 h 318654"/>
              <a:gd name="connsiteX16" fmla="*/ 402118 w 415972"/>
              <a:gd name="connsiteY16" fmla="*/ 166254 h 318654"/>
              <a:gd name="connsiteX17" fmla="*/ 374409 w 415972"/>
              <a:gd name="connsiteY17" fmla="*/ 318654 h 318654"/>
              <a:gd name="connsiteX18" fmla="*/ 360554 w 415972"/>
              <a:gd name="connsiteY18" fmla="*/ 297872 h 318654"/>
              <a:gd name="connsiteX19" fmla="*/ 353627 w 415972"/>
              <a:gd name="connsiteY19" fmla="*/ 277091 h 318654"/>
              <a:gd name="connsiteX20" fmla="*/ 325918 w 415972"/>
              <a:gd name="connsiteY20" fmla="*/ 263236 h 318654"/>
              <a:gd name="connsiteX21" fmla="*/ 284354 w 415972"/>
              <a:gd name="connsiteY21" fmla="*/ 297872 h 318654"/>
              <a:gd name="connsiteX22" fmla="*/ 256645 w 415972"/>
              <a:gd name="connsiteY22" fmla="*/ 318654 h 318654"/>
              <a:gd name="connsiteX23" fmla="*/ 62681 w 415972"/>
              <a:gd name="connsiteY23" fmla="*/ 304800 h 318654"/>
              <a:gd name="connsiteX24" fmla="*/ 41900 w 415972"/>
              <a:gd name="connsiteY24" fmla="*/ 297872 h 318654"/>
              <a:gd name="connsiteX25" fmla="*/ 28045 w 415972"/>
              <a:gd name="connsiteY25" fmla="*/ 277091 h 318654"/>
              <a:gd name="connsiteX26" fmla="*/ 336 w 415972"/>
              <a:gd name="connsiteY26" fmla="*/ 180109 h 318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15972" h="318654">
                <a:moveTo>
                  <a:pt x="336" y="180109"/>
                </a:moveTo>
                <a:cubicBezTo>
                  <a:pt x="-1973" y="155864"/>
                  <a:pt x="8156" y="147308"/>
                  <a:pt x="14191" y="131618"/>
                </a:cubicBezTo>
                <a:cubicBezTo>
                  <a:pt x="19751" y="117161"/>
                  <a:pt x="27450" y="103595"/>
                  <a:pt x="34972" y="90054"/>
                </a:cubicBezTo>
                <a:cubicBezTo>
                  <a:pt x="50067" y="62882"/>
                  <a:pt x="84520" y="27003"/>
                  <a:pt x="104245" y="13854"/>
                </a:cubicBezTo>
                <a:lnTo>
                  <a:pt x="125027" y="0"/>
                </a:lnTo>
                <a:cubicBezTo>
                  <a:pt x="159663" y="2309"/>
                  <a:pt x="194695" y="1220"/>
                  <a:pt x="228936" y="6927"/>
                </a:cubicBezTo>
                <a:cubicBezTo>
                  <a:pt x="237148" y="8296"/>
                  <a:pt x="242271" y="17059"/>
                  <a:pt x="249718" y="20782"/>
                </a:cubicBezTo>
                <a:cubicBezTo>
                  <a:pt x="256249" y="24048"/>
                  <a:pt x="263573" y="25400"/>
                  <a:pt x="270500" y="27709"/>
                </a:cubicBezTo>
                <a:cubicBezTo>
                  <a:pt x="277427" y="39254"/>
                  <a:pt x="284145" y="50928"/>
                  <a:pt x="291281" y="62345"/>
                </a:cubicBezTo>
                <a:cubicBezTo>
                  <a:pt x="295694" y="69405"/>
                  <a:pt x="301856" y="75475"/>
                  <a:pt x="305136" y="83127"/>
                </a:cubicBezTo>
                <a:cubicBezTo>
                  <a:pt x="308886" y="91878"/>
                  <a:pt x="308720" y="101922"/>
                  <a:pt x="312063" y="110836"/>
                </a:cubicBezTo>
                <a:cubicBezTo>
                  <a:pt x="318687" y="128500"/>
                  <a:pt x="337884" y="158489"/>
                  <a:pt x="346700" y="173182"/>
                </a:cubicBezTo>
                <a:cubicBezTo>
                  <a:pt x="353910" y="151550"/>
                  <a:pt x="357129" y="140538"/>
                  <a:pt x="367481" y="117763"/>
                </a:cubicBezTo>
                <a:cubicBezTo>
                  <a:pt x="373891" y="103662"/>
                  <a:pt x="382305" y="90498"/>
                  <a:pt x="388263" y="76200"/>
                </a:cubicBezTo>
                <a:cubicBezTo>
                  <a:pt x="415744" y="10247"/>
                  <a:pt x="387750" y="56188"/>
                  <a:pt x="415972" y="13854"/>
                </a:cubicBezTo>
                <a:cubicBezTo>
                  <a:pt x="413663" y="57727"/>
                  <a:pt x="413022" y="101719"/>
                  <a:pt x="409045" y="145472"/>
                </a:cubicBezTo>
                <a:cubicBezTo>
                  <a:pt x="408384" y="152744"/>
                  <a:pt x="403550" y="159094"/>
                  <a:pt x="402118" y="166254"/>
                </a:cubicBezTo>
                <a:cubicBezTo>
                  <a:pt x="391992" y="216884"/>
                  <a:pt x="383645" y="267854"/>
                  <a:pt x="374409" y="318654"/>
                </a:cubicBezTo>
                <a:cubicBezTo>
                  <a:pt x="369791" y="311727"/>
                  <a:pt x="364277" y="305319"/>
                  <a:pt x="360554" y="297872"/>
                </a:cubicBezTo>
                <a:cubicBezTo>
                  <a:pt x="357289" y="291341"/>
                  <a:pt x="358790" y="282254"/>
                  <a:pt x="353627" y="277091"/>
                </a:cubicBezTo>
                <a:cubicBezTo>
                  <a:pt x="346325" y="269789"/>
                  <a:pt x="335154" y="267854"/>
                  <a:pt x="325918" y="263236"/>
                </a:cubicBezTo>
                <a:cubicBezTo>
                  <a:pt x="279987" y="293857"/>
                  <a:pt x="331024" y="257870"/>
                  <a:pt x="284354" y="297872"/>
                </a:cubicBezTo>
                <a:cubicBezTo>
                  <a:pt x="275588" y="305386"/>
                  <a:pt x="265881" y="311727"/>
                  <a:pt x="256645" y="318654"/>
                </a:cubicBezTo>
                <a:cubicBezTo>
                  <a:pt x="191990" y="314036"/>
                  <a:pt x="127199" y="311044"/>
                  <a:pt x="62681" y="304800"/>
                </a:cubicBezTo>
                <a:cubicBezTo>
                  <a:pt x="55413" y="304097"/>
                  <a:pt x="47602" y="302433"/>
                  <a:pt x="41900" y="297872"/>
                </a:cubicBezTo>
                <a:cubicBezTo>
                  <a:pt x="35399" y="292671"/>
                  <a:pt x="32663" y="284018"/>
                  <a:pt x="28045" y="277091"/>
                </a:cubicBezTo>
                <a:cubicBezTo>
                  <a:pt x="12718" y="215779"/>
                  <a:pt x="2645" y="204354"/>
                  <a:pt x="336" y="180109"/>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64" name="Oval 363">
            <a:extLst>
              <a:ext uri="{FF2B5EF4-FFF2-40B4-BE49-F238E27FC236}">
                <a16:creationId xmlns:a16="http://schemas.microsoft.com/office/drawing/2014/main" id="{9BE04377-8128-4765-AA48-208B36440597}"/>
              </a:ext>
            </a:extLst>
          </p:cNvPr>
          <p:cNvSpPr/>
          <p:nvPr/>
        </p:nvSpPr>
        <p:spPr>
          <a:xfrm>
            <a:off x="4065897" y="6160964"/>
            <a:ext cx="45719" cy="45719"/>
          </a:xfrm>
          <a:prstGeom prst="ellipse">
            <a:avLst/>
          </a:prstGeom>
          <a:solidFill>
            <a:schemeClr val="bg1">
              <a:lumMod val="50000"/>
            </a:schemeClr>
          </a:solidFill>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365" name="Oval 364">
            <a:extLst>
              <a:ext uri="{FF2B5EF4-FFF2-40B4-BE49-F238E27FC236}">
                <a16:creationId xmlns:a16="http://schemas.microsoft.com/office/drawing/2014/main" id="{CEE30CDB-0B1B-4381-9346-C74F8731678D}"/>
              </a:ext>
            </a:extLst>
          </p:cNvPr>
          <p:cNvSpPr/>
          <p:nvPr/>
        </p:nvSpPr>
        <p:spPr>
          <a:xfrm>
            <a:off x="4377522" y="5949430"/>
            <a:ext cx="45719" cy="45719"/>
          </a:xfrm>
          <a:prstGeom prst="ellipse">
            <a:avLst/>
          </a:prstGeom>
          <a:solidFill>
            <a:schemeClr val="bg1">
              <a:lumMod val="50000"/>
            </a:schemeClr>
          </a:solidFill>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366" name="Oval 365">
            <a:extLst>
              <a:ext uri="{FF2B5EF4-FFF2-40B4-BE49-F238E27FC236}">
                <a16:creationId xmlns:a16="http://schemas.microsoft.com/office/drawing/2014/main" id="{747E98B4-70D9-46B4-A478-EDE59A07FF61}"/>
              </a:ext>
            </a:extLst>
          </p:cNvPr>
          <p:cNvSpPr/>
          <p:nvPr/>
        </p:nvSpPr>
        <p:spPr>
          <a:xfrm>
            <a:off x="4123553" y="6041470"/>
            <a:ext cx="45719" cy="45719"/>
          </a:xfrm>
          <a:prstGeom prst="ellipse">
            <a:avLst/>
          </a:prstGeom>
          <a:solidFill>
            <a:schemeClr val="bg1">
              <a:lumMod val="50000"/>
            </a:schemeClr>
          </a:solidFill>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367" name="Oval 366">
            <a:extLst>
              <a:ext uri="{FF2B5EF4-FFF2-40B4-BE49-F238E27FC236}">
                <a16:creationId xmlns:a16="http://schemas.microsoft.com/office/drawing/2014/main" id="{E418FD71-5611-462C-B147-4E4CD0687A6C}"/>
              </a:ext>
            </a:extLst>
          </p:cNvPr>
          <p:cNvSpPr/>
          <p:nvPr/>
        </p:nvSpPr>
        <p:spPr>
          <a:xfrm>
            <a:off x="4179057" y="5934159"/>
            <a:ext cx="45719" cy="45719"/>
          </a:xfrm>
          <a:prstGeom prst="ellipse">
            <a:avLst/>
          </a:prstGeom>
          <a:solidFill>
            <a:schemeClr val="bg1">
              <a:lumMod val="50000"/>
            </a:schemeClr>
          </a:solidFill>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368" name="Oval 367">
            <a:extLst>
              <a:ext uri="{FF2B5EF4-FFF2-40B4-BE49-F238E27FC236}">
                <a16:creationId xmlns:a16="http://schemas.microsoft.com/office/drawing/2014/main" id="{DD93E306-2E1E-470E-89CB-9594812F49A2}"/>
              </a:ext>
            </a:extLst>
          </p:cNvPr>
          <p:cNvSpPr/>
          <p:nvPr/>
        </p:nvSpPr>
        <p:spPr>
          <a:xfrm>
            <a:off x="4251858" y="6174557"/>
            <a:ext cx="45719" cy="45719"/>
          </a:xfrm>
          <a:prstGeom prst="ellipse">
            <a:avLst/>
          </a:prstGeom>
          <a:solidFill>
            <a:schemeClr val="bg1">
              <a:lumMod val="50000"/>
            </a:schemeClr>
          </a:solidFill>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369" name="Oval 368">
            <a:extLst>
              <a:ext uri="{FF2B5EF4-FFF2-40B4-BE49-F238E27FC236}">
                <a16:creationId xmlns:a16="http://schemas.microsoft.com/office/drawing/2014/main" id="{26151436-05D8-444E-BDD9-DA4A6D2D1AF0}"/>
              </a:ext>
            </a:extLst>
          </p:cNvPr>
          <p:cNvSpPr/>
          <p:nvPr/>
        </p:nvSpPr>
        <p:spPr>
          <a:xfrm>
            <a:off x="4008393" y="6012003"/>
            <a:ext cx="45719" cy="45719"/>
          </a:xfrm>
          <a:prstGeom prst="ellipse">
            <a:avLst/>
          </a:prstGeom>
          <a:solidFill>
            <a:schemeClr val="bg1">
              <a:lumMod val="50000"/>
            </a:schemeClr>
          </a:solidFill>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370" name="Oval 369">
            <a:extLst>
              <a:ext uri="{FF2B5EF4-FFF2-40B4-BE49-F238E27FC236}">
                <a16:creationId xmlns:a16="http://schemas.microsoft.com/office/drawing/2014/main" id="{7AE3E717-29D9-45BA-86E8-E5753001916C}"/>
              </a:ext>
            </a:extLst>
          </p:cNvPr>
          <p:cNvSpPr/>
          <p:nvPr/>
        </p:nvSpPr>
        <p:spPr>
          <a:xfrm>
            <a:off x="4345676" y="6092163"/>
            <a:ext cx="45719" cy="45719"/>
          </a:xfrm>
          <a:prstGeom prst="ellipse">
            <a:avLst/>
          </a:prstGeom>
          <a:solidFill>
            <a:schemeClr val="bg1">
              <a:lumMod val="50000"/>
            </a:schemeClr>
          </a:solidFill>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371" name="Oval 370">
            <a:extLst>
              <a:ext uri="{FF2B5EF4-FFF2-40B4-BE49-F238E27FC236}">
                <a16:creationId xmlns:a16="http://schemas.microsoft.com/office/drawing/2014/main" id="{AEFB3CD3-AEF9-4D2C-9DD4-AEB3BFBCDCDD}"/>
              </a:ext>
            </a:extLst>
          </p:cNvPr>
          <p:cNvSpPr/>
          <p:nvPr/>
        </p:nvSpPr>
        <p:spPr>
          <a:xfrm>
            <a:off x="4251790" y="6008709"/>
            <a:ext cx="45719" cy="45719"/>
          </a:xfrm>
          <a:prstGeom prst="ellipse">
            <a:avLst/>
          </a:prstGeom>
          <a:solidFill>
            <a:schemeClr val="bg1">
              <a:lumMod val="50000"/>
            </a:schemeClr>
          </a:solidFill>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372" name="Freeform: Shape 371">
            <a:extLst>
              <a:ext uri="{FF2B5EF4-FFF2-40B4-BE49-F238E27FC236}">
                <a16:creationId xmlns:a16="http://schemas.microsoft.com/office/drawing/2014/main" id="{BBAD00AF-CD2D-469C-841C-D07C9560977E}"/>
              </a:ext>
            </a:extLst>
          </p:cNvPr>
          <p:cNvSpPr/>
          <p:nvPr/>
        </p:nvSpPr>
        <p:spPr>
          <a:xfrm>
            <a:off x="3806640" y="5950942"/>
            <a:ext cx="177866" cy="416845"/>
          </a:xfrm>
          <a:custGeom>
            <a:avLst/>
            <a:gdLst>
              <a:gd name="connsiteX0" fmla="*/ 0 w 173182"/>
              <a:gd name="connsiteY0" fmla="*/ 0 h 235527"/>
              <a:gd name="connsiteX1" fmla="*/ 55418 w 173182"/>
              <a:gd name="connsiteY1" fmla="*/ 27709 h 235527"/>
              <a:gd name="connsiteX2" fmla="*/ 110836 w 173182"/>
              <a:gd name="connsiteY2" fmla="*/ 55418 h 235527"/>
              <a:gd name="connsiteX3" fmla="*/ 131618 w 173182"/>
              <a:gd name="connsiteY3" fmla="*/ 69273 h 235527"/>
              <a:gd name="connsiteX4" fmla="*/ 152400 w 173182"/>
              <a:gd name="connsiteY4" fmla="*/ 90055 h 235527"/>
              <a:gd name="connsiteX5" fmla="*/ 173182 w 173182"/>
              <a:gd name="connsiteY5" fmla="*/ 96982 h 235527"/>
              <a:gd name="connsiteX6" fmla="*/ 166255 w 173182"/>
              <a:gd name="connsiteY6" fmla="*/ 117764 h 235527"/>
              <a:gd name="connsiteX7" fmla="*/ 117764 w 173182"/>
              <a:gd name="connsiteY7" fmla="*/ 124691 h 235527"/>
              <a:gd name="connsiteX8" fmla="*/ 83127 w 173182"/>
              <a:gd name="connsiteY8" fmla="*/ 131618 h 235527"/>
              <a:gd name="connsiteX9" fmla="*/ 62345 w 173182"/>
              <a:gd name="connsiteY9" fmla="*/ 152400 h 235527"/>
              <a:gd name="connsiteX10" fmla="*/ 34636 w 173182"/>
              <a:gd name="connsiteY10" fmla="*/ 173182 h 235527"/>
              <a:gd name="connsiteX11" fmla="*/ 20782 w 173182"/>
              <a:gd name="connsiteY11" fmla="*/ 193964 h 235527"/>
              <a:gd name="connsiteX12" fmla="*/ 0 w 173182"/>
              <a:gd name="connsiteY12" fmla="*/ 235527 h 235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182" h="235527">
                <a:moveTo>
                  <a:pt x="0" y="0"/>
                </a:moveTo>
                <a:cubicBezTo>
                  <a:pt x="18473" y="9236"/>
                  <a:pt x="36616" y="19163"/>
                  <a:pt x="55418" y="27709"/>
                </a:cubicBezTo>
                <a:cubicBezTo>
                  <a:pt x="109581" y="52328"/>
                  <a:pt x="31939" y="6107"/>
                  <a:pt x="110836" y="55418"/>
                </a:cubicBezTo>
                <a:cubicBezTo>
                  <a:pt x="117896" y="59831"/>
                  <a:pt x="125222" y="63943"/>
                  <a:pt x="131618" y="69273"/>
                </a:cubicBezTo>
                <a:cubicBezTo>
                  <a:pt x="139144" y="75545"/>
                  <a:pt x="144249" y="84621"/>
                  <a:pt x="152400" y="90055"/>
                </a:cubicBezTo>
                <a:cubicBezTo>
                  <a:pt x="158476" y="94105"/>
                  <a:pt x="166255" y="94673"/>
                  <a:pt x="173182" y="96982"/>
                </a:cubicBezTo>
                <a:cubicBezTo>
                  <a:pt x="170873" y="103909"/>
                  <a:pt x="172786" y="114498"/>
                  <a:pt x="166255" y="117764"/>
                </a:cubicBezTo>
                <a:cubicBezTo>
                  <a:pt x="151651" y="125066"/>
                  <a:pt x="133870" y="122007"/>
                  <a:pt x="117764" y="124691"/>
                </a:cubicBezTo>
                <a:cubicBezTo>
                  <a:pt x="106150" y="126627"/>
                  <a:pt x="94673" y="129309"/>
                  <a:pt x="83127" y="131618"/>
                </a:cubicBezTo>
                <a:cubicBezTo>
                  <a:pt x="76200" y="138545"/>
                  <a:pt x="69783" y="146024"/>
                  <a:pt x="62345" y="152400"/>
                </a:cubicBezTo>
                <a:cubicBezTo>
                  <a:pt x="53579" y="159914"/>
                  <a:pt x="42800" y="165018"/>
                  <a:pt x="34636" y="173182"/>
                </a:cubicBezTo>
                <a:cubicBezTo>
                  <a:pt x="28749" y="179069"/>
                  <a:pt x="25400" y="187037"/>
                  <a:pt x="20782" y="193964"/>
                </a:cubicBezTo>
                <a:cubicBezTo>
                  <a:pt x="12271" y="228009"/>
                  <a:pt x="20587" y="214941"/>
                  <a:pt x="0" y="235527"/>
                </a:cubicBezTo>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73" name="Freeform: Shape 372">
            <a:extLst>
              <a:ext uri="{FF2B5EF4-FFF2-40B4-BE49-F238E27FC236}">
                <a16:creationId xmlns:a16="http://schemas.microsoft.com/office/drawing/2014/main" id="{7AC74F80-39CB-48B8-9F7B-D9FDD24425E2}"/>
              </a:ext>
            </a:extLst>
          </p:cNvPr>
          <p:cNvSpPr/>
          <p:nvPr/>
        </p:nvSpPr>
        <p:spPr>
          <a:xfrm>
            <a:off x="2947994" y="5616218"/>
            <a:ext cx="177866" cy="416845"/>
          </a:xfrm>
          <a:custGeom>
            <a:avLst/>
            <a:gdLst>
              <a:gd name="connsiteX0" fmla="*/ 0 w 173182"/>
              <a:gd name="connsiteY0" fmla="*/ 0 h 235527"/>
              <a:gd name="connsiteX1" fmla="*/ 55418 w 173182"/>
              <a:gd name="connsiteY1" fmla="*/ 27709 h 235527"/>
              <a:gd name="connsiteX2" fmla="*/ 110836 w 173182"/>
              <a:gd name="connsiteY2" fmla="*/ 55418 h 235527"/>
              <a:gd name="connsiteX3" fmla="*/ 131618 w 173182"/>
              <a:gd name="connsiteY3" fmla="*/ 69273 h 235527"/>
              <a:gd name="connsiteX4" fmla="*/ 152400 w 173182"/>
              <a:gd name="connsiteY4" fmla="*/ 90055 h 235527"/>
              <a:gd name="connsiteX5" fmla="*/ 173182 w 173182"/>
              <a:gd name="connsiteY5" fmla="*/ 96982 h 235527"/>
              <a:gd name="connsiteX6" fmla="*/ 166255 w 173182"/>
              <a:gd name="connsiteY6" fmla="*/ 117764 h 235527"/>
              <a:gd name="connsiteX7" fmla="*/ 117764 w 173182"/>
              <a:gd name="connsiteY7" fmla="*/ 124691 h 235527"/>
              <a:gd name="connsiteX8" fmla="*/ 83127 w 173182"/>
              <a:gd name="connsiteY8" fmla="*/ 131618 h 235527"/>
              <a:gd name="connsiteX9" fmla="*/ 62345 w 173182"/>
              <a:gd name="connsiteY9" fmla="*/ 152400 h 235527"/>
              <a:gd name="connsiteX10" fmla="*/ 34636 w 173182"/>
              <a:gd name="connsiteY10" fmla="*/ 173182 h 235527"/>
              <a:gd name="connsiteX11" fmla="*/ 20782 w 173182"/>
              <a:gd name="connsiteY11" fmla="*/ 193964 h 235527"/>
              <a:gd name="connsiteX12" fmla="*/ 0 w 173182"/>
              <a:gd name="connsiteY12" fmla="*/ 235527 h 235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182" h="235527">
                <a:moveTo>
                  <a:pt x="0" y="0"/>
                </a:moveTo>
                <a:cubicBezTo>
                  <a:pt x="18473" y="9236"/>
                  <a:pt x="36616" y="19163"/>
                  <a:pt x="55418" y="27709"/>
                </a:cubicBezTo>
                <a:cubicBezTo>
                  <a:pt x="109581" y="52328"/>
                  <a:pt x="31939" y="6107"/>
                  <a:pt x="110836" y="55418"/>
                </a:cubicBezTo>
                <a:cubicBezTo>
                  <a:pt x="117896" y="59831"/>
                  <a:pt x="125222" y="63943"/>
                  <a:pt x="131618" y="69273"/>
                </a:cubicBezTo>
                <a:cubicBezTo>
                  <a:pt x="139144" y="75545"/>
                  <a:pt x="144249" y="84621"/>
                  <a:pt x="152400" y="90055"/>
                </a:cubicBezTo>
                <a:cubicBezTo>
                  <a:pt x="158476" y="94105"/>
                  <a:pt x="166255" y="94673"/>
                  <a:pt x="173182" y="96982"/>
                </a:cubicBezTo>
                <a:cubicBezTo>
                  <a:pt x="170873" y="103909"/>
                  <a:pt x="172786" y="114498"/>
                  <a:pt x="166255" y="117764"/>
                </a:cubicBezTo>
                <a:cubicBezTo>
                  <a:pt x="151651" y="125066"/>
                  <a:pt x="133870" y="122007"/>
                  <a:pt x="117764" y="124691"/>
                </a:cubicBezTo>
                <a:cubicBezTo>
                  <a:pt x="106150" y="126627"/>
                  <a:pt x="94673" y="129309"/>
                  <a:pt x="83127" y="131618"/>
                </a:cubicBezTo>
                <a:cubicBezTo>
                  <a:pt x="76200" y="138545"/>
                  <a:pt x="69783" y="146024"/>
                  <a:pt x="62345" y="152400"/>
                </a:cubicBezTo>
                <a:cubicBezTo>
                  <a:pt x="53579" y="159914"/>
                  <a:pt x="42800" y="165018"/>
                  <a:pt x="34636" y="173182"/>
                </a:cubicBezTo>
                <a:cubicBezTo>
                  <a:pt x="28749" y="179069"/>
                  <a:pt x="25400" y="187037"/>
                  <a:pt x="20782" y="193964"/>
                </a:cubicBezTo>
                <a:cubicBezTo>
                  <a:pt x="12271" y="228009"/>
                  <a:pt x="20587" y="214941"/>
                  <a:pt x="0" y="235527"/>
                </a:cubicBezTo>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74" name="Freeform: Shape 373">
            <a:extLst>
              <a:ext uri="{FF2B5EF4-FFF2-40B4-BE49-F238E27FC236}">
                <a16:creationId xmlns:a16="http://schemas.microsoft.com/office/drawing/2014/main" id="{16555204-7C7E-470E-ADAA-D0AA0AA6850C}"/>
              </a:ext>
            </a:extLst>
          </p:cNvPr>
          <p:cNvSpPr/>
          <p:nvPr/>
        </p:nvSpPr>
        <p:spPr>
          <a:xfrm>
            <a:off x="2994780" y="6158510"/>
            <a:ext cx="177866" cy="416845"/>
          </a:xfrm>
          <a:custGeom>
            <a:avLst/>
            <a:gdLst>
              <a:gd name="connsiteX0" fmla="*/ 0 w 173182"/>
              <a:gd name="connsiteY0" fmla="*/ 0 h 235527"/>
              <a:gd name="connsiteX1" fmla="*/ 55418 w 173182"/>
              <a:gd name="connsiteY1" fmla="*/ 27709 h 235527"/>
              <a:gd name="connsiteX2" fmla="*/ 110836 w 173182"/>
              <a:gd name="connsiteY2" fmla="*/ 55418 h 235527"/>
              <a:gd name="connsiteX3" fmla="*/ 131618 w 173182"/>
              <a:gd name="connsiteY3" fmla="*/ 69273 h 235527"/>
              <a:gd name="connsiteX4" fmla="*/ 152400 w 173182"/>
              <a:gd name="connsiteY4" fmla="*/ 90055 h 235527"/>
              <a:gd name="connsiteX5" fmla="*/ 173182 w 173182"/>
              <a:gd name="connsiteY5" fmla="*/ 96982 h 235527"/>
              <a:gd name="connsiteX6" fmla="*/ 166255 w 173182"/>
              <a:gd name="connsiteY6" fmla="*/ 117764 h 235527"/>
              <a:gd name="connsiteX7" fmla="*/ 117764 w 173182"/>
              <a:gd name="connsiteY7" fmla="*/ 124691 h 235527"/>
              <a:gd name="connsiteX8" fmla="*/ 83127 w 173182"/>
              <a:gd name="connsiteY8" fmla="*/ 131618 h 235527"/>
              <a:gd name="connsiteX9" fmla="*/ 62345 w 173182"/>
              <a:gd name="connsiteY9" fmla="*/ 152400 h 235527"/>
              <a:gd name="connsiteX10" fmla="*/ 34636 w 173182"/>
              <a:gd name="connsiteY10" fmla="*/ 173182 h 235527"/>
              <a:gd name="connsiteX11" fmla="*/ 20782 w 173182"/>
              <a:gd name="connsiteY11" fmla="*/ 193964 h 235527"/>
              <a:gd name="connsiteX12" fmla="*/ 0 w 173182"/>
              <a:gd name="connsiteY12" fmla="*/ 235527 h 235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182" h="235527">
                <a:moveTo>
                  <a:pt x="0" y="0"/>
                </a:moveTo>
                <a:cubicBezTo>
                  <a:pt x="18473" y="9236"/>
                  <a:pt x="36616" y="19163"/>
                  <a:pt x="55418" y="27709"/>
                </a:cubicBezTo>
                <a:cubicBezTo>
                  <a:pt x="109581" y="52328"/>
                  <a:pt x="31939" y="6107"/>
                  <a:pt x="110836" y="55418"/>
                </a:cubicBezTo>
                <a:cubicBezTo>
                  <a:pt x="117896" y="59831"/>
                  <a:pt x="125222" y="63943"/>
                  <a:pt x="131618" y="69273"/>
                </a:cubicBezTo>
                <a:cubicBezTo>
                  <a:pt x="139144" y="75545"/>
                  <a:pt x="144249" y="84621"/>
                  <a:pt x="152400" y="90055"/>
                </a:cubicBezTo>
                <a:cubicBezTo>
                  <a:pt x="158476" y="94105"/>
                  <a:pt x="166255" y="94673"/>
                  <a:pt x="173182" y="96982"/>
                </a:cubicBezTo>
                <a:cubicBezTo>
                  <a:pt x="170873" y="103909"/>
                  <a:pt x="172786" y="114498"/>
                  <a:pt x="166255" y="117764"/>
                </a:cubicBezTo>
                <a:cubicBezTo>
                  <a:pt x="151651" y="125066"/>
                  <a:pt x="133870" y="122007"/>
                  <a:pt x="117764" y="124691"/>
                </a:cubicBezTo>
                <a:cubicBezTo>
                  <a:pt x="106150" y="126627"/>
                  <a:pt x="94673" y="129309"/>
                  <a:pt x="83127" y="131618"/>
                </a:cubicBezTo>
                <a:cubicBezTo>
                  <a:pt x="76200" y="138545"/>
                  <a:pt x="69783" y="146024"/>
                  <a:pt x="62345" y="152400"/>
                </a:cubicBezTo>
                <a:cubicBezTo>
                  <a:pt x="53579" y="159914"/>
                  <a:pt x="42800" y="165018"/>
                  <a:pt x="34636" y="173182"/>
                </a:cubicBezTo>
                <a:cubicBezTo>
                  <a:pt x="28749" y="179069"/>
                  <a:pt x="25400" y="187037"/>
                  <a:pt x="20782" y="193964"/>
                </a:cubicBezTo>
                <a:cubicBezTo>
                  <a:pt x="12271" y="228009"/>
                  <a:pt x="20587" y="214941"/>
                  <a:pt x="0" y="235527"/>
                </a:cubicBezTo>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75" name="Freeform: Shape 374">
            <a:extLst>
              <a:ext uri="{FF2B5EF4-FFF2-40B4-BE49-F238E27FC236}">
                <a16:creationId xmlns:a16="http://schemas.microsoft.com/office/drawing/2014/main" id="{4ABD22EE-7AB1-4337-94E8-0EDEC31EADBE}"/>
              </a:ext>
            </a:extLst>
          </p:cNvPr>
          <p:cNvSpPr/>
          <p:nvPr/>
        </p:nvSpPr>
        <p:spPr>
          <a:xfrm>
            <a:off x="2378843" y="5706939"/>
            <a:ext cx="138617" cy="222298"/>
          </a:xfrm>
          <a:custGeom>
            <a:avLst/>
            <a:gdLst>
              <a:gd name="connsiteX0" fmla="*/ 0 w 173182"/>
              <a:gd name="connsiteY0" fmla="*/ 0 h 235527"/>
              <a:gd name="connsiteX1" fmla="*/ 55418 w 173182"/>
              <a:gd name="connsiteY1" fmla="*/ 27709 h 235527"/>
              <a:gd name="connsiteX2" fmla="*/ 110836 w 173182"/>
              <a:gd name="connsiteY2" fmla="*/ 55418 h 235527"/>
              <a:gd name="connsiteX3" fmla="*/ 131618 w 173182"/>
              <a:gd name="connsiteY3" fmla="*/ 69273 h 235527"/>
              <a:gd name="connsiteX4" fmla="*/ 152400 w 173182"/>
              <a:gd name="connsiteY4" fmla="*/ 90055 h 235527"/>
              <a:gd name="connsiteX5" fmla="*/ 173182 w 173182"/>
              <a:gd name="connsiteY5" fmla="*/ 96982 h 235527"/>
              <a:gd name="connsiteX6" fmla="*/ 166255 w 173182"/>
              <a:gd name="connsiteY6" fmla="*/ 117764 h 235527"/>
              <a:gd name="connsiteX7" fmla="*/ 117764 w 173182"/>
              <a:gd name="connsiteY7" fmla="*/ 124691 h 235527"/>
              <a:gd name="connsiteX8" fmla="*/ 83127 w 173182"/>
              <a:gd name="connsiteY8" fmla="*/ 131618 h 235527"/>
              <a:gd name="connsiteX9" fmla="*/ 62345 w 173182"/>
              <a:gd name="connsiteY9" fmla="*/ 152400 h 235527"/>
              <a:gd name="connsiteX10" fmla="*/ 34636 w 173182"/>
              <a:gd name="connsiteY10" fmla="*/ 173182 h 235527"/>
              <a:gd name="connsiteX11" fmla="*/ 20782 w 173182"/>
              <a:gd name="connsiteY11" fmla="*/ 193964 h 235527"/>
              <a:gd name="connsiteX12" fmla="*/ 0 w 173182"/>
              <a:gd name="connsiteY12" fmla="*/ 235527 h 235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182" h="235527">
                <a:moveTo>
                  <a:pt x="0" y="0"/>
                </a:moveTo>
                <a:cubicBezTo>
                  <a:pt x="18473" y="9236"/>
                  <a:pt x="36616" y="19163"/>
                  <a:pt x="55418" y="27709"/>
                </a:cubicBezTo>
                <a:cubicBezTo>
                  <a:pt x="109581" y="52328"/>
                  <a:pt x="31939" y="6107"/>
                  <a:pt x="110836" y="55418"/>
                </a:cubicBezTo>
                <a:cubicBezTo>
                  <a:pt x="117896" y="59831"/>
                  <a:pt x="125222" y="63943"/>
                  <a:pt x="131618" y="69273"/>
                </a:cubicBezTo>
                <a:cubicBezTo>
                  <a:pt x="139144" y="75545"/>
                  <a:pt x="144249" y="84621"/>
                  <a:pt x="152400" y="90055"/>
                </a:cubicBezTo>
                <a:cubicBezTo>
                  <a:pt x="158476" y="94105"/>
                  <a:pt x="166255" y="94673"/>
                  <a:pt x="173182" y="96982"/>
                </a:cubicBezTo>
                <a:cubicBezTo>
                  <a:pt x="170873" y="103909"/>
                  <a:pt x="172786" y="114498"/>
                  <a:pt x="166255" y="117764"/>
                </a:cubicBezTo>
                <a:cubicBezTo>
                  <a:pt x="151651" y="125066"/>
                  <a:pt x="133870" y="122007"/>
                  <a:pt x="117764" y="124691"/>
                </a:cubicBezTo>
                <a:cubicBezTo>
                  <a:pt x="106150" y="126627"/>
                  <a:pt x="94673" y="129309"/>
                  <a:pt x="83127" y="131618"/>
                </a:cubicBezTo>
                <a:cubicBezTo>
                  <a:pt x="76200" y="138545"/>
                  <a:pt x="69783" y="146024"/>
                  <a:pt x="62345" y="152400"/>
                </a:cubicBezTo>
                <a:cubicBezTo>
                  <a:pt x="53579" y="159914"/>
                  <a:pt x="42800" y="165018"/>
                  <a:pt x="34636" y="173182"/>
                </a:cubicBezTo>
                <a:cubicBezTo>
                  <a:pt x="28749" y="179069"/>
                  <a:pt x="25400" y="187037"/>
                  <a:pt x="20782" y="193964"/>
                </a:cubicBezTo>
                <a:cubicBezTo>
                  <a:pt x="12271" y="228009"/>
                  <a:pt x="20587" y="214941"/>
                  <a:pt x="0" y="235527"/>
                </a:cubicBezTo>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76" name="Freeform: Shape 375">
            <a:extLst>
              <a:ext uri="{FF2B5EF4-FFF2-40B4-BE49-F238E27FC236}">
                <a16:creationId xmlns:a16="http://schemas.microsoft.com/office/drawing/2014/main" id="{861EE45F-B02F-4403-82D1-451583AD0382}"/>
              </a:ext>
            </a:extLst>
          </p:cNvPr>
          <p:cNvSpPr/>
          <p:nvPr/>
        </p:nvSpPr>
        <p:spPr>
          <a:xfrm>
            <a:off x="2482194" y="5410405"/>
            <a:ext cx="106710" cy="222298"/>
          </a:xfrm>
          <a:custGeom>
            <a:avLst/>
            <a:gdLst>
              <a:gd name="connsiteX0" fmla="*/ 0 w 173182"/>
              <a:gd name="connsiteY0" fmla="*/ 0 h 235527"/>
              <a:gd name="connsiteX1" fmla="*/ 55418 w 173182"/>
              <a:gd name="connsiteY1" fmla="*/ 27709 h 235527"/>
              <a:gd name="connsiteX2" fmla="*/ 110836 w 173182"/>
              <a:gd name="connsiteY2" fmla="*/ 55418 h 235527"/>
              <a:gd name="connsiteX3" fmla="*/ 131618 w 173182"/>
              <a:gd name="connsiteY3" fmla="*/ 69273 h 235527"/>
              <a:gd name="connsiteX4" fmla="*/ 152400 w 173182"/>
              <a:gd name="connsiteY4" fmla="*/ 90055 h 235527"/>
              <a:gd name="connsiteX5" fmla="*/ 173182 w 173182"/>
              <a:gd name="connsiteY5" fmla="*/ 96982 h 235527"/>
              <a:gd name="connsiteX6" fmla="*/ 166255 w 173182"/>
              <a:gd name="connsiteY6" fmla="*/ 117764 h 235527"/>
              <a:gd name="connsiteX7" fmla="*/ 117764 w 173182"/>
              <a:gd name="connsiteY7" fmla="*/ 124691 h 235527"/>
              <a:gd name="connsiteX8" fmla="*/ 83127 w 173182"/>
              <a:gd name="connsiteY8" fmla="*/ 131618 h 235527"/>
              <a:gd name="connsiteX9" fmla="*/ 62345 w 173182"/>
              <a:gd name="connsiteY9" fmla="*/ 152400 h 235527"/>
              <a:gd name="connsiteX10" fmla="*/ 34636 w 173182"/>
              <a:gd name="connsiteY10" fmla="*/ 173182 h 235527"/>
              <a:gd name="connsiteX11" fmla="*/ 20782 w 173182"/>
              <a:gd name="connsiteY11" fmla="*/ 193964 h 235527"/>
              <a:gd name="connsiteX12" fmla="*/ 0 w 173182"/>
              <a:gd name="connsiteY12" fmla="*/ 235527 h 235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182" h="235527">
                <a:moveTo>
                  <a:pt x="0" y="0"/>
                </a:moveTo>
                <a:cubicBezTo>
                  <a:pt x="18473" y="9236"/>
                  <a:pt x="36616" y="19163"/>
                  <a:pt x="55418" y="27709"/>
                </a:cubicBezTo>
                <a:cubicBezTo>
                  <a:pt x="109581" y="52328"/>
                  <a:pt x="31939" y="6107"/>
                  <a:pt x="110836" y="55418"/>
                </a:cubicBezTo>
                <a:cubicBezTo>
                  <a:pt x="117896" y="59831"/>
                  <a:pt x="125222" y="63943"/>
                  <a:pt x="131618" y="69273"/>
                </a:cubicBezTo>
                <a:cubicBezTo>
                  <a:pt x="139144" y="75545"/>
                  <a:pt x="144249" y="84621"/>
                  <a:pt x="152400" y="90055"/>
                </a:cubicBezTo>
                <a:cubicBezTo>
                  <a:pt x="158476" y="94105"/>
                  <a:pt x="166255" y="94673"/>
                  <a:pt x="173182" y="96982"/>
                </a:cubicBezTo>
                <a:cubicBezTo>
                  <a:pt x="170873" y="103909"/>
                  <a:pt x="172786" y="114498"/>
                  <a:pt x="166255" y="117764"/>
                </a:cubicBezTo>
                <a:cubicBezTo>
                  <a:pt x="151651" y="125066"/>
                  <a:pt x="133870" y="122007"/>
                  <a:pt x="117764" y="124691"/>
                </a:cubicBezTo>
                <a:cubicBezTo>
                  <a:pt x="106150" y="126627"/>
                  <a:pt x="94673" y="129309"/>
                  <a:pt x="83127" y="131618"/>
                </a:cubicBezTo>
                <a:cubicBezTo>
                  <a:pt x="76200" y="138545"/>
                  <a:pt x="69783" y="146024"/>
                  <a:pt x="62345" y="152400"/>
                </a:cubicBezTo>
                <a:cubicBezTo>
                  <a:pt x="53579" y="159914"/>
                  <a:pt x="42800" y="165018"/>
                  <a:pt x="34636" y="173182"/>
                </a:cubicBezTo>
                <a:cubicBezTo>
                  <a:pt x="28749" y="179069"/>
                  <a:pt x="25400" y="187037"/>
                  <a:pt x="20782" y="193964"/>
                </a:cubicBezTo>
                <a:cubicBezTo>
                  <a:pt x="12271" y="228009"/>
                  <a:pt x="20587" y="214941"/>
                  <a:pt x="0" y="235527"/>
                </a:cubicBezTo>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77" name="Freeform: Shape 376">
            <a:extLst>
              <a:ext uri="{FF2B5EF4-FFF2-40B4-BE49-F238E27FC236}">
                <a16:creationId xmlns:a16="http://schemas.microsoft.com/office/drawing/2014/main" id="{2DAEC148-74C3-47EC-BC63-7FA60964E9B5}"/>
              </a:ext>
            </a:extLst>
          </p:cNvPr>
          <p:cNvSpPr/>
          <p:nvPr/>
        </p:nvSpPr>
        <p:spPr>
          <a:xfrm>
            <a:off x="2216580" y="6197256"/>
            <a:ext cx="106710" cy="222298"/>
          </a:xfrm>
          <a:custGeom>
            <a:avLst/>
            <a:gdLst>
              <a:gd name="connsiteX0" fmla="*/ 0 w 173182"/>
              <a:gd name="connsiteY0" fmla="*/ 0 h 235527"/>
              <a:gd name="connsiteX1" fmla="*/ 55418 w 173182"/>
              <a:gd name="connsiteY1" fmla="*/ 27709 h 235527"/>
              <a:gd name="connsiteX2" fmla="*/ 110836 w 173182"/>
              <a:gd name="connsiteY2" fmla="*/ 55418 h 235527"/>
              <a:gd name="connsiteX3" fmla="*/ 131618 w 173182"/>
              <a:gd name="connsiteY3" fmla="*/ 69273 h 235527"/>
              <a:gd name="connsiteX4" fmla="*/ 152400 w 173182"/>
              <a:gd name="connsiteY4" fmla="*/ 90055 h 235527"/>
              <a:gd name="connsiteX5" fmla="*/ 173182 w 173182"/>
              <a:gd name="connsiteY5" fmla="*/ 96982 h 235527"/>
              <a:gd name="connsiteX6" fmla="*/ 166255 w 173182"/>
              <a:gd name="connsiteY6" fmla="*/ 117764 h 235527"/>
              <a:gd name="connsiteX7" fmla="*/ 117764 w 173182"/>
              <a:gd name="connsiteY7" fmla="*/ 124691 h 235527"/>
              <a:gd name="connsiteX8" fmla="*/ 83127 w 173182"/>
              <a:gd name="connsiteY8" fmla="*/ 131618 h 235527"/>
              <a:gd name="connsiteX9" fmla="*/ 62345 w 173182"/>
              <a:gd name="connsiteY9" fmla="*/ 152400 h 235527"/>
              <a:gd name="connsiteX10" fmla="*/ 34636 w 173182"/>
              <a:gd name="connsiteY10" fmla="*/ 173182 h 235527"/>
              <a:gd name="connsiteX11" fmla="*/ 20782 w 173182"/>
              <a:gd name="connsiteY11" fmla="*/ 193964 h 235527"/>
              <a:gd name="connsiteX12" fmla="*/ 0 w 173182"/>
              <a:gd name="connsiteY12" fmla="*/ 235527 h 235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182" h="235527">
                <a:moveTo>
                  <a:pt x="0" y="0"/>
                </a:moveTo>
                <a:cubicBezTo>
                  <a:pt x="18473" y="9236"/>
                  <a:pt x="36616" y="19163"/>
                  <a:pt x="55418" y="27709"/>
                </a:cubicBezTo>
                <a:cubicBezTo>
                  <a:pt x="109581" y="52328"/>
                  <a:pt x="31939" y="6107"/>
                  <a:pt x="110836" y="55418"/>
                </a:cubicBezTo>
                <a:cubicBezTo>
                  <a:pt x="117896" y="59831"/>
                  <a:pt x="125222" y="63943"/>
                  <a:pt x="131618" y="69273"/>
                </a:cubicBezTo>
                <a:cubicBezTo>
                  <a:pt x="139144" y="75545"/>
                  <a:pt x="144249" y="84621"/>
                  <a:pt x="152400" y="90055"/>
                </a:cubicBezTo>
                <a:cubicBezTo>
                  <a:pt x="158476" y="94105"/>
                  <a:pt x="166255" y="94673"/>
                  <a:pt x="173182" y="96982"/>
                </a:cubicBezTo>
                <a:cubicBezTo>
                  <a:pt x="170873" y="103909"/>
                  <a:pt x="172786" y="114498"/>
                  <a:pt x="166255" y="117764"/>
                </a:cubicBezTo>
                <a:cubicBezTo>
                  <a:pt x="151651" y="125066"/>
                  <a:pt x="133870" y="122007"/>
                  <a:pt x="117764" y="124691"/>
                </a:cubicBezTo>
                <a:cubicBezTo>
                  <a:pt x="106150" y="126627"/>
                  <a:pt x="94673" y="129309"/>
                  <a:pt x="83127" y="131618"/>
                </a:cubicBezTo>
                <a:cubicBezTo>
                  <a:pt x="76200" y="138545"/>
                  <a:pt x="69783" y="146024"/>
                  <a:pt x="62345" y="152400"/>
                </a:cubicBezTo>
                <a:cubicBezTo>
                  <a:pt x="53579" y="159914"/>
                  <a:pt x="42800" y="165018"/>
                  <a:pt x="34636" y="173182"/>
                </a:cubicBezTo>
                <a:cubicBezTo>
                  <a:pt x="28749" y="179069"/>
                  <a:pt x="25400" y="187037"/>
                  <a:pt x="20782" y="193964"/>
                </a:cubicBezTo>
                <a:cubicBezTo>
                  <a:pt x="12271" y="228009"/>
                  <a:pt x="20587" y="214941"/>
                  <a:pt x="0" y="235527"/>
                </a:cubicBezTo>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78" name="Freeform: Shape 377">
            <a:extLst>
              <a:ext uri="{FF2B5EF4-FFF2-40B4-BE49-F238E27FC236}">
                <a16:creationId xmlns:a16="http://schemas.microsoft.com/office/drawing/2014/main" id="{6647EF0C-8347-4991-A75D-BB736A961C57}"/>
              </a:ext>
            </a:extLst>
          </p:cNvPr>
          <p:cNvSpPr/>
          <p:nvPr/>
        </p:nvSpPr>
        <p:spPr>
          <a:xfrm>
            <a:off x="1701735" y="5675573"/>
            <a:ext cx="117900" cy="103909"/>
          </a:xfrm>
          <a:custGeom>
            <a:avLst/>
            <a:gdLst>
              <a:gd name="connsiteX0" fmla="*/ 55418 w 117900"/>
              <a:gd name="connsiteY0" fmla="*/ 0 h 103909"/>
              <a:gd name="connsiteX1" fmla="*/ 96982 w 117900"/>
              <a:gd name="connsiteY1" fmla="*/ 20782 h 103909"/>
              <a:gd name="connsiteX2" fmla="*/ 117764 w 117900"/>
              <a:gd name="connsiteY2" fmla="*/ 27709 h 103909"/>
              <a:gd name="connsiteX3" fmla="*/ 55418 w 117900"/>
              <a:gd name="connsiteY3" fmla="*/ 55418 h 103909"/>
              <a:gd name="connsiteX4" fmla="*/ 34637 w 117900"/>
              <a:gd name="connsiteY4" fmla="*/ 69273 h 103909"/>
              <a:gd name="connsiteX5" fmla="*/ 0 w 117900"/>
              <a:gd name="connsiteY5" fmla="*/ 103909 h 103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900" h="103909">
                <a:moveTo>
                  <a:pt x="55418" y="0"/>
                </a:moveTo>
                <a:cubicBezTo>
                  <a:pt x="69273" y="6927"/>
                  <a:pt x="82827" y="14491"/>
                  <a:pt x="96982" y="20782"/>
                </a:cubicBezTo>
                <a:cubicBezTo>
                  <a:pt x="103655" y="23748"/>
                  <a:pt x="119535" y="20625"/>
                  <a:pt x="117764" y="27709"/>
                </a:cubicBezTo>
                <a:cubicBezTo>
                  <a:pt x="112390" y="49205"/>
                  <a:pt x="68992" y="52703"/>
                  <a:pt x="55418" y="55418"/>
                </a:cubicBezTo>
                <a:cubicBezTo>
                  <a:pt x="48491" y="60036"/>
                  <a:pt x="41033" y="63943"/>
                  <a:pt x="34637" y="69273"/>
                </a:cubicBezTo>
                <a:cubicBezTo>
                  <a:pt x="34630" y="69279"/>
                  <a:pt x="3853" y="100056"/>
                  <a:pt x="0" y="103909"/>
                </a:cubicBezTo>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79" name="Freeform: Shape 378">
            <a:extLst>
              <a:ext uri="{FF2B5EF4-FFF2-40B4-BE49-F238E27FC236}">
                <a16:creationId xmlns:a16="http://schemas.microsoft.com/office/drawing/2014/main" id="{5A305CD9-479F-4749-BB3F-8C677F14AB4C}"/>
              </a:ext>
            </a:extLst>
          </p:cNvPr>
          <p:cNvSpPr/>
          <p:nvPr/>
        </p:nvSpPr>
        <p:spPr>
          <a:xfrm>
            <a:off x="1970131" y="6496822"/>
            <a:ext cx="117900" cy="103909"/>
          </a:xfrm>
          <a:custGeom>
            <a:avLst/>
            <a:gdLst>
              <a:gd name="connsiteX0" fmla="*/ 55418 w 117900"/>
              <a:gd name="connsiteY0" fmla="*/ 0 h 103909"/>
              <a:gd name="connsiteX1" fmla="*/ 96982 w 117900"/>
              <a:gd name="connsiteY1" fmla="*/ 20782 h 103909"/>
              <a:gd name="connsiteX2" fmla="*/ 117764 w 117900"/>
              <a:gd name="connsiteY2" fmla="*/ 27709 h 103909"/>
              <a:gd name="connsiteX3" fmla="*/ 55418 w 117900"/>
              <a:gd name="connsiteY3" fmla="*/ 55418 h 103909"/>
              <a:gd name="connsiteX4" fmla="*/ 34637 w 117900"/>
              <a:gd name="connsiteY4" fmla="*/ 69273 h 103909"/>
              <a:gd name="connsiteX5" fmla="*/ 0 w 117900"/>
              <a:gd name="connsiteY5" fmla="*/ 103909 h 103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900" h="103909">
                <a:moveTo>
                  <a:pt x="55418" y="0"/>
                </a:moveTo>
                <a:cubicBezTo>
                  <a:pt x="69273" y="6927"/>
                  <a:pt x="82827" y="14491"/>
                  <a:pt x="96982" y="20782"/>
                </a:cubicBezTo>
                <a:cubicBezTo>
                  <a:pt x="103655" y="23748"/>
                  <a:pt x="119535" y="20625"/>
                  <a:pt x="117764" y="27709"/>
                </a:cubicBezTo>
                <a:cubicBezTo>
                  <a:pt x="112390" y="49205"/>
                  <a:pt x="68992" y="52703"/>
                  <a:pt x="55418" y="55418"/>
                </a:cubicBezTo>
                <a:cubicBezTo>
                  <a:pt x="48491" y="60036"/>
                  <a:pt x="41033" y="63943"/>
                  <a:pt x="34637" y="69273"/>
                </a:cubicBezTo>
                <a:cubicBezTo>
                  <a:pt x="34630" y="69279"/>
                  <a:pt x="3853" y="100056"/>
                  <a:pt x="0" y="103909"/>
                </a:cubicBezTo>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80" name="Freeform: Shape 379">
            <a:extLst>
              <a:ext uri="{FF2B5EF4-FFF2-40B4-BE49-F238E27FC236}">
                <a16:creationId xmlns:a16="http://schemas.microsoft.com/office/drawing/2014/main" id="{013B3C3D-B8AD-4DDA-9F52-E60F6BAC8209}"/>
              </a:ext>
            </a:extLst>
          </p:cNvPr>
          <p:cNvSpPr/>
          <p:nvPr/>
        </p:nvSpPr>
        <p:spPr>
          <a:xfrm>
            <a:off x="1835536" y="5855622"/>
            <a:ext cx="117900" cy="103909"/>
          </a:xfrm>
          <a:custGeom>
            <a:avLst/>
            <a:gdLst>
              <a:gd name="connsiteX0" fmla="*/ 55418 w 117900"/>
              <a:gd name="connsiteY0" fmla="*/ 0 h 103909"/>
              <a:gd name="connsiteX1" fmla="*/ 96982 w 117900"/>
              <a:gd name="connsiteY1" fmla="*/ 20782 h 103909"/>
              <a:gd name="connsiteX2" fmla="*/ 117764 w 117900"/>
              <a:gd name="connsiteY2" fmla="*/ 27709 h 103909"/>
              <a:gd name="connsiteX3" fmla="*/ 55418 w 117900"/>
              <a:gd name="connsiteY3" fmla="*/ 55418 h 103909"/>
              <a:gd name="connsiteX4" fmla="*/ 34637 w 117900"/>
              <a:gd name="connsiteY4" fmla="*/ 69273 h 103909"/>
              <a:gd name="connsiteX5" fmla="*/ 0 w 117900"/>
              <a:gd name="connsiteY5" fmla="*/ 103909 h 103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900" h="103909">
                <a:moveTo>
                  <a:pt x="55418" y="0"/>
                </a:moveTo>
                <a:cubicBezTo>
                  <a:pt x="69273" y="6927"/>
                  <a:pt x="82827" y="14491"/>
                  <a:pt x="96982" y="20782"/>
                </a:cubicBezTo>
                <a:cubicBezTo>
                  <a:pt x="103655" y="23748"/>
                  <a:pt x="119535" y="20625"/>
                  <a:pt x="117764" y="27709"/>
                </a:cubicBezTo>
                <a:cubicBezTo>
                  <a:pt x="112390" y="49205"/>
                  <a:pt x="68992" y="52703"/>
                  <a:pt x="55418" y="55418"/>
                </a:cubicBezTo>
                <a:cubicBezTo>
                  <a:pt x="48491" y="60036"/>
                  <a:pt x="41033" y="63943"/>
                  <a:pt x="34637" y="69273"/>
                </a:cubicBezTo>
                <a:cubicBezTo>
                  <a:pt x="34630" y="69279"/>
                  <a:pt x="3853" y="100056"/>
                  <a:pt x="0" y="103909"/>
                </a:cubicBezTo>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81" name="Freeform: Shape 380">
            <a:extLst>
              <a:ext uri="{FF2B5EF4-FFF2-40B4-BE49-F238E27FC236}">
                <a16:creationId xmlns:a16="http://schemas.microsoft.com/office/drawing/2014/main" id="{607BE50A-676A-4E9C-86C9-29119B2FB6C6}"/>
              </a:ext>
            </a:extLst>
          </p:cNvPr>
          <p:cNvSpPr/>
          <p:nvPr/>
        </p:nvSpPr>
        <p:spPr>
          <a:xfrm>
            <a:off x="1777420" y="6358618"/>
            <a:ext cx="117900" cy="103909"/>
          </a:xfrm>
          <a:custGeom>
            <a:avLst/>
            <a:gdLst>
              <a:gd name="connsiteX0" fmla="*/ 55418 w 117900"/>
              <a:gd name="connsiteY0" fmla="*/ 0 h 103909"/>
              <a:gd name="connsiteX1" fmla="*/ 96982 w 117900"/>
              <a:gd name="connsiteY1" fmla="*/ 20782 h 103909"/>
              <a:gd name="connsiteX2" fmla="*/ 117764 w 117900"/>
              <a:gd name="connsiteY2" fmla="*/ 27709 h 103909"/>
              <a:gd name="connsiteX3" fmla="*/ 55418 w 117900"/>
              <a:gd name="connsiteY3" fmla="*/ 55418 h 103909"/>
              <a:gd name="connsiteX4" fmla="*/ 34637 w 117900"/>
              <a:gd name="connsiteY4" fmla="*/ 69273 h 103909"/>
              <a:gd name="connsiteX5" fmla="*/ 0 w 117900"/>
              <a:gd name="connsiteY5" fmla="*/ 103909 h 103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900" h="103909">
                <a:moveTo>
                  <a:pt x="55418" y="0"/>
                </a:moveTo>
                <a:cubicBezTo>
                  <a:pt x="69273" y="6927"/>
                  <a:pt x="82827" y="14491"/>
                  <a:pt x="96982" y="20782"/>
                </a:cubicBezTo>
                <a:cubicBezTo>
                  <a:pt x="103655" y="23748"/>
                  <a:pt x="119535" y="20625"/>
                  <a:pt x="117764" y="27709"/>
                </a:cubicBezTo>
                <a:cubicBezTo>
                  <a:pt x="112390" y="49205"/>
                  <a:pt x="68992" y="52703"/>
                  <a:pt x="55418" y="55418"/>
                </a:cubicBezTo>
                <a:cubicBezTo>
                  <a:pt x="48491" y="60036"/>
                  <a:pt x="41033" y="63943"/>
                  <a:pt x="34637" y="69273"/>
                </a:cubicBezTo>
                <a:cubicBezTo>
                  <a:pt x="34630" y="69279"/>
                  <a:pt x="3853" y="100056"/>
                  <a:pt x="0" y="103909"/>
                </a:cubicBezTo>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82" name="Freeform: Shape 381">
            <a:extLst>
              <a:ext uri="{FF2B5EF4-FFF2-40B4-BE49-F238E27FC236}">
                <a16:creationId xmlns:a16="http://schemas.microsoft.com/office/drawing/2014/main" id="{A7B3A8C9-5563-4F7A-AA38-92EEDFCFE5F4}"/>
              </a:ext>
            </a:extLst>
          </p:cNvPr>
          <p:cNvSpPr/>
          <p:nvPr/>
        </p:nvSpPr>
        <p:spPr>
          <a:xfrm>
            <a:off x="1964742" y="6236877"/>
            <a:ext cx="83680" cy="66322"/>
          </a:xfrm>
          <a:custGeom>
            <a:avLst/>
            <a:gdLst>
              <a:gd name="connsiteX0" fmla="*/ 55418 w 117900"/>
              <a:gd name="connsiteY0" fmla="*/ 0 h 103909"/>
              <a:gd name="connsiteX1" fmla="*/ 96982 w 117900"/>
              <a:gd name="connsiteY1" fmla="*/ 20782 h 103909"/>
              <a:gd name="connsiteX2" fmla="*/ 117764 w 117900"/>
              <a:gd name="connsiteY2" fmla="*/ 27709 h 103909"/>
              <a:gd name="connsiteX3" fmla="*/ 55418 w 117900"/>
              <a:gd name="connsiteY3" fmla="*/ 55418 h 103909"/>
              <a:gd name="connsiteX4" fmla="*/ 34637 w 117900"/>
              <a:gd name="connsiteY4" fmla="*/ 69273 h 103909"/>
              <a:gd name="connsiteX5" fmla="*/ 0 w 117900"/>
              <a:gd name="connsiteY5" fmla="*/ 103909 h 103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900" h="103909">
                <a:moveTo>
                  <a:pt x="55418" y="0"/>
                </a:moveTo>
                <a:cubicBezTo>
                  <a:pt x="69273" y="6927"/>
                  <a:pt x="82827" y="14491"/>
                  <a:pt x="96982" y="20782"/>
                </a:cubicBezTo>
                <a:cubicBezTo>
                  <a:pt x="103655" y="23748"/>
                  <a:pt x="119535" y="20625"/>
                  <a:pt x="117764" y="27709"/>
                </a:cubicBezTo>
                <a:cubicBezTo>
                  <a:pt x="112390" y="49205"/>
                  <a:pt x="68992" y="52703"/>
                  <a:pt x="55418" y="55418"/>
                </a:cubicBezTo>
                <a:cubicBezTo>
                  <a:pt x="48491" y="60036"/>
                  <a:pt x="41033" y="63943"/>
                  <a:pt x="34637" y="69273"/>
                </a:cubicBezTo>
                <a:cubicBezTo>
                  <a:pt x="34630" y="69279"/>
                  <a:pt x="3853" y="100056"/>
                  <a:pt x="0" y="103909"/>
                </a:cubicBezTo>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84" name="Freeform: Shape 383">
            <a:extLst>
              <a:ext uri="{FF2B5EF4-FFF2-40B4-BE49-F238E27FC236}">
                <a16:creationId xmlns:a16="http://schemas.microsoft.com/office/drawing/2014/main" id="{633A0E64-54D1-4027-B356-3F0B5FD3F5C6}"/>
              </a:ext>
            </a:extLst>
          </p:cNvPr>
          <p:cNvSpPr/>
          <p:nvPr/>
        </p:nvSpPr>
        <p:spPr>
          <a:xfrm>
            <a:off x="1683711" y="6143219"/>
            <a:ext cx="117900" cy="103909"/>
          </a:xfrm>
          <a:custGeom>
            <a:avLst/>
            <a:gdLst>
              <a:gd name="connsiteX0" fmla="*/ 55418 w 117900"/>
              <a:gd name="connsiteY0" fmla="*/ 0 h 103909"/>
              <a:gd name="connsiteX1" fmla="*/ 96982 w 117900"/>
              <a:gd name="connsiteY1" fmla="*/ 20782 h 103909"/>
              <a:gd name="connsiteX2" fmla="*/ 117764 w 117900"/>
              <a:gd name="connsiteY2" fmla="*/ 27709 h 103909"/>
              <a:gd name="connsiteX3" fmla="*/ 55418 w 117900"/>
              <a:gd name="connsiteY3" fmla="*/ 55418 h 103909"/>
              <a:gd name="connsiteX4" fmla="*/ 34637 w 117900"/>
              <a:gd name="connsiteY4" fmla="*/ 69273 h 103909"/>
              <a:gd name="connsiteX5" fmla="*/ 0 w 117900"/>
              <a:gd name="connsiteY5" fmla="*/ 103909 h 103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900" h="103909">
                <a:moveTo>
                  <a:pt x="55418" y="0"/>
                </a:moveTo>
                <a:cubicBezTo>
                  <a:pt x="69273" y="6927"/>
                  <a:pt x="82827" y="14491"/>
                  <a:pt x="96982" y="20782"/>
                </a:cubicBezTo>
                <a:cubicBezTo>
                  <a:pt x="103655" y="23748"/>
                  <a:pt x="119535" y="20625"/>
                  <a:pt x="117764" y="27709"/>
                </a:cubicBezTo>
                <a:cubicBezTo>
                  <a:pt x="112390" y="49205"/>
                  <a:pt x="68992" y="52703"/>
                  <a:pt x="55418" y="55418"/>
                </a:cubicBezTo>
                <a:cubicBezTo>
                  <a:pt x="48491" y="60036"/>
                  <a:pt x="41033" y="63943"/>
                  <a:pt x="34637" y="69273"/>
                </a:cubicBezTo>
                <a:cubicBezTo>
                  <a:pt x="34630" y="69279"/>
                  <a:pt x="3853" y="100056"/>
                  <a:pt x="0" y="103909"/>
                </a:cubicBezTo>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85" name="Freeform: Shape 384">
            <a:extLst>
              <a:ext uri="{FF2B5EF4-FFF2-40B4-BE49-F238E27FC236}">
                <a16:creationId xmlns:a16="http://schemas.microsoft.com/office/drawing/2014/main" id="{FFD2FD6A-EE2A-4093-908E-9C7E3F562F21}"/>
              </a:ext>
            </a:extLst>
          </p:cNvPr>
          <p:cNvSpPr/>
          <p:nvPr/>
        </p:nvSpPr>
        <p:spPr>
          <a:xfrm>
            <a:off x="2564133" y="6060934"/>
            <a:ext cx="317979" cy="211053"/>
          </a:xfrm>
          <a:custGeom>
            <a:avLst/>
            <a:gdLst>
              <a:gd name="connsiteX0" fmla="*/ 336 w 415972"/>
              <a:gd name="connsiteY0" fmla="*/ 180109 h 318654"/>
              <a:gd name="connsiteX1" fmla="*/ 14191 w 415972"/>
              <a:gd name="connsiteY1" fmla="*/ 131618 h 318654"/>
              <a:gd name="connsiteX2" fmla="*/ 34972 w 415972"/>
              <a:gd name="connsiteY2" fmla="*/ 90054 h 318654"/>
              <a:gd name="connsiteX3" fmla="*/ 104245 w 415972"/>
              <a:gd name="connsiteY3" fmla="*/ 13854 h 318654"/>
              <a:gd name="connsiteX4" fmla="*/ 125027 w 415972"/>
              <a:gd name="connsiteY4" fmla="*/ 0 h 318654"/>
              <a:gd name="connsiteX5" fmla="*/ 228936 w 415972"/>
              <a:gd name="connsiteY5" fmla="*/ 6927 h 318654"/>
              <a:gd name="connsiteX6" fmla="*/ 249718 w 415972"/>
              <a:gd name="connsiteY6" fmla="*/ 20782 h 318654"/>
              <a:gd name="connsiteX7" fmla="*/ 270500 w 415972"/>
              <a:gd name="connsiteY7" fmla="*/ 27709 h 318654"/>
              <a:gd name="connsiteX8" fmla="*/ 291281 w 415972"/>
              <a:gd name="connsiteY8" fmla="*/ 62345 h 318654"/>
              <a:gd name="connsiteX9" fmla="*/ 305136 w 415972"/>
              <a:gd name="connsiteY9" fmla="*/ 83127 h 318654"/>
              <a:gd name="connsiteX10" fmla="*/ 312063 w 415972"/>
              <a:gd name="connsiteY10" fmla="*/ 110836 h 318654"/>
              <a:gd name="connsiteX11" fmla="*/ 346700 w 415972"/>
              <a:gd name="connsiteY11" fmla="*/ 173182 h 318654"/>
              <a:gd name="connsiteX12" fmla="*/ 367481 w 415972"/>
              <a:gd name="connsiteY12" fmla="*/ 117763 h 318654"/>
              <a:gd name="connsiteX13" fmla="*/ 388263 w 415972"/>
              <a:gd name="connsiteY13" fmla="*/ 76200 h 318654"/>
              <a:gd name="connsiteX14" fmla="*/ 415972 w 415972"/>
              <a:gd name="connsiteY14" fmla="*/ 13854 h 318654"/>
              <a:gd name="connsiteX15" fmla="*/ 409045 w 415972"/>
              <a:gd name="connsiteY15" fmla="*/ 145472 h 318654"/>
              <a:gd name="connsiteX16" fmla="*/ 402118 w 415972"/>
              <a:gd name="connsiteY16" fmla="*/ 166254 h 318654"/>
              <a:gd name="connsiteX17" fmla="*/ 374409 w 415972"/>
              <a:gd name="connsiteY17" fmla="*/ 318654 h 318654"/>
              <a:gd name="connsiteX18" fmla="*/ 360554 w 415972"/>
              <a:gd name="connsiteY18" fmla="*/ 297872 h 318654"/>
              <a:gd name="connsiteX19" fmla="*/ 353627 w 415972"/>
              <a:gd name="connsiteY19" fmla="*/ 277091 h 318654"/>
              <a:gd name="connsiteX20" fmla="*/ 325918 w 415972"/>
              <a:gd name="connsiteY20" fmla="*/ 263236 h 318654"/>
              <a:gd name="connsiteX21" fmla="*/ 284354 w 415972"/>
              <a:gd name="connsiteY21" fmla="*/ 297872 h 318654"/>
              <a:gd name="connsiteX22" fmla="*/ 256645 w 415972"/>
              <a:gd name="connsiteY22" fmla="*/ 318654 h 318654"/>
              <a:gd name="connsiteX23" fmla="*/ 62681 w 415972"/>
              <a:gd name="connsiteY23" fmla="*/ 304800 h 318654"/>
              <a:gd name="connsiteX24" fmla="*/ 41900 w 415972"/>
              <a:gd name="connsiteY24" fmla="*/ 297872 h 318654"/>
              <a:gd name="connsiteX25" fmla="*/ 28045 w 415972"/>
              <a:gd name="connsiteY25" fmla="*/ 277091 h 318654"/>
              <a:gd name="connsiteX26" fmla="*/ 336 w 415972"/>
              <a:gd name="connsiteY26" fmla="*/ 180109 h 318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15972" h="318654">
                <a:moveTo>
                  <a:pt x="336" y="180109"/>
                </a:moveTo>
                <a:cubicBezTo>
                  <a:pt x="-1973" y="155864"/>
                  <a:pt x="8156" y="147308"/>
                  <a:pt x="14191" y="131618"/>
                </a:cubicBezTo>
                <a:cubicBezTo>
                  <a:pt x="19751" y="117161"/>
                  <a:pt x="27450" y="103595"/>
                  <a:pt x="34972" y="90054"/>
                </a:cubicBezTo>
                <a:cubicBezTo>
                  <a:pt x="50067" y="62882"/>
                  <a:pt x="84520" y="27003"/>
                  <a:pt x="104245" y="13854"/>
                </a:cubicBezTo>
                <a:lnTo>
                  <a:pt x="125027" y="0"/>
                </a:lnTo>
                <a:cubicBezTo>
                  <a:pt x="159663" y="2309"/>
                  <a:pt x="194695" y="1220"/>
                  <a:pt x="228936" y="6927"/>
                </a:cubicBezTo>
                <a:cubicBezTo>
                  <a:pt x="237148" y="8296"/>
                  <a:pt x="242271" y="17059"/>
                  <a:pt x="249718" y="20782"/>
                </a:cubicBezTo>
                <a:cubicBezTo>
                  <a:pt x="256249" y="24048"/>
                  <a:pt x="263573" y="25400"/>
                  <a:pt x="270500" y="27709"/>
                </a:cubicBezTo>
                <a:cubicBezTo>
                  <a:pt x="277427" y="39254"/>
                  <a:pt x="284145" y="50928"/>
                  <a:pt x="291281" y="62345"/>
                </a:cubicBezTo>
                <a:cubicBezTo>
                  <a:pt x="295694" y="69405"/>
                  <a:pt x="301856" y="75475"/>
                  <a:pt x="305136" y="83127"/>
                </a:cubicBezTo>
                <a:cubicBezTo>
                  <a:pt x="308886" y="91878"/>
                  <a:pt x="308720" y="101922"/>
                  <a:pt x="312063" y="110836"/>
                </a:cubicBezTo>
                <a:cubicBezTo>
                  <a:pt x="318687" y="128500"/>
                  <a:pt x="337884" y="158489"/>
                  <a:pt x="346700" y="173182"/>
                </a:cubicBezTo>
                <a:cubicBezTo>
                  <a:pt x="353910" y="151550"/>
                  <a:pt x="357129" y="140538"/>
                  <a:pt x="367481" y="117763"/>
                </a:cubicBezTo>
                <a:cubicBezTo>
                  <a:pt x="373891" y="103662"/>
                  <a:pt x="382305" y="90498"/>
                  <a:pt x="388263" y="76200"/>
                </a:cubicBezTo>
                <a:cubicBezTo>
                  <a:pt x="415744" y="10247"/>
                  <a:pt x="387750" y="56188"/>
                  <a:pt x="415972" y="13854"/>
                </a:cubicBezTo>
                <a:cubicBezTo>
                  <a:pt x="413663" y="57727"/>
                  <a:pt x="413022" y="101719"/>
                  <a:pt x="409045" y="145472"/>
                </a:cubicBezTo>
                <a:cubicBezTo>
                  <a:pt x="408384" y="152744"/>
                  <a:pt x="403550" y="159094"/>
                  <a:pt x="402118" y="166254"/>
                </a:cubicBezTo>
                <a:cubicBezTo>
                  <a:pt x="391992" y="216884"/>
                  <a:pt x="383645" y="267854"/>
                  <a:pt x="374409" y="318654"/>
                </a:cubicBezTo>
                <a:cubicBezTo>
                  <a:pt x="369791" y="311727"/>
                  <a:pt x="364277" y="305319"/>
                  <a:pt x="360554" y="297872"/>
                </a:cubicBezTo>
                <a:cubicBezTo>
                  <a:pt x="357289" y="291341"/>
                  <a:pt x="358790" y="282254"/>
                  <a:pt x="353627" y="277091"/>
                </a:cubicBezTo>
                <a:cubicBezTo>
                  <a:pt x="346325" y="269789"/>
                  <a:pt x="335154" y="267854"/>
                  <a:pt x="325918" y="263236"/>
                </a:cubicBezTo>
                <a:cubicBezTo>
                  <a:pt x="279987" y="293857"/>
                  <a:pt x="331024" y="257870"/>
                  <a:pt x="284354" y="297872"/>
                </a:cubicBezTo>
                <a:cubicBezTo>
                  <a:pt x="275588" y="305386"/>
                  <a:pt x="265881" y="311727"/>
                  <a:pt x="256645" y="318654"/>
                </a:cubicBezTo>
                <a:cubicBezTo>
                  <a:pt x="191990" y="314036"/>
                  <a:pt x="127199" y="311044"/>
                  <a:pt x="62681" y="304800"/>
                </a:cubicBezTo>
                <a:cubicBezTo>
                  <a:pt x="55413" y="304097"/>
                  <a:pt x="47602" y="302433"/>
                  <a:pt x="41900" y="297872"/>
                </a:cubicBezTo>
                <a:cubicBezTo>
                  <a:pt x="35399" y="292671"/>
                  <a:pt x="32663" y="284018"/>
                  <a:pt x="28045" y="277091"/>
                </a:cubicBezTo>
                <a:cubicBezTo>
                  <a:pt x="12718" y="215779"/>
                  <a:pt x="2645" y="204354"/>
                  <a:pt x="336" y="180109"/>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86" name="Oval 385">
            <a:extLst>
              <a:ext uri="{FF2B5EF4-FFF2-40B4-BE49-F238E27FC236}">
                <a16:creationId xmlns:a16="http://schemas.microsoft.com/office/drawing/2014/main" id="{B349BD10-F586-4F3B-AC10-9A77A8B3F679}"/>
              </a:ext>
            </a:extLst>
          </p:cNvPr>
          <p:cNvSpPr/>
          <p:nvPr/>
        </p:nvSpPr>
        <p:spPr>
          <a:xfrm>
            <a:off x="2727818" y="6103315"/>
            <a:ext cx="45719" cy="45719"/>
          </a:xfrm>
          <a:prstGeom prst="ellipse">
            <a:avLst/>
          </a:prstGeom>
          <a:solidFill>
            <a:schemeClr val="bg1">
              <a:lumMod val="50000"/>
            </a:schemeClr>
          </a:solidFill>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387" name="Oval 386">
            <a:extLst>
              <a:ext uri="{FF2B5EF4-FFF2-40B4-BE49-F238E27FC236}">
                <a16:creationId xmlns:a16="http://schemas.microsoft.com/office/drawing/2014/main" id="{D5678030-425E-400F-8373-4C50374DA209}"/>
              </a:ext>
            </a:extLst>
          </p:cNvPr>
          <p:cNvSpPr/>
          <p:nvPr/>
        </p:nvSpPr>
        <p:spPr>
          <a:xfrm>
            <a:off x="2668931" y="6200703"/>
            <a:ext cx="45719" cy="45719"/>
          </a:xfrm>
          <a:prstGeom prst="ellipse">
            <a:avLst/>
          </a:prstGeom>
          <a:solidFill>
            <a:schemeClr val="bg1">
              <a:lumMod val="50000"/>
            </a:schemeClr>
          </a:solidFill>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388" name="Freeform: Shape 387">
            <a:extLst>
              <a:ext uri="{FF2B5EF4-FFF2-40B4-BE49-F238E27FC236}">
                <a16:creationId xmlns:a16="http://schemas.microsoft.com/office/drawing/2014/main" id="{E1FAB2E9-779C-4882-B5A5-34A05A4C2C5F}"/>
              </a:ext>
            </a:extLst>
          </p:cNvPr>
          <p:cNvSpPr/>
          <p:nvPr/>
        </p:nvSpPr>
        <p:spPr>
          <a:xfrm>
            <a:off x="2495532" y="6109999"/>
            <a:ext cx="106710" cy="222298"/>
          </a:xfrm>
          <a:custGeom>
            <a:avLst/>
            <a:gdLst>
              <a:gd name="connsiteX0" fmla="*/ 0 w 173182"/>
              <a:gd name="connsiteY0" fmla="*/ 0 h 235527"/>
              <a:gd name="connsiteX1" fmla="*/ 55418 w 173182"/>
              <a:gd name="connsiteY1" fmla="*/ 27709 h 235527"/>
              <a:gd name="connsiteX2" fmla="*/ 110836 w 173182"/>
              <a:gd name="connsiteY2" fmla="*/ 55418 h 235527"/>
              <a:gd name="connsiteX3" fmla="*/ 131618 w 173182"/>
              <a:gd name="connsiteY3" fmla="*/ 69273 h 235527"/>
              <a:gd name="connsiteX4" fmla="*/ 152400 w 173182"/>
              <a:gd name="connsiteY4" fmla="*/ 90055 h 235527"/>
              <a:gd name="connsiteX5" fmla="*/ 173182 w 173182"/>
              <a:gd name="connsiteY5" fmla="*/ 96982 h 235527"/>
              <a:gd name="connsiteX6" fmla="*/ 166255 w 173182"/>
              <a:gd name="connsiteY6" fmla="*/ 117764 h 235527"/>
              <a:gd name="connsiteX7" fmla="*/ 117764 w 173182"/>
              <a:gd name="connsiteY7" fmla="*/ 124691 h 235527"/>
              <a:gd name="connsiteX8" fmla="*/ 83127 w 173182"/>
              <a:gd name="connsiteY8" fmla="*/ 131618 h 235527"/>
              <a:gd name="connsiteX9" fmla="*/ 62345 w 173182"/>
              <a:gd name="connsiteY9" fmla="*/ 152400 h 235527"/>
              <a:gd name="connsiteX10" fmla="*/ 34636 w 173182"/>
              <a:gd name="connsiteY10" fmla="*/ 173182 h 235527"/>
              <a:gd name="connsiteX11" fmla="*/ 20782 w 173182"/>
              <a:gd name="connsiteY11" fmla="*/ 193964 h 235527"/>
              <a:gd name="connsiteX12" fmla="*/ 0 w 173182"/>
              <a:gd name="connsiteY12" fmla="*/ 235527 h 235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182" h="235527">
                <a:moveTo>
                  <a:pt x="0" y="0"/>
                </a:moveTo>
                <a:cubicBezTo>
                  <a:pt x="18473" y="9236"/>
                  <a:pt x="36616" y="19163"/>
                  <a:pt x="55418" y="27709"/>
                </a:cubicBezTo>
                <a:cubicBezTo>
                  <a:pt x="109581" y="52328"/>
                  <a:pt x="31939" y="6107"/>
                  <a:pt x="110836" y="55418"/>
                </a:cubicBezTo>
                <a:cubicBezTo>
                  <a:pt x="117896" y="59831"/>
                  <a:pt x="125222" y="63943"/>
                  <a:pt x="131618" y="69273"/>
                </a:cubicBezTo>
                <a:cubicBezTo>
                  <a:pt x="139144" y="75545"/>
                  <a:pt x="144249" y="84621"/>
                  <a:pt x="152400" y="90055"/>
                </a:cubicBezTo>
                <a:cubicBezTo>
                  <a:pt x="158476" y="94105"/>
                  <a:pt x="166255" y="94673"/>
                  <a:pt x="173182" y="96982"/>
                </a:cubicBezTo>
                <a:cubicBezTo>
                  <a:pt x="170873" y="103909"/>
                  <a:pt x="172786" y="114498"/>
                  <a:pt x="166255" y="117764"/>
                </a:cubicBezTo>
                <a:cubicBezTo>
                  <a:pt x="151651" y="125066"/>
                  <a:pt x="133870" y="122007"/>
                  <a:pt x="117764" y="124691"/>
                </a:cubicBezTo>
                <a:cubicBezTo>
                  <a:pt x="106150" y="126627"/>
                  <a:pt x="94673" y="129309"/>
                  <a:pt x="83127" y="131618"/>
                </a:cubicBezTo>
                <a:cubicBezTo>
                  <a:pt x="76200" y="138545"/>
                  <a:pt x="69783" y="146024"/>
                  <a:pt x="62345" y="152400"/>
                </a:cubicBezTo>
                <a:cubicBezTo>
                  <a:pt x="53579" y="159914"/>
                  <a:pt x="42800" y="165018"/>
                  <a:pt x="34636" y="173182"/>
                </a:cubicBezTo>
                <a:cubicBezTo>
                  <a:pt x="28749" y="179069"/>
                  <a:pt x="25400" y="187037"/>
                  <a:pt x="20782" y="193964"/>
                </a:cubicBezTo>
                <a:cubicBezTo>
                  <a:pt x="12271" y="228009"/>
                  <a:pt x="20587" y="214941"/>
                  <a:pt x="0" y="235527"/>
                </a:cubicBezTo>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89" name="Freeform: Shape 388">
            <a:extLst>
              <a:ext uri="{FF2B5EF4-FFF2-40B4-BE49-F238E27FC236}">
                <a16:creationId xmlns:a16="http://schemas.microsoft.com/office/drawing/2014/main" id="{24DA6BC2-0408-47C4-9F0D-5656545F6FAA}"/>
              </a:ext>
            </a:extLst>
          </p:cNvPr>
          <p:cNvSpPr/>
          <p:nvPr/>
        </p:nvSpPr>
        <p:spPr>
          <a:xfrm>
            <a:off x="1941359" y="5315199"/>
            <a:ext cx="168760" cy="82413"/>
          </a:xfrm>
          <a:custGeom>
            <a:avLst/>
            <a:gdLst>
              <a:gd name="connsiteX0" fmla="*/ 336 w 415972"/>
              <a:gd name="connsiteY0" fmla="*/ 180109 h 318654"/>
              <a:gd name="connsiteX1" fmla="*/ 14191 w 415972"/>
              <a:gd name="connsiteY1" fmla="*/ 131618 h 318654"/>
              <a:gd name="connsiteX2" fmla="*/ 34972 w 415972"/>
              <a:gd name="connsiteY2" fmla="*/ 90054 h 318654"/>
              <a:gd name="connsiteX3" fmla="*/ 104245 w 415972"/>
              <a:gd name="connsiteY3" fmla="*/ 13854 h 318654"/>
              <a:gd name="connsiteX4" fmla="*/ 125027 w 415972"/>
              <a:gd name="connsiteY4" fmla="*/ 0 h 318654"/>
              <a:gd name="connsiteX5" fmla="*/ 228936 w 415972"/>
              <a:gd name="connsiteY5" fmla="*/ 6927 h 318654"/>
              <a:gd name="connsiteX6" fmla="*/ 249718 w 415972"/>
              <a:gd name="connsiteY6" fmla="*/ 20782 h 318654"/>
              <a:gd name="connsiteX7" fmla="*/ 270500 w 415972"/>
              <a:gd name="connsiteY7" fmla="*/ 27709 h 318654"/>
              <a:gd name="connsiteX8" fmla="*/ 291281 w 415972"/>
              <a:gd name="connsiteY8" fmla="*/ 62345 h 318654"/>
              <a:gd name="connsiteX9" fmla="*/ 305136 w 415972"/>
              <a:gd name="connsiteY9" fmla="*/ 83127 h 318654"/>
              <a:gd name="connsiteX10" fmla="*/ 312063 w 415972"/>
              <a:gd name="connsiteY10" fmla="*/ 110836 h 318654"/>
              <a:gd name="connsiteX11" fmla="*/ 346700 w 415972"/>
              <a:gd name="connsiteY11" fmla="*/ 173182 h 318654"/>
              <a:gd name="connsiteX12" fmla="*/ 367481 w 415972"/>
              <a:gd name="connsiteY12" fmla="*/ 117763 h 318654"/>
              <a:gd name="connsiteX13" fmla="*/ 388263 w 415972"/>
              <a:gd name="connsiteY13" fmla="*/ 76200 h 318654"/>
              <a:gd name="connsiteX14" fmla="*/ 415972 w 415972"/>
              <a:gd name="connsiteY14" fmla="*/ 13854 h 318654"/>
              <a:gd name="connsiteX15" fmla="*/ 409045 w 415972"/>
              <a:gd name="connsiteY15" fmla="*/ 145472 h 318654"/>
              <a:gd name="connsiteX16" fmla="*/ 402118 w 415972"/>
              <a:gd name="connsiteY16" fmla="*/ 166254 h 318654"/>
              <a:gd name="connsiteX17" fmla="*/ 374409 w 415972"/>
              <a:gd name="connsiteY17" fmla="*/ 318654 h 318654"/>
              <a:gd name="connsiteX18" fmla="*/ 360554 w 415972"/>
              <a:gd name="connsiteY18" fmla="*/ 297872 h 318654"/>
              <a:gd name="connsiteX19" fmla="*/ 353627 w 415972"/>
              <a:gd name="connsiteY19" fmla="*/ 277091 h 318654"/>
              <a:gd name="connsiteX20" fmla="*/ 325918 w 415972"/>
              <a:gd name="connsiteY20" fmla="*/ 263236 h 318654"/>
              <a:gd name="connsiteX21" fmla="*/ 284354 w 415972"/>
              <a:gd name="connsiteY21" fmla="*/ 297872 h 318654"/>
              <a:gd name="connsiteX22" fmla="*/ 256645 w 415972"/>
              <a:gd name="connsiteY22" fmla="*/ 318654 h 318654"/>
              <a:gd name="connsiteX23" fmla="*/ 62681 w 415972"/>
              <a:gd name="connsiteY23" fmla="*/ 304800 h 318654"/>
              <a:gd name="connsiteX24" fmla="*/ 41900 w 415972"/>
              <a:gd name="connsiteY24" fmla="*/ 297872 h 318654"/>
              <a:gd name="connsiteX25" fmla="*/ 28045 w 415972"/>
              <a:gd name="connsiteY25" fmla="*/ 277091 h 318654"/>
              <a:gd name="connsiteX26" fmla="*/ 336 w 415972"/>
              <a:gd name="connsiteY26" fmla="*/ 180109 h 318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15972" h="318654">
                <a:moveTo>
                  <a:pt x="336" y="180109"/>
                </a:moveTo>
                <a:cubicBezTo>
                  <a:pt x="-1973" y="155864"/>
                  <a:pt x="8156" y="147308"/>
                  <a:pt x="14191" y="131618"/>
                </a:cubicBezTo>
                <a:cubicBezTo>
                  <a:pt x="19751" y="117161"/>
                  <a:pt x="27450" y="103595"/>
                  <a:pt x="34972" y="90054"/>
                </a:cubicBezTo>
                <a:cubicBezTo>
                  <a:pt x="50067" y="62882"/>
                  <a:pt x="84520" y="27003"/>
                  <a:pt x="104245" y="13854"/>
                </a:cubicBezTo>
                <a:lnTo>
                  <a:pt x="125027" y="0"/>
                </a:lnTo>
                <a:cubicBezTo>
                  <a:pt x="159663" y="2309"/>
                  <a:pt x="194695" y="1220"/>
                  <a:pt x="228936" y="6927"/>
                </a:cubicBezTo>
                <a:cubicBezTo>
                  <a:pt x="237148" y="8296"/>
                  <a:pt x="242271" y="17059"/>
                  <a:pt x="249718" y="20782"/>
                </a:cubicBezTo>
                <a:cubicBezTo>
                  <a:pt x="256249" y="24048"/>
                  <a:pt x="263573" y="25400"/>
                  <a:pt x="270500" y="27709"/>
                </a:cubicBezTo>
                <a:cubicBezTo>
                  <a:pt x="277427" y="39254"/>
                  <a:pt x="284145" y="50928"/>
                  <a:pt x="291281" y="62345"/>
                </a:cubicBezTo>
                <a:cubicBezTo>
                  <a:pt x="295694" y="69405"/>
                  <a:pt x="301856" y="75475"/>
                  <a:pt x="305136" y="83127"/>
                </a:cubicBezTo>
                <a:cubicBezTo>
                  <a:pt x="308886" y="91878"/>
                  <a:pt x="308720" y="101922"/>
                  <a:pt x="312063" y="110836"/>
                </a:cubicBezTo>
                <a:cubicBezTo>
                  <a:pt x="318687" y="128500"/>
                  <a:pt x="337884" y="158489"/>
                  <a:pt x="346700" y="173182"/>
                </a:cubicBezTo>
                <a:cubicBezTo>
                  <a:pt x="353910" y="151550"/>
                  <a:pt x="357129" y="140538"/>
                  <a:pt x="367481" y="117763"/>
                </a:cubicBezTo>
                <a:cubicBezTo>
                  <a:pt x="373891" y="103662"/>
                  <a:pt x="382305" y="90498"/>
                  <a:pt x="388263" y="76200"/>
                </a:cubicBezTo>
                <a:cubicBezTo>
                  <a:pt x="415744" y="10247"/>
                  <a:pt x="387750" y="56188"/>
                  <a:pt x="415972" y="13854"/>
                </a:cubicBezTo>
                <a:cubicBezTo>
                  <a:pt x="413663" y="57727"/>
                  <a:pt x="413022" y="101719"/>
                  <a:pt x="409045" y="145472"/>
                </a:cubicBezTo>
                <a:cubicBezTo>
                  <a:pt x="408384" y="152744"/>
                  <a:pt x="403550" y="159094"/>
                  <a:pt x="402118" y="166254"/>
                </a:cubicBezTo>
                <a:cubicBezTo>
                  <a:pt x="391992" y="216884"/>
                  <a:pt x="383645" y="267854"/>
                  <a:pt x="374409" y="318654"/>
                </a:cubicBezTo>
                <a:cubicBezTo>
                  <a:pt x="369791" y="311727"/>
                  <a:pt x="364277" y="305319"/>
                  <a:pt x="360554" y="297872"/>
                </a:cubicBezTo>
                <a:cubicBezTo>
                  <a:pt x="357289" y="291341"/>
                  <a:pt x="358790" y="282254"/>
                  <a:pt x="353627" y="277091"/>
                </a:cubicBezTo>
                <a:cubicBezTo>
                  <a:pt x="346325" y="269789"/>
                  <a:pt x="335154" y="267854"/>
                  <a:pt x="325918" y="263236"/>
                </a:cubicBezTo>
                <a:cubicBezTo>
                  <a:pt x="279987" y="293857"/>
                  <a:pt x="331024" y="257870"/>
                  <a:pt x="284354" y="297872"/>
                </a:cubicBezTo>
                <a:cubicBezTo>
                  <a:pt x="275588" y="305386"/>
                  <a:pt x="265881" y="311727"/>
                  <a:pt x="256645" y="318654"/>
                </a:cubicBezTo>
                <a:cubicBezTo>
                  <a:pt x="191990" y="314036"/>
                  <a:pt x="127199" y="311044"/>
                  <a:pt x="62681" y="304800"/>
                </a:cubicBezTo>
                <a:cubicBezTo>
                  <a:pt x="55413" y="304097"/>
                  <a:pt x="47602" y="302433"/>
                  <a:pt x="41900" y="297872"/>
                </a:cubicBezTo>
                <a:cubicBezTo>
                  <a:pt x="35399" y="292671"/>
                  <a:pt x="32663" y="284018"/>
                  <a:pt x="28045" y="277091"/>
                </a:cubicBezTo>
                <a:cubicBezTo>
                  <a:pt x="12718" y="215779"/>
                  <a:pt x="2645" y="204354"/>
                  <a:pt x="336" y="180109"/>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90" name="Oval 389">
            <a:extLst>
              <a:ext uri="{FF2B5EF4-FFF2-40B4-BE49-F238E27FC236}">
                <a16:creationId xmlns:a16="http://schemas.microsoft.com/office/drawing/2014/main" id="{ED93BCEB-4245-408C-A621-64D9AFF237A9}"/>
              </a:ext>
            </a:extLst>
          </p:cNvPr>
          <p:cNvSpPr/>
          <p:nvPr/>
        </p:nvSpPr>
        <p:spPr>
          <a:xfrm>
            <a:off x="1988134" y="5332809"/>
            <a:ext cx="45719" cy="45719"/>
          </a:xfrm>
          <a:prstGeom prst="ellipse">
            <a:avLst/>
          </a:prstGeom>
          <a:solidFill>
            <a:schemeClr val="bg1">
              <a:lumMod val="50000"/>
            </a:schemeClr>
          </a:solidFill>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391" name="Freeform: Shape 390">
            <a:extLst>
              <a:ext uri="{FF2B5EF4-FFF2-40B4-BE49-F238E27FC236}">
                <a16:creationId xmlns:a16="http://schemas.microsoft.com/office/drawing/2014/main" id="{643BC40A-DCAF-4254-B0B8-A003D82CA909}"/>
              </a:ext>
            </a:extLst>
          </p:cNvPr>
          <p:cNvSpPr/>
          <p:nvPr/>
        </p:nvSpPr>
        <p:spPr>
          <a:xfrm>
            <a:off x="2407396" y="6397563"/>
            <a:ext cx="106710" cy="222298"/>
          </a:xfrm>
          <a:custGeom>
            <a:avLst/>
            <a:gdLst>
              <a:gd name="connsiteX0" fmla="*/ 0 w 173182"/>
              <a:gd name="connsiteY0" fmla="*/ 0 h 235527"/>
              <a:gd name="connsiteX1" fmla="*/ 55418 w 173182"/>
              <a:gd name="connsiteY1" fmla="*/ 27709 h 235527"/>
              <a:gd name="connsiteX2" fmla="*/ 110836 w 173182"/>
              <a:gd name="connsiteY2" fmla="*/ 55418 h 235527"/>
              <a:gd name="connsiteX3" fmla="*/ 131618 w 173182"/>
              <a:gd name="connsiteY3" fmla="*/ 69273 h 235527"/>
              <a:gd name="connsiteX4" fmla="*/ 152400 w 173182"/>
              <a:gd name="connsiteY4" fmla="*/ 90055 h 235527"/>
              <a:gd name="connsiteX5" fmla="*/ 173182 w 173182"/>
              <a:gd name="connsiteY5" fmla="*/ 96982 h 235527"/>
              <a:gd name="connsiteX6" fmla="*/ 166255 w 173182"/>
              <a:gd name="connsiteY6" fmla="*/ 117764 h 235527"/>
              <a:gd name="connsiteX7" fmla="*/ 117764 w 173182"/>
              <a:gd name="connsiteY7" fmla="*/ 124691 h 235527"/>
              <a:gd name="connsiteX8" fmla="*/ 83127 w 173182"/>
              <a:gd name="connsiteY8" fmla="*/ 131618 h 235527"/>
              <a:gd name="connsiteX9" fmla="*/ 62345 w 173182"/>
              <a:gd name="connsiteY9" fmla="*/ 152400 h 235527"/>
              <a:gd name="connsiteX10" fmla="*/ 34636 w 173182"/>
              <a:gd name="connsiteY10" fmla="*/ 173182 h 235527"/>
              <a:gd name="connsiteX11" fmla="*/ 20782 w 173182"/>
              <a:gd name="connsiteY11" fmla="*/ 193964 h 235527"/>
              <a:gd name="connsiteX12" fmla="*/ 0 w 173182"/>
              <a:gd name="connsiteY12" fmla="*/ 235527 h 235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182" h="235527">
                <a:moveTo>
                  <a:pt x="0" y="0"/>
                </a:moveTo>
                <a:cubicBezTo>
                  <a:pt x="18473" y="9236"/>
                  <a:pt x="36616" y="19163"/>
                  <a:pt x="55418" y="27709"/>
                </a:cubicBezTo>
                <a:cubicBezTo>
                  <a:pt x="109581" y="52328"/>
                  <a:pt x="31939" y="6107"/>
                  <a:pt x="110836" y="55418"/>
                </a:cubicBezTo>
                <a:cubicBezTo>
                  <a:pt x="117896" y="59831"/>
                  <a:pt x="125222" y="63943"/>
                  <a:pt x="131618" y="69273"/>
                </a:cubicBezTo>
                <a:cubicBezTo>
                  <a:pt x="139144" y="75545"/>
                  <a:pt x="144249" y="84621"/>
                  <a:pt x="152400" y="90055"/>
                </a:cubicBezTo>
                <a:cubicBezTo>
                  <a:pt x="158476" y="94105"/>
                  <a:pt x="166255" y="94673"/>
                  <a:pt x="173182" y="96982"/>
                </a:cubicBezTo>
                <a:cubicBezTo>
                  <a:pt x="170873" y="103909"/>
                  <a:pt x="172786" y="114498"/>
                  <a:pt x="166255" y="117764"/>
                </a:cubicBezTo>
                <a:cubicBezTo>
                  <a:pt x="151651" y="125066"/>
                  <a:pt x="133870" y="122007"/>
                  <a:pt x="117764" y="124691"/>
                </a:cubicBezTo>
                <a:cubicBezTo>
                  <a:pt x="106150" y="126627"/>
                  <a:pt x="94673" y="129309"/>
                  <a:pt x="83127" y="131618"/>
                </a:cubicBezTo>
                <a:cubicBezTo>
                  <a:pt x="76200" y="138545"/>
                  <a:pt x="69783" y="146024"/>
                  <a:pt x="62345" y="152400"/>
                </a:cubicBezTo>
                <a:cubicBezTo>
                  <a:pt x="53579" y="159914"/>
                  <a:pt x="42800" y="165018"/>
                  <a:pt x="34636" y="173182"/>
                </a:cubicBezTo>
                <a:cubicBezTo>
                  <a:pt x="28749" y="179069"/>
                  <a:pt x="25400" y="187037"/>
                  <a:pt x="20782" y="193964"/>
                </a:cubicBezTo>
                <a:cubicBezTo>
                  <a:pt x="12271" y="228009"/>
                  <a:pt x="20587" y="214941"/>
                  <a:pt x="0" y="235527"/>
                </a:cubicBezTo>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97" name="Freeform: Shape 396">
            <a:extLst>
              <a:ext uri="{FF2B5EF4-FFF2-40B4-BE49-F238E27FC236}">
                <a16:creationId xmlns:a16="http://schemas.microsoft.com/office/drawing/2014/main" id="{D1643D8F-8559-4786-9F51-BAEF910D52C5}"/>
              </a:ext>
            </a:extLst>
          </p:cNvPr>
          <p:cNvSpPr/>
          <p:nvPr/>
        </p:nvSpPr>
        <p:spPr>
          <a:xfrm>
            <a:off x="1920595" y="5532166"/>
            <a:ext cx="117900" cy="103909"/>
          </a:xfrm>
          <a:custGeom>
            <a:avLst/>
            <a:gdLst>
              <a:gd name="connsiteX0" fmla="*/ 55418 w 117900"/>
              <a:gd name="connsiteY0" fmla="*/ 0 h 103909"/>
              <a:gd name="connsiteX1" fmla="*/ 96982 w 117900"/>
              <a:gd name="connsiteY1" fmla="*/ 20782 h 103909"/>
              <a:gd name="connsiteX2" fmla="*/ 117764 w 117900"/>
              <a:gd name="connsiteY2" fmla="*/ 27709 h 103909"/>
              <a:gd name="connsiteX3" fmla="*/ 55418 w 117900"/>
              <a:gd name="connsiteY3" fmla="*/ 55418 h 103909"/>
              <a:gd name="connsiteX4" fmla="*/ 34637 w 117900"/>
              <a:gd name="connsiteY4" fmla="*/ 69273 h 103909"/>
              <a:gd name="connsiteX5" fmla="*/ 0 w 117900"/>
              <a:gd name="connsiteY5" fmla="*/ 103909 h 103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900" h="103909">
                <a:moveTo>
                  <a:pt x="55418" y="0"/>
                </a:moveTo>
                <a:cubicBezTo>
                  <a:pt x="69273" y="6927"/>
                  <a:pt x="82827" y="14491"/>
                  <a:pt x="96982" y="20782"/>
                </a:cubicBezTo>
                <a:cubicBezTo>
                  <a:pt x="103655" y="23748"/>
                  <a:pt x="119535" y="20625"/>
                  <a:pt x="117764" y="27709"/>
                </a:cubicBezTo>
                <a:cubicBezTo>
                  <a:pt x="112390" y="49205"/>
                  <a:pt x="68992" y="52703"/>
                  <a:pt x="55418" y="55418"/>
                </a:cubicBezTo>
                <a:cubicBezTo>
                  <a:pt x="48491" y="60036"/>
                  <a:pt x="41033" y="63943"/>
                  <a:pt x="34637" y="69273"/>
                </a:cubicBezTo>
                <a:cubicBezTo>
                  <a:pt x="34630" y="69279"/>
                  <a:pt x="3853" y="100056"/>
                  <a:pt x="0" y="103909"/>
                </a:cubicBezTo>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98" name="Freeform: Shape 397">
            <a:extLst>
              <a:ext uri="{FF2B5EF4-FFF2-40B4-BE49-F238E27FC236}">
                <a16:creationId xmlns:a16="http://schemas.microsoft.com/office/drawing/2014/main" id="{901B0184-B43F-4113-B88C-D874A8354E6E}"/>
              </a:ext>
            </a:extLst>
          </p:cNvPr>
          <p:cNvSpPr/>
          <p:nvPr/>
        </p:nvSpPr>
        <p:spPr>
          <a:xfrm>
            <a:off x="1824431" y="5339222"/>
            <a:ext cx="117900" cy="103909"/>
          </a:xfrm>
          <a:custGeom>
            <a:avLst/>
            <a:gdLst>
              <a:gd name="connsiteX0" fmla="*/ 55418 w 117900"/>
              <a:gd name="connsiteY0" fmla="*/ 0 h 103909"/>
              <a:gd name="connsiteX1" fmla="*/ 96982 w 117900"/>
              <a:gd name="connsiteY1" fmla="*/ 20782 h 103909"/>
              <a:gd name="connsiteX2" fmla="*/ 117764 w 117900"/>
              <a:gd name="connsiteY2" fmla="*/ 27709 h 103909"/>
              <a:gd name="connsiteX3" fmla="*/ 55418 w 117900"/>
              <a:gd name="connsiteY3" fmla="*/ 55418 h 103909"/>
              <a:gd name="connsiteX4" fmla="*/ 34637 w 117900"/>
              <a:gd name="connsiteY4" fmla="*/ 69273 h 103909"/>
              <a:gd name="connsiteX5" fmla="*/ 0 w 117900"/>
              <a:gd name="connsiteY5" fmla="*/ 103909 h 103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900" h="103909">
                <a:moveTo>
                  <a:pt x="55418" y="0"/>
                </a:moveTo>
                <a:cubicBezTo>
                  <a:pt x="69273" y="6927"/>
                  <a:pt x="82827" y="14491"/>
                  <a:pt x="96982" y="20782"/>
                </a:cubicBezTo>
                <a:cubicBezTo>
                  <a:pt x="103655" y="23748"/>
                  <a:pt x="119535" y="20625"/>
                  <a:pt x="117764" y="27709"/>
                </a:cubicBezTo>
                <a:cubicBezTo>
                  <a:pt x="112390" y="49205"/>
                  <a:pt x="68992" y="52703"/>
                  <a:pt x="55418" y="55418"/>
                </a:cubicBezTo>
                <a:cubicBezTo>
                  <a:pt x="48491" y="60036"/>
                  <a:pt x="41033" y="63943"/>
                  <a:pt x="34637" y="69273"/>
                </a:cubicBezTo>
                <a:cubicBezTo>
                  <a:pt x="34630" y="69279"/>
                  <a:pt x="3853" y="100056"/>
                  <a:pt x="0" y="103909"/>
                </a:cubicBezTo>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99" name="Freeform: Shape 398">
            <a:extLst>
              <a:ext uri="{FF2B5EF4-FFF2-40B4-BE49-F238E27FC236}">
                <a16:creationId xmlns:a16="http://schemas.microsoft.com/office/drawing/2014/main" id="{419ED62A-C36C-4C00-BB18-E667F6A0F615}"/>
              </a:ext>
            </a:extLst>
          </p:cNvPr>
          <p:cNvSpPr/>
          <p:nvPr/>
        </p:nvSpPr>
        <p:spPr>
          <a:xfrm>
            <a:off x="2130398" y="8269221"/>
            <a:ext cx="168760" cy="82413"/>
          </a:xfrm>
          <a:custGeom>
            <a:avLst/>
            <a:gdLst>
              <a:gd name="connsiteX0" fmla="*/ 336 w 415972"/>
              <a:gd name="connsiteY0" fmla="*/ 180109 h 318654"/>
              <a:gd name="connsiteX1" fmla="*/ 14191 w 415972"/>
              <a:gd name="connsiteY1" fmla="*/ 131618 h 318654"/>
              <a:gd name="connsiteX2" fmla="*/ 34972 w 415972"/>
              <a:gd name="connsiteY2" fmla="*/ 90054 h 318654"/>
              <a:gd name="connsiteX3" fmla="*/ 104245 w 415972"/>
              <a:gd name="connsiteY3" fmla="*/ 13854 h 318654"/>
              <a:gd name="connsiteX4" fmla="*/ 125027 w 415972"/>
              <a:gd name="connsiteY4" fmla="*/ 0 h 318654"/>
              <a:gd name="connsiteX5" fmla="*/ 228936 w 415972"/>
              <a:gd name="connsiteY5" fmla="*/ 6927 h 318654"/>
              <a:gd name="connsiteX6" fmla="*/ 249718 w 415972"/>
              <a:gd name="connsiteY6" fmla="*/ 20782 h 318654"/>
              <a:gd name="connsiteX7" fmla="*/ 270500 w 415972"/>
              <a:gd name="connsiteY7" fmla="*/ 27709 h 318654"/>
              <a:gd name="connsiteX8" fmla="*/ 291281 w 415972"/>
              <a:gd name="connsiteY8" fmla="*/ 62345 h 318654"/>
              <a:gd name="connsiteX9" fmla="*/ 305136 w 415972"/>
              <a:gd name="connsiteY9" fmla="*/ 83127 h 318654"/>
              <a:gd name="connsiteX10" fmla="*/ 312063 w 415972"/>
              <a:gd name="connsiteY10" fmla="*/ 110836 h 318654"/>
              <a:gd name="connsiteX11" fmla="*/ 346700 w 415972"/>
              <a:gd name="connsiteY11" fmla="*/ 173182 h 318654"/>
              <a:gd name="connsiteX12" fmla="*/ 367481 w 415972"/>
              <a:gd name="connsiteY12" fmla="*/ 117763 h 318654"/>
              <a:gd name="connsiteX13" fmla="*/ 388263 w 415972"/>
              <a:gd name="connsiteY13" fmla="*/ 76200 h 318654"/>
              <a:gd name="connsiteX14" fmla="*/ 415972 w 415972"/>
              <a:gd name="connsiteY14" fmla="*/ 13854 h 318654"/>
              <a:gd name="connsiteX15" fmla="*/ 409045 w 415972"/>
              <a:gd name="connsiteY15" fmla="*/ 145472 h 318654"/>
              <a:gd name="connsiteX16" fmla="*/ 402118 w 415972"/>
              <a:gd name="connsiteY16" fmla="*/ 166254 h 318654"/>
              <a:gd name="connsiteX17" fmla="*/ 374409 w 415972"/>
              <a:gd name="connsiteY17" fmla="*/ 318654 h 318654"/>
              <a:gd name="connsiteX18" fmla="*/ 360554 w 415972"/>
              <a:gd name="connsiteY18" fmla="*/ 297872 h 318654"/>
              <a:gd name="connsiteX19" fmla="*/ 353627 w 415972"/>
              <a:gd name="connsiteY19" fmla="*/ 277091 h 318654"/>
              <a:gd name="connsiteX20" fmla="*/ 325918 w 415972"/>
              <a:gd name="connsiteY20" fmla="*/ 263236 h 318654"/>
              <a:gd name="connsiteX21" fmla="*/ 284354 w 415972"/>
              <a:gd name="connsiteY21" fmla="*/ 297872 h 318654"/>
              <a:gd name="connsiteX22" fmla="*/ 256645 w 415972"/>
              <a:gd name="connsiteY22" fmla="*/ 318654 h 318654"/>
              <a:gd name="connsiteX23" fmla="*/ 62681 w 415972"/>
              <a:gd name="connsiteY23" fmla="*/ 304800 h 318654"/>
              <a:gd name="connsiteX24" fmla="*/ 41900 w 415972"/>
              <a:gd name="connsiteY24" fmla="*/ 297872 h 318654"/>
              <a:gd name="connsiteX25" fmla="*/ 28045 w 415972"/>
              <a:gd name="connsiteY25" fmla="*/ 277091 h 318654"/>
              <a:gd name="connsiteX26" fmla="*/ 336 w 415972"/>
              <a:gd name="connsiteY26" fmla="*/ 180109 h 318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15972" h="318654">
                <a:moveTo>
                  <a:pt x="336" y="180109"/>
                </a:moveTo>
                <a:cubicBezTo>
                  <a:pt x="-1973" y="155864"/>
                  <a:pt x="8156" y="147308"/>
                  <a:pt x="14191" y="131618"/>
                </a:cubicBezTo>
                <a:cubicBezTo>
                  <a:pt x="19751" y="117161"/>
                  <a:pt x="27450" y="103595"/>
                  <a:pt x="34972" y="90054"/>
                </a:cubicBezTo>
                <a:cubicBezTo>
                  <a:pt x="50067" y="62882"/>
                  <a:pt x="84520" y="27003"/>
                  <a:pt x="104245" y="13854"/>
                </a:cubicBezTo>
                <a:lnTo>
                  <a:pt x="125027" y="0"/>
                </a:lnTo>
                <a:cubicBezTo>
                  <a:pt x="159663" y="2309"/>
                  <a:pt x="194695" y="1220"/>
                  <a:pt x="228936" y="6927"/>
                </a:cubicBezTo>
                <a:cubicBezTo>
                  <a:pt x="237148" y="8296"/>
                  <a:pt x="242271" y="17059"/>
                  <a:pt x="249718" y="20782"/>
                </a:cubicBezTo>
                <a:cubicBezTo>
                  <a:pt x="256249" y="24048"/>
                  <a:pt x="263573" y="25400"/>
                  <a:pt x="270500" y="27709"/>
                </a:cubicBezTo>
                <a:cubicBezTo>
                  <a:pt x="277427" y="39254"/>
                  <a:pt x="284145" y="50928"/>
                  <a:pt x="291281" y="62345"/>
                </a:cubicBezTo>
                <a:cubicBezTo>
                  <a:pt x="295694" y="69405"/>
                  <a:pt x="301856" y="75475"/>
                  <a:pt x="305136" y="83127"/>
                </a:cubicBezTo>
                <a:cubicBezTo>
                  <a:pt x="308886" y="91878"/>
                  <a:pt x="308720" y="101922"/>
                  <a:pt x="312063" y="110836"/>
                </a:cubicBezTo>
                <a:cubicBezTo>
                  <a:pt x="318687" y="128500"/>
                  <a:pt x="337884" y="158489"/>
                  <a:pt x="346700" y="173182"/>
                </a:cubicBezTo>
                <a:cubicBezTo>
                  <a:pt x="353910" y="151550"/>
                  <a:pt x="357129" y="140538"/>
                  <a:pt x="367481" y="117763"/>
                </a:cubicBezTo>
                <a:cubicBezTo>
                  <a:pt x="373891" y="103662"/>
                  <a:pt x="382305" y="90498"/>
                  <a:pt x="388263" y="76200"/>
                </a:cubicBezTo>
                <a:cubicBezTo>
                  <a:pt x="415744" y="10247"/>
                  <a:pt x="387750" y="56188"/>
                  <a:pt x="415972" y="13854"/>
                </a:cubicBezTo>
                <a:cubicBezTo>
                  <a:pt x="413663" y="57727"/>
                  <a:pt x="413022" y="101719"/>
                  <a:pt x="409045" y="145472"/>
                </a:cubicBezTo>
                <a:cubicBezTo>
                  <a:pt x="408384" y="152744"/>
                  <a:pt x="403550" y="159094"/>
                  <a:pt x="402118" y="166254"/>
                </a:cubicBezTo>
                <a:cubicBezTo>
                  <a:pt x="391992" y="216884"/>
                  <a:pt x="383645" y="267854"/>
                  <a:pt x="374409" y="318654"/>
                </a:cubicBezTo>
                <a:cubicBezTo>
                  <a:pt x="369791" y="311727"/>
                  <a:pt x="364277" y="305319"/>
                  <a:pt x="360554" y="297872"/>
                </a:cubicBezTo>
                <a:cubicBezTo>
                  <a:pt x="357289" y="291341"/>
                  <a:pt x="358790" y="282254"/>
                  <a:pt x="353627" y="277091"/>
                </a:cubicBezTo>
                <a:cubicBezTo>
                  <a:pt x="346325" y="269789"/>
                  <a:pt x="335154" y="267854"/>
                  <a:pt x="325918" y="263236"/>
                </a:cubicBezTo>
                <a:cubicBezTo>
                  <a:pt x="279987" y="293857"/>
                  <a:pt x="331024" y="257870"/>
                  <a:pt x="284354" y="297872"/>
                </a:cubicBezTo>
                <a:cubicBezTo>
                  <a:pt x="275588" y="305386"/>
                  <a:pt x="265881" y="311727"/>
                  <a:pt x="256645" y="318654"/>
                </a:cubicBezTo>
                <a:cubicBezTo>
                  <a:pt x="191990" y="314036"/>
                  <a:pt x="127199" y="311044"/>
                  <a:pt x="62681" y="304800"/>
                </a:cubicBezTo>
                <a:cubicBezTo>
                  <a:pt x="55413" y="304097"/>
                  <a:pt x="47602" y="302433"/>
                  <a:pt x="41900" y="297872"/>
                </a:cubicBezTo>
                <a:cubicBezTo>
                  <a:pt x="35399" y="292671"/>
                  <a:pt x="32663" y="284018"/>
                  <a:pt x="28045" y="277091"/>
                </a:cubicBezTo>
                <a:cubicBezTo>
                  <a:pt x="12718" y="215779"/>
                  <a:pt x="2645" y="204354"/>
                  <a:pt x="336" y="180109"/>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00" name="Freeform: Shape 399">
            <a:extLst>
              <a:ext uri="{FF2B5EF4-FFF2-40B4-BE49-F238E27FC236}">
                <a16:creationId xmlns:a16="http://schemas.microsoft.com/office/drawing/2014/main" id="{48593C3C-59A2-4F32-A690-51BE2F8CDB6D}"/>
              </a:ext>
            </a:extLst>
          </p:cNvPr>
          <p:cNvSpPr/>
          <p:nvPr/>
        </p:nvSpPr>
        <p:spPr>
          <a:xfrm>
            <a:off x="1840508" y="7907555"/>
            <a:ext cx="168760" cy="82413"/>
          </a:xfrm>
          <a:custGeom>
            <a:avLst/>
            <a:gdLst>
              <a:gd name="connsiteX0" fmla="*/ 336 w 415972"/>
              <a:gd name="connsiteY0" fmla="*/ 180109 h 318654"/>
              <a:gd name="connsiteX1" fmla="*/ 14191 w 415972"/>
              <a:gd name="connsiteY1" fmla="*/ 131618 h 318654"/>
              <a:gd name="connsiteX2" fmla="*/ 34972 w 415972"/>
              <a:gd name="connsiteY2" fmla="*/ 90054 h 318654"/>
              <a:gd name="connsiteX3" fmla="*/ 104245 w 415972"/>
              <a:gd name="connsiteY3" fmla="*/ 13854 h 318654"/>
              <a:gd name="connsiteX4" fmla="*/ 125027 w 415972"/>
              <a:gd name="connsiteY4" fmla="*/ 0 h 318654"/>
              <a:gd name="connsiteX5" fmla="*/ 228936 w 415972"/>
              <a:gd name="connsiteY5" fmla="*/ 6927 h 318654"/>
              <a:gd name="connsiteX6" fmla="*/ 249718 w 415972"/>
              <a:gd name="connsiteY6" fmla="*/ 20782 h 318654"/>
              <a:gd name="connsiteX7" fmla="*/ 270500 w 415972"/>
              <a:gd name="connsiteY7" fmla="*/ 27709 h 318654"/>
              <a:gd name="connsiteX8" fmla="*/ 291281 w 415972"/>
              <a:gd name="connsiteY8" fmla="*/ 62345 h 318654"/>
              <a:gd name="connsiteX9" fmla="*/ 305136 w 415972"/>
              <a:gd name="connsiteY9" fmla="*/ 83127 h 318654"/>
              <a:gd name="connsiteX10" fmla="*/ 312063 w 415972"/>
              <a:gd name="connsiteY10" fmla="*/ 110836 h 318654"/>
              <a:gd name="connsiteX11" fmla="*/ 346700 w 415972"/>
              <a:gd name="connsiteY11" fmla="*/ 173182 h 318654"/>
              <a:gd name="connsiteX12" fmla="*/ 367481 w 415972"/>
              <a:gd name="connsiteY12" fmla="*/ 117763 h 318654"/>
              <a:gd name="connsiteX13" fmla="*/ 388263 w 415972"/>
              <a:gd name="connsiteY13" fmla="*/ 76200 h 318654"/>
              <a:gd name="connsiteX14" fmla="*/ 415972 w 415972"/>
              <a:gd name="connsiteY14" fmla="*/ 13854 h 318654"/>
              <a:gd name="connsiteX15" fmla="*/ 409045 w 415972"/>
              <a:gd name="connsiteY15" fmla="*/ 145472 h 318654"/>
              <a:gd name="connsiteX16" fmla="*/ 402118 w 415972"/>
              <a:gd name="connsiteY16" fmla="*/ 166254 h 318654"/>
              <a:gd name="connsiteX17" fmla="*/ 374409 w 415972"/>
              <a:gd name="connsiteY17" fmla="*/ 318654 h 318654"/>
              <a:gd name="connsiteX18" fmla="*/ 360554 w 415972"/>
              <a:gd name="connsiteY18" fmla="*/ 297872 h 318654"/>
              <a:gd name="connsiteX19" fmla="*/ 353627 w 415972"/>
              <a:gd name="connsiteY19" fmla="*/ 277091 h 318654"/>
              <a:gd name="connsiteX20" fmla="*/ 325918 w 415972"/>
              <a:gd name="connsiteY20" fmla="*/ 263236 h 318654"/>
              <a:gd name="connsiteX21" fmla="*/ 284354 w 415972"/>
              <a:gd name="connsiteY21" fmla="*/ 297872 h 318654"/>
              <a:gd name="connsiteX22" fmla="*/ 256645 w 415972"/>
              <a:gd name="connsiteY22" fmla="*/ 318654 h 318654"/>
              <a:gd name="connsiteX23" fmla="*/ 62681 w 415972"/>
              <a:gd name="connsiteY23" fmla="*/ 304800 h 318654"/>
              <a:gd name="connsiteX24" fmla="*/ 41900 w 415972"/>
              <a:gd name="connsiteY24" fmla="*/ 297872 h 318654"/>
              <a:gd name="connsiteX25" fmla="*/ 28045 w 415972"/>
              <a:gd name="connsiteY25" fmla="*/ 277091 h 318654"/>
              <a:gd name="connsiteX26" fmla="*/ 336 w 415972"/>
              <a:gd name="connsiteY26" fmla="*/ 180109 h 318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15972" h="318654">
                <a:moveTo>
                  <a:pt x="336" y="180109"/>
                </a:moveTo>
                <a:cubicBezTo>
                  <a:pt x="-1973" y="155864"/>
                  <a:pt x="8156" y="147308"/>
                  <a:pt x="14191" y="131618"/>
                </a:cubicBezTo>
                <a:cubicBezTo>
                  <a:pt x="19751" y="117161"/>
                  <a:pt x="27450" y="103595"/>
                  <a:pt x="34972" y="90054"/>
                </a:cubicBezTo>
                <a:cubicBezTo>
                  <a:pt x="50067" y="62882"/>
                  <a:pt x="84520" y="27003"/>
                  <a:pt x="104245" y="13854"/>
                </a:cubicBezTo>
                <a:lnTo>
                  <a:pt x="125027" y="0"/>
                </a:lnTo>
                <a:cubicBezTo>
                  <a:pt x="159663" y="2309"/>
                  <a:pt x="194695" y="1220"/>
                  <a:pt x="228936" y="6927"/>
                </a:cubicBezTo>
                <a:cubicBezTo>
                  <a:pt x="237148" y="8296"/>
                  <a:pt x="242271" y="17059"/>
                  <a:pt x="249718" y="20782"/>
                </a:cubicBezTo>
                <a:cubicBezTo>
                  <a:pt x="256249" y="24048"/>
                  <a:pt x="263573" y="25400"/>
                  <a:pt x="270500" y="27709"/>
                </a:cubicBezTo>
                <a:cubicBezTo>
                  <a:pt x="277427" y="39254"/>
                  <a:pt x="284145" y="50928"/>
                  <a:pt x="291281" y="62345"/>
                </a:cubicBezTo>
                <a:cubicBezTo>
                  <a:pt x="295694" y="69405"/>
                  <a:pt x="301856" y="75475"/>
                  <a:pt x="305136" y="83127"/>
                </a:cubicBezTo>
                <a:cubicBezTo>
                  <a:pt x="308886" y="91878"/>
                  <a:pt x="308720" y="101922"/>
                  <a:pt x="312063" y="110836"/>
                </a:cubicBezTo>
                <a:cubicBezTo>
                  <a:pt x="318687" y="128500"/>
                  <a:pt x="337884" y="158489"/>
                  <a:pt x="346700" y="173182"/>
                </a:cubicBezTo>
                <a:cubicBezTo>
                  <a:pt x="353910" y="151550"/>
                  <a:pt x="357129" y="140538"/>
                  <a:pt x="367481" y="117763"/>
                </a:cubicBezTo>
                <a:cubicBezTo>
                  <a:pt x="373891" y="103662"/>
                  <a:pt x="382305" y="90498"/>
                  <a:pt x="388263" y="76200"/>
                </a:cubicBezTo>
                <a:cubicBezTo>
                  <a:pt x="415744" y="10247"/>
                  <a:pt x="387750" y="56188"/>
                  <a:pt x="415972" y="13854"/>
                </a:cubicBezTo>
                <a:cubicBezTo>
                  <a:pt x="413663" y="57727"/>
                  <a:pt x="413022" y="101719"/>
                  <a:pt x="409045" y="145472"/>
                </a:cubicBezTo>
                <a:cubicBezTo>
                  <a:pt x="408384" y="152744"/>
                  <a:pt x="403550" y="159094"/>
                  <a:pt x="402118" y="166254"/>
                </a:cubicBezTo>
                <a:cubicBezTo>
                  <a:pt x="391992" y="216884"/>
                  <a:pt x="383645" y="267854"/>
                  <a:pt x="374409" y="318654"/>
                </a:cubicBezTo>
                <a:cubicBezTo>
                  <a:pt x="369791" y="311727"/>
                  <a:pt x="364277" y="305319"/>
                  <a:pt x="360554" y="297872"/>
                </a:cubicBezTo>
                <a:cubicBezTo>
                  <a:pt x="357289" y="291341"/>
                  <a:pt x="358790" y="282254"/>
                  <a:pt x="353627" y="277091"/>
                </a:cubicBezTo>
                <a:cubicBezTo>
                  <a:pt x="346325" y="269789"/>
                  <a:pt x="335154" y="267854"/>
                  <a:pt x="325918" y="263236"/>
                </a:cubicBezTo>
                <a:cubicBezTo>
                  <a:pt x="279987" y="293857"/>
                  <a:pt x="331024" y="257870"/>
                  <a:pt x="284354" y="297872"/>
                </a:cubicBezTo>
                <a:cubicBezTo>
                  <a:pt x="275588" y="305386"/>
                  <a:pt x="265881" y="311727"/>
                  <a:pt x="256645" y="318654"/>
                </a:cubicBezTo>
                <a:cubicBezTo>
                  <a:pt x="191990" y="314036"/>
                  <a:pt x="127199" y="311044"/>
                  <a:pt x="62681" y="304800"/>
                </a:cubicBezTo>
                <a:cubicBezTo>
                  <a:pt x="55413" y="304097"/>
                  <a:pt x="47602" y="302433"/>
                  <a:pt x="41900" y="297872"/>
                </a:cubicBezTo>
                <a:cubicBezTo>
                  <a:pt x="35399" y="292671"/>
                  <a:pt x="32663" y="284018"/>
                  <a:pt x="28045" y="277091"/>
                </a:cubicBezTo>
                <a:cubicBezTo>
                  <a:pt x="12718" y="215779"/>
                  <a:pt x="2645" y="204354"/>
                  <a:pt x="336" y="180109"/>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01" name="Freeform: Shape 400">
            <a:extLst>
              <a:ext uri="{FF2B5EF4-FFF2-40B4-BE49-F238E27FC236}">
                <a16:creationId xmlns:a16="http://schemas.microsoft.com/office/drawing/2014/main" id="{796EB599-CF87-4878-BA6C-40EC71DC1AB8}"/>
              </a:ext>
            </a:extLst>
          </p:cNvPr>
          <p:cNvSpPr/>
          <p:nvPr/>
        </p:nvSpPr>
        <p:spPr>
          <a:xfrm>
            <a:off x="1985439" y="7635219"/>
            <a:ext cx="168760" cy="82413"/>
          </a:xfrm>
          <a:custGeom>
            <a:avLst/>
            <a:gdLst>
              <a:gd name="connsiteX0" fmla="*/ 336 w 415972"/>
              <a:gd name="connsiteY0" fmla="*/ 180109 h 318654"/>
              <a:gd name="connsiteX1" fmla="*/ 14191 w 415972"/>
              <a:gd name="connsiteY1" fmla="*/ 131618 h 318654"/>
              <a:gd name="connsiteX2" fmla="*/ 34972 w 415972"/>
              <a:gd name="connsiteY2" fmla="*/ 90054 h 318654"/>
              <a:gd name="connsiteX3" fmla="*/ 104245 w 415972"/>
              <a:gd name="connsiteY3" fmla="*/ 13854 h 318654"/>
              <a:gd name="connsiteX4" fmla="*/ 125027 w 415972"/>
              <a:gd name="connsiteY4" fmla="*/ 0 h 318654"/>
              <a:gd name="connsiteX5" fmla="*/ 228936 w 415972"/>
              <a:gd name="connsiteY5" fmla="*/ 6927 h 318654"/>
              <a:gd name="connsiteX6" fmla="*/ 249718 w 415972"/>
              <a:gd name="connsiteY6" fmla="*/ 20782 h 318654"/>
              <a:gd name="connsiteX7" fmla="*/ 270500 w 415972"/>
              <a:gd name="connsiteY7" fmla="*/ 27709 h 318654"/>
              <a:gd name="connsiteX8" fmla="*/ 291281 w 415972"/>
              <a:gd name="connsiteY8" fmla="*/ 62345 h 318654"/>
              <a:gd name="connsiteX9" fmla="*/ 305136 w 415972"/>
              <a:gd name="connsiteY9" fmla="*/ 83127 h 318654"/>
              <a:gd name="connsiteX10" fmla="*/ 312063 w 415972"/>
              <a:gd name="connsiteY10" fmla="*/ 110836 h 318654"/>
              <a:gd name="connsiteX11" fmla="*/ 346700 w 415972"/>
              <a:gd name="connsiteY11" fmla="*/ 173182 h 318654"/>
              <a:gd name="connsiteX12" fmla="*/ 367481 w 415972"/>
              <a:gd name="connsiteY12" fmla="*/ 117763 h 318654"/>
              <a:gd name="connsiteX13" fmla="*/ 388263 w 415972"/>
              <a:gd name="connsiteY13" fmla="*/ 76200 h 318654"/>
              <a:gd name="connsiteX14" fmla="*/ 415972 w 415972"/>
              <a:gd name="connsiteY14" fmla="*/ 13854 h 318654"/>
              <a:gd name="connsiteX15" fmla="*/ 409045 w 415972"/>
              <a:gd name="connsiteY15" fmla="*/ 145472 h 318654"/>
              <a:gd name="connsiteX16" fmla="*/ 402118 w 415972"/>
              <a:gd name="connsiteY16" fmla="*/ 166254 h 318654"/>
              <a:gd name="connsiteX17" fmla="*/ 374409 w 415972"/>
              <a:gd name="connsiteY17" fmla="*/ 318654 h 318654"/>
              <a:gd name="connsiteX18" fmla="*/ 360554 w 415972"/>
              <a:gd name="connsiteY18" fmla="*/ 297872 h 318654"/>
              <a:gd name="connsiteX19" fmla="*/ 353627 w 415972"/>
              <a:gd name="connsiteY19" fmla="*/ 277091 h 318654"/>
              <a:gd name="connsiteX20" fmla="*/ 325918 w 415972"/>
              <a:gd name="connsiteY20" fmla="*/ 263236 h 318654"/>
              <a:gd name="connsiteX21" fmla="*/ 284354 w 415972"/>
              <a:gd name="connsiteY21" fmla="*/ 297872 h 318654"/>
              <a:gd name="connsiteX22" fmla="*/ 256645 w 415972"/>
              <a:gd name="connsiteY22" fmla="*/ 318654 h 318654"/>
              <a:gd name="connsiteX23" fmla="*/ 62681 w 415972"/>
              <a:gd name="connsiteY23" fmla="*/ 304800 h 318654"/>
              <a:gd name="connsiteX24" fmla="*/ 41900 w 415972"/>
              <a:gd name="connsiteY24" fmla="*/ 297872 h 318654"/>
              <a:gd name="connsiteX25" fmla="*/ 28045 w 415972"/>
              <a:gd name="connsiteY25" fmla="*/ 277091 h 318654"/>
              <a:gd name="connsiteX26" fmla="*/ 336 w 415972"/>
              <a:gd name="connsiteY26" fmla="*/ 180109 h 318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15972" h="318654">
                <a:moveTo>
                  <a:pt x="336" y="180109"/>
                </a:moveTo>
                <a:cubicBezTo>
                  <a:pt x="-1973" y="155864"/>
                  <a:pt x="8156" y="147308"/>
                  <a:pt x="14191" y="131618"/>
                </a:cubicBezTo>
                <a:cubicBezTo>
                  <a:pt x="19751" y="117161"/>
                  <a:pt x="27450" y="103595"/>
                  <a:pt x="34972" y="90054"/>
                </a:cubicBezTo>
                <a:cubicBezTo>
                  <a:pt x="50067" y="62882"/>
                  <a:pt x="84520" y="27003"/>
                  <a:pt x="104245" y="13854"/>
                </a:cubicBezTo>
                <a:lnTo>
                  <a:pt x="125027" y="0"/>
                </a:lnTo>
                <a:cubicBezTo>
                  <a:pt x="159663" y="2309"/>
                  <a:pt x="194695" y="1220"/>
                  <a:pt x="228936" y="6927"/>
                </a:cubicBezTo>
                <a:cubicBezTo>
                  <a:pt x="237148" y="8296"/>
                  <a:pt x="242271" y="17059"/>
                  <a:pt x="249718" y="20782"/>
                </a:cubicBezTo>
                <a:cubicBezTo>
                  <a:pt x="256249" y="24048"/>
                  <a:pt x="263573" y="25400"/>
                  <a:pt x="270500" y="27709"/>
                </a:cubicBezTo>
                <a:cubicBezTo>
                  <a:pt x="277427" y="39254"/>
                  <a:pt x="284145" y="50928"/>
                  <a:pt x="291281" y="62345"/>
                </a:cubicBezTo>
                <a:cubicBezTo>
                  <a:pt x="295694" y="69405"/>
                  <a:pt x="301856" y="75475"/>
                  <a:pt x="305136" y="83127"/>
                </a:cubicBezTo>
                <a:cubicBezTo>
                  <a:pt x="308886" y="91878"/>
                  <a:pt x="308720" y="101922"/>
                  <a:pt x="312063" y="110836"/>
                </a:cubicBezTo>
                <a:cubicBezTo>
                  <a:pt x="318687" y="128500"/>
                  <a:pt x="337884" y="158489"/>
                  <a:pt x="346700" y="173182"/>
                </a:cubicBezTo>
                <a:cubicBezTo>
                  <a:pt x="353910" y="151550"/>
                  <a:pt x="357129" y="140538"/>
                  <a:pt x="367481" y="117763"/>
                </a:cubicBezTo>
                <a:cubicBezTo>
                  <a:pt x="373891" y="103662"/>
                  <a:pt x="382305" y="90498"/>
                  <a:pt x="388263" y="76200"/>
                </a:cubicBezTo>
                <a:cubicBezTo>
                  <a:pt x="415744" y="10247"/>
                  <a:pt x="387750" y="56188"/>
                  <a:pt x="415972" y="13854"/>
                </a:cubicBezTo>
                <a:cubicBezTo>
                  <a:pt x="413663" y="57727"/>
                  <a:pt x="413022" y="101719"/>
                  <a:pt x="409045" y="145472"/>
                </a:cubicBezTo>
                <a:cubicBezTo>
                  <a:pt x="408384" y="152744"/>
                  <a:pt x="403550" y="159094"/>
                  <a:pt x="402118" y="166254"/>
                </a:cubicBezTo>
                <a:cubicBezTo>
                  <a:pt x="391992" y="216884"/>
                  <a:pt x="383645" y="267854"/>
                  <a:pt x="374409" y="318654"/>
                </a:cubicBezTo>
                <a:cubicBezTo>
                  <a:pt x="369791" y="311727"/>
                  <a:pt x="364277" y="305319"/>
                  <a:pt x="360554" y="297872"/>
                </a:cubicBezTo>
                <a:cubicBezTo>
                  <a:pt x="357289" y="291341"/>
                  <a:pt x="358790" y="282254"/>
                  <a:pt x="353627" y="277091"/>
                </a:cubicBezTo>
                <a:cubicBezTo>
                  <a:pt x="346325" y="269789"/>
                  <a:pt x="335154" y="267854"/>
                  <a:pt x="325918" y="263236"/>
                </a:cubicBezTo>
                <a:cubicBezTo>
                  <a:pt x="279987" y="293857"/>
                  <a:pt x="331024" y="257870"/>
                  <a:pt x="284354" y="297872"/>
                </a:cubicBezTo>
                <a:cubicBezTo>
                  <a:pt x="275588" y="305386"/>
                  <a:pt x="265881" y="311727"/>
                  <a:pt x="256645" y="318654"/>
                </a:cubicBezTo>
                <a:cubicBezTo>
                  <a:pt x="191990" y="314036"/>
                  <a:pt x="127199" y="311044"/>
                  <a:pt x="62681" y="304800"/>
                </a:cubicBezTo>
                <a:cubicBezTo>
                  <a:pt x="55413" y="304097"/>
                  <a:pt x="47602" y="302433"/>
                  <a:pt x="41900" y="297872"/>
                </a:cubicBezTo>
                <a:cubicBezTo>
                  <a:pt x="35399" y="292671"/>
                  <a:pt x="32663" y="284018"/>
                  <a:pt x="28045" y="277091"/>
                </a:cubicBezTo>
                <a:cubicBezTo>
                  <a:pt x="12718" y="215779"/>
                  <a:pt x="2645" y="204354"/>
                  <a:pt x="336" y="180109"/>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02" name="Freeform: Shape 401">
            <a:extLst>
              <a:ext uri="{FF2B5EF4-FFF2-40B4-BE49-F238E27FC236}">
                <a16:creationId xmlns:a16="http://schemas.microsoft.com/office/drawing/2014/main" id="{EA255C79-BCB8-48ED-98D1-C39AA299BDBC}"/>
              </a:ext>
            </a:extLst>
          </p:cNvPr>
          <p:cNvSpPr/>
          <p:nvPr/>
        </p:nvSpPr>
        <p:spPr>
          <a:xfrm>
            <a:off x="1926521" y="8136649"/>
            <a:ext cx="168760" cy="82413"/>
          </a:xfrm>
          <a:custGeom>
            <a:avLst/>
            <a:gdLst>
              <a:gd name="connsiteX0" fmla="*/ 336 w 415972"/>
              <a:gd name="connsiteY0" fmla="*/ 180109 h 318654"/>
              <a:gd name="connsiteX1" fmla="*/ 14191 w 415972"/>
              <a:gd name="connsiteY1" fmla="*/ 131618 h 318654"/>
              <a:gd name="connsiteX2" fmla="*/ 34972 w 415972"/>
              <a:gd name="connsiteY2" fmla="*/ 90054 h 318654"/>
              <a:gd name="connsiteX3" fmla="*/ 104245 w 415972"/>
              <a:gd name="connsiteY3" fmla="*/ 13854 h 318654"/>
              <a:gd name="connsiteX4" fmla="*/ 125027 w 415972"/>
              <a:gd name="connsiteY4" fmla="*/ 0 h 318654"/>
              <a:gd name="connsiteX5" fmla="*/ 228936 w 415972"/>
              <a:gd name="connsiteY5" fmla="*/ 6927 h 318654"/>
              <a:gd name="connsiteX6" fmla="*/ 249718 w 415972"/>
              <a:gd name="connsiteY6" fmla="*/ 20782 h 318654"/>
              <a:gd name="connsiteX7" fmla="*/ 270500 w 415972"/>
              <a:gd name="connsiteY7" fmla="*/ 27709 h 318654"/>
              <a:gd name="connsiteX8" fmla="*/ 291281 w 415972"/>
              <a:gd name="connsiteY8" fmla="*/ 62345 h 318654"/>
              <a:gd name="connsiteX9" fmla="*/ 305136 w 415972"/>
              <a:gd name="connsiteY9" fmla="*/ 83127 h 318654"/>
              <a:gd name="connsiteX10" fmla="*/ 312063 w 415972"/>
              <a:gd name="connsiteY10" fmla="*/ 110836 h 318654"/>
              <a:gd name="connsiteX11" fmla="*/ 346700 w 415972"/>
              <a:gd name="connsiteY11" fmla="*/ 173182 h 318654"/>
              <a:gd name="connsiteX12" fmla="*/ 367481 w 415972"/>
              <a:gd name="connsiteY12" fmla="*/ 117763 h 318654"/>
              <a:gd name="connsiteX13" fmla="*/ 388263 w 415972"/>
              <a:gd name="connsiteY13" fmla="*/ 76200 h 318654"/>
              <a:gd name="connsiteX14" fmla="*/ 415972 w 415972"/>
              <a:gd name="connsiteY14" fmla="*/ 13854 h 318654"/>
              <a:gd name="connsiteX15" fmla="*/ 409045 w 415972"/>
              <a:gd name="connsiteY15" fmla="*/ 145472 h 318654"/>
              <a:gd name="connsiteX16" fmla="*/ 402118 w 415972"/>
              <a:gd name="connsiteY16" fmla="*/ 166254 h 318654"/>
              <a:gd name="connsiteX17" fmla="*/ 374409 w 415972"/>
              <a:gd name="connsiteY17" fmla="*/ 318654 h 318654"/>
              <a:gd name="connsiteX18" fmla="*/ 360554 w 415972"/>
              <a:gd name="connsiteY18" fmla="*/ 297872 h 318654"/>
              <a:gd name="connsiteX19" fmla="*/ 353627 w 415972"/>
              <a:gd name="connsiteY19" fmla="*/ 277091 h 318654"/>
              <a:gd name="connsiteX20" fmla="*/ 325918 w 415972"/>
              <a:gd name="connsiteY20" fmla="*/ 263236 h 318654"/>
              <a:gd name="connsiteX21" fmla="*/ 284354 w 415972"/>
              <a:gd name="connsiteY21" fmla="*/ 297872 h 318654"/>
              <a:gd name="connsiteX22" fmla="*/ 256645 w 415972"/>
              <a:gd name="connsiteY22" fmla="*/ 318654 h 318654"/>
              <a:gd name="connsiteX23" fmla="*/ 62681 w 415972"/>
              <a:gd name="connsiteY23" fmla="*/ 304800 h 318654"/>
              <a:gd name="connsiteX24" fmla="*/ 41900 w 415972"/>
              <a:gd name="connsiteY24" fmla="*/ 297872 h 318654"/>
              <a:gd name="connsiteX25" fmla="*/ 28045 w 415972"/>
              <a:gd name="connsiteY25" fmla="*/ 277091 h 318654"/>
              <a:gd name="connsiteX26" fmla="*/ 336 w 415972"/>
              <a:gd name="connsiteY26" fmla="*/ 180109 h 318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15972" h="318654">
                <a:moveTo>
                  <a:pt x="336" y="180109"/>
                </a:moveTo>
                <a:cubicBezTo>
                  <a:pt x="-1973" y="155864"/>
                  <a:pt x="8156" y="147308"/>
                  <a:pt x="14191" y="131618"/>
                </a:cubicBezTo>
                <a:cubicBezTo>
                  <a:pt x="19751" y="117161"/>
                  <a:pt x="27450" y="103595"/>
                  <a:pt x="34972" y="90054"/>
                </a:cubicBezTo>
                <a:cubicBezTo>
                  <a:pt x="50067" y="62882"/>
                  <a:pt x="84520" y="27003"/>
                  <a:pt x="104245" y="13854"/>
                </a:cubicBezTo>
                <a:lnTo>
                  <a:pt x="125027" y="0"/>
                </a:lnTo>
                <a:cubicBezTo>
                  <a:pt x="159663" y="2309"/>
                  <a:pt x="194695" y="1220"/>
                  <a:pt x="228936" y="6927"/>
                </a:cubicBezTo>
                <a:cubicBezTo>
                  <a:pt x="237148" y="8296"/>
                  <a:pt x="242271" y="17059"/>
                  <a:pt x="249718" y="20782"/>
                </a:cubicBezTo>
                <a:cubicBezTo>
                  <a:pt x="256249" y="24048"/>
                  <a:pt x="263573" y="25400"/>
                  <a:pt x="270500" y="27709"/>
                </a:cubicBezTo>
                <a:cubicBezTo>
                  <a:pt x="277427" y="39254"/>
                  <a:pt x="284145" y="50928"/>
                  <a:pt x="291281" y="62345"/>
                </a:cubicBezTo>
                <a:cubicBezTo>
                  <a:pt x="295694" y="69405"/>
                  <a:pt x="301856" y="75475"/>
                  <a:pt x="305136" y="83127"/>
                </a:cubicBezTo>
                <a:cubicBezTo>
                  <a:pt x="308886" y="91878"/>
                  <a:pt x="308720" y="101922"/>
                  <a:pt x="312063" y="110836"/>
                </a:cubicBezTo>
                <a:cubicBezTo>
                  <a:pt x="318687" y="128500"/>
                  <a:pt x="337884" y="158489"/>
                  <a:pt x="346700" y="173182"/>
                </a:cubicBezTo>
                <a:cubicBezTo>
                  <a:pt x="353910" y="151550"/>
                  <a:pt x="357129" y="140538"/>
                  <a:pt x="367481" y="117763"/>
                </a:cubicBezTo>
                <a:cubicBezTo>
                  <a:pt x="373891" y="103662"/>
                  <a:pt x="382305" y="90498"/>
                  <a:pt x="388263" y="76200"/>
                </a:cubicBezTo>
                <a:cubicBezTo>
                  <a:pt x="415744" y="10247"/>
                  <a:pt x="387750" y="56188"/>
                  <a:pt x="415972" y="13854"/>
                </a:cubicBezTo>
                <a:cubicBezTo>
                  <a:pt x="413663" y="57727"/>
                  <a:pt x="413022" y="101719"/>
                  <a:pt x="409045" y="145472"/>
                </a:cubicBezTo>
                <a:cubicBezTo>
                  <a:pt x="408384" y="152744"/>
                  <a:pt x="403550" y="159094"/>
                  <a:pt x="402118" y="166254"/>
                </a:cubicBezTo>
                <a:cubicBezTo>
                  <a:pt x="391992" y="216884"/>
                  <a:pt x="383645" y="267854"/>
                  <a:pt x="374409" y="318654"/>
                </a:cubicBezTo>
                <a:cubicBezTo>
                  <a:pt x="369791" y="311727"/>
                  <a:pt x="364277" y="305319"/>
                  <a:pt x="360554" y="297872"/>
                </a:cubicBezTo>
                <a:cubicBezTo>
                  <a:pt x="357289" y="291341"/>
                  <a:pt x="358790" y="282254"/>
                  <a:pt x="353627" y="277091"/>
                </a:cubicBezTo>
                <a:cubicBezTo>
                  <a:pt x="346325" y="269789"/>
                  <a:pt x="335154" y="267854"/>
                  <a:pt x="325918" y="263236"/>
                </a:cubicBezTo>
                <a:cubicBezTo>
                  <a:pt x="279987" y="293857"/>
                  <a:pt x="331024" y="257870"/>
                  <a:pt x="284354" y="297872"/>
                </a:cubicBezTo>
                <a:cubicBezTo>
                  <a:pt x="275588" y="305386"/>
                  <a:pt x="265881" y="311727"/>
                  <a:pt x="256645" y="318654"/>
                </a:cubicBezTo>
                <a:cubicBezTo>
                  <a:pt x="191990" y="314036"/>
                  <a:pt x="127199" y="311044"/>
                  <a:pt x="62681" y="304800"/>
                </a:cubicBezTo>
                <a:cubicBezTo>
                  <a:pt x="55413" y="304097"/>
                  <a:pt x="47602" y="302433"/>
                  <a:pt x="41900" y="297872"/>
                </a:cubicBezTo>
                <a:cubicBezTo>
                  <a:pt x="35399" y="292671"/>
                  <a:pt x="32663" y="284018"/>
                  <a:pt x="28045" y="277091"/>
                </a:cubicBezTo>
                <a:cubicBezTo>
                  <a:pt x="12718" y="215779"/>
                  <a:pt x="2645" y="204354"/>
                  <a:pt x="336" y="180109"/>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03" name="Oval 402">
            <a:extLst>
              <a:ext uri="{FF2B5EF4-FFF2-40B4-BE49-F238E27FC236}">
                <a16:creationId xmlns:a16="http://schemas.microsoft.com/office/drawing/2014/main" id="{10976B49-4BA5-4CB3-B304-56153772EB2D}"/>
              </a:ext>
            </a:extLst>
          </p:cNvPr>
          <p:cNvSpPr/>
          <p:nvPr/>
        </p:nvSpPr>
        <p:spPr>
          <a:xfrm>
            <a:off x="2176131" y="8294230"/>
            <a:ext cx="45719" cy="45719"/>
          </a:xfrm>
          <a:prstGeom prst="ellipse">
            <a:avLst/>
          </a:prstGeom>
          <a:solidFill>
            <a:schemeClr val="bg1">
              <a:lumMod val="50000"/>
            </a:schemeClr>
          </a:solidFill>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404" name="Oval 403">
            <a:extLst>
              <a:ext uri="{FF2B5EF4-FFF2-40B4-BE49-F238E27FC236}">
                <a16:creationId xmlns:a16="http://schemas.microsoft.com/office/drawing/2014/main" id="{4DC0A79F-B4EB-49BB-A1BC-76BACE6E28C9}"/>
              </a:ext>
            </a:extLst>
          </p:cNvPr>
          <p:cNvSpPr/>
          <p:nvPr/>
        </p:nvSpPr>
        <p:spPr>
          <a:xfrm>
            <a:off x="2040305" y="7658010"/>
            <a:ext cx="45719" cy="45719"/>
          </a:xfrm>
          <a:prstGeom prst="ellipse">
            <a:avLst/>
          </a:prstGeom>
          <a:solidFill>
            <a:schemeClr val="bg1">
              <a:lumMod val="50000"/>
            </a:schemeClr>
          </a:solidFill>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405" name="Oval 404">
            <a:extLst>
              <a:ext uri="{FF2B5EF4-FFF2-40B4-BE49-F238E27FC236}">
                <a16:creationId xmlns:a16="http://schemas.microsoft.com/office/drawing/2014/main" id="{460C47E2-543D-4125-A2CA-B81737B72104}"/>
              </a:ext>
            </a:extLst>
          </p:cNvPr>
          <p:cNvSpPr/>
          <p:nvPr/>
        </p:nvSpPr>
        <p:spPr>
          <a:xfrm>
            <a:off x="1879169" y="7923622"/>
            <a:ext cx="45719" cy="45719"/>
          </a:xfrm>
          <a:prstGeom prst="ellipse">
            <a:avLst/>
          </a:prstGeom>
          <a:solidFill>
            <a:schemeClr val="bg1">
              <a:lumMod val="50000"/>
            </a:schemeClr>
          </a:solidFill>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406" name="Oval 405">
            <a:extLst>
              <a:ext uri="{FF2B5EF4-FFF2-40B4-BE49-F238E27FC236}">
                <a16:creationId xmlns:a16="http://schemas.microsoft.com/office/drawing/2014/main" id="{8EE22325-AFEC-48AA-8F9E-C41D93B801C6}"/>
              </a:ext>
            </a:extLst>
          </p:cNvPr>
          <p:cNvSpPr/>
          <p:nvPr/>
        </p:nvSpPr>
        <p:spPr>
          <a:xfrm>
            <a:off x="1973296" y="8154259"/>
            <a:ext cx="45719" cy="45719"/>
          </a:xfrm>
          <a:prstGeom prst="ellipse">
            <a:avLst/>
          </a:prstGeom>
          <a:solidFill>
            <a:schemeClr val="bg1">
              <a:lumMod val="50000"/>
            </a:schemeClr>
          </a:solidFill>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407" name="Freeform: Shape 406">
            <a:extLst>
              <a:ext uri="{FF2B5EF4-FFF2-40B4-BE49-F238E27FC236}">
                <a16:creationId xmlns:a16="http://schemas.microsoft.com/office/drawing/2014/main" id="{3C1426EA-1D91-4452-9C9E-8EE9B2C0D8C9}"/>
              </a:ext>
            </a:extLst>
          </p:cNvPr>
          <p:cNvSpPr/>
          <p:nvPr/>
        </p:nvSpPr>
        <p:spPr>
          <a:xfrm>
            <a:off x="2528656" y="7493853"/>
            <a:ext cx="317979" cy="211053"/>
          </a:xfrm>
          <a:custGeom>
            <a:avLst/>
            <a:gdLst>
              <a:gd name="connsiteX0" fmla="*/ 336 w 415972"/>
              <a:gd name="connsiteY0" fmla="*/ 180109 h 318654"/>
              <a:gd name="connsiteX1" fmla="*/ 14191 w 415972"/>
              <a:gd name="connsiteY1" fmla="*/ 131618 h 318654"/>
              <a:gd name="connsiteX2" fmla="*/ 34972 w 415972"/>
              <a:gd name="connsiteY2" fmla="*/ 90054 h 318654"/>
              <a:gd name="connsiteX3" fmla="*/ 104245 w 415972"/>
              <a:gd name="connsiteY3" fmla="*/ 13854 h 318654"/>
              <a:gd name="connsiteX4" fmla="*/ 125027 w 415972"/>
              <a:gd name="connsiteY4" fmla="*/ 0 h 318654"/>
              <a:gd name="connsiteX5" fmla="*/ 228936 w 415972"/>
              <a:gd name="connsiteY5" fmla="*/ 6927 h 318654"/>
              <a:gd name="connsiteX6" fmla="*/ 249718 w 415972"/>
              <a:gd name="connsiteY6" fmla="*/ 20782 h 318654"/>
              <a:gd name="connsiteX7" fmla="*/ 270500 w 415972"/>
              <a:gd name="connsiteY7" fmla="*/ 27709 h 318654"/>
              <a:gd name="connsiteX8" fmla="*/ 291281 w 415972"/>
              <a:gd name="connsiteY8" fmla="*/ 62345 h 318654"/>
              <a:gd name="connsiteX9" fmla="*/ 305136 w 415972"/>
              <a:gd name="connsiteY9" fmla="*/ 83127 h 318654"/>
              <a:gd name="connsiteX10" fmla="*/ 312063 w 415972"/>
              <a:gd name="connsiteY10" fmla="*/ 110836 h 318654"/>
              <a:gd name="connsiteX11" fmla="*/ 346700 w 415972"/>
              <a:gd name="connsiteY11" fmla="*/ 173182 h 318654"/>
              <a:gd name="connsiteX12" fmla="*/ 367481 w 415972"/>
              <a:gd name="connsiteY12" fmla="*/ 117763 h 318654"/>
              <a:gd name="connsiteX13" fmla="*/ 388263 w 415972"/>
              <a:gd name="connsiteY13" fmla="*/ 76200 h 318654"/>
              <a:gd name="connsiteX14" fmla="*/ 415972 w 415972"/>
              <a:gd name="connsiteY14" fmla="*/ 13854 h 318654"/>
              <a:gd name="connsiteX15" fmla="*/ 409045 w 415972"/>
              <a:gd name="connsiteY15" fmla="*/ 145472 h 318654"/>
              <a:gd name="connsiteX16" fmla="*/ 402118 w 415972"/>
              <a:gd name="connsiteY16" fmla="*/ 166254 h 318654"/>
              <a:gd name="connsiteX17" fmla="*/ 374409 w 415972"/>
              <a:gd name="connsiteY17" fmla="*/ 318654 h 318654"/>
              <a:gd name="connsiteX18" fmla="*/ 360554 w 415972"/>
              <a:gd name="connsiteY18" fmla="*/ 297872 h 318654"/>
              <a:gd name="connsiteX19" fmla="*/ 353627 w 415972"/>
              <a:gd name="connsiteY19" fmla="*/ 277091 h 318654"/>
              <a:gd name="connsiteX20" fmla="*/ 325918 w 415972"/>
              <a:gd name="connsiteY20" fmla="*/ 263236 h 318654"/>
              <a:gd name="connsiteX21" fmla="*/ 284354 w 415972"/>
              <a:gd name="connsiteY21" fmla="*/ 297872 h 318654"/>
              <a:gd name="connsiteX22" fmla="*/ 256645 w 415972"/>
              <a:gd name="connsiteY22" fmla="*/ 318654 h 318654"/>
              <a:gd name="connsiteX23" fmla="*/ 62681 w 415972"/>
              <a:gd name="connsiteY23" fmla="*/ 304800 h 318654"/>
              <a:gd name="connsiteX24" fmla="*/ 41900 w 415972"/>
              <a:gd name="connsiteY24" fmla="*/ 297872 h 318654"/>
              <a:gd name="connsiteX25" fmla="*/ 28045 w 415972"/>
              <a:gd name="connsiteY25" fmla="*/ 277091 h 318654"/>
              <a:gd name="connsiteX26" fmla="*/ 336 w 415972"/>
              <a:gd name="connsiteY26" fmla="*/ 180109 h 318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15972" h="318654">
                <a:moveTo>
                  <a:pt x="336" y="180109"/>
                </a:moveTo>
                <a:cubicBezTo>
                  <a:pt x="-1973" y="155864"/>
                  <a:pt x="8156" y="147308"/>
                  <a:pt x="14191" y="131618"/>
                </a:cubicBezTo>
                <a:cubicBezTo>
                  <a:pt x="19751" y="117161"/>
                  <a:pt x="27450" y="103595"/>
                  <a:pt x="34972" y="90054"/>
                </a:cubicBezTo>
                <a:cubicBezTo>
                  <a:pt x="50067" y="62882"/>
                  <a:pt x="84520" y="27003"/>
                  <a:pt x="104245" y="13854"/>
                </a:cubicBezTo>
                <a:lnTo>
                  <a:pt x="125027" y="0"/>
                </a:lnTo>
                <a:cubicBezTo>
                  <a:pt x="159663" y="2309"/>
                  <a:pt x="194695" y="1220"/>
                  <a:pt x="228936" y="6927"/>
                </a:cubicBezTo>
                <a:cubicBezTo>
                  <a:pt x="237148" y="8296"/>
                  <a:pt x="242271" y="17059"/>
                  <a:pt x="249718" y="20782"/>
                </a:cubicBezTo>
                <a:cubicBezTo>
                  <a:pt x="256249" y="24048"/>
                  <a:pt x="263573" y="25400"/>
                  <a:pt x="270500" y="27709"/>
                </a:cubicBezTo>
                <a:cubicBezTo>
                  <a:pt x="277427" y="39254"/>
                  <a:pt x="284145" y="50928"/>
                  <a:pt x="291281" y="62345"/>
                </a:cubicBezTo>
                <a:cubicBezTo>
                  <a:pt x="295694" y="69405"/>
                  <a:pt x="301856" y="75475"/>
                  <a:pt x="305136" y="83127"/>
                </a:cubicBezTo>
                <a:cubicBezTo>
                  <a:pt x="308886" y="91878"/>
                  <a:pt x="308720" y="101922"/>
                  <a:pt x="312063" y="110836"/>
                </a:cubicBezTo>
                <a:cubicBezTo>
                  <a:pt x="318687" y="128500"/>
                  <a:pt x="337884" y="158489"/>
                  <a:pt x="346700" y="173182"/>
                </a:cubicBezTo>
                <a:cubicBezTo>
                  <a:pt x="353910" y="151550"/>
                  <a:pt x="357129" y="140538"/>
                  <a:pt x="367481" y="117763"/>
                </a:cubicBezTo>
                <a:cubicBezTo>
                  <a:pt x="373891" y="103662"/>
                  <a:pt x="382305" y="90498"/>
                  <a:pt x="388263" y="76200"/>
                </a:cubicBezTo>
                <a:cubicBezTo>
                  <a:pt x="415744" y="10247"/>
                  <a:pt x="387750" y="56188"/>
                  <a:pt x="415972" y="13854"/>
                </a:cubicBezTo>
                <a:cubicBezTo>
                  <a:pt x="413663" y="57727"/>
                  <a:pt x="413022" y="101719"/>
                  <a:pt x="409045" y="145472"/>
                </a:cubicBezTo>
                <a:cubicBezTo>
                  <a:pt x="408384" y="152744"/>
                  <a:pt x="403550" y="159094"/>
                  <a:pt x="402118" y="166254"/>
                </a:cubicBezTo>
                <a:cubicBezTo>
                  <a:pt x="391992" y="216884"/>
                  <a:pt x="383645" y="267854"/>
                  <a:pt x="374409" y="318654"/>
                </a:cubicBezTo>
                <a:cubicBezTo>
                  <a:pt x="369791" y="311727"/>
                  <a:pt x="364277" y="305319"/>
                  <a:pt x="360554" y="297872"/>
                </a:cubicBezTo>
                <a:cubicBezTo>
                  <a:pt x="357289" y="291341"/>
                  <a:pt x="358790" y="282254"/>
                  <a:pt x="353627" y="277091"/>
                </a:cubicBezTo>
                <a:cubicBezTo>
                  <a:pt x="346325" y="269789"/>
                  <a:pt x="335154" y="267854"/>
                  <a:pt x="325918" y="263236"/>
                </a:cubicBezTo>
                <a:cubicBezTo>
                  <a:pt x="279987" y="293857"/>
                  <a:pt x="331024" y="257870"/>
                  <a:pt x="284354" y="297872"/>
                </a:cubicBezTo>
                <a:cubicBezTo>
                  <a:pt x="275588" y="305386"/>
                  <a:pt x="265881" y="311727"/>
                  <a:pt x="256645" y="318654"/>
                </a:cubicBezTo>
                <a:cubicBezTo>
                  <a:pt x="191990" y="314036"/>
                  <a:pt x="127199" y="311044"/>
                  <a:pt x="62681" y="304800"/>
                </a:cubicBezTo>
                <a:cubicBezTo>
                  <a:pt x="55413" y="304097"/>
                  <a:pt x="47602" y="302433"/>
                  <a:pt x="41900" y="297872"/>
                </a:cubicBezTo>
                <a:cubicBezTo>
                  <a:pt x="35399" y="292671"/>
                  <a:pt x="32663" y="284018"/>
                  <a:pt x="28045" y="277091"/>
                </a:cubicBezTo>
                <a:cubicBezTo>
                  <a:pt x="12718" y="215779"/>
                  <a:pt x="2645" y="204354"/>
                  <a:pt x="336" y="180109"/>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08" name="Freeform: Shape 407">
            <a:extLst>
              <a:ext uri="{FF2B5EF4-FFF2-40B4-BE49-F238E27FC236}">
                <a16:creationId xmlns:a16="http://schemas.microsoft.com/office/drawing/2014/main" id="{4A21D574-A699-4817-B9F3-84DC0B4AFD69}"/>
              </a:ext>
            </a:extLst>
          </p:cNvPr>
          <p:cNvSpPr/>
          <p:nvPr/>
        </p:nvSpPr>
        <p:spPr>
          <a:xfrm>
            <a:off x="2532771" y="8164262"/>
            <a:ext cx="317979" cy="211053"/>
          </a:xfrm>
          <a:custGeom>
            <a:avLst/>
            <a:gdLst>
              <a:gd name="connsiteX0" fmla="*/ 336 w 415972"/>
              <a:gd name="connsiteY0" fmla="*/ 180109 h 318654"/>
              <a:gd name="connsiteX1" fmla="*/ 14191 w 415972"/>
              <a:gd name="connsiteY1" fmla="*/ 131618 h 318654"/>
              <a:gd name="connsiteX2" fmla="*/ 34972 w 415972"/>
              <a:gd name="connsiteY2" fmla="*/ 90054 h 318654"/>
              <a:gd name="connsiteX3" fmla="*/ 104245 w 415972"/>
              <a:gd name="connsiteY3" fmla="*/ 13854 h 318654"/>
              <a:gd name="connsiteX4" fmla="*/ 125027 w 415972"/>
              <a:gd name="connsiteY4" fmla="*/ 0 h 318654"/>
              <a:gd name="connsiteX5" fmla="*/ 228936 w 415972"/>
              <a:gd name="connsiteY5" fmla="*/ 6927 h 318654"/>
              <a:gd name="connsiteX6" fmla="*/ 249718 w 415972"/>
              <a:gd name="connsiteY6" fmla="*/ 20782 h 318654"/>
              <a:gd name="connsiteX7" fmla="*/ 270500 w 415972"/>
              <a:gd name="connsiteY7" fmla="*/ 27709 h 318654"/>
              <a:gd name="connsiteX8" fmla="*/ 291281 w 415972"/>
              <a:gd name="connsiteY8" fmla="*/ 62345 h 318654"/>
              <a:gd name="connsiteX9" fmla="*/ 305136 w 415972"/>
              <a:gd name="connsiteY9" fmla="*/ 83127 h 318654"/>
              <a:gd name="connsiteX10" fmla="*/ 312063 w 415972"/>
              <a:gd name="connsiteY10" fmla="*/ 110836 h 318654"/>
              <a:gd name="connsiteX11" fmla="*/ 346700 w 415972"/>
              <a:gd name="connsiteY11" fmla="*/ 173182 h 318654"/>
              <a:gd name="connsiteX12" fmla="*/ 367481 w 415972"/>
              <a:gd name="connsiteY12" fmla="*/ 117763 h 318654"/>
              <a:gd name="connsiteX13" fmla="*/ 388263 w 415972"/>
              <a:gd name="connsiteY13" fmla="*/ 76200 h 318654"/>
              <a:gd name="connsiteX14" fmla="*/ 415972 w 415972"/>
              <a:gd name="connsiteY14" fmla="*/ 13854 h 318654"/>
              <a:gd name="connsiteX15" fmla="*/ 409045 w 415972"/>
              <a:gd name="connsiteY15" fmla="*/ 145472 h 318654"/>
              <a:gd name="connsiteX16" fmla="*/ 402118 w 415972"/>
              <a:gd name="connsiteY16" fmla="*/ 166254 h 318654"/>
              <a:gd name="connsiteX17" fmla="*/ 374409 w 415972"/>
              <a:gd name="connsiteY17" fmla="*/ 318654 h 318654"/>
              <a:gd name="connsiteX18" fmla="*/ 360554 w 415972"/>
              <a:gd name="connsiteY18" fmla="*/ 297872 h 318654"/>
              <a:gd name="connsiteX19" fmla="*/ 353627 w 415972"/>
              <a:gd name="connsiteY19" fmla="*/ 277091 h 318654"/>
              <a:gd name="connsiteX20" fmla="*/ 325918 w 415972"/>
              <a:gd name="connsiteY20" fmla="*/ 263236 h 318654"/>
              <a:gd name="connsiteX21" fmla="*/ 284354 w 415972"/>
              <a:gd name="connsiteY21" fmla="*/ 297872 h 318654"/>
              <a:gd name="connsiteX22" fmla="*/ 256645 w 415972"/>
              <a:gd name="connsiteY22" fmla="*/ 318654 h 318654"/>
              <a:gd name="connsiteX23" fmla="*/ 62681 w 415972"/>
              <a:gd name="connsiteY23" fmla="*/ 304800 h 318654"/>
              <a:gd name="connsiteX24" fmla="*/ 41900 w 415972"/>
              <a:gd name="connsiteY24" fmla="*/ 297872 h 318654"/>
              <a:gd name="connsiteX25" fmla="*/ 28045 w 415972"/>
              <a:gd name="connsiteY25" fmla="*/ 277091 h 318654"/>
              <a:gd name="connsiteX26" fmla="*/ 336 w 415972"/>
              <a:gd name="connsiteY26" fmla="*/ 180109 h 318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15972" h="318654">
                <a:moveTo>
                  <a:pt x="336" y="180109"/>
                </a:moveTo>
                <a:cubicBezTo>
                  <a:pt x="-1973" y="155864"/>
                  <a:pt x="8156" y="147308"/>
                  <a:pt x="14191" y="131618"/>
                </a:cubicBezTo>
                <a:cubicBezTo>
                  <a:pt x="19751" y="117161"/>
                  <a:pt x="27450" y="103595"/>
                  <a:pt x="34972" y="90054"/>
                </a:cubicBezTo>
                <a:cubicBezTo>
                  <a:pt x="50067" y="62882"/>
                  <a:pt x="84520" y="27003"/>
                  <a:pt x="104245" y="13854"/>
                </a:cubicBezTo>
                <a:lnTo>
                  <a:pt x="125027" y="0"/>
                </a:lnTo>
                <a:cubicBezTo>
                  <a:pt x="159663" y="2309"/>
                  <a:pt x="194695" y="1220"/>
                  <a:pt x="228936" y="6927"/>
                </a:cubicBezTo>
                <a:cubicBezTo>
                  <a:pt x="237148" y="8296"/>
                  <a:pt x="242271" y="17059"/>
                  <a:pt x="249718" y="20782"/>
                </a:cubicBezTo>
                <a:cubicBezTo>
                  <a:pt x="256249" y="24048"/>
                  <a:pt x="263573" y="25400"/>
                  <a:pt x="270500" y="27709"/>
                </a:cubicBezTo>
                <a:cubicBezTo>
                  <a:pt x="277427" y="39254"/>
                  <a:pt x="284145" y="50928"/>
                  <a:pt x="291281" y="62345"/>
                </a:cubicBezTo>
                <a:cubicBezTo>
                  <a:pt x="295694" y="69405"/>
                  <a:pt x="301856" y="75475"/>
                  <a:pt x="305136" y="83127"/>
                </a:cubicBezTo>
                <a:cubicBezTo>
                  <a:pt x="308886" y="91878"/>
                  <a:pt x="308720" y="101922"/>
                  <a:pt x="312063" y="110836"/>
                </a:cubicBezTo>
                <a:cubicBezTo>
                  <a:pt x="318687" y="128500"/>
                  <a:pt x="337884" y="158489"/>
                  <a:pt x="346700" y="173182"/>
                </a:cubicBezTo>
                <a:cubicBezTo>
                  <a:pt x="353910" y="151550"/>
                  <a:pt x="357129" y="140538"/>
                  <a:pt x="367481" y="117763"/>
                </a:cubicBezTo>
                <a:cubicBezTo>
                  <a:pt x="373891" y="103662"/>
                  <a:pt x="382305" y="90498"/>
                  <a:pt x="388263" y="76200"/>
                </a:cubicBezTo>
                <a:cubicBezTo>
                  <a:pt x="415744" y="10247"/>
                  <a:pt x="387750" y="56188"/>
                  <a:pt x="415972" y="13854"/>
                </a:cubicBezTo>
                <a:cubicBezTo>
                  <a:pt x="413663" y="57727"/>
                  <a:pt x="413022" y="101719"/>
                  <a:pt x="409045" y="145472"/>
                </a:cubicBezTo>
                <a:cubicBezTo>
                  <a:pt x="408384" y="152744"/>
                  <a:pt x="403550" y="159094"/>
                  <a:pt x="402118" y="166254"/>
                </a:cubicBezTo>
                <a:cubicBezTo>
                  <a:pt x="391992" y="216884"/>
                  <a:pt x="383645" y="267854"/>
                  <a:pt x="374409" y="318654"/>
                </a:cubicBezTo>
                <a:cubicBezTo>
                  <a:pt x="369791" y="311727"/>
                  <a:pt x="364277" y="305319"/>
                  <a:pt x="360554" y="297872"/>
                </a:cubicBezTo>
                <a:cubicBezTo>
                  <a:pt x="357289" y="291341"/>
                  <a:pt x="358790" y="282254"/>
                  <a:pt x="353627" y="277091"/>
                </a:cubicBezTo>
                <a:cubicBezTo>
                  <a:pt x="346325" y="269789"/>
                  <a:pt x="335154" y="267854"/>
                  <a:pt x="325918" y="263236"/>
                </a:cubicBezTo>
                <a:cubicBezTo>
                  <a:pt x="279987" y="293857"/>
                  <a:pt x="331024" y="257870"/>
                  <a:pt x="284354" y="297872"/>
                </a:cubicBezTo>
                <a:cubicBezTo>
                  <a:pt x="275588" y="305386"/>
                  <a:pt x="265881" y="311727"/>
                  <a:pt x="256645" y="318654"/>
                </a:cubicBezTo>
                <a:cubicBezTo>
                  <a:pt x="191990" y="314036"/>
                  <a:pt x="127199" y="311044"/>
                  <a:pt x="62681" y="304800"/>
                </a:cubicBezTo>
                <a:cubicBezTo>
                  <a:pt x="55413" y="304097"/>
                  <a:pt x="47602" y="302433"/>
                  <a:pt x="41900" y="297872"/>
                </a:cubicBezTo>
                <a:cubicBezTo>
                  <a:pt x="35399" y="292671"/>
                  <a:pt x="32663" y="284018"/>
                  <a:pt x="28045" y="277091"/>
                </a:cubicBezTo>
                <a:cubicBezTo>
                  <a:pt x="12718" y="215779"/>
                  <a:pt x="2645" y="204354"/>
                  <a:pt x="336" y="180109"/>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09" name="Freeform: Shape 408">
            <a:extLst>
              <a:ext uri="{FF2B5EF4-FFF2-40B4-BE49-F238E27FC236}">
                <a16:creationId xmlns:a16="http://schemas.microsoft.com/office/drawing/2014/main" id="{4FF9E9E6-0691-4B6C-A571-D66A896CDCA4}"/>
              </a:ext>
            </a:extLst>
          </p:cNvPr>
          <p:cNvSpPr/>
          <p:nvPr/>
        </p:nvSpPr>
        <p:spPr>
          <a:xfrm>
            <a:off x="2077797" y="7994065"/>
            <a:ext cx="168760" cy="82413"/>
          </a:xfrm>
          <a:custGeom>
            <a:avLst/>
            <a:gdLst>
              <a:gd name="connsiteX0" fmla="*/ 336 w 415972"/>
              <a:gd name="connsiteY0" fmla="*/ 180109 h 318654"/>
              <a:gd name="connsiteX1" fmla="*/ 14191 w 415972"/>
              <a:gd name="connsiteY1" fmla="*/ 131618 h 318654"/>
              <a:gd name="connsiteX2" fmla="*/ 34972 w 415972"/>
              <a:gd name="connsiteY2" fmla="*/ 90054 h 318654"/>
              <a:gd name="connsiteX3" fmla="*/ 104245 w 415972"/>
              <a:gd name="connsiteY3" fmla="*/ 13854 h 318654"/>
              <a:gd name="connsiteX4" fmla="*/ 125027 w 415972"/>
              <a:gd name="connsiteY4" fmla="*/ 0 h 318654"/>
              <a:gd name="connsiteX5" fmla="*/ 228936 w 415972"/>
              <a:gd name="connsiteY5" fmla="*/ 6927 h 318654"/>
              <a:gd name="connsiteX6" fmla="*/ 249718 w 415972"/>
              <a:gd name="connsiteY6" fmla="*/ 20782 h 318654"/>
              <a:gd name="connsiteX7" fmla="*/ 270500 w 415972"/>
              <a:gd name="connsiteY7" fmla="*/ 27709 h 318654"/>
              <a:gd name="connsiteX8" fmla="*/ 291281 w 415972"/>
              <a:gd name="connsiteY8" fmla="*/ 62345 h 318654"/>
              <a:gd name="connsiteX9" fmla="*/ 305136 w 415972"/>
              <a:gd name="connsiteY9" fmla="*/ 83127 h 318654"/>
              <a:gd name="connsiteX10" fmla="*/ 312063 w 415972"/>
              <a:gd name="connsiteY10" fmla="*/ 110836 h 318654"/>
              <a:gd name="connsiteX11" fmla="*/ 346700 w 415972"/>
              <a:gd name="connsiteY11" fmla="*/ 173182 h 318654"/>
              <a:gd name="connsiteX12" fmla="*/ 367481 w 415972"/>
              <a:gd name="connsiteY12" fmla="*/ 117763 h 318654"/>
              <a:gd name="connsiteX13" fmla="*/ 388263 w 415972"/>
              <a:gd name="connsiteY13" fmla="*/ 76200 h 318654"/>
              <a:gd name="connsiteX14" fmla="*/ 415972 w 415972"/>
              <a:gd name="connsiteY14" fmla="*/ 13854 h 318654"/>
              <a:gd name="connsiteX15" fmla="*/ 409045 w 415972"/>
              <a:gd name="connsiteY15" fmla="*/ 145472 h 318654"/>
              <a:gd name="connsiteX16" fmla="*/ 402118 w 415972"/>
              <a:gd name="connsiteY16" fmla="*/ 166254 h 318654"/>
              <a:gd name="connsiteX17" fmla="*/ 374409 w 415972"/>
              <a:gd name="connsiteY17" fmla="*/ 318654 h 318654"/>
              <a:gd name="connsiteX18" fmla="*/ 360554 w 415972"/>
              <a:gd name="connsiteY18" fmla="*/ 297872 h 318654"/>
              <a:gd name="connsiteX19" fmla="*/ 353627 w 415972"/>
              <a:gd name="connsiteY19" fmla="*/ 277091 h 318654"/>
              <a:gd name="connsiteX20" fmla="*/ 325918 w 415972"/>
              <a:gd name="connsiteY20" fmla="*/ 263236 h 318654"/>
              <a:gd name="connsiteX21" fmla="*/ 284354 w 415972"/>
              <a:gd name="connsiteY21" fmla="*/ 297872 h 318654"/>
              <a:gd name="connsiteX22" fmla="*/ 256645 w 415972"/>
              <a:gd name="connsiteY22" fmla="*/ 318654 h 318654"/>
              <a:gd name="connsiteX23" fmla="*/ 62681 w 415972"/>
              <a:gd name="connsiteY23" fmla="*/ 304800 h 318654"/>
              <a:gd name="connsiteX24" fmla="*/ 41900 w 415972"/>
              <a:gd name="connsiteY24" fmla="*/ 297872 h 318654"/>
              <a:gd name="connsiteX25" fmla="*/ 28045 w 415972"/>
              <a:gd name="connsiteY25" fmla="*/ 277091 h 318654"/>
              <a:gd name="connsiteX26" fmla="*/ 336 w 415972"/>
              <a:gd name="connsiteY26" fmla="*/ 180109 h 318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15972" h="318654">
                <a:moveTo>
                  <a:pt x="336" y="180109"/>
                </a:moveTo>
                <a:cubicBezTo>
                  <a:pt x="-1973" y="155864"/>
                  <a:pt x="8156" y="147308"/>
                  <a:pt x="14191" y="131618"/>
                </a:cubicBezTo>
                <a:cubicBezTo>
                  <a:pt x="19751" y="117161"/>
                  <a:pt x="27450" y="103595"/>
                  <a:pt x="34972" y="90054"/>
                </a:cubicBezTo>
                <a:cubicBezTo>
                  <a:pt x="50067" y="62882"/>
                  <a:pt x="84520" y="27003"/>
                  <a:pt x="104245" y="13854"/>
                </a:cubicBezTo>
                <a:lnTo>
                  <a:pt x="125027" y="0"/>
                </a:lnTo>
                <a:cubicBezTo>
                  <a:pt x="159663" y="2309"/>
                  <a:pt x="194695" y="1220"/>
                  <a:pt x="228936" y="6927"/>
                </a:cubicBezTo>
                <a:cubicBezTo>
                  <a:pt x="237148" y="8296"/>
                  <a:pt x="242271" y="17059"/>
                  <a:pt x="249718" y="20782"/>
                </a:cubicBezTo>
                <a:cubicBezTo>
                  <a:pt x="256249" y="24048"/>
                  <a:pt x="263573" y="25400"/>
                  <a:pt x="270500" y="27709"/>
                </a:cubicBezTo>
                <a:cubicBezTo>
                  <a:pt x="277427" y="39254"/>
                  <a:pt x="284145" y="50928"/>
                  <a:pt x="291281" y="62345"/>
                </a:cubicBezTo>
                <a:cubicBezTo>
                  <a:pt x="295694" y="69405"/>
                  <a:pt x="301856" y="75475"/>
                  <a:pt x="305136" y="83127"/>
                </a:cubicBezTo>
                <a:cubicBezTo>
                  <a:pt x="308886" y="91878"/>
                  <a:pt x="308720" y="101922"/>
                  <a:pt x="312063" y="110836"/>
                </a:cubicBezTo>
                <a:cubicBezTo>
                  <a:pt x="318687" y="128500"/>
                  <a:pt x="337884" y="158489"/>
                  <a:pt x="346700" y="173182"/>
                </a:cubicBezTo>
                <a:cubicBezTo>
                  <a:pt x="353910" y="151550"/>
                  <a:pt x="357129" y="140538"/>
                  <a:pt x="367481" y="117763"/>
                </a:cubicBezTo>
                <a:cubicBezTo>
                  <a:pt x="373891" y="103662"/>
                  <a:pt x="382305" y="90498"/>
                  <a:pt x="388263" y="76200"/>
                </a:cubicBezTo>
                <a:cubicBezTo>
                  <a:pt x="415744" y="10247"/>
                  <a:pt x="387750" y="56188"/>
                  <a:pt x="415972" y="13854"/>
                </a:cubicBezTo>
                <a:cubicBezTo>
                  <a:pt x="413663" y="57727"/>
                  <a:pt x="413022" y="101719"/>
                  <a:pt x="409045" y="145472"/>
                </a:cubicBezTo>
                <a:cubicBezTo>
                  <a:pt x="408384" y="152744"/>
                  <a:pt x="403550" y="159094"/>
                  <a:pt x="402118" y="166254"/>
                </a:cubicBezTo>
                <a:cubicBezTo>
                  <a:pt x="391992" y="216884"/>
                  <a:pt x="383645" y="267854"/>
                  <a:pt x="374409" y="318654"/>
                </a:cubicBezTo>
                <a:cubicBezTo>
                  <a:pt x="369791" y="311727"/>
                  <a:pt x="364277" y="305319"/>
                  <a:pt x="360554" y="297872"/>
                </a:cubicBezTo>
                <a:cubicBezTo>
                  <a:pt x="357289" y="291341"/>
                  <a:pt x="358790" y="282254"/>
                  <a:pt x="353627" y="277091"/>
                </a:cubicBezTo>
                <a:cubicBezTo>
                  <a:pt x="346325" y="269789"/>
                  <a:pt x="335154" y="267854"/>
                  <a:pt x="325918" y="263236"/>
                </a:cubicBezTo>
                <a:cubicBezTo>
                  <a:pt x="279987" y="293857"/>
                  <a:pt x="331024" y="257870"/>
                  <a:pt x="284354" y="297872"/>
                </a:cubicBezTo>
                <a:cubicBezTo>
                  <a:pt x="275588" y="305386"/>
                  <a:pt x="265881" y="311727"/>
                  <a:pt x="256645" y="318654"/>
                </a:cubicBezTo>
                <a:cubicBezTo>
                  <a:pt x="191990" y="314036"/>
                  <a:pt x="127199" y="311044"/>
                  <a:pt x="62681" y="304800"/>
                </a:cubicBezTo>
                <a:cubicBezTo>
                  <a:pt x="55413" y="304097"/>
                  <a:pt x="47602" y="302433"/>
                  <a:pt x="41900" y="297872"/>
                </a:cubicBezTo>
                <a:cubicBezTo>
                  <a:pt x="35399" y="292671"/>
                  <a:pt x="32663" y="284018"/>
                  <a:pt x="28045" y="277091"/>
                </a:cubicBezTo>
                <a:cubicBezTo>
                  <a:pt x="12718" y="215779"/>
                  <a:pt x="2645" y="204354"/>
                  <a:pt x="336" y="180109"/>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10" name="Oval 409">
            <a:extLst>
              <a:ext uri="{FF2B5EF4-FFF2-40B4-BE49-F238E27FC236}">
                <a16:creationId xmlns:a16="http://schemas.microsoft.com/office/drawing/2014/main" id="{51C3B47B-1D7C-4A49-A82D-1E1E269969AB}"/>
              </a:ext>
            </a:extLst>
          </p:cNvPr>
          <p:cNvSpPr/>
          <p:nvPr/>
        </p:nvSpPr>
        <p:spPr>
          <a:xfrm>
            <a:off x="2130412" y="8009948"/>
            <a:ext cx="45719" cy="45719"/>
          </a:xfrm>
          <a:prstGeom prst="ellipse">
            <a:avLst/>
          </a:prstGeom>
          <a:solidFill>
            <a:schemeClr val="bg1">
              <a:lumMod val="50000"/>
            </a:schemeClr>
          </a:solidFill>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411" name="Freeform: Shape 410">
            <a:extLst>
              <a:ext uri="{FF2B5EF4-FFF2-40B4-BE49-F238E27FC236}">
                <a16:creationId xmlns:a16="http://schemas.microsoft.com/office/drawing/2014/main" id="{7D2107E2-A514-4F47-8763-A839598CD939}"/>
              </a:ext>
            </a:extLst>
          </p:cNvPr>
          <p:cNvSpPr/>
          <p:nvPr/>
        </p:nvSpPr>
        <p:spPr>
          <a:xfrm>
            <a:off x="1833205" y="7455390"/>
            <a:ext cx="168760" cy="82413"/>
          </a:xfrm>
          <a:custGeom>
            <a:avLst/>
            <a:gdLst>
              <a:gd name="connsiteX0" fmla="*/ 336 w 415972"/>
              <a:gd name="connsiteY0" fmla="*/ 180109 h 318654"/>
              <a:gd name="connsiteX1" fmla="*/ 14191 w 415972"/>
              <a:gd name="connsiteY1" fmla="*/ 131618 h 318654"/>
              <a:gd name="connsiteX2" fmla="*/ 34972 w 415972"/>
              <a:gd name="connsiteY2" fmla="*/ 90054 h 318654"/>
              <a:gd name="connsiteX3" fmla="*/ 104245 w 415972"/>
              <a:gd name="connsiteY3" fmla="*/ 13854 h 318654"/>
              <a:gd name="connsiteX4" fmla="*/ 125027 w 415972"/>
              <a:gd name="connsiteY4" fmla="*/ 0 h 318654"/>
              <a:gd name="connsiteX5" fmla="*/ 228936 w 415972"/>
              <a:gd name="connsiteY5" fmla="*/ 6927 h 318654"/>
              <a:gd name="connsiteX6" fmla="*/ 249718 w 415972"/>
              <a:gd name="connsiteY6" fmla="*/ 20782 h 318654"/>
              <a:gd name="connsiteX7" fmla="*/ 270500 w 415972"/>
              <a:gd name="connsiteY7" fmla="*/ 27709 h 318654"/>
              <a:gd name="connsiteX8" fmla="*/ 291281 w 415972"/>
              <a:gd name="connsiteY8" fmla="*/ 62345 h 318654"/>
              <a:gd name="connsiteX9" fmla="*/ 305136 w 415972"/>
              <a:gd name="connsiteY9" fmla="*/ 83127 h 318654"/>
              <a:gd name="connsiteX10" fmla="*/ 312063 w 415972"/>
              <a:gd name="connsiteY10" fmla="*/ 110836 h 318654"/>
              <a:gd name="connsiteX11" fmla="*/ 346700 w 415972"/>
              <a:gd name="connsiteY11" fmla="*/ 173182 h 318654"/>
              <a:gd name="connsiteX12" fmla="*/ 367481 w 415972"/>
              <a:gd name="connsiteY12" fmla="*/ 117763 h 318654"/>
              <a:gd name="connsiteX13" fmla="*/ 388263 w 415972"/>
              <a:gd name="connsiteY13" fmla="*/ 76200 h 318654"/>
              <a:gd name="connsiteX14" fmla="*/ 415972 w 415972"/>
              <a:gd name="connsiteY14" fmla="*/ 13854 h 318654"/>
              <a:gd name="connsiteX15" fmla="*/ 409045 w 415972"/>
              <a:gd name="connsiteY15" fmla="*/ 145472 h 318654"/>
              <a:gd name="connsiteX16" fmla="*/ 402118 w 415972"/>
              <a:gd name="connsiteY16" fmla="*/ 166254 h 318654"/>
              <a:gd name="connsiteX17" fmla="*/ 374409 w 415972"/>
              <a:gd name="connsiteY17" fmla="*/ 318654 h 318654"/>
              <a:gd name="connsiteX18" fmla="*/ 360554 w 415972"/>
              <a:gd name="connsiteY18" fmla="*/ 297872 h 318654"/>
              <a:gd name="connsiteX19" fmla="*/ 353627 w 415972"/>
              <a:gd name="connsiteY19" fmla="*/ 277091 h 318654"/>
              <a:gd name="connsiteX20" fmla="*/ 325918 w 415972"/>
              <a:gd name="connsiteY20" fmla="*/ 263236 h 318654"/>
              <a:gd name="connsiteX21" fmla="*/ 284354 w 415972"/>
              <a:gd name="connsiteY21" fmla="*/ 297872 h 318654"/>
              <a:gd name="connsiteX22" fmla="*/ 256645 w 415972"/>
              <a:gd name="connsiteY22" fmla="*/ 318654 h 318654"/>
              <a:gd name="connsiteX23" fmla="*/ 62681 w 415972"/>
              <a:gd name="connsiteY23" fmla="*/ 304800 h 318654"/>
              <a:gd name="connsiteX24" fmla="*/ 41900 w 415972"/>
              <a:gd name="connsiteY24" fmla="*/ 297872 h 318654"/>
              <a:gd name="connsiteX25" fmla="*/ 28045 w 415972"/>
              <a:gd name="connsiteY25" fmla="*/ 277091 h 318654"/>
              <a:gd name="connsiteX26" fmla="*/ 336 w 415972"/>
              <a:gd name="connsiteY26" fmla="*/ 180109 h 318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15972" h="318654">
                <a:moveTo>
                  <a:pt x="336" y="180109"/>
                </a:moveTo>
                <a:cubicBezTo>
                  <a:pt x="-1973" y="155864"/>
                  <a:pt x="8156" y="147308"/>
                  <a:pt x="14191" y="131618"/>
                </a:cubicBezTo>
                <a:cubicBezTo>
                  <a:pt x="19751" y="117161"/>
                  <a:pt x="27450" y="103595"/>
                  <a:pt x="34972" y="90054"/>
                </a:cubicBezTo>
                <a:cubicBezTo>
                  <a:pt x="50067" y="62882"/>
                  <a:pt x="84520" y="27003"/>
                  <a:pt x="104245" y="13854"/>
                </a:cubicBezTo>
                <a:lnTo>
                  <a:pt x="125027" y="0"/>
                </a:lnTo>
                <a:cubicBezTo>
                  <a:pt x="159663" y="2309"/>
                  <a:pt x="194695" y="1220"/>
                  <a:pt x="228936" y="6927"/>
                </a:cubicBezTo>
                <a:cubicBezTo>
                  <a:pt x="237148" y="8296"/>
                  <a:pt x="242271" y="17059"/>
                  <a:pt x="249718" y="20782"/>
                </a:cubicBezTo>
                <a:cubicBezTo>
                  <a:pt x="256249" y="24048"/>
                  <a:pt x="263573" y="25400"/>
                  <a:pt x="270500" y="27709"/>
                </a:cubicBezTo>
                <a:cubicBezTo>
                  <a:pt x="277427" y="39254"/>
                  <a:pt x="284145" y="50928"/>
                  <a:pt x="291281" y="62345"/>
                </a:cubicBezTo>
                <a:cubicBezTo>
                  <a:pt x="295694" y="69405"/>
                  <a:pt x="301856" y="75475"/>
                  <a:pt x="305136" y="83127"/>
                </a:cubicBezTo>
                <a:cubicBezTo>
                  <a:pt x="308886" y="91878"/>
                  <a:pt x="308720" y="101922"/>
                  <a:pt x="312063" y="110836"/>
                </a:cubicBezTo>
                <a:cubicBezTo>
                  <a:pt x="318687" y="128500"/>
                  <a:pt x="337884" y="158489"/>
                  <a:pt x="346700" y="173182"/>
                </a:cubicBezTo>
                <a:cubicBezTo>
                  <a:pt x="353910" y="151550"/>
                  <a:pt x="357129" y="140538"/>
                  <a:pt x="367481" y="117763"/>
                </a:cubicBezTo>
                <a:cubicBezTo>
                  <a:pt x="373891" y="103662"/>
                  <a:pt x="382305" y="90498"/>
                  <a:pt x="388263" y="76200"/>
                </a:cubicBezTo>
                <a:cubicBezTo>
                  <a:pt x="415744" y="10247"/>
                  <a:pt x="387750" y="56188"/>
                  <a:pt x="415972" y="13854"/>
                </a:cubicBezTo>
                <a:cubicBezTo>
                  <a:pt x="413663" y="57727"/>
                  <a:pt x="413022" y="101719"/>
                  <a:pt x="409045" y="145472"/>
                </a:cubicBezTo>
                <a:cubicBezTo>
                  <a:pt x="408384" y="152744"/>
                  <a:pt x="403550" y="159094"/>
                  <a:pt x="402118" y="166254"/>
                </a:cubicBezTo>
                <a:cubicBezTo>
                  <a:pt x="391992" y="216884"/>
                  <a:pt x="383645" y="267854"/>
                  <a:pt x="374409" y="318654"/>
                </a:cubicBezTo>
                <a:cubicBezTo>
                  <a:pt x="369791" y="311727"/>
                  <a:pt x="364277" y="305319"/>
                  <a:pt x="360554" y="297872"/>
                </a:cubicBezTo>
                <a:cubicBezTo>
                  <a:pt x="357289" y="291341"/>
                  <a:pt x="358790" y="282254"/>
                  <a:pt x="353627" y="277091"/>
                </a:cubicBezTo>
                <a:cubicBezTo>
                  <a:pt x="346325" y="269789"/>
                  <a:pt x="335154" y="267854"/>
                  <a:pt x="325918" y="263236"/>
                </a:cubicBezTo>
                <a:cubicBezTo>
                  <a:pt x="279987" y="293857"/>
                  <a:pt x="331024" y="257870"/>
                  <a:pt x="284354" y="297872"/>
                </a:cubicBezTo>
                <a:cubicBezTo>
                  <a:pt x="275588" y="305386"/>
                  <a:pt x="265881" y="311727"/>
                  <a:pt x="256645" y="318654"/>
                </a:cubicBezTo>
                <a:cubicBezTo>
                  <a:pt x="191990" y="314036"/>
                  <a:pt x="127199" y="311044"/>
                  <a:pt x="62681" y="304800"/>
                </a:cubicBezTo>
                <a:cubicBezTo>
                  <a:pt x="55413" y="304097"/>
                  <a:pt x="47602" y="302433"/>
                  <a:pt x="41900" y="297872"/>
                </a:cubicBezTo>
                <a:cubicBezTo>
                  <a:pt x="35399" y="292671"/>
                  <a:pt x="32663" y="284018"/>
                  <a:pt x="28045" y="277091"/>
                </a:cubicBezTo>
                <a:cubicBezTo>
                  <a:pt x="12718" y="215779"/>
                  <a:pt x="2645" y="204354"/>
                  <a:pt x="336" y="180109"/>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12" name="Oval 411">
            <a:extLst>
              <a:ext uri="{FF2B5EF4-FFF2-40B4-BE49-F238E27FC236}">
                <a16:creationId xmlns:a16="http://schemas.microsoft.com/office/drawing/2014/main" id="{D361F86E-4C1E-433A-A379-1C03923A6B71}"/>
              </a:ext>
            </a:extLst>
          </p:cNvPr>
          <p:cNvSpPr/>
          <p:nvPr/>
        </p:nvSpPr>
        <p:spPr>
          <a:xfrm>
            <a:off x="1885820" y="7471273"/>
            <a:ext cx="45719" cy="45719"/>
          </a:xfrm>
          <a:prstGeom prst="ellipse">
            <a:avLst/>
          </a:prstGeom>
          <a:solidFill>
            <a:schemeClr val="bg1">
              <a:lumMod val="50000"/>
            </a:schemeClr>
          </a:solidFill>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413" name="Freeform: Shape 412">
            <a:extLst>
              <a:ext uri="{FF2B5EF4-FFF2-40B4-BE49-F238E27FC236}">
                <a16:creationId xmlns:a16="http://schemas.microsoft.com/office/drawing/2014/main" id="{B04C5D54-EB74-4285-9541-87E40FFDE598}"/>
              </a:ext>
            </a:extLst>
          </p:cNvPr>
          <p:cNvSpPr/>
          <p:nvPr/>
        </p:nvSpPr>
        <p:spPr>
          <a:xfrm>
            <a:off x="2059886" y="7326264"/>
            <a:ext cx="168760" cy="82413"/>
          </a:xfrm>
          <a:custGeom>
            <a:avLst/>
            <a:gdLst>
              <a:gd name="connsiteX0" fmla="*/ 336 w 415972"/>
              <a:gd name="connsiteY0" fmla="*/ 180109 h 318654"/>
              <a:gd name="connsiteX1" fmla="*/ 14191 w 415972"/>
              <a:gd name="connsiteY1" fmla="*/ 131618 h 318654"/>
              <a:gd name="connsiteX2" fmla="*/ 34972 w 415972"/>
              <a:gd name="connsiteY2" fmla="*/ 90054 h 318654"/>
              <a:gd name="connsiteX3" fmla="*/ 104245 w 415972"/>
              <a:gd name="connsiteY3" fmla="*/ 13854 h 318654"/>
              <a:gd name="connsiteX4" fmla="*/ 125027 w 415972"/>
              <a:gd name="connsiteY4" fmla="*/ 0 h 318654"/>
              <a:gd name="connsiteX5" fmla="*/ 228936 w 415972"/>
              <a:gd name="connsiteY5" fmla="*/ 6927 h 318654"/>
              <a:gd name="connsiteX6" fmla="*/ 249718 w 415972"/>
              <a:gd name="connsiteY6" fmla="*/ 20782 h 318654"/>
              <a:gd name="connsiteX7" fmla="*/ 270500 w 415972"/>
              <a:gd name="connsiteY7" fmla="*/ 27709 h 318654"/>
              <a:gd name="connsiteX8" fmla="*/ 291281 w 415972"/>
              <a:gd name="connsiteY8" fmla="*/ 62345 h 318654"/>
              <a:gd name="connsiteX9" fmla="*/ 305136 w 415972"/>
              <a:gd name="connsiteY9" fmla="*/ 83127 h 318654"/>
              <a:gd name="connsiteX10" fmla="*/ 312063 w 415972"/>
              <a:gd name="connsiteY10" fmla="*/ 110836 h 318654"/>
              <a:gd name="connsiteX11" fmla="*/ 346700 w 415972"/>
              <a:gd name="connsiteY11" fmla="*/ 173182 h 318654"/>
              <a:gd name="connsiteX12" fmla="*/ 367481 w 415972"/>
              <a:gd name="connsiteY12" fmla="*/ 117763 h 318654"/>
              <a:gd name="connsiteX13" fmla="*/ 388263 w 415972"/>
              <a:gd name="connsiteY13" fmla="*/ 76200 h 318654"/>
              <a:gd name="connsiteX14" fmla="*/ 415972 w 415972"/>
              <a:gd name="connsiteY14" fmla="*/ 13854 h 318654"/>
              <a:gd name="connsiteX15" fmla="*/ 409045 w 415972"/>
              <a:gd name="connsiteY15" fmla="*/ 145472 h 318654"/>
              <a:gd name="connsiteX16" fmla="*/ 402118 w 415972"/>
              <a:gd name="connsiteY16" fmla="*/ 166254 h 318654"/>
              <a:gd name="connsiteX17" fmla="*/ 374409 w 415972"/>
              <a:gd name="connsiteY17" fmla="*/ 318654 h 318654"/>
              <a:gd name="connsiteX18" fmla="*/ 360554 w 415972"/>
              <a:gd name="connsiteY18" fmla="*/ 297872 h 318654"/>
              <a:gd name="connsiteX19" fmla="*/ 353627 w 415972"/>
              <a:gd name="connsiteY19" fmla="*/ 277091 h 318654"/>
              <a:gd name="connsiteX20" fmla="*/ 325918 w 415972"/>
              <a:gd name="connsiteY20" fmla="*/ 263236 h 318654"/>
              <a:gd name="connsiteX21" fmla="*/ 284354 w 415972"/>
              <a:gd name="connsiteY21" fmla="*/ 297872 h 318654"/>
              <a:gd name="connsiteX22" fmla="*/ 256645 w 415972"/>
              <a:gd name="connsiteY22" fmla="*/ 318654 h 318654"/>
              <a:gd name="connsiteX23" fmla="*/ 62681 w 415972"/>
              <a:gd name="connsiteY23" fmla="*/ 304800 h 318654"/>
              <a:gd name="connsiteX24" fmla="*/ 41900 w 415972"/>
              <a:gd name="connsiteY24" fmla="*/ 297872 h 318654"/>
              <a:gd name="connsiteX25" fmla="*/ 28045 w 415972"/>
              <a:gd name="connsiteY25" fmla="*/ 277091 h 318654"/>
              <a:gd name="connsiteX26" fmla="*/ 336 w 415972"/>
              <a:gd name="connsiteY26" fmla="*/ 180109 h 318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15972" h="318654">
                <a:moveTo>
                  <a:pt x="336" y="180109"/>
                </a:moveTo>
                <a:cubicBezTo>
                  <a:pt x="-1973" y="155864"/>
                  <a:pt x="8156" y="147308"/>
                  <a:pt x="14191" y="131618"/>
                </a:cubicBezTo>
                <a:cubicBezTo>
                  <a:pt x="19751" y="117161"/>
                  <a:pt x="27450" y="103595"/>
                  <a:pt x="34972" y="90054"/>
                </a:cubicBezTo>
                <a:cubicBezTo>
                  <a:pt x="50067" y="62882"/>
                  <a:pt x="84520" y="27003"/>
                  <a:pt x="104245" y="13854"/>
                </a:cubicBezTo>
                <a:lnTo>
                  <a:pt x="125027" y="0"/>
                </a:lnTo>
                <a:cubicBezTo>
                  <a:pt x="159663" y="2309"/>
                  <a:pt x="194695" y="1220"/>
                  <a:pt x="228936" y="6927"/>
                </a:cubicBezTo>
                <a:cubicBezTo>
                  <a:pt x="237148" y="8296"/>
                  <a:pt x="242271" y="17059"/>
                  <a:pt x="249718" y="20782"/>
                </a:cubicBezTo>
                <a:cubicBezTo>
                  <a:pt x="256249" y="24048"/>
                  <a:pt x="263573" y="25400"/>
                  <a:pt x="270500" y="27709"/>
                </a:cubicBezTo>
                <a:cubicBezTo>
                  <a:pt x="277427" y="39254"/>
                  <a:pt x="284145" y="50928"/>
                  <a:pt x="291281" y="62345"/>
                </a:cubicBezTo>
                <a:cubicBezTo>
                  <a:pt x="295694" y="69405"/>
                  <a:pt x="301856" y="75475"/>
                  <a:pt x="305136" y="83127"/>
                </a:cubicBezTo>
                <a:cubicBezTo>
                  <a:pt x="308886" y="91878"/>
                  <a:pt x="308720" y="101922"/>
                  <a:pt x="312063" y="110836"/>
                </a:cubicBezTo>
                <a:cubicBezTo>
                  <a:pt x="318687" y="128500"/>
                  <a:pt x="337884" y="158489"/>
                  <a:pt x="346700" y="173182"/>
                </a:cubicBezTo>
                <a:cubicBezTo>
                  <a:pt x="353910" y="151550"/>
                  <a:pt x="357129" y="140538"/>
                  <a:pt x="367481" y="117763"/>
                </a:cubicBezTo>
                <a:cubicBezTo>
                  <a:pt x="373891" y="103662"/>
                  <a:pt x="382305" y="90498"/>
                  <a:pt x="388263" y="76200"/>
                </a:cubicBezTo>
                <a:cubicBezTo>
                  <a:pt x="415744" y="10247"/>
                  <a:pt x="387750" y="56188"/>
                  <a:pt x="415972" y="13854"/>
                </a:cubicBezTo>
                <a:cubicBezTo>
                  <a:pt x="413663" y="57727"/>
                  <a:pt x="413022" y="101719"/>
                  <a:pt x="409045" y="145472"/>
                </a:cubicBezTo>
                <a:cubicBezTo>
                  <a:pt x="408384" y="152744"/>
                  <a:pt x="403550" y="159094"/>
                  <a:pt x="402118" y="166254"/>
                </a:cubicBezTo>
                <a:cubicBezTo>
                  <a:pt x="391992" y="216884"/>
                  <a:pt x="383645" y="267854"/>
                  <a:pt x="374409" y="318654"/>
                </a:cubicBezTo>
                <a:cubicBezTo>
                  <a:pt x="369791" y="311727"/>
                  <a:pt x="364277" y="305319"/>
                  <a:pt x="360554" y="297872"/>
                </a:cubicBezTo>
                <a:cubicBezTo>
                  <a:pt x="357289" y="291341"/>
                  <a:pt x="358790" y="282254"/>
                  <a:pt x="353627" y="277091"/>
                </a:cubicBezTo>
                <a:cubicBezTo>
                  <a:pt x="346325" y="269789"/>
                  <a:pt x="335154" y="267854"/>
                  <a:pt x="325918" y="263236"/>
                </a:cubicBezTo>
                <a:cubicBezTo>
                  <a:pt x="279987" y="293857"/>
                  <a:pt x="331024" y="257870"/>
                  <a:pt x="284354" y="297872"/>
                </a:cubicBezTo>
                <a:cubicBezTo>
                  <a:pt x="275588" y="305386"/>
                  <a:pt x="265881" y="311727"/>
                  <a:pt x="256645" y="318654"/>
                </a:cubicBezTo>
                <a:cubicBezTo>
                  <a:pt x="191990" y="314036"/>
                  <a:pt x="127199" y="311044"/>
                  <a:pt x="62681" y="304800"/>
                </a:cubicBezTo>
                <a:cubicBezTo>
                  <a:pt x="55413" y="304097"/>
                  <a:pt x="47602" y="302433"/>
                  <a:pt x="41900" y="297872"/>
                </a:cubicBezTo>
                <a:cubicBezTo>
                  <a:pt x="35399" y="292671"/>
                  <a:pt x="32663" y="284018"/>
                  <a:pt x="28045" y="277091"/>
                </a:cubicBezTo>
                <a:cubicBezTo>
                  <a:pt x="12718" y="215779"/>
                  <a:pt x="2645" y="204354"/>
                  <a:pt x="336" y="180109"/>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14" name="Oval 413">
            <a:extLst>
              <a:ext uri="{FF2B5EF4-FFF2-40B4-BE49-F238E27FC236}">
                <a16:creationId xmlns:a16="http://schemas.microsoft.com/office/drawing/2014/main" id="{3DC5886E-F1D0-40A1-BD10-64C38462DFE4}"/>
              </a:ext>
            </a:extLst>
          </p:cNvPr>
          <p:cNvSpPr/>
          <p:nvPr/>
        </p:nvSpPr>
        <p:spPr>
          <a:xfrm>
            <a:off x="2112501" y="7342147"/>
            <a:ext cx="45719" cy="45719"/>
          </a:xfrm>
          <a:prstGeom prst="ellipse">
            <a:avLst/>
          </a:prstGeom>
          <a:solidFill>
            <a:schemeClr val="bg1">
              <a:lumMod val="50000"/>
            </a:schemeClr>
          </a:solidFill>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415" name="Oval 414">
            <a:extLst>
              <a:ext uri="{FF2B5EF4-FFF2-40B4-BE49-F238E27FC236}">
                <a16:creationId xmlns:a16="http://schemas.microsoft.com/office/drawing/2014/main" id="{76294F36-89E6-4966-9952-1124644D0E26}"/>
              </a:ext>
            </a:extLst>
          </p:cNvPr>
          <p:cNvSpPr/>
          <p:nvPr/>
        </p:nvSpPr>
        <p:spPr>
          <a:xfrm>
            <a:off x="2641926" y="7540239"/>
            <a:ext cx="45719" cy="45719"/>
          </a:xfrm>
          <a:prstGeom prst="ellipse">
            <a:avLst/>
          </a:prstGeom>
          <a:solidFill>
            <a:schemeClr val="bg1">
              <a:lumMod val="50000"/>
            </a:schemeClr>
          </a:solidFill>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416" name="Oval 415">
            <a:extLst>
              <a:ext uri="{FF2B5EF4-FFF2-40B4-BE49-F238E27FC236}">
                <a16:creationId xmlns:a16="http://schemas.microsoft.com/office/drawing/2014/main" id="{BDA9AE39-5E36-4139-B386-8AE18957E6AA}"/>
              </a:ext>
            </a:extLst>
          </p:cNvPr>
          <p:cNvSpPr/>
          <p:nvPr/>
        </p:nvSpPr>
        <p:spPr>
          <a:xfrm>
            <a:off x="2578063" y="7623866"/>
            <a:ext cx="45719" cy="45719"/>
          </a:xfrm>
          <a:prstGeom prst="ellipse">
            <a:avLst/>
          </a:prstGeom>
          <a:solidFill>
            <a:schemeClr val="bg1">
              <a:lumMod val="50000"/>
            </a:schemeClr>
          </a:solidFill>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417" name="Oval 416">
            <a:extLst>
              <a:ext uri="{FF2B5EF4-FFF2-40B4-BE49-F238E27FC236}">
                <a16:creationId xmlns:a16="http://schemas.microsoft.com/office/drawing/2014/main" id="{91B78545-4C9E-4143-ACC2-2BBEF06D650C}"/>
              </a:ext>
            </a:extLst>
          </p:cNvPr>
          <p:cNvSpPr/>
          <p:nvPr/>
        </p:nvSpPr>
        <p:spPr>
          <a:xfrm>
            <a:off x="2696456" y="8206643"/>
            <a:ext cx="45719" cy="45719"/>
          </a:xfrm>
          <a:prstGeom prst="ellipse">
            <a:avLst/>
          </a:prstGeom>
          <a:solidFill>
            <a:schemeClr val="bg1">
              <a:lumMod val="50000"/>
            </a:schemeClr>
          </a:solidFill>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418" name="Oval 417">
            <a:extLst>
              <a:ext uri="{FF2B5EF4-FFF2-40B4-BE49-F238E27FC236}">
                <a16:creationId xmlns:a16="http://schemas.microsoft.com/office/drawing/2014/main" id="{A62E80AF-7569-401D-ADF2-9E761F3B8A0E}"/>
              </a:ext>
            </a:extLst>
          </p:cNvPr>
          <p:cNvSpPr/>
          <p:nvPr/>
        </p:nvSpPr>
        <p:spPr>
          <a:xfrm>
            <a:off x="2637569" y="8304031"/>
            <a:ext cx="45719" cy="45719"/>
          </a:xfrm>
          <a:prstGeom prst="ellipse">
            <a:avLst/>
          </a:prstGeom>
          <a:solidFill>
            <a:schemeClr val="bg1">
              <a:lumMod val="50000"/>
            </a:schemeClr>
          </a:solidFill>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419" name="Freeform: Shape 418">
            <a:extLst>
              <a:ext uri="{FF2B5EF4-FFF2-40B4-BE49-F238E27FC236}">
                <a16:creationId xmlns:a16="http://schemas.microsoft.com/office/drawing/2014/main" id="{C96933AA-BE7F-4455-941D-94E58B804854}"/>
              </a:ext>
            </a:extLst>
          </p:cNvPr>
          <p:cNvSpPr/>
          <p:nvPr/>
        </p:nvSpPr>
        <p:spPr>
          <a:xfrm>
            <a:off x="3106998" y="7404891"/>
            <a:ext cx="630604" cy="365968"/>
          </a:xfrm>
          <a:custGeom>
            <a:avLst/>
            <a:gdLst>
              <a:gd name="connsiteX0" fmla="*/ 336 w 415972"/>
              <a:gd name="connsiteY0" fmla="*/ 180109 h 318654"/>
              <a:gd name="connsiteX1" fmla="*/ 14191 w 415972"/>
              <a:gd name="connsiteY1" fmla="*/ 131618 h 318654"/>
              <a:gd name="connsiteX2" fmla="*/ 34972 w 415972"/>
              <a:gd name="connsiteY2" fmla="*/ 90054 h 318654"/>
              <a:gd name="connsiteX3" fmla="*/ 104245 w 415972"/>
              <a:gd name="connsiteY3" fmla="*/ 13854 h 318654"/>
              <a:gd name="connsiteX4" fmla="*/ 125027 w 415972"/>
              <a:gd name="connsiteY4" fmla="*/ 0 h 318654"/>
              <a:gd name="connsiteX5" fmla="*/ 228936 w 415972"/>
              <a:gd name="connsiteY5" fmla="*/ 6927 h 318654"/>
              <a:gd name="connsiteX6" fmla="*/ 249718 w 415972"/>
              <a:gd name="connsiteY6" fmla="*/ 20782 h 318654"/>
              <a:gd name="connsiteX7" fmla="*/ 270500 w 415972"/>
              <a:gd name="connsiteY7" fmla="*/ 27709 h 318654"/>
              <a:gd name="connsiteX8" fmla="*/ 291281 w 415972"/>
              <a:gd name="connsiteY8" fmla="*/ 62345 h 318654"/>
              <a:gd name="connsiteX9" fmla="*/ 305136 w 415972"/>
              <a:gd name="connsiteY9" fmla="*/ 83127 h 318654"/>
              <a:gd name="connsiteX10" fmla="*/ 312063 w 415972"/>
              <a:gd name="connsiteY10" fmla="*/ 110836 h 318654"/>
              <a:gd name="connsiteX11" fmla="*/ 346700 w 415972"/>
              <a:gd name="connsiteY11" fmla="*/ 173182 h 318654"/>
              <a:gd name="connsiteX12" fmla="*/ 367481 w 415972"/>
              <a:gd name="connsiteY12" fmla="*/ 117763 h 318654"/>
              <a:gd name="connsiteX13" fmla="*/ 388263 w 415972"/>
              <a:gd name="connsiteY13" fmla="*/ 76200 h 318654"/>
              <a:gd name="connsiteX14" fmla="*/ 415972 w 415972"/>
              <a:gd name="connsiteY14" fmla="*/ 13854 h 318654"/>
              <a:gd name="connsiteX15" fmla="*/ 409045 w 415972"/>
              <a:gd name="connsiteY15" fmla="*/ 145472 h 318654"/>
              <a:gd name="connsiteX16" fmla="*/ 402118 w 415972"/>
              <a:gd name="connsiteY16" fmla="*/ 166254 h 318654"/>
              <a:gd name="connsiteX17" fmla="*/ 374409 w 415972"/>
              <a:gd name="connsiteY17" fmla="*/ 318654 h 318654"/>
              <a:gd name="connsiteX18" fmla="*/ 360554 w 415972"/>
              <a:gd name="connsiteY18" fmla="*/ 297872 h 318654"/>
              <a:gd name="connsiteX19" fmla="*/ 353627 w 415972"/>
              <a:gd name="connsiteY19" fmla="*/ 277091 h 318654"/>
              <a:gd name="connsiteX20" fmla="*/ 325918 w 415972"/>
              <a:gd name="connsiteY20" fmla="*/ 263236 h 318654"/>
              <a:gd name="connsiteX21" fmla="*/ 284354 w 415972"/>
              <a:gd name="connsiteY21" fmla="*/ 297872 h 318654"/>
              <a:gd name="connsiteX22" fmla="*/ 256645 w 415972"/>
              <a:gd name="connsiteY22" fmla="*/ 318654 h 318654"/>
              <a:gd name="connsiteX23" fmla="*/ 62681 w 415972"/>
              <a:gd name="connsiteY23" fmla="*/ 304800 h 318654"/>
              <a:gd name="connsiteX24" fmla="*/ 41900 w 415972"/>
              <a:gd name="connsiteY24" fmla="*/ 297872 h 318654"/>
              <a:gd name="connsiteX25" fmla="*/ 28045 w 415972"/>
              <a:gd name="connsiteY25" fmla="*/ 277091 h 318654"/>
              <a:gd name="connsiteX26" fmla="*/ 336 w 415972"/>
              <a:gd name="connsiteY26" fmla="*/ 180109 h 318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15972" h="318654">
                <a:moveTo>
                  <a:pt x="336" y="180109"/>
                </a:moveTo>
                <a:cubicBezTo>
                  <a:pt x="-1973" y="155864"/>
                  <a:pt x="8156" y="147308"/>
                  <a:pt x="14191" y="131618"/>
                </a:cubicBezTo>
                <a:cubicBezTo>
                  <a:pt x="19751" y="117161"/>
                  <a:pt x="27450" y="103595"/>
                  <a:pt x="34972" y="90054"/>
                </a:cubicBezTo>
                <a:cubicBezTo>
                  <a:pt x="50067" y="62882"/>
                  <a:pt x="84520" y="27003"/>
                  <a:pt x="104245" y="13854"/>
                </a:cubicBezTo>
                <a:lnTo>
                  <a:pt x="125027" y="0"/>
                </a:lnTo>
                <a:cubicBezTo>
                  <a:pt x="159663" y="2309"/>
                  <a:pt x="194695" y="1220"/>
                  <a:pt x="228936" y="6927"/>
                </a:cubicBezTo>
                <a:cubicBezTo>
                  <a:pt x="237148" y="8296"/>
                  <a:pt x="242271" y="17059"/>
                  <a:pt x="249718" y="20782"/>
                </a:cubicBezTo>
                <a:cubicBezTo>
                  <a:pt x="256249" y="24048"/>
                  <a:pt x="263573" y="25400"/>
                  <a:pt x="270500" y="27709"/>
                </a:cubicBezTo>
                <a:cubicBezTo>
                  <a:pt x="277427" y="39254"/>
                  <a:pt x="284145" y="50928"/>
                  <a:pt x="291281" y="62345"/>
                </a:cubicBezTo>
                <a:cubicBezTo>
                  <a:pt x="295694" y="69405"/>
                  <a:pt x="301856" y="75475"/>
                  <a:pt x="305136" y="83127"/>
                </a:cubicBezTo>
                <a:cubicBezTo>
                  <a:pt x="308886" y="91878"/>
                  <a:pt x="308720" y="101922"/>
                  <a:pt x="312063" y="110836"/>
                </a:cubicBezTo>
                <a:cubicBezTo>
                  <a:pt x="318687" y="128500"/>
                  <a:pt x="337884" y="158489"/>
                  <a:pt x="346700" y="173182"/>
                </a:cubicBezTo>
                <a:cubicBezTo>
                  <a:pt x="353910" y="151550"/>
                  <a:pt x="357129" y="140538"/>
                  <a:pt x="367481" y="117763"/>
                </a:cubicBezTo>
                <a:cubicBezTo>
                  <a:pt x="373891" y="103662"/>
                  <a:pt x="382305" y="90498"/>
                  <a:pt x="388263" y="76200"/>
                </a:cubicBezTo>
                <a:cubicBezTo>
                  <a:pt x="415744" y="10247"/>
                  <a:pt x="387750" y="56188"/>
                  <a:pt x="415972" y="13854"/>
                </a:cubicBezTo>
                <a:cubicBezTo>
                  <a:pt x="413663" y="57727"/>
                  <a:pt x="413022" y="101719"/>
                  <a:pt x="409045" y="145472"/>
                </a:cubicBezTo>
                <a:cubicBezTo>
                  <a:pt x="408384" y="152744"/>
                  <a:pt x="403550" y="159094"/>
                  <a:pt x="402118" y="166254"/>
                </a:cubicBezTo>
                <a:cubicBezTo>
                  <a:pt x="391992" y="216884"/>
                  <a:pt x="383645" y="267854"/>
                  <a:pt x="374409" y="318654"/>
                </a:cubicBezTo>
                <a:cubicBezTo>
                  <a:pt x="369791" y="311727"/>
                  <a:pt x="364277" y="305319"/>
                  <a:pt x="360554" y="297872"/>
                </a:cubicBezTo>
                <a:cubicBezTo>
                  <a:pt x="357289" y="291341"/>
                  <a:pt x="358790" y="282254"/>
                  <a:pt x="353627" y="277091"/>
                </a:cubicBezTo>
                <a:cubicBezTo>
                  <a:pt x="346325" y="269789"/>
                  <a:pt x="335154" y="267854"/>
                  <a:pt x="325918" y="263236"/>
                </a:cubicBezTo>
                <a:cubicBezTo>
                  <a:pt x="279987" y="293857"/>
                  <a:pt x="331024" y="257870"/>
                  <a:pt x="284354" y="297872"/>
                </a:cubicBezTo>
                <a:cubicBezTo>
                  <a:pt x="275588" y="305386"/>
                  <a:pt x="265881" y="311727"/>
                  <a:pt x="256645" y="318654"/>
                </a:cubicBezTo>
                <a:cubicBezTo>
                  <a:pt x="191990" y="314036"/>
                  <a:pt x="127199" y="311044"/>
                  <a:pt x="62681" y="304800"/>
                </a:cubicBezTo>
                <a:cubicBezTo>
                  <a:pt x="55413" y="304097"/>
                  <a:pt x="47602" y="302433"/>
                  <a:pt x="41900" y="297872"/>
                </a:cubicBezTo>
                <a:cubicBezTo>
                  <a:pt x="35399" y="292671"/>
                  <a:pt x="32663" y="284018"/>
                  <a:pt x="28045" y="277091"/>
                </a:cubicBezTo>
                <a:cubicBezTo>
                  <a:pt x="12718" y="215779"/>
                  <a:pt x="2645" y="204354"/>
                  <a:pt x="336" y="180109"/>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20" name="Oval 419">
            <a:extLst>
              <a:ext uri="{FF2B5EF4-FFF2-40B4-BE49-F238E27FC236}">
                <a16:creationId xmlns:a16="http://schemas.microsoft.com/office/drawing/2014/main" id="{D35A2933-1595-4F63-B893-C1D0EC899C67}"/>
              </a:ext>
            </a:extLst>
          </p:cNvPr>
          <p:cNvSpPr/>
          <p:nvPr/>
        </p:nvSpPr>
        <p:spPr>
          <a:xfrm>
            <a:off x="3422300" y="7513294"/>
            <a:ext cx="45719" cy="45719"/>
          </a:xfrm>
          <a:prstGeom prst="ellipse">
            <a:avLst/>
          </a:prstGeom>
          <a:solidFill>
            <a:schemeClr val="bg1">
              <a:lumMod val="50000"/>
            </a:schemeClr>
          </a:solidFill>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421" name="Oval 420">
            <a:extLst>
              <a:ext uri="{FF2B5EF4-FFF2-40B4-BE49-F238E27FC236}">
                <a16:creationId xmlns:a16="http://schemas.microsoft.com/office/drawing/2014/main" id="{2BD66F26-074F-4141-9F67-8FE995986023}"/>
              </a:ext>
            </a:extLst>
          </p:cNvPr>
          <p:cNvSpPr/>
          <p:nvPr/>
        </p:nvSpPr>
        <p:spPr>
          <a:xfrm>
            <a:off x="3270613" y="7465143"/>
            <a:ext cx="45719" cy="45719"/>
          </a:xfrm>
          <a:prstGeom prst="ellipse">
            <a:avLst/>
          </a:prstGeom>
          <a:solidFill>
            <a:schemeClr val="bg1">
              <a:lumMod val="50000"/>
            </a:schemeClr>
          </a:solidFill>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422" name="Oval 421">
            <a:extLst>
              <a:ext uri="{FF2B5EF4-FFF2-40B4-BE49-F238E27FC236}">
                <a16:creationId xmlns:a16="http://schemas.microsoft.com/office/drawing/2014/main" id="{F6DE37F9-5438-4EDB-91AB-8D4A01F5F482}"/>
              </a:ext>
            </a:extLst>
          </p:cNvPr>
          <p:cNvSpPr/>
          <p:nvPr/>
        </p:nvSpPr>
        <p:spPr>
          <a:xfrm>
            <a:off x="3310887" y="7603170"/>
            <a:ext cx="45719" cy="45719"/>
          </a:xfrm>
          <a:prstGeom prst="ellipse">
            <a:avLst/>
          </a:prstGeom>
          <a:solidFill>
            <a:schemeClr val="bg1">
              <a:lumMod val="50000"/>
            </a:schemeClr>
          </a:solidFill>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423" name="Oval 422">
            <a:extLst>
              <a:ext uri="{FF2B5EF4-FFF2-40B4-BE49-F238E27FC236}">
                <a16:creationId xmlns:a16="http://schemas.microsoft.com/office/drawing/2014/main" id="{16B07D45-F5C2-42E0-9610-10F8F8FE45AA}"/>
              </a:ext>
            </a:extLst>
          </p:cNvPr>
          <p:cNvSpPr/>
          <p:nvPr/>
        </p:nvSpPr>
        <p:spPr>
          <a:xfrm>
            <a:off x="3430618" y="7693393"/>
            <a:ext cx="45719" cy="45719"/>
          </a:xfrm>
          <a:prstGeom prst="ellipse">
            <a:avLst/>
          </a:prstGeom>
          <a:solidFill>
            <a:schemeClr val="bg1">
              <a:lumMod val="50000"/>
            </a:schemeClr>
          </a:solidFill>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424" name="Freeform: Shape 423">
            <a:extLst>
              <a:ext uri="{FF2B5EF4-FFF2-40B4-BE49-F238E27FC236}">
                <a16:creationId xmlns:a16="http://schemas.microsoft.com/office/drawing/2014/main" id="{07CBE070-C884-453C-ABF2-1A5E45E54A39}"/>
              </a:ext>
            </a:extLst>
          </p:cNvPr>
          <p:cNvSpPr/>
          <p:nvPr/>
        </p:nvSpPr>
        <p:spPr>
          <a:xfrm>
            <a:off x="3125016" y="7955980"/>
            <a:ext cx="630604" cy="365968"/>
          </a:xfrm>
          <a:custGeom>
            <a:avLst/>
            <a:gdLst>
              <a:gd name="connsiteX0" fmla="*/ 336 w 415972"/>
              <a:gd name="connsiteY0" fmla="*/ 180109 h 318654"/>
              <a:gd name="connsiteX1" fmla="*/ 14191 w 415972"/>
              <a:gd name="connsiteY1" fmla="*/ 131618 h 318654"/>
              <a:gd name="connsiteX2" fmla="*/ 34972 w 415972"/>
              <a:gd name="connsiteY2" fmla="*/ 90054 h 318654"/>
              <a:gd name="connsiteX3" fmla="*/ 104245 w 415972"/>
              <a:gd name="connsiteY3" fmla="*/ 13854 h 318654"/>
              <a:gd name="connsiteX4" fmla="*/ 125027 w 415972"/>
              <a:gd name="connsiteY4" fmla="*/ 0 h 318654"/>
              <a:gd name="connsiteX5" fmla="*/ 228936 w 415972"/>
              <a:gd name="connsiteY5" fmla="*/ 6927 h 318654"/>
              <a:gd name="connsiteX6" fmla="*/ 249718 w 415972"/>
              <a:gd name="connsiteY6" fmla="*/ 20782 h 318654"/>
              <a:gd name="connsiteX7" fmla="*/ 270500 w 415972"/>
              <a:gd name="connsiteY7" fmla="*/ 27709 h 318654"/>
              <a:gd name="connsiteX8" fmla="*/ 291281 w 415972"/>
              <a:gd name="connsiteY8" fmla="*/ 62345 h 318654"/>
              <a:gd name="connsiteX9" fmla="*/ 305136 w 415972"/>
              <a:gd name="connsiteY9" fmla="*/ 83127 h 318654"/>
              <a:gd name="connsiteX10" fmla="*/ 312063 w 415972"/>
              <a:gd name="connsiteY10" fmla="*/ 110836 h 318654"/>
              <a:gd name="connsiteX11" fmla="*/ 346700 w 415972"/>
              <a:gd name="connsiteY11" fmla="*/ 173182 h 318654"/>
              <a:gd name="connsiteX12" fmla="*/ 367481 w 415972"/>
              <a:gd name="connsiteY12" fmla="*/ 117763 h 318654"/>
              <a:gd name="connsiteX13" fmla="*/ 388263 w 415972"/>
              <a:gd name="connsiteY13" fmla="*/ 76200 h 318654"/>
              <a:gd name="connsiteX14" fmla="*/ 415972 w 415972"/>
              <a:gd name="connsiteY14" fmla="*/ 13854 h 318654"/>
              <a:gd name="connsiteX15" fmla="*/ 409045 w 415972"/>
              <a:gd name="connsiteY15" fmla="*/ 145472 h 318654"/>
              <a:gd name="connsiteX16" fmla="*/ 402118 w 415972"/>
              <a:gd name="connsiteY16" fmla="*/ 166254 h 318654"/>
              <a:gd name="connsiteX17" fmla="*/ 374409 w 415972"/>
              <a:gd name="connsiteY17" fmla="*/ 318654 h 318654"/>
              <a:gd name="connsiteX18" fmla="*/ 360554 w 415972"/>
              <a:gd name="connsiteY18" fmla="*/ 297872 h 318654"/>
              <a:gd name="connsiteX19" fmla="*/ 353627 w 415972"/>
              <a:gd name="connsiteY19" fmla="*/ 277091 h 318654"/>
              <a:gd name="connsiteX20" fmla="*/ 325918 w 415972"/>
              <a:gd name="connsiteY20" fmla="*/ 263236 h 318654"/>
              <a:gd name="connsiteX21" fmla="*/ 284354 w 415972"/>
              <a:gd name="connsiteY21" fmla="*/ 297872 h 318654"/>
              <a:gd name="connsiteX22" fmla="*/ 256645 w 415972"/>
              <a:gd name="connsiteY22" fmla="*/ 318654 h 318654"/>
              <a:gd name="connsiteX23" fmla="*/ 62681 w 415972"/>
              <a:gd name="connsiteY23" fmla="*/ 304800 h 318654"/>
              <a:gd name="connsiteX24" fmla="*/ 41900 w 415972"/>
              <a:gd name="connsiteY24" fmla="*/ 297872 h 318654"/>
              <a:gd name="connsiteX25" fmla="*/ 28045 w 415972"/>
              <a:gd name="connsiteY25" fmla="*/ 277091 h 318654"/>
              <a:gd name="connsiteX26" fmla="*/ 336 w 415972"/>
              <a:gd name="connsiteY26" fmla="*/ 180109 h 318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15972" h="318654">
                <a:moveTo>
                  <a:pt x="336" y="180109"/>
                </a:moveTo>
                <a:cubicBezTo>
                  <a:pt x="-1973" y="155864"/>
                  <a:pt x="8156" y="147308"/>
                  <a:pt x="14191" y="131618"/>
                </a:cubicBezTo>
                <a:cubicBezTo>
                  <a:pt x="19751" y="117161"/>
                  <a:pt x="27450" y="103595"/>
                  <a:pt x="34972" y="90054"/>
                </a:cubicBezTo>
                <a:cubicBezTo>
                  <a:pt x="50067" y="62882"/>
                  <a:pt x="84520" y="27003"/>
                  <a:pt x="104245" y="13854"/>
                </a:cubicBezTo>
                <a:lnTo>
                  <a:pt x="125027" y="0"/>
                </a:lnTo>
                <a:cubicBezTo>
                  <a:pt x="159663" y="2309"/>
                  <a:pt x="194695" y="1220"/>
                  <a:pt x="228936" y="6927"/>
                </a:cubicBezTo>
                <a:cubicBezTo>
                  <a:pt x="237148" y="8296"/>
                  <a:pt x="242271" y="17059"/>
                  <a:pt x="249718" y="20782"/>
                </a:cubicBezTo>
                <a:cubicBezTo>
                  <a:pt x="256249" y="24048"/>
                  <a:pt x="263573" y="25400"/>
                  <a:pt x="270500" y="27709"/>
                </a:cubicBezTo>
                <a:cubicBezTo>
                  <a:pt x="277427" y="39254"/>
                  <a:pt x="284145" y="50928"/>
                  <a:pt x="291281" y="62345"/>
                </a:cubicBezTo>
                <a:cubicBezTo>
                  <a:pt x="295694" y="69405"/>
                  <a:pt x="301856" y="75475"/>
                  <a:pt x="305136" y="83127"/>
                </a:cubicBezTo>
                <a:cubicBezTo>
                  <a:pt x="308886" y="91878"/>
                  <a:pt x="308720" y="101922"/>
                  <a:pt x="312063" y="110836"/>
                </a:cubicBezTo>
                <a:cubicBezTo>
                  <a:pt x="318687" y="128500"/>
                  <a:pt x="337884" y="158489"/>
                  <a:pt x="346700" y="173182"/>
                </a:cubicBezTo>
                <a:cubicBezTo>
                  <a:pt x="353910" y="151550"/>
                  <a:pt x="357129" y="140538"/>
                  <a:pt x="367481" y="117763"/>
                </a:cubicBezTo>
                <a:cubicBezTo>
                  <a:pt x="373891" y="103662"/>
                  <a:pt x="382305" y="90498"/>
                  <a:pt x="388263" y="76200"/>
                </a:cubicBezTo>
                <a:cubicBezTo>
                  <a:pt x="415744" y="10247"/>
                  <a:pt x="387750" y="56188"/>
                  <a:pt x="415972" y="13854"/>
                </a:cubicBezTo>
                <a:cubicBezTo>
                  <a:pt x="413663" y="57727"/>
                  <a:pt x="413022" y="101719"/>
                  <a:pt x="409045" y="145472"/>
                </a:cubicBezTo>
                <a:cubicBezTo>
                  <a:pt x="408384" y="152744"/>
                  <a:pt x="403550" y="159094"/>
                  <a:pt x="402118" y="166254"/>
                </a:cubicBezTo>
                <a:cubicBezTo>
                  <a:pt x="391992" y="216884"/>
                  <a:pt x="383645" y="267854"/>
                  <a:pt x="374409" y="318654"/>
                </a:cubicBezTo>
                <a:cubicBezTo>
                  <a:pt x="369791" y="311727"/>
                  <a:pt x="364277" y="305319"/>
                  <a:pt x="360554" y="297872"/>
                </a:cubicBezTo>
                <a:cubicBezTo>
                  <a:pt x="357289" y="291341"/>
                  <a:pt x="358790" y="282254"/>
                  <a:pt x="353627" y="277091"/>
                </a:cubicBezTo>
                <a:cubicBezTo>
                  <a:pt x="346325" y="269789"/>
                  <a:pt x="335154" y="267854"/>
                  <a:pt x="325918" y="263236"/>
                </a:cubicBezTo>
                <a:cubicBezTo>
                  <a:pt x="279987" y="293857"/>
                  <a:pt x="331024" y="257870"/>
                  <a:pt x="284354" y="297872"/>
                </a:cubicBezTo>
                <a:cubicBezTo>
                  <a:pt x="275588" y="305386"/>
                  <a:pt x="265881" y="311727"/>
                  <a:pt x="256645" y="318654"/>
                </a:cubicBezTo>
                <a:cubicBezTo>
                  <a:pt x="191990" y="314036"/>
                  <a:pt x="127199" y="311044"/>
                  <a:pt x="62681" y="304800"/>
                </a:cubicBezTo>
                <a:cubicBezTo>
                  <a:pt x="55413" y="304097"/>
                  <a:pt x="47602" y="302433"/>
                  <a:pt x="41900" y="297872"/>
                </a:cubicBezTo>
                <a:cubicBezTo>
                  <a:pt x="35399" y="292671"/>
                  <a:pt x="32663" y="284018"/>
                  <a:pt x="28045" y="277091"/>
                </a:cubicBezTo>
                <a:cubicBezTo>
                  <a:pt x="12718" y="215779"/>
                  <a:pt x="2645" y="204354"/>
                  <a:pt x="336" y="180109"/>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25" name="Oval 424">
            <a:extLst>
              <a:ext uri="{FF2B5EF4-FFF2-40B4-BE49-F238E27FC236}">
                <a16:creationId xmlns:a16="http://schemas.microsoft.com/office/drawing/2014/main" id="{0140DE80-9984-433D-90D0-DDDA89C333E6}"/>
              </a:ext>
            </a:extLst>
          </p:cNvPr>
          <p:cNvSpPr/>
          <p:nvPr/>
        </p:nvSpPr>
        <p:spPr>
          <a:xfrm>
            <a:off x="3440318" y="8064383"/>
            <a:ext cx="45719" cy="45719"/>
          </a:xfrm>
          <a:prstGeom prst="ellipse">
            <a:avLst/>
          </a:prstGeom>
          <a:solidFill>
            <a:schemeClr val="bg1">
              <a:lumMod val="50000"/>
            </a:schemeClr>
          </a:solidFill>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426" name="Oval 425">
            <a:extLst>
              <a:ext uri="{FF2B5EF4-FFF2-40B4-BE49-F238E27FC236}">
                <a16:creationId xmlns:a16="http://schemas.microsoft.com/office/drawing/2014/main" id="{DEEA0EEF-4A4A-4F04-A107-30569C9B2095}"/>
              </a:ext>
            </a:extLst>
          </p:cNvPr>
          <p:cNvSpPr/>
          <p:nvPr/>
        </p:nvSpPr>
        <p:spPr>
          <a:xfrm>
            <a:off x="3288631" y="8016232"/>
            <a:ext cx="45719" cy="45719"/>
          </a:xfrm>
          <a:prstGeom prst="ellipse">
            <a:avLst/>
          </a:prstGeom>
          <a:solidFill>
            <a:schemeClr val="bg1">
              <a:lumMod val="50000"/>
            </a:schemeClr>
          </a:solidFill>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427" name="Oval 426">
            <a:extLst>
              <a:ext uri="{FF2B5EF4-FFF2-40B4-BE49-F238E27FC236}">
                <a16:creationId xmlns:a16="http://schemas.microsoft.com/office/drawing/2014/main" id="{BFB0A00F-E546-43CC-821E-6177A89A2708}"/>
              </a:ext>
            </a:extLst>
          </p:cNvPr>
          <p:cNvSpPr/>
          <p:nvPr/>
        </p:nvSpPr>
        <p:spPr>
          <a:xfrm>
            <a:off x="3328905" y="8154259"/>
            <a:ext cx="45719" cy="45719"/>
          </a:xfrm>
          <a:prstGeom prst="ellipse">
            <a:avLst/>
          </a:prstGeom>
          <a:solidFill>
            <a:schemeClr val="bg1">
              <a:lumMod val="50000"/>
            </a:schemeClr>
          </a:solidFill>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428" name="Oval 427">
            <a:extLst>
              <a:ext uri="{FF2B5EF4-FFF2-40B4-BE49-F238E27FC236}">
                <a16:creationId xmlns:a16="http://schemas.microsoft.com/office/drawing/2014/main" id="{79C9AC14-F284-4F14-A554-84595EEB178E}"/>
              </a:ext>
            </a:extLst>
          </p:cNvPr>
          <p:cNvSpPr/>
          <p:nvPr/>
        </p:nvSpPr>
        <p:spPr>
          <a:xfrm>
            <a:off x="3448636" y="8244482"/>
            <a:ext cx="45719" cy="45719"/>
          </a:xfrm>
          <a:prstGeom prst="ellipse">
            <a:avLst/>
          </a:prstGeom>
          <a:solidFill>
            <a:schemeClr val="bg1">
              <a:lumMod val="50000"/>
            </a:schemeClr>
          </a:solidFill>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429" name="Freeform: Shape 428">
            <a:extLst>
              <a:ext uri="{FF2B5EF4-FFF2-40B4-BE49-F238E27FC236}">
                <a16:creationId xmlns:a16="http://schemas.microsoft.com/office/drawing/2014/main" id="{B7289E6F-603E-441B-9BE5-D6D053AE59B8}"/>
              </a:ext>
            </a:extLst>
          </p:cNvPr>
          <p:cNvSpPr/>
          <p:nvPr/>
        </p:nvSpPr>
        <p:spPr>
          <a:xfrm>
            <a:off x="2579743" y="7187759"/>
            <a:ext cx="317979" cy="211053"/>
          </a:xfrm>
          <a:custGeom>
            <a:avLst/>
            <a:gdLst>
              <a:gd name="connsiteX0" fmla="*/ 336 w 415972"/>
              <a:gd name="connsiteY0" fmla="*/ 180109 h 318654"/>
              <a:gd name="connsiteX1" fmla="*/ 14191 w 415972"/>
              <a:gd name="connsiteY1" fmla="*/ 131618 h 318654"/>
              <a:gd name="connsiteX2" fmla="*/ 34972 w 415972"/>
              <a:gd name="connsiteY2" fmla="*/ 90054 h 318654"/>
              <a:gd name="connsiteX3" fmla="*/ 104245 w 415972"/>
              <a:gd name="connsiteY3" fmla="*/ 13854 h 318654"/>
              <a:gd name="connsiteX4" fmla="*/ 125027 w 415972"/>
              <a:gd name="connsiteY4" fmla="*/ 0 h 318654"/>
              <a:gd name="connsiteX5" fmla="*/ 228936 w 415972"/>
              <a:gd name="connsiteY5" fmla="*/ 6927 h 318654"/>
              <a:gd name="connsiteX6" fmla="*/ 249718 w 415972"/>
              <a:gd name="connsiteY6" fmla="*/ 20782 h 318654"/>
              <a:gd name="connsiteX7" fmla="*/ 270500 w 415972"/>
              <a:gd name="connsiteY7" fmla="*/ 27709 h 318654"/>
              <a:gd name="connsiteX8" fmla="*/ 291281 w 415972"/>
              <a:gd name="connsiteY8" fmla="*/ 62345 h 318654"/>
              <a:gd name="connsiteX9" fmla="*/ 305136 w 415972"/>
              <a:gd name="connsiteY9" fmla="*/ 83127 h 318654"/>
              <a:gd name="connsiteX10" fmla="*/ 312063 w 415972"/>
              <a:gd name="connsiteY10" fmla="*/ 110836 h 318654"/>
              <a:gd name="connsiteX11" fmla="*/ 346700 w 415972"/>
              <a:gd name="connsiteY11" fmla="*/ 173182 h 318654"/>
              <a:gd name="connsiteX12" fmla="*/ 367481 w 415972"/>
              <a:gd name="connsiteY12" fmla="*/ 117763 h 318654"/>
              <a:gd name="connsiteX13" fmla="*/ 388263 w 415972"/>
              <a:gd name="connsiteY13" fmla="*/ 76200 h 318654"/>
              <a:gd name="connsiteX14" fmla="*/ 415972 w 415972"/>
              <a:gd name="connsiteY14" fmla="*/ 13854 h 318654"/>
              <a:gd name="connsiteX15" fmla="*/ 409045 w 415972"/>
              <a:gd name="connsiteY15" fmla="*/ 145472 h 318654"/>
              <a:gd name="connsiteX16" fmla="*/ 402118 w 415972"/>
              <a:gd name="connsiteY16" fmla="*/ 166254 h 318654"/>
              <a:gd name="connsiteX17" fmla="*/ 374409 w 415972"/>
              <a:gd name="connsiteY17" fmla="*/ 318654 h 318654"/>
              <a:gd name="connsiteX18" fmla="*/ 360554 w 415972"/>
              <a:gd name="connsiteY18" fmla="*/ 297872 h 318654"/>
              <a:gd name="connsiteX19" fmla="*/ 353627 w 415972"/>
              <a:gd name="connsiteY19" fmla="*/ 277091 h 318654"/>
              <a:gd name="connsiteX20" fmla="*/ 325918 w 415972"/>
              <a:gd name="connsiteY20" fmla="*/ 263236 h 318654"/>
              <a:gd name="connsiteX21" fmla="*/ 284354 w 415972"/>
              <a:gd name="connsiteY21" fmla="*/ 297872 h 318654"/>
              <a:gd name="connsiteX22" fmla="*/ 256645 w 415972"/>
              <a:gd name="connsiteY22" fmla="*/ 318654 h 318654"/>
              <a:gd name="connsiteX23" fmla="*/ 62681 w 415972"/>
              <a:gd name="connsiteY23" fmla="*/ 304800 h 318654"/>
              <a:gd name="connsiteX24" fmla="*/ 41900 w 415972"/>
              <a:gd name="connsiteY24" fmla="*/ 297872 h 318654"/>
              <a:gd name="connsiteX25" fmla="*/ 28045 w 415972"/>
              <a:gd name="connsiteY25" fmla="*/ 277091 h 318654"/>
              <a:gd name="connsiteX26" fmla="*/ 336 w 415972"/>
              <a:gd name="connsiteY26" fmla="*/ 180109 h 318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15972" h="318654">
                <a:moveTo>
                  <a:pt x="336" y="180109"/>
                </a:moveTo>
                <a:cubicBezTo>
                  <a:pt x="-1973" y="155864"/>
                  <a:pt x="8156" y="147308"/>
                  <a:pt x="14191" y="131618"/>
                </a:cubicBezTo>
                <a:cubicBezTo>
                  <a:pt x="19751" y="117161"/>
                  <a:pt x="27450" y="103595"/>
                  <a:pt x="34972" y="90054"/>
                </a:cubicBezTo>
                <a:cubicBezTo>
                  <a:pt x="50067" y="62882"/>
                  <a:pt x="84520" y="27003"/>
                  <a:pt x="104245" y="13854"/>
                </a:cubicBezTo>
                <a:lnTo>
                  <a:pt x="125027" y="0"/>
                </a:lnTo>
                <a:cubicBezTo>
                  <a:pt x="159663" y="2309"/>
                  <a:pt x="194695" y="1220"/>
                  <a:pt x="228936" y="6927"/>
                </a:cubicBezTo>
                <a:cubicBezTo>
                  <a:pt x="237148" y="8296"/>
                  <a:pt x="242271" y="17059"/>
                  <a:pt x="249718" y="20782"/>
                </a:cubicBezTo>
                <a:cubicBezTo>
                  <a:pt x="256249" y="24048"/>
                  <a:pt x="263573" y="25400"/>
                  <a:pt x="270500" y="27709"/>
                </a:cubicBezTo>
                <a:cubicBezTo>
                  <a:pt x="277427" y="39254"/>
                  <a:pt x="284145" y="50928"/>
                  <a:pt x="291281" y="62345"/>
                </a:cubicBezTo>
                <a:cubicBezTo>
                  <a:pt x="295694" y="69405"/>
                  <a:pt x="301856" y="75475"/>
                  <a:pt x="305136" y="83127"/>
                </a:cubicBezTo>
                <a:cubicBezTo>
                  <a:pt x="308886" y="91878"/>
                  <a:pt x="308720" y="101922"/>
                  <a:pt x="312063" y="110836"/>
                </a:cubicBezTo>
                <a:cubicBezTo>
                  <a:pt x="318687" y="128500"/>
                  <a:pt x="337884" y="158489"/>
                  <a:pt x="346700" y="173182"/>
                </a:cubicBezTo>
                <a:cubicBezTo>
                  <a:pt x="353910" y="151550"/>
                  <a:pt x="357129" y="140538"/>
                  <a:pt x="367481" y="117763"/>
                </a:cubicBezTo>
                <a:cubicBezTo>
                  <a:pt x="373891" y="103662"/>
                  <a:pt x="382305" y="90498"/>
                  <a:pt x="388263" y="76200"/>
                </a:cubicBezTo>
                <a:cubicBezTo>
                  <a:pt x="415744" y="10247"/>
                  <a:pt x="387750" y="56188"/>
                  <a:pt x="415972" y="13854"/>
                </a:cubicBezTo>
                <a:cubicBezTo>
                  <a:pt x="413663" y="57727"/>
                  <a:pt x="413022" y="101719"/>
                  <a:pt x="409045" y="145472"/>
                </a:cubicBezTo>
                <a:cubicBezTo>
                  <a:pt x="408384" y="152744"/>
                  <a:pt x="403550" y="159094"/>
                  <a:pt x="402118" y="166254"/>
                </a:cubicBezTo>
                <a:cubicBezTo>
                  <a:pt x="391992" y="216884"/>
                  <a:pt x="383645" y="267854"/>
                  <a:pt x="374409" y="318654"/>
                </a:cubicBezTo>
                <a:cubicBezTo>
                  <a:pt x="369791" y="311727"/>
                  <a:pt x="364277" y="305319"/>
                  <a:pt x="360554" y="297872"/>
                </a:cubicBezTo>
                <a:cubicBezTo>
                  <a:pt x="357289" y="291341"/>
                  <a:pt x="358790" y="282254"/>
                  <a:pt x="353627" y="277091"/>
                </a:cubicBezTo>
                <a:cubicBezTo>
                  <a:pt x="346325" y="269789"/>
                  <a:pt x="335154" y="267854"/>
                  <a:pt x="325918" y="263236"/>
                </a:cubicBezTo>
                <a:cubicBezTo>
                  <a:pt x="279987" y="293857"/>
                  <a:pt x="331024" y="257870"/>
                  <a:pt x="284354" y="297872"/>
                </a:cubicBezTo>
                <a:cubicBezTo>
                  <a:pt x="275588" y="305386"/>
                  <a:pt x="265881" y="311727"/>
                  <a:pt x="256645" y="318654"/>
                </a:cubicBezTo>
                <a:cubicBezTo>
                  <a:pt x="191990" y="314036"/>
                  <a:pt x="127199" y="311044"/>
                  <a:pt x="62681" y="304800"/>
                </a:cubicBezTo>
                <a:cubicBezTo>
                  <a:pt x="55413" y="304097"/>
                  <a:pt x="47602" y="302433"/>
                  <a:pt x="41900" y="297872"/>
                </a:cubicBezTo>
                <a:cubicBezTo>
                  <a:pt x="35399" y="292671"/>
                  <a:pt x="32663" y="284018"/>
                  <a:pt x="28045" y="277091"/>
                </a:cubicBezTo>
                <a:cubicBezTo>
                  <a:pt x="12718" y="215779"/>
                  <a:pt x="2645" y="204354"/>
                  <a:pt x="336" y="180109"/>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30" name="Oval 429">
            <a:extLst>
              <a:ext uri="{FF2B5EF4-FFF2-40B4-BE49-F238E27FC236}">
                <a16:creationId xmlns:a16="http://schemas.microsoft.com/office/drawing/2014/main" id="{3FF0F3F0-6A0B-406B-B38F-5A63A5FA0558}"/>
              </a:ext>
            </a:extLst>
          </p:cNvPr>
          <p:cNvSpPr/>
          <p:nvPr/>
        </p:nvSpPr>
        <p:spPr>
          <a:xfrm>
            <a:off x="2743428" y="7230140"/>
            <a:ext cx="45719" cy="45719"/>
          </a:xfrm>
          <a:prstGeom prst="ellipse">
            <a:avLst/>
          </a:prstGeom>
          <a:solidFill>
            <a:schemeClr val="bg1">
              <a:lumMod val="50000"/>
            </a:schemeClr>
          </a:solidFill>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431" name="Oval 430">
            <a:extLst>
              <a:ext uri="{FF2B5EF4-FFF2-40B4-BE49-F238E27FC236}">
                <a16:creationId xmlns:a16="http://schemas.microsoft.com/office/drawing/2014/main" id="{CA2C8FCE-05F7-47D7-B654-3C9A1566A6AE}"/>
              </a:ext>
            </a:extLst>
          </p:cNvPr>
          <p:cNvSpPr/>
          <p:nvPr/>
        </p:nvSpPr>
        <p:spPr>
          <a:xfrm>
            <a:off x="2684541" y="7327528"/>
            <a:ext cx="45719" cy="45719"/>
          </a:xfrm>
          <a:prstGeom prst="ellipse">
            <a:avLst/>
          </a:prstGeom>
          <a:solidFill>
            <a:schemeClr val="bg1">
              <a:lumMod val="50000"/>
            </a:schemeClr>
          </a:solidFill>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432" name="Freeform: Shape 431">
            <a:extLst>
              <a:ext uri="{FF2B5EF4-FFF2-40B4-BE49-F238E27FC236}">
                <a16:creationId xmlns:a16="http://schemas.microsoft.com/office/drawing/2014/main" id="{DD05CCDD-E686-4ED5-9958-8F39E220D981}"/>
              </a:ext>
            </a:extLst>
          </p:cNvPr>
          <p:cNvSpPr/>
          <p:nvPr/>
        </p:nvSpPr>
        <p:spPr>
          <a:xfrm>
            <a:off x="3904440" y="7618908"/>
            <a:ext cx="824746" cy="502283"/>
          </a:xfrm>
          <a:custGeom>
            <a:avLst/>
            <a:gdLst>
              <a:gd name="connsiteX0" fmla="*/ 336 w 415972"/>
              <a:gd name="connsiteY0" fmla="*/ 180109 h 318654"/>
              <a:gd name="connsiteX1" fmla="*/ 14191 w 415972"/>
              <a:gd name="connsiteY1" fmla="*/ 131618 h 318654"/>
              <a:gd name="connsiteX2" fmla="*/ 34972 w 415972"/>
              <a:gd name="connsiteY2" fmla="*/ 90054 h 318654"/>
              <a:gd name="connsiteX3" fmla="*/ 104245 w 415972"/>
              <a:gd name="connsiteY3" fmla="*/ 13854 h 318654"/>
              <a:gd name="connsiteX4" fmla="*/ 125027 w 415972"/>
              <a:gd name="connsiteY4" fmla="*/ 0 h 318654"/>
              <a:gd name="connsiteX5" fmla="*/ 228936 w 415972"/>
              <a:gd name="connsiteY5" fmla="*/ 6927 h 318654"/>
              <a:gd name="connsiteX6" fmla="*/ 249718 w 415972"/>
              <a:gd name="connsiteY6" fmla="*/ 20782 h 318654"/>
              <a:gd name="connsiteX7" fmla="*/ 270500 w 415972"/>
              <a:gd name="connsiteY7" fmla="*/ 27709 h 318654"/>
              <a:gd name="connsiteX8" fmla="*/ 291281 w 415972"/>
              <a:gd name="connsiteY8" fmla="*/ 62345 h 318654"/>
              <a:gd name="connsiteX9" fmla="*/ 305136 w 415972"/>
              <a:gd name="connsiteY9" fmla="*/ 83127 h 318654"/>
              <a:gd name="connsiteX10" fmla="*/ 312063 w 415972"/>
              <a:gd name="connsiteY10" fmla="*/ 110836 h 318654"/>
              <a:gd name="connsiteX11" fmla="*/ 346700 w 415972"/>
              <a:gd name="connsiteY11" fmla="*/ 173182 h 318654"/>
              <a:gd name="connsiteX12" fmla="*/ 367481 w 415972"/>
              <a:gd name="connsiteY12" fmla="*/ 117763 h 318654"/>
              <a:gd name="connsiteX13" fmla="*/ 388263 w 415972"/>
              <a:gd name="connsiteY13" fmla="*/ 76200 h 318654"/>
              <a:gd name="connsiteX14" fmla="*/ 415972 w 415972"/>
              <a:gd name="connsiteY14" fmla="*/ 13854 h 318654"/>
              <a:gd name="connsiteX15" fmla="*/ 409045 w 415972"/>
              <a:gd name="connsiteY15" fmla="*/ 145472 h 318654"/>
              <a:gd name="connsiteX16" fmla="*/ 402118 w 415972"/>
              <a:gd name="connsiteY16" fmla="*/ 166254 h 318654"/>
              <a:gd name="connsiteX17" fmla="*/ 374409 w 415972"/>
              <a:gd name="connsiteY17" fmla="*/ 318654 h 318654"/>
              <a:gd name="connsiteX18" fmla="*/ 360554 w 415972"/>
              <a:gd name="connsiteY18" fmla="*/ 297872 h 318654"/>
              <a:gd name="connsiteX19" fmla="*/ 353627 w 415972"/>
              <a:gd name="connsiteY19" fmla="*/ 277091 h 318654"/>
              <a:gd name="connsiteX20" fmla="*/ 325918 w 415972"/>
              <a:gd name="connsiteY20" fmla="*/ 263236 h 318654"/>
              <a:gd name="connsiteX21" fmla="*/ 284354 w 415972"/>
              <a:gd name="connsiteY21" fmla="*/ 297872 h 318654"/>
              <a:gd name="connsiteX22" fmla="*/ 256645 w 415972"/>
              <a:gd name="connsiteY22" fmla="*/ 318654 h 318654"/>
              <a:gd name="connsiteX23" fmla="*/ 62681 w 415972"/>
              <a:gd name="connsiteY23" fmla="*/ 304800 h 318654"/>
              <a:gd name="connsiteX24" fmla="*/ 41900 w 415972"/>
              <a:gd name="connsiteY24" fmla="*/ 297872 h 318654"/>
              <a:gd name="connsiteX25" fmla="*/ 28045 w 415972"/>
              <a:gd name="connsiteY25" fmla="*/ 277091 h 318654"/>
              <a:gd name="connsiteX26" fmla="*/ 336 w 415972"/>
              <a:gd name="connsiteY26" fmla="*/ 180109 h 318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15972" h="318654">
                <a:moveTo>
                  <a:pt x="336" y="180109"/>
                </a:moveTo>
                <a:cubicBezTo>
                  <a:pt x="-1973" y="155864"/>
                  <a:pt x="8156" y="147308"/>
                  <a:pt x="14191" y="131618"/>
                </a:cubicBezTo>
                <a:cubicBezTo>
                  <a:pt x="19751" y="117161"/>
                  <a:pt x="27450" y="103595"/>
                  <a:pt x="34972" y="90054"/>
                </a:cubicBezTo>
                <a:cubicBezTo>
                  <a:pt x="50067" y="62882"/>
                  <a:pt x="84520" y="27003"/>
                  <a:pt x="104245" y="13854"/>
                </a:cubicBezTo>
                <a:lnTo>
                  <a:pt x="125027" y="0"/>
                </a:lnTo>
                <a:cubicBezTo>
                  <a:pt x="159663" y="2309"/>
                  <a:pt x="194695" y="1220"/>
                  <a:pt x="228936" y="6927"/>
                </a:cubicBezTo>
                <a:cubicBezTo>
                  <a:pt x="237148" y="8296"/>
                  <a:pt x="242271" y="17059"/>
                  <a:pt x="249718" y="20782"/>
                </a:cubicBezTo>
                <a:cubicBezTo>
                  <a:pt x="256249" y="24048"/>
                  <a:pt x="263573" y="25400"/>
                  <a:pt x="270500" y="27709"/>
                </a:cubicBezTo>
                <a:cubicBezTo>
                  <a:pt x="277427" y="39254"/>
                  <a:pt x="284145" y="50928"/>
                  <a:pt x="291281" y="62345"/>
                </a:cubicBezTo>
                <a:cubicBezTo>
                  <a:pt x="295694" y="69405"/>
                  <a:pt x="301856" y="75475"/>
                  <a:pt x="305136" y="83127"/>
                </a:cubicBezTo>
                <a:cubicBezTo>
                  <a:pt x="308886" y="91878"/>
                  <a:pt x="308720" y="101922"/>
                  <a:pt x="312063" y="110836"/>
                </a:cubicBezTo>
                <a:cubicBezTo>
                  <a:pt x="318687" y="128500"/>
                  <a:pt x="337884" y="158489"/>
                  <a:pt x="346700" y="173182"/>
                </a:cubicBezTo>
                <a:cubicBezTo>
                  <a:pt x="353910" y="151550"/>
                  <a:pt x="357129" y="140538"/>
                  <a:pt x="367481" y="117763"/>
                </a:cubicBezTo>
                <a:cubicBezTo>
                  <a:pt x="373891" y="103662"/>
                  <a:pt x="382305" y="90498"/>
                  <a:pt x="388263" y="76200"/>
                </a:cubicBezTo>
                <a:cubicBezTo>
                  <a:pt x="415744" y="10247"/>
                  <a:pt x="387750" y="56188"/>
                  <a:pt x="415972" y="13854"/>
                </a:cubicBezTo>
                <a:cubicBezTo>
                  <a:pt x="413663" y="57727"/>
                  <a:pt x="413022" y="101719"/>
                  <a:pt x="409045" y="145472"/>
                </a:cubicBezTo>
                <a:cubicBezTo>
                  <a:pt x="408384" y="152744"/>
                  <a:pt x="403550" y="159094"/>
                  <a:pt x="402118" y="166254"/>
                </a:cubicBezTo>
                <a:cubicBezTo>
                  <a:pt x="391992" y="216884"/>
                  <a:pt x="383645" y="267854"/>
                  <a:pt x="374409" y="318654"/>
                </a:cubicBezTo>
                <a:cubicBezTo>
                  <a:pt x="369791" y="311727"/>
                  <a:pt x="364277" y="305319"/>
                  <a:pt x="360554" y="297872"/>
                </a:cubicBezTo>
                <a:cubicBezTo>
                  <a:pt x="357289" y="291341"/>
                  <a:pt x="358790" y="282254"/>
                  <a:pt x="353627" y="277091"/>
                </a:cubicBezTo>
                <a:cubicBezTo>
                  <a:pt x="346325" y="269789"/>
                  <a:pt x="335154" y="267854"/>
                  <a:pt x="325918" y="263236"/>
                </a:cubicBezTo>
                <a:cubicBezTo>
                  <a:pt x="279987" y="293857"/>
                  <a:pt x="331024" y="257870"/>
                  <a:pt x="284354" y="297872"/>
                </a:cubicBezTo>
                <a:cubicBezTo>
                  <a:pt x="275588" y="305386"/>
                  <a:pt x="265881" y="311727"/>
                  <a:pt x="256645" y="318654"/>
                </a:cubicBezTo>
                <a:cubicBezTo>
                  <a:pt x="191990" y="314036"/>
                  <a:pt x="127199" y="311044"/>
                  <a:pt x="62681" y="304800"/>
                </a:cubicBezTo>
                <a:cubicBezTo>
                  <a:pt x="55413" y="304097"/>
                  <a:pt x="47602" y="302433"/>
                  <a:pt x="41900" y="297872"/>
                </a:cubicBezTo>
                <a:cubicBezTo>
                  <a:pt x="35399" y="292671"/>
                  <a:pt x="32663" y="284018"/>
                  <a:pt x="28045" y="277091"/>
                </a:cubicBezTo>
                <a:cubicBezTo>
                  <a:pt x="12718" y="215779"/>
                  <a:pt x="2645" y="204354"/>
                  <a:pt x="336" y="180109"/>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33" name="Oval 432">
            <a:extLst>
              <a:ext uri="{FF2B5EF4-FFF2-40B4-BE49-F238E27FC236}">
                <a16:creationId xmlns:a16="http://schemas.microsoft.com/office/drawing/2014/main" id="{E1161144-6911-44B8-98A7-A846193FC0E2}"/>
              </a:ext>
            </a:extLst>
          </p:cNvPr>
          <p:cNvSpPr/>
          <p:nvPr/>
        </p:nvSpPr>
        <p:spPr>
          <a:xfrm>
            <a:off x="4109005" y="7963478"/>
            <a:ext cx="45719" cy="45719"/>
          </a:xfrm>
          <a:prstGeom prst="ellipse">
            <a:avLst/>
          </a:prstGeom>
          <a:solidFill>
            <a:schemeClr val="bg1">
              <a:lumMod val="50000"/>
            </a:schemeClr>
          </a:solidFill>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434" name="Oval 433">
            <a:extLst>
              <a:ext uri="{FF2B5EF4-FFF2-40B4-BE49-F238E27FC236}">
                <a16:creationId xmlns:a16="http://schemas.microsoft.com/office/drawing/2014/main" id="{064026BA-4077-4496-8285-730E2A4E1F81}"/>
              </a:ext>
            </a:extLst>
          </p:cNvPr>
          <p:cNvSpPr/>
          <p:nvPr/>
        </p:nvSpPr>
        <p:spPr>
          <a:xfrm>
            <a:off x="4420630" y="7751944"/>
            <a:ext cx="45719" cy="45719"/>
          </a:xfrm>
          <a:prstGeom prst="ellipse">
            <a:avLst/>
          </a:prstGeom>
          <a:solidFill>
            <a:schemeClr val="bg1">
              <a:lumMod val="50000"/>
            </a:schemeClr>
          </a:solidFill>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435" name="Oval 434">
            <a:extLst>
              <a:ext uri="{FF2B5EF4-FFF2-40B4-BE49-F238E27FC236}">
                <a16:creationId xmlns:a16="http://schemas.microsoft.com/office/drawing/2014/main" id="{38634C0D-D540-4C08-BE3B-EF9EAB44B095}"/>
              </a:ext>
            </a:extLst>
          </p:cNvPr>
          <p:cNvSpPr/>
          <p:nvPr/>
        </p:nvSpPr>
        <p:spPr>
          <a:xfrm>
            <a:off x="4166661" y="7843984"/>
            <a:ext cx="45719" cy="45719"/>
          </a:xfrm>
          <a:prstGeom prst="ellipse">
            <a:avLst/>
          </a:prstGeom>
          <a:solidFill>
            <a:schemeClr val="bg1">
              <a:lumMod val="50000"/>
            </a:schemeClr>
          </a:solidFill>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436" name="Oval 435">
            <a:extLst>
              <a:ext uri="{FF2B5EF4-FFF2-40B4-BE49-F238E27FC236}">
                <a16:creationId xmlns:a16="http://schemas.microsoft.com/office/drawing/2014/main" id="{ED01AB1D-D23E-47A1-8FCF-BAC8BB3DFBEF}"/>
              </a:ext>
            </a:extLst>
          </p:cNvPr>
          <p:cNvSpPr/>
          <p:nvPr/>
        </p:nvSpPr>
        <p:spPr>
          <a:xfrm>
            <a:off x="4222165" y="7736673"/>
            <a:ext cx="45719" cy="45719"/>
          </a:xfrm>
          <a:prstGeom prst="ellipse">
            <a:avLst/>
          </a:prstGeom>
          <a:solidFill>
            <a:schemeClr val="bg1">
              <a:lumMod val="50000"/>
            </a:schemeClr>
          </a:solidFill>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437" name="Oval 436">
            <a:extLst>
              <a:ext uri="{FF2B5EF4-FFF2-40B4-BE49-F238E27FC236}">
                <a16:creationId xmlns:a16="http://schemas.microsoft.com/office/drawing/2014/main" id="{96FE5A65-3A9F-49C6-9F5E-4549ED82BD4D}"/>
              </a:ext>
            </a:extLst>
          </p:cNvPr>
          <p:cNvSpPr/>
          <p:nvPr/>
        </p:nvSpPr>
        <p:spPr>
          <a:xfrm>
            <a:off x="4294966" y="7977071"/>
            <a:ext cx="45719" cy="45719"/>
          </a:xfrm>
          <a:prstGeom prst="ellipse">
            <a:avLst/>
          </a:prstGeom>
          <a:solidFill>
            <a:schemeClr val="bg1">
              <a:lumMod val="50000"/>
            </a:schemeClr>
          </a:solidFill>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438" name="Oval 437">
            <a:extLst>
              <a:ext uri="{FF2B5EF4-FFF2-40B4-BE49-F238E27FC236}">
                <a16:creationId xmlns:a16="http://schemas.microsoft.com/office/drawing/2014/main" id="{BEFEF6B5-0AA8-41B3-873F-ED3AB464E665}"/>
              </a:ext>
            </a:extLst>
          </p:cNvPr>
          <p:cNvSpPr/>
          <p:nvPr/>
        </p:nvSpPr>
        <p:spPr>
          <a:xfrm>
            <a:off x="4051501" y="7814517"/>
            <a:ext cx="45719" cy="45719"/>
          </a:xfrm>
          <a:prstGeom prst="ellipse">
            <a:avLst/>
          </a:prstGeom>
          <a:solidFill>
            <a:schemeClr val="bg1">
              <a:lumMod val="50000"/>
            </a:schemeClr>
          </a:solidFill>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439" name="Oval 438">
            <a:extLst>
              <a:ext uri="{FF2B5EF4-FFF2-40B4-BE49-F238E27FC236}">
                <a16:creationId xmlns:a16="http://schemas.microsoft.com/office/drawing/2014/main" id="{3ECE1E33-15E0-40A6-B4F6-9A51957AD993}"/>
              </a:ext>
            </a:extLst>
          </p:cNvPr>
          <p:cNvSpPr/>
          <p:nvPr/>
        </p:nvSpPr>
        <p:spPr>
          <a:xfrm>
            <a:off x="4388784" y="7894677"/>
            <a:ext cx="45719" cy="45719"/>
          </a:xfrm>
          <a:prstGeom prst="ellipse">
            <a:avLst/>
          </a:prstGeom>
          <a:solidFill>
            <a:schemeClr val="bg1">
              <a:lumMod val="50000"/>
            </a:schemeClr>
          </a:solidFill>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440" name="Oval 439">
            <a:extLst>
              <a:ext uri="{FF2B5EF4-FFF2-40B4-BE49-F238E27FC236}">
                <a16:creationId xmlns:a16="http://schemas.microsoft.com/office/drawing/2014/main" id="{00BD344C-87CA-418F-84BF-24C3776A8C26}"/>
              </a:ext>
            </a:extLst>
          </p:cNvPr>
          <p:cNvSpPr/>
          <p:nvPr/>
        </p:nvSpPr>
        <p:spPr>
          <a:xfrm>
            <a:off x="4294898" y="7811223"/>
            <a:ext cx="45719" cy="45719"/>
          </a:xfrm>
          <a:prstGeom prst="ellipse">
            <a:avLst/>
          </a:prstGeom>
          <a:solidFill>
            <a:schemeClr val="bg1">
              <a:lumMod val="50000"/>
            </a:schemeClr>
          </a:solidFill>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441" name="Freeform: Shape 440">
            <a:extLst>
              <a:ext uri="{FF2B5EF4-FFF2-40B4-BE49-F238E27FC236}">
                <a16:creationId xmlns:a16="http://schemas.microsoft.com/office/drawing/2014/main" id="{972116A5-90B2-4D56-91EF-37EE8ECE962F}"/>
              </a:ext>
            </a:extLst>
          </p:cNvPr>
          <p:cNvSpPr/>
          <p:nvPr/>
        </p:nvSpPr>
        <p:spPr>
          <a:xfrm>
            <a:off x="3849748" y="7753456"/>
            <a:ext cx="177866" cy="416845"/>
          </a:xfrm>
          <a:custGeom>
            <a:avLst/>
            <a:gdLst>
              <a:gd name="connsiteX0" fmla="*/ 0 w 173182"/>
              <a:gd name="connsiteY0" fmla="*/ 0 h 235527"/>
              <a:gd name="connsiteX1" fmla="*/ 55418 w 173182"/>
              <a:gd name="connsiteY1" fmla="*/ 27709 h 235527"/>
              <a:gd name="connsiteX2" fmla="*/ 110836 w 173182"/>
              <a:gd name="connsiteY2" fmla="*/ 55418 h 235527"/>
              <a:gd name="connsiteX3" fmla="*/ 131618 w 173182"/>
              <a:gd name="connsiteY3" fmla="*/ 69273 h 235527"/>
              <a:gd name="connsiteX4" fmla="*/ 152400 w 173182"/>
              <a:gd name="connsiteY4" fmla="*/ 90055 h 235527"/>
              <a:gd name="connsiteX5" fmla="*/ 173182 w 173182"/>
              <a:gd name="connsiteY5" fmla="*/ 96982 h 235527"/>
              <a:gd name="connsiteX6" fmla="*/ 166255 w 173182"/>
              <a:gd name="connsiteY6" fmla="*/ 117764 h 235527"/>
              <a:gd name="connsiteX7" fmla="*/ 117764 w 173182"/>
              <a:gd name="connsiteY7" fmla="*/ 124691 h 235527"/>
              <a:gd name="connsiteX8" fmla="*/ 83127 w 173182"/>
              <a:gd name="connsiteY8" fmla="*/ 131618 h 235527"/>
              <a:gd name="connsiteX9" fmla="*/ 62345 w 173182"/>
              <a:gd name="connsiteY9" fmla="*/ 152400 h 235527"/>
              <a:gd name="connsiteX10" fmla="*/ 34636 w 173182"/>
              <a:gd name="connsiteY10" fmla="*/ 173182 h 235527"/>
              <a:gd name="connsiteX11" fmla="*/ 20782 w 173182"/>
              <a:gd name="connsiteY11" fmla="*/ 193964 h 235527"/>
              <a:gd name="connsiteX12" fmla="*/ 0 w 173182"/>
              <a:gd name="connsiteY12" fmla="*/ 235527 h 235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182" h="235527">
                <a:moveTo>
                  <a:pt x="0" y="0"/>
                </a:moveTo>
                <a:cubicBezTo>
                  <a:pt x="18473" y="9236"/>
                  <a:pt x="36616" y="19163"/>
                  <a:pt x="55418" y="27709"/>
                </a:cubicBezTo>
                <a:cubicBezTo>
                  <a:pt x="109581" y="52328"/>
                  <a:pt x="31939" y="6107"/>
                  <a:pt x="110836" y="55418"/>
                </a:cubicBezTo>
                <a:cubicBezTo>
                  <a:pt x="117896" y="59831"/>
                  <a:pt x="125222" y="63943"/>
                  <a:pt x="131618" y="69273"/>
                </a:cubicBezTo>
                <a:cubicBezTo>
                  <a:pt x="139144" y="75545"/>
                  <a:pt x="144249" y="84621"/>
                  <a:pt x="152400" y="90055"/>
                </a:cubicBezTo>
                <a:cubicBezTo>
                  <a:pt x="158476" y="94105"/>
                  <a:pt x="166255" y="94673"/>
                  <a:pt x="173182" y="96982"/>
                </a:cubicBezTo>
                <a:cubicBezTo>
                  <a:pt x="170873" y="103909"/>
                  <a:pt x="172786" y="114498"/>
                  <a:pt x="166255" y="117764"/>
                </a:cubicBezTo>
                <a:cubicBezTo>
                  <a:pt x="151651" y="125066"/>
                  <a:pt x="133870" y="122007"/>
                  <a:pt x="117764" y="124691"/>
                </a:cubicBezTo>
                <a:cubicBezTo>
                  <a:pt x="106150" y="126627"/>
                  <a:pt x="94673" y="129309"/>
                  <a:pt x="83127" y="131618"/>
                </a:cubicBezTo>
                <a:cubicBezTo>
                  <a:pt x="76200" y="138545"/>
                  <a:pt x="69783" y="146024"/>
                  <a:pt x="62345" y="152400"/>
                </a:cubicBezTo>
                <a:cubicBezTo>
                  <a:pt x="53579" y="159914"/>
                  <a:pt x="42800" y="165018"/>
                  <a:pt x="34636" y="173182"/>
                </a:cubicBezTo>
                <a:cubicBezTo>
                  <a:pt x="28749" y="179069"/>
                  <a:pt x="25400" y="187037"/>
                  <a:pt x="20782" y="193964"/>
                </a:cubicBezTo>
                <a:cubicBezTo>
                  <a:pt x="12271" y="228009"/>
                  <a:pt x="20587" y="214941"/>
                  <a:pt x="0" y="235527"/>
                </a:cubicBezTo>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42" name="Freeform: Shape 441">
            <a:extLst>
              <a:ext uri="{FF2B5EF4-FFF2-40B4-BE49-F238E27FC236}">
                <a16:creationId xmlns:a16="http://schemas.microsoft.com/office/drawing/2014/main" id="{DDE28A97-1A05-4663-A750-84A57D458AA6}"/>
              </a:ext>
            </a:extLst>
          </p:cNvPr>
          <p:cNvSpPr/>
          <p:nvPr/>
        </p:nvSpPr>
        <p:spPr>
          <a:xfrm>
            <a:off x="2991102" y="7418732"/>
            <a:ext cx="177866" cy="416845"/>
          </a:xfrm>
          <a:custGeom>
            <a:avLst/>
            <a:gdLst>
              <a:gd name="connsiteX0" fmla="*/ 0 w 173182"/>
              <a:gd name="connsiteY0" fmla="*/ 0 h 235527"/>
              <a:gd name="connsiteX1" fmla="*/ 55418 w 173182"/>
              <a:gd name="connsiteY1" fmla="*/ 27709 h 235527"/>
              <a:gd name="connsiteX2" fmla="*/ 110836 w 173182"/>
              <a:gd name="connsiteY2" fmla="*/ 55418 h 235527"/>
              <a:gd name="connsiteX3" fmla="*/ 131618 w 173182"/>
              <a:gd name="connsiteY3" fmla="*/ 69273 h 235527"/>
              <a:gd name="connsiteX4" fmla="*/ 152400 w 173182"/>
              <a:gd name="connsiteY4" fmla="*/ 90055 h 235527"/>
              <a:gd name="connsiteX5" fmla="*/ 173182 w 173182"/>
              <a:gd name="connsiteY5" fmla="*/ 96982 h 235527"/>
              <a:gd name="connsiteX6" fmla="*/ 166255 w 173182"/>
              <a:gd name="connsiteY6" fmla="*/ 117764 h 235527"/>
              <a:gd name="connsiteX7" fmla="*/ 117764 w 173182"/>
              <a:gd name="connsiteY7" fmla="*/ 124691 h 235527"/>
              <a:gd name="connsiteX8" fmla="*/ 83127 w 173182"/>
              <a:gd name="connsiteY8" fmla="*/ 131618 h 235527"/>
              <a:gd name="connsiteX9" fmla="*/ 62345 w 173182"/>
              <a:gd name="connsiteY9" fmla="*/ 152400 h 235527"/>
              <a:gd name="connsiteX10" fmla="*/ 34636 w 173182"/>
              <a:gd name="connsiteY10" fmla="*/ 173182 h 235527"/>
              <a:gd name="connsiteX11" fmla="*/ 20782 w 173182"/>
              <a:gd name="connsiteY11" fmla="*/ 193964 h 235527"/>
              <a:gd name="connsiteX12" fmla="*/ 0 w 173182"/>
              <a:gd name="connsiteY12" fmla="*/ 235527 h 235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182" h="235527">
                <a:moveTo>
                  <a:pt x="0" y="0"/>
                </a:moveTo>
                <a:cubicBezTo>
                  <a:pt x="18473" y="9236"/>
                  <a:pt x="36616" y="19163"/>
                  <a:pt x="55418" y="27709"/>
                </a:cubicBezTo>
                <a:cubicBezTo>
                  <a:pt x="109581" y="52328"/>
                  <a:pt x="31939" y="6107"/>
                  <a:pt x="110836" y="55418"/>
                </a:cubicBezTo>
                <a:cubicBezTo>
                  <a:pt x="117896" y="59831"/>
                  <a:pt x="125222" y="63943"/>
                  <a:pt x="131618" y="69273"/>
                </a:cubicBezTo>
                <a:cubicBezTo>
                  <a:pt x="139144" y="75545"/>
                  <a:pt x="144249" y="84621"/>
                  <a:pt x="152400" y="90055"/>
                </a:cubicBezTo>
                <a:cubicBezTo>
                  <a:pt x="158476" y="94105"/>
                  <a:pt x="166255" y="94673"/>
                  <a:pt x="173182" y="96982"/>
                </a:cubicBezTo>
                <a:cubicBezTo>
                  <a:pt x="170873" y="103909"/>
                  <a:pt x="172786" y="114498"/>
                  <a:pt x="166255" y="117764"/>
                </a:cubicBezTo>
                <a:cubicBezTo>
                  <a:pt x="151651" y="125066"/>
                  <a:pt x="133870" y="122007"/>
                  <a:pt x="117764" y="124691"/>
                </a:cubicBezTo>
                <a:cubicBezTo>
                  <a:pt x="106150" y="126627"/>
                  <a:pt x="94673" y="129309"/>
                  <a:pt x="83127" y="131618"/>
                </a:cubicBezTo>
                <a:cubicBezTo>
                  <a:pt x="76200" y="138545"/>
                  <a:pt x="69783" y="146024"/>
                  <a:pt x="62345" y="152400"/>
                </a:cubicBezTo>
                <a:cubicBezTo>
                  <a:pt x="53579" y="159914"/>
                  <a:pt x="42800" y="165018"/>
                  <a:pt x="34636" y="173182"/>
                </a:cubicBezTo>
                <a:cubicBezTo>
                  <a:pt x="28749" y="179069"/>
                  <a:pt x="25400" y="187037"/>
                  <a:pt x="20782" y="193964"/>
                </a:cubicBezTo>
                <a:cubicBezTo>
                  <a:pt x="12271" y="228009"/>
                  <a:pt x="20587" y="214941"/>
                  <a:pt x="0" y="235527"/>
                </a:cubicBezTo>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43" name="Freeform: Shape 442">
            <a:extLst>
              <a:ext uri="{FF2B5EF4-FFF2-40B4-BE49-F238E27FC236}">
                <a16:creationId xmlns:a16="http://schemas.microsoft.com/office/drawing/2014/main" id="{E8442856-EF43-4DB6-B3FD-76FF96A2CAB3}"/>
              </a:ext>
            </a:extLst>
          </p:cNvPr>
          <p:cNvSpPr/>
          <p:nvPr/>
        </p:nvSpPr>
        <p:spPr>
          <a:xfrm>
            <a:off x="3037888" y="7961024"/>
            <a:ext cx="177866" cy="416845"/>
          </a:xfrm>
          <a:custGeom>
            <a:avLst/>
            <a:gdLst>
              <a:gd name="connsiteX0" fmla="*/ 0 w 173182"/>
              <a:gd name="connsiteY0" fmla="*/ 0 h 235527"/>
              <a:gd name="connsiteX1" fmla="*/ 55418 w 173182"/>
              <a:gd name="connsiteY1" fmla="*/ 27709 h 235527"/>
              <a:gd name="connsiteX2" fmla="*/ 110836 w 173182"/>
              <a:gd name="connsiteY2" fmla="*/ 55418 h 235527"/>
              <a:gd name="connsiteX3" fmla="*/ 131618 w 173182"/>
              <a:gd name="connsiteY3" fmla="*/ 69273 h 235527"/>
              <a:gd name="connsiteX4" fmla="*/ 152400 w 173182"/>
              <a:gd name="connsiteY4" fmla="*/ 90055 h 235527"/>
              <a:gd name="connsiteX5" fmla="*/ 173182 w 173182"/>
              <a:gd name="connsiteY5" fmla="*/ 96982 h 235527"/>
              <a:gd name="connsiteX6" fmla="*/ 166255 w 173182"/>
              <a:gd name="connsiteY6" fmla="*/ 117764 h 235527"/>
              <a:gd name="connsiteX7" fmla="*/ 117764 w 173182"/>
              <a:gd name="connsiteY7" fmla="*/ 124691 h 235527"/>
              <a:gd name="connsiteX8" fmla="*/ 83127 w 173182"/>
              <a:gd name="connsiteY8" fmla="*/ 131618 h 235527"/>
              <a:gd name="connsiteX9" fmla="*/ 62345 w 173182"/>
              <a:gd name="connsiteY9" fmla="*/ 152400 h 235527"/>
              <a:gd name="connsiteX10" fmla="*/ 34636 w 173182"/>
              <a:gd name="connsiteY10" fmla="*/ 173182 h 235527"/>
              <a:gd name="connsiteX11" fmla="*/ 20782 w 173182"/>
              <a:gd name="connsiteY11" fmla="*/ 193964 h 235527"/>
              <a:gd name="connsiteX12" fmla="*/ 0 w 173182"/>
              <a:gd name="connsiteY12" fmla="*/ 235527 h 235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182" h="235527">
                <a:moveTo>
                  <a:pt x="0" y="0"/>
                </a:moveTo>
                <a:cubicBezTo>
                  <a:pt x="18473" y="9236"/>
                  <a:pt x="36616" y="19163"/>
                  <a:pt x="55418" y="27709"/>
                </a:cubicBezTo>
                <a:cubicBezTo>
                  <a:pt x="109581" y="52328"/>
                  <a:pt x="31939" y="6107"/>
                  <a:pt x="110836" y="55418"/>
                </a:cubicBezTo>
                <a:cubicBezTo>
                  <a:pt x="117896" y="59831"/>
                  <a:pt x="125222" y="63943"/>
                  <a:pt x="131618" y="69273"/>
                </a:cubicBezTo>
                <a:cubicBezTo>
                  <a:pt x="139144" y="75545"/>
                  <a:pt x="144249" y="84621"/>
                  <a:pt x="152400" y="90055"/>
                </a:cubicBezTo>
                <a:cubicBezTo>
                  <a:pt x="158476" y="94105"/>
                  <a:pt x="166255" y="94673"/>
                  <a:pt x="173182" y="96982"/>
                </a:cubicBezTo>
                <a:cubicBezTo>
                  <a:pt x="170873" y="103909"/>
                  <a:pt x="172786" y="114498"/>
                  <a:pt x="166255" y="117764"/>
                </a:cubicBezTo>
                <a:cubicBezTo>
                  <a:pt x="151651" y="125066"/>
                  <a:pt x="133870" y="122007"/>
                  <a:pt x="117764" y="124691"/>
                </a:cubicBezTo>
                <a:cubicBezTo>
                  <a:pt x="106150" y="126627"/>
                  <a:pt x="94673" y="129309"/>
                  <a:pt x="83127" y="131618"/>
                </a:cubicBezTo>
                <a:cubicBezTo>
                  <a:pt x="76200" y="138545"/>
                  <a:pt x="69783" y="146024"/>
                  <a:pt x="62345" y="152400"/>
                </a:cubicBezTo>
                <a:cubicBezTo>
                  <a:pt x="53579" y="159914"/>
                  <a:pt x="42800" y="165018"/>
                  <a:pt x="34636" y="173182"/>
                </a:cubicBezTo>
                <a:cubicBezTo>
                  <a:pt x="28749" y="179069"/>
                  <a:pt x="25400" y="187037"/>
                  <a:pt x="20782" y="193964"/>
                </a:cubicBezTo>
                <a:cubicBezTo>
                  <a:pt x="12271" y="228009"/>
                  <a:pt x="20587" y="214941"/>
                  <a:pt x="0" y="235527"/>
                </a:cubicBezTo>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44" name="Freeform: Shape 443">
            <a:extLst>
              <a:ext uri="{FF2B5EF4-FFF2-40B4-BE49-F238E27FC236}">
                <a16:creationId xmlns:a16="http://schemas.microsoft.com/office/drawing/2014/main" id="{F06BC290-C288-4E27-AC94-044076D06BAC}"/>
              </a:ext>
            </a:extLst>
          </p:cNvPr>
          <p:cNvSpPr/>
          <p:nvPr/>
        </p:nvSpPr>
        <p:spPr>
          <a:xfrm>
            <a:off x="2421951" y="7509453"/>
            <a:ext cx="138617" cy="222298"/>
          </a:xfrm>
          <a:custGeom>
            <a:avLst/>
            <a:gdLst>
              <a:gd name="connsiteX0" fmla="*/ 0 w 173182"/>
              <a:gd name="connsiteY0" fmla="*/ 0 h 235527"/>
              <a:gd name="connsiteX1" fmla="*/ 55418 w 173182"/>
              <a:gd name="connsiteY1" fmla="*/ 27709 h 235527"/>
              <a:gd name="connsiteX2" fmla="*/ 110836 w 173182"/>
              <a:gd name="connsiteY2" fmla="*/ 55418 h 235527"/>
              <a:gd name="connsiteX3" fmla="*/ 131618 w 173182"/>
              <a:gd name="connsiteY3" fmla="*/ 69273 h 235527"/>
              <a:gd name="connsiteX4" fmla="*/ 152400 w 173182"/>
              <a:gd name="connsiteY4" fmla="*/ 90055 h 235527"/>
              <a:gd name="connsiteX5" fmla="*/ 173182 w 173182"/>
              <a:gd name="connsiteY5" fmla="*/ 96982 h 235527"/>
              <a:gd name="connsiteX6" fmla="*/ 166255 w 173182"/>
              <a:gd name="connsiteY6" fmla="*/ 117764 h 235527"/>
              <a:gd name="connsiteX7" fmla="*/ 117764 w 173182"/>
              <a:gd name="connsiteY7" fmla="*/ 124691 h 235527"/>
              <a:gd name="connsiteX8" fmla="*/ 83127 w 173182"/>
              <a:gd name="connsiteY8" fmla="*/ 131618 h 235527"/>
              <a:gd name="connsiteX9" fmla="*/ 62345 w 173182"/>
              <a:gd name="connsiteY9" fmla="*/ 152400 h 235527"/>
              <a:gd name="connsiteX10" fmla="*/ 34636 w 173182"/>
              <a:gd name="connsiteY10" fmla="*/ 173182 h 235527"/>
              <a:gd name="connsiteX11" fmla="*/ 20782 w 173182"/>
              <a:gd name="connsiteY11" fmla="*/ 193964 h 235527"/>
              <a:gd name="connsiteX12" fmla="*/ 0 w 173182"/>
              <a:gd name="connsiteY12" fmla="*/ 235527 h 235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182" h="235527">
                <a:moveTo>
                  <a:pt x="0" y="0"/>
                </a:moveTo>
                <a:cubicBezTo>
                  <a:pt x="18473" y="9236"/>
                  <a:pt x="36616" y="19163"/>
                  <a:pt x="55418" y="27709"/>
                </a:cubicBezTo>
                <a:cubicBezTo>
                  <a:pt x="109581" y="52328"/>
                  <a:pt x="31939" y="6107"/>
                  <a:pt x="110836" y="55418"/>
                </a:cubicBezTo>
                <a:cubicBezTo>
                  <a:pt x="117896" y="59831"/>
                  <a:pt x="125222" y="63943"/>
                  <a:pt x="131618" y="69273"/>
                </a:cubicBezTo>
                <a:cubicBezTo>
                  <a:pt x="139144" y="75545"/>
                  <a:pt x="144249" y="84621"/>
                  <a:pt x="152400" y="90055"/>
                </a:cubicBezTo>
                <a:cubicBezTo>
                  <a:pt x="158476" y="94105"/>
                  <a:pt x="166255" y="94673"/>
                  <a:pt x="173182" y="96982"/>
                </a:cubicBezTo>
                <a:cubicBezTo>
                  <a:pt x="170873" y="103909"/>
                  <a:pt x="172786" y="114498"/>
                  <a:pt x="166255" y="117764"/>
                </a:cubicBezTo>
                <a:cubicBezTo>
                  <a:pt x="151651" y="125066"/>
                  <a:pt x="133870" y="122007"/>
                  <a:pt x="117764" y="124691"/>
                </a:cubicBezTo>
                <a:cubicBezTo>
                  <a:pt x="106150" y="126627"/>
                  <a:pt x="94673" y="129309"/>
                  <a:pt x="83127" y="131618"/>
                </a:cubicBezTo>
                <a:cubicBezTo>
                  <a:pt x="76200" y="138545"/>
                  <a:pt x="69783" y="146024"/>
                  <a:pt x="62345" y="152400"/>
                </a:cubicBezTo>
                <a:cubicBezTo>
                  <a:pt x="53579" y="159914"/>
                  <a:pt x="42800" y="165018"/>
                  <a:pt x="34636" y="173182"/>
                </a:cubicBezTo>
                <a:cubicBezTo>
                  <a:pt x="28749" y="179069"/>
                  <a:pt x="25400" y="187037"/>
                  <a:pt x="20782" y="193964"/>
                </a:cubicBezTo>
                <a:cubicBezTo>
                  <a:pt x="12271" y="228009"/>
                  <a:pt x="20587" y="214941"/>
                  <a:pt x="0" y="235527"/>
                </a:cubicBezTo>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45" name="Freeform: Shape 444">
            <a:extLst>
              <a:ext uri="{FF2B5EF4-FFF2-40B4-BE49-F238E27FC236}">
                <a16:creationId xmlns:a16="http://schemas.microsoft.com/office/drawing/2014/main" id="{38406E9D-BE87-47CD-9582-E8833521A824}"/>
              </a:ext>
            </a:extLst>
          </p:cNvPr>
          <p:cNvSpPr/>
          <p:nvPr/>
        </p:nvSpPr>
        <p:spPr>
          <a:xfrm>
            <a:off x="2525302" y="7212919"/>
            <a:ext cx="106710" cy="222298"/>
          </a:xfrm>
          <a:custGeom>
            <a:avLst/>
            <a:gdLst>
              <a:gd name="connsiteX0" fmla="*/ 0 w 173182"/>
              <a:gd name="connsiteY0" fmla="*/ 0 h 235527"/>
              <a:gd name="connsiteX1" fmla="*/ 55418 w 173182"/>
              <a:gd name="connsiteY1" fmla="*/ 27709 h 235527"/>
              <a:gd name="connsiteX2" fmla="*/ 110836 w 173182"/>
              <a:gd name="connsiteY2" fmla="*/ 55418 h 235527"/>
              <a:gd name="connsiteX3" fmla="*/ 131618 w 173182"/>
              <a:gd name="connsiteY3" fmla="*/ 69273 h 235527"/>
              <a:gd name="connsiteX4" fmla="*/ 152400 w 173182"/>
              <a:gd name="connsiteY4" fmla="*/ 90055 h 235527"/>
              <a:gd name="connsiteX5" fmla="*/ 173182 w 173182"/>
              <a:gd name="connsiteY5" fmla="*/ 96982 h 235527"/>
              <a:gd name="connsiteX6" fmla="*/ 166255 w 173182"/>
              <a:gd name="connsiteY6" fmla="*/ 117764 h 235527"/>
              <a:gd name="connsiteX7" fmla="*/ 117764 w 173182"/>
              <a:gd name="connsiteY7" fmla="*/ 124691 h 235527"/>
              <a:gd name="connsiteX8" fmla="*/ 83127 w 173182"/>
              <a:gd name="connsiteY8" fmla="*/ 131618 h 235527"/>
              <a:gd name="connsiteX9" fmla="*/ 62345 w 173182"/>
              <a:gd name="connsiteY9" fmla="*/ 152400 h 235527"/>
              <a:gd name="connsiteX10" fmla="*/ 34636 w 173182"/>
              <a:gd name="connsiteY10" fmla="*/ 173182 h 235527"/>
              <a:gd name="connsiteX11" fmla="*/ 20782 w 173182"/>
              <a:gd name="connsiteY11" fmla="*/ 193964 h 235527"/>
              <a:gd name="connsiteX12" fmla="*/ 0 w 173182"/>
              <a:gd name="connsiteY12" fmla="*/ 235527 h 235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182" h="235527">
                <a:moveTo>
                  <a:pt x="0" y="0"/>
                </a:moveTo>
                <a:cubicBezTo>
                  <a:pt x="18473" y="9236"/>
                  <a:pt x="36616" y="19163"/>
                  <a:pt x="55418" y="27709"/>
                </a:cubicBezTo>
                <a:cubicBezTo>
                  <a:pt x="109581" y="52328"/>
                  <a:pt x="31939" y="6107"/>
                  <a:pt x="110836" y="55418"/>
                </a:cubicBezTo>
                <a:cubicBezTo>
                  <a:pt x="117896" y="59831"/>
                  <a:pt x="125222" y="63943"/>
                  <a:pt x="131618" y="69273"/>
                </a:cubicBezTo>
                <a:cubicBezTo>
                  <a:pt x="139144" y="75545"/>
                  <a:pt x="144249" y="84621"/>
                  <a:pt x="152400" y="90055"/>
                </a:cubicBezTo>
                <a:cubicBezTo>
                  <a:pt x="158476" y="94105"/>
                  <a:pt x="166255" y="94673"/>
                  <a:pt x="173182" y="96982"/>
                </a:cubicBezTo>
                <a:cubicBezTo>
                  <a:pt x="170873" y="103909"/>
                  <a:pt x="172786" y="114498"/>
                  <a:pt x="166255" y="117764"/>
                </a:cubicBezTo>
                <a:cubicBezTo>
                  <a:pt x="151651" y="125066"/>
                  <a:pt x="133870" y="122007"/>
                  <a:pt x="117764" y="124691"/>
                </a:cubicBezTo>
                <a:cubicBezTo>
                  <a:pt x="106150" y="126627"/>
                  <a:pt x="94673" y="129309"/>
                  <a:pt x="83127" y="131618"/>
                </a:cubicBezTo>
                <a:cubicBezTo>
                  <a:pt x="76200" y="138545"/>
                  <a:pt x="69783" y="146024"/>
                  <a:pt x="62345" y="152400"/>
                </a:cubicBezTo>
                <a:cubicBezTo>
                  <a:pt x="53579" y="159914"/>
                  <a:pt x="42800" y="165018"/>
                  <a:pt x="34636" y="173182"/>
                </a:cubicBezTo>
                <a:cubicBezTo>
                  <a:pt x="28749" y="179069"/>
                  <a:pt x="25400" y="187037"/>
                  <a:pt x="20782" y="193964"/>
                </a:cubicBezTo>
                <a:cubicBezTo>
                  <a:pt x="12271" y="228009"/>
                  <a:pt x="20587" y="214941"/>
                  <a:pt x="0" y="235527"/>
                </a:cubicBezTo>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46" name="Freeform: Shape 445">
            <a:extLst>
              <a:ext uri="{FF2B5EF4-FFF2-40B4-BE49-F238E27FC236}">
                <a16:creationId xmlns:a16="http://schemas.microsoft.com/office/drawing/2014/main" id="{2FAD30C8-AB64-4272-BBE0-C2F76D3A6EDF}"/>
              </a:ext>
            </a:extLst>
          </p:cNvPr>
          <p:cNvSpPr/>
          <p:nvPr/>
        </p:nvSpPr>
        <p:spPr>
          <a:xfrm>
            <a:off x="2259688" y="7999770"/>
            <a:ext cx="106710" cy="222298"/>
          </a:xfrm>
          <a:custGeom>
            <a:avLst/>
            <a:gdLst>
              <a:gd name="connsiteX0" fmla="*/ 0 w 173182"/>
              <a:gd name="connsiteY0" fmla="*/ 0 h 235527"/>
              <a:gd name="connsiteX1" fmla="*/ 55418 w 173182"/>
              <a:gd name="connsiteY1" fmla="*/ 27709 h 235527"/>
              <a:gd name="connsiteX2" fmla="*/ 110836 w 173182"/>
              <a:gd name="connsiteY2" fmla="*/ 55418 h 235527"/>
              <a:gd name="connsiteX3" fmla="*/ 131618 w 173182"/>
              <a:gd name="connsiteY3" fmla="*/ 69273 h 235527"/>
              <a:gd name="connsiteX4" fmla="*/ 152400 w 173182"/>
              <a:gd name="connsiteY4" fmla="*/ 90055 h 235527"/>
              <a:gd name="connsiteX5" fmla="*/ 173182 w 173182"/>
              <a:gd name="connsiteY5" fmla="*/ 96982 h 235527"/>
              <a:gd name="connsiteX6" fmla="*/ 166255 w 173182"/>
              <a:gd name="connsiteY6" fmla="*/ 117764 h 235527"/>
              <a:gd name="connsiteX7" fmla="*/ 117764 w 173182"/>
              <a:gd name="connsiteY7" fmla="*/ 124691 h 235527"/>
              <a:gd name="connsiteX8" fmla="*/ 83127 w 173182"/>
              <a:gd name="connsiteY8" fmla="*/ 131618 h 235527"/>
              <a:gd name="connsiteX9" fmla="*/ 62345 w 173182"/>
              <a:gd name="connsiteY9" fmla="*/ 152400 h 235527"/>
              <a:gd name="connsiteX10" fmla="*/ 34636 w 173182"/>
              <a:gd name="connsiteY10" fmla="*/ 173182 h 235527"/>
              <a:gd name="connsiteX11" fmla="*/ 20782 w 173182"/>
              <a:gd name="connsiteY11" fmla="*/ 193964 h 235527"/>
              <a:gd name="connsiteX12" fmla="*/ 0 w 173182"/>
              <a:gd name="connsiteY12" fmla="*/ 235527 h 235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182" h="235527">
                <a:moveTo>
                  <a:pt x="0" y="0"/>
                </a:moveTo>
                <a:cubicBezTo>
                  <a:pt x="18473" y="9236"/>
                  <a:pt x="36616" y="19163"/>
                  <a:pt x="55418" y="27709"/>
                </a:cubicBezTo>
                <a:cubicBezTo>
                  <a:pt x="109581" y="52328"/>
                  <a:pt x="31939" y="6107"/>
                  <a:pt x="110836" y="55418"/>
                </a:cubicBezTo>
                <a:cubicBezTo>
                  <a:pt x="117896" y="59831"/>
                  <a:pt x="125222" y="63943"/>
                  <a:pt x="131618" y="69273"/>
                </a:cubicBezTo>
                <a:cubicBezTo>
                  <a:pt x="139144" y="75545"/>
                  <a:pt x="144249" y="84621"/>
                  <a:pt x="152400" y="90055"/>
                </a:cubicBezTo>
                <a:cubicBezTo>
                  <a:pt x="158476" y="94105"/>
                  <a:pt x="166255" y="94673"/>
                  <a:pt x="173182" y="96982"/>
                </a:cubicBezTo>
                <a:cubicBezTo>
                  <a:pt x="170873" y="103909"/>
                  <a:pt x="172786" y="114498"/>
                  <a:pt x="166255" y="117764"/>
                </a:cubicBezTo>
                <a:cubicBezTo>
                  <a:pt x="151651" y="125066"/>
                  <a:pt x="133870" y="122007"/>
                  <a:pt x="117764" y="124691"/>
                </a:cubicBezTo>
                <a:cubicBezTo>
                  <a:pt x="106150" y="126627"/>
                  <a:pt x="94673" y="129309"/>
                  <a:pt x="83127" y="131618"/>
                </a:cubicBezTo>
                <a:cubicBezTo>
                  <a:pt x="76200" y="138545"/>
                  <a:pt x="69783" y="146024"/>
                  <a:pt x="62345" y="152400"/>
                </a:cubicBezTo>
                <a:cubicBezTo>
                  <a:pt x="53579" y="159914"/>
                  <a:pt x="42800" y="165018"/>
                  <a:pt x="34636" y="173182"/>
                </a:cubicBezTo>
                <a:cubicBezTo>
                  <a:pt x="28749" y="179069"/>
                  <a:pt x="25400" y="187037"/>
                  <a:pt x="20782" y="193964"/>
                </a:cubicBezTo>
                <a:cubicBezTo>
                  <a:pt x="12271" y="228009"/>
                  <a:pt x="20587" y="214941"/>
                  <a:pt x="0" y="235527"/>
                </a:cubicBezTo>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47" name="Freeform: Shape 446">
            <a:extLst>
              <a:ext uri="{FF2B5EF4-FFF2-40B4-BE49-F238E27FC236}">
                <a16:creationId xmlns:a16="http://schemas.microsoft.com/office/drawing/2014/main" id="{7A3CA806-35BF-4BCC-9B2A-866D19BEDCA2}"/>
              </a:ext>
            </a:extLst>
          </p:cNvPr>
          <p:cNvSpPr/>
          <p:nvPr/>
        </p:nvSpPr>
        <p:spPr>
          <a:xfrm>
            <a:off x="1744843" y="7478087"/>
            <a:ext cx="117900" cy="103909"/>
          </a:xfrm>
          <a:custGeom>
            <a:avLst/>
            <a:gdLst>
              <a:gd name="connsiteX0" fmla="*/ 55418 w 117900"/>
              <a:gd name="connsiteY0" fmla="*/ 0 h 103909"/>
              <a:gd name="connsiteX1" fmla="*/ 96982 w 117900"/>
              <a:gd name="connsiteY1" fmla="*/ 20782 h 103909"/>
              <a:gd name="connsiteX2" fmla="*/ 117764 w 117900"/>
              <a:gd name="connsiteY2" fmla="*/ 27709 h 103909"/>
              <a:gd name="connsiteX3" fmla="*/ 55418 w 117900"/>
              <a:gd name="connsiteY3" fmla="*/ 55418 h 103909"/>
              <a:gd name="connsiteX4" fmla="*/ 34637 w 117900"/>
              <a:gd name="connsiteY4" fmla="*/ 69273 h 103909"/>
              <a:gd name="connsiteX5" fmla="*/ 0 w 117900"/>
              <a:gd name="connsiteY5" fmla="*/ 103909 h 103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900" h="103909">
                <a:moveTo>
                  <a:pt x="55418" y="0"/>
                </a:moveTo>
                <a:cubicBezTo>
                  <a:pt x="69273" y="6927"/>
                  <a:pt x="82827" y="14491"/>
                  <a:pt x="96982" y="20782"/>
                </a:cubicBezTo>
                <a:cubicBezTo>
                  <a:pt x="103655" y="23748"/>
                  <a:pt x="119535" y="20625"/>
                  <a:pt x="117764" y="27709"/>
                </a:cubicBezTo>
                <a:cubicBezTo>
                  <a:pt x="112390" y="49205"/>
                  <a:pt x="68992" y="52703"/>
                  <a:pt x="55418" y="55418"/>
                </a:cubicBezTo>
                <a:cubicBezTo>
                  <a:pt x="48491" y="60036"/>
                  <a:pt x="41033" y="63943"/>
                  <a:pt x="34637" y="69273"/>
                </a:cubicBezTo>
                <a:cubicBezTo>
                  <a:pt x="34630" y="69279"/>
                  <a:pt x="3853" y="100056"/>
                  <a:pt x="0" y="103909"/>
                </a:cubicBezTo>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48" name="Freeform: Shape 447">
            <a:extLst>
              <a:ext uri="{FF2B5EF4-FFF2-40B4-BE49-F238E27FC236}">
                <a16:creationId xmlns:a16="http://schemas.microsoft.com/office/drawing/2014/main" id="{2DDB1D1E-5D0D-4ED7-B169-4F8EEB704BAF}"/>
              </a:ext>
            </a:extLst>
          </p:cNvPr>
          <p:cNvSpPr/>
          <p:nvPr/>
        </p:nvSpPr>
        <p:spPr>
          <a:xfrm>
            <a:off x="2013239" y="8299336"/>
            <a:ext cx="117900" cy="103909"/>
          </a:xfrm>
          <a:custGeom>
            <a:avLst/>
            <a:gdLst>
              <a:gd name="connsiteX0" fmla="*/ 55418 w 117900"/>
              <a:gd name="connsiteY0" fmla="*/ 0 h 103909"/>
              <a:gd name="connsiteX1" fmla="*/ 96982 w 117900"/>
              <a:gd name="connsiteY1" fmla="*/ 20782 h 103909"/>
              <a:gd name="connsiteX2" fmla="*/ 117764 w 117900"/>
              <a:gd name="connsiteY2" fmla="*/ 27709 h 103909"/>
              <a:gd name="connsiteX3" fmla="*/ 55418 w 117900"/>
              <a:gd name="connsiteY3" fmla="*/ 55418 h 103909"/>
              <a:gd name="connsiteX4" fmla="*/ 34637 w 117900"/>
              <a:gd name="connsiteY4" fmla="*/ 69273 h 103909"/>
              <a:gd name="connsiteX5" fmla="*/ 0 w 117900"/>
              <a:gd name="connsiteY5" fmla="*/ 103909 h 103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900" h="103909">
                <a:moveTo>
                  <a:pt x="55418" y="0"/>
                </a:moveTo>
                <a:cubicBezTo>
                  <a:pt x="69273" y="6927"/>
                  <a:pt x="82827" y="14491"/>
                  <a:pt x="96982" y="20782"/>
                </a:cubicBezTo>
                <a:cubicBezTo>
                  <a:pt x="103655" y="23748"/>
                  <a:pt x="119535" y="20625"/>
                  <a:pt x="117764" y="27709"/>
                </a:cubicBezTo>
                <a:cubicBezTo>
                  <a:pt x="112390" y="49205"/>
                  <a:pt x="68992" y="52703"/>
                  <a:pt x="55418" y="55418"/>
                </a:cubicBezTo>
                <a:cubicBezTo>
                  <a:pt x="48491" y="60036"/>
                  <a:pt x="41033" y="63943"/>
                  <a:pt x="34637" y="69273"/>
                </a:cubicBezTo>
                <a:cubicBezTo>
                  <a:pt x="34630" y="69279"/>
                  <a:pt x="3853" y="100056"/>
                  <a:pt x="0" y="103909"/>
                </a:cubicBezTo>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49" name="Freeform: Shape 448">
            <a:extLst>
              <a:ext uri="{FF2B5EF4-FFF2-40B4-BE49-F238E27FC236}">
                <a16:creationId xmlns:a16="http://schemas.microsoft.com/office/drawing/2014/main" id="{19F18BD8-3EAA-41F0-A924-A4692480BDA2}"/>
              </a:ext>
            </a:extLst>
          </p:cNvPr>
          <p:cNvSpPr/>
          <p:nvPr/>
        </p:nvSpPr>
        <p:spPr>
          <a:xfrm>
            <a:off x="1878644" y="7658136"/>
            <a:ext cx="117900" cy="103909"/>
          </a:xfrm>
          <a:custGeom>
            <a:avLst/>
            <a:gdLst>
              <a:gd name="connsiteX0" fmla="*/ 55418 w 117900"/>
              <a:gd name="connsiteY0" fmla="*/ 0 h 103909"/>
              <a:gd name="connsiteX1" fmla="*/ 96982 w 117900"/>
              <a:gd name="connsiteY1" fmla="*/ 20782 h 103909"/>
              <a:gd name="connsiteX2" fmla="*/ 117764 w 117900"/>
              <a:gd name="connsiteY2" fmla="*/ 27709 h 103909"/>
              <a:gd name="connsiteX3" fmla="*/ 55418 w 117900"/>
              <a:gd name="connsiteY3" fmla="*/ 55418 h 103909"/>
              <a:gd name="connsiteX4" fmla="*/ 34637 w 117900"/>
              <a:gd name="connsiteY4" fmla="*/ 69273 h 103909"/>
              <a:gd name="connsiteX5" fmla="*/ 0 w 117900"/>
              <a:gd name="connsiteY5" fmla="*/ 103909 h 103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900" h="103909">
                <a:moveTo>
                  <a:pt x="55418" y="0"/>
                </a:moveTo>
                <a:cubicBezTo>
                  <a:pt x="69273" y="6927"/>
                  <a:pt x="82827" y="14491"/>
                  <a:pt x="96982" y="20782"/>
                </a:cubicBezTo>
                <a:cubicBezTo>
                  <a:pt x="103655" y="23748"/>
                  <a:pt x="119535" y="20625"/>
                  <a:pt x="117764" y="27709"/>
                </a:cubicBezTo>
                <a:cubicBezTo>
                  <a:pt x="112390" y="49205"/>
                  <a:pt x="68992" y="52703"/>
                  <a:pt x="55418" y="55418"/>
                </a:cubicBezTo>
                <a:cubicBezTo>
                  <a:pt x="48491" y="60036"/>
                  <a:pt x="41033" y="63943"/>
                  <a:pt x="34637" y="69273"/>
                </a:cubicBezTo>
                <a:cubicBezTo>
                  <a:pt x="34630" y="69279"/>
                  <a:pt x="3853" y="100056"/>
                  <a:pt x="0" y="103909"/>
                </a:cubicBezTo>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50" name="Freeform: Shape 449">
            <a:extLst>
              <a:ext uri="{FF2B5EF4-FFF2-40B4-BE49-F238E27FC236}">
                <a16:creationId xmlns:a16="http://schemas.microsoft.com/office/drawing/2014/main" id="{DCB32D70-F8E1-43FB-B45E-8723981FE7BA}"/>
              </a:ext>
            </a:extLst>
          </p:cNvPr>
          <p:cNvSpPr/>
          <p:nvPr/>
        </p:nvSpPr>
        <p:spPr>
          <a:xfrm>
            <a:off x="1820528" y="8161132"/>
            <a:ext cx="117900" cy="103909"/>
          </a:xfrm>
          <a:custGeom>
            <a:avLst/>
            <a:gdLst>
              <a:gd name="connsiteX0" fmla="*/ 55418 w 117900"/>
              <a:gd name="connsiteY0" fmla="*/ 0 h 103909"/>
              <a:gd name="connsiteX1" fmla="*/ 96982 w 117900"/>
              <a:gd name="connsiteY1" fmla="*/ 20782 h 103909"/>
              <a:gd name="connsiteX2" fmla="*/ 117764 w 117900"/>
              <a:gd name="connsiteY2" fmla="*/ 27709 h 103909"/>
              <a:gd name="connsiteX3" fmla="*/ 55418 w 117900"/>
              <a:gd name="connsiteY3" fmla="*/ 55418 h 103909"/>
              <a:gd name="connsiteX4" fmla="*/ 34637 w 117900"/>
              <a:gd name="connsiteY4" fmla="*/ 69273 h 103909"/>
              <a:gd name="connsiteX5" fmla="*/ 0 w 117900"/>
              <a:gd name="connsiteY5" fmla="*/ 103909 h 103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900" h="103909">
                <a:moveTo>
                  <a:pt x="55418" y="0"/>
                </a:moveTo>
                <a:cubicBezTo>
                  <a:pt x="69273" y="6927"/>
                  <a:pt x="82827" y="14491"/>
                  <a:pt x="96982" y="20782"/>
                </a:cubicBezTo>
                <a:cubicBezTo>
                  <a:pt x="103655" y="23748"/>
                  <a:pt x="119535" y="20625"/>
                  <a:pt x="117764" y="27709"/>
                </a:cubicBezTo>
                <a:cubicBezTo>
                  <a:pt x="112390" y="49205"/>
                  <a:pt x="68992" y="52703"/>
                  <a:pt x="55418" y="55418"/>
                </a:cubicBezTo>
                <a:cubicBezTo>
                  <a:pt x="48491" y="60036"/>
                  <a:pt x="41033" y="63943"/>
                  <a:pt x="34637" y="69273"/>
                </a:cubicBezTo>
                <a:cubicBezTo>
                  <a:pt x="34630" y="69279"/>
                  <a:pt x="3853" y="100056"/>
                  <a:pt x="0" y="103909"/>
                </a:cubicBezTo>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51" name="Freeform: Shape 450">
            <a:extLst>
              <a:ext uri="{FF2B5EF4-FFF2-40B4-BE49-F238E27FC236}">
                <a16:creationId xmlns:a16="http://schemas.microsoft.com/office/drawing/2014/main" id="{C7EA87C6-315A-48C1-B89A-D99A1F559220}"/>
              </a:ext>
            </a:extLst>
          </p:cNvPr>
          <p:cNvSpPr/>
          <p:nvPr/>
        </p:nvSpPr>
        <p:spPr>
          <a:xfrm>
            <a:off x="2007850" y="8039391"/>
            <a:ext cx="83680" cy="66322"/>
          </a:xfrm>
          <a:custGeom>
            <a:avLst/>
            <a:gdLst>
              <a:gd name="connsiteX0" fmla="*/ 55418 w 117900"/>
              <a:gd name="connsiteY0" fmla="*/ 0 h 103909"/>
              <a:gd name="connsiteX1" fmla="*/ 96982 w 117900"/>
              <a:gd name="connsiteY1" fmla="*/ 20782 h 103909"/>
              <a:gd name="connsiteX2" fmla="*/ 117764 w 117900"/>
              <a:gd name="connsiteY2" fmla="*/ 27709 h 103909"/>
              <a:gd name="connsiteX3" fmla="*/ 55418 w 117900"/>
              <a:gd name="connsiteY3" fmla="*/ 55418 h 103909"/>
              <a:gd name="connsiteX4" fmla="*/ 34637 w 117900"/>
              <a:gd name="connsiteY4" fmla="*/ 69273 h 103909"/>
              <a:gd name="connsiteX5" fmla="*/ 0 w 117900"/>
              <a:gd name="connsiteY5" fmla="*/ 103909 h 103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900" h="103909">
                <a:moveTo>
                  <a:pt x="55418" y="0"/>
                </a:moveTo>
                <a:cubicBezTo>
                  <a:pt x="69273" y="6927"/>
                  <a:pt x="82827" y="14491"/>
                  <a:pt x="96982" y="20782"/>
                </a:cubicBezTo>
                <a:cubicBezTo>
                  <a:pt x="103655" y="23748"/>
                  <a:pt x="119535" y="20625"/>
                  <a:pt x="117764" y="27709"/>
                </a:cubicBezTo>
                <a:cubicBezTo>
                  <a:pt x="112390" y="49205"/>
                  <a:pt x="68992" y="52703"/>
                  <a:pt x="55418" y="55418"/>
                </a:cubicBezTo>
                <a:cubicBezTo>
                  <a:pt x="48491" y="60036"/>
                  <a:pt x="41033" y="63943"/>
                  <a:pt x="34637" y="69273"/>
                </a:cubicBezTo>
                <a:cubicBezTo>
                  <a:pt x="34630" y="69279"/>
                  <a:pt x="3853" y="100056"/>
                  <a:pt x="0" y="103909"/>
                </a:cubicBezTo>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53" name="Freeform: Shape 452">
            <a:extLst>
              <a:ext uri="{FF2B5EF4-FFF2-40B4-BE49-F238E27FC236}">
                <a16:creationId xmlns:a16="http://schemas.microsoft.com/office/drawing/2014/main" id="{D58EFD9D-354D-4765-BBE4-B80519F5186C}"/>
              </a:ext>
            </a:extLst>
          </p:cNvPr>
          <p:cNvSpPr/>
          <p:nvPr/>
        </p:nvSpPr>
        <p:spPr>
          <a:xfrm>
            <a:off x="1726819" y="7945733"/>
            <a:ext cx="117900" cy="103909"/>
          </a:xfrm>
          <a:custGeom>
            <a:avLst/>
            <a:gdLst>
              <a:gd name="connsiteX0" fmla="*/ 55418 w 117900"/>
              <a:gd name="connsiteY0" fmla="*/ 0 h 103909"/>
              <a:gd name="connsiteX1" fmla="*/ 96982 w 117900"/>
              <a:gd name="connsiteY1" fmla="*/ 20782 h 103909"/>
              <a:gd name="connsiteX2" fmla="*/ 117764 w 117900"/>
              <a:gd name="connsiteY2" fmla="*/ 27709 h 103909"/>
              <a:gd name="connsiteX3" fmla="*/ 55418 w 117900"/>
              <a:gd name="connsiteY3" fmla="*/ 55418 h 103909"/>
              <a:gd name="connsiteX4" fmla="*/ 34637 w 117900"/>
              <a:gd name="connsiteY4" fmla="*/ 69273 h 103909"/>
              <a:gd name="connsiteX5" fmla="*/ 0 w 117900"/>
              <a:gd name="connsiteY5" fmla="*/ 103909 h 103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900" h="103909">
                <a:moveTo>
                  <a:pt x="55418" y="0"/>
                </a:moveTo>
                <a:cubicBezTo>
                  <a:pt x="69273" y="6927"/>
                  <a:pt x="82827" y="14491"/>
                  <a:pt x="96982" y="20782"/>
                </a:cubicBezTo>
                <a:cubicBezTo>
                  <a:pt x="103655" y="23748"/>
                  <a:pt x="119535" y="20625"/>
                  <a:pt x="117764" y="27709"/>
                </a:cubicBezTo>
                <a:cubicBezTo>
                  <a:pt x="112390" y="49205"/>
                  <a:pt x="68992" y="52703"/>
                  <a:pt x="55418" y="55418"/>
                </a:cubicBezTo>
                <a:cubicBezTo>
                  <a:pt x="48491" y="60036"/>
                  <a:pt x="41033" y="63943"/>
                  <a:pt x="34637" y="69273"/>
                </a:cubicBezTo>
                <a:cubicBezTo>
                  <a:pt x="34630" y="69279"/>
                  <a:pt x="3853" y="100056"/>
                  <a:pt x="0" y="103909"/>
                </a:cubicBezTo>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54" name="Freeform: Shape 453">
            <a:extLst>
              <a:ext uri="{FF2B5EF4-FFF2-40B4-BE49-F238E27FC236}">
                <a16:creationId xmlns:a16="http://schemas.microsoft.com/office/drawing/2014/main" id="{112E1AE9-7574-43E2-B294-75FF7D2E4E99}"/>
              </a:ext>
            </a:extLst>
          </p:cNvPr>
          <p:cNvSpPr/>
          <p:nvPr/>
        </p:nvSpPr>
        <p:spPr>
          <a:xfrm>
            <a:off x="2607241" y="7863448"/>
            <a:ext cx="317979" cy="211053"/>
          </a:xfrm>
          <a:custGeom>
            <a:avLst/>
            <a:gdLst>
              <a:gd name="connsiteX0" fmla="*/ 336 w 415972"/>
              <a:gd name="connsiteY0" fmla="*/ 180109 h 318654"/>
              <a:gd name="connsiteX1" fmla="*/ 14191 w 415972"/>
              <a:gd name="connsiteY1" fmla="*/ 131618 h 318654"/>
              <a:gd name="connsiteX2" fmla="*/ 34972 w 415972"/>
              <a:gd name="connsiteY2" fmla="*/ 90054 h 318654"/>
              <a:gd name="connsiteX3" fmla="*/ 104245 w 415972"/>
              <a:gd name="connsiteY3" fmla="*/ 13854 h 318654"/>
              <a:gd name="connsiteX4" fmla="*/ 125027 w 415972"/>
              <a:gd name="connsiteY4" fmla="*/ 0 h 318654"/>
              <a:gd name="connsiteX5" fmla="*/ 228936 w 415972"/>
              <a:gd name="connsiteY5" fmla="*/ 6927 h 318654"/>
              <a:gd name="connsiteX6" fmla="*/ 249718 w 415972"/>
              <a:gd name="connsiteY6" fmla="*/ 20782 h 318654"/>
              <a:gd name="connsiteX7" fmla="*/ 270500 w 415972"/>
              <a:gd name="connsiteY7" fmla="*/ 27709 h 318654"/>
              <a:gd name="connsiteX8" fmla="*/ 291281 w 415972"/>
              <a:gd name="connsiteY8" fmla="*/ 62345 h 318654"/>
              <a:gd name="connsiteX9" fmla="*/ 305136 w 415972"/>
              <a:gd name="connsiteY9" fmla="*/ 83127 h 318654"/>
              <a:gd name="connsiteX10" fmla="*/ 312063 w 415972"/>
              <a:gd name="connsiteY10" fmla="*/ 110836 h 318654"/>
              <a:gd name="connsiteX11" fmla="*/ 346700 w 415972"/>
              <a:gd name="connsiteY11" fmla="*/ 173182 h 318654"/>
              <a:gd name="connsiteX12" fmla="*/ 367481 w 415972"/>
              <a:gd name="connsiteY12" fmla="*/ 117763 h 318654"/>
              <a:gd name="connsiteX13" fmla="*/ 388263 w 415972"/>
              <a:gd name="connsiteY13" fmla="*/ 76200 h 318654"/>
              <a:gd name="connsiteX14" fmla="*/ 415972 w 415972"/>
              <a:gd name="connsiteY14" fmla="*/ 13854 h 318654"/>
              <a:gd name="connsiteX15" fmla="*/ 409045 w 415972"/>
              <a:gd name="connsiteY15" fmla="*/ 145472 h 318654"/>
              <a:gd name="connsiteX16" fmla="*/ 402118 w 415972"/>
              <a:gd name="connsiteY16" fmla="*/ 166254 h 318654"/>
              <a:gd name="connsiteX17" fmla="*/ 374409 w 415972"/>
              <a:gd name="connsiteY17" fmla="*/ 318654 h 318654"/>
              <a:gd name="connsiteX18" fmla="*/ 360554 w 415972"/>
              <a:gd name="connsiteY18" fmla="*/ 297872 h 318654"/>
              <a:gd name="connsiteX19" fmla="*/ 353627 w 415972"/>
              <a:gd name="connsiteY19" fmla="*/ 277091 h 318654"/>
              <a:gd name="connsiteX20" fmla="*/ 325918 w 415972"/>
              <a:gd name="connsiteY20" fmla="*/ 263236 h 318654"/>
              <a:gd name="connsiteX21" fmla="*/ 284354 w 415972"/>
              <a:gd name="connsiteY21" fmla="*/ 297872 h 318654"/>
              <a:gd name="connsiteX22" fmla="*/ 256645 w 415972"/>
              <a:gd name="connsiteY22" fmla="*/ 318654 h 318654"/>
              <a:gd name="connsiteX23" fmla="*/ 62681 w 415972"/>
              <a:gd name="connsiteY23" fmla="*/ 304800 h 318654"/>
              <a:gd name="connsiteX24" fmla="*/ 41900 w 415972"/>
              <a:gd name="connsiteY24" fmla="*/ 297872 h 318654"/>
              <a:gd name="connsiteX25" fmla="*/ 28045 w 415972"/>
              <a:gd name="connsiteY25" fmla="*/ 277091 h 318654"/>
              <a:gd name="connsiteX26" fmla="*/ 336 w 415972"/>
              <a:gd name="connsiteY26" fmla="*/ 180109 h 318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15972" h="318654">
                <a:moveTo>
                  <a:pt x="336" y="180109"/>
                </a:moveTo>
                <a:cubicBezTo>
                  <a:pt x="-1973" y="155864"/>
                  <a:pt x="8156" y="147308"/>
                  <a:pt x="14191" y="131618"/>
                </a:cubicBezTo>
                <a:cubicBezTo>
                  <a:pt x="19751" y="117161"/>
                  <a:pt x="27450" y="103595"/>
                  <a:pt x="34972" y="90054"/>
                </a:cubicBezTo>
                <a:cubicBezTo>
                  <a:pt x="50067" y="62882"/>
                  <a:pt x="84520" y="27003"/>
                  <a:pt x="104245" y="13854"/>
                </a:cubicBezTo>
                <a:lnTo>
                  <a:pt x="125027" y="0"/>
                </a:lnTo>
                <a:cubicBezTo>
                  <a:pt x="159663" y="2309"/>
                  <a:pt x="194695" y="1220"/>
                  <a:pt x="228936" y="6927"/>
                </a:cubicBezTo>
                <a:cubicBezTo>
                  <a:pt x="237148" y="8296"/>
                  <a:pt x="242271" y="17059"/>
                  <a:pt x="249718" y="20782"/>
                </a:cubicBezTo>
                <a:cubicBezTo>
                  <a:pt x="256249" y="24048"/>
                  <a:pt x="263573" y="25400"/>
                  <a:pt x="270500" y="27709"/>
                </a:cubicBezTo>
                <a:cubicBezTo>
                  <a:pt x="277427" y="39254"/>
                  <a:pt x="284145" y="50928"/>
                  <a:pt x="291281" y="62345"/>
                </a:cubicBezTo>
                <a:cubicBezTo>
                  <a:pt x="295694" y="69405"/>
                  <a:pt x="301856" y="75475"/>
                  <a:pt x="305136" y="83127"/>
                </a:cubicBezTo>
                <a:cubicBezTo>
                  <a:pt x="308886" y="91878"/>
                  <a:pt x="308720" y="101922"/>
                  <a:pt x="312063" y="110836"/>
                </a:cubicBezTo>
                <a:cubicBezTo>
                  <a:pt x="318687" y="128500"/>
                  <a:pt x="337884" y="158489"/>
                  <a:pt x="346700" y="173182"/>
                </a:cubicBezTo>
                <a:cubicBezTo>
                  <a:pt x="353910" y="151550"/>
                  <a:pt x="357129" y="140538"/>
                  <a:pt x="367481" y="117763"/>
                </a:cubicBezTo>
                <a:cubicBezTo>
                  <a:pt x="373891" y="103662"/>
                  <a:pt x="382305" y="90498"/>
                  <a:pt x="388263" y="76200"/>
                </a:cubicBezTo>
                <a:cubicBezTo>
                  <a:pt x="415744" y="10247"/>
                  <a:pt x="387750" y="56188"/>
                  <a:pt x="415972" y="13854"/>
                </a:cubicBezTo>
                <a:cubicBezTo>
                  <a:pt x="413663" y="57727"/>
                  <a:pt x="413022" y="101719"/>
                  <a:pt x="409045" y="145472"/>
                </a:cubicBezTo>
                <a:cubicBezTo>
                  <a:pt x="408384" y="152744"/>
                  <a:pt x="403550" y="159094"/>
                  <a:pt x="402118" y="166254"/>
                </a:cubicBezTo>
                <a:cubicBezTo>
                  <a:pt x="391992" y="216884"/>
                  <a:pt x="383645" y="267854"/>
                  <a:pt x="374409" y="318654"/>
                </a:cubicBezTo>
                <a:cubicBezTo>
                  <a:pt x="369791" y="311727"/>
                  <a:pt x="364277" y="305319"/>
                  <a:pt x="360554" y="297872"/>
                </a:cubicBezTo>
                <a:cubicBezTo>
                  <a:pt x="357289" y="291341"/>
                  <a:pt x="358790" y="282254"/>
                  <a:pt x="353627" y="277091"/>
                </a:cubicBezTo>
                <a:cubicBezTo>
                  <a:pt x="346325" y="269789"/>
                  <a:pt x="335154" y="267854"/>
                  <a:pt x="325918" y="263236"/>
                </a:cubicBezTo>
                <a:cubicBezTo>
                  <a:pt x="279987" y="293857"/>
                  <a:pt x="331024" y="257870"/>
                  <a:pt x="284354" y="297872"/>
                </a:cubicBezTo>
                <a:cubicBezTo>
                  <a:pt x="275588" y="305386"/>
                  <a:pt x="265881" y="311727"/>
                  <a:pt x="256645" y="318654"/>
                </a:cubicBezTo>
                <a:cubicBezTo>
                  <a:pt x="191990" y="314036"/>
                  <a:pt x="127199" y="311044"/>
                  <a:pt x="62681" y="304800"/>
                </a:cubicBezTo>
                <a:cubicBezTo>
                  <a:pt x="55413" y="304097"/>
                  <a:pt x="47602" y="302433"/>
                  <a:pt x="41900" y="297872"/>
                </a:cubicBezTo>
                <a:cubicBezTo>
                  <a:pt x="35399" y="292671"/>
                  <a:pt x="32663" y="284018"/>
                  <a:pt x="28045" y="277091"/>
                </a:cubicBezTo>
                <a:cubicBezTo>
                  <a:pt x="12718" y="215779"/>
                  <a:pt x="2645" y="204354"/>
                  <a:pt x="336" y="180109"/>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55" name="Oval 454">
            <a:extLst>
              <a:ext uri="{FF2B5EF4-FFF2-40B4-BE49-F238E27FC236}">
                <a16:creationId xmlns:a16="http://schemas.microsoft.com/office/drawing/2014/main" id="{C86A650D-08AC-4A31-90A0-83C3645572D1}"/>
              </a:ext>
            </a:extLst>
          </p:cNvPr>
          <p:cNvSpPr/>
          <p:nvPr/>
        </p:nvSpPr>
        <p:spPr>
          <a:xfrm>
            <a:off x="2770926" y="7905829"/>
            <a:ext cx="45719" cy="45719"/>
          </a:xfrm>
          <a:prstGeom prst="ellipse">
            <a:avLst/>
          </a:prstGeom>
          <a:solidFill>
            <a:schemeClr val="bg1">
              <a:lumMod val="50000"/>
            </a:schemeClr>
          </a:solidFill>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456" name="Oval 455">
            <a:extLst>
              <a:ext uri="{FF2B5EF4-FFF2-40B4-BE49-F238E27FC236}">
                <a16:creationId xmlns:a16="http://schemas.microsoft.com/office/drawing/2014/main" id="{F1B0493B-593B-41F4-AD6F-9096C6D90365}"/>
              </a:ext>
            </a:extLst>
          </p:cNvPr>
          <p:cNvSpPr/>
          <p:nvPr/>
        </p:nvSpPr>
        <p:spPr>
          <a:xfrm>
            <a:off x="2712039" y="8003217"/>
            <a:ext cx="45719" cy="45719"/>
          </a:xfrm>
          <a:prstGeom prst="ellipse">
            <a:avLst/>
          </a:prstGeom>
          <a:solidFill>
            <a:schemeClr val="bg1">
              <a:lumMod val="50000"/>
            </a:schemeClr>
          </a:solidFill>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457" name="Freeform: Shape 456">
            <a:extLst>
              <a:ext uri="{FF2B5EF4-FFF2-40B4-BE49-F238E27FC236}">
                <a16:creationId xmlns:a16="http://schemas.microsoft.com/office/drawing/2014/main" id="{D1055C7E-14C3-40EA-A3B6-2DD9159C0150}"/>
              </a:ext>
            </a:extLst>
          </p:cNvPr>
          <p:cNvSpPr/>
          <p:nvPr/>
        </p:nvSpPr>
        <p:spPr>
          <a:xfrm>
            <a:off x="2538640" y="7912513"/>
            <a:ext cx="106710" cy="222298"/>
          </a:xfrm>
          <a:custGeom>
            <a:avLst/>
            <a:gdLst>
              <a:gd name="connsiteX0" fmla="*/ 0 w 173182"/>
              <a:gd name="connsiteY0" fmla="*/ 0 h 235527"/>
              <a:gd name="connsiteX1" fmla="*/ 55418 w 173182"/>
              <a:gd name="connsiteY1" fmla="*/ 27709 h 235527"/>
              <a:gd name="connsiteX2" fmla="*/ 110836 w 173182"/>
              <a:gd name="connsiteY2" fmla="*/ 55418 h 235527"/>
              <a:gd name="connsiteX3" fmla="*/ 131618 w 173182"/>
              <a:gd name="connsiteY3" fmla="*/ 69273 h 235527"/>
              <a:gd name="connsiteX4" fmla="*/ 152400 w 173182"/>
              <a:gd name="connsiteY4" fmla="*/ 90055 h 235527"/>
              <a:gd name="connsiteX5" fmla="*/ 173182 w 173182"/>
              <a:gd name="connsiteY5" fmla="*/ 96982 h 235527"/>
              <a:gd name="connsiteX6" fmla="*/ 166255 w 173182"/>
              <a:gd name="connsiteY6" fmla="*/ 117764 h 235527"/>
              <a:gd name="connsiteX7" fmla="*/ 117764 w 173182"/>
              <a:gd name="connsiteY7" fmla="*/ 124691 h 235527"/>
              <a:gd name="connsiteX8" fmla="*/ 83127 w 173182"/>
              <a:gd name="connsiteY8" fmla="*/ 131618 h 235527"/>
              <a:gd name="connsiteX9" fmla="*/ 62345 w 173182"/>
              <a:gd name="connsiteY9" fmla="*/ 152400 h 235527"/>
              <a:gd name="connsiteX10" fmla="*/ 34636 w 173182"/>
              <a:gd name="connsiteY10" fmla="*/ 173182 h 235527"/>
              <a:gd name="connsiteX11" fmla="*/ 20782 w 173182"/>
              <a:gd name="connsiteY11" fmla="*/ 193964 h 235527"/>
              <a:gd name="connsiteX12" fmla="*/ 0 w 173182"/>
              <a:gd name="connsiteY12" fmla="*/ 235527 h 235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182" h="235527">
                <a:moveTo>
                  <a:pt x="0" y="0"/>
                </a:moveTo>
                <a:cubicBezTo>
                  <a:pt x="18473" y="9236"/>
                  <a:pt x="36616" y="19163"/>
                  <a:pt x="55418" y="27709"/>
                </a:cubicBezTo>
                <a:cubicBezTo>
                  <a:pt x="109581" y="52328"/>
                  <a:pt x="31939" y="6107"/>
                  <a:pt x="110836" y="55418"/>
                </a:cubicBezTo>
                <a:cubicBezTo>
                  <a:pt x="117896" y="59831"/>
                  <a:pt x="125222" y="63943"/>
                  <a:pt x="131618" y="69273"/>
                </a:cubicBezTo>
                <a:cubicBezTo>
                  <a:pt x="139144" y="75545"/>
                  <a:pt x="144249" y="84621"/>
                  <a:pt x="152400" y="90055"/>
                </a:cubicBezTo>
                <a:cubicBezTo>
                  <a:pt x="158476" y="94105"/>
                  <a:pt x="166255" y="94673"/>
                  <a:pt x="173182" y="96982"/>
                </a:cubicBezTo>
                <a:cubicBezTo>
                  <a:pt x="170873" y="103909"/>
                  <a:pt x="172786" y="114498"/>
                  <a:pt x="166255" y="117764"/>
                </a:cubicBezTo>
                <a:cubicBezTo>
                  <a:pt x="151651" y="125066"/>
                  <a:pt x="133870" y="122007"/>
                  <a:pt x="117764" y="124691"/>
                </a:cubicBezTo>
                <a:cubicBezTo>
                  <a:pt x="106150" y="126627"/>
                  <a:pt x="94673" y="129309"/>
                  <a:pt x="83127" y="131618"/>
                </a:cubicBezTo>
                <a:cubicBezTo>
                  <a:pt x="76200" y="138545"/>
                  <a:pt x="69783" y="146024"/>
                  <a:pt x="62345" y="152400"/>
                </a:cubicBezTo>
                <a:cubicBezTo>
                  <a:pt x="53579" y="159914"/>
                  <a:pt x="42800" y="165018"/>
                  <a:pt x="34636" y="173182"/>
                </a:cubicBezTo>
                <a:cubicBezTo>
                  <a:pt x="28749" y="179069"/>
                  <a:pt x="25400" y="187037"/>
                  <a:pt x="20782" y="193964"/>
                </a:cubicBezTo>
                <a:cubicBezTo>
                  <a:pt x="12271" y="228009"/>
                  <a:pt x="20587" y="214941"/>
                  <a:pt x="0" y="235527"/>
                </a:cubicBezTo>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58" name="Freeform: Shape 457">
            <a:extLst>
              <a:ext uri="{FF2B5EF4-FFF2-40B4-BE49-F238E27FC236}">
                <a16:creationId xmlns:a16="http://schemas.microsoft.com/office/drawing/2014/main" id="{FEA69FFC-B38C-4C7C-82CC-82AF9C826AED}"/>
              </a:ext>
            </a:extLst>
          </p:cNvPr>
          <p:cNvSpPr/>
          <p:nvPr/>
        </p:nvSpPr>
        <p:spPr>
          <a:xfrm>
            <a:off x="1984467" y="7117713"/>
            <a:ext cx="168760" cy="82413"/>
          </a:xfrm>
          <a:custGeom>
            <a:avLst/>
            <a:gdLst>
              <a:gd name="connsiteX0" fmla="*/ 336 w 415972"/>
              <a:gd name="connsiteY0" fmla="*/ 180109 h 318654"/>
              <a:gd name="connsiteX1" fmla="*/ 14191 w 415972"/>
              <a:gd name="connsiteY1" fmla="*/ 131618 h 318654"/>
              <a:gd name="connsiteX2" fmla="*/ 34972 w 415972"/>
              <a:gd name="connsiteY2" fmla="*/ 90054 h 318654"/>
              <a:gd name="connsiteX3" fmla="*/ 104245 w 415972"/>
              <a:gd name="connsiteY3" fmla="*/ 13854 h 318654"/>
              <a:gd name="connsiteX4" fmla="*/ 125027 w 415972"/>
              <a:gd name="connsiteY4" fmla="*/ 0 h 318654"/>
              <a:gd name="connsiteX5" fmla="*/ 228936 w 415972"/>
              <a:gd name="connsiteY5" fmla="*/ 6927 h 318654"/>
              <a:gd name="connsiteX6" fmla="*/ 249718 w 415972"/>
              <a:gd name="connsiteY6" fmla="*/ 20782 h 318654"/>
              <a:gd name="connsiteX7" fmla="*/ 270500 w 415972"/>
              <a:gd name="connsiteY7" fmla="*/ 27709 h 318654"/>
              <a:gd name="connsiteX8" fmla="*/ 291281 w 415972"/>
              <a:gd name="connsiteY8" fmla="*/ 62345 h 318654"/>
              <a:gd name="connsiteX9" fmla="*/ 305136 w 415972"/>
              <a:gd name="connsiteY9" fmla="*/ 83127 h 318654"/>
              <a:gd name="connsiteX10" fmla="*/ 312063 w 415972"/>
              <a:gd name="connsiteY10" fmla="*/ 110836 h 318654"/>
              <a:gd name="connsiteX11" fmla="*/ 346700 w 415972"/>
              <a:gd name="connsiteY11" fmla="*/ 173182 h 318654"/>
              <a:gd name="connsiteX12" fmla="*/ 367481 w 415972"/>
              <a:gd name="connsiteY12" fmla="*/ 117763 h 318654"/>
              <a:gd name="connsiteX13" fmla="*/ 388263 w 415972"/>
              <a:gd name="connsiteY13" fmla="*/ 76200 h 318654"/>
              <a:gd name="connsiteX14" fmla="*/ 415972 w 415972"/>
              <a:gd name="connsiteY14" fmla="*/ 13854 h 318654"/>
              <a:gd name="connsiteX15" fmla="*/ 409045 w 415972"/>
              <a:gd name="connsiteY15" fmla="*/ 145472 h 318654"/>
              <a:gd name="connsiteX16" fmla="*/ 402118 w 415972"/>
              <a:gd name="connsiteY16" fmla="*/ 166254 h 318654"/>
              <a:gd name="connsiteX17" fmla="*/ 374409 w 415972"/>
              <a:gd name="connsiteY17" fmla="*/ 318654 h 318654"/>
              <a:gd name="connsiteX18" fmla="*/ 360554 w 415972"/>
              <a:gd name="connsiteY18" fmla="*/ 297872 h 318654"/>
              <a:gd name="connsiteX19" fmla="*/ 353627 w 415972"/>
              <a:gd name="connsiteY19" fmla="*/ 277091 h 318654"/>
              <a:gd name="connsiteX20" fmla="*/ 325918 w 415972"/>
              <a:gd name="connsiteY20" fmla="*/ 263236 h 318654"/>
              <a:gd name="connsiteX21" fmla="*/ 284354 w 415972"/>
              <a:gd name="connsiteY21" fmla="*/ 297872 h 318654"/>
              <a:gd name="connsiteX22" fmla="*/ 256645 w 415972"/>
              <a:gd name="connsiteY22" fmla="*/ 318654 h 318654"/>
              <a:gd name="connsiteX23" fmla="*/ 62681 w 415972"/>
              <a:gd name="connsiteY23" fmla="*/ 304800 h 318654"/>
              <a:gd name="connsiteX24" fmla="*/ 41900 w 415972"/>
              <a:gd name="connsiteY24" fmla="*/ 297872 h 318654"/>
              <a:gd name="connsiteX25" fmla="*/ 28045 w 415972"/>
              <a:gd name="connsiteY25" fmla="*/ 277091 h 318654"/>
              <a:gd name="connsiteX26" fmla="*/ 336 w 415972"/>
              <a:gd name="connsiteY26" fmla="*/ 180109 h 318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15972" h="318654">
                <a:moveTo>
                  <a:pt x="336" y="180109"/>
                </a:moveTo>
                <a:cubicBezTo>
                  <a:pt x="-1973" y="155864"/>
                  <a:pt x="8156" y="147308"/>
                  <a:pt x="14191" y="131618"/>
                </a:cubicBezTo>
                <a:cubicBezTo>
                  <a:pt x="19751" y="117161"/>
                  <a:pt x="27450" y="103595"/>
                  <a:pt x="34972" y="90054"/>
                </a:cubicBezTo>
                <a:cubicBezTo>
                  <a:pt x="50067" y="62882"/>
                  <a:pt x="84520" y="27003"/>
                  <a:pt x="104245" y="13854"/>
                </a:cubicBezTo>
                <a:lnTo>
                  <a:pt x="125027" y="0"/>
                </a:lnTo>
                <a:cubicBezTo>
                  <a:pt x="159663" y="2309"/>
                  <a:pt x="194695" y="1220"/>
                  <a:pt x="228936" y="6927"/>
                </a:cubicBezTo>
                <a:cubicBezTo>
                  <a:pt x="237148" y="8296"/>
                  <a:pt x="242271" y="17059"/>
                  <a:pt x="249718" y="20782"/>
                </a:cubicBezTo>
                <a:cubicBezTo>
                  <a:pt x="256249" y="24048"/>
                  <a:pt x="263573" y="25400"/>
                  <a:pt x="270500" y="27709"/>
                </a:cubicBezTo>
                <a:cubicBezTo>
                  <a:pt x="277427" y="39254"/>
                  <a:pt x="284145" y="50928"/>
                  <a:pt x="291281" y="62345"/>
                </a:cubicBezTo>
                <a:cubicBezTo>
                  <a:pt x="295694" y="69405"/>
                  <a:pt x="301856" y="75475"/>
                  <a:pt x="305136" y="83127"/>
                </a:cubicBezTo>
                <a:cubicBezTo>
                  <a:pt x="308886" y="91878"/>
                  <a:pt x="308720" y="101922"/>
                  <a:pt x="312063" y="110836"/>
                </a:cubicBezTo>
                <a:cubicBezTo>
                  <a:pt x="318687" y="128500"/>
                  <a:pt x="337884" y="158489"/>
                  <a:pt x="346700" y="173182"/>
                </a:cubicBezTo>
                <a:cubicBezTo>
                  <a:pt x="353910" y="151550"/>
                  <a:pt x="357129" y="140538"/>
                  <a:pt x="367481" y="117763"/>
                </a:cubicBezTo>
                <a:cubicBezTo>
                  <a:pt x="373891" y="103662"/>
                  <a:pt x="382305" y="90498"/>
                  <a:pt x="388263" y="76200"/>
                </a:cubicBezTo>
                <a:cubicBezTo>
                  <a:pt x="415744" y="10247"/>
                  <a:pt x="387750" y="56188"/>
                  <a:pt x="415972" y="13854"/>
                </a:cubicBezTo>
                <a:cubicBezTo>
                  <a:pt x="413663" y="57727"/>
                  <a:pt x="413022" y="101719"/>
                  <a:pt x="409045" y="145472"/>
                </a:cubicBezTo>
                <a:cubicBezTo>
                  <a:pt x="408384" y="152744"/>
                  <a:pt x="403550" y="159094"/>
                  <a:pt x="402118" y="166254"/>
                </a:cubicBezTo>
                <a:cubicBezTo>
                  <a:pt x="391992" y="216884"/>
                  <a:pt x="383645" y="267854"/>
                  <a:pt x="374409" y="318654"/>
                </a:cubicBezTo>
                <a:cubicBezTo>
                  <a:pt x="369791" y="311727"/>
                  <a:pt x="364277" y="305319"/>
                  <a:pt x="360554" y="297872"/>
                </a:cubicBezTo>
                <a:cubicBezTo>
                  <a:pt x="357289" y="291341"/>
                  <a:pt x="358790" y="282254"/>
                  <a:pt x="353627" y="277091"/>
                </a:cubicBezTo>
                <a:cubicBezTo>
                  <a:pt x="346325" y="269789"/>
                  <a:pt x="335154" y="267854"/>
                  <a:pt x="325918" y="263236"/>
                </a:cubicBezTo>
                <a:cubicBezTo>
                  <a:pt x="279987" y="293857"/>
                  <a:pt x="331024" y="257870"/>
                  <a:pt x="284354" y="297872"/>
                </a:cubicBezTo>
                <a:cubicBezTo>
                  <a:pt x="275588" y="305386"/>
                  <a:pt x="265881" y="311727"/>
                  <a:pt x="256645" y="318654"/>
                </a:cubicBezTo>
                <a:cubicBezTo>
                  <a:pt x="191990" y="314036"/>
                  <a:pt x="127199" y="311044"/>
                  <a:pt x="62681" y="304800"/>
                </a:cubicBezTo>
                <a:cubicBezTo>
                  <a:pt x="55413" y="304097"/>
                  <a:pt x="47602" y="302433"/>
                  <a:pt x="41900" y="297872"/>
                </a:cubicBezTo>
                <a:cubicBezTo>
                  <a:pt x="35399" y="292671"/>
                  <a:pt x="32663" y="284018"/>
                  <a:pt x="28045" y="277091"/>
                </a:cubicBezTo>
                <a:cubicBezTo>
                  <a:pt x="12718" y="215779"/>
                  <a:pt x="2645" y="204354"/>
                  <a:pt x="336" y="180109"/>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59" name="Oval 458">
            <a:extLst>
              <a:ext uri="{FF2B5EF4-FFF2-40B4-BE49-F238E27FC236}">
                <a16:creationId xmlns:a16="http://schemas.microsoft.com/office/drawing/2014/main" id="{C6FFDAE6-FBD8-4361-A04F-E3442DDA1B1C}"/>
              </a:ext>
            </a:extLst>
          </p:cNvPr>
          <p:cNvSpPr/>
          <p:nvPr/>
        </p:nvSpPr>
        <p:spPr>
          <a:xfrm>
            <a:off x="2031242" y="7135323"/>
            <a:ext cx="45719" cy="45719"/>
          </a:xfrm>
          <a:prstGeom prst="ellipse">
            <a:avLst/>
          </a:prstGeom>
          <a:solidFill>
            <a:schemeClr val="bg1">
              <a:lumMod val="50000"/>
            </a:schemeClr>
          </a:solidFill>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460" name="Freeform: Shape 459">
            <a:extLst>
              <a:ext uri="{FF2B5EF4-FFF2-40B4-BE49-F238E27FC236}">
                <a16:creationId xmlns:a16="http://schemas.microsoft.com/office/drawing/2014/main" id="{C40CE720-79DE-4AEC-A469-13F4DD3DF433}"/>
              </a:ext>
            </a:extLst>
          </p:cNvPr>
          <p:cNvSpPr/>
          <p:nvPr/>
        </p:nvSpPr>
        <p:spPr>
          <a:xfrm>
            <a:off x="2450504" y="8200077"/>
            <a:ext cx="106710" cy="222298"/>
          </a:xfrm>
          <a:custGeom>
            <a:avLst/>
            <a:gdLst>
              <a:gd name="connsiteX0" fmla="*/ 0 w 173182"/>
              <a:gd name="connsiteY0" fmla="*/ 0 h 235527"/>
              <a:gd name="connsiteX1" fmla="*/ 55418 w 173182"/>
              <a:gd name="connsiteY1" fmla="*/ 27709 h 235527"/>
              <a:gd name="connsiteX2" fmla="*/ 110836 w 173182"/>
              <a:gd name="connsiteY2" fmla="*/ 55418 h 235527"/>
              <a:gd name="connsiteX3" fmla="*/ 131618 w 173182"/>
              <a:gd name="connsiteY3" fmla="*/ 69273 h 235527"/>
              <a:gd name="connsiteX4" fmla="*/ 152400 w 173182"/>
              <a:gd name="connsiteY4" fmla="*/ 90055 h 235527"/>
              <a:gd name="connsiteX5" fmla="*/ 173182 w 173182"/>
              <a:gd name="connsiteY5" fmla="*/ 96982 h 235527"/>
              <a:gd name="connsiteX6" fmla="*/ 166255 w 173182"/>
              <a:gd name="connsiteY6" fmla="*/ 117764 h 235527"/>
              <a:gd name="connsiteX7" fmla="*/ 117764 w 173182"/>
              <a:gd name="connsiteY7" fmla="*/ 124691 h 235527"/>
              <a:gd name="connsiteX8" fmla="*/ 83127 w 173182"/>
              <a:gd name="connsiteY8" fmla="*/ 131618 h 235527"/>
              <a:gd name="connsiteX9" fmla="*/ 62345 w 173182"/>
              <a:gd name="connsiteY9" fmla="*/ 152400 h 235527"/>
              <a:gd name="connsiteX10" fmla="*/ 34636 w 173182"/>
              <a:gd name="connsiteY10" fmla="*/ 173182 h 235527"/>
              <a:gd name="connsiteX11" fmla="*/ 20782 w 173182"/>
              <a:gd name="connsiteY11" fmla="*/ 193964 h 235527"/>
              <a:gd name="connsiteX12" fmla="*/ 0 w 173182"/>
              <a:gd name="connsiteY12" fmla="*/ 235527 h 235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182" h="235527">
                <a:moveTo>
                  <a:pt x="0" y="0"/>
                </a:moveTo>
                <a:cubicBezTo>
                  <a:pt x="18473" y="9236"/>
                  <a:pt x="36616" y="19163"/>
                  <a:pt x="55418" y="27709"/>
                </a:cubicBezTo>
                <a:cubicBezTo>
                  <a:pt x="109581" y="52328"/>
                  <a:pt x="31939" y="6107"/>
                  <a:pt x="110836" y="55418"/>
                </a:cubicBezTo>
                <a:cubicBezTo>
                  <a:pt x="117896" y="59831"/>
                  <a:pt x="125222" y="63943"/>
                  <a:pt x="131618" y="69273"/>
                </a:cubicBezTo>
                <a:cubicBezTo>
                  <a:pt x="139144" y="75545"/>
                  <a:pt x="144249" y="84621"/>
                  <a:pt x="152400" y="90055"/>
                </a:cubicBezTo>
                <a:cubicBezTo>
                  <a:pt x="158476" y="94105"/>
                  <a:pt x="166255" y="94673"/>
                  <a:pt x="173182" y="96982"/>
                </a:cubicBezTo>
                <a:cubicBezTo>
                  <a:pt x="170873" y="103909"/>
                  <a:pt x="172786" y="114498"/>
                  <a:pt x="166255" y="117764"/>
                </a:cubicBezTo>
                <a:cubicBezTo>
                  <a:pt x="151651" y="125066"/>
                  <a:pt x="133870" y="122007"/>
                  <a:pt x="117764" y="124691"/>
                </a:cubicBezTo>
                <a:cubicBezTo>
                  <a:pt x="106150" y="126627"/>
                  <a:pt x="94673" y="129309"/>
                  <a:pt x="83127" y="131618"/>
                </a:cubicBezTo>
                <a:cubicBezTo>
                  <a:pt x="76200" y="138545"/>
                  <a:pt x="69783" y="146024"/>
                  <a:pt x="62345" y="152400"/>
                </a:cubicBezTo>
                <a:cubicBezTo>
                  <a:pt x="53579" y="159914"/>
                  <a:pt x="42800" y="165018"/>
                  <a:pt x="34636" y="173182"/>
                </a:cubicBezTo>
                <a:cubicBezTo>
                  <a:pt x="28749" y="179069"/>
                  <a:pt x="25400" y="187037"/>
                  <a:pt x="20782" y="193964"/>
                </a:cubicBezTo>
                <a:cubicBezTo>
                  <a:pt x="12271" y="228009"/>
                  <a:pt x="20587" y="214941"/>
                  <a:pt x="0" y="235527"/>
                </a:cubicBezTo>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61" name="Freeform: Shape 460">
            <a:extLst>
              <a:ext uri="{FF2B5EF4-FFF2-40B4-BE49-F238E27FC236}">
                <a16:creationId xmlns:a16="http://schemas.microsoft.com/office/drawing/2014/main" id="{1E225840-2EFF-4813-8D65-CCAB7488678C}"/>
              </a:ext>
            </a:extLst>
          </p:cNvPr>
          <p:cNvSpPr/>
          <p:nvPr/>
        </p:nvSpPr>
        <p:spPr>
          <a:xfrm>
            <a:off x="1963703" y="7334680"/>
            <a:ext cx="117900" cy="103909"/>
          </a:xfrm>
          <a:custGeom>
            <a:avLst/>
            <a:gdLst>
              <a:gd name="connsiteX0" fmla="*/ 55418 w 117900"/>
              <a:gd name="connsiteY0" fmla="*/ 0 h 103909"/>
              <a:gd name="connsiteX1" fmla="*/ 96982 w 117900"/>
              <a:gd name="connsiteY1" fmla="*/ 20782 h 103909"/>
              <a:gd name="connsiteX2" fmla="*/ 117764 w 117900"/>
              <a:gd name="connsiteY2" fmla="*/ 27709 h 103909"/>
              <a:gd name="connsiteX3" fmla="*/ 55418 w 117900"/>
              <a:gd name="connsiteY3" fmla="*/ 55418 h 103909"/>
              <a:gd name="connsiteX4" fmla="*/ 34637 w 117900"/>
              <a:gd name="connsiteY4" fmla="*/ 69273 h 103909"/>
              <a:gd name="connsiteX5" fmla="*/ 0 w 117900"/>
              <a:gd name="connsiteY5" fmla="*/ 103909 h 103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900" h="103909">
                <a:moveTo>
                  <a:pt x="55418" y="0"/>
                </a:moveTo>
                <a:cubicBezTo>
                  <a:pt x="69273" y="6927"/>
                  <a:pt x="82827" y="14491"/>
                  <a:pt x="96982" y="20782"/>
                </a:cubicBezTo>
                <a:cubicBezTo>
                  <a:pt x="103655" y="23748"/>
                  <a:pt x="119535" y="20625"/>
                  <a:pt x="117764" y="27709"/>
                </a:cubicBezTo>
                <a:cubicBezTo>
                  <a:pt x="112390" y="49205"/>
                  <a:pt x="68992" y="52703"/>
                  <a:pt x="55418" y="55418"/>
                </a:cubicBezTo>
                <a:cubicBezTo>
                  <a:pt x="48491" y="60036"/>
                  <a:pt x="41033" y="63943"/>
                  <a:pt x="34637" y="69273"/>
                </a:cubicBezTo>
                <a:cubicBezTo>
                  <a:pt x="34630" y="69279"/>
                  <a:pt x="3853" y="100056"/>
                  <a:pt x="0" y="103909"/>
                </a:cubicBezTo>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62" name="Freeform: Shape 461">
            <a:extLst>
              <a:ext uri="{FF2B5EF4-FFF2-40B4-BE49-F238E27FC236}">
                <a16:creationId xmlns:a16="http://schemas.microsoft.com/office/drawing/2014/main" id="{1FDAEB87-4180-4FD1-BC46-12E14FED59F2}"/>
              </a:ext>
            </a:extLst>
          </p:cNvPr>
          <p:cNvSpPr/>
          <p:nvPr/>
        </p:nvSpPr>
        <p:spPr>
          <a:xfrm>
            <a:off x="1867539" y="7141736"/>
            <a:ext cx="117900" cy="103909"/>
          </a:xfrm>
          <a:custGeom>
            <a:avLst/>
            <a:gdLst>
              <a:gd name="connsiteX0" fmla="*/ 55418 w 117900"/>
              <a:gd name="connsiteY0" fmla="*/ 0 h 103909"/>
              <a:gd name="connsiteX1" fmla="*/ 96982 w 117900"/>
              <a:gd name="connsiteY1" fmla="*/ 20782 h 103909"/>
              <a:gd name="connsiteX2" fmla="*/ 117764 w 117900"/>
              <a:gd name="connsiteY2" fmla="*/ 27709 h 103909"/>
              <a:gd name="connsiteX3" fmla="*/ 55418 w 117900"/>
              <a:gd name="connsiteY3" fmla="*/ 55418 h 103909"/>
              <a:gd name="connsiteX4" fmla="*/ 34637 w 117900"/>
              <a:gd name="connsiteY4" fmla="*/ 69273 h 103909"/>
              <a:gd name="connsiteX5" fmla="*/ 0 w 117900"/>
              <a:gd name="connsiteY5" fmla="*/ 103909 h 103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900" h="103909">
                <a:moveTo>
                  <a:pt x="55418" y="0"/>
                </a:moveTo>
                <a:cubicBezTo>
                  <a:pt x="69273" y="6927"/>
                  <a:pt x="82827" y="14491"/>
                  <a:pt x="96982" y="20782"/>
                </a:cubicBezTo>
                <a:cubicBezTo>
                  <a:pt x="103655" y="23748"/>
                  <a:pt x="119535" y="20625"/>
                  <a:pt x="117764" y="27709"/>
                </a:cubicBezTo>
                <a:cubicBezTo>
                  <a:pt x="112390" y="49205"/>
                  <a:pt x="68992" y="52703"/>
                  <a:pt x="55418" y="55418"/>
                </a:cubicBezTo>
                <a:cubicBezTo>
                  <a:pt x="48491" y="60036"/>
                  <a:pt x="41033" y="63943"/>
                  <a:pt x="34637" y="69273"/>
                </a:cubicBezTo>
                <a:cubicBezTo>
                  <a:pt x="34630" y="69279"/>
                  <a:pt x="3853" y="100056"/>
                  <a:pt x="0" y="103909"/>
                </a:cubicBezTo>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64" name="Rectangle 463">
            <a:extLst>
              <a:ext uri="{FF2B5EF4-FFF2-40B4-BE49-F238E27FC236}">
                <a16:creationId xmlns:a16="http://schemas.microsoft.com/office/drawing/2014/main" id="{487B8BED-9272-4DBA-BF42-AB1EAABD0AC4}"/>
              </a:ext>
            </a:extLst>
          </p:cNvPr>
          <p:cNvSpPr/>
          <p:nvPr/>
        </p:nvSpPr>
        <p:spPr>
          <a:xfrm>
            <a:off x="470186" y="4921992"/>
            <a:ext cx="6187100" cy="276999"/>
          </a:xfrm>
          <a:prstGeom prst="rect">
            <a:avLst/>
          </a:prstGeom>
          <a:noFill/>
        </p:spPr>
        <p:txBody>
          <a:bodyPr wrap="square">
            <a:spAutoFit/>
          </a:bodyPr>
          <a:lstStyle/>
          <a:p>
            <a:r>
              <a:rPr lang="en-AU" sz="1200" b="1" dirty="0">
                <a:latin typeface="Arial Narrow" panose="020B0606020202030204" pitchFamily="34" charset="0"/>
              </a:rPr>
              <a:t>Activity: Identify 2 SOURCES of HEAVY METALS and MICROPLASTICS in the spaces below left.</a:t>
            </a:r>
          </a:p>
        </p:txBody>
      </p:sp>
      <p:sp>
        <p:nvSpPr>
          <p:cNvPr id="467" name="Rectangle 466">
            <a:extLst>
              <a:ext uri="{FF2B5EF4-FFF2-40B4-BE49-F238E27FC236}">
                <a16:creationId xmlns:a16="http://schemas.microsoft.com/office/drawing/2014/main" id="{2C18477F-97BD-4A6C-9DED-1C2E025E2890}"/>
              </a:ext>
            </a:extLst>
          </p:cNvPr>
          <p:cNvSpPr/>
          <p:nvPr/>
        </p:nvSpPr>
        <p:spPr>
          <a:xfrm>
            <a:off x="595816" y="5286401"/>
            <a:ext cx="1116912" cy="1574654"/>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200" dirty="0">
              <a:solidFill>
                <a:schemeClr val="tx1">
                  <a:lumMod val="65000"/>
                  <a:lumOff val="35000"/>
                </a:schemeClr>
              </a:solidFill>
              <a:latin typeface="Comic Sans MS" panose="030F0702030302020204" pitchFamily="66" charset="0"/>
            </a:endParaRPr>
          </a:p>
        </p:txBody>
      </p:sp>
      <p:sp>
        <p:nvSpPr>
          <p:cNvPr id="468" name="Rectangle 467">
            <a:extLst>
              <a:ext uri="{FF2B5EF4-FFF2-40B4-BE49-F238E27FC236}">
                <a16:creationId xmlns:a16="http://schemas.microsoft.com/office/drawing/2014/main" id="{B5CC0613-740D-447B-AF47-F0B776270F1F}"/>
              </a:ext>
            </a:extLst>
          </p:cNvPr>
          <p:cNvSpPr/>
          <p:nvPr/>
        </p:nvSpPr>
        <p:spPr>
          <a:xfrm>
            <a:off x="595358" y="7065528"/>
            <a:ext cx="1116912" cy="1586867"/>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200" dirty="0">
              <a:solidFill>
                <a:schemeClr val="tx1">
                  <a:lumMod val="65000"/>
                  <a:lumOff val="35000"/>
                </a:schemeClr>
              </a:solidFill>
              <a:latin typeface="Comic Sans MS" panose="030F0702030302020204" pitchFamily="66" charset="0"/>
            </a:endParaRPr>
          </a:p>
        </p:txBody>
      </p:sp>
      <p:sp>
        <p:nvSpPr>
          <p:cNvPr id="469" name="Arrow: Right 468">
            <a:extLst>
              <a:ext uri="{FF2B5EF4-FFF2-40B4-BE49-F238E27FC236}">
                <a16:creationId xmlns:a16="http://schemas.microsoft.com/office/drawing/2014/main" id="{7AA5837F-649B-4028-896C-2AA5CD841C51}"/>
              </a:ext>
            </a:extLst>
          </p:cNvPr>
          <p:cNvSpPr/>
          <p:nvPr/>
        </p:nvSpPr>
        <p:spPr>
          <a:xfrm>
            <a:off x="1833205" y="6579845"/>
            <a:ext cx="3060819" cy="292365"/>
          </a:xfrm>
          <a:prstGeom prst="rightArrow">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70" name="TextBox 469">
            <a:extLst>
              <a:ext uri="{FF2B5EF4-FFF2-40B4-BE49-F238E27FC236}">
                <a16:creationId xmlns:a16="http://schemas.microsoft.com/office/drawing/2014/main" id="{7E2425D9-DF46-4E20-B53C-22A5F1230BDD}"/>
              </a:ext>
            </a:extLst>
          </p:cNvPr>
          <p:cNvSpPr txBox="1"/>
          <p:nvPr/>
        </p:nvSpPr>
        <p:spPr>
          <a:xfrm>
            <a:off x="1777420" y="6592967"/>
            <a:ext cx="3131155" cy="276999"/>
          </a:xfrm>
          <a:prstGeom prst="rect">
            <a:avLst/>
          </a:prstGeom>
          <a:noFill/>
        </p:spPr>
        <p:txBody>
          <a:bodyPr wrap="square" rtlCol="0">
            <a:spAutoFit/>
          </a:bodyPr>
          <a:lstStyle/>
          <a:p>
            <a:pPr algn="ctr"/>
            <a:r>
              <a:rPr lang="en-AU" sz="1200" dirty="0">
                <a:latin typeface="Arial Narrow" panose="020B0606020202030204" pitchFamily="34" charset="0"/>
              </a:rPr>
              <a:t>BIOACCUMULATION</a:t>
            </a:r>
          </a:p>
        </p:txBody>
      </p:sp>
      <p:sp>
        <p:nvSpPr>
          <p:cNvPr id="471" name="Arrow: Right 470">
            <a:extLst>
              <a:ext uri="{FF2B5EF4-FFF2-40B4-BE49-F238E27FC236}">
                <a16:creationId xmlns:a16="http://schemas.microsoft.com/office/drawing/2014/main" id="{D7459F55-7DF5-47E0-A7A6-C782D0F0F739}"/>
              </a:ext>
            </a:extLst>
          </p:cNvPr>
          <p:cNvSpPr/>
          <p:nvPr/>
        </p:nvSpPr>
        <p:spPr>
          <a:xfrm>
            <a:off x="1819597" y="8384022"/>
            <a:ext cx="3060819" cy="292365"/>
          </a:xfrm>
          <a:prstGeom prst="rightArrow">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72" name="TextBox 471">
            <a:extLst>
              <a:ext uri="{FF2B5EF4-FFF2-40B4-BE49-F238E27FC236}">
                <a16:creationId xmlns:a16="http://schemas.microsoft.com/office/drawing/2014/main" id="{CE0C1FDE-F0F2-409D-BF48-A370129C7A57}"/>
              </a:ext>
            </a:extLst>
          </p:cNvPr>
          <p:cNvSpPr txBox="1"/>
          <p:nvPr/>
        </p:nvSpPr>
        <p:spPr>
          <a:xfrm>
            <a:off x="1870049" y="8388206"/>
            <a:ext cx="3021496" cy="276999"/>
          </a:xfrm>
          <a:prstGeom prst="rect">
            <a:avLst/>
          </a:prstGeom>
          <a:noFill/>
        </p:spPr>
        <p:txBody>
          <a:bodyPr wrap="square" rtlCol="0">
            <a:spAutoFit/>
          </a:bodyPr>
          <a:lstStyle/>
          <a:p>
            <a:pPr algn="ctr"/>
            <a:r>
              <a:rPr lang="en-AU" sz="1200" dirty="0">
                <a:latin typeface="Arial Narrow" panose="020B0606020202030204" pitchFamily="34" charset="0"/>
              </a:rPr>
              <a:t>BIOACCUMULATION </a:t>
            </a:r>
          </a:p>
        </p:txBody>
      </p:sp>
      <p:sp>
        <p:nvSpPr>
          <p:cNvPr id="7" name="TextBox 6">
            <a:extLst>
              <a:ext uri="{FF2B5EF4-FFF2-40B4-BE49-F238E27FC236}">
                <a16:creationId xmlns:a16="http://schemas.microsoft.com/office/drawing/2014/main" id="{D263D6BA-AE49-45E9-8F42-0B7948FE0321}"/>
              </a:ext>
            </a:extLst>
          </p:cNvPr>
          <p:cNvSpPr txBox="1"/>
          <p:nvPr/>
        </p:nvSpPr>
        <p:spPr>
          <a:xfrm>
            <a:off x="5280591" y="6487735"/>
            <a:ext cx="1368152" cy="215444"/>
          </a:xfrm>
          <a:prstGeom prst="rect">
            <a:avLst/>
          </a:prstGeom>
          <a:noFill/>
        </p:spPr>
        <p:txBody>
          <a:bodyPr wrap="square" rtlCol="0">
            <a:spAutoFit/>
          </a:bodyPr>
          <a:lstStyle/>
          <a:p>
            <a:r>
              <a:rPr lang="en-AU" sz="800" dirty="0">
                <a:solidFill>
                  <a:schemeClr val="bg1"/>
                </a:solidFill>
                <a:latin typeface="Arial Narrow" panose="020B0606020202030204" pitchFamily="34" charset="0"/>
              </a:rPr>
              <a:t>e.g. mercury</a:t>
            </a:r>
          </a:p>
        </p:txBody>
      </p:sp>
      <p:sp>
        <p:nvSpPr>
          <p:cNvPr id="392" name="TextBox 391">
            <a:extLst>
              <a:ext uri="{FF2B5EF4-FFF2-40B4-BE49-F238E27FC236}">
                <a16:creationId xmlns:a16="http://schemas.microsoft.com/office/drawing/2014/main" id="{583F5B59-7519-4C4D-AD3A-C10F0C20D26B}"/>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383" name="Oval 382">
            <a:extLst>
              <a:ext uri="{FF2B5EF4-FFF2-40B4-BE49-F238E27FC236}">
                <a16:creationId xmlns:a16="http://schemas.microsoft.com/office/drawing/2014/main" id="{B7D97685-B0DC-45EA-8D2F-59AFD826FBDE}"/>
              </a:ext>
            </a:extLst>
          </p:cNvPr>
          <p:cNvSpPr/>
          <p:nvPr/>
        </p:nvSpPr>
        <p:spPr>
          <a:xfrm>
            <a:off x="4743964" y="427506"/>
            <a:ext cx="176053" cy="15005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393" name="TextBox 392">
            <a:extLst>
              <a:ext uri="{FF2B5EF4-FFF2-40B4-BE49-F238E27FC236}">
                <a16:creationId xmlns:a16="http://schemas.microsoft.com/office/drawing/2014/main" id="{D1EAA7FF-B7B5-401F-B154-6F05CF9A317E}"/>
              </a:ext>
            </a:extLst>
          </p:cNvPr>
          <p:cNvSpPr txBox="1"/>
          <p:nvPr/>
        </p:nvSpPr>
        <p:spPr>
          <a:xfrm>
            <a:off x="4660747" y="409701"/>
            <a:ext cx="388137" cy="184666"/>
          </a:xfrm>
          <a:prstGeom prst="rect">
            <a:avLst/>
          </a:prstGeom>
          <a:noFill/>
        </p:spPr>
        <p:txBody>
          <a:bodyPr wrap="square" rtlCol="0">
            <a:spAutoFit/>
          </a:bodyPr>
          <a:lstStyle/>
          <a:p>
            <a:r>
              <a:rPr lang="en-AU" sz="600" b="1" dirty="0">
                <a:solidFill>
                  <a:schemeClr val="bg1"/>
                </a:solidFill>
                <a:latin typeface="Arial Narrow" panose="020B0606020202030204" pitchFamily="34" charset="0"/>
              </a:rPr>
              <a:t>T137</a:t>
            </a:r>
          </a:p>
        </p:txBody>
      </p:sp>
      <p:sp>
        <p:nvSpPr>
          <p:cNvPr id="9" name="TextBox 8">
            <a:extLst>
              <a:ext uri="{FF2B5EF4-FFF2-40B4-BE49-F238E27FC236}">
                <a16:creationId xmlns:a16="http://schemas.microsoft.com/office/drawing/2014/main" id="{038E95C8-8504-41BB-9663-A54A2BB0157B}"/>
              </a:ext>
            </a:extLst>
          </p:cNvPr>
          <p:cNvSpPr txBox="1"/>
          <p:nvPr/>
        </p:nvSpPr>
        <p:spPr>
          <a:xfrm>
            <a:off x="557557" y="5300514"/>
            <a:ext cx="1205470" cy="1754326"/>
          </a:xfrm>
          <a:prstGeom prst="rect">
            <a:avLst/>
          </a:prstGeom>
          <a:noFill/>
        </p:spPr>
        <p:txBody>
          <a:bodyPr wrap="square" rtlCol="0">
            <a:spAutoFit/>
          </a:bodyPr>
          <a:lstStyle/>
          <a:p>
            <a:pPr marL="171450" indent="-171450">
              <a:buFont typeface="Arial" panose="020B0604020202020204" pitchFamily="34" charset="0"/>
              <a:buChar char="•"/>
            </a:pPr>
            <a:r>
              <a:rPr lang="en-AU" sz="1200" dirty="0">
                <a:solidFill>
                  <a:schemeClr val="tx1">
                    <a:lumMod val="65000"/>
                    <a:lumOff val="35000"/>
                  </a:schemeClr>
                </a:solidFill>
                <a:latin typeface="Comic Sans MS" panose="030F0702030302020204" pitchFamily="66" charset="0"/>
              </a:rPr>
              <a:t>Industrial waste </a:t>
            </a:r>
            <a:br>
              <a:rPr lang="en-AU" sz="1200" dirty="0">
                <a:solidFill>
                  <a:schemeClr val="tx1">
                    <a:lumMod val="65000"/>
                    <a:lumOff val="35000"/>
                  </a:schemeClr>
                </a:solidFill>
                <a:latin typeface="Comic Sans MS" panose="030F0702030302020204" pitchFamily="66" charset="0"/>
              </a:rPr>
            </a:br>
            <a:r>
              <a:rPr lang="en-AU" sz="1200" dirty="0">
                <a:solidFill>
                  <a:schemeClr val="tx1">
                    <a:lumMod val="65000"/>
                    <a:lumOff val="35000"/>
                  </a:schemeClr>
                </a:solidFill>
                <a:latin typeface="Comic Sans MS" panose="030F0702030302020204" pitchFamily="66" charset="0"/>
              </a:rPr>
              <a:t>(e.g. waste water from a factory or mine)</a:t>
            </a:r>
          </a:p>
          <a:p>
            <a:pPr marL="171450" indent="-171450">
              <a:buFont typeface="Arial" panose="020B0604020202020204" pitchFamily="34" charset="0"/>
              <a:buChar char="•"/>
            </a:pPr>
            <a:r>
              <a:rPr lang="en-AU" sz="1200" dirty="0">
                <a:solidFill>
                  <a:schemeClr val="tx1">
                    <a:lumMod val="65000"/>
                    <a:lumOff val="35000"/>
                  </a:schemeClr>
                </a:solidFill>
                <a:latin typeface="Comic Sans MS" panose="030F0702030302020204" pitchFamily="66" charset="0"/>
              </a:rPr>
              <a:t>Extended flooding</a:t>
            </a:r>
          </a:p>
          <a:p>
            <a:pPr marL="171450" indent="-171450">
              <a:buFont typeface="Arial" panose="020B0604020202020204" pitchFamily="34" charset="0"/>
              <a:buChar char="•"/>
            </a:pPr>
            <a:endParaRPr lang="en-AU" sz="1200" dirty="0">
              <a:solidFill>
                <a:schemeClr val="tx1">
                  <a:lumMod val="65000"/>
                  <a:lumOff val="35000"/>
                </a:schemeClr>
              </a:solidFill>
              <a:latin typeface="Comic Sans MS" panose="030F0702030302020204" pitchFamily="66" charset="0"/>
            </a:endParaRPr>
          </a:p>
        </p:txBody>
      </p:sp>
      <p:sp>
        <p:nvSpPr>
          <p:cNvPr id="394" name="TextBox 393">
            <a:extLst>
              <a:ext uri="{FF2B5EF4-FFF2-40B4-BE49-F238E27FC236}">
                <a16:creationId xmlns:a16="http://schemas.microsoft.com/office/drawing/2014/main" id="{0D0BD033-D609-4085-B2B4-D179E1DBF491}"/>
              </a:ext>
            </a:extLst>
          </p:cNvPr>
          <p:cNvSpPr txBox="1"/>
          <p:nvPr/>
        </p:nvSpPr>
        <p:spPr>
          <a:xfrm>
            <a:off x="563428" y="7081951"/>
            <a:ext cx="1205470" cy="1938992"/>
          </a:xfrm>
          <a:prstGeom prst="rect">
            <a:avLst/>
          </a:prstGeom>
          <a:noFill/>
        </p:spPr>
        <p:txBody>
          <a:bodyPr wrap="square" rtlCol="0">
            <a:spAutoFit/>
          </a:bodyPr>
          <a:lstStyle/>
          <a:p>
            <a:pPr marL="171450" indent="-171450">
              <a:buFont typeface="Arial" panose="020B0604020202020204" pitchFamily="34" charset="0"/>
              <a:buChar char="•"/>
            </a:pPr>
            <a:r>
              <a:rPr lang="en-AU" sz="1200" dirty="0">
                <a:solidFill>
                  <a:schemeClr val="tx1">
                    <a:lumMod val="65000"/>
                    <a:lumOff val="35000"/>
                  </a:schemeClr>
                </a:solidFill>
                <a:latin typeface="Comic Sans MS" panose="030F0702030302020204" pitchFamily="66" charset="0"/>
              </a:rPr>
              <a:t>Cosmetic industry</a:t>
            </a:r>
          </a:p>
          <a:p>
            <a:pPr marL="171450" indent="-171450">
              <a:buFont typeface="Arial" panose="020B0604020202020204" pitchFamily="34" charset="0"/>
              <a:buChar char="•"/>
            </a:pPr>
            <a:r>
              <a:rPr lang="en-AU" sz="1200" dirty="0">
                <a:solidFill>
                  <a:schemeClr val="tx1">
                    <a:lumMod val="65000"/>
                    <a:lumOff val="35000"/>
                  </a:schemeClr>
                </a:solidFill>
                <a:latin typeface="Comic Sans MS" panose="030F0702030302020204" pitchFamily="66" charset="0"/>
              </a:rPr>
              <a:t>Fishing industry</a:t>
            </a:r>
          </a:p>
          <a:p>
            <a:pPr marL="171450" indent="-171450">
              <a:buFont typeface="Arial" panose="020B0604020202020204" pitchFamily="34" charset="0"/>
              <a:buChar char="•"/>
            </a:pPr>
            <a:r>
              <a:rPr lang="en-AU" sz="1200" dirty="0">
                <a:solidFill>
                  <a:schemeClr val="tx1">
                    <a:lumMod val="65000"/>
                    <a:lumOff val="35000"/>
                  </a:schemeClr>
                </a:solidFill>
                <a:latin typeface="Comic Sans MS" panose="030F0702030302020204" pitchFamily="66" charset="0"/>
              </a:rPr>
              <a:t>Packaging</a:t>
            </a:r>
          </a:p>
          <a:p>
            <a:pPr marL="171450" indent="-171450">
              <a:buFont typeface="Arial" panose="020B0604020202020204" pitchFamily="34" charset="0"/>
              <a:buChar char="•"/>
            </a:pPr>
            <a:r>
              <a:rPr lang="en-AU" sz="1200" dirty="0">
                <a:solidFill>
                  <a:schemeClr val="tx1">
                    <a:lumMod val="65000"/>
                    <a:lumOff val="35000"/>
                  </a:schemeClr>
                </a:solidFill>
                <a:latin typeface="Comic Sans MS" panose="030F0702030302020204" pitchFamily="66" charset="0"/>
              </a:rPr>
              <a:t>Single-use plastics</a:t>
            </a:r>
          </a:p>
          <a:p>
            <a:pPr marL="171450" indent="-171450">
              <a:buFont typeface="Arial" panose="020B0604020202020204" pitchFamily="34" charset="0"/>
              <a:buChar char="•"/>
            </a:pPr>
            <a:r>
              <a:rPr lang="en-AU" sz="1200" dirty="0">
                <a:solidFill>
                  <a:schemeClr val="tx1">
                    <a:lumMod val="65000"/>
                    <a:lumOff val="35000"/>
                  </a:schemeClr>
                </a:solidFill>
                <a:latin typeface="Comic Sans MS" panose="030F0702030302020204" pitchFamily="66" charset="0"/>
              </a:rPr>
              <a:t>Plastic Bags</a:t>
            </a:r>
          </a:p>
          <a:p>
            <a:pPr marL="171450" indent="-171450">
              <a:buFont typeface="Arial" panose="020B0604020202020204" pitchFamily="34" charset="0"/>
              <a:buChar char="•"/>
            </a:pPr>
            <a:endParaRPr lang="en-AU" sz="1200" dirty="0">
              <a:solidFill>
                <a:schemeClr val="tx1">
                  <a:lumMod val="65000"/>
                  <a:lumOff val="35000"/>
                </a:schemeClr>
              </a:solidFill>
              <a:latin typeface="Comic Sans MS" panose="030F0702030302020204" pitchFamily="66" charset="0"/>
            </a:endParaRPr>
          </a:p>
          <a:p>
            <a:pPr marL="171450" indent="-171450">
              <a:buFont typeface="Arial" panose="020B0604020202020204" pitchFamily="34" charset="0"/>
              <a:buChar char="•"/>
            </a:pPr>
            <a:endParaRPr lang="en-AU" sz="1200" dirty="0">
              <a:solidFill>
                <a:schemeClr val="tx1">
                  <a:lumMod val="65000"/>
                  <a:lumOff val="35000"/>
                </a:schemeClr>
              </a:solidFill>
              <a:latin typeface="Comic Sans MS" panose="030F0702030302020204" pitchFamily="66" charset="0"/>
            </a:endParaRPr>
          </a:p>
        </p:txBody>
      </p:sp>
      <p:cxnSp>
        <p:nvCxnSpPr>
          <p:cNvPr id="395" name="Straight Connector 394">
            <a:extLst>
              <a:ext uri="{FF2B5EF4-FFF2-40B4-BE49-F238E27FC236}">
                <a16:creationId xmlns:a16="http://schemas.microsoft.com/office/drawing/2014/main" id="{B571A722-BDA3-47D1-A03E-F89E682E99FE}"/>
              </a:ext>
            </a:extLst>
          </p:cNvPr>
          <p:cNvCxnSpPr/>
          <p:nvPr/>
        </p:nvCxnSpPr>
        <p:spPr>
          <a:xfrm flipH="1">
            <a:off x="504696" y="4908415"/>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96" name="Oval 395">
            <a:extLst>
              <a:ext uri="{FF2B5EF4-FFF2-40B4-BE49-F238E27FC236}">
                <a16:creationId xmlns:a16="http://schemas.microsoft.com/office/drawing/2014/main" id="{0A14BA4F-C0D3-46A4-8600-1ED089466FF5}"/>
              </a:ext>
            </a:extLst>
          </p:cNvPr>
          <p:cNvSpPr/>
          <p:nvPr/>
        </p:nvSpPr>
        <p:spPr>
          <a:xfrm>
            <a:off x="1664009" y="2719179"/>
            <a:ext cx="45719" cy="45719"/>
          </a:xfrm>
          <a:prstGeom prst="ellipse">
            <a:avLst/>
          </a:prstGeom>
          <a:solidFill>
            <a:schemeClr val="bg1">
              <a:lumMod val="50000"/>
            </a:schemeClr>
          </a:solidFill>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32346887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 name="Straight Connector 14"/>
          <p:cNvCxnSpPr/>
          <p:nvPr/>
        </p:nvCxnSpPr>
        <p:spPr>
          <a:xfrm flipH="1">
            <a:off x="508863" y="969600"/>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extBox 17"/>
          <p:cNvSpPr txBox="1"/>
          <p:nvPr/>
        </p:nvSpPr>
        <p:spPr>
          <a:xfrm>
            <a:off x="5486430" y="14613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
        <p:nvSpPr>
          <p:cNvPr id="3" name="TextBox 2"/>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12" name="TextBox 36"/>
          <p:cNvSpPr txBox="1"/>
          <p:nvPr/>
        </p:nvSpPr>
        <p:spPr>
          <a:xfrm>
            <a:off x="5876474" y="8805118"/>
            <a:ext cx="52124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100" dirty="0">
                <a:latin typeface="Arial Narrow" pitchFamily="34" charset="0"/>
              </a:rPr>
              <a:t>132</a:t>
            </a:r>
            <a:endParaRPr lang="en-AU" sz="1100" dirty="0">
              <a:latin typeface="Arial Narrow" pitchFamily="34" charset="0"/>
            </a:endParaRPr>
          </a:p>
        </p:txBody>
      </p:sp>
      <p:sp>
        <p:nvSpPr>
          <p:cNvPr id="57" name="TextBox 36"/>
          <p:cNvSpPr txBox="1"/>
          <p:nvPr/>
        </p:nvSpPr>
        <p:spPr>
          <a:xfrm>
            <a:off x="463269" y="8810616"/>
            <a:ext cx="219901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2019 	                                               </a:t>
            </a:r>
            <a:endParaRPr lang="en-AU" sz="1100" b="1" dirty="0">
              <a:latin typeface="Arial Narrow" pitchFamily="34" charset="0"/>
            </a:endParaRPr>
          </a:p>
        </p:txBody>
      </p:sp>
      <p:cxnSp>
        <p:nvCxnSpPr>
          <p:cNvPr id="19" name="Straight Connector 18"/>
          <p:cNvCxnSpPr/>
          <p:nvPr/>
        </p:nvCxnSpPr>
        <p:spPr>
          <a:xfrm flipH="1">
            <a:off x="482612" y="8817257"/>
            <a:ext cx="5907340" cy="422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9" name="TextBox 58">
            <a:extLst>
              <a:ext uri="{FF2B5EF4-FFF2-40B4-BE49-F238E27FC236}">
                <a16:creationId xmlns:a16="http://schemas.microsoft.com/office/drawing/2014/main" id="{B47AF8B6-8FB8-4F6E-8771-2ABC2CA0462D}"/>
              </a:ext>
            </a:extLst>
          </p:cNvPr>
          <p:cNvSpPr txBox="1"/>
          <p:nvPr/>
        </p:nvSpPr>
        <p:spPr>
          <a:xfrm>
            <a:off x="1374209" y="82118"/>
            <a:ext cx="4112222" cy="923330"/>
          </a:xfrm>
          <a:prstGeom prst="rect">
            <a:avLst/>
          </a:prstGeom>
          <a:noFill/>
        </p:spPr>
        <p:txBody>
          <a:bodyPr wrap="square" rtlCol="0">
            <a:spAutoFit/>
          </a:bodyPr>
          <a:lstStyle/>
          <a:p>
            <a:r>
              <a:rPr lang="en-US" b="1" dirty="0">
                <a:latin typeface="Arial Narrow" pitchFamily="34" charset="0"/>
              </a:rPr>
              <a:t>Fishy Futures –</a:t>
            </a:r>
            <a:r>
              <a:rPr lang="en-US" sz="1200" b="1" dirty="0">
                <a:latin typeface="Arial Narrow" panose="020B0606020202030204" pitchFamily="34" charset="0"/>
              </a:rPr>
              <a:t> </a:t>
            </a:r>
            <a:r>
              <a:rPr lang="en-US" sz="1200" dirty="0">
                <a:latin typeface="Arial Narrow" panose="020B0606020202030204" pitchFamily="34" charset="0"/>
              </a:rPr>
              <a:t>Explain how the alteration of thermal regimes caused by climate change is affecting the distribution of fish populations</a:t>
            </a:r>
          </a:p>
          <a:p>
            <a:endParaRPr lang="en-AU" sz="1200" dirty="0">
              <a:latin typeface="Arial Narrow" panose="020B0606020202030204" pitchFamily="34" charset="0"/>
            </a:endParaRPr>
          </a:p>
        </p:txBody>
      </p:sp>
      <p:sp>
        <p:nvSpPr>
          <p:cNvPr id="60" name="TextBox 36">
            <a:extLst>
              <a:ext uri="{FF2B5EF4-FFF2-40B4-BE49-F238E27FC236}">
                <a16:creationId xmlns:a16="http://schemas.microsoft.com/office/drawing/2014/main" id="{6DC2C05C-35D8-49B4-804A-8B8A559A864A}"/>
              </a:ext>
            </a:extLst>
          </p:cNvPr>
          <p:cNvSpPr txBox="1"/>
          <p:nvPr/>
        </p:nvSpPr>
        <p:spPr>
          <a:xfrm>
            <a:off x="2286712" y="8805118"/>
            <a:ext cx="3734575"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Unit 4. Topic 2. Subject Matter: Fisheries and Population Dynamics</a:t>
            </a:r>
            <a:endParaRPr lang="en-AU" sz="1100" b="1" dirty="0">
              <a:latin typeface="Arial Narrow" pitchFamily="34" charset="0"/>
            </a:endParaRPr>
          </a:p>
        </p:txBody>
      </p:sp>
      <p:sp>
        <p:nvSpPr>
          <p:cNvPr id="32" name="Rectangle 31">
            <a:extLst>
              <a:ext uri="{FF2B5EF4-FFF2-40B4-BE49-F238E27FC236}">
                <a16:creationId xmlns:a16="http://schemas.microsoft.com/office/drawing/2014/main" id="{E884C552-B041-45A6-B8A0-C74CD483A572}"/>
              </a:ext>
            </a:extLst>
          </p:cNvPr>
          <p:cNvSpPr/>
          <p:nvPr/>
        </p:nvSpPr>
        <p:spPr>
          <a:xfrm>
            <a:off x="435932" y="8218776"/>
            <a:ext cx="6106468" cy="630942"/>
          </a:xfrm>
          <a:prstGeom prst="rect">
            <a:avLst/>
          </a:prstGeom>
        </p:spPr>
        <p:txBody>
          <a:bodyPr wrap="square">
            <a:spAutoFit/>
          </a:bodyPr>
          <a:lstStyle/>
          <a:p>
            <a:r>
              <a:rPr lang="en-AU" sz="700" baseline="30000" dirty="0">
                <a:latin typeface="Arial Narrow" panose="020B0606020202030204" pitchFamily="34" charset="0"/>
              </a:rPr>
              <a:t>[1] </a:t>
            </a:r>
            <a:r>
              <a:rPr lang="en-AU" sz="700" dirty="0">
                <a:latin typeface="Arial Narrow" panose="020B0606020202030204" pitchFamily="34" charset="0"/>
              </a:rPr>
              <a:t>Scott, M., </a:t>
            </a:r>
            <a:r>
              <a:rPr lang="en-AU" sz="700" dirty="0" err="1">
                <a:latin typeface="Arial Narrow" panose="020B0606020202030204" pitchFamily="34" charset="0"/>
              </a:rPr>
              <a:t>Heupel</a:t>
            </a:r>
            <a:r>
              <a:rPr lang="en-AU" sz="700" dirty="0">
                <a:latin typeface="Arial Narrow" panose="020B0606020202030204" pitchFamily="34" charset="0"/>
              </a:rPr>
              <a:t>, M., Tobin, A. and Pratchett, M. (2017). A large predatory reef fish species moderates feeding and activity patterns in response to seasonal and latitudinal temperature variation. </a:t>
            </a:r>
            <a:r>
              <a:rPr lang="en-AU" sz="700" i="1" dirty="0">
                <a:latin typeface="Arial Narrow" panose="020B0606020202030204" pitchFamily="34" charset="0"/>
              </a:rPr>
              <a:t>Nature. Scientific Reports Volume 7, Article number: 12966. DOI: 10.1038/s41598-017-13277-4</a:t>
            </a:r>
          </a:p>
          <a:p>
            <a:r>
              <a:rPr lang="en-AU" sz="700" baseline="30000" dirty="0">
                <a:latin typeface="Arial Narrow" panose="020B0606020202030204" pitchFamily="34" charset="0"/>
              </a:rPr>
              <a:t>[2]  </a:t>
            </a:r>
            <a:r>
              <a:rPr lang="en-US" sz="700" dirty="0" err="1">
                <a:latin typeface="Arial Narrow" panose="020B0606020202030204" pitchFamily="34" charset="0"/>
              </a:rPr>
              <a:t>Redang</a:t>
            </a:r>
            <a:r>
              <a:rPr lang="en-US" sz="700" dirty="0">
                <a:latin typeface="Arial Narrow" panose="020B0606020202030204" pitchFamily="34" charset="0"/>
              </a:rPr>
              <a:t> Island </a:t>
            </a:r>
            <a:r>
              <a:rPr lang="en-US" sz="700" dirty="0" err="1">
                <a:latin typeface="Arial Narrow" panose="020B0606020202030204" pitchFamily="34" charset="0"/>
              </a:rPr>
              <a:t>Rendezcous</a:t>
            </a:r>
            <a:r>
              <a:rPr lang="en-US" sz="700" dirty="0">
                <a:latin typeface="Arial Narrow" panose="020B0606020202030204" pitchFamily="34" charset="0"/>
              </a:rPr>
              <a:t> (1998-2003). </a:t>
            </a:r>
            <a:r>
              <a:rPr lang="en-US" sz="700" i="1" dirty="0">
                <a:latin typeface="Arial Narrow" panose="020B0606020202030204" pitchFamily="34" charset="0"/>
              </a:rPr>
              <a:t>Marine Life: Identifying Fishes: How to identify fishes</a:t>
            </a:r>
            <a:r>
              <a:rPr lang="en-US" sz="700" dirty="0">
                <a:latin typeface="Arial Narrow" panose="020B0606020202030204" pitchFamily="34" charset="0"/>
              </a:rPr>
              <a:t>. </a:t>
            </a:r>
            <a:r>
              <a:rPr lang="en-US" sz="700" dirty="0" err="1">
                <a:latin typeface="Arial Narrow" panose="020B0606020202030204" pitchFamily="34" charset="0"/>
              </a:rPr>
              <a:t>Redang</a:t>
            </a:r>
            <a:r>
              <a:rPr lang="en-US" sz="700" dirty="0">
                <a:latin typeface="Arial Narrow" panose="020B0606020202030204" pitchFamily="34" charset="0"/>
              </a:rPr>
              <a:t> Island. Accessed 27.04.2019 from: </a:t>
            </a:r>
            <a:r>
              <a:rPr lang="en-AU" sz="700" dirty="0">
                <a:latin typeface="Arial Narrow" panose="020B0606020202030204" pitchFamily="34" charset="0"/>
              </a:rPr>
              <a:t>https://www.redang.org/fishid.htm</a:t>
            </a:r>
            <a:endParaRPr lang="en-AU" sz="700" i="1" dirty="0">
              <a:latin typeface="Arial Narrow" panose="020B0606020202030204" pitchFamily="34" charset="0"/>
            </a:endParaRPr>
          </a:p>
          <a:p>
            <a:r>
              <a:rPr lang="en-US" sz="700" baseline="30000" dirty="0">
                <a:latin typeface="Arial Narrow" panose="020B0606020202030204" pitchFamily="34" charset="0"/>
              </a:rPr>
              <a:t>[3]  </a:t>
            </a:r>
            <a:r>
              <a:rPr lang="en-US" sz="700" dirty="0">
                <a:latin typeface="Arial Narrow" panose="020B0606020202030204" pitchFamily="34" charset="0"/>
              </a:rPr>
              <a:t>Winder, M. and Sommer, U. (2012). Phytoplankton response to a changing climate. </a:t>
            </a:r>
            <a:r>
              <a:rPr lang="en-US" sz="700" i="1" dirty="0" err="1">
                <a:latin typeface="Arial Narrow" panose="020B0606020202030204" pitchFamily="34" charset="0"/>
              </a:rPr>
              <a:t>Hydrobiologica</a:t>
            </a:r>
            <a:r>
              <a:rPr lang="en-US" sz="700" i="1" dirty="0">
                <a:latin typeface="Arial Narrow" panose="020B0606020202030204" pitchFamily="34" charset="0"/>
              </a:rPr>
              <a:t> 698(1):5 -16. DOI: 10.1007/s10750-012-1149-2</a:t>
            </a:r>
          </a:p>
          <a:p>
            <a:r>
              <a:rPr lang="en-US" sz="700" baseline="30000" dirty="0">
                <a:latin typeface="Arial Narrow" panose="020B0606020202030204" pitchFamily="34" charset="0"/>
              </a:rPr>
              <a:t>[4] </a:t>
            </a:r>
            <a:r>
              <a:rPr lang="en-US" sz="700" dirty="0">
                <a:latin typeface="Arial Narrow" panose="020B0606020202030204" pitchFamily="34" charset="0"/>
              </a:rPr>
              <a:t>Brierley, A S. and Kingsford, M. J. (2009). Impacts of Climate Change on Marine Organisms and Ecosystems. </a:t>
            </a:r>
            <a:r>
              <a:rPr lang="en-US" sz="700" i="1" dirty="0">
                <a:latin typeface="Arial Narrow" panose="020B0606020202030204" pitchFamily="34" charset="0"/>
              </a:rPr>
              <a:t>Current Biology, 19, R602-R614. DOI: 10.1016/j.cub.2009.05.046</a:t>
            </a:r>
          </a:p>
        </p:txBody>
      </p:sp>
      <p:pic>
        <p:nvPicPr>
          <p:cNvPr id="1028" name="Picture 4" descr="Image result for reef fish template for identification of fish">
            <a:extLst>
              <a:ext uri="{FF2B5EF4-FFF2-40B4-BE49-F238E27FC236}">
                <a16:creationId xmlns:a16="http://schemas.microsoft.com/office/drawing/2014/main" id="{04871EE3-4BEB-458F-835C-59376ACC7BE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361"/>
          <a:stretch/>
        </p:blipFill>
        <p:spPr bwMode="auto">
          <a:xfrm>
            <a:off x="460291" y="4967501"/>
            <a:ext cx="3390040" cy="148245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7CF86983-AC9E-4336-ACE5-62F9DD91A5D4}"/>
              </a:ext>
            </a:extLst>
          </p:cNvPr>
          <p:cNvSpPr/>
          <p:nvPr/>
        </p:nvSpPr>
        <p:spPr>
          <a:xfrm>
            <a:off x="505400" y="4363442"/>
            <a:ext cx="5863484" cy="50956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7" name="TextBox 6">
            <a:extLst>
              <a:ext uri="{FF2B5EF4-FFF2-40B4-BE49-F238E27FC236}">
                <a16:creationId xmlns:a16="http://schemas.microsoft.com/office/drawing/2014/main" id="{F2772CD8-D716-4F07-8CC9-2201075DADBC}"/>
              </a:ext>
            </a:extLst>
          </p:cNvPr>
          <p:cNvSpPr txBox="1"/>
          <p:nvPr/>
        </p:nvSpPr>
        <p:spPr>
          <a:xfrm>
            <a:off x="556428" y="4439468"/>
            <a:ext cx="5730807" cy="338554"/>
          </a:xfrm>
          <a:prstGeom prst="rect">
            <a:avLst/>
          </a:prstGeom>
          <a:noFill/>
        </p:spPr>
        <p:txBody>
          <a:bodyPr wrap="square" rtlCol="0">
            <a:spAutoFit/>
          </a:bodyPr>
          <a:lstStyle/>
          <a:p>
            <a:pPr algn="ctr"/>
            <a:r>
              <a:rPr lang="en-AU" sz="1600" b="1" dirty="0">
                <a:solidFill>
                  <a:schemeClr val="bg1"/>
                </a:solidFill>
                <a:latin typeface="Arial Narrow" panose="020B0606020202030204" pitchFamily="34" charset="0"/>
              </a:rPr>
              <a:t>Mass Bleaching  =  Coral Loss  =  Habitat Loss  =  Fish Loss  </a:t>
            </a:r>
            <a:endParaRPr lang="en-AU" b="1" dirty="0">
              <a:solidFill>
                <a:schemeClr val="bg1"/>
              </a:solidFill>
              <a:latin typeface="Arial Narrow" panose="020B0606020202030204" pitchFamily="34" charset="0"/>
            </a:endParaRPr>
          </a:p>
        </p:txBody>
      </p:sp>
      <p:sp>
        <p:nvSpPr>
          <p:cNvPr id="21" name="TextBox 20">
            <a:extLst>
              <a:ext uri="{FF2B5EF4-FFF2-40B4-BE49-F238E27FC236}">
                <a16:creationId xmlns:a16="http://schemas.microsoft.com/office/drawing/2014/main" id="{7E81A733-043E-487D-A295-F94A375B6C97}"/>
              </a:ext>
            </a:extLst>
          </p:cNvPr>
          <p:cNvSpPr txBox="1"/>
          <p:nvPr/>
        </p:nvSpPr>
        <p:spPr>
          <a:xfrm>
            <a:off x="445440" y="6393627"/>
            <a:ext cx="5503840" cy="246221"/>
          </a:xfrm>
          <a:prstGeom prst="rect">
            <a:avLst/>
          </a:prstGeom>
          <a:noFill/>
        </p:spPr>
        <p:txBody>
          <a:bodyPr wrap="square" rtlCol="0">
            <a:spAutoFit/>
          </a:bodyPr>
          <a:lstStyle/>
          <a:p>
            <a:r>
              <a:rPr lang="en-AU" sz="1000" b="1" dirty="0">
                <a:latin typeface="Arial Narrow" panose="020B0606020202030204" pitchFamily="34" charset="0"/>
              </a:rPr>
              <a:t>Figure 1: Common reef fish that rely on coral for habitat and food</a:t>
            </a:r>
            <a:r>
              <a:rPr lang="en-AU" sz="1000" b="1" baseline="30000" dirty="0">
                <a:latin typeface="Arial Narrow" panose="020B0606020202030204" pitchFamily="34" charset="0"/>
              </a:rPr>
              <a:t>2]</a:t>
            </a:r>
            <a:r>
              <a:rPr lang="en-AU" sz="1000" b="1" dirty="0">
                <a:latin typeface="Arial Narrow" panose="020B0606020202030204" pitchFamily="34" charset="0"/>
              </a:rPr>
              <a:t>.</a:t>
            </a:r>
          </a:p>
        </p:txBody>
      </p:sp>
      <p:sp>
        <p:nvSpPr>
          <p:cNvPr id="24" name="Rectangle 23">
            <a:extLst>
              <a:ext uri="{FF2B5EF4-FFF2-40B4-BE49-F238E27FC236}">
                <a16:creationId xmlns:a16="http://schemas.microsoft.com/office/drawing/2014/main" id="{81F00B46-275C-4888-8711-C3DDBE1B8120}"/>
              </a:ext>
            </a:extLst>
          </p:cNvPr>
          <p:cNvSpPr/>
          <p:nvPr/>
        </p:nvSpPr>
        <p:spPr>
          <a:xfrm>
            <a:off x="497512" y="2551382"/>
            <a:ext cx="5863484" cy="1150445"/>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100" b="1" dirty="0">
                <a:solidFill>
                  <a:schemeClr val="tx1"/>
                </a:solidFill>
                <a:latin typeface="Arial Narrow" panose="020B0606020202030204" pitchFamily="34" charset="0"/>
              </a:rPr>
              <a:t>Q. What happens to fish when temperatures exceed their thermal threshold? Ans. </a:t>
            </a:r>
          </a:p>
        </p:txBody>
      </p:sp>
      <p:sp>
        <p:nvSpPr>
          <p:cNvPr id="25" name="Rectangle 24">
            <a:extLst>
              <a:ext uri="{FF2B5EF4-FFF2-40B4-BE49-F238E27FC236}">
                <a16:creationId xmlns:a16="http://schemas.microsoft.com/office/drawing/2014/main" id="{CEDF0D8E-D805-4F93-9D30-5C1B624E4E1F}"/>
              </a:ext>
            </a:extLst>
          </p:cNvPr>
          <p:cNvSpPr/>
          <p:nvPr/>
        </p:nvSpPr>
        <p:spPr>
          <a:xfrm>
            <a:off x="546393" y="2842823"/>
            <a:ext cx="5745062" cy="787395"/>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200" dirty="0">
              <a:solidFill>
                <a:schemeClr val="tx1">
                  <a:lumMod val="65000"/>
                  <a:lumOff val="35000"/>
                </a:schemeClr>
              </a:solidFill>
              <a:latin typeface="Comic Sans MS" panose="030F0702030302020204" pitchFamily="66" charset="0"/>
            </a:endParaRPr>
          </a:p>
        </p:txBody>
      </p:sp>
      <p:sp>
        <p:nvSpPr>
          <p:cNvPr id="28" name="Rectangle 27">
            <a:extLst>
              <a:ext uri="{FF2B5EF4-FFF2-40B4-BE49-F238E27FC236}">
                <a16:creationId xmlns:a16="http://schemas.microsoft.com/office/drawing/2014/main" id="{9574E0FE-E47E-4E5E-9771-69E73359D61F}"/>
              </a:ext>
            </a:extLst>
          </p:cNvPr>
          <p:cNvSpPr/>
          <p:nvPr/>
        </p:nvSpPr>
        <p:spPr>
          <a:xfrm>
            <a:off x="472308" y="6664152"/>
            <a:ext cx="6283660" cy="707886"/>
          </a:xfrm>
          <a:prstGeom prst="rect">
            <a:avLst/>
          </a:prstGeom>
        </p:spPr>
        <p:txBody>
          <a:bodyPr wrap="square">
            <a:spAutoFit/>
          </a:bodyPr>
          <a:lstStyle/>
          <a:p>
            <a:r>
              <a:rPr lang="en-AU" sz="1600" b="1" dirty="0">
                <a:latin typeface="Arial Narrow" panose="020B0606020202030204" pitchFamily="34" charset="0"/>
              </a:rPr>
              <a:t>Fish also need FOOD</a:t>
            </a:r>
          </a:p>
          <a:p>
            <a:r>
              <a:rPr lang="en-US" sz="1170" b="1" i="1" dirty="0">
                <a:latin typeface="Arial Narrow" panose="020B0606020202030204" pitchFamily="34" charset="0"/>
              </a:rPr>
              <a:t>Currents</a:t>
            </a:r>
            <a:r>
              <a:rPr lang="en-US" sz="1170" dirty="0">
                <a:latin typeface="Arial Narrow" panose="020B0606020202030204" pitchFamily="34" charset="0"/>
              </a:rPr>
              <a:t> carry nutrients. More nutrients, more phytoplankton, more productivity, more food, more fish. </a:t>
            </a:r>
            <a:br>
              <a:rPr lang="en-US" sz="1170" dirty="0">
                <a:latin typeface="Arial Narrow" panose="020B0606020202030204" pitchFamily="34" charset="0"/>
              </a:rPr>
            </a:br>
            <a:r>
              <a:rPr lang="en-US" sz="1170" b="1" i="1" dirty="0">
                <a:latin typeface="Arial Narrow" panose="020B0606020202030204" pitchFamily="34" charset="0"/>
              </a:rPr>
              <a:t>Currents </a:t>
            </a:r>
            <a:r>
              <a:rPr lang="en-US" sz="1170" dirty="0">
                <a:latin typeface="Arial Narrow" panose="020B0606020202030204" pitchFamily="34" charset="0"/>
              </a:rPr>
              <a:t>(surface currents and deep-water currents) are expected to change with climate change</a:t>
            </a:r>
            <a:r>
              <a:rPr lang="en-US" sz="1170" baseline="30000" dirty="0">
                <a:latin typeface="Arial Narrow" panose="020B0606020202030204" pitchFamily="34" charset="0"/>
              </a:rPr>
              <a:t>[3][4]</a:t>
            </a:r>
            <a:r>
              <a:rPr lang="en-US" sz="1170" dirty="0">
                <a:latin typeface="Arial Narrow" panose="020B0606020202030204" pitchFamily="34" charset="0"/>
              </a:rPr>
              <a:t>. </a:t>
            </a:r>
          </a:p>
        </p:txBody>
      </p:sp>
      <p:sp>
        <p:nvSpPr>
          <p:cNvPr id="35" name="Rectangle 34">
            <a:extLst>
              <a:ext uri="{FF2B5EF4-FFF2-40B4-BE49-F238E27FC236}">
                <a16:creationId xmlns:a16="http://schemas.microsoft.com/office/drawing/2014/main" id="{7829B096-9713-4456-9BDC-BA2055CED87A}"/>
              </a:ext>
            </a:extLst>
          </p:cNvPr>
          <p:cNvSpPr/>
          <p:nvPr/>
        </p:nvSpPr>
        <p:spPr>
          <a:xfrm>
            <a:off x="435932" y="960955"/>
            <a:ext cx="6106468" cy="1598899"/>
          </a:xfrm>
          <a:prstGeom prst="rect">
            <a:avLst/>
          </a:prstGeom>
        </p:spPr>
        <p:txBody>
          <a:bodyPr wrap="square">
            <a:spAutoFit/>
          </a:bodyPr>
          <a:lstStyle/>
          <a:p>
            <a:r>
              <a:rPr lang="en-AU" sz="1600" b="1" dirty="0">
                <a:latin typeface="Arial Narrow" panose="020B0606020202030204" pitchFamily="34" charset="0"/>
              </a:rPr>
              <a:t>Fish need to move</a:t>
            </a:r>
          </a:p>
          <a:p>
            <a:r>
              <a:rPr lang="en-US" sz="1170" dirty="0">
                <a:latin typeface="Arial Narrow" panose="020B0606020202030204" pitchFamily="34" charset="0"/>
              </a:rPr>
              <a:t>The alteration of thermal regimes caused by climate change is affecting the distribution of fish populations </a:t>
            </a:r>
            <a:br>
              <a:rPr lang="en-US" sz="1170" dirty="0">
                <a:latin typeface="Arial Narrow" panose="020B0606020202030204" pitchFamily="34" charset="0"/>
              </a:rPr>
            </a:br>
            <a:r>
              <a:rPr lang="en-US" sz="1170" dirty="0">
                <a:latin typeface="Arial Narrow" panose="020B0606020202030204" pitchFamily="34" charset="0"/>
              </a:rPr>
              <a:t>in a number of ways. On one hand, some warm water species have been able to extend their distribution into waters previously too cold</a:t>
            </a:r>
            <a:r>
              <a:rPr lang="en-US" sz="1170" baseline="30000" dirty="0">
                <a:latin typeface="Arial Narrow" panose="020B0606020202030204" pitchFamily="34" charset="0"/>
              </a:rPr>
              <a:t>[1]</a:t>
            </a:r>
            <a:r>
              <a:rPr lang="en-US" sz="1170" dirty="0">
                <a:latin typeface="Arial Narrow" panose="020B0606020202030204" pitchFamily="34" charset="0"/>
              </a:rPr>
              <a:t>. On the other hand, not all species have been able to do so. For example, when temperatures get too warm and start to exceed the thermal thresholds of ectothermic animals, such as fishes, their metabolisms slow down. That slows down their reproduction and growth rates, movements and behaviors and consequently their fitness and survival</a:t>
            </a:r>
            <a:r>
              <a:rPr lang="en-US" sz="1170" baseline="30000" dirty="0">
                <a:latin typeface="Arial Narrow" panose="020B0606020202030204" pitchFamily="34" charset="0"/>
              </a:rPr>
              <a:t>[1]</a:t>
            </a:r>
            <a:r>
              <a:rPr lang="en-US" sz="1170" dirty="0">
                <a:latin typeface="Arial Narrow" panose="020B0606020202030204" pitchFamily="34" charset="0"/>
              </a:rPr>
              <a:t>. They get sluggish. To make matters worse, there is less oxygen in warmer water. Which means even less energy to swim, forage, evade predators or relocate</a:t>
            </a:r>
            <a:r>
              <a:rPr lang="en-US" sz="1170" baseline="30000" dirty="0">
                <a:latin typeface="Arial Narrow" panose="020B0606020202030204" pitchFamily="34" charset="0"/>
              </a:rPr>
              <a:t>[1]</a:t>
            </a:r>
            <a:r>
              <a:rPr lang="en-US" sz="1170" dirty="0">
                <a:latin typeface="Arial Narrow" panose="020B0606020202030204" pitchFamily="34" charset="0"/>
              </a:rPr>
              <a:t>. </a:t>
            </a:r>
            <a:endParaRPr lang="en-AU" sz="1170" dirty="0">
              <a:latin typeface="Arial Narrow" panose="020B0606020202030204" pitchFamily="34" charset="0"/>
            </a:endParaRPr>
          </a:p>
        </p:txBody>
      </p:sp>
      <p:sp>
        <p:nvSpPr>
          <p:cNvPr id="37" name="Rectangle 36">
            <a:extLst>
              <a:ext uri="{FF2B5EF4-FFF2-40B4-BE49-F238E27FC236}">
                <a16:creationId xmlns:a16="http://schemas.microsoft.com/office/drawing/2014/main" id="{C7837459-18E3-49DD-9D50-1803878151F8}"/>
              </a:ext>
            </a:extLst>
          </p:cNvPr>
          <p:cNvSpPr/>
          <p:nvPr/>
        </p:nvSpPr>
        <p:spPr>
          <a:xfrm>
            <a:off x="523654" y="7811688"/>
            <a:ext cx="5863038" cy="42817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38" name="TextBox 37">
            <a:extLst>
              <a:ext uri="{FF2B5EF4-FFF2-40B4-BE49-F238E27FC236}">
                <a16:creationId xmlns:a16="http://schemas.microsoft.com/office/drawing/2014/main" id="{B7EC6412-1836-4A56-80E9-A8663F062182}"/>
              </a:ext>
            </a:extLst>
          </p:cNvPr>
          <p:cNvSpPr txBox="1"/>
          <p:nvPr/>
        </p:nvSpPr>
        <p:spPr>
          <a:xfrm>
            <a:off x="560731" y="7843615"/>
            <a:ext cx="5644007" cy="338554"/>
          </a:xfrm>
          <a:prstGeom prst="rect">
            <a:avLst/>
          </a:prstGeom>
          <a:noFill/>
        </p:spPr>
        <p:txBody>
          <a:bodyPr wrap="square" rtlCol="0">
            <a:spAutoFit/>
          </a:bodyPr>
          <a:lstStyle/>
          <a:p>
            <a:r>
              <a:rPr lang="en-AU" sz="1600" b="1" dirty="0">
                <a:solidFill>
                  <a:schemeClr val="bg1"/>
                </a:solidFill>
                <a:latin typeface="Arial Narrow" panose="020B0606020202030204" pitchFamily="34" charset="0"/>
              </a:rPr>
              <a:t>Less Nutrients   =   Less Phytoplankton   =  Less Food   =   Less</a:t>
            </a:r>
          </a:p>
        </p:txBody>
      </p:sp>
      <p:sp>
        <p:nvSpPr>
          <p:cNvPr id="39" name="Rectangle 38">
            <a:extLst>
              <a:ext uri="{FF2B5EF4-FFF2-40B4-BE49-F238E27FC236}">
                <a16:creationId xmlns:a16="http://schemas.microsoft.com/office/drawing/2014/main" id="{E966AEB4-1531-4468-B2ED-4494685FFC6F}"/>
              </a:ext>
            </a:extLst>
          </p:cNvPr>
          <p:cNvSpPr/>
          <p:nvPr/>
        </p:nvSpPr>
        <p:spPr>
          <a:xfrm>
            <a:off x="5748703" y="7869480"/>
            <a:ext cx="548566" cy="291549"/>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200" dirty="0">
              <a:solidFill>
                <a:schemeClr val="tx1">
                  <a:lumMod val="65000"/>
                  <a:lumOff val="35000"/>
                </a:schemeClr>
              </a:solidFill>
              <a:latin typeface="Comic Sans MS" panose="030F0702030302020204" pitchFamily="66" charset="0"/>
            </a:endParaRPr>
          </a:p>
        </p:txBody>
      </p:sp>
      <p:sp>
        <p:nvSpPr>
          <p:cNvPr id="40" name="Rectangle 39">
            <a:extLst>
              <a:ext uri="{FF2B5EF4-FFF2-40B4-BE49-F238E27FC236}">
                <a16:creationId xmlns:a16="http://schemas.microsoft.com/office/drawing/2014/main" id="{AEAF98B1-71CA-4EF9-B7BC-DC1758E3B50A}"/>
              </a:ext>
            </a:extLst>
          </p:cNvPr>
          <p:cNvSpPr/>
          <p:nvPr/>
        </p:nvSpPr>
        <p:spPr>
          <a:xfrm>
            <a:off x="5784424" y="7879022"/>
            <a:ext cx="576064" cy="276999"/>
          </a:xfrm>
          <a:prstGeom prst="rect">
            <a:avLst/>
          </a:prstGeom>
        </p:spPr>
        <p:txBody>
          <a:bodyPr wrap="square">
            <a:spAutoFit/>
          </a:bodyPr>
          <a:lstStyle/>
          <a:p>
            <a:r>
              <a:rPr lang="en-AU" sz="1200" dirty="0">
                <a:solidFill>
                  <a:schemeClr val="tx1">
                    <a:lumMod val="65000"/>
                    <a:lumOff val="35000"/>
                  </a:schemeClr>
                </a:solidFill>
                <a:latin typeface="Comic Sans MS" panose="030F0702030302020204" pitchFamily="66" charset="0"/>
              </a:rPr>
              <a:t>Fish</a:t>
            </a:r>
          </a:p>
        </p:txBody>
      </p:sp>
      <p:sp>
        <p:nvSpPr>
          <p:cNvPr id="26" name="TextBox 25">
            <a:extLst>
              <a:ext uri="{FF2B5EF4-FFF2-40B4-BE49-F238E27FC236}">
                <a16:creationId xmlns:a16="http://schemas.microsoft.com/office/drawing/2014/main" id="{B244A012-2015-4159-8175-9C5E656F9328}"/>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cxnSp>
        <p:nvCxnSpPr>
          <p:cNvPr id="27" name="Straight Connector 26">
            <a:extLst>
              <a:ext uri="{FF2B5EF4-FFF2-40B4-BE49-F238E27FC236}">
                <a16:creationId xmlns:a16="http://schemas.microsoft.com/office/drawing/2014/main" id="{9A212AD5-BB54-451F-B56C-875EF3154863}"/>
              </a:ext>
            </a:extLst>
          </p:cNvPr>
          <p:cNvCxnSpPr/>
          <p:nvPr/>
        </p:nvCxnSpPr>
        <p:spPr>
          <a:xfrm flipH="1">
            <a:off x="482612" y="3767186"/>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Rectangle 29">
            <a:extLst>
              <a:ext uri="{FF2B5EF4-FFF2-40B4-BE49-F238E27FC236}">
                <a16:creationId xmlns:a16="http://schemas.microsoft.com/office/drawing/2014/main" id="{7873EF4A-DB60-49B8-B3D8-CE0AC3101E04}"/>
              </a:ext>
            </a:extLst>
          </p:cNvPr>
          <p:cNvSpPr/>
          <p:nvPr/>
        </p:nvSpPr>
        <p:spPr>
          <a:xfrm>
            <a:off x="450532" y="3774414"/>
            <a:ext cx="6305436" cy="707886"/>
          </a:xfrm>
          <a:prstGeom prst="rect">
            <a:avLst/>
          </a:prstGeom>
        </p:spPr>
        <p:txBody>
          <a:bodyPr wrap="square">
            <a:spAutoFit/>
          </a:bodyPr>
          <a:lstStyle/>
          <a:p>
            <a:r>
              <a:rPr lang="en-AU" sz="1600" b="1" dirty="0">
                <a:latin typeface="Arial Narrow" panose="020B0606020202030204" pitchFamily="34" charset="0"/>
              </a:rPr>
              <a:t>Fish need a home</a:t>
            </a:r>
          </a:p>
          <a:p>
            <a:r>
              <a:rPr lang="en-US" sz="1170" dirty="0">
                <a:latin typeface="Arial Narrow" panose="020B0606020202030204" pitchFamily="34" charset="0"/>
              </a:rPr>
              <a:t>Even</a:t>
            </a:r>
            <a:r>
              <a:rPr lang="en-US" sz="1170" i="1" dirty="0">
                <a:latin typeface="Arial Narrow" panose="020B0606020202030204" pitchFamily="34" charset="0"/>
              </a:rPr>
              <a:t> with </a:t>
            </a:r>
            <a:r>
              <a:rPr lang="en-US" sz="1170" dirty="0">
                <a:latin typeface="Arial Narrow" panose="020B0606020202030204" pitchFamily="34" charset="0"/>
              </a:rPr>
              <a:t>enough energy to relocate, fish still need to find a place in which to relocate to! </a:t>
            </a:r>
          </a:p>
          <a:p>
            <a:endParaRPr lang="en-AU" sz="1200" dirty="0">
              <a:latin typeface="Arial Narrow" panose="020B0606020202030204" pitchFamily="34" charset="0"/>
            </a:endParaRPr>
          </a:p>
        </p:txBody>
      </p:sp>
      <p:cxnSp>
        <p:nvCxnSpPr>
          <p:cNvPr id="31" name="Straight Connector 30">
            <a:extLst>
              <a:ext uri="{FF2B5EF4-FFF2-40B4-BE49-F238E27FC236}">
                <a16:creationId xmlns:a16="http://schemas.microsoft.com/office/drawing/2014/main" id="{3637EDD7-ADCF-4BF2-A5E1-B5485FA2CC08}"/>
              </a:ext>
            </a:extLst>
          </p:cNvPr>
          <p:cNvCxnSpPr/>
          <p:nvPr/>
        </p:nvCxnSpPr>
        <p:spPr>
          <a:xfrm flipH="1">
            <a:off x="506766" y="6639848"/>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3" name="Rectangle 32">
            <a:extLst>
              <a:ext uri="{FF2B5EF4-FFF2-40B4-BE49-F238E27FC236}">
                <a16:creationId xmlns:a16="http://schemas.microsoft.com/office/drawing/2014/main" id="{B2049757-7F18-40BB-AC6F-E5D51029477D}"/>
              </a:ext>
            </a:extLst>
          </p:cNvPr>
          <p:cNvSpPr/>
          <p:nvPr/>
        </p:nvSpPr>
        <p:spPr>
          <a:xfrm>
            <a:off x="513899" y="7420817"/>
            <a:ext cx="5872793" cy="326432"/>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100" b="1" dirty="0">
                <a:solidFill>
                  <a:schemeClr val="tx1"/>
                </a:solidFill>
                <a:latin typeface="Arial Narrow" panose="020B0606020202030204" pitchFamily="34" charset="0"/>
              </a:rPr>
              <a:t>Activity: Complete the sentence below </a:t>
            </a:r>
          </a:p>
        </p:txBody>
      </p:sp>
      <p:sp>
        <p:nvSpPr>
          <p:cNvPr id="34" name="Rectangle 33">
            <a:extLst>
              <a:ext uri="{FF2B5EF4-FFF2-40B4-BE49-F238E27FC236}">
                <a16:creationId xmlns:a16="http://schemas.microsoft.com/office/drawing/2014/main" id="{B64D7585-3949-4C2B-A9E4-4DC436159B92}"/>
              </a:ext>
            </a:extLst>
          </p:cNvPr>
          <p:cNvSpPr/>
          <p:nvPr/>
        </p:nvSpPr>
        <p:spPr>
          <a:xfrm>
            <a:off x="3933057" y="4975003"/>
            <a:ext cx="2448506" cy="1593777"/>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1100" b="1" dirty="0">
              <a:solidFill>
                <a:schemeClr val="tx1"/>
              </a:solidFill>
              <a:latin typeface="Arial Narrow" panose="020B0606020202030204" pitchFamily="34" charset="0"/>
            </a:endParaRPr>
          </a:p>
        </p:txBody>
      </p:sp>
      <p:sp>
        <p:nvSpPr>
          <p:cNvPr id="36" name="Rectangle 35">
            <a:extLst>
              <a:ext uri="{FF2B5EF4-FFF2-40B4-BE49-F238E27FC236}">
                <a16:creationId xmlns:a16="http://schemas.microsoft.com/office/drawing/2014/main" id="{A7A2F6D1-A366-45EA-991B-455B9371F889}"/>
              </a:ext>
            </a:extLst>
          </p:cNvPr>
          <p:cNvSpPr/>
          <p:nvPr/>
        </p:nvSpPr>
        <p:spPr>
          <a:xfrm>
            <a:off x="4005064" y="5583690"/>
            <a:ext cx="2292723" cy="919071"/>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200" dirty="0">
                <a:solidFill>
                  <a:schemeClr val="tx1">
                    <a:lumMod val="65000"/>
                    <a:lumOff val="35000"/>
                  </a:schemeClr>
                </a:solidFill>
                <a:latin typeface="Comic Sans MS" panose="030F0702030302020204" pitchFamily="66" charset="0"/>
              </a:rPr>
              <a:t>They lose their habitat. </a:t>
            </a:r>
          </a:p>
          <a:p>
            <a:r>
              <a:rPr lang="en-US" sz="1200" dirty="0">
                <a:solidFill>
                  <a:schemeClr val="tx1">
                    <a:lumMod val="65000"/>
                    <a:lumOff val="35000"/>
                  </a:schemeClr>
                </a:solidFill>
                <a:latin typeface="Comic Sans MS" panose="030F0702030302020204" pitchFamily="66" charset="0"/>
              </a:rPr>
              <a:t>Mass bleaching = coral loss = habitat loss = fish loss</a:t>
            </a:r>
            <a:endParaRPr lang="en-AU" sz="1200" dirty="0">
              <a:solidFill>
                <a:schemeClr val="tx1">
                  <a:lumMod val="65000"/>
                  <a:lumOff val="35000"/>
                </a:schemeClr>
              </a:solidFill>
              <a:latin typeface="Comic Sans MS" panose="030F0702030302020204" pitchFamily="66" charset="0"/>
            </a:endParaRPr>
          </a:p>
        </p:txBody>
      </p:sp>
      <p:sp>
        <p:nvSpPr>
          <p:cNvPr id="5" name="Rectangle 4">
            <a:extLst>
              <a:ext uri="{FF2B5EF4-FFF2-40B4-BE49-F238E27FC236}">
                <a16:creationId xmlns:a16="http://schemas.microsoft.com/office/drawing/2014/main" id="{23AF8E8C-C0DC-466A-9152-61E73F2C7E81}"/>
              </a:ext>
            </a:extLst>
          </p:cNvPr>
          <p:cNvSpPr/>
          <p:nvPr/>
        </p:nvSpPr>
        <p:spPr>
          <a:xfrm>
            <a:off x="556427" y="2857013"/>
            <a:ext cx="5740842" cy="830997"/>
          </a:xfrm>
          <a:prstGeom prst="rect">
            <a:avLst/>
          </a:prstGeom>
        </p:spPr>
        <p:txBody>
          <a:bodyPr wrap="square">
            <a:spAutoFit/>
          </a:bodyPr>
          <a:lstStyle/>
          <a:p>
            <a:r>
              <a:rPr lang="en-US" sz="1200" dirty="0">
                <a:solidFill>
                  <a:schemeClr val="tx1">
                    <a:lumMod val="65000"/>
                    <a:lumOff val="35000"/>
                  </a:schemeClr>
                </a:solidFill>
                <a:latin typeface="Comic Sans MS" panose="030F0702030302020204" pitchFamily="66" charset="0"/>
              </a:rPr>
              <a:t>They get sluggish. Their metabolisms slow down. Which slows down their reproduction and growth rates, movements and behaviors and consequently their fitness and survival. </a:t>
            </a:r>
            <a:br>
              <a:rPr lang="en-US" sz="1200" dirty="0">
                <a:solidFill>
                  <a:schemeClr val="tx1">
                    <a:lumMod val="65000"/>
                    <a:lumOff val="35000"/>
                  </a:schemeClr>
                </a:solidFill>
                <a:latin typeface="Comic Sans MS" panose="030F0702030302020204" pitchFamily="66" charset="0"/>
              </a:rPr>
            </a:br>
            <a:endParaRPr lang="en-AU" sz="1200" dirty="0">
              <a:solidFill>
                <a:schemeClr val="tx1">
                  <a:lumMod val="65000"/>
                  <a:lumOff val="35000"/>
                </a:schemeClr>
              </a:solidFill>
              <a:latin typeface="Comic Sans MS" panose="030F0702030302020204" pitchFamily="66" charset="0"/>
            </a:endParaRPr>
          </a:p>
        </p:txBody>
      </p:sp>
      <p:sp>
        <p:nvSpPr>
          <p:cNvPr id="41" name="Oval 40">
            <a:extLst>
              <a:ext uri="{FF2B5EF4-FFF2-40B4-BE49-F238E27FC236}">
                <a16:creationId xmlns:a16="http://schemas.microsoft.com/office/drawing/2014/main" id="{6D35FED3-70BB-420C-8DA9-2C3905E6B51F}"/>
              </a:ext>
            </a:extLst>
          </p:cNvPr>
          <p:cNvSpPr/>
          <p:nvPr/>
        </p:nvSpPr>
        <p:spPr>
          <a:xfrm>
            <a:off x="2206596" y="610844"/>
            <a:ext cx="176053" cy="15005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42" name="TextBox 41">
            <a:extLst>
              <a:ext uri="{FF2B5EF4-FFF2-40B4-BE49-F238E27FC236}">
                <a16:creationId xmlns:a16="http://schemas.microsoft.com/office/drawing/2014/main" id="{9E23A7EF-8CD5-4B40-B1C1-CF471C2BCE56}"/>
              </a:ext>
            </a:extLst>
          </p:cNvPr>
          <p:cNvSpPr txBox="1"/>
          <p:nvPr/>
        </p:nvSpPr>
        <p:spPr>
          <a:xfrm>
            <a:off x="2123379" y="593039"/>
            <a:ext cx="388137" cy="184666"/>
          </a:xfrm>
          <a:prstGeom prst="rect">
            <a:avLst/>
          </a:prstGeom>
          <a:noFill/>
        </p:spPr>
        <p:txBody>
          <a:bodyPr wrap="square" rtlCol="0">
            <a:spAutoFit/>
          </a:bodyPr>
          <a:lstStyle/>
          <a:p>
            <a:r>
              <a:rPr lang="en-AU" sz="600" b="1" dirty="0">
                <a:solidFill>
                  <a:schemeClr val="bg1"/>
                </a:solidFill>
                <a:latin typeface="Arial Narrow" panose="020B0606020202030204" pitchFamily="34" charset="0"/>
              </a:rPr>
              <a:t>T138</a:t>
            </a:r>
          </a:p>
        </p:txBody>
      </p:sp>
      <p:sp>
        <p:nvSpPr>
          <p:cNvPr id="4" name="Rectangle 3">
            <a:extLst>
              <a:ext uri="{FF2B5EF4-FFF2-40B4-BE49-F238E27FC236}">
                <a16:creationId xmlns:a16="http://schemas.microsoft.com/office/drawing/2014/main" id="{86FE6A87-4A10-45D0-AB34-0253DD90F1B5}"/>
              </a:ext>
            </a:extLst>
          </p:cNvPr>
          <p:cNvSpPr/>
          <p:nvPr/>
        </p:nvSpPr>
        <p:spPr>
          <a:xfrm>
            <a:off x="3933057" y="4983526"/>
            <a:ext cx="2524770" cy="600164"/>
          </a:xfrm>
          <a:prstGeom prst="rect">
            <a:avLst/>
          </a:prstGeom>
        </p:spPr>
        <p:txBody>
          <a:bodyPr wrap="square">
            <a:spAutoFit/>
          </a:bodyPr>
          <a:lstStyle/>
          <a:p>
            <a:r>
              <a:rPr lang="en-US" sz="1100" b="1" dirty="0">
                <a:latin typeface="Arial Narrow" panose="020B0606020202030204" pitchFamily="34" charset="0"/>
              </a:rPr>
              <a:t>Q. What happens to coral-dependent fish when large areas of reef suffer  consecutive mass bleaching events? Ans. </a:t>
            </a:r>
          </a:p>
        </p:txBody>
      </p:sp>
    </p:spTree>
    <p:extLst>
      <p:ext uri="{BB962C8B-B14F-4D97-AF65-F5344CB8AC3E}">
        <p14:creationId xmlns:p14="http://schemas.microsoft.com/office/powerpoint/2010/main" val="34856581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 name="Straight Connector 14"/>
          <p:cNvCxnSpPr/>
          <p:nvPr/>
        </p:nvCxnSpPr>
        <p:spPr>
          <a:xfrm flipH="1">
            <a:off x="481934" y="964142"/>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extBox 17"/>
          <p:cNvSpPr txBox="1"/>
          <p:nvPr/>
        </p:nvSpPr>
        <p:spPr>
          <a:xfrm>
            <a:off x="5486430" y="14613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
        <p:nvSpPr>
          <p:cNvPr id="3" name="TextBox 2"/>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12" name="TextBox 36"/>
          <p:cNvSpPr txBox="1"/>
          <p:nvPr/>
        </p:nvSpPr>
        <p:spPr>
          <a:xfrm>
            <a:off x="5876474" y="8805118"/>
            <a:ext cx="52124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100" dirty="0">
                <a:latin typeface="Arial Narrow" pitchFamily="34" charset="0"/>
              </a:rPr>
              <a:t>133</a:t>
            </a:r>
            <a:endParaRPr lang="en-AU" sz="1100" dirty="0">
              <a:latin typeface="Arial Narrow" pitchFamily="34" charset="0"/>
            </a:endParaRPr>
          </a:p>
        </p:txBody>
      </p:sp>
      <p:sp>
        <p:nvSpPr>
          <p:cNvPr id="57" name="TextBox 36"/>
          <p:cNvSpPr txBox="1"/>
          <p:nvPr/>
        </p:nvSpPr>
        <p:spPr>
          <a:xfrm>
            <a:off x="463269" y="8810616"/>
            <a:ext cx="219901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2019 	                                               </a:t>
            </a:r>
            <a:endParaRPr lang="en-AU" sz="1100" b="1" dirty="0">
              <a:latin typeface="Arial Narrow" pitchFamily="34" charset="0"/>
            </a:endParaRPr>
          </a:p>
        </p:txBody>
      </p:sp>
      <p:cxnSp>
        <p:nvCxnSpPr>
          <p:cNvPr id="19" name="Straight Connector 18"/>
          <p:cNvCxnSpPr/>
          <p:nvPr/>
        </p:nvCxnSpPr>
        <p:spPr>
          <a:xfrm flipH="1">
            <a:off x="482612" y="8817257"/>
            <a:ext cx="5907340" cy="422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9" name="TextBox 58">
            <a:extLst>
              <a:ext uri="{FF2B5EF4-FFF2-40B4-BE49-F238E27FC236}">
                <a16:creationId xmlns:a16="http://schemas.microsoft.com/office/drawing/2014/main" id="{B47AF8B6-8FB8-4F6E-8771-2ABC2CA0462D}"/>
              </a:ext>
            </a:extLst>
          </p:cNvPr>
          <p:cNvSpPr txBox="1"/>
          <p:nvPr/>
        </p:nvSpPr>
        <p:spPr>
          <a:xfrm>
            <a:off x="1374208" y="55136"/>
            <a:ext cx="4112222" cy="1477328"/>
          </a:xfrm>
          <a:prstGeom prst="rect">
            <a:avLst/>
          </a:prstGeom>
          <a:noFill/>
        </p:spPr>
        <p:txBody>
          <a:bodyPr wrap="square" rtlCol="0">
            <a:spAutoFit/>
          </a:bodyPr>
          <a:lstStyle/>
          <a:p>
            <a:r>
              <a:rPr lang="en-US" b="1" dirty="0">
                <a:latin typeface="Arial Narrow" pitchFamily="34" charset="0"/>
              </a:rPr>
              <a:t>Fish Management Highs and Lows –</a:t>
            </a:r>
            <a:r>
              <a:rPr lang="en-US" sz="1200" b="1" dirty="0">
                <a:latin typeface="Arial Narrow" panose="020B0606020202030204" pitchFamily="34" charset="0"/>
              </a:rPr>
              <a:t> </a:t>
            </a:r>
            <a:r>
              <a:rPr lang="en-US" sz="1200" dirty="0">
                <a:latin typeface="Arial Narrow" panose="020B0606020202030204" pitchFamily="34" charset="0"/>
              </a:rPr>
              <a:t>Compare a case study of a fish population in decline with a case study of a fish population that is in recovery in relation to fisheries management practices</a:t>
            </a:r>
          </a:p>
          <a:p>
            <a:endParaRPr lang="en-US" sz="1200" dirty="0">
              <a:latin typeface="Arial Narrow" panose="020B0606020202030204" pitchFamily="34" charset="0"/>
            </a:endParaRPr>
          </a:p>
          <a:p>
            <a:endParaRPr lang="en-AU" sz="1200" dirty="0">
              <a:latin typeface="Arial Narrow" panose="020B0606020202030204" pitchFamily="34" charset="0"/>
            </a:endParaRPr>
          </a:p>
          <a:p>
            <a:endParaRPr lang="en-US" sz="1200" i="1" dirty="0">
              <a:latin typeface="Arial Narrow" pitchFamily="34" charset="0"/>
            </a:endParaRPr>
          </a:p>
        </p:txBody>
      </p:sp>
      <p:sp>
        <p:nvSpPr>
          <p:cNvPr id="60" name="TextBox 36">
            <a:extLst>
              <a:ext uri="{FF2B5EF4-FFF2-40B4-BE49-F238E27FC236}">
                <a16:creationId xmlns:a16="http://schemas.microsoft.com/office/drawing/2014/main" id="{6DC2C05C-35D8-49B4-804A-8B8A559A864A}"/>
              </a:ext>
            </a:extLst>
          </p:cNvPr>
          <p:cNvSpPr txBox="1"/>
          <p:nvPr/>
        </p:nvSpPr>
        <p:spPr>
          <a:xfrm>
            <a:off x="2286712" y="8805118"/>
            <a:ext cx="3734575"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Unit 4. Topic 2. Subject Matter: Fisheries and Population Dynamics</a:t>
            </a:r>
            <a:endParaRPr lang="en-AU" sz="1100" b="1" dirty="0">
              <a:latin typeface="Arial Narrow" pitchFamily="34" charset="0"/>
            </a:endParaRPr>
          </a:p>
        </p:txBody>
      </p:sp>
      <p:sp>
        <p:nvSpPr>
          <p:cNvPr id="13" name="Rectangle 12">
            <a:extLst>
              <a:ext uri="{FF2B5EF4-FFF2-40B4-BE49-F238E27FC236}">
                <a16:creationId xmlns:a16="http://schemas.microsoft.com/office/drawing/2014/main" id="{1289673B-F9B7-4786-89A3-8E7F192FA67C}"/>
              </a:ext>
            </a:extLst>
          </p:cNvPr>
          <p:cNvSpPr/>
          <p:nvPr/>
        </p:nvSpPr>
        <p:spPr>
          <a:xfrm>
            <a:off x="490110" y="1015503"/>
            <a:ext cx="5847764" cy="559499"/>
          </a:xfrm>
          <a:prstGeom prst="rect">
            <a:avLst/>
          </a:prstGeom>
          <a:solidFill>
            <a:schemeClr val="tx1"/>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AU" sz="1200" b="1" dirty="0">
              <a:solidFill>
                <a:schemeClr val="bg1"/>
              </a:solidFill>
              <a:latin typeface="Arial Narrow" panose="020B0606020202030204" pitchFamily="34" charset="0"/>
            </a:endParaRPr>
          </a:p>
        </p:txBody>
      </p:sp>
      <p:sp>
        <p:nvSpPr>
          <p:cNvPr id="14" name="Rectangle 13">
            <a:extLst>
              <a:ext uri="{FF2B5EF4-FFF2-40B4-BE49-F238E27FC236}">
                <a16:creationId xmlns:a16="http://schemas.microsoft.com/office/drawing/2014/main" id="{CCB887B7-C803-4CFB-AC04-5FB3372B09CD}"/>
              </a:ext>
            </a:extLst>
          </p:cNvPr>
          <p:cNvSpPr/>
          <p:nvPr/>
        </p:nvSpPr>
        <p:spPr>
          <a:xfrm>
            <a:off x="504408" y="1040477"/>
            <a:ext cx="5888857" cy="507831"/>
          </a:xfrm>
          <a:prstGeom prst="rect">
            <a:avLst/>
          </a:prstGeom>
        </p:spPr>
        <p:txBody>
          <a:bodyPr wrap="square">
            <a:spAutoFit/>
          </a:bodyPr>
          <a:lstStyle/>
          <a:p>
            <a:pPr algn="ctr"/>
            <a:r>
              <a:rPr lang="en-AU" sz="1200" b="1" dirty="0">
                <a:solidFill>
                  <a:schemeClr val="bg1"/>
                </a:solidFill>
                <a:latin typeface="Arial Narrow" panose="020B0606020202030204" pitchFamily="34" charset="0"/>
              </a:rPr>
              <a:t>“</a:t>
            </a:r>
            <a:r>
              <a:rPr lang="en-AU" sz="1200" b="1" i="1" dirty="0">
                <a:solidFill>
                  <a:schemeClr val="bg1"/>
                </a:solidFill>
                <a:latin typeface="Arial Narrow" panose="020B0606020202030204" pitchFamily="34" charset="0"/>
              </a:rPr>
              <a:t>Fisheries management is about managing people, not fish stocks</a:t>
            </a:r>
            <a:r>
              <a:rPr lang="en-AU" sz="1200" b="1" dirty="0">
                <a:solidFill>
                  <a:schemeClr val="bg1"/>
                </a:solidFill>
                <a:latin typeface="Arial Narrow" panose="020B0606020202030204" pitchFamily="34" charset="0"/>
              </a:rPr>
              <a:t>”</a:t>
            </a:r>
          </a:p>
          <a:p>
            <a:pPr algn="ctr"/>
            <a:endParaRPr lang="en-AU" sz="300" b="1" dirty="0">
              <a:solidFill>
                <a:schemeClr val="bg1"/>
              </a:solidFill>
              <a:latin typeface="Arial Narrow" panose="020B0606020202030204" pitchFamily="34" charset="0"/>
            </a:endParaRPr>
          </a:p>
          <a:p>
            <a:pPr algn="ctr"/>
            <a:r>
              <a:rPr lang="en-AU" sz="1200" dirty="0">
                <a:solidFill>
                  <a:schemeClr val="bg1"/>
                </a:solidFill>
                <a:latin typeface="Arial Narrow" panose="020B0606020202030204" pitchFamily="34" charset="0"/>
              </a:rPr>
              <a:t>Dr. Michael King</a:t>
            </a:r>
            <a:r>
              <a:rPr lang="en-AU" sz="1200" baseline="30000" dirty="0">
                <a:solidFill>
                  <a:schemeClr val="bg1"/>
                </a:solidFill>
                <a:latin typeface="Arial Narrow" panose="020B0606020202030204" pitchFamily="34" charset="0"/>
              </a:rPr>
              <a:t>[1]</a:t>
            </a:r>
            <a:endParaRPr lang="en-AU" sz="1200" dirty="0">
              <a:solidFill>
                <a:schemeClr val="bg1"/>
              </a:solidFill>
              <a:latin typeface="Arial Narrow" panose="020B0606020202030204" pitchFamily="34" charset="0"/>
            </a:endParaRPr>
          </a:p>
        </p:txBody>
      </p:sp>
      <p:sp>
        <p:nvSpPr>
          <p:cNvPr id="17" name="Rectangle 16">
            <a:extLst>
              <a:ext uri="{FF2B5EF4-FFF2-40B4-BE49-F238E27FC236}">
                <a16:creationId xmlns:a16="http://schemas.microsoft.com/office/drawing/2014/main" id="{CED88D82-9D82-4890-8091-363DE4D45646}"/>
              </a:ext>
            </a:extLst>
          </p:cNvPr>
          <p:cNvSpPr/>
          <p:nvPr/>
        </p:nvSpPr>
        <p:spPr>
          <a:xfrm>
            <a:off x="479333" y="1629456"/>
            <a:ext cx="5847764" cy="841153"/>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200" b="1" dirty="0">
              <a:solidFill>
                <a:schemeClr val="tx1"/>
              </a:solidFill>
              <a:latin typeface="Arial Narrow" panose="020B0606020202030204" pitchFamily="34" charset="0"/>
            </a:endParaRPr>
          </a:p>
        </p:txBody>
      </p:sp>
      <p:sp>
        <p:nvSpPr>
          <p:cNvPr id="18" name="Rectangle 17">
            <a:extLst>
              <a:ext uri="{FF2B5EF4-FFF2-40B4-BE49-F238E27FC236}">
                <a16:creationId xmlns:a16="http://schemas.microsoft.com/office/drawing/2014/main" id="{00B35719-DFA7-4E53-9F5B-82D089CC223D}"/>
              </a:ext>
            </a:extLst>
          </p:cNvPr>
          <p:cNvSpPr/>
          <p:nvPr/>
        </p:nvSpPr>
        <p:spPr>
          <a:xfrm>
            <a:off x="480598" y="1652775"/>
            <a:ext cx="5900157" cy="276999"/>
          </a:xfrm>
          <a:prstGeom prst="rect">
            <a:avLst/>
          </a:prstGeom>
        </p:spPr>
        <p:txBody>
          <a:bodyPr wrap="square">
            <a:spAutoFit/>
          </a:bodyPr>
          <a:lstStyle/>
          <a:p>
            <a:r>
              <a:rPr lang="en-AU" sz="1200" b="1" dirty="0">
                <a:latin typeface="Arial Narrow" panose="020B0606020202030204" pitchFamily="34" charset="0"/>
              </a:rPr>
              <a:t>Q. What is the meaning of this quote? Ans.</a:t>
            </a:r>
          </a:p>
        </p:txBody>
      </p:sp>
      <p:sp>
        <p:nvSpPr>
          <p:cNvPr id="20" name="Rectangle 19">
            <a:extLst>
              <a:ext uri="{FF2B5EF4-FFF2-40B4-BE49-F238E27FC236}">
                <a16:creationId xmlns:a16="http://schemas.microsoft.com/office/drawing/2014/main" id="{47470A2B-F06A-4C4A-8D79-D42C2CFD83E6}"/>
              </a:ext>
            </a:extLst>
          </p:cNvPr>
          <p:cNvSpPr/>
          <p:nvPr/>
        </p:nvSpPr>
        <p:spPr>
          <a:xfrm>
            <a:off x="547051" y="1929775"/>
            <a:ext cx="5731829" cy="47904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200" i="1" dirty="0">
              <a:solidFill>
                <a:schemeClr val="tx1">
                  <a:lumMod val="65000"/>
                  <a:lumOff val="35000"/>
                </a:schemeClr>
              </a:solidFill>
              <a:latin typeface="Comic Sans MS" panose="030F0702030302020204" pitchFamily="66" charset="0"/>
            </a:endParaRPr>
          </a:p>
        </p:txBody>
      </p:sp>
      <p:sp>
        <p:nvSpPr>
          <p:cNvPr id="2" name="Rectangle 1">
            <a:extLst>
              <a:ext uri="{FF2B5EF4-FFF2-40B4-BE49-F238E27FC236}">
                <a16:creationId xmlns:a16="http://schemas.microsoft.com/office/drawing/2014/main" id="{D43D9769-9C99-49AD-A99C-3A19E5C9EE40}"/>
              </a:ext>
            </a:extLst>
          </p:cNvPr>
          <p:cNvSpPr/>
          <p:nvPr/>
        </p:nvSpPr>
        <p:spPr>
          <a:xfrm>
            <a:off x="500088" y="1947149"/>
            <a:ext cx="5979850" cy="461665"/>
          </a:xfrm>
          <a:prstGeom prst="rect">
            <a:avLst/>
          </a:prstGeom>
        </p:spPr>
        <p:txBody>
          <a:bodyPr wrap="square">
            <a:spAutoFit/>
          </a:bodyPr>
          <a:lstStyle/>
          <a:p>
            <a:r>
              <a:rPr lang="en-AU" sz="1200" i="1" dirty="0">
                <a:solidFill>
                  <a:schemeClr val="tx1">
                    <a:lumMod val="65000"/>
                    <a:lumOff val="35000"/>
                  </a:schemeClr>
                </a:solidFill>
                <a:latin typeface="Comic Sans MS" panose="030F0702030302020204" pitchFamily="66" charset="0"/>
              </a:rPr>
              <a:t>Fisheries management is just as much a social science, as it is a biological one. Measures put in place to manage a fishery are about managing people, not fish.</a:t>
            </a:r>
          </a:p>
        </p:txBody>
      </p:sp>
      <p:sp>
        <p:nvSpPr>
          <p:cNvPr id="25" name="Rectangle 24">
            <a:extLst>
              <a:ext uri="{FF2B5EF4-FFF2-40B4-BE49-F238E27FC236}">
                <a16:creationId xmlns:a16="http://schemas.microsoft.com/office/drawing/2014/main" id="{52ADFF09-D4E0-4544-8731-8A2849BD31E1}"/>
              </a:ext>
            </a:extLst>
          </p:cNvPr>
          <p:cNvSpPr/>
          <p:nvPr/>
        </p:nvSpPr>
        <p:spPr>
          <a:xfrm>
            <a:off x="394648" y="3658128"/>
            <a:ext cx="6085106" cy="646331"/>
          </a:xfrm>
          <a:prstGeom prst="rect">
            <a:avLst/>
          </a:prstGeom>
        </p:spPr>
        <p:txBody>
          <a:bodyPr wrap="square">
            <a:spAutoFit/>
          </a:bodyPr>
          <a:lstStyle/>
          <a:p>
            <a:r>
              <a:rPr lang="en-AU" sz="1200" dirty="0">
                <a:latin typeface="Arial Narrow" panose="020B0606020202030204" pitchFamily="34" charset="0"/>
              </a:rPr>
              <a:t>The words of Thomas M. Huxley in 1883 may seem naïve to us today. However back then, fishing boats still used sails, there were no large international fishing fleets, and the world population was less than one third of what it is today</a:t>
            </a:r>
            <a:r>
              <a:rPr lang="en-AU" sz="1200" baseline="30000" dirty="0">
                <a:latin typeface="Arial Narrow" panose="020B0606020202030204" pitchFamily="34" charset="0"/>
              </a:rPr>
              <a:t>[1]</a:t>
            </a:r>
            <a:r>
              <a:rPr lang="en-AU" sz="1200" dirty="0">
                <a:latin typeface="Arial Narrow" panose="020B0606020202030204" pitchFamily="34" charset="0"/>
              </a:rPr>
              <a:t>. </a:t>
            </a:r>
          </a:p>
        </p:txBody>
      </p:sp>
      <p:sp>
        <p:nvSpPr>
          <p:cNvPr id="26" name="Rectangle 25">
            <a:extLst>
              <a:ext uri="{FF2B5EF4-FFF2-40B4-BE49-F238E27FC236}">
                <a16:creationId xmlns:a16="http://schemas.microsoft.com/office/drawing/2014/main" id="{CA948A12-E71F-4C14-8A9A-39DA601EB74B}"/>
              </a:ext>
            </a:extLst>
          </p:cNvPr>
          <p:cNvSpPr/>
          <p:nvPr/>
        </p:nvSpPr>
        <p:spPr>
          <a:xfrm>
            <a:off x="474390" y="2555173"/>
            <a:ext cx="5847763" cy="1116764"/>
          </a:xfrm>
          <a:prstGeom prst="rect">
            <a:avLst/>
          </a:prstGeom>
          <a:solidFill>
            <a:schemeClr val="tx1"/>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AU" sz="1200" b="1" dirty="0">
              <a:solidFill>
                <a:schemeClr val="bg1"/>
              </a:solidFill>
              <a:latin typeface="Arial Narrow" panose="020B0606020202030204" pitchFamily="34" charset="0"/>
            </a:endParaRPr>
          </a:p>
        </p:txBody>
      </p:sp>
      <p:sp>
        <p:nvSpPr>
          <p:cNvPr id="27" name="Rectangle 26">
            <a:extLst>
              <a:ext uri="{FF2B5EF4-FFF2-40B4-BE49-F238E27FC236}">
                <a16:creationId xmlns:a16="http://schemas.microsoft.com/office/drawing/2014/main" id="{E8D7DE56-FFDF-463D-A52A-054AF29172E6}"/>
              </a:ext>
            </a:extLst>
          </p:cNvPr>
          <p:cNvSpPr/>
          <p:nvPr/>
        </p:nvSpPr>
        <p:spPr>
          <a:xfrm>
            <a:off x="594412" y="2575736"/>
            <a:ext cx="5687767" cy="1061829"/>
          </a:xfrm>
          <a:prstGeom prst="rect">
            <a:avLst/>
          </a:prstGeom>
        </p:spPr>
        <p:txBody>
          <a:bodyPr wrap="square">
            <a:spAutoFit/>
          </a:bodyPr>
          <a:lstStyle/>
          <a:p>
            <a:pPr algn="ctr"/>
            <a:r>
              <a:rPr lang="en-AU" sz="1200" b="1" dirty="0">
                <a:solidFill>
                  <a:schemeClr val="bg1"/>
                </a:solidFill>
                <a:latin typeface="Arial Narrow" panose="020B0606020202030204" pitchFamily="34" charset="0"/>
              </a:rPr>
              <a:t>“</a:t>
            </a:r>
            <a:r>
              <a:rPr lang="en-AU" sz="1200" b="1" i="1" dirty="0">
                <a:solidFill>
                  <a:schemeClr val="bg1"/>
                </a:solidFill>
                <a:latin typeface="Arial Narrow" panose="020B0606020202030204" pitchFamily="34" charset="0"/>
              </a:rPr>
              <a:t>I believe that the cod fishery, the herring fishery, pilchard fishery, the mackerel fishery, and probably all the great sea fisheries are inexhaustible: that is to say that nothing we do seriously affects the numbers of fish. And any attempt to regulate these fisheries seems consequently, from the nature of the case, to be useless</a:t>
            </a:r>
            <a:r>
              <a:rPr lang="en-AU" sz="1200" b="1" dirty="0">
                <a:solidFill>
                  <a:schemeClr val="bg1"/>
                </a:solidFill>
                <a:latin typeface="Arial Narrow" panose="020B0606020202030204" pitchFamily="34" charset="0"/>
              </a:rPr>
              <a:t>”. </a:t>
            </a:r>
          </a:p>
          <a:p>
            <a:pPr algn="ctr"/>
            <a:endParaRPr lang="en-AU" sz="300" b="1" dirty="0">
              <a:solidFill>
                <a:schemeClr val="bg1"/>
              </a:solidFill>
              <a:latin typeface="Arial Narrow" panose="020B0606020202030204" pitchFamily="34" charset="0"/>
            </a:endParaRPr>
          </a:p>
          <a:p>
            <a:pPr algn="ctr"/>
            <a:r>
              <a:rPr lang="en-AU" sz="1200" dirty="0">
                <a:solidFill>
                  <a:schemeClr val="bg1"/>
                </a:solidFill>
                <a:latin typeface="Arial Narrow" panose="020B0606020202030204" pitchFamily="34" charset="0"/>
              </a:rPr>
              <a:t>Thomas. H. Huxley, Inaugural Address. Fisheries Exhibition, London (1883)</a:t>
            </a:r>
            <a:r>
              <a:rPr lang="en-AU" sz="1200" baseline="30000" dirty="0">
                <a:solidFill>
                  <a:schemeClr val="bg1"/>
                </a:solidFill>
                <a:latin typeface="Arial Narrow" panose="020B0606020202030204" pitchFamily="34" charset="0"/>
              </a:rPr>
              <a:t>[1][2]</a:t>
            </a:r>
            <a:endParaRPr lang="en-AU" sz="1200" dirty="0">
              <a:solidFill>
                <a:srgbClr val="FF0000"/>
              </a:solidFill>
              <a:latin typeface="Arial Narrow" panose="020B0606020202030204" pitchFamily="34" charset="0"/>
            </a:endParaRPr>
          </a:p>
        </p:txBody>
      </p:sp>
      <p:sp>
        <p:nvSpPr>
          <p:cNvPr id="28" name="Rectangle 27">
            <a:extLst>
              <a:ext uri="{FF2B5EF4-FFF2-40B4-BE49-F238E27FC236}">
                <a16:creationId xmlns:a16="http://schemas.microsoft.com/office/drawing/2014/main" id="{EE6604ED-2431-4F49-8263-94D05CAE3501}"/>
              </a:ext>
            </a:extLst>
          </p:cNvPr>
          <p:cNvSpPr/>
          <p:nvPr/>
        </p:nvSpPr>
        <p:spPr>
          <a:xfrm>
            <a:off x="479332" y="4299858"/>
            <a:ext cx="5842821" cy="198679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200" b="1" dirty="0">
              <a:solidFill>
                <a:schemeClr val="tx1"/>
              </a:solidFill>
              <a:latin typeface="Arial Narrow" panose="020B0606020202030204" pitchFamily="34" charset="0"/>
            </a:endParaRPr>
          </a:p>
        </p:txBody>
      </p:sp>
      <p:sp>
        <p:nvSpPr>
          <p:cNvPr id="29" name="Rectangle 28">
            <a:extLst>
              <a:ext uri="{FF2B5EF4-FFF2-40B4-BE49-F238E27FC236}">
                <a16:creationId xmlns:a16="http://schemas.microsoft.com/office/drawing/2014/main" id="{46B21BA5-A2D3-4D25-A4F7-EA6167946D2B}"/>
              </a:ext>
            </a:extLst>
          </p:cNvPr>
          <p:cNvSpPr/>
          <p:nvPr/>
        </p:nvSpPr>
        <p:spPr>
          <a:xfrm>
            <a:off x="479231" y="4309957"/>
            <a:ext cx="6035235" cy="523220"/>
          </a:xfrm>
          <a:prstGeom prst="rect">
            <a:avLst/>
          </a:prstGeom>
        </p:spPr>
        <p:txBody>
          <a:bodyPr wrap="square">
            <a:spAutoFit/>
          </a:bodyPr>
          <a:lstStyle/>
          <a:p>
            <a:r>
              <a:rPr lang="en-AU" sz="1200" b="1" dirty="0">
                <a:latin typeface="Arial Narrow" panose="020B0606020202030204" pitchFamily="34" charset="0"/>
              </a:rPr>
              <a:t>Activity: Research the decline of Atlantic Cod (</a:t>
            </a:r>
            <a:r>
              <a:rPr lang="en-AU" sz="1200" b="1" i="1" dirty="0" err="1">
                <a:latin typeface="Arial Narrow" panose="020B0606020202030204" pitchFamily="34" charset="0"/>
              </a:rPr>
              <a:t>Gadus</a:t>
            </a:r>
            <a:r>
              <a:rPr lang="en-AU" sz="1200" b="1" i="1" dirty="0">
                <a:latin typeface="Arial Narrow" panose="020B0606020202030204" pitchFamily="34" charset="0"/>
              </a:rPr>
              <a:t> </a:t>
            </a:r>
            <a:r>
              <a:rPr lang="en-AU" sz="1200" b="1" i="1" dirty="0" err="1">
                <a:latin typeface="Arial Narrow" panose="020B0606020202030204" pitchFamily="34" charset="0"/>
              </a:rPr>
              <a:t>morhua</a:t>
            </a:r>
            <a:r>
              <a:rPr lang="en-AU" sz="1200" b="1" dirty="0">
                <a:latin typeface="Arial Narrow" panose="020B0606020202030204" pitchFamily="34" charset="0"/>
              </a:rPr>
              <a:t>)</a:t>
            </a:r>
          </a:p>
          <a:p>
            <a:r>
              <a:rPr lang="en-AU" sz="1200" b="1" dirty="0">
                <a:latin typeface="Arial Narrow" panose="020B0606020202030204" pitchFamily="34" charset="0"/>
              </a:rPr>
              <a:t>Activity: In the space provided below, LIST the factors that contributed to its </a:t>
            </a:r>
            <a:r>
              <a:rPr lang="en-AU" sz="1600" b="1" dirty="0">
                <a:latin typeface="Arial Narrow" panose="020B0606020202030204" pitchFamily="34" charset="0"/>
              </a:rPr>
              <a:t>decline</a:t>
            </a:r>
            <a:r>
              <a:rPr lang="en-AU" sz="1200" b="1" dirty="0">
                <a:latin typeface="Arial Narrow" panose="020B0606020202030204" pitchFamily="34" charset="0"/>
              </a:rPr>
              <a:t> </a:t>
            </a:r>
          </a:p>
        </p:txBody>
      </p:sp>
      <p:sp>
        <p:nvSpPr>
          <p:cNvPr id="30" name="Rectangle 29">
            <a:extLst>
              <a:ext uri="{FF2B5EF4-FFF2-40B4-BE49-F238E27FC236}">
                <a16:creationId xmlns:a16="http://schemas.microsoft.com/office/drawing/2014/main" id="{6A2EB925-8408-43D3-90A3-222164196FDB}"/>
              </a:ext>
            </a:extLst>
          </p:cNvPr>
          <p:cNvSpPr/>
          <p:nvPr/>
        </p:nvSpPr>
        <p:spPr>
          <a:xfrm>
            <a:off x="532971" y="4824627"/>
            <a:ext cx="5727812" cy="1384995"/>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200" i="1" dirty="0">
              <a:solidFill>
                <a:schemeClr val="tx1">
                  <a:lumMod val="65000"/>
                  <a:lumOff val="35000"/>
                </a:schemeClr>
              </a:solidFill>
              <a:latin typeface="Comic Sans MS" panose="030F0702030302020204" pitchFamily="66" charset="0"/>
            </a:endParaRPr>
          </a:p>
        </p:txBody>
      </p:sp>
      <p:sp>
        <p:nvSpPr>
          <p:cNvPr id="31" name="Rectangle 30">
            <a:extLst>
              <a:ext uri="{FF2B5EF4-FFF2-40B4-BE49-F238E27FC236}">
                <a16:creationId xmlns:a16="http://schemas.microsoft.com/office/drawing/2014/main" id="{7F3EC1AE-8295-465A-8C15-EA94E5C9D2F6}"/>
              </a:ext>
            </a:extLst>
          </p:cNvPr>
          <p:cNvSpPr/>
          <p:nvPr/>
        </p:nvSpPr>
        <p:spPr>
          <a:xfrm>
            <a:off x="481934" y="4819129"/>
            <a:ext cx="5845905" cy="1384995"/>
          </a:xfrm>
          <a:prstGeom prst="rect">
            <a:avLst/>
          </a:prstGeom>
        </p:spPr>
        <p:txBody>
          <a:bodyPr wrap="square">
            <a:spAutoFit/>
          </a:bodyPr>
          <a:lstStyle/>
          <a:p>
            <a:r>
              <a:rPr lang="en-AU" sz="1200" dirty="0">
                <a:solidFill>
                  <a:schemeClr val="tx1">
                    <a:lumMod val="65000"/>
                    <a:lumOff val="35000"/>
                  </a:schemeClr>
                </a:solidFill>
                <a:latin typeface="Comic Sans MS" panose="030F0702030302020204" pitchFamily="66" charset="0"/>
              </a:rPr>
              <a:t>Overfishing</a:t>
            </a:r>
          </a:p>
          <a:p>
            <a:pPr marL="171450" indent="-171450">
              <a:buFont typeface="Arial" panose="020B0604020202020204" pitchFamily="34" charset="0"/>
              <a:buChar char="•"/>
            </a:pPr>
            <a:r>
              <a:rPr lang="en-AU" sz="1200" dirty="0">
                <a:solidFill>
                  <a:schemeClr val="tx1">
                    <a:lumMod val="65000"/>
                    <a:lumOff val="35000"/>
                  </a:schemeClr>
                </a:solidFill>
                <a:latin typeface="Comic Sans MS" panose="030F0702030302020204" pitchFamily="66" charset="0"/>
              </a:rPr>
              <a:t>Improvements to equipment and technology </a:t>
            </a:r>
            <a:br>
              <a:rPr lang="en-AU" sz="1200" dirty="0">
                <a:solidFill>
                  <a:schemeClr val="tx1">
                    <a:lumMod val="65000"/>
                    <a:lumOff val="35000"/>
                  </a:schemeClr>
                </a:solidFill>
                <a:latin typeface="Comic Sans MS" panose="030F0702030302020204" pitchFamily="66" charset="0"/>
              </a:rPr>
            </a:br>
            <a:r>
              <a:rPr lang="en-AU" sz="1200" dirty="0">
                <a:solidFill>
                  <a:schemeClr val="tx1">
                    <a:lumMod val="65000"/>
                    <a:lumOff val="35000"/>
                  </a:schemeClr>
                </a:solidFill>
                <a:latin typeface="Comic Sans MS" panose="030F0702030302020204" pitchFamily="66" charset="0"/>
              </a:rPr>
              <a:t>(sounders, navigation gear, etc.) made it easier to find and catch the fish. </a:t>
            </a:r>
          </a:p>
          <a:p>
            <a:pPr marL="171450" indent="-171450">
              <a:buFont typeface="Arial" panose="020B0604020202020204" pitchFamily="34" charset="0"/>
              <a:buChar char="•"/>
            </a:pPr>
            <a:r>
              <a:rPr lang="en-AU" sz="1200" dirty="0">
                <a:solidFill>
                  <a:schemeClr val="tx1">
                    <a:lumMod val="65000"/>
                    <a:lumOff val="35000"/>
                  </a:schemeClr>
                </a:solidFill>
                <a:latin typeface="Comic Sans MS" panose="030F0702030302020204" pitchFamily="66" charset="0"/>
              </a:rPr>
              <a:t>The arrival of large factory trawlers in the late 50’s meant they were able to harvest cod offshore in winter months and fish new areas.</a:t>
            </a:r>
          </a:p>
          <a:p>
            <a:pPr marL="171450" indent="-171450">
              <a:buFont typeface="Arial" panose="020B0604020202020204" pitchFamily="34" charset="0"/>
              <a:buChar char="•"/>
            </a:pPr>
            <a:r>
              <a:rPr lang="en-AU" sz="1200" dirty="0">
                <a:solidFill>
                  <a:schemeClr val="tx1">
                    <a:lumMod val="65000"/>
                    <a:lumOff val="35000"/>
                  </a:schemeClr>
                </a:solidFill>
                <a:latin typeface="Comic Sans MS" panose="030F0702030302020204" pitchFamily="66" charset="0"/>
              </a:rPr>
              <a:t>Large catch amounts by factory trawlers caused an </a:t>
            </a:r>
            <a:r>
              <a:rPr lang="en-AU" sz="1200" i="1" dirty="0">
                <a:solidFill>
                  <a:schemeClr val="tx1">
                    <a:lumMod val="65000"/>
                    <a:lumOff val="35000"/>
                  </a:schemeClr>
                </a:solidFill>
                <a:latin typeface="Comic Sans MS" panose="030F0702030302020204" pitchFamily="66" charset="0"/>
              </a:rPr>
              <a:t>over</a:t>
            </a:r>
            <a:r>
              <a:rPr lang="en-AU" sz="1200" dirty="0">
                <a:solidFill>
                  <a:schemeClr val="tx1">
                    <a:lumMod val="65000"/>
                    <a:lumOff val="35000"/>
                  </a:schemeClr>
                </a:solidFill>
                <a:latin typeface="Comic Sans MS" panose="030F0702030302020204" pitchFamily="66" charset="0"/>
              </a:rPr>
              <a:t>estimation of stock.</a:t>
            </a:r>
          </a:p>
          <a:p>
            <a:pPr marL="171450" indent="-171450">
              <a:buFont typeface="Arial" panose="020B0604020202020204" pitchFamily="34" charset="0"/>
              <a:buChar char="•"/>
            </a:pPr>
            <a:r>
              <a:rPr lang="en-AU" sz="1200" dirty="0">
                <a:solidFill>
                  <a:schemeClr val="tx1">
                    <a:lumMod val="65000"/>
                    <a:lumOff val="35000"/>
                  </a:schemeClr>
                </a:solidFill>
                <a:latin typeface="Comic Sans MS" panose="030F0702030302020204" pitchFamily="66" charset="0"/>
              </a:rPr>
              <a:t>Increased bycatch amounts included prey species of the cod – capelin</a:t>
            </a:r>
          </a:p>
        </p:txBody>
      </p:sp>
      <p:sp>
        <p:nvSpPr>
          <p:cNvPr id="32" name="Rectangle 31">
            <a:extLst>
              <a:ext uri="{FF2B5EF4-FFF2-40B4-BE49-F238E27FC236}">
                <a16:creationId xmlns:a16="http://schemas.microsoft.com/office/drawing/2014/main" id="{230EB84E-5305-455F-A0AD-527E052910C9}"/>
              </a:ext>
            </a:extLst>
          </p:cNvPr>
          <p:cNvSpPr/>
          <p:nvPr/>
        </p:nvSpPr>
        <p:spPr>
          <a:xfrm>
            <a:off x="482612" y="6354766"/>
            <a:ext cx="5839541" cy="2048685"/>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200" b="1" dirty="0">
              <a:solidFill>
                <a:schemeClr val="tx1"/>
              </a:solidFill>
              <a:latin typeface="Arial Narrow" panose="020B0606020202030204" pitchFamily="34" charset="0"/>
            </a:endParaRPr>
          </a:p>
        </p:txBody>
      </p:sp>
      <p:sp>
        <p:nvSpPr>
          <p:cNvPr id="33" name="Rectangle 32">
            <a:extLst>
              <a:ext uri="{FF2B5EF4-FFF2-40B4-BE49-F238E27FC236}">
                <a16:creationId xmlns:a16="http://schemas.microsoft.com/office/drawing/2014/main" id="{C21D2334-F99C-45F3-A88F-0902AEE306A3}"/>
              </a:ext>
            </a:extLst>
          </p:cNvPr>
          <p:cNvSpPr/>
          <p:nvPr/>
        </p:nvSpPr>
        <p:spPr>
          <a:xfrm>
            <a:off x="476926" y="6364718"/>
            <a:ext cx="6035235" cy="646331"/>
          </a:xfrm>
          <a:prstGeom prst="rect">
            <a:avLst/>
          </a:prstGeom>
        </p:spPr>
        <p:txBody>
          <a:bodyPr wrap="square">
            <a:spAutoFit/>
          </a:bodyPr>
          <a:lstStyle/>
          <a:p>
            <a:r>
              <a:rPr lang="en-AU" sz="1200" b="1" dirty="0">
                <a:latin typeface="Arial Narrow" panose="020B0606020202030204" pitchFamily="34" charset="0"/>
              </a:rPr>
              <a:t>Activity: Research the recovery of Coral Trout (</a:t>
            </a:r>
            <a:r>
              <a:rPr lang="en-AU" sz="1200" b="1" i="1" dirty="0" err="1">
                <a:latin typeface="Arial Narrow" panose="020B0606020202030204" pitchFamily="34" charset="0"/>
              </a:rPr>
              <a:t>Plectropomus</a:t>
            </a:r>
            <a:r>
              <a:rPr lang="en-AU" sz="1200" b="1" i="1" dirty="0">
                <a:latin typeface="Arial Narrow" panose="020B0606020202030204" pitchFamily="34" charset="0"/>
              </a:rPr>
              <a:t> </a:t>
            </a:r>
            <a:r>
              <a:rPr lang="en-AU" sz="1200" b="1" i="1" dirty="0" err="1">
                <a:latin typeface="Arial Narrow" panose="020B0606020202030204" pitchFamily="34" charset="0"/>
              </a:rPr>
              <a:t>leopardus</a:t>
            </a:r>
            <a:r>
              <a:rPr lang="en-AU" sz="1200" b="1" i="1" dirty="0">
                <a:latin typeface="Arial Narrow" panose="020B0606020202030204" pitchFamily="34" charset="0"/>
              </a:rPr>
              <a:t>)</a:t>
            </a:r>
          </a:p>
          <a:p>
            <a:r>
              <a:rPr lang="en-AU" sz="800" i="1" dirty="0">
                <a:latin typeface="Arial Narrow" panose="020B0606020202030204" pitchFamily="34" charset="0"/>
              </a:rPr>
              <a:t>Note: </a:t>
            </a:r>
            <a:r>
              <a:rPr lang="en-AU" sz="800" dirty="0">
                <a:latin typeface="Arial Narrow" panose="020B0606020202030204" pitchFamily="34" charset="0"/>
              </a:rPr>
              <a:t>Coral Trout is a primary target species of the </a:t>
            </a:r>
            <a:r>
              <a:rPr lang="en-AU" sz="800" i="1" dirty="0">
                <a:latin typeface="Arial Narrow" panose="020B0606020202030204" pitchFamily="34" charset="0"/>
              </a:rPr>
              <a:t>Coral Reef Fin Fish Fishery</a:t>
            </a:r>
            <a:r>
              <a:rPr lang="en-AU" sz="800" dirty="0">
                <a:latin typeface="Arial Narrow" panose="020B0606020202030204" pitchFamily="34" charset="0"/>
              </a:rPr>
              <a:t> (CRFFF) on the Great Barrier Reef.</a:t>
            </a:r>
          </a:p>
          <a:p>
            <a:r>
              <a:rPr lang="en-AU" sz="1200" b="1" dirty="0">
                <a:latin typeface="Arial Narrow" panose="020B0606020202030204" pitchFamily="34" charset="0"/>
              </a:rPr>
              <a:t>Activity: In the space provided below, LIST the factors that contributed to its </a:t>
            </a:r>
            <a:r>
              <a:rPr lang="en-AU" sz="1600" b="1" dirty="0">
                <a:latin typeface="Arial Narrow" panose="020B0606020202030204" pitchFamily="34" charset="0"/>
              </a:rPr>
              <a:t>recovery</a:t>
            </a:r>
            <a:r>
              <a:rPr lang="en-AU" sz="1200" baseline="30000" dirty="0">
                <a:latin typeface="Arial Narrow" panose="020B0606020202030204" pitchFamily="34" charset="0"/>
              </a:rPr>
              <a:t>[3]</a:t>
            </a:r>
            <a:endParaRPr lang="en-AU" sz="1200" dirty="0">
              <a:latin typeface="Arial Narrow" panose="020B0606020202030204" pitchFamily="34" charset="0"/>
            </a:endParaRPr>
          </a:p>
        </p:txBody>
      </p:sp>
      <p:sp>
        <p:nvSpPr>
          <p:cNvPr id="34" name="Rectangle 33">
            <a:extLst>
              <a:ext uri="{FF2B5EF4-FFF2-40B4-BE49-F238E27FC236}">
                <a16:creationId xmlns:a16="http://schemas.microsoft.com/office/drawing/2014/main" id="{B5A44A55-C510-409E-BAA8-A64DFBC609E4}"/>
              </a:ext>
            </a:extLst>
          </p:cNvPr>
          <p:cNvSpPr/>
          <p:nvPr/>
        </p:nvSpPr>
        <p:spPr>
          <a:xfrm>
            <a:off x="544221" y="7011049"/>
            <a:ext cx="5734659" cy="1319496"/>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200" i="1" dirty="0">
              <a:solidFill>
                <a:schemeClr val="tx1">
                  <a:lumMod val="65000"/>
                  <a:lumOff val="35000"/>
                </a:schemeClr>
              </a:solidFill>
              <a:latin typeface="Comic Sans MS" panose="030F0702030302020204" pitchFamily="66" charset="0"/>
            </a:endParaRPr>
          </a:p>
        </p:txBody>
      </p:sp>
      <p:sp>
        <p:nvSpPr>
          <p:cNvPr id="35" name="Rectangle 34">
            <a:extLst>
              <a:ext uri="{FF2B5EF4-FFF2-40B4-BE49-F238E27FC236}">
                <a16:creationId xmlns:a16="http://schemas.microsoft.com/office/drawing/2014/main" id="{1B8D0660-0EBA-4C10-AB8E-608034C6383B}"/>
              </a:ext>
            </a:extLst>
          </p:cNvPr>
          <p:cNvSpPr/>
          <p:nvPr/>
        </p:nvSpPr>
        <p:spPr>
          <a:xfrm>
            <a:off x="533589" y="6987525"/>
            <a:ext cx="5642610" cy="1384995"/>
          </a:xfrm>
          <a:prstGeom prst="rect">
            <a:avLst/>
          </a:prstGeom>
        </p:spPr>
        <p:txBody>
          <a:bodyPr wrap="square">
            <a:spAutoFit/>
          </a:bodyPr>
          <a:lstStyle/>
          <a:p>
            <a:r>
              <a:rPr lang="en-AU" sz="1200" dirty="0">
                <a:solidFill>
                  <a:schemeClr val="tx1">
                    <a:lumMod val="65000"/>
                    <a:lumOff val="35000"/>
                  </a:schemeClr>
                </a:solidFill>
                <a:latin typeface="Comic Sans MS" panose="030F0702030302020204" pitchFamily="66" charset="0"/>
              </a:rPr>
              <a:t>Reduced Fishing </a:t>
            </a:r>
          </a:p>
          <a:p>
            <a:pPr marL="171450" indent="-171450">
              <a:buFont typeface="Arial" panose="020B0604020202020204" pitchFamily="34" charset="0"/>
              <a:buChar char="•"/>
            </a:pPr>
            <a:r>
              <a:rPr lang="en-AU" sz="1200" dirty="0">
                <a:solidFill>
                  <a:schemeClr val="tx1">
                    <a:lumMod val="65000"/>
                    <a:lumOff val="35000"/>
                  </a:schemeClr>
                </a:solidFill>
                <a:latin typeface="Comic Sans MS" panose="030F0702030302020204" pitchFamily="66" charset="0"/>
              </a:rPr>
              <a:t>The fishery was restructured in 2004, introducing a (reduced) TACC (total allowable commercial catch) limit of 1288 tonnes managed through Individual Transferable Quotas (ITQ), as well as spawning closures.</a:t>
            </a:r>
          </a:p>
          <a:p>
            <a:pPr marL="171450" indent="-171450">
              <a:buFont typeface="Arial" panose="020B0604020202020204" pitchFamily="34" charset="0"/>
              <a:buChar char="•"/>
            </a:pPr>
            <a:r>
              <a:rPr lang="en-AU" sz="1200" dirty="0">
                <a:solidFill>
                  <a:schemeClr val="tx1">
                    <a:lumMod val="65000"/>
                    <a:lumOff val="35000"/>
                  </a:schemeClr>
                </a:solidFill>
                <a:latin typeface="Comic Sans MS" panose="030F0702030302020204" pitchFamily="66" charset="0"/>
              </a:rPr>
              <a:t>Stakeholder involvement in decision-making. </a:t>
            </a:r>
          </a:p>
          <a:p>
            <a:pPr marL="171450" indent="-171450">
              <a:buFont typeface="Arial" panose="020B0604020202020204" pitchFamily="34" charset="0"/>
              <a:buChar char="•"/>
            </a:pPr>
            <a:r>
              <a:rPr lang="en-AU" sz="1200" dirty="0">
                <a:solidFill>
                  <a:schemeClr val="tx1">
                    <a:lumMod val="65000"/>
                    <a:lumOff val="35000"/>
                  </a:schemeClr>
                </a:solidFill>
                <a:latin typeface="Comic Sans MS" panose="030F0702030302020204" pitchFamily="66" charset="0"/>
              </a:rPr>
              <a:t>The Great Barrier Reef Marine Park was rezoned in 2004, closing more areas to fishing.</a:t>
            </a:r>
          </a:p>
        </p:txBody>
      </p:sp>
      <p:sp>
        <p:nvSpPr>
          <p:cNvPr id="36" name="Rectangle 35">
            <a:extLst>
              <a:ext uri="{FF2B5EF4-FFF2-40B4-BE49-F238E27FC236}">
                <a16:creationId xmlns:a16="http://schemas.microsoft.com/office/drawing/2014/main" id="{79C41F4F-2033-40BA-9590-C1194D06DC04}"/>
              </a:ext>
            </a:extLst>
          </p:cNvPr>
          <p:cNvSpPr/>
          <p:nvPr/>
        </p:nvSpPr>
        <p:spPr>
          <a:xfrm>
            <a:off x="444519" y="8388673"/>
            <a:ext cx="6085106" cy="461665"/>
          </a:xfrm>
          <a:prstGeom prst="rect">
            <a:avLst/>
          </a:prstGeom>
        </p:spPr>
        <p:txBody>
          <a:bodyPr wrap="square">
            <a:spAutoFit/>
          </a:bodyPr>
          <a:lstStyle/>
          <a:p>
            <a:r>
              <a:rPr lang="en-AU" sz="600" baseline="30000" dirty="0">
                <a:latin typeface="Arial Narrow" panose="020B0606020202030204" pitchFamily="34" charset="0"/>
              </a:rPr>
              <a:t>[1] </a:t>
            </a:r>
            <a:r>
              <a:rPr lang="en-AU" sz="600" dirty="0">
                <a:latin typeface="Arial Narrow" panose="020B0606020202030204" pitchFamily="34" charset="0"/>
              </a:rPr>
              <a:t>Reproduced with permission from: King, M. (2007). Fisheri</a:t>
            </a:r>
            <a:r>
              <a:rPr lang="en-AU" sz="600" i="1" dirty="0">
                <a:latin typeface="Arial Narrow" panose="020B0606020202030204" pitchFamily="34" charset="0"/>
              </a:rPr>
              <a:t>es Biology, Assessment and Management. </a:t>
            </a:r>
            <a:r>
              <a:rPr lang="en-AU" sz="600" dirty="0">
                <a:latin typeface="Arial Narrow" panose="020B0606020202030204" pitchFamily="34" charset="0"/>
              </a:rPr>
              <a:t>Blackwell Publishing. Victoria Australia. Preface Page xii.</a:t>
            </a:r>
            <a:endParaRPr lang="en-AU" sz="600" baseline="30000" dirty="0">
              <a:latin typeface="Arial Narrow" panose="020B0606020202030204" pitchFamily="34" charset="0"/>
            </a:endParaRPr>
          </a:p>
          <a:p>
            <a:r>
              <a:rPr lang="en-AU" sz="600" baseline="30000" dirty="0">
                <a:latin typeface="Arial Narrow" panose="020B0606020202030204" pitchFamily="34" charset="0"/>
              </a:rPr>
              <a:t>[2] </a:t>
            </a:r>
            <a:r>
              <a:rPr lang="en-US" sz="600" dirty="0">
                <a:latin typeface="Arial Narrow" panose="020B0606020202030204" pitchFamily="34" charset="0"/>
              </a:rPr>
              <a:t>Thomas H. Huxley, Inaugural Address for the Fisheries Exhibition, London (June 18,1883), available at https://mathcs.clarku.edu/huxley/SM5/fish.html </a:t>
            </a:r>
          </a:p>
          <a:p>
            <a:r>
              <a:rPr lang="en-AU" sz="600" baseline="30000" dirty="0">
                <a:latin typeface="Arial Narrow" panose="020B0606020202030204" pitchFamily="34" charset="0"/>
              </a:rPr>
              <a:t>[3] </a:t>
            </a:r>
            <a:r>
              <a:rPr lang="en-AU" sz="600" dirty="0">
                <a:latin typeface="Arial Narrow" panose="020B0606020202030204" pitchFamily="34" charset="0"/>
              </a:rPr>
              <a:t>Leigh, G.M., Campbell, A.B., </a:t>
            </a:r>
            <a:r>
              <a:rPr lang="en-AU" sz="600" dirty="0" err="1">
                <a:latin typeface="Arial Narrow" panose="020B0606020202030204" pitchFamily="34" charset="0"/>
              </a:rPr>
              <a:t>Lunow</a:t>
            </a:r>
            <a:r>
              <a:rPr lang="en-AU" sz="600" dirty="0">
                <a:latin typeface="Arial Narrow" panose="020B0606020202030204" pitchFamily="34" charset="0"/>
              </a:rPr>
              <a:t>, C.P. and O’Neill, M.F. (2014). </a:t>
            </a:r>
            <a:r>
              <a:rPr lang="en-AU" sz="600" i="1" dirty="0">
                <a:latin typeface="Arial Narrow" panose="020B0606020202030204" pitchFamily="34" charset="0"/>
              </a:rPr>
              <a:t>Stock assessment of the Queensland east coast common coral trout (</a:t>
            </a:r>
            <a:r>
              <a:rPr lang="en-AU" sz="600" i="1" dirty="0" err="1">
                <a:latin typeface="Arial Narrow" panose="020B0606020202030204" pitchFamily="34" charset="0"/>
              </a:rPr>
              <a:t>Plectropomus</a:t>
            </a:r>
            <a:r>
              <a:rPr lang="en-AU" sz="600" i="1" dirty="0">
                <a:latin typeface="Arial Narrow" panose="020B0606020202030204" pitchFamily="34" charset="0"/>
              </a:rPr>
              <a:t> </a:t>
            </a:r>
            <a:r>
              <a:rPr lang="en-AU" sz="600" i="1" dirty="0" err="1">
                <a:latin typeface="Arial Narrow" panose="020B0606020202030204" pitchFamily="34" charset="0"/>
              </a:rPr>
              <a:t>leopardus</a:t>
            </a:r>
            <a:r>
              <a:rPr lang="en-AU" sz="600" i="1" dirty="0">
                <a:latin typeface="Arial Narrow" panose="020B0606020202030204" pitchFamily="34" charset="0"/>
              </a:rPr>
              <a:t>) fishery. </a:t>
            </a:r>
            <a:r>
              <a:rPr lang="en-AU" sz="600" dirty="0">
                <a:latin typeface="Arial Narrow" panose="020B0606020202030204" pitchFamily="34" charset="0"/>
              </a:rPr>
              <a:t>The State of Queensland. </a:t>
            </a:r>
            <a:br>
              <a:rPr lang="en-AU" sz="600" dirty="0">
                <a:latin typeface="Arial Narrow" panose="020B0606020202030204" pitchFamily="34" charset="0"/>
              </a:rPr>
            </a:br>
            <a:r>
              <a:rPr lang="en-AU" sz="600" dirty="0">
                <a:latin typeface="Arial Narrow" panose="020B0606020202030204" pitchFamily="34" charset="0"/>
              </a:rPr>
              <a:t>Accessed 29.04.2019 from: http://era.daf.qld.gov.au/id/eprint/4547/1/CoralTroutStockAssessment2014.pdf</a:t>
            </a:r>
          </a:p>
        </p:txBody>
      </p:sp>
      <p:sp>
        <p:nvSpPr>
          <p:cNvPr id="37" name="TextBox 36">
            <a:extLst>
              <a:ext uri="{FF2B5EF4-FFF2-40B4-BE49-F238E27FC236}">
                <a16:creationId xmlns:a16="http://schemas.microsoft.com/office/drawing/2014/main" id="{A2C971BC-5773-4BE3-AB18-035B4D41C5D5}"/>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38" name="Oval 37">
            <a:extLst>
              <a:ext uri="{FF2B5EF4-FFF2-40B4-BE49-F238E27FC236}">
                <a16:creationId xmlns:a16="http://schemas.microsoft.com/office/drawing/2014/main" id="{F54FA3A4-336E-4F72-A797-012DD0BCD258}"/>
              </a:ext>
            </a:extLst>
          </p:cNvPr>
          <p:cNvSpPr/>
          <p:nvPr/>
        </p:nvSpPr>
        <p:spPr>
          <a:xfrm>
            <a:off x="2048255" y="766667"/>
            <a:ext cx="176053" cy="15005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39" name="TextBox 38">
            <a:extLst>
              <a:ext uri="{FF2B5EF4-FFF2-40B4-BE49-F238E27FC236}">
                <a16:creationId xmlns:a16="http://schemas.microsoft.com/office/drawing/2014/main" id="{1340C96F-7B8E-4BBD-82A2-B6A538B830CD}"/>
              </a:ext>
            </a:extLst>
          </p:cNvPr>
          <p:cNvSpPr txBox="1"/>
          <p:nvPr/>
        </p:nvSpPr>
        <p:spPr>
          <a:xfrm>
            <a:off x="1965038" y="748862"/>
            <a:ext cx="388137" cy="184666"/>
          </a:xfrm>
          <a:prstGeom prst="rect">
            <a:avLst/>
          </a:prstGeom>
          <a:noFill/>
        </p:spPr>
        <p:txBody>
          <a:bodyPr wrap="square" rtlCol="0">
            <a:spAutoFit/>
          </a:bodyPr>
          <a:lstStyle/>
          <a:p>
            <a:r>
              <a:rPr lang="en-AU" sz="600" b="1" dirty="0">
                <a:solidFill>
                  <a:schemeClr val="bg1"/>
                </a:solidFill>
                <a:latin typeface="Arial Narrow" panose="020B0606020202030204" pitchFamily="34" charset="0"/>
              </a:rPr>
              <a:t>T139</a:t>
            </a:r>
          </a:p>
        </p:txBody>
      </p:sp>
    </p:spTree>
    <p:extLst>
      <p:ext uri="{BB962C8B-B14F-4D97-AF65-F5344CB8AC3E}">
        <p14:creationId xmlns:p14="http://schemas.microsoft.com/office/powerpoint/2010/main" val="21443927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 name="Straight Connector 14"/>
          <p:cNvCxnSpPr/>
          <p:nvPr/>
        </p:nvCxnSpPr>
        <p:spPr>
          <a:xfrm flipH="1">
            <a:off x="508863" y="969600"/>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extBox 17"/>
          <p:cNvSpPr txBox="1"/>
          <p:nvPr/>
        </p:nvSpPr>
        <p:spPr>
          <a:xfrm>
            <a:off x="5486430" y="14613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
        <p:nvSpPr>
          <p:cNvPr id="3" name="TextBox 2"/>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12" name="TextBox 36"/>
          <p:cNvSpPr txBox="1"/>
          <p:nvPr/>
        </p:nvSpPr>
        <p:spPr>
          <a:xfrm>
            <a:off x="5876474" y="8805118"/>
            <a:ext cx="52124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100" dirty="0">
                <a:latin typeface="Arial Narrow" pitchFamily="34" charset="0"/>
              </a:rPr>
              <a:t>134</a:t>
            </a:r>
            <a:endParaRPr lang="en-AU" sz="1100" dirty="0">
              <a:latin typeface="Arial Narrow" pitchFamily="34" charset="0"/>
            </a:endParaRPr>
          </a:p>
        </p:txBody>
      </p:sp>
      <p:sp>
        <p:nvSpPr>
          <p:cNvPr id="57" name="TextBox 36"/>
          <p:cNvSpPr txBox="1"/>
          <p:nvPr/>
        </p:nvSpPr>
        <p:spPr>
          <a:xfrm>
            <a:off x="463269" y="8810616"/>
            <a:ext cx="219901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2019 	                                               </a:t>
            </a:r>
            <a:endParaRPr lang="en-AU" sz="1100" b="1" dirty="0">
              <a:latin typeface="Arial Narrow" pitchFamily="34" charset="0"/>
            </a:endParaRPr>
          </a:p>
        </p:txBody>
      </p:sp>
      <p:cxnSp>
        <p:nvCxnSpPr>
          <p:cNvPr id="19" name="Straight Connector 18"/>
          <p:cNvCxnSpPr/>
          <p:nvPr/>
        </p:nvCxnSpPr>
        <p:spPr>
          <a:xfrm flipH="1">
            <a:off x="482612" y="8817257"/>
            <a:ext cx="5907340" cy="422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9" name="TextBox 58">
            <a:extLst>
              <a:ext uri="{FF2B5EF4-FFF2-40B4-BE49-F238E27FC236}">
                <a16:creationId xmlns:a16="http://schemas.microsoft.com/office/drawing/2014/main" id="{B47AF8B6-8FB8-4F6E-8771-2ABC2CA0462D}"/>
              </a:ext>
            </a:extLst>
          </p:cNvPr>
          <p:cNvSpPr txBox="1"/>
          <p:nvPr/>
        </p:nvSpPr>
        <p:spPr>
          <a:xfrm>
            <a:off x="1374209" y="82118"/>
            <a:ext cx="4112222" cy="1107996"/>
          </a:xfrm>
          <a:prstGeom prst="rect">
            <a:avLst/>
          </a:prstGeom>
          <a:noFill/>
        </p:spPr>
        <p:txBody>
          <a:bodyPr wrap="square" rtlCol="0">
            <a:spAutoFit/>
          </a:bodyPr>
          <a:lstStyle/>
          <a:p>
            <a:r>
              <a:rPr lang="en-US" b="1" dirty="0">
                <a:latin typeface="Arial Narrow" pitchFamily="34" charset="0"/>
              </a:rPr>
              <a:t>Capture and Recapture –</a:t>
            </a:r>
            <a:r>
              <a:rPr lang="en-US" sz="1200" b="1" dirty="0">
                <a:latin typeface="Arial Narrow" panose="020B0606020202030204" pitchFamily="34" charset="0"/>
              </a:rPr>
              <a:t> </a:t>
            </a:r>
            <a:r>
              <a:rPr lang="en-US" sz="1200" dirty="0">
                <a:latin typeface="Arial Narrow" panose="020B0606020202030204" pitchFamily="34" charset="0"/>
              </a:rPr>
              <a:t>Interpret fish population data using the Lincoln index (capture–recapture method) and identify the reliability of this data to inform fisheries management decision-making on quota and total allowable catch</a:t>
            </a:r>
            <a:endParaRPr lang="en-AU" sz="1200" dirty="0">
              <a:latin typeface="Arial Narrow" panose="020B0606020202030204" pitchFamily="34" charset="0"/>
            </a:endParaRPr>
          </a:p>
          <a:p>
            <a:endParaRPr lang="en-US" sz="1200" i="1" dirty="0">
              <a:latin typeface="Arial Narrow" pitchFamily="34" charset="0"/>
            </a:endParaRPr>
          </a:p>
        </p:txBody>
      </p:sp>
      <p:sp>
        <p:nvSpPr>
          <p:cNvPr id="60" name="TextBox 36">
            <a:extLst>
              <a:ext uri="{FF2B5EF4-FFF2-40B4-BE49-F238E27FC236}">
                <a16:creationId xmlns:a16="http://schemas.microsoft.com/office/drawing/2014/main" id="{6DC2C05C-35D8-49B4-804A-8B8A559A864A}"/>
              </a:ext>
            </a:extLst>
          </p:cNvPr>
          <p:cNvSpPr txBox="1"/>
          <p:nvPr/>
        </p:nvSpPr>
        <p:spPr>
          <a:xfrm>
            <a:off x="2286712" y="8805118"/>
            <a:ext cx="3734575"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Unit 4. Topic 2. Subject Matter: Fisheries and Population Dynamics</a:t>
            </a:r>
            <a:endParaRPr lang="en-AU" sz="1100" b="1" dirty="0">
              <a:latin typeface="Arial Narrow" pitchFamily="34" charset="0"/>
            </a:endParaRPr>
          </a:p>
        </p:txBody>
      </p:sp>
      <p:sp>
        <p:nvSpPr>
          <p:cNvPr id="36" name="Rectangle 35">
            <a:extLst>
              <a:ext uri="{FF2B5EF4-FFF2-40B4-BE49-F238E27FC236}">
                <a16:creationId xmlns:a16="http://schemas.microsoft.com/office/drawing/2014/main" id="{79C41F4F-2033-40BA-9590-C1194D06DC04}"/>
              </a:ext>
            </a:extLst>
          </p:cNvPr>
          <p:cNvSpPr/>
          <p:nvPr/>
        </p:nvSpPr>
        <p:spPr>
          <a:xfrm>
            <a:off x="416918" y="8464429"/>
            <a:ext cx="6097193" cy="369332"/>
          </a:xfrm>
          <a:prstGeom prst="rect">
            <a:avLst/>
          </a:prstGeom>
        </p:spPr>
        <p:txBody>
          <a:bodyPr wrap="square">
            <a:spAutoFit/>
          </a:bodyPr>
          <a:lstStyle/>
          <a:p>
            <a:r>
              <a:rPr lang="en-AU" sz="600" baseline="30000" dirty="0">
                <a:latin typeface="Arial Narrow" panose="020B0606020202030204" pitchFamily="34" charset="0"/>
              </a:rPr>
              <a:t>[1] </a:t>
            </a:r>
            <a:r>
              <a:rPr lang="en-AU" sz="600" dirty="0">
                <a:latin typeface="Arial Narrow" panose="020B0606020202030204" pitchFamily="34" charset="0"/>
              </a:rPr>
              <a:t>Australian Fisheries Management Authority (2018). </a:t>
            </a:r>
            <a:r>
              <a:rPr lang="en-AU" sz="600" i="1" dirty="0">
                <a:latin typeface="Arial Narrow" panose="020B0606020202030204" pitchFamily="34" charset="0"/>
              </a:rPr>
              <a:t>What is Fishing Quota? </a:t>
            </a:r>
            <a:r>
              <a:rPr lang="en-AU" sz="600" dirty="0">
                <a:latin typeface="Arial Narrow" panose="020B0606020202030204" pitchFamily="34" charset="0"/>
              </a:rPr>
              <a:t>AFMA. Accessed 29.04.2019 from: https://www.afma.gov.au/what-fishing-quota</a:t>
            </a:r>
            <a:br>
              <a:rPr lang="en-AU" sz="600" dirty="0">
                <a:latin typeface="Arial Narrow" panose="020B0606020202030204" pitchFamily="34" charset="0"/>
              </a:rPr>
            </a:br>
            <a:r>
              <a:rPr lang="en-AU" sz="600" baseline="30000" dirty="0">
                <a:latin typeface="Arial Narrow" panose="020B0606020202030204" pitchFamily="34" charset="0"/>
              </a:rPr>
              <a:t>[2] </a:t>
            </a:r>
            <a:r>
              <a:rPr lang="en-AU" sz="600" dirty="0">
                <a:latin typeface="Arial Narrow" panose="020B0606020202030204" pitchFamily="34" charset="0"/>
              </a:rPr>
              <a:t>Adapted with permission from: King, M., Blanc, M., </a:t>
            </a:r>
            <a:r>
              <a:rPr lang="en-AU" sz="600" dirty="0" err="1">
                <a:latin typeface="Arial Narrow" panose="020B0606020202030204" pitchFamily="34" charset="0"/>
              </a:rPr>
              <a:t>Desurmont</a:t>
            </a:r>
            <a:r>
              <a:rPr lang="en-AU" sz="600" dirty="0">
                <a:latin typeface="Arial Narrow" panose="020B0606020202030204" pitchFamily="34" charset="0"/>
              </a:rPr>
              <a:t>, A., Sharp, M. and Barre, C. (2014). </a:t>
            </a:r>
            <a:r>
              <a:rPr lang="en-AU" sz="600" i="1" dirty="0">
                <a:latin typeface="Arial Narrow" panose="020B0606020202030204" pitchFamily="34" charset="0"/>
              </a:rPr>
              <a:t>Guide to Teachers’ Resource Sheets on Fisheries for the Cook Islands. </a:t>
            </a:r>
            <a:r>
              <a:rPr lang="en-AU" sz="600" dirty="0">
                <a:latin typeface="Arial Narrow" panose="020B0606020202030204" pitchFamily="34" charset="0"/>
              </a:rPr>
              <a:t>Secretariat of the Pacific Community (SPC) Coastal Fisheries Programme. New Caledonia. Accessed 29.07.2019 from: https://coastfish.spc.int/en/publications/technical-manuals/education/421-teachers-resource-kit-on-fisheries</a:t>
            </a:r>
          </a:p>
        </p:txBody>
      </p:sp>
      <p:sp>
        <p:nvSpPr>
          <p:cNvPr id="38" name="Rectangle 37">
            <a:extLst>
              <a:ext uri="{FF2B5EF4-FFF2-40B4-BE49-F238E27FC236}">
                <a16:creationId xmlns:a16="http://schemas.microsoft.com/office/drawing/2014/main" id="{547FA1A2-1BC4-4B5B-849C-4407691DF61D}"/>
              </a:ext>
            </a:extLst>
          </p:cNvPr>
          <p:cNvSpPr/>
          <p:nvPr/>
        </p:nvSpPr>
        <p:spPr>
          <a:xfrm>
            <a:off x="502834" y="984073"/>
            <a:ext cx="5863484" cy="62847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800" b="1" dirty="0">
                <a:solidFill>
                  <a:schemeClr val="tx1"/>
                </a:solidFill>
                <a:latin typeface="Arial Narrow" panose="020B0606020202030204" pitchFamily="34" charset="0"/>
              </a:rPr>
              <a:t>Total Allowable Catch (TAC): </a:t>
            </a:r>
            <a:r>
              <a:rPr lang="en-AU" sz="800" dirty="0">
                <a:solidFill>
                  <a:schemeClr val="tx1"/>
                </a:solidFill>
                <a:latin typeface="Arial Narrow" panose="020B0606020202030204" pitchFamily="34" charset="0"/>
              </a:rPr>
              <a:t>The </a:t>
            </a:r>
            <a:r>
              <a:rPr lang="en-AU" sz="800" u="sng" dirty="0">
                <a:solidFill>
                  <a:schemeClr val="tx1"/>
                </a:solidFill>
                <a:latin typeface="Arial Narrow" panose="020B0606020202030204" pitchFamily="34" charset="0"/>
              </a:rPr>
              <a:t>total</a:t>
            </a:r>
            <a:r>
              <a:rPr lang="en-AU" sz="800" dirty="0">
                <a:solidFill>
                  <a:schemeClr val="tx1"/>
                </a:solidFill>
                <a:latin typeface="Arial Narrow" panose="020B0606020202030204" pitchFamily="34" charset="0"/>
              </a:rPr>
              <a:t> allowable fish catch or fishing effort allowed in a fishery for a particular species or stock over a fishing season</a:t>
            </a:r>
            <a:r>
              <a:rPr lang="en-AU" sz="800" baseline="30000" dirty="0">
                <a:solidFill>
                  <a:schemeClr val="tx1"/>
                </a:solidFill>
                <a:latin typeface="Arial Narrow" panose="020B0606020202030204" pitchFamily="34" charset="0"/>
              </a:rPr>
              <a:t>[1]</a:t>
            </a:r>
            <a:r>
              <a:rPr lang="en-AU" sz="800" dirty="0">
                <a:solidFill>
                  <a:schemeClr val="tx1"/>
                </a:solidFill>
                <a:latin typeface="Arial Narrow" panose="020B0606020202030204" pitchFamily="34" charset="0"/>
              </a:rPr>
              <a:t>. </a:t>
            </a:r>
            <a:endParaRPr lang="en-AU" sz="800" b="1" dirty="0">
              <a:solidFill>
                <a:schemeClr val="tx1"/>
              </a:solidFill>
              <a:latin typeface="Arial Narrow" panose="020B0606020202030204" pitchFamily="34" charset="0"/>
            </a:endParaRPr>
          </a:p>
          <a:p>
            <a:r>
              <a:rPr lang="en-AU" sz="800" b="1" dirty="0">
                <a:solidFill>
                  <a:schemeClr val="tx1"/>
                </a:solidFill>
                <a:latin typeface="Arial Narrow" panose="020B0606020202030204" pitchFamily="34" charset="0"/>
              </a:rPr>
              <a:t>Quotas:</a:t>
            </a:r>
            <a:r>
              <a:rPr lang="en-AU" sz="800" dirty="0">
                <a:solidFill>
                  <a:schemeClr val="tx1"/>
                </a:solidFill>
                <a:latin typeface="Arial Narrow" panose="020B0606020202030204" pitchFamily="34" charset="0"/>
              </a:rPr>
              <a:t> The allocation of a </a:t>
            </a:r>
            <a:r>
              <a:rPr lang="en-AU" sz="800" u="sng" dirty="0">
                <a:solidFill>
                  <a:schemeClr val="tx1"/>
                </a:solidFill>
                <a:latin typeface="Arial Narrow" panose="020B0606020202030204" pitchFamily="34" charset="0"/>
              </a:rPr>
              <a:t>share</a:t>
            </a:r>
            <a:r>
              <a:rPr lang="en-AU" sz="800" dirty="0">
                <a:solidFill>
                  <a:schemeClr val="tx1"/>
                </a:solidFill>
                <a:latin typeface="Arial Narrow" panose="020B0606020202030204" pitchFamily="34" charset="0"/>
              </a:rPr>
              <a:t> of the fish catch or fishing effort allowed in a fishery</a:t>
            </a:r>
            <a:r>
              <a:rPr lang="en-AU" sz="800" baseline="30000" dirty="0">
                <a:solidFill>
                  <a:schemeClr val="tx1"/>
                </a:solidFill>
                <a:latin typeface="Arial Narrow" panose="020B0606020202030204" pitchFamily="34" charset="0"/>
              </a:rPr>
              <a:t>[1]</a:t>
            </a:r>
            <a:r>
              <a:rPr lang="en-AU" sz="800" dirty="0">
                <a:solidFill>
                  <a:schemeClr val="tx1"/>
                </a:solidFill>
                <a:latin typeface="Arial Narrow" panose="020B0606020202030204" pitchFamily="34" charset="0"/>
              </a:rPr>
              <a:t>.  </a:t>
            </a:r>
            <a:endParaRPr lang="en-AU" sz="800" b="1" dirty="0">
              <a:solidFill>
                <a:schemeClr val="tx1"/>
              </a:solidFill>
              <a:latin typeface="Arial Narrow" panose="020B0606020202030204" pitchFamily="34" charset="0"/>
            </a:endParaRPr>
          </a:p>
        </p:txBody>
      </p:sp>
      <p:cxnSp>
        <p:nvCxnSpPr>
          <p:cNvPr id="39" name="Straight Connector 38">
            <a:extLst>
              <a:ext uri="{FF2B5EF4-FFF2-40B4-BE49-F238E27FC236}">
                <a16:creationId xmlns:a16="http://schemas.microsoft.com/office/drawing/2014/main" id="{6E8DBB39-F1C7-4C7C-A9AB-6238BDBE5299}"/>
              </a:ext>
            </a:extLst>
          </p:cNvPr>
          <p:cNvCxnSpPr/>
          <p:nvPr/>
        </p:nvCxnSpPr>
        <p:spPr>
          <a:xfrm flipH="1">
            <a:off x="497157" y="1621053"/>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71" name="Rectangle 170">
            <a:extLst>
              <a:ext uri="{FF2B5EF4-FFF2-40B4-BE49-F238E27FC236}">
                <a16:creationId xmlns:a16="http://schemas.microsoft.com/office/drawing/2014/main" id="{A7D58112-72FE-4FC4-8779-0D4A50F378C1}"/>
              </a:ext>
            </a:extLst>
          </p:cNvPr>
          <p:cNvSpPr/>
          <p:nvPr/>
        </p:nvSpPr>
        <p:spPr>
          <a:xfrm>
            <a:off x="432036" y="1646650"/>
            <a:ext cx="5957916" cy="1446550"/>
          </a:xfrm>
          <a:prstGeom prst="rect">
            <a:avLst/>
          </a:prstGeom>
        </p:spPr>
        <p:txBody>
          <a:bodyPr wrap="square">
            <a:spAutoFit/>
          </a:bodyPr>
          <a:lstStyle/>
          <a:p>
            <a:r>
              <a:rPr lang="en-AU" sz="1600" b="1" dirty="0">
                <a:latin typeface="Arial Narrow" panose="020B0606020202030204" pitchFamily="34" charset="0"/>
              </a:rPr>
              <a:t>Estimating Stock Size using the Lincoln Index (capture-recapture)</a:t>
            </a:r>
          </a:p>
          <a:p>
            <a:r>
              <a:rPr lang="en-US" sz="1200" dirty="0">
                <a:latin typeface="Arial Narrow" panose="020B0606020202030204" pitchFamily="34" charset="0"/>
              </a:rPr>
              <a:t>One way to estimate stock size in a given area is to catch a bunch of fish, tag them, let them go again </a:t>
            </a:r>
            <a:br>
              <a:rPr lang="en-US" sz="1200" dirty="0">
                <a:latin typeface="Arial Narrow" panose="020B0606020202030204" pitchFamily="34" charset="0"/>
              </a:rPr>
            </a:br>
            <a:r>
              <a:rPr lang="en-US" sz="1200" dirty="0">
                <a:latin typeface="Arial Narrow" panose="020B0606020202030204" pitchFamily="34" charset="0"/>
              </a:rPr>
              <a:t>(hope they don’t die), wait for them to swim about and mix in with the other fish, before catching some </a:t>
            </a:r>
            <a:br>
              <a:rPr lang="en-US" sz="1200" dirty="0">
                <a:latin typeface="Arial Narrow" panose="020B0606020202030204" pitchFamily="34" charset="0"/>
              </a:rPr>
            </a:br>
            <a:r>
              <a:rPr lang="en-US" sz="1200" dirty="0">
                <a:latin typeface="Arial Narrow" panose="020B0606020202030204" pitchFamily="34" charset="0"/>
              </a:rPr>
              <a:t>more (using the same unit of effort as before) and counting how many are tagged. </a:t>
            </a:r>
          </a:p>
          <a:p>
            <a:r>
              <a:rPr lang="en-US" sz="1200" dirty="0">
                <a:latin typeface="Arial Narrow" panose="020B0606020202030204" pitchFamily="34" charset="0"/>
              </a:rPr>
              <a:t>Then apply a simple formula (</a:t>
            </a:r>
            <a:r>
              <a:rPr lang="en-US" sz="1200" b="1" dirty="0">
                <a:latin typeface="Arial Narrow" panose="020B0606020202030204" pitchFamily="34" charset="0"/>
              </a:rPr>
              <a:t>N=Mn/m</a:t>
            </a:r>
            <a:r>
              <a:rPr lang="en-US" sz="1200" dirty="0">
                <a:latin typeface="Arial Narrow" panose="020B0606020202030204" pitchFamily="34" charset="0"/>
              </a:rPr>
              <a:t>) to estimate the size of the stock. </a:t>
            </a:r>
          </a:p>
          <a:p>
            <a:r>
              <a:rPr lang="en-US" sz="1200" dirty="0">
                <a:latin typeface="Arial Narrow" panose="020B0606020202030204" pitchFamily="34" charset="0"/>
              </a:rPr>
              <a:t>The assumption is that the ratio of tagged fish (M) in the stock (N) is equal to the ratio of recaptured tagged fish (m) in the second catch (n). Whereby, M/N=m/n is rearranged to become </a:t>
            </a:r>
            <a:r>
              <a:rPr lang="en-US" sz="1200" b="1" dirty="0">
                <a:latin typeface="Arial Narrow" panose="020B0606020202030204" pitchFamily="34" charset="0"/>
              </a:rPr>
              <a:t>N=Mn/m</a:t>
            </a:r>
            <a:r>
              <a:rPr lang="en-US" sz="1200" dirty="0">
                <a:latin typeface="Arial Narrow" panose="020B0606020202030204" pitchFamily="34" charset="0"/>
              </a:rPr>
              <a:t>. </a:t>
            </a:r>
            <a:endParaRPr lang="en-AU" sz="1200" dirty="0">
              <a:latin typeface="Arial Narrow" panose="020B0606020202030204" pitchFamily="34" charset="0"/>
            </a:endParaRPr>
          </a:p>
        </p:txBody>
      </p:sp>
      <p:sp>
        <p:nvSpPr>
          <p:cNvPr id="17" name="TextBox 16">
            <a:extLst>
              <a:ext uri="{FF2B5EF4-FFF2-40B4-BE49-F238E27FC236}">
                <a16:creationId xmlns:a16="http://schemas.microsoft.com/office/drawing/2014/main" id="{1989A66C-EB92-427E-9256-8F7DD5E76B7A}"/>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2" name="Rectangle 1">
            <a:extLst>
              <a:ext uri="{FF2B5EF4-FFF2-40B4-BE49-F238E27FC236}">
                <a16:creationId xmlns:a16="http://schemas.microsoft.com/office/drawing/2014/main" id="{7F104A2D-D3C0-4478-830F-5A087733DF6F}"/>
              </a:ext>
            </a:extLst>
          </p:cNvPr>
          <p:cNvSpPr/>
          <p:nvPr/>
        </p:nvSpPr>
        <p:spPr>
          <a:xfrm>
            <a:off x="519180" y="5309774"/>
            <a:ext cx="5831810" cy="1881299"/>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6" name="Rectangle 25">
            <a:extLst>
              <a:ext uri="{FF2B5EF4-FFF2-40B4-BE49-F238E27FC236}">
                <a16:creationId xmlns:a16="http://schemas.microsoft.com/office/drawing/2014/main" id="{A36FAB6A-0B84-4310-A710-0795B39D28FF}"/>
              </a:ext>
            </a:extLst>
          </p:cNvPr>
          <p:cNvSpPr/>
          <p:nvPr/>
        </p:nvSpPr>
        <p:spPr>
          <a:xfrm>
            <a:off x="537175" y="5309793"/>
            <a:ext cx="5368345" cy="1862048"/>
          </a:xfrm>
          <a:prstGeom prst="rect">
            <a:avLst/>
          </a:prstGeom>
        </p:spPr>
        <p:txBody>
          <a:bodyPr wrap="square">
            <a:spAutoFit/>
          </a:bodyPr>
          <a:lstStyle/>
          <a:p>
            <a:pPr>
              <a:spcAft>
                <a:spcPts val="0"/>
              </a:spcAft>
            </a:pPr>
            <a:r>
              <a:rPr lang="en-GB" sz="1200" b="1" dirty="0">
                <a:latin typeface="Arial Narrow" panose="020B0606020202030204" pitchFamily="34" charset="0"/>
                <a:ea typeface="Times New Roman" panose="02020603050405020304" pitchFamily="18" charset="0"/>
              </a:rPr>
              <a:t>Activity: Model the capture-recapture method by following the steps below</a:t>
            </a:r>
          </a:p>
          <a:p>
            <a:pPr>
              <a:spcAft>
                <a:spcPts val="0"/>
              </a:spcAft>
            </a:pPr>
            <a:endParaRPr lang="en-GB" sz="400" b="1" dirty="0">
              <a:latin typeface="Arial Narrow" panose="020B0606020202030204" pitchFamily="34" charset="0"/>
              <a:ea typeface="Times New Roman" panose="02020603050405020304" pitchFamily="18" charset="0"/>
            </a:endParaRPr>
          </a:p>
          <a:p>
            <a:pPr>
              <a:spcAft>
                <a:spcPts val="0"/>
              </a:spcAft>
            </a:pPr>
            <a:r>
              <a:rPr lang="en-GB" sz="900" dirty="0">
                <a:latin typeface="Arial Narrow" panose="020B0606020202030204" pitchFamily="34" charset="0"/>
                <a:ea typeface="Times New Roman" panose="02020603050405020304" pitchFamily="18" charset="0"/>
              </a:rPr>
              <a:t>Step 1: Take a small unknown quantity of A4 paper (not too much – we want to save trees!). </a:t>
            </a:r>
          </a:p>
          <a:p>
            <a:pPr>
              <a:spcAft>
                <a:spcPts val="0"/>
              </a:spcAft>
            </a:pPr>
            <a:r>
              <a:rPr lang="en-GB" sz="900" dirty="0">
                <a:latin typeface="Arial Narrow" panose="020B0606020202030204" pitchFamily="34" charset="0"/>
                <a:ea typeface="Times New Roman" panose="02020603050405020304" pitchFamily="18" charset="0"/>
              </a:rPr>
              <a:t>Step 2: Cut them into small squares of equal size. Put them in a box and close the lid. Shake the box.</a:t>
            </a:r>
          </a:p>
          <a:p>
            <a:pPr>
              <a:spcAft>
                <a:spcPts val="0"/>
              </a:spcAft>
            </a:pPr>
            <a:r>
              <a:rPr lang="en-GB" sz="900" dirty="0">
                <a:latin typeface="Arial Narrow" panose="020B0606020202030204" pitchFamily="34" charset="0"/>
                <a:ea typeface="Times New Roman" panose="02020603050405020304" pitchFamily="18" charset="0"/>
              </a:rPr>
              <a:t>Step 3: Ask a student to put their hand in the box and pull out a square one by one. Stop after 20 seconds.</a:t>
            </a:r>
          </a:p>
          <a:p>
            <a:pPr>
              <a:spcAft>
                <a:spcPts val="0"/>
              </a:spcAft>
            </a:pPr>
            <a:r>
              <a:rPr lang="en-GB" sz="900" dirty="0">
                <a:latin typeface="Arial Narrow" panose="020B0606020202030204" pitchFamily="34" charset="0"/>
                <a:ea typeface="Times New Roman" panose="02020603050405020304" pitchFamily="18" charset="0"/>
              </a:rPr>
              <a:t>Step 4: Ask the student to mark every piece of paper they pulled out of the box (i.e. the ‘tagging’ process). </a:t>
            </a:r>
          </a:p>
          <a:p>
            <a:pPr>
              <a:spcAft>
                <a:spcPts val="0"/>
              </a:spcAft>
            </a:pPr>
            <a:r>
              <a:rPr lang="en-GB" sz="900" dirty="0">
                <a:latin typeface="Arial Narrow" panose="020B0606020202030204" pitchFamily="34" charset="0"/>
                <a:ea typeface="Times New Roman" panose="02020603050405020304" pitchFamily="18" charset="0"/>
              </a:rPr>
              <a:t>Step 5: Count the number of marked pieces of paper. This is the value for ‘M’. </a:t>
            </a:r>
          </a:p>
          <a:p>
            <a:pPr>
              <a:spcAft>
                <a:spcPts val="0"/>
              </a:spcAft>
            </a:pPr>
            <a:r>
              <a:rPr lang="en-GB" sz="900" dirty="0">
                <a:latin typeface="Arial Narrow" panose="020B0606020202030204" pitchFamily="34" charset="0"/>
                <a:ea typeface="Times New Roman" panose="02020603050405020304" pitchFamily="18" charset="0"/>
              </a:rPr>
              <a:t>Step 6: Return all marked pieces of paper back into the box. Shake the box.</a:t>
            </a:r>
          </a:p>
          <a:p>
            <a:pPr>
              <a:spcAft>
                <a:spcPts val="0"/>
              </a:spcAft>
            </a:pPr>
            <a:r>
              <a:rPr lang="en-GB" sz="900" dirty="0">
                <a:latin typeface="Arial Narrow" panose="020B0606020202030204" pitchFamily="34" charset="0"/>
                <a:ea typeface="Times New Roman" panose="02020603050405020304" pitchFamily="18" charset="0"/>
              </a:rPr>
              <a:t>Step 7: Repeat Step 3 (</a:t>
            </a:r>
            <a:r>
              <a:rPr lang="en-GB" sz="900" i="1" dirty="0">
                <a:latin typeface="Arial Narrow" panose="020B0606020202030204" pitchFamily="34" charset="0"/>
                <a:ea typeface="Times New Roman" panose="02020603050405020304" pitchFamily="18" charset="0"/>
              </a:rPr>
              <a:t>note: </a:t>
            </a:r>
            <a:r>
              <a:rPr lang="en-GB" sz="900" dirty="0">
                <a:latin typeface="Arial Narrow" panose="020B0606020202030204" pitchFamily="34" charset="0"/>
                <a:ea typeface="Times New Roman" panose="02020603050405020304" pitchFamily="18" charset="0"/>
              </a:rPr>
              <a:t>student </a:t>
            </a:r>
            <a:r>
              <a:rPr lang="en-GB" sz="900" i="1" dirty="0">
                <a:latin typeface="Arial Narrow" panose="020B0606020202030204" pitchFamily="34" charset="0"/>
                <a:ea typeface="Times New Roman" panose="02020603050405020304" pitchFamily="18" charset="0"/>
              </a:rPr>
              <a:t>is not </a:t>
            </a:r>
            <a:r>
              <a:rPr lang="en-GB" sz="900" dirty="0">
                <a:latin typeface="Arial Narrow" panose="020B0606020202030204" pitchFamily="34" charset="0"/>
                <a:ea typeface="Times New Roman" panose="02020603050405020304" pitchFamily="18" charset="0"/>
              </a:rPr>
              <a:t>allowed to peak in the box to see which square to pick)</a:t>
            </a:r>
          </a:p>
          <a:p>
            <a:pPr>
              <a:spcAft>
                <a:spcPts val="0"/>
              </a:spcAft>
            </a:pPr>
            <a:r>
              <a:rPr lang="en-GB" sz="900" dirty="0">
                <a:latin typeface="Arial Narrow" panose="020B0606020202030204" pitchFamily="34" charset="0"/>
                <a:ea typeface="Times New Roman" panose="02020603050405020304" pitchFamily="18" charset="0"/>
              </a:rPr>
              <a:t>Step 8: Count the number of pieces of paper the student pulled out of the box. This is the value for ‘n’.</a:t>
            </a:r>
          </a:p>
          <a:p>
            <a:pPr>
              <a:spcAft>
                <a:spcPts val="0"/>
              </a:spcAft>
            </a:pPr>
            <a:r>
              <a:rPr lang="en-GB" sz="900" dirty="0">
                <a:latin typeface="Arial Narrow" panose="020B0606020202030204" pitchFamily="34" charset="0"/>
                <a:ea typeface="Times New Roman" panose="02020603050405020304" pitchFamily="18" charset="0"/>
              </a:rPr>
              <a:t>Step 9: Count the number of MARKED pieces of paper the student pulled out of the box. This is the value for ‘m’.</a:t>
            </a:r>
          </a:p>
          <a:p>
            <a:pPr>
              <a:spcAft>
                <a:spcPts val="0"/>
              </a:spcAft>
            </a:pPr>
            <a:r>
              <a:rPr lang="en-GB" sz="900" dirty="0">
                <a:latin typeface="Arial Narrow" panose="020B0606020202030204" pitchFamily="34" charset="0"/>
                <a:ea typeface="Times New Roman" panose="02020603050405020304" pitchFamily="18" charset="0"/>
              </a:rPr>
              <a:t>Step 10: Apply the formula: Population size </a:t>
            </a:r>
            <a:r>
              <a:rPr lang="en-GB" sz="900" b="1" dirty="0">
                <a:latin typeface="Arial Narrow" panose="020B0606020202030204" pitchFamily="34" charset="0"/>
                <a:ea typeface="Times New Roman" panose="02020603050405020304" pitchFamily="18" charset="0"/>
              </a:rPr>
              <a:t>(N) = M x n / n </a:t>
            </a:r>
            <a:r>
              <a:rPr lang="en-GB" sz="900" dirty="0">
                <a:latin typeface="Arial Narrow" panose="020B0606020202030204" pitchFamily="34" charset="0"/>
                <a:ea typeface="Times New Roman" panose="02020603050405020304" pitchFamily="18" charset="0"/>
              </a:rPr>
              <a:t>to estimate population size (number of squares)</a:t>
            </a:r>
          </a:p>
          <a:p>
            <a:pPr>
              <a:spcAft>
                <a:spcPts val="0"/>
              </a:spcAft>
            </a:pPr>
            <a:r>
              <a:rPr lang="en-GB" sz="900" dirty="0">
                <a:latin typeface="Arial Narrow" panose="020B0606020202030204" pitchFamily="34" charset="0"/>
                <a:ea typeface="Times New Roman" panose="02020603050405020304" pitchFamily="18" charset="0"/>
              </a:rPr>
              <a:t>Step 11: Count the total number of squares in the box. How close was your population size estimate?! </a:t>
            </a:r>
            <a:endParaRPr lang="en-GB" sz="1050" dirty="0">
              <a:latin typeface="Arial Narrow" panose="020B0606020202030204" pitchFamily="34" charset="0"/>
              <a:ea typeface="Times New Roman" panose="02020603050405020304" pitchFamily="18" charset="0"/>
            </a:endParaRPr>
          </a:p>
        </p:txBody>
      </p:sp>
      <p:graphicFrame>
        <p:nvGraphicFramePr>
          <p:cNvPr id="27" name="Table 26">
            <a:extLst>
              <a:ext uri="{FF2B5EF4-FFF2-40B4-BE49-F238E27FC236}">
                <a16:creationId xmlns:a16="http://schemas.microsoft.com/office/drawing/2014/main" id="{689F56F0-71D2-48D0-92A5-EFD536B04A33}"/>
              </a:ext>
            </a:extLst>
          </p:cNvPr>
          <p:cNvGraphicFramePr>
            <a:graphicFrameLocks noGrp="1"/>
          </p:cNvGraphicFramePr>
          <p:nvPr>
            <p:extLst>
              <p:ext uri="{D42A27DB-BD31-4B8C-83A1-F6EECF244321}">
                <p14:modId xmlns:p14="http://schemas.microsoft.com/office/powerpoint/2010/main" val="3110905918"/>
              </p:ext>
            </p:extLst>
          </p:nvPr>
        </p:nvGraphicFramePr>
        <p:xfrm>
          <a:off x="5329215" y="5418304"/>
          <a:ext cx="933955" cy="1673324"/>
        </p:xfrm>
        <a:graphic>
          <a:graphicData uri="http://schemas.openxmlformats.org/drawingml/2006/table">
            <a:tbl>
              <a:tblPr firstRow="1" bandRow="1">
                <a:tableStyleId>{5940675A-B579-460E-94D1-54222C63F5DA}</a:tableStyleId>
              </a:tblPr>
              <a:tblGrid>
                <a:gridCol w="557793">
                  <a:extLst>
                    <a:ext uri="{9D8B030D-6E8A-4147-A177-3AD203B41FA5}">
                      <a16:colId xmlns:a16="http://schemas.microsoft.com/office/drawing/2014/main" val="20000"/>
                    </a:ext>
                  </a:extLst>
                </a:gridCol>
                <a:gridCol w="376162">
                  <a:extLst>
                    <a:ext uri="{9D8B030D-6E8A-4147-A177-3AD203B41FA5}">
                      <a16:colId xmlns:a16="http://schemas.microsoft.com/office/drawing/2014/main" val="20001"/>
                    </a:ext>
                  </a:extLst>
                </a:gridCol>
              </a:tblGrid>
              <a:tr h="418331">
                <a:tc>
                  <a:txBody>
                    <a:bodyPr/>
                    <a:lstStyle/>
                    <a:p>
                      <a:pPr algn="l"/>
                      <a:r>
                        <a:rPr lang="en-AU" sz="1800" b="1" dirty="0">
                          <a:latin typeface="Arial Narrow" panose="020B0606020202030204" pitchFamily="34" charset="0"/>
                        </a:rPr>
                        <a:t>M</a:t>
                      </a:r>
                    </a:p>
                  </a:txBody>
                  <a:tcPr anchor="ctr">
                    <a:solidFill>
                      <a:schemeClr val="bg1">
                        <a:lumMod val="85000"/>
                      </a:schemeClr>
                    </a:solidFill>
                  </a:tcPr>
                </a:tc>
                <a:tc>
                  <a:txBody>
                    <a:bodyPr/>
                    <a:lstStyle/>
                    <a:p>
                      <a:pPr algn="l"/>
                      <a:endParaRPr lang="en-AU" sz="1200" dirty="0">
                        <a:latin typeface="Arial Narrow" panose="020B0606020202030204" pitchFamily="34" charset="0"/>
                      </a:endParaRPr>
                    </a:p>
                  </a:txBody>
                  <a:tcPr>
                    <a:solidFill>
                      <a:schemeClr val="bg1"/>
                    </a:solidFill>
                  </a:tcPr>
                </a:tc>
                <a:extLst>
                  <a:ext uri="{0D108BD9-81ED-4DB2-BD59-A6C34878D82A}">
                    <a16:rowId xmlns:a16="http://schemas.microsoft.com/office/drawing/2014/main" val="10002"/>
                  </a:ext>
                </a:extLst>
              </a:tr>
              <a:tr h="418331">
                <a:tc>
                  <a:txBody>
                    <a:bodyPr/>
                    <a:lstStyle/>
                    <a:p>
                      <a:pPr algn="l"/>
                      <a:r>
                        <a:rPr lang="en-AU" sz="1800" b="1" dirty="0">
                          <a:latin typeface="Arial Narrow" panose="020B0606020202030204" pitchFamily="34" charset="0"/>
                        </a:rPr>
                        <a:t>n</a:t>
                      </a:r>
                    </a:p>
                  </a:txBody>
                  <a:tcPr anchor="ctr">
                    <a:solidFill>
                      <a:schemeClr val="bg1">
                        <a:lumMod val="85000"/>
                      </a:schemeClr>
                    </a:solidFill>
                  </a:tcPr>
                </a:tc>
                <a:tc>
                  <a:txBody>
                    <a:bodyPr/>
                    <a:lstStyle/>
                    <a:p>
                      <a:pPr algn="l"/>
                      <a:endParaRPr lang="en-AU" sz="1200" dirty="0">
                        <a:latin typeface="Arial Narrow" panose="020B0606020202030204" pitchFamily="34" charset="0"/>
                      </a:endParaRPr>
                    </a:p>
                  </a:txBody>
                  <a:tcPr>
                    <a:solidFill>
                      <a:schemeClr val="bg1"/>
                    </a:solidFill>
                  </a:tcPr>
                </a:tc>
                <a:extLst>
                  <a:ext uri="{0D108BD9-81ED-4DB2-BD59-A6C34878D82A}">
                    <a16:rowId xmlns:a16="http://schemas.microsoft.com/office/drawing/2014/main" val="10003"/>
                  </a:ext>
                </a:extLst>
              </a:tr>
              <a:tr h="418331">
                <a:tc>
                  <a:txBody>
                    <a:bodyPr/>
                    <a:lstStyle/>
                    <a:p>
                      <a:pPr algn="l"/>
                      <a:r>
                        <a:rPr lang="en-AU" sz="1800" b="1" dirty="0">
                          <a:latin typeface="Arial Narrow" panose="020B0606020202030204" pitchFamily="34" charset="0"/>
                        </a:rPr>
                        <a:t>m</a:t>
                      </a:r>
                    </a:p>
                  </a:txBody>
                  <a:tcPr anchor="ctr">
                    <a:solidFill>
                      <a:schemeClr val="bg1">
                        <a:lumMod val="85000"/>
                      </a:schemeClr>
                    </a:solidFill>
                  </a:tcPr>
                </a:tc>
                <a:tc>
                  <a:txBody>
                    <a:bodyPr/>
                    <a:lstStyle/>
                    <a:p>
                      <a:pPr algn="l"/>
                      <a:endParaRPr lang="en-AU" sz="1200" dirty="0">
                        <a:latin typeface="Arial Narrow" panose="020B0606020202030204" pitchFamily="34" charset="0"/>
                      </a:endParaRPr>
                    </a:p>
                  </a:txBody>
                  <a:tcPr>
                    <a:solidFill>
                      <a:schemeClr val="bg1"/>
                    </a:solidFill>
                  </a:tcPr>
                </a:tc>
                <a:extLst>
                  <a:ext uri="{0D108BD9-81ED-4DB2-BD59-A6C34878D82A}">
                    <a16:rowId xmlns:a16="http://schemas.microsoft.com/office/drawing/2014/main" val="10004"/>
                  </a:ext>
                </a:extLst>
              </a:tr>
              <a:tr h="418331">
                <a:tc>
                  <a:txBody>
                    <a:bodyPr/>
                    <a:lstStyle/>
                    <a:p>
                      <a:pPr algn="l"/>
                      <a:r>
                        <a:rPr lang="en-AU" sz="1800" b="1" dirty="0">
                          <a:latin typeface="Arial Narrow" panose="020B0606020202030204" pitchFamily="34" charset="0"/>
                        </a:rPr>
                        <a:t>N</a:t>
                      </a:r>
                    </a:p>
                  </a:txBody>
                  <a:tcPr anchor="ctr">
                    <a:solidFill>
                      <a:schemeClr val="bg1">
                        <a:lumMod val="85000"/>
                      </a:schemeClr>
                    </a:solidFill>
                  </a:tcPr>
                </a:tc>
                <a:tc>
                  <a:txBody>
                    <a:bodyPr/>
                    <a:lstStyle/>
                    <a:p>
                      <a:pPr algn="l"/>
                      <a:endParaRPr lang="en-AU" sz="1200" dirty="0">
                        <a:latin typeface="Arial Narrow" panose="020B0606020202030204" pitchFamily="34" charset="0"/>
                      </a:endParaRPr>
                    </a:p>
                  </a:txBody>
                  <a:tcPr>
                    <a:solidFill>
                      <a:schemeClr val="bg1"/>
                    </a:solidFill>
                  </a:tcPr>
                </a:tc>
                <a:extLst>
                  <a:ext uri="{0D108BD9-81ED-4DB2-BD59-A6C34878D82A}">
                    <a16:rowId xmlns:a16="http://schemas.microsoft.com/office/drawing/2014/main" val="10005"/>
                  </a:ext>
                </a:extLst>
              </a:tr>
            </a:tbl>
          </a:graphicData>
        </a:graphic>
      </p:graphicFrame>
      <p:pic>
        <p:nvPicPr>
          <p:cNvPr id="28" name="Picture 27">
            <a:extLst>
              <a:ext uri="{FF2B5EF4-FFF2-40B4-BE49-F238E27FC236}">
                <a16:creationId xmlns:a16="http://schemas.microsoft.com/office/drawing/2014/main" id="{13EEE5B5-B121-4EF6-806F-7C1715B84E32}"/>
              </a:ext>
            </a:extLst>
          </p:cNvPr>
          <p:cNvPicPr>
            <a:picLocks noChangeAspect="1"/>
          </p:cNvPicPr>
          <p:nvPr/>
        </p:nvPicPr>
        <p:blipFill rotWithShape="1">
          <a:blip r:embed="rId3"/>
          <a:srcRect l="26049" t="-1" b="-1"/>
          <a:stretch/>
        </p:blipFill>
        <p:spPr>
          <a:xfrm>
            <a:off x="5574848" y="6791105"/>
            <a:ext cx="303612" cy="265445"/>
          </a:xfrm>
          <a:prstGeom prst="rect">
            <a:avLst/>
          </a:prstGeom>
        </p:spPr>
      </p:pic>
      <p:sp>
        <p:nvSpPr>
          <p:cNvPr id="10" name="Rectangle 9">
            <a:extLst>
              <a:ext uri="{FF2B5EF4-FFF2-40B4-BE49-F238E27FC236}">
                <a16:creationId xmlns:a16="http://schemas.microsoft.com/office/drawing/2014/main" id="{7DA53CB0-0370-42C1-8A54-9309EEADA67D}"/>
              </a:ext>
            </a:extLst>
          </p:cNvPr>
          <p:cNvSpPr/>
          <p:nvPr/>
        </p:nvSpPr>
        <p:spPr>
          <a:xfrm>
            <a:off x="526739" y="3103738"/>
            <a:ext cx="2073489" cy="1783524"/>
          </a:xfrm>
          <a:prstGeom prst="rect">
            <a:avLst/>
          </a:prstGeom>
          <a:noFill/>
          <a:ln>
            <a:prstDash val="sysDash"/>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64" name="Freeform: Shape 63">
            <a:extLst>
              <a:ext uri="{FF2B5EF4-FFF2-40B4-BE49-F238E27FC236}">
                <a16:creationId xmlns:a16="http://schemas.microsoft.com/office/drawing/2014/main" id="{3F806F31-8BAB-4741-BA5F-ADAF6134D4C6}"/>
              </a:ext>
            </a:extLst>
          </p:cNvPr>
          <p:cNvSpPr/>
          <p:nvPr/>
        </p:nvSpPr>
        <p:spPr>
          <a:xfrm>
            <a:off x="1161054" y="3240182"/>
            <a:ext cx="246775" cy="178570"/>
          </a:xfrm>
          <a:custGeom>
            <a:avLst/>
            <a:gdLst>
              <a:gd name="connsiteX0" fmla="*/ 336 w 415972"/>
              <a:gd name="connsiteY0" fmla="*/ 180109 h 318654"/>
              <a:gd name="connsiteX1" fmla="*/ 14191 w 415972"/>
              <a:gd name="connsiteY1" fmla="*/ 131618 h 318654"/>
              <a:gd name="connsiteX2" fmla="*/ 34972 w 415972"/>
              <a:gd name="connsiteY2" fmla="*/ 90054 h 318654"/>
              <a:gd name="connsiteX3" fmla="*/ 104245 w 415972"/>
              <a:gd name="connsiteY3" fmla="*/ 13854 h 318654"/>
              <a:gd name="connsiteX4" fmla="*/ 125027 w 415972"/>
              <a:gd name="connsiteY4" fmla="*/ 0 h 318654"/>
              <a:gd name="connsiteX5" fmla="*/ 228936 w 415972"/>
              <a:gd name="connsiteY5" fmla="*/ 6927 h 318654"/>
              <a:gd name="connsiteX6" fmla="*/ 249718 w 415972"/>
              <a:gd name="connsiteY6" fmla="*/ 20782 h 318654"/>
              <a:gd name="connsiteX7" fmla="*/ 270500 w 415972"/>
              <a:gd name="connsiteY7" fmla="*/ 27709 h 318654"/>
              <a:gd name="connsiteX8" fmla="*/ 291281 w 415972"/>
              <a:gd name="connsiteY8" fmla="*/ 62345 h 318654"/>
              <a:gd name="connsiteX9" fmla="*/ 305136 w 415972"/>
              <a:gd name="connsiteY9" fmla="*/ 83127 h 318654"/>
              <a:gd name="connsiteX10" fmla="*/ 312063 w 415972"/>
              <a:gd name="connsiteY10" fmla="*/ 110836 h 318654"/>
              <a:gd name="connsiteX11" fmla="*/ 346700 w 415972"/>
              <a:gd name="connsiteY11" fmla="*/ 173182 h 318654"/>
              <a:gd name="connsiteX12" fmla="*/ 367481 w 415972"/>
              <a:gd name="connsiteY12" fmla="*/ 117763 h 318654"/>
              <a:gd name="connsiteX13" fmla="*/ 388263 w 415972"/>
              <a:gd name="connsiteY13" fmla="*/ 76200 h 318654"/>
              <a:gd name="connsiteX14" fmla="*/ 415972 w 415972"/>
              <a:gd name="connsiteY14" fmla="*/ 13854 h 318654"/>
              <a:gd name="connsiteX15" fmla="*/ 409045 w 415972"/>
              <a:gd name="connsiteY15" fmla="*/ 145472 h 318654"/>
              <a:gd name="connsiteX16" fmla="*/ 402118 w 415972"/>
              <a:gd name="connsiteY16" fmla="*/ 166254 h 318654"/>
              <a:gd name="connsiteX17" fmla="*/ 374409 w 415972"/>
              <a:gd name="connsiteY17" fmla="*/ 318654 h 318654"/>
              <a:gd name="connsiteX18" fmla="*/ 360554 w 415972"/>
              <a:gd name="connsiteY18" fmla="*/ 297872 h 318654"/>
              <a:gd name="connsiteX19" fmla="*/ 353627 w 415972"/>
              <a:gd name="connsiteY19" fmla="*/ 277091 h 318654"/>
              <a:gd name="connsiteX20" fmla="*/ 325918 w 415972"/>
              <a:gd name="connsiteY20" fmla="*/ 263236 h 318654"/>
              <a:gd name="connsiteX21" fmla="*/ 284354 w 415972"/>
              <a:gd name="connsiteY21" fmla="*/ 297872 h 318654"/>
              <a:gd name="connsiteX22" fmla="*/ 256645 w 415972"/>
              <a:gd name="connsiteY22" fmla="*/ 318654 h 318654"/>
              <a:gd name="connsiteX23" fmla="*/ 62681 w 415972"/>
              <a:gd name="connsiteY23" fmla="*/ 304800 h 318654"/>
              <a:gd name="connsiteX24" fmla="*/ 41900 w 415972"/>
              <a:gd name="connsiteY24" fmla="*/ 297872 h 318654"/>
              <a:gd name="connsiteX25" fmla="*/ 28045 w 415972"/>
              <a:gd name="connsiteY25" fmla="*/ 277091 h 318654"/>
              <a:gd name="connsiteX26" fmla="*/ 336 w 415972"/>
              <a:gd name="connsiteY26" fmla="*/ 180109 h 318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15972" h="318654">
                <a:moveTo>
                  <a:pt x="336" y="180109"/>
                </a:moveTo>
                <a:cubicBezTo>
                  <a:pt x="-1973" y="155864"/>
                  <a:pt x="8156" y="147308"/>
                  <a:pt x="14191" y="131618"/>
                </a:cubicBezTo>
                <a:cubicBezTo>
                  <a:pt x="19751" y="117161"/>
                  <a:pt x="27450" y="103595"/>
                  <a:pt x="34972" y="90054"/>
                </a:cubicBezTo>
                <a:cubicBezTo>
                  <a:pt x="50067" y="62882"/>
                  <a:pt x="84520" y="27003"/>
                  <a:pt x="104245" y="13854"/>
                </a:cubicBezTo>
                <a:lnTo>
                  <a:pt x="125027" y="0"/>
                </a:lnTo>
                <a:cubicBezTo>
                  <a:pt x="159663" y="2309"/>
                  <a:pt x="194695" y="1220"/>
                  <a:pt x="228936" y="6927"/>
                </a:cubicBezTo>
                <a:cubicBezTo>
                  <a:pt x="237148" y="8296"/>
                  <a:pt x="242271" y="17059"/>
                  <a:pt x="249718" y="20782"/>
                </a:cubicBezTo>
                <a:cubicBezTo>
                  <a:pt x="256249" y="24048"/>
                  <a:pt x="263573" y="25400"/>
                  <a:pt x="270500" y="27709"/>
                </a:cubicBezTo>
                <a:cubicBezTo>
                  <a:pt x="277427" y="39254"/>
                  <a:pt x="284145" y="50928"/>
                  <a:pt x="291281" y="62345"/>
                </a:cubicBezTo>
                <a:cubicBezTo>
                  <a:pt x="295694" y="69405"/>
                  <a:pt x="301856" y="75475"/>
                  <a:pt x="305136" y="83127"/>
                </a:cubicBezTo>
                <a:cubicBezTo>
                  <a:pt x="308886" y="91878"/>
                  <a:pt x="308720" y="101922"/>
                  <a:pt x="312063" y="110836"/>
                </a:cubicBezTo>
                <a:cubicBezTo>
                  <a:pt x="318687" y="128500"/>
                  <a:pt x="337884" y="158489"/>
                  <a:pt x="346700" y="173182"/>
                </a:cubicBezTo>
                <a:cubicBezTo>
                  <a:pt x="353910" y="151550"/>
                  <a:pt x="357129" y="140538"/>
                  <a:pt x="367481" y="117763"/>
                </a:cubicBezTo>
                <a:cubicBezTo>
                  <a:pt x="373891" y="103662"/>
                  <a:pt x="382305" y="90498"/>
                  <a:pt x="388263" y="76200"/>
                </a:cubicBezTo>
                <a:cubicBezTo>
                  <a:pt x="415744" y="10247"/>
                  <a:pt x="387750" y="56188"/>
                  <a:pt x="415972" y="13854"/>
                </a:cubicBezTo>
                <a:cubicBezTo>
                  <a:pt x="413663" y="57727"/>
                  <a:pt x="413022" y="101719"/>
                  <a:pt x="409045" y="145472"/>
                </a:cubicBezTo>
                <a:cubicBezTo>
                  <a:pt x="408384" y="152744"/>
                  <a:pt x="403550" y="159094"/>
                  <a:pt x="402118" y="166254"/>
                </a:cubicBezTo>
                <a:cubicBezTo>
                  <a:pt x="391992" y="216884"/>
                  <a:pt x="383645" y="267854"/>
                  <a:pt x="374409" y="318654"/>
                </a:cubicBezTo>
                <a:cubicBezTo>
                  <a:pt x="369791" y="311727"/>
                  <a:pt x="364277" y="305319"/>
                  <a:pt x="360554" y="297872"/>
                </a:cubicBezTo>
                <a:cubicBezTo>
                  <a:pt x="357289" y="291341"/>
                  <a:pt x="358790" y="282254"/>
                  <a:pt x="353627" y="277091"/>
                </a:cubicBezTo>
                <a:cubicBezTo>
                  <a:pt x="346325" y="269789"/>
                  <a:pt x="335154" y="267854"/>
                  <a:pt x="325918" y="263236"/>
                </a:cubicBezTo>
                <a:cubicBezTo>
                  <a:pt x="279987" y="293857"/>
                  <a:pt x="331024" y="257870"/>
                  <a:pt x="284354" y="297872"/>
                </a:cubicBezTo>
                <a:cubicBezTo>
                  <a:pt x="275588" y="305386"/>
                  <a:pt x="265881" y="311727"/>
                  <a:pt x="256645" y="318654"/>
                </a:cubicBezTo>
                <a:cubicBezTo>
                  <a:pt x="191990" y="314036"/>
                  <a:pt x="127199" y="311044"/>
                  <a:pt x="62681" y="304800"/>
                </a:cubicBezTo>
                <a:cubicBezTo>
                  <a:pt x="55413" y="304097"/>
                  <a:pt x="47602" y="302433"/>
                  <a:pt x="41900" y="297872"/>
                </a:cubicBezTo>
                <a:cubicBezTo>
                  <a:pt x="35399" y="292671"/>
                  <a:pt x="32663" y="284018"/>
                  <a:pt x="28045" y="277091"/>
                </a:cubicBezTo>
                <a:cubicBezTo>
                  <a:pt x="12718" y="215779"/>
                  <a:pt x="2645" y="204354"/>
                  <a:pt x="336" y="180109"/>
                </a:cubicBez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5" name="Freeform: Shape 64">
            <a:extLst>
              <a:ext uri="{FF2B5EF4-FFF2-40B4-BE49-F238E27FC236}">
                <a16:creationId xmlns:a16="http://schemas.microsoft.com/office/drawing/2014/main" id="{DB16D159-C0CA-40AB-B702-60B436138530}"/>
              </a:ext>
            </a:extLst>
          </p:cNvPr>
          <p:cNvSpPr/>
          <p:nvPr/>
        </p:nvSpPr>
        <p:spPr>
          <a:xfrm>
            <a:off x="650985" y="3186886"/>
            <a:ext cx="246775" cy="178570"/>
          </a:xfrm>
          <a:custGeom>
            <a:avLst/>
            <a:gdLst>
              <a:gd name="connsiteX0" fmla="*/ 336 w 415972"/>
              <a:gd name="connsiteY0" fmla="*/ 180109 h 318654"/>
              <a:gd name="connsiteX1" fmla="*/ 14191 w 415972"/>
              <a:gd name="connsiteY1" fmla="*/ 131618 h 318654"/>
              <a:gd name="connsiteX2" fmla="*/ 34972 w 415972"/>
              <a:gd name="connsiteY2" fmla="*/ 90054 h 318654"/>
              <a:gd name="connsiteX3" fmla="*/ 104245 w 415972"/>
              <a:gd name="connsiteY3" fmla="*/ 13854 h 318654"/>
              <a:gd name="connsiteX4" fmla="*/ 125027 w 415972"/>
              <a:gd name="connsiteY4" fmla="*/ 0 h 318654"/>
              <a:gd name="connsiteX5" fmla="*/ 228936 w 415972"/>
              <a:gd name="connsiteY5" fmla="*/ 6927 h 318654"/>
              <a:gd name="connsiteX6" fmla="*/ 249718 w 415972"/>
              <a:gd name="connsiteY6" fmla="*/ 20782 h 318654"/>
              <a:gd name="connsiteX7" fmla="*/ 270500 w 415972"/>
              <a:gd name="connsiteY7" fmla="*/ 27709 h 318654"/>
              <a:gd name="connsiteX8" fmla="*/ 291281 w 415972"/>
              <a:gd name="connsiteY8" fmla="*/ 62345 h 318654"/>
              <a:gd name="connsiteX9" fmla="*/ 305136 w 415972"/>
              <a:gd name="connsiteY9" fmla="*/ 83127 h 318654"/>
              <a:gd name="connsiteX10" fmla="*/ 312063 w 415972"/>
              <a:gd name="connsiteY10" fmla="*/ 110836 h 318654"/>
              <a:gd name="connsiteX11" fmla="*/ 346700 w 415972"/>
              <a:gd name="connsiteY11" fmla="*/ 173182 h 318654"/>
              <a:gd name="connsiteX12" fmla="*/ 367481 w 415972"/>
              <a:gd name="connsiteY12" fmla="*/ 117763 h 318654"/>
              <a:gd name="connsiteX13" fmla="*/ 388263 w 415972"/>
              <a:gd name="connsiteY13" fmla="*/ 76200 h 318654"/>
              <a:gd name="connsiteX14" fmla="*/ 415972 w 415972"/>
              <a:gd name="connsiteY14" fmla="*/ 13854 h 318654"/>
              <a:gd name="connsiteX15" fmla="*/ 409045 w 415972"/>
              <a:gd name="connsiteY15" fmla="*/ 145472 h 318654"/>
              <a:gd name="connsiteX16" fmla="*/ 402118 w 415972"/>
              <a:gd name="connsiteY16" fmla="*/ 166254 h 318654"/>
              <a:gd name="connsiteX17" fmla="*/ 374409 w 415972"/>
              <a:gd name="connsiteY17" fmla="*/ 318654 h 318654"/>
              <a:gd name="connsiteX18" fmla="*/ 360554 w 415972"/>
              <a:gd name="connsiteY18" fmla="*/ 297872 h 318654"/>
              <a:gd name="connsiteX19" fmla="*/ 353627 w 415972"/>
              <a:gd name="connsiteY19" fmla="*/ 277091 h 318654"/>
              <a:gd name="connsiteX20" fmla="*/ 325918 w 415972"/>
              <a:gd name="connsiteY20" fmla="*/ 263236 h 318654"/>
              <a:gd name="connsiteX21" fmla="*/ 284354 w 415972"/>
              <a:gd name="connsiteY21" fmla="*/ 297872 h 318654"/>
              <a:gd name="connsiteX22" fmla="*/ 256645 w 415972"/>
              <a:gd name="connsiteY22" fmla="*/ 318654 h 318654"/>
              <a:gd name="connsiteX23" fmla="*/ 62681 w 415972"/>
              <a:gd name="connsiteY23" fmla="*/ 304800 h 318654"/>
              <a:gd name="connsiteX24" fmla="*/ 41900 w 415972"/>
              <a:gd name="connsiteY24" fmla="*/ 297872 h 318654"/>
              <a:gd name="connsiteX25" fmla="*/ 28045 w 415972"/>
              <a:gd name="connsiteY25" fmla="*/ 277091 h 318654"/>
              <a:gd name="connsiteX26" fmla="*/ 336 w 415972"/>
              <a:gd name="connsiteY26" fmla="*/ 180109 h 318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15972" h="318654">
                <a:moveTo>
                  <a:pt x="336" y="180109"/>
                </a:moveTo>
                <a:cubicBezTo>
                  <a:pt x="-1973" y="155864"/>
                  <a:pt x="8156" y="147308"/>
                  <a:pt x="14191" y="131618"/>
                </a:cubicBezTo>
                <a:cubicBezTo>
                  <a:pt x="19751" y="117161"/>
                  <a:pt x="27450" y="103595"/>
                  <a:pt x="34972" y="90054"/>
                </a:cubicBezTo>
                <a:cubicBezTo>
                  <a:pt x="50067" y="62882"/>
                  <a:pt x="84520" y="27003"/>
                  <a:pt x="104245" y="13854"/>
                </a:cubicBezTo>
                <a:lnTo>
                  <a:pt x="125027" y="0"/>
                </a:lnTo>
                <a:cubicBezTo>
                  <a:pt x="159663" y="2309"/>
                  <a:pt x="194695" y="1220"/>
                  <a:pt x="228936" y="6927"/>
                </a:cubicBezTo>
                <a:cubicBezTo>
                  <a:pt x="237148" y="8296"/>
                  <a:pt x="242271" y="17059"/>
                  <a:pt x="249718" y="20782"/>
                </a:cubicBezTo>
                <a:cubicBezTo>
                  <a:pt x="256249" y="24048"/>
                  <a:pt x="263573" y="25400"/>
                  <a:pt x="270500" y="27709"/>
                </a:cubicBezTo>
                <a:cubicBezTo>
                  <a:pt x="277427" y="39254"/>
                  <a:pt x="284145" y="50928"/>
                  <a:pt x="291281" y="62345"/>
                </a:cubicBezTo>
                <a:cubicBezTo>
                  <a:pt x="295694" y="69405"/>
                  <a:pt x="301856" y="75475"/>
                  <a:pt x="305136" y="83127"/>
                </a:cubicBezTo>
                <a:cubicBezTo>
                  <a:pt x="308886" y="91878"/>
                  <a:pt x="308720" y="101922"/>
                  <a:pt x="312063" y="110836"/>
                </a:cubicBezTo>
                <a:cubicBezTo>
                  <a:pt x="318687" y="128500"/>
                  <a:pt x="337884" y="158489"/>
                  <a:pt x="346700" y="173182"/>
                </a:cubicBezTo>
                <a:cubicBezTo>
                  <a:pt x="353910" y="151550"/>
                  <a:pt x="357129" y="140538"/>
                  <a:pt x="367481" y="117763"/>
                </a:cubicBezTo>
                <a:cubicBezTo>
                  <a:pt x="373891" y="103662"/>
                  <a:pt x="382305" y="90498"/>
                  <a:pt x="388263" y="76200"/>
                </a:cubicBezTo>
                <a:cubicBezTo>
                  <a:pt x="415744" y="10247"/>
                  <a:pt x="387750" y="56188"/>
                  <a:pt x="415972" y="13854"/>
                </a:cubicBezTo>
                <a:cubicBezTo>
                  <a:pt x="413663" y="57727"/>
                  <a:pt x="413022" y="101719"/>
                  <a:pt x="409045" y="145472"/>
                </a:cubicBezTo>
                <a:cubicBezTo>
                  <a:pt x="408384" y="152744"/>
                  <a:pt x="403550" y="159094"/>
                  <a:pt x="402118" y="166254"/>
                </a:cubicBezTo>
                <a:cubicBezTo>
                  <a:pt x="391992" y="216884"/>
                  <a:pt x="383645" y="267854"/>
                  <a:pt x="374409" y="318654"/>
                </a:cubicBezTo>
                <a:cubicBezTo>
                  <a:pt x="369791" y="311727"/>
                  <a:pt x="364277" y="305319"/>
                  <a:pt x="360554" y="297872"/>
                </a:cubicBezTo>
                <a:cubicBezTo>
                  <a:pt x="357289" y="291341"/>
                  <a:pt x="358790" y="282254"/>
                  <a:pt x="353627" y="277091"/>
                </a:cubicBezTo>
                <a:cubicBezTo>
                  <a:pt x="346325" y="269789"/>
                  <a:pt x="335154" y="267854"/>
                  <a:pt x="325918" y="263236"/>
                </a:cubicBezTo>
                <a:cubicBezTo>
                  <a:pt x="279987" y="293857"/>
                  <a:pt x="331024" y="257870"/>
                  <a:pt x="284354" y="297872"/>
                </a:cubicBezTo>
                <a:cubicBezTo>
                  <a:pt x="275588" y="305386"/>
                  <a:pt x="265881" y="311727"/>
                  <a:pt x="256645" y="318654"/>
                </a:cubicBezTo>
                <a:cubicBezTo>
                  <a:pt x="191990" y="314036"/>
                  <a:pt x="127199" y="311044"/>
                  <a:pt x="62681" y="304800"/>
                </a:cubicBezTo>
                <a:cubicBezTo>
                  <a:pt x="55413" y="304097"/>
                  <a:pt x="47602" y="302433"/>
                  <a:pt x="41900" y="297872"/>
                </a:cubicBezTo>
                <a:cubicBezTo>
                  <a:pt x="35399" y="292671"/>
                  <a:pt x="32663" y="284018"/>
                  <a:pt x="28045" y="277091"/>
                </a:cubicBezTo>
                <a:cubicBezTo>
                  <a:pt x="12718" y="215779"/>
                  <a:pt x="2645" y="204354"/>
                  <a:pt x="336" y="180109"/>
                </a:cubicBezTo>
                <a:close/>
              </a:path>
            </a:pathLst>
          </a:cu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6" name="Freeform: Shape 65">
            <a:extLst>
              <a:ext uri="{FF2B5EF4-FFF2-40B4-BE49-F238E27FC236}">
                <a16:creationId xmlns:a16="http://schemas.microsoft.com/office/drawing/2014/main" id="{549BA897-C3E9-4383-B0FE-3591329F3795}"/>
              </a:ext>
            </a:extLst>
          </p:cNvPr>
          <p:cNvSpPr/>
          <p:nvPr/>
        </p:nvSpPr>
        <p:spPr>
          <a:xfrm>
            <a:off x="626312" y="3562769"/>
            <a:ext cx="246775" cy="178570"/>
          </a:xfrm>
          <a:custGeom>
            <a:avLst/>
            <a:gdLst>
              <a:gd name="connsiteX0" fmla="*/ 336 w 415972"/>
              <a:gd name="connsiteY0" fmla="*/ 180109 h 318654"/>
              <a:gd name="connsiteX1" fmla="*/ 14191 w 415972"/>
              <a:gd name="connsiteY1" fmla="*/ 131618 h 318654"/>
              <a:gd name="connsiteX2" fmla="*/ 34972 w 415972"/>
              <a:gd name="connsiteY2" fmla="*/ 90054 h 318654"/>
              <a:gd name="connsiteX3" fmla="*/ 104245 w 415972"/>
              <a:gd name="connsiteY3" fmla="*/ 13854 h 318654"/>
              <a:gd name="connsiteX4" fmla="*/ 125027 w 415972"/>
              <a:gd name="connsiteY4" fmla="*/ 0 h 318654"/>
              <a:gd name="connsiteX5" fmla="*/ 228936 w 415972"/>
              <a:gd name="connsiteY5" fmla="*/ 6927 h 318654"/>
              <a:gd name="connsiteX6" fmla="*/ 249718 w 415972"/>
              <a:gd name="connsiteY6" fmla="*/ 20782 h 318654"/>
              <a:gd name="connsiteX7" fmla="*/ 270500 w 415972"/>
              <a:gd name="connsiteY7" fmla="*/ 27709 h 318654"/>
              <a:gd name="connsiteX8" fmla="*/ 291281 w 415972"/>
              <a:gd name="connsiteY8" fmla="*/ 62345 h 318654"/>
              <a:gd name="connsiteX9" fmla="*/ 305136 w 415972"/>
              <a:gd name="connsiteY9" fmla="*/ 83127 h 318654"/>
              <a:gd name="connsiteX10" fmla="*/ 312063 w 415972"/>
              <a:gd name="connsiteY10" fmla="*/ 110836 h 318654"/>
              <a:gd name="connsiteX11" fmla="*/ 346700 w 415972"/>
              <a:gd name="connsiteY11" fmla="*/ 173182 h 318654"/>
              <a:gd name="connsiteX12" fmla="*/ 367481 w 415972"/>
              <a:gd name="connsiteY12" fmla="*/ 117763 h 318654"/>
              <a:gd name="connsiteX13" fmla="*/ 388263 w 415972"/>
              <a:gd name="connsiteY13" fmla="*/ 76200 h 318654"/>
              <a:gd name="connsiteX14" fmla="*/ 415972 w 415972"/>
              <a:gd name="connsiteY14" fmla="*/ 13854 h 318654"/>
              <a:gd name="connsiteX15" fmla="*/ 409045 w 415972"/>
              <a:gd name="connsiteY15" fmla="*/ 145472 h 318654"/>
              <a:gd name="connsiteX16" fmla="*/ 402118 w 415972"/>
              <a:gd name="connsiteY16" fmla="*/ 166254 h 318654"/>
              <a:gd name="connsiteX17" fmla="*/ 374409 w 415972"/>
              <a:gd name="connsiteY17" fmla="*/ 318654 h 318654"/>
              <a:gd name="connsiteX18" fmla="*/ 360554 w 415972"/>
              <a:gd name="connsiteY18" fmla="*/ 297872 h 318654"/>
              <a:gd name="connsiteX19" fmla="*/ 353627 w 415972"/>
              <a:gd name="connsiteY19" fmla="*/ 277091 h 318654"/>
              <a:gd name="connsiteX20" fmla="*/ 325918 w 415972"/>
              <a:gd name="connsiteY20" fmla="*/ 263236 h 318654"/>
              <a:gd name="connsiteX21" fmla="*/ 284354 w 415972"/>
              <a:gd name="connsiteY21" fmla="*/ 297872 h 318654"/>
              <a:gd name="connsiteX22" fmla="*/ 256645 w 415972"/>
              <a:gd name="connsiteY22" fmla="*/ 318654 h 318654"/>
              <a:gd name="connsiteX23" fmla="*/ 62681 w 415972"/>
              <a:gd name="connsiteY23" fmla="*/ 304800 h 318654"/>
              <a:gd name="connsiteX24" fmla="*/ 41900 w 415972"/>
              <a:gd name="connsiteY24" fmla="*/ 297872 h 318654"/>
              <a:gd name="connsiteX25" fmla="*/ 28045 w 415972"/>
              <a:gd name="connsiteY25" fmla="*/ 277091 h 318654"/>
              <a:gd name="connsiteX26" fmla="*/ 336 w 415972"/>
              <a:gd name="connsiteY26" fmla="*/ 180109 h 318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15972" h="318654">
                <a:moveTo>
                  <a:pt x="336" y="180109"/>
                </a:moveTo>
                <a:cubicBezTo>
                  <a:pt x="-1973" y="155864"/>
                  <a:pt x="8156" y="147308"/>
                  <a:pt x="14191" y="131618"/>
                </a:cubicBezTo>
                <a:cubicBezTo>
                  <a:pt x="19751" y="117161"/>
                  <a:pt x="27450" y="103595"/>
                  <a:pt x="34972" y="90054"/>
                </a:cubicBezTo>
                <a:cubicBezTo>
                  <a:pt x="50067" y="62882"/>
                  <a:pt x="84520" y="27003"/>
                  <a:pt x="104245" y="13854"/>
                </a:cubicBezTo>
                <a:lnTo>
                  <a:pt x="125027" y="0"/>
                </a:lnTo>
                <a:cubicBezTo>
                  <a:pt x="159663" y="2309"/>
                  <a:pt x="194695" y="1220"/>
                  <a:pt x="228936" y="6927"/>
                </a:cubicBezTo>
                <a:cubicBezTo>
                  <a:pt x="237148" y="8296"/>
                  <a:pt x="242271" y="17059"/>
                  <a:pt x="249718" y="20782"/>
                </a:cubicBezTo>
                <a:cubicBezTo>
                  <a:pt x="256249" y="24048"/>
                  <a:pt x="263573" y="25400"/>
                  <a:pt x="270500" y="27709"/>
                </a:cubicBezTo>
                <a:cubicBezTo>
                  <a:pt x="277427" y="39254"/>
                  <a:pt x="284145" y="50928"/>
                  <a:pt x="291281" y="62345"/>
                </a:cubicBezTo>
                <a:cubicBezTo>
                  <a:pt x="295694" y="69405"/>
                  <a:pt x="301856" y="75475"/>
                  <a:pt x="305136" y="83127"/>
                </a:cubicBezTo>
                <a:cubicBezTo>
                  <a:pt x="308886" y="91878"/>
                  <a:pt x="308720" y="101922"/>
                  <a:pt x="312063" y="110836"/>
                </a:cubicBezTo>
                <a:cubicBezTo>
                  <a:pt x="318687" y="128500"/>
                  <a:pt x="337884" y="158489"/>
                  <a:pt x="346700" y="173182"/>
                </a:cubicBezTo>
                <a:cubicBezTo>
                  <a:pt x="353910" y="151550"/>
                  <a:pt x="357129" y="140538"/>
                  <a:pt x="367481" y="117763"/>
                </a:cubicBezTo>
                <a:cubicBezTo>
                  <a:pt x="373891" y="103662"/>
                  <a:pt x="382305" y="90498"/>
                  <a:pt x="388263" y="76200"/>
                </a:cubicBezTo>
                <a:cubicBezTo>
                  <a:pt x="415744" y="10247"/>
                  <a:pt x="387750" y="56188"/>
                  <a:pt x="415972" y="13854"/>
                </a:cubicBezTo>
                <a:cubicBezTo>
                  <a:pt x="413663" y="57727"/>
                  <a:pt x="413022" y="101719"/>
                  <a:pt x="409045" y="145472"/>
                </a:cubicBezTo>
                <a:cubicBezTo>
                  <a:pt x="408384" y="152744"/>
                  <a:pt x="403550" y="159094"/>
                  <a:pt x="402118" y="166254"/>
                </a:cubicBezTo>
                <a:cubicBezTo>
                  <a:pt x="391992" y="216884"/>
                  <a:pt x="383645" y="267854"/>
                  <a:pt x="374409" y="318654"/>
                </a:cubicBezTo>
                <a:cubicBezTo>
                  <a:pt x="369791" y="311727"/>
                  <a:pt x="364277" y="305319"/>
                  <a:pt x="360554" y="297872"/>
                </a:cubicBezTo>
                <a:cubicBezTo>
                  <a:pt x="357289" y="291341"/>
                  <a:pt x="358790" y="282254"/>
                  <a:pt x="353627" y="277091"/>
                </a:cubicBezTo>
                <a:cubicBezTo>
                  <a:pt x="346325" y="269789"/>
                  <a:pt x="335154" y="267854"/>
                  <a:pt x="325918" y="263236"/>
                </a:cubicBezTo>
                <a:cubicBezTo>
                  <a:pt x="279987" y="293857"/>
                  <a:pt x="331024" y="257870"/>
                  <a:pt x="284354" y="297872"/>
                </a:cubicBezTo>
                <a:cubicBezTo>
                  <a:pt x="275588" y="305386"/>
                  <a:pt x="265881" y="311727"/>
                  <a:pt x="256645" y="318654"/>
                </a:cubicBezTo>
                <a:cubicBezTo>
                  <a:pt x="191990" y="314036"/>
                  <a:pt x="127199" y="311044"/>
                  <a:pt x="62681" y="304800"/>
                </a:cubicBezTo>
                <a:cubicBezTo>
                  <a:pt x="55413" y="304097"/>
                  <a:pt x="47602" y="302433"/>
                  <a:pt x="41900" y="297872"/>
                </a:cubicBezTo>
                <a:cubicBezTo>
                  <a:pt x="35399" y="292671"/>
                  <a:pt x="32663" y="284018"/>
                  <a:pt x="28045" y="277091"/>
                </a:cubicBezTo>
                <a:cubicBezTo>
                  <a:pt x="12718" y="215779"/>
                  <a:pt x="2645" y="204354"/>
                  <a:pt x="336" y="180109"/>
                </a:cubicBez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7" name="Freeform: Shape 66">
            <a:extLst>
              <a:ext uri="{FF2B5EF4-FFF2-40B4-BE49-F238E27FC236}">
                <a16:creationId xmlns:a16="http://schemas.microsoft.com/office/drawing/2014/main" id="{DB013565-65C4-42A5-894A-F795073A75B9}"/>
              </a:ext>
            </a:extLst>
          </p:cNvPr>
          <p:cNvSpPr/>
          <p:nvPr/>
        </p:nvSpPr>
        <p:spPr>
          <a:xfrm>
            <a:off x="1870056" y="3491806"/>
            <a:ext cx="246775" cy="178570"/>
          </a:xfrm>
          <a:custGeom>
            <a:avLst/>
            <a:gdLst>
              <a:gd name="connsiteX0" fmla="*/ 336 w 415972"/>
              <a:gd name="connsiteY0" fmla="*/ 180109 h 318654"/>
              <a:gd name="connsiteX1" fmla="*/ 14191 w 415972"/>
              <a:gd name="connsiteY1" fmla="*/ 131618 h 318654"/>
              <a:gd name="connsiteX2" fmla="*/ 34972 w 415972"/>
              <a:gd name="connsiteY2" fmla="*/ 90054 h 318654"/>
              <a:gd name="connsiteX3" fmla="*/ 104245 w 415972"/>
              <a:gd name="connsiteY3" fmla="*/ 13854 h 318654"/>
              <a:gd name="connsiteX4" fmla="*/ 125027 w 415972"/>
              <a:gd name="connsiteY4" fmla="*/ 0 h 318654"/>
              <a:gd name="connsiteX5" fmla="*/ 228936 w 415972"/>
              <a:gd name="connsiteY5" fmla="*/ 6927 h 318654"/>
              <a:gd name="connsiteX6" fmla="*/ 249718 w 415972"/>
              <a:gd name="connsiteY6" fmla="*/ 20782 h 318654"/>
              <a:gd name="connsiteX7" fmla="*/ 270500 w 415972"/>
              <a:gd name="connsiteY7" fmla="*/ 27709 h 318654"/>
              <a:gd name="connsiteX8" fmla="*/ 291281 w 415972"/>
              <a:gd name="connsiteY8" fmla="*/ 62345 h 318654"/>
              <a:gd name="connsiteX9" fmla="*/ 305136 w 415972"/>
              <a:gd name="connsiteY9" fmla="*/ 83127 h 318654"/>
              <a:gd name="connsiteX10" fmla="*/ 312063 w 415972"/>
              <a:gd name="connsiteY10" fmla="*/ 110836 h 318654"/>
              <a:gd name="connsiteX11" fmla="*/ 346700 w 415972"/>
              <a:gd name="connsiteY11" fmla="*/ 173182 h 318654"/>
              <a:gd name="connsiteX12" fmla="*/ 367481 w 415972"/>
              <a:gd name="connsiteY12" fmla="*/ 117763 h 318654"/>
              <a:gd name="connsiteX13" fmla="*/ 388263 w 415972"/>
              <a:gd name="connsiteY13" fmla="*/ 76200 h 318654"/>
              <a:gd name="connsiteX14" fmla="*/ 415972 w 415972"/>
              <a:gd name="connsiteY14" fmla="*/ 13854 h 318654"/>
              <a:gd name="connsiteX15" fmla="*/ 409045 w 415972"/>
              <a:gd name="connsiteY15" fmla="*/ 145472 h 318654"/>
              <a:gd name="connsiteX16" fmla="*/ 402118 w 415972"/>
              <a:gd name="connsiteY16" fmla="*/ 166254 h 318654"/>
              <a:gd name="connsiteX17" fmla="*/ 374409 w 415972"/>
              <a:gd name="connsiteY17" fmla="*/ 318654 h 318654"/>
              <a:gd name="connsiteX18" fmla="*/ 360554 w 415972"/>
              <a:gd name="connsiteY18" fmla="*/ 297872 h 318654"/>
              <a:gd name="connsiteX19" fmla="*/ 353627 w 415972"/>
              <a:gd name="connsiteY19" fmla="*/ 277091 h 318654"/>
              <a:gd name="connsiteX20" fmla="*/ 325918 w 415972"/>
              <a:gd name="connsiteY20" fmla="*/ 263236 h 318654"/>
              <a:gd name="connsiteX21" fmla="*/ 284354 w 415972"/>
              <a:gd name="connsiteY21" fmla="*/ 297872 h 318654"/>
              <a:gd name="connsiteX22" fmla="*/ 256645 w 415972"/>
              <a:gd name="connsiteY22" fmla="*/ 318654 h 318654"/>
              <a:gd name="connsiteX23" fmla="*/ 62681 w 415972"/>
              <a:gd name="connsiteY23" fmla="*/ 304800 h 318654"/>
              <a:gd name="connsiteX24" fmla="*/ 41900 w 415972"/>
              <a:gd name="connsiteY24" fmla="*/ 297872 h 318654"/>
              <a:gd name="connsiteX25" fmla="*/ 28045 w 415972"/>
              <a:gd name="connsiteY25" fmla="*/ 277091 h 318654"/>
              <a:gd name="connsiteX26" fmla="*/ 336 w 415972"/>
              <a:gd name="connsiteY26" fmla="*/ 180109 h 318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15972" h="318654">
                <a:moveTo>
                  <a:pt x="336" y="180109"/>
                </a:moveTo>
                <a:cubicBezTo>
                  <a:pt x="-1973" y="155864"/>
                  <a:pt x="8156" y="147308"/>
                  <a:pt x="14191" y="131618"/>
                </a:cubicBezTo>
                <a:cubicBezTo>
                  <a:pt x="19751" y="117161"/>
                  <a:pt x="27450" y="103595"/>
                  <a:pt x="34972" y="90054"/>
                </a:cubicBezTo>
                <a:cubicBezTo>
                  <a:pt x="50067" y="62882"/>
                  <a:pt x="84520" y="27003"/>
                  <a:pt x="104245" y="13854"/>
                </a:cubicBezTo>
                <a:lnTo>
                  <a:pt x="125027" y="0"/>
                </a:lnTo>
                <a:cubicBezTo>
                  <a:pt x="159663" y="2309"/>
                  <a:pt x="194695" y="1220"/>
                  <a:pt x="228936" y="6927"/>
                </a:cubicBezTo>
                <a:cubicBezTo>
                  <a:pt x="237148" y="8296"/>
                  <a:pt x="242271" y="17059"/>
                  <a:pt x="249718" y="20782"/>
                </a:cubicBezTo>
                <a:cubicBezTo>
                  <a:pt x="256249" y="24048"/>
                  <a:pt x="263573" y="25400"/>
                  <a:pt x="270500" y="27709"/>
                </a:cubicBezTo>
                <a:cubicBezTo>
                  <a:pt x="277427" y="39254"/>
                  <a:pt x="284145" y="50928"/>
                  <a:pt x="291281" y="62345"/>
                </a:cubicBezTo>
                <a:cubicBezTo>
                  <a:pt x="295694" y="69405"/>
                  <a:pt x="301856" y="75475"/>
                  <a:pt x="305136" y="83127"/>
                </a:cubicBezTo>
                <a:cubicBezTo>
                  <a:pt x="308886" y="91878"/>
                  <a:pt x="308720" y="101922"/>
                  <a:pt x="312063" y="110836"/>
                </a:cubicBezTo>
                <a:cubicBezTo>
                  <a:pt x="318687" y="128500"/>
                  <a:pt x="337884" y="158489"/>
                  <a:pt x="346700" y="173182"/>
                </a:cubicBezTo>
                <a:cubicBezTo>
                  <a:pt x="353910" y="151550"/>
                  <a:pt x="357129" y="140538"/>
                  <a:pt x="367481" y="117763"/>
                </a:cubicBezTo>
                <a:cubicBezTo>
                  <a:pt x="373891" y="103662"/>
                  <a:pt x="382305" y="90498"/>
                  <a:pt x="388263" y="76200"/>
                </a:cubicBezTo>
                <a:cubicBezTo>
                  <a:pt x="415744" y="10247"/>
                  <a:pt x="387750" y="56188"/>
                  <a:pt x="415972" y="13854"/>
                </a:cubicBezTo>
                <a:cubicBezTo>
                  <a:pt x="413663" y="57727"/>
                  <a:pt x="413022" y="101719"/>
                  <a:pt x="409045" y="145472"/>
                </a:cubicBezTo>
                <a:cubicBezTo>
                  <a:pt x="408384" y="152744"/>
                  <a:pt x="403550" y="159094"/>
                  <a:pt x="402118" y="166254"/>
                </a:cubicBezTo>
                <a:cubicBezTo>
                  <a:pt x="391992" y="216884"/>
                  <a:pt x="383645" y="267854"/>
                  <a:pt x="374409" y="318654"/>
                </a:cubicBezTo>
                <a:cubicBezTo>
                  <a:pt x="369791" y="311727"/>
                  <a:pt x="364277" y="305319"/>
                  <a:pt x="360554" y="297872"/>
                </a:cubicBezTo>
                <a:cubicBezTo>
                  <a:pt x="357289" y="291341"/>
                  <a:pt x="358790" y="282254"/>
                  <a:pt x="353627" y="277091"/>
                </a:cubicBezTo>
                <a:cubicBezTo>
                  <a:pt x="346325" y="269789"/>
                  <a:pt x="335154" y="267854"/>
                  <a:pt x="325918" y="263236"/>
                </a:cubicBezTo>
                <a:cubicBezTo>
                  <a:pt x="279987" y="293857"/>
                  <a:pt x="331024" y="257870"/>
                  <a:pt x="284354" y="297872"/>
                </a:cubicBezTo>
                <a:cubicBezTo>
                  <a:pt x="275588" y="305386"/>
                  <a:pt x="265881" y="311727"/>
                  <a:pt x="256645" y="318654"/>
                </a:cubicBezTo>
                <a:cubicBezTo>
                  <a:pt x="191990" y="314036"/>
                  <a:pt x="127199" y="311044"/>
                  <a:pt x="62681" y="304800"/>
                </a:cubicBezTo>
                <a:cubicBezTo>
                  <a:pt x="55413" y="304097"/>
                  <a:pt x="47602" y="302433"/>
                  <a:pt x="41900" y="297872"/>
                </a:cubicBezTo>
                <a:cubicBezTo>
                  <a:pt x="35399" y="292671"/>
                  <a:pt x="32663" y="284018"/>
                  <a:pt x="28045" y="277091"/>
                </a:cubicBezTo>
                <a:cubicBezTo>
                  <a:pt x="12718" y="215779"/>
                  <a:pt x="2645" y="204354"/>
                  <a:pt x="336" y="180109"/>
                </a:cubicBez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8" name="Freeform: Shape 67">
            <a:extLst>
              <a:ext uri="{FF2B5EF4-FFF2-40B4-BE49-F238E27FC236}">
                <a16:creationId xmlns:a16="http://schemas.microsoft.com/office/drawing/2014/main" id="{90DDBF05-FC8B-423C-9540-0522FA741741}"/>
              </a:ext>
            </a:extLst>
          </p:cNvPr>
          <p:cNvSpPr/>
          <p:nvPr/>
        </p:nvSpPr>
        <p:spPr>
          <a:xfrm>
            <a:off x="2181400" y="3622788"/>
            <a:ext cx="246775" cy="178570"/>
          </a:xfrm>
          <a:custGeom>
            <a:avLst/>
            <a:gdLst>
              <a:gd name="connsiteX0" fmla="*/ 336 w 415972"/>
              <a:gd name="connsiteY0" fmla="*/ 180109 h 318654"/>
              <a:gd name="connsiteX1" fmla="*/ 14191 w 415972"/>
              <a:gd name="connsiteY1" fmla="*/ 131618 h 318654"/>
              <a:gd name="connsiteX2" fmla="*/ 34972 w 415972"/>
              <a:gd name="connsiteY2" fmla="*/ 90054 h 318654"/>
              <a:gd name="connsiteX3" fmla="*/ 104245 w 415972"/>
              <a:gd name="connsiteY3" fmla="*/ 13854 h 318654"/>
              <a:gd name="connsiteX4" fmla="*/ 125027 w 415972"/>
              <a:gd name="connsiteY4" fmla="*/ 0 h 318654"/>
              <a:gd name="connsiteX5" fmla="*/ 228936 w 415972"/>
              <a:gd name="connsiteY5" fmla="*/ 6927 h 318654"/>
              <a:gd name="connsiteX6" fmla="*/ 249718 w 415972"/>
              <a:gd name="connsiteY6" fmla="*/ 20782 h 318654"/>
              <a:gd name="connsiteX7" fmla="*/ 270500 w 415972"/>
              <a:gd name="connsiteY7" fmla="*/ 27709 h 318654"/>
              <a:gd name="connsiteX8" fmla="*/ 291281 w 415972"/>
              <a:gd name="connsiteY8" fmla="*/ 62345 h 318654"/>
              <a:gd name="connsiteX9" fmla="*/ 305136 w 415972"/>
              <a:gd name="connsiteY9" fmla="*/ 83127 h 318654"/>
              <a:gd name="connsiteX10" fmla="*/ 312063 w 415972"/>
              <a:gd name="connsiteY10" fmla="*/ 110836 h 318654"/>
              <a:gd name="connsiteX11" fmla="*/ 346700 w 415972"/>
              <a:gd name="connsiteY11" fmla="*/ 173182 h 318654"/>
              <a:gd name="connsiteX12" fmla="*/ 367481 w 415972"/>
              <a:gd name="connsiteY12" fmla="*/ 117763 h 318654"/>
              <a:gd name="connsiteX13" fmla="*/ 388263 w 415972"/>
              <a:gd name="connsiteY13" fmla="*/ 76200 h 318654"/>
              <a:gd name="connsiteX14" fmla="*/ 415972 w 415972"/>
              <a:gd name="connsiteY14" fmla="*/ 13854 h 318654"/>
              <a:gd name="connsiteX15" fmla="*/ 409045 w 415972"/>
              <a:gd name="connsiteY15" fmla="*/ 145472 h 318654"/>
              <a:gd name="connsiteX16" fmla="*/ 402118 w 415972"/>
              <a:gd name="connsiteY16" fmla="*/ 166254 h 318654"/>
              <a:gd name="connsiteX17" fmla="*/ 374409 w 415972"/>
              <a:gd name="connsiteY17" fmla="*/ 318654 h 318654"/>
              <a:gd name="connsiteX18" fmla="*/ 360554 w 415972"/>
              <a:gd name="connsiteY18" fmla="*/ 297872 h 318654"/>
              <a:gd name="connsiteX19" fmla="*/ 353627 w 415972"/>
              <a:gd name="connsiteY19" fmla="*/ 277091 h 318654"/>
              <a:gd name="connsiteX20" fmla="*/ 325918 w 415972"/>
              <a:gd name="connsiteY20" fmla="*/ 263236 h 318654"/>
              <a:gd name="connsiteX21" fmla="*/ 284354 w 415972"/>
              <a:gd name="connsiteY21" fmla="*/ 297872 h 318654"/>
              <a:gd name="connsiteX22" fmla="*/ 256645 w 415972"/>
              <a:gd name="connsiteY22" fmla="*/ 318654 h 318654"/>
              <a:gd name="connsiteX23" fmla="*/ 62681 w 415972"/>
              <a:gd name="connsiteY23" fmla="*/ 304800 h 318654"/>
              <a:gd name="connsiteX24" fmla="*/ 41900 w 415972"/>
              <a:gd name="connsiteY24" fmla="*/ 297872 h 318654"/>
              <a:gd name="connsiteX25" fmla="*/ 28045 w 415972"/>
              <a:gd name="connsiteY25" fmla="*/ 277091 h 318654"/>
              <a:gd name="connsiteX26" fmla="*/ 336 w 415972"/>
              <a:gd name="connsiteY26" fmla="*/ 180109 h 318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15972" h="318654">
                <a:moveTo>
                  <a:pt x="336" y="180109"/>
                </a:moveTo>
                <a:cubicBezTo>
                  <a:pt x="-1973" y="155864"/>
                  <a:pt x="8156" y="147308"/>
                  <a:pt x="14191" y="131618"/>
                </a:cubicBezTo>
                <a:cubicBezTo>
                  <a:pt x="19751" y="117161"/>
                  <a:pt x="27450" y="103595"/>
                  <a:pt x="34972" y="90054"/>
                </a:cubicBezTo>
                <a:cubicBezTo>
                  <a:pt x="50067" y="62882"/>
                  <a:pt x="84520" y="27003"/>
                  <a:pt x="104245" y="13854"/>
                </a:cubicBezTo>
                <a:lnTo>
                  <a:pt x="125027" y="0"/>
                </a:lnTo>
                <a:cubicBezTo>
                  <a:pt x="159663" y="2309"/>
                  <a:pt x="194695" y="1220"/>
                  <a:pt x="228936" y="6927"/>
                </a:cubicBezTo>
                <a:cubicBezTo>
                  <a:pt x="237148" y="8296"/>
                  <a:pt x="242271" y="17059"/>
                  <a:pt x="249718" y="20782"/>
                </a:cubicBezTo>
                <a:cubicBezTo>
                  <a:pt x="256249" y="24048"/>
                  <a:pt x="263573" y="25400"/>
                  <a:pt x="270500" y="27709"/>
                </a:cubicBezTo>
                <a:cubicBezTo>
                  <a:pt x="277427" y="39254"/>
                  <a:pt x="284145" y="50928"/>
                  <a:pt x="291281" y="62345"/>
                </a:cubicBezTo>
                <a:cubicBezTo>
                  <a:pt x="295694" y="69405"/>
                  <a:pt x="301856" y="75475"/>
                  <a:pt x="305136" y="83127"/>
                </a:cubicBezTo>
                <a:cubicBezTo>
                  <a:pt x="308886" y="91878"/>
                  <a:pt x="308720" y="101922"/>
                  <a:pt x="312063" y="110836"/>
                </a:cubicBezTo>
                <a:cubicBezTo>
                  <a:pt x="318687" y="128500"/>
                  <a:pt x="337884" y="158489"/>
                  <a:pt x="346700" y="173182"/>
                </a:cubicBezTo>
                <a:cubicBezTo>
                  <a:pt x="353910" y="151550"/>
                  <a:pt x="357129" y="140538"/>
                  <a:pt x="367481" y="117763"/>
                </a:cubicBezTo>
                <a:cubicBezTo>
                  <a:pt x="373891" y="103662"/>
                  <a:pt x="382305" y="90498"/>
                  <a:pt x="388263" y="76200"/>
                </a:cubicBezTo>
                <a:cubicBezTo>
                  <a:pt x="415744" y="10247"/>
                  <a:pt x="387750" y="56188"/>
                  <a:pt x="415972" y="13854"/>
                </a:cubicBezTo>
                <a:cubicBezTo>
                  <a:pt x="413663" y="57727"/>
                  <a:pt x="413022" y="101719"/>
                  <a:pt x="409045" y="145472"/>
                </a:cubicBezTo>
                <a:cubicBezTo>
                  <a:pt x="408384" y="152744"/>
                  <a:pt x="403550" y="159094"/>
                  <a:pt x="402118" y="166254"/>
                </a:cubicBezTo>
                <a:cubicBezTo>
                  <a:pt x="391992" y="216884"/>
                  <a:pt x="383645" y="267854"/>
                  <a:pt x="374409" y="318654"/>
                </a:cubicBezTo>
                <a:cubicBezTo>
                  <a:pt x="369791" y="311727"/>
                  <a:pt x="364277" y="305319"/>
                  <a:pt x="360554" y="297872"/>
                </a:cubicBezTo>
                <a:cubicBezTo>
                  <a:pt x="357289" y="291341"/>
                  <a:pt x="358790" y="282254"/>
                  <a:pt x="353627" y="277091"/>
                </a:cubicBezTo>
                <a:cubicBezTo>
                  <a:pt x="346325" y="269789"/>
                  <a:pt x="335154" y="267854"/>
                  <a:pt x="325918" y="263236"/>
                </a:cubicBezTo>
                <a:cubicBezTo>
                  <a:pt x="279987" y="293857"/>
                  <a:pt x="331024" y="257870"/>
                  <a:pt x="284354" y="297872"/>
                </a:cubicBezTo>
                <a:cubicBezTo>
                  <a:pt x="275588" y="305386"/>
                  <a:pt x="265881" y="311727"/>
                  <a:pt x="256645" y="318654"/>
                </a:cubicBezTo>
                <a:cubicBezTo>
                  <a:pt x="191990" y="314036"/>
                  <a:pt x="127199" y="311044"/>
                  <a:pt x="62681" y="304800"/>
                </a:cubicBezTo>
                <a:cubicBezTo>
                  <a:pt x="55413" y="304097"/>
                  <a:pt x="47602" y="302433"/>
                  <a:pt x="41900" y="297872"/>
                </a:cubicBezTo>
                <a:cubicBezTo>
                  <a:pt x="35399" y="292671"/>
                  <a:pt x="32663" y="284018"/>
                  <a:pt x="28045" y="277091"/>
                </a:cubicBezTo>
                <a:cubicBezTo>
                  <a:pt x="12718" y="215779"/>
                  <a:pt x="2645" y="204354"/>
                  <a:pt x="336" y="180109"/>
                </a:cubicBez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0" name="Freeform: Shape 69">
            <a:extLst>
              <a:ext uri="{FF2B5EF4-FFF2-40B4-BE49-F238E27FC236}">
                <a16:creationId xmlns:a16="http://schemas.microsoft.com/office/drawing/2014/main" id="{8891556A-C953-4075-BF17-8B78AB9DE66F}"/>
              </a:ext>
            </a:extLst>
          </p:cNvPr>
          <p:cNvSpPr/>
          <p:nvPr/>
        </p:nvSpPr>
        <p:spPr>
          <a:xfrm>
            <a:off x="768736" y="4251929"/>
            <a:ext cx="246775" cy="178570"/>
          </a:xfrm>
          <a:custGeom>
            <a:avLst/>
            <a:gdLst>
              <a:gd name="connsiteX0" fmla="*/ 336 w 415972"/>
              <a:gd name="connsiteY0" fmla="*/ 180109 h 318654"/>
              <a:gd name="connsiteX1" fmla="*/ 14191 w 415972"/>
              <a:gd name="connsiteY1" fmla="*/ 131618 h 318654"/>
              <a:gd name="connsiteX2" fmla="*/ 34972 w 415972"/>
              <a:gd name="connsiteY2" fmla="*/ 90054 h 318654"/>
              <a:gd name="connsiteX3" fmla="*/ 104245 w 415972"/>
              <a:gd name="connsiteY3" fmla="*/ 13854 h 318654"/>
              <a:gd name="connsiteX4" fmla="*/ 125027 w 415972"/>
              <a:gd name="connsiteY4" fmla="*/ 0 h 318654"/>
              <a:gd name="connsiteX5" fmla="*/ 228936 w 415972"/>
              <a:gd name="connsiteY5" fmla="*/ 6927 h 318654"/>
              <a:gd name="connsiteX6" fmla="*/ 249718 w 415972"/>
              <a:gd name="connsiteY6" fmla="*/ 20782 h 318654"/>
              <a:gd name="connsiteX7" fmla="*/ 270500 w 415972"/>
              <a:gd name="connsiteY7" fmla="*/ 27709 h 318654"/>
              <a:gd name="connsiteX8" fmla="*/ 291281 w 415972"/>
              <a:gd name="connsiteY8" fmla="*/ 62345 h 318654"/>
              <a:gd name="connsiteX9" fmla="*/ 305136 w 415972"/>
              <a:gd name="connsiteY9" fmla="*/ 83127 h 318654"/>
              <a:gd name="connsiteX10" fmla="*/ 312063 w 415972"/>
              <a:gd name="connsiteY10" fmla="*/ 110836 h 318654"/>
              <a:gd name="connsiteX11" fmla="*/ 346700 w 415972"/>
              <a:gd name="connsiteY11" fmla="*/ 173182 h 318654"/>
              <a:gd name="connsiteX12" fmla="*/ 367481 w 415972"/>
              <a:gd name="connsiteY12" fmla="*/ 117763 h 318654"/>
              <a:gd name="connsiteX13" fmla="*/ 388263 w 415972"/>
              <a:gd name="connsiteY13" fmla="*/ 76200 h 318654"/>
              <a:gd name="connsiteX14" fmla="*/ 415972 w 415972"/>
              <a:gd name="connsiteY14" fmla="*/ 13854 h 318654"/>
              <a:gd name="connsiteX15" fmla="*/ 409045 w 415972"/>
              <a:gd name="connsiteY15" fmla="*/ 145472 h 318654"/>
              <a:gd name="connsiteX16" fmla="*/ 402118 w 415972"/>
              <a:gd name="connsiteY16" fmla="*/ 166254 h 318654"/>
              <a:gd name="connsiteX17" fmla="*/ 374409 w 415972"/>
              <a:gd name="connsiteY17" fmla="*/ 318654 h 318654"/>
              <a:gd name="connsiteX18" fmla="*/ 360554 w 415972"/>
              <a:gd name="connsiteY18" fmla="*/ 297872 h 318654"/>
              <a:gd name="connsiteX19" fmla="*/ 353627 w 415972"/>
              <a:gd name="connsiteY19" fmla="*/ 277091 h 318654"/>
              <a:gd name="connsiteX20" fmla="*/ 325918 w 415972"/>
              <a:gd name="connsiteY20" fmla="*/ 263236 h 318654"/>
              <a:gd name="connsiteX21" fmla="*/ 284354 w 415972"/>
              <a:gd name="connsiteY21" fmla="*/ 297872 h 318654"/>
              <a:gd name="connsiteX22" fmla="*/ 256645 w 415972"/>
              <a:gd name="connsiteY22" fmla="*/ 318654 h 318654"/>
              <a:gd name="connsiteX23" fmla="*/ 62681 w 415972"/>
              <a:gd name="connsiteY23" fmla="*/ 304800 h 318654"/>
              <a:gd name="connsiteX24" fmla="*/ 41900 w 415972"/>
              <a:gd name="connsiteY24" fmla="*/ 297872 h 318654"/>
              <a:gd name="connsiteX25" fmla="*/ 28045 w 415972"/>
              <a:gd name="connsiteY25" fmla="*/ 277091 h 318654"/>
              <a:gd name="connsiteX26" fmla="*/ 336 w 415972"/>
              <a:gd name="connsiteY26" fmla="*/ 180109 h 318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15972" h="318654">
                <a:moveTo>
                  <a:pt x="336" y="180109"/>
                </a:moveTo>
                <a:cubicBezTo>
                  <a:pt x="-1973" y="155864"/>
                  <a:pt x="8156" y="147308"/>
                  <a:pt x="14191" y="131618"/>
                </a:cubicBezTo>
                <a:cubicBezTo>
                  <a:pt x="19751" y="117161"/>
                  <a:pt x="27450" y="103595"/>
                  <a:pt x="34972" y="90054"/>
                </a:cubicBezTo>
                <a:cubicBezTo>
                  <a:pt x="50067" y="62882"/>
                  <a:pt x="84520" y="27003"/>
                  <a:pt x="104245" y="13854"/>
                </a:cubicBezTo>
                <a:lnTo>
                  <a:pt x="125027" y="0"/>
                </a:lnTo>
                <a:cubicBezTo>
                  <a:pt x="159663" y="2309"/>
                  <a:pt x="194695" y="1220"/>
                  <a:pt x="228936" y="6927"/>
                </a:cubicBezTo>
                <a:cubicBezTo>
                  <a:pt x="237148" y="8296"/>
                  <a:pt x="242271" y="17059"/>
                  <a:pt x="249718" y="20782"/>
                </a:cubicBezTo>
                <a:cubicBezTo>
                  <a:pt x="256249" y="24048"/>
                  <a:pt x="263573" y="25400"/>
                  <a:pt x="270500" y="27709"/>
                </a:cubicBezTo>
                <a:cubicBezTo>
                  <a:pt x="277427" y="39254"/>
                  <a:pt x="284145" y="50928"/>
                  <a:pt x="291281" y="62345"/>
                </a:cubicBezTo>
                <a:cubicBezTo>
                  <a:pt x="295694" y="69405"/>
                  <a:pt x="301856" y="75475"/>
                  <a:pt x="305136" y="83127"/>
                </a:cubicBezTo>
                <a:cubicBezTo>
                  <a:pt x="308886" y="91878"/>
                  <a:pt x="308720" y="101922"/>
                  <a:pt x="312063" y="110836"/>
                </a:cubicBezTo>
                <a:cubicBezTo>
                  <a:pt x="318687" y="128500"/>
                  <a:pt x="337884" y="158489"/>
                  <a:pt x="346700" y="173182"/>
                </a:cubicBezTo>
                <a:cubicBezTo>
                  <a:pt x="353910" y="151550"/>
                  <a:pt x="357129" y="140538"/>
                  <a:pt x="367481" y="117763"/>
                </a:cubicBezTo>
                <a:cubicBezTo>
                  <a:pt x="373891" y="103662"/>
                  <a:pt x="382305" y="90498"/>
                  <a:pt x="388263" y="76200"/>
                </a:cubicBezTo>
                <a:cubicBezTo>
                  <a:pt x="415744" y="10247"/>
                  <a:pt x="387750" y="56188"/>
                  <a:pt x="415972" y="13854"/>
                </a:cubicBezTo>
                <a:cubicBezTo>
                  <a:pt x="413663" y="57727"/>
                  <a:pt x="413022" y="101719"/>
                  <a:pt x="409045" y="145472"/>
                </a:cubicBezTo>
                <a:cubicBezTo>
                  <a:pt x="408384" y="152744"/>
                  <a:pt x="403550" y="159094"/>
                  <a:pt x="402118" y="166254"/>
                </a:cubicBezTo>
                <a:cubicBezTo>
                  <a:pt x="391992" y="216884"/>
                  <a:pt x="383645" y="267854"/>
                  <a:pt x="374409" y="318654"/>
                </a:cubicBezTo>
                <a:cubicBezTo>
                  <a:pt x="369791" y="311727"/>
                  <a:pt x="364277" y="305319"/>
                  <a:pt x="360554" y="297872"/>
                </a:cubicBezTo>
                <a:cubicBezTo>
                  <a:pt x="357289" y="291341"/>
                  <a:pt x="358790" y="282254"/>
                  <a:pt x="353627" y="277091"/>
                </a:cubicBezTo>
                <a:cubicBezTo>
                  <a:pt x="346325" y="269789"/>
                  <a:pt x="335154" y="267854"/>
                  <a:pt x="325918" y="263236"/>
                </a:cubicBezTo>
                <a:cubicBezTo>
                  <a:pt x="279987" y="293857"/>
                  <a:pt x="331024" y="257870"/>
                  <a:pt x="284354" y="297872"/>
                </a:cubicBezTo>
                <a:cubicBezTo>
                  <a:pt x="275588" y="305386"/>
                  <a:pt x="265881" y="311727"/>
                  <a:pt x="256645" y="318654"/>
                </a:cubicBezTo>
                <a:cubicBezTo>
                  <a:pt x="191990" y="314036"/>
                  <a:pt x="127199" y="311044"/>
                  <a:pt x="62681" y="304800"/>
                </a:cubicBezTo>
                <a:cubicBezTo>
                  <a:pt x="55413" y="304097"/>
                  <a:pt x="47602" y="302433"/>
                  <a:pt x="41900" y="297872"/>
                </a:cubicBezTo>
                <a:cubicBezTo>
                  <a:pt x="35399" y="292671"/>
                  <a:pt x="32663" y="284018"/>
                  <a:pt x="28045" y="277091"/>
                </a:cubicBezTo>
                <a:cubicBezTo>
                  <a:pt x="12718" y="215779"/>
                  <a:pt x="2645" y="204354"/>
                  <a:pt x="336" y="180109"/>
                </a:cubicBez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1" name="Freeform: Shape 70">
            <a:extLst>
              <a:ext uri="{FF2B5EF4-FFF2-40B4-BE49-F238E27FC236}">
                <a16:creationId xmlns:a16="http://schemas.microsoft.com/office/drawing/2014/main" id="{7552C4C6-ACA2-44C3-88B8-71E63D3AEB7D}"/>
              </a:ext>
            </a:extLst>
          </p:cNvPr>
          <p:cNvSpPr/>
          <p:nvPr/>
        </p:nvSpPr>
        <p:spPr>
          <a:xfrm>
            <a:off x="1262892" y="4564506"/>
            <a:ext cx="246775" cy="178570"/>
          </a:xfrm>
          <a:custGeom>
            <a:avLst/>
            <a:gdLst>
              <a:gd name="connsiteX0" fmla="*/ 336 w 415972"/>
              <a:gd name="connsiteY0" fmla="*/ 180109 h 318654"/>
              <a:gd name="connsiteX1" fmla="*/ 14191 w 415972"/>
              <a:gd name="connsiteY1" fmla="*/ 131618 h 318654"/>
              <a:gd name="connsiteX2" fmla="*/ 34972 w 415972"/>
              <a:gd name="connsiteY2" fmla="*/ 90054 h 318654"/>
              <a:gd name="connsiteX3" fmla="*/ 104245 w 415972"/>
              <a:gd name="connsiteY3" fmla="*/ 13854 h 318654"/>
              <a:gd name="connsiteX4" fmla="*/ 125027 w 415972"/>
              <a:gd name="connsiteY4" fmla="*/ 0 h 318654"/>
              <a:gd name="connsiteX5" fmla="*/ 228936 w 415972"/>
              <a:gd name="connsiteY5" fmla="*/ 6927 h 318654"/>
              <a:gd name="connsiteX6" fmla="*/ 249718 w 415972"/>
              <a:gd name="connsiteY6" fmla="*/ 20782 h 318654"/>
              <a:gd name="connsiteX7" fmla="*/ 270500 w 415972"/>
              <a:gd name="connsiteY7" fmla="*/ 27709 h 318654"/>
              <a:gd name="connsiteX8" fmla="*/ 291281 w 415972"/>
              <a:gd name="connsiteY8" fmla="*/ 62345 h 318654"/>
              <a:gd name="connsiteX9" fmla="*/ 305136 w 415972"/>
              <a:gd name="connsiteY9" fmla="*/ 83127 h 318654"/>
              <a:gd name="connsiteX10" fmla="*/ 312063 w 415972"/>
              <a:gd name="connsiteY10" fmla="*/ 110836 h 318654"/>
              <a:gd name="connsiteX11" fmla="*/ 346700 w 415972"/>
              <a:gd name="connsiteY11" fmla="*/ 173182 h 318654"/>
              <a:gd name="connsiteX12" fmla="*/ 367481 w 415972"/>
              <a:gd name="connsiteY12" fmla="*/ 117763 h 318654"/>
              <a:gd name="connsiteX13" fmla="*/ 388263 w 415972"/>
              <a:gd name="connsiteY13" fmla="*/ 76200 h 318654"/>
              <a:gd name="connsiteX14" fmla="*/ 415972 w 415972"/>
              <a:gd name="connsiteY14" fmla="*/ 13854 h 318654"/>
              <a:gd name="connsiteX15" fmla="*/ 409045 w 415972"/>
              <a:gd name="connsiteY15" fmla="*/ 145472 h 318654"/>
              <a:gd name="connsiteX16" fmla="*/ 402118 w 415972"/>
              <a:gd name="connsiteY16" fmla="*/ 166254 h 318654"/>
              <a:gd name="connsiteX17" fmla="*/ 374409 w 415972"/>
              <a:gd name="connsiteY17" fmla="*/ 318654 h 318654"/>
              <a:gd name="connsiteX18" fmla="*/ 360554 w 415972"/>
              <a:gd name="connsiteY18" fmla="*/ 297872 h 318654"/>
              <a:gd name="connsiteX19" fmla="*/ 353627 w 415972"/>
              <a:gd name="connsiteY19" fmla="*/ 277091 h 318654"/>
              <a:gd name="connsiteX20" fmla="*/ 325918 w 415972"/>
              <a:gd name="connsiteY20" fmla="*/ 263236 h 318654"/>
              <a:gd name="connsiteX21" fmla="*/ 284354 w 415972"/>
              <a:gd name="connsiteY21" fmla="*/ 297872 h 318654"/>
              <a:gd name="connsiteX22" fmla="*/ 256645 w 415972"/>
              <a:gd name="connsiteY22" fmla="*/ 318654 h 318654"/>
              <a:gd name="connsiteX23" fmla="*/ 62681 w 415972"/>
              <a:gd name="connsiteY23" fmla="*/ 304800 h 318654"/>
              <a:gd name="connsiteX24" fmla="*/ 41900 w 415972"/>
              <a:gd name="connsiteY24" fmla="*/ 297872 h 318654"/>
              <a:gd name="connsiteX25" fmla="*/ 28045 w 415972"/>
              <a:gd name="connsiteY25" fmla="*/ 277091 h 318654"/>
              <a:gd name="connsiteX26" fmla="*/ 336 w 415972"/>
              <a:gd name="connsiteY26" fmla="*/ 180109 h 318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15972" h="318654">
                <a:moveTo>
                  <a:pt x="336" y="180109"/>
                </a:moveTo>
                <a:cubicBezTo>
                  <a:pt x="-1973" y="155864"/>
                  <a:pt x="8156" y="147308"/>
                  <a:pt x="14191" y="131618"/>
                </a:cubicBezTo>
                <a:cubicBezTo>
                  <a:pt x="19751" y="117161"/>
                  <a:pt x="27450" y="103595"/>
                  <a:pt x="34972" y="90054"/>
                </a:cubicBezTo>
                <a:cubicBezTo>
                  <a:pt x="50067" y="62882"/>
                  <a:pt x="84520" y="27003"/>
                  <a:pt x="104245" y="13854"/>
                </a:cubicBezTo>
                <a:lnTo>
                  <a:pt x="125027" y="0"/>
                </a:lnTo>
                <a:cubicBezTo>
                  <a:pt x="159663" y="2309"/>
                  <a:pt x="194695" y="1220"/>
                  <a:pt x="228936" y="6927"/>
                </a:cubicBezTo>
                <a:cubicBezTo>
                  <a:pt x="237148" y="8296"/>
                  <a:pt x="242271" y="17059"/>
                  <a:pt x="249718" y="20782"/>
                </a:cubicBezTo>
                <a:cubicBezTo>
                  <a:pt x="256249" y="24048"/>
                  <a:pt x="263573" y="25400"/>
                  <a:pt x="270500" y="27709"/>
                </a:cubicBezTo>
                <a:cubicBezTo>
                  <a:pt x="277427" y="39254"/>
                  <a:pt x="284145" y="50928"/>
                  <a:pt x="291281" y="62345"/>
                </a:cubicBezTo>
                <a:cubicBezTo>
                  <a:pt x="295694" y="69405"/>
                  <a:pt x="301856" y="75475"/>
                  <a:pt x="305136" y="83127"/>
                </a:cubicBezTo>
                <a:cubicBezTo>
                  <a:pt x="308886" y="91878"/>
                  <a:pt x="308720" y="101922"/>
                  <a:pt x="312063" y="110836"/>
                </a:cubicBezTo>
                <a:cubicBezTo>
                  <a:pt x="318687" y="128500"/>
                  <a:pt x="337884" y="158489"/>
                  <a:pt x="346700" y="173182"/>
                </a:cubicBezTo>
                <a:cubicBezTo>
                  <a:pt x="353910" y="151550"/>
                  <a:pt x="357129" y="140538"/>
                  <a:pt x="367481" y="117763"/>
                </a:cubicBezTo>
                <a:cubicBezTo>
                  <a:pt x="373891" y="103662"/>
                  <a:pt x="382305" y="90498"/>
                  <a:pt x="388263" y="76200"/>
                </a:cubicBezTo>
                <a:cubicBezTo>
                  <a:pt x="415744" y="10247"/>
                  <a:pt x="387750" y="56188"/>
                  <a:pt x="415972" y="13854"/>
                </a:cubicBezTo>
                <a:cubicBezTo>
                  <a:pt x="413663" y="57727"/>
                  <a:pt x="413022" y="101719"/>
                  <a:pt x="409045" y="145472"/>
                </a:cubicBezTo>
                <a:cubicBezTo>
                  <a:pt x="408384" y="152744"/>
                  <a:pt x="403550" y="159094"/>
                  <a:pt x="402118" y="166254"/>
                </a:cubicBezTo>
                <a:cubicBezTo>
                  <a:pt x="391992" y="216884"/>
                  <a:pt x="383645" y="267854"/>
                  <a:pt x="374409" y="318654"/>
                </a:cubicBezTo>
                <a:cubicBezTo>
                  <a:pt x="369791" y="311727"/>
                  <a:pt x="364277" y="305319"/>
                  <a:pt x="360554" y="297872"/>
                </a:cubicBezTo>
                <a:cubicBezTo>
                  <a:pt x="357289" y="291341"/>
                  <a:pt x="358790" y="282254"/>
                  <a:pt x="353627" y="277091"/>
                </a:cubicBezTo>
                <a:cubicBezTo>
                  <a:pt x="346325" y="269789"/>
                  <a:pt x="335154" y="267854"/>
                  <a:pt x="325918" y="263236"/>
                </a:cubicBezTo>
                <a:cubicBezTo>
                  <a:pt x="279987" y="293857"/>
                  <a:pt x="331024" y="257870"/>
                  <a:pt x="284354" y="297872"/>
                </a:cubicBezTo>
                <a:cubicBezTo>
                  <a:pt x="275588" y="305386"/>
                  <a:pt x="265881" y="311727"/>
                  <a:pt x="256645" y="318654"/>
                </a:cubicBezTo>
                <a:cubicBezTo>
                  <a:pt x="191990" y="314036"/>
                  <a:pt x="127199" y="311044"/>
                  <a:pt x="62681" y="304800"/>
                </a:cubicBezTo>
                <a:cubicBezTo>
                  <a:pt x="55413" y="304097"/>
                  <a:pt x="47602" y="302433"/>
                  <a:pt x="41900" y="297872"/>
                </a:cubicBezTo>
                <a:cubicBezTo>
                  <a:pt x="35399" y="292671"/>
                  <a:pt x="32663" y="284018"/>
                  <a:pt x="28045" y="277091"/>
                </a:cubicBezTo>
                <a:cubicBezTo>
                  <a:pt x="12718" y="215779"/>
                  <a:pt x="2645" y="204354"/>
                  <a:pt x="336" y="180109"/>
                </a:cubicBez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3" name="Freeform: Shape 72">
            <a:extLst>
              <a:ext uri="{FF2B5EF4-FFF2-40B4-BE49-F238E27FC236}">
                <a16:creationId xmlns:a16="http://schemas.microsoft.com/office/drawing/2014/main" id="{358A4F7C-F8BF-4E20-899A-3403AEBB704C}"/>
              </a:ext>
            </a:extLst>
          </p:cNvPr>
          <p:cNvSpPr/>
          <p:nvPr/>
        </p:nvSpPr>
        <p:spPr>
          <a:xfrm>
            <a:off x="1814252" y="3823954"/>
            <a:ext cx="246775" cy="178570"/>
          </a:xfrm>
          <a:custGeom>
            <a:avLst/>
            <a:gdLst>
              <a:gd name="connsiteX0" fmla="*/ 336 w 415972"/>
              <a:gd name="connsiteY0" fmla="*/ 180109 h 318654"/>
              <a:gd name="connsiteX1" fmla="*/ 14191 w 415972"/>
              <a:gd name="connsiteY1" fmla="*/ 131618 h 318654"/>
              <a:gd name="connsiteX2" fmla="*/ 34972 w 415972"/>
              <a:gd name="connsiteY2" fmla="*/ 90054 h 318654"/>
              <a:gd name="connsiteX3" fmla="*/ 104245 w 415972"/>
              <a:gd name="connsiteY3" fmla="*/ 13854 h 318654"/>
              <a:gd name="connsiteX4" fmla="*/ 125027 w 415972"/>
              <a:gd name="connsiteY4" fmla="*/ 0 h 318654"/>
              <a:gd name="connsiteX5" fmla="*/ 228936 w 415972"/>
              <a:gd name="connsiteY5" fmla="*/ 6927 h 318654"/>
              <a:gd name="connsiteX6" fmla="*/ 249718 w 415972"/>
              <a:gd name="connsiteY6" fmla="*/ 20782 h 318654"/>
              <a:gd name="connsiteX7" fmla="*/ 270500 w 415972"/>
              <a:gd name="connsiteY7" fmla="*/ 27709 h 318654"/>
              <a:gd name="connsiteX8" fmla="*/ 291281 w 415972"/>
              <a:gd name="connsiteY8" fmla="*/ 62345 h 318654"/>
              <a:gd name="connsiteX9" fmla="*/ 305136 w 415972"/>
              <a:gd name="connsiteY9" fmla="*/ 83127 h 318654"/>
              <a:gd name="connsiteX10" fmla="*/ 312063 w 415972"/>
              <a:gd name="connsiteY10" fmla="*/ 110836 h 318654"/>
              <a:gd name="connsiteX11" fmla="*/ 346700 w 415972"/>
              <a:gd name="connsiteY11" fmla="*/ 173182 h 318654"/>
              <a:gd name="connsiteX12" fmla="*/ 367481 w 415972"/>
              <a:gd name="connsiteY12" fmla="*/ 117763 h 318654"/>
              <a:gd name="connsiteX13" fmla="*/ 388263 w 415972"/>
              <a:gd name="connsiteY13" fmla="*/ 76200 h 318654"/>
              <a:gd name="connsiteX14" fmla="*/ 415972 w 415972"/>
              <a:gd name="connsiteY14" fmla="*/ 13854 h 318654"/>
              <a:gd name="connsiteX15" fmla="*/ 409045 w 415972"/>
              <a:gd name="connsiteY15" fmla="*/ 145472 h 318654"/>
              <a:gd name="connsiteX16" fmla="*/ 402118 w 415972"/>
              <a:gd name="connsiteY16" fmla="*/ 166254 h 318654"/>
              <a:gd name="connsiteX17" fmla="*/ 374409 w 415972"/>
              <a:gd name="connsiteY17" fmla="*/ 318654 h 318654"/>
              <a:gd name="connsiteX18" fmla="*/ 360554 w 415972"/>
              <a:gd name="connsiteY18" fmla="*/ 297872 h 318654"/>
              <a:gd name="connsiteX19" fmla="*/ 353627 w 415972"/>
              <a:gd name="connsiteY19" fmla="*/ 277091 h 318654"/>
              <a:gd name="connsiteX20" fmla="*/ 325918 w 415972"/>
              <a:gd name="connsiteY20" fmla="*/ 263236 h 318654"/>
              <a:gd name="connsiteX21" fmla="*/ 284354 w 415972"/>
              <a:gd name="connsiteY21" fmla="*/ 297872 h 318654"/>
              <a:gd name="connsiteX22" fmla="*/ 256645 w 415972"/>
              <a:gd name="connsiteY22" fmla="*/ 318654 h 318654"/>
              <a:gd name="connsiteX23" fmla="*/ 62681 w 415972"/>
              <a:gd name="connsiteY23" fmla="*/ 304800 h 318654"/>
              <a:gd name="connsiteX24" fmla="*/ 41900 w 415972"/>
              <a:gd name="connsiteY24" fmla="*/ 297872 h 318654"/>
              <a:gd name="connsiteX25" fmla="*/ 28045 w 415972"/>
              <a:gd name="connsiteY25" fmla="*/ 277091 h 318654"/>
              <a:gd name="connsiteX26" fmla="*/ 336 w 415972"/>
              <a:gd name="connsiteY26" fmla="*/ 180109 h 318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15972" h="318654">
                <a:moveTo>
                  <a:pt x="336" y="180109"/>
                </a:moveTo>
                <a:cubicBezTo>
                  <a:pt x="-1973" y="155864"/>
                  <a:pt x="8156" y="147308"/>
                  <a:pt x="14191" y="131618"/>
                </a:cubicBezTo>
                <a:cubicBezTo>
                  <a:pt x="19751" y="117161"/>
                  <a:pt x="27450" y="103595"/>
                  <a:pt x="34972" y="90054"/>
                </a:cubicBezTo>
                <a:cubicBezTo>
                  <a:pt x="50067" y="62882"/>
                  <a:pt x="84520" y="27003"/>
                  <a:pt x="104245" y="13854"/>
                </a:cubicBezTo>
                <a:lnTo>
                  <a:pt x="125027" y="0"/>
                </a:lnTo>
                <a:cubicBezTo>
                  <a:pt x="159663" y="2309"/>
                  <a:pt x="194695" y="1220"/>
                  <a:pt x="228936" y="6927"/>
                </a:cubicBezTo>
                <a:cubicBezTo>
                  <a:pt x="237148" y="8296"/>
                  <a:pt x="242271" y="17059"/>
                  <a:pt x="249718" y="20782"/>
                </a:cubicBezTo>
                <a:cubicBezTo>
                  <a:pt x="256249" y="24048"/>
                  <a:pt x="263573" y="25400"/>
                  <a:pt x="270500" y="27709"/>
                </a:cubicBezTo>
                <a:cubicBezTo>
                  <a:pt x="277427" y="39254"/>
                  <a:pt x="284145" y="50928"/>
                  <a:pt x="291281" y="62345"/>
                </a:cubicBezTo>
                <a:cubicBezTo>
                  <a:pt x="295694" y="69405"/>
                  <a:pt x="301856" y="75475"/>
                  <a:pt x="305136" y="83127"/>
                </a:cubicBezTo>
                <a:cubicBezTo>
                  <a:pt x="308886" y="91878"/>
                  <a:pt x="308720" y="101922"/>
                  <a:pt x="312063" y="110836"/>
                </a:cubicBezTo>
                <a:cubicBezTo>
                  <a:pt x="318687" y="128500"/>
                  <a:pt x="337884" y="158489"/>
                  <a:pt x="346700" y="173182"/>
                </a:cubicBezTo>
                <a:cubicBezTo>
                  <a:pt x="353910" y="151550"/>
                  <a:pt x="357129" y="140538"/>
                  <a:pt x="367481" y="117763"/>
                </a:cubicBezTo>
                <a:cubicBezTo>
                  <a:pt x="373891" y="103662"/>
                  <a:pt x="382305" y="90498"/>
                  <a:pt x="388263" y="76200"/>
                </a:cubicBezTo>
                <a:cubicBezTo>
                  <a:pt x="415744" y="10247"/>
                  <a:pt x="387750" y="56188"/>
                  <a:pt x="415972" y="13854"/>
                </a:cubicBezTo>
                <a:cubicBezTo>
                  <a:pt x="413663" y="57727"/>
                  <a:pt x="413022" y="101719"/>
                  <a:pt x="409045" y="145472"/>
                </a:cubicBezTo>
                <a:cubicBezTo>
                  <a:pt x="408384" y="152744"/>
                  <a:pt x="403550" y="159094"/>
                  <a:pt x="402118" y="166254"/>
                </a:cubicBezTo>
                <a:cubicBezTo>
                  <a:pt x="391992" y="216884"/>
                  <a:pt x="383645" y="267854"/>
                  <a:pt x="374409" y="318654"/>
                </a:cubicBezTo>
                <a:cubicBezTo>
                  <a:pt x="369791" y="311727"/>
                  <a:pt x="364277" y="305319"/>
                  <a:pt x="360554" y="297872"/>
                </a:cubicBezTo>
                <a:cubicBezTo>
                  <a:pt x="357289" y="291341"/>
                  <a:pt x="358790" y="282254"/>
                  <a:pt x="353627" y="277091"/>
                </a:cubicBezTo>
                <a:cubicBezTo>
                  <a:pt x="346325" y="269789"/>
                  <a:pt x="335154" y="267854"/>
                  <a:pt x="325918" y="263236"/>
                </a:cubicBezTo>
                <a:cubicBezTo>
                  <a:pt x="279987" y="293857"/>
                  <a:pt x="331024" y="257870"/>
                  <a:pt x="284354" y="297872"/>
                </a:cubicBezTo>
                <a:cubicBezTo>
                  <a:pt x="275588" y="305386"/>
                  <a:pt x="265881" y="311727"/>
                  <a:pt x="256645" y="318654"/>
                </a:cubicBezTo>
                <a:cubicBezTo>
                  <a:pt x="191990" y="314036"/>
                  <a:pt x="127199" y="311044"/>
                  <a:pt x="62681" y="304800"/>
                </a:cubicBezTo>
                <a:cubicBezTo>
                  <a:pt x="55413" y="304097"/>
                  <a:pt x="47602" y="302433"/>
                  <a:pt x="41900" y="297872"/>
                </a:cubicBezTo>
                <a:cubicBezTo>
                  <a:pt x="35399" y="292671"/>
                  <a:pt x="32663" y="284018"/>
                  <a:pt x="28045" y="277091"/>
                </a:cubicBezTo>
                <a:cubicBezTo>
                  <a:pt x="12718" y="215779"/>
                  <a:pt x="2645" y="204354"/>
                  <a:pt x="336" y="180109"/>
                </a:cubicBezTo>
                <a:close/>
              </a:path>
            </a:pathLst>
          </a:cu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5" name="TextBox 74">
            <a:extLst>
              <a:ext uri="{FF2B5EF4-FFF2-40B4-BE49-F238E27FC236}">
                <a16:creationId xmlns:a16="http://schemas.microsoft.com/office/drawing/2014/main" id="{82444668-DE57-47B0-B2F4-8E37B03332DC}"/>
              </a:ext>
            </a:extLst>
          </p:cNvPr>
          <p:cNvSpPr txBox="1"/>
          <p:nvPr/>
        </p:nvSpPr>
        <p:spPr>
          <a:xfrm>
            <a:off x="3142016" y="3204227"/>
            <a:ext cx="432048" cy="338554"/>
          </a:xfrm>
          <a:prstGeom prst="rect">
            <a:avLst/>
          </a:prstGeom>
          <a:noFill/>
        </p:spPr>
        <p:txBody>
          <a:bodyPr wrap="square" rtlCol="0">
            <a:spAutoFit/>
          </a:bodyPr>
          <a:lstStyle/>
          <a:p>
            <a:r>
              <a:rPr lang="en-AU" sz="1600" b="1" dirty="0"/>
              <a:t>+</a:t>
            </a:r>
          </a:p>
        </p:txBody>
      </p:sp>
      <p:sp>
        <p:nvSpPr>
          <p:cNvPr id="77" name="Freeform: Shape 76">
            <a:extLst>
              <a:ext uri="{FF2B5EF4-FFF2-40B4-BE49-F238E27FC236}">
                <a16:creationId xmlns:a16="http://schemas.microsoft.com/office/drawing/2014/main" id="{3638283C-E9E1-4248-914D-262E8EB9F8F2}"/>
              </a:ext>
            </a:extLst>
          </p:cNvPr>
          <p:cNvSpPr/>
          <p:nvPr/>
        </p:nvSpPr>
        <p:spPr>
          <a:xfrm>
            <a:off x="610619" y="3998068"/>
            <a:ext cx="246775" cy="178570"/>
          </a:xfrm>
          <a:custGeom>
            <a:avLst/>
            <a:gdLst>
              <a:gd name="connsiteX0" fmla="*/ 336 w 415972"/>
              <a:gd name="connsiteY0" fmla="*/ 180109 h 318654"/>
              <a:gd name="connsiteX1" fmla="*/ 14191 w 415972"/>
              <a:gd name="connsiteY1" fmla="*/ 131618 h 318654"/>
              <a:gd name="connsiteX2" fmla="*/ 34972 w 415972"/>
              <a:gd name="connsiteY2" fmla="*/ 90054 h 318654"/>
              <a:gd name="connsiteX3" fmla="*/ 104245 w 415972"/>
              <a:gd name="connsiteY3" fmla="*/ 13854 h 318654"/>
              <a:gd name="connsiteX4" fmla="*/ 125027 w 415972"/>
              <a:gd name="connsiteY4" fmla="*/ 0 h 318654"/>
              <a:gd name="connsiteX5" fmla="*/ 228936 w 415972"/>
              <a:gd name="connsiteY5" fmla="*/ 6927 h 318654"/>
              <a:gd name="connsiteX6" fmla="*/ 249718 w 415972"/>
              <a:gd name="connsiteY6" fmla="*/ 20782 h 318654"/>
              <a:gd name="connsiteX7" fmla="*/ 270500 w 415972"/>
              <a:gd name="connsiteY7" fmla="*/ 27709 h 318654"/>
              <a:gd name="connsiteX8" fmla="*/ 291281 w 415972"/>
              <a:gd name="connsiteY8" fmla="*/ 62345 h 318654"/>
              <a:gd name="connsiteX9" fmla="*/ 305136 w 415972"/>
              <a:gd name="connsiteY9" fmla="*/ 83127 h 318654"/>
              <a:gd name="connsiteX10" fmla="*/ 312063 w 415972"/>
              <a:gd name="connsiteY10" fmla="*/ 110836 h 318654"/>
              <a:gd name="connsiteX11" fmla="*/ 346700 w 415972"/>
              <a:gd name="connsiteY11" fmla="*/ 173182 h 318654"/>
              <a:gd name="connsiteX12" fmla="*/ 367481 w 415972"/>
              <a:gd name="connsiteY12" fmla="*/ 117763 h 318654"/>
              <a:gd name="connsiteX13" fmla="*/ 388263 w 415972"/>
              <a:gd name="connsiteY13" fmla="*/ 76200 h 318654"/>
              <a:gd name="connsiteX14" fmla="*/ 415972 w 415972"/>
              <a:gd name="connsiteY14" fmla="*/ 13854 h 318654"/>
              <a:gd name="connsiteX15" fmla="*/ 409045 w 415972"/>
              <a:gd name="connsiteY15" fmla="*/ 145472 h 318654"/>
              <a:gd name="connsiteX16" fmla="*/ 402118 w 415972"/>
              <a:gd name="connsiteY16" fmla="*/ 166254 h 318654"/>
              <a:gd name="connsiteX17" fmla="*/ 374409 w 415972"/>
              <a:gd name="connsiteY17" fmla="*/ 318654 h 318654"/>
              <a:gd name="connsiteX18" fmla="*/ 360554 w 415972"/>
              <a:gd name="connsiteY18" fmla="*/ 297872 h 318654"/>
              <a:gd name="connsiteX19" fmla="*/ 353627 w 415972"/>
              <a:gd name="connsiteY19" fmla="*/ 277091 h 318654"/>
              <a:gd name="connsiteX20" fmla="*/ 325918 w 415972"/>
              <a:gd name="connsiteY20" fmla="*/ 263236 h 318654"/>
              <a:gd name="connsiteX21" fmla="*/ 284354 w 415972"/>
              <a:gd name="connsiteY21" fmla="*/ 297872 h 318654"/>
              <a:gd name="connsiteX22" fmla="*/ 256645 w 415972"/>
              <a:gd name="connsiteY22" fmla="*/ 318654 h 318654"/>
              <a:gd name="connsiteX23" fmla="*/ 62681 w 415972"/>
              <a:gd name="connsiteY23" fmla="*/ 304800 h 318654"/>
              <a:gd name="connsiteX24" fmla="*/ 41900 w 415972"/>
              <a:gd name="connsiteY24" fmla="*/ 297872 h 318654"/>
              <a:gd name="connsiteX25" fmla="*/ 28045 w 415972"/>
              <a:gd name="connsiteY25" fmla="*/ 277091 h 318654"/>
              <a:gd name="connsiteX26" fmla="*/ 336 w 415972"/>
              <a:gd name="connsiteY26" fmla="*/ 180109 h 318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15972" h="318654">
                <a:moveTo>
                  <a:pt x="336" y="180109"/>
                </a:moveTo>
                <a:cubicBezTo>
                  <a:pt x="-1973" y="155864"/>
                  <a:pt x="8156" y="147308"/>
                  <a:pt x="14191" y="131618"/>
                </a:cubicBezTo>
                <a:cubicBezTo>
                  <a:pt x="19751" y="117161"/>
                  <a:pt x="27450" y="103595"/>
                  <a:pt x="34972" y="90054"/>
                </a:cubicBezTo>
                <a:cubicBezTo>
                  <a:pt x="50067" y="62882"/>
                  <a:pt x="84520" y="27003"/>
                  <a:pt x="104245" y="13854"/>
                </a:cubicBezTo>
                <a:lnTo>
                  <a:pt x="125027" y="0"/>
                </a:lnTo>
                <a:cubicBezTo>
                  <a:pt x="159663" y="2309"/>
                  <a:pt x="194695" y="1220"/>
                  <a:pt x="228936" y="6927"/>
                </a:cubicBezTo>
                <a:cubicBezTo>
                  <a:pt x="237148" y="8296"/>
                  <a:pt x="242271" y="17059"/>
                  <a:pt x="249718" y="20782"/>
                </a:cubicBezTo>
                <a:cubicBezTo>
                  <a:pt x="256249" y="24048"/>
                  <a:pt x="263573" y="25400"/>
                  <a:pt x="270500" y="27709"/>
                </a:cubicBezTo>
                <a:cubicBezTo>
                  <a:pt x="277427" y="39254"/>
                  <a:pt x="284145" y="50928"/>
                  <a:pt x="291281" y="62345"/>
                </a:cubicBezTo>
                <a:cubicBezTo>
                  <a:pt x="295694" y="69405"/>
                  <a:pt x="301856" y="75475"/>
                  <a:pt x="305136" y="83127"/>
                </a:cubicBezTo>
                <a:cubicBezTo>
                  <a:pt x="308886" y="91878"/>
                  <a:pt x="308720" y="101922"/>
                  <a:pt x="312063" y="110836"/>
                </a:cubicBezTo>
                <a:cubicBezTo>
                  <a:pt x="318687" y="128500"/>
                  <a:pt x="337884" y="158489"/>
                  <a:pt x="346700" y="173182"/>
                </a:cubicBezTo>
                <a:cubicBezTo>
                  <a:pt x="353910" y="151550"/>
                  <a:pt x="357129" y="140538"/>
                  <a:pt x="367481" y="117763"/>
                </a:cubicBezTo>
                <a:cubicBezTo>
                  <a:pt x="373891" y="103662"/>
                  <a:pt x="382305" y="90498"/>
                  <a:pt x="388263" y="76200"/>
                </a:cubicBezTo>
                <a:cubicBezTo>
                  <a:pt x="415744" y="10247"/>
                  <a:pt x="387750" y="56188"/>
                  <a:pt x="415972" y="13854"/>
                </a:cubicBezTo>
                <a:cubicBezTo>
                  <a:pt x="413663" y="57727"/>
                  <a:pt x="413022" y="101719"/>
                  <a:pt x="409045" y="145472"/>
                </a:cubicBezTo>
                <a:cubicBezTo>
                  <a:pt x="408384" y="152744"/>
                  <a:pt x="403550" y="159094"/>
                  <a:pt x="402118" y="166254"/>
                </a:cubicBezTo>
                <a:cubicBezTo>
                  <a:pt x="391992" y="216884"/>
                  <a:pt x="383645" y="267854"/>
                  <a:pt x="374409" y="318654"/>
                </a:cubicBezTo>
                <a:cubicBezTo>
                  <a:pt x="369791" y="311727"/>
                  <a:pt x="364277" y="305319"/>
                  <a:pt x="360554" y="297872"/>
                </a:cubicBezTo>
                <a:cubicBezTo>
                  <a:pt x="357289" y="291341"/>
                  <a:pt x="358790" y="282254"/>
                  <a:pt x="353627" y="277091"/>
                </a:cubicBezTo>
                <a:cubicBezTo>
                  <a:pt x="346325" y="269789"/>
                  <a:pt x="335154" y="267854"/>
                  <a:pt x="325918" y="263236"/>
                </a:cubicBezTo>
                <a:cubicBezTo>
                  <a:pt x="279987" y="293857"/>
                  <a:pt x="331024" y="257870"/>
                  <a:pt x="284354" y="297872"/>
                </a:cubicBezTo>
                <a:cubicBezTo>
                  <a:pt x="275588" y="305386"/>
                  <a:pt x="265881" y="311727"/>
                  <a:pt x="256645" y="318654"/>
                </a:cubicBezTo>
                <a:cubicBezTo>
                  <a:pt x="191990" y="314036"/>
                  <a:pt x="127199" y="311044"/>
                  <a:pt x="62681" y="304800"/>
                </a:cubicBezTo>
                <a:cubicBezTo>
                  <a:pt x="55413" y="304097"/>
                  <a:pt x="47602" y="302433"/>
                  <a:pt x="41900" y="297872"/>
                </a:cubicBezTo>
                <a:cubicBezTo>
                  <a:pt x="35399" y="292671"/>
                  <a:pt x="32663" y="284018"/>
                  <a:pt x="28045" y="277091"/>
                </a:cubicBezTo>
                <a:cubicBezTo>
                  <a:pt x="12718" y="215779"/>
                  <a:pt x="2645" y="204354"/>
                  <a:pt x="336" y="180109"/>
                </a:cubicBezTo>
                <a:close/>
              </a:path>
            </a:pathLst>
          </a:cu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3" name="Freeform: Shape 82">
            <a:extLst>
              <a:ext uri="{FF2B5EF4-FFF2-40B4-BE49-F238E27FC236}">
                <a16:creationId xmlns:a16="http://schemas.microsoft.com/office/drawing/2014/main" id="{D26D3671-3341-4724-ADDA-9662E52999EE}"/>
              </a:ext>
            </a:extLst>
          </p:cNvPr>
          <p:cNvSpPr/>
          <p:nvPr/>
        </p:nvSpPr>
        <p:spPr>
          <a:xfrm>
            <a:off x="2082433" y="3215653"/>
            <a:ext cx="246775" cy="178570"/>
          </a:xfrm>
          <a:custGeom>
            <a:avLst/>
            <a:gdLst>
              <a:gd name="connsiteX0" fmla="*/ 336 w 415972"/>
              <a:gd name="connsiteY0" fmla="*/ 180109 h 318654"/>
              <a:gd name="connsiteX1" fmla="*/ 14191 w 415972"/>
              <a:gd name="connsiteY1" fmla="*/ 131618 h 318654"/>
              <a:gd name="connsiteX2" fmla="*/ 34972 w 415972"/>
              <a:gd name="connsiteY2" fmla="*/ 90054 h 318654"/>
              <a:gd name="connsiteX3" fmla="*/ 104245 w 415972"/>
              <a:gd name="connsiteY3" fmla="*/ 13854 h 318654"/>
              <a:gd name="connsiteX4" fmla="*/ 125027 w 415972"/>
              <a:gd name="connsiteY4" fmla="*/ 0 h 318654"/>
              <a:gd name="connsiteX5" fmla="*/ 228936 w 415972"/>
              <a:gd name="connsiteY5" fmla="*/ 6927 h 318654"/>
              <a:gd name="connsiteX6" fmla="*/ 249718 w 415972"/>
              <a:gd name="connsiteY6" fmla="*/ 20782 h 318654"/>
              <a:gd name="connsiteX7" fmla="*/ 270500 w 415972"/>
              <a:gd name="connsiteY7" fmla="*/ 27709 h 318654"/>
              <a:gd name="connsiteX8" fmla="*/ 291281 w 415972"/>
              <a:gd name="connsiteY8" fmla="*/ 62345 h 318654"/>
              <a:gd name="connsiteX9" fmla="*/ 305136 w 415972"/>
              <a:gd name="connsiteY9" fmla="*/ 83127 h 318654"/>
              <a:gd name="connsiteX10" fmla="*/ 312063 w 415972"/>
              <a:gd name="connsiteY10" fmla="*/ 110836 h 318654"/>
              <a:gd name="connsiteX11" fmla="*/ 346700 w 415972"/>
              <a:gd name="connsiteY11" fmla="*/ 173182 h 318654"/>
              <a:gd name="connsiteX12" fmla="*/ 367481 w 415972"/>
              <a:gd name="connsiteY12" fmla="*/ 117763 h 318654"/>
              <a:gd name="connsiteX13" fmla="*/ 388263 w 415972"/>
              <a:gd name="connsiteY13" fmla="*/ 76200 h 318654"/>
              <a:gd name="connsiteX14" fmla="*/ 415972 w 415972"/>
              <a:gd name="connsiteY14" fmla="*/ 13854 h 318654"/>
              <a:gd name="connsiteX15" fmla="*/ 409045 w 415972"/>
              <a:gd name="connsiteY15" fmla="*/ 145472 h 318654"/>
              <a:gd name="connsiteX16" fmla="*/ 402118 w 415972"/>
              <a:gd name="connsiteY16" fmla="*/ 166254 h 318654"/>
              <a:gd name="connsiteX17" fmla="*/ 374409 w 415972"/>
              <a:gd name="connsiteY17" fmla="*/ 318654 h 318654"/>
              <a:gd name="connsiteX18" fmla="*/ 360554 w 415972"/>
              <a:gd name="connsiteY18" fmla="*/ 297872 h 318654"/>
              <a:gd name="connsiteX19" fmla="*/ 353627 w 415972"/>
              <a:gd name="connsiteY19" fmla="*/ 277091 h 318654"/>
              <a:gd name="connsiteX20" fmla="*/ 325918 w 415972"/>
              <a:gd name="connsiteY20" fmla="*/ 263236 h 318654"/>
              <a:gd name="connsiteX21" fmla="*/ 284354 w 415972"/>
              <a:gd name="connsiteY21" fmla="*/ 297872 h 318654"/>
              <a:gd name="connsiteX22" fmla="*/ 256645 w 415972"/>
              <a:gd name="connsiteY22" fmla="*/ 318654 h 318654"/>
              <a:gd name="connsiteX23" fmla="*/ 62681 w 415972"/>
              <a:gd name="connsiteY23" fmla="*/ 304800 h 318654"/>
              <a:gd name="connsiteX24" fmla="*/ 41900 w 415972"/>
              <a:gd name="connsiteY24" fmla="*/ 297872 h 318654"/>
              <a:gd name="connsiteX25" fmla="*/ 28045 w 415972"/>
              <a:gd name="connsiteY25" fmla="*/ 277091 h 318654"/>
              <a:gd name="connsiteX26" fmla="*/ 336 w 415972"/>
              <a:gd name="connsiteY26" fmla="*/ 180109 h 318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15972" h="318654">
                <a:moveTo>
                  <a:pt x="336" y="180109"/>
                </a:moveTo>
                <a:cubicBezTo>
                  <a:pt x="-1973" y="155864"/>
                  <a:pt x="8156" y="147308"/>
                  <a:pt x="14191" y="131618"/>
                </a:cubicBezTo>
                <a:cubicBezTo>
                  <a:pt x="19751" y="117161"/>
                  <a:pt x="27450" y="103595"/>
                  <a:pt x="34972" y="90054"/>
                </a:cubicBezTo>
                <a:cubicBezTo>
                  <a:pt x="50067" y="62882"/>
                  <a:pt x="84520" y="27003"/>
                  <a:pt x="104245" y="13854"/>
                </a:cubicBezTo>
                <a:lnTo>
                  <a:pt x="125027" y="0"/>
                </a:lnTo>
                <a:cubicBezTo>
                  <a:pt x="159663" y="2309"/>
                  <a:pt x="194695" y="1220"/>
                  <a:pt x="228936" y="6927"/>
                </a:cubicBezTo>
                <a:cubicBezTo>
                  <a:pt x="237148" y="8296"/>
                  <a:pt x="242271" y="17059"/>
                  <a:pt x="249718" y="20782"/>
                </a:cubicBezTo>
                <a:cubicBezTo>
                  <a:pt x="256249" y="24048"/>
                  <a:pt x="263573" y="25400"/>
                  <a:pt x="270500" y="27709"/>
                </a:cubicBezTo>
                <a:cubicBezTo>
                  <a:pt x="277427" y="39254"/>
                  <a:pt x="284145" y="50928"/>
                  <a:pt x="291281" y="62345"/>
                </a:cubicBezTo>
                <a:cubicBezTo>
                  <a:pt x="295694" y="69405"/>
                  <a:pt x="301856" y="75475"/>
                  <a:pt x="305136" y="83127"/>
                </a:cubicBezTo>
                <a:cubicBezTo>
                  <a:pt x="308886" y="91878"/>
                  <a:pt x="308720" y="101922"/>
                  <a:pt x="312063" y="110836"/>
                </a:cubicBezTo>
                <a:cubicBezTo>
                  <a:pt x="318687" y="128500"/>
                  <a:pt x="337884" y="158489"/>
                  <a:pt x="346700" y="173182"/>
                </a:cubicBezTo>
                <a:cubicBezTo>
                  <a:pt x="353910" y="151550"/>
                  <a:pt x="357129" y="140538"/>
                  <a:pt x="367481" y="117763"/>
                </a:cubicBezTo>
                <a:cubicBezTo>
                  <a:pt x="373891" y="103662"/>
                  <a:pt x="382305" y="90498"/>
                  <a:pt x="388263" y="76200"/>
                </a:cubicBezTo>
                <a:cubicBezTo>
                  <a:pt x="415744" y="10247"/>
                  <a:pt x="387750" y="56188"/>
                  <a:pt x="415972" y="13854"/>
                </a:cubicBezTo>
                <a:cubicBezTo>
                  <a:pt x="413663" y="57727"/>
                  <a:pt x="413022" y="101719"/>
                  <a:pt x="409045" y="145472"/>
                </a:cubicBezTo>
                <a:cubicBezTo>
                  <a:pt x="408384" y="152744"/>
                  <a:pt x="403550" y="159094"/>
                  <a:pt x="402118" y="166254"/>
                </a:cubicBezTo>
                <a:cubicBezTo>
                  <a:pt x="391992" y="216884"/>
                  <a:pt x="383645" y="267854"/>
                  <a:pt x="374409" y="318654"/>
                </a:cubicBezTo>
                <a:cubicBezTo>
                  <a:pt x="369791" y="311727"/>
                  <a:pt x="364277" y="305319"/>
                  <a:pt x="360554" y="297872"/>
                </a:cubicBezTo>
                <a:cubicBezTo>
                  <a:pt x="357289" y="291341"/>
                  <a:pt x="358790" y="282254"/>
                  <a:pt x="353627" y="277091"/>
                </a:cubicBezTo>
                <a:cubicBezTo>
                  <a:pt x="346325" y="269789"/>
                  <a:pt x="335154" y="267854"/>
                  <a:pt x="325918" y="263236"/>
                </a:cubicBezTo>
                <a:cubicBezTo>
                  <a:pt x="279987" y="293857"/>
                  <a:pt x="331024" y="257870"/>
                  <a:pt x="284354" y="297872"/>
                </a:cubicBezTo>
                <a:cubicBezTo>
                  <a:pt x="275588" y="305386"/>
                  <a:pt x="265881" y="311727"/>
                  <a:pt x="256645" y="318654"/>
                </a:cubicBezTo>
                <a:cubicBezTo>
                  <a:pt x="191990" y="314036"/>
                  <a:pt x="127199" y="311044"/>
                  <a:pt x="62681" y="304800"/>
                </a:cubicBezTo>
                <a:cubicBezTo>
                  <a:pt x="55413" y="304097"/>
                  <a:pt x="47602" y="302433"/>
                  <a:pt x="41900" y="297872"/>
                </a:cubicBezTo>
                <a:cubicBezTo>
                  <a:pt x="35399" y="292671"/>
                  <a:pt x="32663" y="284018"/>
                  <a:pt x="28045" y="277091"/>
                </a:cubicBezTo>
                <a:cubicBezTo>
                  <a:pt x="12718" y="215779"/>
                  <a:pt x="2645" y="204354"/>
                  <a:pt x="336" y="180109"/>
                </a:cubicBezTo>
                <a:close/>
              </a:path>
            </a:pathLst>
          </a:cu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5" name="Freeform: Shape 84">
            <a:extLst>
              <a:ext uri="{FF2B5EF4-FFF2-40B4-BE49-F238E27FC236}">
                <a16:creationId xmlns:a16="http://schemas.microsoft.com/office/drawing/2014/main" id="{3AA70DF7-D3A2-4D22-9115-6C18AD61E178}"/>
              </a:ext>
            </a:extLst>
          </p:cNvPr>
          <p:cNvSpPr/>
          <p:nvPr/>
        </p:nvSpPr>
        <p:spPr>
          <a:xfrm>
            <a:off x="1508411" y="3394223"/>
            <a:ext cx="246775" cy="178570"/>
          </a:xfrm>
          <a:custGeom>
            <a:avLst/>
            <a:gdLst>
              <a:gd name="connsiteX0" fmla="*/ 336 w 415972"/>
              <a:gd name="connsiteY0" fmla="*/ 180109 h 318654"/>
              <a:gd name="connsiteX1" fmla="*/ 14191 w 415972"/>
              <a:gd name="connsiteY1" fmla="*/ 131618 h 318654"/>
              <a:gd name="connsiteX2" fmla="*/ 34972 w 415972"/>
              <a:gd name="connsiteY2" fmla="*/ 90054 h 318654"/>
              <a:gd name="connsiteX3" fmla="*/ 104245 w 415972"/>
              <a:gd name="connsiteY3" fmla="*/ 13854 h 318654"/>
              <a:gd name="connsiteX4" fmla="*/ 125027 w 415972"/>
              <a:gd name="connsiteY4" fmla="*/ 0 h 318654"/>
              <a:gd name="connsiteX5" fmla="*/ 228936 w 415972"/>
              <a:gd name="connsiteY5" fmla="*/ 6927 h 318654"/>
              <a:gd name="connsiteX6" fmla="*/ 249718 w 415972"/>
              <a:gd name="connsiteY6" fmla="*/ 20782 h 318654"/>
              <a:gd name="connsiteX7" fmla="*/ 270500 w 415972"/>
              <a:gd name="connsiteY7" fmla="*/ 27709 h 318654"/>
              <a:gd name="connsiteX8" fmla="*/ 291281 w 415972"/>
              <a:gd name="connsiteY8" fmla="*/ 62345 h 318654"/>
              <a:gd name="connsiteX9" fmla="*/ 305136 w 415972"/>
              <a:gd name="connsiteY9" fmla="*/ 83127 h 318654"/>
              <a:gd name="connsiteX10" fmla="*/ 312063 w 415972"/>
              <a:gd name="connsiteY10" fmla="*/ 110836 h 318654"/>
              <a:gd name="connsiteX11" fmla="*/ 346700 w 415972"/>
              <a:gd name="connsiteY11" fmla="*/ 173182 h 318654"/>
              <a:gd name="connsiteX12" fmla="*/ 367481 w 415972"/>
              <a:gd name="connsiteY12" fmla="*/ 117763 h 318654"/>
              <a:gd name="connsiteX13" fmla="*/ 388263 w 415972"/>
              <a:gd name="connsiteY13" fmla="*/ 76200 h 318654"/>
              <a:gd name="connsiteX14" fmla="*/ 415972 w 415972"/>
              <a:gd name="connsiteY14" fmla="*/ 13854 h 318654"/>
              <a:gd name="connsiteX15" fmla="*/ 409045 w 415972"/>
              <a:gd name="connsiteY15" fmla="*/ 145472 h 318654"/>
              <a:gd name="connsiteX16" fmla="*/ 402118 w 415972"/>
              <a:gd name="connsiteY16" fmla="*/ 166254 h 318654"/>
              <a:gd name="connsiteX17" fmla="*/ 374409 w 415972"/>
              <a:gd name="connsiteY17" fmla="*/ 318654 h 318654"/>
              <a:gd name="connsiteX18" fmla="*/ 360554 w 415972"/>
              <a:gd name="connsiteY18" fmla="*/ 297872 h 318654"/>
              <a:gd name="connsiteX19" fmla="*/ 353627 w 415972"/>
              <a:gd name="connsiteY19" fmla="*/ 277091 h 318654"/>
              <a:gd name="connsiteX20" fmla="*/ 325918 w 415972"/>
              <a:gd name="connsiteY20" fmla="*/ 263236 h 318654"/>
              <a:gd name="connsiteX21" fmla="*/ 284354 w 415972"/>
              <a:gd name="connsiteY21" fmla="*/ 297872 h 318654"/>
              <a:gd name="connsiteX22" fmla="*/ 256645 w 415972"/>
              <a:gd name="connsiteY22" fmla="*/ 318654 h 318654"/>
              <a:gd name="connsiteX23" fmla="*/ 62681 w 415972"/>
              <a:gd name="connsiteY23" fmla="*/ 304800 h 318654"/>
              <a:gd name="connsiteX24" fmla="*/ 41900 w 415972"/>
              <a:gd name="connsiteY24" fmla="*/ 297872 h 318654"/>
              <a:gd name="connsiteX25" fmla="*/ 28045 w 415972"/>
              <a:gd name="connsiteY25" fmla="*/ 277091 h 318654"/>
              <a:gd name="connsiteX26" fmla="*/ 336 w 415972"/>
              <a:gd name="connsiteY26" fmla="*/ 180109 h 318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15972" h="318654">
                <a:moveTo>
                  <a:pt x="336" y="180109"/>
                </a:moveTo>
                <a:cubicBezTo>
                  <a:pt x="-1973" y="155864"/>
                  <a:pt x="8156" y="147308"/>
                  <a:pt x="14191" y="131618"/>
                </a:cubicBezTo>
                <a:cubicBezTo>
                  <a:pt x="19751" y="117161"/>
                  <a:pt x="27450" y="103595"/>
                  <a:pt x="34972" y="90054"/>
                </a:cubicBezTo>
                <a:cubicBezTo>
                  <a:pt x="50067" y="62882"/>
                  <a:pt x="84520" y="27003"/>
                  <a:pt x="104245" y="13854"/>
                </a:cubicBezTo>
                <a:lnTo>
                  <a:pt x="125027" y="0"/>
                </a:lnTo>
                <a:cubicBezTo>
                  <a:pt x="159663" y="2309"/>
                  <a:pt x="194695" y="1220"/>
                  <a:pt x="228936" y="6927"/>
                </a:cubicBezTo>
                <a:cubicBezTo>
                  <a:pt x="237148" y="8296"/>
                  <a:pt x="242271" y="17059"/>
                  <a:pt x="249718" y="20782"/>
                </a:cubicBezTo>
                <a:cubicBezTo>
                  <a:pt x="256249" y="24048"/>
                  <a:pt x="263573" y="25400"/>
                  <a:pt x="270500" y="27709"/>
                </a:cubicBezTo>
                <a:cubicBezTo>
                  <a:pt x="277427" y="39254"/>
                  <a:pt x="284145" y="50928"/>
                  <a:pt x="291281" y="62345"/>
                </a:cubicBezTo>
                <a:cubicBezTo>
                  <a:pt x="295694" y="69405"/>
                  <a:pt x="301856" y="75475"/>
                  <a:pt x="305136" y="83127"/>
                </a:cubicBezTo>
                <a:cubicBezTo>
                  <a:pt x="308886" y="91878"/>
                  <a:pt x="308720" y="101922"/>
                  <a:pt x="312063" y="110836"/>
                </a:cubicBezTo>
                <a:cubicBezTo>
                  <a:pt x="318687" y="128500"/>
                  <a:pt x="337884" y="158489"/>
                  <a:pt x="346700" y="173182"/>
                </a:cubicBezTo>
                <a:cubicBezTo>
                  <a:pt x="353910" y="151550"/>
                  <a:pt x="357129" y="140538"/>
                  <a:pt x="367481" y="117763"/>
                </a:cubicBezTo>
                <a:cubicBezTo>
                  <a:pt x="373891" y="103662"/>
                  <a:pt x="382305" y="90498"/>
                  <a:pt x="388263" y="76200"/>
                </a:cubicBezTo>
                <a:cubicBezTo>
                  <a:pt x="415744" y="10247"/>
                  <a:pt x="387750" y="56188"/>
                  <a:pt x="415972" y="13854"/>
                </a:cubicBezTo>
                <a:cubicBezTo>
                  <a:pt x="413663" y="57727"/>
                  <a:pt x="413022" y="101719"/>
                  <a:pt x="409045" y="145472"/>
                </a:cubicBezTo>
                <a:cubicBezTo>
                  <a:pt x="408384" y="152744"/>
                  <a:pt x="403550" y="159094"/>
                  <a:pt x="402118" y="166254"/>
                </a:cubicBezTo>
                <a:cubicBezTo>
                  <a:pt x="391992" y="216884"/>
                  <a:pt x="383645" y="267854"/>
                  <a:pt x="374409" y="318654"/>
                </a:cubicBezTo>
                <a:cubicBezTo>
                  <a:pt x="369791" y="311727"/>
                  <a:pt x="364277" y="305319"/>
                  <a:pt x="360554" y="297872"/>
                </a:cubicBezTo>
                <a:cubicBezTo>
                  <a:pt x="357289" y="291341"/>
                  <a:pt x="358790" y="282254"/>
                  <a:pt x="353627" y="277091"/>
                </a:cubicBezTo>
                <a:cubicBezTo>
                  <a:pt x="346325" y="269789"/>
                  <a:pt x="335154" y="267854"/>
                  <a:pt x="325918" y="263236"/>
                </a:cubicBezTo>
                <a:cubicBezTo>
                  <a:pt x="279987" y="293857"/>
                  <a:pt x="331024" y="257870"/>
                  <a:pt x="284354" y="297872"/>
                </a:cubicBezTo>
                <a:cubicBezTo>
                  <a:pt x="275588" y="305386"/>
                  <a:pt x="265881" y="311727"/>
                  <a:pt x="256645" y="318654"/>
                </a:cubicBezTo>
                <a:cubicBezTo>
                  <a:pt x="191990" y="314036"/>
                  <a:pt x="127199" y="311044"/>
                  <a:pt x="62681" y="304800"/>
                </a:cubicBezTo>
                <a:cubicBezTo>
                  <a:pt x="55413" y="304097"/>
                  <a:pt x="47602" y="302433"/>
                  <a:pt x="41900" y="297872"/>
                </a:cubicBezTo>
                <a:cubicBezTo>
                  <a:pt x="35399" y="292671"/>
                  <a:pt x="32663" y="284018"/>
                  <a:pt x="28045" y="277091"/>
                </a:cubicBezTo>
                <a:cubicBezTo>
                  <a:pt x="12718" y="215779"/>
                  <a:pt x="2645" y="204354"/>
                  <a:pt x="336" y="180109"/>
                </a:cubicBez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6" name="Freeform: Shape 85">
            <a:extLst>
              <a:ext uri="{FF2B5EF4-FFF2-40B4-BE49-F238E27FC236}">
                <a16:creationId xmlns:a16="http://schemas.microsoft.com/office/drawing/2014/main" id="{06C7D09E-7F9E-449B-8403-2423B2E16FB0}"/>
              </a:ext>
            </a:extLst>
          </p:cNvPr>
          <p:cNvSpPr/>
          <p:nvPr/>
        </p:nvSpPr>
        <p:spPr>
          <a:xfrm>
            <a:off x="642131" y="4512295"/>
            <a:ext cx="246775" cy="178570"/>
          </a:xfrm>
          <a:custGeom>
            <a:avLst/>
            <a:gdLst>
              <a:gd name="connsiteX0" fmla="*/ 336 w 415972"/>
              <a:gd name="connsiteY0" fmla="*/ 180109 h 318654"/>
              <a:gd name="connsiteX1" fmla="*/ 14191 w 415972"/>
              <a:gd name="connsiteY1" fmla="*/ 131618 h 318654"/>
              <a:gd name="connsiteX2" fmla="*/ 34972 w 415972"/>
              <a:gd name="connsiteY2" fmla="*/ 90054 h 318654"/>
              <a:gd name="connsiteX3" fmla="*/ 104245 w 415972"/>
              <a:gd name="connsiteY3" fmla="*/ 13854 h 318654"/>
              <a:gd name="connsiteX4" fmla="*/ 125027 w 415972"/>
              <a:gd name="connsiteY4" fmla="*/ 0 h 318654"/>
              <a:gd name="connsiteX5" fmla="*/ 228936 w 415972"/>
              <a:gd name="connsiteY5" fmla="*/ 6927 h 318654"/>
              <a:gd name="connsiteX6" fmla="*/ 249718 w 415972"/>
              <a:gd name="connsiteY6" fmla="*/ 20782 h 318654"/>
              <a:gd name="connsiteX7" fmla="*/ 270500 w 415972"/>
              <a:gd name="connsiteY7" fmla="*/ 27709 h 318654"/>
              <a:gd name="connsiteX8" fmla="*/ 291281 w 415972"/>
              <a:gd name="connsiteY8" fmla="*/ 62345 h 318654"/>
              <a:gd name="connsiteX9" fmla="*/ 305136 w 415972"/>
              <a:gd name="connsiteY9" fmla="*/ 83127 h 318654"/>
              <a:gd name="connsiteX10" fmla="*/ 312063 w 415972"/>
              <a:gd name="connsiteY10" fmla="*/ 110836 h 318654"/>
              <a:gd name="connsiteX11" fmla="*/ 346700 w 415972"/>
              <a:gd name="connsiteY11" fmla="*/ 173182 h 318654"/>
              <a:gd name="connsiteX12" fmla="*/ 367481 w 415972"/>
              <a:gd name="connsiteY12" fmla="*/ 117763 h 318654"/>
              <a:gd name="connsiteX13" fmla="*/ 388263 w 415972"/>
              <a:gd name="connsiteY13" fmla="*/ 76200 h 318654"/>
              <a:gd name="connsiteX14" fmla="*/ 415972 w 415972"/>
              <a:gd name="connsiteY14" fmla="*/ 13854 h 318654"/>
              <a:gd name="connsiteX15" fmla="*/ 409045 w 415972"/>
              <a:gd name="connsiteY15" fmla="*/ 145472 h 318654"/>
              <a:gd name="connsiteX16" fmla="*/ 402118 w 415972"/>
              <a:gd name="connsiteY16" fmla="*/ 166254 h 318654"/>
              <a:gd name="connsiteX17" fmla="*/ 374409 w 415972"/>
              <a:gd name="connsiteY17" fmla="*/ 318654 h 318654"/>
              <a:gd name="connsiteX18" fmla="*/ 360554 w 415972"/>
              <a:gd name="connsiteY18" fmla="*/ 297872 h 318654"/>
              <a:gd name="connsiteX19" fmla="*/ 353627 w 415972"/>
              <a:gd name="connsiteY19" fmla="*/ 277091 h 318654"/>
              <a:gd name="connsiteX20" fmla="*/ 325918 w 415972"/>
              <a:gd name="connsiteY20" fmla="*/ 263236 h 318654"/>
              <a:gd name="connsiteX21" fmla="*/ 284354 w 415972"/>
              <a:gd name="connsiteY21" fmla="*/ 297872 h 318654"/>
              <a:gd name="connsiteX22" fmla="*/ 256645 w 415972"/>
              <a:gd name="connsiteY22" fmla="*/ 318654 h 318654"/>
              <a:gd name="connsiteX23" fmla="*/ 62681 w 415972"/>
              <a:gd name="connsiteY23" fmla="*/ 304800 h 318654"/>
              <a:gd name="connsiteX24" fmla="*/ 41900 w 415972"/>
              <a:gd name="connsiteY24" fmla="*/ 297872 h 318654"/>
              <a:gd name="connsiteX25" fmla="*/ 28045 w 415972"/>
              <a:gd name="connsiteY25" fmla="*/ 277091 h 318654"/>
              <a:gd name="connsiteX26" fmla="*/ 336 w 415972"/>
              <a:gd name="connsiteY26" fmla="*/ 180109 h 318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15972" h="318654">
                <a:moveTo>
                  <a:pt x="336" y="180109"/>
                </a:moveTo>
                <a:cubicBezTo>
                  <a:pt x="-1973" y="155864"/>
                  <a:pt x="8156" y="147308"/>
                  <a:pt x="14191" y="131618"/>
                </a:cubicBezTo>
                <a:cubicBezTo>
                  <a:pt x="19751" y="117161"/>
                  <a:pt x="27450" y="103595"/>
                  <a:pt x="34972" y="90054"/>
                </a:cubicBezTo>
                <a:cubicBezTo>
                  <a:pt x="50067" y="62882"/>
                  <a:pt x="84520" y="27003"/>
                  <a:pt x="104245" y="13854"/>
                </a:cubicBezTo>
                <a:lnTo>
                  <a:pt x="125027" y="0"/>
                </a:lnTo>
                <a:cubicBezTo>
                  <a:pt x="159663" y="2309"/>
                  <a:pt x="194695" y="1220"/>
                  <a:pt x="228936" y="6927"/>
                </a:cubicBezTo>
                <a:cubicBezTo>
                  <a:pt x="237148" y="8296"/>
                  <a:pt x="242271" y="17059"/>
                  <a:pt x="249718" y="20782"/>
                </a:cubicBezTo>
                <a:cubicBezTo>
                  <a:pt x="256249" y="24048"/>
                  <a:pt x="263573" y="25400"/>
                  <a:pt x="270500" y="27709"/>
                </a:cubicBezTo>
                <a:cubicBezTo>
                  <a:pt x="277427" y="39254"/>
                  <a:pt x="284145" y="50928"/>
                  <a:pt x="291281" y="62345"/>
                </a:cubicBezTo>
                <a:cubicBezTo>
                  <a:pt x="295694" y="69405"/>
                  <a:pt x="301856" y="75475"/>
                  <a:pt x="305136" y="83127"/>
                </a:cubicBezTo>
                <a:cubicBezTo>
                  <a:pt x="308886" y="91878"/>
                  <a:pt x="308720" y="101922"/>
                  <a:pt x="312063" y="110836"/>
                </a:cubicBezTo>
                <a:cubicBezTo>
                  <a:pt x="318687" y="128500"/>
                  <a:pt x="337884" y="158489"/>
                  <a:pt x="346700" y="173182"/>
                </a:cubicBezTo>
                <a:cubicBezTo>
                  <a:pt x="353910" y="151550"/>
                  <a:pt x="357129" y="140538"/>
                  <a:pt x="367481" y="117763"/>
                </a:cubicBezTo>
                <a:cubicBezTo>
                  <a:pt x="373891" y="103662"/>
                  <a:pt x="382305" y="90498"/>
                  <a:pt x="388263" y="76200"/>
                </a:cubicBezTo>
                <a:cubicBezTo>
                  <a:pt x="415744" y="10247"/>
                  <a:pt x="387750" y="56188"/>
                  <a:pt x="415972" y="13854"/>
                </a:cubicBezTo>
                <a:cubicBezTo>
                  <a:pt x="413663" y="57727"/>
                  <a:pt x="413022" y="101719"/>
                  <a:pt x="409045" y="145472"/>
                </a:cubicBezTo>
                <a:cubicBezTo>
                  <a:pt x="408384" y="152744"/>
                  <a:pt x="403550" y="159094"/>
                  <a:pt x="402118" y="166254"/>
                </a:cubicBezTo>
                <a:cubicBezTo>
                  <a:pt x="391992" y="216884"/>
                  <a:pt x="383645" y="267854"/>
                  <a:pt x="374409" y="318654"/>
                </a:cubicBezTo>
                <a:cubicBezTo>
                  <a:pt x="369791" y="311727"/>
                  <a:pt x="364277" y="305319"/>
                  <a:pt x="360554" y="297872"/>
                </a:cubicBezTo>
                <a:cubicBezTo>
                  <a:pt x="357289" y="291341"/>
                  <a:pt x="358790" y="282254"/>
                  <a:pt x="353627" y="277091"/>
                </a:cubicBezTo>
                <a:cubicBezTo>
                  <a:pt x="346325" y="269789"/>
                  <a:pt x="335154" y="267854"/>
                  <a:pt x="325918" y="263236"/>
                </a:cubicBezTo>
                <a:cubicBezTo>
                  <a:pt x="279987" y="293857"/>
                  <a:pt x="331024" y="257870"/>
                  <a:pt x="284354" y="297872"/>
                </a:cubicBezTo>
                <a:cubicBezTo>
                  <a:pt x="275588" y="305386"/>
                  <a:pt x="265881" y="311727"/>
                  <a:pt x="256645" y="318654"/>
                </a:cubicBezTo>
                <a:cubicBezTo>
                  <a:pt x="191990" y="314036"/>
                  <a:pt x="127199" y="311044"/>
                  <a:pt x="62681" y="304800"/>
                </a:cubicBezTo>
                <a:cubicBezTo>
                  <a:pt x="55413" y="304097"/>
                  <a:pt x="47602" y="302433"/>
                  <a:pt x="41900" y="297872"/>
                </a:cubicBezTo>
                <a:cubicBezTo>
                  <a:pt x="35399" y="292671"/>
                  <a:pt x="32663" y="284018"/>
                  <a:pt x="28045" y="277091"/>
                </a:cubicBezTo>
                <a:cubicBezTo>
                  <a:pt x="12718" y="215779"/>
                  <a:pt x="2645" y="204354"/>
                  <a:pt x="336" y="180109"/>
                </a:cubicBezTo>
                <a:close/>
              </a:path>
            </a:pathLst>
          </a:cu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7" name="Freeform: Shape 86">
            <a:extLst>
              <a:ext uri="{FF2B5EF4-FFF2-40B4-BE49-F238E27FC236}">
                <a16:creationId xmlns:a16="http://schemas.microsoft.com/office/drawing/2014/main" id="{6EA1C88A-1593-47AC-AD7B-7E2BA8504BEC}"/>
              </a:ext>
            </a:extLst>
          </p:cNvPr>
          <p:cNvSpPr/>
          <p:nvPr/>
        </p:nvSpPr>
        <p:spPr>
          <a:xfrm>
            <a:off x="1261636" y="4177112"/>
            <a:ext cx="246775" cy="178570"/>
          </a:xfrm>
          <a:custGeom>
            <a:avLst/>
            <a:gdLst>
              <a:gd name="connsiteX0" fmla="*/ 336 w 415972"/>
              <a:gd name="connsiteY0" fmla="*/ 180109 h 318654"/>
              <a:gd name="connsiteX1" fmla="*/ 14191 w 415972"/>
              <a:gd name="connsiteY1" fmla="*/ 131618 h 318654"/>
              <a:gd name="connsiteX2" fmla="*/ 34972 w 415972"/>
              <a:gd name="connsiteY2" fmla="*/ 90054 h 318654"/>
              <a:gd name="connsiteX3" fmla="*/ 104245 w 415972"/>
              <a:gd name="connsiteY3" fmla="*/ 13854 h 318654"/>
              <a:gd name="connsiteX4" fmla="*/ 125027 w 415972"/>
              <a:gd name="connsiteY4" fmla="*/ 0 h 318654"/>
              <a:gd name="connsiteX5" fmla="*/ 228936 w 415972"/>
              <a:gd name="connsiteY5" fmla="*/ 6927 h 318654"/>
              <a:gd name="connsiteX6" fmla="*/ 249718 w 415972"/>
              <a:gd name="connsiteY6" fmla="*/ 20782 h 318654"/>
              <a:gd name="connsiteX7" fmla="*/ 270500 w 415972"/>
              <a:gd name="connsiteY7" fmla="*/ 27709 h 318654"/>
              <a:gd name="connsiteX8" fmla="*/ 291281 w 415972"/>
              <a:gd name="connsiteY8" fmla="*/ 62345 h 318654"/>
              <a:gd name="connsiteX9" fmla="*/ 305136 w 415972"/>
              <a:gd name="connsiteY9" fmla="*/ 83127 h 318654"/>
              <a:gd name="connsiteX10" fmla="*/ 312063 w 415972"/>
              <a:gd name="connsiteY10" fmla="*/ 110836 h 318654"/>
              <a:gd name="connsiteX11" fmla="*/ 346700 w 415972"/>
              <a:gd name="connsiteY11" fmla="*/ 173182 h 318654"/>
              <a:gd name="connsiteX12" fmla="*/ 367481 w 415972"/>
              <a:gd name="connsiteY12" fmla="*/ 117763 h 318654"/>
              <a:gd name="connsiteX13" fmla="*/ 388263 w 415972"/>
              <a:gd name="connsiteY13" fmla="*/ 76200 h 318654"/>
              <a:gd name="connsiteX14" fmla="*/ 415972 w 415972"/>
              <a:gd name="connsiteY14" fmla="*/ 13854 h 318654"/>
              <a:gd name="connsiteX15" fmla="*/ 409045 w 415972"/>
              <a:gd name="connsiteY15" fmla="*/ 145472 h 318654"/>
              <a:gd name="connsiteX16" fmla="*/ 402118 w 415972"/>
              <a:gd name="connsiteY16" fmla="*/ 166254 h 318654"/>
              <a:gd name="connsiteX17" fmla="*/ 374409 w 415972"/>
              <a:gd name="connsiteY17" fmla="*/ 318654 h 318654"/>
              <a:gd name="connsiteX18" fmla="*/ 360554 w 415972"/>
              <a:gd name="connsiteY18" fmla="*/ 297872 h 318654"/>
              <a:gd name="connsiteX19" fmla="*/ 353627 w 415972"/>
              <a:gd name="connsiteY19" fmla="*/ 277091 h 318654"/>
              <a:gd name="connsiteX20" fmla="*/ 325918 w 415972"/>
              <a:gd name="connsiteY20" fmla="*/ 263236 h 318654"/>
              <a:gd name="connsiteX21" fmla="*/ 284354 w 415972"/>
              <a:gd name="connsiteY21" fmla="*/ 297872 h 318654"/>
              <a:gd name="connsiteX22" fmla="*/ 256645 w 415972"/>
              <a:gd name="connsiteY22" fmla="*/ 318654 h 318654"/>
              <a:gd name="connsiteX23" fmla="*/ 62681 w 415972"/>
              <a:gd name="connsiteY23" fmla="*/ 304800 h 318654"/>
              <a:gd name="connsiteX24" fmla="*/ 41900 w 415972"/>
              <a:gd name="connsiteY24" fmla="*/ 297872 h 318654"/>
              <a:gd name="connsiteX25" fmla="*/ 28045 w 415972"/>
              <a:gd name="connsiteY25" fmla="*/ 277091 h 318654"/>
              <a:gd name="connsiteX26" fmla="*/ 336 w 415972"/>
              <a:gd name="connsiteY26" fmla="*/ 180109 h 318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15972" h="318654">
                <a:moveTo>
                  <a:pt x="336" y="180109"/>
                </a:moveTo>
                <a:cubicBezTo>
                  <a:pt x="-1973" y="155864"/>
                  <a:pt x="8156" y="147308"/>
                  <a:pt x="14191" y="131618"/>
                </a:cubicBezTo>
                <a:cubicBezTo>
                  <a:pt x="19751" y="117161"/>
                  <a:pt x="27450" y="103595"/>
                  <a:pt x="34972" y="90054"/>
                </a:cubicBezTo>
                <a:cubicBezTo>
                  <a:pt x="50067" y="62882"/>
                  <a:pt x="84520" y="27003"/>
                  <a:pt x="104245" y="13854"/>
                </a:cubicBezTo>
                <a:lnTo>
                  <a:pt x="125027" y="0"/>
                </a:lnTo>
                <a:cubicBezTo>
                  <a:pt x="159663" y="2309"/>
                  <a:pt x="194695" y="1220"/>
                  <a:pt x="228936" y="6927"/>
                </a:cubicBezTo>
                <a:cubicBezTo>
                  <a:pt x="237148" y="8296"/>
                  <a:pt x="242271" y="17059"/>
                  <a:pt x="249718" y="20782"/>
                </a:cubicBezTo>
                <a:cubicBezTo>
                  <a:pt x="256249" y="24048"/>
                  <a:pt x="263573" y="25400"/>
                  <a:pt x="270500" y="27709"/>
                </a:cubicBezTo>
                <a:cubicBezTo>
                  <a:pt x="277427" y="39254"/>
                  <a:pt x="284145" y="50928"/>
                  <a:pt x="291281" y="62345"/>
                </a:cubicBezTo>
                <a:cubicBezTo>
                  <a:pt x="295694" y="69405"/>
                  <a:pt x="301856" y="75475"/>
                  <a:pt x="305136" y="83127"/>
                </a:cubicBezTo>
                <a:cubicBezTo>
                  <a:pt x="308886" y="91878"/>
                  <a:pt x="308720" y="101922"/>
                  <a:pt x="312063" y="110836"/>
                </a:cubicBezTo>
                <a:cubicBezTo>
                  <a:pt x="318687" y="128500"/>
                  <a:pt x="337884" y="158489"/>
                  <a:pt x="346700" y="173182"/>
                </a:cubicBezTo>
                <a:cubicBezTo>
                  <a:pt x="353910" y="151550"/>
                  <a:pt x="357129" y="140538"/>
                  <a:pt x="367481" y="117763"/>
                </a:cubicBezTo>
                <a:cubicBezTo>
                  <a:pt x="373891" y="103662"/>
                  <a:pt x="382305" y="90498"/>
                  <a:pt x="388263" y="76200"/>
                </a:cubicBezTo>
                <a:cubicBezTo>
                  <a:pt x="415744" y="10247"/>
                  <a:pt x="387750" y="56188"/>
                  <a:pt x="415972" y="13854"/>
                </a:cubicBezTo>
                <a:cubicBezTo>
                  <a:pt x="413663" y="57727"/>
                  <a:pt x="413022" y="101719"/>
                  <a:pt x="409045" y="145472"/>
                </a:cubicBezTo>
                <a:cubicBezTo>
                  <a:pt x="408384" y="152744"/>
                  <a:pt x="403550" y="159094"/>
                  <a:pt x="402118" y="166254"/>
                </a:cubicBezTo>
                <a:cubicBezTo>
                  <a:pt x="391992" y="216884"/>
                  <a:pt x="383645" y="267854"/>
                  <a:pt x="374409" y="318654"/>
                </a:cubicBezTo>
                <a:cubicBezTo>
                  <a:pt x="369791" y="311727"/>
                  <a:pt x="364277" y="305319"/>
                  <a:pt x="360554" y="297872"/>
                </a:cubicBezTo>
                <a:cubicBezTo>
                  <a:pt x="357289" y="291341"/>
                  <a:pt x="358790" y="282254"/>
                  <a:pt x="353627" y="277091"/>
                </a:cubicBezTo>
                <a:cubicBezTo>
                  <a:pt x="346325" y="269789"/>
                  <a:pt x="335154" y="267854"/>
                  <a:pt x="325918" y="263236"/>
                </a:cubicBezTo>
                <a:cubicBezTo>
                  <a:pt x="279987" y="293857"/>
                  <a:pt x="331024" y="257870"/>
                  <a:pt x="284354" y="297872"/>
                </a:cubicBezTo>
                <a:cubicBezTo>
                  <a:pt x="275588" y="305386"/>
                  <a:pt x="265881" y="311727"/>
                  <a:pt x="256645" y="318654"/>
                </a:cubicBezTo>
                <a:cubicBezTo>
                  <a:pt x="191990" y="314036"/>
                  <a:pt x="127199" y="311044"/>
                  <a:pt x="62681" y="304800"/>
                </a:cubicBezTo>
                <a:cubicBezTo>
                  <a:pt x="55413" y="304097"/>
                  <a:pt x="47602" y="302433"/>
                  <a:pt x="41900" y="297872"/>
                </a:cubicBezTo>
                <a:cubicBezTo>
                  <a:pt x="35399" y="292671"/>
                  <a:pt x="32663" y="284018"/>
                  <a:pt x="28045" y="277091"/>
                </a:cubicBezTo>
                <a:cubicBezTo>
                  <a:pt x="12718" y="215779"/>
                  <a:pt x="2645" y="204354"/>
                  <a:pt x="336" y="180109"/>
                </a:cubicBez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9" name="Rectangle 88">
            <a:extLst>
              <a:ext uri="{FF2B5EF4-FFF2-40B4-BE49-F238E27FC236}">
                <a16:creationId xmlns:a16="http://schemas.microsoft.com/office/drawing/2014/main" id="{2639D292-E295-4EE6-B8C4-85F5E330449B}"/>
              </a:ext>
            </a:extLst>
          </p:cNvPr>
          <p:cNvSpPr/>
          <p:nvPr/>
        </p:nvSpPr>
        <p:spPr>
          <a:xfrm>
            <a:off x="1641308" y="4092811"/>
            <a:ext cx="859420" cy="670376"/>
          </a:xfrm>
          <a:prstGeom prst="rect">
            <a:avLst/>
          </a:prstGeom>
          <a:noFill/>
          <a:ln>
            <a:prstDash val="sysDot"/>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90" name="Freeform: Shape 89">
            <a:extLst>
              <a:ext uri="{FF2B5EF4-FFF2-40B4-BE49-F238E27FC236}">
                <a16:creationId xmlns:a16="http://schemas.microsoft.com/office/drawing/2014/main" id="{89187C9C-3188-49D2-BFC9-6564F7ADC54F}"/>
              </a:ext>
            </a:extLst>
          </p:cNvPr>
          <p:cNvSpPr/>
          <p:nvPr/>
        </p:nvSpPr>
        <p:spPr>
          <a:xfrm>
            <a:off x="984787" y="3593233"/>
            <a:ext cx="246775" cy="178570"/>
          </a:xfrm>
          <a:custGeom>
            <a:avLst/>
            <a:gdLst>
              <a:gd name="connsiteX0" fmla="*/ 336 w 415972"/>
              <a:gd name="connsiteY0" fmla="*/ 180109 h 318654"/>
              <a:gd name="connsiteX1" fmla="*/ 14191 w 415972"/>
              <a:gd name="connsiteY1" fmla="*/ 131618 h 318654"/>
              <a:gd name="connsiteX2" fmla="*/ 34972 w 415972"/>
              <a:gd name="connsiteY2" fmla="*/ 90054 h 318654"/>
              <a:gd name="connsiteX3" fmla="*/ 104245 w 415972"/>
              <a:gd name="connsiteY3" fmla="*/ 13854 h 318654"/>
              <a:gd name="connsiteX4" fmla="*/ 125027 w 415972"/>
              <a:gd name="connsiteY4" fmla="*/ 0 h 318654"/>
              <a:gd name="connsiteX5" fmla="*/ 228936 w 415972"/>
              <a:gd name="connsiteY5" fmla="*/ 6927 h 318654"/>
              <a:gd name="connsiteX6" fmla="*/ 249718 w 415972"/>
              <a:gd name="connsiteY6" fmla="*/ 20782 h 318654"/>
              <a:gd name="connsiteX7" fmla="*/ 270500 w 415972"/>
              <a:gd name="connsiteY7" fmla="*/ 27709 h 318654"/>
              <a:gd name="connsiteX8" fmla="*/ 291281 w 415972"/>
              <a:gd name="connsiteY8" fmla="*/ 62345 h 318654"/>
              <a:gd name="connsiteX9" fmla="*/ 305136 w 415972"/>
              <a:gd name="connsiteY9" fmla="*/ 83127 h 318654"/>
              <a:gd name="connsiteX10" fmla="*/ 312063 w 415972"/>
              <a:gd name="connsiteY10" fmla="*/ 110836 h 318654"/>
              <a:gd name="connsiteX11" fmla="*/ 346700 w 415972"/>
              <a:gd name="connsiteY11" fmla="*/ 173182 h 318654"/>
              <a:gd name="connsiteX12" fmla="*/ 367481 w 415972"/>
              <a:gd name="connsiteY12" fmla="*/ 117763 h 318654"/>
              <a:gd name="connsiteX13" fmla="*/ 388263 w 415972"/>
              <a:gd name="connsiteY13" fmla="*/ 76200 h 318654"/>
              <a:gd name="connsiteX14" fmla="*/ 415972 w 415972"/>
              <a:gd name="connsiteY14" fmla="*/ 13854 h 318654"/>
              <a:gd name="connsiteX15" fmla="*/ 409045 w 415972"/>
              <a:gd name="connsiteY15" fmla="*/ 145472 h 318654"/>
              <a:gd name="connsiteX16" fmla="*/ 402118 w 415972"/>
              <a:gd name="connsiteY16" fmla="*/ 166254 h 318654"/>
              <a:gd name="connsiteX17" fmla="*/ 374409 w 415972"/>
              <a:gd name="connsiteY17" fmla="*/ 318654 h 318654"/>
              <a:gd name="connsiteX18" fmla="*/ 360554 w 415972"/>
              <a:gd name="connsiteY18" fmla="*/ 297872 h 318654"/>
              <a:gd name="connsiteX19" fmla="*/ 353627 w 415972"/>
              <a:gd name="connsiteY19" fmla="*/ 277091 h 318654"/>
              <a:gd name="connsiteX20" fmla="*/ 325918 w 415972"/>
              <a:gd name="connsiteY20" fmla="*/ 263236 h 318654"/>
              <a:gd name="connsiteX21" fmla="*/ 284354 w 415972"/>
              <a:gd name="connsiteY21" fmla="*/ 297872 h 318654"/>
              <a:gd name="connsiteX22" fmla="*/ 256645 w 415972"/>
              <a:gd name="connsiteY22" fmla="*/ 318654 h 318654"/>
              <a:gd name="connsiteX23" fmla="*/ 62681 w 415972"/>
              <a:gd name="connsiteY23" fmla="*/ 304800 h 318654"/>
              <a:gd name="connsiteX24" fmla="*/ 41900 w 415972"/>
              <a:gd name="connsiteY24" fmla="*/ 297872 h 318654"/>
              <a:gd name="connsiteX25" fmla="*/ 28045 w 415972"/>
              <a:gd name="connsiteY25" fmla="*/ 277091 h 318654"/>
              <a:gd name="connsiteX26" fmla="*/ 336 w 415972"/>
              <a:gd name="connsiteY26" fmla="*/ 180109 h 318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15972" h="318654">
                <a:moveTo>
                  <a:pt x="336" y="180109"/>
                </a:moveTo>
                <a:cubicBezTo>
                  <a:pt x="-1973" y="155864"/>
                  <a:pt x="8156" y="147308"/>
                  <a:pt x="14191" y="131618"/>
                </a:cubicBezTo>
                <a:cubicBezTo>
                  <a:pt x="19751" y="117161"/>
                  <a:pt x="27450" y="103595"/>
                  <a:pt x="34972" y="90054"/>
                </a:cubicBezTo>
                <a:cubicBezTo>
                  <a:pt x="50067" y="62882"/>
                  <a:pt x="84520" y="27003"/>
                  <a:pt x="104245" y="13854"/>
                </a:cubicBezTo>
                <a:lnTo>
                  <a:pt x="125027" y="0"/>
                </a:lnTo>
                <a:cubicBezTo>
                  <a:pt x="159663" y="2309"/>
                  <a:pt x="194695" y="1220"/>
                  <a:pt x="228936" y="6927"/>
                </a:cubicBezTo>
                <a:cubicBezTo>
                  <a:pt x="237148" y="8296"/>
                  <a:pt x="242271" y="17059"/>
                  <a:pt x="249718" y="20782"/>
                </a:cubicBezTo>
                <a:cubicBezTo>
                  <a:pt x="256249" y="24048"/>
                  <a:pt x="263573" y="25400"/>
                  <a:pt x="270500" y="27709"/>
                </a:cubicBezTo>
                <a:cubicBezTo>
                  <a:pt x="277427" y="39254"/>
                  <a:pt x="284145" y="50928"/>
                  <a:pt x="291281" y="62345"/>
                </a:cubicBezTo>
                <a:cubicBezTo>
                  <a:pt x="295694" y="69405"/>
                  <a:pt x="301856" y="75475"/>
                  <a:pt x="305136" y="83127"/>
                </a:cubicBezTo>
                <a:cubicBezTo>
                  <a:pt x="308886" y="91878"/>
                  <a:pt x="308720" y="101922"/>
                  <a:pt x="312063" y="110836"/>
                </a:cubicBezTo>
                <a:cubicBezTo>
                  <a:pt x="318687" y="128500"/>
                  <a:pt x="337884" y="158489"/>
                  <a:pt x="346700" y="173182"/>
                </a:cubicBezTo>
                <a:cubicBezTo>
                  <a:pt x="353910" y="151550"/>
                  <a:pt x="357129" y="140538"/>
                  <a:pt x="367481" y="117763"/>
                </a:cubicBezTo>
                <a:cubicBezTo>
                  <a:pt x="373891" y="103662"/>
                  <a:pt x="382305" y="90498"/>
                  <a:pt x="388263" y="76200"/>
                </a:cubicBezTo>
                <a:cubicBezTo>
                  <a:pt x="415744" y="10247"/>
                  <a:pt x="387750" y="56188"/>
                  <a:pt x="415972" y="13854"/>
                </a:cubicBezTo>
                <a:cubicBezTo>
                  <a:pt x="413663" y="57727"/>
                  <a:pt x="413022" y="101719"/>
                  <a:pt x="409045" y="145472"/>
                </a:cubicBezTo>
                <a:cubicBezTo>
                  <a:pt x="408384" y="152744"/>
                  <a:pt x="403550" y="159094"/>
                  <a:pt x="402118" y="166254"/>
                </a:cubicBezTo>
                <a:cubicBezTo>
                  <a:pt x="391992" y="216884"/>
                  <a:pt x="383645" y="267854"/>
                  <a:pt x="374409" y="318654"/>
                </a:cubicBezTo>
                <a:cubicBezTo>
                  <a:pt x="369791" y="311727"/>
                  <a:pt x="364277" y="305319"/>
                  <a:pt x="360554" y="297872"/>
                </a:cubicBezTo>
                <a:cubicBezTo>
                  <a:pt x="357289" y="291341"/>
                  <a:pt x="358790" y="282254"/>
                  <a:pt x="353627" y="277091"/>
                </a:cubicBezTo>
                <a:cubicBezTo>
                  <a:pt x="346325" y="269789"/>
                  <a:pt x="335154" y="267854"/>
                  <a:pt x="325918" y="263236"/>
                </a:cubicBezTo>
                <a:cubicBezTo>
                  <a:pt x="279987" y="293857"/>
                  <a:pt x="331024" y="257870"/>
                  <a:pt x="284354" y="297872"/>
                </a:cubicBezTo>
                <a:cubicBezTo>
                  <a:pt x="275588" y="305386"/>
                  <a:pt x="265881" y="311727"/>
                  <a:pt x="256645" y="318654"/>
                </a:cubicBezTo>
                <a:cubicBezTo>
                  <a:pt x="191990" y="314036"/>
                  <a:pt x="127199" y="311044"/>
                  <a:pt x="62681" y="304800"/>
                </a:cubicBezTo>
                <a:cubicBezTo>
                  <a:pt x="55413" y="304097"/>
                  <a:pt x="47602" y="302433"/>
                  <a:pt x="41900" y="297872"/>
                </a:cubicBezTo>
                <a:cubicBezTo>
                  <a:pt x="35399" y="292671"/>
                  <a:pt x="32663" y="284018"/>
                  <a:pt x="28045" y="277091"/>
                </a:cubicBezTo>
                <a:cubicBezTo>
                  <a:pt x="12718" y="215779"/>
                  <a:pt x="2645" y="204354"/>
                  <a:pt x="336" y="180109"/>
                </a:cubicBez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1" name="Freeform: Shape 90">
            <a:extLst>
              <a:ext uri="{FF2B5EF4-FFF2-40B4-BE49-F238E27FC236}">
                <a16:creationId xmlns:a16="http://schemas.microsoft.com/office/drawing/2014/main" id="{0B951142-EE7A-4277-95C1-11A8B6AFF6CA}"/>
              </a:ext>
            </a:extLst>
          </p:cNvPr>
          <p:cNvSpPr/>
          <p:nvPr/>
        </p:nvSpPr>
        <p:spPr>
          <a:xfrm>
            <a:off x="1234697" y="3781325"/>
            <a:ext cx="246775" cy="178570"/>
          </a:xfrm>
          <a:custGeom>
            <a:avLst/>
            <a:gdLst>
              <a:gd name="connsiteX0" fmla="*/ 336 w 415972"/>
              <a:gd name="connsiteY0" fmla="*/ 180109 h 318654"/>
              <a:gd name="connsiteX1" fmla="*/ 14191 w 415972"/>
              <a:gd name="connsiteY1" fmla="*/ 131618 h 318654"/>
              <a:gd name="connsiteX2" fmla="*/ 34972 w 415972"/>
              <a:gd name="connsiteY2" fmla="*/ 90054 h 318654"/>
              <a:gd name="connsiteX3" fmla="*/ 104245 w 415972"/>
              <a:gd name="connsiteY3" fmla="*/ 13854 h 318654"/>
              <a:gd name="connsiteX4" fmla="*/ 125027 w 415972"/>
              <a:gd name="connsiteY4" fmla="*/ 0 h 318654"/>
              <a:gd name="connsiteX5" fmla="*/ 228936 w 415972"/>
              <a:gd name="connsiteY5" fmla="*/ 6927 h 318654"/>
              <a:gd name="connsiteX6" fmla="*/ 249718 w 415972"/>
              <a:gd name="connsiteY6" fmla="*/ 20782 h 318654"/>
              <a:gd name="connsiteX7" fmla="*/ 270500 w 415972"/>
              <a:gd name="connsiteY7" fmla="*/ 27709 h 318654"/>
              <a:gd name="connsiteX8" fmla="*/ 291281 w 415972"/>
              <a:gd name="connsiteY8" fmla="*/ 62345 h 318654"/>
              <a:gd name="connsiteX9" fmla="*/ 305136 w 415972"/>
              <a:gd name="connsiteY9" fmla="*/ 83127 h 318654"/>
              <a:gd name="connsiteX10" fmla="*/ 312063 w 415972"/>
              <a:gd name="connsiteY10" fmla="*/ 110836 h 318654"/>
              <a:gd name="connsiteX11" fmla="*/ 346700 w 415972"/>
              <a:gd name="connsiteY11" fmla="*/ 173182 h 318654"/>
              <a:gd name="connsiteX12" fmla="*/ 367481 w 415972"/>
              <a:gd name="connsiteY12" fmla="*/ 117763 h 318654"/>
              <a:gd name="connsiteX13" fmla="*/ 388263 w 415972"/>
              <a:gd name="connsiteY13" fmla="*/ 76200 h 318654"/>
              <a:gd name="connsiteX14" fmla="*/ 415972 w 415972"/>
              <a:gd name="connsiteY14" fmla="*/ 13854 h 318654"/>
              <a:gd name="connsiteX15" fmla="*/ 409045 w 415972"/>
              <a:gd name="connsiteY15" fmla="*/ 145472 h 318654"/>
              <a:gd name="connsiteX16" fmla="*/ 402118 w 415972"/>
              <a:gd name="connsiteY16" fmla="*/ 166254 h 318654"/>
              <a:gd name="connsiteX17" fmla="*/ 374409 w 415972"/>
              <a:gd name="connsiteY17" fmla="*/ 318654 h 318654"/>
              <a:gd name="connsiteX18" fmla="*/ 360554 w 415972"/>
              <a:gd name="connsiteY18" fmla="*/ 297872 h 318654"/>
              <a:gd name="connsiteX19" fmla="*/ 353627 w 415972"/>
              <a:gd name="connsiteY19" fmla="*/ 277091 h 318654"/>
              <a:gd name="connsiteX20" fmla="*/ 325918 w 415972"/>
              <a:gd name="connsiteY20" fmla="*/ 263236 h 318654"/>
              <a:gd name="connsiteX21" fmla="*/ 284354 w 415972"/>
              <a:gd name="connsiteY21" fmla="*/ 297872 h 318654"/>
              <a:gd name="connsiteX22" fmla="*/ 256645 w 415972"/>
              <a:gd name="connsiteY22" fmla="*/ 318654 h 318654"/>
              <a:gd name="connsiteX23" fmla="*/ 62681 w 415972"/>
              <a:gd name="connsiteY23" fmla="*/ 304800 h 318654"/>
              <a:gd name="connsiteX24" fmla="*/ 41900 w 415972"/>
              <a:gd name="connsiteY24" fmla="*/ 297872 h 318654"/>
              <a:gd name="connsiteX25" fmla="*/ 28045 w 415972"/>
              <a:gd name="connsiteY25" fmla="*/ 277091 h 318654"/>
              <a:gd name="connsiteX26" fmla="*/ 336 w 415972"/>
              <a:gd name="connsiteY26" fmla="*/ 180109 h 318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15972" h="318654">
                <a:moveTo>
                  <a:pt x="336" y="180109"/>
                </a:moveTo>
                <a:cubicBezTo>
                  <a:pt x="-1973" y="155864"/>
                  <a:pt x="8156" y="147308"/>
                  <a:pt x="14191" y="131618"/>
                </a:cubicBezTo>
                <a:cubicBezTo>
                  <a:pt x="19751" y="117161"/>
                  <a:pt x="27450" y="103595"/>
                  <a:pt x="34972" y="90054"/>
                </a:cubicBezTo>
                <a:cubicBezTo>
                  <a:pt x="50067" y="62882"/>
                  <a:pt x="84520" y="27003"/>
                  <a:pt x="104245" y="13854"/>
                </a:cubicBezTo>
                <a:lnTo>
                  <a:pt x="125027" y="0"/>
                </a:lnTo>
                <a:cubicBezTo>
                  <a:pt x="159663" y="2309"/>
                  <a:pt x="194695" y="1220"/>
                  <a:pt x="228936" y="6927"/>
                </a:cubicBezTo>
                <a:cubicBezTo>
                  <a:pt x="237148" y="8296"/>
                  <a:pt x="242271" y="17059"/>
                  <a:pt x="249718" y="20782"/>
                </a:cubicBezTo>
                <a:cubicBezTo>
                  <a:pt x="256249" y="24048"/>
                  <a:pt x="263573" y="25400"/>
                  <a:pt x="270500" y="27709"/>
                </a:cubicBezTo>
                <a:cubicBezTo>
                  <a:pt x="277427" y="39254"/>
                  <a:pt x="284145" y="50928"/>
                  <a:pt x="291281" y="62345"/>
                </a:cubicBezTo>
                <a:cubicBezTo>
                  <a:pt x="295694" y="69405"/>
                  <a:pt x="301856" y="75475"/>
                  <a:pt x="305136" y="83127"/>
                </a:cubicBezTo>
                <a:cubicBezTo>
                  <a:pt x="308886" y="91878"/>
                  <a:pt x="308720" y="101922"/>
                  <a:pt x="312063" y="110836"/>
                </a:cubicBezTo>
                <a:cubicBezTo>
                  <a:pt x="318687" y="128500"/>
                  <a:pt x="337884" y="158489"/>
                  <a:pt x="346700" y="173182"/>
                </a:cubicBezTo>
                <a:cubicBezTo>
                  <a:pt x="353910" y="151550"/>
                  <a:pt x="357129" y="140538"/>
                  <a:pt x="367481" y="117763"/>
                </a:cubicBezTo>
                <a:cubicBezTo>
                  <a:pt x="373891" y="103662"/>
                  <a:pt x="382305" y="90498"/>
                  <a:pt x="388263" y="76200"/>
                </a:cubicBezTo>
                <a:cubicBezTo>
                  <a:pt x="415744" y="10247"/>
                  <a:pt x="387750" y="56188"/>
                  <a:pt x="415972" y="13854"/>
                </a:cubicBezTo>
                <a:cubicBezTo>
                  <a:pt x="413663" y="57727"/>
                  <a:pt x="413022" y="101719"/>
                  <a:pt x="409045" y="145472"/>
                </a:cubicBezTo>
                <a:cubicBezTo>
                  <a:pt x="408384" y="152744"/>
                  <a:pt x="403550" y="159094"/>
                  <a:pt x="402118" y="166254"/>
                </a:cubicBezTo>
                <a:cubicBezTo>
                  <a:pt x="391992" y="216884"/>
                  <a:pt x="383645" y="267854"/>
                  <a:pt x="374409" y="318654"/>
                </a:cubicBezTo>
                <a:cubicBezTo>
                  <a:pt x="369791" y="311727"/>
                  <a:pt x="364277" y="305319"/>
                  <a:pt x="360554" y="297872"/>
                </a:cubicBezTo>
                <a:cubicBezTo>
                  <a:pt x="357289" y="291341"/>
                  <a:pt x="358790" y="282254"/>
                  <a:pt x="353627" y="277091"/>
                </a:cubicBezTo>
                <a:cubicBezTo>
                  <a:pt x="346325" y="269789"/>
                  <a:pt x="335154" y="267854"/>
                  <a:pt x="325918" y="263236"/>
                </a:cubicBezTo>
                <a:cubicBezTo>
                  <a:pt x="279987" y="293857"/>
                  <a:pt x="331024" y="257870"/>
                  <a:pt x="284354" y="297872"/>
                </a:cubicBezTo>
                <a:cubicBezTo>
                  <a:pt x="275588" y="305386"/>
                  <a:pt x="265881" y="311727"/>
                  <a:pt x="256645" y="318654"/>
                </a:cubicBezTo>
                <a:cubicBezTo>
                  <a:pt x="191990" y="314036"/>
                  <a:pt x="127199" y="311044"/>
                  <a:pt x="62681" y="304800"/>
                </a:cubicBezTo>
                <a:cubicBezTo>
                  <a:pt x="55413" y="304097"/>
                  <a:pt x="47602" y="302433"/>
                  <a:pt x="41900" y="297872"/>
                </a:cubicBezTo>
                <a:cubicBezTo>
                  <a:pt x="35399" y="292671"/>
                  <a:pt x="32663" y="284018"/>
                  <a:pt x="28045" y="277091"/>
                </a:cubicBezTo>
                <a:cubicBezTo>
                  <a:pt x="12718" y="215779"/>
                  <a:pt x="2645" y="204354"/>
                  <a:pt x="336" y="180109"/>
                </a:cubicBez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9" name="Freeform: Shape 98">
            <a:extLst>
              <a:ext uri="{FF2B5EF4-FFF2-40B4-BE49-F238E27FC236}">
                <a16:creationId xmlns:a16="http://schemas.microsoft.com/office/drawing/2014/main" id="{60DD28A0-E6C1-4B8E-8BBE-877039258CD1}"/>
              </a:ext>
            </a:extLst>
          </p:cNvPr>
          <p:cNvSpPr/>
          <p:nvPr/>
        </p:nvSpPr>
        <p:spPr>
          <a:xfrm>
            <a:off x="3377501" y="3287093"/>
            <a:ext cx="246775" cy="178570"/>
          </a:xfrm>
          <a:custGeom>
            <a:avLst/>
            <a:gdLst>
              <a:gd name="connsiteX0" fmla="*/ 336 w 415972"/>
              <a:gd name="connsiteY0" fmla="*/ 180109 h 318654"/>
              <a:gd name="connsiteX1" fmla="*/ 14191 w 415972"/>
              <a:gd name="connsiteY1" fmla="*/ 131618 h 318654"/>
              <a:gd name="connsiteX2" fmla="*/ 34972 w 415972"/>
              <a:gd name="connsiteY2" fmla="*/ 90054 h 318654"/>
              <a:gd name="connsiteX3" fmla="*/ 104245 w 415972"/>
              <a:gd name="connsiteY3" fmla="*/ 13854 h 318654"/>
              <a:gd name="connsiteX4" fmla="*/ 125027 w 415972"/>
              <a:gd name="connsiteY4" fmla="*/ 0 h 318654"/>
              <a:gd name="connsiteX5" fmla="*/ 228936 w 415972"/>
              <a:gd name="connsiteY5" fmla="*/ 6927 h 318654"/>
              <a:gd name="connsiteX6" fmla="*/ 249718 w 415972"/>
              <a:gd name="connsiteY6" fmla="*/ 20782 h 318654"/>
              <a:gd name="connsiteX7" fmla="*/ 270500 w 415972"/>
              <a:gd name="connsiteY7" fmla="*/ 27709 h 318654"/>
              <a:gd name="connsiteX8" fmla="*/ 291281 w 415972"/>
              <a:gd name="connsiteY8" fmla="*/ 62345 h 318654"/>
              <a:gd name="connsiteX9" fmla="*/ 305136 w 415972"/>
              <a:gd name="connsiteY9" fmla="*/ 83127 h 318654"/>
              <a:gd name="connsiteX10" fmla="*/ 312063 w 415972"/>
              <a:gd name="connsiteY10" fmla="*/ 110836 h 318654"/>
              <a:gd name="connsiteX11" fmla="*/ 346700 w 415972"/>
              <a:gd name="connsiteY11" fmla="*/ 173182 h 318654"/>
              <a:gd name="connsiteX12" fmla="*/ 367481 w 415972"/>
              <a:gd name="connsiteY12" fmla="*/ 117763 h 318654"/>
              <a:gd name="connsiteX13" fmla="*/ 388263 w 415972"/>
              <a:gd name="connsiteY13" fmla="*/ 76200 h 318654"/>
              <a:gd name="connsiteX14" fmla="*/ 415972 w 415972"/>
              <a:gd name="connsiteY14" fmla="*/ 13854 h 318654"/>
              <a:gd name="connsiteX15" fmla="*/ 409045 w 415972"/>
              <a:gd name="connsiteY15" fmla="*/ 145472 h 318654"/>
              <a:gd name="connsiteX16" fmla="*/ 402118 w 415972"/>
              <a:gd name="connsiteY16" fmla="*/ 166254 h 318654"/>
              <a:gd name="connsiteX17" fmla="*/ 374409 w 415972"/>
              <a:gd name="connsiteY17" fmla="*/ 318654 h 318654"/>
              <a:gd name="connsiteX18" fmla="*/ 360554 w 415972"/>
              <a:gd name="connsiteY18" fmla="*/ 297872 h 318654"/>
              <a:gd name="connsiteX19" fmla="*/ 353627 w 415972"/>
              <a:gd name="connsiteY19" fmla="*/ 277091 h 318654"/>
              <a:gd name="connsiteX20" fmla="*/ 325918 w 415972"/>
              <a:gd name="connsiteY20" fmla="*/ 263236 h 318654"/>
              <a:gd name="connsiteX21" fmla="*/ 284354 w 415972"/>
              <a:gd name="connsiteY21" fmla="*/ 297872 h 318654"/>
              <a:gd name="connsiteX22" fmla="*/ 256645 w 415972"/>
              <a:gd name="connsiteY22" fmla="*/ 318654 h 318654"/>
              <a:gd name="connsiteX23" fmla="*/ 62681 w 415972"/>
              <a:gd name="connsiteY23" fmla="*/ 304800 h 318654"/>
              <a:gd name="connsiteX24" fmla="*/ 41900 w 415972"/>
              <a:gd name="connsiteY24" fmla="*/ 297872 h 318654"/>
              <a:gd name="connsiteX25" fmla="*/ 28045 w 415972"/>
              <a:gd name="connsiteY25" fmla="*/ 277091 h 318654"/>
              <a:gd name="connsiteX26" fmla="*/ 336 w 415972"/>
              <a:gd name="connsiteY26" fmla="*/ 180109 h 318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15972" h="318654">
                <a:moveTo>
                  <a:pt x="336" y="180109"/>
                </a:moveTo>
                <a:cubicBezTo>
                  <a:pt x="-1973" y="155864"/>
                  <a:pt x="8156" y="147308"/>
                  <a:pt x="14191" y="131618"/>
                </a:cubicBezTo>
                <a:cubicBezTo>
                  <a:pt x="19751" y="117161"/>
                  <a:pt x="27450" y="103595"/>
                  <a:pt x="34972" y="90054"/>
                </a:cubicBezTo>
                <a:cubicBezTo>
                  <a:pt x="50067" y="62882"/>
                  <a:pt x="84520" y="27003"/>
                  <a:pt x="104245" y="13854"/>
                </a:cubicBezTo>
                <a:lnTo>
                  <a:pt x="125027" y="0"/>
                </a:lnTo>
                <a:cubicBezTo>
                  <a:pt x="159663" y="2309"/>
                  <a:pt x="194695" y="1220"/>
                  <a:pt x="228936" y="6927"/>
                </a:cubicBezTo>
                <a:cubicBezTo>
                  <a:pt x="237148" y="8296"/>
                  <a:pt x="242271" y="17059"/>
                  <a:pt x="249718" y="20782"/>
                </a:cubicBezTo>
                <a:cubicBezTo>
                  <a:pt x="256249" y="24048"/>
                  <a:pt x="263573" y="25400"/>
                  <a:pt x="270500" y="27709"/>
                </a:cubicBezTo>
                <a:cubicBezTo>
                  <a:pt x="277427" y="39254"/>
                  <a:pt x="284145" y="50928"/>
                  <a:pt x="291281" y="62345"/>
                </a:cubicBezTo>
                <a:cubicBezTo>
                  <a:pt x="295694" y="69405"/>
                  <a:pt x="301856" y="75475"/>
                  <a:pt x="305136" y="83127"/>
                </a:cubicBezTo>
                <a:cubicBezTo>
                  <a:pt x="308886" y="91878"/>
                  <a:pt x="308720" y="101922"/>
                  <a:pt x="312063" y="110836"/>
                </a:cubicBezTo>
                <a:cubicBezTo>
                  <a:pt x="318687" y="128500"/>
                  <a:pt x="337884" y="158489"/>
                  <a:pt x="346700" y="173182"/>
                </a:cubicBezTo>
                <a:cubicBezTo>
                  <a:pt x="353910" y="151550"/>
                  <a:pt x="357129" y="140538"/>
                  <a:pt x="367481" y="117763"/>
                </a:cubicBezTo>
                <a:cubicBezTo>
                  <a:pt x="373891" y="103662"/>
                  <a:pt x="382305" y="90498"/>
                  <a:pt x="388263" y="76200"/>
                </a:cubicBezTo>
                <a:cubicBezTo>
                  <a:pt x="415744" y="10247"/>
                  <a:pt x="387750" y="56188"/>
                  <a:pt x="415972" y="13854"/>
                </a:cubicBezTo>
                <a:cubicBezTo>
                  <a:pt x="413663" y="57727"/>
                  <a:pt x="413022" y="101719"/>
                  <a:pt x="409045" y="145472"/>
                </a:cubicBezTo>
                <a:cubicBezTo>
                  <a:pt x="408384" y="152744"/>
                  <a:pt x="403550" y="159094"/>
                  <a:pt x="402118" y="166254"/>
                </a:cubicBezTo>
                <a:cubicBezTo>
                  <a:pt x="391992" y="216884"/>
                  <a:pt x="383645" y="267854"/>
                  <a:pt x="374409" y="318654"/>
                </a:cubicBezTo>
                <a:cubicBezTo>
                  <a:pt x="369791" y="311727"/>
                  <a:pt x="364277" y="305319"/>
                  <a:pt x="360554" y="297872"/>
                </a:cubicBezTo>
                <a:cubicBezTo>
                  <a:pt x="357289" y="291341"/>
                  <a:pt x="358790" y="282254"/>
                  <a:pt x="353627" y="277091"/>
                </a:cubicBezTo>
                <a:cubicBezTo>
                  <a:pt x="346325" y="269789"/>
                  <a:pt x="335154" y="267854"/>
                  <a:pt x="325918" y="263236"/>
                </a:cubicBezTo>
                <a:cubicBezTo>
                  <a:pt x="279987" y="293857"/>
                  <a:pt x="331024" y="257870"/>
                  <a:pt x="284354" y="297872"/>
                </a:cubicBezTo>
                <a:cubicBezTo>
                  <a:pt x="275588" y="305386"/>
                  <a:pt x="265881" y="311727"/>
                  <a:pt x="256645" y="318654"/>
                </a:cubicBezTo>
                <a:cubicBezTo>
                  <a:pt x="191990" y="314036"/>
                  <a:pt x="127199" y="311044"/>
                  <a:pt x="62681" y="304800"/>
                </a:cubicBezTo>
                <a:cubicBezTo>
                  <a:pt x="55413" y="304097"/>
                  <a:pt x="47602" y="302433"/>
                  <a:pt x="41900" y="297872"/>
                </a:cubicBezTo>
                <a:cubicBezTo>
                  <a:pt x="35399" y="292671"/>
                  <a:pt x="32663" y="284018"/>
                  <a:pt x="28045" y="277091"/>
                </a:cubicBezTo>
                <a:cubicBezTo>
                  <a:pt x="12718" y="215779"/>
                  <a:pt x="2645" y="204354"/>
                  <a:pt x="336" y="180109"/>
                </a:cubicBezTo>
                <a:close/>
              </a:path>
            </a:pathLst>
          </a:cu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6" name="Freeform: Shape 105">
            <a:extLst>
              <a:ext uri="{FF2B5EF4-FFF2-40B4-BE49-F238E27FC236}">
                <a16:creationId xmlns:a16="http://schemas.microsoft.com/office/drawing/2014/main" id="{0D4E4FF5-EF02-49E2-8B67-D5B023EB101D}"/>
              </a:ext>
            </a:extLst>
          </p:cNvPr>
          <p:cNvSpPr/>
          <p:nvPr/>
        </p:nvSpPr>
        <p:spPr>
          <a:xfrm>
            <a:off x="2948384" y="3281278"/>
            <a:ext cx="246775" cy="178570"/>
          </a:xfrm>
          <a:custGeom>
            <a:avLst/>
            <a:gdLst>
              <a:gd name="connsiteX0" fmla="*/ 336 w 415972"/>
              <a:gd name="connsiteY0" fmla="*/ 180109 h 318654"/>
              <a:gd name="connsiteX1" fmla="*/ 14191 w 415972"/>
              <a:gd name="connsiteY1" fmla="*/ 131618 h 318654"/>
              <a:gd name="connsiteX2" fmla="*/ 34972 w 415972"/>
              <a:gd name="connsiteY2" fmla="*/ 90054 h 318654"/>
              <a:gd name="connsiteX3" fmla="*/ 104245 w 415972"/>
              <a:gd name="connsiteY3" fmla="*/ 13854 h 318654"/>
              <a:gd name="connsiteX4" fmla="*/ 125027 w 415972"/>
              <a:gd name="connsiteY4" fmla="*/ 0 h 318654"/>
              <a:gd name="connsiteX5" fmla="*/ 228936 w 415972"/>
              <a:gd name="connsiteY5" fmla="*/ 6927 h 318654"/>
              <a:gd name="connsiteX6" fmla="*/ 249718 w 415972"/>
              <a:gd name="connsiteY6" fmla="*/ 20782 h 318654"/>
              <a:gd name="connsiteX7" fmla="*/ 270500 w 415972"/>
              <a:gd name="connsiteY7" fmla="*/ 27709 h 318654"/>
              <a:gd name="connsiteX8" fmla="*/ 291281 w 415972"/>
              <a:gd name="connsiteY8" fmla="*/ 62345 h 318654"/>
              <a:gd name="connsiteX9" fmla="*/ 305136 w 415972"/>
              <a:gd name="connsiteY9" fmla="*/ 83127 h 318654"/>
              <a:gd name="connsiteX10" fmla="*/ 312063 w 415972"/>
              <a:gd name="connsiteY10" fmla="*/ 110836 h 318654"/>
              <a:gd name="connsiteX11" fmla="*/ 346700 w 415972"/>
              <a:gd name="connsiteY11" fmla="*/ 173182 h 318654"/>
              <a:gd name="connsiteX12" fmla="*/ 367481 w 415972"/>
              <a:gd name="connsiteY12" fmla="*/ 117763 h 318654"/>
              <a:gd name="connsiteX13" fmla="*/ 388263 w 415972"/>
              <a:gd name="connsiteY13" fmla="*/ 76200 h 318654"/>
              <a:gd name="connsiteX14" fmla="*/ 415972 w 415972"/>
              <a:gd name="connsiteY14" fmla="*/ 13854 h 318654"/>
              <a:gd name="connsiteX15" fmla="*/ 409045 w 415972"/>
              <a:gd name="connsiteY15" fmla="*/ 145472 h 318654"/>
              <a:gd name="connsiteX16" fmla="*/ 402118 w 415972"/>
              <a:gd name="connsiteY16" fmla="*/ 166254 h 318654"/>
              <a:gd name="connsiteX17" fmla="*/ 374409 w 415972"/>
              <a:gd name="connsiteY17" fmla="*/ 318654 h 318654"/>
              <a:gd name="connsiteX18" fmla="*/ 360554 w 415972"/>
              <a:gd name="connsiteY18" fmla="*/ 297872 h 318654"/>
              <a:gd name="connsiteX19" fmla="*/ 353627 w 415972"/>
              <a:gd name="connsiteY19" fmla="*/ 277091 h 318654"/>
              <a:gd name="connsiteX20" fmla="*/ 325918 w 415972"/>
              <a:gd name="connsiteY20" fmla="*/ 263236 h 318654"/>
              <a:gd name="connsiteX21" fmla="*/ 284354 w 415972"/>
              <a:gd name="connsiteY21" fmla="*/ 297872 h 318654"/>
              <a:gd name="connsiteX22" fmla="*/ 256645 w 415972"/>
              <a:gd name="connsiteY22" fmla="*/ 318654 h 318654"/>
              <a:gd name="connsiteX23" fmla="*/ 62681 w 415972"/>
              <a:gd name="connsiteY23" fmla="*/ 304800 h 318654"/>
              <a:gd name="connsiteX24" fmla="*/ 41900 w 415972"/>
              <a:gd name="connsiteY24" fmla="*/ 297872 h 318654"/>
              <a:gd name="connsiteX25" fmla="*/ 28045 w 415972"/>
              <a:gd name="connsiteY25" fmla="*/ 277091 h 318654"/>
              <a:gd name="connsiteX26" fmla="*/ 336 w 415972"/>
              <a:gd name="connsiteY26" fmla="*/ 180109 h 318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15972" h="318654">
                <a:moveTo>
                  <a:pt x="336" y="180109"/>
                </a:moveTo>
                <a:cubicBezTo>
                  <a:pt x="-1973" y="155864"/>
                  <a:pt x="8156" y="147308"/>
                  <a:pt x="14191" y="131618"/>
                </a:cubicBezTo>
                <a:cubicBezTo>
                  <a:pt x="19751" y="117161"/>
                  <a:pt x="27450" y="103595"/>
                  <a:pt x="34972" y="90054"/>
                </a:cubicBezTo>
                <a:cubicBezTo>
                  <a:pt x="50067" y="62882"/>
                  <a:pt x="84520" y="27003"/>
                  <a:pt x="104245" y="13854"/>
                </a:cubicBezTo>
                <a:lnTo>
                  <a:pt x="125027" y="0"/>
                </a:lnTo>
                <a:cubicBezTo>
                  <a:pt x="159663" y="2309"/>
                  <a:pt x="194695" y="1220"/>
                  <a:pt x="228936" y="6927"/>
                </a:cubicBezTo>
                <a:cubicBezTo>
                  <a:pt x="237148" y="8296"/>
                  <a:pt x="242271" y="17059"/>
                  <a:pt x="249718" y="20782"/>
                </a:cubicBezTo>
                <a:cubicBezTo>
                  <a:pt x="256249" y="24048"/>
                  <a:pt x="263573" y="25400"/>
                  <a:pt x="270500" y="27709"/>
                </a:cubicBezTo>
                <a:cubicBezTo>
                  <a:pt x="277427" y="39254"/>
                  <a:pt x="284145" y="50928"/>
                  <a:pt x="291281" y="62345"/>
                </a:cubicBezTo>
                <a:cubicBezTo>
                  <a:pt x="295694" y="69405"/>
                  <a:pt x="301856" y="75475"/>
                  <a:pt x="305136" y="83127"/>
                </a:cubicBezTo>
                <a:cubicBezTo>
                  <a:pt x="308886" y="91878"/>
                  <a:pt x="308720" y="101922"/>
                  <a:pt x="312063" y="110836"/>
                </a:cubicBezTo>
                <a:cubicBezTo>
                  <a:pt x="318687" y="128500"/>
                  <a:pt x="337884" y="158489"/>
                  <a:pt x="346700" y="173182"/>
                </a:cubicBezTo>
                <a:cubicBezTo>
                  <a:pt x="353910" y="151550"/>
                  <a:pt x="357129" y="140538"/>
                  <a:pt x="367481" y="117763"/>
                </a:cubicBezTo>
                <a:cubicBezTo>
                  <a:pt x="373891" y="103662"/>
                  <a:pt x="382305" y="90498"/>
                  <a:pt x="388263" y="76200"/>
                </a:cubicBezTo>
                <a:cubicBezTo>
                  <a:pt x="415744" y="10247"/>
                  <a:pt x="387750" y="56188"/>
                  <a:pt x="415972" y="13854"/>
                </a:cubicBezTo>
                <a:cubicBezTo>
                  <a:pt x="413663" y="57727"/>
                  <a:pt x="413022" y="101719"/>
                  <a:pt x="409045" y="145472"/>
                </a:cubicBezTo>
                <a:cubicBezTo>
                  <a:pt x="408384" y="152744"/>
                  <a:pt x="403550" y="159094"/>
                  <a:pt x="402118" y="166254"/>
                </a:cubicBezTo>
                <a:cubicBezTo>
                  <a:pt x="391992" y="216884"/>
                  <a:pt x="383645" y="267854"/>
                  <a:pt x="374409" y="318654"/>
                </a:cubicBezTo>
                <a:cubicBezTo>
                  <a:pt x="369791" y="311727"/>
                  <a:pt x="364277" y="305319"/>
                  <a:pt x="360554" y="297872"/>
                </a:cubicBezTo>
                <a:cubicBezTo>
                  <a:pt x="357289" y="291341"/>
                  <a:pt x="358790" y="282254"/>
                  <a:pt x="353627" y="277091"/>
                </a:cubicBezTo>
                <a:cubicBezTo>
                  <a:pt x="346325" y="269789"/>
                  <a:pt x="335154" y="267854"/>
                  <a:pt x="325918" y="263236"/>
                </a:cubicBezTo>
                <a:cubicBezTo>
                  <a:pt x="279987" y="293857"/>
                  <a:pt x="331024" y="257870"/>
                  <a:pt x="284354" y="297872"/>
                </a:cubicBezTo>
                <a:cubicBezTo>
                  <a:pt x="275588" y="305386"/>
                  <a:pt x="265881" y="311727"/>
                  <a:pt x="256645" y="318654"/>
                </a:cubicBezTo>
                <a:cubicBezTo>
                  <a:pt x="191990" y="314036"/>
                  <a:pt x="127199" y="311044"/>
                  <a:pt x="62681" y="304800"/>
                </a:cubicBezTo>
                <a:cubicBezTo>
                  <a:pt x="55413" y="304097"/>
                  <a:pt x="47602" y="302433"/>
                  <a:pt x="41900" y="297872"/>
                </a:cubicBezTo>
                <a:cubicBezTo>
                  <a:pt x="35399" y="292671"/>
                  <a:pt x="32663" y="284018"/>
                  <a:pt x="28045" y="277091"/>
                </a:cubicBezTo>
                <a:cubicBezTo>
                  <a:pt x="12718" y="215779"/>
                  <a:pt x="2645" y="204354"/>
                  <a:pt x="336" y="180109"/>
                </a:cubicBez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8" name="TextBox 107">
            <a:extLst>
              <a:ext uri="{FF2B5EF4-FFF2-40B4-BE49-F238E27FC236}">
                <a16:creationId xmlns:a16="http://schemas.microsoft.com/office/drawing/2014/main" id="{431048C3-F0DA-4000-B6C4-3D486679A7A1}"/>
              </a:ext>
            </a:extLst>
          </p:cNvPr>
          <p:cNvSpPr txBox="1"/>
          <p:nvPr/>
        </p:nvSpPr>
        <p:spPr>
          <a:xfrm>
            <a:off x="3643134" y="3181386"/>
            <a:ext cx="361528" cy="369332"/>
          </a:xfrm>
          <a:prstGeom prst="rect">
            <a:avLst/>
          </a:prstGeom>
          <a:noFill/>
        </p:spPr>
        <p:txBody>
          <a:bodyPr wrap="square" rtlCol="0">
            <a:spAutoFit/>
          </a:bodyPr>
          <a:lstStyle/>
          <a:p>
            <a:r>
              <a:rPr lang="en-AU" b="1" dirty="0">
                <a:latin typeface="Arial Narrow" panose="020B0606020202030204" pitchFamily="34" charset="0"/>
              </a:rPr>
              <a:t>= </a:t>
            </a:r>
          </a:p>
        </p:txBody>
      </p:sp>
      <p:sp>
        <p:nvSpPr>
          <p:cNvPr id="123" name="TextBox 122">
            <a:extLst>
              <a:ext uri="{FF2B5EF4-FFF2-40B4-BE49-F238E27FC236}">
                <a16:creationId xmlns:a16="http://schemas.microsoft.com/office/drawing/2014/main" id="{62ADA463-0C06-48A5-8558-198850E452C9}"/>
              </a:ext>
            </a:extLst>
          </p:cNvPr>
          <p:cNvSpPr txBox="1"/>
          <p:nvPr/>
        </p:nvSpPr>
        <p:spPr>
          <a:xfrm>
            <a:off x="4115584" y="3163816"/>
            <a:ext cx="1213984" cy="369332"/>
          </a:xfrm>
          <a:prstGeom prst="rect">
            <a:avLst/>
          </a:prstGeom>
          <a:noFill/>
        </p:spPr>
        <p:txBody>
          <a:bodyPr wrap="square" rtlCol="0">
            <a:spAutoFit/>
          </a:bodyPr>
          <a:lstStyle/>
          <a:p>
            <a:r>
              <a:rPr lang="en-AU" sz="1200" b="1" dirty="0">
                <a:latin typeface="Arial Narrow" panose="020B0606020202030204" pitchFamily="34" charset="0"/>
              </a:rPr>
              <a:t>Stock size (N) = </a:t>
            </a:r>
            <a:r>
              <a:rPr lang="en-AU" b="1" dirty="0">
                <a:latin typeface="Arial Narrow" panose="020B0606020202030204" pitchFamily="34" charset="0"/>
              </a:rPr>
              <a:t> </a:t>
            </a:r>
          </a:p>
        </p:txBody>
      </p:sp>
      <p:sp>
        <p:nvSpPr>
          <p:cNvPr id="119" name="Rectangle 118">
            <a:extLst>
              <a:ext uri="{FF2B5EF4-FFF2-40B4-BE49-F238E27FC236}">
                <a16:creationId xmlns:a16="http://schemas.microsoft.com/office/drawing/2014/main" id="{FA6111B1-E0A5-4D65-8E05-CBB2615E1720}"/>
              </a:ext>
            </a:extLst>
          </p:cNvPr>
          <p:cNvSpPr/>
          <p:nvPr/>
        </p:nvSpPr>
        <p:spPr>
          <a:xfrm>
            <a:off x="5356275" y="3189658"/>
            <a:ext cx="416826" cy="27895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solidFill>
                  <a:schemeClr val="tx1"/>
                </a:solidFill>
                <a:latin typeface="Arial Narrow" panose="020B0606020202030204" pitchFamily="34" charset="0"/>
              </a:rPr>
              <a:t>18</a:t>
            </a:r>
          </a:p>
        </p:txBody>
      </p:sp>
      <p:sp>
        <p:nvSpPr>
          <p:cNvPr id="125" name="Freeform: Shape 124">
            <a:extLst>
              <a:ext uri="{FF2B5EF4-FFF2-40B4-BE49-F238E27FC236}">
                <a16:creationId xmlns:a16="http://schemas.microsoft.com/office/drawing/2014/main" id="{A80E0BD6-1635-423D-8DCE-8B5EC73BC8EB}"/>
              </a:ext>
            </a:extLst>
          </p:cNvPr>
          <p:cNvSpPr/>
          <p:nvPr/>
        </p:nvSpPr>
        <p:spPr>
          <a:xfrm>
            <a:off x="3389631" y="3619480"/>
            <a:ext cx="246775" cy="178570"/>
          </a:xfrm>
          <a:custGeom>
            <a:avLst/>
            <a:gdLst>
              <a:gd name="connsiteX0" fmla="*/ 336 w 415972"/>
              <a:gd name="connsiteY0" fmla="*/ 180109 h 318654"/>
              <a:gd name="connsiteX1" fmla="*/ 14191 w 415972"/>
              <a:gd name="connsiteY1" fmla="*/ 131618 h 318654"/>
              <a:gd name="connsiteX2" fmla="*/ 34972 w 415972"/>
              <a:gd name="connsiteY2" fmla="*/ 90054 h 318654"/>
              <a:gd name="connsiteX3" fmla="*/ 104245 w 415972"/>
              <a:gd name="connsiteY3" fmla="*/ 13854 h 318654"/>
              <a:gd name="connsiteX4" fmla="*/ 125027 w 415972"/>
              <a:gd name="connsiteY4" fmla="*/ 0 h 318654"/>
              <a:gd name="connsiteX5" fmla="*/ 228936 w 415972"/>
              <a:gd name="connsiteY5" fmla="*/ 6927 h 318654"/>
              <a:gd name="connsiteX6" fmla="*/ 249718 w 415972"/>
              <a:gd name="connsiteY6" fmla="*/ 20782 h 318654"/>
              <a:gd name="connsiteX7" fmla="*/ 270500 w 415972"/>
              <a:gd name="connsiteY7" fmla="*/ 27709 h 318654"/>
              <a:gd name="connsiteX8" fmla="*/ 291281 w 415972"/>
              <a:gd name="connsiteY8" fmla="*/ 62345 h 318654"/>
              <a:gd name="connsiteX9" fmla="*/ 305136 w 415972"/>
              <a:gd name="connsiteY9" fmla="*/ 83127 h 318654"/>
              <a:gd name="connsiteX10" fmla="*/ 312063 w 415972"/>
              <a:gd name="connsiteY10" fmla="*/ 110836 h 318654"/>
              <a:gd name="connsiteX11" fmla="*/ 346700 w 415972"/>
              <a:gd name="connsiteY11" fmla="*/ 173182 h 318654"/>
              <a:gd name="connsiteX12" fmla="*/ 367481 w 415972"/>
              <a:gd name="connsiteY12" fmla="*/ 117763 h 318654"/>
              <a:gd name="connsiteX13" fmla="*/ 388263 w 415972"/>
              <a:gd name="connsiteY13" fmla="*/ 76200 h 318654"/>
              <a:gd name="connsiteX14" fmla="*/ 415972 w 415972"/>
              <a:gd name="connsiteY14" fmla="*/ 13854 h 318654"/>
              <a:gd name="connsiteX15" fmla="*/ 409045 w 415972"/>
              <a:gd name="connsiteY15" fmla="*/ 145472 h 318654"/>
              <a:gd name="connsiteX16" fmla="*/ 402118 w 415972"/>
              <a:gd name="connsiteY16" fmla="*/ 166254 h 318654"/>
              <a:gd name="connsiteX17" fmla="*/ 374409 w 415972"/>
              <a:gd name="connsiteY17" fmla="*/ 318654 h 318654"/>
              <a:gd name="connsiteX18" fmla="*/ 360554 w 415972"/>
              <a:gd name="connsiteY18" fmla="*/ 297872 h 318654"/>
              <a:gd name="connsiteX19" fmla="*/ 353627 w 415972"/>
              <a:gd name="connsiteY19" fmla="*/ 277091 h 318654"/>
              <a:gd name="connsiteX20" fmla="*/ 325918 w 415972"/>
              <a:gd name="connsiteY20" fmla="*/ 263236 h 318654"/>
              <a:gd name="connsiteX21" fmla="*/ 284354 w 415972"/>
              <a:gd name="connsiteY21" fmla="*/ 297872 h 318654"/>
              <a:gd name="connsiteX22" fmla="*/ 256645 w 415972"/>
              <a:gd name="connsiteY22" fmla="*/ 318654 h 318654"/>
              <a:gd name="connsiteX23" fmla="*/ 62681 w 415972"/>
              <a:gd name="connsiteY23" fmla="*/ 304800 h 318654"/>
              <a:gd name="connsiteX24" fmla="*/ 41900 w 415972"/>
              <a:gd name="connsiteY24" fmla="*/ 297872 h 318654"/>
              <a:gd name="connsiteX25" fmla="*/ 28045 w 415972"/>
              <a:gd name="connsiteY25" fmla="*/ 277091 h 318654"/>
              <a:gd name="connsiteX26" fmla="*/ 336 w 415972"/>
              <a:gd name="connsiteY26" fmla="*/ 180109 h 318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15972" h="318654">
                <a:moveTo>
                  <a:pt x="336" y="180109"/>
                </a:moveTo>
                <a:cubicBezTo>
                  <a:pt x="-1973" y="155864"/>
                  <a:pt x="8156" y="147308"/>
                  <a:pt x="14191" y="131618"/>
                </a:cubicBezTo>
                <a:cubicBezTo>
                  <a:pt x="19751" y="117161"/>
                  <a:pt x="27450" y="103595"/>
                  <a:pt x="34972" y="90054"/>
                </a:cubicBezTo>
                <a:cubicBezTo>
                  <a:pt x="50067" y="62882"/>
                  <a:pt x="84520" y="27003"/>
                  <a:pt x="104245" y="13854"/>
                </a:cubicBezTo>
                <a:lnTo>
                  <a:pt x="125027" y="0"/>
                </a:lnTo>
                <a:cubicBezTo>
                  <a:pt x="159663" y="2309"/>
                  <a:pt x="194695" y="1220"/>
                  <a:pt x="228936" y="6927"/>
                </a:cubicBezTo>
                <a:cubicBezTo>
                  <a:pt x="237148" y="8296"/>
                  <a:pt x="242271" y="17059"/>
                  <a:pt x="249718" y="20782"/>
                </a:cubicBezTo>
                <a:cubicBezTo>
                  <a:pt x="256249" y="24048"/>
                  <a:pt x="263573" y="25400"/>
                  <a:pt x="270500" y="27709"/>
                </a:cubicBezTo>
                <a:cubicBezTo>
                  <a:pt x="277427" y="39254"/>
                  <a:pt x="284145" y="50928"/>
                  <a:pt x="291281" y="62345"/>
                </a:cubicBezTo>
                <a:cubicBezTo>
                  <a:pt x="295694" y="69405"/>
                  <a:pt x="301856" y="75475"/>
                  <a:pt x="305136" y="83127"/>
                </a:cubicBezTo>
                <a:cubicBezTo>
                  <a:pt x="308886" y="91878"/>
                  <a:pt x="308720" y="101922"/>
                  <a:pt x="312063" y="110836"/>
                </a:cubicBezTo>
                <a:cubicBezTo>
                  <a:pt x="318687" y="128500"/>
                  <a:pt x="337884" y="158489"/>
                  <a:pt x="346700" y="173182"/>
                </a:cubicBezTo>
                <a:cubicBezTo>
                  <a:pt x="353910" y="151550"/>
                  <a:pt x="357129" y="140538"/>
                  <a:pt x="367481" y="117763"/>
                </a:cubicBezTo>
                <a:cubicBezTo>
                  <a:pt x="373891" y="103662"/>
                  <a:pt x="382305" y="90498"/>
                  <a:pt x="388263" y="76200"/>
                </a:cubicBezTo>
                <a:cubicBezTo>
                  <a:pt x="415744" y="10247"/>
                  <a:pt x="387750" y="56188"/>
                  <a:pt x="415972" y="13854"/>
                </a:cubicBezTo>
                <a:cubicBezTo>
                  <a:pt x="413663" y="57727"/>
                  <a:pt x="413022" y="101719"/>
                  <a:pt x="409045" y="145472"/>
                </a:cubicBezTo>
                <a:cubicBezTo>
                  <a:pt x="408384" y="152744"/>
                  <a:pt x="403550" y="159094"/>
                  <a:pt x="402118" y="166254"/>
                </a:cubicBezTo>
                <a:cubicBezTo>
                  <a:pt x="391992" y="216884"/>
                  <a:pt x="383645" y="267854"/>
                  <a:pt x="374409" y="318654"/>
                </a:cubicBezTo>
                <a:cubicBezTo>
                  <a:pt x="369791" y="311727"/>
                  <a:pt x="364277" y="305319"/>
                  <a:pt x="360554" y="297872"/>
                </a:cubicBezTo>
                <a:cubicBezTo>
                  <a:pt x="357289" y="291341"/>
                  <a:pt x="358790" y="282254"/>
                  <a:pt x="353627" y="277091"/>
                </a:cubicBezTo>
                <a:cubicBezTo>
                  <a:pt x="346325" y="269789"/>
                  <a:pt x="335154" y="267854"/>
                  <a:pt x="325918" y="263236"/>
                </a:cubicBezTo>
                <a:cubicBezTo>
                  <a:pt x="279987" y="293857"/>
                  <a:pt x="331024" y="257870"/>
                  <a:pt x="284354" y="297872"/>
                </a:cubicBezTo>
                <a:cubicBezTo>
                  <a:pt x="275588" y="305386"/>
                  <a:pt x="265881" y="311727"/>
                  <a:pt x="256645" y="318654"/>
                </a:cubicBezTo>
                <a:cubicBezTo>
                  <a:pt x="191990" y="314036"/>
                  <a:pt x="127199" y="311044"/>
                  <a:pt x="62681" y="304800"/>
                </a:cubicBezTo>
                <a:cubicBezTo>
                  <a:pt x="55413" y="304097"/>
                  <a:pt x="47602" y="302433"/>
                  <a:pt x="41900" y="297872"/>
                </a:cubicBezTo>
                <a:cubicBezTo>
                  <a:pt x="35399" y="292671"/>
                  <a:pt x="32663" y="284018"/>
                  <a:pt x="28045" y="277091"/>
                </a:cubicBezTo>
                <a:cubicBezTo>
                  <a:pt x="12718" y="215779"/>
                  <a:pt x="2645" y="204354"/>
                  <a:pt x="336" y="180109"/>
                </a:cubicBezTo>
                <a:close/>
              </a:path>
            </a:pathLst>
          </a:cu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6" name="TextBox 125">
            <a:extLst>
              <a:ext uri="{FF2B5EF4-FFF2-40B4-BE49-F238E27FC236}">
                <a16:creationId xmlns:a16="http://schemas.microsoft.com/office/drawing/2014/main" id="{31358701-4220-4376-B139-5B235DD81342}"/>
              </a:ext>
            </a:extLst>
          </p:cNvPr>
          <p:cNvSpPr txBox="1"/>
          <p:nvPr/>
        </p:nvSpPr>
        <p:spPr>
          <a:xfrm>
            <a:off x="3662317" y="3526567"/>
            <a:ext cx="361528" cy="369332"/>
          </a:xfrm>
          <a:prstGeom prst="rect">
            <a:avLst/>
          </a:prstGeom>
          <a:noFill/>
        </p:spPr>
        <p:txBody>
          <a:bodyPr wrap="square" rtlCol="0">
            <a:spAutoFit/>
          </a:bodyPr>
          <a:lstStyle/>
          <a:p>
            <a:r>
              <a:rPr lang="en-AU" b="1" dirty="0">
                <a:latin typeface="Arial Narrow" panose="020B0606020202030204" pitchFamily="34" charset="0"/>
              </a:rPr>
              <a:t>= </a:t>
            </a:r>
          </a:p>
        </p:txBody>
      </p:sp>
      <p:sp>
        <p:nvSpPr>
          <p:cNvPr id="127" name="TextBox 126">
            <a:extLst>
              <a:ext uri="{FF2B5EF4-FFF2-40B4-BE49-F238E27FC236}">
                <a16:creationId xmlns:a16="http://schemas.microsoft.com/office/drawing/2014/main" id="{D9194F2B-0D8E-40D6-90B5-3842C654B205}"/>
              </a:ext>
            </a:extLst>
          </p:cNvPr>
          <p:cNvSpPr txBox="1"/>
          <p:nvPr/>
        </p:nvSpPr>
        <p:spPr>
          <a:xfrm>
            <a:off x="4291410" y="3466988"/>
            <a:ext cx="1213983" cy="369332"/>
          </a:xfrm>
          <a:prstGeom prst="rect">
            <a:avLst/>
          </a:prstGeom>
          <a:noFill/>
        </p:spPr>
        <p:txBody>
          <a:bodyPr wrap="square" rtlCol="0">
            <a:spAutoFit/>
          </a:bodyPr>
          <a:lstStyle/>
          <a:p>
            <a:r>
              <a:rPr lang="en-AU" sz="1200" b="1" dirty="0">
                <a:latin typeface="Arial Narrow" panose="020B0606020202030204" pitchFamily="34" charset="0"/>
              </a:rPr>
              <a:t>Tagged (M) = </a:t>
            </a:r>
            <a:r>
              <a:rPr lang="en-AU" b="1" dirty="0">
                <a:latin typeface="Arial Narrow" panose="020B0606020202030204" pitchFamily="34" charset="0"/>
              </a:rPr>
              <a:t> </a:t>
            </a:r>
          </a:p>
        </p:txBody>
      </p:sp>
      <p:sp>
        <p:nvSpPr>
          <p:cNvPr id="129" name="Rectangle 128">
            <a:extLst>
              <a:ext uri="{FF2B5EF4-FFF2-40B4-BE49-F238E27FC236}">
                <a16:creationId xmlns:a16="http://schemas.microsoft.com/office/drawing/2014/main" id="{749A0592-FE0C-45BD-87EC-82494DE79DCC}"/>
              </a:ext>
            </a:extLst>
          </p:cNvPr>
          <p:cNvSpPr/>
          <p:nvPr/>
        </p:nvSpPr>
        <p:spPr>
          <a:xfrm>
            <a:off x="5355227" y="3544123"/>
            <a:ext cx="416826" cy="278956"/>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solidFill>
                  <a:schemeClr val="tx1"/>
                </a:solidFill>
                <a:latin typeface="Arial Narrow" panose="020B0606020202030204" pitchFamily="34" charset="0"/>
              </a:rPr>
              <a:t>6</a:t>
            </a:r>
          </a:p>
        </p:txBody>
      </p:sp>
      <p:sp>
        <p:nvSpPr>
          <p:cNvPr id="130" name="TextBox 129">
            <a:extLst>
              <a:ext uri="{FF2B5EF4-FFF2-40B4-BE49-F238E27FC236}">
                <a16:creationId xmlns:a16="http://schemas.microsoft.com/office/drawing/2014/main" id="{6BF7AD65-4B9D-4C02-9FA8-C4EDF2964F6A}"/>
              </a:ext>
            </a:extLst>
          </p:cNvPr>
          <p:cNvSpPr txBox="1"/>
          <p:nvPr/>
        </p:nvSpPr>
        <p:spPr>
          <a:xfrm>
            <a:off x="3159655" y="4182063"/>
            <a:ext cx="432048" cy="338554"/>
          </a:xfrm>
          <a:prstGeom prst="rect">
            <a:avLst/>
          </a:prstGeom>
          <a:noFill/>
        </p:spPr>
        <p:txBody>
          <a:bodyPr wrap="square" rtlCol="0">
            <a:spAutoFit/>
          </a:bodyPr>
          <a:lstStyle/>
          <a:p>
            <a:r>
              <a:rPr lang="en-AU" sz="1600" b="1" dirty="0"/>
              <a:t>+</a:t>
            </a:r>
          </a:p>
        </p:txBody>
      </p:sp>
      <p:sp>
        <p:nvSpPr>
          <p:cNvPr id="131" name="Freeform: Shape 130">
            <a:extLst>
              <a:ext uri="{FF2B5EF4-FFF2-40B4-BE49-F238E27FC236}">
                <a16:creationId xmlns:a16="http://schemas.microsoft.com/office/drawing/2014/main" id="{70F5F3E5-C416-4491-B77F-E4A073415E7A}"/>
              </a:ext>
            </a:extLst>
          </p:cNvPr>
          <p:cNvSpPr/>
          <p:nvPr/>
        </p:nvSpPr>
        <p:spPr>
          <a:xfrm>
            <a:off x="3386073" y="4264886"/>
            <a:ext cx="246775" cy="178570"/>
          </a:xfrm>
          <a:custGeom>
            <a:avLst/>
            <a:gdLst>
              <a:gd name="connsiteX0" fmla="*/ 336 w 415972"/>
              <a:gd name="connsiteY0" fmla="*/ 180109 h 318654"/>
              <a:gd name="connsiteX1" fmla="*/ 14191 w 415972"/>
              <a:gd name="connsiteY1" fmla="*/ 131618 h 318654"/>
              <a:gd name="connsiteX2" fmla="*/ 34972 w 415972"/>
              <a:gd name="connsiteY2" fmla="*/ 90054 h 318654"/>
              <a:gd name="connsiteX3" fmla="*/ 104245 w 415972"/>
              <a:gd name="connsiteY3" fmla="*/ 13854 h 318654"/>
              <a:gd name="connsiteX4" fmla="*/ 125027 w 415972"/>
              <a:gd name="connsiteY4" fmla="*/ 0 h 318654"/>
              <a:gd name="connsiteX5" fmla="*/ 228936 w 415972"/>
              <a:gd name="connsiteY5" fmla="*/ 6927 h 318654"/>
              <a:gd name="connsiteX6" fmla="*/ 249718 w 415972"/>
              <a:gd name="connsiteY6" fmla="*/ 20782 h 318654"/>
              <a:gd name="connsiteX7" fmla="*/ 270500 w 415972"/>
              <a:gd name="connsiteY7" fmla="*/ 27709 h 318654"/>
              <a:gd name="connsiteX8" fmla="*/ 291281 w 415972"/>
              <a:gd name="connsiteY8" fmla="*/ 62345 h 318654"/>
              <a:gd name="connsiteX9" fmla="*/ 305136 w 415972"/>
              <a:gd name="connsiteY9" fmla="*/ 83127 h 318654"/>
              <a:gd name="connsiteX10" fmla="*/ 312063 w 415972"/>
              <a:gd name="connsiteY10" fmla="*/ 110836 h 318654"/>
              <a:gd name="connsiteX11" fmla="*/ 346700 w 415972"/>
              <a:gd name="connsiteY11" fmla="*/ 173182 h 318654"/>
              <a:gd name="connsiteX12" fmla="*/ 367481 w 415972"/>
              <a:gd name="connsiteY12" fmla="*/ 117763 h 318654"/>
              <a:gd name="connsiteX13" fmla="*/ 388263 w 415972"/>
              <a:gd name="connsiteY13" fmla="*/ 76200 h 318654"/>
              <a:gd name="connsiteX14" fmla="*/ 415972 w 415972"/>
              <a:gd name="connsiteY14" fmla="*/ 13854 h 318654"/>
              <a:gd name="connsiteX15" fmla="*/ 409045 w 415972"/>
              <a:gd name="connsiteY15" fmla="*/ 145472 h 318654"/>
              <a:gd name="connsiteX16" fmla="*/ 402118 w 415972"/>
              <a:gd name="connsiteY16" fmla="*/ 166254 h 318654"/>
              <a:gd name="connsiteX17" fmla="*/ 374409 w 415972"/>
              <a:gd name="connsiteY17" fmla="*/ 318654 h 318654"/>
              <a:gd name="connsiteX18" fmla="*/ 360554 w 415972"/>
              <a:gd name="connsiteY18" fmla="*/ 297872 h 318654"/>
              <a:gd name="connsiteX19" fmla="*/ 353627 w 415972"/>
              <a:gd name="connsiteY19" fmla="*/ 277091 h 318654"/>
              <a:gd name="connsiteX20" fmla="*/ 325918 w 415972"/>
              <a:gd name="connsiteY20" fmla="*/ 263236 h 318654"/>
              <a:gd name="connsiteX21" fmla="*/ 284354 w 415972"/>
              <a:gd name="connsiteY21" fmla="*/ 297872 h 318654"/>
              <a:gd name="connsiteX22" fmla="*/ 256645 w 415972"/>
              <a:gd name="connsiteY22" fmla="*/ 318654 h 318654"/>
              <a:gd name="connsiteX23" fmla="*/ 62681 w 415972"/>
              <a:gd name="connsiteY23" fmla="*/ 304800 h 318654"/>
              <a:gd name="connsiteX24" fmla="*/ 41900 w 415972"/>
              <a:gd name="connsiteY24" fmla="*/ 297872 h 318654"/>
              <a:gd name="connsiteX25" fmla="*/ 28045 w 415972"/>
              <a:gd name="connsiteY25" fmla="*/ 277091 h 318654"/>
              <a:gd name="connsiteX26" fmla="*/ 336 w 415972"/>
              <a:gd name="connsiteY26" fmla="*/ 180109 h 318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15972" h="318654">
                <a:moveTo>
                  <a:pt x="336" y="180109"/>
                </a:moveTo>
                <a:cubicBezTo>
                  <a:pt x="-1973" y="155864"/>
                  <a:pt x="8156" y="147308"/>
                  <a:pt x="14191" y="131618"/>
                </a:cubicBezTo>
                <a:cubicBezTo>
                  <a:pt x="19751" y="117161"/>
                  <a:pt x="27450" y="103595"/>
                  <a:pt x="34972" y="90054"/>
                </a:cubicBezTo>
                <a:cubicBezTo>
                  <a:pt x="50067" y="62882"/>
                  <a:pt x="84520" y="27003"/>
                  <a:pt x="104245" y="13854"/>
                </a:cubicBezTo>
                <a:lnTo>
                  <a:pt x="125027" y="0"/>
                </a:lnTo>
                <a:cubicBezTo>
                  <a:pt x="159663" y="2309"/>
                  <a:pt x="194695" y="1220"/>
                  <a:pt x="228936" y="6927"/>
                </a:cubicBezTo>
                <a:cubicBezTo>
                  <a:pt x="237148" y="8296"/>
                  <a:pt x="242271" y="17059"/>
                  <a:pt x="249718" y="20782"/>
                </a:cubicBezTo>
                <a:cubicBezTo>
                  <a:pt x="256249" y="24048"/>
                  <a:pt x="263573" y="25400"/>
                  <a:pt x="270500" y="27709"/>
                </a:cubicBezTo>
                <a:cubicBezTo>
                  <a:pt x="277427" y="39254"/>
                  <a:pt x="284145" y="50928"/>
                  <a:pt x="291281" y="62345"/>
                </a:cubicBezTo>
                <a:cubicBezTo>
                  <a:pt x="295694" y="69405"/>
                  <a:pt x="301856" y="75475"/>
                  <a:pt x="305136" y="83127"/>
                </a:cubicBezTo>
                <a:cubicBezTo>
                  <a:pt x="308886" y="91878"/>
                  <a:pt x="308720" y="101922"/>
                  <a:pt x="312063" y="110836"/>
                </a:cubicBezTo>
                <a:cubicBezTo>
                  <a:pt x="318687" y="128500"/>
                  <a:pt x="337884" y="158489"/>
                  <a:pt x="346700" y="173182"/>
                </a:cubicBezTo>
                <a:cubicBezTo>
                  <a:pt x="353910" y="151550"/>
                  <a:pt x="357129" y="140538"/>
                  <a:pt x="367481" y="117763"/>
                </a:cubicBezTo>
                <a:cubicBezTo>
                  <a:pt x="373891" y="103662"/>
                  <a:pt x="382305" y="90498"/>
                  <a:pt x="388263" y="76200"/>
                </a:cubicBezTo>
                <a:cubicBezTo>
                  <a:pt x="415744" y="10247"/>
                  <a:pt x="387750" y="56188"/>
                  <a:pt x="415972" y="13854"/>
                </a:cubicBezTo>
                <a:cubicBezTo>
                  <a:pt x="413663" y="57727"/>
                  <a:pt x="413022" y="101719"/>
                  <a:pt x="409045" y="145472"/>
                </a:cubicBezTo>
                <a:cubicBezTo>
                  <a:pt x="408384" y="152744"/>
                  <a:pt x="403550" y="159094"/>
                  <a:pt x="402118" y="166254"/>
                </a:cubicBezTo>
                <a:cubicBezTo>
                  <a:pt x="391992" y="216884"/>
                  <a:pt x="383645" y="267854"/>
                  <a:pt x="374409" y="318654"/>
                </a:cubicBezTo>
                <a:cubicBezTo>
                  <a:pt x="369791" y="311727"/>
                  <a:pt x="364277" y="305319"/>
                  <a:pt x="360554" y="297872"/>
                </a:cubicBezTo>
                <a:cubicBezTo>
                  <a:pt x="357289" y="291341"/>
                  <a:pt x="358790" y="282254"/>
                  <a:pt x="353627" y="277091"/>
                </a:cubicBezTo>
                <a:cubicBezTo>
                  <a:pt x="346325" y="269789"/>
                  <a:pt x="335154" y="267854"/>
                  <a:pt x="325918" y="263236"/>
                </a:cubicBezTo>
                <a:cubicBezTo>
                  <a:pt x="279987" y="293857"/>
                  <a:pt x="331024" y="257870"/>
                  <a:pt x="284354" y="297872"/>
                </a:cubicBezTo>
                <a:cubicBezTo>
                  <a:pt x="275588" y="305386"/>
                  <a:pt x="265881" y="311727"/>
                  <a:pt x="256645" y="318654"/>
                </a:cubicBezTo>
                <a:cubicBezTo>
                  <a:pt x="191990" y="314036"/>
                  <a:pt x="127199" y="311044"/>
                  <a:pt x="62681" y="304800"/>
                </a:cubicBezTo>
                <a:cubicBezTo>
                  <a:pt x="55413" y="304097"/>
                  <a:pt x="47602" y="302433"/>
                  <a:pt x="41900" y="297872"/>
                </a:cubicBezTo>
                <a:cubicBezTo>
                  <a:pt x="35399" y="292671"/>
                  <a:pt x="32663" y="284018"/>
                  <a:pt x="28045" y="277091"/>
                </a:cubicBezTo>
                <a:cubicBezTo>
                  <a:pt x="12718" y="215779"/>
                  <a:pt x="2645" y="204354"/>
                  <a:pt x="336" y="180109"/>
                </a:cubicBezTo>
                <a:close/>
              </a:path>
            </a:pathLst>
          </a:cu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2" name="Freeform: Shape 131">
            <a:extLst>
              <a:ext uri="{FF2B5EF4-FFF2-40B4-BE49-F238E27FC236}">
                <a16:creationId xmlns:a16="http://schemas.microsoft.com/office/drawing/2014/main" id="{85390915-56E9-4D01-B8A1-C3A6C4A25D93}"/>
              </a:ext>
            </a:extLst>
          </p:cNvPr>
          <p:cNvSpPr/>
          <p:nvPr/>
        </p:nvSpPr>
        <p:spPr>
          <a:xfrm>
            <a:off x="2958219" y="4259913"/>
            <a:ext cx="246775" cy="178570"/>
          </a:xfrm>
          <a:custGeom>
            <a:avLst/>
            <a:gdLst>
              <a:gd name="connsiteX0" fmla="*/ 336 w 415972"/>
              <a:gd name="connsiteY0" fmla="*/ 180109 h 318654"/>
              <a:gd name="connsiteX1" fmla="*/ 14191 w 415972"/>
              <a:gd name="connsiteY1" fmla="*/ 131618 h 318654"/>
              <a:gd name="connsiteX2" fmla="*/ 34972 w 415972"/>
              <a:gd name="connsiteY2" fmla="*/ 90054 h 318654"/>
              <a:gd name="connsiteX3" fmla="*/ 104245 w 415972"/>
              <a:gd name="connsiteY3" fmla="*/ 13854 h 318654"/>
              <a:gd name="connsiteX4" fmla="*/ 125027 w 415972"/>
              <a:gd name="connsiteY4" fmla="*/ 0 h 318654"/>
              <a:gd name="connsiteX5" fmla="*/ 228936 w 415972"/>
              <a:gd name="connsiteY5" fmla="*/ 6927 h 318654"/>
              <a:gd name="connsiteX6" fmla="*/ 249718 w 415972"/>
              <a:gd name="connsiteY6" fmla="*/ 20782 h 318654"/>
              <a:gd name="connsiteX7" fmla="*/ 270500 w 415972"/>
              <a:gd name="connsiteY7" fmla="*/ 27709 h 318654"/>
              <a:gd name="connsiteX8" fmla="*/ 291281 w 415972"/>
              <a:gd name="connsiteY8" fmla="*/ 62345 h 318654"/>
              <a:gd name="connsiteX9" fmla="*/ 305136 w 415972"/>
              <a:gd name="connsiteY9" fmla="*/ 83127 h 318654"/>
              <a:gd name="connsiteX10" fmla="*/ 312063 w 415972"/>
              <a:gd name="connsiteY10" fmla="*/ 110836 h 318654"/>
              <a:gd name="connsiteX11" fmla="*/ 346700 w 415972"/>
              <a:gd name="connsiteY11" fmla="*/ 173182 h 318654"/>
              <a:gd name="connsiteX12" fmla="*/ 367481 w 415972"/>
              <a:gd name="connsiteY12" fmla="*/ 117763 h 318654"/>
              <a:gd name="connsiteX13" fmla="*/ 388263 w 415972"/>
              <a:gd name="connsiteY13" fmla="*/ 76200 h 318654"/>
              <a:gd name="connsiteX14" fmla="*/ 415972 w 415972"/>
              <a:gd name="connsiteY14" fmla="*/ 13854 h 318654"/>
              <a:gd name="connsiteX15" fmla="*/ 409045 w 415972"/>
              <a:gd name="connsiteY15" fmla="*/ 145472 h 318654"/>
              <a:gd name="connsiteX16" fmla="*/ 402118 w 415972"/>
              <a:gd name="connsiteY16" fmla="*/ 166254 h 318654"/>
              <a:gd name="connsiteX17" fmla="*/ 374409 w 415972"/>
              <a:gd name="connsiteY17" fmla="*/ 318654 h 318654"/>
              <a:gd name="connsiteX18" fmla="*/ 360554 w 415972"/>
              <a:gd name="connsiteY18" fmla="*/ 297872 h 318654"/>
              <a:gd name="connsiteX19" fmla="*/ 353627 w 415972"/>
              <a:gd name="connsiteY19" fmla="*/ 277091 h 318654"/>
              <a:gd name="connsiteX20" fmla="*/ 325918 w 415972"/>
              <a:gd name="connsiteY20" fmla="*/ 263236 h 318654"/>
              <a:gd name="connsiteX21" fmla="*/ 284354 w 415972"/>
              <a:gd name="connsiteY21" fmla="*/ 297872 h 318654"/>
              <a:gd name="connsiteX22" fmla="*/ 256645 w 415972"/>
              <a:gd name="connsiteY22" fmla="*/ 318654 h 318654"/>
              <a:gd name="connsiteX23" fmla="*/ 62681 w 415972"/>
              <a:gd name="connsiteY23" fmla="*/ 304800 h 318654"/>
              <a:gd name="connsiteX24" fmla="*/ 41900 w 415972"/>
              <a:gd name="connsiteY24" fmla="*/ 297872 h 318654"/>
              <a:gd name="connsiteX25" fmla="*/ 28045 w 415972"/>
              <a:gd name="connsiteY25" fmla="*/ 277091 h 318654"/>
              <a:gd name="connsiteX26" fmla="*/ 336 w 415972"/>
              <a:gd name="connsiteY26" fmla="*/ 180109 h 318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15972" h="318654">
                <a:moveTo>
                  <a:pt x="336" y="180109"/>
                </a:moveTo>
                <a:cubicBezTo>
                  <a:pt x="-1973" y="155864"/>
                  <a:pt x="8156" y="147308"/>
                  <a:pt x="14191" y="131618"/>
                </a:cubicBezTo>
                <a:cubicBezTo>
                  <a:pt x="19751" y="117161"/>
                  <a:pt x="27450" y="103595"/>
                  <a:pt x="34972" y="90054"/>
                </a:cubicBezTo>
                <a:cubicBezTo>
                  <a:pt x="50067" y="62882"/>
                  <a:pt x="84520" y="27003"/>
                  <a:pt x="104245" y="13854"/>
                </a:cubicBezTo>
                <a:lnTo>
                  <a:pt x="125027" y="0"/>
                </a:lnTo>
                <a:cubicBezTo>
                  <a:pt x="159663" y="2309"/>
                  <a:pt x="194695" y="1220"/>
                  <a:pt x="228936" y="6927"/>
                </a:cubicBezTo>
                <a:cubicBezTo>
                  <a:pt x="237148" y="8296"/>
                  <a:pt x="242271" y="17059"/>
                  <a:pt x="249718" y="20782"/>
                </a:cubicBezTo>
                <a:cubicBezTo>
                  <a:pt x="256249" y="24048"/>
                  <a:pt x="263573" y="25400"/>
                  <a:pt x="270500" y="27709"/>
                </a:cubicBezTo>
                <a:cubicBezTo>
                  <a:pt x="277427" y="39254"/>
                  <a:pt x="284145" y="50928"/>
                  <a:pt x="291281" y="62345"/>
                </a:cubicBezTo>
                <a:cubicBezTo>
                  <a:pt x="295694" y="69405"/>
                  <a:pt x="301856" y="75475"/>
                  <a:pt x="305136" y="83127"/>
                </a:cubicBezTo>
                <a:cubicBezTo>
                  <a:pt x="308886" y="91878"/>
                  <a:pt x="308720" y="101922"/>
                  <a:pt x="312063" y="110836"/>
                </a:cubicBezTo>
                <a:cubicBezTo>
                  <a:pt x="318687" y="128500"/>
                  <a:pt x="337884" y="158489"/>
                  <a:pt x="346700" y="173182"/>
                </a:cubicBezTo>
                <a:cubicBezTo>
                  <a:pt x="353910" y="151550"/>
                  <a:pt x="357129" y="140538"/>
                  <a:pt x="367481" y="117763"/>
                </a:cubicBezTo>
                <a:cubicBezTo>
                  <a:pt x="373891" y="103662"/>
                  <a:pt x="382305" y="90498"/>
                  <a:pt x="388263" y="76200"/>
                </a:cubicBezTo>
                <a:cubicBezTo>
                  <a:pt x="415744" y="10247"/>
                  <a:pt x="387750" y="56188"/>
                  <a:pt x="415972" y="13854"/>
                </a:cubicBezTo>
                <a:cubicBezTo>
                  <a:pt x="413663" y="57727"/>
                  <a:pt x="413022" y="101719"/>
                  <a:pt x="409045" y="145472"/>
                </a:cubicBezTo>
                <a:cubicBezTo>
                  <a:pt x="408384" y="152744"/>
                  <a:pt x="403550" y="159094"/>
                  <a:pt x="402118" y="166254"/>
                </a:cubicBezTo>
                <a:cubicBezTo>
                  <a:pt x="391992" y="216884"/>
                  <a:pt x="383645" y="267854"/>
                  <a:pt x="374409" y="318654"/>
                </a:cubicBezTo>
                <a:cubicBezTo>
                  <a:pt x="369791" y="311727"/>
                  <a:pt x="364277" y="305319"/>
                  <a:pt x="360554" y="297872"/>
                </a:cubicBezTo>
                <a:cubicBezTo>
                  <a:pt x="357289" y="291341"/>
                  <a:pt x="358790" y="282254"/>
                  <a:pt x="353627" y="277091"/>
                </a:cubicBezTo>
                <a:cubicBezTo>
                  <a:pt x="346325" y="269789"/>
                  <a:pt x="335154" y="267854"/>
                  <a:pt x="325918" y="263236"/>
                </a:cubicBezTo>
                <a:cubicBezTo>
                  <a:pt x="279987" y="293857"/>
                  <a:pt x="331024" y="257870"/>
                  <a:pt x="284354" y="297872"/>
                </a:cubicBezTo>
                <a:cubicBezTo>
                  <a:pt x="275588" y="305386"/>
                  <a:pt x="265881" y="311727"/>
                  <a:pt x="256645" y="318654"/>
                </a:cubicBezTo>
                <a:cubicBezTo>
                  <a:pt x="191990" y="314036"/>
                  <a:pt x="127199" y="311044"/>
                  <a:pt x="62681" y="304800"/>
                </a:cubicBezTo>
                <a:cubicBezTo>
                  <a:pt x="55413" y="304097"/>
                  <a:pt x="47602" y="302433"/>
                  <a:pt x="41900" y="297872"/>
                </a:cubicBezTo>
                <a:cubicBezTo>
                  <a:pt x="35399" y="292671"/>
                  <a:pt x="32663" y="284018"/>
                  <a:pt x="28045" y="277091"/>
                </a:cubicBezTo>
                <a:cubicBezTo>
                  <a:pt x="12718" y="215779"/>
                  <a:pt x="2645" y="204354"/>
                  <a:pt x="336" y="180109"/>
                </a:cubicBez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3" name="TextBox 132">
            <a:extLst>
              <a:ext uri="{FF2B5EF4-FFF2-40B4-BE49-F238E27FC236}">
                <a16:creationId xmlns:a16="http://schemas.microsoft.com/office/drawing/2014/main" id="{F7AE7C8C-846C-4EDD-9EC0-61FB0662AF89}"/>
              </a:ext>
            </a:extLst>
          </p:cNvPr>
          <p:cNvSpPr txBox="1"/>
          <p:nvPr/>
        </p:nvSpPr>
        <p:spPr>
          <a:xfrm>
            <a:off x="3651706" y="4159179"/>
            <a:ext cx="361528" cy="369332"/>
          </a:xfrm>
          <a:prstGeom prst="rect">
            <a:avLst/>
          </a:prstGeom>
          <a:noFill/>
        </p:spPr>
        <p:txBody>
          <a:bodyPr wrap="square" rtlCol="0">
            <a:spAutoFit/>
          </a:bodyPr>
          <a:lstStyle/>
          <a:p>
            <a:r>
              <a:rPr lang="en-AU" b="1" dirty="0">
                <a:latin typeface="Arial Narrow" panose="020B0606020202030204" pitchFamily="34" charset="0"/>
              </a:rPr>
              <a:t>= </a:t>
            </a:r>
          </a:p>
        </p:txBody>
      </p:sp>
      <p:sp>
        <p:nvSpPr>
          <p:cNvPr id="135" name="TextBox 134">
            <a:extLst>
              <a:ext uri="{FF2B5EF4-FFF2-40B4-BE49-F238E27FC236}">
                <a16:creationId xmlns:a16="http://schemas.microsoft.com/office/drawing/2014/main" id="{65AEB371-0821-4204-90CA-0217AA421A83}"/>
              </a:ext>
            </a:extLst>
          </p:cNvPr>
          <p:cNvSpPr txBox="1"/>
          <p:nvPr/>
        </p:nvSpPr>
        <p:spPr>
          <a:xfrm>
            <a:off x="3934926" y="4132438"/>
            <a:ext cx="1414824" cy="369332"/>
          </a:xfrm>
          <a:prstGeom prst="rect">
            <a:avLst/>
          </a:prstGeom>
          <a:noFill/>
        </p:spPr>
        <p:txBody>
          <a:bodyPr wrap="square" rtlCol="0">
            <a:spAutoFit/>
          </a:bodyPr>
          <a:lstStyle/>
          <a:p>
            <a:r>
              <a:rPr lang="en-AU" sz="1200" b="1" dirty="0">
                <a:latin typeface="Arial Narrow" panose="020B0606020202030204" pitchFamily="34" charset="0"/>
              </a:rPr>
              <a:t>Second catch (n) = </a:t>
            </a:r>
            <a:r>
              <a:rPr lang="en-AU" b="1" dirty="0">
                <a:latin typeface="Arial Narrow" panose="020B0606020202030204" pitchFamily="34" charset="0"/>
              </a:rPr>
              <a:t> </a:t>
            </a:r>
          </a:p>
        </p:txBody>
      </p:sp>
      <p:sp>
        <p:nvSpPr>
          <p:cNvPr id="136" name="Rectangle 135">
            <a:extLst>
              <a:ext uri="{FF2B5EF4-FFF2-40B4-BE49-F238E27FC236}">
                <a16:creationId xmlns:a16="http://schemas.microsoft.com/office/drawing/2014/main" id="{601F5F9A-7B76-4324-83D7-D0C76CB312A5}"/>
              </a:ext>
            </a:extLst>
          </p:cNvPr>
          <p:cNvSpPr/>
          <p:nvPr/>
        </p:nvSpPr>
        <p:spPr>
          <a:xfrm>
            <a:off x="5349750" y="4152965"/>
            <a:ext cx="416826" cy="27895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solidFill>
                  <a:schemeClr val="tx1"/>
                </a:solidFill>
                <a:latin typeface="Arial Narrow" panose="020B0606020202030204" pitchFamily="34" charset="0"/>
              </a:rPr>
              <a:t>3</a:t>
            </a:r>
          </a:p>
        </p:txBody>
      </p:sp>
      <p:sp>
        <p:nvSpPr>
          <p:cNvPr id="137" name="Freeform: Shape 136">
            <a:extLst>
              <a:ext uri="{FF2B5EF4-FFF2-40B4-BE49-F238E27FC236}">
                <a16:creationId xmlns:a16="http://schemas.microsoft.com/office/drawing/2014/main" id="{4A2A7819-8315-4DB6-A427-0BC965F5DA26}"/>
              </a:ext>
            </a:extLst>
          </p:cNvPr>
          <p:cNvSpPr/>
          <p:nvPr/>
        </p:nvSpPr>
        <p:spPr>
          <a:xfrm>
            <a:off x="3391989" y="4589974"/>
            <a:ext cx="246775" cy="178570"/>
          </a:xfrm>
          <a:custGeom>
            <a:avLst/>
            <a:gdLst>
              <a:gd name="connsiteX0" fmla="*/ 336 w 415972"/>
              <a:gd name="connsiteY0" fmla="*/ 180109 h 318654"/>
              <a:gd name="connsiteX1" fmla="*/ 14191 w 415972"/>
              <a:gd name="connsiteY1" fmla="*/ 131618 h 318654"/>
              <a:gd name="connsiteX2" fmla="*/ 34972 w 415972"/>
              <a:gd name="connsiteY2" fmla="*/ 90054 h 318654"/>
              <a:gd name="connsiteX3" fmla="*/ 104245 w 415972"/>
              <a:gd name="connsiteY3" fmla="*/ 13854 h 318654"/>
              <a:gd name="connsiteX4" fmla="*/ 125027 w 415972"/>
              <a:gd name="connsiteY4" fmla="*/ 0 h 318654"/>
              <a:gd name="connsiteX5" fmla="*/ 228936 w 415972"/>
              <a:gd name="connsiteY5" fmla="*/ 6927 h 318654"/>
              <a:gd name="connsiteX6" fmla="*/ 249718 w 415972"/>
              <a:gd name="connsiteY6" fmla="*/ 20782 h 318654"/>
              <a:gd name="connsiteX7" fmla="*/ 270500 w 415972"/>
              <a:gd name="connsiteY7" fmla="*/ 27709 h 318654"/>
              <a:gd name="connsiteX8" fmla="*/ 291281 w 415972"/>
              <a:gd name="connsiteY8" fmla="*/ 62345 h 318654"/>
              <a:gd name="connsiteX9" fmla="*/ 305136 w 415972"/>
              <a:gd name="connsiteY9" fmla="*/ 83127 h 318654"/>
              <a:gd name="connsiteX10" fmla="*/ 312063 w 415972"/>
              <a:gd name="connsiteY10" fmla="*/ 110836 h 318654"/>
              <a:gd name="connsiteX11" fmla="*/ 346700 w 415972"/>
              <a:gd name="connsiteY11" fmla="*/ 173182 h 318654"/>
              <a:gd name="connsiteX12" fmla="*/ 367481 w 415972"/>
              <a:gd name="connsiteY12" fmla="*/ 117763 h 318654"/>
              <a:gd name="connsiteX13" fmla="*/ 388263 w 415972"/>
              <a:gd name="connsiteY13" fmla="*/ 76200 h 318654"/>
              <a:gd name="connsiteX14" fmla="*/ 415972 w 415972"/>
              <a:gd name="connsiteY14" fmla="*/ 13854 h 318654"/>
              <a:gd name="connsiteX15" fmla="*/ 409045 w 415972"/>
              <a:gd name="connsiteY15" fmla="*/ 145472 h 318654"/>
              <a:gd name="connsiteX16" fmla="*/ 402118 w 415972"/>
              <a:gd name="connsiteY16" fmla="*/ 166254 h 318654"/>
              <a:gd name="connsiteX17" fmla="*/ 374409 w 415972"/>
              <a:gd name="connsiteY17" fmla="*/ 318654 h 318654"/>
              <a:gd name="connsiteX18" fmla="*/ 360554 w 415972"/>
              <a:gd name="connsiteY18" fmla="*/ 297872 h 318654"/>
              <a:gd name="connsiteX19" fmla="*/ 353627 w 415972"/>
              <a:gd name="connsiteY19" fmla="*/ 277091 h 318654"/>
              <a:gd name="connsiteX20" fmla="*/ 325918 w 415972"/>
              <a:gd name="connsiteY20" fmla="*/ 263236 h 318654"/>
              <a:gd name="connsiteX21" fmla="*/ 284354 w 415972"/>
              <a:gd name="connsiteY21" fmla="*/ 297872 h 318654"/>
              <a:gd name="connsiteX22" fmla="*/ 256645 w 415972"/>
              <a:gd name="connsiteY22" fmla="*/ 318654 h 318654"/>
              <a:gd name="connsiteX23" fmla="*/ 62681 w 415972"/>
              <a:gd name="connsiteY23" fmla="*/ 304800 h 318654"/>
              <a:gd name="connsiteX24" fmla="*/ 41900 w 415972"/>
              <a:gd name="connsiteY24" fmla="*/ 297872 h 318654"/>
              <a:gd name="connsiteX25" fmla="*/ 28045 w 415972"/>
              <a:gd name="connsiteY25" fmla="*/ 277091 h 318654"/>
              <a:gd name="connsiteX26" fmla="*/ 336 w 415972"/>
              <a:gd name="connsiteY26" fmla="*/ 180109 h 318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15972" h="318654">
                <a:moveTo>
                  <a:pt x="336" y="180109"/>
                </a:moveTo>
                <a:cubicBezTo>
                  <a:pt x="-1973" y="155864"/>
                  <a:pt x="8156" y="147308"/>
                  <a:pt x="14191" y="131618"/>
                </a:cubicBezTo>
                <a:cubicBezTo>
                  <a:pt x="19751" y="117161"/>
                  <a:pt x="27450" y="103595"/>
                  <a:pt x="34972" y="90054"/>
                </a:cubicBezTo>
                <a:cubicBezTo>
                  <a:pt x="50067" y="62882"/>
                  <a:pt x="84520" y="27003"/>
                  <a:pt x="104245" y="13854"/>
                </a:cubicBezTo>
                <a:lnTo>
                  <a:pt x="125027" y="0"/>
                </a:lnTo>
                <a:cubicBezTo>
                  <a:pt x="159663" y="2309"/>
                  <a:pt x="194695" y="1220"/>
                  <a:pt x="228936" y="6927"/>
                </a:cubicBezTo>
                <a:cubicBezTo>
                  <a:pt x="237148" y="8296"/>
                  <a:pt x="242271" y="17059"/>
                  <a:pt x="249718" y="20782"/>
                </a:cubicBezTo>
                <a:cubicBezTo>
                  <a:pt x="256249" y="24048"/>
                  <a:pt x="263573" y="25400"/>
                  <a:pt x="270500" y="27709"/>
                </a:cubicBezTo>
                <a:cubicBezTo>
                  <a:pt x="277427" y="39254"/>
                  <a:pt x="284145" y="50928"/>
                  <a:pt x="291281" y="62345"/>
                </a:cubicBezTo>
                <a:cubicBezTo>
                  <a:pt x="295694" y="69405"/>
                  <a:pt x="301856" y="75475"/>
                  <a:pt x="305136" y="83127"/>
                </a:cubicBezTo>
                <a:cubicBezTo>
                  <a:pt x="308886" y="91878"/>
                  <a:pt x="308720" y="101922"/>
                  <a:pt x="312063" y="110836"/>
                </a:cubicBezTo>
                <a:cubicBezTo>
                  <a:pt x="318687" y="128500"/>
                  <a:pt x="337884" y="158489"/>
                  <a:pt x="346700" y="173182"/>
                </a:cubicBezTo>
                <a:cubicBezTo>
                  <a:pt x="353910" y="151550"/>
                  <a:pt x="357129" y="140538"/>
                  <a:pt x="367481" y="117763"/>
                </a:cubicBezTo>
                <a:cubicBezTo>
                  <a:pt x="373891" y="103662"/>
                  <a:pt x="382305" y="90498"/>
                  <a:pt x="388263" y="76200"/>
                </a:cubicBezTo>
                <a:cubicBezTo>
                  <a:pt x="415744" y="10247"/>
                  <a:pt x="387750" y="56188"/>
                  <a:pt x="415972" y="13854"/>
                </a:cubicBezTo>
                <a:cubicBezTo>
                  <a:pt x="413663" y="57727"/>
                  <a:pt x="413022" y="101719"/>
                  <a:pt x="409045" y="145472"/>
                </a:cubicBezTo>
                <a:cubicBezTo>
                  <a:pt x="408384" y="152744"/>
                  <a:pt x="403550" y="159094"/>
                  <a:pt x="402118" y="166254"/>
                </a:cubicBezTo>
                <a:cubicBezTo>
                  <a:pt x="391992" y="216884"/>
                  <a:pt x="383645" y="267854"/>
                  <a:pt x="374409" y="318654"/>
                </a:cubicBezTo>
                <a:cubicBezTo>
                  <a:pt x="369791" y="311727"/>
                  <a:pt x="364277" y="305319"/>
                  <a:pt x="360554" y="297872"/>
                </a:cubicBezTo>
                <a:cubicBezTo>
                  <a:pt x="357289" y="291341"/>
                  <a:pt x="358790" y="282254"/>
                  <a:pt x="353627" y="277091"/>
                </a:cubicBezTo>
                <a:cubicBezTo>
                  <a:pt x="346325" y="269789"/>
                  <a:pt x="335154" y="267854"/>
                  <a:pt x="325918" y="263236"/>
                </a:cubicBezTo>
                <a:cubicBezTo>
                  <a:pt x="279987" y="293857"/>
                  <a:pt x="331024" y="257870"/>
                  <a:pt x="284354" y="297872"/>
                </a:cubicBezTo>
                <a:cubicBezTo>
                  <a:pt x="275588" y="305386"/>
                  <a:pt x="265881" y="311727"/>
                  <a:pt x="256645" y="318654"/>
                </a:cubicBezTo>
                <a:cubicBezTo>
                  <a:pt x="191990" y="314036"/>
                  <a:pt x="127199" y="311044"/>
                  <a:pt x="62681" y="304800"/>
                </a:cubicBezTo>
                <a:cubicBezTo>
                  <a:pt x="55413" y="304097"/>
                  <a:pt x="47602" y="302433"/>
                  <a:pt x="41900" y="297872"/>
                </a:cubicBezTo>
                <a:cubicBezTo>
                  <a:pt x="35399" y="292671"/>
                  <a:pt x="32663" y="284018"/>
                  <a:pt x="28045" y="277091"/>
                </a:cubicBezTo>
                <a:cubicBezTo>
                  <a:pt x="12718" y="215779"/>
                  <a:pt x="2645" y="204354"/>
                  <a:pt x="336" y="180109"/>
                </a:cubicBezTo>
                <a:close/>
              </a:path>
            </a:pathLst>
          </a:cu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8" name="TextBox 137">
            <a:extLst>
              <a:ext uri="{FF2B5EF4-FFF2-40B4-BE49-F238E27FC236}">
                <a16:creationId xmlns:a16="http://schemas.microsoft.com/office/drawing/2014/main" id="{423FE5A4-BBD4-44C4-9670-E1EC903BC3CF}"/>
              </a:ext>
            </a:extLst>
          </p:cNvPr>
          <p:cNvSpPr txBox="1"/>
          <p:nvPr/>
        </p:nvSpPr>
        <p:spPr>
          <a:xfrm>
            <a:off x="3666744" y="4470576"/>
            <a:ext cx="361528" cy="369332"/>
          </a:xfrm>
          <a:prstGeom prst="rect">
            <a:avLst/>
          </a:prstGeom>
          <a:noFill/>
        </p:spPr>
        <p:txBody>
          <a:bodyPr wrap="square" rtlCol="0">
            <a:spAutoFit/>
          </a:bodyPr>
          <a:lstStyle/>
          <a:p>
            <a:r>
              <a:rPr lang="en-AU" b="1" dirty="0">
                <a:latin typeface="Arial Narrow" panose="020B0606020202030204" pitchFamily="34" charset="0"/>
              </a:rPr>
              <a:t>= </a:t>
            </a:r>
          </a:p>
        </p:txBody>
      </p:sp>
      <p:sp>
        <p:nvSpPr>
          <p:cNvPr id="139" name="TextBox 138">
            <a:extLst>
              <a:ext uri="{FF2B5EF4-FFF2-40B4-BE49-F238E27FC236}">
                <a16:creationId xmlns:a16="http://schemas.microsoft.com/office/drawing/2014/main" id="{4FC7E991-E59D-44E3-A4F5-001DAC01DE59}"/>
              </a:ext>
            </a:extLst>
          </p:cNvPr>
          <p:cNvSpPr txBox="1"/>
          <p:nvPr/>
        </p:nvSpPr>
        <p:spPr>
          <a:xfrm>
            <a:off x="4039023" y="4430307"/>
            <a:ext cx="1299584" cy="369332"/>
          </a:xfrm>
          <a:prstGeom prst="rect">
            <a:avLst/>
          </a:prstGeom>
          <a:noFill/>
        </p:spPr>
        <p:txBody>
          <a:bodyPr wrap="square" rtlCol="0">
            <a:spAutoFit/>
          </a:bodyPr>
          <a:lstStyle/>
          <a:p>
            <a:r>
              <a:rPr lang="en-AU" sz="1200" b="1" dirty="0">
                <a:latin typeface="Arial Narrow" panose="020B0606020202030204" pitchFamily="34" charset="0"/>
              </a:rPr>
              <a:t>Recaptures (m) = </a:t>
            </a:r>
            <a:r>
              <a:rPr lang="en-AU" b="1" dirty="0">
                <a:latin typeface="Arial Narrow" panose="020B0606020202030204" pitchFamily="34" charset="0"/>
              </a:rPr>
              <a:t> </a:t>
            </a:r>
          </a:p>
        </p:txBody>
      </p:sp>
      <p:sp>
        <p:nvSpPr>
          <p:cNvPr id="140" name="Rectangle 139">
            <a:extLst>
              <a:ext uri="{FF2B5EF4-FFF2-40B4-BE49-F238E27FC236}">
                <a16:creationId xmlns:a16="http://schemas.microsoft.com/office/drawing/2014/main" id="{1E5BFAC9-3C37-42BA-8E92-7E3CABA8AAC8}"/>
              </a:ext>
            </a:extLst>
          </p:cNvPr>
          <p:cNvSpPr/>
          <p:nvPr/>
        </p:nvSpPr>
        <p:spPr>
          <a:xfrm>
            <a:off x="5349750" y="4501770"/>
            <a:ext cx="416826" cy="278956"/>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solidFill>
                  <a:schemeClr val="tx1"/>
                </a:solidFill>
                <a:latin typeface="Arial Narrow" panose="020B0606020202030204" pitchFamily="34" charset="0"/>
              </a:rPr>
              <a:t>1</a:t>
            </a:r>
          </a:p>
        </p:txBody>
      </p:sp>
      <p:sp>
        <p:nvSpPr>
          <p:cNvPr id="141" name="Freeform: Shape 140">
            <a:extLst>
              <a:ext uri="{FF2B5EF4-FFF2-40B4-BE49-F238E27FC236}">
                <a16:creationId xmlns:a16="http://schemas.microsoft.com/office/drawing/2014/main" id="{038E79EB-AA89-4301-B9E6-1E636DF4217A}"/>
              </a:ext>
            </a:extLst>
          </p:cNvPr>
          <p:cNvSpPr/>
          <p:nvPr/>
        </p:nvSpPr>
        <p:spPr>
          <a:xfrm>
            <a:off x="1948179" y="4159429"/>
            <a:ext cx="246775" cy="178570"/>
          </a:xfrm>
          <a:custGeom>
            <a:avLst/>
            <a:gdLst>
              <a:gd name="connsiteX0" fmla="*/ 336 w 415972"/>
              <a:gd name="connsiteY0" fmla="*/ 180109 h 318654"/>
              <a:gd name="connsiteX1" fmla="*/ 14191 w 415972"/>
              <a:gd name="connsiteY1" fmla="*/ 131618 h 318654"/>
              <a:gd name="connsiteX2" fmla="*/ 34972 w 415972"/>
              <a:gd name="connsiteY2" fmla="*/ 90054 h 318654"/>
              <a:gd name="connsiteX3" fmla="*/ 104245 w 415972"/>
              <a:gd name="connsiteY3" fmla="*/ 13854 h 318654"/>
              <a:gd name="connsiteX4" fmla="*/ 125027 w 415972"/>
              <a:gd name="connsiteY4" fmla="*/ 0 h 318654"/>
              <a:gd name="connsiteX5" fmla="*/ 228936 w 415972"/>
              <a:gd name="connsiteY5" fmla="*/ 6927 h 318654"/>
              <a:gd name="connsiteX6" fmla="*/ 249718 w 415972"/>
              <a:gd name="connsiteY6" fmla="*/ 20782 h 318654"/>
              <a:gd name="connsiteX7" fmla="*/ 270500 w 415972"/>
              <a:gd name="connsiteY7" fmla="*/ 27709 h 318654"/>
              <a:gd name="connsiteX8" fmla="*/ 291281 w 415972"/>
              <a:gd name="connsiteY8" fmla="*/ 62345 h 318654"/>
              <a:gd name="connsiteX9" fmla="*/ 305136 w 415972"/>
              <a:gd name="connsiteY9" fmla="*/ 83127 h 318654"/>
              <a:gd name="connsiteX10" fmla="*/ 312063 w 415972"/>
              <a:gd name="connsiteY10" fmla="*/ 110836 h 318654"/>
              <a:gd name="connsiteX11" fmla="*/ 346700 w 415972"/>
              <a:gd name="connsiteY11" fmla="*/ 173182 h 318654"/>
              <a:gd name="connsiteX12" fmla="*/ 367481 w 415972"/>
              <a:gd name="connsiteY12" fmla="*/ 117763 h 318654"/>
              <a:gd name="connsiteX13" fmla="*/ 388263 w 415972"/>
              <a:gd name="connsiteY13" fmla="*/ 76200 h 318654"/>
              <a:gd name="connsiteX14" fmla="*/ 415972 w 415972"/>
              <a:gd name="connsiteY14" fmla="*/ 13854 h 318654"/>
              <a:gd name="connsiteX15" fmla="*/ 409045 w 415972"/>
              <a:gd name="connsiteY15" fmla="*/ 145472 h 318654"/>
              <a:gd name="connsiteX16" fmla="*/ 402118 w 415972"/>
              <a:gd name="connsiteY16" fmla="*/ 166254 h 318654"/>
              <a:gd name="connsiteX17" fmla="*/ 374409 w 415972"/>
              <a:gd name="connsiteY17" fmla="*/ 318654 h 318654"/>
              <a:gd name="connsiteX18" fmla="*/ 360554 w 415972"/>
              <a:gd name="connsiteY18" fmla="*/ 297872 h 318654"/>
              <a:gd name="connsiteX19" fmla="*/ 353627 w 415972"/>
              <a:gd name="connsiteY19" fmla="*/ 277091 h 318654"/>
              <a:gd name="connsiteX20" fmla="*/ 325918 w 415972"/>
              <a:gd name="connsiteY20" fmla="*/ 263236 h 318654"/>
              <a:gd name="connsiteX21" fmla="*/ 284354 w 415972"/>
              <a:gd name="connsiteY21" fmla="*/ 297872 h 318654"/>
              <a:gd name="connsiteX22" fmla="*/ 256645 w 415972"/>
              <a:gd name="connsiteY22" fmla="*/ 318654 h 318654"/>
              <a:gd name="connsiteX23" fmla="*/ 62681 w 415972"/>
              <a:gd name="connsiteY23" fmla="*/ 304800 h 318654"/>
              <a:gd name="connsiteX24" fmla="*/ 41900 w 415972"/>
              <a:gd name="connsiteY24" fmla="*/ 297872 h 318654"/>
              <a:gd name="connsiteX25" fmla="*/ 28045 w 415972"/>
              <a:gd name="connsiteY25" fmla="*/ 277091 h 318654"/>
              <a:gd name="connsiteX26" fmla="*/ 336 w 415972"/>
              <a:gd name="connsiteY26" fmla="*/ 180109 h 318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15972" h="318654">
                <a:moveTo>
                  <a:pt x="336" y="180109"/>
                </a:moveTo>
                <a:cubicBezTo>
                  <a:pt x="-1973" y="155864"/>
                  <a:pt x="8156" y="147308"/>
                  <a:pt x="14191" y="131618"/>
                </a:cubicBezTo>
                <a:cubicBezTo>
                  <a:pt x="19751" y="117161"/>
                  <a:pt x="27450" y="103595"/>
                  <a:pt x="34972" y="90054"/>
                </a:cubicBezTo>
                <a:cubicBezTo>
                  <a:pt x="50067" y="62882"/>
                  <a:pt x="84520" y="27003"/>
                  <a:pt x="104245" y="13854"/>
                </a:cubicBezTo>
                <a:lnTo>
                  <a:pt x="125027" y="0"/>
                </a:lnTo>
                <a:cubicBezTo>
                  <a:pt x="159663" y="2309"/>
                  <a:pt x="194695" y="1220"/>
                  <a:pt x="228936" y="6927"/>
                </a:cubicBezTo>
                <a:cubicBezTo>
                  <a:pt x="237148" y="8296"/>
                  <a:pt x="242271" y="17059"/>
                  <a:pt x="249718" y="20782"/>
                </a:cubicBezTo>
                <a:cubicBezTo>
                  <a:pt x="256249" y="24048"/>
                  <a:pt x="263573" y="25400"/>
                  <a:pt x="270500" y="27709"/>
                </a:cubicBezTo>
                <a:cubicBezTo>
                  <a:pt x="277427" y="39254"/>
                  <a:pt x="284145" y="50928"/>
                  <a:pt x="291281" y="62345"/>
                </a:cubicBezTo>
                <a:cubicBezTo>
                  <a:pt x="295694" y="69405"/>
                  <a:pt x="301856" y="75475"/>
                  <a:pt x="305136" y="83127"/>
                </a:cubicBezTo>
                <a:cubicBezTo>
                  <a:pt x="308886" y="91878"/>
                  <a:pt x="308720" y="101922"/>
                  <a:pt x="312063" y="110836"/>
                </a:cubicBezTo>
                <a:cubicBezTo>
                  <a:pt x="318687" y="128500"/>
                  <a:pt x="337884" y="158489"/>
                  <a:pt x="346700" y="173182"/>
                </a:cubicBezTo>
                <a:cubicBezTo>
                  <a:pt x="353910" y="151550"/>
                  <a:pt x="357129" y="140538"/>
                  <a:pt x="367481" y="117763"/>
                </a:cubicBezTo>
                <a:cubicBezTo>
                  <a:pt x="373891" y="103662"/>
                  <a:pt x="382305" y="90498"/>
                  <a:pt x="388263" y="76200"/>
                </a:cubicBezTo>
                <a:cubicBezTo>
                  <a:pt x="415744" y="10247"/>
                  <a:pt x="387750" y="56188"/>
                  <a:pt x="415972" y="13854"/>
                </a:cubicBezTo>
                <a:cubicBezTo>
                  <a:pt x="413663" y="57727"/>
                  <a:pt x="413022" y="101719"/>
                  <a:pt x="409045" y="145472"/>
                </a:cubicBezTo>
                <a:cubicBezTo>
                  <a:pt x="408384" y="152744"/>
                  <a:pt x="403550" y="159094"/>
                  <a:pt x="402118" y="166254"/>
                </a:cubicBezTo>
                <a:cubicBezTo>
                  <a:pt x="391992" y="216884"/>
                  <a:pt x="383645" y="267854"/>
                  <a:pt x="374409" y="318654"/>
                </a:cubicBezTo>
                <a:cubicBezTo>
                  <a:pt x="369791" y="311727"/>
                  <a:pt x="364277" y="305319"/>
                  <a:pt x="360554" y="297872"/>
                </a:cubicBezTo>
                <a:cubicBezTo>
                  <a:pt x="357289" y="291341"/>
                  <a:pt x="358790" y="282254"/>
                  <a:pt x="353627" y="277091"/>
                </a:cubicBezTo>
                <a:cubicBezTo>
                  <a:pt x="346325" y="269789"/>
                  <a:pt x="335154" y="267854"/>
                  <a:pt x="325918" y="263236"/>
                </a:cubicBezTo>
                <a:cubicBezTo>
                  <a:pt x="279987" y="293857"/>
                  <a:pt x="331024" y="257870"/>
                  <a:pt x="284354" y="297872"/>
                </a:cubicBezTo>
                <a:cubicBezTo>
                  <a:pt x="275588" y="305386"/>
                  <a:pt x="265881" y="311727"/>
                  <a:pt x="256645" y="318654"/>
                </a:cubicBezTo>
                <a:cubicBezTo>
                  <a:pt x="191990" y="314036"/>
                  <a:pt x="127199" y="311044"/>
                  <a:pt x="62681" y="304800"/>
                </a:cubicBezTo>
                <a:cubicBezTo>
                  <a:pt x="55413" y="304097"/>
                  <a:pt x="47602" y="302433"/>
                  <a:pt x="41900" y="297872"/>
                </a:cubicBezTo>
                <a:cubicBezTo>
                  <a:pt x="35399" y="292671"/>
                  <a:pt x="32663" y="284018"/>
                  <a:pt x="28045" y="277091"/>
                </a:cubicBezTo>
                <a:cubicBezTo>
                  <a:pt x="12718" y="215779"/>
                  <a:pt x="2645" y="204354"/>
                  <a:pt x="336" y="180109"/>
                </a:cubicBez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3" name="Freeform: Shape 142">
            <a:extLst>
              <a:ext uri="{FF2B5EF4-FFF2-40B4-BE49-F238E27FC236}">
                <a16:creationId xmlns:a16="http://schemas.microsoft.com/office/drawing/2014/main" id="{64AB35DF-DA62-4381-8E79-5E2DE1D00D31}"/>
              </a:ext>
            </a:extLst>
          </p:cNvPr>
          <p:cNvSpPr/>
          <p:nvPr/>
        </p:nvSpPr>
        <p:spPr>
          <a:xfrm>
            <a:off x="2188511" y="4499679"/>
            <a:ext cx="246775" cy="178570"/>
          </a:xfrm>
          <a:custGeom>
            <a:avLst/>
            <a:gdLst>
              <a:gd name="connsiteX0" fmla="*/ 336 w 415972"/>
              <a:gd name="connsiteY0" fmla="*/ 180109 h 318654"/>
              <a:gd name="connsiteX1" fmla="*/ 14191 w 415972"/>
              <a:gd name="connsiteY1" fmla="*/ 131618 h 318654"/>
              <a:gd name="connsiteX2" fmla="*/ 34972 w 415972"/>
              <a:gd name="connsiteY2" fmla="*/ 90054 h 318654"/>
              <a:gd name="connsiteX3" fmla="*/ 104245 w 415972"/>
              <a:gd name="connsiteY3" fmla="*/ 13854 h 318654"/>
              <a:gd name="connsiteX4" fmla="*/ 125027 w 415972"/>
              <a:gd name="connsiteY4" fmla="*/ 0 h 318654"/>
              <a:gd name="connsiteX5" fmla="*/ 228936 w 415972"/>
              <a:gd name="connsiteY5" fmla="*/ 6927 h 318654"/>
              <a:gd name="connsiteX6" fmla="*/ 249718 w 415972"/>
              <a:gd name="connsiteY6" fmla="*/ 20782 h 318654"/>
              <a:gd name="connsiteX7" fmla="*/ 270500 w 415972"/>
              <a:gd name="connsiteY7" fmla="*/ 27709 h 318654"/>
              <a:gd name="connsiteX8" fmla="*/ 291281 w 415972"/>
              <a:gd name="connsiteY8" fmla="*/ 62345 h 318654"/>
              <a:gd name="connsiteX9" fmla="*/ 305136 w 415972"/>
              <a:gd name="connsiteY9" fmla="*/ 83127 h 318654"/>
              <a:gd name="connsiteX10" fmla="*/ 312063 w 415972"/>
              <a:gd name="connsiteY10" fmla="*/ 110836 h 318654"/>
              <a:gd name="connsiteX11" fmla="*/ 346700 w 415972"/>
              <a:gd name="connsiteY11" fmla="*/ 173182 h 318654"/>
              <a:gd name="connsiteX12" fmla="*/ 367481 w 415972"/>
              <a:gd name="connsiteY12" fmla="*/ 117763 h 318654"/>
              <a:gd name="connsiteX13" fmla="*/ 388263 w 415972"/>
              <a:gd name="connsiteY13" fmla="*/ 76200 h 318654"/>
              <a:gd name="connsiteX14" fmla="*/ 415972 w 415972"/>
              <a:gd name="connsiteY14" fmla="*/ 13854 h 318654"/>
              <a:gd name="connsiteX15" fmla="*/ 409045 w 415972"/>
              <a:gd name="connsiteY15" fmla="*/ 145472 h 318654"/>
              <a:gd name="connsiteX16" fmla="*/ 402118 w 415972"/>
              <a:gd name="connsiteY16" fmla="*/ 166254 h 318654"/>
              <a:gd name="connsiteX17" fmla="*/ 374409 w 415972"/>
              <a:gd name="connsiteY17" fmla="*/ 318654 h 318654"/>
              <a:gd name="connsiteX18" fmla="*/ 360554 w 415972"/>
              <a:gd name="connsiteY18" fmla="*/ 297872 h 318654"/>
              <a:gd name="connsiteX19" fmla="*/ 353627 w 415972"/>
              <a:gd name="connsiteY19" fmla="*/ 277091 h 318654"/>
              <a:gd name="connsiteX20" fmla="*/ 325918 w 415972"/>
              <a:gd name="connsiteY20" fmla="*/ 263236 h 318654"/>
              <a:gd name="connsiteX21" fmla="*/ 284354 w 415972"/>
              <a:gd name="connsiteY21" fmla="*/ 297872 h 318654"/>
              <a:gd name="connsiteX22" fmla="*/ 256645 w 415972"/>
              <a:gd name="connsiteY22" fmla="*/ 318654 h 318654"/>
              <a:gd name="connsiteX23" fmla="*/ 62681 w 415972"/>
              <a:gd name="connsiteY23" fmla="*/ 304800 h 318654"/>
              <a:gd name="connsiteX24" fmla="*/ 41900 w 415972"/>
              <a:gd name="connsiteY24" fmla="*/ 297872 h 318654"/>
              <a:gd name="connsiteX25" fmla="*/ 28045 w 415972"/>
              <a:gd name="connsiteY25" fmla="*/ 277091 h 318654"/>
              <a:gd name="connsiteX26" fmla="*/ 336 w 415972"/>
              <a:gd name="connsiteY26" fmla="*/ 180109 h 318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15972" h="318654">
                <a:moveTo>
                  <a:pt x="336" y="180109"/>
                </a:moveTo>
                <a:cubicBezTo>
                  <a:pt x="-1973" y="155864"/>
                  <a:pt x="8156" y="147308"/>
                  <a:pt x="14191" y="131618"/>
                </a:cubicBezTo>
                <a:cubicBezTo>
                  <a:pt x="19751" y="117161"/>
                  <a:pt x="27450" y="103595"/>
                  <a:pt x="34972" y="90054"/>
                </a:cubicBezTo>
                <a:cubicBezTo>
                  <a:pt x="50067" y="62882"/>
                  <a:pt x="84520" y="27003"/>
                  <a:pt x="104245" y="13854"/>
                </a:cubicBezTo>
                <a:lnTo>
                  <a:pt x="125027" y="0"/>
                </a:lnTo>
                <a:cubicBezTo>
                  <a:pt x="159663" y="2309"/>
                  <a:pt x="194695" y="1220"/>
                  <a:pt x="228936" y="6927"/>
                </a:cubicBezTo>
                <a:cubicBezTo>
                  <a:pt x="237148" y="8296"/>
                  <a:pt x="242271" y="17059"/>
                  <a:pt x="249718" y="20782"/>
                </a:cubicBezTo>
                <a:cubicBezTo>
                  <a:pt x="256249" y="24048"/>
                  <a:pt x="263573" y="25400"/>
                  <a:pt x="270500" y="27709"/>
                </a:cubicBezTo>
                <a:cubicBezTo>
                  <a:pt x="277427" y="39254"/>
                  <a:pt x="284145" y="50928"/>
                  <a:pt x="291281" y="62345"/>
                </a:cubicBezTo>
                <a:cubicBezTo>
                  <a:pt x="295694" y="69405"/>
                  <a:pt x="301856" y="75475"/>
                  <a:pt x="305136" y="83127"/>
                </a:cubicBezTo>
                <a:cubicBezTo>
                  <a:pt x="308886" y="91878"/>
                  <a:pt x="308720" y="101922"/>
                  <a:pt x="312063" y="110836"/>
                </a:cubicBezTo>
                <a:cubicBezTo>
                  <a:pt x="318687" y="128500"/>
                  <a:pt x="337884" y="158489"/>
                  <a:pt x="346700" y="173182"/>
                </a:cubicBezTo>
                <a:cubicBezTo>
                  <a:pt x="353910" y="151550"/>
                  <a:pt x="357129" y="140538"/>
                  <a:pt x="367481" y="117763"/>
                </a:cubicBezTo>
                <a:cubicBezTo>
                  <a:pt x="373891" y="103662"/>
                  <a:pt x="382305" y="90498"/>
                  <a:pt x="388263" y="76200"/>
                </a:cubicBezTo>
                <a:cubicBezTo>
                  <a:pt x="415744" y="10247"/>
                  <a:pt x="387750" y="56188"/>
                  <a:pt x="415972" y="13854"/>
                </a:cubicBezTo>
                <a:cubicBezTo>
                  <a:pt x="413663" y="57727"/>
                  <a:pt x="413022" y="101719"/>
                  <a:pt x="409045" y="145472"/>
                </a:cubicBezTo>
                <a:cubicBezTo>
                  <a:pt x="408384" y="152744"/>
                  <a:pt x="403550" y="159094"/>
                  <a:pt x="402118" y="166254"/>
                </a:cubicBezTo>
                <a:cubicBezTo>
                  <a:pt x="391992" y="216884"/>
                  <a:pt x="383645" y="267854"/>
                  <a:pt x="374409" y="318654"/>
                </a:cubicBezTo>
                <a:cubicBezTo>
                  <a:pt x="369791" y="311727"/>
                  <a:pt x="364277" y="305319"/>
                  <a:pt x="360554" y="297872"/>
                </a:cubicBezTo>
                <a:cubicBezTo>
                  <a:pt x="357289" y="291341"/>
                  <a:pt x="358790" y="282254"/>
                  <a:pt x="353627" y="277091"/>
                </a:cubicBezTo>
                <a:cubicBezTo>
                  <a:pt x="346325" y="269789"/>
                  <a:pt x="335154" y="267854"/>
                  <a:pt x="325918" y="263236"/>
                </a:cubicBezTo>
                <a:cubicBezTo>
                  <a:pt x="279987" y="293857"/>
                  <a:pt x="331024" y="257870"/>
                  <a:pt x="284354" y="297872"/>
                </a:cubicBezTo>
                <a:cubicBezTo>
                  <a:pt x="275588" y="305386"/>
                  <a:pt x="265881" y="311727"/>
                  <a:pt x="256645" y="318654"/>
                </a:cubicBezTo>
                <a:cubicBezTo>
                  <a:pt x="191990" y="314036"/>
                  <a:pt x="127199" y="311044"/>
                  <a:pt x="62681" y="304800"/>
                </a:cubicBezTo>
                <a:cubicBezTo>
                  <a:pt x="55413" y="304097"/>
                  <a:pt x="47602" y="302433"/>
                  <a:pt x="41900" y="297872"/>
                </a:cubicBezTo>
                <a:cubicBezTo>
                  <a:pt x="35399" y="292671"/>
                  <a:pt x="32663" y="284018"/>
                  <a:pt x="28045" y="277091"/>
                </a:cubicBezTo>
                <a:cubicBezTo>
                  <a:pt x="12718" y="215779"/>
                  <a:pt x="2645" y="204354"/>
                  <a:pt x="336" y="180109"/>
                </a:cubicBez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4" name="Freeform: Shape 143">
            <a:extLst>
              <a:ext uri="{FF2B5EF4-FFF2-40B4-BE49-F238E27FC236}">
                <a16:creationId xmlns:a16="http://schemas.microsoft.com/office/drawing/2014/main" id="{16F33B97-1CEB-44C0-836A-6290ACCC0C58}"/>
              </a:ext>
            </a:extLst>
          </p:cNvPr>
          <p:cNvSpPr/>
          <p:nvPr/>
        </p:nvSpPr>
        <p:spPr>
          <a:xfrm>
            <a:off x="1691419" y="4394751"/>
            <a:ext cx="246775" cy="178570"/>
          </a:xfrm>
          <a:custGeom>
            <a:avLst/>
            <a:gdLst>
              <a:gd name="connsiteX0" fmla="*/ 336 w 415972"/>
              <a:gd name="connsiteY0" fmla="*/ 180109 h 318654"/>
              <a:gd name="connsiteX1" fmla="*/ 14191 w 415972"/>
              <a:gd name="connsiteY1" fmla="*/ 131618 h 318654"/>
              <a:gd name="connsiteX2" fmla="*/ 34972 w 415972"/>
              <a:gd name="connsiteY2" fmla="*/ 90054 h 318654"/>
              <a:gd name="connsiteX3" fmla="*/ 104245 w 415972"/>
              <a:gd name="connsiteY3" fmla="*/ 13854 h 318654"/>
              <a:gd name="connsiteX4" fmla="*/ 125027 w 415972"/>
              <a:gd name="connsiteY4" fmla="*/ 0 h 318654"/>
              <a:gd name="connsiteX5" fmla="*/ 228936 w 415972"/>
              <a:gd name="connsiteY5" fmla="*/ 6927 h 318654"/>
              <a:gd name="connsiteX6" fmla="*/ 249718 w 415972"/>
              <a:gd name="connsiteY6" fmla="*/ 20782 h 318654"/>
              <a:gd name="connsiteX7" fmla="*/ 270500 w 415972"/>
              <a:gd name="connsiteY7" fmla="*/ 27709 h 318654"/>
              <a:gd name="connsiteX8" fmla="*/ 291281 w 415972"/>
              <a:gd name="connsiteY8" fmla="*/ 62345 h 318654"/>
              <a:gd name="connsiteX9" fmla="*/ 305136 w 415972"/>
              <a:gd name="connsiteY9" fmla="*/ 83127 h 318654"/>
              <a:gd name="connsiteX10" fmla="*/ 312063 w 415972"/>
              <a:gd name="connsiteY10" fmla="*/ 110836 h 318654"/>
              <a:gd name="connsiteX11" fmla="*/ 346700 w 415972"/>
              <a:gd name="connsiteY11" fmla="*/ 173182 h 318654"/>
              <a:gd name="connsiteX12" fmla="*/ 367481 w 415972"/>
              <a:gd name="connsiteY12" fmla="*/ 117763 h 318654"/>
              <a:gd name="connsiteX13" fmla="*/ 388263 w 415972"/>
              <a:gd name="connsiteY13" fmla="*/ 76200 h 318654"/>
              <a:gd name="connsiteX14" fmla="*/ 415972 w 415972"/>
              <a:gd name="connsiteY14" fmla="*/ 13854 h 318654"/>
              <a:gd name="connsiteX15" fmla="*/ 409045 w 415972"/>
              <a:gd name="connsiteY15" fmla="*/ 145472 h 318654"/>
              <a:gd name="connsiteX16" fmla="*/ 402118 w 415972"/>
              <a:gd name="connsiteY16" fmla="*/ 166254 h 318654"/>
              <a:gd name="connsiteX17" fmla="*/ 374409 w 415972"/>
              <a:gd name="connsiteY17" fmla="*/ 318654 h 318654"/>
              <a:gd name="connsiteX18" fmla="*/ 360554 w 415972"/>
              <a:gd name="connsiteY18" fmla="*/ 297872 h 318654"/>
              <a:gd name="connsiteX19" fmla="*/ 353627 w 415972"/>
              <a:gd name="connsiteY19" fmla="*/ 277091 h 318654"/>
              <a:gd name="connsiteX20" fmla="*/ 325918 w 415972"/>
              <a:gd name="connsiteY20" fmla="*/ 263236 h 318654"/>
              <a:gd name="connsiteX21" fmla="*/ 284354 w 415972"/>
              <a:gd name="connsiteY21" fmla="*/ 297872 h 318654"/>
              <a:gd name="connsiteX22" fmla="*/ 256645 w 415972"/>
              <a:gd name="connsiteY22" fmla="*/ 318654 h 318654"/>
              <a:gd name="connsiteX23" fmla="*/ 62681 w 415972"/>
              <a:gd name="connsiteY23" fmla="*/ 304800 h 318654"/>
              <a:gd name="connsiteX24" fmla="*/ 41900 w 415972"/>
              <a:gd name="connsiteY24" fmla="*/ 297872 h 318654"/>
              <a:gd name="connsiteX25" fmla="*/ 28045 w 415972"/>
              <a:gd name="connsiteY25" fmla="*/ 277091 h 318654"/>
              <a:gd name="connsiteX26" fmla="*/ 336 w 415972"/>
              <a:gd name="connsiteY26" fmla="*/ 180109 h 318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15972" h="318654">
                <a:moveTo>
                  <a:pt x="336" y="180109"/>
                </a:moveTo>
                <a:cubicBezTo>
                  <a:pt x="-1973" y="155864"/>
                  <a:pt x="8156" y="147308"/>
                  <a:pt x="14191" y="131618"/>
                </a:cubicBezTo>
                <a:cubicBezTo>
                  <a:pt x="19751" y="117161"/>
                  <a:pt x="27450" y="103595"/>
                  <a:pt x="34972" y="90054"/>
                </a:cubicBezTo>
                <a:cubicBezTo>
                  <a:pt x="50067" y="62882"/>
                  <a:pt x="84520" y="27003"/>
                  <a:pt x="104245" y="13854"/>
                </a:cubicBezTo>
                <a:lnTo>
                  <a:pt x="125027" y="0"/>
                </a:lnTo>
                <a:cubicBezTo>
                  <a:pt x="159663" y="2309"/>
                  <a:pt x="194695" y="1220"/>
                  <a:pt x="228936" y="6927"/>
                </a:cubicBezTo>
                <a:cubicBezTo>
                  <a:pt x="237148" y="8296"/>
                  <a:pt x="242271" y="17059"/>
                  <a:pt x="249718" y="20782"/>
                </a:cubicBezTo>
                <a:cubicBezTo>
                  <a:pt x="256249" y="24048"/>
                  <a:pt x="263573" y="25400"/>
                  <a:pt x="270500" y="27709"/>
                </a:cubicBezTo>
                <a:cubicBezTo>
                  <a:pt x="277427" y="39254"/>
                  <a:pt x="284145" y="50928"/>
                  <a:pt x="291281" y="62345"/>
                </a:cubicBezTo>
                <a:cubicBezTo>
                  <a:pt x="295694" y="69405"/>
                  <a:pt x="301856" y="75475"/>
                  <a:pt x="305136" y="83127"/>
                </a:cubicBezTo>
                <a:cubicBezTo>
                  <a:pt x="308886" y="91878"/>
                  <a:pt x="308720" y="101922"/>
                  <a:pt x="312063" y="110836"/>
                </a:cubicBezTo>
                <a:cubicBezTo>
                  <a:pt x="318687" y="128500"/>
                  <a:pt x="337884" y="158489"/>
                  <a:pt x="346700" y="173182"/>
                </a:cubicBezTo>
                <a:cubicBezTo>
                  <a:pt x="353910" y="151550"/>
                  <a:pt x="357129" y="140538"/>
                  <a:pt x="367481" y="117763"/>
                </a:cubicBezTo>
                <a:cubicBezTo>
                  <a:pt x="373891" y="103662"/>
                  <a:pt x="382305" y="90498"/>
                  <a:pt x="388263" y="76200"/>
                </a:cubicBezTo>
                <a:cubicBezTo>
                  <a:pt x="415744" y="10247"/>
                  <a:pt x="387750" y="56188"/>
                  <a:pt x="415972" y="13854"/>
                </a:cubicBezTo>
                <a:cubicBezTo>
                  <a:pt x="413663" y="57727"/>
                  <a:pt x="413022" y="101719"/>
                  <a:pt x="409045" y="145472"/>
                </a:cubicBezTo>
                <a:cubicBezTo>
                  <a:pt x="408384" y="152744"/>
                  <a:pt x="403550" y="159094"/>
                  <a:pt x="402118" y="166254"/>
                </a:cubicBezTo>
                <a:cubicBezTo>
                  <a:pt x="391992" y="216884"/>
                  <a:pt x="383645" y="267854"/>
                  <a:pt x="374409" y="318654"/>
                </a:cubicBezTo>
                <a:cubicBezTo>
                  <a:pt x="369791" y="311727"/>
                  <a:pt x="364277" y="305319"/>
                  <a:pt x="360554" y="297872"/>
                </a:cubicBezTo>
                <a:cubicBezTo>
                  <a:pt x="357289" y="291341"/>
                  <a:pt x="358790" y="282254"/>
                  <a:pt x="353627" y="277091"/>
                </a:cubicBezTo>
                <a:cubicBezTo>
                  <a:pt x="346325" y="269789"/>
                  <a:pt x="335154" y="267854"/>
                  <a:pt x="325918" y="263236"/>
                </a:cubicBezTo>
                <a:cubicBezTo>
                  <a:pt x="279987" y="293857"/>
                  <a:pt x="331024" y="257870"/>
                  <a:pt x="284354" y="297872"/>
                </a:cubicBezTo>
                <a:cubicBezTo>
                  <a:pt x="275588" y="305386"/>
                  <a:pt x="265881" y="311727"/>
                  <a:pt x="256645" y="318654"/>
                </a:cubicBezTo>
                <a:cubicBezTo>
                  <a:pt x="191990" y="314036"/>
                  <a:pt x="127199" y="311044"/>
                  <a:pt x="62681" y="304800"/>
                </a:cubicBezTo>
                <a:cubicBezTo>
                  <a:pt x="55413" y="304097"/>
                  <a:pt x="47602" y="302433"/>
                  <a:pt x="41900" y="297872"/>
                </a:cubicBezTo>
                <a:cubicBezTo>
                  <a:pt x="35399" y="292671"/>
                  <a:pt x="32663" y="284018"/>
                  <a:pt x="28045" y="277091"/>
                </a:cubicBezTo>
                <a:cubicBezTo>
                  <a:pt x="12718" y="215779"/>
                  <a:pt x="2645" y="204354"/>
                  <a:pt x="336" y="180109"/>
                </a:cubicBezTo>
                <a:close/>
              </a:path>
            </a:pathLst>
          </a:cu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5" name="Rectangle 144">
            <a:extLst>
              <a:ext uri="{FF2B5EF4-FFF2-40B4-BE49-F238E27FC236}">
                <a16:creationId xmlns:a16="http://schemas.microsoft.com/office/drawing/2014/main" id="{00169A4D-7B12-4A70-8E78-A9E5529181D1}"/>
              </a:ext>
            </a:extLst>
          </p:cNvPr>
          <p:cNvSpPr/>
          <p:nvPr/>
        </p:nvSpPr>
        <p:spPr>
          <a:xfrm flipV="1">
            <a:off x="2887375" y="4066079"/>
            <a:ext cx="3018145" cy="814759"/>
          </a:xfrm>
          <a:prstGeom prst="rect">
            <a:avLst/>
          </a:prstGeom>
          <a:noFill/>
          <a:ln>
            <a:prstDash val="sysDot"/>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46" name="Rectangle 145">
            <a:extLst>
              <a:ext uri="{FF2B5EF4-FFF2-40B4-BE49-F238E27FC236}">
                <a16:creationId xmlns:a16="http://schemas.microsoft.com/office/drawing/2014/main" id="{6DD662AD-B582-4F6A-BA60-AED56D85BC24}"/>
              </a:ext>
            </a:extLst>
          </p:cNvPr>
          <p:cNvSpPr/>
          <p:nvPr/>
        </p:nvSpPr>
        <p:spPr>
          <a:xfrm>
            <a:off x="2882423" y="3107433"/>
            <a:ext cx="3023097" cy="808476"/>
          </a:xfrm>
          <a:prstGeom prst="rect">
            <a:avLst/>
          </a:prstGeom>
          <a:noFill/>
          <a:ln>
            <a:prstDash val="dash"/>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50" name="TextBox 149">
            <a:extLst>
              <a:ext uri="{FF2B5EF4-FFF2-40B4-BE49-F238E27FC236}">
                <a16:creationId xmlns:a16="http://schemas.microsoft.com/office/drawing/2014/main" id="{25E107B3-0630-4F0F-9EBC-041B38039A4E}"/>
              </a:ext>
            </a:extLst>
          </p:cNvPr>
          <p:cNvSpPr txBox="1"/>
          <p:nvPr/>
        </p:nvSpPr>
        <p:spPr>
          <a:xfrm>
            <a:off x="442471" y="4894941"/>
            <a:ext cx="6415529" cy="400110"/>
          </a:xfrm>
          <a:prstGeom prst="rect">
            <a:avLst/>
          </a:prstGeom>
          <a:noFill/>
        </p:spPr>
        <p:txBody>
          <a:bodyPr wrap="square" rtlCol="0">
            <a:spAutoFit/>
          </a:bodyPr>
          <a:lstStyle/>
          <a:p>
            <a:r>
              <a:rPr lang="en-AU" sz="1000" b="1" dirty="0">
                <a:latin typeface="Arial Narrow" panose="020B0606020202030204" pitchFamily="34" charset="0"/>
              </a:rPr>
              <a:t>Figure 1: The large rectangle on the left represents a unit stock of fish with a total of six tagged fish (shaded). </a:t>
            </a:r>
            <a:br>
              <a:rPr lang="en-AU" sz="1000" b="1" dirty="0">
                <a:latin typeface="Arial Narrow" panose="020B0606020202030204" pitchFamily="34" charset="0"/>
              </a:rPr>
            </a:br>
            <a:r>
              <a:rPr lang="en-AU" sz="1000" b="1" dirty="0">
                <a:latin typeface="Arial Narrow" panose="020B0606020202030204" pitchFamily="34" charset="0"/>
              </a:rPr>
              <a:t>The small box inside the large rectangle represents the second catch of three fish, whereby one has a tag</a:t>
            </a:r>
            <a:r>
              <a:rPr lang="en-AU" sz="1000" b="1" baseline="30000" dirty="0">
                <a:latin typeface="Arial Narrow" panose="020B0606020202030204" pitchFamily="34" charset="0"/>
              </a:rPr>
              <a:t>[2]</a:t>
            </a:r>
            <a:r>
              <a:rPr lang="en-AU" sz="1000" b="1" dirty="0">
                <a:latin typeface="Arial Narrow" panose="020B0606020202030204" pitchFamily="34" charset="0"/>
              </a:rPr>
              <a:t>. </a:t>
            </a:r>
          </a:p>
        </p:txBody>
      </p:sp>
      <p:pic>
        <p:nvPicPr>
          <p:cNvPr id="152" name="Picture 151">
            <a:extLst>
              <a:ext uri="{FF2B5EF4-FFF2-40B4-BE49-F238E27FC236}">
                <a16:creationId xmlns:a16="http://schemas.microsoft.com/office/drawing/2014/main" id="{782792C6-BCD2-4DCC-99D8-7B3B73125659}"/>
              </a:ext>
            </a:extLst>
          </p:cNvPr>
          <p:cNvPicPr>
            <a:picLocks noChangeAspect="1"/>
          </p:cNvPicPr>
          <p:nvPr/>
        </p:nvPicPr>
        <p:blipFill>
          <a:blip r:embed="rId3"/>
          <a:stretch>
            <a:fillRect/>
          </a:stretch>
        </p:blipFill>
        <p:spPr>
          <a:xfrm>
            <a:off x="5976052" y="3214305"/>
            <a:ext cx="355209" cy="229661"/>
          </a:xfrm>
          <a:prstGeom prst="rect">
            <a:avLst/>
          </a:prstGeom>
        </p:spPr>
      </p:pic>
      <p:sp>
        <p:nvSpPr>
          <p:cNvPr id="153" name="Rectangle 152">
            <a:extLst>
              <a:ext uri="{FF2B5EF4-FFF2-40B4-BE49-F238E27FC236}">
                <a16:creationId xmlns:a16="http://schemas.microsoft.com/office/drawing/2014/main" id="{41261530-1277-4C59-8171-E674742B798E}"/>
              </a:ext>
            </a:extLst>
          </p:cNvPr>
          <p:cNvSpPr/>
          <p:nvPr/>
        </p:nvSpPr>
        <p:spPr>
          <a:xfrm>
            <a:off x="524451" y="7280353"/>
            <a:ext cx="5831810" cy="1171796"/>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4" name="Rectangle 153">
            <a:extLst>
              <a:ext uri="{FF2B5EF4-FFF2-40B4-BE49-F238E27FC236}">
                <a16:creationId xmlns:a16="http://schemas.microsoft.com/office/drawing/2014/main" id="{D5A961FA-9380-4708-8E53-EEF824DEEA28}"/>
              </a:ext>
            </a:extLst>
          </p:cNvPr>
          <p:cNvSpPr/>
          <p:nvPr/>
        </p:nvSpPr>
        <p:spPr>
          <a:xfrm>
            <a:off x="507907" y="7293217"/>
            <a:ext cx="5965684" cy="276999"/>
          </a:xfrm>
          <a:prstGeom prst="rect">
            <a:avLst/>
          </a:prstGeom>
        </p:spPr>
        <p:txBody>
          <a:bodyPr wrap="square">
            <a:spAutoFit/>
          </a:bodyPr>
          <a:lstStyle/>
          <a:p>
            <a:pPr>
              <a:spcAft>
                <a:spcPts val="0"/>
              </a:spcAft>
            </a:pPr>
            <a:r>
              <a:rPr lang="en-AU" sz="1200" b="1" dirty="0">
                <a:latin typeface="Arial Narrow" panose="020B0606020202030204" pitchFamily="34" charset="0"/>
                <a:ea typeface="Times New Roman" panose="02020603050405020304" pitchFamily="18" charset="0"/>
              </a:rPr>
              <a:t>Q. How reliable was this method for estimating population size (&amp;, later, safe catch limits)? Ans.</a:t>
            </a:r>
            <a:endParaRPr lang="en-GB" sz="400" b="1" dirty="0">
              <a:latin typeface="Arial Narrow" panose="020B0606020202030204" pitchFamily="34" charset="0"/>
              <a:ea typeface="Times New Roman" panose="02020603050405020304" pitchFamily="18" charset="0"/>
            </a:endParaRPr>
          </a:p>
        </p:txBody>
      </p:sp>
      <p:sp>
        <p:nvSpPr>
          <p:cNvPr id="149" name="Rectangle 148">
            <a:extLst>
              <a:ext uri="{FF2B5EF4-FFF2-40B4-BE49-F238E27FC236}">
                <a16:creationId xmlns:a16="http://schemas.microsoft.com/office/drawing/2014/main" id="{21C8EE97-E91A-41CD-82F8-BA3849E3DFBA}"/>
              </a:ext>
            </a:extLst>
          </p:cNvPr>
          <p:cNvSpPr/>
          <p:nvPr/>
        </p:nvSpPr>
        <p:spPr>
          <a:xfrm>
            <a:off x="650985" y="7604759"/>
            <a:ext cx="5612185" cy="766743"/>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Rectangle 3">
            <a:extLst>
              <a:ext uri="{FF2B5EF4-FFF2-40B4-BE49-F238E27FC236}">
                <a16:creationId xmlns:a16="http://schemas.microsoft.com/office/drawing/2014/main" id="{017EC346-AE97-42E4-A288-63B1692FD77D}"/>
              </a:ext>
            </a:extLst>
          </p:cNvPr>
          <p:cNvSpPr/>
          <p:nvPr/>
        </p:nvSpPr>
        <p:spPr>
          <a:xfrm>
            <a:off x="497157" y="1282499"/>
            <a:ext cx="5838123" cy="338554"/>
          </a:xfrm>
          <a:prstGeom prst="rect">
            <a:avLst/>
          </a:prstGeom>
        </p:spPr>
        <p:txBody>
          <a:bodyPr wrap="square">
            <a:spAutoFit/>
          </a:bodyPr>
          <a:lstStyle/>
          <a:p>
            <a:r>
              <a:rPr lang="en-AU" sz="800" i="1" dirty="0">
                <a:latin typeface="Arial Narrow" panose="020B0606020202030204" pitchFamily="34" charset="0"/>
              </a:rPr>
              <a:t>Note: </a:t>
            </a:r>
            <a:r>
              <a:rPr lang="en-AU" sz="800" dirty="0">
                <a:latin typeface="Arial Narrow" panose="020B0606020202030204" pitchFamily="34" charset="0"/>
              </a:rPr>
              <a:t>In fisheries biology, sometimes the word ‘stock’ is used instead of ‘population’. A</a:t>
            </a:r>
            <a:r>
              <a:rPr lang="en-AU" sz="800" b="1" dirty="0">
                <a:latin typeface="Arial Narrow" panose="020B0606020202030204" pitchFamily="34" charset="0"/>
              </a:rPr>
              <a:t> population </a:t>
            </a:r>
            <a:r>
              <a:rPr lang="en-AU" sz="800" dirty="0">
                <a:latin typeface="Arial Narrow" panose="020B0606020202030204" pitchFamily="34" charset="0"/>
              </a:rPr>
              <a:t>is a group of individuals belonging to the same species in the same place at the same time</a:t>
            </a:r>
            <a:r>
              <a:rPr lang="en-AU" sz="800" baseline="30000" dirty="0">
                <a:latin typeface="Arial Narrow" panose="020B0606020202030204" pitchFamily="34" charset="0"/>
              </a:rPr>
              <a:t>[2]</a:t>
            </a:r>
            <a:r>
              <a:rPr lang="en-AU" sz="800" dirty="0">
                <a:latin typeface="Arial Narrow" panose="020B0606020202030204" pitchFamily="34" charset="0"/>
              </a:rPr>
              <a:t>. A </a:t>
            </a:r>
            <a:r>
              <a:rPr lang="en-AU" sz="800" b="1" dirty="0">
                <a:latin typeface="Arial Narrow" panose="020B0606020202030204" pitchFamily="34" charset="0"/>
              </a:rPr>
              <a:t>stock </a:t>
            </a:r>
            <a:r>
              <a:rPr lang="en-AU" sz="800" dirty="0">
                <a:latin typeface="Arial Narrow" panose="020B0606020202030204" pitchFamily="34" charset="0"/>
              </a:rPr>
              <a:t>is a distinct, reproductively isolated population which exists within a defined spatial range</a:t>
            </a:r>
            <a:r>
              <a:rPr lang="en-AU" sz="800" baseline="30000" dirty="0">
                <a:latin typeface="Arial Narrow" panose="020B0606020202030204" pitchFamily="34" charset="0"/>
              </a:rPr>
              <a:t>[2]</a:t>
            </a:r>
            <a:r>
              <a:rPr lang="en-AU" sz="800" dirty="0">
                <a:latin typeface="Arial Narrow" panose="020B0606020202030204" pitchFamily="34" charset="0"/>
              </a:rPr>
              <a:t>.</a:t>
            </a:r>
          </a:p>
        </p:txBody>
      </p:sp>
      <p:cxnSp>
        <p:nvCxnSpPr>
          <p:cNvPr id="6" name="Straight Arrow Connector 5">
            <a:extLst>
              <a:ext uri="{FF2B5EF4-FFF2-40B4-BE49-F238E27FC236}">
                <a16:creationId xmlns:a16="http://schemas.microsoft.com/office/drawing/2014/main" id="{1A3894B4-34C8-49D4-8D9C-3BCECC4225AE}"/>
              </a:ext>
            </a:extLst>
          </p:cNvPr>
          <p:cNvCxnSpPr>
            <a:cxnSpLocks/>
            <a:stCxn id="146" idx="1"/>
          </p:cNvCxnSpPr>
          <p:nvPr/>
        </p:nvCxnSpPr>
        <p:spPr>
          <a:xfrm flipH="1">
            <a:off x="2435286" y="3511671"/>
            <a:ext cx="447137" cy="0"/>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9" name="Straight Arrow Connector 68">
            <a:extLst>
              <a:ext uri="{FF2B5EF4-FFF2-40B4-BE49-F238E27FC236}">
                <a16:creationId xmlns:a16="http://schemas.microsoft.com/office/drawing/2014/main" id="{1465656A-A829-4639-AB20-6E9B5D05C3B4}"/>
              </a:ext>
            </a:extLst>
          </p:cNvPr>
          <p:cNvCxnSpPr>
            <a:cxnSpLocks/>
          </p:cNvCxnSpPr>
          <p:nvPr/>
        </p:nvCxnSpPr>
        <p:spPr>
          <a:xfrm flipH="1">
            <a:off x="2329208" y="4248714"/>
            <a:ext cx="555410" cy="0"/>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2" name="Oval 71">
            <a:extLst>
              <a:ext uri="{FF2B5EF4-FFF2-40B4-BE49-F238E27FC236}">
                <a16:creationId xmlns:a16="http://schemas.microsoft.com/office/drawing/2014/main" id="{412C05C3-F33F-445B-B286-F70ABBB87EC6}"/>
              </a:ext>
            </a:extLst>
          </p:cNvPr>
          <p:cNvSpPr/>
          <p:nvPr/>
        </p:nvSpPr>
        <p:spPr>
          <a:xfrm>
            <a:off x="3460536" y="772498"/>
            <a:ext cx="176053" cy="15005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74" name="TextBox 73">
            <a:extLst>
              <a:ext uri="{FF2B5EF4-FFF2-40B4-BE49-F238E27FC236}">
                <a16:creationId xmlns:a16="http://schemas.microsoft.com/office/drawing/2014/main" id="{4A2E62A3-6B68-402B-A972-CEF00D89AC42}"/>
              </a:ext>
            </a:extLst>
          </p:cNvPr>
          <p:cNvSpPr txBox="1"/>
          <p:nvPr/>
        </p:nvSpPr>
        <p:spPr>
          <a:xfrm>
            <a:off x="3377319" y="754693"/>
            <a:ext cx="388137" cy="184666"/>
          </a:xfrm>
          <a:prstGeom prst="rect">
            <a:avLst/>
          </a:prstGeom>
          <a:noFill/>
        </p:spPr>
        <p:txBody>
          <a:bodyPr wrap="square" rtlCol="0">
            <a:spAutoFit/>
          </a:bodyPr>
          <a:lstStyle/>
          <a:p>
            <a:r>
              <a:rPr lang="en-AU" sz="600" b="1" dirty="0">
                <a:solidFill>
                  <a:schemeClr val="bg1"/>
                </a:solidFill>
                <a:latin typeface="Arial Narrow" panose="020B0606020202030204" pitchFamily="34" charset="0"/>
              </a:rPr>
              <a:t>T140</a:t>
            </a:r>
          </a:p>
        </p:txBody>
      </p:sp>
      <p:sp>
        <p:nvSpPr>
          <p:cNvPr id="5" name="TextBox 4">
            <a:extLst>
              <a:ext uri="{FF2B5EF4-FFF2-40B4-BE49-F238E27FC236}">
                <a16:creationId xmlns:a16="http://schemas.microsoft.com/office/drawing/2014/main" id="{9795872D-4D1F-40E3-938E-FB6CDC39CF6A}"/>
              </a:ext>
            </a:extLst>
          </p:cNvPr>
          <p:cNvSpPr txBox="1"/>
          <p:nvPr/>
        </p:nvSpPr>
        <p:spPr>
          <a:xfrm>
            <a:off x="651309" y="7567441"/>
            <a:ext cx="5655617" cy="830997"/>
          </a:xfrm>
          <a:prstGeom prst="rect">
            <a:avLst/>
          </a:prstGeom>
          <a:noFill/>
        </p:spPr>
        <p:txBody>
          <a:bodyPr wrap="square" rtlCol="0">
            <a:spAutoFit/>
          </a:bodyPr>
          <a:lstStyle/>
          <a:p>
            <a:r>
              <a:rPr lang="en-AU" sz="1200" dirty="0">
                <a:solidFill>
                  <a:schemeClr val="tx1">
                    <a:lumMod val="50000"/>
                    <a:lumOff val="50000"/>
                  </a:schemeClr>
                </a:solidFill>
                <a:latin typeface="Comic Sans MS" panose="030F0702030302020204" pitchFamily="66" charset="0"/>
              </a:rPr>
              <a:t>answers may vary</a:t>
            </a:r>
          </a:p>
          <a:p>
            <a:r>
              <a:rPr lang="en-AU" sz="1200" i="1" dirty="0">
                <a:solidFill>
                  <a:schemeClr val="tx1">
                    <a:lumMod val="50000"/>
                    <a:lumOff val="50000"/>
                  </a:schemeClr>
                </a:solidFill>
                <a:latin typeface="Comic Sans MS" panose="030F0702030302020204" pitchFamily="66" charset="0"/>
              </a:rPr>
              <a:t>Note</a:t>
            </a:r>
            <a:r>
              <a:rPr lang="en-AU" sz="1200" dirty="0">
                <a:solidFill>
                  <a:schemeClr val="tx1">
                    <a:lumMod val="50000"/>
                    <a:lumOff val="50000"/>
                  </a:schemeClr>
                </a:solidFill>
                <a:latin typeface="Comic Sans MS" panose="030F0702030302020204" pitchFamily="66" charset="0"/>
              </a:rPr>
              <a:t>: assumptions that are made when using this method are that no individuals die between tagging events, and that tagged individuals are no easier nor harder to catch (each has an equal chance of being recaptured).  </a:t>
            </a:r>
          </a:p>
        </p:txBody>
      </p:sp>
    </p:spTree>
    <p:extLst>
      <p:ext uri="{BB962C8B-B14F-4D97-AF65-F5344CB8AC3E}">
        <p14:creationId xmlns:p14="http://schemas.microsoft.com/office/powerpoint/2010/main" val="1291338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7"/>
          <p:cNvSpPr txBox="1"/>
          <p:nvPr/>
        </p:nvSpPr>
        <p:spPr>
          <a:xfrm>
            <a:off x="5486430" y="14613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
        <p:nvSpPr>
          <p:cNvPr id="3" name="TextBox 2"/>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12" name="TextBox 36"/>
          <p:cNvSpPr txBox="1"/>
          <p:nvPr/>
        </p:nvSpPr>
        <p:spPr>
          <a:xfrm>
            <a:off x="5876474" y="8805118"/>
            <a:ext cx="52124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100" dirty="0">
                <a:latin typeface="Arial Narrow" pitchFamily="34" charset="0"/>
              </a:rPr>
              <a:t>135</a:t>
            </a:r>
            <a:endParaRPr lang="en-AU" sz="1100" dirty="0">
              <a:latin typeface="Arial Narrow" pitchFamily="34" charset="0"/>
            </a:endParaRPr>
          </a:p>
        </p:txBody>
      </p:sp>
      <p:sp>
        <p:nvSpPr>
          <p:cNvPr id="57" name="TextBox 36"/>
          <p:cNvSpPr txBox="1"/>
          <p:nvPr/>
        </p:nvSpPr>
        <p:spPr>
          <a:xfrm>
            <a:off x="463269" y="8810616"/>
            <a:ext cx="219901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2019 	                                               </a:t>
            </a:r>
            <a:endParaRPr lang="en-AU" sz="1100" b="1" dirty="0">
              <a:latin typeface="Arial Narrow" pitchFamily="34" charset="0"/>
            </a:endParaRPr>
          </a:p>
        </p:txBody>
      </p:sp>
      <p:cxnSp>
        <p:nvCxnSpPr>
          <p:cNvPr id="19" name="Straight Connector 18"/>
          <p:cNvCxnSpPr/>
          <p:nvPr/>
        </p:nvCxnSpPr>
        <p:spPr>
          <a:xfrm flipH="1">
            <a:off x="482612" y="8817257"/>
            <a:ext cx="5907340" cy="422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9" name="TextBox 58">
            <a:extLst>
              <a:ext uri="{FF2B5EF4-FFF2-40B4-BE49-F238E27FC236}">
                <a16:creationId xmlns:a16="http://schemas.microsoft.com/office/drawing/2014/main" id="{B47AF8B6-8FB8-4F6E-8771-2ABC2CA0462D}"/>
              </a:ext>
            </a:extLst>
          </p:cNvPr>
          <p:cNvSpPr txBox="1"/>
          <p:nvPr/>
        </p:nvSpPr>
        <p:spPr>
          <a:xfrm>
            <a:off x="1374209" y="82118"/>
            <a:ext cx="4112222" cy="1107996"/>
          </a:xfrm>
          <a:prstGeom prst="rect">
            <a:avLst/>
          </a:prstGeom>
          <a:noFill/>
        </p:spPr>
        <p:txBody>
          <a:bodyPr wrap="square" rtlCol="0">
            <a:spAutoFit/>
          </a:bodyPr>
          <a:lstStyle/>
          <a:p>
            <a:r>
              <a:rPr lang="en-US" b="1" dirty="0">
                <a:latin typeface="Arial Narrow" pitchFamily="34" charset="0"/>
              </a:rPr>
              <a:t>Fishing for Data –</a:t>
            </a:r>
            <a:r>
              <a:rPr lang="en-US" sz="1200" b="1" dirty="0">
                <a:latin typeface="Arial Narrow" panose="020B0606020202030204" pitchFamily="34" charset="0"/>
              </a:rPr>
              <a:t> </a:t>
            </a:r>
            <a:r>
              <a:rPr lang="en-US" sz="1200" dirty="0">
                <a:latin typeface="Arial Narrow" panose="020B0606020202030204" pitchFamily="34" charset="0"/>
              </a:rPr>
              <a:t>Identify the factors (e.g. sampling techniques, fish </a:t>
            </a:r>
            <a:r>
              <a:rPr lang="en-US" sz="1200" dirty="0" err="1">
                <a:latin typeface="Arial Narrow" panose="020B0606020202030204" pitchFamily="34" charset="0"/>
              </a:rPr>
              <a:t>behaviour</a:t>
            </a:r>
            <a:r>
              <a:rPr lang="en-US" sz="1200" dirty="0">
                <a:latin typeface="Arial Narrow" panose="020B0606020202030204" pitchFamily="34" charset="0"/>
              </a:rPr>
              <a:t>, temporal and spatial movement, life history) that determine the reliability of fisheries population data and consider the limitations of these factors</a:t>
            </a:r>
          </a:p>
          <a:p>
            <a:endParaRPr lang="en-US" sz="1200" i="1" dirty="0">
              <a:latin typeface="Arial Narrow" pitchFamily="34" charset="0"/>
            </a:endParaRPr>
          </a:p>
        </p:txBody>
      </p:sp>
      <p:sp>
        <p:nvSpPr>
          <p:cNvPr id="60" name="TextBox 36">
            <a:extLst>
              <a:ext uri="{FF2B5EF4-FFF2-40B4-BE49-F238E27FC236}">
                <a16:creationId xmlns:a16="http://schemas.microsoft.com/office/drawing/2014/main" id="{6DC2C05C-35D8-49B4-804A-8B8A559A864A}"/>
              </a:ext>
            </a:extLst>
          </p:cNvPr>
          <p:cNvSpPr txBox="1"/>
          <p:nvPr/>
        </p:nvSpPr>
        <p:spPr>
          <a:xfrm>
            <a:off x="2286712" y="8805118"/>
            <a:ext cx="3734575"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Unit 4. Topic 2. Subject Matter: Fisheries and Population Dynamics</a:t>
            </a:r>
            <a:endParaRPr lang="en-AU" sz="1100" b="1" dirty="0">
              <a:latin typeface="Arial Narrow" pitchFamily="34" charset="0"/>
            </a:endParaRPr>
          </a:p>
        </p:txBody>
      </p:sp>
      <p:sp>
        <p:nvSpPr>
          <p:cNvPr id="36" name="Rectangle 35">
            <a:extLst>
              <a:ext uri="{FF2B5EF4-FFF2-40B4-BE49-F238E27FC236}">
                <a16:creationId xmlns:a16="http://schemas.microsoft.com/office/drawing/2014/main" id="{79C41F4F-2033-40BA-9590-C1194D06DC04}"/>
              </a:ext>
            </a:extLst>
          </p:cNvPr>
          <p:cNvSpPr/>
          <p:nvPr/>
        </p:nvSpPr>
        <p:spPr>
          <a:xfrm>
            <a:off x="432035" y="8622022"/>
            <a:ext cx="5965685" cy="307777"/>
          </a:xfrm>
          <a:prstGeom prst="rect">
            <a:avLst/>
          </a:prstGeom>
        </p:spPr>
        <p:txBody>
          <a:bodyPr wrap="square">
            <a:spAutoFit/>
          </a:bodyPr>
          <a:lstStyle/>
          <a:p>
            <a:r>
              <a:rPr lang="en-AU" sz="700" baseline="30000" dirty="0">
                <a:latin typeface="Arial Narrow" panose="020B0606020202030204" pitchFamily="34" charset="0"/>
              </a:rPr>
              <a:t>[1] </a:t>
            </a:r>
            <a:r>
              <a:rPr lang="en-AU" sz="700" dirty="0">
                <a:latin typeface="Arial Narrow" panose="020B0606020202030204" pitchFamily="34" charset="0"/>
              </a:rPr>
              <a:t>Adapted with permission by John Wiley and Sons from: King, M. (2007). Fisheri</a:t>
            </a:r>
            <a:r>
              <a:rPr lang="en-AU" sz="700" i="1" dirty="0">
                <a:latin typeface="Arial Narrow" panose="020B0606020202030204" pitchFamily="34" charset="0"/>
              </a:rPr>
              <a:t>es Biology, Assessment and Management. </a:t>
            </a:r>
            <a:r>
              <a:rPr lang="en-AU" sz="700" dirty="0">
                <a:latin typeface="Arial Narrow" panose="020B0606020202030204" pitchFamily="34" charset="0"/>
              </a:rPr>
              <a:t>Blackwell Publishing. Victoria, Australia. Page 297. </a:t>
            </a:r>
          </a:p>
          <a:p>
            <a:r>
              <a:rPr lang="en-AU" sz="700" dirty="0">
                <a:latin typeface="Arial Narrow" panose="020B0606020202030204" pitchFamily="34" charset="0"/>
              </a:rPr>
              <a:t> </a:t>
            </a:r>
            <a:endParaRPr lang="en-US" sz="700" i="1" dirty="0">
              <a:latin typeface="Arial Narrow" panose="020B0606020202030204" pitchFamily="34" charset="0"/>
            </a:endParaRPr>
          </a:p>
        </p:txBody>
      </p:sp>
      <p:sp>
        <p:nvSpPr>
          <p:cNvPr id="17" name="TextBox 16">
            <a:extLst>
              <a:ext uri="{FF2B5EF4-FFF2-40B4-BE49-F238E27FC236}">
                <a16:creationId xmlns:a16="http://schemas.microsoft.com/office/drawing/2014/main" id="{EF79B1A8-AC97-4449-84BA-7300F5F2C191}"/>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13" name="Rectangle 12">
            <a:extLst>
              <a:ext uri="{FF2B5EF4-FFF2-40B4-BE49-F238E27FC236}">
                <a16:creationId xmlns:a16="http://schemas.microsoft.com/office/drawing/2014/main" id="{49956D03-6940-41CC-ACAD-60A041EA74F5}"/>
              </a:ext>
            </a:extLst>
          </p:cNvPr>
          <p:cNvSpPr/>
          <p:nvPr/>
        </p:nvSpPr>
        <p:spPr>
          <a:xfrm>
            <a:off x="508863" y="981482"/>
            <a:ext cx="5863484" cy="73919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800" b="1" dirty="0">
                <a:solidFill>
                  <a:schemeClr val="tx1"/>
                </a:solidFill>
                <a:latin typeface="Arial Narrow" panose="020B0606020202030204" pitchFamily="34" charset="0"/>
              </a:rPr>
              <a:t>Sampling techniques: </a:t>
            </a:r>
            <a:r>
              <a:rPr lang="en-AU" sz="800" dirty="0">
                <a:solidFill>
                  <a:schemeClr val="tx1"/>
                </a:solidFill>
                <a:latin typeface="Arial Narrow" panose="020B0606020202030204" pitchFamily="34" charset="0"/>
              </a:rPr>
              <a:t>see below under ‘Data Collection’. </a:t>
            </a:r>
          </a:p>
          <a:p>
            <a:r>
              <a:rPr lang="en-AU" sz="800" b="1" dirty="0">
                <a:solidFill>
                  <a:schemeClr val="tx1"/>
                </a:solidFill>
                <a:latin typeface="Arial Narrow" panose="020B0606020202030204" pitchFamily="34" charset="0"/>
              </a:rPr>
              <a:t>Fish behaviours: </a:t>
            </a:r>
            <a:r>
              <a:rPr lang="en-AU" sz="800" dirty="0">
                <a:solidFill>
                  <a:schemeClr val="tx1"/>
                </a:solidFill>
                <a:latin typeface="Arial Narrow" panose="020B0606020202030204" pitchFamily="34" charset="0"/>
              </a:rPr>
              <a:t>schooling, spawning aggregations, diel vertical migrations, learned trap avoidance, feeding behaviours, etc.</a:t>
            </a:r>
            <a:endParaRPr lang="en-AU" sz="800" b="1" dirty="0">
              <a:solidFill>
                <a:schemeClr val="tx1"/>
              </a:solidFill>
              <a:latin typeface="Arial Narrow" panose="020B0606020202030204" pitchFamily="34" charset="0"/>
            </a:endParaRPr>
          </a:p>
          <a:p>
            <a:r>
              <a:rPr lang="en-AU" sz="800" b="1" dirty="0">
                <a:solidFill>
                  <a:schemeClr val="tx1"/>
                </a:solidFill>
                <a:latin typeface="Arial Narrow" panose="020B0606020202030204" pitchFamily="34" charset="0"/>
              </a:rPr>
              <a:t>Temporal and spatial movement: </a:t>
            </a:r>
            <a:r>
              <a:rPr lang="en-AU" sz="800" dirty="0">
                <a:solidFill>
                  <a:schemeClr val="tx1"/>
                </a:solidFill>
                <a:latin typeface="Arial Narrow" panose="020B0606020202030204" pitchFamily="34" charset="0"/>
              </a:rPr>
              <a:t>Movement over time (temporal) and space (spatial). </a:t>
            </a:r>
          </a:p>
          <a:p>
            <a:r>
              <a:rPr lang="en-AU" sz="800" b="1" dirty="0">
                <a:solidFill>
                  <a:schemeClr val="tx1"/>
                </a:solidFill>
                <a:latin typeface="Arial Narrow" panose="020B0606020202030204" pitchFamily="34" charset="0"/>
              </a:rPr>
              <a:t>Life history:</a:t>
            </a:r>
            <a:r>
              <a:rPr lang="en-AU" sz="800" dirty="0">
                <a:solidFill>
                  <a:schemeClr val="tx1"/>
                </a:solidFill>
                <a:latin typeface="Arial Narrow" panose="020B0606020202030204" pitchFamily="34" charset="0"/>
              </a:rPr>
              <a:t> r-strategists (short-lived, boom and bust life history) or K-strategists (long-lived, slow-to-grow and slow-to reproduce life history) including information about rates of growth, natural mortality, sexual maturity, reproduction, and fecundity (number of offspring per adult fish). </a:t>
            </a:r>
          </a:p>
        </p:txBody>
      </p:sp>
      <p:cxnSp>
        <p:nvCxnSpPr>
          <p:cNvPr id="14" name="Straight Connector 13">
            <a:extLst>
              <a:ext uri="{FF2B5EF4-FFF2-40B4-BE49-F238E27FC236}">
                <a16:creationId xmlns:a16="http://schemas.microsoft.com/office/drawing/2014/main" id="{DFC185B1-2C74-43E0-8A88-6303D26129D6}"/>
              </a:ext>
            </a:extLst>
          </p:cNvPr>
          <p:cNvCxnSpPr/>
          <p:nvPr/>
        </p:nvCxnSpPr>
        <p:spPr>
          <a:xfrm flipH="1">
            <a:off x="508863" y="1720677"/>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92" name="Rectangle 91">
            <a:extLst>
              <a:ext uri="{FF2B5EF4-FFF2-40B4-BE49-F238E27FC236}">
                <a16:creationId xmlns:a16="http://schemas.microsoft.com/office/drawing/2014/main" id="{0A504BC8-59C2-4CBF-8025-CB7105D4B120}"/>
              </a:ext>
            </a:extLst>
          </p:cNvPr>
          <p:cNvSpPr/>
          <p:nvPr/>
        </p:nvSpPr>
        <p:spPr>
          <a:xfrm>
            <a:off x="2555629" y="2857770"/>
            <a:ext cx="1582442" cy="2257068"/>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t"/>
          <a:lstStyle/>
          <a:p>
            <a:pPr algn="ctr"/>
            <a:r>
              <a:rPr lang="en-AU" sz="1600" dirty="0">
                <a:latin typeface="Arial Narrow" panose="020B0606020202030204" pitchFamily="34" charset="0"/>
              </a:rPr>
              <a:t>Stock Assessment</a:t>
            </a:r>
          </a:p>
        </p:txBody>
      </p:sp>
      <p:sp>
        <p:nvSpPr>
          <p:cNvPr id="93" name="Rectangle 92">
            <a:extLst>
              <a:ext uri="{FF2B5EF4-FFF2-40B4-BE49-F238E27FC236}">
                <a16:creationId xmlns:a16="http://schemas.microsoft.com/office/drawing/2014/main" id="{A70D6527-E58F-46F6-8F3C-8E291E81527F}"/>
              </a:ext>
            </a:extLst>
          </p:cNvPr>
          <p:cNvSpPr/>
          <p:nvPr/>
        </p:nvSpPr>
        <p:spPr>
          <a:xfrm>
            <a:off x="4272535" y="2855680"/>
            <a:ext cx="2067766" cy="2251361"/>
          </a:xfrm>
          <a:prstGeom prst="rect">
            <a:avLst/>
          </a:prstGeom>
        </p:spPr>
        <p:style>
          <a:lnRef idx="2">
            <a:schemeClr val="dk1">
              <a:shade val="50000"/>
            </a:schemeClr>
          </a:lnRef>
          <a:fillRef idx="1">
            <a:schemeClr val="dk1"/>
          </a:fillRef>
          <a:effectRef idx="0">
            <a:schemeClr val="dk1"/>
          </a:effectRef>
          <a:fontRef idx="minor">
            <a:schemeClr val="lt1"/>
          </a:fontRef>
        </p:style>
        <p:txBody>
          <a:bodyPr vert="horz" rtlCol="0" anchor="t"/>
          <a:lstStyle/>
          <a:p>
            <a:pPr algn="ctr"/>
            <a:r>
              <a:rPr lang="en-AU" sz="1600" dirty="0">
                <a:latin typeface="Arial Narrow" panose="020B0606020202030204" pitchFamily="34" charset="0"/>
              </a:rPr>
              <a:t>Management</a:t>
            </a:r>
            <a:r>
              <a:rPr lang="en-AU" sz="1600" baseline="30000" dirty="0">
                <a:latin typeface="Arial Narrow" panose="020B0606020202030204" pitchFamily="34" charset="0"/>
              </a:rPr>
              <a:t>[1]</a:t>
            </a:r>
            <a:r>
              <a:rPr lang="en-AU" sz="1600" dirty="0">
                <a:latin typeface="Arial Narrow" panose="020B0606020202030204" pitchFamily="34" charset="0"/>
              </a:rPr>
              <a:t> </a:t>
            </a:r>
          </a:p>
        </p:txBody>
      </p:sp>
      <p:sp>
        <p:nvSpPr>
          <p:cNvPr id="4" name="Rectangle 3">
            <a:extLst>
              <a:ext uri="{FF2B5EF4-FFF2-40B4-BE49-F238E27FC236}">
                <a16:creationId xmlns:a16="http://schemas.microsoft.com/office/drawing/2014/main" id="{13014E8D-E85C-4801-A71C-71241FEACB7E}"/>
              </a:ext>
            </a:extLst>
          </p:cNvPr>
          <p:cNvSpPr/>
          <p:nvPr/>
        </p:nvSpPr>
        <p:spPr>
          <a:xfrm>
            <a:off x="508863" y="2879501"/>
            <a:ext cx="1929947" cy="225136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t"/>
          <a:lstStyle/>
          <a:p>
            <a:pPr algn="ctr"/>
            <a:r>
              <a:rPr lang="en-AU" sz="1600" dirty="0">
                <a:latin typeface="Arial Narrow" panose="020B0606020202030204" pitchFamily="34" charset="0"/>
              </a:rPr>
              <a:t>Data Collection</a:t>
            </a:r>
          </a:p>
        </p:txBody>
      </p:sp>
      <p:sp>
        <p:nvSpPr>
          <p:cNvPr id="28" name="TextBox 27">
            <a:extLst>
              <a:ext uri="{FF2B5EF4-FFF2-40B4-BE49-F238E27FC236}">
                <a16:creationId xmlns:a16="http://schemas.microsoft.com/office/drawing/2014/main" id="{233CBAAD-ED03-4A8D-9453-3D694FF88903}"/>
              </a:ext>
            </a:extLst>
          </p:cNvPr>
          <p:cNvSpPr txBox="1"/>
          <p:nvPr/>
        </p:nvSpPr>
        <p:spPr>
          <a:xfrm>
            <a:off x="488876" y="3104926"/>
            <a:ext cx="2155299" cy="1138773"/>
          </a:xfrm>
          <a:prstGeom prst="rect">
            <a:avLst/>
          </a:prstGeom>
          <a:noFill/>
        </p:spPr>
        <p:txBody>
          <a:bodyPr wrap="square" rtlCol="0">
            <a:spAutoFit/>
          </a:bodyPr>
          <a:lstStyle/>
          <a:p>
            <a:r>
              <a:rPr lang="en-AU" sz="1200" b="1" dirty="0">
                <a:solidFill>
                  <a:schemeClr val="bg1"/>
                </a:solidFill>
                <a:latin typeface="Arial Narrow" panose="020B0606020202030204" pitchFamily="34" charset="0"/>
              </a:rPr>
              <a:t>Data from the Fishers</a:t>
            </a:r>
            <a:endParaRPr lang="en-AU" sz="400" b="1" dirty="0">
              <a:solidFill>
                <a:schemeClr val="bg1"/>
              </a:solidFill>
              <a:latin typeface="Arial Narrow" panose="020B0606020202030204" pitchFamily="34" charset="0"/>
            </a:endParaRPr>
          </a:p>
          <a:p>
            <a:r>
              <a:rPr lang="en-AU" sz="800" dirty="0">
                <a:solidFill>
                  <a:schemeClr val="bg1"/>
                </a:solidFill>
                <a:latin typeface="Arial Narrow" panose="020B0606020202030204" pitchFamily="34" charset="0"/>
              </a:rPr>
              <a:t>- Log books (including catch and effort details)</a:t>
            </a:r>
          </a:p>
          <a:p>
            <a:r>
              <a:rPr lang="en-AU" sz="800" dirty="0">
                <a:solidFill>
                  <a:schemeClr val="bg1"/>
                </a:solidFill>
                <a:latin typeface="Arial Narrow" panose="020B0606020202030204" pitchFamily="34" charset="0"/>
              </a:rPr>
              <a:t>- Vessel tracking systems (usually mandatory)</a:t>
            </a:r>
          </a:p>
          <a:p>
            <a:r>
              <a:rPr lang="en-AU" sz="800" dirty="0">
                <a:solidFill>
                  <a:schemeClr val="bg1"/>
                </a:solidFill>
                <a:latin typeface="Arial Narrow" panose="020B0606020202030204" pitchFamily="34" charset="0"/>
              </a:rPr>
              <a:t>- Catch disposal records</a:t>
            </a:r>
          </a:p>
          <a:p>
            <a:r>
              <a:rPr lang="en-AU" sz="800" dirty="0">
                <a:solidFill>
                  <a:schemeClr val="bg1"/>
                </a:solidFill>
                <a:latin typeface="Arial Narrow" panose="020B0606020202030204" pitchFamily="34" charset="0"/>
              </a:rPr>
              <a:t>- e-monitoring (e.g. mandatory cameras on board)</a:t>
            </a:r>
          </a:p>
          <a:p>
            <a:r>
              <a:rPr lang="en-AU" sz="800" dirty="0">
                <a:solidFill>
                  <a:schemeClr val="bg1"/>
                </a:solidFill>
                <a:latin typeface="Arial Narrow" panose="020B0606020202030204" pitchFamily="34" charset="0"/>
              </a:rPr>
              <a:t>- Telephone Survey data (recreational fishing)</a:t>
            </a:r>
          </a:p>
          <a:p>
            <a:r>
              <a:rPr lang="en-AU" sz="800" dirty="0">
                <a:solidFill>
                  <a:schemeClr val="bg1"/>
                </a:solidFill>
                <a:latin typeface="Arial Narrow" panose="020B0606020202030204" pitchFamily="34" charset="0"/>
              </a:rPr>
              <a:t>- Portside sampling data (e.g. creel surveys)</a:t>
            </a:r>
          </a:p>
          <a:p>
            <a:endParaRPr lang="en-AU" sz="800" dirty="0">
              <a:solidFill>
                <a:schemeClr val="bg1"/>
              </a:solidFill>
              <a:latin typeface="Arial Narrow" panose="020B0606020202030204" pitchFamily="34" charset="0"/>
            </a:endParaRPr>
          </a:p>
        </p:txBody>
      </p:sp>
      <p:sp>
        <p:nvSpPr>
          <p:cNvPr id="29" name="TextBox 28">
            <a:extLst>
              <a:ext uri="{FF2B5EF4-FFF2-40B4-BE49-F238E27FC236}">
                <a16:creationId xmlns:a16="http://schemas.microsoft.com/office/drawing/2014/main" id="{34D137D9-E5E7-4C74-938E-5DAD3AEA6E49}"/>
              </a:ext>
            </a:extLst>
          </p:cNvPr>
          <p:cNvSpPr txBox="1"/>
          <p:nvPr/>
        </p:nvSpPr>
        <p:spPr>
          <a:xfrm>
            <a:off x="495399" y="4052280"/>
            <a:ext cx="1939974" cy="892552"/>
          </a:xfrm>
          <a:prstGeom prst="rect">
            <a:avLst/>
          </a:prstGeom>
          <a:noFill/>
        </p:spPr>
        <p:txBody>
          <a:bodyPr wrap="square" rtlCol="0">
            <a:spAutoFit/>
          </a:bodyPr>
          <a:lstStyle/>
          <a:p>
            <a:r>
              <a:rPr lang="en-AU" sz="1200" b="1" dirty="0">
                <a:solidFill>
                  <a:schemeClr val="bg1"/>
                </a:solidFill>
                <a:latin typeface="Arial Narrow" panose="020B0606020202030204" pitchFamily="34" charset="0"/>
              </a:rPr>
              <a:t>Data from the Scientists</a:t>
            </a:r>
            <a:endParaRPr lang="en-US" sz="800" dirty="0">
              <a:solidFill>
                <a:schemeClr val="bg1"/>
              </a:solidFill>
              <a:latin typeface="Arial Narrow" panose="020B0606020202030204" pitchFamily="34" charset="0"/>
            </a:endParaRPr>
          </a:p>
          <a:p>
            <a:r>
              <a:rPr lang="en-AU" sz="800" dirty="0">
                <a:solidFill>
                  <a:schemeClr val="bg1"/>
                </a:solidFill>
                <a:latin typeface="Arial Narrow" panose="020B0606020202030204" pitchFamily="34" charset="0"/>
              </a:rPr>
              <a:t>- On-board sampling (e.g. capture-recapture method, underwater visual census, acoustic method, egg production methods, depletion method, etc.).</a:t>
            </a:r>
          </a:p>
          <a:p>
            <a:r>
              <a:rPr lang="en-US" sz="800" dirty="0">
                <a:solidFill>
                  <a:schemeClr val="bg1"/>
                </a:solidFill>
                <a:latin typeface="Arial Narrow" panose="020B0606020202030204" pitchFamily="34" charset="0"/>
              </a:rPr>
              <a:t>- Portside sampling (e.g. otoliths, fish frames)</a:t>
            </a:r>
          </a:p>
        </p:txBody>
      </p:sp>
      <p:sp>
        <p:nvSpPr>
          <p:cNvPr id="11" name="Rectangle 10">
            <a:extLst>
              <a:ext uri="{FF2B5EF4-FFF2-40B4-BE49-F238E27FC236}">
                <a16:creationId xmlns:a16="http://schemas.microsoft.com/office/drawing/2014/main" id="{A9F34104-CF31-4063-B487-52E605145398}"/>
              </a:ext>
            </a:extLst>
          </p:cNvPr>
          <p:cNvSpPr/>
          <p:nvPr/>
        </p:nvSpPr>
        <p:spPr>
          <a:xfrm>
            <a:off x="2585972" y="3197974"/>
            <a:ext cx="1506499" cy="149456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1" name="Rectangle 40">
            <a:extLst>
              <a:ext uri="{FF2B5EF4-FFF2-40B4-BE49-F238E27FC236}">
                <a16:creationId xmlns:a16="http://schemas.microsoft.com/office/drawing/2014/main" id="{0432414F-AAF6-4F7D-BEE1-DAAC294E71E4}"/>
              </a:ext>
            </a:extLst>
          </p:cNvPr>
          <p:cNvSpPr/>
          <p:nvPr/>
        </p:nvSpPr>
        <p:spPr>
          <a:xfrm>
            <a:off x="4309895" y="3367234"/>
            <a:ext cx="1995036" cy="1656184"/>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0" name="Oval 19">
            <a:extLst>
              <a:ext uri="{FF2B5EF4-FFF2-40B4-BE49-F238E27FC236}">
                <a16:creationId xmlns:a16="http://schemas.microsoft.com/office/drawing/2014/main" id="{FD66F54C-127A-48B9-BA38-68C92A2E3469}"/>
              </a:ext>
            </a:extLst>
          </p:cNvPr>
          <p:cNvSpPr/>
          <p:nvPr/>
        </p:nvSpPr>
        <p:spPr>
          <a:xfrm>
            <a:off x="4597204" y="3318713"/>
            <a:ext cx="1384412" cy="1061318"/>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4" name="Oval 43">
            <a:extLst>
              <a:ext uri="{FF2B5EF4-FFF2-40B4-BE49-F238E27FC236}">
                <a16:creationId xmlns:a16="http://schemas.microsoft.com/office/drawing/2014/main" id="{98CF41AE-3D50-4D27-A592-B7CBEC3709DB}"/>
              </a:ext>
            </a:extLst>
          </p:cNvPr>
          <p:cNvSpPr/>
          <p:nvPr/>
        </p:nvSpPr>
        <p:spPr>
          <a:xfrm>
            <a:off x="5105935" y="3720303"/>
            <a:ext cx="407617" cy="34997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5" name="Arrow: Right 44">
            <a:extLst>
              <a:ext uri="{FF2B5EF4-FFF2-40B4-BE49-F238E27FC236}">
                <a16:creationId xmlns:a16="http://schemas.microsoft.com/office/drawing/2014/main" id="{AFF09818-E498-4EA7-875D-5E6FD15A53D2}"/>
              </a:ext>
            </a:extLst>
          </p:cNvPr>
          <p:cNvSpPr/>
          <p:nvPr/>
        </p:nvSpPr>
        <p:spPr>
          <a:xfrm>
            <a:off x="4137043" y="2891914"/>
            <a:ext cx="345704" cy="379893"/>
          </a:xfrm>
          <a:prstGeom prst="rightArrow">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1" name="Rectangle 20">
            <a:extLst>
              <a:ext uri="{FF2B5EF4-FFF2-40B4-BE49-F238E27FC236}">
                <a16:creationId xmlns:a16="http://schemas.microsoft.com/office/drawing/2014/main" id="{630F45FB-5256-409C-AE22-E93ACE68AA98}"/>
              </a:ext>
            </a:extLst>
          </p:cNvPr>
          <p:cNvSpPr/>
          <p:nvPr/>
        </p:nvSpPr>
        <p:spPr>
          <a:xfrm>
            <a:off x="4307748" y="3626046"/>
            <a:ext cx="722582" cy="54769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8" name="Rectangle 47">
            <a:extLst>
              <a:ext uri="{FF2B5EF4-FFF2-40B4-BE49-F238E27FC236}">
                <a16:creationId xmlns:a16="http://schemas.microsoft.com/office/drawing/2014/main" id="{59886769-F864-43A8-ACB0-0FD1CEF47E05}"/>
              </a:ext>
            </a:extLst>
          </p:cNvPr>
          <p:cNvSpPr/>
          <p:nvPr/>
        </p:nvSpPr>
        <p:spPr>
          <a:xfrm>
            <a:off x="5585585" y="3616838"/>
            <a:ext cx="719346" cy="55690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9" name="Rectangle 48">
            <a:extLst>
              <a:ext uri="{FF2B5EF4-FFF2-40B4-BE49-F238E27FC236}">
                <a16:creationId xmlns:a16="http://schemas.microsoft.com/office/drawing/2014/main" id="{039F47F9-39F5-49BA-B2BA-193E87D8CA01}"/>
              </a:ext>
            </a:extLst>
          </p:cNvPr>
          <p:cNvSpPr/>
          <p:nvPr/>
        </p:nvSpPr>
        <p:spPr>
          <a:xfrm>
            <a:off x="4312146" y="4700385"/>
            <a:ext cx="1995035" cy="36743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2" name="TextBox 21">
            <a:extLst>
              <a:ext uri="{FF2B5EF4-FFF2-40B4-BE49-F238E27FC236}">
                <a16:creationId xmlns:a16="http://schemas.microsoft.com/office/drawing/2014/main" id="{CA6A0E4D-E3BC-4469-BD95-CC3543413F40}"/>
              </a:ext>
            </a:extLst>
          </p:cNvPr>
          <p:cNvSpPr txBox="1"/>
          <p:nvPr/>
        </p:nvSpPr>
        <p:spPr>
          <a:xfrm>
            <a:off x="4283416" y="3600797"/>
            <a:ext cx="792088" cy="553998"/>
          </a:xfrm>
          <a:prstGeom prst="rect">
            <a:avLst/>
          </a:prstGeom>
          <a:noFill/>
        </p:spPr>
        <p:txBody>
          <a:bodyPr wrap="square" rtlCol="0">
            <a:spAutoFit/>
          </a:bodyPr>
          <a:lstStyle/>
          <a:p>
            <a:r>
              <a:rPr lang="en-AU" sz="800" b="1" dirty="0">
                <a:latin typeface="Arial Narrow" panose="020B0606020202030204" pitchFamily="34" charset="0"/>
              </a:rPr>
              <a:t>Harvest Sector</a:t>
            </a:r>
          </a:p>
          <a:p>
            <a:endParaRPr lang="en-AU" sz="400" b="1" dirty="0">
              <a:latin typeface="Arial Narrow" panose="020B0606020202030204" pitchFamily="34" charset="0"/>
            </a:endParaRPr>
          </a:p>
          <a:p>
            <a:r>
              <a:rPr lang="en-AU" sz="600" dirty="0">
                <a:latin typeface="Arial Narrow" panose="020B0606020202030204" pitchFamily="34" charset="0"/>
              </a:rPr>
              <a:t>Fishers </a:t>
            </a:r>
          </a:p>
          <a:p>
            <a:r>
              <a:rPr lang="en-AU" sz="600" dirty="0">
                <a:latin typeface="Arial Narrow" panose="020B0606020202030204" pitchFamily="34" charset="0"/>
              </a:rPr>
              <a:t>Communities </a:t>
            </a:r>
          </a:p>
          <a:p>
            <a:r>
              <a:rPr lang="en-AU" sz="600" dirty="0">
                <a:latin typeface="Arial Narrow" panose="020B0606020202030204" pitchFamily="34" charset="0"/>
              </a:rPr>
              <a:t>Fleets </a:t>
            </a:r>
          </a:p>
        </p:txBody>
      </p:sp>
      <p:sp>
        <p:nvSpPr>
          <p:cNvPr id="51" name="TextBox 50">
            <a:extLst>
              <a:ext uri="{FF2B5EF4-FFF2-40B4-BE49-F238E27FC236}">
                <a16:creationId xmlns:a16="http://schemas.microsoft.com/office/drawing/2014/main" id="{7EEF665B-0D64-4F19-B291-C021B5FCF235}"/>
              </a:ext>
            </a:extLst>
          </p:cNvPr>
          <p:cNvSpPr txBox="1"/>
          <p:nvPr/>
        </p:nvSpPr>
        <p:spPr>
          <a:xfrm>
            <a:off x="5490005" y="3582621"/>
            <a:ext cx="872883" cy="615553"/>
          </a:xfrm>
          <a:prstGeom prst="rect">
            <a:avLst/>
          </a:prstGeom>
          <a:noFill/>
        </p:spPr>
        <p:txBody>
          <a:bodyPr wrap="square" rtlCol="0">
            <a:spAutoFit/>
          </a:bodyPr>
          <a:lstStyle/>
          <a:p>
            <a:pPr algn="r"/>
            <a:r>
              <a:rPr lang="en-AU" sz="800" b="1" dirty="0">
                <a:latin typeface="Arial Narrow" panose="020B0606020202030204" pitchFamily="34" charset="0"/>
              </a:rPr>
              <a:t>Post Harvest Sector</a:t>
            </a:r>
          </a:p>
          <a:p>
            <a:pPr algn="r"/>
            <a:r>
              <a:rPr lang="en-AU" sz="600" dirty="0">
                <a:latin typeface="Arial Narrow" panose="020B0606020202030204" pitchFamily="34" charset="0"/>
              </a:rPr>
              <a:t>Catch</a:t>
            </a:r>
          </a:p>
          <a:p>
            <a:pPr algn="r"/>
            <a:r>
              <a:rPr lang="en-AU" sz="600" dirty="0">
                <a:latin typeface="Arial Narrow" panose="020B0606020202030204" pitchFamily="34" charset="0"/>
              </a:rPr>
              <a:t>Processors</a:t>
            </a:r>
          </a:p>
          <a:p>
            <a:pPr algn="r"/>
            <a:r>
              <a:rPr lang="en-AU" sz="600" dirty="0">
                <a:latin typeface="Arial Narrow" panose="020B0606020202030204" pitchFamily="34" charset="0"/>
              </a:rPr>
              <a:t>Marketers</a:t>
            </a:r>
          </a:p>
        </p:txBody>
      </p:sp>
      <p:sp>
        <p:nvSpPr>
          <p:cNvPr id="52" name="TextBox 51">
            <a:extLst>
              <a:ext uri="{FF2B5EF4-FFF2-40B4-BE49-F238E27FC236}">
                <a16:creationId xmlns:a16="http://schemas.microsoft.com/office/drawing/2014/main" id="{CE685DC6-8EAA-4FD7-A261-46EFC52E1C74}"/>
              </a:ext>
            </a:extLst>
          </p:cNvPr>
          <p:cNvSpPr txBox="1"/>
          <p:nvPr/>
        </p:nvSpPr>
        <p:spPr>
          <a:xfrm>
            <a:off x="5088147" y="3706886"/>
            <a:ext cx="443124" cy="338554"/>
          </a:xfrm>
          <a:prstGeom prst="rect">
            <a:avLst/>
          </a:prstGeom>
          <a:noFill/>
        </p:spPr>
        <p:txBody>
          <a:bodyPr wrap="square" rtlCol="0">
            <a:spAutoFit/>
          </a:bodyPr>
          <a:lstStyle/>
          <a:p>
            <a:pPr algn="ctr"/>
            <a:r>
              <a:rPr lang="en-AU" sz="800" b="1" dirty="0">
                <a:latin typeface="Arial Narrow" panose="020B0606020202030204" pitchFamily="34" charset="0"/>
              </a:rPr>
              <a:t>Fish Stock</a:t>
            </a:r>
            <a:endParaRPr lang="en-AU" sz="800" dirty="0">
              <a:latin typeface="Arial Narrow" panose="020B0606020202030204" pitchFamily="34" charset="0"/>
            </a:endParaRPr>
          </a:p>
        </p:txBody>
      </p:sp>
      <p:sp>
        <p:nvSpPr>
          <p:cNvPr id="53" name="TextBox 52">
            <a:extLst>
              <a:ext uri="{FF2B5EF4-FFF2-40B4-BE49-F238E27FC236}">
                <a16:creationId xmlns:a16="http://schemas.microsoft.com/office/drawing/2014/main" id="{5F01FDA0-CF62-42C2-AECB-069FD0750E54}"/>
              </a:ext>
            </a:extLst>
          </p:cNvPr>
          <p:cNvSpPr txBox="1"/>
          <p:nvPr/>
        </p:nvSpPr>
        <p:spPr>
          <a:xfrm>
            <a:off x="4187639" y="4717708"/>
            <a:ext cx="2175355" cy="338554"/>
          </a:xfrm>
          <a:prstGeom prst="rect">
            <a:avLst/>
          </a:prstGeom>
          <a:noFill/>
        </p:spPr>
        <p:txBody>
          <a:bodyPr wrap="square" rtlCol="0">
            <a:spAutoFit/>
          </a:bodyPr>
          <a:lstStyle/>
          <a:p>
            <a:pPr algn="ctr"/>
            <a:r>
              <a:rPr lang="en-AU" sz="800" b="1" dirty="0">
                <a:latin typeface="Arial Narrow" panose="020B0606020202030204" pitchFamily="34" charset="0"/>
              </a:rPr>
              <a:t>Management Sector</a:t>
            </a:r>
          </a:p>
          <a:p>
            <a:pPr algn="ctr"/>
            <a:r>
              <a:rPr lang="en-AU" sz="800" dirty="0">
                <a:latin typeface="Arial Narrow" panose="020B0606020202030204" pitchFamily="34" charset="0"/>
              </a:rPr>
              <a:t>Research, Policy, Planning, Management</a:t>
            </a:r>
          </a:p>
        </p:txBody>
      </p:sp>
      <p:sp>
        <p:nvSpPr>
          <p:cNvPr id="23" name="Arrow: Up 22">
            <a:extLst>
              <a:ext uri="{FF2B5EF4-FFF2-40B4-BE49-F238E27FC236}">
                <a16:creationId xmlns:a16="http://schemas.microsoft.com/office/drawing/2014/main" id="{AAFDF1C2-E5FD-4BFB-9C04-33F8D67444A5}"/>
              </a:ext>
            </a:extLst>
          </p:cNvPr>
          <p:cNvSpPr/>
          <p:nvPr/>
        </p:nvSpPr>
        <p:spPr>
          <a:xfrm>
            <a:off x="4409628" y="4207700"/>
            <a:ext cx="303764" cy="477496"/>
          </a:xfrm>
          <a:prstGeom prst="upArrow">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6" name="TextBox 55">
            <a:extLst>
              <a:ext uri="{FF2B5EF4-FFF2-40B4-BE49-F238E27FC236}">
                <a16:creationId xmlns:a16="http://schemas.microsoft.com/office/drawing/2014/main" id="{FC900701-41DE-4B14-B6E0-714CA2043C7B}"/>
              </a:ext>
            </a:extLst>
          </p:cNvPr>
          <p:cNvSpPr txBox="1"/>
          <p:nvPr/>
        </p:nvSpPr>
        <p:spPr>
          <a:xfrm>
            <a:off x="4187639" y="4381195"/>
            <a:ext cx="792088" cy="338554"/>
          </a:xfrm>
          <a:prstGeom prst="rect">
            <a:avLst/>
          </a:prstGeom>
          <a:noFill/>
        </p:spPr>
        <p:txBody>
          <a:bodyPr wrap="square" rtlCol="0">
            <a:spAutoFit/>
          </a:bodyPr>
          <a:lstStyle/>
          <a:p>
            <a:pPr algn="ctr"/>
            <a:r>
              <a:rPr lang="en-AU" sz="800" b="1" dirty="0">
                <a:solidFill>
                  <a:schemeClr val="bg1"/>
                </a:solidFill>
                <a:latin typeface="Arial Narrow" panose="020B0606020202030204" pitchFamily="34" charset="0"/>
              </a:rPr>
              <a:t>Controls on Fishing</a:t>
            </a:r>
            <a:endParaRPr lang="en-AU" sz="800" dirty="0">
              <a:solidFill>
                <a:schemeClr val="bg1"/>
              </a:solidFill>
              <a:latin typeface="Arial Narrow" panose="020B0606020202030204" pitchFamily="34" charset="0"/>
            </a:endParaRPr>
          </a:p>
        </p:txBody>
      </p:sp>
      <p:sp>
        <p:nvSpPr>
          <p:cNvPr id="62" name="Arrow: Up 61">
            <a:extLst>
              <a:ext uri="{FF2B5EF4-FFF2-40B4-BE49-F238E27FC236}">
                <a16:creationId xmlns:a16="http://schemas.microsoft.com/office/drawing/2014/main" id="{DE99FBD8-E708-4EE1-BD56-0E7D1F90FDBA}"/>
              </a:ext>
            </a:extLst>
          </p:cNvPr>
          <p:cNvSpPr/>
          <p:nvPr/>
        </p:nvSpPr>
        <p:spPr>
          <a:xfrm>
            <a:off x="5144427" y="4210439"/>
            <a:ext cx="303764" cy="477496"/>
          </a:xfrm>
          <a:prstGeom prst="upArrow">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3" name="TextBox 62">
            <a:extLst>
              <a:ext uri="{FF2B5EF4-FFF2-40B4-BE49-F238E27FC236}">
                <a16:creationId xmlns:a16="http://schemas.microsoft.com/office/drawing/2014/main" id="{B74156EF-8332-4374-824D-FF373EA855AB}"/>
              </a:ext>
            </a:extLst>
          </p:cNvPr>
          <p:cNvSpPr txBox="1"/>
          <p:nvPr/>
        </p:nvSpPr>
        <p:spPr>
          <a:xfrm>
            <a:off x="4730030" y="4373085"/>
            <a:ext cx="1199694" cy="338554"/>
          </a:xfrm>
          <a:prstGeom prst="rect">
            <a:avLst/>
          </a:prstGeom>
          <a:noFill/>
        </p:spPr>
        <p:txBody>
          <a:bodyPr wrap="square" rtlCol="0">
            <a:spAutoFit/>
          </a:bodyPr>
          <a:lstStyle/>
          <a:p>
            <a:pPr algn="ctr"/>
            <a:r>
              <a:rPr lang="en-AU" sz="800" b="1" dirty="0">
                <a:solidFill>
                  <a:schemeClr val="bg1"/>
                </a:solidFill>
                <a:latin typeface="Arial Narrow" panose="020B0606020202030204" pitchFamily="34" charset="0"/>
              </a:rPr>
              <a:t>Controls to protect marine ecosystems</a:t>
            </a:r>
            <a:endParaRPr lang="en-AU" sz="800" dirty="0">
              <a:solidFill>
                <a:schemeClr val="bg1"/>
              </a:solidFill>
              <a:latin typeface="Arial Narrow" panose="020B0606020202030204" pitchFamily="34" charset="0"/>
            </a:endParaRPr>
          </a:p>
        </p:txBody>
      </p:sp>
      <p:sp>
        <p:nvSpPr>
          <p:cNvPr id="64" name="TextBox 63">
            <a:extLst>
              <a:ext uri="{FF2B5EF4-FFF2-40B4-BE49-F238E27FC236}">
                <a16:creationId xmlns:a16="http://schemas.microsoft.com/office/drawing/2014/main" id="{EA11F4AF-C718-4E0B-A87D-61C3388C8E2A}"/>
              </a:ext>
            </a:extLst>
          </p:cNvPr>
          <p:cNvSpPr txBox="1"/>
          <p:nvPr/>
        </p:nvSpPr>
        <p:spPr>
          <a:xfrm>
            <a:off x="4836115" y="3382413"/>
            <a:ext cx="922100" cy="215444"/>
          </a:xfrm>
          <a:prstGeom prst="rect">
            <a:avLst/>
          </a:prstGeom>
          <a:noFill/>
        </p:spPr>
        <p:txBody>
          <a:bodyPr wrap="square" rtlCol="0">
            <a:spAutoFit/>
          </a:bodyPr>
          <a:lstStyle/>
          <a:p>
            <a:pPr algn="ctr"/>
            <a:r>
              <a:rPr lang="en-AU" sz="800" b="1" dirty="0">
                <a:latin typeface="Arial Narrow" panose="020B0606020202030204" pitchFamily="34" charset="0"/>
              </a:rPr>
              <a:t>Ecosystem</a:t>
            </a:r>
            <a:endParaRPr lang="en-AU" sz="800" dirty="0">
              <a:latin typeface="Arial Narrow" panose="020B0606020202030204" pitchFamily="34" charset="0"/>
            </a:endParaRPr>
          </a:p>
        </p:txBody>
      </p:sp>
      <p:sp>
        <p:nvSpPr>
          <p:cNvPr id="65" name="Arrow: Up 64">
            <a:extLst>
              <a:ext uri="{FF2B5EF4-FFF2-40B4-BE49-F238E27FC236}">
                <a16:creationId xmlns:a16="http://schemas.microsoft.com/office/drawing/2014/main" id="{450D1210-C07A-4251-9E89-44513B97A940}"/>
              </a:ext>
            </a:extLst>
          </p:cNvPr>
          <p:cNvSpPr/>
          <p:nvPr/>
        </p:nvSpPr>
        <p:spPr>
          <a:xfrm>
            <a:off x="5868797" y="4207700"/>
            <a:ext cx="303764" cy="477496"/>
          </a:xfrm>
          <a:prstGeom prst="upArrow">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6" name="TextBox 65">
            <a:extLst>
              <a:ext uri="{FF2B5EF4-FFF2-40B4-BE49-F238E27FC236}">
                <a16:creationId xmlns:a16="http://schemas.microsoft.com/office/drawing/2014/main" id="{4DF97794-612E-4B4B-8804-DB989C3F20E4}"/>
              </a:ext>
            </a:extLst>
          </p:cNvPr>
          <p:cNvSpPr txBox="1"/>
          <p:nvPr/>
        </p:nvSpPr>
        <p:spPr>
          <a:xfrm>
            <a:off x="5628033" y="4379440"/>
            <a:ext cx="792088" cy="338554"/>
          </a:xfrm>
          <a:prstGeom prst="rect">
            <a:avLst/>
          </a:prstGeom>
          <a:noFill/>
        </p:spPr>
        <p:txBody>
          <a:bodyPr wrap="square" rtlCol="0">
            <a:spAutoFit/>
          </a:bodyPr>
          <a:lstStyle/>
          <a:p>
            <a:pPr algn="ctr"/>
            <a:r>
              <a:rPr lang="en-AU" sz="800" b="1" dirty="0">
                <a:solidFill>
                  <a:schemeClr val="bg1"/>
                </a:solidFill>
                <a:latin typeface="Arial Narrow" panose="020B0606020202030204" pitchFamily="34" charset="0"/>
              </a:rPr>
              <a:t>Controls on Catch</a:t>
            </a:r>
            <a:endParaRPr lang="en-AU" sz="800" dirty="0">
              <a:solidFill>
                <a:schemeClr val="bg1"/>
              </a:solidFill>
              <a:latin typeface="Arial Narrow" panose="020B0606020202030204" pitchFamily="34" charset="0"/>
            </a:endParaRPr>
          </a:p>
        </p:txBody>
      </p:sp>
      <p:pic>
        <p:nvPicPr>
          <p:cNvPr id="1026" name="Picture 2" descr="Image result for maximum sustainable yield">
            <a:extLst>
              <a:ext uri="{FF2B5EF4-FFF2-40B4-BE49-F238E27FC236}">
                <a16:creationId xmlns:a16="http://schemas.microsoft.com/office/drawing/2014/main" id="{95117878-4C9B-4B3C-A207-D8B0D828AE7E}"/>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2607643" y="3273253"/>
            <a:ext cx="1418927" cy="1409467"/>
          </a:xfrm>
          <a:prstGeom prst="rect">
            <a:avLst/>
          </a:prstGeom>
          <a:noFill/>
          <a:extLst>
            <a:ext uri="{909E8E84-426E-40DD-AFC4-6F175D3DCCD1}">
              <a14:hiddenFill xmlns:a14="http://schemas.microsoft.com/office/drawing/2010/main">
                <a:solidFill>
                  <a:srgbClr val="FFFFFF"/>
                </a:solidFill>
              </a14:hiddenFill>
            </a:ext>
          </a:extLst>
        </p:spPr>
      </p:pic>
      <p:sp>
        <p:nvSpPr>
          <p:cNvPr id="67" name="TextBox 66">
            <a:extLst>
              <a:ext uri="{FF2B5EF4-FFF2-40B4-BE49-F238E27FC236}">
                <a16:creationId xmlns:a16="http://schemas.microsoft.com/office/drawing/2014/main" id="{DC54D756-E2A8-496F-A521-A29DA4321A55}"/>
              </a:ext>
            </a:extLst>
          </p:cNvPr>
          <p:cNvSpPr txBox="1"/>
          <p:nvPr/>
        </p:nvSpPr>
        <p:spPr>
          <a:xfrm>
            <a:off x="2522939" y="4667411"/>
            <a:ext cx="1806870" cy="430887"/>
          </a:xfrm>
          <a:prstGeom prst="rect">
            <a:avLst/>
          </a:prstGeom>
          <a:noFill/>
        </p:spPr>
        <p:txBody>
          <a:bodyPr wrap="square" rtlCol="0">
            <a:spAutoFit/>
          </a:bodyPr>
          <a:lstStyle/>
          <a:p>
            <a:r>
              <a:rPr lang="en-AU" sz="800" b="1" dirty="0">
                <a:solidFill>
                  <a:schemeClr val="bg1"/>
                </a:solidFill>
                <a:latin typeface="Arial Narrow" panose="020B0606020202030204" pitchFamily="34" charset="0"/>
              </a:rPr>
              <a:t>Maximum sustainable yield (MSY) </a:t>
            </a:r>
            <a:br>
              <a:rPr lang="en-AU" sz="800" b="1" dirty="0">
                <a:solidFill>
                  <a:schemeClr val="bg1"/>
                </a:solidFill>
                <a:latin typeface="Arial Narrow" panose="020B0606020202030204" pitchFamily="34" charset="0"/>
              </a:rPr>
            </a:br>
            <a:r>
              <a:rPr lang="en-AU" sz="650" dirty="0">
                <a:solidFill>
                  <a:schemeClr val="bg1"/>
                </a:solidFill>
                <a:latin typeface="Arial Narrow" panose="020B0606020202030204" pitchFamily="34" charset="0"/>
              </a:rPr>
              <a:t>The maximum number of fish that can be caught without long-term depletion (supposedly). </a:t>
            </a:r>
          </a:p>
        </p:txBody>
      </p:sp>
      <p:sp>
        <p:nvSpPr>
          <p:cNvPr id="68" name="Arrow: Right 67">
            <a:extLst>
              <a:ext uri="{FF2B5EF4-FFF2-40B4-BE49-F238E27FC236}">
                <a16:creationId xmlns:a16="http://schemas.microsoft.com/office/drawing/2014/main" id="{5DA4559C-25E4-4C37-906F-537F0C25AD91}"/>
              </a:ext>
            </a:extLst>
          </p:cNvPr>
          <p:cNvSpPr/>
          <p:nvPr/>
        </p:nvSpPr>
        <p:spPr>
          <a:xfrm>
            <a:off x="2209925" y="2896215"/>
            <a:ext cx="345704" cy="379893"/>
          </a:xfrm>
          <a:prstGeom prst="rightArrow">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4" name="Rectangle 73">
            <a:extLst>
              <a:ext uri="{FF2B5EF4-FFF2-40B4-BE49-F238E27FC236}">
                <a16:creationId xmlns:a16="http://schemas.microsoft.com/office/drawing/2014/main" id="{E731DEEA-CB80-4F9E-9772-CFF3F8185233}"/>
              </a:ext>
            </a:extLst>
          </p:cNvPr>
          <p:cNvSpPr/>
          <p:nvPr/>
        </p:nvSpPr>
        <p:spPr>
          <a:xfrm>
            <a:off x="424082" y="1720532"/>
            <a:ext cx="6101262" cy="1077218"/>
          </a:xfrm>
          <a:prstGeom prst="rect">
            <a:avLst/>
          </a:prstGeom>
        </p:spPr>
        <p:txBody>
          <a:bodyPr wrap="square">
            <a:spAutoFit/>
          </a:bodyPr>
          <a:lstStyle/>
          <a:p>
            <a:r>
              <a:rPr lang="en-AU" sz="1600" b="1" i="1" dirty="0">
                <a:latin typeface="Arial Narrow" panose="020B0606020202030204" pitchFamily="34" charset="0"/>
              </a:rPr>
              <a:t>Single-species</a:t>
            </a:r>
            <a:r>
              <a:rPr lang="en-AU" sz="1600" b="1" dirty="0">
                <a:latin typeface="Arial Narrow" panose="020B0606020202030204" pitchFamily="34" charset="0"/>
              </a:rPr>
              <a:t> stock assessment</a:t>
            </a:r>
          </a:p>
          <a:p>
            <a:r>
              <a:rPr lang="en-US" sz="1200" dirty="0">
                <a:latin typeface="Arial Narrow" panose="020B0606020202030204" pitchFamily="34" charset="0"/>
              </a:rPr>
              <a:t>It is important to know how many fish there are, to know how many fish to catch. Data is collected from fishers, scientists and market places etc., to measure a population in a stock assessment. Whereby, the maximum number of fish that can be caught (e.g. MSY) is calculated. Then, management controls are enforced to contain fishing (input controls), protect the environment, and restrict the catch (output controls).</a:t>
            </a:r>
            <a:endParaRPr lang="en-AU" sz="1200" dirty="0">
              <a:latin typeface="Arial Narrow" panose="020B0606020202030204" pitchFamily="34" charset="0"/>
            </a:endParaRPr>
          </a:p>
        </p:txBody>
      </p:sp>
      <p:sp>
        <p:nvSpPr>
          <p:cNvPr id="42" name="Rectangle 41">
            <a:extLst>
              <a:ext uri="{FF2B5EF4-FFF2-40B4-BE49-F238E27FC236}">
                <a16:creationId xmlns:a16="http://schemas.microsoft.com/office/drawing/2014/main" id="{C6288571-49B9-4250-98F1-5A8D99A37C19}"/>
              </a:ext>
            </a:extLst>
          </p:cNvPr>
          <p:cNvSpPr/>
          <p:nvPr/>
        </p:nvSpPr>
        <p:spPr>
          <a:xfrm>
            <a:off x="508863" y="5227211"/>
            <a:ext cx="5842022" cy="337576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3" name="Rectangle 42">
            <a:extLst>
              <a:ext uri="{FF2B5EF4-FFF2-40B4-BE49-F238E27FC236}">
                <a16:creationId xmlns:a16="http://schemas.microsoft.com/office/drawing/2014/main" id="{2C9B2659-9430-41BB-A673-73A07CBC2A47}"/>
              </a:ext>
            </a:extLst>
          </p:cNvPr>
          <p:cNvSpPr/>
          <p:nvPr/>
        </p:nvSpPr>
        <p:spPr>
          <a:xfrm>
            <a:off x="501939" y="5228749"/>
            <a:ext cx="5965684" cy="627864"/>
          </a:xfrm>
          <a:prstGeom prst="rect">
            <a:avLst/>
          </a:prstGeom>
        </p:spPr>
        <p:txBody>
          <a:bodyPr wrap="square">
            <a:spAutoFit/>
          </a:bodyPr>
          <a:lstStyle/>
          <a:p>
            <a:pPr>
              <a:spcAft>
                <a:spcPts val="0"/>
              </a:spcAft>
            </a:pPr>
            <a:r>
              <a:rPr lang="en-AU" sz="1160" b="1" dirty="0">
                <a:latin typeface="Arial Narrow" panose="020B0606020202030204" pitchFamily="34" charset="0"/>
                <a:ea typeface="Times New Roman" panose="02020603050405020304" pitchFamily="18" charset="0"/>
              </a:rPr>
              <a:t>Activity: The table below features factors that determine the reliability of fisheries population data. Complete the table using the Southern Bluefin Tuna (</a:t>
            </a:r>
            <a:r>
              <a:rPr lang="en-AU" sz="1160" b="1" i="1" dirty="0" err="1">
                <a:latin typeface="Arial Narrow" panose="020B0606020202030204" pitchFamily="34" charset="0"/>
                <a:ea typeface="Times New Roman" panose="02020603050405020304" pitchFamily="18" charset="0"/>
              </a:rPr>
              <a:t>Thannus</a:t>
            </a:r>
            <a:r>
              <a:rPr lang="en-AU" sz="1160" b="1" i="1" dirty="0">
                <a:latin typeface="Arial Narrow" panose="020B0606020202030204" pitchFamily="34" charset="0"/>
                <a:ea typeface="Times New Roman" panose="02020603050405020304" pitchFamily="18" charset="0"/>
              </a:rPr>
              <a:t> </a:t>
            </a:r>
            <a:r>
              <a:rPr lang="en-AU" sz="1160" b="1" i="1" dirty="0" err="1">
                <a:latin typeface="Arial Narrow" panose="020B0606020202030204" pitchFamily="34" charset="0"/>
                <a:ea typeface="Times New Roman" panose="02020603050405020304" pitchFamily="18" charset="0"/>
              </a:rPr>
              <a:t>maccoyii</a:t>
            </a:r>
            <a:r>
              <a:rPr lang="en-AU" sz="1160" b="1" dirty="0">
                <a:latin typeface="Arial Narrow" panose="020B0606020202030204" pitchFamily="34" charset="0"/>
                <a:ea typeface="Times New Roman" panose="02020603050405020304" pitchFamily="18" charset="0"/>
              </a:rPr>
              <a:t>) Fishery as a case study to</a:t>
            </a:r>
            <a:br>
              <a:rPr lang="en-AU" sz="1160" b="1" dirty="0">
                <a:latin typeface="Arial Narrow" panose="020B0606020202030204" pitchFamily="34" charset="0"/>
                <a:ea typeface="Times New Roman" panose="02020603050405020304" pitchFamily="18" charset="0"/>
              </a:rPr>
            </a:br>
            <a:r>
              <a:rPr lang="en-AU" sz="1160" b="1" dirty="0">
                <a:latin typeface="Arial Narrow" panose="020B0606020202030204" pitchFamily="34" charset="0"/>
                <a:ea typeface="Times New Roman" panose="02020603050405020304" pitchFamily="18" charset="0"/>
              </a:rPr>
              <a:t>(</a:t>
            </a:r>
            <a:r>
              <a:rPr lang="en-AU" sz="1160" b="1" dirty="0" err="1">
                <a:latin typeface="Arial Narrow" panose="020B0606020202030204" pitchFamily="34" charset="0"/>
                <a:ea typeface="Times New Roman" panose="02020603050405020304" pitchFamily="18" charset="0"/>
              </a:rPr>
              <a:t>i</a:t>
            </a:r>
            <a:r>
              <a:rPr lang="en-AU" sz="1160" b="1" dirty="0">
                <a:latin typeface="Arial Narrow" panose="020B0606020202030204" pitchFamily="34" charset="0"/>
                <a:ea typeface="Times New Roman" panose="02020603050405020304" pitchFamily="18" charset="0"/>
              </a:rPr>
              <a:t>) provide examples for each factor </a:t>
            </a:r>
            <a:r>
              <a:rPr lang="en-AU" sz="900" dirty="0">
                <a:latin typeface="Arial Narrow" panose="020B0606020202030204" pitchFamily="34" charset="0"/>
                <a:ea typeface="Times New Roman" panose="02020603050405020304" pitchFamily="18" charset="0"/>
              </a:rPr>
              <a:t>(</a:t>
            </a:r>
            <a:r>
              <a:rPr lang="en-AU" sz="900" i="1" dirty="0">
                <a:latin typeface="Arial Narrow" panose="020B0606020202030204" pitchFamily="34" charset="0"/>
                <a:ea typeface="Times New Roman" panose="02020603050405020304" pitchFamily="18" charset="0"/>
              </a:rPr>
              <a:t>hint: </a:t>
            </a:r>
            <a:r>
              <a:rPr lang="en-AU" sz="900" dirty="0">
                <a:latin typeface="Arial Narrow" panose="020B0606020202030204" pitchFamily="34" charset="0"/>
                <a:ea typeface="Times New Roman" panose="02020603050405020304" pitchFamily="18" charset="0"/>
              </a:rPr>
              <a:t>see top of page) </a:t>
            </a:r>
            <a:r>
              <a:rPr lang="en-AU" sz="1050" b="1" dirty="0">
                <a:latin typeface="Arial Narrow" panose="020B0606020202030204" pitchFamily="34" charset="0"/>
                <a:ea typeface="Times New Roman" panose="02020603050405020304" pitchFamily="18" charset="0"/>
              </a:rPr>
              <a:t>and </a:t>
            </a:r>
            <a:r>
              <a:rPr lang="en-AU" sz="1160" b="1" dirty="0">
                <a:latin typeface="Arial Narrow" panose="020B0606020202030204" pitchFamily="34" charset="0"/>
                <a:ea typeface="Times New Roman" panose="02020603050405020304" pitchFamily="18" charset="0"/>
              </a:rPr>
              <a:t>(ii) identify the limitations of each example.</a:t>
            </a:r>
            <a:endParaRPr lang="en-US" sz="1160" b="1" dirty="0">
              <a:latin typeface="Arial Narrow" panose="020B0606020202030204" pitchFamily="34" charset="0"/>
              <a:ea typeface="Times New Roman" panose="02020603050405020304" pitchFamily="18" charset="0"/>
            </a:endParaRPr>
          </a:p>
        </p:txBody>
      </p:sp>
      <p:cxnSp>
        <p:nvCxnSpPr>
          <p:cNvPr id="47" name="Straight Connector 46">
            <a:extLst>
              <a:ext uri="{FF2B5EF4-FFF2-40B4-BE49-F238E27FC236}">
                <a16:creationId xmlns:a16="http://schemas.microsoft.com/office/drawing/2014/main" id="{420E7AB8-5796-4689-A4D3-C7E71A25F7CC}"/>
              </a:ext>
            </a:extLst>
          </p:cNvPr>
          <p:cNvCxnSpPr/>
          <p:nvPr/>
        </p:nvCxnSpPr>
        <p:spPr>
          <a:xfrm flipH="1">
            <a:off x="508863" y="969600"/>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0" name="Oval 49">
            <a:extLst>
              <a:ext uri="{FF2B5EF4-FFF2-40B4-BE49-F238E27FC236}">
                <a16:creationId xmlns:a16="http://schemas.microsoft.com/office/drawing/2014/main" id="{8113D5DA-9394-4300-86D4-8C463BE89366}"/>
              </a:ext>
            </a:extLst>
          </p:cNvPr>
          <p:cNvSpPr/>
          <p:nvPr/>
        </p:nvSpPr>
        <p:spPr>
          <a:xfrm>
            <a:off x="3725303" y="769414"/>
            <a:ext cx="176053" cy="15005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54" name="TextBox 53">
            <a:extLst>
              <a:ext uri="{FF2B5EF4-FFF2-40B4-BE49-F238E27FC236}">
                <a16:creationId xmlns:a16="http://schemas.microsoft.com/office/drawing/2014/main" id="{C1386096-70AF-4880-B366-07AF43C9F2B4}"/>
              </a:ext>
            </a:extLst>
          </p:cNvPr>
          <p:cNvSpPr txBox="1"/>
          <p:nvPr/>
        </p:nvSpPr>
        <p:spPr>
          <a:xfrm>
            <a:off x="3642086" y="751609"/>
            <a:ext cx="388137" cy="184666"/>
          </a:xfrm>
          <a:prstGeom prst="rect">
            <a:avLst/>
          </a:prstGeom>
          <a:noFill/>
        </p:spPr>
        <p:txBody>
          <a:bodyPr wrap="square" rtlCol="0">
            <a:spAutoFit/>
          </a:bodyPr>
          <a:lstStyle/>
          <a:p>
            <a:r>
              <a:rPr lang="en-AU" sz="600" b="1" dirty="0">
                <a:solidFill>
                  <a:schemeClr val="bg1"/>
                </a:solidFill>
                <a:latin typeface="Arial Narrow" panose="020B0606020202030204" pitchFamily="34" charset="0"/>
              </a:rPr>
              <a:t>T141</a:t>
            </a:r>
          </a:p>
        </p:txBody>
      </p:sp>
      <p:graphicFrame>
        <p:nvGraphicFramePr>
          <p:cNvPr id="2" name="Table 1">
            <a:extLst>
              <a:ext uri="{FF2B5EF4-FFF2-40B4-BE49-F238E27FC236}">
                <a16:creationId xmlns:a16="http://schemas.microsoft.com/office/drawing/2014/main" id="{72946310-A8B6-4E71-89DD-557330CB521C}"/>
              </a:ext>
            </a:extLst>
          </p:cNvPr>
          <p:cNvGraphicFramePr>
            <a:graphicFrameLocks noGrp="1"/>
          </p:cNvGraphicFramePr>
          <p:nvPr>
            <p:extLst>
              <p:ext uri="{D42A27DB-BD31-4B8C-83A1-F6EECF244321}">
                <p14:modId xmlns:p14="http://schemas.microsoft.com/office/powerpoint/2010/main" val="4018105167"/>
              </p:ext>
            </p:extLst>
          </p:nvPr>
        </p:nvGraphicFramePr>
        <p:xfrm>
          <a:off x="589362" y="5890066"/>
          <a:ext cx="5693839" cy="2637155"/>
        </p:xfrm>
        <a:graphic>
          <a:graphicData uri="http://schemas.openxmlformats.org/drawingml/2006/table">
            <a:tbl>
              <a:tblPr firstRow="1" bandRow="1">
                <a:tableStyleId>{5940675A-B579-460E-94D1-54222C63F5DA}</a:tableStyleId>
              </a:tblPr>
              <a:tblGrid>
                <a:gridCol w="1264416">
                  <a:extLst>
                    <a:ext uri="{9D8B030D-6E8A-4147-A177-3AD203B41FA5}">
                      <a16:colId xmlns:a16="http://schemas.microsoft.com/office/drawing/2014/main" val="3033719324"/>
                    </a:ext>
                  </a:extLst>
                </a:gridCol>
                <a:gridCol w="2232248">
                  <a:extLst>
                    <a:ext uri="{9D8B030D-6E8A-4147-A177-3AD203B41FA5}">
                      <a16:colId xmlns:a16="http://schemas.microsoft.com/office/drawing/2014/main" val="545782437"/>
                    </a:ext>
                  </a:extLst>
                </a:gridCol>
                <a:gridCol w="2197175">
                  <a:extLst>
                    <a:ext uri="{9D8B030D-6E8A-4147-A177-3AD203B41FA5}">
                      <a16:colId xmlns:a16="http://schemas.microsoft.com/office/drawing/2014/main" val="3735649911"/>
                    </a:ext>
                  </a:extLst>
                </a:gridCol>
              </a:tblGrid>
              <a:tr h="261772">
                <a:tc>
                  <a:txBody>
                    <a:bodyPr/>
                    <a:lstStyle/>
                    <a:p>
                      <a:pPr algn="l"/>
                      <a:r>
                        <a:rPr lang="en-AU" sz="1200" b="1" dirty="0">
                          <a:latin typeface="Arial Narrow" panose="020B0606020202030204" pitchFamily="34" charset="0"/>
                        </a:rPr>
                        <a:t>Factors</a:t>
                      </a:r>
                    </a:p>
                  </a:txBody>
                  <a:tcPr>
                    <a:solidFill>
                      <a:schemeClr val="bg1">
                        <a:lumMod val="95000"/>
                      </a:schemeClr>
                    </a:solidFill>
                  </a:tcPr>
                </a:tc>
                <a:tc>
                  <a:txBody>
                    <a:bodyPr/>
                    <a:lstStyle/>
                    <a:p>
                      <a:pPr algn="l"/>
                      <a:r>
                        <a:rPr lang="en-AU" sz="1200" b="1" dirty="0">
                          <a:latin typeface="Arial Narrow" panose="020B0606020202030204" pitchFamily="34" charset="0"/>
                        </a:rPr>
                        <a:t>Examples </a:t>
                      </a:r>
                      <a:r>
                        <a:rPr lang="en-AU" sz="700" b="0" dirty="0">
                          <a:latin typeface="Arial Narrow" panose="020B0606020202030204" pitchFamily="34" charset="0"/>
                        </a:rPr>
                        <a:t>(using the </a:t>
                      </a:r>
                      <a:r>
                        <a:rPr lang="en-AU" sz="700" b="0" i="0" dirty="0">
                          <a:latin typeface="Arial Narrow" panose="020B0606020202030204" pitchFamily="34" charset="0"/>
                        </a:rPr>
                        <a:t>SBT Fishery as a case study)</a:t>
                      </a:r>
                      <a:endParaRPr lang="en-AU" sz="1200" b="0" i="0" dirty="0">
                        <a:latin typeface="Arial Narrow" panose="020B0606020202030204" pitchFamily="34" charset="0"/>
                      </a:endParaRPr>
                    </a:p>
                  </a:txBody>
                  <a:tcPr>
                    <a:solidFill>
                      <a:schemeClr val="bg1">
                        <a:lumMod val="95000"/>
                      </a:schemeClr>
                    </a:solidFill>
                  </a:tcPr>
                </a:tc>
                <a:tc>
                  <a:txBody>
                    <a:bodyPr/>
                    <a:lstStyle/>
                    <a:p>
                      <a:pPr algn="l"/>
                      <a:r>
                        <a:rPr lang="en-AU" sz="1200" b="1" dirty="0">
                          <a:latin typeface="Arial Narrow" panose="020B0606020202030204" pitchFamily="34" charset="0"/>
                        </a:rPr>
                        <a:t>Limitations </a:t>
                      </a:r>
                      <a:r>
                        <a:rPr lang="en-AU" sz="700" b="0" dirty="0">
                          <a:latin typeface="Arial Narrow" panose="020B0606020202030204" pitchFamily="34" charset="0"/>
                        </a:rPr>
                        <a:t>(of each example)</a:t>
                      </a:r>
                      <a:endParaRPr lang="en-AU" sz="1200" b="0" dirty="0">
                        <a:latin typeface="Arial Narrow" panose="020B0606020202030204" pitchFamily="34" charset="0"/>
                      </a:endParaRPr>
                    </a:p>
                  </a:txBody>
                  <a:tcPr>
                    <a:solidFill>
                      <a:schemeClr val="bg1">
                        <a:lumMod val="95000"/>
                      </a:schemeClr>
                    </a:solidFill>
                  </a:tcPr>
                </a:tc>
                <a:extLst>
                  <a:ext uri="{0D108BD9-81ED-4DB2-BD59-A6C34878D82A}">
                    <a16:rowId xmlns:a16="http://schemas.microsoft.com/office/drawing/2014/main" val="1474208497"/>
                  </a:ext>
                </a:extLst>
              </a:tr>
              <a:tr h="785315">
                <a:tc>
                  <a:txBody>
                    <a:bodyPr/>
                    <a:lstStyle/>
                    <a:p>
                      <a:pPr algn="l"/>
                      <a:r>
                        <a:rPr lang="en-AU" sz="1200" b="1" dirty="0">
                          <a:latin typeface="Arial Narrow" panose="020B0606020202030204" pitchFamily="34" charset="0"/>
                        </a:rPr>
                        <a:t>Sampling Techniques</a:t>
                      </a:r>
                    </a:p>
                  </a:txBody>
                  <a:tcPr anchor="ctr">
                    <a:solidFill>
                      <a:schemeClr val="bg1">
                        <a:lumMod val="95000"/>
                      </a:schemeClr>
                    </a:solidFill>
                  </a:tcPr>
                </a:tc>
                <a:tc>
                  <a:txBody>
                    <a:bodyPr/>
                    <a:lstStyle/>
                    <a:p>
                      <a:pPr marL="0" indent="0">
                        <a:buFontTx/>
                        <a:buNone/>
                      </a:pPr>
                      <a:r>
                        <a:rPr lang="en-AU" sz="800" dirty="0">
                          <a:solidFill>
                            <a:schemeClr val="tx1">
                              <a:lumMod val="65000"/>
                              <a:lumOff val="35000"/>
                            </a:schemeClr>
                          </a:solidFill>
                          <a:latin typeface="Comic Sans MS" panose="030F0702030302020204" pitchFamily="66" charset="0"/>
                        </a:rPr>
                        <a:t>Creel survey – asking recreational anglers questions about their fishing trip and catch (</a:t>
                      </a:r>
                      <a:r>
                        <a:rPr lang="en-AU" sz="800" i="1" dirty="0">
                          <a:solidFill>
                            <a:schemeClr val="tx1">
                              <a:lumMod val="65000"/>
                              <a:lumOff val="35000"/>
                            </a:schemeClr>
                          </a:solidFill>
                          <a:latin typeface="Comic Sans MS" panose="030F0702030302020204" pitchFamily="66" charset="0"/>
                        </a:rPr>
                        <a:t>note: </a:t>
                      </a:r>
                      <a:r>
                        <a:rPr lang="en-AU" sz="800" dirty="0">
                          <a:solidFill>
                            <a:schemeClr val="tx1">
                              <a:lumMod val="65000"/>
                              <a:lumOff val="35000"/>
                            </a:schemeClr>
                          </a:solidFill>
                          <a:latin typeface="Comic Sans MS" panose="030F0702030302020204" pitchFamily="66" charset="0"/>
                        </a:rPr>
                        <a:t>the name comes from the creel or woven wooden basket that anglers used to hold fish). </a:t>
                      </a:r>
                    </a:p>
                  </a:txBody>
                  <a:tcPr>
                    <a:solidFill>
                      <a:schemeClr val="bg1"/>
                    </a:solidFill>
                  </a:tcPr>
                </a:tc>
                <a:tc>
                  <a:txBody>
                    <a:bodyPr/>
                    <a:lstStyle/>
                    <a:p>
                      <a:r>
                        <a:rPr lang="en-AU" sz="800" dirty="0">
                          <a:solidFill>
                            <a:schemeClr val="tx1">
                              <a:lumMod val="65000"/>
                              <a:lumOff val="35000"/>
                            </a:schemeClr>
                          </a:solidFill>
                          <a:latin typeface="Comic Sans MS" panose="030F0702030302020204" pitchFamily="66" charset="0"/>
                        </a:rPr>
                        <a:t>Anglers may not have been targeting SBT.</a:t>
                      </a:r>
                    </a:p>
                    <a:p>
                      <a:r>
                        <a:rPr lang="en-AU" sz="800" dirty="0">
                          <a:solidFill>
                            <a:schemeClr val="tx1">
                              <a:lumMod val="65000"/>
                              <a:lumOff val="35000"/>
                            </a:schemeClr>
                          </a:solidFill>
                          <a:latin typeface="Comic Sans MS" panose="030F0702030302020204" pitchFamily="66" charset="0"/>
                        </a:rPr>
                        <a:t>Costly and time consuming.</a:t>
                      </a:r>
                    </a:p>
                    <a:p>
                      <a:r>
                        <a:rPr lang="en-AU" sz="800" dirty="0">
                          <a:solidFill>
                            <a:schemeClr val="tx1">
                              <a:lumMod val="65000"/>
                              <a:lumOff val="35000"/>
                            </a:schemeClr>
                          </a:solidFill>
                          <a:latin typeface="Comic Sans MS" panose="030F0702030302020204" pitchFamily="66" charset="0"/>
                        </a:rPr>
                        <a:t>Inconsistencies in reporting from a non-scientific survey method.</a:t>
                      </a:r>
                    </a:p>
                    <a:p>
                      <a:r>
                        <a:rPr lang="en-AU" sz="800" dirty="0">
                          <a:solidFill>
                            <a:schemeClr val="tx1">
                              <a:lumMod val="65000"/>
                              <a:lumOff val="35000"/>
                            </a:schemeClr>
                          </a:solidFill>
                          <a:latin typeface="Comic Sans MS" panose="030F0702030302020204" pitchFamily="66" charset="0"/>
                        </a:rPr>
                        <a:t>Small sample size reduces the reliability of the predicted population.</a:t>
                      </a:r>
                    </a:p>
                  </a:txBody>
                  <a:tcPr>
                    <a:solidFill>
                      <a:schemeClr val="bg1"/>
                    </a:solidFill>
                  </a:tcPr>
                </a:tc>
                <a:extLst>
                  <a:ext uri="{0D108BD9-81ED-4DB2-BD59-A6C34878D82A}">
                    <a16:rowId xmlns:a16="http://schemas.microsoft.com/office/drawing/2014/main" val="2229960065"/>
                  </a:ext>
                </a:extLst>
              </a:tr>
              <a:tr h="901658">
                <a:tc>
                  <a:txBody>
                    <a:bodyPr/>
                    <a:lstStyle/>
                    <a:p>
                      <a:pPr algn="l"/>
                      <a:endParaRPr lang="en-AU" sz="1200" b="1" dirty="0">
                        <a:latin typeface="Arial Narrow" panose="020B0606020202030204" pitchFamily="34" charset="0"/>
                      </a:endParaRPr>
                    </a:p>
                  </a:txBody>
                  <a:tcPr anchor="ctr">
                    <a:solidFill>
                      <a:schemeClr val="bg1">
                        <a:lumMod val="95000"/>
                      </a:schemeClr>
                    </a:solidFill>
                  </a:tcPr>
                </a:tc>
                <a:tc>
                  <a:txBody>
                    <a:bodyPr/>
                    <a:lstStyle/>
                    <a:p>
                      <a:r>
                        <a:rPr lang="en-AU" sz="800" dirty="0">
                          <a:solidFill>
                            <a:schemeClr val="tx1">
                              <a:lumMod val="65000"/>
                              <a:lumOff val="35000"/>
                            </a:schemeClr>
                          </a:solidFill>
                          <a:latin typeface="Comic Sans MS" panose="030F0702030302020204" pitchFamily="66" charset="0"/>
                        </a:rPr>
                        <a:t>High-level apex predator. </a:t>
                      </a:r>
                    </a:p>
                    <a:p>
                      <a:r>
                        <a:rPr lang="en-AU" sz="800" dirty="0">
                          <a:solidFill>
                            <a:schemeClr val="tx1">
                              <a:lumMod val="65000"/>
                              <a:lumOff val="35000"/>
                            </a:schemeClr>
                          </a:solidFill>
                          <a:latin typeface="Comic Sans MS" panose="030F0702030302020204" pitchFamily="66" charset="0"/>
                        </a:rPr>
                        <a:t>Opportunistic feeder. </a:t>
                      </a:r>
                    </a:p>
                    <a:p>
                      <a:r>
                        <a:rPr lang="en-AU" sz="800" dirty="0">
                          <a:solidFill>
                            <a:schemeClr val="tx1">
                              <a:lumMod val="65000"/>
                              <a:lumOff val="35000"/>
                            </a:schemeClr>
                          </a:solidFill>
                          <a:latin typeface="Comic Sans MS" panose="030F0702030302020204" pitchFamily="66" charset="0"/>
                        </a:rPr>
                        <a:t>Migratory species (travels long distances).</a:t>
                      </a:r>
                    </a:p>
                    <a:p>
                      <a:r>
                        <a:rPr lang="en-AU" sz="800" dirty="0">
                          <a:solidFill>
                            <a:schemeClr val="tx1">
                              <a:lumMod val="65000"/>
                              <a:lumOff val="35000"/>
                            </a:schemeClr>
                          </a:solidFill>
                          <a:latin typeface="Comic Sans MS" panose="030F0702030302020204" pitchFamily="66" charset="0"/>
                        </a:rPr>
                        <a:t>Gather at spawning grounds. </a:t>
                      </a:r>
                    </a:p>
                    <a:p>
                      <a:r>
                        <a:rPr lang="en-AU" sz="800" dirty="0">
                          <a:solidFill>
                            <a:schemeClr val="tx1">
                              <a:lumMod val="65000"/>
                              <a:lumOff val="35000"/>
                            </a:schemeClr>
                          </a:solidFill>
                          <a:latin typeface="Comic Sans MS" panose="030F0702030302020204" pitchFamily="66" charset="0"/>
                        </a:rPr>
                        <a:t>Post spawning, females move south.</a:t>
                      </a:r>
                    </a:p>
                    <a:p>
                      <a:r>
                        <a:rPr lang="en-AU" sz="800" dirty="0">
                          <a:solidFill>
                            <a:schemeClr val="tx1">
                              <a:lumMod val="65000"/>
                              <a:lumOff val="35000"/>
                            </a:schemeClr>
                          </a:solidFill>
                          <a:latin typeface="Comic Sans MS" panose="030F0702030302020204" pitchFamily="66" charset="0"/>
                        </a:rPr>
                        <a:t>Swims in both shallow and deep water.</a:t>
                      </a:r>
                    </a:p>
                  </a:txBody>
                  <a:tcPr>
                    <a:solidFill>
                      <a:schemeClr val="bg1"/>
                    </a:solidFill>
                  </a:tcPr>
                </a:tc>
                <a:tc>
                  <a:txBody>
                    <a:bodyPr/>
                    <a:lstStyle/>
                    <a:p>
                      <a:r>
                        <a:rPr lang="en-AU" sz="800" dirty="0">
                          <a:solidFill>
                            <a:schemeClr val="tx1">
                              <a:lumMod val="65000"/>
                              <a:lumOff val="35000"/>
                            </a:schemeClr>
                          </a:solidFill>
                          <a:latin typeface="Comic Sans MS" panose="030F0702030302020204" pitchFamily="66" charset="0"/>
                        </a:rPr>
                        <a:t>Difficult to count over large areas, across more than one jurisdiction, and </a:t>
                      </a:r>
                      <a:r>
                        <a:rPr lang="en-US" sz="800" dirty="0">
                          <a:solidFill>
                            <a:schemeClr val="tx1">
                              <a:lumMod val="65000"/>
                              <a:lumOff val="35000"/>
                            </a:schemeClr>
                          </a:solidFill>
                          <a:latin typeface="Comic Sans MS" panose="030F0702030302020204" pitchFamily="66" charset="0"/>
                        </a:rPr>
                        <a:t>when spatial variability (both laterally and vertically) is so high.</a:t>
                      </a:r>
                      <a:endParaRPr lang="en-AU" sz="800" dirty="0">
                        <a:solidFill>
                          <a:schemeClr val="tx1">
                            <a:lumMod val="65000"/>
                            <a:lumOff val="35000"/>
                          </a:schemeClr>
                        </a:solidFill>
                        <a:latin typeface="Comic Sans MS" panose="030F0702030302020204" pitchFamily="66" charset="0"/>
                      </a:endParaRPr>
                    </a:p>
                    <a:p>
                      <a:r>
                        <a:rPr lang="en-AU" sz="800" dirty="0">
                          <a:solidFill>
                            <a:schemeClr val="tx1">
                              <a:lumMod val="65000"/>
                              <a:lumOff val="35000"/>
                            </a:schemeClr>
                          </a:solidFill>
                          <a:latin typeface="Comic Sans MS" panose="030F0702030302020204" pitchFamily="66" charset="0"/>
                        </a:rPr>
                        <a:t>Risk overestimating population size when they are altogether to spawn. </a:t>
                      </a:r>
                    </a:p>
                    <a:p>
                      <a:r>
                        <a:rPr lang="en-AU" sz="800" dirty="0">
                          <a:solidFill>
                            <a:schemeClr val="tx1">
                              <a:lumMod val="65000"/>
                              <a:lumOff val="35000"/>
                            </a:schemeClr>
                          </a:solidFill>
                          <a:latin typeface="Comic Sans MS" panose="030F0702030302020204" pitchFamily="66" charset="0"/>
                        </a:rPr>
                        <a:t>Localised collection of data - problematic.</a:t>
                      </a:r>
                    </a:p>
                  </a:txBody>
                  <a:tcPr>
                    <a:solidFill>
                      <a:schemeClr val="bg1"/>
                    </a:solidFill>
                  </a:tcPr>
                </a:tc>
                <a:extLst>
                  <a:ext uri="{0D108BD9-81ED-4DB2-BD59-A6C34878D82A}">
                    <a16:rowId xmlns:a16="http://schemas.microsoft.com/office/drawing/2014/main" val="1769983061"/>
                  </a:ext>
                </a:extLst>
              </a:tr>
              <a:tr h="594995">
                <a:tc>
                  <a:txBody>
                    <a:bodyPr/>
                    <a:lstStyle/>
                    <a:p>
                      <a:pPr algn="l"/>
                      <a:r>
                        <a:rPr lang="en-AU" sz="1200" b="1" dirty="0">
                          <a:latin typeface="Arial Narrow" panose="020B0606020202030204" pitchFamily="34" charset="0"/>
                        </a:rPr>
                        <a:t>Life History</a:t>
                      </a:r>
                    </a:p>
                  </a:txBody>
                  <a:tcPr anchor="ctr">
                    <a:solidFill>
                      <a:schemeClr val="bg1">
                        <a:lumMod val="95000"/>
                      </a:schemeClr>
                    </a:solidFill>
                  </a:tcPr>
                </a:tc>
                <a:tc>
                  <a:txBody>
                    <a:bodyPr/>
                    <a:lstStyle/>
                    <a:p>
                      <a:r>
                        <a:rPr lang="en-AU" sz="800" dirty="0">
                          <a:solidFill>
                            <a:schemeClr val="tx1">
                              <a:lumMod val="65000"/>
                              <a:lumOff val="35000"/>
                            </a:schemeClr>
                          </a:solidFill>
                          <a:latin typeface="Comic Sans MS" panose="030F0702030302020204" pitchFamily="66" charset="0"/>
                        </a:rPr>
                        <a:t>Warm blooded. </a:t>
                      </a:r>
                    </a:p>
                    <a:p>
                      <a:r>
                        <a:rPr lang="en-AU" sz="800" dirty="0">
                          <a:solidFill>
                            <a:schemeClr val="tx1">
                              <a:lumMod val="65000"/>
                              <a:lumOff val="35000"/>
                            </a:schemeClr>
                          </a:solidFill>
                          <a:latin typeface="Comic Sans MS" panose="030F0702030302020204" pitchFamily="66" charset="0"/>
                        </a:rPr>
                        <a:t>K-strategist. Sexually mature ~11-12 yrs. Live for 40+ yrs. Females release ~50million eggs/spawning event.</a:t>
                      </a:r>
                    </a:p>
                  </a:txBody>
                  <a:tcPr>
                    <a:solidFill>
                      <a:schemeClr val="bg1"/>
                    </a:solidFill>
                  </a:tcPr>
                </a:tc>
                <a:tc>
                  <a:txBody>
                    <a:bodyPr/>
                    <a:lstStyle/>
                    <a:p>
                      <a:r>
                        <a:rPr lang="en-AU" sz="800" dirty="0">
                          <a:solidFill>
                            <a:schemeClr val="tx1">
                              <a:lumMod val="65000"/>
                              <a:lumOff val="35000"/>
                            </a:schemeClr>
                          </a:solidFill>
                          <a:latin typeface="Comic Sans MS" panose="030F0702030302020204" pitchFamily="66" charset="0"/>
                        </a:rPr>
                        <a:t>Difficult to count how many of the ~50 million eggs survive to become reproducing adults 11-12 years later. </a:t>
                      </a:r>
                    </a:p>
                    <a:p>
                      <a:r>
                        <a:rPr lang="en-AU" sz="800" dirty="0">
                          <a:solidFill>
                            <a:schemeClr val="tx1">
                              <a:lumMod val="65000"/>
                              <a:lumOff val="35000"/>
                            </a:schemeClr>
                          </a:solidFill>
                          <a:latin typeface="Comic Sans MS" panose="030F0702030302020204" pitchFamily="66" charset="0"/>
                        </a:rPr>
                        <a:t>Age of the dataset is too small. </a:t>
                      </a:r>
                    </a:p>
                  </a:txBody>
                  <a:tcPr>
                    <a:solidFill>
                      <a:schemeClr val="bg1"/>
                    </a:solidFill>
                  </a:tcPr>
                </a:tc>
                <a:extLst>
                  <a:ext uri="{0D108BD9-81ED-4DB2-BD59-A6C34878D82A}">
                    <a16:rowId xmlns:a16="http://schemas.microsoft.com/office/drawing/2014/main" val="1965090548"/>
                  </a:ext>
                </a:extLst>
              </a:tr>
            </a:tbl>
          </a:graphicData>
        </a:graphic>
      </p:graphicFrame>
      <p:sp>
        <p:nvSpPr>
          <p:cNvPr id="55" name="TextBox 54">
            <a:extLst>
              <a:ext uri="{FF2B5EF4-FFF2-40B4-BE49-F238E27FC236}">
                <a16:creationId xmlns:a16="http://schemas.microsoft.com/office/drawing/2014/main" id="{C9A8A89F-BACF-4FBB-9BBD-3C724515EEEF}"/>
              </a:ext>
            </a:extLst>
          </p:cNvPr>
          <p:cNvSpPr txBox="1"/>
          <p:nvPr/>
        </p:nvSpPr>
        <p:spPr>
          <a:xfrm>
            <a:off x="471067" y="4856048"/>
            <a:ext cx="1939974" cy="276999"/>
          </a:xfrm>
          <a:prstGeom prst="rect">
            <a:avLst/>
          </a:prstGeom>
          <a:noFill/>
        </p:spPr>
        <p:txBody>
          <a:bodyPr wrap="square" rtlCol="0">
            <a:spAutoFit/>
          </a:bodyPr>
          <a:lstStyle/>
          <a:p>
            <a:r>
              <a:rPr lang="en-AU" sz="1200" b="1" dirty="0">
                <a:solidFill>
                  <a:schemeClr val="bg1"/>
                </a:solidFill>
                <a:latin typeface="Arial Narrow" panose="020B0606020202030204" pitchFamily="34" charset="0"/>
              </a:rPr>
              <a:t>Data from the market place</a:t>
            </a:r>
            <a:endParaRPr lang="en-US" sz="800" dirty="0">
              <a:solidFill>
                <a:schemeClr val="bg1"/>
              </a:solidFill>
              <a:latin typeface="Arial Narrow" panose="020B0606020202030204" pitchFamily="34" charset="0"/>
            </a:endParaRPr>
          </a:p>
        </p:txBody>
      </p:sp>
      <p:sp>
        <p:nvSpPr>
          <p:cNvPr id="5" name="TextBox 4">
            <a:extLst>
              <a:ext uri="{FF2B5EF4-FFF2-40B4-BE49-F238E27FC236}">
                <a16:creationId xmlns:a16="http://schemas.microsoft.com/office/drawing/2014/main" id="{84A841EF-B234-4BDD-A46B-F27DEC8DB19F}"/>
              </a:ext>
            </a:extLst>
          </p:cNvPr>
          <p:cNvSpPr txBox="1"/>
          <p:nvPr/>
        </p:nvSpPr>
        <p:spPr>
          <a:xfrm>
            <a:off x="558613" y="7014386"/>
            <a:ext cx="1424582" cy="892552"/>
          </a:xfrm>
          <a:prstGeom prst="rect">
            <a:avLst/>
          </a:prstGeom>
          <a:noFill/>
        </p:spPr>
        <p:txBody>
          <a:bodyPr wrap="square" rtlCol="0">
            <a:spAutoFit/>
          </a:bodyPr>
          <a:lstStyle/>
          <a:p>
            <a:r>
              <a:rPr lang="en-AU" sz="1200" b="1" dirty="0">
                <a:latin typeface="Arial Narrow" panose="020B0606020202030204" pitchFamily="34" charset="0"/>
              </a:rPr>
              <a:t>Fish Behaviours</a:t>
            </a:r>
          </a:p>
          <a:p>
            <a:endParaRPr lang="en-AU" sz="400" b="1" dirty="0">
              <a:latin typeface="Arial Narrow" panose="020B0606020202030204" pitchFamily="34" charset="0"/>
            </a:endParaRPr>
          </a:p>
          <a:p>
            <a:r>
              <a:rPr lang="en-AU" sz="800" b="1" dirty="0">
                <a:latin typeface="Arial Narrow" panose="020B0606020202030204" pitchFamily="34" charset="0"/>
              </a:rPr>
              <a:t>and</a:t>
            </a:r>
          </a:p>
          <a:p>
            <a:endParaRPr lang="en-AU" sz="400" b="1" dirty="0">
              <a:latin typeface="Arial Narrow" panose="020B0606020202030204" pitchFamily="34" charset="0"/>
            </a:endParaRPr>
          </a:p>
          <a:p>
            <a:r>
              <a:rPr lang="en-AU" sz="1200" b="1" dirty="0">
                <a:latin typeface="Arial Narrow" panose="020B0606020202030204" pitchFamily="34" charset="0"/>
              </a:rPr>
              <a:t>Temporal and </a:t>
            </a:r>
            <a:br>
              <a:rPr lang="en-AU" sz="1200" b="1" dirty="0">
                <a:latin typeface="Arial Narrow" panose="020B0606020202030204" pitchFamily="34" charset="0"/>
              </a:rPr>
            </a:br>
            <a:r>
              <a:rPr lang="en-AU" sz="1200" b="1" dirty="0">
                <a:latin typeface="Arial Narrow" panose="020B0606020202030204" pitchFamily="34" charset="0"/>
              </a:rPr>
              <a:t>Spatial movements</a:t>
            </a:r>
          </a:p>
        </p:txBody>
      </p:sp>
    </p:spTree>
    <p:extLst>
      <p:ext uri="{BB962C8B-B14F-4D97-AF65-F5344CB8AC3E}">
        <p14:creationId xmlns:p14="http://schemas.microsoft.com/office/powerpoint/2010/main" val="12896421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 name="Straight Connector 14"/>
          <p:cNvCxnSpPr/>
          <p:nvPr/>
        </p:nvCxnSpPr>
        <p:spPr>
          <a:xfrm flipH="1">
            <a:off x="508863" y="969600"/>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extBox 17"/>
          <p:cNvSpPr txBox="1"/>
          <p:nvPr/>
        </p:nvSpPr>
        <p:spPr>
          <a:xfrm>
            <a:off x="5486430" y="14613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
        <p:nvSpPr>
          <p:cNvPr id="3" name="TextBox 2"/>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12" name="TextBox 36"/>
          <p:cNvSpPr txBox="1"/>
          <p:nvPr/>
        </p:nvSpPr>
        <p:spPr>
          <a:xfrm>
            <a:off x="5876474" y="8805118"/>
            <a:ext cx="52124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100" dirty="0">
                <a:latin typeface="Arial Narrow" pitchFamily="34" charset="0"/>
              </a:rPr>
              <a:t>136</a:t>
            </a:r>
            <a:endParaRPr lang="en-AU" sz="1100" dirty="0">
              <a:latin typeface="Arial Narrow" pitchFamily="34" charset="0"/>
            </a:endParaRPr>
          </a:p>
        </p:txBody>
      </p:sp>
      <p:sp>
        <p:nvSpPr>
          <p:cNvPr id="57" name="TextBox 36"/>
          <p:cNvSpPr txBox="1"/>
          <p:nvPr/>
        </p:nvSpPr>
        <p:spPr>
          <a:xfrm>
            <a:off x="463269" y="8810616"/>
            <a:ext cx="219901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2019 	                                               </a:t>
            </a:r>
            <a:endParaRPr lang="en-AU" sz="1100" b="1" dirty="0">
              <a:latin typeface="Arial Narrow" pitchFamily="34" charset="0"/>
            </a:endParaRPr>
          </a:p>
        </p:txBody>
      </p:sp>
      <p:sp>
        <p:nvSpPr>
          <p:cNvPr id="59" name="TextBox 58">
            <a:extLst>
              <a:ext uri="{FF2B5EF4-FFF2-40B4-BE49-F238E27FC236}">
                <a16:creationId xmlns:a16="http://schemas.microsoft.com/office/drawing/2014/main" id="{B47AF8B6-8FB8-4F6E-8771-2ABC2CA0462D}"/>
              </a:ext>
            </a:extLst>
          </p:cNvPr>
          <p:cNvSpPr txBox="1"/>
          <p:nvPr/>
        </p:nvSpPr>
        <p:spPr>
          <a:xfrm>
            <a:off x="1374209" y="82118"/>
            <a:ext cx="4112222" cy="738664"/>
          </a:xfrm>
          <a:prstGeom prst="rect">
            <a:avLst/>
          </a:prstGeom>
          <a:noFill/>
        </p:spPr>
        <p:txBody>
          <a:bodyPr wrap="square" rtlCol="0">
            <a:spAutoFit/>
          </a:bodyPr>
          <a:lstStyle/>
          <a:p>
            <a:r>
              <a:rPr lang="en-US" b="1" dirty="0">
                <a:latin typeface="Arial Narrow" pitchFamily="34" charset="0"/>
              </a:rPr>
              <a:t>Fish with No Borders –</a:t>
            </a:r>
            <a:r>
              <a:rPr lang="en-US" sz="1200" b="1" dirty="0">
                <a:latin typeface="Arial Narrow" panose="020B0606020202030204" pitchFamily="34" charset="0"/>
              </a:rPr>
              <a:t> </a:t>
            </a:r>
            <a:r>
              <a:rPr lang="en-US" sz="1200" dirty="0" err="1">
                <a:latin typeface="Arial Narrow" panose="020B0606020202030204" pitchFamily="34" charset="0"/>
              </a:rPr>
              <a:t>Recognise</a:t>
            </a:r>
            <a:r>
              <a:rPr lang="en-US" sz="1200" dirty="0">
                <a:latin typeface="Arial Narrow" panose="020B0606020202030204" pitchFamily="34" charset="0"/>
              </a:rPr>
              <a:t> an international agreement that is used to manage migratory pelagic species</a:t>
            </a:r>
          </a:p>
          <a:p>
            <a:endParaRPr lang="en-US" sz="1200" i="1" dirty="0">
              <a:latin typeface="Arial Narrow" pitchFamily="34" charset="0"/>
            </a:endParaRPr>
          </a:p>
        </p:txBody>
      </p:sp>
      <p:sp>
        <p:nvSpPr>
          <p:cNvPr id="60" name="TextBox 36">
            <a:extLst>
              <a:ext uri="{FF2B5EF4-FFF2-40B4-BE49-F238E27FC236}">
                <a16:creationId xmlns:a16="http://schemas.microsoft.com/office/drawing/2014/main" id="{6DC2C05C-35D8-49B4-804A-8B8A559A864A}"/>
              </a:ext>
            </a:extLst>
          </p:cNvPr>
          <p:cNvSpPr txBox="1"/>
          <p:nvPr/>
        </p:nvSpPr>
        <p:spPr>
          <a:xfrm>
            <a:off x="2286712" y="8805118"/>
            <a:ext cx="3734575"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Unit 4. Topic 2. Subject Matter: Fisheries and Population Dynamics</a:t>
            </a:r>
            <a:endParaRPr lang="en-AU" sz="1100" b="1" dirty="0">
              <a:latin typeface="Arial Narrow" pitchFamily="34" charset="0"/>
            </a:endParaRPr>
          </a:p>
        </p:txBody>
      </p:sp>
      <p:sp>
        <p:nvSpPr>
          <p:cNvPr id="36" name="Rectangle 35">
            <a:extLst>
              <a:ext uri="{FF2B5EF4-FFF2-40B4-BE49-F238E27FC236}">
                <a16:creationId xmlns:a16="http://schemas.microsoft.com/office/drawing/2014/main" id="{79C41F4F-2033-40BA-9590-C1194D06DC04}"/>
              </a:ext>
            </a:extLst>
          </p:cNvPr>
          <p:cNvSpPr/>
          <p:nvPr/>
        </p:nvSpPr>
        <p:spPr>
          <a:xfrm>
            <a:off x="460280" y="8310863"/>
            <a:ext cx="6309333" cy="523220"/>
          </a:xfrm>
          <a:prstGeom prst="rect">
            <a:avLst/>
          </a:prstGeom>
        </p:spPr>
        <p:txBody>
          <a:bodyPr wrap="square">
            <a:spAutoFit/>
          </a:bodyPr>
          <a:lstStyle/>
          <a:p>
            <a:r>
              <a:rPr lang="en-AU" sz="700" baseline="30000" dirty="0">
                <a:latin typeface="Arial Narrow" panose="020B0606020202030204" pitchFamily="34" charset="0"/>
              </a:rPr>
              <a:t>[1] </a:t>
            </a:r>
            <a:r>
              <a:rPr lang="en-AU" sz="700" dirty="0">
                <a:latin typeface="Arial Narrow" panose="020B0606020202030204" pitchFamily="34" charset="0"/>
              </a:rPr>
              <a:t>IUCN (2008). </a:t>
            </a:r>
            <a:r>
              <a:rPr lang="en-AU" sz="700" i="1" dirty="0">
                <a:latin typeface="Arial Narrow" panose="020B0606020202030204" pitchFamily="34" charset="0"/>
              </a:rPr>
              <a:t>10 Principles for High Sea Governance. </a:t>
            </a:r>
            <a:r>
              <a:rPr lang="en-AU" sz="700" dirty="0">
                <a:latin typeface="Arial Narrow" panose="020B0606020202030204" pitchFamily="34" charset="0"/>
              </a:rPr>
              <a:t>IUCN. Accessed 16.06.2019 from:</a:t>
            </a:r>
            <a:r>
              <a:rPr lang="en-AU" sz="700" baseline="30000" dirty="0">
                <a:latin typeface="Arial Narrow" panose="020B0606020202030204" pitchFamily="34" charset="0"/>
              </a:rPr>
              <a:t> </a:t>
            </a:r>
            <a:r>
              <a:rPr lang="en-AU" sz="700" dirty="0">
                <a:latin typeface="Arial Narrow" panose="020B0606020202030204" pitchFamily="34" charset="0"/>
              </a:rPr>
              <a:t>https://www.iucn.org/downloads/10_principles_for_high_seas_governance___final.pdf</a:t>
            </a:r>
            <a:endParaRPr lang="en-AU" sz="700" baseline="30000" dirty="0">
              <a:latin typeface="Arial Narrow" panose="020B0606020202030204" pitchFamily="34" charset="0"/>
            </a:endParaRPr>
          </a:p>
          <a:p>
            <a:r>
              <a:rPr lang="en-AU" sz="700" baseline="30000" dirty="0">
                <a:latin typeface="Arial Narrow" panose="020B0606020202030204" pitchFamily="34" charset="0"/>
              </a:rPr>
              <a:t>[2] </a:t>
            </a:r>
            <a:r>
              <a:rPr lang="en-AU" sz="700" dirty="0">
                <a:latin typeface="Arial Narrow" panose="020B0606020202030204" pitchFamily="34" charset="0"/>
              </a:rPr>
              <a:t>Caton, A. E. (1994). </a:t>
            </a:r>
            <a:r>
              <a:rPr lang="en-AU" sz="700" i="1" dirty="0">
                <a:latin typeface="Arial Narrow" panose="020B0606020202030204" pitchFamily="34" charset="0"/>
              </a:rPr>
              <a:t>Review of aspects of southern bluefin tuna biology, population, and fisheries. </a:t>
            </a:r>
            <a:r>
              <a:rPr lang="en-AU" sz="700" dirty="0">
                <a:latin typeface="Arial Narrow" panose="020B0606020202030204" pitchFamily="34" charset="0"/>
              </a:rPr>
              <a:t>FAO. Accessed 04.05.2019 from: http://www.fao.org/3/t1817e/T1817E15.htm</a:t>
            </a:r>
          </a:p>
          <a:p>
            <a:r>
              <a:rPr lang="en-AU" sz="700" baseline="30000" dirty="0">
                <a:latin typeface="Arial Narrow" panose="020B0606020202030204" pitchFamily="34" charset="0"/>
              </a:rPr>
              <a:t>[3] </a:t>
            </a:r>
            <a:r>
              <a:rPr lang="en-AU" sz="700" dirty="0">
                <a:latin typeface="Arial Narrow" panose="020B0606020202030204" pitchFamily="34" charset="0"/>
              </a:rPr>
              <a:t>Adapted from: </a:t>
            </a:r>
            <a:r>
              <a:rPr lang="en-AU" sz="700" dirty="0" err="1">
                <a:latin typeface="Arial Narrow" panose="020B0606020202030204" pitchFamily="34" charset="0"/>
              </a:rPr>
              <a:t>MPAtlas</a:t>
            </a:r>
            <a:r>
              <a:rPr lang="en-AU" sz="700" dirty="0">
                <a:latin typeface="Arial Narrow" panose="020B0606020202030204" pitchFamily="34" charset="0"/>
              </a:rPr>
              <a:t> (2019). </a:t>
            </a:r>
            <a:r>
              <a:rPr lang="en-AU" sz="700" i="1" dirty="0">
                <a:latin typeface="Arial Narrow" panose="020B0606020202030204" pitchFamily="34" charset="0"/>
              </a:rPr>
              <a:t>High Seas. </a:t>
            </a:r>
            <a:r>
              <a:rPr lang="en-AU" sz="700" dirty="0">
                <a:latin typeface="Arial Narrow" panose="020B0606020202030204" pitchFamily="34" charset="0"/>
              </a:rPr>
              <a:t>Atlas of Marine Protection. Marine Conservation Institute. Accessed 04.05.2019 from: http://www.mpatlas.org/data/map-gallery/</a:t>
            </a:r>
          </a:p>
          <a:p>
            <a:r>
              <a:rPr lang="en-AU" sz="700" baseline="30000" dirty="0">
                <a:latin typeface="Arial Narrow" panose="020B0606020202030204" pitchFamily="34" charset="0"/>
              </a:rPr>
              <a:t>[4] </a:t>
            </a:r>
            <a:r>
              <a:rPr lang="en-AU" sz="700" dirty="0">
                <a:latin typeface="Arial Narrow" panose="020B0606020202030204" pitchFamily="34" charset="0"/>
              </a:rPr>
              <a:t>CCSBT (2019). </a:t>
            </a:r>
            <a:r>
              <a:rPr lang="en-AU" sz="700" i="1" dirty="0">
                <a:latin typeface="Arial Narrow" panose="020B0606020202030204" pitchFamily="34" charset="0"/>
              </a:rPr>
              <a:t>Origins of the Convention</a:t>
            </a:r>
            <a:r>
              <a:rPr lang="en-AU" sz="700" dirty="0">
                <a:latin typeface="Arial Narrow" panose="020B0606020202030204" pitchFamily="34" charset="0"/>
              </a:rPr>
              <a:t>. Commission for the Conservation of Southern Bluefin Tuna. Accessed 05.05.2019 from: https://www.ccsbt.org/en/content/home </a:t>
            </a:r>
            <a:endParaRPr lang="en-US" sz="700" i="1" dirty="0">
              <a:latin typeface="Arial Narrow" panose="020B0606020202030204" pitchFamily="34" charset="0"/>
            </a:endParaRPr>
          </a:p>
        </p:txBody>
      </p:sp>
      <p:sp>
        <p:nvSpPr>
          <p:cNvPr id="17" name="TextBox 16">
            <a:extLst>
              <a:ext uri="{FF2B5EF4-FFF2-40B4-BE49-F238E27FC236}">
                <a16:creationId xmlns:a16="http://schemas.microsoft.com/office/drawing/2014/main" id="{EF79B1A8-AC97-4449-84BA-7300F5F2C191}"/>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pic>
        <p:nvPicPr>
          <p:cNvPr id="18" name="Picture 17">
            <a:extLst>
              <a:ext uri="{FF2B5EF4-FFF2-40B4-BE49-F238E27FC236}">
                <a16:creationId xmlns:a16="http://schemas.microsoft.com/office/drawing/2014/main" id="{BBF27101-162E-4AC6-87C4-345CF9A3788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807" b="708"/>
          <a:stretch/>
        </p:blipFill>
        <p:spPr>
          <a:xfrm>
            <a:off x="556743" y="3476495"/>
            <a:ext cx="3985324" cy="2412744"/>
          </a:xfrm>
          <a:prstGeom prst="rect">
            <a:avLst/>
          </a:prstGeom>
          <a:ln w="28575">
            <a:solidFill>
              <a:schemeClr val="tx1"/>
            </a:solidFill>
          </a:ln>
          <a:effectLst>
            <a:outerShdw blurRad="50800" dist="38100" dir="2700000" algn="tl" rotWithShape="0">
              <a:prstClr val="black">
                <a:alpha val="40000"/>
              </a:prstClr>
            </a:outerShdw>
          </a:effectLst>
        </p:spPr>
      </p:pic>
      <p:pic>
        <p:nvPicPr>
          <p:cNvPr id="20" name="Picture 2" descr="Related image">
            <a:extLst>
              <a:ext uri="{FF2B5EF4-FFF2-40B4-BE49-F238E27FC236}">
                <a16:creationId xmlns:a16="http://schemas.microsoft.com/office/drawing/2014/main" id="{3F04695A-168A-48E2-BAA4-7C64F7FF1EB5}"/>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4617420" y="3404673"/>
            <a:ext cx="1769278" cy="1088105"/>
          </a:xfrm>
          <a:prstGeom prst="rect">
            <a:avLst/>
          </a:prstGeom>
          <a:noFill/>
          <a:ln>
            <a:noFill/>
          </a:ln>
          <a:effectLst/>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6D515C13-8219-41DA-B647-5FCF2BACA5F1}"/>
              </a:ext>
            </a:extLst>
          </p:cNvPr>
          <p:cNvPicPr>
            <a:picLocks noChangeAspect="1"/>
          </p:cNvPicPr>
          <p:nvPr/>
        </p:nvPicPr>
        <p:blipFill rotWithShape="1">
          <a:blip r:embed="rId6">
            <a:extLst>
              <a:ext uri="{BEBA8EAE-BF5A-486C-A8C5-ECC9F3942E4B}">
                <a14:imgProps xmlns:a14="http://schemas.microsoft.com/office/drawing/2010/main">
                  <a14:imgLayer r:embed="rId7">
                    <a14:imgEffect>
                      <a14:sharpenSoften amount="50000"/>
                    </a14:imgEffect>
                    <a14:imgEffect>
                      <a14:saturation sat="0"/>
                    </a14:imgEffect>
                    <a14:imgEffect>
                      <a14:brightnessContrast bright="20000" contrast="-40000"/>
                    </a14:imgEffect>
                  </a14:imgLayer>
                </a14:imgProps>
              </a:ext>
            </a:extLst>
          </a:blip>
          <a:srcRect l="1216" t="2977" r="1214" b="1781"/>
          <a:stretch/>
        </p:blipFill>
        <p:spPr>
          <a:xfrm>
            <a:off x="4617420" y="4717928"/>
            <a:ext cx="1769278" cy="1007675"/>
          </a:xfrm>
          <a:prstGeom prst="rect">
            <a:avLst/>
          </a:prstGeom>
          <a:ln>
            <a:noFill/>
          </a:ln>
          <a:effectLst/>
        </p:spPr>
      </p:pic>
      <p:sp>
        <p:nvSpPr>
          <p:cNvPr id="8" name="TextBox 7">
            <a:extLst>
              <a:ext uri="{FF2B5EF4-FFF2-40B4-BE49-F238E27FC236}">
                <a16:creationId xmlns:a16="http://schemas.microsoft.com/office/drawing/2014/main" id="{0B2443C2-490A-484F-9E54-2C4FFD998DFE}"/>
              </a:ext>
            </a:extLst>
          </p:cNvPr>
          <p:cNvSpPr txBox="1"/>
          <p:nvPr/>
        </p:nvSpPr>
        <p:spPr>
          <a:xfrm>
            <a:off x="4624294" y="4434722"/>
            <a:ext cx="1866434" cy="307777"/>
          </a:xfrm>
          <a:prstGeom prst="rect">
            <a:avLst/>
          </a:prstGeom>
          <a:noFill/>
        </p:spPr>
        <p:txBody>
          <a:bodyPr wrap="square" rtlCol="0">
            <a:spAutoFit/>
          </a:bodyPr>
          <a:lstStyle/>
          <a:p>
            <a:r>
              <a:rPr lang="en-AU" sz="700" b="1" dirty="0">
                <a:latin typeface="Arial Narrow" panose="020B0606020202030204" pitchFamily="34" charset="0"/>
              </a:rPr>
              <a:t>Figure 1: Spawning ground (black) and total distribution (grey) of Southern Bluefin Tuna</a:t>
            </a:r>
            <a:r>
              <a:rPr lang="en-AU" sz="700" b="1" baseline="30000" dirty="0">
                <a:latin typeface="Arial Narrow" panose="020B0606020202030204" pitchFamily="34" charset="0"/>
              </a:rPr>
              <a:t>[2]</a:t>
            </a:r>
            <a:r>
              <a:rPr lang="en-AU" sz="700" b="1" dirty="0">
                <a:latin typeface="Arial Narrow" panose="020B0606020202030204" pitchFamily="34" charset="0"/>
              </a:rPr>
              <a:t> </a:t>
            </a:r>
          </a:p>
        </p:txBody>
      </p:sp>
      <p:sp>
        <p:nvSpPr>
          <p:cNvPr id="21" name="TextBox 20">
            <a:extLst>
              <a:ext uri="{FF2B5EF4-FFF2-40B4-BE49-F238E27FC236}">
                <a16:creationId xmlns:a16="http://schemas.microsoft.com/office/drawing/2014/main" id="{0761B582-F877-40A4-A8EB-424D279DCE4A}"/>
              </a:ext>
            </a:extLst>
          </p:cNvPr>
          <p:cNvSpPr txBox="1"/>
          <p:nvPr/>
        </p:nvSpPr>
        <p:spPr>
          <a:xfrm>
            <a:off x="4592386" y="5710993"/>
            <a:ext cx="1866434" cy="307777"/>
          </a:xfrm>
          <a:prstGeom prst="rect">
            <a:avLst/>
          </a:prstGeom>
          <a:noFill/>
        </p:spPr>
        <p:txBody>
          <a:bodyPr wrap="square" rtlCol="0">
            <a:spAutoFit/>
          </a:bodyPr>
          <a:lstStyle/>
          <a:p>
            <a:r>
              <a:rPr lang="en-AU" sz="700" b="1" dirty="0">
                <a:latin typeface="Arial Narrow" panose="020B0606020202030204" pitchFamily="34" charset="0"/>
              </a:rPr>
              <a:t>Figure 2: High Seas (dark) and EEZs (light). MPAtlas.org. [Current 07/2019]</a:t>
            </a:r>
            <a:r>
              <a:rPr lang="en-AU" sz="700" b="1" baseline="30000" dirty="0">
                <a:latin typeface="Arial Narrow" panose="020B0606020202030204" pitchFamily="34" charset="0"/>
              </a:rPr>
              <a:t>[3]</a:t>
            </a:r>
            <a:r>
              <a:rPr lang="en-AU" sz="700" b="1" dirty="0">
                <a:latin typeface="Arial Narrow" panose="020B0606020202030204" pitchFamily="34" charset="0"/>
              </a:rPr>
              <a:t>.</a:t>
            </a:r>
          </a:p>
        </p:txBody>
      </p:sp>
      <p:sp>
        <p:nvSpPr>
          <p:cNvPr id="22" name="Rectangle 21">
            <a:extLst>
              <a:ext uri="{FF2B5EF4-FFF2-40B4-BE49-F238E27FC236}">
                <a16:creationId xmlns:a16="http://schemas.microsoft.com/office/drawing/2014/main" id="{58E56BD6-BA61-45C1-A132-DCEEFE0930CD}"/>
              </a:ext>
            </a:extLst>
          </p:cNvPr>
          <p:cNvSpPr/>
          <p:nvPr/>
        </p:nvSpPr>
        <p:spPr>
          <a:xfrm>
            <a:off x="539175" y="3078712"/>
            <a:ext cx="5847523" cy="323304"/>
          </a:xfrm>
          <a:prstGeom prst="rect">
            <a:avLst/>
          </a:prstGeom>
          <a:solidFill>
            <a:schemeClr val="tx1"/>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200" b="1" dirty="0">
              <a:solidFill>
                <a:schemeClr val="tx1"/>
              </a:solidFill>
              <a:latin typeface="Arial Narrow" panose="020B0606020202030204" pitchFamily="34" charset="0"/>
            </a:endParaRPr>
          </a:p>
        </p:txBody>
      </p:sp>
      <p:sp>
        <p:nvSpPr>
          <p:cNvPr id="23" name="Rectangle 22">
            <a:extLst>
              <a:ext uri="{FF2B5EF4-FFF2-40B4-BE49-F238E27FC236}">
                <a16:creationId xmlns:a16="http://schemas.microsoft.com/office/drawing/2014/main" id="{9414856F-DB50-453A-A161-2238BCD9627F}"/>
              </a:ext>
            </a:extLst>
          </p:cNvPr>
          <p:cNvSpPr/>
          <p:nvPr/>
        </p:nvSpPr>
        <p:spPr>
          <a:xfrm>
            <a:off x="545746" y="3078712"/>
            <a:ext cx="5900157" cy="276999"/>
          </a:xfrm>
          <a:prstGeom prst="rect">
            <a:avLst/>
          </a:prstGeom>
        </p:spPr>
        <p:txBody>
          <a:bodyPr wrap="square">
            <a:spAutoFit/>
          </a:bodyPr>
          <a:lstStyle/>
          <a:p>
            <a:r>
              <a:rPr lang="en-AU" sz="1200" b="1" dirty="0">
                <a:solidFill>
                  <a:schemeClr val="bg1"/>
                </a:solidFill>
                <a:latin typeface="Arial Narrow" panose="020B0606020202030204" pitchFamily="34" charset="0"/>
              </a:rPr>
              <a:t>Activity: Shade the distribution of </a:t>
            </a:r>
            <a:r>
              <a:rPr lang="en-AU" sz="1200" b="1" i="1" dirty="0" err="1">
                <a:solidFill>
                  <a:schemeClr val="bg1"/>
                </a:solidFill>
                <a:latin typeface="Arial Narrow" panose="020B0606020202030204" pitchFamily="34" charset="0"/>
                <a:ea typeface="Times New Roman" panose="02020603050405020304" pitchFamily="18" charset="0"/>
              </a:rPr>
              <a:t>Thannus</a:t>
            </a:r>
            <a:r>
              <a:rPr lang="en-AU" sz="1200" b="1" i="1" dirty="0">
                <a:solidFill>
                  <a:schemeClr val="bg1"/>
                </a:solidFill>
                <a:latin typeface="Arial Narrow" panose="020B0606020202030204" pitchFamily="34" charset="0"/>
                <a:ea typeface="Times New Roman" panose="02020603050405020304" pitchFamily="18" charset="0"/>
              </a:rPr>
              <a:t> </a:t>
            </a:r>
            <a:r>
              <a:rPr lang="en-AU" sz="1200" b="1" i="1" dirty="0" err="1">
                <a:solidFill>
                  <a:schemeClr val="bg1"/>
                </a:solidFill>
                <a:latin typeface="Arial Narrow" panose="020B0606020202030204" pitchFamily="34" charset="0"/>
                <a:ea typeface="Times New Roman" panose="02020603050405020304" pitchFamily="18" charset="0"/>
              </a:rPr>
              <a:t>maccoyii</a:t>
            </a:r>
            <a:r>
              <a:rPr lang="en-AU" sz="1200" b="1" i="1" dirty="0">
                <a:solidFill>
                  <a:schemeClr val="bg1"/>
                </a:solidFill>
                <a:latin typeface="Arial Narrow" panose="020B0606020202030204" pitchFamily="34" charset="0"/>
                <a:ea typeface="Times New Roman" panose="02020603050405020304" pitchFamily="18" charset="0"/>
              </a:rPr>
              <a:t>.  </a:t>
            </a:r>
            <a:r>
              <a:rPr lang="en-AU" sz="1200" b="1" dirty="0">
                <a:solidFill>
                  <a:schemeClr val="bg1"/>
                </a:solidFill>
                <a:latin typeface="Arial Narrow" panose="020B0606020202030204" pitchFamily="34" charset="0"/>
                <a:ea typeface="Times New Roman" panose="02020603050405020304" pitchFamily="18" charset="0"/>
              </a:rPr>
              <a:t>Darken any areas in the </a:t>
            </a:r>
            <a:r>
              <a:rPr lang="en-AU" sz="1200" b="1" dirty="0">
                <a:solidFill>
                  <a:schemeClr val="bg1"/>
                </a:solidFill>
                <a:latin typeface="Arial Narrow" panose="020B0606020202030204" pitchFamily="34" charset="0"/>
              </a:rPr>
              <a:t>‘</a:t>
            </a:r>
            <a:r>
              <a:rPr lang="en-AU" sz="1200" b="1" i="1" dirty="0">
                <a:solidFill>
                  <a:schemeClr val="bg1"/>
                </a:solidFill>
                <a:latin typeface="Arial Narrow" panose="020B0606020202030204" pitchFamily="34" charset="0"/>
              </a:rPr>
              <a:t>High Seas</a:t>
            </a:r>
            <a:r>
              <a:rPr lang="en-AU" sz="1200" b="1" dirty="0">
                <a:solidFill>
                  <a:schemeClr val="bg1"/>
                </a:solidFill>
                <a:latin typeface="Arial Narrow" panose="020B0606020202030204" pitchFamily="34" charset="0"/>
              </a:rPr>
              <a:t>’.</a:t>
            </a:r>
          </a:p>
        </p:txBody>
      </p:sp>
      <p:sp>
        <p:nvSpPr>
          <p:cNvPr id="25" name="Rectangle 24">
            <a:extLst>
              <a:ext uri="{FF2B5EF4-FFF2-40B4-BE49-F238E27FC236}">
                <a16:creationId xmlns:a16="http://schemas.microsoft.com/office/drawing/2014/main" id="{76D38D21-7C7E-47EF-BEBB-000413ADC736}"/>
              </a:ext>
            </a:extLst>
          </p:cNvPr>
          <p:cNvSpPr/>
          <p:nvPr/>
        </p:nvSpPr>
        <p:spPr>
          <a:xfrm>
            <a:off x="464699" y="6350410"/>
            <a:ext cx="6093309" cy="1077218"/>
          </a:xfrm>
          <a:prstGeom prst="rect">
            <a:avLst/>
          </a:prstGeom>
        </p:spPr>
        <p:txBody>
          <a:bodyPr wrap="square">
            <a:spAutoFit/>
          </a:bodyPr>
          <a:lstStyle/>
          <a:p>
            <a:r>
              <a:rPr lang="en-AU" sz="1600" b="1" dirty="0">
                <a:latin typeface="Arial Narrow" panose="020B0606020202030204" pitchFamily="34" charset="0"/>
              </a:rPr>
              <a:t>Convention for the Conservation of Southern Bluefin Tuna (CCSBT)</a:t>
            </a:r>
          </a:p>
          <a:p>
            <a:r>
              <a:rPr lang="en-US" sz="1200" dirty="0">
                <a:latin typeface="Arial Narrow" panose="020B0606020202030204" pitchFamily="34" charset="0"/>
              </a:rPr>
              <a:t>In the 1980s, Japan, Australia and New Zealand began applying quotas to Southern Bluefin Tuna Fisheries in efforts to conserve stocks for the future. The voluntary arrangements were later </a:t>
            </a:r>
            <a:r>
              <a:rPr lang="en-US" sz="1200" dirty="0" err="1">
                <a:latin typeface="Arial Narrow" panose="020B0606020202030204" pitchFamily="34" charset="0"/>
              </a:rPr>
              <a:t>formalised</a:t>
            </a:r>
            <a:r>
              <a:rPr lang="en-US" sz="1200" dirty="0">
                <a:latin typeface="Arial Narrow" panose="020B0606020202030204" pitchFamily="34" charset="0"/>
              </a:rPr>
              <a:t> with the signing of the Convention for the Conservation of Southern Bluefin Tuna (CCSBT) which came into force in May 1994. Additional countries have since signed the convention</a:t>
            </a:r>
            <a:r>
              <a:rPr lang="en-US" sz="1200" baseline="30000" dirty="0">
                <a:latin typeface="Arial Narrow" panose="020B0606020202030204" pitchFamily="34" charset="0"/>
              </a:rPr>
              <a:t>[4]</a:t>
            </a:r>
            <a:r>
              <a:rPr lang="en-US" sz="1200" dirty="0">
                <a:latin typeface="Arial Narrow" panose="020B0606020202030204" pitchFamily="34" charset="0"/>
              </a:rPr>
              <a:t>. </a:t>
            </a:r>
            <a:endParaRPr lang="en-AU" sz="1200" dirty="0">
              <a:latin typeface="Arial Narrow" panose="020B0606020202030204" pitchFamily="34" charset="0"/>
            </a:endParaRPr>
          </a:p>
        </p:txBody>
      </p:sp>
      <p:sp>
        <p:nvSpPr>
          <p:cNvPr id="26" name="Rectangle 25">
            <a:extLst>
              <a:ext uri="{FF2B5EF4-FFF2-40B4-BE49-F238E27FC236}">
                <a16:creationId xmlns:a16="http://schemas.microsoft.com/office/drawing/2014/main" id="{12D8AF47-64F1-4A9B-B1CC-F6794BD27496}"/>
              </a:ext>
            </a:extLst>
          </p:cNvPr>
          <p:cNvSpPr/>
          <p:nvPr/>
        </p:nvSpPr>
        <p:spPr>
          <a:xfrm>
            <a:off x="502902" y="7430654"/>
            <a:ext cx="5874397" cy="880209"/>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7" name="Rectangle 26">
            <a:extLst>
              <a:ext uri="{FF2B5EF4-FFF2-40B4-BE49-F238E27FC236}">
                <a16:creationId xmlns:a16="http://schemas.microsoft.com/office/drawing/2014/main" id="{0B1B3028-7C39-474E-96C5-7B0B2C772DB1}"/>
              </a:ext>
            </a:extLst>
          </p:cNvPr>
          <p:cNvSpPr/>
          <p:nvPr/>
        </p:nvSpPr>
        <p:spPr>
          <a:xfrm>
            <a:off x="520972" y="7435182"/>
            <a:ext cx="5842022" cy="276999"/>
          </a:xfrm>
          <a:prstGeom prst="rect">
            <a:avLst/>
          </a:prstGeom>
        </p:spPr>
        <p:txBody>
          <a:bodyPr wrap="square">
            <a:spAutoFit/>
          </a:bodyPr>
          <a:lstStyle/>
          <a:p>
            <a:pPr>
              <a:spcAft>
                <a:spcPts val="0"/>
              </a:spcAft>
            </a:pPr>
            <a:r>
              <a:rPr lang="en-AU" sz="1200" b="1" dirty="0">
                <a:latin typeface="Arial Narrow" panose="020B0606020202030204" pitchFamily="34" charset="0"/>
                <a:ea typeface="Times New Roman" panose="02020603050405020304" pitchFamily="18" charset="0"/>
              </a:rPr>
              <a:t>Activity: What was the purpose of creating a convention for the conservation of </a:t>
            </a:r>
            <a:r>
              <a:rPr lang="en-AU" sz="1200" b="1" i="1" dirty="0">
                <a:latin typeface="Arial Narrow" panose="020B0606020202030204" pitchFamily="34" charset="0"/>
                <a:ea typeface="Times New Roman" panose="02020603050405020304" pitchFamily="18" charset="0"/>
              </a:rPr>
              <a:t>T. </a:t>
            </a:r>
            <a:r>
              <a:rPr lang="en-AU" sz="1200" b="1" i="1" dirty="0" err="1">
                <a:latin typeface="Arial Narrow" panose="020B0606020202030204" pitchFamily="34" charset="0"/>
                <a:ea typeface="Times New Roman" panose="02020603050405020304" pitchFamily="18" charset="0"/>
              </a:rPr>
              <a:t>maccoyii</a:t>
            </a:r>
            <a:r>
              <a:rPr lang="en-AU" sz="1200" b="1" dirty="0">
                <a:latin typeface="Arial Narrow" panose="020B0606020202030204" pitchFamily="34" charset="0"/>
                <a:ea typeface="Times New Roman" panose="02020603050405020304" pitchFamily="18" charset="0"/>
              </a:rPr>
              <a:t>? </a:t>
            </a:r>
            <a:endParaRPr lang="en-US" sz="1200" b="1" dirty="0">
              <a:latin typeface="Arial Narrow" panose="020B0606020202030204" pitchFamily="34" charset="0"/>
              <a:ea typeface="Times New Roman" panose="02020603050405020304" pitchFamily="18" charset="0"/>
            </a:endParaRPr>
          </a:p>
        </p:txBody>
      </p:sp>
      <p:sp>
        <p:nvSpPr>
          <p:cNvPr id="28" name="Rectangle 27">
            <a:extLst>
              <a:ext uri="{FF2B5EF4-FFF2-40B4-BE49-F238E27FC236}">
                <a16:creationId xmlns:a16="http://schemas.microsoft.com/office/drawing/2014/main" id="{4E4287B8-5EFE-4C12-B518-C6986AAB82D6}"/>
              </a:ext>
            </a:extLst>
          </p:cNvPr>
          <p:cNvSpPr/>
          <p:nvPr/>
        </p:nvSpPr>
        <p:spPr>
          <a:xfrm>
            <a:off x="545746" y="7746814"/>
            <a:ext cx="5775925" cy="496821"/>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200" dirty="0">
                <a:solidFill>
                  <a:schemeClr val="tx1">
                    <a:lumMod val="65000"/>
                    <a:lumOff val="35000"/>
                  </a:schemeClr>
                </a:solidFill>
                <a:latin typeface="Comic Sans MS" panose="030F0702030302020204" pitchFamily="66" charset="0"/>
              </a:rPr>
              <a:t>To reduce fishing pressure on Southern Bluefin Tuna and conserve stocks for the future. </a:t>
            </a:r>
          </a:p>
        </p:txBody>
      </p:sp>
      <p:sp>
        <p:nvSpPr>
          <p:cNvPr id="29" name="Rectangle 28">
            <a:extLst>
              <a:ext uri="{FF2B5EF4-FFF2-40B4-BE49-F238E27FC236}">
                <a16:creationId xmlns:a16="http://schemas.microsoft.com/office/drawing/2014/main" id="{16FF6F79-1C8C-40AD-81DB-D056D44DB293}"/>
              </a:ext>
            </a:extLst>
          </p:cNvPr>
          <p:cNvSpPr/>
          <p:nvPr/>
        </p:nvSpPr>
        <p:spPr>
          <a:xfrm>
            <a:off x="527543" y="2089322"/>
            <a:ext cx="5859155" cy="91102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0" name="Rectangle 29">
            <a:extLst>
              <a:ext uri="{FF2B5EF4-FFF2-40B4-BE49-F238E27FC236}">
                <a16:creationId xmlns:a16="http://schemas.microsoft.com/office/drawing/2014/main" id="{138A11A5-6B86-41A5-A31D-B3E4F91BF942}"/>
              </a:ext>
            </a:extLst>
          </p:cNvPr>
          <p:cNvSpPr/>
          <p:nvPr/>
        </p:nvSpPr>
        <p:spPr>
          <a:xfrm>
            <a:off x="555698" y="2095392"/>
            <a:ext cx="5842022" cy="276999"/>
          </a:xfrm>
          <a:prstGeom prst="rect">
            <a:avLst/>
          </a:prstGeom>
        </p:spPr>
        <p:txBody>
          <a:bodyPr wrap="square">
            <a:spAutoFit/>
          </a:bodyPr>
          <a:lstStyle/>
          <a:p>
            <a:pPr>
              <a:spcAft>
                <a:spcPts val="0"/>
              </a:spcAft>
            </a:pPr>
            <a:r>
              <a:rPr lang="en-AU" sz="1200" b="1" dirty="0">
                <a:latin typeface="Arial Narrow" panose="020B0606020202030204" pitchFamily="34" charset="0"/>
                <a:ea typeface="Times New Roman" panose="02020603050405020304" pitchFamily="18" charset="0"/>
              </a:rPr>
              <a:t>Q. How are the high seas managed? Ans.</a:t>
            </a:r>
            <a:endParaRPr lang="en-US" sz="1200" b="1" dirty="0">
              <a:latin typeface="Arial Narrow" panose="020B0606020202030204" pitchFamily="34" charset="0"/>
              <a:ea typeface="Times New Roman" panose="02020603050405020304" pitchFamily="18" charset="0"/>
            </a:endParaRPr>
          </a:p>
        </p:txBody>
      </p:sp>
      <p:sp>
        <p:nvSpPr>
          <p:cNvPr id="31" name="Rectangle 30">
            <a:extLst>
              <a:ext uri="{FF2B5EF4-FFF2-40B4-BE49-F238E27FC236}">
                <a16:creationId xmlns:a16="http://schemas.microsoft.com/office/drawing/2014/main" id="{237F026B-9C19-4208-A240-E11342F2B266}"/>
              </a:ext>
            </a:extLst>
          </p:cNvPr>
          <p:cNvSpPr/>
          <p:nvPr/>
        </p:nvSpPr>
        <p:spPr>
          <a:xfrm>
            <a:off x="598555" y="2379032"/>
            <a:ext cx="5732515" cy="543879"/>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200" dirty="0">
              <a:solidFill>
                <a:schemeClr val="tx1">
                  <a:lumMod val="65000"/>
                  <a:lumOff val="35000"/>
                </a:schemeClr>
              </a:solidFill>
              <a:latin typeface="Comic Sans MS" panose="030F0702030302020204" pitchFamily="66" charset="0"/>
            </a:endParaRPr>
          </a:p>
        </p:txBody>
      </p:sp>
      <p:sp>
        <p:nvSpPr>
          <p:cNvPr id="32" name="Rectangle 31">
            <a:extLst>
              <a:ext uri="{FF2B5EF4-FFF2-40B4-BE49-F238E27FC236}">
                <a16:creationId xmlns:a16="http://schemas.microsoft.com/office/drawing/2014/main" id="{0E6DF8EB-6860-4349-AF7A-A7DC0FAD0C0B}"/>
              </a:ext>
            </a:extLst>
          </p:cNvPr>
          <p:cNvSpPr/>
          <p:nvPr/>
        </p:nvSpPr>
        <p:spPr>
          <a:xfrm>
            <a:off x="432035" y="988059"/>
            <a:ext cx="5995665" cy="1077218"/>
          </a:xfrm>
          <a:prstGeom prst="rect">
            <a:avLst/>
          </a:prstGeom>
        </p:spPr>
        <p:txBody>
          <a:bodyPr wrap="square">
            <a:spAutoFit/>
          </a:bodyPr>
          <a:lstStyle/>
          <a:p>
            <a:r>
              <a:rPr lang="en-AU" sz="1600" b="1" dirty="0">
                <a:latin typeface="Arial Narrow" panose="020B0606020202030204" pitchFamily="34" charset="0"/>
              </a:rPr>
              <a:t>The High Seas</a:t>
            </a:r>
          </a:p>
          <a:p>
            <a:r>
              <a:rPr lang="en-US" sz="1200" dirty="0">
                <a:latin typeface="Arial Narrow" panose="020B0606020202030204" pitchFamily="34" charset="0"/>
              </a:rPr>
              <a:t>Almost two thirds of the ocean is High Seas</a:t>
            </a:r>
            <a:r>
              <a:rPr lang="en-US" sz="1200" baseline="30000" dirty="0">
                <a:latin typeface="Arial Narrow" panose="020B0606020202030204" pitchFamily="34" charset="0"/>
              </a:rPr>
              <a:t>[1]</a:t>
            </a:r>
            <a:r>
              <a:rPr lang="en-US" sz="1200" dirty="0">
                <a:latin typeface="Arial Narrow" panose="020B0606020202030204" pitchFamily="34" charset="0"/>
              </a:rPr>
              <a:t>. There are no official laws in the high seas (yet). Only agreements between countries. Agreements that are more-or-less hand-shake deals, </a:t>
            </a:r>
            <a:r>
              <a:rPr lang="en-US" sz="1200" dirty="0" err="1">
                <a:latin typeface="Arial Narrow" panose="020B0606020202030204" pitchFamily="34" charset="0"/>
              </a:rPr>
              <a:t>formalised</a:t>
            </a:r>
            <a:r>
              <a:rPr lang="en-US" sz="1200" dirty="0">
                <a:latin typeface="Arial Narrow" panose="020B0606020202030204" pitchFamily="34" charset="0"/>
              </a:rPr>
              <a:t> by the signing of a convention, that usually prompt the creation of a commission or organization (e.g. Regional Fisheries Management Organizations) that set catch limits for species swimming between jurisdictions. </a:t>
            </a:r>
            <a:endParaRPr lang="en-AU" sz="1200" dirty="0">
              <a:latin typeface="Arial Narrow" panose="020B0606020202030204" pitchFamily="34" charset="0"/>
            </a:endParaRPr>
          </a:p>
        </p:txBody>
      </p:sp>
      <p:sp>
        <p:nvSpPr>
          <p:cNvPr id="33" name="Rectangle 32">
            <a:extLst>
              <a:ext uri="{FF2B5EF4-FFF2-40B4-BE49-F238E27FC236}">
                <a16:creationId xmlns:a16="http://schemas.microsoft.com/office/drawing/2014/main" id="{97311877-7156-4952-8F82-C11504ED1088}"/>
              </a:ext>
            </a:extLst>
          </p:cNvPr>
          <p:cNvSpPr/>
          <p:nvPr/>
        </p:nvSpPr>
        <p:spPr>
          <a:xfrm>
            <a:off x="520972" y="6005485"/>
            <a:ext cx="5847523" cy="323304"/>
          </a:xfrm>
          <a:prstGeom prst="rect">
            <a:avLst/>
          </a:prstGeom>
          <a:solidFill>
            <a:schemeClr val="tx1"/>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200" b="1" dirty="0">
              <a:solidFill>
                <a:schemeClr val="tx1"/>
              </a:solidFill>
              <a:latin typeface="Arial Narrow" panose="020B0606020202030204" pitchFamily="34" charset="0"/>
            </a:endParaRPr>
          </a:p>
        </p:txBody>
      </p:sp>
      <p:sp>
        <p:nvSpPr>
          <p:cNvPr id="34" name="Rectangle 33">
            <a:extLst>
              <a:ext uri="{FF2B5EF4-FFF2-40B4-BE49-F238E27FC236}">
                <a16:creationId xmlns:a16="http://schemas.microsoft.com/office/drawing/2014/main" id="{B10F25AF-E7A0-4413-B0E6-4CA4ADDA4DC6}"/>
              </a:ext>
            </a:extLst>
          </p:cNvPr>
          <p:cNvSpPr/>
          <p:nvPr/>
        </p:nvSpPr>
        <p:spPr>
          <a:xfrm>
            <a:off x="527543" y="6017362"/>
            <a:ext cx="5900157" cy="276999"/>
          </a:xfrm>
          <a:prstGeom prst="rect">
            <a:avLst/>
          </a:prstGeom>
        </p:spPr>
        <p:txBody>
          <a:bodyPr wrap="square">
            <a:spAutoFit/>
          </a:bodyPr>
          <a:lstStyle/>
          <a:p>
            <a:r>
              <a:rPr lang="en-AU" sz="1200" b="1" dirty="0">
                <a:solidFill>
                  <a:schemeClr val="bg1"/>
                </a:solidFill>
                <a:latin typeface="Arial Narrow" panose="020B0606020202030204" pitchFamily="34" charset="0"/>
              </a:rPr>
              <a:t>Q. What is the conservation status of </a:t>
            </a:r>
            <a:r>
              <a:rPr lang="en-AU" sz="1200" b="1" i="1" dirty="0" err="1">
                <a:solidFill>
                  <a:schemeClr val="bg1"/>
                </a:solidFill>
                <a:latin typeface="Arial Narrow" panose="020B0606020202030204" pitchFamily="34" charset="0"/>
              </a:rPr>
              <a:t>Thannus</a:t>
            </a:r>
            <a:r>
              <a:rPr lang="en-AU" sz="1200" b="1" i="1" dirty="0">
                <a:solidFill>
                  <a:schemeClr val="bg1"/>
                </a:solidFill>
                <a:latin typeface="Arial Narrow" panose="020B0606020202030204" pitchFamily="34" charset="0"/>
              </a:rPr>
              <a:t> </a:t>
            </a:r>
            <a:r>
              <a:rPr lang="en-AU" sz="1200" b="1" i="1" dirty="0" err="1">
                <a:solidFill>
                  <a:schemeClr val="bg1"/>
                </a:solidFill>
                <a:latin typeface="Arial Narrow" panose="020B0606020202030204" pitchFamily="34" charset="0"/>
              </a:rPr>
              <a:t>maccoyii</a:t>
            </a:r>
            <a:r>
              <a:rPr lang="en-AU" sz="1200" b="1" dirty="0">
                <a:solidFill>
                  <a:schemeClr val="bg1"/>
                </a:solidFill>
                <a:latin typeface="Arial Narrow" panose="020B0606020202030204" pitchFamily="34" charset="0"/>
              </a:rPr>
              <a:t>? Ans. </a:t>
            </a:r>
          </a:p>
        </p:txBody>
      </p:sp>
      <p:cxnSp>
        <p:nvCxnSpPr>
          <p:cNvPr id="35" name="Straight Connector 34">
            <a:extLst>
              <a:ext uri="{FF2B5EF4-FFF2-40B4-BE49-F238E27FC236}">
                <a16:creationId xmlns:a16="http://schemas.microsoft.com/office/drawing/2014/main" id="{2B556C33-B719-4161-8168-361F971C9FE0}"/>
              </a:ext>
            </a:extLst>
          </p:cNvPr>
          <p:cNvCxnSpPr/>
          <p:nvPr/>
        </p:nvCxnSpPr>
        <p:spPr>
          <a:xfrm flipH="1">
            <a:off x="502902" y="8811170"/>
            <a:ext cx="5907340" cy="422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C7D4DEF1-6380-4DAB-8767-7C201EDF01FE}"/>
              </a:ext>
            </a:extLst>
          </p:cNvPr>
          <p:cNvSpPr/>
          <p:nvPr/>
        </p:nvSpPr>
        <p:spPr>
          <a:xfrm>
            <a:off x="555698" y="2387409"/>
            <a:ext cx="5951679" cy="461665"/>
          </a:xfrm>
          <a:prstGeom prst="rect">
            <a:avLst/>
          </a:prstGeom>
        </p:spPr>
        <p:txBody>
          <a:bodyPr wrap="square">
            <a:spAutoFit/>
          </a:bodyPr>
          <a:lstStyle/>
          <a:p>
            <a:r>
              <a:rPr lang="en-AU" sz="1200" dirty="0">
                <a:solidFill>
                  <a:schemeClr val="tx1">
                    <a:lumMod val="65000"/>
                    <a:lumOff val="35000"/>
                  </a:schemeClr>
                </a:solidFill>
                <a:latin typeface="Comic Sans MS" panose="030F0702030302020204" pitchFamily="66" charset="0"/>
              </a:rPr>
              <a:t>Through regional fisheries management organizations (RFMOs) that are born from international agreements (formalised by the signing of a convention).   </a:t>
            </a:r>
          </a:p>
        </p:txBody>
      </p:sp>
      <p:sp>
        <p:nvSpPr>
          <p:cNvPr id="6" name="Rectangle 5">
            <a:extLst>
              <a:ext uri="{FF2B5EF4-FFF2-40B4-BE49-F238E27FC236}">
                <a16:creationId xmlns:a16="http://schemas.microsoft.com/office/drawing/2014/main" id="{414076D0-A17F-4A8D-8675-7E225DBF3978}"/>
              </a:ext>
            </a:extLst>
          </p:cNvPr>
          <p:cNvSpPr/>
          <p:nvPr/>
        </p:nvSpPr>
        <p:spPr>
          <a:xfrm>
            <a:off x="4437112" y="6035167"/>
            <a:ext cx="1899915" cy="2615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TextBox 8">
            <a:extLst>
              <a:ext uri="{FF2B5EF4-FFF2-40B4-BE49-F238E27FC236}">
                <a16:creationId xmlns:a16="http://schemas.microsoft.com/office/drawing/2014/main" id="{95E00987-ED18-4EA7-A3BB-8957D4621B49}"/>
              </a:ext>
            </a:extLst>
          </p:cNvPr>
          <p:cNvSpPr txBox="1"/>
          <p:nvPr/>
        </p:nvSpPr>
        <p:spPr>
          <a:xfrm>
            <a:off x="4540515" y="6025721"/>
            <a:ext cx="1792949" cy="276999"/>
          </a:xfrm>
          <a:prstGeom prst="rect">
            <a:avLst/>
          </a:prstGeom>
          <a:noFill/>
        </p:spPr>
        <p:txBody>
          <a:bodyPr wrap="square" rtlCol="0">
            <a:spAutoFit/>
          </a:bodyPr>
          <a:lstStyle/>
          <a:p>
            <a:r>
              <a:rPr lang="en-AU" sz="1200" dirty="0">
                <a:solidFill>
                  <a:schemeClr val="tx1">
                    <a:lumMod val="65000"/>
                    <a:lumOff val="35000"/>
                  </a:schemeClr>
                </a:solidFill>
                <a:latin typeface="Comic Sans MS" panose="030F0702030302020204" pitchFamily="66" charset="0"/>
              </a:rPr>
              <a:t>Critically endangered</a:t>
            </a:r>
          </a:p>
        </p:txBody>
      </p:sp>
      <p:sp>
        <p:nvSpPr>
          <p:cNvPr id="37" name="Oval 36">
            <a:extLst>
              <a:ext uri="{FF2B5EF4-FFF2-40B4-BE49-F238E27FC236}">
                <a16:creationId xmlns:a16="http://schemas.microsoft.com/office/drawing/2014/main" id="{DB3B6433-BD89-49E8-9139-555DC16BB6C6}"/>
              </a:ext>
            </a:extLst>
          </p:cNvPr>
          <p:cNvSpPr/>
          <p:nvPr/>
        </p:nvSpPr>
        <p:spPr>
          <a:xfrm>
            <a:off x="4902394" y="410611"/>
            <a:ext cx="176053" cy="15005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38" name="TextBox 37">
            <a:extLst>
              <a:ext uri="{FF2B5EF4-FFF2-40B4-BE49-F238E27FC236}">
                <a16:creationId xmlns:a16="http://schemas.microsoft.com/office/drawing/2014/main" id="{B6206DD0-9F23-40D0-A7A0-C877D40BFE48}"/>
              </a:ext>
            </a:extLst>
          </p:cNvPr>
          <p:cNvSpPr txBox="1"/>
          <p:nvPr/>
        </p:nvSpPr>
        <p:spPr>
          <a:xfrm>
            <a:off x="4819177" y="392806"/>
            <a:ext cx="388137" cy="184666"/>
          </a:xfrm>
          <a:prstGeom prst="rect">
            <a:avLst/>
          </a:prstGeom>
          <a:noFill/>
        </p:spPr>
        <p:txBody>
          <a:bodyPr wrap="square" rtlCol="0">
            <a:spAutoFit/>
          </a:bodyPr>
          <a:lstStyle/>
          <a:p>
            <a:r>
              <a:rPr lang="en-AU" sz="600" b="1" dirty="0">
                <a:solidFill>
                  <a:schemeClr val="bg1"/>
                </a:solidFill>
                <a:latin typeface="Arial Narrow" panose="020B0606020202030204" pitchFamily="34" charset="0"/>
              </a:rPr>
              <a:t>T142</a:t>
            </a:r>
          </a:p>
        </p:txBody>
      </p:sp>
      <p:sp>
        <p:nvSpPr>
          <p:cNvPr id="10" name="Rectangle: Rounded Corners 9">
            <a:extLst>
              <a:ext uri="{FF2B5EF4-FFF2-40B4-BE49-F238E27FC236}">
                <a16:creationId xmlns:a16="http://schemas.microsoft.com/office/drawing/2014/main" id="{8822B2AB-83F0-41A4-9A24-87CC88613B30}"/>
              </a:ext>
            </a:extLst>
          </p:cNvPr>
          <p:cNvSpPr/>
          <p:nvPr/>
        </p:nvSpPr>
        <p:spPr>
          <a:xfrm>
            <a:off x="564258" y="5039475"/>
            <a:ext cx="3977809" cy="359885"/>
          </a:xfrm>
          <a:prstGeom prst="roundRect">
            <a:avLst/>
          </a:prstGeom>
          <a:solidFill>
            <a:schemeClr val="bg1">
              <a:lumMod val="85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 name="Freeform: Shape 10">
            <a:extLst>
              <a:ext uri="{FF2B5EF4-FFF2-40B4-BE49-F238E27FC236}">
                <a16:creationId xmlns:a16="http://schemas.microsoft.com/office/drawing/2014/main" id="{68509887-4440-4FDC-8F09-8B96F1C7BCA0}"/>
              </a:ext>
            </a:extLst>
          </p:cNvPr>
          <p:cNvSpPr/>
          <p:nvPr/>
        </p:nvSpPr>
        <p:spPr>
          <a:xfrm>
            <a:off x="2311400" y="4825747"/>
            <a:ext cx="757560" cy="233933"/>
          </a:xfrm>
          <a:custGeom>
            <a:avLst/>
            <a:gdLst>
              <a:gd name="connsiteX0" fmla="*/ 0 w 782392"/>
              <a:gd name="connsiteY0" fmla="*/ 213613 h 233933"/>
              <a:gd name="connsiteX1" fmla="*/ 198120 w 782392"/>
              <a:gd name="connsiteY1" fmla="*/ 142493 h 233933"/>
              <a:gd name="connsiteX2" fmla="*/ 223520 w 782392"/>
              <a:gd name="connsiteY2" fmla="*/ 127253 h 233933"/>
              <a:gd name="connsiteX3" fmla="*/ 243840 w 782392"/>
              <a:gd name="connsiteY3" fmla="*/ 117093 h 233933"/>
              <a:gd name="connsiteX4" fmla="*/ 259080 w 782392"/>
              <a:gd name="connsiteY4" fmla="*/ 106933 h 233933"/>
              <a:gd name="connsiteX5" fmla="*/ 309880 w 782392"/>
              <a:gd name="connsiteY5" fmla="*/ 96773 h 233933"/>
              <a:gd name="connsiteX6" fmla="*/ 360680 w 782392"/>
              <a:gd name="connsiteY6" fmla="*/ 81533 h 233933"/>
              <a:gd name="connsiteX7" fmla="*/ 411480 w 782392"/>
              <a:gd name="connsiteY7" fmla="*/ 45973 h 233933"/>
              <a:gd name="connsiteX8" fmla="*/ 426720 w 782392"/>
              <a:gd name="connsiteY8" fmla="*/ 35813 h 233933"/>
              <a:gd name="connsiteX9" fmla="*/ 462280 w 782392"/>
              <a:gd name="connsiteY9" fmla="*/ 10413 h 233933"/>
              <a:gd name="connsiteX10" fmla="*/ 741680 w 782392"/>
              <a:gd name="connsiteY10" fmla="*/ 25653 h 233933"/>
              <a:gd name="connsiteX11" fmla="*/ 756920 w 782392"/>
              <a:gd name="connsiteY11" fmla="*/ 35813 h 233933"/>
              <a:gd name="connsiteX12" fmla="*/ 777240 w 782392"/>
              <a:gd name="connsiteY12" fmla="*/ 51053 h 233933"/>
              <a:gd name="connsiteX13" fmla="*/ 782320 w 782392"/>
              <a:gd name="connsiteY13" fmla="*/ 66293 h 233933"/>
              <a:gd name="connsiteX14" fmla="*/ 751840 w 782392"/>
              <a:gd name="connsiteY14" fmla="*/ 117093 h 233933"/>
              <a:gd name="connsiteX15" fmla="*/ 736600 w 782392"/>
              <a:gd name="connsiteY15" fmla="*/ 127253 h 233933"/>
              <a:gd name="connsiteX16" fmla="*/ 731520 w 782392"/>
              <a:gd name="connsiteY16" fmla="*/ 147573 h 233933"/>
              <a:gd name="connsiteX17" fmla="*/ 721360 w 782392"/>
              <a:gd name="connsiteY17" fmla="*/ 178053 h 233933"/>
              <a:gd name="connsiteX18" fmla="*/ 716280 w 782392"/>
              <a:gd name="connsiteY18" fmla="*/ 198373 h 233933"/>
              <a:gd name="connsiteX19" fmla="*/ 650240 w 782392"/>
              <a:gd name="connsiteY19" fmla="*/ 213613 h 233933"/>
              <a:gd name="connsiteX20" fmla="*/ 406400 w 782392"/>
              <a:gd name="connsiteY20" fmla="*/ 218693 h 233933"/>
              <a:gd name="connsiteX21" fmla="*/ 360680 w 782392"/>
              <a:gd name="connsiteY21" fmla="*/ 223773 h 233933"/>
              <a:gd name="connsiteX22" fmla="*/ 279400 w 782392"/>
              <a:gd name="connsiteY22" fmla="*/ 233933 h 233933"/>
              <a:gd name="connsiteX23" fmla="*/ 0 w 782392"/>
              <a:gd name="connsiteY23" fmla="*/ 213613 h 233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82392" h="233933">
                <a:moveTo>
                  <a:pt x="0" y="213613"/>
                </a:moveTo>
                <a:cubicBezTo>
                  <a:pt x="66040" y="189906"/>
                  <a:pt x="132669" y="167781"/>
                  <a:pt x="198120" y="142493"/>
                </a:cubicBezTo>
                <a:cubicBezTo>
                  <a:pt x="207330" y="138935"/>
                  <a:pt x="214889" y="132048"/>
                  <a:pt x="223520" y="127253"/>
                </a:cubicBezTo>
                <a:cubicBezTo>
                  <a:pt x="230140" y="123575"/>
                  <a:pt x="237265" y="120850"/>
                  <a:pt x="243840" y="117093"/>
                </a:cubicBezTo>
                <a:cubicBezTo>
                  <a:pt x="249141" y="114064"/>
                  <a:pt x="253245" y="108729"/>
                  <a:pt x="259080" y="106933"/>
                </a:cubicBezTo>
                <a:cubicBezTo>
                  <a:pt x="275585" y="101855"/>
                  <a:pt x="293497" y="102234"/>
                  <a:pt x="309880" y="96773"/>
                </a:cubicBezTo>
                <a:cubicBezTo>
                  <a:pt x="336815" y="87795"/>
                  <a:pt x="319971" y="93164"/>
                  <a:pt x="360680" y="81533"/>
                </a:cubicBezTo>
                <a:cubicBezTo>
                  <a:pt x="430751" y="34819"/>
                  <a:pt x="358825" y="83584"/>
                  <a:pt x="411480" y="45973"/>
                </a:cubicBezTo>
                <a:cubicBezTo>
                  <a:pt x="416448" y="42424"/>
                  <a:pt x="422030" y="39722"/>
                  <a:pt x="426720" y="35813"/>
                </a:cubicBezTo>
                <a:cubicBezTo>
                  <a:pt x="457612" y="10070"/>
                  <a:pt x="424680" y="29213"/>
                  <a:pt x="462280" y="10413"/>
                </a:cubicBezTo>
                <a:cubicBezTo>
                  <a:pt x="584865" y="12817"/>
                  <a:pt x="656733" y="-22888"/>
                  <a:pt x="741680" y="25653"/>
                </a:cubicBezTo>
                <a:cubicBezTo>
                  <a:pt x="746981" y="28682"/>
                  <a:pt x="751952" y="32264"/>
                  <a:pt x="756920" y="35813"/>
                </a:cubicBezTo>
                <a:cubicBezTo>
                  <a:pt x="763810" y="40734"/>
                  <a:pt x="770467" y="45973"/>
                  <a:pt x="777240" y="51053"/>
                </a:cubicBezTo>
                <a:cubicBezTo>
                  <a:pt x="778933" y="56133"/>
                  <a:pt x="782984" y="60980"/>
                  <a:pt x="782320" y="66293"/>
                </a:cubicBezTo>
                <a:cubicBezTo>
                  <a:pt x="780061" y="84362"/>
                  <a:pt x="763673" y="105260"/>
                  <a:pt x="751840" y="117093"/>
                </a:cubicBezTo>
                <a:cubicBezTo>
                  <a:pt x="747523" y="121410"/>
                  <a:pt x="741680" y="123866"/>
                  <a:pt x="736600" y="127253"/>
                </a:cubicBezTo>
                <a:cubicBezTo>
                  <a:pt x="734907" y="134026"/>
                  <a:pt x="733526" y="140886"/>
                  <a:pt x="731520" y="147573"/>
                </a:cubicBezTo>
                <a:cubicBezTo>
                  <a:pt x="728443" y="157831"/>
                  <a:pt x="723957" y="167663"/>
                  <a:pt x="721360" y="178053"/>
                </a:cubicBezTo>
                <a:cubicBezTo>
                  <a:pt x="719667" y="184826"/>
                  <a:pt x="720750" y="193009"/>
                  <a:pt x="716280" y="198373"/>
                </a:cubicBezTo>
                <a:cubicBezTo>
                  <a:pt x="704413" y="212614"/>
                  <a:pt x="658600" y="213320"/>
                  <a:pt x="650240" y="213613"/>
                </a:cubicBezTo>
                <a:cubicBezTo>
                  <a:pt x="568992" y="216464"/>
                  <a:pt x="487680" y="217000"/>
                  <a:pt x="406400" y="218693"/>
                </a:cubicBezTo>
                <a:lnTo>
                  <a:pt x="360680" y="223773"/>
                </a:lnTo>
                <a:cubicBezTo>
                  <a:pt x="333570" y="227026"/>
                  <a:pt x="306704" y="233933"/>
                  <a:pt x="279400" y="233933"/>
                </a:cubicBezTo>
                <a:lnTo>
                  <a:pt x="0" y="213613"/>
                </a:lnTo>
                <a:close/>
              </a:path>
            </a:pathLst>
          </a:custGeom>
          <a:solidFill>
            <a:schemeClr val="bg1">
              <a:lumMod val="85000"/>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9" name="Freeform: Shape 18">
            <a:extLst>
              <a:ext uri="{FF2B5EF4-FFF2-40B4-BE49-F238E27FC236}">
                <a16:creationId xmlns:a16="http://schemas.microsoft.com/office/drawing/2014/main" id="{316A99DF-B8DB-4386-B913-4F4AE5FEAA5C}"/>
              </a:ext>
            </a:extLst>
          </p:cNvPr>
          <p:cNvSpPr/>
          <p:nvPr/>
        </p:nvSpPr>
        <p:spPr>
          <a:xfrm>
            <a:off x="3235456" y="5392529"/>
            <a:ext cx="351245" cy="132644"/>
          </a:xfrm>
          <a:custGeom>
            <a:avLst/>
            <a:gdLst>
              <a:gd name="connsiteX0" fmla="*/ 0 w 351245"/>
              <a:gd name="connsiteY0" fmla="*/ 5080 h 132644"/>
              <a:gd name="connsiteX1" fmla="*/ 30480 w 351245"/>
              <a:gd name="connsiteY1" fmla="*/ 45720 h 132644"/>
              <a:gd name="connsiteX2" fmla="*/ 45720 w 351245"/>
              <a:gd name="connsiteY2" fmla="*/ 55880 h 132644"/>
              <a:gd name="connsiteX3" fmla="*/ 81280 w 351245"/>
              <a:gd name="connsiteY3" fmla="*/ 96520 h 132644"/>
              <a:gd name="connsiteX4" fmla="*/ 96520 w 351245"/>
              <a:gd name="connsiteY4" fmla="*/ 101600 h 132644"/>
              <a:gd name="connsiteX5" fmla="*/ 111760 w 351245"/>
              <a:gd name="connsiteY5" fmla="*/ 132080 h 132644"/>
              <a:gd name="connsiteX6" fmla="*/ 137160 w 351245"/>
              <a:gd name="connsiteY6" fmla="*/ 127000 h 132644"/>
              <a:gd name="connsiteX7" fmla="*/ 157480 w 351245"/>
              <a:gd name="connsiteY7" fmla="*/ 35560 h 132644"/>
              <a:gd name="connsiteX8" fmla="*/ 172720 w 351245"/>
              <a:gd name="connsiteY8" fmla="*/ 20320 h 132644"/>
              <a:gd name="connsiteX9" fmla="*/ 203200 w 351245"/>
              <a:gd name="connsiteY9" fmla="*/ 25400 h 132644"/>
              <a:gd name="connsiteX10" fmla="*/ 233680 w 351245"/>
              <a:gd name="connsiteY10" fmla="*/ 76200 h 132644"/>
              <a:gd name="connsiteX11" fmla="*/ 248920 w 351245"/>
              <a:gd name="connsiteY11" fmla="*/ 91440 h 132644"/>
              <a:gd name="connsiteX12" fmla="*/ 284480 w 351245"/>
              <a:gd name="connsiteY12" fmla="*/ 127000 h 132644"/>
              <a:gd name="connsiteX13" fmla="*/ 330200 w 351245"/>
              <a:gd name="connsiteY13" fmla="*/ 116840 h 132644"/>
              <a:gd name="connsiteX14" fmla="*/ 340360 w 351245"/>
              <a:gd name="connsiteY14" fmla="*/ 0 h 132644"/>
              <a:gd name="connsiteX15" fmla="*/ 0 w 351245"/>
              <a:gd name="connsiteY15" fmla="*/ 5080 h 132644"/>
              <a:gd name="connsiteX16" fmla="*/ 0 w 351245"/>
              <a:gd name="connsiteY16" fmla="*/ 5080 h 132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51245" h="132644">
                <a:moveTo>
                  <a:pt x="0" y="5080"/>
                </a:moveTo>
                <a:cubicBezTo>
                  <a:pt x="5080" y="11853"/>
                  <a:pt x="12703" y="30905"/>
                  <a:pt x="30480" y="45720"/>
                </a:cubicBezTo>
                <a:cubicBezTo>
                  <a:pt x="35170" y="49629"/>
                  <a:pt x="41403" y="51563"/>
                  <a:pt x="45720" y="55880"/>
                </a:cubicBezTo>
                <a:cubicBezTo>
                  <a:pt x="54562" y="64722"/>
                  <a:pt x="68952" y="88301"/>
                  <a:pt x="81280" y="96520"/>
                </a:cubicBezTo>
                <a:cubicBezTo>
                  <a:pt x="85735" y="99490"/>
                  <a:pt x="91440" y="99907"/>
                  <a:pt x="96520" y="101600"/>
                </a:cubicBezTo>
                <a:cubicBezTo>
                  <a:pt x="98379" y="107176"/>
                  <a:pt x="104504" y="130007"/>
                  <a:pt x="111760" y="132080"/>
                </a:cubicBezTo>
                <a:cubicBezTo>
                  <a:pt x="120062" y="134452"/>
                  <a:pt x="128693" y="128693"/>
                  <a:pt x="137160" y="127000"/>
                </a:cubicBezTo>
                <a:cubicBezTo>
                  <a:pt x="175106" y="89054"/>
                  <a:pt x="135248" y="135602"/>
                  <a:pt x="157480" y="35560"/>
                </a:cubicBezTo>
                <a:cubicBezTo>
                  <a:pt x="159038" y="28547"/>
                  <a:pt x="167640" y="25400"/>
                  <a:pt x="172720" y="20320"/>
                </a:cubicBezTo>
                <a:cubicBezTo>
                  <a:pt x="182880" y="22013"/>
                  <a:pt x="194762" y="19493"/>
                  <a:pt x="203200" y="25400"/>
                </a:cubicBezTo>
                <a:cubicBezTo>
                  <a:pt x="221287" y="38061"/>
                  <a:pt x="222049" y="59917"/>
                  <a:pt x="233680" y="76200"/>
                </a:cubicBezTo>
                <a:cubicBezTo>
                  <a:pt x="237856" y="82046"/>
                  <a:pt x="244189" y="86033"/>
                  <a:pt x="248920" y="91440"/>
                </a:cubicBezTo>
                <a:cubicBezTo>
                  <a:pt x="278484" y="125228"/>
                  <a:pt x="257161" y="108787"/>
                  <a:pt x="284480" y="127000"/>
                </a:cubicBezTo>
                <a:cubicBezTo>
                  <a:pt x="299720" y="123613"/>
                  <a:pt x="315789" y="122845"/>
                  <a:pt x="330200" y="116840"/>
                </a:cubicBezTo>
                <a:cubicBezTo>
                  <a:pt x="370538" y="100033"/>
                  <a:pt x="340510" y="3002"/>
                  <a:pt x="340360" y="0"/>
                </a:cubicBezTo>
                <a:lnTo>
                  <a:pt x="0" y="5080"/>
                </a:lnTo>
                <a:lnTo>
                  <a:pt x="0" y="5080"/>
                </a:lnTo>
                <a:close/>
              </a:path>
            </a:pathLst>
          </a:custGeom>
          <a:solidFill>
            <a:schemeClr val="bg1">
              <a:lumMod val="85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4" name="Rectangle 23">
            <a:extLst>
              <a:ext uri="{FF2B5EF4-FFF2-40B4-BE49-F238E27FC236}">
                <a16:creationId xmlns:a16="http://schemas.microsoft.com/office/drawing/2014/main" id="{D8865D04-5392-4C85-AEBE-8AD82D86A6AA}"/>
              </a:ext>
            </a:extLst>
          </p:cNvPr>
          <p:cNvSpPr/>
          <p:nvPr/>
        </p:nvSpPr>
        <p:spPr>
          <a:xfrm>
            <a:off x="563976" y="5044860"/>
            <a:ext cx="351245" cy="353054"/>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2" name="Rectangle 41">
            <a:extLst>
              <a:ext uri="{FF2B5EF4-FFF2-40B4-BE49-F238E27FC236}">
                <a16:creationId xmlns:a16="http://schemas.microsoft.com/office/drawing/2014/main" id="{7C943DD7-3F5C-4C4A-9830-2877B73A0CE5}"/>
              </a:ext>
            </a:extLst>
          </p:cNvPr>
          <p:cNvSpPr/>
          <p:nvPr/>
        </p:nvSpPr>
        <p:spPr>
          <a:xfrm>
            <a:off x="1315679" y="5041353"/>
            <a:ext cx="601153" cy="36323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3" name="Rectangle 42">
            <a:extLst>
              <a:ext uri="{FF2B5EF4-FFF2-40B4-BE49-F238E27FC236}">
                <a16:creationId xmlns:a16="http://schemas.microsoft.com/office/drawing/2014/main" id="{5F9BDBC6-5026-4DAE-B091-D9A81331D76E}"/>
              </a:ext>
            </a:extLst>
          </p:cNvPr>
          <p:cNvSpPr/>
          <p:nvPr/>
        </p:nvSpPr>
        <p:spPr>
          <a:xfrm>
            <a:off x="2215798" y="5041524"/>
            <a:ext cx="709146" cy="366056"/>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5" name="Freeform: Shape 44">
            <a:extLst>
              <a:ext uri="{FF2B5EF4-FFF2-40B4-BE49-F238E27FC236}">
                <a16:creationId xmlns:a16="http://schemas.microsoft.com/office/drawing/2014/main" id="{B6A493EB-55A2-4B84-995C-E13C8889BF3D}"/>
              </a:ext>
            </a:extLst>
          </p:cNvPr>
          <p:cNvSpPr/>
          <p:nvPr/>
        </p:nvSpPr>
        <p:spPr>
          <a:xfrm>
            <a:off x="940160" y="5034246"/>
            <a:ext cx="51487" cy="353054"/>
          </a:xfrm>
          <a:custGeom>
            <a:avLst/>
            <a:gdLst>
              <a:gd name="connsiteX0" fmla="*/ 41080 w 78296"/>
              <a:gd name="connsiteY0" fmla="*/ 0 h 335280"/>
              <a:gd name="connsiteX1" fmla="*/ 36000 w 78296"/>
              <a:gd name="connsiteY1" fmla="*/ 157480 h 335280"/>
              <a:gd name="connsiteX2" fmla="*/ 25840 w 78296"/>
              <a:gd name="connsiteY2" fmla="*/ 187960 h 335280"/>
              <a:gd name="connsiteX3" fmla="*/ 20760 w 78296"/>
              <a:gd name="connsiteY3" fmla="*/ 208280 h 335280"/>
              <a:gd name="connsiteX4" fmla="*/ 41080 w 78296"/>
              <a:gd name="connsiteY4" fmla="*/ 284480 h 335280"/>
              <a:gd name="connsiteX5" fmla="*/ 56320 w 78296"/>
              <a:gd name="connsiteY5" fmla="*/ 289560 h 335280"/>
              <a:gd name="connsiteX6" fmla="*/ 76640 w 78296"/>
              <a:gd name="connsiteY6" fmla="*/ 330200 h 335280"/>
              <a:gd name="connsiteX7" fmla="*/ 41080 w 78296"/>
              <a:gd name="connsiteY7" fmla="*/ 335280 h 335280"/>
              <a:gd name="connsiteX8" fmla="*/ 5520 w 78296"/>
              <a:gd name="connsiteY8" fmla="*/ 330200 h 335280"/>
              <a:gd name="connsiteX9" fmla="*/ 440 w 78296"/>
              <a:gd name="connsiteY9" fmla="*/ 309880 h 335280"/>
              <a:gd name="connsiteX10" fmla="*/ 15680 w 78296"/>
              <a:gd name="connsiteY10" fmla="*/ 0 h 335280"/>
              <a:gd name="connsiteX11" fmla="*/ 41080 w 78296"/>
              <a:gd name="connsiteY11" fmla="*/ 0 h 335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8296" h="335280">
                <a:moveTo>
                  <a:pt x="41080" y="0"/>
                </a:moveTo>
                <a:cubicBezTo>
                  <a:pt x="39387" y="52493"/>
                  <a:pt x="40245" y="105131"/>
                  <a:pt x="36000" y="157480"/>
                </a:cubicBezTo>
                <a:cubicBezTo>
                  <a:pt x="35134" y="168155"/>
                  <a:pt x="28437" y="177570"/>
                  <a:pt x="25840" y="187960"/>
                </a:cubicBezTo>
                <a:lnTo>
                  <a:pt x="20760" y="208280"/>
                </a:lnTo>
                <a:cubicBezTo>
                  <a:pt x="24688" y="259340"/>
                  <a:pt x="7918" y="267899"/>
                  <a:pt x="41080" y="284480"/>
                </a:cubicBezTo>
                <a:cubicBezTo>
                  <a:pt x="45869" y="286875"/>
                  <a:pt x="51240" y="287867"/>
                  <a:pt x="56320" y="289560"/>
                </a:cubicBezTo>
                <a:cubicBezTo>
                  <a:pt x="56452" y="289735"/>
                  <a:pt x="85420" y="322884"/>
                  <a:pt x="76640" y="330200"/>
                </a:cubicBezTo>
                <a:cubicBezTo>
                  <a:pt x="67442" y="337865"/>
                  <a:pt x="52933" y="333587"/>
                  <a:pt x="41080" y="335280"/>
                </a:cubicBezTo>
                <a:cubicBezTo>
                  <a:pt x="29227" y="333587"/>
                  <a:pt x="15674" y="336546"/>
                  <a:pt x="5520" y="330200"/>
                </a:cubicBezTo>
                <a:cubicBezTo>
                  <a:pt x="-401" y="326500"/>
                  <a:pt x="440" y="316862"/>
                  <a:pt x="440" y="309880"/>
                </a:cubicBezTo>
                <a:cubicBezTo>
                  <a:pt x="440" y="86304"/>
                  <a:pt x="-4056" y="138154"/>
                  <a:pt x="15680" y="0"/>
                </a:cubicBezTo>
                <a:lnTo>
                  <a:pt x="41080" y="0"/>
                </a:ln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6" name="Rectangle 45">
            <a:extLst>
              <a:ext uri="{FF2B5EF4-FFF2-40B4-BE49-F238E27FC236}">
                <a16:creationId xmlns:a16="http://schemas.microsoft.com/office/drawing/2014/main" id="{E7E27F23-5F94-4AC2-80EB-BC6C26189BDB}"/>
              </a:ext>
            </a:extLst>
          </p:cNvPr>
          <p:cNvSpPr/>
          <p:nvPr/>
        </p:nvSpPr>
        <p:spPr>
          <a:xfrm>
            <a:off x="910468" y="5041525"/>
            <a:ext cx="45719" cy="351004"/>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7" name="Freeform: Shape 46">
            <a:extLst>
              <a:ext uri="{FF2B5EF4-FFF2-40B4-BE49-F238E27FC236}">
                <a16:creationId xmlns:a16="http://schemas.microsoft.com/office/drawing/2014/main" id="{7FE73C28-77BF-4D0C-8E17-72B336EAD57A}"/>
              </a:ext>
            </a:extLst>
          </p:cNvPr>
          <p:cNvSpPr/>
          <p:nvPr/>
        </p:nvSpPr>
        <p:spPr>
          <a:xfrm rot="615513">
            <a:off x="1156380" y="5016022"/>
            <a:ext cx="186564" cy="367865"/>
          </a:xfrm>
          <a:custGeom>
            <a:avLst/>
            <a:gdLst>
              <a:gd name="connsiteX0" fmla="*/ 162560 w 186564"/>
              <a:gd name="connsiteY0" fmla="*/ 0 h 396026"/>
              <a:gd name="connsiteX1" fmla="*/ 157480 w 186564"/>
              <a:gd name="connsiteY1" fmla="*/ 25400 h 396026"/>
              <a:gd name="connsiteX2" fmla="*/ 127000 w 186564"/>
              <a:gd name="connsiteY2" fmla="*/ 40640 h 396026"/>
              <a:gd name="connsiteX3" fmla="*/ 86360 w 186564"/>
              <a:gd name="connsiteY3" fmla="*/ 81280 h 396026"/>
              <a:gd name="connsiteX4" fmla="*/ 81280 w 186564"/>
              <a:gd name="connsiteY4" fmla="*/ 96520 h 396026"/>
              <a:gd name="connsiteX5" fmla="*/ 45720 w 186564"/>
              <a:gd name="connsiteY5" fmla="*/ 132080 h 396026"/>
              <a:gd name="connsiteX6" fmla="*/ 35560 w 186564"/>
              <a:gd name="connsiteY6" fmla="*/ 147320 h 396026"/>
              <a:gd name="connsiteX7" fmla="*/ 20320 w 186564"/>
              <a:gd name="connsiteY7" fmla="*/ 177800 h 396026"/>
              <a:gd name="connsiteX8" fmla="*/ 15240 w 186564"/>
              <a:gd name="connsiteY8" fmla="*/ 223520 h 396026"/>
              <a:gd name="connsiteX9" fmla="*/ 5080 w 186564"/>
              <a:gd name="connsiteY9" fmla="*/ 254000 h 396026"/>
              <a:gd name="connsiteX10" fmla="*/ 0 w 186564"/>
              <a:gd name="connsiteY10" fmla="*/ 269240 h 396026"/>
              <a:gd name="connsiteX11" fmla="*/ 172720 w 186564"/>
              <a:gd name="connsiteY11" fmla="*/ 345440 h 396026"/>
              <a:gd name="connsiteX12" fmla="*/ 177800 w 186564"/>
              <a:gd name="connsiteY12" fmla="*/ 243840 h 396026"/>
              <a:gd name="connsiteX13" fmla="*/ 162560 w 186564"/>
              <a:gd name="connsiteY13" fmla="*/ 0 h 396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6564" h="396026">
                <a:moveTo>
                  <a:pt x="162560" y="0"/>
                </a:moveTo>
                <a:cubicBezTo>
                  <a:pt x="160867" y="8467"/>
                  <a:pt x="161764" y="17903"/>
                  <a:pt x="157480" y="25400"/>
                </a:cubicBezTo>
                <a:cubicBezTo>
                  <a:pt x="152846" y="33510"/>
                  <a:pt x="134823" y="38032"/>
                  <a:pt x="127000" y="40640"/>
                </a:cubicBezTo>
                <a:cubicBezTo>
                  <a:pt x="113453" y="54187"/>
                  <a:pt x="92418" y="63105"/>
                  <a:pt x="86360" y="81280"/>
                </a:cubicBezTo>
                <a:cubicBezTo>
                  <a:pt x="84667" y="86360"/>
                  <a:pt x="84625" y="92339"/>
                  <a:pt x="81280" y="96520"/>
                </a:cubicBezTo>
                <a:cubicBezTo>
                  <a:pt x="70808" y="109610"/>
                  <a:pt x="55019" y="118132"/>
                  <a:pt x="45720" y="132080"/>
                </a:cubicBezTo>
                <a:cubicBezTo>
                  <a:pt x="42333" y="137160"/>
                  <a:pt x="38290" y="141859"/>
                  <a:pt x="35560" y="147320"/>
                </a:cubicBezTo>
                <a:cubicBezTo>
                  <a:pt x="14528" y="189384"/>
                  <a:pt x="49437" y="134124"/>
                  <a:pt x="20320" y="177800"/>
                </a:cubicBezTo>
                <a:cubicBezTo>
                  <a:pt x="18627" y="193040"/>
                  <a:pt x="18247" y="208484"/>
                  <a:pt x="15240" y="223520"/>
                </a:cubicBezTo>
                <a:cubicBezTo>
                  <a:pt x="13140" y="234022"/>
                  <a:pt x="8467" y="243840"/>
                  <a:pt x="5080" y="254000"/>
                </a:cubicBezTo>
                <a:lnTo>
                  <a:pt x="0" y="269240"/>
                </a:lnTo>
                <a:cubicBezTo>
                  <a:pt x="5225" y="352832"/>
                  <a:pt x="-15170" y="461489"/>
                  <a:pt x="172720" y="345440"/>
                </a:cubicBezTo>
                <a:cubicBezTo>
                  <a:pt x="201570" y="327621"/>
                  <a:pt x="176107" y="277707"/>
                  <a:pt x="177800" y="243840"/>
                </a:cubicBezTo>
                <a:lnTo>
                  <a:pt x="162560" y="0"/>
                </a:ln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8" name="Rectangle 47">
            <a:extLst>
              <a:ext uri="{FF2B5EF4-FFF2-40B4-BE49-F238E27FC236}">
                <a16:creationId xmlns:a16="http://schemas.microsoft.com/office/drawing/2014/main" id="{57E202C8-A811-4CD5-A7DC-F37C72D76A9C}"/>
              </a:ext>
            </a:extLst>
          </p:cNvPr>
          <p:cNvSpPr/>
          <p:nvPr/>
        </p:nvSpPr>
        <p:spPr>
          <a:xfrm>
            <a:off x="1149031" y="5343503"/>
            <a:ext cx="250422" cy="6407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0" name="Freeform: Shape 49">
            <a:extLst>
              <a:ext uri="{FF2B5EF4-FFF2-40B4-BE49-F238E27FC236}">
                <a16:creationId xmlns:a16="http://schemas.microsoft.com/office/drawing/2014/main" id="{316652FB-1C86-407E-8D54-F6F0772573DF}"/>
              </a:ext>
            </a:extLst>
          </p:cNvPr>
          <p:cNvSpPr/>
          <p:nvPr/>
        </p:nvSpPr>
        <p:spPr>
          <a:xfrm>
            <a:off x="1902815" y="5047791"/>
            <a:ext cx="322943" cy="339509"/>
          </a:xfrm>
          <a:custGeom>
            <a:avLst/>
            <a:gdLst>
              <a:gd name="connsiteX0" fmla="*/ 21771 w 322943"/>
              <a:gd name="connsiteY0" fmla="*/ 3628 h 339509"/>
              <a:gd name="connsiteX1" fmla="*/ 25400 w 322943"/>
              <a:gd name="connsiteY1" fmla="*/ 21771 h 339509"/>
              <a:gd name="connsiteX2" fmla="*/ 32657 w 322943"/>
              <a:gd name="connsiteY2" fmla="*/ 58057 h 339509"/>
              <a:gd name="connsiteX3" fmla="*/ 43543 w 322943"/>
              <a:gd name="connsiteY3" fmla="*/ 79828 h 339509"/>
              <a:gd name="connsiteX4" fmla="*/ 76200 w 322943"/>
              <a:gd name="connsiteY4" fmla="*/ 105228 h 339509"/>
              <a:gd name="connsiteX5" fmla="*/ 97971 w 322943"/>
              <a:gd name="connsiteY5" fmla="*/ 112486 h 339509"/>
              <a:gd name="connsiteX6" fmla="*/ 181428 w 322943"/>
              <a:gd name="connsiteY6" fmla="*/ 108857 h 339509"/>
              <a:gd name="connsiteX7" fmla="*/ 210457 w 322943"/>
              <a:gd name="connsiteY7" fmla="*/ 79828 h 339509"/>
              <a:gd name="connsiteX8" fmla="*/ 221343 w 322943"/>
              <a:gd name="connsiteY8" fmla="*/ 68943 h 339509"/>
              <a:gd name="connsiteX9" fmla="*/ 232228 w 322943"/>
              <a:gd name="connsiteY9" fmla="*/ 58057 h 339509"/>
              <a:gd name="connsiteX10" fmla="*/ 243114 w 322943"/>
              <a:gd name="connsiteY10" fmla="*/ 50800 h 339509"/>
              <a:gd name="connsiteX11" fmla="*/ 250371 w 322943"/>
              <a:gd name="connsiteY11" fmla="*/ 39914 h 339509"/>
              <a:gd name="connsiteX12" fmla="*/ 272143 w 322943"/>
              <a:gd name="connsiteY12" fmla="*/ 29028 h 339509"/>
              <a:gd name="connsiteX13" fmla="*/ 275771 w 322943"/>
              <a:gd name="connsiteY13" fmla="*/ 18143 h 339509"/>
              <a:gd name="connsiteX14" fmla="*/ 279400 w 322943"/>
              <a:gd name="connsiteY14" fmla="*/ 3628 h 339509"/>
              <a:gd name="connsiteX15" fmla="*/ 290286 w 322943"/>
              <a:gd name="connsiteY15" fmla="*/ 0 h 339509"/>
              <a:gd name="connsiteX16" fmla="*/ 315686 w 322943"/>
              <a:gd name="connsiteY16" fmla="*/ 3628 h 339509"/>
              <a:gd name="connsiteX17" fmla="*/ 319314 w 322943"/>
              <a:gd name="connsiteY17" fmla="*/ 18143 h 339509"/>
              <a:gd name="connsiteX18" fmla="*/ 322943 w 322943"/>
              <a:gd name="connsiteY18" fmla="*/ 105228 h 339509"/>
              <a:gd name="connsiteX19" fmla="*/ 315686 w 322943"/>
              <a:gd name="connsiteY19" fmla="*/ 337457 h 339509"/>
              <a:gd name="connsiteX20" fmla="*/ 297543 w 322943"/>
              <a:gd name="connsiteY20" fmla="*/ 333828 h 339509"/>
              <a:gd name="connsiteX21" fmla="*/ 14514 w 322943"/>
              <a:gd name="connsiteY21" fmla="*/ 326571 h 339509"/>
              <a:gd name="connsiteX22" fmla="*/ 10886 w 322943"/>
              <a:gd name="connsiteY22" fmla="*/ 308428 h 339509"/>
              <a:gd name="connsiteX23" fmla="*/ 3628 w 322943"/>
              <a:gd name="connsiteY23" fmla="*/ 145143 h 339509"/>
              <a:gd name="connsiteX24" fmla="*/ 0 w 322943"/>
              <a:gd name="connsiteY24" fmla="*/ 134257 h 339509"/>
              <a:gd name="connsiteX25" fmla="*/ 3628 w 322943"/>
              <a:gd name="connsiteY25" fmla="*/ 29028 h 339509"/>
              <a:gd name="connsiteX26" fmla="*/ 10886 w 322943"/>
              <a:gd name="connsiteY26" fmla="*/ 18143 h 339509"/>
              <a:gd name="connsiteX27" fmla="*/ 21771 w 322943"/>
              <a:gd name="connsiteY27" fmla="*/ 3628 h 339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22943" h="339509">
                <a:moveTo>
                  <a:pt x="21771" y="3628"/>
                </a:moveTo>
                <a:cubicBezTo>
                  <a:pt x="24190" y="4233"/>
                  <a:pt x="24297" y="15703"/>
                  <a:pt x="25400" y="21771"/>
                </a:cubicBezTo>
                <a:cubicBezTo>
                  <a:pt x="28966" y="41383"/>
                  <a:pt x="27841" y="41204"/>
                  <a:pt x="32657" y="58057"/>
                </a:cubicBezTo>
                <a:cubicBezTo>
                  <a:pt x="35356" y="67504"/>
                  <a:pt x="36796" y="72118"/>
                  <a:pt x="43543" y="79828"/>
                </a:cubicBezTo>
                <a:cubicBezTo>
                  <a:pt x="56570" y="94716"/>
                  <a:pt x="59691" y="98624"/>
                  <a:pt x="76200" y="105228"/>
                </a:cubicBezTo>
                <a:cubicBezTo>
                  <a:pt x="83302" y="108069"/>
                  <a:pt x="97971" y="112486"/>
                  <a:pt x="97971" y="112486"/>
                </a:cubicBezTo>
                <a:cubicBezTo>
                  <a:pt x="125790" y="111276"/>
                  <a:pt x="154687" y="116621"/>
                  <a:pt x="181428" y="108857"/>
                </a:cubicBezTo>
                <a:cubicBezTo>
                  <a:pt x="194570" y="105042"/>
                  <a:pt x="200781" y="89504"/>
                  <a:pt x="210457" y="79828"/>
                </a:cubicBezTo>
                <a:lnTo>
                  <a:pt x="221343" y="68943"/>
                </a:lnTo>
                <a:cubicBezTo>
                  <a:pt x="224972" y="65314"/>
                  <a:pt x="227958" y="60903"/>
                  <a:pt x="232228" y="58057"/>
                </a:cubicBezTo>
                <a:lnTo>
                  <a:pt x="243114" y="50800"/>
                </a:lnTo>
                <a:cubicBezTo>
                  <a:pt x="245533" y="47171"/>
                  <a:pt x="247287" y="42998"/>
                  <a:pt x="250371" y="39914"/>
                </a:cubicBezTo>
                <a:cubicBezTo>
                  <a:pt x="257404" y="32881"/>
                  <a:pt x="263290" y="31979"/>
                  <a:pt x="272143" y="29028"/>
                </a:cubicBezTo>
                <a:cubicBezTo>
                  <a:pt x="273352" y="25400"/>
                  <a:pt x="274720" y="21820"/>
                  <a:pt x="275771" y="18143"/>
                </a:cubicBezTo>
                <a:cubicBezTo>
                  <a:pt x="277141" y="13348"/>
                  <a:pt x="276284" y="7522"/>
                  <a:pt x="279400" y="3628"/>
                </a:cubicBezTo>
                <a:cubicBezTo>
                  <a:pt x="281789" y="641"/>
                  <a:pt x="286657" y="1209"/>
                  <a:pt x="290286" y="0"/>
                </a:cubicBezTo>
                <a:cubicBezTo>
                  <a:pt x="298753" y="1209"/>
                  <a:pt x="308433" y="-905"/>
                  <a:pt x="315686" y="3628"/>
                </a:cubicBezTo>
                <a:cubicBezTo>
                  <a:pt x="319915" y="6271"/>
                  <a:pt x="318959" y="13168"/>
                  <a:pt x="319314" y="18143"/>
                </a:cubicBezTo>
                <a:cubicBezTo>
                  <a:pt x="321384" y="47123"/>
                  <a:pt x="321733" y="76200"/>
                  <a:pt x="322943" y="105228"/>
                </a:cubicBezTo>
                <a:cubicBezTo>
                  <a:pt x="320524" y="182638"/>
                  <a:pt x="324239" y="260483"/>
                  <a:pt x="315686" y="337457"/>
                </a:cubicBezTo>
                <a:cubicBezTo>
                  <a:pt x="315005" y="343587"/>
                  <a:pt x="303706" y="334051"/>
                  <a:pt x="297543" y="333828"/>
                </a:cubicBezTo>
                <a:cubicBezTo>
                  <a:pt x="203231" y="330419"/>
                  <a:pt x="108857" y="328990"/>
                  <a:pt x="14514" y="326571"/>
                </a:cubicBezTo>
                <a:cubicBezTo>
                  <a:pt x="13305" y="320523"/>
                  <a:pt x="11173" y="314589"/>
                  <a:pt x="10886" y="308428"/>
                </a:cubicBezTo>
                <a:cubicBezTo>
                  <a:pt x="9778" y="284607"/>
                  <a:pt x="13249" y="193250"/>
                  <a:pt x="3628" y="145143"/>
                </a:cubicBezTo>
                <a:cubicBezTo>
                  <a:pt x="2878" y="141392"/>
                  <a:pt x="1209" y="137886"/>
                  <a:pt x="0" y="134257"/>
                </a:cubicBezTo>
                <a:cubicBezTo>
                  <a:pt x="1209" y="99181"/>
                  <a:pt x="352" y="63972"/>
                  <a:pt x="3628" y="29028"/>
                </a:cubicBezTo>
                <a:cubicBezTo>
                  <a:pt x="4035" y="24686"/>
                  <a:pt x="8936" y="22043"/>
                  <a:pt x="10886" y="18143"/>
                </a:cubicBezTo>
                <a:cubicBezTo>
                  <a:pt x="11427" y="17061"/>
                  <a:pt x="19352" y="3023"/>
                  <a:pt x="21771" y="3628"/>
                </a:cubicBez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1" name="Rectangle 50">
            <a:extLst>
              <a:ext uri="{FF2B5EF4-FFF2-40B4-BE49-F238E27FC236}">
                <a16:creationId xmlns:a16="http://schemas.microsoft.com/office/drawing/2014/main" id="{854AD919-A976-48D7-B3E5-F0C26234CB08}"/>
              </a:ext>
            </a:extLst>
          </p:cNvPr>
          <p:cNvSpPr/>
          <p:nvPr/>
        </p:nvSpPr>
        <p:spPr>
          <a:xfrm>
            <a:off x="1772816" y="5343503"/>
            <a:ext cx="576064" cy="50235"/>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2" name="Freeform: Shape 51">
            <a:extLst>
              <a:ext uri="{FF2B5EF4-FFF2-40B4-BE49-F238E27FC236}">
                <a16:creationId xmlns:a16="http://schemas.microsoft.com/office/drawing/2014/main" id="{8994464E-D644-4285-80C0-F82BA5347812}"/>
              </a:ext>
            </a:extLst>
          </p:cNvPr>
          <p:cNvSpPr/>
          <p:nvPr/>
        </p:nvSpPr>
        <p:spPr>
          <a:xfrm>
            <a:off x="2304012" y="4836886"/>
            <a:ext cx="1281394" cy="552071"/>
          </a:xfrm>
          <a:custGeom>
            <a:avLst/>
            <a:gdLst>
              <a:gd name="connsiteX0" fmla="*/ 131 w 1281394"/>
              <a:gd name="connsiteY0" fmla="*/ 203200 h 552071"/>
              <a:gd name="connsiteX1" fmla="*/ 14645 w 1281394"/>
              <a:gd name="connsiteY1" fmla="*/ 185057 h 552071"/>
              <a:gd name="connsiteX2" fmla="*/ 32788 w 1281394"/>
              <a:gd name="connsiteY2" fmla="*/ 177800 h 552071"/>
              <a:gd name="connsiteX3" fmla="*/ 101731 w 1281394"/>
              <a:gd name="connsiteY3" fmla="*/ 170543 h 552071"/>
              <a:gd name="connsiteX4" fmla="*/ 141645 w 1281394"/>
              <a:gd name="connsiteY4" fmla="*/ 159657 h 552071"/>
              <a:gd name="connsiteX5" fmla="*/ 152531 w 1281394"/>
              <a:gd name="connsiteY5" fmla="*/ 156028 h 552071"/>
              <a:gd name="connsiteX6" fmla="*/ 174302 w 1281394"/>
              <a:gd name="connsiteY6" fmla="*/ 145143 h 552071"/>
              <a:gd name="connsiteX7" fmla="*/ 185188 w 1281394"/>
              <a:gd name="connsiteY7" fmla="*/ 137885 h 552071"/>
              <a:gd name="connsiteX8" fmla="*/ 221474 w 1281394"/>
              <a:gd name="connsiteY8" fmla="*/ 127000 h 552071"/>
              <a:gd name="connsiteX9" fmla="*/ 246874 w 1281394"/>
              <a:gd name="connsiteY9" fmla="*/ 123371 h 552071"/>
              <a:gd name="connsiteX10" fmla="*/ 268645 w 1281394"/>
              <a:gd name="connsiteY10" fmla="*/ 112485 h 552071"/>
              <a:gd name="connsiteX11" fmla="*/ 286788 w 1281394"/>
              <a:gd name="connsiteY11" fmla="*/ 105228 h 552071"/>
              <a:gd name="connsiteX12" fmla="*/ 312188 w 1281394"/>
              <a:gd name="connsiteY12" fmla="*/ 90714 h 552071"/>
              <a:gd name="connsiteX13" fmla="*/ 333959 w 1281394"/>
              <a:gd name="connsiteY13" fmla="*/ 68943 h 552071"/>
              <a:gd name="connsiteX14" fmla="*/ 344845 w 1281394"/>
              <a:gd name="connsiteY14" fmla="*/ 61685 h 552071"/>
              <a:gd name="connsiteX15" fmla="*/ 355731 w 1281394"/>
              <a:gd name="connsiteY15" fmla="*/ 47171 h 552071"/>
              <a:gd name="connsiteX16" fmla="*/ 384759 w 1281394"/>
              <a:gd name="connsiteY16" fmla="*/ 32657 h 552071"/>
              <a:gd name="connsiteX17" fmla="*/ 392017 w 1281394"/>
              <a:gd name="connsiteY17" fmla="*/ 25400 h 552071"/>
              <a:gd name="connsiteX18" fmla="*/ 410159 w 1281394"/>
              <a:gd name="connsiteY18" fmla="*/ 21771 h 552071"/>
              <a:gd name="connsiteX19" fmla="*/ 424674 w 1281394"/>
              <a:gd name="connsiteY19" fmla="*/ 14514 h 552071"/>
              <a:gd name="connsiteX20" fmla="*/ 442817 w 1281394"/>
              <a:gd name="connsiteY20" fmla="*/ 3628 h 552071"/>
              <a:gd name="connsiteX21" fmla="*/ 457331 w 1281394"/>
              <a:gd name="connsiteY21" fmla="*/ 0 h 552071"/>
              <a:gd name="connsiteX22" fmla="*/ 653274 w 1281394"/>
              <a:gd name="connsiteY22" fmla="*/ 3628 h 552071"/>
              <a:gd name="connsiteX23" fmla="*/ 664159 w 1281394"/>
              <a:gd name="connsiteY23" fmla="*/ 7257 h 552071"/>
              <a:gd name="connsiteX24" fmla="*/ 682302 w 1281394"/>
              <a:gd name="connsiteY24" fmla="*/ 29028 h 552071"/>
              <a:gd name="connsiteX25" fmla="*/ 678674 w 1281394"/>
              <a:gd name="connsiteY25" fmla="*/ 76200 h 552071"/>
              <a:gd name="connsiteX26" fmla="*/ 656902 w 1281394"/>
              <a:gd name="connsiteY26" fmla="*/ 97971 h 552071"/>
              <a:gd name="connsiteX27" fmla="*/ 646017 w 1281394"/>
              <a:gd name="connsiteY27" fmla="*/ 108857 h 552071"/>
              <a:gd name="connsiteX28" fmla="*/ 642388 w 1281394"/>
              <a:gd name="connsiteY28" fmla="*/ 210457 h 552071"/>
              <a:gd name="connsiteX29" fmla="*/ 646017 w 1281394"/>
              <a:gd name="connsiteY29" fmla="*/ 221343 h 552071"/>
              <a:gd name="connsiteX30" fmla="*/ 653274 w 1281394"/>
              <a:gd name="connsiteY30" fmla="*/ 232228 h 552071"/>
              <a:gd name="connsiteX31" fmla="*/ 660531 w 1281394"/>
              <a:gd name="connsiteY31" fmla="*/ 246743 h 552071"/>
              <a:gd name="connsiteX32" fmla="*/ 671417 w 1281394"/>
              <a:gd name="connsiteY32" fmla="*/ 315685 h 552071"/>
              <a:gd name="connsiteX33" fmla="*/ 685931 w 1281394"/>
              <a:gd name="connsiteY33" fmla="*/ 326571 h 552071"/>
              <a:gd name="connsiteX34" fmla="*/ 776645 w 1281394"/>
              <a:gd name="connsiteY34" fmla="*/ 322943 h 552071"/>
              <a:gd name="connsiteX35" fmla="*/ 794788 w 1281394"/>
              <a:gd name="connsiteY35" fmla="*/ 319314 h 552071"/>
              <a:gd name="connsiteX36" fmla="*/ 805674 w 1281394"/>
              <a:gd name="connsiteY36" fmla="*/ 312057 h 552071"/>
              <a:gd name="connsiteX37" fmla="*/ 831074 w 1281394"/>
              <a:gd name="connsiteY37" fmla="*/ 301171 h 552071"/>
              <a:gd name="connsiteX38" fmla="*/ 896388 w 1281394"/>
              <a:gd name="connsiteY38" fmla="*/ 308428 h 552071"/>
              <a:gd name="connsiteX39" fmla="*/ 907274 w 1281394"/>
              <a:gd name="connsiteY39" fmla="*/ 319314 h 552071"/>
              <a:gd name="connsiteX40" fmla="*/ 918159 w 1281394"/>
              <a:gd name="connsiteY40" fmla="*/ 344714 h 552071"/>
              <a:gd name="connsiteX41" fmla="*/ 925417 w 1281394"/>
              <a:gd name="connsiteY41" fmla="*/ 351971 h 552071"/>
              <a:gd name="connsiteX42" fmla="*/ 929045 w 1281394"/>
              <a:gd name="connsiteY42" fmla="*/ 362857 h 552071"/>
              <a:gd name="connsiteX43" fmla="*/ 936302 w 1281394"/>
              <a:gd name="connsiteY43" fmla="*/ 391885 h 552071"/>
              <a:gd name="connsiteX44" fmla="*/ 954445 w 1281394"/>
              <a:gd name="connsiteY44" fmla="*/ 406400 h 552071"/>
              <a:gd name="connsiteX45" fmla="*/ 965331 w 1281394"/>
              <a:gd name="connsiteY45" fmla="*/ 417285 h 552071"/>
              <a:gd name="connsiteX46" fmla="*/ 1001617 w 1281394"/>
              <a:gd name="connsiteY46" fmla="*/ 428171 h 552071"/>
              <a:gd name="connsiteX47" fmla="*/ 1059674 w 1281394"/>
              <a:gd name="connsiteY47" fmla="*/ 424543 h 552071"/>
              <a:gd name="connsiteX48" fmla="*/ 1066931 w 1281394"/>
              <a:gd name="connsiteY48" fmla="*/ 417285 h 552071"/>
              <a:gd name="connsiteX49" fmla="*/ 1081445 w 1281394"/>
              <a:gd name="connsiteY49" fmla="*/ 406400 h 552071"/>
              <a:gd name="connsiteX50" fmla="*/ 1092331 w 1281394"/>
              <a:gd name="connsiteY50" fmla="*/ 384628 h 552071"/>
              <a:gd name="connsiteX51" fmla="*/ 1103217 w 1281394"/>
              <a:gd name="connsiteY51" fmla="*/ 373743 h 552071"/>
              <a:gd name="connsiteX52" fmla="*/ 1106845 w 1281394"/>
              <a:gd name="connsiteY52" fmla="*/ 359228 h 552071"/>
              <a:gd name="connsiteX53" fmla="*/ 1117731 w 1281394"/>
              <a:gd name="connsiteY53" fmla="*/ 337457 h 552071"/>
              <a:gd name="connsiteX54" fmla="*/ 1124988 w 1281394"/>
              <a:gd name="connsiteY54" fmla="*/ 315685 h 552071"/>
              <a:gd name="connsiteX55" fmla="*/ 1132245 w 1281394"/>
              <a:gd name="connsiteY55" fmla="*/ 290285 h 552071"/>
              <a:gd name="connsiteX56" fmla="*/ 1135874 w 1281394"/>
              <a:gd name="connsiteY56" fmla="*/ 261257 h 552071"/>
              <a:gd name="connsiteX57" fmla="*/ 1139502 w 1281394"/>
              <a:gd name="connsiteY57" fmla="*/ 228600 h 552071"/>
              <a:gd name="connsiteX58" fmla="*/ 1150388 w 1281394"/>
              <a:gd name="connsiteY58" fmla="*/ 224971 h 552071"/>
              <a:gd name="connsiteX59" fmla="*/ 1248359 w 1281394"/>
              <a:gd name="connsiteY59" fmla="*/ 221343 h 552071"/>
              <a:gd name="connsiteX60" fmla="*/ 1270131 w 1281394"/>
              <a:gd name="connsiteY60" fmla="*/ 217714 h 552071"/>
              <a:gd name="connsiteX61" fmla="*/ 1281017 w 1281394"/>
              <a:gd name="connsiteY61" fmla="*/ 214085 h 552071"/>
              <a:gd name="connsiteX62" fmla="*/ 1262874 w 1281394"/>
              <a:gd name="connsiteY62" fmla="*/ 246743 h 552071"/>
              <a:gd name="connsiteX63" fmla="*/ 1244731 w 1281394"/>
              <a:gd name="connsiteY63" fmla="*/ 261257 h 552071"/>
              <a:gd name="connsiteX64" fmla="*/ 1233845 w 1281394"/>
              <a:gd name="connsiteY64" fmla="*/ 272143 h 552071"/>
              <a:gd name="connsiteX65" fmla="*/ 1230217 w 1281394"/>
              <a:gd name="connsiteY65" fmla="*/ 286657 h 552071"/>
              <a:gd name="connsiteX66" fmla="*/ 1226588 w 1281394"/>
              <a:gd name="connsiteY66" fmla="*/ 297543 h 552071"/>
              <a:gd name="connsiteX67" fmla="*/ 1219331 w 1281394"/>
              <a:gd name="connsiteY67" fmla="*/ 351971 h 552071"/>
              <a:gd name="connsiteX68" fmla="*/ 1212074 w 1281394"/>
              <a:gd name="connsiteY68" fmla="*/ 362857 h 552071"/>
              <a:gd name="connsiteX69" fmla="*/ 1208445 w 1281394"/>
              <a:gd name="connsiteY69" fmla="*/ 373743 h 552071"/>
              <a:gd name="connsiteX70" fmla="*/ 1201188 w 1281394"/>
              <a:gd name="connsiteY70" fmla="*/ 384628 h 552071"/>
              <a:gd name="connsiteX71" fmla="*/ 1190302 w 1281394"/>
              <a:gd name="connsiteY71" fmla="*/ 406400 h 552071"/>
              <a:gd name="connsiteX72" fmla="*/ 1183045 w 1281394"/>
              <a:gd name="connsiteY72" fmla="*/ 453571 h 552071"/>
              <a:gd name="connsiteX73" fmla="*/ 1179417 w 1281394"/>
              <a:gd name="connsiteY73" fmla="*/ 468085 h 552071"/>
              <a:gd name="connsiteX74" fmla="*/ 1168531 w 1281394"/>
              <a:gd name="connsiteY74" fmla="*/ 475343 h 552071"/>
              <a:gd name="connsiteX75" fmla="*/ 1132245 w 1281394"/>
              <a:gd name="connsiteY75" fmla="*/ 518885 h 552071"/>
              <a:gd name="connsiteX76" fmla="*/ 1121359 w 1281394"/>
              <a:gd name="connsiteY76" fmla="*/ 529771 h 552071"/>
              <a:gd name="connsiteX77" fmla="*/ 852845 w 1281394"/>
              <a:gd name="connsiteY77" fmla="*/ 540657 h 552071"/>
              <a:gd name="connsiteX78" fmla="*/ 816559 w 1281394"/>
              <a:gd name="connsiteY78" fmla="*/ 544285 h 552071"/>
              <a:gd name="connsiteX79" fmla="*/ 783902 w 1281394"/>
              <a:gd name="connsiteY79" fmla="*/ 547914 h 552071"/>
              <a:gd name="connsiteX80" fmla="*/ 667788 w 1281394"/>
              <a:gd name="connsiteY80" fmla="*/ 551543 h 552071"/>
              <a:gd name="connsiteX81" fmla="*/ 558931 w 1281394"/>
              <a:gd name="connsiteY81" fmla="*/ 529771 h 552071"/>
              <a:gd name="connsiteX82" fmla="*/ 522645 w 1281394"/>
              <a:gd name="connsiteY82" fmla="*/ 511628 h 552071"/>
              <a:gd name="connsiteX83" fmla="*/ 475474 w 1281394"/>
              <a:gd name="connsiteY83" fmla="*/ 486228 h 552071"/>
              <a:gd name="connsiteX84" fmla="*/ 450074 w 1281394"/>
              <a:gd name="connsiteY84" fmla="*/ 478971 h 552071"/>
              <a:gd name="connsiteX85" fmla="*/ 406531 w 1281394"/>
              <a:gd name="connsiteY85" fmla="*/ 464457 h 552071"/>
              <a:gd name="connsiteX86" fmla="*/ 362988 w 1281394"/>
              <a:gd name="connsiteY86" fmla="*/ 435428 h 552071"/>
              <a:gd name="connsiteX87" fmla="*/ 348474 w 1281394"/>
              <a:gd name="connsiteY87" fmla="*/ 428171 h 552071"/>
              <a:gd name="connsiteX88" fmla="*/ 323074 w 1281394"/>
              <a:gd name="connsiteY88" fmla="*/ 399143 h 552071"/>
              <a:gd name="connsiteX89" fmla="*/ 275902 w 1281394"/>
              <a:gd name="connsiteY89" fmla="*/ 373743 h 552071"/>
              <a:gd name="connsiteX90" fmla="*/ 265017 w 1281394"/>
              <a:gd name="connsiteY90" fmla="*/ 370114 h 552071"/>
              <a:gd name="connsiteX91" fmla="*/ 196074 w 1281394"/>
              <a:gd name="connsiteY91" fmla="*/ 322943 h 552071"/>
              <a:gd name="connsiteX92" fmla="*/ 174302 w 1281394"/>
              <a:gd name="connsiteY92" fmla="*/ 315685 h 552071"/>
              <a:gd name="connsiteX93" fmla="*/ 141645 w 1281394"/>
              <a:gd name="connsiteY93" fmla="*/ 301171 h 552071"/>
              <a:gd name="connsiteX94" fmla="*/ 98102 w 1281394"/>
              <a:gd name="connsiteY94" fmla="*/ 264885 h 552071"/>
              <a:gd name="connsiteX95" fmla="*/ 87217 w 1281394"/>
              <a:gd name="connsiteY95" fmla="*/ 254000 h 552071"/>
              <a:gd name="connsiteX96" fmla="*/ 76331 w 1281394"/>
              <a:gd name="connsiteY96" fmla="*/ 250371 h 552071"/>
              <a:gd name="connsiteX97" fmla="*/ 58188 w 1281394"/>
              <a:gd name="connsiteY97" fmla="*/ 239485 h 552071"/>
              <a:gd name="connsiteX98" fmla="*/ 43674 w 1281394"/>
              <a:gd name="connsiteY98" fmla="*/ 235857 h 552071"/>
              <a:gd name="connsiteX99" fmla="*/ 32788 w 1281394"/>
              <a:gd name="connsiteY99" fmla="*/ 232228 h 552071"/>
              <a:gd name="connsiteX100" fmla="*/ 18274 w 1281394"/>
              <a:gd name="connsiteY100" fmla="*/ 221343 h 552071"/>
              <a:gd name="connsiteX101" fmla="*/ 7388 w 1281394"/>
              <a:gd name="connsiteY101" fmla="*/ 214085 h 552071"/>
              <a:gd name="connsiteX102" fmla="*/ 131 w 1281394"/>
              <a:gd name="connsiteY102" fmla="*/ 203200 h 552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1281394" h="552071">
                <a:moveTo>
                  <a:pt x="131" y="203200"/>
                </a:moveTo>
                <a:cubicBezTo>
                  <a:pt x="1340" y="198362"/>
                  <a:pt x="8532" y="189812"/>
                  <a:pt x="14645" y="185057"/>
                </a:cubicBezTo>
                <a:cubicBezTo>
                  <a:pt x="19786" y="181058"/>
                  <a:pt x="26504" y="179514"/>
                  <a:pt x="32788" y="177800"/>
                </a:cubicBezTo>
                <a:cubicBezTo>
                  <a:pt x="49901" y="173133"/>
                  <a:pt x="90553" y="171403"/>
                  <a:pt x="101731" y="170543"/>
                </a:cubicBezTo>
                <a:cubicBezTo>
                  <a:pt x="127373" y="165414"/>
                  <a:pt x="114025" y="168864"/>
                  <a:pt x="141645" y="159657"/>
                </a:cubicBezTo>
                <a:cubicBezTo>
                  <a:pt x="145274" y="158447"/>
                  <a:pt x="149348" y="158150"/>
                  <a:pt x="152531" y="156028"/>
                </a:cubicBezTo>
                <a:cubicBezTo>
                  <a:pt x="166599" y="146650"/>
                  <a:pt x="159280" y="150150"/>
                  <a:pt x="174302" y="145143"/>
                </a:cubicBezTo>
                <a:cubicBezTo>
                  <a:pt x="177931" y="142724"/>
                  <a:pt x="181203" y="139656"/>
                  <a:pt x="185188" y="137885"/>
                </a:cubicBezTo>
                <a:cubicBezTo>
                  <a:pt x="191748" y="134969"/>
                  <a:pt x="212539" y="128624"/>
                  <a:pt x="221474" y="127000"/>
                </a:cubicBezTo>
                <a:cubicBezTo>
                  <a:pt x="229889" y="125470"/>
                  <a:pt x="238407" y="124581"/>
                  <a:pt x="246874" y="123371"/>
                </a:cubicBezTo>
                <a:cubicBezTo>
                  <a:pt x="254131" y="119742"/>
                  <a:pt x="261259" y="115842"/>
                  <a:pt x="268645" y="112485"/>
                </a:cubicBezTo>
                <a:cubicBezTo>
                  <a:pt x="274575" y="109790"/>
                  <a:pt x="281094" y="108391"/>
                  <a:pt x="286788" y="105228"/>
                </a:cubicBezTo>
                <a:cubicBezTo>
                  <a:pt x="319742" y="86921"/>
                  <a:pt x="285837" y="99498"/>
                  <a:pt x="312188" y="90714"/>
                </a:cubicBezTo>
                <a:cubicBezTo>
                  <a:pt x="319445" y="83457"/>
                  <a:pt x="326288" y="75761"/>
                  <a:pt x="333959" y="68943"/>
                </a:cubicBezTo>
                <a:cubicBezTo>
                  <a:pt x="337219" y="66046"/>
                  <a:pt x="341761" y="64769"/>
                  <a:pt x="344845" y="61685"/>
                </a:cubicBezTo>
                <a:cubicBezTo>
                  <a:pt x="349121" y="57409"/>
                  <a:pt x="350840" y="50728"/>
                  <a:pt x="355731" y="47171"/>
                </a:cubicBezTo>
                <a:cubicBezTo>
                  <a:pt x="364480" y="40808"/>
                  <a:pt x="377109" y="40306"/>
                  <a:pt x="384759" y="32657"/>
                </a:cubicBezTo>
                <a:cubicBezTo>
                  <a:pt x="387178" y="30238"/>
                  <a:pt x="388872" y="26748"/>
                  <a:pt x="392017" y="25400"/>
                </a:cubicBezTo>
                <a:cubicBezTo>
                  <a:pt x="397685" y="22971"/>
                  <a:pt x="404112" y="22981"/>
                  <a:pt x="410159" y="21771"/>
                </a:cubicBezTo>
                <a:cubicBezTo>
                  <a:pt x="414997" y="19352"/>
                  <a:pt x="419945" y="17141"/>
                  <a:pt x="424674" y="14514"/>
                </a:cubicBezTo>
                <a:cubicBezTo>
                  <a:pt x="430839" y="11089"/>
                  <a:pt x="436372" y="6492"/>
                  <a:pt x="442817" y="3628"/>
                </a:cubicBezTo>
                <a:cubicBezTo>
                  <a:pt x="447374" y="1603"/>
                  <a:pt x="452493" y="1209"/>
                  <a:pt x="457331" y="0"/>
                </a:cubicBezTo>
                <a:lnTo>
                  <a:pt x="653274" y="3628"/>
                </a:lnTo>
                <a:cubicBezTo>
                  <a:pt x="657096" y="3762"/>
                  <a:pt x="660977" y="5135"/>
                  <a:pt x="664159" y="7257"/>
                </a:cubicBezTo>
                <a:cubicBezTo>
                  <a:pt x="672541" y="12845"/>
                  <a:pt x="676947" y="20995"/>
                  <a:pt x="682302" y="29028"/>
                </a:cubicBezTo>
                <a:cubicBezTo>
                  <a:pt x="681093" y="44752"/>
                  <a:pt x="681580" y="60700"/>
                  <a:pt x="678674" y="76200"/>
                </a:cubicBezTo>
                <a:cubicBezTo>
                  <a:pt x="676839" y="85985"/>
                  <a:pt x="662733" y="92973"/>
                  <a:pt x="656902" y="97971"/>
                </a:cubicBezTo>
                <a:cubicBezTo>
                  <a:pt x="653006" y="101311"/>
                  <a:pt x="649645" y="105228"/>
                  <a:pt x="646017" y="108857"/>
                </a:cubicBezTo>
                <a:cubicBezTo>
                  <a:pt x="631034" y="153798"/>
                  <a:pt x="635974" y="130297"/>
                  <a:pt x="642388" y="210457"/>
                </a:cubicBezTo>
                <a:cubicBezTo>
                  <a:pt x="642693" y="214270"/>
                  <a:pt x="644306" y="217922"/>
                  <a:pt x="646017" y="221343"/>
                </a:cubicBezTo>
                <a:cubicBezTo>
                  <a:pt x="647967" y="225243"/>
                  <a:pt x="651110" y="228442"/>
                  <a:pt x="653274" y="232228"/>
                </a:cubicBezTo>
                <a:cubicBezTo>
                  <a:pt x="655958" y="236925"/>
                  <a:pt x="658112" y="241905"/>
                  <a:pt x="660531" y="246743"/>
                </a:cubicBezTo>
                <a:cubicBezTo>
                  <a:pt x="663007" y="288834"/>
                  <a:pt x="649818" y="297686"/>
                  <a:pt x="671417" y="315685"/>
                </a:cubicBezTo>
                <a:cubicBezTo>
                  <a:pt x="676063" y="319557"/>
                  <a:pt x="681093" y="322942"/>
                  <a:pt x="685931" y="326571"/>
                </a:cubicBezTo>
                <a:cubicBezTo>
                  <a:pt x="716169" y="325362"/>
                  <a:pt x="746450" y="324956"/>
                  <a:pt x="776645" y="322943"/>
                </a:cubicBezTo>
                <a:cubicBezTo>
                  <a:pt x="782799" y="322533"/>
                  <a:pt x="789013" y="321480"/>
                  <a:pt x="794788" y="319314"/>
                </a:cubicBezTo>
                <a:cubicBezTo>
                  <a:pt x="798871" y="317783"/>
                  <a:pt x="801888" y="314221"/>
                  <a:pt x="805674" y="312057"/>
                </a:cubicBezTo>
                <a:cubicBezTo>
                  <a:pt x="818229" y="304883"/>
                  <a:pt x="818861" y="305242"/>
                  <a:pt x="831074" y="301171"/>
                </a:cubicBezTo>
                <a:cubicBezTo>
                  <a:pt x="852845" y="303590"/>
                  <a:pt x="875078" y="303354"/>
                  <a:pt x="896388" y="308428"/>
                </a:cubicBezTo>
                <a:cubicBezTo>
                  <a:pt x="901380" y="309617"/>
                  <a:pt x="904291" y="315138"/>
                  <a:pt x="907274" y="319314"/>
                </a:cubicBezTo>
                <a:cubicBezTo>
                  <a:pt x="933828" y="356489"/>
                  <a:pt x="900385" y="315091"/>
                  <a:pt x="918159" y="344714"/>
                </a:cubicBezTo>
                <a:cubicBezTo>
                  <a:pt x="919919" y="347648"/>
                  <a:pt x="922998" y="349552"/>
                  <a:pt x="925417" y="351971"/>
                </a:cubicBezTo>
                <a:cubicBezTo>
                  <a:pt x="926626" y="355600"/>
                  <a:pt x="928117" y="359146"/>
                  <a:pt x="929045" y="362857"/>
                </a:cubicBezTo>
                <a:cubicBezTo>
                  <a:pt x="930159" y="367313"/>
                  <a:pt x="932749" y="385962"/>
                  <a:pt x="936302" y="391885"/>
                </a:cubicBezTo>
                <a:cubicBezTo>
                  <a:pt x="940526" y="398925"/>
                  <a:pt x="948509" y="401454"/>
                  <a:pt x="954445" y="406400"/>
                </a:cubicBezTo>
                <a:cubicBezTo>
                  <a:pt x="958387" y="409685"/>
                  <a:pt x="960845" y="414793"/>
                  <a:pt x="965331" y="417285"/>
                </a:cubicBezTo>
                <a:cubicBezTo>
                  <a:pt x="972566" y="421304"/>
                  <a:pt x="992242" y="425828"/>
                  <a:pt x="1001617" y="428171"/>
                </a:cubicBezTo>
                <a:cubicBezTo>
                  <a:pt x="1020969" y="426962"/>
                  <a:pt x="1040548" y="427731"/>
                  <a:pt x="1059674" y="424543"/>
                </a:cubicBezTo>
                <a:cubicBezTo>
                  <a:pt x="1063049" y="423981"/>
                  <a:pt x="1064303" y="419475"/>
                  <a:pt x="1066931" y="417285"/>
                </a:cubicBezTo>
                <a:cubicBezTo>
                  <a:pt x="1071577" y="413413"/>
                  <a:pt x="1076607" y="410028"/>
                  <a:pt x="1081445" y="406400"/>
                </a:cubicBezTo>
                <a:cubicBezTo>
                  <a:pt x="1085074" y="399143"/>
                  <a:pt x="1087830" y="391379"/>
                  <a:pt x="1092331" y="384628"/>
                </a:cubicBezTo>
                <a:cubicBezTo>
                  <a:pt x="1095177" y="380358"/>
                  <a:pt x="1100671" y="378198"/>
                  <a:pt x="1103217" y="373743"/>
                </a:cubicBezTo>
                <a:cubicBezTo>
                  <a:pt x="1105691" y="369413"/>
                  <a:pt x="1105475" y="364023"/>
                  <a:pt x="1106845" y="359228"/>
                </a:cubicBezTo>
                <a:cubicBezTo>
                  <a:pt x="1110600" y="346086"/>
                  <a:pt x="1109782" y="349381"/>
                  <a:pt x="1117731" y="337457"/>
                </a:cubicBezTo>
                <a:lnTo>
                  <a:pt x="1124988" y="315685"/>
                </a:lnTo>
                <a:cubicBezTo>
                  <a:pt x="1127867" y="307048"/>
                  <a:pt x="1130724" y="299410"/>
                  <a:pt x="1132245" y="290285"/>
                </a:cubicBezTo>
                <a:cubicBezTo>
                  <a:pt x="1133848" y="280666"/>
                  <a:pt x="1134735" y="270942"/>
                  <a:pt x="1135874" y="261257"/>
                </a:cubicBezTo>
                <a:cubicBezTo>
                  <a:pt x="1137154" y="250379"/>
                  <a:pt x="1135434" y="238769"/>
                  <a:pt x="1139502" y="228600"/>
                </a:cubicBezTo>
                <a:cubicBezTo>
                  <a:pt x="1140923" y="225049"/>
                  <a:pt x="1146571" y="225225"/>
                  <a:pt x="1150388" y="224971"/>
                </a:cubicBezTo>
                <a:cubicBezTo>
                  <a:pt x="1182995" y="222797"/>
                  <a:pt x="1215702" y="222552"/>
                  <a:pt x="1248359" y="221343"/>
                </a:cubicBezTo>
                <a:cubicBezTo>
                  <a:pt x="1255616" y="220133"/>
                  <a:pt x="1262949" y="219310"/>
                  <a:pt x="1270131" y="217714"/>
                </a:cubicBezTo>
                <a:cubicBezTo>
                  <a:pt x="1273865" y="216884"/>
                  <a:pt x="1280267" y="210334"/>
                  <a:pt x="1281017" y="214085"/>
                </a:cubicBezTo>
                <a:cubicBezTo>
                  <a:pt x="1283711" y="227558"/>
                  <a:pt x="1271404" y="239279"/>
                  <a:pt x="1262874" y="246743"/>
                </a:cubicBezTo>
                <a:cubicBezTo>
                  <a:pt x="1257046" y="251843"/>
                  <a:pt x="1250560" y="256157"/>
                  <a:pt x="1244731" y="261257"/>
                </a:cubicBezTo>
                <a:cubicBezTo>
                  <a:pt x="1240869" y="264636"/>
                  <a:pt x="1237474" y="268514"/>
                  <a:pt x="1233845" y="272143"/>
                </a:cubicBezTo>
                <a:cubicBezTo>
                  <a:pt x="1232636" y="276981"/>
                  <a:pt x="1231587" y="281862"/>
                  <a:pt x="1230217" y="286657"/>
                </a:cubicBezTo>
                <a:cubicBezTo>
                  <a:pt x="1229166" y="290335"/>
                  <a:pt x="1227170" y="293763"/>
                  <a:pt x="1226588" y="297543"/>
                </a:cubicBezTo>
                <a:cubicBezTo>
                  <a:pt x="1225687" y="303401"/>
                  <a:pt x="1223647" y="340460"/>
                  <a:pt x="1219331" y="351971"/>
                </a:cubicBezTo>
                <a:cubicBezTo>
                  <a:pt x="1217800" y="356054"/>
                  <a:pt x="1214024" y="358956"/>
                  <a:pt x="1212074" y="362857"/>
                </a:cubicBezTo>
                <a:cubicBezTo>
                  <a:pt x="1210363" y="366278"/>
                  <a:pt x="1210156" y="370322"/>
                  <a:pt x="1208445" y="373743"/>
                </a:cubicBezTo>
                <a:cubicBezTo>
                  <a:pt x="1206495" y="377643"/>
                  <a:pt x="1203138" y="380728"/>
                  <a:pt x="1201188" y="384628"/>
                </a:cubicBezTo>
                <a:cubicBezTo>
                  <a:pt x="1186162" y="414679"/>
                  <a:pt x="1211102" y="375198"/>
                  <a:pt x="1190302" y="406400"/>
                </a:cubicBezTo>
                <a:cubicBezTo>
                  <a:pt x="1184466" y="464771"/>
                  <a:pt x="1191093" y="425401"/>
                  <a:pt x="1183045" y="453571"/>
                </a:cubicBezTo>
                <a:cubicBezTo>
                  <a:pt x="1181675" y="458366"/>
                  <a:pt x="1182183" y="463936"/>
                  <a:pt x="1179417" y="468085"/>
                </a:cubicBezTo>
                <a:cubicBezTo>
                  <a:pt x="1176998" y="471714"/>
                  <a:pt x="1172160" y="472924"/>
                  <a:pt x="1168531" y="475343"/>
                </a:cubicBezTo>
                <a:cubicBezTo>
                  <a:pt x="1160033" y="500832"/>
                  <a:pt x="1167606" y="483524"/>
                  <a:pt x="1132245" y="518885"/>
                </a:cubicBezTo>
                <a:cubicBezTo>
                  <a:pt x="1128616" y="522514"/>
                  <a:pt x="1125949" y="527476"/>
                  <a:pt x="1121359" y="529771"/>
                </a:cubicBezTo>
                <a:cubicBezTo>
                  <a:pt x="1031109" y="574896"/>
                  <a:pt x="1112253" y="536951"/>
                  <a:pt x="852845" y="540657"/>
                </a:cubicBezTo>
                <a:lnTo>
                  <a:pt x="816559" y="544285"/>
                </a:lnTo>
                <a:cubicBezTo>
                  <a:pt x="805667" y="545432"/>
                  <a:pt x="794842" y="547380"/>
                  <a:pt x="783902" y="547914"/>
                </a:cubicBezTo>
                <a:cubicBezTo>
                  <a:pt x="745224" y="549801"/>
                  <a:pt x="706493" y="550333"/>
                  <a:pt x="667788" y="551543"/>
                </a:cubicBezTo>
                <a:cubicBezTo>
                  <a:pt x="646684" y="548026"/>
                  <a:pt x="589509" y="543149"/>
                  <a:pt x="558931" y="529771"/>
                </a:cubicBezTo>
                <a:cubicBezTo>
                  <a:pt x="546542" y="524351"/>
                  <a:pt x="534596" y="517955"/>
                  <a:pt x="522645" y="511628"/>
                </a:cubicBezTo>
                <a:cubicBezTo>
                  <a:pt x="509997" y="504932"/>
                  <a:pt x="489495" y="491621"/>
                  <a:pt x="475474" y="486228"/>
                </a:cubicBezTo>
                <a:cubicBezTo>
                  <a:pt x="467255" y="483067"/>
                  <a:pt x="458349" y="481980"/>
                  <a:pt x="450074" y="478971"/>
                </a:cubicBezTo>
                <a:cubicBezTo>
                  <a:pt x="398516" y="460223"/>
                  <a:pt x="492659" y="485989"/>
                  <a:pt x="406531" y="464457"/>
                </a:cubicBezTo>
                <a:cubicBezTo>
                  <a:pt x="386573" y="450201"/>
                  <a:pt x="382474" y="446254"/>
                  <a:pt x="362988" y="435428"/>
                </a:cubicBezTo>
                <a:cubicBezTo>
                  <a:pt x="358260" y="432801"/>
                  <a:pt x="352876" y="431315"/>
                  <a:pt x="348474" y="428171"/>
                </a:cubicBezTo>
                <a:cubicBezTo>
                  <a:pt x="331607" y="416123"/>
                  <a:pt x="341556" y="414782"/>
                  <a:pt x="323074" y="399143"/>
                </a:cubicBezTo>
                <a:cubicBezTo>
                  <a:pt x="293500" y="374118"/>
                  <a:pt x="300353" y="380729"/>
                  <a:pt x="275902" y="373743"/>
                </a:cubicBezTo>
                <a:cubicBezTo>
                  <a:pt x="272224" y="372692"/>
                  <a:pt x="268645" y="371324"/>
                  <a:pt x="265017" y="370114"/>
                </a:cubicBezTo>
                <a:cubicBezTo>
                  <a:pt x="251329" y="359848"/>
                  <a:pt x="209741" y="327499"/>
                  <a:pt x="196074" y="322943"/>
                </a:cubicBezTo>
                <a:cubicBezTo>
                  <a:pt x="188817" y="320524"/>
                  <a:pt x="181144" y="319106"/>
                  <a:pt x="174302" y="315685"/>
                </a:cubicBezTo>
                <a:cubicBezTo>
                  <a:pt x="153962" y="305515"/>
                  <a:pt x="164810" y="310437"/>
                  <a:pt x="141645" y="301171"/>
                </a:cubicBezTo>
                <a:cubicBezTo>
                  <a:pt x="95875" y="255401"/>
                  <a:pt x="143567" y="300247"/>
                  <a:pt x="98102" y="264885"/>
                </a:cubicBezTo>
                <a:cubicBezTo>
                  <a:pt x="94052" y="261735"/>
                  <a:pt x="91486" y="256846"/>
                  <a:pt x="87217" y="254000"/>
                </a:cubicBezTo>
                <a:cubicBezTo>
                  <a:pt x="84034" y="251878"/>
                  <a:pt x="79752" y="252082"/>
                  <a:pt x="76331" y="250371"/>
                </a:cubicBezTo>
                <a:cubicBezTo>
                  <a:pt x="70023" y="247217"/>
                  <a:pt x="64633" y="242349"/>
                  <a:pt x="58188" y="239485"/>
                </a:cubicBezTo>
                <a:cubicBezTo>
                  <a:pt x="53631" y="237460"/>
                  <a:pt x="48469" y="237227"/>
                  <a:pt x="43674" y="235857"/>
                </a:cubicBezTo>
                <a:cubicBezTo>
                  <a:pt x="39996" y="234806"/>
                  <a:pt x="36417" y="233438"/>
                  <a:pt x="32788" y="232228"/>
                </a:cubicBezTo>
                <a:cubicBezTo>
                  <a:pt x="27950" y="228600"/>
                  <a:pt x="23195" y="224858"/>
                  <a:pt x="18274" y="221343"/>
                </a:cubicBezTo>
                <a:cubicBezTo>
                  <a:pt x="14725" y="218808"/>
                  <a:pt x="9807" y="217714"/>
                  <a:pt x="7388" y="214085"/>
                </a:cubicBezTo>
                <a:cubicBezTo>
                  <a:pt x="6439" y="212662"/>
                  <a:pt x="-1078" y="208038"/>
                  <a:pt x="131" y="203200"/>
                </a:cubicBezTo>
                <a:close/>
              </a:path>
            </a:pathLst>
          </a:cu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3" name="Freeform: Shape 52">
            <a:extLst>
              <a:ext uri="{FF2B5EF4-FFF2-40B4-BE49-F238E27FC236}">
                <a16:creationId xmlns:a16="http://schemas.microsoft.com/office/drawing/2014/main" id="{FB563F79-A0E9-4E37-8F73-15E412CB16A3}"/>
              </a:ext>
            </a:extLst>
          </p:cNvPr>
          <p:cNvSpPr/>
          <p:nvPr/>
        </p:nvSpPr>
        <p:spPr>
          <a:xfrm>
            <a:off x="3153229" y="5304729"/>
            <a:ext cx="447279" cy="214536"/>
          </a:xfrm>
          <a:custGeom>
            <a:avLst/>
            <a:gdLst>
              <a:gd name="connsiteX0" fmla="*/ 0 w 447279"/>
              <a:gd name="connsiteY0" fmla="*/ 83700 h 214536"/>
              <a:gd name="connsiteX1" fmla="*/ 68942 w 447279"/>
              <a:gd name="connsiteY1" fmla="*/ 87328 h 214536"/>
              <a:gd name="connsiteX2" fmla="*/ 83457 w 447279"/>
              <a:gd name="connsiteY2" fmla="*/ 90957 h 214536"/>
              <a:gd name="connsiteX3" fmla="*/ 101600 w 447279"/>
              <a:gd name="connsiteY3" fmla="*/ 109100 h 214536"/>
              <a:gd name="connsiteX4" fmla="*/ 112485 w 447279"/>
              <a:gd name="connsiteY4" fmla="*/ 116357 h 214536"/>
              <a:gd name="connsiteX5" fmla="*/ 137885 w 447279"/>
              <a:gd name="connsiteY5" fmla="*/ 138128 h 214536"/>
              <a:gd name="connsiteX6" fmla="*/ 148771 w 447279"/>
              <a:gd name="connsiteY6" fmla="*/ 152642 h 214536"/>
              <a:gd name="connsiteX7" fmla="*/ 192314 w 447279"/>
              <a:gd name="connsiteY7" fmla="*/ 192557 h 214536"/>
              <a:gd name="connsiteX8" fmla="*/ 221342 w 447279"/>
              <a:gd name="connsiteY8" fmla="*/ 196185 h 214536"/>
              <a:gd name="connsiteX9" fmla="*/ 228600 w 447279"/>
              <a:gd name="connsiteY9" fmla="*/ 152642 h 214536"/>
              <a:gd name="connsiteX10" fmla="*/ 232228 w 447279"/>
              <a:gd name="connsiteY10" fmla="*/ 123614 h 214536"/>
              <a:gd name="connsiteX11" fmla="*/ 250371 w 447279"/>
              <a:gd name="connsiteY11" fmla="*/ 105471 h 214536"/>
              <a:gd name="connsiteX12" fmla="*/ 283028 w 447279"/>
              <a:gd name="connsiteY12" fmla="*/ 109100 h 214536"/>
              <a:gd name="connsiteX13" fmla="*/ 304800 w 447279"/>
              <a:gd name="connsiteY13" fmla="*/ 112728 h 214536"/>
              <a:gd name="connsiteX14" fmla="*/ 319314 w 447279"/>
              <a:gd name="connsiteY14" fmla="*/ 134500 h 214536"/>
              <a:gd name="connsiteX15" fmla="*/ 330200 w 447279"/>
              <a:gd name="connsiteY15" fmla="*/ 145385 h 214536"/>
              <a:gd name="connsiteX16" fmla="*/ 337457 w 447279"/>
              <a:gd name="connsiteY16" fmla="*/ 159900 h 214536"/>
              <a:gd name="connsiteX17" fmla="*/ 351971 w 447279"/>
              <a:gd name="connsiteY17" fmla="*/ 192557 h 214536"/>
              <a:gd name="connsiteX18" fmla="*/ 362857 w 447279"/>
              <a:gd name="connsiteY18" fmla="*/ 199814 h 214536"/>
              <a:gd name="connsiteX19" fmla="*/ 381000 w 447279"/>
              <a:gd name="connsiteY19" fmla="*/ 196185 h 214536"/>
              <a:gd name="connsiteX20" fmla="*/ 406400 w 447279"/>
              <a:gd name="connsiteY20" fmla="*/ 181671 h 214536"/>
              <a:gd name="connsiteX21" fmla="*/ 417285 w 447279"/>
              <a:gd name="connsiteY21" fmla="*/ 170785 h 214536"/>
              <a:gd name="connsiteX22" fmla="*/ 439057 w 447279"/>
              <a:gd name="connsiteY22" fmla="*/ 141757 h 214536"/>
              <a:gd name="connsiteX23" fmla="*/ 439057 w 447279"/>
              <a:gd name="connsiteY23" fmla="*/ 47414 h 214536"/>
              <a:gd name="connsiteX24" fmla="*/ 428171 w 447279"/>
              <a:gd name="connsiteY24" fmla="*/ 36528 h 214536"/>
              <a:gd name="connsiteX25" fmla="*/ 417285 w 447279"/>
              <a:gd name="connsiteY25" fmla="*/ 32900 h 214536"/>
              <a:gd name="connsiteX26" fmla="*/ 410028 w 447279"/>
              <a:gd name="connsiteY26" fmla="*/ 25642 h 214536"/>
              <a:gd name="connsiteX27" fmla="*/ 399142 w 447279"/>
              <a:gd name="connsiteY27" fmla="*/ 22014 h 214536"/>
              <a:gd name="connsiteX28" fmla="*/ 348342 w 447279"/>
              <a:gd name="connsiteY28" fmla="*/ 18385 h 214536"/>
              <a:gd name="connsiteX29" fmla="*/ 341085 w 447279"/>
              <a:gd name="connsiteY29" fmla="*/ 7500 h 214536"/>
              <a:gd name="connsiteX30" fmla="*/ 333828 w 447279"/>
              <a:gd name="connsiteY30" fmla="*/ 242 h 214536"/>
              <a:gd name="connsiteX31" fmla="*/ 326571 w 447279"/>
              <a:gd name="connsiteY31" fmla="*/ 14757 h 214536"/>
              <a:gd name="connsiteX32" fmla="*/ 308428 w 447279"/>
              <a:gd name="connsiteY32" fmla="*/ 32900 h 214536"/>
              <a:gd name="connsiteX33" fmla="*/ 293914 w 447279"/>
              <a:gd name="connsiteY33" fmla="*/ 43785 h 214536"/>
              <a:gd name="connsiteX34" fmla="*/ 221342 w 447279"/>
              <a:gd name="connsiteY34" fmla="*/ 80071 h 214536"/>
              <a:gd name="connsiteX35" fmla="*/ 188685 w 447279"/>
              <a:gd name="connsiteY35" fmla="*/ 87328 h 214536"/>
              <a:gd name="connsiteX36" fmla="*/ 0 w 447279"/>
              <a:gd name="connsiteY36" fmla="*/ 83700 h 214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47279" h="214536">
                <a:moveTo>
                  <a:pt x="0" y="83700"/>
                </a:moveTo>
                <a:cubicBezTo>
                  <a:pt x="22981" y="84909"/>
                  <a:pt x="46016" y="85334"/>
                  <a:pt x="68942" y="87328"/>
                </a:cubicBezTo>
                <a:cubicBezTo>
                  <a:pt x="73911" y="87760"/>
                  <a:pt x="79307" y="88191"/>
                  <a:pt x="83457" y="90957"/>
                </a:cubicBezTo>
                <a:cubicBezTo>
                  <a:pt x="90573" y="95701"/>
                  <a:pt x="94484" y="104356"/>
                  <a:pt x="101600" y="109100"/>
                </a:cubicBezTo>
                <a:lnTo>
                  <a:pt x="112485" y="116357"/>
                </a:lnTo>
                <a:cubicBezTo>
                  <a:pt x="129608" y="142040"/>
                  <a:pt x="106374" y="110557"/>
                  <a:pt x="137885" y="138128"/>
                </a:cubicBezTo>
                <a:cubicBezTo>
                  <a:pt x="142436" y="142110"/>
                  <a:pt x="144669" y="148198"/>
                  <a:pt x="148771" y="152642"/>
                </a:cubicBezTo>
                <a:cubicBezTo>
                  <a:pt x="177366" y="183620"/>
                  <a:pt x="170643" y="178110"/>
                  <a:pt x="192314" y="192557"/>
                </a:cubicBezTo>
                <a:cubicBezTo>
                  <a:pt x="202558" y="223290"/>
                  <a:pt x="193695" y="219225"/>
                  <a:pt x="221342" y="196185"/>
                </a:cubicBezTo>
                <a:cubicBezTo>
                  <a:pt x="228564" y="174524"/>
                  <a:pt x="224181" y="190204"/>
                  <a:pt x="228600" y="152642"/>
                </a:cubicBezTo>
                <a:cubicBezTo>
                  <a:pt x="229739" y="142958"/>
                  <a:pt x="229662" y="133022"/>
                  <a:pt x="232228" y="123614"/>
                </a:cubicBezTo>
                <a:cubicBezTo>
                  <a:pt x="234916" y="113758"/>
                  <a:pt x="242844" y="110488"/>
                  <a:pt x="250371" y="105471"/>
                </a:cubicBezTo>
                <a:cubicBezTo>
                  <a:pt x="261257" y="106681"/>
                  <a:pt x="272171" y="107652"/>
                  <a:pt x="283028" y="109100"/>
                </a:cubicBezTo>
                <a:cubicBezTo>
                  <a:pt x="290321" y="110072"/>
                  <a:pt x="298773" y="108509"/>
                  <a:pt x="304800" y="112728"/>
                </a:cubicBezTo>
                <a:cubicBezTo>
                  <a:pt x="311945" y="117730"/>
                  <a:pt x="313959" y="127615"/>
                  <a:pt x="319314" y="134500"/>
                </a:cubicBezTo>
                <a:cubicBezTo>
                  <a:pt x="322464" y="138551"/>
                  <a:pt x="326571" y="141757"/>
                  <a:pt x="330200" y="145385"/>
                </a:cubicBezTo>
                <a:cubicBezTo>
                  <a:pt x="332619" y="150223"/>
                  <a:pt x="335448" y="154878"/>
                  <a:pt x="337457" y="159900"/>
                </a:cubicBezTo>
                <a:cubicBezTo>
                  <a:pt x="342247" y="171875"/>
                  <a:pt x="342664" y="183250"/>
                  <a:pt x="351971" y="192557"/>
                </a:cubicBezTo>
                <a:cubicBezTo>
                  <a:pt x="355055" y="195641"/>
                  <a:pt x="359228" y="197395"/>
                  <a:pt x="362857" y="199814"/>
                </a:cubicBezTo>
                <a:cubicBezTo>
                  <a:pt x="368905" y="198604"/>
                  <a:pt x="375484" y="198943"/>
                  <a:pt x="381000" y="196185"/>
                </a:cubicBezTo>
                <a:cubicBezTo>
                  <a:pt x="424237" y="174567"/>
                  <a:pt x="358891" y="193549"/>
                  <a:pt x="406400" y="181671"/>
                </a:cubicBezTo>
                <a:cubicBezTo>
                  <a:pt x="410028" y="178042"/>
                  <a:pt x="413906" y="174647"/>
                  <a:pt x="417285" y="170785"/>
                </a:cubicBezTo>
                <a:cubicBezTo>
                  <a:pt x="429355" y="156991"/>
                  <a:pt x="430415" y="154720"/>
                  <a:pt x="439057" y="141757"/>
                </a:cubicBezTo>
                <a:cubicBezTo>
                  <a:pt x="450584" y="107171"/>
                  <a:pt x="449442" y="114917"/>
                  <a:pt x="439057" y="47414"/>
                </a:cubicBezTo>
                <a:cubicBezTo>
                  <a:pt x="438277" y="42342"/>
                  <a:pt x="432441" y="39374"/>
                  <a:pt x="428171" y="36528"/>
                </a:cubicBezTo>
                <a:cubicBezTo>
                  <a:pt x="424988" y="34406"/>
                  <a:pt x="420914" y="34109"/>
                  <a:pt x="417285" y="32900"/>
                </a:cubicBezTo>
                <a:cubicBezTo>
                  <a:pt x="414866" y="30481"/>
                  <a:pt x="412962" y="27402"/>
                  <a:pt x="410028" y="25642"/>
                </a:cubicBezTo>
                <a:cubicBezTo>
                  <a:pt x="406748" y="23674"/>
                  <a:pt x="402941" y="22461"/>
                  <a:pt x="399142" y="22014"/>
                </a:cubicBezTo>
                <a:cubicBezTo>
                  <a:pt x="382282" y="20030"/>
                  <a:pt x="365275" y="19595"/>
                  <a:pt x="348342" y="18385"/>
                </a:cubicBezTo>
                <a:cubicBezTo>
                  <a:pt x="345923" y="14757"/>
                  <a:pt x="343809" y="10905"/>
                  <a:pt x="341085" y="7500"/>
                </a:cubicBezTo>
                <a:cubicBezTo>
                  <a:pt x="338948" y="4828"/>
                  <a:pt x="336888" y="-1288"/>
                  <a:pt x="333828" y="242"/>
                </a:cubicBezTo>
                <a:cubicBezTo>
                  <a:pt x="328990" y="2661"/>
                  <a:pt x="329892" y="10487"/>
                  <a:pt x="326571" y="14757"/>
                </a:cubicBezTo>
                <a:cubicBezTo>
                  <a:pt x="321320" y="21508"/>
                  <a:pt x="314820" y="27218"/>
                  <a:pt x="308428" y="32900"/>
                </a:cubicBezTo>
                <a:cubicBezTo>
                  <a:pt x="303908" y="36918"/>
                  <a:pt x="298946" y="40431"/>
                  <a:pt x="293914" y="43785"/>
                </a:cubicBezTo>
                <a:cubicBezTo>
                  <a:pt x="271483" y="58739"/>
                  <a:pt x="247953" y="73417"/>
                  <a:pt x="221342" y="80071"/>
                </a:cubicBezTo>
                <a:cubicBezTo>
                  <a:pt x="200845" y="85196"/>
                  <a:pt x="211718" y="82722"/>
                  <a:pt x="188685" y="87328"/>
                </a:cubicBezTo>
                <a:lnTo>
                  <a:pt x="0" y="83700"/>
                </a:lnTo>
                <a:close/>
              </a:path>
            </a:pathLst>
          </a:cu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6" name="Freeform: Shape 55">
            <a:extLst>
              <a:ext uri="{FF2B5EF4-FFF2-40B4-BE49-F238E27FC236}">
                <a16:creationId xmlns:a16="http://schemas.microsoft.com/office/drawing/2014/main" id="{C3DA6CD6-B84F-435B-949F-028C11474949}"/>
              </a:ext>
            </a:extLst>
          </p:cNvPr>
          <p:cNvSpPr/>
          <p:nvPr/>
        </p:nvSpPr>
        <p:spPr>
          <a:xfrm>
            <a:off x="3536415" y="5047343"/>
            <a:ext cx="635904" cy="338879"/>
          </a:xfrm>
          <a:custGeom>
            <a:avLst/>
            <a:gdLst>
              <a:gd name="connsiteX0" fmla="*/ 1442 w 635904"/>
              <a:gd name="connsiteY0" fmla="*/ 119743 h 338879"/>
              <a:gd name="connsiteX1" fmla="*/ 34099 w 635904"/>
              <a:gd name="connsiteY1" fmla="*/ 94343 h 338879"/>
              <a:gd name="connsiteX2" fmla="*/ 41356 w 635904"/>
              <a:gd name="connsiteY2" fmla="*/ 72571 h 338879"/>
              <a:gd name="connsiteX3" fmla="*/ 44985 w 635904"/>
              <a:gd name="connsiteY3" fmla="*/ 61686 h 338879"/>
              <a:gd name="connsiteX4" fmla="*/ 48614 w 635904"/>
              <a:gd name="connsiteY4" fmla="*/ 36286 h 338879"/>
              <a:gd name="connsiteX5" fmla="*/ 63128 w 635904"/>
              <a:gd name="connsiteY5" fmla="*/ 32657 h 338879"/>
              <a:gd name="connsiteX6" fmla="*/ 128442 w 635904"/>
              <a:gd name="connsiteY6" fmla="*/ 36286 h 338879"/>
              <a:gd name="connsiteX7" fmla="*/ 146585 w 635904"/>
              <a:gd name="connsiteY7" fmla="*/ 54428 h 338879"/>
              <a:gd name="connsiteX8" fmla="*/ 128442 w 635904"/>
              <a:gd name="connsiteY8" fmla="*/ 206828 h 338879"/>
              <a:gd name="connsiteX9" fmla="*/ 117556 w 635904"/>
              <a:gd name="connsiteY9" fmla="*/ 221343 h 338879"/>
              <a:gd name="connsiteX10" fmla="*/ 99414 w 635904"/>
              <a:gd name="connsiteY10" fmla="*/ 239486 h 338879"/>
              <a:gd name="connsiteX11" fmla="*/ 77642 w 635904"/>
              <a:gd name="connsiteY11" fmla="*/ 257628 h 338879"/>
              <a:gd name="connsiteX12" fmla="*/ 55871 w 635904"/>
              <a:gd name="connsiteY12" fmla="*/ 272143 h 338879"/>
              <a:gd name="connsiteX13" fmla="*/ 63128 w 635904"/>
              <a:gd name="connsiteY13" fmla="*/ 308428 h 338879"/>
              <a:gd name="connsiteX14" fmla="*/ 70385 w 635904"/>
              <a:gd name="connsiteY14" fmla="*/ 315686 h 338879"/>
              <a:gd name="connsiteX15" fmla="*/ 84899 w 635904"/>
              <a:gd name="connsiteY15" fmla="*/ 333828 h 338879"/>
              <a:gd name="connsiteX16" fmla="*/ 516699 w 635904"/>
              <a:gd name="connsiteY16" fmla="*/ 330200 h 338879"/>
              <a:gd name="connsiteX17" fmla="*/ 625556 w 635904"/>
              <a:gd name="connsiteY17" fmla="*/ 326571 h 338879"/>
              <a:gd name="connsiteX18" fmla="*/ 621928 w 635904"/>
              <a:gd name="connsiteY18" fmla="*/ 224971 h 338879"/>
              <a:gd name="connsiteX19" fmla="*/ 614671 w 635904"/>
              <a:gd name="connsiteY19" fmla="*/ 195943 h 338879"/>
              <a:gd name="connsiteX20" fmla="*/ 607414 w 635904"/>
              <a:gd name="connsiteY20" fmla="*/ 163286 h 338879"/>
              <a:gd name="connsiteX21" fmla="*/ 589271 w 635904"/>
              <a:gd name="connsiteY21" fmla="*/ 112486 h 338879"/>
              <a:gd name="connsiteX22" fmla="*/ 585642 w 635904"/>
              <a:gd name="connsiteY22" fmla="*/ 72571 h 338879"/>
              <a:gd name="connsiteX23" fmla="*/ 571128 w 635904"/>
              <a:gd name="connsiteY23" fmla="*/ 0 h 338879"/>
              <a:gd name="connsiteX24" fmla="*/ 480414 w 635904"/>
              <a:gd name="connsiteY24" fmla="*/ 7257 h 338879"/>
              <a:gd name="connsiteX25" fmla="*/ 37728 w 635904"/>
              <a:gd name="connsiteY25" fmla="*/ 14514 h 338879"/>
              <a:gd name="connsiteX26" fmla="*/ 30471 w 635904"/>
              <a:gd name="connsiteY26" fmla="*/ 25400 h 338879"/>
              <a:gd name="connsiteX27" fmla="*/ 15956 w 635904"/>
              <a:gd name="connsiteY27" fmla="*/ 54428 h 338879"/>
              <a:gd name="connsiteX28" fmla="*/ 5071 w 635904"/>
              <a:gd name="connsiteY28" fmla="*/ 65314 h 338879"/>
              <a:gd name="connsiteX29" fmla="*/ 5071 w 635904"/>
              <a:gd name="connsiteY29" fmla="*/ 108857 h 338879"/>
              <a:gd name="connsiteX30" fmla="*/ 1442 w 635904"/>
              <a:gd name="connsiteY30" fmla="*/ 119743 h 338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5904" h="338879">
                <a:moveTo>
                  <a:pt x="1442" y="119743"/>
                </a:moveTo>
                <a:cubicBezTo>
                  <a:pt x="6280" y="117324"/>
                  <a:pt x="26787" y="106531"/>
                  <a:pt x="34099" y="94343"/>
                </a:cubicBezTo>
                <a:cubicBezTo>
                  <a:pt x="38035" y="87783"/>
                  <a:pt x="38937" y="79828"/>
                  <a:pt x="41356" y="72571"/>
                </a:cubicBezTo>
                <a:lnTo>
                  <a:pt x="44985" y="61686"/>
                </a:lnTo>
                <a:cubicBezTo>
                  <a:pt x="46195" y="53219"/>
                  <a:pt x="44081" y="43539"/>
                  <a:pt x="48614" y="36286"/>
                </a:cubicBezTo>
                <a:cubicBezTo>
                  <a:pt x="51257" y="32057"/>
                  <a:pt x="58141" y="32657"/>
                  <a:pt x="63128" y="32657"/>
                </a:cubicBezTo>
                <a:cubicBezTo>
                  <a:pt x="84933" y="32657"/>
                  <a:pt x="106671" y="35076"/>
                  <a:pt x="128442" y="36286"/>
                </a:cubicBezTo>
                <a:cubicBezTo>
                  <a:pt x="134490" y="42333"/>
                  <a:pt x="145755" y="45916"/>
                  <a:pt x="146585" y="54428"/>
                </a:cubicBezTo>
                <a:cubicBezTo>
                  <a:pt x="156862" y="159768"/>
                  <a:pt x="164286" y="155622"/>
                  <a:pt x="128442" y="206828"/>
                </a:cubicBezTo>
                <a:cubicBezTo>
                  <a:pt x="124974" y="211783"/>
                  <a:pt x="121574" y="216823"/>
                  <a:pt x="117556" y="221343"/>
                </a:cubicBezTo>
                <a:cubicBezTo>
                  <a:pt x="111874" y="227735"/>
                  <a:pt x="104159" y="232370"/>
                  <a:pt x="99414" y="239486"/>
                </a:cubicBezTo>
                <a:cubicBezTo>
                  <a:pt x="85105" y="260946"/>
                  <a:pt x="101081" y="240886"/>
                  <a:pt x="77642" y="257628"/>
                </a:cubicBezTo>
                <a:cubicBezTo>
                  <a:pt x="53857" y="274617"/>
                  <a:pt x="79222" y="264358"/>
                  <a:pt x="55871" y="272143"/>
                </a:cubicBezTo>
                <a:cubicBezTo>
                  <a:pt x="58290" y="284238"/>
                  <a:pt x="59228" y="296726"/>
                  <a:pt x="63128" y="308428"/>
                </a:cubicBezTo>
                <a:cubicBezTo>
                  <a:pt x="64210" y="311674"/>
                  <a:pt x="68625" y="312752"/>
                  <a:pt x="70385" y="315686"/>
                </a:cubicBezTo>
                <a:cubicBezTo>
                  <a:pt x="82069" y="335158"/>
                  <a:pt x="63221" y="319375"/>
                  <a:pt x="84899" y="333828"/>
                </a:cubicBezTo>
                <a:lnTo>
                  <a:pt x="516699" y="330200"/>
                </a:lnTo>
                <a:cubicBezTo>
                  <a:pt x="553002" y="329713"/>
                  <a:pt x="599884" y="352243"/>
                  <a:pt x="625556" y="326571"/>
                </a:cubicBezTo>
                <a:cubicBezTo>
                  <a:pt x="649519" y="302608"/>
                  <a:pt x="624742" y="258742"/>
                  <a:pt x="621928" y="224971"/>
                </a:cubicBezTo>
                <a:cubicBezTo>
                  <a:pt x="621100" y="215032"/>
                  <a:pt x="616835" y="205679"/>
                  <a:pt x="614671" y="195943"/>
                </a:cubicBezTo>
                <a:cubicBezTo>
                  <a:pt x="612252" y="185057"/>
                  <a:pt x="610287" y="174061"/>
                  <a:pt x="607414" y="163286"/>
                </a:cubicBezTo>
                <a:cubicBezTo>
                  <a:pt x="602765" y="145851"/>
                  <a:pt x="594959" y="129552"/>
                  <a:pt x="589271" y="112486"/>
                </a:cubicBezTo>
                <a:cubicBezTo>
                  <a:pt x="588061" y="99181"/>
                  <a:pt x="586531" y="85901"/>
                  <a:pt x="585642" y="72571"/>
                </a:cubicBezTo>
                <a:cubicBezTo>
                  <a:pt x="580768" y="-540"/>
                  <a:pt x="604020" y="10962"/>
                  <a:pt x="571128" y="0"/>
                </a:cubicBezTo>
                <a:cubicBezTo>
                  <a:pt x="533842" y="4660"/>
                  <a:pt x="526105" y="6271"/>
                  <a:pt x="480414" y="7257"/>
                </a:cubicBezTo>
                <a:lnTo>
                  <a:pt x="37728" y="14514"/>
                </a:lnTo>
                <a:cubicBezTo>
                  <a:pt x="35309" y="18143"/>
                  <a:pt x="32421" y="21499"/>
                  <a:pt x="30471" y="25400"/>
                </a:cubicBezTo>
                <a:cubicBezTo>
                  <a:pt x="19309" y="47723"/>
                  <a:pt x="38586" y="24255"/>
                  <a:pt x="15956" y="54428"/>
                </a:cubicBezTo>
                <a:cubicBezTo>
                  <a:pt x="12877" y="58533"/>
                  <a:pt x="8699" y="61685"/>
                  <a:pt x="5071" y="65314"/>
                </a:cubicBezTo>
                <a:cubicBezTo>
                  <a:pt x="2506" y="83268"/>
                  <a:pt x="-1632" y="92100"/>
                  <a:pt x="5071" y="108857"/>
                </a:cubicBezTo>
                <a:cubicBezTo>
                  <a:pt x="5520" y="109980"/>
                  <a:pt x="-3396" y="122162"/>
                  <a:pt x="1442" y="119743"/>
                </a:cubicBezTo>
                <a:close/>
              </a:path>
            </a:pathLst>
          </a:cu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8" name="Rectangle 57">
            <a:extLst>
              <a:ext uri="{FF2B5EF4-FFF2-40B4-BE49-F238E27FC236}">
                <a16:creationId xmlns:a16="http://schemas.microsoft.com/office/drawing/2014/main" id="{BFC36A14-8618-469C-9950-44062132A7CF}"/>
              </a:ext>
            </a:extLst>
          </p:cNvPr>
          <p:cNvSpPr/>
          <p:nvPr/>
        </p:nvSpPr>
        <p:spPr>
          <a:xfrm>
            <a:off x="4149081" y="5059680"/>
            <a:ext cx="364237" cy="327620"/>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Freeform: Shape 1">
            <a:extLst>
              <a:ext uri="{FF2B5EF4-FFF2-40B4-BE49-F238E27FC236}">
                <a16:creationId xmlns:a16="http://schemas.microsoft.com/office/drawing/2014/main" id="{39279CD4-D99A-4CE7-8637-6491BE81C156}"/>
              </a:ext>
            </a:extLst>
          </p:cNvPr>
          <p:cNvSpPr/>
          <p:nvPr/>
        </p:nvSpPr>
        <p:spPr>
          <a:xfrm>
            <a:off x="3437692" y="5007625"/>
            <a:ext cx="835858" cy="59675"/>
          </a:xfrm>
          <a:custGeom>
            <a:avLst/>
            <a:gdLst>
              <a:gd name="connsiteX0" fmla="*/ 16708 w 835858"/>
              <a:gd name="connsiteY0" fmla="*/ 40625 h 59675"/>
              <a:gd name="connsiteX1" fmla="*/ 327858 w 835858"/>
              <a:gd name="connsiteY1" fmla="*/ 2525 h 59675"/>
              <a:gd name="connsiteX2" fmla="*/ 486608 w 835858"/>
              <a:gd name="connsiteY2" fmla="*/ 15225 h 59675"/>
              <a:gd name="connsiteX3" fmla="*/ 600908 w 835858"/>
              <a:gd name="connsiteY3" fmla="*/ 21575 h 59675"/>
              <a:gd name="connsiteX4" fmla="*/ 753308 w 835858"/>
              <a:gd name="connsiteY4" fmla="*/ 34275 h 59675"/>
              <a:gd name="connsiteX5" fmla="*/ 797758 w 835858"/>
              <a:gd name="connsiteY5" fmla="*/ 46975 h 59675"/>
              <a:gd name="connsiteX6" fmla="*/ 835858 w 835858"/>
              <a:gd name="connsiteY6" fmla="*/ 53325 h 59675"/>
              <a:gd name="connsiteX7" fmla="*/ 111958 w 835858"/>
              <a:gd name="connsiteY7" fmla="*/ 59675 h 59675"/>
              <a:gd name="connsiteX8" fmla="*/ 16708 w 835858"/>
              <a:gd name="connsiteY8" fmla="*/ 40625 h 59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5858" h="59675">
                <a:moveTo>
                  <a:pt x="16708" y="40625"/>
                </a:moveTo>
                <a:cubicBezTo>
                  <a:pt x="52691" y="31100"/>
                  <a:pt x="9014" y="-10578"/>
                  <a:pt x="327858" y="2525"/>
                </a:cubicBezTo>
                <a:cubicBezTo>
                  <a:pt x="380899" y="4705"/>
                  <a:pt x="433604" y="12280"/>
                  <a:pt x="486608" y="15225"/>
                </a:cubicBezTo>
                <a:lnTo>
                  <a:pt x="600908" y="21575"/>
                </a:lnTo>
                <a:cubicBezTo>
                  <a:pt x="682843" y="37962"/>
                  <a:pt x="581973" y="19376"/>
                  <a:pt x="753308" y="34275"/>
                </a:cubicBezTo>
                <a:cubicBezTo>
                  <a:pt x="776029" y="36251"/>
                  <a:pt x="777464" y="42465"/>
                  <a:pt x="797758" y="46975"/>
                </a:cubicBezTo>
                <a:cubicBezTo>
                  <a:pt x="810327" y="49768"/>
                  <a:pt x="823158" y="51208"/>
                  <a:pt x="835858" y="53325"/>
                </a:cubicBezTo>
                <a:lnTo>
                  <a:pt x="111958" y="59675"/>
                </a:lnTo>
                <a:cubicBezTo>
                  <a:pt x="-1344" y="59675"/>
                  <a:pt x="-19275" y="50150"/>
                  <a:pt x="16708" y="40625"/>
                </a:cubicBezTo>
                <a:close/>
              </a:path>
            </a:pathLst>
          </a:cu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10455392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 name="Straight Connector 14"/>
          <p:cNvCxnSpPr/>
          <p:nvPr/>
        </p:nvCxnSpPr>
        <p:spPr>
          <a:xfrm flipH="1">
            <a:off x="508863" y="969600"/>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extBox 17"/>
          <p:cNvSpPr txBox="1"/>
          <p:nvPr/>
        </p:nvSpPr>
        <p:spPr>
          <a:xfrm>
            <a:off x="5486430" y="14613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
        <p:nvSpPr>
          <p:cNvPr id="3" name="TextBox 2"/>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12" name="TextBox 36"/>
          <p:cNvSpPr txBox="1"/>
          <p:nvPr/>
        </p:nvSpPr>
        <p:spPr>
          <a:xfrm>
            <a:off x="5876474" y="8805118"/>
            <a:ext cx="52124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100" dirty="0">
                <a:latin typeface="Arial Narrow" pitchFamily="34" charset="0"/>
              </a:rPr>
              <a:t>137</a:t>
            </a:r>
            <a:endParaRPr lang="en-AU" sz="1100" dirty="0">
              <a:latin typeface="Arial Narrow" pitchFamily="34" charset="0"/>
            </a:endParaRPr>
          </a:p>
        </p:txBody>
      </p:sp>
      <p:sp>
        <p:nvSpPr>
          <p:cNvPr id="57" name="TextBox 36"/>
          <p:cNvSpPr txBox="1"/>
          <p:nvPr/>
        </p:nvSpPr>
        <p:spPr>
          <a:xfrm>
            <a:off x="3971646" y="7490383"/>
            <a:ext cx="219901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2019 	                                               </a:t>
            </a:r>
            <a:endParaRPr lang="en-AU" sz="1100" b="1" dirty="0">
              <a:latin typeface="Arial Narrow" pitchFamily="34" charset="0"/>
            </a:endParaRPr>
          </a:p>
        </p:txBody>
      </p:sp>
      <p:cxnSp>
        <p:nvCxnSpPr>
          <p:cNvPr id="19" name="Straight Connector 18"/>
          <p:cNvCxnSpPr/>
          <p:nvPr/>
        </p:nvCxnSpPr>
        <p:spPr>
          <a:xfrm flipH="1">
            <a:off x="482612" y="8817257"/>
            <a:ext cx="5907340" cy="422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9" name="TextBox 58">
            <a:extLst>
              <a:ext uri="{FF2B5EF4-FFF2-40B4-BE49-F238E27FC236}">
                <a16:creationId xmlns:a16="http://schemas.microsoft.com/office/drawing/2014/main" id="{B47AF8B6-8FB8-4F6E-8771-2ABC2CA0462D}"/>
              </a:ext>
            </a:extLst>
          </p:cNvPr>
          <p:cNvSpPr txBox="1"/>
          <p:nvPr/>
        </p:nvSpPr>
        <p:spPr>
          <a:xfrm>
            <a:off x="1374209" y="82118"/>
            <a:ext cx="4112222" cy="738664"/>
          </a:xfrm>
          <a:prstGeom prst="rect">
            <a:avLst/>
          </a:prstGeom>
          <a:noFill/>
        </p:spPr>
        <p:txBody>
          <a:bodyPr wrap="square" rtlCol="0">
            <a:spAutoFit/>
          </a:bodyPr>
          <a:lstStyle/>
          <a:p>
            <a:r>
              <a:rPr lang="en-US" b="1" dirty="0">
                <a:latin typeface="Arial Narrow" pitchFamily="34" charset="0"/>
              </a:rPr>
              <a:t>What’s the Catch? – </a:t>
            </a:r>
            <a:r>
              <a:rPr lang="en-US" sz="1200" dirty="0">
                <a:latin typeface="Arial Narrow" pitchFamily="34" charset="0"/>
              </a:rPr>
              <a:t>Appraise the use of maximum sustainable yields and maximum economic yields</a:t>
            </a:r>
          </a:p>
          <a:p>
            <a:r>
              <a:rPr lang="en-US" sz="1200" b="1" dirty="0">
                <a:latin typeface="Arial Narrow" panose="020B0606020202030204" pitchFamily="34" charset="0"/>
              </a:rPr>
              <a:t> </a:t>
            </a:r>
            <a:endParaRPr lang="en-US" sz="1200" i="1" dirty="0">
              <a:latin typeface="Arial Narrow" pitchFamily="34" charset="0"/>
            </a:endParaRPr>
          </a:p>
        </p:txBody>
      </p:sp>
      <p:sp>
        <p:nvSpPr>
          <p:cNvPr id="60" name="TextBox 36">
            <a:extLst>
              <a:ext uri="{FF2B5EF4-FFF2-40B4-BE49-F238E27FC236}">
                <a16:creationId xmlns:a16="http://schemas.microsoft.com/office/drawing/2014/main" id="{6DC2C05C-35D8-49B4-804A-8B8A559A864A}"/>
              </a:ext>
            </a:extLst>
          </p:cNvPr>
          <p:cNvSpPr txBox="1"/>
          <p:nvPr/>
        </p:nvSpPr>
        <p:spPr>
          <a:xfrm>
            <a:off x="2286712" y="8805118"/>
            <a:ext cx="3734575"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Unit 4. Topic 2. Subject Matter: Fisheries and Population Dynamics</a:t>
            </a:r>
            <a:endParaRPr lang="en-AU" sz="1100" b="1" dirty="0">
              <a:latin typeface="Arial Narrow" pitchFamily="34" charset="0"/>
            </a:endParaRPr>
          </a:p>
        </p:txBody>
      </p:sp>
      <p:sp>
        <p:nvSpPr>
          <p:cNvPr id="17" name="TextBox 16">
            <a:extLst>
              <a:ext uri="{FF2B5EF4-FFF2-40B4-BE49-F238E27FC236}">
                <a16:creationId xmlns:a16="http://schemas.microsoft.com/office/drawing/2014/main" id="{EF79B1A8-AC97-4449-84BA-7300F5F2C191}"/>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13" name="Rectangle 12">
            <a:extLst>
              <a:ext uri="{FF2B5EF4-FFF2-40B4-BE49-F238E27FC236}">
                <a16:creationId xmlns:a16="http://schemas.microsoft.com/office/drawing/2014/main" id="{950C3CF8-10C7-420D-AEAC-808905B0129C}"/>
              </a:ext>
            </a:extLst>
          </p:cNvPr>
          <p:cNvSpPr/>
          <p:nvPr/>
        </p:nvSpPr>
        <p:spPr>
          <a:xfrm>
            <a:off x="409605" y="969806"/>
            <a:ext cx="6247681" cy="707886"/>
          </a:xfrm>
          <a:prstGeom prst="rect">
            <a:avLst/>
          </a:prstGeom>
        </p:spPr>
        <p:txBody>
          <a:bodyPr wrap="square">
            <a:spAutoFit/>
          </a:bodyPr>
          <a:lstStyle/>
          <a:p>
            <a:r>
              <a:rPr lang="en-AU" sz="1600" b="1" dirty="0">
                <a:latin typeface="Arial Narrow" panose="020B0606020202030204" pitchFamily="34" charset="0"/>
              </a:rPr>
              <a:t>Maximum Sustainable Yield (MSY) </a:t>
            </a:r>
          </a:p>
          <a:p>
            <a:r>
              <a:rPr lang="en-US" sz="1200" dirty="0">
                <a:latin typeface="Arial Narrow" panose="020B0606020202030204" pitchFamily="34" charset="0"/>
              </a:rPr>
              <a:t>MSY is the largest average catch (or yield) that can be continuously taken from a stock under existing environmental conditions</a:t>
            </a:r>
            <a:r>
              <a:rPr lang="en-US" sz="1200" baseline="30000" dirty="0">
                <a:latin typeface="Arial Narrow" panose="020B0606020202030204" pitchFamily="34" charset="0"/>
              </a:rPr>
              <a:t>[1]</a:t>
            </a:r>
            <a:r>
              <a:rPr lang="en-US" sz="1200" dirty="0">
                <a:latin typeface="Arial Narrow" panose="020B0606020202030204" pitchFamily="34" charset="0"/>
              </a:rPr>
              <a:t>. MSY was originally set at</a:t>
            </a:r>
            <a:r>
              <a:rPr lang="en-US" sz="1200" i="1" dirty="0">
                <a:latin typeface="Arial Narrow" panose="020B0606020202030204" pitchFamily="34" charset="0"/>
              </a:rPr>
              <a:t> half </a:t>
            </a:r>
            <a:r>
              <a:rPr lang="en-US" sz="1200" dirty="0">
                <a:latin typeface="Arial Narrow" panose="020B0606020202030204" pitchFamily="34" charset="0"/>
              </a:rPr>
              <a:t>the carrying capacity by Milner Schaefer in 1954</a:t>
            </a:r>
            <a:r>
              <a:rPr lang="en-US" sz="1200" baseline="30000" dirty="0">
                <a:latin typeface="Arial Narrow" panose="020B0606020202030204" pitchFamily="34" charset="0"/>
              </a:rPr>
              <a:t>[1]</a:t>
            </a:r>
            <a:r>
              <a:rPr lang="en-US" sz="1200" dirty="0">
                <a:latin typeface="Arial Narrow" panose="020B0606020202030204" pitchFamily="34" charset="0"/>
              </a:rPr>
              <a:t>. </a:t>
            </a:r>
          </a:p>
        </p:txBody>
      </p:sp>
      <p:sp>
        <p:nvSpPr>
          <p:cNvPr id="7" name="Rectangle 6">
            <a:extLst>
              <a:ext uri="{FF2B5EF4-FFF2-40B4-BE49-F238E27FC236}">
                <a16:creationId xmlns:a16="http://schemas.microsoft.com/office/drawing/2014/main" id="{43728F50-0608-4D55-8548-D5F6EEF33330}"/>
              </a:ext>
            </a:extLst>
          </p:cNvPr>
          <p:cNvSpPr/>
          <p:nvPr/>
        </p:nvSpPr>
        <p:spPr>
          <a:xfrm>
            <a:off x="507985" y="1686836"/>
            <a:ext cx="5889735" cy="954107"/>
          </a:xfrm>
          <a:prstGeom prst="rect">
            <a:avLst/>
          </a:prstGeom>
          <a:solidFill>
            <a:schemeClr val="bg1">
              <a:lumMod val="85000"/>
            </a:schemeClr>
          </a:solidFill>
        </p:spPr>
        <p:txBody>
          <a:bodyPr wrap="square">
            <a:spAutoFit/>
          </a:bodyPr>
          <a:lstStyle/>
          <a:p>
            <a:r>
              <a:rPr lang="en-US" sz="800" i="1" dirty="0">
                <a:latin typeface="Arial Narrow" panose="020B0606020202030204" pitchFamily="34" charset="0"/>
              </a:rPr>
              <a:t>Note: </a:t>
            </a:r>
            <a:r>
              <a:rPr lang="en-US" sz="800" dirty="0">
                <a:latin typeface="Arial Narrow" panose="020B0606020202030204" pitchFamily="34" charset="0"/>
              </a:rPr>
              <a:t>Initially, a population starts out small (e.g. after a major disturbance or when new habitat becomes available). The growth rate of the population (G) is also small because only a small number of individuals can reproduce. But, as time goes by, more offspring are born. And, if the environment can sustain (‘carry’) all the newborns, which later grow into reproducing adults, the growth rate of the population (G) will keep increasing at a rate of </a:t>
            </a:r>
            <a:r>
              <a:rPr lang="en-US" sz="800" b="1" dirty="0">
                <a:latin typeface="Arial Narrow" panose="020B0606020202030204" pitchFamily="34" charset="0"/>
              </a:rPr>
              <a:t>G=</a:t>
            </a:r>
            <a:r>
              <a:rPr lang="en-US" sz="800" b="1" dirty="0" err="1">
                <a:latin typeface="Arial Narrow" panose="020B0606020202030204" pitchFamily="34" charset="0"/>
              </a:rPr>
              <a:t>rN</a:t>
            </a:r>
            <a:r>
              <a:rPr lang="en-US" sz="800" b="1" dirty="0">
                <a:latin typeface="Arial Narrow" panose="020B0606020202030204" pitchFamily="34" charset="0"/>
              </a:rPr>
              <a:t> </a:t>
            </a:r>
            <a:r>
              <a:rPr lang="en-US" sz="800" dirty="0">
                <a:latin typeface="Arial Narrow" panose="020B0606020202030204" pitchFamily="34" charset="0"/>
              </a:rPr>
              <a:t>(Figure 1). </a:t>
            </a:r>
            <a:br>
              <a:rPr lang="en-US" sz="800" dirty="0">
                <a:latin typeface="Arial Narrow" panose="020B0606020202030204" pitchFamily="34" charset="0"/>
              </a:rPr>
            </a:br>
            <a:r>
              <a:rPr lang="en-US" sz="800" dirty="0">
                <a:latin typeface="Arial Narrow" panose="020B0606020202030204" pitchFamily="34" charset="0"/>
              </a:rPr>
              <a:t>The maximum growth rate of a population occurs at half the carrying capacity (see ‘MSY’ in Figures 1 and 2). </a:t>
            </a:r>
            <a:r>
              <a:rPr lang="en-US" sz="800" i="1" dirty="0">
                <a:latin typeface="Arial Narrow" panose="020B0606020202030204" pitchFamily="34" charset="0"/>
              </a:rPr>
              <a:t>After </a:t>
            </a:r>
            <a:r>
              <a:rPr lang="en-US" sz="800" dirty="0">
                <a:latin typeface="Arial Narrow" panose="020B0606020202030204" pitchFamily="34" charset="0"/>
              </a:rPr>
              <a:t>that point, the growth rate slows down. It eventually</a:t>
            </a:r>
            <a:r>
              <a:rPr lang="en-US" sz="800" i="1" dirty="0">
                <a:latin typeface="Arial Narrow" panose="020B0606020202030204" pitchFamily="34" charset="0"/>
              </a:rPr>
              <a:t> stops </a:t>
            </a:r>
            <a:r>
              <a:rPr lang="en-US" sz="800" dirty="0">
                <a:latin typeface="Arial Narrow" panose="020B0606020202030204" pitchFamily="34" charset="0"/>
              </a:rPr>
              <a:t>when the number of individuals added to the population</a:t>
            </a:r>
            <a:r>
              <a:rPr lang="en-US" sz="800" i="1" dirty="0">
                <a:latin typeface="Arial Narrow" panose="020B0606020202030204" pitchFamily="34" charset="0"/>
              </a:rPr>
              <a:t> equals </a:t>
            </a:r>
            <a:r>
              <a:rPr lang="en-US" sz="800" dirty="0">
                <a:latin typeface="Arial Narrow" panose="020B0606020202030204" pitchFamily="34" charset="0"/>
              </a:rPr>
              <a:t>the number of individuals removed from the population. They are removed (i.e. die) because the population has reached the maximum number of individuals that the environment can carry, called its carrying capacity (K). Which is also the max. size a population can grow to. Environmental factors that restrict population growth are called limiting factors, denoted as </a:t>
            </a:r>
            <a:r>
              <a:rPr lang="en-US" sz="800" b="1" dirty="0">
                <a:latin typeface="Arial Narrow" panose="020B0606020202030204" pitchFamily="34" charset="0"/>
              </a:rPr>
              <a:t>(K-N)/K. </a:t>
            </a:r>
            <a:endParaRPr lang="en-AU" sz="800" dirty="0">
              <a:latin typeface="Arial Narrow" panose="020B0606020202030204" pitchFamily="34" charset="0"/>
            </a:endParaRPr>
          </a:p>
        </p:txBody>
      </p:sp>
      <p:pic>
        <p:nvPicPr>
          <p:cNvPr id="2" name="Picture 1">
            <a:extLst>
              <a:ext uri="{FF2B5EF4-FFF2-40B4-BE49-F238E27FC236}">
                <a16:creationId xmlns:a16="http://schemas.microsoft.com/office/drawing/2014/main" id="{44FC7970-3B6B-4EFA-A787-000B95E82290}"/>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0"/>
                    </a14:imgEffect>
                    <a14:imgEffect>
                      <a14:brightnessContrast bright="20000" contrast="40000"/>
                    </a14:imgEffect>
                  </a14:imgLayer>
                </a14:imgProps>
              </a:ext>
            </a:extLst>
          </a:blip>
          <a:srcRect t="18233" b="10751"/>
          <a:stretch/>
        </p:blipFill>
        <p:spPr>
          <a:xfrm>
            <a:off x="453436" y="2937476"/>
            <a:ext cx="2682781" cy="1428890"/>
          </a:xfrm>
          <a:prstGeom prst="rect">
            <a:avLst/>
          </a:prstGeom>
        </p:spPr>
      </p:pic>
      <p:cxnSp>
        <p:nvCxnSpPr>
          <p:cNvPr id="10" name="Straight Arrow Connector 9">
            <a:extLst>
              <a:ext uri="{FF2B5EF4-FFF2-40B4-BE49-F238E27FC236}">
                <a16:creationId xmlns:a16="http://schemas.microsoft.com/office/drawing/2014/main" id="{5D4F3961-CD4F-43C7-BC7C-F2F006B4173D}"/>
              </a:ext>
            </a:extLst>
          </p:cNvPr>
          <p:cNvCxnSpPr/>
          <p:nvPr/>
        </p:nvCxnSpPr>
        <p:spPr>
          <a:xfrm flipH="1">
            <a:off x="1358912" y="3842479"/>
            <a:ext cx="216024"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0" name="Oval 19">
            <a:extLst>
              <a:ext uri="{FF2B5EF4-FFF2-40B4-BE49-F238E27FC236}">
                <a16:creationId xmlns:a16="http://schemas.microsoft.com/office/drawing/2014/main" id="{427CBDDB-8B02-4BC4-A25C-B43B646D6935}"/>
              </a:ext>
            </a:extLst>
          </p:cNvPr>
          <p:cNvSpPr/>
          <p:nvPr/>
        </p:nvSpPr>
        <p:spPr>
          <a:xfrm>
            <a:off x="4041693" y="3324235"/>
            <a:ext cx="1512168" cy="1957602"/>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2" name="Rectangle 21">
            <a:extLst>
              <a:ext uri="{FF2B5EF4-FFF2-40B4-BE49-F238E27FC236}">
                <a16:creationId xmlns:a16="http://schemas.microsoft.com/office/drawing/2014/main" id="{9DE36054-C543-48E0-9D8D-74DAE625273F}"/>
              </a:ext>
            </a:extLst>
          </p:cNvPr>
          <p:cNvSpPr/>
          <p:nvPr/>
        </p:nvSpPr>
        <p:spPr>
          <a:xfrm>
            <a:off x="3732898" y="4242106"/>
            <a:ext cx="2195896" cy="10718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3" name="Rectangle 22">
            <a:extLst>
              <a:ext uri="{FF2B5EF4-FFF2-40B4-BE49-F238E27FC236}">
                <a16:creationId xmlns:a16="http://schemas.microsoft.com/office/drawing/2014/main" id="{540AC1C0-3465-4465-A135-9198162536C6}"/>
              </a:ext>
            </a:extLst>
          </p:cNvPr>
          <p:cNvSpPr/>
          <p:nvPr/>
        </p:nvSpPr>
        <p:spPr>
          <a:xfrm>
            <a:off x="4031326" y="2759511"/>
            <a:ext cx="2010928" cy="146783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8" name="Rectangle 27">
            <a:extLst>
              <a:ext uri="{FF2B5EF4-FFF2-40B4-BE49-F238E27FC236}">
                <a16:creationId xmlns:a16="http://schemas.microsoft.com/office/drawing/2014/main" id="{692BC18C-F883-4C9B-B723-6361FA33B413}"/>
              </a:ext>
            </a:extLst>
          </p:cNvPr>
          <p:cNvSpPr/>
          <p:nvPr/>
        </p:nvSpPr>
        <p:spPr>
          <a:xfrm>
            <a:off x="3922154" y="2737875"/>
            <a:ext cx="2508447" cy="10592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9" name="Rectangle 28">
            <a:extLst>
              <a:ext uri="{FF2B5EF4-FFF2-40B4-BE49-F238E27FC236}">
                <a16:creationId xmlns:a16="http://schemas.microsoft.com/office/drawing/2014/main" id="{4C9B2F7E-10E5-49D3-88B2-172F6AD1B6A3}"/>
              </a:ext>
            </a:extLst>
          </p:cNvPr>
          <p:cNvSpPr/>
          <p:nvPr/>
        </p:nvSpPr>
        <p:spPr>
          <a:xfrm>
            <a:off x="5966391" y="2839283"/>
            <a:ext cx="296416" cy="12975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4" name="TextBox 23">
            <a:extLst>
              <a:ext uri="{FF2B5EF4-FFF2-40B4-BE49-F238E27FC236}">
                <a16:creationId xmlns:a16="http://schemas.microsoft.com/office/drawing/2014/main" id="{99F0605A-A6C0-444B-B634-CEC169701B31}"/>
              </a:ext>
            </a:extLst>
          </p:cNvPr>
          <p:cNvSpPr txBox="1"/>
          <p:nvPr/>
        </p:nvSpPr>
        <p:spPr>
          <a:xfrm>
            <a:off x="3761103" y="2722668"/>
            <a:ext cx="307777" cy="1402465"/>
          </a:xfrm>
          <a:prstGeom prst="rect">
            <a:avLst/>
          </a:prstGeom>
          <a:noFill/>
        </p:spPr>
        <p:txBody>
          <a:bodyPr vert="vert270" wrap="square" rtlCol="0">
            <a:spAutoFit/>
          </a:bodyPr>
          <a:lstStyle/>
          <a:p>
            <a:r>
              <a:rPr lang="en-AU" sz="800" b="1" dirty="0">
                <a:latin typeface="Arial Narrow" panose="020B0606020202030204" pitchFamily="34" charset="0"/>
              </a:rPr>
              <a:t>Population Growth Rate </a:t>
            </a:r>
          </a:p>
        </p:txBody>
      </p:sp>
      <p:sp>
        <p:nvSpPr>
          <p:cNvPr id="31" name="TextBox 30">
            <a:extLst>
              <a:ext uri="{FF2B5EF4-FFF2-40B4-BE49-F238E27FC236}">
                <a16:creationId xmlns:a16="http://schemas.microsoft.com/office/drawing/2014/main" id="{AB74526E-AF7A-46DD-ADC1-B51F29DE79E4}"/>
              </a:ext>
            </a:extLst>
          </p:cNvPr>
          <p:cNvSpPr txBox="1"/>
          <p:nvPr/>
        </p:nvSpPr>
        <p:spPr>
          <a:xfrm rot="5400000">
            <a:off x="4710738" y="3787108"/>
            <a:ext cx="307777" cy="1114638"/>
          </a:xfrm>
          <a:prstGeom prst="rect">
            <a:avLst/>
          </a:prstGeom>
          <a:noFill/>
        </p:spPr>
        <p:txBody>
          <a:bodyPr vert="vert270" wrap="square" rtlCol="0">
            <a:spAutoFit/>
          </a:bodyPr>
          <a:lstStyle/>
          <a:p>
            <a:r>
              <a:rPr lang="en-AU" sz="800" b="1" dirty="0">
                <a:latin typeface="Arial Narrow" panose="020B0606020202030204" pitchFamily="34" charset="0"/>
              </a:rPr>
              <a:t>Number of Individuals (N)</a:t>
            </a:r>
          </a:p>
        </p:txBody>
      </p:sp>
      <p:sp>
        <p:nvSpPr>
          <p:cNvPr id="25" name="Isosceles Triangle 24">
            <a:extLst>
              <a:ext uri="{FF2B5EF4-FFF2-40B4-BE49-F238E27FC236}">
                <a16:creationId xmlns:a16="http://schemas.microsoft.com/office/drawing/2014/main" id="{493F55E4-22CD-445A-B618-FD89F8C6734B}"/>
              </a:ext>
            </a:extLst>
          </p:cNvPr>
          <p:cNvSpPr/>
          <p:nvPr/>
        </p:nvSpPr>
        <p:spPr>
          <a:xfrm>
            <a:off x="3961587" y="2839282"/>
            <a:ext cx="139477" cy="94025"/>
          </a:xfrm>
          <a:prstGeom prs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33" name="Isosceles Triangle 32">
            <a:extLst>
              <a:ext uri="{FF2B5EF4-FFF2-40B4-BE49-F238E27FC236}">
                <a16:creationId xmlns:a16="http://schemas.microsoft.com/office/drawing/2014/main" id="{AC5991D2-4F52-4154-89ED-76C6C3AAC161}"/>
              </a:ext>
            </a:extLst>
          </p:cNvPr>
          <p:cNvSpPr/>
          <p:nvPr/>
        </p:nvSpPr>
        <p:spPr>
          <a:xfrm rot="5400000">
            <a:off x="6019528" y="4180262"/>
            <a:ext cx="139477" cy="94025"/>
          </a:xfrm>
          <a:prstGeom prs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35" name="TextBox 34">
            <a:extLst>
              <a:ext uri="{FF2B5EF4-FFF2-40B4-BE49-F238E27FC236}">
                <a16:creationId xmlns:a16="http://schemas.microsoft.com/office/drawing/2014/main" id="{35C6B5F4-8D8A-462D-B704-087B4C41C65B}"/>
              </a:ext>
            </a:extLst>
          </p:cNvPr>
          <p:cNvSpPr txBox="1"/>
          <p:nvPr/>
        </p:nvSpPr>
        <p:spPr>
          <a:xfrm>
            <a:off x="4456298" y="2956788"/>
            <a:ext cx="720080" cy="215444"/>
          </a:xfrm>
          <a:prstGeom prst="rect">
            <a:avLst/>
          </a:prstGeom>
          <a:solidFill>
            <a:schemeClr val="bg1">
              <a:lumMod val="85000"/>
            </a:schemeClr>
          </a:solidFill>
        </p:spPr>
        <p:txBody>
          <a:bodyPr wrap="square" rtlCol="0">
            <a:spAutoFit/>
          </a:bodyPr>
          <a:lstStyle/>
          <a:p>
            <a:pPr algn="ctr"/>
            <a:r>
              <a:rPr lang="en-AU" sz="800" b="1" dirty="0"/>
              <a:t>MSY (K/2)</a:t>
            </a:r>
          </a:p>
        </p:txBody>
      </p:sp>
      <p:cxnSp>
        <p:nvCxnSpPr>
          <p:cNvPr id="36" name="Straight Arrow Connector 35">
            <a:extLst>
              <a:ext uri="{FF2B5EF4-FFF2-40B4-BE49-F238E27FC236}">
                <a16:creationId xmlns:a16="http://schemas.microsoft.com/office/drawing/2014/main" id="{DA736484-8A1A-4C60-A376-984BC88DA029}"/>
              </a:ext>
            </a:extLst>
          </p:cNvPr>
          <p:cNvCxnSpPr>
            <a:cxnSpLocks/>
            <a:stCxn id="35" idx="2"/>
          </p:cNvCxnSpPr>
          <p:nvPr/>
        </p:nvCxnSpPr>
        <p:spPr>
          <a:xfrm>
            <a:off x="4816338" y="3172232"/>
            <a:ext cx="0" cy="15202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B82CD600-A01F-45E8-9B74-D1CD11578B09}"/>
              </a:ext>
            </a:extLst>
          </p:cNvPr>
          <p:cNvSpPr txBox="1"/>
          <p:nvPr/>
        </p:nvSpPr>
        <p:spPr>
          <a:xfrm>
            <a:off x="5746122" y="3975131"/>
            <a:ext cx="241328" cy="215444"/>
          </a:xfrm>
          <a:prstGeom prst="rect">
            <a:avLst/>
          </a:prstGeom>
          <a:solidFill>
            <a:schemeClr val="bg1">
              <a:lumMod val="85000"/>
            </a:schemeClr>
          </a:solidFill>
        </p:spPr>
        <p:txBody>
          <a:bodyPr wrap="square" rtlCol="0">
            <a:spAutoFit/>
          </a:bodyPr>
          <a:lstStyle/>
          <a:p>
            <a:pPr algn="ctr"/>
            <a:r>
              <a:rPr lang="en-AU" sz="800" b="1" dirty="0"/>
              <a:t>K</a:t>
            </a:r>
          </a:p>
        </p:txBody>
      </p:sp>
      <p:cxnSp>
        <p:nvCxnSpPr>
          <p:cNvPr id="41" name="Straight Arrow Connector 40">
            <a:extLst>
              <a:ext uri="{FF2B5EF4-FFF2-40B4-BE49-F238E27FC236}">
                <a16:creationId xmlns:a16="http://schemas.microsoft.com/office/drawing/2014/main" id="{21F344AE-1E5C-4D5E-BB2A-1569EE855946}"/>
              </a:ext>
            </a:extLst>
          </p:cNvPr>
          <p:cNvCxnSpPr>
            <a:cxnSpLocks/>
          </p:cNvCxnSpPr>
          <p:nvPr/>
        </p:nvCxnSpPr>
        <p:spPr>
          <a:xfrm flipH="1">
            <a:off x="5579942" y="4112228"/>
            <a:ext cx="171593" cy="8248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F0A866F1-84EF-4FEC-B66D-3AA92EC6B79E}"/>
              </a:ext>
            </a:extLst>
          </p:cNvPr>
          <p:cNvCxnSpPr>
            <a:cxnSpLocks/>
            <a:endCxn id="20" idx="0"/>
          </p:cNvCxnSpPr>
          <p:nvPr/>
        </p:nvCxnSpPr>
        <p:spPr>
          <a:xfrm flipV="1">
            <a:off x="4031325" y="3324235"/>
            <a:ext cx="766452" cy="16577"/>
          </a:xfrm>
          <a:prstGeom prst="line">
            <a:avLst/>
          </a:prstGeom>
          <a:ln w="2857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53" name="TextBox 52">
            <a:extLst>
              <a:ext uri="{FF2B5EF4-FFF2-40B4-BE49-F238E27FC236}">
                <a16:creationId xmlns:a16="http://schemas.microsoft.com/office/drawing/2014/main" id="{1AA944CE-EF84-4CE1-B49F-7BF9512BE382}"/>
              </a:ext>
            </a:extLst>
          </p:cNvPr>
          <p:cNvSpPr txBox="1"/>
          <p:nvPr/>
        </p:nvSpPr>
        <p:spPr>
          <a:xfrm>
            <a:off x="4999670" y="3975094"/>
            <a:ext cx="353416" cy="215444"/>
          </a:xfrm>
          <a:prstGeom prst="rect">
            <a:avLst/>
          </a:prstGeom>
          <a:solidFill>
            <a:schemeClr val="bg1">
              <a:lumMod val="85000"/>
            </a:schemeClr>
          </a:solidFill>
        </p:spPr>
        <p:txBody>
          <a:bodyPr wrap="square" rtlCol="0">
            <a:spAutoFit/>
          </a:bodyPr>
          <a:lstStyle/>
          <a:p>
            <a:pPr algn="ctr"/>
            <a:r>
              <a:rPr lang="en-AU" sz="800" b="1" dirty="0"/>
              <a:t>K/2</a:t>
            </a:r>
          </a:p>
        </p:txBody>
      </p:sp>
      <p:cxnSp>
        <p:nvCxnSpPr>
          <p:cNvPr id="54" name="Straight Arrow Connector 53">
            <a:extLst>
              <a:ext uri="{FF2B5EF4-FFF2-40B4-BE49-F238E27FC236}">
                <a16:creationId xmlns:a16="http://schemas.microsoft.com/office/drawing/2014/main" id="{EA689573-0D6C-4677-A54B-51F4948D8DA5}"/>
              </a:ext>
            </a:extLst>
          </p:cNvPr>
          <p:cNvCxnSpPr>
            <a:cxnSpLocks/>
          </p:cNvCxnSpPr>
          <p:nvPr/>
        </p:nvCxnSpPr>
        <p:spPr>
          <a:xfrm flipH="1">
            <a:off x="4833491" y="4112191"/>
            <a:ext cx="171593" cy="8248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3A7B40A5-BA8A-4E9D-AA27-F50452864BEC}"/>
              </a:ext>
            </a:extLst>
          </p:cNvPr>
          <p:cNvCxnSpPr>
            <a:cxnSpLocks/>
          </p:cNvCxnSpPr>
          <p:nvPr/>
        </p:nvCxnSpPr>
        <p:spPr>
          <a:xfrm flipV="1">
            <a:off x="4816338" y="3324235"/>
            <a:ext cx="0" cy="911231"/>
          </a:xfrm>
          <a:prstGeom prst="line">
            <a:avLst/>
          </a:prstGeom>
          <a:ln w="2857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63" name="TextBox 62">
            <a:extLst>
              <a:ext uri="{FF2B5EF4-FFF2-40B4-BE49-F238E27FC236}">
                <a16:creationId xmlns:a16="http://schemas.microsoft.com/office/drawing/2014/main" id="{279C3CFD-C631-464C-850C-19040368EB73}"/>
              </a:ext>
            </a:extLst>
          </p:cNvPr>
          <p:cNvSpPr txBox="1"/>
          <p:nvPr/>
        </p:nvSpPr>
        <p:spPr>
          <a:xfrm>
            <a:off x="1568207" y="3734757"/>
            <a:ext cx="720080" cy="215444"/>
          </a:xfrm>
          <a:prstGeom prst="rect">
            <a:avLst/>
          </a:prstGeom>
          <a:solidFill>
            <a:schemeClr val="bg1">
              <a:lumMod val="85000"/>
            </a:schemeClr>
          </a:solidFill>
        </p:spPr>
        <p:txBody>
          <a:bodyPr wrap="square" rtlCol="0">
            <a:spAutoFit/>
          </a:bodyPr>
          <a:lstStyle/>
          <a:p>
            <a:pPr algn="ctr"/>
            <a:r>
              <a:rPr lang="en-AU" sz="800" b="1" dirty="0"/>
              <a:t>MSY (K/2)</a:t>
            </a:r>
          </a:p>
        </p:txBody>
      </p:sp>
      <p:sp>
        <p:nvSpPr>
          <p:cNvPr id="62" name="TextBox 61">
            <a:extLst>
              <a:ext uri="{FF2B5EF4-FFF2-40B4-BE49-F238E27FC236}">
                <a16:creationId xmlns:a16="http://schemas.microsoft.com/office/drawing/2014/main" id="{2AD3655B-0091-4FE4-9CBB-3CFF73411FF8}"/>
              </a:ext>
            </a:extLst>
          </p:cNvPr>
          <p:cNvSpPr txBox="1"/>
          <p:nvPr/>
        </p:nvSpPr>
        <p:spPr>
          <a:xfrm>
            <a:off x="3763052" y="4515613"/>
            <a:ext cx="2508447" cy="461665"/>
          </a:xfrm>
          <a:prstGeom prst="rect">
            <a:avLst/>
          </a:prstGeom>
          <a:noFill/>
        </p:spPr>
        <p:txBody>
          <a:bodyPr wrap="square" rtlCol="0">
            <a:spAutoFit/>
          </a:bodyPr>
          <a:lstStyle/>
          <a:p>
            <a:r>
              <a:rPr lang="en-AU" sz="800" b="1" dirty="0">
                <a:latin typeface="Arial Narrow" panose="020B0606020202030204" pitchFamily="34" charset="0"/>
              </a:rPr>
              <a:t>Figure 2: At K/2, the population growth rate (the rate that removed stocks are replaced) is at its maximum. Hence, the maximum sustainable yield (MSY) was set at K/2</a:t>
            </a:r>
            <a:r>
              <a:rPr lang="en-AU" sz="800" b="1" baseline="30000" dirty="0">
                <a:latin typeface="Arial Narrow" panose="020B0606020202030204" pitchFamily="34" charset="0"/>
              </a:rPr>
              <a:t>[2][3]</a:t>
            </a:r>
            <a:r>
              <a:rPr lang="en-AU" sz="800" b="1" dirty="0">
                <a:latin typeface="Arial Narrow" panose="020B0606020202030204" pitchFamily="34" charset="0"/>
              </a:rPr>
              <a:t>. </a:t>
            </a:r>
          </a:p>
        </p:txBody>
      </p:sp>
      <p:sp>
        <p:nvSpPr>
          <p:cNvPr id="66" name="TextBox 65">
            <a:extLst>
              <a:ext uri="{FF2B5EF4-FFF2-40B4-BE49-F238E27FC236}">
                <a16:creationId xmlns:a16="http://schemas.microsoft.com/office/drawing/2014/main" id="{4CE29C54-B2B2-4A59-9A3B-46843281B1CD}"/>
              </a:ext>
            </a:extLst>
          </p:cNvPr>
          <p:cNvSpPr txBox="1"/>
          <p:nvPr/>
        </p:nvSpPr>
        <p:spPr>
          <a:xfrm>
            <a:off x="442459" y="4513853"/>
            <a:ext cx="3128331" cy="461665"/>
          </a:xfrm>
          <a:prstGeom prst="rect">
            <a:avLst/>
          </a:prstGeom>
          <a:noFill/>
        </p:spPr>
        <p:txBody>
          <a:bodyPr wrap="square" rtlCol="0">
            <a:spAutoFit/>
          </a:bodyPr>
          <a:lstStyle/>
          <a:p>
            <a:r>
              <a:rPr lang="en-AU" sz="800" b="1" dirty="0">
                <a:latin typeface="Arial Narrow" panose="020B0606020202030204" pitchFamily="34" charset="0"/>
              </a:rPr>
              <a:t>Figure 1: The exponential growth model (G=</a:t>
            </a:r>
            <a:r>
              <a:rPr lang="en-AU" sz="800" b="1" dirty="0" err="1">
                <a:latin typeface="Arial Narrow" panose="020B0606020202030204" pitchFamily="34" charset="0"/>
              </a:rPr>
              <a:t>rN</a:t>
            </a:r>
            <a:r>
              <a:rPr lang="en-AU" sz="800" b="1" dirty="0">
                <a:latin typeface="Arial Narrow" panose="020B0606020202030204" pitchFamily="34" charset="0"/>
              </a:rPr>
              <a:t>), the logistic growth model (G=</a:t>
            </a:r>
            <a:r>
              <a:rPr lang="en-AU" sz="800" b="1" dirty="0" err="1">
                <a:latin typeface="Arial Narrow" panose="020B0606020202030204" pitchFamily="34" charset="0"/>
              </a:rPr>
              <a:t>rN</a:t>
            </a:r>
            <a:r>
              <a:rPr lang="en-AU" sz="800" b="1" dirty="0">
                <a:latin typeface="Arial Narrow" panose="020B0606020202030204" pitchFamily="34" charset="0"/>
              </a:rPr>
              <a:t>(K-N)/K, and the location of MSY (K/2). </a:t>
            </a:r>
            <a:r>
              <a:rPr lang="en-AU" sz="800" b="1" i="1" dirty="0">
                <a:latin typeface="Arial Narrow" panose="020B0606020202030204" pitchFamily="34" charset="0"/>
              </a:rPr>
              <a:t>Note</a:t>
            </a:r>
            <a:r>
              <a:rPr lang="en-AU" sz="800" b="1" dirty="0">
                <a:latin typeface="Arial Narrow" panose="020B0606020202030204" pitchFamily="34" charset="0"/>
              </a:rPr>
              <a:t>: If the environmental conditions deteriorate, the carrying capacity (K) can drop</a:t>
            </a:r>
            <a:r>
              <a:rPr lang="en-AU" sz="800" b="1" baseline="30000" dirty="0">
                <a:latin typeface="Arial Narrow" panose="020B0606020202030204" pitchFamily="34" charset="0"/>
              </a:rPr>
              <a:t>[1]</a:t>
            </a:r>
            <a:r>
              <a:rPr lang="en-AU" sz="800" b="1" dirty="0">
                <a:latin typeface="Arial Narrow" panose="020B0606020202030204" pitchFamily="34" charset="0"/>
              </a:rPr>
              <a:t>. </a:t>
            </a:r>
          </a:p>
        </p:txBody>
      </p:sp>
      <p:sp>
        <p:nvSpPr>
          <p:cNvPr id="68" name="Isosceles Triangle 67">
            <a:extLst>
              <a:ext uri="{FF2B5EF4-FFF2-40B4-BE49-F238E27FC236}">
                <a16:creationId xmlns:a16="http://schemas.microsoft.com/office/drawing/2014/main" id="{26CBA5EC-C43C-4E75-A536-E1D056C1E5A8}"/>
              </a:ext>
            </a:extLst>
          </p:cNvPr>
          <p:cNvSpPr/>
          <p:nvPr/>
        </p:nvSpPr>
        <p:spPr>
          <a:xfrm>
            <a:off x="709156" y="2853415"/>
            <a:ext cx="139477" cy="94025"/>
          </a:xfrm>
          <a:prstGeom prst="triangle">
            <a:avLst/>
          </a:prstGeom>
          <a:solidFill>
            <a:schemeClr val="bg1">
              <a:lumMod val="75000"/>
            </a:schemeClr>
          </a:solidFill>
          <a:ln>
            <a:solidFill>
              <a:schemeClr val="bg1">
                <a:lumMod val="75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69" name="Isosceles Triangle 68">
            <a:extLst>
              <a:ext uri="{FF2B5EF4-FFF2-40B4-BE49-F238E27FC236}">
                <a16:creationId xmlns:a16="http://schemas.microsoft.com/office/drawing/2014/main" id="{62342AB6-EA67-465B-AA7F-3C0D6FEE7D71}"/>
              </a:ext>
            </a:extLst>
          </p:cNvPr>
          <p:cNvSpPr/>
          <p:nvPr/>
        </p:nvSpPr>
        <p:spPr>
          <a:xfrm rot="5400000">
            <a:off x="3028042" y="4180262"/>
            <a:ext cx="139477" cy="94025"/>
          </a:xfrm>
          <a:prstGeom prst="triangle">
            <a:avLst/>
          </a:prstGeom>
          <a:solidFill>
            <a:schemeClr val="bg1">
              <a:lumMod val="75000"/>
            </a:schemeClr>
          </a:solidFill>
          <a:ln>
            <a:solidFill>
              <a:schemeClr val="bg1">
                <a:lumMod val="75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43" name="Rectangle 42">
            <a:extLst>
              <a:ext uri="{FF2B5EF4-FFF2-40B4-BE49-F238E27FC236}">
                <a16:creationId xmlns:a16="http://schemas.microsoft.com/office/drawing/2014/main" id="{4FDF944A-8E44-437E-B2AF-531FF4536DCE}"/>
              </a:ext>
            </a:extLst>
          </p:cNvPr>
          <p:cNvSpPr/>
          <p:nvPr/>
        </p:nvSpPr>
        <p:spPr>
          <a:xfrm>
            <a:off x="444238" y="5751853"/>
            <a:ext cx="3421539" cy="2231380"/>
          </a:xfrm>
          <a:prstGeom prst="rect">
            <a:avLst/>
          </a:prstGeom>
        </p:spPr>
        <p:txBody>
          <a:bodyPr wrap="square">
            <a:spAutoFit/>
          </a:bodyPr>
          <a:lstStyle/>
          <a:p>
            <a:r>
              <a:rPr lang="en-AU" sz="1600" b="1" dirty="0">
                <a:latin typeface="Arial Narrow" panose="020B0606020202030204" pitchFamily="34" charset="0"/>
              </a:rPr>
              <a:t>Maximum Economic Yield (MEY) </a:t>
            </a:r>
          </a:p>
          <a:p>
            <a:endParaRPr lang="en-AU" sz="300" b="1" dirty="0">
              <a:latin typeface="Arial Narrow" panose="020B0606020202030204" pitchFamily="34" charset="0"/>
            </a:endParaRPr>
          </a:p>
          <a:p>
            <a:pPr marL="171450" indent="-171450">
              <a:buFont typeface="Arial" panose="020B0604020202020204" pitchFamily="34" charset="0"/>
              <a:buChar char="•"/>
            </a:pPr>
            <a:r>
              <a:rPr lang="en-US" sz="1200" dirty="0">
                <a:latin typeface="Arial Narrow" panose="020B0606020202030204" pitchFamily="34" charset="0"/>
              </a:rPr>
              <a:t>MEY is the amount of catch (or yield) that gives a fishery maximum economic return (assuming the cost of fishing is directly proportional to fishing effort). </a:t>
            </a:r>
            <a:endParaRPr lang="en-US" sz="600" dirty="0">
              <a:latin typeface="Arial Narrow" panose="020B0606020202030204" pitchFamily="34" charset="0"/>
            </a:endParaRPr>
          </a:p>
          <a:p>
            <a:pPr marL="171450" indent="-171450">
              <a:buFont typeface="Arial" panose="020B0604020202020204" pitchFamily="34" charset="0"/>
              <a:buChar char="•"/>
            </a:pPr>
            <a:r>
              <a:rPr lang="en-US" sz="1200" dirty="0">
                <a:latin typeface="Arial Narrow" panose="020B0606020202030204" pitchFamily="34" charset="0"/>
              </a:rPr>
              <a:t>A fishery (as a whole) makes money (economic rent) when the revenue (the $ made on fish sold at market) is more than the cost of fishing (i.e. fuel, </a:t>
            </a:r>
            <a:r>
              <a:rPr lang="en-US" sz="1200" dirty="0" err="1">
                <a:latin typeface="Arial Narrow" panose="020B0606020202030204" pitchFamily="34" charset="0"/>
              </a:rPr>
              <a:t>labour</a:t>
            </a:r>
            <a:r>
              <a:rPr lang="en-US" sz="1200" dirty="0">
                <a:latin typeface="Arial Narrow" panose="020B0606020202030204" pitchFamily="34" charset="0"/>
              </a:rPr>
              <a:t>, etc.). </a:t>
            </a:r>
          </a:p>
          <a:p>
            <a:pPr marL="171450" indent="-171450">
              <a:buFont typeface="Arial" panose="020B0604020202020204" pitchFamily="34" charset="0"/>
              <a:buChar char="•"/>
            </a:pPr>
            <a:r>
              <a:rPr lang="en-US" sz="1200" dirty="0">
                <a:latin typeface="Arial Narrow" panose="020B0606020202030204" pitchFamily="34" charset="0"/>
              </a:rPr>
              <a:t>A fishery makes its </a:t>
            </a:r>
            <a:r>
              <a:rPr lang="en-US" sz="1200" i="1" dirty="0">
                <a:latin typeface="Arial Narrow" panose="020B0606020202030204" pitchFamily="34" charset="0"/>
              </a:rPr>
              <a:t>most</a:t>
            </a:r>
            <a:r>
              <a:rPr lang="en-US" sz="1200" dirty="0">
                <a:latin typeface="Arial Narrow" panose="020B0606020202030204" pitchFamily="34" charset="0"/>
              </a:rPr>
              <a:t> money at MEY, when revenue and cost are the greatest distance apart (longest dotted line in Figure 3).</a:t>
            </a:r>
            <a:endParaRPr lang="en-US" sz="600" dirty="0">
              <a:latin typeface="Arial Narrow" panose="020B0606020202030204" pitchFamily="34" charset="0"/>
            </a:endParaRPr>
          </a:p>
          <a:p>
            <a:pPr marL="171450" indent="-171450">
              <a:buFont typeface="Arial" panose="020B0604020202020204" pitchFamily="34" charset="0"/>
              <a:buChar char="•"/>
            </a:pPr>
            <a:r>
              <a:rPr lang="en-US" sz="1200" dirty="0">
                <a:latin typeface="Arial Narrow" panose="020B0606020202030204" pitchFamily="34" charset="0"/>
              </a:rPr>
              <a:t>Notably, MEY requires less fishing effort than MSY. </a:t>
            </a:r>
          </a:p>
        </p:txBody>
      </p:sp>
      <p:sp>
        <p:nvSpPr>
          <p:cNvPr id="44" name="Oval 43">
            <a:extLst>
              <a:ext uri="{FF2B5EF4-FFF2-40B4-BE49-F238E27FC236}">
                <a16:creationId xmlns:a16="http://schemas.microsoft.com/office/drawing/2014/main" id="{D549CE65-8918-45E7-9132-D273B93A7E74}"/>
              </a:ext>
            </a:extLst>
          </p:cNvPr>
          <p:cNvSpPr/>
          <p:nvPr/>
        </p:nvSpPr>
        <p:spPr>
          <a:xfrm>
            <a:off x="4209813" y="6445783"/>
            <a:ext cx="1512168" cy="1957602"/>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5" name="Rectangle 44">
            <a:extLst>
              <a:ext uri="{FF2B5EF4-FFF2-40B4-BE49-F238E27FC236}">
                <a16:creationId xmlns:a16="http://schemas.microsoft.com/office/drawing/2014/main" id="{64A6E434-0961-46F0-B5AC-43945818C759}"/>
              </a:ext>
            </a:extLst>
          </p:cNvPr>
          <p:cNvSpPr/>
          <p:nvPr/>
        </p:nvSpPr>
        <p:spPr>
          <a:xfrm>
            <a:off x="4062482" y="7373146"/>
            <a:ext cx="2195896" cy="10718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46" name="Rectangle 45">
            <a:extLst>
              <a:ext uri="{FF2B5EF4-FFF2-40B4-BE49-F238E27FC236}">
                <a16:creationId xmlns:a16="http://schemas.microsoft.com/office/drawing/2014/main" id="{CD669FBB-8D2D-442C-ABBC-C1732A7EC507}"/>
              </a:ext>
            </a:extLst>
          </p:cNvPr>
          <p:cNvSpPr/>
          <p:nvPr/>
        </p:nvSpPr>
        <p:spPr>
          <a:xfrm>
            <a:off x="4209813" y="5893396"/>
            <a:ext cx="2010928" cy="146783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8" name="Rectangle 47">
            <a:extLst>
              <a:ext uri="{FF2B5EF4-FFF2-40B4-BE49-F238E27FC236}">
                <a16:creationId xmlns:a16="http://schemas.microsoft.com/office/drawing/2014/main" id="{E1082543-778E-4EA8-9461-4E0B5A1E7307}"/>
              </a:ext>
            </a:extLst>
          </p:cNvPr>
          <p:cNvSpPr/>
          <p:nvPr/>
        </p:nvSpPr>
        <p:spPr>
          <a:xfrm>
            <a:off x="6144878" y="5893396"/>
            <a:ext cx="296416" cy="13773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9" name="TextBox 48">
            <a:extLst>
              <a:ext uri="{FF2B5EF4-FFF2-40B4-BE49-F238E27FC236}">
                <a16:creationId xmlns:a16="http://schemas.microsoft.com/office/drawing/2014/main" id="{C8063516-6C49-4129-A1C1-E3D18FDBB267}"/>
              </a:ext>
            </a:extLst>
          </p:cNvPr>
          <p:cNvSpPr txBox="1"/>
          <p:nvPr/>
        </p:nvSpPr>
        <p:spPr>
          <a:xfrm>
            <a:off x="3943710" y="5987380"/>
            <a:ext cx="307777" cy="1114638"/>
          </a:xfrm>
          <a:prstGeom prst="rect">
            <a:avLst/>
          </a:prstGeom>
          <a:noFill/>
        </p:spPr>
        <p:txBody>
          <a:bodyPr vert="vert270" wrap="square" rtlCol="0">
            <a:spAutoFit/>
          </a:bodyPr>
          <a:lstStyle/>
          <a:p>
            <a:r>
              <a:rPr lang="en-AU" sz="800" b="1" dirty="0">
                <a:latin typeface="Arial Narrow" panose="020B0606020202030204" pitchFamily="34" charset="0"/>
              </a:rPr>
              <a:t>Revenue and Cost</a:t>
            </a:r>
          </a:p>
        </p:txBody>
      </p:sp>
      <p:sp>
        <p:nvSpPr>
          <p:cNvPr id="50" name="TextBox 49">
            <a:extLst>
              <a:ext uri="{FF2B5EF4-FFF2-40B4-BE49-F238E27FC236}">
                <a16:creationId xmlns:a16="http://schemas.microsoft.com/office/drawing/2014/main" id="{7399B406-FFE9-4787-8A6E-A5C7B839AB63}"/>
              </a:ext>
            </a:extLst>
          </p:cNvPr>
          <p:cNvSpPr txBox="1"/>
          <p:nvPr/>
        </p:nvSpPr>
        <p:spPr>
          <a:xfrm rot="5400000">
            <a:off x="4889225" y="6920993"/>
            <a:ext cx="307777" cy="1114638"/>
          </a:xfrm>
          <a:prstGeom prst="rect">
            <a:avLst/>
          </a:prstGeom>
          <a:noFill/>
        </p:spPr>
        <p:txBody>
          <a:bodyPr vert="vert270" wrap="square" rtlCol="0">
            <a:spAutoFit/>
          </a:bodyPr>
          <a:lstStyle/>
          <a:p>
            <a:pPr algn="ctr"/>
            <a:r>
              <a:rPr lang="en-AU" sz="800" b="1" dirty="0">
                <a:latin typeface="Arial Narrow" panose="020B0606020202030204" pitchFamily="34" charset="0"/>
              </a:rPr>
              <a:t>Fishing Effort</a:t>
            </a:r>
          </a:p>
        </p:txBody>
      </p:sp>
      <p:sp>
        <p:nvSpPr>
          <p:cNvPr id="52" name="Isosceles Triangle 51">
            <a:extLst>
              <a:ext uri="{FF2B5EF4-FFF2-40B4-BE49-F238E27FC236}">
                <a16:creationId xmlns:a16="http://schemas.microsoft.com/office/drawing/2014/main" id="{AE01CC0A-AE63-4653-A5D0-CC9BD02D0A0B}"/>
              </a:ext>
            </a:extLst>
          </p:cNvPr>
          <p:cNvSpPr/>
          <p:nvPr/>
        </p:nvSpPr>
        <p:spPr>
          <a:xfrm rot="5400000">
            <a:off x="6198015" y="7314147"/>
            <a:ext cx="139477" cy="94025"/>
          </a:xfrm>
          <a:prstGeom prs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55" name="TextBox 54">
            <a:extLst>
              <a:ext uri="{FF2B5EF4-FFF2-40B4-BE49-F238E27FC236}">
                <a16:creationId xmlns:a16="http://schemas.microsoft.com/office/drawing/2014/main" id="{0A1E30C5-5FC5-4C2D-AD5F-0D8356331A27}"/>
              </a:ext>
            </a:extLst>
          </p:cNvPr>
          <p:cNvSpPr txBox="1"/>
          <p:nvPr/>
        </p:nvSpPr>
        <p:spPr>
          <a:xfrm>
            <a:off x="4786058" y="6022777"/>
            <a:ext cx="410202" cy="215444"/>
          </a:xfrm>
          <a:prstGeom prst="rect">
            <a:avLst/>
          </a:prstGeom>
          <a:solidFill>
            <a:schemeClr val="bg1">
              <a:lumMod val="85000"/>
            </a:schemeClr>
          </a:solidFill>
        </p:spPr>
        <p:txBody>
          <a:bodyPr wrap="square" rtlCol="0">
            <a:spAutoFit/>
          </a:bodyPr>
          <a:lstStyle/>
          <a:p>
            <a:pPr algn="ctr"/>
            <a:r>
              <a:rPr lang="en-AU" sz="800" b="1" dirty="0"/>
              <a:t>MSY </a:t>
            </a:r>
          </a:p>
        </p:txBody>
      </p:sp>
      <p:sp>
        <p:nvSpPr>
          <p:cNvPr id="78" name="TextBox 77">
            <a:extLst>
              <a:ext uri="{FF2B5EF4-FFF2-40B4-BE49-F238E27FC236}">
                <a16:creationId xmlns:a16="http://schemas.microsoft.com/office/drawing/2014/main" id="{418D7FB2-5B87-4245-883F-10825AE4B30F}"/>
              </a:ext>
            </a:extLst>
          </p:cNvPr>
          <p:cNvSpPr txBox="1"/>
          <p:nvPr/>
        </p:nvSpPr>
        <p:spPr>
          <a:xfrm>
            <a:off x="4316026" y="6148044"/>
            <a:ext cx="410202" cy="215444"/>
          </a:xfrm>
          <a:prstGeom prst="rect">
            <a:avLst/>
          </a:prstGeom>
          <a:solidFill>
            <a:schemeClr val="bg1">
              <a:lumMod val="85000"/>
            </a:schemeClr>
          </a:solidFill>
        </p:spPr>
        <p:txBody>
          <a:bodyPr wrap="square" rtlCol="0">
            <a:spAutoFit/>
          </a:bodyPr>
          <a:lstStyle/>
          <a:p>
            <a:pPr algn="ctr"/>
            <a:r>
              <a:rPr lang="en-AU" sz="800" b="1" dirty="0"/>
              <a:t>MEY </a:t>
            </a:r>
          </a:p>
        </p:txBody>
      </p:sp>
      <p:cxnSp>
        <p:nvCxnSpPr>
          <p:cNvPr id="79" name="Straight Arrow Connector 78">
            <a:extLst>
              <a:ext uri="{FF2B5EF4-FFF2-40B4-BE49-F238E27FC236}">
                <a16:creationId xmlns:a16="http://schemas.microsoft.com/office/drawing/2014/main" id="{E13366F8-5ACC-4E08-98D1-C26831DC528C}"/>
              </a:ext>
            </a:extLst>
          </p:cNvPr>
          <p:cNvCxnSpPr>
            <a:cxnSpLocks/>
          </p:cNvCxnSpPr>
          <p:nvPr/>
        </p:nvCxnSpPr>
        <p:spPr>
          <a:xfrm>
            <a:off x="4605529" y="6363066"/>
            <a:ext cx="0" cy="19330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0" name="TextBox 79">
            <a:extLst>
              <a:ext uri="{FF2B5EF4-FFF2-40B4-BE49-F238E27FC236}">
                <a16:creationId xmlns:a16="http://schemas.microsoft.com/office/drawing/2014/main" id="{136FBE49-99DB-4361-A973-C49AD0C1DB78}"/>
              </a:ext>
            </a:extLst>
          </p:cNvPr>
          <p:cNvSpPr txBox="1"/>
          <p:nvPr/>
        </p:nvSpPr>
        <p:spPr>
          <a:xfrm>
            <a:off x="4655753" y="6073288"/>
            <a:ext cx="273921" cy="880365"/>
          </a:xfrm>
          <a:prstGeom prst="rect">
            <a:avLst/>
          </a:prstGeom>
          <a:noFill/>
        </p:spPr>
        <p:txBody>
          <a:bodyPr vert="vert270" wrap="square" rtlCol="0">
            <a:spAutoFit/>
          </a:bodyPr>
          <a:lstStyle/>
          <a:p>
            <a:r>
              <a:rPr lang="en-AU" sz="580" b="1" dirty="0">
                <a:solidFill>
                  <a:schemeClr val="tx1">
                    <a:lumMod val="50000"/>
                    <a:lumOff val="50000"/>
                  </a:schemeClr>
                </a:solidFill>
                <a:latin typeface="Arial Narrow" panose="020B0606020202030204" pitchFamily="34" charset="0"/>
              </a:rPr>
              <a:t>Making money </a:t>
            </a:r>
          </a:p>
        </p:txBody>
      </p:sp>
      <p:cxnSp>
        <p:nvCxnSpPr>
          <p:cNvPr id="26" name="Straight Connector 25">
            <a:extLst>
              <a:ext uri="{FF2B5EF4-FFF2-40B4-BE49-F238E27FC236}">
                <a16:creationId xmlns:a16="http://schemas.microsoft.com/office/drawing/2014/main" id="{22CEE2AA-1249-4AEA-974F-E3188D856958}"/>
              </a:ext>
            </a:extLst>
          </p:cNvPr>
          <p:cNvCxnSpPr>
            <a:cxnSpLocks/>
          </p:cNvCxnSpPr>
          <p:nvPr/>
        </p:nvCxnSpPr>
        <p:spPr>
          <a:xfrm flipV="1">
            <a:off x="4220180" y="6159586"/>
            <a:ext cx="1607670" cy="12015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1" name="TextBox 80">
            <a:extLst>
              <a:ext uri="{FF2B5EF4-FFF2-40B4-BE49-F238E27FC236}">
                <a16:creationId xmlns:a16="http://schemas.microsoft.com/office/drawing/2014/main" id="{210FB27E-2B25-44FB-AB5B-826805E58B1F}"/>
              </a:ext>
            </a:extLst>
          </p:cNvPr>
          <p:cNvSpPr txBox="1"/>
          <p:nvPr/>
        </p:nvSpPr>
        <p:spPr>
          <a:xfrm rot="3224151">
            <a:off x="5494825" y="5661268"/>
            <a:ext cx="307777" cy="1114638"/>
          </a:xfrm>
          <a:prstGeom prst="rect">
            <a:avLst/>
          </a:prstGeom>
          <a:noFill/>
        </p:spPr>
        <p:txBody>
          <a:bodyPr vert="vert270" wrap="square" rtlCol="0">
            <a:spAutoFit/>
          </a:bodyPr>
          <a:lstStyle/>
          <a:p>
            <a:pPr algn="ctr"/>
            <a:r>
              <a:rPr lang="en-AU" sz="800" b="1" dirty="0">
                <a:latin typeface="Arial Narrow" panose="020B0606020202030204" pitchFamily="34" charset="0"/>
              </a:rPr>
              <a:t>COST</a:t>
            </a:r>
          </a:p>
        </p:txBody>
      </p:sp>
      <p:sp>
        <p:nvSpPr>
          <p:cNvPr id="91" name="TextBox 90">
            <a:extLst>
              <a:ext uri="{FF2B5EF4-FFF2-40B4-BE49-F238E27FC236}">
                <a16:creationId xmlns:a16="http://schemas.microsoft.com/office/drawing/2014/main" id="{4861721F-ABFD-4223-B533-8A083678F4A2}"/>
              </a:ext>
            </a:extLst>
          </p:cNvPr>
          <p:cNvSpPr txBox="1"/>
          <p:nvPr/>
        </p:nvSpPr>
        <p:spPr>
          <a:xfrm rot="10800000">
            <a:off x="5463076" y="6148605"/>
            <a:ext cx="273921" cy="867186"/>
          </a:xfrm>
          <a:prstGeom prst="rect">
            <a:avLst/>
          </a:prstGeom>
          <a:noFill/>
        </p:spPr>
        <p:txBody>
          <a:bodyPr vert="vert270" wrap="square" rtlCol="0">
            <a:spAutoFit/>
          </a:bodyPr>
          <a:lstStyle/>
          <a:p>
            <a:pPr algn="ctr"/>
            <a:r>
              <a:rPr lang="en-AU" sz="580" b="1" dirty="0">
                <a:solidFill>
                  <a:schemeClr val="tx1">
                    <a:lumMod val="50000"/>
                    <a:lumOff val="50000"/>
                  </a:schemeClr>
                </a:solidFill>
                <a:latin typeface="Arial Narrow" panose="020B0606020202030204" pitchFamily="34" charset="0"/>
              </a:rPr>
              <a:t>Losing Money</a:t>
            </a:r>
          </a:p>
        </p:txBody>
      </p:sp>
      <p:sp>
        <p:nvSpPr>
          <p:cNvPr id="93" name="Rectangle 92">
            <a:extLst>
              <a:ext uri="{FF2B5EF4-FFF2-40B4-BE49-F238E27FC236}">
                <a16:creationId xmlns:a16="http://schemas.microsoft.com/office/drawing/2014/main" id="{185F2E8A-7DF5-4246-9211-987F9883C2E9}"/>
              </a:ext>
            </a:extLst>
          </p:cNvPr>
          <p:cNvSpPr/>
          <p:nvPr/>
        </p:nvSpPr>
        <p:spPr>
          <a:xfrm>
            <a:off x="435811" y="8347912"/>
            <a:ext cx="5961909" cy="507831"/>
          </a:xfrm>
          <a:prstGeom prst="rect">
            <a:avLst/>
          </a:prstGeom>
        </p:spPr>
        <p:txBody>
          <a:bodyPr wrap="square">
            <a:spAutoFit/>
          </a:bodyPr>
          <a:lstStyle/>
          <a:p>
            <a:r>
              <a:rPr lang="en-AU" sz="540" baseline="30000" dirty="0">
                <a:latin typeface="Arial Narrow" panose="020B0606020202030204" pitchFamily="34" charset="0"/>
              </a:rPr>
              <a:t>[1] </a:t>
            </a:r>
            <a:r>
              <a:rPr lang="en-AU" sz="540" dirty="0">
                <a:latin typeface="Arial Narrow" panose="020B0606020202030204" pitchFamily="34" charset="0"/>
              </a:rPr>
              <a:t>Adapted from: Campbell, N. A., Reece, J.B., Taylor, M.R. and Simon, E.J.</a:t>
            </a:r>
            <a:r>
              <a:rPr lang="en-AU" sz="540" i="1" dirty="0">
                <a:latin typeface="Arial Narrow" panose="020B0606020202030204" pitchFamily="34" charset="0"/>
              </a:rPr>
              <a:t> </a:t>
            </a:r>
            <a:r>
              <a:rPr lang="en-AU" sz="540" dirty="0">
                <a:latin typeface="Arial Narrow" panose="020B0606020202030204" pitchFamily="34" charset="0"/>
              </a:rPr>
              <a:t>(2008). </a:t>
            </a:r>
            <a:r>
              <a:rPr lang="en-AU" sz="540" i="1" dirty="0">
                <a:latin typeface="Arial Narrow" panose="020B0606020202030204" pitchFamily="34" charset="0"/>
              </a:rPr>
              <a:t>Biology: Concepts and Connections: Fifth Edition. </a:t>
            </a:r>
            <a:r>
              <a:rPr lang="en-AU" sz="540" dirty="0">
                <a:latin typeface="Arial Narrow" panose="020B0606020202030204" pitchFamily="34" charset="0"/>
              </a:rPr>
              <a:t>Pearson Education Inc. San Francisco, CA 94111. Page 730.</a:t>
            </a:r>
          </a:p>
          <a:p>
            <a:r>
              <a:rPr lang="en-AU" sz="540" baseline="30000" dirty="0">
                <a:latin typeface="Arial Narrow" panose="020B0606020202030204" pitchFamily="34" charset="0"/>
              </a:rPr>
              <a:t>[2] </a:t>
            </a:r>
            <a:r>
              <a:rPr lang="en-AU" sz="540" dirty="0" err="1">
                <a:latin typeface="Arial Narrow" panose="020B0606020202030204" pitchFamily="34" charset="0"/>
              </a:rPr>
              <a:t>Tsikliras</a:t>
            </a:r>
            <a:r>
              <a:rPr lang="en-AU" sz="540" dirty="0">
                <a:latin typeface="Arial Narrow" panose="020B0606020202030204" pitchFamily="34" charset="0"/>
              </a:rPr>
              <a:t>, A. C. and Froese, R. (2018). </a:t>
            </a:r>
            <a:r>
              <a:rPr lang="en-AU" sz="540" i="1" dirty="0">
                <a:latin typeface="Arial Narrow" panose="020B0606020202030204" pitchFamily="34" charset="0"/>
              </a:rPr>
              <a:t>Maximum sustainable yield. </a:t>
            </a:r>
            <a:r>
              <a:rPr lang="en-AU" sz="540" dirty="0">
                <a:latin typeface="Arial Narrow" panose="020B0606020202030204" pitchFamily="34" charset="0"/>
              </a:rPr>
              <a:t>In book: Reference Module in Earth Systems and Environmental Sciences. DOI:10.1016/B978-0-12-409548-9.10601-3</a:t>
            </a:r>
          </a:p>
          <a:p>
            <a:r>
              <a:rPr lang="en-AU" sz="540" baseline="30000" dirty="0">
                <a:latin typeface="Arial Narrow" panose="020B0606020202030204" pitchFamily="34" charset="0"/>
              </a:rPr>
              <a:t>[3] </a:t>
            </a:r>
            <a:r>
              <a:rPr lang="en-US" sz="540" dirty="0">
                <a:latin typeface="Arial Narrow" panose="020B0606020202030204" pitchFamily="34" charset="0"/>
              </a:rPr>
              <a:t>Adapted from: World Bank (2017). </a:t>
            </a:r>
            <a:r>
              <a:rPr lang="en-US" sz="540" i="1" dirty="0">
                <a:latin typeface="Arial Narrow" panose="020B0606020202030204" pitchFamily="34" charset="0"/>
              </a:rPr>
              <a:t>The Sunken Billions Revisited: Progress and Challenges in Global Marine Fisheries</a:t>
            </a:r>
            <a:r>
              <a:rPr lang="en-US" sz="540" dirty="0">
                <a:latin typeface="Arial Narrow" panose="020B0606020202030204" pitchFamily="34" charset="0"/>
              </a:rPr>
              <a:t>. Washington, DC: World Bank. Environment and Sustainable Development series. DOI:10.1596/978-1-4648-0919-4. License: Creative Commons Attribution CC BY 3.0 IGO. </a:t>
            </a:r>
          </a:p>
          <a:p>
            <a:r>
              <a:rPr lang="en-US" sz="540" baseline="30000" dirty="0">
                <a:latin typeface="Arial Narrow" panose="020B0606020202030204" pitchFamily="34" charset="0"/>
              </a:rPr>
              <a:t>[4] </a:t>
            </a:r>
            <a:r>
              <a:rPr lang="en-US" sz="540" dirty="0">
                <a:latin typeface="Arial Narrow" panose="020B0606020202030204" pitchFamily="34" charset="0"/>
              </a:rPr>
              <a:t>Allison, E. H. (2011). </a:t>
            </a:r>
            <a:r>
              <a:rPr lang="en-US" sz="540" i="1" dirty="0">
                <a:latin typeface="Arial Narrow" panose="020B0606020202030204" pitchFamily="34" charset="0"/>
              </a:rPr>
              <a:t>Aquaculture, Fisheries, Poverty and Food Security. </a:t>
            </a:r>
            <a:r>
              <a:rPr lang="en-US" sz="540" dirty="0">
                <a:latin typeface="Arial Narrow" panose="020B0606020202030204" pitchFamily="34" charset="0"/>
              </a:rPr>
              <a:t>The </a:t>
            </a:r>
            <a:r>
              <a:rPr lang="en-US" sz="540" dirty="0" err="1">
                <a:latin typeface="Arial Narrow" panose="020B0606020202030204" pitchFamily="34" charset="0"/>
              </a:rPr>
              <a:t>WorldFish</a:t>
            </a:r>
            <a:r>
              <a:rPr lang="en-US" sz="540" dirty="0">
                <a:latin typeface="Arial Narrow" panose="020B0606020202030204" pitchFamily="34" charset="0"/>
              </a:rPr>
              <a:t> Centre. Penang. Malaysia. Page 27. </a:t>
            </a:r>
          </a:p>
        </p:txBody>
      </p:sp>
      <p:sp>
        <p:nvSpPr>
          <p:cNvPr id="94" name="Isosceles Triangle 93">
            <a:extLst>
              <a:ext uri="{FF2B5EF4-FFF2-40B4-BE49-F238E27FC236}">
                <a16:creationId xmlns:a16="http://schemas.microsoft.com/office/drawing/2014/main" id="{B4DE4213-B018-4BD5-AD69-64666E12638F}"/>
              </a:ext>
            </a:extLst>
          </p:cNvPr>
          <p:cNvSpPr/>
          <p:nvPr/>
        </p:nvSpPr>
        <p:spPr>
          <a:xfrm rot="3347993">
            <a:off x="5798374" y="6138822"/>
            <a:ext cx="79790" cy="45719"/>
          </a:xfrm>
          <a:prstGeom prs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96" name="TextBox 95">
            <a:extLst>
              <a:ext uri="{FF2B5EF4-FFF2-40B4-BE49-F238E27FC236}">
                <a16:creationId xmlns:a16="http://schemas.microsoft.com/office/drawing/2014/main" id="{4AD34961-985A-4A9C-8B2F-30EE12EB4CE6}"/>
              </a:ext>
            </a:extLst>
          </p:cNvPr>
          <p:cNvSpPr txBox="1"/>
          <p:nvPr/>
        </p:nvSpPr>
        <p:spPr>
          <a:xfrm>
            <a:off x="3800200" y="7589553"/>
            <a:ext cx="2703064" cy="338554"/>
          </a:xfrm>
          <a:prstGeom prst="rect">
            <a:avLst/>
          </a:prstGeom>
          <a:noFill/>
        </p:spPr>
        <p:txBody>
          <a:bodyPr wrap="square" rtlCol="0">
            <a:spAutoFit/>
          </a:bodyPr>
          <a:lstStyle/>
          <a:p>
            <a:r>
              <a:rPr lang="en-AU" sz="800" b="1" dirty="0">
                <a:latin typeface="Arial Narrow" panose="020B0606020202030204" pitchFamily="34" charset="0"/>
              </a:rPr>
              <a:t>Figure 3: The curve is revenue (price of fish x number of fish). A fishery performs best at MEY (the longest dotted line)</a:t>
            </a:r>
            <a:r>
              <a:rPr lang="en-AU" sz="800" b="1" baseline="30000" dirty="0">
                <a:latin typeface="Arial Narrow" panose="020B0606020202030204" pitchFamily="34" charset="0"/>
              </a:rPr>
              <a:t>[3][4].</a:t>
            </a:r>
            <a:r>
              <a:rPr lang="en-AU" sz="800" b="1" dirty="0">
                <a:latin typeface="Arial Narrow" panose="020B0606020202030204" pitchFamily="34" charset="0"/>
              </a:rPr>
              <a:t> </a:t>
            </a:r>
          </a:p>
        </p:txBody>
      </p:sp>
      <p:sp>
        <p:nvSpPr>
          <p:cNvPr id="102" name="Isosceles Triangle 101">
            <a:extLst>
              <a:ext uri="{FF2B5EF4-FFF2-40B4-BE49-F238E27FC236}">
                <a16:creationId xmlns:a16="http://schemas.microsoft.com/office/drawing/2014/main" id="{8D892F0A-7E8A-44D0-A9BD-4AF1F9A98CBA}"/>
              </a:ext>
            </a:extLst>
          </p:cNvPr>
          <p:cNvSpPr/>
          <p:nvPr/>
        </p:nvSpPr>
        <p:spPr>
          <a:xfrm>
            <a:off x="4140074" y="5934034"/>
            <a:ext cx="139477" cy="94025"/>
          </a:xfrm>
          <a:prstGeom prs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03" name="Rectangle 102">
            <a:extLst>
              <a:ext uri="{FF2B5EF4-FFF2-40B4-BE49-F238E27FC236}">
                <a16:creationId xmlns:a16="http://schemas.microsoft.com/office/drawing/2014/main" id="{51E73444-F3E2-4793-A8AA-4799E4D0FC33}"/>
              </a:ext>
            </a:extLst>
          </p:cNvPr>
          <p:cNvSpPr/>
          <p:nvPr/>
        </p:nvSpPr>
        <p:spPr>
          <a:xfrm>
            <a:off x="4136430" y="5746431"/>
            <a:ext cx="2319761" cy="15674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4" name="Rectangle 103">
            <a:extLst>
              <a:ext uri="{FF2B5EF4-FFF2-40B4-BE49-F238E27FC236}">
                <a16:creationId xmlns:a16="http://schemas.microsoft.com/office/drawing/2014/main" id="{886BA017-385F-4390-A813-5030FFD3EE5E}"/>
              </a:ext>
            </a:extLst>
          </p:cNvPr>
          <p:cNvSpPr/>
          <p:nvPr/>
        </p:nvSpPr>
        <p:spPr>
          <a:xfrm>
            <a:off x="513192" y="7988780"/>
            <a:ext cx="5859155" cy="355454"/>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5" name="Rectangle 104">
            <a:extLst>
              <a:ext uri="{FF2B5EF4-FFF2-40B4-BE49-F238E27FC236}">
                <a16:creationId xmlns:a16="http://schemas.microsoft.com/office/drawing/2014/main" id="{2037C2F9-CC40-4153-98F6-69DC32B55F2D}"/>
              </a:ext>
            </a:extLst>
          </p:cNvPr>
          <p:cNvSpPr/>
          <p:nvPr/>
        </p:nvSpPr>
        <p:spPr>
          <a:xfrm>
            <a:off x="530325" y="8018066"/>
            <a:ext cx="5842022" cy="276999"/>
          </a:xfrm>
          <a:prstGeom prst="rect">
            <a:avLst/>
          </a:prstGeom>
        </p:spPr>
        <p:txBody>
          <a:bodyPr wrap="square">
            <a:spAutoFit/>
          </a:bodyPr>
          <a:lstStyle/>
          <a:p>
            <a:pPr>
              <a:spcAft>
                <a:spcPts val="0"/>
              </a:spcAft>
            </a:pPr>
            <a:r>
              <a:rPr lang="en-AU" sz="1200" b="1" dirty="0">
                <a:latin typeface="Arial Narrow" panose="020B0606020202030204" pitchFamily="34" charset="0"/>
                <a:ea typeface="Times New Roman" panose="02020603050405020304" pitchFamily="18" charset="0"/>
              </a:rPr>
              <a:t>Q. Which requires less fishing effort AND costs less?….MEY or MSY?  Ans.</a:t>
            </a:r>
            <a:endParaRPr lang="en-US" sz="1200" b="1" dirty="0">
              <a:latin typeface="Arial Narrow" panose="020B0606020202030204" pitchFamily="34" charset="0"/>
              <a:ea typeface="Times New Roman" panose="02020603050405020304" pitchFamily="18" charset="0"/>
            </a:endParaRPr>
          </a:p>
        </p:txBody>
      </p:sp>
      <p:cxnSp>
        <p:nvCxnSpPr>
          <p:cNvPr id="108" name="Straight Connector 107">
            <a:extLst>
              <a:ext uri="{FF2B5EF4-FFF2-40B4-BE49-F238E27FC236}">
                <a16:creationId xmlns:a16="http://schemas.microsoft.com/office/drawing/2014/main" id="{775A7EB4-57AC-4DA7-81AC-8FEAD8AB4D22}"/>
              </a:ext>
            </a:extLst>
          </p:cNvPr>
          <p:cNvCxnSpPr/>
          <p:nvPr/>
        </p:nvCxnSpPr>
        <p:spPr>
          <a:xfrm flipH="1">
            <a:off x="511470" y="5744686"/>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09" name="Rectangle 108">
            <a:extLst>
              <a:ext uri="{FF2B5EF4-FFF2-40B4-BE49-F238E27FC236}">
                <a16:creationId xmlns:a16="http://schemas.microsoft.com/office/drawing/2014/main" id="{AF800444-1198-4520-B5A9-B072D548DCC8}"/>
              </a:ext>
            </a:extLst>
          </p:cNvPr>
          <p:cNvSpPr/>
          <p:nvPr/>
        </p:nvSpPr>
        <p:spPr>
          <a:xfrm>
            <a:off x="507929" y="5020961"/>
            <a:ext cx="5881835" cy="663937"/>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0" name="Rectangle 109">
            <a:extLst>
              <a:ext uri="{FF2B5EF4-FFF2-40B4-BE49-F238E27FC236}">
                <a16:creationId xmlns:a16="http://schemas.microsoft.com/office/drawing/2014/main" id="{13116042-F2E9-473C-A033-7B9F894AC218}"/>
              </a:ext>
            </a:extLst>
          </p:cNvPr>
          <p:cNvSpPr/>
          <p:nvPr/>
        </p:nvSpPr>
        <p:spPr>
          <a:xfrm>
            <a:off x="516681" y="5028897"/>
            <a:ext cx="5653667" cy="276999"/>
          </a:xfrm>
          <a:prstGeom prst="rect">
            <a:avLst/>
          </a:prstGeom>
        </p:spPr>
        <p:txBody>
          <a:bodyPr wrap="square">
            <a:spAutoFit/>
          </a:bodyPr>
          <a:lstStyle/>
          <a:p>
            <a:pPr>
              <a:spcAft>
                <a:spcPts val="0"/>
              </a:spcAft>
            </a:pPr>
            <a:r>
              <a:rPr lang="en-AU" sz="1200" b="1" dirty="0">
                <a:latin typeface="Arial Narrow" panose="020B0606020202030204" pitchFamily="34" charset="0"/>
                <a:ea typeface="Times New Roman" panose="02020603050405020304" pitchFamily="18" charset="0"/>
              </a:rPr>
              <a:t>Q. Why was Maximum Sustainable Yield (MSY) set at half the carrying capacity (K/2)? Ans. </a:t>
            </a:r>
            <a:endParaRPr lang="en-US" sz="1200" dirty="0">
              <a:latin typeface="Arial Narrow" panose="020B0606020202030204" pitchFamily="34" charset="0"/>
              <a:ea typeface="Times New Roman" panose="02020603050405020304" pitchFamily="18" charset="0"/>
            </a:endParaRPr>
          </a:p>
        </p:txBody>
      </p:sp>
      <p:sp>
        <p:nvSpPr>
          <p:cNvPr id="111" name="Rectangle 110">
            <a:extLst>
              <a:ext uri="{FF2B5EF4-FFF2-40B4-BE49-F238E27FC236}">
                <a16:creationId xmlns:a16="http://schemas.microsoft.com/office/drawing/2014/main" id="{23B23F09-636C-4189-85B2-C004C1ECC9B4}"/>
              </a:ext>
            </a:extLst>
          </p:cNvPr>
          <p:cNvSpPr/>
          <p:nvPr/>
        </p:nvSpPr>
        <p:spPr>
          <a:xfrm>
            <a:off x="573927" y="5328301"/>
            <a:ext cx="5737684" cy="288454"/>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200" dirty="0">
                <a:solidFill>
                  <a:schemeClr val="tx1">
                    <a:lumMod val="65000"/>
                    <a:lumOff val="35000"/>
                  </a:schemeClr>
                </a:solidFill>
                <a:latin typeface="Comic Sans MS" panose="030F0702030302020204" pitchFamily="66" charset="0"/>
              </a:rPr>
              <a:t>At K/2, the population growth rate is at its maximum.</a:t>
            </a:r>
          </a:p>
        </p:txBody>
      </p:sp>
      <p:sp>
        <p:nvSpPr>
          <p:cNvPr id="67" name="TextBox 66">
            <a:extLst>
              <a:ext uri="{FF2B5EF4-FFF2-40B4-BE49-F238E27FC236}">
                <a16:creationId xmlns:a16="http://schemas.microsoft.com/office/drawing/2014/main" id="{31D9E92C-83D3-4F8B-A0E5-E214E7CFD140}"/>
              </a:ext>
            </a:extLst>
          </p:cNvPr>
          <p:cNvSpPr txBox="1"/>
          <p:nvPr/>
        </p:nvSpPr>
        <p:spPr>
          <a:xfrm rot="5400000">
            <a:off x="4285873" y="5759433"/>
            <a:ext cx="461665" cy="480074"/>
          </a:xfrm>
          <a:prstGeom prst="rect">
            <a:avLst/>
          </a:prstGeom>
          <a:noFill/>
        </p:spPr>
        <p:txBody>
          <a:bodyPr vert="vert270" wrap="square" rtlCol="0">
            <a:spAutoFit/>
          </a:bodyPr>
          <a:lstStyle/>
          <a:p>
            <a:pPr algn="ctr"/>
            <a:r>
              <a:rPr lang="en-AU" sz="600" b="1" dirty="0">
                <a:solidFill>
                  <a:schemeClr val="tx1">
                    <a:lumMod val="50000"/>
                    <a:lumOff val="50000"/>
                  </a:schemeClr>
                </a:solidFill>
                <a:latin typeface="Arial Narrow" panose="020B0606020202030204" pitchFamily="34" charset="0"/>
              </a:rPr>
              <a:t>Fishery makes the </a:t>
            </a:r>
            <a:r>
              <a:rPr lang="en-AU" sz="600" b="1" i="1" dirty="0">
                <a:solidFill>
                  <a:schemeClr val="tx1">
                    <a:lumMod val="50000"/>
                    <a:lumOff val="50000"/>
                  </a:schemeClr>
                </a:solidFill>
                <a:latin typeface="Arial Narrow" panose="020B0606020202030204" pitchFamily="34" charset="0"/>
              </a:rPr>
              <a:t>most </a:t>
            </a:r>
            <a:r>
              <a:rPr lang="en-AU" sz="600" b="1" dirty="0">
                <a:solidFill>
                  <a:schemeClr val="tx1">
                    <a:lumMod val="50000"/>
                    <a:lumOff val="50000"/>
                  </a:schemeClr>
                </a:solidFill>
                <a:latin typeface="Arial Narrow" panose="020B0606020202030204" pitchFamily="34" charset="0"/>
              </a:rPr>
              <a:t>money </a:t>
            </a:r>
          </a:p>
        </p:txBody>
      </p:sp>
      <p:sp>
        <p:nvSpPr>
          <p:cNvPr id="4" name="TextBox 3">
            <a:extLst>
              <a:ext uri="{FF2B5EF4-FFF2-40B4-BE49-F238E27FC236}">
                <a16:creationId xmlns:a16="http://schemas.microsoft.com/office/drawing/2014/main" id="{5DCCD131-6542-4401-A3AF-C70008C9172A}"/>
              </a:ext>
            </a:extLst>
          </p:cNvPr>
          <p:cNvSpPr txBox="1"/>
          <p:nvPr/>
        </p:nvSpPr>
        <p:spPr>
          <a:xfrm>
            <a:off x="1850649" y="2724056"/>
            <a:ext cx="1624630" cy="553998"/>
          </a:xfrm>
          <a:prstGeom prst="rect">
            <a:avLst/>
          </a:prstGeom>
          <a:noFill/>
        </p:spPr>
        <p:txBody>
          <a:bodyPr wrap="square" rtlCol="0">
            <a:spAutoFit/>
          </a:bodyPr>
          <a:lstStyle/>
          <a:p>
            <a:r>
              <a:rPr lang="en-AU" sz="600" dirty="0">
                <a:latin typeface="Arial Narrow" panose="020B0606020202030204" pitchFamily="34" charset="0"/>
              </a:rPr>
              <a:t>G = population growth rate</a:t>
            </a:r>
          </a:p>
          <a:p>
            <a:r>
              <a:rPr lang="en-AU" sz="600" dirty="0">
                <a:latin typeface="Arial Narrow" panose="020B0606020202030204" pitchFamily="34" charset="0"/>
              </a:rPr>
              <a:t>r = intrinsic rate of increase </a:t>
            </a:r>
          </a:p>
          <a:p>
            <a:r>
              <a:rPr lang="en-AU" sz="600" dirty="0">
                <a:latin typeface="Arial Narrow" panose="020B0606020202030204" pitchFamily="34" charset="0"/>
              </a:rPr>
              <a:t>N = number of individuals</a:t>
            </a:r>
          </a:p>
          <a:p>
            <a:r>
              <a:rPr lang="en-AU" sz="600" dirty="0">
                <a:latin typeface="Arial Narrow" panose="020B0606020202030204" pitchFamily="34" charset="0"/>
              </a:rPr>
              <a:t>K = carrying capacity</a:t>
            </a:r>
          </a:p>
          <a:p>
            <a:r>
              <a:rPr lang="en-AU" sz="600" dirty="0">
                <a:latin typeface="Arial Narrow" panose="020B0606020202030204" pitchFamily="34" charset="0"/>
              </a:rPr>
              <a:t>(K-N)/K = limiting factors</a:t>
            </a:r>
          </a:p>
        </p:txBody>
      </p:sp>
      <p:cxnSp>
        <p:nvCxnSpPr>
          <p:cNvPr id="6" name="Straight Connector 5">
            <a:extLst>
              <a:ext uri="{FF2B5EF4-FFF2-40B4-BE49-F238E27FC236}">
                <a16:creationId xmlns:a16="http://schemas.microsoft.com/office/drawing/2014/main" id="{3781307F-1EE5-46E0-9204-4A697E82A80E}"/>
              </a:ext>
            </a:extLst>
          </p:cNvPr>
          <p:cNvCxnSpPr>
            <a:cxnSpLocks/>
          </p:cNvCxnSpPr>
          <p:nvPr/>
        </p:nvCxnSpPr>
        <p:spPr>
          <a:xfrm>
            <a:off x="4605529" y="6556371"/>
            <a:ext cx="0" cy="531374"/>
          </a:xfrm>
          <a:prstGeom prst="line">
            <a:avLst/>
          </a:prstGeom>
          <a:ln w="28575">
            <a:solidFill>
              <a:schemeClr val="bg1">
                <a:lumMod val="7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ACCB2860-34A1-470E-9AF5-68A0398F295F}"/>
              </a:ext>
            </a:extLst>
          </p:cNvPr>
          <p:cNvCxnSpPr>
            <a:cxnSpLocks/>
          </p:cNvCxnSpPr>
          <p:nvPr/>
        </p:nvCxnSpPr>
        <p:spPr>
          <a:xfrm>
            <a:off x="4971737" y="6369748"/>
            <a:ext cx="3613" cy="420369"/>
          </a:xfrm>
          <a:prstGeom prst="line">
            <a:avLst/>
          </a:prstGeom>
          <a:ln w="28575">
            <a:solidFill>
              <a:schemeClr val="bg1">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77" name="Rectangle 76">
            <a:extLst>
              <a:ext uri="{FF2B5EF4-FFF2-40B4-BE49-F238E27FC236}">
                <a16:creationId xmlns:a16="http://schemas.microsoft.com/office/drawing/2014/main" id="{F46ED235-DEB2-4EE2-8582-5432569CF6FD}"/>
              </a:ext>
            </a:extLst>
          </p:cNvPr>
          <p:cNvSpPr/>
          <p:nvPr/>
        </p:nvSpPr>
        <p:spPr>
          <a:xfrm>
            <a:off x="5160430" y="8028638"/>
            <a:ext cx="1147420" cy="24572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200" dirty="0">
              <a:solidFill>
                <a:schemeClr val="tx1">
                  <a:lumMod val="65000"/>
                  <a:lumOff val="35000"/>
                </a:schemeClr>
              </a:solidFill>
              <a:latin typeface="Comic Sans MS" panose="030F0702030302020204" pitchFamily="66" charset="0"/>
            </a:endParaRPr>
          </a:p>
        </p:txBody>
      </p:sp>
      <p:sp>
        <p:nvSpPr>
          <p:cNvPr id="82" name="Rectangle 81">
            <a:extLst>
              <a:ext uri="{FF2B5EF4-FFF2-40B4-BE49-F238E27FC236}">
                <a16:creationId xmlns:a16="http://schemas.microsoft.com/office/drawing/2014/main" id="{B495E8BD-B65B-44BF-B5CE-F3535B1359F0}"/>
              </a:ext>
            </a:extLst>
          </p:cNvPr>
          <p:cNvSpPr/>
          <p:nvPr/>
        </p:nvSpPr>
        <p:spPr>
          <a:xfrm>
            <a:off x="5160430" y="8022702"/>
            <a:ext cx="644962" cy="276999"/>
          </a:xfrm>
          <a:prstGeom prst="rect">
            <a:avLst/>
          </a:prstGeom>
        </p:spPr>
        <p:txBody>
          <a:bodyPr wrap="square">
            <a:spAutoFit/>
          </a:bodyPr>
          <a:lstStyle/>
          <a:p>
            <a:r>
              <a:rPr lang="en-AU" sz="1200" dirty="0">
                <a:solidFill>
                  <a:schemeClr val="tx1">
                    <a:lumMod val="65000"/>
                    <a:lumOff val="35000"/>
                  </a:schemeClr>
                </a:solidFill>
                <a:latin typeface="Comic Sans MS" panose="030F0702030302020204" pitchFamily="66" charset="0"/>
              </a:rPr>
              <a:t>MEY </a:t>
            </a:r>
          </a:p>
        </p:txBody>
      </p:sp>
      <p:sp>
        <p:nvSpPr>
          <p:cNvPr id="38" name="Rectangle 37">
            <a:extLst>
              <a:ext uri="{FF2B5EF4-FFF2-40B4-BE49-F238E27FC236}">
                <a16:creationId xmlns:a16="http://schemas.microsoft.com/office/drawing/2014/main" id="{BD3F5125-340D-490B-B0CC-B32A69262577}"/>
              </a:ext>
            </a:extLst>
          </p:cNvPr>
          <p:cNvSpPr/>
          <p:nvPr/>
        </p:nvSpPr>
        <p:spPr>
          <a:xfrm>
            <a:off x="5355269" y="2941399"/>
            <a:ext cx="1042451" cy="461665"/>
          </a:xfrm>
          <a:prstGeom prst="rect">
            <a:avLst/>
          </a:prstGeom>
        </p:spPr>
        <p:txBody>
          <a:bodyPr wrap="square">
            <a:spAutoFit/>
          </a:bodyPr>
          <a:lstStyle/>
          <a:p>
            <a:r>
              <a:rPr lang="en-US" sz="600" i="1" dirty="0">
                <a:latin typeface="Arial Narrow" panose="020B0606020202030204" pitchFamily="34" charset="0"/>
              </a:rPr>
              <a:t>Note: </a:t>
            </a:r>
            <a:r>
              <a:rPr lang="en-US" sz="600" dirty="0">
                <a:latin typeface="Arial Narrow" panose="020B0606020202030204" pitchFamily="34" charset="0"/>
              </a:rPr>
              <a:t>At MSY, individuals removed from a population are replaced with newborns in the </a:t>
            </a:r>
            <a:r>
              <a:rPr lang="en-US" sz="600" i="1" dirty="0">
                <a:latin typeface="Arial Narrow" panose="020B0606020202030204" pitchFamily="34" charset="0"/>
              </a:rPr>
              <a:t>fastest </a:t>
            </a:r>
            <a:r>
              <a:rPr lang="en-US" sz="600" dirty="0">
                <a:latin typeface="Arial Narrow" panose="020B0606020202030204" pitchFamily="34" charset="0"/>
              </a:rPr>
              <a:t>amount of time.</a:t>
            </a:r>
          </a:p>
        </p:txBody>
      </p:sp>
      <p:sp>
        <p:nvSpPr>
          <p:cNvPr id="95" name="TextBox 36">
            <a:extLst>
              <a:ext uri="{FF2B5EF4-FFF2-40B4-BE49-F238E27FC236}">
                <a16:creationId xmlns:a16="http://schemas.microsoft.com/office/drawing/2014/main" id="{8F9F6197-1533-414D-9FAE-B681650AA6C9}"/>
              </a:ext>
            </a:extLst>
          </p:cNvPr>
          <p:cNvSpPr txBox="1"/>
          <p:nvPr/>
        </p:nvSpPr>
        <p:spPr>
          <a:xfrm>
            <a:off x="463269" y="8810616"/>
            <a:ext cx="219901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2019 	                                               </a:t>
            </a:r>
            <a:endParaRPr lang="en-AU" sz="1100" b="1" dirty="0">
              <a:latin typeface="Arial Narrow" pitchFamily="34" charset="0"/>
            </a:endParaRPr>
          </a:p>
        </p:txBody>
      </p:sp>
      <p:sp>
        <p:nvSpPr>
          <p:cNvPr id="83" name="TextBox 82">
            <a:extLst>
              <a:ext uri="{FF2B5EF4-FFF2-40B4-BE49-F238E27FC236}">
                <a16:creationId xmlns:a16="http://schemas.microsoft.com/office/drawing/2014/main" id="{782DCE69-C941-4C6D-B5A1-ECF5ACE51DC2}"/>
              </a:ext>
            </a:extLst>
          </p:cNvPr>
          <p:cNvSpPr txBox="1"/>
          <p:nvPr/>
        </p:nvSpPr>
        <p:spPr>
          <a:xfrm rot="10015006">
            <a:off x="5606752" y="6838888"/>
            <a:ext cx="307777" cy="537408"/>
          </a:xfrm>
          <a:prstGeom prst="rect">
            <a:avLst/>
          </a:prstGeom>
          <a:noFill/>
        </p:spPr>
        <p:txBody>
          <a:bodyPr vert="vert270" wrap="square" rtlCol="0">
            <a:spAutoFit/>
          </a:bodyPr>
          <a:lstStyle/>
          <a:p>
            <a:pPr algn="ctr"/>
            <a:r>
              <a:rPr lang="en-AU" sz="800" b="1" dirty="0">
                <a:latin typeface="Arial Narrow" panose="020B0606020202030204" pitchFamily="34" charset="0"/>
              </a:rPr>
              <a:t>REVENUE</a:t>
            </a:r>
          </a:p>
        </p:txBody>
      </p:sp>
      <p:sp>
        <p:nvSpPr>
          <p:cNvPr id="74" name="Oval 73">
            <a:extLst>
              <a:ext uri="{FF2B5EF4-FFF2-40B4-BE49-F238E27FC236}">
                <a16:creationId xmlns:a16="http://schemas.microsoft.com/office/drawing/2014/main" id="{981C7C86-6AFA-459B-BB4E-481C693B0099}"/>
              </a:ext>
            </a:extLst>
          </p:cNvPr>
          <p:cNvSpPr/>
          <p:nvPr/>
        </p:nvSpPr>
        <p:spPr>
          <a:xfrm>
            <a:off x="4292512" y="428645"/>
            <a:ext cx="176053" cy="15005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75" name="TextBox 74">
            <a:extLst>
              <a:ext uri="{FF2B5EF4-FFF2-40B4-BE49-F238E27FC236}">
                <a16:creationId xmlns:a16="http://schemas.microsoft.com/office/drawing/2014/main" id="{22D09C2C-FDF9-4CF3-AD2D-15E04B304BA3}"/>
              </a:ext>
            </a:extLst>
          </p:cNvPr>
          <p:cNvSpPr txBox="1"/>
          <p:nvPr/>
        </p:nvSpPr>
        <p:spPr>
          <a:xfrm>
            <a:off x="4209295" y="410840"/>
            <a:ext cx="388137" cy="184666"/>
          </a:xfrm>
          <a:prstGeom prst="rect">
            <a:avLst/>
          </a:prstGeom>
          <a:noFill/>
        </p:spPr>
        <p:txBody>
          <a:bodyPr wrap="square" rtlCol="0">
            <a:spAutoFit/>
          </a:bodyPr>
          <a:lstStyle/>
          <a:p>
            <a:r>
              <a:rPr lang="en-AU" sz="600" b="1" dirty="0">
                <a:solidFill>
                  <a:schemeClr val="bg1"/>
                </a:solidFill>
                <a:latin typeface="Arial Narrow" panose="020B0606020202030204" pitchFamily="34" charset="0"/>
              </a:rPr>
              <a:t>T143</a:t>
            </a:r>
          </a:p>
        </p:txBody>
      </p:sp>
      <p:cxnSp>
        <p:nvCxnSpPr>
          <p:cNvPr id="86" name="Straight Arrow Connector 85">
            <a:extLst>
              <a:ext uri="{FF2B5EF4-FFF2-40B4-BE49-F238E27FC236}">
                <a16:creationId xmlns:a16="http://schemas.microsoft.com/office/drawing/2014/main" id="{F9140302-78B6-47E9-AF5A-62D9FAC27629}"/>
              </a:ext>
            </a:extLst>
          </p:cNvPr>
          <p:cNvCxnSpPr>
            <a:cxnSpLocks/>
          </p:cNvCxnSpPr>
          <p:nvPr/>
        </p:nvCxnSpPr>
        <p:spPr>
          <a:xfrm flipH="1">
            <a:off x="4973544" y="6239442"/>
            <a:ext cx="1443" cy="18496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2607771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alpha val="33000"/>
          </a:schemeClr>
        </a:solidFill>
        <a:effectLst/>
      </p:bgPr>
    </p:bg>
    <p:spTree>
      <p:nvGrpSpPr>
        <p:cNvPr id="1" name=""/>
        <p:cNvGrpSpPr/>
        <p:nvPr/>
      </p:nvGrpSpPr>
      <p:grpSpPr>
        <a:xfrm>
          <a:off x="0" y="0"/>
          <a:ext cx="0" cy="0"/>
          <a:chOff x="0" y="0"/>
          <a:chExt cx="0" cy="0"/>
        </a:xfrm>
      </p:grpSpPr>
      <p:cxnSp>
        <p:nvCxnSpPr>
          <p:cNvPr id="15" name="Straight Connector 14"/>
          <p:cNvCxnSpPr/>
          <p:nvPr/>
        </p:nvCxnSpPr>
        <p:spPr>
          <a:xfrm flipH="1">
            <a:off x="508863" y="969600"/>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extBox 17"/>
          <p:cNvSpPr txBox="1"/>
          <p:nvPr/>
        </p:nvSpPr>
        <p:spPr>
          <a:xfrm>
            <a:off x="5486430" y="14613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
        <p:nvSpPr>
          <p:cNvPr id="3" name="TextBox 2"/>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12" name="TextBox 36"/>
          <p:cNvSpPr txBox="1"/>
          <p:nvPr/>
        </p:nvSpPr>
        <p:spPr>
          <a:xfrm>
            <a:off x="5876474" y="8805118"/>
            <a:ext cx="52124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100" dirty="0">
                <a:latin typeface="Arial Narrow" pitchFamily="34" charset="0"/>
              </a:rPr>
              <a:t>138</a:t>
            </a:r>
            <a:endParaRPr lang="en-AU" sz="1100" dirty="0">
              <a:latin typeface="Arial Narrow" pitchFamily="34" charset="0"/>
            </a:endParaRPr>
          </a:p>
        </p:txBody>
      </p:sp>
      <p:sp>
        <p:nvSpPr>
          <p:cNvPr id="57" name="TextBox 36"/>
          <p:cNvSpPr txBox="1"/>
          <p:nvPr/>
        </p:nvSpPr>
        <p:spPr>
          <a:xfrm>
            <a:off x="463269" y="8810616"/>
            <a:ext cx="219901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2019 	                                               </a:t>
            </a:r>
            <a:endParaRPr lang="en-AU" sz="1100" b="1" dirty="0">
              <a:latin typeface="Arial Narrow" pitchFamily="34" charset="0"/>
            </a:endParaRPr>
          </a:p>
        </p:txBody>
      </p:sp>
      <p:cxnSp>
        <p:nvCxnSpPr>
          <p:cNvPr id="19" name="Straight Connector 18"/>
          <p:cNvCxnSpPr/>
          <p:nvPr/>
        </p:nvCxnSpPr>
        <p:spPr>
          <a:xfrm flipH="1">
            <a:off x="482612" y="8817257"/>
            <a:ext cx="5907340" cy="422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9" name="TextBox 58">
            <a:extLst>
              <a:ext uri="{FF2B5EF4-FFF2-40B4-BE49-F238E27FC236}">
                <a16:creationId xmlns:a16="http://schemas.microsoft.com/office/drawing/2014/main" id="{B47AF8B6-8FB8-4F6E-8771-2ABC2CA0462D}"/>
              </a:ext>
            </a:extLst>
          </p:cNvPr>
          <p:cNvSpPr txBox="1"/>
          <p:nvPr/>
        </p:nvSpPr>
        <p:spPr>
          <a:xfrm>
            <a:off x="1374209" y="82118"/>
            <a:ext cx="4112222" cy="923330"/>
          </a:xfrm>
          <a:prstGeom prst="rect">
            <a:avLst/>
          </a:prstGeom>
          <a:noFill/>
        </p:spPr>
        <p:txBody>
          <a:bodyPr wrap="square" rtlCol="0">
            <a:spAutoFit/>
          </a:bodyPr>
          <a:lstStyle/>
          <a:p>
            <a:r>
              <a:rPr lang="en-US" b="1" dirty="0">
                <a:latin typeface="Arial Narrow" pitchFamily="34" charset="0"/>
              </a:rPr>
              <a:t>The Bigger Picture – </a:t>
            </a:r>
            <a:r>
              <a:rPr lang="en-US" sz="1200" dirty="0" err="1">
                <a:latin typeface="Arial Narrow" pitchFamily="34" charset="0"/>
              </a:rPr>
              <a:t>Recognise</a:t>
            </a:r>
            <a:r>
              <a:rPr lang="en-US" sz="1200" dirty="0">
                <a:latin typeface="Arial Narrow" pitchFamily="34" charset="0"/>
              </a:rPr>
              <a:t> that fisheries management has shifted from single species maximum sustainable yield towards ecosystem-based fisheries management</a:t>
            </a:r>
          </a:p>
          <a:p>
            <a:r>
              <a:rPr lang="en-US" sz="1200" b="1" dirty="0">
                <a:latin typeface="Arial Narrow" panose="020B0606020202030204" pitchFamily="34" charset="0"/>
              </a:rPr>
              <a:t> </a:t>
            </a:r>
            <a:endParaRPr lang="en-US" sz="1200" i="1" dirty="0">
              <a:latin typeface="Arial Narrow" pitchFamily="34" charset="0"/>
            </a:endParaRPr>
          </a:p>
        </p:txBody>
      </p:sp>
      <p:sp>
        <p:nvSpPr>
          <p:cNvPr id="60" name="TextBox 36">
            <a:extLst>
              <a:ext uri="{FF2B5EF4-FFF2-40B4-BE49-F238E27FC236}">
                <a16:creationId xmlns:a16="http://schemas.microsoft.com/office/drawing/2014/main" id="{6DC2C05C-35D8-49B4-804A-8B8A559A864A}"/>
              </a:ext>
            </a:extLst>
          </p:cNvPr>
          <p:cNvSpPr txBox="1"/>
          <p:nvPr/>
        </p:nvSpPr>
        <p:spPr>
          <a:xfrm>
            <a:off x="2286712" y="8805118"/>
            <a:ext cx="3734575"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Unit 4. Topic 2. Subject Matter: Fisheries and Population Dynamics</a:t>
            </a:r>
            <a:endParaRPr lang="en-AU" sz="1100" b="1" dirty="0">
              <a:latin typeface="Arial Narrow" pitchFamily="34" charset="0"/>
            </a:endParaRPr>
          </a:p>
        </p:txBody>
      </p:sp>
      <p:sp>
        <p:nvSpPr>
          <p:cNvPr id="17" name="TextBox 16">
            <a:extLst>
              <a:ext uri="{FF2B5EF4-FFF2-40B4-BE49-F238E27FC236}">
                <a16:creationId xmlns:a16="http://schemas.microsoft.com/office/drawing/2014/main" id="{EF79B1A8-AC97-4449-84BA-7300F5F2C191}"/>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21" name="Rectangle 20">
            <a:extLst>
              <a:ext uri="{FF2B5EF4-FFF2-40B4-BE49-F238E27FC236}">
                <a16:creationId xmlns:a16="http://schemas.microsoft.com/office/drawing/2014/main" id="{713409C9-747D-42B7-8AA1-8CC80C954301}"/>
              </a:ext>
            </a:extLst>
          </p:cNvPr>
          <p:cNvSpPr/>
          <p:nvPr/>
        </p:nvSpPr>
        <p:spPr>
          <a:xfrm>
            <a:off x="508863" y="1475655"/>
            <a:ext cx="2200057" cy="187214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2" name="TextBox 21">
            <a:extLst>
              <a:ext uri="{FF2B5EF4-FFF2-40B4-BE49-F238E27FC236}">
                <a16:creationId xmlns:a16="http://schemas.microsoft.com/office/drawing/2014/main" id="{B4835497-37F7-4DC9-99FA-D81930B1B9C3}"/>
              </a:ext>
            </a:extLst>
          </p:cNvPr>
          <p:cNvSpPr txBox="1"/>
          <p:nvPr/>
        </p:nvSpPr>
        <p:spPr>
          <a:xfrm>
            <a:off x="247855" y="1482973"/>
            <a:ext cx="2752204" cy="215444"/>
          </a:xfrm>
          <a:prstGeom prst="rect">
            <a:avLst/>
          </a:prstGeom>
          <a:noFill/>
        </p:spPr>
        <p:txBody>
          <a:bodyPr wrap="square" rtlCol="0">
            <a:spAutoFit/>
          </a:bodyPr>
          <a:lstStyle/>
          <a:p>
            <a:pPr algn="ctr"/>
            <a:r>
              <a:rPr lang="en-AU" sz="800" b="1" u="sng" dirty="0">
                <a:latin typeface="Arial Narrow" panose="020B0606020202030204" pitchFamily="34" charset="0"/>
              </a:rPr>
              <a:t>Ecosystem-based Fisheries Management (EBFM)</a:t>
            </a:r>
          </a:p>
        </p:txBody>
      </p:sp>
      <p:cxnSp>
        <p:nvCxnSpPr>
          <p:cNvPr id="23" name="Straight Connector 22">
            <a:extLst>
              <a:ext uri="{FF2B5EF4-FFF2-40B4-BE49-F238E27FC236}">
                <a16:creationId xmlns:a16="http://schemas.microsoft.com/office/drawing/2014/main" id="{119ED3E3-FF80-40DA-9F7E-320324E917F2}"/>
              </a:ext>
            </a:extLst>
          </p:cNvPr>
          <p:cNvCxnSpPr>
            <a:cxnSpLocks/>
          </p:cNvCxnSpPr>
          <p:nvPr/>
        </p:nvCxnSpPr>
        <p:spPr>
          <a:xfrm flipV="1">
            <a:off x="496776" y="1149163"/>
            <a:ext cx="1996120" cy="31152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FF42E934-7356-4167-A3AA-E02C01836088}"/>
              </a:ext>
            </a:extLst>
          </p:cNvPr>
          <p:cNvCxnSpPr>
            <a:cxnSpLocks/>
          </p:cNvCxnSpPr>
          <p:nvPr/>
        </p:nvCxnSpPr>
        <p:spPr>
          <a:xfrm flipV="1">
            <a:off x="550782" y="1333576"/>
            <a:ext cx="2019903" cy="13378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6" name="Freeform 20">
            <a:extLst>
              <a:ext uri="{FF2B5EF4-FFF2-40B4-BE49-F238E27FC236}">
                <a16:creationId xmlns:a16="http://schemas.microsoft.com/office/drawing/2014/main" id="{3669226A-187C-45D3-9AD7-F15005C2F22E}"/>
              </a:ext>
            </a:extLst>
          </p:cNvPr>
          <p:cNvSpPr/>
          <p:nvPr/>
        </p:nvSpPr>
        <p:spPr>
          <a:xfrm>
            <a:off x="765963" y="2562470"/>
            <a:ext cx="159488" cy="21553"/>
          </a:xfrm>
          <a:custGeom>
            <a:avLst/>
            <a:gdLst>
              <a:gd name="connsiteX0" fmla="*/ 0 w 159488"/>
              <a:gd name="connsiteY0" fmla="*/ 0 h 21553"/>
              <a:gd name="connsiteX1" fmla="*/ 53162 w 159488"/>
              <a:gd name="connsiteY1" fmla="*/ 21265 h 21553"/>
              <a:gd name="connsiteX2" fmla="*/ 159488 w 159488"/>
              <a:gd name="connsiteY2" fmla="*/ 10633 h 21553"/>
            </a:gdLst>
            <a:ahLst/>
            <a:cxnLst>
              <a:cxn ang="0">
                <a:pos x="connsiteX0" y="connsiteY0"/>
              </a:cxn>
              <a:cxn ang="0">
                <a:pos x="connsiteX1" y="connsiteY1"/>
              </a:cxn>
              <a:cxn ang="0">
                <a:pos x="connsiteX2" y="connsiteY2"/>
              </a:cxn>
            </a:cxnLst>
            <a:rect l="l" t="t" r="r" b="b"/>
            <a:pathLst>
              <a:path w="159488" h="21553">
                <a:moveTo>
                  <a:pt x="0" y="0"/>
                </a:moveTo>
                <a:cubicBezTo>
                  <a:pt x="17721" y="7088"/>
                  <a:pt x="34119" y="19995"/>
                  <a:pt x="53162" y="21265"/>
                </a:cubicBezTo>
                <a:cubicBezTo>
                  <a:pt x="88702" y="23634"/>
                  <a:pt x="159488" y="10633"/>
                  <a:pt x="159488" y="10633"/>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7" name="Freeform 22">
            <a:extLst>
              <a:ext uri="{FF2B5EF4-FFF2-40B4-BE49-F238E27FC236}">
                <a16:creationId xmlns:a16="http://schemas.microsoft.com/office/drawing/2014/main" id="{53CBA6F1-A313-4462-BCCD-8073B6949F98}"/>
              </a:ext>
            </a:extLst>
          </p:cNvPr>
          <p:cNvSpPr/>
          <p:nvPr/>
        </p:nvSpPr>
        <p:spPr>
          <a:xfrm>
            <a:off x="603443" y="2480600"/>
            <a:ext cx="856749" cy="483879"/>
          </a:xfrm>
          <a:custGeom>
            <a:avLst/>
            <a:gdLst>
              <a:gd name="connsiteX0" fmla="*/ 353676 w 619816"/>
              <a:gd name="connsiteY0" fmla="*/ 563526 h 564429"/>
              <a:gd name="connsiteX1" fmla="*/ 279248 w 619816"/>
              <a:gd name="connsiteY1" fmla="*/ 552893 h 564429"/>
              <a:gd name="connsiteX2" fmla="*/ 236718 w 619816"/>
              <a:gd name="connsiteY2" fmla="*/ 531628 h 564429"/>
              <a:gd name="connsiteX3" fmla="*/ 141025 w 619816"/>
              <a:gd name="connsiteY3" fmla="*/ 520995 h 564429"/>
              <a:gd name="connsiteX4" fmla="*/ 66597 w 619816"/>
              <a:gd name="connsiteY4" fmla="*/ 478465 h 564429"/>
              <a:gd name="connsiteX5" fmla="*/ 45332 w 619816"/>
              <a:gd name="connsiteY5" fmla="*/ 446567 h 564429"/>
              <a:gd name="connsiteX6" fmla="*/ 24066 w 619816"/>
              <a:gd name="connsiteY6" fmla="*/ 425302 h 564429"/>
              <a:gd name="connsiteX7" fmla="*/ 24066 w 619816"/>
              <a:gd name="connsiteY7" fmla="*/ 159488 h 564429"/>
              <a:gd name="connsiteX8" fmla="*/ 55964 w 619816"/>
              <a:gd name="connsiteY8" fmla="*/ 148856 h 564429"/>
              <a:gd name="connsiteX9" fmla="*/ 98494 w 619816"/>
              <a:gd name="connsiteY9" fmla="*/ 85060 h 564429"/>
              <a:gd name="connsiteX10" fmla="*/ 130392 w 619816"/>
              <a:gd name="connsiteY10" fmla="*/ 74428 h 564429"/>
              <a:gd name="connsiteX11" fmla="*/ 215453 w 619816"/>
              <a:gd name="connsiteY11" fmla="*/ 31898 h 564429"/>
              <a:gd name="connsiteX12" fmla="*/ 300513 w 619816"/>
              <a:gd name="connsiteY12" fmla="*/ 21265 h 564429"/>
              <a:gd name="connsiteX13" fmla="*/ 417471 w 619816"/>
              <a:gd name="connsiteY13" fmla="*/ 0 h 564429"/>
              <a:gd name="connsiteX14" fmla="*/ 460001 w 619816"/>
              <a:gd name="connsiteY14" fmla="*/ 10633 h 564429"/>
              <a:gd name="connsiteX15" fmla="*/ 523797 w 619816"/>
              <a:gd name="connsiteY15" fmla="*/ 21265 h 564429"/>
              <a:gd name="connsiteX16" fmla="*/ 566327 w 619816"/>
              <a:gd name="connsiteY16" fmla="*/ 63795 h 564429"/>
              <a:gd name="connsiteX17" fmla="*/ 608857 w 619816"/>
              <a:gd name="connsiteY17" fmla="*/ 127591 h 564429"/>
              <a:gd name="connsiteX18" fmla="*/ 608857 w 619816"/>
              <a:gd name="connsiteY18" fmla="*/ 425302 h 564429"/>
              <a:gd name="connsiteX19" fmla="*/ 598225 w 619816"/>
              <a:gd name="connsiteY19" fmla="*/ 457200 h 564429"/>
              <a:gd name="connsiteX20" fmla="*/ 545062 w 619816"/>
              <a:gd name="connsiteY20" fmla="*/ 467833 h 564429"/>
              <a:gd name="connsiteX21" fmla="*/ 513164 w 619816"/>
              <a:gd name="connsiteY21" fmla="*/ 478465 h 564429"/>
              <a:gd name="connsiteX22" fmla="*/ 481266 w 619816"/>
              <a:gd name="connsiteY22" fmla="*/ 478465 h 564429"/>
              <a:gd name="connsiteX23" fmla="*/ 449369 w 619816"/>
              <a:gd name="connsiteY23" fmla="*/ 467833 h 564429"/>
              <a:gd name="connsiteX24" fmla="*/ 438736 w 619816"/>
              <a:gd name="connsiteY24" fmla="*/ 499730 h 564429"/>
              <a:gd name="connsiteX25" fmla="*/ 374941 w 619816"/>
              <a:gd name="connsiteY25" fmla="*/ 520995 h 564429"/>
              <a:gd name="connsiteX26" fmla="*/ 332411 w 619816"/>
              <a:gd name="connsiteY26" fmla="*/ 531628 h 564429"/>
              <a:gd name="connsiteX27" fmla="*/ 353676 w 619816"/>
              <a:gd name="connsiteY27" fmla="*/ 563526 h 564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19816" h="564429">
                <a:moveTo>
                  <a:pt x="353676" y="563526"/>
                </a:moveTo>
                <a:cubicBezTo>
                  <a:pt x="344816" y="567070"/>
                  <a:pt x="303426" y="559487"/>
                  <a:pt x="279248" y="552893"/>
                </a:cubicBezTo>
                <a:cubicBezTo>
                  <a:pt x="263957" y="548723"/>
                  <a:pt x="252162" y="535192"/>
                  <a:pt x="236718" y="531628"/>
                </a:cubicBezTo>
                <a:cubicBezTo>
                  <a:pt x="205446" y="524411"/>
                  <a:pt x="172923" y="524539"/>
                  <a:pt x="141025" y="520995"/>
                </a:cubicBezTo>
                <a:cubicBezTo>
                  <a:pt x="124345" y="512655"/>
                  <a:pt x="81626" y="493495"/>
                  <a:pt x="66597" y="478465"/>
                </a:cubicBezTo>
                <a:cubicBezTo>
                  <a:pt x="57561" y="469429"/>
                  <a:pt x="53315" y="456546"/>
                  <a:pt x="45332" y="446567"/>
                </a:cubicBezTo>
                <a:cubicBezTo>
                  <a:pt x="39070" y="438739"/>
                  <a:pt x="31155" y="432390"/>
                  <a:pt x="24066" y="425302"/>
                </a:cubicBezTo>
                <a:cubicBezTo>
                  <a:pt x="-8277" y="328271"/>
                  <a:pt x="-7766" y="342525"/>
                  <a:pt x="24066" y="159488"/>
                </a:cubicBezTo>
                <a:cubicBezTo>
                  <a:pt x="25986" y="148446"/>
                  <a:pt x="45331" y="152400"/>
                  <a:pt x="55964" y="148856"/>
                </a:cubicBezTo>
                <a:cubicBezTo>
                  <a:pt x="70141" y="127591"/>
                  <a:pt x="74248" y="93142"/>
                  <a:pt x="98494" y="85060"/>
                </a:cubicBezTo>
                <a:cubicBezTo>
                  <a:pt x="109127" y="81516"/>
                  <a:pt x="120189" y="79066"/>
                  <a:pt x="130392" y="74428"/>
                </a:cubicBezTo>
                <a:cubicBezTo>
                  <a:pt x="159251" y="61311"/>
                  <a:pt x="183998" y="35830"/>
                  <a:pt x="215453" y="31898"/>
                </a:cubicBezTo>
                <a:lnTo>
                  <a:pt x="300513" y="21265"/>
                </a:lnTo>
                <a:cubicBezTo>
                  <a:pt x="345370" y="6314"/>
                  <a:pt x="357362" y="0"/>
                  <a:pt x="417471" y="0"/>
                </a:cubicBezTo>
                <a:cubicBezTo>
                  <a:pt x="432084" y="0"/>
                  <a:pt x="445672" y="7767"/>
                  <a:pt x="460001" y="10633"/>
                </a:cubicBezTo>
                <a:cubicBezTo>
                  <a:pt x="481141" y="14861"/>
                  <a:pt x="502532" y="17721"/>
                  <a:pt x="523797" y="21265"/>
                </a:cubicBezTo>
                <a:cubicBezTo>
                  <a:pt x="577924" y="39309"/>
                  <a:pt x="540552" y="17399"/>
                  <a:pt x="566327" y="63795"/>
                </a:cubicBezTo>
                <a:cubicBezTo>
                  <a:pt x="578739" y="86136"/>
                  <a:pt x="608857" y="127591"/>
                  <a:pt x="608857" y="127591"/>
                </a:cubicBezTo>
                <a:cubicBezTo>
                  <a:pt x="620335" y="276795"/>
                  <a:pt x="626302" y="268297"/>
                  <a:pt x="608857" y="425302"/>
                </a:cubicBezTo>
                <a:cubicBezTo>
                  <a:pt x="607619" y="436441"/>
                  <a:pt x="607550" y="450983"/>
                  <a:pt x="598225" y="457200"/>
                </a:cubicBezTo>
                <a:cubicBezTo>
                  <a:pt x="583188" y="467225"/>
                  <a:pt x="562594" y="463450"/>
                  <a:pt x="545062" y="467833"/>
                </a:cubicBezTo>
                <a:cubicBezTo>
                  <a:pt x="534189" y="470551"/>
                  <a:pt x="523797" y="474921"/>
                  <a:pt x="513164" y="478465"/>
                </a:cubicBezTo>
                <a:cubicBezTo>
                  <a:pt x="472298" y="539765"/>
                  <a:pt x="507679" y="504878"/>
                  <a:pt x="481266" y="478465"/>
                </a:cubicBezTo>
                <a:cubicBezTo>
                  <a:pt x="473341" y="470540"/>
                  <a:pt x="460001" y="471377"/>
                  <a:pt x="449369" y="467833"/>
                </a:cubicBezTo>
                <a:cubicBezTo>
                  <a:pt x="445825" y="478465"/>
                  <a:pt x="447856" y="493216"/>
                  <a:pt x="438736" y="499730"/>
                </a:cubicBezTo>
                <a:cubicBezTo>
                  <a:pt x="420496" y="512758"/>
                  <a:pt x="396687" y="515558"/>
                  <a:pt x="374941" y="520995"/>
                </a:cubicBezTo>
                <a:cubicBezTo>
                  <a:pt x="360764" y="524539"/>
                  <a:pt x="342744" y="521295"/>
                  <a:pt x="332411" y="531628"/>
                </a:cubicBezTo>
                <a:cubicBezTo>
                  <a:pt x="326807" y="537232"/>
                  <a:pt x="362536" y="559982"/>
                  <a:pt x="353676" y="563526"/>
                </a:cubicBezTo>
                <a:close/>
              </a:path>
            </a:pathLst>
          </a:cu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8" name="Freeform 23">
            <a:extLst>
              <a:ext uri="{FF2B5EF4-FFF2-40B4-BE49-F238E27FC236}">
                <a16:creationId xmlns:a16="http://schemas.microsoft.com/office/drawing/2014/main" id="{87C4B36D-5080-449C-B6D6-C7B1971A31C0}"/>
              </a:ext>
            </a:extLst>
          </p:cNvPr>
          <p:cNvSpPr/>
          <p:nvPr/>
        </p:nvSpPr>
        <p:spPr>
          <a:xfrm>
            <a:off x="673575" y="2267477"/>
            <a:ext cx="701934" cy="778646"/>
          </a:xfrm>
          <a:custGeom>
            <a:avLst/>
            <a:gdLst>
              <a:gd name="connsiteX0" fmla="*/ 138409 w 701934"/>
              <a:gd name="connsiteY0" fmla="*/ 842611 h 883197"/>
              <a:gd name="connsiteX1" fmla="*/ 149041 w 701934"/>
              <a:gd name="connsiteY1" fmla="*/ 715021 h 883197"/>
              <a:gd name="connsiteX2" fmla="*/ 159674 w 701934"/>
              <a:gd name="connsiteY2" fmla="*/ 683123 h 883197"/>
              <a:gd name="connsiteX3" fmla="*/ 170307 w 701934"/>
              <a:gd name="connsiteY3" fmla="*/ 459839 h 883197"/>
              <a:gd name="connsiteX4" fmla="*/ 159674 w 701934"/>
              <a:gd name="connsiteY4" fmla="*/ 374779 h 883197"/>
              <a:gd name="connsiteX5" fmla="*/ 149041 w 701934"/>
              <a:gd name="connsiteY5" fmla="*/ 342881 h 883197"/>
              <a:gd name="connsiteX6" fmla="*/ 85246 w 701934"/>
              <a:gd name="connsiteY6" fmla="*/ 300351 h 883197"/>
              <a:gd name="connsiteX7" fmla="*/ 10818 w 701934"/>
              <a:gd name="connsiteY7" fmla="*/ 268453 h 883197"/>
              <a:gd name="connsiteX8" fmla="*/ 117144 w 701934"/>
              <a:gd name="connsiteY8" fmla="*/ 225923 h 883197"/>
              <a:gd name="connsiteX9" fmla="*/ 106511 w 701934"/>
              <a:gd name="connsiteY9" fmla="*/ 183393 h 883197"/>
              <a:gd name="connsiteX10" fmla="*/ 42716 w 701934"/>
              <a:gd name="connsiteY10" fmla="*/ 162128 h 883197"/>
              <a:gd name="connsiteX11" fmla="*/ 53348 w 701934"/>
              <a:gd name="connsiteY11" fmla="*/ 130230 h 883197"/>
              <a:gd name="connsiteX12" fmla="*/ 95879 w 701934"/>
              <a:gd name="connsiteY12" fmla="*/ 119598 h 883197"/>
              <a:gd name="connsiteX13" fmla="*/ 74613 w 701934"/>
              <a:gd name="connsiteY13" fmla="*/ 98332 h 883197"/>
              <a:gd name="connsiteX14" fmla="*/ 42716 w 701934"/>
              <a:gd name="connsiteY14" fmla="*/ 77067 h 883197"/>
              <a:gd name="connsiteX15" fmla="*/ 32083 w 701934"/>
              <a:gd name="connsiteY15" fmla="*/ 45170 h 883197"/>
              <a:gd name="connsiteX16" fmla="*/ 95879 w 701934"/>
              <a:gd name="connsiteY16" fmla="*/ 45170 h 883197"/>
              <a:gd name="connsiteX17" fmla="*/ 159674 w 701934"/>
              <a:gd name="connsiteY17" fmla="*/ 34537 h 883197"/>
              <a:gd name="connsiteX18" fmla="*/ 223469 w 701934"/>
              <a:gd name="connsiteY18" fmla="*/ 13272 h 883197"/>
              <a:gd name="connsiteX19" fmla="*/ 191572 w 701934"/>
              <a:gd name="connsiteY19" fmla="*/ 34537 h 883197"/>
              <a:gd name="connsiteX20" fmla="*/ 159674 w 701934"/>
              <a:gd name="connsiteY20" fmla="*/ 45170 h 883197"/>
              <a:gd name="connsiteX21" fmla="*/ 170307 w 701934"/>
              <a:gd name="connsiteY21" fmla="*/ 87700 h 883197"/>
              <a:gd name="connsiteX22" fmla="*/ 234102 w 701934"/>
              <a:gd name="connsiteY22" fmla="*/ 108965 h 883197"/>
              <a:gd name="connsiteX23" fmla="*/ 266000 w 701934"/>
              <a:gd name="connsiteY23" fmla="*/ 98332 h 883197"/>
              <a:gd name="connsiteX24" fmla="*/ 287265 w 701934"/>
              <a:gd name="connsiteY24" fmla="*/ 140863 h 883197"/>
              <a:gd name="connsiteX25" fmla="*/ 223469 w 701934"/>
              <a:gd name="connsiteY25" fmla="*/ 162128 h 883197"/>
              <a:gd name="connsiteX26" fmla="*/ 191572 w 701934"/>
              <a:gd name="connsiteY26" fmla="*/ 172760 h 883197"/>
              <a:gd name="connsiteX27" fmla="*/ 180939 w 701934"/>
              <a:gd name="connsiteY27" fmla="*/ 204658 h 883197"/>
              <a:gd name="connsiteX28" fmla="*/ 212837 w 701934"/>
              <a:gd name="connsiteY28" fmla="*/ 215291 h 883197"/>
              <a:gd name="connsiteX29" fmla="*/ 276632 w 701934"/>
              <a:gd name="connsiteY29" fmla="*/ 257821 h 883197"/>
              <a:gd name="connsiteX30" fmla="*/ 234102 w 701934"/>
              <a:gd name="connsiteY30" fmla="*/ 300351 h 883197"/>
              <a:gd name="connsiteX31" fmla="*/ 223469 w 701934"/>
              <a:gd name="connsiteY31" fmla="*/ 406677 h 883197"/>
              <a:gd name="connsiteX32" fmla="*/ 202204 w 701934"/>
              <a:gd name="connsiteY32" fmla="*/ 470472 h 883197"/>
              <a:gd name="connsiteX33" fmla="*/ 212837 w 701934"/>
              <a:gd name="connsiteY33" fmla="*/ 534267 h 883197"/>
              <a:gd name="connsiteX34" fmla="*/ 223469 w 701934"/>
              <a:gd name="connsiteY34" fmla="*/ 566165 h 883197"/>
              <a:gd name="connsiteX35" fmla="*/ 255367 w 701934"/>
              <a:gd name="connsiteY35" fmla="*/ 555532 h 883197"/>
              <a:gd name="connsiteX36" fmla="*/ 276632 w 701934"/>
              <a:gd name="connsiteY36" fmla="*/ 513002 h 883197"/>
              <a:gd name="connsiteX37" fmla="*/ 308530 w 701934"/>
              <a:gd name="connsiteY37" fmla="*/ 438574 h 883197"/>
              <a:gd name="connsiteX38" fmla="*/ 340427 w 701934"/>
              <a:gd name="connsiteY38" fmla="*/ 406677 h 883197"/>
              <a:gd name="connsiteX39" fmla="*/ 351060 w 701934"/>
              <a:gd name="connsiteY39" fmla="*/ 374779 h 883197"/>
              <a:gd name="connsiteX40" fmla="*/ 393590 w 701934"/>
              <a:gd name="connsiteY40" fmla="*/ 310984 h 883197"/>
              <a:gd name="connsiteX41" fmla="*/ 404223 w 701934"/>
              <a:gd name="connsiteY41" fmla="*/ 279086 h 883197"/>
              <a:gd name="connsiteX42" fmla="*/ 393590 w 701934"/>
              <a:gd name="connsiteY42" fmla="*/ 247188 h 883197"/>
              <a:gd name="connsiteX43" fmla="*/ 361693 w 701934"/>
              <a:gd name="connsiteY43" fmla="*/ 236556 h 883197"/>
              <a:gd name="connsiteX44" fmla="*/ 340427 w 701934"/>
              <a:gd name="connsiteY44" fmla="*/ 215291 h 883197"/>
              <a:gd name="connsiteX45" fmla="*/ 393590 w 701934"/>
              <a:gd name="connsiteY45" fmla="*/ 172760 h 883197"/>
              <a:gd name="connsiteX46" fmla="*/ 404223 w 701934"/>
              <a:gd name="connsiteY46" fmla="*/ 140863 h 883197"/>
              <a:gd name="connsiteX47" fmla="*/ 382958 w 701934"/>
              <a:gd name="connsiteY47" fmla="*/ 108965 h 883197"/>
              <a:gd name="connsiteX48" fmla="*/ 340427 w 701934"/>
              <a:gd name="connsiteY48" fmla="*/ 98332 h 883197"/>
              <a:gd name="connsiteX49" fmla="*/ 382958 w 701934"/>
              <a:gd name="connsiteY49" fmla="*/ 55802 h 883197"/>
              <a:gd name="connsiteX50" fmla="*/ 446753 w 701934"/>
              <a:gd name="connsiteY50" fmla="*/ 77067 h 883197"/>
              <a:gd name="connsiteX51" fmla="*/ 478651 w 701934"/>
              <a:gd name="connsiteY51" fmla="*/ 87700 h 883197"/>
              <a:gd name="connsiteX52" fmla="*/ 489283 w 701934"/>
              <a:gd name="connsiteY52" fmla="*/ 55802 h 883197"/>
              <a:gd name="connsiteX53" fmla="*/ 553079 w 701934"/>
              <a:gd name="connsiteY53" fmla="*/ 23904 h 883197"/>
              <a:gd name="connsiteX54" fmla="*/ 574344 w 701934"/>
              <a:gd name="connsiteY54" fmla="*/ 119598 h 883197"/>
              <a:gd name="connsiteX55" fmla="*/ 542446 w 701934"/>
              <a:gd name="connsiteY55" fmla="*/ 130230 h 883197"/>
              <a:gd name="connsiteX56" fmla="*/ 553079 w 701934"/>
              <a:gd name="connsiteY56" fmla="*/ 194025 h 883197"/>
              <a:gd name="connsiteX57" fmla="*/ 574344 w 701934"/>
              <a:gd name="connsiteY57" fmla="*/ 215291 h 883197"/>
              <a:gd name="connsiteX58" fmla="*/ 595609 w 701934"/>
              <a:gd name="connsiteY58" fmla="*/ 247188 h 883197"/>
              <a:gd name="connsiteX59" fmla="*/ 499916 w 701934"/>
              <a:gd name="connsiteY59" fmla="*/ 268453 h 883197"/>
              <a:gd name="connsiteX60" fmla="*/ 468018 w 701934"/>
              <a:gd name="connsiteY60" fmla="*/ 279086 h 883197"/>
              <a:gd name="connsiteX61" fmla="*/ 436120 w 701934"/>
              <a:gd name="connsiteY61" fmla="*/ 353514 h 883197"/>
              <a:gd name="connsiteX62" fmla="*/ 425488 w 701934"/>
              <a:gd name="connsiteY62" fmla="*/ 385411 h 883197"/>
              <a:gd name="connsiteX63" fmla="*/ 404223 w 701934"/>
              <a:gd name="connsiteY63" fmla="*/ 406677 h 883197"/>
              <a:gd name="connsiteX64" fmla="*/ 351060 w 701934"/>
              <a:gd name="connsiteY64" fmla="*/ 502370 h 883197"/>
              <a:gd name="connsiteX65" fmla="*/ 382958 w 701934"/>
              <a:gd name="connsiteY65" fmla="*/ 523635 h 883197"/>
              <a:gd name="connsiteX66" fmla="*/ 436120 w 701934"/>
              <a:gd name="connsiteY66" fmla="*/ 481104 h 883197"/>
              <a:gd name="connsiteX67" fmla="*/ 468018 w 701934"/>
              <a:gd name="connsiteY67" fmla="*/ 470472 h 883197"/>
              <a:gd name="connsiteX68" fmla="*/ 531813 w 701934"/>
              <a:gd name="connsiteY68" fmla="*/ 417309 h 883197"/>
              <a:gd name="connsiteX69" fmla="*/ 542446 w 701934"/>
              <a:gd name="connsiteY69" fmla="*/ 332249 h 883197"/>
              <a:gd name="connsiteX70" fmla="*/ 595609 w 701934"/>
              <a:gd name="connsiteY70" fmla="*/ 406677 h 883197"/>
              <a:gd name="connsiteX71" fmla="*/ 616874 w 701934"/>
              <a:gd name="connsiteY71" fmla="*/ 374779 h 883197"/>
              <a:gd name="connsiteX72" fmla="*/ 627507 w 701934"/>
              <a:gd name="connsiteY72" fmla="*/ 342881 h 883197"/>
              <a:gd name="connsiteX73" fmla="*/ 648772 w 701934"/>
              <a:gd name="connsiteY73" fmla="*/ 374779 h 883197"/>
              <a:gd name="connsiteX74" fmla="*/ 659404 w 701934"/>
              <a:gd name="connsiteY74" fmla="*/ 438574 h 883197"/>
              <a:gd name="connsiteX75" fmla="*/ 691302 w 701934"/>
              <a:gd name="connsiteY75" fmla="*/ 459839 h 883197"/>
              <a:gd name="connsiteX76" fmla="*/ 701934 w 701934"/>
              <a:gd name="connsiteY76" fmla="*/ 491737 h 883197"/>
              <a:gd name="connsiteX77" fmla="*/ 638139 w 701934"/>
              <a:gd name="connsiteY77" fmla="*/ 502370 h 883197"/>
              <a:gd name="connsiteX78" fmla="*/ 627507 w 701934"/>
              <a:gd name="connsiteY78" fmla="*/ 470472 h 883197"/>
              <a:gd name="connsiteX79" fmla="*/ 606241 w 701934"/>
              <a:gd name="connsiteY79" fmla="*/ 491737 h 883197"/>
              <a:gd name="connsiteX80" fmla="*/ 595609 w 701934"/>
              <a:gd name="connsiteY80" fmla="*/ 566165 h 883197"/>
              <a:gd name="connsiteX81" fmla="*/ 531813 w 701934"/>
              <a:gd name="connsiteY81" fmla="*/ 523635 h 883197"/>
              <a:gd name="connsiteX82" fmla="*/ 478651 w 701934"/>
              <a:gd name="connsiteY82" fmla="*/ 534267 h 883197"/>
              <a:gd name="connsiteX83" fmla="*/ 425488 w 701934"/>
              <a:gd name="connsiteY83" fmla="*/ 576798 h 883197"/>
              <a:gd name="connsiteX84" fmla="*/ 393590 w 701934"/>
              <a:gd name="connsiteY84" fmla="*/ 587430 h 883197"/>
              <a:gd name="connsiteX85" fmla="*/ 340427 w 701934"/>
              <a:gd name="connsiteY85" fmla="*/ 629960 h 883197"/>
              <a:gd name="connsiteX86" fmla="*/ 266000 w 701934"/>
              <a:gd name="connsiteY86" fmla="*/ 725653 h 883197"/>
              <a:gd name="connsiteX87" fmla="*/ 244734 w 701934"/>
              <a:gd name="connsiteY87" fmla="*/ 789449 h 883197"/>
              <a:gd name="connsiteX88" fmla="*/ 255367 w 701934"/>
              <a:gd name="connsiteY88" fmla="*/ 842611 h 883197"/>
              <a:gd name="connsiteX89" fmla="*/ 244734 w 701934"/>
              <a:gd name="connsiteY89" fmla="*/ 874509 h 883197"/>
              <a:gd name="connsiteX90" fmla="*/ 138409 w 701934"/>
              <a:gd name="connsiteY90" fmla="*/ 842611 h 883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701934" h="883197">
                <a:moveTo>
                  <a:pt x="138409" y="842611"/>
                </a:moveTo>
                <a:cubicBezTo>
                  <a:pt x="122460" y="816030"/>
                  <a:pt x="143401" y="757324"/>
                  <a:pt x="149041" y="715021"/>
                </a:cubicBezTo>
                <a:cubicBezTo>
                  <a:pt x="150522" y="703911"/>
                  <a:pt x="158743" y="694292"/>
                  <a:pt x="159674" y="683123"/>
                </a:cubicBezTo>
                <a:cubicBezTo>
                  <a:pt x="165862" y="608868"/>
                  <a:pt x="166763" y="534267"/>
                  <a:pt x="170307" y="459839"/>
                </a:cubicBezTo>
                <a:cubicBezTo>
                  <a:pt x="166763" y="431486"/>
                  <a:pt x="164786" y="402892"/>
                  <a:pt x="159674" y="374779"/>
                </a:cubicBezTo>
                <a:cubicBezTo>
                  <a:pt x="157669" y="363752"/>
                  <a:pt x="156966" y="350806"/>
                  <a:pt x="149041" y="342881"/>
                </a:cubicBezTo>
                <a:cubicBezTo>
                  <a:pt x="130969" y="324809"/>
                  <a:pt x="106511" y="314528"/>
                  <a:pt x="85246" y="300351"/>
                </a:cubicBezTo>
                <a:cubicBezTo>
                  <a:pt x="41190" y="270980"/>
                  <a:pt x="65744" y="282185"/>
                  <a:pt x="10818" y="268453"/>
                </a:cubicBezTo>
                <a:cubicBezTo>
                  <a:pt x="-16480" y="186556"/>
                  <a:pt x="3999" y="282496"/>
                  <a:pt x="117144" y="225923"/>
                </a:cubicBezTo>
                <a:cubicBezTo>
                  <a:pt x="130214" y="219388"/>
                  <a:pt x="117606" y="192903"/>
                  <a:pt x="106511" y="183393"/>
                </a:cubicBezTo>
                <a:cubicBezTo>
                  <a:pt x="89492" y="168805"/>
                  <a:pt x="42716" y="162128"/>
                  <a:pt x="42716" y="162128"/>
                </a:cubicBezTo>
                <a:cubicBezTo>
                  <a:pt x="46260" y="151495"/>
                  <a:pt x="44596" y="137231"/>
                  <a:pt x="53348" y="130230"/>
                </a:cubicBezTo>
                <a:cubicBezTo>
                  <a:pt x="64759" y="121101"/>
                  <a:pt x="87773" y="131757"/>
                  <a:pt x="95879" y="119598"/>
                </a:cubicBezTo>
                <a:cubicBezTo>
                  <a:pt x="101440" y="111257"/>
                  <a:pt x="82441" y="104595"/>
                  <a:pt x="74613" y="98332"/>
                </a:cubicBezTo>
                <a:cubicBezTo>
                  <a:pt x="64635" y="90349"/>
                  <a:pt x="53348" y="84155"/>
                  <a:pt x="42716" y="77067"/>
                </a:cubicBezTo>
                <a:cubicBezTo>
                  <a:pt x="39172" y="66435"/>
                  <a:pt x="27071" y="55194"/>
                  <a:pt x="32083" y="45170"/>
                </a:cubicBezTo>
                <a:cubicBezTo>
                  <a:pt x="44235" y="20866"/>
                  <a:pt x="83727" y="41119"/>
                  <a:pt x="95879" y="45170"/>
                </a:cubicBezTo>
                <a:cubicBezTo>
                  <a:pt x="117144" y="41626"/>
                  <a:pt x="140392" y="44178"/>
                  <a:pt x="159674" y="34537"/>
                </a:cubicBezTo>
                <a:cubicBezTo>
                  <a:pt x="228205" y="271"/>
                  <a:pt x="123761" y="-11656"/>
                  <a:pt x="223469" y="13272"/>
                </a:cubicBezTo>
                <a:cubicBezTo>
                  <a:pt x="212837" y="20360"/>
                  <a:pt x="203001" y="28822"/>
                  <a:pt x="191572" y="34537"/>
                </a:cubicBezTo>
                <a:cubicBezTo>
                  <a:pt x="181547" y="39549"/>
                  <a:pt x="163836" y="34764"/>
                  <a:pt x="159674" y="45170"/>
                </a:cubicBezTo>
                <a:cubicBezTo>
                  <a:pt x="154247" y="58738"/>
                  <a:pt x="159212" y="78190"/>
                  <a:pt x="170307" y="87700"/>
                </a:cubicBezTo>
                <a:cubicBezTo>
                  <a:pt x="187326" y="102288"/>
                  <a:pt x="234102" y="108965"/>
                  <a:pt x="234102" y="108965"/>
                </a:cubicBezTo>
                <a:cubicBezTo>
                  <a:pt x="244735" y="105421"/>
                  <a:pt x="254792" y="98332"/>
                  <a:pt x="266000" y="98332"/>
                </a:cubicBezTo>
                <a:cubicBezTo>
                  <a:pt x="283012" y="98332"/>
                  <a:pt x="326959" y="112510"/>
                  <a:pt x="287265" y="140863"/>
                </a:cubicBezTo>
                <a:cubicBezTo>
                  <a:pt x="269025" y="153892"/>
                  <a:pt x="244734" y="155040"/>
                  <a:pt x="223469" y="162128"/>
                </a:cubicBezTo>
                <a:lnTo>
                  <a:pt x="191572" y="172760"/>
                </a:lnTo>
                <a:cubicBezTo>
                  <a:pt x="188028" y="183393"/>
                  <a:pt x="175927" y="194633"/>
                  <a:pt x="180939" y="204658"/>
                </a:cubicBezTo>
                <a:cubicBezTo>
                  <a:pt x="185951" y="214683"/>
                  <a:pt x="203040" y="209848"/>
                  <a:pt x="212837" y="215291"/>
                </a:cubicBezTo>
                <a:cubicBezTo>
                  <a:pt x="235178" y="227703"/>
                  <a:pt x="276632" y="257821"/>
                  <a:pt x="276632" y="257821"/>
                </a:cubicBezTo>
                <a:cubicBezTo>
                  <a:pt x="306425" y="347195"/>
                  <a:pt x="276575" y="222484"/>
                  <a:pt x="234102" y="300351"/>
                </a:cubicBezTo>
                <a:cubicBezTo>
                  <a:pt x="217046" y="331621"/>
                  <a:pt x="230033" y="371668"/>
                  <a:pt x="223469" y="406677"/>
                </a:cubicBezTo>
                <a:cubicBezTo>
                  <a:pt x="219338" y="428708"/>
                  <a:pt x="202204" y="470472"/>
                  <a:pt x="202204" y="470472"/>
                </a:cubicBezTo>
                <a:cubicBezTo>
                  <a:pt x="205748" y="491737"/>
                  <a:pt x="208160" y="513222"/>
                  <a:pt x="212837" y="534267"/>
                </a:cubicBezTo>
                <a:cubicBezTo>
                  <a:pt x="215268" y="545208"/>
                  <a:pt x="213444" y="561153"/>
                  <a:pt x="223469" y="566165"/>
                </a:cubicBezTo>
                <a:cubicBezTo>
                  <a:pt x="233494" y="571177"/>
                  <a:pt x="244734" y="559076"/>
                  <a:pt x="255367" y="555532"/>
                </a:cubicBezTo>
                <a:cubicBezTo>
                  <a:pt x="262455" y="541355"/>
                  <a:pt x="270388" y="527570"/>
                  <a:pt x="276632" y="513002"/>
                </a:cubicBezTo>
                <a:cubicBezTo>
                  <a:pt x="291506" y="478295"/>
                  <a:pt x="283343" y="473836"/>
                  <a:pt x="308530" y="438574"/>
                </a:cubicBezTo>
                <a:cubicBezTo>
                  <a:pt x="317270" y="426338"/>
                  <a:pt x="329795" y="417309"/>
                  <a:pt x="340427" y="406677"/>
                </a:cubicBezTo>
                <a:cubicBezTo>
                  <a:pt x="343971" y="396044"/>
                  <a:pt x="345617" y="384576"/>
                  <a:pt x="351060" y="374779"/>
                </a:cubicBezTo>
                <a:cubicBezTo>
                  <a:pt x="363472" y="352438"/>
                  <a:pt x="385508" y="335230"/>
                  <a:pt x="393590" y="310984"/>
                </a:cubicBezTo>
                <a:lnTo>
                  <a:pt x="404223" y="279086"/>
                </a:lnTo>
                <a:cubicBezTo>
                  <a:pt x="400679" y="268453"/>
                  <a:pt x="401515" y="255113"/>
                  <a:pt x="393590" y="247188"/>
                </a:cubicBezTo>
                <a:cubicBezTo>
                  <a:pt x="385665" y="239263"/>
                  <a:pt x="371303" y="242322"/>
                  <a:pt x="361693" y="236556"/>
                </a:cubicBezTo>
                <a:cubicBezTo>
                  <a:pt x="353097" y="231398"/>
                  <a:pt x="347516" y="222379"/>
                  <a:pt x="340427" y="215291"/>
                </a:cubicBezTo>
                <a:cubicBezTo>
                  <a:pt x="318568" y="149711"/>
                  <a:pt x="327222" y="210684"/>
                  <a:pt x="393590" y="172760"/>
                </a:cubicBezTo>
                <a:cubicBezTo>
                  <a:pt x="403321" y="167200"/>
                  <a:pt x="400679" y="151495"/>
                  <a:pt x="404223" y="140863"/>
                </a:cubicBezTo>
                <a:cubicBezTo>
                  <a:pt x="397135" y="130230"/>
                  <a:pt x="393591" y="116053"/>
                  <a:pt x="382958" y="108965"/>
                </a:cubicBezTo>
                <a:cubicBezTo>
                  <a:pt x="370799" y="100859"/>
                  <a:pt x="349195" y="110023"/>
                  <a:pt x="340427" y="98332"/>
                </a:cubicBezTo>
                <a:cubicBezTo>
                  <a:pt x="317745" y="68089"/>
                  <a:pt x="377288" y="57692"/>
                  <a:pt x="382958" y="55802"/>
                </a:cubicBezTo>
                <a:lnTo>
                  <a:pt x="446753" y="77067"/>
                </a:lnTo>
                <a:lnTo>
                  <a:pt x="478651" y="87700"/>
                </a:lnTo>
                <a:cubicBezTo>
                  <a:pt x="482195" y="77067"/>
                  <a:pt x="482282" y="64554"/>
                  <a:pt x="489283" y="55802"/>
                </a:cubicBezTo>
                <a:cubicBezTo>
                  <a:pt x="504272" y="37065"/>
                  <a:pt x="532067" y="30908"/>
                  <a:pt x="553079" y="23904"/>
                </a:cubicBezTo>
                <a:cubicBezTo>
                  <a:pt x="578730" y="58106"/>
                  <a:pt x="605879" y="72296"/>
                  <a:pt x="574344" y="119598"/>
                </a:cubicBezTo>
                <a:cubicBezTo>
                  <a:pt x="568127" y="128923"/>
                  <a:pt x="553079" y="126686"/>
                  <a:pt x="542446" y="130230"/>
                </a:cubicBezTo>
                <a:cubicBezTo>
                  <a:pt x="545990" y="151495"/>
                  <a:pt x="545509" y="173839"/>
                  <a:pt x="553079" y="194025"/>
                </a:cubicBezTo>
                <a:cubicBezTo>
                  <a:pt x="556599" y="203411"/>
                  <a:pt x="568082" y="207463"/>
                  <a:pt x="574344" y="215291"/>
                </a:cubicBezTo>
                <a:cubicBezTo>
                  <a:pt x="582327" y="225269"/>
                  <a:pt x="588521" y="236556"/>
                  <a:pt x="595609" y="247188"/>
                </a:cubicBezTo>
                <a:cubicBezTo>
                  <a:pt x="523802" y="271124"/>
                  <a:pt x="612192" y="243503"/>
                  <a:pt x="499916" y="268453"/>
                </a:cubicBezTo>
                <a:cubicBezTo>
                  <a:pt x="488975" y="270884"/>
                  <a:pt x="478651" y="275542"/>
                  <a:pt x="468018" y="279086"/>
                </a:cubicBezTo>
                <a:cubicBezTo>
                  <a:pt x="445891" y="367600"/>
                  <a:pt x="472834" y="280086"/>
                  <a:pt x="436120" y="353514"/>
                </a:cubicBezTo>
                <a:cubicBezTo>
                  <a:pt x="431108" y="363538"/>
                  <a:pt x="431254" y="375801"/>
                  <a:pt x="425488" y="385411"/>
                </a:cubicBezTo>
                <a:cubicBezTo>
                  <a:pt x="420330" y="394007"/>
                  <a:pt x="410238" y="398657"/>
                  <a:pt x="404223" y="406677"/>
                </a:cubicBezTo>
                <a:cubicBezTo>
                  <a:pt x="360351" y="465174"/>
                  <a:pt x="367637" y="452639"/>
                  <a:pt x="351060" y="502370"/>
                </a:cubicBezTo>
                <a:cubicBezTo>
                  <a:pt x="361693" y="509458"/>
                  <a:pt x="370179" y="523635"/>
                  <a:pt x="382958" y="523635"/>
                </a:cubicBezTo>
                <a:cubicBezTo>
                  <a:pt x="404239" y="523635"/>
                  <a:pt x="420691" y="490361"/>
                  <a:pt x="436120" y="481104"/>
                </a:cubicBezTo>
                <a:cubicBezTo>
                  <a:pt x="445731" y="475338"/>
                  <a:pt x="457385" y="474016"/>
                  <a:pt x="468018" y="470472"/>
                </a:cubicBezTo>
                <a:cubicBezTo>
                  <a:pt x="483207" y="460346"/>
                  <a:pt x="525263" y="435322"/>
                  <a:pt x="531813" y="417309"/>
                </a:cubicBezTo>
                <a:cubicBezTo>
                  <a:pt x="541578" y="390455"/>
                  <a:pt x="538902" y="360602"/>
                  <a:pt x="542446" y="332249"/>
                </a:cubicBezTo>
                <a:cubicBezTo>
                  <a:pt x="567255" y="406677"/>
                  <a:pt x="542446" y="388955"/>
                  <a:pt x="595609" y="406677"/>
                </a:cubicBezTo>
                <a:cubicBezTo>
                  <a:pt x="602697" y="396044"/>
                  <a:pt x="611159" y="386209"/>
                  <a:pt x="616874" y="374779"/>
                </a:cubicBezTo>
                <a:cubicBezTo>
                  <a:pt x="621886" y="364754"/>
                  <a:pt x="616299" y="342881"/>
                  <a:pt x="627507" y="342881"/>
                </a:cubicBezTo>
                <a:cubicBezTo>
                  <a:pt x="640286" y="342881"/>
                  <a:pt x="641684" y="364146"/>
                  <a:pt x="648772" y="374779"/>
                </a:cubicBezTo>
                <a:cubicBezTo>
                  <a:pt x="652316" y="396044"/>
                  <a:pt x="649763" y="419292"/>
                  <a:pt x="659404" y="438574"/>
                </a:cubicBezTo>
                <a:cubicBezTo>
                  <a:pt x="665119" y="450004"/>
                  <a:pt x="683319" y="449860"/>
                  <a:pt x="691302" y="459839"/>
                </a:cubicBezTo>
                <a:cubicBezTo>
                  <a:pt x="698303" y="468591"/>
                  <a:pt x="698390" y="481104"/>
                  <a:pt x="701934" y="491737"/>
                </a:cubicBezTo>
                <a:cubicBezTo>
                  <a:pt x="680788" y="505834"/>
                  <a:pt x="664551" y="528782"/>
                  <a:pt x="638139" y="502370"/>
                </a:cubicBezTo>
                <a:cubicBezTo>
                  <a:pt x="630214" y="494445"/>
                  <a:pt x="631051" y="481105"/>
                  <a:pt x="627507" y="470472"/>
                </a:cubicBezTo>
                <a:cubicBezTo>
                  <a:pt x="620418" y="477560"/>
                  <a:pt x="609411" y="482227"/>
                  <a:pt x="606241" y="491737"/>
                </a:cubicBezTo>
                <a:cubicBezTo>
                  <a:pt x="598316" y="515512"/>
                  <a:pt x="618644" y="556293"/>
                  <a:pt x="595609" y="566165"/>
                </a:cubicBezTo>
                <a:cubicBezTo>
                  <a:pt x="572118" y="576233"/>
                  <a:pt x="531813" y="523635"/>
                  <a:pt x="531813" y="523635"/>
                </a:cubicBezTo>
                <a:cubicBezTo>
                  <a:pt x="514092" y="527179"/>
                  <a:pt x="495572" y="527922"/>
                  <a:pt x="478651" y="534267"/>
                </a:cubicBezTo>
                <a:cubicBezTo>
                  <a:pt x="421898" y="555549"/>
                  <a:pt x="468743" y="550845"/>
                  <a:pt x="425488" y="576798"/>
                </a:cubicBezTo>
                <a:cubicBezTo>
                  <a:pt x="415877" y="582564"/>
                  <a:pt x="404223" y="583886"/>
                  <a:pt x="393590" y="587430"/>
                </a:cubicBezTo>
                <a:cubicBezTo>
                  <a:pt x="346031" y="658770"/>
                  <a:pt x="402057" y="588873"/>
                  <a:pt x="340427" y="629960"/>
                </a:cubicBezTo>
                <a:cubicBezTo>
                  <a:pt x="316838" y="645686"/>
                  <a:pt x="272034" y="707550"/>
                  <a:pt x="266000" y="725653"/>
                </a:cubicBezTo>
                <a:lnTo>
                  <a:pt x="244734" y="789449"/>
                </a:lnTo>
                <a:cubicBezTo>
                  <a:pt x="248278" y="807170"/>
                  <a:pt x="255367" y="824539"/>
                  <a:pt x="255367" y="842611"/>
                </a:cubicBezTo>
                <a:cubicBezTo>
                  <a:pt x="255367" y="853819"/>
                  <a:pt x="255812" y="872805"/>
                  <a:pt x="244734" y="874509"/>
                </a:cubicBezTo>
                <a:cubicBezTo>
                  <a:pt x="91841" y="898032"/>
                  <a:pt x="154358" y="869192"/>
                  <a:pt x="138409" y="842611"/>
                </a:cubicBezTo>
                <a:close/>
              </a:path>
            </a:pathLst>
          </a:cu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1" name="Freeform 41">
            <a:extLst>
              <a:ext uri="{FF2B5EF4-FFF2-40B4-BE49-F238E27FC236}">
                <a16:creationId xmlns:a16="http://schemas.microsoft.com/office/drawing/2014/main" id="{75733901-E834-4DC7-B56F-0D773D3A0F79}"/>
              </a:ext>
            </a:extLst>
          </p:cNvPr>
          <p:cNvSpPr/>
          <p:nvPr/>
        </p:nvSpPr>
        <p:spPr>
          <a:xfrm>
            <a:off x="625713" y="2700037"/>
            <a:ext cx="619816" cy="564429"/>
          </a:xfrm>
          <a:custGeom>
            <a:avLst/>
            <a:gdLst>
              <a:gd name="connsiteX0" fmla="*/ 353676 w 619816"/>
              <a:gd name="connsiteY0" fmla="*/ 563526 h 564429"/>
              <a:gd name="connsiteX1" fmla="*/ 279248 w 619816"/>
              <a:gd name="connsiteY1" fmla="*/ 552893 h 564429"/>
              <a:gd name="connsiteX2" fmla="*/ 236718 w 619816"/>
              <a:gd name="connsiteY2" fmla="*/ 531628 h 564429"/>
              <a:gd name="connsiteX3" fmla="*/ 141025 w 619816"/>
              <a:gd name="connsiteY3" fmla="*/ 520995 h 564429"/>
              <a:gd name="connsiteX4" fmla="*/ 66597 w 619816"/>
              <a:gd name="connsiteY4" fmla="*/ 478465 h 564429"/>
              <a:gd name="connsiteX5" fmla="*/ 45332 w 619816"/>
              <a:gd name="connsiteY5" fmla="*/ 446567 h 564429"/>
              <a:gd name="connsiteX6" fmla="*/ 24066 w 619816"/>
              <a:gd name="connsiteY6" fmla="*/ 425302 h 564429"/>
              <a:gd name="connsiteX7" fmla="*/ 24066 w 619816"/>
              <a:gd name="connsiteY7" fmla="*/ 159488 h 564429"/>
              <a:gd name="connsiteX8" fmla="*/ 55964 w 619816"/>
              <a:gd name="connsiteY8" fmla="*/ 148856 h 564429"/>
              <a:gd name="connsiteX9" fmla="*/ 98494 w 619816"/>
              <a:gd name="connsiteY9" fmla="*/ 85060 h 564429"/>
              <a:gd name="connsiteX10" fmla="*/ 130392 w 619816"/>
              <a:gd name="connsiteY10" fmla="*/ 74428 h 564429"/>
              <a:gd name="connsiteX11" fmla="*/ 215453 w 619816"/>
              <a:gd name="connsiteY11" fmla="*/ 31898 h 564429"/>
              <a:gd name="connsiteX12" fmla="*/ 300513 w 619816"/>
              <a:gd name="connsiteY12" fmla="*/ 21265 h 564429"/>
              <a:gd name="connsiteX13" fmla="*/ 417471 w 619816"/>
              <a:gd name="connsiteY13" fmla="*/ 0 h 564429"/>
              <a:gd name="connsiteX14" fmla="*/ 460001 w 619816"/>
              <a:gd name="connsiteY14" fmla="*/ 10633 h 564429"/>
              <a:gd name="connsiteX15" fmla="*/ 523797 w 619816"/>
              <a:gd name="connsiteY15" fmla="*/ 21265 h 564429"/>
              <a:gd name="connsiteX16" fmla="*/ 566327 w 619816"/>
              <a:gd name="connsiteY16" fmla="*/ 63795 h 564429"/>
              <a:gd name="connsiteX17" fmla="*/ 608857 w 619816"/>
              <a:gd name="connsiteY17" fmla="*/ 127591 h 564429"/>
              <a:gd name="connsiteX18" fmla="*/ 608857 w 619816"/>
              <a:gd name="connsiteY18" fmla="*/ 425302 h 564429"/>
              <a:gd name="connsiteX19" fmla="*/ 598225 w 619816"/>
              <a:gd name="connsiteY19" fmla="*/ 457200 h 564429"/>
              <a:gd name="connsiteX20" fmla="*/ 545062 w 619816"/>
              <a:gd name="connsiteY20" fmla="*/ 467833 h 564429"/>
              <a:gd name="connsiteX21" fmla="*/ 513164 w 619816"/>
              <a:gd name="connsiteY21" fmla="*/ 478465 h 564429"/>
              <a:gd name="connsiteX22" fmla="*/ 481266 w 619816"/>
              <a:gd name="connsiteY22" fmla="*/ 478465 h 564429"/>
              <a:gd name="connsiteX23" fmla="*/ 449369 w 619816"/>
              <a:gd name="connsiteY23" fmla="*/ 467833 h 564429"/>
              <a:gd name="connsiteX24" fmla="*/ 438736 w 619816"/>
              <a:gd name="connsiteY24" fmla="*/ 499730 h 564429"/>
              <a:gd name="connsiteX25" fmla="*/ 374941 w 619816"/>
              <a:gd name="connsiteY25" fmla="*/ 520995 h 564429"/>
              <a:gd name="connsiteX26" fmla="*/ 332411 w 619816"/>
              <a:gd name="connsiteY26" fmla="*/ 531628 h 564429"/>
              <a:gd name="connsiteX27" fmla="*/ 353676 w 619816"/>
              <a:gd name="connsiteY27" fmla="*/ 563526 h 564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19816" h="564429">
                <a:moveTo>
                  <a:pt x="353676" y="563526"/>
                </a:moveTo>
                <a:cubicBezTo>
                  <a:pt x="344816" y="567070"/>
                  <a:pt x="303426" y="559487"/>
                  <a:pt x="279248" y="552893"/>
                </a:cubicBezTo>
                <a:cubicBezTo>
                  <a:pt x="263957" y="548723"/>
                  <a:pt x="252162" y="535192"/>
                  <a:pt x="236718" y="531628"/>
                </a:cubicBezTo>
                <a:cubicBezTo>
                  <a:pt x="205446" y="524411"/>
                  <a:pt x="172923" y="524539"/>
                  <a:pt x="141025" y="520995"/>
                </a:cubicBezTo>
                <a:cubicBezTo>
                  <a:pt x="124345" y="512655"/>
                  <a:pt x="81626" y="493495"/>
                  <a:pt x="66597" y="478465"/>
                </a:cubicBezTo>
                <a:cubicBezTo>
                  <a:pt x="57561" y="469429"/>
                  <a:pt x="53315" y="456546"/>
                  <a:pt x="45332" y="446567"/>
                </a:cubicBezTo>
                <a:cubicBezTo>
                  <a:pt x="39070" y="438739"/>
                  <a:pt x="31155" y="432390"/>
                  <a:pt x="24066" y="425302"/>
                </a:cubicBezTo>
                <a:cubicBezTo>
                  <a:pt x="-8277" y="328271"/>
                  <a:pt x="-7766" y="342525"/>
                  <a:pt x="24066" y="159488"/>
                </a:cubicBezTo>
                <a:cubicBezTo>
                  <a:pt x="25986" y="148446"/>
                  <a:pt x="45331" y="152400"/>
                  <a:pt x="55964" y="148856"/>
                </a:cubicBezTo>
                <a:cubicBezTo>
                  <a:pt x="70141" y="127591"/>
                  <a:pt x="74248" y="93142"/>
                  <a:pt x="98494" y="85060"/>
                </a:cubicBezTo>
                <a:cubicBezTo>
                  <a:pt x="109127" y="81516"/>
                  <a:pt x="120189" y="79066"/>
                  <a:pt x="130392" y="74428"/>
                </a:cubicBezTo>
                <a:cubicBezTo>
                  <a:pt x="159251" y="61311"/>
                  <a:pt x="183998" y="35830"/>
                  <a:pt x="215453" y="31898"/>
                </a:cubicBezTo>
                <a:lnTo>
                  <a:pt x="300513" y="21265"/>
                </a:lnTo>
                <a:cubicBezTo>
                  <a:pt x="345370" y="6314"/>
                  <a:pt x="357362" y="0"/>
                  <a:pt x="417471" y="0"/>
                </a:cubicBezTo>
                <a:cubicBezTo>
                  <a:pt x="432084" y="0"/>
                  <a:pt x="445672" y="7767"/>
                  <a:pt x="460001" y="10633"/>
                </a:cubicBezTo>
                <a:cubicBezTo>
                  <a:pt x="481141" y="14861"/>
                  <a:pt x="502532" y="17721"/>
                  <a:pt x="523797" y="21265"/>
                </a:cubicBezTo>
                <a:cubicBezTo>
                  <a:pt x="577924" y="39309"/>
                  <a:pt x="540552" y="17399"/>
                  <a:pt x="566327" y="63795"/>
                </a:cubicBezTo>
                <a:cubicBezTo>
                  <a:pt x="578739" y="86136"/>
                  <a:pt x="608857" y="127591"/>
                  <a:pt x="608857" y="127591"/>
                </a:cubicBezTo>
                <a:cubicBezTo>
                  <a:pt x="620335" y="276795"/>
                  <a:pt x="626302" y="268297"/>
                  <a:pt x="608857" y="425302"/>
                </a:cubicBezTo>
                <a:cubicBezTo>
                  <a:pt x="607619" y="436441"/>
                  <a:pt x="607550" y="450983"/>
                  <a:pt x="598225" y="457200"/>
                </a:cubicBezTo>
                <a:cubicBezTo>
                  <a:pt x="583188" y="467225"/>
                  <a:pt x="562594" y="463450"/>
                  <a:pt x="545062" y="467833"/>
                </a:cubicBezTo>
                <a:cubicBezTo>
                  <a:pt x="534189" y="470551"/>
                  <a:pt x="523797" y="474921"/>
                  <a:pt x="513164" y="478465"/>
                </a:cubicBezTo>
                <a:cubicBezTo>
                  <a:pt x="472298" y="539765"/>
                  <a:pt x="507679" y="504878"/>
                  <a:pt x="481266" y="478465"/>
                </a:cubicBezTo>
                <a:cubicBezTo>
                  <a:pt x="473341" y="470540"/>
                  <a:pt x="460001" y="471377"/>
                  <a:pt x="449369" y="467833"/>
                </a:cubicBezTo>
                <a:cubicBezTo>
                  <a:pt x="445825" y="478465"/>
                  <a:pt x="447856" y="493216"/>
                  <a:pt x="438736" y="499730"/>
                </a:cubicBezTo>
                <a:cubicBezTo>
                  <a:pt x="420496" y="512758"/>
                  <a:pt x="396687" y="515558"/>
                  <a:pt x="374941" y="520995"/>
                </a:cubicBezTo>
                <a:cubicBezTo>
                  <a:pt x="360764" y="524539"/>
                  <a:pt x="342744" y="521295"/>
                  <a:pt x="332411" y="531628"/>
                </a:cubicBezTo>
                <a:cubicBezTo>
                  <a:pt x="326807" y="537232"/>
                  <a:pt x="362536" y="559982"/>
                  <a:pt x="353676" y="563526"/>
                </a:cubicBezTo>
                <a:close/>
              </a:path>
            </a:pathLst>
          </a:cu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2" name="Freeform 42">
            <a:extLst>
              <a:ext uri="{FF2B5EF4-FFF2-40B4-BE49-F238E27FC236}">
                <a16:creationId xmlns:a16="http://schemas.microsoft.com/office/drawing/2014/main" id="{413F7C26-87DE-48BB-87FB-A0D1DF1C6072}"/>
              </a:ext>
            </a:extLst>
          </p:cNvPr>
          <p:cNvSpPr/>
          <p:nvPr/>
        </p:nvSpPr>
        <p:spPr>
          <a:xfrm>
            <a:off x="552001" y="2862096"/>
            <a:ext cx="467416" cy="417381"/>
          </a:xfrm>
          <a:custGeom>
            <a:avLst/>
            <a:gdLst>
              <a:gd name="connsiteX0" fmla="*/ 353676 w 619816"/>
              <a:gd name="connsiteY0" fmla="*/ 563526 h 564429"/>
              <a:gd name="connsiteX1" fmla="*/ 279248 w 619816"/>
              <a:gd name="connsiteY1" fmla="*/ 552893 h 564429"/>
              <a:gd name="connsiteX2" fmla="*/ 236718 w 619816"/>
              <a:gd name="connsiteY2" fmla="*/ 531628 h 564429"/>
              <a:gd name="connsiteX3" fmla="*/ 141025 w 619816"/>
              <a:gd name="connsiteY3" fmla="*/ 520995 h 564429"/>
              <a:gd name="connsiteX4" fmla="*/ 66597 w 619816"/>
              <a:gd name="connsiteY4" fmla="*/ 478465 h 564429"/>
              <a:gd name="connsiteX5" fmla="*/ 45332 w 619816"/>
              <a:gd name="connsiteY5" fmla="*/ 446567 h 564429"/>
              <a:gd name="connsiteX6" fmla="*/ 24066 w 619816"/>
              <a:gd name="connsiteY6" fmla="*/ 425302 h 564429"/>
              <a:gd name="connsiteX7" fmla="*/ 24066 w 619816"/>
              <a:gd name="connsiteY7" fmla="*/ 159488 h 564429"/>
              <a:gd name="connsiteX8" fmla="*/ 55964 w 619816"/>
              <a:gd name="connsiteY8" fmla="*/ 148856 h 564429"/>
              <a:gd name="connsiteX9" fmla="*/ 98494 w 619816"/>
              <a:gd name="connsiteY9" fmla="*/ 85060 h 564429"/>
              <a:gd name="connsiteX10" fmla="*/ 130392 w 619816"/>
              <a:gd name="connsiteY10" fmla="*/ 74428 h 564429"/>
              <a:gd name="connsiteX11" fmla="*/ 215453 w 619816"/>
              <a:gd name="connsiteY11" fmla="*/ 31898 h 564429"/>
              <a:gd name="connsiteX12" fmla="*/ 300513 w 619816"/>
              <a:gd name="connsiteY12" fmla="*/ 21265 h 564429"/>
              <a:gd name="connsiteX13" fmla="*/ 417471 w 619816"/>
              <a:gd name="connsiteY13" fmla="*/ 0 h 564429"/>
              <a:gd name="connsiteX14" fmla="*/ 460001 w 619816"/>
              <a:gd name="connsiteY14" fmla="*/ 10633 h 564429"/>
              <a:gd name="connsiteX15" fmla="*/ 523797 w 619816"/>
              <a:gd name="connsiteY15" fmla="*/ 21265 h 564429"/>
              <a:gd name="connsiteX16" fmla="*/ 566327 w 619816"/>
              <a:gd name="connsiteY16" fmla="*/ 63795 h 564429"/>
              <a:gd name="connsiteX17" fmla="*/ 608857 w 619816"/>
              <a:gd name="connsiteY17" fmla="*/ 127591 h 564429"/>
              <a:gd name="connsiteX18" fmla="*/ 608857 w 619816"/>
              <a:gd name="connsiteY18" fmla="*/ 425302 h 564429"/>
              <a:gd name="connsiteX19" fmla="*/ 598225 w 619816"/>
              <a:gd name="connsiteY19" fmla="*/ 457200 h 564429"/>
              <a:gd name="connsiteX20" fmla="*/ 545062 w 619816"/>
              <a:gd name="connsiteY20" fmla="*/ 467833 h 564429"/>
              <a:gd name="connsiteX21" fmla="*/ 513164 w 619816"/>
              <a:gd name="connsiteY21" fmla="*/ 478465 h 564429"/>
              <a:gd name="connsiteX22" fmla="*/ 481266 w 619816"/>
              <a:gd name="connsiteY22" fmla="*/ 478465 h 564429"/>
              <a:gd name="connsiteX23" fmla="*/ 449369 w 619816"/>
              <a:gd name="connsiteY23" fmla="*/ 467833 h 564429"/>
              <a:gd name="connsiteX24" fmla="*/ 438736 w 619816"/>
              <a:gd name="connsiteY24" fmla="*/ 499730 h 564429"/>
              <a:gd name="connsiteX25" fmla="*/ 374941 w 619816"/>
              <a:gd name="connsiteY25" fmla="*/ 520995 h 564429"/>
              <a:gd name="connsiteX26" fmla="*/ 332411 w 619816"/>
              <a:gd name="connsiteY26" fmla="*/ 531628 h 564429"/>
              <a:gd name="connsiteX27" fmla="*/ 353676 w 619816"/>
              <a:gd name="connsiteY27" fmla="*/ 563526 h 564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19816" h="564429">
                <a:moveTo>
                  <a:pt x="353676" y="563526"/>
                </a:moveTo>
                <a:cubicBezTo>
                  <a:pt x="344816" y="567070"/>
                  <a:pt x="303426" y="559487"/>
                  <a:pt x="279248" y="552893"/>
                </a:cubicBezTo>
                <a:cubicBezTo>
                  <a:pt x="263957" y="548723"/>
                  <a:pt x="252162" y="535192"/>
                  <a:pt x="236718" y="531628"/>
                </a:cubicBezTo>
                <a:cubicBezTo>
                  <a:pt x="205446" y="524411"/>
                  <a:pt x="172923" y="524539"/>
                  <a:pt x="141025" y="520995"/>
                </a:cubicBezTo>
                <a:cubicBezTo>
                  <a:pt x="124345" y="512655"/>
                  <a:pt x="81626" y="493495"/>
                  <a:pt x="66597" y="478465"/>
                </a:cubicBezTo>
                <a:cubicBezTo>
                  <a:pt x="57561" y="469429"/>
                  <a:pt x="53315" y="456546"/>
                  <a:pt x="45332" y="446567"/>
                </a:cubicBezTo>
                <a:cubicBezTo>
                  <a:pt x="39070" y="438739"/>
                  <a:pt x="31155" y="432390"/>
                  <a:pt x="24066" y="425302"/>
                </a:cubicBezTo>
                <a:cubicBezTo>
                  <a:pt x="-8277" y="328271"/>
                  <a:pt x="-7766" y="342525"/>
                  <a:pt x="24066" y="159488"/>
                </a:cubicBezTo>
                <a:cubicBezTo>
                  <a:pt x="25986" y="148446"/>
                  <a:pt x="45331" y="152400"/>
                  <a:pt x="55964" y="148856"/>
                </a:cubicBezTo>
                <a:cubicBezTo>
                  <a:pt x="70141" y="127591"/>
                  <a:pt x="74248" y="93142"/>
                  <a:pt x="98494" y="85060"/>
                </a:cubicBezTo>
                <a:cubicBezTo>
                  <a:pt x="109127" y="81516"/>
                  <a:pt x="120189" y="79066"/>
                  <a:pt x="130392" y="74428"/>
                </a:cubicBezTo>
                <a:cubicBezTo>
                  <a:pt x="159251" y="61311"/>
                  <a:pt x="183998" y="35830"/>
                  <a:pt x="215453" y="31898"/>
                </a:cubicBezTo>
                <a:lnTo>
                  <a:pt x="300513" y="21265"/>
                </a:lnTo>
                <a:cubicBezTo>
                  <a:pt x="345370" y="6314"/>
                  <a:pt x="357362" y="0"/>
                  <a:pt x="417471" y="0"/>
                </a:cubicBezTo>
                <a:cubicBezTo>
                  <a:pt x="432084" y="0"/>
                  <a:pt x="445672" y="7767"/>
                  <a:pt x="460001" y="10633"/>
                </a:cubicBezTo>
                <a:cubicBezTo>
                  <a:pt x="481141" y="14861"/>
                  <a:pt x="502532" y="17721"/>
                  <a:pt x="523797" y="21265"/>
                </a:cubicBezTo>
                <a:cubicBezTo>
                  <a:pt x="577924" y="39309"/>
                  <a:pt x="540552" y="17399"/>
                  <a:pt x="566327" y="63795"/>
                </a:cubicBezTo>
                <a:cubicBezTo>
                  <a:pt x="578739" y="86136"/>
                  <a:pt x="608857" y="127591"/>
                  <a:pt x="608857" y="127591"/>
                </a:cubicBezTo>
                <a:cubicBezTo>
                  <a:pt x="620335" y="276795"/>
                  <a:pt x="626302" y="268297"/>
                  <a:pt x="608857" y="425302"/>
                </a:cubicBezTo>
                <a:cubicBezTo>
                  <a:pt x="607619" y="436441"/>
                  <a:pt x="607550" y="450983"/>
                  <a:pt x="598225" y="457200"/>
                </a:cubicBezTo>
                <a:cubicBezTo>
                  <a:pt x="583188" y="467225"/>
                  <a:pt x="562594" y="463450"/>
                  <a:pt x="545062" y="467833"/>
                </a:cubicBezTo>
                <a:cubicBezTo>
                  <a:pt x="534189" y="470551"/>
                  <a:pt x="523797" y="474921"/>
                  <a:pt x="513164" y="478465"/>
                </a:cubicBezTo>
                <a:cubicBezTo>
                  <a:pt x="472298" y="539765"/>
                  <a:pt x="507679" y="504878"/>
                  <a:pt x="481266" y="478465"/>
                </a:cubicBezTo>
                <a:cubicBezTo>
                  <a:pt x="473341" y="470540"/>
                  <a:pt x="460001" y="471377"/>
                  <a:pt x="449369" y="467833"/>
                </a:cubicBezTo>
                <a:cubicBezTo>
                  <a:pt x="445825" y="478465"/>
                  <a:pt x="447856" y="493216"/>
                  <a:pt x="438736" y="499730"/>
                </a:cubicBezTo>
                <a:cubicBezTo>
                  <a:pt x="420496" y="512758"/>
                  <a:pt x="396687" y="515558"/>
                  <a:pt x="374941" y="520995"/>
                </a:cubicBezTo>
                <a:cubicBezTo>
                  <a:pt x="360764" y="524539"/>
                  <a:pt x="342744" y="521295"/>
                  <a:pt x="332411" y="531628"/>
                </a:cubicBezTo>
                <a:cubicBezTo>
                  <a:pt x="326807" y="537232"/>
                  <a:pt x="362536" y="559982"/>
                  <a:pt x="353676" y="563526"/>
                </a:cubicBezTo>
                <a:close/>
              </a:path>
            </a:pathLst>
          </a:cu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3" name="Freeform 43">
            <a:extLst>
              <a:ext uri="{FF2B5EF4-FFF2-40B4-BE49-F238E27FC236}">
                <a16:creationId xmlns:a16="http://schemas.microsoft.com/office/drawing/2014/main" id="{9C81E34D-E9CE-46A5-84CD-32DC6781D547}"/>
              </a:ext>
            </a:extLst>
          </p:cNvPr>
          <p:cNvSpPr/>
          <p:nvPr/>
        </p:nvSpPr>
        <p:spPr>
          <a:xfrm>
            <a:off x="572821" y="2891643"/>
            <a:ext cx="382287" cy="362291"/>
          </a:xfrm>
          <a:custGeom>
            <a:avLst/>
            <a:gdLst>
              <a:gd name="connsiteX0" fmla="*/ 0 w 351122"/>
              <a:gd name="connsiteY0" fmla="*/ 96731 h 299623"/>
              <a:gd name="connsiteX1" fmla="*/ 53163 w 351122"/>
              <a:gd name="connsiteY1" fmla="*/ 117997 h 299623"/>
              <a:gd name="connsiteX2" fmla="*/ 85061 w 351122"/>
              <a:gd name="connsiteY2" fmla="*/ 277485 h 299623"/>
              <a:gd name="connsiteX3" fmla="*/ 138224 w 351122"/>
              <a:gd name="connsiteY3" fmla="*/ 266852 h 299623"/>
              <a:gd name="connsiteX4" fmla="*/ 159489 w 351122"/>
              <a:gd name="connsiteY4" fmla="*/ 203057 h 299623"/>
              <a:gd name="connsiteX5" fmla="*/ 127591 w 351122"/>
              <a:gd name="connsiteY5" fmla="*/ 107364 h 299623"/>
              <a:gd name="connsiteX6" fmla="*/ 116958 w 351122"/>
              <a:gd name="connsiteY6" fmla="*/ 75466 h 299623"/>
              <a:gd name="connsiteX7" fmla="*/ 85061 w 351122"/>
              <a:gd name="connsiteY7" fmla="*/ 64834 h 299623"/>
              <a:gd name="connsiteX8" fmla="*/ 127591 w 351122"/>
              <a:gd name="connsiteY8" fmla="*/ 1038 h 299623"/>
              <a:gd name="connsiteX9" fmla="*/ 180754 w 351122"/>
              <a:gd name="connsiteY9" fmla="*/ 11671 h 299623"/>
              <a:gd name="connsiteX10" fmla="*/ 297712 w 351122"/>
              <a:gd name="connsiteY10" fmla="*/ 32936 h 299623"/>
              <a:gd name="connsiteX11" fmla="*/ 350875 w 351122"/>
              <a:gd name="connsiteY11" fmla="*/ 75466 h 299623"/>
              <a:gd name="connsiteX12" fmla="*/ 340242 w 351122"/>
              <a:gd name="connsiteY12" fmla="*/ 107364 h 299623"/>
              <a:gd name="connsiteX13" fmla="*/ 255182 w 351122"/>
              <a:gd name="connsiteY13" fmla="*/ 96731 h 299623"/>
              <a:gd name="connsiteX14" fmla="*/ 180754 w 351122"/>
              <a:gd name="connsiteY14" fmla="*/ 86099 h 299623"/>
              <a:gd name="connsiteX15" fmla="*/ 191386 w 351122"/>
              <a:gd name="connsiteY15" fmla="*/ 139262 h 299623"/>
              <a:gd name="connsiteX16" fmla="*/ 329610 w 351122"/>
              <a:gd name="connsiteY16" fmla="*/ 181792 h 299623"/>
              <a:gd name="connsiteX17" fmla="*/ 340242 w 351122"/>
              <a:gd name="connsiteY17" fmla="*/ 224322 h 299623"/>
              <a:gd name="connsiteX18" fmla="*/ 308344 w 351122"/>
              <a:gd name="connsiteY18" fmla="*/ 234955 h 299623"/>
              <a:gd name="connsiteX19" fmla="*/ 223284 w 351122"/>
              <a:gd name="connsiteY19" fmla="*/ 245587 h 299623"/>
              <a:gd name="connsiteX20" fmla="*/ 233917 w 351122"/>
              <a:gd name="connsiteY20" fmla="*/ 298750 h 299623"/>
              <a:gd name="connsiteX21" fmla="*/ 244549 w 351122"/>
              <a:gd name="connsiteY21" fmla="*/ 298750 h 299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51122" h="299623">
                <a:moveTo>
                  <a:pt x="0" y="96731"/>
                </a:moveTo>
                <a:cubicBezTo>
                  <a:pt x="17721" y="103820"/>
                  <a:pt x="37632" y="106903"/>
                  <a:pt x="53163" y="117997"/>
                </a:cubicBezTo>
                <a:cubicBezTo>
                  <a:pt x="94973" y="147861"/>
                  <a:pt x="83816" y="262544"/>
                  <a:pt x="85061" y="277485"/>
                </a:cubicBezTo>
                <a:cubicBezTo>
                  <a:pt x="102782" y="273941"/>
                  <a:pt x="125445" y="279631"/>
                  <a:pt x="138224" y="266852"/>
                </a:cubicBezTo>
                <a:cubicBezTo>
                  <a:pt x="154074" y="251002"/>
                  <a:pt x="159489" y="203057"/>
                  <a:pt x="159489" y="203057"/>
                </a:cubicBezTo>
                <a:lnTo>
                  <a:pt x="127591" y="107364"/>
                </a:lnTo>
                <a:cubicBezTo>
                  <a:pt x="124047" y="96731"/>
                  <a:pt x="127591" y="79010"/>
                  <a:pt x="116958" y="75466"/>
                </a:cubicBezTo>
                <a:lnTo>
                  <a:pt x="85061" y="64834"/>
                </a:lnTo>
                <a:cubicBezTo>
                  <a:pt x="92353" y="42956"/>
                  <a:pt x="98628" y="8279"/>
                  <a:pt x="127591" y="1038"/>
                </a:cubicBezTo>
                <a:cubicBezTo>
                  <a:pt x="145123" y="-3345"/>
                  <a:pt x="163222" y="7288"/>
                  <a:pt x="180754" y="11671"/>
                </a:cubicBezTo>
                <a:cubicBezTo>
                  <a:pt x="279094" y="36257"/>
                  <a:pt x="101243" y="8379"/>
                  <a:pt x="297712" y="32936"/>
                </a:cubicBezTo>
                <a:cubicBezTo>
                  <a:pt x="322591" y="41229"/>
                  <a:pt x="345217" y="41519"/>
                  <a:pt x="350875" y="75466"/>
                </a:cubicBezTo>
                <a:cubicBezTo>
                  <a:pt x="352717" y="86521"/>
                  <a:pt x="343786" y="96731"/>
                  <a:pt x="340242" y="107364"/>
                </a:cubicBezTo>
                <a:cubicBezTo>
                  <a:pt x="311889" y="103820"/>
                  <a:pt x="282749" y="104249"/>
                  <a:pt x="255182" y="96731"/>
                </a:cubicBezTo>
                <a:cubicBezTo>
                  <a:pt x="177925" y="75661"/>
                  <a:pt x="273647" y="62875"/>
                  <a:pt x="180754" y="86099"/>
                </a:cubicBezTo>
                <a:cubicBezTo>
                  <a:pt x="184298" y="103820"/>
                  <a:pt x="185041" y="122341"/>
                  <a:pt x="191386" y="139262"/>
                </a:cubicBezTo>
                <a:cubicBezTo>
                  <a:pt x="214898" y="201961"/>
                  <a:pt x="259566" y="175424"/>
                  <a:pt x="329610" y="181792"/>
                </a:cubicBezTo>
                <a:cubicBezTo>
                  <a:pt x="333154" y="195969"/>
                  <a:pt x="345669" y="210754"/>
                  <a:pt x="340242" y="224322"/>
                </a:cubicBezTo>
                <a:cubicBezTo>
                  <a:pt x="336079" y="234728"/>
                  <a:pt x="319371" y="232950"/>
                  <a:pt x="308344" y="234955"/>
                </a:cubicBezTo>
                <a:cubicBezTo>
                  <a:pt x="280231" y="240066"/>
                  <a:pt x="251637" y="242043"/>
                  <a:pt x="223284" y="245587"/>
                </a:cubicBezTo>
                <a:cubicBezTo>
                  <a:pt x="212448" y="278095"/>
                  <a:pt x="202072" y="277520"/>
                  <a:pt x="233917" y="298750"/>
                </a:cubicBezTo>
                <a:cubicBezTo>
                  <a:pt x="236866" y="300716"/>
                  <a:pt x="241005" y="298750"/>
                  <a:pt x="244549" y="298750"/>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4" name="Freeform 44">
            <a:extLst>
              <a:ext uri="{FF2B5EF4-FFF2-40B4-BE49-F238E27FC236}">
                <a16:creationId xmlns:a16="http://schemas.microsoft.com/office/drawing/2014/main" id="{3C2CC226-AD38-471E-8D45-E1C533768009}"/>
              </a:ext>
            </a:extLst>
          </p:cNvPr>
          <p:cNvSpPr/>
          <p:nvPr/>
        </p:nvSpPr>
        <p:spPr>
          <a:xfrm>
            <a:off x="836133" y="3052465"/>
            <a:ext cx="159488" cy="21553"/>
          </a:xfrm>
          <a:custGeom>
            <a:avLst/>
            <a:gdLst>
              <a:gd name="connsiteX0" fmla="*/ 0 w 159488"/>
              <a:gd name="connsiteY0" fmla="*/ 0 h 21553"/>
              <a:gd name="connsiteX1" fmla="*/ 53162 w 159488"/>
              <a:gd name="connsiteY1" fmla="*/ 21265 h 21553"/>
              <a:gd name="connsiteX2" fmla="*/ 159488 w 159488"/>
              <a:gd name="connsiteY2" fmla="*/ 10633 h 21553"/>
            </a:gdLst>
            <a:ahLst/>
            <a:cxnLst>
              <a:cxn ang="0">
                <a:pos x="connsiteX0" y="connsiteY0"/>
              </a:cxn>
              <a:cxn ang="0">
                <a:pos x="connsiteX1" y="connsiteY1"/>
              </a:cxn>
              <a:cxn ang="0">
                <a:pos x="connsiteX2" y="connsiteY2"/>
              </a:cxn>
            </a:cxnLst>
            <a:rect l="l" t="t" r="r" b="b"/>
            <a:pathLst>
              <a:path w="159488" h="21553">
                <a:moveTo>
                  <a:pt x="0" y="0"/>
                </a:moveTo>
                <a:cubicBezTo>
                  <a:pt x="17721" y="7088"/>
                  <a:pt x="34119" y="19995"/>
                  <a:pt x="53162" y="21265"/>
                </a:cubicBezTo>
                <a:cubicBezTo>
                  <a:pt x="88702" y="23634"/>
                  <a:pt x="159488" y="10633"/>
                  <a:pt x="159488" y="10633"/>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5" name="Freeform 46">
            <a:extLst>
              <a:ext uri="{FF2B5EF4-FFF2-40B4-BE49-F238E27FC236}">
                <a16:creationId xmlns:a16="http://schemas.microsoft.com/office/drawing/2014/main" id="{55C4D74B-7BBA-4D07-818D-DE53B7CC83D6}"/>
              </a:ext>
            </a:extLst>
          </p:cNvPr>
          <p:cNvSpPr/>
          <p:nvPr/>
        </p:nvSpPr>
        <p:spPr>
          <a:xfrm>
            <a:off x="888238" y="2768469"/>
            <a:ext cx="655853" cy="483879"/>
          </a:xfrm>
          <a:custGeom>
            <a:avLst/>
            <a:gdLst>
              <a:gd name="connsiteX0" fmla="*/ 353676 w 619816"/>
              <a:gd name="connsiteY0" fmla="*/ 563526 h 564429"/>
              <a:gd name="connsiteX1" fmla="*/ 279248 w 619816"/>
              <a:gd name="connsiteY1" fmla="*/ 552893 h 564429"/>
              <a:gd name="connsiteX2" fmla="*/ 236718 w 619816"/>
              <a:gd name="connsiteY2" fmla="*/ 531628 h 564429"/>
              <a:gd name="connsiteX3" fmla="*/ 141025 w 619816"/>
              <a:gd name="connsiteY3" fmla="*/ 520995 h 564429"/>
              <a:gd name="connsiteX4" fmla="*/ 66597 w 619816"/>
              <a:gd name="connsiteY4" fmla="*/ 478465 h 564429"/>
              <a:gd name="connsiteX5" fmla="*/ 45332 w 619816"/>
              <a:gd name="connsiteY5" fmla="*/ 446567 h 564429"/>
              <a:gd name="connsiteX6" fmla="*/ 24066 w 619816"/>
              <a:gd name="connsiteY6" fmla="*/ 425302 h 564429"/>
              <a:gd name="connsiteX7" fmla="*/ 24066 w 619816"/>
              <a:gd name="connsiteY7" fmla="*/ 159488 h 564429"/>
              <a:gd name="connsiteX8" fmla="*/ 55964 w 619816"/>
              <a:gd name="connsiteY8" fmla="*/ 148856 h 564429"/>
              <a:gd name="connsiteX9" fmla="*/ 98494 w 619816"/>
              <a:gd name="connsiteY9" fmla="*/ 85060 h 564429"/>
              <a:gd name="connsiteX10" fmla="*/ 130392 w 619816"/>
              <a:gd name="connsiteY10" fmla="*/ 74428 h 564429"/>
              <a:gd name="connsiteX11" fmla="*/ 215453 w 619816"/>
              <a:gd name="connsiteY11" fmla="*/ 31898 h 564429"/>
              <a:gd name="connsiteX12" fmla="*/ 300513 w 619816"/>
              <a:gd name="connsiteY12" fmla="*/ 21265 h 564429"/>
              <a:gd name="connsiteX13" fmla="*/ 417471 w 619816"/>
              <a:gd name="connsiteY13" fmla="*/ 0 h 564429"/>
              <a:gd name="connsiteX14" fmla="*/ 460001 w 619816"/>
              <a:gd name="connsiteY14" fmla="*/ 10633 h 564429"/>
              <a:gd name="connsiteX15" fmla="*/ 523797 w 619816"/>
              <a:gd name="connsiteY15" fmla="*/ 21265 h 564429"/>
              <a:gd name="connsiteX16" fmla="*/ 566327 w 619816"/>
              <a:gd name="connsiteY16" fmla="*/ 63795 h 564429"/>
              <a:gd name="connsiteX17" fmla="*/ 608857 w 619816"/>
              <a:gd name="connsiteY17" fmla="*/ 127591 h 564429"/>
              <a:gd name="connsiteX18" fmla="*/ 608857 w 619816"/>
              <a:gd name="connsiteY18" fmla="*/ 425302 h 564429"/>
              <a:gd name="connsiteX19" fmla="*/ 598225 w 619816"/>
              <a:gd name="connsiteY19" fmla="*/ 457200 h 564429"/>
              <a:gd name="connsiteX20" fmla="*/ 545062 w 619816"/>
              <a:gd name="connsiteY20" fmla="*/ 467833 h 564429"/>
              <a:gd name="connsiteX21" fmla="*/ 513164 w 619816"/>
              <a:gd name="connsiteY21" fmla="*/ 478465 h 564429"/>
              <a:gd name="connsiteX22" fmla="*/ 481266 w 619816"/>
              <a:gd name="connsiteY22" fmla="*/ 478465 h 564429"/>
              <a:gd name="connsiteX23" fmla="*/ 449369 w 619816"/>
              <a:gd name="connsiteY23" fmla="*/ 467833 h 564429"/>
              <a:gd name="connsiteX24" fmla="*/ 438736 w 619816"/>
              <a:gd name="connsiteY24" fmla="*/ 499730 h 564429"/>
              <a:gd name="connsiteX25" fmla="*/ 374941 w 619816"/>
              <a:gd name="connsiteY25" fmla="*/ 520995 h 564429"/>
              <a:gd name="connsiteX26" fmla="*/ 332411 w 619816"/>
              <a:gd name="connsiteY26" fmla="*/ 531628 h 564429"/>
              <a:gd name="connsiteX27" fmla="*/ 353676 w 619816"/>
              <a:gd name="connsiteY27" fmla="*/ 563526 h 564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19816" h="564429">
                <a:moveTo>
                  <a:pt x="353676" y="563526"/>
                </a:moveTo>
                <a:cubicBezTo>
                  <a:pt x="344816" y="567070"/>
                  <a:pt x="303426" y="559487"/>
                  <a:pt x="279248" y="552893"/>
                </a:cubicBezTo>
                <a:cubicBezTo>
                  <a:pt x="263957" y="548723"/>
                  <a:pt x="252162" y="535192"/>
                  <a:pt x="236718" y="531628"/>
                </a:cubicBezTo>
                <a:cubicBezTo>
                  <a:pt x="205446" y="524411"/>
                  <a:pt x="172923" y="524539"/>
                  <a:pt x="141025" y="520995"/>
                </a:cubicBezTo>
                <a:cubicBezTo>
                  <a:pt x="124345" y="512655"/>
                  <a:pt x="81626" y="493495"/>
                  <a:pt x="66597" y="478465"/>
                </a:cubicBezTo>
                <a:cubicBezTo>
                  <a:pt x="57561" y="469429"/>
                  <a:pt x="53315" y="456546"/>
                  <a:pt x="45332" y="446567"/>
                </a:cubicBezTo>
                <a:cubicBezTo>
                  <a:pt x="39070" y="438739"/>
                  <a:pt x="31155" y="432390"/>
                  <a:pt x="24066" y="425302"/>
                </a:cubicBezTo>
                <a:cubicBezTo>
                  <a:pt x="-8277" y="328271"/>
                  <a:pt x="-7766" y="342525"/>
                  <a:pt x="24066" y="159488"/>
                </a:cubicBezTo>
                <a:cubicBezTo>
                  <a:pt x="25986" y="148446"/>
                  <a:pt x="45331" y="152400"/>
                  <a:pt x="55964" y="148856"/>
                </a:cubicBezTo>
                <a:cubicBezTo>
                  <a:pt x="70141" y="127591"/>
                  <a:pt x="74248" y="93142"/>
                  <a:pt x="98494" y="85060"/>
                </a:cubicBezTo>
                <a:cubicBezTo>
                  <a:pt x="109127" y="81516"/>
                  <a:pt x="120189" y="79066"/>
                  <a:pt x="130392" y="74428"/>
                </a:cubicBezTo>
                <a:cubicBezTo>
                  <a:pt x="159251" y="61311"/>
                  <a:pt x="183998" y="35830"/>
                  <a:pt x="215453" y="31898"/>
                </a:cubicBezTo>
                <a:lnTo>
                  <a:pt x="300513" y="21265"/>
                </a:lnTo>
                <a:cubicBezTo>
                  <a:pt x="345370" y="6314"/>
                  <a:pt x="357362" y="0"/>
                  <a:pt x="417471" y="0"/>
                </a:cubicBezTo>
                <a:cubicBezTo>
                  <a:pt x="432084" y="0"/>
                  <a:pt x="445672" y="7767"/>
                  <a:pt x="460001" y="10633"/>
                </a:cubicBezTo>
                <a:cubicBezTo>
                  <a:pt x="481141" y="14861"/>
                  <a:pt x="502532" y="17721"/>
                  <a:pt x="523797" y="21265"/>
                </a:cubicBezTo>
                <a:cubicBezTo>
                  <a:pt x="577924" y="39309"/>
                  <a:pt x="540552" y="17399"/>
                  <a:pt x="566327" y="63795"/>
                </a:cubicBezTo>
                <a:cubicBezTo>
                  <a:pt x="578739" y="86136"/>
                  <a:pt x="608857" y="127591"/>
                  <a:pt x="608857" y="127591"/>
                </a:cubicBezTo>
                <a:cubicBezTo>
                  <a:pt x="620335" y="276795"/>
                  <a:pt x="626302" y="268297"/>
                  <a:pt x="608857" y="425302"/>
                </a:cubicBezTo>
                <a:cubicBezTo>
                  <a:pt x="607619" y="436441"/>
                  <a:pt x="607550" y="450983"/>
                  <a:pt x="598225" y="457200"/>
                </a:cubicBezTo>
                <a:cubicBezTo>
                  <a:pt x="583188" y="467225"/>
                  <a:pt x="562594" y="463450"/>
                  <a:pt x="545062" y="467833"/>
                </a:cubicBezTo>
                <a:cubicBezTo>
                  <a:pt x="534189" y="470551"/>
                  <a:pt x="523797" y="474921"/>
                  <a:pt x="513164" y="478465"/>
                </a:cubicBezTo>
                <a:cubicBezTo>
                  <a:pt x="472298" y="539765"/>
                  <a:pt x="507679" y="504878"/>
                  <a:pt x="481266" y="478465"/>
                </a:cubicBezTo>
                <a:cubicBezTo>
                  <a:pt x="473341" y="470540"/>
                  <a:pt x="460001" y="471377"/>
                  <a:pt x="449369" y="467833"/>
                </a:cubicBezTo>
                <a:cubicBezTo>
                  <a:pt x="445825" y="478465"/>
                  <a:pt x="447856" y="493216"/>
                  <a:pt x="438736" y="499730"/>
                </a:cubicBezTo>
                <a:cubicBezTo>
                  <a:pt x="420496" y="512758"/>
                  <a:pt x="396687" y="515558"/>
                  <a:pt x="374941" y="520995"/>
                </a:cubicBezTo>
                <a:cubicBezTo>
                  <a:pt x="360764" y="524539"/>
                  <a:pt x="342744" y="521295"/>
                  <a:pt x="332411" y="531628"/>
                </a:cubicBezTo>
                <a:cubicBezTo>
                  <a:pt x="326807" y="537232"/>
                  <a:pt x="362536" y="559982"/>
                  <a:pt x="353676" y="563526"/>
                </a:cubicBezTo>
                <a:close/>
              </a:path>
            </a:pathLst>
          </a:cu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6" name="Freeform 47">
            <a:extLst>
              <a:ext uri="{FF2B5EF4-FFF2-40B4-BE49-F238E27FC236}">
                <a16:creationId xmlns:a16="http://schemas.microsoft.com/office/drawing/2014/main" id="{0E2C454E-2DC8-42DE-AFFF-498A8BCBA032}"/>
              </a:ext>
            </a:extLst>
          </p:cNvPr>
          <p:cNvSpPr/>
          <p:nvPr/>
        </p:nvSpPr>
        <p:spPr>
          <a:xfrm>
            <a:off x="662589" y="2463418"/>
            <a:ext cx="701934" cy="778646"/>
          </a:xfrm>
          <a:custGeom>
            <a:avLst/>
            <a:gdLst>
              <a:gd name="connsiteX0" fmla="*/ 138409 w 701934"/>
              <a:gd name="connsiteY0" fmla="*/ 842611 h 883197"/>
              <a:gd name="connsiteX1" fmla="*/ 149041 w 701934"/>
              <a:gd name="connsiteY1" fmla="*/ 715021 h 883197"/>
              <a:gd name="connsiteX2" fmla="*/ 159674 w 701934"/>
              <a:gd name="connsiteY2" fmla="*/ 683123 h 883197"/>
              <a:gd name="connsiteX3" fmla="*/ 170307 w 701934"/>
              <a:gd name="connsiteY3" fmla="*/ 459839 h 883197"/>
              <a:gd name="connsiteX4" fmla="*/ 159674 w 701934"/>
              <a:gd name="connsiteY4" fmla="*/ 374779 h 883197"/>
              <a:gd name="connsiteX5" fmla="*/ 149041 w 701934"/>
              <a:gd name="connsiteY5" fmla="*/ 342881 h 883197"/>
              <a:gd name="connsiteX6" fmla="*/ 85246 w 701934"/>
              <a:gd name="connsiteY6" fmla="*/ 300351 h 883197"/>
              <a:gd name="connsiteX7" fmla="*/ 10818 w 701934"/>
              <a:gd name="connsiteY7" fmla="*/ 268453 h 883197"/>
              <a:gd name="connsiteX8" fmla="*/ 117144 w 701934"/>
              <a:gd name="connsiteY8" fmla="*/ 225923 h 883197"/>
              <a:gd name="connsiteX9" fmla="*/ 106511 w 701934"/>
              <a:gd name="connsiteY9" fmla="*/ 183393 h 883197"/>
              <a:gd name="connsiteX10" fmla="*/ 42716 w 701934"/>
              <a:gd name="connsiteY10" fmla="*/ 162128 h 883197"/>
              <a:gd name="connsiteX11" fmla="*/ 53348 w 701934"/>
              <a:gd name="connsiteY11" fmla="*/ 130230 h 883197"/>
              <a:gd name="connsiteX12" fmla="*/ 95879 w 701934"/>
              <a:gd name="connsiteY12" fmla="*/ 119598 h 883197"/>
              <a:gd name="connsiteX13" fmla="*/ 74613 w 701934"/>
              <a:gd name="connsiteY13" fmla="*/ 98332 h 883197"/>
              <a:gd name="connsiteX14" fmla="*/ 42716 w 701934"/>
              <a:gd name="connsiteY14" fmla="*/ 77067 h 883197"/>
              <a:gd name="connsiteX15" fmla="*/ 32083 w 701934"/>
              <a:gd name="connsiteY15" fmla="*/ 45170 h 883197"/>
              <a:gd name="connsiteX16" fmla="*/ 95879 w 701934"/>
              <a:gd name="connsiteY16" fmla="*/ 45170 h 883197"/>
              <a:gd name="connsiteX17" fmla="*/ 159674 w 701934"/>
              <a:gd name="connsiteY17" fmla="*/ 34537 h 883197"/>
              <a:gd name="connsiteX18" fmla="*/ 223469 w 701934"/>
              <a:gd name="connsiteY18" fmla="*/ 13272 h 883197"/>
              <a:gd name="connsiteX19" fmla="*/ 191572 w 701934"/>
              <a:gd name="connsiteY19" fmla="*/ 34537 h 883197"/>
              <a:gd name="connsiteX20" fmla="*/ 159674 w 701934"/>
              <a:gd name="connsiteY20" fmla="*/ 45170 h 883197"/>
              <a:gd name="connsiteX21" fmla="*/ 170307 w 701934"/>
              <a:gd name="connsiteY21" fmla="*/ 87700 h 883197"/>
              <a:gd name="connsiteX22" fmla="*/ 234102 w 701934"/>
              <a:gd name="connsiteY22" fmla="*/ 108965 h 883197"/>
              <a:gd name="connsiteX23" fmla="*/ 266000 w 701934"/>
              <a:gd name="connsiteY23" fmla="*/ 98332 h 883197"/>
              <a:gd name="connsiteX24" fmla="*/ 287265 w 701934"/>
              <a:gd name="connsiteY24" fmla="*/ 140863 h 883197"/>
              <a:gd name="connsiteX25" fmla="*/ 223469 w 701934"/>
              <a:gd name="connsiteY25" fmla="*/ 162128 h 883197"/>
              <a:gd name="connsiteX26" fmla="*/ 191572 w 701934"/>
              <a:gd name="connsiteY26" fmla="*/ 172760 h 883197"/>
              <a:gd name="connsiteX27" fmla="*/ 180939 w 701934"/>
              <a:gd name="connsiteY27" fmla="*/ 204658 h 883197"/>
              <a:gd name="connsiteX28" fmla="*/ 212837 w 701934"/>
              <a:gd name="connsiteY28" fmla="*/ 215291 h 883197"/>
              <a:gd name="connsiteX29" fmla="*/ 276632 w 701934"/>
              <a:gd name="connsiteY29" fmla="*/ 257821 h 883197"/>
              <a:gd name="connsiteX30" fmla="*/ 234102 w 701934"/>
              <a:gd name="connsiteY30" fmla="*/ 300351 h 883197"/>
              <a:gd name="connsiteX31" fmla="*/ 223469 w 701934"/>
              <a:gd name="connsiteY31" fmla="*/ 406677 h 883197"/>
              <a:gd name="connsiteX32" fmla="*/ 202204 w 701934"/>
              <a:gd name="connsiteY32" fmla="*/ 470472 h 883197"/>
              <a:gd name="connsiteX33" fmla="*/ 212837 w 701934"/>
              <a:gd name="connsiteY33" fmla="*/ 534267 h 883197"/>
              <a:gd name="connsiteX34" fmla="*/ 223469 w 701934"/>
              <a:gd name="connsiteY34" fmla="*/ 566165 h 883197"/>
              <a:gd name="connsiteX35" fmla="*/ 255367 w 701934"/>
              <a:gd name="connsiteY35" fmla="*/ 555532 h 883197"/>
              <a:gd name="connsiteX36" fmla="*/ 276632 w 701934"/>
              <a:gd name="connsiteY36" fmla="*/ 513002 h 883197"/>
              <a:gd name="connsiteX37" fmla="*/ 308530 w 701934"/>
              <a:gd name="connsiteY37" fmla="*/ 438574 h 883197"/>
              <a:gd name="connsiteX38" fmla="*/ 340427 w 701934"/>
              <a:gd name="connsiteY38" fmla="*/ 406677 h 883197"/>
              <a:gd name="connsiteX39" fmla="*/ 351060 w 701934"/>
              <a:gd name="connsiteY39" fmla="*/ 374779 h 883197"/>
              <a:gd name="connsiteX40" fmla="*/ 393590 w 701934"/>
              <a:gd name="connsiteY40" fmla="*/ 310984 h 883197"/>
              <a:gd name="connsiteX41" fmla="*/ 404223 w 701934"/>
              <a:gd name="connsiteY41" fmla="*/ 279086 h 883197"/>
              <a:gd name="connsiteX42" fmla="*/ 393590 w 701934"/>
              <a:gd name="connsiteY42" fmla="*/ 247188 h 883197"/>
              <a:gd name="connsiteX43" fmla="*/ 361693 w 701934"/>
              <a:gd name="connsiteY43" fmla="*/ 236556 h 883197"/>
              <a:gd name="connsiteX44" fmla="*/ 340427 w 701934"/>
              <a:gd name="connsiteY44" fmla="*/ 215291 h 883197"/>
              <a:gd name="connsiteX45" fmla="*/ 393590 w 701934"/>
              <a:gd name="connsiteY45" fmla="*/ 172760 h 883197"/>
              <a:gd name="connsiteX46" fmla="*/ 404223 w 701934"/>
              <a:gd name="connsiteY46" fmla="*/ 140863 h 883197"/>
              <a:gd name="connsiteX47" fmla="*/ 382958 w 701934"/>
              <a:gd name="connsiteY47" fmla="*/ 108965 h 883197"/>
              <a:gd name="connsiteX48" fmla="*/ 340427 w 701934"/>
              <a:gd name="connsiteY48" fmla="*/ 98332 h 883197"/>
              <a:gd name="connsiteX49" fmla="*/ 382958 w 701934"/>
              <a:gd name="connsiteY49" fmla="*/ 55802 h 883197"/>
              <a:gd name="connsiteX50" fmla="*/ 446753 w 701934"/>
              <a:gd name="connsiteY50" fmla="*/ 77067 h 883197"/>
              <a:gd name="connsiteX51" fmla="*/ 478651 w 701934"/>
              <a:gd name="connsiteY51" fmla="*/ 87700 h 883197"/>
              <a:gd name="connsiteX52" fmla="*/ 489283 w 701934"/>
              <a:gd name="connsiteY52" fmla="*/ 55802 h 883197"/>
              <a:gd name="connsiteX53" fmla="*/ 553079 w 701934"/>
              <a:gd name="connsiteY53" fmla="*/ 23904 h 883197"/>
              <a:gd name="connsiteX54" fmla="*/ 574344 w 701934"/>
              <a:gd name="connsiteY54" fmla="*/ 119598 h 883197"/>
              <a:gd name="connsiteX55" fmla="*/ 542446 w 701934"/>
              <a:gd name="connsiteY55" fmla="*/ 130230 h 883197"/>
              <a:gd name="connsiteX56" fmla="*/ 553079 w 701934"/>
              <a:gd name="connsiteY56" fmla="*/ 194025 h 883197"/>
              <a:gd name="connsiteX57" fmla="*/ 574344 w 701934"/>
              <a:gd name="connsiteY57" fmla="*/ 215291 h 883197"/>
              <a:gd name="connsiteX58" fmla="*/ 595609 w 701934"/>
              <a:gd name="connsiteY58" fmla="*/ 247188 h 883197"/>
              <a:gd name="connsiteX59" fmla="*/ 499916 w 701934"/>
              <a:gd name="connsiteY59" fmla="*/ 268453 h 883197"/>
              <a:gd name="connsiteX60" fmla="*/ 468018 w 701934"/>
              <a:gd name="connsiteY60" fmla="*/ 279086 h 883197"/>
              <a:gd name="connsiteX61" fmla="*/ 436120 w 701934"/>
              <a:gd name="connsiteY61" fmla="*/ 353514 h 883197"/>
              <a:gd name="connsiteX62" fmla="*/ 425488 w 701934"/>
              <a:gd name="connsiteY62" fmla="*/ 385411 h 883197"/>
              <a:gd name="connsiteX63" fmla="*/ 404223 w 701934"/>
              <a:gd name="connsiteY63" fmla="*/ 406677 h 883197"/>
              <a:gd name="connsiteX64" fmla="*/ 351060 w 701934"/>
              <a:gd name="connsiteY64" fmla="*/ 502370 h 883197"/>
              <a:gd name="connsiteX65" fmla="*/ 382958 w 701934"/>
              <a:gd name="connsiteY65" fmla="*/ 523635 h 883197"/>
              <a:gd name="connsiteX66" fmla="*/ 436120 w 701934"/>
              <a:gd name="connsiteY66" fmla="*/ 481104 h 883197"/>
              <a:gd name="connsiteX67" fmla="*/ 468018 w 701934"/>
              <a:gd name="connsiteY67" fmla="*/ 470472 h 883197"/>
              <a:gd name="connsiteX68" fmla="*/ 531813 w 701934"/>
              <a:gd name="connsiteY68" fmla="*/ 417309 h 883197"/>
              <a:gd name="connsiteX69" fmla="*/ 542446 w 701934"/>
              <a:gd name="connsiteY69" fmla="*/ 332249 h 883197"/>
              <a:gd name="connsiteX70" fmla="*/ 595609 w 701934"/>
              <a:gd name="connsiteY70" fmla="*/ 406677 h 883197"/>
              <a:gd name="connsiteX71" fmla="*/ 616874 w 701934"/>
              <a:gd name="connsiteY71" fmla="*/ 374779 h 883197"/>
              <a:gd name="connsiteX72" fmla="*/ 627507 w 701934"/>
              <a:gd name="connsiteY72" fmla="*/ 342881 h 883197"/>
              <a:gd name="connsiteX73" fmla="*/ 648772 w 701934"/>
              <a:gd name="connsiteY73" fmla="*/ 374779 h 883197"/>
              <a:gd name="connsiteX74" fmla="*/ 659404 w 701934"/>
              <a:gd name="connsiteY74" fmla="*/ 438574 h 883197"/>
              <a:gd name="connsiteX75" fmla="*/ 691302 w 701934"/>
              <a:gd name="connsiteY75" fmla="*/ 459839 h 883197"/>
              <a:gd name="connsiteX76" fmla="*/ 701934 w 701934"/>
              <a:gd name="connsiteY76" fmla="*/ 491737 h 883197"/>
              <a:gd name="connsiteX77" fmla="*/ 638139 w 701934"/>
              <a:gd name="connsiteY77" fmla="*/ 502370 h 883197"/>
              <a:gd name="connsiteX78" fmla="*/ 627507 w 701934"/>
              <a:gd name="connsiteY78" fmla="*/ 470472 h 883197"/>
              <a:gd name="connsiteX79" fmla="*/ 606241 w 701934"/>
              <a:gd name="connsiteY79" fmla="*/ 491737 h 883197"/>
              <a:gd name="connsiteX80" fmla="*/ 595609 w 701934"/>
              <a:gd name="connsiteY80" fmla="*/ 566165 h 883197"/>
              <a:gd name="connsiteX81" fmla="*/ 531813 w 701934"/>
              <a:gd name="connsiteY81" fmla="*/ 523635 h 883197"/>
              <a:gd name="connsiteX82" fmla="*/ 478651 w 701934"/>
              <a:gd name="connsiteY82" fmla="*/ 534267 h 883197"/>
              <a:gd name="connsiteX83" fmla="*/ 425488 w 701934"/>
              <a:gd name="connsiteY83" fmla="*/ 576798 h 883197"/>
              <a:gd name="connsiteX84" fmla="*/ 393590 w 701934"/>
              <a:gd name="connsiteY84" fmla="*/ 587430 h 883197"/>
              <a:gd name="connsiteX85" fmla="*/ 340427 w 701934"/>
              <a:gd name="connsiteY85" fmla="*/ 629960 h 883197"/>
              <a:gd name="connsiteX86" fmla="*/ 266000 w 701934"/>
              <a:gd name="connsiteY86" fmla="*/ 725653 h 883197"/>
              <a:gd name="connsiteX87" fmla="*/ 244734 w 701934"/>
              <a:gd name="connsiteY87" fmla="*/ 789449 h 883197"/>
              <a:gd name="connsiteX88" fmla="*/ 255367 w 701934"/>
              <a:gd name="connsiteY88" fmla="*/ 842611 h 883197"/>
              <a:gd name="connsiteX89" fmla="*/ 244734 w 701934"/>
              <a:gd name="connsiteY89" fmla="*/ 874509 h 883197"/>
              <a:gd name="connsiteX90" fmla="*/ 138409 w 701934"/>
              <a:gd name="connsiteY90" fmla="*/ 842611 h 883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701934" h="883197">
                <a:moveTo>
                  <a:pt x="138409" y="842611"/>
                </a:moveTo>
                <a:cubicBezTo>
                  <a:pt x="122460" y="816030"/>
                  <a:pt x="143401" y="757324"/>
                  <a:pt x="149041" y="715021"/>
                </a:cubicBezTo>
                <a:cubicBezTo>
                  <a:pt x="150522" y="703911"/>
                  <a:pt x="158743" y="694292"/>
                  <a:pt x="159674" y="683123"/>
                </a:cubicBezTo>
                <a:cubicBezTo>
                  <a:pt x="165862" y="608868"/>
                  <a:pt x="166763" y="534267"/>
                  <a:pt x="170307" y="459839"/>
                </a:cubicBezTo>
                <a:cubicBezTo>
                  <a:pt x="166763" y="431486"/>
                  <a:pt x="164786" y="402892"/>
                  <a:pt x="159674" y="374779"/>
                </a:cubicBezTo>
                <a:cubicBezTo>
                  <a:pt x="157669" y="363752"/>
                  <a:pt x="156966" y="350806"/>
                  <a:pt x="149041" y="342881"/>
                </a:cubicBezTo>
                <a:cubicBezTo>
                  <a:pt x="130969" y="324809"/>
                  <a:pt x="106511" y="314528"/>
                  <a:pt x="85246" y="300351"/>
                </a:cubicBezTo>
                <a:cubicBezTo>
                  <a:pt x="41190" y="270980"/>
                  <a:pt x="65744" y="282185"/>
                  <a:pt x="10818" y="268453"/>
                </a:cubicBezTo>
                <a:cubicBezTo>
                  <a:pt x="-16480" y="186556"/>
                  <a:pt x="3999" y="282496"/>
                  <a:pt x="117144" y="225923"/>
                </a:cubicBezTo>
                <a:cubicBezTo>
                  <a:pt x="130214" y="219388"/>
                  <a:pt x="117606" y="192903"/>
                  <a:pt x="106511" y="183393"/>
                </a:cubicBezTo>
                <a:cubicBezTo>
                  <a:pt x="89492" y="168805"/>
                  <a:pt x="42716" y="162128"/>
                  <a:pt x="42716" y="162128"/>
                </a:cubicBezTo>
                <a:cubicBezTo>
                  <a:pt x="46260" y="151495"/>
                  <a:pt x="44596" y="137231"/>
                  <a:pt x="53348" y="130230"/>
                </a:cubicBezTo>
                <a:cubicBezTo>
                  <a:pt x="64759" y="121101"/>
                  <a:pt x="87773" y="131757"/>
                  <a:pt x="95879" y="119598"/>
                </a:cubicBezTo>
                <a:cubicBezTo>
                  <a:pt x="101440" y="111257"/>
                  <a:pt x="82441" y="104595"/>
                  <a:pt x="74613" y="98332"/>
                </a:cubicBezTo>
                <a:cubicBezTo>
                  <a:pt x="64635" y="90349"/>
                  <a:pt x="53348" y="84155"/>
                  <a:pt x="42716" y="77067"/>
                </a:cubicBezTo>
                <a:cubicBezTo>
                  <a:pt x="39172" y="66435"/>
                  <a:pt x="27071" y="55194"/>
                  <a:pt x="32083" y="45170"/>
                </a:cubicBezTo>
                <a:cubicBezTo>
                  <a:pt x="44235" y="20866"/>
                  <a:pt x="83727" y="41119"/>
                  <a:pt x="95879" y="45170"/>
                </a:cubicBezTo>
                <a:cubicBezTo>
                  <a:pt x="117144" y="41626"/>
                  <a:pt x="140392" y="44178"/>
                  <a:pt x="159674" y="34537"/>
                </a:cubicBezTo>
                <a:cubicBezTo>
                  <a:pt x="228205" y="271"/>
                  <a:pt x="123761" y="-11656"/>
                  <a:pt x="223469" y="13272"/>
                </a:cubicBezTo>
                <a:cubicBezTo>
                  <a:pt x="212837" y="20360"/>
                  <a:pt x="203001" y="28822"/>
                  <a:pt x="191572" y="34537"/>
                </a:cubicBezTo>
                <a:cubicBezTo>
                  <a:pt x="181547" y="39549"/>
                  <a:pt x="163836" y="34764"/>
                  <a:pt x="159674" y="45170"/>
                </a:cubicBezTo>
                <a:cubicBezTo>
                  <a:pt x="154247" y="58738"/>
                  <a:pt x="159212" y="78190"/>
                  <a:pt x="170307" y="87700"/>
                </a:cubicBezTo>
                <a:cubicBezTo>
                  <a:pt x="187326" y="102288"/>
                  <a:pt x="234102" y="108965"/>
                  <a:pt x="234102" y="108965"/>
                </a:cubicBezTo>
                <a:cubicBezTo>
                  <a:pt x="244735" y="105421"/>
                  <a:pt x="254792" y="98332"/>
                  <a:pt x="266000" y="98332"/>
                </a:cubicBezTo>
                <a:cubicBezTo>
                  <a:pt x="283012" y="98332"/>
                  <a:pt x="326959" y="112510"/>
                  <a:pt x="287265" y="140863"/>
                </a:cubicBezTo>
                <a:cubicBezTo>
                  <a:pt x="269025" y="153892"/>
                  <a:pt x="244734" y="155040"/>
                  <a:pt x="223469" y="162128"/>
                </a:cubicBezTo>
                <a:lnTo>
                  <a:pt x="191572" y="172760"/>
                </a:lnTo>
                <a:cubicBezTo>
                  <a:pt x="188028" y="183393"/>
                  <a:pt x="175927" y="194633"/>
                  <a:pt x="180939" y="204658"/>
                </a:cubicBezTo>
                <a:cubicBezTo>
                  <a:pt x="185951" y="214683"/>
                  <a:pt x="203040" y="209848"/>
                  <a:pt x="212837" y="215291"/>
                </a:cubicBezTo>
                <a:cubicBezTo>
                  <a:pt x="235178" y="227703"/>
                  <a:pt x="276632" y="257821"/>
                  <a:pt x="276632" y="257821"/>
                </a:cubicBezTo>
                <a:cubicBezTo>
                  <a:pt x="306425" y="347195"/>
                  <a:pt x="276575" y="222484"/>
                  <a:pt x="234102" y="300351"/>
                </a:cubicBezTo>
                <a:cubicBezTo>
                  <a:pt x="217046" y="331621"/>
                  <a:pt x="230033" y="371668"/>
                  <a:pt x="223469" y="406677"/>
                </a:cubicBezTo>
                <a:cubicBezTo>
                  <a:pt x="219338" y="428708"/>
                  <a:pt x="202204" y="470472"/>
                  <a:pt x="202204" y="470472"/>
                </a:cubicBezTo>
                <a:cubicBezTo>
                  <a:pt x="205748" y="491737"/>
                  <a:pt x="208160" y="513222"/>
                  <a:pt x="212837" y="534267"/>
                </a:cubicBezTo>
                <a:cubicBezTo>
                  <a:pt x="215268" y="545208"/>
                  <a:pt x="213444" y="561153"/>
                  <a:pt x="223469" y="566165"/>
                </a:cubicBezTo>
                <a:cubicBezTo>
                  <a:pt x="233494" y="571177"/>
                  <a:pt x="244734" y="559076"/>
                  <a:pt x="255367" y="555532"/>
                </a:cubicBezTo>
                <a:cubicBezTo>
                  <a:pt x="262455" y="541355"/>
                  <a:pt x="270388" y="527570"/>
                  <a:pt x="276632" y="513002"/>
                </a:cubicBezTo>
                <a:cubicBezTo>
                  <a:pt x="291506" y="478295"/>
                  <a:pt x="283343" y="473836"/>
                  <a:pt x="308530" y="438574"/>
                </a:cubicBezTo>
                <a:cubicBezTo>
                  <a:pt x="317270" y="426338"/>
                  <a:pt x="329795" y="417309"/>
                  <a:pt x="340427" y="406677"/>
                </a:cubicBezTo>
                <a:cubicBezTo>
                  <a:pt x="343971" y="396044"/>
                  <a:pt x="345617" y="384576"/>
                  <a:pt x="351060" y="374779"/>
                </a:cubicBezTo>
                <a:cubicBezTo>
                  <a:pt x="363472" y="352438"/>
                  <a:pt x="385508" y="335230"/>
                  <a:pt x="393590" y="310984"/>
                </a:cubicBezTo>
                <a:lnTo>
                  <a:pt x="404223" y="279086"/>
                </a:lnTo>
                <a:cubicBezTo>
                  <a:pt x="400679" y="268453"/>
                  <a:pt x="401515" y="255113"/>
                  <a:pt x="393590" y="247188"/>
                </a:cubicBezTo>
                <a:cubicBezTo>
                  <a:pt x="385665" y="239263"/>
                  <a:pt x="371303" y="242322"/>
                  <a:pt x="361693" y="236556"/>
                </a:cubicBezTo>
                <a:cubicBezTo>
                  <a:pt x="353097" y="231398"/>
                  <a:pt x="347516" y="222379"/>
                  <a:pt x="340427" y="215291"/>
                </a:cubicBezTo>
                <a:cubicBezTo>
                  <a:pt x="318568" y="149711"/>
                  <a:pt x="327222" y="210684"/>
                  <a:pt x="393590" y="172760"/>
                </a:cubicBezTo>
                <a:cubicBezTo>
                  <a:pt x="403321" y="167200"/>
                  <a:pt x="400679" y="151495"/>
                  <a:pt x="404223" y="140863"/>
                </a:cubicBezTo>
                <a:cubicBezTo>
                  <a:pt x="397135" y="130230"/>
                  <a:pt x="393591" y="116053"/>
                  <a:pt x="382958" y="108965"/>
                </a:cubicBezTo>
                <a:cubicBezTo>
                  <a:pt x="370799" y="100859"/>
                  <a:pt x="349195" y="110023"/>
                  <a:pt x="340427" y="98332"/>
                </a:cubicBezTo>
                <a:cubicBezTo>
                  <a:pt x="317745" y="68089"/>
                  <a:pt x="377288" y="57692"/>
                  <a:pt x="382958" y="55802"/>
                </a:cubicBezTo>
                <a:lnTo>
                  <a:pt x="446753" y="77067"/>
                </a:lnTo>
                <a:lnTo>
                  <a:pt x="478651" y="87700"/>
                </a:lnTo>
                <a:cubicBezTo>
                  <a:pt x="482195" y="77067"/>
                  <a:pt x="482282" y="64554"/>
                  <a:pt x="489283" y="55802"/>
                </a:cubicBezTo>
                <a:cubicBezTo>
                  <a:pt x="504272" y="37065"/>
                  <a:pt x="532067" y="30908"/>
                  <a:pt x="553079" y="23904"/>
                </a:cubicBezTo>
                <a:cubicBezTo>
                  <a:pt x="578730" y="58106"/>
                  <a:pt x="605879" y="72296"/>
                  <a:pt x="574344" y="119598"/>
                </a:cubicBezTo>
                <a:cubicBezTo>
                  <a:pt x="568127" y="128923"/>
                  <a:pt x="553079" y="126686"/>
                  <a:pt x="542446" y="130230"/>
                </a:cubicBezTo>
                <a:cubicBezTo>
                  <a:pt x="545990" y="151495"/>
                  <a:pt x="545509" y="173839"/>
                  <a:pt x="553079" y="194025"/>
                </a:cubicBezTo>
                <a:cubicBezTo>
                  <a:pt x="556599" y="203411"/>
                  <a:pt x="568082" y="207463"/>
                  <a:pt x="574344" y="215291"/>
                </a:cubicBezTo>
                <a:cubicBezTo>
                  <a:pt x="582327" y="225269"/>
                  <a:pt x="588521" y="236556"/>
                  <a:pt x="595609" y="247188"/>
                </a:cubicBezTo>
                <a:cubicBezTo>
                  <a:pt x="523802" y="271124"/>
                  <a:pt x="612192" y="243503"/>
                  <a:pt x="499916" y="268453"/>
                </a:cubicBezTo>
                <a:cubicBezTo>
                  <a:pt x="488975" y="270884"/>
                  <a:pt x="478651" y="275542"/>
                  <a:pt x="468018" y="279086"/>
                </a:cubicBezTo>
                <a:cubicBezTo>
                  <a:pt x="445891" y="367600"/>
                  <a:pt x="472834" y="280086"/>
                  <a:pt x="436120" y="353514"/>
                </a:cubicBezTo>
                <a:cubicBezTo>
                  <a:pt x="431108" y="363538"/>
                  <a:pt x="431254" y="375801"/>
                  <a:pt x="425488" y="385411"/>
                </a:cubicBezTo>
                <a:cubicBezTo>
                  <a:pt x="420330" y="394007"/>
                  <a:pt x="410238" y="398657"/>
                  <a:pt x="404223" y="406677"/>
                </a:cubicBezTo>
                <a:cubicBezTo>
                  <a:pt x="360351" y="465174"/>
                  <a:pt x="367637" y="452639"/>
                  <a:pt x="351060" y="502370"/>
                </a:cubicBezTo>
                <a:cubicBezTo>
                  <a:pt x="361693" y="509458"/>
                  <a:pt x="370179" y="523635"/>
                  <a:pt x="382958" y="523635"/>
                </a:cubicBezTo>
                <a:cubicBezTo>
                  <a:pt x="404239" y="523635"/>
                  <a:pt x="420691" y="490361"/>
                  <a:pt x="436120" y="481104"/>
                </a:cubicBezTo>
                <a:cubicBezTo>
                  <a:pt x="445731" y="475338"/>
                  <a:pt x="457385" y="474016"/>
                  <a:pt x="468018" y="470472"/>
                </a:cubicBezTo>
                <a:cubicBezTo>
                  <a:pt x="483207" y="460346"/>
                  <a:pt x="525263" y="435322"/>
                  <a:pt x="531813" y="417309"/>
                </a:cubicBezTo>
                <a:cubicBezTo>
                  <a:pt x="541578" y="390455"/>
                  <a:pt x="538902" y="360602"/>
                  <a:pt x="542446" y="332249"/>
                </a:cubicBezTo>
                <a:cubicBezTo>
                  <a:pt x="567255" y="406677"/>
                  <a:pt x="542446" y="388955"/>
                  <a:pt x="595609" y="406677"/>
                </a:cubicBezTo>
                <a:cubicBezTo>
                  <a:pt x="602697" y="396044"/>
                  <a:pt x="611159" y="386209"/>
                  <a:pt x="616874" y="374779"/>
                </a:cubicBezTo>
                <a:cubicBezTo>
                  <a:pt x="621886" y="364754"/>
                  <a:pt x="616299" y="342881"/>
                  <a:pt x="627507" y="342881"/>
                </a:cubicBezTo>
                <a:cubicBezTo>
                  <a:pt x="640286" y="342881"/>
                  <a:pt x="641684" y="364146"/>
                  <a:pt x="648772" y="374779"/>
                </a:cubicBezTo>
                <a:cubicBezTo>
                  <a:pt x="652316" y="396044"/>
                  <a:pt x="649763" y="419292"/>
                  <a:pt x="659404" y="438574"/>
                </a:cubicBezTo>
                <a:cubicBezTo>
                  <a:pt x="665119" y="450004"/>
                  <a:pt x="683319" y="449860"/>
                  <a:pt x="691302" y="459839"/>
                </a:cubicBezTo>
                <a:cubicBezTo>
                  <a:pt x="698303" y="468591"/>
                  <a:pt x="698390" y="481104"/>
                  <a:pt x="701934" y="491737"/>
                </a:cubicBezTo>
                <a:cubicBezTo>
                  <a:pt x="680788" y="505834"/>
                  <a:pt x="664551" y="528782"/>
                  <a:pt x="638139" y="502370"/>
                </a:cubicBezTo>
                <a:cubicBezTo>
                  <a:pt x="630214" y="494445"/>
                  <a:pt x="631051" y="481105"/>
                  <a:pt x="627507" y="470472"/>
                </a:cubicBezTo>
                <a:cubicBezTo>
                  <a:pt x="620418" y="477560"/>
                  <a:pt x="609411" y="482227"/>
                  <a:pt x="606241" y="491737"/>
                </a:cubicBezTo>
                <a:cubicBezTo>
                  <a:pt x="598316" y="515512"/>
                  <a:pt x="618644" y="556293"/>
                  <a:pt x="595609" y="566165"/>
                </a:cubicBezTo>
                <a:cubicBezTo>
                  <a:pt x="572118" y="576233"/>
                  <a:pt x="531813" y="523635"/>
                  <a:pt x="531813" y="523635"/>
                </a:cubicBezTo>
                <a:cubicBezTo>
                  <a:pt x="514092" y="527179"/>
                  <a:pt x="495572" y="527922"/>
                  <a:pt x="478651" y="534267"/>
                </a:cubicBezTo>
                <a:cubicBezTo>
                  <a:pt x="421898" y="555549"/>
                  <a:pt x="468743" y="550845"/>
                  <a:pt x="425488" y="576798"/>
                </a:cubicBezTo>
                <a:cubicBezTo>
                  <a:pt x="415877" y="582564"/>
                  <a:pt x="404223" y="583886"/>
                  <a:pt x="393590" y="587430"/>
                </a:cubicBezTo>
                <a:cubicBezTo>
                  <a:pt x="346031" y="658770"/>
                  <a:pt x="402057" y="588873"/>
                  <a:pt x="340427" y="629960"/>
                </a:cubicBezTo>
                <a:cubicBezTo>
                  <a:pt x="316838" y="645686"/>
                  <a:pt x="272034" y="707550"/>
                  <a:pt x="266000" y="725653"/>
                </a:cubicBezTo>
                <a:lnTo>
                  <a:pt x="244734" y="789449"/>
                </a:lnTo>
                <a:cubicBezTo>
                  <a:pt x="248278" y="807170"/>
                  <a:pt x="255367" y="824539"/>
                  <a:pt x="255367" y="842611"/>
                </a:cubicBezTo>
                <a:cubicBezTo>
                  <a:pt x="255367" y="853819"/>
                  <a:pt x="255812" y="872805"/>
                  <a:pt x="244734" y="874509"/>
                </a:cubicBezTo>
                <a:cubicBezTo>
                  <a:pt x="91841" y="898032"/>
                  <a:pt x="154358" y="869192"/>
                  <a:pt x="138409" y="842611"/>
                </a:cubicBezTo>
                <a:close/>
              </a:path>
            </a:pathLst>
          </a:cu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8" name="Freeform 8">
            <a:extLst>
              <a:ext uri="{FF2B5EF4-FFF2-40B4-BE49-F238E27FC236}">
                <a16:creationId xmlns:a16="http://schemas.microsoft.com/office/drawing/2014/main" id="{3FB66C49-7EA3-498B-B694-3B641E86BCC6}"/>
              </a:ext>
            </a:extLst>
          </p:cNvPr>
          <p:cNvSpPr/>
          <p:nvPr/>
        </p:nvSpPr>
        <p:spPr>
          <a:xfrm>
            <a:off x="649706" y="2739741"/>
            <a:ext cx="79728" cy="87801"/>
          </a:xfrm>
          <a:custGeom>
            <a:avLst/>
            <a:gdLst>
              <a:gd name="connsiteX0" fmla="*/ 76200 w 79728"/>
              <a:gd name="connsiteY0" fmla="*/ 76235 h 87801"/>
              <a:gd name="connsiteX1" fmla="*/ 28575 w 79728"/>
              <a:gd name="connsiteY1" fmla="*/ 66710 h 87801"/>
              <a:gd name="connsiteX2" fmla="*/ 0 w 79728"/>
              <a:gd name="connsiteY2" fmla="*/ 57185 h 87801"/>
              <a:gd name="connsiteX3" fmla="*/ 28575 w 79728"/>
              <a:gd name="connsiteY3" fmla="*/ 47660 h 87801"/>
              <a:gd name="connsiteX4" fmla="*/ 66675 w 79728"/>
              <a:gd name="connsiteY4" fmla="*/ 57185 h 87801"/>
              <a:gd name="connsiteX5" fmla="*/ 38100 w 79728"/>
              <a:gd name="connsiteY5" fmla="*/ 35 h 87801"/>
              <a:gd name="connsiteX6" fmla="*/ 57150 w 79728"/>
              <a:gd name="connsiteY6" fmla="*/ 57185 h 87801"/>
              <a:gd name="connsiteX7" fmla="*/ 76200 w 79728"/>
              <a:gd name="connsiteY7" fmla="*/ 85760 h 87801"/>
              <a:gd name="connsiteX8" fmla="*/ 76200 w 79728"/>
              <a:gd name="connsiteY8" fmla="*/ 76235 h 87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728" h="87801">
                <a:moveTo>
                  <a:pt x="76200" y="76235"/>
                </a:moveTo>
                <a:cubicBezTo>
                  <a:pt x="68262" y="73060"/>
                  <a:pt x="44281" y="70637"/>
                  <a:pt x="28575" y="66710"/>
                </a:cubicBezTo>
                <a:cubicBezTo>
                  <a:pt x="18835" y="64275"/>
                  <a:pt x="0" y="67225"/>
                  <a:pt x="0" y="57185"/>
                </a:cubicBezTo>
                <a:cubicBezTo>
                  <a:pt x="0" y="47145"/>
                  <a:pt x="19050" y="50835"/>
                  <a:pt x="28575" y="47660"/>
                </a:cubicBezTo>
                <a:cubicBezTo>
                  <a:pt x="41275" y="50835"/>
                  <a:pt x="55783" y="64447"/>
                  <a:pt x="66675" y="57185"/>
                </a:cubicBezTo>
                <a:cubicBezTo>
                  <a:pt x="75123" y="51553"/>
                  <a:pt x="38100" y="-1578"/>
                  <a:pt x="38100" y="35"/>
                </a:cubicBezTo>
                <a:cubicBezTo>
                  <a:pt x="38100" y="20115"/>
                  <a:pt x="46011" y="40477"/>
                  <a:pt x="57150" y="57185"/>
                </a:cubicBezTo>
                <a:cubicBezTo>
                  <a:pt x="63500" y="66710"/>
                  <a:pt x="76200" y="74312"/>
                  <a:pt x="76200" y="85760"/>
                </a:cubicBezTo>
                <a:cubicBezTo>
                  <a:pt x="76200" y="92860"/>
                  <a:pt x="84138" y="79410"/>
                  <a:pt x="76200" y="76235"/>
                </a:cubicBez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61" name="Freeform 343">
            <a:extLst>
              <a:ext uri="{FF2B5EF4-FFF2-40B4-BE49-F238E27FC236}">
                <a16:creationId xmlns:a16="http://schemas.microsoft.com/office/drawing/2014/main" id="{2E09DC35-44AE-4B74-A9A4-EB7677175CE4}"/>
              </a:ext>
            </a:extLst>
          </p:cNvPr>
          <p:cNvSpPr/>
          <p:nvPr/>
        </p:nvSpPr>
        <p:spPr>
          <a:xfrm>
            <a:off x="1439371" y="3075776"/>
            <a:ext cx="253455" cy="178004"/>
          </a:xfrm>
          <a:custGeom>
            <a:avLst/>
            <a:gdLst>
              <a:gd name="connsiteX0" fmla="*/ 353676 w 619816"/>
              <a:gd name="connsiteY0" fmla="*/ 563526 h 564429"/>
              <a:gd name="connsiteX1" fmla="*/ 279248 w 619816"/>
              <a:gd name="connsiteY1" fmla="*/ 552893 h 564429"/>
              <a:gd name="connsiteX2" fmla="*/ 236718 w 619816"/>
              <a:gd name="connsiteY2" fmla="*/ 531628 h 564429"/>
              <a:gd name="connsiteX3" fmla="*/ 141025 w 619816"/>
              <a:gd name="connsiteY3" fmla="*/ 520995 h 564429"/>
              <a:gd name="connsiteX4" fmla="*/ 66597 w 619816"/>
              <a:gd name="connsiteY4" fmla="*/ 478465 h 564429"/>
              <a:gd name="connsiteX5" fmla="*/ 45332 w 619816"/>
              <a:gd name="connsiteY5" fmla="*/ 446567 h 564429"/>
              <a:gd name="connsiteX6" fmla="*/ 24066 w 619816"/>
              <a:gd name="connsiteY6" fmla="*/ 425302 h 564429"/>
              <a:gd name="connsiteX7" fmla="*/ 24066 w 619816"/>
              <a:gd name="connsiteY7" fmla="*/ 159488 h 564429"/>
              <a:gd name="connsiteX8" fmla="*/ 55964 w 619816"/>
              <a:gd name="connsiteY8" fmla="*/ 148856 h 564429"/>
              <a:gd name="connsiteX9" fmla="*/ 98494 w 619816"/>
              <a:gd name="connsiteY9" fmla="*/ 85060 h 564429"/>
              <a:gd name="connsiteX10" fmla="*/ 130392 w 619816"/>
              <a:gd name="connsiteY10" fmla="*/ 74428 h 564429"/>
              <a:gd name="connsiteX11" fmla="*/ 215453 w 619816"/>
              <a:gd name="connsiteY11" fmla="*/ 31898 h 564429"/>
              <a:gd name="connsiteX12" fmla="*/ 300513 w 619816"/>
              <a:gd name="connsiteY12" fmla="*/ 21265 h 564429"/>
              <a:gd name="connsiteX13" fmla="*/ 417471 w 619816"/>
              <a:gd name="connsiteY13" fmla="*/ 0 h 564429"/>
              <a:gd name="connsiteX14" fmla="*/ 460001 w 619816"/>
              <a:gd name="connsiteY14" fmla="*/ 10633 h 564429"/>
              <a:gd name="connsiteX15" fmla="*/ 523797 w 619816"/>
              <a:gd name="connsiteY15" fmla="*/ 21265 h 564429"/>
              <a:gd name="connsiteX16" fmla="*/ 566327 w 619816"/>
              <a:gd name="connsiteY16" fmla="*/ 63795 h 564429"/>
              <a:gd name="connsiteX17" fmla="*/ 608857 w 619816"/>
              <a:gd name="connsiteY17" fmla="*/ 127591 h 564429"/>
              <a:gd name="connsiteX18" fmla="*/ 608857 w 619816"/>
              <a:gd name="connsiteY18" fmla="*/ 425302 h 564429"/>
              <a:gd name="connsiteX19" fmla="*/ 598225 w 619816"/>
              <a:gd name="connsiteY19" fmla="*/ 457200 h 564429"/>
              <a:gd name="connsiteX20" fmla="*/ 545062 w 619816"/>
              <a:gd name="connsiteY20" fmla="*/ 467833 h 564429"/>
              <a:gd name="connsiteX21" fmla="*/ 513164 w 619816"/>
              <a:gd name="connsiteY21" fmla="*/ 478465 h 564429"/>
              <a:gd name="connsiteX22" fmla="*/ 481266 w 619816"/>
              <a:gd name="connsiteY22" fmla="*/ 478465 h 564429"/>
              <a:gd name="connsiteX23" fmla="*/ 449369 w 619816"/>
              <a:gd name="connsiteY23" fmla="*/ 467833 h 564429"/>
              <a:gd name="connsiteX24" fmla="*/ 438736 w 619816"/>
              <a:gd name="connsiteY24" fmla="*/ 499730 h 564429"/>
              <a:gd name="connsiteX25" fmla="*/ 374941 w 619816"/>
              <a:gd name="connsiteY25" fmla="*/ 520995 h 564429"/>
              <a:gd name="connsiteX26" fmla="*/ 332411 w 619816"/>
              <a:gd name="connsiteY26" fmla="*/ 531628 h 564429"/>
              <a:gd name="connsiteX27" fmla="*/ 353676 w 619816"/>
              <a:gd name="connsiteY27" fmla="*/ 563526 h 564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19816" h="564429">
                <a:moveTo>
                  <a:pt x="353676" y="563526"/>
                </a:moveTo>
                <a:cubicBezTo>
                  <a:pt x="344816" y="567070"/>
                  <a:pt x="303426" y="559487"/>
                  <a:pt x="279248" y="552893"/>
                </a:cubicBezTo>
                <a:cubicBezTo>
                  <a:pt x="263957" y="548723"/>
                  <a:pt x="252162" y="535192"/>
                  <a:pt x="236718" y="531628"/>
                </a:cubicBezTo>
                <a:cubicBezTo>
                  <a:pt x="205446" y="524411"/>
                  <a:pt x="172923" y="524539"/>
                  <a:pt x="141025" y="520995"/>
                </a:cubicBezTo>
                <a:cubicBezTo>
                  <a:pt x="124345" y="512655"/>
                  <a:pt x="81626" y="493495"/>
                  <a:pt x="66597" y="478465"/>
                </a:cubicBezTo>
                <a:cubicBezTo>
                  <a:pt x="57561" y="469429"/>
                  <a:pt x="53315" y="456546"/>
                  <a:pt x="45332" y="446567"/>
                </a:cubicBezTo>
                <a:cubicBezTo>
                  <a:pt x="39070" y="438739"/>
                  <a:pt x="31155" y="432390"/>
                  <a:pt x="24066" y="425302"/>
                </a:cubicBezTo>
                <a:cubicBezTo>
                  <a:pt x="-8277" y="328271"/>
                  <a:pt x="-7766" y="342525"/>
                  <a:pt x="24066" y="159488"/>
                </a:cubicBezTo>
                <a:cubicBezTo>
                  <a:pt x="25986" y="148446"/>
                  <a:pt x="45331" y="152400"/>
                  <a:pt x="55964" y="148856"/>
                </a:cubicBezTo>
                <a:cubicBezTo>
                  <a:pt x="70141" y="127591"/>
                  <a:pt x="74248" y="93142"/>
                  <a:pt x="98494" y="85060"/>
                </a:cubicBezTo>
                <a:cubicBezTo>
                  <a:pt x="109127" y="81516"/>
                  <a:pt x="120189" y="79066"/>
                  <a:pt x="130392" y="74428"/>
                </a:cubicBezTo>
                <a:cubicBezTo>
                  <a:pt x="159251" y="61311"/>
                  <a:pt x="183998" y="35830"/>
                  <a:pt x="215453" y="31898"/>
                </a:cubicBezTo>
                <a:lnTo>
                  <a:pt x="300513" y="21265"/>
                </a:lnTo>
                <a:cubicBezTo>
                  <a:pt x="345370" y="6314"/>
                  <a:pt x="357362" y="0"/>
                  <a:pt x="417471" y="0"/>
                </a:cubicBezTo>
                <a:cubicBezTo>
                  <a:pt x="432084" y="0"/>
                  <a:pt x="445672" y="7767"/>
                  <a:pt x="460001" y="10633"/>
                </a:cubicBezTo>
                <a:cubicBezTo>
                  <a:pt x="481141" y="14861"/>
                  <a:pt x="502532" y="17721"/>
                  <a:pt x="523797" y="21265"/>
                </a:cubicBezTo>
                <a:cubicBezTo>
                  <a:pt x="577924" y="39309"/>
                  <a:pt x="540552" y="17399"/>
                  <a:pt x="566327" y="63795"/>
                </a:cubicBezTo>
                <a:cubicBezTo>
                  <a:pt x="578739" y="86136"/>
                  <a:pt x="608857" y="127591"/>
                  <a:pt x="608857" y="127591"/>
                </a:cubicBezTo>
                <a:cubicBezTo>
                  <a:pt x="620335" y="276795"/>
                  <a:pt x="626302" y="268297"/>
                  <a:pt x="608857" y="425302"/>
                </a:cubicBezTo>
                <a:cubicBezTo>
                  <a:pt x="607619" y="436441"/>
                  <a:pt x="607550" y="450983"/>
                  <a:pt x="598225" y="457200"/>
                </a:cubicBezTo>
                <a:cubicBezTo>
                  <a:pt x="583188" y="467225"/>
                  <a:pt x="562594" y="463450"/>
                  <a:pt x="545062" y="467833"/>
                </a:cubicBezTo>
                <a:cubicBezTo>
                  <a:pt x="534189" y="470551"/>
                  <a:pt x="523797" y="474921"/>
                  <a:pt x="513164" y="478465"/>
                </a:cubicBezTo>
                <a:cubicBezTo>
                  <a:pt x="472298" y="539765"/>
                  <a:pt x="507679" y="504878"/>
                  <a:pt x="481266" y="478465"/>
                </a:cubicBezTo>
                <a:cubicBezTo>
                  <a:pt x="473341" y="470540"/>
                  <a:pt x="460001" y="471377"/>
                  <a:pt x="449369" y="467833"/>
                </a:cubicBezTo>
                <a:cubicBezTo>
                  <a:pt x="445825" y="478465"/>
                  <a:pt x="447856" y="493216"/>
                  <a:pt x="438736" y="499730"/>
                </a:cubicBezTo>
                <a:cubicBezTo>
                  <a:pt x="420496" y="512758"/>
                  <a:pt x="396687" y="515558"/>
                  <a:pt x="374941" y="520995"/>
                </a:cubicBezTo>
                <a:cubicBezTo>
                  <a:pt x="360764" y="524539"/>
                  <a:pt x="342744" y="521295"/>
                  <a:pt x="332411" y="531628"/>
                </a:cubicBezTo>
                <a:cubicBezTo>
                  <a:pt x="326807" y="537232"/>
                  <a:pt x="362536" y="559982"/>
                  <a:pt x="353676" y="563526"/>
                </a:cubicBezTo>
                <a:close/>
              </a:path>
            </a:pathLst>
          </a:cu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2" name="Freeform 344">
            <a:extLst>
              <a:ext uri="{FF2B5EF4-FFF2-40B4-BE49-F238E27FC236}">
                <a16:creationId xmlns:a16="http://schemas.microsoft.com/office/drawing/2014/main" id="{01301817-C676-4EDC-B980-D07376588C64}"/>
              </a:ext>
            </a:extLst>
          </p:cNvPr>
          <p:cNvSpPr/>
          <p:nvPr/>
        </p:nvSpPr>
        <p:spPr>
          <a:xfrm>
            <a:off x="1460192" y="3073728"/>
            <a:ext cx="207294" cy="154509"/>
          </a:xfrm>
          <a:custGeom>
            <a:avLst/>
            <a:gdLst>
              <a:gd name="connsiteX0" fmla="*/ 0 w 351122"/>
              <a:gd name="connsiteY0" fmla="*/ 96731 h 299623"/>
              <a:gd name="connsiteX1" fmla="*/ 53163 w 351122"/>
              <a:gd name="connsiteY1" fmla="*/ 117997 h 299623"/>
              <a:gd name="connsiteX2" fmla="*/ 85061 w 351122"/>
              <a:gd name="connsiteY2" fmla="*/ 277485 h 299623"/>
              <a:gd name="connsiteX3" fmla="*/ 138224 w 351122"/>
              <a:gd name="connsiteY3" fmla="*/ 266852 h 299623"/>
              <a:gd name="connsiteX4" fmla="*/ 159489 w 351122"/>
              <a:gd name="connsiteY4" fmla="*/ 203057 h 299623"/>
              <a:gd name="connsiteX5" fmla="*/ 127591 w 351122"/>
              <a:gd name="connsiteY5" fmla="*/ 107364 h 299623"/>
              <a:gd name="connsiteX6" fmla="*/ 116958 w 351122"/>
              <a:gd name="connsiteY6" fmla="*/ 75466 h 299623"/>
              <a:gd name="connsiteX7" fmla="*/ 85061 w 351122"/>
              <a:gd name="connsiteY7" fmla="*/ 64834 h 299623"/>
              <a:gd name="connsiteX8" fmla="*/ 127591 w 351122"/>
              <a:gd name="connsiteY8" fmla="*/ 1038 h 299623"/>
              <a:gd name="connsiteX9" fmla="*/ 180754 w 351122"/>
              <a:gd name="connsiteY9" fmla="*/ 11671 h 299623"/>
              <a:gd name="connsiteX10" fmla="*/ 297712 w 351122"/>
              <a:gd name="connsiteY10" fmla="*/ 32936 h 299623"/>
              <a:gd name="connsiteX11" fmla="*/ 350875 w 351122"/>
              <a:gd name="connsiteY11" fmla="*/ 75466 h 299623"/>
              <a:gd name="connsiteX12" fmla="*/ 340242 w 351122"/>
              <a:gd name="connsiteY12" fmla="*/ 107364 h 299623"/>
              <a:gd name="connsiteX13" fmla="*/ 255182 w 351122"/>
              <a:gd name="connsiteY13" fmla="*/ 96731 h 299623"/>
              <a:gd name="connsiteX14" fmla="*/ 180754 w 351122"/>
              <a:gd name="connsiteY14" fmla="*/ 86099 h 299623"/>
              <a:gd name="connsiteX15" fmla="*/ 191386 w 351122"/>
              <a:gd name="connsiteY15" fmla="*/ 139262 h 299623"/>
              <a:gd name="connsiteX16" fmla="*/ 329610 w 351122"/>
              <a:gd name="connsiteY16" fmla="*/ 181792 h 299623"/>
              <a:gd name="connsiteX17" fmla="*/ 340242 w 351122"/>
              <a:gd name="connsiteY17" fmla="*/ 224322 h 299623"/>
              <a:gd name="connsiteX18" fmla="*/ 308344 w 351122"/>
              <a:gd name="connsiteY18" fmla="*/ 234955 h 299623"/>
              <a:gd name="connsiteX19" fmla="*/ 223284 w 351122"/>
              <a:gd name="connsiteY19" fmla="*/ 245587 h 299623"/>
              <a:gd name="connsiteX20" fmla="*/ 233917 w 351122"/>
              <a:gd name="connsiteY20" fmla="*/ 298750 h 299623"/>
              <a:gd name="connsiteX21" fmla="*/ 244549 w 351122"/>
              <a:gd name="connsiteY21" fmla="*/ 298750 h 299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51122" h="299623">
                <a:moveTo>
                  <a:pt x="0" y="96731"/>
                </a:moveTo>
                <a:cubicBezTo>
                  <a:pt x="17721" y="103820"/>
                  <a:pt x="37632" y="106903"/>
                  <a:pt x="53163" y="117997"/>
                </a:cubicBezTo>
                <a:cubicBezTo>
                  <a:pt x="94973" y="147861"/>
                  <a:pt x="83816" y="262544"/>
                  <a:pt x="85061" y="277485"/>
                </a:cubicBezTo>
                <a:cubicBezTo>
                  <a:pt x="102782" y="273941"/>
                  <a:pt x="125445" y="279631"/>
                  <a:pt x="138224" y="266852"/>
                </a:cubicBezTo>
                <a:cubicBezTo>
                  <a:pt x="154074" y="251002"/>
                  <a:pt x="159489" y="203057"/>
                  <a:pt x="159489" y="203057"/>
                </a:cubicBezTo>
                <a:lnTo>
                  <a:pt x="127591" y="107364"/>
                </a:lnTo>
                <a:cubicBezTo>
                  <a:pt x="124047" y="96731"/>
                  <a:pt x="127591" y="79010"/>
                  <a:pt x="116958" y="75466"/>
                </a:cubicBezTo>
                <a:lnTo>
                  <a:pt x="85061" y="64834"/>
                </a:lnTo>
                <a:cubicBezTo>
                  <a:pt x="92353" y="42956"/>
                  <a:pt x="98628" y="8279"/>
                  <a:pt x="127591" y="1038"/>
                </a:cubicBezTo>
                <a:cubicBezTo>
                  <a:pt x="145123" y="-3345"/>
                  <a:pt x="163222" y="7288"/>
                  <a:pt x="180754" y="11671"/>
                </a:cubicBezTo>
                <a:cubicBezTo>
                  <a:pt x="279094" y="36257"/>
                  <a:pt x="101243" y="8379"/>
                  <a:pt x="297712" y="32936"/>
                </a:cubicBezTo>
                <a:cubicBezTo>
                  <a:pt x="322591" y="41229"/>
                  <a:pt x="345217" y="41519"/>
                  <a:pt x="350875" y="75466"/>
                </a:cubicBezTo>
                <a:cubicBezTo>
                  <a:pt x="352717" y="86521"/>
                  <a:pt x="343786" y="96731"/>
                  <a:pt x="340242" y="107364"/>
                </a:cubicBezTo>
                <a:cubicBezTo>
                  <a:pt x="311889" y="103820"/>
                  <a:pt x="282749" y="104249"/>
                  <a:pt x="255182" y="96731"/>
                </a:cubicBezTo>
                <a:cubicBezTo>
                  <a:pt x="177925" y="75661"/>
                  <a:pt x="273647" y="62875"/>
                  <a:pt x="180754" y="86099"/>
                </a:cubicBezTo>
                <a:cubicBezTo>
                  <a:pt x="184298" y="103820"/>
                  <a:pt x="185041" y="122341"/>
                  <a:pt x="191386" y="139262"/>
                </a:cubicBezTo>
                <a:cubicBezTo>
                  <a:pt x="214898" y="201961"/>
                  <a:pt x="259566" y="175424"/>
                  <a:pt x="329610" y="181792"/>
                </a:cubicBezTo>
                <a:cubicBezTo>
                  <a:pt x="333154" y="195969"/>
                  <a:pt x="345669" y="210754"/>
                  <a:pt x="340242" y="224322"/>
                </a:cubicBezTo>
                <a:cubicBezTo>
                  <a:pt x="336079" y="234728"/>
                  <a:pt x="319371" y="232950"/>
                  <a:pt x="308344" y="234955"/>
                </a:cubicBezTo>
                <a:cubicBezTo>
                  <a:pt x="280231" y="240066"/>
                  <a:pt x="251637" y="242043"/>
                  <a:pt x="223284" y="245587"/>
                </a:cubicBezTo>
                <a:cubicBezTo>
                  <a:pt x="212448" y="278095"/>
                  <a:pt x="202072" y="277520"/>
                  <a:pt x="233917" y="298750"/>
                </a:cubicBezTo>
                <a:cubicBezTo>
                  <a:pt x="236866" y="300716"/>
                  <a:pt x="241005" y="298750"/>
                  <a:pt x="244549" y="298750"/>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3" name="Freeform 351">
            <a:extLst>
              <a:ext uri="{FF2B5EF4-FFF2-40B4-BE49-F238E27FC236}">
                <a16:creationId xmlns:a16="http://schemas.microsoft.com/office/drawing/2014/main" id="{AE597276-5BA1-45F2-BCE5-91F7A930FE94}"/>
              </a:ext>
            </a:extLst>
          </p:cNvPr>
          <p:cNvSpPr/>
          <p:nvPr/>
        </p:nvSpPr>
        <p:spPr>
          <a:xfrm>
            <a:off x="1122504" y="3051726"/>
            <a:ext cx="329055" cy="181964"/>
          </a:xfrm>
          <a:custGeom>
            <a:avLst/>
            <a:gdLst>
              <a:gd name="connsiteX0" fmla="*/ 145785 w 329055"/>
              <a:gd name="connsiteY0" fmla="*/ 180975 h 181964"/>
              <a:gd name="connsiteX1" fmla="*/ 79110 w 329055"/>
              <a:gd name="connsiteY1" fmla="*/ 133350 h 181964"/>
              <a:gd name="connsiteX2" fmla="*/ 21960 w 329055"/>
              <a:gd name="connsiteY2" fmla="*/ 114300 h 181964"/>
              <a:gd name="connsiteX3" fmla="*/ 2910 w 329055"/>
              <a:gd name="connsiteY3" fmla="*/ 85725 h 181964"/>
              <a:gd name="connsiteX4" fmla="*/ 88635 w 329055"/>
              <a:gd name="connsiteY4" fmla="*/ 123825 h 181964"/>
              <a:gd name="connsiteX5" fmla="*/ 126735 w 329055"/>
              <a:gd name="connsiteY5" fmla="*/ 133350 h 181964"/>
              <a:gd name="connsiteX6" fmla="*/ 155310 w 329055"/>
              <a:gd name="connsiteY6" fmla="*/ 152400 h 181964"/>
              <a:gd name="connsiteX7" fmla="*/ 107685 w 329055"/>
              <a:gd name="connsiteY7" fmla="*/ 38100 h 181964"/>
              <a:gd name="connsiteX8" fmla="*/ 126735 w 329055"/>
              <a:gd name="connsiteY8" fmla="*/ 66675 h 181964"/>
              <a:gd name="connsiteX9" fmla="*/ 155310 w 329055"/>
              <a:gd name="connsiteY9" fmla="*/ 123825 h 181964"/>
              <a:gd name="connsiteX10" fmla="*/ 183885 w 329055"/>
              <a:gd name="connsiteY10" fmla="*/ 28575 h 181964"/>
              <a:gd name="connsiteX11" fmla="*/ 193410 w 329055"/>
              <a:gd name="connsiteY11" fmla="*/ 0 h 181964"/>
              <a:gd name="connsiteX12" fmla="*/ 183885 w 329055"/>
              <a:gd name="connsiteY12" fmla="*/ 85725 h 181964"/>
              <a:gd name="connsiteX13" fmla="*/ 174360 w 329055"/>
              <a:gd name="connsiteY13" fmla="*/ 123825 h 181964"/>
              <a:gd name="connsiteX14" fmla="*/ 221985 w 329055"/>
              <a:gd name="connsiteY14" fmla="*/ 114300 h 181964"/>
              <a:gd name="connsiteX15" fmla="*/ 260085 w 329055"/>
              <a:gd name="connsiteY15" fmla="*/ 95250 h 181964"/>
              <a:gd name="connsiteX16" fmla="*/ 288660 w 329055"/>
              <a:gd name="connsiteY16" fmla="*/ 66675 h 181964"/>
              <a:gd name="connsiteX17" fmla="*/ 279135 w 329055"/>
              <a:gd name="connsiteY17" fmla="*/ 95250 h 181964"/>
              <a:gd name="connsiteX18" fmla="*/ 250560 w 329055"/>
              <a:gd name="connsiteY18" fmla="*/ 114300 h 181964"/>
              <a:gd name="connsiteX19" fmla="*/ 193410 w 329055"/>
              <a:gd name="connsiteY19" fmla="*/ 133350 h 181964"/>
              <a:gd name="connsiteX20" fmla="*/ 221985 w 329055"/>
              <a:gd name="connsiteY20" fmla="*/ 142875 h 181964"/>
              <a:gd name="connsiteX21" fmla="*/ 326760 w 329055"/>
              <a:gd name="connsiteY21" fmla="*/ 152400 h 181964"/>
              <a:gd name="connsiteX22" fmla="*/ 298185 w 329055"/>
              <a:gd name="connsiteY22" fmla="*/ 171450 h 181964"/>
              <a:gd name="connsiteX23" fmla="*/ 145785 w 329055"/>
              <a:gd name="connsiteY23" fmla="*/ 180975 h 181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29055" h="181964">
                <a:moveTo>
                  <a:pt x="145785" y="180975"/>
                </a:moveTo>
                <a:cubicBezTo>
                  <a:pt x="109273" y="174625"/>
                  <a:pt x="103158" y="146299"/>
                  <a:pt x="79110" y="133350"/>
                </a:cubicBezTo>
                <a:cubicBezTo>
                  <a:pt x="61430" y="123830"/>
                  <a:pt x="21960" y="114300"/>
                  <a:pt x="21960" y="114300"/>
                </a:cubicBezTo>
                <a:cubicBezTo>
                  <a:pt x="15610" y="104775"/>
                  <a:pt x="-8196" y="88501"/>
                  <a:pt x="2910" y="85725"/>
                </a:cubicBezTo>
                <a:cubicBezTo>
                  <a:pt x="40326" y="76371"/>
                  <a:pt x="60793" y="111893"/>
                  <a:pt x="88635" y="123825"/>
                </a:cubicBezTo>
                <a:cubicBezTo>
                  <a:pt x="100667" y="128982"/>
                  <a:pt x="114035" y="130175"/>
                  <a:pt x="126735" y="133350"/>
                </a:cubicBezTo>
                <a:cubicBezTo>
                  <a:pt x="136260" y="139700"/>
                  <a:pt x="150190" y="162639"/>
                  <a:pt x="155310" y="152400"/>
                </a:cubicBezTo>
                <a:cubicBezTo>
                  <a:pt x="172396" y="118228"/>
                  <a:pt x="120489" y="57305"/>
                  <a:pt x="107685" y="38100"/>
                </a:cubicBezTo>
                <a:cubicBezTo>
                  <a:pt x="101335" y="28575"/>
                  <a:pt x="123115" y="55815"/>
                  <a:pt x="126735" y="66675"/>
                </a:cubicBezTo>
                <a:cubicBezTo>
                  <a:pt x="139880" y="106110"/>
                  <a:pt x="130691" y="86896"/>
                  <a:pt x="155310" y="123825"/>
                </a:cubicBezTo>
                <a:cubicBezTo>
                  <a:pt x="169705" y="66244"/>
                  <a:pt x="160695" y="98144"/>
                  <a:pt x="183885" y="28575"/>
                </a:cubicBezTo>
                <a:lnTo>
                  <a:pt x="193410" y="0"/>
                </a:lnTo>
                <a:cubicBezTo>
                  <a:pt x="210873" y="52387"/>
                  <a:pt x="202935" y="9525"/>
                  <a:pt x="183885" y="85725"/>
                </a:cubicBezTo>
                <a:cubicBezTo>
                  <a:pt x="180710" y="98425"/>
                  <a:pt x="163887" y="115970"/>
                  <a:pt x="174360" y="123825"/>
                </a:cubicBezTo>
                <a:cubicBezTo>
                  <a:pt x="187312" y="133539"/>
                  <a:pt x="206110" y="117475"/>
                  <a:pt x="221985" y="114300"/>
                </a:cubicBezTo>
                <a:cubicBezTo>
                  <a:pt x="234685" y="107950"/>
                  <a:pt x="248531" y="103503"/>
                  <a:pt x="260085" y="95250"/>
                </a:cubicBezTo>
                <a:cubicBezTo>
                  <a:pt x="271046" y="87420"/>
                  <a:pt x="275190" y="66675"/>
                  <a:pt x="288660" y="66675"/>
                </a:cubicBezTo>
                <a:cubicBezTo>
                  <a:pt x="298700" y="66675"/>
                  <a:pt x="285407" y="87410"/>
                  <a:pt x="279135" y="95250"/>
                </a:cubicBezTo>
                <a:cubicBezTo>
                  <a:pt x="271984" y="104189"/>
                  <a:pt x="261021" y="109651"/>
                  <a:pt x="250560" y="114300"/>
                </a:cubicBezTo>
                <a:cubicBezTo>
                  <a:pt x="232210" y="122455"/>
                  <a:pt x="193410" y="133350"/>
                  <a:pt x="193410" y="133350"/>
                </a:cubicBezTo>
                <a:cubicBezTo>
                  <a:pt x="202935" y="136525"/>
                  <a:pt x="212046" y="141455"/>
                  <a:pt x="221985" y="142875"/>
                </a:cubicBezTo>
                <a:cubicBezTo>
                  <a:pt x="256702" y="147835"/>
                  <a:pt x="293924" y="140086"/>
                  <a:pt x="326760" y="152400"/>
                </a:cubicBezTo>
                <a:cubicBezTo>
                  <a:pt x="337479" y="156420"/>
                  <a:pt x="307710" y="165100"/>
                  <a:pt x="298185" y="171450"/>
                </a:cubicBezTo>
                <a:cubicBezTo>
                  <a:pt x="168065" y="160607"/>
                  <a:pt x="182297" y="187325"/>
                  <a:pt x="145785" y="180975"/>
                </a:cubicBez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64" name="Freeform 98">
            <a:extLst>
              <a:ext uri="{FF2B5EF4-FFF2-40B4-BE49-F238E27FC236}">
                <a16:creationId xmlns:a16="http://schemas.microsoft.com/office/drawing/2014/main" id="{BCC0E0B5-FF4D-412A-8758-7D45864EE9ED}"/>
              </a:ext>
            </a:extLst>
          </p:cNvPr>
          <p:cNvSpPr/>
          <p:nvPr/>
        </p:nvSpPr>
        <p:spPr>
          <a:xfrm rot="11433257">
            <a:off x="930209" y="2087456"/>
            <a:ext cx="164448" cy="101813"/>
          </a:xfrm>
          <a:custGeom>
            <a:avLst/>
            <a:gdLst>
              <a:gd name="connsiteX0" fmla="*/ 0 w 516122"/>
              <a:gd name="connsiteY0" fmla="*/ 148046 h 332849"/>
              <a:gd name="connsiteX1" fmla="*/ 17417 w 516122"/>
              <a:gd name="connsiteY1" fmla="*/ 104503 h 332849"/>
              <a:gd name="connsiteX2" fmla="*/ 43542 w 516122"/>
              <a:gd name="connsiteY2" fmla="*/ 87086 h 332849"/>
              <a:gd name="connsiteX3" fmla="*/ 60960 w 516122"/>
              <a:gd name="connsiteY3" fmla="*/ 69669 h 332849"/>
              <a:gd name="connsiteX4" fmla="*/ 95794 w 516122"/>
              <a:gd name="connsiteY4" fmla="*/ 43543 h 332849"/>
              <a:gd name="connsiteX5" fmla="*/ 121920 w 516122"/>
              <a:gd name="connsiteY5" fmla="*/ 26126 h 332849"/>
              <a:gd name="connsiteX6" fmla="*/ 165462 w 516122"/>
              <a:gd name="connsiteY6" fmla="*/ 17417 h 332849"/>
              <a:gd name="connsiteX7" fmla="*/ 261257 w 516122"/>
              <a:gd name="connsiteY7" fmla="*/ 26126 h 332849"/>
              <a:gd name="connsiteX8" fmla="*/ 322217 w 516122"/>
              <a:gd name="connsiteY8" fmla="*/ 43543 h 332849"/>
              <a:gd name="connsiteX9" fmla="*/ 348342 w 516122"/>
              <a:gd name="connsiteY9" fmla="*/ 60960 h 332849"/>
              <a:gd name="connsiteX10" fmla="*/ 391885 w 516122"/>
              <a:gd name="connsiteY10" fmla="*/ 95795 h 332849"/>
              <a:gd name="connsiteX11" fmla="*/ 409302 w 516122"/>
              <a:gd name="connsiteY11" fmla="*/ 148046 h 332849"/>
              <a:gd name="connsiteX12" fmla="*/ 435428 w 516122"/>
              <a:gd name="connsiteY12" fmla="*/ 17417 h 332849"/>
              <a:gd name="connsiteX13" fmla="*/ 461554 w 516122"/>
              <a:gd name="connsiteY13" fmla="*/ 0 h 332849"/>
              <a:gd name="connsiteX14" fmla="*/ 478971 w 516122"/>
              <a:gd name="connsiteY14" fmla="*/ 26126 h 332849"/>
              <a:gd name="connsiteX15" fmla="*/ 461554 w 516122"/>
              <a:gd name="connsiteY15" fmla="*/ 78377 h 332849"/>
              <a:gd name="connsiteX16" fmla="*/ 478971 w 516122"/>
              <a:gd name="connsiteY16" fmla="*/ 209006 h 332849"/>
              <a:gd name="connsiteX17" fmla="*/ 487680 w 516122"/>
              <a:gd name="connsiteY17" fmla="*/ 235132 h 332849"/>
              <a:gd name="connsiteX18" fmla="*/ 505097 w 516122"/>
              <a:gd name="connsiteY18" fmla="*/ 304800 h 332849"/>
              <a:gd name="connsiteX19" fmla="*/ 513805 w 516122"/>
              <a:gd name="connsiteY19" fmla="*/ 330926 h 332849"/>
              <a:gd name="connsiteX20" fmla="*/ 478971 w 516122"/>
              <a:gd name="connsiteY20" fmla="*/ 322217 h 332849"/>
              <a:gd name="connsiteX21" fmla="*/ 444137 w 516122"/>
              <a:gd name="connsiteY21" fmla="*/ 269966 h 332849"/>
              <a:gd name="connsiteX22" fmla="*/ 409302 w 516122"/>
              <a:gd name="connsiteY22" fmla="*/ 200297 h 332849"/>
              <a:gd name="connsiteX23" fmla="*/ 391885 w 516122"/>
              <a:gd name="connsiteY23" fmla="*/ 217715 h 332849"/>
              <a:gd name="connsiteX24" fmla="*/ 383177 w 516122"/>
              <a:gd name="connsiteY24" fmla="*/ 243840 h 332849"/>
              <a:gd name="connsiteX25" fmla="*/ 357051 w 516122"/>
              <a:gd name="connsiteY25" fmla="*/ 252549 h 332849"/>
              <a:gd name="connsiteX26" fmla="*/ 330925 w 516122"/>
              <a:gd name="connsiteY26" fmla="*/ 269966 h 332849"/>
              <a:gd name="connsiteX27" fmla="*/ 278674 w 516122"/>
              <a:gd name="connsiteY27" fmla="*/ 287383 h 332849"/>
              <a:gd name="connsiteX28" fmla="*/ 226422 w 516122"/>
              <a:gd name="connsiteY28" fmla="*/ 304800 h 332849"/>
              <a:gd name="connsiteX29" fmla="*/ 200297 w 516122"/>
              <a:gd name="connsiteY29" fmla="*/ 313509 h 332849"/>
              <a:gd name="connsiteX30" fmla="*/ 104502 w 516122"/>
              <a:gd name="connsiteY30" fmla="*/ 304800 h 332849"/>
              <a:gd name="connsiteX31" fmla="*/ 78377 w 516122"/>
              <a:gd name="connsiteY31" fmla="*/ 296092 h 332849"/>
              <a:gd name="connsiteX32" fmla="*/ 60960 w 516122"/>
              <a:gd name="connsiteY32" fmla="*/ 269966 h 332849"/>
              <a:gd name="connsiteX33" fmla="*/ 43542 w 516122"/>
              <a:gd name="connsiteY33" fmla="*/ 252549 h 332849"/>
              <a:gd name="connsiteX34" fmla="*/ 17417 w 516122"/>
              <a:gd name="connsiteY34" fmla="*/ 174172 h 332849"/>
              <a:gd name="connsiteX35" fmla="*/ 0 w 516122"/>
              <a:gd name="connsiteY35" fmla="*/ 148046 h 332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16122" h="332849">
                <a:moveTo>
                  <a:pt x="0" y="148046"/>
                </a:moveTo>
                <a:cubicBezTo>
                  <a:pt x="5806" y="133532"/>
                  <a:pt x="8331" y="117224"/>
                  <a:pt x="17417" y="104503"/>
                </a:cubicBezTo>
                <a:cubicBezTo>
                  <a:pt x="23500" y="95986"/>
                  <a:pt x="35369" y="93624"/>
                  <a:pt x="43542" y="87086"/>
                </a:cubicBezTo>
                <a:cubicBezTo>
                  <a:pt x="49953" y="81957"/>
                  <a:pt x="54652" y="74925"/>
                  <a:pt x="60960" y="69669"/>
                </a:cubicBezTo>
                <a:cubicBezTo>
                  <a:pt x="72110" y="60377"/>
                  <a:pt x="83983" y="51979"/>
                  <a:pt x="95794" y="43543"/>
                </a:cubicBezTo>
                <a:cubicBezTo>
                  <a:pt x="104311" y="37459"/>
                  <a:pt x="112120" y="29801"/>
                  <a:pt x="121920" y="26126"/>
                </a:cubicBezTo>
                <a:cubicBezTo>
                  <a:pt x="135779" y="20929"/>
                  <a:pt x="150948" y="20320"/>
                  <a:pt x="165462" y="17417"/>
                </a:cubicBezTo>
                <a:cubicBezTo>
                  <a:pt x="197394" y="20320"/>
                  <a:pt x="229475" y="21888"/>
                  <a:pt x="261257" y="26126"/>
                </a:cubicBezTo>
                <a:cubicBezTo>
                  <a:pt x="279476" y="28555"/>
                  <a:pt x="304310" y="37574"/>
                  <a:pt x="322217" y="43543"/>
                </a:cubicBezTo>
                <a:cubicBezTo>
                  <a:pt x="330925" y="49349"/>
                  <a:pt x="338981" y="56279"/>
                  <a:pt x="348342" y="60960"/>
                </a:cubicBezTo>
                <a:cubicBezTo>
                  <a:pt x="379370" y="76475"/>
                  <a:pt x="375107" y="58045"/>
                  <a:pt x="391885" y="95795"/>
                </a:cubicBezTo>
                <a:cubicBezTo>
                  <a:pt x="399341" y="112572"/>
                  <a:pt x="409302" y="148046"/>
                  <a:pt x="409302" y="148046"/>
                </a:cubicBezTo>
                <a:cubicBezTo>
                  <a:pt x="413292" y="100166"/>
                  <a:pt x="400295" y="52550"/>
                  <a:pt x="435428" y="17417"/>
                </a:cubicBezTo>
                <a:cubicBezTo>
                  <a:pt x="442829" y="10016"/>
                  <a:pt x="452845" y="5806"/>
                  <a:pt x="461554" y="0"/>
                </a:cubicBezTo>
                <a:cubicBezTo>
                  <a:pt x="467360" y="8709"/>
                  <a:pt x="478971" y="15660"/>
                  <a:pt x="478971" y="26126"/>
                </a:cubicBezTo>
                <a:cubicBezTo>
                  <a:pt x="478971" y="44485"/>
                  <a:pt x="461554" y="78377"/>
                  <a:pt x="461554" y="78377"/>
                </a:cubicBezTo>
                <a:cubicBezTo>
                  <a:pt x="466995" y="132794"/>
                  <a:pt x="466945" y="160904"/>
                  <a:pt x="478971" y="209006"/>
                </a:cubicBezTo>
                <a:cubicBezTo>
                  <a:pt x="481198" y="217912"/>
                  <a:pt x="485265" y="226276"/>
                  <a:pt x="487680" y="235132"/>
                </a:cubicBezTo>
                <a:cubicBezTo>
                  <a:pt x="493978" y="258226"/>
                  <a:pt x="497528" y="282091"/>
                  <a:pt x="505097" y="304800"/>
                </a:cubicBezTo>
                <a:cubicBezTo>
                  <a:pt x="508000" y="313509"/>
                  <a:pt x="521443" y="325834"/>
                  <a:pt x="513805" y="330926"/>
                </a:cubicBezTo>
                <a:cubicBezTo>
                  <a:pt x="503846" y="337565"/>
                  <a:pt x="490582" y="325120"/>
                  <a:pt x="478971" y="322217"/>
                </a:cubicBezTo>
                <a:cubicBezTo>
                  <a:pt x="467360" y="304800"/>
                  <a:pt x="450756" y="289824"/>
                  <a:pt x="444137" y="269966"/>
                </a:cubicBezTo>
                <a:cubicBezTo>
                  <a:pt x="424123" y="209925"/>
                  <a:pt x="439702" y="230697"/>
                  <a:pt x="409302" y="200297"/>
                </a:cubicBezTo>
                <a:cubicBezTo>
                  <a:pt x="403496" y="206103"/>
                  <a:pt x="396109" y="210674"/>
                  <a:pt x="391885" y="217715"/>
                </a:cubicBezTo>
                <a:cubicBezTo>
                  <a:pt x="387162" y="225586"/>
                  <a:pt x="389668" y="237349"/>
                  <a:pt x="383177" y="243840"/>
                </a:cubicBezTo>
                <a:cubicBezTo>
                  <a:pt x="376686" y="250331"/>
                  <a:pt x="365262" y="248444"/>
                  <a:pt x="357051" y="252549"/>
                </a:cubicBezTo>
                <a:cubicBezTo>
                  <a:pt x="347690" y="257230"/>
                  <a:pt x="340489" y="265715"/>
                  <a:pt x="330925" y="269966"/>
                </a:cubicBezTo>
                <a:cubicBezTo>
                  <a:pt x="314148" y="277422"/>
                  <a:pt x="296091" y="281577"/>
                  <a:pt x="278674" y="287383"/>
                </a:cubicBezTo>
                <a:lnTo>
                  <a:pt x="226422" y="304800"/>
                </a:lnTo>
                <a:lnTo>
                  <a:pt x="200297" y="313509"/>
                </a:lnTo>
                <a:cubicBezTo>
                  <a:pt x="168365" y="310606"/>
                  <a:pt x="136243" y="309334"/>
                  <a:pt x="104502" y="304800"/>
                </a:cubicBezTo>
                <a:cubicBezTo>
                  <a:pt x="95415" y="303502"/>
                  <a:pt x="85545" y="301826"/>
                  <a:pt x="78377" y="296092"/>
                </a:cubicBezTo>
                <a:cubicBezTo>
                  <a:pt x="70204" y="289554"/>
                  <a:pt x="67498" y="278139"/>
                  <a:pt x="60960" y="269966"/>
                </a:cubicBezTo>
                <a:cubicBezTo>
                  <a:pt x="55831" y="263555"/>
                  <a:pt x="49348" y="258355"/>
                  <a:pt x="43542" y="252549"/>
                </a:cubicBezTo>
                <a:lnTo>
                  <a:pt x="17417" y="174172"/>
                </a:lnTo>
                <a:lnTo>
                  <a:pt x="0" y="148046"/>
                </a:ln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65" name="Freeform 98">
            <a:extLst>
              <a:ext uri="{FF2B5EF4-FFF2-40B4-BE49-F238E27FC236}">
                <a16:creationId xmlns:a16="http://schemas.microsoft.com/office/drawing/2014/main" id="{1151E890-7A35-4061-B555-343DCD9F9961}"/>
              </a:ext>
            </a:extLst>
          </p:cNvPr>
          <p:cNvSpPr/>
          <p:nvPr/>
        </p:nvSpPr>
        <p:spPr>
          <a:xfrm rot="13104602">
            <a:off x="1130078" y="2110452"/>
            <a:ext cx="164448" cy="101813"/>
          </a:xfrm>
          <a:custGeom>
            <a:avLst/>
            <a:gdLst>
              <a:gd name="connsiteX0" fmla="*/ 0 w 516122"/>
              <a:gd name="connsiteY0" fmla="*/ 148046 h 332849"/>
              <a:gd name="connsiteX1" fmla="*/ 17417 w 516122"/>
              <a:gd name="connsiteY1" fmla="*/ 104503 h 332849"/>
              <a:gd name="connsiteX2" fmla="*/ 43542 w 516122"/>
              <a:gd name="connsiteY2" fmla="*/ 87086 h 332849"/>
              <a:gd name="connsiteX3" fmla="*/ 60960 w 516122"/>
              <a:gd name="connsiteY3" fmla="*/ 69669 h 332849"/>
              <a:gd name="connsiteX4" fmla="*/ 95794 w 516122"/>
              <a:gd name="connsiteY4" fmla="*/ 43543 h 332849"/>
              <a:gd name="connsiteX5" fmla="*/ 121920 w 516122"/>
              <a:gd name="connsiteY5" fmla="*/ 26126 h 332849"/>
              <a:gd name="connsiteX6" fmla="*/ 165462 w 516122"/>
              <a:gd name="connsiteY6" fmla="*/ 17417 h 332849"/>
              <a:gd name="connsiteX7" fmla="*/ 261257 w 516122"/>
              <a:gd name="connsiteY7" fmla="*/ 26126 h 332849"/>
              <a:gd name="connsiteX8" fmla="*/ 322217 w 516122"/>
              <a:gd name="connsiteY8" fmla="*/ 43543 h 332849"/>
              <a:gd name="connsiteX9" fmla="*/ 348342 w 516122"/>
              <a:gd name="connsiteY9" fmla="*/ 60960 h 332849"/>
              <a:gd name="connsiteX10" fmla="*/ 391885 w 516122"/>
              <a:gd name="connsiteY10" fmla="*/ 95795 h 332849"/>
              <a:gd name="connsiteX11" fmla="*/ 409302 w 516122"/>
              <a:gd name="connsiteY11" fmla="*/ 148046 h 332849"/>
              <a:gd name="connsiteX12" fmla="*/ 435428 w 516122"/>
              <a:gd name="connsiteY12" fmla="*/ 17417 h 332849"/>
              <a:gd name="connsiteX13" fmla="*/ 461554 w 516122"/>
              <a:gd name="connsiteY13" fmla="*/ 0 h 332849"/>
              <a:gd name="connsiteX14" fmla="*/ 478971 w 516122"/>
              <a:gd name="connsiteY14" fmla="*/ 26126 h 332849"/>
              <a:gd name="connsiteX15" fmla="*/ 461554 w 516122"/>
              <a:gd name="connsiteY15" fmla="*/ 78377 h 332849"/>
              <a:gd name="connsiteX16" fmla="*/ 478971 w 516122"/>
              <a:gd name="connsiteY16" fmla="*/ 209006 h 332849"/>
              <a:gd name="connsiteX17" fmla="*/ 487680 w 516122"/>
              <a:gd name="connsiteY17" fmla="*/ 235132 h 332849"/>
              <a:gd name="connsiteX18" fmla="*/ 505097 w 516122"/>
              <a:gd name="connsiteY18" fmla="*/ 304800 h 332849"/>
              <a:gd name="connsiteX19" fmla="*/ 513805 w 516122"/>
              <a:gd name="connsiteY19" fmla="*/ 330926 h 332849"/>
              <a:gd name="connsiteX20" fmla="*/ 478971 w 516122"/>
              <a:gd name="connsiteY20" fmla="*/ 322217 h 332849"/>
              <a:gd name="connsiteX21" fmla="*/ 444137 w 516122"/>
              <a:gd name="connsiteY21" fmla="*/ 269966 h 332849"/>
              <a:gd name="connsiteX22" fmla="*/ 409302 w 516122"/>
              <a:gd name="connsiteY22" fmla="*/ 200297 h 332849"/>
              <a:gd name="connsiteX23" fmla="*/ 391885 w 516122"/>
              <a:gd name="connsiteY23" fmla="*/ 217715 h 332849"/>
              <a:gd name="connsiteX24" fmla="*/ 383177 w 516122"/>
              <a:gd name="connsiteY24" fmla="*/ 243840 h 332849"/>
              <a:gd name="connsiteX25" fmla="*/ 357051 w 516122"/>
              <a:gd name="connsiteY25" fmla="*/ 252549 h 332849"/>
              <a:gd name="connsiteX26" fmla="*/ 330925 w 516122"/>
              <a:gd name="connsiteY26" fmla="*/ 269966 h 332849"/>
              <a:gd name="connsiteX27" fmla="*/ 278674 w 516122"/>
              <a:gd name="connsiteY27" fmla="*/ 287383 h 332849"/>
              <a:gd name="connsiteX28" fmla="*/ 226422 w 516122"/>
              <a:gd name="connsiteY28" fmla="*/ 304800 h 332849"/>
              <a:gd name="connsiteX29" fmla="*/ 200297 w 516122"/>
              <a:gd name="connsiteY29" fmla="*/ 313509 h 332849"/>
              <a:gd name="connsiteX30" fmla="*/ 104502 w 516122"/>
              <a:gd name="connsiteY30" fmla="*/ 304800 h 332849"/>
              <a:gd name="connsiteX31" fmla="*/ 78377 w 516122"/>
              <a:gd name="connsiteY31" fmla="*/ 296092 h 332849"/>
              <a:gd name="connsiteX32" fmla="*/ 60960 w 516122"/>
              <a:gd name="connsiteY32" fmla="*/ 269966 h 332849"/>
              <a:gd name="connsiteX33" fmla="*/ 43542 w 516122"/>
              <a:gd name="connsiteY33" fmla="*/ 252549 h 332849"/>
              <a:gd name="connsiteX34" fmla="*/ 17417 w 516122"/>
              <a:gd name="connsiteY34" fmla="*/ 174172 h 332849"/>
              <a:gd name="connsiteX35" fmla="*/ 0 w 516122"/>
              <a:gd name="connsiteY35" fmla="*/ 148046 h 332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16122" h="332849">
                <a:moveTo>
                  <a:pt x="0" y="148046"/>
                </a:moveTo>
                <a:cubicBezTo>
                  <a:pt x="5806" y="133532"/>
                  <a:pt x="8331" y="117224"/>
                  <a:pt x="17417" y="104503"/>
                </a:cubicBezTo>
                <a:cubicBezTo>
                  <a:pt x="23500" y="95986"/>
                  <a:pt x="35369" y="93624"/>
                  <a:pt x="43542" y="87086"/>
                </a:cubicBezTo>
                <a:cubicBezTo>
                  <a:pt x="49953" y="81957"/>
                  <a:pt x="54652" y="74925"/>
                  <a:pt x="60960" y="69669"/>
                </a:cubicBezTo>
                <a:cubicBezTo>
                  <a:pt x="72110" y="60377"/>
                  <a:pt x="83983" y="51979"/>
                  <a:pt x="95794" y="43543"/>
                </a:cubicBezTo>
                <a:cubicBezTo>
                  <a:pt x="104311" y="37459"/>
                  <a:pt x="112120" y="29801"/>
                  <a:pt x="121920" y="26126"/>
                </a:cubicBezTo>
                <a:cubicBezTo>
                  <a:pt x="135779" y="20929"/>
                  <a:pt x="150948" y="20320"/>
                  <a:pt x="165462" y="17417"/>
                </a:cubicBezTo>
                <a:cubicBezTo>
                  <a:pt x="197394" y="20320"/>
                  <a:pt x="229475" y="21888"/>
                  <a:pt x="261257" y="26126"/>
                </a:cubicBezTo>
                <a:cubicBezTo>
                  <a:pt x="279476" y="28555"/>
                  <a:pt x="304310" y="37574"/>
                  <a:pt x="322217" y="43543"/>
                </a:cubicBezTo>
                <a:cubicBezTo>
                  <a:pt x="330925" y="49349"/>
                  <a:pt x="338981" y="56279"/>
                  <a:pt x="348342" y="60960"/>
                </a:cubicBezTo>
                <a:cubicBezTo>
                  <a:pt x="379370" y="76475"/>
                  <a:pt x="375107" y="58045"/>
                  <a:pt x="391885" y="95795"/>
                </a:cubicBezTo>
                <a:cubicBezTo>
                  <a:pt x="399341" y="112572"/>
                  <a:pt x="409302" y="148046"/>
                  <a:pt x="409302" y="148046"/>
                </a:cubicBezTo>
                <a:cubicBezTo>
                  <a:pt x="413292" y="100166"/>
                  <a:pt x="400295" y="52550"/>
                  <a:pt x="435428" y="17417"/>
                </a:cubicBezTo>
                <a:cubicBezTo>
                  <a:pt x="442829" y="10016"/>
                  <a:pt x="452845" y="5806"/>
                  <a:pt x="461554" y="0"/>
                </a:cubicBezTo>
                <a:cubicBezTo>
                  <a:pt x="467360" y="8709"/>
                  <a:pt x="478971" y="15660"/>
                  <a:pt x="478971" y="26126"/>
                </a:cubicBezTo>
                <a:cubicBezTo>
                  <a:pt x="478971" y="44485"/>
                  <a:pt x="461554" y="78377"/>
                  <a:pt x="461554" y="78377"/>
                </a:cubicBezTo>
                <a:cubicBezTo>
                  <a:pt x="466995" y="132794"/>
                  <a:pt x="466945" y="160904"/>
                  <a:pt x="478971" y="209006"/>
                </a:cubicBezTo>
                <a:cubicBezTo>
                  <a:pt x="481198" y="217912"/>
                  <a:pt x="485265" y="226276"/>
                  <a:pt x="487680" y="235132"/>
                </a:cubicBezTo>
                <a:cubicBezTo>
                  <a:pt x="493978" y="258226"/>
                  <a:pt x="497528" y="282091"/>
                  <a:pt x="505097" y="304800"/>
                </a:cubicBezTo>
                <a:cubicBezTo>
                  <a:pt x="508000" y="313509"/>
                  <a:pt x="521443" y="325834"/>
                  <a:pt x="513805" y="330926"/>
                </a:cubicBezTo>
                <a:cubicBezTo>
                  <a:pt x="503846" y="337565"/>
                  <a:pt x="490582" y="325120"/>
                  <a:pt x="478971" y="322217"/>
                </a:cubicBezTo>
                <a:cubicBezTo>
                  <a:pt x="467360" y="304800"/>
                  <a:pt x="450756" y="289824"/>
                  <a:pt x="444137" y="269966"/>
                </a:cubicBezTo>
                <a:cubicBezTo>
                  <a:pt x="424123" y="209925"/>
                  <a:pt x="439702" y="230697"/>
                  <a:pt x="409302" y="200297"/>
                </a:cubicBezTo>
                <a:cubicBezTo>
                  <a:pt x="403496" y="206103"/>
                  <a:pt x="396109" y="210674"/>
                  <a:pt x="391885" y="217715"/>
                </a:cubicBezTo>
                <a:cubicBezTo>
                  <a:pt x="387162" y="225586"/>
                  <a:pt x="389668" y="237349"/>
                  <a:pt x="383177" y="243840"/>
                </a:cubicBezTo>
                <a:cubicBezTo>
                  <a:pt x="376686" y="250331"/>
                  <a:pt x="365262" y="248444"/>
                  <a:pt x="357051" y="252549"/>
                </a:cubicBezTo>
                <a:cubicBezTo>
                  <a:pt x="347690" y="257230"/>
                  <a:pt x="340489" y="265715"/>
                  <a:pt x="330925" y="269966"/>
                </a:cubicBezTo>
                <a:cubicBezTo>
                  <a:pt x="314148" y="277422"/>
                  <a:pt x="296091" y="281577"/>
                  <a:pt x="278674" y="287383"/>
                </a:cubicBezTo>
                <a:lnTo>
                  <a:pt x="226422" y="304800"/>
                </a:lnTo>
                <a:lnTo>
                  <a:pt x="200297" y="313509"/>
                </a:lnTo>
                <a:cubicBezTo>
                  <a:pt x="168365" y="310606"/>
                  <a:pt x="136243" y="309334"/>
                  <a:pt x="104502" y="304800"/>
                </a:cubicBezTo>
                <a:cubicBezTo>
                  <a:pt x="95415" y="303502"/>
                  <a:pt x="85545" y="301826"/>
                  <a:pt x="78377" y="296092"/>
                </a:cubicBezTo>
                <a:cubicBezTo>
                  <a:pt x="70204" y="289554"/>
                  <a:pt x="67498" y="278139"/>
                  <a:pt x="60960" y="269966"/>
                </a:cubicBezTo>
                <a:cubicBezTo>
                  <a:pt x="55831" y="263555"/>
                  <a:pt x="49348" y="258355"/>
                  <a:pt x="43542" y="252549"/>
                </a:cubicBezTo>
                <a:lnTo>
                  <a:pt x="17417" y="174172"/>
                </a:lnTo>
                <a:lnTo>
                  <a:pt x="0" y="148046"/>
                </a:ln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40" name="Oval 39">
            <a:extLst>
              <a:ext uri="{FF2B5EF4-FFF2-40B4-BE49-F238E27FC236}">
                <a16:creationId xmlns:a16="http://schemas.microsoft.com/office/drawing/2014/main" id="{89702B0C-3A7E-4ABE-A42A-6BD5B41315B0}"/>
              </a:ext>
            </a:extLst>
          </p:cNvPr>
          <p:cNvSpPr/>
          <p:nvPr/>
        </p:nvSpPr>
        <p:spPr>
          <a:xfrm>
            <a:off x="1622750" y="1835696"/>
            <a:ext cx="1178558" cy="1232534"/>
          </a:xfrm>
          <a:prstGeom prst="ellipse">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2" name="Freeform: Shape 41">
            <a:extLst>
              <a:ext uri="{FF2B5EF4-FFF2-40B4-BE49-F238E27FC236}">
                <a16:creationId xmlns:a16="http://schemas.microsoft.com/office/drawing/2014/main" id="{62D50657-004B-4AB0-B3C7-2203FC14BCB2}"/>
              </a:ext>
            </a:extLst>
          </p:cNvPr>
          <p:cNvSpPr/>
          <p:nvPr/>
        </p:nvSpPr>
        <p:spPr>
          <a:xfrm>
            <a:off x="2736090" y="3089690"/>
            <a:ext cx="723900" cy="723900"/>
          </a:xfrm>
          <a:custGeom>
            <a:avLst/>
            <a:gdLst>
              <a:gd name="connsiteX0" fmla="*/ 342900 w 723900"/>
              <a:gd name="connsiteY0" fmla="*/ 723900 h 723900"/>
              <a:gd name="connsiteX1" fmla="*/ 292100 w 723900"/>
              <a:gd name="connsiteY1" fmla="*/ 679450 h 723900"/>
              <a:gd name="connsiteX2" fmla="*/ 254000 w 723900"/>
              <a:gd name="connsiteY2" fmla="*/ 654050 h 723900"/>
              <a:gd name="connsiteX3" fmla="*/ 222250 w 723900"/>
              <a:gd name="connsiteY3" fmla="*/ 615950 h 723900"/>
              <a:gd name="connsiteX4" fmla="*/ 177800 w 723900"/>
              <a:gd name="connsiteY4" fmla="*/ 577850 h 723900"/>
              <a:gd name="connsiteX5" fmla="*/ 127000 w 723900"/>
              <a:gd name="connsiteY5" fmla="*/ 520700 h 723900"/>
              <a:gd name="connsiteX6" fmla="*/ 95250 w 723900"/>
              <a:gd name="connsiteY6" fmla="*/ 488950 h 723900"/>
              <a:gd name="connsiteX7" fmla="*/ 44450 w 723900"/>
              <a:gd name="connsiteY7" fmla="*/ 412750 h 723900"/>
              <a:gd name="connsiteX8" fmla="*/ 0 w 723900"/>
              <a:gd name="connsiteY8" fmla="*/ 342900 h 723900"/>
              <a:gd name="connsiteX9" fmla="*/ 19050 w 723900"/>
              <a:gd name="connsiteY9" fmla="*/ 298450 h 723900"/>
              <a:gd name="connsiteX10" fmla="*/ 76200 w 723900"/>
              <a:gd name="connsiteY10" fmla="*/ 254000 h 723900"/>
              <a:gd name="connsiteX11" fmla="*/ 101600 w 723900"/>
              <a:gd name="connsiteY11" fmla="*/ 228600 h 723900"/>
              <a:gd name="connsiteX12" fmla="*/ 133350 w 723900"/>
              <a:gd name="connsiteY12" fmla="*/ 209550 h 723900"/>
              <a:gd name="connsiteX13" fmla="*/ 190500 w 723900"/>
              <a:gd name="connsiteY13" fmla="*/ 165100 h 723900"/>
              <a:gd name="connsiteX14" fmla="*/ 228600 w 723900"/>
              <a:gd name="connsiteY14" fmla="*/ 127000 h 723900"/>
              <a:gd name="connsiteX15" fmla="*/ 266700 w 723900"/>
              <a:gd name="connsiteY15" fmla="*/ 82550 h 723900"/>
              <a:gd name="connsiteX16" fmla="*/ 273050 w 723900"/>
              <a:gd name="connsiteY16" fmla="*/ 63500 h 723900"/>
              <a:gd name="connsiteX17" fmla="*/ 298450 w 723900"/>
              <a:gd name="connsiteY17" fmla="*/ 25400 h 723900"/>
              <a:gd name="connsiteX18" fmla="*/ 304800 w 723900"/>
              <a:gd name="connsiteY18" fmla="*/ 0 h 723900"/>
              <a:gd name="connsiteX19" fmla="*/ 444500 w 723900"/>
              <a:gd name="connsiteY19" fmla="*/ 12700 h 723900"/>
              <a:gd name="connsiteX20" fmla="*/ 488950 w 723900"/>
              <a:gd name="connsiteY20" fmla="*/ 19050 h 723900"/>
              <a:gd name="connsiteX21" fmla="*/ 539750 w 723900"/>
              <a:gd name="connsiteY21" fmla="*/ 25400 h 723900"/>
              <a:gd name="connsiteX22" fmla="*/ 577850 w 723900"/>
              <a:gd name="connsiteY22" fmla="*/ 50800 h 723900"/>
              <a:gd name="connsiteX23" fmla="*/ 596900 w 723900"/>
              <a:gd name="connsiteY23" fmla="*/ 57150 h 723900"/>
              <a:gd name="connsiteX24" fmla="*/ 641350 w 723900"/>
              <a:gd name="connsiteY24" fmla="*/ 88900 h 723900"/>
              <a:gd name="connsiteX25" fmla="*/ 660400 w 723900"/>
              <a:gd name="connsiteY25" fmla="*/ 95250 h 723900"/>
              <a:gd name="connsiteX26" fmla="*/ 679450 w 723900"/>
              <a:gd name="connsiteY26" fmla="*/ 120650 h 723900"/>
              <a:gd name="connsiteX27" fmla="*/ 711200 w 723900"/>
              <a:gd name="connsiteY27" fmla="*/ 146050 h 723900"/>
              <a:gd name="connsiteX28" fmla="*/ 723900 w 723900"/>
              <a:gd name="connsiteY28" fmla="*/ 171450 h 723900"/>
              <a:gd name="connsiteX29" fmla="*/ 717550 w 723900"/>
              <a:gd name="connsiteY29" fmla="*/ 222250 h 723900"/>
              <a:gd name="connsiteX30" fmla="*/ 692150 w 723900"/>
              <a:gd name="connsiteY30" fmla="*/ 234950 h 723900"/>
              <a:gd name="connsiteX31" fmla="*/ 654050 w 723900"/>
              <a:gd name="connsiteY31" fmla="*/ 260350 h 723900"/>
              <a:gd name="connsiteX32" fmla="*/ 615950 w 723900"/>
              <a:gd name="connsiteY32" fmla="*/ 273050 h 723900"/>
              <a:gd name="connsiteX33" fmla="*/ 476250 w 723900"/>
              <a:gd name="connsiteY33" fmla="*/ 266700 h 723900"/>
              <a:gd name="connsiteX34" fmla="*/ 450850 w 723900"/>
              <a:gd name="connsiteY34" fmla="*/ 260350 h 723900"/>
              <a:gd name="connsiteX35" fmla="*/ 393700 w 723900"/>
              <a:gd name="connsiteY35" fmla="*/ 247650 h 723900"/>
              <a:gd name="connsiteX36" fmla="*/ 381000 w 723900"/>
              <a:gd name="connsiteY36" fmla="*/ 266700 h 723900"/>
              <a:gd name="connsiteX37" fmla="*/ 368300 w 723900"/>
              <a:gd name="connsiteY37" fmla="*/ 323850 h 723900"/>
              <a:gd name="connsiteX38" fmla="*/ 342900 w 723900"/>
              <a:gd name="connsiteY38" fmla="*/ 374650 h 723900"/>
              <a:gd name="connsiteX39" fmla="*/ 298450 w 723900"/>
              <a:gd name="connsiteY39" fmla="*/ 419100 h 723900"/>
              <a:gd name="connsiteX40" fmla="*/ 304800 w 723900"/>
              <a:gd name="connsiteY40" fmla="*/ 400050 h 723900"/>
              <a:gd name="connsiteX41" fmla="*/ 438150 w 723900"/>
              <a:gd name="connsiteY41" fmla="*/ 393700 h 723900"/>
              <a:gd name="connsiteX42" fmla="*/ 476250 w 723900"/>
              <a:gd name="connsiteY42" fmla="*/ 406400 h 723900"/>
              <a:gd name="connsiteX43" fmla="*/ 495300 w 723900"/>
              <a:gd name="connsiteY43" fmla="*/ 412750 h 723900"/>
              <a:gd name="connsiteX44" fmla="*/ 527050 w 723900"/>
              <a:gd name="connsiteY44" fmla="*/ 419100 h 723900"/>
              <a:gd name="connsiteX45" fmla="*/ 596900 w 723900"/>
              <a:gd name="connsiteY45" fmla="*/ 476250 h 723900"/>
              <a:gd name="connsiteX46" fmla="*/ 609600 w 723900"/>
              <a:gd name="connsiteY46" fmla="*/ 527050 h 723900"/>
              <a:gd name="connsiteX47" fmla="*/ 615950 w 723900"/>
              <a:gd name="connsiteY47" fmla="*/ 546100 h 723900"/>
              <a:gd name="connsiteX48" fmla="*/ 622300 w 723900"/>
              <a:gd name="connsiteY48" fmla="*/ 552450 h 723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723900" h="723900">
                <a:moveTo>
                  <a:pt x="342900" y="723900"/>
                </a:moveTo>
                <a:cubicBezTo>
                  <a:pt x="274124" y="696390"/>
                  <a:pt x="344697" y="732047"/>
                  <a:pt x="292100" y="679450"/>
                </a:cubicBezTo>
                <a:cubicBezTo>
                  <a:pt x="281307" y="668657"/>
                  <a:pt x="265294" y="664317"/>
                  <a:pt x="254000" y="654050"/>
                </a:cubicBezTo>
                <a:cubicBezTo>
                  <a:pt x="241768" y="642930"/>
                  <a:pt x="233940" y="627640"/>
                  <a:pt x="222250" y="615950"/>
                </a:cubicBezTo>
                <a:cubicBezTo>
                  <a:pt x="208451" y="602151"/>
                  <a:pt x="192305" y="590905"/>
                  <a:pt x="177800" y="577850"/>
                </a:cubicBezTo>
                <a:cubicBezTo>
                  <a:pt x="152245" y="554851"/>
                  <a:pt x="154954" y="551450"/>
                  <a:pt x="127000" y="520700"/>
                </a:cubicBezTo>
                <a:cubicBezTo>
                  <a:pt x="116932" y="509625"/>
                  <a:pt x="104342" y="500839"/>
                  <a:pt x="95250" y="488950"/>
                </a:cubicBezTo>
                <a:cubicBezTo>
                  <a:pt x="76706" y="464701"/>
                  <a:pt x="58102" y="440054"/>
                  <a:pt x="44450" y="412750"/>
                </a:cubicBezTo>
                <a:cubicBezTo>
                  <a:pt x="15034" y="353918"/>
                  <a:pt x="32437" y="375337"/>
                  <a:pt x="0" y="342900"/>
                </a:cubicBezTo>
                <a:cubicBezTo>
                  <a:pt x="3795" y="331515"/>
                  <a:pt x="11203" y="306297"/>
                  <a:pt x="19050" y="298450"/>
                </a:cubicBezTo>
                <a:cubicBezTo>
                  <a:pt x="36115" y="281385"/>
                  <a:pt x="59135" y="271065"/>
                  <a:pt x="76200" y="254000"/>
                </a:cubicBezTo>
                <a:cubicBezTo>
                  <a:pt x="84667" y="245533"/>
                  <a:pt x="92149" y="235951"/>
                  <a:pt x="101600" y="228600"/>
                </a:cubicBezTo>
                <a:cubicBezTo>
                  <a:pt x="111342" y="221023"/>
                  <a:pt x="123798" y="217366"/>
                  <a:pt x="133350" y="209550"/>
                </a:cubicBezTo>
                <a:cubicBezTo>
                  <a:pt x="192245" y="161363"/>
                  <a:pt x="148425" y="179125"/>
                  <a:pt x="190500" y="165100"/>
                </a:cubicBezTo>
                <a:cubicBezTo>
                  <a:pt x="203200" y="152400"/>
                  <a:pt x="217824" y="141368"/>
                  <a:pt x="228600" y="127000"/>
                </a:cubicBezTo>
                <a:cubicBezTo>
                  <a:pt x="253038" y="94416"/>
                  <a:pt x="240166" y="109084"/>
                  <a:pt x="266700" y="82550"/>
                </a:cubicBezTo>
                <a:cubicBezTo>
                  <a:pt x="268817" y="76200"/>
                  <a:pt x="269799" y="69351"/>
                  <a:pt x="273050" y="63500"/>
                </a:cubicBezTo>
                <a:cubicBezTo>
                  <a:pt x="280463" y="50157"/>
                  <a:pt x="298450" y="25400"/>
                  <a:pt x="298450" y="25400"/>
                </a:cubicBezTo>
                <a:cubicBezTo>
                  <a:pt x="300567" y="16933"/>
                  <a:pt x="296106" y="756"/>
                  <a:pt x="304800" y="0"/>
                </a:cubicBezTo>
                <a:lnTo>
                  <a:pt x="444500" y="12700"/>
                </a:lnTo>
                <a:cubicBezTo>
                  <a:pt x="459388" y="14240"/>
                  <a:pt x="474114" y="17072"/>
                  <a:pt x="488950" y="19050"/>
                </a:cubicBezTo>
                <a:lnTo>
                  <a:pt x="539750" y="25400"/>
                </a:lnTo>
                <a:cubicBezTo>
                  <a:pt x="552450" y="33867"/>
                  <a:pt x="563370" y="45973"/>
                  <a:pt x="577850" y="50800"/>
                </a:cubicBezTo>
                <a:cubicBezTo>
                  <a:pt x="584200" y="52917"/>
                  <a:pt x="590913" y="54157"/>
                  <a:pt x="596900" y="57150"/>
                </a:cubicBezTo>
                <a:cubicBezTo>
                  <a:pt x="616556" y="66978"/>
                  <a:pt x="621216" y="77395"/>
                  <a:pt x="641350" y="88900"/>
                </a:cubicBezTo>
                <a:cubicBezTo>
                  <a:pt x="647162" y="92221"/>
                  <a:pt x="654050" y="93133"/>
                  <a:pt x="660400" y="95250"/>
                </a:cubicBezTo>
                <a:cubicBezTo>
                  <a:pt x="666750" y="103717"/>
                  <a:pt x="671966" y="113166"/>
                  <a:pt x="679450" y="120650"/>
                </a:cubicBezTo>
                <a:cubicBezTo>
                  <a:pt x="689034" y="130234"/>
                  <a:pt x="702275" y="135850"/>
                  <a:pt x="711200" y="146050"/>
                </a:cubicBezTo>
                <a:cubicBezTo>
                  <a:pt x="717433" y="153174"/>
                  <a:pt x="719667" y="162983"/>
                  <a:pt x="723900" y="171450"/>
                </a:cubicBezTo>
                <a:cubicBezTo>
                  <a:pt x="721783" y="188383"/>
                  <a:pt x="725182" y="206986"/>
                  <a:pt x="717550" y="222250"/>
                </a:cubicBezTo>
                <a:cubicBezTo>
                  <a:pt x="713317" y="230717"/>
                  <a:pt x="700267" y="230080"/>
                  <a:pt x="692150" y="234950"/>
                </a:cubicBezTo>
                <a:cubicBezTo>
                  <a:pt x="679062" y="242803"/>
                  <a:pt x="668530" y="255523"/>
                  <a:pt x="654050" y="260350"/>
                </a:cubicBezTo>
                <a:lnTo>
                  <a:pt x="615950" y="273050"/>
                </a:lnTo>
                <a:cubicBezTo>
                  <a:pt x="569383" y="270933"/>
                  <a:pt x="522727" y="270275"/>
                  <a:pt x="476250" y="266700"/>
                </a:cubicBezTo>
                <a:cubicBezTo>
                  <a:pt x="467548" y="266031"/>
                  <a:pt x="459408" y="262062"/>
                  <a:pt x="450850" y="260350"/>
                </a:cubicBezTo>
                <a:cubicBezTo>
                  <a:pt x="394972" y="249174"/>
                  <a:pt x="430774" y="260008"/>
                  <a:pt x="393700" y="247650"/>
                </a:cubicBezTo>
                <a:cubicBezTo>
                  <a:pt x="389467" y="254000"/>
                  <a:pt x="384006" y="259685"/>
                  <a:pt x="381000" y="266700"/>
                </a:cubicBezTo>
                <a:cubicBezTo>
                  <a:pt x="377089" y="275826"/>
                  <a:pt x="370108" y="316617"/>
                  <a:pt x="368300" y="323850"/>
                </a:cubicBezTo>
                <a:cubicBezTo>
                  <a:pt x="363742" y="342082"/>
                  <a:pt x="354893" y="360259"/>
                  <a:pt x="342900" y="374650"/>
                </a:cubicBezTo>
                <a:cubicBezTo>
                  <a:pt x="329486" y="390747"/>
                  <a:pt x="298450" y="419100"/>
                  <a:pt x="298450" y="419100"/>
                </a:cubicBezTo>
                <a:cubicBezTo>
                  <a:pt x="300567" y="412750"/>
                  <a:pt x="300619" y="405277"/>
                  <a:pt x="304800" y="400050"/>
                </a:cubicBezTo>
                <a:cubicBezTo>
                  <a:pt x="332902" y="364922"/>
                  <a:pt x="429719" y="393232"/>
                  <a:pt x="438150" y="393700"/>
                </a:cubicBezTo>
                <a:lnTo>
                  <a:pt x="476250" y="406400"/>
                </a:lnTo>
                <a:cubicBezTo>
                  <a:pt x="482600" y="408517"/>
                  <a:pt x="488736" y="411437"/>
                  <a:pt x="495300" y="412750"/>
                </a:cubicBezTo>
                <a:lnTo>
                  <a:pt x="527050" y="419100"/>
                </a:lnTo>
                <a:cubicBezTo>
                  <a:pt x="561975" y="442383"/>
                  <a:pt x="581025" y="444500"/>
                  <a:pt x="596900" y="476250"/>
                </a:cubicBezTo>
                <a:cubicBezTo>
                  <a:pt x="604158" y="490765"/>
                  <a:pt x="605977" y="512559"/>
                  <a:pt x="609600" y="527050"/>
                </a:cubicBezTo>
                <a:cubicBezTo>
                  <a:pt x="611223" y="533544"/>
                  <a:pt x="612957" y="540113"/>
                  <a:pt x="615950" y="546100"/>
                </a:cubicBezTo>
                <a:cubicBezTo>
                  <a:pt x="617289" y="548777"/>
                  <a:pt x="620183" y="550333"/>
                  <a:pt x="622300" y="552450"/>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7" name="Freeform: Shape 66">
            <a:extLst>
              <a:ext uri="{FF2B5EF4-FFF2-40B4-BE49-F238E27FC236}">
                <a16:creationId xmlns:a16="http://schemas.microsoft.com/office/drawing/2014/main" id="{A6B952BD-A4EF-43A7-AF78-7AB5512E360A}"/>
              </a:ext>
            </a:extLst>
          </p:cNvPr>
          <p:cNvSpPr/>
          <p:nvPr/>
        </p:nvSpPr>
        <p:spPr>
          <a:xfrm>
            <a:off x="2769128" y="2669331"/>
            <a:ext cx="514350" cy="687413"/>
          </a:xfrm>
          <a:custGeom>
            <a:avLst/>
            <a:gdLst>
              <a:gd name="connsiteX0" fmla="*/ 38100 w 514350"/>
              <a:gd name="connsiteY0" fmla="*/ 687413 h 687413"/>
              <a:gd name="connsiteX1" fmla="*/ 19050 w 514350"/>
              <a:gd name="connsiteY1" fmla="*/ 630263 h 687413"/>
              <a:gd name="connsiteX2" fmla="*/ 6350 w 514350"/>
              <a:gd name="connsiteY2" fmla="*/ 573113 h 687413"/>
              <a:gd name="connsiteX3" fmla="*/ 0 w 514350"/>
              <a:gd name="connsiteY3" fmla="*/ 554063 h 687413"/>
              <a:gd name="connsiteX4" fmla="*/ 6350 w 514350"/>
              <a:gd name="connsiteY4" fmla="*/ 331813 h 687413"/>
              <a:gd name="connsiteX5" fmla="*/ 19050 w 514350"/>
              <a:gd name="connsiteY5" fmla="*/ 268313 h 687413"/>
              <a:gd name="connsiteX6" fmla="*/ 25400 w 514350"/>
              <a:gd name="connsiteY6" fmla="*/ 242913 h 687413"/>
              <a:gd name="connsiteX7" fmla="*/ 44450 w 514350"/>
              <a:gd name="connsiteY7" fmla="*/ 223863 h 687413"/>
              <a:gd name="connsiteX8" fmla="*/ 50800 w 514350"/>
              <a:gd name="connsiteY8" fmla="*/ 198463 h 687413"/>
              <a:gd name="connsiteX9" fmla="*/ 95250 w 514350"/>
              <a:gd name="connsiteY9" fmla="*/ 141313 h 687413"/>
              <a:gd name="connsiteX10" fmla="*/ 114300 w 514350"/>
              <a:gd name="connsiteY10" fmla="*/ 115913 h 687413"/>
              <a:gd name="connsiteX11" fmla="*/ 127000 w 514350"/>
              <a:gd name="connsiteY11" fmla="*/ 96863 h 687413"/>
              <a:gd name="connsiteX12" fmla="*/ 171450 w 514350"/>
              <a:gd name="connsiteY12" fmla="*/ 52413 h 687413"/>
              <a:gd name="connsiteX13" fmla="*/ 215900 w 514350"/>
              <a:gd name="connsiteY13" fmla="*/ 33363 h 687413"/>
              <a:gd name="connsiteX14" fmla="*/ 349250 w 514350"/>
              <a:gd name="connsiteY14" fmla="*/ 20663 h 687413"/>
              <a:gd name="connsiteX15" fmla="*/ 361950 w 514350"/>
              <a:gd name="connsiteY15" fmla="*/ 39713 h 687413"/>
              <a:gd name="connsiteX16" fmla="*/ 393700 w 514350"/>
              <a:gd name="connsiteY16" fmla="*/ 84163 h 687413"/>
              <a:gd name="connsiteX17" fmla="*/ 419100 w 514350"/>
              <a:gd name="connsiteY17" fmla="*/ 128613 h 687413"/>
              <a:gd name="connsiteX18" fmla="*/ 438150 w 514350"/>
              <a:gd name="connsiteY18" fmla="*/ 154013 h 687413"/>
              <a:gd name="connsiteX19" fmla="*/ 450850 w 514350"/>
              <a:gd name="connsiteY19" fmla="*/ 179413 h 687413"/>
              <a:gd name="connsiteX20" fmla="*/ 476250 w 514350"/>
              <a:gd name="connsiteY20" fmla="*/ 217513 h 687413"/>
              <a:gd name="connsiteX21" fmla="*/ 488950 w 514350"/>
              <a:gd name="connsiteY21" fmla="*/ 236563 h 687413"/>
              <a:gd name="connsiteX22" fmla="*/ 514350 w 514350"/>
              <a:gd name="connsiteY22" fmla="*/ 281013 h 687413"/>
              <a:gd name="connsiteX23" fmla="*/ 501650 w 514350"/>
              <a:gd name="connsiteY23" fmla="*/ 408013 h 687413"/>
              <a:gd name="connsiteX24" fmla="*/ 488950 w 514350"/>
              <a:gd name="connsiteY24" fmla="*/ 433413 h 687413"/>
              <a:gd name="connsiteX25" fmla="*/ 463550 w 514350"/>
              <a:gd name="connsiteY25" fmla="*/ 427063 h 687413"/>
              <a:gd name="connsiteX26" fmla="*/ 444500 w 514350"/>
              <a:gd name="connsiteY26" fmla="*/ 420713 h 687413"/>
              <a:gd name="connsiteX27" fmla="*/ 292100 w 514350"/>
              <a:gd name="connsiteY27" fmla="*/ 408013 h 687413"/>
              <a:gd name="connsiteX28" fmla="*/ 285750 w 514350"/>
              <a:gd name="connsiteY28" fmla="*/ 242913 h 687413"/>
              <a:gd name="connsiteX29" fmla="*/ 279400 w 514350"/>
              <a:gd name="connsiteY29" fmla="*/ 223863 h 687413"/>
              <a:gd name="connsiteX30" fmla="*/ 254000 w 514350"/>
              <a:gd name="connsiteY30" fmla="*/ 217513 h 687413"/>
              <a:gd name="connsiteX31" fmla="*/ 234950 w 514350"/>
              <a:gd name="connsiteY31" fmla="*/ 204813 h 687413"/>
              <a:gd name="connsiteX32" fmla="*/ 215900 w 514350"/>
              <a:gd name="connsiteY32" fmla="*/ 198463 h 687413"/>
              <a:gd name="connsiteX33" fmla="*/ 228600 w 514350"/>
              <a:gd name="connsiteY33" fmla="*/ 217513 h 687413"/>
              <a:gd name="connsiteX34" fmla="*/ 254000 w 514350"/>
              <a:gd name="connsiteY34" fmla="*/ 223863 h 68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14350" h="687413">
                <a:moveTo>
                  <a:pt x="38100" y="687413"/>
                </a:moveTo>
                <a:cubicBezTo>
                  <a:pt x="31750" y="668363"/>
                  <a:pt x="24955" y="649455"/>
                  <a:pt x="19050" y="630263"/>
                </a:cubicBezTo>
                <a:cubicBezTo>
                  <a:pt x="10358" y="602016"/>
                  <a:pt x="14070" y="603993"/>
                  <a:pt x="6350" y="573113"/>
                </a:cubicBezTo>
                <a:cubicBezTo>
                  <a:pt x="4727" y="566619"/>
                  <a:pt x="2117" y="560413"/>
                  <a:pt x="0" y="554063"/>
                </a:cubicBezTo>
                <a:cubicBezTo>
                  <a:pt x="2117" y="479980"/>
                  <a:pt x="2825" y="405843"/>
                  <a:pt x="6350" y="331813"/>
                </a:cubicBezTo>
                <a:cubicBezTo>
                  <a:pt x="8517" y="286298"/>
                  <a:pt x="10261" y="299075"/>
                  <a:pt x="19050" y="268313"/>
                </a:cubicBezTo>
                <a:cubicBezTo>
                  <a:pt x="21448" y="259922"/>
                  <a:pt x="21070" y="250490"/>
                  <a:pt x="25400" y="242913"/>
                </a:cubicBezTo>
                <a:cubicBezTo>
                  <a:pt x="29855" y="235116"/>
                  <a:pt x="38100" y="230213"/>
                  <a:pt x="44450" y="223863"/>
                </a:cubicBezTo>
                <a:cubicBezTo>
                  <a:pt x="46567" y="215396"/>
                  <a:pt x="46897" y="206269"/>
                  <a:pt x="50800" y="198463"/>
                </a:cubicBezTo>
                <a:cubicBezTo>
                  <a:pt x="73097" y="153869"/>
                  <a:pt x="70163" y="170581"/>
                  <a:pt x="95250" y="141313"/>
                </a:cubicBezTo>
                <a:cubicBezTo>
                  <a:pt x="102138" y="133278"/>
                  <a:pt x="108149" y="124525"/>
                  <a:pt x="114300" y="115913"/>
                </a:cubicBezTo>
                <a:cubicBezTo>
                  <a:pt x="118736" y="109703"/>
                  <a:pt x="121895" y="102536"/>
                  <a:pt x="127000" y="96863"/>
                </a:cubicBezTo>
                <a:cubicBezTo>
                  <a:pt x="141017" y="81288"/>
                  <a:pt x="151571" y="59039"/>
                  <a:pt x="171450" y="52413"/>
                </a:cubicBezTo>
                <a:cubicBezTo>
                  <a:pt x="199480" y="43070"/>
                  <a:pt x="184513" y="49056"/>
                  <a:pt x="215900" y="33363"/>
                </a:cubicBezTo>
                <a:cubicBezTo>
                  <a:pt x="248957" y="-16222"/>
                  <a:pt x="231438" y="-1777"/>
                  <a:pt x="349250" y="20663"/>
                </a:cubicBezTo>
                <a:cubicBezTo>
                  <a:pt x="356747" y="22091"/>
                  <a:pt x="357064" y="33850"/>
                  <a:pt x="361950" y="39713"/>
                </a:cubicBezTo>
                <a:cubicBezTo>
                  <a:pt x="399996" y="85368"/>
                  <a:pt x="364016" y="29742"/>
                  <a:pt x="393700" y="84163"/>
                </a:cubicBezTo>
                <a:cubicBezTo>
                  <a:pt x="401872" y="99144"/>
                  <a:pt x="409938" y="114216"/>
                  <a:pt x="419100" y="128613"/>
                </a:cubicBezTo>
                <a:cubicBezTo>
                  <a:pt x="424782" y="137542"/>
                  <a:pt x="432541" y="145038"/>
                  <a:pt x="438150" y="154013"/>
                </a:cubicBezTo>
                <a:cubicBezTo>
                  <a:pt x="443167" y="162040"/>
                  <a:pt x="445980" y="171296"/>
                  <a:pt x="450850" y="179413"/>
                </a:cubicBezTo>
                <a:cubicBezTo>
                  <a:pt x="458703" y="192501"/>
                  <a:pt x="467783" y="204813"/>
                  <a:pt x="476250" y="217513"/>
                </a:cubicBezTo>
                <a:cubicBezTo>
                  <a:pt x="480483" y="223863"/>
                  <a:pt x="485537" y="229737"/>
                  <a:pt x="488950" y="236563"/>
                </a:cubicBezTo>
                <a:cubicBezTo>
                  <a:pt x="505063" y="268789"/>
                  <a:pt x="496399" y="254087"/>
                  <a:pt x="514350" y="281013"/>
                </a:cubicBezTo>
                <a:cubicBezTo>
                  <a:pt x="511951" y="321788"/>
                  <a:pt x="518592" y="368482"/>
                  <a:pt x="501650" y="408013"/>
                </a:cubicBezTo>
                <a:cubicBezTo>
                  <a:pt x="497921" y="416714"/>
                  <a:pt x="493183" y="424946"/>
                  <a:pt x="488950" y="433413"/>
                </a:cubicBezTo>
                <a:cubicBezTo>
                  <a:pt x="480483" y="431296"/>
                  <a:pt x="471941" y="429461"/>
                  <a:pt x="463550" y="427063"/>
                </a:cubicBezTo>
                <a:cubicBezTo>
                  <a:pt x="457114" y="425224"/>
                  <a:pt x="451116" y="421731"/>
                  <a:pt x="444500" y="420713"/>
                </a:cubicBezTo>
                <a:cubicBezTo>
                  <a:pt x="412239" y="415750"/>
                  <a:pt x="317305" y="409813"/>
                  <a:pt x="292100" y="408013"/>
                </a:cubicBezTo>
                <a:cubicBezTo>
                  <a:pt x="289983" y="352980"/>
                  <a:pt x="289539" y="297857"/>
                  <a:pt x="285750" y="242913"/>
                </a:cubicBezTo>
                <a:cubicBezTo>
                  <a:pt x="285289" y="236235"/>
                  <a:pt x="284627" y="228044"/>
                  <a:pt x="279400" y="223863"/>
                </a:cubicBezTo>
                <a:cubicBezTo>
                  <a:pt x="272585" y="218411"/>
                  <a:pt x="262467" y="219630"/>
                  <a:pt x="254000" y="217513"/>
                </a:cubicBezTo>
                <a:cubicBezTo>
                  <a:pt x="247650" y="213280"/>
                  <a:pt x="241776" y="208226"/>
                  <a:pt x="234950" y="204813"/>
                </a:cubicBezTo>
                <a:cubicBezTo>
                  <a:pt x="228963" y="201820"/>
                  <a:pt x="218893" y="192476"/>
                  <a:pt x="215900" y="198463"/>
                </a:cubicBezTo>
                <a:cubicBezTo>
                  <a:pt x="212487" y="205289"/>
                  <a:pt x="222250" y="213280"/>
                  <a:pt x="228600" y="217513"/>
                </a:cubicBezTo>
                <a:cubicBezTo>
                  <a:pt x="235862" y="222354"/>
                  <a:pt x="254000" y="223863"/>
                  <a:pt x="254000" y="223863"/>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8" name="Freeform: Shape 67">
            <a:extLst>
              <a:ext uri="{FF2B5EF4-FFF2-40B4-BE49-F238E27FC236}">
                <a16:creationId xmlns:a16="http://schemas.microsoft.com/office/drawing/2014/main" id="{62BB754B-852E-418B-AF41-C51EE2FBB2FD}"/>
              </a:ext>
            </a:extLst>
          </p:cNvPr>
          <p:cNvSpPr/>
          <p:nvPr/>
        </p:nvSpPr>
        <p:spPr>
          <a:xfrm>
            <a:off x="3200400" y="2768600"/>
            <a:ext cx="234952" cy="425450"/>
          </a:xfrm>
          <a:custGeom>
            <a:avLst/>
            <a:gdLst>
              <a:gd name="connsiteX0" fmla="*/ 0 w 234952"/>
              <a:gd name="connsiteY0" fmla="*/ 38100 h 425450"/>
              <a:gd name="connsiteX1" fmla="*/ 31750 w 234952"/>
              <a:gd name="connsiteY1" fmla="*/ 31750 h 425450"/>
              <a:gd name="connsiteX2" fmla="*/ 57150 w 234952"/>
              <a:gd name="connsiteY2" fmla="*/ 12700 h 425450"/>
              <a:gd name="connsiteX3" fmla="*/ 76200 w 234952"/>
              <a:gd name="connsiteY3" fmla="*/ 0 h 425450"/>
              <a:gd name="connsiteX4" fmla="*/ 114300 w 234952"/>
              <a:gd name="connsiteY4" fmla="*/ 6350 h 425450"/>
              <a:gd name="connsiteX5" fmla="*/ 127000 w 234952"/>
              <a:gd name="connsiteY5" fmla="*/ 25400 h 425450"/>
              <a:gd name="connsiteX6" fmla="*/ 152400 w 234952"/>
              <a:gd name="connsiteY6" fmla="*/ 50800 h 425450"/>
              <a:gd name="connsiteX7" fmla="*/ 165100 w 234952"/>
              <a:gd name="connsiteY7" fmla="*/ 88900 h 425450"/>
              <a:gd name="connsiteX8" fmla="*/ 177800 w 234952"/>
              <a:gd name="connsiteY8" fmla="*/ 107950 h 425450"/>
              <a:gd name="connsiteX9" fmla="*/ 190500 w 234952"/>
              <a:gd name="connsiteY9" fmla="*/ 165100 h 425450"/>
              <a:gd name="connsiteX10" fmla="*/ 196850 w 234952"/>
              <a:gd name="connsiteY10" fmla="*/ 184150 h 425450"/>
              <a:gd name="connsiteX11" fmla="*/ 203200 w 234952"/>
              <a:gd name="connsiteY11" fmla="*/ 241300 h 425450"/>
              <a:gd name="connsiteX12" fmla="*/ 215900 w 234952"/>
              <a:gd name="connsiteY12" fmla="*/ 323850 h 425450"/>
              <a:gd name="connsiteX13" fmla="*/ 222250 w 234952"/>
              <a:gd name="connsiteY13" fmla="*/ 368300 h 425450"/>
              <a:gd name="connsiteX14" fmla="*/ 234950 w 234952"/>
              <a:gd name="connsiteY14" fmla="*/ 425450 h 425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34952" h="425450">
                <a:moveTo>
                  <a:pt x="0" y="38100"/>
                </a:moveTo>
                <a:cubicBezTo>
                  <a:pt x="10583" y="35983"/>
                  <a:pt x="21887" y="36133"/>
                  <a:pt x="31750" y="31750"/>
                </a:cubicBezTo>
                <a:cubicBezTo>
                  <a:pt x="41421" y="27452"/>
                  <a:pt x="48538" y="18851"/>
                  <a:pt x="57150" y="12700"/>
                </a:cubicBezTo>
                <a:cubicBezTo>
                  <a:pt x="63360" y="8264"/>
                  <a:pt x="69850" y="4233"/>
                  <a:pt x="76200" y="0"/>
                </a:cubicBezTo>
                <a:cubicBezTo>
                  <a:pt x="88900" y="2117"/>
                  <a:pt x="102784" y="592"/>
                  <a:pt x="114300" y="6350"/>
                </a:cubicBezTo>
                <a:cubicBezTo>
                  <a:pt x="121126" y="9763"/>
                  <a:pt x="122033" y="19606"/>
                  <a:pt x="127000" y="25400"/>
                </a:cubicBezTo>
                <a:cubicBezTo>
                  <a:pt x="134792" y="34491"/>
                  <a:pt x="143933" y="42333"/>
                  <a:pt x="152400" y="50800"/>
                </a:cubicBezTo>
                <a:cubicBezTo>
                  <a:pt x="156633" y="63500"/>
                  <a:pt x="157674" y="77761"/>
                  <a:pt x="165100" y="88900"/>
                </a:cubicBezTo>
                <a:cubicBezTo>
                  <a:pt x="169333" y="95250"/>
                  <a:pt x="174387" y="101124"/>
                  <a:pt x="177800" y="107950"/>
                </a:cubicBezTo>
                <a:cubicBezTo>
                  <a:pt x="186377" y="125104"/>
                  <a:pt x="186598" y="147540"/>
                  <a:pt x="190500" y="165100"/>
                </a:cubicBezTo>
                <a:cubicBezTo>
                  <a:pt x="191952" y="171634"/>
                  <a:pt x="194733" y="177800"/>
                  <a:pt x="196850" y="184150"/>
                </a:cubicBezTo>
                <a:cubicBezTo>
                  <a:pt x="198967" y="203200"/>
                  <a:pt x="200823" y="222281"/>
                  <a:pt x="203200" y="241300"/>
                </a:cubicBezTo>
                <a:cubicBezTo>
                  <a:pt x="209338" y="290401"/>
                  <a:pt x="208838" y="277950"/>
                  <a:pt x="215900" y="323850"/>
                </a:cubicBezTo>
                <a:cubicBezTo>
                  <a:pt x="218176" y="338643"/>
                  <a:pt x="219315" y="353624"/>
                  <a:pt x="222250" y="368300"/>
                </a:cubicBezTo>
                <a:cubicBezTo>
                  <a:pt x="235463" y="434367"/>
                  <a:pt x="234950" y="400043"/>
                  <a:pt x="234950" y="425450"/>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0" name="Freeform: Shape 69">
            <a:extLst>
              <a:ext uri="{FF2B5EF4-FFF2-40B4-BE49-F238E27FC236}">
                <a16:creationId xmlns:a16="http://schemas.microsoft.com/office/drawing/2014/main" id="{B0A9E445-4B3A-4BF1-95A0-B28EF0A7C469}"/>
              </a:ext>
            </a:extLst>
          </p:cNvPr>
          <p:cNvSpPr/>
          <p:nvPr/>
        </p:nvSpPr>
        <p:spPr>
          <a:xfrm>
            <a:off x="3381936" y="2906983"/>
            <a:ext cx="228600" cy="642508"/>
          </a:xfrm>
          <a:custGeom>
            <a:avLst/>
            <a:gdLst>
              <a:gd name="connsiteX0" fmla="*/ 0 w 228600"/>
              <a:gd name="connsiteY0" fmla="*/ 32908 h 642508"/>
              <a:gd name="connsiteX1" fmla="*/ 31750 w 228600"/>
              <a:gd name="connsiteY1" fmla="*/ 13858 h 642508"/>
              <a:gd name="connsiteX2" fmla="*/ 203200 w 228600"/>
              <a:gd name="connsiteY2" fmla="*/ 13858 h 642508"/>
              <a:gd name="connsiteX3" fmla="*/ 209550 w 228600"/>
              <a:gd name="connsiteY3" fmla="*/ 64658 h 642508"/>
              <a:gd name="connsiteX4" fmla="*/ 215900 w 228600"/>
              <a:gd name="connsiteY4" fmla="*/ 90058 h 642508"/>
              <a:gd name="connsiteX5" fmla="*/ 228600 w 228600"/>
              <a:gd name="connsiteY5" fmla="*/ 236108 h 642508"/>
              <a:gd name="connsiteX6" fmla="*/ 215900 w 228600"/>
              <a:gd name="connsiteY6" fmla="*/ 591708 h 642508"/>
              <a:gd name="connsiteX7" fmla="*/ 209550 w 228600"/>
              <a:gd name="connsiteY7" fmla="*/ 610758 h 642508"/>
              <a:gd name="connsiteX8" fmla="*/ 171450 w 228600"/>
              <a:gd name="connsiteY8" fmla="*/ 642508 h 642508"/>
              <a:gd name="connsiteX9" fmla="*/ 120650 w 228600"/>
              <a:gd name="connsiteY9" fmla="*/ 636158 h 642508"/>
              <a:gd name="connsiteX10" fmla="*/ 82550 w 228600"/>
              <a:gd name="connsiteY10" fmla="*/ 579008 h 642508"/>
              <a:gd name="connsiteX11" fmla="*/ 69850 w 228600"/>
              <a:gd name="connsiteY11" fmla="*/ 483758 h 642508"/>
              <a:gd name="connsiteX12" fmla="*/ 63500 w 228600"/>
              <a:gd name="connsiteY12" fmla="*/ 420258 h 642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8600" h="642508">
                <a:moveTo>
                  <a:pt x="0" y="32908"/>
                </a:moveTo>
                <a:cubicBezTo>
                  <a:pt x="10583" y="26558"/>
                  <a:pt x="20357" y="18605"/>
                  <a:pt x="31750" y="13858"/>
                </a:cubicBezTo>
                <a:cubicBezTo>
                  <a:pt x="95473" y="-12693"/>
                  <a:pt x="120598" y="5598"/>
                  <a:pt x="203200" y="13858"/>
                </a:cubicBezTo>
                <a:cubicBezTo>
                  <a:pt x="205317" y="30791"/>
                  <a:pt x="206745" y="47825"/>
                  <a:pt x="209550" y="64658"/>
                </a:cubicBezTo>
                <a:cubicBezTo>
                  <a:pt x="210985" y="73266"/>
                  <a:pt x="214465" y="81450"/>
                  <a:pt x="215900" y="90058"/>
                </a:cubicBezTo>
                <a:cubicBezTo>
                  <a:pt x="223909" y="138110"/>
                  <a:pt x="225382" y="187831"/>
                  <a:pt x="228600" y="236108"/>
                </a:cubicBezTo>
                <a:cubicBezTo>
                  <a:pt x="224367" y="354641"/>
                  <a:pt x="221923" y="473252"/>
                  <a:pt x="215900" y="591708"/>
                </a:cubicBezTo>
                <a:cubicBezTo>
                  <a:pt x="215560" y="598393"/>
                  <a:pt x="213263" y="605189"/>
                  <a:pt x="209550" y="610758"/>
                </a:cubicBezTo>
                <a:cubicBezTo>
                  <a:pt x="199771" y="625426"/>
                  <a:pt x="185507" y="633137"/>
                  <a:pt x="171450" y="642508"/>
                </a:cubicBezTo>
                <a:cubicBezTo>
                  <a:pt x="154517" y="640391"/>
                  <a:pt x="136186" y="643220"/>
                  <a:pt x="120650" y="636158"/>
                </a:cubicBezTo>
                <a:cubicBezTo>
                  <a:pt x="113375" y="632851"/>
                  <a:pt x="84677" y="582554"/>
                  <a:pt x="82550" y="579008"/>
                </a:cubicBezTo>
                <a:cubicBezTo>
                  <a:pt x="68531" y="522931"/>
                  <a:pt x="82345" y="583720"/>
                  <a:pt x="69850" y="483758"/>
                </a:cubicBezTo>
                <a:cubicBezTo>
                  <a:pt x="61424" y="416354"/>
                  <a:pt x="63500" y="487587"/>
                  <a:pt x="63500" y="420258"/>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2" name="Freeform: Shape 71">
            <a:extLst>
              <a:ext uri="{FF2B5EF4-FFF2-40B4-BE49-F238E27FC236}">
                <a16:creationId xmlns:a16="http://schemas.microsoft.com/office/drawing/2014/main" id="{CE63D91E-D582-497C-BB4F-D7A4D3AAB539}"/>
              </a:ext>
            </a:extLst>
          </p:cNvPr>
          <p:cNvSpPr/>
          <p:nvPr/>
        </p:nvSpPr>
        <p:spPr>
          <a:xfrm>
            <a:off x="3631050" y="3289300"/>
            <a:ext cx="255150" cy="971550"/>
          </a:xfrm>
          <a:custGeom>
            <a:avLst/>
            <a:gdLst>
              <a:gd name="connsiteX0" fmla="*/ 223400 w 255150"/>
              <a:gd name="connsiteY0" fmla="*/ 0 h 971550"/>
              <a:gd name="connsiteX1" fmla="*/ 236100 w 255150"/>
              <a:gd name="connsiteY1" fmla="*/ 101600 h 971550"/>
              <a:gd name="connsiteX2" fmla="*/ 242450 w 255150"/>
              <a:gd name="connsiteY2" fmla="*/ 127000 h 971550"/>
              <a:gd name="connsiteX3" fmla="*/ 255150 w 255150"/>
              <a:gd name="connsiteY3" fmla="*/ 165100 h 971550"/>
              <a:gd name="connsiteX4" fmla="*/ 248800 w 255150"/>
              <a:gd name="connsiteY4" fmla="*/ 368300 h 971550"/>
              <a:gd name="connsiteX5" fmla="*/ 236100 w 255150"/>
              <a:gd name="connsiteY5" fmla="*/ 387350 h 971550"/>
              <a:gd name="connsiteX6" fmla="*/ 217050 w 255150"/>
              <a:gd name="connsiteY6" fmla="*/ 412750 h 971550"/>
              <a:gd name="connsiteX7" fmla="*/ 198000 w 255150"/>
              <a:gd name="connsiteY7" fmla="*/ 425450 h 971550"/>
              <a:gd name="connsiteX8" fmla="*/ 172600 w 255150"/>
              <a:gd name="connsiteY8" fmla="*/ 450850 h 971550"/>
              <a:gd name="connsiteX9" fmla="*/ 140850 w 255150"/>
              <a:gd name="connsiteY9" fmla="*/ 488950 h 971550"/>
              <a:gd name="connsiteX10" fmla="*/ 121800 w 255150"/>
              <a:gd name="connsiteY10" fmla="*/ 508000 h 971550"/>
              <a:gd name="connsiteX11" fmla="*/ 109100 w 255150"/>
              <a:gd name="connsiteY11" fmla="*/ 527050 h 971550"/>
              <a:gd name="connsiteX12" fmla="*/ 83700 w 255150"/>
              <a:gd name="connsiteY12" fmla="*/ 558800 h 971550"/>
              <a:gd name="connsiteX13" fmla="*/ 71000 w 255150"/>
              <a:gd name="connsiteY13" fmla="*/ 584200 h 971550"/>
              <a:gd name="connsiteX14" fmla="*/ 58300 w 255150"/>
              <a:gd name="connsiteY14" fmla="*/ 603250 h 971550"/>
              <a:gd name="connsiteX15" fmla="*/ 51950 w 255150"/>
              <a:gd name="connsiteY15" fmla="*/ 622300 h 971550"/>
              <a:gd name="connsiteX16" fmla="*/ 20200 w 255150"/>
              <a:gd name="connsiteY16" fmla="*/ 673100 h 971550"/>
              <a:gd name="connsiteX17" fmla="*/ 13850 w 255150"/>
              <a:gd name="connsiteY17" fmla="*/ 692150 h 971550"/>
              <a:gd name="connsiteX18" fmla="*/ 7500 w 255150"/>
              <a:gd name="connsiteY18" fmla="*/ 971550 h 971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55150" h="971550">
                <a:moveTo>
                  <a:pt x="223400" y="0"/>
                </a:moveTo>
                <a:cubicBezTo>
                  <a:pt x="227777" y="43773"/>
                  <a:pt x="228222" y="62211"/>
                  <a:pt x="236100" y="101600"/>
                </a:cubicBezTo>
                <a:cubicBezTo>
                  <a:pt x="237812" y="110158"/>
                  <a:pt x="239942" y="118641"/>
                  <a:pt x="242450" y="127000"/>
                </a:cubicBezTo>
                <a:cubicBezTo>
                  <a:pt x="246297" y="139822"/>
                  <a:pt x="255150" y="165100"/>
                  <a:pt x="255150" y="165100"/>
                </a:cubicBezTo>
                <a:cubicBezTo>
                  <a:pt x="253033" y="232833"/>
                  <a:pt x="254587" y="300781"/>
                  <a:pt x="248800" y="368300"/>
                </a:cubicBezTo>
                <a:cubicBezTo>
                  <a:pt x="248148" y="375904"/>
                  <a:pt x="240536" y="381140"/>
                  <a:pt x="236100" y="387350"/>
                </a:cubicBezTo>
                <a:cubicBezTo>
                  <a:pt x="229949" y="395962"/>
                  <a:pt x="224534" y="405266"/>
                  <a:pt x="217050" y="412750"/>
                </a:cubicBezTo>
                <a:cubicBezTo>
                  <a:pt x="211654" y="418146"/>
                  <a:pt x="203794" y="420483"/>
                  <a:pt x="198000" y="425450"/>
                </a:cubicBezTo>
                <a:cubicBezTo>
                  <a:pt x="188909" y="433242"/>
                  <a:pt x="180610" y="441950"/>
                  <a:pt x="172600" y="450850"/>
                </a:cubicBezTo>
                <a:cubicBezTo>
                  <a:pt x="161541" y="463138"/>
                  <a:pt x="151833" y="476594"/>
                  <a:pt x="140850" y="488950"/>
                </a:cubicBezTo>
                <a:cubicBezTo>
                  <a:pt x="134884" y="495662"/>
                  <a:pt x="127549" y="501101"/>
                  <a:pt x="121800" y="508000"/>
                </a:cubicBezTo>
                <a:cubicBezTo>
                  <a:pt x="116914" y="513863"/>
                  <a:pt x="113679" y="520945"/>
                  <a:pt x="109100" y="527050"/>
                </a:cubicBezTo>
                <a:cubicBezTo>
                  <a:pt x="100968" y="537893"/>
                  <a:pt x="91218" y="547523"/>
                  <a:pt x="83700" y="558800"/>
                </a:cubicBezTo>
                <a:cubicBezTo>
                  <a:pt x="78449" y="566676"/>
                  <a:pt x="75696" y="575981"/>
                  <a:pt x="71000" y="584200"/>
                </a:cubicBezTo>
                <a:cubicBezTo>
                  <a:pt x="67214" y="590826"/>
                  <a:pt x="61713" y="596424"/>
                  <a:pt x="58300" y="603250"/>
                </a:cubicBezTo>
                <a:cubicBezTo>
                  <a:pt x="55307" y="609237"/>
                  <a:pt x="55271" y="616488"/>
                  <a:pt x="51950" y="622300"/>
                </a:cubicBezTo>
                <a:cubicBezTo>
                  <a:pt x="20694" y="676998"/>
                  <a:pt x="43470" y="618802"/>
                  <a:pt x="20200" y="673100"/>
                </a:cubicBezTo>
                <a:cubicBezTo>
                  <a:pt x="17563" y="679252"/>
                  <a:pt x="15689" y="685714"/>
                  <a:pt x="13850" y="692150"/>
                </a:cubicBezTo>
                <a:cubicBezTo>
                  <a:pt x="-13035" y="786246"/>
                  <a:pt x="7500" y="839233"/>
                  <a:pt x="7500" y="971550"/>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3" name="Freeform: Shape 72">
            <a:extLst>
              <a:ext uri="{FF2B5EF4-FFF2-40B4-BE49-F238E27FC236}">
                <a16:creationId xmlns:a16="http://schemas.microsoft.com/office/drawing/2014/main" id="{E1BE4BE0-A5A9-41AB-88D7-A09FE4E8C3A8}"/>
              </a:ext>
            </a:extLst>
          </p:cNvPr>
          <p:cNvSpPr/>
          <p:nvPr/>
        </p:nvSpPr>
        <p:spPr>
          <a:xfrm>
            <a:off x="3303070" y="3376598"/>
            <a:ext cx="146050" cy="63500"/>
          </a:xfrm>
          <a:custGeom>
            <a:avLst/>
            <a:gdLst>
              <a:gd name="connsiteX0" fmla="*/ 0 w 146050"/>
              <a:gd name="connsiteY0" fmla="*/ 0 h 63500"/>
              <a:gd name="connsiteX1" fmla="*/ 19050 w 146050"/>
              <a:gd name="connsiteY1" fmla="*/ 38100 h 63500"/>
              <a:gd name="connsiteX2" fmla="*/ 38100 w 146050"/>
              <a:gd name="connsiteY2" fmla="*/ 44450 h 63500"/>
              <a:gd name="connsiteX3" fmla="*/ 82550 w 146050"/>
              <a:gd name="connsiteY3" fmla="*/ 63500 h 63500"/>
              <a:gd name="connsiteX4" fmla="*/ 133350 w 146050"/>
              <a:gd name="connsiteY4" fmla="*/ 57150 h 63500"/>
              <a:gd name="connsiteX5" fmla="*/ 146050 w 146050"/>
              <a:gd name="connsiteY5" fmla="*/ 31750 h 6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6050" h="63500">
                <a:moveTo>
                  <a:pt x="0" y="0"/>
                </a:moveTo>
                <a:cubicBezTo>
                  <a:pt x="6350" y="12700"/>
                  <a:pt x="9809" y="27319"/>
                  <a:pt x="19050" y="38100"/>
                </a:cubicBezTo>
                <a:cubicBezTo>
                  <a:pt x="23406" y="43182"/>
                  <a:pt x="31948" y="41813"/>
                  <a:pt x="38100" y="44450"/>
                </a:cubicBezTo>
                <a:cubicBezTo>
                  <a:pt x="93027" y="67990"/>
                  <a:pt x="37874" y="48608"/>
                  <a:pt x="82550" y="63500"/>
                </a:cubicBezTo>
                <a:cubicBezTo>
                  <a:pt x="99483" y="61383"/>
                  <a:pt x="118086" y="64782"/>
                  <a:pt x="133350" y="57150"/>
                </a:cubicBezTo>
                <a:cubicBezTo>
                  <a:pt x="141817" y="52917"/>
                  <a:pt x="146050" y="31750"/>
                  <a:pt x="146050" y="31750"/>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4" name="Freeform: Shape 73">
            <a:extLst>
              <a:ext uri="{FF2B5EF4-FFF2-40B4-BE49-F238E27FC236}">
                <a16:creationId xmlns:a16="http://schemas.microsoft.com/office/drawing/2014/main" id="{12D50B19-7622-4EAB-AD5C-BCBD9A7F56B5}"/>
              </a:ext>
            </a:extLst>
          </p:cNvPr>
          <p:cNvSpPr/>
          <p:nvPr/>
        </p:nvSpPr>
        <p:spPr>
          <a:xfrm>
            <a:off x="3079750" y="3822700"/>
            <a:ext cx="67574" cy="419100"/>
          </a:xfrm>
          <a:custGeom>
            <a:avLst/>
            <a:gdLst>
              <a:gd name="connsiteX0" fmla="*/ 0 w 67574"/>
              <a:gd name="connsiteY0" fmla="*/ 0 h 419100"/>
              <a:gd name="connsiteX1" fmla="*/ 19050 w 67574"/>
              <a:gd name="connsiteY1" fmla="*/ 57150 h 419100"/>
              <a:gd name="connsiteX2" fmla="*/ 25400 w 67574"/>
              <a:gd name="connsiteY2" fmla="*/ 82550 h 419100"/>
              <a:gd name="connsiteX3" fmla="*/ 38100 w 67574"/>
              <a:gd name="connsiteY3" fmla="*/ 101600 h 419100"/>
              <a:gd name="connsiteX4" fmla="*/ 44450 w 67574"/>
              <a:gd name="connsiteY4" fmla="*/ 120650 h 419100"/>
              <a:gd name="connsiteX5" fmla="*/ 57150 w 67574"/>
              <a:gd name="connsiteY5" fmla="*/ 152400 h 419100"/>
              <a:gd name="connsiteX6" fmla="*/ 63500 w 67574"/>
              <a:gd name="connsiteY6" fmla="*/ 419100 h 41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574" h="419100">
                <a:moveTo>
                  <a:pt x="0" y="0"/>
                </a:moveTo>
                <a:cubicBezTo>
                  <a:pt x="6350" y="19050"/>
                  <a:pt x="13145" y="37958"/>
                  <a:pt x="19050" y="57150"/>
                </a:cubicBezTo>
                <a:cubicBezTo>
                  <a:pt x="21617" y="65491"/>
                  <a:pt x="21962" y="74528"/>
                  <a:pt x="25400" y="82550"/>
                </a:cubicBezTo>
                <a:cubicBezTo>
                  <a:pt x="28406" y="89565"/>
                  <a:pt x="34687" y="94774"/>
                  <a:pt x="38100" y="101600"/>
                </a:cubicBezTo>
                <a:cubicBezTo>
                  <a:pt x="41093" y="107587"/>
                  <a:pt x="42100" y="114383"/>
                  <a:pt x="44450" y="120650"/>
                </a:cubicBezTo>
                <a:cubicBezTo>
                  <a:pt x="48452" y="131323"/>
                  <a:pt x="52917" y="141817"/>
                  <a:pt x="57150" y="152400"/>
                </a:cubicBezTo>
                <a:cubicBezTo>
                  <a:pt x="76027" y="265663"/>
                  <a:pt x="63500" y="177625"/>
                  <a:pt x="63500" y="419100"/>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5" name="Oval 74">
            <a:extLst>
              <a:ext uri="{FF2B5EF4-FFF2-40B4-BE49-F238E27FC236}">
                <a16:creationId xmlns:a16="http://schemas.microsoft.com/office/drawing/2014/main" id="{5523D84A-D0E9-48DC-BEE4-2D8F7B03347D}"/>
              </a:ext>
            </a:extLst>
          </p:cNvPr>
          <p:cNvSpPr/>
          <p:nvPr/>
        </p:nvSpPr>
        <p:spPr>
          <a:xfrm>
            <a:off x="1613918" y="1815961"/>
            <a:ext cx="1205291" cy="1273729"/>
          </a:xfrm>
          <a:prstGeom prst="ellipse">
            <a:avLst/>
          </a:prstGeom>
          <a:solidFill>
            <a:schemeClr val="bg1">
              <a:lumMod val="75000"/>
              <a:alpha val="24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7" name="Rectangle 76">
            <a:extLst>
              <a:ext uri="{FF2B5EF4-FFF2-40B4-BE49-F238E27FC236}">
                <a16:creationId xmlns:a16="http://schemas.microsoft.com/office/drawing/2014/main" id="{F25EDD8E-734F-423A-849A-1DABDEF8280D}"/>
              </a:ext>
            </a:extLst>
          </p:cNvPr>
          <p:cNvSpPr/>
          <p:nvPr/>
        </p:nvSpPr>
        <p:spPr>
          <a:xfrm rot="18149266">
            <a:off x="3848420" y="3442349"/>
            <a:ext cx="102237" cy="359856"/>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8" name="Rectangle 77">
            <a:extLst>
              <a:ext uri="{FF2B5EF4-FFF2-40B4-BE49-F238E27FC236}">
                <a16:creationId xmlns:a16="http://schemas.microsoft.com/office/drawing/2014/main" id="{FC101248-26EF-4B07-9D09-047F045F6BB3}"/>
              </a:ext>
            </a:extLst>
          </p:cNvPr>
          <p:cNvSpPr/>
          <p:nvPr/>
        </p:nvSpPr>
        <p:spPr>
          <a:xfrm rot="18160881">
            <a:off x="2813661" y="2763008"/>
            <a:ext cx="120664" cy="412639"/>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0" name="Rectangle 79">
            <a:extLst>
              <a:ext uri="{FF2B5EF4-FFF2-40B4-BE49-F238E27FC236}">
                <a16:creationId xmlns:a16="http://schemas.microsoft.com/office/drawing/2014/main" id="{F4711BA0-93D7-411B-A9A8-0C934E1D52B7}"/>
              </a:ext>
            </a:extLst>
          </p:cNvPr>
          <p:cNvSpPr/>
          <p:nvPr/>
        </p:nvSpPr>
        <p:spPr>
          <a:xfrm>
            <a:off x="1850605" y="2145339"/>
            <a:ext cx="720080" cy="64805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81" name="Straight Connector 80">
            <a:extLst>
              <a:ext uri="{FF2B5EF4-FFF2-40B4-BE49-F238E27FC236}">
                <a16:creationId xmlns:a16="http://schemas.microsoft.com/office/drawing/2014/main" id="{03F2074B-3FDB-4E0C-B163-F332889FE29E}"/>
              </a:ext>
            </a:extLst>
          </p:cNvPr>
          <p:cNvCxnSpPr/>
          <p:nvPr/>
        </p:nvCxnSpPr>
        <p:spPr>
          <a:xfrm flipV="1">
            <a:off x="1850605" y="2001323"/>
            <a:ext cx="648072" cy="14401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A36E860D-A367-4D52-90DF-F487D248E418}"/>
              </a:ext>
            </a:extLst>
          </p:cNvPr>
          <p:cNvCxnSpPr>
            <a:cxnSpLocks/>
          </p:cNvCxnSpPr>
          <p:nvPr/>
        </p:nvCxnSpPr>
        <p:spPr>
          <a:xfrm flipV="1">
            <a:off x="1866505" y="2100008"/>
            <a:ext cx="632172" cy="3926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E2375BB4-6424-4540-B8B2-F969025D07F6}"/>
              </a:ext>
            </a:extLst>
          </p:cNvPr>
          <p:cNvCxnSpPr>
            <a:cxnSpLocks/>
          </p:cNvCxnSpPr>
          <p:nvPr/>
        </p:nvCxnSpPr>
        <p:spPr>
          <a:xfrm flipV="1">
            <a:off x="1866505" y="2058557"/>
            <a:ext cx="632172" cy="8290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84" name="Freeform: Shape 83">
            <a:extLst>
              <a:ext uri="{FF2B5EF4-FFF2-40B4-BE49-F238E27FC236}">
                <a16:creationId xmlns:a16="http://schemas.microsoft.com/office/drawing/2014/main" id="{70124985-4CD9-4921-9685-AD1B6DB7B9E3}"/>
              </a:ext>
            </a:extLst>
          </p:cNvPr>
          <p:cNvSpPr/>
          <p:nvPr/>
        </p:nvSpPr>
        <p:spPr>
          <a:xfrm>
            <a:off x="2020784" y="2184544"/>
            <a:ext cx="401836" cy="198455"/>
          </a:xfrm>
          <a:custGeom>
            <a:avLst/>
            <a:gdLst>
              <a:gd name="connsiteX0" fmla="*/ 628650 w 693221"/>
              <a:gd name="connsiteY0" fmla="*/ 185535 h 333145"/>
              <a:gd name="connsiteX1" fmla="*/ 590550 w 693221"/>
              <a:gd name="connsiteY1" fmla="*/ 172835 h 333145"/>
              <a:gd name="connsiteX2" fmla="*/ 552450 w 693221"/>
              <a:gd name="connsiteY2" fmla="*/ 141085 h 333145"/>
              <a:gd name="connsiteX3" fmla="*/ 527050 w 693221"/>
              <a:gd name="connsiteY3" fmla="*/ 122035 h 333145"/>
              <a:gd name="connsiteX4" fmla="*/ 457200 w 693221"/>
              <a:gd name="connsiteY4" fmla="*/ 90285 h 333145"/>
              <a:gd name="connsiteX5" fmla="*/ 425450 w 693221"/>
              <a:gd name="connsiteY5" fmla="*/ 83935 h 333145"/>
              <a:gd name="connsiteX6" fmla="*/ 234950 w 693221"/>
              <a:gd name="connsiteY6" fmla="*/ 96635 h 333145"/>
              <a:gd name="connsiteX7" fmla="*/ 215900 w 693221"/>
              <a:gd name="connsiteY7" fmla="*/ 102985 h 333145"/>
              <a:gd name="connsiteX8" fmla="*/ 190500 w 693221"/>
              <a:gd name="connsiteY8" fmla="*/ 109335 h 333145"/>
              <a:gd name="connsiteX9" fmla="*/ 152400 w 693221"/>
              <a:gd name="connsiteY9" fmla="*/ 122035 h 333145"/>
              <a:gd name="connsiteX10" fmla="*/ 114300 w 693221"/>
              <a:gd name="connsiteY10" fmla="*/ 134735 h 333145"/>
              <a:gd name="connsiteX11" fmla="*/ 50800 w 693221"/>
              <a:gd name="connsiteY11" fmla="*/ 172835 h 333145"/>
              <a:gd name="connsiteX12" fmla="*/ 31750 w 693221"/>
              <a:gd name="connsiteY12" fmla="*/ 204585 h 333145"/>
              <a:gd name="connsiteX13" fmla="*/ 0 w 693221"/>
              <a:gd name="connsiteY13" fmla="*/ 249035 h 333145"/>
              <a:gd name="connsiteX14" fmla="*/ 50800 w 693221"/>
              <a:gd name="connsiteY14" fmla="*/ 274435 h 333145"/>
              <a:gd name="connsiteX15" fmla="*/ 95250 w 693221"/>
              <a:gd name="connsiteY15" fmla="*/ 293485 h 333145"/>
              <a:gd name="connsiteX16" fmla="*/ 146050 w 693221"/>
              <a:gd name="connsiteY16" fmla="*/ 306185 h 333145"/>
              <a:gd name="connsiteX17" fmla="*/ 171450 w 693221"/>
              <a:gd name="connsiteY17" fmla="*/ 318885 h 333145"/>
              <a:gd name="connsiteX18" fmla="*/ 209550 w 693221"/>
              <a:gd name="connsiteY18" fmla="*/ 331585 h 333145"/>
              <a:gd name="connsiteX19" fmla="*/ 419100 w 693221"/>
              <a:gd name="connsiteY19" fmla="*/ 325235 h 333145"/>
              <a:gd name="connsiteX20" fmla="*/ 488950 w 693221"/>
              <a:gd name="connsiteY20" fmla="*/ 293485 h 333145"/>
              <a:gd name="connsiteX21" fmla="*/ 539750 w 693221"/>
              <a:gd name="connsiteY21" fmla="*/ 280785 h 333145"/>
              <a:gd name="connsiteX22" fmla="*/ 577850 w 693221"/>
              <a:gd name="connsiteY22" fmla="*/ 261735 h 333145"/>
              <a:gd name="connsiteX23" fmla="*/ 590550 w 693221"/>
              <a:gd name="connsiteY23" fmla="*/ 242685 h 333145"/>
              <a:gd name="connsiteX24" fmla="*/ 609600 w 693221"/>
              <a:gd name="connsiteY24" fmla="*/ 229985 h 333145"/>
              <a:gd name="connsiteX25" fmla="*/ 628650 w 693221"/>
              <a:gd name="connsiteY25" fmla="*/ 210935 h 333145"/>
              <a:gd name="connsiteX26" fmla="*/ 635000 w 693221"/>
              <a:gd name="connsiteY26" fmla="*/ 191885 h 333145"/>
              <a:gd name="connsiteX27" fmla="*/ 647700 w 693221"/>
              <a:gd name="connsiteY27" fmla="*/ 172835 h 333145"/>
              <a:gd name="connsiteX28" fmla="*/ 654050 w 693221"/>
              <a:gd name="connsiteY28" fmla="*/ 128385 h 333145"/>
              <a:gd name="connsiteX29" fmla="*/ 660400 w 693221"/>
              <a:gd name="connsiteY29" fmla="*/ 1385 h 333145"/>
              <a:gd name="connsiteX30" fmla="*/ 666750 w 693221"/>
              <a:gd name="connsiteY30" fmla="*/ 20435 h 333145"/>
              <a:gd name="connsiteX31" fmla="*/ 673100 w 693221"/>
              <a:gd name="connsiteY31" fmla="*/ 90285 h 333145"/>
              <a:gd name="connsiteX32" fmla="*/ 679450 w 693221"/>
              <a:gd name="connsiteY32" fmla="*/ 236335 h 333145"/>
              <a:gd name="connsiteX33" fmla="*/ 685800 w 693221"/>
              <a:gd name="connsiteY33" fmla="*/ 293485 h 333145"/>
              <a:gd name="connsiteX34" fmla="*/ 692150 w 693221"/>
              <a:gd name="connsiteY34" fmla="*/ 331585 h 333145"/>
              <a:gd name="connsiteX35" fmla="*/ 679450 w 693221"/>
              <a:gd name="connsiteY35" fmla="*/ 312535 h 333145"/>
              <a:gd name="connsiteX36" fmla="*/ 660400 w 693221"/>
              <a:gd name="connsiteY36" fmla="*/ 217285 h 333145"/>
              <a:gd name="connsiteX37" fmla="*/ 641350 w 693221"/>
              <a:gd name="connsiteY37" fmla="*/ 204585 h 333145"/>
              <a:gd name="connsiteX38" fmla="*/ 647700 w 693221"/>
              <a:gd name="connsiteY38" fmla="*/ 242685 h 333145"/>
              <a:gd name="connsiteX39" fmla="*/ 666750 w 693221"/>
              <a:gd name="connsiteY39" fmla="*/ 261735 h 333145"/>
              <a:gd name="connsiteX40" fmla="*/ 673100 w 693221"/>
              <a:gd name="connsiteY40" fmla="*/ 287135 h 333145"/>
              <a:gd name="connsiteX41" fmla="*/ 685800 w 693221"/>
              <a:gd name="connsiteY41" fmla="*/ 318885 h 333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693221" h="333145">
                <a:moveTo>
                  <a:pt x="628650" y="185535"/>
                </a:moveTo>
                <a:cubicBezTo>
                  <a:pt x="615950" y="181302"/>
                  <a:pt x="602783" y="178272"/>
                  <a:pt x="590550" y="172835"/>
                </a:cubicBezTo>
                <a:cubicBezTo>
                  <a:pt x="571118" y="164198"/>
                  <a:pt x="568554" y="154889"/>
                  <a:pt x="552450" y="141085"/>
                </a:cubicBezTo>
                <a:cubicBezTo>
                  <a:pt x="544415" y="134197"/>
                  <a:pt x="536192" y="127368"/>
                  <a:pt x="527050" y="122035"/>
                </a:cubicBezTo>
                <a:cubicBezTo>
                  <a:pt x="510630" y="112457"/>
                  <a:pt x="479939" y="95970"/>
                  <a:pt x="457200" y="90285"/>
                </a:cubicBezTo>
                <a:cubicBezTo>
                  <a:pt x="446729" y="87667"/>
                  <a:pt x="436033" y="86052"/>
                  <a:pt x="425450" y="83935"/>
                </a:cubicBezTo>
                <a:cubicBezTo>
                  <a:pt x="374619" y="86145"/>
                  <a:pt x="293801" y="84865"/>
                  <a:pt x="234950" y="96635"/>
                </a:cubicBezTo>
                <a:cubicBezTo>
                  <a:pt x="228386" y="97948"/>
                  <a:pt x="222336" y="101146"/>
                  <a:pt x="215900" y="102985"/>
                </a:cubicBezTo>
                <a:cubicBezTo>
                  <a:pt x="207509" y="105383"/>
                  <a:pt x="198859" y="106827"/>
                  <a:pt x="190500" y="109335"/>
                </a:cubicBezTo>
                <a:cubicBezTo>
                  <a:pt x="177678" y="113182"/>
                  <a:pt x="165100" y="117802"/>
                  <a:pt x="152400" y="122035"/>
                </a:cubicBezTo>
                <a:cubicBezTo>
                  <a:pt x="139700" y="126268"/>
                  <a:pt x="125779" y="127847"/>
                  <a:pt x="114300" y="134735"/>
                </a:cubicBezTo>
                <a:lnTo>
                  <a:pt x="50800" y="172835"/>
                </a:lnTo>
                <a:cubicBezTo>
                  <a:pt x="44450" y="183418"/>
                  <a:pt x="39327" y="194843"/>
                  <a:pt x="31750" y="204585"/>
                </a:cubicBezTo>
                <a:cubicBezTo>
                  <a:pt x="-3405" y="249785"/>
                  <a:pt x="12944" y="210203"/>
                  <a:pt x="0" y="249035"/>
                </a:cubicBezTo>
                <a:cubicBezTo>
                  <a:pt x="46799" y="284135"/>
                  <a:pt x="3244" y="256601"/>
                  <a:pt x="50800" y="274435"/>
                </a:cubicBezTo>
                <a:cubicBezTo>
                  <a:pt x="97058" y="291782"/>
                  <a:pt x="56704" y="282973"/>
                  <a:pt x="95250" y="293485"/>
                </a:cubicBezTo>
                <a:cubicBezTo>
                  <a:pt x="112089" y="298078"/>
                  <a:pt x="130438" y="298379"/>
                  <a:pt x="146050" y="306185"/>
                </a:cubicBezTo>
                <a:cubicBezTo>
                  <a:pt x="154517" y="310418"/>
                  <a:pt x="162661" y="315369"/>
                  <a:pt x="171450" y="318885"/>
                </a:cubicBezTo>
                <a:cubicBezTo>
                  <a:pt x="183879" y="323857"/>
                  <a:pt x="209550" y="331585"/>
                  <a:pt x="209550" y="331585"/>
                </a:cubicBezTo>
                <a:cubicBezTo>
                  <a:pt x="279400" y="329468"/>
                  <a:pt x="349315" y="328908"/>
                  <a:pt x="419100" y="325235"/>
                </a:cubicBezTo>
                <a:cubicBezTo>
                  <a:pt x="466258" y="322753"/>
                  <a:pt x="441247" y="315168"/>
                  <a:pt x="488950" y="293485"/>
                </a:cubicBezTo>
                <a:cubicBezTo>
                  <a:pt x="568653" y="257256"/>
                  <a:pt x="484792" y="308264"/>
                  <a:pt x="539750" y="280785"/>
                </a:cubicBezTo>
                <a:cubicBezTo>
                  <a:pt x="588989" y="256166"/>
                  <a:pt x="529967" y="277696"/>
                  <a:pt x="577850" y="261735"/>
                </a:cubicBezTo>
                <a:cubicBezTo>
                  <a:pt x="582083" y="255385"/>
                  <a:pt x="585154" y="248081"/>
                  <a:pt x="590550" y="242685"/>
                </a:cubicBezTo>
                <a:cubicBezTo>
                  <a:pt x="595946" y="237289"/>
                  <a:pt x="603737" y="234871"/>
                  <a:pt x="609600" y="229985"/>
                </a:cubicBezTo>
                <a:cubicBezTo>
                  <a:pt x="616499" y="224236"/>
                  <a:pt x="622300" y="217285"/>
                  <a:pt x="628650" y="210935"/>
                </a:cubicBezTo>
                <a:cubicBezTo>
                  <a:pt x="630767" y="204585"/>
                  <a:pt x="632007" y="197872"/>
                  <a:pt x="635000" y="191885"/>
                </a:cubicBezTo>
                <a:cubicBezTo>
                  <a:pt x="638413" y="185059"/>
                  <a:pt x="645507" y="180145"/>
                  <a:pt x="647700" y="172835"/>
                </a:cubicBezTo>
                <a:cubicBezTo>
                  <a:pt x="652001" y="158499"/>
                  <a:pt x="651933" y="143202"/>
                  <a:pt x="654050" y="128385"/>
                </a:cubicBezTo>
                <a:cubicBezTo>
                  <a:pt x="656167" y="86052"/>
                  <a:pt x="655448" y="43481"/>
                  <a:pt x="660400" y="1385"/>
                </a:cubicBezTo>
                <a:cubicBezTo>
                  <a:pt x="661182" y="-5263"/>
                  <a:pt x="665803" y="13809"/>
                  <a:pt x="666750" y="20435"/>
                </a:cubicBezTo>
                <a:cubicBezTo>
                  <a:pt x="670056" y="43579"/>
                  <a:pt x="670983" y="67002"/>
                  <a:pt x="673100" y="90285"/>
                </a:cubicBezTo>
                <a:cubicBezTo>
                  <a:pt x="675217" y="138968"/>
                  <a:pt x="676410" y="187701"/>
                  <a:pt x="679450" y="236335"/>
                </a:cubicBezTo>
                <a:cubicBezTo>
                  <a:pt x="680646" y="255465"/>
                  <a:pt x="683267" y="274486"/>
                  <a:pt x="685800" y="293485"/>
                </a:cubicBezTo>
                <a:cubicBezTo>
                  <a:pt x="687502" y="306247"/>
                  <a:pt x="696221" y="319371"/>
                  <a:pt x="692150" y="331585"/>
                </a:cubicBezTo>
                <a:cubicBezTo>
                  <a:pt x="689737" y="338825"/>
                  <a:pt x="683683" y="318885"/>
                  <a:pt x="679450" y="312535"/>
                </a:cubicBezTo>
                <a:cubicBezTo>
                  <a:pt x="676540" y="277620"/>
                  <a:pt x="686018" y="242903"/>
                  <a:pt x="660400" y="217285"/>
                </a:cubicBezTo>
                <a:cubicBezTo>
                  <a:pt x="655004" y="211889"/>
                  <a:pt x="647700" y="208818"/>
                  <a:pt x="641350" y="204585"/>
                </a:cubicBezTo>
                <a:cubicBezTo>
                  <a:pt x="643467" y="217285"/>
                  <a:pt x="642471" y="230920"/>
                  <a:pt x="647700" y="242685"/>
                </a:cubicBezTo>
                <a:cubicBezTo>
                  <a:pt x="651347" y="250891"/>
                  <a:pt x="662295" y="253938"/>
                  <a:pt x="666750" y="261735"/>
                </a:cubicBezTo>
                <a:cubicBezTo>
                  <a:pt x="671080" y="269312"/>
                  <a:pt x="669662" y="279113"/>
                  <a:pt x="673100" y="287135"/>
                </a:cubicBezTo>
                <a:cubicBezTo>
                  <a:pt x="688148" y="322248"/>
                  <a:pt x="685800" y="291597"/>
                  <a:pt x="685800" y="318885"/>
                </a:cubicBezTo>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5" name="TextBox 84">
            <a:extLst>
              <a:ext uri="{FF2B5EF4-FFF2-40B4-BE49-F238E27FC236}">
                <a16:creationId xmlns:a16="http://schemas.microsoft.com/office/drawing/2014/main" id="{A15AF875-255B-4DA9-AEFE-B7225C05E27A}"/>
              </a:ext>
            </a:extLst>
          </p:cNvPr>
          <p:cNvSpPr txBox="1"/>
          <p:nvPr/>
        </p:nvSpPr>
        <p:spPr>
          <a:xfrm>
            <a:off x="2024844" y="2188539"/>
            <a:ext cx="792088" cy="215444"/>
          </a:xfrm>
          <a:prstGeom prst="rect">
            <a:avLst/>
          </a:prstGeom>
          <a:noFill/>
        </p:spPr>
        <p:txBody>
          <a:bodyPr wrap="square" rtlCol="0">
            <a:spAutoFit/>
          </a:bodyPr>
          <a:lstStyle/>
          <a:p>
            <a:r>
              <a:rPr lang="en-AU" sz="800" b="1" dirty="0">
                <a:solidFill>
                  <a:schemeClr val="bg1"/>
                </a:solidFill>
                <a:latin typeface="Arial Narrow" panose="020B0606020202030204" pitchFamily="34" charset="0"/>
              </a:rPr>
              <a:t>MSY</a:t>
            </a:r>
          </a:p>
        </p:txBody>
      </p:sp>
      <p:sp>
        <p:nvSpPr>
          <p:cNvPr id="86" name="TextBox 85">
            <a:extLst>
              <a:ext uri="{FF2B5EF4-FFF2-40B4-BE49-F238E27FC236}">
                <a16:creationId xmlns:a16="http://schemas.microsoft.com/office/drawing/2014/main" id="{37553679-F93D-41FD-B57F-73F90B98574F}"/>
              </a:ext>
            </a:extLst>
          </p:cNvPr>
          <p:cNvSpPr txBox="1"/>
          <p:nvPr/>
        </p:nvSpPr>
        <p:spPr>
          <a:xfrm>
            <a:off x="1742593" y="2338838"/>
            <a:ext cx="936104" cy="461665"/>
          </a:xfrm>
          <a:prstGeom prst="rect">
            <a:avLst/>
          </a:prstGeom>
          <a:noFill/>
        </p:spPr>
        <p:txBody>
          <a:bodyPr wrap="square" rtlCol="0">
            <a:spAutoFit/>
          </a:bodyPr>
          <a:lstStyle/>
          <a:p>
            <a:pPr algn="ctr"/>
            <a:r>
              <a:rPr lang="en-AU" sz="800" b="1" u="sng" dirty="0">
                <a:latin typeface="Arial Narrow" panose="020B0606020202030204" pitchFamily="34" charset="0"/>
              </a:rPr>
              <a:t>Single-species Fisheries Management </a:t>
            </a:r>
          </a:p>
        </p:txBody>
      </p:sp>
      <p:sp>
        <p:nvSpPr>
          <p:cNvPr id="87" name="Rectangle 86">
            <a:extLst>
              <a:ext uri="{FF2B5EF4-FFF2-40B4-BE49-F238E27FC236}">
                <a16:creationId xmlns:a16="http://schemas.microsoft.com/office/drawing/2014/main" id="{1267CFDE-22D2-4E05-9503-44C5202F62A3}"/>
              </a:ext>
            </a:extLst>
          </p:cNvPr>
          <p:cNvSpPr/>
          <p:nvPr/>
        </p:nvSpPr>
        <p:spPr>
          <a:xfrm>
            <a:off x="3330536" y="978081"/>
            <a:ext cx="3172060" cy="1077218"/>
          </a:xfrm>
          <a:prstGeom prst="rect">
            <a:avLst/>
          </a:prstGeom>
        </p:spPr>
        <p:txBody>
          <a:bodyPr wrap="square">
            <a:spAutoFit/>
          </a:bodyPr>
          <a:lstStyle/>
          <a:p>
            <a:r>
              <a:rPr lang="en-AU" sz="1600" b="1" dirty="0">
                <a:latin typeface="Arial Narrow" panose="020B0606020202030204" pitchFamily="34" charset="0"/>
              </a:rPr>
              <a:t>What to focus on? </a:t>
            </a:r>
          </a:p>
          <a:p>
            <a:r>
              <a:rPr lang="en-US" sz="1200" dirty="0">
                <a:latin typeface="Arial Narrow" panose="020B0606020202030204" pitchFamily="34" charset="0"/>
              </a:rPr>
              <a:t>Single-species fisheries management (SSFM) focuses only on the target species (magnifying glass). Ecosystem-based fisheries management (EBFM) focuses on the ecosystem that supports the fishery. </a:t>
            </a:r>
          </a:p>
        </p:txBody>
      </p:sp>
      <p:sp>
        <p:nvSpPr>
          <p:cNvPr id="89" name="TextBox 88">
            <a:extLst>
              <a:ext uri="{FF2B5EF4-FFF2-40B4-BE49-F238E27FC236}">
                <a16:creationId xmlns:a16="http://schemas.microsoft.com/office/drawing/2014/main" id="{1ABEBDDE-0FAD-453D-B61E-0CB585A15C5B}"/>
              </a:ext>
            </a:extLst>
          </p:cNvPr>
          <p:cNvSpPr txBox="1"/>
          <p:nvPr/>
        </p:nvSpPr>
        <p:spPr>
          <a:xfrm rot="21219754">
            <a:off x="1387305" y="1182621"/>
            <a:ext cx="1468134" cy="200055"/>
          </a:xfrm>
          <a:prstGeom prst="rect">
            <a:avLst/>
          </a:prstGeom>
          <a:noFill/>
        </p:spPr>
        <p:txBody>
          <a:bodyPr wrap="square" rtlCol="0">
            <a:spAutoFit/>
          </a:bodyPr>
          <a:lstStyle/>
          <a:p>
            <a:pPr algn="ctr"/>
            <a:r>
              <a:rPr lang="en-AU" sz="700" dirty="0">
                <a:latin typeface="Arial Narrow" panose="020B0606020202030204" pitchFamily="34" charset="0"/>
              </a:rPr>
              <a:t>Marine Protected Areas</a:t>
            </a:r>
          </a:p>
        </p:txBody>
      </p:sp>
      <p:sp>
        <p:nvSpPr>
          <p:cNvPr id="90" name="TextBox 89">
            <a:extLst>
              <a:ext uri="{FF2B5EF4-FFF2-40B4-BE49-F238E27FC236}">
                <a16:creationId xmlns:a16="http://schemas.microsoft.com/office/drawing/2014/main" id="{1A62105E-6C68-4D53-B0D2-F45C571E17B6}"/>
              </a:ext>
            </a:extLst>
          </p:cNvPr>
          <p:cNvSpPr txBox="1"/>
          <p:nvPr/>
        </p:nvSpPr>
        <p:spPr>
          <a:xfrm>
            <a:off x="1600482" y="1315632"/>
            <a:ext cx="1468134" cy="200055"/>
          </a:xfrm>
          <a:prstGeom prst="rect">
            <a:avLst/>
          </a:prstGeom>
          <a:noFill/>
        </p:spPr>
        <p:txBody>
          <a:bodyPr wrap="square" rtlCol="0">
            <a:spAutoFit/>
          </a:bodyPr>
          <a:lstStyle/>
          <a:p>
            <a:pPr algn="ctr"/>
            <a:r>
              <a:rPr lang="en-AU" sz="700" dirty="0">
                <a:latin typeface="Arial Narrow" panose="020B0606020202030204" pitchFamily="34" charset="0"/>
              </a:rPr>
              <a:t>bycatch reduction </a:t>
            </a:r>
          </a:p>
        </p:txBody>
      </p:sp>
      <p:sp>
        <p:nvSpPr>
          <p:cNvPr id="2" name="Freeform: Shape 1">
            <a:extLst>
              <a:ext uri="{FF2B5EF4-FFF2-40B4-BE49-F238E27FC236}">
                <a16:creationId xmlns:a16="http://schemas.microsoft.com/office/drawing/2014/main" id="{2F8E9470-7E17-4AE9-BAEE-8A440D65B786}"/>
              </a:ext>
            </a:extLst>
          </p:cNvPr>
          <p:cNvSpPr/>
          <p:nvPr/>
        </p:nvSpPr>
        <p:spPr>
          <a:xfrm rot="21417111">
            <a:off x="3582853" y="3063295"/>
            <a:ext cx="319019" cy="520700"/>
          </a:xfrm>
          <a:custGeom>
            <a:avLst/>
            <a:gdLst>
              <a:gd name="connsiteX0" fmla="*/ 50965 w 292265"/>
              <a:gd name="connsiteY0" fmla="*/ 25400 h 520700"/>
              <a:gd name="connsiteX1" fmla="*/ 82715 w 292265"/>
              <a:gd name="connsiteY1" fmla="*/ 12700 h 520700"/>
              <a:gd name="connsiteX2" fmla="*/ 108115 w 292265"/>
              <a:gd name="connsiteY2" fmla="*/ 6350 h 520700"/>
              <a:gd name="connsiteX3" fmla="*/ 127165 w 292265"/>
              <a:gd name="connsiteY3" fmla="*/ 0 h 520700"/>
              <a:gd name="connsiteX4" fmla="*/ 235115 w 292265"/>
              <a:gd name="connsiteY4" fmla="*/ 19050 h 520700"/>
              <a:gd name="connsiteX5" fmla="*/ 254165 w 292265"/>
              <a:gd name="connsiteY5" fmla="*/ 31750 h 520700"/>
              <a:gd name="connsiteX6" fmla="*/ 260515 w 292265"/>
              <a:gd name="connsiteY6" fmla="*/ 57150 h 520700"/>
              <a:gd name="connsiteX7" fmla="*/ 266865 w 292265"/>
              <a:gd name="connsiteY7" fmla="*/ 76200 h 520700"/>
              <a:gd name="connsiteX8" fmla="*/ 292265 w 292265"/>
              <a:gd name="connsiteY8" fmla="*/ 114300 h 520700"/>
              <a:gd name="connsiteX9" fmla="*/ 273215 w 292265"/>
              <a:gd name="connsiteY9" fmla="*/ 228600 h 520700"/>
              <a:gd name="connsiteX10" fmla="*/ 247815 w 292265"/>
              <a:gd name="connsiteY10" fmla="*/ 247650 h 520700"/>
              <a:gd name="connsiteX11" fmla="*/ 209715 w 292265"/>
              <a:gd name="connsiteY11" fmla="*/ 285750 h 520700"/>
              <a:gd name="connsiteX12" fmla="*/ 190665 w 292265"/>
              <a:gd name="connsiteY12" fmla="*/ 342900 h 520700"/>
              <a:gd name="connsiteX13" fmla="*/ 177965 w 292265"/>
              <a:gd name="connsiteY13" fmla="*/ 368300 h 520700"/>
              <a:gd name="connsiteX14" fmla="*/ 165265 w 292265"/>
              <a:gd name="connsiteY14" fmla="*/ 419100 h 520700"/>
              <a:gd name="connsiteX15" fmla="*/ 158915 w 292265"/>
              <a:gd name="connsiteY15" fmla="*/ 450850 h 520700"/>
              <a:gd name="connsiteX16" fmla="*/ 133515 w 292265"/>
              <a:gd name="connsiteY16" fmla="*/ 469900 h 520700"/>
              <a:gd name="connsiteX17" fmla="*/ 95415 w 292265"/>
              <a:gd name="connsiteY17" fmla="*/ 514350 h 520700"/>
              <a:gd name="connsiteX18" fmla="*/ 70015 w 292265"/>
              <a:gd name="connsiteY18" fmla="*/ 520700 h 520700"/>
              <a:gd name="connsiteX19" fmla="*/ 19215 w 292265"/>
              <a:gd name="connsiteY19" fmla="*/ 514350 h 520700"/>
              <a:gd name="connsiteX20" fmla="*/ 165 w 292265"/>
              <a:gd name="connsiteY20" fmla="*/ 501650 h 520700"/>
              <a:gd name="connsiteX21" fmla="*/ 12865 w 292265"/>
              <a:gd name="connsiteY21" fmla="*/ 412750 h 520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2265" h="520700">
                <a:moveTo>
                  <a:pt x="50965" y="25400"/>
                </a:moveTo>
                <a:cubicBezTo>
                  <a:pt x="61548" y="21167"/>
                  <a:pt x="71901" y="16305"/>
                  <a:pt x="82715" y="12700"/>
                </a:cubicBezTo>
                <a:cubicBezTo>
                  <a:pt x="90994" y="9940"/>
                  <a:pt x="99724" y="8748"/>
                  <a:pt x="108115" y="6350"/>
                </a:cubicBezTo>
                <a:cubicBezTo>
                  <a:pt x="114551" y="4511"/>
                  <a:pt x="120815" y="2117"/>
                  <a:pt x="127165" y="0"/>
                </a:cubicBezTo>
                <a:cubicBezTo>
                  <a:pt x="163148" y="6350"/>
                  <a:pt x="199667" y="10188"/>
                  <a:pt x="235115" y="19050"/>
                </a:cubicBezTo>
                <a:cubicBezTo>
                  <a:pt x="242519" y="20901"/>
                  <a:pt x="249932" y="25400"/>
                  <a:pt x="254165" y="31750"/>
                </a:cubicBezTo>
                <a:cubicBezTo>
                  <a:pt x="259006" y="39012"/>
                  <a:pt x="258117" y="48759"/>
                  <a:pt x="260515" y="57150"/>
                </a:cubicBezTo>
                <a:cubicBezTo>
                  <a:pt x="262354" y="63586"/>
                  <a:pt x="263614" y="70349"/>
                  <a:pt x="266865" y="76200"/>
                </a:cubicBezTo>
                <a:cubicBezTo>
                  <a:pt x="274278" y="89543"/>
                  <a:pt x="292265" y="114300"/>
                  <a:pt x="292265" y="114300"/>
                </a:cubicBezTo>
                <a:cubicBezTo>
                  <a:pt x="290536" y="138499"/>
                  <a:pt x="297514" y="200251"/>
                  <a:pt x="273215" y="228600"/>
                </a:cubicBezTo>
                <a:cubicBezTo>
                  <a:pt x="266327" y="236635"/>
                  <a:pt x="255682" y="240570"/>
                  <a:pt x="247815" y="247650"/>
                </a:cubicBezTo>
                <a:cubicBezTo>
                  <a:pt x="234465" y="259665"/>
                  <a:pt x="209715" y="285750"/>
                  <a:pt x="209715" y="285750"/>
                </a:cubicBezTo>
                <a:cubicBezTo>
                  <a:pt x="202344" y="315234"/>
                  <a:pt x="204329" y="312156"/>
                  <a:pt x="190665" y="342900"/>
                </a:cubicBezTo>
                <a:cubicBezTo>
                  <a:pt x="186820" y="351550"/>
                  <a:pt x="180958" y="359320"/>
                  <a:pt x="177965" y="368300"/>
                </a:cubicBezTo>
                <a:cubicBezTo>
                  <a:pt x="172445" y="384859"/>
                  <a:pt x="168688" y="401984"/>
                  <a:pt x="165265" y="419100"/>
                </a:cubicBezTo>
                <a:cubicBezTo>
                  <a:pt x="163148" y="429683"/>
                  <a:pt x="164635" y="441698"/>
                  <a:pt x="158915" y="450850"/>
                </a:cubicBezTo>
                <a:cubicBezTo>
                  <a:pt x="153306" y="459825"/>
                  <a:pt x="140999" y="462416"/>
                  <a:pt x="133515" y="469900"/>
                </a:cubicBezTo>
                <a:cubicBezTo>
                  <a:pt x="121339" y="482076"/>
                  <a:pt x="111543" y="505134"/>
                  <a:pt x="95415" y="514350"/>
                </a:cubicBezTo>
                <a:cubicBezTo>
                  <a:pt x="87838" y="518680"/>
                  <a:pt x="78482" y="518583"/>
                  <a:pt x="70015" y="520700"/>
                </a:cubicBezTo>
                <a:cubicBezTo>
                  <a:pt x="53082" y="518583"/>
                  <a:pt x="35679" y="518840"/>
                  <a:pt x="19215" y="514350"/>
                </a:cubicBezTo>
                <a:cubicBezTo>
                  <a:pt x="11852" y="512342"/>
                  <a:pt x="641" y="509267"/>
                  <a:pt x="165" y="501650"/>
                </a:cubicBezTo>
                <a:cubicBezTo>
                  <a:pt x="-1702" y="471774"/>
                  <a:pt x="12865" y="412750"/>
                  <a:pt x="12865" y="412750"/>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Freeform: Shape 3">
            <a:extLst>
              <a:ext uri="{FF2B5EF4-FFF2-40B4-BE49-F238E27FC236}">
                <a16:creationId xmlns:a16="http://schemas.microsoft.com/office/drawing/2014/main" id="{3F3B9399-9D91-47D5-9ABE-BCA0AAFB6456}"/>
              </a:ext>
            </a:extLst>
          </p:cNvPr>
          <p:cNvSpPr/>
          <p:nvPr/>
        </p:nvSpPr>
        <p:spPr>
          <a:xfrm>
            <a:off x="3262269" y="3140652"/>
            <a:ext cx="211659" cy="142298"/>
          </a:xfrm>
          <a:custGeom>
            <a:avLst/>
            <a:gdLst>
              <a:gd name="connsiteX0" fmla="*/ 1631 w 211659"/>
              <a:gd name="connsiteY0" fmla="*/ 2598 h 142298"/>
              <a:gd name="connsiteX1" fmla="*/ 7981 w 211659"/>
              <a:gd name="connsiteY1" fmla="*/ 85148 h 142298"/>
              <a:gd name="connsiteX2" fmla="*/ 46081 w 211659"/>
              <a:gd name="connsiteY2" fmla="*/ 97848 h 142298"/>
              <a:gd name="connsiteX3" fmla="*/ 103231 w 211659"/>
              <a:gd name="connsiteY3" fmla="*/ 104198 h 142298"/>
              <a:gd name="connsiteX4" fmla="*/ 147681 w 211659"/>
              <a:gd name="connsiteY4" fmla="*/ 123248 h 142298"/>
              <a:gd name="connsiteX5" fmla="*/ 185781 w 211659"/>
              <a:gd name="connsiteY5" fmla="*/ 142298 h 142298"/>
              <a:gd name="connsiteX6" fmla="*/ 211181 w 211659"/>
              <a:gd name="connsiteY6" fmla="*/ 129598 h 142298"/>
              <a:gd name="connsiteX7" fmla="*/ 198481 w 211659"/>
              <a:gd name="connsiteY7" fmla="*/ 110548 h 142298"/>
              <a:gd name="connsiteX8" fmla="*/ 160381 w 211659"/>
              <a:gd name="connsiteY8" fmla="*/ 72448 h 142298"/>
              <a:gd name="connsiteX9" fmla="*/ 147681 w 211659"/>
              <a:gd name="connsiteY9" fmla="*/ 53398 h 142298"/>
              <a:gd name="connsiteX10" fmla="*/ 128631 w 211659"/>
              <a:gd name="connsiteY10" fmla="*/ 47048 h 142298"/>
              <a:gd name="connsiteX11" fmla="*/ 109581 w 211659"/>
              <a:gd name="connsiteY11" fmla="*/ 27998 h 142298"/>
              <a:gd name="connsiteX12" fmla="*/ 14331 w 211659"/>
              <a:gd name="connsiteY12" fmla="*/ 21648 h 142298"/>
              <a:gd name="connsiteX13" fmla="*/ 1631 w 211659"/>
              <a:gd name="connsiteY13" fmla="*/ 2598 h 142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1659" h="142298">
                <a:moveTo>
                  <a:pt x="1631" y="2598"/>
                </a:moveTo>
                <a:cubicBezTo>
                  <a:pt x="573" y="13181"/>
                  <a:pt x="-3690" y="60139"/>
                  <a:pt x="7981" y="85148"/>
                </a:cubicBezTo>
                <a:cubicBezTo>
                  <a:pt x="13642" y="97279"/>
                  <a:pt x="32776" y="96370"/>
                  <a:pt x="46081" y="97848"/>
                </a:cubicBezTo>
                <a:lnTo>
                  <a:pt x="103231" y="104198"/>
                </a:lnTo>
                <a:cubicBezTo>
                  <a:pt x="147907" y="119090"/>
                  <a:pt x="92754" y="99708"/>
                  <a:pt x="147681" y="123248"/>
                </a:cubicBezTo>
                <a:cubicBezTo>
                  <a:pt x="184487" y="139022"/>
                  <a:pt x="149172" y="117892"/>
                  <a:pt x="185781" y="142298"/>
                </a:cubicBezTo>
                <a:cubicBezTo>
                  <a:pt x="194248" y="138065"/>
                  <a:pt x="207665" y="138387"/>
                  <a:pt x="211181" y="129598"/>
                </a:cubicBezTo>
                <a:cubicBezTo>
                  <a:pt x="214015" y="122512"/>
                  <a:pt x="203551" y="116252"/>
                  <a:pt x="198481" y="110548"/>
                </a:cubicBezTo>
                <a:cubicBezTo>
                  <a:pt x="186549" y="97124"/>
                  <a:pt x="170344" y="87392"/>
                  <a:pt x="160381" y="72448"/>
                </a:cubicBezTo>
                <a:cubicBezTo>
                  <a:pt x="156148" y="66098"/>
                  <a:pt x="153640" y="58166"/>
                  <a:pt x="147681" y="53398"/>
                </a:cubicBezTo>
                <a:cubicBezTo>
                  <a:pt x="142454" y="49217"/>
                  <a:pt x="134981" y="49165"/>
                  <a:pt x="128631" y="47048"/>
                </a:cubicBezTo>
                <a:cubicBezTo>
                  <a:pt x="122281" y="40698"/>
                  <a:pt x="118347" y="29946"/>
                  <a:pt x="109581" y="27998"/>
                </a:cubicBezTo>
                <a:cubicBezTo>
                  <a:pt x="78518" y="21095"/>
                  <a:pt x="43223" y="34983"/>
                  <a:pt x="14331" y="21648"/>
                </a:cubicBezTo>
                <a:cubicBezTo>
                  <a:pt x="3982" y="16871"/>
                  <a:pt x="2689" y="-7985"/>
                  <a:pt x="1631" y="2598"/>
                </a:cubicBez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5" name="Freeform: Shape 4">
            <a:extLst>
              <a:ext uri="{FF2B5EF4-FFF2-40B4-BE49-F238E27FC236}">
                <a16:creationId xmlns:a16="http://schemas.microsoft.com/office/drawing/2014/main" id="{E6C0D6D1-D589-4B3B-82C9-119BC54C7E63}"/>
              </a:ext>
            </a:extLst>
          </p:cNvPr>
          <p:cNvSpPr/>
          <p:nvPr/>
        </p:nvSpPr>
        <p:spPr>
          <a:xfrm>
            <a:off x="3358879" y="3333750"/>
            <a:ext cx="95521" cy="82550"/>
          </a:xfrm>
          <a:custGeom>
            <a:avLst/>
            <a:gdLst>
              <a:gd name="connsiteX0" fmla="*/ 271 w 95521"/>
              <a:gd name="connsiteY0" fmla="*/ 38100 h 82550"/>
              <a:gd name="connsiteX1" fmla="*/ 25671 w 95521"/>
              <a:gd name="connsiteY1" fmla="*/ 69850 h 82550"/>
              <a:gd name="connsiteX2" fmla="*/ 63771 w 95521"/>
              <a:gd name="connsiteY2" fmla="*/ 82550 h 82550"/>
              <a:gd name="connsiteX3" fmla="*/ 89171 w 95521"/>
              <a:gd name="connsiteY3" fmla="*/ 76200 h 82550"/>
              <a:gd name="connsiteX4" fmla="*/ 95521 w 95521"/>
              <a:gd name="connsiteY4" fmla="*/ 57150 h 82550"/>
              <a:gd name="connsiteX5" fmla="*/ 63771 w 95521"/>
              <a:gd name="connsiteY5" fmla="*/ 0 h 82550"/>
              <a:gd name="connsiteX6" fmla="*/ 12971 w 95521"/>
              <a:gd name="connsiteY6" fmla="*/ 19050 h 82550"/>
              <a:gd name="connsiteX7" fmla="*/ 271 w 95521"/>
              <a:gd name="connsiteY7" fmla="*/ 38100 h 82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521" h="82550">
                <a:moveTo>
                  <a:pt x="271" y="38100"/>
                </a:moveTo>
                <a:cubicBezTo>
                  <a:pt x="2388" y="46567"/>
                  <a:pt x="14568" y="62078"/>
                  <a:pt x="25671" y="69850"/>
                </a:cubicBezTo>
                <a:cubicBezTo>
                  <a:pt x="36638" y="77527"/>
                  <a:pt x="63771" y="82550"/>
                  <a:pt x="63771" y="82550"/>
                </a:cubicBezTo>
                <a:cubicBezTo>
                  <a:pt x="72238" y="80433"/>
                  <a:pt x="82356" y="81652"/>
                  <a:pt x="89171" y="76200"/>
                </a:cubicBezTo>
                <a:cubicBezTo>
                  <a:pt x="94398" y="72019"/>
                  <a:pt x="95521" y="63843"/>
                  <a:pt x="95521" y="57150"/>
                </a:cubicBezTo>
                <a:cubicBezTo>
                  <a:pt x="95521" y="30648"/>
                  <a:pt x="79657" y="19857"/>
                  <a:pt x="63771" y="0"/>
                </a:cubicBezTo>
                <a:cubicBezTo>
                  <a:pt x="52148" y="2906"/>
                  <a:pt x="21272" y="8673"/>
                  <a:pt x="12971" y="19050"/>
                </a:cubicBezTo>
                <a:cubicBezTo>
                  <a:pt x="9004" y="24009"/>
                  <a:pt x="-1846" y="29633"/>
                  <a:pt x="271" y="38100"/>
                </a:cubicBez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6" name="Freeform: Shape 5">
            <a:extLst>
              <a:ext uri="{FF2B5EF4-FFF2-40B4-BE49-F238E27FC236}">
                <a16:creationId xmlns:a16="http://schemas.microsoft.com/office/drawing/2014/main" id="{BF307BA4-02D3-42A7-A3B1-D4686E33ECF5}"/>
              </a:ext>
            </a:extLst>
          </p:cNvPr>
          <p:cNvSpPr/>
          <p:nvPr/>
        </p:nvSpPr>
        <p:spPr>
          <a:xfrm rot="10800000">
            <a:off x="3487160" y="3333750"/>
            <a:ext cx="100590" cy="215900"/>
          </a:xfrm>
          <a:custGeom>
            <a:avLst/>
            <a:gdLst>
              <a:gd name="connsiteX0" fmla="*/ 0 w 101600"/>
              <a:gd name="connsiteY0" fmla="*/ 158750 h 215900"/>
              <a:gd name="connsiteX1" fmla="*/ 6350 w 101600"/>
              <a:gd name="connsiteY1" fmla="*/ 31750 h 215900"/>
              <a:gd name="connsiteX2" fmla="*/ 12700 w 101600"/>
              <a:gd name="connsiteY2" fmla="*/ 6350 h 215900"/>
              <a:gd name="connsiteX3" fmla="*/ 31750 w 101600"/>
              <a:gd name="connsiteY3" fmla="*/ 0 h 215900"/>
              <a:gd name="connsiteX4" fmla="*/ 50800 w 101600"/>
              <a:gd name="connsiteY4" fmla="*/ 6350 h 215900"/>
              <a:gd name="connsiteX5" fmla="*/ 69850 w 101600"/>
              <a:gd name="connsiteY5" fmla="*/ 50800 h 215900"/>
              <a:gd name="connsiteX6" fmla="*/ 82550 w 101600"/>
              <a:gd name="connsiteY6" fmla="*/ 76200 h 215900"/>
              <a:gd name="connsiteX7" fmla="*/ 95250 w 101600"/>
              <a:gd name="connsiteY7" fmla="*/ 139700 h 215900"/>
              <a:gd name="connsiteX8" fmla="*/ 101600 w 101600"/>
              <a:gd name="connsiteY8" fmla="*/ 158750 h 215900"/>
              <a:gd name="connsiteX9" fmla="*/ 95250 w 101600"/>
              <a:gd name="connsiteY9" fmla="*/ 209550 h 215900"/>
              <a:gd name="connsiteX10" fmla="*/ 76200 w 101600"/>
              <a:gd name="connsiteY10" fmla="*/ 215900 h 215900"/>
              <a:gd name="connsiteX11" fmla="*/ 25400 w 101600"/>
              <a:gd name="connsiteY11" fmla="*/ 209550 h 215900"/>
              <a:gd name="connsiteX12" fmla="*/ 6350 w 101600"/>
              <a:gd name="connsiteY12" fmla="*/ 171450 h 215900"/>
              <a:gd name="connsiteX13" fmla="*/ 0 w 101600"/>
              <a:gd name="connsiteY13" fmla="*/ 158750 h 21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1600" h="215900">
                <a:moveTo>
                  <a:pt x="0" y="158750"/>
                </a:moveTo>
                <a:cubicBezTo>
                  <a:pt x="0" y="135467"/>
                  <a:pt x="2830" y="73990"/>
                  <a:pt x="6350" y="31750"/>
                </a:cubicBezTo>
                <a:cubicBezTo>
                  <a:pt x="7075" y="23053"/>
                  <a:pt x="7248" y="13165"/>
                  <a:pt x="12700" y="6350"/>
                </a:cubicBezTo>
                <a:cubicBezTo>
                  <a:pt x="16881" y="1123"/>
                  <a:pt x="25400" y="2117"/>
                  <a:pt x="31750" y="0"/>
                </a:cubicBezTo>
                <a:cubicBezTo>
                  <a:pt x="38100" y="2117"/>
                  <a:pt x="45573" y="2169"/>
                  <a:pt x="50800" y="6350"/>
                </a:cubicBezTo>
                <a:cubicBezTo>
                  <a:pt x="66886" y="19219"/>
                  <a:pt x="63313" y="33369"/>
                  <a:pt x="69850" y="50800"/>
                </a:cubicBezTo>
                <a:cubicBezTo>
                  <a:pt x="73174" y="59663"/>
                  <a:pt x="79226" y="67337"/>
                  <a:pt x="82550" y="76200"/>
                </a:cubicBezTo>
                <a:cubicBezTo>
                  <a:pt x="89451" y="94602"/>
                  <a:pt x="91259" y="121743"/>
                  <a:pt x="95250" y="139700"/>
                </a:cubicBezTo>
                <a:cubicBezTo>
                  <a:pt x="96702" y="146234"/>
                  <a:pt x="99483" y="152400"/>
                  <a:pt x="101600" y="158750"/>
                </a:cubicBezTo>
                <a:cubicBezTo>
                  <a:pt x="99483" y="175683"/>
                  <a:pt x="102181" y="193956"/>
                  <a:pt x="95250" y="209550"/>
                </a:cubicBezTo>
                <a:cubicBezTo>
                  <a:pt x="92532" y="215667"/>
                  <a:pt x="82893" y="215900"/>
                  <a:pt x="76200" y="215900"/>
                </a:cubicBezTo>
                <a:cubicBezTo>
                  <a:pt x="59135" y="215900"/>
                  <a:pt x="42333" y="211667"/>
                  <a:pt x="25400" y="209550"/>
                </a:cubicBezTo>
                <a:cubicBezTo>
                  <a:pt x="18979" y="199918"/>
                  <a:pt x="6350" y="184595"/>
                  <a:pt x="6350" y="171450"/>
                </a:cubicBezTo>
                <a:cubicBezTo>
                  <a:pt x="6350" y="166717"/>
                  <a:pt x="0" y="182033"/>
                  <a:pt x="0" y="158750"/>
                </a:cubicBez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7" name="Freeform: Shape 6">
            <a:extLst>
              <a:ext uri="{FF2B5EF4-FFF2-40B4-BE49-F238E27FC236}">
                <a16:creationId xmlns:a16="http://schemas.microsoft.com/office/drawing/2014/main" id="{DFF1DD4C-CCC5-4470-899E-3BBB939E2CB3}"/>
              </a:ext>
            </a:extLst>
          </p:cNvPr>
          <p:cNvSpPr/>
          <p:nvPr/>
        </p:nvSpPr>
        <p:spPr>
          <a:xfrm>
            <a:off x="3613150" y="3416300"/>
            <a:ext cx="131268" cy="172825"/>
          </a:xfrm>
          <a:custGeom>
            <a:avLst/>
            <a:gdLst>
              <a:gd name="connsiteX0" fmla="*/ 44450 w 146050"/>
              <a:gd name="connsiteY0" fmla="*/ 0 h 217275"/>
              <a:gd name="connsiteX1" fmla="*/ 76200 w 146050"/>
              <a:gd name="connsiteY1" fmla="*/ 12700 h 217275"/>
              <a:gd name="connsiteX2" fmla="*/ 133350 w 146050"/>
              <a:gd name="connsiteY2" fmla="*/ 31750 h 217275"/>
              <a:gd name="connsiteX3" fmla="*/ 146050 w 146050"/>
              <a:gd name="connsiteY3" fmla="*/ 69850 h 217275"/>
              <a:gd name="connsiteX4" fmla="*/ 139700 w 146050"/>
              <a:gd name="connsiteY4" fmla="*/ 120650 h 217275"/>
              <a:gd name="connsiteX5" fmla="*/ 120650 w 146050"/>
              <a:gd name="connsiteY5" fmla="*/ 146050 h 217275"/>
              <a:gd name="connsiteX6" fmla="*/ 76200 w 146050"/>
              <a:gd name="connsiteY6" fmla="*/ 184150 h 217275"/>
              <a:gd name="connsiteX7" fmla="*/ 50800 w 146050"/>
              <a:gd name="connsiteY7" fmla="*/ 190500 h 217275"/>
              <a:gd name="connsiteX8" fmla="*/ 6350 w 146050"/>
              <a:gd name="connsiteY8" fmla="*/ 215900 h 217275"/>
              <a:gd name="connsiteX9" fmla="*/ 0 w 146050"/>
              <a:gd name="connsiteY9" fmla="*/ 196850 h 217275"/>
              <a:gd name="connsiteX10" fmla="*/ 6350 w 146050"/>
              <a:gd name="connsiteY10" fmla="*/ 63500 h 217275"/>
              <a:gd name="connsiteX11" fmla="*/ 31750 w 146050"/>
              <a:gd name="connsiteY11" fmla="*/ 57150 h 217275"/>
              <a:gd name="connsiteX12" fmla="*/ 57150 w 146050"/>
              <a:gd name="connsiteY12" fmla="*/ 19050 h 217275"/>
              <a:gd name="connsiteX13" fmla="*/ 44450 w 146050"/>
              <a:gd name="connsiteY13" fmla="*/ 38100 h 217275"/>
              <a:gd name="connsiteX14" fmla="*/ 25400 w 146050"/>
              <a:gd name="connsiteY14" fmla="*/ 57150 h 217275"/>
              <a:gd name="connsiteX15" fmla="*/ 12700 w 146050"/>
              <a:gd name="connsiteY15" fmla="*/ 31750 h 217275"/>
              <a:gd name="connsiteX16" fmla="*/ 44450 w 146050"/>
              <a:gd name="connsiteY16" fmla="*/ 19050 h 217275"/>
              <a:gd name="connsiteX17" fmla="*/ 44450 w 146050"/>
              <a:gd name="connsiteY17" fmla="*/ 0 h 217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46050" h="217275">
                <a:moveTo>
                  <a:pt x="44450" y="0"/>
                </a:moveTo>
                <a:cubicBezTo>
                  <a:pt x="55033" y="4233"/>
                  <a:pt x="65465" y="8866"/>
                  <a:pt x="76200" y="12700"/>
                </a:cubicBezTo>
                <a:cubicBezTo>
                  <a:pt x="95111" y="19454"/>
                  <a:pt x="117809" y="19034"/>
                  <a:pt x="133350" y="31750"/>
                </a:cubicBezTo>
                <a:cubicBezTo>
                  <a:pt x="143711" y="40227"/>
                  <a:pt x="146050" y="69850"/>
                  <a:pt x="146050" y="69850"/>
                </a:cubicBezTo>
                <a:cubicBezTo>
                  <a:pt x="143933" y="86783"/>
                  <a:pt x="145096" y="104461"/>
                  <a:pt x="139700" y="120650"/>
                </a:cubicBezTo>
                <a:cubicBezTo>
                  <a:pt x="136353" y="130690"/>
                  <a:pt x="127538" y="138015"/>
                  <a:pt x="120650" y="146050"/>
                </a:cubicBezTo>
                <a:cubicBezTo>
                  <a:pt x="111118" y="157171"/>
                  <a:pt x="88748" y="177876"/>
                  <a:pt x="76200" y="184150"/>
                </a:cubicBezTo>
                <a:cubicBezTo>
                  <a:pt x="68394" y="188053"/>
                  <a:pt x="59267" y="188383"/>
                  <a:pt x="50800" y="190500"/>
                </a:cubicBezTo>
                <a:cubicBezTo>
                  <a:pt x="41876" y="199424"/>
                  <a:pt x="24624" y="223210"/>
                  <a:pt x="6350" y="215900"/>
                </a:cubicBezTo>
                <a:cubicBezTo>
                  <a:pt x="135" y="213414"/>
                  <a:pt x="2117" y="203200"/>
                  <a:pt x="0" y="196850"/>
                </a:cubicBezTo>
                <a:cubicBezTo>
                  <a:pt x="2117" y="152400"/>
                  <a:pt x="-3512" y="106894"/>
                  <a:pt x="6350" y="63500"/>
                </a:cubicBezTo>
                <a:cubicBezTo>
                  <a:pt x="8284" y="54990"/>
                  <a:pt x="25182" y="62897"/>
                  <a:pt x="31750" y="57150"/>
                </a:cubicBezTo>
                <a:cubicBezTo>
                  <a:pt x="43237" y="47099"/>
                  <a:pt x="48683" y="31750"/>
                  <a:pt x="57150" y="19050"/>
                </a:cubicBezTo>
                <a:cubicBezTo>
                  <a:pt x="61383" y="12700"/>
                  <a:pt x="49846" y="32704"/>
                  <a:pt x="44450" y="38100"/>
                </a:cubicBezTo>
                <a:lnTo>
                  <a:pt x="25400" y="57150"/>
                </a:lnTo>
                <a:cubicBezTo>
                  <a:pt x="21167" y="48683"/>
                  <a:pt x="14039" y="41121"/>
                  <a:pt x="12700" y="31750"/>
                </a:cubicBezTo>
                <a:cubicBezTo>
                  <a:pt x="9684" y="10641"/>
                  <a:pt x="28366" y="2966"/>
                  <a:pt x="44450" y="19050"/>
                </a:cubicBezTo>
                <a:lnTo>
                  <a:pt x="44450" y="0"/>
                </a:ln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66" name="Rectangle 65">
            <a:extLst>
              <a:ext uri="{FF2B5EF4-FFF2-40B4-BE49-F238E27FC236}">
                <a16:creationId xmlns:a16="http://schemas.microsoft.com/office/drawing/2014/main" id="{905DBC9F-8837-46DA-AC6C-855B1B2A407E}"/>
              </a:ext>
            </a:extLst>
          </p:cNvPr>
          <p:cNvSpPr/>
          <p:nvPr/>
        </p:nvSpPr>
        <p:spPr>
          <a:xfrm>
            <a:off x="454763" y="7244297"/>
            <a:ext cx="6042732" cy="707886"/>
          </a:xfrm>
          <a:prstGeom prst="rect">
            <a:avLst/>
          </a:prstGeom>
        </p:spPr>
        <p:txBody>
          <a:bodyPr wrap="square">
            <a:spAutoFit/>
          </a:bodyPr>
          <a:lstStyle/>
          <a:p>
            <a:r>
              <a:rPr lang="en-AU" sz="1600" b="1" dirty="0">
                <a:latin typeface="Arial Narrow" panose="020B0606020202030204" pitchFamily="34" charset="0"/>
              </a:rPr>
              <a:t>EBFM tools in action </a:t>
            </a:r>
          </a:p>
          <a:p>
            <a:r>
              <a:rPr lang="en-US" sz="1200" dirty="0">
                <a:latin typeface="Arial Narrow" panose="020B0606020202030204" pitchFamily="34" charset="0"/>
              </a:rPr>
              <a:t>EBFM tools are often context-specific, matching local goals for management</a:t>
            </a:r>
            <a:r>
              <a:rPr lang="en-US" sz="1200" baseline="30000" dirty="0">
                <a:latin typeface="Arial Narrow" panose="020B0606020202030204" pitchFamily="34" charset="0"/>
              </a:rPr>
              <a:t>[3]</a:t>
            </a:r>
            <a:r>
              <a:rPr lang="en-US" sz="1200" dirty="0">
                <a:latin typeface="Arial Narrow" panose="020B0606020202030204" pitchFamily="34" charset="0"/>
              </a:rPr>
              <a:t>. </a:t>
            </a:r>
          </a:p>
          <a:p>
            <a:r>
              <a:rPr lang="en-US" sz="1200" dirty="0">
                <a:latin typeface="Arial Narrow" panose="020B0606020202030204" pitchFamily="34" charset="0"/>
              </a:rPr>
              <a:t>Two common EBFM tools include </a:t>
            </a:r>
            <a:r>
              <a:rPr lang="en-US" sz="1200" b="1" dirty="0">
                <a:latin typeface="Arial Narrow" panose="020B0606020202030204" pitchFamily="34" charset="0"/>
              </a:rPr>
              <a:t>Marine Protected Areas </a:t>
            </a:r>
            <a:r>
              <a:rPr lang="en-US" sz="1200" dirty="0">
                <a:latin typeface="Arial Narrow" panose="020B0606020202030204" pitchFamily="34" charset="0"/>
              </a:rPr>
              <a:t>and </a:t>
            </a:r>
            <a:r>
              <a:rPr lang="en-US" sz="1200" b="1" dirty="0">
                <a:latin typeface="Arial Narrow" panose="020B0606020202030204" pitchFamily="34" charset="0"/>
              </a:rPr>
              <a:t>bycatch reduction.</a:t>
            </a:r>
            <a:endParaRPr lang="en-US" sz="1200" dirty="0">
              <a:latin typeface="Arial Narrow" panose="020B0606020202030204" pitchFamily="34" charset="0"/>
            </a:endParaRPr>
          </a:p>
        </p:txBody>
      </p:sp>
      <p:cxnSp>
        <p:nvCxnSpPr>
          <p:cNvPr id="69" name="Straight Connector 68">
            <a:extLst>
              <a:ext uri="{FF2B5EF4-FFF2-40B4-BE49-F238E27FC236}">
                <a16:creationId xmlns:a16="http://schemas.microsoft.com/office/drawing/2014/main" id="{C4019E91-70B1-43C0-94A8-0C83A5FA77DE}"/>
              </a:ext>
            </a:extLst>
          </p:cNvPr>
          <p:cNvCxnSpPr>
            <a:cxnSpLocks/>
          </p:cNvCxnSpPr>
          <p:nvPr/>
        </p:nvCxnSpPr>
        <p:spPr>
          <a:xfrm flipH="1">
            <a:off x="502054" y="7232909"/>
            <a:ext cx="588183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71" name="Rectangle 70">
            <a:extLst>
              <a:ext uri="{FF2B5EF4-FFF2-40B4-BE49-F238E27FC236}">
                <a16:creationId xmlns:a16="http://schemas.microsoft.com/office/drawing/2014/main" id="{870CA6DF-3483-4C23-8D00-C015066FFE82}"/>
              </a:ext>
            </a:extLst>
          </p:cNvPr>
          <p:cNvSpPr/>
          <p:nvPr/>
        </p:nvSpPr>
        <p:spPr>
          <a:xfrm>
            <a:off x="502053" y="4199369"/>
            <a:ext cx="5881835" cy="886405"/>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6" name="Rectangle 75">
            <a:extLst>
              <a:ext uri="{FF2B5EF4-FFF2-40B4-BE49-F238E27FC236}">
                <a16:creationId xmlns:a16="http://schemas.microsoft.com/office/drawing/2014/main" id="{8B426FC0-434E-4A3D-B9BB-8FE4A7A1AA19}"/>
              </a:ext>
            </a:extLst>
          </p:cNvPr>
          <p:cNvSpPr/>
          <p:nvPr/>
        </p:nvSpPr>
        <p:spPr>
          <a:xfrm>
            <a:off x="454763" y="4206160"/>
            <a:ext cx="6166771" cy="276999"/>
          </a:xfrm>
          <a:prstGeom prst="rect">
            <a:avLst/>
          </a:prstGeom>
        </p:spPr>
        <p:txBody>
          <a:bodyPr wrap="square">
            <a:spAutoFit/>
          </a:bodyPr>
          <a:lstStyle/>
          <a:p>
            <a:pPr>
              <a:spcAft>
                <a:spcPts val="0"/>
              </a:spcAft>
            </a:pPr>
            <a:r>
              <a:rPr lang="en-AU" sz="1200" b="1" dirty="0">
                <a:latin typeface="Arial Narrow" panose="020B0606020202030204" pitchFamily="34" charset="0"/>
                <a:ea typeface="Times New Roman" panose="02020603050405020304" pitchFamily="18" charset="0"/>
              </a:rPr>
              <a:t>Q.  What is the difference between single-species fisheries management (SSFM) and EBFM? Ans. </a:t>
            </a:r>
            <a:endParaRPr lang="en-US" sz="1200" dirty="0">
              <a:latin typeface="Arial Narrow" panose="020B0606020202030204" pitchFamily="34" charset="0"/>
              <a:ea typeface="Times New Roman" panose="02020603050405020304" pitchFamily="18" charset="0"/>
            </a:endParaRPr>
          </a:p>
        </p:txBody>
      </p:sp>
      <p:sp>
        <p:nvSpPr>
          <p:cNvPr id="79" name="Rectangle 78">
            <a:extLst>
              <a:ext uri="{FF2B5EF4-FFF2-40B4-BE49-F238E27FC236}">
                <a16:creationId xmlns:a16="http://schemas.microsoft.com/office/drawing/2014/main" id="{6DC613F2-4CD3-4376-82A3-49005C767503}"/>
              </a:ext>
            </a:extLst>
          </p:cNvPr>
          <p:cNvSpPr/>
          <p:nvPr/>
        </p:nvSpPr>
        <p:spPr>
          <a:xfrm>
            <a:off x="573211" y="4496442"/>
            <a:ext cx="5736499" cy="511504"/>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200" dirty="0">
                <a:solidFill>
                  <a:schemeClr val="tx1">
                    <a:lumMod val="65000"/>
                    <a:lumOff val="35000"/>
                  </a:schemeClr>
                </a:solidFill>
                <a:latin typeface="Comic Sans MS" panose="030F0702030302020204" pitchFamily="66" charset="0"/>
              </a:rPr>
              <a:t>Single-species fisheries management focuses only on the target species. EBFM focuses on the ecosystem that supports the fishery. </a:t>
            </a:r>
          </a:p>
        </p:txBody>
      </p:sp>
      <p:sp>
        <p:nvSpPr>
          <p:cNvPr id="8" name="Rectangle 7">
            <a:extLst>
              <a:ext uri="{FF2B5EF4-FFF2-40B4-BE49-F238E27FC236}">
                <a16:creationId xmlns:a16="http://schemas.microsoft.com/office/drawing/2014/main" id="{0739E0B8-52E3-4F35-A582-FEC627158CE7}"/>
              </a:ext>
            </a:extLst>
          </p:cNvPr>
          <p:cNvSpPr/>
          <p:nvPr/>
        </p:nvSpPr>
        <p:spPr>
          <a:xfrm>
            <a:off x="3555526" y="2068806"/>
            <a:ext cx="2820542" cy="707886"/>
          </a:xfrm>
          <a:prstGeom prst="rect">
            <a:avLst/>
          </a:prstGeom>
          <a:solidFill>
            <a:schemeClr val="bg1">
              <a:lumMod val="85000"/>
            </a:schemeClr>
          </a:solidFill>
        </p:spPr>
        <p:txBody>
          <a:bodyPr wrap="square">
            <a:spAutoFit/>
          </a:bodyPr>
          <a:lstStyle/>
          <a:p>
            <a:pPr algn="ctr"/>
            <a:r>
              <a:rPr lang="en-US" sz="800" i="1" dirty="0">
                <a:latin typeface="Arial Narrow" panose="020B0606020202030204" pitchFamily="34" charset="0"/>
              </a:rPr>
              <a:t>“As a model, maximum sustainable yield (MSY) has been one of the most influential concepts to inform fish stock management. </a:t>
            </a:r>
            <a:br>
              <a:rPr lang="en-US" sz="800" i="1" dirty="0">
                <a:latin typeface="Arial Narrow" panose="020B0606020202030204" pitchFamily="34" charset="0"/>
              </a:rPr>
            </a:br>
            <a:r>
              <a:rPr lang="en-US" sz="800" i="1" dirty="0">
                <a:latin typeface="Arial Narrow" panose="020B0606020202030204" pitchFamily="34" charset="0"/>
              </a:rPr>
              <a:t>It has been criticized as a fisheries management tool as</a:t>
            </a:r>
            <a:r>
              <a:rPr lang="en-US" sz="800" b="1" i="1" dirty="0">
                <a:latin typeface="Arial Narrow" panose="020B0606020202030204" pitchFamily="34" charset="0"/>
              </a:rPr>
              <a:t> it ignores the size and age of the animal being harvested, its reproductive status and the effects of fishing on the ecosystem more broadly</a:t>
            </a:r>
            <a:r>
              <a:rPr lang="en-US" sz="800" i="1" dirty="0">
                <a:latin typeface="Arial Narrow" panose="020B0606020202030204" pitchFamily="34" charset="0"/>
              </a:rPr>
              <a:t>” </a:t>
            </a:r>
            <a:r>
              <a:rPr lang="en-US" sz="800" baseline="30000" dirty="0">
                <a:latin typeface="Arial Narrow" panose="020B0606020202030204" pitchFamily="34" charset="0"/>
              </a:rPr>
              <a:t>[1]</a:t>
            </a:r>
            <a:r>
              <a:rPr lang="en-US" sz="800" dirty="0">
                <a:latin typeface="Arial Narrow" panose="020B0606020202030204" pitchFamily="34" charset="0"/>
              </a:rPr>
              <a:t>.</a:t>
            </a:r>
            <a:endParaRPr lang="en-AU" sz="800" dirty="0">
              <a:latin typeface="Arial Narrow" panose="020B0606020202030204" pitchFamily="34" charset="0"/>
            </a:endParaRPr>
          </a:p>
        </p:txBody>
      </p:sp>
      <p:sp>
        <p:nvSpPr>
          <p:cNvPr id="88" name="Rectangle 87">
            <a:extLst>
              <a:ext uri="{FF2B5EF4-FFF2-40B4-BE49-F238E27FC236}">
                <a16:creationId xmlns:a16="http://schemas.microsoft.com/office/drawing/2014/main" id="{FBAF60A5-399E-4609-B840-CBF3DABB3E74}"/>
              </a:ext>
            </a:extLst>
          </p:cNvPr>
          <p:cNvSpPr/>
          <p:nvPr/>
        </p:nvSpPr>
        <p:spPr>
          <a:xfrm>
            <a:off x="4042019" y="2824385"/>
            <a:ext cx="2400614" cy="1338828"/>
          </a:xfrm>
          <a:prstGeom prst="rect">
            <a:avLst/>
          </a:prstGeom>
        </p:spPr>
        <p:txBody>
          <a:bodyPr wrap="square">
            <a:spAutoFit/>
          </a:bodyPr>
          <a:lstStyle/>
          <a:p>
            <a:pPr algn="r"/>
            <a:r>
              <a:rPr lang="en-AU" sz="900" dirty="0">
                <a:latin typeface="Arial Narrow" panose="020B0606020202030204" pitchFamily="34" charset="0"/>
              </a:rPr>
              <a:t>“</a:t>
            </a:r>
            <a:r>
              <a:rPr lang="en-AU" sz="900" i="1" dirty="0">
                <a:latin typeface="Arial Narrow" panose="020B0606020202030204" pitchFamily="34" charset="0"/>
              </a:rPr>
              <a:t>The aim (of EBFM) is to sustain </a:t>
            </a:r>
            <a:r>
              <a:rPr lang="en-US" sz="900" i="1" dirty="0">
                <a:latin typeface="Arial Narrow" panose="020B0606020202030204" pitchFamily="34" charset="0"/>
              </a:rPr>
              <a:t>healthy marine ecosystems and the fisheries they support by addressing some of the </a:t>
            </a:r>
            <a:r>
              <a:rPr lang="en-US" sz="900" b="1" i="1" dirty="0">
                <a:latin typeface="Arial Narrow" panose="020B0606020202030204" pitchFamily="34" charset="0"/>
              </a:rPr>
              <a:t>unintended consequences of fishing</a:t>
            </a:r>
            <a:r>
              <a:rPr lang="en-US" sz="900" i="1" dirty="0">
                <a:latin typeface="Arial Narrow" panose="020B0606020202030204" pitchFamily="34" charset="0"/>
              </a:rPr>
              <a:t>, such as </a:t>
            </a:r>
            <a:r>
              <a:rPr lang="en-US" sz="900" b="1" i="1" dirty="0">
                <a:latin typeface="Arial Narrow" panose="020B0606020202030204" pitchFamily="34" charset="0"/>
              </a:rPr>
              <a:t>habitat destruction</a:t>
            </a:r>
            <a:r>
              <a:rPr lang="en-US" sz="900" i="1" dirty="0">
                <a:latin typeface="Arial Narrow" panose="020B0606020202030204" pitchFamily="34" charset="0"/>
              </a:rPr>
              <a:t>, incidental mortality of non-target species (i.e. </a:t>
            </a:r>
            <a:r>
              <a:rPr lang="en-US" sz="900" b="1" i="1" dirty="0">
                <a:latin typeface="Arial Narrow" panose="020B0606020202030204" pitchFamily="34" charset="0"/>
              </a:rPr>
              <a:t>bycatch</a:t>
            </a:r>
            <a:r>
              <a:rPr lang="en-US" sz="900" i="1" dirty="0">
                <a:latin typeface="Arial Narrow" panose="020B0606020202030204" pitchFamily="34" charset="0"/>
              </a:rPr>
              <a:t>) and changes in the structure and function of ecosystems. An ecosystem approach to fisheries requires that fisheries should be managed to limit their impact on the ecosystem to the extent possible” </a:t>
            </a:r>
            <a:r>
              <a:rPr lang="en-US" sz="900" baseline="30000" dirty="0">
                <a:latin typeface="Arial Narrow" panose="020B0606020202030204" pitchFamily="34" charset="0"/>
              </a:rPr>
              <a:t>[2]</a:t>
            </a:r>
            <a:r>
              <a:rPr lang="en-US" sz="900" dirty="0">
                <a:latin typeface="Arial Narrow" panose="020B0606020202030204" pitchFamily="34" charset="0"/>
              </a:rPr>
              <a:t>. </a:t>
            </a:r>
          </a:p>
        </p:txBody>
      </p:sp>
      <p:sp>
        <p:nvSpPr>
          <p:cNvPr id="9" name="TextBox 8">
            <a:extLst>
              <a:ext uri="{FF2B5EF4-FFF2-40B4-BE49-F238E27FC236}">
                <a16:creationId xmlns:a16="http://schemas.microsoft.com/office/drawing/2014/main" id="{49C9B430-2EA2-4F50-B2A9-8FC57FE23B49}"/>
              </a:ext>
            </a:extLst>
          </p:cNvPr>
          <p:cNvSpPr txBox="1"/>
          <p:nvPr/>
        </p:nvSpPr>
        <p:spPr>
          <a:xfrm rot="20262164">
            <a:off x="1407207" y="2547372"/>
            <a:ext cx="328002" cy="215444"/>
          </a:xfrm>
          <a:prstGeom prst="rect">
            <a:avLst/>
          </a:prstGeom>
          <a:noFill/>
        </p:spPr>
        <p:txBody>
          <a:bodyPr wrap="square" rtlCol="0">
            <a:spAutoFit/>
          </a:bodyPr>
          <a:lstStyle/>
          <a:p>
            <a:r>
              <a:rPr lang="en-AU" sz="800" dirty="0">
                <a:latin typeface="Arial Narrow" panose="020B0606020202030204" pitchFamily="34" charset="0"/>
                <a:cs typeface="Arial" panose="020B0604020202020204" pitchFamily="34" charset="0"/>
              </a:rPr>
              <a:t>O</a:t>
            </a:r>
            <a:r>
              <a:rPr lang="en-AU" sz="600" dirty="0">
                <a:latin typeface="Arial Narrow" panose="020B0606020202030204" pitchFamily="34" charset="0"/>
                <a:cs typeface="Arial" panose="020B0604020202020204" pitchFamily="34" charset="0"/>
              </a:rPr>
              <a:t>2</a:t>
            </a:r>
            <a:endParaRPr lang="en-AU" sz="800" dirty="0">
              <a:latin typeface="Arial Narrow" panose="020B0606020202030204" pitchFamily="34" charset="0"/>
              <a:cs typeface="Arial" panose="020B0604020202020204" pitchFamily="34" charset="0"/>
            </a:endParaRPr>
          </a:p>
        </p:txBody>
      </p:sp>
      <p:sp>
        <p:nvSpPr>
          <p:cNvPr id="92" name="TextBox 91">
            <a:extLst>
              <a:ext uri="{FF2B5EF4-FFF2-40B4-BE49-F238E27FC236}">
                <a16:creationId xmlns:a16="http://schemas.microsoft.com/office/drawing/2014/main" id="{E1D3BE75-B6DC-4410-A7D9-7CE4C24C0262}"/>
              </a:ext>
            </a:extLst>
          </p:cNvPr>
          <p:cNvSpPr txBox="1"/>
          <p:nvPr/>
        </p:nvSpPr>
        <p:spPr>
          <a:xfrm rot="1190280">
            <a:off x="624349" y="2038177"/>
            <a:ext cx="328002" cy="215444"/>
          </a:xfrm>
          <a:prstGeom prst="rect">
            <a:avLst/>
          </a:prstGeom>
          <a:noFill/>
        </p:spPr>
        <p:txBody>
          <a:bodyPr wrap="square" rtlCol="0">
            <a:spAutoFit/>
          </a:bodyPr>
          <a:lstStyle/>
          <a:p>
            <a:r>
              <a:rPr lang="en-AU" sz="800" dirty="0">
                <a:latin typeface="Arial Narrow" panose="020B0606020202030204" pitchFamily="34" charset="0"/>
                <a:cs typeface="Arial" panose="020B0604020202020204" pitchFamily="34" charset="0"/>
              </a:rPr>
              <a:t>°C</a:t>
            </a:r>
            <a:endParaRPr lang="en-AU" sz="1000" dirty="0">
              <a:latin typeface="Arial Narrow" panose="020B0606020202030204" pitchFamily="34" charset="0"/>
              <a:cs typeface="Arial" panose="020B0604020202020204" pitchFamily="34" charset="0"/>
            </a:endParaRPr>
          </a:p>
        </p:txBody>
      </p:sp>
      <p:sp>
        <p:nvSpPr>
          <p:cNvPr id="94" name="TextBox 93">
            <a:extLst>
              <a:ext uri="{FF2B5EF4-FFF2-40B4-BE49-F238E27FC236}">
                <a16:creationId xmlns:a16="http://schemas.microsoft.com/office/drawing/2014/main" id="{99AC2EA8-A938-423D-AC2A-BC798F4EC37A}"/>
              </a:ext>
            </a:extLst>
          </p:cNvPr>
          <p:cNvSpPr txBox="1"/>
          <p:nvPr/>
        </p:nvSpPr>
        <p:spPr>
          <a:xfrm rot="1074680">
            <a:off x="2264473" y="3088383"/>
            <a:ext cx="468959" cy="215444"/>
          </a:xfrm>
          <a:prstGeom prst="rect">
            <a:avLst/>
          </a:prstGeom>
          <a:noFill/>
        </p:spPr>
        <p:txBody>
          <a:bodyPr wrap="square" rtlCol="0">
            <a:spAutoFit/>
          </a:bodyPr>
          <a:lstStyle/>
          <a:p>
            <a:r>
              <a:rPr lang="en-AU" sz="800" dirty="0">
                <a:latin typeface="Arial Narrow" panose="020B0606020202030204" pitchFamily="34" charset="0"/>
                <a:cs typeface="Arial" panose="020B0604020202020204" pitchFamily="34" charset="0"/>
              </a:rPr>
              <a:t>Clarity</a:t>
            </a:r>
            <a:endParaRPr lang="en-AU" sz="1000" dirty="0">
              <a:latin typeface="Arial Narrow" panose="020B0606020202030204" pitchFamily="34" charset="0"/>
              <a:cs typeface="Arial" panose="020B0604020202020204" pitchFamily="34" charset="0"/>
            </a:endParaRPr>
          </a:p>
        </p:txBody>
      </p:sp>
      <p:sp>
        <p:nvSpPr>
          <p:cNvPr id="95" name="TextBox 94">
            <a:extLst>
              <a:ext uri="{FF2B5EF4-FFF2-40B4-BE49-F238E27FC236}">
                <a16:creationId xmlns:a16="http://schemas.microsoft.com/office/drawing/2014/main" id="{9B3EAEFC-77E1-41D8-A0F8-44BBA7DCBBCC}"/>
              </a:ext>
            </a:extLst>
          </p:cNvPr>
          <p:cNvSpPr txBox="1"/>
          <p:nvPr/>
        </p:nvSpPr>
        <p:spPr>
          <a:xfrm rot="20171452">
            <a:off x="461121" y="2161004"/>
            <a:ext cx="328002" cy="215444"/>
          </a:xfrm>
          <a:prstGeom prst="rect">
            <a:avLst/>
          </a:prstGeom>
          <a:noFill/>
        </p:spPr>
        <p:txBody>
          <a:bodyPr wrap="square" rtlCol="0">
            <a:spAutoFit/>
          </a:bodyPr>
          <a:lstStyle/>
          <a:p>
            <a:r>
              <a:rPr lang="en-AU" sz="800" dirty="0">
                <a:latin typeface="Arial Narrow" panose="020B0606020202030204" pitchFamily="34" charset="0"/>
                <a:cs typeface="Arial" panose="020B0604020202020204" pitchFamily="34" charset="0"/>
              </a:rPr>
              <a:t>pH</a:t>
            </a:r>
            <a:endParaRPr lang="en-AU" sz="1000" dirty="0">
              <a:latin typeface="Arial Narrow" panose="020B0606020202030204" pitchFamily="34" charset="0"/>
              <a:cs typeface="Arial" panose="020B0604020202020204" pitchFamily="34" charset="0"/>
            </a:endParaRPr>
          </a:p>
        </p:txBody>
      </p:sp>
      <p:sp>
        <p:nvSpPr>
          <p:cNvPr id="96" name="TextBox 95">
            <a:extLst>
              <a:ext uri="{FF2B5EF4-FFF2-40B4-BE49-F238E27FC236}">
                <a16:creationId xmlns:a16="http://schemas.microsoft.com/office/drawing/2014/main" id="{36C55E70-A828-4E0F-9AC2-97D0B9376155}"/>
              </a:ext>
            </a:extLst>
          </p:cNvPr>
          <p:cNvSpPr txBox="1"/>
          <p:nvPr/>
        </p:nvSpPr>
        <p:spPr>
          <a:xfrm rot="483068">
            <a:off x="959504" y="1852035"/>
            <a:ext cx="663785" cy="215444"/>
          </a:xfrm>
          <a:prstGeom prst="rect">
            <a:avLst/>
          </a:prstGeom>
          <a:noFill/>
        </p:spPr>
        <p:txBody>
          <a:bodyPr wrap="square" rtlCol="0">
            <a:spAutoFit/>
          </a:bodyPr>
          <a:lstStyle/>
          <a:p>
            <a:r>
              <a:rPr lang="en-AU" sz="800" dirty="0">
                <a:latin typeface="Arial Narrow" panose="020B0606020202030204" pitchFamily="34" charset="0"/>
                <a:cs typeface="Arial" panose="020B0604020202020204" pitchFamily="34" charset="0"/>
              </a:rPr>
              <a:t>Nutrients</a:t>
            </a:r>
            <a:endParaRPr lang="en-AU" sz="1000" dirty="0">
              <a:latin typeface="Arial Narrow" panose="020B0606020202030204" pitchFamily="34" charset="0"/>
              <a:cs typeface="Arial" panose="020B0604020202020204" pitchFamily="34" charset="0"/>
            </a:endParaRPr>
          </a:p>
        </p:txBody>
      </p:sp>
      <p:sp>
        <p:nvSpPr>
          <p:cNvPr id="97" name="TextBox 96">
            <a:extLst>
              <a:ext uri="{FF2B5EF4-FFF2-40B4-BE49-F238E27FC236}">
                <a16:creationId xmlns:a16="http://schemas.microsoft.com/office/drawing/2014/main" id="{C2941141-DB32-4CCF-B886-632FE1711241}"/>
              </a:ext>
            </a:extLst>
          </p:cNvPr>
          <p:cNvSpPr txBox="1"/>
          <p:nvPr/>
        </p:nvSpPr>
        <p:spPr>
          <a:xfrm rot="18081066">
            <a:off x="1149915" y="2079503"/>
            <a:ext cx="706037" cy="215444"/>
          </a:xfrm>
          <a:prstGeom prst="rect">
            <a:avLst/>
          </a:prstGeom>
          <a:noFill/>
        </p:spPr>
        <p:txBody>
          <a:bodyPr wrap="square" rtlCol="0">
            <a:spAutoFit/>
          </a:bodyPr>
          <a:lstStyle/>
          <a:p>
            <a:r>
              <a:rPr lang="en-AU" sz="800" dirty="0">
                <a:latin typeface="Arial Narrow" panose="020B0606020202030204" pitchFamily="34" charset="0"/>
                <a:cs typeface="Arial" panose="020B0604020202020204" pitchFamily="34" charset="0"/>
              </a:rPr>
              <a:t>Competition</a:t>
            </a:r>
            <a:endParaRPr lang="en-AU" sz="1000" dirty="0">
              <a:latin typeface="Arial Narrow" panose="020B0606020202030204" pitchFamily="34" charset="0"/>
              <a:cs typeface="Arial" panose="020B0604020202020204" pitchFamily="34" charset="0"/>
            </a:endParaRPr>
          </a:p>
        </p:txBody>
      </p:sp>
      <p:sp>
        <p:nvSpPr>
          <p:cNvPr id="98" name="TextBox 97">
            <a:extLst>
              <a:ext uri="{FF2B5EF4-FFF2-40B4-BE49-F238E27FC236}">
                <a16:creationId xmlns:a16="http://schemas.microsoft.com/office/drawing/2014/main" id="{4FD4A6A0-57A9-4E21-AF80-1B4F4B7B90B7}"/>
              </a:ext>
            </a:extLst>
          </p:cNvPr>
          <p:cNvSpPr txBox="1"/>
          <p:nvPr/>
        </p:nvSpPr>
        <p:spPr>
          <a:xfrm rot="21409523">
            <a:off x="1739406" y="3124853"/>
            <a:ext cx="599946" cy="215444"/>
          </a:xfrm>
          <a:prstGeom prst="rect">
            <a:avLst/>
          </a:prstGeom>
          <a:noFill/>
        </p:spPr>
        <p:txBody>
          <a:bodyPr wrap="square" rtlCol="0">
            <a:spAutoFit/>
          </a:bodyPr>
          <a:lstStyle/>
          <a:p>
            <a:r>
              <a:rPr lang="en-AU" sz="800" dirty="0">
                <a:latin typeface="Arial Narrow" panose="020B0606020202030204" pitchFamily="34" charset="0"/>
                <a:cs typeface="Arial" panose="020B0604020202020204" pitchFamily="34" charset="0"/>
              </a:rPr>
              <a:t>Predators </a:t>
            </a:r>
            <a:endParaRPr lang="en-AU" sz="1000" dirty="0">
              <a:latin typeface="Arial Narrow" panose="020B0606020202030204" pitchFamily="34" charset="0"/>
              <a:cs typeface="Arial" panose="020B0604020202020204" pitchFamily="34" charset="0"/>
            </a:endParaRPr>
          </a:p>
        </p:txBody>
      </p:sp>
      <p:sp>
        <p:nvSpPr>
          <p:cNvPr id="99" name="TextBox 98">
            <a:extLst>
              <a:ext uri="{FF2B5EF4-FFF2-40B4-BE49-F238E27FC236}">
                <a16:creationId xmlns:a16="http://schemas.microsoft.com/office/drawing/2014/main" id="{BFD65EDD-8055-43AF-9924-8B5C212182EF}"/>
              </a:ext>
            </a:extLst>
          </p:cNvPr>
          <p:cNvSpPr txBox="1"/>
          <p:nvPr/>
        </p:nvSpPr>
        <p:spPr>
          <a:xfrm rot="1747190">
            <a:off x="1529260" y="2941783"/>
            <a:ext cx="599946" cy="215444"/>
          </a:xfrm>
          <a:prstGeom prst="rect">
            <a:avLst/>
          </a:prstGeom>
          <a:noFill/>
        </p:spPr>
        <p:txBody>
          <a:bodyPr wrap="square" rtlCol="0">
            <a:spAutoFit/>
          </a:bodyPr>
          <a:lstStyle/>
          <a:p>
            <a:r>
              <a:rPr lang="en-AU" sz="800" dirty="0">
                <a:latin typeface="Arial Narrow" panose="020B0606020202030204" pitchFamily="34" charset="0"/>
                <a:cs typeface="Arial" panose="020B0604020202020204" pitchFamily="34" charset="0"/>
              </a:rPr>
              <a:t>Prey</a:t>
            </a:r>
            <a:endParaRPr lang="en-AU" sz="1000" dirty="0">
              <a:latin typeface="Arial Narrow" panose="020B0606020202030204" pitchFamily="34" charset="0"/>
              <a:cs typeface="Arial" panose="020B0604020202020204" pitchFamily="34" charset="0"/>
            </a:endParaRPr>
          </a:p>
        </p:txBody>
      </p:sp>
      <p:sp>
        <p:nvSpPr>
          <p:cNvPr id="100" name="TextBox 99">
            <a:extLst>
              <a:ext uri="{FF2B5EF4-FFF2-40B4-BE49-F238E27FC236}">
                <a16:creationId xmlns:a16="http://schemas.microsoft.com/office/drawing/2014/main" id="{ADCECBD0-6B2C-4AA3-982E-4054F7A315C5}"/>
              </a:ext>
            </a:extLst>
          </p:cNvPr>
          <p:cNvSpPr txBox="1"/>
          <p:nvPr/>
        </p:nvSpPr>
        <p:spPr>
          <a:xfrm rot="20632207">
            <a:off x="472907" y="1782981"/>
            <a:ext cx="706037" cy="215444"/>
          </a:xfrm>
          <a:prstGeom prst="rect">
            <a:avLst/>
          </a:prstGeom>
          <a:noFill/>
        </p:spPr>
        <p:txBody>
          <a:bodyPr wrap="square" rtlCol="0">
            <a:spAutoFit/>
          </a:bodyPr>
          <a:lstStyle/>
          <a:p>
            <a:r>
              <a:rPr lang="en-AU" sz="800" dirty="0">
                <a:latin typeface="Arial Narrow" panose="020B0606020202030204" pitchFamily="34" charset="0"/>
                <a:cs typeface="Arial" panose="020B0604020202020204" pitchFamily="34" charset="0"/>
              </a:rPr>
              <a:t>Diversity </a:t>
            </a:r>
            <a:endParaRPr lang="en-AU" sz="1000" dirty="0">
              <a:latin typeface="Arial Narrow" panose="020B0606020202030204" pitchFamily="34" charset="0"/>
              <a:cs typeface="Arial" panose="020B0604020202020204" pitchFamily="34" charset="0"/>
            </a:endParaRPr>
          </a:p>
        </p:txBody>
      </p:sp>
      <p:sp>
        <p:nvSpPr>
          <p:cNvPr id="102" name="Rectangle 101">
            <a:extLst>
              <a:ext uri="{FF2B5EF4-FFF2-40B4-BE49-F238E27FC236}">
                <a16:creationId xmlns:a16="http://schemas.microsoft.com/office/drawing/2014/main" id="{CBBD957A-FA4F-49E4-8503-36AC4760AFAD}"/>
              </a:ext>
            </a:extLst>
          </p:cNvPr>
          <p:cNvSpPr/>
          <p:nvPr/>
        </p:nvSpPr>
        <p:spPr>
          <a:xfrm>
            <a:off x="502053" y="5136378"/>
            <a:ext cx="5881835" cy="929782"/>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3" name="Rectangle 102">
            <a:extLst>
              <a:ext uri="{FF2B5EF4-FFF2-40B4-BE49-F238E27FC236}">
                <a16:creationId xmlns:a16="http://schemas.microsoft.com/office/drawing/2014/main" id="{E78F4D57-EE7B-4606-A69F-15FAADA1CE84}"/>
              </a:ext>
            </a:extLst>
          </p:cNvPr>
          <p:cNvSpPr/>
          <p:nvPr/>
        </p:nvSpPr>
        <p:spPr>
          <a:xfrm>
            <a:off x="457779" y="5149639"/>
            <a:ext cx="6610893" cy="276999"/>
          </a:xfrm>
          <a:prstGeom prst="rect">
            <a:avLst/>
          </a:prstGeom>
        </p:spPr>
        <p:txBody>
          <a:bodyPr wrap="square">
            <a:spAutoFit/>
          </a:bodyPr>
          <a:lstStyle/>
          <a:p>
            <a:pPr>
              <a:spcAft>
                <a:spcPts val="0"/>
              </a:spcAft>
            </a:pPr>
            <a:r>
              <a:rPr lang="en-AU" sz="1200" b="1" dirty="0">
                <a:latin typeface="Arial Narrow" panose="020B0606020202030204" pitchFamily="34" charset="0"/>
                <a:ea typeface="Times New Roman" panose="02020603050405020304" pitchFamily="18" charset="0"/>
              </a:rPr>
              <a:t>Q.  What do MSY models in single-species fisheries management (SSFM) ignore? Ans. </a:t>
            </a:r>
            <a:r>
              <a:rPr lang="en-AU" sz="800" dirty="0">
                <a:latin typeface="Arial Narrow" panose="020B0606020202030204" pitchFamily="34" charset="0"/>
                <a:ea typeface="Times New Roman" panose="02020603050405020304" pitchFamily="18" charset="0"/>
              </a:rPr>
              <a:t>(</a:t>
            </a:r>
            <a:r>
              <a:rPr lang="en-AU" sz="800" i="1" dirty="0">
                <a:latin typeface="Arial Narrow" panose="020B0606020202030204" pitchFamily="34" charset="0"/>
                <a:ea typeface="Times New Roman" panose="02020603050405020304" pitchFamily="18" charset="0"/>
              </a:rPr>
              <a:t>hint</a:t>
            </a:r>
            <a:r>
              <a:rPr lang="en-AU" sz="800" dirty="0">
                <a:latin typeface="Arial Narrow" panose="020B0606020202030204" pitchFamily="34" charset="0"/>
                <a:ea typeface="Times New Roman" panose="02020603050405020304" pitchFamily="18" charset="0"/>
              </a:rPr>
              <a:t>: see bold)</a:t>
            </a:r>
            <a:endParaRPr lang="en-US" sz="1200" dirty="0">
              <a:latin typeface="Arial Narrow" panose="020B0606020202030204" pitchFamily="34" charset="0"/>
              <a:ea typeface="Times New Roman" panose="02020603050405020304" pitchFamily="18" charset="0"/>
            </a:endParaRPr>
          </a:p>
        </p:txBody>
      </p:sp>
      <p:sp>
        <p:nvSpPr>
          <p:cNvPr id="104" name="Rectangle 103">
            <a:extLst>
              <a:ext uri="{FF2B5EF4-FFF2-40B4-BE49-F238E27FC236}">
                <a16:creationId xmlns:a16="http://schemas.microsoft.com/office/drawing/2014/main" id="{6AC4C802-0D2F-446F-B21C-EBAA67D82FDD}"/>
              </a:ext>
            </a:extLst>
          </p:cNvPr>
          <p:cNvSpPr/>
          <p:nvPr/>
        </p:nvSpPr>
        <p:spPr>
          <a:xfrm>
            <a:off x="573212" y="5433449"/>
            <a:ext cx="5746040" cy="539197"/>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200" dirty="0">
                <a:solidFill>
                  <a:schemeClr val="tx1">
                    <a:lumMod val="65000"/>
                    <a:lumOff val="35000"/>
                  </a:schemeClr>
                </a:solidFill>
                <a:latin typeface="Comic Sans MS" panose="030F0702030302020204" pitchFamily="66" charset="0"/>
              </a:rPr>
              <a:t>The size and age of the animal being harvested, its reproductive status and the effects of fishing on the ecosystem more broadly</a:t>
            </a:r>
            <a:r>
              <a:rPr lang="en-AU" sz="1200" baseline="30000" dirty="0">
                <a:solidFill>
                  <a:schemeClr val="tx1">
                    <a:lumMod val="65000"/>
                    <a:lumOff val="35000"/>
                  </a:schemeClr>
                </a:solidFill>
                <a:latin typeface="Comic Sans MS" panose="030F0702030302020204" pitchFamily="66" charset="0"/>
              </a:rPr>
              <a:t>[1]</a:t>
            </a:r>
            <a:r>
              <a:rPr lang="en-AU" sz="1200" dirty="0">
                <a:solidFill>
                  <a:schemeClr val="tx1">
                    <a:lumMod val="65000"/>
                    <a:lumOff val="35000"/>
                  </a:schemeClr>
                </a:solidFill>
                <a:latin typeface="Comic Sans MS" panose="030F0702030302020204" pitchFamily="66" charset="0"/>
              </a:rPr>
              <a:t>. </a:t>
            </a:r>
          </a:p>
        </p:txBody>
      </p:sp>
      <p:sp>
        <p:nvSpPr>
          <p:cNvPr id="108" name="Rectangle 107">
            <a:extLst>
              <a:ext uri="{FF2B5EF4-FFF2-40B4-BE49-F238E27FC236}">
                <a16:creationId xmlns:a16="http://schemas.microsoft.com/office/drawing/2014/main" id="{A042A581-70FD-4EDC-A2B7-DADCB4F4FBF6}"/>
              </a:ext>
            </a:extLst>
          </p:cNvPr>
          <p:cNvSpPr/>
          <p:nvPr/>
        </p:nvSpPr>
        <p:spPr>
          <a:xfrm>
            <a:off x="502053" y="6122591"/>
            <a:ext cx="5881835" cy="1044737"/>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9" name="Rectangle 108">
            <a:extLst>
              <a:ext uri="{FF2B5EF4-FFF2-40B4-BE49-F238E27FC236}">
                <a16:creationId xmlns:a16="http://schemas.microsoft.com/office/drawing/2014/main" id="{2B15826E-2996-4464-8601-2042EEC50159}"/>
              </a:ext>
            </a:extLst>
          </p:cNvPr>
          <p:cNvSpPr/>
          <p:nvPr/>
        </p:nvSpPr>
        <p:spPr>
          <a:xfrm>
            <a:off x="482612" y="6130025"/>
            <a:ext cx="6349137" cy="276999"/>
          </a:xfrm>
          <a:prstGeom prst="rect">
            <a:avLst/>
          </a:prstGeom>
        </p:spPr>
        <p:txBody>
          <a:bodyPr wrap="square">
            <a:spAutoFit/>
          </a:bodyPr>
          <a:lstStyle/>
          <a:p>
            <a:pPr>
              <a:spcAft>
                <a:spcPts val="0"/>
              </a:spcAft>
            </a:pPr>
            <a:r>
              <a:rPr lang="en-AU" sz="1200" b="1" dirty="0">
                <a:latin typeface="Arial Narrow" panose="020B0606020202030204" pitchFamily="34" charset="0"/>
                <a:ea typeface="Times New Roman" panose="02020603050405020304" pitchFamily="18" charset="0"/>
              </a:rPr>
              <a:t>Q.  What are the unintended consequences of fishing that MSY models fail to address? Ans. </a:t>
            </a:r>
            <a:endParaRPr lang="en-US" sz="1200" dirty="0">
              <a:latin typeface="Arial Narrow" panose="020B0606020202030204" pitchFamily="34" charset="0"/>
              <a:ea typeface="Times New Roman" panose="02020603050405020304" pitchFamily="18" charset="0"/>
            </a:endParaRPr>
          </a:p>
        </p:txBody>
      </p:sp>
      <p:sp>
        <p:nvSpPr>
          <p:cNvPr id="110" name="Rectangle 109">
            <a:extLst>
              <a:ext uri="{FF2B5EF4-FFF2-40B4-BE49-F238E27FC236}">
                <a16:creationId xmlns:a16="http://schemas.microsoft.com/office/drawing/2014/main" id="{0D5BFDEE-04EA-4E3A-A321-BA4D48E1E007}"/>
              </a:ext>
            </a:extLst>
          </p:cNvPr>
          <p:cNvSpPr/>
          <p:nvPr/>
        </p:nvSpPr>
        <p:spPr>
          <a:xfrm>
            <a:off x="596289" y="6418411"/>
            <a:ext cx="5746040" cy="661203"/>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200" dirty="0">
                <a:solidFill>
                  <a:schemeClr val="tx1">
                    <a:lumMod val="65000"/>
                    <a:lumOff val="35000"/>
                  </a:schemeClr>
                </a:solidFill>
                <a:latin typeface="Comic Sans MS" panose="030F0702030302020204" pitchFamily="66" charset="0"/>
              </a:rPr>
              <a:t>Habitat destruction and bycatch. As well as any serious deterioration in trophic levels and ecosystem structure by removing top predators with unpredicted consequences at bottom trophic levels</a:t>
            </a:r>
            <a:r>
              <a:rPr lang="en-AU" sz="1200" baseline="30000" dirty="0">
                <a:solidFill>
                  <a:schemeClr val="tx1">
                    <a:lumMod val="65000"/>
                    <a:lumOff val="35000"/>
                  </a:schemeClr>
                </a:solidFill>
                <a:latin typeface="Comic Sans MS" panose="030F0702030302020204" pitchFamily="66" charset="0"/>
              </a:rPr>
              <a:t>[2]</a:t>
            </a:r>
            <a:r>
              <a:rPr lang="en-AU" sz="1200" dirty="0">
                <a:solidFill>
                  <a:schemeClr val="tx1">
                    <a:lumMod val="65000"/>
                    <a:lumOff val="35000"/>
                  </a:schemeClr>
                </a:solidFill>
                <a:latin typeface="Comic Sans MS" panose="030F0702030302020204" pitchFamily="66" charset="0"/>
              </a:rPr>
              <a:t>.  </a:t>
            </a:r>
          </a:p>
        </p:txBody>
      </p:sp>
      <p:sp>
        <p:nvSpPr>
          <p:cNvPr id="114" name="Rectangle 113">
            <a:extLst>
              <a:ext uri="{FF2B5EF4-FFF2-40B4-BE49-F238E27FC236}">
                <a16:creationId xmlns:a16="http://schemas.microsoft.com/office/drawing/2014/main" id="{C20A350B-7948-495E-983D-7B031722A410}"/>
              </a:ext>
            </a:extLst>
          </p:cNvPr>
          <p:cNvSpPr/>
          <p:nvPr/>
        </p:nvSpPr>
        <p:spPr>
          <a:xfrm>
            <a:off x="497166" y="7964349"/>
            <a:ext cx="5870318" cy="377331"/>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5" name="Rectangle 114">
            <a:extLst>
              <a:ext uri="{FF2B5EF4-FFF2-40B4-BE49-F238E27FC236}">
                <a16:creationId xmlns:a16="http://schemas.microsoft.com/office/drawing/2014/main" id="{87BBA0BC-944D-4B5B-BFC8-B4C13FB4A502}"/>
              </a:ext>
            </a:extLst>
          </p:cNvPr>
          <p:cNvSpPr/>
          <p:nvPr/>
        </p:nvSpPr>
        <p:spPr>
          <a:xfrm>
            <a:off x="525461" y="7993637"/>
            <a:ext cx="5842022" cy="276999"/>
          </a:xfrm>
          <a:prstGeom prst="rect">
            <a:avLst/>
          </a:prstGeom>
        </p:spPr>
        <p:txBody>
          <a:bodyPr wrap="square">
            <a:spAutoFit/>
          </a:bodyPr>
          <a:lstStyle/>
          <a:p>
            <a:pPr>
              <a:spcAft>
                <a:spcPts val="0"/>
              </a:spcAft>
            </a:pPr>
            <a:r>
              <a:rPr lang="en-AU" sz="1200" b="1" dirty="0">
                <a:latin typeface="Arial Narrow" panose="020B0606020202030204" pitchFamily="34" charset="0"/>
                <a:ea typeface="Times New Roman" panose="02020603050405020304" pitchFamily="18" charset="0"/>
              </a:rPr>
              <a:t>Activity: Name 2 EBFM tools:</a:t>
            </a:r>
            <a:endParaRPr lang="en-US" sz="1200" b="1" dirty="0">
              <a:latin typeface="Arial Narrow" panose="020B0606020202030204" pitchFamily="34" charset="0"/>
              <a:ea typeface="Times New Roman" panose="02020603050405020304" pitchFamily="18" charset="0"/>
            </a:endParaRPr>
          </a:p>
        </p:txBody>
      </p:sp>
      <p:sp>
        <p:nvSpPr>
          <p:cNvPr id="116" name="Rectangle 115">
            <a:extLst>
              <a:ext uri="{FF2B5EF4-FFF2-40B4-BE49-F238E27FC236}">
                <a16:creationId xmlns:a16="http://schemas.microsoft.com/office/drawing/2014/main" id="{BEB930C7-0B75-4C1F-9B76-B7B8629F7649}"/>
              </a:ext>
            </a:extLst>
          </p:cNvPr>
          <p:cNvSpPr/>
          <p:nvPr/>
        </p:nvSpPr>
        <p:spPr>
          <a:xfrm>
            <a:off x="2511254" y="8009903"/>
            <a:ext cx="3812813" cy="274016"/>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200" dirty="0">
              <a:solidFill>
                <a:schemeClr val="tx1">
                  <a:lumMod val="65000"/>
                  <a:lumOff val="35000"/>
                </a:schemeClr>
              </a:solidFill>
              <a:latin typeface="Comic Sans MS" panose="030F0702030302020204" pitchFamily="66" charset="0"/>
            </a:endParaRPr>
          </a:p>
        </p:txBody>
      </p:sp>
      <p:sp>
        <p:nvSpPr>
          <p:cNvPr id="117" name="Rectangle 116">
            <a:extLst>
              <a:ext uri="{FF2B5EF4-FFF2-40B4-BE49-F238E27FC236}">
                <a16:creationId xmlns:a16="http://schemas.microsoft.com/office/drawing/2014/main" id="{954C5E00-03FC-4EB0-B04B-631842F2960A}"/>
              </a:ext>
            </a:extLst>
          </p:cNvPr>
          <p:cNvSpPr/>
          <p:nvPr/>
        </p:nvSpPr>
        <p:spPr>
          <a:xfrm flipH="1">
            <a:off x="2532962" y="8000278"/>
            <a:ext cx="3812813" cy="276999"/>
          </a:xfrm>
          <a:prstGeom prst="rect">
            <a:avLst/>
          </a:prstGeom>
        </p:spPr>
        <p:txBody>
          <a:bodyPr wrap="square">
            <a:spAutoFit/>
          </a:bodyPr>
          <a:lstStyle/>
          <a:p>
            <a:r>
              <a:rPr lang="en-AU" sz="1200" dirty="0">
                <a:solidFill>
                  <a:schemeClr val="tx1">
                    <a:lumMod val="65000"/>
                    <a:lumOff val="35000"/>
                  </a:schemeClr>
                </a:solidFill>
                <a:latin typeface="Comic Sans MS" panose="030F0702030302020204" pitchFamily="66" charset="0"/>
              </a:rPr>
              <a:t>Marine Protected Areas and bycatch reduction</a:t>
            </a:r>
          </a:p>
        </p:txBody>
      </p:sp>
      <p:sp>
        <p:nvSpPr>
          <p:cNvPr id="118" name="Rectangle 117">
            <a:extLst>
              <a:ext uri="{FF2B5EF4-FFF2-40B4-BE49-F238E27FC236}">
                <a16:creationId xmlns:a16="http://schemas.microsoft.com/office/drawing/2014/main" id="{BE68FF65-36CF-42E8-B027-36BD487ACA57}"/>
              </a:ext>
            </a:extLst>
          </p:cNvPr>
          <p:cNvSpPr/>
          <p:nvPr/>
        </p:nvSpPr>
        <p:spPr>
          <a:xfrm>
            <a:off x="431591" y="8327067"/>
            <a:ext cx="6180646" cy="530915"/>
          </a:xfrm>
          <a:prstGeom prst="rect">
            <a:avLst/>
          </a:prstGeom>
        </p:spPr>
        <p:txBody>
          <a:bodyPr wrap="square">
            <a:spAutoFit/>
          </a:bodyPr>
          <a:lstStyle/>
          <a:p>
            <a:r>
              <a:rPr lang="en-AU" sz="570" baseline="30000" dirty="0">
                <a:latin typeface="Arial Narrow" panose="020B0606020202030204" pitchFamily="34" charset="0"/>
              </a:rPr>
              <a:t>[1] </a:t>
            </a:r>
            <a:r>
              <a:rPr lang="en-AU" sz="570" dirty="0">
                <a:latin typeface="Arial Narrow" panose="020B0606020202030204" pitchFamily="34" charset="0"/>
              </a:rPr>
              <a:t>QCAA</a:t>
            </a:r>
            <a:r>
              <a:rPr lang="en-US" sz="570" dirty="0">
                <a:latin typeface="Arial Narrow" panose="020B0606020202030204" pitchFamily="34" charset="0"/>
              </a:rPr>
              <a:t> (2018). Marine Science 2019 v1.2: General Senior </a:t>
            </a:r>
            <a:r>
              <a:rPr lang="en-US" sz="570" dirty="0" err="1">
                <a:latin typeface="Arial Narrow" panose="020B0606020202030204" pitchFamily="34" charset="0"/>
              </a:rPr>
              <a:t>Syllubus</a:t>
            </a:r>
            <a:r>
              <a:rPr lang="en-US" sz="570" dirty="0">
                <a:latin typeface="Arial Narrow" panose="020B0606020202030204" pitchFamily="34" charset="0"/>
              </a:rPr>
              <a:t>. QCAA. Accessed 13.04.2019 from: https://www.qcaa.qld.edu.au/senior/senior-subjects/sciences/marine-science/syllabus</a:t>
            </a:r>
          </a:p>
          <a:p>
            <a:r>
              <a:rPr lang="en-US" sz="570" baseline="30000" dirty="0">
                <a:latin typeface="Arial Narrow" panose="020B0606020202030204" pitchFamily="34" charset="0"/>
              </a:rPr>
              <a:t>[2] </a:t>
            </a:r>
            <a:r>
              <a:rPr lang="en-US" sz="570" dirty="0">
                <a:latin typeface="Arial Narrow" panose="020B0606020202030204" pitchFamily="34" charset="0"/>
              </a:rPr>
              <a:t>Zhou, S., Smith, A.D.M., Punt, A., Richardson, A.J., Gibbs, M., Fulton, E.A., Pascoe, S., Bulman, C., Bayliss, P. and Sainsbury, K.</a:t>
            </a:r>
            <a:r>
              <a:rPr lang="en-US" sz="570" i="1" dirty="0">
                <a:latin typeface="Arial Narrow" panose="020B0606020202030204" pitchFamily="34" charset="0"/>
              </a:rPr>
              <a:t> </a:t>
            </a:r>
            <a:r>
              <a:rPr lang="en-US" sz="570" dirty="0">
                <a:latin typeface="Arial Narrow" panose="020B0606020202030204" pitchFamily="34" charset="0"/>
              </a:rPr>
              <a:t>(2010). Ecosystem-based fisheries management requires a change to the selective fishing philosophy. </a:t>
            </a:r>
            <a:r>
              <a:rPr lang="en-US" sz="570" i="1" dirty="0">
                <a:latin typeface="Arial Narrow" panose="020B0606020202030204" pitchFamily="34" charset="0"/>
              </a:rPr>
              <a:t>PNAS </a:t>
            </a:r>
            <a:r>
              <a:rPr lang="en-AU" sz="570" i="1" dirty="0">
                <a:latin typeface="Arial Narrow" panose="020B0606020202030204" pitchFamily="34" charset="0"/>
              </a:rPr>
              <a:t> 107(21):9485-9 DOI: 10.1073/pnas.0912771107</a:t>
            </a:r>
          </a:p>
          <a:p>
            <a:r>
              <a:rPr lang="en-AU" sz="570" baseline="30000" dirty="0">
                <a:latin typeface="Arial Narrow" panose="020B0606020202030204" pitchFamily="34" charset="0"/>
              </a:rPr>
              <a:t>[3] </a:t>
            </a:r>
            <a:r>
              <a:rPr lang="en-AU" sz="570" dirty="0" err="1">
                <a:latin typeface="Arial Narrow" panose="020B0606020202030204" pitchFamily="34" charset="0"/>
              </a:rPr>
              <a:t>Trochta</a:t>
            </a:r>
            <a:r>
              <a:rPr lang="en-AU" sz="570" dirty="0">
                <a:latin typeface="Arial Narrow" panose="020B0606020202030204" pitchFamily="34" charset="0"/>
              </a:rPr>
              <a:t>, J.T., Pons, M., Rudd, M.B., </a:t>
            </a:r>
            <a:r>
              <a:rPr lang="en-AU" sz="570" dirty="0" err="1">
                <a:latin typeface="Arial Narrow" panose="020B0606020202030204" pitchFamily="34" charset="0"/>
              </a:rPr>
              <a:t>Krigbaum</a:t>
            </a:r>
            <a:r>
              <a:rPr lang="en-AU" sz="570" dirty="0">
                <a:latin typeface="Arial Narrow" panose="020B0606020202030204" pitchFamily="34" charset="0"/>
              </a:rPr>
              <a:t>, M., </a:t>
            </a:r>
            <a:r>
              <a:rPr lang="en-AU" sz="570" dirty="0" err="1">
                <a:latin typeface="Arial Narrow" panose="020B0606020202030204" pitchFamily="34" charset="0"/>
              </a:rPr>
              <a:t>Tanz</a:t>
            </a:r>
            <a:r>
              <a:rPr lang="en-AU" sz="570" dirty="0">
                <a:latin typeface="Arial Narrow" panose="020B0606020202030204" pitchFamily="34" charset="0"/>
              </a:rPr>
              <a:t>, A. and </a:t>
            </a:r>
            <a:r>
              <a:rPr lang="en-AU" sz="570" dirty="0" err="1">
                <a:latin typeface="Arial Narrow" panose="020B0606020202030204" pitchFamily="34" charset="0"/>
              </a:rPr>
              <a:t>Hilborn</a:t>
            </a:r>
            <a:r>
              <a:rPr lang="en-AU" sz="570" dirty="0">
                <a:latin typeface="Arial Narrow" panose="020B0606020202030204" pitchFamily="34" charset="0"/>
              </a:rPr>
              <a:t>, R. (2018). Ecosystem-based fisheries management: Perception on definitions, implementations, and aspirations. </a:t>
            </a:r>
            <a:r>
              <a:rPr lang="en-AU" sz="570" i="1" dirty="0" err="1">
                <a:latin typeface="Arial Narrow" panose="020B0606020202030204" pitchFamily="34" charset="0"/>
              </a:rPr>
              <a:t>PLoS</a:t>
            </a:r>
            <a:r>
              <a:rPr lang="en-AU" sz="570" i="1" dirty="0">
                <a:latin typeface="Arial Narrow" panose="020B0606020202030204" pitchFamily="34" charset="0"/>
              </a:rPr>
              <a:t> ONE 13(1):e0190468. DOI: 10.1371/journal.pone.0190467</a:t>
            </a:r>
            <a:endParaRPr lang="en-US" sz="570" i="1" dirty="0">
              <a:latin typeface="Arial Narrow" panose="020B0606020202030204" pitchFamily="34" charset="0"/>
            </a:endParaRPr>
          </a:p>
        </p:txBody>
      </p:sp>
      <p:sp>
        <p:nvSpPr>
          <p:cNvPr id="91" name="Oval 90">
            <a:extLst>
              <a:ext uri="{FF2B5EF4-FFF2-40B4-BE49-F238E27FC236}">
                <a16:creationId xmlns:a16="http://schemas.microsoft.com/office/drawing/2014/main" id="{7B62373C-C534-4505-930D-7BE5C011BAA7}"/>
              </a:ext>
            </a:extLst>
          </p:cNvPr>
          <p:cNvSpPr/>
          <p:nvPr/>
        </p:nvSpPr>
        <p:spPr>
          <a:xfrm>
            <a:off x="4600514" y="590461"/>
            <a:ext cx="176053" cy="15005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93" name="TextBox 92">
            <a:extLst>
              <a:ext uri="{FF2B5EF4-FFF2-40B4-BE49-F238E27FC236}">
                <a16:creationId xmlns:a16="http://schemas.microsoft.com/office/drawing/2014/main" id="{80BA6413-D476-4255-B275-86D1E1D7B2B7}"/>
              </a:ext>
            </a:extLst>
          </p:cNvPr>
          <p:cNvSpPr txBox="1"/>
          <p:nvPr/>
        </p:nvSpPr>
        <p:spPr>
          <a:xfrm>
            <a:off x="4517297" y="572656"/>
            <a:ext cx="388137" cy="184666"/>
          </a:xfrm>
          <a:prstGeom prst="rect">
            <a:avLst/>
          </a:prstGeom>
          <a:noFill/>
        </p:spPr>
        <p:txBody>
          <a:bodyPr wrap="square" rtlCol="0">
            <a:spAutoFit/>
          </a:bodyPr>
          <a:lstStyle/>
          <a:p>
            <a:r>
              <a:rPr lang="en-AU" sz="600" b="1" dirty="0">
                <a:solidFill>
                  <a:schemeClr val="bg1"/>
                </a:solidFill>
                <a:latin typeface="Arial Narrow" panose="020B0606020202030204" pitchFamily="34" charset="0"/>
              </a:rPr>
              <a:t>T144</a:t>
            </a:r>
          </a:p>
        </p:txBody>
      </p:sp>
    </p:spTree>
    <p:extLst>
      <p:ext uri="{BB962C8B-B14F-4D97-AF65-F5344CB8AC3E}">
        <p14:creationId xmlns:p14="http://schemas.microsoft.com/office/powerpoint/2010/main" val="261906848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 name="Straight Connector 14"/>
          <p:cNvCxnSpPr/>
          <p:nvPr/>
        </p:nvCxnSpPr>
        <p:spPr>
          <a:xfrm flipH="1">
            <a:off x="508863" y="969600"/>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extBox 17"/>
          <p:cNvSpPr txBox="1"/>
          <p:nvPr/>
        </p:nvSpPr>
        <p:spPr>
          <a:xfrm>
            <a:off x="5486430" y="14613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
        <p:nvSpPr>
          <p:cNvPr id="3" name="TextBox 2"/>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12" name="TextBox 36"/>
          <p:cNvSpPr txBox="1"/>
          <p:nvPr/>
        </p:nvSpPr>
        <p:spPr>
          <a:xfrm>
            <a:off x="5876474" y="8805118"/>
            <a:ext cx="52124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100" dirty="0">
                <a:latin typeface="Arial Narrow" pitchFamily="34" charset="0"/>
              </a:rPr>
              <a:t>139</a:t>
            </a:r>
            <a:endParaRPr lang="en-AU" sz="1100" dirty="0">
              <a:latin typeface="Arial Narrow" pitchFamily="34" charset="0"/>
            </a:endParaRPr>
          </a:p>
        </p:txBody>
      </p:sp>
      <p:sp>
        <p:nvSpPr>
          <p:cNvPr id="57" name="TextBox 36"/>
          <p:cNvSpPr txBox="1"/>
          <p:nvPr/>
        </p:nvSpPr>
        <p:spPr>
          <a:xfrm>
            <a:off x="463269" y="8810616"/>
            <a:ext cx="219901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2019 	                                               </a:t>
            </a:r>
            <a:endParaRPr lang="en-AU" sz="1100" b="1" dirty="0">
              <a:latin typeface="Arial Narrow" pitchFamily="34" charset="0"/>
            </a:endParaRPr>
          </a:p>
        </p:txBody>
      </p:sp>
      <p:cxnSp>
        <p:nvCxnSpPr>
          <p:cNvPr id="19" name="Straight Connector 18"/>
          <p:cNvCxnSpPr/>
          <p:nvPr/>
        </p:nvCxnSpPr>
        <p:spPr>
          <a:xfrm flipH="1">
            <a:off x="482612" y="8817257"/>
            <a:ext cx="5907340" cy="422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9" name="TextBox 58">
            <a:extLst>
              <a:ext uri="{FF2B5EF4-FFF2-40B4-BE49-F238E27FC236}">
                <a16:creationId xmlns:a16="http://schemas.microsoft.com/office/drawing/2014/main" id="{B47AF8B6-8FB8-4F6E-8771-2ABC2CA0462D}"/>
              </a:ext>
            </a:extLst>
          </p:cNvPr>
          <p:cNvSpPr txBox="1"/>
          <p:nvPr/>
        </p:nvSpPr>
        <p:spPr>
          <a:xfrm>
            <a:off x="1374209" y="82118"/>
            <a:ext cx="4112222" cy="738664"/>
          </a:xfrm>
          <a:prstGeom prst="rect">
            <a:avLst/>
          </a:prstGeom>
          <a:noFill/>
        </p:spPr>
        <p:txBody>
          <a:bodyPr wrap="square" rtlCol="0">
            <a:spAutoFit/>
          </a:bodyPr>
          <a:lstStyle/>
          <a:p>
            <a:r>
              <a:rPr lang="en-US" b="1" dirty="0">
                <a:latin typeface="Arial Narrow" pitchFamily="34" charset="0"/>
              </a:rPr>
              <a:t>MPAs – </a:t>
            </a:r>
            <a:r>
              <a:rPr lang="en-US" sz="1200" dirty="0">
                <a:latin typeface="Arial Narrow" pitchFamily="34" charset="0"/>
              </a:rPr>
              <a:t>Understand the value of marine protected areas including estuarine and open-water environments to fisheries sustainability</a:t>
            </a:r>
          </a:p>
          <a:p>
            <a:r>
              <a:rPr lang="en-US" sz="1200" b="1" dirty="0">
                <a:latin typeface="Arial Narrow" panose="020B0606020202030204" pitchFamily="34" charset="0"/>
              </a:rPr>
              <a:t> </a:t>
            </a:r>
            <a:endParaRPr lang="en-US" sz="1200" i="1" dirty="0">
              <a:latin typeface="Arial Narrow" pitchFamily="34" charset="0"/>
            </a:endParaRPr>
          </a:p>
        </p:txBody>
      </p:sp>
      <p:sp>
        <p:nvSpPr>
          <p:cNvPr id="60" name="TextBox 36">
            <a:extLst>
              <a:ext uri="{FF2B5EF4-FFF2-40B4-BE49-F238E27FC236}">
                <a16:creationId xmlns:a16="http://schemas.microsoft.com/office/drawing/2014/main" id="{6DC2C05C-35D8-49B4-804A-8B8A559A864A}"/>
              </a:ext>
            </a:extLst>
          </p:cNvPr>
          <p:cNvSpPr txBox="1"/>
          <p:nvPr/>
        </p:nvSpPr>
        <p:spPr>
          <a:xfrm>
            <a:off x="2286712" y="8805118"/>
            <a:ext cx="3734575"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Unit 4. Topic 2. Subject Matter: Fisheries and Population Dynamics</a:t>
            </a:r>
            <a:endParaRPr lang="en-AU" sz="1100" b="1" dirty="0">
              <a:latin typeface="Arial Narrow" pitchFamily="34" charset="0"/>
            </a:endParaRPr>
          </a:p>
        </p:txBody>
      </p:sp>
      <p:sp>
        <p:nvSpPr>
          <p:cNvPr id="17" name="TextBox 16">
            <a:extLst>
              <a:ext uri="{FF2B5EF4-FFF2-40B4-BE49-F238E27FC236}">
                <a16:creationId xmlns:a16="http://schemas.microsoft.com/office/drawing/2014/main" id="{EF79B1A8-AC97-4449-84BA-7300F5F2C191}"/>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pic>
        <p:nvPicPr>
          <p:cNvPr id="2" name="Picture 1">
            <a:extLst>
              <a:ext uri="{FF2B5EF4-FFF2-40B4-BE49-F238E27FC236}">
                <a16:creationId xmlns:a16="http://schemas.microsoft.com/office/drawing/2014/main" id="{B40E84D5-206A-463C-8342-529D2D9F40DF}"/>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0"/>
                    </a14:imgEffect>
                    <a14:imgEffect>
                      <a14:brightnessContrast bright="40000" contrast="40000"/>
                    </a14:imgEffect>
                  </a14:imgLayer>
                </a14:imgProps>
              </a:ext>
            </a:extLst>
          </a:blip>
          <a:srcRect l="21311" t="5238" r="3557" b="17756"/>
          <a:stretch/>
        </p:blipFill>
        <p:spPr>
          <a:xfrm>
            <a:off x="499343" y="1387603"/>
            <a:ext cx="5872685" cy="3262378"/>
          </a:xfrm>
          <a:prstGeom prst="rect">
            <a:avLst/>
          </a:prstGeom>
        </p:spPr>
      </p:pic>
      <p:sp>
        <p:nvSpPr>
          <p:cNvPr id="13" name="Rectangle 12">
            <a:extLst>
              <a:ext uri="{FF2B5EF4-FFF2-40B4-BE49-F238E27FC236}">
                <a16:creationId xmlns:a16="http://schemas.microsoft.com/office/drawing/2014/main" id="{BBEEAA5A-E35B-4BD2-B4BB-EABF1A70A5A5}"/>
              </a:ext>
            </a:extLst>
          </p:cNvPr>
          <p:cNvSpPr/>
          <p:nvPr/>
        </p:nvSpPr>
        <p:spPr>
          <a:xfrm>
            <a:off x="372658" y="1024581"/>
            <a:ext cx="6039327" cy="307777"/>
          </a:xfrm>
          <a:prstGeom prst="rect">
            <a:avLst/>
          </a:prstGeom>
        </p:spPr>
        <p:txBody>
          <a:bodyPr wrap="square">
            <a:spAutoFit/>
          </a:bodyPr>
          <a:lstStyle/>
          <a:p>
            <a:pPr algn="ctr"/>
            <a:r>
              <a:rPr lang="en-AU" sz="1400" b="1" dirty="0">
                <a:latin typeface="Arial Narrow" panose="020B0606020202030204" pitchFamily="34" charset="0"/>
              </a:rPr>
              <a:t>These are all the marine protected areas (MPAs) around the world in May, 2019</a:t>
            </a:r>
            <a:r>
              <a:rPr lang="en-AU" sz="1400" b="1" baseline="30000" dirty="0">
                <a:latin typeface="Arial Narrow" panose="020B0606020202030204" pitchFamily="34" charset="0"/>
              </a:rPr>
              <a:t>[1]</a:t>
            </a:r>
            <a:r>
              <a:rPr lang="en-AU" sz="1400" b="1" dirty="0">
                <a:latin typeface="Arial Narrow" panose="020B0606020202030204" pitchFamily="34" charset="0"/>
              </a:rPr>
              <a:t>.</a:t>
            </a:r>
            <a:endParaRPr lang="en-US" sz="1100" dirty="0">
              <a:latin typeface="Arial Narrow" panose="020B0606020202030204" pitchFamily="34" charset="0"/>
            </a:endParaRPr>
          </a:p>
        </p:txBody>
      </p:sp>
      <p:sp>
        <p:nvSpPr>
          <p:cNvPr id="14" name="Rectangle 13">
            <a:extLst>
              <a:ext uri="{FF2B5EF4-FFF2-40B4-BE49-F238E27FC236}">
                <a16:creationId xmlns:a16="http://schemas.microsoft.com/office/drawing/2014/main" id="{40930E82-C31E-4BBF-92BD-05310AC49005}"/>
              </a:ext>
            </a:extLst>
          </p:cNvPr>
          <p:cNvSpPr/>
          <p:nvPr/>
        </p:nvSpPr>
        <p:spPr>
          <a:xfrm>
            <a:off x="443857" y="4649981"/>
            <a:ext cx="6213429" cy="646331"/>
          </a:xfrm>
          <a:prstGeom prst="rect">
            <a:avLst/>
          </a:prstGeom>
        </p:spPr>
        <p:txBody>
          <a:bodyPr wrap="square">
            <a:spAutoFit/>
          </a:bodyPr>
          <a:lstStyle/>
          <a:p>
            <a:r>
              <a:rPr lang="en-US" sz="1200" dirty="0">
                <a:latin typeface="Arial Narrow" panose="020B0606020202030204" pitchFamily="34" charset="0"/>
              </a:rPr>
              <a:t>This is a picture of 14,830 MPAs, covering 7.59% of the ocean, protecting a total area of 27,495,595km</a:t>
            </a:r>
            <a:r>
              <a:rPr lang="en-US" sz="1200" baseline="30000" dirty="0">
                <a:latin typeface="Arial Narrow" panose="020B0606020202030204" pitchFamily="34" charset="0"/>
              </a:rPr>
              <a:t>2</a:t>
            </a:r>
            <a:r>
              <a:rPr lang="en-US" sz="1200" dirty="0">
                <a:latin typeface="Arial Narrow" panose="020B0606020202030204" pitchFamily="34" charset="0"/>
              </a:rPr>
              <a:t>. This is a ten-fold increase from the year 2000 when MPAs only covered ~2,000,000km</a:t>
            </a:r>
            <a:r>
              <a:rPr lang="en-US" sz="1200" baseline="30000" dirty="0">
                <a:latin typeface="Arial Narrow" panose="020B0606020202030204" pitchFamily="34" charset="0"/>
              </a:rPr>
              <a:t>2</a:t>
            </a:r>
            <a:r>
              <a:rPr lang="en-US" sz="1200" dirty="0">
                <a:latin typeface="Arial Narrow" panose="020B0606020202030204" pitchFamily="34" charset="0"/>
              </a:rPr>
              <a:t>. National waters comprise 39% (protects 17.7%). The high seas comprise 61% (but only protect 1.18% of the high seas)</a:t>
            </a:r>
            <a:r>
              <a:rPr lang="en-US" sz="1200" baseline="30000" dirty="0">
                <a:latin typeface="Arial Narrow" panose="020B0606020202030204" pitchFamily="34" charset="0"/>
              </a:rPr>
              <a:t>[2]</a:t>
            </a:r>
            <a:r>
              <a:rPr lang="en-US" sz="1200" dirty="0">
                <a:latin typeface="Arial Narrow" panose="020B0606020202030204" pitchFamily="34" charset="0"/>
              </a:rPr>
              <a:t>.</a:t>
            </a:r>
            <a:endParaRPr lang="en-US" sz="1200" baseline="30000" dirty="0">
              <a:latin typeface="Arial Narrow" panose="020B0606020202030204" pitchFamily="34" charset="0"/>
            </a:endParaRPr>
          </a:p>
        </p:txBody>
      </p:sp>
      <p:sp>
        <p:nvSpPr>
          <p:cNvPr id="18" name="Rectangle 17">
            <a:extLst>
              <a:ext uri="{FF2B5EF4-FFF2-40B4-BE49-F238E27FC236}">
                <a16:creationId xmlns:a16="http://schemas.microsoft.com/office/drawing/2014/main" id="{35E130B6-E8A4-457B-9541-4E63ED7EADB3}"/>
              </a:ext>
            </a:extLst>
          </p:cNvPr>
          <p:cNvSpPr/>
          <p:nvPr/>
        </p:nvSpPr>
        <p:spPr>
          <a:xfrm>
            <a:off x="508862" y="5325525"/>
            <a:ext cx="5863485" cy="352402"/>
          </a:xfrm>
          <a:prstGeom prst="rect">
            <a:avLst/>
          </a:prstGeom>
          <a:solidFill>
            <a:schemeClr val="tx1"/>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0" name="Rectangle 19">
            <a:extLst>
              <a:ext uri="{FF2B5EF4-FFF2-40B4-BE49-F238E27FC236}">
                <a16:creationId xmlns:a16="http://schemas.microsoft.com/office/drawing/2014/main" id="{7FB9185D-8A7C-4904-BA44-956E22FAE28F}"/>
              </a:ext>
            </a:extLst>
          </p:cNvPr>
          <p:cNvSpPr/>
          <p:nvPr/>
        </p:nvSpPr>
        <p:spPr>
          <a:xfrm>
            <a:off x="495059" y="5363226"/>
            <a:ext cx="5876969" cy="276999"/>
          </a:xfrm>
          <a:prstGeom prst="rect">
            <a:avLst/>
          </a:prstGeom>
        </p:spPr>
        <p:txBody>
          <a:bodyPr wrap="square">
            <a:spAutoFit/>
          </a:bodyPr>
          <a:lstStyle/>
          <a:p>
            <a:pPr>
              <a:spcAft>
                <a:spcPts val="0"/>
              </a:spcAft>
            </a:pPr>
            <a:r>
              <a:rPr lang="en-AU" sz="1200" b="1" dirty="0">
                <a:solidFill>
                  <a:schemeClr val="bg1"/>
                </a:solidFill>
                <a:latin typeface="Arial Narrow" panose="020B0606020202030204" pitchFamily="34" charset="0"/>
                <a:ea typeface="Times New Roman" panose="02020603050405020304" pitchFamily="18" charset="0"/>
              </a:rPr>
              <a:t>Q. How many MPAs exist today? </a:t>
            </a:r>
            <a:r>
              <a:rPr lang="en-AU" sz="1200" b="1" baseline="30000" dirty="0">
                <a:solidFill>
                  <a:schemeClr val="bg1"/>
                </a:solidFill>
                <a:latin typeface="Arial Narrow" panose="020B0606020202030204" pitchFamily="34" charset="0"/>
                <a:ea typeface="Times New Roman" panose="02020603050405020304" pitchFamily="18" charset="0"/>
              </a:rPr>
              <a:t>[2]</a:t>
            </a:r>
            <a:r>
              <a:rPr lang="en-AU" sz="1200" b="1" dirty="0">
                <a:solidFill>
                  <a:schemeClr val="bg1"/>
                </a:solidFill>
                <a:latin typeface="Arial Narrow" panose="020B0606020202030204" pitchFamily="34" charset="0"/>
                <a:ea typeface="Times New Roman" panose="02020603050405020304" pitchFamily="18" charset="0"/>
              </a:rPr>
              <a:t> Ans.  </a:t>
            </a:r>
            <a:endParaRPr lang="en-US" sz="1200" dirty="0">
              <a:solidFill>
                <a:schemeClr val="bg1"/>
              </a:solidFill>
              <a:latin typeface="Arial Narrow" panose="020B0606020202030204" pitchFamily="34" charset="0"/>
              <a:ea typeface="Times New Roman" panose="02020603050405020304" pitchFamily="18" charset="0"/>
            </a:endParaRPr>
          </a:p>
        </p:txBody>
      </p:sp>
      <p:sp>
        <p:nvSpPr>
          <p:cNvPr id="22" name="Rectangle 21">
            <a:extLst>
              <a:ext uri="{FF2B5EF4-FFF2-40B4-BE49-F238E27FC236}">
                <a16:creationId xmlns:a16="http://schemas.microsoft.com/office/drawing/2014/main" id="{D1793F4D-9C42-46FE-A9EF-58030535754C}"/>
              </a:ext>
            </a:extLst>
          </p:cNvPr>
          <p:cNvSpPr/>
          <p:nvPr/>
        </p:nvSpPr>
        <p:spPr>
          <a:xfrm>
            <a:off x="435201" y="8495064"/>
            <a:ext cx="6180646" cy="437043"/>
          </a:xfrm>
          <a:prstGeom prst="rect">
            <a:avLst/>
          </a:prstGeom>
        </p:spPr>
        <p:txBody>
          <a:bodyPr wrap="square">
            <a:spAutoFit/>
          </a:bodyPr>
          <a:lstStyle/>
          <a:p>
            <a:r>
              <a:rPr lang="en-US" sz="790" baseline="30000" dirty="0">
                <a:latin typeface="Arial Narrow" panose="020B0606020202030204" pitchFamily="34" charset="0"/>
              </a:rPr>
              <a:t>[1] </a:t>
            </a:r>
            <a:r>
              <a:rPr lang="en-US" sz="790" dirty="0">
                <a:latin typeface="Arial Narrow" panose="020B0606020202030204" pitchFamily="34" charset="0"/>
              </a:rPr>
              <a:t>Global Fishing Watch (2016-2019). </a:t>
            </a:r>
            <a:r>
              <a:rPr lang="en-US" sz="790" i="1" dirty="0">
                <a:latin typeface="Arial Narrow" panose="020B0606020202030204" pitchFamily="34" charset="0"/>
              </a:rPr>
              <a:t>Global Fishing Watch. </a:t>
            </a:r>
            <a:r>
              <a:rPr lang="en-US" sz="790" dirty="0">
                <a:latin typeface="Arial Narrow" panose="020B0606020202030204" pitchFamily="34" charset="0"/>
              </a:rPr>
              <a:t>Accessed 09.05.2019 from: https://globalfishingwatch.org/map/</a:t>
            </a:r>
          </a:p>
          <a:p>
            <a:r>
              <a:rPr lang="en-US" sz="790" baseline="30000" dirty="0">
                <a:latin typeface="Arial Narrow" panose="020B0606020202030204" pitchFamily="34" charset="0"/>
              </a:rPr>
              <a:t>[2] </a:t>
            </a:r>
            <a:r>
              <a:rPr lang="en-US" sz="790" dirty="0">
                <a:latin typeface="Arial Narrow" panose="020B0606020202030204" pitchFamily="34" charset="0"/>
              </a:rPr>
              <a:t>Protected Planet (2014-2019). Explore the World’s Marine Protected Areas. UNEP-WCMC. Accessed 09.05.2019 from: https://www.protectedplanet.net/marine </a:t>
            </a:r>
            <a:endParaRPr lang="en-US" sz="790" baseline="30000" dirty="0">
              <a:latin typeface="Arial Narrow" panose="020B0606020202030204" pitchFamily="34" charset="0"/>
            </a:endParaRPr>
          </a:p>
          <a:p>
            <a:endParaRPr lang="en-US" sz="640" i="1" dirty="0">
              <a:latin typeface="Arial Narrow" panose="020B0606020202030204" pitchFamily="34" charset="0"/>
            </a:endParaRPr>
          </a:p>
        </p:txBody>
      </p:sp>
      <p:sp>
        <p:nvSpPr>
          <p:cNvPr id="23" name="Rectangle 22">
            <a:extLst>
              <a:ext uri="{FF2B5EF4-FFF2-40B4-BE49-F238E27FC236}">
                <a16:creationId xmlns:a16="http://schemas.microsoft.com/office/drawing/2014/main" id="{421D934F-00E9-4859-A0EB-DB641DA1B9BB}"/>
              </a:ext>
            </a:extLst>
          </p:cNvPr>
          <p:cNvSpPr/>
          <p:nvPr/>
        </p:nvSpPr>
        <p:spPr>
          <a:xfrm>
            <a:off x="424576" y="5707139"/>
            <a:ext cx="5863485" cy="1323439"/>
          </a:xfrm>
          <a:prstGeom prst="rect">
            <a:avLst/>
          </a:prstGeom>
        </p:spPr>
        <p:txBody>
          <a:bodyPr wrap="square">
            <a:spAutoFit/>
          </a:bodyPr>
          <a:lstStyle/>
          <a:p>
            <a:r>
              <a:rPr lang="en-US" sz="1600" b="1" dirty="0">
                <a:latin typeface="Arial Narrow" panose="020B0606020202030204" pitchFamily="34" charset="0"/>
              </a:rPr>
              <a:t>MPA formula for more fish!</a:t>
            </a:r>
          </a:p>
          <a:p>
            <a:endParaRPr lang="en-US" sz="400" b="1" dirty="0">
              <a:latin typeface="Arial Narrow" panose="020B0606020202030204" pitchFamily="34" charset="0"/>
            </a:endParaRPr>
          </a:p>
          <a:p>
            <a:pPr marL="171450" indent="-171450">
              <a:buFont typeface="Wingdings" panose="05000000000000000000" pitchFamily="2" charset="2"/>
              <a:buChar char="ü"/>
            </a:pPr>
            <a:r>
              <a:rPr lang="en-US" sz="1200" dirty="0">
                <a:latin typeface="Arial Narrow" panose="020B0606020202030204" pitchFamily="34" charset="0"/>
              </a:rPr>
              <a:t>Protect specific life stage (e.g. nursery ground, spawning season)</a:t>
            </a:r>
          </a:p>
          <a:p>
            <a:pPr marL="171450" indent="-171450">
              <a:buFont typeface="Wingdings" panose="05000000000000000000" pitchFamily="2" charset="2"/>
              <a:buChar char="ü"/>
            </a:pPr>
            <a:r>
              <a:rPr lang="en-US" sz="1200" dirty="0">
                <a:latin typeface="Arial Narrow" panose="020B0606020202030204" pitchFamily="34" charset="0"/>
              </a:rPr>
              <a:t>Protect critical functions (e.g. feeding grounds and spawning grounds)</a:t>
            </a:r>
          </a:p>
          <a:p>
            <a:pPr marL="171450" indent="-171450">
              <a:buFont typeface="Wingdings" panose="05000000000000000000" pitchFamily="2" charset="2"/>
              <a:buChar char="ü"/>
            </a:pPr>
            <a:r>
              <a:rPr lang="en-US" sz="1200" dirty="0">
                <a:latin typeface="Arial Narrow" panose="020B0606020202030204" pitchFamily="34" charset="0"/>
              </a:rPr>
              <a:t>Protect dispersion centers for the supply of larvae to a fishery</a:t>
            </a:r>
          </a:p>
          <a:p>
            <a:pPr marL="171450" indent="-171450">
              <a:buFont typeface="Wingdings" panose="05000000000000000000" pitchFamily="2" charset="2"/>
              <a:buChar char="ü"/>
            </a:pPr>
            <a:r>
              <a:rPr lang="en-US" sz="1200" dirty="0">
                <a:latin typeface="Arial Narrow" panose="020B0606020202030204" pitchFamily="34" charset="0"/>
              </a:rPr>
              <a:t>Protect critical environmental requirements for fished species</a:t>
            </a:r>
          </a:p>
          <a:p>
            <a:pPr marL="171450" indent="-171450">
              <a:buFont typeface="Wingdings" panose="05000000000000000000" pitchFamily="2" charset="2"/>
              <a:buChar char="ü"/>
            </a:pPr>
            <a:r>
              <a:rPr lang="en-US" sz="1200" dirty="0">
                <a:latin typeface="Arial Narrow" panose="020B0606020202030204" pitchFamily="34" charset="0"/>
              </a:rPr>
              <a:t>Protect ecosystem services (provisional, cultural, supporting, regulating)</a:t>
            </a:r>
          </a:p>
        </p:txBody>
      </p:sp>
      <p:sp>
        <p:nvSpPr>
          <p:cNvPr id="26" name="TextBox 25">
            <a:extLst>
              <a:ext uri="{FF2B5EF4-FFF2-40B4-BE49-F238E27FC236}">
                <a16:creationId xmlns:a16="http://schemas.microsoft.com/office/drawing/2014/main" id="{89A4CB60-E7A3-4228-940A-33AA779BFB7F}"/>
              </a:ext>
            </a:extLst>
          </p:cNvPr>
          <p:cNvSpPr txBox="1"/>
          <p:nvPr/>
        </p:nvSpPr>
        <p:spPr>
          <a:xfrm>
            <a:off x="4783776" y="5705109"/>
            <a:ext cx="1572102" cy="276999"/>
          </a:xfrm>
          <a:prstGeom prst="rect">
            <a:avLst/>
          </a:prstGeom>
          <a:noFill/>
        </p:spPr>
        <p:txBody>
          <a:bodyPr wrap="square" rtlCol="0">
            <a:spAutoFit/>
          </a:bodyPr>
          <a:lstStyle/>
          <a:p>
            <a:pPr algn="ctr"/>
            <a:r>
              <a:rPr lang="en-AU" sz="1200" b="1" dirty="0">
                <a:latin typeface="Arial Narrow" panose="020B0606020202030204" pitchFamily="34" charset="0"/>
              </a:rPr>
              <a:t>“Spill-over” effects</a:t>
            </a:r>
          </a:p>
        </p:txBody>
      </p:sp>
      <p:sp>
        <p:nvSpPr>
          <p:cNvPr id="27" name="Oval 26">
            <a:extLst>
              <a:ext uri="{FF2B5EF4-FFF2-40B4-BE49-F238E27FC236}">
                <a16:creationId xmlns:a16="http://schemas.microsoft.com/office/drawing/2014/main" id="{BB22146D-A1DA-4623-8071-8B6964162DF0}"/>
              </a:ext>
            </a:extLst>
          </p:cNvPr>
          <p:cNvSpPr/>
          <p:nvPr/>
        </p:nvSpPr>
        <p:spPr>
          <a:xfrm>
            <a:off x="5191647" y="5970966"/>
            <a:ext cx="873111" cy="919257"/>
          </a:xfrm>
          <a:prstGeom prst="ellipse">
            <a:avLst/>
          </a:prstGeom>
          <a:solidFill>
            <a:schemeClr val="bg1">
              <a:lumMod val="85000"/>
            </a:schemeClr>
          </a:solid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8" name="TextBox 27">
            <a:extLst>
              <a:ext uri="{FF2B5EF4-FFF2-40B4-BE49-F238E27FC236}">
                <a16:creationId xmlns:a16="http://schemas.microsoft.com/office/drawing/2014/main" id="{552F4EBE-A635-4DA6-AD3D-83CAB5300AC2}"/>
              </a:ext>
            </a:extLst>
          </p:cNvPr>
          <p:cNvSpPr txBox="1"/>
          <p:nvPr/>
        </p:nvSpPr>
        <p:spPr>
          <a:xfrm>
            <a:off x="5044331" y="6266416"/>
            <a:ext cx="1080120" cy="276999"/>
          </a:xfrm>
          <a:prstGeom prst="rect">
            <a:avLst/>
          </a:prstGeom>
          <a:noFill/>
        </p:spPr>
        <p:txBody>
          <a:bodyPr wrap="square" rtlCol="0">
            <a:spAutoFit/>
          </a:bodyPr>
          <a:lstStyle/>
          <a:p>
            <a:pPr algn="ctr"/>
            <a:r>
              <a:rPr lang="en-AU" sz="1200" b="1" dirty="0">
                <a:latin typeface="Arial Narrow" panose="020B0606020202030204" pitchFamily="34" charset="0"/>
              </a:rPr>
              <a:t>MPA</a:t>
            </a:r>
          </a:p>
        </p:txBody>
      </p:sp>
      <p:sp>
        <p:nvSpPr>
          <p:cNvPr id="29" name="Freeform: Shape 28">
            <a:extLst>
              <a:ext uri="{FF2B5EF4-FFF2-40B4-BE49-F238E27FC236}">
                <a16:creationId xmlns:a16="http://schemas.microsoft.com/office/drawing/2014/main" id="{840F246B-B26D-4AAC-AB02-4E9BAEA4187E}"/>
              </a:ext>
            </a:extLst>
          </p:cNvPr>
          <p:cNvSpPr/>
          <p:nvPr/>
        </p:nvSpPr>
        <p:spPr>
          <a:xfrm>
            <a:off x="5664321" y="6007562"/>
            <a:ext cx="165345" cy="213173"/>
          </a:xfrm>
          <a:custGeom>
            <a:avLst/>
            <a:gdLst>
              <a:gd name="connsiteX0" fmla="*/ 262467 w 296334"/>
              <a:gd name="connsiteY0" fmla="*/ 186267 h 321733"/>
              <a:gd name="connsiteX1" fmla="*/ 160867 w 296334"/>
              <a:gd name="connsiteY1" fmla="*/ 110067 h 321733"/>
              <a:gd name="connsiteX2" fmla="*/ 110067 w 296334"/>
              <a:gd name="connsiteY2" fmla="*/ 84667 h 321733"/>
              <a:gd name="connsiteX3" fmla="*/ 8467 w 296334"/>
              <a:gd name="connsiteY3" fmla="*/ 135467 h 321733"/>
              <a:gd name="connsiteX4" fmla="*/ 0 w 296334"/>
              <a:gd name="connsiteY4" fmla="*/ 160867 h 321733"/>
              <a:gd name="connsiteX5" fmla="*/ 50800 w 296334"/>
              <a:gd name="connsiteY5" fmla="*/ 313267 h 321733"/>
              <a:gd name="connsiteX6" fmla="*/ 76200 w 296334"/>
              <a:gd name="connsiteY6" fmla="*/ 321733 h 321733"/>
              <a:gd name="connsiteX7" fmla="*/ 135467 w 296334"/>
              <a:gd name="connsiteY7" fmla="*/ 313267 h 321733"/>
              <a:gd name="connsiteX8" fmla="*/ 186267 w 296334"/>
              <a:gd name="connsiteY8" fmla="*/ 237067 h 321733"/>
              <a:gd name="connsiteX9" fmla="*/ 220134 w 296334"/>
              <a:gd name="connsiteY9" fmla="*/ 186267 h 321733"/>
              <a:gd name="connsiteX10" fmla="*/ 228600 w 296334"/>
              <a:gd name="connsiteY10" fmla="*/ 110067 h 321733"/>
              <a:gd name="connsiteX11" fmla="*/ 245534 w 296334"/>
              <a:gd name="connsiteY11" fmla="*/ 0 h 321733"/>
              <a:gd name="connsiteX12" fmla="*/ 262467 w 296334"/>
              <a:gd name="connsiteY12" fmla="*/ 160867 h 321733"/>
              <a:gd name="connsiteX13" fmla="*/ 296334 w 296334"/>
              <a:gd name="connsiteY13" fmla="*/ 287867 h 321733"/>
              <a:gd name="connsiteX14" fmla="*/ 270934 w 296334"/>
              <a:gd name="connsiteY14" fmla="*/ 279400 h 321733"/>
              <a:gd name="connsiteX15" fmla="*/ 245534 w 296334"/>
              <a:gd name="connsiteY15" fmla="*/ 254000 h 321733"/>
              <a:gd name="connsiteX16" fmla="*/ 237067 w 296334"/>
              <a:gd name="connsiteY16" fmla="*/ 228600 h 321733"/>
              <a:gd name="connsiteX17" fmla="*/ 211667 w 296334"/>
              <a:gd name="connsiteY17" fmla="*/ 194733 h 321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6334" h="321733">
                <a:moveTo>
                  <a:pt x="262467" y="186267"/>
                </a:moveTo>
                <a:cubicBezTo>
                  <a:pt x="179694" y="115319"/>
                  <a:pt x="232476" y="154824"/>
                  <a:pt x="160867" y="110067"/>
                </a:cubicBezTo>
                <a:cubicBezTo>
                  <a:pt x="123351" y="86619"/>
                  <a:pt x="149234" y="97722"/>
                  <a:pt x="110067" y="84667"/>
                </a:cubicBezTo>
                <a:cubicBezTo>
                  <a:pt x="23641" y="101952"/>
                  <a:pt x="33615" y="76788"/>
                  <a:pt x="8467" y="135467"/>
                </a:cubicBezTo>
                <a:cubicBezTo>
                  <a:pt x="4951" y="143670"/>
                  <a:pt x="2822" y="152400"/>
                  <a:pt x="0" y="160867"/>
                </a:cubicBezTo>
                <a:cubicBezTo>
                  <a:pt x="11521" y="235753"/>
                  <a:pt x="-2282" y="267768"/>
                  <a:pt x="50800" y="313267"/>
                </a:cubicBezTo>
                <a:cubicBezTo>
                  <a:pt x="57576" y="319075"/>
                  <a:pt x="67733" y="318911"/>
                  <a:pt x="76200" y="321733"/>
                </a:cubicBezTo>
                <a:cubicBezTo>
                  <a:pt x="95956" y="318911"/>
                  <a:pt x="116938" y="320678"/>
                  <a:pt x="135467" y="313267"/>
                </a:cubicBezTo>
                <a:cubicBezTo>
                  <a:pt x="160775" y="303144"/>
                  <a:pt x="176824" y="253255"/>
                  <a:pt x="186267" y="237067"/>
                </a:cubicBezTo>
                <a:cubicBezTo>
                  <a:pt x="196522" y="219488"/>
                  <a:pt x="208845" y="203200"/>
                  <a:pt x="220134" y="186267"/>
                </a:cubicBezTo>
                <a:cubicBezTo>
                  <a:pt x="222956" y="160867"/>
                  <a:pt x="225430" y="135426"/>
                  <a:pt x="228600" y="110067"/>
                </a:cubicBezTo>
                <a:cubicBezTo>
                  <a:pt x="234046" y="66496"/>
                  <a:pt x="238473" y="42364"/>
                  <a:pt x="245534" y="0"/>
                </a:cubicBezTo>
                <a:cubicBezTo>
                  <a:pt x="266784" y="106257"/>
                  <a:pt x="239168" y="-41060"/>
                  <a:pt x="262467" y="160867"/>
                </a:cubicBezTo>
                <a:cubicBezTo>
                  <a:pt x="274150" y="262121"/>
                  <a:pt x="262406" y="236977"/>
                  <a:pt x="296334" y="287867"/>
                </a:cubicBezTo>
                <a:cubicBezTo>
                  <a:pt x="267190" y="317009"/>
                  <a:pt x="288519" y="305778"/>
                  <a:pt x="270934" y="279400"/>
                </a:cubicBezTo>
                <a:cubicBezTo>
                  <a:pt x="264292" y="269437"/>
                  <a:pt x="254001" y="262467"/>
                  <a:pt x="245534" y="254000"/>
                </a:cubicBezTo>
                <a:cubicBezTo>
                  <a:pt x="242712" y="245533"/>
                  <a:pt x="242642" y="235569"/>
                  <a:pt x="237067" y="228600"/>
                </a:cubicBezTo>
                <a:cubicBezTo>
                  <a:pt x="206970" y="190980"/>
                  <a:pt x="211667" y="231581"/>
                  <a:pt x="211667" y="194733"/>
                </a:cubicBezTo>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0" name="Freeform: Shape 29">
            <a:extLst>
              <a:ext uri="{FF2B5EF4-FFF2-40B4-BE49-F238E27FC236}">
                <a16:creationId xmlns:a16="http://schemas.microsoft.com/office/drawing/2014/main" id="{3D6070D2-E71B-4705-8986-3CA72D1111AB}"/>
              </a:ext>
            </a:extLst>
          </p:cNvPr>
          <p:cNvSpPr/>
          <p:nvPr/>
        </p:nvSpPr>
        <p:spPr>
          <a:xfrm>
            <a:off x="5480055" y="6042913"/>
            <a:ext cx="165345" cy="213173"/>
          </a:xfrm>
          <a:custGeom>
            <a:avLst/>
            <a:gdLst>
              <a:gd name="connsiteX0" fmla="*/ 262467 w 296334"/>
              <a:gd name="connsiteY0" fmla="*/ 186267 h 321733"/>
              <a:gd name="connsiteX1" fmla="*/ 160867 w 296334"/>
              <a:gd name="connsiteY1" fmla="*/ 110067 h 321733"/>
              <a:gd name="connsiteX2" fmla="*/ 110067 w 296334"/>
              <a:gd name="connsiteY2" fmla="*/ 84667 h 321733"/>
              <a:gd name="connsiteX3" fmla="*/ 8467 w 296334"/>
              <a:gd name="connsiteY3" fmla="*/ 135467 h 321733"/>
              <a:gd name="connsiteX4" fmla="*/ 0 w 296334"/>
              <a:gd name="connsiteY4" fmla="*/ 160867 h 321733"/>
              <a:gd name="connsiteX5" fmla="*/ 50800 w 296334"/>
              <a:gd name="connsiteY5" fmla="*/ 313267 h 321733"/>
              <a:gd name="connsiteX6" fmla="*/ 76200 w 296334"/>
              <a:gd name="connsiteY6" fmla="*/ 321733 h 321733"/>
              <a:gd name="connsiteX7" fmla="*/ 135467 w 296334"/>
              <a:gd name="connsiteY7" fmla="*/ 313267 h 321733"/>
              <a:gd name="connsiteX8" fmla="*/ 186267 w 296334"/>
              <a:gd name="connsiteY8" fmla="*/ 237067 h 321733"/>
              <a:gd name="connsiteX9" fmla="*/ 220134 w 296334"/>
              <a:gd name="connsiteY9" fmla="*/ 186267 h 321733"/>
              <a:gd name="connsiteX10" fmla="*/ 228600 w 296334"/>
              <a:gd name="connsiteY10" fmla="*/ 110067 h 321733"/>
              <a:gd name="connsiteX11" fmla="*/ 245534 w 296334"/>
              <a:gd name="connsiteY11" fmla="*/ 0 h 321733"/>
              <a:gd name="connsiteX12" fmla="*/ 262467 w 296334"/>
              <a:gd name="connsiteY12" fmla="*/ 160867 h 321733"/>
              <a:gd name="connsiteX13" fmla="*/ 296334 w 296334"/>
              <a:gd name="connsiteY13" fmla="*/ 287867 h 321733"/>
              <a:gd name="connsiteX14" fmla="*/ 270934 w 296334"/>
              <a:gd name="connsiteY14" fmla="*/ 279400 h 321733"/>
              <a:gd name="connsiteX15" fmla="*/ 245534 w 296334"/>
              <a:gd name="connsiteY15" fmla="*/ 254000 h 321733"/>
              <a:gd name="connsiteX16" fmla="*/ 237067 w 296334"/>
              <a:gd name="connsiteY16" fmla="*/ 228600 h 321733"/>
              <a:gd name="connsiteX17" fmla="*/ 211667 w 296334"/>
              <a:gd name="connsiteY17" fmla="*/ 194733 h 321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6334" h="321733">
                <a:moveTo>
                  <a:pt x="262467" y="186267"/>
                </a:moveTo>
                <a:cubicBezTo>
                  <a:pt x="179694" y="115319"/>
                  <a:pt x="232476" y="154824"/>
                  <a:pt x="160867" y="110067"/>
                </a:cubicBezTo>
                <a:cubicBezTo>
                  <a:pt x="123351" y="86619"/>
                  <a:pt x="149234" y="97722"/>
                  <a:pt x="110067" y="84667"/>
                </a:cubicBezTo>
                <a:cubicBezTo>
                  <a:pt x="23641" y="101952"/>
                  <a:pt x="33615" y="76788"/>
                  <a:pt x="8467" y="135467"/>
                </a:cubicBezTo>
                <a:cubicBezTo>
                  <a:pt x="4951" y="143670"/>
                  <a:pt x="2822" y="152400"/>
                  <a:pt x="0" y="160867"/>
                </a:cubicBezTo>
                <a:cubicBezTo>
                  <a:pt x="11521" y="235753"/>
                  <a:pt x="-2282" y="267768"/>
                  <a:pt x="50800" y="313267"/>
                </a:cubicBezTo>
                <a:cubicBezTo>
                  <a:pt x="57576" y="319075"/>
                  <a:pt x="67733" y="318911"/>
                  <a:pt x="76200" y="321733"/>
                </a:cubicBezTo>
                <a:cubicBezTo>
                  <a:pt x="95956" y="318911"/>
                  <a:pt x="116938" y="320678"/>
                  <a:pt x="135467" y="313267"/>
                </a:cubicBezTo>
                <a:cubicBezTo>
                  <a:pt x="160775" y="303144"/>
                  <a:pt x="176824" y="253255"/>
                  <a:pt x="186267" y="237067"/>
                </a:cubicBezTo>
                <a:cubicBezTo>
                  <a:pt x="196522" y="219488"/>
                  <a:pt x="208845" y="203200"/>
                  <a:pt x="220134" y="186267"/>
                </a:cubicBezTo>
                <a:cubicBezTo>
                  <a:pt x="222956" y="160867"/>
                  <a:pt x="225430" y="135426"/>
                  <a:pt x="228600" y="110067"/>
                </a:cubicBezTo>
                <a:cubicBezTo>
                  <a:pt x="234046" y="66496"/>
                  <a:pt x="238473" y="42364"/>
                  <a:pt x="245534" y="0"/>
                </a:cubicBezTo>
                <a:cubicBezTo>
                  <a:pt x="266784" y="106257"/>
                  <a:pt x="239168" y="-41060"/>
                  <a:pt x="262467" y="160867"/>
                </a:cubicBezTo>
                <a:cubicBezTo>
                  <a:pt x="274150" y="262121"/>
                  <a:pt x="262406" y="236977"/>
                  <a:pt x="296334" y="287867"/>
                </a:cubicBezTo>
                <a:cubicBezTo>
                  <a:pt x="267190" y="317009"/>
                  <a:pt x="288519" y="305778"/>
                  <a:pt x="270934" y="279400"/>
                </a:cubicBezTo>
                <a:cubicBezTo>
                  <a:pt x="264292" y="269437"/>
                  <a:pt x="254001" y="262467"/>
                  <a:pt x="245534" y="254000"/>
                </a:cubicBezTo>
                <a:cubicBezTo>
                  <a:pt x="242712" y="245533"/>
                  <a:pt x="242642" y="235569"/>
                  <a:pt x="237067" y="228600"/>
                </a:cubicBezTo>
                <a:cubicBezTo>
                  <a:pt x="206970" y="190980"/>
                  <a:pt x="211667" y="231581"/>
                  <a:pt x="211667" y="194733"/>
                </a:cubicBezTo>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1" name="Freeform: Shape 30">
            <a:extLst>
              <a:ext uri="{FF2B5EF4-FFF2-40B4-BE49-F238E27FC236}">
                <a16:creationId xmlns:a16="http://schemas.microsoft.com/office/drawing/2014/main" id="{F3B8D1CC-3488-43F3-ADA7-2460241EEA4F}"/>
              </a:ext>
            </a:extLst>
          </p:cNvPr>
          <p:cNvSpPr/>
          <p:nvPr/>
        </p:nvSpPr>
        <p:spPr>
          <a:xfrm>
            <a:off x="5295789" y="6102799"/>
            <a:ext cx="165345" cy="213173"/>
          </a:xfrm>
          <a:custGeom>
            <a:avLst/>
            <a:gdLst>
              <a:gd name="connsiteX0" fmla="*/ 262467 w 296334"/>
              <a:gd name="connsiteY0" fmla="*/ 186267 h 321733"/>
              <a:gd name="connsiteX1" fmla="*/ 160867 w 296334"/>
              <a:gd name="connsiteY1" fmla="*/ 110067 h 321733"/>
              <a:gd name="connsiteX2" fmla="*/ 110067 w 296334"/>
              <a:gd name="connsiteY2" fmla="*/ 84667 h 321733"/>
              <a:gd name="connsiteX3" fmla="*/ 8467 w 296334"/>
              <a:gd name="connsiteY3" fmla="*/ 135467 h 321733"/>
              <a:gd name="connsiteX4" fmla="*/ 0 w 296334"/>
              <a:gd name="connsiteY4" fmla="*/ 160867 h 321733"/>
              <a:gd name="connsiteX5" fmla="*/ 50800 w 296334"/>
              <a:gd name="connsiteY5" fmla="*/ 313267 h 321733"/>
              <a:gd name="connsiteX6" fmla="*/ 76200 w 296334"/>
              <a:gd name="connsiteY6" fmla="*/ 321733 h 321733"/>
              <a:gd name="connsiteX7" fmla="*/ 135467 w 296334"/>
              <a:gd name="connsiteY7" fmla="*/ 313267 h 321733"/>
              <a:gd name="connsiteX8" fmla="*/ 186267 w 296334"/>
              <a:gd name="connsiteY8" fmla="*/ 237067 h 321733"/>
              <a:gd name="connsiteX9" fmla="*/ 220134 w 296334"/>
              <a:gd name="connsiteY9" fmla="*/ 186267 h 321733"/>
              <a:gd name="connsiteX10" fmla="*/ 228600 w 296334"/>
              <a:gd name="connsiteY10" fmla="*/ 110067 h 321733"/>
              <a:gd name="connsiteX11" fmla="*/ 245534 w 296334"/>
              <a:gd name="connsiteY11" fmla="*/ 0 h 321733"/>
              <a:gd name="connsiteX12" fmla="*/ 262467 w 296334"/>
              <a:gd name="connsiteY12" fmla="*/ 160867 h 321733"/>
              <a:gd name="connsiteX13" fmla="*/ 296334 w 296334"/>
              <a:gd name="connsiteY13" fmla="*/ 287867 h 321733"/>
              <a:gd name="connsiteX14" fmla="*/ 270934 w 296334"/>
              <a:gd name="connsiteY14" fmla="*/ 279400 h 321733"/>
              <a:gd name="connsiteX15" fmla="*/ 245534 w 296334"/>
              <a:gd name="connsiteY15" fmla="*/ 254000 h 321733"/>
              <a:gd name="connsiteX16" fmla="*/ 237067 w 296334"/>
              <a:gd name="connsiteY16" fmla="*/ 228600 h 321733"/>
              <a:gd name="connsiteX17" fmla="*/ 211667 w 296334"/>
              <a:gd name="connsiteY17" fmla="*/ 194733 h 321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6334" h="321733">
                <a:moveTo>
                  <a:pt x="262467" y="186267"/>
                </a:moveTo>
                <a:cubicBezTo>
                  <a:pt x="179694" y="115319"/>
                  <a:pt x="232476" y="154824"/>
                  <a:pt x="160867" y="110067"/>
                </a:cubicBezTo>
                <a:cubicBezTo>
                  <a:pt x="123351" y="86619"/>
                  <a:pt x="149234" y="97722"/>
                  <a:pt x="110067" y="84667"/>
                </a:cubicBezTo>
                <a:cubicBezTo>
                  <a:pt x="23641" y="101952"/>
                  <a:pt x="33615" y="76788"/>
                  <a:pt x="8467" y="135467"/>
                </a:cubicBezTo>
                <a:cubicBezTo>
                  <a:pt x="4951" y="143670"/>
                  <a:pt x="2822" y="152400"/>
                  <a:pt x="0" y="160867"/>
                </a:cubicBezTo>
                <a:cubicBezTo>
                  <a:pt x="11521" y="235753"/>
                  <a:pt x="-2282" y="267768"/>
                  <a:pt x="50800" y="313267"/>
                </a:cubicBezTo>
                <a:cubicBezTo>
                  <a:pt x="57576" y="319075"/>
                  <a:pt x="67733" y="318911"/>
                  <a:pt x="76200" y="321733"/>
                </a:cubicBezTo>
                <a:cubicBezTo>
                  <a:pt x="95956" y="318911"/>
                  <a:pt x="116938" y="320678"/>
                  <a:pt x="135467" y="313267"/>
                </a:cubicBezTo>
                <a:cubicBezTo>
                  <a:pt x="160775" y="303144"/>
                  <a:pt x="176824" y="253255"/>
                  <a:pt x="186267" y="237067"/>
                </a:cubicBezTo>
                <a:cubicBezTo>
                  <a:pt x="196522" y="219488"/>
                  <a:pt x="208845" y="203200"/>
                  <a:pt x="220134" y="186267"/>
                </a:cubicBezTo>
                <a:cubicBezTo>
                  <a:pt x="222956" y="160867"/>
                  <a:pt x="225430" y="135426"/>
                  <a:pt x="228600" y="110067"/>
                </a:cubicBezTo>
                <a:cubicBezTo>
                  <a:pt x="234046" y="66496"/>
                  <a:pt x="238473" y="42364"/>
                  <a:pt x="245534" y="0"/>
                </a:cubicBezTo>
                <a:cubicBezTo>
                  <a:pt x="266784" y="106257"/>
                  <a:pt x="239168" y="-41060"/>
                  <a:pt x="262467" y="160867"/>
                </a:cubicBezTo>
                <a:cubicBezTo>
                  <a:pt x="274150" y="262121"/>
                  <a:pt x="262406" y="236977"/>
                  <a:pt x="296334" y="287867"/>
                </a:cubicBezTo>
                <a:cubicBezTo>
                  <a:pt x="267190" y="317009"/>
                  <a:pt x="288519" y="305778"/>
                  <a:pt x="270934" y="279400"/>
                </a:cubicBezTo>
                <a:cubicBezTo>
                  <a:pt x="264292" y="269437"/>
                  <a:pt x="254001" y="262467"/>
                  <a:pt x="245534" y="254000"/>
                </a:cubicBezTo>
                <a:cubicBezTo>
                  <a:pt x="242712" y="245533"/>
                  <a:pt x="242642" y="235569"/>
                  <a:pt x="237067" y="228600"/>
                </a:cubicBezTo>
                <a:cubicBezTo>
                  <a:pt x="206970" y="190980"/>
                  <a:pt x="211667" y="231581"/>
                  <a:pt x="211667" y="194733"/>
                </a:cubicBezTo>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2" name="Freeform: Shape 31">
            <a:extLst>
              <a:ext uri="{FF2B5EF4-FFF2-40B4-BE49-F238E27FC236}">
                <a16:creationId xmlns:a16="http://schemas.microsoft.com/office/drawing/2014/main" id="{8AB64A2B-F5F9-46A9-B64E-5821E419C3AC}"/>
              </a:ext>
            </a:extLst>
          </p:cNvPr>
          <p:cNvSpPr/>
          <p:nvPr/>
        </p:nvSpPr>
        <p:spPr>
          <a:xfrm>
            <a:off x="5798914" y="6194717"/>
            <a:ext cx="165345" cy="213173"/>
          </a:xfrm>
          <a:custGeom>
            <a:avLst/>
            <a:gdLst>
              <a:gd name="connsiteX0" fmla="*/ 262467 w 296334"/>
              <a:gd name="connsiteY0" fmla="*/ 186267 h 321733"/>
              <a:gd name="connsiteX1" fmla="*/ 160867 w 296334"/>
              <a:gd name="connsiteY1" fmla="*/ 110067 h 321733"/>
              <a:gd name="connsiteX2" fmla="*/ 110067 w 296334"/>
              <a:gd name="connsiteY2" fmla="*/ 84667 h 321733"/>
              <a:gd name="connsiteX3" fmla="*/ 8467 w 296334"/>
              <a:gd name="connsiteY3" fmla="*/ 135467 h 321733"/>
              <a:gd name="connsiteX4" fmla="*/ 0 w 296334"/>
              <a:gd name="connsiteY4" fmla="*/ 160867 h 321733"/>
              <a:gd name="connsiteX5" fmla="*/ 50800 w 296334"/>
              <a:gd name="connsiteY5" fmla="*/ 313267 h 321733"/>
              <a:gd name="connsiteX6" fmla="*/ 76200 w 296334"/>
              <a:gd name="connsiteY6" fmla="*/ 321733 h 321733"/>
              <a:gd name="connsiteX7" fmla="*/ 135467 w 296334"/>
              <a:gd name="connsiteY7" fmla="*/ 313267 h 321733"/>
              <a:gd name="connsiteX8" fmla="*/ 186267 w 296334"/>
              <a:gd name="connsiteY8" fmla="*/ 237067 h 321733"/>
              <a:gd name="connsiteX9" fmla="*/ 220134 w 296334"/>
              <a:gd name="connsiteY9" fmla="*/ 186267 h 321733"/>
              <a:gd name="connsiteX10" fmla="*/ 228600 w 296334"/>
              <a:gd name="connsiteY10" fmla="*/ 110067 h 321733"/>
              <a:gd name="connsiteX11" fmla="*/ 245534 w 296334"/>
              <a:gd name="connsiteY11" fmla="*/ 0 h 321733"/>
              <a:gd name="connsiteX12" fmla="*/ 262467 w 296334"/>
              <a:gd name="connsiteY12" fmla="*/ 160867 h 321733"/>
              <a:gd name="connsiteX13" fmla="*/ 296334 w 296334"/>
              <a:gd name="connsiteY13" fmla="*/ 287867 h 321733"/>
              <a:gd name="connsiteX14" fmla="*/ 270934 w 296334"/>
              <a:gd name="connsiteY14" fmla="*/ 279400 h 321733"/>
              <a:gd name="connsiteX15" fmla="*/ 245534 w 296334"/>
              <a:gd name="connsiteY15" fmla="*/ 254000 h 321733"/>
              <a:gd name="connsiteX16" fmla="*/ 237067 w 296334"/>
              <a:gd name="connsiteY16" fmla="*/ 228600 h 321733"/>
              <a:gd name="connsiteX17" fmla="*/ 211667 w 296334"/>
              <a:gd name="connsiteY17" fmla="*/ 194733 h 321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6334" h="321733">
                <a:moveTo>
                  <a:pt x="262467" y="186267"/>
                </a:moveTo>
                <a:cubicBezTo>
                  <a:pt x="179694" y="115319"/>
                  <a:pt x="232476" y="154824"/>
                  <a:pt x="160867" y="110067"/>
                </a:cubicBezTo>
                <a:cubicBezTo>
                  <a:pt x="123351" y="86619"/>
                  <a:pt x="149234" y="97722"/>
                  <a:pt x="110067" y="84667"/>
                </a:cubicBezTo>
                <a:cubicBezTo>
                  <a:pt x="23641" y="101952"/>
                  <a:pt x="33615" y="76788"/>
                  <a:pt x="8467" y="135467"/>
                </a:cubicBezTo>
                <a:cubicBezTo>
                  <a:pt x="4951" y="143670"/>
                  <a:pt x="2822" y="152400"/>
                  <a:pt x="0" y="160867"/>
                </a:cubicBezTo>
                <a:cubicBezTo>
                  <a:pt x="11521" y="235753"/>
                  <a:pt x="-2282" y="267768"/>
                  <a:pt x="50800" y="313267"/>
                </a:cubicBezTo>
                <a:cubicBezTo>
                  <a:pt x="57576" y="319075"/>
                  <a:pt x="67733" y="318911"/>
                  <a:pt x="76200" y="321733"/>
                </a:cubicBezTo>
                <a:cubicBezTo>
                  <a:pt x="95956" y="318911"/>
                  <a:pt x="116938" y="320678"/>
                  <a:pt x="135467" y="313267"/>
                </a:cubicBezTo>
                <a:cubicBezTo>
                  <a:pt x="160775" y="303144"/>
                  <a:pt x="176824" y="253255"/>
                  <a:pt x="186267" y="237067"/>
                </a:cubicBezTo>
                <a:cubicBezTo>
                  <a:pt x="196522" y="219488"/>
                  <a:pt x="208845" y="203200"/>
                  <a:pt x="220134" y="186267"/>
                </a:cubicBezTo>
                <a:cubicBezTo>
                  <a:pt x="222956" y="160867"/>
                  <a:pt x="225430" y="135426"/>
                  <a:pt x="228600" y="110067"/>
                </a:cubicBezTo>
                <a:cubicBezTo>
                  <a:pt x="234046" y="66496"/>
                  <a:pt x="238473" y="42364"/>
                  <a:pt x="245534" y="0"/>
                </a:cubicBezTo>
                <a:cubicBezTo>
                  <a:pt x="266784" y="106257"/>
                  <a:pt x="239168" y="-41060"/>
                  <a:pt x="262467" y="160867"/>
                </a:cubicBezTo>
                <a:cubicBezTo>
                  <a:pt x="274150" y="262121"/>
                  <a:pt x="262406" y="236977"/>
                  <a:pt x="296334" y="287867"/>
                </a:cubicBezTo>
                <a:cubicBezTo>
                  <a:pt x="267190" y="317009"/>
                  <a:pt x="288519" y="305778"/>
                  <a:pt x="270934" y="279400"/>
                </a:cubicBezTo>
                <a:cubicBezTo>
                  <a:pt x="264292" y="269437"/>
                  <a:pt x="254001" y="262467"/>
                  <a:pt x="245534" y="254000"/>
                </a:cubicBezTo>
                <a:cubicBezTo>
                  <a:pt x="242712" y="245533"/>
                  <a:pt x="242642" y="235569"/>
                  <a:pt x="237067" y="228600"/>
                </a:cubicBezTo>
                <a:cubicBezTo>
                  <a:pt x="206970" y="190980"/>
                  <a:pt x="211667" y="231581"/>
                  <a:pt x="211667" y="194733"/>
                </a:cubicBezTo>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4" name="Freeform: Shape 33">
            <a:extLst>
              <a:ext uri="{FF2B5EF4-FFF2-40B4-BE49-F238E27FC236}">
                <a16:creationId xmlns:a16="http://schemas.microsoft.com/office/drawing/2014/main" id="{7E3D8DA2-0350-49C3-8AC9-8C11D9F4635C}"/>
              </a:ext>
            </a:extLst>
          </p:cNvPr>
          <p:cNvSpPr/>
          <p:nvPr/>
        </p:nvSpPr>
        <p:spPr>
          <a:xfrm>
            <a:off x="5205858" y="6370618"/>
            <a:ext cx="165345" cy="213173"/>
          </a:xfrm>
          <a:custGeom>
            <a:avLst/>
            <a:gdLst>
              <a:gd name="connsiteX0" fmla="*/ 262467 w 296334"/>
              <a:gd name="connsiteY0" fmla="*/ 186267 h 321733"/>
              <a:gd name="connsiteX1" fmla="*/ 160867 w 296334"/>
              <a:gd name="connsiteY1" fmla="*/ 110067 h 321733"/>
              <a:gd name="connsiteX2" fmla="*/ 110067 w 296334"/>
              <a:gd name="connsiteY2" fmla="*/ 84667 h 321733"/>
              <a:gd name="connsiteX3" fmla="*/ 8467 w 296334"/>
              <a:gd name="connsiteY3" fmla="*/ 135467 h 321733"/>
              <a:gd name="connsiteX4" fmla="*/ 0 w 296334"/>
              <a:gd name="connsiteY4" fmla="*/ 160867 h 321733"/>
              <a:gd name="connsiteX5" fmla="*/ 50800 w 296334"/>
              <a:gd name="connsiteY5" fmla="*/ 313267 h 321733"/>
              <a:gd name="connsiteX6" fmla="*/ 76200 w 296334"/>
              <a:gd name="connsiteY6" fmla="*/ 321733 h 321733"/>
              <a:gd name="connsiteX7" fmla="*/ 135467 w 296334"/>
              <a:gd name="connsiteY7" fmla="*/ 313267 h 321733"/>
              <a:gd name="connsiteX8" fmla="*/ 186267 w 296334"/>
              <a:gd name="connsiteY8" fmla="*/ 237067 h 321733"/>
              <a:gd name="connsiteX9" fmla="*/ 220134 w 296334"/>
              <a:gd name="connsiteY9" fmla="*/ 186267 h 321733"/>
              <a:gd name="connsiteX10" fmla="*/ 228600 w 296334"/>
              <a:gd name="connsiteY10" fmla="*/ 110067 h 321733"/>
              <a:gd name="connsiteX11" fmla="*/ 245534 w 296334"/>
              <a:gd name="connsiteY11" fmla="*/ 0 h 321733"/>
              <a:gd name="connsiteX12" fmla="*/ 262467 w 296334"/>
              <a:gd name="connsiteY12" fmla="*/ 160867 h 321733"/>
              <a:gd name="connsiteX13" fmla="*/ 296334 w 296334"/>
              <a:gd name="connsiteY13" fmla="*/ 287867 h 321733"/>
              <a:gd name="connsiteX14" fmla="*/ 270934 w 296334"/>
              <a:gd name="connsiteY14" fmla="*/ 279400 h 321733"/>
              <a:gd name="connsiteX15" fmla="*/ 245534 w 296334"/>
              <a:gd name="connsiteY15" fmla="*/ 254000 h 321733"/>
              <a:gd name="connsiteX16" fmla="*/ 237067 w 296334"/>
              <a:gd name="connsiteY16" fmla="*/ 228600 h 321733"/>
              <a:gd name="connsiteX17" fmla="*/ 211667 w 296334"/>
              <a:gd name="connsiteY17" fmla="*/ 194733 h 321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6334" h="321733">
                <a:moveTo>
                  <a:pt x="262467" y="186267"/>
                </a:moveTo>
                <a:cubicBezTo>
                  <a:pt x="179694" y="115319"/>
                  <a:pt x="232476" y="154824"/>
                  <a:pt x="160867" y="110067"/>
                </a:cubicBezTo>
                <a:cubicBezTo>
                  <a:pt x="123351" y="86619"/>
                  <a:pt x="149234" y="97722"/>
                  <a:pt x="110067" y="84667"/>
                </a:cubicBezTo>
                <a:cubicBezTo>
                  <a:pt x="23641" y="101952"/>
                  <a:pt x="33615" y="76788"/>
                  <a:pt x="8467" y="135467"/>
                </a:cubicBezTo>
                <a:cubicBezTo>
                  <a:pt x="4951" y="143670"/>
                  <a:pt x="2822" y="152400"/>
                  <a:pt x="0" y="160867"/>
                </a:cubicBezTo>
                <a:cubicBezTo>
                  <a:pt x="11521" y="235753"/>
                  <a:pt x="-2282" y="267768"/>
                  <a:pt x="50800" y="313267"/>
                </a:cubicBezTo>
                <a:cubicBezTo>
                  <a:pt x="57576" y="319075"/>
                  <a:pt x="67733" y="318911"/>
                  <a:pt x="76200" y="321733"/>
                </a:cubicBezTo>
                <a:cubicBezTo>
                  <a:pt x="95956" y="318911"/>
                  <a:pt x="116938" y="320678"/>
                  <a:pt x="135467" y="313267"/>
                </a:cubicBezTo>
                <a:cubicBezTo>
                  <a:pt x="160775" y="303144"/>
                  <a:pt x="176824" y="253255"/>
                  <a:pt x="186267" y="237067"/>
                </a:cubicBezTo>
                <a:cubicBezTo>
                  <a:pt x="196522" y="219488"/>
                  <a:pt x="208845" y="203200"/>
                  <a:pt x="220134" y="186267"/>
                </a:cubicBezTo>
                <a:cubicBezTo>
                  <a:pt x="222956" y="160867"/>
                  <a:pt x="225430" y="135426"/>
                  <a:pt x="228600" y="110067"/>
                </a:cubicBezTo>
                <a:cubicBezTo>
                  <a:pt x="234046" y="66496"/>
                  <a:pt x="238473" y="42364"/>
                  <a:pt x="245534" y="0"/>
                </a:cubicBezTo>
                <a:cubicBezTo>
                  <a:pt x="266784" y="106257"/>
                  <a:pt x="239168" y="-41060"/>
                  <a:pt x="262467" y="160867"/>
                </a:cubicBezTo>
                <a:cubicBezTo>
                  <a:pt x="274150" y="262121"/>
                  <a:pt x="262406" y="236977"/>
                  <a:pt x="296334" y="287867"/>
                </a:cubicBezTo>
                <a:cubicBezTo>
                  <a:pt x="267190" y="317009"/>
                  <a:pt x="288519" y="305778"/>
                  <a:pt x="270934" y="279400"/>
                </a:cubicBezTo>
                <a:cubicBezTo>
                  <a:pt x="264292" y="269437"/>
                  <a:pt x="254001" y="262467"/>
                  <a:pt x="245534" y="254000"/>
                </a:cubicBezTo>
                <a:cubicBezTo>
                  <a:pt x="242712" y="245533"/>
                  <a:pt x="242642" y="235569"/>
                  <a:pt x="237067" y="228600"/>
                </a:cubicBezTo>
                <a:cubicBezTo>
                  <a:pt x="206970" y="190980"/>
                  <a:pt x="211667" y="231581"/>
                  <a:pt x="211667" y="194733"/>
                </a:cubicBezTo>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5" name="Freeform: Shape 34">
            <a:extLst>
              <a:ext uri="{FF2B5EF4-FFF2-40B4-BE49-F238E27FC236}">
                <a16:creationId xmlns:a16="http://schemas.microsoft.com/office/drawing/2014/main" id="{9D89D1DC-62C9-410A-A954-848F8BBD8C0E}"/>
              </a:ext>
            </a:extLst>
          </p:cNvPr>
          <p:cNvSpPr/>
          <p:nvPr/>
        </p:nvSpPr>
        <p:spPr>
          <a:xfrm>
            <a:off x="5612492" y="6454081"/>
            <a:ext cx="165345" cy="213173"/>
          </a:xfrm>
          <a:custGeom>
            <a:avLst/>
            <a:gdLst>
              <a:gd name="connsiteX0" fmla="*/ 262467 w 296334"/>
              <a:gd name="connsiteY0" fmla="*/ 186267 h 321733"/>
              <a:gd name="connsiteX1" fmla="*/ 160867 w 296334"/>
              <a:gd name="connsiteY1" fmla="*/ 110067 h 321733"/>
              <a:gd name="connsiteX2" fmla="*/ 110067 w 296334"/>
              <a:gd name="connsiteY2" fmla="*/ 84667 h 321733"/>
              <a:gd name="connsiteX3" fmla="*/ 8467 w 296334"/>
              <a:gd name="connsiteY3" fmla="*/ 135467 h 321733"/>
              <a:gd name="connsiteX4" fmla="*/ 0 w 296334"/>
              <a:gd name="connsiteY4" fmla="*/ 160867 h 321733"/>
              <a:gd name="connsiteX5" fmla="*/ 50800 w 296334"/>
              <a:gd name="connsiteY5" fmla="*/ 313267 h 321733"/>
              <a:gd name="connsiteX6" fmla="*/ 76200 w 296334"/>
              <a:gd name="connsiteY6" fmla="*/ 321733 h 321733"/>
              <a:gd name="connsiteX7" fmla="*/ 135467 w 296334"/>
              <a:gd name="connsiteY7" fmla="*/ 313267 h 321733"/>
              <a:gd name="connsiteX8" fmla="*/ 186267 w 296334"/>
              <a:gd name="connsiteY8" fmla="*/ 237067 h 321733"/>
              <a:gd name="connsiteX9" fmla="*/ 220134 w 296334"/>
              <a:gd name="connsiteY9" fmla="*/ 186267 h 321733"/>
              <a:gd name="connsiteX10" fmla="*/ 228600 w 296334"/>
              <a:gd name="connsiteY10" fmla="*/ 110067 h 321733"/>
              <a:gd name="connsiteX11" fmla="*/ 245534 w 296334"/>
              <a:gd name="connsiteY11" fmla="*/ 0 h 321733"/>
              <a:gd name="connsiteX12" fmla="*/ 262467 w 296334"/>
              <a:gd name="connsiteY12" fmla="*/ 160867 h 321733"/>
              <a:gd name="connsiteX13" fmla="*/ 296334 w 296334"/>
              <a:gd name="connsiteY13" fmla="*/ 287867 h 321733"/>
              <a:gd name="connsiteX14" fmla="*/ 270934 w 296334"/>
              <a:gd name="connsiteY14" fmla="*/ 279400 h 321733"/>
              <a:gd name="connsiteX15" fmla="*/ 245534 w 296334"/>
              <a:gd name="connsiteY15" fmla="*/ 254000 h 321733"/>
              <a:gd name="connsiteX16" fmla="*/ 237067 w 296334"/>
              <a:gd name="connsiteY16" fmla="*/ 228600 h 321733"/>
              <a:gd name="connsiteX17" fmla="*/ 211667 w 296334"/>
              <a:gd name="connsiteY17" fmla="*/ 194733 h 321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6334" h="321733">
                <a:moveTo>
                  <a:pt x="262467" y="186267"/>
                </a:moveTo>
                <a:cubicBezTo>
                  <a:pt x="179694" y="115319"/>
                  <a:pt x="232476" y="154824"/>
                  <a:pt x="160867" y="110067"/>
                </a:cubicBezTo>
                <a:cubicBezTo>
                  <a:pt x="123351" y="86619"/>
                  <a:pt x="149234" y="97722"/>
                  <a:pt x="110067" y="84667"/>
                </a:cubicBezTo>
                <a:cubicBezTo>
                  <a:pt x="23641" y="101952"/>
                  <a:pt x="33615" y="76788"/>
                  <a:pt x="8467" y="135467"/>
                </a:cubicBezTo>
                <a:cubicBezTo>
                  <a:pt x="4951" y="143670"/>
                  <a:pt x="2822" y="152400"/>
                  <a:pt x="0" y="160867"/>
                </a:cubicBezTo>
                <a:cubicBezTo>
                  <a:pt x="11521" y="235753"/>
                  <a:pt x="-2282" y="267768"/>
                  <a:pt x="50800" y="313267"/>
                </a:cubicBezTo>
                <a:cubicBezTo>
                  <a:pt x="57576" y="319075"/>
                  <a:pt x="67733" y="318911"/>
                  <a:pt x="76200" y="321733"/>
                </a:cubicBezTo>
                <a:cubicBezTo>
                  <a:pt x="95956" y="318911"/>
                  <a:pt x="116938" y="320678"/>
                  <a:pt x="135467" y="313267"/>
                </a:cubicBezTo>
                <a:cubicBezTo>
                  <a:pt x="160775" y="303144"/>
                  <a:pt x="176824" y="253255"/>
                  <a:pt x="186267" y="237067"/>
                </a:cubicBezTo>
                <a:cubicBezTo>
                  <a:pt x="196522" y="219488"/>
                  <a:pt x="208845" y="203200"/>
                  <a:pt x="220134" y="186267"/>
                </a:cubicBezTo>
                <a:cubicBezTo>
                  <a:pt x="222956" y="160867"/>
                  <a:pt x="225430" y="135426"/>
                  <a:pt x="228600" y="110067"/>
                </a:cubicBezTo>
                <a:cubicBezTo>
                  <a:pt x="234046" y="66496"/>
                  <a:pt x="238473" y="42364"/>
                  <a:pt x="245534" y="0"/>
                </a:cubicBezTo>
                <a:cubicBezTo>
                  <a:pt x="266784" y="106257"/>
                  <a:pt x="239168" y="-41060"/>
                  <a:pt x="262467" y="160867"/>
                </a:cubicBezTo>
                <a:cubicBezTo>
                  <a:pt x="274150" y="262121"/>
                  <a:pt x="262406" y="236977"/>
                  <a:pt x="296334" y="287867"/>
                </a:cubicBezTo>
                <a:cubicBezTo>
                  <a:pt x="267190" y="317009"/>
                  <a:pt x="288519" y="305778"/>
                  <a:pt x="270934" y="279400"/>
                </a:cubicBezTo>
                <a:cubicBezTo>
                  <a:pt x="264292" y="269437"/>
                  <a:pt x="254001" y="262467"/>
                  <a:pt x="245534" y="254000"/>
                </a:cubicBezTo>
                <a:cubicBezTo>
                  <a:pt x="242712" y="245533"/>
                  <a:pt x="242642" y="235569"/>
                  <a:pt x="237067" y="228600"/>
                </a:cubicBezTo>
                <a:cubicBezTo>
                  <a:pt x="206970" y="190980"/>
                  <a:pt x="211667" y="231581"/>
                  <a:pt x="211667" y="194733"/>
                </a:cubicBezTo>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6" name="Freeform: Shape 35">
            <a:extLst>
              <a:ext uri="{FF2B5EF4-FFF2-40B4-BE49-F238E27FC236}">
                <a16:creationId xmlns:a16="http://schemas.microsoft.com/office/drawing/2014/main" id="{4E9A3467-F70A-47FD-8F6D-CF5C889EFEDF}"/>
              </a:ext>
            </a:extLst>
          </p:cNvPr>
          <p:cNvSpPr/>
          <p:nvPr/>
        </p:nvSpPr>
        <p:spPr>
          <a:xfrm>
            <a:off x="5404917" y="6530300"/>
            <a:ext cx="165345" cy="213173"/>
          </a:xfrm>
          <a:custGeom>
            <a:avLst/>
            <a:gdLst>
              <a:gd name="connsiteX0" fmla="*/ 262467 w 296334"/>
              <a:gd name="connsiteY0" fmla="*/ 186267 h 321733"/>
              <a:gd name="connsiteX1" fmla="*/ 160867 w 296334"/>
              <a:gd name="connsiteY1" fmla="*/ 110067 h 321733"/>
              <a:gd name="connsiteX2" fmla="*/ 110067 w 296334"/>
              <a:gd name="connsiteY2" fmla="*/ 84667 h 321733"/>
              <a:gd name="connsiteX3" fmla="*/ 8467 w 296334"/>
              <a:gd name="connsiteY3" fmla="*/ 135467 h 321733"/>
              <a:gd name="connsiteX4" fmla="*/ 0 w 296334"/>
              <a:gd name="connsiteY4" fmla="*/ 160867 h 321733"/>
              <a:gd name="connsiteX5" fmla="*/ 50800 w 296334"/>
              <a:gd name="connsiteY5" fmla="*/ 313267 h 321733"/>
              <a:gd name="connsiteX6" fmla="*/ 76200 w 296334"/>
              <a:gd name="connsiteY6" fmla="*/ 321733 h 321733"/>
              <a:gd name="connsiteX7" fmla="*/ 135467 w 296334"/>
              <a:gd name="connsiteY7" fmla="*/ 313267 h 321733"/>
              <a:gd name="connsiteX8" fmla="*/ 186267 w 296334"/>
              <a:gd name="connsiteY8" fmla="*/ 237067 h 321733"/>
              <a:gd name="connsiteX9" fmla="*/ 220134 w 296334"/>
              <a:gd name="connsiteY9" fmla="*/ 186267 h 321733"/>
              <a:gd name="connsiteX10" fmla="*/ 228600 w 296334"/>
              <a:gd name="connsiteY10" fmla="*/ 110067 h 321733"/>
              <a:gd name="connsiteX11" fmla="*/ 245534 w 296334"/>
              <a:gd name="connsiteY11" fmla="*/ 0 h 321733"/>
              <a:gd name="connsiteX12" fmla="*/ 262467 w 296334"/>
              <a:gd name="connsiteY12" fmla="*/ 160867 h 321733"/>
              <a:gd name="connsiteX13" fmla="*/ 296334 w 296334"/>
              <a:gd name="connsiteY13" fmla="*/ 287867 h 321733"/>
              <a:gd name="connsiteX14" fmla="*/ 270934 w 296334"/>
              <a:gd name="connsiteY14" fmla="*/ 279400 h 321733"/>
              <a:gd name="connsiteX15" fmla="*/ 245534 w 296334"/>
              <a:gd name="connsiteY15" fmla="*/ 254000 h 321733"/>
              <a:gd name="connsiteX16" fmla="*/ 237067 w 296334"/>
              <a:gd name="connsiteY16" fmla="*/ 228600 h 321733"/>
              <a:gd name="connsiteX17" fmla="*/ 211667 w 296334"/>
              <a:gd name="connsiteY17" fmla="*/ 194733 h 321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6334" h="321733">
                <a:moveTo>
                  <a:pt x="262467" y="186267"/>
                </a:moveTo>
                <a:cubicBezTo>
                  <a:pt x="179694" y="115319"/>
                  <a:pt x="232476" y="154824"/>
                  <a:pt x="160867" y="110067"/>
                </a:cubicBezTo>
                <a:cubicBezTo>
                  <a:pt x="123351" y="86619"/>
                  <a:pt x="149234" y="97722"/>
                  <a:pt x="110067" y="84667"/>
                </a:cubicBezTo>
                <a:cubicBezTo>
                  <a:pt x="23641" y="101952"/>
                  <a:pt x="33615" y="76788"/>
                  <a:pt x="8467" y="135467"/>
                </a:cubicBezTo>
                <a:cubicBezTo>
                  <a:pt x="4951" y="143670"/>
                  <a:pt x="2822" y="152400"/>
                  <a:pt x="0" y="160867"/>
                </a:cubicBezTo>
                <a:cubicBezTo>
                  <a:pt x="11521" y="235753"/>
                  <a:pt x="-2282" y="267768"/>
                  <a:pt x="50800" y="313267"/>
                </a:cubicBezTo>
                <a:cubicBezTo>
                  <a:pt x="57576" y="319075"/>
                  <a:pt x="67733" y="318911"/>
                  <a:pt x="76200" y="321733"/>
                </a:cubicBezTo>
                <a:cubicBezTo>
                  <a:pt x="95956" y="318911"/>
                  <a:pt x="116938" y="320678"/>
                  <a:pt x="135467" y="313267"/>
                </a:cubicBezTo>
                <a:cubicBezTo>
                  <a:pt x="160775" y="303144"/>
                  <a:pt x="176824" y="253255"/>
                  <a:pt x="186267" y="237067"/>
                </a:cubicBezTo>
                <a:cubicBezTo>
                  <a:pt x="196522" y="219488"/>
                  <a:pt x="208845" y="203200"/>
                  <a:pt x="220134" y="186267"/>
                </a:cubicBezTo>
                <a:cubicBezTo>
                  <a:pt x="222956" y="160867"/>
                  <a:pt x="225430" y="135426"/>
                  <a:pt x="228600" y="110067"/>
                </a:cubicBezTo>
                <a:cubicBezTo>
                  <a:pt x="234046" y="66496"/>
                  <a:pt x="238473" y="42364"/>
                  <a:pt x="245534" y="0"/>
                </a:cubicBezTo>
                <a:cubicBezTo>
                  <a:pt x="266784" y="106257"/>
                  <a:pt x="239168" y="-41060"/>
                  <a:pt x="262467" y="160867"/>
                </a:cubicBezTo>
                <a:cubicBezTo>
                  <a:pt x="274150" y="262121"/>
                  <a:pt x="262406" y="236977"/>
                  <a:pt x="296334" y="287867"/>
                </a:cubicBezTo>
                <a:cubicBezTo>
                  <a:pt x="267190" y="317009"/>
                  <a:pt x="288519" y="305778"/>
                  <a:pt x="270934" y="279400"/>
                </a:cubicBezTo>
                <a:cubicBezTo>
                  <a:pt x="264292" y="269437"/>
                  <a:pt x="254001" y="262467"/>
                  <a:pt x="245534" y="254000"/>
                </a:cubicBezTo>
                <a:cubicBezTo>
                  <a:pt x="242712" y="245533"/>
                  <a:pt x="242642" y="235569"/>
                  <a:pt x="237067" y="228600"/>
                </a:cubicBezTo>
                <a:cubicBezTo>
                  <a:pt x="206970" y="190980"/>
                  <a:pt x="211667" y="231581"/>
                  <a:pt x="211667" y="194733"/>
                </a:cubicBezTo>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7" name="Freeform: Shape 36">
            <a:extLst>
              <a:ext uri="{FF2B5EF4-FFF2-40B4-BE49-F238E27FC236}">
                <a16:creationId xmlns:a16="http://schemas.microsoft.com/office/drawing/2014/main" id="{D96BDC8A-E6C3-4DF6-AB0F-36230BEBEB90}"/>
              </a:ext>
            </a:extLst>
          </p:cNvPr>
          <p:cNvSpPr/>
          <p:nvPr/>
        </p:nvSpPr>
        <p:spPr>
          <a:xfrm>
            <a:off x="5598532" y="6713646"/>
            <a:ext cx="165345" cy="213173"/>
          </a:xfrm>
          <a:custGeom>
            <a:avLst/>
            <a:gdLst>
              <a:gd name="connsiteX0" fmla="*/ 262467 w 296334"/>
              <a:gd name="connsiteY0" fmla="*/ 186267 h 321733"/>
              <a:gd name="connsiteX1" fmla="*/ 160867 w 296334"/>
              <a:gd name="connsiteY1" fmla="*/ 110067 h 321733"/>
              <a:gd name="connsiteX2" fmla="*/ 110067 w 296334"/>
              <a:gd name="connsiteY2" fmla="*/ 84667 h 321733"/>
              <a:gd name="connsiteX3" fmla="*/ 8467 w 296334"/>
              <a:gd name="connsiteY3" fmla="*/ 135467 h 321733"/>
              <a:gd name="connsiteX4" fmla="*/ 0 w 296334"/>
              <a:gd name="connsiteY4" fmla="*/ 160867 h 321733"/>
              <a:gd name="connsiteX5" fmla="*/ 50800 w 296334"/>
              <a:gd name="connsiteY5" fmla="*/ 313267 h 321733"/>
              <a:gd name="connsiteX6" fmla="*/ 76200 w 296334"/>
              <a:gd name="connsiteY6" fmla="*/ 321733 h 321733"/>
              <a:gd name="connsiteX7" fmla="*/ 135467 w 296334"/>
              <a:gd name="connsiteY7" fmla="*/ 313267 h 321733"/>
              <a:gd name="connsiteX8" fmla="*/ 186267 w 296334"/>
              <a:gd name="connsiteY8" fmla="*/ 237067 h 321733"/>
              <a:gd name="connsiteX9" fmla="*/ 220134 w 296334"/>
              <a:gd name="connsiteY9" fmla="*/ 186267 h 321733"/>
              <a:gd name="connsiteX10" fmla="*/ 228600 w 296334"/>
              <a:gd name="connsiteY10" fmla="*/ 110067 h 321733"/>
              <a:gd name="connsiteX11" fmla="*/ 245534 w 296334"/>
              <a:gd name="connsiteY11" fmla="*/ 0 h 321733"/>
              <a:gd name="connsiteX12" fmla="*/ 262467 w 296334"/>
              <a:gd name="connsiteY12" fmla="*/ 160867 h 321733"/>
              <a:gd name="connsiteX13" fmla="*/ 296334 w 296334"/>
              <a:gd name="connsiteY13" fmla="*/ 287867 h 321733"/>
              <a:gd name="connsiteX14" fmla="*/ 270934 w 296334"/>
              <a:gd name="connsiteY14" fmla="*/ 279400 h 321733"/>
              <a:gd name="connsiteX15" fmla="*/ 245534 w 296334"/>
              <a:gd name="connsiteY15" fmla="*/ 254000 h 321733"/>
              <a:gd name="connsiteX16" fmla="*/ 237067 w 296334"/>
              <a:gd name="connsiteY16" fmla="*/ 228600 h 321733"/>
              <a:gd name="connsiteX17" fmla="*/ 211667 w 296334"/>
              <a:gd name="connsiteY17" fmla="*/ 194733 h 321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6334" h="321733">
                <a:moveTo>
                  <a:pt x="262467" y="186267"/>
                </a:moveTo>
                <a:cubicBezTo>
                  <a:pt x="179694" y="115319"/>
                  <a:pt x="232476" y="154824"/>
                  <a:pt x="160867" y="110067"/>
                </a:cubicBezTo>
                <a:cubicBezTo>
                  <a:pt x="123351" y="86619"/>
                  <a:pt x="149234" y="97722"/>
                  <a:pt x="110067" y="84667"/>
                </a:cubicBezTo>
                <a:cubicBezTo>
                  <a:pt x="23641" y="101952"/>
                  <a:pt x="33615" y="76788"/>
                  <a:pt x="8467" y="135467"/>
                </a:cubicBezTo>
                <a:cubicBezTo>
                  <a:pt x="4951" y="143670"/>
                  <a:pt x="2822" y="152400"/>
                  <a:pt x="0" y="160867"/>
                </a:cubicBezTo>
                <a:cubicBezTo>
                  <a:pt x="11521" y="235753"/>
                  <a:pt x="-2282" y="267768"/>
                  <a:pt x="50800" y="313267"/>
                </a:cubicBezTo>
                <a:cubicBezTo>
                  <a:pt x="57576" y="319075"/>
                  <a:pt x="67733" y="318911"/>
                  <a:pt x="76200" y="321733"/>
                </a:cubicBezTo>
                <a:cubicBezTo>
                  <a:pt x="95956" y="318911"/>
                  <a:pt x="116938" y="320678"/>
                  <a:pt x="135467" y="313267"/>
                </a:cubicBezTo>
                <a:cubicBezTo>
                  <a:pt x="160775" y="303144"/>
                  <a:pt x="176824" y="253255"/>
                  <a:pt x="186267" y="237067"/>
                </a:cubicBezTo>
                <a:cubicBezTo>
                  <a:pt x="196522" y="219488"/>
                  <a:pt x="208845" y="203200"/>
                  <a:pt x="220134" y="186267"/>
                </a:cubicBezTo>
                <a:cubicBezTo>
                  <a:pt x="222956" y="160867"/>
                  <a:pt x="225430" y="135426"/>
                  <a:pt x="228600" y="110067"/>
                </a:cubicBezTo>
                <a:cubicBezTo>
                  <a:pt x="234046" y="66496"/>
                  <a:pt x="238473" y="42364"/>
                  <a:pt x="245534" y="0"/>
                </a:cubicBezTo>
                <a:cubicBezTo>
                  <a:pt x="266784" y="106257"/>
                  <a:pt x="239168" y="-41060"/>
                  <a:pt x="262467" y="160867"/>
                </a:cubicBezTo>
                <a:cubicBezTo>
                  <a:pt x="274150" y="262121"/>
                  <a:pt x="262406" y="236977"/>
                  <a:pt x="296334" y="287867"/>
                </a:cubicBezTo>
                <a:cubicBezTo>
                  <a:pt x="267190" y="317009"/>
                  <a:pt x="288519" y="305778"/>
                  <a:pt x="270934" y="279400"/>
                </a:cubicBezTo>
                <a:cubicBezTo>
                  <a:pt x="264292" y="269437"/>
                  <a:pt x="254001" y="262467"/>
                  <a:pt x="245534" y="254000"/>
                </a:cubicBezTo>
                <a:cubicBezTo>
                  <a:pt x="242712" y="245533"/>
                  <a:pt x="242642" y="235569"/>
                  <a:pt x="237067" y="228600"/>
                </a:cubicBezTo>
                <a:cubicBezTo>
                  <a:pt x="206970" y="190980"/>
                  <a:pt x="211667" y="231581"/>
                  <a:pt x="211667" y="194733"/>
                </a:cubicBezTo>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8" name="Freeform: Shape 37">
            <a:extLst>
              <a:ext uri="{FF2B5EF4-FFF2-40B4-BE49-F238E27FC236}">
                <a16:creationId xmlns:a16="http://schemas.microsoft.com/office/drawing/2014/main" id="{EE8D22BE-AA92-4B8B-8E5E-F926187619DD}"/>
              </a:ext>
            </a:extLst>
          </p:cNvPr>
          <p:cNvSpPr/>
          <p:nvPr/>
        </p:nvSpPr>
        <p:spPr>
          <a:xfrm>
            <a:off x="5404482" y="6765862"/>
            <a:ext cx="165345" cy="213173"/>
          </a:xfrm>
          <a:custGeom>
            <a:avLst/>
            <a:gdLst>
              <a:gd name="connsiteX0" fmla="*/ 262467 w 296334"/>
              <a:gd name="connsiteY0" fmla="*/ 186267 h 321733"/>
              <a:gd name="connsiteX1" fmla="*/ 160867 w 296334"/>
              <a:gd name="connsiteY1" fmla="*/ 110067 h 321733"/>
              <a:gd name="connsiteX2" fmla="*/ 110067 w 296334"/>
              <a:gd name="connsiteY2" fmla="*/ 84667 h 321733"/>
              <a:gd name="connsiteX3" fmla="*/ 8467 w 296334"/>
              <a:gd name="connsiteY3" fmla="*/ 135467 h 321733"/>
              <a:gd name="connsiteX4" fmla="*/ 0 w 296334"/>
              <a:gd name="connsiteY4" fmla="*/ 160867 h 321733"/>
              <a:gd name="connsiteX5" fmla="*/ 50800 w 296334"/>
              <a:gd name="connsiteY5" fmla="*/ 313267 h 321733"/>
              <a:gd name="connsiteX6" fmla="*/ 76200 w 296334"/>
              <a:gd name="connsiteY6" fmla="*/ 321733 h 321733"/>
              <a:gd name="connsiteX7" fmla="*/ 135467 w 296334"/>
              <a:gd name="connsiteY7" fmla="*/ 313267 h 321733"/>
              <a:gd name="connsiteX8" fmla="*/ 186267 w 296334"/>
              <a:gd name="connsiteY8" fmla="*/ 237067 h 321733"/>
              <a:gd name="connsiteX9" fmla="*/ 220134 w 296334"/>
              <a:gd name="connsiteY9" fmla="*/ 186267 h 321733"/>
              <a:gd name="connsiteX10" fmla="*/ 228600 w 296334"/>
              <a:gd name="connsiteY10" fmla="*/ 110067 h 321733"/>
              <a:gd name="connsiteX11" fmla="*/ 245534 w 296334"/>
              <a:gd name="connsiteY11" fmla="*/ 0 h 321733"/>
              <a:gd name="connsiteX12" fmla="*/ 262467 w 296334"/>
              <a:gd name="connsiteY12" fmla="*/ 160867 h 321733"/>
              <a:gd name="connsiteX13" fmla="*/ 296334 w 296334"/>
              <a:gd name="connsiteY13" fmla="*/ 287867 h 321733"/>
              <a:gd name="connsiteX14" fmla="*/ 270934 w 296334"/>
              <a:gd name="connsiteY14" fmla="*/ 279400 h 321733"/>
              <a:gd name="connsiteX15" fmla="*/ 245534 w 296334"/>
              <a:gd name="connsiteY15" fmla="*/ 254000 h 321733"/>
              <a:gd name="connsiteX16" fmla="*/ 237067 w 296334"/>
              <a:gd name="connsiteY16" fmla="*/ 228600 h 321733"/>
              <a:gd name="connsiteX17" fmla="*/ 211667 w 296334"/>
              <a:gd name="connsiteY17" fmla="*/ 194733 h 321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6334" h="321733">
                <a:moveTo>
                  <a:pt x="262467" y="186267"/>
                </a:moveTo>
                <a:cubicBezTo>
                  <a:pt x="179694" y="115319"/>
                  <a:pt x="232476" y="154824"/>
                  <a:pt x="160867" y="110067"/>
                </a:cubicBezTo>
                <a:cubicBezTo>
                  <a:pt x="123351" y="86619"/>
                  <a:pt x="149234" y="97722"/>
                  <a:pt x="110067" y="84667"/>
                </a:cubicBezTo>
                <a:cubicBezTo>
                  <a:pt x="23641" y="101952"/>
                  <a:pt x="33615" y="76788"/>
                  <a:pt x="8467" y="135467"/>
                </a:cubicBezTo>
                <a:cubicBezTo>
                  <a:pt x="4951" y="143670"/>
                  <a:pt x="2822" y="152400"/>
                  <a:pt x="0" y="160867"/>
                </a:cubicBezTo>
                <a:cubicBezTo>
                  <a:pt x="11521" y="235753"/>
                  <a:pt x="-2282" y="267768"/>
                  <a:pt x="50800" y="313267"/>
                </a:cubicBezTo>
                <a:cubicBezTo>
                  <a:pt x="57576" y="319075"/>
                  <a:pt x="67733" y="318911"/>
                  <a:pt x="76200" y="321733"/>
                </a:cubicBezTo>
                <a:cubicBezTo>
                  <a:pt x="95956" y="318911"/>
                  <a:pt x="116938" y="320678"/>
                  <a:pt x="135467" y="313267"/>
                </a:cubicBezTo>
                <a:cubicBezTo>
                  <a:pt x="160775" y="303144"/>
                  <a:pt x="176824" y="253255"/>
                  <a:pt x="186267" y="237067"/>
                </a:cubicBezTo>
                <a:cubicBezTo>
                  <a:pt x="196522" y="219488"/>
                  <a:pt x="208845" y="203200"/>
                  <a:pt x="220134" y="186267"/>
                </a:cubicBezTo>
                <a:cubicBezTo>
                  <a:pt x="222956" y="160867"/>
                  <a:pt x="225430" y="135426"/>
                  <a:pt x="228600" y="110067"/>
                </a:cubicBezTo>
                <a:cubicBezTo>
                  <a:pt x="234046" y="66496"/>
                  <a:pt x="238473" y="42364"/>
                  <a:pt x="245534" y="0"/>
                </a:cubicBezTo>
                <a:cubicBezTo>
                  <a:pt x="266784" y="106257"/>
                  <a:pt x="239168" y="-41060"/>
                  <a:pt x="262467" y="160867"/>
                </a:cubicBezTo>
                <a:cubicBezTo>
                  <a:pt x="274150" y="262121"/>
                  <a:pt x="262406" y="236977"/>
                  <a:pt x="296334" y="287867"/>
                </a:cubicBezTo>
                <a:cubicBezTo>
                  <a:pt x="267190" y="317009"/>
                  <a:pt x="288519" y="305778"/>
                  <a:pt x="270934" y="279400"/>
                </a:cubicBezTo>
                <a:cubicBezTo>
                  <a:pt x="264292" y="269437"/>
                  <a:pt x="254001" y="262467"/>
                  <a:pt x="245534" y="254000"/>
                </a:cubicBezTo>
                <a:cubicBezTo>
                  <a:pt x="242712" y="245533"/>
                  <a:pt x="242642" y="235569"/>
                  <a:pt x="237067" y="228600"/>
                </a:cubicBezTo>
                <a:cubicBezTo>
                  <a:pt x="206970" y="190980"/>
                  <a:pt x="211667" y="231581"/>
                  <a:pt x="211667" y="194733"/>
                </a:cubicBezTo>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9" name="Freeform: Shape 38">
            <a:extLst>
              <a:ext uri="{FF2B5EF4-FFF2-40B4-BE49-F238E27FC236}">
                <a16:creationId xmlns:a16="http://schemas.microsoft.com/office/drawing/2014/main" id="{0A4D6D2E-2A13-4A1A-9C32-83C4B1BF4F93}"/>
              </a:ext>
            </a:extLst>
          </p:cNvPr>
          <p:cNvSpPr/>
          <p:nvPr/>
        </p:nvSpPr>
        <p:spPr>
          <a:xfrm>
            <a:off x="6105333" y="6109808"/>
            <a:ext cx="165345" cy="213173"/>
          </a:xfrm>
          <a:custGeom>
            <a:avLst/>
            <a:gdLst>
              <a:gd name="connsiteX0" fmla="*/ 262467 w 296334"/>
              <a:gd name="connsiteY0" fmla="*/ 186267 h 321733"/>
              <a:gd name="connsiteX1" fmla="*/ 160867 w 296334"/>
              <a:gd name="connsiteY1" fmla="*/ 110067 h 321733"/>
              <a:gd name="connsiteX2" fmla="*/ 110067 w 296334"/>
              <a:gd name="connsiteY2" fmla="*/ 84667 h 321733"/>
              <a:gd name="connsiteX3" fmla="*/ 8467 w 296334"/>
              <a:gd name="connsiteY3" fmla="*/ 135467 h 321733"/>
              <a:gd name="connsiteX4" fmla="*/ 0 w 296334"/>
              <a:gd name="connsiteY4" fmla="*/ 160867 h 321733"/>
              <a:gd name="connsiteX5" fmla="*/ 50800 w 296334"/>
              <a:gd name="connsiteY5" fmla="*/ 313267 h 321733"/>
              <a:gd name="connsiteX6" fmla="*/ 76200 w 296334"/>
              <a:gd name="connsiteY6" fmla="*/ 321733 h 321733"/>
              <a:gd name="connsiteX7" fmla="*/ 135467 w 296334"/>
              <a:gd name="connsiteY7" fmla="*/ 313267 h 321733"/>
              <a:gd name="connsiteX8" fmla="*/ 186267 w 296334"/>
              <a:gd name="connsiteY8" fmla="*/ 237067 h 321733"/>
              <a:gd name="connsiteX9" fmla="*/ 220134 w 296334"/>
              <a:gd name="connsiteY9" fmla="*/ 186267 h 321733"/>
              <a:gd name="connsiteX10" fmla="*/ 228600 w 296334"/>
              <a:gd name="connsiteY10" fmla="*/ 110067 h 321733"/>
              <a:gd name="connsiteX11" fmla="*/ 245534 w 296334"/>
              <a:gd name="connsiteY11" fmla="*/ 0 h 321733"/>
              <a:gd name="connsiteX12" fmla="*/ 262467 w 296334"/>
              <a:gd name="connsiteY12" fmla="*/ 160867 h 321733"/>
              <a:gd name="connsiteX13" fmla="*/ 296334 w 296334"/>
              <a:gd name="connsiteY13" fmla="*/ 287867 h 321733"/>
              <a:gd name="connsiteX14" fmla="*/ 270934 w 296334"/>
              <a:gd name="connsiteY14" fmla="*/ 279400 h 321733"/>
              <a:gd name="connsiteX15" fmla="*/ 245534 w 296334"/>
              <a:gd name="connsiteY15" fmla="*/ 254000 h 321733"/>
              <a:gd name="connsiteX16" fmla="*/ 237067 w 296334"/>
              <a:gd name="connsiteY16" fmla="*/ 228600 h 321733"/>
              <a:gd name="connsiteX17" fmla="*/ 211667 w 296334"/>
              <a:gd name="connsiteY17" fmla="*/ 194733 h 321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6334" h="321733">
                <a:moveTo>
                  <a:pt x="262467" y="186267"/>
                </a:moveTo>
                <a:cubicBezTo>
                  <a:pt x="179694" y="115319"/>
                  <a:pt x="232476" y="154824"/>
                  <a:pt x="160867" y="110067"/>
                </a:cubicBezTo>
                <a:cubicBezTo>
                  <a:pt x="123351" y="86619"/>
                  <a:pt x="149234" y="97722"/>
                  <a:pt x="110067" y="84667"/>
                </a:cubicBezTo>
                <a:cubicBezTo>
                  <a:pt x="23641" y="101952"/>
                  <a:pt x="33615" y="76788"/>
                  <a:pt x="8467" y="135467"/>
                </a:cubicBezTo>
                <a:cubicBezTo>
                  <a:pt x="4951" y="143670"/>
                  <a:pt x="2822" y="152400"/>
                  <a:pt x="0" y="160867"/>
                </a:cubicBezTo>
                <a:cubicBezTo>
                  <a:pt x="11521" y="235753"/>
                  <a:pt x="-2282" y="267768"/>
                  <a:pt x="50800" y="313267"/>
                </a:cubicBezTo>
                <a:cubicBezTo>
                  <a:pt x="57576" y="319075"/>
                  <a:pt x="67733" y="318911"/>
                  <a:pt x="76200" y="321733"/>
                </a:cubicBezTo>
                <a:cubicBezTo>
                  <a:pt x="95956" y="318911"/>
                  <a:pt x="116938" y="320678"/>
                  <a:pt x="135467" y="313267"/>
                </a:cubicBezTo>
                <a:cubicBezTo>
                  <a:pt x="160775" y="303144"/>
                  <a:pt x="176824" y="253255"/>
                  <a:pt x="186267" y="237067"/>
                </a:cubicBezTo>
                <a:cubicBezTo>
                  <a:pt x="196522" y="219488"/>
                  <a:pt x="208845" y="203200"/>
                  <a:pt x="220134" y="186267"/>
                </a:cubicBezTo>
                <a:cubicBezTo>
                  <a:pt x="222956" y="160867"/>
                  <a:pt x="225430" y="135426"/>
                  <a:pt x="228600" y="110067"/>
                </a:cubicBezTo>
                <a:cubicBezTo>
                  <a:pt x="234046" y="66496"/>
                  <a:pt x="238473" y="42364"/>
                  <a:pt x="245534" y="0"/>
                </a:cubicBezTo>
                <a:cubicBezTo>
                  <a:pt x="266784" y="106257"/>
                  <a:pt x="239168" y="-41060"/>
                  <a:pt x="262467" y="160867"/>
                </a:cubicBezTo>
                <a:cubicBezTo>
                  <a:pt x="274150" y="262121"/>
                  <a:pt x="262406" y="236977"/>
                  <a:pt x="296334" y="287867"/>
                </a:cubicBezTo>
                <a:cubicBezTo>
                  <a:pt x="267190" y="317009"/>
                  <a:pt x="288519" y="305778"/>
                  <a:pt x="270934" y="279400"/>
                </a:cubicBezTo>
                <a:cubicBezTo>
                  <a:pt x="264292" y="269437"/>
                  <a:pt x="254001" y="262467"/>
                  <a:pt x="245534" y="254000"/>
                </a:cubicBezTo>
                <a:cubicBezTo>
                  <a:pt x="242712" y="245533"/>
                  <a:pt x="242642" y="235569"/>
                  <a:pt x="237067" y="228600"/>
                </a:cubicBezTo>
                <a:cubicBezTo>
                  <a:pt x="206970" y="190980"/>
                  <a:pt x="211667" y="231581"/>
                  <a:pt x="211667" y="194733"/>
                </a:cubicBezTo>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0" name="Freeform: Shape 39">
            <a:extLst>
              <a:ext uri="{FF2B5EF4-FFF2-40B4-BE49-F238E27FC236}">
                <a16:creationId xmlns:a16="http://schemas.microsoft.com/office/drawing/2014/main" id="{4DF9E58C-0410-4D79-B9E6-42398388AF52}"/>
              </a:ext>
            </a:extLst>
          </p:cNvPr>
          <p:cNvSpPr/>
          <p:nvPr/>
        </p:nvSpPr>
        <p:spPr>
          <a:xfrm>
            <a:off x="5086152" y="6623802"/>
            <a:ext cx="165345" cy="213173"/>
          </a:xfrm>
          <a:custGeom>
            <a:avLst/>
            <a:gdLst>
              <a:gd name="connsiteX0" fmla="*/ 262467 w 296334"/>
              <a:gd name="connsiteY0" fmla="*/ 186267 h 321733"/>
              <a:gd name="connsiteX1" fmla="*/ 160867 w 296334"/>
              <a:gd name="connsiteY1" fmla="*/ 110067 h 321733"/>
              <a:gd name="connsiteX2" fmla="*/ 110067 w 296334"/>
              <a:gd name="connsiteY2" fmla="*/ 84667 h 321733"/>
              <a:gd name="connsiteX3" fmla="*/ 8467 w 296334"/>
              <a:gd name="connsiteY3" fmla="*/ 135467 h 321733"/>
              <a:gd name="connsiteX4" fmla="*/ 0 w 296334"/>
              <a:gd name="connsiteY4" fmla="*/ 160867 h 321733"/>
              <a:gd name="connsiteX5" fmla="*/ 50800 w 296334"/>
              <a:gd name="connsiteY5" fmla="*/ 313267 h 321733"/>
              <a:gd name="connsiteX6" fmla="*/ 76200 w 296334"/>
              <a:gd name="connsiteY6" fmla="*/ 321733 h 321733"/>
              <a:gd name="connsiteX7" fmla="*/ 135467 w 296334"/>
              <a:gd name="connsiteY7" fmla="*/ 313267 h 321733"/>
              <a:gd name="connsiteX8" fmla="*/ 186267 w 296334"/>
              <a:gd name="connsiteY8" fmla="*/ 237067 h 321733"/>
              <a:gd name="connsiteX9" fmla="*/ 220134 w 296334"/>
              <a:gd name="connsiteY9" fmla="*/ 186267 h 321733"/>
              <a:gd name="connsiteX10" fmla="*/ 228600 w 296334"/>
              <a:gd name="connsiteY10" fmla="*/ 110067 h 321733"/>
              <a:gd name="connsiteX11" fmla="*/ 245534 w 296334"/>
              <a:gd name="connsiteY11" fmla="*/ 0 h 321733"/>
              <a:gd name="connsiteX12" fmla="*/ 262467 w 296334"/>
              <a:gd name="connsiteY12" fmla="*/ 160867 h 321733"/>
              <a:gd name="connsiteX13" fmla="*/ 296334 w 296334"/>
              <a:gd name="connsiteY13" fmla="*/ 287867 h 321733"/>
              <a:gd name="connsiteX14" fmla="*/ 270934 w 296334"/>
              <a:gd name="connsiteY14" fmla="*/ 279400 h 321733"/>
              <a:gd name="connsiteX15" fmla="*/ 245534 w 296334"/>
              <a:gd name="connsiteY15" fmla="*/ 254000 h 321733"/>
              <a:gd name="connsiteX16" fmla="*/ 237067 w 296334"/>
              <a:gd name="connsiteY16" fmla="*/ 228600 h 321733"/>
              <a:gd name="connsiteX17" fmla="*/ 211667 w 296334"/>
              <a:gd name="connsiteY17" fmla="*/ 194733 h 321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6334" h="321733">
                <a:moveTo>
                  <a:pt x="262467" y="186267"/>
                </a:moveTo>
                <a:cubicBezTo>
                  <a:pt x="179694" y="115319"/>
                  <a:pt x="232476" y="154824"/>
                  <a:pt x="160867" y="110067"/>
                </a:cubicBezTo>
                <a:cubicBezTo>
                  <a:pt x="123351" y="86619"/>
                  <a:pt x="149234" y="97722"/>
                  <a:pt x="110067" y="84667"/>
                </a:cubicBezTo>
                <a:cubicBezTo>
                  <a:pt x="23641" y="101952"/>
                  <a:pt x="33615" y="76788"/>
                  <a:pt x="8467" y="135467"/>
                </a:cubicBezTo>
                <a:cubicBezTo>
                  <a:pt x="4951" y="143670"/>
                  <a:pt x="2822" y="152400"/>
                  <a:pt x="0" y="160867"/>
                </a:cubicBezTo>
                <a:cubicBezTo>
                  <a:pt x="11521" y="235753"/>
                  <a:pt x="-2282" y="267768"/>
                  <a:pt x="50800" y="313267"/>
                </a:cubicBezTo>
                <a:cubicBezTo>
                  <a:pt x="57576" y="319075"/>
                  <a:pt x="67733" y="318911"/>
                  <a:pt x="76200" y="321733"/>
                </a:cubicBezTo>
                <a:cubicBezTo>
                  <a:pt x="95956" y="318911"/>
                  <a:pt x="116938" y="320678"/>
                  <a:pt x="135467" y="313267"/>
                </a:cubicBezTo>
                <a:cubicBezTo>
                  <a:pt x="160775" y="303144"/>
                  <a:pt x="176824" y="253255"/>
                  <a:pt x="186267" y="237067"/>
                </a:cubicBezTo>
                <a:cubicBezTo>
                  <a:pt x="196522" y="219488"/>
                  <a:pt x="208845" y="203200"/>
                  <a:pt x="220134" y="186267"/>
                </a:cubicBezTo>
                <a:cubicBezTo>
                  <a:pt x="222956" y="160867"/>
                  <a:pt x="225430" y="135426"/>
                  <a:pt x="228600" y="110067"/>
                </a:cubicBezTo>
                <a:cubicBezTo>
                  <a:pt x="234046" y="66496"/>
                  <a:pt x="238473" y="42364"/>
                  <a:pt x="245534" y="0"/>
                </a:cubicBezTo>
                <a:cubicBezTo>
                  <a:pt x="266784" y="106257"/>
                  <a:pt x="239168" y="-41060"/>
                  <a:pt x="262467" y="160867"/>
                </a:cubicBezTo>
                <a:cubicBezTo>
                  <a:pt x="274150" y="262121"/>
                  <a:pt x="262406" y="236977"/>
                  <a:pt x="296334" y="287867"/>
                </a:cubicBezTo>
                <a:cubicBezTo>
                  <a:pt x="267190" y="317009"/>
                  <a:pt x="288519" y="305778"/>
                  <a:pt x="270934" y="279400"/>
                </a:cubicBezTo>
                <a:cubicBezTo>
                  <a:pt x="264292" y="269437"/>
                  <a:pt x="254001" y="262467"/>
                  <a:pt x="245534" y="254000"/>
                </a:cubicBezTo>
                <a:cubicBezTo>
                  <a:pt x="242712" y="245533"/>
                  <a:pt x="242642" y="235569"/>
                  <a:pt x="237067" y="228600"/>
                </a:cubicBezTo>
                <a:cubicBezTo>
                  <a:pt x="206970" y="190980"/>
                  <a:pt x="211667" y="231581"/>
                  <a:pt x="211667" y="194733"/>
                </a:cubicBezTo>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2" name="Freeform: Shape 41">
            <a:extLst>
              <a:ext uri="{FF2B5EF4-FFF2-40B4-BE49-F238E27FC236}">
                <a16:creationId xmlns:a16="http://schemas.microsoft.com/office/drawing/2014/main" id="{A976CF61-CBDD-476D-AB5D-0440696831C4}"/>
              </a:ext>
            </a:extLst>
          </p:cNvPr>
          <p:cNvSpPr/>
          <p:nvPr/>
        </p:nvSpPr>
        <p:spPr>
          <a:xfrm>
            <a:off x="4979430" y="6407890"/>
            <a:ext cx="165345" cy="213173"/>
          </a:xfrm>
          <a:custGeom>
            <a:avLst/>
            <a:gdLst>
              <a:gd name="connsiteX0" fmla="*/ 262467 w 296334"/>
              <a:gd name="connsiteY0" fmla="*/ 186267 h 321733"/>
              <a:gd name="connsiteX1" fmla="*/ 160867 w 296334"/>
              <a:gd name="connsiteY1" fmla="*/ 110067 h 321733"/>
              <a:gd name="connsiteX2" fmla="*/ 110067 w 296334"/>
              <a:gd name="connsiteY2" fmla="*/ 84667 h 321733"/>
              <a:gd name="connsiteX3" fmla="*/ 8467 w 296334"/>
              <a:gd name="connsiteY3" fmla="*/ 135467 h 321733"/>
              <a:gd name="connsiteX4" fmla="*/ 0 w 296334"/>
              <a:gd name="connsiteY4" fmla="*/ 160867 h 321733"/>
              <a:gd name="connsiteX5" fmla="*/ 50800 w 296334"/>
              <a:gd name="connsiteY5" fmla="*/ 313267 h 321733"/>
              <a:gd name="connsiteX6" fmla="*/ 76200 w 296334"/>
              <a:gd name="connsiteY6" fmla="*/ 321733 h 321733"/>
              <a:gd name="connsiteX7" fmla="*/ 135467 w 296334"/>
              <a:gd name="connsiteY7" fmla="*/ 313267 h 321733"/>
              <a:gd name="connsiteX8" fmla="*/ 186267 w 296334"/>
              <a:gd name="connsiteY8" fmla="*/ 237067 h 321733"/>
              <a:gd name="connsiteX9" fmla="*/ 220134 w 296334"/>
              <a:gd name="connsiteY9" fmla="*/ 186267 h 321733"/>
              <a:gd name="connsiteX10" fmla="*/ 228600 w 296334"/>
              <a:gd name="connsiteY10" fmla="*/ 110067 h 321733"/>
              <a:gd name="connsiteX11" fmla="*/ 245534 w 296334"/>
              <a:gd name="connsiteY11" fmla="*/ 0 h 321733"/>
              <a:gd name="connsiteX12" fmla="*/ 262467 w 296334"/>
              <a:gd name="connsiteY12" fmla="*/ 160867 h 321733"/>
              <a:gd name="connsiteX13" fmla="*/ 296334 w 296334"/>
              <a:gd name="connsiteY13" fmla="*/ 287867 h 321733"/>
              <a:gd name="connsiteX14" fmla="*/ 270934 w 296334"/>
              <a:gd name="connsiteY14" fmla="*/ 279400 h 321733"/>
              <a:gd name="connsiteX15" fmla="*/ 245534 w 296334"/>
              <a:gd name="connsiteY15" fmla="*/ 254000 h 321733"/>
              <a:gd name="connsiteX16" fmla="*/ 237067 w 296334"/>
              <a:gd name="connsiteY16" fmla="*/ 228600 h 321733"/>
              <a:gd name="connsiteX17" fmla="*/ 211667 w 296334"/>
              <a:gd name="connsiteY17" fmla="*/ 194733 h 321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6334" h="321733">
                <a:moveTo>
                  <a:pt x="262467" y="186267"/>
                </a:moveTo>
                <a:cubicBezTo>
                  <a:pt x="179694" y="115319"/>
                  <a:pt x="232476" y="154824"/>
                  <a:pt x="160867" y="110067"/>
                </a:cubicBezTo>
                <a:cubicBezTo>
                  <a:pt x="123351" y="86619"/>
                  <a:pt x="149234" y="97722"/>
                  <a:pt x="110067" y="84667"/>
                </a:cubicBezTo>
                <a:cubicBezTo>
                  <a:pt x="23641" y="101952"/>
                  <a:pt x="33615" y="76788"/>
                  <a:pt x="8467" y="135467"/>
                </a:cubicBezTo>
                <a:cubicBezTo>
                  <a:pt x="4951" y="143670"/>
                  <a:pt x="2822" y="152400"/>
                  <a:pt x="0" y="160867"/>
                </a:cubicBezTo>
                <a:cubicBezTo>
                  <a:pt x="11521" y="235753"/>
                  <a:pt x="-2282" y="267768"/>
                  <a:pt x="50800" y="313267"/>
                </a:cubicBezTo>
                <a:cubicBezTo>
                  <a:pt x="57576" y="319075"/>
                  <a:pt x="67733" y="318911"/>
                  <a:pt x="76200" y="321733"/>
                </a:cubicBezTo>
                <a:cubicBezTo>
                  <a:pt x="95956" y="318911"/>
                  <a:pt x="116938" y="320678"/>
                  <a:pt x="135467" y="313267"/>
                </a:cubicBezTo>
                <a:cubicBezTo>
                  <a:pt x="160775" y="303144"/>
                  <a:pt x="176824" y="253255"/>
                  <a:pt x="186267" y="237067"/>
                </a:cubicBezTo>
                <a:cubicBezTo>
                  <a:pt x="196522" y="219488"/>
                  <a:pt x="208845" y="203200"/>
                  <a:pt x="220134" y="186267"/>
                </a:cubicBezTo>
                <a:cubicBezTo>
                  <a:pt x="222956" y="160867"/>
                  <a:pt x="225430" y="135426"/>
                  <a:pt x="228600" y="110067"/>
                </a:cubicBezTo>
                <a:cubicBezTo>
                  <a:pt x="234046" y="66496"/>
                  <a:pt x="238473" y="42364"/>
                  <a:pt x="245534" y="0"/>
                </a:cubicBezTo>
                <a:cubicBezTo>
                  <a:pt x="266784" y="106257"/>
                  <a:pt x="239168" y="-41060"/>
                  <a:pt x="262467" y="160867"/>
                </a:cubicBezTo>
                <a:cubicBezTo>
                  <a:pt x="274150" y="262121"/>
                  <a:pt x="262406" y="236977"/>
                  <a:pt x="296334" y="287867"/>
                </a:cubicBezTo>
                <a:cubicBezTo>
                  <a:pt x="267190" y="317009"/>
                  <a:pt x="288519" y="305778"/>
                  <a:pt x="270934" y="279400"/>
                </a:cubicBezTo>
                <a:cubicBezTo>
                  <a:pt x="264292" y="269437"/>
                  <a:pt x="254001" y="262467"/>
                  <a:pt x="245534" y="254000"/>
                </a:cubicBezTo>
                <a:cubicBezTo>
                  <a:pt x="242712" y="245533"/>
                  <a:pt x="242642" y="235569"/>
                  <a:pt x="237067" y="228600"/>
                </a:cubicBezTo>
                <a:cubicBezTo>
                  <a:pt x="206970" y="190980"/>
                  <a:pt x="211667" y="231581"/>
                  <a:pt x="211667" y="194733"/>
                </a:cubicBezTo>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5" name="Freeform: Shape 44">
            <a:extLst>
              <a:ext uri="{FF2B5EF4-FFF2-40B4-BE49-F238E27FC236}">
                <a16:creationId xmlns:a16="http://schemas.microsoft.com/office/drawing/2014/main" id="{F5E99859-C365-4CE5-8EEC-624F3EDBA77A}"/>
              </a:ext>
            </a:extLst>
          </p:cNvPr>
          <p:cNvSpPr/>
          <p:nvPr/>
        </p:nvSpPr>
        <p:spPr>
          <a:xfrm>
            <a:off x="4925803" y="6209385"/>
            <a:ext cx="165345" cy="213173"/>
          </a:xfrm>
          <a:custGeom>
            <a:avLst/>
            <a:gdLst>
              <a:gd name="connsiteX0" fmla="*/ 262467 w 296334"/>
              <a:gd name="connsiteY0" fmla="*/ 186267 h 321733"/>
              <a:gd name="connsiteX1" fmla="*/ 160867 w 296334"/>
              <a:gd name="connsiteY1" fmla="*/ 110067 h 321733"/>
              <a:gd name="connsiteX2" fmla="*/ 110067 w 296334"/>
              <a:gd name="connsiteY2" fmla="*/ 84667 h 321733"/>
              <a:gd name="connsiteX3" fmla="*/ 8467 w 296334"/>
              <a:gd name="connsiteY3" fmla="*/ 135467 h 321733"/>
              <a:gd name="connsiteX4" fmla="*/ 0 w 296334"/>
              <a:gd name="connsiteY4" fmla="*/ 160867 h 321733"/>
              <a:gd name="connsiteX5" fmla="*/ 50800 w 296334"/>
              <a:gd name="connsiteY5" fmla="*/ 313267 h 321733"/>
              <a:gd name="connsiteX6" fmla="*/ 76200 w 296334"/>
              <a:gd name="connsiteY6" fmla="*/ 321733 h 321733"/>
              <a:gd name="connsiteX7" fmla="*/ 135467 w 296334"/>
              <a:gd name="connsiteY7" fmla="*/ 313267 h 321733"/>
              <a:gd name="connsiteX8" fmla="*/ 186267 w 296334"/>
              <a:gd name="connsiteY8" fmla="*/ 237067 h 321733"/>
              <a:gd name="connsiteX9" fmla="*/ 220134 w 296334"/>
              <a:gd name="connsiteY9" fmla="*/ 186267 h 321733"/>
              <a:gd name="connsiteX10" fmla="*/ 228600 w 296334"/>
              <a:gd name="connsiteY10" fmla="*/ 110067 h 321733"/>
              <a:gd name="connsiteX11" fmla="*/ 245534 w 296334"/>
              <a:gd name="connsiteY11" fmla="*/ 0 h 321733"/>
              <a:gd name="connsiteX12" fmla="*/ 262467 w 296334"/>
              <a:gd name="connsiteY12" fmla="*/ 160867 h 321733"/>
              <a:gd name="connsiteX13" fmla="*/ 296334 w 296334"/>
              <a:gd name="connsiteY13" fmla="*/ 287867 h 321733"/>
              <a:gd name="connsiteX14" fmla="*/ 270934 w 296334"/>
              <a:gd name="connsiteY14" fmla="*/ 279400 h 321733"/>
              <a:gd name="connsiteX15" fmla="*/ 245534 w 296334"/>
              <a:gd name="connsiteY15" fmla="*/ 254000 h 321733"/>
              <a:gd name="connsiteX16" fmla="*/ 237067 w 296334"/>
              <a:gd name="connsiteY16" fmla="*/ 228600 h 321733"/>
              <a:gd name="connsiteX17" fmla="*/ 211667 w 296334"/>
              <a:gd name="connsiteY17" fmla="*/ 194733 h 321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6334" h="321733">
                <a:moveTo>
                  <a:pt x="262467" y="186267"/>
                </a:moveTo>
                <a:cubicBezTo>
                  <a:pt x="179694" y="115319"/>
                  <a:pt x="232476" y="154824"/>
                  <a:pt x="160867" y="110067"/>
                </a:cubicBezTo>
                <a:cubicBezTo>
                  <a:pt x="123351" y="86619"/>
                  <a:pt x="149234" y="97722"/>
                  <a:pt x="110067" y="84667"/>
                </a:cubicBezTo>
                <a:cubicBezTo>
                  <a:pt x="23641" y="101952"/>
                  <a:pt x="33615" y="76788"/>
                  <a:pt x="8467" y="135467"/>
                </a:cubicBezTo>
                <a:cubicBezTo>
                  <a:pt x="4951" y="143670"/>
                  <a:pt x="2822" y="152400"/>
                  <a:pt x="0" y="160867"/>
                </a:cubicBezTo>
                <a:cubicBezTo>
                  <a:pt x="11521" y="235753"/>
                  <a:pt x="-2282" y="267768"/>
                  <a:pt x="50800" y="313267"/>
                </a:cubicBezTo>
                <a:cubicBezTo>
                  <a:pt x="57576" y="319075"/>
                  <a:pt x="67733" y="318911"/>
                  <a:pt x="76200" y="321733"/>
                </a:cubicBezTo>
                <a:cubicBezTo>
                  <a:pt x="95956" y="318911"/>
                  <a:pt x="116938" y="320678"/>
                  <a:pt x="135467" y="313267"/>
                </a:cubicBezTo>
                <a:cubicBezTo>
                  <a:pt x="160775" y="303144"/>
                  <a:pt x="176824" y="253255"/>
                  <a:pt x="186267" y="237067"/>
                </a:cubicBezTo>
                <a:cubicBezTo>
                  <a:pt x="196522" y="219488"/>
                  <a:pt x="208845" y="203200"/>
                  <a:pt x="220134" y="186267"/>
                </a:cubicBezTo>
                <a:cubicBezTo>
                  <a:pt x="222956" y="160867"/>
                  <a:pt x="225430" y="135426"/>
                  <a:pt x="228600" y="110067"/>
                </a:cubicBezTo>
                <a:cubicBezTo>
                  <a:pt x="234046" y="66496"/>
                  <a:pt x="238473" y="42364"/>
                  <a:pt x="245534" y="0"/>
                </a:cubicBezTo>
                <a:cubicBezTo>
                  <a:pt x="266784" y="106257"/>
                  <a:pt x="239168" y="-41060"/>
                  <a:pt x="262467" y="160867"/>
                </a:cubicBezTo>
                <a:cubicBezTo>
                  <a:pt x="274150" y="262121"/>
                  <a:pt x="262406" y="236977"/>
                  <a:pt x="296334" y="287867"/>
                </a:cubicBezTo>
                <a:cubicBezTo>
                  <a:pt x="267190" y="317009"/>
                  <a:pt x="288519" y="305778"/>
                  <a:pt x="270934" y="279400"/>
                </a:cubicBezTo>
                <a:cubicBezTo>
                  <a:pt x="264292" y="269437"/>
                  <a:pt x="254001" y="262467"/>
                  <a:pt x="245534" y="254000"/>
                </a:cubicBezTo>
                <a:cubicBezTo>
                  <a:pt x="242712" y="245533"/>
                  <a:pt x="242642" y="235569"/>
                  <a:pt x="237067" y="228600"/>
                </a:cubicBezTo>
                <a:cubicBezTo>
                  <a:pt x="206970" y="190980"/>
                  <a:pt x="211667" y="231581"/>
                  <a:pt x="211667" y="194733"/>
                </a:cubicBezTo>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7" name="Freeform: Shape 46">
            <a:extLst>
              <a:ext uri="{FF2B5EF4-FFF2-40B4-BE49-F238E27FC236}">
                <a16:creationId xmlns:a16="http://schemas.microsoft.com/office/drawing/2014/main" id="{F9E89F49-74D4-4FED-B099-16641B5CC3FC}"/>
              </a:ext>
            </a:extLst>
          </p:cNvPr>
          <p:cNvSpPr/>
          <p:nvPr/>
        </p:nvSpPr>
        <p:spPr>
          <a:xfrm>
            <a:off x="5844396" y="6415427"/>
            <a:ext cx="165345" cy="213173"/>
          </a:xfrm>
          <a:custGeom>
            <a:avLst/>
            <a:gdLst>
              <a:gd name="connsiteX0" fmla="*/ 262467 w 296334"/>
              <a:gd name="connsiteY0" fmla="*/ 186267 h 321733"/>
              <a:gd name="connsiteX1" fmla="*/ 160867 w 296334"/>
              <a:gd name="connsiteY1" fmla="*/ 110067 h 321733"/>
              <a:gd name="connsiteX2" fmla="*/ 110067 w 296334"/>
              <a:gd name="connsiteY2" fmla="*/ 84667 h 321733"/>
              <a:gd name="connsiteX3" fmla="*/ 8467 w 296334"/>
              <a:gd name="connsiteY3" fmla="*/ 135467 h 321733"/>
              <a:gd name="connsiteX4" fmla="*/ 0 w 296334"/>
              <a:gd name="connsiteY4" fmla="*/ 160867 h 321733"/>
              <a:gd name="connsiteX5" fmla="*/ 50800 w 296334"/>
              <a:gd name="connsiteY5" fmla="*/ 313267 h 321733"/>
              <a:gd name="connsiteX6" fmla="*/ 76200 w 296334"/>
              <a:gd name="connsiteY6" fmla="*/ 321733 h 321733"/>
              <a:gd name="connsiteX7" fmla="*/ 135467 w 296334"/>
              <a:gd name="connsiteY7" fmla="*/ 313267 h 321733"/>
              <a:gd name="connsiteX8" fmla="*/ 186267 w 296334"/>
              <a:gd name="connsiteY8" fmla="*/ 237067 h 321733"/>
              <a:gd name="connsiteX9" fmla="*/ 220134 w 296334"/>
              <a:gd name="connsiteY9" fmla="*/ 186267 h 321733"/>
              <a:gd name="connsiteX10" fmla="*/ 228600 w 296334"/>
              <a:gd name="connsiteY10" fmla="*/ 110067 h 321733"/>
              <a:gd name="connsiteX11" fmla="*/ 245534 w 296334"/>
              <a:gd name="connsiteY11" fmla="*/ 0 h 321733"/>
              <a:gd name="connsiteX12" fmla="*/ 262467 w 296334"/>
              <a:gd name="connsiteY12" fmla="*/ 160867 h 321733"/>
              <a:gd name="connsiteX13" fmla="*/ 296334 w 296334"/>
              <a:gd name="connsiteY13" fmla="*/ 287867 h 321733"/>
              <a:gd name="connsiteX14" fmla="*/ 270934 w 296334"/>
              <a:gd name="connsiteY14" fmla="*/ 279400 h 321733"/>
              <a:gd name="connsiteX15" fmla="*/ 245534 w 296334"/>
              <a:gd name="connsiteY15" fmla="*/ 254000 h 321733"/>
              <a:gd name="connsiteX16" fmla="*/ 237067 w 296334"/>
              <a:gd name="connsiteY16" fmla="*/ 228600 h 321733"/>
              <a:gd name="connsiteX17" fmla="*/ 211667 w 296334"/>
              <a:gd name="connsiteY17" fmla="*/ 194733 h 321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6334" h="321733">
                <a:moveTo>
                  <a:pt x="262467" y="186267"/>
                </a:moveTo>
                <a:cubicBezTo>
                  <a:pt x="179694" y="115319"/>
                  <a:pt x="232476" y="154824"/>
                  <a:pt x="160867" y="110067"/>
                </a:cubicBezTo>
                <a:cubicBezTo>
                  <a:pt x="123351" y="86619"/>
                  <a:pt x="149234" y="97722"/>
                  <a:pt x="110067" y="84667"/>
                </a:cubicBezTo>
                <a:cubicBezTo>
                  <a:pt x="23641" y="101952"/>
                  <a:pt x="33615" y="76788"/>
                  <a:pt x="8467" y="135467"/>
                </a:cubicBezTo>
                <a:cubicBezTo>
                  <a:pt x="4951" y="143670"/>
                  <a:pt x="2822" y="152400"/>
                  <a:pt x="0" y="160867"/>
                </a:cubicBezTo>
                <a:cubicBezTo>
                  <a:pt x="11521" y="235753"/>
                  <a:pt x="-2282" y="267768"/>
                  <a:pt x="50800" y="313267"/>
                </a:cubicBezTo>
                <a:cubicBezTo>
                  <a:pt x="57576" y="319075"/>
                  <a:pt x="67733" y="318911"/>
                  <a:pt x="76200" y="321733"/>
                </a:cubicBezTo>
                <a:cubicBezTo>
                  <a:pt x="95956" y="318911"/>
                  <a:pt x="116938" y="320678"/>
                  <a:pt x="135467" y="313267"/>
                </a:cubicBezTo>
                <a:cubicBezTo>
                  <a:pt x="160775" y="303144"/>
                  <a:pt x="176824" y="253255"/>
                  <a:pt x="186267" y="237067"/>
                </a:cubicBezTo>
                <a:cubicBezTo>
                  <a:pt x="196522" y="219488"/>
                  <a:pt x="208845" y="203200"/>
                  <a:pt x="220134" y="186267"/>
                </a:cubicBezTo>
                <a:cubicBezTo>
                  <a:pt x="222956" y="160867"/>
                  <a:pt x="225430" y="135426"/>
                  <a:pt x="228600" y="110067"/>
                </a:cubicBezTo>
                <a:cubicBezTo>
                  <a:pt x="234046" y="66496"/>
                  <a:pt x="238473" y="42364"/>
                  <a:pt x="245534" y="0"/>
                </a:cubicBezTo>
                <a:cubicBezTo>
                  <a:pt x="266784" y="106257"/>
                  <a:pt x="239168" y="-41060"/>
                  <a:pt x="262467" y="160867"/>
                </a:cubicBezTo>
                <a:cubicBezTo>
                  <a:pt x="274150" y="262121"/>
                  <a:pt x="262406" y="236977"/>
                  <a:pt x="296334" y="287867"/>
                </a:cubicBezTo>
                <a:cubicBezTo>
                  <a:pt x="267190" y="317009"/>
                  <a:pt x="288519" y="305778"/>
                  <a:pt x="270934" y="279400"/>
                </a:cubicBezTo>
                <a:cubicBezTo>
                  <a:pt x="264292" y="269437"/>
                  <a:pt x="254001" y="262467"/>
                  <a:pt x="245534" y="254000"/>
                </a:cubicBezTo>
                <a:cubicBezTo>
                  <a:pt x="242712" y="245533"/>
                  <a:pt x="242642" y="235569"/>
                  <a:pt x="237067" y="228600"/>
                </a:cubicBezTo>
                <a:cubicBezTo>
                  <a:pt x="206970" y="190980"/>
                  <a:pt x="211667" y="231581"/>
                  <a:pt x="211667" y="194733"/>
                </a:cubicBezTo>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8" name="Freeform: Shape 47">
            <a:extLst>
              <a:ext uri="{FF2B5EF4-FFF2-40B4-BE49-F238E27FC236}">
                <a16:creationId xmlns:a16="http://schemas.microsoft.com/office/drawing/2014/main" id="{565E139E-B761-41AA-9E55-24EE12CBF6BA}"/>
              </a:ext>
            </a:extLst>
          </p:cNvPr>
          <p:cNvSpPr/>
          <p:nvPr/>
        </p:nvSpPr>
        <p:spPr>
          <a:xfrm>
            <a:off x="6026881" y="6324009"/>
            <a:ext cx="165345" cy="213173"/>
          </a:xfrm>
          <a:custGeom>
            <a:avLst/>
            <a:gdLst>
              <a:gd name="connsiteX0" fmla="*/ 262467 w 296334"/>
              <a:gd name="connsiteY0" fmla="*/ 186267 h 321733"/>
              <a:gd name="connsiteX1" fmla="*/ 160867 w 296334"/>
              <a:gd name="connsiteY1" fmla="*/ 110067 h 321733"/>
              <a:gd name="connsiteX2" fmla="*/ 110067 w 296334"/>
              <a:gd name="connsiteY2" fmla="*/ 84667 h 321733"/>
              <a:gd name="connsiteX3" fmla="*/ 8467 w 296334"/>
              <a:gd name="connsiteY3" fmla="*/ 135467 h 321733"/>
              <a:gd name="connsiteX4" fmla="*/ 0 w 296334"/>
              <a:gd name="connsiteY4" fmla="*/ 160867 h 321733"/>
              <a:gd name="connsiteX5" fmla="*/ 50800 w 296334"/>
              <a:gd name="connsiteY5" fmla="*/ 313267 h 321733"/>
              <a:gd name="connsiteX6" fmla="*/ 76200 w 296334"/>
              <a:gd name="connsiteY6" fmla="*/ 321733 h 321733"/>
              <a:gd name="connsiteX7" fmla="*/ 135467 w 296334"/>
              <a:gd name="connsiteY7" fmla="*/ 313267 h 321733"/>
              <a:gd name="connsiteX8" fmla="*/ 186267 w 296334"/>
              <a:gd name="connsiteY8" fmla="*/ 237067 h 321733"/>
              <a:gd name="connsiteX9" fmla="*/ 220134 w 296334"/>
              <a:gd name="connsiteY9" fmla="*/ 186267 h 321733"/>
              <a:gd name="connsiteX10" fmla="*/ 228600 w 296334"/>
              <a:gd name="connsiteY10" fmla="*/ 110067 h 321733"/>
              <a:gd name="connsiteX11" fmla="*/ 245534 w 296334"/>
              <a:gd name="connsiteY11" fmla="*/ 0 h 321733"/>
              <a:gd name="connsiteX12" fmla="*/ 262467 w 296334"/>
              <a:gd name="connsiteY12" fmla="*/ 160867 h 321733"/>
              <a:gd name="connsiteX13" fmla="*/ 296334 w 296334"/>
              <a:gd name="connsiteY13" fmla="*/ 287867 h 321733"/>
              <a:gd name="connsiteX14" fmla="*/ 270934 w 296334"/>
              <a:gd name="connsiteY14" fmla="*/ 279400 h 321733"/>
              <a:gd name="connsiteX15" fmla="*/ 245534 w 296334"/>
              <a:gd name="connsiteY15" fmla="*/ 254000 h 321733"/>
              <a:gd name="connsiteX16" fmla="*/ 237067 w 296334"/>
              <a:gd name="connsiteY16" fmla="*/ 228600 h 321733"/>
              <a:gd name="connsiteX17" fmla="*/ 211667 w 296334"/>
              <a:gd name="connsiteY17" fmla="*/ 194733 h 321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6334" h="321733">
                <a:moveTo>
                  <a:pt x="262467" y="186267"/>
                </a:moveTo>
                <a:cubicBezTo>
                  <a:pt x="179694" y="115319"/>
                  <a:pt x="232476" y="154824"/>
                  <a:pt x="160867" y="110067"/>
                </a:cubicBezTo>
                <a:cubicBezTo>
                  <a:pt x="123351" y="86619"/>
                  <a:pt x="149234" y="97722"/>
                  <a:pt x="110067" y="84667"/>
                </a:cubicBezTo>
                <a:cubicBezTo>
                  <a:pt x="23641" y="101952"/>
                  <a:pt x="33615" y="76788"/>
                  <a:pt x="8467" y="135467"/>
                </a:cubicBezTo>
                <a:cubicBezTo>
                  <a:pt x="4951" y="143670"/>
                  <a:pt x="2822" y="152400"/>
                  <a:pt x="0" y="160867"/>
                </a:cubicBezTo>
                <a:cubicBezTo>
                  <a:pt x="11521" y="235753"/>
                  <a:pt x="-2282" y="267768"/>
                  <a:pt x="50800" y="313267"/>
                </a:cubicBezTo>
                <a:cubicBezTo>
                  <a:pt x="57576" y="319075"/>
                  <a:pt x="67733" y="318911"/>
                  <a:pt x="76200" y="321733"/>
                </a:cubicBezTo>
                <a:cubicBezTo>
                  <a:pt x="95956" y="318911"/>
                  <a:pt x="116938" y="320678"/>
                  <a:pt x="135467" y="313267"/>
                </a:cubicBezTo>
                <a:cubicBezTo>
                  <a:pt x="160775" y="303144"/>
                  <a:pt x="176824" y="253255"/>
                  <a:pt x="186267" y="237067"/>
                </a:cubicBezTo>
                <a:cubicBezTo>
                  <a:pt x="196522" y="219488"/>
                  <a:pt x="208845" y="203200"/>
                  <a:pt x="220134" y="186267"/>
                </a:cubicBezTo>
                <a:cubicBezTo>
                  <a:pt x="222956" y="160867"/>
                  <a:pt x="225430" y="135426"/>
                  <a:pt x="228600" y="110067"/>
                </a:cubicBezTo>
                <a:cubicBezTo>
                  <a:pt x="234046" y="66496"/>
                  <a:pt x="238473" y="42364"/>
                  <a:pt x="245534" y="0"/>
                </a:cubicBezTo>
                <a:cubicBezTo>
                  <a:pt x="266784" y="106257"/>
                  <a:pt x="239168" y="-41060"/>
                  <a:pt x="262467" y="160867"/>
                </a:cubicBezTo>
                <a:cubicBezTo>
                  <a:pt x="274150" y="262121"/>
                  <a:pt x="262406" y="236977"/>
                  <a:pt x="296334" y="287867"/>
                </a:cubicBezTo>
                <a:cubicBezTo>
                  <a:pt x="267190" y="317009"/>
                  <a:pt x="288519" y="305778"/>
                  <a:pt x="270934" y="279400"/>
                </a:cubicBezTo>
                <a:cubicBezTo>
                  <a:pt x="264292" y="269437"/>
                  <a:pt x="254001" y="262467"/>
                  <a:pt x="245534" y="254000"/>
                </a:cubicBezTo>
                <a:cubicBezTo>
                  <a:pt x="242712" y="245533"/>
                  <a:pt x="242642" y="235569"/>
                  <a:pt x="237067" y="228600"/>
                </a:cubicBezTo>
                <a:cubicBezTo>
                  <a:pt x="206970" y="190980"/>
                  <a:pt x="211667" y="231581"/>
                  <a:pt x="211667" y="194733"/>
                </a:cubicBezTo>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0" name="Rectangle 49">
            <a:extLst>
              <a:ext uri="{FF2B5EF4-FFF2-40B4-BE49-F238E27FC236}">
                <a16:creationId xmlns:a16="http://schemas.microsoft.com/office/drawing/2014/main" id="{6A67143C-5908-4EDF-9E11-842E4AFC808A}"/>
              </a:ext>
            </a:extLst>
          </p:cNvPr>
          <p:cNvSpPr/>
          <p:nvPr/>
        </p:nvSpPr>
        <p:spPr>
          <a:xfrm>
            <a:off x="495059" y="7058360"/>
            <a:ext cx="5881835" cy="1449132"/>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1" name="Rectangle 50">
            <a:extLst>
              <a:ext uri="{FF2B5EF4-FFF2-40B4-BE49-F238E27FC236}">
                <a16:creationId xmlns:a16="http://schemas.microsoft.com/office/drawing/2014/main" id="{86D2C058-3B6F-48EF-AEBE-51D3B10E5C32}"/>
              </a:ext>
            </a:extLst>
          </p:cNvPr>
          <p:cNvSpPr/>
          <p:nvPr/>
        </p:nvSpPr>
        <p:spPr>
          <a:xfrm>
            <a:off x="589295" y="7354180"/>
            <a:ext cx="5698766" cy="1074281"/>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200" dirty="0">
                <a:solidFill>
                  <a:schemeClr val="tx1">
                    <a:lumMod val="65000"/>
                    <a:lumOff val="35000"/>
                  </a:schemeClr>
                </a:solidFill>
                <a:latin typeface="Comic Sans MS" panose="030F0702030302020204" pitchFamily="66" charset="0"/>
              </a:rPr>
              <a:t>Any of the above </a:t>
            </a:r>
          </a:p>
        </p:txBody>
      </p:sp>
      <p:sp>
        <p:nvSpPr>
          <p:cNvPr id="53" name="Rectangle 52">
            <a:extLst>
              <a:ext uri="{FF2B5EF4-FFF2-40B4-BE49-F238E27FC236}">
                <a16:creationId xmlns:a16="http://schemas.microsoft.com/office/drawing/2014/main" id="{19AA472B-337A-4D6C-AE73-294B950102FA}"/>
              </a:ext>
            </a:extLst>
          </p:cNvPr>
          <p:cNvSpPr/>
          <p:nvPr/>
        </p:nvSpPr>
        <p:spPr>
          <a:xfrm>
            <a:off x="495059" y="7057257"/>
            <a:ext cx="6349137" cy="276999"/>
          </a:xfrm>
          <a:prstGeom prst="rect">
            <a:avLst/>
          </a:prstGeom>
        </p:spPr>
        <p:txBody>
          <a:bodyPr wrap="square">
            <a:spAutoFit/>
          </a:bodyPr>
          <a:lstStyle/>
          <a:p>
            <a:pPr>
              <a:spcAft>
                <a:spcPts val="0"/>
              </a:spcAft>
            </a:pPr>
            <a:r>
              <a:rPr lang="en-AU" sz="1200" b="1" dirty="0">
                <a:latin typeface="Arial Narrow" panose="020B0606020202030204" pitchFamily="34" charset="0"/>
                <a:ea typeface="Times New Roman" panose="02020603050405020304" pitchFamily="18" charset="0"/>
              </a:rPr>
              <a:t>Q. How are MPAs of value to fisheries sustainability? Ans. </a:t>
            </a:r>
            <a:endParaRPr lang="en-US" sz="1200" dirty="0">
              <a:latin typeface="Arial Narrow" panose="020B0606020202030204" pitchFamily="34" charset="0"/>
              <a:ea typeface="Times New Roman" panose="02020603050405020304" pitchFamily="18" charset="0"/>
            </a:endParaRPr>
          </a:p>
        </p:txBody>
      </p:sp>
      <p:sp>
        <p:nvSpPr>
          <p:cNvPr id="41" name="Oval 40">
            <a:extLst>
              <a:ext uri="{FF2B5EF4-FFF2-40B4-BE49-F238E27FC236}">
                <a16:creationId xmlns:a16="http://schemas.microsoft.com/office/drawing/2014/main" id="{14E47E03-40CB-4E6F-87FF-B680981AAAFF}"/>
              </a:ext>
            </a:extLst>
          </p:cNvPr>
          <p:cNvSpPr/>
          <p:nvPr/>
        </p:nvSpPr>
        <p:spPr>
          <a:xfrm>
            <a:off x="5134730" y="425345"/>
            <a:ext cx="176053" cy="15005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43" name="TextBox 42">
            <a:extLst>
              <a:ext uri="{FF2B5EF4-FFF2-40B4-BE49-F238E27FC236}">
                <a16:creationId xmlns:a16="http://schemas.microsoft.com/office/drawing/2014/main" id="{B6E442DF-FBED-4A1B-B7C1-C6092C55CBBF}"/>
              </a:ext>
            </a:extLst>
          </p:cNvPr>
          <p:cNvSpPr txBox="1"/>
          <p:nvPr/>
        </p:nvSpPr>
        <p:spPr>
          <a:xfrm>
            <a:off x="5051513" y="407540"/>
            <a:ext cx="388137" cy="184666"/>
          </a:xfrm>
          <a:prstGeom prst="rect">
            <a:avLst/>
          </a:prstGeom>
          <a:noFill/>
        </p:spPr>
        <p:txBody>
          <a:bodyPr wrap="square" rtlCol="0">
            <a:spAutoFit/>
          </a:bodyPr>
          <a:lstStyle/>
          <a:p>
            <a:r>
              <a:rPr lang="en-AU" sz="600" b="1" dirty="0">
                <a:solidFill>
                  <a:schemeClr val="bg1"/>
                </a:solidFill>
                <a:latin typeface="Arial Narrow" panose="020B0606020202030204" pitchFamily="34" charset="0"/>
              </a:rPr>
              <a:t>T145</a:t>
            </a:r>
          </a:p>
        </p:txBody>
      </p:sp>
      <p:sp>
        <p:nvSpPr>
          <p:cNvPr id="4" name="Rectangle 3">
            <a:extLst>
              <a:ext uri="{FF2B5EF4-FFF2-40B4-BE49-F238E27FC236}">
                <a16:creationId xmlns:a16="http://schemas.microsoft.com/office/drawing/2014/main" id="{63545C93-A121-45C0-85EA-5D1518B51B18}"/>
              </a:ext>
            </a:extLst>
          </p:cNvPr>
          <p:cNvSpPr/>
          <p:nvPr/>
        </p:nvSpPr>
        <p:spPr>
          <a:xfrm>
            <a:off x="2996952" y="5363790"/>
            <a:ext cx="3334032" cy="2609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AU" sz="1200" dirty="0">
              <a:solidFill>
                <a:schemeClr val="tx1">
                  <a:lumMod val="50000"/>
                  <a:lumOff val="50000"/>
                </a:schemeClr>
              </a:solidFill>
              <a:latin typeface="Comic Sans MS" panose="030F0702030302020204" pitchFamily="66" charset="0"/>
            </a:endParaRPr>
          </a:p>
        </p:txBody>
      </p:sp>
    </p:spTree>
    <p:extLst>
      <p:ext uri="{BB962C8B-B14F-4D97-AF65-F5344CB8AC3E}">
        <p14:creationId xmlns:p14="http://schemas.microsoft.com/office/powerpoint/2010/main" val="123366814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 name="Straight Connector 14"/>
          <p:cNvCxnSpPr/>
          <p:nvPr/>
        </p:nvCxnSpPr>
        <p:spPr>
          <a:xfrm flipH="1">
            <a:off x="508863" y="969600"/>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extBox 17"/>
          <p:cNvSpPr txBox="1"/>
          <p:nvPr/>
        </p:nvSpPr>
        <p:spPr>
          <a:xfrm>
            <a:off x="5486430" y="14613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
        <p:nvSpPr>
          <p:cNvPr id="3" name="TextBox 2"/>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12" name="TextBox 36"/>
          <p:cNvSpPr txBox="1"/>
          <p:nvPr/>
        </p:nvSpPr>
        <p:spPr>
          <a:xfrm>
            <a:off x="5876474" y="8805118"/>
            <a:ext cx="52124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100" dirty="0">
                <a:latin typeface="Arial Narrow" pitchFamily="34" charset="0"/>
              </a:rPr>
              <a:t>140</a:t>
            </a:r>
            <a:endParaRPr lang="en-AU" sz="1100" dirty="0">
              <a:latin typeface="Arial Narrow" pitchFamily="34" charset="0"/>
            </a:endParaRPr>
          </a:p>
        </p:txBody>
      </p:sp>
      <p:sp>
        <p:nvSpPr>
          <p:cNvPr id="57" name="TextBox 36"/>
          <p:cNvSpPr txBox="1"/>
          <p:nvPr/>
        </p:nvSpPr>
        <p:spPr>
          <a:xfrm>
            <a:off x="463269" y="8810616"/>
            <a:ext cx="219901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2019 	                                               </a:t>
            </a:r>
            <a:endParaRPr lang="en-AU" sz="1100" b="1" dirty="0">
              <a:latin typeface="Arial Narrow" pitchFamily="34" charset="0"/>
            </a:endParaRPr>
          </a:p>
        </p:txBody>
      </p:sp>
      <p:cxnSp>
        <p:nvCxnSpPr>
          <p:cNvPr id="19" name="Straight Connector 18"/>
          <p:cNvCxnSpPr>
            <a:cxnSpLocks/>
          </p:cNvCxnSpPr>
          <p:nvPr/>
        </p:nvCxnSpPr>
        <p:spPr>
          <a:xfrm flipH="1">
            <a:off x="460280" y="8810616"/>
            <a:ext cx="5959371"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9" name="TextBox 58">
            <a:extLst>
              <a:ext uri="{FF2B5EF4-FFF2-40B4-BE49-F238E27FC236}">
                <a16:creationId xmlns:a16="http://schemas.microsoft.com/office/drawing/2014/main" id="{B47AF8B6-8FB8-4F6E-8771-2ABC2CA0462D}"/>
              </a:ext>
            </a:extLst>
          </p:cNvPr>
          <p:cNvSpPr txBox="1"/>
          <p:nvPr/>
        </p:nvSpPr>
        <p:spPr>
          <a:xfrm>
            <a:off x="1405438" y="143201"/>
            <a:ext cx="4112222" cy="738664"/>
          </a:xfrm>
          <a:prstGeom prst="rect">
            <a:avLst/>
          </a:prstGeom>
          <a:noFill/>
        </p:spPr>
        <p:txBody>
          <a:bodyPr wrap="square" rtlCol="0">
            <a:spAutoFit/>
          </a:bodyPr>
          <a:lstStyle/>
          <a:p>
            <a:r>
              <a:rPr lang="en-US" b="1" dirty="0">
                <a:latin typeface="Arial Narrow" pitchFamily="34" charset="0"/>
              </a:rPr>
              <a:t>Mandatory Practical –</a:t>
            </a:r>
            <a:r>
              <a:rPr lang="en-US" sz="1200" b="1" dirty="0">
                <a:latin typeface="Arial Narrow" panose="020B0606020202030204" pitchFamily="34" charset="0"/>
              </a:rPr>
              <a:t> </a:t>
            </a:r>
            <a:r>
              <a:rPr lang="en-AU" sz="1200" dirty="0">
                <a:latin typeface="Arial Narrow" panose="020B0606020202030204" pitchFamily="34" charset="0"/>
              </a:rPr>
              <a:t>Apply the Lincoln Index in a modelled capture-recapture scenario</a:t>
            </a:r>
          </a:p>
          <a:p>
            <a:endParaRPr lang="en-US" sz="1200" i="1" dirty="0">
              <a:latin typeface="Arial Narrow" pitchFamily="34" charset="0"/>
            </a:endParaRPr>
          </a:p>
        </p:txBody>
      </p:sp>
      <p:sp>
        <p:nvSpPr>
          <p:cNvPr id="60" name="TextBox 36">
            <a:extLst>
              <a:ext uri="{FF2B5EF4-FFF2-40B4-BE49-F238E27FC236}">
                <a16:creationId xmlns:a16="http://schemas.microsoft.com/office/drawing/2014/main" id="{6DC2C05C-35D8-49B4-804A-8B8A559A864A}"/>
              </a:ext>
            </a:extLst>
          </p:cNvPr>
          <p:cNvSpPr txBox="1"/>
          <p:nvPr/>
        </p:nvSpPr>
        <p:spPr>
          <a:xfrm>
            <a:off x="2286712" y="8805118"/>
            <a:ext cx="3734575"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Unit 4. Topic 2. Subject Matter: Fisheries and Population Dynamics</a:t>
            </a:r>
            <a:endParaRPr lang="en-AU" sz="1100" b="1" dirty="0">
              <a:latin typeface="Arial Narrow" pitchFamily="34" charset="0"/>
            </a:endParaRPr>
          </a:p>
        </p:txBody>
      </p:sp>
      <p:sp>
        <p:nvSpPr>
          <p:cNvPr id="17" name="TextBox 16">
            <a:extLst>
              <a:ext uri="{FF2B5EF4-FFF2-40B4-BE49-F238E27FC236}">
                <a16:creationId xmlns:a16="http://schemas.microsoft.com/office/drawing/2014/main" id="{1989A66C-EB92-427E-9256-8F7DD5E76B7A}"/>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69" name="Rectangle 68">
            <a:extLst>
              <a:ext uri="{FF2B5EF4-FFF2-40B4-BE49-F238E27FC236}">
                <a16:creationId xmlns:a16="http://schemas.microsoft.com/office/drawing/2014/main" id="{7199C69A-0F94-40E9-9289-5D8298E21A49}"/>
              </a:ext>
            </a:extLst>
          </p:cNvPr>
          <p:cNvSpPr/>
          <p:nvPr/>
        </p:nvSpPr>
        <p:spPr>
          <a:xfrm>
            <a:off x="413786" y="1164601"/>
            <a:ext cx="5991405" cy="2000548"/>
          </a:xfrm>
          <a:prstGeom prst="rect">
            <a:avLst/>
          </a:prstGeom>
        </p:spPr>
        <p:txBody>
          <a:bodyPr wrap="square">
            <a:spAutoFit/>
          </a:bodyPr>
          <a:lstStyle/>
          <a:p>
            <a:r>
              <a:rPr lang="en-AU" sz="1600" b="1" dirty="0">
                <a:latin typeface="Arial Narrow" panose="020B0606020202030204" pitchFamily="34" charset="0"/>
              </a:rPr>
              <a:t>Natural Tags on Grey Nurse Sharks (</a:t>
            </a:r>
            <a:r>
              <a:rPr lang="en-AU" sz="1600" b="1" i="1" dirty="0">
                <a:latin typeface="Arial Narrow" panose="020B0606020202030204" pitchFamily="34" charset="0"/>
              </a:rPr>
              <a:t>Carcharias </a:t>
            </a:r>
            <a:r>
              <a:rPr lang="en-AU" sz="1600" b="1" i="1" dirty="0" err="1">
                <a:latin typeface="Arial Narrow" panose="020B0606020202030204" pitchFamily="34" charset="0"/>
              </a:rPr>
              <a:t>taurus</a:t>
            </a:r>
            <a:r>
              <a:rPr lang="en-AU" sz="1600" b="1" dirty="0">
                <a:latin typeface="Arial Narrow" panose="020B0606020202030204" pitchFamily="34" charset="0"/>
              </a:rPr>
              <a:t>) </a:t>
            </a:r>
          </a:p>
          <a:p>
            <a:r>
              <a:rPr lang="en-US" sz="1200" dirty="0">
                <a:latin typeface="Arial Narrow" panose="020B0606020202030204" pitchFamily="34" charset="0"/>
              </a:rPr>
              <a:t>Below are pictures that were kindly donated by Grey Nurse Shark Watch (GNSW), a community Grey Nurse Shark photographic identification program</a:t>
            </a:r>
            <a:r>
              <a:rPr lang="en-US" sz="1200" baseline="30000" dirty="0">
                <a:latin typeface="Arial Narrow" panose="020B0606020202030204" pitchFamily="34" charset="0"/>
              </a:rPr>
              <a:t>[1]</a:t>
            </a:r>
            <a:r>
              <a:rPr lang="en-US" sz="1200" dirty="0">
                <a:latin typeface="Arial Narrow" panose="020B0606020202030204" pitchFamily="34" charset="0"/>
              </a:rPr>
              <a:t>. The Australian east coast sub-population of Grey Nurse Shark were hunted almost to extinction in the 1950’s. They are now </a:t>
            </a:r>
            <a:r>
              <a:rPr lang="en-US" sz="1200" b="1" dirty="0">
                <a:latin typeface="Arial Narrow" panose="020B0606020202030204" pitchFamily="34" charset="0"/>
              </a:rPr>
              <a:t>critically endangered. </a:t>
            </a:r>
            <a:br>
              <a:rPr lang="en-US" sz="1200" b="1" dirty="0">
                <a:latin typeface="Arial Narrow" panose="020B0606020202030204" pitchFamily="34" charset="0"/>
              </a:rPr>
            </a:br>
            <a:r>
              <a:rPr lang="en-US" sz="1200" dirty="0">
                <a:latin typeface="Arial Narrow" panose="020B0606020202030204" pitchFamily="34" charset="0"/>
              </a:rPr>
              <a:t>The Grey Nurse Shark Watch program tags each shark by giving it a name. Each shark is recognizable from the unique arrangement of spots on the side of its body </a:t>
            </a:r>
            <a:r>
              <a:rPr lang="en-AU" sz="1200" dirty="0">
                <a:latin typeface="Arial Narrow" panose="020B0606020202030204" pitchFamily="34" charset="0"/>
              </a:rPr>
              <a:t>that act as a ‘natural tag’. Once a shark has been photographed, it is named or matched to a previous photograph. </a:t>
            </a:r>
            <a:r>
              <a:rPr lang="en-AU" sz="1200" i="1" dirty="0">
                <a:latin typeface="Arial Narrow" panose="020B0606020202030204" pitchFamily="34" charset="0"/>
              </a:rPr>
              <a:t>Note: </a:t>
            </a:r>
            <a:r>
              <a:rPr lang="en-AU" sz="1200" dirty="0">
                <a:latin typeface="Arial Narrow" panose="020B0606020202030204" pitchFamily="34" charset="0"/>
              </a:rPr>
              <a:t>the sharks often swim in a circuit-like configuration, allowing divers to sit in one spot and wait for the sharks to predictably swim past (usually very close) and have their picture taken. The sharks only ‘look’ dangerous because they can not cover their teeth (another common name is ‘ragged-tooth shark’). They are not dangerous at all. </a:t>
            </a:r>
            <a:endParaRPr lang="en-US" sz="1200" dirty="0">
              <a:latin typeface="Arial Narrow" panose="020B0606020202030204" pitchFamily="34" charset="0"/>
            </a:endParaRPr>
          </a:p>
        </p:txBody>
      </p:sp>
      <p:pic>
        <p:nvPicPr>
          <p:cNvPr id="20" name="Picture 19" descr="A fish swimming under water&#10;&#10;Description automatically generated">
            <a:extLst>
              <a:ext uri="{FF2B5EF4-FFF2-40B4-BE49-F238E27FC236}">
                <a16:creationId xmlns:a16="http://schemas.microsoft.com/office/drawing/2014/main" id="{60FDD2BC-D206-4D41-8BA5-067441368118}"/>
              </a:ext>
            </a:extLst>
          </p:cNvPr>
          <p:cNvPicPr>
            <a:picLocks noChangeAspect="1"/>
          </p:cNvPicPr>
          <p:nvPr/>
        </p:nvPicPr>
        <p:blipFill>
          <a:blip r:embed="rId3" cstate="print">
            <a:extLst>
              <a:ext uri="{BEBA8EAE-BF5A-486C-A8C5-ECC9F3942E4B}">
                <a14:imgProps xmlns:a14="http://schemas.microsoft.com/office/drawing/2010/main">
                  <a14:imgLayer r:embed="rId4">
                    <a14:imgEffect>
                      <a14:sharpenSoften amount="50000"/>
                    </a14:imgEffect>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475203" y="3921825"/>
            <a:ext cx="5909078" cy="2239014"/>
          </a:xfrm>
          <a:prstGeom prst="rect">
            <a:avLst/>
          </a:prstGeom>
        </p:spPr>
      </p:pic>
      <p:pic>
        <p:nvPicPr>
          <p:cNvPr id="4" name="Picture 3" descr="A shark in the water&#10;&#10;Description automatically generated">
            <a:extLst>
              <a:ext uri="{FF2B5EF4-FFF2-40B4-BE49-F238E27FC236}">
                <a16:creationId xmlns:a16="http://schemas.microsoft.com/office/drawing/2014/main" id="{EEE43B9F-26DC-4370-BC70-663252E7CCF6}"/>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sharpenSoften amount="5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t="3669" b="4671"/>
          <a:stretch/>
        </p:blipFill>
        <p:spPr>
          <a:xfrm>
            <a:off x="475203" y="6244012"/>
            <a:ext cx="5909078" cy="2326265"/>
          </a:xfrm>
          <a:prstGeom prst="rect">
            <a:avLst/>
          </a:prstGeom>
        </p:spPr>
      </p:pic>
      <p:sp>
        <p:nvSpPr>
          <p:cNvPr id="18" name="Rectangle 17">
            <a:extLst>
              <a:ext uri="{FF2B5EF4-FFF2-40B4-BE49-F238E27FC236}">
                <a16:creationId xmlns:a16="http://schemas.microsoft.com/office/drawing/2014/main" id="{A5CB0A81-2C9A-416C-AC15-B7FD7FA7D9F3}"/>
              </a:ext>
            </a:extLst>
          </p:cNvPr>
          <p:cNvSpPr/>
          <p:nvPr/>
        </p:nvSpPr>
        <p:spPr>
          <a:xfrm>
            <a:off x="482703" y="3203824"/>
            <a:ext cx="5881835" cy="634828"/>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2" name="TextBox 21">
            <a:extLst>
              <a:ext uri="{FF2B5EF4-FFF2-40B4-BE49-F238E27FC236}">
                <a16:creationId xmlns:a16="http://schemas.microsoft.com/office/drawing/2014/main" id="{E1C92725-9BA2-4193-9AF7-D65BE47C0565}"/>
              </a:ext>
            </a:extLst>
          </p:cNvPr>
          <p:cNvSpPr txBox="1"/>
          <p:nvPr/>
        </p:nvSpPr>
        <p:spPr>
          <a:xfrm>
            <a:off x="496521" y="957506"/>
            <a:ext cx="5892937" cy="215444"/>
          </a:xfrm>
          <a:prstGeom prst="rect">
            <a:avLst/>
          </a:prstGeom>
          <a:solidFill>
            <a:schemeClr val="tx1"/>
          </a:solidFill>
        </p:spPr>
        <p:txBody>
          <a:bodyPr wrap="square" rtlCol="0">
            <a:spAutoFit/>
          </a:bodyPr>
          <a:lstStyle/>
          <a:p>
            <a:pPr algn="ctr"/>
            <a:r>
              <a:rPr lang="en-AU" sz="800" b="1" dirty="0">
                <a:solidFill>
                  <a:schemeClr val="bg1"/>
                </a:solidFill>
                <a:latin typeface="Arial Narrow" panose="020B0606020202030204" pitchFamily="34" charset="0"/>
              </a:rPr>
              <a:t>BEFORE GOING ANY FURTHER, REVISE CONCEPTS INTRODUCED ON PAGE 134 TITLED, ‘CAPTURE AND RECAPTURE’ </a:t>
            </a:r>
          </a:p>
        </p:txBody>
      </p:sp>
      <p:sp>
        <p:nvSpPr>
          <p:cNvPr id="2" name="Rectangle 1">
            <a:extLst>
              <a:ext uri="{FF2B5EF4-FFF2-40B4-BE49-F238E27FC236}">
                <a16:creationId xmlns:a16="http://schemas.microsoft.com/office/drawing/2014/main" id="{AF013B0C-354E-4A08-8D65-7018F80EA45B}"/>
              </a:ext>
            </a:extLst>
          </p:cNvPr>
          <p:cNvSpPr/>
          <p:nvPr/>
        </p:nvSpPr>
        <p:spPr>
          <a:xfrm>
            <a:off x="509754" y="3952144"/>
            <a:ext cx="1656184" cy="2966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000" dirty="0">
                <a:solidFill>
                  <a:schemeClr val="tx1">
                    <a:lumMod val="50000"/>
                    <a:lumOff val="50000"/>
                  </a:schemeClr>
                </a:solidFill>
                <a:latin typeface="Comic Sans MS" panose="030F0702030302020204" pitchFamily="66" charset="0"/>
              </a:rPr>
              <a:t>158_1FLWR190107cbg</a:t>
            </a:r>
          </a:p>
        </p:txBody>
      </p:sp>
      <p:sp>
        <p:nvSpPr>
          <p:cNvPr id="23" name="Rectangle 22">
            <a:extLst>
              <a:ext uri="{FF2B5EF4-FFF2-40B4-BE49-F238E27FC236}">
                <a16:creationId xmlns:a16="http://schemas.microsoft.com/office/drawing/2014/main" id="{8D4C12C8-BCAB-4DE1-A09F-1B9A1BE5DDC4}"/>
              </a:ext>
            </a:extLst>
          </p:cNvPr>
          <p:cNvSpPr/>
          <p:nvPr/>
        </p:nvSpPr>
        <p:spPr>
          <a:xfrm>
            <a:off x="516683" y="6282647"/>
            <a:ext cx="1656184" cy="2966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900" dirty="0">
              <a:solidFill>
                <a:schemeClr val="tx1">
                  <a:lumMod val="50000"/>
                  <a:lumOff val="50000"/>
                </a:schemeClr>
              </a:solidFill>
              <a:latin typeface="Comic Sans MS" panose="030F0702030302020204" pitchFamily="66" charset="0"/>
            </a:endParaRPr>
          </a:p>
        </p:txBody>
      </p:sp>
      <p:sp>
        <p:nvSpPr>
          <p:cNvPr id="5" name="Rectangle 4">
            <a:extLst>
              <a:ext uri="{FF2B5EF4-FFF2-40B4-BE49-F238E27FC236}">
                <a16:creationId xmlns:a16="http://schemas.microsoft.com/office/drawing/2014/main" id="{82B68E84-A712-4735-BCB3-3AB49A00F115}"/>
              </a:ext>
            </a:extLst>
          </p:cNvPr>
          <p:cNvSpPr/>
          <p:nvPr/>
        </p:nvSpPr>
        <p:spPr>
          <a:xfrm>
            <a:off x="338359" y="6321121"/>
            <a:ext cx="2035973" cy="230832"/>
          </a:xfrm>
          <a:prstGeom prst="rect">
            <a:avLst/>
          </a:prstGeom>
        </p:spPr>
        <p:txBody>
          <a:bodyPr wrap="square">
            <a:spAutoFit/>
          </a:bodyPr>
          <a:lstStyle/>
          <a:p>
            <a:pPr algn="ctr"/>
            <a:r>
              <a:rPr lang="en-AU" sz="900" dirty="0">
                <a:solidFill>
                  <a:schemeClr val="tx1">
                    <a:lumMod val="50000"/>
                    <a:lumOff val="50000"/>
                  </a:schemeClr>
                </a:solidFill>
                <a:latin typeface="Comic Sans MS" panose="030F0702030302020204" pitchFamily="66" charset="0"/>
              </a:rPr>
              <a:t>1819_1MLATCFtRJ020815dbm</a:t>
            </a:r>
          </a:p>
        </p:txBody>
      </p:sp>
      <p:sp>
        <p:nvSpPr>
          <p:cNvPr id="24" name="Rectangle 23">
            <a:extLst>
              <a:ext uri="{FF2B5EF4-FFF2-40B4-BE49-F238E27FC236}">
                <a16:creationId xmlns:a16="http://schemas.microsoft.com/office/drawing/2014/main" id="{1076DFD9-606F-43CE-B74B-E4A0B84CE27F}"/>
              </a:ext>
            </a:extLst>
          </p:cNvPr>
          <p:cNvSpPr/>
          <p:nvPr/>
        </p:nvSpPr>
        <p:spPr>
          <a:xfrm>
            <a:off x="403104" y="8604405"/>
            <a:ext cx="6357965" cy="215444"/>
          </a:xfrm>
          <a:prstGeom prst="rect">
            <a:avLst/>
          </a:prstGeom>
        </p:spPr>
        <p:txBody>
          <a:bodyPr wrap="square">
            <a:spAutoFit/>
          </a:bodyPr>
          <a:lstStyle/>
          <a:p>
            <a:r>
              <a:rPr lang="en-AU" sz="810" baseline="30000" dirty="0">
                <a:latin typeface="Arial Narrow" panose="020B0606020202030204" pitchFamily="34" charset="0"/>
              </a:rPr>
              <a:t>[1] </a:t>
            </a:r>
            <a:r>
              <a:rPr lang="en-AU" sz="810" dirty="0">
                <a:latin typeface="Arial Narrow" panose="020B0606020202030204" pitchFamily="34" charset="0"/>
              </a:rPr>
              <a:t>Photographs © Dr. Carley Kilpatrick from Grey Nurse Shark Watch - Reef Check Australia at https://www.reefcheckaustralia.org/grey_nurse_shark_watch </a:t>
            </a:r>
          </a:p>
        </p:txBody>
      </p:sp>
      <p:sp>
        <p:nvSpPr>
          <p:cNvPr id="25" name="Oval 24">
            <a:extLst>
              <a:ext uri="{FF2B5EF4-FFF2-40B4-BE49-F238E27FC236}">
                <a16:creationId xmlns:a16="http://schemas.microsoft.com/office/drawing/2014/main" id="{E5B0CFB4-B627-4999-9AD3-B7298678121D}"/>
              </a:ext>
            </a:extLst>
          </p:cNvPr>
          <p:cNvSpPr/>
          <p:nvPr/>
        </p:nvSpPr>
        <p:spPr>
          <a:xfrm>
            <a:off x="3645024" y="486835"/>
            <a:ext cx="176053" cy="15005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26" name="TextBox 25">
            <a:extLst>
              <a:ext uri="{FF2B5EF4-FFF2-40B4-BE49-F238E27FC236}">
                <a16:creationId xmlns:a16="http://schemas.microsoft.com/office/drawing/2014/main" id="{9D346A0C-C351-465A-A550-2C44DDF56560}"/>
              </a:ext>
            </a:extLst>
          </p:cNvPr>
          <p:cNvSpPr txBox="1"/>
          <p:nvPr/>
        </p:nvSpPr>
        <p:spPr>
          <a:xfrm>
            <a:off x="3561807" y="469030"/>
            <a:ext cx="388137" cy="184666"/>
          </a:xfrm>
          <a:prstGeom prst="rect">
            <a:avLst/>
          </a:prstGeom>
          <a:noFill/>
        </p:spPr>
        <p:txBody>
          <a:bodyPr wrap="square" rtlCol="0">
            <a:spAutoFit/>
          </a:bodyPr>
          <a:lstStyle/>
          <a:p>
            <a:r>
              <a:rPr lang="en-AU" sz="600" b="1" dirty="0">
                <a:solidFill>
                  <a:schemeClr val="bg1"/>
                </a:solidFill>
                <a:latin typeface="Arial Narrow" panose="020B0606020202030204" pitchFamily="34" charset="0"/>
              </a:rPr>
              <a:t>T146</a:t>
            </a:r>
          </a:p>
        </p:txBody>
      </p:sp>
      <p:sp>
        <p:nvSpPr>
          <p:cNvPr id="27" name="Rectangle 26">
            <a:extLst>
              <a:ext uri="{FF2B5EF4-FFF2-40B4-BE49-F238E27FC236}">
                <a16:creationId xmlns:a16="http://schemas.microsoft.com/office/drawing/2014/main" id="{41A275D8-C77F-4927-A7E8-59781D9DBD8E}"/>
              </a:ext>
            </a:extLst>
          </p:cNvPr>
          <p:cNvSpPr/>
          <p:nvPr/>
        </p:nvSpPr>
        <p:spPr>
          <a:xfrm>
            <a:off x="564259" y="3241970"/>
            <a:ext cx="5673054" cy="723275"/>
          </a:xfrm>
          <a:prstGeom prst="rect">
            <a:avLst/>
          </a:prstGeom>
        </p:spPr>
        <p:txBody>
          <a:bodyPr wrap="square">
            <a:spAutoFit/>
          </a:bodyPr>
          <a:lstStyle/>
          <a:p>
            <a:pPr algn="ctr"/>
            <a:r>
              <a:rPr lang="en-AU" sz="1200" b="1" dirty="0">
                <a:latin typeface="Arial Narrow" panose="020B0606020202030204" pitchFamily="34" charset="0"/>
                <a:ea typeface="Times New Roman" panose="02020603050405020304" pitchFamily="18" charset="0"/>
              </a:rPr>
              <a:t>Activity: ‘Tag’ each shark by giving it a name (write the name in the empty box provided). </a:t>
            </a:r>
          </a:p>
          <a:p>
            <a:pPr algn="ctr"/>
            <a:endParaRPr lang="en-AU" sz="500" b="1" i="1" dirty="0">
              <a:latin typeface="Arial Narrow" panose="020B0606020202030204" pitchFamily="34" charset="0"/>
              <a:ea typeface="Times New Roman" panose="02020603050405020304" pitchFamily="18" charset="0"/>
            </a:endParaRPr>
          </a:p>
          <a:p>
            <a:pPr algn="ctr"/>
            <a:r>
              <a:rPr lang="en-AU" sz="1200" b="1" i="1" dirty="0">
                <a:latin typeface="Arial Narrow" panose="020B0606020202030204" pitchFamily="34" charset="0"/>
                <a:ea typeface="Times New Roman" panose="02020603050405020304" pitchFamily="18" charset="0"/>
              </a:rPr>
              <a:t>Note: </a:t>
            </a:r>
            <a:r>
              <a:rPr lang="en-AU" sz="1200" b="1" dirty="0">
                <a:latin typeface="Arial Narrow" panose="020B0606020202030204" pitchFamily="34" charset="0"/>
                <a:ea typeface="Times New Roman" panose="02020603050405020304" pitchFamily="18" charset="0"/>
              </a:rPr>
              <a:t>for a closer look, you can view all original colour photos at marineeducation.com.au  </a:t>
            </a:r>
            <a:endParaRPr lang="en-US" sz="1200" b="1" dirty="0">
              <a:latin typeface="Arial Narrow" panose="020B0606020202030204" pitchFamily="34" charset="0"/>
              <a:ea typeface="Times New Roman" panose="02020603050405020304" pitchFamily="18" charset="0"/>
            </a:endParaRPr>
          </a:p>
          <a:p>
            <a:pPr algn="ctr">
              <a:spcAft>
                <a:spcPts val="0"/>
              </a:spcAft>
            </a:pPr>
            <a:endParaRPr lang="en-AU" sz="1200" b="1" dirty="0">
              <a:latin typeface="Arial Narrow" panose="020B0606020202030204" pitchFamily="34" charset="0"/>
              <a:ea typeface="Times New Roman" panose="02020603050405020304" pitchFamily="18" charset="0"/>
            </a:endParaRPr>
          </a:p>
        </p:txBody>
      </p:sp>
    </p:spTree>
    <p:extLst>
      <p:ext uri="{BB962C8B-B14F-4D97-AF65-F5344CB8AC3E}">
        <p14:creationId xmlns:p14="http://schemas.microsoft.com/office/powerpoint/2010/main" val="35350004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 name="Straight Connector 14"/>
          <p:cNvCxnSpPr/>
          <p:nvPr/>
        </p:nvCxnSpPr>
        <p:spPr>
          <a:xfrm flipH="1">
            <a:off x="508863" y="969600"/>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1" name="TextBox 60"/>
          <p:cNvSpPr txBox="1"/>
          <p:nvPr/>
        </p:nvSpPr>
        <p:spPr>
          <a:xfrm>
            <a:off x="1356347" y="69665"/>
            <a:ext cx="4130084" cy="923330"/>
          </a:xfrm>
          <a:prstGeom prst="rect">
            <a:avLst/>
          </a:prstGeom>
          <a:noFill/>
        </p:spPr>
        <p:txBody>
          <a:bodyPr wrap="square" rtlCol="0">
            <a:spAutoFit/>
          </a:bodyPr>
          <a:lstStyle/>
          <a:p>
            <a:r>
              <a:rPr lang="en-US" b="1" dirty="0">
                <a:latin typeface="Arial Narrow" pitchFamily="34" charset="0"/>
              </a:rPr>
              <a:t>How to Protect our Natural Assets? – </a:t>
            </a:r>
            <a:r>
              <a:rPr lang="en-US" sz="1200" dirty="0">
                <a:latin typeface="Arial Narrow" pitchFamily="34" charset="0"/>
              </a:rPr>
              <a:t>Recall and explain the criteria (i.e. site selection, networking and connectivity, replication, spacing, size and coverage) used to design marine protected areas (MPAs)</a:t>
            </a:r>
            <a:endParaRPr lang="en-US" sz="1200" i="1" dirty="0">
              <a:latin typeface="Arial Narrow" pitchFamily="34" charset="0"/>
            </a:endParaRPr>
          </a:p>
        </p:txBody>
      </p:sp>
      <p:sp>
        <p:nvSpPr>
          <p:cNvPr id="16" name="TextBox 17"/>
          <p:cNvSpPr txBox="1"/>
          <p:nvPr/>
        </p:nvSpPr>
        <p:spPr>
          <a:xfrm>
            <a:off x="5486430" y="14613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
        <p:nvSpPr>
          <p:cNvPr id="3" name="TextBox 2"/>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12" name="TextBox 36"/>
          <p:cNvSpPr txBox="1"/>
          <p:nvPr/>
        </p:nvSpPr>
        <p:spPr>
          <a:xfrm>
            <a:off x="5876474" y="8805118"/>
            <a:ext cx="52124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100" dirty="0">
                <a:latin typeface="Arial Narrow" pitchFamily="34" charset="0"/>
              </a:rPr>
              <a:t>114</a:t>
            </a:r>
            <a:endParaRPr lang="en-AU" sz="1100" dirty="0">
              <a:latin typeface="Arial Narrow" pitchFamily="34" charset="0"/>
            </a:endParaRPr>
          </a:p>
        </p:txBody>
      </p:sp>
      <p:sp>
        <p:nvSpPr>
          <p:cNvPr id="57" name="TextBox 36"/>
          <p:cNvSpPr txBox="1"/>
          <p:nvPr/>
        </p:nvSpPr>
        <p:spPr>
          <a:xfrm>
            <a:off x="463269" y="8810616"/>
            <a:ext cx="219901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2019 	                                               </a:t>
            </a:r>
            <a:endParaRPr lang="en-AU" sz="1100" b="1" dirty="0">
              <a:latin typeface="Arial Narrow" pitchFamily="34" charset="0"/>
            </a:endParaRPr>
          </a:p>
        </p:txBody>
      </p:sp>
      <p:cxnSp>
        <p:nvCxnSpPr>
          <p:cNvPr id="19" name="Straight Connector 18"/>
          <p:cNvCxnSpPr/>
          <p:nvPr/>
        </p:nvCxnSpPr>
        <p:spPr>
          <a:xfrm flipH="1">
            <a:off x="485411" y="8806393"/>
            <a:ext cx="5907340" cy="422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Box 36"/>
          <p:cNvSpPr txBox="1"/>
          <p:nvPr/>
        </p:nvSpPr>
        <p:spPr>
          <a:xfrm>
            <a:off x="2286712" y="8805118"/>
            <a:ext cx="3734575"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Unit 4. Topic 1. Subject Matter: Management and Conservation</a:t>
            </a:r>
            <a:endParaRPr lang="en-AU" sz="1100" b="1" dirty="0">
              <a:latin typeface="Arial Narrow" pitchFamily="34" charset="0"/>
            </a:endParaRPr>
          </a:p>
        </p:txBody>
      </p:sp>
      <p:sp>
        <p:nvSpPr>
          <p:cNvPr id="14" name="Rectangle 13"/>
          <p:cNvSpPr/>
          <p:nvPr/>
        </p:nvSpPr>
        <p:spPr>
          <a:xfrm>
            <a:off x="417816" y="8404026"/>
            <a:ext cx="6062984" cy="430887"/>
          </a:xfrm>
          <a:prstGeom prst="rect">
            <a:avLst/>
          </a:prstGeom>
        </p:spPr>
        <p:txBody>
          <a:bodyPr wrap="square">
            <a:spAutoFit/>
          </a:bodyPr>
          <a:lstStyle/>
          <a:p>
            <a:r>
              <a:rPr lang="en-AU" sz="530" baseline="30000" dirty="0">
                <a:latin typeface="Arial Narrow" panose="020B0606020202030204" pitchFamily="34" charset="0"/>
              </a:rPr>
              <a:t>[1] </a:t>
            </a:r>
            <a:r>
              <a:rPr lang="en-AU" sz="530" dirty="0">
                <a:latin typeface="Arial Narrow" panose="020B0606020202030204" pitchFamily="34" charset="0"/>
              </a:rPr>
              <a:t>Reproduced with permission from: Green, A.L., </a:t>
            </a:r>
            <a:r>
              <a:rPr lang="en-AU" sz="530" dirty="0" err="1">
                <a:latin typeface="Arial Narrow" panose="020B0606020202030204" pitchFamily="34" charset="0"/>
              </a:rPr>
              <a:t>Maypa</a:t>
            </a:r>
            <a:r>
              <a:rPr lang="en-AU" sz="530" dirty="0">
                <a:latin typeface="Arial Narrow" panose="020B0606020202030204" pitchFamily="34" charset="0"/>
              </a:rPr>
              <a:t>, A.P., Almay, G.R., Rhodes, K.L., Weeks, R., </a:t>
            </a:r>
            <a:r>
              <a:rPr lang="en-AU" sz="530" dirty="0" err="1">
                <a:latin typeface="Arial Narrow" panose="020B0606020202030204" pitchFamily="34" charset="0"/>
              </a:rPr>
              <a:t>Abesamis</a:t>
            </a:r>
            <a:r>
              <a:rPr lang="en-AU" sz="530" dirty="0">
                <a:latin typeface="Arial Narrow" panose="020B0606020202030204" pitchFamily="34" charset="0"/>
              </a:rPr>
              <a:t>, R. A., Gleason, M., </a:t>
            </a:r>
            <a:r>
              <a:rPr lang="en-AU" sz="530" dirty="0" err="1">
                <a:latin typeface="Arial Narrow" panose="020B0606020202030204" pitchFamily="34" charset="0"/>
              </a:rPr>
              <a:t>Mumby</a:t>
            </a:r>
            <a:r>
              <a:rPr lang="en-AU" sz="530" dirty="0">
                <a:latin typeface="Arial Narrow" panose="020B0606020202030204" pitchFamily="34" charset="0"/>
              </a:rPr>
              <a:t>, P. and White, A.T. (2014). </a:t>
            </a:r>
            <a:r>
              <a:rPr lang="en-US" sz="530" dirty="0">
                <a:latin typeface="Arial Narrow" panose="020B0606020202030204" pitchFamily="34" charset="0"/>
              </a:rPr>
              <a:t>Larval dispersal and movement patterns of coral reef fishes, and implications for marine reserve network design. </a:t>
            </a:r>
            <a:r>
              <a:rPr lang="en-US" sz="530" i="1" dirty="0">
                <a:latin typeface="Arial Narrow" panose="020B0606020202030204" pitchFamily="34" charset="0"/>
              </a:rPr>
              <a:t>Biological Reviews. Volume 90. Issue 4. DOI: 10.1111/brv.12155. </a:t>
            </a:r>
            <a:r>
              <a:rPr lang="en-US" sz="530" dirty="0">
                <a:latin typeface="Arial Narrow" panose="020B0606020202030204" pitchFamily="34" charset="0"/>
              </a:rPr>
              <a:t>CC BY-NC-ND 4.0</a:t>
            </a:r>
            <a:endParaRPr lang="en-AU" sz="530" baseline="30000" dirty="0">
              <a:latin typeface="Arial Narrow" panose="020B0606020202030204" pitchFamily="34" charset="0"/>
            </a:endParaRPr>
          </a:p>
          <a:p>
            <a:r>
              <a:rPr lang="en-AU" sz="530" baseline="30000" dirty="0">
                <a:latin typeface="Arial Narrow" panose="020B0606020202030204" pitchFamily="34" charset="0"/>
              </a:rPr>
              <a:t>[3] </a:t>
            </a:r>
            <a:r>
              <a:rPr lang="en-AU" sz="530" dirty="0">
                <a:latin typeface="Arial Narrow" panose="020B0606020202030204" pitchFamily="34" charset="0"/>
              </a:rPr>
              <a:t>Dr. Alison Green, personal communication (04.07.2019). </a:t>
            </a:r>
            <a:r>
              <a:rPr lang="en-AU" sz="530" i="1" dirty="0">
                <a:latin typeface="Arial Narrow" panose="020B0606020202030204" pitchFamily="34" charset="0"/>
              </a:rPr>
              <a:t>Note: </a:t>
            </a:r>
            <a:r>
              <a:rPr lang="en-AU" sz="530" dirty="0">
                <a:latin typeface="Arial Narrow" panose="020B0606020202030204" pitchFamily="34" charset="0"/>
              </a:rPr>
              <a:t>originally, the rule of thumb was to space marine reserves no more than 15km apart</a:t>
            </a:r>
            <a:r>
              <a:rPr lang="en-AU" sz="530" baseline="30000" dirty="0">
                <a:latin typeface="Arial Narrow" panose="020B0606020202030204" pitchFamily="34" charset="0"/>
              </a:rPr>
              <a:t>[1]</a:t>
            </a:r>
            <a:r>
              <a:rPr lang="en-AU" sz="530" dirty="0">
                <a:latin typeface="Arial Narrow" panose="020B0606020202030204" pitchFamily="34" charset="0"/>
              </a:rPr>
              <a:t>. T</a:t>
            </a:r>
            <a:r>
              <a:rPr lang="en-US" sz="530" dirty="0">
                <a:latin typeface="Arial Narrow" panose="020B0606020202030204" pitchFamily="34" charset="0"/>
              </a:rPr>
              <a:t>he science has recently changed with more empirical movement studies on more species. Therefore, now we say they should be spaced 10s or 100s of km apart, depending on larval dispersal distances of focal species</a:t>
            </a:r>
            <a:r>
              <a:rPr lang="en-US" sz="530" baseline="30000" dirty="0">
                <a:latin typeface="Arial Narrow" panose="020B0606020202030204" pitchFamily="34" charset="0"/>
              </a:rPr>
              <a:t>[3]</a:t>
            </a:r>
            <a:r>
              <a:rPr lang="en-US" sz="530" dirty="0">
                <a:latin typeface="Arial Narrow" panose="020B0606020202030204" pitchFamily="34" charset="0"/>
              </a:rPr>
              <a:t>.</a:t>
            </a:r>
            <a:endParaRPr lang="en-AU" sz="530" baseline="30000" dirty="0">
              <a:latin typeface="Arial Narrow" panose="020B0606020202030204" pitchFamily="34" charset="0"/>
            </a:endParaRPr>
          </a:p>
        </p:txBody>
      </p:sp>
      <p:sp>
        <p:nvSpPr>
          <p:cNvPr id="18" name="Rectangle 17">
            <a:extLst>
              <a:ext uri="{FF2B5EF4-FFF2-40B4-BE49-F238E27FC236}">
                <a16:creationId xmlns:a16="http://schemas.microsoft.com/office/drawing/2014/main" id="{15037A53-A88B-4DDB-9C37-9A93792512F3}"/>
              </a:ext>
            </a:extLst>
          </p:cNvPr>
          <p:cNvSpPr/>
          <p:nvPr/>
        </p:nvSpPr>
        <p:spPr>
          <a:xfrm>
            <a:off x="453865" y="1039865"/>
            <a:ext cx="5991047" cy="276999"/>
          </a:xfrm>
          <a:prstGeom prst="rect">
            <a:avLst/>
          </a:prstGeom>
        </p:spPr>
        <p:txBody>
          <a:bodyPr wrap="square">
            <a:spAutoFit/>
          </a:bodyPr>
          <a:lstStyle/>
          <a:p>
            <a:pPr algn="ctr"/>
            <a:r>
              <a:rPr lang="en-AU" sz="1200" b="1" dirty="0">
                <a:solidFill>
                  <a:schemeClr val="bg1"/>
                </a:solidFill>
                <a:latin typeface="Arial Narrow" panose="020B0606020202030204" pitchFamily="34" charset="0"/>
              </a:rPr>
              <a:t>Suggested Activity: Conduct one or more of the Practical Activities provided by Coral Watch</a:t>
            </a:r>
            <a:r>
              <a:rPr lang="en-AU" sz="1200" b="1" baseline="30000" dirty="0">
                <a:solidFill>
                  <a:schemeClr val="bg1"/>
                </a:solidFill>
                <a:latin typeface="Arial Narrow" panose="020B0606020202030204" pitchFamily="34" charset="0"/>
              </a:rPr>
              <a:t>[1]</a:t>
            </a:r>
            <a:r>
              <a:rPr lang="en-AU" sz="1200" b="1" dirty="0">
                <a:solidFill>
                  <a:schemeClr val="bg1"/>
                </a:solidFill>
                <a:latin typeface="Arial Narrow" panose="020B0606020202030204" pitchFamily="34" charset="0"/>
              </a:rPr>
              <a:t> </a:t>
            </a:r>
            <a:endParaRPr lang="en-AU" sz="1200" dirty="0">
              <a:solidFill>
                <a:schemeClr val="bg1"/>
              </a:solidFill>
              <a:latin typeface="Arial Narrow" panose="020B0606020202030204" pitchFamily="34" charset="0"/>
            </a:endParaRPr>
          </a:p>
        </p:txBody>
      </p:sp>
      <p:sp>
        <p:nvSpPr>
          <p:cNvPr id="17" name="TextBox 16">
            <a:extLst>
              <a:ext uri="{FF2B5EF4-FFF2-40B4-BE49-F238E27FC236}">
                <a16:creationId xmlns:a16="http://schemas.microsoft.com/office/drawing/2014/main" id="{2B514FE0-4FB4-4197-9CAB-04210B735A16}"/>
              </a:ext>
            </a:extLst>
          </p:cNvPr>
          <p:cNvSpPr txBox="1"/>
          <p:nvPr/>
        </p:nvSpPr>
        <p:spPr>
          <a:xfrm>
            <a:off x="423332" y="976374"/>
            <a:ext cx="6035307" cy="2000548"/>
          </a:xfrm>
          <a:prstGeom prst="rect">
            <a:avLst/>
          </a:prstGeom>
          <a:noFill/>
        </p:spPr>
        <p:txBody>
          <a:bodyPr wrap="square" rtlCol="0">
            <a:spAutoFit/>
          </a:bodyPr>
          <a:lstStyle/>
          <a:p>
            <a:r>
              <a:rPr lang="en-AU" sz="1600" b="1" dirty="0">
                <a:latin typeface="Arial Narrow" panose="020B0606020202030204" pitchFamily="34" charset="0"/>
              </a:rPr>
              <a:t>How to design a marine reserve </a:t>
            </a:r>
          </a:p>
          <a:p>
            <a:r>
              <a:rPr lang="en-AU" sz="1200" dirty="0">
                <a:latin typeface="Arial Narrow" panose="020B0606020202030204" pitchFamily="34" charset="0"/>
              </a:rPr>
              <a:t>Marine </a:t>
            </a:r>
            <a:r>
              <a:rPr lang="en-AU" sz="1200" b="1" i="1" dirty="0">
                <a:latin typeface="Arial Narrow" panose="020B0606020202030204" pitchFamily="34" charset="0"/>
              </a:rPr>
              <a:t>reserves</a:t>
            </a:r>
            <a:r>
              <a:rPr lang="en-AU" sz="1200" dirty="0">
                <a:latin typeface="Arial Narrow" panose="020B0606020202030204" pitchFamily="34" charset="0"/>
              </a:rPr>
              <a:t>* provide protection from extractive and destructive activities</a:t>
            </a:r>
            <a:r>
              <a:rPr lang="en-AU" sz="1200" baseline="30000" dirty="0">
                <a:latin typeface="Arial Narrow" panose="020B0606020202030204" pitchFamily="34" charset="0"/>
              </a:rPr>
              <a:t>[1]</a:t>
            </a:r>
            <a:r>
              <a:rPr lang="en-AU" sz="1200" dirty="0">
                <a:latin typeface="Arial Narrow" panose="020B0606020202030204" pitchFamily="34" charset="0"/>
              </a:rPr>
              <a:t>. Hence, there are rules. </a:t>
            </a:r>
            <a:r>
              <a:rPr lang="en-US" sz="1200" dirty="0">
                <a:latin typeface="Arial Narrow" panose="020B0606020202030204" pitchFamily="34" charset="0"/>
              </a:rPr>
              <a:t>Thus, in order to be effective (and become powerful tools for conservation and management) they need to be designed well. </a:t>
            </a:r>
            <a:r>
              <a:rPr lang="en-AU" sz="1200" dirty="0">
                <a:latin typeface="Arial Narrow" panose="020B0606020202030204" pitchFamily="34" charset="0"/>
              </a:rPr>
              <a:t>When designing a marine reserve or marine reserve </a:t>
            </a:r>
            <a:r>
              <a:rPr lang="en-AU" sz="1200" i="1" dirty="0">
                <a:latin typeface="Arial Narrow" panose="020B0606020202030204" pitchFamily="34" charset="0"/>
              </a:rPr>
              <a:t>network</a:t>
            </a:r>
            <a:r>
              <a:rPr lang="en-AU" sz="1200" dirty="0">
                <a:latin typeface="Arial Narrow" panose="020B0606020202030204" pitchFamily="34" charset="0"/>
              </a:rPr>
              <a:t>, a few things need to be decided upon, such as where they should go (site selection, networking and connectivity), how big they need to be (size and coverage), how many there needs to be (replication), and how close together they need to be (spacing). As a rule of thumb, marine reserves should be at least </a:t>
            </a:r>
            <a:r>
              <a:rPr lang="en-AU" sz="1200" b="1" dirty="0">
                <a:latin typeface="Arial Narrow" panose="020B0606020202030204" pitchFamily="34" charset="0"/>
              </a:rPr>
              <a:t>twice the size </a:t>
            </a:r>
            <a:r>
              <a:rPr lang="en-AU" sz="1200" dirty="0">
                <a:latin typeface="Arial Narrow" panose="020B0606020202030204" pitchFamily="34" charset="0"/>
              </a:rPr>
              <a:t>of the home range of focal species for protection (in all directions), protect habitats critical to any stage of their life cycle (e.g. nursery grounds and spawning sites), and be spaced 10s to 100s of kilometres apart (depending on the larval dispersal distances of focal species) to allow for species replenishment</a:t>
            </a:r>
            <a:r>
              <a:rPr lang="en-AU" sz="1200" baseline="30000" dirty="0">
                <a:latin typeface="Arial Narrow" panose="020B0606020202030204" pitchFamily="34" charset="0"/>
              </a:rPr>
              <a:t>[3]</a:t>
            </a:r>
            <a:r>
              <a:rPr lang="en-AU" sz="1200" dirty="0">
                <a:latin typeface="Arial Narrow" panose="020B0606020202030204" pitchFamily="34" charset="0"/>
              </a:rPr>
              <a:t>.  </a:t>
            </a:r>
          </a:p>
        </p:txBody>
      </p:sp>
      <p:pic>
        <p:nvPicPr>
          <p:cNvPr id="2" name="Picture 1">
            <a:extLst>
              <a:ext uri="{FF2B5EF4-FFF2-40B4-BE49-F238E27FC236}">
                <a16:creationId xmlns:a16="http://schemas.microsoft.com/office/drawing/2014/main" id="{3D654A8D-226C-4AD7-BCD8-9A8E9E280BE1}"/>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saturation sat="0"/>
                    </a14:imgEffect>
                  </a14:imgLayer>
                </a14:imgProps>
              </a:ext>
            </a:extLst>
          </a:blip>
          <a:stretch>
            <a:fillRect/>
          </a:stretch>
        </p:blipFill>
        <p:spPr>
          <a:xfrm>
            <a:off x="493720" y="3446874"/>
            <a:ext cx="5855907" cy="1334491"/>
          </a:xfrm>
          <a:prstGeom prst="rect">
            <a:avLst/>
          </a:prstGeom>
          <a:ln>
            <a:solidFill>
              <a:schemeClr val="tx1"/>
            </a:solidFill>
          </a:ln>
          <a:effectLst>
            <a:outerShdw blurRad="50800" dist="38100" dir="2700000" algn="tl" rotWithShape="0">
              <a:prstClr val="black">
                <a:alpha val="40000"/>
              </a:prstClr>
            </a:outerShdw>
          </a:effectLst>
        </p:spPr>
      </p:pic>
      <p:sp>
        <p:nvSpPr>
          <p:cNvPr id="20" name="Rectangle 19">
            <a:extLst>
              <a:ext uri="{FF2B5EF4-FFF2-40B4-BE49-F238E27FC236}">
                <a16:creationId xmlns:a16="http://schemas.microsoft.com/office/drawing/2014/main" id="{903CCE2F-5EC4-4B65-88C1-4FEE98FB6DAF}"/>
              </a:ext>
            </a:extLst>
          </p:cNvPr>
          <p:cNvSpPr/>
          <p:nvPr/>
        </p:nvSpPr>
        <p:spPr>
          <a:xfrm>
            <a:off x="500644" y="3045192"/>
            <a:ext cx="5860437" cy="319465"/>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120" b="1" dirty="0">
                <a:solidFill>
                  <a:schemeClr val="tx1"/>
                </a:solidFill>
                <a:latin typeface="Arial Narrow" panose="020B0606020202030204" pitchFamily="34" charset="0"/>
              </a:rPr>
              <a:t>Q. How many fish species in Fig. 1 would be protected by a reserve with a 1km diameter? Ans.</a:t>
            </a:r>
          </a:p>
        </p:txBody>
      </p:sp>
      <p:sp>
        <p:nvSpPr>
          <p:cNvPr id="6" name="Rectangle 5">
            <a:extLst>
              <a:ext uri="{FF2B5EF4-FFF2-40B4-BE49-F238E27FC236}">
                <a16:creationId xmlns:a16="http://schemas.microsoft.com/office/drawing/2014/main" id="{CA62689E-4C11-45B5-BE04-D2D87738BCF9}"/>
              </a:ext>
            </a:extLst>
          </p:cNvPr>
          <p:cNvSpPr/>
          <p:nvPr/>
        </p:nvSpPr>
        <p:spPr>
          <a:xfrm>
            <a:off x="5868255" y="3082551"/>
            <a:ext cx="424467" cy="242981"/>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200" dirty="0">
              <a:solidFill>
                <a:schemeClr val="tx1">
                  <a:lumMod val="65000"/>
                  <a:lumOff val="35000"/>
                </a:schemeClr>
              </a:solidFill>
              <a:latin typeface="Comic Sans MS" panose="030F0702030302020204" pitchFamily="66" charset="0"/>
            </a:endParaRPr>
          </a:p>
        </p:txBody>
      </p:sp>
      <p:sp>
        <p:nvSpPr>
          <p:cNvPr id="9" name="TextBox 8">
            <a:extLst>
              <a:ext uri="{FF2B5EF4-FFF2-40B4-BE49-F238E27FC236}">
                <a16:creationId xmlns:a16="http://schemas.microsoft.com/office/drawing/2014/main" id="{344F8DFD-D7EB-476D-A3EE-D25AA963BDDD}"/>
              </a:ext>
            </a:extLst>
          </p:cNvPr>
          <p:cNvSpPr txBox="1"/>
          <p:nvPr/>
        </p:nvSpPr>
        <p:spPr>
          <a:xfrm>
            <a:off x="5925845" y="3072454"/>
            <a:ext cx="576064" cy="276999"/>
          </a:xfrm>
          <a:prstGeom prst="rect">
            <a:avLst/>
          </a:prstGeom>
          <a:noFill/>
        </p:spPr>
        <p:txBody>
          <a:bodyPr wrap="square" rtlCol="0">
            <a:spAutoFit/>
          </a:bodyPr>
          <a:lstStyle/>
          <a:p>
            <a:r>
              <a:rPr lang="en-AU" sz="1200" dirty="0">
                <a:solidFill>
                  <a:schemeClr val="tx1">
                    <a:lumMod val="65000"/>
                    <a:lumOff val="35000"/>
                  </a:schemeClr>
                </a:solidFill>
                <a:latin typeface="Comic Sans MS" panose="030F0702030302020204" pitchFamily="66" charset="0"/>
              </a:rPr>
              <a:t>19</a:t>
            </a:r>
          </a:p>
        </p:txBody>
      </p:sp>
      <p:sp>
        <p:nvSpPr>
          <p:cNvPr id="23" name="TextBox 22">
            <a:extLst>
              <a:ext uri="{FF2B5EF4-FFF2-40B4-BE49-F238E27FC236}">
                <a16:creationId xmlns:a16="http://schemas.microsoft.com/office/drawing/2014/main" id="{3A95AC5B-EF81-4210-989D-9153F8E435F1}"/>
              </a:ext>
            </a:extLst>
          </p:cNvPr>
          <p:cNvSpPr txBox="1"/>
          <p:nvPr/>
        </p:nvSpPr>
        <p:spPr>
          <a:xfrm>
            <a:off x="409597" y="4790121"/>
            <a:ext cx="6062984" cy="461665"/>
          </a:xfrm>
          <a:prstGeom prst="rect">
            <a:avLst/>
          </a:prstGeom>
          <a:noFill/>
        </p:spPr>
        <p:txBody>
          <a:bodyPr wrap="square" rtlCol="0">
            <a:spAutoFit/>
          </a:bodyPr>
          <a:lstStyle/>
          <a:p>
            <a:r>
              <a:rPr lang="en-AU" sz="800" b="1" dirty="0">
                <a:latin typeface="Arial Narrow" panose="020B0606020202030204" pitchFamily="34" charset="0"/>
              </a:rPr>
              <a:t>Figure 1: Linear scale of movement of coral reef and coastal pelagic fish species</a:t>
            </a:r>
            <a:r>
              <a:rPr lang="en-AU" sz="800" b="1" baseline="30000" dirty="0">
                <a:latin typeface="Arial Narrow" panose="020B0606020202030204" pitchFamily="34" charset="0"/>
              </a:rPr>
              <a:t>[1]</a:t>
            </a:r>
            <a:r>
              <a:rPr lang="en-AU" sz="800" b="1" dirty="0">
                <a:latin typeface="Arial Narrow" panose="020B0606020202030204" pitchFamily="34" charset="0"/>
              </a:rPr>
              <a:t>. </a:t>
            </a:r>
          </a:p>
          <a:p>
            <a:r>
              <a:rPr lang="en-AU" sz="790" i="1" dirty="0">
                <a:latin typeface="Arial Narrow" panose="020B0606020202030204" pitchFamily="34" charset="0"/>
              </a:rPr>
              <a:t>Note: </a:t>
            </a:r>
            <a:r>
              <a:rPr lang="en-AU" sz="790" dirty="0">
                <a:latin typeface="Arial Narrow" panose="020B0606020202030204" pitchFamily="34" charset="0"/>
              </a:rPr>
              <a:t>the </a:t>
            </a:r>
            <a:r>
              <a:rPr lang="en-AU" sz="790" u="sng" dirty="0">
                <a:latin typeface="Arial Narrow" panose="020B0606020202030204" pitchFamily="34" charset="0"/>
              </a:rPr>
              <a:t>home range</a:t>
            </a:r>
            <a:r>
              <a:rPr lang="en-AU" sz="790" dirty="0">
                <a:latin typeface="Arial Narrow" panose="020B0606020202030204" pitchFamily="34" charset="0"/>
              </a:rPr>
              <a:t> of a fish is the area in which an individual spends the majority of its time and engages in most of its routine activities including foraging and resting. Small-scale resident spawning aggregations are included in that home range. Larger scale movements to transient spawning aggregations are not</a:t>
            </a:r>
            <a:r>
              <a:rPr lang="en-AU" sz="790" baseline="30000" dirty="0">
                <a:latin typeface="Arial Narrow" panose="020B0606020202030204" pitchFamily="34" charset="0"/>
              </a:rPr>
              <a:t>[1]</a:t>
            </a:r>
            <a:r>
              <a:rPr lang="en-AU" sz="790" dirty="0">
                <a:latin typeface="Arial Narrow" panose="020B0606020202030204" pitchFamily="34" charset="0"/>
              </a:rPr>
              <a:t>.</a:t>
            </a:r>
          </a:p>
        </p:txBody>
      </p:sp>
      <p:sp>
        <p:nvSpPr>
          <p:cNvPr id="26" name="Rectangle 25">
            <a:extLst>
              <a:ext uri="{FF2B5EF4-FFF2-40B4-BE49-F238E27FC236}">
                <a16:creationId xmlns:a16="http://schemas.microsoft.com/office/drawing/2014/main" id="{D8E747D4-E35E-47D8-8AC4-5214470D8FC4}"/>
              </a:ext>
            </a:extLst>
          </p:cNvPr>
          <p:cNvSpPr/>
          <p:nvPr/>
        </p:nvSpPr>
        <p:spPr>
          <a:xfrm>
            <a:off x="509873" y="5260542"/>
            <a:ext cx="5850357" cy="290220"/>
          </a:xfrm>
          <a:prstGeom prst="rect">
            <a:avLst/>
          </a:prstGeom>
          <a:solidFill>
            <a:schemeClr val="tx1"/>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120" b="1" dirty="0">
                <a:solidFill>
                  <a:schemeClr val="bg1"/>
                </a:solidFill>
                <a:latin typeface="Arial Narrow" panose="020B0606020202030204" pitchFamily="34" charset="0"/>
              </a:rPr>
              <a:t>Activity: Explain the following general recommendations for resilient MPA network design</a:t>
            </a:r>
            <a:r>
              <a:rPr lang="en-AU" sz="1120" b="1" baseline="30000" dirty="0">
                <a:solidFill>
                  <a:schemeClr val="bg1"/>
                </a:solidFill>
                <a:latin typeface="Arial Narrow" panose="020B0606020202030204" pitchFamily="34" charset="0"/>
              </a:rPr>
              <a:t>[2]</a:t>
            </a:r>
            <a:endParaRPr lang="en-AU" sz="1120" b="1" dirty="0">
              <a:solidFill>
                <a:schemeClr val="bg1"/>
              </a:solidFill>
              <a:latin typeface="Arial Narrow" panose="020B0606020202030204" pitchFamily="34" charset="0"/>
            </a:endParaRPr>
          </a:p>
        </p:txBody>
      </p:sp>
      <p:graphicFrame>
        <p:nvGraphicFramePr>
          <p:cNvPr id="10" name="Table 9">
            <a:extLst>
              <a:ext uri="{FF2B5EF4-FFF2-40B4-BE49-F238E27FC236}">
                <a16:creationId xmlns:a16="http://schemas.microsoft.com/office/drawing/2014/main" id="{C4850B08-4C14-4478-8CAA-1E015BC99BE8}"/>
              </a:ext>
            </a:extLst>
          </p:cNvPr>
          <p:cNvGraphicFramePr>
            <a:graphicFrameLocks noGrp="1"/>
          </p:cNvGraphicFramePr>
          <p:nvPr>
            <p:extLst>
              <p:ext uri="{D42A27DB-BD31-4B8C-83A1-F6EECF244321}">
                <p14:modId xmlns:p14="http://schemas.microsoft.com/office/powerpoint/2010/main" val="3764345329"/>
              </p:ext>
            </p:extLst>
          </p:nvPr>
        </p:nvGraphicFramePr>
        <p:xfrm>
          <a:off x="510582" y="5636815"/>
          <a:ext cx="5860438" cy="2042160"/>
        </p:xfrm>
        <a:graphic>
          <a:graphicData uri="http://schemas.openxmlformats.org/drawingml/2006/table">
            <a:tbl>
              <a:tblPr firstRow="1" bandRow="1">
                <a:tableStyleId>{5940675A-B579-460E-94D1-54222C63F5DA}</a:tableStyleId>
              </a:tblPr>
              <a:tblGrid>
                <a:gridCol w="1191946">
                  <a:extLst>
                    <a:ext uri="{9D8B030D-6E8A-4147-A177-3AD203B41FA5}">
                      <a16:colId xmlns:a16="http://schemas.microsoft.com/office/drawing/2014/main" val="3999628265"/>
                    </a:ext>
                  </a:extLst>
                </a:gridCol>
                <a:gridCol w="1152128">
                  <a:extLst>
                    <a:ext uri="{9D8B030D-6E8A-4147-A177-3AD203B41FA5}">
                      <a16:colId xmlns:a16="http://schemas.microsoft.com/office/drawing/2014/main" val="1003454812"/>
                    </a:ext>
                  </a:extLst>
                </a:gridCol>
                <a:gridCol w="3516364">
                  <a:extLst>
                    <a:ext uri="{9D8B030D-6E8A-4147-A177-3AD203B41FA5}">
                      <a16:colId xmlns:a16="http://schemas.microsoft.com/office/drawing/2014/main" val="1785705916"/>
                    </a:ext>
                  </a:extLst>
                </a:gridCol>
              </a:tblGrid>
              <a:tr h="243167">
                <a:tc>
                  <a:txBody>
                    <a:bodyPr/>
                    <a:lstStyle/>
                    <a:p>
                      <a:pPr algn="ctr"/>
                      <a:r>
                        <a:rPr lang="en-AU" sz="1000" b="1" dirty="0">
                          <a:latin typeface="Arial Narrow" panose="020B0606020202030204" pitchFamily="34" charset="0"/>
                        </a:rPr>
                        <a:t>Criteria  </a:t>
                      </a:r>
                    </a:p>
                  </a:txBody>
                  <a:tcPr>
                    <a:solidFill>
                      <a:schemeClr val="bg1">
                        <a:lumMod val="85000"/>
                      </a:schemeClr>
                    </a:solidFill>
                  </a:tcPr>
                </a:tc>
                <a:tc>
                  <a:txBody>
                    <a:bodyPr/>
                    <a:lstStyle/>
                    <a:p>
                      <a:pPr algn="ctr"/>
                      <a:r>
                        <a:rPr lang="en-AU" sz="1000" b="1" dirty="0">
                          <a:latin typeface="Arial Narrow" panose="020B0606020202030204" pitchFamily="34" charset="0"/>
                        </a:rPr>
                        <a:t>Recommendation</a:t>
                      </a:r>
                    </a:p>
                  </a:txBody>
                  <a:tcPr>
                    <a:solidFill>
                      <a:schemeClr val="bg1">
                        <a:lumMod val="85000"/>
                      </a:schemeClr>
                    </a:solidFill>
                  </a:tcPr>
                </a:tc>
                <a:tc>
                  <a:txBody>
                    <a:bodyPr/>
                    <a:lstStyle/>
                    <a:p>
                      <a:pPr algn="l"/>
                      <a:r>
                        <a:rPr lang="en-AU" sz="1000" b="1" dirty="0">
                          <a:latin typeface="Arial Narrow" panose="020B0606020202030204" pitchFamily="34" charset="0"/>
                        </a:rPr>
                        <a:t>Explanation </a:t>
                      </a:r>
                      <a:r>
                        <a:rPr lang="en-AU" sz="800" b="0" dirty="0">
                          <a:latin typeface="Arial Narrow" panose="020B0606020202030204" pitchFamily="34" charset="0"/>
                        </a:rPr>
                        <a:t>(the reason for the recommendation)</a:t>
                      </a:r>
                      <a:endParaRPr lang="en-AU" sz="1000" b="0" dirty="0">
                        <a:latin typeface="Arial Narrow" panose="020B0606020202030204" pitchFamily="34" charset="0"/>
                      </a:endParaRPr>
                    </a:p>
                  </a:txBody>
                  <a:tcPr>
                    <a:solidFill>
                      <a:schemeClr val="bg1">
                        <a:lumMod val="85000"/>
                      </a:schemeClr>
                    </a:solidFill>
                  </a:tcPr>
                </a:tc>
                <a:extLst>
                  <a:ext uri="{0D108BD9-81ED-4DB2-BD59-A6C34878D82A}">
                    <a16:rowId xmlns:a16="http://schemas.microsoft.com/office/drawing/2014/main" val="1325144358"/>
                  </a:ext>
                </a:extLst>
              </a:tr>
              <a:tr h="69910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000" b="1" dirty="0">
                          <a:latin typeface="Arial Narrow" panose="020B0606020202030204" pitchFamily="34" charset="0"/>
                        </a:rPr>
                        <a:t>Site selection, Networking and Connectivity </a:t>
                      </a:r>
                    </a:p>
                    <a:p>
                      <a:pPr marL="0" marR="0" lvl="0" indent="0" algn="ctr" defTabSz="914400" rtl="0" eaLnBrk="1" fontAlgn="auto" latinLnBrk="0" hangingPunct="1">
                        <a:lnSpc>
                          <a:spcPct val="100000"/>
                        </a:lnSpc>
                        <a:spcBef>
                          <a:spcPts val="0"/>
                        </a:spcBef>
                        <a:spcAft>
                          <a:spcPts val="0"/>
                        </a:spcAft>
                        <a:buClrTx/>
                        <a:buSzTx/>
                        <a:buFontTx/>
                        <a:buNone/>
                        <a:tabLst/>
                        <a:defRPr/>
                      </a:pPr>
                      <a:r>
                        <a:rPr lang="en-AU" sz="800" b="0" dirty="0">
                          <a:latin typeface="Arial Narrow" panose="020B0606020202030204" pitchFamily="34" charset="0"/>
                        </a:rPr>
                        <a:t>(where they should go)</a:t>
                      </a:r>
                      <a:endParaRPr lang="en-AU" sz="1000" b="0" dirty="0">
                        <a:latin typeface="Arial Narrow" panose="020B0606020202030204" pitchFamily="34" charset="0"/>
                      </a:endParaRPr>
                    </a:p>
                  </a:txBody>
                  <a:tcPr anchor="c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000" dirty="0">
                          <a:latin typeface="Arial Narrow" panose="020B0606020202030204" pitchFamily="34" charset="0"/>
                        </a:rPr>
                        <a:t>Put them in habitats critical to any stage of the focal species life cycle</a:t>
                      </a:r>
                    </a:p>
                  </a:txBody>
                  <a:tcPr anchor="ctr">
                    <a:solidFill>
                      <a:schemeClr val="bg1">
                        <a:lumMod val="85000"/>
                      </a:schemeClr>
                    </a:solidFill>
                  </a:tcPr>
                </a:tc>
                <a:tc>
                  <a:txBody>
                    <a:bodyPr/>
                    <a:lstStyle/>
                    <a:p>
                      <a:pPr algn="ctr"/>
                      <a:r>
                        <a:rPr lang="en-AU" sz="1000" dirty="0">
                          <a:solidFill>
                            <a:schemeClr val="tx1">
                              <a:lumMod val="50000"/>
                              <a:lumOff val="50000"/>
                            </a:schemeClr>
                          </a:solidFill>
                          <a:latin typeface="Comic Sans MS" panose="030F0702030302020204" pitchFamily="66" charset="0"/>
                        </a:rPr>
                        <a:t>Areas with high habitat connectivity improve reserve performance</a:t>
                      </a:r>
                      <a:r>
                        <a:rPr lang="en-AU" sz="1000" baseline="30000" dirty="0">
                          <a:solidFill>
                            <a:schemeClr val="tx1">
                              <a:lumMod val="50000"/>
                              <a:lumOff val="50000"/>
                            </a:schemeClr>
                          </a:solidFill>
                          <a:latin typeface="Comic Sans MS" panose="030F0702030302020204" pitchFamily="66" charset="0"/>
                        </a:rPr>
                        <a:t>[1]</a:t>
                      </a:r>
                      <a:endParaRPr lang="en-AU" sz="1000" dirty="0">
                        <a:solidFill>
                          <a:schemeClr val="tx1">
                            <a:lumMod val="50000"/>
                            <a:lumOff val="50000"/>
                          </a:schemeClr>
                        </a:solidFill>
                        <a:latin typeface="Comic Sans MS" panose="030F0702030302020204" pitchFamily="66" charset="0"/>
                      </a:endParaRPr>
                    </a:p>
                  </a:txBody>
                  <a:tcPr anchor="ctr"/>
                </a:tc>
                <a:extLst>
                  <a:ext uri="{0D108BD9-81ED-4DB2-BD59-A6C34878D82A}">
                    <a16:rowId xmlns:a16="http://schemas.microsoft.com/office/drawing/2014/main" val="509346782"/>
                  </a:ext>
                </a:extLst>
              </a:tr>
              <a:tr h="54712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000" b="1" dirty="0">
                          <a:latin typeface="Arial Narrow" panose="020B0606020202030204" pitchFamily="34" charset="0"/>
                        </a:rPr>
                        <a:t>Size and Coverage</a:t>
                      </a:r>
                    </a:p>
                    <a:p>
                      <a:pPr marL="0" marR="0" lvl="0" indent="0" algn="ctr" defTabSz="914400" rtl="0" eaLnBrk="1" fontAlgn="auto" latinLnBrk="0" hangingPunct="1">
                        <a:lnSpc>
                          <a:spcPct val="100000"/>
                        </a:lnSpc>
                        <a:spcBef>
                          <a:spcPts val="0"/>
                        </a:spcBef>
                        <a:spcAft>
                          <a:spcPts val="0"/>
                        </a:spcAft>
                        <a:buClrTx/>
                        <a:buSzTx/>
                        <a:buFontTx/>
                        <a:buNone/>
                        <a:tabLst/>
                        <a:defRPr/>
                      </a:pPr>
                      <a:r>
                        <a:rPr lang="en-AU" sz="800" b="0" dirty="0">
                          <a:latin typeface="Arial Narrow" panose="020B0606020202030204" pitchFamily="34" charset="0"/>
                        </a:rPr>
                        <a:t>(how big they need to be)</a:t>
                      </a:r>
                    </a:p>
                  </a:txBody>
                  <a:tcPr anchor="c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latin typeface="Arial Narrow" panose="020B0606020202030204" pitchFamily="34" charset="0"/>
                        </a:rPr>
                        <a:t>Be at least twice the size of the focal species home range</a:t>
                      </a:r>
                      <a:endParaRPr lang="en-AU" sz="1000" dirty="0">
                        <a:latin typeface="Arial Narrow" panose="020B0606020202030204" pitchFamily="34" charset="0"/>
                      </a:endParaRPr>
                    </a:p>
                  </a:txBody>
                  <a:tcPr anchor="ctr">
                    <a:solidFill>
                      <a:schemeClr val="bg1">
                        <a:lumMod val="85000"/>
                      </a:schemeClr>
                    </a:solidFill>
                  </a:tcPr>
                </a:tc>
                <a:tc>
                  <a:txBody>
                    <a:bodyPr/>
                    <a:lstStyle/>
                    <a:p>
                      <a:pPr algn="ctr"/>
                      <a:r>
                        <a:rPr lang="en-AU" sz="1000" dirty="0">
                          <a:solidFill>
                            <a:schemeClr val="tx1">
                              <a:lumMod val="50000"/>
                              <a:lumOff val="50000"/>
                            </a:schemeClr>
                          </a:solidFill>
                          <a:latin typeface="Comic Sans MS" panose="030F0702030302020204" pitchFamily="66" charset="0"/>
                        </a:rPr>
                        <a:t>To ensure the reserve includes the entire home range of at least one individual, and will likely include many more with overlapping home ranges</a:t>
                      </a:r>
                      <a:r>
                        <a:rPr lang="en-AU" sz="1000" baseline="30000" dirty="0">
                          <a:solidFill>
                            <a:schemeClr val="tx1">
                              <a:lumMod val="50000"/>
                              <a:lumOff val="50000"/>
                            </a:schemeClr>
                          </a:solidFill>
                          <a:latin typeface="Comic Sans MS" panose="030F0702030302020204" pitchFamily="66" charset="0"/>
                        </a:rPr>
                        <a:t>[1]</a:t>
                      </a:r>
                      <a:endParaRPr lang="en-AU" sz="1000" dirty="0">
                        <a:solidFill>
                          <a:schemeClr val="tx1">
                            <a:lumMod val="50000"/>
                            <a:lumOff val="50000"/>
                          </a:schemeClr>
                        </a:solidFill>
                        <a:latin typeface="Comic Sans MS" panose="030F0702030302020204" pitchFamily="66" charset="0"/>
                      </a:endParaRPr>
                    </a:p>
                  </a:txBody>
                  <a:tcPr anchor="ctr"/>
                </a:tc>
                <a:extLst>
                  <a:ext uri="{0D108BD9-81ED-4DB2-BD59-A6C34878D82A}">
                    <a16:rowId xmlns:a16="http://schemas.microsoft.com/office/drawing/2014/main" val="4132959568"/>
                  </a:ext>
                </a:extLst>
              </a:tr>
              <a:tr h="547125">
                <a:tc>
                  <a:txBody>
                    <a:bodyPr/>
                    <a:lstStyle/>
                    <a:p>
                      <a:pPr algn="ctr"/>
                      <a:r>
                        <a:rPr lang="en-AU" sz="1000" b="1" dirty="0">
                          <a:latin typeface="Arial Narrow" panose="020B0606020202030204" pitchFamily="34" charset="0"/>
                        </a:rPr>
                        <a:t>Spacing</a:t>
                      </a:r>
                    </a:p>
                    <a:p>
                      <a:pPr algn="ctr"/>
                      <a:r>
                        <a:rPr lang="en-AU" sz="800" b="0" dirty="0">
                          <a:latin typeface="Arial Narrow" panose="020B0606020202030204" pitchFamily="34" charset="0"/>
                        </a:rPr>
                        <a:t>(how close together they need to be)</a:t>
                      </a:r>
                    </a:p>
                  </a:txBody>
                  <a:tcPr anchor="c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000" dirty="0">
                          <a:latin typeface="Arial Narrow" panose="020B0606020202030204" pitchFamily="34" charset="0"/>
                        </a:rPr>
                        <a:t>Be spaced </a:t>
                      </a:r>
                      <a:br>
                        <a:rPr lang="en-AU" sz="1000" dirty="0">
                          <a:latin typeface="Arial Narrow" panose="020B0606020202030204" pitchFamily="34" charset="0"/>
                        </a:rPr>
                      </a:br>
                      <a:r>
                        <a:rPr lang="en-AU" sz="1000" dirty="0">
                          <a:latin typeface="Arial Narrow" panose="020B0606020202030204" pitchFamily="34" charset="0"/>
                        </a:rPr>
                        <a:t>10s to 100s of kilometres apart</a:t>
                      </a:r>
                    </a:p>
                  </a:txBody>
                  <a:tcPr anchor="ctr">
                    <a:solidFill>
                      <a:schemeClr val="bg1">
                        <a:lumMod val="85000"/>
                      </a:schemeClr>
                    </a:solidFill>
                  </a:tcPr>
                </a:tc>
                <a:tc>
                  <a:txBody>
                    <a:bodyPr/>
                    <a:lstStyle/>
                    <a:p>
                      <a:pPr algn="ctr"/>
                      <a:r>
                        <a:rPr lang="en-AU" sz="1000" dirty="0">
                          <a:solidFill>
                            <a:schemeClr val="tx1">
                              <a:lumMod val="50000"/>
                              <a:lumOff val="50000"/>
                            </a:schemeClr>
                          </a:solidFill>
                          <a:latin typeface="Comic Sans MS" panose="030F0702030302020204" pitchFamily="66" charset="0"/>
                        </a:rPr>
                        <a:t>To allow for species replenishment</a:t>
                      </a:r>
                      <a:r>
                        <a:rPr lang="en-AU" sz="1000" baseline="30000" dirty="0">
                          <a:solidFill>
                            <a:schemeClr val="tx1">
                              <a:lumMod val="50000"/>
                              <a:lumOff val="50000"/>
                            </a:schemeClr>
                          </a:solidFill>
                          <a:latin typeface="Comic Sans MS" panose="030F0702030302020204" pitchFamily="66" charset="0"/>
                        </a:rPr>
                        <a:t>[1]</a:t>
                      </a:r>
                      <a:endParaRPr lang="en-AU" sz="1000" dirty="0">
                        <a:solidFill>
                          <a:schemeClr val="tx1">
                            <a:lumMod val="50000"/>
                            <a:lumOff val="50000"/>
                          </a:schemeClr>
                        </a:solidFill>
                        <a:latin typeface="Comic Sans MS" panose="030F0702030302020204" pitchFamily="66" charset="0"/>
                      </a:endParaRPr>
                    </a:p>
                  </a:txBody>
                  <a:tcPr anchor="ctr"/>
                </a:tc>
                <a:extLst>
                  <a:ext uri="{0D108BD9-81ED-4DB2-BD59-A6C34878D82A}">
                    <a16:rowId xmlns:a16="http://schemas.microsoft.com/office/drawing/2014/main" val="1668758030"/>
                  </a:ext>
                </a:extLst>
              </a:tr>
            </a:tbl>
          </a:graphicData>
        </a:graphic>
      </p:graphicFrame>
      <p:sp>
        <p:nvSpPr>
          <p:cNvPr id="22" name="TextBox 21">
            <a:extLst>
              <a:ext uri="{FF2B5EF4-FFF2-40B4-BE49-F238E27FC236}">
                <a16:creationId xmlns:a16="http://schemas.microsoft.com/office/drawing/2014/main" id="{9A571007-88FF-4D13-8BD2-D5B8C767DD69}"/>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21" name="Oval 20">
            <a:extLst>
              <a:ext uri="{FF2B5EF4-FFF2-40B4-BE49-F238E27FC236}">
                <a16:creationId xmlns:a16="http://schemas.microsoft.com/office/drawing/2014/main" id="{7D320EA3-D72F-4D4E-BDF3-C156C65885FE}"/>
              </a:ext>
            </a:extLst>
          </p:cNvPr>
          <p:cNvSpPr/>
          <p:nvPr/>
        </p:nvSpPr>
        <p:spPr>
          <a:xfrm>
            <a:off x="2852936" y="765729"/>
            <a:ext cx="176053" cy="15005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24" name="TextBox 23">
            <a:extLst>
              <a:ext uri="{FF2B5EF4-FFF2-40B4-BE49-F238E27FC236}">
                <a16:creationId xmlns:a16="http://schemas.microsoft.com/office/drawing/2014/main" id="{497588DF-D791-477E-B6DE-EBAD545A6F3A}"/>
              </a:ext>
            </a:extLst>
          </p:cNvPr>
          <p:cNvSpPr txBox="1"/>
          <p:nvPr/>
        </p:nvSpPr>
        <p:spPr>
          <a:xfrm>
            <a:off x="2769719" y="747924"/>
            <a:ext cx="388137" cy="184666"/>
          </a:xfrm>
          <a:prstGeom prst="rect">
            <a:avLst/>
          </a:prstGeom>
          <a:noFill/>
        </p:spPr>
        <p:txBody>
          <a:bodyPr wrap="square" rtlCol="0">
            <a:spAutoFit/>
          </a:bodyPr>
          <a:lstStyle/>
          <a:p>
            <a:r>
              <a:rPr lang="en-AU" sz="600" b="1" dirty="0">
                <a:solidFill>
                  <a:schemeClr val="bg1"/>
                </a:solidFill>
                <a:latin typeface="Arial Narrow" panose="020B0606020202030204" pitchFamily="34" charset="0"/>
              </a:rPr>
              <a:t>T123</a:t>
            </a:r>
          </a:p>
        </p:txBody>
      </p:sp>
      <p:sp>
        <p:nvSpPr>
          <p:cNvPr id="4" name="Rectangle 3">
            <a:extLst>
              <a:ext uri="{FF2B5EF4-FFF2-40B4-BE49-F238E27FC236}">
                <a16:creationId xmlns:a16="http://schemas.microsoft.com/office/drawing/2014/main" id="{31FF6728-A848-49A3-B090-9B1C56044FA2}"/>
              </a:ext>
            </a:extLst>
          </p:cNvPr>
          <p:cNvSpPr/>
          <p:nvPr/>
        </p:nvSpPr>
        <p:spPr>
          <a:xfrm>
            <a:off x="417816" y="2887338"/>
            <a:ext cx="4808620" cy="184666"/>
          </a:xfrm>
          <a:prstGeom prst="rect">
            <a:avLst/>
          </a:prstGeom>
        </p:spPr>
        <p:txBody>
          <a:bodyPr wrap="square">
            <a:spAutoFit/>
          </a:bodyPr>
          <a:lstStyle/>
          <a:p>
            <a:r>
              <a:rPr lang="en-AU" sz="600" dirty="0">
                <a:latin typeface="Arial Narrow" panose="020B0606020202030204" pitchFamily="34" charset="0"/>
              </a:rPr>
              <a:t>*A ‘marine reserve’ is a type of MPA that usually offers a higher rate of protection for a designated area and its species (usually fish). E.g. no-take areas.</a:t>
            </a:r>
          </a:p>
        </p:txBody>
      </p:sp>
      <p:sp>
        <p:nvSpPr>
          <p:cNvPr id="8" name="Rectangle 7">
            <a:extLst>
              <a:ext uri="{FF2B5EF4-FFF2-40B4-BE49-F238E27FC236}">
                <a16:creationId xmlns:a16="http://schemas.microsoft.com/office/drawing/2014/main" id="{99A5BB21-1253-4B5B-AC4E-E97EFA68C019}"/>
              </a:ext>
            </a:extLst>
          </p:cNvPr>
          <p:cNvSpPr/>
          <p:nvPr/>
        </p:nvSpPr>
        <p:spPr>
          <a:xfrm>
            <a:off x="507535" y="7742358"/>
            <a:ext cx="5863485" cy="69220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8" name="Rectangle 27">
            <a:extLst>
              <a:ext uri="{FF2B5EF4-FFF2-40B4-BE49-F238E27FC236}">
                <a16:creationId xmlns:a16="http://schemas.microsoft.com/office/drawing/2014/main" id="{7E7DE25F-25DB-4496-9E72-BD390C92CA3C}"/>
              </a:ext>
            </a:extLst>
          </p:cNvPr>
          <p:cNvSpPr/>
          <p:nvPr/>
        </p:nvSpPr>
        <p:spPr>
          <a:xfrm>
            <a:off x="475330" y="7710430"/>
            <a:ext cx="5907340" cy="755591"/>
          </a:xfrm>
          <a:prstGeom prst="rect">
            <a:avLst/>
          </a:prstGeom>
        </p:spPr>
        <p:txBody>
          <a:bodyPr wrap="square">
            <a:spAutoFit/>
          </a:bodyPr>
          <a:lstStyle/>
          <a:p>
            <a:r>
              <a:rPr lang="en-AU" sz="600" b="1" dirty="0">
                <a:latin typeface="Arial Narrow" panose="020B0606020202030204" pitchFamily="34" charset="0"/>
              </a:rPr>
              <a:t>Recommended Reading:</a:t>
            </a:r>
          </a:p>
          <a:p>
            <a:pPr marL="171450" indent="-171450">
              <a:buFont typeface="Wingdings" panose="05000000000000000000" pitchFamily="2" charset="2"/>
              <a:buChar char="v"/>
            </a:pPr>
            <a:r>
              <a:rPr lang="en-AU" sz="530" dirty="0">
                <a:latin typeface="Arial Narrow" panose="020B0606020202030204" pitchFamily="34" charset="0"/>
              </a:rPr>
              <a:t>The Nature Conservancy (2019). MPA Network Design for Fisheries, Climate Change and Biodiversity Objectives. Conservation Gateway. Accessed 05.07.2019 from:</a:t>
            </a:r>
            <a:r>
              <a:rPr lang="en-AU" sz="530" b="1" dirty="0">
                <a:latin typeface="Arial Narrow" panose="020B0606020202030204" pitchFamily="34" charset="0"/>
              </a:rPr>
              <a:t> http://nature.org/MPANetworkDesign  </a:t>
            </a:r>
          </a:p>
          <a:p>
            <a:pPr marL="171450" indent="-171450">
              <a:buFont typeface="Wingdings" panose="05000000000000000000" pitchFamily="2" charset="2"/>
              <a:buChar char="v"/>
            </a:pPr>
            <a:r>
              <a:rPr lang="en-AU" sz="530" dirty="0">
                <a:latin typeface="Arial Narrow" panose="020B0606020202030204" pitchFamily="34" charset="0"/>
              </a:rPr>
              <a:t>McLeod, E., Salm, R., Green, A., and </a:t>
            </a:r>
            <a:r>
              <a:rPr lang="en-AU" sz="530" dirty="0" err="1">
                <a:latin typeface="Arial Narrow" panose="020B0606020202030204" pitchFamily="34" charset="0"/>
              </a:rPr>
              <a:t>Almany</a:t>
            </a:r>
            <a:r>
              <a:rPr lang="en-AU" sz="530" dirty="0">
                <a:latin typeface="Arial Narrow" panose="020B0606020202030204" pitchFamily="34" charset="0"/>
              </a:rPr>
              <a:t>, J. (2008). Designing marine protected area networks to address the impacts of climate change. </a:t>
            </a:r>
            <a:r>
              <a:rPr lang="en-AU" sz="530" i="1" dirty="0">
                <a:latin typeface="Arial Narrow" panose="020B0606020202030204" pitchFamily="34" charset="0"/>
              </a:rPr>
              <a:t>Frontiers in Ecology and the Environment. Volume 7. Issue 7. DOI: 10.1890/070211. </a:t>
            </a:r>
            <a:r>
              <a:rPr lang="en-AU" sz="530" dirty="0">
                <a:latin typeface="Arial Narrow" panose="020B0606020202030204" pitchFamily="34" charset="0"/>
              </a:rPr>
              <a:t>https://www.researchgate.net/profile/Rodney_Salm/publication/303855892_Designing_marine_protected_area_networks_to_address_the_impacts_of_climate_change/links/57d079b508ae6399a389db6b/Designing-marine-protected-area-networks-to-address-the-impacts-of-climate-change.pdf</a:t>
            </a:r>
            <a:endParaRPr lang="en-AU" sz="530" i="1" dirty="0">
              <a:latin typeface="Arial Narrow" panose="020B0606020202030204" pitchFamily="34" charset="0"/>
            </a:endParaRPr>
          </a:p>
          <a:p>
            <a:pPr marL="171450" indent="-171450">
              <a:buFont typeface="Wingdings" panose="05000000000000000000" pitchFamily="2" charset="2"/>
              <a:buChar char="v"/>
            </a:pPr>
            <a:r>
              <a:rPr lang="en-AU" sz="530" dirty="0">
                <a:latin typeface="Arial Narrow" panose="020B0606020202030204" pitchFamily="34" charset="0"/>
              </a:rPr>
              <a:t>Green, A. L., Fernandes, L., </a:t>
            </a:r>
            <a:r>
              <a:rPr lang="en-AU" sz="530" dirty="0" err="1">
                <a:latin typeface="Arial Narrow" panose="020B0606020202030204" pitchFamily="34" charset="0"/>
              </a:rPr>
              <a:t>Almany</a:t>
            </a:r>
            <a:r>
              <a:rPr lang="en-AU" sz="530" dirty="0">
                <a:latin typeface="Arial Narrow" panose="020B0606020202030204" pitchFamily="34" charset="0"/>
              </a:rPr>
              <a:t>, G., </a:t>
            </a:r>
            <a:r>
              <a:rPr lang="en-AU" sz="530" dirty="0" err="1">
                <a:latin typeface="Arial Narrow" panose="020B0606020202030204" pitchFamily="34" charset="0"/>
              </a:rPr>
              <a:t>Abesamis</a:t>
            </a:r>
            <a:r>
              <a:rPr lang="en-AU" sz="530" dirty="0">
                <a:latin typeface="Arial Narrow" panose="020B0606020202030204" pitchFamily="34" charset="0"/>
              </a:rPr>
              <a:t>, R., McLeod, E., </a:t>
            </a:r>
            <a:r>
              <a:rPr lang="en-AU" sz="530" dirty="0" err="1">
                <a:latin typeface="Arial Narrow" panose="020B0606020202030204" pitchFamily="34" charset="0"/>
              </a:rPr>
              <a:t>Alino</a:t>
            </a:r>
            <a:r>
              <a:rPr lang="en-AU" sz="530" dirty="0">
                <a:latin typeface="Arial Narrow" panose="020B0606020202030204" pitchFamily="34" charset="0"/>
              </a:rPr>
              <a:t>, P., White, A. T., Salm, R., </a:t>
            </a:r>
            <a:r>
              <a:rPr lang="en-AU" sz="530" dirty="0" err="1">
                <a:latin typeface="Arial Narrow" panose="020B0606020202030204" pitchFamily="34" charset="0"/>
              </a:rPr>
              <a:t>Tanzer</a:t>
            </a:r>
            <a:r>
              <a:rPr lang="en-AU" sz="530" dirty="0">
                <a:latin typeface="Arial Narrow" panose="020B0606020202030204" pitchFamily="34" charset="0"/>
              </a:rPr>
              <a:t>, J. and </a:t>
            </a:r>
            <a:r>
              <a:rPr lang="en-AU" sz="530" dirty="0" err="1">
                <a:latin typeface="Arial Narrow" panose="020B0606020202030204" pitchFamily="34" charset="0"/>
              </a:rPr>
              <a:t>Pressey</a:t>
            </a:r>
            <a:r>
              <a:rPr lang="en-AU" sz="530" dirty="0">
                <a:latin typeface="Arial Narrow" panose="020B0606020202030204" pitchFamily="34" charset="0"/>
              </a:rPr>
              <a:t>, R.L. (2014). Designing Marine Reserves for Fisheries Management, Biodiversity Conservation, and Climate Change Adaptation. </a:t>
            </a:r>
            <a:r>
              <a:rPr lang="en-AU" sz="530" i="1" dirty="0">
                <a:latin typeface="Arial Narrow" panose="020B0606020202030204" pitchFamily="34" charset="0"/>
              </a:rPr>
              <a:t>Coastal Management 42: 143-159. DOI: 10.1080/08920753.2014.877763. </a:t>
            </a:r>
            <a:r>
              <a:rPr lang="en-AU" sz="530" dirty="0">
                <a:latin typeface="Arial Narrow" panose="020B0606020202030204" pitchFamily="34" charset="0"/>
              </a:rPr>
              <a:t>https://www.researchgate.net/publication/260555735_Designing_Marine_Reserves_for_Fisheries_Management_Biodiversity_Conservation_and_Climate_Change_Adaptation</a:t>
            </a:r>
          </a:p>
        </p:txBody>
      </p:sp>
    </p:spTree>
    <p:extLst>
      <p:ext uri="{BB962C8B-B14F-4D97-AF65-F5344CB8AC3E}">
        <p14:creationId xmlns:p14="http://schemas.microsoft.com/office/powerpoint/2010/main" val="271084974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 name="Straight Connector 14"/>
          <p:cNvCxnSpPr/>
          <p:nvPr/>
        </p:nvCxnSpPr>
        <p:spPr>
          <a:xfrm flipH="1">
            <a:off x="508863" y="969600"/>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extBox 17"/>
          <p:cNvSpPr txBox="1"/>
          <p:nvPr/>
        </p:nvSpPr>
        <p:spPr>
          <a:xfrm>
            <a:off x="5486430" y="14613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
        <p:nvSpPr>
          <p:cNvPr id="3" name="TextBox 2"/>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12" name="TextBox 36"/>
          <p:cNvSpPr txBox="1"/>
          <p:nvPr/>
        </p:nvSpPr>
        <p:spPr>
          <a:xfrm>
            <a:off x="5876474" y="8805118"/>
            <a:ext cx="52124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100" dirty="0">
                <a:latin typeface="Arial Narrow" pitchFamily="34" charset="0"/>
              </a:rPr>
              <a:t>141</a:t>
            </a:r>
            <a:endParaRPr lang="en-AU" sz="1100" dirty="0">
              <a:latin typeface="Arial Narrow" pitchFamily="34" charset="0"/>
            </a:endParaRPr>
          </a:p>
        </p:txBody>
      </p:sp>
      <p:sp>
        <p:nvSpPr>
          <p:cNvPr id="57" name="TextBox 36"/>
          <p:cNvSpPr txBox="1"/>
          <p:nvPr/>
        </p:nvSpPr>
        <p:spPr>
          <a:xfrm>
            <a:off x="463269" y="8810616"/>
            <a:ext cx="219901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2019 	                                               </a:t>
            </a:r>
            <a:endParaRPr lang="en-AU" sz="1100" b="1" dirty="0">
              <a:latin typeface="Arial Narrow" pitchFamily="34" charset="0"/>
            </a:endParaRPr>
          </a:p>
        </p:txBody>
      </p:sp>
      <p:cxnSp>
        <p:nvCxnSpPr>
          <p:cNvPr id="19" name="Straight Connector 18"/>
          <p:cNvCxnSpPr/>
          <p:nvPr/>
        </p:nvCxnSpPr>
        <p:spPr>
          <a:xfrm flipH="1">
            <a:off x="482612" y="8817257"/>
            <a:ext cx="5907340" cy="422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9" name="TextBox 58">
            <a:extLst>
              <a:ext uri="{FF2B5EF4-FFF2-40B4-BE49-F238E27FC236}">
                <a16:creationId xmlns:a16="http://schemas.microsoft.com/office/drawing/2014/main" id="{B47AF8B6-8FB8-4F6E-8771-2ABC2CA0462D}"/>
              </a:ext>
            </a:extLst>
          </p:cNvPr>
          <p:cNvSpPr txBox="1"/>
          <p:nvPr/>
        </p:nvSpPr>
        <p:spPr>
          <a:xfrm>
            <a:off x="1374208" y="333674"/>
            <a:ext cx="4112222" cy="553998"/>
          </a:xfrm>
          <a:prstGeom prst="rect">
            <a:avLst/>
          </a:prstGeom>
          <a:noFill/>
        </p:spPr>
        <p:txBody>
          <a:bodyPr wrap="square" rtlCol="0" anchor="ctr">
            <a:spAutoFit/>
          </a:bodyPr>
          <a:lstStyle/>
          <a:p>
            <a:pPr algn="ctr"/>
            <a:r>
              <a:rPr lang="en-AU" b="1" dirty="0">
                <a:latin typeface="Arial Narrow" pitchFamily="34" charset="0"/>
              </a:rPr>
              <a:t>First Catch (tagging)</a:t>
            </a:r>
            <a:endParaRPr lang="en-AU" sz="1200" dirty="0">
              <a:latin typeface="Arial Narrow" panose="020B0606020202030204" pitchFamily="34" charset="0"/>
            </a:endParaRPr>
          </a:p>
          <a:p>
            <a:endParaRPr lang="en-US" sz="1200" i="1" dirty="0">
              <a:latin typeface="Arial Narrow" pitchFamily="34" charset="0"/>
            </a:endParaRPr>
          </a:p>
        </p:txBody>
      </p:sp>
      <p:sp>
        <p:nvSpPr>
          <p:cNvPr id="60" name="TextBox 36">
            <a:extLst>
              <a:ext uri="{FF2B5EF4-FFF2-40B4-BE49-F238E27FC236}">
                <a16:creationId xmlns:a16="http://schemas.microsoft.com/office/drawing/2014/main" id="{6DC2C05C-35D8-49B4-804A-8B8A559A864A}"/>
              </a:ext>
            </a:extLst>
          </p:cNvPr>
          <p:cNvSpPr txBox="1"/>
          <p:nvPr/>
        </p:nvSpPr>
        <p:spPr>
          <a:xfrm>
            <a:off x="2286712" y="8805118"/>
            <a:ext cx="3734575"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Unit 4. Topic 2. Subject Matter: Fisheries and Population Dynamics</a:t>
            </a:r>
            <a:endParaRPr lang="en-AU" sz="1100" b="1" dirty="0">
              <a:latin typeface="Arial Narrow" pitchFamily="34" charset="0"/>
            </a:endParaRPr>
          </a:p>
        </p:txBody>
      </p:sp>
      <p:sp>
        <p:nvSpPr>
          <p:cNvPr id="17" name="TextBox 16">
            <a:extLst>
              <a:ext uri="{FF2B5EF4-FFF2-40B4-BE49-F238E27FC236}">
                <a16:creationId xmlns:a16="http://schemas.microsoft.com/office/drawing/2014/main" id="{1989A66C-EB92-427E-9256-8F7DD5E76B7A}"/>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pic>
        <p:nvPicPr>
          <p:cNvPr id="14" name="Picture 13" descr="A fish swimming under water&#10;&#10;Description automatically generated">
            <a:extLst>
              <a:ext uri="{FF2B5EF4-FFF2-40B4-BE49-F238E27FC236}">
                <a16:creationId xmlns:a16="http://schemas.microsoft.com/office/drawing/2014/main" id="{615D119D-E27C-4E28-B619-D0AA3615D27C}"/>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50000"/>
                    </a14:imgEffect>
                    <a14:imgEffect>
                      <a14:saturation sat="0"/>
                    </a14:imgEffect>
                    <a14:imgEffect>
                      <a14:brightnessContrast bright="20000" contrast="40000"/>
                    </a14:imgEffect>
                  </a14:imgLayer>
                </a14:imgProps>
              </a:ext>
              <a:ext uri="{28A0092B-C50C-407E-A947-70E740481C1C}">
                <a14:useLocalDpi xmlns:a14="http://schemas.microsoft.com/office/drawing/2010/main" val="0"/>
              </a:ext>
            </a:extLst>
          </a:blip>
          <a:srcRect t="2908" b="9922"/>
          <a:stretch/>
        </p:blipFill>
        <p:spPr>
          <a:xfrm>
            <a:off x="536836" y="1064802"/>
            <a:ext cx="5835511" cy="1719406"/>
          </a:xfrm>
          <a:prstGeom prst="rect">
            <a:avLst/>
          </a:prstGeom>
        </p:spPr>
      </p:pic>
      <p:pic>
        <p:nvPicPr>
          <p:cNvPr id="22" name="Picture 21" descr="A picture containing water, fish, bird&#10;&#10;Description automatically generated">
            <a:extLst>
              <a:ext uri="{FF2B5EF4-FFF2-40B4-BE49-F238E27FC236}">
                <a16:creationId xmlns:a16="http://schemas.microsoft.com/office/drawing/2014/main" id="{FADD3326-B8C4-4090-BF9E-6B0D9308576E}"/>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sharpenSoften amount="50000"/>
                    </a14:imgEffect>
                    <a14:imgEffect>
                      <a14:saturation sat="0"/>
                    </a14:imgEffect>
                    <a14:imgEffect>
                      <a14:brightnessContrast bright="20000" contrast="40000"/>
                    </a14:imgEffect>
                  </a14:imgLayer>
                </a14:imgProps>
              </a:ext>
              <a:ext uri="{28A0092B-C50C-407E-A947-70E740481C1C}">
                <a14:useLocalDpi xmlns:a14="http://schemas.microsoft.com/office/drawing/2010/main" val="0"/>
              </a:ext>
            </a:extLst>
          </a:blip>
          <a:srcRect l="1156" t="8924" b="5362"/>
          <a:stretch/>
        </p:blipFill>
        <p:spPr>
          <a:xfrm>
            <a:off x="544532" y="4655825"/>
            <a:ext cx="5835511" cy="2099368"/>
          </a:xfrm>
          <a:prstGeom prst="rect">
            <a:avLst/>
          </a:prstGeom>
        </p:spPr>
      </p:pic>
      <p:pic>
        <p:nvPicPr>
          <p:cNvPr id="46" name="Picture 45" descr="A picture containing fish, animal, water, shark&#10;&#10;Description automatically generated">
            <a:extLst>
              <a:ext uri="{FF2B5EF4-FFF2-40B4-BE49-F238E27FC236}">
                <a16:creationId xmlns:a16="http://schemas.microsoft.com/office/drawing/2014/main" id="{EE4636B1-C1BD-4B6F-A28B-FAB5C8F13F87}"/>
              </a:ext>
            </a:extLst>
          </p:cNvPr>
          <p:cNvPicPr>
            <a:picLocks noChangeAspect="1"/>
          </p:cNvPicPr>
          <p:nvPr/>
        </p:nvPicPr>
        <p:blipFill>
          <a:blip r:embed="rId7" cstate="print">
            <a:extLst>
              <a:ext uri="{BEBA8EAE-BF5A-486C-A8C5-ECC9F3942E4B}">
                <a14:imgProps xmlns:a14="http://schemas.microsoft.com/office/drawing/2010/main">
                  <a14:imgLayer r:embed="rId8">
                    <a14:imgEffect>
                      <a14:sharpenSoften amount="50000"/>
                    </a14:imgEffect>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527725" y="6854890"/>
            <a:ext cx="5863485" cy="1633400"/>
          </a:xfrm>
          <a:prstGeom prst="rect">
            <a:avLst/>
          </a:prstGeom>
        </p:spPr>
      </p:pic>
      <p:pic>
        <p:nvPicPr>
          <p:cNvPr id="49" name="Picture 48" descr="A picture containing water, outdoor, ground&#10;&#10;Description automatically generated">
            <a:extLst>
              <a:ext uri="{FF2B5EF4-FFF2-40B4-BE49-F238E27FC236}">
                <a16:creationId xmlns:a16="http://schemas.microsoft.com/office/drawing/2014/main" id="{24941077-52D5-4354-B2B0-B2F9DAB75453}"/>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sharpenSoften amount="50000"/>
                    </a14:imgEffect>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rcRect t="9522" b="6989"/>
          <a:stretch/>
        </p:blipFill>
        <p:spPr>
          <a:xfrm>
            <a:off x="527725" y="2883905"/>
            <a:ext cx="5852318" cy="1672223"/>
          </a:xfrm>
          <a:prstGeom prst="rect">
            <a:avLst/>
          </a:prstGeom>
        </p:spPr>
      </p:pic>
      <p:sp>
        <p:nvSpPr>
          <p:cNvPr id="18" name="Rectangle 17">
            <a:extLst>
              <a:ext uri="{FF2B5EF4-FFF2-40B4-BE49-F238E27FC236}">
                <a16:creationId xmlns:a16="http://schemas.microsoft.com/office/drawing/2014/main" id="{7B9AFFBA-077D-4BFC-BFB8-81FE9CE8C007}"/>
              </a:ext>
            </a:extLst>
          </p:cNvPr>
          <p:cNvSpPr/>
          <p:nvPr/>
        </p:nvSpPr>
        <p:spPr>
          <a:xfrm>
            <a:off x="570228" y="1100209"/>
            <a:ext cx="1656184" cy="2966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900" dirty="0">
                <a:solidFill>
                  <a:schemeClr val="tx1">
                    <a:lumMod val="50000"/>
                    <a:lumOff val="50000"/>
                  </a:schemeClr>
                </a:solidFill>
                <a:latin typeface="Comic Sans MS" panose="030F0702030302020204" pitchFamily="66" charset="0"/>
              </a:rPr>
              <a:t>41_1FLAWRm030207cbg</a:t>
            </a:r>
          </a:p>
        </p:txBody>
      </p:sp>
      <p:sp>
        <p:nvSpPr>
          <p:cNvPr id="20" name="Rectangle 19">
            <a:extLst>
              <a:ext uri="{FF2B5EF4-FFF2-40B4-BE49-F238E27FC236}">
                <a16:creationId xmlns:a16="http://schemas.microsoft.com/office/drawing/2014/main" id="{A4B1038E-A142-4254-88AF-E023F6208CC9}"/>
              </a:ext>
            </a:extLst>
          </p:cNvPr>
          <p:cNvSpPr/>
          <p:nvPr/>
        </p:nvSpPr>
        <p:spPr>
          <a:xfrm>
            <a:off x="564367" y="2925527"/>
            <a:ext cx="1656184" cy="2966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900" dirty="0">
              <a:solidFill>
                <a:schemeClr val="tx1">
                  <a:lumMod val="50000"/>
                  <a:lumOff val="50000"/>
                </a:schemeClr>
              </a:solidFill>
              <a:latin typeface="Comic Sans MS" panose="030F0702030302020204" pitchFamily="66" charset="0"/>
            </a:endParaRPr>
          </a:p>
        </p:txBody>
      </p:sp>
      <p:sp>
        <p:nvSpPr>
          <p:cNvPr id="21" name="Rectangle 20">
            <a:extLst>
              <a:ext uri="{FF2B5EF4-FFF2-40B4-BE49-F238E27FC236}">
                <a16:creationId xmlns:a16="http://schemas.microsoft.com/office/drawing/2014/main" id="{E7B769F7-2706-403B-ADD6-B48F6CBD4E58}"/>
              </a:ext>
            </a:extLst>
          </p:cNvPr>
          <p:cNvSpPr/>
          <p:nvPr/>
        </p:nvSpPr>
        <p:spPr>
          <a:xfrm>
            <a:off x="575698" y="4692195"/>
            <a:ext cx="1656184" cy="2966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3" name="Rectangle 22">
            <a:extLst>
              <a:ext uri="{FF2B5EF4-FFF2-40B4-BE49-F238E27FC236}">
                <a16:creationId xmlns:a16="http://schemas.microsoft.com/office/drawing/2014/main" id="{71F0396C-9792-444D-B840-6FD4817A915B}"/>
              </a:ext>
            </a:extLst>
          </p:cNvPr>
          <p:cNvSpPr/>
          <p:nvPr/>
        </p:nvSpPr>
        <p:spPr>
          <a:xfrm>
            <a:off x="576797" y="6895628"/>
            <a:ext cx="1656184" cy="2966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200" b="1" dirty="0">
              <a:solidFill>
                <a:schemeClr val="tx1"/>
              </a:solidFill>
              <a:latin typeface="Comic Sans MS" panose="030F0702030302020204" pitchFamily="66" charset="0"/>
            </a:endParaRPr>
          </a:p>
        </p:txBody>
      </p:sp>
      <p:sp>
        <p:nvSpPr>
          <p:cNvPr id="2" name="Rectangle 1">
            <a:extLst>
              <a:ext uri="{FF2B5EF4-FFF2-40B4-BE49-F238E27FC236}">
                <a16:creationId xmlns:a16="http://schemas.microsoft.com/office/drawing/2014/main" id="{6EFDCFAB-DA79-429A-B371-039EC1BA03A1}"/>
              </a:ext>
            </a:extLst>
          </p:cNvPr>
          <p:cNvSpPr/>
          <p:nvPr/>
        </p:nvSpPr>
        <p:spPr>
          <a:xfrm>
            <a:off x="482778" y="2958430"/>
            <a:ext cx="1782860" cy="230832"/>
          </a:xfrm>
          <a:prstGeom prst="rect">
            <a:avLst/>
          </a:prstGeom>
        </p:spPr>
        <p:txBody>
          <a:bodyPr wrap="none">
            <a:spAutoFit/>
          </a:bodyPr>
          <a:lstStyle/>
          <a:p>
            <a:pPr algn="ctr"/>
            <a:r>
              <a:rPr lang="en-AU" sz="900" dirty="0">
                <a:solidFill>
                  <a:schemeClr val="tx1">
                    <a:lumMod val="50000"/>
                    <a:lumOff val="50000"/>
                  </a:schemeClr>
                </a:solidFill>
                <a:latin typeface="Comic Sans MS" panose="030F0702030302020204" pitchFamily="66" charset="0"/>
              </a:rPr>
              <a:t>1866_1MLATCFtR090815ckm</a:t>
            </a:r>
          </a:p>
        </p:txBody>
      </p:sp>
      <p:sp>
        <p:nvSpPr>
          <p:cNvPr id="24" name="Rectangle 23">
            <a:extLst>
              <a:ext uri="{FF2B5EF4-FFF2-40B4-BE49-F238E27FC236}">
                <a16:creationId xmlns:a16="http://schemas.microsoft.com/office/drawing/2014/main" id="{8E4195F6-1D05-4084-85A7-4BD3C0D4BF92}"/>
              </a:ext>
            </a:extLst>
          </p:cNvPr>
          <p:cNvSpPr/>
          <p:nvPr/>
        </p:nvSpPr>
        <p:spPr>
          <a:xfrm>
            <a:off x="682970" y="4725098"/>
            <a:ext cx="1418978" cy="230832"/>
          </a:xfrm>
          <a:prstGeom prst="rect">
            <a:avLst/>
          </a:prstGeom>
        </p:spPr>
        <p:txBody>
          <a:bodyPr wrap="none">
            <a:spAutoFit/>
          </a:bodyPr>
          <a:lstStyle/>
          <a:p>
            <a:pPr algn="ctr"/>
            <a:r>
              <a:rPr lang="en-AU" sz="900" dirty="0">
                <a:solidFill>
                  <a:schemeClr val="tx1">
                    <a:lumMod val="50000"/>
                    <a:lumOff val="50000"/>
                  </a:schemeClr>
                </a:solidFill>
                <a:latin typeface="Comic Sans MS" panose="030F0702030302020204" pitchFamily="66" charset="0"/>
              </a:rPr>
              <a:t>142_1FLFR040707cbm</a:t>
            </a:r>
          </a:p>
        </p:txBody>
      </p:sp>
      <p:sp>
        <p:nvSpPr>
          <p:cNvPr id="4" name="Rectangle 3">
            <a:extLst>
              <a:ext uri="{FF2B5EF4-FFF2-40B4-BE49-F238E27FC236}">
                <a16:creationId xmlns:a16="http://schemas.microsoft.com/office/drawing/2014/main" id="{3BAEAE7D-27A6-43FF-8C6C-5395D3336460}"/>
              </a:ext>
            </a:extLst>
          </p:cNvPr>
          <p:cNvSpPr/>
          <p:nvPr/>
        </p:nvSpPr>
        <p:spPr>
          <a:xfrm>
            <a:off x="731971" y="6920147"/>
            <a:ext cx="1343637" cy="230832"/>
          </a:xfrm>
          <a:prstGeom prst="rect">
            <a:avLst/>
          </a:prstGeom>
        </p:spPr>
        <p:txBody>
          <a:bodyPr wrap="none">
            <a:spAutoFit/>
          </a:bodyPr>
          <a:lstStyle/>
          <a:p>
            <a:pPr algn="ctr"/>
            <a:r>
              <a:rPr lang="en-AU" sz="900" dirty="0">
                <a:solidFill>
                  <a:schemeClr val="tx1">
                    <a:lumMod val="50000"/>
                    <a:lumOff val="50000"/>
                  </a:schemeClr>
                </a:solidFill>
                <a:latin typeface="Comic Sans MS" panose="030F0702030302020204" pitchFamily="66" charset="0"/>
              </a:rPr>
              <a:t>5_1FLFtR310704cbg</a:t>
            </a:r>
          </a:p>
        </p:txBody>
      </p:sp>
      <p:sp>
        <p:nvSpPr>
          <p:cNvPr id="27" name="Rectangle 26">
            <a:extLst>
              <a:ext uri="{FF2B5EF4-FFF2-40B4-BE49-F238E27FC236}">
                <a16:creationId xmlns:a16="http://schemas.microsoft.com/office/drawing/2014/main" id="{2A1C342E-D1B5-4A03-BEF5-FAA6308F90A0}"/>
              </a:ext>
            </a:extLst>
          </p:cNvPr>
          <p:cNvSpPr/>
          <p:nvPr/>
        </p:nvSpPr>
        <p:spPr>
          <a:xfrm>
            <a:off x="403104" y="8604405"/>
            <a:ext cx="6357965" cy="215444"/>
          </a:xfrm>
          <a:prstGeom prst="rect">
            <a:avLst/>
          </a:prstGeom>
        </p:spPr>
        <p:txBody>
          <a:bodyPr wrap="square">
            <a:spAutoFit/>
          </a:bodyPr>
          <a:lstStyle/>
          <a:p>
            <a:r>
              <a:rPr lang="en-AU" sz="810" baseline="30000" dirty="0">
                <a:latin typeface="Arial Narrow" panose="020B0606020202030204" pitchFamily="34" charset="0"/>
              </a:rPr>
              <a:t>[1] </a:t>
            </a:r>
            <a:r>
              <a:rPr lang="en-AU" sz="810" dirty="0">
                <a:latin typeface="Arial Narrow" panose="020B0606020202030204" pitchFamily="34" charset="0"/>
              </a:rPr>
              <a:t>Photographs © Dr. Carley Kilpatrick from Grey Nurse Shark Watch - Reef Check Australia at https://www.reefcheckaustralia.org/grey_nurse_shark_watch </a:t>
            </a:r>
          </a:p>
        </p:txBody>
      </p:sp>
    </p:spTree>
    <p:extLst>
      <p:ext uri="{BB962C8B-B14F-4D97-AF65-F5344CB8AC3E}">
        <p14:creationId xmlns:p14="http://schemas.microsoft.com/office/powerpoint/2010/main" val="274207675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 name="Straight Connector 14"/>
          <p:cNvCxnSpPr/>
          <p:nvPr/>
        </p:nvCxnSpPr>
        <p:spPr>
          <a:xfrm flipH="1">
            <a:off x="508863" y="969600"/>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extBox 17"/>
          <p:cNvSpPr txBox="1"/>
          <p:nvPr/>
        </p:nvSpPr>
        <p:spPr>
          <a:xfrm>
            <a:off x="5486430" y="14613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
        <p:nvSpPr>
          <p:cNvPr id="3" name="TextBox 2"/>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12" name="TextBox 36"/>
          <p:cNvSpPr txBox="1"/>
          <p:nvPr/>
        </p:nvSpPr>
        <p:spPr>
          <a:xfrm>
            <a:off x="5876474" y="8805118"/>
            <a:ext cx="52124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100" dirty="0">
                <a:latin typeface="Arial Narrow" pitchFamily="34" charset="0"/>
              </a:rPr>
              <a:t>142</a:t>
            </a:r>
            <a:endParaRPr lang="en-AU" sz="1100" dirty="0">
              <a:latin typeface="Arial Narrow" pitchFamily="34" charset="0"/>
            </a:endParaRPr>
          </a:p>
        </p:txBody>
      </p:sp>
      <p:sp>
        <p:nvSpPr>
          <p:cNvPr id="57" name="TextBox 36"/>
          <p:cNvSpPr txBox="1"/>
          <p:nvPr/>
        </p:nvSpPr>
        <p:spPr>
          <a:xfrm>
            <a:off x="463269" y="8810616"/>
            <a:ext cx="219901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2019 	                                               </a:t>
            </a:r>
            <a:endParaRPr lang="en-AU" sz="1100" b="1" dirty="0">
              <a:latin typeface="Arial Narrow" pitchFamily="34" charset="0"/>
            </a:endParaRPr>
          </a:p>
        </p:txBody>
      </p:sp>
      <p:cxnSp>
        <p:nvCxnSpPr>
          <p:cNvPr id="19" name="Straight Connector 18"/>
          <p:cNvCxnSpPr/>
          <p:nvPr/>
        </p:nvCxnSpPr>
        <p:spPr>
          <a:xfrm flipH="1">
            <a:off x="482612" y="8817257"/>
            <a:ext cx="5907340" cy="422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0" name="TextBox 36">
            <a:extLst>
              <a:ext uri="{FF2B5EF4-FFF2-40B4-BE49-F238E27FC236}">
                <a16:creationId xmlns:a16="http://schemas.microsoft.com/office/drawing/2014/main" id="{6DC2C05C-35D8-49B4-804A-8B8A559A864A}"/>
              </a:ext>
            </a:extLst>
          </p:cNvPr>
          <p:cNvSpPr txBox="1"/>
          <p:nvPr/>
        </p:nvSpPr>
        <p:spPr>
          <a:xfrm>
            <a:off x="2286712" y="8805118"/>
            <a:ext cx="3734575"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Unit 4. Topic 2. Subject Matter: Fisheries and Population Dynamics</a:t>
            </a:r>
            <a:endParaRPr lang="en-AU" sz="1100" b="1" dirty="0">
              <a:latin typeface="Arial Narrow" pitchFamily="34" charset="0"/>
            </a:endParaRPr>
          </a:p>
        </p:txBody>
      </p:sp>
      <p:sp>
        <p:nvSpPr>
          <p:cNvPr id="17" name="TextBox 16">
            <a:extLst>
              <a:ext uri="{FF2B5EF4-FFF2-40B4-BE49-F238E27FC236}">
                <a16:creationId xmlns:a16="http://schemas.microsoft.com/office/drawing/2014/main" id="{1989A66C-EB92-427E-9256-8F7DD5E76B7A}"/>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pic>
        <p:nvPicPr>
          <p:cNvPr id="14" name="Picture 13" descr="A picture containing fish, shark, animal, water&#10;&#10;Description automatically generated">
            <a:extLst>
              <a:ext uri="{FF2B5EF4-FFF2-40B4-BE49-F238E27FC236}">
                <a16:creationId xmlns:a16="http://schemas.microsoft.com/office/drawing/2014/main" id="{EE63BD56-04E8-4EB7-B0BC-6F5D1D130682}"/>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rcRect t="-1" b="25219"/>
          <a:stretch/>
        </p:blipFill>
        <p:spPr>
          <a:xfrm>
            <a:off x="496875" y="1039796"/>
            <a:ext cx="5863484" cy="1827006"/>
          </a:xfrm>
          <a:prstGeom prst="rect">
            <a:avLst/>
          </a:prstGeom>
        </p:spPr>
      </p:pic>
      <p:pic>
        <p:nvPicPr>
          <p:cNvPr id="8" name="Picture 7" descr="A picture containing animal, water&#10;&#10;Description automatically generated">
            <a:extLst>
              <a:ext uri="{FF2B5EF4-FFF2-40B4-BE49-F238E27FC236}">
                <a16:creationId xmlns:a16="http://schemas.microsoft.com/office/drawing/2014/main" id="{D379608E-7216-4A92-85E6-6F1F7ACDD6C9}"/>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rcRect t="5210" b="1685"/>
          <a:stretch/>
        </p:blipFill>
        <p:spPr>
          <a:xfrm>
            <a:off x="494600" y="4615533"/>
            <a:ext cx="5877747" cy="1661666"/>
          </a:xfrm>
          <a:prstGeom prst="rect">
            <a:avLst/>
          </a:prstGeom>
        </p:spPr>
      </p:pic>
      <p:pic>
        <p:nvPicPr>
          <p:cNvPr id="23" name="Picture 22" descr="A shark swimming in blue water&#10;&#10;Description automatically generated">
            <a:extLst>
              <a:ext uri="{FF2B5EF4-FFF2-40B4-BE49-F238E27FC236}">
                <a16:creationId xmlns:a16="http://schemas.microsoft.com/office/drawing/2014/main" id="{6789A4D2-414D-4D8D-A166-BDA37808684D}"/>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rcRect t="14823" b="3325"/>
          <a:stretch/>
        </p:blipFill>
        <p:spPr>
          <a:xfrm>
            <a:off x="500280" y="2936817"/>
            <a:ext cx="5877747" cy="1607334"/>
          </a:xfrm>
          <a:prstGeom prst="rect">
            <a:avLst/>
          </a:prstGeom>
        </p:spPr>
      </p:pic>
      <p:pic>
        <p:nvPicPr>
          <p:cNvPr id="24" name="Picture 23" descr="A fish swimming under water&#10;&#10;Description automatically generated">
            <a:extLst>
              <a:ext uri="{FF2B5EF4-FFF2-40B4-BE49-F238E27FC236}">
                <a16:creationId xmlns:a16="http://schemas.microsoft.com/office/drawing/2014/main" id="{18FE740F-1427-4FA3-BE85-49391331FB8F}"/>
              </a:ext>
            </a:extLst>
          </p:cNvPr>
          <p:cNvPicPr>
            <a:picLocks noChangeAspect="1"/>
          </p:cNvPicPr>
          <p:nvPr/>
        </p:nvPicPr>
        <p:blipFill rotWithShape="1">
          <a:blip r:embed="rId9">
            <a:extLst>
              <a:ext uri="{BEBA8EAE-BF5A-486C-A8C5-ECC9F3942E4B}">
                <a14:imgProps xmlns:a14="http://schemas.microsoft.com/office/drawing/2010/main">
                  <a14:imgLayer r:embed="rId10">
                    <a14:imgEffect>
                      <a14:sharpenSoften amount="50000"/>
                    </a14:imgEffect>
                    <a14:imgEffect>
                      <a14:saturation sat="0"/>
                    </a14:imgEffect>
                  </a14:imgLayer>
                </a14:imgProps>
              </a:ext>
              <a:ext uri="{28A0092B-C50C-407E-A947-70E740481C1C}">
                <a14:useLocalDpi xmlns:a14="http://schemas.microsoft.com/office/drawing/2010/main" val="0"/>
              </a:ext>
            </a:extLst>
          </a:blip>
          <a:srcRect t="2089" b="1590"/>
          <a:stretch/>
        </p:blipFill>
        <p:spPr>
          <a:xfrm>
            <a:off x="496875" y="6348581"/>
            <a:ext cx="5863484" cy="2129191"/>
          </a:xfrm>
          <a:prstGeom prst="rect">
            <a:avLst/>
          </a:prstGeom>
        </p:spPr>
      </p:pic>
      <p:sp>
        <p:nvSpPr>
          <p:cNvPr id="27" name="TextBox 26">
            <a:extLst>
              <a:ext uri="{FF2B5EF4-FFF2-40B4-BE49-F238E27FC236}">
                <a16:creationId xmlns:a16="http://schemas.microsoft.com/office/drawing/2014/main" id="{22673355-4BDE-4D42-AB12-D05DFC427BE4}"/>
              </a:ext>
            </a:extLst>
          </p:cNvPr>
          <p:cNvSpPr txBox="1"/>
          <p:nvPr/>
        </p:nvSpPr>
        <p:spPr>
          <a:xfrm>
            <a:off x="1374208" y="333674"/>
            <a:ext cx="4112222" cy="553998"/>
          </a:xfrm>
          <a:prstGeom prst="rect">
            <a:avLst/>
          </a:prstGeom>
          <a:noFill/>
        </p:spPr>
        <p:txBody>
          <a:bodyPr wrap="square" rtlCol="0" anchor="ctr">
            <a:spAutoFit/>
          </a:bodyPr>
          <a:lstStyle/>
          <a:p>
            <a:pPr algn="ctr"/>
            <a:r>
              <a:rPr lang="en-AU" b="1" dirty="0">
                <a:latin typeface="Arial Narrow" pitchFamily="34" charset="0"/>
              </a:rPr>
              <a:t>First Catch (tagging)</a:t>
            </a:r>
            <a:endParaRPr lang="en-AU" sz="1200" dirty="0">
              <a:latin typeface="Arial Narrow" panose="020B0606020202030204" pitchFamily="34" charset="0"/>
            </a:endParaRPr>
          </a:p>
          <a:p>
            <a:endParaRPr lang="en-US" sz="1200" i="1" dirty="0">
              <a:latin typeface="Arial Narrow" pitchFamily="34" charset="0"/>
            </a:endParaRPr>
          </a:p>
        </p:txBody>
      </p:sp>
      <p:sp>
        <p:nvSpPr>
          <p:cNvPr id="18" name="Rectangle 17">
            <a:extLst>
              <a:ext uri="{FF2B5EF4-FFF2-40B4-BE49-F238E27FC236}">
                <a16:creationId xmlns:a16="http://schemas.microsoft.com/office/drawing/2014/main" id="{6AB985F0-F587-4563-AABE-15A51D910411}"/>
              </a:ext>
            </a:extLst>
          </p:cNvPr>
          <p:cNvSpPr/>
          <p:nvPr/>
        </p:nvSpPr>
        <p:spPr>
          <a:xfrm>
            <a:off x="546116" y="1073210"/>
            <a:ext cx="1656184" cy="2966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900" dirty="0">
                <a:solidFill>
                  <a:schemeClr val="tx1">
                    <a:lumMod val="50000"/>
                    <a:lumOff val="50000"/>
                  </a:schemeClr>
                </a:solidFill>
                <a:latin typeface="Comic Sans MS" panose="030F0702030302020204" pitchFamily="66" charset="0"/>
              </a:rPr>
              <a:t>26_1MLMA150707cbg</a:t>
            </a:r>
          </a:p>
        </p:txBody>
      </p:sp>
      <p:sp>
        <p:nvSpPr>
          <p:cNvPr id="20" name="Rectangle 19">
            <a:extLst>
              <a:ext uri="{FF2B5EF4-FFF2-40B4-BE49-F238E27FC236}">
                <a16:creationId xmlns:a16="http://schemas.microsoft.com/office/drawing/2014/main" id="{35FD78C9-8911-4900-8160-1D2777F608C4}"/>
              </a:ext>
            </a:extLst>
          </p:cNvPr>
          <p:cNvSpPr/>
          <p:nvPr/>
        </p:nvSpPr>
        <p:spPr>
          <a:xfrm>
            <a:off x="546116" y="2970260"/>
            <a:ext cx="1656184" cy="2966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900" dirty="0">
                <a:solidFill>
                  <a:schemeClr val="tx1">
                    <a:lumMod val="50000"/>
                    <a:lumOff val="50000"/>
                  </a:schemeClr>
                </a:solidFill>
                <a:latin typeface="Comic Sans MS" panose="030F0702030302020204" pitchFamily="66" charset="0"/>
              </a:rPr>
              <a:t>48_1MLFR100307cbg</a:t>
            </a:r>
          </a:p>
        </p:txBody>
      </p:sp>
      <p:sp>
        <p:nvSpPr>
          <p:cNvPr id="21" name="Rectangle 20">
            <a:extLst>
              <a:ext uri="{FF2B5EF4-FFF2-40B4-BE49-F238E27FC236}">
                <a16:creationId xmlns:a16="http://schemas.microsoft.com/office/drawing/2014/main" id="{5EF602EE-C220-4917-802A-D27857E6A323}"/>
              </a:ext>
            </a:extLst>
          </p:cNvPr>
          <p:cNvSpPr/>
          <p:nvPr/>
        </p:nvSpPr>
        <p:spPr>
          <a:xfrm>
            <a:off x="528254" y="4649581"/>
            <a:ext cx="1656184" cy="2966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200" dirty="0">
              <a:solidFill>
                <a:schemeClr val="tx1">
                  <a:lumMod val="50000"/>
                  <a:lumOff val="50000"/>
                </a:schemeClr>
              </a:solidFill>
              <a:latin typeface="Comic Sans MS" panose="030F0702030302020204" pitchFamily="66" charset="0"/>
            </a:endParaRPr>
          </a:p>
        </p:txBody>
      </p:sp>
      <p:sp>
        <p:nvSpPr>
          <p:cNvPr id="22" name="Rectangle 21">
            <a:extLst>
              <a:ext uri="{FF2B5EF4-FFF2-40B4-BE49-F238E27FC236}">
                <a16:creationId xmlns:a16="http://schemas.microsoft.com/office/drawing/2014/main" id="{770E274F-C8FF-46A6-B97C-CB1785A493B5}"/>
              </a:ext>
            </a:extLst>
          </p:cNvPr>
          <p:cNvSpPr/>
          <p:nvPr/>
        </p:nvSpPr>
        <p:spPr>
          <a:xfrm>
            <a:off x="546116" y="6391859"/>
            <a:ext cx="1656184" cy="2966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200" dirty="0">
              <a:solidFill>
                <a:schemeClr val="tx1">
                  <a:lumMod val="50000"/>
                  <a:lumOff val="50000"/>
                </a:schemeClr>
              </a:solidFill>
              <a:latin typeface="Comic Sans MS" panose="030F0702030302020204" pitchFamily="66" charset="0"/>
            </a:endParaRPr>
          </a:p>
        </p:txBody>
      </p:sp>
      <p:sp>
        <p:nvSpPr>
          <p:cNvPr id="26" name="Rectangle 25">
            <a:extLst>
              <a:ext uri="{FF2B5EF4-FFF2-40B4-BE49-F238E27FC236}">
                <a16:creationId xmlns:a16="http://schemas.microsoft.com/office/drawing/2014/main" id="{F023FB99-493A-49C8-80E6-34ACF5694BC2}"/>
              </a:ext>
            </a:extLst>
          </p:cNvPr>
          <p:cNvSpPr/>
          <p:nvPr/>
        </p:nvSpPr>
        <p:spPr>
          <a:xfrm>
            <a:off x="533377" y="4682484"/>
            <a:ext cx="1640193" cy="230832"/>
          </a:xfrm>
          <a:prstGeom prst="rect">
            <a:avLst/>
          </a:prstGeom>
        </p:spPr>
        <p:txBody>
          <a:bodyPr wrap="none">
            <a:spAutoFit/>
          </a:bodyPr>
          <a:lstStyle/>
          <a:p>
            <a:pPr algn="ctr"/>
            <a:r>
              <a:rPr lang="en-AU" sz="900" dirty="0">
                <a:solidFill>
                  <a:schemeClr val="tx1">
                    <a:lumMod val="50000"/>
                    <a:lumOff val="50000"/>
                  </a:schemeClr>
                </a:solidFill>
                <a:latin typeface="Comic Sans MS" panose="030F0702030302020204" pitchFamily="66" charset="0"/>
              </a:rPr>
              <a:t>568_1MLAFtRf040806cbg</a:t>
            </a:r>
          </a:p>
        </p:txBody>
      </p:sp>
      <p:sp>
        <p:nvSpPr>
          <p:cNvPr id="30" name="Rectangle 29">
            <a:extLst>
              <a:ext uri="{FF2B5EF4-FFF2-40B4-BE49-F238E27FC236}">
                <a16:creationId xmlns:a16="http://schemas.microsoft.com/office/drawing/2014/main" id="{8AA4F60F-BFCC-45C9-8E21-55821C6E3EFB}"/>
              </a:ext>
            </a:extLst>
          </p:cNvPr>
          <p:cNvSpPr/>
          <p:nvPr/>
        </p:nvSpPr>
        <p:spPr>
          <a:xfrm>
            <a:off x="604627" y="6419774"/>
            <a:ext cx="1523174" cy="230832"/>
          </a:xfrm>
          <a:prstGeom prst="rect">
            <a:avLst/>
          </a:prstGeom>
        </p:spPr>
        <p:txBody>
          <a:bodyPr wrap="none">
            <a:spAutoFit/>
          </a:bodyPr>
          <a:lstStyle/>
          <a:p>
            <a:pPr algn="ctr"/>
            <a:r>
              <a:rPr lang="en-AU" sz="900" dirty="0">
                <a:solidFill>
                  <a:schemeClr val="tx1">
                    <a:lumMod val="50000"/>
                    <a:lumOff val="50000"/>
                  </a:schemeClr>
                </a:solidFill>
                <a:latin typeface="Comic Sans MS" panose="030F0702030302020204" pitchFamily="66" charset="0"/>
              </a:rPr>
              <a:t>294_1FLAFR220208cbm</a:t>
            </a:r>
          </a:p>
        </p:txBody>
      </p:sp>
      <p:sp>
        <p:nvSpPr>
          <p:cNvPr id="29" name="Rectangle 28">
            <a:extLst>
              <a:ext uri="{FF2B5EF4-FFF2-40B4-BE49-F238E27FC236}">
                <a16:creationId xmlns:a16="http://schemas.microsoft.com/office/drawing/2014/main" id="{A14DE496-610E-443F-BDED-AE2F7AF02164}"/>
              </a:ext>
            </a:extLst>
          </p:cNvPr>
          <p:cNvSpPr/>
          <p:nvPr/>
        </p:nvSpPr>
        <p:spPr>
          <a:xfrm>
            <a:off x="403104" y="8604405"/>
            <a:ext cx="6357965" cy="215444"/>
          </a:xfrm>
          <a:prstGeom prst="rect">
            <a:avLst/>
          </a:prstGeom>
        </p:spPr>
        <p:txBody>
          <a:bodyPr wrap="square">
            <a:spAutoFit/>
          </a:bodyPr>
          <a:lstStyle/>
          <a:p>
            <a:r>
              <a:rPr lang="en-AU" sz="810" baseline="30000" dirty="0">
                <a:latin typeface="Arial Narrow" panose="020B0606020202030204" pitchFamily="34" charset="0"/>
              </a:rPr>
              <a:t>[1] </a:t>
            </a:r>
            <a:r>
              <a:rPr lang="en-AU" sz="810" dirty="0">
                <a:latin typeface="Arial Narrow" panose="020B0606020202030204" pitchFamily="34" charset="0"/>
              </a:rPr>
              <a:t>Photographs © Dr. Carley Kilpatrick from Grey Nurse Shark Watch - Reef Check Australia at https://www.reefcheckaustralia.org/grey_nurse_shark_watch </a:t>
            </a:r>
          </a:p>
        </p:txBody>
      </p:sp>
    </p:spTree>
    <p:extLst>
      <p:ext uri="{BB962C8B-B14F-4D97-AF65-F5344CB8AC3E}">
        <p14:creationId xmlns:p14="http://schemas.microsoft.com/office/powerpoint/2010/main" val="116759069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 name="Straight Connector 14"/>
          <p:cNvCxnSpPr/>
          <p:nvPr/>
        </p:nvCxnSpPr>
        <p:spPr>
          <a:xfrm flipH="1">
            <a:off x="508863" y="969600"/>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extBox 17"/>
          <p:cNvSpPr txBox="1"/>
          <p:nvPr/>
        </p:nvSpPr>
        <p:spPr>
          <a:xfrm>
            <a:off x="5486430" y="14613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
        <p:nvSpPr>
          <p:cNvPr id="3" name="TextBox 2"/>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12" name="TextBox 36"/>
          <p:cNvSpPr txBox="1"/>
          <p:nvPr/>
        </p:nvSpPr>
        <p:spPr>
          <a:xfrm>
            <a:off x="5876474" y="8805118"/>
            <a:ext cx="52124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100" dirty="0">
                <a:latin typeface="Arial Narrow" pitchFamily="34" charset="0"/>
              </a:rPr>
              <a:t>143</a:t>
            </a:r>
            <a:endParaRPr lang="en-AU" sz="1100" dirty="0">
              <a:latin typeface="Arial Narrow" pitchFamily="34" charset="0"/>
            </a:endParaRPr>
          </a:p>
        </p:txBody>
      </p:sp>
      <p:sp>
        <p:nvSpPr>
          <p:cNvPr id="57" name="TextBox 36"/>
          <p:cNvSpPr txBox="1"/>
          <p:nvPr/>
        </p:nvSpPr>
        <p:spPr>
          <a:xfrm>
            <a:off x="463269" y="8810616"/>
            <a:ext cx="219901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2019 	                                               </a:t>
            </a:r>
            <a:endParaRPr lang="en-AU" sz="1100" b="1" dirty="0">
              <a:latin typeface="Arial Narrow" pitchFamily="34" charset="0"/>
            </a:endParaRPr>
          </a:p>
        </p:txBody>
      </p:sp>
      <p:cxnSp>
        <p:nvCxnSpPr>
          <p:cNvPr id="19" name="Straight Connector 18"/>
          <p:cNvCxnSpPr/>
          <p:nvPr/>
        </p:nvCxnSpPr>
        <p:spPr>
          <a:xfrm flipH="1">
            <a:off x="482612" y="8817257"/>
            <a:ext cx="5907340" cy="422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0" name="TextBox 36">
            <a:extLst>
              <a:ext uri="{FF2B5EF4-FFF2-40B4-BE49-F238E27FC236}">
                <a16:creationId xmlns:a16="http://schemas.microsoft.com/office/drawing/2014/main" id="{6DC2C05C-35D8-49B4-804A-8B8A559A864A}"/>
              </a:ext>
            </a:extLst>
          </p:cNvPr>
          <p:cNvSpPr txBox="1"/>
          <p:nvPr/>
        </p:nvSpPr>
        <p:spPr>
          <a:xfrm>
            <a:off x="2286712" y="8805118"/>
            <a:ext cx="3734575"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Unit 4. Topic 2. Subject Matter: Fisheries and Population Dynamics</a:t>
            </a:r>
            <a:endParaRPr lang="en-AU" sz="1100" b="1" dirty="0">
              <a:latin typeface="Arial Narrow" pitchFamily="34" charset="0"/>
            </a:endParaRPr>
          </a:p>
        </p:txBody>
      </p:sp>
      <p:sp>
        <p:nvSpPr>
          <p:cNvPr id="17" name="TextBox 16">
            <a:extLst>
              <a:ext uri="{FF2B5EF4-FFF2-40B4-BE49-F238E27FC236}">
                <a16:creationId xmlns:a16="http://schemas.microsoft.com/office/drawing/2014/main" id="{1989A66C-EB92-427E-9256-8F7DD5E76B7A}"/>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18" name="TextBox 17">
            <a:extLst>
              <a:ext uri="{FF2B5EF4-FFF2-40B4-BE49-F238E27FC236}">
                <a16:creationId xmlns:a16="http://schemas.microsoft.com/office/drawing/2014/main" id="{A3979AB1-4FBE-4734-900E-CFFF41D04C4F}"/>
              </a:ext>
            </a:extLst>
          </p:cNvPr>
          <p:cNvSpPr txBox="1"/>
          <p:nvPr/>
        </p:nvSpPr>
        <p:spPr>
          <a:xfrm>
            <a:off x="1374208" y="333674"/>
            <a:ext cx="4112222" cy="553998"/>
          </a:xfrm>
          <a:prstGeom prst="rect">
            <a:avLst/>
          </a:prstGeom>
          <a:noFill/>
        </p:spPr>
        <p:txBody>
          <a:bodyPr wrap="square" rtlCol="0" anchor="ctr">
            <a:spAutoFit/>
          </a:bodyPr>
          <a:lstStyle/>
          <a:p>
            <a:pPr algn="ctr"/>
            <a:r>
              <a:rPr lang="en-AU" b="1" dirty="0">
                <a:latin typeface="Arial Narrow" pitchFamily="34" charset="0"/>
              </a:rPr>
              <a:t>Second Catch (recapture)</a:t>
            </a:r>
            <a:endParaRPr lang="en-AU" sz="1200" dirty="0">
              <a:latin typeface="Arial Narrow" panose="020B0606020202030204" pitchFamily="34" charset="0"/>
            </a:endParaRPr>
          </a:p>
          <a:p>
            <a:endParaRPr lang="en-US" sz="1200" i="1" dirty="0">
              <a:latin typeface="Arial Narrow" pitchFamily="34" charset="0"/>
            </a:endParaRPr>
          </a:p>
        </p:txBody>
      </p:sp>
      <p:pic>
        <p:nvPicPr>
          <p:cNvPr id="4" name="Picture 3" descr="A shark swimming in blue water&#10;&#10;Description automatically generated">
            <a:extLst>
              <a:ext uri="{FF2B5EF4-FFF2-40B4-BE49-F238E27FC236}">
                <a16:creationId xmlns:a16="http://schemas.microsoft.com/office/drawing/2014/main" id="{8C75ACFC-9E6E-457D-B06C-ECA10676CC15}"/>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0"/>
                    </a14:imgEffect>
                    <a14:imgEffect>
                      <a14:brightnessContrast bright="40000" contrast="20000"/>
                    </a14:imgEffect>
                  </a14:imgLayer>
                </a14:imgProps>
              </a:ext>
              <a:ext uri="{28A0092B-C50C-407E-A947-70E740481C1C}">
                <a14:useLocalDpi xmlns:a14="http://schemas.microsoft.com/office/drawing/2010/main" val="0"/>
              </a:ext>
            </a:extLst>
          </a:blip>
          <a:srcRect t="1614"/>
          <a:stretch/>
        </p:blipFill>
        <p:spPr>
          <a:xfrm>
            <a:off x="474335" y="1973478"/>
            <a:ext cx="5911033" cy="2731302"/>
          </a:xfrm>
          <a:prstGeom prst="rect">
            <a:avLst/>
          </a:prstGeom>
        </p:spPr>
      </p:pic>
      <p:pic>
        <p:nvPicPr>
          <p:cNvPr id="6" name="Picture 5" descr="A picture containing outdoor, sky, fish, water&#10;&#10;Description automatically generated">
            <a:extLst>
              <a:ext uri="{FF2B5EF4-FFF2-40B4-BE49-F238E27FC236}">
                <a16:creationId xmlns:a16="http://schemas.microsoft.com/office/drawing/2014/main" id="{75F33572-FB78-48EE-93CE-189ACBBC0C91}"/>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rcRect b="4392"/>
          <a:stretch/>
        </p:blipFill>
        <p:spPr>
          <a:xfrm>
            <a:off x="461260" y="4826060"/>
            <a:ext cx="5911033" cy="2047550"/>
          </a:xfrm>
          <a:prstGeom prst="rect">
            <a:avLst/>
          </a:prstGeom>
        </p:spPr>
      </p:pic>
      <p:sp>
        <p:nvSpPr>
          <p:cNvPr id="22" name="Rectangle 21">
            <a:extLst>
              <a:ext uri="{FF2B5EF4-FFF2-40B4-BE49-F238E27FC236}">
                <a16:creationId xmlns:a16="http://schemas.microsoft.com/office/drawing/2014/main" id="{5A791997-BA38-42B5-BF3F-D0EA7BF97B8C}"/>
              </a:ext>
            </a:extLst>
          </p:cNvPr>
          <p:cNvSpPr/>
          <p:nvPr/>
        </p:nvSpPr>
        <p:spPr>
          <a:xfrm>
            <a:off x="505903" y="4863819"/>
            <a:ext cx="1656184" cy="2966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800" dirty="0">
              <a:solidFill>
                <a:schemeClr val="tx1">
                  <a:lumMod val="50000"/>
                  <a:lumOff val="50000"/>
                </a:schemeClr>
              </a:solidFill>
              <a:latin typeface="Comic Sans MS" panose="030F0702030302020204" pitchFamily="66" charset="0"/>
            </a:endParaRPr>
          </a:p>
        </p:txBody>
      </p:sp>
      <p:sp>
        <p:nvSpPr>
          <p:cNvPr id="23" name="Rectangle 22">
            <a:extLst>
              <a:ext uri="{FF2B5EF4-FFF2-40B4-BE49-F238E27FC236}">
                <a16:creationId xmlns:a16="http://schemas.microsoft.com/office/drawing/2014/main" id="{47AE747E-9B70-4913-A8B5-8F2B5AAEB7C6}"/>
              </a:ext>
            </a:extLst>
          </p:cNvPr>
          <p:cNvSpPr/>
          <p:nvPr/>
        </p:nvSpPr>
        <p:spPr>
          <a:xfrm>
            <a:off x="509965" y="2011964"/>
            <a:ext cx="1656184" cy="2966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200" dirty="0">
              <a:solidFill>
                <a:schemeClr val="tx1">
                  <a:lumMod val="50000"/>
                  <a:lumOff val="50000"/>
                </a:schemeClr>
              </a:solidFill>
              <a:latin typeface="Comic Sans MS" panose="030F0702030302020204" pitchFamily="66" charset="0"/>
            </a:endParaRPr>
          </a:p>
        </p:txBody>
      </p:sp>
      <p:sp>
        <p:nvSpPr>
          <p:cNvPr id="24" name="Rectangle 23">
            <a:extLst>
              <a:ext uri="{FF2B5EF4-FFF2-40B4-BE49-F238E27FC236}">
                <a16:creationId xmlns:a16="http://schemas.microsoft.com/office/drawing/2014/main" id="{E764A767-7C74-4E91-A742-89A658A73021}"/>
              </a:ext>
            </a:extLst>
          </p:cNvPr>
          <p:cNvSpPr/>
          <p:nvPr/>
        </p:nvSpPr>
        <p:spPr>
          <a:xfrm>
            <a:off x="487195" y="1035310"/>
            <a:ext cx="5898173" cy="834558"/>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Rectangle 1">
            <a:extLst>
              <a:ext uri="{FF2B5EF4-FFF2-40B4-BE49-F238E27FC236}">
                <a16:creationId xmlns:a16="http://schemas.microsoft.com/office/drawing/2014/main" id="{6643426B-63F7-4888-89E8-722C4AB012FB}"/>
              </a:ext>
            </a:extLst>
          </p:cNvPr>
          <p:cNvSpPr/>
          <p:nvPr/>
        </p:nvSpPr>
        <p:spPr>
          <a:xfrm>
            <a:off x="518691" y="1084746"/>
            <a:ext cx="5917425" cy="892552"/>
          </a:xfrm>
          <a:prstGeom prst="rect">
            <a:avLst/>
          </a:prstGeom>
        </p:spPr>
        <p:txBody>
          <a:bodyPr wrap="square">
            <a:spAutoFit/>
          </a:bodyPr>
          <a:lstStyle/>
          <a:p>
            <a:pPr>
              <a:spcAft>
                <a:spcPts val="0"/>
              </a:spcAft>
            </a:pPr>
            <a:r>
              <a:rPr lang="en-AU" sz="1200" b="1" dirty="0">
                <a:latin typeface="Arial Narrow" panose="020B0606020202030204" pitchFamily="34" charset="0"/>
                <a:ea typeface="Times New Roman" panose="02020603050405020304" pitchFamily="18" charset="0"/>
              </a:rPr>
              <a:t>Activity: This ‘second catch’ also includes 10 sharks. Identify the sharks that you already named (tagged) in the first catch. If it is a new shark, give it a new name in the box provided.</a:t>
            </a:r>
          </a:p>
          <a:p>
            <a:pPr>
              <a:spcAft>
                <a:spcPts val="0"/>
              </a:spcAft>
            </a:pPr>
            <a:r>
              <a:rPr lang="en-AU" sz="400" b="1" dirty="0">
                <a:latin typeface="Arial Narrow" panose="020B0606020202030204" pitchFamily="34" charset="0"/>
                <a:ea typeface="Times New Roman" panose="02020603050405020304" pitchFamily="18" charset="0"/>
              </a:rPr>
              <a:t> </a:t>
            </a:r>
          </a:p>
          <a:p>
            <a:r>
              <a:rPr lang="en-AU" sz="1200" b="1" i="1" dirty="0">
                <a:latin typeface="Arial Narrow" panose="020B0606020202030204" pitchFamily="34" charset="0"/>
                <a:ea typeface="Times New Roman" panose="02020603050405020304" pitchFamily="18" charset="0"/>
              </a:rPr>
              <a:t>Note: </a:t>
            </a:r>
            <a:r>
              <a:rPr lang="en-AU" sz="1200" b="1" dirty="0">
                <a:latin typeface="Arial Narrow" panose="020B0606020202030204" pitchFamily="34" charset="0"/>
                <a:ea typeface="Times New Roman" panose="02020603050405020304" pitchFamily="18" charset="0"/>
              </a:rPr>
              <a:t>for a closer look, you can view all original colour photos at marineeducation.com.au  </a:t>
            </a:r>
            <a:endParaRPr lang="en-US" sz="1200" b="1" dirty="0">
              <a:latin typeface="Arial Narrow" panose="020B0606020202030204" pitchFamily="34" charset="0"/>
              <a:ea typeface="Times New Roman" panose="02020603050405020304" pitchFamily="18" charset="0"/>
            </a:endParaRPr>
          </a:p>
          <a:p>
            <a:pPr>
              <a:spcAft>
                <a:spcPts val="0"/>
              </a:spcAft>
            </a:pPr>
            <a:r>
              <a:rPr lang="en-AU" sz="1200" b="1" dirty="0">
                <a:latin typeface="Arial Narrow" panose="020B0606020202030204" pitchFamily="34" charset="0"/>
                <a:ea typeface="Times New Roman" panose="02020603050405020304" pitchFamily="18" charset="0"/>
              </a:rPr>
              <a:t> </a:t>
            </a:r>
          </a:p>
        </p:txBody>
      </p:sp>
      <p:sp>
        <p:nvSpPr>
          <p:cNvPr id="5" name="Rectangle 4">
            <a:extLst>
              <a:ext uri="{FF2B5EF4-FFF2-40B4-BE49-F238E27FC236}">
                <a16:creationId xmlns:a16="http://schemas.microsoft.com/office/drawing/2014/main" id="{B25AC2A8-5507-4F17-9C52-F38CC2DCEBBF}"/>
              </a:ext>
            </a:extLst>
          </p:cNvPr>
          <p:cNvSpPr/>
          <p:nvPr/>
        </p:nvSpPr>
        <p:spPr>
          <a:xfrm>
            <a:off x="426465" y="4893403"/>
            <a:ext cx="1833623" cy="230832"/>
          </a:xfrm>
          <a:prstGeom prst="rect">
            <a:avLst/>
          </a:prstGeom>
        </p:spPr>
        <p:txBody>
          <a:bodyPr wrap="square">
            <a:spAutoFit/>
          </a:bodyPr>
          <a:lstStyle/>
          <a:p>
            <a:pPr algn="ctr"/>
            <a:r>
              <a:rPr lang="en-AU" sz="900" dirty="0">
                <a:solidFill>
                  <a:schemeClr val="tx1">
                    <a:lumMod val="50000"/>
                    <a:lumOff val="50000"/>
                  </a:schemeClr>
                </a:solidFill>
                <a:latin typeface="Comic Sans MS" panose="030F0702030302020204" pitchFamily="66" charset="0"/>
              </a:rPr>
              <a:t>26_1MLAFR030606swrdcm</a:t>
            </a:r>
          </a:p>
        </p:txBody>
      </p:sp>
      <p:sp>
        <p:nvSpPr>
          <p:cNvPr id="26" name="Rectangle 25">
            <a:extLst>
              <a:ext uri="{FF2B5EF4-FFF2-40B4-BE49-F238E27FC236}">
                <a16:creationId xmlns:a16="http://schemas.microsoft.com/office/drawing/2014/main" id="{B15E58BF-CB1C-4C3D-8E5B-7D1EAF174358}"/>
              </a:ext>
            </a:extLst>
          </p:cNvPr>
          <p:cNvSpPr/>
          <p:nvPr/>
        </p:nvSpPr>
        <p:spPr>
          <a:xfrm>
            <a:off x="505903" y="2039188"/>
            <a:ext cx="1669048" cy="230832"/>
          </a:xfrm>
          <a:prstGeom prst="rect">
            <a:avLst/>
          </a:prstGeom>
        </p:spPr>
        <p:txBody>
          <a:bodyPr wrap="none">
            <a:spAutoFit/>
          </a:bodyPr>
          <a:lstStyle/>
          <a:p>
            <a:pPr algn="ctr"/>
            <a:r>
              <a:rPr lang="en-AU" sz="900" dirty="0">
                <a:solidFill>
                  <a:schemeClr val="tx1">
                    <a:lumMod val="50000"/>
                    <a:lumOff val="50000"/>
                  </a:schemeClr>
                </a:solidFill>
                <a:latin typeface="Comic Sans MS" panose="030F0702030302020204" pitchFamily="66" charset="0"/>
              </a:rPr>
              <a:t>1659_1FLAWRm170214ckm</a:t>
            </a:r>
          </a:p>
        </p:txBody>
      </p:sp>
      <p:pic>
        <p:nvPicPr>
          <p:cNvPr id="27" name="Picture 26" descr="A picture containing water, blue&#10;&#10;Description automatically generated">
            <a:extLst>
              <a:ext uri="{FF2B5EF4-FFF2-40B4-BE49-F238E27FC236}">
                <a16:creationId xmlns:a16="http://schemas.microsoft.com/office/drawing/2014/main" id="{2A9C6381-6AC6-443F-B969-822017A928BD}"/>
              </a:ext>
            </a:extLst>
          </p:cNvPr>
          <p:cNvPicPr>
            <a:picLocks noChangeAspect="1"/>
          </p:cNvPicPr>
          <p:nvPr/>
        </p:nvPicPr>
        <p:blipFill>
          <a:blip r:embed="rId7" cstate="print">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tretch>
            <a:fillRect/>
          </a:stretch>
        </p:blipFill>
        <p:spPr>
          <a:xfrm>
            <a:off x="461260" y="6994891"/>
            <a:ext cx="5911033" cy="1517270"/>
          </a:xfrm>
          <a:prstGeom prst="rect">
            <a:avLst/>
          </a:prstGeom>
        </p:spPr>
      </p:pic>
      <p:sp>
        <p:nvSpPr>
          <p:cNvPr id="28" name="Rectangle 27">
            <a:extLst>
              <a:ext uri="{FF2B5EF4-FFF2-40B4-BE49-F238E27FC236}">
                <a16:creationId xmlns:a16="http://schemas.microsoft.com/office/drawing/2014/main" id="{0236DDA1-7C70-491C-8188-DB4A20359EEE}"/>
              </a:ext>
            </a:extLst>
          </p:cNvPr>
          <p:cNvSpPr/>
          <p:nvPr/>
        </p:nvSpPr>
        <p:spPr>
          <a:xfrm>
            <a:off x="495844" y="7024006"/>
            <a:ext cx="1631568" cy="2910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900" dirty="0">
                <a:solidFill>
                  <a:schemeClr val="tx1">
                    <a:lumMod val="50000"/>
                    <a:lumOff val="50000"/>
                  </a:schemeClr>
                </a:solidFill>
                <a:latin typeface="Comic Sans MS" panose="030F0702030302020204" pitchFamily="66" charset="0"/>
              </a:rPr>
              <a:t>5_1FLFtR310704cbg</a:t>
            </a:r>
          </a:p>
        </p:txBody>
      </p:sp>
      <p:sp>
        <p:nvSpPr>
          <p:cNvPr id="8" name="TextBox 7">
            <a:extLst>
              <a:ext uri="{FF2B5EF4-FFF2-40B4-BE49-F238E27FC236}">
                <a16:creationId xmlns:a16="http://schemas.microsoft.com/office/drawing/2014/main" id="{5A4891B5-61BA-40B2-8506-5F91310B9250}"/>
              </a:ext>
            </a:extLst>
          </p:cNvPr>
          <p:cNvSpPr txBox="1"/>
          <p:nvPr/>
        </p:nvSpPr>
        <p:spPr>
          <a:xfrm>
            <a:off x="3573016" y="6966986"/>
            <a:ext cx="3149070" cy="246221"/>
          </a:xfrm>
          <a:prstGeom prst="rect">
            <a:avLst/>
          </a:prstGeom>
          <a:noFill/>
        </p:spPr>
        <p:txBody>
          <a:bodyPr wrap="square" rtlCol="0">
            <a:spAutoFit/>
          </a:bodyPr>
          <a:lstStyle/>
          <a:p>
            <a:pPr algn="ctr"/>
            <a:r>
              <a:rPr lang="en-AU" sz="1000" i="1" dirty="0">
                <a:solidFill>
                  <a:schemeClr val="bg1"/>
                </a:solidFill>
                <a:latin typeface="Arial Narrow" panose="020B0606020202030204" pitchFamily="34" charset="0"/>
              </a:rPr>
              <a:t>Hint: </a:t>
            </a:r>
            <a:r>
              <a:rPr lang="en-AU" sz="1000" dirty="0">
                <a:solidFill>
                  <a:schemeClr val="bg1"/>
                </a:solidFill>
                <a:latin typeface="Arial Narrow" panose="020B0606020202030204" pitchFamily="34" charset="0"/>
              </a:rPr>
              <a:t>this shark is a recapture (and </a:t>
            </a:r>
            <a:r>
              <a:rPr lang="en-AU" sz="1000" i="1" dirty="0">
                <a:solidFill>
                  <a:schemeClr val="bg1"/>
                </a:solidFill>
                <a:latin typeface="Arial Narrow" panose="020B0606020202030204" pitchFamily="34" charset="0"/>
              </a:rPr>
              <a:t>not</a:t>
            </a:r>
            <a:r>
              <a:rPr lang="en-AU" sz="1000" dirty="0">
                <a:solidFill>
                  <a:schemeClr val="bg1"/>
                </a:solidFill>
                <a:latin typeface="Arial Narrow" panose="020B0606020202030204" pitchFamily="34" charset="0"/>
              </a:rPr>
              <a:t> the only one)</a:t>
            </a:r>
          </a:p>
        </p:txBody>
      </p:sp>
      <p:sp>
        <p:nvSpPr>
          <p:cNvPr id="29" name="Rectangle 28">
            <a:extLst>
              <a:ext uri="{FF2B5EF4-FFF2-40B4-BE49-F238E27FC236}">
                <a16:creationId xmlns:a16="http://schemas.microsoft.com/office/drawing/2014/main" id="{06776E2C-8B06-4EFB-92DE-C3EB20ECDF42}"/>
              </a:ext>
            </a:extLst>
          </p:cNvPr>
          <p:cNvSpPr/>
          <p:nvPr/>
        </p:nvSpPr>
        <p:spPr>
          <a:xfrm>
            <a:off x="403104" y="8604405"/>
            <a:ext cx="6357965" cy="215444"/>
          </a:xfrm>
          <a:prstGeom prst="rect">
            <a:avLst/>
          </a:prstGeom>
        </p:spPr>
        <p:txBody>
          <a:bodyPr wrap="square">
            <a:spAutoFit/>
          </a:bodyPr>
          <a:lstStyle/>
          <a:p>
            <a:r>
              <a:rPr lang="en-AU" sz="810" baseline="30000" dirty="0">
                <a:latin typeface="Arial Narrow" panose="020B0606020202030204" pitchFamily="34" charset="0"/>
              </a:rPr>
              <a:t>[1] </a:t>
            </a:r>
            <a:r>
              <a:rPr lang="en-AU" sz="810" dirty="0">
                <a:latin typeface="Arial Narrow" panose="020B0606020202030204" pitchFamily="34" charset="0"/>
              </a:rPr>
              <a:t>Photographs © Dr. Carley Kilpatrick from Grey Nurse Shark Watch - Reef Check Australia at https://www.reefcheckaustralia.org/grey_nurse_shark_watch </a:t>
            </a:r>
          </a:p>
        </p:txBody>
      </p:sp>
    </p:spTree>
    <p:extLst>
      <p:ext uri="{BB962C8B-B14F-4D97-AF65-F5344CB8AC3E}">
        <p14:creationId xmlns:p14="http://schemas.microsoft.com/office/powerpoint/2010/main" val="54300808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 name="Straight Connector 14"/>
          <p:cNvCxnSpPr/>
          <p:nvPr/>
        </p:nvCxnSpPr>
        <p:spPr>
          <a:xfrm flipH="1">
            <a:off x="508863" y="969600"/>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extBox 17"/>
          <p:cNvSpPr txBox="1"/>
          <p:nvPr/>
        </p:nvSpPr>
        <p:spPr>
          <a:xfrm>
            <a:off x="5486430" y="14613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
        <p:nvSpPr>
          <p:cNvPr id="3" name="TextBox 2"/>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12" name="TextBox 36"/>
          <p:cNvSpPr txBox="1"/>
          <p:nvPr/>
        </p:nvSpPr>
        <p:spPr>
          <a:xfrm>
            <a:off x="5876474" y="8805118"/>
            <a:ext cx="52124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100" dirty="0">
                <a:latin typeface="Arial Narrow" pitchFamily="34" charset="0"/>
              </a:rPr>
              <a:t>144</a:t>
            </a:r>
            <a:endParaRPr lang="en-AU" sz="1100" dirty="0">
              <a:latin typeface="Arial Narrow" pitchFamily="34" charset="0"/>
            </a:endParaRPr>
          </a:p>
        </p:txBody>
      </p:sp>
      <p:sp>
        <p:nvSpPr>
          <p:cNvPr id="57" name="TextBox 36"/>
          <p:cNvSpPr txBox="1"/>
          <p:nvPr/>
        </p:nvSpPr>
        <p:spPr>
          <a:xfrm>
            <a:off x="463269" y="8810616"/>
            <a:ext cx="219901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2019 	                                               </a:t>
            </a:r>
            <a:endParaRPr lang="en-AU" sz="1100" b="1" dirty="0">
              <a:latin typeface="Arial Narrow" pitchFamily="34" charset="0"/>
            </a:endParaRPr>
          </a:p>
        </p:txBody>
      </p:sp>
      <p:cxnSp>
        <p:nvCxnSpPr>
          <p:cNvPr id="19" name="Straight Connector 18"/>
          <p:cNvCxnSpPr/>
          <p:nvPr/>
        </p:nvCxnSpPr>
        <p:spPr>
          <a:xfrm flipH="1">
            <a:off x="482612" y="8817257"/>
            <a:ext cx="5907340" cy="422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0" name="TextBox 36">
            <a:extLst>
              <a:ext uri="{FF2B5EF4-FFF2-40B4-BE49-F238E27FC236}">
                <a16:creationId xmlns:a16="http://schemas.microsoft.com/office/drawing/2014/main" id="{6DC2C05C-35D8-49B4-804A-8B8A559A864A}"/>
              </a:ext>
            </a:extLst>
          </p:cNvPr>
          <p:cNvSpPr txBox="1"/>
          <p:nvPr/>
        </p:nvSpPr>
        <p:spPr>
          <a:xfrm>
            <a:off x="2286712" y="8805118"/>
            <a:ext cx="3734575"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Unit 4. Topic 2. Subject Matter: Fisheries and Population Dynamics</a:t>
            </a:r>
            <a:endParaRPr lang="en-AU" sz="1100" b="1" dirty="0">
              <a:latin typeface="Arial Narrow" pitchFamily="34" charset="0"/>
            </a:endParaRPr>
          </a:p>
        </p:txBody>
      </p:sp>
      <p:sp>
        <p:nvSpPr>
          <p:cNvPr id="17" name="TextBox 16">
            <a:extLst>
              <a:ext uri="{FF2B5EF4-FFF2-40B4-BE49-F238E27FC236}">
                <a16:creationId xmlns:a16="http://schemas.microsoft.com/office/drawing/2014/main" id="{1989A66C-EB92-427E-9256-8F7DD5E76B7A}"/>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13" name="TextBox 12">
            <a:extLst>
              <a:ext uri="{FF2B5EF4-FFF2-40B4-BE49-F238E27FC236}">
                <a16:creationId xmlns:a16="http://schemas.microsoft.com/office/drawing/2014/main" id="{0BDEFD86-5CFB-4D99-B9A8-4F6340690242}"/>
              </a:ext>
            </a:extLst>
          </p:cNvPr>
          <p:cNvSpPr txBox="1"/>
          <p:nvPr/>
        </p:nvSpPr>
        <p:spPr>
          <a:xfrm>
            <a:off x="1374208" y="333674"/>
            <a:ext cx="4112222" cy="553998"/>
          </a:xfrm>
          <a:prstGeom prst="rect">
            <a:avLst/>
          </a:prstGeom>
          <a:noFill/>
        </p:spPr>
        <p:txBody>
          <a:bodyPr wrap="square" rtlCol="0" anchor="ctr">
            <a:spAutoFit/>
          </a:bodyPr>
          <a:lstStyle/>
          <a:p>
            <a:pPr algn="ctr"/>
            <a:r>
              <a:rPr lang="en-AU" b="1" dirty="0">
                <a:latin typeface="Arial Narrow" pitchFamily="34" charset="0"/>
              </a:rPr>
              <a:t>Second Catch (recapture)</a:t>
            </a:r>
            <a:endParaRPr lang="en-AU" sz="1200" dirty="0">
              <a:latin typeface="Arial Narrow" panose="020B0606020202030204" pitchFamily="34" charset="0"/>
            </a:endParaRPr>
          </a:p>
          <a:p>
            <a:endParaRPr lang="en-US" sz="1200" i="1" dirty="0">
              <a:latin typeface="Arial Narrow" pitchFamily="34" charset="0"/>
            </a:endParaRPr>
          </a:p>
        </p:txBody>
      </p:sp>
      <p:pic>
        <p:nvPicPr>
          <p:cNvPr id="6" name="Picture 5" descr="A picture containing tree, fish, animal, shark&#10;&#10;Description automatically generated">
            <a:extLst>
              <a:ext uri="{FF2B5EF4-FFF2-40B4-BE49-F238E27FC236}">
                <a16:creationId xmlns:a16="http://schemas.microsoft.com/office/drawing/2014/main" id="{7B4074B6-6833-4EA7-BFDC-705F1B365604}"/>
              </a:ext>
            </a:extLst>
          </p:cNvPr>
          <p:cNvPicPr>
            <a:picLocks noChangeAspect="1"/>
          </p:cNvPicPr>
          <p:nvPr/>
        </p:nvPicPr>
        <p:blipFill>
          <a:blip r:embed="rId3" cstate="print">
            <a:extLst>
              <a:ext uri="{BEBA8EAE-BF5A-486C-A8C5-ECC9F3942E4B}">
                <a14:imgProps xmlns:a14="http://schemas.microsoft.com/office/drawing/2010/main">
                  <a14:imgLayer r:embed="rId4">
                    <a14:imgEffect>
                      <a14:saturation sat="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500740" y="2684660"/>
            <a:ext cx="5874648" cy="2159035"/>
          </a:xfrm>
          <a:prstGeom prst="rect">
            <a:avLst/>
          </a:prstGeom>
        </p:spPr>
      </p:pic>
      <p:pic>
        <p:nvPicPr>
          <p:cNvPr id="8" name="Picture 7" descr="A fish swimming under water&#10;&#10;Description automatically generated">
            <a:extLst>
              <a:ext uri="{FF2B5EF4-FFF2-40B4-BE49-F238E27FC236}">
                <a16:creationId xmlns:a16="http://schemas.microsoft.com/office/drawing/2014/main" id="{2B1EBBA1-EAB4-4E83-A990-DCC1B09AAD05}"/>
              </a:ext>
            </a:extLst>
          </p:cNvPr>
          <p:cNvPicPr>
            <a:picLocks noChangeAspect="1"/>
          </p:cNvPicPr>
          <p:nvPr/>
        </p:nvPicPr>
        <p:blipFill>
          <a:blip r:embed="rId5" cstate="print">
            <a:extLst>
              <a:ext uri="{BEBA8EAE-BF5A-486C-A8C5-ECC9F3942E4B}">
                <a14:imgProps xmlns:a14="http://schemas.microsoft.com/office/drawing/2010/main">
                  <a14:imgLayer r:embed="rId6">
                    <a14:imgEffect>
                      <a14:saturation sat="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500740" y="4909379"/>
            <a:ext cx="5863482" cy="1895814"/>
          </a:xfrm>
          <a:prstGeom prst="rect">
            <a:avLst/>
          </a:prstGeom>
        </p:spPr>
      </p:pic>
      <p:pic>
        <p:nvPicPr>
          <p:cNvPr id="10" name="Picture 9" descr="A close up of a fish&#10;&#10;Description automatically generated">
            <a:extLst>
              <a:ext uri="{FF2B5EF4-FFF2-40B4-BE49-F238E27FC236}">
                <a16:creationId xmlns:a16="http://schemas.microsoft.com/office/drawing/2014/main" id="{D0309DBA-B92F-47B6-994B-09CAADD8C399}"/>
              </a:ext>
            </a:extLst>
          </p:cNvPr>
          <p:cNvPicPr>
            <a:picLocks noChangeAspect="1"/>
          </p:cNvPicPr>
          <p:nvPr/>
        </p:nvPicPr>
        <p:blipFill>
          <a:blip r:embed="rId7" cstate="print">
            <a:extLst>
              <a:ext uri="{BEBA8EAE-BF5A-486C-A8C5-ECC9F3942E4B}">
                <a14:imgProps xmlns:a14="http://schemas.microsoft.com/office/drawing/2010/main">
                  <a14:imgLayer r:embed="rId8">
                    <a14:imgEffect>
                      <a14:saturation sat="0"/>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500740" y="6876557"/>
            <a:ext cx="5863482" cy="1700546"/>
          </a:xfrm>
          <a:prstGeom prst="rect">
            <a:avLst/>
          </a:prstGeom>
        </p:spPr>
      </p:pic>
      <p:sp>
        <p:nvSpPr>
          <p:cNvPr id="18" name="Rectangle 17">
            <a:extLst>
              <a:ext uri="{FF2B5EF4-FFF2-40B4-BE49-F238E27FC236}">
                <a16:creationId xmlns:a16="http://schemas.microsoft.com/office/drawing/2014/main" id="{AEAEC419-BE34-4D54-AD33-A05619BA88F8}"/>
              </a:ext>
            </a:extLst>
          </p:cNvPr>
          <p:cNvSpPr/>
          <p:nvPr/>
        </p:nvSpPr>
        <p:spPr>
          <a:xfrm>
            <a:off x="535216" y="4942078"/>
            <a:ext cx="1656184" cy="2966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900" dirty="0">
                <a:solidFill>
                  <a:schemeClr val="tx1">
                    <a:lumMod val="50000"/>
                    <a:lumOff val="50000"/>
                  </a:schemeClr>
                </a:solidFill>
                <a:latin typeface="Comic Sans MS" panose="030F0702030302020204" pitchFamily="66" charset="0"/>
              </a:rPr>
              <a:t>48_1MLJFRfj230208cbg</a:t>
            </a:r>
          </a:p>
        </p:txBody>
      </p:sp>
      <p:sp>
        <p:nvSpPr>
          <p:cNvPr id="20" name="Rectangle 19">
            <a:extLst>
              <a:ext uri="{FF2B5EF4-FFF2-40B4-BE49-F238E27FC236}">
                <a16:creationId xmlns:a16="http://schemas.microsoft.com/office/drawing/2014/main" id="{52202D19-62CA-4A8E-91B1-57854E28BD1C}"/>
              </a:ext>
            </a:extLst>
          </p:cNvPr>
          <p:cNvSpPr/>
          <p:nvPr/>
        </p:nvSpPr>
        <p:spPr>
          <a:xfrm>
            <a:off x="534583" y="6920668"/>
            <a:ext cx="1656184" cy="2966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200" dirty="0">
              <a:solidFill>
                <a:schemeClr val="tx1">
                  <a:lumMod val="50000"/>
                  <a:lumOff val="50000"/>
                </a:schemeClr>
              </a:solidFill>
              <a:latin typeface="Comic Sans MS" panose="030F0702030302020204" pitchFamily="66" charset="0"/>
            </a:endParaRPr>
          </a:p>
        </p:txBody>
      </p:sp>
      <p:sp>
        <p:nvSpPr>
          <p:cNvPr id="23" name="Rectangle 22">
            <a:extLst>
              <a:ext uri="{FF2B5EF4-FFF2-40B4-BE49-F238E27FC236}">
                <a16:creationId xmlns:a16="http://schemas.microsoft.com/office/drawing/2014/main" id="{A60534B2-7E19-433A-8AAB-C3A6C40EB44D}"/>
              </a:ext>
            </a:extLst>
          </p:cNvPr>
          <p:cNvSpPr/>
          <p:nvPr/>
        </p:nvSpPr>
        <p:spPr>
          <a:xfrm>
            <a:off x="526991" y="2713123"/>
            <a:ext cx="1656184" cy="2966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200" dirty="0">
              <a:solidFill>
                <a:schemeClr val="tx1">
                  <a:lumMod val="50000"/>
                  <a:lumOff val="50000"/>
                </a:schemeClr>
              </a:solidFill>
              <a:latin typeface="Comic Sans MS" panose="030F0702030302020204" pitchFamily="66" charset="0"/>
            </a:endParaRPr>
          </a:p>
        </p:txBody>
      </p:sp>
      <p:sp>
        <p:nvSpPr>
          <p:cNvPr id="25" name="Rectangle 24">
            <a:extLst>
              <a:ext uri="{FF2B5EF4-FFF2-40B4-BE49-F238E27FC236}">
                <a16:creationId xmlns:a16="http://schemas.microsoft.com/office/drawing/2014/main" id="{98433A72-7532-4231-83DC-8CCD537A96FC}"/>
              </a:ext>
            </a:extLst>
          </p:cNvPr>
          <p:cNvSpPr/>
          <p:nvPr/>
        </p:nvSpPr>
        <p:spPr>
          <a:xfrm>
            <a:off x="612401" y="2746026"/>
            <a:ext cx="1479892" cy="230832"/>
          </a:xfrm>
          <a:prstGeom prst="rect">
            <a:avLst/>
          </a:prstGeom>
        </p:spPr>
        <p:txBody>
          <a:bodyPr wrap="none">
            <a:spAutoFit/>
          </a:bodyPr>
          <a:lstStyle/>
          <a:p>
            <a:pPr algn="ctr"/>
            <a:r>
              <a:rPr lang="en-AU" sz="900" dirty="0">
                <a:solidFill>
                  <a:schemeClr val="tx1">
                    <a:lumMod val="50000"/>
                    <a:lumOff val="50000"/>
                  </a:schemeClr>
                </a:solidFill>
                <a:latin typeface="Comic Sans MS" panose="030F0702030302020204" pitchFamily="66" charset="0"/>
              </a:rPr>
              <a:t>31_1MLAPFj120208cbm</a:t>
            </a:r>
          </a:p>
        </p:txBody>
      </p:sp>
      <p:sp>
        <p:nvSpPr>
          <p:cNvPr id="26" name="Rectangle 25">
            <a:extLst>
              <a:ext uri="{FF2B5EF4-FFF2-40B4-BE49-F238E27FC236}">
                <a16:creationId xmlns:a16="http://schemas.microsoft.com/office/drawing/2014/main" id="{A7790E11-8C9B-4E16-9DF1-688677AF8417}"/>
              </a:ext>
            </a:extLst>
          </p:cNvPr>
          <p:cNvSpPr/>
          <p:nvPr/>
        </p:nvSpPr>
        <p:spPr>
          <a:xfrm>
            <a:off x="502108" y="6953571"/>
            <a:ext cx="1721946" cy="230832"/>
          </a:xfrm>
          <a:prstGeom prst="rect">
            <a:avLst/>
          </a:prstGeom>
        </p:spPr>
        <p:txBody>
          <a:bodyPr wrap="none">
            <a:spAutoFit/>
          </a:bodyPr>
          <a:lstStyle/>
          <a:p>
            <a:pPr algn="ctr"/>
            <a:r>
              <a:rPr lang="en-AU" sz="900" dirty="0">
                <a:solidFill>
                  <a:schemeClr val="tx1">
                    <a:lumMod val="50000"/>
                    <a:lumOff val="50000"/>
                  </a:schemeClr>
                </a:solidFill>
                <a:latin typeface="Comic Sans MS" panose="030F0702030302020204" pitchFamily="66" charset="0"/>
              </a:rPr>
              <a:t>621_1MLSAFRfj230208cbm</a:t>
            </a:r>
          </a:p>
        </p:txBody>
      </p:sp>
      <p:pic>
        <p:nvPicPr>
          <p:cNvPr id="22" name="Picture 21" descr="A fish swimming under water&#10;&#10;Description automatically generated">
            <a:extLst>
              <a:ext uri="{FF2B5EF4-FFF2-40B4-BE49-F238E27FC236}">
                <a16:creationId xmlns:a16="http://schemas.microsoft.com/office/drawing/2014/main" id="{EEC049BF-970A-4DFF-A9A9-331CA52CD0D8}"/>
              </a:ext>
            </a:extLst>
          </p:cNvPr>
          <p:cNvPicPr>
            <a:picLocks noChangeAspect="1"/>
          </p:cNvPicPr>
          <p:nvPr/>
        </p:nvPicPr>
        <p:blipFill rotWithShape="1">
          <a:blip r:embed="rId9">
            <a:extLst>
              <a:ext uri="{BEBA8EAE-BF5A-486C-A8C5-ECC9F3942E4B}">
                <a14:imgProps xmlns:a14="http://schemas.microsoft.com/office/drawing/2010/main">
                  <a14:imgLayer r:embed="rId10">
                    <a14:imgEffect>
                      <a14:sharpenSoften amount="50000"/>
                    </a14:imgEffect>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rcRect t="7381"/>
          <a:stretch/>
        </p:blipFill>
        <p:spPr>
          <a:xfrm>
            <a:off x="501423" y="1029370"/>
            <a:ext cx="5880979" cy="1585053"/>
          </a:xfrm>
          <a:prstGeom prst="rect">
            <a:avLst/>
          </a:prstGeom>
        </p:spPr>
      </p:pic>
      <p:sp>
        <p:nvSpPr>
          <p:cNvPr id="27" name="Rectangle 26">
            <a:extLst>
              <a:ext uri="{FF2B5EF4-FFF2-40B4-BE49-F238E27FC236}">
                <a16:creationId xmlns:a16="http://schemas.microsoft.com/office/drawing/2014/main" id="{EF3CCF0B-5622-453E-AAC4-546AC4A9CBE7}"/>
              </a:ext>
            </a:extLst>
          </p:cNvPr>
          <p:cNvSpPr/>
          <p:nvPr/>
        </p:nvSpPr>
        <p:spPr>
          <a:xfrm>
            <a:off x="534583" y="1058181"/>
            <a:ext cx="1648592" cy="2966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200" dirty="0">
              <a:solidFill>
                <a:schemeClr val="tx1">
                  <a:lumMod val="50000"/>
                  <a:lumOff val="50000"/>
                </a:schemeClr>
              </a:solidFill>
              <a:latin typeface="Comic Sans MS" panose="030F0702030302020204" pitchFamily="66" charset="0"/>
            </a:endParaRPr>
          </a:p>
        </p:txBody>
      </p:sp>
      <p:sp>
        <p:nvSpPr>
          <p:cNvPr id="28" name="Rectangle 27">
            <a:extLst>
              <a:ext uri="{FF2B5EF4-FFF2-40B4-BE49-F238E27FC236}">
                <a16:creationId xmlns:a16="http://schemas.microsoft.com/office/drawing/2014/main" id="{35409042-CF70-4633-A8BD-95EB9F94FFB1}"/>
              </a:ext>
            </a:extLst>
          </p:cNvPr>
          <p:cNvSpPr/>
          <p:nvPr/>
        </p:nvSpPr>
        <p:spPr>
          <a:xfrm>
            <a:off x="564258" y="1100133"/>
            <a:ext cx="1566454" cy="230832"/>
          </a:xfrm>
          <a:prstGeom prst="rect">
            <a:avLst/>
          </a:prstGeom>
        </p:spPr>
        <p:txBody>
          <a:bodyPr wrap="none">
            <a:spAutoFit/>
          </a:bodyPr>
          <a:lstStyle/>
          <a:p>
            <a:pPr algn="ctr"/>
            <a:r>
              <a:rPr lang="en-AU" sz="900" dirty="0">
                <a:solidFill>
                  <a:schemeClr val="tx1">
                    <a:lumMod val="50000"/>
                    <a:lumOff val="50000"/>
                  </a:schemeClr>
                </a:solidFill>
                <a:latin typeface="Comic Sans MS" panose="030F0702030302020204" pitchFamily="66" charset="0"/>
              </a:rPr>
              <a:t>172_1FLAMAj090307cbg</a:t>
            </a:r>
          </a:p>
        </p:txBody>
      </p:sp>
      <p:sp>
        <p:nvSpPr>
          <p:cNvPr id="29" name="Rectangle 28">
            <a:extLst>
              <a:ext uri="{FF2B5EF4-FFF2-40B4-BE49-F238E27FC236}">
                <a16:creationId xmlns:a16="http://schemas.microsoft.com/office/drawing/2014/main" id="{95A6A8CC-397B-4E5D-B865-F7486C8718C5}"/>
              </a:ext>
            </a:extLst>
          </p:cNvPr>
          <p:cNvSpPr/>
          <p:nvPr/>
        </p:nvSpPr>
        <p:spPr>
          <a:xfrm>
            <a:off x="403104" y="8604405"/>
            <a:ext cx="6357965" cy="215444"/>
          </a:xfrm>
          <a:prstGeom prst="rect">
            <a:avLst/>
          </a:prstGeom>
        </p:spPr>
        <p:txBody>
          <a:bodyPr wrap="square">
            <a:spAutoFit/>
          </a:bodyPr>
          <a:lstStyle/>
          <a:p>
            <a:r>
              <a:rPr lang="en-AU" sz="810" baseline="30000" dirty="0">
                <a:latin typeface="Arial Narrow" panose="020B0606020202030204" pitchFamily="34" charset="0"/>
              </a:rPr>
              <a:t>[1] </a:t>
            </a:r>
            <a:r>
              <a:rPr lang="en-AU" sz="810" dirty="0">
                <a:latin typeface="Arial Narrow" panose="020B0606020202030204" pitchFamily="34" charset="0"/>
              </a:rPr>
              <a:t>Photographs © Dr. Carley Kilpatrick from Grey Nurse Shark Watch - Reef Check Australia at https://www.reefcheckaustralia.org/grey_nurse_shark_watch </a:t>
            </a:r>
          </a:p>
        </p:txBody>
      </p:sp>
    </p:spTree>
    <p:extLst>
      <p:ext uri="{BB962C8B-B14F-4D97-AF65-F5344CB8AC3E}">
        <p14:creationId xmlns:p14="http://schemas.microsoft.com/office/powerpoint/2010/main" val="191461113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 name="Straight Connector 14"/>
          <p:cNvCxnSpPr/>
          <p:nvPr/>
        </p:nvCxnSpPr>
        <p:spPr>
          <a:xfrm flipH="1">
            <a:off x="508863" y="969600"/>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extBox 17"/>
          <p:cNvSpPr txBox="1"/>
          <p:nvPr/>
        </p:nvSpPr>
        <p:spPr>
          <a:xfrm>
            <a:off x="5486430" y="14613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
        <p:nvSpPr>
          <p:cNvPr id="3" name="TextBox 2"/>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12" name="TextBox 36"/>
          <p:cNvSpPr txBox="1"/>
          <p:nvPr/>
        </p:nvSpPr>
        <p:spPr>
          <a:xfrm>
            <a:off x="5876474" y="8805118"/>
            <a:ext cx="52124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100" dirty="0">
                <a:latin typeface="Arial Narrow" pitchFamily="34" charset="0"/>
              </a:rPr>
              <a:t>145</a:t>
            </a:r>
            <a:endParaRPr lang="en-AU" sz="1100" dirty="0">
              <a:latin typeface="Arial Narrow" pitchFamily="34" charset="0"/>
            </a:endParaRPr>
          </a:p>
        </p:txBody>
      </p:sp>
      <p:sp>
        <p:nvSpPr>
          <p:cNvPr id="57" name="TextBox 36"/>
          <p:cNvSpPr txBox="1"/>
          <p:nvPr/>
        </p:nvSpPr>
        <p:spPr>
          <a:xfrm>
            <a:off x="463269" y="8810616"/>
            <a:ext cx="219901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2019 	                                               </a:t>
            </a:r>
            <a:endParaRPr lang="en-AU" sz="1100" b="1" dirty="0">
              <a:latin typeface="Arial Narrow" pitchFamily="34" charset="0"/>
            </a:endParaRPr>
          </a:p>
        </p:txBody>
      </p:sp>
      <p:cxnSp>
        <p:nvCxnSpPr>
          <p:cNvPr id="19" name="Straight Connector 18"/>
          <p:cNvCxnSpPr/>
          <p:nvPr/>
        </p:nvCxnSpPr>
        <p:spPr>
          <a:xfrm flipH="1">
            <a:off x="482612" y="8817257"/>
            <a:ext cx="5907340" cy="422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0" name="TextBox 36">
            <a:extLst>
              <a:ext uri="{FF2B5EF4-FFF2-40B4-BE49-F238E27FC236}">
                <a16:creationId xmlns:a16="http://schemas.microsoft.com/office/drawing/2014/main" id="{6DC2C05C-35D8-49B4-804A-8B8A559A864A}"/>
              </a:ext>
            </a:extLst>
          </p:cNvPr>
          <p:cNvSpPr txBox="1"/>
          <p:nvPr/>
        </p:nvSpPr>
        <p:spPr>
          <a:xfrm>
            <a:off x="2286712" y="8805118"/>
            <a:ext cx="3734575"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Unit 4. Topic 2. Subject Matter: Fisheries and Population Dynamics</a:t>
            </a:r>
            <a:endParaRPr lang="en-AU" sz="1100" b="1" dirty="0">
              <a:latin typeface="Arial Narrow" pitchFamily="34" charset="0"/>
            </a:endParaRPr>
          </a:p>
        </p:txBody>
      </p:sp>
      <p:sp>
        <p:nvSpPr>
          <p:cNvPr id="17" name="TextBox 16">
            <a:extLst>
              <a:ext uri="{FF2B5EF4-FFF2-40B4-BE49-F238E27FC236}">
                <a16:creationId xmlns:a16="http://schemas.microsoft.com/office/drawing/2014/main" id="{1989A66C-EB92-427E-9256-8F7DD5E76B7A}"/>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13" name="TextBox 12">
            <a:extLst>
              <a:ext uri="{FF2B5EF4-FFF2-40B4-BE49-F238E27FC236}">
                <a16:creationId xmlns:a16="http://schemas.microsoft.com/office/drawing/2014/main" id="{7753E3B8-2C27-46D6-98F7-A166F0490D8B}"/>
              </a:ext>
            </a:extLst>
          </p:cNvPr>
          <p:cNvSpPr txBox="1"/>
          <p:nvPr/>
        </p:nvSpPr>
        <p:spPr>
          <a:xfrm>
            <a:off x="1374208" y="333674"/>
            <a:ext cx="4112222" cy="553998"/>
          </a:xfrm>
          <a:prstGeom prst="rect">
            <a:avLst/>
          </a:prstGeom>
          <a:noFill/>
        </p:spPr>
        <p:txBody>
          <a:bodyPr wrap="square" rtlCol="0" anchor="ctr">
            <a:spAutoFit/>
          </a:bodyPr>
          <a:lstStyle/>
          <a:p>
            <a:pPr algn="ctr"/>
            <a:r>
              <a:rPr lang="en-AU" b="1" dirty="0">
                <a:latin typeface="Arial Narrow" pitchFamily="34" charset="0"/>
              </a:rPr>
              <a:t>Second Catch (recapture)</a:t>
            </a:r>
            <a:endParaRPr lang="en-AU" sz="1200" dirty="0">
              <a:latin typeface="Arial Narrow" panose="020B0606020202030204" pitchFamily="34" charset="0"/>
            </a:endParaRPr>
          </a:p>
          <a:p>
            <a:endParaRPr lang="en-US" sz="1200" i="1" dirty="0">
              <a:latin typeface="Arial Narrow" pitchFamily="34" charset="0"/>
            </a:endParaRPr>
          </a:p>
        </p:txBody>
      </p:sp>
      <p:pic>
        <p:nvPicPr>
          <p:cNvPr id="4" name="Picture 3" descr="A shark in the water&#10;&#10;Description automatically generated">
            <a:extLst>
              <a:ext uri="{FF2B5EF4-FFF2-40B4-BE49-F238E27FC236}">
                <a16:creationId xmlns:a16="http://schemas.microsoft.com/office/drawing/2014/main" id="{AA8F0957-95AD-49CB-8F07-DD97B95CBCB8}"/>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5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t="8350" b="2796"/>
          <a:stretch/>
        </p:blipFill>
        <p:spPr>
          <a:xfrm>
            <a:off x="508863" y="1062081"/>
            <a:ext cx="5863484" cy="1970100"/>
          </a:xfrm>
          <a:prstGeom prst="rect">
            <a:avLst/>
          </a:prstGeom>
        </p:spPr>
      </p:pic>
      <p:pic>
        <p:nvPicPr>
          <p:cNvPr id="6" name="Picture 5" descr="A picture containing fish, water, animal, shark&#10;&#10;Description automatically generated">
            <a:extLst>
              <a:ext uri="{FF2B5EF4-FFF2-40B4-BE49-F238E27FC236}">
                <a16:creationId xmlns:a16="http://schemas.microsoft.com/office/drawing/2014/main" id="{4566801B-ACA9-4352-B647-FCF0137D3C8E}"/>
              </a:ext>
            </a:extLst>
          </p:cNvPr>
          <p:cNvPicPr>
            <a:picLocks noChangeAspect="1"/>
          </p:cNvPicPr>
          <p:nvPr/>
        </p:nvPicPr>
        <p:blipFill>
          <a:blip r:embed="rId5">
            <a:extLst>
              <a:ext uri="{BEBA8EAE-BF5A-486C-A8C5-ECC9F3942E4B}">
                <a14:imgProps xmlns:a14="http://schemas.microsoft.com/office/drawing/2010/main">
                  <a14:imgLayer r:embed="rId6">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501386" y="3114110"/>
            <a:ext cx="5863484" cy="1864588"/>
          </a:xfrm>
          <a:prstGeom prst="rect">
            <a:avLst/>
          </a:prstGeom>
        </p:spPr>
      </p:pic>
      <p:pic>
        <p:nvPicPr>
          <p:cNvPr id="8" name="Picture 7" descr="A fish swimming under water&#10;&#10;Description automatically generated">
            <a:extLst>
              <a:ext uri="{FF2B5EF4-FFF2-40B4-BE49-F238E27FC236}">
                <a16:creationId xmlns:a16="http://schemas.microsoft.com/office/drawing/2014/main" id="{A4982303-F754-424D-9914-2CAFFCC1D698}"/>
              </a:ext>
            </a:extLst>
          </p:cNvPr>
          <p:cNvPicPr>
            <a:picLocks noChangeAspect="1"/>
          </p:cNvPicPr>
          <p:nvPr/>
        </p:nvPicPr>
        <p:blipFill>
          <a:blip r:embed="rId7" cstate="print">
            <a:extLst>
              <a:ext uri="{BEBA8EAE-BF5A-486C-A8C5-ECC9F3942E4B}">
                <a14:imgProps xmlns:a14="http://schemas.microsoft.com/office/drawing/2010/main">
                  <a14:imgLayer r:embed="rId8">
                    <a14:imgEffect>
                      <a14:sharpenSoften amount="50000"/>
                    </a14:imgEffect>
                    <a14:imgEffect>
                      <a14:saturation sat="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491715" y="5063607"/>
            <a:ext cx="5863484" cy="1885857"/>
          </a:xfrm>
          <a:prstGeom prst="rect">
            <a:avLst/>
          </a:prstGeom>
        </p:spPr>
      </p:pic>
      <p:sp>
        <p:nvSpPr>
          <p:cNvPr id="20" name="Rectangle 19">
            <a:extLst>
              <a:ext uri="{FF2B5EF4-FFF2-40B4-BE49-F238E27FC236}">
                <a16:creationId xmlns:a16="http://schemas.microsoft.com/office/drawing/2014/main" id="{6C42FD76-13D7-4FA4-8D30-6F1E93FBD57A}"/>
              </a:ext>
            </a:extLst>
          </p:cNvPr>
          <p:cNvSpPr/>
          <p:nvPr/>
        </p:nvSpPr>
        <p:spPr>
          <a:xfrm>
            <a:off x="546116" y="1093779"/>
            <a:ext cx="1656184" cy="2966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200" dirty="0">
              <a:solidFill>
                <a:schemeClr val="tx1">
                  <a:lumMod val="50000"/>
                  <a:lumOff val="50000"/>
                </a:schemeClr>
              </a:solidFill>
              <a:latin typeface="Comic Sans MS" panose="030F0702030302020204" pitchFamily="66" charset="0"/>
            </a:endParaRPr>
          </a:p>
        </p:txBody>
      </p:sp>
      <p:sp>
        <p:nvSpPr>
          <p:cNvPr id="21" name="Rectangle 20">
            <a:extLst>
              <a:ext uri="{FF2B5EF4-FFF2-40B4-BE49-F238E27FC236}">
                <a16:creationId xmlns:a16="http://schemas.microsoft.com/office/drawing/2014/main" id="{A9F8306B-D539-44BE-B520-CFB60F23C03B}"/>
              </a:ext>
            </a:extLst>
          </p:cNvPr>
          <p:cNvSpPr/>
          <p:nvPr/>
        </p:nvSpPr>
        <p:spPr>
          <a:xfrm>
            <a:off x="523807" y="3136455"/>
            <a:ext cx="1656184" cy="2966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200" dirty="0">
              <a:solidFill>
                <a:schemeClr val="tx1">
                  <a:lumMod val="50000"/>
                  <a:lumOff val="50000"/>
                </a:schemeClr>
              </a:solidFill>
              <a:latin typeface="Comic Sans MS" panose="030F0702030302020204" pitchFamily="66" charset="0"/>
            </a:endParaRPr>
          </a:p>
        </p:txBody>
      </p:sp>
      <p:sp>
        <p:nvSpPr>
          <p:cNvPr id="22" name="Rectangle 21">
            <a:extLst>
              <a:ext uri="{FF2B5EF4-FFF2-40B4-BE49-F238E27FC236}">
                <a16:creationId xmlns:a16="http://schemas.microsoft.com/office/drawing/2014/main" id="{111701FC-EB1E-4F52-ADBF-557F0DF88151}"/>
              </a:ext>
            </a:extLst>
          </p:cNvPr>
          <p:cNvSpPr/>
          <p:nvPr/>
        </p:nvSpPr>
        <p:spPr>
          <a:xfrm>
            <a:off x="514136" y="5081975"/>
            <a:ext cx="1656184" cy="2966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200" dirty="0">
              <a:solidFill>
                <a:schemeClr val="tx1">
                  <a:lumMod val="50000"/>
                  <a:lumOff val="50000"/>
                </a:schemeClr>
              </a:solidFill>
              <a:latin typeface="Comic Sans MS" panose="030F0702030302020204" pitchFamily="66" charset="0"/>
            </a:endParaRPr>
          </a:p>
        </p:txBody>
      </p:sp>
      <p:sp>
        <p:nvSpPr>
          <p:cNvPr id="24" name="Rectangle 23">
            <a:extLst>
              <a:ext uri="{FF2B5EF4-FFF2-40B4-BE49-F238E27FC236}">
                <a16:creationId xmlns:a16="http://schemas.microsoft.com/office/drawing/2014/main" id="{253CD744-4FDB-4E7D-9941-A094CE562237}"/>
              </a:ext>
            </a:extLst>
          </p:cNvPr>
          <p:cNvSpPr/>
          <p:nvPr/>
        </p:nvSpPr>
        <p:spPr>
          <a:xfrm>
            <a:off x="576131" y="1135013"/>
            <a:ext cx="1582486" cy="230832"/>
          </a:xfrm>
          <a:prstGeom prst="rect">
            <a:avLst/>
          </a:prstGeom>
        </p:spPr>
        <p:txBody>
          <a:bodyPr wrap="none">
            <a:spAutoFit/>
          </a:bodyPr>
          <a:lstStyle/>
          <a:p>
            <a:pPr algn="ctr"/>
            <a:r>
              <a:rPr lang="en-AU" sz="900" dirty="0">
                <a:solidFill>
                  <a:schemeClr val="tx1">
                    <a:lumMod val="50000"/>
                    <a:lumOff val="50000"/>
                  </a:schemeClr>
                </a:solidFill>
                <a:latin typeface="Comic Sans MS" panose="030F0702030302020204" pitchFamily="66" charset="0"/>
              </a:rPr>
              <a:t>337_1FLSAGI180707phm</a:t>
            </a:r>
          </a:p>
        </p:txBody>
      </p:sp>
      <p:sp>
        <p:nvSpPr>
          <p:cNvPr id="26" name="Rectangle 25">
            <a:extLst>
              <a:ext uri="{FF2B5EF4-FFF2-40B4-BE49-F238E27FC236}">
                <a16:creationId xmlns:a16="http://schemas.microsoft.com/office/drawing/2014/main" id="{207C88E4-5EDC-4CA8-99A1-B042A629B2A1}"/>
              </a:ext>
            </a:extLst>
          </p:cNvPr>
          <p:cNvSpPr/>
          <p:nvPr/>
        </p:nvSpPr>
        <p:spPr>
          <a:xfrm>
            <a:off x="527227" y="3177486"/>
            <a:ext cx="1633782" cy="230832"/>
          </a:xfrm>
          <a:prstGeom prst="rect">
            <a:avLst/>
          </a:prstGeom>
        </p:spPr>
        <p:txBody>
          <a:bodyPr wrap="none">
            <a:spAutoFit/>
          </a:bodyPr>
          <a:lstStyle/>
          <a:p>
            <a:pPr algn="ctr"/>
            <a:r>
              <a:rPr lang="en-AU" sz="900" dirty="0">
                <a:solidFill>
                  <a:schemeClr val="tx1">
                    <a:lumMod val="50000"/>
                    <a:lumOff val="50000"/>
                  </a:schemeClr>
                </a:solidFill>
                <a:latin typeface="Comic Sans MS" panose="030F0702030302020204" pitchFamily="66" charset="0"/>
              </a:rPr>
              <a:t>383_1FLAWRp020607cbm</a:t>
            </a:r>
          </a:p>
        </p:txBody>
      </p:sp>
      <p:sp>
        <p:nvSpPr>
          <p:cNvPr id="27" name="Rectangle 26">
            <a:extLst>
              <a:ext uri="{FF2B5EF4-FFF2-40B4-BE49-F238E27FC236}">
                <a16:creationId xmlns:a16="http://schemas.microsoft.com/office/drawing/2014/main" id="{3ECD9DEC-6184-4C9A-8DC6-02F9D4FE32D6}"/>
              </a:ext>
            </a:extLst>
          </p:cNvPr>
          <p:cNvSpPr/>
          <p:nvPr/>
        </p:nvSpPr>
        <p:spPr>
          <a:xfrm>
            <a:off x="491715" y="5113271"/>
            <a:ext cx="1627369" cy="230832"/>
          </a:xfrm>
          <a:prstGeom prst="rect">
            <a:avLst/>
          </a:prstGeom>
        </p:spPr>
        <p:txBody>
          <a:bodyPr wrap="none">
            <a:spAutoFit/>
          </a:bodyPr>
          <a:lstStyle/>
          <a:p>
            <a:pPr algn="ctr"/>
            <a:r>
              <a:rPr lang="en-AU" sz="900" dirty="0">
                <a:solidFill>
                  <a:schemeClr val="tx1">
                    <a:lumMod val="50000"/>
                    <a:lumOff val="50000"/>
                  </a:schemeClr>
                </a:solidFill>
                <a:latin typeface="Comic Sans MS" panose="030F0702030302020204" pitchFamily="66" charset="0"/>
              </a:rPr>
              <a:t>534_1MLAFtRj040806cbg</a:t>
            </a:r>
          </a:p>
        </p:txBody>
      </p:sp>
      <p:graphicFrame>
        <p:nvGraphicFramePr>
          <p:cNvPr id="29" name="Table 28">
            <a:extLst>
              <a:ext uri="{FF2B5EF4-FFF2-40B4-BE49-F238E27FC236}">
                <a16:creationId xmlns:a16="http://schemas.microsoft.com/office/drawing/2014/main" id="{F32A3E0E-8ED5-4970-AF0F-7D74593F5DA7}"/>
              </a:ext>
            </a:extLst>
          </p:cNvPr>
          <p:cNvGraphicFramePr>
            <a:graphicFrameLocks noGrp="1"/>
          </p:cNvGraphicFramePr>
          <p:nvPr>
            <p:extLst>
              <p:ext uri="{D42A27DB-BD31-4B8C-83A1-F6EECF244321}">
                <p14:modId xmlns:p14="http://schemas.microsoft.com/office/powerpoint/2010/main" val="1223252638"/>
              </p:ext>
            </p:extLst>
          </p:nvPr>
        </p:nvGraphicFramePr>
        <p:xfrm>
          <a:off x="482611" y="7058599"/>
          <a:ext cx="5872587" cy="1503896"/>
        </p:xfrm>
        <a:graphic>
          <a:graphicData uri="http://schemas.openxmlformats.org/drawingml/2006/table">
            <a:tbl>
              <a:tblPr firstRow="1" bandRow="1">
                <a:tableStyleId>{5940675A-B579-460E-94D1-54222C63F5DA}</a:tableStyleId>
              </a:tblPr>
              <a:tblGrid>
                <a:gridCol w="4742704">
                  <a:extLst>
                    <a:ext uri="{9D8B030D-6E8A-4147-A177-3AD203B41FA5}">
                      <a16:colId xmlns:a16="http://schemas.microsoft.com/office/drawing/2014/main" val="2232410915"/>
                    </a:ext>
                  </a:extLst>
                </a:gridCol>
                <a:gridCol w="578051">
                  <a:extLst>
                    <a:ext uri="{9D8B030D-6E8A-4147-A177-3AD203B41FA5}">
                      <a16:colId xmlns:a16="http://schemas.microsoft.com/office/drawing/2014/main" val="20000"/>
                    </a:ext>
                  </a:extLst>
                </a:gridCol>
                <a:gridCol w="551832">
                  <a:extLst>
                    <a:ext uri="{9D8B030D-6E8A-4147-A177-3AD203B41FA5}">
                      <a16:colId xmlns:a16="http://schemas.microsoft.com/office/drawing/2014/main" val="20001"/>
                    </a:ext>
                  </a:extLst>
                </a:gridCol>
              </a:tblGrid>
              <a:tr h="375974">
                <a:tc>
                  <a:txBody>
                    <a:bodyPr/>
                    <a:lstStyle/>
                    <a:p>
                      <a:pPr algn="l"/>
                      <a:r>
                        <a:rPr lang="en-AU" sz="1200" b="1">
                          <a:latin typeface="Arial Narrow" panose="020B0606020202030204" pitchFamily="34" charset="0"/>
                        </a:rPr>
                        <a:t>Total </a:t>
                      </a:r>
                      <a:r>
                        <a:rPr lang="en-AU" sz="1200" b="1" dirty="0">
                          <a:latin typeface="Arial Narrow" panose="020B0606020202030204" pitchFamily="34" charset="0"/>
                        </a:rPr>
                        <a:t>n</a:t>
                      </a:r>
                      <a:r>
                        <a:rPr lang="en-AU" sz="1200" b="1">
                          <a:latin typeface="Arial Narrow" panose="020B0606020202030204" pitchFamily="34" charset="0"/>
                        </a:rPr>
                        <a:t>umber </a:t>
                      </a:r>
                      <a:r>
                        <a:rPr lang="en-AU" sz="1200" b="1" dirty="0">
                          <a:latin typeface="Arial Narrow" panose="020B0606020202030204" pitchFamily="34" charset="0"/>
                        </a:rPr>
                        <a:t>of sharks in the </a:t>
                      </a:r>
                      <a:r>
                        <a:rPr lang="en-AU" sz="1200" b="1">
                          <a:latin typeface="Arial Narrow" panose="020B0606020202030204" pitchFamily="34" charset="0"/>
                        </a:rPr>
                        <a:t>first catch</a:t>
                      </a:r>
                      <a:endParaRPr lang="en-AU" sz="1200" b="1" dirty="0">
                        <a:latin typeface="Arial Narrow" panose="020B0606020202030204" pitchFamily="34" charset="0"/>
                      </a:endParaRPr>
                    </a:p>
                  </a:txBody>
                  <a:tcPr anchor="ctr">
                    <a:solidFill>
                      <a:schemeClr val="bg1">
                        <a:lumMod val="85000"/>
                      </a:schemeClr>
                    </a:solidFill>
                  </a:tcPr>
                </a:tc>
                <a:tc>
                  <a:txBody>
                    <a:bodyPr/>
                    <a:lstStyle/>
                    <a:p>
                      <a:pPr algn="ctr"/>
                      <a:r>
                        <a:rPr lang="en-AU" sz="1800" b="1" dirty="0">
                          <a:latin typeface="Arial Narrow" panose="020B0606020202030204" pitchFamily="34" charset="0"/>
                        </a:rPr>
                        <a:t>M</a:t>
                      </a:r>
                    </a:p>
                  </a:txBody>
                  <a:tcPr anchor="ctr">
                    <a:solidFill>
                      <a:schemeClr val="bg1">
                        <a:lumMod val="85000"/>
                      </a:schemeClr>
                    </a:solidFill>
                  </a:tcPr>
                </a:tc>
                <a:tc>
                  <a:txBody>
                    <a:bodyPr/>
                    <a:lstStyle/>
                    <a:p>
                      <a:pPr algn="ctr"/>
                      <a:r>
                        <a:rPr lang="en-AU" sz="1600" b="1" dirty="0">
                          <a:solidFill>
                            <a:schemeClr val="tx1"/>
                          </a:solidFill>
                          <a:latin typeface="Arial Narrow" panose="020B0606020202030204" pitchFamily="34" charset="0"/>
                        </a:rPr>
                        <a:t>10</a:t>
                      </a:r>
                    </a:p>
                  </a:txBody>
                  <a:tcPr>
                    <a:solidFill>
                      <a:schemeClr val="bg1"/>
                    </a:solidFill>
                  </a:tcPr>
                </a:tc>
                <a:extLst>
                  <a:ext uri="{0D108BD9-81ED-4DB2-BD59-A6C34878D82A}">
                    <a16:rowId xmlns:a16="http://schemas.microsoft.com/office/drawing/2014/main" val="10002"/>
                  </a:ext>
                </a:extLst>
              </a:tr>
              <a:tr h="375974">
                <a:tc>
                  <a:txBody>
                    <a:bodyPr/>
                    <a:lstStyle/>
                    <a:p>
                      <a:pPr algn="l"/>
                      <a:r>
                        <a:rPr lang="en-AU" sz="1200" b="1" dirty="0">
                          <a:latin typeface="Arial Narrow" panose="020B0606020202030204" pitchFamily="34" charset="0"/>
                        </a:rPr>
                        <a:t>Total number of sharks in the second catch</a:t>
                      </a:r>
                    </a:p>
                  </a:txBody>
                  <a:tcPr anchor="ctr">
                    <a:solidFill>
                      <a:schemeClr val="bg1">
                        <a:lumMod val="85000"/>
                      </a:schemeClr>
                    </a:solidFill>
                  </a:tcPr>
                </a:tc>
                <a:tc>
                  <a:txBody>
                    <a:bodyPr/>
                    <a:lstStyle/>
                    <a:p>
                      <a:pPr algn="ctr"/>
                      <a:r>
                        <a:rPr lang="en-AU" sz="1800" b="1" dirty="0">
                          <a:latin typeface="Arial Narrow" panose="020B0606020202030204" pitchFamily="34" charset="0"/>
                        </a:rPr>
                        <a:t>n</a:t>
                      </a:r>
                    </a:p>
                  </a:txBody>
                  <a:tcPr anchor="ctr">
                    <a:solidFill>
                      <a:schemeClr val="bg1">
                        <a:lumMod val="85000"/>
                      </a:schemeClr>
                    </a:solidFill>
                  </a:tcPr>
                </a:tc>
                <a:tc>
                  <a:txBody>
                    <a:bodyPr/>
                    <a:lstStyle/>
                    <a:p>
                      <a:pPr algn="ctr"/>
                      <a:r>
                        <a:rPr lang="en-AU" sz="1600" b="1" dirty="0">
                          <a:latin typeface="Arial Narrow" panose="020B0606020202030204" pitchFamily="34" charset="0"/>
                        </a:rPr>
                        <a:t>10</a:t>
                      </a:r>
                    </a:p>
                  </a:txBody>
                  <a:tcPr>
                    <a:solidFill>
                      <a:schemeClr val="bg1"/>
                    </a:solidFill>
                  </a:tcPr>
                </a:tc>
                <a:extLst>
                  <a:ext uri="{0D108BD9-81ED-4DB2-BD59-A6C34878D82A}">
                    <a16:rowId xmlns:a16="http://schemas.microsoft.com/office/drawing/2014/main" val="10003"/>
                  </a:ext>
                </a:extLst>
              </a:tr>
              <a:tr h="375974">
                <a:tc>
                  <a:txBody>
                    <a:bodyPr/>
                    <a:lstStyle/>
                    <a:p>
                      <a:pPr algn="l"/>
                      <a:r>
                        <a:rPr lang="en-AU" sz="1200" b="1" dirty="0">
                          <a:latin typeface="Arial Narrow" panose="020B0606020202030204" pitchFamily="34" charset="0"/>
                        </a:rPr>
                        <a:t>Number of recaptures in the second catch </a:t>
                      </a:r>
                      <a:r>
                        <a:rPr lang="en-AU" sz="1200" b="0" dirty="0">
                          <a:latin typeface="Arial Narrow" panose="020B0606020202030204" pitchFamily="34" charset="0"/>
                        </a:rPr>
                        <a:t>(how many already had a name?)</a:t>
                      </a:r>
                    </a:p>
                  </a:txBody>
                  <a:tcPr anchor="ctr">
                    <a:solidFill>
                      <a:schemeClr val="bg1">
                        <a:lumMod val="85000"/>
                      </a:schemeClr>
                    </a:solidFill>
                  </a:tcPr>
                </a:tc>
                <a:tc>
                  <a:txBody>
                    <a:bodyPr/>
                    <a:lstStyle/>
                    <a:p>
                      <a:pPr algn="ctr"/>
                      <a:r>
                        <a:rPr lang="en-AU" sz="1800" b="1" dirty="0">
                          <a:latin typeface="Arial Narrow" panose="020B0606020202030204" pitchFamily="34" charset="0"/>
                        </a:rPr>
                        <a:t>m</a:t>
                      </a:r>
                    </a:p>
                  </a:txBody>
                  <a:tcPr anchor="ctr">
                    <a:solidFill>
                      <a:schemeClr val="bg1">
                        <a:lumMod val="85000"/>
                      </a:schemeClr>
                    </a:solidFill>
                  </a:tcPr>
                </a:tc>
                <a:tc>
                  <a:txBody>
                    <a:bodyPr/>
                    <a:lstStyle/>
                    <a:p>
                      <a:pPr algn="ctr"/>
                      <a:r>
                        <a:rPr lang="en-AU" sz="1600" dirty="0">
                          <a:solidFill>
                            <a:schemeClr val="tx1">
                              <a:lumMod val="50000"/>
                              <a:lumOff val="50000"/>
                            </a:schemeClr>
                          </a:solidFill>
                          <a:latin typeface="Comic Sans MS" panose="030F0702030302020204" pitchFamily="66" charset="0"/>
                        </a:rPr>
                        <a:t>3</a:t>
                      </a:r>
                    </a:p>
                  </a:txBody>
                  <a:tcPr>
                    <a:solidFill>
                      <a:schemeClr val="bg1"/>
                    </a:solidFill>
                  </a:tcPr>
                </a:tc>
                <a:extLst>
                  <a:ext uri="{0D108BD9-81ED-4DB2-BD59-A6C34878D82A}">
                    <a16:rowId xmlns:a16="http://schemas.microsoft.com/office/drawing/2014/main" val="10004"/>
                  </a:ext>
                </a:extLst>
              </a:tr>
              <a:tr h="375974">
                <a:tc>
                  <a:txBody>
                    <a:bodyPr/>
                    <a:lstStyle/>
                    <a:p>
                      <a:pPr algn="l"/>
                      <a:r>
                        <a:rPr lang="en-AU" sz="1200" b="1" dirty="0">
                          <a:latin typeface="Arial Narrow" panose="020B0606020202030204" pitchFamily="34" charset="0"/>
                        </a:rPr>
                        <a:t>Estimated </a:t>
                      </a:r>
                      <a:r>
                        <a:rPr lang="en-AU" sz="1200" b="1">
                          <a:latin typeface="Arial Narrow" panose="020B0606020202030204" pitchFamily="34" charset="0"/>
                        </a:rPr>
                        <a:t>population size </a:t>
                      </a:r>
                      <a:r>
                        <a:rPr lang="en-AU" sz="1200" b="0">
                          <a:latin typeface="Arial Narrow" panose="020B0606020202030204" pitchFamily="34" charset="0"/>
                        </a:rPr>
                        <a:t>(to the nearest whole number)</a:t>
                      </a:r>
                      <a:endParaRPr lang="en-AU" sz="1200" b="1" dirty="0">
                        <a:latin typeface="Arial Narrow" panose="020B0606020202030204" pitchFamily="34" charset="0"/>
                      </a:endParaRPr>
                    </a:p>
                  </a:txBody>
                  <a:tcPr anchor="ctr">
                    <a:solidFill>
                      <a:schemeClr val="bg1">
                        <a:lumMod val="85000"/>
                      </a:schemeClr>
                    </a:solidFill>
                  </a:tcPr>
                </a:tc>
                <a:tc>
                  <a:txBody>
                    <a:bodyPr/>
                    <a:lstStyle/>
                    <a:p>
                      <a:pPr algn="ctr"/>
                      <a:r>
                        <a:rPr lang="en-AU" sz="1800" b="1" dirty="0">
                          <a:latin typeface="Arial Narrow" panose="020B0606020202030204" pitchFamily="34" charset="0"/>
                        </a:rPr>
                        <a:t>N</a:t>
                      </a:r>
                    </a:p>
                  </a:txBody>
                  <a:tcPr anchor="ctr">
                    <a:solidFill>
                      <a:schemeClr val="bg1">
                        <a:lumMod val="85000"/>
                      </a:schemeClr>
                    </a:solidFill>
                  </a:tcPr>
                </a:tc>
                <a:tc>
                  <a:txBody>
                    <a:bodyPr/>
                    <a:lstStyle/>
                    <a:p>
                      <a:pPr algn="ctr"/>
                      <a:r>
                        <a:rPr lang="en-AU" sz="1600" dirty="0">
                          <a:solidFill>
                            <a:schemeClr val="tx1">
                              <a:lumMod val="50000"/>
                              <a:lumOff val="50000"/>
                            </a:schemeClr>
                          </a:solidFill>
                          <a:latin typeface="Comic Sans MS" panose="030F0702030302020204" pitchFamily="66" charset="0"/>
                        </a:rPr>
                        <a:t>33</a:t>
                      </a:r>
                    </a:p>
                  </a:txBody>
                  <a:tcPr>
                    <a:solidFill>
                      <a:schemeClr val="bg1"/>
                    </a:solidFill>
                  </a:tcPr>
                </a:tc>
                <a:extLst>
                  <a:ext uri="{0D108BD9-81ED-4DB2-BD59-A6C34878D82A}">
                    <a16:rowId xmlns:a16="http://schemas.microsoft.com/office/drawing/2014/main" val="10005"/>
                  </a:ext>
                </a:extLst>
              </a:tr>
            </a:tbl>
          </a:graphicData>
        </a:graphic>
      </p:graphicFrame>
      <p:pic>
        <p:nvPicPr>
          <p:cNvPr id="30" name="Picture 29">
            <a:extLst>
              <a:ext uri="{FF2B5EF4-FFF2-40B4-BE49-F238E27FC236}">
                <a16:creationId xmlns:a16="http://schemas.microsoft.com/office/drawing/2014/main" id="{2247D9F0-524B-4506-9F38-A9D8BCB728B1}"/>
              </a:ext>
            </a:extLst>
          </p:cNvPr>
          <p:cNvPicPr>
            <a:picLocks noChangeAspect="1"/>
          </p:cNvPicPr>
          <p:nvPr/>
        </p:nvPicPr>
        <p:blipFill>
          <a:blip r:embed="rId9"/>
          <a:stretch>
            <a:fillRect/>
          </a:stretch>
        </p:blipFill>
        <p:spPr>
          <a:xfrm>
            <a:off x="4725144" y="8209629"/>
            <a:ext cx="437378" cy="331313"/>
          </a:xfrm>
          <a:prstGeom prst="rect">
            <a:avLst/>
          </a:prstGeom>
        </p:spPr>
      </p:pic>
      <p:sp>
        <p:nvSpPr>
          <p:cNvPr id="25" name="Rectangle 24">
            <a:extLst>
              <a:ext uri="{FF2B5EF4-FFF2-40B4-BE49-F238E27FC236}">
                <a16:creationId xmlns:a16="http://schemas.microsoft.com/office/drawing/2014/main" id="{FED07F54-1ED4-41FA-A4DA-3DA209489D68}"/>
              </a:ext>
            </a:extLst>
          </p:cNvPr>
          <p:cNvSpPr/>
          <p:nvPr/>
        </p:nvSpPr>
        <p:spPr>
          <a:xfrm>
            <a:off x="403104" y="8604405"/>
            <a:ext cx="6357965" cy="215444"/>
          </a:xfrm>
          <a:prstGeom prst="rect">
            <a:avLst/>
          </a:prstGeom>
        </p:spPr>
        <p:txBody>
          <a:bodyPr wrap="square">
            <a:spAutoFit/>
          </a:bodyPr>
          <a:lstStyle/>
          <a:p>
            <a:r>
              <a:rPr lang="en-AU" sz="810" baseline="30000" dirty="0">
                <a:latin typeface="Arial Narrow" panose="020B0606020202030204" pitchFamily="34" charset="0"/>
              </a:rPr>
              <a:t>[1] </a:t>
            </a:r>
            <a:r>
              <a:rPr lang="en-AU" sz="810" dirty="0">
                <a:latin typeface="Arial Narrow" panose="020B0606020202030204" pitchFamily="34" charset="0"/>
              </a:rPr>
              <a:t>Photographs © Dr. Carley Kilpatrick from Grey Nurse Shark Watch - Reef Check Australia at https://www.reefcheckaustralia.org/grey_nurse_shark_watch </a:t>
            </a:r>
          </a:p>
        </p:txBody>
      </p:sp>
    </p:spTree>
    <p:extLst>
      <p:ext uri="{BB962C8B-B14F-4D97-AF65-F5344CB8AC3E}">
        <p14:creationId xmlns:p14="http://schemas.microsoft.com/office/powerpoint/2010/main" val="40149914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 name="Straight Connector 14"/>
          <p:cNvCxnSpPr/>
          <p:nvPr/>
        </p:nvCxnSpPr>
        <p:spPr>
          <a:xfrm flipH="1">
            <a:off x="508863" y="969600"/>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extBox 17"/>
          <p:cNvSpPr txBox="1"/>
          <p:nvPr/>
        </p:nvSpPr>
        <p:spPr>
          <a:xfrm>
            <a:off x="5486430" y="14613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
        <p:nvSpPr>
          <p:cNvPr id="3" name="TextBox 2"/>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12" name="TextBox 36"/>
          <p:cNvSpPr txBox="1"/>
          <p:nvPr/>
        </p:nvSpPr>
        <p:spPr>
          <a:xfrm>
            <a:off x="5876474" y="8805118"/>
            <a:ext cx="52124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100" dirty="0">
                <a:latin typeface="Arial Narrow" pitchFamily="34" charset="0"/>
              </a:rPr>
              <a:t>146</a:t>
            </a:r>
            <a:endParaRPr lang="en-AU" sz="1100" dirty="0">
              <a:latin typeface="Arial Narrow" pitchFamily="34" charset="0"/>
            </a:endParaRPr>
          </a:p>
        </p:txBody>
      </p:sp>
      <p:sp>
        <p:nvSpPr>
          <p:cNvPr id="57" name="TextBox 36"/>
          <p:cNvSpPr txBox="1"/>
          <p:nvPr/>
        </p:nvSpPr>
        <p:spPr>
          <a:xfrm>
            <a:off x="463269" y="8810616"/>
            <a:ext cx="219901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2019 	                                               </a:t>
            </a:r>
            <a:endParaRPr lang="en-AU" sz="1100" b="1" dirty="0">
              <a:latin typeface="Arial Narrow" pitchFamily="34" charset="0"/>
            </a:endParaRPr>
          </a:p>
        </p:txBody>
      </p:sp>
      <p:sp>
        <p:nvSpPr>
          <p:cNvPr id="59" name="TextBox 58">
            <a:extLst>
              <a:ext uri="{FF2B5EF4-FFF2-40B4-BE49-F238E27FC236}">
                <a16:creationId xmlns:a16="http://schemas.microsoft.com/office/drawing/2014/main" id="{B47AF8B6-8FB8-4F6E-8771-2ABC2CA0462D}"/>
              </a:ext>
            </a:extLst>
          </p:cNvPr>
          <p:cNvSpPr txBox="1"/>
          <p:nvPr/>
        </p:nvSpPr>
        <p:spPr>
          <a:xfrm>
            <a:off x="1351973" y="348670"/>
            <a:ext cx="4112222" cy="553998"/>
          </a:xfrm>
          <a:prstGeom prst="rect">
            <a:avLst/>
          </a:prstGeom>
          <a:noFill/>
        </p:spPr>
        <p:txBody>
          <a:bodyPr wrap="square" rtlCol="0">
            <a:spAutoFit/>
          </a:bodyPr>
          <a:lstStyle/>
          <a:p>
            <a:pPr algn="ctr"/>
            <a:r>
              <a:rPr lang="en-AU" b="1" dirty="0">
                <a:latin typeface="Arial Narrow" pitchFamily="34" charset="0"/>
              </a:rPr>
              <a:t>FOOD FOR THOUGHT</a:t>
            </a:r>
            <a:endParaRPr lang="en-AU" dirty="0">
              <a:latin typeface="Arial Narrow" panose="020B0606020202030204" pitchFamily="34" charset="0"/>
            </a:endParaRPr>
          </a:p>
          <a:p>
            <a:endParaRPr lang="en-US" sz="1200" i="1" dirty="0">
              <a:latin typeface="Arial Narrow" pitchFamily="34" charset="0"/>
            </a:endParaRPr>
          </a:p>
        </p:txBody>
      </p:sp>
      <p:sp>
        <p:nvSpPr>
          <p:cNvPr id="60" name="TextBox 36">
            <a:extLst>
              <a:ext uri="{FF2B5EF4-FFF2-40B4-BE49-F238E27FC236}">
                <a16:creationId xmlns:a16="http://schemas.microsoft.com/office/drawing/2014/main" id="{6DC2C05C-35D8-49B4-804A-8B8A559A864A}"/>
              </a:ext>
            </a:extLst>
          </p:cNvPr>
          <p:cNvSpPr txBox="1"/>
          <p:nvPr/>
        </p:nvSpPr>
        <p:spPr>
          <a:xfrm>
            <a:off x="2286712" y="8805118"/>
            <a:ext cx="3734575"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Unit 4. Topic 2. Subject Matter: Fisheries and Population Dynamics</a:t>
            </a:r>
            <a:endParaRPr lang="en-AU" sz="1100" b="1" dirty="0">
              <a:latin typeface="Arial Narrow" pitchFamily="34" charset="0"/>
            </a:endParaRPr>
          </a:p>
        </p:txBody>
      </p:sp>
      <p:sp>
        <p:nvSpPr>
          <p:cNvPr id="17" name="TextBox 16">
            <a:extLst>
              <a:ext uri="{FF2B5EF4-FFF2-40B4-BE49-F238E27FC236}">
                <a16:creationId xmlns:a16="http://schemas.microsoft.com/office/drawing/2014/main" id="{1989A66C-EB92-427E-9256-8F7DD5E76B7A}"/>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14" name="Rectangle 13">
            <a:extLst>
              <a:ext uri="{FF2B5EF4-FFF2-40B4-BE49-F238E27FC236}">
                <a16:creationId xmlns:a16="http://schemas.microsoft.com/office/drawing/2014/main" id="{22B029BF-3369-4F38-B30C-EBF4EB8E7496}"/>
              </a:ext>
            </a:extLst>
          </p:cNvPr>
          <p:cNvSpPr/>
          <p:nvPr/>
        </p:nvSpPr>
        <p:spPr>
          <a:xfrm>
            <a:off x="434657" y="4954857"/>
            <a:ext cx="5990388" cy="1815882"/>
          </a:xfrm>
          <a:prstGeom prst="rect">
            <a:avLst/>
          </a:prstGeom>
        </p:spPr>
        <p:txBody>
          <a:bodyPr wrap="square">
            <a:spAutoFit/>
          </a:bodyPr>
          <a:lstStyle/>
          <a:p>
            <a:r>
              <a:rPr lang="en-AU" sz="1600" b="1" dirty="0">
                <a:latin typeface="Arial Narrow" panose="020B0606020202030204" pitchFamily="34" charset="0"/>
              </a:rPr>
              <a:t>Code Names</a:t>
            </a:r>
          </a:p>
          <a:p>
            <a:r>
              <a:rPr lang="en-US" sz="1200" dirty="0">
                <a:latin typeface="Arial Narrow" panose="020B0606020202030204" pitchFamily="34" charset="0"/>
              </a:rPr>
              <a:t>Grey Nurse Shark Watch use a code to name their sharks. The code goes like this: the first number is the unique ID number for that shark. Underscore. The photo number for that individual shark on that day and at one site. Then, the gender of the shark, whereby males have claspers  (</a:t>
            </a:r>
            <a:r>
              <a:rPr lang="en-US" sz="1200" b="1" dirty="0">
                <a:latin typeface="Arial Narrow" panose="020B0606020202030204" pitchFamily="34" charset="0"/>
              </a:rPr>
              <a:t>M</a:t>
            </a:r>
            <a:r>
              <a:rPr lang="en-US" sz="1200" dirty="0">
                <a:latin typeface="Arial Narrow" panose="020B0606020202030204" pitchFamily="34" charset="0"/>
              </a:rPr>
              <a:t>ale/</a:t>
            </a:r>
            <a:r>
              <a:rPr lang="en-US" sz="1200" b="1" dirty="0">
                <a:latin typeface="Arial Narrow" panose="020B0606020202030204" pitchFamily="34" charset="0"/>
              </a:rPr>
              <a:t>F</a:t>
            </a:r>
            <a:r>
              <a:rPr lang="en-US" sz="1200" dirty="0">
                <a:latin typeface="Arial Narrow" panose="020B0606020202030204" pitchFamily="34" charset="0"/>
              </a:rPr>
              <a:t>emale/</a:t>
            </a:r>
            <a:r>
              <a:rPr lang="en-US" sz="1200" b="1" dirty="0">
                <a:latin typeface="Arial Narrow" panose="020B0606020202030204" pitchFamily="34" charset="0"/>
              </a:rPr>
              <a:t>U</a:t>
            </a:r>
            <a:r>
              <a:rPr lang="en-US" sz="1200" dirty="0">
                <a:latin typeface="Arial Narrow" panose="020B0606020202030204" pitchFamily="34" charset="0"/>
              </a:rPr>
              <a:t>nknown). Then, the side of the shark that the photograph was taken (</a:t>
            </a:r>
            <a:r>
              <a:rPr lang="en-US" sz="1200" b="1" dirty="0">
                <a:latin typeface="Arial Narrow" panose="020B0606020202030204" pitchFamily="34" charset="0"/>
              </a:rPr>
              <a:t>L</a:t>
            </a:r>
            <a:r>
              <a:rPr lang="en-US" sz="1200" dirty="0">
                <a:latin typeface="Arial Narrow" panose="020B0606020202030204" pitchFamily="34" charset="0"/>
              </a:rPr>
              <a:t>eft/</a:t>
            </a:r>
            <a:r>
              <a:rPr lang="en-US" sz="1200" b="1" dirty="0">
                <a:latin typeface="Arial Narrow" panose="020B0606020202030204" pitchFamily="34" charset="0"/>
              </a:rPr>
              <a:t>R</a:t>
            </a:r>
            <a:r>
              <a:rPr lang="en-US" sz="1200" dirty="0">
                <a:latin typeface="Arial Narrow" panose="020B0606020202030204" pitchFamily="34" charset="0"/>
              </a:rPr>
              <a:t>ight). Followed by the maturity of the shark (</a:t>
            </a:r>
            <a:r>
              <a:rPr lang="en-US" sz="1200" b="1" dirty="0">
                <a:latin typeface="Arial Narrow" panose="020B0606020202030204" pitchFamily="34" charset="0"/>
              </a:rPr>
              <a:t>A</a:t>
            </a:r>
            <a:r>
              <a:rPr lang="en-US" sz="1200" dirty="0">
                <a:latin typeface="Arial Narrow" panose="020B0606020202030204" pitchFamily="34" charset="0"/>
              </a:rPr>
              <a:t>dult/</a:t>
            </a:r>
            <a:r>
              <a:rPr lang="en-US" sz="1200" b="1" dirty="0">
                <a:latin typeface="Arial Narrow" panose="020B0606020202030204" pitchFamily="34" charset="0"/>
              </a:rPr>
              <a:t>S</a:t>
            </a:r>
            <a:r>
              <a:rPr lang="en-US" sz="1200" dirty="0">
                <a:latin typeface="Arial Narrow" panose="020B0606020202030204" pitchFamily="34" charset="0"/>
              </a:rPr>
              <a:t>ub-</a:t>
            </a:r>
            <a:r>
              <a:rPr lang="en-US" sz="1200" b="1" dirty="0">
                <a:latin typeface="Arial Narrow" panose="020B0606020202030204" pitchFamily="34" charset="0"/>
              </a:rPr>
              <a:t>A</a:t>
            </a:r>
            <a:r>
              <a:rPr lang="en-US" sz="1200" dirty="0">
                <a:latin typeface="Arial Narrow" panose="020B0606020202030204" pitchFamily="34" charset="0"/>
              </a:rPr>
              <a:t>dult/</a:t>
            </a:r>
            <a:r>
              <a:rPr lang="en-US" sz="1200" b="1" dirty="0">
                <a:latin typeface="Arial Narrow" panose="020B0606020202030204" pitchFamily="34" charset="0"/>
              </a:rPr>
              <a:t>J</a:t>
            </a:r>
            <a:r>
              <a:rPr lang="en-US" sz="1200" dirty="0">
                <a:latin typeface="Arial Narrow" panose="020B0606020202030204" pitchFamily="34" charset="0"/>
              </a:rPr>
              <a:t>uvenile). Then, the site code (</a:t>
            </a:r>
            <a:r>
              <a:rPr lang="en-US" sz="1200" i="1" dirty="0">
                <a:latin typeface="Arial Narrow" panose="020B0606020202030204" pitchFamily="34" charset="0"/>
              </a:rPr>
              <a:t>note: </a:t>
            </a:r>
            <a:r>
              <a:rPr lang="en-US" sz="1200" dirty="0">
                <a:latin typeface="Arial Narrow" panose="020B0606020202030204" pitchFamily="34" charset="0"/>
              </a:rPr>
              <a:t>these sharks often aggregate at a particular site at a particular time of year, e.g. </a:t>
            </a:r>
            <a:r>
              <a:rPr lang="en-US" sz="1200" b="1" dirty="0">
                <a:latin typeface="Arial Narrow" panose="020B0606020202030204" pitchFamily="34" charset="0"/>
              </a:rPr>
              <a:t>S</a:t>
            </a:r>
            <a:r>
              <a:rPr lang="en-US" sz="1200" dirty="0">
                <a:latin typeface="Arial Narrow" panose="020B0606020202030204" pitchFamily="34" charset="0"/>
              </a:rPr>
              <a:t>olitary </a:t>
            </a:r>
            <a:r>
              <a:rPr lang="en-US" sz="1200" b="1" dirty="0">
                <a:latin typeface="Arial Narrow" panose="020B0606020202030204" pitchFamily="34" charset="0"/>
              </a:rPr>
              <a:t>I</a:t>
            </a:r>
            <a:r>
              <a:rPr lang="en-US" sz="1200" dirty="0">
                <a:latin typeface="Arial Narrow" panose="020B0606020202030204" pitchFamily="34" charset="0"/>
              </a:rPr>
              <a:t>slands, </a:t>
            </a:r>
            <a:r>
              <a:rPr lang="en-US" sz="1200" b="1" dirty="0">
                <a:latin typeface="Arial Narrow" panose="020B0606020202030204" pitchFamily="34" charset="0"/>
              </a:rPr>
              <a:t>W</a:t>
            </a:r>
            <a:r>
              <a:rPr lang="en-US" sz="1200" dirty="0">
                <a:latin typeface="Arial Narrow" panose="020B0606020202030204" pitchFamily="34" charset="0"/>
              </a:rPr>
              <a:t>olf </a:t>
            </a:r>
            <a:r>
              <a:rPr lang="en-US" sz="1200" b="1" dirty="0">
                <a:latin typeface="Arial Narrow" panose="020B0606020202030204" pitchFamily="34" charset="0"/>
              </a:rPr>
              <a:t>R</a:t>
            </a:r>
            <a:r>
              <a:rPr lang="en-US" sz="1200" dirty="0">
                <a:latin typeface="Arial Narrow" panose="020B0606020202030204" pitchFamily="34" charset="0"/>
              </a:rPr>
              <a:t>ock, </a:t>
            </a:r>
            <a:r>
              <a:rPr lang="en-US" sz="1200" b="1" dirty="0">
                <a:latin typeface="Arial Narrow" panose="020B0606020202030204" pitchFamily="34" charset="0"/>
              </a:rPr>
              <a:t>F</a:t>
            </a:r>
            <a:r>
              <a:rPr lang="en-US" sz="1200" dirty="0">
                <a:latin typeface="Arial Narrow" panose="020B0606020202030204" pitchFamily="34" charset="0"/>
              </a:rPr>
              <a:t>lat </a:t>
            </a:r>
            <a:r>
              <a:rPr lang="en-US" sz="1200" b="1" dirty="0">
                <a:latin typeface="Arial Narrow" panose="020B0606020202030204" pitchFamily="34" charset="0"/>
              </a:rPr>
              <a:t>R</a:t>
            </a:r>
            <a:r>
              <a:rPr lang="en-US" sz="1200" dirty="0">
                <a:latin typeface="Arial Narrow" panose="020B0606020202030204" pitchFamily="34" charset="0"/>
              </a:rPr>
              <a:t>ock, </a:t>
            </a:r>
            <a:r>
              <a:rPr lang="en-US" sz="1200" b="1" dirty="0">
                <a:latin typeface="Arial Narrow" panose="020B0606020202030204" pitchFamily="34" charset="0"/>
              </a:rPr>
              <a:t>J</a:t>
            </a:r>
            <a:r>
              <a:rPr lang="en-US" sz="1200" dirty="0">
                <a:latin typeface="Arial Narrow" panose="020B0606020202030204" pitchFamily="34" charset="0"/>
              </a:rPr>
              <a:t>ulian </a:t>
            </a:r>
            <a:r>
              <a:rPr lang="en-US" sz="1200" b="1" dirty="0">
                <a:latin typeface="Arial Narrow" panose="020B0606020202030204" pitchFamily="34" charset="0"/>
              </a:rPr>
              <a:t>R</a:t>
            </a:r>
            <a:r>
              <a:rPr lang="en-US" sz="1200" dirty="0">
                <a:latin typeface="Arial Narrow" panose="020B0606020202030204" pitchFamily="34" charset="0"/>
              </a:rPr>
              <a:t>ocks). If applicable, any other information such as fishing gear (f) jaw injury (j) mating scars (m) pregnant (p) tag or tag tether present (t). Lastly the date, the initials of the photographer and the photo quality (</a:t>
            </a:r>
            <a:r>
              <a:rPr lang="en-US" sz="1200" b="1" dirty="0">
                <a:latin typeface="Arial Narrow" panose="020B0606020202030204" pitchFamily="34" charset="0"/>
              </a:rPr>
              <a:t>g</a:t>
            </a:r>
            <a:r>
              <a:rPr lang="en-US" sz="1200" dirty="0">
                <a:latin typeface="Arial Narrow" panose="020B0606020202030204" pitchFamily="34" charset="0"/>
              </a:rPr>
              <a:t>ood, </a:t>
            </a:r>
            <a:r>
              <a:rPr lang="en-US" sz="1200" b="1" dirty="0">
                <a:latin typeface="Arial Narrow" panose="020B0606020202030204" pitchFamily="34" charset="0"/>
              </a:rPr>
              <a:t>m</a:t>
            </a:r>
            <a:r>
              <a:rPr lang="en-US" sz="1200" dirty="0">
                <a:latin typeface="Arial Narrow" panose="020B0606020202030204" pitchFamily="34" charset="0"/>
              </a:rPr>
              <a:t>edium, </a:t>
            </a:r>
            <a:r>
              <a:rPr lang="en-US" sz="1200" b="1" dirty="0">
                <a:latin typeface="Arial Narrow" panose="020B0606020202030204" pitchFamily="34" charset="0"/>
              </a:rPr>
              <a:t>p</a:t>
            </a:r>
            <a:r>
              <a:rPr lang="en-US" sz="1200" dirty="0">
                <a:latin typeface="Arial Narrow" panose="020B0606020202030204" pitchFamily="34" charset="0"/>
              </a:rPr>
              <a:t>oor)</a:t>
            </a:r>
            <a:r>
              <a:rPr lang="en-US" sz="1200" baseline="30000" dirty="0">
                <a:latin typeface="Arial Narrow" panose="020B0606020202030204" pitchFamily="34" charset="0"/>
              </a:rPr>
              <a:t>[2]</a:t>
            </a:r>
            <a:r>
              <a:rPr lang="en-US" sz="1200" dirty="0">
                <a:latin typeface="Arial Narrow" panose="020B0606020202030204" pitchFamily="34" charset="0"/>
              </a:rPr>
              <a:t>. </a:t>
            </a:r>
            <a:endParaRPr lang="en-AU" sz="1200" dirty="0">
              <a:latin typeface="Arial Narrow" panose="020B0606020202030204" pitchFamily="34" charset="0"/>
            </a:endParaRPr>
          </a:p>
        </p:txBody>
      </p:sp>
      <p:pic>
        <p:nvPicPr>
          <p:cNvPr id="29" name="Picture 28">
            <a:extLst>
              <a:ext uri="{FF2B5EF4-FFF2-40B4-BE49-F238E27FC236}">
                <a16:creationId xmlns:a16="http://schemas.microsoft.com/office/drawing/2014/main" id="{78FD6B81-48D6-4D7D-A2EE-0FB02A70A096}"/>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a:off x="647386" y="1531644"/>
            <a:ext cx="713741" cy="234879"/>
          </a:xfrm>
          <a:prstGeom prst="rect">
            <a:avLst/>
          </a:prstGeom>
        </p:spPr>
      </p:pic>
      <p:pic>
        <p:nvPicPr>
          <p:cNvPr id="47" name="Picture 46">
            <a:extLst>
              <a:ext uri="{FF2B5EF4-FFF2-40B4-BE49-F238E27FC236}">
                <a16:creationId xmlns:a16="http://schemas.microsoft.com/office/drawing/2014/main" id="{EB5F11F3-343E-4E31-BFDA-98798EA609AD}"/>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a:off x="1038938" y="1773024"/>
            <a:ext cx="713741" cy="234879"/>
          </a:xfrm>
          <a:prstGeom prst="rect">
            <a:avLst/>
          </a:prstGeom>
        </p:spPr>
      </p:pic>
      <p:pic>
        <p:nvPicPr>
          <p:cNvPr id="48" name="Picture 47">
            <a:extLst>
              <a:ext uri="{FF2B5EF4-FFF2-40B4-BE49-F238E27FC236}">
                <a16:creationId xmlns:a16="http://schemas.microsoft.com/office/drawing/2014/main" id="{32A55C15-958B-47E2-A418-6FCFEC9EEBC8}"/>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a:off x="699223" y="2028346"/>
            <a:ext cx="713741" cy="234879"/>
          </a:xfrm>
          <a:prstGeom prst="rect">
            <a:avLst/>
          </a:prstGeom>
        </p:spPr>
      </p:pic>
      <p:pic>
        <p:nvPicPr>
          <p:cNvPr id="49" name="Picture 48">
            <a:extLst>
              <a:ext uri="{FF2B5EF4-FFF2-40B4-BE49-F238E27FC236}">
                <a16:creationId xmlns:a16="http://schemas.microsoft.com/office/drawing/2014/main" id="{108A9905-9971-4B79-8C98-106A1B8A666F}"/>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a:off x="1521955" y="1977562"/>
            <a:ext cx="713741" cy="234879"/>
          </a:xfrm>
          <a:prstGeom prst="rect">
            <a:avLst/>
          </a:prstGeom>
        </p:spPr>
      </p:pic>
      <p:pic>
        <p:nvPicPr>
          <p:cNvPr id="51" name="Picture 50">
            <a:extLst>
              <a:ext uri="{FF2B5EF4-FFF2-40B4-BE49-F238E27FC236}">
                <a16:creationId xmlns:a16="http://schemas.microsoft.com/office/drawing/2014/main" id="{1BFD24F4-E052-46A9-9B61-6D59FC505D83}"/>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a:off x="1004257" y="2697898"/>
            <a:ext cx="713741" cy="234879"/>
          </a:xfrm>
          <a:prstGeom prst="rect">
            <a:avLst/>
          </a:prstGeom>
        </p:spPr>
      </p:pic>
      <p:pic>
        <p:nvPicPr>
          <p:cNvPr id="53" name="Picture 52">
            <a:extLst>
              <a:ext uri="{FF2B5EF4-FFF2-40B4-BE49-F238E27FC236}">
                <a16:creationId xmlns:a16="http://schemas.microsoft.com/office/drawing/2014/main" id="{6E8223FB-ADF9-4A1A-9C7B-135472463354}"/>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a:off x="1323272" y="3509234"/>
            <a:ext cx="713741" cy="234879"/>
          </a:xfrm>
          <a:prstGeom prst="rect">
            <a:avLst/>
          </a:prstGeom>
        </p:spPr>
      </p:pic>
      <p:pic>
        <p:nvPicPr>
          <p:cNvPr id="54" name="Picture 53">
            <a:extLst>
              <a:ext uri="{FF2B5EF4-FFF2-40B4-BE49-F238E27FC236}">
                <a16:creationId xmlns:a16="http://schemas.microsoft.com/office/drawing/2014/main" id="{00F5CFAC-CED0-4E1A-B3D4-C89E6F51C8F4}"/>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a:off x="1863646" y="3266651"/>
            <a:ext cx="713741" cy="234879"/>
          </a:xfrm>
          <a:prstGeom prst="rect">
            <a:avLst/>
          </a:prstGeom>
        </p:spPr>
      </p:pic>
      <p:pic>
        <p:nvPicPr>
          <p:cNvPr id="56" name="Picture 55">
            <a:extLst>
              <a:ext uri="{FF2B5EF4-FFF2-40B4-BE49-F238E27FC236}">
                <a16:creationId xmlns:a16="http://schemas.microsoft.com/office/drawing/2014/main" id="{B3DD4F93-1211-4699-8D32-C21FC3D9D4E8}"/>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a:off x="2390988" y="3416989"/>
            <a:ext cx="923383" cy="303868"/>
          </a:xfrm>
          <a:prstGeom prst="rect">
            <a:avLst/>
          </a:prstGeom>
        </p:spPr>
      </p:pic>
      <p:pic>
        <p:nvPicPr>
          <p:cNvPr id="63" name="Picture 62">
            <a:extLst>
              <a:ext uri="{FF2B5EF4-FFF2-40B4-BE49-F238E27FC236}">
                <a16:creationId xmlns:a16="http://schemas.microsoft.com/office/drawing/2014/main" id="{7D45BB52-B3EF-40D9-B906-91176E172142}"/>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a:off x="1319862" y="2888223"/>
            <a:ext cx="925432" cy="304543"/>
          </a:xfrm>
          <a:prstGeom prst="rect">
            <a:avLst/>
          </a:prstGeom>
        </p:spPr>
      </p:pic>
      <p:pic>
        <p:nvPicPr>
          <p:cNvPr id="65" name="Picture 64">
            <a:extLst>
              <a:ext uri="{FF2B5EF4-FFF2-40B4-BE49-F238E27FC236}">
                <a16:creationId xmlns:a16="http://schemas.microsoft.com/office/drawing/2014/main" id="{2415F1D2-FFB8-4C89-AA34-EFFCBD275496}"/>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a:off x="5420230" y="1539301"/>
            <a:ext cx="713741" cy="234879"/>
          </a:xfrm>
          <a:prstGeom prst="rect">
            <a:avLst/>
          </a:prstGeom>
        </p:spPr>
      </p:pic>
      <p:pic>
        <p:nvPicPr>
          <p:cNvPr id="66" name="Picture 65">
            <a:extLst>
              <a:ext uri="{FF2B5EF4-FFF2-40B4-BE49-F238E27FC236}">
                <a16:creationId xmlns:a16="http://schemas.microsoft.com/office/drawing/2014/main" id="{98F41008-83EC-4D55-A0D5-31D095A54851}"/>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a:off x="5528283" y="1767007"/>
            <a:ext cx="713741" cy="234879"/>
          </a:xfrm>
          <a:prstGeom prst="rect">
            <a:avLst/>
          </a:prstGeom>
        </p:spPr>
      </p:pic>
      <p:pic>
        <p:nvPicPr>
          <p:cNvPr id="69" name="Picture 68">
            <a:extLst>
              <a:ext uri="{FF2B5EF4-FFF2-40B4-BE49-F238E27FC236}">
                <a16:creationId xmlns:a16="http://schemas.microsoft.com/office/drawing/2014/main" id="{AF876439-2153-4B28-8BC7-B9358B9A7028}"/>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a:off x="4184042" y="2561948"/>
            <a:ext cx="872006" cy="286961"/>
          </a:xfrm>
          <a:prstGeom prst="rect">
            <a:avLst/>
          </a:prstGeom>
        </p:spPr>
      </p:pic>
      <p:pic>
        <p:nvPicPr>
          <p:cNvPr id="74" name="Picture 73">
            <a:extLst>
              <a:ext uri="{FF2B5EF4-FFF2-40B4-BE49-F238E27FC236}">
                <a16:creationId xmlns:a16="http://schemas.microsoft.com/office/drawing/2014/main" id="{ED5D92DA-2A3A-4997-AB7A-FA7483043BD5}"/>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a:off x="1423950" y="1525143"/>
            <a:ext cx="980493" cy="322662"/>
          </a:xfrm>
          <a:prstGeom prst="rect">
            <a:avLst/>
          </a:prstGeom>
        </p:spPr>
      </p:pic>
      <p:pic>
        <p:nvPicPr>
          <p:cNvPr id="76" name="Picture 75">
            <a:extLst>
              <a:ext uri="{FF2B5EF4-FFF2-40B4-BE49-F238E27FC236}">
                <a16:creationId xmlns:a16="http://schemas.microsoft.com/office/drawing/2014/main" id="{7E61B652-E4C0-4E5B-BE14-DA39979E001A}"/>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a:off x="4272423" y="1519751"/>
            <a:ext cx="713741" cy="234879"/>
          </a:xfrm>
          <a:prstGeom prst="rect">
            <a:avLst/>
          </a:prstGeom>
        </p:spPr>
      </p:pic>
      <p:pic>
        <p:nvPicPr>
          <p:cNvPr id="78" name="Picture 77">
            <a:extLst>
              <a:ext uri="{FF2B5EF4-FFF2-40B4-BE49-F238E27FC236}">
                <a16:creationId xmlns:a16="http://schemas.microsoft.com/office/drawing/2014/main" id="{562788A1-C6FF-4DB5-99F8-33FFCA741B4F}"/>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a:off x="5637454" y="2567465"/>
            <a:ext cx="713741" cy="234879"/>
          </a:xfrm>
          <a:prstGeom prst="rect">
            <a:avLst/>
          </a:prstGeom>
        </p:spPr>
      </p:pic>
      <p:pic>
        <p:nvPicPr>
          <p:cNvPr id="79" name="Picture 78">
            <a:extLst>
              <a:ext uri="{FF2B5EF4-FFF2-40B4-BE49-F238E27FC236}">
                <a16:creationId xmlns:a16="http://schemas.microsoft.com/office/drawing/2014/main" id="{08E9DFF7-5527-4BCB-AB39-CCAE49FA3AF9}"/>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a:off x="5120015" y="2395267"/>
            <a:ext cx="713741" cy="234879"/>
          </a:xfrm>
          <a:prstGeom prst="rect">
            <a:avLst/>
          </a:prstGeom>
        </p:spPr>
      </p:pic>
      <p:pic>
        <p:nvPicPr>
          <p:cNvPr id="81" name="Picture 80">
            <a:extLst>
              <a:ext uri="{FF2B5EF4-FFF2-40B4-BE49-F238E27FC236}">
                <a16:creationId xmlns:a16="http://schemas.microsoft.com/office/drawing/2014/main" id="{F7C3E1FB-C485-4EC2-9FF3-C7FA27F427BE}"/>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a:off x="5095306" y="2884706"/>
            <a:ext cx="961178" cy="316306"/>
          </a:xfrm>
          <a:prstGeom prst="rect">
            <a:avLst/>
          </a:prstGeom>
        </p:spPr>
      </p:pic>
      <p:pic>
        <p:nvPicPr>
          <p:cNvPr id="9" name="Picture 8" descr="A shark in the middle of a fish&#10;&#10;Description automatically generated">
            <a:extLst>
              <a:ext uri="{FF2B5EF4-FFF2-40B4-BE49-F238E27FC236}">
                <a16:creationId xmlns:a16="http://schemas.microsoft.com/office/drawing/2014/main" id="{68259E89-C419-4933-B753-C294BC1E440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58380" y="2293990"/>
            <a:ext cx="752062" cy="247490"/>
          </a:xfrm>
          <a:prstGeom prst="rect">
            <a:avLst/>
          </a:prstGeom>
        </p:spPr>
      </p:pic>
      <p:pic>
        <p:nvPicPr>
          <p:cNvPr id="84" name="Picture 83" descr="A shark in the middle of a fish&#10;&#10;Description automatically generated">
            <a:extLst>
              <a:ext uri="{FF2B5EF4-FFF2-40B4-BE49-F238E27FC236}">
                <a16:creationId xmlns:a16="http://schemas.microsoft.com/office/drawing/2014/main" id="{2E0D37ED-BC8F-41D7-91FA-23D2F2064BC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86383" y="1738676"/>
            <a:ext cx="752062" cy="247490"/>
          </a:xfrm>
          <a:prstGeom prst="rect">
            <a:avLst/>
          </a:prstGeom>
        </p:spPr>
      </p:pic>
      <p:pic>
        <p:nvPicPr>
          <p:cNvPr id="85" name="Picture 84" descr="A shark in the middle of a fish&#10;&#10;Description automatically generated">
            <a:extLst>
              <a:ext uri="{FF2B5EF4-FFF2-40B4-BE49-F238E27FC236}">
                <a16:creationId xmlns:a16="http://schemas.microsoft.com/office/drawing/2014/main" id="{6E333288-0BD4-446E-9F63-2827BB3DBA4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40186" y="2217656"/>
            <a:ext cx="1009998" cy="332372"/>
          </a:xfrm>
          <a:prstGeom prst="rect">
            <a:avLst/>
          </a:prstGeom>
        </p:spPr>
      </p:pic>
      <p:pic>
        <p:nvPicPr>
          <p:cNvPr id="88" name="Picture 87" descr="A shark in the middle of a fish&#10;&#10;Description automatically generated">
            <a:extLst>
              <a:ext uri="{FF2B5EF4-FFF2-40B4-BE49-F238E27FC236}">
                <a16:creationId xmlns:a16="http://schemas.microsoft.com/office/drawing/2014/main" id="{F4B019F0-8A7E-487A-A5CA-E48BEC5D2A1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90797" y="3088498"/>
            <a:ext cx="968695" cy="318780"/>
          </a:xfrm>
          <a:prstGeom prst="rect">
            <a:avLst/>
          </a:prstGeom>
        </p:spPr>
      </p:pic>
      <p:pic>
        <p:nvPicPr>
          <p:cNvPr id="89" name="Picture 88" descr="A shark in the middle of a fish&#10;&#10;Description automatically generated">
            <a:extLst>
              <a:ext uri="{FF2B5EF4-FFF2-40B4-BE49-F238E27FC236}">
                <a16:creationId xmlns:a16="http://schemas.microsoft.com/office/drawing/2014/main" id="{30F9F12F-198F-405E-904E-AC49E5808F9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289210" y="2071423"/>
            <a:ext cx="1012116" cy="333069"/>
          </a:xfrm>
          <a:prstGeom prst="rect">
            <a:avLst/>
          </a:prstGeom>
        </p:spPr>
      </p:pic>
      <p:pic>
        <p:nvPicPr>
          <p:cNvPr id="91" name="Picture 90" descr="A shark in the middle of a fish&#10;&#10;Description automatically generated">
            <a:extLst>
              <a:ext uri="{FF2B5EF4-FFF2-40B4-BE49-F238E27FC236}">
                <a16:creationId xmlns:a16="http://schemas.microsoft.com/office/drawing/2014/main" id="{140CAC2A-4D71-44F1-9E8A-8CEDC5B64D1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410740" y="3753535"/>
            <a:ext cx="667645" cy="219710"/>
          </a:xfrm>
          <a:prstGeom prst="rect">
            <a:avLst/>
          </a:prstGeom>
        </p:spPr>
      </p:pic>
      <p:pic>
        <p:nvPicPr>
          <p:cNvPr id="93" name="Picture 92">
            <a:extLst>
              <a:ext uri="{FF2B5EF4-FFF2-40B4-BE49-F238E27FC236}">
                <a16:creationId xmlns:a16="http://schemas.microsoft.com/office/drawing/2014/main" id="{2DBCFD28-1ABE-41D0-891D-F94B0577E8E4}"/>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a:off x="1813846" y="3657944"/>
            <a:ext cx="713741" cy="234879"/>
          </a:xfrm>
          <a:prstGeom prst="rect">
            <a:avLst/>
          </a:prstGeom>
        </p:spPr>
      </p:pic>
      <p:pic>
        <p:nvPicPr>
          <p:cNvPr id="1026" name="Picture 2" descr="Related image">
            <a:extLst>
              <a:ext uri="{FF2B5EF4-FFF2-40B4-BE49-F238E27FC236}">
                <a16:creationId xmlns:a16="http://schemas.microsoft.com/office/drawing/2014/main" id="{339EFBD5-AD65-4FCF-BD9E-53859EF93497}"/>
              </a:ext>
            </a:extLst>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rot="18488047">
            <a:off x="578862" y="2348192"/>
            <a:ext cx="594680" cy="387046"/>
          </a:xfrm>
          <a:prstGeom prst="rect">
            <a:avLst/>
          </a:prstGeom>
          <a:noFill/>
          <a:extLst>
            <a:ext uri="{909E8E84-426E-40DD-AFC4-6F175D3DCCD1}">
              <a14:hiddenFill xmlns:a14="http://schemas.microsoft.com/office/drawing/2010/main">
                <a:solidFill>
                  <a:srgbClr val="FFFFFF"/>
                </a:solidFill>
              </a14:hiddenFill>
            </a:ext>
          </a:extLst>
        </p:spPr>
      </p:pic>
      <p:sp>
        <p:nvSpPr>
          <p:cNvPr id="97" name="Rectangle 96">
            <a:extLst>
              <a:ext uri="{FF2B5EF4-FFF2-40B4-BE49-F238E27FC236}">
                <a16:creationId xmlns:a16="http://schemas.microsoft.com/office/drawing/2014/main" id="{AD3479EC-86A1-4F91-9C9D-D5273B8C406C}"/>
              </a:ext>
            </a:extLst>
          </p:cNvPr>
          <p:cNvSpPr/>
          <p:nvPr/>
        </p:nvSpPr>
        <p:spPr>
          <a:xfrm>
            <a:off x="1074464" y="2393389"/>
            <a:ext cx="71062" cy="17633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42" name="Picture 2" descr="Related image">
            <a:extLst>
              <a:ext uri="{FF2B5EF4-FFF2-40B4-BE49-F238E27FC236}">
                <a16:creationId xmlns:a16="http://schemas.microsoft.com/office/drawing/2014/main" id="{F0448F74-3987-40AA-8A72-D59CCD5D8CF6}"/>
              </a:ext>
            </a:extLst>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rot="2401508">
            <a:off x="4575129" y="2836304"/>
            <a:ext cx="594680" cy="387046"/>
          </a:xfrm>
          <a:prstGeom prst="rect">
            <a:avLst/>
          </a:prstGeom>
          <a:noFill/>
          <a:extLst>
            <a:ext uri="{909E8E84-426E-40DD-AFC4-6F175D3DCCD1}">
              <a14:hiddenFill xmlns:a14="http://schemas.microsoft.com/office/drawing/2010/main">
                <a:solidFill>
                  <a:srgbClr val="FFFFFF"/>
                </a:solidFill>
              </a14:hiddenFill>
            </a:ext>
          </a:extLst>
        </p:spPr>
      </p:pic>
      <p:sp>
        <p:nvSpPr>
          <p:cNvPr id="98" name="Freeform: Shape 97">
            <a:extLst>
              <a:ext uri="{FF2B5EF4-FFF2-40B4-BE49-F238E27FC236}">
                <a16:creationId xmlns:a16="http://schemas.microsoft.com/office/drawing/2014/main" id="{544DB177-CAC4-4416-9A87-493B7ED2B4E6}"/>
              </a:ext>
            </a:extLst>
          </p:cNvPr>
          <p:cNvSpPr/>
          <p:nvPr/>
        </p:nvSpPr>
        <p:spPr>
          <a:xfrm>
            <a:off x="2092682" y="1432653"/>
            <a:ext cx="2052588" cy="1872773"/>
          </a:xfrm>
          <a:custGeom>
            <a:avLst/>
            <a:gdLst>
              <a:gd name="connsiteX0" fmla="*/ 110836 w 1905029"/>
              <a:gd name="connsiteY0" fmla="*/ 1558636 h 1787694"/>
              <a:gd name="connsiteX1" fmla="*/ 207818 w 1905029"/>
              <a:gd name="connsiteY1" fmla="*/ 1517072 h 1787694"/>
              <a:gd name="connsiteX2" fmla="*/ 228600 w 1905029"/>
              <a:gd name="connsiteY2" fmla="*/ 1510145 h 1787694"/>
              <a:gd name="connsiteX3" fmla="*/ 367145 w 1905029"/>
              <a:gd name="connsiteY3" fmla="*/ 1496291 h 1787694"/>
              <a:gd name="connsiteX4" fmla="*/ 415636 w 1905029"/>
              <a:gd name="connsiteY4" fmla="*/ 1468582 h 1787694"/>
              <a:gd name="connsiteX5" fmla="*/ 429491 w 1905029"/>
              <a:gd name="connsiteY5" fmla="*/ 1447800 h 1787694"/>
              <a:gd name="connsiteX6" fmla="*/ 471054 w 1905029"/>
              <a:gd name="connsiteY6" fmla="*/ 1420091 h 1787694"/>
              <a:gd name="connsiteX7" fmla="*/ 471054 w 1905029"/>
              <a:gd name="connsiteY7" fmla="*/ 1281545 h 1787694"/>
              <a:gd name="connsiteX8" fmla="*/ 457200 w 1905029"/>
              <a:gd name="connsiteY8" fmla="*/ 1260763 h 1787694"/>
              <a:gd name="connsiteX9" fmla="*/ 450273 w 1905029"/>
              <a:gd name="connsiteY9" fmla="*/ 1233054 h 1787694"/>
              <a:gd name="connsiteX10" fmla="*/ 235527 w 1905029"/>
              <a:gd name="connsiteY10" fmla="*/ 1184563 h 1787694"/>
              <a:gd name="connsiteX11" fmla="*/ 180109 w 1905029"/>
              <a:gd name="connsiteY11" fmla="*/ 1156854 h 1787694"/>
              <a:gd name="connsiteX12" fmla="*/ 152400 w 1905029"/>
              <a:gd name="connsiteY12" fmla="*/ 1136072 h 1787694"/>
              <a:gd name="connsiteX13" fmla="*/ 83127 w 1905029"/>
              <a:gd name="connsiteY13" fmla="*/ 1087582 h 1787694"/>
              <a:gd name="connsiteX14" fmla="*/ 69273 w 1905029"/>
              <a:gd name="connsiteY14" fmla="*/ 1066800 h 1787694"/>
              <a:gd name="connsiteX15" fmla="*/ 27709 w 1905029"/>
              <a:gd name="connsiteY15" fmla="*/ 1004454 h 1787694"/>
              <a:gd name="connsiteX16" fmla="*/ 0 w 1905029"/>
              <a:gd name="connsiteY16" fmla="*/ 962891 h 1787694"/>
              <a:gd name="connsiteX17" fmla="*/ 13854 w 1905029"/>
              <a:gd name="connsiteY17" fmla="*/ 831272 h 1787694"/>
              <a:gd name="connsiteX18" fmla="*/ 20782 w 1905029"/>
              <a:gd name="connsiteY18" fmla="*/ 810491 h 1787694"/>
              <a:gd name="connsiteX19" fmla="*/ 55418 w 1905029"/>
              <a:gd name="connsiteY19" fmla="*/ 762000 h 1787694"/>
              <a:gd name="connsiteX20" fmla="*/ 76200 w 1905029"/>
              <a:gd name="connsiteY20" fmla="*/ 741218 h 1787694"/>
              <a:gd name="connsiteX21" fmla="*/ 103909 w 1905029"/>
              <a:gd name="connsiteY21" fmla="*/ 734291 h 1787694"/>
              <a:gd name="connsiteX22" fmla="*/ 166254 w 1905029"/>
              <a:gd name="connsiteY22" fmla="*/ 692727 h 1787694"/>
              <a:gd name="connsiteX23" fmla="*/ 207818 w 1905029"/>
              <a:gd name="connsiteY23" fmla="*/ 665018 h 1787694"/>
              <a:gd name="connsiteX24" fmla="*/ 263236 w 1905029"/>
              <a:gd name="connsiteY24" fmla="*/ 609600 h 1787694"/>
              <a:gd name="connsiteX25" fmla="*/ 332509 w 1905029"/>
              <a:gd name="connsiteY25" fmla="*/ 547254 h 1787694"/>
              <a:gd name="connsiteX26" fmla="*/ 394854 w 1905029"/>
              <a:gd name="connsiteY26" fmla="*/ 505691 h 1787694"/>
              <a:gd name="connsiteX27" fmla="*/ 415636 w 1905029"/>
              <a:gd name="connsiteY27" fmla="*/ 491836 h 1787694"/>
              <a:gd name="connsiteX28" fmla="*/ 547254 w 1905029"/>
              <a:gd name="connsiteY28" fmla="*/ 477982 h 1787694"/>
              <a:gd name="connsiteX29" fmla="*/ 616527 w 1905029"/>
              <a:gd name="connsiteY29" fmla="*/ 415636 h 1787694"/>
              <a:gd name="connsiteX30" fmla="*/ 623454 w 1905029"/>
              <a:gd name="connsiteY30" fmla="*/ 394854 h 1787694"/>
              <a:gd name="connsiteX31" fmla="*/ 644236 w 1905029"/>
              <a:gd name="connsiteY31" fmla="*/ 346363 h 1787694"/>
              <a:gd name="connsiteX32" fmla="*/ 658091 w 1905029"/>
              <a:gd name="connsiteY32" fmla="*/ 297872 h 1787694"/>
              <a:gd name="connsiteX33" fmla="*/ 665018 w 1905029"/>
              <a:gd name="connsiteY33" fmla="*/ 256309 h 1787694"/>
              <a:gd name="connsiteX34" fmla="*/ 678873 w 1905029"/>
              <a:gd name="connsiteY34" fmla="*/ 235527 h 1787694"/>
              <a:gd name="connsiteX35" fmla="*/ 692727 w 1905029"/>
              <a:gd name="connsiteY35" fmla="*/ 207818 h 1787694"/>
              <a:gd name="connsiteX36" fmla="*/ 713509 w 1905029"/>
              <a:gd name="connsiteY36" fmla="*/ 138545 h 1787694"/>
              <a:gd name="connsiteX37" fmla="*/ 741218 w 1905029"/>
              <a:gd name="connsiteY37" fmla="*/ 103909 h 1787694"/>
              <a:gd name="connsiteX38" fmla="*/ 748145 w 1905029"/>
              <a:gd name="connsiteY38" fmla="*/ 83127 h 1787694"/>
              <a:gd name="connsiteX39" fmla="*/ 782782 w 1905029"/>
              <a:gd name="connsiteY39" fmla="*/ 55418 h 1787694"/>
              <a:gd name="connsiteX40" fmla="*/ 803564 w 1905029"/>
              <a:gd name="connsiteY40" fmla="*/ 48491 h 1787694"/>
              <a:gd name="connsiteX41" fmla="*/ 852054 w 1905029"/>
              <a:gd name="connsiteY41" fmla="*/ 34636 h 1787694"/>
              <a:gd name="connsiteX42" fmla="*/ 935182 w 1905029"/>
              <a:gd name="connsiteY42" fmla="*/ 13854 h 1787694"/>
              <a:gd name="connsiteX43" fmla="*/ 955964 w 1905029"/>
              <a:gd name="connsiteY43" fmla="*/ 6927 h 1787694"/>
              <a:gd name="connsiteX44" fmla="*/ 1039091 w 1905029"/>
              <a:gd name="connsiteY44" fmla="*/ 0 h 1787694"/>
              <a:gd name="connsiteX45" fmla="*/ 1413164 w 1905029"/>
              <a:gd name="connsiteY45" fmla="*/ 6927 h 1787694"/>
              <a:gd name="connsiteX46" fmla="*/ 1489364 w 1905029"/>
              <a:gd name="connsiteY46" fmla="*/ 13854 h 1787694"/>
              <a:gd name="connsiteX47" fmla="*/ 1517073 w 1905029"/>
              <a:gd name="connsiteY47" fmla="*/ 27709 h 1787694"/>
              <a:gd name="connsiteX48" fmla="*/ 1558636 w 1905029"/>
              <a:gd name="connsiteY48" fmla="*/ 34636 h 1787694"/>
              <a:gd name="connsiteX49" fmla="*/ 1572491 w 1905029"/>
              <a:gd name="connsiteY49" fmla="*/ 55418 h 1787694"/>
              <a:gd name="connsiteX50" fmla="*/ 1517073 w 1905029"/>
              <a:gd name="connsiteY50" fmla="*/ 180109 h 1787694"/>
              <a:gd name="connsiteX51" fmla="*/ 1496291 w 1905029"/>
              <a:gd name="connsiteY51" fmla="*/ 193963 h 1787694"/>
              <a:gd name="connsiteX52" fmla="*/ 1440873 w 1905029"/>
              <a:gd name="connsiteY52" fmla="*/ 235527 h 1787694"/>
              <a:gd name="connsiteX53" fmla="*/ 1440873 w 1905029"/>
              <a:gd name="connsiteY53" fmla="*/ 332509 h 1787694"/>
              <a:gd name="connsiteX54" fmla="*/ 1461654 w 1905029"/>
              <a:gd name="connsiteY54" fmla="*/ 346363 h 1787694"/>
              <a:gd name="connsiteX55" fmla="*/ 1482436 w 1905029"/>
              <a:gd name="connsiteY55" fmla="*/ 353291 h 1787694"/>
              <a:gd name="connsiteX56" fmla="*/ 1510145 w 1905029"/>
              <a:gd name="connsiteY56" fmla="*/ 367145 h 1787694"/>
              <a:gd name="connsiteX57" fmla="*/ 1579418 w 1905029"/>
              <a:gd name="connsiteY57" fmla="*/ 381000 h 1787694"/>
              <a:gd name="connsiteX58" fmla="*/ 1634836 w 1905029"/>
              <a:gd name="connsiteY58" fmla="*/ 415636 h 1787694"/>
              <a:gd name="connsiteX59" fmla="*/ 1641764 w 1905029"/>
              <a:gd name="connsiteY59" fmla="*/ 436418 h 1787694"/>
              <a:gd name="connsiteX60" fmla="*/ 1648691 w 1905029"/>
              <a:gd name="connsiteY60" fmla="*/ 471054 h 1787694"/>
              <a:gd name="connsiteX61" fmla="*/ 1655618 w 1905029"/>
              <a:gd name="connsiteY61" fmla="*/ 519545 h 1787694"/>
              <a:gd name="connsiteX62" fmla="*/ 1676400 w 1905029"/>
              <a:gd name="connsiteY62" fmla="*/ 540327 h 1787694"/>
              <a:gd name="connsiteX63" fmla="*/ 1724891 w 1905029"/>
              <a:gd name="connsiteY63" fmla="*/ 588818 h 1787694"/>
              <a:gd name="connsiteX64" fmla="*/ 1738745 w 1905029"/>
              <a:gd name="connsiteY64" fmla="*/ 609600 h 1787694"/>
              <a:gd name="connsiteX65" fmla="*/ 1759527 w 1905029"/>
              <a:gd name="connsiteY65" fmla="*/ 616527 h 1787694"/>
              <a:gd name="connsiteX66" fmla="*/ 1794164 w 1905029"/>
              <a:gd name="connsiteY66" fmla="*/ 630382 h 1787694"/>
              <a:gd name="connsiteX67" fmla="*/ 1814945 w 1905029"/>
              <a:gd name="connsiteY67" fmla="*/ 651163 h 1787694"/>
              <a:gd name="connsiteX68" fmla="*/ 1808018 w 1905029"/>
              <a:gd name="connsiteY68" fmla="*/ 768927 h 1787694"/>
              <a:gd name="connsiteX69" fmla="*/ 1787236 w 1905029"/>
              <a:gd name="connsiteY69" fmla="*/ 803563 h 1787694"/>
              <a:gd name="connsiteX70" fmla="*/ 1773382 w 1905029"/>
              <a:gd name="connsiteY70" fmla="*/ 852054 h 1787694"/>
              <a:gd name="connsiteX71" fmla="*/ 1787236 w 1905029"/>
              <a:gd name="connsiteY71" fmla="*/ 949036 h 1787694"/>
              <a:gd name="connsiteX72" fmla="*/ 1814945 w 1905029"/>
              <a:gd name="connsiteY72" fmla="*/ 969818 h 1787694"/>
              <a:gd name="connsiteX73" fmla="*/ 1863436 w 1905029"/>
              <a:gd name="connsiteY73" fmla="*/ 990600 h 1787694"/>
              <a:gd name="connsiteX74" fmla="*/ 1905000 w 1905029"/>
              <a:gd name="connsiteY74" fmla="*/ 1052945 h 1787694"/>
              <a:gd name="connsiteX75" fmla="*/ 1898073 w 1905029"/>
              <a:gd name="connsiteY75" fmla="*/ 1212272 h 1787694"/>
              <a:gd name="connsiteX76" fmla="*/ 1891145 w 1905029"/>
              <a:gd name="connsiteY76" fmla="*/ 1253836 h 1787694"/>
              <a:gd name="connsiteX77" fmla="*/ 1877291 w 1905029"/>
              <a:gd name="connsiteY77" fmla="*/ 1281545 h 1787694"/>
              <a:gd name="connsiteX78" fmla="*/ 1863436 w 1905029"/>
              <a:gd name="connsiteY78" fmla="*/ 1302327 h 1787694"/>
              <a:gd name="connsiteX79" fmla="*/ 1842654 w 1905029"/>
              <a:gd name="connsiteY79" fmla="*/ 1316182 h 1787694"/>
              <a:gd name="connsiteX80" fmla="*/ 1808018 w 1905029"/>
              <a:gd name="connsiteY80" fmla="*/ 1336963 h 1787694"/>
              <a:gd name="connsiteX81" fmla="*/ 1780309 w 1905029"/>
              <a:gd name="connsiteY81" fmla="*/ 1343891 h 1787694"/>
              <a:gd name="connsiteX82" fmla="*/ 1738745 w 1905029"/>
              <a:gd name="connsiteY82" fmla="*/ 1357745 h 1787694"/>
              <a:gd name="connsiteX83" fmla="*/ 1717964 w 1905029"/>
              <a:gd name="connsiteY83" fmla="*/ 1371600 h 1787694"/>
              <a:gd name="connsiteX84" fmla="*/ 1697182 w 1905029"/>
              <a:gd name="connsiteY84" fmla="*/ 1440872 h 1787694"/>
              <a:gd name="connsiteX85" fmla="*/ 1690254 w 1905029"/>
              <a:gd name="connsiteY85" fmla="*/ 1579418 h 1787694"/>
              <a:gd name="connsiteX86" fmla="*/ 1662545 w 1905029"/>
              <a:gd name="connsiteY86" fmla="*/ 1655618 h 1787694"/>
              <a:gd name="connsiteX87" fmla="*/ 1634836 w 1905029"/>
              <a:gd name="connsiteY87" fmla="*/ 1704109 h 1787694"/>
              <a:gd name="connsiteX88" fmla="*/ 1593273 w 1905029"/>
              <a:gd name="connsiteY88" fmla="*/ 1752600 h 1787694"/>
              <a:gd name="connsiteX89" fmla="*/ 1524000 w 1905029"/>
              <a:gd name="connsiteY89" fmla="*/ 1773382 h 1787694"/>
              <a:gd name="connsiteX90" fmla="*/ 1503218 w 1905029"/>
              <a:gd name="connsiteY90" fmla="*/ 1787236 h 1787694"/>
              <a:gd name="connsiteX91" fmla="*/ 1364673 w 1905029"/>
              <a:gd name="connsiteY91" fmla="*/ 1766454 h 1787694"/>
              <a:gd name="connsiteX92" fmla="*/ 1330036 w 1905029"/>
              <a:gd name="connsiteY92" fmla="*/ 1752600 h 1787694"/>
              <a:gd name="connsiteX93" fmla="*/ 1184564 w 1905029"/>
              <a:gd name="connsiteY93" fmla="*/ 1738745 h 1787694"/>
              <a:gd name="connsiteX94" fmla="*/ 1156854 w 1905029"/>
              <a:gd name="connsiteY94" fmla="*/ 1731818 h 1787694"/>
              <a:gd name="connsiteX95" fmla="*/ 928254 w 1905029"/>
              <a:gd name="connsiteY95" fmla="*/ 1745672 h 1787694"/>
              <a:gd name="connsiteX96" fmla="*/ 699654 w 1905029"/>
              <a:gd name="connsiteY96" fmla="*/ 1738745 h 1787694"/>
              <a:gd name="connsiteX97" fmla="*/ 609600 w 1905029"/>
              <a:gd name="connsiteY97" fmla="*/ 1724891 h 1787694"/>
              <a:gd name="connsiteX98" fmla="*/ 540327 w 1905029"/>
              <a:gd name="connsiteY98" fmla="*/ 1697182 h 1787694"/>
              <a:gd name="connsiteX99" fmla="*/ 457200 w 1905029"/>
              <a:gd name="connsiteY99" fmla="*/ 1655618 h 1787694"/>
              <a:gd name="connsiteX100" fmla="*/ 187036 w 1905029"/>
              <a:gd name="connsiteY100" fmla="*/ 1634836 h 1787694"/>
              <a:gd name="connsiteX101" fmla="*/ 152400 w 1905029"/>
              <a:gd name="connsiteY101" fmla="*/ 1600200 h 1787694"/>
              <a:gd name="connsiteX102" fmla="*/ 110836 w 1905029"/>
              <a:gd name="connsiteY102" fmla="*/ 1558636 h 1787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1905029" h="1787694">
                <a:moveTo>
                  <a:pt x="110836" y="1558636"/>
                </a:moveTo>
                <a:cubicBezTo>
                  <a:pt x="120072" y="1544781"/>
                  <a:pt x="174452" y="1528194"/>
                  <a:pt x="207818" y="1517072"/>
                </a:cubicBezTo>
                <a:cubicBezTo>
                  <a:pt x="214745" y="1514763"/>
                  <a:pt x="221416" y="1511451"/>
                  <a:pt x="228600" y="1510145"/>
                </a:cubicBezTo>
                <a:cubicBezTo>
                  <a:pt x="263719" y="1503760"/>
                  <a:pt x="336992" y="1498804"/>
                  <a:pt x="367145" y="1496291"/>
                </a:cubicBezTo>
                <a:cubicBezTo>
                  <a:pt x="442524" y="1420912"/>
                  <a:pt x="331907" y="1524401"/>
                  <a:pt x="415636" y="1468582"/>
                </a:cubicBezTo>
                <a:cubicBezTo>
                  <a:pt x="422563" y="1463964"/>
                  <a:pt x="423225" y="1453283"/>
                  <a:pt x="429491" y="1447800"/>
                </a:cubicBezTo>
                <a:cubicBezTo>
                  <a:pt x="442022" y="1436835"/>
                  <a:pt x="457200" y="1429327"/>
                  <a:pt x="471054" y="1420091"/>
                </a:cubicBezTo>
                <a:cubicBezTo>
                  <a:pt x="488958" y="1366385"/>
                  <a:pt x="486274" y="1383011"/>
                  <a:pt x="471054" y="1281545"/>
                </a:cubicBezTo>
                <a:cubicBezTo>
                  <a:pt x="469819" y="1273312"/>
                  <a:pt x="461818" y="1267690"/>
                  <a:pt x="457200" y="1260763"/>
                </a:cubicBezTo>
                <a:cubicBezTo>
                  <a:pt x="454891" y="1251527"/>
                  <a:pt x="455171" y="1241218"/>
                  <a:pt x="450273" y="1233054"/>
                </a:cubicBezTo>
                <a:cubicBezTo>
                  <a:pt x="398125" y="1146142"/>
                  <a:pt x="363856" y="1189499"/>
                  <a:pt x="235527" y="1184563"/>
                </a:cubicBezTo>
                <a:cubicBezTo>
                  <a:pt x="190221" y="1139259"/>
                  <a:pt x="243820" y="1185171"/>
                  <a:pt x="180109" y="1156854"/>
                </a:cubicBezTo>
                <a:cubicBezTo>
                  <a:pt x="169559" y="1152165"/>
                  <a:pt x="162140" y="1142270"/>
                  <a:pt x="152400" y="1136072"/>
                </a:cubicBezTo>
                <a:cubicBezTo>
                  <a:pt x="111732" y="1110192"/>
                  <a:pt x="108481" y="1118006"/>
                  <a:pt x="83127" y="1087582"/>
                </a:cubicBezTo>
                <a:cubicBezTo>
                  <a:pt x="77797" y="1081186"/>
                  <a:pt x="74112" y="1073575"/>
                  <a:pt x="69273" y="1066800"/>
                </a:cubicBezTo>
                <a:cubicBezTo>
                  <a:pt x="16448" y="992844"/>
                  <a:pt x="82379" y="1090363"/>
                  <a:pt x="27709" y="1004454"/>
                </a:cubicBezTo>
                <a:cubicBezTo>
                  <a:pt x="18770" y="990406"/>
                  <a:pt x="0" y="962891"/>
                  <a:pt x="0" y="962891"/>
                </a:cubicBezTo>
                <a:cubicBezTo>
                  <a:pt x="5126" y="886000"/>
                  <a:pt x="-824" y="882643"/>
                  <a:pt x="13854" y="831272"/>
                </a:cubicBezTo>
                <a:cubicBezTo>
                  <a:pt x="15860" y="824251"/>
                  <a:pt x="17025" y="816752"/>
                  <a:pt x="20782" y="810491"/>
                </a:cubicBezTo>
                <a:cubicBezTo>
                  <a:pt x="31002" y="793458"/>
                  <a:pt x="43009" y="777511"/>
                  <a:pt x="55418" y="762000"/>
                </a:cubicBezTo>
                <a:cubicBezTo>
                  <a:pt x="61538" y="754350"/>
                  <a:pt x="67694" y="746079"/>
                  <a:pt x="76200" y="741218"/>
                </a:cubicBezTo>
                <a:cubicBezTo>
                  <a:pt x="84466" y="736494"/>
                  <a:pt x="94673" y="736600"/>
                  <a:pt x="103909" y="734291"/>
                </a:cubicBezTo>
                <a:cubicBezTo>
                  <a:pt x="170890" y="694101"/>
                  <a:pt x="108527" y="733136"/>
                  <a:pt x="166254" y="692727"/>
                </a:cubicBezTo>
                <a:cubicBezTo>
                  <a:pt x="179895" y="683178"/>
                  <a:pt x="196044" y="676792"/>
                  <a:pt x="207818" y="665018"/>
                </a:cubicBezTo>
                <a:lnTo>
                  <a:pt x="263236" y="609600"/>
                </a:lnTo>
                <a:cubicBezTo>
                  <a:pt x="288041" y="584795"/>
                  <a:pt x="300551" y="571223"/>
                  <a:pt x="332509" y="547254"/>
                </a:cubicBezTo>
                <a:cubicBezTo>
                  <a:pt x="352490" y="532268"/>
                  <a:pt x="374072" y="519545"/>
                  <a:pt x="394854" y="505691"/>
                </a:cubicBezTo>
                <a:cubicBezTo>
                  <a:pt x="401781" y="501073"/>
                  <a:pt x="407352" y="492664"/>
                  <a:pt x="415636" y="491836"/>
                </a:cubicBezTo>
                <a:cubicBezTo>
                  <a:pt x="505715" y="482829"/>
                  <a:pt x="461845" y="487472"/>
                  <a:pt x="547254" y="477982"/>
                </a:cubicBezTo>
                <a:cubicBezTo>
                  <a:pt x="601120" y="442070"/>
                  <a:pt x="578416" y="463274"/>
                  <a:pt x="616527" y="415636"/>
                </a:cubicBezTo>
                <a:cubicBezTo>
                  <a:pt x="618836" y="408709"/>
                  <a:pt x="620578" y="401566"/>
                  <a:pt x="623454" y="394854"/>
                </a:cubicBezTo>
                <a:cubicBezTo>
                  <a:pt x="641480" y="352793"/>
                  <a:pt x="633403" y="382472"/>
                  <a:pt x="644236" y="346363"/>
                </a:cubicBezTo>
                <a:cubicBezTo>
                  <a:pt x="649066" y="330261"/>
                  <a:pt x="654311" y="314252"/>
                  <a:pt x="658091" y="297872"/>
                </a:cubicBezTo>
                <a:cubicBezTo>
                  <a:pt x="661249" y="284186"/>
                  <a:pt x="660576" y="269634"/>
                  <a:pt x="665018" y="256309"/>
                </a:cubicBezTo>
                <a:cubicBezTo>
                  <a:pt x="667651" y="248411"/>
                  <a:pt x="674742" y="242756"/>
                  <a:pt x="678873" y="235527"/>
                </a:cubicBezTo>
                <a:cubicBezTo>
                  <a:pt x="683996" y="226561"/>
                  <a:pt x="688109" y="217054"/>
                  <a:pt x="692727" y="207818"/>
                </a:cubicBezTo>
                <a:cubicBezTo>
                  <a:pt x="697778" y="182561"/>
                  <a:pt x="699838" y="161330"/>
                  <a:pt x="713509" y="138545"/>
                </a:cubicBezTo>
                <a:cubicBezTo>
                  <a:pt x="721116" y="125867"/>
                  <a:pt x="731982" y="115454"/>
                  <a:pt x="741218" y="103909"/>
                </a:cubicBezTo>
                <a:cubicBezTo>
                  <a:pt x="743527" y="96982"/>
                  <a:pt x="743393" y="88671"/>
                  <a:pt x="748145" y="83127"/>
                </a:cubicBezTo>
                <a:cubicBezTo>
                  <a:pt x="757767" y="71901"/>
                  <a:pt x="770244" y="63254"/>
                  <a:pt x="782782" y="55418"/>
                </a:cubicBezTo>
                <a:cubicBezTo>
                  <a:pt x="788974" y="51548"/>
                  <a:pt x="796570" y="50589"/>
                  <a:pt x="803564" y="48491"/>
                </a:cubicBezTo>
                <a:cubicBezTo>
                  <a:pt x="819665" y="43661"/>
                  <a:pt x="835797" y="38914"/>
                  <a:pt x="852054" y="34636"/>
                </a:cubicBezTo>
                <a:cubicBezTo>
                  <a:pt x="879676" y="27367"/>
                  <a:pt x="908085" y="22886"/>
                  <a:pt x="935182" y="13854"/>
                </a:cubicBezTo>
                <a:cubicBezTo>
                  <a:pt x="942109" y="11545"/>
                  <a:pt x="948726" y="7892"/>
                  <a:pt x="955964" y="6927"/>
                </a:cubicBezTo>
                <a:cubicBezTo>
                  <a:pt x="983525" y="3252"/>
                  <a:pt x="1011382" y="2309"/>
                  <a:pt x="1039091" y="0"/>
                </a:cubicBezTo>
                <a:lnTo>
                  <a:pt x="1413164" y="6927"/>
                </a:lnTo>
                <a:cubicBezTo>
                  <a:pt x="1438657" y="7711"/>
                  <a:pt x="1464355" y="8852"/>
                  <a:pt x="1489364" y="13854"/>
                </a:cubicBezTo>
                <a:cubicBezTo>
                  <a:pt x="1499490" y="15879"/>
                  <a:pt x="1507182" y="24742"/>
                  <a:pt x="1517073" y="27709"/>
                </a:cubicBezTo>
                <a:cubicBezTo>
                  <a:pt x="1530526" y="31745"/>
                  <a:pt x="1544782" y="32327"/>
                  <a:pt x="1558636" y="34636"/>
                </a:cubicBezTo>
                <a:cubicBezTo>
                  <a:pt x="1563254" y="41563"/>
                  <a:pt x="1573524" y="47157"/>
                  <a:pt x="1572491" y="55418"/>
                </a:cubicBezTo>
                <a:cubicBezTo>
                  <a:pt x="1565778" y="109123"/>
                  <a:pt x="1552470" y="144712"/>
                  <a:pt x="1517073" y="180109"/>
                </a:cubicBezTo>
                <a:cubicBezTo>
                  <a:pt x="1511186" y="185996"/>
                  <a:pt x="1503024" y="189066"/>
                  <a:pt x="1496291" y="193963"/>
                </a:cubicBezTo>
                <a:cubicBezTo>
                  <a:pt x="1477617" y="207544"/>
                  <a:pt x="1440873" y="235527"/>
                  <a:pt x="1440873" y="235527"/>
                </a:cubicBezTo>
                <a:cubicBezTo>
                  <a:pt x="1428573" y="272423"/>
                  <a:pt x="1423874" y="277263"/>
                  <a:pt x="1440873" y="332509"/>
                </a:cubicBezTo>
                <a:cubicBezTo>
                  <a:pt x="1443321" y="340466"/>
                  <a:pt x="1454208" y="342640"/>
                  <a:pt x="1461654" y="346363"/>
                </a:cubicBezTo>
                <a:cubicBezTo>
                  <a:pt x="1468185" y="349629"/>
                  <a:pt x="1475724" y="350415"/>
                  <a:pt x="1482436" y="353291"/>
                </a:cubicBezTo>
                <a:cubicBezTo>
                  <a:pt x="1491928" y="357359"/>
                  <a:pt x="1500216" y="364308"/>
                  <a:pt x="1510145" y="367145"/>
                </a:cubicBezTo>
                <a:cubicBezTo>
                  <a:pt x="1532787" y="373614"/>
                  <a:pt x="1579418" y="381000"/>
                  <a:pt x="1579418" y="381000"/>
                </a:cubicBezTo>
                <a:cubicBezTo>
                  <a:pt x="1597891" y="392545"/>
                  <a:pt x="1618554" y="401164"/>
                  <a:pt x="1634836" y="415636"/>
                </a:cubicBezTo>
                <a:cubicBezTo>
                  <a:pt x="1640294" y="420487"/>
                  <a:pt x="1639993" y="429334"/>
                  <a:pt x="1641764" y="436418"/>
                </a:cubicBezTo>
                <a:cubicBezTo>
                  <a:pt x="1644620" y="447840"/>
                  <a:pt x="1646755" y="459440"/>
                  <a:pt x="1648691" y="471054"/>
                </a:cubicBezTo>
                <a:cubicBezTo>
                  <a:pt x="1651375" y="487160"/>
                  <a:pt x="1649554" y="504385"/>
                  <a:pt x="1655618" y="519545"/>
                </a:cubicBezTo>
                <a:cubicBezTo>
                  <a:pt x="1659256" y="528641"/>
                  <a:pt x="1669949" y="532954"/>
                  <a:pt x="1676400" y="540327"/>
                </a:cubicBezTo>
                <a:cubicBezTo>
                  <a:pt x="1716715" y="586401"/>
                  <a:pt x="1687637" y="563982"/>
                  <a:pt x="1724891" y="588818"/>
                </a:cubicBezTo>
                <a:cubicBezTo>
                  <a:pt x="1729509" y="595745"/>
                  <a:pt x="1732244" y="604399"/>
                  <a:pt x="1738745" y="609600"/>
                </a:cubicBezTo>
                <a:cubicBezTo>
                  <a:pt x="1744447" y="614162"/>
                  <a:pt x="1752690" y="613963"/>
                  <a:pt x="1759527" y="616527"/>
                </a:cubicBezTo>
                <a:cubicBezTo>
                  <a:pt x="1771170" y="620893"/>
                  <a:pt x="1782618" y="625764"/>
                  <a:pt x="1794164" y="630382"/>
                </a:cubicBezTo>
                <a:cubicBezTo>
                  <a:pt x="1801091" y="637309"/>
                  <a:pt x="1813970" y="641415"/>
                  <a:pt x="1814945" y="651163"/>
                </a:cubicBezTo>
                <a:cubicBezTo>
                  <a:pt x="1818858" y="690290"/>
                  <a:pt x="1815052" y="730239"/>
                  <a:pt x="1808018" y="768927"/>
                </a:cubicBezTo>
                <a:cubicBezTo>
                  <a:pt x="1805609" y="782174"/>
                  <a:pt x="1793257" y="791520"/>
                  <a:pt x="1787236" y="803563"/>
                </a:cubicBezTo>
                <a:cubicBezTo>
                  <a:pt x="1782268" y="813500"/>
                  <a:pt x="1775601" y="843177"/>
                  <a:pt x="1773382" y="852054"/>
                </a:cubicBezTo>
                <a:cubicBezTo>
                  <a:pt x="1778000" y="884381"/>
                  <a:pt x="1776368" y="918242"/>
                  <a:pt x="1787236" y="949036"/>
                </a:cubicBezTo>
                <a:cubicBezTo>
                  <a:pt x="1791079" y="959923"/>
                  <a:pt x="1805154" y="963699"/>
                  <a:pt x="1814945" y="969818"/>
                </a:cubicBezTo>
                <a:cubicBezTo>
                  <a:pt x="1834507" y="982044"/>
                  <a:pt x="1843237" y="983866"/>
                  <a:pt x="1863436" y="990600"/>
                </a:cubicBezTo>
                <a:cubicBezTo>
                  <a:pt x="1877291" y="1011382"/>
                  <a:pt x="1906085" y="1027992"/>
                  <a:pt x="1905000" y="1052945"/>
                </a:cubicBezTo>
                <a:cubicBezTo>
                  <a:pt x="1902691" y="1106054"/>
                  <a:pt x="1901731" y="1159239"/>
                  <a:pt x="1898073" y="1212272"/>
                </a:cubicBezTo>
                <a:cubicBezTo>
                  <a:pt x="1897107" y="1226285"/>
                  <a:pt x="1895181" y="1240383"/>
                  <a:pt x="1891145" y="1253836"/>
                </a:cubicBezTo>
                <a:cubicBezTo>
                  <a:pt x="1888178" y="1263727"/>
                  <a:pt x="1882414" y="1272579"/>
                  <a:pt x="1877291" y="1281545"/>
                </a:cubicBezTo>
                <a:cubicBezTo>
                  <a:pt x="1873160" y="1288774"/>
                  <a:pt x="1869323" y="1296440"/>
                  <a:pt x="1863436" y="1302327"/>
                </a:cubicBezTo>
                <a:cubicBezTo>
                  <a:pt x="1857549" y="1308214"/>
                  <a:pt x="1849714" y="1311769"/>
                  <a:pt x="1842654" y="1316182"/>
                </a:cubicBezTo>
                <a:cubicBezTo>
                  <a:pt x="1831237" y="1323318"/>
                  <a:pt x="1820322" y="1331495"/>
                  <a:pt x="1808018" y="1336963"/>
                </a:cubicBezTo>
                <a:cubicBezTo>
                  <a:pt x="1799318" y="1340830"/>
                  <a:pt x="1789428" y="1341155"/>
                  <a:pt x="1780309" y="1343891"/>
                </a:cubicBezTo>
                <a:cubicBezTo>
                  <a:pt x="1766321" y="1348087"/>
                  <a:pt x="1738745" y="1357745"/>
                  <a:pt x="1738745" y="1357745"/>
                </a:cubicBezTo>
                <a:cubicBezTo>
                  <a:pt x="1731818" y="1362363"/>
                  <a:pt x="1722376" y="1364540"/>
                  <a:pt x="1717964" y="1371600"/>
                </a:cubicBezTo>
                <a:cubicBezTo>
                  <a:pt x="1710935" y="1382847"/>
                  <a:pt x="1701238" y="1424647"/>
                  <a:pt x="1697182" y="1440872"/>
                </a:cubicBezTo>
                <a:cubicBezTo>
                  <a:pt x="1694873" y="1487054"/>
                  <a:pt x="1695180" y="1533441"/>
                  <a:pt x="1690254" y="1579418"/>
                </a:cubicBezTo>
                <a:cubicBezTo>
                  <a:pt x="1683703" y="1640563"/>
                  <a:pt x="1682886" y="1620020"/>
                  <a:pt x="1662545" y="1655618"/>
                </a:cubicBezTo>
                <a:cubicBezTo>
                  <a:pt x="1639349" y="1696212"/>
                  <a:pt x="1658949" y="1670351"/>
                  <a:pt x="1634836" y="1704109"/>
                </a:cubicBezTo>
                <a:cubicBezTo>
                  <a:pt x="1628237" y="1713348"/>
                  <a:pt x="1605196" y="1745976"/>
                  <a:pt x="1593273" y="1752600"/>
                </a:cubicBezTo>
                <a:cubicBezTo>
                  <a:pt x="1579480" y="1760263"/>
                  <a:pt x="1541884" y="1768910"/>
                  <a:pt x="1524000" y="1773382"/>
                </a:cubicBezTo>
                <a:cubicBezTo>
                  <a:pt x="1517073" y="1778000"/>
                  <a:pt x="1511525" y="1786682"/>
                  <a:pt x="1503218" y="1787236"/>
                </a:cubicBezTo>
                <a:cubicBezTo>
                  <a:pt x="1460564" y="1790080"/>
                  <a:pt x="1406355" y="1779279"/>
                  <a:pt x="1364673" y="1766454"/>
                </a:cubicBezTo>
                <a:cubicBezTo>
                  <a:pt x="1352788" y="1762797"/>
                  <a:pt x="1342153" y="1755396"/>
                  <a:pt x="1330036" y="1752600"/>
                </a:cubicBezTo>
                <a:cubicBezTo>
                  <a:pt x="1303374" y="1746447"/>
                  <a:pt x="1198363" y="1739806"/>
                  <a:pt x="1184564" y="1738745"/>
                </a:cubicBezTo>
                <a:cubicBezTo>
                  <a:pt x="1175327" y="1736436"/>
                  <a:pt x="1166375" y="1731818"/>
                  <a:pt x="1156854" y="1731818"/>
                </a:cubicBezTo>
                <a:cubicBezTo>
                  <a:pt x="1053696" y="1731818"/>
                  <a:pt x="1015781" y="1736920"/>
                  <a:pt x="928254" y="1745672"/>
                </a:cubicBezTo>
                <a:lnTo>
                  <a:pt x="699654" y="1738745"/>
                </a:lnTo>
                <a:cubicBezTo>
                  <a:pt x="666374" y="1737122"/>
                  <a:pt x="641101" y="1731191"/>
                  <a:pt x="609600" y="1724891"/>
                </a:cubicBezTo>
                <a:cubicBezTo>
                  <a:pt x="586509" y="1715655"/>
                  <a:pt x="562968" y="1707473"/>
                  <a:pt x="540327" y="1697182"/>
                </a:cubicBezTo>
                <a:cubicBezTo>
                  <a:pt x="512124" y="1684362"/>
                  <a:pt x="484909" y="1669473"/>
                  <a:pt x="457200" y="1655618"/>
                </a:cubicBezTo>
                <a:cubicBezTo>
                  <a:pt x="357174" y="1605604"/>
                  <a:pt x="439828" y="1642058"/>
                  <a:pt x="187036" y="1634836"/>
                </a:cubicBezTo>
                <a:cubicBezTo>
                  <a:pt x="166253" y="1620982"/>
                  <a:pt x="163945" y="1623292"/>
                  <a:pt x="152400" y="1600200"/>
                </a:cubicBezTo>
                <a:cubicBezTo>
                  <a:pt x="149135" y="1593669"/>
                  <a:pt x="101600" y="1572491"/>
                  <a:pt x="110836" y="1558636"/>
                </a:cubicBez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25" name="Freeform: Shape 1024">
            <a:extLst>
              <a:ext uri="{FF2B5EF4-FFF2-40B4-BE49-F238E27FC236}">
                <a16:creationId xmlns:a16="http://schemas.microsoft.com/office/drawing/2014/main" id="{0AF24689-F64E-42D7-A6E0-5DBE7F411DCB}"/>
              </a:ext>
            </a:extLst>
          </p:cNvPr>
          <p:cNvSpPr/>
          <p:nvPr/>
        </p:nvSpPr>
        <p:spPr>
          <a:xfrm>
            <a:off x="2770315" y="4036250"/>
            <a:ext cx="3588521" cy="236715"/>
          </a:xfrm>
          <a:custGeom>
            <a:avLst/>
            <a:gdLst>
              <a:gd name="connsiteX0" fmla="*/ 194 w 3588521"/>
              <a:gd name="connsiteY0" fmla="*/ 215933 h 236715"/>
              <a:gd name="connsiteX1" fmla="*/ 395048 w 3588521"/>
              <a:gd name="connsiteY1" fmla="*/ 215933 h 236715"/>
              <a:gd name="connsiteX2" fmla="*/ 776048 w 3588521"/>
              <a:gd name="connsiteY2" fmla="*/ 222860 h 236715"/>
              <a:gd name="connsiteX3" fmla="*/ 1115485 w 3588521"/>
              <a:gd name="connsiteY3" fmla="*/ 236715 h 236715"/>
              <a:gd name="connsiteX4" fmla="*/ 1357939 w 3588521"/>
              <a:gd name="connsiteY4" fmla="*/ 222860 h 236715"/>
              <a:gd name="connsiteX5" fmla="*/ 1461848 w 3588521"/>
              <a:gd name="connsiteY5" fmla="*/ 209006 h 236715"/>
              <a:gd name="connsiteX6" fmla="*/ 1489557 w 3588521"/>
              <a:gd name="connsiteY6" fmla="*/ 202078 h 236715"/>
              <a:gd name="connsiteX7" fmla="*/ 1586539 w 3588521"/>
              <a:gd name="connsiteY7" fmla="*/ 195151 h 236715"/>
              <a:gd name="connsiteX8" fmla="*/ 2064521 w 3588521"/>
              <a:gd name="connsiteY8" fmla="*/ 202078 h 236715"/>
              <a:gd name="connsiteX9" fmla="*/ 2674121 w 3588521"/>
              <a:gd name="connsiteY9" fmla="*/ 215933 h 236715"/>
              <a:gd name="connsiteX10" fmla="*/ 3221376 w 3588521"/>
              <a:gd name="connsiteY10" fmla="*/ 202078 h 236715"/>
              <a:gd name="connsiteX11" fmla="*/ 3401485 w 3588521"/>
              <a:gd name="connsiteY11" fmla="*/ 181297 h 236715"/>
              <a:gd name="connsiteX12" fmla="*/ 3588521 w 3588521"/>
              <a:gd name="connsiteY12" fmla="*/ 167442 h 236715"/>
              <a:gd name="connsiteX13" fmla="*/ 3553885 w 3588521"/>
              <a:gd name="connsiteY13" fmla="*/ 105097 h 236715"/>
              <a:gd name="connsiteX14" fmla="*/ 3533103 w 3588521"/>
              <a:gd name="connsiteY14" fmla="*/ 84315 h 236715"/>
              <a:gd name="connsiteX15" fmla="*/ 3512321 w 3588521"/>
              <a:gd name="connsiteY15" fmla="*/ 77388 h 236715"/>
              <a:gd name="connsiteX16" fmla="*/ 3449976 w 3588521"/>
              <a:gd name="connsiteY16" fmla="*/ 70460 h 236715"/>
              <a:gd name="connsiteX17" fmla="*/ 2701830 w 3588521"/>
              <a:gd name="connsiteY17" fmla="*/ 63533 h 236715"/>
              <a:gd name="connsiteX18" fmla="*/ 2549430 w 3588521"/>
              <a:gd name="connsiteY18" fmla="*/ 70460 h 236715"/>
              <a:gd name="connsiteX19" fmla="*/ 2514794 w 3588521"/>
              <a:gd name="connsiteY19" fmla="*/ 77388 h 236715"/>
              <a:gd name="connsiteX20" fmla="*/ 2494012 w 3588521"/>
              <a:gd name="connsiteY20" fmla="*/ 84315 h 236715"/>
              <a:gd name="connsiteX21" fmla="*/ 2452448 w 3588521"/>
              <a:gd name="connsiteY21" fmla="*/ 91242 h 236715"/>
              <a:gd name="connsiteX22" fmla="*/ 2417812 w 3588521"/>
              <a:gd name="connsiteY22" fmla="*/ 98169 h 236715"/>
              <a:gd name="connsiteX23" fmla="*/ 2300048 w 3588521"/>
              <a:gd name="connsiteY23" fmla="*/ 105097 h 236715"/>
              <a:gd name="connsiteX24" fmla="*/ 1330230 w 3588521"/>
              <a:gd name="connsiteY24" fmla="*/ 91242 h 236715"/>
              <a:gd name="connsiteX25" fmla="*/ 720630 w 3588521"/>
              <a:gd name="connsiteY25" fmla="*/ 98169 h 236715"/>
              <a:gd name="connsiteX26" fmla="*/ 692921 w 3588521"/>
              <a:gd name="connsiteY26" fmla="*/ 105097 h 236715"/>
              <a:gd name="connsiteX27" fmla="*/ 665212 w 3588521"/>
              <a:gd name="connsiteY27" fmla="*/ 118951 h 236715"/>
              <a:gd name="connsiteX28" fmla="*/ 602867 w 3588521"/>
              <a:gd name="connsiteY28" fmla="*/ 139733 h 236715"/>
              <a:gd name="connsiteX29" fmla="*/ 568230 w 3588521"/>
              <a:gd name="connsiteY29" fmla="*/ 160515 h 236715"/>
              <a:gd name="connsiteX30" fmla="*/ 519739 w 3588521"/>
              <a:gd name="connsiteY30" fmla="*/ 174369 h 236715"/>
              <a:gd name="connsiteX31" fmla="*/ 471248 w 3588521"/>
              <a:gd name="connsiteY31" fmla="*/ 188224 h 236715"/>
              <a:gd name="connsiteX32" fmla="*/ 408903 w 3588521"/>
              <a:gd name="connsiteY32" fmla="*/ 202078 h 236715"/>
              <a:gd name="connsiteX33" fmla="*/ 381194 w 3588521"/>
              <a:gd name="connsiteY33" fmla="*/ 209006 h 236715"/>
              <a:gd name="connsiteX34" fmla="*/ 346557 w 3588521"/>
              <a:gd name="connsiteY34" fmla="*/ 215933 h 236715"/>
              <a:gd name="connsiteX35" fmla="*/ 194 w 3588521"/>
              <a:gd name="connsiteY35" fmla="*/ 215933 h 236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3588521" h="236715">
                <a:moveTo>
                  <a:pt x="194" y="215933"/>
                </a:moveTo>
                <a:lnTo>
                  <a:pt x="395048" y="215933"/>
                </a:lnTo>
                <a:cubicBezTo>
                  <a:pt x="522069" y="215933"/>
                  <a:pt x="649048" y="220551"/>
                  <a:pt x="776048" y="222860"/>
                </a:cubicBezTo>
                <a:cubicBezTo>
                  <a:pt x="893876" y="229792"/>
                  <a:pt x="993133" y="236715"/>
                  <a:pt x="1115485" y="236715"/>
                </a:cubicBezTo>
                <a:cubicBezTo>
                  <a:pt x="1190150" y="236715"/>
                  <a:pt x="1281010" y="228778"/>
                  <a:pt x="1357939" y="222860"/>
                </a:cubicBezTo>
                <a:cubicBezTo>
                  <a:pt x="1409849" y="205558"/>
                  <a:pt x="1353358" y="222568"/>
                  <a:pt x="1461848" y="209006"/>
                </a:cubicBezTo>
                <a:cubicBezTo>
                  <a:pt x="1471295" y="207825"/>
                  <a:pt x="1480095" y="203129"/>
                  <a:pt x="1489557" y="202078"/>
                </a:cubicBezTo>
                <a:cubicBezTo>
                  <a:pt x="1521768" y="198499"/>
                  <a:pt x="1554212" y="197460"/>
                  <a:pt x="1586539" y="195151"/>
                </a:cubicBezTo>
                <a:lnTo>
                  <a:pt x="2064521" y="202078"/>
                </a:lnTo>
                <a:cubicBezTo>
                  <a:pt x="2646356" y="209836"/>
                  <a:pt x="2440075" y="182499"/>
                  <a:pt x="2674121" y="215933"/>
                </a:cubicBezTo>
                <a:lnTo>
                  <a:pt x="3221376" y="202078"/>
                </a:lnTo>
                <a:cubicBezTo>
                  <a:pt x="3447062" y="191581"/>
                  <a:pt x="3147770" y="200091"/>
                  <a:pt x="3401485" y="181297"/>
                </a:cubicBezTo>
                <a:lnTo>
                  <a:pt x="3588521" y="167442"/>
                </a:lnTo>
                <a:cubicBezTo>
                  <a:pt x="3576976" y="146660"/>
                  <a:pt x="3567072" y="124878"/>
                  <a:pt x="3553885" y="105097"/>
                </a:cubicBezTo>
                <a:cubicBezTo>
                  <a:pt x="3548451" y="96946"/>
                  <a:pt x="3541254" y="89749"/>
                  <a:pt x="3533103" y="84315"/>
                </a:cubicBezTo>
                <a:cubicBezTo>
                  <a:pt x="3527027" y="80265"/>
                  <a:pt x="3519524" y="78588"/>
                  <a:pt x="3512321" y="77388"/>
                </a:cubicBezTo>
                <a:cubicBezTo>
                  <a:pt x="3491696" y="73950"/>
                  <a:pt x="3470758" y="72769"/>
                  <a:pt x="3449976" y="70460"/>
                </a:cubicBezTo>
                <a:cubicBezTo>
                  <a:pt x="3227678" y="-77732"/>
                  <a:pt x="3430809" y="52053"/>
                  <a:pt x="2701830" y="63533"/>
                </a:cubicBezTo>
                <a:cubicBezTo>
                  <a:pt x="2650984" y="64334"/>
                  <a:pt x="2600230" y="68151"/>
                  <a:pt x="2549430" y="70460"/>
                </a:cubicBezTo>
                <a:cubicBezTo>
                  <a:pt x="2537885" y="72769"/>
                  <a:pt x="2526216" y="74532"/>
                  <a:pt x="2514794" y="77388"/>
                </a:cubicBezTo>
                <a:cubicBezTo>
                  <a:pt x="2507710" y="79159"/>
                  <a:pt x="2501140" y="82731"/>
                  <a:pt x="2494012" y="84315"/>
                </a:cubicBezTo>
                <a:cubicBezTo>
                  <a:pt x="2480301" y="87362"/>
                  <a:pt x="2466267" y="88730"/>
                  <a:pt x="2452448" y="91242"/>
                </a:cubicBezTo>
                <a:cubicBezTo>
                  <a:pt x="2440864" y="93348"/>
                  <a:pt x="2429538" y="97103"/>
                  <a:pt x="2417812" y="98169"/>
                </a:cubicBezTo>
                <a:cubicBezTo>
                  <a:pt x="2378651" y="101729"/>
                  <a:pt x="2339303" y="102788"/>
                  <a:pt x="2300048" y="105097"/>
                </a:cubicBezTo>
                <a:cubicBezTo>
                  <a:pt x="1905048" y="93810"/>
                  <a:pt x="1869077" y="91242"/>
                  <a:pt x="1330230" y="91242"/>
                </a:cubicBezTo>
                <a:cubicBezTo>
                  <a:pt x="1127017" y="91242"/>
                  <a:pt x="923830" y="95860"/>
                  <a:pt x="720630" y="98169"/>
                </a:cubicBezTo>
                <a:cubicBezTo>
                  <a:pt x="711394" y="100478"/>
                  <a:pt x="701835" y="101754"/>
                  <a:pt x="692921" y="105097"/>
                </a:cubicBezTo>
                <a:cubicBezTo>
                  <a:pt x="683252" y="108723"/>
                  <a:pt x="674648" y="114757"/>
                  <a:pt x="665212" y="118951"/>
                </a:cubicBezTo>
                <a:cubicBezTo>
                  <a:pt x="631670" y="133859"/>
                  <a:pt x="635034" y="131691"/>
                  <a:pt x="602867" y="139733"/>
                </a:cubicBezTo>
                <a:cubicBezTo>
                  <a:pt x="591321" y="146660"/>
                  <a:pt x="580273" y="154494"/>
                  <a:pt x="568230" y="160515"/>
                </a:cubicBezTo>
                <a:cubicBezTo>
                  <a:pt x="557157" y="166051"/>
                  <a:pt x="530096" y="171410"/>
                  <a:pt x="519739" y="174369"/>
                </a:cubicBezTo>
                <a:cubicBezTo>
                  <a:pt x="473418" y="187604"/>
                  <a:pt x="527563" y="175229"/>
                  <a:pt x="471248" y="188224"/>
                </a:cubicBezTo>
                <a:lnTo>
                  <a:pt x="408903" y="202078"/>
                </a:lnTo>
                <a:cubicBezTo>
                  <a:pt x="399626" y="204219"/>
                  <a:pt x="390488" y="206941"/>
                  <a:pt x="381194" y="209006"/>
                </a:cubicBezTo>
                <a:cubicBezTo>
                  <a:pt x="369700" y="211560"/>
                  <a:pt x="358329" y="215707"/>
                  <a:pt x="346557" y="215933"/>
                </a:cubicBezTo>
                <a:cubicBezTo>
                  <a:pt x="238050" y="218020"/>
                  <a:pt x="-7888" y="215933"/>
                  <a:pt x="194" y="215933"/>
                </a:cubicBez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45" name="Picture 244">
            <a:extLst>
              <a:ext uri="{FF2B5EF4-FFF2-40B4-BE49-F238E27FC236}">
                <a16:creationId xmlns:a16="http://schemas.microsoft.com/office/drawing/2014/main" id="{23745032-E78E-4A35-BEC4-C53A7F9E7496}"/>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a:off x="5536614" y="3251807"/>
            <a:ext cx="713741" cy="234879"/>
          </a:xfrm>
          <a:prstGeom prst="rect">
            <a:avLst/>
          </a:prstGeom>
        </p:spPr>
      </p:pic>
      <p:pic>
        <p:nvPicPr>
          <p:cNvPr id="246" name="Picture 245">
            <a:extLst>
              <a:ext uri="{FF2B5EF4-FFF2-40B4-BE49-F238E27FC236}">
                <a16:creationId xmlns:a16="http://schemas.microsoft.com/office/drawing/2014/main" id="{A9407E35-5C84-4585-A1F1-5C091BAF1D38}"/>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a:off x="4795377" y="1739271"/>
            <a:ext cx="713741" cy="234879"/>
          </a:xfrm>
          <a:prstGeom prst="rect">
            <a:avLst/>
          </a:prstGeom>
        </p:spPr>
      </p:pic>
      <p:pic>
        <p:nvPicPr>
          <p:cNvPr id="247" name="Picture 246" descr="A shark in the middle of a fish&#10;&#10;Description automatically generated">
            <a:extLst>
              <a:ext uri="{FF2B5EF4-FFF2-40B4-BE49-F238E27FC236}">
                <a16:creationId xmlns:a16="http://schemas.microsoft.com/office/drawing/2014/main" id="{179AF4B7-A09B-44F3-9473-1EDCA14D2EB4}"/>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434879" y="3438523"/>
            <a:ext cx="979069" cy="322194"/>
          </a:xfrm>
          <a:prstGeom prst="rect">
            <a:avLst/>
          </a:prstGeom>
        </p:spPr>
      </p:pic>
      <p:pic>
        <p:nvPicPr>
          <p:cNvPr id="249" name="Picture 248">
            <a:extLst>
              <a:ext uri="{FF2B5EF4-FFF2-40B4-BE49-F238E27FC236}">
                <a16:creationId xmlns:a16="http://schemas.microsoft.com/office/drawing/2014/main" id="{F3C03183-EDF9-474A-8C5E-ACEF805523BA}"/>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a:off x="4374223" y="3725667"/>
            <a:ext cx="625480" cy="205834"/>
          </a:xfrm>
          <a:prstGeom prst="rect">
            <a:avLst/>
          </a:prstGeom>
        </p:spPr>
      </p:pic>
      <p:pic>
        <p:nvPicPr>
          <p:cNvPr id="250" name="Picture 249">
            <a:extLst>
              <a:ext uri="{FF2B5EF4-FFF2-40B4-BE49-F238E27FC236}">
                <a16:creationId xmlns:a16="http://schemas.microsoft.com/office/drawing/2014/main" id="{43280F0C-A23B-4574-8336-00BA9560EB9A}"/>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a:off x="3577510" y="3656343"/>
            <a:ext cx="785691" cy="258557"/>
          </a:xfrm>
          <a:prstGeom prst="rect">
            <a:avLst/>
          </a:prstGeom>
        </p:spPr>
      </p:pic>
      <p:sp>
        <p:nvSpPr>
          <p:cNvPr id="251" name="Rectangle 250">
            <a:extLst>
              <a:ext uri="{FF2B5EF4-FFF2-40B4-BE49-F238E27FC236}">
                <a16:creationId xmlns:a16="http://schemas.microsoft.com/office/drawing/2014/main" id="{DE89EC3B-4BEC-466F-91CA-532D460F1AA7}"/>
              </a:ext>
            </a:extLst>
          </p:cNvPr>
          <p:cNvSpPr/>
          <p:nvPr/>
        </p:nvSpPr>
        <p:spPr>
          <a:xfrm>
            <a:off x="4862716" y="3237248"/>
            <a:ext cx="192852" cy="12178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30" name="Freeform: Shape 1029">
            <a:extLst>
              <a:ext uri="{FF2B5EF4-FFF2-40B4-BE49-F238E27FC236}">
                <a16:creationId xmlns:a16="http://schemas.microsoft.com/office/drawing/2014/main" id="{3ECEC66E-D4C5-493D-B5F7-2877A4205EE5}"/>
              </a:ext>
            </a:extLst>
          </p:cNvPr>
          <p:cNvSpPr/>
          <p:nvPr/>
        </p:nvSpPr>
        <p:spPr>
          <a:xfrm>
            <a:off x="549458" y="2924627"/>
            <a:ext cx="3124718" cy="1338943"/>
          </a:xfrm>
          <a:custGeom>
            <a:avLst/>
            <a:gdLst>
              <a:gd name="connsiteX0" fmla="*/ 518 w 3124718"/>
              <a:gd name="connsiteY0" fmla="*/ 783771 h 1338943"/>
              <a:gd name="connsiteX1" fmla="*/ 87604 w 3124718"/>
              <a:gd name="connsiteY1" fmla="*/ 740228 h 1338943"/>
              <a:gd name="connsiteX2" fmla="*/ 359747 w 3124718"/>
              <a:gd name="connsiteY2" fmla="*/ 740228 h 1338943"/>
              <a:gd name="connsiteX3" fmla="*/ 425061 w 3124718"/>
              <a:gd name="connsiteY3" fmla="*/ 772885 h 1338943"/>
              <a:gd name="connsiteX4" fmla="*/ 512147 w 3124718"/>
              <a:gd name="connsiteY4" fmla="*/ 794657 h 1338943"/>
              <a:gd name="connsiteX5" fmla="*/ 555689 w 3124718"/>
              <a:gd name="connsiteY5" fmla="*/ 816428 h 1338943"/>
              <a:gd name="connsiteX6" fmla="*/ 588347 w 3124718"/>
              <a:gd name="connsiteY6" fmla="*/ 838200 h 1338943"/>
              <a:gd name="connsiteX7" fmla="*/ 621004 w 3124718"/>
              <a:gd name="connsiteY7" fmla="*/ 849085 h 1338943"/>
              <a:gd name="connsiteX8" fmla="*/ 686318 w 3124718"/>
              <a:gd name="connsiteY8" fmla="*/ 903514 h 1338943"/>
              <a:gd name="connsiteX9" fmla="*/ 718975 w 3124718"/>
              <a:gd name="connsiteY9" fmla="*/ 914400 h 1338943"/>
              <a:gd name="connsiteX10" fmla="*/ 740747 w 3124718"/>
              <a:gd name="connsiteY10" fmla="*/ 936171 h 1338943"/>
              <a:gd name="connsiteX11" fmla="*/ 773404 w 3124718"/>
              <a:gd name="connsiteY11" fmla="*/ 947057 h 1338943"/>
              <a:gd name="connsiteX12" fmla="*/ 816947 w 3124718"/>
              <a:gd name="connsiteY12" fmla="*/ 968828 h 1338943"/>
              <a:gd name="connsiteX13" fmla="*/ 958461 w 3124718"/>
              <a:gd name="connsiteY13" fmla="*/ 1001485 h 1338943"/>
              <a:gd name="connsiteX14" fmla="*/ 1002004 w 3124718"/>
              <a:gd name="connsiteY14" fmla="*/ 1023257 h 1338943"/>
              <a:gd name="connsiteX15" fmla="*/ 1078204 w 3124718"/>
              <a:gd name="connsiteY15" fmla="*/ 1045028 h 1338943"/>
              <a:gd name="connsiteX16" fmla="*/ 1187061 w 3124718"/>
              <a:gd name="connsiteY16" fmla="*/ 1066800 h 1338943"/>
              <a:gd name="connsiteX17" fmla="*/ 1851089 w 3124718"/>
              <a:gd name="connsiteY17" fmla="*/ 1055914 h 1338943"/>
              <a:gd name="connsiteX18" fmla="*/ 2199432 w 3124718"/>
              <a:gd name="connsiteY18" fmla="*/ 1023257 h 1338943"/>
              <a:gd name="connsiteX19" fmla="*/ 2286518 w 3124718"/>
              <a:gd name="connsiteY19" fmla="*/ 990600 h 1338943"/>
              <a:gd name="connsiteX20" fmla="*/ 2340947 w 3124718"/>
              <a:gd name="connsiteY20" fmla="*/ 968828 h 1338943"/>
              <a:gd name="connsiteX21" fmla="*/ 2373604 w 3124718"/>
              <a:gd name="connsiteY21" fmla="*/ 957943 h 1338943"/>
              <a:gd name="connsiteX22" fmla="*/ 2438918 w 3124718"/>
              <a:gd name="connsiteY22" fmla="*/ 914400 h 1338943"/>
              <a:gd name="connsiteX23" fmla="*/ 2471575 w 3124718"/>
              <a:gd name="connsiteY23" fmla="*/ 881743 h 1338943"/>
              <a:gd name="connsiteX24" fmla="*/ 2591318 w 3124718"/>
              <a:gd name="connsiteY24" fmla="*/ 827314 h 1338943"/>
              <a:gd name="connsiteX25" fmla="*/ 2656632 w 3124718"/>
              <a:gd name="connsiteY25" fmla="*/ 783771 h 1338943"/>
              <a:gd name="connsiteX26" fmla="*/ 2743718 w 3124718"/>
              <a:gd name="connsiteY26" fmla="*/ 718457 h 1338943"/>
              <a:gd name="connsiteX27" fmla="*/ 2809032 w 3124718"/>
              <a:gd name="connsiteY27" fmla="*/ 674914 h 1338943"/>
              <a:gd name="connsiteX28" fmla="*/ 2830804 w 3124718"/>
              <a:gd name="connsiteY28" fmla="*/ 522514 h 1338943"/>
              <a:gd name="connsiteX29" fmla="*/ 2841689 w 3124718"/>
              <a:gd name="connsiteY29" fmla="*/ 108857 h 1338943"/>
              <a:gd name="connsiteX30" fmla="*/ 2874347 w 3124718"/>
              <a:gd name="connsiteY30" fmla="*/ 54428 h 1338943"/>
              <a:gd name="connsiteX31" fmla="*/ 2907004 w 3124718"/>
              <a:gd name="connsiteY31" fmla="*/ 0 h 1338943"/>
              <a:gd name="connsiteX32" fmla="*/ 3015861 w 3124718"/>
              <a:gd name="connsiteY32" fmla="*/ 21771 h 1338943"/>
              <a:gd name="connsiteX33" fmla="*/ 3048518 w 3124718"/>
              <a:gd name="connsiteY33" fmla="*/ 43543 h 1338943"/>
              <a:gd name="connsiteX34" fmla="*/ 3026747 w 3124718"/>
              <a:gd name="connsiteY34" fmla="*/ 250371 h 1338943"/>
              <a:gd name="connsiteX35" fmla="*/ 3015861 w 3124718"/>
              <a:gd name="connsiteY35" fmla="*/ 370114 h 1338943"/>
              <a:gd name="connsiteX36" fmla="*/ 2994089 w 3124718"/>
              <a:gd name="connsiteY36" fmla="*/ 402771 h 1338943"/>
              <a:gd name="connsiteX37" fmla="*/ 2972318 w 3124718"/>
              <a:gd name="connsiteY37" fmla="*/ 468085 h 1338943"/>
              <a:gd name="connsiteX38" fmla="*/ 2961432 w 3124718"/>
              <a:gd name="connsiteY38" fmla="*/ 500743 h 1338943"/>
              <a:gd name="connsiteX39" fmla="*/ 3004975 w 3124718"/>
              <a:gd name="connsiteY39" fmla="*/ 1055914 h 1338943"/>
              <a:gd name="connsiteX40" fmla="*/ 3048518 w 3124718"/>
              <a:gd name="connsiteY40" fmla="*/ 1066800 h 1338943"/>
              <a:gd name="connsiteX41" fmla="*/ 3070289 w 3124718"/>
              <a:gd name="connsiteY41" fmla="*/ 1099457 h 1338943"/>
              <a:gd name="connsiteX42" fmla="*/ 3102947 w 3124718"/>
              <a:gd name="connsiteY42" fmla="*/ 1110343 h 1338943"/>
              <a:gd name="connsiteX43" fmla="*/ 3124718 w 3124718"/>
              <a:gd name="connsiteY43" fmla="*/ 1175657 h 1338943"/>
              <a:gd name="connsiteX44" fmla="*/ 3102947 w 3124718"/>
              <a:gd name="connsiteY44" fmla="*/ 1208314 h 1338943"/>
              <a:gd name="connsiteX45" fmla="*/ 3048518 w 3124718"/>
              <a:gd name="connsiteY45" fmla="*/ 1219200 h 1338943"/>
              <a:gd name="connsiteX46" fmla="*/ 2765489 w 3124718"/>
              <a:gd name="connsiteY46" fmla="*/ 1230085 h 1338943"/>
              <a:gd name="connsiteX47" fmla="*/ 2732832 w 3124718"/>
              <a:gd name="connsiteY47" fmla="*/ 1240971 h 1338943"/>
              <a:gd name="connsiteX48" fmla="*/ 2471575 w 3124718"/>
              <a:gd name="connsiteY48" fmla="*/ 1284514 h 1338943"/>
              <a:gd name="connsiteX49" fmla="*/ 2221204 w 3124718"/>
              <a:gd name="connsiteY49" fmla="*/ 1295400 h 1338943"/>
              <a:gd name="connsiteX50" fmla="*/ 1110861 w 3124718"/>
              <a:gd name="connsiteY50" fmla="*/ 1306285 h 1338943"/>
              <a:gd name="connsiteX51" fmla="*/ 784289 w 3124718"/>
              <a:gd name="connsiteY51" fmla="*/ 1328057 h 1338943"/>
              <a:gd name="connsiteX52" fmla="*/ 403289 w 3124718"/>
              <a:gd name="connsiteY52" fmla="*/ 1338943 h 1338943"/>
              <a:gd name="connsiteX53" fmla="*/ 131147 w 3124718"/>
              <a:gd name="connsiteY53" fmla="*/ 1328057 h 1338943"/>
              <a:gd name="connsiteX54" fmla="*/ 65832 w 3124718"/>
              <a:gd name="connsiteY54" fmla="*/ 1306285 h 1338943"/>
              <a:gd name="connsiteX55" fmla="*/ 54947 w 3124718"/>
              <a:gd name="connsiteY55" fmla="*/ 1262743 h 1338943"/>
              <a:gd name="connsiteX56" fmla="*/ 518 w 3124718"/>
              <a:gd name="connsiteY56" fmla="*/ 783771 h 1338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3124718" h="1338943">
                <a:moveTo>
                  <a:pt x="518" y="783771"/>
                </a:moveTo>
                <a:cubicBezTo>
                  <a:pt x="5961" y="696685"/>
                  <a:pt x="57645" y="752711"/>
                  <a:pt x="87604" y="740228"/>
                </a:cubicBezTo>
                <a:cubicBezTo>
                  <a:pt x="162954" y="708833"/>
                  <a:pt x="331391" y="738878"/>
                  <a:pt x="359747" y="740228"/>
                </a:cubicBezTo>
                <a:cubicBezTo>
                  <a:pt x="381518" y="751114"/>
                  <a:pt x="402138" y="764698"/>
                  <a:pt x="425061" y="772885"/>
                </a:cubicBezTo>
                <a:cubicBezTo>
                  <a:pt x="453240" y="782949"/>
                  <a:pt x="485384" y="781275"/>
                  <a:pt x="512147" y="794657"/>
                </a:cubicBezTo>
                <a:cubicBezTo>
                  <a:pt x="526661" y="801914"/>
                  <a:pt x="541600" y="808377"/>
                  <a:pt x="555689" y="816428"/>
                </a:cubicBezTo>
                <a:cubicBezTo>
                  <a:pt x="567049" y="822919"/>
                  <a:pt x="576645" y="832349"/>
                  <a:pt x="588347" y="838200"/>
                </a:cubicBezTo>
                <a:cubicBezTo>
                  <a:pt x="598610" y="843331"/>
                  <a:pt x="610118" y="845457"/>
                  <a:pt x="621004" y="849085"/>
                </a:cubicBezTo>
                <a:cubicBezTo>
                  <a:pt x="642775" y="867228"/>
                  <a:pt x="662738" y="887794"/>
                  <a:pt x="686318" y="903514"/>
                </a:cubicBezTo>
                <a:cubicBezTo>
                  <a:pt x="695865" y="909879"/>
                  <a:pt x="709136" y="908496"/>
                  <a:pt x="718975" y="914400"/>
                </a:cubicBezTo>
                <a:cubicBezTo>
                  <a:pt x="727776" y="919680"/>
                  <a:pt x="731946" y="930891"/>
                  <a:pt x="740747" y="936171"/>
                </a:cubicBezTo>
                <a:cubicBezTo>
                  <a:pt x="750586" y="942075"/>
                  <a:pt x="762857" y="942537"/>
                  <a:pt x="773404" y="947057"/>
                </a:cubicBezTo>
                <a:cubicBezTo>
                  <a:pt x="788319" y="953449"/>
                  <a:pt x="801880" y="962801"/>
                  <a:pt x="816947" y="968828"/>
                </a:cubicBezTo>
                <a:cubicBezTo>
                  <a:pt x="883362" y="995394"/>
                  <a:pt x="885526" y="991066"/>
                  <a:pt x="958461" y="1001485"/>
                </a:cubicBezTo>
                <a:cubicBezTo>
                  <a:pt x="972975" y="1008742"/>
                  <a:pt x="987089" y="1016864"/>
                  <a:pt x="1002004" y="1023257"/>
                </a:cubicBezTo>
                <a:cubicBezTo>
                  <a:pt x="1021047" y="1031419"/>
                  <a:pt x="1059785" y="1041081"/>
                  <a:pt x="1078204" y="1045028"/>
                </a:cubicBezTo>
                <a:cubicBezTo>
                  <a:pt x="1114387" y="1052781"/>
                  <a:pt x="1150775" y="1059543"/>
                  <a:pt x="1187061" y="1066800"/>
                </a:cubicBezTo>
                <a:lnTo>
                  <a:pt x="1851089" y="1055914"/>
                </a:lnTo>
                <a:cubicBezTo>
                  <a:pt x="2093973" y="1050061"/>
                  <a:pt x="2027760" y="1057591"/>
                  <a:pt x="2199432" y="1023257"/>
                </a:cubicBezTo>
                <a:cubicBezTo>
                  <a:pt x="2288512" y="978716"/>
                  <a:pt x="2197587" y="1020244"/>
                  <a:pt x="2286518" y="990600"/>
                </a:cubicBezTo>
                <a:cubicBezTo>
                  <a:pt x="2305056" y="984421"/>
                  <a:pt x="2322650" y="975689"/>
                  <a:pt x="2340947" y="968828"/>
                </a:cubicBezTo>
                <a:cubicBezTo>
                  <a:pt x="2351691" y="964799"/>
                  <a:pt x="2362718" y="961571"/>
                  <a:pt x="2373604" y="957943"/>
                </a:cubicBezTo>
                <a:cubicBezTo>
                  <a:pt x="2395375" y="943429"/>
                  <a:pt x="2420416" y="932902"/>
                  <a:pt x="2438918" y="914400"/>
                </a:cubicBezTo>
                <a:cubicBezTo>
                  <a:pt x="2449804" y="903514"/>
                  <a:pt x="2458766" y="890283"/>
                  <a:pt x="2471575" y="881743"/>
                </a:cubicBezTo>
                <a:cubicBezTo>
                  <a:pt x="2502628" y="861041"/>
                  <a:pt x="2555823" y="841511"/>
                  <a:pt x="2591318" y="827314"/>
                </a:cubicBezTo>
                <a:cubicBezTo>
                  <a:pt x="2684927" y="733705"/>
                  <a:pt x="2569987" y="838909"/>
                  <a:pt x="2656632" y="783771"/>
                </a:cubicBezTo>
                <a:cubicBezTo>
                  <a:pt x="2687245" y="764290"/>
                  <a:pt x="2713527" y="738585"/>
                  <a:pt x="2743718" y="718457"/>
                </a:cubicBezTo>
                <a:lnTo>
                  <a:pt x="2809032" y="674914"/>
                </a:lnTo>
                <a:cubicBezTo>
                  <a:pt x="2830449" y="610666"/>
                  <a:pt x="2826367" y="631221"/>
                  <a:pt x="2830804" y="522514"/>
                </a:cubicBezTo>
                <a:cubicBezTo>
                  <a:pt x="2836429" y="384695"/>
                  <a:pt x="2828913" y="246197"/>
                  <a:pt x="2841689" y="108857"/>
                </a:cubicBezTo>
                <a:cubicBezTo>
                  <a:pt x="2843649" y="87790"/>
                  <a:pt x="2864885" y="73353"/>
                  <a:pt x="2874347" y="54428"/>
                </a:cubicBezTo>
                <a:cubicBezTo>
                  <a:pt x="2902610" y="-2097"/>
                  <a:pt x="2864478" y="42524"/>
                  <a:pt x="2907004" y="0"/>
                </a:cubicBezTo>
                <a:cubicBezTo>
                  <a:pt x="2943290" y="7257"/>
                  <a:pt x="2980493" y="10889"/>
                  <a:pt x="3015861" y="21771"/>
                </a:cubicBezTo>
                <a:cubicBezTo>
                  <a:pt x="3028366" y="25619"/>
                  <a:pt x="3047896" y="30475"/>
                  <a:pt x="3048518" y="43543"/>
                </a:cubicBezTo>
                <a:cubicBezTo>
                  <a:pt x="3051815" y="112788"/>
                  <a:pt x="3033645" y="181391"/>
                  <a:pt x="3026747" y="250371"/>
                </a:cubicBezTo>
                <a:cubicBezTo>
                  <a:pt x="3022759" y="290251"/>
                  <a:pt x="3024259" y="330925"/>
                  <a:pt x="3015861" y="370114"/>
                </a:cubicBezTo>
                <a:cubicBezTo>
                  <a:pt x="3013120" y="382907"/>
                  <a:pt x="3001346" y="391885"/>
                  <a:pt x="2994089" y="402771"/>
                </a:cubicBezTo>
                <a:lnTo>
                  <a:pt x="2972318" y="468085"/>
                </a:lnTo>
                <a:lnTo>
                  <a:pt x="2961432" y="500743"/>
                </a:lnTo>
                <a:cubicBezTo>
                  <a:pt x="2969445" y="901369"/>
                  <a:pt x="2800362" y="997452"/>
                  <a:pt x="3004975" y="1055914"/>
                </a:cubicBezTo>
                <a:cubicBezTo>
                  <a:pt x="3019360" y="1060024"/>
                  <a:pt x="3034004" y="1063171"/>
                  <a:pt x="3048518" y="1066800"/>
                </a:cubicBezTo>
                <a:cubicBezTo>
                  <a:pt x="3055775" y="1077686"/>
                  <a:pt x="3060073" y="1091284"/>
                  <a:pt x="3070289" y="1099457"/>
                </a:cubicBezTo>
                <a:cubicBezTo>
                  <a:pt x="3079249" y="1106625"/>
                  <a:pt x="3096277" y="1101006"/>
                  <a:pt x="3102947" y="1110343"/>
                </a:cubicBezTo>
                <a:cubicBezTo>
                  <a:pt x="3116286" y="1129017"/>
                  <a:pt x="3124718" y="1175657"/>
                  <a:pt x="3124718" y="1175657"/>
                </a:cubicBezTo>
                <a:cubicBezTo>
                  <a:pt x="3117461" y="1186543"/>
                  <a:pt x="3114306" y="1201823"/>
                  <a:pt x="3102947" y="1208314"/>
                </a:cubicBezTo>
                <a:cubicBezTo>
                  <a:pt x="3086883" y="1217494"/>
                  <a:pt x="3066982" y="1218009"/>
                  <a:pt x="3048518" y="1219200"/>
                </a:cubicBezTo>
                <a:cubicBezTo>
                  <a:pt x="2954301" y="1225278"/>
                  <a:pt x="2859832" y="1226457"/>
                  <a:pt x="2765489" y="1230085"/>
                </a:cubicBezTo>
                <a:cubicBezTo>
                  <a:pt x="2754603" y="1233714"/>
                  <a:pt x="2743902" y="1237952"/>
                  <a:pt x="2732832" y="1240971"/>
                </a:cubicBezTo>
                <a:cubicBezTo>
                  <a:pt x="2640316" y="1266203"/>
                  <a:pt x="2575065" y="1280014"/>
                  <a:pt x="2471575" y="1284514"/>
                </a:cubicBezTo>
                <a:cubicBezTo>
                  <a:pt x="2388118" y="1288143"/>
                  <a:pt x="2304729" y="1294064"/>
                  <a:pt x="2221204" y="1295400"/>
                </a:cubicBezTo>
                <a:lnTo>
                  <a:pt x="1110861" y="1306285"/>
                </a:lnTo>
                <a:lnTo>
                  <a:pt x="784289" y="1328057"/>
                </a:lnTo>
                <a:cubicBezTo>
                  <a:pt x="657335" y="1333036"/>
                  <a:pt x="530289" y="1335314"/>
                  <a:pt x="403289" y="1338943"/>
                </a:cubicBezTo>
                <a:cubicBezTo>
                  <a:pt x="312575" y="1335314"/>
                  <a:pt x="221511" y="1336802"/>
                  <a:pt x="131147" y="1328057"/>
                </a:cubicBezTo>
                <a:cubicBezTo>
                  <a:pt x="108304" y="1325846"/>
                  <a:pt x="65832" y="1306285"/>
                  <a:pt x="65832" y="1306285"/>
                </a:cubicBezTo>
                <a:cubicBezTo>
                  <a:pt x="62204" y="1291771"/>
                  <a:pt x="55583" y="1277690"/>
                  <a:pt x="54947" y="1262743"/>
                </a:cubicBezTo>
                <a:cubicBezTo>
                  <a:pt x="33829" y="766458"/>
                  <a:pt x="-4925" y="870857"/>
                  <a:pt x="518" y="783771"/>
                </a:cubicBezTo>
                <a:close/>
              </a:path>
            </a:pathLst>
          </a:cu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323" name="Picture 322" descr="A shark in the middle of a fish&#10;&#10;Description automatically generated">
            <a:extLst>
              <a:ext uri="{FF2B5EF4-FFF2-40B4-BE49-F238E27FC236}">
                <a16:creationId xmlns:a16="http://schemas.microsoft.com/office/drawing/2014/main" id="{3E0AEEB7-0DA7-456E-89D4-C9C78AA25985}"/>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145578" y="1947190"/>
            <a:ext cx="900907" cy="296472"/>
          </a:xfrm>
          <a:prstGeom prst="rect">
            <a:avLst/>
          </a:prstGeom>
        </p:spPr>
      </p:pic>
      <p:pic>
        <p:nvPicPr>
          <p:cNvPr id="324" name="Picture 323" descr="A shark in the middle of a fish&#10;&#10;Description automatically generated">
            <a:extLst>
              <a:ext uri="{FF2B5EF4-FFF2-40B4-BE49-F238E27FC236}">
                <a16:creationId xmlns:a16="http://schemas.microsoft.com/office/drawing/2014/main" id="{04F68A86-2356-42A7-A2BF-5DEEBA58ADCF}"/>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761387" y="2579398"/>
            <a:ext cx="900907" cy="296472"/>
          </a:xfrm>
          <a:prstGeom prst="rect">
            <a:avLst/>
          </a:prstGeom>
        </p:spPr>
      </p:pic>
      <p:sp>
        <p:nvSpPr>
          <p:cNvPr id="1031" name="Freeform: Shape 1030">
            <a:extLst>
              <a:ext uri="{FF2B5EF4-FFF2-40B4-BE49-F238E27FC236}">
                <a16:creationId xmlns:a16="http://schemas.microsoft.com/office/drawing/2014/main" id="{84F3A268-3C9F-4B7A-920B-72ABA7F428AA}"/>
              </a:ext>
            </a:extLst>
          </p:cNvPr>
          <p:cNvSpPr/>
          <p:nvPr/>
        </p:nvSpPr>
        <p:spPr>
          <a:xfrm>
            <a:off x="2140080" y="2537909"/>
            <a:ext cx="690789" cy="332372"/>
          </a:xfrm>
          <a:custGeom>
            <a:avLst/>
            <a:gdLst>
              <a:gd name="connsiteX0" fmla="*/ 32761 w 772989"/>
              <a:gd name="connsiteY0" fmla="*/ 0 h 402771"/>
              <a:gd name="connsiteX1" fmla="*/ 424647 w 772989"/>
              <a:gd name="connsiteY1" fmla="*/ 10885 h 402771"/>
              <a:gd name="connsiteX2" fmla="*/ 740332 w 772989"/>
              <a:gd name="connsiteY2" fmla="*/ 21771 h 402771"/>
              <a:gd name="connsiteX3" fmla="*/ 772989 w 772989"/>
              <a:gd name="connsiteY3" fmla="*/ 54428 h 402771"/>
              <a:gd name="connsiteX4" fmla="*/ 762104 w 772989"/>
              <a:gd name="connsiteY4" fmla="*/ 261257 h 402771"/>
              <a:gd name="connsiteX5" fmla="*/ 740332 w 772989"/>
              <a:gd name="connsiteY5" fmla="*/ 337457 h 402771"/>
              <a:gd name="connsiteX6" fmla="*/ 707675 w 772989"/>
              <a:gd name="connsiteY6" fmla="*/ 402771 h 402771"/>
              <a:gd name="connsiteX7" fmla="*/ 609704 w 772989"/>
              <a:gd name="connsiteY7" fmla="*/ 391885 h 402771"/>
              <a:gd name="connsiteX8" fmla="*/ 587932 w 772989"/>
              <a:gd name="connsiteY8" fmla="*/ 348343 h 402771"/>
              <a:gd name="connsiteX9" fmla="*/ 555275 w 772989"/>
              <a:gd name="connsiteY9" fmla="*/ 304800 h 402771"/>
              <a:gd name="connsiteX10" fmla="*/ 522618 w 772989"/>
              <a:gd name="connsiteY10" fmla="*/ 195943 h 402771"/>
              <a:gd name="connsiteX11" fmla="*/ 511732 w 772989"/>
              <a:gd name="connsiteY11" fmla="*/ 130628 h 402771"/>
              <a:gd name="connsiteX12" fmla="*/ 479075 w 772989"/>
              <a:gd name="connsiteY12" fmla="*/ 97971 h 402771"/>
              <a:gd name="connsiteX13" fmla="*/ 54532 w 772989"/>
              <a:gd name="connsiteY13" fmla="*/ 87085 h 402771"/>
              <a:gd name="connsiteX14" fmla="*/ 104 w 772989"/>
              <a:gd name="connsiteY14" fmla="*/ 54428 h 402771"/>
              <a:gd name="connsiteX15" fmla="*/ 32761 w 772989"/>
              <a:gd name="connsiteY15" fmla="*/ 0 h 402771"/>
              <a:gd name="connsiteX16" fmla="*/ 32761 w 772989"/>
              <a:gd name="connsiteY16" fmla="*/ 0 h 402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72989" h="402771">
                <a:moveTo>
                  <a:pt x="32761" y="0"/>
                </a:moveTo>
                <a:lnTo>
                  <a:pt x="424647" y="10885"/>
                </a:lnTo>
                <a:cubicBezTo>
                  <a:pt x="529888" y="14123"/>
                  <a:pt x="635854" y="8711"/>
                  <a:pt x="740332" y="21771"/>
                </a:cubicBezTo>
                <a:cubicBezTo>
                  <a:pt x="755608" y="23680"/>
                  <a:pt x="762103" y="43542"/>
                  <a:pt x="772989" y="54428"/>
                </a:cubicBezTo>
                <a:cubicBezTo>
                  <a:pt x="769361" y="123371"/>
                  <a:pt x="768085" y="192478"/>
                  <a:pt x="762104" y="261257"/>
                </a:cubicBezTo>
                <a:cubicBezTo>
                  <a:pt x="759977" y="285719"/>
                  <a:pt x="747097" y="313779"/>
                  <a:pt x="740332" y="337457"/>
                </a:cubicBezTo>
                <a:cubicBezTo>
                  <a:pt x="724282" y="393632"/>
                  <a:pt x="741862" y="368586"/>
                  <a:pt x="707675" y="402771"/>
                </a:cubicBezTo>
                <a:cubicBezTo>
                  <a:pt x="675018" y="399142"/>
                  <a:pt x="639617" y="405482"/>
                  <a:pt x="609704" y="391885"/>
                </a:cubicBezTo>
                <a:cubicBezTo>
                  <a:pt x="594931" y="385170"/>
                  <a:pt x="596533" y="362104"/>
                  <a:pt x="587932" y="348343"/>
                </a:cubicBezTo>
                <a:cubicBezTo>
                  <a:pt x="578316" y="332958"/>
                  <a:pt x="566161" y="319314"/>
                  <a:pt x="555275" y="304800"/>
                </a:cubicBezTo>
                <a:cubicBezTo>
                  <a:pt x="541394" y="263155"/>
                  <a:pt x="530843" y="237066"/>
                  <a:pt x="522618" y="195943"/>
                </a:cubicBezTo>
                <a:cubicBezTo>
                  <a:pt x="518289" y="174300"/>
                  <a:pt x="520696" y="150798"/>
                  <a:pt x="511732" y="130628"/>
                </a:cubicBezTo>
                <a:cubicBezTo>
                  <a:pt x="505480" y="116560"/>
                  <a:pt x="494400" y="99431"/>
                  <a:pt x="479075" y="97971"/>
                </a:cubicBezTo>
                <a:cubicBezTo>
                  <a:pt x="338152" y="84550"/>
                  <a:pt x="196046" y="90714"/>
                  <a:pt x="54532" y="87085"/>
                </a:cubicBezTo>
                <a:cubicBezTo>
                  <a:pt x="48588" y="85104"/>
                  <a:pt x="-2613" y="73447"/>
                  <a:pt x="104" y="54428"/>
                </a:cubicBezTo>
                <a:cubicBezTo>
                  <a:pt x="3096" y="33483"/>
                  <a:pt x="21875" y="18143"/>
                  <a:pt x="32761" y="0"/>
                </a:cubicBezTo>
                <a:lnTo>
                  <a:pt x="32761" y="0"/>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32" name="Freeform: Shape 1031">
            <a:extLst>
              <a:ext uri="{FF2B5EF4-FFF2-40B4-BE49-F238E27FC236}">
                <a16:creationId xmlns:a16="http://schemas.microsoft.com/office/drawing/2014/main" id="{CFC8FD55-7FE2-4568-A960-2DD0DD015725}"/>
              </a:ext>
            </a:extLst>
          </p:cNvPr>
          <p:cNvSpPr/>
          <p:nvPr/>
        </p:nvSpPr>
        <p:spPr>
          <a:xfrm>
            <a:off x="768314" y="3120069"/>
            <a:ext cx="1677710" cy="620485"/>
          </a:xfrm>
          <a:custGeom>
            <a:avLst/>
            <a:gdLst>
              <a:gd name="connsiteX0" fmla="*/ 213 w 1677710"/>
              <a:gd name="connsiteY0" fmla="*/ 576943 h 620485"/>
              <a:gd name="connsiteX1" fmla="*/ 130842 w 1677710"/>
              <a:gd name="connsiteY1" fmla="*/ 478971 h 620485"/>
              <a:gd name="connsiteX2" fmla="*/ 228813 w 1677710"/>
              <a:gd name="connsiteY2" fmla="*/ 435428 h 620485"/>
              <a:gd name="connsiteX3" fmla="*/ 294127 w 1677710"/>
              <a:gd name="connsiteY3" fmla="*/ 402771 h 620485"/>
              <a:gd name="connsiteX4" fmla="*/ 402984 w 1677710"/>
              <a:gd name="connsiteY4" fmla="*/ 381000 h 620485"/>
              <a:gd name="connsiteX5" fmla="*/ 468299 w 1677710"/>
              <a:gd name="connsiteY5" fmla="*/ 359228 h 620485"/>
              <a:gd name="connsiteX6" fmla="*/ 500956 w 1677710"/>
              <a:gd name="connsiteY6" fmla="*/ 348343 h 620485"/>
              <a:gd name="connsiteX7" fmla="*/ 522727 w 1677710"/>
              <a:gd name="connsiteY7" fmla="*/ 326571 h 620485"/>
              <a:gd name="connsiteX8" fmla="*/ 816642 w 1677710"/>
              <a:gd name="connsiteY8" fmla="*/ 293914 h 620485"/>
              <a:gd name="connsiteX9" fmla="*/ 925499 w 1677710"/>
              <a:gd name="connsiteY9" fmla="*/ 250371 h 620485"/>
              <a:gd name="connsiteX10" fmla="*/ 958156 w 1677710"/>
              <a:gd name="connsiteY10" fmla="*/ 228600 h 620485"/>
              <a:gd name="connsiteX11" fmla="*/ 979927 w 1677710"/>
              <a:gd name="connsiteY11" fmla="*/ 206828 h 620485"/>
              <a:gd name="connsiteX12" fmla="*/ 1012584 w 1677710"/>
              <a:gd name="connsiteY12" fmla="*/ 195943 h 620485"/>
              <a:gd name="connsiteX13" fmla="*/ 1099670 w 1677710"/>
              <a:gd name="connsiteY13" fmla="*/ 130628 h 620485"/>
              <a:gd name="connsiteX14" fmla="*/ 1132327 w 1677710"/>
              <a:gd name="connsiteY14" fmla="*/ 108857 h 620485"/>
              <a:gd name="connsiteX15" fmla="*/ 1154099 w 1677710"/>
              <a:gd name="connsiteY15" fmla="*/ 87085 h 620485"/>
              <a:gd name="connsiteX16" fmla="*/ 1219413 w 1677710"/>
              <a:gd name="connsiteY16" fmla="*/ 76200 h 620485"/>
              <a:gd name="connsiteX17" fmla="*/ 1426242 w 1677710"/>
              <a:gd name="connsiteY17" fmla="*/ 65314 h 620485"/>
              <a:gd name="connsiteX18" fmla="*/ 1502442 w 1677710"/>
              <a:gd name="connsiteY18" fmla="*/ 43543 h 620485"/>
              <a:gd name="connsiteX19" fmla="*/ 1524213 w 1677710"/>
              <a:gd name="connsiteY19" fmla="*/ 21771 h 620485"/>
              <a:gd name="connsiteX20" fmla="*/ 1556870 w 1677710"/>
              <a:gd name="connsiteY20" fmla="*/ 0 h 620485"/>
              <a:gd name="connsiteX21" fmla="*/ 1654842 w 1677710"/>
              <a:gd name="connsiteY21" fmla="*/ 10885 h 620485"/>
              <a:gd name="connsiteX22" fmla="*/ 1665727 w 1677710"/>
              <a:gd name="connsiteY22" fmla="*/ 65314 h 620485"/>
              <a:gd name="connsiteX23" fmla="*/ 1622184 w 1677710"/>
              <a:gd name="connsiteY23" fmla="*/ 76200 h 620485"/>
              <a:gd name="connsiteX24" fmla="*/ 1295613 w 1677710"/>
              <a:gd name="connsiteY24" fmla="*/ 97971 h 620485"/>
              <a:gd name="connsiteX25" fmla="*/ 1186756 w 1677710"/>
              <a:gd name="connsiteY25" fmla="*/ 130628 h 620485"/>
              <a:gd name="connsiteX26" fmla="*/ 1143213 w 1677710"/>
              <a:gd name="connsiteY26" fmla="*/ 195943 h 620485"/>
              <a:gd name="connsiteX27" fmla="*/ 1034356 w 1677710"/>
              <a:gd name="connsiteY27" fmla="*/ 250371 h 620485"/>
              <a:gd name="connsiteX28" fmla="*/ 947270 w 1677710"/>
              <a:gd name="connsiteY28" fmla="*/ 283028 h 620485"/>
              <a:gd name="connsiteX29" fmla="*/ 903727 w 1677710"/>
              <a:gd name="connsiteY29" fmla="*/ 304800 h 620485"/>
              <a:gd name="connsiteX30" fmla="*/ 860184 w 1677710"/>
              <a:gd name="connsiteY30" fmla="*/ 315685 h 620485"/>
              <a:gd name="connsiteX31" fmla="*/ 566270 w 1677710"/>
              <a:gd name="connsiteY31" fmla="*/ 348343 h 620485"/>
              <a:gd name="connsiteX32" fmla="*/ 490070 w 1677710"/>
              <a:gd name="connsiteY32" fmla="*/ 381000 h 620485"/>
              <a:gd name="connsiteX33" fmla="*/ 457413 w 1677710"/>
              <a:gd name="connsiteY33" fmla="*/ 391885 h 620485"/>
              <a:gd name="connsiteX34" fmla="*/ 381213 w 1677710"/>
              <a:gd name="connsiteY34" fmla="*/ 435428 h 620485"/>
              <a:gd name="connsiteX35" fmla="*/ 326784 w 1677710"/>
              <a:gd name="connsiteY35" fmla="*/ 478971 h 620485"/>
              <a:gd name="connsiteX36" fmla="*/ 272356 w 1677710"/>
              <a:gd name="connsiteY36" fmla="*/ 576943 h 620485"/>
              <a:gd name="connsiteX37" fmla="*/ 283242 w 1677710"/>
              <a:gd name="connsiteY37" fmla="*/ 609600 h 620485"/>
              <a:gd name="connsiteX38" fmla="*/ 315899 w 1677710"/>
              <a:gd name="connsiteY38" fmla="*/ 620485 h 620485"/>
              <a:gd name="connsiteX39" fmla="*/ 163499 w 1677710"/>
              <a:gd name="connsiteY39" fmla="*/ 609600 h 620485"/>
              <a:gd name="connsiteX40" fmla="*/ 213 w 1677710"/>
              <a:gd name="connsiteY40" fmla="*/ 576943 h 62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677710" h="620485">
                <a:moveTo>
                  <a:pt x="213" y="576943"/>
                </a:moveTo>
                <a:cubicBezTo>
                  <a:pt x="-5230" y="555171"/>
                  <a:pt x="94720" y="499612"/>
                  <a:pt x="130842" y="478971"/>
                </a:cubicBezTo>
                <a:cubicBezTo>
                  <a:pt x="211630" y="432807"/>
                  <a:pt x="135513" y="482078"/>
                  <a:pt x="228813" y="435428"/>
                </a:cubicBezTo>
                <a:cubicBezTo>
                  <a:pt x="275783" y="411943"/>
                  <a:pt x="244879" y="413715"/>
                  <a:pt x="294127" y="402771"/>
                </a:cubicBezTo>
                <a:cubicBezTo>
                  <a:pt x="369777" y="385960"/>
                  <a:pt x="341026" y="399587"/>
                  <a:pt x="402984" y="381000"/>
                </a:cubicBezTo>
                <a:cubicBezTo>
                  <a:pt x="424966" y="374406"/>
                  <a:pt x="446527" y="366485"/>
                  <a:pt x="468299" y="359228"/>
                </a:cubicBezTo>
                <a:lnTo>
                  <a:pt x="500956" y="348343"/>
                </a:lnTo>
                <a:cubicBezTo>
                  <a:pt x="508213" y="341086"/>
                  <a:pt x="513198" y="330383"/>
                  <a:pt x="522727" y="326571"/>
                </a:cubicBezTo>
                <a:cubicBezTo>
                  <a:pt x="610260" y="291558"/>
                  <a:pt x="733437" y="298293"/>
                  <a:pt x="816642" y="293914"/>
                </a:cubicBezTo>
                <a:cubicBezTo>
                  <a:pt x="870173" y="276070"/>
                  <a:pt x="880647" y="276001"/>
                  <a:pt x="925499" y="250371"/>
                </a:cubicBezTo>
                <a:cubicBezTo>
                  <a:pt x="936858" y="243880"/>
                  <a:pt x="947940" y="236773"/>
                  <a:pt x="958156" y="228600"/>
                </a:cubicBezTo>
                <a:cubicBezTo>
                  <a:pt x="966170" y="222189"/>
                  <a:pt x="971126" y="212108"/>
                  <a:pt x="979927" y="206828"/>
                </a:cubicBezTo>
                <a:cubicBezTo>
                  <a:pt x="989766" y="200924"/>
                  <a:pt x="1001698" y="199571"/>
                  <a:pt x="1012584" y="195943"/>
                </a:cubicBezTo>
                <a:cubicBezTo>
                  <a:pt x="1052858" y="155669"/>
                  <a:pt x="1025817" y="179863"/>
                  <a:pt x="1099670" y="130628"/>
                </a:cubicBezTo>
                <a:cubicBezTo>
                  <a:pt x="1110556" y="123371"/>
                  <a:pt x="1123076" y="118108"/>
                  <a:pt x="1132327" y="108857"/>
                </a:cubicBezTo>
                <a:cubicBezTo>
                  <a:pt x="1139584" y="101600"/>
                  <a:pt x="1144489" y="90689"/>
                  <a:pt x="1154099" y="87085"/>
                </a:cubicBezTo>
                <a:cubicBezTo>
                  <a:pt x="1174765" y="79335"/>
                  <a:pt x="1197412" y="77960"/>
                  <a:pt x="1219413" y="76200"/>
                </a:cubicBezTo>
                <a:cubicBezTo>
                  <a:pt x="1288232" y="70695"/>
                  <a:pt x="1357299" y="68943"/>
                  <a:pt x="1426242" y="65314"/>
                </a:cubicBezTo>
                <a:cubicBezTo>
                  <a:pt x="1451642" y="58057"/>
                  <a:pt x="1478302" y="54272"/>
                  <a:pt x="1502442" y="43543"/>
                </a:cubicBezTo>
                <a:cubicBezTo>
                  <a:pt x="1511821" y="39375"/>
                  <a:pt x="1516199" y="28182"/>
                  <a:pt x="1524213" y="21771"/>
                </a:cubicBezTo>
                <a:cubicBezTo>
                  <a:pt x="1534429" y="13598"/>
                  <a:pt x="1545984" y="7257"/>
                  <a:pt x="1556870" y="0"/>
                </a:cubicBezTo>
                <a:cubicBezTo>
                  <a:pt x="1589527" y="3628"/>
                  <a:pt x="1623142" y="2239"/>
                  <a:pt x="1654842" y="10885"/>
                </a:cubicBezTo>
                <a:cubicBezTo>
                  <a:pt x="1679067" y="17492"/>
                  <a:pt x="1686186" y="48947"/>
                  <a:pt x="1665727" y="65314"/>
                </a:cubicBezTo>
                <a:cubicBezTo>
                  <a:pt x="1654044" y="74660"/>
                  <a:pt x="1636971" y="73925"/>
                  <a:pt x="1622184" y="76200"/>
                </a:cubicBezTo>
                <a:cubicBezTo>
                  <a:pt x="1518318" y="92179"/>
                  <a:pt x="1394688" y="93253"/>
                  <a:pt x="1295613" y="97971"/>
                </a:cubicBezTo>
                <a:cubicBezTo>
                  <a:pt x="1256899" y="103502"/>
                  <a:pt x="1215044" y="98299"/>
                  <a:pt x="1186756" y="130628"/>
                </a:cubicBezTo>
                <a:cubicBezTo>
                  <a:pt x="1169525" y="150320"/>
                  <a:pt x="1161715" y="177441"/>
                  <a:pt x="1143213" y="195943"/>
                </a:cubicBezTo>
                <a:cubicBezTo>
                  <a:pt x="1082815" y="256341"/>
                  <a:pt x="1093355" y="228246"/>
                  <a:pt x="1034356" y="250371"/>
                </a:cubicBezTo>
                <a:cubicBezTo>
                  <a:pt x="920518" y="293061"/>
                  <a:pt x="1059028" y="255090"/>
                  <a:pt x="947270" y="283028"/>
                </a:cubicBezTo>
                <a:cubicBezTo>
                  <a:pt x="932756" y="290285"/>
                  <a:pt x="918921" y="299102"/>
                  <a:pt x="903727" y="304800"/>
                </a:cubicBezTo>
                <a:cubicBezTo>
                  <a:pt x="889719" y="310053"/>
                  <a:pt x="874941" y="313225"/>
                  <a:pt x="860184" y="315685"/>
                </a:cubicBezTo>
                <a:cubicBezTo>
                  <a:pt x="713799" y="340082"/>
                  <a:pt x="710224" y="337269"/>
                  <a:pt x="566270" y="348343"/>
                </a:cubicBezTo>
                <a:cubicBezTo>
                  <a:pt x="475646" y="370997"/>
                  <a:pt x="565247" y="343412"/>
                  <a:pt x="490070" y="381000"/>
                </a:cubicBezTo>
                <a:cubicBezTo>
                  <a:pt x="479807" y="386132"/>
                  <a:pt x="467676" y="386754"/>
                  <a:pt x="457413" y="391885"/>
                </a:cubicBezTo>
                <a:cubicBezTo>
                  <a:pt x="431247" y="404968"/>
                  <a:pt x="406298" y="420377"/>
                  <a:pt x="381213" y="435428"/>
                </a:cubicBezTo>
                <a:cubicBezTo>
                  <a:pt x="363226" y="446220"/>
                  <a:pt x="339600" y="461028"/>
                  <a:pt x="326784" y="478971"/>
                </a:cubicBezTo>
                <a:cubicBezTo>
                  <a:pt x="304003" y="510864"/>
                  <a:pt x="289611" y="542432"/>
                  <a:pt x="272356" y="576943"/>
                </a:cubicBezTo>
                <a:cubicBezTo>
                  <a:pt x="275985" y="587829"/>
                  <a:pt x="275128" y="601486"/>
                  <a:pt x="283242" y="609600"/>
                </a:cubicBezTo>
                <a:cubicBezTo>
                  <a:pt x="291356" y="617714"/>
                  <a:pt x="327373" y="620485"/>
                  <a:pt x="315899" y="620485"/>
                </a:cubicBezTo>
                <a:cubicBezTo>
                  <a:pt x="264970" y="620485"/>
                  <a:pt x="214299" y="613228"/>
                  <a:pt x="163499" y="609600"/>
                </a:cubicBezTo>
                <a:cubicBezTo>
                  <a:pt x="69338" y="596148"/>
                  <a:pt x="5656" y="598715"/>
                  <a:pt x="213" y="576943"/>
                </a:cubicBezTo>
                <a:close/>
              </a:path>
            </a:pathLst>
          </a:cu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33" name="Freeform: Shape 1032">
            <a:extLst>
              <a:ext uri="{FF2B5EF4-FFF2-40B4-BE49-F238E27FC236}">
                <a16:creationId xmlns:a16="http://schemas.microsoft.com/office/drawing/2014/main" id="{E30F0082-2903-40DD-8C4D-622759D78153}"/>
              </a:ext>
            </a:extLst>
          </p:cNvPr>
          <p:cNvSpPr/>
          <p:nvPr/>
        </p:nvSpPr>
        <p:spPr>
          <a:xfrm>
            <a:off x="2411135" y="3251446"/>
            <a:ext cx="1418877" cy="703774"/>
          </a:xfrm>
          <a:custGeom>
            <a:avLst/>
            <a:gdLst>
              <a:gd name="connsiteX0" fmla="*/ 518160 w 901262"/>
              <a:gd name="connsiteY0" fmla="*/ 10354 h 703774"/>
              <a:gd name="connsiteX1" fmla="*/ 784860 w 901262"/>
              <a:gd name="connsiteY1" fmla="*/ 10354 h 703774"/>
              <a:gd name="connsiteX2" fmla="*/ 830580 w 901262"/>
              <a:gd name="connsiteY2" fmla="*/ 40834 h 703774"/>
              <a:gd name="connsiteX3" fmla="*/ 883920 w 901262"/>
              <a:gd name="connsiteY3" fmla="*/ 101794 h 703774"/>
              <a:gd name="connsiteX4" fmla="*/ 899160 w 901262"/>
              <a:gd name="connsiteY4" fmla="*/ 147514 h 703774"/>
              <a:gd name="connsiteX5" fmla="*/ 876300 w 901262"/>
              <a:gd name="connsiteY5" fmla="*/ 185614 h 703774"/>
              <a:gd name="connsiteX6" fmla="*/ 800100 w 901262"/>
              <a:gd name="connsiteY6" fmla="*/ 216094 h 703774"/>
              <a:gd name="connsiteX7" fmla="*/ 754380 w 901262"/>
              <a:gd name="connsiteY7" fmla="*/ 238954 h 703774"/>
              <a:gd name="connsiteX8" fmla="*/ 723900 w 901262"/>
              <a:gd name="connsiteY8" fmla="*/ 261814 h 703774"/>
              <a:gd name="connsiteX9" fmla="*/ 708660 w 901262"/>
              <a:gd name="connsiteY9" fmla="*/ 292294 h 703774"/>
              <a:gd name="connsiteX10" fmla="*/ 693420 w 901262"/>
              <a:gd name="connsiteY10" fmla="*/ 703774 h 703774"/>
              <a:gd name="connsiteX11" fmla="*/ 198120 w 901262"/>
              <a:gd name="connsiteY11" fmla="*/ 688534 h 703774"/>
              <a:gd name="connsiteX12" fmla="*/ 0 w 901262"/>
              <a:gd name="connsiteY12" fmla="*/ 680914 h 703774"/>
              <a:gd name="connsiteX13" fmla="*/ 22860 w 901262"/>
              <a:gd name="connsiteY13" fmla="*/ 627574 h 703774"/>
              <a:gd name="connsiteX14" fmla="*/ 152400 w 901262"/>
              <a:gd name="connsiteY14" fmla="*/ 619954 h 703774"/>
              <a:gd name="connsiteX15" fmla="*/ 198120 w 901262"/>
              <a:gd name="connsiteY15" fmla="*/ 612334 h 703774"/>
              <a:gd name="connsiteX16" fmla="*/ 236220 w 901262"/>
              <a:gd name="connsiteY16" fmla="*/ 597094 h 703774"/>
              <a:gd name="connsiteX17" fmla="*/ 259080 w 901262"/>
              <a:gd name="connsiteY17" fmla="*/ 589474 h 703774"/>
              <a:gd name="connsiteX18" fmla="*/ 304800 w 901262"/>
              <a:gd name="connsiteY18" fmla="*/ 558994 h 703774"/>
              <a:gd name="connsiteX19" fmla="*/ 327660 w 901262"/>
              <a:gd name="connsiteY19" fmla="*/ 536134 h 703774"/>
              <a:gd name="connsiteX20" fmla="*/ 365760 w 901262"/>
              <a:gd name="connsiteY20" fmla="*/ 528514 h 703774"/>
              <a:gd name="connsiteX21" fmla="*/ 396240 w 901262"/>
              <a:gd name="connsiteY21" fmla="*/ 490414 h 703774"/>
              <a:gd name="connsiteX22" fmla="*/ 419100 w 901262"/>
              <a:gd name="connsiteY22" fmla="*/ 467554 h 703774"/>
              <a:gd name="connsiteX23" fmla="*/ 457200 w 901262"/>
              <a:gd name="connsiteY23" fmla="*/ 391354 h 703774"/>
              <a:gd name="connsiteX24" fmla="*/ 487680 w 901262"/>
              <a:gd name="connsiteY24" fmla="*/ 345634 h 703774"/>
              <a:gd name="connsiteX25" fmla="*/ 510540 w 901262"/>
              <a:gd name="connsiteY25" fmla="*/ 292294 h 703774"/>
              <a:gd name="connsiteX26" fmla="*/ 533400 w 901262"/>
              <a:gd name="connsiteY26" fmla="*/ 277054 h 703774"/>
              <a:gd name="connsiteX27" fmla="*/ 548640 w 901262"/>
              <a:gd name="connsiteY27" fmla="*/ 246574 h 703774"/>
              <a:gd name="connsiteX28" fmla="*/ 563880 w 901262"/>
              <a:gd name="connsiteY28" fmla="*/ 223714 h 703774"/>
              <a:gd name="connsiteX29" fmla="*/ 579120 w 901262"/>
              <a:gd name="connsiteY29" fmla="*/ 155134 h 703774"/>
              <a:gd name="connsiteX30" fmla="*/ 563880 w 901262"/>
              <a:gd name="connsiteY30" fmla="*/ 78934 h 703774"/>
              <a:gd name="connsiteX31" fmla="*/ 518160 w 901262"/>
              <a:gd name="connsiteY31" fmla="*/ 10354 h 703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901262" h="703774">
                <a:moveTo>
                  <a:pt x="518160" y="10354"/>
                </a:moveTo>
                <a:cubicBezTo>
                  <a:pt x="554990" y="-1076"/>
                  <a:pt x="720882" y="-5640"/>
                  <a:pt x="784860" y="10354"/>
                </a:cubicBezTo>
                <a:cubicBezTo>
                  <a:pt x="802629" y="14796"/>
                  <a:pt x="830580" y="40834"/>
                  <a:pt x="830580" y="40834"/>
                </a:cubicBezTo>
                <a:cubicBezTo>
                  <a:pt x="866140" y="94174"/>
                  <a:pt x="845820" y="76394"/>
                  <a:pt x="883920" y="101794"/>
                </a:cubicBezTo>
                <a:cubicBezTo>
                  <a:pt x="889000" y="117034"/>
                  <a:pt x="907425" y="133739"/>
                  <a:pt x="899160" y="147514"/>
                </a:cubicBezTo>
                <a:cubicBezTo>
                  <a:pt x="891540" y="160214"/>
                  <a:pt x="887865" y="176362"/>
                  <a:pt x="876300" y="185614"/>
                </a:cubicBezTo>
                <a:cubicBezTo>
                  <a:pt x="835619" y="218159"/>
                  <a:pt x="832990" y="199649"/>
                  <a:pt x="800100" y="216094"/>
                </a:cubicBezTo>
                <a:cubicBezTo>
                  <a:pt x="741014" y="245637"/>
                  <a:pt x="811839" y="219801"/>
                  <a:pt x="754380" y="238954"/>
                </a:cubicBezTo>
                <a:cubicBezTo>
                  <a:pt x="744220" y="246574"/>
                  <a:pt x="732165" y="252171"/>
                  <a:pt x="723900" y="261814"/>
                </a:cubicBezTo>
                <a:cubicBezTo>
                  <a:pt x="716508" y="270439"/>
                  <a:pt x="709314" y="280954"/>
                  <a:pt x="708660" y="292294"/>
                </a:cubicBezTo>
                <a:cubicBezTo>
                  <a:pt x="679229" y="802438"/>
                  <a:pt x="723811" y="521431"/>
                  <a:pt x="693420" y="703774"/>
                </a:cubicBezTo>
                <a:cubicBezTo>
                  <a:pt x="441154" y="685755"/>
                  <a:pt x="681804" y="701097"/>
                  <a:pt x="198120" y="688534"/>
                </a:cubicBezTo>
                <a:cubicBezTo>
                  <a:pt x="132053" y="686818"/>
                  <a:pt x="66040" y="683454"/>
                  <a:pt x="0" y="680914"/>
                </a:cubicBezTo>
                <a:cubicBezTo>
                  <a:pt x="7620" y="663134"/>
                  <a:pt x="4899" y="634758"/>
                  <a:pt x="22860" y="627574"/>
                </a:cubicBezTo>
                <a:cubicBezTo>
                  <a:pt x="63021" y="611510"/>
                  <a:pt x="109308" y="623701"/>
                  <a:pt x="152400" y="619954"/>
                </a:cubicBezTo>
                <a:cubicBezTo>
                  <a:pt x="167792" y="618616"/>
                  <a:pt x="182880" y="614874"/>
                  <a:pt x="198120" y="612334"/>
                </a:cubicBezTo>
                <a:cubicBezTo>
                  <a:pt x="210820" y="607254"/>
                  <a:pt x="223413" y="601897"/>
                  <a:pt x="236220" y="597094"/>
                </a:cubicBezTo>
                <a:cubicBezTo>
                  <a:pt x="243741" y="594274"/>
                  <a:pt x="252059" y="593375"/>
                  <a:pt x="259080" y="589474"/>
                </a:cubicBezTo>
                <a:cubicBezTo>
                  <a:pt x="275091" y="580579"/>
                  <a:pt x="291848" y="571946"/>
                  <a:pt x="304800" y="558994"/>
                </a:cubicBezTo>
                <a:cubicBezTo>
                  <a:pt x="312420" y="551374"/>
                  <a:pt x="318021" y="540953"/>
                  <a:pt x="327660" y="536134"/>
                </a:cubicBezTo>
                <a:cubicBezTo>
                  <a:pt x="339244" y="530342"/>
                  <a:pt x="353060" y="531054"/>
                  <a:pt x="365760" y="528514"/>
                </a:cubicBezTo>
                <a:cubicBezTo>
                  <a:pt x="375920" y="515814"/>
                  <a:pt x="385530" y="502654"/>
                  <a:pt x="396240" y="490414"/>
                </a:cubicBezTo>
                <a:cubicBezTo>
                  <a:pt x="403336" y="482304"/>
                  <a:pt x="413452" y="476732"/>
                  <a:pt x="419100" y="467554"/>
                </a:cubicBezTo>
                <a:cubicBezTo>
                  <a:pt x="433983" y="443369"/>
                  <a:pt x="441448" y="414983"/>
                  <a:pt x="457200" y="391354"/>
                </a:cubicBezTo>
                <a:cubicBezTo>
                  <a:pt x="467360" y="376114"/>
                  <a:pt x="481888" y="363010"/>
                  <a:pt x="487680" y="345634"/>
                </a:cubicBezTo>
                <a:cubicBezTo>
                  <a:pt x="492974" y="329753"/>
                  <a:pt x="500078" y="304849"/>
                  <a:pt x="510540" y="292294"/>
                </a:cubicBezTo>
                <a:cubicBezTo>
                  <a:pt x="516403" y="285259"/>
                  <a:pt x="525780" y="282134"/>
                  <a:pt x="533400" y="277054"/>
                </a:cubicBezTo>
                <a:cubicBezTo>
                  <a:pt x="538480" y="266894"/>
                  <a:pt x="543004" y="256437"/>
                  <a:pt x="548640" y="246574"/>
                </a:cubicBezTo>
                <a:cubicBezTo>
                  <a:pt x="553184" y="238623"/>
                  <a:pt x="559784" y="231905"/>
                  <a:pt x="563880" y="223714"/>
                </a:cubicBezTo>
                <a:cubicBezTo>
                  <a:pt x="573259" y="204955"/>
                  <a:pt x="576193" y="172694"/>
                  <a:pt x="579120" y="155134"/>
                </a:cubicBezTo>
                <a:cubicBezTo>
                  <a:pt x="577227" y="141882"/>
                  <a:pt x="574110" y="97349"/>
                  <a:pt x="563880" y="78934"/>
                </a:cubicBezTo>
                <a:cubicBezTo>
                  <a:pt x="530582" y="18998"/>
                  <a:pt x="481330" y="21784"/>
                  <a:pt x="518160" y="10354"/>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328" name="Picture 327">
            <a:extLst>
              <a:ext uri="{FF2B5EF4-FFF2-40B4-BE49-F238E27FC236}">
                <a16:creationId xmlns:a16="http://schemas.microsoft.com/office/drawing/2014/main" id="{DA554649-0C1A-4BE8-B4C3-E450298AD751}"/>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a:off x="3352645" y="3356524"/>
            <a:ext cx="980489" cy="322661"/>
          </a:xfrm>
          <a:prstGeom prst="rect">
            <a:avLst/>
          </a:prstGeom>
        </p:spPr>
      </p:pic>
      <p:pic>
        <p:nvPicPr>
          <p:cNvPr id="329" name="Picture 328" descr="A shark in the middle of a fish&#10;&#10;Description automatically generated">
            <a:extLst>
              <a:ext uri="{FF2B5EF4-FFF2-40B4-BE49-F238E27FC236}">
                <a16:creationId xmlns:a16="http://schemas.microsoft.com/office/drawing/2014/main" id="{6CC63DE2-FC81-41B9-AC09-38C62931B19E}"/>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766565" y="3722656"/>
            <a:ext cx="665139" cy="218885"/>
          </a:xfrm>
          <a:prstGeom prst="rect">
            <a:avLst/>
          </a:prstGeom>
        </p:spPr>
      </p:pic>
      <p:sp>
        <p:nvSpPr>
          <p:cNvPr id="1034" name="Freeform: Shape 1033">
            <a:extLst>
              <a:ext uri="{FF2B5EF4-FFF2-40B4-BE49-F238E27FC236}">
                <a16:creationId xmlns:a16="http://schemas.microsoft.com/office/drawing/2014/main" id="{1AAD004A-858E-43B5-AEB8-1D1722FAB189}"/>
              </a:ext>
            </a:extLst>
          </p:cNvPr>
          <p:cNvSpPr/>
          <p:nvPr/>
        </p:nvSpPr>
        <p:spPr>
          <a:xfrm>
            <a:off x="3664127" y="2850103"/>
            <a:ext cx="2637199" cy="1295400"/>
          </a:xfrm>
          <a:custGeom>
            <a:avLst/>
            <a:gdLst>
              <a:gd name="connsiteX0" fmla="*/ 220980 w 2637199"/>
              <a:gd name="connsiteY0" fmla="*/ 0 h 1295400"/>
              <a:gd name="connsiteX1" fmla="*/ 251460 w 2637199"/>
              <a:gd name="connsiteY1" fmla="*/ 68580 h 1295400"/>
              <a:gd name="connsiteX2" fmla="*/ 289560 w 2637199"/>
              <a:gd name="connsiteY2" fmla="*/ 99060 h 1295400"/>
              <a:gd name="connsiteX3" fmla="*/ 365760 w 2637199"/>
              <a:gd name="connsiteY3" fmla="*/ 144780 h 1295400"/>
              <a:gd name="connsiteX4" fmla="*/ 411480 w 2637199"/>
              <a:gd name="connsiteY4" fmla="*/ 167640 h 1295400"/>
              <a:gd name="connsiteX5" fmla="*/ 518160 w 2637199"/>
              <a:gd name="connsiteY5" fmla="*/ 175260 h 1295400"/>
              <a:gd name="connsiteX6" fmla="*/ 548640 w 2637199"/>
              <a:gd name="connsiteY6" fmla="*/ 182880 h 1295400"/>
              <a:gd name="connsiteX7" fmla="*/ 655320 w 2637199"/>
              <a:gd name="connsiteY7" fmla="*/ 198120 h 1295400"/>
              <a:gd name="connsiteX8" fmla="*/ 678180 w 2637199"/>
              <a:gd name="connsiteY8" fmla="*/ 205740 h 1295400"/>
              <a:gd name="connsiteX9" fmla="*/ 708660 w 2637199"/>
              <a:gd name="connsiteY9" fmla="*/ 213360 h 1295400"/>
              <a:gd name="connsiteX10" fmla="*/ 784860 w 2637199"/>
              <a:gd name="connsiteY10" fmla="*/ 251460 h 1295400"/>
              <a:gd name="connsiteX11" fmla="*/ 815340 w 2637199"/>
              <a:gd name="connsiteY11" fmla="*/ 274320 h 1295400"/>
              <a:gd name="connsiteX12" fmla="*/ 853440 w 2637199"/>
              <a:gd name="connsiteY12" fmla="*/ 289560 h 1295400"/>
              <a:gd name="connsiteX13" fmla="*/ 967740 w 2637199"/>
              <a:gd name="connsiteY13" fmla="*/ 358140 h 1295400"/>
              <a:gd name="connsiteX14" fmla="*/ 1028700 w 2637199"/>
              <a:gd name="connsiteY14" fmla="*/ 396240 h 1295400"/>
              <a:gd name="connsiteX15" fmla="*/ 1051560 w 2637199"/>
              <a:gd name="connsiteY15" fmla="*/ 403860 h 1295400"/>
              <a:gd name="connsiteX16" fmla="*/ 1280160 w 2637199"/>
              <a:gd name="connsiteY16" fmla="*/ 419100 h 1295400"/>
              <a:gd name="connsiteX17" fmla="*/ 1348740 w 2637199"/>
              <a:gd name="connsiteY17" fmla="*/ 434340 h 1295400"/>
              <a:gd name="connsiteX18" fmla="*/ 1409700 w 2637199"/>
              <a:gd name="connsiteY18" fmla="*/ 449580 h 1295400"/>
              <a:gd name="connsiteX19" fmla="*/ 1463040 w 2637199"/>
              <a:gd name="connsiteY19" fmla="*/ 457200 h 1295400"/>
              <a:gd name="connsiteX20" fmla="*/ 1485900 w 2637199"/>
              <a:gd name="connsiteY20" fmla="*/ 464820 h 1295400"/>
              <a:gd name="connsiteX21" fmla="*/ 1577340 w 2637199"/>
              <a:gd name="connsiteY21" fmla="*/ 518160 h 1295400"/>
              <a:gd name="connsiteX22" fmla="*/ 1607820 w 2637199"/>
              <a:gd name="connsiteY22" fmla="*/ 525780 h 1295400"/>
              <a:gd name="connsiteX23" fmla="*/ 1661160 w 2637199"/>
              <a:gd name="connsiteY23" fmla="*/ 556260 h 1295400"/>
              <a:gd name="connsiteX24" fmla="*/ 1699260 w 2637199"/>
              <a:gd name="connsiteY24" fmla="*/ 563880 h 1295400"/>
              <a:gd name="connsiteX25" fmla="*/ 1760220 w 2637199"/>
              <a:gd name="connsiteY25" fmla="*/ 594360 h 1295400"/>
              <a:gd name="connsiteX26" fmla="*/ 1859280 w 2637199"/>
              <a:gd name="connsiteY26" fmla="*/ 624840 h 1295400"/>
              <a:gd name="connsiteX27" fmla="*/ 1882140 w 2637199"/>
              <a:gd name="connsiteY27" fmla="*/ 632460 h 1295400"/>
              <a:gd name="connsiteX28" fmla="*/ 1943100 w 2637199"/>
              <a:gd name="connsiteY28" fmla="*/ 640080 h 1295400"/>
              <a:gd name="connsiteX29" fmla="*/ 2019300 w 2637199"/>
              <a:gd name="connsiteY29" fmla="*/ 655320 h 1295400"/>
              <a:gd name="connsiteX30" fmla="*/ 2080260 w 2637199"/>
              <a:gd name="connsiteY30" fmla="*/ 670560 h 1295400"/>
              <a:gd name="connsiteX31" fmla="*/ 2209800 w 2637199"/>
              <a:gd name="connsiteY31" fmla="*/ 685800 h 1295400"/>
              <a:gd name="connsiteX32" fmla="*/ 2263140 w 2637199"/>
              <a:gd name="connsiteY32" fmla="*/ 693420 h 1295400"/>
              <a:gd name="connsiteX33" fmla="*/ 2301240 w 2637199"/>
              <a:gd name="connsiteY33" fmla="*/ 701040 h 1295400"/>
              <a:gd name="connsiteX34" fmla="*/ 2331720 w 2637199"/>
              <a:gd name="connsiteY34" fmla="*/ 716280 h 1295400"/>
              <a:gd name="connsiteX35" fmla="*/ 2362200 w 2637199"/>
              <a:gd name="connsiteY35" fmla="*/ 739140 h 1295400"/>
              <a:gd name="connsiteX36" fmla="*/ 2423160 w 2637199"/>
              <a:gd name="connsiteY36" fmla="*/ 754380 h 1295400"/>
              <a:gd name="connsiteX37" fmla="*/ 2461260 w 2637199"/>
              <a:gd name="connsiteY37" fmla="*/ 777240 h 1295400"/>
              <a:gd name="connsiteX38" fmla="*/ 2552700 w 2637199"/>
              <a:gd name="connsiteY38" fmla="*/ 815340 h 1295400"/>
              <a:gd name="connsiteX39" fmla="*/ 2606040 w 2637199"/>
              <a:gd name="connsiteY39" fmla="*/ 822960 h 1295400"/>
              <a:gd name="connsiteX40" fmla="*/ 2636520 w 2637199"/>
              <a:gd name="connsiteY40" fmla="*/ 899160 h 1295400"/>
              <a:gd name="connsiteX41" fmla="*/ 2621280 w 2637199"/>
              <a:gd name="connsiteY41" fmla="*/ 1295400 h 1295400"/>
              <a:gd name="connsiteX42" fmla="*/ 2598420 w 2637199"/>
              <a:gd name="connsiteY42" fmla="*/ 1280160 h 1295400"/>
              <a:gd name="connsiteX43" fmla="*/ 2575560 w 2637199"/>
              <a:gd name="connsiteY43" fmla="*/ 1272540 h 1295400"/>
              <a:gd name="connsiteX44" fmla="*/ 2560320 w 2637199"/>
              <a:gd name="connsiteY44" fmla="*/ 1242060 h 1295400"/>
              <a:gd name="connsiteX45" fmla="*/ 2545080 w 2637199"/>
              <a:gd name="connsiteY45" fmla="*/ 975360 h 1295400"/>
              <a:gd name="connsiteX46" fmla="*/ 2522220 w 2637199"/>
              <a:gd name="connsiteY46" fmla="*/ 929640 h 1295400"/>
              <a:gd name="connsiteX47" fmla="*/ 2438400 w 2637199"/>
              <a:gd name="connsiteY47" fmla="*/ 891540 h 1295400"/>
              <a:gd name="connsiteX48" fmla="*/ 2392680 w 2637199"/>
              <a:gd name="connsiteY48" fmla="*/ 876300 h 1295400"/>
              <a:gd name="connsiteX49" fmla="*/ 2316480 w 2637199"/>
              <a:gd name="connsiteY49" fmla="*/ 853440 h 1295400"/>
              <a:gd name="connsiteX50" fmla="*/ 2240280 w 2637199"/>
              <a:gd name="connsiteY50" fmla="*/ 807720 h 1295400"/>
              <a:gd name="connsiteX51" fmla="*/ 2026920 w 2637199"/>
              <a:gd name="connsiteY51" fmla="*/ 769620 h 1295400"/>
              <a:gd name="connsiteX52" fmla="*/ 1927860 w 2637199"/>
              <a:gd name="connsiteY52" fmla="*/ 739140 h 1295400"/>
              <a:gd name="connsiteX53" fmla="*/ 1851660 w 2637199"/>
              <a:gd name="connsiteY53" fmla="*/ 708660 h 1295400"/>
              <a:gd name="connsiteX54" fmla="*/ 1798320 w 2637199"/>
              <a:gd name="connsiteY54" fmla="*/ 685800 h 1295400"/>
              <a:gd name="connsiteX55" fmla="*/ 1775460 w 2637199"/>
              <a:gd name="connsiteY55" fmla="*/ 678180 h 1295400"/>
              <a:gd name="connsiteX56" fmla="*/ 1684020 w 2637199"/>
              <a:gd name="connsiteY56" fmla="*/ 594360 h 1295400"/>
              <a:gd name="connsiteX57" fmla="*/ 1630680 w 2637199"/>
              <a:gd name="connsiteY57" fmla="*/ 563880 h 1295400"/>
              <a:gd name="connsiteX58" fmla="*/ 1607820 w 2637199"/>
              <a:gd name="connsiteY58" fmla="*/ 548640 h 1295400"/>
              <a:gd name="connsiteX59" fmla="*/ 1470660 w 2637199"/>
              <a:gd name="connsiteY59" fmla="*/ 533400 h 1295400"/>
              <a:gd name="connsiteX60" fmla="*/ 1386840 w 2637199"/>
              <a:gd name="connsiteY60" fmla="*/ 525780 h 1295400"/>
              <a:gd name="connsiteX61" fmla="*/ 967740 w 2637199"/>
              <a:gd name="connsiteY61" fmla="*/ 510540 h 1295400"/>
              <a:gd name="connsiteX62" fmla="*/ 891540 w 2637199"/>
              <a:gd name="connsiteY62" fmla="*/ 502920 h 1295400"/>
              <a:gd name="connsiteX63" fmla="*/ 815340 w 2637199"/>
              <a:gd name="connsiteY63" fmla="*/ 472440 h 1295400"/>
              <a:gd name="connsiteX64" fmla="*/ 792480 w 2637199"/>
              <a:gd name="connsiteY64" fmla="*/ 464820 h 1295400"/>
              <a:gd name="connsiteX65" fmla="*/ 739140 w 2637199"/>
              <a:gd name="connsiteY65" fmla="*/ 434340 h 1295400"/>
              <a:gd name="connsiteX66" fmla="*/ 655320 w 2637199"/>
              <a:gd name="connsiteY66" fmla="*/ 411480 h 1295400"/>
              <a:gd name="connsiteX67" fmla="*/ 518160 w 2637199"/>
              <a:gd name="connsiteY67" fmla="*/ 419100 h 1295400"/>
              <a:gd name="connsiteX68" fmla="*/ 0 w 2637199"/>
              <a:gd name="connsiteY68" fmla="*/ 358140 h 1295400"/>
              <a:gd name="connsiteX69" fmla="*/ 7620 w 2637199"/>
              <a:gd name="connsiteY69" fmla="*/ 289560 h 1295400"/>
              <a:gd name="connsiteX70" fmla="*/ 60960 w 2637199"/>
              <a:gd name="connsiteY70" fmla="*/ 213360 h 1295400"/>
              <a:gd name="connsiteX71" fmla="*/ 99060 w 2637199"/>
              <a:gd name="connsiteY71" fmla="*/ 152400 h 1295400"/>
              <a:gd name="connsiteX72" fmla="*/ 175260 w 2637199"/>
              <a:gd name="connsiteY72" fmla="*/ 60960 h 1295400"/>
              <a:gd name="connsiteX73" fmla="*/ 220980 w 2637199"/>
              <a:gd name="connsiteY73" fmla="*/ 15240 h 1295400"/>
              <a:gd name="connsiteX74" fmla="*/ 220980 w 2637199"/>
              <a:gd name="connsiteY74" fmla="*/ 0 h 129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2637199" h="1295400">
                <a:moveTo>
                  <a:pt x="220980" y="0"/>
                </a:moveTo>
                <a:cubicBezTo>
                  <a:pt x="231140" y="22860"/>
                  <a:pt x="237221" y="48012"/>
                  <a:pt x="251460" y="68580"/>
                </a:cubicBezTo>
                <a:cubicBezTo>
                  <a:pt x="260718" y="81952"/>
                  <a:pt x="276407" y="89494"/>
                  <a:pt x="289560" y="99060"/>
                </a:cubicBezTo>
                <a:cubicBezTo>
                  <a:pt x="357909" y="148768"/>
                  <a:pt x="310725" y="113331"/>
                  <a:pt x="365760" y="144780"/>
                </a:cubicBezTo>
                <a:cubicBezTo>
                  <a:pt x="384407" y="155435"/>
                  <a:pt x="389489" y="165053"/>
                  <a:pt x="411480" y="167640"/>
                </a:cubicBezTo>
                <a:cubicBezTo>
                  <a:pt x="446886" y="171805"/>
                  <a:pt x="482600" y="172720"/>
                  <a:pt x="518160" y="175260"/>
                </a:cubicBezTo>
                <a:cubicBezTo>
                  <a:pt x="528320" y="177800"/>
                  <a:pt x="538310" y="181158"/>
                  <a:pt x="548640" y="182880"/>
                </a:cubicBezTo>
                <a:cubicBezTo>
                  <a:pt x="584072" y="188785"/>
                  <a:pt x="655320" y="198120"/>
                  <a:pt x="655320" y="198120"/>
                </a:cubicBezTo>
                <a:cubicBezTo>
                  <a:pt x="662940" y="200660"/>
                  <a:pt x="670457" y="203533"/>
                  <a:pt x="678180" y="205740"/>
                </a:cubicBezTo>
                <a:cubicBezTo>
                  <a:pt x="688250" y="208617"/>
                  <a:pt x="699034" y="209235"/>
                  <a:pt x="708660" y="213360"/>
                </a:cubicBezTo>
                <a:cubicBezTo>
                  <a:pt x="734762" y="224547"/>
                  <a:pt x="762142" y="234421"/>
                  <a:pt x="784860" y="251460"/>
                </a:cubicBezTo>
                <a:cubicBezTo>
                  <a:pt x="795020" y="259080"/>
                  <a:pt x="804238" y="268152"/>
                  <a:pt x="815340" y="274320"/>
                </a:cubicBezTo>
                <a:cubicBezTo>
                  <a:pt x="827297" y="280963"/>
                  <a:pt x="841455" y="282968"/>
                  <a:pt x="853440" y="289560"/>
                </a:cubicBezTo>
                <a:cubicBezTo>
                  <a:pt x="892372" y="310973"/>
                  <a:pt x="932195" y="331481"/>
                  <a:pt x="967740" y="358140"/>
                </a:cubicBezTo>
                <a:cubicBezTo>
                  <a:pt x="996912" y="380019"/>
                  <a:pt x="996158" y="382294"/>
                  <a:pt x="1028700" y="396240"/>
                </a:cubicBezTo>
                <a:cubicBezTo>
                  <a:pt x="1036083" y="399404"/>
                  <a:pt x="1043837" y="401653"/>
                  <a:pt x="1051560" y="403860"/>
                </a:cubicBezTo>
                <a:cubicBezTo>
                  <a:pt x="1132492" y="426983"/>
                  <a:pt x="1157802" y="414394"/>
                  <a:pt x="1280160" y="419100"/>
                </a:cubicBezTo>
                <a:cubicBezTo>
                  <a:pt x="1385784" y="445506"/>
                  <a:pt x="1222980" y="405318"/>
                  <a:pt x="1348740" y="434340"/>
                </a:cubicBezTo>
                <a:cubicBezTo>
                  <a:pt x="1369149" y="439050"/>
                  <a:pt x="1389161" y="445472"/>
                  <a:pt x="1409700" y="449580"/>
                </a:cubicBezTo>
                <a:cubicBezTo>
                  <a:pt x="1427312" y="453102"/>
                  <a:pt x="1445260" y="454660"/>
                  <a:pt x="1463040" y="457200"/>
                </a:cubicBezTo>
                <a:cubicBezTo>
                  <a:pt x="1470660" y="459740"/>
                  <a:pt x="1478849" y="460974"/>
                  <a:pt x="1485900" y="464820"/>
                </a:cubicBezTo>
                <a:cubicBezTo>
                  <a:pt x="1509129" y="477490"/>
                  <a:pt x="1547880" y="507113"/>
                  <a:pt x="1577340" y="518160"/>
                </a:cubicBezTo>
                <a:cubicBezTo>
                  <a:pt x="1587146" y="521837"/>
                  <a:pt x="1597660" y="523240"/>
                  <a:pt x="1607820" y="525780"/>
                </a:cubicBezTo>
                <a:cubicBezTo>
                  <a:pt x="1624543" y="536928"/>
                  <a:pt x="1641824" y="549815"/>
                  <a:pt x="1661160" y="556260"/>
                </a:cubicBezTo>
                <a:cubicBezTo>
                  <a:pt x="1673447" y="560356"/>
                  <a:pt x="1686560" y="561340"/>
                  <a:pt x="1699260" y="563880"/>
                </a:cubicBezTo>
                <a:cubicBezTo>
                  <a:pt x="1719580" y="574040"/>
                  <a:pt x="1739213" y="585710"/>
                  <a:pt x="1760220" y="594360"/>
                </a:cubicBezTo>
                <a:cubicBezTo>
                  <a:pt x="1824992" y="621031"/>
                  <a:pt x="1811396" y="611159"/>
                  <a:pt x="1859280" y="624840"/>
                </a:cubicBezTo>
                <a:cubicBezTo>
                  <a:pt x="1867003" y="627047"/>
                  <a:pt x="1874237" y="631023"/>
                  <a:pt x="1882140" y="632460"/>
                </a:cubicBezTo>
                <a:cubicBezTo>
                  <a:pt x="1902288" y="636123"/>
                  <a:pt x="1922900" y="636713"/>
                  <a:pt x="1943100" y="640080"/>
                </a:cubicBezTo>
                <a:cubicBezTo>
                  <a:pt x="1968651" y="644338"/>
                  <a:pt x="1994170" y="649038"/>
                  <a:pt x="2019300" y="655320"/>
                </a:cubicBezTo>
                <a:cubicBezTo>
                  <a:pt x="2039620" y="660400"/>
                  <a:pt x="2059443" y="668247"/>
                  <a:pt x="2080260" y="670560"/>
                </a:cubicBezTo>
                <a:cubicBezTo>
                  <a:pt x="2133904" y="676520"/>
                  <a:pt x="2157436" y="678818"/>
                  <a:pt x="2209800" y="685800"/>
                </a:cubicBezTo>
                <a:cubicBezTo>
                  <a:pt x="2227603" y="688174"/>
                  <a:pt x="2245424" y="690467"/>
                  <a:pt x="2263140" y="693420"/>
                </a:cubicBezTo>
                <a:cubicBezTo>
                  <a:pt x="2275915" y="695549"/>
                  <a:pt x="2288540" y="698500"/>
                  <a:pt x="2301240" y="701040"/>
                </a:cubicBezTo>
                <a:cubicBezTo>
                  <a:pt x="2311400" y="706120"/>
                  <a:pt x="2322087" y="710260"/>
                  <a:pt x="2331720" y="716280"/>
                </a:cubicBezTo>
                <a:cubicBezTo>
                  <a:pt x="2342490" y="723011"/>
                  <a:pt x="2350477" y="734255"/>
                  <a:pt x="2362200" y="739140"/>
                </a:cubicBezTo>
                <a:cubicBezTo>
                  <a:pt x="2381534" y="747196"/>
                  <a:pt x="2423160" y="754380"/>
                  <a:pt x="2423160" y="754380"/>
                </a:cubicBezTo>
                <a:cubicBezTo>
                  <a:pt x="2435860" y="762000"/>
                  <a:pt x="2448258" y="770148"/>
                  <a:pt x="2461260" y="777240"/>
                </a:cubicBezTo>
                <a:cubicBezTo>
                  <a:pt x="2491276" y="793612"/>
                  <a:pt x="2519168" y="807602"/>
                  <a:pt x="2552700" y="815340"/>
                </a:cubicBezTo>
                <a:cubicBezTo>
                  <a:pt x="2570201" y="819379"/>
                  <a:pt x="2588260" y="820420"/>
                  <a:pt x="2606040" y="822960"/>
                </a:cubicBezTo>
                <a:cubicBezTo>
                  <a:pt x="2641550" y="846633"/>
                  <a:pt x="2637578" y="835656"/>
                  <a:pt x="2636520" y="899160"/>
                </a:cubicBezTo>
                <a:cubicBezTo>
                  <a:pt x="2634317" y="1031319"/>
                  <a:pt x="2626360" y="1163320"/>
                  <a:pt x="2621280" y="1295400"/>
                </a:cubicBezTo>
                <a:cubicBezTo>
                  <a:pt x="2613660" y="1290320"/>
                  <a:pt x="2606611" y="1284256"/>
                  <a:pt x="2598420" y="1280160"/>
                </a:cubicBezTo>
                <a:cubicBezTo>
                  <a:pt x="2591236" y="1276568"/>
                  <a:pt x="2581240" y="1278220"/>
                  <a:pt x="2575560" y="1272540"/>
                </a:cubicBezTo>
                <a:cubicBezTo>
                  <a:pt x="2567528" y="1264508"/>
                  <a:pt x="2565400" y="1252220"/>
                  <a:pt x="2560320" y="1242060"/>
                </a:cubicBezTo>
                <a:cubicBezTo>
                  <a:pt x="2555240" y="1153160"/>
                  <a:pt x="2552088" y="1064129"/>
                  <a:pt x="2545080" y="975360"/>
                </a:cubicBezTo>
                <a:cubicBezTo>
                  <a:pt x="2544112" y="963101"/>
                  <a:pt x="2531029" y="937190"/>
                  <a:pt x="2522220" y="929640"/>
                </a:cubicBezTo>
                <a:cubicBezTo>
                  <a:pt x="2495811" y="907004"/>
                  <a:pt x="2470549" y="902256"/>
                  <a:pt x="2438400" y="891540"/>
                </a:cubicBezTo>
                <a:cubicBezTo>
                  <a:pt x="2423160" y="886460"/>
                  <a:pt x="2408034" y="881024"/>
                  <a:pt x="2392680" y="876300"/>
                </a:cubicBezTo>
                <a:lnTo>
                  <a:pt x="2316480" y="853440"/>
                </a:lnTo>
                <a:cubicBezTo>
                  <a:pt x="2294855" y="839023"/>
                  <a:pt x="2260710" y="815503"/>
                  <a:pt x="2240280" y="807720"/>
                </a:cubicBezTo>
                <a:cubicBezTo>
                  <a:pt x="2142693" y="770544"/>
                  <a:pt x="2128680" y="776889"/>
                  <a:pt x="2026920" y="769620"/>
                </a:cubicBezTo>
                <a:cubicBezTo>
                  <a:pt x="1992117" y="759676"/>
                  <a:pt x="1961600" y="751793"/>
                  <a:pt x="1927860" y="739140"/>
                </a:cubicBezTo>
                <a:cubicBezTo>
                  <a:pt x="1902245" y="729534"/>
                  <a:pt x="1876956" y="719076"/>
                  <a:pt x="1851660" y="708660"/>
                </a:cubicBezTo>
                <a:cubicBezTo>
                  <a:pt x="1833773" y="701295"/>
                  <a:pt x="1816671" y="691917"/>
                  <a:pt x="1798320" y="685800"/>
                </a:cubicBezTo>
                <a:cubicBezTo>
                  <a:pt x="1790700" y="683260"/>
                  <a:pt x="1782644" y="681772"/>
                  <a:pt x="1775460" y="678180"/>
                </a:cubicBezTo>
                <a:cubicBezTo>
                  <a:pt x="1732937" y="656918"/>
                  <a:pt x="1733532" y="627368"/>
                  <a:pt x="1684020" y="594360"/>
                </a:cubicBezTo>
                <a:cubicBezTo>
                  <a:pt x="1628325" y="557230"/>
                  <a:pt x="1698355" y="602551"/>
                  <a:pt x="1630680" y="563880"/>
                </a:cubicBezTo>
                <a:cubicBezTo>
                  <a:pt x="1622729" y="559336"/>
                  <a:pt x="1616011" y="552736"/>
                  <a:pt x="1607820" y="548640"/>
                </a:cubicBezTo>
                <a:cubicBezTo>
                  <a:pt x="1571387" y="530424"/>
                  <a:pt x="1485287" y="534525"/>
                  <a:pt x="1470660" y="533400"/>
                </a:cubicBezTo>
                <a:cubicBezTo>
                  <a:pt x="1442687" y="531248"/>
                  <a:pt x="1414780" y="528320"/>
                  <a:pt x="1386840" y="525780"/>
                </a:cubicBezTo>
                <a:cubicBezTo>
                  <a:pt x="1237591" y="476030"/>
                  <a:pt x="1389503" y="524145"/>
                  <a:pt x="967740" y="510540"/>
                </a:cubicBezTo>
                <a:cubicBezTo>
                  <a:pt x="942227" y="509717"/>
                  <a:pt x="916940" y="505460"/>
                  <a:pt x="891540" y="502920"/>
                </a:cubicBezTo>
                <a:cubicBezTo>
                  <a:pt x="787475" y="468232"/>
                  <a:pt x="893825" y="506076"/>
                  <a:pt x="815340" y="472440"/>
                </a:cubicBezTo>
                <a:cubicBezTo>
                  <a:pt x="807957" y="469276"/>
                  <a:pt x="799664" y="468412"/>
                  <a:pt x="792480" y="464820"/>
                </a:cubicBezTo>
                <a:cubicBezTo>
                  <a:pt x="737494" y="437327"/>
                  <a:pt x="805936" y="461058"/>
                  <a:pt x="739140" y="434340"/>
                </a:cubicBezTo>
                <a:cubicBezTo>
                  <a:pt x="700469" y="418871"/>
                  <a:pt x="693584" y="419133"/>
                  <a:pt x="655320" y="411480"/>
                </a:cubicBezTo>
                <a:cubicBezTo>
                  <a:pt x="609600" y="414020"/>
                  <a:pt x="563921" y="420734"/>
                  <a:pt x="518160" y="419100"/>
                </a:cubicBezTo>
                <a:cubicBezTo>
                  <a:pt x="10418" y="400966"/>
                  <a:pt x="89908" y="537955"/>
                  <a:pt x="0" y="358140"/>
                </a:cubicBezTo>
                <a:cubicBezTo>
                  <a:pt x="2540" y="335280"/>
                  <a:pt x="2448" y="311972"/>
                  <a:pt x="7620" y="289560"/>
                </a:cubicBezTo>
                <a:cubicBezTo>
                  <a:pt x="14323" y="260512"/>
                  <a:pt x="45991" y="234317"/>
                  <a:pt x="60960" y="213360"/>
                </a:cubicBezTo>
                <a:cubicBezTo>
                  <a:pt x="74888" y="193861"/>
                  <a:pt x="84683" y="171570"/>
                  <a:pt x="99060" y="152400"/>
                </a:cubicBezTo>
                <a:cubicBezTo>
                  <a:pt x="122866" y="120659"/>
                  <a:pt x="147205" y="89015"/>
                  <a:pt x="175260" y="60960"/>
                </a:cubicBezTo>
                <a:cubicBezTo>
                  <a:pt x="190500" y="45720"/>
                  <a:pt x="201703" y="24879"/>
                  <a:pt x="220980" y="15240"/>
                </a:cubicBezTo>
                <a:lnTo>
                  <a:pt x="220980" y="0"/>
                </a:lnTo>
                <a:close/>
              </a:path>
            </a:pathLst>
          </a:cu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35" name="Freeform: Shape 1034">
            <a:extLst>
              <a:ext uri="{FF2B5EF4-FFF2-40B4-BE49-F238E27FC236}">
                <a16:creationId xmlns:a16="http://schemas.microsoft.com/office/drawing/2014/main" id="{8E47D765-B5D0-466C-B5FE-AF7C2E2469F7}"/>
              </a:ext>
            </a:extLst>
          </p:cNvPr>
          <p:cNvSpPr/>
          <p:nvPr/>
        </p:nvSpPr>
        <p:spPr>
          <a:xfrm>
            <a:off x="763283" y="3459703"/>
            <a:ext cx="529922" cy="259080"/>
          </a:xfrm>
          <a:custGeom>
            <a:avLst/>
            <a:gdLst>
              <a:gd name="connsiteX0" fmla="*/ 12864 w 363384"/>
              <a:gd name="connsiteY0" fmla="*/ 182880 h 259080"/>
              <a:gd name="connsiteX1" fmla="*/ 310044 w 363384"/>
              <a:gd name="connsiteY1" fmla="*/ 236220 h 259080"/>
              <a:gd name="connsiteX2" fmla="*/ 332904 w 363384"/>
              <a:gd name="connsiteY2" fmla="*/ 259080 h 259080"/>
              <a:gd name="connsiteX3" fmla="*/ 348144 w 363384"/>
              <a:gd name="connsiteY3" fmla="*/ 220980 h 259080"/>
              <a:gd name="connsiteX4" fmla="*/ 363384 w 363384"/>
              <a:gd name="connsiteY4" fmla="*/ 68580 h 259080"/>
              <a:gd name="connsiteX5" fmla="*/ 355764 w 363384"/>
              <a:gd name="connsiteY5" fmla="*/ 7620 h 259080"/>
              <a:gd name="connsiteX6" fmla="*/ 332904 w 363384"/>
              <a:gd name="connsiteY6" fmla="*/ 0 h 259080"/>
              <a:gd name="connsiteX7" fmla="*/ 256704 w 363384"/>
              <a:gd name="connsiteY7" fmla="*/ 7620 h 259080"/>
              <a:gd name="connsiteX8" fmla="*/ 172884 w 363384"/>
              <a:gd name="connsiteY8" fmla="*/ 38100 h 259080"/>
              <a:gd name="connsiteX9" fmla="*/ 150024 w 363384"/>
              <a:gd name="connsiteY9" fmla="*/ 45720 h 259080"/>
              <a:gd name="connsiteX10" fmla="*/ 66204 w 363384"/>
              <a:gd name="connsiteY10" fmla="*/ 137160 h 259080"/>
              <a:gd name="connsiteX11" fmla="*/ 50964 w 363384"/>
              <a:gd name="connsiteY11" fmla="*/ 167640 h 259080"/>
              <a:gd name="connsiteX12" fmla="*/ 12864 w 363384"/>
              <a:gd name="connsiteY12" fmla="*/ 182880 h 259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63384" h="259080">
                <a:moveTo>
                  <a:pt x="12864" y="182880"/>
                </a:moveTo>
                <a:cubicBezTo>
                  <a:pt x="56044" y="194310"/>
                  <a:pt x="221811" y="118576"/>
                  <a:pt x="310044" y="236220"/>
                </a:cubicBezTo>
                <a:cubicBezTo>
                  <a:pt x="316510" y="244841"/>
                  <a:pt x="325284" y="251460"/>
                  <a:pt x="332904" y="259080"/>
                </a:cubicBezTo>
                <a:cubicBezTo>
                  <a:pt x="337984" y="246380"/>
                  <a:pt x="345278" y="234355"/>
                  <a:pt x="348144" y="220980"/>
                </a:cubicBezTo>
                <a:cubicBezTo>
                  <a:pt x="351529" y="205185"/>
                  <a:pt x="362627" y="76910"/>
                  <a:pt x="363384" y="68580"/>
                </a:cubicBezTo>
                <a:cubicBezTo>
                  <a:pt x="360844" y="48260"/>
                  <a:pt x="364081" y="26333"/>
                  <a:pt x="355764" y="7620"/>
                </a:cubicBezTo>
                <a:cubicBezTo>
                  <a:pt x="352502" y="280"/>
                  <a:pt x="340936" y="0"/>
                  <a:pt x="332904" y="0"/>
                </a:cubicBezTo>
                <a:cubicBezTo>
                  <a:pt x="307377" y="0"/>
                  <a:pt x="282104" y="5080"/>
                  <a:pt x="256704" y="7620"/>
                </a:cubicBezTo>
                <a:cubicBezTo>
                  <a:pt x="203689" y="28826"/>
                  <a:pt x="231580" y="18535"/>
                  <a:pt x="172884" y="38100"/>
                </a:cubicBezTo>
                <a:lnTo>
                  <a:pt x="150024" y="45720"/>
                </a:lnTo>
                <a:cubicBezTo>
                  <a:pt x="120413" y="75331"/>
                  <a:pt x="88483" y="101514"/>
                  <a:pt x="66204" y="137160"/>
                </a:cubicBezTo>
                <a:cubicBezTo>
                  <a:pt x="60184" y="146793"/>
                  <a:pt x="54085" y="156718"/>
                  <a:pt x="50964" y="167640"/>
                </a:cubicBezTo>
                <a:cubicBezTo>
                  <a:pt x="48871" y="174967"/>
                  <a:pt x="-30316" y="171450"/>
                  <a:pt x="12864" y="182880"/>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36" name="Freeform: Shape 1035">
            <a:extLst>
              <a:ext uri="{FF2B5EF4-FFF2-40B4-BE49-F238E27FC236}">
                <a16:creationId xmlns:a16="http://schemas.microsoft.com/office/drawing/2014/main" id="{EAF03E94-571A-45A0-BC3E-3806CF8C9111}"/>
              </a:ext>
            </a:extLst>
          </p:cNvPr>
          <p:cNvSpPr/>
          <p:nvPr/>
        </p:nvSpPr>
        <p:spPr>
          <a:xfrm>
            <a:off x="2262047" y="1812678"/>
            <a:ext cx="640080" cy="161181"/>
          </a:xfrm>
          <a:custGeom>
            <a:avLst/>
            <a:gdLst>
              <a:gd name="connsiteX0" fmla="*/ 441960 w 640080"/>
              <a:gd name="connsiteY0" fmla="*/ 161125 h 161181"/>
              <a:gd name="connsiteX1" fmla="*/ 396240 w 640080"/>
              <a:gd name="connsiteY1" fmla="*/ 130645 h 161181"/>
              <a:gd name="connsiteX2" fmla="*/ 350520 w 640080"/>
              <a:gd name="connsiteY2" fmla="*/ 84925 h 161181"/>
              <a:gd name="connsiteX3" fmla="*/ 327660 w 640080"/>
              <a:gd name="connsiteY3" fmla="*/ 62065 h 161181"/>
              <a:gd name="connsiteX4" fmla="*/ 297180 w 640080"/>
              <a:gd name="connsiteY4" fmla="*/ 46825 h 161181"/>
              <a:gd name="connsiteX5" fmla="*/ 266700 w 640080"/>
              <a:gd name="connsiteY5" fmla="*/ 39205 h 161181"/>
              <a:gd name="connsiteX6" fmla="*/ 0 w 640080"/>
              <a:gd name="connsiteY6" fmla="*/ 31585 h 161181"/>
              <a:gd name="connsiteX7" fmla="*/ 114300 w 640080"/>
              <a:gd name="connsiteY7" fmla="*/ 16345 h 161181"/>
              <a:gd name="connsiteX8" fmla="*/ 137160 w 640080"/>
              <a:gd name="connsiteY8" fmla="*/ 8725 h 161181"/>
              <a:gd name="connsiteX9" fmla="*/ 160020 w 640080"/>
              <a:gd name="connsiteY9" fmla="*/ 16345 h 161181"/>
              <a:gd name="connsiteX10" fmla="*/ 205740 w 640080"/>
              <a:gd name="connsiteY10" fmla="*/ 8725 h 161181"/>
              <a:gd name="connsiteX11" fmla="*/ 243840 w 640080"/>
              <a:gd name="connsiteY11" fmla="*/ 1105 h 161181"/>
              <a:gd name="connsiteX12" fmla="*/ 297180 w 640080"/>
              <a:gd name="connsiteY12" fmla="*/ 8725 h 161181"/>
              <a:gd name="connsiteX13" fmla="*/ 350520 w 640080"/>
              <a:gd name="connsiteY13" fmla="*/ 39205 h 161181"/>
              <a:gd name="connsiteX14" fmla="*/ 396240 w 640080"/>
              <a:gd name="connsiteY14" fmla="*/ 54445 h 161181"/>
              <a:gd name="connsiteX15" fmla="*/ 502920 w 640080"/>
              <a:gd name="connsiteY15" fmla="*/ 69685 h 161181"/>
              <a:gd name="connsiteX16" fmla="*/ 556260 w 640080"/>
              <a:gd name="connsiteY16" fmla="*/ 84925 h 161181"/>
              <a:gd name="connsiteX17" fmla="*/ 579120 w 640080"/>
              <a:gd name="connsiteY17" fmla="*/ 92545 h 161181"/>
              <a:gd name="connsiteX18" fmla="*/ 640080 w 640080"/>
              <a:gd name="connsiteY18" fmla="*/ 107785 h 161181"/>
              <a:gd name="connsiteX19" fmla="*/ 563880 w 640080"/>
              <a:gd name="connsiteY19" fmla="*/ 138265 h 161181"/>
              <a:gd name="connsiteX20" fmla="*/ 441960 w 640080"/>
              <a:gd name="connsiteY20" fmla="*/ 161125 h 161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40080" h="161181">
                <a:moveTo>
                  <a:pt x="441960" y="161125"/>
                </a:moveTo>
                <a:cubicBezTo>
                  <a:pt x="414020" y="159855"/>
                  <a:pt x="410311" y="142371"/>
                  <a:pt x="396240" y="130645"/>
                </a:cubicBezTo>
                <a:cubicBezTo>
                  <a:pt x="379683" y="116847"/>
                  <a:pt x="365760" y="100165"/>
                  <a:pt x="350520" y="84925"/>
                </a:cubicBezTo>
                <a:cubicBezTo>
                  <a:pt x="342900" y="77305"/>
                  <a:pt x="337299" y="66884"/>
                  <a:pt x="327660" y="62065"/>
                </a:cubicBezTo>
                <a:cubicBezTo>
                  <a:pt x="317500" y="56985"/>
                  <a:pt x="307816" y="50813"/>
                  <a:pt x="297180" y="46825"/>
                </a:cubicBezTo>
                <a:cubicBezTo>
                  <a:pt x="287374" y="43148"/>
                  <a:pt x="277159" y="39741"/>
                  <a:pt x="266700" y="39205"/>
                </a:cubicBezTo>
                <a:cubicBezTo>
                  <a:pt x="177880" y="34650"/>
                  <a:pt x="88900" y="34125"/>
                  <a:pt x="0" y="31585"/>
                </a:cubicBezTo>
                <a:cubicBezTo>
                  <a:pt x="58405" y="12117"/>
                  <a:pt x="-10006" y="32919"/>
                  <a:pt x="114300" y="16345"/>
                </a:cubicBezTo>
                <a:cubicBezTo>
                  <a:pt x="122262" y="15283"/>
                  <a:pt x="129540" y="11265"/>
                  <a:pt x="137160" y="8725"/>
                </a:cubicBezTo>
                <a:cubicBezTo>
                  <a:pt x="144780" y="11265"/>
                  <a:pt x="152097" y="17665"/>
                  <a:pt x="160020" y="16345"/>
                </a:cubicBezTo>
                <a:cubicBezTo>
                  <a:pt x="219106" y="6497"/>
                  <a:pt x="148281" y="-10428"/>
                  <a:pt x="205740" y="8725"/>
                </a:cubicBezTo>
                <a:cubicBezTo>
                  <a:pt x="218440" y="6185"/>
                  <a:pt x="230989" y="-501"/>
                  <a:pt x="243840" y="1105"/>
                </a:cubicBezTo>
                <a:cubicBezTo>
                  <a:pt x="321020" y="10753"/>
                  <a:pt x="205662" y="31604"/>
                  <a:pt x="297180" y="8725"/>
                </a:cubicBezTo>
                <a:cubicBezTo>
                  <a:pt x="380897" y="29654"/>
                  <a:pt x="276232" y="-2066"/>
                  <a:pt x="350520" y="39205"/>
                </a:cubicBezTo>
                <a:cubicBezTo>
                  <a:pt x="364563" y="47007"/>
                  <a:pt x="380488" y="51295"/>
                  <a:pt x="396240" y="54445"/>
                </a:cubicBezTo>
                <a:cubicBezTo>
                  <a:pt x="456894" y="66576"/>
                  <a:pt x="421468" y="60635"/>
                  <a:pt x="502920" y="69685"/>
                </a:cubicBezTo>
                <a:cubicBezTo>
                  <a:pt x="557730" y="87955"/>
                  <a:pt x="489283" y="65789"/>
                  <a:pt x="556260" y="84925"/>
                </a:cubicBezTo>
                <a:cubicBezTo>
                  <a:pt x="563983" y="87132"/>
                  <a:pt x="571371" y="90432"/>
                  <a:pt x="579120" y="92545"/>
                </a:cubicBezTo>
                <a:cubicBezTo>
                  <a:pt x="599327" y="98056"/>
                  <a:pt x="640080" y="107785"/>
                  <a:pt x="640080" y="107785"/>
                </a:cubicBezTo>
                <a:cubicBezTo>
                  <a:pt x="602743" y="135788"/>
                  <a:pt x="615432" y="133578"/>
                  <a:pt x="563880" y="138265"/>
                </a:cubicBezTo>
                <a:cubicBezTo>
                  <a:pt x="523328" y="141952"/>
                  <a:pt x="469900" y="162395"/>
                  <a:pt x="441960" y="161125"/>
                </a:cubicBezTo>
                <a:close/>
              </a:path>
            </a:pathLst>
          </a:cu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34" name="Freeform 98">
            <a:extLst>
              <a:ext uri="{FF2B5EF4-FFF2-40B4-BE49-F238E27FC236}">
                <a16:creationId xmlns:a16="http://schemas.microsoft.com/office/drawing/2014/main" id="{1EC440D0-0FBF-42E0-B10D-A1ABFAA24424}"/>
              </a:ext>
            </a:extLst>
          </p:cNvPr>
          <p:cNvSpPr/>
          <p:nvPr/>
        </p:nvSpPr>
        <p:spPr>
          <a:xfrm rot="20563510">
            <a:off x="2386090" y="1646125"/>
            <a:ext cx="164448" cy="101813"/>
          </a:xfrm>
          <a:custGeom>
            <a:avLst/>
            <a:gdLst>
              <a:gd name="connsiteX0" fmla="*/ 0 w 516122"/>
              <a:gd name="connsiteY0" fmla="*/ 148046 h 332849"/>
              <a:gd name="connsiteX1" fmla="*/ 17417 w 516122"/>
              <a:gd name="connsiteY1" fmla="*/ 104503 h 332849"/>
              <a:gd name="connsiteX2" fmla="*/ 43542 w 516122"/>
              <a:gd name="connsiteY2" fmla="*/ 87086 h 332849"/>
              <a:gd name="connsiteX3" fmla="*/ 60960 w 516122"/>
              <a:gd name="connsiteY3" fmla="*/ 69669 h 332849"/>
              <a:gd name="connsiteX4" fmla="*/ 95794 w 516122"/>
              <a:gd name="connsiteY4" fmla="*/ 43543 h 332849"/>
              <a:gd name="connsiteX5" fmla="*/ 121920 w 516122"/>
              <a:gd name="connsiteY5" fmla="*/ 26126 h 332849"/>
              <a:gd name="connsiteX6" fmla="*/ 165462 w 516122"/>
              <a:gd name="connsiteY6" fmla="*/ 17417 h 332849"/>
              <a:gd name="connsiteX7" fmla="*/ 261257 w 516122"/>
              <a:gd name="connsiteY7" fmla="*/ 26126 h 332849"/>
              <a:gd name="connsiteX8" fmla="*/ 322217 w 516122"/>
              <a:gd name="connsiteY8" fmla="*/ 43543 h 332849"/>
              <a:gd name="connsiteX9" fmla="*/ 348342 w 516122"/>
              <a:gd name="connsiteY9" fmla="*/ 60960 h 332849"/>
              <a:gd name="connsiteX10" fmla="*/ 391885 w 516122"/>
              <a:gd name="connsiteY10" fmla="*/ 95795 h 332849"/>
              <a:gd name="connsiteX11" fmla="*/ 409302 w 516122"/>
              <a:gd name="connsiteY11" fmla="*/ 148046 h 332849"/>
              <a:gd name="connsiteX12" fmla="*/ 435428 w 516122"/>
              <a:gd name="connsiteY12" fmla="*/ 17417 h 332849"/>
              <a:gd name="connsiteX13" fmla="*/ 461554 w 516122"/>
              <a:gd name="connsiteY13" fmla="*/ 0 h 332849"/>
              <a:gd name="connsiteX14" fmla="*/ 478971 w 516122"/>
              <a:gd name="connsiteY14" fmla="*/ 26126 h 332849"/>
              <a:gd name="connsiteX15" fmla="*/ 461554 w 516122"/>
              <a:gd name="connsiteY15" fmla="*/ 78377 h 332849"/>
              <a:gd name="connsiteX16" fmla="*/ 478971 w 516122"/>
              <a:gd name="connsiteY16" fmla="*/ 209006 h 332849"/>
              <a:gd name="connsiteX17" fmla="*/ 487680 w 516122"/>
              <a:gd name="connsiteY17" fmla="*/ 235132 h 332849"/>
              <a:gd name="connsiteX18" fmla="*/ 505097 w 516122"/>
              <a:gd name="connsiteY18" fmla="*/ 304800 h 332849"/>
              <a:gd name="connsiteX19" fmla="*/ 513805 w 516122"/>
              <a:gd name="connsiteY19" fmla="*/ 330926 h 332849"/>
              <a:gd name="connsiteX20" fmla="*/ 478971 w 516122"/>
              <a:gd name="connsiteY20" fmla="*/ 322217 h 332849"/>
              <a:gd name="connsiteX21" fmla="*/ 444137 w 516122"/>
              <a:gd name="connsiteY21" fmla="*/ 269966 h 332849"/>
              <a:gd name="connsiteX22" fmla="*/ 409302 w 516122"/>
              <a:gd name="connsiteY22" fmla="*/ 200297 h 332849"/>
              <a:gd name="connsiteX23" fmla="*/ 391885 w 516122"/>
              <a:gd name="connsiteY23" fmla="*/ 217715 h 332849"/>
              <a:gd name="connsiteX24" fmla="*/ 383177 w 516122"/>
              <a:gd name="connsiteY24" fmla="*/ 243840 h 332849"/>
              <a:gd name="connsiteX25" fmla="*/ 357051 w 516122"/>
              <a:gd name="connsiteY25" fmla="*/ 252549 h 332849"/>
              <a:gd name="connsiteX26" fmla="*/ 330925 w 516122"/>
              <a:gd name="connsiteY26" fmla="*/ 269966 h 332849"/>
              <a:gd name="connsiteX27" fmla="*/ 278674 w 516122"/>
              <a:gd name="connsiteY27" fmla="*/ 287383 h 332849"/>
              <a:gd name="connsiteX28" fmla="*/ 226422 w 516122"/>
              <a:gd name="connsiteY28" fmla="*/ 304800 h 332849"/>
              <a:gd name="connsiteX29" fmla="*/ 200297 w 516122"/>
              <a:gd name="connsiteY29" fmla="*/ 313509 h 332849"/>
              <a:gd name="connsiteX30" fmla="*/ 104502 w 516122"/>
              <a:gd name="connsiteY30" fmla="*/ 304800 h 332849"/>
              <a:gd name="connsiteX31" fmla="*/ 78377 w 516122"/>
              <a:gd name="connsiteY31" fmla="*/ 296092 h 332849"/>
              <a:gd name="connsiteX32" fmla="*/ 60960 w 516122"/>
              <a:gd name="connsiteY32" fmla="*/ 269966 h 332849"/>
              <a:gd name="connsiteX33" fmla="*/ 43542 w 516122"/>
              <a:gd name="connsiteY33" fmla="*/ 252549 h 332849"/>
              <a:gd name="connsiteX34" fmla="*/ 17417 w 516122"/>
              <a:gd name="connsiteY34" fmla="*/ 174172 h 332849"/>
              <a:gd name="connsiteX35" fmla="*/ 0 w 516122"/>
              <a:gd name="connsiteY35" fmla="*/ 148046 h 332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16122" h="332849">
                <a:moveTo>
                  <a:pt x="0" y="148046"/>
                </a:moveTo>
                <a:cubicBezTo>
                  <a:pt x="5806" y="133532"/>
                  <a:pt x="8331" y="117224"/>
                  <a:pt x="17417" y="104503"/>
                </a:cubicBezTo>
                <a:cubicBezTo>
                  <a:pt x="23500" y="95986"/>
                  <a:pt x="35369" y="93624"/>
                  <a:pt x="43542" y="87086"/>
                </a:cubicBezTo>
                <a:cubicBezTo>
                  <a:pt x="49953" y="81957"/>
                  <a:pt x="54652" y="74925"/>
                  <a:pt x="60960" y="69669"/>
                </a:cubicBezTo>
                <a:cubicBezTo>
                  <a:pt x="72110" y="60377"/>
                  <a:pt x="83983" y="51979"/>
                  <a:pt x="95794" y="43543"/>
                </a:cubicBezTo>
                <a:cubicBezTo>
                  <a:pt x="104311" y="37459"/>
                  <a:pt x="112120" y="29801"/>
                  <a:pt x="121920" y="26126"/>
                </a:cubicBezTo>
                <a:cubicBezTo>
                  <a:pt x="135779" y="20929"/>
                  <a:pt x="150948" y="20320"/>
                  <a:pt x="165462" y="17417"/>
                </a:cubicBezTo>
                <a:cubicBezTo>
                  <a:pt x="197394" y="20320"/>
                  <a:pt x="229475" y="21888"/>
                  <a:pt x="261257" y="26126"/>
                </a:cubicBezTo>
                <a:cubicBezTo>
                  <a:pt x="279476" y="28555"/>
                  <a:pt x="304310" y="37574"/>
                  <a:pt x="322217" y="43543"/>
                </a:cubicBezTo>
                <a:cubicBezTo>
                  <a:pt x="330925" y="49349"/>
                  <a:pt x="338981" y="56279"/>
                  <a:pt x="348342" y="60960"/>
                </a:cubicBezTo>
                <a:cubicBezTo>
                  <a:pt x="379370" y="76475"/>
                  <a:pt x="375107" y="58045"/>
                  <a:pt x="391885" y="95795"/>
                </a:cubicBezTo>
                <a:cubicBezTo>
                  <a:pt x="399341" y="112572"/>
                  <a:pt x="409302" y="148046"/>
                  <a:pt x="409302" y="148046"/>
                </a:cubicBezTo>
                <a:cubicBezTo>
                  <a:pt x="413292" y="100166"/>
                  <a:pt x="400295" y="52550"/>
                  <a:pt x="435428" y="17417"/>
                </a:cubicBezTo>
                <a:cubicBezTo>
                  <a:pt x="442829" y="10016"/>
                  <a:pt x="452845" y="5806"/>
                  <a:pt x="461554" y="0"/>
                </a:cubicBezTo>
                <a:cubicBezTo>
                  <a:pt x="467360" y="8709"/>
                  <a:pt x="478971" y="15660"/>
                  <a:pt x="478971" y="26126"/>
                </a:cubicBezTo>
                <a:cubicBezTo>
                  <a:pt x="478971" y="44485"/>
                  <a:pt x="461554" y="78377"/>
                  <a:pt x="461554" y="78377"/>
                </a:cubicBezTo>
                <a:cubicBezTo>
                  <a:pt x="466995" y="132794"/>
                  <a:pt x="466945" y="160904"/>
                  <a:pt x="478971" y="209006"/>
                </a:cubicBezTo>
                <a:cubicBezTo>
                  <a:pt x="481198" y="217912"/>
                  <a:pt x="485265" y="226276"/>
                  <a:pt x="487680" y="235132"/>
                </a:cubicBezTo>
                <a:cubicBezTo>
                  <a:pt x="493978" y="258226"/>
                  <a:pt x="497528" y="282091"/>
                  <a:pt x="505097" y="304800"/>
                </a:cubicBezTo>
                <a:cubicBezTo>
                  <a:pt x="508000" y="313509"/>
                  <a:pt x="521443" y="325834"/>
                  <a:pt x="513805" y="330926"/>
                </a:cubicBezTo>
                <a:cubicBezTo>
                  <a:pt x="503846" y="337565"/>
                  <a:pt x="490582" y="325120"/>
                  <a:pt x="478971" y="322217"/>
                </a:cubicBezTo>
                <a:cubicBezTo>
                  <a:pt x="467360" y="304800"/>
                  <a:pt x="450756" y="289824"/>
                  <a:pt x="444137" y="269966"/>
                </a:cubicBezTo>
                <a:cubicBezTo>
                  <a:pt x="424123" y="209925"/>
                  <a:pt x="439702" y="230697"/>
                  <a:pt x="409302" y="200297"/>
                </a:cubicBezTo>
                <a:cubicBezTo>
                  <a:pt x="403496" y="206103"/>
                  <a:pt x="396109" y="210674"/>
                  <a:pt x="391885" y="217715"/>
                </a:cubicBezTo>
                <a:cubicBezTo>
                  <a:pt x="387162" y="225586"/>
                  <a:pt x="389668" y="237349"/>
                  <a:pt x="383177" y="243840"/>
                </a:cubicBezTo>
                <a:cubicBezTo>
                  <a:pt x="376686" y="250331"/>
                  <a:pt x="365262" y="248444"/>
                  <a:pt x="357051" y="252549"/>
                </a:cubicBezTo>
                <a:cubicBezTo>
                  <a:pt x="347690" y="257230"/>
                  <a:pt x="340489" y="265715"/>
                  <a:pt x="330925" y="269966"/>
                </a:cubicBezTo>
                <a:cubicBezTo>
                  <a:pt x="314148" y="277422"/>
                  <a:pt x="296091" y="281577"/>
                  <a:pt x="278674" y="287383"/>
                </a:cubicBezTo>
                <a:lnTo>
                  <a:pt x="226422" y="304800"/>
                </a:lnTo>
                <a:lnTo>
                  <a:pt x="200297" y="313509"/>
                </a:lnTo>
                <a:cubicBezTo>
                  <a:pt x="168365" y="310606"/>
                  <a:pt x="136243" y="309334"/>
                  <a:pt x="104502" y="304800"/>
                </a:cubicBezTo>
                <a:cubicBezTo>
                  <a:pt x="95415" y="303502"/>
                  <a:pt x="85545" y="301826"/>
                  <a:pt x="78377" y="296092"/>
                </a:cubicBezTo>
                <a:cubicBezTo>
                  <a:pt x="70204" y="289554"/>
                  <a:pt x="67498" y="278139"/>
                  <a:pt x="60960" y="269966"/>
                </a:cubicBezTo>
                <a:cubicBezTo>
                  <a:pt x="55831" y="263555"/>
                  <a:pt x="49348" y="258355"/>
                  <a:pt x="43542" y="252549"/>
                </a:cubicBezTo>
                <a:lnTo>
                  <a:pt x="17417" y="174172"/>
                </a:lnTo>
                <a:lnTo>
                  <a:pt x="0" y="148046"/>
                </a:ln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335" name="Freeform 98">
            <a:extLst>
              <a:ext uri="{FF2B5EF4-FFF2-40B4-BE49-F238E27FC236}">
                <a16:creationId xmlns:a16="http://schemas.microsoft.com/office/drawing/2014/main" id="{2AEC48B5-BD37-4FE2-9D7E-5E2C16630D34}"/>
              </a:ext>
            </a:extLst>
          </p:cNvPr>
          <p:cNvSpPr/>
          <p:nvPr/>
        </p:nvSpPr>
        <p:spPr>
          <a:xfrm rot="255701">
            <a:off x="2592260" y="1644699"/>
            <a:ext cx="164448" cy="101813"/>
          </a:xfrm>
          <a:custGeom>
            <a:avLst/>
            <a:gdLst>
              <a:gd name="connsiteX0" fmla="*/ 0 w 516122"/>
              <a:gd name="connsiteY0" fmla="*/ 148046 h 332849"/>
              <a:gd name="connsiteX1" fmla="*/ 17417 w 516122"/>
              <a:gd name="connsiteY1" fmla="*/ 104503 h 332849"/>
              <a:gd name="connsiteX2" fmla="*/ 43542 w 516122"/>
              <a:gd name="connsiteY2" fmla="*/ 87086 h 332849"/>
              <a:gd name="connsiteX3" fmla="*/ 60960 w 516122"/>
              <a:gd name="connsiteY3" fmla="*/ 69669 h 332849"/>
              <a:gd name="connsiteX4" fmla="*/ 95794 w 516122"/>
              <a:gd name="connsiteY4" fmla="*/ 43543 h 332849"/>
              <a:gd name="connsiteX5" fmla="*/ 121920 w 516122"/>
              <a:gd name="connsiteY5" fmla="*/ 26126 h 332849"/>
              <a:gd name="connsiteX6" fmla="*/ 165462 w 516122"/>
              <a:gd name="connsiteY6" fmla="*/ 17417 h 332849"/>
              <a:gd name="connsiteX7" fmla="*/ 261257 w 516122"/>
              <a:gd name="connsiteY7" fmla="*/ 26126 h 332849"/>
              <a:gd name="connsiteX8" fmla="*/ 322217 w 516122"/>
              <a:gd name="connsiteY8" fmla="*/ 43543 h 332849"/>
              <a:gd name="connsiteX9" fmla="*/ 348342 w 516122"/>
              <a:gd name="connsiteY9" fmla="*/ 60960 h 332849"/>
              <a:gd name="connsiteX10" fmla="*/ 391885 w 516122"/>
              <a:gd name="connsiteY10" fmla="*/ 95795 h 332849"/>
              <a:gd name="connsiteX11" fmla="*/ 409302 w 516122"/>
              <a:gd name="connsiteY11" fmla="*/ 148046 h 332849"/>
              <a:gd name="connsiteX12" fmla="*/ 435428 w 516122"/>
              <a:gd name="connsiteY12" fmla="*/ 17417 h 332849"/>
              <a:gd name="connsiteX13" fmla="*/ 461554 w 516122"/>
              <a:gd name="connsiteY13" fmla="*/ 0 h 332849"/>
              <a:gd name="connsiteX14" fmla="*/ 478971 w 516122"/>
              <a:gd name="connsiteY14" fmla="*/ 26126 h 332849"/>
              <a:gd name="connsiteX15" fmla="*/ 461554 w 516122"/>
              <a:gd name="connsiteY15" fmla="*/ 78377 h 332849"/>
              <a:gd name="connsiteX16" fmla="*/ 478971 w 516122"/>
              <a:gd name="connsiteY16" fmla="*/ 209006 h 332849"/>
              <a:gd name="connsiteX17" fmla="*/ 487680 w 516122"/>
              <a:gd name="connsiteY17" fmla="*/ 235132 h 332849"/>
              <a:gd name="connsiteX18" fmla="*/ 505097 w 516122"/>
              <a:gd name="connsiteY18" fmla="*/ 304800 h 332849"/>
              <a:gd name="connsiteX19" fmla="*/ 513805 w 516122"/>
              <a:gd name="connsiteY19" fmla="*/ 330926 h 332849"/>
              <a:gd name="connsiteX20" fmla="*/ 478971 w 516122"/>
              <a:gd name="connsiteY20" fmla="*/ 322217 h 332849"/>
              <a:gd name="connsiteX21" fmla="*/ 444137 w 516122"/>
              <a:gd name="connsiteY21" fmla="*/ 269966 h 332849"/>
              <a:gd name="connsiteX22" fmla="*/ 409302 w 516122"/>
              <a:gd name="connsiteY22" fmla="*/ 200297 h 332849"/>
              <a:gd name="connsiteX23" fmla="*/ 391885 w 516122"/>
              <a:gd name="connsiteY23" fmla="*/ 217715 h 332849"/>
              <a:gd name="connsiteX24" fmla="*/ 383177 w 516122"/>
              <a:gd name="connsiteY24" fmla="*/ 243840 h 332849"/>
              <a:gd name="connsiteX25" fmla="*/ 357051 w 516122"/>
              <a:gd name="connsiteY25" fmla="*/ 252549 h 332849"/>
              <a:gd name="connsiteX26" fmla="*/ 330925 w 516122"/>
              <a:gd name="connsiteY26" fmla="*/ 269966 h 332849"/>
              <a:gd name="connsiteX27" fmla="*/ 278674 w 516122"/>
              <a:gd name="connsiteY27" fmla="*/ 287383 h 332849"/>
              <a:gd name="connsiteX28" fmla="*/ 226422 w 516122"/>
              <a:gd name="connsiteY28" fmla="*/ 304800 h 332849"/>
              <a:gd name="connsiteX29" fmla="*/ 200297 w 516122"/>
              <a:gd name="connsiteY29" fmla="*/ 313509 h 332849"/>
              <a:gd name="connsiteX30" fmla="*/ 104502 w 516122"/>
              <a:gd name="connsiteY30" fmla="*/ 304800 h 332849"/>
              <a:gd name="connsiteX31" fmla="*/ 78377 w 516122"/>
              <a:gd name="connsiteY31" fmla="*/ 296092 h 332849"/>
              <a:gd name="connsiteX32" fmla="*/ 60960 w 516122"/>
              <a:gd name="connsiteY32" fmla="*/ 269966 h 332849"/>
              <a:gd name="connsiteX33" fmla="*/ 43542 w 516122"/>
              <a:gd name="connsiteY33" fmla="*/ 252549 h 332849"/>
              <a:gd name="connsiteX34" fmla="*/ 17417 w 516122"/>
              <a:gd name="connsiteY34" fmla="*/ 174172 h 332849"/>
              <a:gd name="connsiteX35" fmla="*/ 0 w 516122"/>
              <a:gd name="connsiteY35" fmla="*/ 148046 h 332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16122" h="332849">
                <a:moveTo>
                  <a:pt x="0" y="148046"/>
                </a:moveTo>
                <a:cubicBezTo>
                  <a:pt x="5806" y="133532"/>
                  <a:pt x="8331" y="117224"/>
                  <a:pt x="17417" y="104503"/>
                </a:cubicBezTo>
                <a:cubicBezTo>
                  <a:pt x="23500" y="95986"/>
                  <a:pt x="35369" y="93624"/>
                  <a:pt x="43542" y="87086"/>
                </a:cubicBezTo>
                <a:cubicBezTo>
                  <a:pt x="49953" y="81957"/>
                  <a:pt x="54652" y="74925"/>
                  <a:pt x="60960" y="69669"/>
                </a:cubicBezTo>
                <a:cubicBezTo>
                  <a:pt x="72110" y="60377"/>
                  <a:pt x="83983" y="51979"/>
                  <a:pt x="95794" y="43543"/>
                </a:cubicBezTo>
                <a:cubicBezTo>
                  <a:pt x="104311" y="37459"/>
                  <a:pt x="112120" y="29801"/>
                  <a:pt x="121920" y="26126"/>
                </a:cubicBezTo>
                <a:cubicBezTo>
                  <a:pt x="135779" y="20929"/>
                  <a:pt x="150948" y="20320"/>
                  <a:pt x="165462" y="17417"/>
                </a:cubicBezTo>
                <a:cubicBezTo>
                  <a:pt x="197394" y="20320"/>
                  <a:pt x="229475" y="21888"/>
                  <a:pt x="261257" y="26126"/>
                </a:cubicBezTo>
                <a:cubicBezTo>
                  <a:pt x="279476" y="28555"/>
                  <a:pt x="304310" y="37574"/>
                  <a:pt x="322217" y="43543"/>
                </a:cubicBezTo>
                <a:cubicBezTo>
                  <a:pt x="330925" y="49349"/>
                  <a:pt x="338981" y="56279"/>
                  <a:pt x="348342" y="60960"/>
                </a:cubicBezTo>
                <a:cubicBezTo>
                  <a:pt x="379370" y="76475"/>
                  <a:pt x="375107" y="58045"/>
                  <a:pt x="391885" y="95795"/>
                </a:cubicBezTo>
                <a:cubicBezTo>
                  <a:pt x="399341" y="112572"/>
                  <a:pt x="409302" y="148046"/>
                  <a:pt x="409302" y="148046"/>
                </a:cubicBezTo>
                <a:cubicBezTo>
                  <a:pt x="413292" y="100166"/>
                  <a:pt x="400295" y="52550"/>
                  <a:pt x="435428" y="17417"/>
                </a:cubicBezTo>
                <a:cubicBezTo>
                  <a:pt x="442829" y="10016"/>
                  <a:pt x="452845" y="5806"/>
                  <a:pt x="461554" y="0"/>
                </a:cubicBezTo>
                <a:cubicBezTo>
                  <a:pt x="467360" y="8709"/>
                  <a:pt x="478971" y="15660"/>
                  <a:pt x="478971" y="26126"/>
                </a:cubicBezTo>
                <a:cubicBezTo>
                  <a:pt x="478971" y="44485"/>
                  <a:pt x="461554" y="78377"/>
                  <a:pt x="461554" y="78377"/>
                </a:cubicBezTo>
                <a:cubicBezTo>
                  <a:pt x="466995" y="132794"/>
                  <a:pt x="466945" y="160904"/>
                  <a:pt x="478971" y="209006"/>
                </a:cubicBezTo>
                <a:cubicBezTo>
                  <a:pt x="481198" y="217912"/>
                  <a:pt x="485265" y="226276"/>
                  <a:pt x="487680" y="235132"/>
                </a:cubicBezTo>
                <a:cubicBezTo>
                  <a:pt x="493978" y="258226"/>
                  <a:pt x="497528" y="282091"/>
                  <a:pt x="505097" y="304800"/>
                </a:cubicBezTo>
                <a:cubicBezTo>
                  <a:pt x="508000" y="313509"/>
                  <a:pt x="521443" y="325834"/>
                  <a:pt x="513805" y="330926"/>
                </a:cubicBezTo>
                <a:cubicBezTo>
                  <a:pt x="503846" y="337565"/>
                  <a:pt x="490582" y="325120"/>
                  <a:pt x="478971" y="322217"/>
                </a:cubicBezTo>
                <a:cubicBezTo>
                  <a:pt x="467360" y="304800"/>
                  <a:pt x="450756" y="289824"/>
                  <a:pt x="444137" y="269966"/>
                </a:cubicBezTo>
                <a:cubicBezTo>
                  <a:pt x="424123" y="209925"/>
                  <a:pt x="439702" y="230697"/>
                  <a:pt x="409302" y="200297"/>
                </a:cubicBezTo>
                <a:cubicBezTo>
                  <a:pt x="403496" y="206103"/>
                  <a:pt x="396109" y="210674"/>
                  <a:pt x="391885" y="217715"/>
                </a:cubicBezTo>
                <a:cubicBezTo>
                  <a:pt x="387162" y="225586"/>
                  <a:pt x="389668" y="237349"/>
                  <a:pt x="383177" y="243840"/>
                </a:cubicBezTo>
                <a:cubicBezTo>
                  <a:pt x="376686" y="250331"/>
                  <a:pt x="365262" y="248444"/>
                  <a:pt x="357051" y="252549"/>
                </a:cubicBezTo>
                <a:cubicBezTo>
                  <a:pt x="347690" y="257230"/>
                  <a:pt x="340489" y="265715"/>
                  <a:pt x="330925" y="269966"/>
                </a:cubicBezTo>
                <a:cubicBezTo>
                  <a:pt x="314148" y="277422"/>
                  <a:pt x="296091" y="281577"/>
                  <a:pt x="278674" y="287383"/>
                </a:cubicBezTo>
                <a:lnTo>
                  <a:pt x="226422" y="304800"/>
                </a:lnTo>
                <a:lnTo>
                  <a:pt x="200297" y="313509"/>
                </a:lnTo>
                <a:cubicBezTo>
                  <a:pt x="168365" y="310606"/>
                  <a:pt x="136243" y="309334"/>
                  <a:pt x="104502" y="304800"/>
                </a:cubicBezTo>
                <a:cubicBezTo>
                  <a:pt x="95415" y="303502"/>
                  <a:pt x="85545" y="301826"/>
                  <a:pt x="78377" y="296092"/>
                </a:cubicBezTo>
                <a:cubicBezTo>
                  <a:pt x="70204" y="289554"/>
                  <a:pt x="67498" y="278139"/>
                  <a:pt x="60960" y="269966"/>
                </a:cubicBezTo>
                <a:cubicBezTo>
                  <a:pt x="55831" y="263555"/>
                  <a:pt x="49348" y="258355"/>
                  <a:pt x="43542" y="252549"/>
                </a:cubicBezTo>
                <a:lnTo>
                  <a:pt x="17417" y="174172"/>
                </a:lnTo>
                <a:lnTo>
                  <a:pt x="0" y="148046"/>
                </a:ln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037" name="TextBox 1036">
            <a:extLst>
              <a:ext uri="{FF2B5EF4-FFF2-40B4-BE49-F238E27FC236}">
                <a16:creationId xmlns:a16="http://schemas.microsoft.com/office/drawing/2014/main" id="{C6927053-9350-4719-911D-0381D3BD828D}"/>
              </a:ext>
            </a:extLst>
          </p:cNvPr>
          <p:cNvSpPr txBox="1"/>
          <p:nvPr/>
        </p:nvSpPr>
        <p:spPr>
          <a:xfrm>
            <a:off x="2517164" y="3214647"/>
            <a:ext cx="1743812" cy="261610"/>
          </a:xfrm>
          <a:prstGeom prst="rect">
            <a:avLst/>
          </a:prstGeom>
          <a:noFill/>
        </p:spPr>
        <p:txBody>
          <a:bodyPr wrap="square" rtlCol="0">
            <a:spAutoFit/>
          </a:bodyPr>
          <a:lstStyle/>
          <a:p>
            <a:r>
              <a:rPr lang="en-AU" sz="1100" dirty="0">
                <a:latin typeface="Arial Narrow" panose="020B0606020202030204" pitchFamily="34" charset="0"/>
              </a:rPr>
              <a:t>second catch (cave)</a:t>
            </a:r>
          </a:p>
        </p:txBody>
      </p:sp>
      <p:sp>
        <p:nvSpPr>
          <p:cNvPr id="337" name="TextBox 336">
            <a:extLst>
              <a:ext uri="{FF2B5EF4-FFF2-40B4-BE49-F238E27FC236}">
                <a16:creationId xmlns:a16="http://schemas.microsoft.com/office/drawing/2014/main" id="{FAEB2393-8B01-4F9D-9B5E-AC30CBFABEB4}"/>
              </a:ext>
            </a:extLst>
          </p:cNvPr>
          <p:cNvSpPr txBox="1"/>
          <p:nvPr/>
        </p:nvSpPr>
        <p:spPr>
          <a:xfrm>
            <a:off x="2843503" y="1864168"/>
            <a:ext cx="847184" cy="430887"/>
          </a:xfrm>
          <a:prstGeom prst="rect">
            <a:avLst/>
          </a:prstGeom>
          <a:noFill/>
        </p:spPr>
        <p:txBody>
          <a:bodyPr wrap="square" rtlCol="0">
            <a:spAutoFit/>
          </a:bodyPr>
          <a:lstStyle/>
          <a:p>
            <a:pPr algn="ctr"/>
            <a:r>
              <a:rPr lang="en-AU" sz="1100" dirty="0">
                <a:solidFill>
                  <a:schemeClr val="bg1"/>
                </a:solidFill>
                <a:latin typeface="Arial Narrow" panose="020B0606020202030204" pitchFamily="34" charset="0"/>
              </a:rPr>
              <a:t>Rocky pinnacle</a:t>
            </a:r>
          </a:p>
        </p:txBody>
      </p:sp>
      <p:sp>
        <p:nvSpPr>
          <p:cNvPr id="338" name="Rectangle 337">
            <a:extLst>
              <a:ext uri="{FF2B5EF4-FFF2-40B4-BE49-F238E27FC236}">
                <a16:creationId xmlns:a16="http://schemas.microsoft.com/office/drawing/2014/main" id="{6228F4A0-C690-49C8-9CA1-21A415635638}"/>
              </a:ext>
            </a:extLst>
          </p:cNvPr>
          <p:cNvSpPr/>
          <p:nvPr/>
        </p:nvSpPr>
        <p:spPr>
          <a:xfrm>
            <a:off x="519209" y="1020728"/>
            <a:ext cx="5848961" cy="353029"/>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39" name="Rectangle 338">
            <a:extLst>
              <a:ext uri="{FF2B5EF4-FFF2-40B4-BE49-F238E27FC236}">
                <a16:creationId xmlns:a16="http://schemas.microsoft.com/office/drawing/2014/main" id="{B0B7B1EC-168F-4FDF-8BA7-D5E483C50871}"/>
              </a:ext>
            </a:extLst>
          </p:cNvPr>
          <p:cNvSpPr/>
          <p:nvPr/>
        </p:nvSpPr>
        <p:spPr>
          <a:xfrm>
            <a:off x="548486" y="1075160"/>
            <a:ext cx="4513045" cy="262851"/>
          </a:xfrm>
          <a:prstGeom prst="rect">
            <a:avLst/>
          </a:prstGeom>
        </p:spPr>
        <p:txBody>
          <a:bodyPr wrap="square">
            <a:spAutoFit/>
          </a:bodyPr>
          <a:lstStyle/>
          <a:p>
            <a:pPr>
              <a:spcAft>
                <a:spcPts val="0"/>
              </a:spcAft>
            </a:pPr>
            <a:r>
              <a:rPr lang="en-AU" sz="1100" b="1" dirty="0">
                <a:latin typeface="Arial Narrow" panose="020B0606020202030204" pitchFamily="34" charset="0"/>
                <a:ea typeface="Times New Roman" panose="02020603050405020304" pitchFamily="18" charset="0"/>
              </a:rPr>
              <a:t>Activity: Refer to Figure 1 (below) to check your estimate of the population. </a:t>
            </a:r>
            <a:endParaRPr lang="en-US" sz="1100" dirty="0">
              <a:latin typeface="Arial Narrow" panose="020B0606020202030204" pitchFamily="34" charset="0"/>
              <a:ea typeface="Times New Roman" panose="02020603050405020304" pitchFamily="18" charset="0"/>
            </a:endParaRPr>
          </a:p>
        </p:txBody>
      </p:sp>
      <p:sp>
        <p:nvSpPr>
          <p:cNvPr id="350" name="Rectangle 349">
            <a:extLst>
              <a:ext uri="{FF2B5EF4-FFF2-40B4-BE49-F238E27FC236}">
                <a16:creationId xmlns:a16="http://schemas.microsoft.com/office/drawing/2014/main" id="{CB189EC8-7B10-4C8A-8E86-0C6B7E424E7D}"/>
              </a:ext>
            </a:extLst>
          </p:cNvPr>
          <p:cNvSpPr/>
          <p:nvPr/>
        </p:nvSpPr>
        <p:spPr>
          <a:xfrm>
            <a:off x="471111" y="6775969"/>
            <a:ext cx="5899490" cy="377331"/>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51" name="Rectangle 350">
            <a:extLst>
              <a:ext uri="{FF2B5EF4-FFF2-40B4-BE49-F238E27FC236}">
                <a16:creationId xmlns:a16="http://schemas.microsoft.com/office/drawing/2014/main" id="{91646E85-72E5-4DF7-ACF5-7AD4482683AD}"/>
              </a:ext>
            </a:extLst>
          </p:cNvPr>
          <p:cNvSpPr/>
          <p:nvPr/>
        </p:nvSpPr>
        <p:spPr>
          <a:xfrm>
            <a:off x="489718" y="6813620"/>
            <a:ext cx="5842022" cy="276999"/>
          </a:xfrm>
          <a:prstGeom prst="rect">
            <a:avLst/>
          </a:prstGeom>
        </p:spPr>
        <p:txBody>
          <a:bodyPr wrap="square">
            <a:spAutoFit/>
          </a:bodyPr>
          <a:lstStyle/>
          <a:p>
            <a:pPr>
              <a:spcAft>
                <a:spcPts val="0"/>
              </a:spcAft>
            </a:pPr>
            <a:r>
              <a:rPr lang="en-AU" sz="1200" b="1" dirty="0">
                <a:latin typeface="Arial Narrow" panose="020B0606020202030204" pitchFamily="34" charset="0"/>
                <a:ea typeface="Times New Roman" panose="02020603050405020304" pitchFamily="18" charset="0"/>
              </a:rPr>
              <a:t>Q. Is the following shark male or female?</a:t>
            </a:r>
            <a:r>
              <a:rPr lang="en-AU" sz="1200" dirty="0">
                <a:latin typeface="Arial Narrow" panose="020B0606020202030204" pitchFamily="34" charset="0"/>
                <a:ea typeface="Times New Roman" panose="02020603050405020304" pitchFamily="18" charset="0"/>
              </a:rPr>
              <a:t> 1_3FRSAWRjp100815jgm  </a:t>
            </a:r>
            <a:r>
              <a:rPr lang="en-AU" sz="1200" b="1" dirty="0">
                <a:latin typeface="Arial Narrow" panose="020B0606020202030204" pitchFamily="34" charset="0"/>
                <a:ea typeface="Times New Roman" panose="02020603050405020304" pitchFamily="18" charset="0"/>
              </a:rPr>
              <a:t>Ans.</a:t>
            </a:r>
            <a:r>
              <a:rPr lang="en-AU" sz="800" dirty="0">
                <a:latin typeface="Arial Narrow" panose="020B0606020202030204" pitchFamily="34" charset="0"/>
                <a:ea typeface="Times New Roman" panose="02020603050405020304" pitchFamily="18" charset="0"/>
              </a:rPr>
              <a:t>  </a:t>
            </a:r>
            <a:endParaRPr lang="en-US" sz="800" dirty="0">
              <a:latin typeface="Arial Narrow" panose="020B0606020202030204" pitchFamily="34" charset="0"/>
              <a:ea typeface="Times New Roman" panose="02020603050405020304" pitchFamily="18" charset="0"/>
            </a:endParaRPr>
          </a:p>
        </p:txBody>
      </p:sp>
      <p:sp>
        <p:nvSpPr>
          <p:cNvPr id="352" name="Rectangle 351">
            <a:extLst>
              <a:ext uri="{FF2B5EF4-FFF2-40B4-BE49-F238E27FC236}">
                <a16:creationId xmlns:a16="http://schemas.microsoft.com/office/drawing/2014/main" id="{1E7FBF7D-F403-43B2-9BDB-B8CEE735A57E}"/>
              </a:ext>
            </a:extLst>
          </p:cNvPr>
          <p:cNvSpPr/>
          <p:nvPr/>
        </p:nvSpPr>
        <p:spPr>
          <a:xfrm>
            <a:off x="4945620" y="6821523"/>
            <a:ext cx="1358137" cy="27837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200" dirty="0">
                <a:solidFill>
                  <a:schemeClr val="tx1">
                    <a:lumMod val="65000"/>
                    <a:lumOff val="35000"/>
                  </a:schemeClr>
                </a:solidFill>
                <a:latin typeface="Comic Sans MS" panose="030F0702030302020204" pitchFamily="66" charset="0"/>
              </a:rPr>
              <a:t> Female</a:t>
            </a:r>
          </a:p>
        </p:txBody>
      </p:sp>
      <p:sp>
        <p:nvSpPr>
          <p:cNvPr id="1044" name="Rectangle 1043">
            <a:extLst>
              <a:ext uri="{FF2B5EF4-FFF2-40B4-BE49-F238E27FC236}">
                <a16:creationId xmlns:a16="http://schemas.microsoft.com/office/drawing/2014/main" id="{37061F9E-0E25-4E9A-B37F-0A2714BB252F}"/>
              </a:ext>
            </a:extLst>
          </p:cNvPr>
          <p:cNvSpPr/>
          <p:nvPr/>
        </p:nvSpPr>
        <p:spPr>
          <a:xfrm>
            <a:off x="470298" y="7248218"/>
            <a:ext cx="5900303" cy="1256994"/>
          </a:xfrm>
          <a:prstGeom prst="rect">
            <a:avLst/>
          </a:prstGeom>
          <a:solidFill>
            <a:schemeClr val="tx1"/>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356" name="Rectangle 355">
            <a:extLst>
              <a:ext uri="{FF2B5EF4-FFF2-40B4-BE49-F238E27FC236}">
                <a16:creationId xmlns:a16="http://schemas.microsoft.com/office/drawing/2014/main" id="{DA5E6112-4C91-4406-8784-33007A5A0F27}"/>
              </a:ext>
            </a:extLst>
          </p:cNvPr>
          <p:cNvSpPr/>
          <p:nvPr/>
        </p:nvSpPr>
        <p:spPr>
          <a:xfrm>
            <a:off x="387173" y="7250076"/>
            <a:ext cx="6049334" cy="1231106"/>
          </a:xfrm>
          <a:prstGeom prst="rect">
            <a:avLst/>
          </a:prstGeom>
        </p:spPr>
        <p:txBody>
          <a:bodyPr wrap="square">
            <a:spAutoFit/>
          </a:bodyPr>
          <a:lstStyle/>
          <a:p>
            <a:pPr algn="ctr"/>
            <a:r>
              <a:rPr lang="en-US" sz="1050" b="1" dirty="0">
                <a:solidFill>
                  <a:schemeClr val="bg1"/>
                </a:solidFill>
                <a:latin typeface="Arial Narrow" panose="020B0606020202030204" pitchFamily="34" charset="0"/>
              </a:rPr>
              <a:t>Combing through the Grey Nurse Shark database to find a match for a photograph of a shark is quite the task.</a:t>
            </a:r>
          </a:p>
          <a:p>
            <a:pPr algn="ctr"/>
            <a:endParaRPr lang="en-US" sz="300" b="1" dirty="0">
              <a:solidFill>
                <a:schemeClr val="bg1"/>
              </a:solidFill>
              <a:latin typeface="Arial Narrow" panose="020B0606020202030204" pitchFamily="34" charset="0"/>
            </a:endParaRPr>
          </a:p>
          <a:p>
            <a:pPr algn="ctr"/>
            <a:r>
              <a:rPr lang="en-US" sz="1050" b="1" dirty="0">
                <a:solidFill>
                  <a:schemeClr val="bg1"/>
                </a:solidFill>
                <a:latin typeface="Arial Narrow" panose="020B0606020202030204" pitchFamily="34" charset="0"/>
              </a:rPr>
              <a:t> The code names make it a little easier to narrow it down. But a software program would make it a lot easier!</a:t>
            </a:r>
          </a:p>
          <a:p>
            <a:pPr algn="ctr"/>
            <a:endParaRPr lang="en-US" sz="300" b="1" dirty="0">
              <a:solidFill>
                <a:schemeClr val="bg1"/>
              </a:solidFill>
              <a:latin typeface="Arial Narrow" panose="020B0606020202030204" pitchFamily="34" charset="0"/>
            </a:endParaRPr>
          </a:p>
          <a:p>
            <a:pPr algn="ctr"/>
            <a:r>
              <a:rPr lang="en-US" sz="1050" b="1" dirty="0">
                <a:solidFill>
                  <a:schemeClr val="bg1"/>
                </a:solidFill>
                <a:latin typeface="Arial Narrow" panose="020B0606020202030204" pitchFamily="34" charset="0"/>
              </a:rPr>
              <a:t> You just tried to find a match for 10 sharks. Imagine trying to find a match for hundreds of sharks!</a:t>
            </a:r>
          </a:p>
          <a:p>
            <a:pPr algn="ctr"/>
            <a:endParaRPr lang="en-US" sz="500" b="1" dirty="0">
              <a:solidFill>
                <a:schemeClr val="bg1"/>
              </a:solidFill>
              <a:latin typeface="Arial Narrow" panose="020B0606020202030204" pitchFamily="34" charset="0"/>
            </a:endParaRPr>
          </a:p>
          <a:p>
            <a:pPr algn="ctr"/>
            <a:r>
              <a:rPr lang="en-US" sz="1050" b="1" dirty="0">
                <a:solidFill>
                  <a:schemeClr val="bg1"/>
                </a:solidFill>
                <a:latin typeface="Arial Narrow" panose="020B0606020202030204" pitchFamily="34" charset="0"/>
              </a:rPr>
              <a:t> If you would like to donate to Grey Nurse Shark Watch to help them raise money for a shark matching software program, or if you want to volunteer to match sharks, or take photographs of grey nurse sharks in the wild to upload to the database, visit their website at </a:t>
            </a:r>
            <a:r>
              <a:rPr lang="en-US" sz="1050" b="1" i="1" dirty="0">
                <a:solidFill>
                  <a:schemeClr val="bg1"/>
                </a:solidFill>
                <a:latin typeface="Arial Narrow" panose="020B0606020202030204" pitchFamily="34" charset="0"/>
              </a:rPr>
              <a:t>https://www.reefcheckaustralia.org/grey_nurse_shark_watch </a:t>
            </a:r>
            <a:endParaRPr lang="en-AU" sz="1050" b="1" i="1" dirty="0">
              <a:solidFill>
                <a:schemeClr val="bg1"/>
              </a:solidFill>
              <a:latin typeface="Arial Narrow" panose="020B0606020202030204" pitchFamily="34" charset="0"/>
            </a:endParaRPr>
          </a:p>
        </p:txBody>
      </p:sp>
      <p:sp>
        <p:nvSpPr>
          <p:cNvPr id="1045" name="Rectangle 1044">
            <a:extLst>
              <a:ext uri="{FF2B5EF4-FFF2-40B4-BE49-F238E27FC236}">
                <a16:creationId xmlns:a16="http://schemas.microsoft.com/office/drawing/2014/main" id="{41C5B018-5AE6-4897-96AB-670E47D61CF3}"/>
              </a:ext>
            </a:extLst>
          </p:cNvPr>
          <p:cNvSpPr/>
          <p:nvPr/>
        </p:nvSpPr>
        <p:spPr>
          <a:xfrm>
            <a:off x="545223" y="4168555"/>
            <a:ext cx="5803179" cy="104130"/>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59" name="Freeform 46">
            <a:extLst>
              <a:ext uri="{FF2B5EF4-FFF2-40B4-BE49-F238E27FC236}">
                <a16:creationId xmlns:a16="http://schemas.microsoft.com/office/drawing/2014/main" id="{6DEA6841-A6DB-4010-B87E-F47230CEEBC2}"/>
              </a:ext>
            </a:extLst>
          </p:cNvPr>
          <p:cNvSpPr/>
          <p:nvPr/>
        </p:nvSpPr>
        <p:spPr>
          <a:xfrm>
            <a:off x="5121026" y="3904400"/>
            <a:ext cx="355860" cy="283866"/>
          </a:xfrm>
          <a:custGeom>
            <a:avLst/>
            <a:gdLst>
              <a:gd name="connsiteX0" fmla="*/ 353676 w 619816"/>
              <a:gd name="connsiteY0" fmla="*/ 563526 h 564429"/>
              <a:gd name="connsiteX1" fmla="*/ 279248 w 619816"/>
              <a:gd name="connsiteY1" fmla="*/ 552893 h 564429"/>
              <a:gd name="connsiteX2" fmla="*/ 236718 w 619816"/>
              <a:gd name="connsiteY2" fmla="*/ 531628 h 564429"/>
              <a:gd name="connsiteX3" fmla="*/ 141025 w 619816"/>
              <a:gd name="connsiteY3" fmla="*/ 520995 h 564429"/>
              <a:gd name="connsiteX4" fmla="*/ 66597 w 619816"/>
              <a:gd name="connsiteY4" fmla="*/ 478465 h 564429"/>
              <a:gd name="connsiteX5" fmla="*/ 45332 w 619816"/>
              <a:gd name="connsiteY5" fmla="*/ 446567 h 564429"/>
              <a:gd name="connsiteX6" fmla="*/ 24066 w 619816"/>
              <a:gd name="connsiteY6" fmla="*/ 425302 h 564429"/>
              <a:gd name="connsiteX7" fmla="*/ 24066 w 619816"/>
              <a:gd name="connsiteY7" fmla="*/ 159488 h 564429"/>
              <a:gd name="connsiteX8" fmla="*/ 55964 w 619816"/>
              <a:gd name="connsiteY8" fmla="*/ 148856 h 564429"/>
              <a:gd name="connsiteX9" fmla="*/ 98494 w 619816"/>
              <a:gd name="connsiteY9" fmla="*/ 85060 h 564429"/>
              <a:gd name="connsiteX10" fmla="*/ 130392 w 619816"/>
              <a:gd name="connsiteY10" fmla="*/ 74428 h 564429"/>
              <a:gd name="connsiteX11" fmla="*/ 215453 w 619816"/>
              <a:gd name="connsiteY11" fmla="*/ 31898 h 564429"/>
              <a:gd name="connsiteX12" fmla="*/ 300513 w 619816"/>
              <a:gd name="connsiteY12" fmla="*/ 21265 h 564429"/>
              <a:gd name="connsiteX13" fmla="*/ 417471 w 619816"/>
              <a:gd name="connsiteY13" fmla="*/ 0 h 564429"/>
              <a:gd name="connsiteX14" fmla="*/ 460001 w 619816"/>
              <a:gd name="connsiteY14" fmla="*/ 10633 h 564429"/>
              <a:gd name="connsiteX15" fmla="*/ 523797 w 619816"/>
              <a:gd name="connsiteY15" fmla="*/ 21265 h 564429"/>
              <a:gd name="connsiteX16" fmla="*/ 566327 w 619816"/>
              <a:gd name="connsiteY16" fmla="*/ 63795 h 564429"/>
              <a:gd name="connsiteX17" fmla="*/ 608857 w 619816"/>
              <a:gd name="connsiteY17" fmla="*/ 127591 h 564429"/>
              <a:gd name="connsiteX18" fmla="*/ 608857 w 619816"/>
              <a:gd name="connsiteY18" fmla="*/ 425302 h 564429"/>
              <a:gd name="connsiteX19" fmla="*/ 598225 w 619816"/>
              <a:gd name="connsiteY19" fmla="*/ 457200 h 564429"/>
              <a:gd name="connsiteX20" fmla="*/ 545062 w 619816"/>
              <a:gd name="connsiteY20" fmla="*/ 467833 h 564429"/>
              <a:gd name="connsiteX21" fmla="*/ 513164 w 619816"/>
              <a:gd name="connsiteY21" fmla="*/ 478465 h 564429"/>
              <a:gd name="connsiteX22" fmla="*/ 481266 w 619816"/>
              <a:gd name="connsiteY22" fmla="*/ 478465 h 564429"/>
              <a:gd name="connsiteX23" fmla="*/ 449369 w 619816"/>
              <a:gd name="connsiteY23" fmla="*/ 467833 h 564429"/>
              <a:gd name="connsiteX24" fmla="*/ 438736 w 619816"/>
              <a:gd name="connsiteY24" fmla="*/ 499730 h 564429"/>
              <a:gd name="connsiteX25" fmla="*/ 374941 w 619816"/>
              <a:gd name="connsiteY25" fmla="*/ 520995 h 564429"/>
              <a:gd name="connsiteX26" fmla="*/ 332411 w 619816"/>
              <a:gd name="connsiteY26" fmla="*/ 531628 h 564429"/>
              <a:gd name="connsiteX27" fmla="*/ 353676 w 619816"/>
              <a:gd name="connsiteY27" fmla="*/ 563526 h 564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19816" h="564429">
                <a:moveTo>
                  <a:pt x="353676" y="563526"/>
                </a:moveTo>
                <a:cubicBezTo>
                  <a:pt x="344816" y="567070"/>
                  <a:pt x="303426" y="559487"/>
                  <a:pt x="279248" y="552893"/>
                </a:cubicBezTo>
                <a:cubicBezTo>
                  <a:pt x="263957" y="548723"/>
                  <a:pt x="252162" y="535192"/>
                  <a:pt x="236718" y="531628"/>
                </a:cubicBezTo>
                <a:cubicBezTo>
                  <a:pt x="205446" y="524411"/>
                  <a:pt x="172923" y="524539"/>
                  <a:pt x="141025" y="520995"/>
                </a:cubicBezTo>
                <a:cubicBezTo>
                  <a:pt x="124345" y="512655"/>
                  <a:pt x="81626" y="493495"/>
                  <a:pt x="66597" y="478465"/>
                </a:cubicBezTo>
                <a:cubicBezTo>
                  <a:pt x="57561" y="469429"/>
                  <a:pt x="53315" y="456546"/>
                  <a:pt x="45332" y="446567"/>
                </a:cubicBezTo>
                <a:cubicBezTo>
                  <a:pt x="39070" y="438739"/>
                  <a:pt x="31155" y="432390"/>
                  <a:pt x="24066" y="425302"/>
                </a:cubicBezTo>
                <a:cubicBezTo>
                  <a:pt x="-8277" y="328271"/>
                  <a:pt x="-7766" y="342525"/>
                  <a:pt x="24066" y="159488"/>
                </a:cubicBezTo>
                <a:cubicBezTo>
                  <a:pt x="25986" y="148446"/>
                  <a:pt x="45331" y="152400"/>
                  <a:pt x="55964" y="148856"/>
                </a:cubicBezTo>
                <a:cubicBezTo>
                  <a:pt x="70141" y="127591"/>
                  <a:pt x="74248" y="93142"/>
                  <a:pt x="98494" y="85060"/>
                </a:cubicBezTo>
                <a:cubicBezTo>
                  <a:pt x="109127" y="81516"/>
                  <a:pt x="120189" y="79066"/>
                  <a:pt x="130392" y="74428"/>
                </a:cubicBezTo>
                <a:cubicBezTo>
                  <a:pt x="159251" y="61311"/>
                  <a:pt x="183998" y="35830"/>
                  <a:pt x="215453" y="31898"/>
                </a:cubicBezTo>
                <a:lnTo>
                  <a:pt x="300513" y="21265"/>
                </a:lnTo>
                <a:cubicBezTo>
                  <a:pt x="345370" y="6314"/>
                  <a:pt x="357362" y="0"/>
                  <a:pt x="417471" y="0"/>
                </a:cubicBezTo>
                <a:cubicBezTo>
                  <a:pt x="432084" y="0"/>
                  <a:pt x="445672" y="7767"/>
                  <a:pt x="460001" y="10633"/>
                </a:cubicBezTo>
                <a:cubicBezTo>
                  <a:pt x="481141" y="14861"/>
                  <a:pt x="502532" y="17721"/>
                  <a:pt x="523797" y="21265"/>
                </a:cubicBezTo>
                <a:cubicBezTo>
                  <a:pt x="577924" y="39309"/>
                  <a:pt x="540552" y="17399"/>
                  <a:pt x="566327" y="63795"/>
                </a:cubicBezTo>
                <a:cubicBezTo>
                  <a:pt x="578739" y="86136"/>
                  <a:pt x="608857" y="127591"/>
                  <a:pt x="608857" y="127591"/>
                </a:cubicBezTo>
                <a:cubicBezTo>
                  <a:pt x="620335" y="276795"/>
                  <a:pt x="626302" y="268297"/>
                  <a:pt x="608857" y="425302"/>
                </a:cubicBezTo>
                <a:cubicBezTo>
                  <a:pt x="607619" y="436441"/>
                  <a:pt x="607550" y="450983"/>
                  <a:pt x="598225" y="457200"/>
                </a:cubicBezTo>
                <a:cubicBezTo>
                  <a:pt x="583188" y="467225"/>
                  <a:pt x="562594" y="463450"/>
                  <a:pt x="545062" y="467833"/>
                </a:cubicBezTo>
                <a:cubicBezTo>
                  <a:pt x="534189" y="470551"/>
                  <a:pt x="523797" y="474921"/>
                  <a:pt x="513164" y="478465"/>
                </a:cubicBezTo>
                <a:cubicBezTo>
                  <a:pt x="472298" y="539765"/>
                  <a:pt x="507679" y="504878"/>
                  <a:pt x="481266" y="478465"/>
                </a:cubicBezTo>
                <a:cubicBezTo>
                  <a:pt x="473341" y="470540"/>
                  <a:pt x="460001" y="471377"/>
                  <a:pt x="449369" y="467833"/>
                </a:cubicBezTo>
                <a:cubicBezTo>
                  <a:pt x="445825" y="478465"/>
                  <a:pt x="447856" y="493216"/>
                  <a:pt x="438736" y="499730"/>
                </a:cubicBezTo>
                <a:cubicBezTo>
                  <a:pt x="420496" y="512758"/>
                  <a:pt x="396687" y="515558"/>
                  <a:pt x="374941" y="520995"/>
                </a:cubicBezTo>
                <a:cubicBezTo>
                  <a:pt x="360764" y="524539"/>
                  <a:pt x="342744" y="521295"/>
                  <a:pt x="332411" y="531628"/>
                </a:cubicBezTo>
                <a:cubicBezTo>
                  <a:pt x="326807" y="537232"/>
                  <a:pt x="362536" y="559982"/>
                  <a:pt x="353676" y="563526"/>
                </a:cubicBezTo>
                <a:close/>
              </a:path>
            </a:pathLst>
          </a:cu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60" name="Freeform 351">
            <a:extLst>
              <a:ext uri="{FF2B5EF4-FFF2-40B4-BE49-F238E27FC236}">
                <a16:creationId xmlns:a16="http://schemas.microsoft.com/office/drawing/2014/main" id="{BB854CDF-D741-4E03-A7AC-7F499BAE593A}"/>
              </a:ext>
            </a:extLst>
          </p:cNvPr>
          <p:cNvSpPr/>
          <p:nvPr/>
        </p:nvSpPr>
        <p:spPr>
          <a:xfrm>
            <a:off x="5492957" y="3990792"/>
            <a:ext cx="329055" cy="181964"/>
          </a:xfrm>
          <a:custGeom>
            <a:avLst/>
            <a:gdLst>
              <a:gd name="connsiteX0" fmla="*/ 145785 w 329055"/>
              <a:gd name="connsiteY0" fmla="*/ 180975 h 181964"/>
              <a:gd name="connsiteX1" fmla="*/ 79110 w 329055"/>
              <a:gd name="connsiteY1" fmla="*/ 133350 h 181964"/>
              <a:gd name="connsiteX2" fmla="*/ 21960 w 329055"/>
              <a:gd name="connsiteY2" fmla="*/ 114300 h 181964"/>
              <a:gd name="connsiteX3" fmla="*/ 2910 w 329055"/>
              <a:gd name="connsiteY3" fmla="*/ 85725 h 181964"/>
              <a:gd name="connsiteX4" fmla="*/ 88635 w 329055"/>
              <a:gd name="connsiteY4" fmla="*/ 123825 h 181964"/>
              <a:gd name="connsiteX5" fmla="*/ 126735 w 329055"/>
              <a:gd name="connsiteY5" fmla="*/ 133350 h 181964"/>
              <a:gd name="connsiteX6" fmla="*/ 155310 w 329055"/>
              <a:gd name="connsiteY6" fmla="*/ 152400 h 181964"/>
              <a:gd name="connsiteX7" fmla="*/ 107685 w 329055"/>
              <a:gd name="connsiteY7" fmla="*/ 38100 h 181964"/>
              <a:gd name="connsiteX8" fmla="*/ 126735 w 329055"/>
              <a:gd name="connsiteY8" fmla="*/ 66675 h 181964"/>
              <a:gd name="connsiteX9" fmla="*/ 155310 w 329055"/>
              <a:gd name="connsiteY9" fmla="*/ 123825 h 181964"/>
              <a:gd name="connsiteX10" fmla="*/ 183885 w 329055"/>
              <a:gd name="connsiteY10" fmla="*/ 28575 h 181964"/>
              <a:gd name="connsiteX11" fmla="*/ 193410 w 329055"/>
              <a:gd name="connsiteY11" fmla="*/ 0 h 181964"/>
              <a:gd name="connsiteX12" fmla="*/ 183885 w 329055"/>
              <a:gd name="connsiteY12" fmla="*/ 85725 h 181964"/>
              <a:gd name="connsiteX13" fmla="*/ 174360 w 329055"/>
              <a:gd name="connsiteY13" fmla="*/ 123825 h 181964"/>
              <a:gd name="connsiteX14" fmla="*/ 221985 w 329055"/>
              <a:gd name="connsiteY14" fmla="*/ 114300 h 181964"/>
              <a:gd name="connsiteX15" fmla="*/ 260085 w 329055"/>
              <a:gd name="connsiteY15" fmla="*/ 95250 h 181964"/>
              <a:gd name="connsiteX16" fmla="*/ 288660 w 329055"/>
              <a:gd name="connsiteY16" fmla="*/ 66675 h 181964"/>
              <a:gd name="connsiteX17" fmla="*/ 279135 w 329055"/>
              <a:gd name="connsiteY17" fmla="*/ 95250 h 181964"/>
              <a:gd name="connsiteX18" fmla="*/ 250560 w 329055"/>
              <a:gd name="connsiteY18" fmla="*/ 114300 h 181964"/>
              <a:gd name="connsiteX19" fmla="*/ 193410 w 329055"/>
              <a:gd name="connsiteY19" fmla="*/ 133350 h 181964"/>
              <a:gd name="connsiteX20" fmla="*/ 221985 w 329055"/>
              <a:gd name="connsiteY20" fmla="*/ 142875 h 181964"/>
              <a:gd name="connsiteX21" fmla="*/ 326760 w 329055"/>
              <a:gd name="connsiteY21" fmla="*/ 152400 h 181964"/>
              <a:gd name="connsiteX22" fmla="*/ 298185 w 329055"/>
              <a:gd name="connsiteY22" fmla="*/ 171450 h 181964"/>
              <a:gd name="connsiteX23" fmla="*/ 145785 w 329055"/>
              <a:gd name="connsiteY23" fmla="*/ 180975 h 181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29055" h="181964">
                <a:moveTo>
                  <a:pt x="145785" y="180975"/>
                </a:moveTo>
                <a:cubicBezTo>
                  <a:pt x="109273" y="174625"/>
                  <a:pt x="103158" y="146299"/>
                  <a:pt x="79110" y="133350"/>
                </a:cubicBezTo>
                <a:cubicBezTo>
                  <a:pt x="61430" y="123830"/>
                  <a:pt x="21960" y="114300"/>
                  <a:pt x="21960" y="114300"/>
                </a:cubicBezTo>
                <a:cubicBezTo>
                  <a:pt x="15610" y="104775"/>
                  <a:pt x="-8196" y="88501"/>
                  <a:pt x="2910" y="85725"/>
                </a:cubicBezTo>
                <a:cubicBezTo>
                  <a:pt x="40326" y="76371"/>
                  <a:pt x="60793" y="111893"/>
                  <a:pt x="88635" y="123825"/>
                </a:cubicBezTo>
                <a:cubicBezTo>
                  <a:pt x="100667" y="128982"/>
                  <a:pt x="114035" y="130175"/>
                  <a:pt x="126735" y="133350"/>
                </a:cubicBezTo>
                <a:cubicBezTo>
                  <a:pt x="136260" y="139700"/>
                  <a:pt x="150190" y="162639"/>
                  <a:pt x="155310" y="152400"/>
                </a:cubicBezTo>
                <a:cubicBezTo>
                  <a:pt x="172396" y="118228"/>
                  <a:pt x="120489" y="57305"/>
                  <a:pt x="107685" y="38100"/>
                </a:cubicBezTo>
                <a:cubicBezTo>
                  <a:pt x="101335" y="28575"/>
                  <a:pt x="123115" y="55815"/>
                  <a:pt x="126735" y="66675"/>
                </a:cubicBezTo>
                <a:cubicBezTo>
                  <a:pt x="139880" y="106110"/>
                  <a:pt x="130691" y="86896"/>
                  <a:pt x="155310" y="123825"/>
                </a:cubicBezTo>
                <a:cubicBezTo>
                  <a:pt x="169705" y="66244"/>
                  <a:pt x="160695" y="98144"/>
                  <a:pt x="183885" y="28575"/>
                </a:cubicBezTo>
                <a:lnTo>
                  <a:pt x="193410" y="0"/>
                </a:lnTo>
                <a:cubicBezTo>
                  <a:pt x="210873" y="52387"/>
                  <a:pt x="202935" y="9525"/>
                  <a:pt x="183885" y="85725"/>
                </a:cubicBezTo>
                <a:cubicBezTo>
                  <a:pt x="180710" y="98425"/>
                  <a:pt x="163887" y="115970"/>
                  <a:pt x="174360" y="123825"/>
                </a:cubicBezTo>
                <a:cubicBezTo>
                  <a:pt x="187312" y="133539"/>
                  <a:pt x="206110" y="117475"/>
                  <a:pt x="221985" y="114300"/>
                </a:cubicBezTo>
                <a:cubicBezTo>
                  <a:pt x="234685" y="107950"/>
                  <a:pt x="248531" y="103503"/>
                  <a:pt x="260085" y="95250"/>
                </a:cubicBezTo>
                <a:cubicBezTo>
                  <a:pt x="271046" y="87420"/>
                  <a:pt x="275190" y="66675"/>
                  <a:pt x="288660" y="66675"/>
                </a:cubicBezTo>
                <a:cubicBezTo>
                  <a:pt x="298700" y="66675"/>
                  <a:pt x="285407" y="87410"/>
                  <a:pt x="279135" y="95250"/>
                </a:cubicBezTo>
                <a:cubicBezTo>
                  <a:pt x="271984" y="104189"/>
                  <a:pt x="261021" y="109651"/>
                  <a:pt x="250560" y="114300"/>
                </a:cubicBezTo>
                <a:cubicBezTo>
                  <a:pt x="232210" y="122455"/>
                  <a:pt x="193410" y="133350"/>
                  <a:pt x="193410" y="133350"/>
                </a:cubicBezTo>
                <a:cubicBezTo>
                  <a:pt x="202935" y="136525"/>
                  <a:pt x="212046" y="141455"/>
                  <a:pt x="221985" y="142875"/>
                </a:cubicBezTo>
                <a:cubicBezTo>
                  <a:pt x="256702" y="147835"/>
                  <a:pt x="293924" y="140086"/>
                  <a:pt x="326760" y="152400"/>
                </a:cubicBezTo>
                <a:cubicBezTo>
                  <a:pt x="337479" y="156420"/>
                  <a:pt x="307710" y="165100"/>
                  <a:pt x="298185" y="171450"/>
                </a:cubicBezTo>
                <a:cubicBezTo>
                  <a:pt x="168065" y="160607"/>
                  <a:pt x="182297" y="187325"/>
                  <a:pt x="145785" y="180975"/>
                </a:cubicBez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361" name="Freeform 343">
            <a:extLst>
              <a:ext uri="{FF2B5EF4-FFF2-40B4-BE49-F238E27FC236}">
                <a16:creationId xmlns:a16="http://schemas.microsoft.com/office/drawing/2014/main" id="{D80DF16E-A3DD-4B8E-899E-97CED2CBA8B2}"/>
              </a:ext>
            </a:extLst>
          </p:cNvPr>
          <p:cNvSpPr/>
          <p:nvPr/>
        </p:nvSpPr>
        <p:spPr>
          <a:xfrm>
            <a:off x="4145696" y="3997426"/>
            <a:ext cx="253455" cy="178004"/>
          </a:xfrm>
          <a:custGeom>
            <a:avLst/>
            <a:gdLst>
              <a:gd name="connsiteX0" fmla="*/ 353676 w 619816"/>
              <a:gd name="connsiteY0" fmla="*/ 563526 h 564429"/>
              <a:gd name="connsiteX1" fmla="*/ 279248 w 619816"/>
              <a:gd name="connsiteY1" fmla="*/ 552893 h 564429"/>
              <a:gd name="connsiteX2" fmla="*/ 236718 w 619816"/>
              <a:gd name="connsiteY2" fmla="*/ 531628 h 564429"/>
              <a:gd name="connsiteX3" fmla="*/ 141025 w 619816"/>
              <a:gd name="connsiteY3" fmla="*/ 520995 h 564429"/>
              <a:gd name="connsiteX4" fmla="*/ 66597 w 619816"/>
              <a:gd name="connsiteY4" fmla="*/ 478465 h 564429"/>
              <a:gd name="connsiteX5" fmla="*/ 45332 w 619816"/>
              <a:gd name="connsiteY5" fmla="*/ 446567 h 564429"/>
              <a:gd name="connsiteX6" fmla="*/ 24066 w 619816"/>
              <a:gd name="connsiteY6" fmla="*/ 425302 h 564429"/>
              <a:gd name="connsiteX7" fmla="*/ 24066 w 619816"/>
              <a:gd name="connsiteY7" fmla="*/ 159488 h 564429"/>
              <a:gd name="connsiteX8" fmla="*/ 55964 w 619816"/>
              <a:gd name="connsiteY8" fmla="*/ 148856 h 564429"/>
              <a:gd name="connsiteX9" fmla="*/ 98494 w 619816"/>
              <a:gd name="connsiteY9" fmla="*/ 85060 h 564429"/>
              <a:gd name="connsiteX10" fmla="*/ 130392 w 619816"/>
              <a:gd name="connsiteY10" fmla="*/ 74428 h 564429"/>
              <a:gd name="connsiteX11" fmla="*/ 215453 w 619816"/>
              <a:gd name="connsiteY11" fmla="*/ 31898 h 564429"/>
              <a:gd name="connsiteX12" fmla="*/ 300513 w 619816"/>
              <a:gd name="connsiteY12" fmla="*/ 21265 h 564429"/>
              <a:gd name="connsiteX13" fmla="*/ 417471 w 619816"/>
              <a:gd name="connsiteY13" fmla="*/ 0 h 564429"/>
              <a:gd name="connsiteX14" fmla="*/ 460001 w 619816"/>
              <a:gd name="connsiteY14" fmla="*/ 10633 h 564429"/>
              <a:gd name="connsiteX15" fmla="*/ 523797 w 619816"/>
              <a:gd name="connsiteY15" fmla="*/ 21265 h 564429"/>
              <a:gd name="connsiteX16" fmla="*/ 566327 w 619816"/>
              <a:gd name="connsiteY16" fmla="*/ 63795 h 564429"/>
              <a:gd name="connsiteX17" fmla="*/ 608857 w 619816"/>
              <a:gd name="connsiteY17" fmla="*/ 127591 h 564429"/>
              <a:gd name="connsiteX18" fmla="*/ 608857 w 619816"/>
              <a:gd name="connsiteY18" fmla="*/ 425302 h 564429"/>
              <a:gd name="connsiteX19" fmla="*/ 598225 w 619816"/>
              <a:gd name="connsiteY19" fmla="*/ 457200 h 564429"/>
              <a:gd name="connsiteX20" fmla="*/ 545062 w 619816"/>
              <a:gd name="connsiteY20" fmla="*/ 467833 h 564429"/>
              <a:gd name="connsiteX21" fmla="*/ 513164 w 619816"/>
              <a:gd name="connsiteY21" fmla="*/ 478465 h 564429"/>
              <a:gd name="connsiteX22" fmla="*/ 481266 w 619816"/>
              <a:gd name="connsiteY22" fmla="*/ 478465 h 564429"/>
              <a:gd name="connsiteX23" fmla="*/ 449369 w 619816"/>
              <a:gd name="connsiteY23" fmla="*/ 467833 h 564429"/>
              <a:gd name="connsiteX24" fmla="*/ 438736 w 619816"/>
              <a:gd name="connsiteY24" fmla="*/ 499730 h 564429"/>
              <a:gd name="connsiteX25" fmla="*/ 374941 w 619816"/>
              <a:gd name="connsiteY25" fmla="*/ 520995 h 564429"/>
              <a:gd name="connsiteX26" fmla="*/ 332411 w 619816"/>
              <a:gd name="connsiteY26" fmla="*/ 531628 h 564429"/>
              <a:gd name="connsiteX27" fmla="*/ 353676 w 619816"/>
              <a:gd name="connsiteY27" fmla="*/ 563526 h 564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19816" h="564429">
                <a:moveTo>
                  <a:pt x="353676" y="563526"/>
                </a:moveTo>
                <a:cubicBezTo>
                  <a:pt x="344816" y="567070"/>
                  <a:pt x="303426" y="559487"/>
                  <a:pt x="279248" y="552893"/>
                </a:cubicBezTo>
                <a:cubicBezTo>
                  <a:pt x="263957" y="548723"/>
                  <a:pt x="252162" y="535192"/>
                  <a:pt x="236718" y="531628"/>
                </a:cubicBezTo>
                <a:cubicBezTo>
                  <a:pt x="205446" y="524411"/>
                  <a:pt x="172923" y="524539"/>
                  <a:pt x="141025" y="520995"/>
                </a:cubicBezTo>
                <a:cubicBezTo>
                  <a:pt x="124345" y="512655"/>
                  <a:pt x="81626" y="493495"/>
                  <a:pt x="66597" y="478465"/>
                </a:cubicBezTo>
                <a:cubicBezTo>
                  <a:pt x="57561" y="469429"/>
                  <a:pt x="53315" y="456546"/>
                  <a:pt x="45332" y="446567"/>
                </a:cubicBezTo>
                <a:cubicBezTo>
                  <a:pt x="39070" y="438739"/>
                  <a:pt x="31155" y="432390"/>
                  <a:pt x="24066" y="425302"/>
                </a:cubicBezTo>
                <a:cubicBezTo>
                  <a:pt x="-8277" y="328271"/>
                  <a:pt x="-7766" y="342525"/>
                  <a:pt x="24066" y="159488"/>
                </a:cubicBezTo>
                <a:cubicBezTo>
                  <a:pt x="25986" y="148446"/>
                  <a:pt x="45331" y="152400"/>
                  <a:pt x="55964" y="148856"/>
                </a:cubicBezTo>
                <a:cubicBezTo>
                  <a:pt x="70141" y="127591"/>
                  <a:pt x="74248" y="93142"/>
                  <a:pt x="98494" y="85060"/>
                </a:cubicBezTo>
                <a:cubicBezTo>
                  <a:pt x="109127" y="81516"/>
                  <a:pt x="120189" y="79066"/>
                  <a:pt x="130392" y="74428"/>
                </a:cubicBezTo>
                <a:cubicBezTo>
                  <a:pt x="159251" y="61311"/>
                  <a:pt x="183998" y="35830"/>
                  <a:pt x="215453" y="31898"/>
                </a:cubicBezTo>
                <a:lnTo>
                  <a:pt x="300513" y="21265"/>
                </a:lnTo>
                <a:cubicBezTo>
                  <a:pt x="345370" y="6314"/>
                  <a:pt x="357362" y="0"/>
                  <a:pt x="417471" y="0"/>
                </a:cubicBezTo>
                <a:cubicBezTo>
                  <a:pt x="432084" y="0"/>
                  <a:pt x="445672" y="7767"/>
                  <a:pt x="460001" y="10633"/>
                </a:cubicBezTo>
                <a:cubicBezTo>
                  <a:pt x="481141" y="14861"/>
                  <a:pt x="502532" y="17721"/>
                  <a:pt x="523797" y="21265"/>
                </a:cubicBezTo>
                <a:cubicBezTo>
                  <a:pt x="577924" y="39309"/>
                  <a:pt x="540552" y="17399"/>
                  <a:pt x="566327" y="63795"/>
                </a:cubicBezTo>
                <a:cubicBezTo>
                  <a:pt x="578739" y="86136"/>
                  <a:pt x="608857" y="127591"/>
                  <a:pt x="608857" y="127591"/>
                </a:cubicBezTo>
                <a:cubicBezTo>
                  <a:pt x="620335" y="276795"/>
                  <a:pt x="626302" y="268297"/>
                  <a:pt x="608857" y="425302"/>
                </a:cubicBezTo>
                <a:cubicBezTo>
                  <a:pt x="607619" y="436441"/>
                  <a:pt x="607550" y="450983"/>
                  <a:pt x="598225" y="457200"/>
                </a:cubicBezTo>
                <a:cubicBezTo>
                  <a:pt x="583188" y="467225"/>
                  <a:pt x="562594" y="463450"/>
                  <a:pt x="545062" y="467833"/>
                </a:cubicBezTo>
                <a:cubicBezTo>
                  <a:pt x="534189" y="470551"/>
                  <a:pt x="523797" y="474921"/>
                  <a:pt x="513164" y="478465"/>
                </a:cubicBezTo>
                <a:cubicBezTo>
                  <a:pt x="472298" y="539765"/>
                  <a:pt x="507679" y="504878"/>
                  <a:pt x="481266" y="478465"/>
                </a:cubicBezTo>
                <a:cubicBezTo>
                  <a:pt x="473341" y="470540"/>
                  <a:pt x="460001" y="471377"/>
                  <a:pt x="449369" y="467833"/>
                </a:cubicBezTo>
                <a:cubicBezTo>
                  <a:pt x="445825" y="478465"/>
                  <a:pt x="447856" y="493216"/>
                  <a:pt x="438736" y="499730"/>
                </a:cubicBezTo>
                <a:cubicBezTo>
                  <a:pt x="420496" y="512758"/>
                  <a:pt x="396687" y="515558"/>
                  <a:pt x="374941" y="520995"/>
                </a:cubicBezTo>
                <a:cubicBezTo>
                  <a:pt x="360764" y="524539"/>
                  <a:pt x="342744" y="521295"/>
                  <a:pt x="332411" y="531628"/>
                </a:cubicBezTo>
                <a:cubicBezTo>
                  <a:pt x="326807" y="537232"/>
                  <a:pt x="362536" y="559982"/>
                  <a:pt x="353676" y="563526"/>
                </a:cubicBezTo>
                <a:close/>
              </a:path>
            </a:pathLst>
          </a:cu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62" name="Freeform 351">
            <a:extLst>
              <a:ext uri="{FF2B5EF4-FFF2-40B4-BE49-F238E27FC236}">
                <a16:creationId xmlns:a16="http://schemas.microsoft.com/office/drawing/2014/main" id="{09D9A801-DDDE-4BBD-9680-ED4564039EB2}"/>
              </a:ext>
            </a:extLst>
          </p:cNvPr>
          <p:cNvSpPr/>
          <p:nvPr/>
        </p:nvSpPr>
        <p:spPr>
          <a:xfrm>
            <a:off x="3875118" y="3982914"/>
            <a:ext cx="329055" cy="181964"/>
          </a:xfrm>
          <a:custGeom>
            <a:avLst/>
            <a:gdLst>
              <a:gd name="connsiteX0" fmla="*/ 145785 w 329055"/>
              <a:gd name="connsiteY0" fmla="*/ 180975 h 181964"/>
              <a:gd name="connsiteX1" fmla="*/ 79110 w 329055"/>
              <a:gd name="connsiteY1" fmla="*/ 133350 h 181964"/>
              <a:gd name="connsiteX2" fmla="*/ 21960 w 329055"/>
              <a:gd name="connsiteY2" fmla="*/ 114300 h 181964"/>
              <a:gd name="connsiteX3" fmla="*/ 2910 w 329055"/>
              <a:gd name="connsiteY3" fmla="*/ 85725 h 181964"/>
              <a:gd name="connsiteX4" fmla="*/ 88635 w 329055"/>
              <a:gd name="connsiteY4" fmla="*/ 123825 h 181964"/>
              <a:gd name="connsiteX5" fmla="*/ 126735 w 329055"/>
              <a:gd name="connsiteY5" fmla="*/ 133350 h 181964"/>
              <a:gd name="connsiteX6" fmla="*/ 155310 w 329055"/>
              <a:gd name="connsiteY6" fmla="*/ 152400 h 181964"/>
              <a:gd name="connsiteX7" fmla="*/ 107685 w 329055"/>
              <a:gd name="connsiteY7" fmla="*/ 38100 h 181964"/>
              <a:gd name="connsiteX8" fmla="*/ 126735 w 329055"/>
              <a:gd name="connsiteY8" fmla="*/ 66675 h 181964"/>
              <a:gd name="connsiteX9" fmla="*/ 155310 w 329055"/>
              <a:gd name="connsiteY9" fmla="*/ 123825 h 181964"/>
              <a:gd name="connsiteX10" fmla="*/ 183885 w 329055"/>
              <a:gd name="connsiteY10" fmla="*/ 28575 h 181964"/>
              <a:gd name="connsiteX11" fmla="*/ 193410 w 329055"/>
              <a:gd name="connsiteY11" fmla="*/ 0 h 181964"/>
              <a:gd name="connsiteX12" fmla="*/ 183885 w 329055"/>
              <a:gd name="connsiteY12" fmla="*/ 85725 h 181964"/>
              <a:gd name="connsiteX13" fmla="*/ 174360 w 329055"/>
              <a:gd name="connsiteY13" fmla="*/ 123825 h 181964"/>
              <a:gd name="connsiteX14" fmla="*/ 221985 w 329055"/>
              <a:gd name="connsiteY14" fmla="*/ 114300 h 181964"/>
              <a:gd name="connsiteX15" fmla="*/ 260085 w 329055"/>
              <a:gd name="connsiteY15" fmla="*/ 95250 h 181964"/>
              <a:gd name="connsiteX16" fmla="*/ 288660 w 329055"/>
              <a:gd name="connsiteY16" fmla="*/ 66675 h 181964"/>
              <a:gd name="connsiteX17" fmla="*/ 279135 w 329055"/>
              <a:gd name="connsiteY17" fmla="*/ 95250 h 181964"/>
              <a:gd name="connsiteX18" fmla="*/ 250560 w 329055"/>
              <a:gd name="connsiteY18" fmla="*/ 114300 h 181964"/>
              <a:gd name="connsiteX19" fmla="*/ 193410 w 329055"/>
              <a:gd name="connsiteY19" fmla="*/ 133350 h 181964"/>
              <a:gd name="connsiteX20" fmla="*/ 221985 w 329055"/>
              <a:gd name="connsiteY20" fmla="*/ 142875 h 181964"/>
              <a:gd name="connsiteX21" fmla="*/ 326760 w 329055"/>
              <a:gd name="connsiteY21" fmla="*/ 152400 h 181964"/>
              <a:gd name="connsiteX22" fmla="*/ 298185 w 329055"/>
              <a:gd name="connsiteY22" fmla="*/ 171450 h 181964"/>
              <a:gd name="connsiteX23" fmla="*/ 145785 w 329055"/>
              <a:gd name="connsiteY23" fmla="*/ 180975 h 181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29055" h="181964">
                <a:moveTo>
                  <a:pt x="145785" y="180975"/>
                </a:moveTo>
                <a:cubicBezTo>
                  <a:pt x="109273" y="174625"/>
                  <a:pt x="103158" y="146299"/>
                  <a:pt x="79110" y="133350"/>
                </a:cubicBezTo>
                <a:cubicBezTo>
                  <a:pt x="61430" y="123830"/>
                  <a:pt x="21960" y="114300"/>
                  <a:pt x="21960" y="114300"/>
                </a:cubicBezTo>
                <a:cubicBezTo>
                  <a:pt x="15610" y="104775"/>
                  <a:pt x="-8196" y="88501"/>
                  <a:pt x="2910" y="85725"/>
                </a:cubicBezTo>
                <a:cubicBezTo>
                  <a:pt x="40326" y="76371"/>
                  <a:pt x="60793" y="111893"/>
                  <a:pt x="88635" y="123825"/>
                </a:cubicBezTo>
                <a:cubicBezTo>
                  <a:pt x="100667" y="128982"/>
                  <a:pt x="114035" y="130175"/>
                  <a:pt x="126735" y="133350"/>
                </a:cubicBezTo>
                <a:cubicBezTo>
                  <a:pt x="136260" y="139700"/>
                  <a:pt x="150190" y="162639"/>
                  <a:pt x="155310" y="152400"/>
                </a:cubicBezTo>
                <a:cubicBezTo>
                  <a:pt x="172396" y="118228"/>
                  <a:pt x="120489" y="57305"/>
                  <a:pt x="107685" y="38100"/>
                </a:cubicBezTo>
                <a:cubicBezTo>
                  <a:pt x="101335" y="28575"/>
                  <a:pt x="123115" y="55815"/>
                  <a:pt x="126735" y="66675"/>
                </a:cubicBezTo>
                <a:cubicBezTo>
                  <a:pt x="139880" y="106110"/>
                  <a:pt x="130691" y="86896"/>
                  <a:pt x="155310" y="123825"/>
                </a:cubicBezTo>
                <a:cubicBezTo>
                  <a:pt x="169705" y="66244"/>
                  <a:pt x="160695" y="98144"/>
                  <a:pt x="183885" y="28575"/>
                </a:cubicBezTo>
                <a:lnTo>
                  <a:pt x="193410" y="0"/>
                </a:lnTo>
                <a:cubicBezTo>
                  <a:pt x="210873" y="52387"/>
                  <a:pt x="202935" y="9525"/>
                  <a:pt x="183885" y="85725"/>
                </a:cubicBezTo>
                <a:cubicBezTo>
                  <a:pt x="180710" y="98425"/>
                  <a:pt x="163887" y="115970"/>
                  <a:pt x="174360" y="123825"/>
                </a:cubicBezTo>
                <a:cubicBezTo>
                  <a:pt x="187312" y="133539"/>
                  <a:pt x="206110" y="117475"/>
                  <a:pt x="221985" y="114300"/>
                </a:cubicBezTo>
                <a:cubicBezTo>
                  <a:pt x="234685" y="107950"/>
                  <a:pt x="248531" y="103503"/>
                  <a:pt x="260085" y="95250"/>
                </a:cubicBezTo>
                <a:cubicBezTo>
                  <a:pt x="271046" y="87420"/>
                  <a:pt x="275190" y="66675"/>
                  <a:pt x="288660" y="66675"/>
                </a:cubicBezTo>
                <a:cubicBezTo>
                  <a:pt x="298700" y="66675"/>
                  <a:pt x="285407" y="87410"/>
                  <a:pt x="279135" y="95250"/>
                </a:cubicBezTo>
                <a:cubicBezTo>
                  <a:pt x="271984" y="104189"/>
                  <a:pt x="261021" y="109651"/>
                  <a:pt x="250560" y="114300"/>
                </a:cubicBezTo>
                <a:cubicBezTo>
                  <a:pt x="232210" y="122455"/>
                  <a:pt x="193410" y="133350"/>
                  <a:pt x="193410" y="133350"/>
                </a:cubicBezTo>
                <a:cubicBezTo>
                  <a:pt x="202935" y="136525"/>
                  <a:pt x="212046" y="141455"/>
                  <a:pt x="221985" y="142875"/>
                </a:cubicBezTo>
                <a:cubicBezTo>
                  <a:pt x="256702" y="147835"/>
                  <a:pt x="293924" y="140086"/>
                  <a:pt x="326760" y="152400"/>
                </a:cubicBezTo>
                <a:cubicBezTo>
                  <a:pt x="337479" y="156420"/>
                  <a:pt x="307710" y="165100"/>
                  <a:pt x="298185" y="171450"/>
                </a:cubicBezTo>
                <a:cubicBezTo>
                  <a:pt x="168065" y="160607"/>
                  <a:pt x="182297" y="187325"/>
                  <a:pt x="145785" y="180975"/>
                </a:cubicBez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363" name="Freeform 46">
            <a:extLst>
              <a:ext uri="{FF2B5EF4-FFF2-40B4-BE49-F238E27FC236}">
                <a16:creationId xmlns:a16="http://schemas.microsoft.com/office/drawing/2014/main" id="{24648E9F-8AEA-41FE-9ABB-643E70313A62}"/>
              </a:ext>
            </a:extLst>
          </p:cNvPr>
          <p:cNvSpPr/>
          <p:nvPr/>
        </p:nvSpPr>
        <p:spPr>
          <a:xfrm>
            <a:off x="3516967" y="3937837"/>
            <a:ext cx="355860" cy="283866"/>
          </a:xfrm>
          <a:custGeom>
            <a:avLst/>
            <a:gdLst>
              <a:gd name="connsiteX0" fmla="*/ 353676 w 619816"/>
              <a:gd name="connsiteY0" fmla="*/ 563526 h 564429"/>
              <a:gd name="connsiteX1" fmla="*/ 279248 w 619816"/>
              <a:gd name="connsiteY1" fmla="*/ 552893 h 564429"/>
              <a:gd name="connsiteX2" fmla="*/ 236718 w 619816"/>
              <a:gd name="connsiteY2" fmla="*/ 531628 h 564429"/>
              <a:gd name="connsiteX3" fmla="*/ 141025 w 619816"/>
              <a:gd name="connsiteY3" fmla="*/ 520995 h 564429"/>
              <a:gd name="connsiteX4" fmla="*/ 66597 w 619816"/>
              <a:gd name="connsiteY4" fmla="*/ 478465 h 564429"/>
              <a:gd name="connsiteX5" fmla="*/ 45332 w 619816"/>
              <a:gd name="connsiteY5" fmla="*/ 446567 h 564429"/>
              <a:gd name="connsiteX6" fmla="*/ 24066 w 619816"/>
              <a:gd name="connsiteY6" fmla="*/ 425302 h 564429"/>
              <a:gd name="connsiteX7" fmla="*/ 24066 w 619816"/>
              <a:gd name="connsiteY7" fmla="*/ 159488 h 564429"/>
              <a:gd name="connsiteX8" fmla="*/ 55964 w 619816"/>
              <a:gd name="connsiteY8" fmla="*/ 148856 h 564429"/>
              <a:gd name="connsiteX9" fmla="*/ 98494 w 619816"/>
              <a:gd name="connsiteY9" fmla="*/ 85060 h 564429"/>
              <a:gd name="connsiteX10" fmla="*/ 130392 w 619816"/>
              <a:gd name="connsiteY10" fmla="*/ 74428 h 564429"/>
              <a:gd name="connsiteX11" fmla="*/ 215453 w 619816"/>
              <a:gd name="connsiteY11" fmla="*/ 31898 h 564429"/>
              <a:gd name="connsiteX12" fmla="*/ 300513 w 619816"/>
              <a:gd name="connsiteY12" fmla="*/ 21265 h 564429"/>
              <a:gd name="connsiteX13" fmla="*/ 417471 w 619816"/>
              <a:gd name="connsiteY13" fmla="*/ 0 h 564429"/>
              <a:gd name="connsiteX14" fmla="*/ 460001 w 619816"/>
              <a:gd name="connsiteY14" fmla="*/ 10633 h 564429"/>
              <a:gd name="connsiteX15" fmla="*/ 523797 w 619816"/>
              <a:gd name="connsiteY15" fmla="*/ 21265 h 564429"/>
              <a:gd name="connsiteX16" fmla="*/ 566327 w 619816"/>
              <a:gd name="connsiteY16" fmla="*/ 63795 h 564429"/>
              <a:gd name="connsiteX17" fmla="*/ 608857 w 619816"/>
              <a:gd name="connsiteY17" fmla="*/ 127591 h 564429"/>
              <a:gd name="connsiteX18" fmla="*/ 608857 w 619816"/>
              <a:gd name="connsiteY18" fmla="*/ 425302 h 564429"/>
              <a:gd name="connsiteX19" fmla="*/ 598225 w 619816"/>
              <a:gd name="connsiteY19" fmla="*/ 457200 h 564429"/>
              <a:gd name="connsiteX20" fmla="*/ 545062 w 619816"/>
              <a:gd name="connsiteY20" fmla="*/ 467833 h 564429"/>
              <a:gd name="connsiteX21" fmla="*/ 513164 w 619816"/>
              <a:gd name="connsiteY21" fmla="*/ 478465 h 564429"/>
              <a:gd name="connsiteX22" fmla="*/ 481266 w 619816"/>
              <a:gd name="connsiteY22" fmla="*/ 478465 h 564429"/>
              <a:gd name="connsiteX23" fmla="*/ 449369 w 619816"/>
              <a:gd name="connsiteY23" fmla="*/ 467833 h 564429"/>
              <a:gd name="connsiteX24" fmla="*/ 438736 w 619816"/>
              <a:gd name="connsiteY24" fmla="*/ 499730 h 564429"/>
              <a:gd name="connsiteX25" fmla="*/ 374941 w 619816"/>
              <a:gd name="connsiteY25" fmla="*/ 520995 h 564429"/>
              <a:gd name="connsiteX26" fmla="*/ 332411 w 619816"/>
              <a:gd name="connsiteY26" fmla="*/ 531628 h 564429"/>
              <a:gd name="connsiteX27" fmla="*/ 353676 w 619816"/>
              <a:gd name="connsiteY27" fmla="*/ 563526 h 564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19816" h="564429">
                <a:moveTo>
                  <a:pt x="353676" y="563526"/>
                </a:moveTo>
                <a:cubicBezTo>
                  <a:pt x="344816" y="567070"/>
                  <a:pt x="303426" y="559487"/>
                  <a:pt x="279248" y="552893"/>
                </a:cubicBezTo>
                <a:cubicBezTo>
                  <a:pt x="263957" y="548723"/>
                  <a:pt x="252162" y="535192"/>
                  <a:pt x="236718" y="531628"/>
                </a:cubicBezTo>
                <a:cubicBezTo>
                  <a:pt x="205446" y="524411"/>
                  <a:pt x="172923" y="524539"/>
                  <a:pt x="141025" y="520995"/>
                </a:cubicBezTo>
                <a:cubicBezTo>
                  <a:pt x="124345" y="512655"/>
                  <a:pt x="81626" y="493495"/>
                  <a:pt x="66597" y="478465"/>
                </a:cubicBezTo>
                <a:cubicBezTo>
                  <a:pt x="57561" y="469429"/>
                  <a:pt x="53315" y="456546"/>
                  <a:pt x="45332" y="446567"/>
                </a:cubicBezTo>
                <a:cubicBezTo>
                  <a:pt x="39070" y="438739"/>
                  <a:pt x="31155" y="432390"/>
                  <a:pt x="24066" y="425302"/>
                </a:cubicBezTo>
                <a:cubicBezTo>
                  <a:pt x="-8277" y="328271"/>
                  <a:pt x="-7766" y="342525"/>
                  <a:pt x="24066" y="159488"/>
                </a:cubicBezTo>
                <a:cubicBezTo>
                  <a:pt x="25986" y="148446"/>
                  <a:pt x="45331" y="152400"/>
                  <a:pt x="55964" y="148856"/>
                </a:cubicBezTo>
                <a:cubicBezTo>
                  <a:pt x="70141" y="127591"/>
                  <a:pt x="74248" y="93142"/>
                  <a:pt x="98494" y="85060"/>
                </a:cubicBezTo>
                <a:cubicBezTo>
                  <a:pt x="109127" y="81516"/>
                  <a:pt x="120189" y="79066"/>
                  <a:pt x="130392" y="74428"/>
                </a:cubicBezTo>
                <a:cubicBezTo>
                  <a:pt x="159251" y="61311"/>
                  <a:pt x="183998" y="35830"/>
                  <a:pt x="215453" y="31898"/>
                </a:cubicBezTo>
                <a:lnTo>
                  <a:pt x="300513" y="21265"/>
                </a:lnTo>
                <a:cubicBezTo>
                  <a:pt x="345370" y="6314"/>
                  <a:pt x="357362" y="0"/>
                  <a:pt x="417471" y="0"/>
                </a:cubicBezTo>
                <a:cubicBezTo>
                  <a:pt x="432084" y="0"/>
                  <a:pt x="445672" y="7767"/>
                  <a:pt x="460001" y="10633"/>
                </a:cubicBezTo>
                <a:cubicBezTo>
                  <a:pt x="481141" y="14861"/>
                  <a:pt x="502532" y="17721"/>
                  <a:pt x="523797" y="21265"/>
                </a:cubicBezTo>
                <a:cubicBezTo>
                  <a:pt x="577924" y="39309"/>
                  <a:pt x="540552" y="17399"/>
                  <a:pt x="566327" y="63795"/>
                </a:cubicBezTo>
                <a:cubicBezTo>
                  <a:pt x="578739" y="86136"/>
                  <a:pt x="608857" y="127591"/>
                  <a:pt x="608857" y="127591"/>
                </a:cubicBezTo>
                <a:cubicBezTo>
                  <a:pt x="620335" y="276795"/>
                  <a:pt x="626302" y="268297"/>
                  <a:pt x="608857" y="425302"/>
                </a:cubicBezTo>
                <a:cubicBezTo>
                  <a:pt x="607619" y="436441"/>
                  <a:pt x="607550" y="450983"/>
                  <a:pt x="598225" y="457200"/>
                </a:cubicBezTo>
                <a:cubicBezTo>
                  <a:pt x="583188" y="467225"/>
                  <a:pt x="562594" y="463450"/>
                  <a:pt x="545062" y="467833"/>
                </a:cubicBezTo>
                <a:cubicBezTo>
                  <a:pt x="534189" y="470551"/>
                  <a:pt x="523797" y="474921"/>
                  <a:pt x="513164" y="478465"/>
                </a:cubicBezTo>
                <a:cubicBezTo>
                  <a:pt x="472298" y="539765"/>
                  <a:pt x="507679" y="504878"/>
                  <a:pt x="481266" y="478465"/>
                </a:cubicBezTo>
                <a:cubicBezTo>
                  <a:pt x="473341" y="470540"/>
                  <a:pt x="460001" y="471377"/>
                  <a:pt x="449369" y="467833"/>
                </a:cubicBezTo>
                <a:cubicBezTo>
                  <a:pt x="445825" y="478465"/>
                  <a:pt x="447856" y="493216"/>
                  <a:pt x="438736" y="499730"/>
                </a:cubicBezTo>
                <a:cubicBezTo>
                  <a:pt x="420496" y="512758"/>
                  <a:pt x="396687" y="515558"/>
                  <a:pt x="374941" y="520995"/>
                </a:cubicBezTo>
                <a:cubicBezTo>
                  <a:pt x="360764" y="524539"/>
                  <a:pt x="342744" y="521295"/>
                  <a:pt x="332411" y="531628"/>
                </a:cubicBezTo>
                <a:cubicBezTo>
                  <a:pt x="326807" y="537232"/>
                  <a:pt x="362536" y="559982"/>
                  <a:pt x="353676" y="563526"/>
                </a:cubicBezTo>
                <a:close/>
              </a:path>
            </a:pathLst>
          </a:cu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64" name="Freeform 351">
            <a:extLst>
              <a:ext uri="{FF2B5EF4-FFF2-40B4-BE49-F238E27FC236}">
                <a16:creationId xmlns:a16="http://schemas.microsoft.com/office/drawing/2014/main" id="{DF19636E-9F07-4D70-84D9-7CD24B142526}"/>
              </a:ext>
            </a:extLst>
          </p:cNvPr>
          <p:cNvSpPr/>
          <p:nvPr/>
        </p:nvSpPr>
        <p:spPr>
          <a:xfrm>
            <a:off x="3699863" y="4008997"/>
            <a:ext cx="329055" cy="181964"/>
          </a:xfrm>
          <a:custGeom>
            <a:avLst/>
            <a:gdLst>
              <a:gd name="connsiteX0" fmla="*/ 145785 w 329055"/>
              <a:gd name="connsiteY0" fmla="*/ 180975 h 181964"/>
              <a:gd name="connsiteX1" fmla="*/ 79110 w 329055"/>
              <a:gd name="connsiteY1" fmla="*/ 133350 h 181964"/>
              <a:gd name="connsiteX2" fmla="*/ 21960 w 329055"/>
              <a:gd name="connsiteY2" fmla="*/ 114300 h 181964"/>
              <a:gd name="connsiteX3" fmla="*/ 2910 w 329055"/>
              <a:gd name="connsiteY3" fmla="*/ 85725 h 181964"/>
              <a:gd name="connsiteX4" fmla="*/ 88635 w 329055"/>
              <a:gd name="connsiteY4" fmla="*/ 123825 h 181964"/>
              <a:gd name="connsiteX5" fmla="*/ 126735 w 329055"/>
              <a:gd name="connsiteY5" fmla="*/ 133350 h 181964"/>
              <a:gd name="connsiteX6" fmla="*/ 155310 w 329055"/>
              <a:gd name="connsiteY6" fmla="*/ 152400 h 181964"/>
              <a:gd name="connsiteX7" fmla="*/ 107685 w 329055"/>
              <a:gd name="connsiteY7" fmla="*/ 38100 h 181964"/>
              <a:gd name="connsiteX8" fmla="*/ 126735 w 329055"/>
              <a:gd name="connsiteY8" fmla="*/ 66675 h 181964"/>
              <a:gd name="connsiteX9" fmla="*/ 155310 w 329055"/>
              <a:gd name="connsiteY9" fmla="*/ 123825 h 181964"/>
              <a:gd name="connsiteX10" fmla="*/ 183885 w 329055"/>
              <a:gd name="connsiteY10" fmla="*/ 28575 h 181964"/>
              <a:gd name="connsiteX11" fmla="*/ 193410 w 329055"/>
              <a:gd name="connsiteY11" fmla="*/ 0 h 181964"/>
              <a:gd name="connsiteX12" fmla="*/ 183885 w 329055"/>
              <a:gd name="connsiteY12" fmla="*/ 85725 h 181964"/>
              <a:gd name="connsiteX13" fmla="*/ 174360 w 329055"/>
              <a:gd name="connsiteY13" fmla="*/ 123825 h 181964"/>
              <a:gd name="connsiteX14" fmla="*/ 221985 w 329055"/>
              <a:gd name="connsiteY14" fmla="*/ 114300 h 181964"/>
              <a:gd name="connsiteX15" fmla="*/ 260085 w 329055"/>
              <a:gd name="connsiteY15" fmla="*/ 95250 h 181964"/>
              <a:gd name="connsiteX16" fmla="*/ 288660 w 329055"/>
              <a:gd name="connsiteY16" fmla="*/ 66675 h 181964"/>
              <a:gd name="connsiteX17" fmla="*/ 279135 w 329055"/>
              <a:gd name="connsiteY17" fmla="*/ 95250 h 181964"/>
              <a:gd name="connsiteX18" fmla="*/ 250560 w 329055"/>
              <a:gd name="connsiteY18" fmla="*/ 114300 h 181964"/>
              <a:gd name="connsiteX19" fmla="*/ 193410 w 329055"/>
              <a:gd name="connsiteY19" fmla="*/ 133350 h 181964"/>
              <a:gd name="connsiteX20" fmla="*/ 221985 w 329055"/>
              <a:gd name="connsiteY20" fmla="*/ 142875 h 181964"/>
              <a:gd name="connsiteX21" fmla="*/ 326760 w 329055"/>
              <a:gd name="connsiteY21" fmla="*/ 152400 h 181964"/>
              <a:gd name="connsiteX22" fmla="*/ 298185 w 329055"/>
              <a:gd name="connsiteY22" fmla="*/ 171450 h 181964"/>
              <a:gd name="connsiteX23" fmla="*/ 145785 w 329055"/>
              <a:gd name="connsiteY23" fmla="*/ 180975 h 181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29055" h="181964">
                <a:moveTo>
                  <a:pt x="145785" y="180975"/>
                </a:moveTo>
                <a:cubicBezTo>
                  <a:pt x="109273" y="174625"/>
                  <a:pt x="103158" y="146299"/>
                  <a:pt x="79110" y="133350"/>
                </a:cubicBezTo>
                <a:cubicBezTo>
                  <a:pt x="61430" y="123830"/>
                  <a:pt x="21960" y="114300"/>
                  <a:pt x="21960" y="114300"/>
                </a:cubicBezTo>
                <a:cubicBezTo>
                  <a:pt x="15610" y="104775"/>
                  <a:pt x="-8196" y="88501"/>
                  <a:pt x="2910" y="85725"/>
                </a:cubicBezTo>
                <a:cubicBezTo>
                  <a:pt x="40326" y="76371"/>
                  <a:pt x="60793" y="111893"/>
                  <a:pt x="88635" y="123825"/>
                </a:cubicBezTo>
                <a:cubicBezTo>
                  <a:pt x="100667" y="128982"/>
                  <a:pt x="114035" y="130175"/>
                  <a:pt x="126735" y="133350"/>
                </a:cubicBezTo>
                <a:cubicBezTo>
                  <a:pt x="136260" y="139700"/>
                  <a:pt x="150190" y="162639"/>
                  <a:pt x="155310" y="152400"/>
                </a:cubicBezTo>
                <a:cubicBezTo>
                  <a:pt x="172396" y="118228"/>
                  <a:pt x="120489" y="57305"/>
                  <a:pt x="107685" y="38100"/>
                </a:cubicBezTo>
                <a:cubicBezTo>
                  <a:pt x="101335" y="28575"/>
                  <a:pt x="123115" y="55815"/>
                  <a:pt x="126735" y="66675"/>
                </a:cubicBezTo>
                <a:cubicBezTo>
                  <a:pt x="139880" y="106110"/>
                  <a:pt x="130691" y="86896"/>
                  <a:pt x="155310" y="123825"/>
                </a:cubicBezTo>
                <a:cubicBezTo>
                  <a:pt x="169705" y="66244"/>
                  <a:pt x="160695" y="98144"/>
                  <a:pt x="183885" y="28575"/>
                </a:cubicBezTo>
                <a:lnTo>
                  <a:pt x="193410" y="0"/>
                </a:lnTo>
                <a:cubicBezTo>
                  <a:pt x="210873" y="52387"/>
                  <a:pt x="202935" y="9525"/>
                  <a:pt x="183885" y="85725"/>
                </a:cubicBezTo>
                <a:cubicBezTo>
                  <a:pt x="180710" y="98425"/>
                  <a:pt x="163887" y="115970"/>
                  <a:pt x="174360" y="123825"/>
                </a:cubicBezTo>
                <a:cubicBezTo>
                  <a:pt x="187312" y="133539"/>
                  <a:pt x="206110" y="117475"/>
                  <a:pt x="221985" y="114300"/>
                </a:cubicBezTo>
                <a:cubicBezTo>
                  <a:pt x="234685" y="107950"/>
                  <a:pt x="248531" y="103503"/>
                  <a:pt x="260085" y="95250"/>
                </a:cubicBezTo>
                <a:cubicBezTo>
                  <a:pt x="271046" y="87420"/>
                  <a:pt x="275190" y="66675"/>
                  <a:pt x="288660" y="66675"/>
                </a:cubicBezTo>
                <a:cubicBezTo>
                  <a:pt x="298700" y="66675"/>
                  <a:pt x="285407" y="87410"/>
                  <a:pt x="279135" y="95250"/>
                </a:cubicBezTo>
                <a:cubicBezTo>
                  <a:pt x="271984" y="104189"/>
                  <a:pt x="261021" y="109651"/>
                  <a:pt x="250560" y="114300"/>
                </a:cubicBezTo>
                <a:cubicBezTo>
                  <a:pt x="232210" y="122455"/>
                  <a:pt x="193410" y="133350"/>
                  <a:pt x="193410" y="133350"/>
                </a:cubicBezTo>
                <a:cubicBezTo>
                  <a:pt x="202935" y="136525"/>
                  <a:pt x="212046" y="141455"/>
                  <a:pt x="221985" y="142875"/>
                </a:cubicBezTo>
                <a:cubicBezTo>
                  <a:pt x="256702" y="147835"/>
                  <a:pt x="293924" y="140086"/>
                  <a:pt x="326760" y="152400"/>
                </a:cubicBezTo>
                <a:cubicBezTo>
                  <a:pt x="337479" y="156420"/>
                  <a:pt x="307710" y="165100"/>
                  <a:pt x="298185" y="171450"/>
                </a:cubicBezTo>
                <a:cubicBezTo>
                  <a:pt x="168065" y="160607"/>
                  <a:pt x="182297" y="187325"/>
                  <a:pt x="145785" y="180975"/>
                </a:cubicBez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365" name="Freeform 343">
            <a:extLst>
              <a:ext uri="{FF2B5EF4-FFF2-40B4-BE49-F238E27FC236}">
                <a16:creationId xmlns:a16="http://schemas.microsoft.com/office/drawing/2014/main" id="{E2F5E1DC-EC45-475C-9676-F1D65A46C547}"/>
              </a:ext>
            </a:extLst>
          </p:cNvPr>
          <p:cNvSpPr/>
          <p:nvPr/>
        </p:nvSpPr>
        <p:spPr>
          <a:xfrm>
            <a:off x="3045874" y="4073390"/>
            <a:ext cx="348996" cy="171395"/>
          </a:xfrm>
          <a:custGeom>
            <a:avLst/>
            <a:gdLst>
              <a:gd name="connsiteX0" fmla="*/ 353676 w 619816"/>
              <a:gd name="connsiteY0" fmla="*/ 563526 h 564429"/>
              <a:gd name="connsiteX1" fmla="*/ 279248 w 619816"/>
              <a:gd name="connsiteY1" fmla="*/ 552893 h 564429"/>
              <a:gd name="connsiteX2" fmla="*/ 236718 w 619816"/>
              <a:gd name="connsiteY2" fmla="*/ 531628 h 564429"/>
              <a:gd name="connsiteX3" fmla="*/ 141025 w 619816"/>
              <a:gd name="connsiteY3" fmla="*/ 520995 h 564429"/>
              <a:gd name="connsiteX4" fmla="*/ 66597 w 619816"/>
              <a:gd name="connsiteY4" fmla="*/ 478465 h 564429"/>
              <a:gd name="connsiteX5" fmla="*/ 45332 w 619816"/>
              <a:gd name="connsiteY5" fmla="*/ 446567 h 564429"/>
              <a:gd name="connsiteX6" fmla="*/ 24066 w 619816"/>
              <a:gd name="connsiteY6" fmla="*/ 425302 h 564429"/>
              <a:gd name="connsiteX7" fmla="*/ 24066 w 619816"/>
              <a:gd name="connsiteY7" fmla="*/ 159488 h 564429"/>
              <a:gd name="connsiteX8" fmla="*/ 55964 w 619816"/>
              <a:gd name="connsiteY8" fmla="*/ 148856 h 564429"/>
              <a:gd name="connsiteX9" fmla="*/ 98494 w 619816"/>
              <a:gd name="connsiteY9" fmla="*/ 85060 h 564429"/>
              <a:gd name="connsiteX10" fmla="*/ 130392 w 619816"/>
              <a:gd name="connsiteY10" fmla="*/ 74428 h 564429"/>
              <a:gd name="connsiteX11" fmla="*/ 215453 w 619816"/>
              <a:gd name="connsiteY11" fmla="*/ 31898 h 564429"/>
              <a:gd name="connsiteX12" fmla="*/ 300513 w 619816"/>
              <a:gd name="connsiteY12" fmla="*/ 21265 h 564429"/>
              <a:gd name="connsiteX13" fmla="*/ 417471 w 619816"/>
              <a:gd name="connsiteY13" fmla="*/ 0 h 564429"/>
              <a:gd name="connsiteX14" fmla="*/ 460001 w 619816"/>
              <a:gd name="connsiteY14" fmla="*/ 10633 h 564429"/>
              <a:gd name="connsiteX15" fmla="*/ 523797 w 619816"/>
              <a:gd name="connsiteY15" fmla="*/ 21265 h 564429"/>
              <a:gd name="connsiteX16" fmla="*/ 566327 w 619816"/>
              <a:gd name="connsiteY16" fmla="*/ 63795 h 564429"/>
              <a:gd name="connsiteX17" fmla="*/ 608857 w 619816"/>
              <a:gd name="connsiteY17" fmla="*/ 127591 h 564429"/>
              <a:gd name="connsiteX18" fmla="*/ 608857 w 619816"/>
              <a:gd name="connsiteY18" fmla="*/ 425302 h 564429"/>
              <a:gd name="connsiteX19" fmla="*/ 598225 w 619816"/>
              <a:gd name="connsiteY19" fmla="*/ 457200 h 564429"/>
              <a:gd name="connsiteX20" fmla="*/ 545062 w 619816"/>
              <a:gd name="connsiteY20" fmla="*/ 467833 h 564429"/>
              <a:gd name="connsiteX21" fmla="*/ 513164 w 619816"/>
              <a:gd name="connsiteY21" fmla="*/ 478465 h 564429"/>
              <a:gd name="connsiteX22" fmla="*/ 481266 w 619816"/>
              <a:gd name="connsiteY22" fmla="*/ 478465 h 564429"/>
              <a:gd name="connsiteX23" fmla="*/ 449369 w 619816"/>
              <a:gd name="connsiteY23" fmla="*/ 467833 h 564429"/>
              <a:gd name="connsiteX24" fmla="*/ 438736 w 619816"/>
              <a:gd name="connsiteY24" fmla="*/ 499730 h 564429"/>
              <a:gd name="connsiteX25" fmla="*/ 374941 w 619816"/>
              <a:gd name="connsiteY25" fmla="*/ 520995 h 564429"/>
              <a:gd name="connsiteX26" fmla="*/ 332411 w 619816"/>
              <a:gd name="connsiteY26" fmla="*/ 531628 h 564429"/>
              <a:gd name="connsiteX27" fmla="*/ 353676 w 619816"/>
              <a:gd name="connsiteY27" fmla="*/ 563526 h 564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19816" h="564429">
                <a:moveTo>
                  <a:pt x="353676" y="563526"/>
                </a:moveTo>
                <a:cubicBezTo>
                  <a:pt x="344816" y="567070"/>
                  <a:pt x="303426" y="559487"/>
                  <a:pt x="279248" y="552893"/>
                </a:cubicBezTo>
                <a:cubicBezTo>
                  <a:pt x="263957" y="548723"/>
                  <a:pt x="252162" y="535192"/>
                  <a:pt x="236718" y="531628"/>
                </a:cubicBezTo>
                <a:cubicBezTo>
                  <a:pt x="205446" y="524411"/>
                  <a:pt x="172923" y="524539"/>
                  <a:pt x="141025" y="520995"/>
                </a:cubicBezTo>
                <a:cubicBezTo>
                  <a:pt x="124345" y="512655"/>
                  <a:pt x="81626" y="493495"/>
                  <a:pt x="66597" y="478465"/>
                </a:cubicBezTo>
                <a:cubicBezTo>
                  <a:pt x="57561" y="469429"/>
                  <a:pt x="53315" y="456546"/>
                  <a:pt x="45332" y="446567"/>
                </a:cubicBezTo>
                <a:cubicBezTo>
                  <a:pt x="39070" y="438739"/>
                  <a:pt x="31155" y="432390"/>
                  <a:pt x="24066" y="425302"/>
                </a:cubicBezTo>
                <a:cubicBezTo>
                  <a:pt x="-8277" y="328271"/>
                  <a:pt x="-7766" y="342525"/>
                  <a:pt x="24066" y="159488"/>
                </a:cubicBezTo>
                <a:cubicBezTo>
                  <a:pt x="25986" y="148446"/>
                  <a:pt x="45331" y="152400"/>
                  <a:pt x="55964" y="148856"/>
                </a:cubicBezTo>
                <a:cubicBezTo>
                  <a:pt x="70141" y="127591"/>
                  <a:pt x="74248" y="93142"/>
                  <a:pt x="98494" y="85060"/>
                </a:cubicBezTo>
                <a:cubicBezTo>
                  <a:pt x="109127" y="81516"/>
                  <a:pt x="120189" y="79066"/>
                  <a:pt x="130392" y="74428"/>
                </a:cubicBezTo>
                <a:cubicBezTo>
                  <a:pt x="159251" y="61311"/>
                  <a:pt x="183998" y="35830"/>
                  <a:pt x="215453" y="31898"/>
                </a:cubicBezTo>
                <a:lnTo>
                  <a:pt x="300513" y="21265"/>
                </a:lnTo>
                <a:cubicBezTo>
                  <a:pt x="345370" y="6314"/>
                  <a:pt x="357362" y="0"/>
                  <a:pt x="417471" y="0"/>
                </a:cubicBezTo>
                <a:cubicBezTo>
                  <a:pt x="432084" y="0"/>
                  <a:pt x="445672" y="7767"/>
                  <a:pt x="460001" y="10633"/>
                </a:cubicBezTo>
                <a:cubicBezTo>
                  <a:pt x="481141" y="14861"/>
                  <a:pt x="502532" y="17721"/>
                  <a:pt x="523797" y="21265"/>
                </a:cubicBezTo>
                <a:cubicBezTo>
                  <a:pt x="577924" y="39309"/>
                  <a:pt x="540552" y="17399"/>
                  <a:pt x="566327" y="63795"/>
                </a:cubicBezTo>
                <a:cubicBezTo>
                  <a:pt x="578739" y="86136"/>
                  <a:pt x="608857" y="127591"/>
                  <a:pt x="608857" y="127591"/>
                </a:cubicBezTo>
                <a:cubicBezTo>
                  <a:pt x="620335" y="276795"/>
                  <a:pt x="626302" y="268297"/>
                  <a:pt x="608857" y="425302"/>
                </a:cubicBezTo>
                <a:cubicBezTo>
                  <a:pt x="607619" y="436441"/>
                  <a:pt x="607550" y="450983"/>
                  <a:pt x="598225" y="457200"/>
                </a:cubicBezTo>
                <a:cubicBezTo>
                  <a:pt x="583188" y="467225"/>
                  <a:pt x="562594" y="463450"/>
                  <a:pt x="545062" y="467833"/>
                </a:cubicBezTo>
                <a:cubicBezTo>
                  <a:pt x="534189" y="470551"/>
                  <a:pt x="523797" y="474921"/>
                  <a:pt x="513164" y="478465"/>
                </a:cubicBezTo>
                <a:cubicBezTo>
                  <a:pt x="472298" y="539765"/>
                  <a:pt x="507679" y="504878"/>
                  <a:pt x="481266" y="478465"/>
                </a:cubicBezTo>
                <a:cubicBezTo>
                  <a:pt x="473341" y="470540"/>
                  <a:pt x="460001" y="471377"/>
                  <a:pt x="449369" y="467833"/>
                </a:cubicBezTo>
                <a:cubicBezTo>
                  <a:pt x="445825" y="478465"/>
                  <a:pt x="447856" y="493216"/>
                  <a:pt x="438736" y="499730"/>
                </a:cubicBezTo>
                <a:cubicBezTo>
                  <a:pt x="420496" y="512758"/>
                  <a:pt x="396687" y="515558"/>
                  <a:pt x="374941" y="520995"/>
                </a:cubicBezTo>
                <a:cubicBezTo>
                  <a:pt x="360764" y="524539"/>
                  <a:pt x="342744" y="521295"/>
                  <a:pt x="332411" y="531628"/>
                </a:cubicBezTo>
                <a:cubicBezTo>
                  <a:pt x="326807" y="537232"/>
                  <a:pt x="362536" y="559982"/>
                  <a:pt x="353676" y="563526"/>
                </a:cubicBezTo>
                <a:close/>
              </a:path>
            </a:pathLst>
          </a:cu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66" name="Freeform 351">
            <a:extLst>
              <a:ext uri="{FF2B5EF4-FFF2-40B4-BE49-F238E27FC236}">
                <a16:creationId xmlns:a16="http://schemas.microsoft.com/office/drawing/2014/main" id="{F5637D9C-CF6C-4857-A372-408C8D5A4B12}"/>
              </a:ext>
            </a:extLst>
          </p:cNvPr>
          <p:cNvSpPr/>
          <p:nvPr/>
        </p:nvSpPr>
        <p:spPr>
          <a:xfrm>
            <a:off x="2749341" y="4037707"/>
            <a:ext cx="329055" cy="181964"/>
          </a:xfrm>
          <a:custGeom>
            <a:avLst/>
            <a:gdLst>
              <a:gd name="connsiteX0" fmla="*/ 145785 w 329055"/>
              <a:gd name="connsiteY0" fmla="*/ 180975 h 181964"/>
              <a:gd name="connsiteX1" fmla="*/ 79110 w 329055"/>
              <a:gd name="connsiteY1" fmla="*/ 133350 h 181964"/>
              <a:gd name="connsiteX2" fmla="*/ 21960 w 329055"/>
              <a:gd name="connsiteY2" fmla="*/ 114300 h 181964"/>
              <a:gd name="connsiteX3" fmla="*/ 2910 w 329055"/>
              <a:gd name="connsiteY3" fmla="*/ 85725 h 181964"/>
              <a:gd name="connsiteX4" fmla="*/ 88635 w 329055"/>
              <a:gd name="connsiteY4" fmla="*/ 123825 h 181964"/>
              <a:gd name="connsiteX5" fmla="*/ 126735 w 329055"/>
              <a:gd name="connsiteY5" fmla="*/ 133350 h 181964"/>
              <a:gd name="connsiteX6" fmla="*/ 155310 w 329055"/>
              <a:gd name="connsiteY6" fmla="*/ 152400 h 181964"/>
              <a:gd name="connsiteX7" fmla="*/ 107685 w 329055"/>
              <a:gd name="connsiteY7" fmla="*/ 38100 h 181964"/>
              <a:gd name="connsiteX8" fmla="*/ 126735 w 329055"/>
              <a:gd name="connsiteY8" fmla="*/ 66675 h 181964"/>
              <a:gd name="connsiteX9" fmla="*/ 155310 w 329055"/>
              <a:gd name="connsiteY9" fmla="*/ 123825 h 181964"/>
              <a:gd name="connsiteX10" fmla="*/ 183885 w 329055"/>
              <a:gd name="connsiteY10" fmla="*/ 28575 h 181964"/>
              <a:gd name="connsiteX11" fmla="*/ 193410 w 329055"/>
              <a:gd name="connsiteY11" fmla="*/ 0 h 181964"/>
              <a:gd name="connsiteX12" fmla="*/ 183885 w 329055"/>
              <a:gd name="connsiteY12" fmla="*/ 85725 h 181964"/>
              <a:gd name="connsiteX13" fmla="*/ 174360 w 329055"/>
              <a:gd name="connsiteY13" fmla="*/ 123825 h 181964"/>
              <a:gd name="connsiteX14" fmla="*/ 221985 w 329055"/>
              <a:gd name="connsiteY14" fmla="*/ 114300 h 181964"/>
              <a:gd name="connsiteX15" fmla="*/ 260085 w 329055"/>
              <a:gd name="connsiteY15" fmla="*/ 95250 h 181964"/>
              <a:gd name="connsiteX16" fmla="*/ 288660 w 329055"/>
              <a:gd name="connsiteY16" fmla="*/ 66675 h 181964"/>
              <a:gd name="connsiteX17" fmla="*/ 279135 w 329055"/>
              <a:gd name="connsiteY17" fmla="*/ 95250 h 181964"/>
              <a:gd name="connsiteX18" fmla="*/ 250560 w 329055"/>
              <a:gd name="connsiteY18" fmla="*/ 114300 h 181964"/>
              <a:gd name="connsiteX19" fmla="*/ 193410 w 329055"/>
              <a:gd name="connsiteY19" fmla="*/ 133350 h 181964"/>
              <a:gd name="connsiteX20" fmla="*/ 221985 w 329055"/>
              <a:gd name="connsiteY20" fmla="*/ 142875 h 181964"/>
              <a:gd name="connsiteX21" fmla="*/ 326760 w 329055"/>
              <a:gd name="connsiteY21" fmla="*/ 152400 h 181964"/>
              <a:gd name="connsiteX22" fmla="*/ 298185 w 329055"/>
              <a:gd name="connsiteY22" fmla="*/ 171450 h 181964"/>
              <a:gd name="connsiteX23" fmla="*/ 145785 w 329055"/>
              <a:gd name="connsiteY23" fmla="*/ 180975 h 181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29055" h="181964">
                <a:moveTo>
                  <a:pt x="145785" y="180975"/>
                </a:moveTo>
                <a:cubicBezTo>
                  <a:pt x="109273" y="174625"/>
                  <a:pt x="103158" y="146299"/>
                  <a:pt x="79110" y="133350"/>
                </a:cubicBezTo>
                <a:cubicBezTo>
                  <a:pt x="61430" y="123830"/>
                  <a:pt x="21960" y="114300"/>
                  <a:pt x="21960" y="114300"/>
                </a:cubicBezTo>
                <a:cubicBezTo>
                  <a:pt x="15610" y="104775"/>
                  <a:pt x="-8196" y="88501"/>
                  <a:pt x="2910" y="85725"/>
                </a:cubicBezTo>
                <a:cubicBezTo>
                  <a:pt x="40326" y="76371"/>
                  <a:pt x="60793" y="111893"/>
                  <a:pt x="88635" y="123825"/>
                </a:cubicBezTo>
                <a:cubicBezTo>
                  <a:pt x="100667" y="128982"/>
                  <a:pt x="114035" y="130175"/>
                  <a:pt x="126735" y="133350"/>
                </a:cubicBezTo>
                <a:cubicBezTo>
                  <a:pt x="136260" y="139700"/>
                  <a:pt x="150190" y="162639"/>
                  <a:pt x="155310" y="152400"/>
                </a:cubicBezTo>
                <a:cubicBezTo>
                  <a:pt x="172396" y="118228"/>
                  <a:pt x="120489" y="57305"/>
                  <a:pt x="107685" y="38100"/>
                </a:cubicBezTo>
                <a:cubicBezTo>
                  <a:pt x="101335" y="28575"/>
                  <a:pt x="123115" y="55815"/>
                  <a:pt x="126735" y="66675"/>
                </a:cubicBezTo>
                <a:cubicBezTo>
                  <a:pt x="139880" y="106110"/>
                  <a:pt x="130691" y="86896"/>
                  <a:pt x="155310" y="123825"/>
                </a:cubicBezTo>
                <a:cubicBezTo>
                  <a:pt x="169705" y="66244"/>
                  <a:pt x="160695" y="98144"/>
                  <a:pt x="183885" y="28575"/>
                </a:cubicBezTo>
                <a:lnTo>
                  <a:pt x="193410" y="0"/>
                </a:lnTo>
                <a:cubicBezTo>
                  <a:pt x="210873" y="52387"/>
                  <a:pt x="202935" y="9525"/>
                  <a:pt x="183885" y="85725"/>
                </a:cubicBezTo>
                <a:cubicBezTo>
                  <a:pt x="180710" y="98425"/>
                  <a:pt x="163887" y="115970"/>
                  <a:pt x="174360" y="123825"/>
                </a:cubicBezTo>
                <a:cubicBezTo>
                  <a:pt x="187312" y="133539"/>
                  <a:pt x="206110" y="117475"/>
                  <a:pt x="221985" y="114300"/>
                </a:cubicBezTo>
                <a:cubicBezTo>
                  <a:pt x="234685" y="107950"/>
                  <a:pt x="248531" y="103503"/>
                  <a:pt x="260085" y="95250"/>
                </a:cubicBezTo>
                <a:cubicBezTo>
                  <a:pt x="271046" y="87420"/>
                  <a:pt x="275190" y="66675"/>
                  <a:pt x="288660" y="66675"/>
                </a:cubicBezTo>
                <a:cubicBezTo>
                  <a:pt x="298700" y="66675"/>
                  <a:pt x="285407" y="87410"/>
                  <a:pt x="279135" y="95250"/>
                </a:cubicBezTo>
                <a:cubicBezTo>
                  <a:pt x="271984" y="104189"/>
                  <a:pt x="261021" y="109651"/>
                  <a:pt x="250560" y="114300"/>
                </a:cubicBezTo>
                <a:cubicBezTo>
                  <a:pt x="232210" y="122455"/>
                  <a:pt x="193410" y="133350"/>
                  <a:pt x="193410" y="133350"/>
                </a:cubicBezTo>
                <a:cubicBezTo>
                  <a:pt x="202935" y="136525"/>
                  <a:pt x="212046" y="141455"/>
                  <a:pt x="221985" y="142875"/>
                </a:cubicBezTo>
                <a:cubicBezTo>
                  <a:pt x="256702" y="147835"/>
                  <a:pt x="293924" y="140086"/>
                  <a:pt x="326760" y="152400"/>
                </a:cubicBezTo>
                <a:cubicBezTo>
                  <a:pt x="337479" y="156420"/>
                  <a:pt x="307710" y="165100"/>
                  <a:pt x="298185" y="171450"/>
                </a:cubicBezTo>
                <a:cubicBezTo>
                  <a:pt x="168065" y="160607"/>
                  <a:pt x="182297" y="187325"/>
                  <a:pt x="145785" y="180975"/>
                </a:cubicBez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367" name="Freeform 46">
            <a:extLst>
              <a:ext uri="{FF2B5EF4-FFF2-40B4-BE49-F238E27FC236}">
                <a16:creationId xmlns:a16="http://schemas.microsoft.com/office/drawing/2014/main" id="{CF044969-CAA0-4008-8337-585015924D7E}"/>
              </a:ext>
            </a:extLst>
          </p:cNvPr>
          <p:cNvSpPr/>
          <p:nvPr/>
        </p:nvSpPr>
        <p:spPr>
          <a:xfrm>
            <a:off x="2004967" y="3938201"/>
            <a:ext cx="355860" cy="283866"/>
          </a:xfrm>
          <a:custGeom>
            <a:avLst/>
            <a:gdLst>
              <a:gd name="connsiteX0" fmla="*/ 353676 w 619816"/>
              <a:gd name="connsiteY0" fmla="*/ 563526 h 564429"/>
              <a:gd name="connsiteX1" fmla="*/ 279248 w 619816"/>
              <a:gd name="connsiteY1" fmla="*/ 552893 h 564429"/>
              <a:gd name="connsiteX2" fmla="*/ 236718 w 619816"/>
              <a:gd name="connsiteY2" fmla="*/ 531628 h 564429"/>
              <a:gd name="connsiteX3" fmla="*/ 141025 w 619816"/>
              <a:gd name="connsiteY3" fmla="*/ 520995 h 564429"/>
              <a:gd name="connsiteX4" fmla="*/ 66597 w 619816"/>
              <a:gd name="connsiteY4" fmla="*/ 478465 h 564429"/>
              <a:gd name="connsiteX5" fmla="*/ 45332 w 619816"/>
              <a:gd name="connsiteY5" fmla="*/ 446567 h 564429"/>
              <a:gd name="connsiteX6" fmla="*/ 24066 w 619816"/>
              <a:gd name="connsiteY6" fmla="*/ 425302 h 564429"/>
              <a:gd name="connsiteX7" fmla="*/ 24066 w 619816"/>
              <a:gd name="connsiteY7" fmla="*/ 159488 h 564429"/>
              <a:gd name="connsiteX8" fmla="*/ 55964 w 619816"/>
              <a:gd name="connsiteY8" fmla="*/ 148856 h 564429"/>
              <a:gd name="connsiteX9" fmla="*/ 98494 w 619816"/>
              <a:gd name="connsiteY9" fmla="*/ 85060 h 564429"/>
              <a:gd name="connsiteX10" fmla="*/ 130392 w 619816"/>
              <a:gd name="connsiteY10" fmla="*/ 74428 h 564429"/>
              <a:gd name="connsiteX11" fmla="*/ 215453 w 619816"/>
              <a:gd name="connsiteY11" fmla="*/ 31898 h 564429"/>
              <a:gd name="connsiteX12" fmla="*/ 300513 w 619816"/>
              <a:gd name="connsiteY12" fmla="*/ 21265 h 564429"/>
              <a:gd name="connsiteX13" fmla="*/ 417471 w 619816"/>
              <a:gd name="connsiteY13" fmla="*/ 0 h 564429"/>
              <a:gd name="connsiteX14" fmla="*/ 460001 w 619816"/>
              <a:gd name="connsiteY14" fmla="*/ 10633 h 564429"/>
              <a:gd name="connsiteX15" fmla="*/ 523797 w 619816"/>
              <a:gd name="connsiteY15" fmla="*/ 21265 h 564429"/>
              <a:gd name="connsiteX16" fmla="*/ 566327 w 619816"/>
              <a:gd name="connsiteY16" fmla="*/ 63795 h 564429"/>
              <a:gd name="connsiteX17" fmla="*/ 608857 w 619816"/>
              <a:gd name="connsiteY17" fmla="*/ 127591 h 564429"/>
              <a:gd name="connsiteX18" fmla="*/ 608857 w 619816"/>
              <a:gd name="connsiteY18" fmla="*/ 425302 h 564429"/>
              <a:gd name="connsiteX19" fmla="*/ 598225 w 619816"/>
              <a:gd name="connsiteY19" fmla="*/ 457200 h 564429"/>
              <a:gd name="connsiteX20" fmla="*/ 545062 w 619816"/>
              <a:gd name="connsiteY20" fmla="*/ 467833 h 564429"/>
              <a:gd name="connsiteX21" fmla="*/ 513164 w 619816"/>
              <a:gd name="connsiteY21" fmla="*/ 478465 h 564429"/>
              <a:gd name="connsiteX22" fmla="*/ 481266 w 619816"/>
              <a:gd name="connsiteY22" fmla="*/ 478465 h 564429"/>
              <a:gd name="connsiteX23" fmla="*/ 449369 w 619816"/>
              <a:gd name="connsiteY23" fmla="*/ 467833 h 564429"/>
              <a:gd name="connsiteX24" fmla="*/ 438736 w 619816"/>
              <a:gd name="connsiteY24" fmla="*/ 499730 h 564429"/>
              <a:gd name="connsiteX25" fmla="*/ 374941 w 619816"/>
              <a:gd name="connsiteY25" fmla="*/ 520995 h 564429"/>
              <a:gd name="connsiteX26" fmla="*/ 332411 w 619816"/>
              <a:gd name="connsiteY26" fmla="*/ 531628 h 564429"/>
              <a:gd name="connsiteX27" fmla="*/ 353676 w 619816"/>
              <a:gd name="connsiteY27" fmla="*/ 563526 h 564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19816" h="564429">
                <a:moveTo>
                  <a:pt x="353676" y="563526"/>
                </a:moveTo>
                <a:cubicBezTo>
                  <a:pt x="344816" y="567070"/>
                  <a:pt x="303426" y="559487"/>
                  <a:pt x="279248" y="552893"/>
                </a:cubicBezTo>
                <a:cubicBezTo>
                  <a:pt x="263957" y="548723"/>
                  <a:pt x="252162" y="535192"/>
                  <a:pt x="236718" y="531628"/>
                </a:cubicBezTo>
                <a:cubicBezTo>
                  <a:pt x="205446" y="524411"/>
                  <a:pt x="172923" y="524539"/>
                  <a:pt x="141025" y="520995"/>
                </a:cubicBezTo>
                <a:cubicBezTo>
                  <a:pt x="124345" y="512655"/>
                  <a:pt x="81626" y="493495"/>
                  <a:pt x="66597" y="478465"/>
                </a:cubicBezTo>
                <a:cubicBezTo>
                  <a:pt x="57561" y="469429"/>
                  <a:pt x="53315" y="456546"/>
                  <a:pt x="45332" y="446567"/>
                </a:cubicBezTo>
                <a:cubicBezTo>
                  <a:pt x="39070" y="438739"/>
                  <a:pt x="31155" y="432390"/>
                  <a:pt x="24066" y="425302"/>
                </a:cubicBezTo>
                <a:cubicBezTo>
                  <a:pt x="-8277" y="328271"/>
                  <a:pt x="-7766" y="342525"/>
                  <a:pt x="24066" y="159488"/>
                </a:cubicBezTo>
                <a:cubicBezTo>
                  <a:pt x="25986" y="148446"/>
                  <a:pt x="45331" y="152400"/>
                  <a:pt x="55964" y="148856"/>
                </a:cubicBezTo>
                <a:cubicBezTo>
                  <a:pt x="70141" y="127591"/>
                  <a:pt x="74248" y="93142"/>
                  <a:pt x="98494" y="85060"/>
                </a:cubicBezTo>
                <a:cubicBezTo>
                  <a:pt x="109127" y="81516"/>
                  <a:pt x="120189" y="79066"/>
                  <a:pt x="130392" y="74428"/>
                </a:cubicBezTo>
                <a:cubicBezTo>
                  <a:pt x="159251" y="61311"/>
                  <a:pt x="183998" y="35830"/>
                  <a:pt x="215453" y="31898"/>
                </a:cubicBezTo>
                <a:lnTo>
                  <a:pt x="300513" y="21265"/>
                </a:lnTo>
                <a:cubicBezTo>
                  <a:pt x="345370" y="6314"/>
                  <a:pt x="357362" y="0"/>
                  <a:pt x="417471" y="0"/>
                </a:cubicBezTo>
                <a:cubicBezTo>
                  <a:pt x="432084" y="0"/>
                  <a:pt x="445672" y="7767"/>
                  <a:pt x="460001" y="10633"/>
                </a:cubicBezTo>
                <a:cubicBezTo>
                  <a:pt x="481141" y="14861"/>
                  <a:pt x="502532" y="17721"/>
                  <a:pt x="523797" y="21265"/>
                </a:cubicBezTo>
                <a:cubicBezTo>
                  <a:pt x="577924" y="39309"/>
                  <a:pt x="540552" y="17399"/>
                  <a:pt x="566327" y="63795"/>
                </a:cubicBezTo>
                <a:cubicBezTo>
                  <a:pt x="578739" y="86136"/>
                  <a:pt x="608857" y="127591"/>
                  <a:pt x="608857" y="127591"/>
                </a:cubicBezTo>
                <a:cubicBezTo>
                  <a:pt x="620335" y="276795"/>
                  <a:pt x="626302" y="268297"/>
                  <a:pt x="608857" y="425302"/>
                </a:cubicBezTo>
                <a:cubicBezTo>
                  <a:pt x="607619" y="436441"/>
                  <a:pt x="607550" y="450983"/>
                  <a:pt x="598225" y="457200"/>
                </a:cubicBezTo>
                <a:cubicBezTo>
                  <a:pt x="583188" y="467225"/>
                  <a:pt x="562594" y="463450"/>
                  <a:pt x="545062" y="467833"/>
                </a:cubicBezTo>
                <a:cubicBezTo>
                  <a:pt x="534189" y="470551"/>
                  <a:pt x="523797" y="474921"/>
                  <a:pt x="513164" y="478465"/>
                </a:cubicBezTo>
                <a:cubicBezTo>
                  <a:pt x="472298" y="539765"/>
                  <a:pt x="507679" y="504878"/>
                  <a:pt x="481266" y="478465"/>
                </a:cubicBezTo>
                <a:cubicBezTo>
                  <a:pt x="473341" y="470540"/>
                  <a:pt x="460001" y="471377"/>
                  <a:pt x="449369" y="467833"/>
                </a:cubicBezTo>
                <a:cubicBezTo>
                  <a:pt x="445825" y="478465"/>
                  <a:pt x="447856" y="493216"/>
                  <a:pt x="438736" y="499730"/>
                </a:cubicBezTo>
                <a:cubicBezTo>
                  <a:pt x="420496" y="512758"/>
                  <a:pt x="396687" y="515558"/>
                  <a:pt x="374941" y="520995"/>
                </a:cubicBezTo>
                <a:cubicBezTo>
                  <a:pt x="360764" y="524539"/>
                  <a:pt x="342744" y="521295"/>
                  <a:pt x="332411" y="531628"/>
                </a:cubicBezTo>
                <a:cubicBezTo>
                  <a:pt x="326807" y="537232"/>
                  <a:pt x="362536" y="559982"/>
                  <a:pt x="353676" y="563526"/>
                </a:cubicBezTo>
                <a:close/>
              </a:path>
            </a:pathLst>
          </a:cu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68" name="Freeform 351">
            <a:extLst>
              <a:ext uri="{FF2B5EF4-FFF2-40B4-BE49-F238E27FC236}">
                <a16:creationId xmlns:a16="http://schemas.microsoft.com/office/drawing/2014/main" id="{5E99330B-20AB-4AFE-95D3-BF0A5D35EFAC}"/>
              </a:ext>
            </a:extLst>
          </p:cNvPr>
          <p:cNvSpPr/>
          <p:nvPr/>
        </p:nvSpPr>
        <p:spPr>
          <a:xfrm>
            <a:off x="2187863" y="4009361"/>
            <a:ext cx="329055" cy="181964"/>
          </a:xfrm>
          <a:custGeom>
            <a:avLst/>
            <a:gdLst>
              <a:gd name="connsiteX0" fmla="*/ 145785 w 329055"/>
              <a:gd name="connsiteY0" fmla="*/ 180975 h 181964"/>
              <a:gd name="connsiteX1" fmla="*/ 79110 w 329055"/>
              <a:gd name="connsiteY1" fmla="*/ 133350 h 181964"/>
              <a:gd name="connsiteX2" fmla="*/ 21960 w 329055"/>
              <a:gd name="connsiteY2" fmla="*/ 114300 h 181964"/>
              <a:gd name="connsiteX3" fmla="*/ 2910 w 329055"/>
              <a:gd name="connsiteY3" fmla="*/ 85725 h 181964"/>
              <a:gd name="connsiteX4" fmla="*/ 88635 w 329055"/>
              <a:gd name="connsiteY4" fmla="*/ 123825 h 181964"/>
              <a:gd name="connsiteX5" fmla="*/ 126735 w 329055"/>
              <a:gd name="connsiteY5" fmla="*/ 133350 h 181964"/>
              <a:gd name="connsiteX6" fmla="*/ 155310 w 329055"/>
              <a:gd name="connsiteY6" fmla="*/ 152400 h 181964"/>
              <a:gd name="connsiteX7" fmla="*/ 107685 w 329055"/>
              <a:gd name="connsiteY7" fmla="*/ 38100 h 181964"/>
              <a:gd name="connsiteX8" fmla="*/ 126735 w 329055"/>
              <a:gd name="connsiteY8" fmla="*/ 66675 h 181964"/>
              <a:gd name="connsiteX9" fmla="*/ 155310 w 329055"/>
              <a:gd name="connsiteY9" fmla="*/ 123825 h 181964"/>
              <a:gd name="connsiteX10" fmla="*/ 183885 w 329055"/>
              <a:gd name="connsiteY10" fmla="*/ 28575 h 181964"/>
              <a:gd name="connsiteX11" fmla="*/ 193410 w 329055"/>
              <a:gd name="connsiteY11" fmla="*/ 0 h 181964"/>
              <a:gd name="connsiteX12" fmla="*/ 183885 w 329055"/>
              <a:gd name="connsiteY12" fmla="*/ 85725 h 181964"/>
              <a:gd name="connsiteX13" fmla="*/ 174360 w 329055"/>
              <a:gd name="connsiteY13" fmla="*/ 123825 h 181964"/>
              <a:gd name="connsiteX14" fmla="*/ 221985 w 329055"/>
              <a:gd name="connsiteY14" fmla="*/ 114300 h 181964"/>
              <a:gd name="connsiteX15" fmla="*/ 260085 w 329055"/>
              <a:gd name="connsiteY15" fmla="*/ 95250 h 181964"/>
              <a:gd name="connsiteX16" fmla="*/ 288660 w 329055"/>
              <a:gd name="connsiteY16" fmla="*/ 66675 h 181964"/>
              <a:gd name="connsiteX17" fmla="*/ 279135 w 329055"/>
              <a:gd name="connsiteY17" fmla="*/ 95250 h 181964"/>
              <a:gd name="connsiteX18" fmla="*/ 250560 w 329055"/>
              <a:gd name="connsiteY18" fmla="*/ 114300 h 181964"/>
              <a:gd name="connsiteX19" fmla="*/ 193410 w 329055"/>
              <a:gd name="connsiteY19" fmla="*/ 133350 h 181964"/>
              <a:gd name="connsiteX20" fmla="*/ 221985 w 329055"/>
              <a:gd name="connsiteY20" fmla="*/ 142875 h 181964"/>
              <a:gd name="connsiteX21" fmla="*/ 326760 w 329055"/>
              <a:gd name="connsiteY21" fmla="*/ 152400 h 181964"/>
              <a:gd name="connsiteX22" fmla="*/ 298185 w 329055"/>
              <a:gd name="connsiteY22" fmla="*/ 171450 h 181964"/>
              <a:gd name="connsiteX23" fmla="*/ 145785 w 329055"/>
              <a:gd name="connsiteY23" fmla="*/ 180975 h 181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29055" h="181964">
                <a:moveTo>
                  <a:pt x="145785" y="180975"/>
                </a:moveTo>
                <a:cubicBezTo>
                  <a:pt x="109273" y="174625"/>
                  <a:pt x="103158" y="146299"/>
                  <a:pt x="79110" y="133350"/>
                </a:cubicBezTo>
                <a:cubicBezTo>
                  <a:pt x="61430" y="123830"/>
                  <a:pt x="21960" y="114300"/>
                  <a:pt x="21960" y="114300"/>
                </a:cubicBezTo>
                <a:cubicBezTo>
                  <a:pt x="15610" y="104775"/>
                  <a:pt x="-8196" y="88501"/>
                  <a:pt x="2910" y="85725"/>
                </a:cubicBezTo>
                <a:cubicBezTo>
                  <a:pt x="40326" y="76371"/>
                  <a:pt x="60793" y="111893"/>
                  <a:pt x="88635" y="123825"/>
                </a:cubicBezTo>
                <a:cubicBezTo>
                  <a:pt x="100667" y="128982"/>
                  <a:pt x="114035" y="130175"/>
                  <a:pt x="126735" y="133350"/>
                </a:cubicBezTo>
                <a:cubicBezTo>
                  <a:pt x="136260" y="139700"/>
                  <a:pt x="150190" y="162639"/>
                  <a:pt x="155310" y="152400"/>
                </a:cubicBezTo>
                <a:cubicBezTo>
                  <a:pt x="172396" y="118228"/>
                  <a:pt x="120489" y="57305"/>
                  <a:pt x="107685" y="38100"/>
                </a:cubicBezTo>
                <a:cubicBezTo>
                  <a:pt x="101335" y="28575"/>
                  <a:pt x="123115" y="55815"/>
                  <a:pt x="126735" y="66675"/>
                </a:cubicBezTo>
                <a:cubicBezTo>
                  <a:pt x="139880" y="106110"/>
                  <a:pt x="130691" y="86896"/>
                  <a:pt x="155310" y="123825"/>
                </a:cubicBezTo>
                <a:cubicBezTo>
                  <a:pt x="169705" y="66244"/>
                  <a:pt x="160695" y="98144"/>
                  <a:pt x="183885" y="28575"/>
                </a:cubicBezTo>
                <a:lnTo>
                  <a:pt x="193410" y="0"/>
                </a:lnTo>
                <a:cubicBezTo>
                  <a:pt x="210873" y="52387"/>
                  <a:pt x="202935" y="9525"/>
                  <a:pt x="183885" y="85725"/>
                </a:cubicBezTo>
                <a:cubicBezTo>
                  <a:pt x="180710" y="98425"/>
                  <a:pt x="163887" y="115970"/>
                  <a:pt x="174360" y="123825"/>
                </a:cubicBezTo>
                <a:cubicBezTo>
                  <a:pt x="187312" y="133539"/>
                  <a:pt x="206110" y="117475"/>
                  <a:pt x="221985" y="114300"/>
                </a:cubicBezTo>
                <a:cubicBezTo>
                  <a:pt x="234685" y="107950"/>
                  <a:pt x="248531" y="103503"/>
                  <a:pt x="260085" y="95250"/>
                </a:cubicBezTo>
                <a:cubicBezTo>
                  <a:pt x="271046" y="87420"/>
                  <a:pt x="275190" y="66675"/>
                  <a:pt x="288660" y="66675"/>
                </a:cubicBezTo>
                <a:cubicBezTo>
                  <a:pt x="298700" y="66675"/>
                  <a:pt x="285407" y="87410"/>
                  <a:pt x="279135" y="95250"/>
                </a:cubicBezTo>
                <a:cubicBezTo>
                  <a:pt x="271984" y="104189"/>
                  <a:pt x="261021" y="109651"/>
                  <a:pt x="250560" y="114300"/>
                </a:cubicBezTo>
                <a:cubicBezTo>
                  <a:pt x="232210" y="122455"/>
                  <a:pt x="193410" y="133350"/>
                  <a:pt x="193410" y="133350"/>
                </a:cubicBezTo>
                <a:cubicBezTo>
                  <a:pt x="202935" y="136525"/>
                  <a:pt x="212046" y="141455"/>
                  <a:pt x="221985" y="142875"/>
                </a:cubicBezTo>
                <a:cubicBezTo>
                  <a:pt x="256702" y="147835"/>
                  <a:pt x="293924" y="140086"/>
                  <a:pt x="326760" y="152400"/>
                </a:cubicBezTo>
                <a:cubicBezTo>
                  <a:pt x="337479" y="156420"/>
                  <a:pt x="307710" y="165100"/>
                  <a:pt x="298185" y="171450"/>
                </a:cubicBezTo>
                <a:cubicBezTo>
                  <a:pt x="168065" y="160607"/>
                  <a:pt x="182297" y="187325"/>
                  <a:pt x="145785" y="180975"/>
                </a:cubicBez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369" name="Freeform 343">
            <a:extLst>
              <a:ext uri="{FF2B5EF4-FFF2-40B4-BE49-F238E27FC236}">
                <a16:creationId xmlns:a16="http://schemas.microsoft.com/office/drawing/2014/main" id="{4693626E-48CF-42DE-ABA9-0E2F2F03C7FD}"/>
              </a:ext>
            </a:extLst>
          </p:cNvPr>
          <p:cNvSpPr/>
          <p:nvPr/>
        </p:nvSpPr>
        <p:spPr>
          <a:xfrm>
            <a:off x="1439319" y="4019878"/>
            <a:ext cx="253455" cy="178004"/>
          </a:xfrm>
          <a:custGeom>
            <a:avLst/>
            <a:gdLst>
              <a:gd name="connsiteX0" fmla="*/ 353676 w 619816"/>
              <a:gd name="connsiteY0" fmla="*/ 563526 h 564429"/>
              <a:gd name="connsiteX1" fmla="*/ 279248 w 619816"/>
              <a:gd name="connsiteY1" fmla="*/ 552893 h 564429"/>
              <a:gd name="connsiteX2" fmla="*/ 236718 w 619816"/>
              <a:gd name="connsiteY2" fmla="*/ 531628 h 564429"/>
              <a:gd name="connsiteX3" fmla="*/ 141025 w 619816"/>
              <a:gd name="connsiteY3" fmla="*/ 520995 h 564429"/>
              <a:gd name="connsiteX4" fmla="*/ 66597 w 619816"/>
              <a:gd name="connsiteY4" fmla="*/ 478465 h 564429"/>
              <a:gd name="connsiteX5" fmla="*/ 45332 w 619816"/>
              <a:gd name="connsiteY5" fmla="*/ 446567 h 564429"/>
              <a:gd name="connsiteX6" fmla="*/ 24066 w 619816"/>
              <a:gd name="connsiteY6" fmla="*/ 425302 h 564429"/>
              <a:gd name="connsiteX7" fmla="*/ 24066 w 619816"/>
              <a:gd name="connsiteY7" fmla="*/ 159488 h 564429"/>
              <a:gd name="connsiteX8" fmla="*/ 55964 w 619816"/>
              <a:gd name="connsiteY8" fmla="*/ 148856 h 564429"/>
              <a:gd name="connsiteX9" fmla="*/ 98494 w 619816"/>
              <a:gd name="connsiteY9" fmla="*/ 85060 h 564429"/>
              <a:gd name="connsiteX10" fmla="*/ 130392 w 619816"/>
              <a:gd name="connsiteY10" fmla="*/ 74428 h 564429"/>
              <a:gd name="connsiteX11" fmla="*/ 215453 w 619816"/>
              <a:gd name="connsiteY11" fmla="*/ 31898 h 564429"/>
              <a:gd name="connsiteX12" fmla="*/ 300513 w 619816"/>
              <a:gd name="connsiteY12" fmla="*/ 21265 h 564429"/>
              <a:gd name="connsiteX13" fmla="*/ 417471 w 619816"/>
              <a:gd name="connsiteY13" fmla="*/ 0 h 564429"/>
              <a:gd name="connsiteX14" fmla="*/ 460001 w 619816"/>
              <a:gd name="connsiteY14" fmla="*/ 10633 h 564429"/>
              <a:gd name="connsiteX15" fmla="*/ 523797 w 619816"/>
              <a:gd name="connsiteY15" fmla="*/ 21265 h 564429"/>
              <a:gd name="connsiteX16" fmla="*/ 566327 w 619816"/>
              <a:gd name="connsiteY16" fmla="*/ 63795 h 564429"/>
              <a:gd name="connsiteX17" fmla="*/ 608857 w 619816"/>
              <a:gd name="connsiteY17" fmla="*/ 127591 h 564429"/>
              <a:gd name="connsiteX18" fmla="*/ 608857 w 619816"/>
              <a:gd name="connsiteY18" fmla="*/ 425302 h 564429"/>
              <a:gd name="connsiteX19" fmla="*/ 598225 w 619816"/>
              <a:gd name="connsiteY19" fmla="*/ 457200 h 564429"/>
              <a:gd name="connsiteX20" fmla="*/ 545062 w 619816"/>
              <a:gd name="connsiteY20" fmla="*/ 467833 h 564429"/>
              <a:gd name="connsiteX21" fmla="*/ 513164 w 619816"/>
              <a:gd name="connsiteY21" fmla="*/ 478465 h 564429"/>
              <a:gd name="connsiteX22" fmla="*/ 481266 w 619816"/>
              <a:gd name="connsiteY22" fmla="*/ 478465 h 564429"/>
              <a:gd name="connsiteX23" fmla="*/ 449369 w 619816"/>
              <a:gd name="connsiteY23" fmla="*/ 467833 h 564429"/>
              <a:gd name="connsiteX24" fmla="*/ 438736 w 619816"/>
              <a:gd name="connsiteY24" fmla="*/ 499730 h 564429"/>
              <a:gd name="connsiteX25" fmla="*/ 374941 w 619816"/>
              <a:gd name="connsiteY25" fmla="*/ 520995 h 564429"/>
              <a:gd name="connsiteX26" fmla="*/ 332411 w 619816"/>
              <a:gd name="connsiteY26" fmla="*/ 531628 h 564429"/>
              <a:gd name="connsiteX27" fmla="*/ 353676 w 619816"/>
              <a:gd name="connsiteY27" fmla="*/ 563526 h 564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19816" h="564429">
                <a:moveTo>
                  <a:pt x="353676" y="563526"/>
                </a:moveTo>
                <a:cubicBezTo>
                  <a:pt x="344816" y="567070"/>
                  <a:pt x="303426" y="559487"/>
                  <a:pt x="279248" y="552893"/>
                </a:cubicBezTo>
                <a:cubicBezTo>
                  <a:pt x="263957" y="548723"/>
                  <a:pt x="252162" y="535192"/>
                  <a:pt x="236718" y="531628"/>
                </a:cubicBezTo>
                <a:cubicBezTo>
                  <a:pt x="205446" y="524411"/>
                  <a:pt x="172923" y="524539"/>
                  <a:pt x="141025" y="520995"/>
                </a:cubicBezTo>
                <a:cubicBezTo>
                  <a:pt x="124345" y="512655"/>
                  <a:pt x="81626" y="493495"/>
                  <a:pt x="66597" y="478465"/>
                </a:cubicBezTo>
                <a:cubicBezTo>
                  <a:pt x="57561" y="469429"/>
                  <a:pt x="53315" y="456546"/>
                  <a:pt x="45332" y="446567"/>
                </a:cubicBezTo>
                <a:cubicBezTo>
                  <a:pt x="39070" y="438739"/>
                  <a:pt x="31155" y="432390"/>
                  <a:pt x="24066" y="425302"/>
                </a:cubicBezTo>
                <a:cubicBezTo>
                  <a:pt x="-8277" y="328271"/>
                  <a:pt x="-7766" y="342525"/>
                  <a:pt x="24066" y="159488"/>
                </a:cubicBezTo>
                <a:cubicBezTo>
                  <a:pt x="25986" y="148446"/>
                  <a:pt x="45331" y="152400"/>
                  <a:pt x="55964" y="148856"/>
                </a:cubicBezTo>
                <a:cubicBezTo>
                  <a:pt x="70141" y="127591"/>
                  <a:pt x="74248" y="93142"/>
                  <a:pt x="98494" y="85060"/>
                </a:cubicBezTo>
                <a:cubicBezTo>
                  <a:pt x="109127" y="81516"/>
                  <a:pt x="120189" y="79066"/>
                  <a:pt x="130392" y="74428"/>
                </a:cubicBezTo>
                <a:cubicBezTo>
                  <a:pt x="159251" y="61311"/>
                  <a:pt x="183998" y="35830"/>
                  <a:pt x="215453" y="31898"/>
                </a:cubicBezTo>
                <a:lnTo>
                  <a:pt x="300513" y="21265"/>
                </a:lnTo>
                <a:cubicBezTo>
                  <a:pt x="345370" y="6314"/>
                  <a:pt x="357362" y="0"/>
                  <a:pt x="417471" y="0"/>
                </a:cubicBezTo>
                <a:cubicBezTo>
                  <a:pt x="432084" y="0"/>
                  <a:pt x="445672" y="7767"/>
                  <a:pt x="460001" y="10633"/>
                </a:cubicBezTo>
                <a:cubicBezTo>
                  <a:pt x="481141" y="14861"/>
                  <a:pt x="502532" y="17721"/>
                  <a:pt x="523797" y="21265"/>
                </a:cubicBezTo>
                <a:cubicBezTo>
                  <a:pt x="577924" y="39309"/>
                  <a:pt x="540552" y="17399"/>
                  <a:pt x="566327" y="63795"/>
                </a:cubicBezTo>
                <a:cubicBezTo>
                  <a:pt x="578739" y="86136"/>
                  <a:pt x="608857" y="127591"/>
                  <a:pt x="608857" y="127591"/>
                </a:cubicBezTo>
                <a:cubicBezTo>
                  <a:pt x="620335" y="276795"/>
                  <a:pt x="626302" y="268297"/>
                  <a:pt x="608857" y="425302"/>
                </a:cubicBezTo>
                <a:cubicBezTo>
                  <a:pt x="607619" y="436441"/>
                  <a:pt x="607550" y="450983"/>
                  <a:pt x="598225" y="457200"/>
                </a:cubicBezTo>
                <a:cubicBezTo>
                  <a:pt x="583188" y="467225"/>
                  <a:pt x="562594" y="463450"/>
                  <a:pt x="545062" y="467833"/>
                </a:cubicBezTo>
                <a:cubicBezTo>
                  <a:pt x="534189" y="470551"/>
                  <a:pt x="523797" y="474921"/>
                  <a:pt x="513164" y="478465"/>
                </a:cubicBezTo>
                <a:cubicBezTo>
                  <a:pt x="472298" y="539765"/>
                  <a:pt x="507679" y="504878"/>
                  <a:pt x="481266" y="478465"/>
                </a:cubicBezTo>
                <a:cubicBezTo>
                  <a:pt x="473341" y="470540"/>
                  <a:pt x="460001" y="471377"/>
                  <a:pt x="449369" y="467833"/>
                </a:cubicBezTo>
                <a:cubicBezTo>
                  <a:pt x="445825" y="478465"/>
                  <a:pt x="447856" y="493216"/>
                  <a:pt x="438736" y="499730"/>
                </a:cubicBezTo>
                <a:cubicBezTo>
                  <a:pt x="420496" y="512758"/>
                  <a:pt x="396687" y="515558"/>
                  <a:pt x="374941" y="520995"/>
                </a:cubicBezTo>
                <a:cubicBezTo>
                  <a:pt x="360764" y="524539"/>
                  <a:pt x="342744" y="521295"/>
                  <a:pt x="332411" y="531628"/>
                </a:cubicBezTo>
                <a:cubicBezTo>
                  <a:pt x="326807" y="537232"/>
                  <a:pt x="362536" y="559982"/>
                  <a:pt x="353676" y="563526"/>
                </a:cubicBezTo>
                <a:close/>
              </a:path>
            </a:pathLst>
          </a:cu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70" name="Freeform 351">
            <a:extLst>
              <a:ext uri="{FF2B5EF4-FFF2-40B4-BE49-F238E27FC236}">
                <a16:creationId xmlns:a16="http://schemas.microsoft.com/office/drawing/2014/main" id="{756846BA-3770-427B-B2F9-EE3E644DF3AD}"/>
              </a:ext>
            </a:extLst>
          </p:cNvPr>
          <p:cNvSpPr/>
          <p:nvPr/>
        </p:nvSpPr>
        <p:spPr>
          <a:xfrm>
            <a:off x="925510" y="4037965"/>
            <a:ext cx="329055" cy="181964"/>
          </a:xfrm>
          <a:custGeom>
            <a:avLst/>
            <a:gdLst>
              <a:gd name="connsiteX0" fmla="*/ 145785 w 329055"/>
              <a:gd name="connsiteY0" fmla="*/ 180975 h 181964"/>
              <a:gd name="connsiteX1" fmla="*/ 79110 w 329055"/>
              <a:gd name="connsiteY1" fmla="*/ 133350 h 181964"/>
              <a:gd name="connsiteX2" fmla="*/ 21960 w 329055"/>
              <a:gd name="connsiteY2" fmla="*/ 114300 h 181964"/>
              <a:gd name="connsiteX3" fmla="*/ 2910 w 329055"/>
              <a:gd name="connsiteY3" fmla="*/ 85725 h 181964"/>
              <a:gd name="connsiteX4" fmla="*/ 88635 w 329055"/>
              <a:gd name="connsiteY4" fmla="*/ 123825 h 181964"/>
              <a:gd name="connsiteX5" fmla="*/ 126735 w 329055"/>
              <a:gd name="connsiteY5" fmla="*/ 133350 h 181964"/>
              <a:gd name="connsiteX6" fmla="*/ 155310 w 329055"/>
              <a:gd name="connsiteY6" fmla="*/ 152400 h 181964"/>
              <a:gd name="connsiteX7" fmla="*/ 107685 w 329055"/>
              <a:gd name="connsiteY7" fmla="*/ 38100 h 181964"/>
              <a:gd name="connsiteX8" fmla="*/ 126735 w 329055"/>
              <a:gd name="connsiteY8" fmla="*/ 66675 h 181964"/>
              <a:gd name="connsiteX9" fmla="*/ 155310 w 329055"/>
              <a:gd name="connsiteY9" fmla="*/ 123825 h 181964"/>
              <a:gd name="connsiteX10" fmla="*/ 183885 w 329055"/>
              <a:gd name="connsiteY10" fmla="*/ 28575 h 181964"/>
              <a:gd name="connsiteX11" fmla="*/ 193410 w 329055"/>
              <a:gd name="connsiteY11" fmla="*/ 0 h 181964"/>
              <a:gd name="connsiteX12" fmla="*/ 183885 w 329055"/>
              <a:gd name="connsiteY12" fmla="*/ 85725 h 181964"/>
              <a:gd name="connsiteX13" fmla="*/ 174360 w 329055"/>
              <a:gd name="connsiteY13" fmla="*/ 123825 h 181964"/>
              <a:gd name="connsiteX14" fmla="*/ 221985 w 329055"/>
              <a:gd name="connsiteY14" fmla="*/ 114300 h 181964"/>
              <a:gd name="connsiteX15" fmla="*/ 260085 w 329055"/>
              <a:gd name="connsiteY15" fmla="*/ 95250 h 181964"/>
              <a:gd name="connsiteX16" fmla="*/ 288660 w 329055"/>
              <a:gd name="connsiteY16" fmla="*/ 66675 h 181964"/>
              <a:gd name="connsiteX17" fmla="*/ 279135 w 329055"/>
              <a:gd name="connsiteY17" fmla="*/ 95250 h 181964"/>
              <a:gd name="connsiteX18" fmla="*/ 250560 w 329055"/>
              <a:gd name="connsiteY18" fmla="*/ 114300 h 181964"/>
              <a:gd name="connsiteX19" fmla="*/ 193410 w 329055"/>
              <a:gd name="connsiteY19" fmla="*/ 133350 h 181964"/>
              <a:gd name="connsiteX20" fmla="*/ 221985 w 329055"/>
              <a:gd name="connsiteY20" fmla="*/ 142875 h 181964"/>
              <a:gd name="connsiteX21" fmla="*/ 326760 w 329055"/>
              <a:gd name="connsiteY21" fmla="*/ 152400 h 181964"/>
              <a:gd name="connsiteX22" fmla="*/ 298185 w 329055"/>
              <a:gd name="connsiteY22" fmla="*/ 171450 h 181964"/>
              <a:gd name="connsiteX23" fmla="*/ 145785 w 329055"/>
              <a:gd name="connsiteY23" fmla="*/ 180975 h 181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29055" h="181964">
                <a:moveTo>
                  <a:pt x="145785" y="180975"/>
                </a:moveTo>
                <a:cubicBezTo>
                  <a:pt x="109273" y="174625"/>
                  <a:pt x="103158" y="146299"/>
                  <a:pt x="79110" y="133350"/>
                </a:cubicBezTo>
                <a:cubicBezTo>
                  <a:pt x="61430" y="123830"/>
                  <a:pt x="21960" y="114300"/>
                  <a:pt x="21960" y="114300"/>
                </a:cubicBezTo>
                <a:cubicBezTo>
                  <a:pt x="15610" y="104775"/>
                  <a:pt x="-8196" y="88501"/>
                  <a:pt x="2910" y="85725"/>
                </a:cubicBezTo>
                <a:cubicBezTo>
                  <a:pt x="40326" y="76371"/>
                  <a:pt x="60793" y="111893"/>
                  <a:pt x="88635" y="123825"/>
                </a:cubicBezTo>
                <a:cubicBezTo>
                  <a:pt x="100667" y="128982"/>
                  <a:pt x="114035" y="130175"/>
                  <a:pt x="126735" y="133350"/>
                </a:cubicBezTo>
                <a:cubicBezTo>
                  <a:pt x="136260" y="139700"/>
                  <a:pt x="150190" y="162639"/>
                  <a:pt x="155310" y="152400"/>
                </a:cubicBezTo>
                <a:cubicBezTo>
                  <a:pt x="172396" y="118228"/>
                  <a:pt x="120489" y="57305"/>
                  <a:pt x="107685" y="38100"/>
                </a:cubicBezTo>
                <a:cubicBezTo>
                  <a:pt x="101335" y="28575"/>
                  <a:pt x="123115" y="55815"/>
                  <a:pt x="126735" y="66675"/>
                </a:cubicBezTo>
                <a:cubicBezTo>
                  <a:pt x="139880" y="106110"/>
                  <a:pt x="130691" y="86896"/>
                  <a:pt x="155310" y="123825"/>
                </a:cubicBezTo>
                <a:cubicBezTo>
                  <a:pt x="169705" y="66244"/>
                  <a:pt x="160695" y="98144"/>
                  <a:pt x="183885" y="28575"/>
                </a:cubicBezTo>
                <a:lnTo>
                  <a:pt x="193410" y="0"/>
                </a:lnTo>
                <a:cubicBezTo>
                  <a:pt x="210873" y="52387"/>
                  <a:pt x="202935" y="9525"/>
                  <a:pt x="183885" y="85725"/>
                </a:cubicBezTo>
                <a:cubicBezTo>
                  <a:pt x="180710" y="98425"/>
                  <a:pt x="163887" y="115970"/>
                  <a:pt x="174360" y="123825"/>
                </a:cubicBezTo>
                <a:cubicBezTo>
                  <a:pt x="187312" y="133539"/>
                  <a:pt x="206110" y="117475"/>
                  <a:pt x="221985" y="114300"/>
                </a:cubicBezTo>
                <a:cubicBezTo>
                  <a:pt x="234685" y="107950"/>
                  <a:pt x="248531" y="103503"/>
                  <a:pt x="260085" y="95250"/>
                </a:cubicBezTo>
                <a:cubicBezTo>
                  <a:pt x="271046" y="87420"/>
                  <a:pt x="275190" y="66675"/>
                  <a:pt x="288660" y="66675"/>
                </a:cubicBezTo>
                <a:cubicBezTo>
                  <a:pt x="298700" y="66675"/>
                  <a:pt x="285407" y="87410"/>
                  <a:pt x="279135" y="95250"/>
                </a:cubicBezTo>
                <a:cubicBezTo>
                  <a:pt x="271984" y="104189"/>
                  <a:pt x="261021" y="109651"/>
                  <a:pt x="250560" y="114300"/>
                </a:cubicBezTo>
                <a:cubicBezTo>
                  <a:pt x="232210" y="122455"/>
                  <a:pt x="193410" y="133350"/>
                  <a:pt x="193410" y="133350"/>
                </a:cubicBezTo>
                <a:cubicBezTo>
                  <a:pt x="202935" y="136525"/>
                  <a:pt x="212046" y="141455"/>
                  <a:pt x="221985" y="142875"/>
                </a:cubicBezTo>
                <a:cubicBezTo>
                  <a:pt x="256702" y="147835"/>
                  <a:pt x="293924" y="140086"/>
                  <a:pt x="326760" y="152400"/>
                </a:cubicBezTo>
                <a:cubicBezTo>
                  <a:pt x="337479" y="156420"/>
                  <a:pt x="307710" y="165100"/>
                  <a:pt x="298185" y="171450"/>
                </a:cubicBezTo>
                <a:cubicBezTo>
                  <a:pt x="168065" y="160607"/>
                  <a:pt x="182297" y="187325"/>
                  <a:pt x="145785" y="180975"/>
                </a:cubicBez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371" name="Freeform 343">
            <a:extLst>
              <a:ext uri="{FF2B5EF4-FFF2-40B4-BE49-F238E27FC236}">
                <a16:creationId xmlns:a16="http://schemas.microsoft.com/office/drawing/2014/main" id="{607A6762-1F9A-4D02-B3A7-EB083A9FEA39}"/>
              </a:ext>
            </a:extLst>
          </p:cNvPr>
          <p:cNvSpPr/>
          <p:nvPr/>
        </p:nvSpPr>
        <p:spPr>
          <a:xfrm>
            <a:off x="1644765" y="4026519"/>
            <a:ext cx="253455" cy="178004"/>
          </a:xfrm>
          <a:custGeom>
            <a:avLst/>
            <a:gdLst>
              <a:gd name="connsiteX0" fmla="*/ 353676 w 619816"/>
              <a:gd name="connsiteY0" fmla="*/ 563526 h 564429"/>
              <a:gd name="connsiteX1" fmla="*/ 279248 w 619816"/>
              <a:gd name="connsiteY1" fmla="*/ 552893 h 564429"/>
              <a:gd name="connsiteX2" fmla="*/ 236718 w 619816"/>
              <a:gd name="connsiteY2" fmla="*/ 531628 h 564429"/>
              <a:gd name="connsiteX3" fmla="*/ 141025 w 619816"/>
              <a:gd name="connsiteY3" fmla="*/ 520995 h 564429"/>
              <a:gd name="connsiteX4" fmla="*/ 66597 w 619816"/>
              <a:gd name="connsiteY4" fmla="*/ 478465 h 564429"/>
              <a:gd name="connsiteX5" fmla="*/ 45332 w 619816"/>
              <a:gd name="connsiteY5" fmla="*/ 446567 h 564429"/>
              <a:gd name="connsiteX6" fmla="*/ 24066 w 619816"/>
              <a:gd name="connsiteY6" fmla="*/ 425302 h 564429"/>
              <a:gd name="connsiteX7" fmla="*/ 24066 w 619816"/>
              <a:gd name="connsiteY7" fmla="*/ 159488 h 564429"/>
              <a:gd name="connsiteX8" fmla="*/ 55964 w 619816"/>
              <a:gd name="connsiteY8" fmla="*/ 148856 h 564429"/>
              <a:gd name="connsiteX9" fmla="*/ 98494 w 619816"/>
              <a:gd name="connsiteY9" fmla="*/ 85060 h 564429"/>
              <a:gd name="connsiteX10" fmla="*/ 130392 w 619816"/>
              <a:gd name="connsiteY10" fmla="*/ 74428 h 564429"/>
              <a:gd name="connsiteX11" fmla="*/ 215453 w 619816"/>
              <a:gd name="connsiteY11" fmla="*/ 31898 h 564429"/>
              <a:gd name="connsiteX12" fmla="*/ 300513 w 619816"/>
              <a:gd name="connsiteY12" fmla="*/ 21265 h 564429"/>
              <a:gd name="connsiteX13" fmla="*/ 417471 w 619816"/>
              <a:gd name="connsiteY13" fmla="*/ 0 h 564429"/>
              <a:gd name="connsiteX14" fmla="*/ 460001 w 619816"/>
              <a:gd name="connsiteY14" fmla="*/ 10633 h 564429"/>
              <a:gd name="connsiteX15" fmla="*/ 523797 w 619816"/>
              <a:gd name="connsiteY15" fmla="*/ 21265 h 564429"/>
              <a:gd name="connsiteX16" fmla="*/ 566327 w 619816"/>
              <a:gd name="connsiteY16" fmla="*/ 63795 h 564429"/>
              <a:gd name="connsiteX17" fmla="*/ 608857 w 619816"/>
              <a:gd name="connsiteY17" fmla="*/ 127591 h 564429"/>
              <a:gd name="connsiteX18" fmla="*/ 608857 w 619816"/>
              <a:gd name="connsiteY18" fmla="*/ 425302 h 564429"/>
              <a:gd name="connsiteX19" fmla="*/ 598225 w 619816"/>
              <a:gd name="connsiteY19" fmla="*/ 457200 h 564429"/>
              <a:gd name="connsiteX20" fmla="*/ 545062 w 619816"/>
              <a:gd name="connsiteY20" fmla="*/ 467833 h 564429"/>
              <a:gd name="connsiteX21" fmla="*/ 513164 w 619816"/>
              <a:gd name="connsiteY21" fmla="*/ 478465 h 564429"/>
              <a:gd name="connsiteX22" fmla="*/ 481266 w 619816"/>
              <a:gd name="connsiteY22" fmla="*/ 478465 h 564429"/>
              <a:gd name="connsiteX23" fmla="*/ 449369 w 619816"/>
              <a:gd name="connsiteY23" fmla="*/ 467833 h 564429"/>
              <a:gd name="connsiteX24" fmla="*/ 438736 w 619816"/>
              <a:gd name="connsiteY24" fmla="*/ 499730 h 564429"/>
              <a:gd name="connsiteX25" fmla="*/ 374941 w 619816"/>
              <a:gd name="connsiteY25" fmla="*/ 520995 h 564429"/>
              <a:gd name="connsiteX26" fmla="*/ 332411 w 619816"/>
              <a:gd name="connsiteY26" fmla="*/ 531628 h 564429"/>
              <a:gd name="connsiteX27" fmla="*/ 353676 w 619816"/>
              <a:gd name="connsiteY27" fmla="*/ 563526 h 564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19816" h="564429">
                <a:moveTo>
                  <a:pt x="353676" y="563526"/>
                </a:moveTo>
                <a:cubicBezTo>
                  <a:pt x="344816" y="567070"/>
                  <a:pt x="303426" y="559487"/>
                  <a:pt x="279248" y="552893"/>
                </a:cubicBezTo>
                <a:cubicBezTo>
                  <a:pt x="263957" y="548723"/>
                  <a:pt x="252162" y="535192"/>
                  <a:pt x="236718" y="531628"/>
                </a:cubicBezTo>
                <a:cubicBezTo>
                  <a:pt x="205446" y="524411"/>
                  <a:pt x="172923" y="524539"/>
                  <a:pt x="141025" y="520995"/>
                </a:cubicBezTo>
                <a:cubicBezTo>
                  <a:pt x="124345" y="512655"/>
                  <a:pt x="81626" y="493495"/>
                  <a:pt x="66597" y="478465"/>
                </a:cubicBezTo>
                <a:cubicBezTo>
                  <a:pt x="57561" y="469429"/>
                  <a:pt x="53315" y="456546"/>
                  <a:pt x="45332" y="446567"/>
                </a:cubicBezTo>
                <a:cubicBezTo>
                  <a:pt x="39070" y="438739"/>
                  <a:pt x="31155" y="432390"/>
                  <a:pt x="24066" y="425302"/>
                </a:cubicBezTo>
                <a:cubicBezTo>
                  <a:pt x="-8277" y="328271"/>
                  <a:pt x="-7766" y="342525"/>
                  <a:pt x="24066" y="159488"/>
                </a:cubicBezTo>
                <a:cubicBezTo>
                  <a:pt x="25986" y="148446"/>
                  <a:pt x="45331" y="152400"/>
                  <a:pt x="55964" y="148856"/>
                </a:cubicBezTo>
                <a:cubicBezTo>
                  <a:pt x="70141" y="127591"/>
                  <a:pt x="74248" y="93142"/>
                  <a:pt x="98494" y="85060"/>
                </a:cubicBezTo>
                <a:cubicBezTo>
                  <a:pt x="109127" y="81516"/>
                  <a:pt x="120189" y="79066"/>
                  <a:pt x="130392" y="74428"/>
                </a:cubicBezTo>
                <a:cubicBezTo>
                  <a:pt x="159251" y="61311"/>
                  <a:pt x="183998" y="35830"/>
                  <a:pt x="215453" y="31898"/>
                </a:cubicBezTo>
                <a:lnTo>
                  <a:pt x="300513" y="21265"/>
                </a:lnTo>
                <a:cubicBezTo>
                  <a:pt x="345370" y="6314"/>
                  <a:pt x="357362" y="0"/>
                  <a:pt x="417471" y="0"/>
                </a:cubicBezTo>
                <a:cubicBezTo>
                  <a:pt x="432084" y="0"/>
                  <a:pt x="445672" y="7767"/>
                  <a:pt x="460001" y="10633"/>
                </a:cubicBezTo>
                <a:cubicBezTo>
                  <a:pt x="481141" y="14861"/>
                  <a:pt x="502532" y="17721"/>
                  <a:pt x="523797" y="21265"/>
                </a:cubicBezTo>
                <a:cubicBezTo>
                  <a:pt x="577924" y="39309"/>
                  <a:pt x="540552" y="17399"/>
                  <a:pt x="566327" y="63795"/>
                </a:cubicBezTo>
                <a:cubicBezTo>
                  <a:pt x="578739" y="86136"/>
                  <a:pt x="608857" y="127591"/>
                  <a:pt x="608857" y="127591"/>
                </a:cubicBezTo>
                <a:cubicBezTo>
                  <a:pt x="620335" y="276795"/>
                  <a:pt x="626302" y="268297"/>
                  <a:pt x="608857" y="425302"/>
                </a:cubicBezTo>
                <a:cubicBezTo>
                  <a:pt x="607619" y="436441"/>
                  <a:pt x="607550" y="450983"/>
                  <a:pt x="598225" y="457200"/>
                </a:cubicBezTo>
                <a:cubicBezTo>
                  <a:pt x="583188" y="467225"/>
                  <a:pt x="562594" y="463450"/>
                  <a:pt x="545062" y="467833"/>
                </a:cubicBezTo>
                <a:cubicBezTo>
                  <a:pt x="534189" y="470551"/>
                  <a:pt x="523797" y="474921"/>
                  <a:pt x="513164" y="478465"/>
                </a:cubicBezTo>
                <a:cubicBezTo>
                  <a:pt x="472298" y="539765"/>
                  <a:pt x="507679" y="504878"/>
                  <a:pt x="481266" y="478465"/>
                </a:cubicBezTo>
                <a:cubicBezTo>
                  <a:pt x="473341" y="470540"/>
                  <a:pt x="460001" y="471377"/>
                  <a:pt x="449369" y="467833"/>
                </a:cubicBezTo>
                <a:cubicBezTo>
                  <a:pt x="445825" y="478465"/>
                  <a:pt x="447856" y="493216"/>
                  <a:pt x="438736" y="499730"/>
                </a:cubicBezTo>
                <a:cubicBezTo>
                  <a:pt x="420496" y="512758"/>
                  <a:pt x="396687" y="515558"/>
                  <a:pt x="374941" y="520995"/>
                </a:cubicBezTo>
                <a:cubicBezTo>
                  <a:pt x="360764" y="524539"/>
                  <a:pt x="342744" y="521295"/>
                  <a:pt x="332411" y="531628"/>
                </a:cubicBezTo>
                <a:cubicBezTo>
                  <a:pt x="326807" y="537232"/>
                  <a:pt x="362536" y="559982"/>
                  <a:pt x="353676" y="563526"/>
                </a:cubicBezTo>
                <a:close/>
              </a:path>
            </a:pathLst>
          </a:cu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72" name="Rectangle 371">
            <a:extLst>
              <a:ext uri="{FF2B5EF4-FFF2-40B4-BE49-F238E27FC236}">
                <a16:creationId xmlns:a16="http://schemas.microsoft.com/office/drawing/2014/main" id="{BF41ECBC-5170-4B1E-AD9B-B0F0D6E0CBE7}"/>
              </a:ext>
            </a:extLst>
          </p:cNvPr>
          <p:cNvSpPr/>
          <p:nvPr/>
        </p:nvSpPr>
        <p:spPr>
          <a:xfrm>
            <a:off x="532841" y="3661701"/>
            <a:ext cx="91564" cy="504644"/>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73" name="Rectangle 372">
            <a:extLst>
              <a:ext uri="{FF2B5EF4-FFF2-40B4-BE49-F238E27FC236}">
                <a16:creationId xmlns:a16="http://schemas.microsoft.com/office/drawing/2014/main" id="{0402440F-37C6-4C0B-9418-FD092CE2AC47}"/>
              </a:ext>
            </a:extLst>
          </p:cNvPr>
          <p:cNvSpPr/>
          <p:nvPr/>
        </p:nvSpPr>
        <p:spPr>
          <a:xfrm>
            <a:off x="6259631" y="3702435"/>
            <a:ext cx="91564" cy="504644"/>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74" name="Rectangle 373">
            <a:extLst>
              <a:ext uri="{FF2B5EF4-FFF2-40B4-BE49-F238E27FC236}">
                <a16:creationId xmlns:a16="http://schemas.microsoft.com/office/drawing/2014/main" id="{FD4C294C-90C0-4794-B824-2C31B15F2EB3}"/>
              </a:ext>
            </a:extLst>
          </p:cNvPr>
          <p:cNvSpPr/>
          <p:nvPr/>
        </p:nvSpPr>
        <p:spPr>
          <a:xfrm>
            <a:off x="527896" y="1441621"/>
            <a:ext cx="5840274" cy="2848045"/>
          </a:xfrm>
          <a:prstGeom prst="rect">
            <a:avLst/>
          </a:prstGeom>
          <a:noFill/>
          <a:ln w="28575">
            <a:solidFill>
              <a:schemeClr val="tx1"/>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Rectangle 1">
            <a:extLst>
              <a:ext uri="{FF2B5EF4-FFF2-40B4-BE49-F238E27FC236}">
                <a16:creationId xmlns:a16="http://schemas.microsoft.com/office/drawing/2014/main" id="{9E04C45E-DEAB-40E6-BE5A-A77A4E3C4D51}"/>
              </a:ext>
            </a:extLst>
          </p:cNvPr>
          <p:cNvSpPr/>
          <p:nvPr/>
        </p:nvSpPr>
        <p:spPr>
          <a:xfrm>
            <a:off x="446351" y="4265600"/>
            <a:ext cx="6049335" cy="338554"/>
          </a:xfrm>
          <a:prstGeom prst="rect">
            <a:avLst/>
          </a:prstGeom>
        </p:spPr>
        <p:txBody>
          <a:bodyPr wrap="square">
            <a:spAutoFit/>
          </a:bodyPr>
          <a:lstStyle/>
          <a:p>
            <a:pPr>
              <a:spcAft>
                <a:spcPts val="0"/>
              </a:spcAft>
            </a:pPr>
            <a:r>
              <a:rPr lang="en-AU" sz="800" b="1" dirty="0">
                <a:latin typeface="Arial Narrow" panose="020B0606020202030204" pitchFamily="34" charset="0"/>
                <a:ea typeface="Times New Roman" panose="02020603050405020304" pitchFamily="18" charset="0"/>
              </a:rPr>
              <a:t>Figure 1: All the sharks in the first catch are pointing to the right. All the sharks in the second catch (recaptures) are in the cave </a:t>
            </a:r>
            <a:r>
              <a:rPr lang="en-AU" sz="800" dirty="0">
                <a:latin typeface="Arial Narrow" panose="020B0606020202030204" pitchFamily="34" charset="0"/>
                <a:ea typeface="Times New Roman" panose="02020603050405020304" pitchFamily="18" charset="0"/>
              </a:rPr>
              <a:t>(although, they may </a:t>
            </a:r>
            <a:r>
              <a:rPr lang="en-AU" sz="800" i="1" dirty="0">
                <a:latin typeface="Arial Narrow" panose="020B0606020202030204" pitchFamily="34" charset="0"/>
                <a:ea typeface="Times New Roman" panose="02020603050405020304" pitchFamily="18" charset="0"/>
              </a:rPr>
              <a:t>not</a:t>
            </a:r>
            <a:r>
              <a:rPr lang="en-AU" sz="800" dirty="0">
                <a:latin typeface="Arial Narrow" panose="020B0606020202030204" pitchFamily="34" charset="0"/>
                <a:ea typeface="Times New Roman" panose="02020603050405020304" pitchFamily="18" charset="0"/>
              </a:rPr>
              <a:t> have been photographed whilst in a cave; and the size of the sharks in Figure 1 are not representative of the size of the sharks in the photographs). </a:t>
            </a:r>
          </a:p>
        </p:txBody>
      </p:sp>
      <p:cxnSp>
        <p:nvCxnSpPr>
          <p:cNvPr id="90" name="Straight Connector 89">
            <a:extLst>
              <a:ext uri="{FF2B5EF4-FFF2-40B4-BE49-F238E27FC236}">
                <a16:creationId xmlns:a16="http://schemas.microsoft.com/office/drawing/2014/main" id="{BF3CDCE8-BCB9-4F38-B022-7B24BEE37714}"/>
              </a:ext>
            </a:extLst>
          </p:cNvPr>
          <p:cNvCxnSpPr/>
          <p:nvPr/>
        </p:nvCxnSpPr>
        <p:spPr>
          <a:xfrm flipH="1">
            <a:off x="482612" y="8817257"/>
            <a:ext cx="5907340" cy="422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92" name="Rectangle 91">
            <a:extLst>
              <a:ext uri="{FF2B5EF4-FFF2-40B4-BE49-F238E27FC236}">
                <a16:creationId xmlns:a16="http://schemas.microsoft.com/office/drawing/2014/main" id="{F2CDC5E6-8FE9-4B25-B356-E2FB4BC43329}"/>
              </a:ext>
            </a:extLst>
          </p:cNvPr>
          <p:cNvSpPr/>
          <p:nvPr/>
        </p:nvSpPr>
        <p:spPr>
          <a:xfrm>
            <a:off x="532454" y="4589320"/>
            <a:ext cx="5848961" cy="353029"/>
          </a:xfrm>
          <a:prstGeom prst="rect">
            <a:avLst/>
          </a:prstGeom>
          <a:solidFill>
            <a:schemeClr val="tx1"/>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4" name="Rectangle 93">
            <a:extLst>
              <a:ext uri="{FF2B5EF4-FFF2-40B4-BE49-F238E27FC236}">
                <a16:creationId xmlns:a16="http://schemas.microsoft.com/office/drawing/2014/main" id="{7094F189-6C69-4913-B1B4-8AE63CBABEB0}"/>
              </a:ext>
            </a:extLst>
          </p:cNvPr>
          <p:cNvSpPr/>
          <p:nvPr/>
        </p:nvSpPr>
        <p:spPr>
          <a:xfrm>
            <a:off x="550534" y="4620157"/>
            <a:ext cx="5848961" cy="261610"/>
          </a:xfrm>
          <a:prstGeom prst="rect">
            <a:avLst/>
          </a:prstGeom>
        </p:spPr>
        <p:txBody>
          <a:bodyPr wrap="square">
            <a:spAutoFit/>
          </a:bodyPr>
          <a:lstStyle/>
          <a:p>
            <a:pPr>
              <a:spcAft>
                <a:spcPts val="0"/>
              </a:spcAft>
            </a:pPr>
            <a:r>
              <a:rPr lang="en-AU" sz="1100" b="1" dirty="0">
                <a:solidFill>
                  <a:schemeClr val="bg1"/>
                </a:solidFill>
                <a:latin typeface="Arial Narrow" panose="020B0606020202030204" pitchFamily="34" charset="0"/>
                <a:ea typeface="Times New Roman" panose="02020603050405020304" pitchFamily="18" charset="0"/>
              </a:rPr>
              <a:t>Activity: Discuss the assumptions that are made when estimating population size using this method.</a:t>
            </a:r>
            <a:endParaRPr lang="en-US" sz="1100" dirty="0">
              <a:solidFill>
                <a:schemeClr val="bg1"/>
              </a:solidFill>
              <a:latin typeface="Arial Narrow" panose="020B0606020202030204" pitchFamily="34" charset="0"/>
              <a:ea typeface="Times New Roman" panose="02020603050405020304" pitchFamily="18" charset="0"/>
            </a:endParaRPr>
          </a:p>
        </p:txBody>
      </p:sp>
      <p:sp>
        <p:nvSpPr>
          <p:cNvPr id="96" name="Rectangle 95">
            <a:extLst>
              <a:ext uri="{FF2B5EF4-FFF2-40B4-BE49-F238E27FC236}">
                <a16:creationId xmlns:a16="http://schemas.microsoft.com/office/drawing/2014/main" id="{D56B2C32-FFC0-416D-A5B6-DE23341F177B}"/>
              </a:ext>
            </a:extLst>
          </p:cNvPr>
          <p:cNvSpPr/>
          <p:nvPr/>
        </p:nvSpPr>
        <p:spPr>
          <a:xfrm>
            <a:off x="409782" y="8479358"/>
            <a:ext cx="6026725" cy="369332"/>
          </a:xfrm>
          <a:prstGeom prst="rect">
            <a:avLst/>
          </a:prstGeom>
        </p:spPr>
        <p:txBody>
          <a:bodyPr wrap="square">
            <a:spAutoFit/>
          </a:bodyPr>
          <a:lstStyle/>
          <a:p>
            <a:r>
              <a:rPr lang="en-AU" sz="600" baseline="30000" dirty="0">
                <a:latin typeface="Arial Narrow" panose="020B0606020202030204" pitchFamily="34" charset="0"/>
              </a:rPr>
              <a:t>{1} </a:t>
            </a:r>
            <a:r>
              <a:rPr lang="en-AU" sz="600" dirty="0">
                <a:latin typeface="Arial Narrow" panose="020B0606020202030204" pitchFamily="34" charset="0"/>
              </a:rPr>
              <a:t>Department of Environment (2014). </a:t>
            </a:r>
            <a:r>
              <a:rPr lang="en-AU" sz="600" i="1" dirty="0">
                <a:latin typeface="Arial Narrow" panose="020B0606020202030204" pitchFamily="34" charset="0"/>
              </a:rPr>
              <a:t>Recovery Plan for the Grey Nurse Shark (</a:t>
            </a:r>
            <a:r>
              <a:rPr lang="en-AU" sz="600" i="1" dirty="0" err="1">
                <a:latin typeface="Arial Narrow" panose="020B0606020202030204" pitchFamily="34" charset="0"/>
              </a:rPr>
              <a:t>Carcharius</a:t>
            </a:r>
            <a:r>
              <a:rPr lang="en-AU" sz="600" i="1" dirty="0">
                <a:latin typeface="Arial Narrow" panose="020B0606020202030204" pitchFamily="34" charset="0"/>
              </a:rPr>
              <a:t> </a:t>
            </a:r>
            <a:r>
              <a:rPr lang="en-AU" sz="600" i="1" dirty="0" err="1">
                <a:latin typeface="Arial Narrow" panose="020B0606020202030204" pitchFamily="34" charset="0"/>
              </a:rPr>
              <a:t>taurus</a:t>
            </a:r>
            <a:r>
              <a:rPr lang="en-AU" sz="600" i="1" dirty="0">
                <a:latin typeface="Arial Narrow" panose="020B0606020202030204" pitchFamily="34" charset="0"/>
              </a:rPr>
              <a:t>). </a:t>
            </a:r>
            <a:r>
              <a:rPr lang="en-AU" sz="600" dirty="0" err="1">
                <a:latin typeface="Arial Narrow" panose="020B0606020202030204" pitchFamily="34" charset="0"/>
              </a:rPr>
              <a:t>Commonweath</a:t>
            </a:r>
            <a:r>
              <a:rPr lang="en-AU" sz="600" dirty="0">
                <a:latin typeface="Arial Narrow" panose="020B0606020202030204" pitchFamily="34" charset="0"/>
              </a:rPr>
              <a:t> of Australia. Accessed 12.05.2019 from: https://www.environment.gov.au/resource/recovery-plan-grey-nurse-shark-carcharias-taurus </a:t>
            </a:r>
          </a:p>
          <a:p>
            <a:r>
              <a:rPr lang="en-AU" sz="600" baseline="30000" dirty="0">
                <a:latin typeface="Arial Narrow" panose="020B0606020202030204" pitchFamily="34" charset="0"/>
              </a:rPr>
              <a:t>[2] </a:t>
            </a:r>
            <a:r>
              <a:rPr lang="en-AU" sz="600" dirty="0">
                <a:latin typeface="Arial Narrow" panose="020B0606020202030204" pitchFamily="34" charset="0"/>
              </a:rPr>
              <a:t>Methodology © Dr. Carley Kilpatrick from Grey Nurse Shark Watch - Reef Check Australia at https://www.reefcheckaustralia.org/grey_nurse_shark_watch</a:t>
            </a:r>
          </a:p>
        </p:txBody>
      </p:sp>
    </p:spTree>
    <p:extLst>
      <p:ext uri="{BB962C8B-B14F-4D97-AF65-F5344CB8AC3E}">
        <p14:creationId xmlns:p14="http://schemas.microsoft.com/office/powerpoint/2010/main" val="416429116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7"/>
          <p:cNvSpPr txBox="1"/>
          <p:nvPr/>
        </p:nvSpPr>
        <p:spPr>
          <a:xfrm>
            <a:off x="5486430" y="14613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
        <p:nvSpPr>
          <p:cNvPr id="3" name="TextBox 2"/>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12" name="TextBox 36"/>
          <p:cNvSpPr txBox="1"/>
          <p:nvPr/>
        </p:nvSpPr>
        <p:spPr>
          <a:xfrm>
            <a:off x="5876474" y="8805118"/>
            <a:ext cx="52124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100" dirty="0">
                <a:latin typeface="Arial Narrow" pitchFamily="34" charset="0"/>
              </a:rPr>
              <a:t>147</a:t>
            </a:r>
            <a:endParaRPr lang="en-AU" sz="1100" dirty="0">
              <a:latin typeface="Arial Narrow" pitchFamily="34" charset="0"/>
            </a:endParaRPr>
          </a:p>
        </p:txBody>
      </p:sp>
      <p:sp>
        <p:nvSpPr>
          <p:cNvPr id="57" name="TextBox 36"/>
          <p:cNvSpPr txBox="1"/>
          <p:nvPr/>
        </p:nvSpPr>
        <p:spPr>
          <a:xfrm>
            <a:off x="463269" y="8810616"/>
            <a:ext cx="219901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2019 	                                               </a:t>
            </a:r>
            <a:endParaRPr lang="en-AU" sz="1100" b="1" dirty="0">
              <a:latin typeface="Arial Narrow" pitchFamily="34" charset="0"/>
            </a:endParaRPr>
          </a:p>
        </p:txBody>
      </p:sp>
      <p:cxnSp>
        <p:nvCxnSpPr>
          <p:cNvPr id="19" name="Straight Connector 18"/>
          <p:cNvCxnSpPr/>
          <p:nvPr/>
        </p:nvCxnSpPr>
        <p:spPr>
          <a:xfrm flipH="1">
            <a:off x="482612" y="8817257"/>
            <a:ext cx="5907340" cy="422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9" name="TextBox 58">
            <a:extLst>
              <a:ext uri="{FF2B5EF4-FFF2-40B4-BE49-F238E27FC236}">
                <a16:creationId xmlns:a16="http://schemas.microsoft.com/office/drawing/2014/main" id="{B47AF8B6-8FB8-4F6E-8771-2ABC2CA0462D}"/>
              </a:ext>
            </a:extLst>
          </p:cNvPr>
          <p:cNvSpPr txBox="1"/>
          <p:nvPr/>
        </p:nvSpPr>
        <p:spPr>
          <a:xfrm>
            <a:off x="1374209" y="82118"/>
            <a:ext cx="4112222" cy="553998"/>
          </a:xfrm>
          <a:prstGeom prst="rect">
            <a:avLst/>
          </a:prstGeom>
          <a:noFill/>
        </p:spPr>
        <p:txBody>
          <a:bodyPr wrap="square" rtlCol="0">
            <a:spAutoFit/>
          </a:bodyPr>
          <a:lstStyle/>
          <a:p>
            <a:r>
              <a:rPr lang="en-US" b="1" dirty="0">
                <a:latin typeface="Arial Narrow" pitchFamily="34" charset="0"/>
              </a:rPr>
              <a:t>Australian Fishing Zone – </a:t>
            </a:r>
            <a:r>
              <a:rPr lang="en-US" sz="1200" dirty="0">
                <a:latin typeface="Arial Narrow" pitchFamily="34" charset="0"/>
              </a:rPr>
              <a:t>Identify the Australian Fishing Zone (AFZ)</a:t>
            </a:r>
            <a:r>
              <a:rPr lang="en-US" sz="1200" b="1" dirty="0">
                <a:latin typeface="Arial Narrow" panose="020B0606020202030204" pitchFamily="34" charset="0"/>
              </a:rPr>
              <a:t> </a:t>
            </a:r>
            <a:endParaRPr lang="en-US" sz="1200" i="1" dirty="0">
              <a:latin typeface="Arial Narrow" pitchFamily="34" charset="0"/>
            </a:endParaRPr>
          </a:p>
        </p:txBody>
      </p:sp>
      <p:sp>
        <p:nvSpPr>
          <p:cNvPr id="60" name="TextBox 36">
            <a:extLst>
              <a:ext uri="{FF2B5EF4-FFF2-40B4-BE49-F238E27FC236}">
                <a16:creationId xmlns:a16="http://schemas.microsoft.com/office/drawing/2014/main" id="{6DC2C05C-35D8-49B4-804A-8B8A559A864A}"/>
              </a:ext>
            </a:extLst>
          </p:cNvPr>
          <p:cNvSpPr txBox="1"/>
          <p:nvPr/>
        </p:nvSpPr>
        <p:spPr>
          <a:xfrm>
            <a:off x="2286712" y="8805118"/>
            <a:ext cx="3734575"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Unit 4. Topic 2. Subject Matter: Australia’s Fisheries Management</a:t>
            </a:r>
            <a:endParaRPr lang="en-AU" sz="1100" b="1" dirty="0">
              <a:latin typeface="Arial Narrow" pitchFamily="34" charset="0"/>
            </a:endParaRPr>
          </a:p>
        </p:txBody>
      </p:sp>
      <p:sp>
        <p:nvSpPr>
          <p:cNvPr id="17" name="TextBox 16">
            <a:extLst>
              <a:ext uri="{FF2B5EF4-FFF2-40B4-BE49-F238E27FC236}">
                <a16:creationId xmlns:a16="http://schemas.microsoft.com/office/drawing/2014/main" id="{EF79B1A8-AC97-4449-84BA-7300F5F2C191}"/>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11" name="Rectangle 10">
            <a:extLst>
              <a:ext uri="{FF2B5EF4-FFF2-40B4-BE49-F238E27FC236}">
                <a16:creationId xmlns:a16="http://schemas.microsoft.com/office/drawing/2014/main" id="{1E431F13-8284-4DA4-A9C2-C433D413D802}"/>
              </a:ext>
            </a:extLst>
          </p:cNvPr>
          <p:cNvSpPr/>
          <p:nvPr/>
        </p:nvSpPr>
        <p:spPr>
          <a:xfrm>
            <a:off x="508863" y="979454"/>
            <a:ext cx="5863484" cy="2000548"/>
          </a:xfrm>
          <a:prstGeom prst="rect">
            <a:avLst/>
          </a:prstGeom>
          <a:solidFill>
            <a:schemeClr val="bg1">
              <a:lumMod val="85000"/>
            </a:schemeClr>
          </a:solidFill>
        </p:spPr>
        <p:txBody>
          <a:bodyPr wrap="square">
            <a:spAutoFit/>
          </a:bodyPr>
          <a:lstStyle/>
          <a:p>
            <a:r>
              <a:rPr lang="en-AU" sz="1200" dirty="0">
                <a:latin typeface="Arial Narrow" panose="020B0606020202030204" pitchFamily="34" charset="0"/>
              </a:rPr>
              <a:t>The </a:t>
            </a:r>
            <a:r>
              <a:rPr lang="en-AU" sz="1200" b="1" dirty="0">
                <a:latin typeface="Arial Narrow" panose="020B0606020202030204" pitchFamily="34" charset="0"/>
              </a:rPr>
              <a:t>Australian Fishing Zone </a:t>
            </a:r>
            <a:r>
              <a:rPr lang="en-AU" sz="1200" dirty="0">
                <a:latin typeface="Arial Narrow" panose="020B0606020202030204" pitchFamily="34" charset="0"/>
              </a:rPr>
              <a:t>is defined as follows in the </a:t>
            </a:r>
            <a:r>
              <a:rPr lang="en-AU" sz="1200" b="1" dirty="0">
                <a:latin typeface="Arial Narrow" panose="020B0606020202030204" pitchFamily="34" charset="0"/>
              </a:rPr>
              <a:t>Fisheries Management Act 1991</a:t>
            </a:r>
            <a:r>
              <a:rPr lang="en-AU" sz="1200" baseline="30000" dirty="0">
                <a:latin typeface="Arial Narrow" panose="020B0606020202030204" pitchFamily="34" charset="0"/>
              </a:rPr>
              <a:t>[1]</a:t>
            </a:r>
            <a:endParaRPr lang="en-AU" sz="1200" dirty="0">
              <a:latin typeface="Arial Narrow" panose="020B0606020202030204" pitchFamily="34" charset="0"/>
            </a:endParaRPr>
          </a:p>
          <a:p>
            <a:endParaRPr lang="en-US" sz="500" dirty="0">
              <a:latin typeface="Arial Narrow" panose="020B0606020202030204" pitchFamily="34" charset="0"/>
            </a:endParaRPr>
          </a:p>
          <a:p>
            <a:r>
              <a:rPr lang="en-US" sz="1200" dirty="0">
                <a:latin typeface="Arial Narrow" panose="020B0606020202030204" pitchFamily="34" charset="0"/>
              </a:rPr>
              <a:t>                         	(a)  the waters adjacent to Australia within the outer limits of the </a:t>
            </a:r>
          </a:p>
          <a:p>
            <a:r>
              <a:rPr lang="en-US" sz="1200" b="1" dirty="0">
                <a:latin typeface="Arial Narrow" panose="020B0606020202030204" pitchFamily="34" charset="0"/>
              </a:rPr>
              <a:t>	exclusive economic zone </a:t>
            </a:r>
            <a:r>
              <a:rPr lang="en-US" sz="1200" dirty="0">
                <a:latin typeface="Arial Narrow" panose="020B0606020202030204" pitchFamily="34" charset="0"/>
              </a:rPr>
              <a:t>adjacent to the coast of Australia; and</a:t>
            </a:r>
          </a:p>
          <a:p>
            <a:endParaRPr lang="en-US" sz="500" dirty="0">
              <a:latin typeface="Arial Narrow" panose="020B0606020202030204" pitchFamily="34" charset="0"/>
            </a:endParaRPr>
          </a:p>
          <a:p>
            <a:endParaRPr lang="en-US" sz="300" dirty="0">
              <a:latin typeface="Arial Narrow" panose="020B0606020202030204" pitchFamily="34" charset="0"/>
            </a:endParaRPr>
          </a:p>
          <a:p>
            <a:r>
              <a:rPr lang="en-US" sz="1200" dirty="0">
                <a:latin typeface="Arial Narrow" panose="020B0606020202030204" pitchFamily="34" charset="0"/>
              </a:rPr>
              <a:t>	(b) the waters adjacent to each external territory within the outer limits of the 	exclusive economic zone adjacent to the coast of the external Territory;</a:t>
            </a:r>
          </a:p>
          <a:p>
            <a:endParaRPr lang="en-US" sz="500" dirty="0">
              <a:latin typeface="Arial Narrow" panose="020B0606020202030204" pitchFamily="34" charset="0"/>
            </a:endParaRPr>
          </a:p>
          <a:p>
            <a:r>
              <a:rPr lang="en-US" sz="1200" dirty="0">
                <a:latin typeface="Arial Narrow" panose="020B0606020202030204" pitchFamily="34" charset="0"/>
              </a:rPr>
              <a:t>	but does </a:t>
            </a:r>
            <a:r>
              <a:rPr lang="en-US" sz="1200" b="1" dirty="0">
                <a:latin typeface="Arial Narrow" panose="020B0606020202030204" pitchFamily="34" charset="0"/>
              </a:rPr>
              <a:t>not</a:t>
            </a:r>
            <a:r>
              <a:rPr lang="en-US" sz="1200" dirty="0">
                <a:latin typeface="Arial Narrow" panose="020B0606020202030204" pitchFamily="34" charset="0"/>
              </a:rPr>
              <a:t> include:</a:t>
            </a:r>
          </a:p>
          <a:p>
            <a:endParaRPr lang="en-US" sz="500" dirty="0">
              <a:latin typeface="Arial Narrow" panose="020B0606020202030204" pitchFamily="34" charset="0"/>
            </a:endParaRPr>
          </a:p>
          <a:p>
            <a:r>
              <a:rPr lang="en-US" sz="1200" dirty="0">
                <a:latin typeface="Arial Narrow" panose="020B0606020202030204" pitchFamily="34" charset="0"/>
              </a:rPr>
              <a:t>                     	(c)  </a:t>
            </a:r>
            <a:r>
              <a:rPr lang="en-US" sz="1200" b="1" dirty="0">
                <a:latin typeface="Arial Narrow" panose="020B0606020202030204" pitchFamily="34" charset="0"/>
              </a:rPr>
              <a:t>coastal waters </a:t>
            </a:r>
            <a:r>
              <a:rPr lang="en-US" sz="1200" dirty="0">
                <a:latin typeface="Arial Narrow" panose="020B0606020202030204" pitchFamily="34" charset="0"/>
              </a:rPr>
              <a:t>of, or waters within the limits of, a State or internal Territory; or</a:t>
            </a:r>
          </a:p>
          <a:p>
            <a:endParaRPr lang="en-US" sz="500" dirty="0">
              <a:latin typeface="Arial Narrow" panose="020B0606020202030204" pitchFamily="34" charset="0"/>
            </a:endParaRPr>
          </a:p>
          <a:p>
            <a:r>
              <a:rPr lang="en-US" sz="1200" dirty="0">
                <a:latin typeface="Arial Narrow" panose="020B0606020202030204" pitchFamily="34" charset="0"/>
              </a:rPr>
              <a:t>                     	(d)  waters that are excepted waters</a:t>
            </a:r>
            <a:r>
              <a:rPr lang="en-AU" sz="1200" dirty="0">
                <a:latin typeface="Arial Narrow" panose="020B0606020202030204" pitchFamily="34" charset="0"/>
              </a:rPr>
              <a:t> (specified by Proclamation under section 11) </a:t>
            </a:r>
            <a:endParaRPr lang="en-US" sz="1200" dirty="0">
              <a:latin typeface="Arial Narrow" panose="020B0606020202030204" pitchFamily="34" charset="0"/>
            </a:endParaRPr>
          </a:p>
        </p:txBody>
      </p:sp>
      <p:cxnSp>
        <p:nvCxnSpPr>
          <p:cNvPr id="13" name="Straight Connector 12">
            <a:extLst>
              <a:ext uri="{FF2B5EF4-FFF2-40B4-BE49-F238E27FC236}">
                <a16:creationId xmlns:a16="http://schemas.microsoft.com/office/drawing/2014/main" id="{2145464A-678A-49CD-B54D-6CA5A4BA02FA}"/>
              </a:ext>
            </a:extLst>
          </p:cNvPr>
          <p:cNvCxnSpPr/>
          <p:nvPr/>
        </p:nvCxnSpPr>
        <p:spPr>
          <a:xfrm flipH="1">
            <a:off x="497258" y="2980002"/>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0CB6EBFB-3604-401A-A195-BBB8010310EE}"/>
              </a:ext>
            </a:extLst>
          </p:cNvPr>
          <p:cNvSpPr/>
          <p:nvPr/>
        </p:nvSpPr>
        <p:spPr>
          <a:xfrm>
            <a:off x="426995" y="8195825"/>
            <a:ext cx="6204775" cy="630942"/>
          </a:xfrm>
          <a:prstGeom prst="rect">
            <a:avLst/>
          </a:prstGeom>
        </p:spPr>
        <p:txBody>
          <a:bodyPr wrap="square">
            <a:spAutoFit/>
          </a:bodyPr>
          <a:lstStyle/>
          <a:p>
            <a:r>
              <a:rPr lang="en-AU" sz="700" baseline="30000" dirty="0">
                <a:latin typeface="Arial Narrow" panose="020B0606020202030204" pitchFamily="34" charset="0"/>
              </a:rPr>
              <a:t>{1} </a:t>
            </a:r>
            <a:r>
              <a:rPr lang="en-AU" sz="700" dirty="0">
                <a:latin typeface="Arial Narrow" panose="020B0606020202030204" pitchFamily="34" charset="0"/>
              </a:rPr>
              <a:t>Federal Register of Legislation (2017). </a:t>
            </a:r>
            <a:r>
              <a:rPr lang="en-AU" sz="700" i="1" dirty="0">
                <a:latin typeface="Arial Narrow" panose="020B0606020202030204" pitchFamily="34" charset="0"/>
              </a:rPr>
              <a:t>Fisheries Management Act No. 162 of 1991 as amended, taking into account amendments up to Fisheries Legislation Amendment (Representation) Act 2017</a:t>
            </a:r>
            <a:r>
              <a:rPr lang="en-AU" sz="700" dirty="0">
                <a:latin typeface="Arial Narrow" panose="020B0606020202030204" pitchFamily="34" charset="0"/>
              </a:rPr>
              <a:t>. Australian Government. Accessed 18.05.2019 from: https://www.legislation.gov.au/Details/C2017C00363</a:t>
            </a:r>
            <a:br>
              <a:rPr lang="en-AU" sz="700" dirty="0">
                <a:latin typeface="Arial Narrow" panose="020B0606020202030204" pitchFamily="34" charset="0"/>
              </a:rPr>
            </a:br>
            <a:r>
              <a:rPr lang="en-AU" sz="700" baseline="30000" dirty="0">
                <a:latin typeface="Arial Narrow" panose="020B0606020202030204" pitchFamily="34" charset="0"/>
              </a:rPr>
              <a:t>[2] </a:t>
            </a:r>
            <a:r>
              <a:rPr lang="en-AU" sz="700" i="1" dirty="0">
                <a:latin typeface="Arial Narrow" panose="020B0606020202030204" pitchFamily="34" charset="0"/>
                <a:sym typeface="Wingdings" panose="05000000000000000000" pitchFamily="2" charset="2"/>
              </a:rPr>
              <a:t>Note: </a:t>
            </a:r>
            <a:r>
              <a:rPr lang="en-AU" sz="700" dirty="0">
                <a:latin typeface="Arial Narrow" panose="020B0606020202030204" pitchFamily="34" charset="0"/>
                <a:sym typeface="Wingdings" panose="05000000000000000000" pitchFamily="2" charset="2"/>
              </a:rPr>
              <a:t>in some places, </a:t>
            </a:r>
            <a:r>
              <a:rPr lang="en-AU" sz="700" i="1" dirty="0">
                <a:latin typeface="Arial Narrow" panose="020B0606020202030204" pitchFamily="34" charset="0"/>
                <a:sym typeface="Wingdings" panose="05000000000000000000" pitchFamily="2" charset="2"/>
              </a:rPr>
              <a:t>coastal waters </a:t>
            </a:r>
            <a:r>
              <a:rPr lang="en-AU" sz="700" dirty="0">
                <a:latin typeface="Arial Narrow" panose="020B0606020202030204" pitchFamily="34" charset="0"/>
                <a:sym typeface="Wingdings" panose="05000000000000000000" pitchFamily="2" charset="2"/>
              </a:rPr>
              <a:t>stretch out further than 3 nautical miles, but never more than 12 nautical miles</a:t>
            </a:r>
            <a:r>
              <a:rPr lang="en-AU" sz="700" b="1" dirty="0">
                <a:latin typeface="Arial Narrow" panose="020B0606020202030204" pitchFamily="34" charset="0"/>
                <a:sym typeface="Wingdings" panose="05000000000000000000" pitchFamily="2" charset="2"/>
              </a:rPr>
              <a:t>.</a:t>
            </a:r>
            <a:endParaRPr lang="en-AU" sz="700" dirty="0">
              <a:latin typeface="Arial Narrow" panose="020B0606020202030204" pitchFamily="34" charset="0"/>
            </a:endParaRPr>
          </a:p>
          <a:p>
            <a:r>
              <a:rPr lang="en-AU" sz="700" baseline="30000" dirty="0">
                <a:latin typeface="Arial Narrow" panose="020B0606020202030204" pitchFamily="34" charset="0"/>
              </a:rPr>
              <a:t>[3] </a:t>
            </a:r>
            <a:r>
              <a:rPr lang="en-AU" sz="700" dirty="0">
                <a:latin typeface="Arial Narrow" panose="020B0606020202030204" pitchFamily="34" charset="0"/>
              </a:rPr>
              <a:t>Oceans and the Law of the Sea (2018). </a:t>
            </a:r>
            <a:r>
              <a:rPr lang="en-AU" sz="700" i="1" dirty="0">
                <a:latin typeface="Arial Narrow" panose="020B0606020202030204" pitchFamily="34" charset="0"/>
              </a:rPr>
              <a:t>The United Nations Convention on the Law of the Sea (A historical perspective). </a:t>
            </a:r>
            <a:r>
              <a:rPr lang="en-AU" sz="700" dirty="0">
                <a:latin typeface="Arial Narrow" panose="020B0606020202030204" pitchFamily="34" charset="0"/>
              </a:rPr>
              <a:t>United Nations. Accessed: 18.05.2019 from: https://www.un.org/Depts/los/index.htm</a:t>
            </a:r>
          </a:p>
        </p:txBody>
      </p:sp>
      <p:cxnSp>
        <p:nvCxnSpPr>
          <p:cNvPr id="21" name="Straight Connector 20">
            <a:extLst>
              <a:ext uri="{FF2B5EF4-FFF2-40B4-BE49-F238E27FC236}">
                <a16:creationId xmlns:a16="http://schemas.microsoft.com/office/drawing/2014/main" id="{E76F7DD2-2AB8-41D0-B997-90083C4E826F}"/>
              </a:ext>
            </a:extLst>
          </p:cNvPr>
          <p:cNvCxnSpPr/>
          <p:nvPr/>
        </p:nvCxnSpPr>
        <p:spPr>
          <a:xfrm flipH="1">
            <a:off x="508863" y="969600"/>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F941B63C-8CAA-4378-B891-CE2A18C83FA4}"/>
              </a:ext>
            </a:extLst>
          </p:cNvPr>
          <p:cNvSpPr/>
          <p:nvPr/>
        </p:nvSpPr>
        <p:spPr>
          <a:xfrm>
            <a:off x="497258" y="6937396"/>
            <a:ext cx="5863484" cy="636044"/>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3" name="Rectangle 22">
            <a:extLst>
              <a:ext uri="{FF2B5EF4-FFF2-40B4-BE49-F238E27FC236}">
                <a16:creationId xmlns:a16="http://schemas.microsoft.com/office/drawing/2014/main" id="{6AE1A373-AE70-4396-ABCD-90A0F7F47FEA}"/>
              </a:ext>
            </a:extLst>
          </p:cNvPr>
          <p:cNvSpPr/>
          <p:nvPr/>
        </p:nvSpPr>
        <p:spPr>
          <a:xfrm>
            <a:off x="497258" y="6959324"/>
            <a:ext cx="5842022" cy="276999"/>
          </a:xfrm>
          <a:prstGeom prst="rect">
            <a:avLst/>
          </a:prstGeom>
        </p:spPr>
        <p:txBody>
          <a:bodyPr wrap="square">
            <a:spAutoFit/>
          </a:bodyPr>
          <a:lstStyle/>
          <a:p>
            <a:pPr>
              <a:spcAft>
                <a:spcPts val="0"/>
              </a:spcAft>
            </a:pPr>
            <a:r>
              <a:rPr lang="en-AU" sz="1200" b="1" dirty="0">
                <a:latin typeface="Arial Narrow" panose="020B0606020202030204" pitchFamily="34" charset="0"/>
                <a:ea typeface="Times New Roman" panose="02020603050405020304" pitchFamily="18" charset="0"/>
              </a:rPr>
              <a:t>Q. What does UNCLOS stand for? Ans.</a:t>
            </a:r>
            <a:r>
              <a:rPr lang="en-AU" sz="800" dirty="0">
                <a:latin typeface="Arial Narrow" panose="020B0606020202030204" pitchFamily="34" charset="0"/>
                <a:ea typeface="Times New Roman" panose="02020603050405020304" pitchFamily="18" charset="0"/>
              </a:rPr>
              <a:t>  </a:t>
            </a:r>
            <a:endParaRPr lang="en-US" sz="800" dirty="0">
              <a:latin typeface="Arial Narrow" panose="020B0606020202030204" pitchFamily="34" charset="0"/>
              <a:ea typeface="Times New Roman" panose="02020603050405020304" pitchFamily="18" charset="0"/>
            </a:endParaRPr>
          </a:p>
        </p:txBody>
      </p:sp>
      <p:sp>
        <p:nvSpPr>
          <p:cNvPr id="24" name="Rectangle 23">
            <a:extLst>
              <a:ext uri="{FF2B5EF4-FFF2-40B4-BE49-F238E27FC236}">
                <a16:creationId xmlns:a16="http://schemas.microsoft.com/office/drawing/2014/main" id="{FE1F248C-7F47-4B40-9386-2655E438B397}"/>
              </a:ext>
            </a:extLst>
          </p:cNvPr>
          <p:cNvSpPr/>
          <p:nvPr/>
        </p:nvSpPr>
        <p:spPr>
          <a:xfrm>
            <a:off x="540345" y="7214073"/>
            <a:ext cx="5762780" cy="276999"/>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200" dirty="0">
                <a:solidFill>
                  <a:schemeClr val="tx1">
                    <a:lumMod val="65000"/>
                    <a:lumOff val="35000"/>
                  </a:schemeClr>
                </a:solidFill>
                <a:latin typeface="Comic Sans MS" panose="030F0702030302020204" pitchFamily="66" charset="0"/>
              </a:rPr>
              <a:t> The United Nations Convention on the Law of the Sea</a:t>
            </a:r>
          </a:p>
        </p:txBody>
      </p:sp>
      <p:cxnSp>
        <p:nvCxnSpPr>
          <p:cNvPr id="26" name="Straight Connector 25">
            <a:extLst>
              <a:ext uri="{FF2B5EF4-FFF2-40B4-BE49-F238E27FC236}">
                <a16:creationId xmlns:a16="http://schemas.microsoft.com/office/drawing/2014/main" id="{E8F8B815-1544-4A94-ADB2-3E6773E20A25}"/>
              </a:ext>
            </a:extLst>
          </p:cNvPr>
          <p:cNvCxnSpPr/>
          <p:nvPr/>
        </p:nvCxnSpPr>
        <p:spPr>
          <a:xfrm flipH="1">
            <a:off x="507244" y="5292080"/>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D0FB270C-50E2-40BC-8D06-CF2E0985E06C}"/>
              </a:ext>
            </a:extLst>
          </p:cNvPr>
          <p:cNvSpPr/>
          <p:nvPr/>
        </p:nvSpPr>
        <p:spPr>
          <a:xfrm>
            <a:off x="507301" y="4603489"/>
            <a:ext cx="5848632" cy="605777"/>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8" name="Rectangle 27">
            <a:extLst>
              <a:ext uri="{FF2B5EF4-FFF2-40B4-BE49-F238E27FC236}">
                <a16:creationId xmlns:a16="http://schemas.microsoft.com/office/drawing/2014/main" id="{DEE04EBF-F55A-4A52-9C12-D70C09A6D6A0}"/>
              </a:ext>
            </a:extLst>
          </p:cNvPr>
          <p:cNvSpPr/>
          <p:nvPr/>
        </p:nvSpPr>
        <p:spPr>
          <a:xfrm>
            <a:off x="516531" y="4605244"/>
            <a:ext cx="5842022" cy="276999"/>
          </a:xfrm>
          <a:prstGeom prst="rect">
            <a:avLst/>
          </a:prstGeom>
        </p:spPr>
        <p:txBody>
          <a:bodyPr wrap="square">
            <a:spAutoFit/>
          </a:bodyPr>
          <a:lstStyle/>
          <a:p>
            <a:pPr>
              <a:spcAft>
                <a:spcPts val="0"/>
              </a:spcAft>
            </a:pPr>
            <a:r>
              <a:rPr lang="en-AU" sz="1200" b="1" dirty="0">
                <a:latin typeface="Arial Narrow" panose="020B0606020202030204" pitchFamily="34" charset="0"/>
                <a:ea typeface="Times New Roman" panose="02020603050405020304" pitchFamily="18" charset="0"/>
              </a:rPr>
              <a:t>Q. How many nautical miles offshore does the AFZ (usually) start and finish? Ans.</a:t>
            </a:r>
            <a:r>
              <a:rPr lang="en-AU" sz="800" dirty="0">
                <a:latin typeface="Arial Narrow" panose="020B0606020202030204" pitchFamily="34" charset="0"/>
                <a:ea typeface="Times New Roman" panose="02020603050405020304" pitchFamily="18" charset="0"/>
              </a:rPr>
              <a:t>  </a:t>
            </a:r>
            <a:endParaRPr lang="en-US" sz="800" dirty="0">
              <a:latin typeface="Arial Narrow" panose="020B0606020202030204" pitchFamily="34" charset="0"/>
              <a:ea typeface="Times New Roman" panose="02020603050405020304" pitchFamily="18" charset="0"/>
            </a:endParaRPr>
          </a:p>
        </p:txBody>
      </p:sp>
      <p:sp>
        <p:nvSpPr>
          <p:cNvPr id="29" name="Rectangle 28">
            <a:extLst>
              <a:ext uri="{FF2B5EF4-FFF2-40B4-BE49-F238E27FC236}">
                <a16:creationId xmlns:a16="http://schemas.microsoft.com/office/drawing/2014/main" id="{21578ECF-1A00-4CBF-AD3E-BFFDBDEBD3E8}"/>
              </a:ext>
            </a:extLst>
          </p:cNvPr>
          <p:cNvSpPr/>
          <p:nvPr/>
        </p:nvSpPr>
        <p:spPr>
          <a:xfrm>
            <a:off x="587207" y="4871690"/>
            <a:ext cx="5710029" cy="276999"/>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200" dirty="0">
                <a:solidFill>
                  <a:schemeClr val="tx1">
                    <a:lumMod val="65000"/>
                    <a:lumOff val="35000"/>
                  </a:schemeClr>
                </a:solidFill>
                <a:latin typeface="Comic Sans MS" panose="030F0702030302020204" pitchFamily="66" charset="0"/>
              </a:rPr>
              <a:t> The AFC (usually) starts at 3nm and finishes at 200nm.</a:t>
            </a:r>
          </a:p>
        </p:txBody>
      </p:sp>
      <p:sp>
        <p:nvSpPr>
          <p:cNvPr id="25" name="Oval 24">
            <a:extLst>
              <a:ext uri="{FF2B5EF4-FFF2-40B4-BE49-F238E27FC236}">
                <a16:creationId xmlns:a16="http://schemas.microsoft.com/office/drawing/2014/main" id="{533CE27B-9043-4199-A570-7FB8ACE94672}"/>
              </a:ext>
            </a:extLst>
          </p:cNvPr>
          <p:cNvSpPr/>
          <p:nvPr/>
        </p:nvSpPr>
        <p:spPr>
          <a:xfrm>
            <a:off x="2662285" y="420982"/>
            <a:ext cx="176053" cy="15005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30" name="TextBox 29">
            <a:extLst>
              <a:ext uri="{FF2B5EF4-FFF2-40B4-BE49-F238E27FC236}">
                <a16:creationId xmlns:a16="http://schemas.microsoft.com/office/drawing/2014/main" id="{84C2459B-C295-4673-A615-46B0E44952AB}"/>
              </a:ext>
            </a:extLst>
          </p:cNvPr>
          <p:cNvSpPr txBox="1"/>
          <p:nvPr/>
        </p:nvSpPr>
        <p:spPr>
          <a:xfrm>
            <a:off x="2579068" y="403177"/>
            <a:ext cx="388137" cy="184666"/>
          </a:xfrm>
          <a:prstGeom prst="rect">
            <a:avLst/>
          </a:prstGeom>
          <a:noFill/>
        </p:spPr>
        <p:txBody>
          <a:bodyPr wrap="square" rtlCol="0">
            <a:spAutoFit/>
          </a:bodyPr>
          <a:lstStyle/>
          <a:p>
            <a:r>
              <a:rPr lang="en-AU" sz="600" b="1" dirty="0">
                <a:solidFill>
                  <a:schemeClr val="bg1"/>
                </a:solidFill>
                <a:latin typeface="Arial Narrow" panose="020B0606020202030204" pitchFamily="34" charset="0"/>
              </a:rPr>
              <a:t>T147</a:t>
            </a:r>
          </a:p>
        </p:txBody>
      </p:sp>
      <p:sp>
        <p:nvSpPr>
          <p:cNvPr id="44" name="Rectangle 43">
            <a:extLst>
              <a:ext uri="{FF2B5EF4-FFF2-40B4-BE49-F238E27FC236}">
                <a16:creationId xmlns:a16="http://schemas.microsoft.com/office/drawing/2014/main" id="{2FCB227A-65D7-4B1A-953D-B082E391DC87}"/>
              </a:ext>
            </a:extLst>
          </p:cNvPr>
          <p:cNvSpPr/>
          <p:nvPr/>
        </p:nvSpPr>
        <p:spPr>
          <a:xfrm>
            <a:off x="1193859" y="3889560"/>
            <a:ext cx="4827427" cy="537869"/>
          </a:xfrm>
          <a:prstGeom prst="rect">
            <a:avLst/>
          </a:prstGeom>
          <a:solidFill>
            <a:schemeClr val="bg1">
              <a:lumMod val="8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9" name="Rectangle 48">
            <a:extLst>
              <a:ext uri="{FF2B5EF4-FFF2-40B4-BE49-F238E27FC236}">
                <a16:creationId xmlns:a16="http://schemas.microsoft.com/office/drawing/2014/main" id="{E96A2A32-CCB3-4337-8C31-977DA32C7154}"/>
              </a:ext>
            </a:extLst>
          </p:cNvPr>
          <p:cNvSpPr/>
          <p:nvPr/>
        </p:nvSpPr>
        <p:spPr>
          <a:xfrm>
            <a:off x="507301" y="3062082"/>
            <a:ext cx="5848632" cy="143205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50" name="Freeform: Shape 49">
            <a:extLst>
              <a:ext uri="{FF2B5EF4-FFF2-40B4-BE49-F238E27FC236}">
                <a16:creationId xmlns:a16="http://schemas.microsoft.com/office/drawing/2014/main" id="{2B9E9E46-1C29-4DD6-8BF1-509732B15F2A}"/>
              </a:ext>
            </a:extLst>
          </p:cNvPr>
          <p:cNvSpPr/>
          <p:nvPr/>
        </p:nvSpPr>
        <p:spPr>
          <a:xfrm>
            <a:off x="502102" y="3869396"/>
            <a:ext cx="5840109" cy="46780"/>
          </a:xfrm>
          <a:custGeom>
            <a:avLst/>
            <a:gdLst>
              <a:gd name="connsiteX0" fmla="*/ 0 w 2209800"/>
              <a:gd name="connsiteY0" fmla="*/ 55418 h 103909"/>
              <a:gd name="connsiteX1" fmla="*/ 41564 w 2209800"/>
              <a:gd name="connsiteY1" fmla="*/ 62346 h 103909"/>
              <a:gd name="connsiteX2" fmla="*/ 103909 w 2209800"/>
              <a:gd name="connsiteY2" fmla="*/ 69273 h 103909"/>
              <a:gd name="connsiteX3" fmla="*/ 173182 w 2209800"/>
              <a:gd name="connsiteY3" fmla="*/ 90055 h 103909"/>
              <a:gd name="connsiteX4" fmla="*/ 193964 w 2209800"/>
              <a:gd name="connsiteY4" fmla="*/ 103909 h 103909"/>
              <a:gd name="connsiteX5" fmla="*/ 249382 w 2209800"/>
              <a:gd name="connsiteY5" fmla="*/ 96982 h 103909"/>
              <a:gd name="connsiteX6" fmla="*/ 277091 w 2209800"/>
              <a:gd name="connsiteY6" fmla="*/ 90055 h 103909"/>
              <a:gd name="connsiteX7" fmla="*/ 408709 w 2209800"/>
              <a:gd name="connsiteY7" fmla="*/ 83127 h 103909"/>
              <a:gd name="connsiteX8" fmla="*/ 443345 w 2209800"/>
              <a:gd name="connsiteY8" fmla="*/ 76200 h 103909"/>
              <a:gd name="connsiteX9" fmla="*/ 491836 w 2209800"/>
              <a:gd name="connsiteY9" fmla="*/ 34636 h 103909"/>
              <a:gd name="connsiteX10" fmla="*/ 512618 w 2209800"/>
              <a:gd name="connsiteY10" fmla="*/ 27709 h 103909"/>
              <a:gd name="connsiteX11" fmla="*/ 574964 w 2209800"/>
              <a:gd name="connsiteY11" fmla="*/ 13855 h 103909"/>
              <a:gd name="connsiteX12" fmla="*/ 651164 w 2209800"/>
              <a:gd name="connsiteY12" fmla="*/ 20782 h 103909"/>
              <a:gd name="connsiteX13" fmla="*/ 685800 w 2209800"/>
              <a:gd name="connsiteY13" fmla="*/ 34636 h 103909"/>
              <a:gd name="connsiteX14" fmla="*/ 713509 w 2209800"/>
              <a:gd name="connsiteY14" fmla="*/ 41564 h 103909"/>
              <a:gd name="connsiteX15" fmla="*/ 817418 w 2209800"/>
              <a:gd name="connsiteY15" fmla="*/ 62346 h 103909"/>
              <a:gd name="connsiteX16" fmla="*/ 838200 w 2209800"/>
              <a:gd name="connsiteY16" fmla="*/ 48491 h 103909"/>
              <a:gd name="connsiteX17" fmla="*/ 865909 w 2209800"/>
              <a:gd name="connsiteY17" fmla="*/ 27709 h 103909"/>
              <a:gd name="connsiteX18" fmla="*/ 914400 w 2209800"/>
              <a:gd name="connsiteY18" fmla="*/ 6927 h 103909"/>
              <a:gd name="connsiteX19" fmla="*/ 942109 w 2209800"/>
              <a:gd name="connsiteY19" fmla="*/ 0 h 103909"/>
              <a:gd name="connsiteX20" fmla="*/ 1177636 w 2209800"/>
              <a:gd name="connsiteY20" fmla="*/ 6927 h 103909"/>
              <a:gd name="connsiteX21" fmla="*/ 1198418 w 2209800"/>
              <a:gd name="connsiteY21" fmla="*/ 13855 h 103909"/>
              <a:gd name="connsiteX22" fmla="*/ 1260764 w 2209800"/>
              <a:gd name="connsiteY22" fmla="*/ 20782 h 103909"/>
              <a:gd name="connsiteX23" fmla="*/ 1406236 w 2209800"/>
              <a:gd name="connsiteY23" fmla="*/ 20782 h 103909"/>
              <a:gd name="connsiteX24" fmla="*/ 1461654 w 2209800"/>
              <a:gd name="connsiteY24" fmla="*/ 27709 h 103909"/>
              <a:gd name="connsiteX25" fmla="*/ 1475509 w 2209800"/>
              <a:gd name="connsiteY25" fmla="*/ 48491 h 103909"/>
              <a:gd name="connsiteX26" fmla="*/ 1496291 w 2209800"/>
              <a:gd name="connsiteY26" fmla="*/ 83127 h 103909"/>
              <a:gd name="connsiteX27" fmla="*/ 1717964 w 2209800"/>
              <a:gd name="connsiteY27" fmla="*/ 69273 h 103909"/>
              <a:gd name="connsiteX28" fmla="*/ 1752600 w 2209800"/>
              <a:gd name="connsiteY28" fmla="*/ 62346 h 103909"/>
              <a:gd name="connsiteX29" fmla="*/ 1773382 w 2209800"/>
              <a:gd name="connsiteY29" fmla="*/ 48491 h 103909"/>
              <a:gd name="connsiteX30" fmla="*/ 1891145 w 2209800"/>
              <a:gd name="connsiteY30" fmla="*/ 55418 h 103909"/>
              <a:gd name="connsiteX31" fmla="*/ 1974273 w 2209800"/>
              <a:gd name="connsiteY31" fmla="*/ 62346 h 103909"/>
              <a:gd name="connsiteX32" fmla="*/ 2001982 w 2209800"/>
              <a:gd name="connsiteY32" fmla="*/ 41564 h 103909"/>
              <a:gd name="connsiteX33" fmla="*/ 2022764 w 2209800"/>
              <a:gd name="connsiteY33" fmla="*/ 27709 h 103909"/>
              <a:gd name="connsiteX34" fmla="*/ 2078182 w 2209800"/>
              <a:gd name="connsiteY34" fmla="*/ 20782 h 103909"/>
              <a:gd name="connsiteX35" fmla="*/ 2119745 w 2209800"/>
              <a:gd name="connsiteY35" fmla="*/ 13855 h 103909"/>
              <a:gd name="connsiteX36" fmla="*/ 2189018 w 2209800"/>
              <a:gd name="connsiteY36" fmla="*/ 34636 h 103909"/>
              <a:gd name="connsiteX37" fmla="*/ 2209800 w 2209800"/>
              <a:gd name="connsiteY37" fmla="*/ 41564 h 103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209800" h="103909">
                <a:moveTo>
                  <a:pt x="0" y="55418"/>
                </a:moveTo>
                <a:cubicBezTo>
                  <a:pt x="13855" y="57727"/>
                  <a:pt x="27641" y="60490"/>
                  <a:pt x="41564" y="62346"/>
                </a:cubicBezTo>
                <a:cubicBezTo>
                  <a:pt x="62290" y="65110"/>
                  <a:pt x="83243" y="66094"/>
                  <a:pt x="103909" y="69273"/>
                </a:cubicBezTo>
                <a:cubicBezTo>
                  <a:pt x="119320" y="71644"/>
                  <a:pt x="163183" y="85611"/>
                  <a:pt x="173182" y="90055"/>
                </a:cubicBezTo>
                <a:cubicBezTo>
                  <a:pt x="180790" y="93436"/>
                  <a:pt x="187037" y="99291"/>
                  <a:pt x="193964" y="103909"/>
                </a:cubicBezTo>
                <a:cubicBezTo>
                  <a:pt x="212437" y="101600"/>
                  <a:pt x="231019" y="100042"/>
                  <a:pt x="249382" y="96982"/>
                </a:cubicBezTo>
                <a:cubicBezTo>
                  <a:pt x="258773" y="95417"/>
                  <a:pt x="267606" y="90880"/>
                  <a:pt x="277091" y="90055"/>
                </a:cubicBezTo>
                <a:cubicBezTo>
                  <a:pt x="320859" y="86249"/>
                  <a:pt x="364836" y="85436"/>
                  <a:pt x="408709" y="83127"/>
                </a:cubicBezTo>
                <a:cubicBezTo>
                  <a:pt x="420254" y="80818"/>
                  <a:pt x="432586" y="80982"/>
                  <a:pt x="443345" y="76200"/>
                </a:cubicBezTo>
                <a:cubicBezTo>
                  <a:pt x="481184" y="59382"/>
                  <a:pt x="460944" y="55230"/>
                  <a:pt x="491836" y="34636"/>
                </a:cubicBezTo>
                <a:cubicBezTo>
                  <a:pt x="497912" y="30586"/>
                  <a:pt x="505597" y="29715"/>
                  <a:pt x="512618" y="27709"/>
                </a:cubicBezTo>
                <a:cubicBezTo>
                  <a:pt x="535446" y="21187"/>
                  <a:pt x="551154" y="18617"/>
                  <a:pt x="574964" y="13855"/>
                </a:cubicBezTo>
                <a:cubicBezTo>
                  <a:pt x="600364" y="16164"/>
                  <a:pt x="626096" y="16082"/>
                  <a:pt x="651164" y="20782"/>
                </a:cubicBezTo>
                <a:cubicBezTo>
                  <a:pt x="663386" y="23073"/>
                  <a:pt x="674003" y="30704"/>
                  <a:pt x="685800" y="34636"/>
                </a:cubicBezTo>
                <a:cubicBezTo>
                  <a:pt x="694832" y="37647"/>
                  <a:pt x="704273" y="39255"/>
                  <a:pt x="713509" y="41564"/>
                </a:cubicBezTo>
                <a:cubicBezTo>
                  <a:pt x="772471" y="80871"/>
                  <a:pt x="738524" y="71112"/>
                  <a:pt x="817418" y="62346"/>
                </a:cubicBezTo>
                <a:cubicBezTo>
                  <a:pt x="824345" y="57728"/>
                  <a:pt x="831425" y="53330"/>
                  <a:pt x="838200" y="48491"/>
                </a:cubicBezTo>
                <a:cubicBezTo>
                  <a:pt x="847595" y="41780"/>
                  <a:pt x="856118" y="33828"/>
                  <a:pt x="865909" y="27709"/>
                </a:cubicBezTo>
                <a:cubicBezTo>
                  <a:pt x="881460" y="17990"/>
                  <a:pt x="897037" y="11888"/>
                  <a:pt x="914400" y="6927"/>
                </a:cubicBezTo>
                <a:cubicBezTo>
                  <a:pt x="923554" y="4311"/>
                  <a:pt x="932873" y="2309"/>
                  <a:pt x="942109" y="0"/>
                </a:cubicBezTo>
                <a:cubicBezTo>
                  <a:pt x="1020618" y="2309"/>
                  <a:pt x="1099208" y="2687"/>
                  <a:pt x="1177636" y="6927"/>
                </a:cubicBezTo>
                <a:cubicBezTo>
                  <a:pt x="1184927" y="7321"/>
                  <a:pt x="1191215" y="12655"/>
                  <a:pt x="1198418" y="13855"/>
                </a:cubicBezTo>
                <a:cubicBezTo>
                  <a:pt x="1219043" y="17293"/>
                  <a:pt x="1239982" y="18473"/>
                  <a:pt x="1260764" y="20782"/>
                </a:cubicBezTo>
                <a:cubicBezTo>
                  <a:pt x="1324895" y="42159"/>
                  <a:pt x="1252259" y="20782"/>
                  <a:pt x="1406236" y="20782"/>
                </a:cubicBezTo>
                <a:cubicBezTo>
                  <a:pt x="1424852" y="20782"/>
                  <a:pt x="1443181" y="25400"/>
                  <a:pt x="1461654" y="27709"/>
                </a:cubicBezTo>
                <a:cubicBezTo>
                  <a:pt x="1466272" y="34636"/>
                  <a:pt x="1471096" y="41431"/>
                  <a:pt x="1475509" y="48491"/>
                </a:cubicBezTo>
                <a:cubicBezTo>
                  <a:pt x="1482645" y="59908"/>
                  <a:pt x="1483044" y="80718"/>
                  <a:pt x="1496291" y="83127"/>
                </a:cubicBezTo>
                <a:cubicBezTo>
                  <a:pt x="1511470" y="85887"/>
                  <a:pt x="1684503" y="71847"/>
                  <a:pt x="1717964" y="69273"/>
                </a:cubicBezTo>
                <a:cubicBezTo>
                  <a:pt x="1729509" y="66964"/>
                  <a:pt x="1741576" y="66480"/>
                  <a:pt x="1752600" y="62346"/>
                </a:cubicBezTo>
                <a:cubicBezTo>
                  <a:pt x="1760396" y="59423"/>
                  <a:pt x="1765067" y="48907"/>
                  <a:pt x="1773382" y="48491"/>
                </a:cubicBezTo>
                <a:lnTo>
                  <a:pt x="1891145" y="55418"/>
                </a:lnTo>
                <a:cubicBezTo>
                  <a:pt x="1923652" y="77090"/>
                  <a:pt x="1917900" y="79691"/>
                  <a:pt x="1974273" y="62346"/>
                </a:cubicBezTo>
                <a:cubicBezTo>
                  <a:pt x="1985308" y="58951"/>
                  <a:pt x="1992587" y="48275"/>
                  <a:pt x="2001982" y="41564"/>
                </a:cubicBezTo>
                <a:cubicBezTo>
                  <a:pt x="2008757" y="36725"/>
                  <a:pt x="2014732" y="29900"/>
                  <a:pt x="2022764" y="27709"/>
                </a:cubicBezTo>
                <a:cubicBezTo>
                  <a:pt x="2040724" y="22811"/>
                  <a:pt x="2059753" y="23415"/>
                  <a:pt x="2078182" y="20782"/>
                </a:cubicBezTo>
                <a:cubicBezTo>
                  <a:pt x="2092086" y="18796"/>
                  <a:pt x="2105891" y="16164"/>
                  <a:pt x="2119745" y="13855"/>
                </a:cubicBezTo>
                <a:cubicBezTo>
                  <a:pt x="2207925" y="26452"/>
                  <a:pt x="2138615" y="9435"/>
                  <a:pt x="2189018" y="34636"/>
                </a:cubicBezTo>
                <a:cubicBezTo>
                  <a:pt x="2195549" y="37902"/>
                  <a:pt x="2209800" y="41564"/>
                  <a:pt x="2209800" y="41564"/>
                </a:cubicBezTo>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1" name="Freeform: Shape 50">
            <a:extLst>
              <a:ext uri="{FF2B5EF4-FFF2-40B4-BE49-F238E27FC236}">
                <a16:creationId xmlns:a16="http://schemas.microsoft.com/office/drawing/2014/main" id="{30DBE29C-A0E8-40F4-B2CF-CCC5052C48F0}"/>
              </a:ext>
            </a:extLst>
          </p:cNvPr>
          <p:cNvSpPr/>
          <p:nvPr/>
        </p:nvSpPr>
        <p:spPr>
          <a:xfrm flipV="1">
            <a:off x="579498" y="3859600"/>
            <a:ext cx="5762713" cy="45896"/>
          </a:xfrm>
          <a:custGeom>
            <a:avLst/>
            <a:gdLst>
              <a:gd name="connsiteX0" fmla="*/ 0 w 2209800"/>
              <a:gd name="connsiteY0" fmla="*/ 55418 h 103909"/>
              <a:gd name="connsiteX1" fmla="*/ 41564 w 2209800"/>
              <a:gd name="connsiteY1" fmla="*/ 62346 h 103909"/>
              <a:gd name="connsiteX2" fmla="*/ 103909 w 2209800"/>
              <a:gd name="connsiteY2" fmla="*/ 69273 h 103909"/>
              <a:gd name="connsiteX3" fmla="*/ 173182 w 2209800"/>
              <a:gd name="connsiteY3" fmla="*/ 90055 h 103909"/>
              <a:gd name="connsiteX4" fmla="*/ 193964 w 2209800"/>
              <a:gd name="connsiteY4" fmla="*/ 103909 h 103909"/>
              <a:gd name="connsiteX5" fmla="*/ 249382 w 2209800"/>
              <a:gd name="connsiteY5" fmla="*/ 96982 h 103909"/>
              <a:gd name="connsiteX6" fmla="*/ 277091 w 2209800"/>
              <a:gd name="connsiteY6" fmla="*/ 90055 h 103909"/>
              <a:gd name="connsiteX7" fmla="*/ 408709 w 2209800"/>
              <a:gd name="connsiteY7" fmla="*/ 83127 h 103909"/>
              <a:gd name="connsiteX8" fmla="*/ 443345 w 2209800"/>
              <a:gd name="connsiteY8" fmla="*/ 76200 h 103909"/>
              <a:gd name="connsiteX9" fmla="*/ 491836 w 2209800"/>
              <a:gd name="connsiteY9" fmla="*/ 34636 h 103909"/>
              <a:gd name="connsiteX10" fmla="*/ 512618 w 2209800"/>
              <a:gd name="connsiteY10" fmla="*/ 27709 h 103909"/>
              <a:gd name="connsiteX11" fmla="*/ 574964 w 2209800"/>
              <a:gd name="connsiteY11" fmla="*/ 13855 h 103909"/>
              <a:gd name="connsiteX12" fmla="*/ 651164 w 2209800"/>
              <a:gd name="connsiteY12" fmla="*/ 20782 h 103909"/>
              <a:gd name="connsiteX13" fmla="*/ 685800 w 2209800"/>
              <a:gd name="connsiteY13" fmla="*/ 34636 h 103909"/>
              <a:gd name="connsiteX14" fmla="*/ 713509 w 2209800"/>
              <a:gd name="connsiteY14" fmla="*/ 41564 h 103909"/>
              <a:gd name="connsiteX15" fmla="*/ 817418 w 2209800"/>
              <a:gd name="connsiteY15" fmla="*/ 62346 h 103909"/>
              <a:gd name="connsiteX16" fmla="*/ 838200 w 2209800"/>
              <a:gd name="connsiteY16" fmla="*/ 48491 h 103909"/>
              <a:gd name="connsiteX17" fmla="*/ 865909 w 2209800"/>
              <a:gd name="connsiteY17" fmla="*/ 27709 h 103909"/>
              <a:gd name="connsiteX18" fmla="*/ 914400 w 2209800"/>
              <a:gd name="connsiteY18" fmla="*/ 6927 h 103909"/>
              <a:gd name="connsiteX19" fmla="*/ 942109 w 2209800"/>
              <a:gd name="connsiteY19" fmla="*/ 0 h 103909"/>
              <a:gd name="connsiteX20" fmla="*/ 1177636 w 2209800"/>
              <a:gd name="connsiteY20" fmla="*/ 6927 h 103909"/>
              <a:gd name="connsiteX21" fmla="*/ 1198418 w 2209800"/>
              <a:gd name="connsiteY21" fmla="*/ 13855 h 103909"/>
              <a:gd name="connsiteX22" fmla="*/ 1260764 w 2209800"/>
              <a:gd name="connsiteY22" fmla="*/ 20782 h 103909"/>
              <a:gd name="connsiteX23" fmla="*/ 1406236 w 2209800"/>
              <a:gd name="connsiteY23" fmla="*/ 20782 h 103909"/>
              <a:gd name="connsiteX24" fmla="*/ 1461654 w 2209800"/>
              <a:gd name="connsiteY24" fmla="*/ 27709 h 103909"/>
              <a:gd name="connsiteX25" fmla="*/ 1475509 w 2209800"/>
              <a:gd name="connsiteY25" fmla="*/ 48491 h 103909"/>
              <a:gd name="connsiteX26" fmla="*/ 1496291 w 2209800"/>
              <a:gd name="connsiteY26" fmla="*/ 83127 h 103909"/>
              <a:gd name="connsiteX27" fmla="*/ 1717964 w 2209800"/>
              <a:gd name="connsiteY27" fmla="*/ 69273 h 103909"/>
              <a:gd name="connsiteX28" fmla="*/ 1752600 w 2209800"/>
              <a:gd name="connsiteY28" fmla="*/ 62346 h 103909"/>
              <a:gd name="connsiteX29" fmla="*/ 1773382 w 2209800"/>
              <a:gd name="connsiteY29" fmla="*/ 48491 h 103909"/>
              <a:gd name="connsiteX30" fmla="*/ 1891145 w 2209800"/>
              <a:gd name="connsiteY30" fmla="*/ 55418 h 103909"/>
              <a:gd name="connsiteX31" fmla="*/ 1974273 w 2209800"/>
              <a:gd name="connsiteY31" fmla="*/ 62346 h 103909"/>
              <a:gd name="connsiteX32" fmla="*/ 2001982 w 2209800"/>
              <a:gd name="connsiteY32" fmla="*/ 41564 h 103909"/>
              <a:gd name="connsiteX33" fmla="*/ 2022764 w 2209800"/>
              <a:gd name="connsiteY33" fmla="*/ 27709 h 103909"/>
              <a:gd name="connsiteX34" fmla="*/ 2078182 w 2209800"/>
              <a:gd name="connsiteY34" fmla="*/ 20782 h 103909"/>
              <a:gd name="connsiteX35" fmla="*/ 2119745 w 2209800"/>
              <a:gd name="connsiteY35" fmla="*/ 13855 h 103909"/>
              <a:gd name="connsiteX36" fmla="*/ 2189018 w 2209800"/>
              <a:gd name="connsiteY36" fmla="*/ 34636 h 103909"/>
              <a:gd name="connsiteX37" fmla="*/ 2209800 w 2209800"/>
              <a:gd name="connsiteY37" fmla="*/ 41564 h 103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209800" h="103909">
                <a:moveTo>
                  <a:pt x="0" y="55418"/>
                </a:moveTo>
                <a:cubicBezTo>
                  <a:pt x="13855" y="57727"/>
                  <a:pt x="27641" y="60490"/>
                  <a:pt x="41564" y="62346"/>
                </a:cubicBezTo>
                <a:cubicBezTo>
                  <a:pt x="62290" y="65110"/>
                  <a:pt x="83243" y="66094"/>
                  <a:pt x="103909" y="69273"/>
                </a:cubicBezTo>
                <a:cubicBezTo>
                  <a:pt x="119320" y="71644"/>
                  <a:pt x="163183" y="85611"/>
                  <a:pt x="173182" y="90055"/>
                </a:cubicBezTo>
                <a:cubicBezTo>
                  <a:pt x="180790" y="93436"/>
                  <a:pt x="187037" y="99291"/>
                  <a:pt x="193964" y="103909"/>
                </a:cubicBezTo>
                <a:cubicBezTo>
                  <a:pt x="212437" y="101600"/>
                  <a:pt x="231019" y="100042"/>
                  <a:pt x="249382" y="96982"/>
                </a:cubicBezTo>
                <a:cubicBezTo>
                  <a:pt x="258773" y="95417"/>
                  <a:pt x="267606" y="90880"/>
                  <a:pt x="277091" y="90055"/>
                </a:cubicBezTo>
                <a:cubicBezTo>
                  <a:pt x="320859" y="86249"/>
                  <a:pt x="364836" y="85436"/>
                  <a:pt x="408709" y="83127"/>
                </a:cubicBezTo>
                <a:cubicBezTo>
                  <a:pt x="420254" y="80818"/>
                  <a:pt x="432586" y="80982"/>
                  <a:pt x="443345" y="76200"/>
                </a:cubicBezTo>
                <a:cubicBezTo>
                  <a:pt x="481184" y="59382"/>
                  <a:pt x="460944" y="55230"/>
                  <a:pt x="491836" y="34636"/>
                </a:cubicBezTo>
                <a:cubicBezTo>
                  <a:pt x="497912" y="30586"/>
                  <a:pt x="505597" y="29715"/>
                  <a:pt x="512618" y="27709"/>
                </a:cubicBezTo>
                <a:cubicBezTo>
                  <a:pt x="535446" y="21187"/>
                  <a:pt x="551154" y="18617"/>
                  <a:pt x="574964" y="13855"/>
                </a:cubicBezTo>
                <a:cubicBezTo>
                  <a:pt x="600364" y="16164"/>
                  <a:pt x="626096" y="16082"/>
                  <a:pt x="651164" y="20782"/>
                </a:cubicBezTo>
                <a:cubicBezTo>
                  <a:pt x="663386" y="23073"/>
                  <a:pt x="674003" y="30704"/>
                  <a:pt x="685800" y="34636"/>
                </a:cubicBezTo>
                <a:cubicBezTo>
                  <a:pt x="694832" y="37647"/>
                  <a:pt x="704273" y="39255"/>
                  <a:pt x="713509" y="41564"/>
                </a:cubicBezTo>
                <a:cubicBezTo>
                  <a:pt x="772471" y="80871"/>
                  <a:pt x="738524" y="71112"/>
                  <a:pt x="817418" y="62346"/>
                </a:cubicBezTo>
                <a:cubicBezTo>
                  <a:pt x="824345" y="57728"/>
                  <a:pt x="831425" y="53330"/>
                  <a:pt x="838200" y="48491"/>
                </a:cubicBezTo>
                <a:cubicBezTo>
                  <a:pt x="847595" y="41780"/>
                  <a:pt x="856118" y="33828"/>
                  <a:pt x="865909" y="27709"/>
                </a:cubicBezTo>
                <a:cubicBezTo>
                  <a:pt x="881460" y="17990"/>
                  <a:pt x="897037" y="11888"/>
                  <a:pt x="914400" y="6927"/>
                </a:cubicBezTo>
                <a:cubicBezTo>
                  <a:pt x="923554" y="4311"/>
                  <a:pt x="932873" y="2309"/>
                  <a:pt x="942109" y="0"/>
                </a:cubicBezTo>
                <a:cubicBezTo>
                  <a:pt x="1020618" y="2309"/>
                  <a:pt x="1099208" y="2687"/>
                  <a:pt x="1177636" y="6927"/>
                </a:cubicBezTo>
                <a:cubicBezTo>
                  <a:pt x="1184927" y="7321"/>
                  <a:pt x="1191215" y="12655"/>
                  <a:pt x="1198418" y="13855"/>
                </a:cubicBezTo>
                <a:cubicBezTo>
                  <a:pt x="1219043" y="17293"/>
                  <a:pt x="1239982" y="18473"/>
                  <a:pt x="1260764" y="20782"/>
                </a:cubicBezTo>
                <a:cubicBezTo>
                  <a:pt x="1324895" y="42159"/>
                  <a:pt x="1252259" y="20782"/>
                  <a:pt x="1406236" y="20782"/>
                </a:cubicBezTo>
                <a:cubicBezTo>
                  <a:pt x="1424852" y="20782"/>
                  <a:pt x="1443181" y="25400"/>
                  <a:pt x="1461654" y="27709"/>
                </a:cubicBezTo>
                <a:cubicBezTo>
                  <a:pt x="1466272" y="34636"/>
                  <a:pt x="1471096" y="41431"/>
                  <a:pt x="1475509" y="48491"/>
                </a:cubicBezTo>
                <a:cubicBezTo>
                  <a:pt x="1482645" y="59908"/>
                  <a:pt x="1483044" y="80718"/>
                  <a:pt x="1496291" y="83127"/>
                </a:cubicBezTo>
                <a:cubicBezTo>
                  <a:pt x="1511470" y="85887"/>
                  <a:pt x="1684503" y="71847"/>
                  <a:pt x="1717964" y="69273"/>
                </a:cubicBezTo>
                <a:cubicBezTo>
                  <a:pt x="1729509" y="66964"/>
                  <a:pt x="1741576" y="66480"/>
                  <a:pt x="1752600" y="62346"/>
                </a:cubicBezTo>
                <a:cubicBezTo>
                  <a:pt x="1760396" y="59423"/>
                  <a:pt x="1765067" y="48907"/>
                  <a:pt x="1773382" y="48491"/>
                </a:cubicBezTo>
                <a:lnTo>
                  <a:pt x="1891145" y="55418"/>
                </a:lnTo>
                <a:cubicBezTo>
                  <a:pt x="1923652" y="77090"/>
                  <a:pt x="1917900" y="79691"/>
                  <a:pt x="1974273" y="62346"/>
                </a:cubicBezTo>
                <a:cubicBezTo>
                  <a:pt x="1985308" y="58951"/>
                  <a:pt x="1992587" y="48275"/>
                  <a:pt x="2001982" y="41564"/>
                </a:cubicBezTo>
                <a:cubicBezTo>
                  <a:pt x="2008757" y="36725"/>
                  <a:pt x="2014732" y="29900"/>
                  <a:pt x="2022764" y="27709"/>
                </a:cubicBezTo>
                <a:cubicBezTo>
                  <a:pt x="2040724" y="22811"/>
                  <a:pt x="2059753" y="23415"/>
                  <a:pt x="2078182" y="20782"/>
                </a:cubicBezTo>
                <a:cubicBezTo>
                  <a:pt x="2092086" y="18796"/>
                  <a:pt x="2105891" y="16164"/>
                  <a:pt x="2119745" y="13855"/>
                </a:cubicBezTo>
                <a:cubicBezTo>
                  <a:pt x="2207925" y="26452"/>
                  <a:pt x="2138615" y="9435"/>
                  <a:pt x="2189018" y="34636"/>
                </a:cubicBezTo>
                <a:cubicBezTo>
                  <a:pt x="2195549" y="37902"/>
                  <a:pt x="2209800" y="41564"/>
                  <a:pt x="2209800" y="41564"/>
                </a:cubicBezTo>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2" name="Freeform: Shape 51">
            <a:extLst>
              <a:ext uri="{FF2B5EF4-FFF2-40B4-BE49-F238E27FC236}">
                <a16:creationId xmlns:a16="http://schemas.microsoft.com/office/drawing/2014/main" id="{9FA57B12-540A-46DD-A419-FC45CFE91722}"/>
              </a:ext>
            </a:extLst>
          </p:cNvPr>
          <p:cNvSpPr/>
          <p:nvPr/>
        </p:nvSpPr>
        <p:spPr>
          <a:xfrm flipV="1">
            <a:off x="753078" y="3879523"/>
            <a:ext cx="4413848" cy="46780"/>
          </a:xfrm>
          <a:custGeom>
            <a:avLst/>
            <a:gdLst>
              <a:gd name="connsiteX0" fmla="*/ 0 w 2209800"/>
              <a:gd name="connsiteY0" fmla="*/ 55418 h 103909"/>
              <a:gd name="connsiteX1" fmla="*/ 41564 w 2209800"/>
              <a:gd name="connsiteY1" fmla="*/ 62346 h 103909"/>
              <a:gd name="connsiteX2" fmla="*/ 103909 w 2209800"/>
              <a:gd name="connsiteY2" fmla="*/ 69273 h 103909"/>
              <a:gd name="connsiteX3" fmla="*/ 173182 w 2209800"/>
              <a:gd name="connsiteY3" fmla="*/ 90055 h 103909"/>
              <a:gd name="connsiteX4" fmla="*/ 193964 w 2209800"/>
              <a:gd name="connsiteY4" fmla="*/ 103909 h 103909"/>
              <a:gd name="connsiteX5" fmla="*/ 249382 w 2209800"/>
              <a:gd name="connsiteY5" fmla="*/ 96982 h 103909"/>
              <a:gd name="connsiteX6" fmla="*/ 277091 w 2209800"/>
              <a:gd name="connsiteY6" fmla="*/ 90055 h 103909"/>
              <a:gd name="connsiteX7" fmla="*/ 408709 w 2209800"/>
              <a:gd name="connsiteY7" fmla="*/ 83127 h 103909"/>
              <a:gd name="connsiteX8" fmla="*/ 443345 w 2209800"/>
              <a:gd name="connsiteY8" fmla="*/ 76200 h 103909"/>
              <a:gd name="connsiteX9" fmla="*/ 491836 w 2209800"/>
              <a:gd name="connsiteY9" fmla="*/ 34636 h 103909"/>
              <a:gd name="connsiteX10" fmla="*/ 512618 w 2209800"/>
              <a:gd name="connsiteY10" fmla="*/ 27709 h 103909"/>
              <a:gd name="connsiteX11" fmla="*/ 574964 w 2209800"/>
              <a:gd name="connsiteY11" fmla="*/ 13855 h 103909"/>
              <a:gd name="connsiteX12" fmla="*/ 651164 w 2209800"/>
              <a:gd name="connsiteY12" fmla="*/ 20782 h 103909"/>
              <a:gd name="connsiteX13" fmla="*/ 685800 w 2209800"/>
              <a:gd name="connsiteY13" fmla="*/ 34636 h 103909"/>
              <a:gd name="connsiteX14" fmla="*/ 713509 w 2209800"/>
              <a:gd name="connsiteY14" fmla="*/ 41564 h 103909"/>
              <a:gd name="connsiteX15" fmla="*/ 817418 w 2209800"/>
              <a:gd name="connsiteY15" fmla="*/ 62346 h 103909"/>
              <a:gd name="connsiteX16" fmla="*/ 838200 w 2209800"/>
              <a:gd name="connsiteY16" fmla="*/ 48491 h 103909"/>
              <a:gd name="connsiteX17" fmla="*/ 865909 w 2209800"/>
              <a:gd name="connsiteY17" fmla="*/ 27709 h 103909"/>
              <a:gd name="connsiteX18" fmla="*/ 914400 w 2209800"/>
              <a:gd name="connsiteY18" fmla="*/ 6927 h 103909"/>
              <a:gd name="connsiteX19" fmla="*/ 942109 w 2209800"/>
              <a:gd name="connsiteY19" fmla="*/ 0 h 103909"/>
              <a:gd name="connsiteX20" fmla="*/ 1177636 w 2209800"/>
              <a:gd name="connsiteY20" fmla="*/ 6927 h 103909"/>
              <a:gd name="connsiteX21" fmla="*/ 1198418 w 2209800"/>
              <a:gd name="connsiteY21" fmla="*/ 13855 h 103909"/>
              <a:gd name="connsiteX22" fmla="*/ 1260764 w 2209800"/>
              <a:gd name="connsiteY22" fmla="*/ 20782 h 103909"/>
              <a:gd name="connsiteX23" fmla="*/ 1406236 w 2209800"/>
              <a:gd name="connsiteY23" fmla="*/ 20782 h 103909"/>
              <a:gd name="connsiteX24" fmla="*/ 1461654 w 2209800"/>
              <a:gd name="connsiteY24" fmla="*/ 27709 h 103909"/>
              <a:gd name="connsiteX25" fmla="*/ 1475509 w 2209800"/>
              <a:gd name="connsiteY25" fmla="*/ 48491 h 103909"/>
              <a:gd name="connsiteX26" fmla="*/ 1496291 w 2209800"/>
              <a:gd name="connsiteY26" fmla="*/ 83127 h 103909"/>
              <a:gd name="connsiteX27" fmla="*/ 1717964 w 2209800"/>
              <a:gd name="connsiteY27" fmla="*/ 69273 h 103909"/>
              <a:gd name="connsiteX28" fmla="*/ 1752600 w 2209800"/>
              <a:gd name="connsiteY28" fmla="*/ 62346 h 103909"/>
              <a:gd name="connsiteX29" fmla="*/ 1773382 w 2209800"/>
              <a:gd name="connsiteY29" fmla="*/ 48491 h 103909"/>
              <a:gd name="connsiteX30" fmla="*/ 1891145 w 2209800"/>
              <a:gd name="connsiteY30" fmla="*/ 55418 h 103909"/>
              <a:gd name="connsiteX31" fmla="*/ 1974273 w 2209800"/>
              <a:gd name="connsiteY31" fmla="*/ 62346 h 103909"/>
              <a:gd name="connsiteX32" fmla="*/ 2001982 w 2209800"/>
              <a:gd name="connsiteY32" fmla="*/ 41564 h 103909"/>
              <a:gd name="connsiteX33" fmla="*/ 2022764 w 2209800"/>
              <a:gd name="connsiteY33" fmla="*/ 27709 h 103909"/>
              <a:gd name="connsiteX34" fmla="*/ 2078182 w 2209800"/>
              <a:gd name="connsiteY34" fmla="*/ 20782 h 103909"/>
              <a:gd name="connsiteX35" fmla="*/ 2119745 w 2209800"/>
              <a:gd name="connsiteY35" fmla="*/ 13855 h 103909"/>
              <a:gd name="connsiteX36" fmla="*/ 2189018 w 2209800"/>
              <a:gd name="connsiteY36" fmla="*/ 34636 h 103909"/>
              <a:gd name="connsiteX37" fmla="*/ 2209800 w 2209800"/>
              <a:gd name="connsiteY37" fmla="*/ 41564 h 103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209800" h="103909">
                <a:moveTo>
                  <a:pt x="0" y="55418"/>
                </a:moveTo>
                <a:cubicBezTo>
                  <a:pt x="13855" y="57727"/>
                  <a:pt x="27641" y="60490"/>
                  <a:pt x="41564" y="62346"/>
                </a:cubicBezTo>
                <a:cubicBezTo>
                  <a:pt x="62290" y="65110"/>
                  <a:pt x="83243" y="66094"/>
                  <a:pt x="103909" y="69273"/>
                </a:cubicBezTo>
                <a:cubicBezTo>
                  <a:pt x="119320" y="71644"/>
                  <a:pt x="163183" y="85611"/>
                  <a:pt x="173182" y="90055"/>
                </a:cubicBezTo>
                <a:cubicBezTo>
                  <a:pt x="180790" y="93436"/>
                  <a:pt x="187037" y="99291"/>
                  <a:pt x="193964" y="103909"/>
                </a:cubicBezTo>
                <a:cubicBezTo>
                  <a:pt x="212437" y="101600"/>
                  <a:pt x="231019" y="100042"/>
                  <a:pt x="249382" y="96982"/>
                </a:cubicBezTo>
                <a:cubicBezTo>
                  <a:pt x="258773" y="95417"/>
                  <a:pt x="267606" y="90880"/>
                  <a:pt x="277091" y="90055"/>
                </a:cubicBezTo>
                <a:cubicBezTo>
                  <a:pt x="320859" y="86249"/>
                  <a:pt x="364836" y="85436"/>
                  <a:pt x="408709" y="83127"/>
                </a:cubicBezTo>
                <a:cubicBezTo>
                  <a:pt x="420254" y="80818"/>
                  <a:pt x="432586" y="80982"/>
                  <a:pt x="443345" y="76200"/>
                </a:cubicBezTo>
                <a:cubicBezTo>
                  <a:pt x="481184" y="59382"/>
                  <a:pt x="460944" y="55230"/>
                  <a:pt x="491836" y="34636"/>
                </a:cubicBezTo>
                <a:cubicBezTo>
                  <a:pt x="497912" y="30586"/>
                  <a:pt x="505597" y="29715"/>
                  <a:pt x="512618" y="27709"/>
                </a:cubicBezTo>
                <a:cubicBezTo>
                  <a:pt x="535446" y="21187"/>
                  <a:pt x="551154" y="18617"/>
                  <a:pt x="574964" y="13855"/>
                </a:cubicBezTo>
                <a:cubicBezTo>
                  <a:pt x="600364" y="16164"/>
                  <a:pt x="626096" y="16082"/>
                  <a:pt x="651164" y="20782"/>
                </a:cubicBezTo>
                <a:cubicBezTo>
                  <a:pt x="663386" y="23073"/>
                  <a:pt x="674003" y="30704"/>
                  <a:pt x="685800" y="34636"/>
                </a:cubicBezTo>
                <a:cubicBezTo>
                  <a:pt x="694832" y="37647"/>
                  <a:pt x="704273" y="39255"/>
                  <a:pt x="713509" y="41564"/>
                </a:cubicBezTo>
                <a:cubicBezTo>
                  <a:pt x="772471" y="80871"/>
                  <a:pt x="738524" y="71112"/>
                  <a:pt x="817418" y="62346"/>
                </a:cubicBezTo>
                <a:cubicBezTo>
                  <a:pt x="824345" y="57728"/>
                  <a:pt x="831425" y="53330"/>
                  <a:pt x="838200" y="48491"/>
                </a:cubicBezTo>
                <a:cubicBezTo>
                  <a:pt x="847595" y="41780"/>
                  <a:pt x="856118" y="33828"/>
                  <a:pt x="865909" y="27709"/>
                </a:cubicBezTo>
                <a:cubicBezTo>
                  <a:pt x="881460" y="17990"/>
                  <a:pt x="897037" y="11888"/>
                  <a:pt x="914400" y="6927"/>
                </a:cubicBezTo>
                <a:cubicBezTo>
                  <a:pt x="923554" y="4311"/>
                  <a:pt x="932873" y="2309"/>
                  <a:pt x="942109" y="0"/>
                </a:cubicBezTo>
                <a:cubicBezTo>
                  <a:pt x="1020618" y="2309"/>
                  <a:pt x="1099208" y="2687"/>
                  <a:pt x="1177636" y="6927"/>
                </a:cubicBezTo>
                <a:cubicBezTo>
                  <a:pt x="1184927" y="7321"/>
                  <a:pt x="1191215" y="12655"/>
                  <a:pt x="1198418" y="13855"/>
                </a:cubicBezTo>
                <a:cubicBezTo>
                  <a:pt x="1219043" y="17293"/>
                  <a:pt x="1239982" y="18473"/>
                  <a:pt x="1260764" y="20782"/>
                </a:cubicBezTo>
                <a:cubicBezTo>
                  <a:pt x="1324895" y="42159"/>
                  <a:pt x="1252259" y="20782"/>
                  <a:pt x="1406236" y="20782"/>
                </a:cubicBezTo>
                <a:cubicBezTo>
                  <a:pt x="1424852" y="20782"/>
                  <a:pt x="1443181" y="25400"/>
                  <a:pt x="1461654" y="27709"/>
                </a:cubicBezTo>
                <a:cubicBezTo>
                  <a:pt x="1466272" y="34636"/>
                  <a:pt x="1471096" y="41431"/>
                  <a:pt x="1475509" y="48491"/>
                </a:cubicBezTo>
                <a:cubicBezTo>
                  <a:pt x="1482645" y="59908"/>
                  <a:pt x="1483044" y="80718"/>
                  <a:pt x="1496291" y="83127"/>
                </a:cubicBezTo>
                <a:cubicBezTo>
                  <a:pt x="1511470" y="85887"/>
                  <a:pt x="1684503" y="71847"/>
                  <a:pt x="1717964" y="69273"/>
                </a:cubicBezTo>
                <a:cubicBezTo>
                  <a:pt x="1729509" y="66964"/>
                  <a:pt x="1741576" y="66480"/>
                  <a:pt x="1752600" y="62346"/>
                </a:cubicBezTo>
                <a:cubicBezTo>
                  <a:pt x="1760396" y="59423"/>
                  <a:pt x="1765067" y="48907"/>
                  <a:pt x="1773382" y="48491"/>
                </a:cubicBezTo>
                <a:lnTo>
                  <a:pt x="1891145" y="55418"/>
                </a:lnTo>
                <a:cubicBezTo>
                  <a:pt x="1923652" y="77090"/>
                  <a:pt x="1917900" y="79691"/>
                  <a:pt x="1974273" y="62346"/>
                </a:cubicBezTo>
                <a:cubicBezTo>
                  <a:pt x="1985308" y="58951"/>
                  <a:pt x="1992587" y="48275"/>
                  <a:pt x="2001982" y="41564"/>
                </a:cubicBezTo>
                <a:cubicBezTo>
                  <a:pt x="2008757" y="36725"/>
                  <a:pt x="2014732" y="29900"/>
                  <a:pt x="2022764" y="27709"/>
                </a:cubicBezTo>
                <a:cubicBezTo>
                  <a:pt x="2040724" y="22811"/>
                  <a:pt x="2059753" y="23415"/>
                  <a:pt x="2078182" y="20782"/>
                </a:cubicBezTo>
                <a:cubicBezTo>
                  <a:pt x="2092086" y="18796"/>
                  <a:pt x="2105891" y="16164"/>
                  <a:pt x="2119745" y="13855"/>
                </a:cubicBezTo>
                <a:cubicBezTo>
                  <a:pt x="2207925" y="26452"/>
                  <a:pt x="2138615" y="9435"/>
                  <a:pt x="2189018" y="34636"/>
                </a:cubicBezTo>
                <a:cubicBezTo>
                  <a:pt x="2195549" y="37902"/>
                  <a:pt x="2209800" y="41564"/>
                  <a:pt x="2209800" y="41564"/>
                </a:cubicBezTo>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3" name="Freeform: Shape 52">
            <a:extLst>
              <a:ext uri="{FF2B5EF4-FFF2-40B4-BE49-F238E27FC236}">
                <a16:creationId xmlns:a16="http://schemas.microsoft.com/office/drawing/2014/main" id="{157E94E2-0406-4E3F-99D8-6C3D7647513B}"/>
              </a:ext>
            </a:extLst>
          </p:cNvPr>
          <p:cNvSpPr/>
          <p:nvPr/>
        </p:nvSpPr>
        <p:spPr>
          <a:xfrm>
            <a:off x="507244" y="3791860"/>
            <a:ext cx="2761926" cy="703046"/>
          </a:xfrm>
          <a:custGeom>
            <a:avLst/>
            <a:gdLst>
              <a:gd name="connsiteX0" fmla="*/ 3486 w 2761926"/>
              <a:gd name="connsiteY0" fmla="*/ 1717 h 703046"/>
              <a:gd name="connsiteX1" fmla="*/ 94926 w 2761926"/>
              <a:gd name="connsiteY1" fmla="*/ 93157 h 703046"/>
              <a:gd name="connsiteX2" fmla="*/ 148266 w 2761926"/>
              <a:gd name="connsiteY2" fmla="*/ 146497 h 703046"/>
              <a:gd name="connsiteX3" fmla="*/ 224466 w 2761926"/>
              <a:gd name="connsiteY3" fmla="*/ 237937 h 703046"/>
              <a:gd name="connsiteX4" fmla="*/ 247326 w 2761926"/>
              <a:gd name="connsiteY4" fmla="*/ 245557 h 703046"/>
              <a:gd name="connsiteX5" fmla="*/ 277806 w 2761926"/>
              <a:gd name="connsiteY5" fmla="*/ 298897 h 703046"/>
              <a:gd name="connsiteX6" fmla="*/ 300666 w 2761926"/>
              <a:gd name="connsiteY6" fmla="*/ 321757 h 703046"/>
              <a:gd name="connsiteX7" fmla="*/ 323526 w 2761926"/>
              <a:gd name="connsiteY7" fmla="*/ 375097 h 703046"/>
              <a:gd name="connsiteX8" fmla="*/ 346386 w 2761926"/>
              <a:gd name="connsiteY8" fmla="*/ 405577 h 703046"/>
              <a:gd name="connsiteX9" fmla="*/ 361626 w 2761926"/>
              <a:gd name="connsiteY9" fmla="*/ 428437 h 703046"/>
              <a:gd name="connsiteX10" fmla="*/ 407346 w 2761926"/>
              <a:gd name="connsiteY10" fmla="*/ 451297 h 703046"/>
              <a:gd name="connsiteX11" fmla="*/ 430206 w 2761926"/>
              <a:gd name="connsiteY11" fmla="*/ 466537 h 703046"/>
              <a:gd name="connsiteX12" fmla="*/ 536886 w 2761926"/>
              <a:gd name="connsiteY12" fmla="*/ 481777 h 703046"/>
              <a:gd name="connsiteX13" fmla="*/ 582606 w 2761926"/>
              <a:gd name="connsiteY13" fmla="*/ 497017 h 703046"/>
              <a:gd name="connsiteX14" fmla="*/ 635946 w 2761926"/>
              <a:gd name="connsiteY14" fmla="*/ 512257 h 703046"/>
              <a:gd name="connsiteX15" fmla="*/ 735006 w 2761926"/>
              <a:gd name="connsiteY15" fmla="*/ 519877 h 703046"/>
              <a:gd name="connsiteX16" fmla="*/ 811206 w 2761926"/>
              <a:gd name="connsiteY16" fmla="*/ 527497 h 703046"/>
              <a:gd name="connsiteX17" fmla="*/ 1001706 w 2761926"/>
              <a:gd name="connsiteY17" fmla="*/ 542737 h 703046"/>
              <a:gd name="connsiteX18" fmla="*/ 1085526 w 2761926"/>
              <a:gd name="connsiteY18" fmla="*/ 557977 h 703046"/>
              <a:gd name="connsiteX19" fmla="*/ 1108386 w 2761926"/>
              <a:gd name="connsiteY19" fmla="*/ 565597 h 703046"/>
              <a:gd name="connsiteX20" fmla="*/ 1169346 w 2761926"/>
              <a:gd name="connsiteY20" fmla="*/ 573217 h 703046"/>
              <a:gd name="connsiteX21" fmla="*/ 1215066 w 2761926"/>
              <a:gd name="connsiteY21" fmla="*/ 580837 h 703046"/>
              <a:gd name="connsiteX22" fmla="*/ 1512246 w 2761926"/>
              <a:gd name="connsiteY22" fmla="*/ 588457 h 703046"/>
              <a:gd name="connsiteX23" fmla="*/ 2083746 w 2761926"/>
              <a:gd name="connsiteY23" fmla="*/ 603697 h 703046"/>
              <a:gd name="connsiteX24" fmla="*/ 2761926 w 2761926"/>
              <a:gd name="connsiteY24" fmla="*/ 618937 h 703046"/>
              <a:gd name="connsiteX25" fmla="*/ 2754306 w 2761926"/>
              <a:gd name="connsiteY25" fmla="*/ 687517 h 703046"/>
              <a:gd name="connsiteX26" fmla="*/ 2731446 w 2761926"/>
              <a:gd name="connsiteY26" fmla="*/ 702757 h 703046"/>
              <a:gd name="connsiteX27" fmla="*/ 2655246 w 2761926"/>
              <a:gd name="connsiteY27" fmla="*/ 695137 h 703046"/>
              <a:gd name="connsiteX28" fmla="*/ 2342826 w 2761926"/>
              <a:gd name="connsiteY28" fmla="*/ 687517 h 703046"/>
              <a:gd name="connsiteX29" fmla="*/ 2106606 w 2761926"/>
              <a:gd name="connsiteY29" fmla="*/ 679897 h 703046"/>
              <a:gd name="connsiteX30" fmla="*/ 1557966 w 2761926"/>
              <a:gd name="connsiteY30" fmla="*/ 687517 h 703046"/>
              <a:gd name="connsiteX31" fmla="*/ 1443666 w 2761926"/>
              <a:gd name="connsiteY31" fmla="*/ 695137 h 703046"/>
              <a:gd name="connsiteX32" fmla="*/ 64446 w 2761926"/>
              <a:gd name="connsiteY32" fmla="*/ 687517 h 703046"/>
              <a:gd name="connsiteX33" fmla="*/ 33966 w 2761926"/>
              <a:gd name="connsiteY33" fmla="*/ 542737 h 703046"/>
              <a:gd name="connsiteX34" fmla="*/ 26346 w 2761926"/>
              <a:gd name="connsiteY34" fmla="*/ 215077 h 703046"/>
              <a:gd name="connsiteX35" fmla="*/ 18726 w 2761926"/>
              <a:gd name="connsiteY35" fmla="*/ 176977 h 703046"/>
              <a:gd name="connsiteX36" fmla="*/ 3486 w 2761926"/>
              <a:gd name="connsiteY36" fmla="*/ 1717 h 703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761926" h="703046">
                <a:moveTo>
                  <a:pt x="3486" y="1717"/>
                </a:moveTo>
                <a:cubicBezTo>
                  <a:pt x="16186" y="-12253"/>
                  <a:pt x="64446" y="62677"/>
                  <a:pt x="94926" y="93157"/>
                </a:cubicBezTo>
                <a:cubicBezTo>
                  <a:pt x="112706" y="110937"/>
                  <a:pt x="134318" y="125575"/>
                  <a:pt x="148266" y="146497"/>
                </a:cubicBezTo>
                <a:cubicBezTo>
                  <a:pt x="162209" y="167412"/>
                  <a:pt x="199321" y="229555"/>
                  <a:pt x="224466" y="237937"/>
                </a:cubicBezTo>
                <a:lnTo>
                  <a:pt x="247326" y="245557"/>
                </a:lnTo>
                <a:cubicBezTo>
                  <a:pt x="257486" y="263337"/>
                  <a:pt x="266063" y="282121"/>
                  <a:pt x="277806" y="298897"/>
                </a:cubicBezTo>
                <a:cubicBezTo>
                  <a:pt x="283986" y="307725"/>
                  <a:pt x="294402" y="312988"/>
                  <a:pt x="300666" y="321757"/>
                </a:cubicBezTo>
                <a:cubicBezTo>
                  <a:pt x="343844" y="382206"/>
                  <a:pt x="295099" y="325349"/>
                  <a:pt x="323526" y="375097"/>
                </a:cubicBezTo>
                <a:cubicBezTo>
                  <a:pt x="329827" y="386124"/>
                  <a:pt x="339004" y="395243"/>
                  <a:pt x="346386" y="405577"/>
                </a:cubicBezTo>
                <a:cubicBezTo>
                  <a:pt x="351709" y="413029"/>
                  <a:pt x="355150" y="421961"/>
                  <a:pt x="361626" y="428437"/>
                </a:cubicBezTo>
                <a:cubicBezTo>
                  <a:pt x="383464" y="450275"/>
                  <a:pt x="382556" y="438902"/>
                  <a:pt x="407346" y="451297"/>
                </a:cubicBezTo>
                <a:cubicBezTo>
                  <a:pt x="415537" y="455393"/>
                  <a:pt x="422015" y="462441"/>
                  <a:pt x="430206" y="466537"/>
                </a:cubicBezTo>
                <a:cubicBezTo>
                  <a:pt x="459525" y="481196"/>
                  <a:pt x="515471" y="479830"/>
                  <a:pt x="536886" y="481777"/>
                </a:cubicBezTo>
                <a:lnTo>
                  <a:pt x="582606" y="497017"/>
                </a:lnTo>
                <a:cubicBezTo>
                  <a:pt x="597389" y="501945"/>
                  <a:pt x="621159" y="510517"/>
                  <a:pt x="635946" y="512257"/>
                </a:cubicBezTo>
                <a:cubicBezTo>
                  <a:pt x="668837" y="516126"/>
                  <a:pt x="702013" y="517008"/>
                  <a:pt x="735006" y="519877"/>
                </a:cubicBezTo>
                <a:cubicBezTo>
                  <a:pt x="760437" y="522088"/>
                  <a:pt x="785806" y="524957"/>
                  <a:pt x="811206" y="527497"/>
                </a:cubicBezTo>
                <a:cubicBezTo>
                  <a:pt x="889376" y="553554"/>
                  <a:pt x="810420" y="529545"/>
                  <a:pt x="1001706" y="542737"/>
                </a:cubicBezTo>
                <a:cubicBezTo>
                  <a:pt x="1030158" y="544699"/>
                  <a:pt x="1058179" y="550164"/>
                  <a:pt x="1085526" y="557977"/>
                </a:cubicBezTo>
                <a:cubicBezTo>
                  <a:pt x="1093249" y="560184"/>
                  <a:pt x="1100483" y="564160"/>
                  <a:pt x="1108386" y="565597"/>
                </a:cubicBezTo>
                <a:cubicBezTo>
                  <a:pt x="1128534" y="569260"/>
                  <a:pt x="1149074" y="570321"/>
                  <a:pt x="1169346" y="573217"/>
                </a:cubicBezTo>
                <a:cubicBezTo>
                  <a:pt x="1184641" y="575402"/>
                  <a:pt x="1199631" y="580151"/>
                  <a:pt x="1215066" y="580837"/>
                </a:cubicBezTo>
                <a:cubicBezTo>
                  <a:pt x="1314061" y="585237"/>
                  <a:pt x="1413186" y="585917"/>
                  <a:pt x="1512246" y="588457"/>
                </a:cubicBezTo>
                <a:cubicBezTo>
                  <a:pt x="1771453" y="608396"/>
                  <a:pt x="1563402" y="594405"/>
                  <a:pt x="2083746" y="603697"/>
                </a:cubicBezTo>
                <a:lnTo>
                  <a:pt x="2761926" y="618937"/>
                </a:lnTo>
                <a:cubicBezTo>
                  <a:pt x="2759386" y="641797"/>
                  <a:pt x="2762166" y="665901"/>
                  <a:pt x="2754306" y="687517"/>
                </a:cubicBezTo>
                <a:cubicBezTo>
                  <a:pt x="2751176" y="696124"/>
                  <a:pt x="2740577" y="702055"/>
                  <a:pt x="2731446" y="702757"/>
                </a:cubicBezTo>
                <a:cubicBezTo>
                  <a:pt x="2705995" y="704715"/>
                  <a:pt x="2680753" y="696137"/>
                  <a:pt x="2655246" y="695137"/>
                </a:cubicBezTo>
                <a:cubicBezTo>
                  <a:pt x="2551155" y="691055"/>
                  <a:pt x="2446957" y="690410"/>
                  <a:pt x="2342826" y="687517"/>
                </a:cubicBezTo>
                <a:lnTo>
                  <a:pt x="2106606" y="679897"/>
                </a:lnTo>
                <a:lnTo>
                  <a:pt x="1557966" y="687517"/>
                </a:lnTo>
                <a:cubicBezTo>
                  <a:pt x="1519792" y="688395"/>
                  <a:pt x="1481851" y="695137"/>
                  <a:pt x="1443666" y="695137"/>
                </a:cubicBezTo>
                <a:lnTo>
                  <a:pt x="64446" y="687517"/>
                </a:lnTo>
                <a:cubicBezTo>
                  <a:pt x="-20914" y="670445"/>
                  <a:pt x="33966" y="694496"/>
                  <a:pt x="33966" y="542737"/>
                </a:cubicBezTo>
                <a:cubicBezTo>
                  <a:pt x="33966" y="433487"/>
                  <a:pt x="30894" y="324232"/>
                  <a:pt x="26346" y="215077"/>
                </a:cubicBezTo>
                <a:cubicBezTo>
                  <a:pt x="25807" y="202137"/>
                  <a:pt x="19265" y="189917"/>
                  <a:pt x="18726" y="176977"/>
                </a:cubicBezTo>
                <a:cubicBezTo>
                  <a:pt x="16717" y="128759"/>
                  <a:pt x="-9214" y="15687"/>
                  <a:pt x="3486" y="1717"/>
                </a:cubicBez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54" name="Rectangle 53">
            <a:extLst>
              <a:ext uri="{FF2B5EF4-FFF2-40B4-BE49-F238E27FC236}">
                <a16:creationId xmlns:a16="http://schemas.microsoft.com/office/drawing/2014/main" id="{AA1952EE-7571-45CA-9B72-EFE719049490}"/>
              </a:ext>
            </a:extLst>
          </p:cNvPr>
          <p:cNvSpPr/>
          <p:nvPr/>
        </p:nvSpPr>
        <p:spPr>
          <a:xfrm>
            <a:off x="522235" y="4389021"/>
            <a:ext cx="5833698" cy="116011"/>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55" name="Rectangle 54">
            <a:extLst>
              <a:ext uri="{FF2B5EF4-FFF2-40B4-BE49-F238E27FC236}">
                <a16:creationId xmlns:a16="http://schemas.microsoft.com/office/drawing/2014/main" id="{3B8D9546-BE4C-440E-A6B8-E000E0401403}"/>
              </a:ext>
            </a:extLst>
          </p:cNvPr>
          <p:cNvSpPr/>
          <p:nvPr/>
        </p:nvSpPr>
        <p:spPr>
          <a:xfrm>
            <a:off x="516531" y="3905496"/>
            <a:ext cx="92044" cy="518501"/>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61" name="TextBox 60">
            <a:extLst>
              <a:ext uri="{FF2B5EF4-FFF2-40B4-BE49-F238E27FC236}">
                <a16:creationId xmlns:a16="http://schemas.microsoft.com/office/drawing/2014/main" id="{F65A7B10-4F6B-4620-9A44-A38C87EA3885}"/>
              </a:ext>
            </a:extLst>
          </p:cNvPr>
          <p:cNvSpPr txBox="1"/>
          <p:nvPr/>
        </p:nvSpPr>
        <p:spPr>
          <a:xfrm>
            <a:off x="5776697" y="4337859"/>
            <a:ext cx="749944" cy="223416"/>
          </a:xfrm>
          <a:prstGeom prst="rect">
            <a:avLst/>
          </a:prstGeom>
          <a:noFill/>
        </p:spPr>
        <p:txBody>
          <a:bodyPr wrap="square" rtlCol="0">
            <a:spAutoFit/>
          </a:bodyPr>
          <a:lstStyle/>
          <a:p>
            <a:r>
              <a:rPr lang="en-AU" sz="800" i="1" dirty="0">
                <a:solidFill>
                  <a:schemeClr val="bg1"/>
                </a:solidFill>
                <a:latin typeface="Arial Narrow" panose="020B0606020202030204" pitchFamily="34" charset="0"/>
              </a:rPr>
              <a:t>Not to scale</a:t>
            </a:r>
          </a:p>
        </p:txBody>
      </p:sp>
      <p:sp>
        <p:nvSpPr>
          <p:cNvPr id="62" name="TextBox 61">
            <a:extLst>
              <a:ext uri="{FF2B5EF4-FFF2-40B4-BE49-F238E27FC236}">
                <a16:creationId xmlns:a16="http://schemas.microsoft.com/office/drawing/2014/main" id="{53F1524C-7F90-4A17-90D2-11C03B11C225}"/>
              </a:ext>
            </a:extLst>
          </p:cNvPr>
          <p:cNvSpPr txBox="1"/>
          <p:nvPr/>
        </p:nvSpPr>
        <p:spPr>
          <a:xfrm>
            <a:off x="2379025" y="4015935"/>
            <a:ext cx="2750048" cy="276999"/>
          </a:xfrm>
          <a:prstGeom prst="rect">
            <a:avLst/>
          </a:prstGeom>
          <a:noFill/>
        </p:spPr>
        <p:txBody>
          <a:bodyPr wrap="square" rtlCol="0">
            <a:spAutoFit/>
          </a:bodyPr>
          <a:lstStyle/>
          <a:p>
            <a:r>
              <a:rPr lang="en-AU" sz="1200" b="1" dirty="0">
                <a:latin typeface="Arial Narrow" panose="020B0606020202030204" pitchFamily="34" charset="0"/>
              </a:rPr>
              <a:t>Australian Fishing Zone (AFZ)</a:t>
            </a:r>
          </a:p>
        </p:txBody>
      </p:sp>
      <p:sp>
        <p:nvSpPr>
          <p:cNvPr id="75" name="TextBox 74">
            <a:extLst>
              <a:ext uri="{FF2B5EF4-FFF2-40B4-BE49-F238E27FC236}">
                <a16:creationId xmlns:a16="http://schemas.microsoft.com/office/drawing/2014/main" id="{C92353EE-701B-434B-AD31-3C160713EB68}"/>
              </a:ext>
            </a:extLst>
          </p:cNvPr>
          <p:cNvSpPr txBox="1"/>
          <p:nvPr/>
        </p:nvSpPr>
        <p:spPr>
          <a:xfrm>
            <a:off x="985175" y="3609091"/>
            <a:ext cx="598088" cy="276999"/>
          </a:xfrm>
          <a:prstGeom prst="rect">
            <a:avLst/>
          </a:prstGeom>
          <a:noFill/>
        </p:spPr>
        <p:txBody>
          <a:bodyPr wrap="square" rtlCol="0">
            <a:spAutoFit/>
          </a:bodyPr>
          <a:lstStyle/>
          <a:p>
            <a:r>
              <a:rPr lang="en-AU" sz="1200" dirty="0">
                <a:latin typeface="Arial Narrow" panose="020B0606020202030204" pitchFamily="34" charset="0"/>
              </a:rPr>
              <a:t>3nm</a:t>
            </a:r>
            <a:r>
              <a:rPr lang="en-AU" sz="1200" baseline="30000" dirty="0">
                <a:latin typeface="Arial Narrow" panose="020B0606020202030204" pitchFamily="34" charset="0"/>
              </a:rPr>
              <a:t>[2]</a:t>
            </a:r>
            <a:endParaRPr lang="en-AU" sz="1200" dirty="0">
              <a:latin typeface="Arial Narrow" panose="020B0606020202030204" pitchFamily="34" charset="0"/>
            </a:endParaRPr>
          </a:p>
        </p:txBody>
      </p:sp>
      <p:sp>
        <p:nvSpPr>
          <p:cNvPr id="78" name="TextBox 77">
            <a:extLst>
              <a:ext uri="{FF2B5EF4-FFF2-40B4-BE49-F238E27FC236}">
                <a16:creationId xmlns:a16="http://schemas.microsoft.com/office/drawing/2014/main" id="{7C073FDC-1479-4B6E-B19B-415BC7A47C69}"/>
              </a:ext>
            </a:extLst>
          </p:cNvPr>
          <p:cNvSpPr txBox="1"/>
          <p:nvPr/>
        </p:nvSpPr>
        <p:spPr>
          <a:xfrm>
            <a:off x="5743956" y="3619639"/>
            <a:ext cx="687185" cy="276999"/>
          </a:xfrm>
          <a:prstGeom prst="rect">
            <a:avLst/>
          </a:prstGeom>
          <a:noFill/>
        </p:spPr>
        <p:txBody>
          <a:bodyPr wrap="square" rtlCol="0">
            <a:spAutoFit/>
          </a:bodyPr>
          <a:lstStyle/>
          <a:p>
            <a:r>
              <a:rPr lang="en-AU" sz="1200" dirty="0">
                <a:latin typeface="Arial Narrow" panose="020B0606020202030204" pitchFamily="34" charset="0"/>
              </a:rPr>
              <a:t>200nm</a:t>
            </a:r>
          </a:p>
        </p:txBody>
      </p:sp>
      <p:sp>
        <p:nvSpPr>
          <p:cNvPr id="80" name="TextBox 79">
            <a:extLst>
              <a:ext uri="{FF2B5EF4-FFF2-40B4-BE49-F238E27FC236}">
                <a16:creationId xmlns:a16="http://schemas.microsoft.com/office/drawing/2014/main" id="{16CD800C-2FFE-486E-A048-B7139F733914}"/>
              </a:ext>
            </a:extLst>
          </p:cNvPr>
          <p:cNvSpPr txBox="1"/>
          <p:nvPr/>
        </p:nvSpPr>
        <p:spPr>
          <a:xfrm>
            <a:off x="670279" y="3915119"/>
            <a:ext cx="663732" cy="307777"/>
          </a:xfrm>
          <a:prstGeom prst="rect">
            <a:avLst/>
          </a:prstGeom>
          <a:noFill/>
        </p:spPr>
        <p:txBody>
          <a:bodyPr wrap="square" rtlCol="0">
            <a:spAutoFit/>
          </a:bodyPr>
          <a:lstStyle/>
          <a:p>
            <a:pPr algn="ctr"/>
            <a:r>
              <a:rPr lang="en-AU" sz="700" b="1" dirty="0">
                <a:latin typeface="Arial Narrow" panose="020B0606020202030204" pitchFamily="34" charset="0"/>
              </a:rPr>
              <a:t>Coastal Waters</a:t>
            </a:r>
          </a:p>
        </p:txBody>
      </p:sp>
      <p:sp>
        <p:nvSpPr>
          <p:cNvPr id="63" name="TextBox 62">
            <a:extLst>
              <a:ext uri="{FF2B5EF4-FFF2-40B4-BE49-F238E27FC236}">
                <a16:creationId xmlns:a16="http://schemas.microsoft.com/office/drawing/2014/main" id="{84701D98-96EC-475C-9D07-F53094A22C62}"/>
              </a:ext>
            </a:extLst>
          </p:cNvPr>
          <p:cNvSpPr txBox="1"/>
          <p:nvPr/>
        </p:nvSpPr>
        <p:spPr>
          <a:xfrm>
            <a:off x="5895090" y="3902913"/>
            <a:ext cx="584721" cy="461665"/>
          </a:xfrm>
          <a:prstGeom prst="rect">
            <a:avLst/>
          </a:prstGeom>
          <a:noFill/>
        </p:spPr>
        <p:txBody>
          <a:bodyPr wrap="square" rtlCol="0">
            <a:spAutoFit/>
          </a:bodyPr>
          <a:lstStyle/>
          <a:p>
            <a:pPr algn="ctr"/>
            <a:r>
              <a:rPr lang="en-AU" sz="800" b="1" dirty="0">
                <a:latin typeface="Arial Narrow" panose="020B0606020202030204" pitchFamily="34" charset="0"/>
              </a:rPr>
              <a:t>The </a:t>
            </a:r>
          </a:p>
          <a:p>
            <a:pPr algn="ctr"/>
            <a:r>
              <a:rPr lang="en-AU" sz="800" b="1" dirty="0">
                <a:latin typeface="Arial Narrow" panose="020B0606020202030204" pitchFamily="34" charset="0"/>
              </a:rPr>
              <a:t>High Seas</a:t>
            </a:r>
          </a:p>
        </p:txBody>
      </p:sp>
      <p:sp>
        <p:nvSpPr>
          <p:cNvPr id="68" name="Oval 67">
            <a:extLst>
              <a:ext uri="{FF2B5EF4-FFF2-40B4-BE49-F238E27FC236}">
                <a16:creationId xmlns:a16="http://schemas.microsoft.com/office/drawing/2014/main" id="{1357795A-F8E2-46F4-BE4C-4575C0FA774B}"/>
              </a:ext>
            </a:extLst>
          </p:cNvPr>
          <p:cNvSpPr/>
          <p:nvPr/>
        </p:nvSpPr>
        <p:spPr>
          <a:xfrm>
            <a:off x="3804146" y="3642637"/>
            <a:ext cx="137513" cy="11921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69" name="Freeform: Shape 68">
            <a:extLst>
              <a:ext uri="{FF2B5EF4-FFF2-40B4-BE49-F238E27FC236}">
                <a16:creationId xmlns:a16="http://schemas.microsoft.com/office/drawing/2014/main" id="{3F922EF9-FD1F-44A6-ABB2-BCA816F7A7EC}"/>
              </a:ext>
            </a:extLst>
          </p:cNvPr>
          <p:cNvSpPr/>
          <p:nvPr/>
        </p:nvSpPr>
        <p:spPr>
          <a:xfrm>
            <a:off x="3749142" y="3705741"/>
            <a:ext cx="258917" cy="162324"/>
          </a:xfrm>
          <a:custGeom>
            <a:avLst/>
            <a:gdLst>
              <a:gd name="connsiteX0" fmla="*/ 121024 w 258917"/>
              <a:gd name="connsiteY0" fmla="*/ 788 h 162324"/>
              <a:gd name="connsiteX1" fmla="*/ 67235 w 258917"/>
              <a:gd name="connsiteY1" fmla="*/ 81471 h 162324"/>
              <a:gd name="connsiteX2" fmla="*/ 0 w 258917"/>
              <a:gd name="connsiteY2" fmla="*/ 148706 h 162324"/>
              <a:gd name="connsiteX3" fmla="*/ 40341 w 258917"/>
              <a:gd name="connsiteY3" fmla="*/ 162153 h 162324"/>
              <a:gd name="connsiteX4" fmla="*/ 255494 w 258917"/>
              <a:gd name="connsiteY4" fmla="*/ 148706 h 162324"/>
              <a:gd name="connsiteX5" fmla="*/ 215153 w 258917"/>
              <a:gd name="connsiteY5" fmla="*/ 121812 h 162324"/>
              <a:gd name="connsiteX6" fmla="*/ 161365 w 258917"/>
              <a:gd name="connsiteY6" fmla="*/ 81471 h 162324"/>
              <a:gd name="connsiteX7" fmla="*/ 134471 w 258917"/>
              <a:gd name="connsiteY7" fmla="*/ 54576 h 162324"/>
              <a:gd name="connsiteX8" fmla="*/ 121024 w 258917"/>
              <a:gd name="connsiteY8" fmla="*/ 788 h 162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917" h="162324">
                <a:moveTo>
                  <a:pt x="121024" y="788"/>
                </a:moveTo>
                <a:cubicBezTo>
                  <a:pt x="109818" y="5270"/>
                  <a:pt x="88520" y="57145"/>
                  <a:pt x="67235" y="81471"/>
                </a:cubicBezTo>
                <a:cubicBezTo>
                  <a:pt x="-58270" y="224905"/>
                  <a:pt x="107575" y="-12657"/>
                  <a:pt x="0" y="148706"/>
                </a:cubicBezTo>
                <a:cubicBezTo>
                  <a:pt x="13447" y="153188"/>
                  <a:pt x="26167" y="162153"/>
                  <a:pt x="40341" y="162153"/>
                </a:cubicBezTo>
                <a:cubicBezTo>
                  <a:pt x="112199" y="162153"/>
                  <a:pt x="185477" y="164864"/>
                  <a:pt x="255494" y="148706"/>
                </a:cubicBezTo>
                <a:cubicBezTo>
                  <a:pt x="271241" y="145072"/>
                  <a:pt x="228304" y="131206"/>
                  <a:pt x="215153" y="121812"/>
                </a:cubicBezTo>
                <a:cubicBezTo>
                  <a:pt x="196916" y="108785"/>
                  <a:pt x="178582" y="95819"/>
                  <a:pt x="161365" y="81471"/>
                </a:cubicBezTo>
                <a:cubicBezTo>
                  <a:pt x="151625" y="73355"/>
                  <a:pt x="142391" y="64476"/>
                  <a:pt x="134471" y="54576"/>
                </a:cubicBezTo>
                <a:cubicBezTo>
                  <a:pt x="99215" y="10505"/>
                  <a:pt x="132230" y="-3694"/>
                  <a:pt x="121024" y="788"/>
                </a:cubicBez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71" name="Freeform: Shape 70">
            <a:extLst>
              <a:ext uri="{FF2B5EF4-FFF2-40B4-BE49-F238E27FC236}">
                <a16:creationId xmlns:a16="http://schemas.microsoft.com/office/drawing/2014/main" id="{FE7FF52D-1AA3-47FA-82E0-C91A10DE1EAB}"/>
              </a:ext>
            </a:extLst>
          </p:cNvPr>
          <p:cNvSpPr/>
          <p:nvPr/>
        </p:nvSpPr>
        <p:spPr>
          <a:xfrm>
            <a:off x="3647087" y="3774706"/>
            <a:ext cx="502165" cy="165648"/>
          </a:xfrm>
          <a:custGeom>
            <a:avLst/>
            <a:gdLst>
              <a:gd name="connsiteX0" fmla="*/ 48481 w 2119328"/>
              <a:gd name="connsiteY0" fmla="*/ 216398 h 633257"/>
              <a:gd name="connsiteX1" fmla="*/ 75375 w 2119328"/>
              <a:gd name="connsiteY1" fmla="*/ 297080 h 633257"/>
              <a:gd name="connsiteX2" fmla="*/ 290528 w 2119328"/>
              <a:gd name="connsiteY2" fmla="*/ 485339 h 633257"/>
              <a:gd name="connsiteX3" fmla="*/ 451893 w 2119328"/>
              <a:gd name="connsiteY3" fmla="*/ 619810 h 633257"/>
              <a:gd name="connsiteX4" fmla="*/ 505681 w 2119328"/>
              <a:gd name="connsiteY4" fmla="*/ 633257 h 633257"/>
              <a:gd name="connsiteX5" fmla="*/ 1581446 w 2119328"/>
              <a:gd name="connsiteY5" fmla="*/ 606363 h 633257"/>
              <a:gd name="connsiteX6" fmla="*/ 1621787 w 2119328"/>
              <a:gd name="connsiteY6" fmla="*/ 579469 h 633257"/>
              <a:gd name="connsiteX7" fmla="*/ 1675575 w 2119328"/>
              <a:gd name="connsiteY7" fmla="*/ 552575 h 633257"/>
              <a:gd name="connsiteX8" fmla="*/ 1810046 w 2119328"/>
              <a:gd name="connsiteY8" fmla="*/ 471892 h 633257"/>
              <a:gd name="connsiteX9" fmla="*/ 1877281 w 2119328"/>
              <a:gd name="connsiteY9" fmla="*/ 444998 h 633257"/>
              <a:gd name="connsiteX10" fmla="*/ 1971411 w 2119328"/>
              <a:gd name="connsiteY10" fmla="*/ 377763 h 633257"/>
              <a:gd name="connsiteX11" fmla="*/ 2065540 w 2119328"/>
              <a:gd name="connsiteY11" fmla="*/ 270186 h 633257"/>
              <a:gd name="connsiteX12" fmla="*/ 2119328 w 2119328"/>
              <a:gd name="connsiteY12" fmla="*/ 216398 h 633257"/>
              <a:gd name="connsiteX13" fmla="*/ 774622 w 2119328"/>
              <a:gd name="connsiteY13" fmla="*/ 189504 h 633257"/>
              <a:gd name="connsiteX14" fmla="*/ 48481 w 2119328"/>
              <a:gd name="connsiteY14" fmla="*/ 216398 h 633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19328" h="633257">
                <a:moveTo>
                  <a:pt x="48481" y="216398"/>
                </a:moveTo>
                <a:cubicBezTo>
                  <a:pt x="-68060" y="234327"/>
                  <a:pt x="60155" y="273163"/>
                  <a:pt x="75375" y="297080"/>
                </a:cubicBezTo>
                <a:cubicBezTo>
                  <a:pt x="102674" y="339979"/>
                  <a:pt x="288892" y="483703"/>
                  <a:pt x="290528" y="485339"/>
                </a:cubicBezTo>
                <a:cubicBezTo>
                  <a:pt x="348415" y="543226"/>
                  <a:pt x="376514" y="578694"/>
                  <a:pt x="451893" y="619810"/>
                </a:cubicBezTo>
                <a:cubicBezTo>
                  <a:pt x="468118" y="628660"/>
                  <a:pt x="487752" y="628775"/>
                  <a:pt x="505681" y="633257"/>
                </a:cubicBezTo>
                <a:cubicBezTo>
                  <a:pt x="864269" y="624292"/>
                  <a:pt x="1223161" y="623630"/>
                  <a:pt x="1581446" y="606363"/>
                </a:cubicBezTo>
                <a:cubicBezTo>
                  <a:pt x="1597589" y="605585"/>
                  <a:pt x="1607755" y="587487"/>
                  <a:pt x="1621787" y="579469"/>
                </a:cubicBezTo>
                <a:cubicBezTo>
                  <a:pt x="1639191" y="569524"/>
                  <a:pt x="1658171" y="562520"/>
                  <a:pt x="1675575" y="552575"/>
                </a:cubicBezTo>
                <a:cubicBezTo>
                  <a:pt x="1720961" y="526640"/>
                  <a:pt x="1761512" y="491306"/>
                  <a:pt x="1810046" y="471892"/>
                </a:cubicBezTo>
                <a:cubicBezTo>
                  <a:pt x="1832458" y="462927"/>
                  <a:pt x="1855691" y="455793"/>
                  <a:pt x="1877281" y="444998"/>
                </a:cubicBezTo>
                <a:cubicBezTo>
                  <a:pt x="1893805" y="436736"/>
                  <a:pt x="1963582" y="384722"/>
                  <a:pt x="1971411" y="377763"/>
                </a:cubicBezTo>
                <a:cubicBezTo>
                  <a:pt x="2123274" y="242774"/>
                  <a:pt x="1983740" y="365619"/>
                  <a:pt x="2065540" y="270186"/>
                </a:cubicBezTo>
                <a:cubicBezTo>
                  <a:pt x="2082041" y="250934"/>
                  <a:pt x="2101399" y="234327"/>
                  <a:pt x="2119328" y="216398"/>
                </a:cubicBezTo>
                <a:cubicBezTo>
                  <a:pt x="1965589" y="-244818"/>
                  <a:pt x="2118728" y="171934"/>
                  <a:pt x="774622" y="189504"/>
                </a:cubicBezTo>
                <a:cubicBezTo>
                  <a:pt x="43999" y="199055"/>
                  <a:pt x="165022" y="198469"/>
                  <a:pt x="48481" y="216398"/>
                </a:cubicBezTo>
                <a:close/>
              </a:path>
            </a:pathLst>
          </a:cu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2" name="Freeform: Shape 71">
            <a:extLst>
              <a:ext uri="{FF2B5EF4-FFF2-40B4-BE49-F238E27FC236}">
                <a16:creationId xmlns:a16="http://schemas.microsoft.com/office/drawing/2014/main" id="{15B330DE-1432-4A2B-B8B7-8BD957EE3E20}"/>
              </a:ext>
            </a:extLst>
          </p:cNvPr>
          <p:cNvSpPr/>
          <p:nvPr/>
        </p:nvSpPr>
        <p:spPr>
          <a:xfrm rot="10365806">
            <a:off x="5099430" y="4130914"/>
            <a:ext cx="274270" cy="192152"/>
          </a:xfrm>
          <a:custGeom>
            <a:avLst/>
            <a:gdLst>
              <a:gd name="connsiteX0" fmla="*/ 350573 w 392501"/>
              <a:gd name="connsiteY0" fmla="*/ 163597 h 344008"/>
              <a:gd name="connsiteX1" fmla="*/ 283338 w 392501"/>
              <a:gd name="connsiteY1" fmla="*/ 136703 h 344008"/>
              <a:gd name="connsiteX2" fmla="*/ 229550 w 392501"/>
              <a:gd name="connsiteY2" fmla="*/ 96362 h 344008"/>
              <a:gd name="connsiteX3" fmla="*/ 95079 w 392501"/>
              <a:gd name="connsiteY3" fmla="*/ 109809 h 344008"/>
              <a:gd name="connsiteX4" fmla="*/ 950 w 392501"/>
              <a:gd name="connsiteY4" fmla="*/ 203938 h 344008"/>
              <a:gd name="connsiteX5" fmla="*/ 14397 w 392501"/>
              <a:gd name="connsiteY5" fmla="*/ 257727 h 344008"/>
              <a:gd name="connsiteX6" fmla="*/ 121973 w 392501"/>
              <a:gd name="connsiteY6" fmla="*/ 311515 h 344008"/>
              <a:gd name="connsiteX7" fmla="*/ 175762 w 392501"/>
              <a:gd name="connsiteY7" fmla="*/ 338409 h 344008"/>
              <a:gd name="connsiteX8" fmla="*/ 296785 w 392501"/>
              <a:gd name="connsiteY8" fmla="*/ 311515 h 344008"/>
              <a:gd name="connsiteX9" fmla="*/ 323679 w 392501"/>
              <a:gd name="connsiteY9" fmla="*/ 230832 h 344008"/>
              <a:gd name="connsiteX10" fmla="*/ 337126 w 392501"/>
              <a:gd name="connsiteY10" fmla="*/ 190491 h 344008"/>
              <a:gd name="connsiteX11" fmla="*/ 350573 w 392501"/>
              <a:gd name="connsiteY11" fmla="*/ 42574 h 344008"/>
              <a:gd name="connsiteX12" fmla="*/ 364021 w 392501"/>
              <a:gd name="connsiteY12" fmla="*/ 2232 h 344008"/>
              <a:gd name="connsiteX13" fmla="*/ 377468 w 392501"/>
              <a:gd name="connsiteY13" fmla="*/ 82915 h 344008"/>
              <a:gd name="connsiteX14" fmla="*/ 390915 w 392501"/>
              <a:gd name="connsiteY14" fmla="*/ 338409 h 344008"/>
              <a:gd name="connsiteX15" fmla="*/ 364021 w 392501"/>
              <a:gd name="connsiteY15" fmla="*/ 257727 h 344008"/>
              <a:gd name="connsiteX16" fmla="*/ 296785 w 392501"/>
              <a:gd name="connsiteY16" fmla="*/ 177044 h 344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92501" h="344008">
                <a:moveTo>
                  <a:pt x="350573" y="163597"/>
                </a:moveTo>
                <a:cubicBezTo>
                  <a:pt x="328161" y="154632"/>
                  <a:pt x="304438" y="148425"/>
                  <a:pt x="283338" y="136703"/>
                </a:cubicBezTo>
                <a:cubicBezTo>
                  <a:pt x="263747" y="125819"/>
                  <a:pt x="251736" y="99531"/>
                  <a:pt x="229550" y="96362"/>
                </a:cubicBezTo>
                <a:cubicBezTo>
                  <a:pt x="184956" y="89991"/>
                  <a:pt x="139903" y="105327"/>
                  <a:pt x="95079" y="109809"/>
                </a:cubicBezTo>
                <a:cubicBezTo>
                  <a:pt x="82674" y="119733"/>
                  <a:pt x="5784" y="170101"/>
                  <a:pt x="950" y="203938"/>
                </a:cubicBezTo>
                <a:cubicBezTo>
                  <a:pt x="-1664" y="222234"/>
                  <a:pt x="584" y="245449"/>
                  <a:pt x="14397" y="257727"/>
                </a:cubicBezTo>
                <a:cubicBezTo>
                  <a:pt x="44361" y="284362"/>
                  <a:pt x="86114" y="293586"/>
                  <a:pt x="121973" y="311515"/>
                </a:cubicBezTo>
                <a:lnTo>
                  <a:pt x="175762" y="338409"/>
                </a:lnTo>
                <a:cubicBezTo>
                  <a:pt x="216103" y="329444"/>
                  <a:pt x="263364" y="335821"/>
                  <a:pt x="296785" y="311515"/>
                </a:cubicBezTo>
                <a:cubicBezTo>
                  <a:pt x="319712" y="294841"/>
                  <a:pt x="314714" y="257726"/>
                  <a:pt x="323679" y="230832"/>
                </a:cubicBezTo>
                <a:lnTo>
                  <a:pt x="337126" y="190491"/>
                </a:lnTo>
                <a:cubicBezTo>
                  <a:pt x="341608" y="141185"/>
                  <a:pt x="343571" y="91585"/>
                  <a:pt x="350573" y="42574"/>
                </a:cubicBezTo>
                <a:cubicBezTo>
                  <a:pt x="352578" y="28542"/>
                  <a:pt x="356158" y="-9562"/>
                  <a:pt x="364021" y="2232"/>
                </a:cubicBezTo>
                <a:cubicBezTo>
                  <a:pt x="379145" y="24918"/>
                  <a:pt x="372986" y="56021"/>
                  <a:pt x="377468" y="82915"/>
                </a:cubicBezTo>
                <a:cubicBezTo>
                  <a:pt x="381950" y="168080"/>
                  <a:pt x="397456" y="253378"/>
                  <a:pt x="390915" y="338409"/>
                </a:cubicBezTo>
                <a:cubicBezTo>
                  <a:pt x="388741" y="366674"/>
                  <a:pt x="381730" y="279864"/>
                  <a:pt x="364021" y="257727"/>
                </a:cubicBezTo>
                <a:cubicBezTo>
                  <a:pt x="306272" y="185541"/>
                  <a:pt x="330527" y="210786"/>
                  <a:pt x="296785" y="177044"/>
                </a:cubicBezTo>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3" name="Freeform: Shape 72">
            <a:extLst>
              <a:ext uri="{FF2B5EF4-FFF2-40B4-BE49-F238E27FC236}">
                <a16:creationId xmlns:a16="http://schemas.microsoft.com/office/drawing/2014/main" id="{782967F8-1F14-4D3F-B123-CF6BDF5F4CE1}"/>
              </a:ext>
            </a:extLst>
          </p:cNvPr>
          <p:cNvSpPr/>
          <p:nvPr/>
        </p:nvSpPr>
        <p:spPr>
          <a:xfrm rot="10365806">
            <a:off x="4749393" y="4144226"/>
            <a:ext cx="274270" cy="192152"/>
          </a:xfrm>
          <a:custGeom>
            <a:avLst/>
            <a:gdLst>
              <a:gd name="connsiteX0" fmla="*/ 350573 w 392501"/>
              <a:gd name="connsiteY0" fmla="*/ 163597 h 344008"/>
              <a:gd name="connsiteX1" fmla="*/ 283338 w 392501"/>
              <a:gd name="connsiteY1" fmla="*/ 136703 h 344008"/>
              <a:gd name="connsiteX2" fmla="*/ 229550 w 392501"/>
              <a:gd name="connsiteY2" fmla="*/ 96362 h 344008"/>
              <a:gd name="connsiteX3" fmla="*/ 95079 w 392501"/>
              <a:gd name="connsiteY3" fmla="*/ 109809 h 344008"/>
              <a:gd name="connsiteX4" fmla="*/ 950 w 392501"/>
              <a:gd name="connsiteY4" fmla="*/ 203938 h 344008"/>
              <a:gd name="connsiteX5" fmla="*/ 14397 w 392501"/>
              <a:gd name="connsiteY5" fmla="*/ 257727 h 344008"/>
              <a:gd name="connsiteX6" fmla="*/ 121973 w 392501"/>
              <a:gd name="connsiteY6" fmla="*/ 311515 h 344008"/>
              <a:gd name="connsiteX7" fmla="*/ 175762 w 392501"/>
              <a:gd name="connsiteY7" fmla="*/ 338409 h 344008"/>
              <a:gd name="connsiteX8" fmla="*/ 296785 w 392501"/>
              <a:gd name="connsiteY8" fmla="*/ 311515 h 344008"/>
              <a:gd name="connsiteX9" fmla="*/ 323679 w 392501"/>
              <a:gd name="connsiteY9" fmla="*/ 230832 h 344008"/>
              <a:gd name="connsiteX10" fmla="*/ 337126 w 392501"/>
              <a:gd name="connsiteY10" fmla="*/ 190491 h 344008"/>
              <a:gd name="connsiteX11" fmla="*/ 350573 w 392501"/>
              <a:gd name="connsiteY11" fmla="*/ 42574 h 344008"/>
              <a:gd name="connsiteX12" fmla="*/ 364021 w 392501"/>
              <a:gd name="connsiteY12" fmla="*/ 2232 h 344008"/>
              <a:gd name="connsiteX13" fmla="*/ 377468 w 392501"/>
              <a:gd name="connsiteY13" fmla="*/ 82915 h 344008"/>
              <a:gd name="connsiteX14" fmla="*/ 390915 w 392501"/>
              <a:gd name="connsiteY14" fmla="*/ 338409 h 344008"/>
              <a:gd name="connsiteX15" fmla="*/ 364021 w 392501"/>
              <a:gd name="connsiteY15" fmla="*/ 257727 h 344008"/>
              <a:gd name="connsiteX16" fmla="*/ 296785 w 392501"/>
              <a:gd name="connsiteY16" fmla="*/ 177044 h 344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92501" h="344008">
                <a:moveTo>
                  <a:pt x="350573" y="163597"/>
                </a:moveTo>
                <a:cubicBezTo>
                  <a:pt x="328161" y="154632"/>
                  <a:pt x="304438" y="148425"/>
                  <a:pt x="283338" y="136703"/>
                </a:cubicBezTo>
                <a:cubicBezTo>
                  <a:pt x="263747" y="125819"/>
                  <a:pt x="251736" y="99531"/>
                  <a:pt x="229550" y="96362"/>
                </a:cubicBezTo>
                <a:cubicBezTo>
                  <a:pt x="184956" y="89991"/>
                  <a:pt x="139903" y="105327"/>
                  <a:pt x="95079" y="109809"/>
                </a:cubicBezTo>
                <a:cubicBezTo>
                  <a:pt x="82674" y="119733"/>
                  <a:pt x="5784" y="170101"/>
                  <a:pt x="950" y="203938"/>
                </a:cubicBezTo>
                <a:cubicBezTo>
                  <a:pt x="-1664" y="222234"/>
                  <a:pt x="584" y="245449"/>
                  <a:pt x="14397" y="257727"/>
                </a:cubicBezTo>
                <a:cubicBezTo>
                  <a:pt x="44361" y="284362"/>
                  <a:pt x="86114" y="293586"/>
                  <a:pt x="121973" y="311515"/>
                </a:cubicBezTo>
                <a:lnTo>
                  <a:pt x="175762" y="338409"/>
                </a:lnTo>
                <a:cubicBezTo>
                  <a:pt x="216103" y="329444"/>
                  <a:pt x="263364" y="335821"/>
                  <a:pt x="296785" y="311515"/>
                </a:cubicBezTo>
                <a:cubicBezTo>
                  <a:pt x="319712" y="294841"/>
                  <a:pt x="314714" y="257726"/>
                  <a:pt x="323679" y="230832"/>
                </a:cubicBezTo>
                <a:lnTo>
                  <a:pt x="337126" y="190491"/>
                </a:lnTo>
                <a:cubicBezTo>
                  <a:pt x="341608" y="141185"/>
                  <a:pt x="343571" y="91585"/>
                  <a:pt x="350573" y="42574"/>
                </a:cubicBezTo>
                <a:cubicBezTo>
                  <a:pt x="352578" y="28542"/>
                  <a:pt x="356158" y="-9562"/>
                  <a:pt x="364021" y="2232"/>
                </a:cubicBezTo>
                <a:cubicBezTo>
                  <a:pt x="379145" y="24918"/>
                  <a:pt x="372986" y="56021"/>
                  <a:pt x="377468" y="82915"/>
                </a:cubicBezTo>
                <a:cubicBezTo>
                  <a:pt x="381950" y="168080"/>
                  <a:pt x="397456" y="253378"/>
                  <a:pt x="390915" y="338409"/>
                </a:cubicBezTo>
                <a:cubicBezTo>
                  <a:pt x="388741" y="366674"/>
                  <a:pt x="381730" y="279864"/>
                  <a:pt x="364021" y="257727"/>
                </a:cubicBezTo>
                <a:cubicBezTo>
                  <a:pt x="306272" y="185541"/>
                  <a:pt x="330527" y="210786"/>
                  <a:pt x="296785" y="177044"/>
                </a:cubicBezTo>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34" name="Straight Connector 33">
            <a:extLst>
              <a:ext uri="{FF2B5EF4-FFF2-40B4-BE49-F238E27FC236}">
                <a16:creationId xmlns:a16="http://schemas.microsoft.com/office/drawing/2014/main" id="{90ADD9A3-4B9E-468A-B77E-7874F4CBACE4}"/>
              </a:ext>
            </a:extLst>
          </p:cNvPr>
          <p:cNvCxnSpPr>
            <a:stCxn id="69" idx="6"/>
          </p:cNvCxnSpPr>
          <p:nvPr/>
        </p:nvCxnSpPr>
        <p:spPr>
          <a:xfrm flipV="1">
            <a:off x="3910507" y="3642637"/>
            <a:ext cx="540907" cy="14457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0921095C-8BCE-4CEE-92B8-0E649990CF3F}"/>
              </a:ext>
            </a:extLst>
          </p:cNvPr>
          <p:cNvCxnSpPr>
            <a:cxnSpLocks/>
            <a:endCxn id="73" idx="5"/>
          </p:cNvCxnSpPr>
          <p:nvPr/>
        </p:nvCxnSpPr>
        <p:spPr>
          <a:xfrm>
            <a:off x="4451414" y="3642637"/>
            <a:ext cx="555145" cy="53415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2CC9D9EE-DDD1-475D-9963-E845EC2BD0A2}"/>
              </a:ext>
            </a:extLst>
          </p:cNvPr>
          <p:cNvCxnSpPr>
            <a:cxnSpLocks/>
          </p:cNvCxnSpPr>
          <p:nvPr/>
        </p:nvCxnSpPr>
        <p:spPr>
          <a:xfrm>
            <a:off x="608575" y="3400743"/>
            <a:ext cx="5412711"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15F7E868-964D-4655-B4DA-02C2B35B9A12}"/>
              </a:ext>
            </a:extLst>
          </p:cNvPr>
          <p:cNvCxnSpPr/>
          <p:nvPr/>
        </p:nvCxnSpPr>
        <p:spPr>
          <a:xfrm>
            <a:off x="2060848" y="3286442"/>
            <a:ext cx="0" cy="19616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73FEF36C-6D53-40D2-A076-097DBAC91688}"/>
              </a:ext>
            </a:extLst>
          </p:cNvPr>
          <p:cNvCxnSpPr/>
          <p:nvPr/>
        </p:nvCxnSpPr>
        <p:spPr>
          <a:xfrm>
            <a:off x="6021286" y="3311753"/>
            <a:ext cx="0" cy="19616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64" name="TextBox 63">
            <a:extLst>
              <a:ext uri="{FF2B5EF4-FFF2-40B4-BE49-F238E27FC236}">
                <a16:creationId xmlns:a16="http://schemas.microsoft.com/office/drawing/2014/main" id="{C7FE7775-0685-4975-BB71-C5B04D0B0673}"/>
              </a:ext>
            </a:extLst>
          </p:cNvPr>
          <p:cNvSpPr txBox="1"/>
          <p:nvPr/>
        </p:nvSpPr>
        <p:spPr>
          <a:xfrm>
            <a:off x="2774228" y="3124095"/>
            <a:ext cx="2750048" cy="276999"/>
          </a:xfrm>
          <a:prstGeom prst="rect">
            <a:avLst/>
          </a:prstGeom>
          <a:noFill/>
        </p:spPr>
        <p:txBody>
          <a:bodyPr wrap="square" rtlCol="0">
            <a:spAutoFit/>
          </a:bodyPr>
          <a:lstStyle/>
          <a:p>
            <a:r>
              <a:rPr lang="en-AU" sz="1200" b="1" dirty="0">
                <a:latin typeface="Arial Narrow" panose="020B0606020202030204" pitchFamily="34" charset="0"/>
              </a:rPr>
              <a:t>Exclusive Economic Zone (EEZ)</a:t>
            </a:r>
          </a:p>
        </p:txBody>
      </p:sp>
      <p:cxnSp>
        <p:nvCxnSpPr>
          <p:cNvPr id="66" name="Straight Connector 65">
            <a:extLst>
              <a:ext uri="{FF2B5EF4-FFF2-40B4-BE49-F238E27FC236}">
                <a16:creationId xmlns:a16="http://schemas.microsoft.com/office/drawing/2014/main" id="{511FB5C5-E8DB-474B-9AE8-F4299A4A79A9}"/>
              </a:ext>
            </a:extLst>
          </p:cNvPr>
          <p:cNvCxnSpPr/>
          <p:nvPr/>
        </p:nvCxnSpPr>
        <p:spPr>
          <a:xfrm>
            <a:off x="610795" y="3311753"/>
            <a:ext cx="0" cy="19616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67" name="TextBox 66">
            <a:extLst>
              <a:ext uri="{FF2B5EF4-FFF2-40B4-BE49-F238E27FC236}">
                <a16:creationId xmlns:a16="http://schemas.microsoft.com/office/drawing/2014/main" id="{9DEED08A-DB7C-42E4-B1C1-FC30C2831464}"/>
              </a:ext>
            </a:extLst>
          </p:cNvPr>
          <p:cNvSpPr txBox="1"/>
          <p:nvPr/>
        </p:nvSpPr>
        <p:spPr>
          <a:xfrm>
            <a:off x="806758" y="3120576"/>
            <a:ext cx="1062367" cy="276999"/>
          </a:xfrm>
          <a:prstGeom prst="rect">
            <a:avLst/>
          </a:prstGeom>
          <a:noFill/>
        </p:spPr>
        <p:txBody>
          <a:bodyPr wrap="square" rtlCol="0">
            <a:spAutoFit/>
          </a:bodyPr>
          <a:lstStyle/>
          <a:p>
            <a:r>
              <a:rPr lang="en-AU" sz="1200" b="1" dirty="0">
                <a:latin typeface="Arial Narrow" panose="020B0606020202030204" pitchFamily="34" charset="0"/>
              </a:rPr>
              <a:t>Territorial Sea</a:t>
            </a:r>
          </a:p>
        </p:txBody>
      </p:sp>
      <p:sp>
        <p:nvSpPr>
          <p:cNvPr id="70" name="TextBox 69">
            <a:extLst>
              <a:ext uri="{FF2B5EF4-FFF2-40B4-BE49-F238E27FC236}">
                <a16:creationId xmlns:a16="http://schemas.microsoft.com/office/drawing/2014/main" id="{B553867C-769D-4DEC-93A0-A9E7378367B5}"/>
              </a:ext>
            </a:extLst>
          </p:cNvPr>
          <p:cNvSpPr txBox="1"/>
          <p:nvPr/>
        </p:nvSpPr>
        <p:spPr>
          <a:xfrm>
            <a:off x="1815005" y="3449378"/>
            <a:ext cx="598088" cy="276999"/>
          </a:xfrm>
          <a:prstGeom prst="rect">
            <a:avLst/>
          </a:prstGeom>
          <a:noFill/>
        </p:spPr>
        <p:txBody>
          <a:bodyPr wrap="square" rtlCol="0">
            <a:spAutoFit/>
          </a:bodyPr>
          <a:lstStyle/>
          <a:p>
            <a:r>
              <a:rPr lang="en-AU" sz="1200" dirty="0">
                <a:latin typeface="Arial Narrow" panose="020B0606020202030204" pitchFamily="34" charset="0"/>
              </a:rPr>
              <a:t>12nm</a:t>
            </a:r>
          </a:p>
        </p:txBody>
      </p:sp>
      <p:sp>
        <p:nvSpPr>
          <p:cNvPr id="79" name="Rectangle 78">
            <a:extLst>
              <a:ext uri="{FF2B5EF4-FFF2-40B4-BE49-F238E27FC236}">
                <a16:creationId xmlns:a16="http://schemas.microsoft.com/office/drawing/2014/main" id="{AF03EEAB-8F75-43A0-B270-7A2FC8A88B80}"/>
              </a:ext>
            </a:extLst>
          </p:cNvPr>
          <p:cNvSpPr/>
          <p:nvPr/>
        </p:nvSpPr>
        <p:spPr>
          <a:xfrm>
            <a:off x="511803" y="7656855"/>
            <a:ext cx="5863484" cy="53365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1" name="Rectangle 80">
            <a:extLst>
              <a:ext uri="{FF2B5EF4-FFF2-40B4-BE49-F238E27FC236}">
                <a16:creationId xmlns:a16="http://schemas.microsoft.com/office/drawing/2014/main" id="{BF83FD08-6051-4298-A281-4568EEE0F2ED}"/>
              </a:ext>
            </a:extLst>
          </p:cNvPr>
          <p:cNvSpPr/>
          <p:nvPr/>
        </p:nvSpPr>
        <p:spPr>
          <a:xfrm>
            <a:off x="505577" y="7675972"/>
            <a:ext cx="5275475" cy="507831"/>
          </a:xfrm>
          <a:prstGeom prst="rect">
            <a:avLst/>
          </a:prstGeom>
        </p:spPr>
        <p:txBody>
          <a:bodyPr wrap="square">
            <a:spAutoFit/>
          </a:bodyPr>
          <a:lstStyle/>
          <a:p>
            <a:pPr>
              <a:spcAft>
                <a:spcPts val="0"/>
              </a:spcAft>
            </a:pPr>
            <a:r>
              <a:rPr lang="en-AU" sz="1200" b="1" dirty="0">
                <a:latin typeface="Arial Narrow" panose="020B0606020202030204" pitchFamily="34" charset="0"/>
                <a:ea typeface="Times New Roman" panose="02020603050405020304" pitchFamily="18" charset="0"/>
              </a:rPr>
              <a:t>Q. True or False? ‘Illegal fishing’ is when foreign vessels fish for stocks within the</a:t>
            </a:r>
          </a:p>
          <a:p>
            <a:pPr>
              <a:spcAft>
                <a:spcPts val="0"/>
              </a:spcAft>
            </a:pPr>
            <a:endParaRPr lang="en-AU" sz="300" b="1" dirty="0">
              <a:latin typeface="Arial Narrow" panose="020B0606020202030204" pitchFamily="34" charset="0"/>
              <a:ea typeface="Times New Roman" panose="02020603050405020304" pitchFamily="18" charset="0"/>
            </a:endParaRPr>
          </a:p>
          <a:p>
            <a:pPr>
              <a:spcAft>
                <a:spcPts val="0"/>
              </a:spcAft>
            </a:pPr>
            <a:r>
              <a:rPr lang="en-AU" sz="1200" b="1" dirty="0">
                <a:latin typeface="Arial Narrow" panose="020B0606020202030204" pitchFamily="34" charset="0"/>
                <a:ea typeface="Times New Roman" panose="02020603050405020304" pitchFamily="18" charset="0"/>
              </a:rPr>
              <a:t>AFZ with</a:t>
            </a:r>
            <a:r>
              <a:rPr lang="en-AU" sz="1200" b="1" i="1" dirty="0">
                <a:latin typeface="Arial Narrow" panose="020B0606020202030204" pitchFamily="34" charset="0"/>
                <a:ea typeface="Times New Roman" panose="02020603050405020304" pitchFamily="18" charset="0"/>
              </a:rPr>
              <a:t>out</a:t>
            </a:r>
            <a:r>
              <a:rPr lang="en-AU" sz="1200" b="1" dirty="0">
                <a:latin typeface="Arial Narrow" panose="020B0606020202030204" pitchFamily="34" charset="0"/>
                <a:ea typeface="Times New Roman" panose="02020603050405020304" pitchFamily="18" charset="0"/>
              </a:rPr>
              <a:t> authorisation from the relevant Australian authorities (e.g. AFMA). Ans.</a:t>
            </a:r>
            <a:r>
              <a:rPr lang="en-AU" sz="800" dirty="0">
                <a:latin typeface="Arial Narrow" panose="020B0606020202030204" pitchFamily="34" charset="0"/>
                <a:ea typeface="Times New Roman" panose="02020603050405020304" pitchFamily="18" charset="0"/>
              </a:rPr>
              <a:t>  </a:t>
            </a:r>
            <a:endParaRPr lang="en-US" sz="800" dirty="0">
              <a:latin typeface="Arial Narrow" panose="020B0606020202030204" pitchFamily="34" charset="0"/>
              <a:ea typeface="Times New Roman" panose="02020603050405020304" pitchFamily="18" charset="0"/>
            </a:endParaRPr>
          </a:p>
        </p:txBody>
      </p:sp>
      <p:sp>
        <p:nvSpPr>
          <p:cNvPr id="82" name="Rectangle 81">
            <a:extLst>
              <a:ext uri="{FF2B5EF4-FFF2-40B4-BE49-F238E27FC236}">
                <a16:creationId xmlns:a16="http://schemas.microsoft.com/office/drawing/2014/main" id="{594C7A71-0CF0-41E4-A71A-28528DE6684F}"/>
              </a:ext>
            </a:extLst>
          </p:cNvPr>
          <p:cNvSpPr/>
          <p:nvPr/>
        </p:nvSpPr>
        <p:spPr>
          <a:xfrm>
            <a:off x="5696841" y="7795233"/>
            <a:ext cx="600395" cy="313276"/>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p>
            <a:r>
              <a:rPr lang="en-AU" sz="1200" dirty="0">
                <a:solidFill>
                  <a:schemeClr val="tx1">
                    <a:lumMod val="65000"/>
                    <a:lumOff val="35000"/>
                  </a:schemeClr>
                </a:solidFill>
                <a:latin typeface="Comic Sans MS" panose="030F0702030302020204" pitchFamily="66" charset="0"/>
              </a:rPr>
              <a:t>True</a:t>
            </a:r>
          </a:p>
        </p:txBody>
      </p:sp>
      <p:sp>
        <p:nvSpPr>
          <p:cNvPr id="83" name="TextBox 82">
            <a:extLst>
              <a:ext uri="{FF2B5EF4-FFF2-40B4-BE49-F238E27FC236}">
                <a16:creationId xmlns:a16="http://schemas.microsoft.com/office/drawing/2014/main" id="{037FFA3F-0B70-4828-8EFF-CE61347F7804}"/>
              </a:ext>
            </a:extLst>
          </p:cNvPr>
          <p:cNvSpPr txBox="1"/>
          <p:nvPr/>
        </p:nvSpPr>
        <p:spPr>
          <a:xfrm>
            <a:off x="463269" y="4324590"/>
            <a:ext cx="749944" cy="223416"/>
          </a:xfrm>
          <a:prstGeom prst="rect">
            <a:avLst/>
          </a:prstGeom>
          <a:noFill/>
        </p:spPr>
        <p:txBody>
          <a:bodyPr wrap="square" rtlCol="0">
            <a:spAutoFit/>
          </a:bodyPr>
          <a:lstStyle/>
          <a:p>
            <a:r>
              <a:rPr lang="en-AU" sz="800" i="1" dirty="0">
                <a:solidFill>
                  <a:schemeClr val="bg1"/>
                </a:solidFill>
                <a:latin typeface="Arial Narrow" panose="020B0606020202030204" pitchFamily="34" charset="0"/>
              </a:rPr>
              <a:t>Sea Floor</a:t>
            </a:r>
          </a:p>
        </p:txBody>
      </p:sp>
      <p:sp>
        <p:nvSpPr>
          <p:cNvPr id="58" name="Rectangle 57">
            <a:extLst>
              <a:ext uri="{FF2B5EF4-FFF2-40B4-BE49-F238E27FC236}">
                <a16:creationId xmlns:a16="http://schemas.microsoft.com/office/drawing/2014/main" id="{2A1036DC-49D2-4B94-BBE9-9F260ABCA3F2}"/>
              </a:ext>
            </a:extLst>
          </p:cNvPr>
          <p:cNvSpPr/>
          <p:nvPr/>
        </p:nvSpPr>
        <p:spPr>
          <a:xfrm>
            <a:off x="426995" y="5286582"/>
            <a:ext cx="5970725" cy="1631216"/>
          </a:xfrm>
          <a:prstGeom prst="rect">
            <a:avLst/>
          </a:prstGeom>
          <a:noFill/>
        </p:spPr>
        <p:txBody>
          <a:bodyPr wrap="square">
            <a:spAutoFit/>
          </a:bodyPr>
          <a:lstStyle/>
          <a:p>
            <a:r>
              <a:rPr lang="en-AU" sz="1600" b="1" dirty="0">
                <a:latin typeface="Arial Narrow" panose="020B0606020202030204" pitchFamily="34" charset="0"/>
              </a:rPr>
              <a:t>The Cannon Shot Rule to UNCLOS</a:t>
            </a:r>
          </a:p>
          <a:p>
            <a:r>
              <a:rPr lang="en-AU" sz="1200" dirty="0">
                <a:latin typeface="Arial Narrow" panose="020B0606020202030204" pitchFamily="34" charset="0"/>
              </a:rPr>
              <a:t>In the seventeenth century, nations began to defend their coastlines with the use of cannons. A cannon shot could reach 3 nautical miles (nm). Hence, the </a:t>
            </a:r>
            <a:r>
              <a:rPr lang="en-AU" sz="1200" i="1" dirty="0">
                <a:latin typeface="Arial Narrow" panose="020B0606020202030204" pitchFamily="34" charset="0"/>
              </a:rPr>
              <a:t>territorial sea </a:t>
            </a:r>
            <a:r>
              <a:rPr lang="en-AU" sz="1200" dirty="0">
                <a:latin typeface="Arial Narrow" panose="020B0606020202030204" pitchFamily="34" charset="0"/>
              </a:rPr>
              <a:t>of a country (where a country has full sovereignty) was declared at 3nm (dubbed the ‘cannon shot rule’). But, by the 1900s, tensions arose when countries started extending their jurisdictions out to 4, 6, 10 and 12nm. It was not until 1982 that countries finally agreed that their territorial seas would stop at 12nm, but each could have </a:t>
            </a:r>
            <a:r>
              <a:rPr lang="en-AU" sz="1200" dirty="0">
                <a:latin typeface="Arial Narrow" panose="020B0606020202030204" pitchFamily="34" charset="0"/>
                <a:sym typeface="Wingdings" panose="05000000000000000000" pitchFamily="2" charset="2"/>
              </a:rPr>
              <a:t>exclusive economic </a:t>
            </a:r>
            <a:r>
              <a:rPr lang="en-AU" sz="1200" i="1" dirty="0">
                <a:latin typeface="Arial Narrow" panose="020B0606020202030204" pitchFamily="34" charset="0"/>
                <a:sym typeface="Wingdings" panose="05000000000000000000" pitchFamily="2" charset="2"/>
              </a:rPr>
              <a:t>rights</a:t>
            </a:r>
            <a:r>
              <a:rPr lang="en-AU" sz="1200" dirty="0">
                <a:latin typeface="Arial Narrow" panose="020B0606020202030204" pitchFamily="34" charset="0"/>
                <a:sym typeface="Wingdings" panose="05000000000000000000" pitchFamily="2" charset="2"/>
              </a:rPr>
              <a:t> over a 200nm zone along its shore (EEZ). These decisions were part of a monumental piece of international legislation called the </a:t>
            </a:r>
            <a:r>
              <a:rPr lang="en-AU" sz="1200" b="1" dirty="0">
                <a:latin typeface="Arial Narrow" panose="020B0606020202030204" pitchFamily="34" charset="0"/>
                <a:sym typeface="Wingdings" panose="05000000000000000000" pitchFamily="2" charset="2"/>
              </a:rPr>
              <a:t>U</a:t>
            </a:r>
            <a:r>
              <a:rPr lang="en-AU" sz="1200" dirty="0">
                <a:latin typeface="Arial Narrow" panose="020B0606020202030204" pitchFamily="34" charset="0"/>
                <a:sym typeface="Wingdings" panose="05000000000000000000" pitchFamily="2" charset="2"/>
              </a:rPr>
              <a:t>nited </a:t>
            </a:r>
            <a:r>
              <a:rPr lang="en-AU" sz="1200" b="1" dirty="0">
                <a:latin typeface="Arial Narrow" panose="020B0606020202030204" pitchFamily="34" charset="0"/>
                <a:sym typeface="Wingdings" panose="05000000000000000000" pitchFamily="2" charset="2"/>
              </a:rPr>
              <a:t>N</a:t>
            </a:r>
            <a:r>
              <a:rPr lang="en-AU" sz="1200" dirty="0">
                <a:latin typeface="Arial Narrow" panose="020B0606020202030204" pitchFamily="34" charset="0"/>
                <a:sym typeface="Wingdings" panose="05000000000000000000" pitchFamily="2" charset="2"/>
              </a:rPr>
              <a:t>ations </a:t>
            </a:r>
            <a:r>
              <a:rPr lang="en-AU" sz="1200" b="1" dirty="0">
                <a:latin typeface="Arial Narrow" panose="020B0606020202030204" pitchFamily="34" charset="0"/>
                <a:sym typeface="Wingdings" panose="05000000000000000000" pitchFamily="2" charset="2"/>
              </a:rPr>
              <a:t>C</a:t>
            </a:r>
            <a:r>
              <a:rPr lang="en-AU" sz="1200" dirty="0">
                <a:latin typeface="Arial Narrow" panose="020B0606020202030204" pitchFamily="34" charset="0"/>
                <a:sym typeface="Wingdings" panose="05000000000000000000" pitchFamily="2" charset="2"/>
              </a:rPr>
              <a:t>onvention on the </a:t>
            </a:r>
            <a:r>
              <a:rPr lang="en-AU" sz="1200" b="1" dirty="0">
                <a:latin typeface="Arial Narrow" panose="020B0606020202030204" pitchFamily="34" charset="0"/>
                <a:sym typeface="Wingdings" panose="05000000000000000000" pitchFamily="2" charset="2"/>
              </a:rPr>
              <a:t>L</a:t>
            </a:r>
            <a:r>
              <a:rPr lang="en-AU" sz="1200" dirty="0">
                <a:latin typeface="Arial Narrow" panose="020B0606020202030204" pitchFamily="34" charset="0"/>
                <a:sym typeface="Wingdings" panose="05000000000000000000" pitchFamily="2" charset="2"/>
              </a:rPr>
              <a:t>aw </a:t>
            </a:r>
            <a:r>
              <a:rPr lang="en-AU" sz="1200" b="1" dirty="0">
                <a:latin typeface="Arial Narrow" panose="020B0606020202030204" pitchFamily="34" charset="0"/>
                <a:sym typeface="Wingdings" panose="05000000000000000000" pitchFamily="2" charset="2"/>
              </a:rPr>
              <a:t>o</a:t>
            </a:r>
            <a:r>
              <a:rPr lang="en-AU" sz="1200" dirty="0">
                <a:latin typeface="Arial Narrow" panose="020B0606020202030204" pitchFamily="34" charset="0"/>
                <a:sym typeface="Wingdings" panose="05000000000000000000" pitchFamily="2" charset="2"/>
              </a:rPr>
              <a:t>f the </a:t>
            </a:r>
            <a:r>
              <a:rPr lang="en-AU" sz="1200" b="1" dirty="0">
                <a:latin typeface="Arial Narrow" panose="020B0606020202030204" pitchFamily="34" charset="0"/>
                <a:sym typeface="Wingdings" panose="05000000000000000000" pitchFamily="2" charset="2"/>
              </a:rPr>
              <a:t>S</a:t>
            </a:r>
            <a:r>
              <a:rPr lang="en-AU" sz="1200" dirty="0">
                <a:latin typeface="Arial Narrow" panose="020B0606020202030204" pitchFamily="34" charset="0"/>
                <a:sym typeface="Wingdings" panose="05000000000000000000" pitchFamily="2" charset="2"/>
              </a:rPr>
              <a:t>ea</a:t>
            </a:r>
            <a:r>
              <a:rPr lang="en-AU" sz="1200" baseline="30000" dirty="0">
                <a:latin typeface="Arial Narrow" panose="020B0606020202030204" pitchFamily="34" charset="0"/>
                <a:sym typeface="Wingdings" panose="05000000000000000000" pitchFamily="2" charset="2"/>
              </a:rPr>
              <a:t>[3]</a:t>
            </a:r>
            <a:r>
              <a:rPr lang="en-AU" sz="1200" dirty="0">
                <a:latin typeface="Arial Narrow" panose="020B0606020202030204" pitchFamily="34" charset="0"/>
                <a:sym typeface="Wingdings" panose="05000000000000000000" pitchFamily="2" charset="2"/>
              </a:rPr>
              <a:t>. </a:t>
            </a:r>
            <a:endParaRPr lang="en-US" sz="1200" dirty="0">
              <a:latin typeface="Arial Narrow" panose="020B0606020202030204" pitchFamily="34" charset="0"/>
            </a:endParaRPr>
          </a:p>
        </p:txBody>
      </p:sp>
    </p:spTree>
    <p:extLst>
      <p:ext uri="{BB962C8B-B14F-4D97-AF65-F5344CB8AC3E}">
        <p14:creationId xmlns:p14="http://schemas.microsoft.com/office/powerpoint/2010/main" val="68725192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 name="Straight Connector 14"/>
          <p:cNvCxnSpPr/>
          <p:nvPr/>
        </p:nvCxnSpPr>
        <p:spPr>
          <a:xfrm flipH="1">
            <a:off x="508863" y="969600"/>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extBox 17"/>
          <p:cNvSpPr txBox="1"/>
          <p:nvPr/>
        </p:nvSpPr>
        <p:spPr>
          <a:xfrm>
            <a:off x="5486430" y="14613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
        <p:nvSpPr>
          <p:cNvPr id="3" name="TextBox 2"/>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12" name="TextBox 36"/>
          <p:cNvSpPr txBox="1"/>
          <p:nvPr/>
        </p:nvSpPr>
        <p:spPr>
          <a:xfrm>
            <a:off x="5876474" y="8805118"/>
            <a:ext cx="52124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100" dirty="0">
                <a:latin typeface="Arial Narrow" pitchFamily="34" charset="0"/>
              </a:rPr>
              <a:t>148</a:t>
            </a:r>
            <a:endParaRPr lang="en-AU" sz="1100" dirty="0">
              <a:latin typeface="Arial Narrow" pitchFamily="34" charset="0"/>
            </a:endParaRPr>
          </a:p>
        </p:txBody>
      </p:sp>
      <p:sp>
        <p:nvSpPr>
          <p:cNvPr id="57" name="TextBox 36"/>
          <p:cNvSpPr txBox="1"/>
          <p:nvPr/>
        </p:nvSpPr>
        <p:spPr>
          <a:xfrm>
            <a:off x="463269" y="8810616"/>
            <a:ext cx="219901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2019 	                                               </a:t>
            </a:r>
            <a:endParaRPr lang="en-AU" sz="1100" b="1" dirty="0">
              <a:latin typeface="Arial Narrow" pitchFamily="34" charset="0"/>
            </a:endParaRPr>
          </a:p>
        </p:txBody>
      </p:sp>
      <p:cxnSp>
        <p:nvCxnSpPr>
          <p:cNvPr id="19" name="Straight Connector 18"/>
          <p:cNvCxnSpPr/>
          <p:nvPr/>
        </p:nvCxnSpPr>
        <p:spPr>
          <a:xfrm flipH="1">
            <a:off x="482612" y="8817257"/>
            <a:ext cx="5907340" cy="422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9" name="TextBox 58">
            <a:extLst>
              <a:ext uri="{FF2B5EF4-FFF2-40B4-BE49-F238E27FC236}">
                <a16:creationId xmlns:a16="http://schemas.microsoft.com/office/drawing/2014/main" id="{B47AF8B6-8FB8-4F6E-8771-2ABC2CA0462D}"/>
              </a:ext>
            </a:extLst>
          </p:cNvPr>
          <p:cNvSpPr txBox="1"/>
          <p:nvPr/>
        </p:nvSpPr>
        <p:spPr>
          <a:xfrm>
            <a:off x="1374209" y="82118"/>
            <a:ext cx="3926999" cy="738664"/>
          </a:xfrm>
          <a:prstGeom prst="rect">
            <a:avLst/>
          </a:prstGeom>
          <a:noFill/>
        </p:spPr>
        <p:txBody>
          <a:bodyPr wrap="square" rtlCol="0">
            <a:spAutoFit/>
          </a:bodyPr>
          <a:lstStyle/>
          <a:p>
            <a:r>
              <a:rPr lang="en-US" b="1" dirty="0">
                <a:latin typeface="Arial Narrow" pitchFamily="34" charset="0"/>
              </a:rPr>
              <a:t>Aussie </a:t>
            </a:r>
            <a:r>
              <a:rPr lang="en-US" b="1" dirty="0" err="1">
                <a:latin typeface="Arial Narrow" pitchFamily="34" charset="0"/>
              </a:rPr>
              <a:t>Aussie</a:t>
            </a:r>
            <a:r>
              <a:rPr lang="en-US" b="1" dirty="0">
                <a:latin typeface="Arial Narrow" pitchFamily="34" charset="0"/>
              </a:rPr>
              <a:t> </a:t>
            </a:r>
            <a:r>
              <a:rPr lang="en-US" b="1" dirty="0" err="1">
                <a:latin typeface="Arial Narrow" pitchFamily="34" charset="0"/>
              </a:rPr>
              <a:t>Aussie</a:t>
            </a:r>
            <a:r>
              <a:rPr lang="en-US" b="1" dirty="0">
                <a:latin typeface="Arial Narrow" pitchFamily="34" charset="0"/>
              </a:rPr>
              <a:t> –</a:t>
            </a:r>
            <a:r>
              <a:rPr lang="en-US" sz="1200" b="1" dirty="0">
                <a:latin typeface="Arial Narrow" panose="020B0606020202030204" pitchFamily="34" charset="0"/>
              </a:rPr>
              <a:t> </a:t>
            </a:r>
            <a:r>
              <a:rPr lang="en-US" sz="1200" dirty="0">
                <a:latin typeface="Arial Narrow" panose="020B0606020202030204" pitchFamily="34" charset="0"/>
              </a:rPr>
              <a:t>Infer that the status of Australian fisheries is due to science-based management, the rule of law and good governance</a:t>
            </a:r>
            <a:endParaRPr lang="en-US" sz="1200" i="1" dirty="0">
              <a:latin typeface="Arial Narrow" pitchFamily="34" charset="0"/>
            </a:endParaRPr>
          </a:p>
        </p:txBody>
      </p:sp>
      <p:sp>
        <p:nvSpPr>
          <p:cNvPr id="60" name="TextBox 36">
            <a:extLst>
              <a:ext uri="{FF2B5EF4-FFF2-40B4-BE49-F238E27FC236}">
                <a16:creationId xmlns:a16="http://schemas.microsoft.com/office/drawing/2014/main" id="{6DC2C05C-35D8-49B4-804A-8B8A559A864A}"/>
              </a:ext>
            </a:extLst>
          </p:cNvPr>
          <p:cNvSpPr txBox="1"/>
          <p:nvPr/>
        </p:nvSpPr>
        <p:spPr>
          <a:xfrm>
            <a:off x="2286712" y="8805118"/>
            <a:ext cx="3734575"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Unit 4. Topic 2. Subject Matter: Australia’s Fisheries Management</a:t>
            </a:r>
            <a:endParaRPr lang="en-AU" sz="1100" b="1" dirty="0">
              <a:latin typeface="Arial Narrow" pitchFamily="34" charset="0"/>
            </a:endParaRPr>
          </a:p>
        </p:txBody>
      </p:sp>
      <p:sp>
        <p:nvSpPr>
          <p:cNvPr id="17" name="TextBox 16">
            <a:extLst>
              <a:ext uri="{FF2B5EF4-FFF2-40B4-BE49-F238E27FC236}">
                <a16:creationId xmlns:a16="http://schemas.microsoft.com/office/drawing/2014/main" id="{EF79B1A8-AC97-4449-84BA-7300F5F2C191}"/>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4" name="TextBox 3">
            <a:extLst>
              <a:ext uri="{FF2B5EF4-FFF2-40B4-BE49-F238E27FC236}">
                <a16:creationId xmlns:a16="http://schemas.microsoft.com/office/drawing/2014/main" id="{93BB0EE6-593A-47A7-8580-639EB3FC626F}"/>
              </a:ext>
            </a:extLst>
          </p:cNvPr>
          <p:cNvSpPr txBox="1"/>
          <p:nvPr/>
        </p:nvSpPr>
        <p:spPr>
          <a:xfrm>
            <a:off x="414265" y="3233953"/>
            <a:ext cx="3106784" cy="400110"/>
          </a:xfrm>
          <a:prstGeom prst="rect">
            <a:avLst/>
          </a:prstGeom>
          <a:noFill/>
        </p:spPr>
        <p:txBody>
          <a:bodyPr wrap="square" rtlCol="0">
            <a:spAutoFit/>
          </a:bodyPr>
          <a:lstStyle/>
          <a:p>
            <a:r>
              <a:rPr lang="en-AU" sz="1000" b="1" dirty="0">
                <a:latin typeface="Arial Narrow" panose="020B0606020202030204" pitchFamily="34" charset="0"/>
              </a:rPr>
              <a:t>Figure 1: Major fisheries in the AFZ managed by the Australian Fisheries Management Authority (AFMA)</a:t>
            </a:r>
            <a:r>
              <a:rPr lang="en-AU" sz="1000" b="1" baseline="30000" dirty="0">
                <a:latin typeface="Arial Narrow" panose="020B0606020202030204" pitchFamily="34" charset="0"/>
              </a:rPr>
              <a:t>[1]</a:t>
            </a:r>
            <a:r>
              <a:rPr lang="en-AU" sz="1000" b="1" dirty="0">
                <a:latin typeface="Arial Narrow" panose="020B0606020202030204" pitchFamily="34" charset="0"/>
              </a:rPr>
              <a:t>. </a:t>
            </a:r>
            <a:endParaRPr lang="en-AU" sz="1000" dirty="0">
              <a:latin typeface="Arial Narrow" panose="020B0606020202030204" pitchFamily="34" charset="0"/>
            </a:endParaRPr>
          </a:p>
        </p:txBody>
      </p:sp>
      <p:sp>
        <p:nvSpPr>
          <p:cNvPr id="5" name="Rectangle 4">
            <a:extLst>
              <a:ext uri="{FF2B5EF4-FFF2-40B4-BE49-F238E27FC236}">
                <a16:creationId xmlns:a16="http://schemas.microsoft.com/office/drawing/2014/main" id="{51367BC1-A61E-4693-BB6E-4EB59046533A}"/>
              </a:ext>
            </a:extLst>
          </p:cNvPr>
          <p:cNvSpPr/>
          <p:nvPr/>
        </p:nvSpPr>
        <p:spPr>
          <a:xfrm>
            <a:off x="435647" y="8415516"/>
            <a:ext cx="6047703" cy="415498"/>
          </a:xfrm>
          <a:prstGeom prst="rect">
            <a:avLst/>
          </a:prstGeom>
        </p:spPr>
        <p:txBody>
          <a:bodyPr wrap="square">
            <a:spAutoFit/>
          </a:bodyPr>
          <a:lstStyle/>
          <a:p>
            <a:r>
              <a:rPr lang="en-AU" sz="700" baseline="30000" dirty="0">
                <a:latin typeface="Arial Narrow" panose="020B0606020202030204" pitchFamily="34" charset="0"/>
              </a:rPr>
              <a:t>[1] </a:t>
            </a:r>
            <a:r>
              <a:rPr lang="en-AU" sz="700" dirty="0">
                <a:latin typeface="Arial Narrow" panose="020B0606020202030204" pitchFamily="34" charset="0"/>
              </a:rPr>
              <a:t>Graphic kindly provided by Natalie </a:t>
            </a:r>
            <a:r>
              <a:rPr lang="en-AU" sz="700" dirty="0" err="1">
                <a:latin typeface="Arial Narrow" panose="020B0606020202030204" pitchFamily="34" charset="0"/>
              </a:rPr>
              <a:t>Jorna</a:t>
            </a:r>
            <a:r>
              <a:rPr lang="en-AU" sz="700" dirty="0">
                <a:latin typeface="Arial Narrow" panose="020B0606020202030204" pitchFamily="34" charset="0"/>
              </a:rPr>
              <a:t> of the Australian Fisheries Management Authority, 23</a:t>
            </a:r>
            <a:r>
              <a:rPr lang="en-AU" sz="700" baseline="30000" dirty="0">
                <a:latin typeface="Arial Narrow" panose="020B0606020202030204" pitchFamily="34" charset="0"/>
              </a:rPr>
              <a:t>rd</a:t>
            </a:r>
            <a:r>
              <a:rPr lang="en-AU" sz="700" dirty="0">
                <a:latin typeface="Arial Narrow" panose="020B0606020202030204" pitchFamily="34" charset="0"/>
              </a:rPr>
              <a:t> July 2019. </a:t>
            </a:r>
          </a:p>
          <a:p>
            <a:r>
              <a:rPr lang="en-US" sz="700" baseline="30000" dirty="0">
                <a:latin typeface="Arial Narrow" panose="020B0606020202030204" pitchFamily="34" charset="0"/>
              </a:rPr>
              <a:t>[2] </a:t>
            </a:r>
            <a:r>
              <a:rPr lang="en-US" sz="700" dirty="0">
                <a:latin typeface="Arial Narrow" panose="020B0606020202030204" pitchFamily="34" charset="0"/>
              </a:rPr>
              <a:t>Adapted from: Patterson, H, </a:t>
            </a:r>
            <a:r>
              <a:rPr lang="en-US" sz="700" dirty="0" err="1">
                <a:latin typeface="Arial Narrow" panose="020B0606020202030204" pitchFamily="34" charset="0"/>
              </a:rPr>
              <a:t>Larcombe</a:t>
            </a:r>
            <a:r>
              <a:rPr lang="en-US" sz="700" dirty="0">
                <a:latin typeface="Arial Narrow" panose="020B0606020202030204" pitchFamily="34" charset="0"/>
              </a:rPr>
              <a:t>, J, Nicol, S and </a:t>
            </a:r>
            <a:r>
              <a:rPr lang="en-US" sz="700" dirty="0" err="1">
                <a:latin typeface="Arial Narrow" panose="020B0606020202030204" pitchFamily="34" charset="0"/>
              </a:rPr>
              <a:t>Curtotti</a:t>
            </a:r>
            <a:r>
              <a:rPr lang="en-US" sz="700" dirty="0">
                <a:latin typeface="Arial Narrow" panose="020B0606020202030204" pitchFamily="34" charset="0"/>
              </a:rPr>
              <a:t>, R 2018, </a:t>
            </a:r>
            <a:r>
              <a:rPr lang="en-US" sz="700" i="1" dirty="0">
                <a:latin typeface="Arial Narrow" panose="020B0606020202030204" pitchFamily="34" charset="0"/>
              </a:rPr>
              <a:t>Fishery status reports 2018, </a:t>
            </a:r>
            <a:r>
              <a:rPr lang="en-US" sz="700" dirty="0">
                <a:latin typeface="Arial Narrow" panose="020B0606020202030204" pitchFamily="34" charset="0"/>
              </a:rPr>
              <a:t>Australian Bureau of Agricultural and Resource Economics and Sciences, Canberra. Page 6. Accessed 24.04.2019 from: http://www.agriculture.gov.au/SiteCollectionDocuments/abares/publications/fsr2018.pdf  CC BY 4.0.</a:t>
            </a:r>
          </a:p>
        </p:txBody>
      </p:sp>
      <p:sp>
        <p:nvSpPr>
          <p:cNvPr id="18" name="TextBox 17">
            <a:extLst>
              <a:ext uri="{FF2B5EF4-FFF2-40B4-BE49-F238E27FC236}">
                <a16:creationId xmlns:a16="http://schemas.microsoft.com/office/drawing/2014/main" id="{DA027D2D-9DAA-4577-9758-1AA1479248FC}"/>
              </a:ext>
            </a:extLst>
          </p:cNvPr>
          <p:cNvSpPr txBox="1"/>
          <p:nvPr/>
        </p:nvSpPr>
        <p:spPr>
          <a:xfrm>
            <a:off x="3516389" y="3156313"/>
            <a:ext cx="2906697" cy="553998"/>
          </a:xfrm>
          <a:prstGeom prst="rect">
            <a:avLst/>
          </a:prstGeom>
          <a:noFill/>
        </p:spPr>
        <p:txBody>
          <a:bodyPr wrap="square" rtlCol="0">
            <a:spAutoFit/>
          </a:bodyPr>
          <a:lstStyle/>
          <a:p>
            <a:r>
              <a:rPr lang="en-AU" sz="1000" b="1" dirty="0">
                <a:latin typeface="Arial Narrow" panose="020B0606020202030204" pitchFamily="34" charset="0"/>
              </a:rPr>
              <a:t>Figure 2: The biomass status of 95 fish stocks across 22 fisheries managed solely or jointly by the Australian government from 2004 to 2017</a:t>
            </a:r>
            <a:r>
              <a:rPr lang="en-AU" sz="1000" b="1" baseline="30000" dirty="0">
                <a:latin typeface="Arial Narrow" panose="020B0606020202030204" pitchFamily="34" charset="0"/>
              </a:rPr>
              <a:t>[2]</a:t>
            </a:r>
            <a:endParaRPr lang="en-AU" sz="1000" b="1" dirty="0">
              <a:latin typeface="Arial Narrow" panose="020B0606020202030204" pitchFamily="34" charset="0"/>
            </a:endParaRPr>
          </a:p>
        </p:txBody>
      </p:sp>
      <p:sp>
        <p:nvSpPr>
          <p:cNvPr id="26" name="Rectangle 25">
            <a:extLst>
              <a:ext uri="{FF2B5EF4-FFF2-40B4-BE49-F238E27FC236}">
                <a16:creationId xmlns:a16="http://schemas.microsoft.com/office/drawing/2014/main" id="{ACB31A80-EB42-4F4B-9DA0-2FB1DC9F2DF4}"/>
              </a:ext>
            </a:extLst>
          </p:cNvPr>
          <p:cNvSpPr/>
          <p:nvPr/>
        </p:nvSpPr>
        <p:spPr>
          <a:xfrm>
            <a:off x="506541" y="3705133"/>
            <a:ext cx="5863484" cy="30269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7" name="Rectangle 26">
            <a:extLst>
              <a:ext uri="{FF2B5EF4-FFF2-40B4-BE49-F238E27FC236}">
                <a16:creationId xmlns:a16="http://schemas.microsoft.com/office/drawing/2014/main" id="{43EBDC98-A6BF-4BF8-9413-0D13C799928D}"/>
              </a:ext>
            </a:extLst>
          </p:cNvPr>
          <p:cNvSpPr/>
          <p:nvPr/>
        </p:nvSpPr>
        <p:spPr>
          <a:xfrm>
            <a:off x="515270" y="3707058"/>
            <a:ext cx="5842022" cy="276999"/>
          </a:xfrm>
          <a:prstGeom prst="rect">
            <a:avLst/>
          </a:prstGeom>
        </p:spPr>
        <p:txBody>
          <a:bodyPr wrap="square">
            <a:spAutoFit/>
          </a:bodyPr>
          <a:lstStyle/>
          <a:p>
            <a:pPr>
              <a:spcAft>
                <a:spcPts val="0"/>
              </a:spcAft>
            </a:pPr>
            <a:r>
              <a:rPr lang="en-AU" sz="1200" b="1" dirty="0">
                <a:latin typeface="Arial Narrow" panose="020B0606020202030204" pitchFamily="34" charset="0"/>
                <a:ea typeface="Times New Roman" panose="02020603050405020304" pitchFamily="18" charset="0"/>
              </a:rPr>
              <a:t>Q. What percentage of fish stocks in Figure 2 were </a:t>
            </a:r>
            <a:r>
              <a:rPr lang="en-AU" sz="1200" b="1" i="1" dirty="0">
                <a:latin typeface="Arial Narrow" panose="020B0606020202030204" pitchFamily="34" charset="0"/>
                <a:ea typeface="Times New Roman" panose="02020603050405020304" pitchFamily="18" charset="0"/>
              </a:rPr>
              <a:t>not overfished </a:t>
            </a:r>
            <a:r>
              <a:rPr lang="en-AU" sz="1200" b="1" dirty="0">
                <a:latin typeface="Arial Narrow" panose="020B0606020202030204" pitchFamily="34" charset="0"/>
                <a:ea typeface="Times New Roman" panose="02020603050405020304" pitchFamily="18" charset="0"/>
              </a:rPr>
              <a:t>in 2017? Ans.</a:t>
            </a:r>
            <a:r>
              <a:rPr lang="en-AU" sz="800" dirty="0">
                <a:latin typeface="Arial Narrow" panose="020B0606020202030204" pitchFamily="34" charset="0"/>
                <a:ea typeface="Times New Roman" panose="02020603050405020304" pitchFamily="18" charset="0"/>
              </a:rPr>
              <a:t>  </a:t>
            </a:r>
            <a:endParaRPr lang="en-US" sz="800" dirty="0">
              <a:latin typeface="Arial Narrow" panose="020B0606020202030204" pitchFamily="34" charset="0"/>
              <a:ea typeface="Times New Roman" panose="02020603050405020304" pitchFamily="18" charset="0"/>
            </a:endParaRPr>
          </a:p>
        </p:txBody>
      </p:sp>
      <p:sp>
        <p:nvSpPr>
          <p:cNvPr id="28" name="Rectangle 27">
            <a:extLst>
              <a:ext uri="{FF2B5EF4-FFF2-40B4-BE49-F238E27FC236}">
                <a16:creationId xmlns:a16="http://schemas.microsoft.com/office/drawing/2014/main" id="{069FAE7A-36B7-47CB-B9EA-317B9E7186FA}"/>
              </a:ext>
            </a:extLst>
          </p:cNvPr>
          <p:cNvSpPr/>
          <p:nvPr/>
        </p:nvSpPr>
        <p:spPr>
          <a:xfrm>
            <a:off x="5427873" y="3740441"/>
            <a:ext cx="902709" cy="232221"/>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200" dirty="0">
                <a:solidFill>
                  <a:schemeClr val="tx1">
                    <a:lumMod val="65000"/>
                    <a:lumOff val="35000"/>
                  </a:schemeClr>
                </a:solidFill>
                <a:latin typeface="Comic Sans MS" panose="030F0702030302020204" pitchFamily="66" charset="0"/>
              </a:rPr>
              <a:t> </a:t>
            </a:r>
          </a:p>
        </p:txBody>
      </p:sp>
      <p:sp>
        <p:nvSpPr>
          <p:cNvPr id="9" name="Rectangle 8">
            <a:extLst>
              <a:ext uri="{FF2B5EF4-FFF2-40B4-BE49-F238E27FC236}">
                <a16:creationId xmlns:a16="http://schemas.microsoft.com/office/drawing/2014/main" id="{A5C0C98F-170A-455C-A6C8-A4D7C14491E4}"/>
              </a:ext>
            </a:extLst>
          </p:cNvPr>
          <p:cNvSpPr/>
          <p:nvPr/>
        </p:nvSpPr>
        <p:spPr>
          <a:xfrm>
            <a:off x="5369805" y="3720317"/>
            <a:ext cx="1170595" cy="261610"/>
          </a:xfrm>
          <a:prstGeom prst="rect">
            <a:avLst/>
          </a:prstGeom>
        </p:spPr>
        <p:txBody>
          <a:bodyPr wrap="square">
            <a:spAutoFit/>
          </a:bodyPr>
          <a:lstStyle/>
          <a:p>
            <a:r>
              <a:rPr lang="en-AU" sz="1100" dirty="0">
                <a:solidFill>
                  <a:schemeClr val="tx1">
                    <a:lumMod val="65000"/>
                    <a:lumOff val="35000"/>
                  </a:schemeClr>
                </a:solidFill>
                <a:latin typeface="Comic Sans MS" panose="030F0702030302020204" pitchFamily="66" charset="0"/>
              </a:rPr>
              <a:t>73% </a:t>
            </a:r>
            <a:r>
              <a:rPr lang="en-AU" sz="900" dirty="0">
                <a:solidFill>
                  <a:schemeClr val="tx1">
                    <a:lumMod val="65000"/>
                    <a:lumOff val="35000"/>
                  </a:schemeClr>
                </a:solidFill>
                <a:latin typeface="Comic Sans MS" panose="030F0702030302020204" pitchFamily="66" charset="0"/>
              </a:rPr>
              <a:t>(69/95)</a:t>
            </a:r>
            <a:endParaRPr lang="en-AU" sz="1100" dirty="0">
              <a:solidFill>
                <a:schemeClr val="tx1">
                  <a:lumMod val="65000"/>
                  <a:lumOff val="35000"/>
                </a:schemeClr>
              </a:solidFill>
              <a:latin typeface="Comic Sans MS" panose="030F0702030302020204" pitchFamily="66" charset="0"/>
            </a:endParaRPr>
          </a:p>
        </p:txBody>
      </p:sp>
      <p:pic>
        <p:nvPicPr>
          <p:cNvPr id="2" name="Picture 1">
            <a:extLst>
              <a:ext uri="{FF2B5EF4-FFF2-40B4-BE49-F238E27FC236}">
                <a16:creationId xmlns:a16="http://schemas.microsoft.com/office/drawing/2014/main" id="{31F879DB-4CD9-4044-B67A-84253E933021}"/>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Effect>
                      <a14:saturation sat="0"/>
                    </a14:imgEffect>
                  </a14:imgLayer>
                </a14:imgProps>
              </a:ext>
            </a:extLst>
          </a:blip>
          <a:srcRect r="26155"/>
          <a:stretch/>
        </p:blipFill>
        <p:spPr>
          <a:xfrm>
            <a:off x="3481253" y="1052553"/>
            <a:ext cx="3059147" cy="2073489"/>
          </a:xfrm>
          <a:prstGeom prst="rect">
            <a:avLst/>
          </a:prstGeom>
        </p:spPr>
      </p:pic>
      <p:pic>
        <p:nvPicPr>
          <p:cNvPr id="39" name="Picture 38">
            <a:extLst>
              <a:ext uri="{FF2B5EF4-FFF2-40B4-BE49-F238E27FC236}">
                <a16:creationId xmlns:a16="http://schemas.microsoft.com/office/drawing/2014/main" id="{2ADBDE07-D4F0-4300-8649-9295502A20B7}"/>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Effect>
                      <a14:saturation sat="0"/>
                    </a14:imgEffect>
                  </a14:imgLayer>
                </a14:imgProps>
              </a:ext>
            </a:extLst>
          </a:blip>
          <a:srcRect l="77814" t="23706" r="11345" b="69945"/>
          <a:stretch/>
        </p:blipFill>
        <p:spPr>
          <a:xfrm>
            <a:off x="4725144" y="2700849"/>
            <a:ext cx="410777" cy="120412"/>
          </a:xfrm>
          <a:prstGeom prst="rect">
            <a:avLst/>
          </a:prstGeom>
        </p:spPr>
      </p:pic>
      <p:pic>
        <p:nvPicPr>
          <p:cNvPr id="40" name="Picture 39">
            <a:extLst>
              <a:ext uri="{FF2B5EF4-FFF2-40B4-BE49-F238E27FC236}">
                <a16:creationId xmlns:a16="http://schemas.microsoft.com/office/drawing/2014/main" id="{980C08B5-6B3D-4A67-9735-0F1B1BD35F61}"/>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Effect>
                      <a14:saturation sat="0"/>
                    </a14:imgEffect>
                  </a14:imgLayer>
                </a14:imgProps>
              </a:ext>
            </a:extLst>
          </a:blip>
          <a:srcRect l="78115" t="41792" b="49650"/>
          <a:stretch/>
        </p:blipFill>
        <p:spPr>
          <a:xfrm>
            <a:off x="5623139" y="1122253"/>
            <a:ext cx="829228" cy="162313"/>
          </a:xfrm>
          <a:prstGeom prst="rect">
            <a:avLst/>
          </a:prstGeom>
        </p:spPr>
      </p:pic>
      <p:pic>
        <p:nvPicPr>
          <p:cNvPr id="41" name="Picture 40">
            <a:extLst>
              <a:ext uri="{FF2B5EF4-FFF2-40B4-BE49-F238E27FC236}">
                <a16:creationId xmlns:a16="http://schemas.microsoft.com/office/drawing/2014/main" id="{5187A6D4-4D5B-4CB0-9844-AD5705C25DBE}"/>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Effect>
                      <a14:saturation sat="0"/>
                    </a14:imgEffect>
                  </a14:imgLayer>
                </a14:imgProps>
              </a:ext>
            </a:extLst>
          </a:blip>
          <a:srcRect l="79014" t="11804" r="6982" b="80602"/>
          <a:stretch/>
        </p:blipFill>
        <p:spPr>
          <a:xfrm rot="20655926">
            <a:off x="5221133" y="1635192"/>
            <a:ext cx="530593" cy="144016"/>
          </a:xfrm>
          <a:prstGeom prst="rect">
            <a:avLst/>
          </a:prstGeom>
        </p:spPr>
      </p:pic>
      <p:pic>
        <p:nvPicPr>
          <p:cNvPr id="42" name="Picture 41">
            <a:extLst>
              <a:ext uri="{FF2B5EF4-FFF2-40B4-BE49-F238E27FC236}">
                <a16:creationId xmlns:a16="http://schemas.microsoft.com/office/drawing/2014/main" id="{CFA126BC-A91E-463B-908F-BE7D6BCD30A6}"/>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Effect>
                      <a14:saturation sat="0"/>
                    </a14:imgEffect>
                  </a14:imgLayer>
                </a14:imgProps>
              </a:ext>
            </a:extLst>
          </a:blip>
          <a:srcRect l="79060" t="33502" b="61509"/>
          <a:stretch/>
        </p:blipFill>
        <p:spPr>
          <a:xfrm rot="1140134">
            <a:off x="5226434" y="2349969"/>
            <a:ext cx="793410" cy="94608"/>
          </a:xfrm>
          <a:prstGeom prst="rect">
            <a:avLst/>
          </a:prstGeom>
        </p:spPr>
      </p:pic>
      <p:sp>
        <p:nvSpPr>
          <p:cNvPr id="44" name="Rectangle 43">
            <a:extLst>
              <a:ext uri="{FF2B5EF4-FFF2-40B4-BE49-F238E27FC236}">
                <a16:creationId xmlns:a16="http://schemas.microsoft.com/office/drawing/2014/main" id="{513F225A-969E-4D66-A68C-689A3165A498}"/>
              </a:ext>
            </a:extLst>
          </p:cNvPr>
          <p:cNvSpPr/>
          <p:nvPr/>
        </p:nvSpPr>
        <p:spPr>
          <a:xfrm>
            <a:off x="511802" y="4062663"/>
            <a:ext cx="5848961" cy="711675"/>
          </a:xfrm>
          <a:prstGeom prst="rect">
            <a:avLst/>
          </a:prstGeom>
          <a:solidFill>
            <a:schemeClr val="tx1"/>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200" b="1" dirty="0">
                <a:latin typeface="Arial Narrow" panose="020B0606020202030204" pitchFamily="34" charset="0"/>
              </a:rPr>
              <a:t>Activity: Download the following app to your phone: </a:t>
            </a:r>
            <a:r>
              <a:rPr lang="en-AU" sz="1200" b="1" u="sng" dirty="0">
                <a:latin typeface="Arial Narrow" panose="020B0606020202030204" pitchFamily="34" charset="0"/>
              </a:rPr>
              <a:t>SAFS Sustainable Fish Stocks</a:t>
            </a:r>
            <a:r>
              <a:rPr lang="en-AU" sz="1200" dirty="0">
                <a:latin typeface="Arial Narrow" panose="020B0606020202030204" pitchFamily="34" charset="0"/>
              </a:rPr>
              <a:t> </a:t>
            </a:r>
            <a:r>
              <a:rPr lang="en-US" sz="1200" dirty="0">
                <a:latin typeface="Arial Narrow" panose="020B0606020202030204" pitchFamily="34" charset="0"/>
              </a:rPr>
              <a:t> </a:t>
            </a:r>
            <a:br>
              <a:rPr lang="en-US" sz="1200" dirty="0">
                <a:latin typeface="Arial Narrow" panose="020B0606020202030204" pitchFamily="34" charset="0"/>
              </a:rPr>
            </a:br>
            <a:r>
              <a:rPr lang="en-US" sz="900" dirty="0">
                <a:latin typeface="Arial Narrow" panose="020B0606020202030204" pitchFamily="34" charset="0"/>
              </a:rPr>
              <a:t>A product of the FRDC: the status of Australian Fish Stocks (&amp; a much larger suite of assessments from a range of Australian fisheries)</a:t>
            </a:r>
            <a:endParaRPr lang="en-US" sz="800" dirty="0">
              <a:latin typeface="Arial Narrow" panose="020B0606020202030204" pitchFamily="34" charset="0"/>
            </a:endParaRPr>
          </a:p>
          <a:p>
            <a:pPr algn="ctr"/>
            <a:r>
              <a:rPr lang="en-US" sz="1200" b="1" dirty="0">
                <a:latin typeface="Arial Narrow" panose="020B0606020202030204" pitchFamily="34" charset="0"/>
              </a:rPr>
              <a:t>Scroll through the A-Z list. </a:t>
            </a:r>
          </a:p>
          <a:p>
            <a:pPr algn="ctr"/>
            <a:r>
              <a:rPr lang="en-US" sz="900" dirty="0">
                <a:latin typeface="Arial Narrow" panose="020B0606020202030204" pitchFamily="34" charset="0"/>
              </a:rPr>
              <a:t>Red is overfished and depleted. Yellow is depleting. Orange is recovering. Green is sustainable. Grey is undefined. White is negligible.</a:t>
            </a:r>
            <a:endParaRPr lang="en-AU" sz="1400" dirty="0">
              <a:latin typeface="Arial Narrow" panose="020B0606020202030204" pitchFamily="34" charset="0"/>
            </a:endParaRPr>
          </a:p>
        </p:txBody>
      </p:sp>
      <p:sp>
        <p:nvSpPr>
          <p:cNvPr id="46" name="Rectangle 45">
            <a:extLst>
              <a:ext uri="{FF2B5EF4-FFF2-40B4-BE49-F238E27FC236}">
                <a16:creationId xmlns:a16="http://schemas.microsoft.com/office/drawing/2014/main" id="{E48832F2-658E-4B01-9244-55B0F3214FB3}"/>
              </a:ext>
            </a:extLst>
          </p:cNvPr>
          <p:cNvSpPr/>
          <p:nvPr/>
        </p:nvSpPr>
        <p:spPr>
          <a:xfrm>
            <a:off x="497258" y="4844753"/>
            <a:ext cx="5863484" cy="661225"/>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7" name="Rectangle 46">
            <a:extLst>
              <a:ext uri="{FF2B5EF4-FFF2-40B4-BE49-F238E27FC236}">
                <a16:creationId xmlns:a16="http://schemas.microsoft.com/office/drawing/2014/main" id="{3B44CCBB-B98D-4271-AF85-9F52678F25B1}"/>
              </a:ext>
            </a:extLst>
          </p:cNvPr>
          <p:cNvSpPr/>
          <p:nvPr/>
        </p:nvSpPr>
        <p:spPr>
          <a:xfrm>
            <a:off x="506541" y="4858012"/>
            <a:ext cx="5842022" cy="276999"/>
          </a:xfrm>
          <a:prstGeom prst="rect">
            <a:avLst/>
          </a:prstGeom>
        </p:spPr>
        <p:txBody>
          <a:bodyPr wrap="square">
            <a:spAutoFit/>
          </a:bodyPr>
          <a:lstStyle/>
          <a:p>
            <a:pPr>
              <a:spcAft>
                <a:spcPts val="0"/>
              </a:spcAft>
            </a:pPr>
            <a:r>
              <a:rPr lang="en-AU" sz="1200" b="1" dirty="0">
                <a:latin typeface="Arial Narrow" panose="020B0606020202030204" pitchFamily="34" charset="0"/>
                <a:ea typeface="Times New Roman" panose="02020603050405020304" pitchFamily="18" charset="0"/>
              </a:rPr>
              <a:t>Q. What is your assessment of the status of Australian Fisheries? Ans.</a:t>
            </a:r>
            <a:r>
              <a:rPr lang="en-AU" sz="800" dirty="0">
                <a:latin typeface="Arial Narrow" panose="020B0606020202030204" pitchFamily="34" charset="0"/>
                <a:ea typeface="Times New Roman" panose="02020603050405020304" pitchFamily="18" charset="0"/>
              </a:rPr>
              <a:t>  </a:t>
            </a:r>
            <a:endParaRPr lang="en-US" sz="800" dirty="0">
              <a:latin typeface="Arial Narrow" panose="020B0606020202030204" pitchFamily="34" charset="0"/>
              <a:ea typeface="Times New Roman" panose="02020603050405020304" pitchFamily="18" charset="0"/>
            </a:endParaRPr>
          </a:p>
        </p:txBody>
      </p:sp>
      <p:sp>
        <p:nvSpPr>
          <p:cNvPr id="48" name="Rectangle 47">
            <a:extLst>
              <a:ext uri="{FF2B5EF4-FFF2-40B4-BE49-F238E27FC236}">
                <a16:creationId xmlns:a16="http://schemas.microsoft.com/office/drawing/2014/main" id="{30F5241D-46B4-4C0B-AA74-1E8922A12A2C}"/>
              </a:ext>
            </a:extLst>
          </p:cNvPr>
          <p:cNvSpPr/>
          <p:nvPr/>
        </p:nvSpPr>
        <p:spPr>
          <a:xfrm>
            <a:off x="540345" y="5149472"/>
            <a:ext cx="5771608" cy="288555"/>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200" dirty="0">
                <a:solidFill>
                  <a:schemeClr val="tx1">
                    <a:lumMod val="65000"/>
                    <a:lumOff val="35000"/>
                  </a:schemeClr>
                </a:solidFill>
                <a:latin typeface="Comic Sans MS" panose="030F0702030302020204" pitchFamily="66" charset="0"/>
              </a:rPr>
              <a:t> </a:t>
            </a:r>
          </a:p>
        </p:txBody>
      </p:sp>
      <p:sp>
        <p:nvSpPr>
          <p:cNvPr id="49" name="Rectangle 48">
            <a:extLst>
              <a:ext uri="{FF2B5EF4-FFF2-40B4-BE49-F238E27FC236}">
                <a16:creationId xmlns:a16="http://schemas.microsoft.com/office/drawing/2014/main" id="{6C5FEDF0-CD33-4F4A-8F0B-E6914121198A}"/>
              </a:ext>
            </a:extLst>
          </p:cNvPr>
          <p:cNvSpPr/>
          <p:nvPr/>
        </p:nvSpPr>
        <p:spPr>
          <a:xfrm>
            <a:off x="524727" y="5141081"/>
            <a:ext cx="5798370" cy="276999"/>
          </a:xfrm>
          <a:prstGeom prst="rect">
            <a:avLst/>
          </a:prstGeom>
        </p:spPr>
        <p:txBody>
          <a:bodyPr wrap="square">
            <a:spAutoFit/>
          </a:bodyPr>
          <a:lstStyle/>
          <a:p>
            <a:r>
              <a:rPr lang="en-AU" sz="1200" dirty="0">
                <a:solidFill>
                  <a:schemeClr val="tx1">
                    <a:lumMod val="65000"/>
                    <a:lumOff val="35000"/>
                  </a:schemeClr>
                </a:solidFill>
                <a:latin typeface="Comic Sans MS" panose="030F0702030302020204" pitchFamily="66" charset="0"/>
              </a:rPr>
              <a:t> </a:t>
            </a:r>
            <a:endParaRPr lang="en-AU" sz="1200" dirty="0"/>
          </a:p>
        </p:txBody>
      </p:sp>
      <p:cxnSp>
        <p:nvCxnSpPr>
          <p:cNvPr id="50" name="Straight Connector 49">
            <a:extLst>
              <a:ext uri="{FF2B5EF4-FFF2-40B4-BE49-F238E27FC236}">
                <a16:creationId xmlns:a16="http://schemas.microsoft.com/office/drawing/2014/main" id="{2BB4AB47-EE1D-4C35-9667-2CF5C8580BEA}"/>
              </a:ext>
            </a:extLst>
          </p:cNvPr>
          <p:cNvCxnSpPr/>
          <p:nvPr/>
        </p:nvCxnSpPr>
        <p:spPr>
          <a:xfrm flipH="1">
            <a:off x="489772" y="5569951"/>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3" name="Rectangle 62">
            <a:extLst>
              <a:ext uri="{FF2B5EF4-FFF2-40B4-BE49-F238E27FC236}">
                <a16:creationId xmlns:a16="http://schemas.microsoft.com/office/drawing/2014/main" id="{29EF1DAD-CCB2-4A40-B12A-FA2D5632E48D}"/>
              </a:ext>
            </a:extLst>
          </p:cNvPr>
          <p:cNvSpPr/>
          <p:nvPr/>
        </p:nvSpPr>
        <p:spPr>
          <a:xfrm>
            <a:off x="499733" y="5633925"/>
            <a:ext cx="5863484" cy="2365773"/>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4" name="Rectangle 63">
            <a:extLst>
              <a:ext uri="{FF2B5EF4-FFF2-40B4-BE49-F238E27FC236}">
                <a16:creationId xmlns:a16="http://schemas.microsoft.com/office/drawing/2014/main" id="{C8F76ECC-B0E3-4A09-A14D-EBEEFBD08987}"/>
              </a:ext>
            </a:extLst>
          </p:cNvPr>
          <p:cNvSpPr/>
          <p:nvPr/>
        </p:nvSpPr>
        <p:spPr>
          <a:xfrm>
            <a:off x="497258" y="5641393"/>
            <a:ext cx="5650034" cy="461665"/>
          </a:xfrm>
          <a:prstGeom prst="rect">
            <a:avLst/>
          </a:prstGeom>
        </p:spPr>
        <p:txBody>
          <a:bodyPr wrap="square">
            <a:spAutoFit/>
          </a:bodyPr>
          <a:lstStyle/>
          <a:p>
            <a:pPr>
              <a:spcAft>
                <a:spcPts val="0"/>
              </a:spcAft>
            </a:pPr>
            <a:r>
              <a:rPr lang="en-AU" sz="1200" b="1" dirty="0">
                <a:latin typeface="Arial Narrow" panose="020B0606020202030204" pitchFamily="34" charset="0"/>
                <a:ea typeface="Times New Roman" panose="02020603050405020304" pitchFamily="18" charset="0"/>
              </a:rPr>
              <a:t>Activity: </a:t>
            </a:r>
            <a:r>
              <a:rPr lang="en-US" sz="1200" b="1" dirty="0">
                <a:latin typeface="Arial Narrow" panose="020B0606020202030204" pitchFamily="34" charset="0"/>
                <a:ea typeface="Times New Roman" panose="02020603050405020304" pitchFamily="18" charset="0"/>
              </a:rPr>
              <a:t>Infer that the status of Australian fisheries is due to science-based management, the rule of law and good governance</a:t>
            </a:r>
            <a:endParaRPr lang="en-US" sz="800" dirty="0">
              <a:latin typeface="Arial Narrow" panose="020B0606020202030204" pitchFamily="34" charset="0"/>
              <a:ea typeface="Times New Roman" panose="02020603050405020304" pitchFamily="18" charset="0"/>
            </a:endParaRPr>
          </a:p>
        </p:txBody>
      </p:sp>
      <p:sp>
        <p:nvSpPr>
          <p:cNvPr id="65" name="Rectangle 64">
            <a:extLst>
              <a:ext uri="{FF2B5EF4-FFF2-40B4-BE49-F238E27FC236}">
                <a16:creationId xmlns:a16="http://schemas.microsoft.com/office/drawing/2014/main" id="{9B400A59-5ED0-49F9-ACB8-4A6AF9B69226}"/>
              </a:ext>
            </a:extLst>
          </p:cNvPr>
          <p:cNvSpPr/>
          <p:nvPr/>
        </p:nvSpPr>
        <p:spPr>
          <a:xfrm>
            <a:off x="551148" y="6082756"/>
            <a:ext cx="5755703" cy="1871915"/>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200" dirty="0">
                <a:solidFill>
                  <a:schemeClr val="tx1">
                    <a:lumMod val="65000"/>
                    <a:lumOff val="35000"/>
                  </a:schemeClr>
                </a:solidFill>
                <a:latin typeface="Comic Sans MS" panose="030F0702030302020204" pitchFamily="66" charset="0"/>
              </a:rPr>
              <a:t> </a:t>
            </a:r>
          </a:p>
        </p:txBody>
      </p:sp>
      <p:sp>
        <p:nvSpPr>
          <p:cNvPr id="6" name="TextBox 5">
            <a:extLst>
              <a:ext uri="{FF2B5EF4-FFF2-40B4-BE49-F238E27FC236}">
                <a16:creationId xmlns:a16="http://schemas.microsoft.com/office/drawing/2014/main" id="{D8C686AB-16C8-4866-BA8E-72A0BA7F45F1}"/>
              </a:ext>
            </a:extLst>
          </p:cNvPr>
          <p:cNvSpPr txBox="1"/>
          <p:nvPr/>
        </p:nvSpPr>
        <p:spPr>
          <a:xfrm>
            <a:off x="522940" y="6066019"/>
            <a:ext cx="5800157" cy="1938992"/>
          </a:xfrm>
          <a:prstGeom prst="rect">
            <a:avLst/>
          </a:prstGeom>
          <a:noFill/>
        </p:spPr>
        <p:txBody>
          <a:bodyPr wrap="square" rtlCol="0">
            <a:spAutoFit/>
          </a:bodyPr>
          <a:lstStyle/>
          <a:p>
            <a:r>
              <a:rPr lang="en-US" sz="900" dirty="0">
                <a:solidFill>
                  <a:schemeClr val="tx1">
                    <a:lumMod val="65000"/>
                    <a:lumOff val="35000"/>
                  </a:schemeClr>
                </a:solidFill>
                <a:latin typeface="Comic Sans MS" panose="030F0702030302020204" pitchFamily="66" charset="0"/>
              </a:rPr>
              <a:t>Suggested Activity: Compare Australia to another country’s sustainability reporting </a:t>
            </a:r>
            <a:br>
              <a:rPr lang="en-US" sz="900" dirty="0">
                <a:solidFill>
                  <a:schemeClr val="tx1">
                    <a:lumMod val="65000"/>
                    <a:lumOff val="35000"/>
                  </a:schemeClr>
                </a:solidFill>
                <a:latin typeface="Comic Sans MS" panose="030F0702030302020204" pitchFamily="66" charset="0"/>
              </a:rPr>
            </a:br>
            <a:r>
              <a:rPr lang="en-US" sz="900" dirty="0">
                <a:solidFill>
                  <a:schemeClr val="tx1">
                    <a:lumMod val="65000"/>
                    <a:lumOff val="35000"/>
                  </a:schemeClr>
                </a:solidFill>
                <a:latin typeface="Comic Sans MS" panose="030F0702030302020204" pitchFamily="66" charset="0"/>
              </a:rPr>
              <a:t>(for example, https://www.fisheries.noaa.gov/national/2018-report-congress-status-us-fisheries)</a:t>
            </a:r>
          </a:p>
          <a:p>
            <a:endParaRPr lang="en-US" sz="300" dirty="0">
              <a:solidFill>
                <a:schemeClr val="tx1">
                  <a:lumMod val="65000"/>
                  <a:lumOff val="35000"/>
                </a:schemeClr>
              </a:solidFill>
              <a:latin typeface="Comic Sans MS" panose="030F0702030302020204" pitchFamily="66" charset="0"/>
            </a:endParaRPr>
          </a:p>
          <a:p>
            <a:r>
              <a:rPr lang="en-US" sz="900" dirty="0">
                <a:solidFill>
                  <a:schemeClr val="tx1">
                    <a:lumMod val="65000"/>
                    <a:lumOff val="35000"/>
                  </a:schemeClr>
                </a:solidFill>
                <a:latin typeface="Comic Sans MS" panose="030F0702030302020204" pitchFamily="66" charset="0"/>
              </a:rPr>
              <a:t>Suggested Activity: Compare </a:t>
            </a:r>
            <a:r>
              <a:rPr lang="en-US" sz="900" i="1" dirty="0">
                <a:solidFill>
                  <a:schemeClr val="tx1">
                    <a:lumMod val="65000"/>
                    <a:lumOff val="35000"/>
                  </a:schemeClr>
                </a:solidFill>
                <a:latin typeface="Comic Sans MS" panose="030F0702030302020204" pitchFamily="66" charset="0"/>
              </a:rPr>
              <a:t>Top-down Governance</a:t>
            </a:r>
            <a:r>
              <a:rPr lang="en-US" sz="900" dirty="0">
                <a:solidFill>
                  <a:schemeClr val="tx1">
                    <a:lumMod val="65000"/>
                    <a:lumOff val="35000"/>
                  </a:schemeClr>
                </a:solidFill>
                <a:latin typeface="Comic Sans MS" panose="030F0702030302020204" pitchFamily="66" charset="0"/>
              </a:rPr>
              <a:t> to </a:t>
            </a:r>
            <a:r>
              <a:rPr lang="en-US" sz="900" i="1" dirty="0">
                <a:solidFill>
                  <a:schemeClr val="tx1">
                    <a:lumMod val="65000"/>
                    <a:lumOff val="35000"/>
                  </a:schemeClr>
                </a:solidFill>
                <a:latin typeface="Comic Sans MS" panose="030F0702030302020204" pitchFamily="66" charset="0"/>
              </a:rPr>
              <a:t>Bottom-up Governance  </a:t>
            </a:r>
            <a:br>
              <a:rPr lang="en-US" sz="900" i="1" dirty="0">
                <a:solidFill>
                  <a:schemeClr val="tx1">
                    <a:lumMod val="65000"/>
                    <a:lumOff val="35000"/>
                  </a:schemeClr>
                </a:solidFill>
                <a:latin typeface="Comic Sans MS" panose="030F0702030302020204" pitchFamily="66" charset="0"/>
              </a:rPr>
            </a:br>
            <a:r>
              <a:rPr lang="en-US" sz="900" dirty="0">
                <a:solidFill>
                  <a:schemeClr val="tx1">
                    <a:lumMod val="65000"/>
                    <a:lumOff val="35000"/>
                  </a:schemeClr>
                </a:solidFill>
                <a:latin typeface="Comic Sans MS" panose="030F0702030302020204" pitchFamily="66" charset="0"/>
              </a:rPr>
              <a:t>(recall from Year 11 workbook, Unit 2, Topic 2). </a:t>
            </a:r>
          </a:p>
          <a:p>
            <a:endParaRPr lang="en-US" sz="300" dirty="0">
              <a:solidFill>
                <a:schemeClr val="tx1">
                  <a:lumMod val="65000"/>
                  <a:lumOff val="35000"/>
                </a:schemeClr>
              </a:solidFill>
              <a:latin typeface="Comic Sans MS" panose="030F0702030302020204" pitchFamily="66" charset="0"/>
            </a:endParaRPr>
          </a:p>
          <a:p>
            <a:endParaRPr lang="en-US" sz="100" dirty="0">
              <a:solidFill>
                <a:schemeClr val="tx1">
                  <a:lumMod val="65000"/>
                  <a:lumOff val="35000"/>
                </a:schemeClr>
              </a:solidFill>
              <a:latin typeface="Comic Sans MS" panose="030F0702030302020204" pitchFamily="66" charset="0"/>
            </a:endParaRPr>
          </a:p>
          <a:p>
            <a:r>
              <a:rPr lang="en-US" sz="900" dirty="0">
                <a:solidFill>
                  <a:schemeClr val="tx1">
                    <a:lumMod val="65000"/>
                    <a:lumOff val="35000"/>
                  </a:schemeClr>
                </a:solidFill>
                <a:latin typeface="Comic Sans MS" panose="030F0702030302020204" pitchFamily="66" charset="0"/>
              </a:rPr>
              <a:t>Suggested Activity: Discuss the importance of (and access to) </a:t>
            </a:r>
            <a:r>
              <a:rPr lang="en-US" sz="900" i="1" dirty="0">
                <a:solidFill>
                  <a:schemeClr val="tx1">
                    <a:lumMod val="65000"/>
                    <a:lumOff val="35000"/>
                  </a:schemeClr>
                </a:solidFill>
                <a:latin typeface="Comic Sans MS" panose="030F0702030302020204" pitchFamily="66" charset="0"/>
              </a:rPr>
              <a:t>funding</a:t>
            </a:r>
            <a:r>
              <a:rPr lang="en-US" sz="900" dirty="0">
                <a:solidFill>
                  <a:schemeClr val="tx1">
                    <a:lumMod val="65000"/>
                    <a:lumOff val="35000"/>
                  </a:schemeClr>
                </a:solidFill>
                <a:latin typeface="Comic Sans MS" panose="030F0702030302020204" pitchFamily="66" charset="0"/>
              </a:rPr>
              <a:t> towards compliance </a:t>
            </a:r>
            <a:br>
              <a:rPr lang="en-US" sz="900" dirty="0">
                <a:solidFill>
                  <a:schemeClr val="tx1">
                    <a:lumMod val="65000"/>
                    <a:lumOff val="35000"/>
                  </a:schemeClr>
                </a:solidFill>
                <a:latin typeface="Comic Sans MS" panose="030F0702030302020204" pitchFamily="66" charset="0"/>
              </a:rPr>
            </a:br>
            <a:r>
              <a:rPr lang="en-US" sz="900" dirty="0">
                <a:solidFill>
                  <a:schemeClr val="tx1">
                    <a:lumMod val="65000"/>
                    <a:lumOff val="35000"/>
                  </a:schemeClr>
                </a:solidFill>
                <a:latin typeface="Comic Sans MS" panose="030F0702030302020204" pitchFamily="66" charset="0"/>
              </a:rPr>
              <a:t>Q. Are people more likely to comply to the rules, when they know the rule of law is informed by science?</a:t>
            </a:r>
            <a:br>
              <a:rPr lang="en-US" sz="900" dirty="0">
                <a:solidFill>
                  <a:schemeClr val="tx1">
                    <a:lumMod val="65000"/>
                    <a:lumOff val="35000"/>
                  </a:schemeClr>
                </a:solidFill>
                <a:latin typeface="Comic Sans MS" panose="030F0702030302020204" pitchFamily="66" charset="0"/>
              </a:rPr>
            </a:br>
            <a:r>
              <a:rPr lang="en-US" sz="900" dirty="0">
                <a:solidFill>
                  <a:schemeClr val="tx1">
                    <a:lumMod val="65000"/>
                    <a:lumOff val="35000"/>
                  </a:schemeClr>
                </a:solidFill>
                <a:latin typeface="Comic Sans MS" panose="030F0702030302020204" pitchFamily="66" charset="0"/>
              </a:rPr>
              <a:t>Q. Does every country have enough money to fund science-based management? </a:t>
            </a:r>
            <a:br>
              <a:rPr lang="en-US" sz="900" dirty="0">
                <a:solidFill>
                  <a:schemeClr val="tx1">
                    <a:lumMod val="65000"/>
                    <a:lumOff val="35000"/>
                  </a:schemeClr>
                </a:solidFill>
                <a:latin typeface="Comic Sans MS" panose="030F0702030302020204" pitchFamily="66" charset="0"/>
              </a:rPr>
            </a:br>
            <a:r>
              <a:rPr lang="en-US" sz="900" dirty="0">
                <a:solidFill>
                  <a:schemeClr val="tx1">
                    <a:lumMod val="65000"/>
                    <a:lumOff val="35000"/>
                  </a:schemeClr>
                </a:solidFill>
                <a:latin typeface="Comic Sans MS" panose="030F0702030302020204" pitchFamily="66" charset="0"/>
              </a:rPr>
              <a:t>Q. Does top-down governance work in countries with little money? </a:t>
            </a:r>
          </a:p>
          <a:p>
            <a:r>
              <a:rPr lang="en-US" sz="900" dirty="0">
                <a:solidFill>
                  <a:schemeClr val="tx1">
                    <a:lumMod val="65000"/>
                    <a:lumOff val="35000"/>
                  </a:schemeClr>
                </a:solidFill>
                <a:latin typeface="Comic Sans MS" panose="030F0702030302020204" pitchFamily="66" charset="0"/>
              </a:rPr>
              <a:t>Q. In wealthy countries, are attempts to maintain scientifically robust information to inform the public easily overridden by emotive information? (refer to </a:t>
            </a:r>
            <a:r>
              <a:rPr lang="en-US" sz="900" i="1" dirty="0">
                <a:solidFill>
                  <a:schemeClr val="tx1">
                    <a:lumMod val="65000"/>
                    <a:lumOff val="35000"/>
                  </a:schemeClr>
                </a:solidFill>
                <a:latin typeface="Comic Sans MS" panose="030F0702030302020204" pitchFamily="66" charset="0"/>
              </a:rPr>
              <a:t>worldviews:</a:t>
            </a:r>
            <a:r>
              <a:rPr lang="en-US" sz="900" dirty="0">
                <a:solidFill>
                  <a:schemeClr val="tx1">
                    <a:lumMod val="65000"/>
                    <a:lumOff val="35000"/>
                  </a:schemeClr>
                </a:solidFill>
                <a:latin typeface="Comic Sans MS" panose="030F0702030302020204" pitchFamily="66" charset="0"/>
              </a:rPr>
              <a:t> Year 11 workbook Unit 2, Topic 2)</a:t>
            </a:r>
          </a:p>
          <a:p>
            <a:r>
              <a:rPr lang="en-US" sz="900" dirty="0">
                <a:solidFill>
                  <a:schemeClr val="tx1">
                    <a:lumMod val="65000"/>
                    <a:lumOff val="35000"/>
                  </a:schemeClr>
                </a:solidFill>
                <a:latin typeface="Comic Sans MS" panose="030F0702030302020204" pitchFamily="66" charset="0"/>
              </a:rPr>
              <a:t>Q. Can a fishery still be sustainable with</a:t>
            </a:r>
            <a:r>
              <a:rPr lang="en-US" sz="900" u="sng" dirty="0">
                <a:solidFill>
                  <a:schemeClr val="tx1">
                    <a:lumMod val="65000"/>
                    <a:lumOff val="35000"/>
                  </a:schemeClr>
                </a:solidFill>
                <a:latin typeface="Comic Sans MS" panose="030F0702030302020204" pitchFamily="66" charset="0"/>
              </a:rPr>
              <a:t>out</a:t>
            </a:r>
            <a:r>
              <a:rPr lang="en-US" sz="900" dirty="0">
                <a:solidFill>
                  <a:schemeClr val="tx1">
                    <a:lumMod val="65000"/>
                    <a:lumOff val="35000"/>
                  </a:schemeClr>
                </a:solidFill>
                <a:latin typeface="Comic Sans MS" panose="030F0702030302020204" pitchFamily="66" charset="0"/>
              </a:rPr>
              <a:t> scientific information (i.e. without a stock assessment)? </a:t>
            </a:r>
            <a:endParaRPr lang="en-US" sz="100" dirty="0">
              <a:solidFill>
                <a:schemeClr val="tx1">
                  <a:lumMod val="65000"/>
                  <a:lumOff val="35000"/>
                </a:schemeClr>
              </a:solidFill>
              <a:latin typeface="Comic Sans MS" panose="030F0702030302020204" pitchFamily="66" charset="0"/>
            </a:endParaRPr>
          </a:p>
          <a:p>
            <a:endParaRPr lang="en-US" sz="300" dirty="0">
              <a:solidFill>
                <a:schemeClr val="tx1">
                  <a:lumMod val="65000"/>
                  <a:lumOff val="35000"/>
                </a:schemeClr>
              </a:solidFill>
              <a:latin typeface="Comic Sans MS" panose="030F0702030302020204" pitchFamily="66" charset="0"/>
            </a:endParaRPr>
          </a:p>
          <a:p>
            <a:endParaRPr lang="en-US" sz="200" dirty="0">
              <a:solidFill>
                <a:schemeClr val="tx1">
                  <a:lumMod val="65000"/>
                  <a:lumOff val="35000"/>
                </a:schemeClr>
              </a:solidFill>
              <a:latin typeface="Comic Sans MS" panose="030F0702030302020204" pitchFamily="66" charset="0"/>
            </a:endParaRPr>
          </a:p>
          <a:p>
            <a:r>
              <a:rPr lang="en-US" sz="900" dirty="0">
                <a:solidFill>
                  <a:schemeClr val="tx1">
                    <a:lumMod val="65000"/>
                    <a:lumOff val="35000"/>
                  </a:schemeClr>
                </a:solidFill>
                <a:latin typeface="Comic Sans MS" panose="030F0702030302020204" pitchFamily="66" charset="0"/>
              </a:rPr>
              <a:t>Suggested Activity: Comment on how many </a:t>
            </a:r>
            <a:r>
              <a:rPr lang="en-US" sz="900" i="1" dirty="0">
                <a:solidFill>
                  <a:schemeClr val="tx1">
                    <a:lumMod val="65000"/>
                    <a:lumOff val="35000"/>
                  </a:schemeClr>
                </a:solidFill>
                <a:latin typeface="Comic Sans MS" panose="030F0702030302020204" pitchFamily="66" charset="0"/>
              </a:rPr>
              <a:t>fisheries</a:t>
            </a:r>
            <a:r>
              <a:rPr lang="en-US" sz="900" dirty="0">
                <a:solidFill>
                  <a:schemeClr val="tx1">
                    <a:lumMod val="65000"/>
                    <a:lumOff val="35000"/>
                  </a:schemeClr>
                </a:solidFill>
                <a:latin typeface="Comic Sans MS" panose="030F0702030302020204" pitchFamily="66" charset="0"/>
              </a:rPr>
              <a:t> versus how many</a:t>
            </a:r>
            <a:r>
              <a:rPr lang="en-US" sz="900" i="1" dirty="0">
                <a:solidFill>
                  <a:schemeClr val="tx1">
                    <a:lumMod val="65000"/>
                    <a:lumOff val="35000"/>
                  </a:schemeClr>
                </a:solidFill>
                <a:latin typeface="Comic Sans MS" panose="030F0702030302020204" pitchFamily="66" charset="0"/>
              </a:rPr>
              <a:t> stocks </a:t>
            </a:r>
            <a:r>
              <a:rPr lang="en-US" sz="900" dirty="0">
                <a:solidFill>
                  <a:schemeClr val="tx1">
                    <a:lumMod val="65000"/>
                    <a:lumOff val="35000"/>
                  </a:schemeClr>
                </a:solidFill>
                <a:latin typeface="Comic Sans MS" panose="030F0702030302020204" pitchFamily="66" charset="0"/>
              </a:rPr>
              <a:t>are assessed </a:t>
            </a:r>
          </a:p>
        </p:txBody>
      </p:sp>
      <p:sp>
        <p:nvSpPr>
          <p:cNvPr id="35" name="Oval 34">
            <a:extLst>
              <a:ext uri="{FF2B5EF4-FFF2-40B4-BE49-F238E27FC236}">
                <a16:creationId xmlns:a16="http://schemas.microsoft.com/office/drawing/2014/main" id="{C81E6E14-0BD4-4E52-B7F6-77E9652A0DCF}"/>
              </a:ext>
            </a:extLst>
          </p:cNvPr>
          <p:cNvSpPr/>
          <p:nvPr/>
        </p:nvSpPr>
        <p:spPr>
          <a:xfrm>
            <a:off x="3173310" y="623265"/>
            <a:ext cx="176053" cy="15005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36" name="TextBox 35">
            <a:extLst>
              <a:ext uri="{FF2B5EF4-FFF2-40B4-BE49-F238E27FC236}">
                <a16:creationId xmlns:a16="http://schemas.microsoft.com/office/drawing/2014/main" id="{6063DAA5-30DF-41A7-83D0-6E44CD108950}"/>
              </a:ext>
            </a:extLst>
          </p:cNvPr>
          <p:cNvSpPr txBox="1"/>
          <p:nvPr/>
        </p:nvSpPr>
        <p:spPr>
          <a:xfrm>
            <a:off x="3090093" y="605460"/>
            <a:ext cx="388137" cy="184666"/>
          </a:xfrm>
          <a:prstGeom prst="rect">
            <a:avLst/>
          </a:prstGeom>
          <a:noFill/>
        </p:spPr>
        <p:txBody>
          <a:bodyPr wrap="square" rtlCol="0">
            <a:spAutoFit/>
          </a:bodyPr>
          <a:lstStyle/>
          <a:p>
            <a:r>
              <a:rPr lang="en-AU" sz="600" b="1" dirty="0">
                <a:solidFill>
                  <a:schemeClr val="bg1"/>
                </a:solidFill>
                <a:latin typeface="Arial Narrow" panose="020B0606020202030204" pitchFamily="34" charset="0"/>
              </a:rPr>
              <a:t>T148</a:t>
            </a:r>
          </a:p>
        </p:txBody>
      </p:sp>
      <p:sp>
        <p:nvSpPr>
          <p:cNvPr id="7" name="Rectangle 6">
            <a:extLst>
              <a:ext uri="{FF2B5EF4-FFF2-40B4-BE49-F238E27FC236}">
                <a16:creationId xmlns:a16="http://schemas.microsoft.com/office/drawing/2014/main" id="{8037D748-8900-4D7C-A70D-BABB9F71F4DC}"/>
              </a:ext>
            </a:extLst>
          </p:cNvPr>
          <p:cNvSpPr/>
          <p:nvPr/>
        </p:nvSpPr>
        <p:spPr>
          <a:xfrm>
            <a:off x="1374209" y="812594"/>
            <a:ext cx="5186624" cy="184666"/>
          </a:xfrm>
          <a:prstGeom prst="rect">
            <a:avLst/>
          </a:prstGeom>
        </p:spPr>
        <p:txBody>
          <a:bodyPr wrap="square">
            <a:spAutoFit/>
          </a:bodyPr>
          <a:lstStyle/>
          <a:p>
            <a:r>
              <a:rPr lang="en-AU" sz="600" dirty="0">
                <a:latin typeface="Arial Narrow" panose="020B0606020202030204" pitchFamily="34" charset="0"/>
              </a:rPr>
              <a:t>Infer: Derive or conclude something from evidence and reasoning, rather than from explicit statements; listen or read beyond what has been literally expressed; imply or hint at.</a:t>
            </a:r>
          </a:p>
        </p:txBody>
      </p:sp>
      <p:sp>
        <p:nvSpPr>
          <p:cNvPr id="8" name="TextBox 7">
            <a:extLst>
              <a:ext uri="{FF2B5EF4-FFF2-40B4-BE49-F238E27FC236}">
                <a16:creationId xmlns:a16="http://schemas.microsoft.com/office/drawing/2014/main" id="{A2A6FD02-7023-4CBF-8EB4-98D1D5E05DB4}"/>
              </a:ext>
            </a:extLst>
          </p:cNvPr>
          <p:cNvSpPr txBox="1"/>
          <p:nvPr/>
        </p:nvSpPr>
        <p:spPr>
          <a:xfrm>
            <a:off x="513348" y="5157479"/>
            <a:ext cx="2304256" cy="261610"/>
          </a:xfrm>
          <a:prstGeom prst="rect">
            <a:avLst/>
          </a:prstGeom>
          <a:noFill/>
        </p:spPr>
        <p:txBody>
          <a:bodyPr wrap="square" rtlCol="0">
            <a:spAutoFit/>
          </a:bodyPr>
          <a:lstStyle/>
          <a:p>
            <a:r>
              <a:rPr lang="en-AU" sz="1100" dirty="0">
                <a:solidFill>
                  <a:schemeClr val="tx1">
                    <a:lumMod val="65000"/>
                    <a:lumOff val="35000"/>
                  </a:schemeClr>
                </a:solidFill>
                <a:latin typeface="Comic Sans MS" panose="030F0702030302020204" pitchFamily="66" charset="0"/>
              </a:rPr>
              <a:t>Answers may vary</a:t>
            </a:r>
          </a:p>
        </p:txBody>
      </p:sp>
      <p:pic>
        <p:nvPicPr>
          <p:cNvPr id="10" name="Picture 9">
            <a:extLst>
              <a:ext uri="{FF2B5EF4-FFF2-40B4-BE49-F238E27FC236}">
                <a16:creationId xmlns:a16="http://schemas.microsoft.com/office/drawing/2014/main" id="{D193945C-3C75-451D-AD8E-A1FB39C46C09}"/>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Effect>
                      <a14:saturation sat="0"/>
                    </a14:imgEffect>
                  </a14:imgLayer>
                </a14:imgProps>
              </a:ext>
            </a:extLst>
          </a:blip>
          <a:stretch>
            <a:fillRect/>
          </a:stretch>
        </p:blipFill>
        <p:spPr>
          <a:xfrm>
            <a:off x="513957" y="1029011"/>
            <a:ext cx="2874429" cy="2161608"/>
          </a:xfrm>
          <a:prstGeom prst="rect">
            <a:avLst/>
          </a:prstGeom>
        </p:spPr>
      </p:pic>
      <p:sp>
        <p:nvSpPr>
          <p:cNvPr id="38" name="Rectangle 37">
            <a:extLst>
              <a:ext uri="{FF2B5EF4-FFF2-40B4-BE49-F238E27FC236}">
                <a16:creationId xmlns:a16="http://schemas.microsoft.com/office/drawing/2014/main" id="{581BA1B8-7C25-48F2-B69E-AF33E7AC1274}"/>
              </a:ext>
            </a:extLst>
          </p:cNvPr>
          <p:cNvSpPr/>
          <p:nvPr/>
        </p:nvSpPr>
        <p:spPr>
          <a:xfrm>
            <a:off x="511802" y="8067652"/>
            <a:ext cx="5848961" cy="336052"/>
          </a:xfrm>
          <a:prstGeom prst="rect">
            <a:avLst/>
          </a:prstGeom>
          <a:solidFill>
            <a:schemeClr val="tx1"/>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200" b="1" dirty="0">
                <a:latin typeface="Arial Narrow" panose="020B0606020202030204" pitchFamily="34" charset="0"/>
              </a:rPr>
              <a:t>Activity: Observe boat activity on the AFZ border at      www.globalfishingwatch.org/map/</a:t>
            </a:r>
          </a:p>
        </p:txBody>
      </p:sp>
    </p:spTree>
    <p:extLst>
      <p:ext uri="{BB962C8B-B14F-4D97-AF65-F5344CB8AC3E}">
        <p14:creationId xmlns:p14="http://schemas.microsoft.com/office/powerpoint/2010/main" val="284423376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 name="Straight Connector 14"/>
          <p:cNvCxnSpPr/>
          <p:nvPr/>
        </p:nvCxnSpPr>
        <p:spPr>
          <a:xfrm flipH="1">
            <a:off x="508863" y="969600"/>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extBox 17"/>
          <p:cNvSpPr txBox="1"/>
          <p:nvPr/>
        </p:nvSpPr>
        <p:spPr>
          <a:xfrm>
            <a:off x="5486430" y="14613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
        <p:nvSpPr>
          <p:cNvPr id="3" name="TextBox 2"/>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12" name="TextBox 36"/>
          <p:cNvSpPr txBox="1"/>
          <p:nvPr/>
        </p:nvSpPr>
        <p:spPr>
          <a:xfrm>
            <a:off x="5876474" y="8805118"/>
            <a:ext cx="52124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100" dirty="0">
                <a:latin typeface="Arial Narrow" pitchFamily="34" charset="0"/>
              </a:rPr>
              <a:t>149</a:t>
            </a:r>
            <a:endParaRPr lang="en-AU" sz="1100" dirty="0">
              <a:latin typeface="Arial Narrow" pitchFamily="34" charset="0"/>
            </a:endParaRPr>
          </a:p>
        </p:txBody>
      </p:sp>
      <p:sp>
        <p:nvSpPr>
          <p:cNvPr id="57" name="TextBox 36"/>
          <p:cNvSpPr txBox="1"/>
          <p:nvPr/>
        </p:nvSpPr>
        <p:spPr>
          <a:xfrm>
            <a:off x="463269" y="8810616"/>
            <a:ext cx="219901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2019 	                                               </a:t>
            </a:r>
            <a:endParaRPr lang="en-AU" sz="1100" b="1" dirty="0">
              <a:latin typeface="Arial Narrow" pitchFamily="34" charset="0"/>
            </a:endParaRPr>
          </a:p>
        </p:txBody>
      </p:sp>
      <p:cxnSp>
        <p:nvCxnSpPr>
          <p:cNvPr id="19" name="Straight Connector 18"/>
          <p:cNvCxnSpPr/>
          <p:nvPr/>
        </p:nvCxnSpPr>
        <p:spPr>
          <a:xfrm flipH="1">
            <a:off x="482612" y="8817257"/>
            <a:ext cx="5907340" cy="422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9" name="TextBox 58">
            <a:extLst>
              <a:ext uri="{FF2B5EF4-FFF2-40B4-BE49-F238E27FC236}">
                <a16:creationId xmlns:a16="http://schemas.microsoft.com/office/drawing/2014/main" id="{B47AF8B6-8FB8-4F6E-8771-2ABC2CA0462D}"/>
              </a:ext>
            </a:extLst>
          </p:cNvPr>
          <p:cNvSpPr txBox="1"/>
          <p:nvPr/>
        </p:nvSpPr>
        <p:spPr>
          <a:xfrm>
            <a:off x="1374209" y="82118"/>
            <a:ext cx="4112222" cy="553998"/>
          </a:xfrm>
          <a:prstGeom prst="rect">
            <a:avLst/>
          </a:prstGeom>
          <a:noFill/>
        </p:spPr>
        <p:txBody>
          <a:bodyPr wrap="square" rtlCol="0">
            <a:spAutoFit/>
          </a:bodyPr>
          <a:lstStyle/>
          <a:p>
            <a:r>
              <a:rPr lang="en-US" b="1" dirty="0">
                <a:latin typeface="Arial Narrow" pitchFamily="34" charset="0"/>
              </a:rPr>
              <a:t>Exports and Imports – </a:t>
            </a:r>
            <a:r>
              <a:rPr lang="en-US" sz="1200" dirty="0">
                <a:latin typeface="Arial Narrow" pitchFamily="34" charset="0"/>
              </a:rPr>
              <a:t>Identify an example of a major Australian edible seafood export product and an import product</a:t>
            </a:r>
            <a:r>
              <a:rPr lang="en-US" sz="1200" b="1" dirty="0">
                <a:latin typeface="Arial Narrow" panose="020B0606020202030204" pitchFamily="34" charset="0"/>
              </a:rPr>
              <a:t> </a:t>
            </a:r>
            <a:endParaRPr lang="en-US" sz="1200" i="1" dirty="0">
              <a:latin typeface="Arial Narrow" pitchFamily="34" charset="0"/>
            </a:endParaRPr>
          </a:p>
        </p:txBody>
      </p:sp>
      <p:sp>
        <p:nvSpPr>
          <p:cNvPr id="60" name="TextBox 36">
            <a:extLst>
              <a:ext uri="{FF2B5EF4-FFF2-40B4-BE49-F238E27FC236}">
                <a16:creationId xmlns:a16="http://schemas.microsoft.com/office/drawing/2014/main" id="{6DC2C05C-35D8-49B4-804A-8B8A559A864A}"/>
              </a:ext>
            </a:extLst>
          </p:cNvPr>
          <p:cNvSpPr txBox="1"/>
          <p:nvPr/>
        </p:nvSpPr>
        <p:spPr>
          <a:xfrm>
            <a:off x="2286712" y="8805118"/>
            <a:ext cx="3734575"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Unit 4. Topic 2. Subject Matter: Australia’s Fisheries Management</a:t>
            </a:r>
            <a:endParaRPr lang="en-AU" sz="1100" b="1" dirty="0">
              <a:latin typeface="Arial Narrow" pitchFamily="34" charset="0"/>
            </a:endParaRPr>
          </a:p>
        </p:txBody>
      </p:sp>
      <p:sp>
        <p:nvSpPr>
          <p:cNvPr id="17" name="TextBox 16">
            <a:extLst>
              <a:ext uri="{FF2B5EF4-FFF2-40B4-BE49-F238E27FC236}">
                <a16:creationId xmlns:a16="http://schemas.microsoft.com/office/drawing/2014/main" id="{EF79B1A8-AC97-4449-84BA-7300F5F2C191}"/>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13" name="Rectangle 12">
            <a:extLst>
              <a:ext uri="{FF2B5EF4-FFF2-40B4-BE49-F238E27FC236}">
                <a16:creationId xmlns:a16="http://schemas.microsoft.com/office/drawing/2014/main" id="{5F622E33-80DA-41FD-8B5B-2C941DDB2B13}"/>
              </a:ext>
            </a:extLst>
          </p:cNvPr>
          <p:cNvSpPr/>
          <p:nvPr/>
        </p:nvSpPr>
        <p:spPr>
          <a:xfrm>
            <a:off x="508862" y="1066927"/>
            <a:ext cx="5888858" cy="3721459"/>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Rectangle 13">
            <a:extLst>
              <a:ext uri="{FF2B5EF4-FFF2-40B4-BE49-F238E27FC236}">
                <a16:creationId xmlns:a16="http://schemas.microsoft.com/office/drawing/2014/main" id="{42A9630A-EB22-4D29-A78F-C14705568F77}"/>
              </a:ext>
            </a:extLst>
          </p:cNvPr>
          <p:cNvSpPr/>
          <p:nvPr/>
        </p:nvSpPr>
        <p:spPr>
          <a:xfrm>
            <a:off x="508863" y="1088855"/>
            <a:ext cx="6010158" cy="276999"/>
          </a:xfrm>
          <a:prstGeom prst="rect">
            <a:avLst/>
          </a:prstGeom>
        </p:spPr>
        <p:txBody>
          <a:bodyPr wrap="square">
            <a:spAutoFit/>
          </a:bodyPr>
          <a:lstStyle/>
          <a:p>
            <a:pPr algn="ctr">
              <a:spcAft>
                <a:spcPts val="0"/>
              </a:spcAft>
            </a:pPr>
            <a:r>
              <a:rPr lang="en-AU" sz="1200" b="1" dirty="0">
                <a:latin typeface="Arial Narrow" panose="020B0606020202030204" pitchFamily="34" charset="0"/>
                <a:ea typeface="Times New Roman" panose="02020603050405020304" pitchFamily="18" charset="0"/>
              </a:rPr>
              <a:t>Activity: Identify an example of a major Australian edible seafood EXPORT product</a:t>
            </a:r>
            <a:endParaRPr lang="en-US" sz="800" dirty="0">
              <a:latin typeface="Arial Narrow" panose="020B0606020202030204" pitchFamily="34" charset="0"/>
              <a:ea typeface="Times New Roman" panose="02020603050405020304" pitchFamily="18" charset="0"/>
            </a:endParaRPr>
          </a:p>
        </p:txBody>
      </p:sp>
      <p:sp>
        <p:nvSpPr>
          <p:cNvPr id="18" name="Rectangle 17">
            <a:extLst>
              <a:ext uri="{FF2B5EF4-FFF2-40B4-BE49-F238E27FC236}">
                <a16:creationId xmlns:a16="http://schemas.microsoft.com/office/drawing/2014/main" id="{A1FB2A7A-C9C1-4373-8CAC-9E754704852C}"/>
              </a:ext>
            </a:extLst>
          </p:cNvPr>
          <p:cNvSpPr/>
          <p:nvPr/>
        </p:nvSpPr>
        <p:spPr>
          <a:xfrm>
            <a:off x="594272" y="1387784"/>
            <a:ext cx="5732699" cy="3291313"/>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200" dirty="0">
                <a:solidFill>
                  <a:schemeClr val="tx1">
                    <a:lumMod val="65000"/>
                    <a:lumOff val="35000"/>
                  </a:schemeClr>
                </a:solidFill>
                <a:latin typeface="Comic Sans MS" panose="030F0702030302020204" pitchFamily="66" charset="0"/>
              </a:rPr>
              <a:t> </a:t>
            </a:r>
          </a:p>
        </p:txBody>
      </p:sp>
      <p:sp>
        <p:nvSpPr>
          <p:cNvPr id="30" name="Rectangle 29">
            <a:extLst>
              <a:ext uri="{FF2B5EF4-FFF2-40B4-BE49-F238E27FC236}">
                <a16:creationId xmlns:a16="http://schemas.microsoft.com/office/drawing/2014/main" id="{988A6D72-CD78-4198-95FE-4090E7B1A67C}"/>
              </a:ext>
            </a:extLst>
          </p:cNvPr>
          <p:cNvSpPr/>
          <p:nvPr/>
        </p:nvSpPr>
        <p:spPr>
          <a:xfrm>
            <a:off x="521171" y="4942202"/>
            <a:ext cx="5863484" cy="3721459"/>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1" name="Rectangle 30">
            <a:extLst>
              <a:ext uri="{FF2B5EF4-FFF2-40B4-BE49-F238E27FC236}">
                <a16:creationId xmlns:a16="http://schemas.microsoft.com/office/drawing/2014/main" id="{F4D47715-2BEB-4091-94FF-1ED7A260353F}"/>
              </a:ext>
            </a:extLst>
          </p:cNvPr>
          <p:cNvSpPr/>
          <p:nvPr/>
        </p:nvSpPr>
        <p:spPr>
          <a:xfrm>
            <a:off x="521171" y="4964130"/>
            <a:ext cx="6010158" cy="276999"/>
          </a:xfrm>
          <a:prstGeom prst="rect">
            <a:avLst/>
          </a:prstGeom>
        </p:spPr>
        <p:txBody>
          <a:bodyPr wrap="square">
            <a:spAutoFit/>
          </a:bodyPr>
          <a:lstStyle/>
          <a:p>
            <a:pPr algn="ctr">
              <a:spcAft>
                <a:spcPts val="0"/>
              </a:spcAft>
            </a:pPr>
            <a:r>
              <a:rPr lang="en-AU" sz="1200" b="1" dirty="0">
                <a:latin typeface="Arial Narrow" panose="020B0606020202030204" pitchFamily="34" charset="0"/>
                <a:ea typeface="Times New Roman" panose="02020603050405020304" pitchFamily="18" charset="0"/>
              </a:rPr>
              <a:t>Activity: Identify an example of a major Australian edible seafood IMPORT product</a:t>
            </a:r>
            <a:endParaRPr lang="en-US" sz="800" dirty="0">
              <a:latin typeface="Arial Narrow" panose="020B0606020202030204" pitchFamily="34" charset="0"/>
              <a:ea typeface="Times New Roman" panose="02020603050405020304" pitchFamily="18" charset="0"/>
            </a:endParaRPr>
          </a:p>
        </p:txBody>
      </p:sp>
      <p:sp>
        <p:nvSpPr>
          <p:cNvPr id="32" name="Rectangle 31">
            <a:extLst>
              <a:ext uri="{FF2B5EF4-FFF2-40B4-BE49-F238E27FC236}">
                <a16:creationId xmlns:a16="http://schemas.microsoft.com/office/drawing/2014/main" id="{82D5A86F-77D2-4BC4-BB1B-BC3114D1F1AB}"/>
              </a:ext>
            </a:extLst>
          </p:cNvPr>
          <p:cNvSpPr/>
          <p:nvPr/>
        </p:nvSpPr>
        <p:spPr>
          <a:xfrm>
            <a:off x="594272" y="5263059"/>
            <a:ext cx="5732699" cy="3291313"/>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200" dirty="0">
                <a:solidFill>
                  <a:schemeClr val="tx1">
                    <a:lumMod val="65000"/>
                    <a:lumOff val="35000"/>
                  </a:schemeClr>
                </a:solidFill>
                <a:latin typeface="Comic Sans MS" panose="030F0702030302020204" pitchFamily="66" charset="0"/>
              </a:rPr>
              <a:t> </a:t>
            </a:r>
          </a:p>
        </p:txBody>
      </p:sp>
      <p:sp>
        <p:nvSpPr>
          <p:cNvPr id="21" name="TextBox 20">
            <a:extLst>
              <a:ext uri="{FF2B5EF4-FFF2-40B4-BE49-F238E27FC236}">
                <a16:creationId xmlns:a16="http://schemas.microsoft.com/office/drawing/2014/main" id="{4B5A95D6-6F7F-4171-8878-52E19235CA09}"/>
              </a:ext>
            </a:extLst>
          </p:cNvPr>
          <p:cNvSpPr txBox="1"/>
          <p:nvPr/>
        </p:nvSpPr>
        <p:spPr>
          <a:xfrm>
            <a:off x="622833" y="5291617"/>
            <a:ext cx="5713996" cy="3339376"/>
          </a:xfrm>
          <a:prstGeom prst="rect">
            <a:avLst/>
          </a:prstGeom>
          <a:noFill/>
        </p:spPr>
        <p:txBody>
          <a:bodyPr wrap="square" rtlCol="0">
            <a:spAutoFit/>
          </a:bodyPr>
          <a:lstStyle/>
          <a:p>
            <a:r>
              <a:rPr lang="en-AU" sz="1200" dirty="0">
                <a:solidFill>
                  <a:schemeClr val="tx1">
                    <a:lumMod val="65000"/>
                    <a:lumOff val="35000"/>
                  </a:schemeClr>
                </a:solidFill>
                <a:latin typeface="Comic Sans MS" panose="030F0702030302020204" pitchFamily="66" charset="0"/>
              </a:rPr>
              <a:t>Australia’s seafood imports consist largely of lower value products such as frozen fillets (61%), frozen prawns (18%) and canned fish</a:t>
            </a:r>
            <a:r>
              <a:rPr lang="en-AU" sz="1200" baseline="30000" dirty="0">
                <a:solidFill>
                  <a:schemeClr val="tx1">
                    <a:lumMod val="65000"/>
                    <a:lumOff val="35000"/>
                  </a:schemeClr>
                </a:solidFill>
                <a:latin typeface="Comic Sans MS" panose="030F0702030302020204" pitchFamily="66" charset="0"/>
              </a:rPr>
              <a:t>[2]</a:t>
            </a:r>
            <a:r>
              <a:rPr lang="en-AU" sz="1200" dirty="0">
                <a:solidFill>
                  <a:schemeClr val="tx1">
                    <a:lumMod val="65000"/>
                    <a:lumOff val="35000"/>
                  </a:schemeClr>
                </a:solidFill>
                <a:latin typeface="Comic Sans MS" panose="030F0702030302020204" pitchFamily="66" charset="0"/>
              </a:rPr>
              <a:t>.</a:t>
            </a:r>
          </a:p>
          <a:p>
            <a:endParaRPr lang="en-AU" sz="500" dirty="0">
              <a:solidFill>
                <a:schemeClr val="tx1">
                  <a:lumMod val="65000"/>
                  <a:lumOff val="35000"/>
                </a:schemeClr>
              </a:solidFill>
              <a:latin typeface="Comic Sans MS" panose="030F0702030302020204" pitchFamily="66" charset="0"/>
            </a:endParaRPr>
          </a:p>
          <a:p>
            <a:r>
              <a:rPr lang="en-AU" sz="1200" dirty="0">
                <a:solidFill>
                  <a:schemeClr val="tx1">
                    <a:lumMod val="65000"/>
                    <a:lumOff val="35000"/>
                  </a:schemeClr>
                </a:solidFill>
                <a:latin typeface="Comic Sans MS" panose="030F0702030302020204" pitchFamily="66" charset="0"/>
              </a:rPr>
              <a:t>For example, </a:t>
            </a:r>
          </a:p>
          <a:p>
            <a:endParaRPr lang="en-AU" sz="500" dirty="0">
              <a:solidFill>
                <a:schemeClr val="tx1">
                  <a:lumMod val="65000"/>
                  <a:lumOff val="35000"/>
                </a:schemeClr>
              </a:solidFill>
              <a:latin typeface="Comic Sans MS" panose="030F0702030302020204" pitchFamily="66" charset="0"/>
            </a:endParaRPr>
          </a:p>
          <a:p>
            <a:pPr marL="171450" indent="-171450">
              <a:buFont typeface="Arial" panose="020B0604020202020204" pitchFamily="34" charset="0"/>
              <a:buChar char="•"/>
            </a:pPr>
            <a:r>
              <a:rPr lang="en-AU" sz="1200" dirty="0">
                <a:solidFill>
                  <a:schemeClr val="tx1">
                    <a:lumMod val="65000"/>
                    <a:lumOff val="35000"/>
                  </a:schemeClr>
                </a:solidFill>
                <a:latin typeface="Comic Sans MS" panose="030F0702030302020204" pitchFamily="66" charset="0"/>
              </a:rPr>
              <a:t>Frozen and thawed </a:t>
            </a:r>
            <a:r>
              <a:rPr lang="en-AU" sz="1200" dirty="0" err="1">
                <a:solidFill>
                  <a:schemeClr val="tx1">
                    <a:lumMod val="65000"/>
                    <a:lumOff val="35000"/>
                  </a:schemeClr>
                </a:solidFill>
                <a:latin typeface="Comic Sans MS" panose="030F0702030302020204" pitchFamily="66" charset="0"/>
              </a:rPr>
              <a:t>basa</a:t>
            </a:r>
            <a:r>
              <a:rPr lang="en-AU" sz="1200" dirty="0">
                <a:solidFill>
                  <a:schemeClr val="tx1">
                    <a:lumMod val="65000"/>
                    <a:lumOff val="35000"/>
                  </a:schemeClr>
                </a:solidFill>
                <a:latin typeface="Comic Sans MS" panose="030F0702030302020204" pitchFamily="66" charset="0"/>
              </a:rPr>
              <a:t> (catfish) come from farms in Vietnam</a:t>
            </a:r>
            <a:r>
              <a:rPr lang="en-AU" sz="1200" baseline="30000" dirty="0">
                <a:solidFill>
                  <a:schemeClr val="tx1">
                    <a:lumMod val="65000"/>
                    <a:lumOff val="35000"/>
                  </a:schemeClr>
                </a:solidFill>
                <a:latin typeface="Comic Sans MS" panose="030F0702030302020204" pitchFamily="66" charset="0"/>
              </a:rPr>
              <a:t>[2]</a:t>
            </a:r>
            <a:endParaRPr lang="en-AU" sz="1200" dirty="0">
              <a:solidFill>
                <a:schemeClr val="tx1">
                  <a:lumMod val="65000"/>
                  <a:lumOff val="35000"/>
                </a:schemeClr>
              </a:solidFill>
              <a:latin typeface="Comic Sans MS" panose="030F0702030302020204" pitchFamily="66" charset="0"/>
            </a:endParaRPr>
          </a:p>
          <a:p>
            <a:pPr marL="171450" indent="-171450">
              <a:buFont typeface="Arial" panose="020B0604020202020204" pitchFamily="34" charset="0"/>
              <a:buChar char="•"/>
            </a:pPr>
            <a:r>
              <a:rPr lang="en-AU" sz="1200" dirty="0">
                <a:solidFill>
                  <a:schemeClr val="tx1">
                    <a:lumMod val="65000"/>
                    <a:lumOff val="35000"/>
                  </a:schemeClr>
                </a:solidFill>
                <a:latin typeface="Comic Sans MS" panose="030F0702030302020204" pitchFamily="66" charset="0"/>
              </a:rPr>
              <a:t>Canned skipjack tuna come from Thailand (</a:t>
            </a:r>
            <a:r>
              <a:rPr lang="en-US" sz="1200" dirty="0">
                <a:solidFill>
                  <a:schemeClr val="tx1">
                    <a:lumMod val="65000"/>
                    <a:lumOff val="35000"/>
                  </a:schemeClr>
                </a:solidFill>
                <a:latin typeface="Comic Sans MS" panose="030F0702030302020204" pitchFamily="66" charset="0"/>
              </a:rPr>
              <a:t>no significant canning of tuna has taken place in Australia since May 2010, when the tuna cannery in Port Lincoln closed)</a:t>
            </a:r>
            <a:r>
              <a:rPr lang="en-AU" sz="1200" baseline="30000" dirty="0">
                <a:solidFill>
                  <a:schemeClr val="tx1">
                    <a:lumMod val="65000"/>
                    <a:lumOff val="35000"/>
                  </a:schemeClr>
                </a:solidFill>
                <a:latin typeface="Comic Sans MS" panose="030F0702030302020204" pitchFamily="66" charset="0"/>
              </a:rPr>
              <a:t>[2]</a:t>
            </a:r>
            <a:endParaRPr lang="en-AU" sz="1200" dirty="0">
              <a:solidFill>
                <a:schemeClr val="tx1">
                  <a:lumMod val="65000"/>
                  <a:lumOff val="35000"/>
                </a:schemeClr>
              </a:solidFill>
              <a:latin typeface="Comic Sans MS" panose="030F0702030302020204" pitchFamily="66" charset="0"/>
            </a:endParaRPr>
          </a:p>
          <a:p>
            <a:pPr marL="171450" indent="-171450">
              <a:buFont typeface="Arial" panose="020B0604020202020204" pitchFamily="34" charset="0"/>
              <a:buChar char="•"/>
            </a:pPr>
            <a:r>
              <a:rPr lang="en-AU" sz="1200" dirty="0">
                <a:solidFill>
                  <a:schemeClr val="tx1">
                    <a:lumMod val="65000"/>
                    <a:lumOff val="35000"/>
                  </a:schemeClr>
                </a:solidFill>
                <a:latin typeface="Comic Sans MS" panose="030F0702030302020204" pitchFamily="66" charset="0"/>
              </a:rPr>
              <a:t>White-fleshed fish species such as snapper and blue grenadier (</a:t>
            </a:r>
            <a:r>
              <a:rPr lang="en-AU" sz="1200" dirty="0" err="1">
                <a:solidFill>
                  <a:schemeClr val="tx1">
                    <a:lumMod val="65000"/>
                    <a:lumOff val="35000"/>
                  </a:schemeClr>
                </a:solidFill>
                <a:latin typeface="Comic Sans MS" panose="030F0702030302020204" pitchFamily="66" charset="0"/>
              </a:rPr>
              <a:t>hoki</a:t>
            </a:r>
            <a:r>
              <a:rPr lang="en-AU" sz="1200" dirty="0">
                <a:solidFill>
                  <a:schemeClr val="tx1">
                    <a:lumMod val="65000"/>
                    <a:lumOff val="35000"/>
                  </a:schemeClr>
                </a:solidFill>
                <a:latin typeface="Comic Sans MS" panose="030F0702030302020204" pitchFamily="66" charset="0"/>
              </a:rPr>
              <a:t>) come from New Zealand</a:t>
            </a:r>
            <a:r>
              <a:rPr lang="en-AU" sz="1200" baseline="30000" dirty="0">
                <a:solidFill>
                  <a:schemeClr val="tx1">
                    <a:lumMod val="65000"/>
                    <a:lumOff val="35000"/>
                  </a:schemeClr>
                </a:solidFill>
                <a:latin typeface="Comic Sans MS" panose="030F0702030302020204" pitchFamily="66" charset="0"/>
              </a:rPr>
              <a:t>[2]</a:t>
            </a:r>
          </a:p>
          <a:p>
            <a:pPr marL="171450" indent="-171450">
              <a:buFont typeface="Arial" panose="020B0604020202020204" pitchFamily="34" charset="0"/>
              <a:buChar char="•"/>
            </a:pPr>
            <a:r>
              <a:rPr lang="en-AU" sz="1200" dirty="0">
                <a:solidFill>
                  <a:schemeClr val="tx1">
                    <a:lumMod val="65000"/>
                    <a:lumOff val="35000"/>
                  </a:schemeClr>
                </a:solidFill>
                <a:latin typeface="Comic Sans MS" panose="030F0702030302020204" pitchFamily="66" charset="0"/>
              </a:rPr>
              <a:t>Barramundi (an iconic Australian fish) come from Vietnam</a:t>
            </a:r>
            <a:r>
              <a:rPr lang="en-AU" sz="1200" baseline="30000" dirty="0">
                <a:solidFill>
                  <a:schemeClr val="tx1">
                    <a:lumMod val="65000"/>
                    <a:lumOff val="35000"/>
                  </a:schemeClr>
                </a:solidFill>
                <a:latin typeface="Comic Sans MS" panose="030F0702030302020204" pitchFamily="66" charset="0"/>
              </a:rPr>
              <a:t>[3]</a:t>
            </a:r>
            <a:endParaRPr lang="en-AU" sz="1200" dirty="0">
              <a:solidFill>
                <a:schemeClr val="tx1">
                  <a:lumMod val="65000"/>
                  <a:lumOff val="35000"/>
                </a:schemeClr>
              </a:solidFill>
              <a:latin typeface="Comic Sans MS" panose="030F0702030302020204" pitchFamily="66" charset="0"/>
            </a:endParaRPr>
          </a:p>
          <a:p>
            <a:pPr marL="171450" indent="-171450">
              <a:buFont typeface="Arial" panose="020B0604020202020204" pitchFamily="34" charset="0"/>
              <a:buChar char="•"/>
            </a:pPr>
            <a:r>
              <a:rPr lang="en-AU" sz="1200" dirty="0">
                <a:solidFill>
                  <a:schemeClr val="tx1">
                    <a:lumMod val="65000"/>
                    <a:lumOff val="35000"/>
                  </a:schemeClr>
                </a:solidFill>
                <a:latin typeface="Comic Sans MS" panose="030F0702030302020204" pitchFamily="66" charset="0"/>
              </a:rPr>
              <a:t>Bright yellow-dyed smoked cod come from South Africa</a:t>
            </a:r>
            <a:r>
              <a:rPr lang="en-AU" sz="1200" baseline="30000" dirty="0">
                <a:solidFill>
                  <a:schemeClr val="tx1">
                    <a:lumMod val="65000"/>
                    <a:lumOff val="35000"/>
                  </a:schemeClr>
                </a:solidFill>
                <a:latin typeface="Comic Sans MS" panose="030F0702030302020204" pitchFamily="66" charset="0"/>
              </a:rPr>
              <a:t>[3]</a:t>
            </a:r>
            <a:endParaRPr lang="en-AU" sz="1200" dirty="0">
              <a:solidFill>
                <a:schemeClr val="tx1">
                  <a:lumMod val="65000"/>
                  <a:lumOff val="35000"/>
                </a:schemeClr>
              </a:solidFill>
              <a:latin typeface="Comic Sans MS" panose="030F0702030302020204" pitchFamily="66" charset="0"/>
            </a:endParaRPr>
          </a:p>
          <a:p>
            <a:pPr marL="171450" indent="-171450">
              <a:buFont typeface="Arial" panose="020B0604020202020204" pitchFamily="34" charset="0"/>
              <a:buChar char="•"/>
            </a:pPr>
            <a:r>
              <a:rPr lang="en-AU" sz="1200" dirty="0">
                <a:solidFill>
                  <a:schemeClr val="tx1">
                    <a:lumMod val="65000"/>
                    <a:lumOff val="35000"/>
                  </a:schemeClr>
                </a:solidFill>
                <a:latin typeface="Comic Sans MS" panose="030F0702030302020204" pitchFamily="66" charset="0"/>
              </a:rPr>
              <a:t>Frozen prawns, squid and octopus come from China, Taiwan, Thailand, Malaysia and Vietnam</a:t>
            </a:r>
            <a:r>
              <a:rPr lang="en-AU" sz="1200" baseline="30000" dirty="0">
                <a:solidFill>
                  <a:schemeClr val="tx1">
                    <a:lumMod val="65000"/>
                    <a:lumOff val="35000"/>
                  </a:schemeClr>
                </a:solidFill>
                <a:latin typeface="Comic Sans MS" panose="030F0702030302020204" pitchFamily="66" charset="0"/>
              </a:rPr>
              <a:t>[2][3]</a:t>
            </a:r>
          </a:p>
          <a:p>
            <a:endParaRPr lang="en-AU" sz="500" dirty="0">
              <a:solidFill>
                <a:schemeClr val="tx1">
                  <a:lumMod val="65000"/>
                  <a:lumOff val="35000"/>
                </a:schemeClr>
              </a:solidFill>
              <a:latin typeface="Comic Sans MS" panose="030F0702030302020204" pitchFamily="66" charset="0"/>
            </a:endParaRPr>
          </a:p>
          <a:p>
            <a:r>
              <a:rPr lang="en-AU" sz="800" baseline="30000" dirty="0">
                <a:solidFill>
                  <a:schemeClr val="tx1">
                    <a:lumMod val="65000"/>
                    <a:lumOff val="35000"/>
                  </a:schemeClr>
                </a:solidFill>
                <a:latin typeface="Comic Sans MS" panose="030F0702030302020204" pitchFamily="66" charset="0"/>
              </a:rPr>
              <a:t>[1]</a:t>
            </a:r>
            <a:r>
              <a:rPr lang="en-AU" sz="800" dirty="0">
                <a:solidFill>
                  <a:schemeClr val="tx1">
                    <a:lumMod val="65000"/>
                    <a:lumOff val="35000"/>
                  </a:schemeClr>
                </a:solidFill>
                <a:latin typeface="Comic Sans MS" panose="030F0702030302020204" pitchFamily="66" charset="0"/>
              </a:rPr>
              <a:t> Gary </a:t>
            </a:r>
            <a:r>
              <a:rPr lang="en-AU" sz="800" dirty="0" err="1">
                <a:solidFill>
                  <a:schemeClr val="tx1">
                    <a:lumMod val="65000"/>
                    <a:lumOff val="35000"/>
                  </a:schemeClr>
                </a:solidFill>
                <a:latin typeface="Comic Sans MS" panose="030F0702030302020204" pitchFamily="66" charset="0"/>
              </a:rPr>
              <a:t>Heilmann</a:t>
            </a:r>
            <a:r>
              <a:rPr lang="en-AU" sz="800" dirty="0">
                <a:solidFill>
                  <a:schemeClr val="tx1">
                    <a:lumMod val="65000"/>
                    <a:lumOff val="35000"/>
                  </a:schemeClr>
                </a:solidFill>
                <a:latin typeface="Comic Sans MS" panose="030F0702030302020204" pitchFamily="66" charset="0"/>
              </a:rPr>
              <a:t>. Managing Director De Brett Seafood Pty Ltd. Mooloolaba, Queensland. </a:t>
            </a:r>
            <a:r>
              <a:rPr lang="en-AU" sz="800" i="1" dirty="0">
                <a:solidFill>
                  <a:schemeClr val="tx1">
                    <a:lumMod val="65000"/>
                    <a:lumOff val="35000"/>
                  </a:schemeClr>
                </a:solidFill>
                <a:latin typeface="Comic Sans MS" panose="030F0702030302020204" pitchFamily="66" charset="0"/>
              </a:rPr>
              <a:t>Personal Communication.</a:t>
            </a:r>
            <a:endParaRPr lang="en-AU" sz="800" i="1" baseline="30000" dirty="0">
              <a:solidFill>
                <a:schemeClr val="tx1">
                  <a:lumMod val="65000"/>
                  <a:lumOff val="35000"/>
                </a:schemeClr>
              </a:solidFill>
              <a:latin typeface="Comic Sans MS" panose="030F0702030302020204" pitchFamily="66" charset="0"/>
            </a:endParaRPr>
          </a:p>
          <a:p>
            <a:r>
              <a:rPr lang="en-AU" sz="800" baseline="30000" dirty="0">
                <a:solidFill>
                  <a:schemeClr val="tx1">
                    <a:lumMod val="65000"/>
                    <a:lumOff val="35000"/>
                  </a:schemeClr>
                </a:solidFill>
                <a:latin typeface="Comic Sans MS" panose="030F0702030302020204" pitchFamily="66" charset="0"/>
              </a:rPr>
              <a:t>[2] </a:t>
            </a:r>
            <a:r>
              <a:rPr lang="en-AU" sz="800" dirty="0">
                <a:solidFill>
                  <a:schemeClr val="tx1">
                    <a:lumMod val="65000"/>
                    <a:lumOff val="35000"/>
                  </a:schemeClr>
                </a:solidFill>
                <a:latin typeface="Comic Sans MS" panose="030F0702030302020204" pitchFamily="66" charset="0"/>
              </a:rPr>
              <a:t>Department of Agriculture (2015). </a:t>
            </a:r>
            <a:r>
              <a:rPr lang="en-AU" sz="800" i="1" dirty="0">
                <a:solidFill>
                  <a:schemeClr val="tx1">
                    <a:lumMod val="65000"/>
                    <a:lumOff val="35000"/>
                  </a:schemeClr>
                </a:solidFill>
                <a:latin typeface="Comic Sans MS" panose="030F0702030302020204" pitchFamily="66" charset="0"/>
              </a:rPr>
              <a:t>Australia’s Seafood Trade. </a:t>
            </a:r>
            <a:r>
              <a:rPr lang="en-AU" sz="800" dirty="0">
                <a:solidFill>
                  <a:schemeClr val="tx1">
                    <a:lumMod val="65000"/>
                    <a:lumOff val="35000"/>
                  </a:schemeClr>
                </a:solidFill>
                <a:latin typeface="Comic Sans MS" panose="030F0702030302020204" pitchFamily="66" charset="0"/>
              </a:rPr>
              <a:t>Commonwealth of Australia. Accessed 20.05.2019 from: http://www.agriculture.gov.au/SiteCollectionDocuments/fisheries/aus-seafood-trade.pdf</a:t>
            </a:r>
          </a:p>
          <a:p>
            <a:r>
              <a:rPr lang="en-AU" sz="800" baseline="30000" dirty="0">
                <a:solidFill>
                  <a:schemeClr val="tx1">
                    <a:lumMod val="65000"/>
                    <a:lumOff val="35000"/>
                  </a:schemeClr>
                </a:solidFill>
                <a:latin typeface="Comic Sans MS" panose="030F0702030302020204" pitchFamily="66" charset="0"/>
              </a:rPr>
              <a:t>[3] </a:t>
            </a:r>
            <a:r>
              <a:rPr lang="en-AU" sz="800" dirty="0">
                <a:solidFill>
                  <a:schemeClr val="tx1">
                    <a:lumMod val="65000"/>
                    <a:lumOff val="35000"/>
                  </a:schemeClr>
                </a:solidFill>
                <a:latin typeface="Comic Sans MS" panose="030F0702030302020204" pitchFamily="66" charset="0"/>
              </a:rPr>
              <a:t>Australian Marine Conservation Society (2019). </a:t>
            </a:r>
            <a:r>
              <a:rPr lang="en-AU" sz="800" i="1" dirty="0">
                <a:solidFill>
                  <a:schemeClr val="tx1">
                    <a:lumMod val="65000"/>
                    <a:lumOff val="35000"/>
                  </a:schemeClr>
                </a:solidFill>
                <a:latin typeface="Comic Sans MS" panose="030F0702030302020204" pitchFamily="66" charset="0"/>
              </a:rPr>
              <a:t>Australia’s Sustainable Seafood Guide: Australian Seafood Overview. </a:t>
            </a:r>
            <a:r>
              <a:rPr lang="en-AU" sz="800" dirty="0">
                <a:solidFill>
                  <a:schemeClr val="tx1">
                    <a:lumMod val="65000"/>
                    <a:lumOff val="35000"/>
                  </a:schemeClr>
                </a:solidFill>
                <a:latin typeface="Comic Sans MS" panose="030F0702030302020204" pitchFamily="66" charset="0"/>
              </a:rPr>
              <a:t>AMCS. Accessed 20.05.2019 from: https://www.sustainableseafood.org.au/pages/.html</a:t>
            </a:r>
            <a:endParaRPr lang="en-AU" sz="1200" dirty="0">
              <a:solidFill>
                <a:schemeClr val="tx1">
                  <a:lumMod val="65000"/>
                  <a:lumOff val="35000"/>
                </a:schemeClr>
              </a:solidFill>
              <a:latin typeface="Comic Sans MS" panose="030F0702030302020204" pitchFamily="66" charset="0"/>
            </a:endParaRPr>
          </a:p>
        </p:txBody>
      </p:sp>
      <p:sp>
        <p:nvSpPr>
          <p:cNvPr id="2" name="TextBox 1">
            <a:extLst>
              <a:ext uri="{FF2B5EF4-FFF2-40B4-BE49-F238E27FC236}">
                <a16:creationId xmlns:a16="http://schemas.microsoft.com/office/drawing/2014/main" id="{DC604924-6A84-47EC-9B47-7A5AB0F7319B}"/>
              </a:ext>
            </a:extLst>
          </p:cNvPr>
          <p:cNvSpPr txBox="1"/>
          <p:nvPr/>
        </p:nvSpPr>
        <p:spPr>
          <a:xfrm>
            <a:off x="622833" y="1382286"/>
            <a:ext cx="5704138" cy="3277820"/>
          </a:xfrm>
          <a:prstGeom prst="rect">
            <a:avLst/>
          </a:prstGeom>
          <a:noFill/>
        </p:spPr>
        <p:txBody>
          <a:bodyPr wrap="square" rtlCol="0">
            <a:spAutoFit/>
          </a:bodyPr>
          <a:lstStyle/>
          <a:p>
            <a:pPr marL="171450" indent="-171450">
              <a:buFont typeface="Arial" panose="020B0604020202020204" pitchFamily="34" charset="0"/>
              <a:buChar char="•"/>
            </a:pPr>
            <a:r>
              <a:rPr lang="en-AU" sz="1200" dirty="0">
                <a:solidFill>
                  <a:schemeClr val="tx1">
                    <a:lumMod val="65000"/>
                    <a:lumOff val="35000"/>
                  </a:schemeClr>
                </a:solidFill>
                <a:latin typeface="Comic Sans MS" panose="030F0702030302020204" pitchFamily="66" charset="0"/>
              </a:rPr>
              <a:t>Prawns!</a:t>
            </a:r>
          </a:p>
          <a:p>
            <a:endParaRPr lang="en-AU" sz="500" dirty="0">
              <a:solidFill>
                <a:schemeClr val="tx1">
                  <a:lumMod val="65000"/>
                  <a:lumOff val="35000"/>
                </a:schemeClr>
              </a:solidFill>
              <a:latin typeface="Comic Sans MS" panose="030F0702030302020204" pitchFamily="66" charset="0"/>
            </a:endParaRPr>
          </a:p>
          <a:p>
            <a:r>
              <a:rPr lang="en-AU" sz="1200" dirty="0">
                <a:solidFill>
                  <a:schemeClr val="tx1">
                    <a:lumMod val="65000"/>
                    <a:lumOff val="35000"/>
                  </a:schemeClr>
                </a:solidFill>
                <a:latin typeface="Comic Sans MS" panose="030F0702030302020204" pitchFamily="66" charset="0"/>
              </a:rPr>
              <a:t>Fish caught in the Eastern Tuna and Billfish Fishery (and adjacent high seas) that are processed and packed for export markets (i.e. Japan, USA and the EU by air freight, and can be delivered to Asia within 1 day</a:t>
            </a:r>
            <a:r>
              <a:rPr lang="en-AU" sz="1200" baseline="30000" dirty="0">
                <a:solidFill>
                  <a:schemeClr val="tx1">
                    <a:lumMod val="65000"/>
                    <a:lumOff val="35000"/>
                  </a:schemeClr>
                </a:solidFill>
                <a:latin typeface="Comic Sans MS" panose="030F0702030302020204" pitchFamily="66" charset="0"/>
              </a:rPr>
              <a:t>[1]</a:t>
            </a:r>
            <a:r>
              <a:rPr lang="en-AU" sz="1200" dirty="0">
                <a:solidFill>
                  <a:schemeClr val="tx1">
                    <a:lumMod val="65000"/>
                    <a:lumOff val="35000"/>
                  </a:schemeClr>
                </a:solidFill>
                <a:latin typeface="Comic Sans MS" panose="030F0702030302020204" pitchFamily="66" charset="0"/>
              </a:rPr>
              <a:t>) include:</a:t>
            </a:r>
          </a:p>
          <a:p>
            <a:pPr marL="171450" indent="-171450">
              <a:buFont typeface="Arial" panose="020B0604020202020204" pitchFamily="34" charset="0"/>
              <a:buChar char="•"/>
            </a:pPr>
            <a:r>
              <a:rPr lang="en-AU" sz="1200" dirty="0">
                <a:solidFill>
                  <a:schemeClr val="tx1">
                    <a:lumMod val="65000"/>
                    <a:lumOff val="35000"/>
                  </a:schemeClr>
                </a:solidFill>
                <a:latin typeface="Comic Sans MS" panose="030F0702030302020204" pitchFamily="66" charset="0"/>
              </a:rPr>
              <a:t>Yellowfin Tuna</a:t>
            </a:r>
          </a:p>
          <a:p>
            <a:pPr marL="171450" indent="-171450">
              <a:buFont typeface="Arial" panose="020B0604020202020204" pitchFamily="34" charset="0"/>
              <a:buChar char="•"/>
            </a:pPr>
            <a:r>
              <a:rPr lang="en-AU" sz="1200" dirty="0">
                <a:solidFill>
                  <a:schemeClr val="tx1">
                    <a:lumMod val="65000"/>
                    <a:lumOff val="35000"/>
                  </a:schemeClr>
                </a:solidFill>
                <a:latin typeface="Comic Sans MS" panose="030F0702030302020204" pitchFamily="66" charset="0"/>
              </a:rPr>
              <a:t>Big Eye Tuna</a:t>
            </a:r>
          </a:p>
          <a:p>
            <a:pPr marL="171450" indent="-171450">
              <a:buFont typeface="Arial" panose="020B0604020202020204" pitchFamily="34" charset="0"/>
              <a:buChar char="•"/>
            </a:pPr>
            <a:r>
              <a:rPr lang="en-AU" sz="1200" dirty="0">
                <a:solidFill>
                  <a:schemeClr val="tx1">
                    <a:lumMod val="65000"/>
                    <a:lumOff val="35000"/>
                  </a:schemeClr>
                </a:solidFill>
                <a:latin typeface="Comic Sans MS" panose="030F0702030302020204" pitchFamily="66" charset="0"/>
              </a:rPr>
              <a:t>Albacore Tuna</a:t>
            </a:r>
          </a:p>
          <a:p>
            <a:pPr marL="171450" indent="-171450">
              <a:buFont typeface="Arial" panose="020B0604020202020204" pitchFamily="34" charset="0"/>
              <a:buChar char="•"/>
            </a:pPr>
            <a:r>
              <a:rPr lang="en-AU" sz="1200" dirty="0">
                <a:solidFill>
                  <a:schemeClr val="tx1">
                    <a:lumMod val="65000"/>
                    <a:lumOff val="35000"/>
                  </a:schemeClr>
                </a:solidFill>
                <a:latin typeface="Comic Sans MS" panose="030F0702030302020204" pitchFamily="66" charset="0"/>
              </a:rPr>
              <a:t>Broadbill Swordfish</a:t>
            </a:r>
            <a:endParaRPr lang="en-AU" sz="1200" baseline="30000" dirty="0">
              <a:solidFill>
                <a:schemeClr val="tx1">
                  <a:lumMod val="65000"/>
                  <a:lumOff val="35000"/>
                </a:schemeClr>
              </a:solidFill>
              <a:latin typeface="Comic Sans MS" panose="030F0702030302020204" pitchFamily="66" charset="0"/>
            </a:endParaRPr>
          </a:p>
          <a:p>
            <a:pPr marL="171450" indent="-171450">
              <a:buFont typeface="Arial" panose="020B0604020202020204" pitchFamily="34" charset="0"/>
              <a:buChar char="•"/>
            </a:pPr>
            <a:r>
              <a:rPr lang="en-AU" sz="1200" dirty="0">
                <a:solidFill>
                  <a:schemeClr val="tx1">
                    <a:lumMod val="65000"/>
                    <a:lumOff val="35000"/>
                  </a:schemeClr>
                </a:solidFill>
                <a:latin typeface="Comic Sans MS" panose="030F0702030302020204" pitchFamily="66" charset="0"/>
              </a:rPr>
              <a:t>Mahi-Mahi</a:t>
            </a:r>
          </a:p>
          <a:p>
            <a:pPr marL="171450" indent="-171450">
              <a:buFont typeface="Arial" panose="020B0604020202020204" pitchFamily="34" charset="0"/>
              <a:buChar char="•"/>
            </a:pPr>
            <a:r>
              <a:rPr lang="en-AU" sz="1200" dirty="0">
                <a:solidFill>
                  <a:schemeClr val="tx1">
                    <a:lumMod val="65000"/>
                    <a:lumOff val="35000"/>
                  </a:schemeClr>
                </a:solidFill>
                <a:latin typeface="Comic Sans MS" panose="030F0702030302020204" pitchFamily="66" charset="0"/>
              </a:rPr>
              <a:t>Striped Marlin</a:t>
            </a:r>
          </a:p>
          <a:p>
            <a:pPr marL="171450" indent="-171450">
              <a:buFont typeface="Arial" panose="020B0604020202020204" pitchFamily="34" charset="0"/>
              <a:buChar char="•"/>
            </a:pPr>
            <a:r>
              <a:rPr lang="en-AU" sz="1200" dirty="0">
                <a:solidFill>
                  <a:schemeClr val="tx1">
                    <a:lumMod val="65000"/>
                    <a:lumOff val="35000"/>
                  </a:schemeClr>
                </a:solidFill>
                <a:latin typeface="Comic Sans MS" panose="030F0702030302020204" pitchFamily="66" charset="0"/>
              </a:rPr>
              <a:t>Spanner Crabs (</a:t>
            </a:r>
            <a:r>
              <a:rPr lang="en-AU" sz="1200" i="1" dirty="0">
                <a:solidFill>
                  <a:schemeClr val="tx1">
                    <a:lumMod val="65000"/>
                    <a:lumOff val="35000"/>
                  </a:schemeClr>
                </a:solidFill>
                <a:latin typeface="Comic Sans MS" panose="030F0702030302020204" pitchFamily="66" charset="0"/>
              </a:rPr>
              <a:t>Note: </a:t>
            </a:r>
            <a:r>
              <a:rPr lang="en-AU" sz="1200" dirty="0">
                <a:solidFill>
                  <a:schemeClr val="tx1">
                    <a:lumMod val="65000"/>
                    <a:lumOff val="35000"/>
                  </a:schemeClr>
                </a:solidFill>
                <a:latin typeface="Comic Sans MS" panose="030F0702030302020204" pitchFamily="66" charset="0"/>
              </a:rPr>
              <a:t>Queensland has the largest spanner crab fishery in the world, with Mooloolaba as the largest spanner crab port. Most of them are exported live and frozen to the Hong Kong and Taiwan markets)</a:t>
            </a:r>
            <a:r>
              <a:rPr lang="en-AU" sz="1200" baseline="30000" dirty="0">
                <a:solidFill>
                  <a:schemeClr val="tx1">
                    <a:lumMod val="65000"/>
                    <a:lumOff val="35000"/>
                  </a:schemeClr>
                </a:solidFill>
                <a:latin typeface="Comic Sans MS" panose="030F0702030302020204" pitchFamily="66" charset="0"/>
              </a:rPr>
              <a:t>[1]</a:t>
            </a:r>
            <a:r>
              <a:rPr lang="en-AU" sz="1200" dirty="0">
                <a:solidFill>
                  <a:schemeClr val="tx1">
                    <a:lumMod val="65000"/>
                    <a:lumOff val="35000"/>
                  </a:schemeClr>
                </a:solidFill>
                <a:latin typeface="Comic Sans MS" panose="030F0702030302020204" pitchFamily="66" charset="0"/>
              </a:rPr>
              <a:t>. </a:t>
            </a:r>
          </a:p>
          <a:p>
            <a:endParaRPr lang="en-AU" sz="500" dirty="0">
              <a:solidFill>
                <a:schemeClr val="tx1">
                  <a:lumMod val="65000"/>
                  <a:lumOff val="35000"/>
                </a:schemeClr>
              </a:solidFill>
              <a:latin typeface="Comic Sans MS" panose="030F0702030302020204" pitchFamily="66" charset="0"/>
            </a:endParaRPr>
          </a:p>
          <a:p>
            <a:pPr marL="171450" indent="-171450">
              <a:buFont typeface="Arial" panose="020B0604020202020204" pitchFamily="34" charset="0"/>
              <a:buChar char="•"/>
            </a:pPr>
            <a:r>
              <a:rPr lang="en-AU" sz="1200" dirty="0">
                <a:solidFill>
                  <a:schemeClr val="tx1">
                    <a:lumMod val="65000"/>
                    <a:lumOff val="35000"/>
                  </a:schemeClr>
                </a:solidFill>
                <a:latin typeface="Comic Sans MS" panose="030F0702030302020204" pitchFamily="66" charset="0"/>
              </a:rPr>
              <a:t>Southern Bluefin Tuna (Southern Bluefin Tuna Fishery) are caught in the Southern Ocean and then fattened up in Port Lincoln and sold to Japan</a:t>
            </a:r>
            <a:r>
              <a:rPr lang="en-AU" sz="1200" baseline="30000" dirty="0">
                <a:solidFill>
                  <a:schemeClr val="tx1">
                    <a:lumMod val="65000"/>
                    <a:lumOff val="35000"/>
                  </a:schemeClr>
                </a:solidFill>
                <a:latin typeface="Comic Sans MS" panose="030F0702030302020204" pitchFamily="66" charset="0"/>
              </a:rPr>
              <a:t>[2]</a:t>
            </a:r>
            <a:r>
              <a:rPr lang="en-AU" sz="1200" dirty="0">
                <a:solidFill>
                  <a:schemeClr val="tx1">
                    <a:lumMod val="65000"/>
                    <a:lumOff val="35000"/>
                  </a:schemeClr>
                </a:solidFill>
                <a:latin typeface="Comic Sans MS" panose="030F0702030302020204" pitchFamily="66" charset="0"/>
              </a:rPr>
              <a:t>. </a:t>
            </a:r>
          </a:p>
          <a:p>
            <a:pPr marL="171450" indent="-171450">
              <a:buFont typeface="Arial" panose="020B0604020202020204" pitchFamily="34" charset="0"/>
              <a:buChar char="•"/>
            </a:pPr>
            <a:endParaRPr lang="en-AU" sz="500" dirty="0">
              <a:solidFill>
                <a:schemeClr val="tx1">
                  <a:lumMod val="65000"/>
                  <a:lumOff val="35000"/>
                </a:schemeClr>
              </a:solidFill>
              <a:latin typeface="Comic Sans MS" panose="030F0702030302020204" pitchFamily="66" charset="0"/>
            </a:endParaRPr>
          </a:p>
          <a:p>
            <a:pPr marL="171450" indent="-171450">
              <a:buFont typeface="Arial" panose="020B0604020202020204" pitchFamily="34" charset="0"/>
              <a:buChar char="•"/>
            </a:pPr>
            <a:r>
              <a:rPr lang="en-AU" sz="1200" dirty="0">
                <a:solidFill>
                  <a:schemeClr val="tx1">
                    <a:lumMod val="65000"/>
                    <a:lumOff val="35000"/>
                  </a:schemeClr>
                </a:solidFill>
                <a:latin typeface="Comic Sans MS" panose="030F0702030302020204" pitchFamily="66" charset="0"/>
              </a:rPr>
              <a:t>Our Lobsters and Abalone are loved in China</a:t>
            </a:r>
            <a:r>
              <a:rPr lang="en-AU" sz="1200" baseline="30000" dirty="0">
                <a:solidFill>
                  <a:schemeClr val="tx1">
                    <a:lumMod val="65000"/>
                    <a:lumOff val="35000"/>
                  </a:schemeClr>
                </a:solidFill>
                <a:latin typeface="Comic Sans MS" panose="030F0702030302020204" pitchFamily="66" charset="0"/>
              </a:rPr>
              <a:t>[3]</a:t>
            </a:r>
            <a:endParaRPr lang="en-AU" sz="1200" dirty="0">
              <a:solidFill>
                <a:schemeClr val="tx1">
                  <a:lumMod val="65000"/>
                  <a:lumOff val="35000"/>
                </a:schemeClr>
              </a:solidFill>
              <a:latin typeface="Comic Sans MS" panose="030F0702030302020204" pitchFamily="66" charset="0"/>
            </a:endParaRPr>
          </a:p>
        </p:txBody>
      </p:sp>
      <p:sp>
        <p:nvSpPr>
          <p:cNvPr id="20" name="Oval 19">
            <a:extLst>
              <a:ext uri="{FF2B5EF4-FFF2-40B4-BE49-F238E27FC236}">
                <a16:creationId xmlns:a16="http://schemas.microsoft.com/office/drawing/2014/main" id="{89EAC428-5256-4107-A09F-52E1DD7A7AD0}"/>
              </a:ext>
            </a:extLst>
          </p:cNvPr>
          <p:cNvSpPr/>
          <p:nvPr/>
        </p:nvSpPr>
        <p:spPr>
          <a:xfrm>
            <a:off x="5096393" y="415233"/>
            <a:ext cx="176053" cy="15005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22" name="TextBox 21">
            <a:extLst>
              <a:ext uri="{FF2B5EF4-FFF2-40B4-BE49-F238E27FC236}">
                <a16:creationId xmlns:a16="http://schemas.microsoft.com/office/drawing/2014/main" id="{C04609C1-C0AB-4CE3-BBCB-A324CCB5BB04}"/>
              </a:ext>
            </a:extLst>
          </p:cNvPr>
          <p:cNvSpPr txBox="1"/>
          <p:nvPr/>
        </p:nvSpPr>
        <p:spPr>
          <a:xfrm>
            <a:off x="5013176" y="397428"/>
            <a:ext cx="388137" cy="184666"/>
          </a:xfrm>
          <a:prstGeom prst="rect">
            <a:avLst/>
          </a:prstGeom>
          <a:noFill/>
        </p:spPr>
        <p:txBody>
          <a:bodyPr wrap="square" rtlCol="0">
            <a:spAutoFit/>
          </a:bodyPr>
          <a:lstStyle/>
          <a:p>
            <a:r>
              <a:rPr lang="en-AU" sz="600" b="1" dirty="0">
                <a:solidFill>
                  <a:schemeClr val="bg1"/>
                </a:solidFill>
                <a:latin typeface="Arial Narrow" panose="020B0606020202030204" pitchFamily="34" charset="0"/>
              </a:rPr>
              <a:t>T149</a:t>
            </a:r>
          </a:p>
        </p:txBody>
      </p:sp>
    </p:spTree>
    <p:extLst>
      <p:ext uri="{BB962C8B-B14F-4D97-AF65-F5344CB8AC3E}">
        <p14:creationId xmlns:p14="http://schemas.microsoft.com/office/powerpoint/2010/main" val="136180312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 name="Straight Connector 14"/>
          <p:cNvCxnSpPr/>
          <p:nvPr/>
        </p:nvCxnSpPr>
        <p:spPr>
          <a:xfrm flipH="1">
            <a:off x="508863" y="969600"/>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extBox 17"/>
          <p:cNvSpPr txBox="1"/>
          <p:nvPr/>
        </p:nvSpPr>
        <p:spPr>
          <a:xfrm>
            <a:off x="5486430" y="14613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
        <p:nvSpPr>
          <p:cNvPr id="3" name="TextBox 2"/>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12" name="TextBox 36"/>
          <p:cNvSpPr txBox="1"/>
          <p:nvPr/>
        </p:nvSpPr>
        <p:spPr>
          <a:xfrm>
            <a:off x="5876474" y="8805118"/>
            <a:ext cx="52124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100" dirty="0">
                <a:latin typeface="Arial Narrow" pitchFamily="34" charset="0"/>
              </a:rPr>
              <a:t>150</a:t>
            </a:r>
            <a:endParaRPr lang="en-AU" sz="1100" dirty="0">
              <a:latin typeface="Arial Narrow" pitchFamily="34" charset="0"/>
            </a:endParaRPr>
          </a:p>
        </p:txBody>
      </p:sp>
      <p:sp>
        <p:nvSpPr>
          <p:cNvPr id="57" name="TextBox 36"/>
          <p:cNvSpPr txBox="1"/>
          <p:nvPr/>
        </p:nvSpPr>
        <p:spPr>
          <a:xfrm>
            <a:off x="463269" y="8810616"/>
            <a:ext cx="219901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2019 	                                               </a:t>
            </a:r>
            <a:endParaRPr lang="en-AU" sz="1100" b="1" dirty="0">
              <a:latin typeface="Arial Narrow" pitchFamily="34" charset="0"/>
            </a:endParaRPr>
          </a:p>
        </p:txBody>
      </p:sp>
      <p:cxnSp>
        <p:nvCxnSpPr>
          <p:cNvPr id="19" name="Straight Connector 18"/>
          <p:cNvCxnSpPr/>
          <p:nvPr/>
        </p:nvCxnSpPr>
        <p:spPr>
          <a:xfrm flipH="1">
            <a:off x="482612" y="8817257"/>
            <a:ext cx="5907340" cy="422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9" name="TextBox 58">
            <a:extLst>
              <a:ext uri="{FF2B5EF4-FFF2-40B4-BE49-F238E27FC236}">
                <a16:creationId xmlns:a16="http://schemas.microsoft.com/office/drawing/2014/main" id="{B47AF8B6-8FB8-4F6E-8771-2ABC2CA0462D}"/>
              </a:ext>
            </a:extLst>
          </p:cNvPr>
          <p:cNvSpPr txBox="1"/>
          <p:nvPr/>
        </p:nvSpPr>
        <p:spPr>
          <a:xfrm>
            <a:off x="1374209" y="82118"/>
            <a:ext cx="3854991" cy="738664"/>
          </a:xfrm>
          <a:prstGeom prst="rect">
            <a:avLst/>
          </a:prstGeom>
          <a:noFill/>
        </p:spPr>
        <p:txBody>
          <a:bodyPr wrap="square" rtlCol="0">
            <a:spAutoFit/>
          </a:bodyPr>
          <a:lstStyle/>
          <a:p>
            <a:r>
              <a:rPr lang="en-US" b="1" dirty="0">
                <a:latin typeface="Arial Narrow" pitchFamily="34" charset="0"/>
              </a:rPr>
              <a:t>Fish flying in and out –</a:t>
            </a:r>
            <a:r>
              <a:rPr lang="en-US" sz="1200" b="1" dirty="0">
                <a:latin typeface="Arial Narrow" panose="020B0606020202030204" pitchFamily="34" charset="0"/>
              </a:rPr>
              <a:t> </a:t>
            </a:r>
            <a:r>
              <a:rPr lang="en-US" sz="1200" dirty="0">
                <a:latin typeface="Arial Narrow" panose="020B0606020202030204" pitchFamily="34" charset="0"/>
              </a:rPr>
              <a:t>Examine the factors that lead to a higher proportion of the seafood consumed in Australia being imported</a:t>
            </a:r>
            <a:endParaRPr lang="en-US" sz="1200" i="1" dirty="0">
              <a:latin typeface="Arial Narrow" pitchFamily="34" charset="0"/>
            </a:endParaRPr>
          </a:p>
        </p:txBody>
      </p:sp>
      <p:sp>
        <p:nvSpPr>
          <p:cNvPr id="60" name="TextBox 36">
            <a:extLst>
              <a:ext uri="{FF2B5EF4-FFF2-40B4-BE49-F238E27FC236}">
                <a16:creationId xmlns:a16="http://schemas.microsoft.com/office/drawing/2014/main" id="{6DC2C05C-35D8-49B4-804A-8B8A559A864A}"/>
              </a:ext>
            </a:extLst>
          </p:cNvPr>
          <p:cNvSpPr txBox="1"/>
          <p:nvPr/>
        </p:nvSpPr>
        <p:spPr>
          <a:xfrm>
            <a:off x="2286712" y="8805118"/>
            <a:ext cx="3734575"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Unit 4. Topic 2. Subject Matter: Australia’s Fisheries Management</a:t>
            </a:r>
            <a:endParaRPr lang="en-AU" sz="1100" b="1" dirty="0">
              <a:latin typeface="Arial Narrow" pitchFamily="34" charset="0"/>
            </a:endParaRPr>
          </a:p>
        </p:txBody>
      </p:sp>
      <p:sp>
        <p:nvSpPr>
          <p:cNvPr id="17" name="TextBox 16">
            <a:extLst>
              <a:ext uri="{FF2B5EF4-FFF2-40B4-BE49-F238E27FC236}">
                <a16:creationId xmlns:a16="http://schemas.microsoft.com/office/drawing/2014/main" id="{EF79B1A8-AC97-4449-84BA-7300F5F2C191}"/>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2" name="Rectangle 1">
            <a:extLst>
              <a:ext uri="{FF2B5EF4-FFF2-40B4-BE49-F238E27FC236}">
                <a16:creationId xmlns:a16="http://schemas.microsoft.com/office/drawing/2014/main" id="{BAB3CA16-1BC6-4042-862C-E8BB98E7F2E8}"/>
              </a:ext>
            </a:extLst>
          </p:cNvPr>
          <p:cNvSpPr/>
          <p:nvPr/>
        </p:nvSpPr>
        <p:spPr>
          <a:xfrm>
            <a:off x="411967" y="8267182"/>
            <a:ext cx="6405339" cy="561692"/>
          </a:xfrm>
          <a:prstGeom prst="rect">
            <a:avLst/>
          </a:prstGeom>
        </p:spPr>
        <p:txBody>
          <a:bodyPr wrap="square">
            <a:spAutoFit/>
          </a:bodyPr>
          <a:lstStyle/>
          <a:p>
            <a:r>
              <a:rPr lang="en-US" sz="610" baseline="30000" dirty="0">
                <a:latin typeface="Arial Narrow" panose="020B0606020202030204" pitchFamily="34" charset="0"/>
              </a:rPr>
              <a:t>[1] </a:t>
            </a:r>
            <a:r>
              <a:rPr lang="en-US" sz="610" dirty="0" err="1">
                <a:latin typeface="Arial Narrow" panose="020B0606020202030204" pitchFamily="34" charset="0"/>
              </a:rPr>
              <a:t>Mobsby</a:t>
            </a:r>
            <a:r>
              <a:rPr lang="en-US" sz="610" dirty="0">
                <a:latin typeface="Arial Narrow" panose="020B0606020202030204" pitchFamily="34" charset="0"/>
              </a:rPr>
              <a:t>, D. and </a:t>
            </a:r>
            <a:r>
              <a:rPr lang="en-US" sz="610" dirty="0" err="1">
                <a:latin typeface="Arial Narrow" panose="020B0606020202030204" pitchFamily="34" charset="0"/>
              </a:rPr>
              <a:t>Koduah</a:t>
            </a:r>
            <a:r>
              <a:rPr lang="en-US" sz="610" dirty="0">
                <a:latin typeface="Arial Narrow" panose="020B0606020202030204" pitchFamily="34" charset="0"/>
              </a:rPr>
              <a:t>, A. (2017). </a:t>
            </a:r>
            <a:r>
              <a:rPr lang="en-US" sz="610" i="1" dirty="0">
                <a:latin typeface="Arial Narrow" panose="020B0606020202030204" pitchFamily="34" charset="0"/>
              </a:rPr>
              <a:t>Australian fisheries and aquaculture statistics 2016. </a:t>
            </a:r>
            <a:r>
              <a:rPr lang="en-US" sz="610" dirty="0">
                <a:latin typeface="Arial Narrow" panose="020B0606020202030204" pitchFamily="34" charset="0"/>
              </a:rPr>
              <a:t>Fisheries Research and Development Corporation project 2017-095. ABARES, Canberra, December. CC BY 4.0. </a:t>
            </a:r>
          </a:p>
          <a:p>
            <a:r>
              <a:rPr lang="en-US" sz="610" dirty="0">
                <a:latin typeface="Arial Narrow" panose="020B0606020202030204" pitchFamily="34" charset="0"/>
              </a:rPr>
              <a:t>Accessed 20.05.2019 from: http://www.frdc.com.au/Services/Australian-Fisheries-Statistics</a:t>
            </a:r>
          </a:p>
          <a:p>
            <a:r>
              <a:rPr lang="en-US" sz="610" baseline="30000" dirty="0">
                <a:latin typeface="Arial Narrow" panose="020B0606020202030204" pitchFamily="34" charset="0"/>
              </a:rPr>
              <a:t>[2] </a:t>
            </a:r>
            <a:r>
              <a:rPr lang="en-US" sz="610" dirty="0">
                <a:latin typeface="Arial Narrow" panose="020B0606020202030204" pitchFamily="34" charset="0"/>
              </a:rPr>
              <a:t>Department of Agriculture (2015). </a:t>
            </a:r>
            <a:r>
              <a:rPr lang="en-US" sz="610" i="1" dirty="0">
                <a:latin typeface="Arial Narrow" panose="020B0606020202030204" pitchFamily="34" charset="0"/>
              </a:rPr>
              <a:t>Australia’s Seafood Trade. </a:t>
            </a:r>
            <a:r>
              <a:rPr lang="en-US" sz="610" dirty="0">
                <a:latin typeface="Arial Narrow" panose="020B0606020202030204" pitchFamily="34" charset="0"/>
              </a:rPr>
              <a:t>Commonwealth of Australia. Accessed 20.05.2019 from: http://www.agriculture.gov.au/SiteCollectionDocuments/fisheries/aus-seafood-trade.pdf</a:t>
            </a:r>
          </a:p>
          <a:p>
            <a:r>
              <a:rPr lang="en-US" sz="610" baseline="30000" dirty="0">
                <a:latin typeface="Arial Narrow" panose="020B0606020202030204" pitchFamily="34" charset="0"/>
              </a:rPr>
              <a:t>[3] </a:t>
            </a:r>
            <a:r>
              <a:rPr lang="en-US" sz="610" dirty="0">
                <a:latin typeface="Arial Narrow" panose="020B0606020202030204" pitchFamily="34" charset="0"/>
              </a:rPr>
              <a:t>Australian Marine Conservation Society (2019). </a:t>
            </a:r>
            <a:r>
              <a:rPr lang="en-US" sz="610" i="1" dirty="0">
                <a:latin typeface="Arial Narrow" panose="020B0606020202030204" pitchFamily="34" charset="0"/>
              </a:rPr>
              <a:t>Australia’s Sustainable Seafood Guide: Seafood Search.</a:t>
            </a:r>
            <a:r>
              <a:rPr lang="en-US" sz="610" dirty="0">
                <a:latin typeface="Arial Narrow" panose="020B0606020202030204" pitchFamily="34" charset="0"/>
              </a:rPr>
              <a:t> AMCS. Accessed 20.05.2019 from: https://www.sustainableseafood.org.au/fish.php</a:t>
            </a:r>
          </a:p>
          <a:p>
            <a:r>
              <a:rPr lang="en-US" sz="610" baseline="30000" dirty="0">
                <a:latin typeface="Arial Narrow" panose="020B0606020202030204" pitchFamily="34" charset="0"/>
              </a:rPr>
              <a:t>[4] </a:t>
            </a:r>
            <a:r>
              <a:rPr lang="en-US" sz="610" dirty="0">
                <a:latin typeface="Arial Narrow" panose="020B0606020202030204" pitchFamily="34" charset="0"/>
              </a:rPr>
              <a:t>The Australian – by Sarah Elks (2015). </a:t>
            </a:r>
            <a:r>
              <a:rPr lang="en-US" sz="610" i="1" dirty="0">
                <a:latin typeface="Arial Narrow" panose="020B0606020202030204" pitchFamily="34" charset="0"/>
              </a:rPr>
              <a:t>Walker Seafoods Australia earns Marine Stewardship Council certification</a:t>
            </a:r>
            <a:r>
              <a:rPr lang="en-US" sz="610" dirty="0">
                <a:latin typeface="Arial Narrow" panose="020B0606020202030204" pitchFamily="34" charset="0"/>
              </a:rPr>
              <a:t>. Walker Seafoods Australia. Accessed 25.05.2019 from: https://www.walkerseafoods.com.au/</a:t>
            </a:r>
          </a:p>
        </p:txBody>
      </p:sp>
      <p:sp>
        <p:nvSpPr>
          <p:cNvPr id="6" name="Oval 5">
            <a:extLst>
              <a:ext uri="{FF2B5EF4-FFF2-40B4-BE49-F238E27FC236}">
                <a16:creationId xmlns:a16="http://schemas.microsoft.com/office/drawing/2014/main" id="{43A0828B-C9E4-47C2-829A-82060268970B}"/>
              </a:ext>
            </a:extLst>
          </p:cNvPr>
          <p:cNvSpPr/>
          <p:nvPr/>
        </p:nvSpPr>
        <p:spPr>
          <a:xfrm rot="20736496">
            <a:off x="474083" y="1191797"/>
            <a:ext cx="2262065" cy="156966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0" name="Rectangle 19">
            <a:extLst>
              <a:ext uri="{FF2B5EF4-FFF2-40B4-BE49-F238E27FC236}">
                <a16:creationId xmlns:a16="http://schemas.microsoft.com/office/drawing/2014/main" id="{1ECD591B-BD9D-462F-8384-335473A48476}"/>
              </a:ext>
            </a:extLst>
          </p:cNvPr>
          <p:cNvSpPr/>
          <p:nvPr/>
        </p:nvSpPr>
        <p:spPr>
          <a:xfrm rot="20723346">
            <a:off x="518415" y="1339806"/>
            <a:ext cx="2211557" cy="1200329"/>
          </a:xfrm>
          <a:prstGeom prst="rect">
            <a:avLst/>
          </a:prstGeom>
        </p:spPr>
        <p:txBody>
          <a:bodyPr wrap="square">
            <a:spAutoFit/>
          </a:bodyPr>
          <a:lstStyle/>
          <a:p>
            <a:pPr algn="ctr"/>
            <a:r>
              <a:rPr lang="en-US" sz="1600" b="1" i="1" dirty="0">
                <a:latin typeface="Arial Narrow" panose="020B0606020202030204" pitchFamily="34" charset="0"/>
              </a:rPr>
              <a:t>Australians eat</a:t>
            </a:r>
          </a:p>
          <a:p>
            <a:pPr algn="ctr"/>
            <a:r>
              <a:rPr lang="en-US" sz="1200" b="1" i="1" dirty="0">
                <a:latin typeface="Arial Narrow" panose="020B0606020202030204" pitchFamily="34" charset="0"/>
              </a:rPr>
              <a:t>on average </a:t>
            </a:r>
          </a:p>
          <a:p>
            <a:pPr algn="ctr"/>
            <a:r>
              <a:rPr lang="en-US" sz="2400" b="1" i="1" dirty="0">
                <a:latin typeface="Arial Narrow" panose="020B0606020202030204" pitchFamily="34" charset="0"/>
              </a:rPr>
              <a:t>3.1 meals a week </a:t>
            </a:r>
          </a:p>
          <a:p>
            <a:pPr algn="ctr"/>
            <a:r>
              <a:rPr lang="en-US" sz="1200" b="1" i="1" dirty="0">
                <a:latin typeface="Arial Narrow" panose="020B0606020202030204" pitchFamily="34" charset="0"/>
              </a:rPr>
              <a:t>with</a:t>
            </a:r>
            <a:r>
              <a:rPr lang="en-US" sz="1600" b="1" i="1" dirty="0">
                <a:latin typeface="Arial Narrow" panose="020B0606020202030204" pitchFamily="34" charset="0"/>
              </a:rPr>
              <a:t> </a:t>
            </a:r>
            <a:r>
              <a:rPr lang="en-US" sz="2000" b="1" i="1" dirty="0">
                <a:latin typeface="Arial Narrow" panose="020B0606020202030204" pitchFamily="34" charset="0"/>
              </a:rPr>
              <a:t>seafood</a:t>
            </a:r>
            <a:r>
              <a:rPr lang="en-US" sz="1600" b="1" i="1" dirty="0">
                <a:latin typeface="Arial Narrow" panose="020B0606020202030204" pitchFamily="34" charset="0"/>
              </a:rPr>
              <a:t> </a:t>
            </a:r>
            <a:r>
              <a:rPr lang="en-US" sz="1200" b="1" i="1" dirty="0">
                <a:latin typeface="Arial Narrow" panose="020B0606020202030204" pitchFamily="34" charset="0"/>
              </a:rPr>
              <a:t>in it </a:t>
            </a:r>
            <a:r>
              <a:rPr lang="en-US" sz="1600" b="1" baseline="30000" dirty="0">
                <a:latin typeface="Arial Narrow" panose="020B0606020202030204" pitchFamily="34" charset="0"/>
              </a:rPr>
              <a:t>[1]</a:t>
            </a:r>
            <a:endParaRPr lang="en-US" sz="1600" b="1" dirty="0">
              <a:latin typeface="Arial Narrow" panose="020B0606020202030204" pitchFamily="34" charset="0"/>
            </a:endParaRPr>
          </a:p>
        </p:txBody>
      </p:sp>
      <p:sp>
        <p:nvSpPr>
          <p:cNvPr id="22" name="Rectangle 21">
            <a:extLst>
              <a:ext uri="{FF2B5EF4-FFF2-40B4-BE49-F238E27FC236}">
                <a16:creationId xmlns:a16="http://schemas.microsoft.com/office/drawing/2014/main" id="{663C8A72-85ED-433E-BF6F-7488FD97D4C0}"/>
              </a:ext>
            </a:extLst>
          </p:cNvPr>
          <p:cNvSpPr/>
          <p:nvPr/>
        </p:nvSpPr>
        <p:spPr>
          <a:xfrm>
            <a:off x="3073182" y="1031920"/>
            <a:ext cx="3386986" cy="338554"/>
          </a:xfrm>
          <a:prstGeom prst="rect">
            <a:avLst/>
          </a:prstGeom>
        </p:spPr>
        <p:txBody>
          <a:bodyPr wrap="square">
            <a:spAutoFit/>
          </a:bodyPr>
          <a:lstStyle/>
          <a:p>
            <a:pPr algn="ctr"/>
            <a:r>
              <a:rPr lang="en-US" sz="1600" b="1" dirty="0">
                <a:latin typeface="Arial Narrow" panose="020B0606020202030204" pitchFamily="34" charset="0"/>
              </a:rPr>
              <a:t>TOP 5 seafoods Aussies love to eat</a:t>
            </a:r>
            <a:r>
              <a:rPr lang="en-US" sz="1600" b="1" baseline="30000" dirty="0">
                <a:latin typeface="Arial Narrow" panose="020B0606020202030204" pitchFamily="34" charset="0"/>
              </a:rPr>
              <a:t>[1]</a:t>
            </a:r>
            <a:endParaRPr lang="en-US" sz="1600" b="1" dirty="0">
              <a:latin typeface="Arial Narrow" panose="020B0606020202030204" pitchFamily="34" charset="0"/>
            </a:endParaRPr>
          </a:p>
        </p:txBody>
      </p:sp>
      <p:sp>
        <p:nvSpPr>
          <p:cNvPr id="7" name="Rectangle: Rounded Corners 6">
            <a:extLst>
              <a:ext uri="{FF2B5EF4-FFF2-40B4-BE49-F238E27FC236}">
                <a16:creationId xmlns:a16="http://schemas.microsoft.com/office/drawing/2014/main" id="{92B0B4BC-4123-4CA6-8A57-CEA3F3088C70}"/>
              </a:ext>
            </a:extLst>
          </p:cNvPr>
          <p:cNvSpPr/>
          <p:nvPr/>
        </p:nvSpPr>
        <p:spPr>
          <a:xfrm>
            <a:off x="3305653" y="1488406"/>
            <a:ext cx="3038834" cy="338554"/>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Oval 7">
            <a:extLst>
              <a:ext uri="{FF2B5EF4-FFF2-40B4-BE49-F238E27FC236}">
                <a16:creationId xmlns:a16="http://schemas.microsoft.com/office/drawing/2014/main" id="{691CBA53-799A-47A0-8C0B-EF7EEB9A2CAA}"/>
              </a:ext>
            </a:extLst>
          </p:cNvPr>
          <p:cNvSpPr/>
          <p:nvPr/>
        </p:nvSpPr>
        <p:spPr>
          <a:xfrm>
            <a:off x="3118732" y="1436424"/>
            <a:ext cx="474953" cy="449831"/>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sz="1600" dirty="0"/>
          </a:p>
        </p:txBody>
      </p:sp>
      <p:sp>
        <p:nvSpPr>
          <p:cNvPr id="23" name="Rectangle 22">
            <a:extLst>
              <a:ext uri="{FF2B5EF4-FFF2-40B4-BE49-F238E27FC236}">
                <a16:creationId xmlns:a16="http://schemas.microsoft.com/office/drawing/2014/main" id="{9FC7C96C-31DE-425E-87F5-A25199FB4DDB}"/>
              </a:ext>
            </a:extLst>
          </p:cNvPr>
          <p:cNvSpPr/>
          <p:nvPr/>
        </p:nvSpPr>
        <p:spPr>
          <a:xfrm rot="20723346">
            <a:off x="3085675" y="1461283"/>
            <a:ext cx="531436" cy="400110"/>
          </a:xfrm>
          <a:prstGeom prst="rect">
            <a:avLst/>
          </a:prstGeom>
        </p:spPr>
        <p:txBody>
          <a:bodyPr wrap="square">
            <a:spAutoFit/>
          </a:bodyPr>
          <a:lstStyle/>
          <a:p>
            <a:pPr algn="ctr"/>
            <a:r>
              <a:rPr lang="en-US" sz="2000" b="1" i="1" dirty="0">
                <a:solidFill>
                  <a:schemeClr val="bg1"/>
                </a:solidFill>
                <a:latin typeface="Arial Narrow" panose="020B0606020202030204" pitchFamily="34" charset="0"/>
              </a:rPr>
              <a:t>1</a:t>
            </a:r>
            <a:r>
              <a:rPr lang="en-US" sz="2000" b="1" i="1" baseline="30000" dirty="0">
                <a:solidFill>
                  <a:schemeClr val="bg1"/>
                </a:solidFill>
                <a:latin typeface="Arial Narrow" panose="020B0606020202030204" pitchFamily="34" charset="0"/>
              </a:rPr>
              <a:t>st</a:t>
            </a:r>
            <a:r>
              <a:rPr lang="en-US" sz="2000" b="1" i="1" dirty="0">
                <a:solidFill>
                  <a:schemeClr val="bg1"/>
                </a:solidFill>
                <a:latin typeface="Arial Narrow" panose="020B0606020202030204" pitchFamily="34" charset="0"/>
              </a:rPr>
              <a:t> </a:t>
            </a:r>
          </a:p>
        </p:txBody>
      </p:sp>
      <p:sp>
        <p:nvSpPr>
          <p:cNvPr id="9" name="TextBox 8">
            <a:extLst>
              <a:ext uri="{FF2B5EF4-FFF2-40B4-BE49-F238E27FC236}">
                <a16:creationId xmlns:a16="http://schemas.microsoft.com/office/drawing/2014/main" id="{F0582C09-3E11-4AAB-86A9-B43781155034}"/>
              </a:ext>
            </a:extLst>
          </p:cNvPr>
          <p:cNvSpPr txBox="1"/>
          <p:nvPr/>
        </p:nvSpPr>
        <p:spPr>
          <a:xfrm>
            <a:off x="3613379" y="1514288"/>
            <a:ext cx="2235236" cy="278402"/>
          </a:xfrm>
          <a:prstGeom prst="rect">
            <a:avLst/>
          </a:prstGeom>
          <a:noFill/>
        </p:spPr>
        <p:txBody>
          <a:bodyPr wrap="square" rtlCol="0">
            <a:spAutoFit/>
          </a:bodyPr>
          <a:lstStyle/>
          <a:p>
            <a:r>
              <a:rPr lang="en-AU" sz="1200" b="1" dirty="0">
                <a:latin typeface="Arial Narrow" panose="020B0606020202030204" pitchFamily="34" charset="0"/>
              </a:rPr>
              <a:t>PRAWNS</a:t>
            </a:r>
          </a:p>
        </p:txBody>
      </p:sp>
      <p:sp>
        <p:nvSpPr>
          <p:cNvPr id="25" name="Rectangle: Rounded Corners 24">
            <a:extLst>
              <a:ext uri="{FF2B5EF4-FFF2-40B4-BE49-F238E27FC236}">
                <a16:creationId xmlns:a16="http://schemas.microsoft.com/office/drawing/2014/main" id="{4402069D-0FE4-4181-A3B5-CBF82AA11544}"/>
              </a:ext>
            </a:extLst>
          </p:cNvPr>
          <p:cNvSpPr/>
          <p:nvPr/>
        </p:nvSpPr>
        <p:spPr>
          <a:xfrm>
            <a:off x="3305653" y="2067516"/>
            <a:ext cx="3038834" cy="338554"/>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6" name="Oval 25">
            <a:extLst>
              <a:ext uri="{FF2B5EF4-FFF2-40B4-BE49-F238E27FC236}">
                <a16:creationId xmlns:a16="http://schemas.microsoft.com/office/drawing/2014/main" id="{8A698EF2-9FC5-49D2-9818-3E8C149368CE}"/>
              </a:ext>
            </a:extLst>
          </p:cNvPr>
          <p:cNvSpPr/>
          <p:nvPr/>
        </p:nvSpPr>
        <p:spPr>
          <a:xfrm>
            <a:off x="3118732" y="2015534"/>
            <a:ext cx="474953" cy="449831"/>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sz="1600" dirty="0"/>
          </a:p>
        </p:txBody>
      </p:sp>
      <p:sp>
        <p:nvSpPr>
          <p:cNvPr id="27" name="Rectangle 26">
            <a:extLst>
              <a:ext uri="{FF2B5EF4-FFF2-40B4-BE49-F238E27FC236}">
                <a16:creationId xmlns:a16="http://schemas.microsoft.com/office/drawing/2014/main" id="{9BE9EF4C-CF29-4BAC-9B37-DC0B76C769A8}"/>
              </a:ext>
            </a:extLst>
          </p:cNvPr>
          <p:cNvSpPr/>
          <p:nvPr/>
        </p:nvSpPr>
        <p:spPr>
          <a:xfrm rot="20723346">
            <a:off x="3085675" y="2040393"/>
            <a:ext cx="531436" cy="400110"/>
          </a:xfrm>
          <a:prstGeom prst="rect">
            <a:avLst/>
          </a:prstGeom>
        </p:spPr>
        <p:txBody>
          <a:bodyPr wrap="square">
            <a:spAutoFit/>
          </a:bodyPr>
          <a:lstStyle/>
          <a:p>
            <a:pPr algn="ctr"/>
            <a:r>
              <a:rPr lang="en-US" sz="2000" b="1" i="1" dirty="0">
                <a:solidFill>
                  <a:schemeClr val="bg1"/>
                </a:solidFill>
                <a:latin typeface="Arial Narrow" panose="020B0606020202030204" pitchFamily="34" charset="0"/>
              </a:rPr>
              <a:t>2</a:t>
            </a:r>
            <a:r>
              <a:rPr lang="en-US" sz="2000" b="1" i="1" baseline="30000" dirty="0">
                <a:solidFill>
                  <a:schemeClr val="bg1"/>
                </a:solidFill>
                <a:latin typeface="Arial Narrow" panose="020B0606020202030204" pitchFamily="34" charset="0"/>
              </a:rPr>
              <a:t>nd</a:t>
            </a:r>
            <a:r>
              <a:rPr lang="en-US" sz="2000" b="1" i="1" dirty="0">
                <a:solidFill>
                  <a:schemeClr val="bg1"/>
                </a:solidFill>
                <a:latin typeface="Arial Narrow" panose="020B0606020202030204" pitchFamily="34" charset="0"/>
              </a:rPr>
              <a:t> </a:t>
            </a:r>
          </a:p>
        </p:txBody>
      </p:sp>
      <p:sp>
        <p:nvSpPr>
          <p:cNvPr id="28" name="TextBox 27">
            <a:extLst>
              <a:ext uri="{FF2B5EF4-FFF2-40B4-BE49-F238E27FC236}">
                <a16:creationId xmlns:a16="http://schemas.microsoft.com/office/drawing/2014/main" id="{A793AC73-A576-4D90-9A8A-2DCC631ABF67}"/>
              </a:ext>
            </a:extLst>
          </p:cNvPr>
          <p:cNvSpPr txBox="1"/>
          <p:nvPr/>
        </p:nvSpPr>
        <p:spPr>
          <a:xfrm>
            <a:off x="3613379" y="2093398"/>
            <a:ext cx="2235236" cy="278402"/>
          </a:xfrm>
          <a:prstGeom prst="rect">
            <a:avLst/>
          </a:prstGeom>
          <a:noFill/>
        </p:spPr>
        <p:txBody>
          <a:bodyPr wrap="square" rtlCol="0">
            <a:spAutoFit/>
          </a:bodyPr>
          <a:lstStyle/>
          <a:p>
            <a:r>
              <a:rPr lang="en-AU" sz="1200" b="1" dirty="0">
                <a:latin typeface="Arial Narrow" panose="020B0606020202030204" pitchFamily="34" charset="0"/>
              </a:rPr>
              <a:t>Canned Tuna</a:t>
            </a:r>
          </a:p>
        </p:txBody>
      </p:sp>
      <p:sp>
        <p:nvSpPr>
          <p:cNvPr id="29" name="Rectangle: Rounded Corners 28">
            <a:extLst>
              <a:ext uri="{FF2B5EF4-FFF2-40B4-BE49-F238E27FC236}">
                <a16:creationId xmlns:a16="http://schemas.microsoft.com/office/drawing/2014/main" id="{A6C56ED5-36AA-4D2C-8209-97683A3A828F}"/>
              </a:ext>
            </a:extLst>
          </p:cNvPr>
          <p:cNvSpPr/>
          <p:nvPr/>
        </p:nvSpPr>
        <p:spPr>
          <a:xfrm>
            <a:off x="3305773" y="2648980"/>
            <a:ext cx="3038834" cy="338554"/>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0" name="Oval 29">
            <a:extLst>
              <a:ext uri="{FF2B5EF4-FFF2-40B4-BE49-F238E27FC236}">
                <a16:creationId xmlns:a16="http://schemas.microsoft.com/office/drawing/2014/main" id="{845B02D7-3980-48C9-A42F-163D590D93A3}"/>
              </a:ext>
            </a:extLst>
          </p:cNvPr>
          <p:cNvSpPr/>
          <p:nvPr/>
        </p:nvSpPr>
        <p:spPr>
          <a:xfrm>
            <a:off x="3118852" y="2596998"/>
            <a:ext cx="474953" cy="449831"/>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sz="1600" dirty="0"/>
          </a:p>
        </p:txBody>
      </p:sp>
      <p:sp>
        <p:nvSpPr>
          <p:cNvPr id="32" name="TextBox 31">
            <a:extLst>
              <a:ext uri="{FF2B5EF4-FFF2-40B4-BE49-F238E27FC236}">
                <a16:creationId xmlns:a16="http://schemas.microsoft.com/office/drawing/2014/main" id="{3F53BDD0-2F35-4642-A4BB-D833527D8673}"/>
              </a:ext>
            </a:extLst>
          </p:cNvPr>
          <p:cNvSpPr txBox="1"/>
          <p:nvPr/>
        </p:nvSpPr>
        <p:spPr>
          <a:xfrm>
            <a:off x="3613499" y="2674862"/>
            <a:ext cx="2235236" cy="278402"/>
          </a:xfrm>
          <a:prstGeom prst="rect">
            <a:avLst/>
          </a:prstGeom>
          <a:noFill/>
        </p:spPr>
        <p:txBody>
          <a:bodyPr wrap="square" rtlCol="0">
            <a:spAutoFit/>
          </a:bodyPr>
          <a:lstStyle/>
          <a:p>
            <a:r>
              <a:rPr lang="en-AU" sz="1200" b="1" dirty="0">
                <a:latin typeface="Arial Narrow" panose="020B0606020202030204" pitchFamily="34" charset="0"/>
              </a:rPr>
              <a:t>Crumbed and Battered Fish</a:t>
            </a:r>
          </a:p>
        </p:txBody>
      </p:sp>
      <p:sp>
        <p:nvSpPr>
          <p:cNvPr id="10" name="TextBox 9">
            <a:extLst>
              <a:ext uri="{FF2B5EF4-FFF2-40B4-BE49-F238E27FC236}">
                <a16:creationId xmlns:a16="http://schemas.microsoft.com/office/drawing/2014/main" id="{0401A15B-AB89-4397-BDDA-A17EB5CD7B66}"/>
              </a:ext>
            </a:extLst>
          </p:cNvPr>
          <p:cNvSpPr txBox="1"/>
          <p:nvPr/>
        </p:nvSpPr>
        <p:spPr>
          <a:xfrm rot="20564853">
            <a:off x="3111294" y="2590544"/>
            <a:ext cx="554310" cy="400110"/>
          </a:xfrm>
          <a:prstGeom prst="rect">
            <a:avLst/>
          </a:prstGeom>
          <a:noFill/>
        </p:spPr>
        <p:txBody>
          <a:bodyPr wrap="square" rtlCol="0">
            <a:spAutoFit/>
          </a:bodyPr>
          <a:lstStyle/>
          <a:p>
            <a:r>
              <a:rPr lang="en-AU" sz="2000" b="1" i="1" dirty="0">
                <a:solidFill>
                  <a:schemeClr val="bg1"/>
                </a:solidFill>
                <a:latin typeface="Arial Narrow" panose="020B0606020202030204" pitchFamily="34" charset="0"/>
              </a:rPr>
              <a:t>3</a:t>
            </a:r>
            <a:r>
              <a:rPr lang="en-AU" sz="2000" b="1" i="1" baseline="30000" dirty="0">
                <a:solidFill>
                  <a:schemeClr val="bg1"/>
                </a:solidFill>
                <a:latin typeface="Arial Narrow" panose="020B0606020202030204" pitchFamily="34" charset="0"/>
              </a:rPr>
              <a:t>rd</a:t>
            </a:r>
            <a:endParaRPr lang="en-AU" sz="2000" b="1" i="1" dirty="0">
              <a:solidFill>
                <a:schemeClr val="bg1"/>
              </a:solidFill>
              <a:latin typeface="Arial Narrow" panose="020B0606020202030204" pitchFamily="34" charset="0"/>
            </a:endParaRPr>
          </a:p>
        </p:txBody>
      </p:sp>
      <p:sp>
        <p:nvSpPr>
          <p:cNvPr id="35" name="Rectangle: Rounded Corners 34">
            <a:extLst>
              <a:ext uri="{FF2B5EF4-FFF2-40B4-BE49-F238E27FC236}">
                <a16:creationId xmlns:a16="http://schemas.microsoft.com/office/drawing/2014/main" id="{E9AF6BE3-BCB3-42F5-A8C9-BA1F21C08CB5}"/>
              </a:ext>
            </a:extLst>
          </p:cNvPr>
          <p:cNvSpPr/>
          <p:nvPr/>
        </p:nvSpPr>
        <p:spPr>
          <a:xfrm>
            <a:off x="3298005" y="3240273"/>
            <a:ext cx="3038834" cy="338554"/>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6" name="Oval 35">
            <a:extLst>
              <a:ext uri="{FF2B5EF4-FFF2-40B4-BE49-F238E27FC236}">
                <a16:creationId xmlns:a16="http://schemas.microsoft.com/office/drawing/2014/main" id="{899CB6F6-AE9F-4278-86E9-4B12C746F49B}"/>
              </a:ext>
            </a:extLst>
          </p:cNvPr>
          <p:cNvSpPr/>
          <p:nvPr/>
        </p:nvSpPr>
        <p:spPr>
          <a:xfrm>
            <a:off x="3111084" y="3188291"/>
            <a:ext cx="474953" cy="449831"/>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sz="1600" dirty="0"/>
          </a:p>
        </p:txBody>
      </p:sp>
      <p:sp>
        <p:nvSpPr>
          <p:cNvPr id="37" name="TextBox 36">
            <a:extLst>
              <a:ext uri="{FF2B5EF4-FFF2-40B4-BE49-F238E27FC236}">
                <a16:creationId xmlns:a16="http://schemas.microsoft.com/office/drawing/2014/main" id="{7C979A6E-A894-4BB6-8BA9-440B3BAC1FD2}"/>
              </a:ext>
            </a:extLst>
          </p:cNvPr>
          <p:cNvSpPr txBox="1"/>
          <p:nvPr/>
        </p:nvSpPr>
        <p:spPr>
          <a:xfrm>
            <a:off x="3605731" y="3266155"/>
            <a:ext cx="2235236" cy="278402"/>
          </a:xfrm>
          <a:prstGeom prst="rect">
            <a:avLst/>
          </a:prstGeom>
          <a:noFill/>
        </p:spPr>
        <p:txBody>
          <a:bodyPr wrap="square" rtlCol="0">
            <a:spAutoFit/>
          </a:bodyPr>
          <a:lstStyle/>
          <a:p>
            <a:r>
              <a:rPr lang="en-AU" sz="1200" b="1" dirty="0">
                <a:latin typeface="Arial Narrow" panose="020B0606020202030204" pitchFamily="34" charset="0"/>
              </a:rPr>
              <a:t>Squid (calamari)</a:t>
            </a:r>
          </a:p>
        </p:txBody>
      </p:sp>
      <p:sp>
        <p:nvSpPr>
          <p:cNvPr id="38" name="TextBox 37">
            <a:extLst>
              <a:ext uri="{FF2B5EF4-FFF2-40B4-BE49-F238E27FC236}">
                <a16:creationId xmlns:a16="http://schemas.microsoft.com/office/drawing/2014/main" id="{05EB43BD-736A-43FD-AD02-2F5741A541B1}"/>
              </a:ext>
            </a:extLst>
          </p:cNvPr>
          <p:cNvSpPr txBox="1"/>
          <p:nvPr/>
        </p:nvSpPr>
        <p:spPr>
          <a:xfrm rot="20564853">
            <a:off x="3095878" y="3212443"/>
            <a:ext cx="554310" cy="400110"/>
          </a:xfrm>
          <a:prstGeom prst="rect">
            <a:avLst/>
          </a:prstGeom>
          <a:noFill/>
        </p:spPr>
        <p:txBody>
          <a:bodyPr wrap="square" rtlCol="0">
            <a:spAutoFit/>
          </a:bodyPr>
          <a:lstStyle/>
          <a:p>
            <a:r>
              <a:rPr lang="en-AU" sz="2000" b="1" i="1" dirty="0">
                <a:solidFill>
                  <a:schemeClr val="bg1"/>
                </a:solidFill>
                <a:latin typeface="Arial Narrow" panose="020B0606020202030204" pitchFamily="34" charset="0"/>
              </a:rPr>
              <a:t>4</a:t>
            </a:r>
            <a:r>
              <a:rPr lang="en-AU" sz="2000" b="1" i="1" baseline="30000" dirty="0">
                <a:solidFill>
                  <a:schemeClr val="bg1"/>
                </a:solidFill>
                <a:latin typeface="Arial Narrow" panose="020B0606020202030204" pitchFamily="34" charset="0"/>
              </a:rPr>
              <a:t>th</a:t>
            </a:r>
            <a:endParaRPr lang="en-AU" sz="2000" b="1" i="1" dirty="0">
              <a:solidFill>
                <a:schemeClr val="bg1"/>
              </a:solidFill>
              <a:latin typeface="Arial Narrow" panose="020B0606020202030204" pitchFamily="34" charset="0"/>
            </a:endParaRPr>
          </a:p>
        </p:txBody>
      </p:sp>
      <p:sp>
        <p:nvSpPr>
          <p:cNvPr id="39" name="Rectangle: Rounded Corners 38">
            <a:extLst>
              <a:ext uri="{FF2B5EF4-FFF2-40B4-BE49-F238E27FC236}">
                <a16:creationId xmlns:a16="http://schemas.microsoft.com/office/drawing/2014/main" id="{DFB13231-61F5-4B21-811A-A4FD181A159E}"/>
              </a:ext>
            </a:extLst>
          </p:cNvPr>
          <p:cNvSpPr/>
          <p:nvPr/>
        </p:nvSpPr>
        <p:spPr>
          <a:xfrm>
            <a:off x="3305653" y="3823702"/>
            <a:ext cx="3038834" cy="338554"/>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0" name="Oval 39">
            <a:extLst>
              <a:ext uri="{FF2B5EF4-FFF2-40B4-BE49-F238E27FC236}">
                <a16:creationId xmlns:a16="http://schemas.microsoft.com/office/drawing/2014/main" id="{3FA30B83-1498-4161-9140-4A024B894261}"/>
              </a:ext>
            </a:extLst>
          </p:cNvPr>
          <p:cNvSpPr/>
          <p:nvPr/>
        </p:nvSpPr>
        <p:spPr>
          <a:xfrm>
            <a:off x="3118732" y="3771720"/>
            <a:ext cx="474953" cy="449831"/>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sz="1600" dirty="0"/>
          </a:p>
        </p:txBody>
      </p:sp>
      <p:sp>
        <p:nvSpPr>
          <p:cNvPr id="41" name="TextBox 40">
            <a:extLst>
              <a:ext uri="{FF2B5EF4-FFF2-40B4-BE49-F238E27FC236}">
                <a16:creationId xmlns:a16="http://schemas.microsoft.com/office/drawing/2014/main" id="{BA113015-43A7-43EB-ADAF-1D4BCAE97731}"/>
              </a:ext>
            </a:extLst>
          </p:cNvPr>
          <p:cNvSpPr txBox="1"/>
          <p:nvPr/>
        </p:nvSpPr>
        <p:spPr>
          <a:xfrm>
            <a:off x="3613379" y="3849584"/>
            <a:ext cx="2235236" cy="278402"/>
          </a:xfrm>
          <a:prstGeom prst="rect">
            <a:avLst/>
          </a:prstGeom>
          <a:noFill/>
        </p:spPr>
        <p:txBody>
          <a:bodyPr wrap="square" rtlCol="0">
            <a:spAutoFit/>
          </a:bodyPr>
          <a:lstStyle/>
          <a:p>
            <a:r>
              <a:rPr lang="en-AU" sz="1200" b="1" dirty="0">
                <a:latin typeface="Arial Narrow" panose="020B0606020202030204" pitchFamily="34" charset="0"/>
              </a:rPr>
              <a:t>Fresh Salmon</a:t>
            </a:r>
          </a:p>
        </p:txBody>
      </p:sp>
      <p:sp>
        <p:nvSpPr>
          <p:cNvPr id="42" name="TextBox 41">
            <a:extLst>
              <a:ext uri="{FF2B5EF4-FFF2-40B4-BE49-F238E27FC236}">
                <a16:creationId xmlns:a16="http://schemas.microsoft.com/office/drawing/2014/main" id="{6D6C4403-5C27-4601-A5B5-A6EACD5A5E43}"/>
              </a:ext>
            </a:extLst>
          </p:cNvPr>
          <p:cNvSpPr txBox="1"/>
          <p:nvPr/>
        </p:nvSpPr>
        <p:spPr>
          <a:xfrm rot="20564853">
            <a:off x="3103526" y="3795872"/>
            <a:ext cx="554310" cy="400110"/>
          </a:xfrm>
          <a:prstGeom prst="rect">
            <a:avLst/>
          </a:prstGeom>
          <a:noFill/>
        </p:spPr>
        <p:txBody>
          <a:bodyPr wrap="square" rtlCol="0">
            <a:spAutoFit/>
          </a:bodyPr>
          <a:lstStyle/>
          <a:p>
            <a:r>
              <a:rPr lang="en-AU" sz="2000" b="1" i="1" dirty="0">
                <a:solidFill>
                  <a:schemeClr val="bg1"/>
                </a:solidFill>
                <a:latin typeface="Arial Narrow" panose="020B0606020202030204" pitchFamily="34" charset="0"/>
              </a:rPr>
              <a:t>5</a:t>
            </a:r>
            <a:r>
              <a:rPr lang="en-AU" sz="2000" b="1" i="1" baseline="30000" dirty="0">
                <a:solidFill>
                  <a:schemeClr val="bg1"/>
                </a:solidFill>
                <a:latin typeface="Arial Narrow" panose="020B0606020202030204" pitchFamily="34" charset="0"/>
              </a:rPr>
              <a:t>th</a:t>
            </a:r>
            <a:endParaRPr lang="en-AU" sz="2000" b="1" i="1" dirty="0">
              <a:solidFill>
                <a:schemeClr val="bg1"/>
              </a:solidFill>
              <a:latin typeface="Arial Narrow" panose="020B0606020202030204" pitchFamily="34" charset="0"/>
            </a:endParaRPr>
          </a:p>
        </p:txBody>
      </p:sp>
      <p:sp>
        <p:nvSpPr>
          <p:cNvPr id="43" name="Oval 42">
            <a:extLst>
              <a:ext uri="{FF2B5EF4-FFF2-40B4-BE49-F238E27FC236}">
                <a16:creationId xmlns:a16="http://schemas.microsoft.com/office/drawing/2014/main" id="{028CD589-046B-47F5-9D3B-DCDCB83CDED2}"/>
              </a:ext>
            </a:extLst>
          </p:cNvPr>
          <p:cNvSpPr/>
          <p:nvPr/>
        </p:nvSpPr>
        <p:spPr>
          <a:xfrm rot="20736496">
            <a:off x="527513" y="2927080"/>
            <a:ext cx="2262065" cy="1333829"/>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4" name="Rectangle 43">
            <a:extLst>
              <a:ext uri="{FF2B5EF4-FFF2-40B4-BE49-F238E27FC236}">
                <a16:creationId xmlns:a16="http://schemas.microsoft.com/office/drawing/2014/main" id="{9F36FA05-89D9-460D-97B5-463A5A9C476A}"/>
              </a:ext>
            </a:extLst>
          </p:cNvPr>
          <p:cNvSpPr/>
          <p:nvPr/>
        </p:nvSpPr>
        <p:spPr>
          <a:xfrm rot="20723346">
            <a:off x="596662" y="2950716"/>
            <a:ext cx="2143048" cy="1200329"/>
          </a:xfrm>
          <a:prstGeom prst="rect">
            <a:avLst/>
          </a:prstGeom>
        </p:spPr>
        <p:txBody>
          <a:bodyPr wrap="square">
            <a:spAutoFit/>
          </a:bodyPr>
          <a:lstStyle/>
          <a:p>
            <a:pPr algn="ctr"/>
            <a:r>
              <a:rPr lang="en-US" sz="2800" b="1" i="1" dirty="0">
                <a:latin typeface="Arial Narrow" panose="020B0606020202030204" pitchFamily="34" charset="0"/>
              </a:rPr>
              <a:t>&gt;60%</a:t>
            </a:r>
          </a:p>
          <a:p>
            <a:pPr algn="ctr"/>
            <a:r>
              <a:rPr lang="en-US" sz="1600" b="1" i="1" dirty="0">
                <a:latin typeface="Arial Narrow" panose="020B0606020202030204" pitchFamily="34" charset="0"/>
              </a:rPr>
              <a:t>of our seafood is </a:t>
            </a:r>
            <a:r>
              <a:rPr lang="en-US" sz="2800" b="1" i="1" dirty="0">
                <a:latin typeface="Arial Narrow" panose="020B0606020202030204" pitchFamily="34" charset="0"/>
              </a:rPr>
              <a:t>IMPORTED</a:t>
            </a:r>
            <a:endParaRPr lang="en-US" sz="1600" b="1" dirty="0">
              <a:latin typeface="Arial Narrow" panose="020B0606020202030204" pitchFamily="34" charset="0"/>
            </a:endParaRPr>
          </a:p>
        </p:txBody>
      </p:sp>
      <p:sp>
        <p:nvSpPr>
          <p:cNvPr id="11" name="TextBox 10">
            <a:extLst>
              <a:ext uri="{FF2B5EF4-FFF2-40B4-BE49-F238E27FC236}">
                <a16:creationId xmlns:a16="http://schemas.microsoft.com/office/drawing/2014/main" id="{B20768B2-05DA-4AFD-83A6-F635A58B0599}"/>
              </a:ext>
            </a:extLst>
          </p:cNvPr>
          <p:cNvSpPr txBox="1"/>
          <p:nvPr/>
        </p:nvSpPr>
        <p:spPr>
          <a:xfrm rot="20745911">
            <a:off x="2349285" y="3350189"/>
            <a:ext cx="517946" cy="276999"/>
          </a:xfrm>
          <a:prstGeom prst="rect">
            <a:avLst/>
          </a:prstGeom>
          <a:noFill/>
        </p:spPr>
        <p:txBody>
          <a:bodyPr wrap="square" rtlCol="0">
            <a:spAutoFit/>
          </a:bodyPr>
          <a:lstStyle/>
          <a:p>
            <a:r>
              <a:rPr lang="en-AU" sz="1200" dirty="0">
                <a:latin typeface="Arial Narrow" panose="020B0606020202030204" pitchFamily="34" charset="0"/>
              </a:rPr>
              <a:t>[1]</a:t>
            </a:r>
          </a:p>
        </p:txBody>
      </p:sp>
      <p:sp>
        <p:nvSpPr>
          <p:cNvPr id="13" name="TextBox 12">
            <a:extLst>
              <a:ext uri="{FF2B5EF4-FFF2-40B4-BE49-F238E27FC236}">
                <a16:creationId xmlns:a16="http://schemas.microsoft.com/office/drawing/2014/main" id="{33D271AF-B482-421F-A200-89B8F60EDD9E}"/>
              </a:ext>
            </a:extLst>
          </p:cNvPr>
          <p:cNvSpPr txBox="1"/>
          <p:nvPr/>
        </p:nvSpPr>
        <p:spPr>
          <a:xfrm>
            <a:off x="3502519" y="2345983"/>
            <a:ext cx="2978728" cy="615553"/>
          </a:xfrm>
          <a:prstGeom prst="rect">
            <a:avLst/>
          </a:prstGeom>
          <a:noFill/>
        </p:spPr>
        <p:txBody>
          <a:bodyPr wrap="square" rtlCol="0">
            <a:spAutoFit/>
          </a:bodyPr>
          <a:lstStyle/>
          <a:p>
            <a:r>
              <a:rPr lang="en-US" sz="800" dirty="0">
                <a:latin typeface="Arial Narrow" panose="020B0606020202030204" pitchFamily="34" charset="0"/>
              </a:rPr>
              <a:t>No significant canning of tuna has taken place in Australia since May 2010, when the tuna cannery closed in Port Lincoln, South Australia</a:t>
            </a:r>
            <a:r>
              <a:rPr lang="en-US" sz="800" baseline="30000" dirty="0">
                <a:latin typeface="Arial Narrow" panose="020B0606020202030204" pitchFamily="34" charset="0"/>
              </a:rPr>
              <a:t>[2]</a:t>
            </a:r>
            <a:endParaRPr lang="en-US" sz="800" dirty="0">
              <a:latin typeface="Arial Narrow" panose="020B0606020202030204" pitchFamily="34" charset="0"/>
            </a:endParaRPr>
          </a:p>
          <a:p>
            <a:endParaRPr lang="en-AU" dirty="0"/>
          </a:p>
        </p:txBody>
      </p:sp>
      <p:sp>
        <p:nvSpPr>
          <p:cNvPr id="34" name="Rectangle 33">
            <a:extLst>
              <a:ext uri="{FF2B5EF4-FFF2-40B4-BE49-F238E27FC236}">
                <a16:creationId xmlns:a16="http://schemas.microsoft.com/office/drawing/2014/main" id="{F7D9ED23-7E64-4188-9EAB-FADC7BDD12A4}"/>
              </a:ext>
            </a:extLst>
          </p:cNvPr>
          <p:cNvSpPr/>
          <p:nvPr/>
        </p:nvSpPr>
        <p:spPr>
          <a:xfrm>
            <a:off x="3515648" y="2934140"/>
            <a:ext cx="2756542" cy="338554"/>
          </a:xfrm>
          <a:prstGeom prst="rect">
            <a:avLst/>
          </a:prstGeom>
        </p:spPr>
        <p:txBody>
          <a:bodyPr wrap="square">
            <a:spAutoFit/>
          </a:bodyPr>
          <a:lstStyle/>
          <a:p>
            <a:r>
              <a:rPr lang="en-AU" sz="800" dirty="0">
                <a:latin typeface="Arial Narrow" panose="020B0606020202030204" pitchFamily="34" charset="0"/>
              </a:rPr>
              <a:t>Imported white-fleshed fish species such as snapper and blue grenadier (</a:t>
            </a:r>
            <a:r>
              <a:rPr lang="en-AU" sz="800" dirty="0" err="1">
                <a:latin typeface="Arial Narrow" panose="020B0606020202030204" pitchFamily="34" charset="0"/>
              </a:rPr>
              <a:t>hoki</a:t>
            </a:r>
            <a:r>
              <a:rPr lang="en-AU" sz="800" dirty="0">
                <a:latin typeface="Arial Narrow" panose="020B0606020202030204" pitchFamily="34" charset="0"/>
              </a:rPr>
              <a:t>) come from New Zealand</a:t>
            </a:r>
            <a:r>
              <a:rPr lang="en-AU" sz="800" baseline="30000" dirty="0">
                <a:latin typeface="Arial Narrow" panose="020B0606020202030204" pitchFamily="34" charset="0"/>
              </a:rPr>
              <a:t>[2]</a:t>
            </a:r>
          </a:p>
        </p:txBody>
      </p:sp>
      <p:sp>
        <p:nvSpPr>
          <p:cNvPr id="48" name="Rectangle 47">
            <a:extLst>
              <a:ext uri="{FF2B5EF4-FFF2-40B4-BE49-F238E27FC236}">
                <a16:creationId xmlns:a16="http://schemas.microsoft.com/office/drawing/2014/main" id="{5C565645-4549-4D5A-8908-83AC120AC3DE}"/>
              </a:ext>
            </a:extLst>
          </p:cNvPr>
          <p:cNvSpPr/>
          <p:nvPr/>
        </p:nvSpPr>
        <p:spPr>
          <a:xfrm>
            <a:off x="3549505" y="1785216"/>
            <a:ext cx="2756542" cy="215444"/>
          </a:xfrm>
          <a:prstGeom prst="rect">
            <a:avLst/>
          </a:prstGeom>
        </p:spPr>
        <p:txBody>
          <a:bodyPr wrap="square">
            <a:spAutoFit/>
          </a:bodyPr>
          <a:lstStyle/>
          <a:p>
            <a:r>
              <a:rPr lang="en-AU" sz="800" dirty="0">
                <a:latin typeface="Arial Narrow" panose="020B0606020202030204" pitchFamily="34" charset="0"/>
              </a:rPr>
              <a:t>Imported farmed prawns come from Thailand, Vietnam and China</a:t>
            </a:r>
            <a:r>
              <a:rPr lang="en-AU" sz="800" baseline="30000" dirty="0">
                <a:latin typeface="Arial Narrow" panose="020B0606020202030204" pitchFamily="34" charset="0"/>
              </a:rPr>
              <a:t>[2]</a:t>
            </a:r>
          </a:p>
        </p:txBody>
      </p:sp>
      <p:sp>
        <p:nvSpPr>
          <p:cNvPr id="49" name="Rectangle 48">
            <a:extLst>
              <a:ext uri="{FF2B5EF4-FFF2-40B4-BE49-F238E27FC236}">
                <a16:creationId xmlns:a16="http://schemas.microsoft.com/office/drawing/2014/main" id="{52FF5F55-3BDD-45E0-9EFC-E8A7320A63EF}"/>
              </a:ext>
            </a:extLst>
          </p:cNvPr>
          <p:cNvSpPr/>
          <p:nvPr/>
        </p:nvSpPr>
        <p:spPr>
          <a:xfrm>
            <a:off x="3511122" y="3517994"/>
            <a:ext cx="3126072" cy="215444"/>
          </a:xfrm>
          <a:prstGeom prst="rect">
            <a:avLst/>
          </a:prstGeom>
        </p:spPr>
        <p:txBody>
          <a:bodyPr wrap="square">
            <a:spAutoFit/>
          </a:bodyPr>
          <a:lstStyle/>
          <a:p>
            <a:r>
              <a:rPr lang="en-AU" sz="800" dirty="0">
                <a:latin typeface="Arial Narrow" panose="020B0606020202030204" pitchFamily="34" charset="0"/>
              </a:rPr>
              <a:t>Imported squid come from China, Taiwan, Thailand and Malaysia</a:t>
            </a:r>
            <a:r>
              <a:rPr lang="en-AU" sz="800" baseline="30000" dirty="0">
                <a:latin typeface="Arial Narrow" panose="020B0606020202030204" pitchFamily="34" charset="0"/>
              </a:rPr>
              <a:t>[2]</a:t>
            </a:r>
          </a:p>
        </p:txBody>
      </p:sp>
      <p:sp>
        <p:nvSpPr>
          <p:cNvPr id="50" name="Rectangle 49">
            <a:extLst>
              <a:ext uri="{FF2B5EF4-FFF2-40B4-BE49-F238E27FC236}">
                <a16:creationId xmlns:a16="http://schemas.microsoft.com/office/drawing/2014/main" id="{B8B4A64B-B617-49D7-BFB0-74833DD8FFEB}"/>
              </a:ext>
            </a:extLst>
          </p:cNvPr>
          <p:cNvSpPr/>
          <p:nvPr/>
        </p:nvSpPr>
        <p:spPr>
          <a:xfrm>
            <a:off x="3519998" y="4106516"/>
            <a:ext cx="2756542" cy="215444"/>
          </a:xfrm>
          <a:prstGeom prst="rect">
            <a:avLst/>
          </a:prstGeom>
        </p:spPr>
        <p:txBody>
          <a:bodyPr wrap="square">
            <a:spAutoFit/>
          </a:bodyPr>
          <a:lstStyle/>
          <a:p>
            <a:r>
              <a:rPr lang="en-AU" sz="800" dirty="0">
                <a:latin typeface="Arial Narrow" panose="020B0606020202030204" pitchFamily="34" charset="0"/>
              </a:rPr>
              <a:t>Imported farmed salmon come from New Zealand</a:t>
            </a:r>
            <a:r>
              <a:rPr lang="en-AU" sz="800" baseline="30000" dirty="0">
                <a:latin typeface="Arial Narrow" panose="020B0606020202030204" pitchFamily="34" charset="0"/>
              </a:rPr>
              <a:t>[3]</a:t>
            </a:r>
          </a:p>
        </p:txBody>
      </p:sp>
      <p:sp>
        <p:nvSpPr>
          <p:cNvPr id="53" name="Rectangle 52">
            <a:extLst>
              <a:ext uri="{FF2B5EF4-FFF2-40B4-BE49-F238E27FC236}">
                <a16:creationId xmlns:a16="http://schemas.microsoft.com/office/drawing/2014/main" id="{54BDF2AF-8E6E-45BC-8DC7-795C3F1BCE2B}"/>
              </a:ext>
            </a:extLst>
          </p:cNvPr>
          <p:cNvSpPr/>
          <p:nvPr/>
        </p:nvSpPr>
        <p:spPr>
          <a:xfrm>
            <a:off x="493729" y="5728681"/>
            <a:ext cx="5863484" cy="624254"/>
          </a:xfrm>
          <a:prstGeom prst="rect">
            <a:avLst/>
          </a:prstGeom>
          <a:solidFill>
            <a:schemeClr val="tx1"/>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i="1" dirty="0">
                <a:latin typeface="Arial Narrow" panose="020B0606020202030204" pitchFamily="34" charset="0"/>
              </a:rPr>
              <a:t>…when each yellowfin tuna can weigh 70kg, and when the finest yellowfin can command </a:t>
            </a:r>
            <a:br>
              <a:rPr lang="en-US" sz="1200" b="1" i="1" dirty="0">
                <a:latin typeface="Arial Narrow" panose="020B0606020202030204" pitchFamily="34" charset="0"/>
              </a:rPr>
            </a:br>
            <a:r>
              <a:rPr lang="en-US" sz="1200" b="1" i="1" dirty="0">
                <a:latin typeface="Arial Narrow" panose="020B0606020202030204" pitchFamily="34" charset="0"/>
              </a:rPr>
              <a:t>3000 yen a kilo (~$32/kilo) at the Japanese fish markets, a good day can be lucrative</a:t>
            </a:r>
            <a:r>
              <a:rPr lang="en-US" sz="1200" b="1" dirty="0">
                <a:latin typeface="Arial Narrow" panose="020B0606020202030204" pitchFamily="34" charset="0"/>
              </a:rPr>
              <a:t>. </a:t>
            </a:r>
            <a:br>
              <a:rPr lang="en-US" sz="1200" b="1" dirty="0">
                <a:latin typeface="Arial Narrow" panose="020B0606020202030204" pitchFamily="34" charset="0"/>
              </a:rPr>
            </a:br>
            <a:r>
              <a:rPr lang="en-US" sz="1200" b="1" dirty="0">
                <a:latin typeface="Arial Narrow" panose="020B0606020202030204" pitchFamily="34" charset="0"/>
              </a:rPr>
              <a:t>“</a:t>
            </a:r>
            <a:r>
              <a:rPr lang="en-US" sz="1200" b="1" i="1" dirty="0">
                <a:latin typeface="Arial Narrow" panose="020B0606020202030204" pitchFamily="34" charset="0"/>
              </a:rPr>
              <a:t>One </a:t>
            </a:r>
            <a:r>
              <a:rPr lang="en-US" sz="1200" b="1" i="1" dirty="0" err="1">
                <a:latin typeface="Arial Narrow" panose="020B0606020202030204" pitchFamily="34" charset="0"/>
              </a:rPr>
              <a:t>tonne</a:t>
            </a:r>
            <a:r>
              <a:rPr lang="en-US" sz="1200" b="1" i="1" dirty="0">
                <a:latin typeface="Arial Narrow" panose="020B0606020202030204" pitchFamily="34" charset="0"/>
              </a:rPr>
              <a:t> a day keeps the bank away,</a:t>
            </a:r>
            <a:r>
              <a:rPr lang="en-US" sz="1200" b="1" dirty="0">
                <a:latin typeface="Arial Narrow" panose="020B0606020202030204" pitchFamily="34" charset="0"/>
              </a:rPr>
              <a:t>” </a:t>
            </a:r>
            <a:r>
              <a:rPr lang="en-US" sz="1200" b="1" i="1" dirty="0" err="1">
                <a:latin typeface="Arial Narrow" panose="020B0606020202030204" pitchFamily="34" charset="0"/>
              </a:rPr>
              <a:t>Pavo</a:t>
            </a:r>
            <a:r>
              <a:rPr lang="en-US" sz="1200" b="1" i="1" dirty="0">
                <a:latin typeface="Arial Narrow" panose="020B0606020202030204" pitchFamily="34" charset="0"/>
              </a:rPr>
              <a:t> Walker says laughing</a:t>
            </a:r>
            <a:r>
              <a:rPr lang="en-US" sz="1200" b="1" baseline="30000" dirty="0">
                <a:latin typeface="Arial Narrow" panose="020B0606020202030204" pitchFamily="34" charset="0"/>
              </a:rPr>
              <a:t>[4]</a:t>
            </a:r>
            <a:endParaRPr lang="en-AU" sz="1200" b="1" baseline="30000" dirty="0">
              <a:latin typeface="Arial Narrow" panose="020B0606020202030204" pitchFamily="34" charset="0"/>
            </a:endParaRPr>
          </a:p>
        </p:txBody>
      </p:sp>
      <p:sp>
        <p:nvSpPr>
          <p:cNvPr id="54" name="Rectangle 53">
            <a:extLst>
              <a:ext uri="{FF2B5EF4-FFF2-40B4-BE49-F238E27FC236}">
                <a16:creationId xmlns:a16="http://schemas.microsoft.com/office/drawing/2014/main" id="{2477F8DA-8766-4086-9904-3D6D3E81F9D7}"/>
              </a:ext>
            </a:extLst>
          </p:cNvPr>
          <p:cNvSpPr/>
          <p:nvPr/>
        </p:nvSpPr>
        <p:spPr>
          <a:xfrm>
            <a:off x="493728" y="6430072"/>
            <a:ext cx="5863484" cy="1837109"/>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5" name="Rectangle 54">
            <a:extLst>
              <a:ext uri="{FF2B5EF4-FFF2-40B4-BE49-F238E27FC236}">
                <a16:creationId xmlns:a16="http://schemas.microsoft.com/office/drawing/2014/main" id="{87116FD4-776D-4A5D-BE62-21DBF6BDBFC7}"/>
              </a:ext>
            </a:extLst>
          </p:cNvPr>
          <p:cNvSpPr/>
          <p:nvPr/>
        </p:nvSpPr>
        <p:spPr>
          <a:xfrm>
            <a:off x="479920" y="6453664"/>
            <a:ext cx="6062983" cy="461665"/>
          </a:xfrm>
          <a:prstGeom prst="rect">
            <a:avLst/>
          </a:prstGeom>
        </p:spPr>
        <p:txBody>
          <a:bodyPr wrap="square">
            <a:spAutoFit/>
          </a:bodyPr>
          <a:lstStyle/>
          <a:p>
            <a:pPr>
              <a:spcAft>
                <a:spcPts val="0"/>
              </a:spcAft>
            </a:pPr>
            <a:r>
              <a:rPr lang="en-AU" sz="1200" b="1" dirty="0">
                <a:latin typeface="Arial Narrow" panose="020B0606020202030204" pitchFamily="34" charset="0"/>
                <a:ea typeface="Times New Roman" panose="02020603050405020304" pitchFamily="18" charset="0"/>
              </a:rPr>
              <a:t>Q.</a:t>
            </a:r>
            <a:r>
              <a:rPr lang="en-US" sz="1200" b="1" dirty="0">
                <a:latin typeface="Arial Narrow" panose="020B0606020202030204" pitchFamily="34" charset="0"/>
                <a:ea typeface="Times New Roman" panose="02020603050405020304" pitchFamily="18" charset="0"/>
              </a:rPr>
              <a:t> What are the factors that lead to a higher proportion of the seafood consumed in Australia being imported</a:t>
            </a:r>
            <a:r>
              <a:rPr lang="en-AU" sz="1200" b="1" dirty="0">
                <a:latin typeface="Arial Narrow" panose="020B0606020202030204" pitchFamily="34" charset="0"/>
                <a:ea typeface="Times New Roman" panose="02020603050405020304" pitchFamily="18" charset="0"/>
              </a:rPr>
              <a:t>? Ans.</a:t>
            </a:r>
            <a:endParaRPr lang="en-US" sz="800" dirty="0">
              <a:latin typeface="Arial Narrow" panose="020B0606020202030204" pitchFamily="34" charset="0"/>
              <a:ea typeface="Times New Roman" panose="02020603050405020304" pitchFamily="18" charset="0"/>
            </a:endParaRPr>
          </a:p>
        </p:txBody>
      </p:sp>
      <p:sp>
        <p:nvSpPr>
          <p:cNvPr id="56" name="Rectangle 55">
            <a:extLst>
              <a:ext uri="{FF2B5EF4-FFF2-40B4-BE49-F238E27FC236}">
                <a16:creationId xmlns:a16="http://schemas.microsoft.com/office/drawing/2014/main" id="{4F9400AC-E523-4B9A-A4DC-9BAF8B37F41E}"/>
              </a:ext>
            </a:extLst>
          </p:cNvPr>
          <p:cNvSpPr/>
          <p:nvPr/>
        </p:nvSpPr>
        <p:spPr>
          <a:xfrm>
            <a:off x="538920" y="6915329"/>
            <a:ext cx="5765460" cy="1283301"/>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200" dirty="0">
                <a:solidFill>
                  <a:schemeClr val="tx1">
                    <a:lumMod val="65000"/>
                    <a:lumOff val="35000"/>
                  </a:schemeClr>
                </a:solidFill>
                <a:latin typeface="Comic Sans MS" panose="030F0702030302020204" pitchFamily="66" charset="0"/>
              </a:rPr>
              <a:t> </a:t>
            </a:r>
          </a:p>
        </p:txBody>
      </p:sp>
      <p:sp>
        <p:nvSpPr>
          <p:cNvPr id="5" name="TextBox 4">
            <a:extLst>
              <a:ext uri="{FF2B5EF4-FFF2-40B4-BE49-F238E27FC236}">
                <a16:creationId xmlns:a16="http://schemas.microsoft.com/office/drawing/2014/main" id="{5C14F1FD-F0B6-44B6-9650-E5108D6419EA}"/>
              </a:ext>
            </a:extLst>
          </p:cNvPr>
          <p:cNvSpPr txBox="1"/>
          <p:nvPr/>
        </p:nvSpPr>
        <p:spPr>
          <a:xfrm>
            <a:off x="526838" y="6941450"/>
            <a:ext cx="5863114" cy="707886"/>
          </a:xfrm>
          <a:prstGeom prst="rect">
            <a:avLst/>
          </a:prstGeom>
          <a:noFill/>
        </p:spPr>
        <p:txBody>
          <a:bodyPr wrap="square" rtlCol="0">
            <a:spAutoFit/>
          </a:bodyPr>
          <a:lstStyle/>
          <a:p>
            <a:r>
              <a:rPr lang="en-AU" sz="1200" dirty="0">
                <a:solidFill>
                  <a:schemeClr val="tx1">
                    <a:lumMod val="65000"/>
                    <a:lumOff val="35000"/>
                  </a:schemeClr>
                </a:solidFill>
                <a:latin typeface="Comic Sans MS" panose="030F0702030302020204" pitchFamily="66" charset="0"/>
              </a:rPr>
              <a:t>Answers may vary. </a:t>
            </a:r>
          </a:p>
          <a:p>
            <a:endParaRPr lang="en-AU" sz="1200" dirty="0">
              <a:solidFill>
                <a:schemeClr val="tx1">
                  <a:lumMod val="65000"/>
                  <a:lumOff val="35000"/>
                </a:schemeClr>
              </a:solidFill>
              <a:latin typeface="Comic Sans MS" panose="030F0702030302020204" pitchFamily="66" charset="0"/>
            </a:endParaRPr>
          </a:p>
          <a:p>
            <a:r>
              <a:rPr lang="en-AU" sz="1200" dirty="0">
                <a:solidFill>
                  <a:schemeClr val="tx1">
                    <a:lumMod val="65000"/>
                    <a:lumOff val="35000"/>
                  </a:schemeClr>
                </a:solidFill>
                <a:latin typeface="Comic Sans MS" panose="030F0702030302020204" pitchFamily="66" charset="0"/>
              </a:rPr>
              <a:t>E.g. Social Factors, Economic Factors ($), Environmental Factors</a:t>
            </a:r>
          </a:p>
          <a:p>
            <a:endParaRPr lang="en-AU" sz="400" dirty="0">
              <a:solidFill>
                <a:schemeClr val="tx1">
                  <a:lumMod val="65000"/>
                  <a:lumOff val="35000"/>
                </a:schemeClr>
              </a:solidFill>
              <a:latin typeface="Comic Sans MS" panose="030F0702030302020204" pitchFamily="66" charset="0"/>
            </a:endParaRPr>
          </a:p>
        </p:txBody>
      </p:sp>
      <p:sp>
        <p:nvSpPr>
          <p:cNvPr id="52" name="Oval 51">
            <a:extLst>
              <a:ext uri="{FF2B5EF4-FFF2-40B4-BE49-F238E27FC236}">
                <a16:creationId xmlns:a16="http://schemas.microsoft.com/office/drawing/2014/main" id="{E305DFA1-A171-4DDE-93AD-005250C8D947}"/>
              </a:ext>
            </a:extLst>
          </p:cNvPr>
          <p:cNvSpPr/>
          <p:nvPr/>
        </p:nvSpPr>
        <p:spPr>
          <a:xfrm>
            <a:off x="2381078" y="625609"/>
            <a:ext cx="176053" cy="15005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58" name="TextBox 57">
            <a:extLst>
              <a:ext uri="{FF2B5EF4-FFF2-40B4-BE49-F238E27FC236}">
                <a16:creationId xmlns:a16="http://schemas.microsoft.com/office/drawing/2014/main" id="{D16399DD-D883-4DD6-8151-277376222877}"/>
              </a:ext>
            </a:extLst>
          </p:cNvPr>
          <p:cNvSpPr txBox="1"/>
          <p:nvPr/>
        </p:nvSpPr>
        <p:spPr>
          <a:xfrm>
            <a:off x="2297861" y="607804"/>
            <a:ext cx="388137" cy="184666"/>
          </a:xfrm>
          <a:prstGeom prst="rect">
            <a:avLst/>
          </a:prstGeom>
          <a:noFill/>
        </p:spPr>
        <p:txBody>
          <a:bodyPr wrap="square" rtlCol="0">
            <a:spAutoFit/>
          </a:bodyPr>
          <a:lstStyle/>
          <a:p>
            <a:r>
              <a:rPr lang="en-AU" sz="600" b="1" dirty="0">
                <a:solidFill>
                  <a:schemeClr val="bg1"/>
                </a:solidFill>
                <a:latin typeface="Arial Narrow" panose="020B0606020202030204" pitchFamily="34" charset="0"/>
              </a:rPr>
              <a:t>T150</a:t>
            </a:r>
          </a:p>
        </p:txBody>
      </p:sp>
      <p:sp>
        <p:nvSpPr>
          <p:cNvPr id="64" name="TextBox 63">
            <a:extLst>
              <a:ext uri="{FF2B5EF4-FFF2-40B4-BE49-F238E27FC236}">
                <a16:creationId xmlns:a16="http://schemas.microsoft.com/office/drawing/2014/main" id="{1C3D83B1-0CF6-41C8-B60F-BC8EE19F9C62}"/>
              </a:ext>
            </a:extLst>
          </p:cNvPr>
          <p:cNvSpPr txBox="1"/>
          <p:nvPr/>
        </p:nvSpPr>
        <p:spPr>
          <a:xfrm>
            <a:off x="372797" y="4470001"/>
            <a:ext cx="6284489" cy="1200329"/>
          </a:xfrm>
          <a:prstGeom prst="rect">
            <a:avLst/>
          </a:prstGeom>
          <a:noFill/>
        </p:spPr>
        <p:txBody>
          <a:bodyPr wrap="square" rtlCol="0">
            <a:spAutoFit/>
          </a:bodyPr>
          <a:lstStyle/>
          <a:p>
            <a:pPr marL="171450" indent="-171450">
              <a:buFont typeface="Arial" panose="020B0604020202020204" pitchFamily="34" charset="0"/>
              <a:buChar char="•"/>
            </a:pPr>
            <a:r>
              <a:rPr lang="en-AU" sz="1200" b="1" dirty="0">
                <a:latin typeface="Arial Narrow" panose="020B0606020202030204" pitchFamily="34" charset="0"/>
              </a:rPr>
              <a:t>Exports</a:t>
            </a:r>
            <a:r>
              <a:rPr lang="en-AU" sz="1200" dirty="0">
                <a:latin typeface="Arial Narrow" panose="020B0606020202030204" pitchFamily="34" charset="0"/>
              </a:rPr>
              <a:t> are dominated by high unit value products such as rock lobster, tuna and abalone</a:t>
            </a:r>
            <a:r>
              <a:rPr lang="en-AU" sz="1200" baseline="30000" dirty="0">
                <a:latin typeface="Arial Narrow" panose="020B0606020202030204" pitchFamily="34" charset="0"/>
              </a:rPr>
              <a:t>[2]</a:t>
            </a:r>
            <a:r>
              <a:rPr lang="en-AU" sz="1200" dirty="0">
                <a:latin typeface="Arial Narrow" panose="020B0606020202030204" pitchFamily="34" charset="0"/>
              </a:rPr>
              <a:t>. </a:t>
            </a:r>
          </a:p>
          <a:p>
            <a:pPr marL="171450" indent="-171450">
              <a:buFont typeface="Arial" panose="020B0604020202020204" pitchFamily="34" charset="0"/>
              <a:buChar char="•"/>
            </a:pPr>
            <a:r>
              <a:rPr lang="en-AU" sz="1200" b="1" dirty="0">
                <a:latin typeface="Arial Narrow" panose="020B0606020202030204" pitchFamily="34" charset="0"/>
              </a:rPr>
              <a:t>Imports</a:t>
            </a:r>
            <a:r>
              <a:rPr lang="en-AU" sz="1200" dirty="0">
                <a:latin typeface="Arial Narrow" panose="020B0606020202030204" pitchFamily="34" charset="0"/>
              </a:rPr>
              <a:t> are dominated by low unit value products such as frozen and canned fish and frozen prawns</a:t>
            </a:r>
            <a:r>
              <a:rPr lang="en-AU" sz="1200" baseline="30000" dirty="0">
                <a:latin typeface="Arial Narrow" panose="020B0606020202030204" pitchFamily="34" charset="0"/>
              </a:rPr>
              <a:t>[2]</a:t>
            </a:r>
            <a:r>
              <a:rPr lang="en-AU" sz="1200" dirty="0">
                <a:latin typeface="Arial Narrow" panose="020B0606020202030204" pitchFamily="34" charset="0"/>
              </a:rPr>
              <a:t>. </a:t>
            </a:r>
          </a:p>
          <a:p>
            <a:pPr marL="171450" indent="-171450">
              <a:buFont typeface="Arial" panose="020B0604020202020204" pitchFamily="34" charset="0"/>
              <a:buChar char="•"/>
            </a:pPr>
            <a:r>
              <a:rPr lang="en-AU" sz="1200" dirty="0">
                <a:latin typeface="Arial Narrow" panose="020B0606020202030204" pitchFamily="34" charset="0"/>
              </a:rPr>
              <a:t>Australia’s apparent consumption of seafood increased, on average, at an annual rate of 1.1 % between 2005-6 and 2015-16. Over the same period, domestic seafood supply remained steady, whilst imports increased at an average rate of 1.7 % per year</a:t>
            </a:r>
            <a:r>
              <a:rPr lang="en-AU" sz="1200" baseline="30000" dirty="0">
                <a:latin typeface="Arial Narrow" panose="020B0606020202030204" pitchFamily="34" charset="0"/>
              </a:rPr>
              <a:t>[2]</a:t>
            </a:r>
            <a:r>
              <a:rPr lang="en-AU" sz="1200" dirty="0">
                <a:latin typeface="Arial Narrow" panose="020B0606020202030204" pitchFamily="34" charset="0"/>
              </a:rPr>
              <a:t>. </a:t>
            </a:r>
          </a:p>
          <a:p>
            <a:pPr marL="171450" indent="-171450">
              <a:buFont typeface="Arial" panose="020B0604020202020204" pitchFamily="34" charset="0"/>
              <a:buChar char="•"/>
            </a:pPr>
            <a:r>
              <a:rPr lang="en-AU" sz="1200" dirty="0">
                <a:latin typeface="Arial Narrow" panose="020B0606020202030204" pitchFamily="34" charset="0"/>
              </a:rPr>
              <a:t>Australian waters are nutrient poor with low levels of primary production (compared to other countries). </a:t>
            </a:r>
          </a:p>
        </p:txBody>
      </p:sp>
    </p:spTree>
    <p:extLst>
      <p:ext uri="{BB962C8B-B14F-4D97-AF65-F5344CB8AC3E}">
        <p14:creationId xmlns:p14="http://schemas.microsoft.com/office/powerpoint/2010/main" val="25466871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 name="Straight Connector 14"/>
          <p:cNvCxnSpPr/>
          <p:nvPr/>
        </p:nvCxnSpPr>
        <p:spPr>
          <a:xfrm flipH="1">
            <a:off x="508863" y="969600"/>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1" name="TextBox 60"/>
          <p:cNvSpPr txBox="1"/>
          <p:nvPr/>
        </p:nvSpPr>
        <p:spPr>
          <a:xfrm>
            <a:off x="1374208" y="93452"/>
            <a:ext cx="4183539" cy="923330"/>
          </a:xfrm>
          <a:prstGeom prst="rect">
            <a:avLst/>
          </a:prstGeom>
          <a:noFill/>
        </p:spPr>
        <p:txBody>
          <a:bodyPr wrap="square" rtlCol="0">
            <a:spAutoFit/>
          </a:bodyPr>
          <a:lstStyle/>
          <a:p>
            <a:r>
              <a:rPr lang="en-US" b="1" dirty="0">
                <a:latin typeface="Arial Narrow" pitchFamily="34" charset="0"/>
              </a:rPr>
              <a:t>In the Zone – </a:t>
            </a:r>
            <a:r>
              <a:rPr lang="en-AU" sz="1200" dirty="0">
                <a:latin typeface="Arial Narrow" panose="020B0606020202030204" pitchFamily="34" charset="0"/>
              </a:rPr>
              <a:t>Identify management strategies used to support marine ecosystem health (e.g. managing threats, zoning, permits, plans, longitudinal monitoring)</a:t>
            </a:r>
          </a:p>
          <a:p>
            <a:endParaRPr lang="en-US" sz="1200" i="1" dirty="0">
              <a:latin typeface="Arial Narrow" pitchFamily="34" charset="0"/>
            </a:endParaRPr>
          </a:p>
        </p:txBody>
      </p:sp>
      <p:sp>
        <p:nvSpPr>
          <p:cNvPr id="16" name="TextBox 17"/>
          <p:cNvSpPr txBox="1"/>
          <p:nvPr/>
        </p:nvSpPr>
        <p:spPr>
          <a:xfrm>
            <a:off x="5486430" y="14613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
        <p:nvSpPr>
          <p:cNvPr id="3" name="TextBox 2"/>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12" name="TextBox 36"/>
          <p:cNvSpPr txBox="1"/>
          <p:nvPr/>
        </p:nvSpPr>
        <p:spPr>
          <a:xfrm>
            <a:off x="5876474" y="8805118"/>
            <a:ext cx="52124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100" dirty="0">
                <a:latin typeface="Arial Narrow" pitchFamily="34" charset="0"/>
              </a:rPr>
              <a:t>115</a:t>
            </a:r>
            <a:endParaRPr lang="en-AU" sz="1100" dirty="0">
              <a:latin typeface="Arial Narrow" pitchFamily="34" charset="0"/>
            </a:endParaRPr>
          </a:p>
        </p:txBody>
      </p:sp>
      <p:sp>
        <p:nvSpPr>
          <p:cNvPr id="57" name="TextBox 36"/>
          <p:cNvSpPr txBox="1"/>
          <p:nvPr/>
        </p:nvSpPr>
        <p:spPr>
          <a:xfrm>
            <a:off x="463269" y="8810616"/>
            <a:ext cx="219901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2019 	                                               </a:t>
            </a:r>
            <a:endParaRPr lang="en-AU" sz="1100" b="1" dirty="0">
              <a:latin typeface="Arial Narrow" pitchFamily="34" charset="0"/>
            </a:endParaRPr>
          </a:p>
        </p:txBody>
      </p:sp>
      <p:cxnSp>
        <p:nvCxnSpPr>
          <p:cNvPr id="19" name="Straight Connector 18"/>
          <p:cNvCxnSpPr/>
          <p:nvPr/>
        </p:nvCxnSpPr>
        <p:spPr>
          <a:xfrm flipH="1">
            <a:off x="512308" y="8799620"/>
            <a:ext cx="5907340" cy="422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Box 36"/>
          <p:cNvSpPr txBox="1"/>
          <p:nvPr/>
        </p:nvSpPr>
        <p:spPr>
          <a:xfrm>
            <a:off x="2286712" y="8805118"/>
            <a:ext cx="3734575"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Unit 4. Topic 1. Subject Matter: Management and Conservation</a:t>
            </a:r>
            <a:endParaRPr lang="en-AU" sz="1100" b="1" dirty="0">
              <a:latin typeface="Arial Narrow" pitchFamily="34" charset="0"/>
            </a:endParaRPr>
          </a:p>
        </p:txBody>
      </p:sp>
      <p:sp>
        <p:nvSpPr>
          <p:cNvPr id="14" name="Rectangle 13"/>
          <p:cNvSpPr/>
          <p:nvPr/>
        </p:nvSpPr>
        <p:spPr>
          <a:xfrm>
            <a:off x="437270" y="8392040"/>
            <a:ext cx="6197006" cy="418576"/>
          </a:xfrm>
          <a:prstGeom prst="rect">
            <a:avLst/>
          </a:prstGeom>
        </p:spPr>
        <p:txBody>
          <a:bodyPr wrap="square">
            <a:spAutoFit/>
          </a:bodyPr>
          <a:lstStyle/>
          <a:p>
            <a:r>
              <a:rPr lang="en-AU" sz="530" baseline="30000" dirty="0">
                <a:latin typeface="Arial Narrow" panose="020B0606020202030204" pitchFamily="34" charset="0"/>
              </a:rPr>
              <a:t>[1]  </a:t>
            </a:r>
            <a:r>
              <a:rPr lang="en-AU" sz="530" dirty="0">
                <a:latin typeface="Arial Narrow" panose="020B0606020202030204" pitchFamily="34" charset="0"/>
              </a:rPr>
              <a:t>Day, J. C. (2002). Zoning – lessons from the Great Barrier Reef Marine Park. </a:t>
            </a:r>
            <a:r>
              <a:rPr lang="en-AU" sz="530" i="1" dirty="0">
                <a:latin typeface="Arial Narrow" panose="020B0606020202030204" pitchFamily="34" charset="0"/>
              </a:rPr>
              <a:t>Ocean and Coastal Management. Volume 45. Issues 2-3. Pages 139-156. DOI: 10.1016/S0964-5691(02)00052-2 </a:t>
            </a:r>
            <a:endParaRPr lang="en-AU" sz="530" i="1" baseline="30000" dirty="0">
              <a:latin typeface="Arial Narrow" panose="020B0606020202030204" pitchFamily="34" charset="0"/>
            </a:endParaRPr>
          </a:p>
          <a:p>
            <a:r>
              <a:rPr lang="en-AU" sz="530" baseline="30000" dirty="0">
                <a:latin typeface="Arial Narrow" panose="020B0606020202030204" pitchFamily="34" charset="0"/>
              </a:rPr>
              <a:t>[2] </a:t>
            </a:r>
            <a:r>
              <a:rPr lang="en-AU" sz="530" dirty="0">
                <a:latin typeface="Arial Narrow" panose="020B0606020202030204" pitchFamily="34" charset="0"/>
              </a:rPr>
              <a:t>Adapted with permission from: Great Barrier Reef Marine Park Authority 2018, </a:t>
            </a:r>
            <a:r>
              <a:rPr lang="en-AU" sz="530" i="1" dirty="0">
                <a:latin typeface="Arial Narrow" panose="020B0606020202030204" pitchFamily="34" charset="0"/>
              </a:rPr>
              <a:t>Maps. </a:t>
            </a:r>
            <a:r>
              <a:rPr lang="en-AU" sz="530" dirty="0">
                <a:latin typeface="Arial Narrow" panose="020B0606020202030204" pitchFamily="34" charset="0"/>
              </a:rPr>
              <a:t>GBRMPA, Townsville. Accessed 18.04.2019 from: http://www.gbrmpa.gov.au/access-and-use/zoning/zoning-maps</a:t>
            </a:r>
          </a:p>
          <a:p>
            <a:r>
              <a:rPr lang="en-AU" sz="530" baseline="30000" dirty="0">
                <a:latin typeface="Arial Narrow" panose="020B0606020202030204" pitchFamily="34" charset="0"/>
              </a:rPr>
              <a:t>[3] </a:t>
            </a:r>
            <a:r>
              <a:rPr lang="en-US" sz="530" dirty="0">
                <a:latin typeface="Arial Narrow" panose="020B0606020202030204" pitchFamily="34" charset="0"/>
              </a:rPr>
              <a:t>Great Barrier Reef Marine Park Authority 2014, </a:t>
            </a:r>
            <a:r>
              <a:rPr lang="en-US" sz="530" i="1" dirty="0">
                <a:latin typeface="Arial Narrow" panose="020B0606020202030204" pitchFamily="34" charset="0"/>
              </a:rPr>
              <a:t>Great Barrier Reef Outlook Report 2014, </a:t>
            </a:r>
            <a:r>
              <a:rPr lang="en-US" sz="530" dirty="0">
                <a:latin typeface="Arial Narrow" panose="020B0606020202030204" pitchFamily="34" charset="0"/>
              </a:rPr>
              <a:t>GBRMPA, Townsville. Accessed 06.07.2019 from: http://www.gbrmpa.gov.au/our-work/reef-strategies/great-barrier-reef-outlook-report</a:t>
            </a:r>
            <a:endParaRPr lang="en-AU" sz="530" dirty="0">
              <a:latin typeface="Arial Narrow" panose="020B0606020202030204" pitchFamily="34" charset="0"/>
            </a:endParaRPr>
          </a:p>
          <a:p>
            <a:r>
              <a:rPr lang="en-AU" sz="530" baseline="30000" dirty="0">
                <a:latin typeface="Arial Narrow" panose="020B0606020202030204" pitchFamily="34" charset="0"/>
              </a:rPr>
              <a:t>[4]  </a:t>
            </a:r>
            <a:r>
              <a:rPr lang="en-AU" sz="530" dirty="0">
                <a:latin typeface="Arial Narrow" panose="020B0606020202030204" pitchFamily="34" charset="0"/>
              </a:rPr>
              <a:t>Commonwealth of Australia (2018). </a:t>
            </a:r>
            <a:r>
              <a:rPr lang="en-AU" sz="530" i="1" dirty="0">
                <a:latin typeface="Arial Narrow" panose="020B0606020202030204" pitchFamily="34" charset="0"/>
              </a:rPr>
              <a:t>The Reef 2050 Plan. </a:t>
            </a:r>
            <a:r>
              <a:rPr lang="en-AU" sz="530" dirty="0">
                <a:latin typeface="Arial Narrow" panose="020B0606020202030204" pitchFamily="34" charset="0"/>
              </a:rPr>
              <a:t>The Australian Government: Department of Environment and Energy. Canberra. Accessed 18.04.2019 from: http://www.environment.gov.au/marine/gbr/long-term-sustainability-plan</a:t>
            </a:r>
            <a:endParaRPr lang="en-AU" sz="530" i="1" dirty="0">
              <a:latin typeface="Arial Narrow" panose="020B0606020202030204" pitchFamily="34" charset="0"/>
            </a:endParaRPr>
          </a:p>
        </p:txBody>
      </p:sp>
      <p:sp>
        <p:nvSpPr>
          <p:cNvPr id="18" name="Rectangle 17">
            <a:extLst>
              <a:ext uri="{FF2B5EF4-FFF2-40B4-BE49-F238E27FC236}">
                <a16:creationId xmlns:a16="http://schemas.microsoft.com/office/drawing/2014/main" id="{15037A53-A88B-4DDB-9C37-9A93792512F3}"/>
              </a:ext>
            </a:extLst>
          </p:cNvPr>
          <p:cNvSpPr/>
          <p:nvPr/>
        </p:nvSpPr>
        <p:spPr>
          <a:xfrm>
            <a:off x="453865" y="1039865"/>
            <a:ext cx="5991047" cy="276999"/>
          </a:xfrm>
          <a:prstGeom prst="rect">
            <a:avLst/>
          </a:prstGeom>
        </p:spPr>
        <p:txBody>
          <a:bodyPr wrap="square">
            <a:spAutoFit/>
          </a:bodyPr>
          <a:lstStyle/>
          <a:p>
            <a:pPr algn="ctr"/>
            <a:r>
              <a:rPr lang="en-AU" sz="1200" b="1" dirty="0">
                <a:solidFill>
                  <a:schemeClr val="bg1"/>
                </a:solidFill>
                <a:latin typeface="Arial Narrow" panose="020B0606020202030204" pitchFamily="34" charset="0"/>
              </a:rPr>
              <a:t>Suggested Activity: Conduct one or more of the Practical Activities provided by Coral Watch</a:t>
            </a:r>
            <a:r>
              <a:rPr lang="en-AU" sz="1200" b="1" baseline="30000" dirty="0">
                <a:solidFill>
                  <a:schemeClr val="bg1"/>
                </a:solidFill>
                <a:latin typeface="Arial Narrow" panose="020B0606020202030204" pitchFamily="34" charset="0"/>
              </a:rPr>
              <a:t>[1]</a:t>
            </a:r>
            <a:r>
              <a:rPr lang="en-AU" sz="1200" b="1" dirty="0">
                <a:solidFill>
                  <a:schemeClr val="bg1"/>
                </a:solidFill>
                <a:latin typeface="Arial Narrow" panose="020B0606020202030204" pitchFamily="34" charset="0"/>
              </a:rPr>
              <a:t> </a:t>
            </a:r>
            <a:endParaRPr lang="en-AU" sz="1200" dirty="0">
              <a:solidFill>
                <a:schemeClr val="bg1"/>
              </a:solidFill>
              <a:latin typeface="Arial Narrow" panose="020B0606020202030204" pitchFamily="34" charset="0"/>
            </a:endParaRPr>
          </a:p>
        </p:txBody>
      </p:sp>
      <p:sp>
        <p:nvSpPr>
          <p:cNvPr id="13" name="TextBox 12">
            <a:extLst>
              <a:ext uri="{FF2B5EF4-FFF2-40B4-BE49-F238E27FC236}">
                <a16:creationId xmlns:a16="http://schemas.microsoft.com/office/drawing/2014/main" id="{03B60792-1FCE-4995-BFC8-DFFA7CCF7548}"/>
              </a:ext>
            </a:extLst>
          </p:cNvPr>
          <p:cNvSpPr txBox="1"/>
          <p:nvPr/>
        </p:nvSpPr>
        <p:spPr>
          <a:xfrm>
            <a:off x="409604" y="977568"/>
            <a:ext cx="6331764" cy="1261884"/>
          </a:xfrm>
          <a:prstGeom prst="rect">
            <a:avLst/>
          </a:prstGeom>
          <a:noFill/>
        </p:spPr>
        <p:txBody>
          <a:bodyPr wrap="square" rtlCol="0">
            <a:spAutoFit/>
          </a:bodyPr>
          <a:lstStyle/>
          <a:p>
            <a:r>
              <a:rPr lang="en-AU" sz="1600" b="1" dirty="0">
                <a:latin typeface="Arial Narrow" panose="020B0606020202030204" pitchFamily="34" charset="0"/>
              </a:rPr>
              <a:t>Zoning </a:t>
            </a:r>
          </a:p>
          <a:p>
            <a:r>
              <a:rPr lang="en-AU" sz="1200" i="1" dirty="0">
                <a:latin typeface="Arial Narrow" panose="020B0606020202030204" pitchFamily="34" charset="0"/>
              </a:rPr>
              <a:t>Zoning</a:t>
            </a:r>
            <a:r>
              <a:rPr lang="en-AU" sz="1200" dirty="0">
                <a:latin typeface="Arial Narrow" panose="020B0606020202030204" pitchFamily="34" charset="0"/>
              </a:rPr>
              <a:t> is a management strategy that divides a Marine Park into zones, with different rules for each zone.</a:t>
            </a:r>
            <a:br>
              <a:rPr lang="en-AU" sz="1200" dirty="0">
                <a:latin typeface="Arial Narrow" panose="020B0606020202030204" pitchFamily="34" charset="0"/>
              </a:rPr>
            </a:br>
            <a:r>
              <a:rPr lang="en-AU" sz="1200" dirty="0">
                <a:latin typeface="Arial Narrow" panose="020B0606020202030204" pitchFamily="34" charset="0"/>
              </a:rPr>
              <a:t>It was initially applied to the Great Barrier Reef (GBR) in 1981 and is now widely regarded as the </a:t>
            </a:r>
            <a:br>
              <a:rPr lang="en-AU" sz="1200" dirty="0">
                <a:latin typeface="Arial Narrow" panose="020B0606020202030204" pitchFamily="34" charset="0"/>
              </a:rPr>
            </a:br>
            <a:r>
              <a:rPr lang="en-AU" sz="1200" dirty="0">
                <a:latin typeface="Arial Narrow" panose="020B0606020202030204" pitchFamily="34" charset="0"/>
              </a:rPr>
              <a:t>cornerstone of GBR management</a:t>
            </a:r>
            <a:r>
              <a:rPr lang="en-AU" sz="1200" baseline="30000" dirty="0">
                <a:latin typeface="Arial Narrow" panose="020B0606020202030204" pitchFamily="34" charset="0"/>
              </a:rPr>
              <a:t>[1]</a:t>
            </a:r>
            <a:r>
              <a:rPr lang="en-AU" sz="1200" dirty="0">
                <a:latin typeface="Arial Narrow" panose="020B0606020202030204" pitchFamily="34" charset="0"/>
              </a:rPr>
              <a:t>. It is interesting to note that many of the original GBR zone names are colloquially known by their colour as depicted on a zoning map</a:t>
            </a:r>
            <a:r>
              <a:rPr lang="en-AU" sz="1200" baseline="30000" dirty="0">
                <a:latin typeface="Arial Narrow" panose="020B0606020202030204" pitchFamily="34" charset="0"/>
              </a:rPr>
              <a:t>[1]</a:t>
            </a:r>
            <a:r>
              <a:rPr lang="en-AU" sz="1200" dirty="0">
                <a:latin typeface="Arial Narrow" panose="020B0606020202030204" pitchFamily="34" charset="0"/>
              </a:rPr>
              <a:t>. E.g. the </a:t>
            </a:r>
            <a:r>
              <a:rPr lang="en-AU" sz="1200" i="1" dirty="0">
                <a:latin typeface="Arial Narrow" panose="020B0606020202030204" pitchFamily="34" charset="0"/>
              </a:rPr>
              <a:t>Marine National Park Zone </a:t>
            </a:r>
            <a:r>
              <a:rPr lang="en-AU" sz="1200" dirty="0">
                <a:latin typeface="Arial Narrow" panose="020B0606020202030204" pitchFamily="34" charset="0"/>
              </a:rPr>
              <a:t>is </a:t>
            </a:r>
            <a:br>
              <a:rPr lang="en-AU" sz="1200" dirty="0">
                <a:latin typeface="Arial Narrow" panose="020B0606020202030204" pitchFamily="34" charset="0"/>
              </a:rPr>
            </a:br>
            <a:r>
              <a:rPr lang="en-AU" sz="1200" dirty="0">
                <a:latin typeface="Arial Narrow" panose="020B0606020202030204" pitchFamily="34" charset="0"/>
              </a:rPr>
              <a:t>called the green zone (‘no-take’ zone) and the </a:t>
            </a:r>
            <a:r>
              <a:rPr lang="en-AU" sz="1200" i="1" dirty="0">
                <a:latin typeface="Arial Narrow" panose="020B0606020202030204" pitchFamily="34" charset="0"/>
              </a:rPr>
              <a:t>Preservation Park Zone </a:t>
            </a:r>
            <a:r>
              <a:rPr lang="en-AU" sz="1200" dirty="0">
                <a:latin typeface="Arial Narrow" panose="020B0606020202030204" pitchFamily="34" charset="0"/>
              </a:rPr>
              <a:t>is called the pink zone (‘no-go’ zone)</a:t>
            </a:r>
            <a:r>
              <a:rPr lang="en-AU" sz="1200" baseline="30000" dirty="0">
                <a:latin typeface="Arial Narrow" panose="020B0606020202030204" pitchFamily="34" charset="0"/>
              </a:rPr>
              <a:t>[2]</a:t>
            </a:r>
            <a:r>
              <a:rPr lang="en-AU" sz="1200" dirty="0">
                <a:latin typeface="Arial Narrow" panose="020B0606020202030204" pitchFamily="34" charset="0"/>
              </a:rPr>
              <a:t>. </a:t>
            </a:r>
          </a:p>
        </p:txBody>
      </p:sp>
      <p:graphicFrame>
        <p:nvGraphicFramePr>
          <p:cNvPr id="4" name="Table 3">
            <a:extLst>
              <a:ext uri="{FF2B5EF4-FFF2-40B4-BE49-F238E27FC236}">
                <a16:creationId xmlns:a16="http://schemas.microsoft.com/office/drawing/2014/main" id="{EE6E9B83-7C1F-4842-B85F-6B02F2D30DDB}"/>
              </a:ext>
            </a:extLst>
          </p:cNvPr>
          <p:cNvGraphicFramePr>
            <a:graphicFrameLocks noGrp="1"/>
          </p:cNvGraphicFramePr>
          <p:nvPr>
            <p:extLst>
              <p:ext uri="{D42A27DB-BD31-4B8C-83A1-F6EECF244321}">
                <p14:modId xmlns:p14="http://schemas.microsoft.com/office/powerpoint/2010/main" val="1477986411"/>
              </p:ext>
            </p:extLst>
          </p:nvPr>
        </p:nvGraphicFramePr>
        <p:xfrm>
          <a:off x="508863" y="2918179"/>
          <a:ext cx="5897463" cy="4304711"/>
        </p:xfrm>
        <a:graphic>
          <a:graphicData uri="http://schemas.openxmlformats.org/drawingml/2006/table">
            <a:tbl>
              <a:tblPr firstRow="1" bandRow="1">
                <a:tableStyleId>{5940675A-B579-460E-94D1-54222C63F5DA}</a:tableStyleId>
              </a:tblPr>
              <a:tblGrid>
                <a:gridCol w="1769241">
                  <a:extLst>
                    <a:ext uri="{9D8B030D-6E8A-4147-A177-3AD203B41FA5}">
                      <a16:colId xmlns:a16="http://schemas.microsoft.com/office/drawing/2014/main" val="1907892343"/>
                    </a:ext>
                  </a:extLst>
                </a:gridCol>
                <a:gridCol w="589746">
                  <a:extLst>
                    <a:ext uri="{9D8B030D-6E8A-4147-A177-3AD203B41FA5}">
                      <a16:colId xmlns:a16="http://schemas.microsoft.com/office/drawing/2014/main" val="3280207668"/>
                    </a:ext>
                  </a:extLst>
                </a:gridCol>
                <a:gridCol w="589746">
                  <a:extLst>
                    <a:ext uri="{9D8B030D-6E8A-4147-A177-3AD203B41FA5}">
                      <a16:colId xmlns:a16="http://schemas.microsoft.com/office/drawing/2014/main" val="1671704219"/>
                    </a:ext>
                  </a:extLst>
                </a:gridCol>
                <a:gridCol w="589746">
                  <a:extLst>
                    <a:ext uri="{9D8B030D-6E8A-4147-A177-3AD203B41FA5}">
                      <a16:colId xmlns:a16="http://schemas.microsoft.com/office/drawing/2014/main" val="289523756"/>
                    </a:ext>
                  </a:extLst>
                </a:gridCol>
                <a:gridCol w="589746">
                  <a:extLst>
                    <a:ext uri="{9D8B030D-6E8A-4147-A177-3AD203B41FA5}">
                      <a16:colId xmlns:a16="http://schemas.microsoft.com/office/drawing/2014/main" val="2068609770"/>
                    </a:ext>
                  </a:extLst>
                </a:gridCol>
                <a:gridCol w="589746">
                  <a:extLst>
                    <a:ext uri="{9D8B030D-6E8A-4147-A177-3AD203B41FA5}">
                      <a16:colId xmlns:a16="http://schemas.microsoft.com/office/drawing/2014/main" val="890434722"/>
                    </a:ext>
                  </a:extLst>
                </a:gridCol>
                <a:gridCol w="589746">
                  <a:extLst>
                    <a:ext uri="{9D8B030D-6E8A-4147-A177-3AD203B41FA5}">
                      <a16:colId xmlns:a16="http://schemas.microsoft.com/office/drawing/2014/main" val="430702840"/>
                    </a:ext>
                  </a:extLst>
                </a:gridCol>
                <a:gridCol w="589746">
                  <a:extLst>
                    <a:ext uri="{9D8B030D-6E8A-4147-A177-3AD203B41FA5}">
                      <a16:colId xmlns:a16="http://schemas.microsoft.com/office/drawing/2014/main" val="4200794302"/>
                    </a:ext>
                  </a:extLst>
                </a:gridCol>
              </a:tblGrid>
              <a:tr h="523430">
                <a:tc>
                  <a:txBody>
                    <a:bodyPr/>
                    <a:lstStyle/>
                    <a:p>
                      <a:r>
                        <a:rPr lang="en-AU" sz="1050" b="1" dirty="0">
                          <a:latin typeface="Arial Narrow" panose="020B0606020202030204" pitchFamily="34" charset="0"/>
                        </a:rPr>
                        <a:t>Activities Guide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en-AU" sz="800" dirty="0">
                          <a:latin typeface="Arial Narrow" panose="020B0606020202030204" pitchFamily="34" charset="0"/>
                        </a:rPr>
                        <a:t>General Use Zone </a:t>
                      </a:r>
                    </a:p>
                    <a:p>
                      <a:pPr algn="ctr"/>
                      <a:endParaRPr lang="en-AU" sz="800" dirty="0">
                        <a:latin typeface="Arial Narrow" panose="020B0606020202030204" pitchFamily="34" charset="0"/>
                      </a:endParaRPr>
                    </a:p>
                    <a:p>
                      <a:pPr algn="ctr"/>
                      <a:r>
                        <a:rPr lang="en-AU" sz="800" dirty="0">
                          <a:latin typeface="Arial Narrow" panose="020B0606020202030204" pitchFamily="34" charset="0"/>
                        </a:rPr>
                        <a:t>(light Blue)</a:t>
                      </a:r>
                    </a:p>
                  </a:txBody>
                  <a:tcPr>
                    <a:lnL w="12700" cap="flat" cmpd="sng" algn="ctr">
                      <a:solidFill>
                        <a:schemeClr val="tx1"/>
                      </a:solidFill>
                      <a:prstDash val="solid"/>
                      <a:round/>
                      <a:headEnd type="none" w="med" len="med"/>
                      <a:tailEnd type="none" w="med" len="med"/>
                    </a:lnL>
                    <a:solidFill>
                      <a:schemeClr val="bg1">
                        <a:lumMod val="95000"/>
                      </a:schemeClr>
                    </a:solidFill>
                  </a:tcPr>
                </a:tc>
                <a:tc>
                  <a:txBody>
                    <a:bodyPr/>
                    <a:lstStyle/>
                    <a:p>
                      <a:pPr algn="ctr"/>
                      <a:r>
                        <a:rPr lang="en-AU" sz="800" dirty="0">
                          <a:latin typeface="Arial Narrow" panose="020B0606020202030204" pitchFamily="34" charset="0"/>
                        </a:rPr>
                        <a:t>Habitat Protection Zone (Blue)</a:t>
                      </a:r>
                    </a:p>
                  </a:txBody>
                  <a:tcPr>
                    <a:lnR w="12700" cap="flat" cmpd="sng" algn="ctr">
                      <a:solidFill>
                        <a:schemeClr val="tx1"/>
                      </a:solidFill>
                      <a:prstDash val="solid"/>
                      <a:round/>
                      <a:headEnd type="none" w="med" len="med"/>
                      <a:tailEnd type="none" w="med" len="med"/>
                    </a:lnR>
                    <a:solidFill>
                      <a:schemeClr val="bg1">
                        <a:lumMod val="85000"/>
                      </a:schemeClr>
                    </a:solidFill>
                  </a:tcPr>
                </a:tc>
                <a:tc>
                  <a:txBody>
                    <a:bodyPr/>
                    <a:lstStyle/>
                    <a:p>
                      <a:pPr algn="ctr"/>
                      <a:endParaRPr lang="en-AU" sz="800" dirty="0">
                        <a:latin typeface="Arial Narrow" panose="020B0606020202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a:r>
                        <a:rPr lang="en-AU" sz="800" dirty="0">
                          <a:solidFill>
                            <a:schemeClr val="bg1"/>
                          </a:solidFill>
                          <a:latin typeface="Arial Narrow" panose="020B0606020202030204" pitchFamily="34" charset="0"/>
                        </a:rPr>
                        <a:t>Buffer Zone </a:t>
                      </a:r>
                    </a:p>
                    <a:p>
                      <a:pPr algn="ctr"/>
                      <a:endParaRPr lang="en-AU" sz="800" dirty="0">
                        <a:solidFill>
                          <a:schemeClr val="bg1"/>
                        </a:solidFill>
                        <a:latin typeface="Arial Narrow" panose="020B0606020202030204" pitchFamily="34" charset="0"/>
                      </a:endParaRPr>
                    </a:p>
                    <a:p>
                      <a:pPr algn="ctr"/>
                      <a:r>
                        <a:rPr lang="en-AU" sz="800" dirty="0">
                          <a:solidFill>
                            <a:schemeClr val="bg1"/>
                          </a:solidFill>
                          <a:latin typeface="Arial Narrow" panose="020B0606020202030204" pitchFamily="34" charset="0"/>
                        </a:rPr>
                        <a:t>(Brown)</a:t>
                      </a:r>
                    </a:p>
                  </a:txBody>
                  <a:tcPr>
                    <a:lnL w="12700" cap="flat" cmpd="sng" algn="ctr">
                      <a:solidFill>
                        <a:schemeClr val="tx1"/>
                      </a:solidFill>
                      <a:prstDash val="solid"/>
                      <a:round/>
                      <a:headEnd type="none" w="med" len="med"/>
                      <a:tailEnd type="none" w="med" len="med"/>
                    </a:lnL>
                    <a:solidFill>
                      <a:schemeClr val="bg1">
                        <a:lumMod val="65000"/>
                      </a:schemeClr>
                    </a:solidFill>
                  </a:tcPr>
                </a:tc>
                <a:tc>
                  <a:txBody>
                    <a:bodyPr/>
                    <a:lstStyle/>
                    <a:p>
                      <a:pPr algn="ctr"/>
                      <a:r>
                        <a:rPr lang="en-AU" sz="800" dirty="0">
                          <a:solidFill>
                            <a:schemeClr val="bg1"/>
                          </a:solidFill>
                          <a:latin typeface="Arial Narrow" panose="020B0606020202030204" pitchFamily="34" charset="0"/>
                        </a:rPr>
                        <a:t>Scientific Research Zone (Orange)</a:t>
                      </a:r>
                    </a:p>
                  </a:txBody>
                  <a:tcPr>
                    <a:solidFill>
                      <a:schemeClr val="bg1">
                        <a:lumMod val="50000"/>
                      </a:schemeClr>
                    </a:solidFill>
                  </a:tcPr>
                </a:tc>
                <a:tc>
                  <a:txBody>
                    <a:bodyPr/>
                    <a:lstStyle/>
                    <a:p>
                      <a:pPr algn="ctr"/>
                      <a:r>
                        <a:rPr lang="en-AU" sz="800" dirty="0">
                          <a:solidFill>
                            <a:schemeClr val="bg1"/>
                          </a:solidFill>
                          <a:latin typeface="Arial Narrow" panose="020B0606020202030204" pitchFamily="34" charset="0"/>
                        </a:rPr>
                        <a:t>Marine National Park Zone (Green)</a:t>
                      </a:r>
                    </a:p>
                  </a:txBody>
                  <a:tcPr>
                    <a:solidFill>
                      <a:schemeClr val="tx1">
                        <a:lumMod val="50000"/>
                        <a:lumOff val="50000"/>
                      </a:schemeClr>
                    </a:solidFill>
                  </a:tcPr>
                </a:tc>
                <a:tc>
                  <a:txBody>
                    <a:bodyPr/>
                    <a:lstStyle/>
                    <a:p>
                      <a:endParaRPr lang="en-AU" sz="800" dirty="0">
                        <a:solidFill>
                          <a:schemeClr val="bg1"/>
                        </a:solidFill>
                        <a:latin typeface="Arial Narrow" panose="020B0606020202030204" pitchFamily="34" charset="0"/>
                      </a:endParaRPr>
                    </a:p>
                  </a:txBody>
                  <a:tcPr>
                    <a:solidFill>
                      <a:schemeClr val="tx1">
                        <a:lumMod val="65000"/>
                        <a:lumOff val="35000"/>
                      </a:schemeClr>
                    </a:solidFill>
                  </a:tcPr>
                </a:tc>
                <a:extLst>
                  <a:ext uri="{0D108BD9-81ED-4DB2-BD59-A6C34878D82A}">
                    <a16:rowId xmlns:a16="http://schemas.microsoft.com/office/drawing/2014/main" val="2777293269"/>
                  </a:ext>
                </a:extLst>
              </a:tr>
              <a:tr h="220391">
                <a:tc>
                  <a:txBody>
                    <a:bodyPr/>
                    <a:lstStyle/>
                    <a:p>
                      <a:r>
                        <a:rPr lang="en-AU" sz="800" b="1" dirty="0">
                          <a:latin typeface="Arial Narrow" panose="020B0606020202030204" pitchFamily="34" charset="0"/>
                        </a:rPr>
                        <a:t>Aquaculture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indent="0" algn="ctr">
                        <a:buFont typeface="Wingdings" panose="05000000000000000000" pitchFamily="2" charset="2"/>
                        <a:buNone/>
                      </a:pPr>
                      <a:r>
                        <a:rPr lang="en-AU" sz="1000" dirty="0">
                          <a:solidFill>
                            <a:schemeClr val="tx1"/>
                          </a:solidFill>
                          <a:latin typeface="Arial Narrow" panose="020B0606020202030204" pitchFamily="34" charset="0"/>
                        </a:rPr>
                        <a:t>Permit</a:t>
                      </a:r>
                    </a:p>
                  </a:txBody>
                  <a:tcPr>
                    <a:lnL w="12700" cap="flat" cmpd="sng" algn="ctr">
                      <a:solidFill>
                        <a:schemeClr val="tx1"/>
                      </a:solidFill>
                      <a:prstDash val="solid"/>
                      <a:round/>
                      <a:headEnd type="none" w="med" len="med"/>
                      <a:tailEnd type="none" w="med" len="med"/>
                    </a:lnL>
                  </a:tcPr>
                </a:tc>
                <a:tc>
                  <a:txBody>
                    <a:bodyPr/>
                    <a:lstStyle/>
                    <a:p>
                      <a:pPr marL="0" indent="0" algn="ctr">
                        <a:buFont typeface="Wingdings" panose="05000000000000000000" pitchFamily="2" charset="2"/>
                        <a:buNone/>
                      </a:pPr>
                      <a:r>
                        <a:rPr lang="en-AU" sz="1000" dirty="0">
                          <a:solidFill>
                            <a:schemeClr val="tx1"/>
                          </a:solidFill>
                          <a:latin typeface="Arial Narrow" panose="020B0606020202030204" pitchFamily="34" charset="0"/>
                        </a:rPr>
                        <a:t>Permit </a:t>
                      </a:r>
                    </a:p>
                  </a:txBody>
                  <a:tcPr/>
                </a:tc>
                <a:tc>
                  <a:txBody>
                    <a:bodyPr/>
                    <a:lstStyle/>
                    <a:p>
                      <a:pPr algn="ctr"/>
                      <a:r>
                        <a:rPr lang="en-AU" sz="1000" dirty="0">
                          <a:solidFill>
                            <a:schemeClr val="tx1"/>
                          </a:solidFill>
                          <a:latin typeface="Arial Narrow" panose="020B0606020202030204" pitchFamily="34" charset="0"/>
                        </a:rPr>
                        <a:t>Permit</a:t>
                      </a:r>
                    </a:p>
                  </a:txBody>
                  <a:tcPr>
                    <a:lnT w="12700" cap="flat" cmpd="sng" algn="ctr">
                      <a:solidFill>
                        <a:schemeClr val="tx1"/>
                      </a:solidFill>
                      <a:prstDash val="solid"/>
                      <a:round/>
                      <a:headEnd type="none" w="med" len="med"/>
                      <a:tailEnd type="none" w="med" len="med"/>
                    </a:lnT>
                  </a:tcPr>
                </a:tc>
                <a:tc>
                  <a:txBody>
                    <a:bodyPr/>
                    <a:lstStyle/>
                    <a:p>
                      <a:pPr algn="ctr"/>
                      <a:r>
                        <a:rPr lang="en-AU" sz="1000" dirty="0">
                          <a:solidFill>
                            <a:schemeClr val="tx1"/>
                          </a:solidFill>
                          <a:latin typeface="Arial Narrow" panose="020B0606020202030204" pitchFamily="34" charset="0"/>
                        </a:rPr>
                        <a:t>X</a:t>
                      </a:r>
                    </a:p>
                  </a:txBody>
                  <a:tcPr/>
                </a:tc>
                <a:tc>
                  <a:txBody>
                    <a:bodyPr/>
                    <a:lstStyle/>
                    <a:p>
                      <a:pPr algn="ctr"/>
                      <a:r>
                        <a:rPr lang="en-AU" sz="1000" dirty="0">
                          <a:solidFill>
                            <a:schemeClr val="tx1"/>
                          </a:solidFill>
                          <a:latin typeface="Arial Narrow" panose="020B0606020202030204" pitchFamily="34" charset="0"/>
                        </a:rPr>
                        <a:t>X</a:t>
                      </a:r>
                    </a:p>
                  </a:txBody>
                  <a:tcPr/>
                </a:tc>
                <a:tc>
                  <a:txBody>
                    <a:bodyPr/>
                    <a:lstStyle/>
                    <a:p>
                      <a:pPr algn="ctr"/>
                      <a:r>
                        <a:rPr lang="en-AU" sz="1000" dirty="0">
                          <a:solidFill>
                            <a:schemeClr val="tx1"/>
                          </a:solidFill>
                          <a:latin typeface="Arial Narrow" panose="020B0606020202030204" pitchFamily="34" charset="0"/>
                        </a:rPr>
                        <a:t>X</a:t>
                      </a:r>
                    </a:p>
                  </a:txBody>
                  <a:tcPr/>
                </a:tc>
                <a:tc>
                  <a:txBody>
                    <a:bodyPr/>
                    <a:lstStyle/>
                    <a:p>
                      <a:pPr algn="ctr"/>
                      <a:r>
                        <a:rPr lang="en-AU" sz="1000" dirty="0">
                          <a:solidFill>
                            <a:schemeClr val="tx1"/>
                          </a:solidFill>
                          <a:latin typeface="Arial Narrow" panose="020B0606020202030204" pitchFamily="34" charset="0"/>
                        </a:rPr>
                        <a:t>X</a:t>
                      </a:r>
                    </a:p>
                  </a:txBody>
                  <a:tcPr/>
                </a:tc>
                <a:extLst>
                  <a:ext uri="{0D108BD9-81ED-4DB2-BD59-A6C34878D82A}">
                    <a16:rowId xmlns:a16="http://schemas.microsoft.com/office/drawing/2014/main" val="338873111"/>
                  </a:ext>
                </a:extLst>
              </a:tr>
              <a:tr h="220391">
                <a:tc>
                  <a:txBody>
                    <a:bodyPr/>
                    <a:lstStyle/>
                    <a:p>
                      <a:r>
                        <a:rPr lang="en-AU" sz="800" b="1" dirty="0">
                          <a:latin typeface="Arial Narrow" panose="020B0606020202030204" pitchFamily="34" charset="0"/>
                        </a:rPr>
                        <a:t>Bait Netting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171450" indent="-171450" algn="ctr">
                        <a:buFont typeface="Wingdings" panose="05000000000000000000" pitchFamily="2" charset="2"/>
                        <a:buChar char="ü"/>
                      </a:pPr>
                      <a:r>
                        <a:rPr lang="en-AU" sz="800" dirty="0">
                          <a:solidFill>
                            <a:schemeClr val="tx1">
                              <a:lumMod val="65000"/>
                              <a:lumOff val="35000"/>
                            </a:schemeClr>
                          </a:solidFill>
                          <a:latin typeface="Comic Sans MS" panose="030F0702030302020204" pitchFamily="66" charset="0"/>
                        </a:rPr>
                        <a:t> </a:t>
                      </a:r>
                    </a:p>
                  </a:txBody>
                  <a:tcPr>
                    <a:lnL w="12700" cap="flat" cmpd="sng" algn="ctr">
                      <a:solidFill>
                        <a:schemeClr val="tx1"/>
                      </a:solidFill>
                      <a:prstDash val="solid"/>
                      <a:round/>
                      <a:headEnd type="none" w="med" len="med"/>
                      <a:tailEnd type="none" w="med" len="med"/>
                    </a:lnL>
                  </a:tcPr>
                </a:tc>
                <a:tc>
                  <a:txBody>
                    <a:bodyPr/>
                    <a:lstStyle/>
                    <a:p>
                      <a:pPr marL="171450" indent="-171450" algn="ctr">
                        <a:buFont typeface="Wingdings" panose="05000000000000000000" pitchFamily="2" charset="2"/>
                        <a:buChar char="ü"/>
                      </a:pPr>
                      <a:r>
                        <a:rPr lang="en-AU" sz="800" dirty="0">
                          <a:solidFill>
                            <a:schemeClr val="tx1">
                              <a:lumMod val="65000"/>
                              <a:lumOff val="35000"/>
                            </a:schemeClr>
                          </a:solidFill>
                          <a:latin typeface="Comic Sans MS" panose="030F0702030302020204" pitchFamily="66" charset="0"/>
                        </a:rPr>
                        <a:t> </a:t>
                      </a:r>
                    </a:p>
                  </a:txBody>
                  <a:tcPr/>
                </a:tc>
                <a:tc>
                  <a:txBody>
                    <a:bodyPr/>
                    <a:lstStyle/>
                    <a:p>
                      <a:pPr marL="171450" indent="-171450" algn="ctr">
                        <a:buFont typeface="Wingdings" panose="05000000000000000000" pitchFamily="2" charset="2"/>
                        <a:buChar char="ü"/>
                      </a:pPr>
                      <a:r>
                        <a:rPr lang="en-AU" sz="800" dirty="0">
                          <a:solidFill>
                            <a:schemeClr val="tx1">
                              <a:lumMod val="65000"/>
                              <a:lumOff val="35000"/>
                            </a:schemeClr>
                          </a:solidFill>
                          <a:latin typeface="Comic Sans MS" panose="030F0702030302020204" pitchFamily="66" charset="0"/>
                        </a:rPr>
                        <a:t> </a:t>
                      </a:r>
                    </a:p>
                  </a:txBody>
                  <a:tcPr/>
                </a:tc>
                <a:tc>
                  <a:txBody>
                    <a:bodyPr/>
                    <a:lstStyle/>
                    <a:p>
                      <a:pPr algn="ctr"/>
                      <a:r>
                        <a:rPr lang="en-AU" sz="800" dirty="0">
                          <a:solidFill>
                            <a:schemeClr val="tx1">
                              <a:lumMod val="65000"/>
                              <a:lumOff val="35000"/>
                            </a:schemeClr>
                          </a:solidFill>
                          <a:latin typeface="Comic Sans MS" panose="030F0702030302020204" pitchFamily="66" charset="0"/>
                        </a:rPr>
                        <a:t>X</a:t>
                      </a:r>
                    </a:p>
                  </a:txBody>
                  <a:tcPr/>
                </a:tc>
                <a:tc>
                  <a:txBody>
                    <a:bodyPr/>
                    <a:lstStyle/>
                    <a:p>
                      <a:pPr algn="ctr"/>
                      <a:r>
                        <a:rPr lang="en-AU" sz="800" dirty="0">
                          <a:solidFill>
                            <a:schemeClr val="tx1">
                              <a:lumMod val="65000"/>
                              <a:lumOff val="35000"/>
                            </a:schemeClr>
                          </a:solidFill>
                          <a:latin typeface="Comic Sans MS" panose="030F0702030302020204" pitchFamily="66" charset="0"/>
                        </a:rPr>
                        <a:t>X</a:t>
                      </a:r>
                    </a:p>
                  </a:txBody>
                  <a:tcPr/>
                </a:tc>
                <a:tc>
                  <a:txBody>
                    <a:bodyPr/>
                    <a:lstStyle/>
                    <a:p>
                      <a:pPr algn="ctr"/>
                      <a:r>
                        <a:rPr lang="en-AU" sz="800" dirty="0">
                          <a:solidFill>
                            <a:schemeClr val="tx1">
                              <a:lumMod val="65000"/>
                              <a:lumOff val="35000"/>
                            </a:schemeClr>
                          </a:solidFill>
                          <a:latin typeface="Comic Sans MS" panose="030F0702030302020204" pitchFamily="66" charset="0"/>
                        </a:rPr>
                        <a:t>X</a:t>
                      </a:r>
                    </a:p>
                  </a:txBody>
                  <a:tcPr/>
                </a:tc>
                <a:tc>
                  <a:txBody>
                    <a:bodyPr/>
                    <a:lstStyle/>
                    <a:p>
                      <a:pPr algn="ctr"/>
                      <a:r>
                        <a:rPr lang="en-AU" sz="800" dirty="0">
                          <a:solidFill>
                            <a:schemeClr val="tx1">
                              <a:lumMod val="65000"/>
                              <a:lumOff val="35000"/>
                            </a:schemeClr>
                          </a:solidFill>
                          <a:latin typeface="Comic Sans MS" panose="030F0702030302020204" pitchFamily="66" charset="0"/>
                        </a:rPr>
                        <a:t>X</a:t>
                      </a:r>
                    </a:p>
                  </a:txBody>
                  <a:tcPr/>
                </a:tc>
                <a:extLst>
                  <a:ext uri="{0D108BD9-81ED-4DB2-BD59-A6C34878D82A}">
                    <a16:rowId xmlns:a16="http://schemas.microsoft.com/office/drawing/2014/main" val="922524270"/>
                  </a:ext>
                </a:extLst>
              </a:tr>
              <a:tr h="192842">
                <a:tc>
                  <a:txBody>
                    <a:bodyPr/>
                    <a:lstStyle/>
                    <a:p>
                      <a:r>
                        <a:rPr lang="en-AU" sz="800" b="1" dirty="0">
                          <a:latin typeface="Arial Narrow" panose="020B0606020202030204" pitchFamily="34" charset="0"/>
                        </a:rPr>
                        <a:t>Boating, diving, photography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171450" indent="-171450" algn="ctr">
                        <a:buFont typeface="Wingdings" panose="05000000000000000000" pitchFamily="2" charset="2"/>
                        <a:buChar char="ü"/>
                      </a:pPr>
                      <a:r>
                        <a:rPr lang="en-AU" sz="800" dirty="0">
                          <a:solidFill>
                            <a:schemeClr val="tx1">
                              <a:lumMod val="65000"/>
                              <a:lumOff val="35000"/>
                            </a:schemeClr>
                          </a:solidFill>
                          <a:latin typeface="Comic Sans MS" panose="030F0702030302020204" pitchFamily="66" charset="0"/>
                        </a:rPr>
                        <a:t> </a:t>
                      </a:r>
                    </a:p>
                  </a:txBody>
                  <a:tcPr>
                    <a:lnL w="12700" cap="flat" cmpd="sng" algn="ctr">
                      <a:solidFill>
                        <a:schemeClr val="tx1"/>
                      </a:solidFill>
                      <a:prstDash val="solid"/>
                      <a:round/>
                      <a:headEnd type="none" w="med" len="med"/>
                      <a:tailEnd type="none" w="med" len="med"/>
                    </a:lnL>
                  </a:tcPr>
                </a:tc>
                <a:tc>
                  <a:txBody>
                    <a:bodyPr/>
                    <a:lstStyle/>
                    <a:p>
                      <a:pPr marL="171450" indent="-171450" algn="ctr">
                        <a:buFont typeface="Wingdings" panose="05000000000000000000" pitchFamily="2" charset="2"/>
                        <a:buChar char="ü"/>
                      </a:pPr>
                      <a:r>
                        <a:rPr lang="en-AU" sz="800" dirty="0">
                          <a:solidFill>
                            <a:schemeClr val="tx1">
                              <a:lumMod val="65000"/>
                              <a:lumOff val="35000"/>
                            </a:schemeClr>
                          </a:solidFill>
                          <a:latin typeface="Comic Sans MS" panose="030F0702030302020204" pitchFamily="66" charset="0"/>
                        </a:rPr>
                        <a:t> </a:t>
                      </a:r>
                    </a:p>
                  </a:txBody>
                  <a:tcPr/>
                </a:tc>
                <a:tc>
                  <a:txBody>
                    <a:bodyPr/>
                    <a:lstStyle/>
                    <a:p>
                      <a:pPr marL="171450" indent="-171450" algn="ctr">
                        <a:buFont typeface="Wingdings" panose="05000000000000000000" pitchFamily="2" charset="2"/>
                        <a:buChar char="ü"/>
                      </a:pPr>
                      <a:r>
                        <a:rPr lang="en-AU" sz="800" dirty="0">
                          <a:solidFill>
                            <a:schemeClr val="tx1">
                              <a:lumMod val="65000"/>
                              <a:lumOff val="35000"/>
                            </a:schemeClr>
                          </a:solidFill>
                          <a:latin typeface="Comic Sans MS" panose="030F0702030302020204" pitchFamily="66" charset="0"/>
                        </a:rPr>
                        <a:t> </a:t>
                      </a:r>
                    </a:p>
                  </a:txBody>
                  <a:tcPr/>
                </a:tc>
                <a:tc>
                  <a:txBody>
                    <a:bodyPr/>
                    <a:lstStyle/>
                    <a:p>
                      <a:pPr marL="171450" indent="-171450" algn="ctr">
                        <a:buFont typeface="Wingdings" panose="05000000000000000000" pitchFamily="2" charset="2"/>
                        <a:buChar char="ü"/>
                      </a:pPr>
                      <a:r>
                        <a:rPr lang="en-AU" sz="800" dirty="0">
                          <a:solidFill>
                            <a:schemeClr val="tx1">
                              <a:lumMod val="65000"/>
                              <a:lumOff val="35000"/>
                            </a:schemeClr>
                          </a:solidFill>
                          <a:latin typeface="Comic Sans MS" panose="030F0702030302020204" pitchFamily="66" charset="0"/>
                        </a:rPr>
                        <a:t> </a:t>
                      </a:r>
                    </a:p>
                  </a:txBody>
                  <a:tcPr/>
                </a:tc>
                <a:tc>
                  <a:txBody>
                    <a:bodyPr/>
                    <a:lstStyle/>
                    <a:p>
                      <a:pPr marL="171450" indent="-171450" algn="ctr">
                        <a:buFont typeface="Wingdings" panose="05000000000000000000" pitchFamily="2" charset="2"/>
                        <a:buChar char="ü"/>
                      </a:pPr>
                      <a:r>
                        <a:rPr lang="en-AU" sz="800" dirty="0">
                          <a:solidFill>
                            <a:schemeClr val="tx1">
                              <a:lumMod val="65000"/>
                              <a:lumOff val="35000"/>
                            </a:schemeClr>
                          </a:solidFill>
                          <a:latin typeface="Comic Sans MS" panose="030F0702030302020204" pitchFamily="66" charset="0"/>
                        </a:rPr>
                        <a:t> </a:t>
                      </a:r>
                    </a:p>
                  </a:txBody>
                  <a:tcPr/>
                </a:tc>
                <a:tc>
                  <a:txBody>
                    <a:bodyPr/>
                    <a:lstStyle/>
                    <a:p>
                      <a:pPr marL="171450" indent="-171450" algn="ctr">
                        <a:buFont typeface="Wingdings" panose="05000000000000000000" pitchFamily="2" charset="2"/>
                        <a:buChar char="ü"/>
                      </a:pPr>
                      <a:r>
                        <a:rPr lang="en-AU" sz="800" dirty="0">
                          <a:solidFill>
                            <a:schemeClr val="tx1">
                              <a:lumMod val="65000"/>
                              <a:lumOff val="35000"/>
                            </a:schemeClr>
                          </a:solidFill>
                          <a:latin typeface="Comic Sans MS" panose="030F0702030302020204" pitchFamily="66" charset="0"/>
                        </a:rPr>
                        <a:t> </a:t>
                      </a:r>
                    </a:p>
                  </a:txBody>
                  <a:tcPr/>
                </a:tc>
                <a:tc>
                  <a:txBody>
                    <a:bodyPr/>
                    <a:lstStyle/>
                    <a:p>
                      <a:pPr algn="ctr"/>
                      <a:r>
                        <a:rPr lang="en-AU" sz="800" dirty="0">
                          <a:solidFill>
                            <a:schemeClr val="tx1">
                              <a:lumMod val="65000"/>
                              <a:lumOff val="35000"/>
                            </a:schemeClr>
                          </a:solidFill>
                          <a:latin typeface="Comic Sans MS" panose="030F0702030302020204" pitchFamily="66" charset="0"/>
                        </a:rPr>
                        <a:t>X</a:t>
                      </a:r>
                    </a:p>
                  </a:txBody>
                  <a:tcPr/>
                </a:tc>
                <a:extLst>
                  <a:ext uri="{0D108BD9-81ED-4DB2-BD59-A6C34878D82A}">
                    <a16:rowId xmlns:a16="http://schemas.microsoft.com/office/drawing/2014/main" val="1290680875"/>
                  </a:ext>
                </a:extLst>
              </a:tr>
              <a:tr h="192842">
                <a:tc>
                  <a:txBody>
                    <a:bodyPr/>
                    <a:lstStyle/>
                    <a:p>
                      <a:r>
                        <a:rPr lang="en-AU" sz="800" b="1" dirty="0">
                          <a:latin typeface="Arial Narrow" panose="020B0606020202030204" pitchFamily="34" charset="0"/>
                        </a:rPr>
                        <a:t>Crabbing (trapping)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171450" indent="-171450" algn="ctr">
                        <a:buFont typeface="Wingdings" panose="05000000000000000000" pitchFamily="2" charset="2"/>
                        <a:buChar char="ü"/>
                      </a:pPr>
                      <a:r>
                        <a:rPr lang="en-AU" sz="800" dirty="0">
                          <a:solidFill>
                            <a:schemeClr val="tx1">
                              <a:lumMod val="65000"/>
                              <a:lumOff val="35000"/>
                            </a:schemeClr>
                          </a:solidFill>
                          <a:latin typeface="Comic Sans MS" panose="030F0702030302020204" pitchFamily="66" charset="0"/>
                        </a:rPr>
                        <a:t> </a:t>
                      </a:r>
                    </a:p>
                  </a:txBody>
                  <a:tcPr>
                    <a:lnL w="12700" cap="flat" cmpd="sng" algn="ctr">
                      <a:solidFill>
                        <a:schemeClr val="tx1"/>
                      </a:solidFill>
                      <a:prstDash val="solid"/>
                      <a:round/>
                      <a:headEnd type="none" w="med" len="med"/>
                      <a:tailEnd type="none" w="med" len="med"/>
                    </a:lnL>
                  </a:tcPr>
                </a:tc>
                <a:tc>
                  <a:txBody>
                    <a:bodyPr/>
                    <a:lstStyle/>
                    <a:p>
                      <a:pPr marL="171450" indent="-171450" algn="ctr">
                        <a:buFont typeface="Wingdings" panose="05000000000000000000" pitchFamily="2" charset="2"/>
                        <a:buChar char="ü"/>
                      </a:pPr>
                      <a:r>
                        <a:rPr lang="en-AU" sz="800" dirty="0">
                          <a:solidFill>
                            <a:schemeClr val="tx1">
                              <a:lumMod val="65000"/>
                              <a:lumOff val="35000"/>
                            </a:schemeClr>
                          </a:solidFill>
                          <a:latin typeface="Comic Sans MS" panose="030F0702030302020204" pitchFamily="66" charset="0"/>
                        </a:rPr>
                        <a:t> </a:t>
                      </a:r>
                    </a:p>
                  </a:txBody>
                  <a:tcPr/>
                </a:tc>
                <a:tc>
                  <a:txBody>
                    <a:bodyPr/>
                    <a:lstStyle/>
                    <a:p>
                      <a:pPr marL="171450" indent="-171450" algn="ctr">
                        <a:buFont typeface="Wingdings" panose="05000000000000000000" pitchFamily="2" charset="2"/>
                        <a:buChar char="ü"/>
                      </a:pPr>
                      <a:r>
                        <a:rPr lang="en-AU" sz="800" dirty="0">
                          <a:solidFill>
                            <a:schemeClr val="tx1">
                              <a:lumMod val="65000"/>
                              <a:lumOff val="35000"/>
                            </a:schemeClr>
                          </a:solidFill>
                          <a:latin typeface="Comic Sans MS" panose="030F0702030302020204" pitchFamily="66" charset="0"/>
                        </a:rPr>
                        <a:t> </a:t>
                      </a:r>
                    </a:p>
                  </a:txBody>
                  <a:tcPr/>
                </a:tc>
                <a:tc>
                  <a:txBody>
                    <a:bodyPr/>
                    <a:lstStyle/>
                    <a:p>
                      <a:pPr algn="ctr"/>
                      <a:r>
                        <a:rPr lang="en-AU" sz="800" dirty="0">
                          <a:solidFill>
                            <a:schemeClr val="tx1">
                              <a:lumMod val="65000"/>
                              <a:lumOff val="35000"/>
                            </a:schemeClr>
                          </a:solidFill>
                          <a:latin typeface="Comic Sans MS" panose="030F0702030302020204" pitchFamily="66" charset="0"/>
                        </a:rPr>
                        <a:t>X</a:t>
                      </a:r>
                    </a:p>
                  </a:txBody>
                  <a:tcPr/>
                </a:tc>
                <a:tc>
                  <a:txBody>
                    <a:bodyPr/>
                    <a:lstStyle/>
                    <a:p>
                      <a:pPr algn="ctr"/>
                      <a:r>
                        <a:rPr lang="en-AU" sz="800" dirty="0">
                          <a:solidFill>
                            <a:schemeClr val="tx1">
                              <a:lumMod val="65000"/>
                              <a:lumOff val="35000"/>
                            </a:schemeClr>
                          </a:solidFill>
                          <a:latin typeface="Comic Sans MS" panose="030F0702030302020204" pitchFamily="66" charset="0"/>
                        </a:rPr>
                        <a:t>X</a:t>
                      </a:r>
                    </a:p>
                  </a:txBody>
                  <a:tcPr/>
                </a:tc>
                <a:tc>
                  <a:txBody>
                    <a:bodyPr/>
                    <a:lstStyle/>
                    <a:p>
                      <a:pPr algn="ctr"/>
                      <a:r>
                        <a:rPr lang="en-AU" sz="800" dirty="0">
                          <a:solidFill>
                            <a:schemeClr val="tx1">
                              <a:lumMod val="65000"/>
                              <a:lumOff val="35000"/>
                            </a:schemeClr>
                          </a:solidFill>
                          <a:latin typeface="Comic Sans MS" panose="030F0702030302020204" pitchFamily="66" charset="0"/>
                        </a:rPr>
                        <a:t>X</a:t>
                      </a:r>
                    </a:p>
                  </a:txBody>
                  <a:tcPr/>
                </a:tc>
                <a:tc>
                  <a:txBody>
                    <a:bodyPr/>
                    <a:lstStyle/>
                    <a:p>
                      <a:pPr algn="ctr"/>
                      <a:r>
                        <a:rPr lang="en-AU" sz="800" dirty="0">
                          <a:solidFill>
                            <a:schemeClr val="tx1">
                              <a:lumMod val="65000"/>
                              <a:lumOff val="35000"/>
                            </a:schemeClr>
                          </a:solidFill>
                          <a:latin typeface="Comic Sans MS" panose="030F0702030302020204" pitchFamily="66" charset="0"/>
                        </a:rPr>
                        <a:t>X</a:t>
                      </a:r>
                    </a:p>
                  </a:txBody>
                  <a:tcPr/>
                </a:tc>
                <a:extLst>
                  <a:ext uri="{0D108BD9-81ED-4DB2-BD59-A6C34878D82A}">
                    <a16:rowId xmlns:a16="http://schemas.microsoft.com/office/drawing/2014/main" val="3044319565"/>
                  </a:ext>
                </a:extLst>
              </a:tr>
              <a:tr h="275489">
                <a:tc>
                  <a:txBody>
                    <a:bodyPr/>
                    <a:lstStyle/>
                    <a:p>
                      <a:r>
                        <a:rPr lang="en-AU" sz="800" b="1" dirty="0">
                          <a:latin typeface="Arial Narrow" panose="020B0606020202030204" pitchFamily="34" charset="0"/>
                        </a:rPr>
                        <a:t>Harvest fishing </a:t>
                      </a:r>
                      <a:br>
                        <a:rPr lang="en-AU" sz="800" b="1" dirty="0">
                          <a:latin typeface="Arial Narrow" panose="020B0606020202030204" pitchFamily="34" charset="0"/>
                        </a:rPr>
                      </a:br>
                      <a:r>
                        <a:rPr lang="en-AU" sz="600" b="1" dirty="0">
                          <a:latin typeface="Arial Narrow" panose="020B0606020202030204" pitchFamily="34" charset="0"/>
                        </a:rPr>
                        <a:t>for aquarium fish, coral and beachworm</a:t>
                      </a:r>
                      <a:endParaRPr lang="en-AU" sz="800" b="1" dirty="0">
                        <a:latin typeface="Arial Narrow" panose="020B0606020202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en-AU" sz="800" dirty="0">
                          <a:solidFill>
                            <a:schemeClr val="tx1">
                              <a:lumMod val="65000"/>
                              <a:lumOff val="35000"/>
                            </a:schemeClr>
                          </a:solidFill>
                          <a:latin typeface="Comic Sans MS" panose="030F0702030302020204" pitchFamily="66" charset="0"/>
                        </a:rPr>
                        <a:t>Permit</a:t>
                      </a:r>
                    </a:p>
                  </a:txBody>
                  <a:tcPr>
                    <a:lnL w="12700" cap="flat" cmpd="sng" algn="ctr">
                      <a:solidFill>
                        <a:schemeClr val="tx1"/>
                      </a:solidFill>
                      <a:prstDash val="solid"/>
                      <a:round/>
                      <a:headEnd type="none" w="med" len="med"/>
                      <a:tailEnd type="none" w="med" len="med"/>
                    </a:lnL>
                  </a:tcPr>
                </a:tc>
                <a:tc>
                  <a:txBody>
                    <a:bodyPr/>
                    <a:lstStyle/>
                    <a:p>
                      <a:pPr algn="ctr"/>
                      <a:r>
                        <a:rPr lang="en-AU" sz="800" dirty="0">
                          <a:solidFill>
                            <a:schemeClr val="tx1">
                              <a:lumMod val="65000"/>
                              <a:lumOff val="35000"/>
                            </a:schemeClr>
                          </a:solidFill>
                          <a:latin typeface="Comic Sans MS" panose="030F0702030302020204" pitchFamily="66" charset="0"/>
                        </a:rPr>
                        <a:t>Permit</a:t>
                      </a:r>
                    </a:p>
                  </a:txBody>
                  <a:tcPr/>
                </a:tc>
                <a:tc>
                  <a:txBody>
                    <a:bodyPr/>
                    <a:lstStyle/>
                    <a:p>
                      <a:pPr algn="ctr"/>
                      <a:r>
                        <a:rPr lang="en-AU" sz="800" dirty="0">
                          <a:solidFill>
                            <a:schemeClr val="tx1">
                              <a:lumMod val="65000"/>
                              <a:lumOff val="35000"/>
                            </a:schemeClr>
                          </a:solidFill>
                          <a:latin typeface="Comic Sans MS" panose="030F0702030302020204" pitchFamily="66" charset="0"/>
                        </a:rPr>
                        <a:t>Permit</a:t>
                      </a:r>
                    </a:p>
                  </a:txBody>
                  <a:tcPr/>
                </a:tc>
                <a:tc>
                  <a:txBody>
                    <a:bodyPr/>
                    <a:lstStyle/>
                    <a:p>
                      <a:pPr algn="ctr"/>
                      <a:r>
                        <a:rPr lang="en-AU" sz="800" dirty="0">
                          <a:solidFill>
                            <a:schemeClr val="tx1">
                              <a:lumMod val="65000"/>
                              <a:lumOff val="35000"/>
                            </a:schemeClr>
                          </a:solidFill>
                          <a:latin typeface="Comic Sans MS" panose="030F0702030302020204" pitchFamily="66" charset="0"/>
                        </a:rPr>
                        <a:t>X</a:t>
                      </a:r>
                    </a:p>
                  </a:txBody>
                  <a:tcPr/>
                </a:tc>
                <a:tc>
                  <a:txBody>
                    <a:bodyPr/>
                    <a:lstStyle/>
                    <a:p>
                      <a:pPr algn="ctr"/>
                      <a:r>
                        <a:rPr lang="en-AU" sz="800" dirty="0">
                          <a:solidFill>
                            <a:schemeClr val="tx1">
                              <a:lumMod val="65000"/>
                              <a:lumOff val="35000"/>
                            </a:schemeClr>
                          </a:solidFill>
                          <a:latin typeface="Comic Sans MS" panose="030F0702030302020204" pitchFamily="66" charset="0"/>
                        </a:rPr>
                        <a:t>X</a:t>
                      </a:r>
                    </a:p>
                  </a:txBody>
                  <a:tcPr/>
                </a:tc>
                <a:tc>
                  <a:txBody>
                    <a:bodyPr/>
                    <a:lstStyle/>
                    <a:p>
                      <a:pPr algn="ctr"/>
                      <a:r>
                        <a:rPr lang="en-AU" sz="800" dirty="0">
                          <a:solidFill>
                            <a:schemeClr val="tx1">
                              <a:lumMod val="65000"/>
                              <a:lumOff val="35000"/>
                            </a:schemeClr>
                          </a:solidFill>
                          <a:latin typeface="Comic Sans MS" panose="030F0702030302020204" pitchFamily="66" charset="0"/>
                        </a:rPr>
                        <a:t>X</a:t>
                      </a:r>
                    </a:p>
                  </a:txBody>
                  <a:tcPr/>
                </a:tc>
                <a:tc>
                  <a:txBody>
                    <a:bodyPr/>
                    <a:lstStyle/>
                    <a:p>
                      <a:pPr algn="ctr"/>
                      <a:r>
                        <a:rPr lang="en-AU" sz="800" dirty="0">
                          <a:solidFill>
                            <a:schemeClr val="tx1">
                              <a:lumMod val="65000"/>
                              <a:lumOff val="35000"/>
                            </a:schemeClr>
                          </a:solidFill>
                          <a:latin typeface="Comic Sans MS" panose="030F0702030302020204" pitchFamily="66" charset="0"/>
                        </a:rPr>
                        <a:t>X</a:t>
                      </a:r>
                    </a:p>
                  </a:txBody>
                  <a:tcPr/>
                </a:tc>
                <a:extLst>
                  <a:ext uri="{0D108BD9-81ED-4DB2-BD59-A6C34878D82A}">
                    <a16:rowId xmlns:a16="http://schemas.microsoft.com/office/drawing/2014/main" val="2617838547"/>
                  </a:ext>
                </a:extLst>
              </a:tr>
              <a:tr h="275489">
                <a:tc>
                  <a:txBody>
                    <a:bodyPr/>
                    <a:lstStyle/>
                    <a:p>
                      <a:r>
                        <a:rPr lang="en-AU" sz="800" b="1" dirty="0">
                          <a:latin typeface="Arial Narrow" panose="020B0606020202030204" pitchFamily="34" charset="0"/>
                        </a:rPr>
                        <a:t>Harvest fishing </a:t>
                      </a:r>
                      <a:br>
                        <a:rPr lang="en-AU" sz="800" b="1" dirty="0">
                          <a:latin typeface="Arial Narrow" panose="020B0606020202030204" pitchFamily="34" charset="0"/>
                        </a:rPr>
                      </a:br>
                      <a:r>
                        <a:rPr lang="en-AU" sz="600" b="1" dirty="0">
                          <a:latin typeface="Arial Narrow" panose="020B0606020202030204" pitchFamily="34" charset="0"/>
                        </a:rPr>
                        <a:t>for sea cucumber, trochus, tropical rock lobster</a:t>
                      </a:r>
                      <a:endParaRPr lang="en-AU" sz="800" b="1" dirty="0">
                        <a:latin typeface="Arial Narrow" panose="020B0606020202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en-AU" sz="800" dirty="0">
                          <a:solidFill>
                            <a:schemeClr val="tx1">
                              <a:lumMod val="65000"/>
                              <a:lumOff val="35000"/>
                            </a:schemeClr>
                          </a:solidFill>
                          <a:latin typeface="Comic Sans MS" panose="030F0702030302020204" pitchFamily="66" charset="0"/>
                        </a:rPr>
                        <a:t>Permit</a:t>
                      </a:r>
                    </a:p>
                  </a:txBody>
                  <a:tcPr>
                    <a:lnL w="12700" cap="flat" cmpd="sng" algn="ctr">
                      <a:solidFill>
                        <a:schemeClr val="tx1"/>
                      </a:solidFill>
                      <a:prstDash val="solid"/>
                      <a:round/>
                      <a:headEnd type="none" w="med" len="med"/>
                      <a:tailEnd type="none" w="med" len="med"/>
                    </a:lnL>
                  </a:tcPr>
                </a:tc>
                <a:tc>
                  <a:txBody>
                    <a:bodyPr/>
                    <a:lstStyle/>
                    <a:p>
                      <a:pPr algn="ctr"/>
                      <a:r>
                        <a:rPr lang="en-AU" sz="800" dirty="0">
                          <a:solidFill>
                            <a:schemeClr val="tx1">
                              <a:lumMod val="65000"/>
                              <a:lumOff val="35000"/>
                            </a:schemeClr>
                          </a:solidFill>
                          <a:latin typeface="Comic Sans MS" panose="030F0702030302020204" pitchFamily="66" charset="0"/>
                        </a:rPr>
                        <a:t>Permit</a:t>
                      </a:r>
                    </a:p>
                  </a:txBody>
                  <a:tcPr/>
                </a:tc>
                <a:tc>
                  <a:txBody>
                    <a:bodyPr/>
                    <a:lstStyle/>
                    <a:p>
                      <a:pPr algn="ctr"/>
                      <a:r>
                        <a:rPr lang="en-AU" sz="800" dirty="0">
                          <a:solidFill>
                            <a:schemeClr val="tx1">
                              <a:lumMod val="65000"/>
                              <a:lumOff val="35000"/>
                            </a:schemeClr>
                          </a:solidFill>
                          <a:latin typeface="Comic Sans MS" panose="030F0702030302020204" pitchFamily="66" charset="0"/>
                        </a:rPr>
                        <a:t>X</a:t>
                      </a:r>
                    </a:p>
                  </a:txBody>
                  <a:tcPr/>
                </a:tc>
                <a:tc>
                  <a:txBody>
                    <a:bodyPr/>
                    <a:lstStyle/>
                    <a:p>
                      <a:pPr algn="ctr"/>
                      <a:r>
                        <a:rPr lang="en-AU" sz="800" dirty="0">
                          <a:solidFill>
                            <a:schemeClr val="tx1">
                              <a:lumMod val="65000"/>
                              <a:lumOff val="35000"/>
                            </a:schemeClr>
                          </a:solidFill>
                          <a:latin typeface="Comic Sans MS" panose="030F0702030302020204" pitchFamily="66" charset="0"/>
                        </a:rPr>
                        <a:t>X</a:t>
                      </a:r>
                    </a:p>
                  </a:txBody>
                  <a:tcPr/>
                </a:tc>
                <a:tc>
                  <a:txBody>
                    <a:bodyPr/>
                    <a:lstStyle/>
                    <a:p>
                      <a:pPr algn="ctr"/>
                      <a:r>
                        <a:rPr lang="en-AU" sz="800" dirty="0">
                          <a:solidFill>
                            <a:schemeClr val="tx1">
                              <a:lumMod val="65000"/>
                              <a:lumOff val="35000"/>
                            </a:schemeClr>
                          </a:solidFill>
                          <a:latin typeface="Comic Sans MS" panose="030F0702030302020204" pitchFamily="66" charset="0"/>
                        </a:rPr>
                        <a:t>X</a:t>
                      </a:r>
                    </a:p>
                  </a:txBody>
                  <a:tcPr/>
                </a:tc>
                <a:tc>
                  <a:txBody>
                    <a:bodyPr/>
                    <a:lstStyle/>
                    <a:p>
                      <a:pPr algn="ctr"/>
                      <a:r>
                        <a:rPr lang="en-AU" sz="800" dirty="0">
                          <a:solidFill>
                            <a:schemeClr val="tx1">
                              <a:lumMod val="65000"/>
                              <a:lumOff val="35000"/>
                            </a:schemeClr>
                          </a:solidFill>
                          <a:latin typeface="Comic Sans MS" panose="030F0702030302020204" pitchFamily="66" charset="0"/>
                        </a:rPr>
                        <a:t>X</a:t>
                      </a:r>
                    </a:p>
                  </a:txBody>
                  <a:tcPr/>
                </a:tc>
                <a:tc>
                  <a:txBody>
                    <a:bodyPr/>
                    <a:lstStyle/>
                    <a:p>
                      <a:pPr algn="ctr"/>
                      <a:r>
                        <a:rPr lang="en-AU" sz="800" dirty="0">
                          <a:solidFill>
                            <a:schemeClr val="tx1">
                              <a:lumMod val="65000"/>
                              <a:lumOff val="35000"/>
                            </a:schemeClr>
                          </a:solidFill>
                          <a:latin typeface="Comic Sans MS" panose="030F0702030302020204" pitchFamily="66" charset="0"/>
                        </a:rPr>
                        <a:t>X</a:t>
                      </a:r>
                    </a:p>
                  </a:txBody>
                  <a:tcPr/>
                </a:tc>
                <a:extLst>
                  <a:ext uri="{0D108BD9-81ED-4DB2-BD59-A6C34878D82A}">
                    <a16:rowId xmlns:a16="http://schemas.microsoft.com/office/drawing/2014/main" val="3255851737"/>
                  </a:ext>
                </a:extLst>
              </a:tr>
              <a:tr h="192842">
                <a:tc>
                  <a:txBody>
                    <a:bodyPr/>
                    <a:lstStyle/>
                    <a:p>
                      <a:r>
                        <a:rPr lang="en-AU" sz="800" b="1" dirty="0">
                          <a:latin typeface="Arial Narrow" panose="020B0606020202030204" pitchFamily="34" charset="0"/>
                        </a:rPr>
                        <a:t>Limited collecting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171450" indent="-171450" algn="ctr">
                        <a:buFont typeface="Wingdings" panose="05000000000000000000" pitchFamily="2" charset="2"/>
                        <a:buChar char="ü"/>
                      </a:pPr>
                      <a:r>
                        <a:rPr lang="en-AU" sz="800" dirty="0">
                          <a:solidFill>
                            <a:schemeClr val="tx1">
                              <a:lumMod val="65000"/>
                              <a:lumOff val="35000"/>
                            </a:schemeClr>
                          </a:solidFill>
                          <a:latin typeface="Comic Sans MS" panose="030F0702030302020204" pitchFamily="66" charset="0"/>
                        </a:rPr>
                        <a:t> </a:t>
                      </a:r>
                    </a:p>
                  </a:txBody>
                  <a:tcPr>
                    <a:lnL w="12700" cap="flat" cmpd="sng" algn="ctr">
                      <a:solidFill>
                        <a:schemeClr val="tx1"/>
                      </a:solidFill>
                      <a:prstDash val="solid"/>
                      <a:round/>
                      <a:headEnd type="none" w="med" len="med"/>
                      <a:tailEnd type="none" w="med" len="med"/>
                    </a:lnL>
                  </a:tcPr>
                </a:tc>
                <a:tc>
                  <a:txBody>
                    <a:bodyPr/>
                    <a:lstStyle/>
                    <a:p>
                      <a:pPr marL="171450" indent="-171450" algn="ctr">
                        <a:buFont typeface="Wingdings" panose="05000000000000000000" pitchFamily="2" charset="2"/>
                        <a:buChar char="ü"/>
                      </a:pPr>
                      <a:r>
                        <a:rPr lang="en-AU" sz="800" dirty="0">
                          <a:solidFill>
                            <a:schemeClr val="tx1">
                              <a:lumMod val="65000"/>
                              <a:lumOff val="35000"/>
                            </a:schemeClr>
                          </a:solidFill>
                          <a:latin typeface="Comic Sans MS" panose="030F0702030302020204" pitchFamily="66" charset="0"/>
                        </a:rPr>
                        <a:t> </a:t>
                      </a:r>
                    </a:p>
                  </a:txBody>
                  <a:tcPr/>
                </a:tc>
                <a:tc>
                  <a:txBody>
                    <a:bodyPr/>
                    <a:lstStyle/>
                    <a:p>
                      <a:pPr marL="171450" indent="-171450" algn="ctr">
                        <a:buFont typeface="Wingdings" panose="05000000000000000000" pitchFamily="2" charset="2"/>
                        <a:buChar char="ü"/>
                      </a:pPr>
                      <a:r>
                        <a:rPr lang="en-AU" sz="800" dirty="0">
                          <a:solidFill>
                            <a:schemeClr val="tx1">
                              <a:lumMod val="65000"/>
                              <a:lumOff val="35000"/>
                            </a:schemeClr>
                          </a:solidFill>
                          <a:latin typeface="Comic Sans MS" panose="030F0702030302020204" pitchFamily="66" charset="0"/>
                        </a:rPr>
                        <a:t> </a:t>
                      </a:r>
                    </a:p>
                  </a:txBody>
                  <a:tcPr/>
                </a:tc>
                <a:tc>
                  <a:txBody>
                    <a:bodyPr/>
                    <a:lstStyle/>
                    <a:p>
                      <a:pPr algn="ctr"/>
                      <a:r>
                        <a:rPr lang="en-AU" sz="800" dirty="0">
                          <a:solidFill>
                            <a:schemeClr val="tx1">
                              <a:lumMod val="65000"/>
                              <a:lumOff val="35000"/>
                            </a:schemeClr>
                          </a:solidFill>
                          <a:latin typeface="Comic Sans MS" panose="030F0702030302020204" pitchFamily="66" charset="0"/>
                        </a:rPr>
                        <a:t>X</a:t>
                      </a:r>
                    </a:p>
                  </a:txBody>
                  <a:tcPr/>
                </a:tc>
                <a:tc>
                  <a:txBody>
                    <a:bodyPr/>
                    <a:lstStyle/>
                    <a:p>
                      <a:pPr algn="ctr"/>
                      <a:r>
                        <a:rPr lang="en-AU" sz="800" dirty="0">
                          <a:solidFill>
                            <a:schemeClr val="tx1">
                              <a:lumMod val="65000"/>
                              <a:lumOff val="35000"/>
                            </a:schemeClr>
                          </a:solidFill>
                          <a:latin typeface="Comic Sans MS" panose="030F0702030302020204" pitchFamily="66" charset="0"/>
                        </a:rPr>
                        <a:t>X</a:t>
                      </a:r>
                    </a:p>
                  </a:txBody>
                  <a:tcPr/>
                </a:tc>
                <a:tc>
                  <a:txBody>
                    <a:bodyPr/>
                    <a:lstStyle/>
                    <a:p>
                      <a:pPr algn="ctr"/>
                      <a:r>
                        <a:rPr lang="en-AU" sz="800" dirty="0">
                          <a:solidFill>
                            <a:schemeClr val="tx1">
                              <a:lumMod val="65000"/>
                              <a:lumOff val="35000"/>
                            </a:schemeClr>
                          </a:solidFill>
                          <a:latin typeface="Comic Sans MS" panose="030F0702030302020204" pitchFamily="66" charset="0"/>
                        </a:rPr>
                        <a:t>X</a:t>
                      </a:r>
                    </a:p>
                  </a:txBody>
                  <a:tcPr/>
                </a:tc>
                <a:tc>
                  <a:txBody>
                    <a:bodyPr/>
                    <a:lstStyle/>
                    <a:p>
                      <a:pPr algn="ctr"/>
                      <a:r>
                        <a:rPr lang="en-AU" sz="800" dirty="0">
                          <a:solidFill>
                            <a:schemeClr val="tx1">
                              <a:lumMod val="65000"/>
                              <a:lumOff val="35000"/>
                            </a:schemeClr>
                          </a:solidFill>
                          <a:latin typeface="Comic Sans MS" panose="030F0702030302020204" pitchFamily="66" charset="0"/>
                        </a:rPr>
                        <a:t>X</a:t>
                      </a:r>
                    </a:p>
                  </a:txBody>
                  <a:tcPr/>
                </a:tc>
                <a:extLst>
                  <a:ext uri="{0D108BD9-81ED-4DB2-BD59-A6C34878D82A}">
                    <a16:rowId xmlns:a16="http://schemas.microsoft.com/office/drawing/2014/main" val="3503333351"/>
                  </a:ext>
                </a:extLst>
              </a:tr>
              <a:tr h="192842">
                <a:tc>
                  <a:txBody>
                    <a:bodyPr/>
                    <a:lstStyle/>
                    <a:p>
                      <a:r>
                        <a:rPr lang="en-AU" sz="800" b="1" dirty="0">
                          <a:latin typeface="Arial Narrow" panose="020B0606020202030204" pitchFamily="34" charset="0"/>
                        </a:rPr>
                        <a:t>Limited spearfishing (snorkel only)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171450" indent="-171450" algn="ctr">
                        <a:buFont typeface="Wingdings" panose="05000000000000000000" pitchFamily="2" charset="2"/>
                        <a:buChar char="ü"/>
                      </a:pPr>
                      <a:r>
                        <a:rPr lang="en-AU" sz="800" dirty="0">
                          <a:solidFill>
                            <a:schemeClr val="tx1">
                              <a:lumMod val="65000"/>
                              <a:lumOff val="35000"/>
                            </a:schemeClr>
                          </a:solidFill>
                          <a:latin typeface="Comic Sans MS" panose="030F0702030302020204" pitchFamily="66" charset="0"/>
                        </a:rPr>
                        <a:t> </a:t>
                      </a:r>
                    </a:p>
                  </a:txBody>
                  <a:tcPr>
                    <a:lnL w="12700" cap="flat" cmpd="sng" algn="ctr">
                      <a:solidFill>
                        <a:schemeClr val="tx1"/>
                      </a:solidFill>
                      <a:prstDash val="solid"/>
                      <a:round/>
                      <a:headEnd type="none" w="med" len="med"/>
                      <a:tailEnd type="none" w="med" len="med"/>
                    </a:lnL>
                  </a:tcPr>
                </a:tc>
                <a:tc>
                  <a:txBody>
                    <a:bodyPr/>
                    <a:lstStyle/>
                    <a:p>
                      <a:pPr marL="171450" indent="-171450" algn="ctr">
                        <a:buFont typeface="Wingdings" panose="05000000000000000000" pitchFamily="2" charset="2"/>
                        <a:buChar char="ü"/>
                      </a:pPr>
                      <a:r>
                        <a:rPr lang="en-AU" sz="800" dirty="0">
                          <a:solidFill>
                            <a:schemeClr val="tx1">
                              <a:lumMod val="65000"/>
                              <a:lumOff val="35000"/>
                            </a:schemeClr>
                          </a:solidFill>
                          <a:latin typeface="Comic Sans MS" panose="030F0702030302020204" pitchFamily="66" charset="0"/>
                        </a:rPr>
                        <a:t> </a:t>
                      </a:r>
                    </a:p>
                  </a:txBody>
                  <a:tcPr/>
                </a:tc>
                <a:tc>
                  <a:txBody>
                    <a:bodyPr/>
                    <a:lstStyle/>
                    <a:p>
                      <a:pPr marL="171450" indent="-171450" algn="ctr">
                        <a:buFont typeface="Wingdings" panose="05000000000000000000" pitchFamily="2" charset="2"/>
                        <a:buChar char="ü"/>
                      </a:pPr>
                      <a:r>
                        <a:rPr lang="en-AU" sz="800" dirty="0">
                          <a:solidFill>
                            <a:schemeClr val="tx1">
                              <a:lumMod val="65000"/>
                              <a:lumOff val="35000"/>
                            </a:schemeClr>
                          </a:solidFill>
                          <a:latin typeface="Comic Sans MS" panose="030F0702030302020204" pitchFamily="66" charset="0"/>
                        </a:rPr>
                        <a:t> </a:t>
                      </a:r>
                    </a:p>
                  </a:txBody>
                  <a:tcPr/>
                </a:tc>
                <a:tc>
                  <a:txBody>
                    <a:bodyPr/>
                    <a:lstStyle/>
                    <a:p>
                      <a:pPr algn="ctr"/>
                      <a:r>
                        <a:rPr lang="en-AU" sz="800" dirty="0">
                          <a:solidFill>
                            <a:schemeClr val="tx1">
                              <a:lumMod val="65000"/>
                              <a:lumOff val="35000"/>
                            </a:schemeClr>
                          </a:solidFill>
                          <a:latin typeface="Comic Sans MS" panose="030F0702030302020204" pitchFamily="66" charset="0"/>
                        </a:rPr>
                        <a:t>X</a:t>
                      </a:r>
                    </a:p>
                  </a:txBody>
                  <a:tcPr/>
                </a:tc>
                <a:tc>
                  <a:txBody>
                    <a:bodyPr/>
                    <a:lstStyle/>
                    <a:p>
                      <a:pPr algn="ctr"/>
                      <a:r>
                        <a:rPr lang="en-AU" sz="800" dirty="0">
                          <a:solidFill>
                            <a:schemeClr val="tx1">
                              <a:lumMod val="65000"/>
                              <a:lumOff val="35000"/>
                            </a:schemeClr>
                          </a:solidFill>
                          <a:latin typeface="Comic Sans MS" panose="030F0702030302020204" pitchFamily="66" charset="0"/>
                        </a:rPr>
                        <a:t>X</a:t>
                      </a:r>
                    </a:p>
                  </a:txBody>
                  <a:tcPr/>
                </a:tc>
                <a:tc>
                  <a:txBody>
                    <a:bodyPr/>
                    <a:lstStyle/>
                    <a:p>
                      <a:pPr algn="ctr"/>
                      <a:r>
                        <a:rPr lang="en-AU" sz="800" dirty="0">
                          <a:solidFill>
                            <a:schemeClr val="tx1">
                              <a:lumMod val="65000"/>
                              <a:lumOff val="35000"/>
                            </a:schemeClr>
                          </a:solidFill>
                          <a:latin typeface="Comic Sans MS" panose="030F0702030302020204" pitchFamily="66" charset="0"/>
                        </a:rPr>
                        <a:t>X</a:t>
                      </a:r>
                    </a:p>
                  </a:txBody>
                  <a:tcPr/>
                </a:tc>
                <a:tc>
                  <a:txBody>
                    <a:bodyPr/>
                    <a:lstStyle/>
                    <a:p>
                      <a:pPr algn="ctr"/>
                      <a:r>
                        <a:rPr lang="en-AU" sz="800" dirty="0">
                          <a:solidFill>
                            <a:schemeClr val="tx1">
                              <a:lumMod val="65000"/>
                              <a:lumOff val="35000"/>
                            </a:schemeClr>
                          </a:solidFill>
                          <a:latin typeface="Comic Sans MS" panose="030F0702030302020204" pitchFamily="66" charset="0"/>
                        </a:rPr>
                        <a:t>X</a:t>
                      </a:r>
                    </a:p>
                  </a:txBody>
                  <a:tcPr/>
                </a:tc>
                <a:extLst>
                  <a:ext uri="{0D108BD9-81ED-4DB2-BD59-A6C34878D82A}">
                    <a16:rowId xmlns:a16="http://schemas.microsoft.com/office/drawing/2014/main" val="4014325248"/>
                  </a:ext>
                </a:extLst>
              </a:tr>
              <a:tr h="192842">
                <a:tc>
                  <a:txBody>
                    <a:bodyPr/>
                    <a:lstStyle/>
                    <a:p>
                      <a:r>
                        <a:rPr lang="en-AU" sz="800" b="1" dirty="0">
                          <a:latin typeface="Arial Narrow" panose="020B0606020202030204" pitchFamily="34" charset="0"/>
                        </a:rPr>
                        <a:t>Line fishing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171450" indent="-171450" algn="ctr">
                        <a:buFont typeface="Wingdings" panose="05000000000000000000" pitchFamily="2" charset="2"/>
                        <a:buChar char="ü"/>
                      </a:pPr>
                      <a:r>
                        <a:rPr lang="en-AU" sz="800" dirty="0">
                          <a:solidFill>
                            <a:schemeClr val="tx1">
                              <a:lumMod val="65000"/>
                              <a:lumOff val="35000"/>
                            </a:schemeClr>
                          </a:solidFill>
                          <a:latin typeface="Comic Sans MS" panose="030F0702030302020204" pitchFamily="66" charset="0"/>
                        </a:rPr>
                        <a:t> </a:t>
                      </a:r>
                    </a:p>
                  </a:txBody>
                  <a:tcPr>
                    <a:lnL w="12700" cap="flat" cmpd="sng" algn="ctr">
                      <a:solidFill>
                        <a:schemeClr val="tx1"/>
                      </a:solidFill>
                      <a:prstDash val="solid"/>
                      <a:round/>
                      <a:headEnd type="none" w="med" len="med"/>
                      <a:tailEnd type="none" w="med" len="med"/>
                    </a:lnL>
                  </a:tcPr>
                </a:tc>
                <a:tc>
                  <a:txBody>
                    <a:bodyPr/>
                    <a:lstStyle/>
                    <a:p>
                      <a:pPr marL="171450" indent="-171450" algn="ctr">
                        <a:buFont typeface="Wingdings" panose="05000000000000000000" pitchFamily="2" charset="2"/>
                        <a:buChar char="ü"/>
                      </a:pPr>
                      <a:r>
                        <a:rPr lang="en-AU" sz="800" dirty="0">
                          <a:solidFill>
                            <a:schemeClr val="tx1">
                              <a:lumMod val="65000"/>
                              <a:lumOff val="35000"/>
                            </a:schemeClr>
                          </a:solidFill>
                          <a:latin typeface="Comic Sans MS" panose="030F0702030302020204" pitchFamily="66" charset="0"/>
                        </a:rPr>
                        <a:t> </a:t>
                      </a:r>
                    </a:p>
                  </a:txBody>
                  <a:tcPr/>
                </a:tc>
                <a:tc>
                  <a:txBody>
                    <a:bodyPr/>
                    <a:lstStyle/>
                    <a:p>
                      <a:pPr marL="171450" indent="-171450" algn="ctr">
                        <a:buFont typeface="Wingdings" panose="05000000000000000000" pitchFamily="2" charset="2"/>
                        <a:buChar char="ü"/>
                      </a:pPr>
                      <a:r>
                        <a:rPr lang="en-AU" sz="800" dirty="0">
                          <a:solidFill>
                            <a:schemeClr val="tx1">
                              <a:lumMod val="65000"/>
                              <a:lumOff val="35000"/>
                            </a:schemeClr>
                          </a:solidFill>
                          <a:latin typeface="Comic Sans MS" panose="030F0702030302020204" pitchFamily="66" charset="0"/>
                        </a:rPr>
                        <a:t> </a:t>
                      </a:r>
                    </a:p>
                  </a:txBody>
                  <a:tcPr/>
                </a:tc>
                <a:tc>
                  <a:txBody>
                    <a:bodyPr/>
                    <a:lstStyle/>
                    <a:p>
                      <a:pPr algn="ctr"/>
                      <a:r>
                        <a:rPr lang="en-AU" sz="800" dirty="0">
                          <a:solidFill>
                            <a:schemeClr val="tx1">
                              <a:lumMod val="65000"/>
                              <a:lumOff val="35000"/>
                            </a:schemeClr>
                          </a:solidFill>
                          <a:latin typeface="Comic Sans MS" panose="030F0702030302020204" pitchFamily="66" charset="0"/>
                        </a:rPr>
                        <a:t>X</a:t>
                      </a:r>
                    </a:p>
                  </a:txBody>
                  <a:tcPr/>
                </a:tc>
                <a:tc>
                  <a:txBody>
                    <a:bodyPr/>
                    <a:lstStyle/>
                    <a:p>
                      <a:pPr algn="ctr"/>
                      <a:r>
                        <a:rPr lang="en-AU" sz="800" dirty="0">
                          <a:solidFill>
                            <a:schemeClr val="tx1">
                              <a:lumMod val="65000"/>
                              <a:lumOff val="35000"/>
                            </a:schemeClr>
                          </a:solidFill>
                          <a:latin typeface="Comic Sans MS" panose="030F0702030302020204" pitchFamily="66" charset="0"/>
                        </a:rPr>
                        <a:t>X</a:t>
                      </a:r>
                    </a:p>
                  </a:txBody>
                  <a:tcPr/>
                </a:tc>
                <a:tc>
                  <a:txBody>
                    <a:bodyPr/>
                    <a:lstStyle/>
                    <a:p>
                      <a:pPr algn="ctr"/>
                      <a:r>
                        <a:rPr lang="en-AU" sz="800" dirty="0">
                          <a:solidFill>
                            <a:schemeClr val="tx1">
                              <a:lumMod val="65000"/>
                              <a:lumOff val="35000"/>
                            </a:schemeClr>
                          </a:solidFill>
                          <a:latin typeface="Comic Sans MS" panose="030F0702030302020204" pitchFamily="66" charset="0"/>
                        </a:rPr>
                        <a:t>X</a:t>
                      </a:r>
                    </a:p>
                  </a:txBody>
                  <a:tcPr/>
                </a:tc>
                <a:tc>
                  <a:txBody>
                    <a:bodyPr/>
                    <a:lstStyle/>
                    <a:p>
                      <a:pPr algn="ctr"/>
                      <a:r>
                        <a:rPr lang="en-AU" sz="800" dirty="0">
                          <a:solidFill>
                            <a:schemeClr val="tx1">
                              <a:lumMod val="65000"/>
                              <a:lumOff val="35000"/>
                            </a:schemeClr>
                          </a:solidFill>
                          <a:latin typeface="Comic Sans MS" panose="030F0702030302020204" pitchFamily="66" charset="0"/>
                        </a:rPr>
                        <a:t>X</a:t>
                      </a:r>
                    </a:p>
                  </a:txBody>
                  <a:tcPr/>
                </a:tc>
                <a:extLst>
                  <a:ext uri="{0D108BD9-81ED-4DB2-BD59-A6C34878D82A}">
                    <a16:rowId xmlns:a16="http://schemas.microsoft.com/office/drawing/2014/main" val="3415291820"/>
                  </a:ext>
                </a:extLst>
              </a:tr>
              <a:tr h="192842">
                <a:tc>
                  <a:txBody>
                    <a:bodyPr/>
                    <a:lstStyle/>
                    <a:p>
                      <a:r>
                        <a:rPr lang="en-AU" sz="800" b="1" dirty="0">
                          <a:latin typeface="Arial Narrow" panose="020B0606020202030204" pitchFamily="34" charset="0"/>
                        </a:rPr>
                        <a:t>Netting (other than bait netting)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171450" indent="-171450" algn="ctr">
                        <a:buFont typeface="Wingdings" panose="05000000000000000000" pitchFamily="2" charset="2"/>
                        <a:buChar char="ü"/>
                      </a:pPr>
                      <a:r>
                        <a:rPr lang="en-AU" sz="800" dirty="0">
                          <a:solidFill>
                            <a:schemeClr val="tx1">
                              <a:lumMod val="65000"/>
                              <a:lumOff val="35000"/>
                            </a:schemeClr>
                          </a:solidFill>
                          <a:latin typeface="Comic Sans MS" panose="030F0702030302020204" pitchFamily="66" charset="0"/>
                        </a:rPr>
                        <a:t> </a:t>
                      </a:r>
                    </a:p>
                  </a:txBody>
                  <a:tcPr>
                    <a:lnL w="12700" cap="flat" cmpd="sng" algn="ctr">
                      <a:solidFill>
                        <a:schemeClr val="tx1"/>
                      </a:solidFill>
                      <a:prstDash val="solid"/>
                      <a:round/>
                      <a:headEnd type="none" w="med" len="med"/>
                      <a:tailEnd type="none" w="med" len="med"/>
                    </a:lnL>
                  </a:tcPr>
                </a:tc>
                <a:tc>
                  <a:txBody>
                    <a:bodyPr/>
                    <a:lstStyle/>
                    <a:p>
                      <a:pPr marL="171450" indent="-171450" algn="ctr">
                        <a:buFont typeface="Wingdings" panose="05000000000000000000" pitchFamily="2" charset="2"/>
                        <a:buChar char="ü"/>
                      </a:pPr>
                      <a:r>
                        <a:rPr lang="en-AU" sz="800" dirty="0">
                          <a:solidFill>
                            <a:schemeClr val="tx1">
                              <a:lumMod val="65000"/>
                              <a:lumOff val="35000"/>
                            </a:schemeClr>
                          </a:solidFill>
                          <a:latin typeface="Comic Sans MS" panose="030F0702030302020204" pitchFamily="66" charset="0"/>
                        </a:rPr>
                        <a:t>  </a:t>
                      </a:r>
                    </a:p>
                  </a:txBody>
                  <a:tcPr/>
                </a:tc>
                <a:tc>
                  <a:txBody>
                    <a:bodyPr/>
                    <a:lstStyle/>
                    <a:p>
                      <a:pPr algn="ctr"/>
                      <a:r>
                        <a:rPr lang="en-AU" sz="800" dirty="0">
                          <a:solidFill>
                            <a:schemeClr val="tx1">
                              <a:lumMod val="65000"/>
                              <a:lumOff val="35000"/>
                            </a:schemeClr>
                          </a:solidFill>
                          <a:latin typeface="Comic Sans MS" panose="030F0702030302020204" pitchFamily="66" charset="0"/>
                        </a:rPr>
                        <a:t>X</a:t>
                      </a:r>
                    </a:p>
                  </a:txBody>
                  <a:tcPr/>
                </a:tc>
                <a:tc>
                  <a:txBody>
                    <a:bodyPr/>
                    <a:lstStyle/>
                    <a:p>
                      <a:pPr algn="ctr"/>
                      <a:r>
                        <a:rPr lang="en-AU" sz="800" dirty="0">
                          <a:solidFill>
                            <a:schemeClr val="tx1">
                              <a:lumMod val="65000"/>
                              <a:lumOff val="35000"/>
                            </a:schemeClr>
                          </a:solidFill>
                          <a:latin typeface="Comic Sans MS" panose="030F0702030302020204" pitchFamily="66" charset="0"/>
                        </a:rPr>
                        <a:t>X</a:t>
                      </a:r>
                    </a:p>
                  </a:txBody>
                  <a:tcPr/>
                </a:tc>
                <a:tc>
                  <a:txBody>
                    <a:bodyPr/>
                    <a:lstStyle/>
                    <a:p>
                      <a:pPr algn="ctr"/>
                      <a:r>
                        <a:rPr lang="en-AU" sz="800" dirty="0">
                          <a:solidFill>
                            <a:schemeClr val="tx1">
                              <a:lumMod val="65000"/>
                              <a:lumOff val="35000"/>
                            </a:schemeClr>
                          </a:solidFill>
                          <a:latin typeface="Comic Sans MS" panose="030F0702030302020204" pitchFamily="66" charset="0"/>
                        </a:rPr>
                        <a:t>X</a:t>
                      </a:r>
                    </a:p>
                  </a:txBody>
                  <a:tcPr/>
                </a:tc>
                <a:tc>
                  <a:txBody>
                    <a:bodyPr/>
                    <a:lstStyle/>
                    <a:p>
                      <a:pPr algn="ctr"/>
                      <a:r>
                        <a:rPr lang="en-AU" sz="800" dirty="0">
                          <a:solidFill>
                            <a:schemeClr val="tx1">
                              <a:lumMod val="65000"/>
                              <a:lumOff val="35000"/>
                            </a:schemeClr>
                          </a:solidFill>
                          <a:latin typeface="Comic Sans MS" panose="030F0702030302020204" pitchFamily="66" charset="0"/>
                        </a:rPr>
                        <a:t>X</a:t>
                      </a:r>
                    </a:p>
                  </a:txBody>
                  <a:tcPr/>
                </a:tc>
                <a:tc>
                  <a:txBody>
                    <a:bodyPr/>
                    <a:lstStyle/>
                    <a:p>
                      <a:pPr algn="ctr"/>
                      <a:r>
                        <a:rPr lang="en-AU" sz="800" dirty="0">
                          <a:solidFill>
                            <a:schemeClr val="tx1">
                              <a:lumMod val="65000"/>
                              <a:lumOff val="35000"/>
                            </a:schemeClr>
                          </a:solidFill>
                          <a:latin typeface="Comic Sans MS" panose="030F0702030302020204" pitchFamily="66" charset="0"/>
                        </a:rPr>
                        <a:t>X</a:t>
                      </a:r>
                    </a:p>
                  </a:txBody>
                  <a:tcPr/>
                </a:tc>
                <a:extLst>
                  <a:ext uri="{0D108BD9-81ED-4DB2-BD59-A6C34878D82A}">
                    <a16:rowId xmlns:a16="http://schemas.microsoft.com/office/drawing/2014/main" val="49415162"/>
                  </a:ext>
                </a:extLst>
              </a:tr>
              <a:tr h="192842">
                <a:tc>
                  <a:txBody>
                    <a:bodyPr/>
                    <a:lstStyle/>
                    <a:p>
                      <a:r>
                        <a:rPr lang="en-AU" sz="800" b="1" dirty="0">
                          <a:latin typeface="Arial Narrow" panose="020B0606020202030204" pitchFamily="34" charset="0"/>
                        </a:rPr>
                        <a:t>Research </a:t>
                      </a:r>
                      <a:r>
                        <a:rPr lang="en-AU" sz="600" b="1" dirty="0">
                          <a:latin typeface="Arial Narrow" panose="020B0606020202030204" pitchFamily="34" charset="0"/>
                        </a:rPr>
                        <a:t>(other than limited impact research)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en-AU" sz="800" dirty="0">
                          <a:solidFill>
                            <a:schemeClr val="tx1">
                              <a:lumMod val="65000"/>
                              <a:lumOff val="35000"/>
                            </a:schemeClr>
                          </a:solidFill>
                          <a:latin typeface="Comic Sans MS" panose="030F0702030302020204" pitchFamily="66" charset="0"/>
                        </a:rPr>
                        <a:t>Permit</a:t>
                      </a:r>
                    </a:p>
                  </a:txBody>
                  <a:tcPr>
                    <a:lnL w="12700" cap="flat" cmpd="sng" algn="ctr">
                      <a:solidFill>
                        <a:schemeClr val="tx1"/>
                      </a:solidFill>
                      <a:prstDash val="solid"/>
                      <a:round/>
                      <a:headEnd type="none" w="med" len="med"/>
                      <a:tailEnd type="none" w="med" len="med"/>
                    </a:lnL>
                  </a:tcPr>
                </a:tc>
                <a:tc>
                  <a:txBody>
                    <a:bodyPr/>
                    <a:lstStyle/>
                    <a:p>
                      <a:pPr algn="ctr"/>
                      <a:r>
                        <a:rPr lang="en-AU" sz="800" dirty="0">
                          <a:solidFill>
                            <a:schemeClr val="tx1">
                              <a:lumMod val="65000"/>
                              <a:lumOff val="35000"/>
                            </a:schemeClr>
                          </a:solidFill>
                          <a:latin typeface="Comic Sans MS" panose="030F0702030302020204" pitchFamily="66" charset="0"/>
                        </a:rPr>
                        <a:t>Permit</a:t>
                      </a:r>
                    </a:p>
                  </a:txBody>
                  <a:tcPr/>
                </a:tc>
                <a:tc>
                  <a:txBody>
                    <a:bodyPr/>
                    <a:lstStyle/>
                    <a:p>
                      <a:pPr algn="ctr"/>
                      <a:r>
                        <a:rPr lang="en-AU" sz="800" dirty="0">
                          <a:solidFill>
                            <a:schemeClr val="tx1">
                              <a:lumMod val="65000"/>
                              <a:lumOff val="35000"/>
                            </a:schemeClr>
                          </a:solidFill>
                          <a:latin typeface="Comic Sans MS" panose="030F0702030302020204" pitchFamily="66" charset="0"/>
                        </a:rPr>
                        <a:t>Permit</a:t>
                      </a:r>
                    </a:p>
                  </a:txBody>
                  <a:tcPr/>
                </a:tc>
                <a:tc>
                  <a:txBody>
                    <a:bodyPr/>
                    <a:lstStyle/>
                    <a:p>
                      <a:pPr algn="ctr"/>
                      <a:r>
                        <a:rPr lang="en-AU" sz="800" dirty="0">
                          <a:solidFill>
                            <a:schemeClr val="tx1">
                              <a:lumMod val="65000"/>
                              <a:lumOff val="35000"/>
                            </a:schemeClr>
                          </a:solidFill>
                          <a:latin typeface="Comic Sans MS" panose="030F0702030302020204" pitchFamily="66" charset="0"/>
                        </a:rPr>
                        <a:t>Permit</a:t>
                      </a:r>
                    </a:p>
                  </a:txBody>
                  <a:tcPr/>
                </a:tc>
                <a:tc>
                  <a:txBody>
                    <a:bodyPr/>
                    <a:lstStyle/>
                    <a:p>
                      <a:pPr algn="ctr"/>
                      <a:r>
                        <a:rPr lang="en-AU" sz="800" dirty="0">
                          <a:solidFill>
                            <a:schemeClr val="tx1">
                              <a:lumMod val="65000"/>
                              <a:lumOff val="35000"/>
                            </a:schemeClr>
                          </a:solidFill>
                          <a:latin typeface="Comic Sans MS" panose="030F0702030302020204" pitchFamily="66" charset="0"/>
                        </a:rPr>
                        <a:t>Permit</a:t>
                      </a:r>
                    </a:p>
                  </a:txBody>
                  <a:tcPr/>
                </a:tc>
                <a:tc>
                  <a:txBody>
                    <a:bodyPr/>
                    <a:lstStyle/>
                    <a:p>
                      <a:pPr algn="ctr"/>
                      <a:r>
                        <a:rPr lang="en-AU" sz="800" dirty="0">
                          <a:solidFill>
                            <a:schemeClr val="tx1">
                              <a:lumMod val="65000"/>
                              <a:lumOff val="35000"/>
                            </a:schemeClr>
                          </a:solidFill>
                          <a:latin typeface="Comic Sans MS" panose="030F0702030302020204" pitchFamily="66" charset="0"/>
                        </a:rPr>
                        <a:t>Permit</a:t>
                      </a:r>
                    </a:p>
                  </a:txBody>
                  <a:tcPr/>
                </a:tc>
                <a:tc>
                  <a:txBody>
                    <a:bodyPr/>
                    <a:lstStyle/>
                    <a:p>
                      <a:pPr algn="ctr"/>
                      <a:r>
                        <a:rPr lang="en-AU" sz="800" dirty="0">
                          <a:solidFill>
                            <a:schemeClr val="tx1">
                              <a:lumMod val="65000"/>
                              <a:lumOff val="35000"/>
                            </a:schemeClr>
                          </a:solidFill>
                          <a:latin typeface="Comic Sans MS" panose="030F0702030302020204" pitchFamily="66" charset="0"/>
                        </a:rPr>
                        <a:t>Permit</a:t>
                      </a:r>
                    </a:p>
                  </a:txBody>
                  <a:tcPr/>
                </a:tc>
                <a:extLst>
                  <a:ext uri="{0D108BD9-81ED-4DB2-BD59-A6C34878D82A}">
                    <a16:rowId xmlns:a16="http://schemas.microsoft.com/office/drawing/2014/main" val="3760482765"/>
                  </a:ext>
                </a:extLst>
              </a:tr>
              <a:tr h="275489">
                <a:tc>
                  <a:txBody>
                    <a:bodyPr/>
                    <a:lstStyle/>
                    <a:p>
                      <a:r>
                        <a:rPr lang="en-AU" sz="800" b="1" dirty="0">
                          <a:latin typeface="Arial Narrow" panose="020B0606020202030204" pitchFamily="34" charset="0"/>
                        </a:rPr>
                        <a:t>Shipping </a:t>
                      </a:r>
                      <a:br>
                        <a:rPr lang="en-AU" sz="800" b="1" dirty="0">
                          <a:latin typeface="Arial Narrow" panose="020B0606020202030204" pitchFamily="34" charset="0"/>
                        </a:rPr>
                      </a:br>
                      <a:r>
                        <a:rPr lang="en-AU" sz="600" b="1" dirty="0">
                          <a:latin typeface="Arial Narrow" panose="020B0606020202030204" pitchFamily="34" charset="0"/>
                        </a:rPr>
                        <a:t>(other than in a designated shipping area)</a:t>
                      </a:r>
                      <a:endParaRPr lang="en-AU" sz="800" b="1" dirty="0">
                        <a:latin typeface="Arial Narrow" panose="020B0606020202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171450" indent="-171450" algn="ctr">
                        <a:buFont typeface="Wingdings" panose="05000000000000000000" pitchFamily="2" charset="2"/>
                        <a:buChar char="ü"/>
                      </a:pPr>
                      <a:r>
                        <a:rPr lang="en-AU" sz="800" dirty="0">
                          <a:solidFill>
                            <a:schemeClr val="tx1">
                              <a:lumMod val="65000"/>
                              <a:lumOff val="35000"/>
                            </a:schemeClr>
                          </a:solidFill>
                          <a:latin typeface="Comic Sans MS" panose="030F0702030302020204" pitchFamily="66" charset="0"/>
                        </a:rPr>
                        <a:t> </a:t>
                      </a:r>
                    </a:p>
                  </a:txBody>
                  <a:tcPr>
                    <a:lnL w="12700" cap="flat" cmpd="sng" algn="ctr">
                      <a:solidFill>
                        <a:schemeClr val="tx1"/>
                      </a:solidFill>
                      <a:prstDash val="solid"/>
                      <a:round/>
                      <a:headEnd type="none" w="med" len="med"/>
                      <a:tailEnd type="none" w="med" len="med"/>
                    </a:lnL>
                  </a:tcPr>
                </a:tc>
                <a:tc>
                  <a:txBody>
                    <a:bodyPr/>
                    <a:lstStyle/>
                    <a:p>
                      <a:pPr algn="ctr"/>
                      <a:r>
                        <a:rPr lang="en-AU" sz="800" dirty="0">
                          <a:solidFill>
                            <a:schemeClr val="tx1">
                              <a:lumMod val="65000"/>
                              <a:lumOff val="35000"/>
                            </a:schemeClr>
                          </a:solidFill>
                          <a:latin typeface="Comic Sans MS" panose="030F0702030302020204" pitchFamily="66" charset="0"/>
                        </a:rPr>
                        <a:t>Permit</a:t>
                      </a:r>
                    </a:p>
                  </a:txBody>
                  <a:tcPr/>
                </a:tc>
                <a:tc>
                  <a:txBody>
                    <a:bodyPr/>
                    <a:lstStyle/>
                    <a:p>
                      <a:pPr algn="ctr"/>
                      <a:r>
                        <a:rPr lang="en-AU" sz="800" dirty="0">
                          <a:solidFill>
                            <a:schemeClr val="tx1">
                              <a:lumMod val="65000"/>
                              <a:lumOff val="35000"/>
                            </a:schemeClr>
                          </a:solidFill>
                          <a:latin typeface="Comic Sans MS" panose="030F0702030302020204" pitchFamily="66" charset="0"/>
                        </a:rPr>
                        <a:t>Permit</a:t>
                      </a:r>
                    </a:p>
                  </a:txBody>
                  <a:tcPr/>
                </a:tc>
                <a:tc>
                  <a:txBody>
                    <a:bodyPr/>
                    <a:lstStyle/>
                    <a:p>
                      <a:pPr algn="ctr"/>
                      <a:r>
                        <a:rPr lang="en-AU" sz="800" dirty="0">
                          <a:solidFill>
                            <a:schemeClr val="tx1">
                              <a:lumMod val="65000"/>
                              <a:lumOff val="35000"/>
                            </a:schemeClr>
                          </a:solidFill>
                          <a:latin typeface="Comic Sans MS" panose="030F0702030302020204" pitchFamily="66" charset="0"/>
                        </a:rPr>
                        <a:t>Permit</a:t>
                      </a:r>
                    </a:p>
                  </a:txBody>
                  <a:tcPr/>
                </a:tc>
                <a:tc>
                  <a:txBody>
                    <a:bodyPr/>
                    <a:lstStyle/>
                    <a:p>
                      <a:pPr algn="ctr"/>
                      <a:r>
                        <a:rPr lang="en-AU" sz="800" dirty="0">
                          <a:solidFill>
                            <a:schemeClr val="tx1">
                              <a:lumMod val="65000"/>
                              <a:lumOff val="35000"/>
                            </a:schemeClr>
                          </a:solidFill>
                          <a:latin typeface="Comic Sans MS" panose="030F0702030302020204" pitchFamily="66" charset="0"/>
                        </a:rPr>
                        <a:t>Permit</a:t>
                      </a:r>
                    </a:p>
                  </a:txBody>
                  <a:tcPr/>
                </a:tc>
                <a:tc>
                  <a:txBody>
                    <a:bodyPr/>
                    <a:lstStyle/>
                    <a:p>
                      <a:pPr algn="ctr"/>
                      <a:r>
                        <a:rPr lang="en-AU" sz="800" dirty="0">
                          <a:solidFill>
                            <a:schemeClr val="tx1">
                              <a:lumMod val="65000"/>
                              <a:lumOff val="35000"/>
                            </a:schemeClr>
                          </a:solidFill>
                          <a:latin typeface="Comic Sans MS" panose="030F0702030302020204" pitchFamily="66" charset="0"/>
                        </a:rPr>
                        <a:t>Permit</a:t>
                      </a:r>
                    </a:p>
                  </a:txBody>
                  <a:tcPr/>
                </a:tc>
                <a:tc>
                  <a:txBody>
                    <a:bodyPr/>
                    <a:lstStyle/>
                    <a:p>
                      <a:pPr algn="ctr"/>
                      <a:r>
                        <a:rPr lang="en-AU" sz="800" dirty="0">
                          <a:solidFill>
                            <a:schemeClr val="tx1">
                              <a:lumMod val="65000"/>
                              <a:lumOff val="35000"/>
                            </a:schemeClr>
                          </a:solidFill>
                          <a:latin typeface="Comic Sans MS" panose="030F0702030302020204" pitchFamily="66" charset="0"/>
                        </a:rPr>
                        <a:t>X</a:t>
                      </a:r>
                    </a:p>
                  </a:txBody>
                  <a:tcPr/>
                </a:tc>
                <a:extLst>
                  <a:ext uri="{0D108BD9-81ED-4DB2-BD59-A6C34878D82A}">
                    <a16:rowId xmlns:a16="http://schemas.microsoft.com/office/drawing/2014/main" val="4114720733"/>
                  </a:ext>
                </a:extLst>
              </a:tr>
              <a:tr h="192842">
                <a:tc>
                  <a:txBody>
                    <a:bodyPr/>
                    <a:lstStyle/>
                    <a:p>
                      <a:r>
                        <a:rPr lang="en-AU" sz="800" b="1" dirty="0">
                          <a:latin typeface="Arial Narrow" panose="020B0606020202030204" pitchFamily="34" charset="0"/>
                        </a:rPr>
                        <a:t>Tourism programme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en-AU" sz="800" dirty="0">
                          <a:solidFill>
                            <a:schemeClr val="tx1">
                              <a:lumMod val="65000"/>
                              <a:lumOff val="35000"/>
                            </a:schemeClr>
                          </a:solidFill>
                          <a:latin typeface="Comic Sans MS" panose="030F0702030302020204" pitchFamily="66" charset="0"/>
                        </a:rPr>
                        <a:t>Permit</a:t>
                      </a:r>
                    </a:p>
                  </a:txBody>
                  <a:tcPr>
                    <a:lnL w="12700" cap="flat" cmpd="sng" algn="ctr">
                      <a:solidFill>
                        <a:schemeClr val="tx1"/>
                      </a:solidFill>
                      <a:prstDash val="solid"/>
                      <a:round/>
                      <a:headEnd type="none" w="med" len="med"/>
                      <a:tailEnd type="none" w="med" len="med"/>
                    </a:lnL>
                  </a:tcPr>
                </a:tc>
                <a:tc>
                  <a:txBody>
                    <a:bodyPr/>
                    <a:lstStyle/>
                    <a:p>
                      <a:pPr algn="ctr"/>
                      <a:r>
                        <a:rPr lang="en-AU" sz="800" dirty="0">
                          <a:solidFill>
                            <a:schemeClr val="tx1">
                              <a:lumMod val="65000"/>
                              <a:lumOff val="35000"/>
                            </a:schemeClr>
                          </a:solidFill>
                          <a:latin typeface="Comic Sans MS" panose="030F0702030302020204" pitchFamily="66" charset="0"/>
                        </a:rPr>
                        <a:t>Permit</a:t>
                      </a:r>
                    </a:p>
                  </a:txBody>
                  <a:tcPr/>
                </a:tc>
                <a:tc>
                  <a:txBody>
                    <a:bodyPr/>
                    <a:lstStyle/>
                    <a:p>
                      <a:pPr algn="ctr"/>
                      <a:r>
                        <a:rPr lang="en-AU" sz="800" dirty="0">
                          <a:solidFill>
                            <a:schemeClr val="tx1">
                              <a:lumMod val="65000"/>
                              <a:lumOff val="35000"/>
                            </a:schemeClr>
                          </a:solidFill>
                          <a:latin typeface="Comic Sans MS" panose="030F0702030302020204" pitchFamily="66" charset="0"/>
                        </a:rPr>
                        <a:t>Permit</a:t>
                      </a:r>
                    </a:p>
                  </a:txBody>
                  <a:tcPr/>
                </a:tc>
                <a:tc>
                  <a:txBody>
                    <a:bodyPr/>
                    <a:lstStyle/>
                    <a:p>
                      <a:pPr algn="ctr"/>
                      <a:r>
                        <a:rPr lang="en-AU" sz="800" dirty="0">
                          <a:solidFill>
                            <a:schemeClr val="tx1">
                              <a:lumMod val="65000"/>
                              <a:lumOff val="35000"/>
                            </a:schemeClr>
                          </a:solidFill>
                          <a:latin typeface="Comic Sans MS" panose="030F0702030302020204" pitchFamily="66" charset="0"/>
                        </a:rPr>
                        <a:t>Permit</a:t>
                      </a:r>
                    </a:p>
                  </a:txBody>
                  <a:tcPr/>
                </a:tc>
                <a:tc>
                  <a:txBody>
                    <a:bodyPr/>
                    <a:lstStyle/>
                    <a:p>
                      <a:pPr algn="ctr"/>
                      <a:r>
                        <a:rPr lang="en-AU" sz="800" dirty="0">
                          <a:solidFill>
                            <a:schemeClr val="tx1">
                              <a:lumMod val="65000"/>
                              <a:lumOff val="35000"/>
                            </a:schemeClr>
                          </a:solidFill>
                          <a:latin typeface="Comic Sans MS" panose="030F0702030302020204" pitchFamily="66" charset="0"/>
                        </a:rPr>
                        <a:t>Permit</a:t>
                      </a:r>
                    </a:p>
                  </a:txBody>
                  <a:tcPr/>
                </a:tc>
                <a:tc>
                  <a:txBody>
                    <a:bodyPr/>
                    <a:lstStyle/>
                    <a:p>
                      <a:pPr algn="ctr"/>
                      <a:r>
                        <a:rPr lang="en-AU" sz="800" dirty="0">
                          <a:solidFill>
                            <a:schemeClr val="tx1">
                              <a:lumMod val="65000"/>
                              <a:lumOff val="35000"/>
                            </a:schemeClr>
                          </a:solidFill>
                          <a:latin typeface="Comic Sans MS" panose="030F0702030302020204" pitchFamily="66" charset="0"/>
                        </a:rPr>
                        <a:t>Permit</a:t>
                      </a:r>
                    </a:p>
                  </a:txBody>
                  <a:tcPr/>
                </a:tc>
                <a:tc>
                  <a:txBody>
                    <a:bodyPr/>
                    <a:lstStyle/>
                    <a:p>
                      <a:pPr algn="ctr"/>
                      <a:r>
                        <a:rPr lang="en-AU" sz="800" dirty="0">
                          <a:solidFill>
                            <a:schemeClr val="tx1">
                              <a:lumMod val="65000"/>
                              <a:lumOff val="35000"/>
                            </a:schemeClr>
                          </a:solidFill>
                          <a:latin typeface="Comic Sans MS" panose="030F0702030302020204" pitchFamily="66" charset="0"/>
                        </a:rPr>
                        <a:t>X</a:t>
                      </a:r>
                    </a:p>
                  </a:txBody>
                  <a:tcPr/>
                </a:tc>
                <a:extLst>
                  <a:ext uri="{0D108BD9-81ED-4DB2-BD59-A6C34878D82A}">
                    <a16:rowId xmlns:a16="http://schemas.microsoft.com/office/drawing/2014/main" val="2431085639"/>
                  </a:ext>
                </a:extLst>
              </a:tr>
              <a:tr h="192842">
                <a:tc>
                  <a:txBody>
                    <a:bodyPr/>
                    <a:lstStyle/>
                    <a:p>
                      <a:r>
                        <a:rPr lang="en-AU" sz="800" b="1" dirty="0">
                          <a:latin typeface="Arial Narrow" panose="020B0606020202030204" pitchFamily="34" charset="0"/>
                        </a:rPr>
                        <a:t>Traditional use of marine resources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171450" indent="-171450" algn="ctr">
                        <a:buFont typeface="Wingdings" panose="05000000000000000000" pitchFamily="2" charset="2"/>
                        <a:buChar char="ü"/>
                      </a:pPr>
                      <a:r>
                        <a:rPr lang="en-AU" sz="800" dirty="0">
                          <a:solidFill>
                            <a:schemeClr val="tx1">
                              <a:lumMod val="65000"/>
                              <a:lumOff val="35000"/>
                            </a:schemeClr>
                          </a:solidFill>
                          <a:latin typeface="Comic Sans MS" panose="030F0702030302020204" pitchFamily="66" charset="0"/>
                        </a:rPr>
                        <a:t> </a:t>
                      </a:r>
                    </a:p>
                  </a:txBody>
                  <a:tcPr>
                    <a:lnL w="12700" cap="flat" cmpd="sng" algn="ctr">
                      <a:solidFill>
                        <a:schemeClr val="tx1"/>
                      </a:solidFill>
                      <a:prstDash val="solid"/>
                      <a:round/>
                      <a:headEnd type="none" w="med" len="med"/>
                      <a:tailEnd type="none" w="med" len="med"/>
                    </a:lnL>
                  </a:tcPr>
                </a:tc>
                <a:tc>
                  <a:txBody>
                    <a:bodyPr/>
                    <a:lstStyle/>
                    <a:p>
                      <a:pPr marL="171450" indent="-171450" algn="ctr">
                        <a:buFont typeface="Wingdings" panose="05000000000000000000" pitchFamily="2" charset="2"/>
                        <a:buChar char="ü"/>
                      </a:pPr>
                      <a:r>
                        <a:rPr lang="en-AU" sz="800" dirty="0">
                          <a:solidFill>
                            <a:schemeClr val="tx1">
                              <a:lumMod val="65000"/>
                              <a:lumOff val="35000"/>
                            </a:schemeClr>
                          </a:solidFill>
                          <a:latin typeface="Comic Sans MS" panose="030F0702030302020204" pitchFamily="66" charset="0"/>
                        </a:rPr>
                        <a:t> </a:t>
                      </a:r>
                    </a:p>
                  </a:txBody>
                  <a:tcPr/>
                </a:tc>
                <a:tc>
                  <a:txBody>
                    <a:bodyPr/>
                    <a:lstStyle/>
                    <a:p>
                      <a:pPr marL="171450" indent="-171450" algn="ctr">
                        <a:buFont typeface="Wingdings" panose="05000000000000000000" pitchFamily="2" charset="2"/>
                        <a:buChar char="ü"/>
                      </a:pPr>
                      <a:r>
                        <a:rPr lang="en-AU" sz="800" dirty="0">
                          <a:solidFill>
                            <a:schemeClr val="tx1">
                              <a:lumMod val="65000"/>
                              <a:lumOff val="35000"/>
                            </a:schemeClr>
                          </a:solidFill>
                          <a:latin typeface="Comic Sans MS" panose="030F0702030302020204" pitchFamily="66" charset="0"/>
                        </a:rPr>
                        <a:t> </a:t>
                      </a:r>
                    </a:p>
                  </a:txBody>
                  <a:tcPr/>
                </a:tc>
                <a:tc>
                  <a:txBody>
                    <a:bodyPr/>
                    <a:lstStyle/>
                    <a:p>
                      <a:pPr marL="171450" indent="-171450" algn="ctr">
                        <a:buFont typeface="Wingdings" panose="05000000000000000000" pitchFamily="2" charset="2"/>
                        <a:buChar char="ü"/>
                      </a:pPr>
                      <a:r>
                        <a:rPr lang="en-AU" sz="800" dirty="0">
                          <a:solidFill>
                            <a:schemeClr val="tx1">
                              <a:lumMod val="65000"/>
                              <a:lumOff val="35000"/>
                            </a:schemeClr>
                          </a:solidFill>
                          <a:latin typeface="Comic Sans MS" panose="030F0702030302020204" pitchFamily="66" charset="0"/>
                        </a:rPr>
                        <a:t> </a:t>
                      </a:r>
                    </a:p>
                  </a:txBody>
                  <a:tcPr/>
                </a:tc>
                <a:tc>
                  <a:txBody>
                    <a:bodyPr/>
                    <a:lstStyle/>
                    <a:p>
                      <a:pPr marL="171450" indent="-171450" algn="ctr">
                        <a:buFont typeface="Wingdings" panose="05000000000000000000" pitchFamily="2" charset="2"/>
                        <a:buChar char="ü"/>
                      </a:pPr>
                      <a:r>
                        <a:rPr lang="en-AU" sz="800" dirty="0">
                          <a:solidFill>
                            <a:schemeClr val="tx1">
                              <a:lumMod val="65000"/>
                              <a:lumOff val="35000"/>
                            </a:schemeClr>
                          </a:solidFill>
                          <a:latin typeface="Comic Sans MS" panose="030F0702030302020204" pitchFamily="66" charset="0"/>
                        </a:rPr>
                        <a:t> </a:t>
                      </a:r>
                    </a:p>
                  </a:txBody>
                  <a:tcPr/>
                </a:tc>
                <a:tc>
                  <a:txBody>
                    <a:bodyPr/>
                    <a:lstStyle/>
                    <a:p>
                      <a:pPr marL="171450" indent="-171450" algn="ctr">
                        <a:buFont typeface="Wingdings" panose="05000000000000000000" pitchFamily="2" charset="2"/>
                        <a:buChar char="ü"/>
                      </a:pPr>
                      <a:r>
                        <a:rPr lang="en-AU" sz="800" dirty="0">
                          <a:solidFill>
                            <a:schemeClr val="tx1">
                              <a:lumMod val="65000"/>
                              <a:lumOff val="35000"/>
                            </a:schemeClr>
                          </a:solidFill>
                          <a:latin typeface="Comic Sans MS" panose="030F0702030302020204" pitchFamily="66" charset="0"/>
                        </a:rPr>
                        <a:t> </a:t>
                      </a:r>
                    </a:p>
                  </a:txBody>
                  <a:tcPr/>
                </a:tc>
                <a:tc>
                  <a:txBody>
                    <a:bodyPr/>
                    <a:lstStyle/>
                    <a:p>
                      <a:pPr algn="ctr"/>
                      <a:r>
                        <a:rPr lang="en-AU" sz="800" dirty="0">
                          <a:solidFill>
                            <a:schemeClr val="tx1">
                              <a:lumMod val="65000"/>
                              <a:lumOff val="35000"/>
                            </a:schemeClr>
                          </a:solidFill>
                          <a:latin typeface="Comic Sans MS" panose="030F0702030302020204" pitchFamily="66" charset="0"/>
                        </a:rPr>
                        <a:t>X</a:t>
                      </a:r>
                    </a:p>
                  </a:txBody>
                  <a:tcPr/>
                </a:tc>
                <a:extLst>
                  <a:ext uri="{0D108BD9-81ED-4DB2-BD59-A6C34878D82A}">
                    <a16:rowId xmlns:a16="http://schemas.microsoft.com/office/drawing/2014/main" val="195653580"/>
                  </a:ext>
                </a:extLst>
              </a:tr>
              <a:tr h="192842">
                <a:tc>
                  <a:txBody>
                    <a:bodyPr/>
                    <a:lstStyle/>
                    <a:p>
                      <a:r>
                        <a:rPr lang="en-AU" sz="800" b="1" dirty="0">
                          <a:latin typeface="Arial Narrow" panose="020B0606020202030204" pitchFamily="34" charset="0"/>
                        </a:rPr>
                        <a:t>Trawling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171450" indent="-171450" algn="ctr">
                        <a:buFont typeface="Wingdings" panose="05000000000000000000" pitchFamily="2" charset="2"/>
                        <a:buChar char="ü"/>
                      </a:pPr>
                      <a:r>
                        <a:rPr lang="en-AU" sz="800" dirty="0">
                          <a:solidFill>
                            <a:schemeClr val="tx1">
                              <a:lumMod val="65000"/>
                              <a:lumOff val="35000"/>
                            </a:schemeClr>
                          </a:solidFill>
                          <a:latin typeface="Comic Sans MS" panose="030F0702030302020204" pitchFamily="66" charset="0"/>
                        </a:rPr>
                        <a:t> </a:t>
                      </a:r>
                    </a:p>
                  </a:txBody>
                  <a:tcPr>
                    <a:lnL w="12700" cap="flat" cmpd="sng" algn="ctr">
                      <a:solidFill>
                        <a:schemeClr val="tx1"/>
                      </a:solidFill>
                      <a:prstDash val="solid"/>
                      <a:round/>
                      <a:headEnd type="none" w="med" len="med"/>
                      <a:tailEnd type="none" w="med" len="med"/>
                    </a:lnL>
                  </a:tcPr>
                </a:tc>
                <a:tc>
                  <a:txBody>
                    <a:bodyPr/>
                    <a:lstStyle/>
                    <a:p>
                      <a:pPr algn="ctr"/>
                      <a:r>
                        <a:rPr lang="en-AU" sz="800" dirty="0">
                          <a:solidFill>
                            <a:schemeClr val="tx1">
                              <a:lumMod val="65000"/>
                              <a:lumOff val="35000"/>
                            </a:schemeClr>
                          </a:solidFill>
                          <a:latin typeface="Comic Sans MS" panose="030F0702030302020204" pitchFamily="66" charset="0"/>
                        </a:rPr>
                        <a:t>X</a:t>
                      </a:r>
                    </a:p>
                  </a:txBody>
                  <a:tcPr/>
                </a:tc>
                <a:tc>
                  <a:txBody>
                    <a:bodyPr/>
                    <a:lstStyle/>
                    <a:p>
                      <a:pPr algn="ctr"/>
                      <a:r>
                        <a:rPr lang="en-AU" sz="800" dirty="0">
                          <a:solidFill>
                            <a:schemeClr val="tx1">
                              <a:lumMod val="65000"/>
                              <a:lumOff val="35000"/>
                            </a:schemeClr>
                          </a:solidFill>
                          <a:latin typeface="Comic Sans MS" panose="030F0702030302020204" pitchFamily="66" charset="0"/>
                        </a:rPr>
                        <a:t>X</a:t>
                      </a:r>
                    </a:p>
                  </a:txBody>
                  <a:tcPr/>
                </a:tc>
                <a:tc>
                  <a:txBody>
                    <a:bodyPr/>
                    <a:lstStyle/>
                    <a:p>
                      <a:pPr algn="ctr"/>
                      <a:r>
                        <a:rPr lang="en-AU" sz="800" dirty="0">
                          <a:solidFill>
                            <a:schemeClr val="tx1">
                              <a:lumMod val="65000"/>
                              <a:lumOff val="35000"/>
                            </a:schemeClr>
                          </a:solidFill>
                          <a:latin typeface="Comic Sans MS" panose="030F0702030302020204" pitchFamily="66" charset="0"/>
                        </a:rPr>
                        <a:t>X</a:t>
                      </a:r>
                    </a:p>
                  </a:txBody>
                  <a:tcPr/>
                </a:tc>
                <a:tc>
                  <a:txBody>
                    <a:bodyPr/>
                    <a:lstStyle/>
                    <a:p>
                      <a:pPr algn="ctr"/>
                      <a:r>
                        <a:rPr lang="en-AU" sz="800" dirty="0">
                          <a:solidFill>
                            <a:schemeClr val="tx1">
                              <a:lumMod val="65000"/>
                              <a:lumOff val="35000"/>
                            </a:schemeClr>
                          </a:solidFill>
                          <a:latin typeface="Comic Sans MS" panose="030F0702030302020204" pitchFamily="66" charset="0"/>
                        </a:rPr>
                        <a:t>X</a:t>
                      </a:r>
                    </a:p>
                  </a:txBody>
                  <a:tcPr/>
                </a:tc>
                <a:tc>
                  <a:txBody>
                    <a:bodyPr/>
                    <a:lstStyle/>
                    <a:p>
                      <a:pPr algn="ctr"/>
                      <a:r>
                        <a:rPr lang="en-AU" sz="800" dirty="0">
                          <a:solidFill>
                            <a:schemeClr val="tx1">
                              <a:lumMod val="65000"/>
                              <a:lumOff val="35000"/>
                            </a:schemeClr>
                          </a:solidFill>
                          <a:latin typeface="Comic Sans MS" panose="030F0702030302020204" pitchFamily="66" charset="0"/>
                        </a:rPr>
                        <a:t>X</a:t>
                      </a:r>
                    </a:p>
                  </a:txBody>
                  <a:tcPr/>
                </a:tc>
                <a:tc>
                  <a:txBody>
                    <a:bodyPr/>
                    <a:lstStyle/>
                    <a:p>
                      <a:pPr algn="ctr"/>
                      <a:r>
                        <a:rPr lang="en-AU" sz="800" dirty="0">
                          <a:solidFill>
                            <a:schemeClr val="tx1">
                              <a:lumMod val="65000"/>
                              <a:lumOff val="35000"/>
                            </a:schemeClr>
                          </a:solidFill>
                          <a:latin typeface="Comic Sans MS" panose="030F0702030302020204" pitchFamily="66" charset="0"/>
                        </a:rPr>
                        <a:t>X</a:t>
                      </a:r>
                    </a:p>
                  </a:txBody>
                  <a:tcPr/>
                </a:tc>
                <a:extLst>
                  <a:ext uri="{0D108BD9-81ED-4DB2-BD59-A6C34878D82A}">
                    <a16:rowId xmlns:a16="http://schemas.microsoft.com/office/drawing/2014/main" val="1412859687"/>
                  </a:ext>
                </a:extLst>
              </a:tr>
              <a:tr h="192842">
                <a:tc>
                  <a:txBody>
                    <a:bodyPr/>
                    <a:lstStyle/>
                    <a:p>
                      <a:r>
                        <a:rPr lang="en-AU" sz="800" b="1" dirty="0">
                          <a:latin typeface="Arial Narrow" panose="020B0606020202030204" pitchFamily="34" charset="0"/>
                        </a:rPr>
                        <a:t>Trolling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171450" indent="-171450" algn="ctr">
                        <a:buFont typeface="Wingdings" panose="05000000000000000000" pitchFamily="2" charset="2"/>
                        <a:buChar char="ü"/>
                      </a:pPr>
                      <a:r>
                        <a:rPr lang="en-AU" sz="800" dirty="0">
                          <a:solidFill>
                            <a:schemeClr val="tx1">
                              <a:lumMod val="65000"/>
                              <a:lumOff val="35000"/>
                            </a:schemeClr>
                          </a:solidFill>
                          <a:latin typeface="Comic Sans MS" panose="030F0702030302020204" pitchFamily="66" charset="0"/>
                        </a:rPr>
                        <a:t> </a:t>
                      </a:r>
                    </a:p>
                  </a:txBody>
                  <a:tcPr>
                    <a:lnL w="12700" cap="flat" cmpd="sng" algn="ctr">
                      <a:solidFill>
                        <a:schemeClr val="tx1"/>
                      </a:solidFill>
                      <a:prstDash val="solid"/>
                      <a:round/>
                      <a:headEnd type="none" w="med" len="med"/>
                      <a:tailEnd type="none" w="med" len="med"/>
                    </a:lnL>
                  </a:tcPr>
                </a:tc>
                <a:tc>
                  <a:txBody>
                    <a:bodyPr/>
                    <a:lstStyle/>
                    <a:p>
                      <a:pPr marL="171450" indent="-171450" algn="ctr">
                        <a:buFont typeface="Wingdings" panose="05000000000000000000" pitchFamily="2" charset="2"/>
                        <a:buChar char="ü"/>
                      </a:pPr>
                      <a:r>
                        <a:rPr lang="en-AU" sz="800" dirty="0">
                          <a:solidFill>
                            <a:schemeClr val="tx1">
                              <a:lumMod val="65000"/>
                              <a:lumOff val="35000"/>
                            </a:schemeClr>
                          </a:solidFill>
                          <a:latin typeface="Comic Sans MS" panose="030F0702030302020204" pitchFamily="66" charset="0"/>
                        </a:rPr>
                        <a:t> </a:t>
                      </a:r>
                    </a:p>
                  </a:txBody>
                  <a:tcPr/>
                </a:tc>
                <a:tc>
                  <a:txBody>
                    <a:bodyPr/>
                    <a:lstStyle/>
                    <a:p>
                      <a:pPr marL="171450" indent="-171450" algn="ctr">
                        <a:buFont typeface="Wingdings" panose="05000000000000000000" pitchFamily="2" charset="2"/>
                        <a:buChar char="ü"/>
                      </a:pPr>
                      <a:r>
                        <a:rPr lang="en-AU" sz="800" dirty="0">
                          <a:solidFill>
                            <a:schemeClr val="tx1">
                              <a:lumMod val="65000"/>
                              <a:lumOff val="35000"/>
                            </a:schemeClr>
                          </a:solidFill>
                          <a:latin typeface="Comic Sans MS" panose="030F0702030302020204" pitchFamily="66" charset="0"/>
                        </a:rPr>
                        <a:t> </a:t>
                      </a:r>
                    </a:p>
                  </a:txBody>
                  <a:tcPr/>
                </a:tc>
                <a:tc>
                  <a:txBody>
                    <a:bodyPr/>
                    <a:lstStyle/>
                    <a:p>
                      <a:pPr marL="171450" indent="-171450" algn="ctr">
                        <a:buFont typeface="Wingdings" panose="05000000000000000000" pitchFamily="2" charset="2"/>
                        <a:buChar char="ü"/>
                      </a:pPr>
                      <a:r>
                        <a:rPr lang="en-AU" sz="800" dirty="0">
                          <a:solidFill>
                            <a:schemeClr val="tx1">
                              <a:lumMod val="65000"/>
                              <a:lumOff val="35000"/>
                            </a:schemeClr>
                          </a:solidFill>
                          <a:latin typeface="Comic Sans MS" panose="030F0702030302020204" pitchFamily="66" charset="0"/>
                        </a:rPr>
                        <a:t> </a:t>
                      </a:r>
                    </a:p>
                  </a:txBody>
                  <a:tcPr/>
                </a:tc>
                <a:tc>
                  <a:txBody>
                    <a:bodyPr/>
                    <a:lstStyle/>
                    <a:p>
                      <a:pPr algn="ctr"/>
                      <a:r>
                        <a:rPr lang="en-AU" sz="800" dirty="0">
                          <a:solidFill>
                            <a:schemeClr val="tx1">
                              <a:lumMod val="65000"/>
                              <a:lumOff val="35000"/>
                            </a:schemeClr>
                          </a:solidFill>
                          <a:latin typeface="Comic Sans MS" panose="030F0702030302020204" pitchFamily="66" charset="0"/>
                        </a:rPr>
                        <a:t>X</a:t>
                      </a:r>
                    </a:p>
                  </a:txBody>
                  <a:tcPr/>
                </a:tc>
                <a:tc>
                  <a:txBody>
                    <a:bodyPr/>
                    <a:lstStyle/>
                    <a:p>
                      <a:pPr algn="ctr"/>
                      <a:r>
                        <a:rPr lang="en-AU" sz="800" dirty="0">
                          <a:solidFill>
                            <a:schemeClr val="tx1">
                              <a:lumMod val="65000"/>
                              <a:lumOff val="35000"/>
                            </a:schemeClr>
                          </a:solidFill>
                          <a:latin typeface="Comic Sans MS" panose="030F0702030302020204" pitchFamily="66" charset="0"/>
                        </a:rPr>
                        <a:t>X</a:t>
                      </a:r>
                    </a:p>
                  </a:txBody>
                  <a:tcPr/>
                </a:tc>
                <a:tc>
                  <a:txBody>
                    <a:bodyPr/>
                    <a:lstStyle/>
                    <a:p>
                      <a:pPr algn="ctr"/>
                      <a:r>
                        <a:rPr lang="en-AU" sz="800" dirty="0">
                          <a:solidFill>
                            <a:schemeClr val="tx1">
                              <a:lumMod val="65000"/>
                              <a:lumOff val="35000"/>
                            </a:schemeClr>
                          </a:solidFill>
                          <a:latin typeface="Comic Sans MS" panose="030F0702030302020204" pitchFamily="66" charset="0"/>
                        </a:rPr>
                        <a:t>X</a:t>
                      </a:r>
                    </a:p>
                  </a:txBody>
                  <a:tcPr/>
                </a:tc>
                <a:extLst>
                  <a:ext uri="{0D108BD9-81ED-4DB2-BD59-A6C34878D82A}">
                    <a16:rowId xmlns:a16="http://schemas.microsoft.com/office/drawing/2014/main" val="312995286"/>
                  </a:ext>
                </a:extLst>
              </a:tr>
            </a:tbl>
          </a:graphicData>
        </a:graphic>
      </p:graphicFrame>
      <p:sp>
        <p:nvSpPr>
          <p:cNvPr id="6" name="TextBox 5">
            <a:extLst>
              <a:ext uri="{FF2B5EF4-FFF2-40B4-BE49-F238E27FC236}">
                <a16:creationId xmlns:a16="http://schemas.microsoft.com/office/drawing/2014/main" id="{EF899804-9165-4312-AB87-7B409429EB17}"/>
              </a:ext>
            </a:extLst>
          </p:cNvPr>
          <p:cNvSpPr txBox="1"/>
          <p:nvPr/>
        </p:nvSpPr>
        <p:spPr>
          <a:xfrm>
            <a:off x="3408431" y="2911406"/>
            <a:ext cx="700965" cy="584775"/>
          </a:xfrm>
          <a:prstGeom prst="rect">
            <a:avLst/>
          </a:prstGeom>
          <a:noFill/>
        </p:spPr>
        <p:txBody>
          <a:bodyPr wrap="square" rtlCol="0">
            <a:spAutoFit/>
          </a:bodyPr>
          <a:lstStyle/>
          <a:p>
            <a:pPr algn="ctr"/>
            <a:r>
              <a:rPr lang="en-AU" sz="800" dirty="0">
                <a:latin typeface="Arial Narrow" panose="020B0606020202030204" pitchFamily="34" charset="0"/>
              </a:rPr>
              <a:t>Conservation Park Zone </a:t>
            </a:r>
          </a:p>
          <a:p>
            <a:pPr algn="ctr"/>
            <a:endParaRPr lang="en-AU" sz="800" dirty="0">
              <a:latin typeface="Arial Narrow" panose="020B0606020202030204" pitchFamily="34" charset="0"/>
            </a:endParaRPr>
          </a:p>
          <a:p>
            <a:pPr algn="ctr"/>
            <a:r>
              <a:rPr lang="en-AU" sz="800" dirty="0">
                <a:latin typeface="Arial Narrow" panose="020B0606020202030204" pitchFamily="34" charset="0"/>
              </a:rPr>
              <a:t>(Yellow)</a:t>
            </a:r>
          </a:p>
        </p:txBody>
      </p:sp>
      <p:sp>
        <p:nvSpPr>
          <p:cNvPr id="21" name="Rectangle 20">
            <a:extLst>
              <a:ext uri="{FF2B5EF4-FFF2-40B4-BE49-F238E27FC236}">
                <a16:creationId xmlns:a16="http://schemas.microsoft.com/office/drawing/2014/main" id="{1AE810D6-1D31-4E39-81F1-D0CD88768C32}"/>
              </a:ext>
            </a:extLst>
          </p:cNvPr>
          <p:cNvSpPr/>
          <p:nvPr/>
        </p:nvSpPr>
        <p:spPr>
          <a:xfrm>
            <a:off x="498403" y="2252878"/>
            <a:ext cx="5884357" cy="348240"/>
          </a:xfrm>
          <a:prstGeom prst="rect">
            <a:avLst/>
          </a:prstGeom>
          <a:solidFill>
            <a:schemeClr val="tx1"/>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200" b="1" dirty="0">
                <a:solidFill>
                  <a:schemeClr val="bg1"/>
                </a:solidFill>
                <a:latin typeface="Arial Narrow" panose="020B0606020202030204" pitchFamily="34" charset="0"/>
              </a:rPr>
              <a:t>Activity: Download the ‘Eye on the Reef’ app and explore zonings in ‘General Information’.  </a:t>
            </a:r>
          </a:p>
        </p:txBody>
      </p:sp>
      <p:sp>
        <p:nvSpPr>
          <p:cNvPr id="17" name="Rectangle 16">
            <a:extLst>
              <a:ext uri="{FF2B5EF4-FFF2-40B4-BE49-F238E27FC236}">
                <a16:creationId xmlns:a16="http://schemas.microsoft.com/office/drawing/2014/main" id="{B5D5AD31-90ED-49AD-822E-D732D9D5D0F0}"/>
              </a:ext>
            </a:extLst>
          </p:cNvPr>
          <p:cNvSpPr/>
          <p:nvPr/>
        </p:nvSpPr>
        <p:spPr>
          <a:xfrm>
            <a:off x="527616" y="8021213"/>
            <a:ext cx="5860437" cy="358824"/>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200" b="1" dirty="0">
                <a:solidFill>
                  <a:schemeClr val="tx1"/>
                </a:solidFill>
                <a:latin typeface="Arial Narrow" panose="020B0606020202030204" pitchFamily="34" charset="0"/>
              </a:rPr>
              <a:t>Q. How often will the </a:t>
            </a:r>
            <a:r>
              <a:rPr lang="en-AU" sz="1200" b="1" i="1" dirty="0">
                <a:solidFill>
                  <a:schemeClr val="tx1"/>
                </a:solidFill>
                <a:latin typeface="Arial Narrow" panose="020B0606020202030204" pitchFamily="34" charset="0"/>
              </a:rPr>
              <a:t>Reef 2050 Plan </a:t>
            </a:r>
            <a:r>
              <a:rPr lang="en-AU" sz="1200" b="1" dirty="0">
                <a:solidFill>
                  <a:schemeClr val="tx1"/>
                </a:solidFill>
                <a:latin typeface="Arial Narrow" panose="020B0606020202030204" pitchFamily="34" charset="0"/>
              </a:rPr>
              <a:t>be reviewed? Ans</a:t>
            </a:r>
            <a:r>
              <a:rPr lang="en-AU" sz="1130" b="1" dirty="0">
                <a:solidFill>
                  <a:schemeClr val="tx1"/>
                </a:solidFill>
                <a:latin typeface="Arial Narrow" panose="020B0606020202030204" pitchFamily="34" charset="0"/>
              </a:rPr>
              <a:t>. </a:t>
            </a:r>
          </a:p>
        </p:txBody>
      </p:sp>
      <p:sp>
        <p:nvSpPr>
          <p:cNvPr id="20" name="TextBox 19">
            <a:extLst>
              <a:ext uri="{FF2B5EF4-FFF2-40B4-BE49-F238E27FC236}">
                <a16:creationId xmlns:a16="http://schemas.microsoft.com/office/drawing/2014/main" id="{6E80168E-CAF7-418E-8C16-31F8C8B77DE3}"/>
              </a:ext>
            </a:extLst>
          </p:cNvPr>
          <p:cNvSpPr txBox="1"/>
          <p:nvPr/>
        </p:nvSpPr>
        <p:spPr>
          <a:xfrm>
            <a:off x="425311" y="7296556"/>
            <a:ext cx="6035308" cy="707886"/>
          </a:xfrm>
          <a:prstGeom prst="rect">
            <a:avLst/>
          </a:prstGeom>
          <a:noFill/>
        </p:spPr>
        <p:txBody>
          <a:bodyPr wrap="square" rtlCol="0">
            <a:spAutoFit/>
          </a:bodyPr>
          <a:lstStyle/>
          <a:p>
            <a:r>
              <a:rPr lang="en-AU" sz="1600" b="1" dirty="0">
                <a:latin typeface="Arial Narrow" panose="020B0606020202030204" pitchFamily="34" charset="0"/>
              </a:rPr>
              <a:t>Reef 2050 Plan</a:t>
            </a:r>
          </a:p>
          <a:p>
            <a:r>
              <a:rPr lang="en-AU" sz="1200" dirty="0">
                <a:latin typeface="Arial Narrow" panose="020B0606020202030204" pitchFamily="34" charset="0"/>
              </a:rPr>
              <a:t>The Australian and Qld. governments responded to increasing concerns about the health of the GBR</a:t>
            </a:r>
            <a:r>
              <a:rPr lang="en-AU" sz="1200" baseline="30000" dirty="0">
                <a:latin typeface="Arial Narrow" panose="020B0606020202030204" pitchFamily="34" charset="0"/>
              </a:rPr>
              <a:t>[3]</a:t>
            </a:r>
            <a:r>
              <a:rPr lang="en-AU" sz="1200" dirty="0">
                <a:latin typeface="Arial Narrow" panose="020B0606020202030204" pitchFamily="34" charset="0"/>
              </a:rPr>
              <a:t> with the </a:t>
            </a:r>
            <a:r>
              <a:rPr lang="en-AU" sz="1200" b="1" dirty="0">
                <a:latin typeface="Arial Narrow" panose="020B0606020202030204" pitchFamily="34" charset="0"/>
              </a:rPr>
              <a:t>Reef 2050 Plan </a:t>
            </a:r>
            <a:r>
              <a:rPr lang="en-AU" sz="1200" dirty="0">
                <a:latin typeface="Arial Narrow" panose="020B0606020202030204" pitchFamily="34" charset="0"/>
              </a:rPr>
              <a:t>– an overarching framework for protecting and managing the reef until 2050</a:t>
            </a:r>
            <a:r>
              <a:rPr lang="en-AU" sz="1200" baseline="30000" dirty="0">
                <a:latin typeface="Arial Narrow" panose="020B0606020202030204" pitchFamily="34" charset="0"/>
              </a:rPr>
              <a:t>[4]</a:t>
            </a:r>
            <a:r>
              <a:rPr lang="en-AU" sz="1200" dirty="0">
                <a:latin typeface="Arial Narrow" panose="020B0606020202030204" pitchFamily="34" charset="0"/>
              </a:rPr>
              <a:t>. </a:t>
            </a:r>
            <a:endParaRPr lang="en-AU" sz="400" dirty="0">
              <a:latin typeface="Arial Narrow" panose="020B0606020202030204" pitchFamily="34" charset="0"/>
            </a:endParaRPr>
          </a:p>
        </p:txBody>
      </p:sp>
      <p:sp>
        <p:nvSpPr>
          <p:cNvPr id="2" name="Rectangle 1">
            <a:extLst>
              <a:ext uri="{FF2B5EF4-FFF2-40B4-BE49-F238E27FC236}">
                <a16:creationId xmlns:a16="http://schemas.microsoft.com/office/drawing/2014/main" id="{7C78273A-6917-425C-A99D-196EFA33F905}"/>
              </a:ext>
            </a:extLst>
          </p:cNvPr>
          <p:cNvSpPr/>
          <p:nvPr/>
        </p:nvSpPr>
        <p:spPr>
          <a:xfrm>
            <a:off x="3948761" y="8067248"/>
            <a:ext cx="2376267" cy="249983"/>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200" dirty="0">
                <a:solidFill>
                  <a:schemeClr val="tx1">
                    <a:lumMod val="65000"/>
                    <a:lumOff val="35000"/>
                  </a:schemeClr>
                </a:solidFill>
                <a:latin typeface="Comic Sans MS" panose="030F0702030302020204" pitchFamily="66" charset="0"/>
              </a:rPr>
              <a:t>Every 5 years (starting 2020)</a:t>
            </a:r>
            <a:endParaRPr lang="en-AU" sz="800" dirty="0">
              <a:solidFill>
                <a:schemeClr val="tx1">
                  <a:lumMod val="65000"/>
                  <a:lumOff val="35000"/>
                </a:schemeClr>
              </a:solidFill>
              <a:latin typeface="Comic Sans MS" panose="030F0702030302020204" pitchFamily="66" charset="0"/>
            </a:endParaRPr>
          </a:p>
        </p:txBody>
      </p:sp>
      <p:cxnSp>
        <p:nvCxnSpPr>
          <p:cNvPr id="22" name="Straight Connector 21">
            <a:extLst>
              <a:ext uri="{FF2B5EF4-FFF2-40B4-BE49-F238E27FC236}">
                <a16:creationId xmlns:a16="http://schemas.microsoft.com/office/drawing/2014/main" id="{889A64AB-8E3A-40B0-B55D-31959803405B}"/>
              </a:ext>
            </a:extLst>
          </p:cNvPr>
          <p:cNvCxnSpPr/>
          <p:nvPr/>
        </p:nvCxnSpPr>
        <p:spPr>
          <a:xfrm flipH="1">
            <a:off x="500081" y="7288151"/>
            <a:ext cx="5907340" cy="422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04AD1CAF-B331-46A3-9DEB-014E6A0E1014}"/>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5" name="Rectangle 4">
            <a:extLst>
              <a:ext uri="{FF2B5EF4-FFF2-40B4-BE49-F238E27FC236}">
                <a16:creationId xmlns:a16="http://schemas.microsoft.com/office/drawing/2014/main" id="{6F9C8DD0-B489-48CD-87E4-1E1C7BB892BB}"/>
              </a:ext>
            </a:extLst>
          </p:cNvPr>
          <p:cNvSpPr/>
          <p:nvPr/>
        </p:nvSpPr>
        <p:spPr>
          <a:xfrm>
            <a:off x="425311" y="2609531"/>
            <a:ext cx="6203421" cy="276999"/>
          </a:xfrm>
          <a:prstGeom prst="rect">
            <a:avLst/>
          </a:prstGeom>
        </p:spPr>
        <p:txBody>
          <a:bodyPr wrap="square">
            <a:spAutoFit/>
          </a:bodyPr>
          <a:lstStyle/>
          <a:p>
            <a:r>
              <a:rPr lang="en-AU" sz="1200" b="1" dirty="0">
                <a:latin typeface="Arial Narrow" panose="020B0606020202030204" pitchFamily="34" charset="0"/>
              </a:rPr>
              <a:t>Activity: Complete the table below</a:t>
            </a:r>
            <a:r>
              <a:rPr lang="en-AU" sz="1200" b="1" baseline="30000" dirty="0">
                <a:latin typeface="Arial Narrow" panose="020B0606020202030204" pitchFamily="34" charset="0"/>
              </a:rPr>
              <a:t>[2]</a:t>
            </a:r>
            <a:endParaRPr lang="en-AU" sz="1200" b="1" dirty="0">
              <a:latin typeface="Arial Narrow" panose="020B0606020202030204" pitchFamily="34" charset="0"/>
            </a:endParaRPr>
          </a:p>
        </p:txBody>
      </p:sp>
      <p:sp>
        <p:nvSpPr>
          <p:cNvPr id="25" name="TextBox 24">
            <a:extLst>
              <a:ext uri="{FF2B5EF4-FFF2-40B4-BE49-F238E27FC236}">
                <a16:creationId xmlns:a16="http://schemas.microsoft.com/office/drawing/2014/main" id="{6438E7CD-CE16-4FF1-A22A-69D0325893A5}"/>
              </a:ext>
            </a:extLst>
          </p:cNvPr>
          <p:cNvSpPr txBox="1"/>
          <p:nvPr/>
        </p:nvSpPr>
        <p:spPr>
          <a:xfrm>
            <a:off x="5795220" y="2916953"/>
            <a:ext cx="649692" cy="584775"/>
          </a:xfrm>
          <a:prstGeom prst="rect">
            <a:avLst/>
          </a:prstGeom>
          <a:noFill/>
        </p:spPr>
        <p:txBody>
          <a:bodyPr wrap="square" rtlCol="0">
            <a:spAutoFit/>
          </a:bodyPr>
          <a:lstStyle/>
          <a:p>
            <a:pPr algn="ctr"/>
            <a:r>
              <a:rPr lang="en-AU" sz="800" dirty="0">
                <a:solidFill>
                  <a:schemeClr val="bg1"/>
                </a:solidFill>
                <a:latin typeface="Arial Narrow" panose="020B0606020202030204" pitchFamily="34" charset="0"/>
              </a:rPr>
              <a:t>Preservation Park Zone </a:t>
            </a:r>
          </a:p>
          <a:p>
            <a:pPr algn="ctr"/>
            <a:endParaRPr lang="en-AU" sz="800" dirty="0">
              <a:solidFill>
                <a:schemeClr val="bg1"/>
              </a:solidFill>
              <a:latin typeface="Arial Narrow" panose="020B0606020202030204" pitchFamily="34" charset="0"/>
            </a:endParaRPr>
          </a:p>
          <a:p>
            <a:pPr algn="ctr"/>
            <a:r>
              <a:rPr lang="en-AU" sz="800" dirty="0">
                <a:solidFill>
                  <a:schemeClr val="bg1"/>
                </a:solidFill>
                <a:latin typeface="Arial Narrow" panose="020B0606020202030204" pitchFamily="34" charset="0"/>
              </a:rPr>
              <a:t>(Pink)</a:t>
            </a:r>
          </a:p>
        </p:txBody>
      </p:sp>
      <p:sp>
        <p:nvSpPr>
          <p:cNvPr id="23" name="Oval 22">
            <a:extLst>
              <a:ext uri="{FF2B5EF4-FFF2-40B4-BE49-F238E27FC236}">
                <a16:creationId xmlns:a16="http://schemas.microsoft.com/office/drawing/2014/main" id="{18D1F3A3-E054-4E28-B5D0-E500140E2F66}"/>
              </a:ext>
            </a:extLst>
          </p:cNvPr>
          <p:cNvSpPr/>
          <p:nvPr/>
        </p:nvSpPr>
        <p:spPr>
          <a:xfrm>
            <a:off x="2852936" y="652267"/>
            <a:ext cx="176053" cy="15005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26" name="TextBox 25">
            <a:extLst>
              <a:ext uri="{FF2B5EF4-FFF2-40B4-BE49-F238E27FC236}">
                <a16:creationId xmlns:a16="http://schemas.microsoft.com/office/drawing/2014/main" id="{840AEE0B-246A-4BBE-B878-445A22760B4E}"/>
              </a:ext>
            </a:extLst>
          </p:cNvPr>
          <p:cNvSpPr txBox="1"/>
          <p:nvPr/>
        </p:nvSpPr>
        <p:spPr>
          <a:xfrm>
            <a:off x="2769719" y="634462"/>
            <a:ext cx="388137" cy="184666"/>
          </a:xfrm>
          <a:prstGeom prst="rect">
            <a:avLst/>
          </a:prstGeom>
          <a:noFill/>
        </p:spPr>
        <p:txBody>
          <a:bodyPr wrap="square" rtlCol="0">
            <a:spAutoFit/>
          </a:bodyPr>
          <a:lstStyle/>
          <a:p>
            <a:r>
              <a:rPr lang="en-AU" sz="600" b="1" dirty="0">
                <a:solidFill>
                  <a:schemeClr val="bg1"/>
                </a:solidFill>
                <a:latin typeface="Arial Narrow" panose="020B0606020202030204" pitchFamily="34" charset="0"/>
              </a:rPr>
              <a:t>T124</a:t>
            </a:r>
          </a:p>
        </p:txBody>
      </p:sp>
    </p:spTree>
    <p:extLst>
      <p:ext uri="{BB962C8B-B14F-4D97-AF65-F5344CB8AC3E}">
        <p14:creationId xmlns:p14="http://schemas.microsoft.com/office/powerpoint/2010/main" val="279806434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7"/>
          <p:cNvSpPr txBox="1"/>
          <p:nvPr/>
        </p:nvSpPr>
        <p:spPr>
          <a:xfrm>
            <a:off x="5486430" y="14613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
        <p:nvSpPr>
          <p:cNvPr id="3" name="TextBox 2"/>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12" name="TextBox 36"/>
          <p:cNvSpPr txBox="1"/>
          <p:nvPr/>
        </p:nvSpPr>
        <p:spPr>
          <a:xfrm>
            <a:off x="5876474" y="8805118"/>
            <a:ext cx="52124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100" dirty="0">
                <a:latin typeface="Arial Narrow" pitchFamily="34" charset="0"/>
              </a:rPr>
              <a:t>151</a:t>
            </a:r>
            <a:endParaRPr lang="en-AU" sz="1100" dirty="0">
              <a:latin typeface="Arial Narrow" pitchFamily="34" charset="0"/>
            </a:endParaRPr>
          </a:p>
        </p:txBody>
      </p:sp>
      <p:sp>
        <p:nvSpPr>
          <p:cNvPr id="57" name="TextBox 36"/>
          <p:cNvSpPr txBox="1"/>
          <p:nvPr/>
        </p:nvSpPr>
        <p:spPr>
          <a:xfrm>
            <a:off x="463269" y="8810616"/>
            <a:ext cx="219901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2019 	                                               </a:t>
            </a:r>
            <a:endParaRPr lang="en-AU" sz="1100" b="1" dirty="0">
              <a:latin typeface="Arial Narrow" pitchFamily="34" charset="0"/>
            </a:endParaRPr>
          </a:p>
        </p:txBody>
      </p:sp>
      <p:cxnSp>
        <p:nvCxnSpPr>
          <p:cNvPr id="19" name="Straight Connector 18"/>
          <p:cNvCxnSpPr/>
          <p:nvPr/>
        </p:nvCxnSpPr>
        <p:spPr>
          <a:xfrm flipH="1">
            <a:off x="482612" y="8817257"/>
            <a:ext cx="5907340" cy="422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9" name="TextBox 58">
            <a:extLst>
              <a:ext uri="{FF2B5EF4-FFF2-40B4-BE49-F238E27FC236}">
                <a16:creationId xmlns:a16="http://schemas.microsoft.com/office/drawing/2014/main" id="{B47AF8B6-8FB8-4F6E-8771-2ABC2CA0462D}"/>
              </a:ext>
            </a:extLst>
          </p:cNvPr>
          <p:cNvSpPr txBox="1"/>
          <p:nvPr/>
        </p:nvSpPr>
        <p:spPr>
          <a:xfrm>
            <a:off x="1374209" y="82118"/>
            <a:ext cx="4112222" cy="553998"/>
          </a:xfrm>
          <a:prstGeom prst="rect">
            <a:avLst/>
          </a:prstGeom>
          <a:noFill/>
        </p:spPr>
        <p:txBody>
          <a:bodyPr wrap="square" rtlCol="0">
            <a:spAutoFit/>
          </a:bodyPr>
          <a:lstStyle/>
          <a:p>
            <a:r>
              <a:rPr lang="en-US" b="1" dirty="0">
                <a:latin typeface="Arial Narrow" pitchFamily="34" charset="0"/>
              </a:rPr>
              <a:t>Ecological Economics –</a:t>
            </a:r>
            <a:r>
              <a:rPr lang="en-US" sz="1200" b="1" dirty="0">
                <a:latin typeface="Arial Narrow" panose="020B0606020202030204" pitchFamily="34" charset="0"/>
              </a:rPr>
              <a:t> </a:t>
            </a:r>
            <a:r>
              <a:rPr lang="en-US" sz="1200" dirty="0">
                <a:latin typeface="Arial Narrow" panose="020B0606020202030204" pitchFamily="34" charset="0"/>
              </a:rPr>
              <a:t>Recall that Australian Fisheries have an economic value</a:t>
            </a:r>
            <a:endParaRPr lang="en-US" sz="1200" i="1" dirty="0">
              <a:latin typeface="Arial Narrow" pitchFamily="34" charset="0"/>
            </a:endParaRPr>
          </a:p>
        </p:txBody>
      </p:sp>
      <p:sp>
        <p:nvSpPr>
          <p:cNvPr id="60" name="TextBox 36">
            <a:extLst>
              <a:ext uri="{FF2B5EF4-FFF2-40B4-BE49-F238E27FC236}">
                <a16:creationId xmlns:a16="http://schemas.microsoft.com/office/drawing/2014/main" id="{6DC2C05C-35D8-49B4-804A-8B8A559A864A}"/>
              </a:ext>
            </a:extLst>
          </p:cNvPr>
          <p:cNvSpPr txBox="1"/>
          <p:nvPr/>
        </p:nvSpPr>
        <p:spPr>
          <a:xfrm>
            <a:off x="2286712" y="8805118"/>
            <a:ext cx="3734575"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Unit 4. Topic 2. Subject Matter: Australia’s Fisheries Management</a:t>
            </a:r>
            <a:endParaRPr lang="en-AU" sz="1100" b="1" dirty="0">
              <a:latin typeface="Arial Narrow" pitchFamily="34" charset="0"/>
            </a:endParaRPr>
          </a:p>
        </p:txBody>
      </p:sp>
      <p:sp>
        <p:nvSpPr>
          <p:cNvPr id="17" name="TextBox 16">
            <a:extLst>
              <a:ext uri="{FF2B5EF4-FFF2-40B4-BE49-F238E27FC236}">
                <a16:creationId xmlns:a16="http://schemas.microsoft.com/office/drawing/2014/main" id="{EF79B1A8-AC97-4449-84BA-7300F5F2C191}"/>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40" name="TextBox 36">
            <a:extLst>
              <a:ext uri="{FF2B5EF4-FFF2-40B4-BE49-F238E27FC236}">
                <a16:creationId xmlns:a16="http://schemas.microsoft.com/office/drawing/2014/main" id="{63D6711E-C5DD-4BD2-AD16-1DA53B0E4EAE}"/>
              </a:ext>
            </a:extLst>
          </p:cNvPr>
          <p:cNvSpPr txBox="1"/>
          <p:nvPr/>
        </p:nvSpPr>
        <p:spPr>
          <a:xfrm>
            <a:off x="586998" y="5812219"/>
            <a:ext cx="219901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2019 	                                               </a:t>
            </a:r>
            <a:endParaRPr lang="en-AU" sz="1100" b="1" dirty="0">
              <a:latin typeface="Arial Narrow" pitchFamily="34" charset="0"/>
            </a:endParaRPr>
          </a:p>
        </p:txBody>
      </p:sp>
      <p:sp>
        <p:nvSpPr>
          <p:cNvPr id="41" name="Oval 40">
            <a:extLst>
              <a:ext uri="{FF2B5EF4-FFF2-40B4-BE49-F238E27FC236}">
                <a16:creationId xmlns:a16="http://schemas.microsoft.com/office/drawing/2014/main" id="{B31747EF-670D-45AD-BCEE-04C07EABF57E}"/>
              </a:ext>
            </a:extLst>
          </p:cNvPr>
          <p:cNvSpPr/>
          <p:nvPr/>
        </p:nvSpPr>
        <p:spPr>
          <a:xfrm>
            <a:off x="829183" y="4770025"/>
            <a:ext cx="1512168" cy="1957602"/>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2" name="Rectangle 41">
            <a:extLst>
              <a:ext uri="{FF2B5EF4-FFF2-40B4-BE49-F238E27FC236}">
                <a16:creationId xmlns:a16="http://schemas.microsoft.com/office/drawing/2014/main" id="{5B7120D6-70CB-4963-9554-CF61C911209F}"/>
              </a:ext>
            </a:extLst>
          </p:cNvPr>
          <p:cNvSpPr/>
          <p:nvPr/>
        </p:nvSpPr>
        <p:spPr>
          <a:xfrm>
            <a:off x="681852" y="5697388"/>
            <a:ext cx="2195896" cy="10718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43" name="Rectangle 42">
            <a:extLst>
              <a:ext uri="{FF2B5EF4-FFF2-40B4-BE49-F238E27FC236}">
                <a16:creationId xmlns:a16="http://schemas.microsoft.com/office/drawing/2014/main" id="{0346EF82-1CD7-4159-BE38-CDFF670E25DF}"/>
              </a:ext>
            </a:extLst>
          </p:cNvPr>
          <p:cNvSpPr/>
          <p:nvPr/>
        </p:nvSpPr>
        <p:spPr>
          <a:xfrm>
            <a:off x="825165" y="4215232"/>
            <a:ext cx="2010928" cy="146783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4" name="Rectangle 43">
            <a:extLst>
              <a:ext uri="{FF2B5EF4-FFF2-40B4-BE49-F238E27FC236}">
                <a16:creationId xmlns:a16="http://schemas.microsoft.com/office/drawing/2014/main" id="{00921017-3EE5-4A61-99E8-F7128759A9CF}"/>
              </a:ext>
            </a:extLst>
          </p:cNvPr>
          <p:cNvSpPr/>
          <p:nvPr/>
        </p:nvSpPr>
        <p:spPr>
          <a:xfrm>
            <a:off x="2760230" y="4215232"/>
            <a:ext cx="296416" cy="13773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5" name="TextBox 44">
            <a:extLst>
              <a:ext uri="{FF2B5EF4-FFF2-40B4-BE49-F238E27FC236}">
                <a16:creationId xmlns:a16="http://schemas.microsoft.com/office/drawing/2014/main" id="{6A95C571-0A65-44DA-B36D-8E6C48BC3AA6}"/>
              </a:ext>
            </a:extLst>
          </p:cNvPr>
          <p:cNvSpPr txBox="1"/>
          <p:nvPr/>
        </p:nvSpPr>
        <p:spPr>
          <a:xfrm>
            <a:off x="559216" y="4406247"/>
            <a:ext cx="307777" cy="1114638"/>
          </a:xfrm>
          <a:prstGeom prst="rect">
            <a:avLst/>
          </a:prstGeom>
          <a:noFill/>
        </p:spPr>
        <p:txBody>
          <a:bodyPr vert="vert270" wrap="square" rtlCol="0">
            <a:spAutoFit/>
          </a:bodyPr>
          <a:lstStyle/>
          <a:p>
            <a:r>
              <a:rPr lang="en-AU" sz="800" b="1" dirty="0">
                <a:latin typeface="Arial Narrow" panose="020B0606020202030204" pitchFamily="34" charset="0"/>
              </a:rPr>
              <a:t>Revenue and Cost</a:t>
            </a:r>
          </a:p>
        </p:txBody>
      </p:sp>
      <p:sp>
        <p:nvSpPr>
          <p:cNvPr id="46" name="TextBox 45">
            <a:extLst>
              <a:ext uri="{FF2B5EF4-FFF2-40B4-BE49-F238E27FC236}">
                <a16:creationId xmlns:a16="http://schemas.microsoft.com/office/drawing/2014/main" id="{E4969BD8-E173-4E9B-90A9-99E78CE323B4}"/>
              </a:ext>
            </a:extLst>
          </p:cNvPr>
          <p:cNvSpPr txBox="1"/>
          <p:nvPr/>
        </p:nvSpPr>
        <p:spPr>
          <a:xfrm rot="5400000">
            <a:off x="1504577" y="5242829"/>
            <a:ext cx="307777" cy="1114638"/>
          </a:xfrm>
          <a:prstGeom prst="rect">
            <a:avLst/>
          </a:prstGeom>
          <a:noFill/>
        </p:spPr>
        <p:txBody>
          <a:bodyPr vert="vert270" wrap="square" rtlCol="0">
            <a:spAutoFit/>
          </a:bodyPr>
          <a:lstStyle/>
          <a:p>
            <a:pPr algn="ctr"/>
            <a:r>
              <a:rPr lang="en-AU" sz="800" b="1" dirty="0">
                <a:latin typeface="Arial Narrow" panose="020B0606020202030204" pitchFamily="34" charset="0"/>
              </a:rPr>
              <a:t>Fishing Effort</a:t>
            </a:r>
          </a:p>
        </p:txBody>
      </p:sp>
      <p:sp>
        <p:nvSpPr>
          <p:cNvPr id="47" name="Isosceles Triangle 46">
            <a:extLst>
              <a:ext uri="{FF2B5EF4-FFF2-40B4-BE49-F238E27FC236}">
                <a16:creationId xmlns:a16="http://schemas.microsoft.com/office/drawing/2014/main" id="{E7A0A3AA-74B4-4297-8781-6EFCE14DC8C2}"/>
              </a:ext>
            </a:extLst>
          </p:cNvPr>
          <p:cNvSpPr/>
          <p:nvPr/>
        </p:nvSpPr>
        <p:spPr>
          <a:xfrm rot="5400000">
            <a:off x="2813367" y="5635983"/>
            <a:ext cx="139477" cy="94025"/>
          </a:xfrm>
          <a:prstGeom prs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cxnSp>
        <p:nvCxnSpPr>
          <p:cNvPr id="51" name="Straight Arrow Connector 50">
            <a:extLst>
              <a:ext uri="{FF2B5EF4-FFF2-40B4-BE49-F238E27FC236}">
                <a16:creationId xmlns:a16="http://schemas.microsoft.com/office/drawing/2014/main" id="{71CDA667-B241-43BF-A376-EF6E2F9185CB}"/>
              </a:ext>
            </a:extLst>
          </p:cNvPr>
          <p:cNvCxnSpPr>
            <a:cxnSpLocks/>
          </p:cNvCxnSpPr>
          <p:nvPr/>
        </p:nvCxnSpPr>
        <p:spPr>
          <a:xfrm>
            <a:off x="1926259" y="4446120"/>
            <a:ext cx="0" cy="39222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ADBC3008-C132-4BEA-91E6-2E97B394FBE2}"/>
              </a:ext>
            </a:extLst>
          </p:cNvPr>
          <p:cNvCxnSpPr>
            <a:cxnSpLocks/>
          </p:cNvCxnSpPr>
          <p:nvPr/>
        </p:nvCxnSpPr>
        <p:spPr>
          <a:xfrm flipV="1">
            <a:off x="835532" y="4481422"/>
            <a:ext cx="1607670" cy="12015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4" name="TextBox 53">
            <a:extLst>
              <a:ext uri="{FF2B5EF4-FFF2-40B4-BE49-F238E27FC236}">
                <a16:creationId xmlns:a16="http://schemas.microsoft.com/office/drawing/2014/main" id="{816B27F8-867C-4540-9EC3-747D94176EB4}"/>
              </a:ext>
            </a:extLst>
          </p:cNvPr>
          <p:cNvSpPr txBox="1"/>
          <p:nvPr/>
        </p:nvSpPr>
        <p:spPr>
          <a:xfrm rot="3224151">
            <a:off x="2196481" y="4356517"/>
            <a:ext cx="307777" cy="595516"/>
          </a:xfrm>
          <a:prstGeom prst="rect">
            <a:avLst/>
          </a:prstGeom>
          <a:noFill/>
        </p:spPr>
        <p:txBody>
          <a:bodyPr vert="vert270" wrap="square" rtlCol="0">
            <a:spAutoFit/>
          </a:bodyPr>
          <a:lstStyle/>
          <a:p>
            <a:pPr algn="ctr"/>
            <a:r>
              <a:rPr lang="en-AU" sz="800" b="1" dirty="0">
                <a:latin typeface="Arial Narrow" panose="020B0606020202030204" pitchFamily="34" charset="0"/>
              </a:rPr>
              <a:t>COST</a:t>
            </a:r>
          </a:p>
        </p:txBody>
      </p:sp>
      <p:sp>
        <p:nvSpPr>
          <p:cNvPr id="56" name="Isosceles Triangle 55">
            <a:extLst>
              <a:ext uri="{FF2B5EF4-FFF2-40B4-BE49-F238E27FC236}">
                <a16:creationId xmlns:a16="http://schemas.microsoft.com/office/drawing/2014/main" id="{66367DCB-F9A9-4BE9-A068-34AF84B7E288}"/>
              </a:ext>
            </a:extLst>
          </p:cNvPr>
          <p:cNvSpPr/>
          <p:nvPr/>
        </p:nvSpPr>
        <p:spPr>
          <a:xfrm rot="3347993">
            <a:off x="2413726" y="4460658"/>
            <a:ext cx="79790" cy="45719"/>
          </a:xfrm>
          <a:prstGeom prs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58" name="TextBox 57">
            <a:extLst>
              <a:ext uri="{FF2B5EF4-FFF2-40B4-BE49-F238E27FC236}">
                <a16:creationId xmlns:a16="http://schemas.microsoft.com/office/drawing/2014/main" id="{6759FBA5-B910-47F3-B833-565BFE4D4D18}"/>
              </a:ext>
            </a:extLst>
          </p:cNvPr>
          <p:cNvSpPr txBox="1"/>
          <p:nvPr/>
        </p:nvSpPr>
        <p:spPr>
          <a:xfrm>
            <a:off x="552299" y="6194825"/>
            <a:ext cx="2540362" cy="461665"/>
          </a:xfrm>
          <a:prstGeom prst="rect">
            <a:avLst/>
          </a:prstGeom>
          <a:noFill/>
        </p:spPr>
        <p:txBody>
          <a:bodyPr wrap="square" rtlCol="0">
            <a:spAutoFit/>
          </a:bodyPr>
          <a:lstStyle/>
          <a:p>
            <a:r>
              <a:rPr lang="en-AU" sz="800" b="1" dirty="0">
                <a:latin typeface="Arial Narrow" panose="020B0606020202030204" pitchFamily="34" charset="0"/>
              </a:rPr>
              <a:t>Figure 2: Population size (X) at the point of break-even when revenue EQUALS cost (assuming costs are directly proportional to fishing effort)</a:t>
            </a:r>
            <a:r>
              <a:rPr lang="en-AU" sz="800" b="1" baseline="30000" dirty="0">
                <a:latin typeface="Arial Narrow" panose="020B0606020202030204" pitchFamily="34" charset="0"/>
              </a:rPr>
              <a:t>[4].</a:t>
            </a:r>
            <a:r>
              <a:rPr lang="en-AU" sz="800" b="1" dirty="0">
                <a:latin typeface="Arial Narrow" panose="020B0606020202030204" pitchFamily="34" charset="0"/>
              </a:rPr>
              <a:t> </a:t>
            </a:r>
          </a:p>
        </p:txBody>
      </p:sp>
      <p:sp>
        <p:nvSpPr>
          <p:cNvPr id="62" name="Rectangle 61">
            <a:extLst>
              <a:ext uri="{FF2B5EF4-FFF2-40B4-BE49-F238E27FC236}">
                <a16:creationId xmlns:a16="http://schemas.microsoft.com/office/drawing/2014/main" id="{49CD848D-A7B1-4616-84F8-534C8A590D19}"/>
              </a:ext>
            </a:extLst>
          </p:cNvPr>
          <p:cNvSpPr/>
          <p:nvPr/>
        </p:nvSpPr>
        <p:spPr>
          <a:xfrm>
            <a:off x="610357" y="4079016"/>
            <a:ext cx="2319761" cy="17404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8" name="TextBox 67">
            <a:extLst>
              <a:ext uri="{FF2B5EF4-FFF2-40B4-BE49-F238E27FC236}">
                <a16:creationId xmlns:a16="http://schemas.microsoft.com/office/drawing/2014/main" id="{CAFA0826-80D1-4276-9E10-C81ACE38A880}"/>
              </a:ext>
            </a:extLst>
          </p:cNvPr>
          <p:cNvSpPr txBox="1"/>
          <p:nvPr/>
        </p:nvSpPr>
        <p:spPr>
          <a:xfrm rot="4251420">
            <a:off x="1180803" y="4465802"/>
            <a:ext cx="307777" cy="537408"/>
          </a:xfrm>
          <a:prstGeom prst="rect">
            <a:avLst/>
          </a:prstGeom>
          <a:noFill/>
        </p:spPr>
        <p:txBody>
          <a:bodyPr vert="vert270" wrap="square" rtlCol="0">
            <a:spAutoFit/>
          </a:bodyPr>
          <a:lstStyle/>
          <a:p>
            <a:pPr algn="ctr"/>
            <a:r>
              <a:rPr lang="en-AU" sz="800" b="1" dirty="0">
                <a:latin typeface="Arial Narrow" panose="020B0606020202030204" pitchFamily="34" charset="0"/>
              </a:rPr>
              <a:t>REVENUE</a:t>
            </a:r>
          </a:p>
        </p:txBody>
      </p:sp>
      <p:sp>
        <p:nvSpPr>
          <p:cNvPr id="69" name="TextBox 36">
            <a:extLst>
              <a:ext uri="{FF2B5EF4-FFF2-40B4-BE49-F238E27FC236}">
                <a16:creationId xmlns:a16="http://schemas.microsoft.com/office/drawing/2014/main" id="{00C3F321-1C8B-4A36-949C-66DCF075F781}"/>
              </a:ext>
            </a:extLst>
          </p:cNvPr>
          <p:cNvSpPr txBox="1"/>
          <p:nvPr/>
        </p:nvSpPr>
        <p:spPr>
          <a:xfrm>
            <a:off x="3636200" y="5808442"/>
            <a:ext cx="219901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2019 	                                               </a:t>
            </a:r>
            <a:endParaRPr lang="en-AU" sz="1100" b="1" dirty="0">
              <a:latin typeface="Arial Narrow" pitchFamily="34" charset="0"/>
            </a:endParaRPr>
          </a:p>
        </p:txBody>
      </p:sp>
      <p:sp>
        <p:nvSpPr>
          <p:cNvPr id="70" name="Oval 69">
            <a:extLst>
              <a:ext uri="{FF2B5EF4-FFF2-40B4-BE49-F238E27FC236}">
                <a16:creationId xmlns:a16="http://schemas.microsoft.com/office/drawing/2014/main" id="{7DCD754E-DD8B-4751-B8A9-A22D66A72E3D}"/>
              </a:ext>
            </a:extLst>
          </p:cNvPr>
          <p:cNvSpPr/>
          <p:nvPr/>
        </p:nvSpPr>
        <p:spPr>
          <a:xfrm>
            <a:off x="3879900" y="4802430"/>
            <a:ext cx="1512168" cy="1957602"/>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1" name="Rectangle 70">
            <a:extLst>
              <a:ext uri="{FF2B5EF4-FFF2-40B4-BE49-F238E27FC236}">
                <a16:creationId xmlns:a16="http://schemas.microsoft.com/office/drawing/2014/main" id="{F52568B1-85D9-4646-B202-2B85DC021F6D}"/>
              </a:ext>
            </a:extLst>
          </p:cNvPr>
          <p:cNvSpPr/>
          <p:nvPr/>
        </p:nvSpPr>
        <p:spPr>
          <a:xfrm>
            <a:off x="3732569" y="5729793"/>
            <a:ext cx="2195896" cy="10718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72" name="Rectangle 71">
            <a:extLst>
              <a:ext uri="{FF2B5EF4-FFF2-40B4-BE49-F238E27FC236}">
                <a16:creationId xmlns:a16="http://schemas.microsoft.com/office/drawing/2014/main" id="{9BBDA36A-C66B-4FF2-BA63-10516F5C30E9}"/>
              </a:ext>
            </a:extLst>
          </p:cNvPr>
          <p:cNvSpPr/>
          <p:nvPr/>
        </p:nvSpPr>
        <p:spPr>
          <a:xfrm>
            <a:off x="3875882" y="4247637"/>
            <a:ext cx="2010928" cy="146783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3" name="Rectangle 72">
            <a:extLst>
              <a:ext uri="{FF2B5EF4-FFF2-40B4-BE49-F238E27FC236}">
                <a16:creationId xmlns:a16="http://schemas.microsoft.com/office/drawing/2014/main" id="{0EA7D173-D7D9-459C-907E-FD9AAC70B729}"/>
              </a:ext>
            </a:extLst>
          </p:cNvPr>
          <p:cNvSpPr/>
          <p:nvPr/>
        </p:nvSpPr>
        <p:spPr>
          <a:xfrm>
            <a:off x="5810947" y="4247637"/>
            <a:ext cx="296416" cy="13773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4" name="TextBox 73">
            <a:extLst>
              <a:ext uri="{FF2B5EF4-FFF2-40B4-BE49-F238E27FC236}">
                <a16:creationId xmlns:a16="http://schemas.microsoft.com/office/drawing/2014/main" id="{D86CF4A1-3DCF-468D-A7A3-B636DEEAF571}"/>
              </a:ext>
            </a:extLst>
          </p:cNvPr>
          <p:cNvSpPr txBox="1"/>
          <p:nvPr/>
        </p:nvSpPr>
        <p:spPr>
          <a:xfrm>
            <a:off x="3609933" y="4438652"/>
            <a:ext cx="307777" cy="1114638"/>
          </a:xfrm>
          <a:prstGeom prst="rect">
            <a:avLst/>
          </a:prstGeom>
          <a:noFill/>
        </p:spPr>
        <p:txBody>
          <a:bodyPr vert="vert270" wrap="square" rtlCol="0">
            <a:spAutoFit/>
          </a:bodyPr>
          <a:lstStyle/>
          <a:p>
            <a:r>
              <a:rPr lang="en-AU" sz="800" b="1" dirty="0">
                <a:latin typeface="Arial Narrow" panose="020B0606020202030204" pitchFamily="34" charset="0"/>
              </a:rPr>
              <a:t>Revenue and Cost</a:t>
            </a:r>
          </a:p>
        </p:txBody>
      </p:sp>
      <p:sp>
        <p:nvSpPr>
          <p:cNvPr id="75" name="TextBox 74">
            <a:extLst>
              <a:ext uri="{FF2B5EF4-FFF2-40B4-BE49-F238E27FC236}">
                <a16:creationId xmlns:a16="http://schemas.microsoft.com/office/drawing/2014/main" id="{36A9AF57-451E-4C28-8905-49D1F5643979}"/>
              </a:ext>
            </a:extLst>
          </p:cNvPr>
          <p:cNvSpPr txBox="1"/>
          <p:nvPr/>
        </p:nvSpPr>
        <p:spPr>
          <a:xfrm rot="5400000">
            <a:off x="4555294" y="5275234"/>
            <a:ext cx="307777" cy="1114638"/>
          </a:xfrm>
          <a:prstGeom prst="rect">
            <a:avLst/>
          </a:prstGeom>
          <a:noFill/>
        </p:spPr>
        <p:txBody>
          <a:bodyPr vert="vert270" wrap="square" rtlCol="0">
            <a:spAutoFit/>
          </a:bodyPr>
          <a:lstStyle/>
          <a:p>
            <a:pPr algn="ctr"/>
            <a:r>
              <a:rPr lang="en-AU" sz="800" b="1" dirty="0">
                <a:latin typeface="Arial Narrow" panose="020B0606020202030204" pitchFamily="34" charset="0"/>
              </a:rPr>
              <a:t>Fishing Effort</a:t>
            </a:r>
          </a:p>
        </p:txBody>
      </p:sp>
      <p:sp>
        <p:nvSpPr>
          <p:cNvPr id="76" name="Isosceles Triangle 75">
            <a:extLst>
              <a:ext uri="{FF2B5EF4-FFF2-40B4-BE49-F238E27FC236}">
                <a16:creationId xmlns:a16="http://schemas.microsoft.com/office/drawing/2014/main" id="{4757AD45-4423-42FF-8D38-122CD748CB1C}"/>
              </a:ext>
            </a:extLst>
          </p:cNvPr>
          <p:cNvSpPr/>
          <p:nvPr/>
        </p:nvSpPr>
        <p:spPr>
          <a:xfrm rot="5400000">
            <a:off x="5864084" y="5668388"/>
            <a:ext cx="139477" cy="94025"/>
          </a:xfrm>
          <a:prstGeom prs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cxnSp>
        <p:nvCxnSpPr>
          <p:cNvPr id="82" name="Straight Connector 81">
            <a:extLst>
              <a:ext uri="{FF2B5EF4-FFF2-40B4-BE49-F238E27FC236}">
                <a16:creationId xmlns:a16="http://schemas.microsoft.com/office/drawing/2014/main" id="{0D6CDF66-DBD6-4A23-8788-525AA3B34E91}"/>
              </a:ext>
            </a:extLst>
          </p:cNvPr>
          <p:cNvCxnSpPr>
            <a:cxnSpLocks/>
          </p:cNvCxnSpPr>
          <p:nvPr/>
        </p:nvCxnSpPr>
        <p:spPr>
          <a:xfrm flipV="1">
            <a:off x="3882466" y="4812105"/>
            <a:ext cx="1653432" cy="899326"/>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86" name="TextBox 85">
            <a:extLst>
              <a:ext uri="{FF2B5EF4-FFF2-40B4-BE49-F238E27FC236}">
                <a16:creationId xmlns:a16="http://schemas.microsoft.com/office/drawing/2014/main" id="{4FB59746-ED01-4FCC-8E37-B9DDCC0E830A}"/>
              </a:ext>
            </a:extLst>
          </p:cNvPr>
          <p:cNvSpPr txBox="1"/>
          <p:nvPr/>
        </p:nvSpPr>
        <p:spPr>
          <a:xfrm>
            <a:off x="3599892" y="6189943"/>
            <a:ext cx="2914812" cy="584775"/>
          </a:xfrm>
          <a:prstGeom prst="rect">
            <a:avLst/>
          </a:prstGeom>
          <a:noFill/>
        </p:spPr>
        <p:txBody>
          <a:bodyPr wrap="square" rtlCol="0">
            <a:spAutoFit/>
          </a:bodyPr>
          <a:lstStyle/>
          <a:p>
            <a:r>
              <a:rPr lang="en-AU" sz="800" b="1" dirty="0">
                <a:latin typeface="Arial Narrow" panose="020B0606020202030204" pitchFamily="34" charset="0"/>
              </a:rPr>
              <a:t>Figure 3: (a) Management impose costs to reduce fishing effort. </a:t>
            </a:r>
            <a:br>
              <a:rPr lang="en-AU" sz="800" b="1" dirty="0">
                <a:latin typeface="Arial Narrow" panose="020B0606020202030204" pitchFamily="34" charset="0"/>
              </a:rPr>
            </a:br>
            <a:r>
              <a:rPr lang="en-AU" sz="800" b="1" dirty="0">
                <a:latin typeface="Arial Narrow" panose="020B0606020202030204" pitchFamily="34" charset="0"/>
              </a:rPr>
              <a:t>(b) Management subsidise costs to avoid bankruptcy.</a:t>
            </a:r>
          </a:p>
          <a:p>
            <a:r>
              <a:rPr lang="en-AU" sz="800" b="1" dirty="0">
                <a:latin typeface="Arial Narrow" panose="020B0606020202030204" pitchFamily="34" charset="0"/>
              </a:rPr>
              <a:t>(c) New technology reduce costs (increases fishing effort that can lead to stock collapse, such as the Atlantic northwest cod fishery)</a:t>
            </a:r>
            <a:r>
              <a:rPr lang="en-AU" sz="800" b="1" baseline="30000" dirty="0">
                <a:latin typeface="Arial Narrow" panose="020B0606020202030204" pitchFamily="34" charset="0"/>
              </a:rPr>
              <a:t>[5].</a:t>
            </a:r>
          </a:p>
        </p:txBody>
      </p:sp>
      <p:sp>
        <p:nvSpPr>
          <p:cNvPr id="88" name="Rectangle 87">
            <a:extLst>
              <a:ext uri="{FF2B5EF4-FFF2-40B4-BE49-F238E27FC236}">
                <a16:creationId xmlns:a16="http://schemas.microsoft.com/office/drawing/2014/main" id="{46CBBBCE-FF70-4C61-BD7D-E3C1BF027304}"/>
              </a:ext>
            </a:extLst>
          </p:cNvPr>
          <p:cNvSpPr/>
          <p:nvPr/>
        </p:nvSpPr>
        <p:spPr>
          <a:xfrm>
            <a:off x="3746127" y="4102717"/>
            <a:ext cx="2319761" cy="17404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Arrow: Left 1">
            <a:extLst>
              <a:ext uri="{FF2B5EF4-FFF2-40B4-BE49-F238E27FC236}">
                <a16:creationId xmlns:a16="http://schemas.microsoft.com/office/drawing/2014/main" id="{109F9691-DB12-49C1-A058-C41F875A2A5F}"/>
              </a:ext>
            </a:extLst>
          </p:cNvPr>
          <p:cNvSpPr/>
          <p:nvPr/>
        </p:nvSpPr>
        <p:spPr>
          <a:xfrm>
            <a:off x="843836" y="5857312"/>
            <a:ext cx="1483067" cy="307694"/>
          </a:xfrm>
          <a:prstGeom prst="lef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93" name="Arrow: Left 92">
            <a:extLst>
              <a:ext uri="{FF2B5EF4-FFF2-40B4-BE49-F238E27FC236}">
                <a16:creationId xmlns:a16="http://schemas.microsoft.com/office/drawing/2014/main" id="{7575290E-DA6E-4BE8-888B-BE2AD8EC6442}"/>
              </a:ext>
            </a:extLst>
          </p:cNvPr>
          <p:cNvSpPr/>
          <p:nvPr/>
        </p:nvSpPr>
        <p:spPr>
          <a:xfrm>
            <a:off x="3904923" y="5883577"/>
            <a:ext cx="1482319" cy="307694"/>
          </a:xfrm>
          <a:prstGeom prst="lef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4" name="TextBox 3">
            <a:extLst>
              <a:ext uri="{FF2B5EF4-FFF2-40B4-BE49-F238E27FC236}">
                <a16:creationId xmlns:a16="http://schemas.microsoft.com/office/drawing/2014/main" id="{B058477C-3004-4A3D-8364-D4D9AB778EA7}"/>
              </a:ext>
            </a:extLst>
          </p:cNvPr>
          <p:cNvSpPr txBox="1"/>
          <p:nvPr/>
        </p:nvSpPr>
        <p:spPr>
          <a:xfrm>
            <a:off x="1176715" y="5874441"/>
            <a:ext cx="989174" cy="246221"/>
          </a:xfrm>
          <a:prstGeom prst="rect">
            <a:avLst/>
          </a:prstGeom>
          <a:noFill/>
        </p:spPr>
        <p:txBody>
          <a:bodyPr wrap="square" rtlCol="0">
            <a:spAutoFit/>
          </a:bodyPr>
          <a:lstStyle/>
          <a:p>
            <a:r>
              <a:rPr lang="en-AU" sz="1000" b="1" dirty="0">
                <a:solidFill>
                  <a:schemeClr val="bg1"/>
                </a:solidFill>
                <a:latin typeface="Arial Narrow" panose="020B0606020202030204" pitchFamily="34" charset="0"/>
              </a:rPr>
              <a:t>Population size</a:t>
            </a:r>
          </a:p>
        </p:txBody>
      </p:sp>
      <p:sp>
        <p:nvSpPr>
          <p:cNvPr id="5" name="Rectangle 4">
            <a:extLst>
              <a:ext uri="{FF2B5EF4-FFF2-40B4-BE49-F238E27FC236}">
                <a16:creationId xmlns:a16="http://schemas.microsoft.com/office/drawing/2014/main" id="{839B6FB8-2E96-416E-84A5-824F568AC598}"/>
              </a:ext>
            </a:extLst>
          </p:cNvPr>
          <p:cNvSpPr/>
          <p:nvPr/>
        </p:nvSpPr>
        <p:spPr>
          <a:xfrm>
            <a:off x="1644766" y="4227243"/>
            <a:ext cx="605601" cy="27729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TextBox 5">
            <a:extLst>
              <a:ext uri="{FF2B5EF4-FFF2-40B4-BE49-F238E27FC236}">
                <a16:creationId xmlns:a16="http://schemas.microsoft.com/office/drawing/2014/main" id="{B0BBB381-2CEC-4B05-BB05-AB93DCB034FB}"/>
              </a:ext>
            </a:extLst>
          </p:cNvPr>
          <p:cNvSpPr txBox="1"/>
          <p:nvPr/>
        </p:nvSpPr>
        <p:spPr>
          <a:xfrm>
            <a:off x="1572112" y="4164435"/>
            <a:ext cx="764076" cy="400110"/>
          </a:xfrm>
          <a:prstGeom prst="rect">
            <a:avLst/>
          </a:prstGeom>
          <a:noFill/>
        </p:spPr>
        <p:txBody>
          <a:bodyPr wrap="square" rtlCol="0">
            <a:spAutoFit/>
          </a:bodyPr>
          <a:lstStyle/>
          <a:p>
            <a:pPr algn="ctr"/>
            <a:r>
              <a:rPr lang="en-AU" sz="1000" b="1" dirty="0">
                <a:latin typeface="Arial Narrow" panose="020B0606020202030204" pitchFamily="34" charset="0"/>
              </a:rPr>
              <a:t>Point of break-even</a:t>
            </a:r>
          </a:p>
        </p:txBody>
      </p:sp>
      <p:cxnSp>
        <p:nvCxnSpPr>
          <p:cNvPr id="97" name="Straight Connector 96">
            <a:extLst>
              <a:ext uri="{FF2B5EF4-FFF2-40B4-BE49-F238E27FC236}">
                <a16:creationId xmlns:a16="http://schemas.microsoft.com/office/drawing/2014/main" id="{5CE35184-637F-4593-B9E5-ED077DEA3242}"/>
              </a:ext>
            </a:extLst>
          </p:cNvPr>
          <p:cNvCxnSpPr>
            <a:cxnSpLocks/>
          </p:cNvCxnSpPr>
          <p:nvPr/>
        </p:nvCxnSpPr>
        <p:spPr>
          <a:xfrm>
            <a:off x="1927559" y="4867649"/>
            <a:ext cx="0" cy="815346"/>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100" name="Isosceles Triangle 99">
            <a:extLst>
              <a:ext uri="{FF2B5EF4-FFF2-40B4-BE49-F238E27FC236}">
                <a16:creationId xmlns:a16="http://schemas.microsoft.com/office/drawing/2014/main" id="{E8D30D17-013A-4343-9774-C46A095DABDF}"/>
              </a:ext>
            </a:extLst>
          </p:cNvPr>
          <p:cNvSpPr/>
          <p:nvPr/>
        </p:nvSpPr>
        <p:spPr>
          <a:xfrm>
            <a:off x="3802499" y="4267346"/>
            <a:ext cx="139477" cy="94025"/>
          </a:xfrm>
          <a:prstGeom prs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14" name="Isosceles Triangle 113">
            <a:extLst>
              <a:ext uri="{FF2B5EF4-FFF2-40B4-BE49-F238E27FC236}">
                <a16:creationId xmlns:a16="http://schemas.microsoft.com/office/drawing/2014/main" id="{8B9B7341-B284-4703-AD69-0B1AFB00B8C3}"/>
              </a:ext>
            </a:extLst>
          </p:cNvPr>
          <p:cNvSpPr/>
          <p:nvPr/>
        </p:nvSpPr>
        <p:spPr>
          <a:xfrm rot="3691923">
            <a:off x="5528900" y="4765103"/>
            <a:ext cx="79790" cy="45719"/>
          </a:xfrm>
          <a:prstGeom prs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55" name="Rectangle 54">
            <a:extLst>
              <a:ext uri="{FF2B5EF4-FFF2-40B4-BE49-F238E27FC236}">
                <a16:creationId xmlns:a16="http://schemas.microsoft.com/office/drawing/2014/main" id="{5D9507BE-8CAE-4BAE-A3FF-E305D509F698}"/>
              </a:ext>
            </a:extLst>
          </p:cNvPr>
          <p:cNvSpPr/>
          <p:nvPr/>
        </p:nvSpPr>
        <p:spPr>
          <a:xfrm>
            <a:off x="495074" y="1876157"/>
            <a:ext cx="5863484" cy="630781"/>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200" b="1" dirty="0">
                <a:solidFill>
                  <a:schemeClr val="tx1"/>
                </a:solidFill>
                <a:latin typeface="Arial Narrow" panose="020B0606020202030204" pitchFamily="34" charset="0"/>
              </a:rPr>
              <a:t>Q. How is the direct use value of a commercial fishery usually calculated? Ans. </a:t>
            </a:r>
            <a:r>
              <a:rPr lang="en-AU" sz="1200" dirty="0">
                <a:solidFill>
                  <a:schemeClr val="tx1"/>
                </a:solidFill>
                <a:latin typeface="Arial Narrow" panose="020B0606020202030204" pitchFamily="34" charset="0"/>
              </a:rPr>
              <a:t>(</a:t>
            </a:r>
            <a:r>
              <a:rPr lang="en-AU" sz="1200" i="1" dirty="0">
                <a:solidFill>
                  <a:schemeClr val="tx1"/>
                </a:solidFill>
                <a:latin typeface="Arial Narrow" panose="020B0606020202030204" pitchFamily="34" charset="0"/>
              </a:rPr>
              <a:t>hint: </a:t>
            </a:r>
            <a:r>
              <a:rPr lang="en-AU" sz="1200" dirty="0">
                <a:solidFill>
                  <a:schemeClr val="tx1"/>
                </a:solidFill>
                <a:latin typeface="Arial Narrow" panose="020B0606020202030204" pitchFamily="34" charset="0"/>
              </a:rPr>
              <a:t>see bold)</a:t>
            </a:r>
            <a:r>
              <a:rPr lang="en-AU" sz="1200" b="1" dirty="0">
                <a:solidFill>
                  <a:schemeClr val="tx1"/>
                </a:solidFill>
                <a:latin typeface="Arial Narrow" panose="020B0606020202030204" pitchFamily="34" charset="0"/>
              </a:rPr>
              <a:t> </a:t>
            </a:r>
          </a:p>
        </p:txBody>
      </p:sp>
      <p:sp>
        <p:nvSpPr>
          <p:cNvPr id="65" name="Rectangle 64">
            <a:extLst>
              <a:ext uri="{FF2B5EF4-FFF2-40B4-BE49-F238E27FC236}">
                <a16:creationId xmlns:a16="http://schemas.microsoft.com/office/drawing/2014/main" id="{E43547A5-F701-445B-9A3F-FEB17F66DDE3}"/>
              </a:ext>
            </a:extLst>
          </p:cNvPr>
          <p:cNvSpPr/>
          <p:nvPr/>
        </p:nvSpPr>
        <p:spPr>
          <a:xfrm>
            <a:off x="496130" y="2590542"/>
            <a:ext cx="5849184" cy="1408657"/>
          </a:xfrm>
          <a:prstGeom prst="rect">
            <a:avLst/>
          </a:prstGeom>
          <a:solidFill>
            <a:schemeClr val="tx1"/>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200" b="1" dirty="0">
              <a:solidFill>
                <a:schemeClr val="bg1"/>
              </a:solidFill>
              <a:latin typeface="Arial Narrow" panose="020B0606020202030204" pitchFamily="34" charset="0"/>
            </a:endParaRPr>
          </a:p>
        </p:txBody>
      </p:sp>
      <p:sp>
        <p:nvSpPr>
          <p:cNvPr id="91" name="TextBox 90">
            <a:extLst>
              <a:ext uri="{FF2B5EF4-FFF2-40B4-BE49-F238E27FC236}">
                <a16:creationId xmlns:a16="http://schemas.microsoft.com/office/drawing/2014/main" id="{999E93BC-B204-4F54-9D46-7ADE452FB91C}"/>
              </a:ext>
            </a:extLst>
          </p:cNvPr>
          <p:cNvSpPr txBox="1"/>
          <p:nvPr/>
        </p:nvSpPr>
        <p:spPr>
          <a:xfrm rot="4571417">
            <a:off x="4271545" y="4486206"/>
            <a:ext cx="307777" cy="537408"/>
          </a:xfrm>
          <a:prstGeom prst="rect">
            <a:avLst/>
          </a:prstGeom>
          <a:noFill/>
        </p:spPr>
        <p:txBody>
          <a:bodyPr vert="vert270" wrap="square" rtlCol="0">
            <a:spAutoFit/>
          </a:bodyPr>
          <a:lstStyle/>
          <a:p>
            <a:pPr algn="ctr"/>
            <a:r>
              <a:rPr lang="en-AU" sz="800" b="1" dirty="0">
                <a:latin typeface="Arial Narrow" panose="020B0606020202030204" pitchFamily="34" charset="0"/>
              </a:rPr>
              <a:t>REVENUE</a:t>
            </a:r>
          </a:p>
        </p:txBody>
      </p:sp>
      <p:sp>
        <p:nvSpPr>
          <p:cNvPr id="95" name="Isosceles Triangle 94">
            <a:extLst>
              <a:ext uri="{FF2B5EF4-FFF2-40B4-BE49-F238E27FC236}">
                <a16:creationId xmlns:a16="http://schemas.microsoft.com/office/drawing/2014/main" id="{F9B6BD75-468E-4DC1-995B-CA42A99351CA}"/>
              </a:ext>
            </a:extLst>
          </p:cNvPr>
          <p:cNvSpPr/>
          <p:nvPr/>
        </p:nvSpPr>
        <p:spPr>
          <a:xfrm>
            <a:off x="765793" y="4257388"/>
            <a:ext cx="139477" cy="94025"/>
          </a:xfrm>
          <a:prstGeom prs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cxnSp>
        <p:nvCxnSpPr>
          <p:cNvPr id="96" name="Straight Connector 95">
            <a:extLst>
              <a:ext uri="{FF2B5EF4-FFF2-40B4-BE49-F238E27FC236}">
                <a16:creationId xmlns:a16="http://schemas.microsoft.com/office/drawing/2014/main" id="{BFD74874-8F68-402B-BAF7-277852C8C297}"/>
              </a:ext>
            </a:extLst>
          </p:cNvPr>
          <p:cNvCxnSpPr>
            <a:cxnSpLocks/>
          </p:cNvCxnSpPr>
          <p:nvPr/>
        </p:nvCxnSpPr>
        <p:spPr>
          <a:xfrm flipV="1">
            <a:off x="3886249" y="4317433"/>
            <a:ext cx="1270171" cy="1387714"/>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98" name="Isosceles Triangle 97">
            <a:extLst>
              <a:ext uri="{FF2B5EF4-FFF2-40B4-BE49-F238E27FC236}">
                <a16:creationId xmlns:a16="http://schemas.microsoft.com/office/drawing/2014/main" id="{4E17F801-6256-481C-8EEB-D59C53DD4656}"/>
              </a:ext>
            </a:extLst>
          </p:cNvPr>
          <p:cNvSpPr/>
          <p:nvPr/>
        </p:nvSpPr>
        <p:spPr>
          <a:xfrm rot="2490067">
            <a:off x="5317488" y="2769405"/>
            <a:ext cx="79790" cy="45719"/>
          </a:xfrm>
          <a:prstGeom prs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22" name="Freeform: Shape 21">
            <a:extLst>
              <a:ext uri="{FF2B5EF4-FFF2-40B4-BE49-F238E27FC236}">
                <a16:creationId xmlns:a16="http://schemas.microsoft.com/office/drawing/2014/main" id="{74DBE83E-27D8-435D-8957-9F90893C228F}"/>
              </a:ext>
            </a:extLst>
          </p:cNvPr>
          <p:cNvSpPr/>
          <p:nvPr/>
        </p:nvSpPr>
        <p:spPr>
          <a:xfrm>
            <a:off x="4898316" y="4693653"/>
            <a:ext cx="84193" cy="75523"/>
          </a:xfrm>
          <a:custGeom>
            <a:avLst/>
            <a:gdLst>
              <a:gd name="connsiteX0" fmla="*/ 164123 w 164123"/>
              <a:gd name="connsiteY0" fmla="*/ 135204 h 136490"/>
              <a:gd name="connsiteX1" fmla="*/ 99646 w 164123"/>
              <a:gd name="connsiteY1" fmla="*/ 64865 h 136490"/>
              <a:gd name="connsiteX2" fmla="*/ 76200 w 164123"/>
              <a:gd name="connsiteY2" fmla="*/ 59004 h 136490"/>
              <a:gd name="connsiteX3" fmla="*/ 58615 w 164123"/>
              <a:gd name="connsiteY3" fmla="*/ 47280 h 136490"/>
              <a:gd name="connsiteX4" fmla="*/ 17585 w 164123"/>
              <a:gd name="connsiteY4" fmla="*/ 12111 h 136490"/>
              <a:gd name="connsiteX5" fmla="*/ 0 w 164123"/>
              <a:gd name="connsiteY5" fmla="*/ 6250 h 136490"/>
              <a:gd name="connsiteX6" fmla="*/ 17585 w 164123"/>
              <a:gd name="connsiteY6" fmla="*/ 388 h 136490"/>
              <a:gd name="connsiteX7" fmla="*/ 11723 w 164123"/>
              <a:gd name="connsiteY7" fmla="*/ 388 h 136490"/>
              <a:gd name="connsiteX8" fmla="*/ 5862 w 164123"/>
              <a:gd name="connsiteY8" fmla="*/ 135204 h 136490"/>
              <a:gd name="connsiteX9" fmla="*/ 0 w 164123"/>
              <a:gd name="connsiteY9" fmla="*/ 117619 h 136490"/>
              <a:gd name="connsiteX10" fmla="*/ 5862 w 164123"/>
              <a:gd name="connsiteY10" fmla="*/ 23834 h 136490"/>
              <a:gd name="connsiteX11" fmla="*/ 58615 w 164123"/>
              <a:gd name="connsiteY11" fmla="*/ 35557 h 136490"/>
              <a:gd name="connsiteX12" fmla="*/ 82062 w 164123"/>
              <a:gd name="connsiteY12" fmla="*/ 53142 h 136490"/>
              <a:gd name="connsiteX13" fmla="*/ 128954 w 164123"/>
              <a:gd name="connsiteY13" fmla="*/ 100034 h 136490"/>
              <a:gd name="connsiteX14" fmla="*/ 164123 w 164123"/>
              <a:gd name="connsiteY14" fmla="*/ 135204 h 136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4123" h="136490">
                <a:moveTo>
                  <a:pt x="164123" y="135204"/>
                </a:moveTo>
                <a:cubicBezTo>
                  <a:pt x="147742" y="108995"/>
                  <a:pt x="134563" y="73594"/>
                  <a:pt x="99646" y="64865"/>
                </a:cubicBezTo>
                <a:lnTo>
                  <a:pt x="76200" y="59004"/>
                </a:lnTo>
                <a:cubicBezTo>
                  <a:pt x="70338" y="55096"/>
                  <a:pt x="64027" y="51790"/>
                  <a:pt x="58615" y="47280"/>
                </a:cubicBezTo>
                <a:cubicBezTo>
                  <a:pt x="35942" y="28385"/>
                  <a:pt x="45519" y="28073"/>
                  <a:pt x="17585" y="12111"/>
                </a:cubicBezTo>
                <a:cubicBezTo>
                  <a:pt x="12220" y="9046"/>
                  <a:pt x="5862" y="8204"/>
                  <a:pt x="0" y="6250"/>
                </a:cubicBezTo>
                <a:cubicBezTo>
                  <a:pt x="0" y="6250"/>
                  <a:pt x="12059" y="3151"/>
                  <a:pt x="17585" y="388"/>
                </a:cubicBezTo>
                <a:cubicBezTo>
                  <a:pt x="19333" y="-486"/>
                  <a:pt x="11723" y="388"/>
                  <a:pt x="11723" y="388"/>
                </a:cubicBezTo>
                <a:cubicBezTo>
                  <a:pt x="9769" y="45327"/>
                  <a:pt x="10338" y="90446"/>
                  <a:pt x="5862" y="135204"/>
                </a:cubicBezTo>
                <a:cubicBezTo>
                  <a:pt x="5247" y="141352"/>
                  <a:pt x="0" y="123798"/>
                  <a:pt x="0" y="117619"/>
                </a:cubicBezTo>
                <a:cubicBezTo>
                  <a:pt x="0" y="86296"/>
                  <a:pt x="3908" y="55096"/>
                  <a:pt x="5862" y="23834"/>
                </a:cubicBezTo>
                <a:cubicBezTo>
                  <a:pt x="23446" y="27742"/>
                  <a:pt x="41802" y="29091"/>
                  <a:pt x="58615" y="35557"/>
                </a:cubicBezTo>
                <a:cubicBezTo>
                  <a:pt x="67733" y="39064"/>
                  <a:pt x="74860" y="46541"/>
                  <a:pt x="82062" y="53142"/>
                </a:cubicBezTo>
                <a:cubicBezTo>
                  <a:pt x="98357" y="68079"/>
                  <a:pt x="116693" y="81641"/>
                  <a:pt x="128954" y="100034"/>
                </a:cubicBezTo>
                <a:cubicBezTo>
                  <a:pt x="143100" y="121254"/>
                  <a:pt x="134376" y="114469"/>
                  <a:pt x="164123" y="135204"/>
                </a:cubicBezTo>
                <a:close/>
              </a:path>
            </a:pathLst>
          </a:cu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3" name="Freeform: Shape 22">
            <a:extLst>
              <a:ext uri="{FF2B5EF4-FFF2-40B4-BE49-F238E27FC236}">
                <a16:creationId xmlns:a16="http://schemas.microsoft.com/office/drawing/2014/main" id="{56217F05-B515-486B-99A5-BFD985154544}"/>
              </a:ext>
            </a:extLst>
          </p:cNvPr>
          <p:cNvSpPr/>
          <p:nvPr/>
        </p:nvSpPr>
        <p:spPr>
          <a:xfrm>
            <a:off x="4892693" y="4657872"/>
            <a:ext cx="89816" cy="36169"/>
          </a:xfrm>
          <a:custGeom>
            <a:avLst/>
            <a:gdLst>
              <a:gd name="connsiteX0" fmla="*/ 0 w 89816"/>
              <a:gd name="connsiteY0" fmla="*/ 36169 h 36169"/>
              <a:gd name="connsiteX1" fmla="*/ 46892 w 89816"/>
              <a:gd name="connsiteY1" fmla="*/ 6861 h 36169"/>
              <a:gd name="connsiteX2" fmla="*/ 17584 w 89816"/>
              <a:gd name="connsiteY2" fmla="*/ 6861 h 36169"/>
              <a:gd name="connsiteX3" fmla="*/ 5861 w 89816"/>
              <a:gd name="connsiteY3" fmla="*/ 18585 h 36169"/>
              <a:gd name="connsiteX4" fmla="*/ 0 w 89816"/>
              <a:gd name="connsiteY4" fmla="*/ 36169 h 36169"/>
              <a:gd name="connsiteX5" fmla="*/ 0 w 89816"/>
              <a:gd name="connsiteY5" fmla="*/ 36169 h 36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816" h="36169">
                <a:moveTo>
                  <a:pt x="0" y="36169"/>
                </a:moveTo>
                <a:cubicBezTo>
                  <a:pt x="7815" y="31284"/>
                  <a:pt x="23104" y="12147"/>
                  <a:pt x="46892" y="6861"/>
                </a:cubicBezTo>
                <a:cubicBezTo>
                  <a:pt x="79459" y="-376"/>
                  <a:pt x="137277" y="-4019"/>
                  <a:pt x="17584" y="6861"/>
                </a:cubicBezTo>
                <a:cubicBezTo>
                  <a:pt x="13676" y="10769"/>
                  <a:pt x="8704" y="13846"/>
                  <a:pt x="5861" y="18585"/>
                </a:cubicBezTo>
                <a:cubicBezTo>
                  <a:pt x="2682" y="23883"/>
                  <a:pt x="2295" y="30433"/>
                  <a:pt x="0" y="36169"/>
                </a:cubicBezTo>
                <a:lnTo>
                  <a:pt x="0" y="36169"/>
                </a:lnTo>
                <a:close/>
              </a:path>
            </a:pathLst>
          </a:cu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1" name="TextBox 100">
            <a:extLst>
              <a:ext uri="{FF2B5EF4-FFF2-40B4-BE49-F238E27FC236}">
                <a16:creationId xmlns:a16="http://schemas.microsoft.com/office/drawing/2014/main" id="{A2B711C0-85E2-473E-962D-744980E045A4}"/>
              </a:ext>
            </a:extLst>
          </p:cNvPr>
          <p:cNvSpPr txBox="1"/>
          <p:nvPr/>
        </p:nvSpPr>
        <p:spPr>
          <a:xfrm rot="2632281">
            <a:off x="4950753" y="4197064"/>
            <a:ext cx="307777" cy="595516"/>
          </a:xfrm>
          <a:prstGeom prst="rect">
            <a:avLst/>
          </a:prstGeom>
          <a:noFill/>
        </p:spPr>
        <p:txBody>
          <a:bodyPr vert="vert270" wrap="square" rtlCol="0">
            <a:spAutoFit/>
          </a:bodyPr>
          <a:lstStyle/>
          <a:p>
            <a:pPr algn="ctr"/>
            <a:r>
              <a:rPr lang="en-AU" sz="800" b="1" dirty="0">
                <a:latin typeface="Arial Narrow" panose="020B0606020202030204" pitchFamily="34" charset="0"/>
              </a:rPr>
              <a:t>COST</a:t>
            </a:r>
          </a:p>
        </p:txBody>
      </p:sp>
      <p:sp>
        <p:nvSpPr>
          <p:cNvPr id="102" name="TextBox 101">
            <a:extLst>
              <a:ext uri="{FF2B5EF4-FFF2-40B4-BE49-F238E27FC236}">
                <a16:creationId xmlns:a16="http://schemas.microsoft.com/office/drawing/2014/main" id="{C8B61403-B4DA-4272-AE4A-630863387B58}"/>
              </a:ext>
            </a:extLst>
          </p:cNvPr>
          <p:cNvSpPr txBox="1"/>
          <p:nvPr/>
        </p:nvSpPr>
        <p:spPr>
          <a:xfrm rot="3724192">
            <a:off x="5298489" y="4648566"/>
            <a:ext cx="307777" cy="595516"/>
          </a:xfrm>
          <a:prstGeom prst="rect">
            <a:avLst/>
          </a:prstGeom>
          <a:noFill/>
        </p:spPr>
        <p:txBody>
          <a:bodyPr vert="vert270" wrap="square" rtlCol="0">
            <a:spAutoFit/>
          </a:bodyPr>
          <a:lstStyle/>
          <a:p>
            <a:pPr algn="ctr"/>
            <a:r>
              <a:rPr lang="en-AU" sz="800" b="1" dirty="0">
                <a:latin typeface="Arial Narrow" panose="020B0606020202030204" pitchFamily="34" charset="0"/>
              </a:rPr>
              <a:t>COST</a:t>
            </a:r>
          </a:p>
        </p:txBody>
      </p:sp>
      <p:sp>
        <p:nvSpPr>
          <p:cNvPr id="33" name="TextBox 32">
            <a:extLst>
              <a:ext uri="{FF2B5EF4-FFF2-40B4-BE49-F238E27FC236}">
                <a16:creationId xmlns:a16="http://schemas.microsoft.com/office/drawing/2014/main" id="{2AFF03B0-0F02-41FA-9EE9-4012E2F9F570}"/>
              </a:ext>
            </a:extLst>
          </p:cNvPr>
          <p:cNvSpPr txBox="1"/>
          <p:nvPr/>
        </p:nvSpPr>
        <p:spPr>
          <a:xfrm>
            <a:off x="1794762" y="5270156"/>
            <a:ext cx="438490" cy="553998"/>
          </a:xfrm>
          <a:prstGeom prst="rect">
            <a:avLst/>
          </a:prstGeom>
          <a:noFill/>
        </p:spPr>
        <p:txBody>
          <a:bodyPr wrap="square" rtlCol="0">
            <a:spAutoFit/>
          </a:bodyPr>
          <a:lstStyle/>
          <a:p>
            <a:endParaRPr lang="en-AU" dirty="0"/>
          </a:p>
          <a:p>
            <a:r>
              <a:rPr lang="en-AU" sz="1200" dirty="0">
                <a:latin typeface="Arial Narrow" panose="020B0606020202030204" pitchFamily="34" charset="0"/>
              </a:rPr>
              <a:t>X</a:t>
            </a:r>
          </a:p>
        </p:txBody>
      </p:sp>
      <p:sp>
        <p:nvSpPr>
          <p:cNvPr id="37" name="Freeform: Shape 36">
            <a:extLst>
              <a:ext uri="{FF2B5EF4-FFF2-40B4-BE49-F238E27FC236}">
                <a16:creationId xmlns:a16="http://schemas.microsoft.com/office/drawing/2014/main" id="{54F2DFAF-2E6F-44ED-B04F-9A32DB649EAC}"/>
              </a:ext>
            </a:extLst>
          </p:cNvPr>
          <p:cNvSpPr/>
          <p:nvPr/>
        </p:nvSpPr>
        <p:spPr>
          <a:xfrm rot="20452007">
            <a:off x="5091598" y="4828698"/>
            <a:ext cx="130623" cy="128954"/>
          </a:xfrm>
          <a:custGeom>
            <a:avLst/>
            <a:gdLst>
              <a:gd name="connsiteX0" fmla="*/ 24520 w 130623"/>
              <a:gd name="connsiteY0" fmla="*/ 0 h 128954"/>
              <a:gd name="connsiteX1" fmla="*/ 53827 w 130623"/>
              <a:gd name="connsiteY1" fmla="*/ 29308 h 128954"/>
              <a:gd name="connsiteX2" fmla="*/ 59689 w 130623"/>
              <a:gd name="connsiteY2" fmla="*/ 52754 h 128954"/>
              <a:gd name="connsiteX3" fmla="*/ 65550 w 130623"/>
              <a:gd name="connsiteY3" fmla="*/ 70338 h 128954"/>
              <a:gd name="connsiteX4" fmla="*/ 59689 w 130623"/>
              <a:gd name="connsiteY4" fmla="*/ 123092 h 128954"/>
              <a:gd name="connsiteX5" fmla="*/ 24520 w 130623"/>
              <a:gd name="connsiteY5" fmla="*/ 99646 h 128954"/>
              <a:gd name="connsiteX6" fmla="*/ 1074 w 130623"/>
              <a:gd name="connsiteY6" fmla="*/ 76200 h 128954"/>
              <a:gd name="connsiteX7" fmla="*/ 12797 w 130623"/>
              <a:gd name="connsiteY7" fmla="*/ 93784 h 128954"/>
              <a:gd name="connsiteX8" fmla="*/ 42104 w 130623"/>
              <a:gd name="connsiteY8" fmla="*/ 117231 h 128954"/>
              <a:gd name="connsiteX9" fmla="*/ 65550 w 130623"/>
              <a:gd name="connsiteY9" fmla="*/ 123092 h 128954"/>
              <a:gd name="connsiteX10" fmla="*/ 83135 w 130623"/>
              <a:gd name="connsiteY10" fmla="*/ 128954 h 128954"/>
              <a:gd name="connsiteX11" fmla="*/ 94858 w 130623"/>
              <a:gd name="connsiteY11" fmla="*/ 111369 h 128954"/>
              <a:gd name="connsiteX12" fmla="*/ 106581 w 130623"/>
              <a:gd name="connsiteY12" fmla="*/ 87923 h 128954"/>
              <a:gd name="connsiteX13" fmla="*/ 124166 w 130623"/>
              <a:gd name="connsiteY13" fmla="*/ 76200 h 128954"/>
              <a:gd name="connsiteX14" fmla="*/ 112443 w 130623"/>
              <a:gd name="connsiteY14" fmla="*/ 82061 h 128954"/>
              <a:gd name="connsiteX15" fmla="*/ 106581 w 130623"/>
              <a:gd name="connsiteY15" fmla="*/ 99646 h 128954"/>
              <a:gd name="connsiteX16" fmla="*/ 88997 w 130623"/>
              <a:gd name="connsiteY16" fmla="*/ 111369 h 128954"/>
              <a:gd name="connsiteX17" fmla="*/ 77274 w 130623"/>
              <a:gd name="connsiteY17" fmla="*/ 128954 h 128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30623" h="128954">
                <a:moveTo>
                  <a:pt x="24520" y="0"/>
                </a:moveTo>
                <a:cubicBezTo>
                  <a:pt x="34289" y="9769"/>
                  <a:pt x="46163" y="17813"/>
                  <a:pt x="53827" y="29308"/>
                </a:cubicBezTo>
                <a:cubicBezTo>
                  <a:pt x="58296" y="36011"/>
                  <a:pt x="57476" y="45008"/>
                  <a:pt x="59689" y="52754"/>
                </a:cubicBezTo>
                <a:cubicBezTo>
                  <a:pt x="61386" y="58695"/>
                  <a:pt x="63596" y="64477"/>
                  <a:pt x="65550" y="70338"/>
                </a:cubicBezTo>
                <a:cubicBezTo>
                  <a:pt x="63596" y="87923"/>
                  <a:pt x="74086" y="112808"/>
                  <a:pt x="59689" y="123092"/>
                </a:cubicBezTo>
                <a:cubicBezTo>
                  <a:pt x="48224" y="131281"/>
                  <a:pt x="34483" y="109609"/>
                  <a:pt x="24520" y="99646"/>
                </a:cubicBezTo>
                <a:cubicBezTo>
                  <a:pt x="16705" y="91831"/>
                  <a:pt x="-5057" y="67004"/>
                  <a:pt x="1074" y="76200"/>
                </a:cubicBezTo>
                <a:cubicBezTo>
                  <a:pt x="4982" y="82061"/>
                  <a:pt x="8396" y="88283"/>
                  <a:pt x="12797" y="93784"/>
                </a:cubicBezTo>
                <a:cubicBezTo>
                  <a:pt x="19374" y="102006"/>
                  <a:pt x="32830" y="113257"/>
                  <a:pt x="42104" y="117231"/>
                </a:cubicBezTo>
                <a:cubicBezTo>
                  <a:pt x="49508" y="120404"/>
                  <a:pt x="57804" y="120879"/>
                  <a:pt x="65550" y="123092"/>
                </a:cubicBezTo>
                <a:cubicBezTo>
                  <a:pt x="71491" y="124789"/>
                  <a:pt x="77273" y="127000"/>
                  <a:pt x="83135" y="128954"/>
                </a:cubicBezTo>
                <a:cubicBezTo>
                  <a:pt x="87043" y="123092"/>
                  <a:pt x="91363" y="117486"/>
                  <a:pt x="94858" y="111369"/>
                </a:cubicBezTo>
                <a:cubicBezTo>
                  <a:pt x="99193" y="103782"/>
                  <a:pt x="100987" y="94636"/>
                  <a:pt x="106581" y="87923"/>
                </a:cubicBezTo>
                <a:cubicBezTo>
                  <a:pt x="111091" y="82511"/>
                  <a:pt x="118304" y="80108"/>
                  <a:pt x="124166" y="76200"/>
                </a:cubicBezTo>
                <a:cubicBezTo>
                  <a:pt x="128629" y="62811"/>
                  <a:pt x="140829" y="32385"/>
                  <a:pt x="112443" y="82061"/>
                </a:cubicBezTo>
                <a:cubicBezTo>
                  <a:pt x="109377" y="87426"/>
                  <a:pt x="110441" y="94821"/>
                  <a:pt x="106581" y="99646"/>
                </a:cubicBezTo>
                <a:cubicBezTo>
                  <a:pt x="102180" y="105147"/>
                  <a:pt x="94858" y="107461"/>
                  <a:pt x="88997" y="111369"/>
                </a:cubicBezTo>
                <a:lnTo>
                  <a:pt x="77274" y="128954"/>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5" name="Rectangle 84">
            <a:extLst>
              <a:ext uri="{FF2B5EF4-FFF2-40B4-BE49-F238E27FC236}">
                <a16:creationId xmlns:a16="http://schemas.microsoft.com/office/drawing/2014/main" id="{0886A215-E58F-4D96-A6EF-E1D3294A8B16}"/>
              </a:ext>
            </a:extLst>
          </p:cNvPr>
          <p:cNvSpPr/>
          <p:nvPr/>
        </p:nvSpPr>
        <p:spPr>
          <a:xfrm>
            <a:off x="514358" y="6822444"/>
            <a:ext cx="5893435" cy="372529"/>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7" name="Rectangle 86">
            <a:extLst>
              <a:ext uri="{FF2B5EF4-FFF2-40B4-BE49-F238E27FC236}">
                <a16:creationId xmlns:a16="http://schemas.microsoft.com/office/drawing/2014/main" id="{FE7489EB-3D1F-4F7C-93BE-C9F7C29648AC}"/>
              </a:ext>
            </a:extLst>
          </p:cNvPr>
          <p:cNvSpPr/>
          <p:nvPr/>
        </p:nvSpPr>
        <p:spPr>
          <a:xfrm>
            <a:off x="6096665" y="6848545"/>
            <a:ext cx="281016" cy="319218"/>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0" name="TextBox 89">
            <a:extLst>
              <a:ext uri="{FF2B5EF4-FFF2-40B4-BE49-F238E27FC236}">
                <a16:creationId xmlns:a16="http://schemas.microsoft.com/office/drawing/2014/main" id="{ED45F3A4-02F1-4F40-8858-6FF4E91CDC53}"/>
              </a:ext>
            </a:extLst>
          </p:cNvPr>
          <p:cNvSpPr txBox="1"/>
          <p:nvPr/>
        </p:nvSpPr>
        <p:spPr>
          <a:xfrm>
            <a:off x="493379" y="6874435"/>
            <a:ext cx="5771846" cy="276999"/>
          </a:xfrm>
          <a:prstGeom prst="rect">
            <a:avLst/>
          </a:prstGeom>
          <a:noFill/>
        </p:spPr>
        <p:txBody>
          <a:bodyPr wrap="square" rtlCol="0">
            <a:spAutoFit/>
          </a:bodyPr>
          <a:lstStyle/>
          <a:p>
            <a:r>
              <a:rPr lang="en-AU" sz="1200" b="1" dirty="0">
                <a:latin typeface="Arial Narrow" panose="020B0606020202030204" pitchFamily="34" charset="0"/>
              </a:rPr>
              <a:t>Q. Does fishing effort go </a:t>
            </a:r>
            <a:r>
              <a:rPr lang="en-AU" sz="1200" b="1" u="sng" dirty="0">
                <a:latin typeface="Arial Narrow" panose="020B0606020202030204" pitchFamily="34" charset="0"/>
              </a:rPr>
              <a:t>up</a:t>
            </a:r>
            <a:r>
              <a:rPr lang="en-AU" sz="1200" b="1" dirty="0">
                <a:latin typeface="Arial Narrow" panose="020B0606020202030204" pitchFamily="34" charset="0"/>
              </a:rPr>
              <a:t> or </a:t>
            </a:r>
            <a:r>
              <a:rPr lang="en-AU" sz="1200" b="1" u="sng" dirty="0">
                <a:latin typeface="Arial Narrow" panose="020B0606020202030204" pitchFamily="34" charset="0"/>
              </a:rPr>
              <a:t>down</a:t>
            </a:r>
            <a:r>
              <a:rPr lang="en-AU" sz="1200" b="1" dirty="0">
                <a:latin typeface="Arial Narrow" panose="020B0606020202030204" pitchFamily="34" charset="0"/>
              </a:rPr>
              <a:t> when costs are reduced in open access fisheries</a:t>
            </a:r>
            <a:r>
              <a:rPr lang="en-US" sz="1200" b="1" dirty="0">
                <a:latin typeface="Arial Narrow" panose="020B0606020202030204" pitchFamily="34" charset="0"/>
              </a:rPr>
              <a:t>? Ans</a:t>
            </a:r>
            <a:r>
              <a:rPr lang="en-US" sz="1150" b="1" dirty="0">
                <a:latin typeface="Arial Narrow" panose="020B0606020202030204" pitchFamily="34" charset="0"/>
              </a:rPr>
              <a:t>.  </a:t>
            </a:r>
            <a:r>
              <a:rPr lang="en-AU" sz="1150" b="1" dirty="0">
                <a:latin typeface="Arial Narrow" panose="020B0606020202030204" pitchFamily="34" charset="0"/>
              </a:rPr>
              <a:t> </a:t>
            </a:r>
          </a:p>
        </p:txBody>
      </p:sp>
      <p:sp>
        <p:nvSpPr>
          <p:cNvPr id="103" name="TextBox 102">
            <a:extLst>
              <a:ext uri="{FF2B5EF4-FFF2-40B4-BE49-F238E27FC236}">
                <a16:creationId xmlns:a16="http://schemas.microsoft.com/office/drawing/2014/main" id="{DE60A7F3-FED5-450D-A45F-8043131AAB33}"/>
              </a:ext>
            </a:extLst>
          </p:cNvPr>
          <p:cNvSpPr txBox="1"/>
          <p:nvPr/>
        </p:nvSpPr>
        <p:spPr>
          <a:xfrm>
            <a:off x="6057144" y="6874021"/>
            <a:ext cx="432048" cy="276999"/>
          </a:xfrm>
          <a:prstGeom prst="rect">
            <a:avLst/>
          </a:prstGeom>
          <a:noFill/>
        </p:spPr>
        <p:txBody>
          <a:bodyPr wrap="square" rtlCol="0">
            <a:spAutoFit/>
          </a:bodyPr>
          <a:lstStyle/>
          <a:p>
            <a:r>
              <a:rPr lang="en-AU" sz="1200" dirty="0">
                <a:solidFill>
                  <a:schemeClr val="tx1">
                    <a:lumMod val="65000"/>
                    <a:lumOff val="35000"/>
                  </a:schemeClr>
                </a:solidFill>
                <a:latin typeface="Comic Sans MS" panose="030F0702030302020204" pitchFamily="66" charset="0"/>
              </a:rPr>
              <a:t>UP</a:t>
            </a:r>
          </a:p>
        </p:txBody>
      </p:sp>
      <p:sp>
        <p:nvSpPr>
          <p:cNvPr id="104" name="TextBox 103">
            <a:extLst>
              <a:ext uri="{FF2B5EF4-FFF2-40B4-BE49-F238E27FC236}">
                <a16:creationId xmlns:a16="http://schemas.microsoft.com/office/drawing/2014/main" id="{730E7036-9A1D-4889-9007-61BB8B96C034}"/>
              </a:ext>
            </a:extLst>
          </p:cNvPr>
          <p:cNvSpPr txBox="1"/>
          <p:nvPr/>
        </p:nvSpPr>
        <p:spPr>
          <a:xfrm>
            <a:off x="4568625" y="5580250"/>
            <a:ext cx="296416" cy="276999"/>
          </a:xfrm>
          <a:prstGeom prst="rect">
            <a:avLst/>
          </a:prstGeom>
          <a:noFill/>
        </p:spPr>
        <p:txBody>
          <a:bodyPr wrap="square" rtlCol="0">
            <a:spAutoFit/>
          </a:bodyPr>
          <a:lstStyle/>
          <a:p>
            <a:r>
              <a:rPr lang="en-AU" sz="1200" dirty="0">
                <a:latin typeface="Arial Narrow" panose="020B0606020202030204" pitchFamily="34" charset="0"/>
              </a:rPr>
              <a:t>X</a:t>
            </a:r>
          </a:p>
        </p:txBody>
      </p:sp>
      <p:sp>
        <p:nvSpPr>
          <p:cNvPr id="105" name="TextBox 104">
            <a:extLst>
              <a:ext uri="{FF2B5EF4-FFF2-40B4-BE49-F238E27FC236}">
                <a16:creationId xmlns:a16="http://schemas.microsoft.com/office/drawing/2014/main" id="{8FEB1E69-5881-4A5C-8BEC-284DDCD7FD12}"/>
              </a:ext>
            </a:extLst>
          </p:cNvPr>
          <p:cNvSpPr txBox="1"/>
          <p:nvPr/>
        </p:nvSpPr>
        <p:spPr>
          <a:xfrm>
            <a:off x="4994796" y="5573288"/>
            <a:ext cx="296416" cy="276999"/>
          </a:xfrm>
          <a:prstGeom prst="rect">
            <a:avLst/>
          </a:prstGeom>
          <a:noFill/>
        </p:spPr>
        <p:txBody>
          <a:bodyPr wrap="square" rtlCol="0">
            <a:spAutoFit/>
          </a:bodyPr>
          <a:lstStyle/>
          <a:p>
            <a:r>
              <a:rPr lang="en-AU" sz="1200" dirty="0">
                <a:latin typeface="Arial Narrow" panose="020B0606020202030204" pitchFamily="34" charset="0"/>
              </a:rPr>
              <a:t>X</a:t>
            </a:r>
          </a:p>
        </p:txBody>
      </p:sp>
      <p:cxnSp>
        <p:nvCxnSpPr>
          <p:cNvPr id="108" name="Straight Connector 107">
            <a:extLst>
              <a:ext uri="{FF2B5EF4-FFF2-40B4-BE49-F238E27FC236}">
                <a16:creationId xmlns:a16="http://schemas.microsoft.com/office/drawing/2014/main" id="{C672092F-D074-4793-8071-CD447B44A2B0}"/>
              </a:ext>
            </a:extLst>
          </p:cNvPr>
          <p:cNvCxnSpPr>
            <a:cxnSpLocks/>
          </p:cNvCxnSpPr>
          <p:nvPr/>
        </p:nvCxnSpPr>
        <p:spPr>
          <a:xfrm>
            <a:off x="4703889" y="4827185"/>
            <a:ext cx="0" cy="902608"/>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A76199B2-3C5D-476D-8D2A-9CA32C336375}"/>
              </a:ext>
            </a:extLst>
          </p:cNvPr>
          <p:cNvCxnSpPr>
            <a:cxnSpLocks/>
          </p:cNvCxnSpPr>
          <p:nvPr/>
        </p:nvCxnSpPr>
        <p:spPr>
          <a:xfrm>
            <a:off x="5121917" y="5079016"/>
            <a:ext cx="10214" cy="636384"/>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8129D075-646D-4996-8D8F-C1CDA329542B}"/>
              </a:ext>
            </a:extLst>
          </p:cNvPr>
          <p:cNvSpPr/>
          <p:nvPr/>
        </p:nvSpPr>
        <p:spPr>
          <a:xfrm>
            <a:off x="574845" y="2603877"/>
            <a:ext cx="5678222" cy="1384995"/>
          </a:xfrm>
          <a:prstGeom prst="rect">
            <a:avLst/>
          </a:prstGeom>
        </p:spPr>
        <p:txBody>
          <a:bodyPr wrap="square">
            <a:spAutoFit/>
          </a:bodyPr>
          <a:lstStyle/>
          <a:p>
            <a:pPr algn="ctr"/>
            <a:r>
              <a:rPr lang="en-US" sz="1200" b="1" dirty="0">
                <a:solidFill>
                  <a:schemeClr val="bg1"/>
                </a:solidFill>
                <a:latin typeface="Arial Narrow" panose="020B0606020202030204" pitchFamily="34" charset="0"/>
                <a:sym typeface="Wingdings" panose="05000000000000000000" pitchFamily="2" charset="2"/>
              </a:rPr>
              <a:t>‘</a:t>
            </a:r>
            <a:r>
              <a:rPr lang="en-US" sz="1200" b="1" i="1" dirty="0">
                <a:solidFill>
                  <a:schemeClr val="bg1"/>
                </a:solidFill>
                <a:latin typeface="Arial Narrow" panose="020B0606020202030204" pitchFamily="34" charset="0"/>
                <a:sym typeface="Wingdings" panose="05000000000000000000" pitchFamily="2" charset="2"/>
              </a:rPr>
              <a:t>Fishing (in anything other than a subsistence-based economy) is an economic activity. </a:t>
            </a:r>
            <a:br>
              <a:rPr lang="en-US" sz="1200" b="1" i="1" dirty="0">
                <a:solidFill>
                  <a:schemeClr val="bg1"/>
                </a:solidFill>
                <a:latin typeface="Arial Narrow" panose="020B0606020202030204" pitchFamily="34" charset="0"/>
                <a:sym typeface="Wingdings" panose="05000000000000000000" pitchFamily="2" charset="2"/>
              </a:rPr>
            </a:br>
            <a:r>
              <a:rPr lang="en-US" sz="1200" b="1" i="1" dirty="0">
                <a:solidFill>
                  <a:schemeClr val="bg1"/>
                </a:solidFill>
                <a:latin typeface="Arial Narrow" panose="020B0606020202030204" pitchFamily="34" charset="0"/>
                <a:sym typeface="Wingdings" panose="05000000000000000000" pitchFamily="2" charset="2"/>
              </a:rPr>
              <a:t>The species that fisheries target, the level of exploitation, and the gear that they use </a:t>
            </a:r>
            <a:br>
              <a:rPr lang="en-US" sz="1200" b="1" i="1" dirty="0">
                <a:solidFill>
                  <a:schemeClr val="bg1"/>
                </a:solidFill>
                <a:latin typeface="Arial Narrow" panose="020B0606020202030204" pitchFamily="34" charset="0"/>
                <a:sym typeface="Wingdings" panose="05000000000000000000" pitchFamily="2" charset="2"/>
              </a:rPr>
            </a:br>
            <a:r>
              <a:rPr lang="en-US" sz="1200" b="1" i="1" dirty="0">
                <a:solidFill>
                  <a:schemeClr val="bg1"/>
                </a:solidFill>
                <a:latin typeface="Arial Narrow" panose="020B0606020202030204" pitchFamily="34" charset="0"/>
                <a:sym typeface="Wingdings" panose="05000000000000000000" pitchFamily="2" charset="2"/>
              </a:rPr>
              <a:t>are all influenced by the benefits they receive (i.e. the revenue) and the costs they incur’…</a:t>
            </a:r>
          </a:p>
          <a:p>
            <a:pPr algn="ctr"/>
            <a:endParaRPr lang="en-US" sz="600" b="1" i="1" dirty="0">
              <a:solidFill>
                <a:schemeClr val="bg1"/>
              </a:solidFill>
              <a:latin typeface="Arial Narrow" panose="020B0606020202030204" pitchFamily="34" charset="0"/>
              <a:sym typeface="Wingdings" panose="05000000000000000000" pitchFamily="2" charset="2"/>
            </a:endParaRPr>
          </a:p>
          <a:p>
            <a:pPr algn="ctr"/>
            <a:r>
              <a:rPr lang="en-US" sz="1200" b="1" i="1" dirty="0">
                <a:solidFill>
                  <a:schemeClr val="bg1"/>
                </a:solidFill>
                <a:latin typeface="Arial Narrow" panose="020B0606020202030204" pitchFamily="34" charset="0"/>
                <a:sym typeface="Wingdings" panose="05000000000000000000" pitchFamily="2" charset="2"/>
              </a:rPr>
              <a:t>…‘Fisheries management change the set of incentives facing fishers, and in doing so </a:t>
            </a:r>
            <a:br>
              <a:rPr lang="en-US" sz="1200" b="1" i="1" dirty="0">
                <a:solidFill>
                  <a:schemeClr val="bg1"/>
                </a:solidFill>
                <a:latin typeface="Arial Narrow" panose="020B0606020202030204" pitchFamily="34" charset="0"/>
                <a:sym typeface="Wingdings" panose="05000000000000000000" pitchFamily="2" charset="2"/>
              </a:rPr>
            </a:br>
            <a:r>
              <a:rPr lang="en-US" sz="1200" b="1" i="1" dirty="0">
                <a:solidFill>
                  <a:schemeClr val="bg1"/>
                </a:solidFill>
                <a:latin typeface="Arial Narrow" panose="020B0606020202030204" pitchFamily="34" charset="0"/>
                <a:sym typeface="Wingdings" panose="05000000000000000000" pitchFamily="2" charset="2"/>
              </a:rPr>
              <a:t>change their </a:t>
            </a:r>
            <a:r>
              <a:rPr lang="en-US" sz="1200" b="1" i="1" dirty="0" err="1">
                <a:solidFill>
                  <a:schemeClr val="bg1"/>
                </a:solidFill>
                <a:latin typeface="Arial Narrow" panose="020B0606020202030204" pitchFamily="34" charset="0"/>
                <a:sym typeface="Wingdings" panose="05000000000000000000" pitchFamily="2" charset="2"/>
              </a:rPr>
              <a:t>behaviour</a:t>
            </a:r>
            <a:r>
              <a:rPr lang="en-US" sz="1200" b="1" i="1" dirty="0">
                <a:solidFill>
                  <a:schemeClr val="bg1"/>
                </a:solidFill>
                <a:latin typeface="Arial Narrow" panose="020B0606020202030204" pitchFamily="34" charset="0"/>
                <a:sym typeface="Wingdings" panose="05000000000000000000" pitchFamily="2" charset="2"/>
              </a:rPr>
              <a:t>’ </a:t>
            </a:r>
          </a:p>
          <a:p>
            <a:pPr algn="ctr"/>
            <a:endParaRPr lang="en-US" sz="600" b="1" i="1" dirty="0">
              <a:solidFill>
                <a:schemeClr val="bg1"/>
              </a:solidFill>
              <a:latin typeface="Arial Narrow" panose="020B0606020202030204" pitchFamily="34" charset="0"/>
              <a:sym typeface="Wingdings" panose="05000000000000000000" pitchFamily="2" charset="2"/>
            </a:endParaRPr>
          </a:p>
          <a:p>
            <a:pPr algn="ctr"/>
            <a:r>
              <a:rPr lang="en-US" sz="1200" b="1" dirty="0">
                <a:solidFill>
                  <a:schemeClr val="bg1"/>
                </a:solidFill>
                <a:latin typeface="Arial Narrow" panose="020B0606020202030204" pitchFamily="34" charset="0"/>
                <a:sym typeface="Wingdings" panose="05000000000000000000" pitchFamily="2" charset="2"/>
              </a:rPr>
              <a:t>Dr. Sean Pascoe. Marine Resource Economist</a:t>
            </a:r>
            <a:r>
              <a:rPr lang="en-US" sz="1200" b="1" baseline="30000" dirty="0">
                <a:solidFill>
                  <a:schemeClr val="bg1"/>
                </a:solidFill>
                <a:latin typeface="Arial Narrow" panose="020B0606020202030204" pitchFamily="34" charset="0"/>
                <a:sym typeface="Wingdings" panose="05000000000000000000" pitchFamily="2" charset="2"/>
              </a:rPr>
              <a:t>[3]</a:t>
            </a:r>
            <a:endParaRPr lang="en-US" sz="1200" b="1" dirty="0">
              <a:solidFill>
                <a:srgbClr val="FF0000"/>
              </a:solidFill>
              <a:latin typeface="Arial Narrow" panose="020B0606020202030204" pitchFamily="34" charset="0"/>
            </a:endParaRPr>
          </a:p>
        </p:txBody>
      </p:sp>
      <p:sp>
        <p:nvSpPr>
          <p:cNvPr id="107" name="Rectangle 106">
            <a:extLst>
              <a:ext uri="{FF2B5EF4-FFF2-40B4-BE49-F238E27FC236}">
                <a16:creationId xmlns:a16="http://schemas.microsoft.com/office/drawing/2014/main" id="{FFCFE3D5-EB41-4F41-977E-57068863FDB9}"/>
              </a:ext>
            </a:extLst>
          </p:cNvPr>
          <p:cNvSpPr/>
          <p:nvPr/>
        </p:nvSpPr>
        <p:spPr>
          <a:xfrm>
            <a:off x="427811" y="8210423"/>
            <a:ext cx="6171805" cy="674031"/>
          </a:xfrm>
          <a:prstGeom prst="rect">
            <a:avLst/>
          </a:prstGeom>
        </p:spPr>
        <p:txBody>
          <a:bodyPr wrap="square">
            <a:spAutoFit/>
          </a:bodyPr>
          <a:lstStyle/>
          <a:p>
            <a:r>
              <a:rPr lang="en-US" sz="520" baseline="30000" dirty="0">
                <a:latin typeface="Arial Narrow" panose="020B0606020202030204" pitchFamily="34" charset="0"/>
              </a:rPr>
              <a:t>[1] </a:t>
            </a:r>
            <a:r>
              <a:rPr lang="en-US" sz="520" dirty="0">
                <a:latin typeface="Arial Narrow" panose="020B0606020202030204" pitchFamily="34" charset="0"/>
              </a:rPr>
              <a:t>Steven, AH, </a:t>
            </a:r>
            <a:r>
              <a:rPr lang="en-US" sz="520" dirty="0" err="1">
                <a:latin typeface="Arial Narrow" panose="020B0606020202030204" pitchFamily="34" charset="0"/>
              </a:rPr>
              <a:t>Mobsby</a:t>
            </a:r>
            <a:r>
              <a:rPr lang="en-US" sz="520" dirty="0">
                <a:latin typeface="Arial Narrow" panose="020B0606020202030204" pitchFamily="34" charset="0"/>
              </a:rPr>
              <a:t>, D and </a:t>
            </a:r>
            <a:r>
              <a:rPr lang="en-US" sz="520" dirty="0" err="1">
                <a:latin typeface="Arial Narrow" panose="020B0606020202030204" pitchFamily="34" charset="0"/>
              </a:rPr>
              <a:t>Curtotti</a:t>
            </a:r>
            <a:r>
              <a:rPr lang="en-US" sz="520" dirty="0">
                <a:latin typeface="Arial Narrow" panose="020B0606020202030204" pitchFamily="34" charset="0"/>
              </a:rPr>
              <a:t>, R. (2020). Australian fisheries and aquaculture statistics 2018, Fisheries Research and Development Corporation project 2019-093, ABARES, Canberra, April. CC BY 4.0. https://doi.org/10.25814/5de0959d55bab.</a:t>
            </a:r>
            <a:br>
              <a:rPr lang="en-US" sz="520" dirty="0">
                <a:latin typeface="Arial Narrow" panose="020B0606020202030204" pitchFamily="34" charset="0"/>
              </a:rPr>
            </a:br>
            <a:r>
              <a:rPr lang="en-US" sz="520" baseline="30000" dirty="0">
                <a:latin typeface="Arial Narrow" panose="020B0606020202030204" pitchFamily="34" charset="0"/>
              </a:rPr>
              <a:t>[2] </a:t>
            </a:r>
            <a:r>
              <a:rPr lang="en-US" sz="520" dirty="0">
                <a:latin typeface="Arial Narrow" panose="020B0606020202030204" pitchFamily="34" charset="0"/>
              </a:rPr>
              <a:t>Adapted with permission from: King, M., Blanc, M., </a:t>
            </a:r>
            <a:r>
              <a:rPr lang="en-US" sz="520" dirty="0" err="1">
                <a:latin typeface="Arial Narrow" panose="020B0606020202030204" pitchFamily="34" charset="0"/>
              </a:rPr>
              <a:t>Desurmont</a:t>
            </a:r>
            <a:r>
              <a:rPr lang="en-US" sz="520" dirty="0">
                <a:latin typeface="Arial Narrow" panose="020B0606020202030204" pitchFamily="34" charset="0"/>
              </a:rPr>
              <a:t>, A., Sharp, M. and Barre, C. (2014). </a:t>
            </a:r>
            <a:r>
              <a:rPr lang="en-US" sz="520" i="1" dirty="0">
                <a:latin typeface="Arial Narrow" panose="020B0606020202030204" pitchFamily="34" charset="0"/>
              </a:rPr>
              <a:t>Guide to Teachers’ Resource Sheets on Fisheries for the Cook Islands</a:t>
            </a:r>
            <a:r>
              <a:rPr lang="en-US" sz="520" dirty="0">
                <a:latin typeface="Arial Narrow" panose="020B0606020202030204" pitchFamily="34" charset="0"/>
              </a:rPr>
              <a:t>. Secretariat of the Pacific Community (SPC) Coastal Fisheries </a:t>
            </a:r>
            <a:r>
              <a:rPr lang="en-US" sz="520" dirty="0" err="1">
                <a:latin typeface="Arial Narrow" panose="020B0606020202030204" pitchFamily="34" charset="0"/>
              </a:rPr>
              <a:t>Programme</a:t>
            </a:r>
            <a:r>
              <a:rPr lang="en-US" sz="520" dirty="0">
                <a:latin typeface="Arial Narrow" panose="020B0606020202030204" pitchFamily="34" charset="0"/>
              </a:rPr>
              <a:t>. New Caledonia. Accessed 29.07.2019 from: https://coastfish.spc.int/en/publications/technical-manuals/education/421-teachers-resource-kit-on-fisheries</a:t>
            </a:r>
          </a:p>
          <a:p>
            <a:r>
              <a:rPr lang="en-US" sz="520" baseline="30000" dirty="0">
                <a:latin typeface="Arial Narrow" panose="020B0606020202030204" pitchFamily="34" charset="0"/>
              </a:rPr>
              <a:t>[3[ </a:t>
            </a:r>
            <a:r>
              <a:rPr lang="en-US" sz="520" dirty="0">
                <a:latin typeface="Arial Narrow" panose="020B0606020202030204" pitchFamily="34" charset="0"/>
              </a:rPr>
              <a:t>Pasco, S. (2006). Economics, fisheries, and the marine environment. </a:t>
            </a:r>
            <a:r>
              <a:rPr lang="en-US" sz="520" i="1" dirty="0">
                <a:latin typeface="Arial Narrow" panose="020B0606020202030204" pitchFamily="34" charset="0"/>
              </a:rPr>
              <a:t>ICES Journal of Marine Science. Volume 63, Issue 1, Pages 1-3. DOI: 10.1016/j.icesjms.2005.11.001</a:t>
            </a:r>
          </a:p>
          <a:p>
            <a:r>
              <a:rPr lang="en-US" sz="520" baseline="30000" dirty="0">
                <a:latin typeface="Arial Narrow" panose="020B0606020202030204" pitchFamily="34" charset="0"/>
              </a:rPr>
              <a:t>[4] </a:t>
            </a:r>
            <a:r>
              <a:rPr lang="en-US" sz="520" dirty="0">
                <a:latin typeface="Arial Narrow" panose="020B0606020202030204" pitchFamily="34" charset="0"/>
              </a:rPr>
              <a:t>Adapted with permission by John Wiley and Sons from: King, M. (2007). Fisheries Biology, Assessment and Management. Blackwell Publishing. Victoria, Australia. Page 276.</a:t>
            </a:r>
          </a:p>
          <a:p>
            <a:r>
              <a:rPr lang="en-US" sz="520" baseline="30000" dirty="0">
                <a:latin typeface="Arial Narrow" panose="020B0606020202030204" pitchFamily="34" charset="0"/>
              </a:rPr>
              <a:t>[5] </a:t>
            </a:r>
            <a:r>
              <a:rPr lang="en-US" sz="520" dirty="0">
                <a:latin typeface="Arial Narrow" panose="020B0606020202030204" pitchFamily="34" charset="0"/>
              </a:rPr>
              <a:t>Adapted from: </a:t>
            </a:r>
            <a:r>
              <a:rPr lang="en-US" sz="520" dirty="0" err="1">
                <a:latin typeface="Arial Narrow" panose="020B0606020202030204" pitchFamily="34" charset="0"/>
              </a:rPr>
              <a:t>Berkes</a:t>
            </a:r>
            <a:r>
              <a:rPr lang="en-US" sz="520" dirty="0">
                <a:latin typeface="Arial Narrow" panose="020B0606020202030204" pitchFamily="34" charset="0"/>
              </a:rPr>
              <a:t>, F., Mahon, R., </a:t>
            </a:r>
            <a:r>
              <a:rPr lang="en-US" sz="520" dirty="0" err="1">
                <a:latin typeface="Arial Narrow" panose="020B0606020202030204" pitchFamily="34" charset="0"/>
              </a:rPr>
              <a:t>McConney</a:t>
            </a:r>
            <a:r>
              <a:rPr lang="en-US" sz="520" dirty="0">
                <a:latin typeface="Arial Narrow" panose="020B0606020202030204" pitchFamily="34" charset="0"/>
              </a:rPr>
              <a:t>, P., </a:t>
            </a:r>
            <a:r>
              <a:rPr lang="en-US" sz="520" dirty="0" err="1">
                <a:latin typeface="Arial Narrow" panose="020B0606020202030204" pitchFamily="34" charset="0"/>
              </a:rPr>
              <a:t>Pollnac</a:t>
            </a:r>
            <a:r>
              <a:rPr lang="en-US" sz="520" dirty="0">
                <a:latin typeface="Arial Narrow" panose="020B0606020202030204" pitchFamily="34" charset="0"/>
              </a:rPr>
              <a:t>, R. and </a:t>
            </a:r>
            <a:r>
              <a:rPr lang="en-US" sz="520" dirty="0" err="1">
                <a:latin typeface="Arial Narrow" panose="020B0606020202030204" pitchFamily="34" charset="0"/>
              </a:rPr>
              <a:t>Pomery</a:t>
            </a:r>
            <a:r>
              <a:rPr lang="en-US" sz="520" dirty="0">
                <a:latin typeface="Arial Narrow" panose="020B0606020202030204" pitchFamily="34" charset="0"/>
              </a:rPr>
              <a:t>, R. (2001). Managing Small-scale Fisheries. International Development Research Centre. Canada. ISBN 0-88936-943-7. Accessed 07.08.2019 from: https://www.idrc.ca/sites/default/files/openebooks/310-3/index.html</a:t>
            </a:r>
            <a:endParaRPr lang="en-US" sz="520" baseline="30000" dirty="0">
              <a:latin typeface="Arial Narrow" panose="020B0606020202030204" pitchFamily="34" charset="0"/>
            </a:endParaRPr>
          </a:p>
        </p:txBody>
      </p:sp>
      <p:sp>
        <p:nvSpPr>
          <p:cNvPr id="110" name="Rectangle 109">
            <a:extLst>
              <a:ext uri="{FF2B5EF4-FFF2-40B4-BE49-F238E27FC236}">
                <a16:creationId xmlns:a16="http://schemas.microsoft.com/office/drawing/2014/main" id="{93725CBC-DB4E-44FE-947A-63A5C3FC9382}"/>
              </a:ext>
            </a:extLst>
          </p:cNvPr>
          <p:cNvSpPr/>
          <p:nvPr/>
        </p:nvSpPr>
        <p:spPr>
          <a:xfrm>
            <a:off x="522849" y="2150664"/>
            <a:ext cx="5795746" cy="294959"/>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1" name="TextBox 110">
            <a:extLst>
              <a:ext uri="{FF2B5EF4-FFF2-40B4-BE49-F238E27FC236}">
                <a16:creationId xmlns:a16="http://schemas.microsoft.com/office/drawing/2014/main" id="{9A3174B2-0E5F-4C97-A1F9-E8CE4B288E2C}"/>
              </a:ext>
            </a:extLst>
          </p:cNvPr>
          <p:cNvSpPr txBox="1"/>
          <p:nvPr/>
        </p:nvSpPr>
        <p:spPr>
          <a:xfrm>
            <a:off x="538879" y="2163902"/>
            <a:ext cx="5863484" cy="276999"/>
          </a:xfrm>
          <a:prstGeom prst="rect">
            <a:avLst/>
          </a:prstGeom>
          <a:noFill/>
        </p:spPr>
        <p:txBody>
          <a:bodyPr wrap="square" rtlCol="0">
            <a:spAutoFit/>
          </a:bodyPr>
          <a:lstStyle/>
          <a:p>
            <a:r>
              <a:rPr lang="en-AU" sz="1200" dirty="0">
                <a:solidFill>
                  <a:schemeClr val="tx1">
                    <a:lumMod val="65000"/>
                    <a:lumOff val="35000"/>
                  </a:schemeClr>
                </a:solidFill>
                <a:latin typeface="Comic Sans MS" panose="030F0702030302020204" pitchFamily="66" charset="0"/>
              </a:rPr>
              <a:t>Revenue (yield x fish price) – cost (e.g. fuel, labour, repairs, bait, capital, etc.)</a:t>
            </a:r>
          </a:p>
        </p:txBody>
      </p:sp>
      <p:sp>
        <p:nvSpPr>
          <p:cNvPr id="113" name="Isosceles Triangle 112">
            <a:extLst>
              <a:ext uri="{FF2B5EF4-FFF2-40B4-BE49-F238E27FC236}">
                <a16:creationId xmlns:a16="http://schemas.microsoft.com/office/drawing/2014/main" id="{BE6B2D1E-2B25-4F73-AD0C-0437B30D4AA5}"/>
              </a:ext>
            </a:extLst>
          </p:cNvPr>
          <p:cNvSpPr/>
          <p:nvPr/>
        </p:nvSpPr>
        <p:spPr>
          <a:xfrm rot="2531982">
            <a:off x="5136150" y="4284665"/>
            <a:ext cx="79790" cy="45719"/>
          </a:xfrm>
          <a:prstGeom prs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15" name="TextBox 114">
            <a:extLst>
              <a:ext uri="{FF2B5EF4-FFF2-40B4-BE49-F238E27FC236}">
                <a16:creationId xmlns:a16="http://schemas.microsoft.com/office/drawing/2014/main" id="{03CFA63D-08B3-4360-83D9-6CBB6B07956D}"/>
              </a:ext>
            </a:extLst>
          </p:cNvPr>
          <p:cNvSpPr txBox="1"/>
          <p:nvPr/>
        </p:nvSpPr>
        <p:spPr>
          <a:xfrm rot="2682271">
            <a:off x="5090370" y="3932729"/>
            <a:ext cx="307777" cy="595516"/>
          </a:xfrm>
          <a:prstGeom prst="rect">
            <a:avLst/>
          </a:prstGeom>
          <a:noFill/>
        </p:spPr>
        <p:txBody>
          <a:bodyPr vert="vert270" wrap="square" rtlCol="0">
            <a:spAutoFit/>
          </a:bodyPr>
          <a:lstStyle/>
          <a:p>
            <a:pPr algn="ctr"/>
            <a:r>
              <a:rPr lang="en-AU" sz="800" b="1" dirty="0">
                <a:latin typeface="Arial Narrow" panose="020B0606020202030204" pitchFamily="34" charset="0"/>
              </a:rPr>
              <a:t>(a)</a:t>
            </a:r>
          </a:p>
        </p:txBody>
      </p:sp>
      <p:sp>
        <p:nvSpPr>
          <p:cNvPr id="116" name="TextBox 115">
            <a:extLst>
              <a:ext uri="{FF2B5EF4-FFF2-40B4-BE49-F238E27FC236}">
                <a16:creationId xmlns:a16="http://schemas.microsoft.com/office/drawing/2014/main" id="{75458C9A-5471-4724-AC59-24E8688FE3D0}"/>
              </a:ext>
            </a:extLst>
          </p:cNvPr>
          <p:cNvSpPr txBox="1"/>
          <p:nvPr/>
        </p:nvSpPr>
        <p:spPr>
          <a:xfrm rot="3680050">
            <a:off x="5541560" y="4400652"/>
            <a:ext cx="307777" cy="595516"/>
          </a:xfrm>
          <a:prstGeom prst="rect">
            <a:avLst/>
          </a:prstGeom>
          <a:noFill/>
        </p:spPr>
        <p:txBody>
          <a:bodyPr vert="vert270" wrap="square" rtlCol="0">
            <a:spAutoFit/>
          </a:bodyPr>
          <a:lstStyle/>
          <a:p>
            <a:pPr algn="ctr"/>
            <a:r>
              <a:rPr lang="en-AU" sz="800" b="1" dirty="0">
                <a:latin typeface="Arial Narrow" panose="020B0606020202030204" pitchFamily="34" charset="0"/>
              </a:rPr>
              <a:t>(b)(c)</a:t>
            </a:r>
          </a:p>
        </p:txBody>
      </p:sp>
      <p:sp>
        <p:nvSpPr>
          <p:cNvPr id="118" name="Freeform: Shape 117">
            <a:extLst>
              <a:ext uri="{FF2B5EF4-FFF2-40B4-BE49-F238E27FC236}">
                <a16:creationId xmlns:a16="http://schemas.microsoft.com/office/drawing/2014/main" id="{D6B0CE32-1F9F-4558-8345-CF6388E84B22}"/>
              </a:ext>
            </a:extLst>
          </p:cNvPr>
          <p:cNvSpPr/>
          <p:nvPr/>
        </p:nvSpPr>
        <p:spPr>
          <a:xfrm>
            <a:off x="912451" y="5947266"/>
            <a:ext cx="111776" cy="48555"/>
          </a:xfrm>
          <a:custGeom>
            <a:avLst/>
            <a:gdLst>
              <a:gd name="connsiteX0" fmla="*/ 336 w 415972"/>
              <a:gd name="connsiteY0" fmla="*/ 180109 h 318654"/>
              <a:gd name="connsiteX1" fmla="*/ 14191 w 415972"/>
              <a:gd name="connsiteY1" fmla="*/ 131618 h 318654"/>
              <a:gd name="connsiteX2" fmla="*/ 34972 w 415972"/>
              <a:gd name="connsiteY2" fmla="*/ 90054 h 318654"/>
              <a:gd name="connsiteX3" fmla="*/ 104245 w 415972"/>
              <a:gd name="connsiteY3" fmla="*/ 13854 h 318654"/>
              <a:gd name="connsiteX4" fmla="*/ 125027 w 415972"/>
              <a:gd name="connsiteY4" fmla="*/ 0 h 318654"/>
              <a:gd name="connsiteX5" fmla="*/ 228936 w 415972"/>
              <a:gd name="connsiteY5" fmla="*/ 6927 h 318654"/>
              <a:gd name="connsiteX6" fmla="*/ 249718 w 415972"/>
              <a:gd name="connsiteY6" fmla="*/ 20782 h 318654"/>
              <a:gd name="connsiteX7" fmla="*/ 270500 w 415972"/>
              <a:gd name="connsiteY7" fmla="*/ 27709 h 318654"/>
              <a:gd name="connsiteX8" fmla="*/ 291281 w 415972"/>
              <a:gd name="connsiteY8" fmla="*/ 62345 h 318654"/>
              <a:gd name="connsiteX9" fmla="*/ 305136 w 415972"/>
              <a:gd name="connsiteY9" fmla="*/ 83127 h 318654"/>
              <a:gd name="connsiteX10" fmla="*/ 312063 w 415972"/>
              <a:gd name="connsiteY10" fmla="*/ 110836 h 318654"/>
              <a:gd name="connsiteX11" fmla="*/ 346700 w 415972"/>
              <a:gd name="connsiteY11" fmla="*/ 173182 h 318654"/>
              <a:gd name="connsiteX12" fmla="*/ 367481 w 415972"/>
              <a:gd name="connsiteY12" fmla="*/ 117763 h 318654"/>
              <a:gd name="connsiteX13" fmla="*/ 388263 w 415972"/>
              <a:gd name="connsiteY13" fmla="*/ 76200 h 318654"/>
              <a:gd name="connsiteX14" fmla="*/ 415972 w 415972"/>
              <a:gd name="connsiteY14" fmla="*/ 13854 h 318654"/>
              <a:gd name="connsiteX15" fmla="*/ 409045 w 415972"/>
              <a:gd name="connsiteY15" fmla="*/ 145472 h 318654"/>
              <a:gd name="connsiteX16" fmla="*/ 402118 w 415972"/>
              <a:gd name="connsiteY16" fmla="*/ 166254 h 318654"/>
              <a:gd name="connsiteX17" fmla="*/ 374409 w 415972"/>
              <a:gd name="connsiteY17" fmla="*/ 318654 h 318654"/>
              <a:gd name="connsiteX18" fmla="*/ 360554 w 415972"/>
              <a:gd name="connsiteY18" fmla="*/ 297872 h 318654"/>
              <a:gd name="connsiteX19" fmla="*/ 353627 w 415972"/>
              <a:gd name="connsiteY19" fmla="*/ 277091 h 318654"/>
              <a:gd name="connsiteX20" fmla="*/ 325918 w 415972"/>
              <a:gd name="connsiteY20" fmla="*/ 263236 h 318654"/>
              <a:gd name="connsiteX21" fmla="*/ 284354 w 415972"/>
              <a:gd name="connsiteY21" fmla="*/ 297872 h 318654"/>
              <a:gd name="connsiteX22" fmla="*/ 256645 w 415972"/>
              <a:gd name="connsiteY22" fmla="*/ 318654 h 318654"/>
              <a:gd name="connsiteX23" fmla="*/ 62681 w 415972"/>
              <a:gd name="connsiteY23" fmla="*/ 304800 h 318654"/>
              <a:gd name="connsiteX24" fmla="*/ 41900 w 415972"/>
              <a:gd name="connsiteY24" fmla="*/ 297872 h 318654"/>
              <a:gd name="connsiteX25" fmla="*/ 28045 w 415972"/>
              <a:gd name="connsiteY25" fmla="*/ 277091 h 318654"/>
              <a:gd name="connsiteX26" fmla="*/ 336 w 415972"/>
              <a:gd name="connsiteY26" fmla="*/ 180109 h 318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15972" h="318654">
                <a:moveTo>
                  <a:pt x="336" y="180109"/>
                </a:moveTo>
                <a:cubicBezTo>
                  <a:pt x="-1973" y="155864"/>
                  <a:pt x="8156" y="147308"/>
                  <a:pt x="14191" y="131618"/>
                </a:cubicBezTo>
                <a:cubicBezTo>
                  <a:pt x="19751" y="117161"/>
                  <a:pt x="27450" y="103595"/>
                  <a:pt x="34972" y="90054"/>
                </a:cubicBezTo>
                <a:cubicBezTo>
                  <a:pt x="50067" y="62882"/>
                  <a:pt x="84520" y="27003"/>
                  <a:pt x="104245" y="13854"/>
                </a:cubicBezTo>
                <a:lnTo>
                  <a:pt x="125027" y="0"/>
                </a:lnTo>
                <a:cubicBezTo>
                  <a:pt x="159663" y="2309"/>
                  <a:pt x="194695" y="1220"/>
                  <a:pt x="228936" y="6927"/>
                </a:cubicBezTo>
                <a:cubicBezTo>
                  <a:pt x="237148" y="8296"/>
                  <a:pt x="242271" y="17059"/>
                  <a:pt x="249718" y="20782"/>
                </a:cubicBezTo>
                <a:cubicBezTo>
                  <a:pt x="256249" y="24048"/>
                  <a:pt x="263573" y="25400"/>
                  <a:pt x="270500" y="27709"/>
                </a:cubicBezTo>
                <a:cubicBezTo>
                  <a:pt x="277427" y="39254"/>
                  <a:pt x="284145" y="50928"/>
                  <a:pt x="291281" y="62345"/>
                </a:cubicBezTo>
                <a:cubicBezTo>
                  <a:pt x="295694" y="69405"/>
                  <a:pt x="301856" y="75475"/>
                  <a:pt x="305136" y="83127"/>
                </a:cubicBezTo>
                <a:cubicBezTo>
                  <a:pt x="308886" y="91878"/>
                  <a:pt x="308720" y="101922"/>
                  <a:pt x="312063" y="110836"/>
                </a:cubicBezTo>
                <a:cubicBezTo>
                  <a:pt x="318687" y="128500"/>
                  <a:pt x="337884" y="158489"/>
                  <a:pt x="346700" y="173182"/>
                </a:cubicBezTo>
                <a:cubicBezTo>
                  <a:pt x="353910" y="151550"/>
                  <a:pt x="357129" y="140538"/>
                  <a:pt x="367481" y="117763"/>
                </a:cubicBezTo>
                <a:cubicBezTo>
                  <a:pt x="373891" y="103662"/>
                  <a:pt x="382305" y="90498"/>
                  <a:pt x="388263" y="76200"/>
                </a:cubicBezTo>
                <a:cubicBezTo>
                  <a:pt x="415744" y="10247"/>
                  <a:pt x="387750" y="56188"/>
                  <a:pt x="415972" y="13854"/>
                </a:cubicBezTo>
                <a:cubicBezTo>
                  <a:pt x="413663" y="57727"/>
                  <a:pt x="413022" y="101719"/>
                  <a:pt x="409045" y="145472"/>
                </a:cubicBezTo>
                <a:cubicBezTo>
                  <a:pt x="408384" y="152744"/>
                  <a:pt x="403550" y="159094"/>
                  <a:pt x="402118" y="166254"/>
                </a:cubicBezTo>
                <a:cubicBezTo>
                  <a:pt x="391992" y="216884"/>
                  <a:pt x="383645" y="267854"/>
                  <a:pt x="374409" y="318654"/>
                </a:cubicBezTo>
                <a:cubicBezTo>
                  <a:pt x="369791" y="311727"/>
                  <a:pt x="364277" y="305319"/>
                  <a:pt x="360554" y="297872"/>
                </a:cubicBezTo>
                <a:cubicBezTo>
                  <a:pt x="357289" y="291341"/>
                  <a:pt x="358790" y="282254"/>
                  <a:pt x="353627" y="277091"/>
                </a:cubicBezTo>
                <a:cubicBezTo>
                  <a:pt x="346325" y="269789"/>
                  <a:pt x="335154" y="267854"/>
                  <a:pt x="325918" y="263236"/>
                </a:cubicBezTo>
                <a:cubicBezTo>
                  <a:pt x="279987" y="293857"/>
                  <a:pt x="331024" y="257870"/>
                  <a:pt x="284354" y="297872"/>
                </a:cubicBezTo>
                <a:cubicBezTo>
                  <a:pt x="275588" y="305386"/>
                  <a:pt x="265881" y="311727"/>
                  <a:pt x="256645" y="318654"/>
                </a:cubicBezTo>
                <a:cubicBezTo>
                  <a:pt x="191990" y="314036"/>
                  <a:pt x="127199" y="311044"/>
                  <a:pt x="62681" y="304800"/>
                </a:cubicBezTo>
                <a:cubicBezTo>
                  <a:pt x="55413" y="304097"/>
                  <a:pt x="47602" y="302433"/>
                  <a:pt x="41900" y="297872"/>
                </a:cubicBezTo>
                <a:cubicBezTo>
                  <a:pt x="35399" y="292671"/>
                  <a:pt x="32663" y="284018"/>
                  <a:pt x="28045" y="277091"/>
                </a:cubicBezTo>
                <a:cubicBezTo>
                  <a:pt x="12718" y="215779"/>
                  <a:pt x="2645" y="204354"/>
                  <a:pt x="336" y="180109"/>
                </a:cubicBezTo>
                <a:close/>
              </a:path>
            </a:pathLst>
          </a:cu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2" name="Freeform: Shape 121">
            <a:extLst>
              <a:ext uri="{FF2B5EF4-FFF2-40B4-BE49-F238E27FC236}">
                <a16:creationId xmlns:a16="http://schemas.microsoft.com/office/drawing/2014/main" id="{CDC165D2-6E97-4AD3-A755-68E8AB8617B9}"/>
              </a:ext>
            </a:extLst>
          </p:cNvPr>
          <p:cNvSpPr/>
          <p:nvPr/>
        </p:nvSpPr>
        <p:spPr>
          <a:xfrm>
            <a:off x="922143" y="6033573"/>
            <a:ext cx="111776" cy="48555"/>
          </a:xfrm>
          <a:custGeom>
            <a:avLst/>
            <a:gdLst>
              <a:gd name="connsiteX0" fmla="*/ 336 w 415972"/>
              <a:gd name="connsiteY0" fmla="*/ 180109 h 318654"/>
              <a:gd name="connsiteX1" fmla="*/ 14191 w 415972"/>
              <a:gd name="connsiteY1" fmla="*/ 131618 h 318654"/>
              <a:gd name="connsiteX2" fmla="*/ 34972 w 415972"/>
              <a:gd name="connsiteY2" fmla="*/ 90054 h 318654"/>
              <a:gd name="connsiteX3" fmla="*/ 104245 w 415972"/>
              <a:gd name="connsiteY3" fmla="*/ 13854 h 318654"/>
              <a:gd name="connsiteX4" fmla="*/ 125027 w 415972"/>
              <a:gd name="connsiteY4" fmla="*/ 0 h 318654"/>
              <a:gd name="connsiteX5" fmla="*/ 228936 w 415972"/>
              <a:gd name="connsiteY5" fmla="*/ 6927 h 318654"/>
              <a:gd name="connsiteX6" fmla="*/ 249718 w 415972"/>
              <a:gd name="connsiteY6" fmla="*/ 20782 h 318654"/>
              <a:gd name="connsiteX7" fmla="*/ 270500 w 415972"/>
              <a:gd name="connsiteY7" fmla="*/ 27709 h 318654"/>
              <a:gd name="connsiteX8" fmla="*/ 291281 w 415972"/>
              <a:gd name="connsiteY8" fmla="*/ 62345 h 318654"/>
              <a:gd name="connsiteX9" fmla="*/ 305136 w 415972"/>
              <a:gd name="connsiteY9" fmla="*/ 83127 h 318654"/>
              <a:gd name="connsiteX10" fmla="*/ 312063 w 415972"/>
              <a:gd name="connsiteY10" fmla="*/ 110836 h 318654"/>
              <a:gd name="connsiteX11" fmla="*/ 346700 w 415972"/>
              <a:gd name="connsiteY11" fmla="*/ 173182 h 318654"/>
              <a:gd name="connsiteX12" fmla="*/ 367481 w 415972"/>
              <a:gd name="connsiteY12" fmla="*/ 117763 h 318654"/>
              <a:gd name="connsiteX13" fmla="*/ 388263 w 415972"/>
              <a:gd name="connsiteY13" fmla="*/ 76200 h 318654"/>
              <a:gd name="connsiteX14" fmla="*/ 415972 w 415972"/>
              <a:gd name="connsiteY14" fmla="*/ 13854 h 318654"/>
              <a:gd name="connsiteX15" fmla="*/ 409045 w 415972"/>
              <a:gd name="connsiteY15" fmla="*/ 145472 h 318654"/>
              <a:gd name="connsiteX16" fmla="*/ 402118 w 415972"/>
              <a:gd name="connsiteY16" fmla="*/ 166254 h 318654"/>
              <a:gd name="connsiteX17" fmla="*/ 374409 w 415972"/>
              <a:gd name="connsiteY17" fmla="*/ 318654 h 318654"/>
              <a:gd name="connsiteX18" fmla="*/ 360554 w 415972"/>
              <a:gd name="connsiteY18" fmla="*/ 297872 h 318654"/>
              <a:gd name="connsiteX19" fmla="*/ 353627 w 415972"/>
              <a:gd name="connsiteY19" fmla="*/ 277091 h 318654"/>
              <a:gd name="connsiteX20" fmla="*/ 325918 w 415972"/>
              <a:gd name="connsiteY20" fmla="*/ 263236 h 318654"/>
              <a:gd name="connsiteX21" fmla="*/ 284354 w 415972"/>
              <a:gd name="connsiteY21" fmla="*/ 297872 h 318654"/>
              <a:gd name="connsiteX22" fmla="*/ 256645 w 415972"/>
              <a:gd name="connsiteY22" fmla="*/ 318654 h 318654"/>
              <a:gd name="connsiteX23" fmla="*/ 62681 w 415972"/>
              <a:gd name="connsiteY23" fmla="*/ 304800 h 318654"/>
              <a:gd name="connsiteX24" fmla="*/ 41900 w 415972"/>
              <a:gd name="connsiteY24" fmla="*/ 297872 h 318654"/>
              <a:gd name="connsiteX25" fmla="*/ 28045 w 415972"/>
              <a:gd name="connsiteY25" fmla="*/ 277091 h 318654"/>
              <a:gd name="connsiteX26" fmla="*/ 336 w 415972"/>
              <a:gd name="connsiteY26" fmla="*/ 180109 h 318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15972" h="318654">
                <a:moveTo>
                  <a:pt x="336" y="180109"/>
                </a:moveTo>
                <a:cubicBezTo>
                  <a:pt x="-1973" y="155864"/>
                  <a:pt x="8156" y="147308"/>
                  <a:pt x="14191" y="131618"/>
                </a:cubicBezTo>
                <a:cubicBezTo>
                  <a:pt x="19751" y="117161"/>
                  <a:pt x="27450" y="103595"/>
                  <a:pt x="34972" y="90054"/>
                </a:cubicBezTo>
                <a:cubicBezTo>
                  <a:pt x="50067" y="62882"/>
                  <a:pt x="84520" y="27003"/>
                  <a:pt x="104245" y="13854"/>
                </a:cubicBezTo>
                <a:lnTo>
                  <a:pt x="125027" y="0"/>
                </a:lnTo>
                <a:cubicBezTo>
                  <a:pt x="159663" y="2309"/>
                  <a:pt x="194695" y="1220"/>
                  <a:pt x="228936" y="6927"/>
                </a:cubicBezTo>
                <a:cubicBezTo>
                  <a:pt x="237148" y="8296"/>
                  <a:pt x="242271" y="17059"/>
                  <a:pt x="249718" y="20782"/>
                </a:cubicBezTo>
                <a:cubicBezTo>
                  <a:pt x="256249" y="24048"/>
                  <a:pt x="263573" y="25400"/>
                  <a:pt x="270500" y="27709"/>
                </a:cubicBezTo>
                <a:cubicBezTo>
                  <a:pt x="277427" y="39254"/>
                  <a:pt x="284145" y="50928"/>
                  <a:pt x="291281" y="62345"/>
                </a:cubicBezTo>
                <a:cubicBezTo>
                  <a:pt x="295694" y="69405"/>
                  <a:pt x="301856" y="75475"/>
                  <a:pt x="305136" y="83127"/>
                </a:cubicBezTo>
                <a:cubicBezTo>
                  <a:pt x="308886" y="91878"/>
                  <a:pt x="308720" y="101922"/>
                  <a:pt x="312063" y="110836"/>
                </a:cubicBezTo>
                <a:cubicBezTo>
                  <a:pt x="318687" y="128500"/>
                  <a:pt x="337884" y="158489"/>
                  <a:pt x="346700" y="173182"/>
                </a:cubicBezTo>
                <a:cubicBezTo>
                  <a:pt x="353910" y="151550"/>
                  <a:pt x="357129" y="140538"/>
                  <a:pt x="367481" y="117763"/>
                </a:cubicBezTo>
                <a:cubicBezTo>
                  <a:pt x="373891" y="103662"/>
                  <a:pt x="382305" y="90498"/>
                  <a:pt x="388263" y="76200"/>
                </a:cubicBezTo>
                <a:cubicBezTo>
                  <a:pt x="415744" y="10247"/>
                  <a:pt x="387750" y="56188"/>
                  <a:pt x="415972" y="13854"/>
                </a:cubicBezTo>
                <a:cubicBezTo>
                  <a:pt x="413663" y="57727"/>
                  <a:pt x="413022" y="101719"/>
                  <a:pt x="409045" y="145472"/>
                </a:cubicBezTo>
                <a:cubicBezTo>
                  <a:pt x="408384" y="152744"/>
                  <a:pt x="403550" y="159094"/>
                  <a:pt x="402118" y="166254"/>
                </a:cubicBezTo>
                <a:cubicBezTo>
                  <a:pt x="391992" y="216884"/>
                  <a:pt x="383645" y="267854"/>
                  <a:pt x="374409" y="318654"/>
                </a:cubicBezTo>
                <a:cubicBezTo>
                  <a:pt x="369791" y="311727"/>
                  <a:pt x="364277" y="305319"/>
                  <a:pt x="360554" y="297872"/>
                </a:cubicBezTo>
                <a:cubicBezTo>
                  <a:pt x="357289" y="291341"/>
                  <a:pt x="358790" y="282254"/>
                  <a:pt x="353627" y="277091"/>
                </a:cubicBezTo>
                <a:cubicBezTo>
                  <a:pt x="346325" y="269789"/>
                  <a:pt x="335154" y="267854"/>
                  <a:pt x="325918" y="263236"/>
                </a:cubicBezTo>
                <a:cubicBezTo>
                  <a:pt x="279987" y="293857"/>
                  <a:pt x="331024" y="257870"/>
                  <a:pt x="284354" y="297872"/>
                </a:cubicBezTo>
                <a:cubicBezTo>
                  <a:pt x="275588" y="305386"/>
                  <a:pt x="265881" y="311727"/>
                  <a:pt x="256645" y="318654"/>
                </a:cubicBezTo>
                <a:cubicBezTo>
                  <a:pt x="191990" y="314036"/>
                  <a:pt x="127199" y="311044"/>
                  <a:pt x="62681" y="304800"/>
                </a:cubicBezTo>
                <a:cubicBezTo>
                  <a:pt x="55413" y="304097"/>
                  <a:pt x="47602" y="302433"/>
                  <a:pt x="41900" y="297872"/>
                </a:cubicBezTo>
                <a:cubicBezTo>
                  <a:pt x="35399" y="292671"/>
                  <a:pt x="32663" y="284018"/>
                  <a:pt x="28045" y="277091"/>
                </a:cubicBezTo>
                <a:cubicBezTo>
                  <a:pt x="12718" y="215779"/>
                  <a:pt x="2645" y="204354"/>
                  <a:pt x="336" y="180109"/>
                </a:cubicBezTo>
                <a:close/>
              </a:path>
            </a:pathLst>
          </a:cu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3" name="Freeform: Shape 122">
            <a:extLst>
              <a:ext uri="{FF2B5EF4-FFF2-40B4-BE49-F238E27FC236}">
                <a16:creationId xmlns:a16="http://schemas.microsoft.com/office/drawing/2014/main" id="{680D8E88-9397-42FF-9373-C3B584EC8A56}"/>
              </a:ext>
            </a:extLst>
          </p:cNvPr>
          <p:cNvSpPr/>
          <p:nvPr/>
        </p:nvSpPr>
        <p:spPr>
          <a:xfrm>
            <a:off x="1056921" y="5976314"/>
            <a:ext cx="111776" cy="48555"/>
          </a:xfrm>
          <a:custGeom>
            <a:avLst/>
            <a:gdLst>
              <a:gd name="connsiteX0" fmla="*/ 336 w 415972"/>
              <a:gd name="connsiteY0" fmla="*/ 180109 h 318654"/>
              <a:gd name="connsiteX1" fmla="*/ 14191 w 415972"/>
              <a:gd name="connsiteY1" fmla="*/ 131618 h 318654"/>
              <a:gd name="connsiteX2" fmla="*/ 34972 w 415972"/>
              <a:gd name="connsiteY2" fmla="*/ 90054 h 318654"/>
              <a:gd name="connsiteX3" fmla="*/ 104245 w 415972"/>
              <a:gd name="connsiteY3" fmla="*/ 13854 h 318654"/>
              <a:gd name="connsiteX4" fmla="*/ 125027 w 415972"/>
              <a:gd name="connsiteY4" fmla="*/ 0 h 318654"/>
              <a:gd name="connsiteX5" fmla="*/ 228936 w 415972"/>
              <a:gd name="connsiteY5" fmla="*/ 6927 h 318654"/>
              <a:gd name="connsiteX6" fmla="*/ 249718 w 415972"/>
              <a:gd name="connsiteY6" fmla="*/ 20782 h 318654"/>
              <a:gd name="connsiteX7" fmla="*/ 270500 w 415972"/>
              <a:gd name="connsiteY7" fmla="*/ 27709 h 318654"/>
              <a:gd name="connsiteX8" fmla="*/ 291281 w 415972"/>
              <a:gd name="connsiteY8" fmla="*/ 62345 h 318654"/>
              <a:gd name="connsiteX9" fmla="*/ 305136 w 415972"/>
              <a:gd name="connsiteY9" fmla="*/ 83127 h 318654"/>
              <a:gd name="connsiteX10" fmla="*/ 312063 w 415972"/>
              <a:gd name="connsiteY10" fmla="*/ 110836 h 318654"/>
              <a:gd name="connsiteX11" fmla="*/ 346700 w 415972"/>
              <a:gd name="connsiteY11" fmla="*/ 173182 h 318654"/>
              <a:gd name="connsiteX12" fmla="*/ 367481 w 415972"/>
              <a:gd name="connsiteY12" fmla="*/ 117763 h 318654"/>
              <a:gd name="connsiteX13" fmla="*/ 388263 w 415972"/>
              <a:gd name="connsiteY13" fmla="*/ 76200 h 318654"/>
              <a:gd name="connsiteX14" fmla="*/ 415972 w 415972"/>
              <a:gd name="connsiteY14" fmla="*/ 13854 h 318654"/>
              <a:gd name="connsiteX15" fmla="*/ 409045 w 415972"/>
              <a:gd name="connsiteY15" fmla="*/ 145472 h 318654"/>
              <a:gd name="connsiteX16" fmla="*/ 402118 w 415972"/>
              <a:gd name="connsiteY16" fmla="*/ 166254 h 318654"/>
              <a:gd name="connsiteX17" fmla="*/ 374409 w 415972"/>
              <a:gd name="connsiteY17" fmla="*/ 318654 h 318654"/>
              <a:gd name="connsiteX18" fmla="*/ 360554 w 415972"/>
              <a:gd name="connsiteY18" fmla="*/ 297872 h 318654"/>
              <a:gd name="connsiteX19" fmla="*/ 353627 w 415972"/>
              <a:gd name="connsiteY19" fmla="*/ 277091 h 318654"/>
              <a:gd name="connsiteX20" fmla="*/ 325918 w 415972"/>
              <a:gd name="connsiteY20" fmla="*/ 263236 h 318654"/>
              <a:gd name="connsiteX21" fmla="*/ 284354 w 415972"/>
              <a:gd name="connsiteY21" fmla="*/ 297872 h 318654"/>
              <a:gd name="connsiteX22" fmla="*/ 256645 w 415972"/>
              <a:gd name="connsiteY22" fmla="*/ 318654 h 318654"/>
              <a:gd name="connsiteX23" fmla="*/ 62681 w 415972"/>
              <a:gd name="connsiteY23" fmla="*/ 304800 h 318654"/>
              <a:gd name="connsiteX24" fmla="*/ 41900 w 415972"/>
              <a:gd name="connsiteY24" fmla="*/ 297872 h 318654"/>
              <a:gd name="connsiteX25" fmla="*/ 28045 w 415972"/>
              <a:gd name="connsiteY25" fmla="*/ 277091 h 318654"/>
              <a:gd name="connsiteX26" fmla="*/ 336 w 415972"/>
              <a:gd name="connsiteY26" fmla="*/ 180109 h 318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15972" h="318654">
                <a:moveTo>
                  <a:pt x="336" y="180109"/>
                </a:moveTo>
                <a:cubicBezTo>
                  <a:pt x="-1973" y="155864"/>
                  <a:pt x="8156" y="147308"/>
                  <a:pt x="14191" y="131618"/>
                </a:cubicBezTo>
                <a:cubicBezTo>
                  <a:pt x="19751" y="117161"/>
                  <a:pt x="27450" y="103595"/>
                  <a:pt x="34972" y="90054"/>
                </a:cubicBezTo>
                <a:cubicBezTo>
                  <a:pt x="50067" y="62882"/>
                  <a:pt x="84520" y="27003"/>
                  <a:pt x="104245" y="13854"/>
                </a:cubicBezTo>
                <a:lnTo>
                  <a:pt x="125027" y="0"/>
                </a:lnTo>
                <a:cubicBezTo>
                  <a:pt x="159663" y="2309"/>
                  <a:pt x="194695" y="1220"/>
                  <a:pt x="228936" y="6927"/>
                </a:cubicBezTo>
                <a:cubicBezTo>
                  <a:pt x="237148" y="8296"/>
                  <a:pt x="242271" y="17059"/>
                  <a:pt x="249718" y="20782"/>
                </a:cubicBezTo>
                <a:cubicBezTo>
                  <a:pt x="256249" y="24048"/>
                  <a:pt x="263573" y="25400"/>
                  <a:pt x="270500" y="27709"/>
                </a:cubicBezTo>
                <a:cubicBezTo>
                  <a:pt x="277427" y="39254"/>
                  <a:pt x="284145" y="50928"/>
                  <a:pt x="291281" y="62345"/>
                </a:cubicBezTo>
                <a:cubicBezTo>
                  <a:pt x="295694" y="69405"/>
                  <a:pt x="301856" y="75475"/>
                  <a:pt x="305136" y="83127"/>
                </a:cubicBezTo>
                <a:cubicBezTo>
                  <a:pt x="308886" y="91878"/>
                  <a:pt x="308720" y="101922"/>
                  <a:pt x="312063" y="110836"/>
                </a:cubicBezTo>
                <a:cubicBezTo>
                  <a:pt x="318687" y="128500"/>
                  <a:pt x="337884" y="158489"/>
                  <a:pt x="346700" y="173182"/>
                </a:cubicBezTo>
                <a:cubicBezTo>
                  <a:pt x="353910" y="151550"/>
                  <a:pt x="357129" y="140538"/>
                  <a:pt x="367481" y="117763"/>
                </a:cubicBezTo>
                <a:cubicBezTo>
                  <a:pt x="373891" y="103662"/>
                  <a:pt x="382305" y="90498"/>
                  <a:pt x="388263" y="76200"/>
                </a:cubicBezTo>
                <a:cubicBezTo>
                  <a:pt x="415744" y="10247"/>
                  <a:pt x="387750" y="56188"/>
                  <a:pt x="415972" y="13854"/>
                </a:cubicBezTo>
                <a:cubicBezTo>
                  <a:pt x="413663" y="57727"/>
                  <a:pt x="413022" y="101719"/>
                  <a:pt x="409045" y="145472"/>
                </a:cubicBezTo>
                <a:cubicBezTo>
                  <a:pt x="408384" y="152744"/>
                  <a:pt x="403550" y="159094"/>
                  <a:pt x="402118" y="166254"/>
                </a:cubicBezTo>
                <a:cubicBezTo>
                  <a:pt x="391992" y="216884"/>
                  <a:pt x="383645" y="267854"/>
                  <a:pt x="374409" y="318654"/>
                </a:cubicBezTo>
                <a:cubicBezTo>
                  <a:pt x="369791" y="311727"/>
                  <a:pt x="364277" y="305319"/>
                  <a:pt x="360554" y="297872"/>
                </a:cubicBezTo>
                <a:cubicBezTo>
                  <a:pt x="357289" y="291341"/>
                  <a:pt x="358790" y="282254"/>
                  <a:pt x="353627" y="277091"/>
                </a:cubicBezTo>
                <a:cubicBezTo>
                  <a:pt x="346325" y="269789"/>
                  <a:pt x="335154" y="267854"/>
                  <a:pt x="325918" y="263236"/>
                </a:cubicBezTo>
                <a:cubicBezTo>
                  <a:pt x="279987" y="293857"/>
                  <a:pt x="331024" y="257870"/>
                  <a:pt x="284354" y="297872"/>
                </a:cubicBezTo>
                <a:cubicBezTo>
                  <a:pt x="275588" y="305386"/>
                  <a:pt x="265881" y="311727"/>
                  <a:pt x="256645" y="318654"/>
                </a:cubicBezTo>
                <a:cubicBezTo>
                  <a:pt x="191990" y="314036"/>
                  <a:pt x="127199" y="311044"/>
                  <a:pt x="62681" y="304800"/>
                </a:cubicBezTo>
                <a:cubicBezTo>
                  <a:pt x="55413" y="304097"/>
                  <a:pt x="47602" y="302433"/>
                  <a:pt x="41900" y="297872"/>
                </a:cubicBezTo>
                <a:cubicBezTo>
                  <a:pt x="35399" y="292671"/>
                  <a:pt x="32663" y="284018"/>
                  <a:pt x="28045" y="277091"/>
                </a:cubicBezTo>
                <a:cubicBezTo>
                  <a:pt x="12718" y="215779"/>
                  <a:pt x="2645" y="204354"/>
                  <a:pt x="336" y="180109"/>
                </a:cubicBezTo>
                <a:close/>
              </a:path>
            </a:pathLst>
          </a:cu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0" name="Freeform: Shape 129">
            <a:extLst>
              <a:ext uri="{FF2B5EF4-FFF2-40B4-BE49-F238E27FC236}">
                <a16:creationId xmlns:a16="http://schemas.microsoft.com/office/drawing/2014/main" id="{6F0B2D3F-52EF-4CCA-8344-AE8AEA4B8BAB}"/>
              </a:ext>
            </a:extLst>
          </p:cNvPr>
          <p:cNvSpPr/>
          <p:nvPr/>
        </p:nvSpPr>
        <p:spPr>
          <a:xfrm>
            <a:off x="2084975" y="5985018"/>
            <a:ext cx="111776" cy="48555"/>
          </a:xfrm>
          <a:custGeom>
            <a:avLst/>
            <a:gdLst>
              <a:gd name="connsiteX0" fmla="*/ 336 w 415972"/>
              <a:gd name="connsiteY0" fmla="*/ 180109 h 318654"/>
              <a:gd name="connsiteX1" fmla="*/ 14191 w 415972"/>
              <a:gd name="connsiteY1" fmla="*/ 131618 h 318654"/>
              <a:gd name="connsiteX2" fmla="*/ 34972 w 415972"/>
              <a:gd name="connsiteY2" fmla="*/ 90054 h 318654"/>
              <a:gd name="connsiteX3" fmla="*/ 104245 w 415972"/>
              <a:gd name="connsiteY3" fmla="*/ 13854 h 318654"/>
              <a:gd name="connsiteX4" fmla="*/ 125027 w 415972"/>
              <a:gd name="connsiteY4" fmla="*/ 0 h 318654"/>
              <a:gd name="connsiteX5" fmla="*/ 228936 w 415972"/>
              <a:gd name="connsiteY5" fmla="*/ 6927 h 318654"/>
              <a:gd name="connsiteX6" fmla="*/ 249718 w 415972"/>
              <a:gd name="connsiteY6" fmla="*/ 20782 h 318654"/>
              <a:gd name="connsiteX7" fmla="*/ 270500 w 415972"/>
              <a:gd name="connsiteY7" fmla="*/ 27709 h 318654"/>
              <a:gd name="connsiteX8" fmla="*/ 291281 w 415972"/>
              <a:gd name="connsiteY8" fmla="*/ 62345 h 318654"/>
              <a:gd name="connsiteX9" fmla="*/ 305136 w 415972"/>
              <a:gd name="connsiteY9" fmla="*/ 83127 h 318654"/>
              <a:gd name="connsiteX10" fmla="*/ 312063 w 415972"/>
              <a:gd name="connsiteY10" fmla="*/ 110836 h 318654"/>
              <a:gd name="connsiteX11" fmla="*/ 346700 w 415972"/>
              <a:gd name="connsiteY11" fmla="*/ 173182 h 318654"/>
              <a:gd name="connsiteX12" fmla="*/ 367481 w 415972"/>
              <a:gd name="connsiteY12" fmla="*/ 117763 h 318654"/>
              <a:gd name="connsiteX13" fmla="*/ 388263 w 415972"/>
              <a:gd name="connsiteY13" fmla="*/ 76200 h 318654"/>
              <a:gd name="connsiteX14" fmla="*/ 415972 w 415972"/>
              <a:gd name="connsiteY14" fmla="*/ 13854 h 318654"/>
              <a:gd name="connsiteX15" fmla="*/ 409045 w 415972"/>
              <a:gd name="connsiteY15" fmla="*/ 145472 h 318654"/>
              <a:gd name="connsiteX16" fmla="*/ 402118 w 415972"/>
              <a:gd name="connsiteY16" fmla="*/ 166254 h 318654"/>
              <a:gd name="connsiteX17" fmla="*/ 374409 w 415972"/>
              <a:gd name="connsiteY17" fmla="*/ 318654 h 318654"/>
              <a:gd name="connsiteX18" fmla="*/ 360554 w 415972"/>
              <a:gd name="connsiteY18" fmla="*/ 297872 h 318654"/>
              <a:gd name="connsiteX19" fmla="*/ 353627 w 415972"/>
              <a:gd name="connsiteY19" fmla="*/ 277091 h 318654"/>
              <a:gd name="connsiteX20" fmla="*/ 325918 w 415972"/>
              <a:gd name="connsiteY20" fmla="*/ 263236 h 318654"/>
              <a:gd name="connsiteX21" fmla="*/ 284354 w 415972"/>
              <a:gd name="connsiteY21" fmla="*/ 297872 h 318654"/>
              <a:gd name="connsiteX22" fmla="*/ 256645 w 415972"/>
              <a:gd name="connsiteY22" fmla="*/ 318654 h 318654"/>
              <a:gd name="connsiteX23" fmla="*/ 62681 w 415972"/>
              <a:gd name="connsiteY23" fmla="*/ 304800 h 318654"/>
              <a:gd name="connsiteX24" fmla="*/ 41900 w 415972"/>
              <a:gd name="connsiteY24" fmla="*/ 297872 h 318654"/>
              <a:gd name="connsiteX25" fmla="*/ 28045 w 415972"/>
              <a:gd name="connsiteY25" fmla="*/ 277091 h 318654"/>
              <a:gd name="connsiteX26" fmla="*/ 336 w 415972"/>
              <a:gd name="connsiteY26" fmla="*/ 180109 h 318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15972" h="318654">
                <a:moveTo>
                  <a:pt x="336" y="180109"/>
                </a:moveTo>
                <a:cubicBezTo>
                  <a:pt x="-1973" y="155864"/>
                  <a:pt x="8156" y="147308"/>
                  <a:pt x="14191" y="131618"/>
                </a:cubicBezTo>
                <a:cubicBezTo>
                  <a:pt x="19751" y="117161"/>
                  <a:pt x="27450" y="103595"/>
                  <a:pt x="34972" y="90054"/>
                </a:cubicBezTo>
                <a:cubicBezTo>
                  <a:pt x="50067" y="62882"/>
                  <a:pt x="84520" y="27003"/>
                  <a:pt x="104245" y="13854"/>
                </a:cubicBezTo>
                <a:lnTo>
                  <a:pt x="125027" y="0"/>
                </a:lnTo>
                <a:cubicBezTo>
                  <a:pt x="159663" y="2309"/>
                  <a:pt x="194695" y="1220"/>
                  <a:pt x="228936" y="6927"/>
                </a:cubicBezTo>
                <a:cubicBezTo>
                  <a:pt x="237148" y="8296"/>
                  <a:pt x="242271" y="17059"/>
                  <a:pt x="249718" y="20782"/>
                </a:cubicBezTo>
                <a:cubicBezTo>
                  <a:pt x="256249" y="24048"/>
                  <a:pt x="263573" y="25400"/>
                  <a:pt x="270500" y="27709"/>
                </a:cubicBezTo>
                <a:cubicBezTo>
                  <a:pt x="277427" y="39254"/>
                  <a:pt x="284145" y="50928"/>
                  <a:pt x="291281" y="62345"/>
                </a:cubicBezTo>
                <a:cubicBezTo>
                  <a:pt x="295694" y="69405"/>
                  <a:pt x="301856" y="75475"/>
                  <a:pt x="305136" y="83127"/>
                </a:cubicBezTo>
                <a:cubicBezTo>
                  <a:pt x="308886" y="91878"/>
                  <a:pt x="308720" y="101922"/>
                  <a:pt x="312063" y="110836"/>
                </a:cubicBezTo>
                <a:cubicBezTo>
                  <a:pt x="318687" y="128500"/>
                  <a:pt x="337884" y="158489"/>
                  <a:pt x="346700" y="173182"/>
                </a:cubicBezTo>
                <a:cubicBezTo>
                  <a:pt x="353910" y="151550"/>
                  <a:pt x="357129" y="140538"/>
                  <a:pt x="367481" y="117763"/>
                </a:cubicBezTo>
                <a:cubicBezTo>
                  <a:pt x="373891" y="103662"/>
                  <a:pt x="382305" y="90498"/>
                  <a:pt x="388263" y="76200"/>
                </a:cubicBezTo>
                <a:cubicBezTo>
                  <a:pt x="415744" y="10247"/>
                  <a:pt x="387750" y="56188"/>
                  <a:pt x="415972" y="13854"/>
                </a:cubicBezTo>
                <a:cubicBezTo>
                  <a:pt x="413663" y="57727"/>
                  <a:pt x="413022" y="101719"/>
                  <a:pt x="409045" y="145472"/>
                </a:cubicBezTo>
                <a:cubicBezTo>
                  <a:pt x="408384" y="152744"/>
                  <a:pt x="403550" y="159094"/>
                  <a:pt x="402118" y="166254"/>
                </a:cubicBezTo>
                <a:cubicBezTo>
                  <a:pt x="391992" y="216884"/>
                  <a:pt x="383645" y="267854"/>
                  <a:pt x="374409" y="318654"/>
                </a:cubicBezTo>
                <a:cubicBezTo>
                  <a:pt x="369791" y="311727"/>
                  <a:pt x="364277" y="305319"/>
                  <a:pt x="360554" y="297872"/>
                </a:cubicBezTo>
                <a:cubicBezTo>
                  <a:pt x="357289" y="291341"/>
                  <a:pt x="358790" y="282254"/>
                  <a:pt x="353627" y="277091"/>
                </a:cubicBezTo>
                <a:cubicBezTo>
                  <a:pt x="346325" y="269789"/>
                  <a:pt x="335154" y="267854"/>
                  <a:pt x="325918" y="263236"/>
                </a:cubicBezTo>
                <a:cubicBezTo>
                  <a:pt x="279987" y="293857"/>
                  <a:pt x="331024" y="257870"/>
                  <a:pt x="284354" y="297872"/>
                </a:cubicBezTo>
                <a:cubicBezTo>
                  <a:pt x="275588" y="305386"/>
                  <a:pt x="265881" y="311727"/>
                  <a:pt x="256645" y="318654"/>
                </a:cubicBezTo>
                <a:cubicBezTo>
                  <a:pt x="191990" y="314036"/>
                  <a:pt x="127199" y="311044"/>
                  <a:pt x="62681" y="304800"/>
                </a:cubicBezTo>
                <a:cubicBezTo>
                  <a:pt x="55413" y="304097"/>
                  <a:pt x="47602" y="302433"/>
                  <a:pt x="41900" y="297872"/>
                </a:cubicBezTo>
                <a:cubicBezTo>
                  <a:pt x="35399" y="292671"/>
                  <a:pt x="32663" y="284018"/>
                  <a:pt x="28045" y="277091"/>
                </a:cubicBezTo>
                <a:cubicBezTo>
                  <a:pt x="12718" y="215779"/>
                  <a:pt x="2645" y="204354"/>
                  <a:pt x="336" y="180109"/>
                </a:cubicBezTo>
                <a:close/>
              </a:path>
            </a:pathLst>
          </a:cu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1" name="TextBox 130">
            <a:extLst>
              <a:ext uri="{FF2B5EF4-FFF2-40B4-BE49-F238E27FC236}">
                <a16:creationId xmlns:a16="http://schemas.microsoft.com/office/drawing/2014/main" id="{4890F3ED-C8E7-47F7-B156-E35FBA7608CA}"/>
              </a:ext>
            </a:extLst>
          </p:cNvPr>
          <p:cNvSpPr txBox="1"/>
          <p:nvPr/>
        </p:nvSpPr>
        <p:spPr>
          <a:xfrm>
            <a:off x="4231781" y="5895114"/>
            <a:ext cx="989174" cy="246221"/>
          </a:xfrm>
          <a:prstGeom prst="rect">
            <a:avLst/>
          </a:prstGeom>
          <a:noFill/>
        </p:spPr>
        <p:txBody>
          <a:bodyPr wrap="square" rtlCol="0">
            <a:spAutoFit/>
          </a:bodyPr>
          <a:lstStyle/>
          <a:p>
            <a:r>
              <a:rPr lang="en-AU" sz="1000" b="1" dirty="0">
                <a:solidFill>
                  <a:schemeClr val="bg1"/>
                </a:solidFill>
                <a:latin typeface="Arial Narrow" panose="020B0606020202030204" pitchFamily="34" charset="0"/>
              </a:rPr>
              <a:t>Population size</a:t>
            </a:r>
          </a:p>
        </p:txBody>
      </p:sp>
      <p:sp>
        <p:nvSpPr>
          <p:cNvPr id="132" name="Freeform: Shape 131">
            <a:extLst>
              <a:ext uri="{FF2B5EF4-FFF2-40B4-BE49-F238E27FC236}">
                <a16:creationId xmlns:a16="http://schemas.microsoft.com/office/drawing/2014/main" id="{8D02D8B6-3A37-4BF3-B246-95AECEB016DE}"/>
              </a:ext>
            </a:extLst>
          </p:cNvPr>
          <p:cNvSpPr/>
          <p:nvPr/>
        </p:nvSpPr>
        <p:spPr>
          <a:xfrm>
            <a:off x="3974228" y="5967878"/>
            <a:ext cx="111776" cy="48555"/>
          </a:xfrm>
          <a:custGeom>
            <a:avLst/>
            <a:gdLst>
              <a:gd name="connsiteX0" fmla="*/ 336 w 415972"/>
              <a:gd name="connsiteY0" fmla="*/ 180109 h 318654"/>
              <a:gd name="connsiteX1" fmla="*/ 14191 w 415972"/>
              <a:gd name="connsiteY1" fmla="*/ 131618 h 318654"/>
              <a:gd name="connsiteX2" fmla="*/ 34972 w 415972"/>
              <a:gd name="connsiteY2" fmla="*/ 90054 h 318654"/>
              <a:gd name="connsiteX3" fmla="*/ 104245 w 415972"/>
              <a:gd name="connsiteY3" fmla="*/ 13854 h 318654"/>
              <a:gd name="connsiteX4" fmla="*/ 125027 w 415972"/>
              <a:gd name="connsiteY4" fmla="*/ 0 h 318654"/>
              <a:gd name="connsiteX5" fmla="*/ 228936 w 415972"/>
              <a:gd name="connsiteY5" fmla="*/ 6927 h 318654"/>
              <a:gd name="connsiteX6" fmla="*/ 249718 w 415972"/>
              <a:gd name="connsiteY6" fmla="*/ 20782 h 318654"/>
              <a:gd name="connsiteX7" fmla="*/ 270500 w 415972"/>
              <a:gd name="connsiteY7" fmla="*/ 27709 h 318654"/>
              <a:gd name="connsiteX8" fmla="*/ 291281 w 415972"/>
              <a:gd name="connsiteY8" fmla="*/ 62345 h 318654"/>
              <a:gd name="connsiteX9" fmla="*/ 305136 w 415972"/>
              <a:gd name="connsiteY9" fmla="*/ 83127 h 318654"/>
              <a:gd name="connsiteX10" fmla="*/ 312063 w 415972"/>
              <a:gd name="connsiteY10" fmla="*/ 110836 h 318654"/>
              <a:gd name="connsiteX11" fmla="*/ 346700 w 415972"/>
              <a:gd name="connsiteY11" fmla="*/ 173182 h 318654"/>
              <a:gd name="connsiteX12" fmla="*/ 367481 w 415972"/>
              <a:gd name="connsiteY12" fmla="*/ 117763 h 318654"/>
              <a:gd name="connsiteX13" fmla="*/ 388263 w 415972"/>
              <a:gd name="connsiteY13" fmla="*/ 76200 h 318654"/>
              <a:gd name="connsiteX14" fmla="*/ 415972 w 415972"/>
              <a:gd name="connsiteY14" fmla="*/ 13854 h 318654"/>
              <a:gd name="connsiteX15" fmla="*/ 409045 w 415972"/>
              <a:gd name="connsiteY15" fmla="*/ 145472 h 318654"/>
              <a:gd name="connsiteX16" fmla="*/ 402118 w 415972"/>
              <a:gd name="connsiteY16" fmla="*/ 166254 h 318654"/>
              <a:gd name="connsiteX17" fmla="*/ 374409 w 415972"/>
              <a:gd name="connsiteY17" fmla="*/ 318654 h 318654"/>
              <a:gd name="connsiteX18" fmla="*/ 360554 w 415972"/>
              <a:gd name="connsiteY18" fmla="*/ 297872 h 318654"/>
              <a:gd name="connsiteX19" fmla="*/ 353627 w 415972"/>
              <a:gd name="connsiteY19" fmla="*/ 277091 h 318654"/>
              <a:gd name="connsiteX20" fmla="*/ 325918 w 415972"/>
              <a:gd name="connsiteY20" fmla="*/ 263236 h 318654"/>
              <a:gd name="connsiteX21" fmla="*/ 284354 w 415972"/>
              <a:gd name="connsiteY21" fmla="*/ 297872 h 318654"/>
              <a:gd name="connsiteX22" fmla="*/ 256645 w 415972"/>
              <a:gd name="connsiteY22" fmla="*/ 318654 h 318654"/>
              <a:gd name="connsiteX23" fmla="*/ 62681 w 415972"/>
              <a:gd name="connsiteY23" fmla="*/ 304800 h 318654"/>
              <a:gd name="connsiteX24" fmla="*/ 41900 w 415972"/>
              <a:gd name="connsiteY24" fmla="*/ 297872 h 318654"/>
              <a:gd name="connsiteX25" fmla="*/ 28045 w 415972"/>
              <a:gd name="connsiteY25" fmla="*/ 277091 h 318654"/>
              <a:gd name="connsiteX26" fmla="*/ 336 w 415972"/>
              <a:gd name="connsiteY26" fmla="*/ 180109 h 318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15972" h="318654">
                <a:moveTo>
                  <a:pt x="336" y="180109"/>
                </a:moveTo>
                <a:cubicBezTo>
                  <a:pt x="-1973" y="155864"/>
                  <a:pt x="8156" y="147308"/>
                  <a:pt x="14191" y="131618"/>
                </a:cubicBezTo>
                <a:cubicBezTo>
                  <a:pt x="19751" y="117161"/>
                  <a:pt x="27450" y="103595"/>
                  <a:pt x="34972" y="90054"/>
                </a:cubicBezTo>
                <a:cubicBezTo>
                  <a:pt x="50067" y="62882"/>
                  <a:pt x="84520" y="27003"/>
                  <a:pt x="104245" y="13854"/>
                </a:cubicBezTo>
                <a:lnTo>
                  <a:pt x="125027" y="0"/>
                </a:lnTo>
                <a:cubicBezTo>
                  <a:pt x="159663" y="2309"/>
                  <a:pt x="194695" y="1220"/>
                  <a:pt x="228936" y="6927"/>
                </a:cubicBezTo>
                <a:cubicBezTo>
                  <a:pt x="237148" y="8296"/>
                  <a:pt x="242271" y="17059"/>
                  <a:pt x="249718" y="20782"/>
                </a:cubicBezTo>
                <a:cubicBezTo>
                  <a:pt x="256249" y="24048"/>
                  <a:pt x="263573" y="25400"/>
                  <a:pt x="270500" y="27709"/>
                </a:cubicBezTo>
                <a:cubicBezTo>
                  <a:pt x="277427" y="39254"/>
                  <a:pt x="284145" y="50928"/>
                  <a:pt x="291281" y="62345"/>
                </a:cubicBezTo>
                <a:cubicBezTo>
                  <a:pt x="295694" y="69405"/>
                  <a:pt x="301856" y="75475"/>
                  <a:pt x="305136" y="83127"/>
                </a:cubicBezTo>
                <a:cubicBezTo>
                  <a:pt x="308886" y="91878"/>
                  <a:pt x="308720" y="101922"/>
                  <a:pt x="312063" y="110836"/>
                </a:cubicBezTo>
                <a:cubicBezTo>
                  <a:pt x="318687" y="128500"/>
                  <a:pt x="337884" y="158489"/>
                  <a:pt x="346700" y="173182"/>
                </a:cubicBezTo>
                <a:cubicBezTo>
                  <a:pt x="353910" y="151550"/>
                  <a:pt x="357129" y="140538"/>
                  <a:pt x="367481" y="117763"/>
                </a:cubicBezTo>
                <a:cubicBezTo>
                  <a:pt x="373891" y="103662"/>
                  <a:pt x="382305" y="90498"/>
                  <a:pt x="388263" y="76200"/>
                </a:cubicBezTo>
                <a:cubicBezTo>
                  <a:pt x="415744" y="10247"/>
                  <a:pt x="387750" y="56188"/>
                  <a:pt x="415972" y="13854"/>
                </a:cubicBezTo>
                <a:cubicBezTo>
                  <a:pt x="413663" y="57727"/>
                  <a:pt x="413022" y="101719"/>
                  <a:pt x="409045" y="145472"/>
                </a:cubicBezTo>
                <a:cubicBezTo>
                  <a:pt x="408384" y="152744"/>
                  <a:pt x="403550" y="159094"/>
                  <a:pt x="402118" y="166254"/>
                </a:cubicBezTo>
                <a:cubicBezTo>
                  <a:pt x="391992" y="216884"/>
                  <a:pt x="383645" y="267854"/>
                  <a:pt x="374409" y="318654"/>
                </a:cubicBezTo>
                <a:cubicBezTo>
                  <a:pt x="369791" y="311727"/>
                  <a:pt x="364277" y="305319"/>
                  <a:pt x="360554" y="297872"/>
                </a:cubicBezTo>
                <a:cubicBezTo>
                  <a:pt x="357289" y="291341"/>
                  <a:pt x="358790" y="282254"/>
                  <a:pt x="353627" y="277091"/>
                </a:cubicBezTo>
                <a:cubicBezTo>
                  <a:pt x="346325" y="269789"/>
                  <a:pt x="335154" y="267854"/>
                  <a:pt x="325918" y="263236"/>
                </a:cubicBezTo>
                <a:cubicBezTo>
                  <a:pt x="279987" y="293857"/>
                  <a:pt x="331024" y="257870"/>
                  <a:pt x="284354" y="297872"/>
                </a:cubicBezTo>
                <a:cubicBezTo>
                  <a:pt x="275588" y="305386"/>
                  <a:pt x="265881" y="311727"/>
                  <a:pt x="256645" y="318654"/>
                </a:cubicBezTo>
                <a:cubicBezTo>
                  <a:pt x="191990" y="314036"/>
                  <a:pt x="127199" y="311044"/>
                  <a:pt x="62681" y="304800"/>
                </a:cubicBezTo>
                <a:cubicBezTo>
                  <a:pt x="55413" y="304097"/>
                  <a:pt x="47602" y="302433"/>
                  <a:pt x="41900" y="297872"/>
                </a:cubicBezTo>
                <a:cubicBezTo>
                  <a:pt x="35399" y="292671"/>
                  <a:pt x="32663" y="284018"/>
                  <a:pt x="28045" y="277091"/>
                </a:cubicBezTo>
                <a:cubicBezTo>
                  <a:pt x="12718" y="215779"/>
                  <a:pt x="2645" y="204354"/>
                  <a:pt x="336" y="180109"/>
                </a:cubicBezTo>
                <a:close/>
              </a:path>
            </a:pathLst>
          </a:cu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3" name="Freeform: Shape 132">
            <a:extLst>
              <a:ext uri="{FF2B5EF4-FFF2-40B4-BE49-F238E27FC236}">
                <a16:creationId xmlns:a16="http://schemas.microsoft.com/office/drawing/2014/main" id="{4ECC04E0-9912-491A-B052-83A69E9616A1}"/>
              </a:ext>
            </a:extLst>
          </p:cNvPr>
          <p:cNvSpPr/>
          <p:nvPr/>
        </p:nvSpPr>
        <p:spPr>
          <a:xfrm>
            <a:off x="3983278" y="6053831"/>
            <a:ext cx="111776" cy="48555"/>
          </a:xfrm>
          <a:custGeom>
            <a:avLst/>
            <a:gdLst>
              <a:gd name="connsiteX0" fmla="*/ 336 w 415972"/>
              <a:gd name="connsiteY0" fmla="*/ 180109 h 318654"/>
              <a:gd name="connsiteX1" fmla="*/ 14191 w 415972"/>
              <a:gd name="connsiteY1" fmla="*/ 131618 h 318654"/>
              <a:gd name="connsiteX2" fmla="*/ 34972 w 415972"/>
              <a:gd name="connsiteY2" fmla="*/ 90054 h 318654"/>
              <a:gd name="connsiteX3" fmla="*/ 104245 w 415972"/>
              <a:gd name="connsiteY3" fmla="*/ 13854 h 318654"/>
              <a:gd name="connsiteX4" fmla="*/ 125027 w 415972"/>
              <a:gd name="connsiteY4" fmla="*/ 0 h 318654"/>
              <a:gd name="connsiteX5" fmla="*/ 228936 w 415972"/>
              <a:gd name="connsiteY5" fmla="*/ 6927 h 318654"/>
              <a:gd name="connsiteX6" fmla="*/ 249718 w 415972"/>
              <a:gd name="connsiteY6" fmla="*/ 20782 h 318654"/>
              <a:gd name="connsiteX7" fmla="*/ 270500 w 415972"/>
              <a:gd name="connsiteY7" fmla="*/ 27709 h 318654"/>
              <a:gd name="connsiteX8" fmla="*/ 291281 w 415972"/>
              <a:gd name="connsiteY8" fmla="*/ 62345 h 318654"/>
              <a:gd name="connsiteX9" fmla="*/ 305136 w 415972"/>
              <a:gd name="connsiteY9" fmla="*/ 83127 h 318654"/>
              <a:gd name="connsiteX10" fmla="*/ 312063 w 415972"/>
              <a:gd name="connsiteY10" fmla="*/ 110836 h 318654"/>
              <a:gd name="connsiteX11" fmla="*/ 346700 w 415972"/>
              <a:gd name="connsiteY11" fmla="*/ 173182 h 318654"/>
              <a:gd name="connsiteX12" fmla="*/ 367481 w 415972"/>
              <a:gd name="connsiteY12" fmla="*/ 117763 h 318654"/>
              <a:gd name="connsiteX13" fmla="*/ 388263 w 415972"/>
              <a:gd name="connsiteY13" fmla="*/ 76200 h 318654"/>
              <a:gd name="connsiteX14" fmla="*/ 415972 w 415972"/>
              <a:gd name="connsiteY14" fmla="*/ 13854 h 318654"/>
              <a:gd name="connsiteX15" fmla="*/ 409045 w 415972"/>
              <a:gd name="connsiteY15" fmla="*/ 145472 h 318654"/>
              <a:gd name="connsiteX16" fmla="*/ 402118 w 415972"/>
              <a:gd name="connsiteY16" fmla="*/ 166254 h 318654"/>
              <a:gd name="connsiteX17" fmla="*/ 374409 w 415972"/>
              <a:gd name="connsiteY17" fmla="*/ 318654 h 318654"/>
              <a:gd name="connsiteX18" fmla="*/ 360554 w 415972"/>
              <a:gd name="connsiteY18" fmla="*/ 297872 h 318654"/>
              <a:gd name="connsiteX19" fmla="*/ 353627 w 415972"/>
              <a:gd name="connsiteY19" fmla="*/ 277091 h 318654"/>
              <a:gd name="connsiteX20" fmla="*/ 325918 w 415972"/>
              <a:gd name="connsiteY20" fmla="*/ 263236 h 318654"/>
              <a:gd name="connsiteX21" fmla="*/ 284354 w 415972"/>
              <a:gd name="connsiteY21" fmla="*/ 297872 h 318654"/>
              <a:gd name="connsiteX22" fmla="*/ 256645 w 415972"/>
              <a:gd name="connsiteY22" fmla="*/ 318654 h 318654"/>
              <a:gd name="connsiteX23" fmla="*/ 62681 w 415972"/>
              <a:gd name="connsiteY23" fmla="*/ 304800 h 318654"/>
              <a:gd name="connsiteX24" fmla="*/ 41900 w 415972"/>
              <a:gd name="connsiteY24" fmla="*/ 297872 h 318654"/>
              <a:gd name="connsiteX25" fmla="*/ 28045 w 415972"/>
              <a:gd name="connsiteY25" fmla="*/ 277091 h 318654"/>
              <a:gd name="connsiteX26" fmla="*/ 336 w 415972"/>
              <a:gd name="connsiteY26" fmla="*/ 180109 h 318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15972" h="318654">
                <a:moveTo>
                  <a:pt x="336" y="180109"/>
                </a:moveTo>
                <a:cubicBezTo>
                  <a:pt x="-1973" y="155864"/>
                  <a:pt x="8156" y="147308"/>
                  <a:pt x="14191" y="131618"/>
                </a:cubicBezTo>
                <a:cubicBezTo>
                  <a:pt x="19751" y="117161"/>
                  <a:pt x="27450" y="103595"/>
                  <a:pt x="34972" y="90054"/>
                </a:cubicBezTo>
                <a:cubicBezTo>
                  <a:pt x="50067" y="62882"/>
                  <a:pt x="84520" y="27003"/>
                  <a:pt x="104245" y="13854"/>
                </a:cubicBezTo>
                <a:lnTo>
                  <a:pt x="125027" y="0"/>
                </a:lnTo>
                <a:cubicBezTo>
                  <a:pt x="159663" y="2309"/>
                  <a:pt x="194695" y="1220"/>
                  <a:pt x="228936" y="6927"/>
                </a:cubicBezTo>
                <a:cubicBezTo>
                  <a:pt x="237148" y="8296"/>
                  <a:pt x="242271" y="17059"/>
                  <a:pt x="249718" y="20782"/>
                </a:cubicBezTo>
                <a:cubicBezTo>
                  <a:pt x="256249" y="24048"/>
                  <a:pt x="263573" y="25400"/>
                  <a:pt x="270500" y="27709"/>
                </a:cubicBezTo>
                <a:cubicBezTo>
                  <a:pt x="277427" y="39254"/>
                  <a:pt x="284145" y="50928"/>
                  <a:pt x="291281" y="62345"/>
                </a:cubicBezTo>
                <a:cubicBezTo>
                  <a:pt x="295694" y="69405"/>
                  <a:pt x="301856" y="75475"/>
                  <a:pt x="305136" y="83127"/>
                </a:cubicBezTo>
                <a:cubicBezTo>
                  <a:pt x="308886" y="91878"/>
                  <a:pt x="308720" y="101922"/>
                  <a:pt x="312063" y="110836"/>
                </a:cubicBezTo>
                <a:cubicBezTo>
                  <a:pt x="318687" y="128500"/>
                  <a:pt x="337884" y="158489"/>
                  <a:pt x="346700" y="173182"/>
                </a:cubicBezTo>
                <a:cubicBezTo>
                  <a:pt x="353910" y="151550"/>
                  <a:pt x="357129" y="140538"/>
                  <a:pt x="367481" y="117763"/>
                </a:cubicBezTo>
                <a:cubicBezTo>
                  <a:pt x="373891" y="103662"/>
                  <a:pt x="382305" y="90498"/>
                  <a:pt x="388263" y="76200"/>
                </a:cubicBezTo>
                <a:cubicBezTo>
                  <a:pt x="415744" y="10247"/>
                  <a:pt x="387750" y="56188"/>
                  <a:pt x="415972" y="13854"/>
                </a:cubicBezTo>
                <a:cubicBezTo>
                  <a:pt x="413663" y="57727"/>
                  <a:pt x="413022" y="101719"/>
                  <a:pt x="409045" y="145472"/>
                </a:cubicBezTo>
                <a:cubicBezTo>
                  <a:pt x="408384" y="152744"/>
                  <a:pt x="403550" y="159094"/>
                  <a:pt x="402118" y="166254"/>
                </a:cubicBezTo>
                <a:cubicBezTo>
                  <a:pt x="391992" y="216884"/>
                  <a:pt x="383645" y="267854"/>
                  <a:pt x="374409" y="318654"/>
                </a:cubicBezTo>
                <a:cubicBezTo>
                  <a:pt x="369791" y="311727"/>
                  <a:pt x="364277" y="305319"/>
                  <a:pt x="360554" y="297872"/>
                </a:cubicBezTo>
                <a:cubicBezTo>
                  <a:pt x="357289" y="291341"/>
                  <a:pt x="358790" y="282254"/>
                  <a:pt x="353627" y="277091"/>
                </a:cubicBezTo>
                <a:cubicBezTo>
                  <a:pt x="346325" y="269789"/>
                  <a:pt x="335154" y="267854"/>
                  <a:pt x="325918" y="263236"/>
                </a:cubicBezTo>
                <a:cubicBezTo>
                  <a:pt x="279987" y="293857"/>
                  <a:pt x="331024" y="257870"/>
                  <a:pt x="284354" y="297872"/>
                </a:cubicBezTo>
                <a:cubicBezTo>
                  <a:pt x="275588" y="305386"/>
                  <a:pt x="265881" y="311727"/>
                  <a:pt x="256645" y="318654"/>
                </a:cubicBezTo>
                <a:cubicBezTo>
                  <a:pt x="191990" y="314036"/>
                  <a:pt x="127199" y="311044"/>
                  <a:pt x="62681" y="304800"/>
                </a:cubicBezTo>
                <a:cubicBezTo>
                  <a:pt x="55413" y="304097"/>
                  <a:pt x="47602" y="302433"/>
                  <a:pt x="41900" y="297872"/>
                </a:cubicBezTo>
                <a:cubicBezTo>
                  <a:pt x="35399" y="292671"/>
                  <a:pt x="32663" y="284018"/>
                  <a:pt x="28045" y="277091"/>
                </a:cubicBezTo>
                <a:cubicBezTo>
                  <a:pt x="12718" y="215779"/>
                  <a:pt x="2645" y="204354"/>
                  <a:pt x="336" y="180109"/>
                </a:cubicBezTo>
                <a:close/>
              </a:path>
            </a:pathLst>
          </a:cu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4" name="Freeform: Shape 133">
            <a:extLst>
              <a:ext uri="{FF2B5EF4-FFF2-40B4-BE49-F238E27FC236}">
                <a16:creationId xmlns:a16="http://schemas.microsoft.com/office/drawing/2014/main" id="{47BA6CA3-C877-4466-9E59-F0DE31227F5F}"/>
              </a:ext>
            </a:extLst>
          </p:cNvPr>
          <p:cNvSpPr/>
          <p:nvPr/>
        </p:nvSpPr>
        <p:spPr>
          <a:xfrm>
            <a:off x="4111987" y="5996987"/>
            <a:ext cx="111776" cy="48555"/>
          </a:xfrm>
          <a:custGeom>
            <a:avLst/>
            <a:gdLst>
              <a:gd name="connsiteX0" fmla="*/ 336 w 415972"/>
              <a:gd name="connsiteY0" fmla="*/ 180109 h 318654"/>
              <a:gd name="connsiteX1" fmla="*/ 14191 w 415972"/>
              <a:gd name="connsiteY1" fmla="*/ 131618 h 318654"/>
              <a:gd name="connsiteX2" fmla="*/ 34972 w 415972"/>
              <a:gd name="connsiteY2" fmla="*/ 90054 h 318654"/>
              <a:gd name="connsiteX3" fmla="*/ 104245 w 415972"/>
              <a:gd name="connsiteY3" fmla="*/ 13854 h 318654"/>
              <a:gd name="connsiteX4" fmla="*/ 125027 w 415972"/>
              <a:gd name="connsiteY4" fmla="*/ 0 h 318654"/>
              <a:gd name="connsiteX5" fmla="*/ 228936 w 415972"/>
              <a:gd name="connsiteY5" fmla="*/ 6927 h 318654"/>
              <a:gd name="connsiteX6" fmla="*/ 249718 w 415972"/>
              <a:gd name="connsiteY6" fmla="*/ 20782 h 318654"/>
              <a:gd name="connsiteX7" fmla="*/ 270500 w 415972"/>
              <a:gd name="connsiteY7" fmla="*/ 27709 h 318654"/>
              <a:gd name="connsiteX8" fmla="*/ 291281 w 415972"/>
              <a:gd name="connsiteY8" fmla="*/ 62345 h 318654"/>
              <a:gd name="connsiteX9" fmla="*/ 305136 w 415972"/>
              <a:gd name="connsiteY9" fmla="*/ 83127 h 318654"/>
              <a:gd name="connsiteX10" fmla="*/ 312063 w 415972"/>
              <a:gd name="connsiteY10" fmla="*/ 110836 h 318654"/>
              <a:gd name="connsiteX11" fmla="*/ 346700 w 415972"/>
              <a:gd name="connsiteY11" fmla="*/ 173182 h 318654"/>
              <a:gd name="connsiteX12" fmla="*/ 367481 w 415972"/>
              <a:gd name="connsiteY12" fmla="*/ 117763 h 318654"/>
              <a:gd name="connsiteX13" fmla="*/ 388263 w 415972"/>
              <a:gd name="connsiteY13" fmla="*/ 76200 h 318654"/>
              <a:gd name="connsiteX14" fmla="*/ 415972 w 415972"/>
              <a:gd name="connsiteY14" fmla="*/ 13854 h 318654"/>
              <a:gd name="connsiteX15" fmla="*/ 409045 w 415972"/>
              <a:gd name="connsiteY15" fmla="*/ 145472 h 318654"/>
              <a:gd name="connsiteX16" fmla="*/ 402118 w 415972"/>
              <a:gd name="connsiteY16" fmla="*/ 166254 h 318654"/>
              <a:gd name="connsiteX17" fmla="*/ 374409 w 415972"/>
              <a:gd name="connsiteY17" fmla="*/ 318654 h 318654"/>
              <a:gd name="connsiteX18" fmla="*/ 360554 w 415972"/>
              <a:gd name="connsiteY18" fmla="*/ 297872 h 318654"/>
              <a:gd name="connsiteX19" fmla="*/ 353627 w 415972"/>
              <a:gd name="connsiteY19" fmla="*/ 277091 h 318654"/>
              <a:gd name="connsiteX20" fmla="*/ 325918 w 415972"/>
              <a:gd name="connsiteY20" fmla="*/ 263236 h 318654"/>
              <a:gd name="connsiteX21" fmla="*/ 284354 w 415972"/>
              <a:gd name="connsiteY21" fmla="*/ 297872 h 318654"/>
              <a:gd name="connsiteX22" fmla="*/ 256645 w 415972"/>
              <a:gd name="connsiteY22" fmla="*/ 318654 h 318654"/>
              <a:gd name="connsiteX23" fmla="*/ 62681 w 415972"/>
              <a:gd name="connsiteY23" fmla="*/ 304800 h 318654"/>
              <a:gd name="connsiteX24" fmla="*/ 41900 w 415972"/>
              <a:gd name="connsiteY24" fmla="*/ 297872 h 318654"/>
              <a:gd name="connsiteX25" fmla="*/ 28045 w 415972"/>
              <a:gd name="connsiteY25" fmla="*/ 277091 h 318654"/>
              <a:gd name="connsiteX26" fmla="*/ 336 w 415972"/>
              <a:gd name="connsiteY26" fmla="*/ 180109 h 318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15972" h="318654">
                <a:moveTo>
                  <a:pt x="336" y="180109"/>
                </a:moveTo>
                <a:cubicBezTo>
                  <a:pt x="-1973" y="155864"/>
                  <a:pt x="8156" y="147308"/>
                  <a:pt x="14191" y="131618"/>
                </a:cubicBezTo>
                <a:cubicBezTo>
                  <a:pt x="19751" y="117161"/>
                  <a:pt x="27450" y="103595"/>
                  <a:pt x="34972" y="90054"/>
                </a:cubicBezTo>
                <a:cubicBezTo>
                  <a:pt x="50067" y="62882"/>
                  <a:pt x="84520" y="27003"/>
                  <a:pt x="104245" y="13854"/>
                </a:cubicBezTo>
                <a:lnTo>
                  <a:pt x="125027" y="0"/>
                </a:lnTo>
                <a:cubicBezTo>
                  <a:pt x="159663" y="2309"/>
                  <a:pt x="194695" y="1220"/>
                  <a:pt x="228936" y="6927"/>
                </a:cubicBezTo>
                <a:cubicBezTo>
                  <a:pt x="237148" y="8296"/>
                  <a:pt x="242271" y="17059"/>
                  <a:pt x="249718" y="20782"/>
                </a:cubicBezTo>
                <a:cubicBezTo>
                  <a:pt x="256249" y="24048"/>
                  <a:pt x="263573" y="25400"/>
                  <a:pt x="270500" y="27709"/>
                </a:cubicBezTo>
                <a:cubicBezTo>
                  <a:pt x="277427" y="39254"/>
                  <a:pt x="284145" y="50928"/>
                  <a:pt x="291281" y="62345"/>
                </a:cubicBezTo>
                <a:cubicBezTo>
                  <a:pt x="295694" y="69405"/>
                  <a:pt x="301856" y="75475"/>
                  <a:pt x="305136" y="83127"/>
                </a:cubicBezTo>
                <a:cubicBezTo>
                  <a:pt x="308886" y="91878"/>
                  <a:pt x="308720" y="101922"/>
                  <a:pt x="312063" y="110836"/>
                </a:cubicBezTo>
                <a:cubicBezTo>
                  <a:pt x="318687" y="128500"/>
                  <a:pt x="337884" y="158489"/>
                  <a:pt x="346700" y="173182"/>
                </a:cubicBezTo>
                <a:cubicBezTo>
                  <a:pt x="353910" y="151550"/>
                  <a:pt x="357129" y="140538"/>
                  <a:pt x="367481" y="117763"/>
                </a:cubicBezTo>
                <a:cubicBezTo>
                  <a:pt x="373891" y="103662"/>
                  <a:pt x="382305" y="90498"/>
                  <a:pt x="388263" y="76200"/>
                </a:cubicBezTo>
                <a:cubicBezTo>
                  <a:pt x="415744" y="10247"/>
                  <a:pt x="387750" y="56188"/>
                  <a:pt x="415972" y="13854"/>
                </a:cubicBezTo>
                <a:cubicBezTo>
                  <a:pt x="413663" y="57727"/>
                  <a:pt x="413022" y="101719"/>
                  <a:pt x="409045" y="145472"/>
                </a:cubicBezTo>
                <a:cubicBezTo>
                  <a:pt x="408384" y="152744"/>
                  <a:pt x="403550" y="159094"/>
                  <a:pt x="402118" y="166254"/>
                </a:cubicBezTo>
                <a:cubicBezTo>
                  <a:pt x="391992" y="216884"/>
                  <a:pt x="383645" y="267854"/>
                  <a:pt x="374409" y="318654"/>
                </a:cubicBezTo>
                <a:cubicBezTo>
                  <a:pt x="369791" y="311727"/>
                  <a:pt x="364277" y="305319"/>
                  <a:pt x="360554" y="297872"/>
                </a:cubicBezTo>
                <a:cubicBezTo>
                  <a:pt x="357289" y="291341"/>
                  <a:pt x="358790" y="282254"/>
                  <a:pt x="353627" y="277091"/>
                </a:cubicBezTo>
                <a:cubicBezTo>
                  <a:pt x="346325" y="269789"/>
                  <a:pt x="335154" y="267854"/>
                  <a:pt x="325918" y="263236"/>
                </a:cubicBezTo>
                <a:cubicBezTo>
                  <a:pt x="279987" y="293857"/>
                  <a:pt x="331024" y="257870"/>
                  <a:pt x="284354" y="297872"/>
                </a:cubicBezTo>
                <a:cubicBezTo>
                  <a:pt x="275588" y="305386"/>
                  <a:pt x="265881" y="311727"/>
                  <a:pt x="256645" y="318654"/>
                </a:cubicBezTo>
                <a:cubicBezTo>
                  <a:pt x="191990" y="314036"/>
                  <a:pt x="127199" y="311044"/>
                  <a:pt x="62681" y="304800"/>
                </a:cubicBezTo>
                <a:cubicBezTo>
                  <a:pt x="55413" y="304097"/>
                  <a:pt x="47602" y="302433"/>
                  <a:pt x="41900" y="297872"/>
                </a:cubicBezTo>
                <a:cubicBezTo>
                  <a:pt x="35399" y="292671"/>
                  <a:pt x="32663" y="284018"/>
                  <a:pt x="28045" y="277091"/>
                </a:cubicBezTo>
                <a:cubicBezTo>
                  <a:pt x="12718" y="215779"/>
                  <a:pt x="2645" y="204354"/>
                  <a:pt x="336" y="180109"/>
                </a:cubicBezTo>
                <a:close/>
              </a:path>
            </a:pathLst>
          </a:cu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5" name="Freeform: Shape 134">
            <a:extLst>
              <a:ext uri="{FF2B5EF4-FFF2-40B4-BE49-F238E27FC236}">
                <a16:creationId xmlns:a16="http://schemas.microsoft.com/office/drawing/2014/main" id="{7F2E7231-2767-48DF-B227-96799A672F85}"/>
              </a:ext>
            </a:extLst>
          </p:cNvPr>
          <p:cNvSpPr/>
          <p:nvPr/>
        </p:nvSpPr>
        <p:spPr>
          <a:xfrm>
            <a:off x="5140041" y="6005691"/>
            <a:ext cx="111776" cy="48555"/>
          </a:xfrm>
          <a:custGeom>
            <a:avLst/>
            <a:gdLst>
              <a:gd name="connsiteX0" fmla="*/ 336 w 415972"/>
              <a:gd name="connsiteY0" fmla="*/ 180109 h 318654"/>
              <a:gd name="connsiteX1" fmla="*/ 14191 w 415972"/>
              <a:gd name="connsiteY1" fmla="*/ 131618 h 318654"/>
              <a:gd name="connsiteX2" fmla="*/ 34972 w 415972"/>
              <a:gd name="connsiteY2" fmla="*/ 90054 h 318654"/>
              <a:gd name="connsiteX3" fmla="*/ 104245 w 415972"/>
              <a:gd name="connsiteY3" fmla="*/ 13854 h 318654"/>
              <a:gd name="connsiteX4" fmla="*/ 125027 w 415972"/>
              <a:gd name="connsiteY4" fmla="*/ 0 h 318654"/>
              <a:gd name="connsiteX5" fmla="*/ 228936 w 415972"/>
              <a:gd name="connsiteY5" fmla="*/ 6927 h 318654"/>
              <a:gd name="connsiteX6" fmla="*/ 249718 w 415972"/>
              <a:gd name="connsiteY6" fmla="*/ 20782 h 318654"/>
              <a:gd name="connsiteX7" fmla="*/ 270500 w 415972"/>
              <a:gd name="connsiteY7" fmla="*/ 27709 h 318654"/>
              <a:gd name="connsiteX8" fmla="*/ 291281 w 415972"/>
              <a:gd name="connsiteY8" fmla="*/ 62345 h 318654"/>
              <a:gd name="connsiteX9" fmla="*/ 305136 w 415972"/>
              <a:gd name="connsiteY9" fmla="*/ 83127 h 318654"/>
              <a:gd name="connsiteX10" fmla="*/ 312063 w 415972"/>
              <a:gd name="connsiteY10" fmla="*/ 110836 h 318654"/>
              <a:gd name="connsiteX11" fmla="*/ 346700 w 415972"/>
              <a:gd name="connsiteY11" fmla="*/ 173182 h 318654"/>
              <a:gd name="connsiteX12" fmla="*/ 367481 w 415972"/>
              <a:gd name="connsiteY12" fmla="*/ 117763 h 318654"/>
              <a:gd name="connsiteX13" fmla="*/ 388263 w 415972"/>
              <a:gd name="connsiteY13" fmla="*/ 76200 h 318654"/>
              <a:gd name="connsiteX14" fmla="*/ 415972 w 415972"/>
              <a:gd name="connsiteY14" fmla="*/ 13854 h 318654"/>
              <a:gd name="connsiteX15" fmla="*/ 409045 w 415972"/>
              <a:gd name="connsiteY15" fmla="*/ 145472 h 318654"/>
              <a:gd name="connsiteX16" fmla="*/ 402118 w 415972"/>
              <a:gd name="connsiteY16" fmla="*/ 166254 h 318654"/>
              <a:gd name="connsiteX17" fmla="*/ 374409 w 415972"/>
              <a:gd name="connsiteY17" fmla="*/ 318654 h 318654"/>
              <a:gd name="connsiteX18" fmla="*/ 360554 w 415972"/>
              <a:gd name="connsiteY18" fmla="*/ 297872 h 318654"/>
              <a:gd name="connsiteX19" fmla="*/ 353627 w 415972"/>
              <a:gd name="connsiteY19" fmla="*/ 277091 h 318654"/>
              <a:gd name="connsiteX20" fmla="*/ 325918 w 415972"/>
              <a:gd name="connsiteY20" fmla="*/ 263236 h 318654"/>
              <a:gd name="connsiteX21" fmla="*/ 284354 w 415972"/>
              <a:gd name="connsiteY21" fmla="*/ 297872 h 318654"/>
              <a:gd name="connsiteX22" fmla="*/ 256645 w 415972"/>
              <a:gd name="connsiteY22" fmla="*/ 318654 h 318654"/>
              <a:gd name="connsiteX23" fmla="*/ 62681 w 415972"/>
              <a:gd name="connsiteY23" fmla="*/ 304800 h 318654"/>
              <a:gd name="connsiteX24" fmla="*/ 41900 w 415972"/>
              <a:gd name="connsiteY24" fmla="*/ 297872 h 318654"/>
              <a:gd name="connsiteX25" fmla="*/ 28045 w 415972"/>
              <a:gd name="connsiteY25" fmla="*/ 277091 h 318654"/>
              <a:gd name="connsiteX26" fmla="*/ 336 w 415972"/>
              <a:gd name="connsiteY26" fmla="*/ 180109 h 318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15972" h="318654">
                <a:moveTo>
                  <a:pt x="336" y="180109"/>
                </a:moveTo>
                <a:cubicBezTo>
                  <a:pt x="-1973" y="155864"/>
                  <a:pt x="8156" y="147308"/>
                  <a:pt x="14191" y="131618"/>
                </a:cubicBezTo>
                <a:cubicBezTo>
                  <a:pt x="19751" y="117161"/>
                  <a:pt x="27450" y="103595"/>
                  <a:pt x="34972" y="90054"/>
                </a:cubicBezTo>
                <a:cubicBezTo>
                  <a:pt x="50067" y="62882"/>
                  <a:pt x="84520" y="27003"/>
                  <a:pt x="104245" y="13854"/>
                </a:cubicBezTo>
                <a:lnTo>
                  <a:pt x="125027" y="0"/>
                </a:lnTo>
                <a:cubicBezTo>
                  <a:pt x="159663" y="2309"/>
                  <a:pt x="194695" y="1220"/>
                  <a:pt x="228936" y="6927"/>
                </a:cubicBezTo>
                <a:cubicBezTo>
                  <a:pt x="237148" y="8296"/>
                  <a:pt x="242271" y="17059"/>
                  <a:pt x="249718" y="20782"/>
                </a:cubicBezTo>
                <a:cubicBezTo>
                  <a:pt x="256249" y="24048"/>
                  <a:pt x="263573" y="25400"/>
                  <a:pt x="270500" y="27709"/>
                </a:cubicBezTo>
                <a:cubicBezTo>
                  <a:pt x="277427" y="39254"/>
                  <a:pt x="284145" y="50928"/>
                  <a:pt x="291281" y="62345"/>
                </a:cubicBezTo>
                <a:cubicBezTo>
                  <a:pt x="295694" y="69405"/>
                  <a:pt x="301856" y="75475"/>
                  <a:pt x="305136" y="83127"/>
                </a:cubicBezTo>
                <a:cubicBezTo>
                  <a:pt x="308886" y="91878"/>
                  <a:pt x="308720" y="101922"/>
                  <a:pt x="312063" y="110836"/>
                </a:cubicBezTo>
                <a:cubicBezTo>
                  <a:pt x="318687" y="128500"/>
                  <a:pt x="337884" y="158489"/>
                  <a:pt x="346700" y="173182"/>
                </a:cubicBezTo>
                <a:cubicBezTo>
                  <a:pt x="353910" y="151550"/>
                  <a:pt x="357129" y="140538"/>
                  <a:pt x="367481" y="117763"/>
                </a:cubicBezTo>
                <a:cubicBezTo>
                  <a:pt x="373891" y="103662"/>
                  <a:pt x="382305" y="90498"/>
                  <a:pt x="388263" y="76200"/>
                </a:cubicBezTo>
                <a:cubicBezTo>
                  <a:pt x="415744" y="10247"/>
                  <a:pt x="387750" y="56188"/>
                  <a:pt x="415972" y="13854"/>
                </a:cubicBezTo>
                <a:cubicBezTo>
                  <a:pt x="413663" y="57727"/>
                  <a:pt x="413022" y="101719"/>
                  <a:pt x="409045" y="145472"/>
                </a:cubicBezTo>
                <a:cubicBezTo>
                  <a:pt x="408384" y="152744"/>
                  <a:pt x="403550" y="159094"/>
                  <a:pt x="402118" y="166254"/>
                </a:cubicBezTo>
                <a:cubicBezTo>
                  <a:pt x="391992" y="216884"/>
                  <a:pt x="383645" y="267854"/>
                  <a:pt x="374409" y="318654"/>
                </a:cubicBezTo>
                <a:cubicBezTo>
                  <a:pt x="369791" y="311727"/>
                  <a:pt x="364277" y="305319"/>
                  <a:pt x="360554" y="297872"/>
                </a:cubicBezTo>
                <a:cubicBezTo>
                  <a:pt x="357289" y="291341"/>
                  <a:pt x="358790" y="282254"/>
                  <a:pt x="353627" y="277091"/>
                </a:cubicBezTo>
                <a:cubicBezTo>
                  <a:pt x="346325" y="269789"/>
                  <a:pt x="335154" y="267854"/>
                  <a:pt x="325918" y="263236"/>
                </a:cubicBezTo>
                <a:cubicBezTo>
                  <a:pt x="279987" y="293857"/>
                  <a:pt x="331024" y="257870"/>
                  <a:pt x="284354" y="297872"/>
                </a:cubicBezTo>
                <a:cubicBezTo>
                  <a:pt x="275588" y="305386"/>
                  <a:pt x="265881" y="311727"/>
                  <a:pt x="256645" y="318654"/>
                </a:cubicBezTo>
                <a:cubicBezTo>
                  <a:pt x="191990" y="314036"/>
                  <a:pt x="127199" y="311044"/>
                  <a:pt x="62681" y="304800"/>
                </a:cubicBezTo>
                <a:cubicBezTo>
                  <a:pt x="55413" y="304097"/>
                  <a:pt x="47602" y="302433"/>
                  <a:pt x="41900" y="297872"/>
                </a:cubicBezTo>
                <a:cubicBezTo>
                  <a:pt x="35399" y="292671"/>
                  <a:pt x="32663" y="284018"/>
                  <a:pt x="28045" y="277091"/>
                </a:cubicBezTo>
                <a:cubicBezTo>
                  <a:pt x="12718" y="215779"/>
                  <a:pt x="2645" y="204354"/>
                  <a:pt x="336" y="180109"/>
                </a:cubicBezTo>
                <a:close/>
              </a:path>
            </a:pathLst>
          </a:cu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1" name="Rectangle 140">
            <a:extLst>
              <a:ext uri="{FF2B5EF4-FFF2-40B4-BE49-F238E27FC236}">
                <a16:creationId xmlns:a16="http://schemas.microsoft.com/office/drawing/2014/main" id="{35353547-1C17-4388-8ABB-25BF7C97DB23}"/>
              </a:ext>
            </a:extLst>
          </p:cNvPr>
          <p:cNvSpPr/>
          <p:nvPr/>
        </p:nvSpPr>
        <p:spPr>
          <a:xfrm>
            <a:off x="422988" y="971328"/>
            <a:ext cx="5981937" cy="892552"/>
          </a:xfrm>
          <a:prstGeom prst="rect">
            <a:avLst/>
          </a:prstGeom>
          <a:noFill/>
        </p:spPr>
        <p:txBody>
          <a:bodyPr wrap="square">
            <a:spAutoFit/>
          </a:bodyPr>
          <a:lstStyle/>
          <a:p>
            <a:r>
              <a:rPr lang="en-AU" sz="1600" b="1" dirty="0">
                <a:latin typeface="Arial Narrow" panose="020B0606020202030204" pitchFamily="34" charset="0"/>
              </a:rPr>
              <a:t>Revenue - Cost</a:t>
            </a:r>
          </a:p>
          <a:p>
            <a:pPr algn="just"/>
            <a:r>
              <a:rPr lang="en-AU" sz="1200" dirty="0">
                <a:latin typeface="Arial Narrow" panose="020B0606020202030204" pitchFamily="34" charset="0"/>
              </a:rPr>
              <a:t>The value of Australia’s commercial fisheries and aquaculture industry reached 3.18 billion in 2017-18</a:t>
            </a:r>
            <a:r>
              <a:rPr lang="en-AU" sz="1200" baseline="30000" dirty="0">
                <a:latin typeface="Arial Narrow" panose="020B0606020202030204" pitchFamily="34" charset="0"/>
              </a:rPr>
              <a:t>[1]</a:t>
            </a:r>
            <a:r>
              <a:rPr lang="en-AU" sz="1200" dirty="0">
                <a:latin typeface="Arial Narrow" panose="020B0606020202030204" pitchFamily="34" charset="0"/>
              </a:rPr>
              <a:t>. </a:t>
            </a:r>
            <a:br>
              <a:rPr lang="en-AU" sz="1200" dirty="0">
                <a:latin typeface="Arial Narrow" panose="020B0606020202030204" pitchFamily="34" charset="0"/>
              </a:rPr>
            </a:br>
            <a:r>
              <a:rPr lang="en-AU" sz="1200" dirty="0">
                <a:latin typeface="Arial Narrow" panose="020B0606020202030204" pitchFamily="34" charset="0"/>
              </a:rPr>
              <a:t>The direct use value is usually calculated as the </a:t>
            </a:r>
            <a:r>
              <a:rPr lang="en-AU" sz="1200" b="1" dirty="0">
                <a:latin typeface="Arial Narrow" panose="020B0606020202030204" pitchFamily="34" charset="0"/>
              </a:rPr>
              <a:t>revenue</a:t>
            </a:r>
            <a:r>
              <a:rPr lang="en-AU" sz="1200" dirty="0">
                <a:latin typeface="Arial Narrow" panose="020B0606020202030204" pitchFamily="34" charset="0"/>
              </a:rPr>
              <a:t> (yield x fish price) </a:t>
            </a:r>
            <a:r>
              <a:rPr lang="en-AU" sz="1200" b="1" dirty="0">
                <a:latin typeface="Arial Narrow" panose="020B0606020202030204" pitchFamily="34" charset="0"/>
              </a:rPr>
              <a:t>minus</a:t>
            </a:r>
            <a:r>
              <a:rPr lang="en-AU" sz="1200" dirty="0">
                <a:latin typeface="Arial Narrow" panose="020B0606020202030204" pitchFamily="34" charset="0"/>
              </a:rPr>
              <a:t> the </a:t>
            </a:r>
            <a:r>
              <a:rPr lang="en-US" sz="1200" b="1" dirty="0">
                <a:latin typeface="Arial Narrow" panose="020B0606020202030204" pitchFamily="34" charset="0"/>
              </a:rPr>
              <a:t>costs</a:t>
            </a:r>
            <a:r>
              <a:rPr lang="en-US" sz="1200" dirty="0">
                <a:latin typeface="Arial Narrow" panose="020B0606020202030204" pitchFamily="34" charset="0"/>
              </a:rPr>
              <a:t> (the cost of fuel, </a:t>
            </a:r>
            <a:r>
              <a:rPr lang="en-US" sz="1200" dirty="0" err="1">
                <a:latin typeface="Arial Narrow" panose="020B0606020202030204" pitchFamily="34" charset="0"/>
              </a:rPr>
              <a:t>labour</a:t>
            </a:r>
            <a:r>
              <a:rPr lang="en-US" sz="1200" dirty="0">
                <a:latin typeface="Arial Narrow" panose="020B0606020202030204" pitchFamily="34" charset="0"/>
              </a:rPr>
              <a:t>, repairs, bait, capital, maintenance, administration, opportunity costs, etc.)</a:t>
            </a:r>
            <a:r>
              <a:rPr lang="en-US" sz="1200" baseline="30000" dirty="0">
                <a:latin typeface="Arial Narrow" panose="020B0606020202030204" pitchFamily="34" charset="0"/>
              </a:rPr>
              <a:t>[2]</a:t>
            </a:r>
            <a:r>
              <a:rPr lang="en-US" sz="1200" dirty="0">
                <a:latin typeface="Arial Narrow" panose="020B0606020202030204" pitchFamily="34" charset="0"/>
              </a:rPr>
              <a:t>. </a:t>
            </a:r>
          </a:p>
        </p:txBody>
      </p:sp>
      <p:sp>
        <p:nvSpPr>
          <p:cNvPr id="120" name="Rectangle 119">
            <a:extLst>
              <a:ext uri="{FF2B5EF4-FFF2-40B4-BE49-F238E27FC236}">
                <a16:creationId xmlns:a16="http://schemas.microsoft.com/office/drawing/2014/main" id="{6B4337AC-B241-476F-81A3-95782761FB09}"/>
              </a:ext>
            </a:extLst>
          </p:cNvPr>
          <p:cNvSpPr/>
          <p:nvPr/>
        </p:nvSpPr>
        <p:spPr>
          <a:xfrm>
            <a:off x="507932" y="7783800"/>
            <a:ext cx="5883209" cy="372529"/>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1" name="Rectangle 120">
            <a:extLst>
              <a:ext uri="{FF2B5EF4-FFF2-40B4-BE49-F238E27FC236}">
                <a16:creationId xmlns:a16="http://schemas.microsoft.com/office/drawing/2014/main" id="{D3FCE531-389F-4510-ACF9-BC275D19709C}"/>
              </a:ext>
            </a:extLst>
          </p:cNvPr>
          <p:cNvSpPr/>
          <p:nvPr/>
        </p:nvSpPr>
        <p:spPr>
          <a:xfrm>
            <a:off x="6080013" y="7809901"/>
            <a:ext cx="281016" cy="319218"/>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4" name="TextBox 123">
            <a:extLst>
              <a:ext uri="{FF2B5EF4-FFF2-40B4-BE49-F238E27FC236}">
                <a16:creationId xmlns:a16="http://schemas.microsoft.com/office/drawing/2014/main" id="{026A4D97-659F-4693-94AA-36D345FD4C47}"/>
              </a:ext>
            </a:extLst>
          </p:cNvPr>
          <p:cNvSpPr txBox="1"/>
          <p:nvPr/>
        </p:nvSpPr>
        <p:spPr>
          <a:xfrm>
            <a:off x="474303" y="7822136"/>
            <a:ext cx="5944532" cy="276999"/>
          </a:xfrm>
          <a:prstGeom prst="rect">
            <a:avLst/>
          </a:prstGeom>
          <a:noFill/>
        </p:spPr>
        <p:txBody>
          <a:bodyPr wrap="square" rtlCol="0">
            <a:spAutoFit/>
          </a:bodyPr>
          <a:lstStyle/>
          <a:p>
            <a:r>
              <a:rPr lang="en-AU" sz="1200" b="1" dirty="0">
                <a:latin typeface="Arial Narrow" panose="020B0606020202030204" pitchFamily="34" charset="0"/>
              </a:rPr>
              <a:t>Q. Does fishing effort go </a:t>
            </a:r>
            <a:r>
              <a:rPr lang="en-AU" sz="1200" b="1" u="sng" dirty="0">
                <a:latin typeface="Arial Narrow" panose="020B0606020202030204" pitchFamily="34" charset="0"/>
              </a:rPr>
              <a:t>up</a:t>
            </a:r>
            <a:r>
              <a:rPr lang="en-AU" sz="1200" b="1" dirty="0">
                <a:latin typeface="Arial Narrow" panose="020B0606020202030204" pitchFamily="34" charset="0"/>
              </a:rPr>
              <a:t> or </a:t>
            </a:r>
            <a:r>
              <a:rPr lang="en-AU" sz="1200" b="1" u="sng" dirty="0">
                <a:latin typeface="Arial Narrow" panose="020B0606020202030204" pitchFamily="34" charset="0"/>
              </a:rPr>
              <a:t>down</a:t>
            </a:r>
            <a:r>
              <a:rPr lang="en-AU" sz="1200" b="1" dirty="0">
                <a:latin typeface="Arial Narrow" panose="020B0606020202030204" pitchFamily="34" charset="0"/>
              </a:rPr>
              <a:t> when the cost of fishing is underestimated</a:t>
            </a:r>
            <a:r>
              <a:rPr lang="en-US" sz="1200" b="1" dirty="0">
                <a:latin typeface="Arial Narrow" panose="020B0606020202030204" pitchFamily="34" charset="0"/>
              </a:rPr>
              <a:t>? Ans</a:t>
            </a:r>
            <a:r>
              <a:rPr lang="en-US" sz="1150" b="1" dirty="0">
                <a:latin typeface="Arial Narrow" panose="020B0606020202030204" pitchFamily="34" charset="0"/>
              </a:rPr>
              <a:t>.  </a:t>
            </a:r>
            <a:r>
              <a:rPr lang="en-AU" sz="1150" b="1" dirty="0">
                <a:latin typeface="Arial Narrow" panose="020B0606020202030204" pitchFamily="34" charset="0"/>
              </a:rPr>
              <a:t> </a:t>
            </a:r>
          </a:p>
        </p:txBody>
      </p:sp>
      <p:sp>
        <p:nvSpPr>
          <p:cNvPr id="125" name="TextBox 124">
            <a:extLst>
              <a:ext uri="{FF2B5EF4-FFF2-40B4-BE49-F238E27FC236}">
                <a16:creationId xmlns:a16="http://schemas.microsoft.com/office/drawing/2014/main" id="{B3A20462-561A-430E-9BBD-931B01355EB5}"/>
              </a:ext>
            </a:extLst>
          </p:cNvPr>
          <p:cNvSpPr txBox="1"/>
          <p:nvPr/>
        </p:nvSpPr>
        <p:spPr>
          <a:xfrm>
            <a:off x="6026308" y="7838648"/>
            <a:ext cx="392527" cy="276999"/>
          </a:xfrm>
          <a:prstGeom prst="rect">
            <a:avLst/>
          </a:prstGeom>
          <a:noFill/>
        </p:spPr>
        <p:txBody>
          <a:bodyPr wrap="square" rtlCol="0">
            <a:spAutoFit/>
          </a:bodyPr>
          <a:lstStyle/>
          <a:p>
            <a:r>
              <a:rPr lang="en-AU" sz="1200" dirty="0">
                <a:solidFill>
                  <a:schemeClr val="tx1">
                    <a:lumMod val="65000"/>
                    <a:lumOff val="35000"/>
                  </a:schemeClr>
                </a:solidFill>
                <a:latin typeface="Comic Sans MS" panose="030F0702030302020204" pitchFamily="66" charset="0"/>
              </a:rPr>
              <a:t>UP</a:t>
            </a:r>
          </a:p>
        </p:txBody>
      </p:sp>
      <p:sp>
        <p:nvSpPr>
          <p:cNvPr id="138" name="Rectangle 137">
            <a:extLst>
              <a:ext uri="{FF2B5EF4-FFF2-40B4-BE49-F238E27FC236}">
                <a16:creationId xmlns:a16="http://schemas.microsoft.com/office/drawing/2014/main" id="{7985F2E6-3330-4EDF-A3EA-938A582CA430}"/>
              </a:ext>
            </a:extLst>
          </p:cNvPr>
          <p:cNvSpPr/>
          <p:nvPr/>
        </p:nvSpPr>
        <p:spPr>
          <a:xfrm>
            <a:off x="512683" y="7268073"/>
            <a:ext cx="5883116" cy="453613"/>
          </a:xfrm>
          <a:prstGeom prst="rect">
            <a:avLst/>
          </a:prstGeom>
          <a:solidFill>
            <a:schemeClr val="tx1"/>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2" name="Rectangle 141">
            <a:extLst>
              <a:ext uri="{FF2B5EF4-FFF2-40B4-BE49-F238E27FC236}">
                <a16:creationId xmlns:a16="http://schemas.microsoft.com/office/drawing/2014/main" id="{17854EE4-BAE3-4C5A-91A9-8AAF0FD2B0B3}"/>
              </a:ext>
            </a:extLst>
          </p:cNvPr>
          <p:cNvSpPr/>
          <p:nvPr/>
        </p:nvSpPr>
        <p:spPr>
          <a:xfrm>
            <a:off x="447594" y="7260520"/>
            <a:ext cx="5997949" cy="461665"/>
          </a:xfrm>
          <a:prstGeom prst="rect">
            <a:avLst/>
          </a:prstGeom>
        </p:spPr>
        <p:txBody>
          <a:bodyPr wrap="square">
            <a:spAutoFit/>
          </a:bodyPr>
          <a:lstStyle/>
          <a:p>
            <a:pPr algn="ctr"/>
            <a:r>
              <a:rPr lang="en-AU" sz="1200" b="1" dirty="0">
                <a:solidFill>
                  <a:schemeClr val="bg1"/>
                </a:solidFill>
                <a:latin typeface="Arial Narrow" panose="020B0606020202030204" pitchFamily="34" charset="0"/>
              </a:rPr>
              <a:t>COSTS that do</a:t>
            </a:r>
            <a:r>
              <a:rPr lang="en-AU" sz="1200" b="1" i="1" dirty="0">
                <a:solidFill>
                  <a:schemeClr val="bg1"/>
                </a:solidFill>
                <a:latin typeface="Arial Narrow" panose="020B0606020202030204" pitchFamily="34" charset="0"/>
              </a:rPr>
              <a:t> not </a:t>
            </a:r>
            <a:r>
              <a:rPr lang="en-AU" sz="1200" b="1" dirty="0">
                <a:solidFill>
                  <a:schemeClr val="bg1"/>
                </a:solidFill>
                <a:latin typeface="Arial Narrow" panose="020B0606020202030204" pitchFamily="34" charset="0"/>
              </a:rPr>
              <a:t>have a clear dollar value, such as the cost of habitat damage, biodiversity loss and bycatch, can easily be overlooked. As a result, the cost of fishing can be underestimated.</a:t>
            </a:r>
          </a:p>
        </p:txBody>
      </p:sp>
      <p:cxnSp>
        <p:nvCxnSpPr>
          <p:cNvPr id="145" name="Straight Connector 144">
            <a:extLst>
              <a:ext uri="{FF2B5EF4-FFF2-40B4-BE49-F238E27FC236}">
                <a16:creationId xmlns:a16="http://schemas.microsoft.com/office/drawing/2014/main" id="{445B0AE6-270C-4207-9923-8912F9278D89}"/>
              </a:ext>
            </a:extLst>
          </p:cNvPr>
          <p:cNvCxnSpPr/>
          <p:nvPr/>
        </p:nvCxnSpPr>
        <p:spPr>
          <a:xfrm flipH="1">
            <a:off x="508863" y="969600"/>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94" name="Oval 93">
            <a:extLst>
              <a:ext uri="{FF2B5EF4-FFF2-40B4-BE49-F238E27FC236}">
                <a16:creationId xmlns:a16="http://schemas.microsoft.com/office/drawing/2014/main" id="{B13FBB45-CAF0-422A-9B5B-8574E82910D7}"/>
              </a:ext>
            </a:extLst>
          </p:cNvPr>
          <p:cNvSpPr/>
          <p:nvPr/>
        </p:nvSpPr>
        <p:spPr>
          <a:xfrm>
            <a:off x="2910158" y="436221"/>
            <a:ext cx="176053" cy="15005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99" name="TextBox 98">
            <a:extLst>
              <a:ext uri="{FF2B5EF4-FFF2-40B4-BE49-F238E27FC236}">
                <a16:creationId xmlns:a16="http://schemas.microsoft.com/office/drawing/2014/main" id="{D5E6D408-AA7E-4B57-8C50-C8700E6AC33A}"/>
              </a:ext>
            </a:extLst>
          </p:cNvPr>
          <p:cNvSpPr txBox="1"/>
          <p:nvPr/>
        </p:nvSpPr>
        <p:spPr>
          <a:xfrm>
            <a:off x="2826941" y="418416"/>
            <a:ext cx="388137" cy="184666"/>
          </a:xfrm>
          <a:prstGeom prst="rect">
            <a:avLst/>
          </a:prstGeom>
          <a:noFill/>
        </p:spPr>
        <p:txBody>
          <a:bodyPr wrap="square" rtlCol="0">
            <a:spAutoFit/>
          </a:bodyPr>
          <a:lstStyle/>
          <a:p>
            <a:r>
              <a:rPr lang="en-AU" sz="600" b="1" dirty="0">
                <a:solidFill>
                  <a:schemeClr val="bg1"/>
                </a:solidFill>
                <a:latin typeface="Arial Narrow" panose="020B0606020202030204" pitchFamily="34" charset="0"/>
              </a:rPr>
              <a:t>T151</a:t>
            </a:r>
          </a:p>
        </p:txBody>
      </p:sp>
    </p:spTree>
    <p:extLst>
      <p:ext uri="{BB962C8B-B14F-4D97-AF65-F5344CB8AC3E}">
        <p14:creationId xmlns:p14="http://schemas.microsoft.com/office/powerpoint/2010/main" val="109033362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 name="Straight Connector 14"/>
          <p:cNvCxnSpPr/>
          <p:nvPr/>
        </p:nvCxnSpPr>
        <p:spPr>
          <a:xfrm flipH="1">
            <a:off x="508863" y="969600"/>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extBox 17"/>
          <p:cNvSpPr txBox="1"/>
          <p:nvPr/>
        </p:nvSpPr>
        <p:spPr>
          <a:xfrm>
            <a:off x="5486430" y="14613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
        <p:nvSpPr>
          <p:cNvPr id="3" name="TextBox 2"/>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12" name="TextBox 36"/>
          <p:cNvSpPr txBox="1"/>
          <p:nvPr/>
        </p:nvSpPr>
        <p:spPr>
          <a:xfrm>
            <a:off x="5876474" y="8805118"/>
            <a:ext cx="52124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100" dirty="0">
                <a:latin typeface="Arial Narrow" pitchFamily="34" charset="0"/>
              </a:rPr>
              <a:t>152</a:t>
            </a:r>
            <a:endParaRPr lang="en-AU" sz="1100" dirty="0">
              <a:latin typeface="Arial Narrow" pitchFamily="34" charset="0"/>
            </a:endParaRPr>
          </a:p>
        </p:txBody>
      </p:sp>
      <p:sp>
        <p:nvSpPr>
          <p:cNvPr id="57" name="TextBox 36"/>
          <p:cNvSpPr txBox="1"/>
          <p:nvPr/>
        </p:nvSpPr>
        <p:spPr>
          <a:xfrm>
            <a:off x="463269" y="8810616"/>
            <a:ext cx="219901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2019 	                                               </a:t>
            </a:r>
            <a:endParaRPr lang="en-AU" sz="1100" b="1" dirty="0">
              <a:latin typeface="Arial Narrow" pitchFamily="34" charset="0"/>
            </a:endParaRPr>
          </a:p>
        </p:txBody>
      </p:sp>
      <p:cxnSp>
        <p:nvCxnSpPr>
          <p:cNvPr id="19" name="Straight Connector 18"/>
          <p:cNvCxnSpPr/>
          <p:nvPr/>
        </p:nvCxnSpPr>
        <p:spPr>
          <a:xfrm flipH="1">
            <a:off x="482612" y="8817257"/>
            <a:ext cx="5907340" cy="422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9" name="TextBox 58">
            <a:extLst>
              <a:ext uri="{FF2B5EF4-FFF2-40B4-BE49-F238E27FC236}">
                <a16:creationId xmlns:a16="http://schemas.microsoft.com/office/drawing/2014/main" id="{B47AF8B6-8FB8-4F6E-8771-2ABC2CA0462D}"/>
              </a:ext>
            </a:extLst>
          </p:cNvPr>
          <p:cNvSpPr txBox="1"/>
          <p:nvPr/>
        </p:nvSpPr>
        <p:spPr>
          <a:xfrm>
            <a:off x="1374209" y="82118"/>
            <a:ext cx="4112222" cy="553998"/>
          </a:xfrm>
          <a:prstGeom prst="rect">
            <a:avLst/>
          </a:prstGeom>
          <a:noFill/>
        </p:spPr>
        <p:txBody>
          <a:bodyPr wrap="square" rtlCol="0">
            <a:spAutoFit/>
          </a:bodyPr>
          <a:lstStyle/>
          <a:p>
            <a:r>
              <a:rPr lang="en-US" b="1" dirty="0">
                <a:latin typeface="Arial Narrow" pitchFamily="34" charset="0"/>
              </a:rPr>
              <a:t>Sharing Pieces of the Fish Pie –</a:t>
            </a:r>
            <a:r>
              <a:rPr lang="en-US" sz="1200" b="1" dirty="0">
                <a:latin typeface="Arial Narrow" panose="020B0606020202030204" pitchFamily="34" charset="0"/>
              </a:rPr>
              <a:t> </a:t>
            </a:r>
            <a:r>
              <a:rPr lang="en-US" sz="1200" dirty="0">
                <a:latin typeface="Arial Narrow" panose="020B0606020202030204" pitchFamily="34" charset="0"/>
              </a:rPr>
              <a:t>Explain monitoring and control of total allowable catch (TAC) and fixed quotas</a:t>
            </a:r>
            <a:endParaRPr lang="en-US" sz="1200" i="1" dirty="0">
              <a:latin typeface="Arial Narrow" pitchFamily="34" charset="0"/>
            </a:endParaRPr>
          </a:p>
        </p:txBody>
      </p:sp>
      <p:sp>
        <p:nvSpPr>
          <p:cNvPr id="60" name="TextBox 36">
            <a:extLst>
              <a:ext uri="{FF2B5EF4-FFF2-40B4-BE49-F238E27FC236}">
                <a16:creationId xmlns:a16="http://schemas.microsoft.com/office/drawing/2014/main" id="{6DC2C05C-35D8-49B4-804A-8B8A559A864A}"/>
              </a:ext>
            </a:extLst>
          </p:cNvPr>
          <p:cNvSpPr txBox="1"/>
          <p:nvPr/>
        </p:nvSpPr>
        <p:spPr>
          <a:xfrm>
            <a:off x="2286712" y="8805118"/>
            <a:ext cx="3734575"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Unit 4. Topic 2. Subject Matter: Australia’s Fisheries Management</a:t>
            </a:r>
            <a:endParaRPr lang="en-AU" sz="1100" b="1" dirty="0">
              <a:latin typeface="Arial Narrow" pitchFamily="34" charset="0"/>
            </a:endParaRPr>
          </a:p>
        </p:txBody>
      </p:sp>
      <p:sp>
        <p:nvSpPr>
          <p:cNvPr id="17" name="TextBox 16">
            <a:extLst>
              <a:ext uri="{FF2B5EF4-FFF2-40B4-BE49-F238E27FC236}">
                <a16:creationId xmlns:a16="http://schemas.microsoft.com/office/drawing/2014/main" id="{EF79B1A8-AC97-4449-84BA-7300F5F2C191}"/>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5" name="Freeform: Shape 4">
            <a:extLst>
              <a:ext uri="{FF2B5EF4-FFF2-40B4-BE49-F238E27FC236}">
                <a16:creationId xmlns:a16="http://schemas.microsoft.com/office/drawing/2014/main" id="{2FD43AB3-2F2B-4ACC-8168-7FD258695DD5}"/>
              </a:ext>
            </a:extLst>
          </p:cNvPr>
          <p:cNvSpPr/>
          <p:nvPr/>
        </p:nvSpPr>
        <p:spPr>
          <a:xfrm>
            <a:off x="512849" y="2435396"/>
            <a:ext cx="1323939" cy="217543"/>
          </a:xfrm>
          <a:custGeom>
            <a:avLst/>
            <a:gdLst>
              <a:gd name="connsiteX0" fmla="*/ 48481 w 2119328"/>
              <a:gd name="connsiteY0" fmla="*/ 216398 h 633257"/>
              <a:gd name="connsiteX1" fmla="*/ 75375 w 2119328"/>
              <a:gd name="connsiteY1" fmla="*/ 297080 h 633257"/>
              <a:gd name="connsiteX2" fmla="*/ 290528 w 2119328"/>
              <a:gd name="connsiteY2" fmla="*/ 485339 h 633257"/>
              <a:gd name="connsiteX3" fmla="*/ 451893 w 2119328"/>
              <a:gd name="connsiteY3" fmla="*/ 619810 h 633257"/>
              <a:gd name="connsiteX4" fmla="*/ 505681 w 2119328"/>
              <a:gd name="connsiteY4" fmla="*/ 633257 h 633257"/>
              <a:gd name="connsiteX5" fmla="*/ 1581446 w 2119328"/>
              <a:gd name="connsiteY5" fmla="*/ 606363 h 633257"/>
              <a:gd name="connsiteX6" fmla="*/ 1621787 w 2119328"/>
              <a:gd name="connsiteY6" fmla="*/ 579469 h 633257"/>
              <a:gd name="connsiteX7" fmla="*/ 1675575 w 2119328"/>
              <a:gd name="connsiteY7" fmla="*/ 552575 h 633257"/>
              <a:gd name="connsiteX8" fmla="*/ 1810046 w 2119328"/>
              <a:gd name="connsiteY8" fmla="*/ 471892 h 633257"/>
              <a:gd name="connsiteX9" fmla="*/ 1877281 w 2119328"/>
              <a:gd name="connsiteY9" fmla="*/ 444998 h 633257"/>
              <a:gd name="connsiteX10" fmla="*/ 1971411 w 2119328"/>
              <a:gd name="connsiteY10" fmla="*/ 377763 h 633257"/>
              <a:gd name="connsiteX11" fmla="*/ 2065540 w 2119328"/>
              <a:gd name="connsiteY11" fmla="*/ 270186 h 633257"/>
              <a:gd name="connsiteX12" fmla="*/ 2119328 w 2119328"/>
              <a:gd name="connsiteY12" fmla="*/ 216398 h 633257"/>
              <a:gd name="connsiteX13" fmla="*/ 774622 w 2119328"/>
              <a:gd name="connsiteY13" fmla="*/ 189504 h 633257"/>
              <a:gd name="connsiteX14" fmla="*/ 48481 w 2119328"/>
              <a:gd name="connsiteY14" fmla="*/ 216398 h 633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19328" h="633257">
                <a:moveTo>
                  <a:pt x="48481" y="216398"/>
                </a:moveTo>
                <a:cubicBezTo>
                  <a:pt x="-68060" y="234327"/>
                  <a:pt x="60155" y="273163"/>
                  <a:pt x="75375" y="297080"/>
                </a:cubicBezTo>
                <a:cubicBezTo>
                  <a:pt x="102674" y="339979"/>
                  <a:pt x="288892" y="483703"/>
                  <a:pt x="290528" y="485339"/>
                </a:cubicBezTo>
                <a:cubicBezTo>
                  <a:pt x="348415" y="543226"/>
                  <a:pt x="376514" y="578694"/>
                  <a:pt x="451893" y="619810"/>
                </a:cubicBezTo>
                <a:cubicBezTo>
                  <a:pt x="468118" y="628660"/>
                  <a:pt x="487752" y="628775"/>
                  <a:pt x="505681" y="633257"/>
                </a:cubicBezTo>
                <a:cubicBezTo>
                  <a:pt x="864269" y="624292"/>
                  <a:pt x="1223161" y="623630"/>
                  <a:pt x="1581446" y="606363"/>
                </a:cubicBezTo>
                <a:cubicBezTo>
                  <a:pt x="1597589" y="605585"/>
                  <a:pt x="1607755" y="587487"/>
                  <a:pt x="1621787" y="579469"/>
                </a:cubicBezTo>
                <a:cubicBezTo>
                  <a:pt x="1639191" y="569524"/>
                  <a:pt x="1658171" y="562520"/>
                  <a:pt x="1675575" y="552575"/>
                </a:cubicBezTo>
                <a:cubicBezTo>
                  <a:pt x="1720961" y="526640"/>
                  <a:pt x="1761512" y="491306"/>
                  <a:pt x="1810046" y="471892"/>
                </a:cubicBezTo>
                <a:cubicBezTo>
                  <a:pt x="1832458" y="462927"/>
                  <a:pt x="1855691" y="455793"/>
                  <a:pt x="1877281" y="444998"/>
                </a:cubicBezTo>
                <a:cubicBezTo>
                  <a:pt x="1893805" y="436736"/>
                  <a:pt x="1963582" y="384722"/>
                  <a:pt x="1971411" y="377763"/>
                </a:cubicBezTo>
                <a:cubicBezTo>
                  <a:pt x="2123274" y="242774"/>
                  <a:pt x="1983740" y="365619"/>
                  <a:pt x="2065540" y="270186"/>
                </a:cubicBezTo>
                <a:cubicBezTo>
                  <a:pt x="2082041" y="250934"/>
                  <a:pt x="2101399" y="234327"/>
                  <a:pt x="2119328" y="216398"/>
                </a:cubicBezTo>
                <a:cubicBezTo>
                  <a:pt x="1965589" y="-244818"/>
                  <a:pt x="2118728" y="171934"/>
                  <a:pt x="774622" y="189504"/>
                </a:cubicBezTo>
                <a:cubicBezTo>
                  <a:pt x="43999" y="199055"/>
                  <a:pt x="165022" y="198469"/>
                  <a:pt x="48481" y="216398"/>
                </a:cubicBezTo>
                <a:close/>
              </a:path>
            </a:pathLst>
          </a:cu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0" name="Rectangle 19">
            <a:extLst>
              <a:ext uri="{FF2B5EF4-FFF2-40B4-BE49-F238E27FC236}">
                <a16:creationId xmlns:a16="http://schemas.microsoft.com/office/drawing/2014/main" id="{2E5B13E7-770B-4211-A497-3B515F99EE84}"/>
              </a:ext>
            </a:extLst>
          </p:cNvPr>
          <p:cNvSpPr/>
          <p:nvPr/>
        </p:nvSpPr>
        <p:spPr>
          <a:xfrm>
            <a:off x="478244" y="2667742"/>
            <a:ext cx="2704420" cy="673271"/>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1" name="Freeform: Shape 20">
            <a:extLst>
              <a:ext uri="{FF2B5EF4-FFF2-40B4-BE49-F238E27FC236}">
                <a16:creationId xmlns:a16="http://schemas.microsoft.com/office/drawing/2014/main" id="{ED3785DF-172B-4E8E-8F97-55F6C9F6952B}"/>
              </a:ext>
            </a:extLst>
          </p:cNvPr>
          <p:cNvSpPr/>
          <p:nvPr/>
        </p:nvSpPr>
        <p:spPr>
          <a:xfrm flipV="1">
            <a:off x="513035" y="2659008"/>
            <a:ext cx="2669443" cy="45719"/>
          </a:xfrm>
          <a:custGeom>
            <a:avLst/>
            <a:gdLst>
              <a:gd name="connsiteX0" fmla="*/ 0 w 2209800"/>
              <a:gd name="connsiteY0" fmla="*/ 55418 h 103909"/>
              <a:gd name="connsiteX1" fmla="*/ 41564 w 2209800"/>
              <a:gd name="connsiteY1" fmla="*/ 62346 h 103909"/>
              <a:gd name="connsiteX2" fmla="*/ 103909 w 2209800"/>
              <a:gd name="connsiteY2" fmla="*/ 69273 h 103909"/>
              <a:gd name="connsiteX3" fmla="*/ 173182 w 2209800"/>
              <a:gd name="connsiteY3" fmla="*/ 90055 h 103909"/>
              <a:gd name="connsiteX4" fmla="*/ 193964 w 2209800"/>
              <a:gd name="connsiteY4" fmla="*/ 103909 h 103909"/>
              <a:gd name="connsiteX5" fmla="*/ 249382 w 2209800"/>
              <a:gd name="connsiteY5" fmla="*/ 96982 h 103909"/>
              <a:gd name="connsiteX6" fmla="*/ 277091 w 2209800"/>
              <a:gd name="connsiteY6" fmla="*/ 90055 h 103909"/>
              <a:gd name="connsiteX7" fmla="*/ 408709 w 2209800"/>
              <a:gd name="connsiteY7" fmla="*/ 83127 h 103909"/>
              <a:gd name="connsiteX8" fmla="*/ 443345 w 2209800"/>
              <a:gd name="connsiteY8" fmla="*/ 76200 h 103909"/>
              <a:gd name="connsiteX9" fmla="*/ 491836 w 2209800"/>
              <a:gd name="connsiteY9" fmla="*/ 34636 h 103909"/>
              <a:gd name="connsiteX10" fmla="*/ 512618 w 2209800"/>
              <a:gd name="connsiteY10" fmla="*/ 27709 h 103909"/>
              <a:gd name="connsiteX11" fmla="*/ 574964 w 2209800"/>
              <a:gd name="connsiteY11" fmla="*/ 13855 h 103909"/>
              <a:gd name="connsiteX12" fmla="*/ 651164 w 2209800"/>
              <a:gd name="connsiteY12" fmla="*/ 20782 h 103909"/>
              <a:gd name="connsiteX13" fmla="*/ 685800 w 2209800"/>
              <a:gd name="connsiteY13" fmla="*/ 34636 h 103909"/>
              <a:gd name="connsiteX14" fmla="*/ 713509 w 2209800"/>
              <a:gd name="connsiteY14" fmla="*/ 41564 h 103909"/>
              <a:gd name="connsiteX15" fmla="*/ 817418 w 2209800"/>
              <a:gd name="connsiteY15" fmla="*/ 62346 h 103909"/>
              <a:gd name="connsiteX16" fmla="*/ 838200 w 2209800"/>
              <a:gd name="connsiteY16" fmla="*/ 48491 h 103909"/>
              <a:gd name="connsiteX17" fmla="*/ 865909 w 2209800"/>
              <a:gd name="connsiteY17" fmla="*/ 27709 h 103909"/>
              <a:gd name="connsiteX18" fmla="*/ 914400 w 2209800"/>
              <a:gd name="connsiteY18" fmla="*/ 6927 h 103909"/>
              <a:gd name="connsiteX19" fmla="*/ 942109 w 2209800"/>
              <a:gd name="connsiteY19" fmla="*/ 0 h 103909"/>
              <a:gd name="connsiteX20" fmla="*/ 1177636 w 2209800"/>
              <a:gd name="connsiteY20" fmla="*/ 6927 h 103909"/>
              <a:gd name="connsiteX21" fmla="*/ 1198418 w 2209800"/>
              <a:gd name="connsiteY21" fmla="*/ 13855 h 103909"/>
              <a:gd name="connsiteX22" fmla="*/ 1260764 w 2209800"/>
              <a:gd name="connsiteY22" fmla="*/ 20782 h 103909"/>
              <a:gd name="connsiteX23" fmla="*/ 1406236 w 2209800"/>
              <a:gd name="connsiteY23" fmla="*/ 20782 h 103909"/>
              <a:gd name="connsiteX24" fmla="*/ 1461654 w 2209800"/>
              <a:gd name="connsiteY24" fmla="*/ 27709 h 103909"/>
              <a:gd name="connsiteX25" fmla="*/ 1475509 w 2209800"/>
              <a:gd name="connsiteY25" fmla="*/ 48491 h 103909"/>
              <a:gd name="connsiteX26" fmla="*/ 1496291 w 2209800"/>
              <a:gd name="connsiteY26" fmla="*/ 83127 h 103909"/>
              <a:gd name="connsiteX27" fmla="*/ 1717964 w 2209800"/>
              <a:gd name="connsiteY27" fmla="*/ 69273 h 103909"/>
              <a:gd name="connsiteX28" fmla="*/ 1752600 w 2209800"/>
              <a:gd name="connsiteY28" fmla="*/ 62346 h 103909"/>
              <a:gd name="connsiteX29" fmla="*/ 1773382 w 2209800"/>
              <a:gd name="connsiteY29" fmla="*/ 48491 h 103909"/>
              <a:gd name="connsiteX30" fmla="*/ 1891145 w 2209800"/>
              <a:gd name="connsiteY30" fmla="*/ 55418 h 103909"/>
              <a:gd name="connsiteX31" fmla="*/ 1974273 w 2209800"/>
              <a:gd name="connsiteY31" fmla="*/ 62346 h 103909"/>
              <a:gd name="connsiteX32" fmla="*/ 2001982 w 2209800"/>
              <a:gd name="connsiteY32" fmla="*/ 41564 h 103909"/>
              <a:gd name="connsiteX33" fmla="*/ 2022764 w 2209800"/>
              <a:gd name="connsiteY33" fmla="*/ 27709 h 103909"/>
              <a:gd name="connsiteX34" fmla="*/ 2078182 w 2209800"/>
              <a:gd name="connsiteY34" fmla="*/ 20782 h 103909"/>
              <a:gd name="connsiteX35" fmla="*/ 2119745 w 2209800"/>
              <a:gd name="connsiteY35" fmla="*/ 13855 h 103909"/>
              <a:gd name="connsiteX36" fmla="*/ 2189018 w 2209800"/>
              <a:gd name="connsiteY36" fmla="*/ 34636 h 103909"/>
              <a:gd name="connsiteX37" fmla="*/ 2209800 w 2209800"/>
              <a:gd name="connsiteY37" fmla="*/ 41564 h 103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209800" h="103909">
                <a:moveTo>
                  <a:pt x="0" y="55418"/>
                </a:moveTo>
                <a:cubicBezTo>
                  <a:pt x="13855" y="57727"/>
                  <a:pt x="27641" y="60490"/>
                  <a:pt x="41564" y="62346"/>
                </a:cubicBezTo>
                <a:cubicBezTo>
                  <a:pt x="62290" y="65110"/>
                  <a:pt x="83243" y="66094"/>
                  <a:pt x="103909" y="69273"/>
                </a:cubicBezTo>
                <a:cubicBezTo>
                  <a:pt x="119320" y="71644"/>
                  <a:pt x="163183" y="85611"/>
                  <a:pt x="173182" y="90055"/>
                </a:cubicBezTo>
                <a:cubicBezTo>
                  <a:pt x="180790" y="93436"/>
                  <a:pt x="187037" y="99291"/>
                  <a:pt x="193964" y="103909"/>
                </a:cubicBezTo>
                <a:cubicBezTo>
                  <a:pt x="212437" y="101600"/>
                  <a:pt x="231019" y="100042"/>
                  <a:pt x="249382" y="96982"/>
                </a:cubicBezTo>
                <a:cubicBezTo>
                  <a:pt x="258773" y="95417"/>
                  <a:pt x="267606" y="90880"/>
                  <a:pt x="277091" y="90055"/>
                </a:cubicBezTo>
                <a:cubicBezTo>
                  <a:pt x="320859" y="86249"/>
                  <a:pt x="364836" y="85436"/>
                  <a:pt x="408709" y="83127"/>
                </a:cubicBezTo>
                <a:cubicBezTo>
                  <a:pt x="420254" y="80818"/>
                  <a:pt x="432586" y="80982"/>
                  <a:pt x="443345" y="76200"/>
                </a:cubicBezTo>
                <a:cubicBezTo>
                  <a:pt x="481184" y="59382"/>
                  <a:pt x="460944" y="55230"/>
                  <a:pt x="491836" y="34636"/>
                </a:cubicBezTo>
                <a:cubicBezTo>
                  <a:pt x="497912" y="30586"/>
                  <a:pt x="505597" y="29715"/>
                  <a:pt x="512618" y="27709"/>
                </a:cubicBezTo>
                <a:cubicBezTo>
                  <a:pt x="535446" y="21187"/>
                  <a:pt x="551154" y="18617"/>
                  <a:pt x="574964" y="13855"/>
                </a:cubicBezTo>
                <a:cubicBezTo>
                  <a:pt x="600364" y="16164"/>
                  <a:pt x="626096" y="16082"/>
                  <a:pt x="651164" y="20782"/>
                </a:cubicBezTo>
                <a:cubicBezTo>
                  <a:pt x="663386" y="23073"/>
                  <a:pt x="674003" y="30704"/>
                  <a:pt x="685800" y="34636"/>
                </a:cubicBezTo>
                <a:cubicBezTo>
                  <a:pt x="694832" y="37647"/>
                  <a:pt x="704273" y="39255"/>
                  <a:pt x="713509" y="41564"/>
                </a:cubicBezTo>
                <a:cubicBezTo>
                  <a:pt x="772471" y="80871"/>
                  <a:pt x="738524" y="71112"/>
                  <a:pt x="817418" y="62346"/>
                </a:cubicBezTo>
                <a:cubicBezTo>
                  <a:pt x="824345" y="57728"/>
                  <a:pt x="831425" y="53330"/>
                  <a:pt x="838200" y="48491"/>
                </a:cubicBezTo>
                <a:cubicBezTo>
                  <a:pt x="847595" y="41780"/>
                  <a:pt x="856118" y="33828"/>
                  <a:pt x="865909" y="27709"/>
                </a:cubicBezTo>
                <a:cubicBezTo>
                  <a:pt x="881460" y="17990"/>
                  <a:pt x="897037" y="11888"/>
                  <a:pt x="914400" y="6927"/>
                </a:cubicBezTo>
                <a:cubicBezTo>
                  <a:pt x="923554" y="4311"/>
                  <a:pt x="932873" y="2309"/>
                  <a:pt x="942109" y="0"/>
                </a:cubicBezTo>
                <a:cubicBezTo>
                  <a:pt x="1020618" y="2309"/>
                  <a:pt x="1099208" y="2687"/>
                  <a:pt x="1177636" y="6927"/>
                </a:cubicBezTo>
                <a:cubicBezTo>
                  <a:pt x="1184927" y="7321"/>
                  <a:pt x="1191215" y="12655"/>
                  <a:pt x="1198418" y="13855"/>
                </a:cubicBezTo>
                <a:cubicBezTo>
                  <a:pt x="1219043" y="17293"/>
                  <a:pt x="1239982" y="18473"/>
                  <a:pt x="1260764" y="20782"/>
                </a:cubicBezTo>
                <a:cubicBezTo>
                  <a:pt x="1324895" y="42159"/>
                  <a:pt x="1252259" y="20782"/>
                  <a:pt x="1406236" y="20782"/>
                </a:cubicBezTo>
                <a:cubicBezTo>
                  <a:pt x="1424852" y="20782"/>
                  <a:pt x="1443181" y="25400"/>
                  <a:pt x="1461654" y="27709"/>
                </a:cubicBezTo>
                <a:cubicBezTo>
                  <a:pt x="1466272" y="34636"/>
                  <a:pt x="1471096" y="41431"/>
                  <a:pt x="1475509" y="48491"/>
                </a:cubicBezTo>
                <a:cubicBezTo>
                  <a:pt x="1482645" y="59908"/>
                  <a:pt x="1483044" y="80718"/>
                  <a:pt x="1496291" y="83127"/>
                </a:cubicBezTo>
                <a:cubicBezTo>
                  <a:pt x="1511470" y="85887"/>
                  <a:pt x="1684503" y="71847"/>
                  <a:pt x="1717964" y="69273"/>
                </a:cubicBezTo>
                <a:cubicBezTo>
                  <a:pt x="1729509" y="66964"/>
                  <a:pt x="1741576" y="66480"/>
                  <a:pt x="1752600" y="62346"/>
                </a:cubicBezTo>
                <a:cubicBezTo>
                  <a:pt x="1760396" y="59423"/>
                  <a:pt x="1765067" y="48907"/>
                  <a:pt x="1773382" y="48491"/>
                </a:cubicBezTo>
                <a:lnTo>
                  <a:pt x="1891145" y="55418"/>
                </a:lnTo>
                <a:cubicBezTo>
                  <a:pt x="1923652" y="77090"/>
                  <a:pt x="1917900" y="79691"/>
                  <a:pt x="1974273" y="62346"/>
                </a:cubicBezTo>
                <a:cubicBezTo>
                  <a:pt x="1985308" y="58951"/>
                  <a:pt x="1992587" y="48275"/>
                  <a:pt x="2001982" y="41564"/>
                </a:cubicBezTo>
                <a:cubicBezTo>
                  <a:pt x="2008757" y="36725"/>
                  <a:pt x="2014732" y="29900"/>
                  <a:pt x="2022764" y="27709"/>
                </a:cubicBezTo>
                <a:cubicBezTo>
                  <a:pt x="2040724" y="22811"/>
                  <a:pt x="2059753" y="23415"/>
                  <a:pt x="2078182" y="20782"/>
                </a:cubicBezTo>
                <a:cubicBezTo>
                  <a:pt x="2092086" y="18796"/>
                  <a:pt x="2105891" y="16164"/>
                  <a:pt x="2119745" y="13855"/>
                </a:cubicBezTo>
                <a:cubicBezTo>
                  <a:pt x="2207925" y="26452"/>
                  <a:pt x="2138615" y="9435"/>
                  <a:pt x="2189018" y="34636"/>
                </a:cubicBezTo>
                <a:cubicBezTo>
                  <a:pt x="2195549" y="37902"/>
                  <a:pt x="2209800" y="41564"/>
                  <a:pt x="2209800" y="41564"/>
                </a:cubicBezTo>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2" name="Freeform: Shape 21">
            <a:extLst>
              <a:ext uri="{FF2B5EF4-FFF2-40B4-BE49-F238E27FC236}">
                <a16:creationId xmlns:a16="http://schemas.microsoft.com/office/drawing/2014/main" id="{6405B918-40B5-41FA-B58E-69139AA1C56B}"/>
              </a:ext>
            </a:extLst>
          </p:cNvPr>
          <p:cNvSpPr/>
          <p:nvPr/>
        </p:nvSpPr>
        <p:spPr>
          <a:xfrm flipV="1">
            <a:off x="489511" y="2641554"/>
            <a:ext cx="2659648" cy="45719"/>
          </a:xfrm>
          <a:custGeom>
            <a:avLst/>
            <a:gdLst>
              <a:gd name="connsiteX0" fmla="*/ 0 w 2209800"/>
              <a:gd name="connsiteY0" fmla="*/ 55418 h 103909"/>
              <a:gd name="connsiteX1" fmla="*/ 41564 w 2209800"/>
              <a:gd name="connsiteY1" fmla="*/ 62346 h 103909"/>
              <a:gd name="connsiteX2" fmla="*/ 103909 w 2209800"/>
              <a:gd name="connsiteY2" fmla="*/ 69273 h 103909"/>
              <a:gd name="connsiteX3" fmla="*/ 173182 w 2209800"/>
              <a:gd name="connsiteY3" fmla="*/ 90055 h 103909"/>
              <a:gd name="connsiteX4" fmla="*/ 193964 w 2209800"/>
              <a:gd name="connsiteY4" fmla="*/ 103909 h 103909"/>
              <a:gd name="connsiteX5" fmla="*/ 249382 w 2209800"/>
              <a:gd name="connsiteY5" fmla="*/ 96982 h 103909"/>
              <a:gd name="connsiteX6" fmla="*/ 277091 w 2209800"/>
              <a:gd name="connsiteY6" fmla="*/ 90055 h 103909"/>
              <a:gd name="connsiteX7" fmla="*/ 408709 w 2209800"/>
              <a:gd name="connsiteY7" fmla="*/ 83127 h 103909"/>
              <a:gd name="connsiteX8" fmla="*/ 443345 w 2209800"/>
              <a:gd name="connsiteY8" fmla="*/ 76200 h 103909"/>
              <a:gd name="connsiteX9" fmla="*/ 491836 w 2209800"/>
              <a:gd name="connsiteY9" fmla="*/ 34636 h 103909"/>
              <a:gd name="connsiteX10" fmla="*/ 512618 w 2209800"/>
              <a:gd name="connsiteY10" fmla="*/ 27709 h 103909"/>
              <a:gd name="connsiteX11" fmla="*/ 574964 w 2209800"/>
              <a:gd name="connsiteY11" fmla="*/ 13855 h 103909"/>
              <a:gd name="connsiteX12" fmla="*/ 651164 w 2209800"/>
              <a:gd name="connsiteY12" fmla="*/ 20782 h 103909"/>
              <a:gd name="connsiteX13" fmla="*/ 685800 w 2209800"/>
              <a:gd name="connsiteY13" fmla="*/ 34636 h 103909"/>
              <a:gd name="connsiteX14" fmla="*/ 713509 w 2209800"/>
              <a:gd name="connsiteY14" fmla="*/ 41564 h 103909"/>
              <a:gd name="connsiteX15" fmla="*/ 817418 w 2209800"/>
              <a:gd name="connsiteY15" fmla="*/ 62346 h 103909"/>
              <a:gd name="connsiteX16" fmla="*/ 838200 w 2209800"/>
              <a:gd name="connsiteY16" fmla="*/ 48491 h 103909"/>
              <a:gd name="connsiteX17" fmla="*/ 865909 w 2209800"/>
              <a:gd name="connsiteY17" fmla="*/ 27709 h 103909"/>
              <a:gd name="connsiteX18" fmla="*/ 914400 w 2209800"/>
              <a:gd name="connsiteY18" fmla="*/ 6927 h 103909"/>
              <a:gd name="connsiteX19" fmla="*/ 942109 w 2209800"/>
              <a:gd name="connsiteY19" fmla="*/ 0 h 103909"/>
              <a:gd name="connsiteX20" fmla="*/ 1177636 w 2209800"/>
              <a:gd name="connsiteY20" fmla="*/ 6927 h 103909"/>
              <a:gd name="connsiteX21" fmla="*/ 1198418 w 2209800"/>
              <a:gd name="connsiteY21" fmla="*/ 13855 h 103909"/>
              <a:gd name="connsiteX22" fmla="*/ 1260764 w 2209800"/>
              <a:gd name="connsiteY22" fmla="*/ 20782 h 103909"/>
              <a:gd name="connsiteX23" fmla="*/ 1406236 w 2209800"/>
              <a:gd name="connsiteY23" fmla="*/ 20782 h 103909"/>
              <a:gd name="connsiteX24" fmla="*/ 1461654 w 2209800"/>
              <a:gd name="connsiteY24" fmla="*/ 27709 h 103909"/>
              <a:gd name="connsiteX25" fmla="*/ 1475509 w 2209800"/>
              <a:gd name="connsiteY25" fmla="*/ 48491 h 103909"/>
              <a:gd name="connsiteX26" fmla="*/ 1496291 w 2209800"/>
              <a:gd name="connsiteY26" fmla="*/ 83127 h 103909"/>
              <a:gd name="connsiteX27" fmla="*/ 1717964 w 2209800"/>
              <a:gd name="connsiteY27" fmla="*/ 69273 h 103909"/>
              <a:gd name="connsiteX28" fmla="*/ 1752600 w 2209800"/>
              <a:gd name="connsiteY28" fmla="*/ 62346 h 103909"/>
              <a:gd name="connsiteX29" fmla="*/ 1773382 w 2209800"/>
              <a:gd name="connsiteY29" fmla="*/ 48491 h 103909"/>
              <a:gd name="connsiteX30" fmla="*/ 1891145 w 2209800"/>
              <a:gd name="connsiteY30" fmla="*/ 55418 h 103909"/>
              <a:gd name="connsiteX31" fmla="*/ 1974273 w 2209800"/>
              <a:gd name="connsiteY31" fmla="*/ 62346 h 103909"/>
              <a:gd name="connsiteX32" fmla="*/ 2001982 w 2209800"/>
              <a:gd name="connsiteY32" fmla="*/ 41564 h 103909"/>
              <a:gd name="connsiteX33" fmla="*/ 2022764 w 2209800"/>
              <a:gd name="connsiteY33" fmla="*/ 27709 h 103909"/>
              <a:gd name="connsiteX34" fmla="*/ 2078182 w 2209800"/>
              <a:gd name="connsiteY34" fmla="*/ 20782 h 103909"/>
              <a:gd name="connsiteX35" fmla="*/ 2119745 w 2209800"/>
              <a:gd name="connsiteY35" fmla="*/ 13855 h 103909"/>
              <a:gd name="connsiteX36" fmla="*/ 2189018 w 2209800"/>
              <a:gd name="connsiteY36" fmla="*/ 34636 h 103909"/>
              <a:gd name="connsiteX37" fmla="*/ 2209800 w 2209800"/>
              <a:gd name="connsiteY37" fmla="*/ 41564 h 103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209800" h="103909">
                <a:moveTo>
                  <a:pt x="0" y="55418"/>
                </a:moveTo>
                <a:cubicBezTo>
                  <a:pt x="13855" y="57727"/>
                  <a:pt x="27641" y="60490"/>
                  <a:pt x="41564" y="62346"/>
                </a:cubicBezTo>
                <a:cubicBezTo>
                  <a:pt x="62290" y="65110"/>
                  <a:pt x="83243" y="66094"/>
                  <a:pt x="103909" y="69273"/>
                </a:cubicBezTo>
                <a:cubicBezTo>
                  <a:pt x="119320" y="71644"/>
                  <a:pt x="163183" y="85611"/>
                  <a:pt x="173182" y="90055"/>
                </a:cubicBezTo>
                <a:cubicBezTo>
                  <a:pt x="180790" y="93436"/>
                  <a:pt x="187037" y="99291"/>
                  <a:pt x="193964" y="103909"/>
                </a:cubicBezTo>
                <a:cubicBezTo>
                  <a:pt x="212437" y="101600"/>
                  <a:pt x="231019" y="100042"/>
                  <a:pt x="249382" y="96982"/>
                </a:cubicBezTo>
                <a:cubicBezTo>
                  <a:pt x="258773" y="95417"/>
                  <a:pt x="267606" y="90880"/>
                  <a:pt x="277091" y="90055"/>
                </a:cubicBezTo>
                <a:cubicBezTo>
                  <a:pt x="320859" y="86249"/>
                  <a:pt x="364836" y="85436"/>
                  <a:pt x="408709" y="83127"/>
                </a:cubicBezTo>
                <a:cubicBezTo>
                  <a:pt x="420254" y="80818"/>
                  <a:pt x="432586" y="80982"/>
                  <a:pt x="443345" y="76200"/>
                </a:cubicBezTo>
                <a:cubicBezTo>
                  <a:pt x="481184" y="59382"/>
                  <a:pt x="460944" y="55230"/>
                  <a:pt x="491836" y="34636"/>
                </a:cubicBezTo>
                <a:cubicBezTo>
                  <a:pt x="497912" y="30586"/>
                  <a:pt x="505597" y="29715"/>
                  <a:pt x="512618" y="27709"/>
                </a:cubicBezTo>
                <a:cubicBezTo>
                  <a:pt x="535446" y="21187"/>
                  <a:pt x="551154" y="18617"/>
                  <a:pt x="574964" y="13855"/>
                </a:cubicBezTo>
                <a:cubicBezTo>
                  <a:pt x="600364" y="16164"/>
                  <a:pt x="626096" y="16082"/>
                  <a:pt x="651164" y="20782"/>
                </a:cubicBezTo>
                <a:cubicBezTo>
                  <a:pt x="663386" y="23073"/>
                  <a:pt x="674003" y="30704"/>
                  <a:pt x="685800" y="34636"/>
                </a:cubicBezTo>
                <a:cubicBezTo>
                  <a:pt x="694832" y="37647"/>
                  <a:pt x="704273" y="39255"/>
                  <a:pt x="713509" y="41564"/>
                </a:cubicBezTo>
                <a:cubicBezTo>
                  <a:pt x="772471" y="80871"/>
                  <a:pt x="738524" y="71112"/>
                  <a:pt x="817418" y="62346"/>
                </a:cubicBezTo>
                <a:cubicBezTo>
                  <a:pt x="824345" y="57728"/>
                  <a:pt x="831425" y="53330"/>
                  <a:pt x="838200" y="48491"/>
                </a:cubicBezTo>
                <a:cubicBezTo>
                  <a:pt x="847595" y="41780"/>
                  <a:pt x="856118" y="33828"/>
                  <a:pt x="865909" y="27709"/>
                </a:cubicBezTo>
                <a:cubicBezTo>
                  <a:pt x="881460" y="17990"/>
                  <a:pt x="897037" y="11888"/>
                  <a:pt x="914400" y="6927"/>
                </a:cubicBezTo>
                <a:cubicBezTo>
                  <a:pt x="923554" y="4311"/>
                  <a:pt x="932873" y="2309"/>
                  <a:pt x="942109" y="0"/>
                </a:cubicBezTo>
                <a:cubicBezTo>
                  <a:pt x="1020618" y="2309"/>
                  <a:pt x="1099208" y="2687"/>
                  <a:pt x="1177636" y="6927"/>
                </a:cubicBezTo>
                <a:cubicBezTo>
                  <a:pt x="1184927" y="7321"/>
                  <a:pt x="1191215" y="12655"/>
                  <a:pt x="1198418" y="13855"/>
                </a:cubicBezTo>
                <a:cubicBezTo>
                  <a:pt x="1219043" y="17293"/>
                  <a:pt x="1239982" y="18473"/>
                  <a:pt x="1260764" y="20782"/>
                </a:cubicBezTo>
                <a:cubicBezTo>
                  <a:pt x="1324895" y="42159"/>
                  <a:pt x="1252259" y="20782"/>
                  <a:pt x="1406236" y="20782"/>
                </a:cubicBezTo>
                <a:cubicBezTo>
                  <a:pt x="1424852" y="20782"/>
                  <a:pt x="1443181" y="25400"/>
                  <a:pt x="1461654" y="27709"/>
                </a:cubicBezTo>
                <a:cubicBezTo>
                  <a:pt x="1466272" y="34636"/>
                  <a:pt x="1471096" y="41431"/>
                  <a:pt x="1475509" y="48491"/>
                </a:cubicBezTo>
                <a:cubicBezTo>
                  <a:pt x="1482645" y="59908"/>
                  <a:pt x="1483044" y="80718"/>
                  <a:pt x="1496291" y="83127"/>
                </a:cubicBezTo>
                <a:cubicBezTo>
                  <a:pt x="1511470" y="85887"/>
                  <a:pt x="1684503" y="71847"/>
                  <a:pt x="1717964" y="69273"/>
                </a:cubicBezTo>
                <a:cubicBezTo>
                  <a:pt x="1729509" y="66964"/>
                  <a:pt x="1741576" y="66480"/>
                  <a:pt x="1752600" y="62346"/>
                </a:cubicBezTo>
                <a:cubicBezTo>
                  <a:pt x="1760396" y="59423"/>
                  <a:pt x="1765067" y="48907"/>
                  <a:pt x="1773382" y="48491"/>
                </a:cubicBezTo>
                <a:lnTo>
                  <a:pt x="1891145" y="55418"/>
                </a:lnTo>
                <a:cubicBezTo>
                  <a:pt x="1923652" y="77090"/>
                  <a:pt x="1917900" y="79691"/>
                  <a:pt x="1974273" y="62346"/>
                </a:cubicBezTo>
                <a:cubicBezTo>
                  <a:pt x="1985308" y="58951"/>
                  <a:pt x="1992587" y="48275"/>
                  <a:pt x="2001982" y="41564"/>
                </a:cubicBezTo>
                <a:cubicBezTo>
                  <a:pt x="2008757" y="36725"/>
                  <a:pt x="2014732" y="29900"/>
                  <a:pt x="2022764" y="27709"/>
                </a:cubicBezTo>
                <a:cubicBezTo>
                  <a:pt x="2040724" y="22811"/>
                  <a:pt x="2059753" y="23415"/>
                  <a:pt x="2078182" y="20782"/>
                </a:cubicBezTo>
                <a:cubicBezTo>
                  <a:pt x="2092086" y="18796"/>
                  <a:pt x="2105891" y="16164"/>
                  <a:pt x="2119745" y="13855"/>
                </a:cubicBezTo>
                <a:cubicBezTo>
                  <a:pt x="2207925" y="26452"/>
                  <a:pt x="2138615" y="9435"/>
                  <a:pt x="2189018" y="34636"/>
                </a:cubicBezTo>
                <a:cubicBezTo>
                  <a:pt x="2195549" y="37902"/>
                  <a:pt x="2209800" y="41564"/>
                  <a:pt x="2209800" y="41564"/>
                </a:cubicBezTo>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3" name="Freeform: Shape 22">
            <a:extLst>
              <a:ext uri="{FF2B5EF4-FFF2-40B4-BE49-F238E27FC236}">
                <a16:creationId xmlns:a16="http://schemas.microsoft.com/office/drawing/2014/main" id="{B2A40DFE-19AC-4753-8D3F-E12A8B106FF5}"/>
              </a:ext>
            </a:extLst>
          </p:cNvPr>
          <p:cNvSpPr/>
          <p:nvPr/>
        </p:nvSpPr>
        <p:spPr>
          <a:xfrm flipV="1">
            <a:off x="923422" y="2630080"/>
            <a:ext cx="2030290" cy="45719"/>
          </a:xfrm>
          <a:custGeom>
            <a:avLst/>
            <a:gdLst>
              <a:gd name="connsiteX0" fmla="*/ 0 w 2209800"/>
              <a:gd name="connsiteY0" fmla="*/ 55418 h 103909"/>
              <a:gd name="connsiteX1" fmla="*/ 41564 w 2209800"/>
              <a:gd name="connsiteY1" fmla="*/ 62346 h 103909"/>
              <a:gd name="connsiteX2" fmla="*/ 103909 w 2209800"/>
              <a:gd name="connsiteY2" fmla="*/ 69273 h 103909"/>
              <a:gd name="connsiteX3" fmla="*/ 173182 w 2209800"/>
              <a:gd name="connsiteY3" fmla="*/ 90055 h 103909"/>
              <a:gd name="connsiteX4" fmla="*/ 193964 w 2209800"/>
              <a:gd name="connsiteY4" fmla="*/ 103909 h 103909"/>
              <a:gd name="connsiteX5" fmla="*/ 249382 w 2209800"/>
              <a:gd name="connsiteY5" fmla="*/ 96982 h 103909"/>
              <a:gd name="connsiteX6" fmla="*/ 277091 w 2209800"/>
              <a:gd name="connsiteY6" fmla="*/ 90055 h 103909"/>
              <a:gd name="connsiteX7" fmla="*/ 408709 w 2209800"/>
              <a:gd name="connsiteY7" fmla="*/ 83127 h 103909"/>
              <a:gd name="connsiteX8" fmla="*/ 443345 w 2209800"/>
              <a:gd name="connsiteY8" fmla="*/ 76200 h 103909"/>
              <a:gd name="connsiteX9" fmla="*/ 491836 w 2209800"/>
              <a:gd name="connsiteY9" fmla="*/ 34636 h 103909"/>
              <a:gd name="connsiteX10" fmla="*/ 512618 w 2209800"/>
              <a:gd name="connsiteY10" fmla="*/ 27709 h 103909"/>
              <a:gd name="connsiteX11" fmla="*/ 574964 w 2209800"/>
              <a:gd name="connsiteY11" fmla="*/ 13855 h 103909"/>
              <a:gd name="connsiteX12" fmla="*/ 651164 w 2209800"/>
              <a:gd name="connsiteY12" fmla="*/ 20782 h 103909"/>
              <a:gd name="connsiteX13" fmla="*/ 685800 w 2209800"/>
              <a:gd name="connsiteY13" fmla="*/ 34636 h 103909"/>
              <a:gd name="connsiteX14" fmla="*/ 713509 w 2209800"/>
              <a:gd name="connsiteY14" fmla="*/ 41564 h 103909"/>
              <a:gd name="connsiteX15" fmla="*/ 817418 w 2209800"/>
              <a:gd name="connsiteY15" fmla="*/ 62346 h 103909"/>
              <a:gd name="connsiteX16" fmla="*/ 838200 w 2209800"/>
              <a:gd name="connsiteY16" fmla="*/ 48491 h 103909"/>
              <a:gd name="connsiteX17" fmla="*/ 865909 w 2209800"/>
              <a:gd name="connsiteY17" fmla="*/ 27709 h 103909"/>
              <a:gd name="connsiteX18" fmla="*/ 914400 w 2209800"/>
              <a:gd name="connsiteY18" fmla="*/ 6927 h 103909"/>
              <a:gd name="connsiteX19" fmla="*/ 942109 w 2209800"/>
              <a:gd name="connsiteY19" fmla="*/ 0 h 103909"/>
              <a:gd name="connsiteX20" fmla="*/ 1177636 w 2209800"/>
              <a:gd name="connsiteY20" fmla="*/ 6927 h 103909"/>
              <a:gd name="connsiteX21" fmla="*/ 1198418 w 2209800"/>
              <a:gd name="connsiteY21" fmla="*/ 13855 h 103909"/>
              <a:gd name="connsiteX22" fmla="*/ 1260764 w 2209800"/>
              <a:gd name="connsiteY22" fmla="*/ 20782 h 103909"/>
              <a:gd name="connsiteX23" fmla="*/ 1406236 w 2209800"/>
              <a:gd name="connsiteY23" fmla="*/ 20782 h 103909"/>
              <a:gd name="connsiteX24" fmla="*/ 1461654 w 2209800"/>
              <a:gd name="connsiteY24" fmla="*/ 27709 h 103909"/>
              <a:gd name="connsiteX25" fmla="*/ 1475509 w 2209800"/>
              <a:gd name="connsiteY25" fmla="*/ 48491 h 103909"/>
              <a:gd name="connsiteX26" fmla="*/ 1496291 w 2209800"/>
              <a:gd name="connsiteY26" fmla="*/ 83127 h 103909"/>
              <a:gd name="connsiteX27" fmla="*/ 1717964 w 2209800"/>
              <a:gd name="connsiteY27" fmla="*/ 69273 h 103909"/>
              <a:gd name="connsiteX28" fmla="*/ 1752600 w 2209800"/>
              <a:gd name="connsiteY28" fmla="*/ 62346 h 103909"/>
              <a:gd name="connsiteX29" fmla="*/ 1773382 w 2209800"/>
              <a:gd name="connsiteY29" fmla="*/ 48491 h 103909"/>
              <a:gd name="connsiteX30" fmla="*/ 1891145 w 2209800"/>
              <a:gd name="connsiteY30" fmla="*/ 55418 h 103909"/>
              <a:gd name="connsiteX31" fmla="*/ 1974273 w 2209800"/>
              <a:gd name="connsiteY31" fmla="*/ 62346 h 103909"/>
              <a:gd name="connsiteX32" fmla="*/ 2001982 w 2209800"/>
              <a:gd name="connsiteY32" fmla="*/ 41564 h 103909"/>
              <a:gd name="connsiteX33" fmla="*/ 2022764 w 2209800"/>
              <a:gd name="connsiteY33" fmla="*/ 27709 h 103909"/>
              <a:gd name="connsiteX34" fmla="*/ 2078182 w 2209800"/>
              <a:gd name="connsiteY34" fmla="*/ 20782 h 103909"/>
              <a:gd name="connsiteX35" fmla="*/ 2119745 w 2209800"/>
              <a:gd name="connsiteY35" fmla="*/ 13855 h 103909"/>
              <a:gd name="connsiteX36" fmla="*/ 2189018 w 2209800"/>
              <a:gd name="connsiteY36" fmla="*/ 34636 h 103909"/>
              <a:gd name="connsiteX37" fmla="*/ 2209800 w 2209800"/>
              <a:gd name="connsiteY37" fmla="*/ 41564 h 103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209800" h="103909">
                <a:moveTo>
                  <a:pt x="0" y="55418"/>
                </a:moveTo>
                <a:cubicBezTo>
                  <a:pt x="13855" y="57727"/>
                  <a:pt x="27641" y="60490"/>
                  <a:pt x="41564" y="62346"/>
                </a:cubicBezTo>
                <a:cubicBezTo>
                  <a:pt x="62290" y="65110"/>
                  <a:pt x="83243" y="66094"/>
                  <a:pt x="103909" y="69273"/>
                </a:cubicBezTo>
                <a:cubicBezTo>
                  <a:pt x="119320" y="71644"/>
                  <a:pt x="163183" y="85611"/>
                  <a:pt x="173182" y="90055"/>
                </a:cubicBezTo>
                <a:cubicBezTo>
                  <a:pt x="180790" y="93436"/>
                  <a:pt x="187037" y="99291"/>
                  <a:pt x="193964" y="103909"/>
                </a:cubicBezTo>
                <a:cubicBezTo>
                  <a:pt x="212437" y="101600"/>
                  <a:pt x="231019" y="100042"/>
                  <a:pt x="249382" y="96982"/>
                </a:cubicBezTo>
                <a:cubicBezTo>
                  <a:pt x="258773" y="95417"/>
                  <a:pt x="267606" y="90880"/>
                  <a:pt x="277091" y="90055"/>
                </a:cubicBezTo>
                <a:cubicBezTo>
                  <a:pt x="320859" y="86249"/>
                  <a:pt x="364836" y="85436"/>
                  <a:pt x="408709" y="83127"/>
                </a:cubicBezTo>
                <a:cubicBezTo>
                  <a:pt x="420254" y="80818"/>
                  <a:pt x="432586" y="80982"/>
                  <a:pt x="443345" y="76200"/>
                </a:cubicBezTo>
                <a:cubicBezTo>
                  <a:pt x="481184" y="59382"/>
                  <a:pt x="460944" y="55230"/>
                  <a:pt x="491836" y="34636"/>
                </a:cubicBezTo>
                <a:cubicBezTo>
                  <a:pt x="497912" y="30586"/>
                  <a:pt x="505597" y="29715"/>
                  <a:pt x="512618" y="27709"/>
                </a:cubicBezTo>
                <a:cubicBezTo>
                  <a:pt x="535446" y="21187"/>
                  <a:pt x="551154" y="18617"/>
                  <a:pt x="574964" y="13855"/>
                </a:cubicBezTo>
                <a:cubicBezTo>
                  <a:pt x="600364" y="16164"/>
                  <a:pt x="626096" y="16082"/>
                  <a:pt x="651164" y="20782"/>
                </a:cubicBezTo>
                <a:cubicBezTo>
                  <a:pt x="663386" y="23073"/>
                  <a:pt x="674003" y="30704"/>
                  <a:pt x="685800" y="34636"/>
                </a:cubicBezTo>
                <a:cubicBezTo>
                  <a:pt x="694832" y="37647"/>
                  <a:pt x="704273" y="39255"/>
                  <a:pt x="713509" y="41564"/>
                </a:cubicBezTo>
                <a:cubicBezTo>
                  <a:pt x="772471" y="80871"/>
                  <a:pt x="738524" y="71112"/>
                  <a:pt x="817418" y="62346"/>
                </a:cubicBezTo>
                <a:cubicBezTo>
                  <a:pt x="824345" y="57728"/>
                  <a:pt x="831425" y="53330"/>
                  <a:pt x="838200" y="48491"/>
                </a:cubicBezTo>
                <a:cubicBezTo>
                  <a:pt x="847595" y="41780"/>
                  <a:pt x="856118" y="33828"/>
                  <a:pt x="865909" y="27709"/>
                </a:cubicBezTo>
                <a:cubicBezTo>
                  <a:pt x="881460" y="17990"/>
                  <a:pt x="897037" y="11888"/>
                  <a:pt x="914400" y="6927"/>
                </a:cubicBezTo>
                <a:cubicBezTo>
                  <a:pt x="923554" y="4311"/>
                  <a:pt x="932873" y="2309"/>
                  <a:pt x="942109" y="0"/>
                </a:cubicBezTo>
                <a:cubicBezTo>
                  <a:pt x="1020618" y="2309"/>
                  <a:pt x="1099208" y="2687"/>
                  <a:pt x="1177636" y="6927"/>
                </a:cubicBezTo>
                <a:cubicBezTo>
                  <a:pt x="1184927" y="7321"/>
                  <a:pt x="1191215" y="12655"/>
                  <a:pt x="1198418" y="13855"/>
                </a:cubicBezTo>
                <a:cubicBezTo>
                  <a:pt x="1219043" y="17293"/>
                  <a:pt x="1239982" y="18473"/>
                  <a:pt x="1260764" y="20782"/>
                </a:cubicBezTo>
                <a:cubicBezTo>
                  <a:pt x="1324895" y="42159"/>
                  <a:pt x="1252259" y="20782"/>
                  <a:pt x="1406236" y="20782"/>
                </a:cubicBezTo>
                <a:cubicBezTo>
                  <a:pt x="1424852" y="20782"/>
                  <a:pt x="1443181" y="25400"/>
                  <a:pt x="1461654" y="27709"/>
                </a:cubicBezTo>
                <a:cubicBezTo>
                  <a:pt x="1466272" y="34636"/>
                  <a:pt x="1471096" y="41431"/>
                  <a:pt x="1475509" y="48491"/>
                </a:cubicBezTo>
                <a:cubicBezTo>
                  <a:pt x="1482645" y="59908"/>
                  <a:pt x="1483044" y="80718"/>
                  <a:pt x="1496291" y="83127"/>
                </a:cubicBezTo>
                <a:cubicBezTo>
                  <a:pt x="1511470" y="85887"/>
                  <a:pt x="1684503" y="71847"/>
                  <a:pt x="1717964" y="69273"/>
                </a:cubicBezTo>
                <a:cubicBezTo>
                  <a:pt x="1729509" y="66964"/>
                  <a:pt x="1741576" y="66480"/>
                  <a:pt x="1752600" y="62346"/>
                </a:cubicBezTo>
                <a:cubicBezTo>
                  <a:pt x="1760396" y="59423"/>
                  <a:pt x="1765067" y="48907"/>
                  <a:pt x="1773382" y="48491"/>
                </a:cubicBezTo>
                <a:lnTo>
                  <a:pt x="1891145" y="55418"/>
                </a:lnTo>
                <a:cubicBezTo>
                  <a:pt x="1923652" y="77090"/>
                  <a:pt x="1917900" y="79691"/>
                  <a:pt x="1974273" y="62346"/>
                </a:cubicBezTo>
                <a:cubicBezTo>
                  <a:pt x="1985308" y="58951"/>
                  <a:pt x="1992587" y="48275"/>
                  <a:pt x="2001982" y="41564"/>
                </a:cubicBezTo>
                <a:cubicBezTo>
                  <a:pt x="2008757" y="36725"/>
                  <a:pt x="2014732" y="29900"/>
                  <a:pt x="2022764" y="27709"/>
                </a:cubicBezTo>
                <a:cubicBezTo>
                  <a:pt x="2040724" y="22811"/>
                  <a:pt x="2059753" y="23415"/>
                  <a:pt x="2078182" y="20782"/>
                </a:cubicBezTo>
                <a:cubicBezTo>
                  <a:pt x="2092086" y="18796"/>
                  <a:pt x="2105891" y="16164"/>
                  <a:pt x="2119745" y="13855"/>
                </a:cubicBezTo>
                <a:cubicBezTo>
                  <a:pt x="2207925" y="26452"/>
                  <a:pt x="2138615" y="9435"/>
                  <a:pt x="2189018" y="34636"/>
                </a:cubicBezTo>
                <a:cubicBezTo>
                  <a:pt x="2195549" y="37902"/>
                  <a:pt x="2209800" y="41564"/>
                  <a:pt x="2209800" y="41564"/>
                </a:cubicBezTo>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Oval 6">
            <a:extLst>
              <a:ext uri="{FF2B5EF4-FFF2-40B4-BE49-F238E27FC236}">
                <a16:creationId xmlns:a16="http://schemas.microsoft.com/office/drawing/2014/main" id="{D9EF8A31-4FE2-4A1B-A0E9-1108337A4765}"/>
              </a:ext>
            </a:extLst>
          </p:cNvPr>
          <p:cNvSpPr/>
          <p:nvPr/>
        </p:nvSpPr>
        <p:spPr>
          <a:xfrm>
            <a:off x="923422" y="2205717"/>
            <a:ext cx="151961" cy="173616"/>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8" name="Freeform: Shape 7">
            <a:extLst>
              <a:ext uri="{FF2B5EF4-FFF2-40B4-BE49-F238E27FC236}">
                <a16:creationId xmlns:a16="http://schemas.microsoft.com/office/drawing/2014/main" id="{0DF9FE34-288B-4DDD-80AA-99E760E9A0D3}"/>
              </a:ext>
            </a:extLst>
          </p:cNvPr>
          <p:cNvSpPr/>
          <p:nvPr/>
        </p:nvSpPr>
        <p:spPr>
          <a:xfrm>
            <a:off x="878486" y="2336405"/>
            <a:ext cx="258917" cy="162324"/>
          </a:xfrm>
          <a:custGeom>
            <a:avLst/>
            <a:gdLst>
              <a:gd name="connsiteX0" fmla="*/ 121024 w 258917"/>
              <a:gd name="connsiteY0" fmla="*/ 788 h 162324"/>
              <a:gd name="connsiteX1" fmla="*/ 67235 w 258917"/>
              <a:gd name="connsiteY1" fmla="*/ 81471 h 162324"/>
              <a:gd name="connsiteX2" fmla="*/ 0 w 258917"/>
              <a:gd name="connsiteY2" fmla="*/ 148706 h 162324"/>
              <a:gd name="connsiteX3" fmla="*/ 40341 w 258917"/>
              <a:gd name="connsiteY3" fmla="*/ 162153 h 162324"/>
              <a:gd name="connsiteX4" fmla="*/ 255494 w 258917"/>
              <a:gd name="connsiteY4" fmla="*/ 148706 h 162324"/>
              <a:gd name="connsiteX5" fmla="*/ 215153 w 258917"/>
              <a:gd name="connsiteY5" fmla="*/ 121812 h 162324"/>
              <a:gd name="connsiteX6" fmla="*/ 161365 w 258917"/>
              <a:gd name="connsiteY6" fmla="*/ 81471 h 162324"/>
              <a:gd name="connsiteX7" fmla="*/ 134471 w 258917"/>
              <a:gd name="connsiteY7" fmla="*/ 54576 h 162324"/>
              <a:gd name="connsiteX8" fmla="*/ 121024 w 258917"/>
              <a:gd name="connsiteY8" fmla="*/ 788 h 162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917" h="162324">
                <a:moveTo>
                  <a:pt x="121024" y="788"/>
                </a:moveTo>
                <a:cubicBezTo>
                  <a:pt x="109818" y="5270"/>
                  <a:pt x="88520" y="57145"/>
                  <a:pt x="67235" y="81471"/>
                </a:cubicBezTo>
                <a:cubicBezTo>
                  <a:pt x="-58270" y="224905"/>
                  <a:pt x="107575" y="-12657"/>
                  <a:pt x="0" y="148706"/>
                </a:cubicBezTo>
                <a:cubicBezTo>
                  <a:pt x="13447" y="153188"/>
                  <a:pt x="26167" y="162153"/>
                  <a:pt x="40341" y="162153"/>
                </a:cubicBezTo>
                <a:cubicBezTo>
                  <a:pt x="112199" y="162153"/>
                  <a:pt x="185477" y="164864"/>
                  <a:pt x="255494" y="148706"/>
                </a:cubicBezTo>
                <a:cubicBezTo>
                  <a:pt x="271241" y="145072"/>
                  <a:pt x="228304" y="131206"/>
                  <a:pt x="215153" y="121812"/>
                </a:cubicBezTo>
                <a:cubicBezTo>
                  <a:pt x="196916" y="108785"/>
                  <a:pt x="178582" y="95819"/>
                  <a:pt x="161365" y="81471"/>
                </a:cubicBezTo>
                <a:cubicBezTo>
                  <a:pt x="151625" y="73355"/>
                  <a:pt x="142391" y="64476"/>
                  <a:pt x="134471" y="54576"/>
                </a:cubicBezTo>
                <a:cubicBezTo>
                  <a:pt x="99215" y="10505"/>
                  <a:pt x="132230" y="-3694"/>
                  <a:pt x="121024" y="788"/>
                </a:cubicBez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28" name="Freeform: Shape 27">
            <a:extLst>
              <a:ext uri="{FF2B5EF4-FFF2-40B4-BE49-F238E27FC236}">
                <a16:creationId xmlns:a16="http://schemas.microsoft.com/office/drawing/2014/main" id="{09F6EED7-2511-415B-A979-9D7AF23CC4B3}"/>
              </a:ext>
            </a:extLst>
          </p:cNvPr>
          <p:cNvSpPr/>
          <p:nvPr/>
        </p:nvSpPr>
        <p:spPr>
          <a:xfrm rot="10365806">
            <a:off x="546640" y="2853805"/>
            <a:ext cx="274270" cy="192152"/>
          </a:xfrm>
          <a:custGeom>
            <a:avLst/>
            <a:gdLst>
              <a:gd name="connsiteX0" fmla="*/ 350573 w 392501"/>
              <a:gd name="connsiteY0" fmla="*/ 163597 h 344008"/>
              <a:gd name="connsiteX1" fmla="*/ 283338 w 392501"/>
              <a:gd name="connsiteY1" fmla="*/ 136703 h 344008"/>
              <a:gd name="connsiteX2" fmla="*/ 229550 w 392501"/>
              <a:gd name="connsiteY2" fmla="*/ 96362 h 344008"/>
              <a:gd name="connsiteX3" fmla="*/ 95079 w 392501"/>
              <a:gd name="connsiteY3" fmla="*/ 109809 h 344008"/>
              <a:gd name="connsiteX4" fmla="*/ 950 w 392501"/>
              <a:gd name="connsiteY4" fmla="*/ 203938 h 344008"/>
              <a:gd name="connsiteX5" fmla="*/ 14397 w 392501"/>
              <a:gd name="connsiteY5" fmla="*/ 257727 h 344008"/>
              <a:gd name="connsiteX6" fmla="*/ 121973 w 392501"/>
              <a:gd name="connsiteY6" fmla="*/ 311515 h 344008"/>
              <a:gd name="connsiteX7" fmla="*/ 175762 w 392501"/>
              <a:gd name="connsiteY7" fmla="*/ 338409 h 344008"/>
              <a:gd name="connsiteX8" fmla="*/ 296785 w 392501"/>
              <a:gd name="connsiteY8" fmla="*/ 311515 h 344008"/>
              <a:gd name="connsiteX9" fmla="*/ 323679 w 392501"/>
              <a:gd name="connsiteY9" fmla="*/ 230832 h 344008"/>
              <a:gd name="connsiteX10" fmla="*/ 337126 w 392501"/>
              <a:gd name="connsiteY10" fmla="*/ 190491 h 344008"/>
              <a:gd name="connsiteX11" fmla="*/ 350573 w 392501"/>
              <a:gd name="connsiteY11" fmla="*/ 42574 h 344008"/>
              <a:gd name="connsiteX12" fmla="*/ 364021 w 392501"/>
              <a:gd name="connsiteY12" fmla="*/ 2232 h 344008"/>
              <a:gd name="connsiteX13" fmla="*/ 377468 w 392501"/>
              <a:gd name="connsiteY13" fmla="*/ 82915 h 344008"/>
              <a:gd name="connsiteX14" fmla="*/ 390915 w 392501"/>
              <a:gd name="connsiteY14" fmla="*/ 338409 h 344008"/>
              <a:gd name="connsiteX15" fmla="*/ 364021 w 392501"/>
              <a:gd name="connsiteY15" fmla="*/ 257727 h 344008"/>
              <a:gd name="connsiteX16" fmla="*/ 296785 w 392501"/>
              <a:gd name="connsiteY16" fmla="*/ 177044 h 344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92501" h="344008">
                <a:moveTo>
                  <a:pt x="350573" y="163597"/>
                </a:moveTo>
                <a:cubicBezTo>
                  <a:pt x="328161" y="154632"/>
                  <a:pt x="304438" y="148425"/>
                  <a:pt x="283338" y="136703"/>
                </a:cubicBezTo>
                <a:cubicBezTo>
                  <a:pt x="263747" y="125819"/>
                  <a:pt x="251736" y="99531"/>
                  <a:pt x="229550" y="96362"/>
                </a:cubicBezTo>
                <a:cubicBezTo>
                  <a:pt x="184956" y="89991"/>
                  <a:pt x="139903" y="105327"/>
                  <a:pt x="95079" y="109809"/>
                </a:cubicBezTo>
                <a:cubicBezTo>
                  <a:pt x="82674" y="119733"/>
                  <a:pt x="5784" y="170101"/>
                  <a:pt x="950" y="203938"/>
                </a:cubicBezTo>
                <a:cubicBezTo>
                  <a:pt x="-1664" y="222234"/>
                  <a:pt x="584" y="245449"/>
                  <a:pt x="14397" y="257727"/>
                </a:cubicBezTo>
                <a:cubicBezTo>
                  <a:pt x="44361" y="284362"/>
                  <a:pt x="86114" y="293586"/>
                  <a:pt x="121973" y="311515"/>
                </a:cubicBezTo>
                <a:lnTo>
                  <a:pt x="175762" y="338409"/>
                </a:lnTo>
                <a:cubicBezTo>
                  <a:pt x="216103" y="329444"/>
                  <a:pt x="263364" y="335821"/>
                  <a:pt x="296785" y="311515"/>
                </a:cubicBezTo>
                <a:cubicBezTo>
                  <a:pt x="319712" y="294841"/>
                  <a:pt x="314714" y="257726"/>
                  <a:pt x="323679" y="230832"/>
                </a:cubicBezTo>
                <a:lnTo>
                  <a:pt x="337126" y="190491"/>
                </a:lnTo>
                <a:cubicBezTo>
                  <a:pt x="341608" y="141185"/>
                  <a:pt x="343571" y="91585"/>
                  <a:pt x="350573" y="42574"/>
                </a:cubicBezTo>
                <a:cubicBezTo>
                  <a:pt x="352578" y="28542"/>
                  <a:pt x="356158" y="-9562"/>
                  <a:pt x="364021" y="2232"/>
                </a:cubicBezTo>
                <a:cubicBezTo>
                  <a:pt x="379145" y="24918"/>
                  <a:pt x="372986" y="56021"/>
                  <a:pt x="377468" y="82915"/>
                </a:cubicBezTo>
                <a:cubicBezTo>
                  <a:pt x="381950" y="168080"/>
                  <a:pt x="397456" y="253378"/>
                  <a:pt x="390915" y="338409"/>
                </a:cubicBezTo>
                <a:cubicBezTo>
                  <a:pt x="388741" y="366674"/>
                  <a:pt x="381730" y="279864"/>
                  <a:pt x="364021" y="257727"/>
                </a:cubicBezTo>
                <a:cubicBezTo>
                  <a:pt x="306272" y="185541"/>
                  <a:pt x="330527" y="210786"/>
                  <a:pt x="296785" y="177044"/>
                </a:cubicBezTo>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9" name="Freeform: Shape 28">
            <a:extLst>
              <a:ext uri="{FF2B5EF4-FFF2-40B4-BE49-F238E27FC236}">
                <a16:creationId xmlns:a16="http://schemas.microsoft.com/office/drawing/2014/main" id="{4840DDDA-2849-4A67-A467-CD05F227011A}"/>
              </a:ext>
            </a:extLst>
          </p:cNvPr>
          <p:cNvSpPr/>
          <p:nvPr/>
        </p:nvSpPr>
        <p:spPr>
          <a:xfrm rot="10365806">
            <a:off x="692923" y="3078976"/>
            <a:ext cx="274270" cy="192152"/>
          </a:xfrm>
          <a:custGeom>
            <a:avLst/>
            <a:gdLst>
              <a:gd name="connsiteX0" fmla="*/ 350573 w 392501"/>
              <a:gd name="connsiteY0" fmla="*/ 163597 h 344008"/>
              <a:gd name="connsiteX1" fmla="*/ 283338 w 392501"/>
              <a:gd name="connsiteY1" fmla="*/ 136703 h 344008"/>
              <a:gd name="connsiteX2" fmla="*/ 229550 w 392501"/>
              <a:gd name="connsiteY2" fmla="*/ 96362 h 344008"/>
              <a:gd name="connsiteX3" fmla="*/ 95079 w 392501"/>
              <a:gd name="connsiteY3" fmla="*/ 109809 h 344008"/>
              <a:gd name="connsiteX4" fmla="*/ 950 w 392501"/>
              <a:gd name="connsiteY4" fmla="*/ 203938 h 344008"/>
              <a:gd name="connsiteX5" fmla="*/ 14397 w 392501"/>
              <a:gd name="connsiteY5" fmla="*/ 257727 h 344008"/>
              <a:gd name="connsiteX6" fmla="*/ 121973 w 392501"/>
              <a:gd name="connsiteY6" fmla="*/ 311515 h 344008"/>
              <a:gd name="connsiteX7" fmla="*/ 175762 w 392501"/>
              <a:gd name="connsiteY7" fmla="*/ 338409 h 344008"/>
              <a:gd name="connsiteX8" fmla="*/ 296785 w 392501"/>
              <a:gd name="connsiteY8" fmla="*/ 311515 h 344008"/>
              <a:gd name="connsiteX9" fmla="*/ 323679 w 392501"/>
              <a:gd name="connsiteY9" fmla="*/ 230832 h 344008"/>
              <a:gd name="connsiteX10" fmla="*/ 337126 w 392501"/>
              <a:gd name="connsiteY10" fmla="*/ 190491 h 344008"/>
              <a:gd name="connsiteX11" fmla="*/ 350573 w 392501"/>
              <a:gd name="connsiteY11" fmla="*/ 42574 h 344008"/>
              <a:gd name="connsiteX12" fmla="*/ 364021 w 392501"/>
              <a:gd name="connsiteY12" fmla="*/ 2232 h 344008"/>
              <a:gd name="connsiteX13" fmla="*/ 377468 w 392501"/>
              <a:gd name="connsiteY13" fmla="*/ 82915 h 344008"/>
              <a:gd name="connsiteX14" fmla="*/ 390915 w 392501"/>
              <a:gd name="connsiteY14" fmla="*/ 338409 h 344008"/>
              <a:gd name="connsiteX15" fmla="*/ 364021 w 392501"/>
              <a:gd name="connsiteY15" fmla="*/ 257727 h 344008"/>
              <a:gd name="connsiteX16" fmla="*/ 296785 w 392501"/>
              <a:gd name="connsiteY16" fmla="*/ 177044 h 344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92501" h="344008">
                <a:moveTo>
                  <a:pt x="350573" y="163597"/>
                </a:moveTo>
                <a:cubicBezTo>
                  <a:pt x="328161" y="154632"/>
                  <a:pt x="304438" y="148425"/>
                  <a:pt x="283338" y="136703"/>
                </a:cubicBezTo>
                <a:cubicBezTo>
                  <a:pt x="263747" y="125819"/>
                  <a:pt x="251736" y="99531"/>
                  <a:pt x="229550" y="96362"/>
                </a:cubicBezTo>
                <a:cubicBezTo>
                  <a:pt x="184956" y="89991"/>
                  <a:pt x="139903" y="105327"/>
                  <a:pt x="95079" y="109809"/>
                </a:cubicBezTo>
                <a:cubicBezTo>
                  <a:pt x="82674" y="119733"/>
                  <a:pt x="5784" y="170101"/>
                  <a:pt x="950" y="203938"/>
                </a:cubicBezTo>
                <a:cubicBezTo>
                  <a:pt x="-1664" y="222234"/>
                  <a:pt x="584" y="245449"/>
                  <a:pt x="14397" y="257727"/>
                </a:cubicBezTo>
                <a:cubicBezTo>
                  <a:pt x="44361" y="284362"/>
                  <a:pt x="86114" y="293586"/>
                  <a:pt x="121973" y="311515"/>
                </a:cubicBezTo>
                <a:lnTo>
                  <a:pt x="175762" y="338409"/>
                </a:lnTo>
                <a:cubicBezTo>
                  <a:pt x="216103" y="329444"/>
                  <a:pt x="263364" y="335821"/>
                  <a:pt x="296785" y="311515"/>
                </a:cubicBezTo>
                <a:cubicBezTo>
                  <a:pt x="319712" y="294841"/>
                  <a:pt x="314714" y="257726"/>
                  <a:pt x="323679" y="230832"/>
                </a:cubicBezTo>
                <a:lnTo>
                  <a:pt x="337126" y="190491"/>
                </a:lnTo>
                <a:cubicBezTo>
                  <a:pt x="341608" y="141185"/>
                  <a:pt x="343571" y="91585"/>
                  <a:pt x="350573" y="42574"/>
                </a:cubicBezTo>
                <a:cubicBezTo>
                  <a:pt x="352578" y="28542"/>
                  <a:pt x="356158" y="-9562"/>
                  <a:pt x="364021" y="2232"/>
                </a:cubicBezTo>
                <a:cubicBezTo>
                  <a:pt x="379145" y="24918"/>
                  <a:pt x="372986" y="56021"/>
                  <a:pt x="377468" y="82915"/>
                </a:cubicBezTo>
                <a:cubicBezTo>
                  <a:pt x="381950" y="168080"/>
                  <a:pt x="397456" y="253378"/>
                  <a:pt x="390915" y="338409"/>
                </a:cubicBezTo>
                <a:cubicBezTo>
                  <a:pt x="388741" y="366674"/>
                  <a:pt x="381730" y="279864"/>
                  <a:pt x="364021" y="257727"/>
                </a:cubicBezTo>
                <a:cubicBezTo>
                  <a:pt x="306272" y="185541"/>
                  <a:pt x="330527" y="210786"/>
                  <a:pt x="296785" y="177044"/>
                </a:cubicBezTo>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11" name="Straight Connector 10">
            <a:extLst>
              <a:ext uri="{FF2B5EF4-FFF2-40B4-BE49-F238E27FC236}">
                <a16:creationId xmlns:a16="http://schemas.microsoft.com/office/drawing/2014/main" id="{F26A0090-A628-46E7-A448-73243ABE07BE}"/>
              </a:ext>
            </a:extLst>
          </p:cNvPr>
          <p:cNvCxnSpPr>
            <a:stCxn id="8" idx="5"/>
          </p:cNvCxnSpPr>
          <p:nvPr/>
        </p:nvCxnSpPr>
        <p:spPr>
          <a:xfrm flipV="1">
            <a:off x="1093639" y="1989693"/>
            <a:ext cx="508224" cy="46852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4FA53F46-4FC5-4A96-9416-2035516DE309}"/>
              </a:ext>
            </a:extLst>
          </p:cNvPr>
          <p:cNvCxnSpPr>
            <a:cxnSpLocks/>
            <a:endCxn id="149" idx="5"/>
          </p:cNvCxnSpPr>
          <p:nvPr/>
        </p:nvCxnSpPr>
        <p:spPr>
          <a:xfrm>
            <a:off x="1601703" y="2004979"/>
            <a:ext cx="517397" cy="8664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8" name="Rectangle 37">
            <a:extLst>
              <a:ext uri="{FF2B5EF4-FFF2-40B4-BE49-F238E27FC236}">
                <a16:creationId xmlns:a16="http://schemas.microsoft.com/office/drawing/2014/main" id="{D8515D88-8E46-4ACB-B7CC-0216214DF0E6}"/>
              </a:ext>
            </a:extLst>
          </p:cNvPr>
          <p:cNvSpPr/>
          <p:nvPr/>
        </p:nvSpPr>
        <p:spPr>
          <a:xfrm>
            <a:off x="3689573" y="2658645"/>
            <a:ext cx="2659875" cy="682368"/>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9" name="Freeform: Shape 38">
            <a:extLst>
              <a:ext uri="{FF2B5EF4-FFF2-40B4-BE49-F238E27FC236}">
                <a16:creationId xmlns:a16="http://schemas.microsoft.com/office/drawing/2014/main" id="{0165A46D-184A-48D8-9187-303911AB7C29}"/>
              </a:ext>
            </a:extLst>
          </p:cNvPr>
          <p:cNvSpPr/>
          <p:nvPr/>
        </p:nvSpPr>
        <p:spPr>
          <a:xfrm>
            <a:off x="3678910" y="2619952"/>
            <a:ext cx="2686344" cy="45719"/>
          </a:xfrm>
          <a:custGeom>
            <a:avLst/>
            <a:gdLst>
              <a:gd name="connsiteX0" fmla="*/ 0 w 2209800"/>
              <a:gd name="connsiteY0" fmla="*/ 55418 h 103909"/>
              <a:gd name="connsiteX1" fmla="*/ 41564 w 2209800"/>
              <a:gd name="connsiteY1" fmla="*/ 62346 h 103909"/>
              <a:gd name="connsiteX2" fmla="*/ 103909 w 2209800"/>
              <a:gd name="connsiteY2" fmla="*/ 69273 h 103909"/>
              <a:gd name="connsiteX3" fmla="*/ 173182 w 2209800"/>
              <a:gd name="connsiteY3" fmla="*/ 90055 h 103909"/>
              <a:gd name="connsiteX4" fmla="*/ 193964 w 2209800"/>
              <a:gd name="connsiteY4" fmla="*/ 103909 h 103909"/>
              <a:gd name="connsiteX5" fmla="*/ 249382 w 2209800"/>
              <a:gd name="connsiteY5" fmla="*/ 96982 h 103909"/>
              <a:gd name="connsiteX6" fmla="*/ 277091 w 2209800"/>
              <a:gd name="connsiteY6" fmla="*/ 90055 h 103909"/>
              <a:gd name="connsiteX7" fmla="*/ 408709 w 2209800"/>
              <a:gd name="connsiteY7" fmla="*/ 83127 h 103909"/>
              <a:gd name="connsiteX8" fmla="*/ 443345 w 2209800"/>
              <a:gd name="connsiteY8" fmla="*/ 76200 h 103909"/>
              <a:gd name="connsiteX9" fmla="*/ 491836 w 2209800"/>
              <a:gd name="connsiteY9" fmla="*/ 34636 h 103909"/>
              <a:gd name="connsiteX10" fmla="*/ 512618 w 2209800"/>
              <a:gd name="connsiteY10" fmla="*/ 27709 h 103909"/>
              <a:gd name="connsiteX11" fmla="*/ 574964 w 2209800"/>
              <a:gd name="connsiteY11" fmla="*/ 13855 h 103909"/>
              <a:gd name="connsiteX12" fmla="*/ 651164 w 2209800"/>
              <a:gd name="connsiteY12" fmla="*/ 20782 h 103909"/>
              <a:gd name="connsiteX13" fmla="*/ 685800 w 2209800"/>
              <a:gd name="connsiteY13" fmla="*/ 34636 h 103909"/>
              <a:gd name="connsiteX14" fmla="*/ 713509 w 2209800"/>
              <a:gd name="connsiteY14" fmla="*/ 41564 h 103909"/>
              <a:gd name="connsiteX15" fmla="*/ 817418 w 2209800"/>
              <a:gd name="connsiteY15" fmla="*/ 62346 h 103909"/>
              <a:gd name="connsiteX16" fmla="*/ 838200 w 2209800"/>
              <a:gd name="connsiteY16" fmla="*/ 48491 h 103909"/>
              <a:gd name="connsiteX17" fmla="*/ 865909 w 2209800"/>
              <a:gd name="connsiteY17" fmla="*/ 27709 h 103909"/>
              <a:gd name="connsiteX18" fmla="*/ 914400 w 2209800"/>
              <a:gd name="connsiteY18" fmla="*/ 6927 h 103909"/>
              <a:gd name="connsiteX19" fmla="*/ 942109 w 2209800"/>
              <a:gd name="connsiteY19" fmla="*/ 0 h 103909"/>
              <a:gd name="connsiteX20" fmla="*/ 1177636 w 2209800"/>
              <a:gd name="connsiteY20" fmla="*/ 6927 h 103909"/>
              <a:gd name="connsiteX21" fmla="*/ 1198418 w 2209800"/>
              <a:gd name="connsiteY21" fmla="*/ 13855 h 103909"/>
              <a:gd name="connsiteX22" fmla="*/ 1260764 w 2209800"/>
              <a:gd name="connsiteY22" fmla="*/ 20782 h 103909"/>
              <a:gd name="connsiteX23" fmla="*/ 1406236 w 2209800"/>
              <a:gd name="connsiteY23" fmla="*/ 20782 h 103909"/>
              <a:gd name="connsiteX24" fmla="*/ 1461654 w 2209800"/>
              <a:gd name="connsiteY24" fmla="*/ 27709 h 103909"/>
              <a:gd name="connsiteX25" fmla="*/ 1475509 w 2209800"/>
              <a:gd name="connsiteY25" fmla="*/ 48491 h 103909"/>
              <a:gd name="connsiteX26" fmla="*/ 1496291 w 2209800"/>
              <a:gd name="connsiteY26" fmla="*/ 83127 h 103909"/>
              <a:gd name="connsiteX27" fmla="*/ 1717964 w 2209800"/>
              <a:gd name="connsiteY27" fmla="*/ 69273 h 103909"/>
              <a:gd name="connsiteX28" fmla="*/ 1752600 w 2209800"/>
              <a:gd name="connsiteY28" fmla="*/ 62346 h 103909"/>
              <a:gd name="connsiteX29" fmla="*/ 1773382 w 2209800"/>
              <a:gd name="connsiteY29" fmla="*/ 48491 h 103909"/>
              <a:gd name="connsiteX30" fmla="*/ 1891145 w 2209800"/>
              <a:gd name="connsiteY30" fmla="*/ 55418 h 103909"/>
              <a:gd name="connsiteX31" fmla="*/ 1974273 w 2209800"/>
              <a:gd name="connsiteY31" fmla="*/ 62346 h 103909"/>
              <a:gd name="connsiteX32" fmla="*/ 2001982 w 2209800"/>
              <a:gd name="connsiteY32" fmla="*/ 41564 h 103909"/>
              <a:gd name="connsiteX33" fmla="*/ 2022764 w 2209800"/>
              <a:gd name="connsiteY33" fmla="*/ 27709 h 103909"/>
              <a:gd name="connsiteX34" fmla="*/ 2078182 w 2209800"/>
              <a:gd name="connsiteY34" fmla="*/ 20782 h 103909"/>
              <a:gd name="connsiteX35" fmla="*/ 2119745 w 2209800"/>
              <a:gd name="connsiteY35" fmla="*/ 13855 h 103909"/>
              <a:gd name="connsiteX36" fmla="*/ 2189018 w 2209800"/>
              <a:gd name="connsiteY36" fmla="*/ 34636 h 103909"/>
              <a:gd name="connsiteX37" fmla="*/ 2209800 w 2209800"/>
              <a:gd name="connsiteY37" fmla="*/ 41564 h 103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209800" h="103909">
                <a:moveTo>
                  <a:pt x="0" y="55418"/>
                </a:moveTo>
                <a:cubicBezTo>
                  <a:pt x="13855" y="57727"/>
                  <a:pt x="27641" y="60490"/>
                  <a:pt x="41564" y="62346"/>
                </a:cubicBezTo>
                <a:cubicBezTo>
                  <a:pt x="62290" y="65110"/>
                  <a:pt x="83243" y="66094"/>
                  <a:pt x="103909" y="69273"/>
                </a:cubicBezTo>
                <a:cubicBezTo>
                  <a:pt x="119320" y="71644"/>
                  <a:pt x="163183" y="85611"/>
                  <a:pt x="173182" y="90055"/>
                </a:cubicBezTo>
                <a:cubicBezTo>
                  <a:pt x="180790" y="93436"/>
                  <a:pt x="187037" y="99291"/>
                  <a:pt x="193964" y="103909"/>
                </a:cubicBezTo>
                <a:cubicBezTo>
                  <a:pt x="212437" y="101600"/>
                  <a:pt x="231019" y="100042"/>
                  <a:pt x="249382" y="96982"/>
                </a:cubicBezTo>
                <a:cubicBezTo>
                  <a:pt x="258773" y="95417"/>
                  <a:pt x="267606" y="90880"/>
                  <a:pt x="277091" y="90055"/>
                </a:cubicBezTo>
                <a:cubicBezTo>
                  <a:pt x="320859" y="86249"/>
                  <a:pt x="364836" y="85436"/>
                  <a:pt x="408709" y="83127"/>
                </a:cubicBezTo>
                <a:cubicBezTo>
                  <a:pt x="420254" y="80818"/>
                  <a:pt x="432586" y="80982"/>
                  <a:pt x="443345" y="76200"/>
                </a:cubicBezTo>
                <a:cubicBezTo>
                  <a:pt x="481184" y="59382"/>
                  <a:pt x="460944" y="55230"/>
                  <a:pt x="491836" y="34636"/>
                </a:cubicBezTo>
                <a:cubicBezTo>
                  <a:pt x="497912" y="30586"/>
                  <a:pt x="505597" y="29715"/>
                  <a:pt x="512618" y="27709"/>
                </a:cubicBezTo>
                <a:cubicBezTo>
                  <a:pt x="535446" y="21187"/>
                  <a:pt x="551154" y="18617"/>
                  <a:pt x="574964" y="13855"/>
                </a:cubicBezTo>
                <a:cubicBezTo>
                  <a:pt x="600364" y="16164"/>
                  <a:pt x="626096" y="16082"/>
                  <a:pt x="651164" y="20782"/>
                </a:cubicBezTo>
                <a:cubicBezTo>
                  <a:pt x="663386" y="23073"/>
                  <a:pt x="674003" y="30704"/>
                  <a:pt x="685800" y="34636"/>
                </a:cubicBezTo>
                <a:cubicBezTo>
                  <a:pt x="694832" y="37647"/>
                  <a:pt x="704273" y="39255"/>
                  <a:pt x="713509" y="41564"/>
                </a:cubicBezTo>
                <a:cubicBezTo>
                  <a:pt x="772471" y="80871"/>
                  <a:pt x="738524" y="71112"/>
                  <a:pt x="817418" y="62346"/>
                </a:cubicBezTo>
                <a:cubicBezTo>
                  <a:pt x="824345" y="57728"/>
                  <a:pt x="831425" y="53330"/>
                  <a:pt x="838200" y="48491"/>
                </a:cubicBezTo>
                <a:cubicBezTo>
                  <a:pt x="847595" y="41780"/>
                  <a:pt x="856118" y="33828"/>
                  <a:pt x="865909" y="27709"/>
                </a:cubicBezTo>
                <a:cubicBezTo>
                  <a:pt x="881460" y="17990"/>
                  <a:pt x="897037" y="11888"/>
                  <a:pt x="914400" y="6927"/>
                </a:cubicBezTo>
                <a:cubicBezTo>
                  <a:pt x="923554" y="4311"/>
                  <a:pt x="932873" y="2309"/>
                  <a:pt x="942109" y="0"/>
                </a:cubicBezTo>
                <a:cubicBezTo>
                  <a:pt x="1020618" y="2309"/>
                  <a:pt x="1099208" y="2687"/>
                  <a:pt x="1177636" y="6927"/>
                </a:cubicBezTo>
                <a:cubicBezTo>
                  <a:pt x="1184927" y="7321"/>
                  <a:pt x="1191215" y="12655"/>
                  <a:pt x="1198418" y="13855"/>
                </a:cubicBezTo>
                <a:cubicBezTo>
                  <a:pt x="1219043" y="17293"/>
                  <a:pt x="1239982" y="18473"/>
                  <a:pt x="1260764" y="20782"/>
                </a:cubicBezTo>
                <a:cubicBezTo>
                  <a:pt x="1324895" y="42159"/>
                  <a:pt x="1252259" y="20782"/>
                  <a:pt x="1406236" y="20782"/>
                </a:cubicBezTo>
                <a:cubicBezTo>
                  <a:pt x="1424852" y="20782"/>
                  <a:pt x="1443181" y="25400"/>
                  <a:pt x="1461654" y="27709"/>
                </a:cubicBezTo>
                <a:cubicBezTo>
                  <a:pt x="1466272" y="34636"/>
                  <a:pt x="1471096" y="41431"/>
                  <a:pt x="1475509" y="48491"/>
                </a:cubicBezTo>
                <a:cubicBezTo>
                  <a:pt x="1482645" y="59908"/>
                  <a:pt x="1483044" y="80718"/>
                  <a:pt x="1496291" y="83127"/>
                </a:cubicBezTo>
                <a:cubicBezTo>
                  <a:pt x="1511470" y="85887"/>
                  <a:pt x="1684503" y="71847"/>
                  <a:pt x="1717964" y="69273"/>
                </a:cubicBezTo>
                <a:cubicBezTo>
                  <a:pt x="1729509" y="66964"/>
                  <a:pt x="1741576" y="66480"/>
                  <a:pt x="1752600" y="62346"/>
                </a:cubicBezTo>
                <a:cubicBezTo>
                  <a:pt x="1760396" y="59423"/>
                  <a:pt x="1765067" y="48907"/>
                  <a:pt x="1773382" y="48491"/>
                </a:cubicBezTo>
                <a:lnTo>
                  <a:pt x="1891145" y="55418"/>
                </a:lnTo>
                <a:cubicBezTo>
                  <a:pt x="1923652" y="77090"/>
                  <a:pt x="1917900" y="79691"/>
                  <a:pt x="1974273" y="62346"/>
                </a:cubicBezTo>
                <a:cubicBezTo>
                  <a:pt x="1985308" y="58951"/>
                  <a:pt x="1992587" y="48275"/>
                  <a:pt x="2001982" y="41564"/>
                </a:cubicBezTo>
                <a:cubicBezTo>
                  <a:pt x="2008757" y="36725"/>
                  <a:pt x="2014732" y="29900"/>
                  <a:pt x="2022764" y="27709"/>
                </a:cubicBezTo>
                <a:cubicBezTo>
                  <a:pt x="2040724" y="22811"/>
                  <a:pt x="2059753" y="23415"/>
                  <a:pt x="2078182" y="20782"/>
                </a:cubicBezTo>
                <a:cubicBezTo>
                  <a:pt x="2092086" y="18796"/>
                  <a:pt x="2105891" y="16164"/>
                  <a:pt x="2119745" y="13855"/>
                </a:cubicBezTo>
                <a:cubicBezTo>
                  <a:pt x="2207925" y="26452"/>
                  <a:pt x="2138615" y="9435"/>
                  <a:pt x="2189018" y="34636"/>
                </a:cubicBezTo>
                <a:cubicBezTo>
                  <a:pt x="2195549" y="37902"/>
                  <a:pt x="2209800" y="41564"/>
                  <a:pt x="2209800" y="41564"/>
                </a:cubicBezTo>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0" name="Freeform: Shape 39">
            <a:extLst>
              <a:ext uri="{FF2B5EF4-FFF2-40B4-BE49-F238E27FC236}">
                <a16:creationId xmlns:a16="http://schemas.microsoft.com/office/drawing/2014/main" id="{8408B48A-176B-49C8-998D-B1DD68BD1774}"/>
              </a:ext>
            </a:extLst>
          </p:cNvPr>
          <p:cNvSpPr/>
          <p:nvPr/>
        </p:nvSpPr>
        <p:spPr>
          <a:xfrm flipV="1">
            <a:off x="3756305" y="2621013"/>
            <a:ext cx="2600217" cy="45719"/>
          </a:xfrm>
          <a:custGeom>
            <a:avLst/>
            <a:gdLst>
              <a:gd name="connsiteX0" fmla="*/ 0 w 2209800"/>
              <a:gd name="connsiteY0" fmla="*/ 55418 h 103909"/>
              <a:gd name="connsiteX1" fmla="*/ 41564 w 2209800"/>
              <a:gd name="connsiteY1" fmla="*/ 62346 h 103909"/>
              <a:gd name="connsiteX2" fmla="*/ 103909 w 2209800"/>
              <a:gd name="connsiteY2" fmla="*/ 69273 h 103909"/>
              <a:gd name="connsiteX3" fmla="*/ 173182 w 2209800"/>
              <a:gd name="connsiteY3" fmla="*/ 90055 h 103909"/>
              <a:gd name="connsiteX4" fmla="*/ 193964 w 2209800"/>
              <a:gd name="connsiteY4" fmla="*/ 103909 h 103909"/>
              <a:gd name="connsiteX5" fmla="*/ 249382 w 2209800"/>
              <a:gd name="connsiteY5" fmla="*/ 96982 h 103909"/>
              <a:gd name="connsiteX6" fmla="*/ 277091 w 2209800"/>
              <a:gd name="connsiteY6" fmla="*/ 90055 h 103909"/>
              <a:gd name="connsiteX7" fmla="*/ 408709 w 2209800"/>
              <a:gd name="connsiteY7" fmla="*/ 83127 h 103909"/>
              <a:gd name="connsiteX8" fmla="*/ 443345 w 2209800"/>
              <a:gd name="connsiteY8" fmla="*/ 76200 h 103909"/>
              <a:gd name="connsiteX9" fmla="*/ 491836 w 2209800"/>
              <a:gd name="connsiteY9" fmla="*/ 34636 h 103909"/>
              <a:gd name="connsiteX10" fmla="*/ 512618 w 2209800"/>
              <a:gd name="connsiteY10" fmla="*/ 27709 h 103909"/>
              <a:gd name="connsiteX11" fmla="*/ 574964 w 2209800"/>
              <a:gd name="connsiteY11" fmla="*/ 13855 h 103909"/>
              <a:gd name="connsiteX12" fmla="*/ 651164 w 2209800"/>
              <a:gd name="connsiteY12" fmla="*/ 20782 h 103909"/>
              <a:gd name="connsiteX13" fmla="*/ 685800 w 2209800"/>
              <a:gd name="connsiteY13" fmla="*/ 34636 h 103909"/>
              <a:gd name="connsiteX14" fmla="*/ 713509 w 2209800"/>
              <a:gd name="connsiteY14" fmla="*/ 41564 h 103909"/>
              <a:gd name="connsiteX15" fmla="*/ 817418 w 2209800"/>
              <a:gd name="connsiteY15" fmla="*/ 62346 h 103909"/>
              <a:gd name="connsiteX16" fmla="*/ 838200 w 2209800"/>
              <a:gd name="connsiteY16" fmla="*/ 48491 h 103909"/>
              <a:gd name="connsiteX17" fmla="*/ 865909 w 2209800"/>
              <a:gd name="connsiteY17" fmla="*/ 27709 h 103909"/>
              <a:gd name="connsiteX18" fmla="*/ 914400 w 2209800"/>
              <a:gd name="connsiteY18" fmla="*/ 6927 h 103909"/>
              <a:gd name="connsiteX19" fmla="*/ 942109 w 2209800"/>
              <a:gd name="connsiteY19" fmla="*/ 0 h 103909"/>
              <a:gd name="connsiteX20" fmla="*/ 1177636 w 2209800"/>
              <a:gd name="connsiteY20" fmla="*/ 6927 h 103909"/>
              <a:gd name="connsiteX21" fmla="*/ 1198418 w 2209800"/>
              <a:gd name="connsiteY21" fmla="*/ 13855 h 103909"/>
              <a:gd name="connsiteX22" fmla="*/ 1260764 w 2209800"/>
              <a:gd name="connsiteY22" fmla="*/ 20782 h 103909"/>
              <a:gd name="connsiteX23" fmla="*/ 1406236 w 2209800"/>
              <a:gd name="connsiteY23" fmla="*/ 20782 h 103909"/>
              <a:gd name="connsiteX24" fmla="*/ 1461654 w 2209800"/>
              <a:gd name="connsiteY24" fmla="*/ 27709 h 103909"/>
              <a:gd name="connsiteX25" fmla="*/ 1475509 w 2209800"/>
              <a:gd name="connsiteY25" fmla="*/ 48491 h 103909"/>
              <a:gd name="connsiteX26" fmla="*/ 1496291 w 2209800"/>
              <a:gd name="connsiteY26" fmla="*/ 83127 h 103909"/>
              <a:gd name="connsiteX27" fmla="*/ 1717964 w 2209800"/>
              <a:gd name="connsiteY27" fmla="*/ 69273 h 103909"/>
              <a:gd name="connsiteX28" fmla="*/ 1752600 w 2209800"/>
              <a:gd name="connsiteY28" fmla="*/ 62346 h 103909"/>
              <a:gd name="connsiteX29" fmla="*/ 1773382 w 2209800"/>
              <a:gd name="connsiteY29" fmla="*/ 48491 h 103909"/>
              <a:gd name="connsiteX30" fmla="*/ 1891145 w 2209800"/>
              <a:gd name="connsiteY30" fmla="*/ 55418 h 103909"/>
              <a:gd name="connsiteX31" fmla="*/ 1974273 w 2209800"/>
              <a:gd name="connsiteY31" fmla="*/ 62346 h 103909"/>
              <a:gd name="connsiteX32" fmla="*/ 2001982 w 2209800"/>
              <a:gd name="connsiteY32" fmla="*/ 41564 h 103909"/>
              <a:gd name="connsiteX33" fmla="*/ 2022764 w 2209800"/>
              <a:gd name="connsiteY33" fmla="*/ 27709 h 103909"/>
              <a:gd name="connsiteX34" fmla="*/ 2078182 w 2209800"/>
              <a:gd name="connsiteY34" fmla="*/ 20782 h 103909"/>
              <a:gd name="connsiteX35" fmla="*/ 2119745 w 2209800"/>
              <a:gd name="connsiteY35" fmla="*/ 13855 h 103909"/>
              <a:gd name="connsiteX36" fmla="*/ 2189018 w 2209800"/>
              <a:gd name="connsiteY36" fmla="*/ 34636 h 103909"/>
              <a:gd name="connsiteX37" fmla="*/ 2209800 w 2209800"/>
              <a:gd name="connsiteY37" fmla="*/ 41564 h 103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209800" h="103909">
                <a:moveTo>
                  <a:pt x="0" y="55418"/>
                </a:moveTo>
                <a:cubicBezTo>
                  <a:pt x="13855" y="57727"/>
                  <a:pt x="27641" y="60490"/>
                  <a:pt x="41564" y="62346"/>
                </a:cubicBezTo>
                <a:cubicBezTo>
                  <a:pt x="62290" y="65110"/>
                  <a:pt x="83243" y="66094"/>
                  <a:pt x="103909" y="69273"/>
                </a:cubicBezTo>
                <a:cubicBezTo>
                  <a:pt x="119320" y="71644"/>
                  <a:pt x="163183" y="85611"/>
                  <a:pt x="173182" y="90055"/>
                </a:cubicBezTo>
                <a:cubicBezTo>
                  <a:pt x="180790" y="93436"/>
                  <a:pt x="187037" y="99291"/>
                  <a:pt x="193964" y="103909"/>
                </a:cubicBezTo>
                <a:cubicBezTo>
                  <a:pt x="212437" y="101600"/>
                  <a:pt x="231019" y="100042"/>
                  <a:pt x="249382" y="96982"/>
                </a:cubicBezTo>
                <a:cubicBezTo>
                  <a:pt x="258773" y="95417"/>
                  <a:pt x="267606" y="90880"/>
                  <a:pt x="277091" y="90055"/>
                </a:cubicBezTo>
                <a:cubicBezTo>
                  <a:pt x="320859" y="86249"/>
                  <a:pt x="364836" y="85436"/>
                  <a:pt x="408709" y="83127"/>
                </a:cubicBezTo>
                <a:cubicBezTo>
                  <a:pt x="420254" y="80818"/>
                  <a:pt x="432586" y="80982"/>
                  <a:pt x="443345" y="76200"/>
                </a:cubicBezTo>
                <a:cubicBezTo>
                  <a:pt x="481184" y="59382"/>
                  <a:pt x="460944" y="55230"/>
                  <a:pt x="491836" y="34636"/>
                </a:cubicBezTo>
                <a:cubicBezTo>
                  <a:pt x="497912" y="30586"/>
                  <a:pt x="505597" y="29715"/>
                  <a:pt x="512618" y="27709"/>
                </a:cubicBezTo>
                <a:cubicBezTo>
                  <a:pt x="535446" y="21187"/>
                  <a:pt x="551154" y="18617"/>
                  <a:pt x="574964" y="13855"/>
                </a:cubicBezTo>
                <a:cubicBezTo>
                  <a:pt x="600364" y="16164"/>
                  <a:pt x="626096" y="16082"/>
                  <a:pt x="651164" y="20782"/>
                </a:cubicBezTo>
                <a:cubicBezTo>
                  <a:pt x="663386" y="23073"/>
                  <a:pt x="674003" y="30704"/>
                  <a:pt x="685800" y="34636"/>
                </a:cubicBezTo>
                <a:cubicBezTo>
                  <a:pt x="694832" y="37647"/>
                  <a:pt x="704273" y="39255"/>
                  <a:pt x="713509" y="41564"/>
                </a:cubicBezTo>
                <a:cubicBezTo>
                  <a:pt x="772471" y="80871"/>
                  <a:pt x="738524" y="71112"/>
                  <a:pt x="817418" y="62346"/>
                </a:cubicBezTo>
                <a:cubicBezTo>
                  <a:pt x="824345" y="57728"/>
                  <a:pt x="831425" y="53330"/>
                  <a:pt x="838200" y="48491"/>
                </a:cubicBezTo>
                <a:cubicBezTo>
                  <a:pt x="847595" y="41780"/>
                  <a:pt x="856118" y="33828"/>
                  <a:pt x="865909" y="27709"/>
                </a:cubicBezTo>
                <a:cubicBezTo>
                  <a:pt x="881460" y="17990"/>
                  <a:pt x="897037" y="11888"/>
                  <a:pt x="914400" y="6927"/>
                </a:cubicBezTo>
                <a:cubicBezTo>
                  <a:pt x="923554" y="4311"/>
                  <a:pt x="932873" y="2309"/>
                  <a:pt x="942109" y="0"/>
                </a:cubicBezTo>
                <a:cubicBezTo>
                  <a:pt x="1020618" y="2309"/>
                  <a:pt x="1099208" y="2687"/>
                  <a:pt x="1177636" y="6927"/>
                </a:cubicBezTo>
                <a:cubicBezTo>
                  <a:pt x="1184927" y="7321"/>
                  <a:pt x="1191215" y="12655"/>
                  <a:pt x="1198418" y="13855"/>
                </a:cubicBezTo>
                <a:cubicBezTo>
                  <a:pt x="1219043" y="17293"/>
                  <a:pt x="1239982" y="18473"/>
                  <a:pt x="1260764" y="20782"/>
                </a:cubicBezTo>
                <a:cubicBezTo>
                  <a:pt x="1324895" y="42159"/>
                  <a:pt x="1252259" y="20782"/>
                  <a:pt x="1406236" y="20782"/>
                </a:cubicBezTo>
                <a:cubicBezTo>
                  <a:pt x="1424852" y="20782"/>
                  <a:pt x="1443181" y="25400"/>
                  <a:pt x="1461654" y="27709"/>
                </a:cubicBezTo>
                <a:cubicBezTo>
                  <a:pt x="1466272" y="34636"/>
                  <a:pt x="1471096" y="41431"/>
                  <a:pt x="1475509" y="48491"/>
                </a:cubicBezTo>
                <a:cubicBezTo>
                  <a:pt x="1482645" y="59908"/>
                  <a:pt x="1483044" y="80718"/>
                  <a:pt x="1496291" y="83127"/>
                </a:cubicBezTo>
                <a:cubicBezTo>
                  <a:pt x="1511470" y="85887"/>
                  <a:pt x="1684503" y="71847"/>
                  <a:pt x="1717964" y="69273"/>
                </a:cubicBezTo>
                <a:cubicBezTo>
                  <a:pt x="1729509" y="66964"/>
                  <a:pt x="1741576" y="66480"/>
                  <a:pt x="1752600" y="62346"/>
                </a:cubicBezTo>
                <a:cubicBezTo>
                  <a:pt x="1760396" y="59423"/>
                  <a:pt x="1765067" y="48907"/>
                  <a:pt x="1773382" y="48491"/>
                </a:cubicBezTo>
                <a:lnTo>
                  <a:pt x="1891145" y="55418"/>
                </a:lnTo>
                <a:cubicBezTo>
                  <a:pt x="1923652" y="77090"/>
                  <a:pt x="1917900" y="79691"/>
                  <a:pt x="1974273" y="62346"/>
                </a:cubicBezTo>
                <a:cubicBezTo>
                  <a:pt x="1985308" y="58951"/>
                  <a:pt x="1992587" y="48275"/>
                  <a:pt x="2001982" y="41564"/>
                </a:cubicBezTo>
                <a:cubicBezTo>
                  <a:pt x="2008757" y="36725"/>
                  <a:pt x="2014732" y="29900"/>
                  <a:pt x="2022764" y="27709"/>
                </a:cubicBezTo>
                <a:cubicBezTo>
                  <a:pt x="2040724" y="22811"/>
                  <a:pt x="2059753" y="23415"/>
                  <a:pt x="2078182" y="20782"/>
                </a:cubicBezTo>
                <a:cubicBezTo>
                  <a:pt x="2092086" y="18796"/>
                  <a:pt x="2105891" y="16164"/>
                  <a:pt x="2119745" y="13855"/>
                </a:cubicBezTo>
                <a:cubicBezTo>
                  <a:pt x="2207925" y="26452"/>
                  <a:pt x="2138615" y="9435"/>
                  <a:pt x="2189018" y="34636"/>
                </a:cubicBezTo>
                <a:cubicBezTo>
                  <a:pt x="2195549" y="37902"/>
                  <a:pt x="2209800" y="41564"/>
                  <a:pt x="2209800" y="41564"/>
                </a:cubicBezTo>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5" name="Freeform: Shape 74">
            <a:extLst>
              <a:ext uri="{FF2B5EF4-FFF2-40B4-BE49-F238E27FC236}">
                <a16:creationId xmlns:a16="http://schemas.microsoft.com/office/drawing/2014/main" id="{819C87E6-8427-4862-8118-9390E012F4D5}"/>
              </a:ext>
            </a:extLst>
          </p:cNvPr>
          <p:cNvSpPr/>
          <p:nvPr/>
        </p:nvSpPr>
        <p:spPr>
          <a:xfrm rot="10365806">
            <a:off x="978806" y="2832299"/>
            <a:ext cx="274270" cy="192152"/>
          </a:xfrm>
          <a:custGeom>
            <a:avLst/>
            <a:gdLst>
              <a:gd name="connsiteX0" fmla="*/ 350573 w 392501"/>
              <a:gd name="connsiteY0" fmla="*/ 163597 h 344008"/>
              <a:gd name="connsiteX1" fmla="*/ 283338 w 392501"/>
              <a:gd name="connsiteY1" fmla="*/ 136703 h 344008"/>
              <a:gd name="connsiteX2" fmla="*/ 229550 w 392501"/>
              <a:gd name="connsiteY2" fmla="*/ 96362 h 344008"/>
              <a:gd name="connsiteX3" fmla="*/ 95079 w 392501"/>
              <a:gd name="connsiteY3" fmla="*/ 109809 h 344008"/>
              <a:gd name="connsiteX4" fmla="*/ 950 w 392501"/>
              <a:gd name="connsiteY4" fmla="*/ 203938 h 344008"/>
              <a:gd name="connsiteX5" fmla="*/ 14397 w 392501"/>
              <a:gd name="connsiteY5" fmla="*/ 257727 h 344008"/>
              <a:gd name="connsiteX6" fmla="*/ 121973 w 392501"/>
              <a:gd name="connsiteY6" fmla="*/ 311515 h 344008"/>
              <a:gd name="connsiteX7" fmla="*/ 175762 w 392501"/>
              <a:gd name="connsiteY7" fmla="*/ 338409 h 344008"/>
              <a:gd name="connsiteX8" fmla="*/ 296785 w 392501"/>
              <a:gd name="connsiteY8" fmla="*/ 311515 h 344008"/>
              <a:gd name="connsiteX9" fmla="*/ 323679 w 392501"/>
              <a:gd name="connsiteY9" fmla="*/ 230832 h 344008"/>
              <a:gd name="connsiteX10" fmla="*/ 337126 w 392501"/>
              <a:gd name="connsiteY10" fmla="*/ 190491 h 344008"/>
              <a:gd name="connsiteX11" fmla="*/ 350573 w 392501"/>
              <a:gd name="connsiteY11" fmla="*/ 42574 h 344008"/>
              <a:gd name="connsiteX12" fmla="*/ 364021 w 392501"/>
              <a:gd name="connsiteY12" fmla="*/ 2232 h 344008"/>
              <a:gd name="connsiteX13" fmla="*/ 377468 w 392501"/>
              <a:gd name="connsiteY13" fmla="*/ 82915 h 344008"/>
              <a:gd name="connsiteX14" fmla="*/ 390915 w 392501"/>
              <a:gd name="connsiteY14" fmla="*/ 338409 h 344008"/>
              <a:gd name="connsiteX15" fmla="*/ 364021 w 392501"/>
              <a:gd name="connsiteY15" fmla="*/ 257727 h 344008"/>
              <a:gd name="connsiteX16" fmla="*/ 296785 w 392501"/>
              <a:gd name="connsiteY16" fmla="*/ 177044 h 344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92501" h="344008">
                <a:moveTo>
                  <a:pt x="350573" y="163597"/>
                </a:moveTo>
                <a:cubicBezTo>
                  <a:pt x="328161" y="154632"/>
                  <a:pt x="304438" y="148425"/>
                  <a:pt x="283338" y="136703"/>
                </a:cubicBezTo>
                <a:cubicBezTo>
                  <a:pt x="263747" y="125819"/>
                  <a:pt x="251736" y="99531"/>
                  <a:pt x="229550" y="96362"/>
                </a:cubicBezTo>
                <a:cubicBezTo>
                  <a:pt x="184956" y="89991"/>
                  <a:pt x="139903" y="105327"/>
                  <a:pt x="95079" y="109809"/>
                </a:cubicBezTo>
                <a:cubicBezTo>
                  <a:pt x="82674" y="119733"/>
                  <a:pt x="5784" y="170101"/>
                  <a:pt x="950" y="203938"/>
                </a:cubicBezTo>
                <a:cubicBezTo>
                  <a:pt x="-1664" y="222234"/>
                  <a:pt x="584" y="245449"/>
                  <a:pt x="14397" y="257727"/>
                </a:cubicBezTo>
                <a:cubicBezTo>
                  <a:pt x="44361" y="284362"/>
                  <a:pt x="86114" y="293586"/>
                  <a:pt x="121973" y="311515"/>
                </a:cubicBezTo>
                <a:lnTo>
                  <a:pt x="175762" y="338409"/>
                </a:lnTo>
                <a:cubicBezTo>
                  <a:pt x="216103" y="329444"/>
                  <a:pt x="263364" y="335821"/>
                  <a:pt x="296785" y="311515"/>
                </a:cubicBezTo>
                <a:cubicBezTo>
                  <a:pt x="319712" y="294841"/>
                  <a:pt x="314714" y="257726"/>
                  <a:pt x="323679" y="230832"/>
                </a:cubicBezTo>
                <a:lnTo>
                  <a:pt x="337126" y="190491"/>
                </a:lnTo>
                <a:cubicBezTo>
                  <a:pt x="341608" y="141185"/>
                  <a:pt x="343571" y="91585"/>
                  <a:pt x="350573" y="42574"/>
                </a:cubicBezTo>
                <a:cubicBezTo>
                  <a:pt x="352578" y="28542"/>
                  <a:pt x="356158" y="-9562"/>
                  <a:pt x="364021" y="2232"/>
                </a:cubicBezTo>
                <a:cubicBezTo>
                  <a:pt x="379145" y="24918"/>
                  <a:pt x="372986" y="56021"/>
                  <a:pt x="377468" y="82915"/>
                </a:cubicBezTo>
                <a:cubicBezTo>
                  <a:pt x="381950" y="168080"/>
                  <a:pt x="397456" y="253378"/>
                  <a:pt x="390915" y="338409"/>
                </a:cubicBezTo>
                <a:cubicBezTo>
                  <a:pt x="388741" y="366674"/>
                  <a:pt x="381730" y="279864"/>
                  <a:pt x="364021" y="257727"/>
                </a:cubicBezTo>
                <a:cubicBezTo>
                  <a:pt x="306272" y="185541"/>
                  <a:pt x="330527" y="210786"/>
                  <a:pt x="296785" y="177044"/>
                </a:cubicBezTo>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6" name="Freeform: Shape 75">
            <a:extLst>
              <a:ext uri="{FF2B5EF4-FFF2-40B4-BE49-F238E27FC236}">
                <a16:creationId xmlns:a16="http://schemas.microsoft.com/office/drawing/2014/main" id="{3677346B-6D60-48CA-BB15-0191AF58552C}"/>
              </a:ext>
            </a:extLst>
          </p:cNvPr>
          <p:cNvSpPr/>
          <p:nvPr/>
        </p:nvSpPr>
        <p:spPr>
          <a:xfrm rot="10365806">
            <a:off x="1125089" y="3057470"/>
            <a:ext cx="274270" cy="192152"/>
          </a:xfrm>
          <a:custGeom>
            <a:avLst/>
            <a:gdLst>
              <a:gd name="connsiteX0" fmla="*/ 350573 w 392501"/>
              <a:gd name="connsiteY0" fmla="*/ 163597 h 344008"/>
              <a:gd name="connsiteX1" fmla="*/ 283338 w 392501"/>
              <a:gd name="connsiteY1" fmla="*/ 136703 h 344008"/>
              <a:gd name="connsiteX2" fmla="*/ 229550 w 392501"/>
              <a:gd name="connsiteY2" fmla="*/ 96362 h 344008"/>
              <a:gd name="connsiteX3" fmla="*/ 95079 w 392501"/>
              <a:gd name="connsiteY3" fmla="*/ 109809 h 344008"/>
              <a:gd name="connsiteX4" fmla="*/ 950 w 392501"/>
              <a:gd name="connsiteY4" fmla="*/ 203938 h 344008"/>
              <a:gd name="connsiteX5" fmla="*/ 14397 w 392501"/>
              <a:gd name="connsiteY5" fmla="*/ 257727 h 344008"/>
              <a:gd name="connsiteX6" fmla="*/ 121973 w 392501"/>
              <a:gd name="connsiteY6" fmla="*/ 311515 h 344008"/>
              <a:gd name="connsiteX7" fmla="*/ 175762 w 392501"/>
              <a:gd name="connsiteY7" fmla="*/ 338409 h 344008"/>
              <a:gd name="connsiteX8" fmla="*/ 296785 w 392501"/>
              <a:gd name="connsiteY8" fmla="*/ 311515 h 344008"/>
              <a:gd name="connsiteX9" fmla="*/ 323679 w 392501"/>
              <a:gd name="connsiteY9" fmla="*/ 230832 h 344008"/>
              <a:gd name="connsiteX10" fmla="*/ 337126 w 392501"/>
              <a:gd name="connsiteY10" fmla="*/ 190491 h 344008"/>
              <a:gd name="connsiteX11" fmla="*/ 350573 w 392501"/>
              <a:gd name="connsiteY11" fmla="*/ 42574 h 344008"/>
              <a:gd name="connsiteX12" fmla="*/ 364021 w 392501"/>
              <a:gd name="connsiteY12" fmla="*/ 2232 h 344008"/>
              <a:gd name="connsiteX13" fmla="*/ 377468 w 392501"/>
              <a:gd name="connsiteY13" fmla="*/ 82915 h 344008"/>
              <a:gd name="connsiteX14" fmla="*/ 390915 w 392501"/>
              <a:gd name="connsiteY14" fmla="*/ 338409 h 344008"/>
              <a:gd name="connsiteX15" fmla="*/ 364021 w 392501"/>
              <a:gd name="connsiteY15" fmla="*/ 257727 h 344008"/>
              <a:gd name="connsiteX16" fmla="*/ 296785 w 392501"/>
              <a:gd name="connsiteY16" fmla="*/ 177044 h 344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92501" h="344008">
                <a:moveTo>
                  <a:pt x="350573" y="163597"/>
                </a:moveTo>
                <a:cubicBezTo>
                  <a:pt x="328161" y="154632"/>
                  <a:pt x="304438" y="148425"/>
                  <a:pt x="283338" y="136703"/>
                </a:cubicBezTo>
                <a:cubicBezTo>
                  <a:pt x="263747" y="125819"/>
                  <a:pt x="251736" y="99531"/>
                  <a:pt x="229550" y="96362"/>
                </a:cubicBezTo>
                <a:cubicBezTo>
                  <a:pt x="184956" y="89991"/>
                  <a:pt x="139903" y="105327"/>
                  <a:pt x="95079" y="109809"/>
                </a:cubicBezTo>
                <a:cubicBezTo>
                  <a:pt x="82674" y="119733"/>
                  <a:pt x="5784" y="170101"/>
                  <a:pt x="950" y="203938"/>
                </a:cubicBezTo>
                <a:cubicBezTo>
                  <a:pt x="-1664" y="222234"/>
                  <a:pt x="584" y="245449"/>
                  <a:pt x="14397" y="257727"/>
                </a:cubicBezTo>
                <a:cubicBezTo>
                  <a:pt x="44361" y="284362"/>
                  <a:pt x="86114" y="293586"/>
                  <a:pt x="121973" y="311515"/>
                </a:cubicBezTo>
                <a:lnTo>
                  <a:pt x="175762" y="338409"/>
                </a:lnTo>
                <a:cubicBezTo>
                  <a:pt x="216103" y="329444"/>
                  <a:pt x="263364" y="335821"/>
                  <a:pt x="296785" y="311515"/>
                </a:cubicBezTo>
                <a:cubicBezTo>
                  <a:pt x="319712" y="294841"/>
                  <a:pt x="314714" y="257726"/>
                  <a:pt x="323679" y="230832"/>
                </a:cubicBezTo>
                <a:lnTo>
                  <a:pt x="337126" y="190491"/>
                </a:lnTo>
                <a:cubicBezTo>
                  <a:pt x="341608" y="141185"/>
                  <a:pt x="343571" y="91585"/>
                  <a:pt x="350573" y="42574"/>
                </a:cubicBezTo>
                <a:cubicBezTo>
                  <a:pt x="352578" y="28542"/>
                  <a:pt x="356158" y="-9562"/>
                  <a:pt x="364021" y="2232"/>
                </a:cubicBezTo>
                <a:cubicBezTo>
                  <a:pt x="379145" y="24918"/>
                  <a:pt x="372986" y="56021"/>
                  <a:pt x="377468" y="82915"/>
                </a:cubicBezTo>
                <a:cubicBezTo>
                  <a:pt x="381950" y="168080"/>
                  <a:pt x="397456" y="253378"/>
                  <a:pt x="390915" y="338409"/>
                </a:cubicBezTo>
                <a:cubicBezTo>
                  <a:pt x="388741" y="366674"/>
                  <a:pt x="381730" y="279864"/>
                  <a:pt x="364021" y="257727"/>
                </a:cubicBezTo>
                <a:cubicBezTo>
                  <a:pt x="306272" y="185541"/>
                  <a:pt x="330527" y="210786"/>
                  <a:pt x="296785" y="177044"/>
                </a:cubicBezTo>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1" name="Freeform: Shape 80">
            <a:extLst>
              <a:ext uri="{FF2B5EF4-FFF2-40B4-BE49-F238E27FC236}">
                <a16:creationId xmlns:a16="http://schemas.microsoft.com/office/drawing/2014/main" id="{E0C5E1B0-34DB-4BBE-8C21-0EFE2480959E}"/>
              </a:ext>
            </a:extLst>
          </p:cNvPr>
          <p:cNvSpPr/>
          <p:nvPr/>
        </p:nvSpPr>
        <p:spPr>
          <a:xfrm>
            <a:off x="5184407" y="2439790"/>
            <a:ext cx="636006" cy="217543"/>
          </a:xfrm>
          <a:custGeom>
            <a:avLst/>
            <a:gdLst>
              <a:gd name="connsiteX0" fmla="*/ 48481 w 2119328"/>
              <a:gd name="connsiteY0" fmla="*/ 216398 h 633257"/>
              <a:gd name="connsiteX1" fmla="*/ 75375 w 2119328"/>
              <a:gd name="connsiteY1" fmla="*/ 297080 h 633257"/>
              <a:gd name="connsiteX2" fmla="*/ 290528 w 2119328"/>
              <a:gd name="connsiteY2" fmla="*/ 485339 h 633257"/>
              <a:gd name="connsiteX3" fmla="*/ 451893 w 2119328"/>
              <a:gd name="connsiteY3" fmla="*/ 619810 h 633257"/>
              <a:gd name="connsiteX4" fmla="*/ 505681 w 2119328"/>
              <a:gd name="connsiteY4" fmla="*/ 633257 h 633257"/>
              <a:gd name="connsiteX5" fmla="*/ 1581446 w 2119328"/>
              <a:gd name="connsiteY5" fmla="*/ 606363 h 633257"/>
              <a:gd name="connsiteX6" fmla="*/ 1621787 w 2119328"/>
              <a:gd name="connsiteY6" fmla="*/ 579469 h 633257"/>
              <a:gd name="connsiteX7" fmla="*/ 1675575 w 2119328"/>
              <a:gd name="connsiteY7" fmla="*/ 552575 h 633257"/>
              <a:gd name="connsiteX8" fmla="*/ 1810046 w 2119328"/>
              <a:gd name="connsiteY8" fmla="*/ 471892 h 633257"/>
              <a:gd name="connsiteX9" fmla="*/ 1877281 w 2119328"/>
              <a:gd name="connsiteY9" fmla="*/ 444998 h 633257"/>
              <a:gd name="connsiteX10" fmla="*/ 1971411 w 2119328"/>
              <a:gd name="connsiteY10" fmla="*/ 377763 h 633257"/>
              <a:gd name="connsiteX11" fmla="*/ 2065540 w 2119328"/>
              <a:gd name="connsiteY11" fmla="*/ 270186 h 633257"/>
              <a:gd name="connsiteX12" fmla="*/ 2119328 w 2119328"/>
              <a:gd name="connsiteY12" fmla="*/ 216398 h 633257"/>
              <a:gd name="connsiteX13" fmla="*/ 774622 w 2119328"/>
              <a:gd name="connsiteY13" fmla="*/ 189504 h 633257"/>
              <a:gd name="connsiteX14" fmla="*/ 48481 w 2119328"/>
              <a:gd name="connsiteY14" fmla="*/ 216398 h 633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19328" h="633257">
                <a:moveTo>
                  <a:pt x="48481" y="216398"/>
                </a:moveTo>
                <a:cubicBezTo>
                  <a:pt x="-68060" y="234327"/>
                  <a:pt x="60155" y="273163"/>
                  <a:pt x="75375" y="297080"/>
                </a:cubicBezTo>
                <a:cubicBezTo>
                  <a:pt x="102674" y="339979"/>
                  <a:pt x="288892" y="483703"/>
                  <a:pt x="290528" y="485339"/>
                </a:cubicBezTo>
                <a:cubicBezTo>
                  <a:pt x="348415" y="543226"/>
                  <a:pt x="376514" y="578694"/>
                  <a:pt x="451893" y="619810"/>
                </a:cubicBezTo>
                <a:cubicBezTo>
                  <a:pt x="468118" y="628660"/>
                  <a:pt x="487752" y="628775"/>
                  <a:pt x="505681" y="633257"/>
                </a:cubicBezTo>
                <a:cubicBezTo>
                  <a:pt x="864269" y="624292"/>
                  <a:pt x="1223161" y="623630"/>
                  <a:pt x="1581446" y="606363"/>
                </a:cubicBezTo>
                <a:cubicBezTo>
                  <a:pt x="1597589" y="605585"/>
                  <a:pt x="1607755" y="587487"/>
                  <a:pt x="1621787" y="579469"/>
                </a:cubicBezTo>
                <a:cubicBezTo>
                  <a:pt x="1639191" y="569524"/>
                  <a:pt x="1658171" y="562520"/>
                  <a:pt x="1675575" y="552575"/>
                </a:cubicBezTo>
                <a:cubicBezTo>
                  <a:pt x="1720961" y="526640"/>
                  <a:pt x="1761512" y="491306"/>
                  <a:pt x="1810046" y="471892"/>
                </a:cubicBezTo>
                <a:cubicBezTo>
                  <a:pt x="1832458" y="462927"/>
                  <a:pt x="1855691" y="455793"/>
                  <a:pt x="1877281" y="444998"/>
                </a:cubicBezTo>
                <a:cubicBezTo>
                  <a:pt x="1893805" y="436736"/>
                  <a:pt x="1963582" y="384722"/>
                  <a:pt x="1971411" y="377763"/>
                </a:cubicBezTo>
                <a:cubicBezTo>
                  <a:pt x="2123274" y="242774"/>
                  <a:pt x="1983740" y="365619"/>
                  <a:pt x="2065540" y="270186"/>
                </a:cubicBezTo>
                <a:cubicBezTo>
                  <a:pt x="2082041" y="250934"/>
                  <a:pt x="2101399" y="234327"/>
                  <a:pt x="2119328" y="216398"/>
                </a:cubicBezTo>
                <a:cubicBezTo>
                  <a:pt x="1965589" y="-244818"/>
                  <a:pt x="2118728" y="171934"/>
                  <a:pt x="774622" y="189504"/>
                </a:cubicBezTo>
                <a:cubicBezTo>
                  <a:pt x="43999" y="199055"/>
                  <a:pt x="165022" y="198469"/>
                  <a:pt x="48481" y="216398"/>
                </a:cubicBezTo>
                <a:close/>
              </a:path>
            </a:pathLst>
          </a:cu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3" name="Oval 82">
            <a:extLst>
              <a:ext uri="{FF2B5EF4-FFF2-40B4-BE49-F238E27FC236}">
                <a16:creationId xmlns:a16="http://schemas.microsoft.com/office/drawing/2014/main" id="{A5023D4D-B1F2-447D-AC1C-BBABD26B3AAA}"/>
              </a:ext>
            </a:extLst>
          </p:cNvPr>
          <p:cNvSpPr/>
          <p:nvPr/>
        </p:nvSpPr>
        <p:spPr>
          <a:xfrm>
            <a:off x="5347165" y="2210111"/>
            <a:ext cx="151961" cy="173616"/>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84" name="Freeform: Shape 83">
            <a:extLst>
              <a:ext uri="{FF2B5EF4-FFF2-40B4-BE49-F238E27FC236}">
                <a16:creationId xmlns:a16="http://schemas.microsoft.com/office/drawing/2014/main" id="{B72F681B-5181-4D4F-A17B-2A0DD659A854}"/>
              </a:ext>
            </a:extLst>
          </p:cNvPr>
          <p:cNvSpPr/>
          <p:nvPr/>
        </p:nvSpPr>
        <p:spPr>
          <a:xfrm>
            <a:off x="5302229" y="2340799"/>
            <a:ext cx="258917" cy="162324"/>
          </a:xfrm>
          <a:custGeom>
            <a:avLst/>
            <a:gdLst>
              <a:gd name="connsiteX0" fmla="*/ 121024 w 258917"/>
              <a:gd name="connsiteY0" fmla="*/ 788 h 162324"/>
              <a:gd name="connsiteX1" fmla="*/ 67235 w 258917"/>
              <a:gd name="connsiteY1" fmla="*/ 81471 h 162324"/>
              <a:gd name="connsiteX2" fmla="*/ 0 w 258917"/>
              <a:gd name="connsiteY2" fmla="*/ 148706 h 162324"/>
              <a:gd name="connsiteX3" fmla="*/ 40341 w 258917"/>
              <a:gd name="connsiteY3" fmla="*/ 162153 h 162324"/>
              <a:gd name="connsiteX4" fmla="*/ 255494 w 258917"/>
              <a:gd name="connsiteY4" fmla="*/ 148706 h 162324"/>
              <a:gd name="connsiteX5" fmla="*/ 215153 w 258917"/>
              <a:gd name="connsiteY5" fmla="*/ 121812 h 162324"/>
              <a:gd name="connsiteX6" fmla="*/ 161365 w 258917"/>
              <a:gd name="connsiteY6" fmla="*/ 81471 h 162324"/>
              <a:gd name="connsiteX7" fmla="*/ 134471 w 258917"/>
              <a:gd name="connsiteY7" fmla="*/ 54576 h 162324"/>
              <a:gd name="connsiteX8" fmla="*/ 121024 w 258917"/>
              <a:gd name="connsiteY8" fmla="*/ 788 h 162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917" h="162324">
                <a:moveTo>
                  <a:pt x="121024" y="788"/>
                </a:moveTo>
                <a:cubicBezTo>
                  <a:pt x="109818" y="5270"/>
                  <a:pt x="88520" y="57145"/>
                  <a:pt x="67235" y="81471"/>
                </a:cubicBezTo>
                <a:cubicBezTo>
                  <a:pt x="-58270" y="224905"/>
                  <a:pt x="107575" y="-12657"/>
                  <a:pt x="0" y="148706"/>
                </a:cubicBezTo>
                <a:cubicBezTo>
                  <a:pt x="13447" y="153188"/>
                  <a:pt x="26167" y="162153"/>
                  <a:pt x="40341" y="162153"/>
                </a:cubicBezTo>
                <a:cubicBezTo>
                  <a:pt x="112199" y="162153"/>
                  <a:pt x="185477" y="164864"/>
                  <a:pt x="255494" y="148706"/>
                </a:cubicBezTo>
                <a:cubicBezTo>
                  <a:pt x="271241" y="145072"/>
                  <a:pt x="228304" y="131206"/>
                  <a:pt x="215153" y="121812"/>
                </a:cubicBezTo>
                <a:cubicBezTo>
                  <a:pt x="196916" y="108785"/>
                  <a:pt x="178582" y="95819"/>
                  <a:pt x="161365" y="81471"/>
                </a:cubicBezTo>
                <a:cubicBezTo>
                  <a:pt x="151625" y="73355"/>
                  <a:pt x="142391" y="64476"/>
                  <a:pt x="134471" y="54576"/>
                </a:cubicBezTo>
                <a:cubicBezTo>
                  <a:pt x="99215" y="10505"/>
                  <a:pt x="132230" y="-3694"/>
                  <a:pt x="121024" y="788"/>
                </a:cubicBez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cxnSp>
        <p:nvCxnSpPr>
          <p:cNvPr id="87" name="Straight Connector 86">
            <a:extLst>
              <a:ext uri="{FF2B5EF4-FFF2-40B4-BE49-F238E27FC236}">
                <a16:creationId xmlns:a16="http://schemas.microsoft.com/office/drawing/2014/main" id="{9F49884A-ABA3-4A40-A8AB-DB51A8CAB3DF}"/>
              </a:ext>
            </a:extLst>
          </p:cNvPr>
          <p:cNvCxnSpPr>
            <a:cxnSpLocks/>
            <a:stCxn id="84" idx="5"/>
          </p:cNvCxnSpPr>
          <p:nvPr/>
        </p:nvCxnSpPr>
        <p:spPr>
          <a:xfrm flipV="1">
            <a:off x="5517382" y="1994087"/>
            <a:ext cx="508224" cy="46852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51B63A01-9AE3-428F-BDDA-C4FE386AA3E5}"/>
              </a:ext>
            </a:extLst>
          </p:cNvPr>
          <p:cNvCxnSpPr>
            <a:cxnSpLocks/>
            <a:endCxn id="164" idx="5"/>
          </p:cNvCxnSpPr>
          <p:nvPr/>
        </p:nvCxnSpPr>
        <p:spPr>
          <a:xfrm>
            <a:off x="6021305" y="2004979"/>
            <a:ext cx="262617" cy="109160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2" name="Freeform: Shape 91">
            <a:extLst>
              <a:ext uri="{FF2B5EF4-FFF2-40B4-BE49-F238E27FC236}">
                <a16:creationId xmlns:a16="http://schemas.microsoft.com/office/drawing/2014/main" id="{01989C85-91B1-486F-8431-ABBEAC8B1BC0}"/>
              </a:ext>
            </a:extLst>
          </p:cNvPr>
          <p:cNvSpPr/>
          <p:nvPr/>
        </p:nvSpPr>
        <p:spPr>
          <a:xfrm>
            <a:off x="3767127" y="2435396"/>
            <a:ext cx="636006" cy="217543"/>
          </a:xfrm>
          <a:custGeom>
            <a:avLst/>
            <a:gdLst>
              <a:gd name="connsiteX0" fmla="*/ 48481 w 2119328"/>
              <a:gd name="connsiteY0" fmla="*/ 216398 h 633257"/>
              <a:gd name="connsiteX1" fmla="*/ 75375 w 2119328"/>
              <a:gd name="connsiteY1" fmla="*/ 297080 h 633257"/>
              <a:gd name="connsiteX2" fmla="*/ 290528 w 2119328"/>
              <a:gd name="connsiteY2" fmla="*/ 485339 h 633257"/>
              <a:gd name="connsiteX3" fmla="*/ 451893 w 2119328"/>
              <a:gd name="connsiteY3" fmla="*/ 619810 h 633257"/>
              <a:gd name="connsiteX4" fmla="*/ 505681 w 2119328"/>
              <a:gd name="connsiteY4" fmla="*/ 633257 h 633257"/>
              <a:gd name="connsiteX5" fmla="*/ 1581446 w 2119328"/>
              <a:gd name="connsiteY5" fmla="*/ 606363 h 633257"/>
              <a:gd name="connsiteX6" fmla="*/ 1621787 w 2119328"/>
              <a:gd name="connsiteY6" fmla="*/ 579469 h 633257"/>
              <a:gd name="connsiteX7" fmla="*/ 1675575 w 2119328"/>
              <a:gd name="connsiteY7" fmla="*/ 552575 h 633257"/>
              <a:gd name="connsiteX8" fmla="*/ 1810046 w 2119328"/>
              <a:gd name="connsiteY8" fmla="*/ 471892 h 633257"/>
              <a:gd name="connsiteX9" fmla="*/ 1877281 w 2119328"/>
              <a:gd name="connsiteY9" fmla="*/ 444998 h 633257"/>
              <a:gd name="connsiteX10" fmla="*/ 1971411 w 2119328"/>
              <a:gd name="connsiteY10" fmla="*/ 377763 h 633257"/>
              <a:gd name="connsiteX11" fmla="*/ 2065540 w 2119328"/>
              <a:gd name="connsiteY11" fmla="*/ 270186 h 633257"/>
              <a:gd name="connsiteX12" fmla="*/ 2119328 w 2119328"/>
              <a:gd name="connsiteY12" fmla="*/ 216398 h 633257"/>
              <a:gd name="connsiteX13" fmla="*/ 774622 w 2119328"/>
              <a:gd name="connsiteY13" fmla="*/ 189504 h 633257"/>
              <a:gd name="connsiteX14" fmla="*/ 48481 w 2119328"/>
              <a:gd name="connsiteY14" fmla="*/ 216398 h 633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19328" h="633257">
                <a:moveTo>
                  <a:pt x="48481" y="216398"/>
                </a:moveTo>
                <a:cubicBezTo>
                  <a:pt x="-68060" y="234327"/>
                  <a:pt x="60155" y="273163"/>
                  <a:pt x="75375" y="297080"/>
                </a:cubicBezTo>
                <a:cubicBezTo>
                  <a:pt x="102674" y="339979"/>
                  <a:pt x="288892" y="483703"/>
                  <a:pt x="290528" y="485339"/>
                </a:cubicBezTo>
                <a:cubicBezTo>
                  <a:pt x="348415" y="543226"/>
                  <a:pt x="376514" y="578694"/>
                  <a:pt x="451893" y="619810"/>
                </a:cubicBezTo>
                <a:cubicBezTo>
                  <a:pt x="468118" y="628660"/>
                  <a:pt x="487752" y="628775"/>
                  <a:pt x="505681" y="633257"/>
                </a:cubicBezTo>
                <a:cubicBezTo>
                  <a:pt x="864269" y="624292"/>
                  <a:pt x="1223161" y="623630"/>
                  <a:pt x="1581446" y="606363"/>
                </a:cubicBezTo>
                <a:cubicBezTo>
                  <a:pt x="1597589" y="605585"/>
                  <a:pt x="1607755" y="587487"/>
                  <a:pt x="1621787" y="579469"/>
                </a:cubicBezTo>
                <a:cubicBezTo>
                  <a:pt x="1639191" y="569524"/>
                  <a:pt x="1658171" y="562520"/>
                  <a:pt x="1675575" y="552575"/>
                </a:cubicBezTo>
                <a:cubicBezTo>
                  <a:pt x="1720961" y="526640"/>
                  <a:pt x="1761512" y="491306"/>
                  <a:pt x="1810046" y="471892"/>
                </a:cubicBezTo>
                <a:cubicBezTo>
                  <a:pt x="1832458" y="462927"/>
                  <a:pt x="1855691" y="455793"/>
                  <a:pt x="1877281" y="444998"/>
                </a:cubicBezTo>
                <a:cubicBezTo>
                  <a:pt x="1893805" y="436736"/>
                  <a:pt x="1963582" y="384722"/>
                  <a:pt x="1971411" y="377763"/>
                </a:cubicBezTo>
                <a:cubicBezTo>
                  <a:pt x="2123274" y="242774"/>
                  <a:pt x="1983740" y="365619"/>
                  <a:pt x="2065540" y="270186"/>
                </a:cubicBezTo>
                <a:cubicBezTo>
                  <a:pt x="2082041" y="250934"/>
                  <a:pt x="2101399" y="234327"/>
                  <a:pt x="2119328" y="216398"/>
                </a:cubicBezTo>
                <a:cubicBezTo>
                  <a:pt x="1965589" y="-244818"/>
                  <a:pt x="2118728" y="171934"/>
                  <a:pt x="774622" y="189504"/>
                </a:cubicBezTo>
                <a:cubicBezTo>
                  <a:pt x="43999" y="199055"/>
                  <a:pt x="165022" y="198469"/>
                  <a:pt x="48481" y="216398"/>
                </a:cubicBezTo>
                <a:close/>
              </a:path>
            </a:pathLst>
          </a:cu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3" name="Freeform: Shape 92">
            <a:extLst>
              <a:ext uri="{FF2B5EF4-FFF2-40B4-BE49-F238E27FC236}">
                <a16:creationId xmlns:a16="http://schemas.microsoft.com/office/drawing/2014/main" id="{150F9112-3598-4C9C-A99A-DDB811060326}"/>
              </a:ext>
            </a:extLst>
          </p:cNvPr>
          <p:cNvSpPr/>
          <p:nvPr/>
        </p:nvSpPr>
        <p:spPr>
          <a:xfrm flipV="1">
            <a:off x="3929885" y="2630080"/>
            <a:ext cx="2030290" cy="45719"/>
          </a:xfrm>
          <a:custGeom>
            <a:avLst/>
            <a:gdLst>
              <a:gd name="connsiteX0" fmla="*/ 0 w 2209800"/>
              <a:gd name="connsiteY0" fmla="*/ 55418 h 103909"/>
              <a:gd name="connsiteX1" fmla="*/ 41564 w 2209800"/>
              <a:gd name="connsiteY1" fmla="*/ 62346 h 103909"/>
              <a:gd name="connsiteX2" fmla="*/ 103909 w 2209800"/>
              <a:gd name="connsiteY2" fmla="*/ 69273 h 103909"/>
              <a:gd name="connsiteX3" fmla="*/ 173182 w 2209800"/>
              <a:gd name="connsiteY3" fmla="*/ 90055 h 103909"/>
              <a:gd name="connsiteX4" fmla="*/ 193964 w 2209800"/>
              <a:gd name="connsiteY4" fmla="*/ 103909 h 103909"/>
              <a:gd name="connsiteX5" fmla="*/ 249382 w 2209800"/>
              <a:gd name="connsiteY5" fmla="*/ 96982 h 103909"/>
              <a:gd name="connsiteX6" fmla="*/ 277091 w 2209800"/>
              <a:gd name="connsiteY6" fmla="*/ 90055 h 103909"/>
              <a:gd name="connsiteX7" fmla="*/ 408709 w 2209800"/>
              <a:gd name="connsiteY7" fmla="*/ 83127 h 103909"/>
              <a:gd name="connsiteX8" fmla="*/ 443345 w 2209800"/>
              <a:gd name="connsiteY8" fmla="*/ 76200 h 103909"/>
              <a:gd name="connsiteX9" fmla="*/ 491836 w 2209800"/>
              <a:gd name="connsiteY9" fmla="*/ 34636 h 103909"/>
              <a:gd name="connsiteX10" fmla="*/ 512618 w 2209800"/>
              <a:gd name="connsiteY10" fmla="*/ 27709 h 103909"/>
              <a:gd name="connsiteX11" fmla="*/ 574964 w 2209800"/>
              <a:gd name="connsiteY11" fmla="*/ 13855 h 103909"/>
              <a:gd name="connsiteX12" fmla="*/ 651164 w 2209800"/>
              <a:gd name="connsiteY12" fmla="*/ 20782 h 103909"/>
              <a:gd name="connsiteX13" fmla="*/ 685800 w 2209800"/>
              <a:gd name="connsiteY13" fmla="*/ 34636 h 103909"/>
              <a:gd name="connsiteX14" fmla="*/ 713509 w 2209800"/>
              <a:gd name="connsiteY14" fmla="*/ 41564 h 103909"/>
              <a:gd name="connsiteX15" fmla="*/ 817418 w 2209800"/>
              <a:gd name="connsiteY15" fmla="*/ 62346 h 103909"/>
              <a:gd name="connsiteX16" fmla="*/ 838200 w 2209800"/>
              <a:gd name="connsiteY16" fmla="*/ 48491 h 103909"/>
              <a:gd name="connsiteX17" fmla="*/ 865909 w 2209800"/>
              <a:gd name="connsiteY17" fmla="*/ 27709 h 103909"/>
              <a:gd name="connsiteX18" fmla="*/ 914400 w 2209800"/>
              <a:gd name="connsiteY18" fmla="*/ 6927 h 103909"/>
              <a:gd name="connsiteX19" fmla="*/ 942109 w 2209800"/>
              <a:gd name="connsiteY19" fmla="*/ 0 h 103909"/>
              <a:gd name="connsiteX20" fmla="*/ 1177636 w 2209800"/>
              <a:gd name="connsiteY20" fmla="*/ 6927 h 103909"/>
              <a:gd name="connsiteX21" fmla="*/ 1198418 w 2209800"/>
              <a:gd name="connsiteY21" fmla="*/ 13855 h 103909"/>
              <a:gd name="connsiteX22" fmla="*/ 1260764 w 2209800"/>
              <a:gd name="connsiteY22" fmla="*/ 20782 h 103909"/>
              <a:gd name="connsiteX23" fmla="*/ 1406236 w 2209800"/>
              <a:gd name="connsiteY23" fmla="*/ 20782 h 103909"/>
              <a:gd name="connsiteX24" fmla="*/ 1461654 w 2209800"/>
              <a:gd name="connsiteY24" fmla="*/ 27709 h 103909"/>
              <a:gd name="connsiteX25" fmla="*/ 1475509 w 2209800"/>
              <a:gd name="connsiteY25" fmla="*/ 48491 h 103909"/>
              <a:gd name="connsiteX26" fmla="*/ 1496291 w 2209800"/>
              <a:gd name="connsiteY26" fmla="*/ 83127 h 103909"/>
              <a:gd name="connsiteX27" fmla="*/ 1717964 w 2209800"/>
              <a:gd name="connsiteY27" fmla="*/ 69273 h 103909"/>
              <a:gd name="connsiteX28" fmla="*/ 1752600 w 2209800"/>
              <a:gd name="connsiteY28" fmla="*/ 62346 h 103909"/>
              <a:gd name="connsiteX29" fmla="*/ 1773382 w 2209800"/>
              <a:gd name="connsiteY29" fmla="*/ 48491 h 103909"/>
              <a:gd name="connsiteX30" fmla="*/ 1891145 w 2209800"/>
              <a:gd name="connsiteY30" fmla="*/ 55418 h 103909"/>
              <a:gd name="connsiteX31" fmla="*/ 1974273 w 2209800"/>
              <a:gd name="connsiteY31" fmla="*/ 62346 h 103909"/>
              <a:gd name="connsiteX32" fmla="*/ 2001982 w 2209800"/>
              <a:gd name="connsiteY32" fmla="*/ 41564 h 103909"/>
              <a:gd name="connsiteX33" fmla="*/ 2022764 w 2209800"/>
              <a:gd name="connsiteY33" fmla="*/ 27709 h 103909"/>
              <a:gd name="connsiteX34" fmla="*/ 2078182 w 2209800"/>
              <a:gd name="connsiteY34" fmla="*/ 20782 h 103909"/>
              <a:gd name="connsiteX35" fmla="*/ 2119745 w 2209800"/>
              <a:gd name="connsiteY35" fmla="*/ 13855 h 103909"/>
              <a:gd name="connsiteX36" fmla="*/ 2189018 w 2209800"/>
              <a:gd name="connsiteY36" fmla="*/ 34636 h 103909"/>
              <a:gd name="connsiteX37" fmla="*/ 2209800 w 2209800"/>
              <a:gd name="connsiteY37" fmla="*/ 41564 h 103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209800" h="103909">
                <a:moveTo>
                  <a:pt x="0" y="55418"/>
                </a:moveTo>
                <a:cubicBezTo>
                  <a:pt x="13855" y="57727"/>
                  <a:pt x="27641" y="60490"/>
                  <a:pt x="41564" y="62346"/>
                </a:cubicBezTo>
                <a:cubicBezTo>
                  <a:pt x="62290" y="65110"/>
                  <a:pt x="83243" y="66094"/>
                  <a:pt x="103909" y="69273"/>
                </a:cubicBezTo>
                <a:cubicBezTo>
                  <a:pt x="119320" y="71644"/>
                  <a:pt x="163183" y="85611"/>
                  <a:pt x="173182" y="90055"/>
                </a:cubicBezTo>
                <a:cubicBezTo>
                  <a:pt x="180790" y="93436"/>
                  <a:pt x="187037" y="99291"/>
                  <a:pt x="193964" y="103909"/>
                </a:cubicBezTo>
                <a:cubicBezTo>
                  <a:pt x="212437" y="101600"/>
                  <a:pt x="231019" y="100042"/>
                  <a:pt x="249382" y="96982"/>
                </a:cubicBezTo>
                <a:cubicBezTo>
                  <a:pt x="258773" y="95417"/>
                  <a:pt x="267606" y="90880"/>
                  <a:pt x="277091" y="90055"/>
                </a:cubicBezTo>
                <a:cubicBezTo>
                  <a:pt x="320859" y="86249"/>
                  <a:pt x="364836" y="85436"/>
                  <a:pt x="408709" y="83127"/>
                </a:cubicBezTo>
                <a:cubicBezTo>
                  <a:pt x="420254" y="80818"/>
                  <a:pt x="432586" y="80982"/>
                  <a:pt x="443345" y="76200"/>
                </a:cubicBezTo>
                <a:cubicBezTo>
                  <a:pt x="481184" y="59382"/>
                  <a:pt x="460944" y="55230"/>
                  <a:pt x="491836" y="34636"/>
                </a:cubicBezTo>
                <a:cubicBezTo>
                  <a:pt x="497912" y="30586"/>
                  <a:pt x="505597" y="29715"/>
                  <a:pt x="512618" y="27709"/>
                </a:cubicBezTo>
                <a:cubicBezTo>
                  <a:pt x="535446" y="21187"/>
                  <a:pt x="551154" y="18617"/>
                  <a:pt x="574964" y="13855"/>
                </a:cubicBezTo>
                <a:cubicBezTo>
                  <a:pt x="600364" y="16164"/>
                  <a:pt x="626096" y="16082"/>
                  <a:pt x="651164" y="20782"/>
                </a:cubicBezTo>
                <a:cubicBezTo>
                  <a:pt x="663386" y="23073"/>
                  <a:pt x="674003" y="30704"/>
                  <a:pt x="685800" y="34636"/>
                </a:cubicBezTo>
                <a:cubicBezTo>
                  <a:pt x="694832" y="37647"/>
                  <a:pt x="704273" y="39255"/>
                  <a:pt x="713509" y="41564"/>
                </a:cubicBezTo>
                <a:cubicBezTo>
                  <a:pt x="772471" y="80871"/>
                  <a:pt x="738524" y="71112"/>
                  <a:pt x="817418" y="62346"/>
                </a:cubicBezTo>
                <a:cubicBezTo>
                  <a:pt x="824345" y="57728"/>
                  <a:pt x="831425" y="53330"/>
                  <a:pt x="838200" y="48491"/>
                </a:cubicBezTo>
                <a:cubicBezTo>
                  <a:pt x="847595" y="41780"/>
                  <a:pt x="856118" y="33828"/>
                  <a:pt x="865909" y="27709"/>
                </a:cubicBezTo>
                <a:cubicBezTo>
                  <a:pt x="881460" y="17990"/>
                  <a:pt x="897037" y="11888"/>
                  <a:pt x="914400" y="6927"/>
                </a:cubicBezTo>
                <a:cubicBezTo>
                  <a:pt x="923554" y="4311"/>
                  <a:pt x="932873" y="2309"/>
                  <a:pt x="942109" y="0"/>
                </a:cubicBezTo>
                <a:cubicBezTo>
                  <a:pt x="1020618" y="2309"/>
                  <a:pt x="1099208" y="2687"/>
                  <a:pt x="1177636" y="6927"/>
                </a:cubicBezTo>
                <a:cubicBezTo>
                  <a:pt x="1184927" y="7321"/>
                  <a:pt x="1191215" y="12655"/>
                  <a:pt x="1198418" y="13855"/>
                </a:cubicBezTo>
                <a:cubicBezTo>
                  <a:pt x="1219043" y="17293"/>
                  <a:pt x="1239982" y="18473"/>
                  <a:pt x="1260764" y="20782"/>
                </a:cubicBezTo>
                <a:cubicBezTo>
                  <a:pt x="1324895" y="42159"/>
                  <a:pt x="1252259" y="20782"/>
                  <a:pt x="1406236" y="20782"/>
                </a:cubicBezTo>
                <a:cubicBezTo>
                  <a:pt x="1424852" y="20782"/>
                  <a:pt x="1443181" y="25400"/>
                  <a:pt x="1461654" y="27709"/>
                </a:cubicBezTo>
                <a:cubicBezTo>
                  <a:pt x="1466272" y="34636"/>
                  <a:pt x="1471096" y="41431"/>
                  <a:pt x="1475509" y="48491"/>
                </a:cubicBezTo>
                <a:cubicBezTo>
                  <a:pt x="1482645" y="59908"/>
                  <a:pt x="1483044" y="80718"/>
                  <a:pt x="1496291" y="83127"/>
                </a:cubicBezTo>
                <a:cubicBezTo>
                  <a:pt x="1511470" y="85887"/>
                  <a:pt x="1684503" y="71847"/>
                  <a:pt x="1717964" y="69273"/>
                </a:cubicBezTo>
                <a:cubicBezTo>
                  <a:pt x="1729509" y="66964"/>
                  <a:pt x="1741576" y="66480"/>
                  <a:pt x="1752600" y="62346"/>
                </a:cubicBezTo>
                <a:cubicBezTo>
                  <a:pt x="1760396" y="59423"/>
                  <a:pt x="1765067" y="48907"/>
                  <a:pt x="1773382" y="48491"/>
                </a:cubicBezTo>
                <a:lnTo>
                  <a:pt x="1891145" y="55418"/>
                </a:lnTo>
                <a:cubicBezTo>
                  <a:pt x="1923652" y="77090"/>
                  <a:pt x="1917900" y="79691"/>
                  <a:pt x="1974273" y="62346"/>
                </a:cubicBezTo>
                <a:cubicBezTo>
                  <a:pt x="1985308" y="58951"/>
                  <a:pt x="1992587" y="48275"/>
                  <a:pt x="2001982" y="41564"/>
                </a:cubicBezTo>
                <a:cubicBezTo>
                  <a:pt x="2008757" y="36725"/>
                  <a:pt x="2014732" y="29900"/>
                  <a:pt x="2022764" y="27709"/>
                </a:cubicBezTo>
                <a:cubicBezTo>
                  <a:pt x="2040724" y="22811"/>
                  <a:pt x="2059753" y="23415"/>
                  <a:pt x="2078182" y="20782"/>
                </a:cubicBezTo>
                <a:cubicBezTo>
                  <a:pt x="2092086" y="18796"/>
                  <a:pt x="2105891" y="16164"/>
                  <a:pt x="2119745" y="13855"/>
                </a:cubicBezTo>
                <a:cubicBezTo>
                  <a:pt x="2207925" y="26452"/>
                  <a:pt x="2138615" y="9435"/>
                  <a:pt x="2189018" y="34636"/>
                </a:cubicBezTo>
                <a:cubicBezTo>
                  <a:pt x="2195549" y="37902"/>
                  <a:pt x="2209800" y="41564"/>
                  <a:pt x="2209800" y="41564"/>
                </a:cubicBezTo>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5" name="Oval 94">
            <a:extLst>
              <a:ext uri="{FF2B5EF4-FFF2-40B4-BE49-F238E27FC236}">
                <a16:creationId xmlns:a16="http://schemas.microsoft.com/office/drawing/2014/main" id="{BC5F4D74-056A-48FE-B572-BEB1F7291DD0}"/>
              </a:ext>
            </a:extLst>
          </p:cNvPr>
          <p:cNvSpPr/>
          <p:nvPr/>
        </p:nvSpPr>
        <p:spPr>
          <a:xfrm>
            <a:off x="3889624" y="2191320"/>
            <a:ext cx="151961" cy="173616"/>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96" name="Freeform: Shape 95">
            <a:extLst>
              <a:ext uri="{FF2B5EF4-FFF2-40B4-BE49-F238E27FC236}">
                <a16:creationId xmlns:a16="http://schemas.microsoft.com/office/drawing/2014/main" id="{3D8DCA27-718C-43A1-8B88-E0E6C50B2411}"/>
              </a:ext>
            </a:extLst>
          </p:cNvPr>
          <p:cNvSpPr/>
          <p:nvPr/>
        </p:nvSpPr>
        <p:spPr>
          <a:xfrm>
            <a:off x="3844688" y="2322008"/>
            <a:ext cx="258917" cy="162324"/>
          </a:xfrm>
          <a:custGeom>
            <a:avLst/>
            <a:gdLst>
              <a:gd name="connsiteX0" fmla="*/ 121024 w 258917"/>
              <a:gd name="connsiteY0" fmla="*/ 788 h 162324"/>
              <a:gd name="connsiteX1" fmla="*/ 67235 w 258917"/>
              <a:gd name="connsiteY1" fmla="*/ 81471 h 162324"/>
              <a:gd name="connsiteX2" fmla="*/ 0 w 258917"/>
              <a:gd name="connsiteY2" fmla="*/ 148706 h 162324"/>
              <a:gd name="connsiteX3" fmla="*/ 40341 w 258917"/>
              <a:gd name="connsiteY3" fmla="*/ 162153 h 162324"/>
              <a:gd name="connsiteX4" fmla="*/ 255494 w 258917"/>
              <a:gd name="connsiteY4" fmla="*/ 148706 h 162324"/>
              <a:gd name="connsiteX5" fmla="*/ 215153 w 258917"/>
              <a:gd name="connsiteY5" fmla="*/ 121812 h 162324"/>
              <a:gd name="connsiteX6" fmla="*/ 161365 w 258917"/>
              <a:gd name="connsiteY6" fmla="*/ 81471 h 162324"/>
              <a:gd name="connsiteX7" fmla="*/ 134471 w 258917"/>
              <a:gd name="connsiteY7" fmla="*/ 54576 h 162324"/>
              <a:gd name="connsiteX8" fmla="*/ 121024 w 258917"/>
              <a:gd name="connsiteY8" fmla="*/ 788 h 162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917" h="162324">
                <a:moveTo>
                  <a:pt x="121024" y="788"/>
                </a:moveTo>
                <a:cubicBezTo>
                  <a:pt x="109818" y="5270"/>
                  <a:pt x="88520" y="57145"/>
                  <a:pt x="67235" y="81471"/>
                </a:cubicBezTo>
                <a:cubicBezTo>
                  <a:pt x="-58270" y="224905"/>
                  <a:pt x="107575" y="-12657"/>
                  <a:pt x="0" y="148706"/>
                </a:cubicBezTo>
                <a:cubicBezTo>
                  <a:pt x="13447" y="153188"/>
                  <a:pt x="26167" y="162153"/>
                  <a:pt x="40341" y="162153"/>
                </a:cubicBezTo>
                <a:cubicBezTo>
                  <a:pt x="112199" y="162153"/>
                  <a:pt x="185477" y="164864"/>
                  <a:pt x="255494" y="148706"/>
                </a:cubicBezTo>
                <a:cubicBezTo>
                  <a:pt x="271241" y="145072"/>
                  <a:pt x="228304" y="131206"/>
                  <a:pt x="215153" y="121812"/>
                </a:cubicBezTo>
                <a:cubicBezTo>
                  <a:pt x="196916" y="108785"/>
                  <a:pt x="178582" y="95819"/>
                  <a:pt x="161365" y="81471"/>
                </a:cubicBezTo>
                <a:cubicBezTo>
                  <a:pt x="151625" y="73355"/>
                  <a:pt x="142391" y="64476"/>
                  <a:pt x="134471" y="54576"/>
                </a:cubicBezTo>
                <a:cubicBezTo>
                  <a:pt x="99215" y="10505"/>
                  <a:pt x="132230" y="-3694"/>
                  <a:pt x="121024" y="788"/>
                </a:cubicBez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97" name="Freeform: Shape 96">
            <a:extLst>
              <a:ext uri="{FF2B5EF4-FFF2-40B4-BE49-F238E27FC236}">
                <a16:creationId xmlns:a16="http://schemas.microsoft.com/office/drawing/2014/main" id="{2CA61DE5-07C8-4131-B586-F02DFD08C0DF}"/>
              </a:ext>
            </a:extLst>
          </p:cNvPr>
          <p:cNvSpPr/>
          <p:nvPr/>
        </p:nvSpPr>
        <p:spPr>
          <a:xfrm rot="10365806">
            <a:off x="3761686" y="2852286"/>
            <a:ext cx="274270" cy="192152"/>
          </a:xfrm>
          <a:custGeom>
            <a:avLst/>
            <a:gdLst>
              <a:gd name="connsiteX0" fmla="*/ 350573 w 392501"/>
              <a:gd name="connsiteY0" fmla="*/ 163597 h 344008"/>
              <a:gd name="connsiteX1" fmla="*/ 283338 w 392501"/>
              <a:gd name="connsiteY1" fmla="*/ 136703 h 344008"/>
              <a:gd name="connsiteX2" fmla="*/ 229550 w 392501"/>
              <a:gd name="connsiteY2" fmla="*/ 96362 h 344008"/>
              <a:gd name="connsiteX3" fmla="*/ 95079 w 392501"/>
              <a:gd name="connsiteY3" fmla="*/ 109809 h 344008"/>
              <a:gd name="connsiteX4" fmla="*/ 950 w 392501"/>
              <a:gd name="connsiteY4" fmla="*/ 203938 h 344008"/>
              <a:gd name="connsiteX5" fmla="*/ 14397 w 392501"/>
              <a:gd name="connsiteY5" fmla="*/ 257727 h 344008"/>
              <a:gd name="connsiteX6" fmla="*/ 121973 w 392501"/>
              <a:gd name="connsiteY6" fmla="*/ 311515 h 344008"/>
              <a:gd name="connsiteX7" fmla="*/ 175762 w 392501"/>
              <a:gd name="connsiteY7" fmla="*/ 338409 h 344008"/>
              <a:gd name="connsiteX8" fmla="*/ 296785 w 392501"/>
              <a:gd name="connsiteY8" fmla="*/ 311515 h 344008"/>
              <a:gd name="connsiteX9" fmla="*/ 323679 w 392501"/>
              <a:gd name="connsiteY9" fmla="*/ 230832 h 344008"/>
              <a:gd name="connsiteX10" fmla="*/ 337126 w 392501"/>
              <a:gd name="connsiteY10" fmla="*/ 190491 h 344008"/>
              <a:gd name="connsiteX11" fmla="*/ 350573 w 392501"/>
              <a:gd name="connsiteY11" fmla="*/ 42574 h 344008"/>
              <a:gd name="connsiteX12" fmla="*/ 364021 w 392501"/>
              <a:gd name="connsiteY12" fmla="*/ 2232 h 344008"/>
              <a:gd name="connsiteX13" fmla="*/ 377468 w 392501"/>
              <a:gd name="connsiteY13" fmla="*/ 82915 h 344008"/>
              <a:gd name="connsiteX14" fmla="*/ 390915 w 392501"/>
              <a:gd name="connsiteY14" fmla="*/ 338409 h 344008"/>
              <a:gd name="connsiteX15" fmla="*/ 364021 w 392501"/>
              <a:gd name="connsiteY15" fmla="*/ 257727 h 344008"/>
              <a:gd name="connsiteX16" fmla="*/ 296785 w 392501"/>
              <a:gd name="connsiteY16" fmla="*/ 177044 h 344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92501" h="344008">
                <a:moveTo>
                  <a:pt x="350573" y="163597"/>
                </a:moveTo>
                <a:cubicBezTo>
                  <a:pt x="328161" y="154632"/>
                  <a:pt x="304438" y="148425"/>
                  <a:pt x="283338" y="136703"/>
                </a:cubicBezTo>
                <a:cubicBezTo>
                  <a:pt x="263747" y="125819"/>
                  <a:pt x="251736" y="99531"/>
                  <a:pt x="229550" y="96362"/>
                </a:cubicBezTo>
                <a:cubicBezTo>
                  <a:pt x="184956" y="89991"/>
                  <a:pt x="139903" y="105327"/>
                  <a:pt x="95079" y="109809"/>
                </a:cubicBezTo>
                <a:cubicBezTo>
                  <a:pt x="82674" y="119733"/>
                  <a:pt x="5784" y="170101"/>
                  <a:pt x="950" y="203938"/>
                </a:cubicBezTo>
                <a:cubicBezTo>
                  <a:pt x="-1664" y="222234"/>
                  <a:pt x="584" y="245449"/>
                  <a:pt x="14397" y="257727"/>
                </a:cubicBezTo>
                <a:cubicBezTo>
                  <a:pt x="44361" y="284362"/>
                  <a:pt x="86114" y="293586"/>
                  <a:pt x="121973" y="311515"/>
                </a:cubicBezTo>
                <a:lnTo>
                  <a:pt x="175762" y="338409"/>
                </a:lnTo>
                <a:cubicBezTo>
                  <a:pt x="216103" y="329444"/>
                  <a:pt x="263364" y="335821"/>
                  <a:pt x="296785" y="311515"/>
                </a:cubicBezTo>
                <a:cubicBezTo>
                  <a:pt x="319712" y="294841"/>
                  <a:pt x="314714" y="257726"/>
                  <a:pt x="323679" y="230832"/>
                </a:cubicBezTo>
                <a:lnTo>
                  <a:pt x="337126" y="190491"/>
                </a:lnTo>
                <a:cubicBezTo>
                  <a:pt x="341608" y="141185"/>
                  <a:pt x="343571" y="91585"/>
                  <a:pt x="350573" y="42574"/>
                </a:cubicBezTo>
                <a:cubicBezTo>
                  <a:pt x="352578" y="28542"/>
                  <a:pt x="356158" y="-9562"/>
                  <a:pt x="364021" y="2232"/>
                </a:cubicBezTo>
                <a:cubicBezTo>
                  <a:pt x="379145" y="24918"/>
                  <a:pt x="372986" y="56021"/>
                  <a:pt x="377468" y="82915"/>
                </a:cubicBezTo>
                <a:cubicBezTo>
                  <a:pt x="381950" y="168080"/>
                  <a:pt x="397456" y="253378"/>
                  <a:pt x="390915" y="338409"/>
                </a:cubicBezTo>
                <a:cubicBezTo>
                  <a:pt x="388741" y="366674"/>
                  <a:pt x="381730" y="279864"/>
                  <a:pt x="364021" y="257727"/>
                </a:cubicBezTo>
                <a:cubicBezTo>
                  <a:pt x="306272" y="185541"/>
                  <a:pt x="330527" y="210786"/>
                  <a:pt x="296785" y="177044"/>
                </a:cubicBezTo>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8" name="Freeform: Shape 97">
            <a:extLst>
              <a:ext uri="{FF2B5EF4-FFF2-40B4-BE49-F238E27FC236}">
                <a16:creationId xmlns:a16="http://schemas.microsoft.com/office/drawing/2014/main" id="{49C2520C-BB8B-4C60-AE89-D6F3D86953FF}"/>
              </a:ext>
            </a:extLst>
          </p:cNvPr>
          <p:cNvSpPr/>
          <p:nvPr/>
        </p:nvSpPr>
        <p:spPr>
          <a:xfrm rot="10365806">
            <a:off x="3873531" y="3069373"/>
            <a:ext cx="274270" cy="192152"/>
          </a:xfrm>
          <a:custGeom>
            <a:avLst/>
            <a:gdLst>
              <a:gd name="connsiteX0" fmla="*/ 350573 w 392501"/>
              <a:gd name="connsiteY0" fmla="*/ 163597 h 344008"/>
              <a:gd name="connsiteX1" fmla="*/ 283338 w 392501"/>
              <a:gd name="connsiteY1" fmla="*/ 136703 h 344008"/>
              <a:gd name="connsiteX2" fmla="*/ 229550 w 392501"/>
              <a:gd name="connsiteY2" fmla="*/ 96362 h 344008"/>
              <a:gd name="connsiteX3" fmla="*/ 95079 w 392501"/>
              <a:gd name="connsiteY3" fmla="*/ 109809 h 344008"/>
              <a:gd name="connsiteX4" fmla="*/ 950 w 392501"/>
              <a:gd name="connsiteY4" fmla="*/ 203938 h 344008"/>
              <a:gd name="connsiteX5" fmla="*/ 14397 w 392501"/>
              <a:gd name="connsiteY5" fmla="*/ 257727 h 344008"/>
              <a:gd name="connsiteX6" fmla="*/ 121973 w 392501"/>
              <a:gd name="connsiteY6" fmla="*/ 311515 h 344008"/>
              <a:gd name="connsiteX7" fmla="*/ 175762 w 392501"/>
              <a:gd name="connsiteY7" fmla="*/ 338409 h 344008"/>
              <a:gd name="connsiteX8" fmla="*/ 296785 w 392501"/>
              <a:gd name="connsiteY8" fmla="*/ 311515 h 344008"/>
              <a:gd name="connsiteX9" fmla="*/ 323679 w 392501"/>
              <a:gd name="connsiteY9" fmla="*/ 230832 h 344008"/>
              <a:gd name="connsiteX10" fmla="*/ 337126 w 392501"/>
              <a:gd name="connsiteY10" fmla="*/ 190491 h 344008"/>
              <a:gd name="connsiteX11" fmla="*/ 350573 w 392501"/>
              <a:gd name="connsiteY11" fmla="*/ 42574 h 344008"/>
              <a:gd name="connsiteX12" fmla="*/ 364021 w 392501"/>
              <a:gd name="connsiteY12" fmla="*/ 2232 h 344008"/>
              <a:gd name="connsiteX13" fmla="*/ 377468 w 392501"/>
              <a:gd name="connsiteY13" fmla="*/ 82915 h 344008"/>
              <a:gd name="connsiteX14" fmla="*/ 390915 w 392501"/>
              <a:gd name="connsiteY14" fmla="*/ 338409 h 344008"/>
              <a:gd name="connsiteX15" fmla="*/ 364021 w 392501"/>
              <a:gd name="connsiteY15" fmla="*/ 257727 h 344008"/>
              <a:gd name="connsiteX16" fmla="*/ 296785 w 392501"/>
              <a:gd name="connsiteY16" fmla="*/ 177044 h 344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92501" h="344008">
                <a:moveTo>
                  <a:pt x="350573" y="163597"/>
                </a:moveTo>
                <a:cubicBezTo>
                  <a:pt x="328161" y="154632"/>
                  <a:pt x="304438" y="148425"/>
                  <a:pt x="283338" y="136703"/>
                </a:cubicBezTo>
                <a:cubicBezTo>
                  <a:pt x="263747" y="125819"/>
                  <a:pt x="251736" y="99531"/>
                  <a:pt x="229550" y="96362"/>
                </a:cubicBezTo>
                <a:cubicBezTo>
                  <a:pt x="184956" y="89991"/>
                  <a:pt x="139903" y="105327"/>
                  <a:pt x="95079" y="109809"/>
                </a:cubicBezTo>
                <a:cubicBezTo>
                  <a:pt x="82674" y="119733"/>
                  <a:pt x="5784" y="170101"/>
                  <a:pt x="950" y="203938"/>
                </a:cubicBezTo>
                <a:cubicBezTo>
                  <a:pt x="-1664" y="222234"/>
                  <a:pt x="584" y="245449"/>
                  <a:pt x="14397" y="257727"/>
                </a:cubicBezTo>
                <a:cubicBezTo>
                  <a:pt x="44361" y="284362"/>
                  <a:pt x="86114" y="293586"/>
                  <a:pt x="121973" y="311515"/>
                </a:cubicBezTo>
                <a:lnTo>
                  <a:pt x="175762" y="338409"/>
                </a:lnTo>
                <a:cubicBezTo>
                  <a:pt x="216103" y="329444"/>
                  <a:pt x="263364" y="335821"/>
                  <a:pt x="296785" y="311515"/>
                </a:cubicBezTo>
                <a:cubicBezTo>
                  <a:pt x="319712" y="294841"/>
                  <a:pt x="314714" y="257726"/>
                  <a:pt x="323679" y="230832"/>
                </a:cubicBezTo>
                <a:lnTo>
                  <a:pt x="337126" y="190491"/>
                </a:lnTo>
                <a:cubicBezTo>
                  <a:pt x="341608" y="141185"/>
                  <a:pt x="343571" y="91585"/>
                  <a:pt x="350573" y="42574"/>
                </a:cubicBezTo>
                <a:cubicBezTo>
                  <a:pt x="352578" y="28542"/>
                  <a:pt x="356158" y="-9562"/>
                  <a:pt x="364021" y="2232"/>
                </a:cubicBezTo>
                <a:cubicBezTo>
                  <a:pt x="379145" y="24918"/>
                  <a:pt x="372986" y="56021"/>
                  <a:pt x="377468" y="82915"/>
                </a:cubicBezTo>
                <a:cubicBezTo>
                  <a:pt x="381950" y="168080"/>
                  <a:pt x="397456" y="253378"/>
                  <a:pt x="390915" y="338409"/>
                </a:cubicBezTo>
                <a:cubicBezTo>
                  <a:pt x="388741" y="366674"/>
                  <a:pt x="381730" y="279864"/>
                  <a:pt x="364021" y="257727"/>
                </a:cubicBezTo>
                <a:cubicBezTo>
                  <a:pt x="306272" y="185541"/>
                  <a:pt x="330527" y="210786"/>
                  <a:pt x="296785" y="177044"/>
                </a:cubicBezTo>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99" name="Straight Connector 98">
            <a:extLst>
              <a:ext uri="{FF2B5EF4-FFF2-40B4-BE49-F238E27FC236}">
                <a16:creationId xmlns:a16="http://schemas.microsoft.com/office/drawing/2014/main" id="{AC33E179-B936-45A4-BEA6-FF6F18EA7485}"/>
              </a:ext>
            </a:extLst>
          </p:cNvPr>
          <p:cNvCxnSpPr>
            <a:stCxn id="96" idx="5"/>
          </p:cNvCxnSpPr>
          <p:nvPr/>
        </p:nvCxnSpPr>
        <p:spPr>
          <a:xfrm flipV="1">
            <a:off x="4059841" y="1975296"/>
            <a:ext cx="508224" cy="46852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68BDA847-9FA6-40CD-92B7-0C7CEFB958CD}"/>
              </a:ext>
            </a:extLst>
          </p:cNvPr>
          <p:cNvCxnSpPr>
            <a:cxnSpLocks/>
            <a:endCxn id="158" idx="4"/>
          </p:cNvCxnSpPr>
          <p:nvPr/>
        </p:nvCxnSpPr>
        <p:spPr>
          <a:xfrm>
            <a:off x="4561062" y="1964598"/>
            <a:ext cx="500345" cy="116878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2" name="Freeform: Shape 101">
            <a:extLst>
              <a:ext uri="{FF2B5EF4-FFF2-40B4-BE49-F238E27FC236}">
                <a16:creationId xmlns:a16="http://schemas.microsoft.com/office/drawing/2014/main" id="{2738D099-3F6D-430F-AEC6-4081CBF96302}"/>
              </a:ext>
            </a:extLst>
          </p:cNvPr>
          <p:cNvSpPr/>
          <p:nvPr/>
        </p:nvSpPr>
        <p:spPr>
          <a:xfrm>
            <a:off x="4214791" y="2410301"/>
            <a:ext cx="636006" cy="217543"/>
          </a:xfrm>
          <a:custGeom>
            <a:avLst/>
            <a:gdLst>
              <a:gd name="connsiteX0" fmla="*/ 48481 w 2119328"/>
              <a:gd name="connsiteY0" fmla="*/ 216398 h 633257"/>
              <a:gd name="connsiteX1" fmla="*/ 75375 w 2119328"/>
              <a:gd name="connsiteY1" fmla="*/ 297080 h 633257"/>
              <a:gd name="connsiteX2" fmla="*/ 290528 w 2119328"/>
              <a:gd name="connsiteY2" fmla="*/ 485339 h 633257"/>
              <a:gd name="connsiteX3" fmla="*/ 451893 w 2119328"/>
              <a:gd name="connsiteY3" fmla="*/ 619810 h 633257"/>
              <a:gd name="connsiteX4" fmla="*/ 505681 w 2119328"/>
              <a:gd name="connsiteY4" fmla="*/ 633257 h 633257"/>
              <a:gd name="connsiteX5" fmla="*/ 1581446 w 2119328"/>
              <a:gd name="connsiteY5" fmla="*/ 606363 h 633257"/>
              <a:gd name="connsiteX6" fmla="*/ 1621787 w 2119328"/>
              <a:gd name="connsiteY6" fmla="*/ 579469 h 633257"/>
              <a:gd name="connsiteX7" fmla="*/ 1675575 w 2119328"/>
              <a:gd name="connsiteY7" fmla="*/ 552575 h 633257"/>
              <a:gd name="connsiteX8" fmla="*/ 1810046 w 2119328"/>
              <a:gd name="connsiteY8" fmla="*/ 471892 h 633257"/>
              <a:gd name="connsiteX9" fmla="*/ 1877281 w 2119328"/>
              <a:gd name="connsiteY9" fmla="*/ 444998 h 633257"/>
              <a:gd name="connsiteX10" fmla="*/ 1971411 w 2119328"/>
              <a:gd name="connsiteY10" fmla="*/ 377763 h 633257"/>
              <a:gd name="connsiteX11" fmla="*/ 2065540 w 2119328"/>
              <a:gd name="connsiteY11" fmla="*/ 270186 h 633257"/>
              <a:gd name="connsiteX12" fmla="*/ 2119328 w 2119328"/>
              <a:gd name="connsiteY12" fmla="*/ 216398 h 633257"/>
              <a:gd name="connsiteX13" fmla="*/ 774622 w 2119328"/>
              <a:gd name="connsiteY13" fmla="*/ 189504 h 633257"/>
              <a:gd name="connsiteX14" fmla="*/ 48481 w 2119328"/>
              <a:gd name="connsiteY14" fmla="*/ 216398 h 633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19328" h="633257">
                <a:moveTo>
                  <a:pt x="48481" y="216398"/>
                </a:moveTo>
                <a:cubicBezTo>
                  <a:pt x="-68060" y="234327"/>
                  <a:pt x="60155" y="273163"/>
                  <a:pt x="75375" y="297080"/>
                </a:cubicBezTo>
                <a:cubicBezTo>
                  <a:pt x="102674" y="339979"/>
                  <a:pt x="288892" y="483703"/>
                  <a:pt x="290528" y="485339"/>
                </a:cubicBezTo>
                <a:cubicBezTo>
                  <a:pt x="348415" y="543226"/>
                  <a:pt x="376514" y="578694"/>
                  <a:pt x="451893" y="619810"/>
                </a:cubicBezTo>
                <a:cubicBezTo>
                  <a:pt x="468118" y="628660"/>
                  <a:pt x="487752" y="628775"/>
                  <a:pt x="505681" y="633257"/>
                </a:cubicBezTo>
                <a:cubicBezTo>
                  <a:pt x="864269" y="624292"/>
                  <a:pt x="1223161" y="623630"/>
                  <a:pt x="1581446" y="606363"/>
                </a:cubicBezTo>
                <a:cubicBezTo>
                  <a:pt x="1597589" y="605585"/>
                  <a:pt x="1607755" y="587487"/>
                  <a:pt x="1621787" y="579469"/>
                </a:cubicBezTo>
                <a:cubicBezTo>
                  <a:pt x="1639191" y="569524"/>
                  <a:pt x="1658171" y="562520"/>
                  <a:pt x="1675575" y="552575"/>
                </a:cubicBezTo>
                <a:cubicBezTo>
                  <a:pt x="1720961" y="526640"/>
                  <a:pt x="1761512" y="491306"/>
                  <a:pt x="1810046" y="471892"/>
                </a:cubicBezTo>
                <a:cubicBezTo>
                  <a:pt x="1832458" y="462927"/>
                  <a:pt x="1855691" y="455793"/>
                  <a:pt x="1877281" y="444998"/>
                </a:cubicBezTo>
                <a:cubicBezTo>
                  <a:pt x="1893805" y="436736"/>
                  <a:pt x="1963582" y="384722"/>
                  <a:pt x="1971411" y="377763"/>
                </a:cubicBezTo>
                <a:cubicBezTo>
                  <a:pt x="2123274" y="242774"/>
                  <a:pt x="1983740" y="365619"/>
                  <a:pt x="2065540" y="270186"/>
                </a:cubicBezTo>
                <a:cubicBezTo>
                  <a:pt x="2082041" y="250934"/>
                  <a:pt x="2101399" y="234327"/>
                  <a:pt x="2119328" y="216398"/>
                </a:cubicBezTo>
                <a:cubicBezTo>
                  <a:pt x="1965589" y="-244818"/>
                  <a:pt x="2118728" y="171934"/>
                  <a:pt x="774622" y="189504"/>
                </a:cubicBezTo>
                <a:cubicBezTo>
                  <a:pt x="43999" y="199055"/>
                  <a:pt x="165022" y="198469"/>
                  <a:pt x="48481" y="216398"/>
                </a:cubicBezTo>
                <a:close/>
              </a:path>
            </a:pathLst>
          </a:cu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4" name="Oval 103">
            <a:extLst>
              <a:ext uri="{FF2B5EF4-FFF2-40B4-BE49-F238E27FC236}">
                <a16:creationId xmlns:a16="http://schemas.microsoft.com/office/drawing/2014/main" id="{FAB781B8-90BF-4D03-B12B-19D1564C682B}"/>
              </a:ext>
            </a:extLst>
          </p:cNvPr>
          <p:cNvSpPr/>
          <p:nvPr/>
        </p:nvSpPr>
        <p:spPr>
          <a:xfrm>
            <a:off x="4377549" y="2180622"/>
            <a:ext cx="151961" cy="173616"/>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05" name="Freeform: Shape 104">
            <a:extLst>
              <a:ext uri="{FF2B5EF4-FFF2-40B4-BE49-F238E27FC236}">
                <a16:creationId xmlns:a16="http://schemas.microsoft.com/office/drawing/2014/main" id="{77696AC8-A818-4F92-86AD-674E48F621DC}"/>
              </a:ext>
            </a:extLst>
          </p:cNvPr>
          <p:cNvSpPr/>
          <p:nvPr/>
        </p:nvSpPr>
        <p:spPr>
          <a:xfrm>
            <a:off x="4332613" y="2311310"/>
            <a:ext cx="258917" cy="162324"/>
          </a:xfrm>
          <a:custGeom>
            <a:avLst/>
            <a:gdLst>
              <a:gd name="connsiteX0" fmla="*/ 121024 w 258917"/>
              <a:gd name="connsiteY0" fmla="*/ 788 h 162324"/>
              <a:gd name="connsiteX1" fmla="*/ 67235 w 258917"/>
              <a:gd name="connsiteY1" fmla="*/ 81471 h 162324"/>
              <a:gd name="connsiteX2" fmla="*/ 0 w 258917"/>
              <a:gd name="connsiteY2" fmla="*/ 148706 h 162324"/>
              <a:gd name="connsiteX3" fmla="*/ 40341 w 258917"/>
              <a:gd name="connsiteY3" fmla="*/ 162153 h 162324"/>
              <a:gd name="connsiteX4" fmla="*/ 255494 w 258917"/>
              <a:gd name="connsiteY4" fmla="*/ 148706 h 162324"/>
              <a:gd name="connsiteX5" fmla="*/ 215153 w 258917"/>
              <a:gd name="connsiteY5" fmla="*/ 121812 h 162324"/>
              <a:gd name="connsiteX6" fmla="*/ 161365 w 258917"/>
              <a:gd name="connsiteY6" fmla="*/ 81471 h 162324"/>
              <a:gd name="connsiteX7" fmla="*/ 134471 w 258917"/>
              <a:gd name="connsiteY7" fmla="*/ 54576 h 162324"/>
              <a:gd name="connsiteX8" fmla="*/ 121024 w 258917"/>
              <a:gd name="connsiteY8" fmla="*/ 788 h 162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917" h="162324">
                <a:moveTo>
                  <a:pt x="121024" y="788"/>
                </a:moveTo>
                <a:cubicBezTo>
                  <a:pt x="109818" y="5270"/>
                  <a:pt x="88520" y="57145"/>
                  <a:pt x="67235" y="81471"/>
                </a:cubicBezTo>
                <a:cubicBezTo>
                  <a:pt x="-58270" y="224905"/>
                  <a:pt x="107575" y="-12657"/>
                  <a:pt x="0" y="148706"/>
                </a:cubicBezTo>
                <a:cubicBezTo>
                  <a:pt x="13447" y="153188"/>
                  <a:pt x="26167" y="162153"/>
                  <a:pt x="40341" y="162153"/>
                </a:cubicBezTo>
                <a:cubicBezTo>
                  <a:pt x="112199" y="162153"/>
                  <a:pt x="185477" y="164864"/>
                  <a:pt x="255494" y="148706"/>
                </a:cubicBezTo>
                <a:cubicBezTo>
                  <a:pt x="271241" y="145072"/>
                  <a:pt x="228304" y="131206"/>
                  <a:pt x="215153" y="121812"/>
                </a:cubicBezTo>
                <a:cubicBezTo>
                  <a:pt x="196916" y="108785"/>
                  <a:pt x="178582" y="95819"/>
                  <a:pt x="161365" y="81471"/>
                </a:cubicBezTo>
                <a:cubicBezTo>
                  <a:pt x="151625" y="73355"/>
                  <a:pt x="142391" y="64476"/>
                  <a:pt x="134471" y="54576"/>
                </a:cubicBezTo>
                <a:cubicBezTo>
                  <a:pt x="99215" y="10505"/>
                  <a:pt x="132230" y="-3694"/>
                  <a:pt x="121024" y="788"/>
                </a:cubicBez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cxnSp>
        <p:nvCxnSpPr>
          <p:cNvPr id="106" name="Straight Connector 105">
            <a:extLst>
              <a:ext uri="{FF2B5EF4-FFF2-40B4-BE49-F238E27FC236}">
                <a16:creationId xmlns:a16="http://schemas.microsoft.com/office/drawing/2014/main" id="{6B3931C5-E39C-4810-BE21-80D65B88FEFE}"/>
              </a:ext>
            </a:extLst>
          </p:cNvPr>
          <p:cNvCxnSpPr>
            <a:stCxn id="105" idx="5"/>
          </p:cNvCxnSpPr>
          <p:nvPr/>
        </p:nvCxnSpPr>
        <p:spPr>
          <a:xfrm flipV="1">
            <a:off x="4547766" y="1964598"/>
            <a:ext cx="508224" cy="46852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E54D0301-B585-4E31-A4A9-5406269A09C4}"/>
              </a:ext>
            </a:extLst>
          </p:cNvPr>
          <p:cNvCxnSpPr>
            <a:cxnSpLocks/>
            <a:endCxn id="160" idx="4"/>
          </p:cNvCxnSpPr>
          <p:nvPr/>
        </p:nvCxnSpPr>
        <p:spPr>
          <a:xfrm>
            <a:off x="5055990" y="1964598"/>
            <a:ext cx="412829" cy="114611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8" name="Freeform: Shape 107">
            <a:extLst>
              <a:ext uri="{FF2B5EF4-FFF2-40B4-BE49-F238E27FC236}">
                <a16:creationId xmlns:a16="http://schemas.microsoft.com/office/drawing/2014/main" id="{7C235B89-B6EB-49B6-8397-1E45E9491814}"/>
              </a:ext>
            </a:extLst>
          </p:cNvPr>
          <p:cNvSpPr/>
          <p:nvPr/>
        </p:nvSpPr>
        <p:spPr>
          <a:xfrm>
            <a:off x="4753266" y="2428130"/>
            <a:ext cx="636006" cy="217543"/>
          </a:xfrm>
          <a:custGeom>
            <a:avLst/>
            <a:gdLst>
              <a:gd name="connsiteX0" fmla="*/ 48481 w 2119328"/>
              <a:gd name="connsiteY0" fmla="*/ 216398 h 633257"/>
              <a:gd name="connsiteX1" fmla="*/ 75375 w 2119328"/>
              <a:gd name="connsiteY1" fmla="*/ 297080 h 633257"/>
              <a:gd name="connsiteX2" fmla="*/ 290528 w 2119328"/>
              <a:gd name="connsiteY2" fmla="*/ 485339 h 633257"/>
              <a:gd name="connsiteX3" fmla="*/ 451893 w 2119328"/>
              <a:gd name="connsiteY3" fmla="*/ 619810 h 633257"/>
              <a:gd name="connsiteX4" fmla="*/ 505681 w 2119328"/>
              <a:gd name="connsiteY4" fmla="*/ 633257 h 633257"/>
              <a:gd name="connsiteX5" fmla="*/ 1581446 w 2119328"/>
              <a:gd name="connsiteY5" fmla="*/ 606363 h 633257"/>
              <a:gd name="connsiteX6" fmla="*/ 1621787 w 2119328"/>
              <a:gd name="connsiteY6" fmla="*/ 579469 h 633257"/>
              <a:gd name="connsiteX7" fmla="*/ 1675575 w 2119328"/>
              <a:gd name="connsiteY7" fmla="*/ 552575 h 633257"/>
              <a:gd name="connsiteX8" fmla="*/ 1810046 w 2119328"/>
              <a:gd name="connsiteY8" fmla="*/ 471892 h 633257"/>
              <a:gd name="connsiteX9" fmla="*/ 1877281 w 2119328"/>
              <a:gd name="connsiteY9" fmla="*/ 444998 h 633257"/>
              <a:gd name="connsiteX10" fmla="*/ 1971411 w 2119328"/>
              <a:gd name="connsiteY10" fmla="*/ 377763 h 633257"/>
              <a:gd name="connsiteX11" fmla="*/ 2065540 w 2119328"/>
              <a:gd name="connsiteY11" fmla="*/ 270186 h 633257"/>
              <a:gd name="connsiteX12" fmla="*/ 2119328 w 2119328"/>
              <a:gd name="connsiteY12" fmla="*/ 216398 h 633257"/>
              <a:gd name="connsiteX13" fmla="*/ 774622 w 2119328"/>
              <a:gd name="connsiteY13" fmla="*/ 189504 h 633257"/>
              <a:gd name="connsiteX14" fmla="*/ 48481 w 2119328"/>
              <a:gd name="connsiteY14" fmla="*/ 216398 h 633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19328" h="633257">
                <a:moveTo>
                  <a:pt x="48481" y="216398"/>
                </a:moveTo>
                <a:cubicBezTo>
                  <a:pt x="-68060" y="234327"/>
                  <a:pt x="60155" y="273163"/>
                  <a:pt x="75375" y="297080"/>
                </a:cubicBezTo>
                <a:cubicBezTo>
                  <a:pt x="102674" y="339979"/>
                  <a:pt x="288892" y="483703"/>
                  <a:pt x="290528" y="485339"/>
                </a:cubicBezTo>
                <a:cubicBezTo>
                  <a:pt x="348415" y="543226"/>
                  <a:pt x="376514" y="578694"/>
                  <a:pt x="451893" y="619810"/>
                </a:cubicBezTo>
                <a:cubicBezTo>
                  <a:pt x="468118" y="628660"/>
                  <a:pt x="487752" y="628775"/>
                  <a:pt x="505681" y="633257"/>
                </a:cubicBezTo>
                <a:cubicBezTo>
                  <a:pt x="864269" y="624292"/>
                  <a:pt x="1223161" y="623630"/>
                  <a:pt x="1581446" y="606363"/>
                </a:cubicBezTo>
                <a:cubicBezTo>
                  <a:pt x="1597589" y="605585"/>
                  <a:pt x="1607755" y="587487"/>
                  <a:pt x="1621787" y="579469"/>
                </a:cubicBezTo>
                <a:cubicBezTo>
                  <a:pt x="1639191" y="569524"/>
                  <a:pt x="1658171" y="562520"/>
                  <a:pt x="1675575" y="552575"/>
                </a:cubicBezTo>
                <a:cubicBezTo>
                  <a:pt x="1720961" y="526640"/>
                  <a:pt x="1761512" y="491306"/>
                  <a:pt x="1810046" y="471892"/>
                </a:cubicBezTo>
                <a:cubicBezTo>
                  <a:pt x="1832458" y="462927"/>
                  <a:pt x="1855691" y="455793"/>
                  <a:pt x="1877281" y="444998"/>
                </a:cubicBezTo>
                <a:cubicBezTo>
                  <a:pt x="1893805" y="436736"/>
                  <a:pt x="1963582" y="384722"/>
                  <a:pt x="1971411" y="377763"/>
                </a:cubicBezTo>
                <a:cubicBezTo>
                  <a:pt x="2123274" y="242774"/>
                  <a:pt x="1983740" y="365619"/>
                  <a:pt x="2065540" y="270186"/>
                </a:cubicBezTo>
                <a:cubicBezTo>
                  <a:pt x="2082041" y="250934"/>
                  <a:pt x="2101399" y="234327"/>
                  <a:pt x="2119328" y="216398"/>
                </a:cubicBezTo>
                <a:cubicBezTo>
                  <a:pt x="1965589" y="-244818"/>
                  <a:pt x="2118728" y="171934"/>
                  <a:pt x="774622" y="189504"/>
                </a:cubicBezTo>
                <a:cubicBezTo>
                  <a:pt x="43999" y="199055"/>
                  <a:pt x="165022" y="198469"/>
                  <a:pt x="48481" y="216398"/>
                </a:cubicBezTo>
                <a:close/>
              </a:path>
            </a:pathLst>
          </a:cu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0" name="Oval 109">
            <a:extLst>
              <a:ext uri="{FF2B5EF4-FFF2-40B4-BE49-F238E27FC236}">
                <a16:creationId xmlns:a16="http://schemas.microsoft.com/office/drawing/2014/main" id="{FA2CE345-E8B1-479D-9350-25FA396558C8}"/>
              </a:ext>
            </a:extLst>
          </p:cNvPr>
          <p:cNvSpPr/>
          <p:nvPr/>
        </p:nvSpPr>
        <p:spPr>
          <a:xfrm>
            <a:off x="4916024" y="2198451"/>
            <a:ext cx="151961" cy="173616"/>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11" name="Freeform: Shape 110">
            <a:extLst>
              <a:ext uri="{FF2B5EF4-FFF2-40B4-BE49-F238E27FC236}">
                <a16:creationId xmlns:a16="http://schemas.microsoft.com/office/drawing/2014/main" id="{D63F9268-AEC4-4608-884A-A96EBD9B4E2D}"/>
              </a:ext>
            </a:extLst>
          </p:cNvPr>
          <p:cNvSpPr/>
          <p:nvPr/>
        </p:nvSpPr>
        <p:spPr>
          <a:xfrm>
            <a:off x="4871088" y="2329139"/>
            <a:ext cx="258917" cy="162324"/>
          </a:xfrm>
          <a:custGeom>
            <a:avLst/>
            <a:gdLst>
              <a:gd name="connsiteX0" fmla="*/ 121024 w 258917"/>
              <a:gd name="connsiteY0" fmla="*/ 788 h 162324"/>
              <a:gd name="connsiteX1" fmla="*/ 67235 w 258917"/>
              <a:gd name="connsiteY1" fmla="*/ 81471 h 162324"/>
              <a:gd name="connsiteX2" fmla="*/ 0 w 258917"/>
              <a:gd name="connsiteY2" fmla="*/ 148706 h 162324"/>
              <a:gd name="connsiteX3" fmla="*/ 40341 w 258917"/>
              <a:gd name="connsiteY3" fmla="*/ 162153 h 162324"/>
              <a:gd name="connsiteX4" fmla="*/ 255494 w 258917"/>
              <a:gd name="connsiteY4" fmla="*/ 148706 h 162324"/>
              <a:gd name="connsiteX5" fmla="*/ 215153 w 258917"/>
              <a:gd name="connsiteY5" fmla="*/ 121812 h 162324"/>
              <a:gd name="connsiteX6" fmla="*/ 161365 w 258917"/>
              <a:gd name="connsiteY6" fmla="*/ 81471 h 162324"/>
              <a:gd name="connsiteX7" fmla="*/ 134471 w 258917"/>
              <a:gd name="connsiteY7" fmla="*/ 54576 h 162324"/>
              <a:gd name="connsiteX8" fmla="*/ 121024 w 258917"/>
              <a:gd name="connsiteY8" fmla="*/ 788 h 162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917" h="162324">
                <a:moveTo>
                  <a:pt x="121024" y="788"/>
                </a:moveTo>
                <a:cubicBezTo>
                  <a:pt x="109818" y="5270"/>
                  <a:pt x="88520" y="57145"/>
                  <a:pt x="67235" y="81471"/>
                </a:cubicBezTo>
                <a:cubicBezTo>
                  <a:pt x="-58270" y="224905"/>
                  <a:pt x="107575" y="-12657"/>
                  <a:pt x="0" y="148706"/>
                </a:cubicBezTo>
                <a:cubicBezTo>
                  <a:pt x="13447" y="153188"/>
                  <a:pt x="26167" y="162153"/>
                  <a:pt x="40341" y="162153"/>
                </a:cubicBezTo>
                <a:cubicBezTo>
                  <a:pt x="112199" y="162153"/>
                  <a:pt x="185477" y="164864"/>
                  <a:pt x="255494" y="148706"/>
                </a:cubicBezTo>
                <a:cubicBezTo>
                  <a:pt x="271241" y="145072"/>
                  <a:pt x="228304" y="131206"/>
                  <a:pt x="215153" y="121812"/>
                </a:cubicBezTo>
                <a:cubicBezTo>
                  <a:pt x="196916" y="108785"/>
                  <a:pt x="178582" y="95819"/>
                  <a:pt x="161365" y="81471"/>
                </a:cubicBezTo>
                <a:cubicBezTo>
                  <a:pt x="151625" y="73355"/>
                  <a:pt x="142391" y="64476"/>
                  <a:pt x="134471" y="54576"/>
                </a:cubicBezTo>
                <a:cubicBezTo>
                  <a:pt x="99215" y="10505"/>
                  <a:pt x="132230" y="-3694"/>
                  <a:pt x="121024" y="788"/>
                </a:cubicBez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cxnSp>
        <p:nvCxnSpPr>
          <p:cNvPr id="112" name="Straight Connector 111">
            <a:extLst>
              <a:ext uri="{FF2B5EF4-FFF2-40B4-BE49-F238E27FC236}">
                <a16:creationId xmlns:a16="http://schemas.microsoft.com/office/drawing/2014/main" id="{2B5446A5-594A-490C-A871-9A22B7C155A5}"/>
              </a:ext>
            </a:extLst>
          </p:cNvPr>
          <p:cNvCxnSpPr>
            <a:stCxn id="111" idx="5"/>
          </p:cNvCxnSpPr>
          <p:nvPr/>
        </p:nvCxnSpPr>
        <p:spPr>
          <a:xfrm flipV="1">
            <a:off x="5086241" y="1982427"/>
            <a:ext cx="508224" cy="46852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34551FD7-0714-4630-BA8C-B4B9872CFA06}"/>
              </a:ext>
            </a:extLst>
          </p:cNvPr>
          <p:cNvCxnSpPr>
            <a:cxnSpLocks/>
            <a:endCxn id="162" idx="4"/>
          </p:cNvCxnSpPr>
          <p:nvPr/>
        </p:nvCxnSpPr>
        <p:spPr>
          <a:xfrm>
            <a:off x="5594465" y="1982427"/>
            <a:ext cx="322603" cy="115831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4" name="Freeform: Shape 113">
            <a:extLst>
              <a:ext uri="{FF2B5EF4-FFF2-40B4-BE49-F238E27FC236}">
                <a16:creationId xmlns:a16="http://schemas.microsoft.com/office/drawing/2014/main" id="{27B4C1E6-AE46-411B-90DA-CE3A4502C4C6}"/>
              </a:ext>
            </a:extLst>
          </p:cNvPr>
          <p:cNvSpPr/>
          <p:nvPr/>
        </p:nvSpPr>
        <p:spPr>
          <a:xfrm rot="10365806">
            <a:off x="4185794" y="2835044"/>
            <a:ext cx="274270" cy="192152"/>
          </a:xfrm>
          <a:custGeom>
            <a:avLst/>
            <a:gdLst>
              <a:gd name="connsiteX0" fmla="*/ 350573 w 392501"/>
              <a:gd name="connsiteY0" fmla="*/ 163597 h 344008"/>
              <a:gd name="connsiteX1" fmla="*/ 283338 w 392501"/>
              <a:gd name="connsiteY1" fmla="*/ 136703 h 344008"/>
              <a:gd name="connsiteX2" fmla="*/ 229550 w 392501"/>
              <a:gd name="connsiteY2" fmla="*/ 96362 h 344008"/>
              <a:gd name="connsiteX3" fmla="*/ 95079 w 392501"/>
              <a:gd name="connsiteY3" fmla="*/ 109809 h 344008"/>
              <a:gd name="connsiteX4" fmla="*/ 950 w 392501"/>
              <a:gd name="connsiteY4" fmla="*/ 203938 h 344008"/>
              <a:gd name="connsiteX5" fmla="*/ 14397 w 392501"/>
              <a:gd name="connsiteY5" fmla="*/ 257727 h 344008"/>
              <a:gd name="connsiteX6" fmla="*/ 121973 w 392501"/>
              <a:gd name="connsiteY6" fmla="*/ 311515 h 344008"/>
              <a:gd name="connsiteX7" fmla="*/ 175762 w 392501"/>
              <a:gd name="connsiteY7" fmla="*/ 338409 h 344008"/>
              <a:gd name="connsiteX8" fmla="*/ 296785 w 392501"/>
              <a:gd name="connsiteY8" fmla="*/ 311515 h 344008"/>
              <a:gd name="connsiteX9" fmla="*/ 323679 w 392501"/>
              <a:gd name="connsiteY9" fmla="*/ 230832 h 344008"/>
              <a:gd name="connsiteX10" fmla="*/ 337126 w 392501"/>
              <a:gd name="connsiteY10" fmla="*/ 190491 h 344008"/>
              <a:gd name="connsiteX11" fmla="*/ 350573 w 392501"/>
              <a:gd name="connsiteY11" fmla="*/ 42574 h 344008"/>
              <a:gd name="connsiteX12" fmla="*/ 364021 w 392501"/>
              <a:gd name="connsiteY12" fmla="*/ 2232 h 344008"/>
              <a:gd name="connsiteX13" fmla="*/ 377468 w 392501"/>
              <a:gd name="connsiteY13" fmla="*/ 82915 h 344008"/>
              <a:gd name="connsiteX14" fmla="*/ 390915 w 392501"/>
              <a:gd name="connsiteY14" fmla="*/ 338409 h 344008"/>
              <a:gd name="connsiteX15" fmla="*/ 364021 w 392501"/>
              <a:gd name="connsiteY15" fmla="*/ 257727 h 344008"/>
              <a:gd name="connsiteX16" fmla="*/ 296785 w 392501"/>
              <a:gd name="connsiteY16" fmla="*/ 177044 h 344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92501" h="344008">
                <a:moveTo>
                  <a:pt x="350573" y="163597"/>
                </a:moveTo>
                <a:cubicBezTo>
                  <a:pt x="328161" y="154632"/>
                  <a:pt x="304438" y="148425"/>
                  <a:pt x="283338" y="136703"/>
                </a:cubicBezTo>
                <a:cubicBezTo>
                  <a:pt x="263747" y="125819"/>
                  <a:pt x="251736" y="99531"/>
                  <a:pt x="229550" y="96362"/>
                </a:cubicBezTo>
                <a:cubicBezTo>
                  <a:pt x="184956" y="89991"/>
                  <a:pt x="139903" y="105327"/>
                  <a:pt x="95079" y="109809"/>
                </a:cubicBezTo>
                <a:cubicBezTo>
                  <a:pt x="82674" y="119733"/>
                  <a:pt x="5784" y="170101"/>
                  <a:pt x="950" y="203938"/>
                </a:cubicBezTo>
                <a:cubicBezTo>
                  <a:pt x="-1664" y="222234"/>
                  <a:pt x="584" y="245449"/>
                  <a:pt x="14397" y="257727"/>
                </a:cubicBezTo>
                <a:cubicBezTo>
                  <a:pt x="44361" y="284362"/>
                  <a:pt x="86114" y="293586"/>
                  <a:pt x="121973" y="311515"/>
                </a:cubicBezTo>
                <a:lnTo>
                  <a:pt x="175762" y="338409"/>
                </a:lnTo>
                <a:cubicBezTo>
                  <a:pt x="216103" y="329444"/>
                  <a:pt x="263364" y="335821"/>
                  <a:pt x="296785" y="311515"/>
                </a:cubicBezTo>
                <a:cubicBezTo>
                  <a:pt x="319712" y="294841"/>
                  <a:pt x="314714" y="257726"/>
                  <a:pt x="323679" y="230832"/>
                </a:cubicBezTo>
                <a:lnTo>
                  <a:pt x="337126" y="190491"/>
                </a:lnTo>
                <a:cubicBezTo>
                  <a:pt x="341608" y="141185"/>
                  <a:pt x="343571" y="91585"/>
                  <a:pt x="350573" y="42574"/>
                </a:cubicBezTo>
                <a:cubicBezTo>
                  <a:pt x="352578" y="28542"/>
                  <a:pt x="356158" y="-9562"/>
                  <a:pt x="364021" y="2232"/>
                </a:cubicBezTo>
                <a:cubicBezTo>
                  <a:pt x="379145" y="24918"/>
                  <a:pt x="372986" y="56021"/>
                  <a:pt x="377468" y="82915"/>
                </a:cubicBezTo>
                <a:cubicBezTo>
                  <a:pt x="381950" y="168080"/>
                  <a:pt x="397456" y="253378"/>
                  <a:pt x="390915" y="338409"/>
                </a:cubicBezTo>
                <a:cubicBezTo>
                  <a:pt x="388741" y="366674"/>
                  <a:pt x="381730" y="279864"/>
                  <a:pt x="364021" y="257727"/>
                </a:cubicBezTo>
                <a:cubicBezTo>
                  <a:pt x="306272" y="185541"/>
                  <a:pt x="330527" y="210786"/>
                  <a:pt x="296785" y="177044"/>
                </a:cubicBezTo>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5" name="Freeform: Shape 114">
            <a:extLst>
              <a:ext uri="{FF2B5EF4-FFF2-40B4-BE49-F238E27FC236}">
                <a16:creationId xmlns:a16="http://schemas.microsoft.com/office/drawing/2014/main" id="{6732C10E-AF05-424D-8C65-2CA6257B328C}"/>
              </a:ext>
            </a:extLst>
          </p:cNvPr>
          <p:cNvSpPr/>
          <p:nvPr/>
        </p:nvSpPr>
        <p:spPr>
          <a:xfrm rot="10365806">
            <a:off x="4291628" y="3061538"/>
            <a:ext cx="274270" cy="192152"/>
          </a:xfrm>
          <a:custGeom>
            <a:avLst/>
            <a:gdLst>
              <a:gd name="connsiteX0" fmla="*/ 350573 w 392501"/>
              <a:gd name="connsiteY0" fmla="*/ 163597 h 344008"/>
              <a:gd name="connsiteX1" fmla="*/ 283338 w 392501"/>
              <a:gd name="connsiteY1" fmla="*/ 136703 h 344008"/>
              <a:gd name="connsiteX2" fmla="*/ 229550 w 392501"/>
              <a:gd name="connsiteY2" fmla="*/ 96362 h 344008"/>
              <a:gd name="connsiteX3" fmla="*/ 95079 w 392501"/>
              <a:gd name="connsiteY3" fmla="*/ 109809 h 344008"/>
              <a:gd name="connsiteX4" fmla="*/ 950 w 392501"/>
              <a:gd name="connsiteY4" fmla="*/ 203938 h 344008"/>
              <a:gd name="connsiteX5" fmla="*/ 14397 w 392501"/>
              <a:gd name="connsiteY5" fmla="*/ 257727 h 344008"/>
              <a:gd name="connsiteX6" fmla="*/ 121973 w 392501"/>
              <a:gd name="connsiteY6" fmla="*/ 311515 h 344008"/>
              <a:gd name="connsiteX7" fmla="*/ 175762 w 392501"/>
              <a:gd name="connsiteY7" fmla="*/ 338409 h 344008"/>
              <a:gd name="connsiteX8" fmla="*/ 296785 w 392501"/>
              <a:gd name="connsiteY8" fmla="*/ 311515 h 344008"/>
              <a:gd name="connsiteX9" fmla="*/ 323679 w 392501"/>
              <a:gd name="connsiteY9" fmla="*/ 230832 h 344008"/>
              <a:gd name="connsiteX10" fmla="*/ 337126 w 392501"/>
              <a:gd name="connsiteY10" fmla="*/ 190491 h 344008"/>
              <a:gd name="connsiteX11" fmla="*/ 350573 w 392501"/>
              <a:gd name="connsiteY11" fmla="*/ 42574 h 344008"/>
              <a:gd name="connsiteX12" fmla="*/ 364021 w 392501"/>
              <a:gd name="connsiteY12" fmla="*/ 2232 h 344008"/>
              <a:gd name="connsiteX13" fmla="*/ 377468 w 392501"/>
              <a:gd name="connsiteY13" fmla="*/ 82915 h 344008"/>
              <a:gd name="connsiteX14" fmla="*/ 390915 w 392501"/>
              <a:gd name="connsiteY14" fmla="*/ 338409 h 344008"/>
              <a:gd name="connsiteX15" fmla="*/ 364021 w 392501"/>
              <a:gd name="connsiteY15" fmla="*/ 257727 h 344008"/>
              <a:gd name="connsiteX16" fmla="*/ 296785 w 392501"/>
              <a:gd name="connsiteY16" fmla="*/ 177044 h 344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92501" h="344008">
                <a:moveTo>
                  <a:pt x="350573" y="163597"/>
                </a:moveTo>
                <a:cubicBezTo>
                  <a:pt x="328161" y="154632"/>
                  <a:pt x="304438" y="148425"/>
                  <a:pt x="283338" y="136703"/>
                </a:cubicBezTo>
                <a:cubicBezTo>
                  <a:pt x="263747" y="125819"/>
                  <a:pt x="251736" y="99531"/>
                  <a:pt x="229550" y="96362"/>
                </a:cubicBezTo>
                <a:cubicBezTo>
                  <a:pt x="184956" y="89991"/>
                  <a:pt x="139903" y="105327"/>
                  <a:pt x="95079" y="109809"/>
                </a:cubicBezTo>
                <a:cubicBezTo>
                  <a:pt x="82674" y="119733"/>
                  <a:pt x="5784" y="170101"/>
                  <a:pt x="950" y="203938"/>
                </a:cubicBezTo>
                <a:cubicBezTo>
                  <a:pt x="-1664" y="222234"/>
                  <a:pt x="584" y="245449"/>
                  <a:pt x="14397" y="257727"/>
                </a:cubicBezTo>
                <a:cubicBezTo>
                  <a:pt x="44361" y="284362"/>
                  <a:pt x="86114" y="293586"/>
                  <a:pt x="121973" y="311515"/>
                </a:cubicBezTo>
                <a:lnTo>
                  <a:pt x="175762" y="338409"/>
                </a:lnTo>
                <a:cubicBezTo>
                  <a:pt x="216103" y="329444"/>
                  <a:pt x="263364" y="335821"/>
                  <a:pt x="296785" y="311515"/>
                </a:cubicBezTo>
                <a:cubicBezTo>
                  <a:pt x="319712" y="294841"/>
                  <a:pt x="314714" y="257726"/>
                  <a:pt x="323679" y="230832"/>
                </a:cubicBezTo>
                <a:lnTo>
                  <a:pt x="337126" y="190491"/>
                </a:lnTo>
                <a:cubicBezTo>
                  <a:pt x="341608" y="141185"/>
                  <a:pt x="343571" y="91585"/>
                  <a:pt x="350573" y="42574"/>
                </a:cubicBezTo>
                <a:cubicBezTo>
                  <a:pt x="352578" y="28542"/>
                  <a:pt x="356158" y="-9562"/>
                  <a:pt x="364021" y="2232"/>
                </a:cubicBezTo>
                <a:cubicBezTo>
                  <a:pt x="379145" y="24918"/>
                  <a:pt x="372986" y="56021"/>
                  <a:pt x="377468" y="82915"/>
                </a:cubicBezTo>
                <a:cubicBezTo>
                  <a:pt x="381950" y="168080"/>
                  <a:pt x="397456" y="253378"/>
                  <a:pt x="390915" y="338409"/>
                </a:cubicBezTo>
                <a:cubicBezTo>
                  <a:pt x="388741" y="366674"/>
                  <a:pt x="381730" y="279864"/>
                  <a:pt x="364021" y="257727"/>
                </a:cubicBezTo>
                <a:cubicBezTo>
                  <a:pt x="306272" y="185541"/>
                  <a:pt x="330527" y="210786"/>
                  <a:pt x="296785" y="177044"/>
                </a:cubicBezTo>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7" name="Freeform: Shape 146">
            <a:extLst>
              <a:ext uri="{FF2B5EF4-FFF2-40B4-BE49-F238E27FC236}">
                <a16:creationId xmlns:a16="http://schemas.microsoft.com/office/drawing/2014/main" id="{D18B961E-798A-4413-B4EF-40138AAFC32B}"/>
              </a:ext>
            </a:extLst>
          </p:cNvPr>
          <p:cNvSpPr/>
          <p:nvPr/>
        </p:nvSpPr>
        <p:spPr>
          <a:xfrm rot="10365806">
            <a:off x="1454522" y="2861521"/>
            <a:ext cx="274270" cy="192152"/>
          </a:xfrm>
          <a:custGeom>
            <a:avLst/>
            <a:gdLst>
              <a:gd name="connsiteX0" fmla="*/ 350573 w 392501"/>
              <a:gd name="connsiteY0" fmla="*/ 163597 h 344008"/>
              <a:gd name="connsiteX1" fmla="*/ 283338 w 392501"/>
              <a:gd name="connsiteY1" fmla="*/ 136703 h 344008"/>
              <a:gd name="connsiteX2" fmla="*/ 229550 w 392501"/>
              <a:gd name="connsiteY2" fmla="*/ 96362 h 344008"/>
              <a:gd name="connsiteX3" fmla="*/ 95079 w 392501"/>
              <a:gd name="connsiteY3" fmla="*/ 109809 h 344008"/>
              <a:gd name="connsiteX4" fmla="*/ 950 w 392501"/>
              <a:gd name="connsiteY4" fmla="*/ 203938 h 344008"/>
              <a:gd name="connsiteX5" fmla="*/ 14397 w 392501"/>
              <a:gd name="connsiteY5" fmla="*/ 257727 h 344008"/>
              <a:gd name="connsiteX6" fmla="*/ 121973 w 392501"/>
              <a:gd name="connsiteY6" fmla="*/ 311515 h 344008"/>
              <a:gd name="connsiteX7" fmla="*/ 175762 w 392501"/>
              <a:gd name="connsiteY7" fmla="*/ 338409 h 344008"/>
              <a:gd name="connsiteX8" fmla="*/ 296785 w 392501"/>
              <a:gd name="connsiteY8" fmla="*/ 311515 h 344008"/>
              <a:gd name="connsiteX9" fmla="*/ 323679 w 392501"/>
              <a:gd name="connsiteY9" fmla="*/ 230832 h 344008"/>
              <a:gd name="connsiteX10" fmla="*/ 337126 w 392501"/>
              <a:gd name="connsiteY10" fmla="*/ 190491 h 344008"/>
              <a:gd name="connsiteX11" fmla="*/ 350573 w 392501"/>
              <a:gd name="connsiteY11" fmla="*/ 42574 h 344008"/>
              <a:gd name="connsiteX12" fmla="*/ 364021 w 392501"/>
              <a:gd name="connsiteY12" fmla="*/ 2232 h 344008"/>
              <a:gd name="connsiteX13" fmla="*/ 377468 w 392501"/>
              <a:gd name="connsiteY13" fmla="*/ 82915 h 344008"/>
              <a:gd name="connsiteX14" fmla="*/ 390915 w 392501"/>
              <a:gd name="connsiteY14" fmla="*/ 338409 h 344008"/>
              <a:gd name="connsiteX15" fmla="*/ 364021 w 392501"/>
              <a:gd name="connsiteY15" fmla="*/ 257727 h 344008"/>
              <a:gd name="connsiteX16" fmla="*/ 296785 w 392501"/>
              <a:gd name="connsiteY16" fmla="*/ 177044 h 344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92501" h="344008">
                <a:moveTo>
                  <a:pt x="350573" y="163597"/>
                </a:moveTo>
                <a:cubicBezTo>
                  <a:pt x="328161" y="154632"/>
                  <a:pt x="304438" y="148425"/>
                  <a:pt x="283338" y="136703"/>
                </a:cubicBezTo>
                <a:cubicBezTo>
                  <a:pt x="263747" y="125819"/>
                  <a:pt x="251736" y="99531"/>
                  <a:pt x="229550" y="96362"/>
                </a:cubicBezTo>
                <a:cubicBezTo>
                  <a:pt x="184956" y="89991"/>
                  <a:pt x="139903" y="105327"/>
                  <a:pt x="95079" y="109809"/>
                </a:cubicBezTo>
                <a:cubicBezTo>
                  <a:pt x="82674" y="119733"/>
                  <a:pt x="5784" y="170101"/>
                  <a:pt x="950" y="203938"/>
                </a:cubicBezTo>
                <a:cubicBezTo>
                  <a:pt x="-1664" y="222234"/>
                  <a:pt x="584" y="245449"/>
                  <a:pt x="14397" y="257727"/>
                </a:cubicBezTo>
                <a:cubicBezTo>
                  <a:pt x="44361" y="284362"/>
                  <a:pt x="86114" y="293586"/>
                  <a:pt x="121973" y="311515"/>
                </a:cubicBezTo>
                <a:lnTo>
                  <a:pt x="175762" y="338409"/>
                </a:lnTo>
                <a:cubicBezTo>
                  <a:pt x="216103" y="329444"/>
                  <a:pt x="263364" y="335821"/>
                  <a:pt x="296785" y="311515"/>
                </a:cubicBezTo>
                <a:cubicBezTo>
                  <a:pt x="319712" y="294841"/>
                  <a:pt x="314714" y="257726"/>
                  <a:pt x="323679" y="230832"/>
                </a:cubicBezTo>
                <a:lnTo>
                  <a:pt x="337126" y="190491"/>
                </a:lnTo>
                <a:cubicBezTo>
                  <a:pt x="341608" y="141185"/>
                  <a:pt x="343571" y="91585"/>
                  <a:pt x="350573" y="42574"/>
                </a:cubicBezTo>
                <a:cubicBezTo>
                  <a:pt x="352578" y="28542"/>
                  <a:pt x="356158" y="-9562"/>
                  <a:pt x="364021" y="2232"/>
                </a:cubicBezTo>
                <a:cubicBezTo>
                  <a:pt x="379145" y="24918"/>
                  <a:pt x="372986" y="56021"/>
                  <a:pt x="377468" y="82915"/>
                </a:cubicBezTo>
                <a:cubicBezTo>
                  <a:pt x="381950" y="168080"/>
                  <a:pt x="397456" y="253378"/>
                  <a:pt x="390915" y="338409"/>
                </a:cubicBezTo>
                <a:cubicBezTo>
                  <a:pt x="388741" y="366674"/>
                  <a:pt x="381730" y="279864"/>
                  <a:pt x="364021" y="257727"/>
                </a:cubicBezTo>
                <a:cubicBezTo>
                  <a:pt x="306272" y="185541"/>
                  <a:pt x="330527" y="210786"/>
                  <a:pt x="296785" y="177044"/>
                </a:cubicBezTo>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8" name="Freeform: Shape 147">
            <a:extLst>
              <a:ext uri="{FF2B5EF4-FFF2-40B4-BE49-F238E27FC236}">
                <a16:creationId xmlns:a16="http://schemas.microsoft.com/office/drawing/2014/main" id="{75C8D5DB-949E-40EB-93E8-B03C85EE4EE7}"/>
              </a:ext>
            </a:extLst>
          </p:cNvPr>
          <p:cNvSpPr/>
          <p:nvPr/>
        </p:nvSpPr>
        <p:spPr>
          <a:xfrm rot="10365806">
            <a:off x="1600805" y="3086692"/>
            <a:ext cx="274270" cy="192152"/>
          </a:xfrm>
          <a:custGeom>
            <a:avLst/>
            <a:gdLst>
              <a:gd name="connsiteX0" fmla="*/ 350573 w 392501"/>
              <a:gd name="connsiteY0" fmla="*/ 163597 h 344008"/>
              <a:gd name="connsiteX1" fmla="*/ 283338 w 392501"/>
              <a:gd name="connsiteY1" fmla="*/ 136703 h 344008"/>
              <a:gd name="connsiteX2" fmla="*/ 229550 w 392501"/>
              <a:gd name="connsiteY2" fmla="*/ 96362 h 344008"/>
              <a:gd name="connsiteX3" fmla="*/ 95079 w 392501"/>
              <a:gd name="connsiteY3" fmla="*/ 109809 h 344008"/>
              <a:gd name="connsiteX4" fmla="*/ 950 w 392501"/>
              <a:gd name="connsiteY4" fmla="*/ 203938 h 344008"/>
              <a:gd name="connsiteX5" fmla="*/ 14397 w 392501"/>
              <a:gd name="connsiteY5" fmla="*/ 257727 h 344008"/>
              <a:gd name="connsiteX6" fmla="*/ 121973 w 392501"/>
              <a:gd name="connsiteY6" fmla="*/ 311515 h 344008"/>
              <a:gd name="connsiteX7" fmla="*/ 175762 w 392501"/>
              <a:gd name="connsiteY7" fmla="*/ 338409 h 344008"/>
              <a:gd name="connsiteX8" fmla="*/ 296785 w 392501"/>
              <a:gd name="connsiteY8" fmla="*/ 311515 h 344008"/>
              <a:gd name="connsiteX9" fmla="*/ 323679 w 392501"/>
              <a:gd name="connsiteY9" fmla="*/ 230832 h 344008"/>
              <a:gd name="connsiteX10" fmla="*/ 337126 w 392501"/>
              <a:gd name="connsiteY10" fmla="*/ 190491 h 344008"/>
              <a:gd name="connsiteX11" fmla="*/ 350573 w 392501"/>
              <a:gd name="connsiteY11" fmla="*/ 42574 h 344008"/>
              <a:gd name="connsiteX12" fmla="*/ 364021 w 392501"/>
              <a:gd name="connsiteY12" fmla="*/ 2232 h 344008"/>
              <a:gd name="connsiteX13" fmla="*/ 377468 w 392501"/>
              <a:gd name="connsiteY13" fmla="*/ 82915 h 344008"/>
              <a:gd name="connsiteX14" fmla="*/ 390915 w 392501"/>
              <a:gd name="connsiteY14" fmla="*/ 338409 h 344008"/>
              <a:gd name="connsiteX15" fmla="*/ 364021 w 392501"/>
              <a:gd name="connsiteY15" fmla="*/ 257727 h 344008"/>
              <a:gd name="connsiteX16" fmla="*/ 296785 w 392501"/>
              <a:gd name="connsiteY16" fmla="*/ 177044 h 344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92501" h="344008">
                <a:moveTo>
                  <a:pt x="350573" y="163597"/>
                </a:moveTo>
                <a:cubicBezTo>
                  <a:pt x="328161" y="154632"/>
                  <a:pt x="304438" y="148425"/>
                  <a:pt x="283338" y="136703"/>
                </a:cubicBezTo>
                <a:cubicBezTo>
                  <a:pt x="263747" y="125819"/>
                  <a:pt x="251736" y="99531"/>
                  <a:pt x="229550" y="96362"/>
                </a:cubicBezTo>
                <a:cubicBezTo>
                  <a:pt x="184956" y="89991"/>
                  <a:pt x="139903" y="105327"/>
                  <a:pt x="95079" y="109809"/>
                </a:cubicBezTo>
                <a:cubicBezTo>
                  <a:pt x="82674" y="119733"/>
                  <a:pt x="5784" y="170101"/>
                  <a:pt x="950" y="203938"/>
                </a:cubicBezTo>
                <a:cubicBezTo>
                  <a:pt x="-1664" y="222234"/>
                  <a:pt x="584" y="245449"/>
                  <a:pt x="14397" y="257727"/>
                </a:cubicBezTo>
                <a:cubicBezTo>
                  <a:pt x="44361" y="284362"/>
                  <a:pt x="86114" y="293586"/>
                  <a:pt x="121973" y="311515"/>
                </a:cubicBezTo>
                <a:lnTo>
                  <a:pt x="175762" y="338409"/>
                </a:lnTo>
                <a:cubicBezTo>
                  <a:pt x="216103" y="329444"/>
                  <a:pt x="263364" y="335821"/>
                  <a:pt x="296785" y="311515"/>
                </a:cubicBezTo>
                <a:cubicBezTo>
                  <a:pt x="319712" y="294841"/>
                  <a:pt x="314714" y="257726"/>
                  <a:pt x="323679" y="230832"/>
                </a:cubicBezTo>
                <a:lnTo>
                  <a:pt x="337126" y="190491"/>
                </a:lnTo>
                <a:cubicBezTo>
                  <a:pt x="341608" y="141185"/>
                  <a:pt x="343571" y="91585"/>
                  <a:pt x="350573" y="42574"/>
                </a:cubicBezTo>
                <a:cubicBezTo>
                  <a:pt x="352578" y="28542"/>
                  <a:pt x="356158" y="-9562"/>
                  <a:pt x="364021" y="2232"/>
                </a:cubicBezTo>
                <a:cubicBezTo>
                  <a:pt x="379145" y="24918"/>
                  <a:pt x="372986" y="56021"/>
                  <a:pt x="377468" y="82915"/>
                </a:cubicBezTo>
                <a:cubicBezTo>
                  <a:pt x="381950" y="168080"/>
                  <a:pt x="397456" y="253378"/>
                  <a:pt x="390915" y="338409"/>
                </a:cubicBezTo>
                <a:cubicBezTo>
                  <a:pt x="388741" y="366674"/>
                  <a:pt x="381730" y="279864"/>
                  <a:pt x="364021" y="257727"/>
                </a:cubicBezTo>
                <a:cubicBezTo>
                  <a:pt x="306272" y="185541"/>
                  <a:pt x="330527" y="210786"/>
                  <a:pt x="296785" y="177044"/>
                </a:cubicBezTo>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9" name="Freeform: Shape 148">
            <a:extLst>
              <a:ext uri="{FF2B5EF4-FFF2-40B4-BE49-F238E27FC236}">
                <a16:creationId xmlns:a16="http://schemas.microsoft.com/office/drawing/2014/main" id="{B01A8E8F-D9D7-46EE-86D6-3A69672D1AA2}"/>
              </a:ext>
            </a:extLst>
          </p:cNvPr>
          <p:cNvSpPr/>
          <p:nvPr/>
        </p:nvSpPr>
        <p:spPr>
          <a:xfrm rot="10365806">
            <a:off x="1861934" y="2838847"/>
            <a:ext cx="274270" cy="192152"/>
          </a:xfrm>
          <a:custGeom>
            <a:avLst/>
            <a:gdLst>
              <a:gd name="connsiteX0" fmla="*/ 350573 w 392501"/>
              <a:gd name="connsiteY0" fmla="*/ 163597 h 344008"/>
              <a:gd name="connsiteX1" fmla="*/ 283338 w 392501"/>
              <a:gd name="connsiteY1" fmla="*/ 136703 h 344008"/>
              <a:gd name="connsiteX2" fmla="*/ 229550 w 392501"/>
              <a:gd name="connsiteY2" fmla="*/ 96362 h 344008"/>
              <a:gd name="connsiteX3" fmla="*/ 95079 w 392501"/>
              <a:gd name="connsiteY3" fmla="*/ 109809 h 344008"/>
              <a:gd name="connsiteX4" fmla="*/ 950 w 392501"/>
              <a:gd name="connsiteY4" fmla="*/ 203938 h 344008"/>
              <a:gd name="connsiteX5" fmla="*/ 14397 w 392501"/>
              <a:gd name="connsiteY5" fmla="*/ 257727 h 344008"/>
              <a:gd name="connsiteX6" fmla="*/ 121973 w 392501"/>
              <a:gd name="connsiteY6" fmla="*/ 311515 h 344008"/>
              <a:gd name="connsiteX7" fmla="*/ 175762 w 392501"/>
              <a:gd name="connsiteY7" fmla="*/ 338409 h 344008"/>
              <a:gd name="connsiteX8" fmla="*/ 296785 w 392501"/>
              <a:gd name="connsiteY8" fmla="*/ 311515 h 344008"/>
              <a:gd name="connsiteX9" fmla="*/ 323679 w 392501"/>
              <a:gd name="connsiteY9" fmla="*/ 230832 h 344008"/>
              <a:gd name="connsiteX10" fmla="*/ 337126 w 392501"/>
              <a:gd name="connsiteY10" fmla="*/ 190491 h 344008"/>
              <a:gd name="connsiteX11" fmla="*/ 350573 w 392501"/>
              <a:gd name="connsiteY11" fmla="*/ 42574 h 344008"/>
              <a:gd name="connsiteX12" fmla="*/ 364021 w 392501"/>
              <a:gd name="connsiteY12" fmla="*/ 2232 h 344008"/>
              <a:gd name="connsiteX13" fmla="*/ 377468 w 392501"/>
              <a:gd name="connsiteY13" fmla="*/ 82915 h 344008"/>
              <a:gd name="connsiteX14" fmla="*/ 390915 w 392501"/>
              <a:gd name="connsiteY14" fmla="*/ 338409 h 344008"/>
              <a:gd name="connsiteX15" fmla="*/ 364021 w 392501"/>
              <a:gd name="connsiteY15" fmla="*/ 257727 h 344008"/>
              <a:gd name="connsiteX16" fmla="*/ 296785 w 392501"/>
              <a:gd name="connsiteY16" fmla="*/ 177044 h 344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92501" h="344008">
                <a:moveTo>
                  <a:pt x="350573" y="163597"/>
                </a:moveTo>
                <a:cubicBezTo>
                  <a:pt x="328161" y="154632"/>
                  <a:pt x="304438" y="148425"/>
                  <a:pt x="283338" y="136703"/>
                </a:cubicBezTo>
                <a:cubicBezTo>
                  <a:pt x="263747" y="125819"/>
                  <a:pt x="251736" y="99531"/>
                  <a:pt x="229550" y="96362"/>
                </a:cubicBezTo>
                <a:cubicBezTo>
                  <a:pt x="184956" y="89991"/>
                  <a:pt x="139903" y="105327"/>
                  <a:pt x="95079" y="109809"/>
                </a:cubicBezTo>
                <a:cubicBezTo>
                  <a:pt x="82674" y="119733"/>
                  <a:pt x="5784" y="170101"/>
                  <a:pt x="950" y="203938"/>
                </a:cubicBezTo>
                <a:cubicBezTo>
                  <a:pt x="-1664" y="222234"/>
                  <a:pt x="584" y="245449"/>
                  <a:pt x="14397" y="257727"/>
                </a:cubicBezTo>
                <a:cubicBezTo>
                  <a:pt x="44361" y="284362"/>
                  <a:pt x="86114" y="293586"/>
                  <a:pt x="121973" y="311515"/>
                </a:cubicBezTo>
                <a:lnTo>
                  <a:pt x="175762" y="338409"/>
                </a:lnTo>
                <a:cubicBezTo>
                  <a:pt x="216103" y="329444"/>
                  <a:pt x="263364" y="335821"/>
                  <a:pt x="296785" y="311515"/>
                </a:cubicBezTo>
                <a:cubicBezTo>
                  <a:pt x="319712" y="294841"/>
                  <a:pt x="314714" y="257726"/>
                  <a:pt x="323679" y="230832"/>
                </a:cubicBezTo>
                <a:lnTo>
                  <a:pt x="337126" y="190491"/>
                </a:lnTo>
                <a:cubicBezTo>
                  <a:pt x="341608" y="141185"/>
                  <a:pt x="343571" y="91585"/>
                  <a:pt x="350573" y="42574"/>
                </a:cubicBezTo>
                <a:cubicBezTo>
                  <a:pt x="352578" y="28542"/>
                  <a:pt x="356158" y="-9562"/>
                  <a:pt x="364021" y="2232"/>
                </a:cubicBezTo>
                <a:cubicBezTo>
                  <a:pt x="379145" y="24918"/>
                  <a:pt x="372986" y="56021"/>
                  <a:pt x="377468" y="82915"/>
                </a:cubicBezTo>
                <a:cubicBezTo>
                  <a:pt x="381950" y="168080"/>
                  <a:pt x="397456" y="253378"/>
                  <a:pt x="390915" y="338409"/>
                </a:cubicBezTo>
                <a:cubicBezTo>
                  <a:pt x="388741" y="366674"/>
                  <a:pt x="381730" y="279864"/>
                  <a:pt x="364021" y="257727"/>
                </a:cubicBezTo>
                <a:cubicBezTo>
                  <a:pt x="306272" y="185541"/>
                  <a:pt x="330527" y="210786"/>
                  <a:pt x="296785" y="177044"/>
                </a:cubicBezTo>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0" name="Freeform: Shape 149">
            <a:extLst>
              <a:ext uri="{FF2B5EF4-FFF2-40B4-BE49-F238E27FC236}">
                <a16:creationId xmlns:a16="http://schemas.microsoft.com/office/drawing/2014/main" id="{2688F711-3A17-49AC-B1B0-35E4FF265143}"/>
              </a:ext>
            </a:extLst>
          </p:cNvPr>
          <p:cNvSpPr/>
          <p:nvPr/>
        </p:nvSpPr>
        <p:spPr>
          <a:xfrm rot="10365806">
            <a:off x="2008217" y="3064018"/>
            <a:ext cx="274270" cy="192152"/>
          </a:xfrm>
          <a:custGeom>
            <a:avLst/>
            <a:gdLst>
              <a:gd name="connsiteX0" fmla="*/ 350573 w 392501"/>
              <a:gd name="connsiteY0" fmla="*/ 163597 h 344008"/>
              <a:gd name="connsiteX1" fmla="*/ 283338 w 392501"/>
              <a:gd name="connsiteY1" fmla="*/ 136703 h 344008"/>
              <a:gd name="connsiteX2" fmla="*/ 229550 w 392501"/>
              <a:gd name="connsiteY2" fmla="*/ 96362 h 344008"/>
              <a:gd name="connsiteX3" fmla="*/ 95079 w 392501"/>
              <a:gd name="connsiteY3" fmla="*/ 109809 h 344008"/>
              <a:gd name="connsiteX4" fmla="*/ 950 w 392501"/>
              <a:gd name="connsiteY4" fmla="*/ 203938 h 344008"/>
              <a:gd name="connsiteX5" fmla="*/ 14397 w 392501"/>
              <a:gd name="connsiteY5" fmla="*/ 257727 h 344008"/>
              <a:gd name="connsiteX6" fmla="*/ 121973 w 392501"/>
              <a:gd name="connsiteY6" fmla="*/ 311515 h 344008"/>
              <a:gd name="connsiteX7" fmla="*/ 175762 w 392501"/>
              <a:gd name="connsiteY7" fmla="*/ 338409 h 344008"/>
              <a:gd name="connsiteX8" fmla="*/ 296785 w 392501"/>
              <a:gd name="connsiteY8" fmla="*/ 311515 h 344008"/>
              <a:gd name="connsiteX9" fmla="*/ 323679 w 392501"/>
              <a:gd name="connsiteY9" fmla="*/ 230832 h 344008"/>
              <a:gd name="connsiteX10" fmla="*/ 337126 w 392501"/>
              <a:gd name="connsiteY10" fmla="*/ 190491 h 344008"/>
              <a:gd name="connsiteX11" fmla="*/ 350573 w 392501"/>
              <a:gd name="connsiteY11" fmla="*/ 42574 h 344008"/>
              <a:gd name="connsiteX12" fmla="*/ 364021 w 392501"/>
              <a:gd name="connsiteY12" fmla="*/ 2232 h 344008"/>
              <a:gd name="connsiteX13" fmla="*/ 377468 w 392501"/>
              <a:gd name="connsiteY13" fmla="*/ 82915 h 344008"/>
              <a:gd name="connsiteX14" fmla="*/ 390915 w 392501"/>
              <a:gd name="connsiteY14" fmla="*/ 338409 h 344008"/>
              <a:gd name="connsiteX15" fmla="*/ 364021 w 392501"/>
              <a:gd name="connsiteY15" fmla="*/ 257727 h 344008"/>
              <a:gd name="connsiteX16" fmla="*/ 296785 w 392501"/>
              <a:gd name="connsiteY16" fmla="*/ 177044 h 344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92501" h="344008">
                <a:moveTo>
                  <a:pt x="350573" y="163597"/>
                </a:moveTo>
                <a:cubicBezTo>
                  <a:pt x="328161" y="154632"/>
                  <a:pt x="304438" y="148425"/>
                  <a:pt x="283338" y="136703"/>
                </a:cubicBezTo>
                <a:cubicBezTo>
                  <a:pt x="263747" y="125819"/>
                  <a:pt x="251736" y="99531"/>
                  <a:pt x="229550" y="96362"/>
                </a:cubicBezTo>
                <a:cubicBezTo>
                  <a:pt x="184956" y="89991"/>
                  <a:pt x="139903" y="105327"/>
                  <a:pt x="95079" y="109809"/>
                </a:cubicBezTo>
                <a:cubicBezTo>
                  <a:pt x="82674" y="119733"/>
                  <a:pt x="5784" y="170101"/>
                  <a:pt x="950" y="203938"/>
                </a:cubicBezTo>
                <a:cubicBezTo>
                  <a:pt x="-1664" y="222234"/>
                  <a:pt x="584" y="245449"/>
                  <a:pt x="14397" y="257727"/>
                </a:cubicBezTo>
                <a:cubicBezTo>
                  <a:pt x="44361" y="284362"/>
                  <a:pt x="86114" y="293586"/>
                  <a:pt x="121973" y="311515"/>
                </a:cubicBezTo>
                <a:lnTo>
                  <a:pt x="175762" y="338409"/>
                </a:lnTo>
                <a:cubicBezTo>
                  <a:pt x="216103" y="329444"/>
                  <a:pt x="263364" y="335821"/>
                  <a:pt x="296785" y="311515"/>
                </a:cubicBezTo>
                <a:cubicBezTo>
                  <a:pt x="319712" y="294841"/>
                  <a:pt x="314714" y="257726"/>
                  <a:pt x="323679" y="230832"/>
                </a:cubicBezTo>
                <a:lnTo>
                  <a:pt x="337126" y="190491"/>
                </a:lnTo>
                <a:cubicBezTo>
                  <a:pt x="341608" y="141185"/>
                  <a:pt x="343571" y="91585"/>
                  <a:pt x="350573" y="42574"/>
                </a:cubicBezTo>
                <a:cubicBezTo>
                  <a:pt x="352578" y="28542"/>
                  <a:pt x="356158" y="-9562"/>
                  <a:pt x="364021" y="2232"/>
                </a:cubicBezTo>
                <a:cubicBezTo>
                  <a:pt x="379145" y="24918"/>
                  <a:pt x="372986" y="56021"/>
                  <a:pt x="377468" y="82915"/>
                </a:cubicBezTo>
                <a:cubicBezTo>
                  <a:pt x="381950" y="168080"/>
                  <a:pt x="397456" y="253378"/>
                  <a:pt x="390915" y="338409"/>
                </a:cubicBezTo>
                <a:cubicBezTo>
                  <a:pt x="388741" y="366674"/>
                  <a:pt x="381730" y="279864"/>
                  <a:pt x="364021" y="257727"/>
                </a:cubicBezTo>
                <a:cubicBezTo>
                  <a:pt x="306272" y="185541"/>
                  <a:pt x="330527" y="210786"/>
                  <a:pt x="296785" y="177044"/>
                </a:cubicBezTo>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1" name="Freeform: Shape 150">
            <a:extLst>
              <a:ext uri="{FF2B5EF4-FFF2-40B4-BE49-F238E27FC236}">
                <a16:creationId xmlns:a16="http://schemas.microsoft.com/office/drawing/2014/main" id="{E2E4B4D4-466E-4132-A865-D125D393AF5F}"/>
              </a:ext>
            </a:extLst>
          </p:cNvPr>
          <p:cNvSpPr/>
          <p:nvPr/>
        </p:nvSpPr>
        <p:spPr>
          <a:xfrm rot="10365806">
            <a:off x="2310183" y="2868879"/>
            <a:ext cx="274270" cy="192152"/>
          </a:xfrm>
          <a:custGeom>
            <a:avLst/>
            <a:gdLst>
              <a:gd name="connsiteX0" fmla="*/ 350573 w 392501"/>
              <a:gd name="connsiteY0" fmla="*/ 163597 h 344008"/>
              <a:gd name="connsiteX1" fmla="*/ 283338 w 392501"/>
              <a:gd name="connsiteY1" fmla="*/ 136703 h 344008"/>
              <a:gd name="connsiteX2" fmla="*/ 229550 w 392501"/>
              <a:gd name="connsiteY2" fmla="*/ 96362 h 344008"/>
              <a:gd name="connsiteX3" fmla="*/ 95079 w 392501"/>
              <a:gd name="connsiteY3" fmla="*/ 109809 h 344008"/>
              <a:gd name="connsiteX4" fmla="*/ 950 w 392501"/>
              <a:gd name="connsiteY4" fmla="*/ 203938 h 344008"/>
              <a:gd name="connsiteX5" fmla="*/ 14397 w 392501"/>
              <a:gd name="connsiteY5" fmla="*/ 257727 h 344008"/>
              <a:gd name="connsiteX6" fmla="*/ 121973 w 392501"/>
              <a:gd name="connsiteY6" fmla="*/ 311515 h 344008"/>
              <a:gd name="connsiteX7" fmla="*/ 175762 w 392501"/>
              <a:gd name="connsiteY7" fmla="*/ 338409 h 344008"/>
              <a:gd name="connsiteX8" fmla="*/ 296785 w 392501"/>
              <a:gd name="connsiteY8" fmla="*/ 311515 h 344008"/>
              <a:gd name="connsiteX9" fmla="*/ 323679 w 392501"/>
              <a:gd name="connsiteY9" fmla="*/ 230832 h 344008"/>
              <a:gd name="connsiteX10" fmla="*/ 337126 w 392501"/>
              <a:gd name="connsiteY10" fmla="*/ 190491 h 344008"/>
              <a:gd name="connsiteX11" fmla="*/ 350573 w 392501"/>
              <a:gd name="connsiteY11" fmla="*/ 42574 h 344008"/>
              <a:gd name="connsiteX12" fmla="*/ 364021 w 392501"/>
              <a:gd name="connsiteY12" fmla="*/ 2232 h 344008"/>
              <a:gd name="connsiteX13" fmla="*/ 377468 w 392501"/>
              <a:gd name="connsiteY13" fmla="*/ 82915 h 344008"/>
              <a:gd name="connsiteX14" fmla="*/ 390915 w 392501"/>
              <a:gd name="connsiteY14" fmla="*/ 338409 h 344008"/>
              <a:gd name="connsiteX15" fmla="*/ 364021 w 392501"/>
              <a:gd name="connsiteY15" fmla="*/ 257727 h 344008"/>
              <a:gd name="connsiteX16" fmla="*/ 296785 w 392501"/>
              <a:gd name="connsiteY16" fmla="*/ 177044 h 344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92501" h="344008">
                <a:moveTo>
                  <a:pt x="350573" y="163597"/>
                </a:moveTo>
                <a:cubicBezTo>
                  <a:pt x="328161" y="154632"/>
                  <a:pt x="304438" y="148425"/>
                  <a:pt x="283338" y="136703"/>
                </a:cubicBezTo>
                <a:cubicBezTo>
                  <a:pt x="263747" y="125819"/>
                  <a:pt x="251736" y="99531"/>
                  <a:pt x="229550" y="96362"/>
                </a:cubicBezTo>
                <a:cubicBezTo>
                  <a:pt x="184956" y="89991"/>
                  <a:pt x="139903" y="105327"/>
                  <a:pt x="95079" y="109809"/>
                </a:cubicBezTo>
                <a:cubicBezTo>
                  <a:pt x="82674" y="119733"/>
                  <a:pt x="5784" y="170101"/>
                  <a:pt x="950" y="203938"/>
                </a:cubicBezTo>
                <a:cubicBezTo>
                  <a:pt x="-1664" y="222234"/>
                  <a:pt x="584" y="245449"/>
                  <a:pt x="14397" y="257727"/>
                </a:cubicBezTo>
                <a:cubicBezTo>
                  <a:pt x="44361" y="284362"/>
                  <a:pt x="86114" y="293586"/>
                  <a:pt x="121973" y="311515"/>
                </a:cubicBezTo>
                <a:lnTo>
                  <a:pt x="175762" y="338409"/>
                </a:lnTo>
                <a:cubicBezTo>
                  <a:pt x="216103" y="329444"/>
                  <a:pt x="263364" y="335821"/>
                  <a:pt x="296785" y="311515"/>
                </a:cubicBezTo>
                <a:cubicBezTo>
                  <a:pt x="319712" y="294841"/>
                  <a:pt x="314714" y="257726"/>
                  <a:pt x="323679" y="230832"/>
                </a:cubicBezTo>
                <a:lnTo>
                  <a:pt x="337126" y="190491"/>
                </a:lnTo>
                <a:cubicBezTo>
                  <a:pt x="341608" y="141185"/>
                  <a:pt x="343571" y="91585"/>
                  <a:pt x="350573" y="42574"/>
                </a:cubicBezTo>
                <a:cubicBezTo>
                  <a:pt x="352578" y="28542"/>
                  <a:pt x="356158" y="-9562"/>
                  <a:pt x="364021" y="2232"/>
                </a:cubicBezTo>
                <a:cubicBezTo>
                  <a:pt x="379145" y="24918"/>
                  <a:pt x="372986" y="56021"/>
                  <a:pt x="377468" y="82915"/>
                </a:cubicBezTo>
                <a:cubicBezTo>
                  <a:pt x="381950" y="168080"/>
                  <a:pt x="397456" y="253378"/>
                  <a:pt x="390915" y="338409"/>
                </a:cubicBezTo>
                <a:cubicBezTo>
                  <a:pt x="388741" y="366674"/>
                  <a:pt x="381730" y="279864"/>
                  <a:pt x="364021" y="257727"/>
                </a:cubicBezTo>
                <a:cubicBezTo>
                  <a:pt x="306272" y="185541"/>
                  <a:pt x="330527" y="210786"/>
                  <a:pt x="296785" y="177044"/>
                </a:cubicBezTo>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2" name="Freeform: Shape 151">
            <a:extLst>
              <a:ext uri="{FF2B5EF4-FFF2-40B4-BE49-F238E27FC236}">
                <a16:creationId xmlns:a16="http://schemas.microsoft.com/office/drawing/2014/main" id="{B1426741-B05D-4B88-93E3-ED93381FD280}"/>
              </a:ext>
            </a:extLst>
          </p:cNvPr>
          <p:cNvSpPr/>
          <p:nvPr/>
        </p:nvSpPr>
        <p:spPr>
          <a:xfrm rot="10365806">
            <a:off x="2456466" y="3094050"/>
            <a:ext cx="274270" cy="192152"/>
          </a:xfrm>
          <a:custGeom>
            <a:avLst/>
            <a:gdLst>
              <a:gd name="connsiteX0" fmla="*/ 350573 w 392501"/>
              <a:gd name="connsiteY0" fmla="*/ 163597 h 344008"/>
              <a:gd name="connsiteX1" fmla="*/ 283338 w 392501"/>
              <a:gd name="connsiteY1" fmla="*/ 136703 h 344008"/>
              <a:gd name="connsiteX2" fmla="*/ 229550 w 392501"/>
              <a:gd name="connsiteY2" fmla="*/ 96362 h 344008"/>
              <a:gd name="connsiteX3" fmla="*/ 95079 w 392501"/>
              <a:gd name="connsiteY3" fmla="*/ 109809 h 344008"/>
              <a:gd name="connsiteX4" fmla="*/ 950 w 392501"/>
              <a:gd name="connsiteY4" fmla="*/ 203938 h 344008"/>
              <a:gd name="connsiteX5" fmla="*/ 14397 w 392501"/>
              <a:gd name="connsiteY5" fmla="*/ 257727 h 344008"/>
              <a:gd name="connsiteX6" fmla="*/ 121973 w 392501"/>
              <a:gd name="connsiteY6" fmla="*/ 311515 h 344008"/>
              <a:gd name="connsiteX7" fmla="*/ 175762 w 392501"/>
              <a:gd name="connsiteY7" fmla="*/ 338409 h 344008"/>
              <a:gd name="connsiteX8" fmla="*/ 296785 w 392501"/>
              <a:gd name="connsiteY8" fmla="*/ 311515 h 344008"/>
              <a:gd name="connsiteX9" fmla="*/ 323679 w 392501"/>
              <a:gd name="connsiteY9" fmla="*/ 230832 h 344008"/>
              <a:gd name="connsiteX10" fmla="*/ 337126 w 392501"/>
              <a:gd name="connsiteY10" fmla="*/ 190491 h 344008"/>
              <a:gd name="connsiteX11" fmla="*/ 350573 w 392501"/>
              <a:gd name="connsiteY11" fmla="*/ 42574 h 344008"/>
              <a:gd name="connsiteX12" fmla="*/ 364021 w 392501"/>
              <a:gd name="connsiteY12" fmla="*/ 2232 h 344008"/>
              <a:gd name="connsiteX13" fmla="*/ 377468 w 392501"/>
              <a:gd name="connsiteY13" fmla="*/ 82915 h 344008"/>
              <a:gd name="connsiteX14" fmla="*/ 390915 w 392501"/>
              <a:gd name="connsiteY14" fmla="*/ 338409 h 344008"/>
              <a:gd name="connsiteX15" fmla="*/ 364021 w 392501"/>
              <a:gd name="connsiteY15" fmla="*/ 257727 h 344008"/>
              <a:gd name="connsiteX16" fmla="*/ 296785 w 392501"/>
              <a:gd name="connsiteY16" fmla="*/ 177044 h 344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92501" h="344008">
                <a:moveTo>
                  <a:pt x="350573" y="163597"/>
                </a:moveTo>
                <a:cubicBezTo>
                  <a:pt x="328161" y="154632"/>
                  <a:pt x="304438" y="148425"/>
                  <a:pt x="283338" y="136703"/>
                </a:cubicBezTo>
                <a:cubicBezTo>
                  <a:pt x="263747" y="125819"/>
                  <a:pt x="251736" y="99531"/>
                  <a:pt x="229550" y="96362"/>
                </a:cubicBezTo>
                <a:cubicBezTo>
                  <a:pt x="184956" y="89991"/>
                  <a:pt x="139903" y="105327"/>
                  <a:pt x="95079" y="109809"/>
                </a:cubicBezTo>
                <a:cubicBezTo>
                  <a:pt x="82674" y="119733"/>
                  <a:pt x="5784" y="170101"/>
                  <a:pt x="950" y="203938"/>
                </a:cubicBezTo>
                <a:cubicBezTo>
                  <a:pt x="-1664" y="222234"/>
                  <a:pt x="584" y="245449"/>
                  <a:pt x="14397" y="257727"/>
                </a:cubicBezTo>
                <a:cubicBezTo>
                  <a:pt x="44361" y="284362"/>
                  <a:pt x="86114" y="293586"/>
                  <a:pt x="121973" y="311515"/>
                </a:cubicBezTo>
                <a:lnTo>
                  <a:pt x="175762" y="338409"/>
                </a:lnTo>
                <a:cubicBezTo>
                  <a:pt x="216103" y="329444"/>
                  <a:pt x="263364" y="335821"/>
                  <a:pt x="296785" y="311515"/>
                </a:cubicBezTo>
                <a:cubicBezTo>
                  <a:pt x="319712" y="294841"/>
                  <a:pt x="314714" y="257726"/>
                  <a:pt x="323679" y="230832"/>
                </a:cubicBezTo>
                <a:lnTo>
                  <a:pt x="337126" y="190491"/>
                </a:lnTo>
                <a:cubicBezTo>
                  <a:pt x="341608" y="141185"/>
                  <a:pt x="343571" y="91585"/>
                  <a:pt x="350573" y="42574"/>
                </a:cubicBezTo>
                <a:cubicBezTo>
                  <a:pt x="352578" y="28542"/>
                  <a:pt x="356158" y="-9562"/>
                  <a:pt x="364021" y="2232"/>
                </a:cubicBezTo>
                <a:cubicBezTo>
                  <a:pt x="379145" y="24918"/>
                  <a:pt x="372986" y="56021"/>
                  <a:pt x="377468" y="82915"/>
                </a:cubicBezTo>
                <a:cubicBezTo>
                  <a:pt x="381950" y="168080"/>
                  <a:pt x="397456" y="253378"/>
                  <a:pt x="390915" y="338409"/>
                </a:cubicBezTo>
                <a:cubicBezTo>
                  <a:pt x="388741" y="366674"/>
                  <a:pt x="381730" y="279864"/>
                  <a:pt x="364021" y="257727"/>
                </a:cubicBezTo>
                <a:cubicBezTo>
                  <a:pt x="306272" y="185541"/>
                  <a:pt x="330527" y="210786"/>
                  <a:pt x="296785" y="177044"/>
                </a:cubicBezTo>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3" name="Freeform: Shape 152">
            <a:extLst>
              <a:ext uri="{FF2B5EF4-FFF2-40B4-BE49-F238E27FC236}">
                <a16:creationId xmlns:a16="http://schemas.microsoft.com/office/drawing/2014/main" id="{95D2B52D-6BC5-4013-A6E1-299704838B40}"/>
              </a:ext>
            </a:extLst>
          </p:cNvPr>
          <p:cNvSpPr/>
          <p:nvPr/>
        </p:nvSpPr>
        <p:spPr>
          <a:xfrm rot="10365806">
            <a:off x="2710529" y="2846460"/>
            <a:ext cx="274270" cy="192152"/>
          </a:xfrm>
          <a:custGeom>
            <a:avLst/>
            <a:gdLst>
              <a:gd name="connsiteX0" fmla="*/ 350573 w 392501"/>
              <a:gd name="connsiteY0" fmla="*/ 163597 h 344008"/>
              <a:gd name="connsiteX1" fmla="*/ 283338 w 392501"/>
              <a:gd name="connsiteY1" fmla="*/ 136703 h 344008"/>
              <a:gd name="connsiteX2" fmla="*/ 229550 w 392501"/>
              <a:gd name="connsiteY2" fmla="*/ 96362 h 344008"/>
              <a:gd name="connsiteX3" fmla="*/ 95079 w 392501"/>
              <a:gd name="connsiteY3" fmla="*/ 109809 h 344008"/>
              <a:gd name="connsiteX4" fmla="*/ 950 w 392501"/>
              <a:gd name="connsiteY4" fmla="*/ 203938 h 344008"/>
              <a:gd name="connsiteX5" fmla="*/ 14397 w 392501"/>
              <a:gd name="connsiteY5" fmla="*/ 257727 h 344008"/>
              <a:gd name="connsiteX6" fmla="*/ 121973 w 392501"/>
              <a:gd name="connsiteY6" fmla="*/ 311515 h 344008"/>
              <a:gd name="connsiteX7" fmla="*/ 175762 w 392501"/>
              <a:gd name="connsiteY7" fmla="*/ 338409 h 344008"/>
              <a:gd name="connsiteX8" fmla="*/ 296785 w 392501"/>
              <a:gd name="connsiteY8" fmla="*/ 311515 h 344008"/>
              <a:gd name="connsiteX9" fmla="*/ 323679 w 392501"/>
              <a:gd name="connsiteY9" fmla="*/ 230832 h 344008"/>
              <a:gd name="connsiteX10" fmla="*/ 337126 w 392501"/>
              <a:gd name="connsiteY10" fmla="*/ 190491 h 344008"/>
              <a:gd name="connsiteX11" fmla="*/ 350573 w 392501"/>
              <a:gd name="connsiteY11" fmla="*/ 42574 h 344008"/>
              <a:gd name="connsiteX12" fmla="*/ 364021 w 392501"/>
              <a:gd name="connsiteY12" fmla="*/ 2232 h 344008"/>
              <a:gd name="connsiteX13" fmla="*/ 377468 w 392501"/>
              <a:gd name="connsiteY13" fmla="*/ 82915 h 344008"/>
              <a:gd name="connsiteX14" fmla="*/ 390915 w 392501"/>
              <a:gd name="connsiteY14" fmla="*/ 338409 h 344008"/>
              <a:gd name="connsiteX15" fmla="*/ 364021 w 392501"/>
              <a:gd name="connsiteY15" fmla="*/ 257727 h 344008"/>
              <a:gd name="connsiteX16" fmla="*/ 296785 w 392501"/>
              <a:gd name="connsiteY16" fmla="*/ 177044 h 344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92501" h="344008">
                <a:moveTo>
                  <a:pt x="350573" y="163597"/>
                </a:moveTo>
                <a:cubicBezTo>
                  <a:pt x="328161" y="154632"/>
                  <a:pt x="304438" y="148425"/>
                  <a:pt x="283338" y="136703"/>
                </a:cubicBezTo>
                <a:cubicBezTo>
                  <a:pt x="263747" y="125819"/>
                  <a:pt x="251736" y="99531"/>
                  <a:pt x="229550" y="96362"/>
                </a:cubicBezTo>
                <a:cubicBezTo>
                  <a:pt x="184956" y="89991"/>
                  <a:pt x="139903" y="105327"/>
                  <a:pt x="95079" y="109809"/>
                </a:cubicBezTo>
                <a:cubicBezTo>
                  <a:pt x="82674" y="119733"/>
                  <a:pt x="5784" y="170101"/>
                  <a:pt x="950" y="203938"/>
                </a:cubicBezTo>
                <a:cubicBezTo>
                  <a:pt x="-1664" y="222234"/>
                  <a:pt x="584" y="245449"/>
                  <a:pt x="14397" y="257727"/>
                </a:cubicBezTo>
                <a:cubicBezTo>
                  <a:pt x="44361" y="284362"/>
                  <a:pt x="86114" y="293586"/>
                  <a:pt x="121973" y="311515"/>
                </a:cubicBezTo>
                <a:lnTo>
                  <a:pt x="175762" y="338409"/>
                </a:lnTo>
                <a:cubicBezTo>
                  <a:pt x="216103" y="329444"/>
                  <a:pt x="263364" y="335821"/>
                  <a:pt x="296785" y="311515"/>
                </a:cubicBezTo>
                <a:cubicBezTo>
                  <a:pt x="319712" y="294841"/>
                  <a:pt x="314714" y="257726"/>
                  <a:pt x="323679" y="230832"/>
                </a:cubicBezTo>
                <a:lnTo>
                  <a:pt x="337126" y="190491"/>
                </a:lnTo>
                <a:cubicBezTo>
                  <a:pt x="341608" y="141185"/>
                  <a:pt x="343571" y="91585"/>
                  <a:pt x="350573" y="42574"/>
                </a:cubicBezTo>
                <a:cubicBezTo>
                  <a:pt x="352578" y="28542"/>
                  <a:pt x="356158" y="-9562"/>
                  <a:pt x="364021" y="2232"/>
                </a:cubicBezTo>
                <a:cubicBezTo>
                  <a:pt x="379145" y="24918"/>
                  <a:pt x="372986" y="56021"/>
                  <a:pt x="377468" y="82915"/>
                </a:cubicBezTo>
                <a:cubicBezTo>
                  <a:pt x="381950" y="168080"/>
                  <a:pt x="397456" y="253378"/>
                  <a:pt x="390915" y="338409"/>
                </a:cubicBezTo>
                <a:cubicBezTo>
                  <a:pt x="388741" y="366674"/>
                  <a:pt x="381730" y="279864"/>
                  <a:pt x="364021" y="257727"/>
                </a:cubicBezTo>
                <a:cubicBezTo>
                  <a:pt x="306272" y="185541"/>
                  <a:pt x="330527" y="210786"/>
                  <a:pt x="296785" y="177044"/>
                </a:cubicBezTo>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4" name="Freeform: Shape 153">
            <a:extLst>
              <a:ext uri="{FF2B5EF4-FFF2-40B4-BE49-F238E27FC236}">
                <a16:creationId xmlns:a16="http://schemas.microsoft.com/office/drawing/2014/main" id="{29CE219F-A11D-4B65-9138-5DD050F9AC09}"/>
              </a:ext>
            </a:extLst>
          </p:cNvPr>
          <p:cNvSpPr/>
          <p:nvPr/>
        </p:nvSpPr>
        <p:spPr>
          <a:xfrm rot="10365806">
            <a:off x="2856812" y="3071631"/>
            <a:ext cx="274270" cy="192152"/>
          </a:xfrm>
          <a:custGeom>
            <a:avLst/>
            <a:gdLst>
              <a:gd name="connsiteX0" fmla="*/ 350573 w 392501"/>
              <a:gd name="connsiteY0" fmla="*/ 163597 h 344008"/>
              <a:gd name="connsiteX1" fmla="*/ 283338 w 392501"/>
              <a:gd name="connsiteY1" fmla="*/ 136703 h 344008"/>
              <a:gd name="connsiteX2" fmla="*/ 229550 w 392501"/>
              <a:gd name="connsiteY2" fmla="*/ 96362 h 344008"/>
              <a:gd name="connsiteX3" fmla="*/ 95079 w 392501"/>
              <a:gd name="connsiteY3" fmla="*/ 109809 h 344008"/>
              <a:gd name="connsiteX4" fmla="*/ 950 w 392501"/>
              <a:gd name="connsiteY4" fmla="*/ 203938 h 344008"/>
              <a:gd name="connsiteX5" fmla="*/ 14397 w 392501"/>
              <a:gd name="connsiteY5" fmla="*/ 257727 h 344008"/>
              <a:gd name="connsiteX6" fmla="*/ 121973 w 392501"/>
              <a:gd name="connsiteY6" fmla="*/ 311515 h 344008"/>
              <a:gd name="connsiteX7" fmla="*/ 175762 w 392501"/>
              <a:gd name="connsiteY7" fmla="*/ 338409 h 344008"/>
              <a:gd name="connsiteX8" fmla="*/ 296785 w 392501"/>
              <a:gd name="connsiteY8" fmla="*/ 311515 h 344008"/>
              <a:gd name="connsiteX9" fmla="*/ 323679 w 392501"/>
              <a:gd name="connsiteY9" fmla="*/ 230832 h 344008"/>
              <a:gd name="connsiteX10" fmla="*/ 337126 w 392501"/>
              <a:gd name="connsiteY10" fmla="*/ 190491 h 344008"/>
              <a:gd name="connsiteX11" fmla="*/ 350573 w 392501"/>
              <a:gd name="connsiteY11" fmla="*/ 42574 h 344008"/>
              <a:gd name="connsiteX12" fmla="*/ 364021 w 392501"/>
              <a:gd name="connsiteY12" fmla="*/ 2232 h 344008"/>
              <a:gd name="connsiteX13" fmla="*/ 377468 w 392501"/>
              <a:gd name="connsiteY13" fmla="*/ 82915 h 344008"/>
              <a:gd name="connsiteX14" fmla="*/ 390915 w 392501"/>
              <a:gd name="connsiteY14" fmla="*/ 338409 h 344008"/>
              <a:gd name="connsiteX15" fmla="*/ 364021 w 392501"/>
              <a:gd name="connsiteY15" fmla="*/ 257727 h 344008"/>
              <a:gd name="connsiteX16" fmla="*/ 296785 w 392501"/>
              <a:gd name="connsiteY16" fmla="*/ 177044 h 344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92501" h="344008">
                <a:moveTo>
                  <a:pt x="350573" y="163597"/>
                </a:moveTo>
                <a:cubicBezTo>
                  <a:pt x="328161" y="154632"/>
                  <a:pt x="304438" y="148425"/>
                  <a:pt x="283338" y="136703"/>
                </a:cubicBezTo>
                <a:cubicBezTo>
                  <a:pt x="263747" y="125819"/>
                  <a:pt x="251736" y="99531"/>
                  <a:pt x="229550" y="96362"/>
                </a:cubicBezTo>
                <a:cubicBezTo>
                  <a:pt x="184956" y="89991"/>
                  <a:pt x="139903" y="105327"/>
                  <a:pt x="95079" y="109809"/>
                </a:cubicBezTo>
                <a:cubicBezTo>
                  <a:pt x="82674" y="119733"/>
                  <a:pt x="5784" y="170101"/>
                  <a:pt x="950" y="203938"/>
                </a:cubicBezTo>
                <a:cubicBezTo>
                  <a:pt x="-1664" y="222234"/>
                  <a:pt x="584" y="245449"/>
                  <a:pt x="14397" y="257727"/>
                </a:cubicBezTo>
                <a:cubicBezTo>
                  <a:pt x="44361" y="284362"/>
                  <a:pt x="86114" y="293586"/>
                  <a:pt x="121973" y="311515"/>
                </a:cubicBezTo>
                <a:lnTo>
                  <a:pt x="175762" y="338409"/>
                </a:lnTo>
                <a:cubicBezTo>
                  <a:pt x="216103" y="329444"/>
                  <a:pt x="263364" y="335821"/>
                  <a:pt x="296785" y="311515"/>
                </a:cubicBezTo>
                <a:cubicBezTo>
                  <a:pt x="319712" y="294841"/>
                  <a:pt x="314714" y="257726"/>
                  <a:pt x="323679" y="230832"/>
                </a:cubicBezTo>
                <a:lnTo>
                  <a:pt x="337126" y="190491"/>
                </a:lnTo>
                <a:cubicBezTo>
                  <a:pt x="341608" y="141185"/>
                  <a:pt x="343571" y="91585"/>
                  <a:pt x="350573" y="42574"/>
                </a:cubicBezTo>
                <a:cubicBezTo>
                  <a:pt x="352578" y="28542"/>
                  <a:pt x="356158" y="-9562"/>
                  <a:pt x="364021" y="2232"/>
                </a:cubicBezTo>
                <a:cubicBezTo>
                  <a:pt x="379145" y="24918"/>
                  <a:pt x="372986" y="56021"/>
                  <a:pt x="377468" y="82915"/>
                </a:cubicBezTo>
                <a:cubicBezTo>
                  <a:pt x="381950" y="168080"/>
                  <a:pt x="397456" y="253378"/>
                  <a:pt x="390915" y="338409"/>
                </a:cubicBezTo>
                <a:cubicBezTo>
                  <a:pt x="388741" y="366674"/>
                  <a:pt x="381730" y="279864"/>
                  <a:pt x="364021" y="257727"/>
                </a:cubicBezTo>
                <a:cubicBezTo>
                  <a:pt x="306272" y="185541"/>
                  <a:pt x="330527" y="210786"/>
                  <a:pt x="296785" y="177044"/>
                </a:cubicBezTo>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7" name="Freeform: Shape 156">
            <a:extLst>
              <a:ext uri="{FF2B5EF4-FFF2-40B4-BE49-F238E27FC236}">
                <a16:creationId xmlns:a16="http://schemas.microsoft.com/office/drawing/2014/main" id="{ECF7AC9E-9D1B-43B7-A359-227046C1F6EF}"/>
              </a:ext>
            </a:extLst>
          </p:cNvPr>
          <p:cNvSpPr/>
          <p:nvPr/>
        </p:nvSpPr>
        <p:spPr>
          <a:xfrm rot="10365806">
            <a:off x="4644852" y="2847022"/>
            <a:ext cx="274270" cy="192152"/>
          </a:xfrm>
          <a:custGeom>
            <a:avLst/>
            <a:gdLst>
              <a:gd name="connsiteX0" fmla="*/ 350573 w 392501"/>
              <a:gd name="connsiteY0" fmla="*/ 163597 h 344008"/>
              <a:gd name="connsiteX1" fmla="*/ 283338 w 392501"/>
              <a:gd name="connsiteY1" fmla="*/ 136703 h 344008"/>
              <a:gd name="connsiteX2" fmla="*/ 229550 w 392501"/>
              <a:gd name="connsiteY2" fmla="*/ 96362 h 344008"/>
              <a:gd name="connsiteX3" fmla="*/ 95079 w 392501"/>
              <a:gd name="connsiteY3" fmla="*/ 109809 h 344008"/>
              <a:gd name="connsiteX4" fmla="*/ 950 w 392501"/>
              <a:gd name="connsiteY4" fmla="*/ 203938 h 344008"/>
              <a:gd name="connsiteX5" fmla="*/ 14397 w 392501"/>
              <a:gd name="connsiteY5" fmla="*/ 257727 h 344008"/>
              <a:gd name="connsiteX6" fmla="*/ 121973 w 392501"/>
              <a:gd name="connsiteY6" fmla="*/ 311515 h 344008"/>
              <a:gd name="connsiteX7" fmla="*/ 175762 w 392501"/>
              <a:gd name="connsiteY7" fmla="*/ 338409 h 344008"/>
              <a:gd name="connsiteX8" fmla="*/ 296785 w 392501"/>
              <a:gd name="connsiteY8" fmla="*/ 311515 h 344008"/>
              <a:gd name="connsiteX9" fmla="*/ 323679 w 392501"/>
              <a:gd name="connsiteY9" fmla="*/ 230832 h 344008"/>
              <a:gd name="connsiteX10" fmla="*/ 337126 w 392501"/>
              <a:gd name="connsiteY10" fmla="*/ 190491 h 344008"/>
              <a:gd name="connsiteX11" fmla="*/ 350573 w 392501"/>
              <a:gd name="connsiteY11" fmla="*/ 42574 h 344008"/>
              <a:gd name="connsiteX12" fmla="*/ 364021 w 392501"/>
              <a:gd name="connsiteY12" fmla="*/ 2232 h 344008"/>
              <a:gd name="connsiteX13" fmla="*/ 377468 w 392501"/>
              <a:gd name="connsiteY13" fmla="*/ 82915 h 344008"/>
              <a:gd name="connsiteX14" fmla="*/ 390915 w 392501"/>
              <a:gd name="connsiteY14" fmla="*/ 338409 h 344008"/>
              <a:gd name="connsiteX15" fmla="*/ 364021 w 392501"/>
              <a:gd name="connsiteY15" fmla="*/ 257727 h 344008"/>
              <a:gd name="connsiteX16" fmla="*/ 296785 w 392501"/>
              <a:gd name="connsiteY16" fmla="*/ 177044 h 344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92501" h="344008">
                <a:moveTo>
                  <a:pt x="350573" y="163597"/>
                </a:moveTo>
                <a:cubicBezTo>
                  <a:pt x="328161" y="154632"/>
                  <a:pt x="304438" y="148425"/>
                  <a:pt x="283338" y="136703"/>
                </a:cubicBezTo>
                <a:cubicBezTo>
                  <a:pt x="263747" y="125819"/>
                  <a:pt x="251736" y="99531"/>
                  <a:pt x="229550" y="96362"/>
                </a:cubicBezTo>
                <a:cubicBezTo>
                  <a:pt x="184956" y="89991"/>
                  <a:pt x="139903" y="105327"/>
                  <a:pt x="95079" y="109809"/>
                </a:cubicBezTo>
                <a:cubicBezTo>
                  <a:pt x="82674" y="119733"/>
                  <a:pt x="5784" y="170101"/>
                  <a:pt x="950" y="203938"/>
                </a:cubicBezTo>
                <a:cubicBezTo>
                  <a:pt x="-1664" y="222234"/>
                  <a:pt x="584" y="245449"/>
                  <a:pt x="14397" y="257727"/>
                </a:cubicBezTo>
                <a:cubicBezTo>
                  <a:pt x="44361" y="284362"/>
                  <a:pt x="86114" y="293586"/>
                  <a:pt x="121973" y="311515"/>
                </a:cubicBezTo>
                <a:lnTo>
                  <a:pt x="175762" y="338409"/>
                </a:lnTo>
                <a:cubicBezTo>
                  <a:pt x="216103" y="329444"/>
                  <a:pt x="263364" y="335821"/>
                  <a:pt x="296785" y="311515"/>
                </a:cubicBezTo>
                <a:cubicBezTo>
                  <a:pt x="319712" y="294841"/>
                  <a:pt x="314714" y="257726"/>
                  <a:pt x="323679" y="230832"/>
                </a:cubicBezTo>
                <a:lnTo>
                  <a:pt x="337126" y="190491"/>
                </a:lnTo>
                <a:cubicBezTo>
                  <a:pt x="341608" y="141185"/>
                  <a:pt x="343571" y="91585"/>
                  <a:pt x="350573" y="42574"/>
                </a:cubicBezTo>
                <a:cubicBezTo>
                  <a:pt x="352578" y="28542"/>
                  <a:pt x="356158" y="-9562"/>
                  <a:pt x="364021" y="2232"/>
                </a:cubicBezTo>
                <a:cubicBezTo>
                  <a:pt x="379145" y="24918"/>
                  <a:pt x="372986" y="56021"/>
                  <a:pt x="377468" y="82915"/>
                </a:cubicBezTo>
                <a:cubicBezTo>
                  <a:pt x="381950" y="168080"/>
                  <a:pt x="397456" y="253378"/>
                  <a:pt x="390915" y="338409"/>
                </a:cubicBezTo>
                <a:cubicBezTo>
                  <a:pt x="388741" y="366674"/>
                  <a:pt x="381730" y="279864"/>
                  <a:pt x="364021" y="257727"/>
                </a:cubicBezTo>
                <a:cubicBezTo>
                  <a:pt x="306272" y="185541"/>
                  <a:pt x="330527" y="210786"/>
                  <a:pt x="296785" y="177044"/>
                </a:cubicBezTo>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8" name="Freeform: Shape 157">
            <a:extLst>
              <a:ext uri="{FF2B5EF4-FFF2-40B4-BE49-F238E27FC236}">
                <a16:creationId xmlns:a16="http://schemas.microsoft.com/office/drawing/2014/main" id="{EE009DDF-822B-4B33-A6EC-D7F78464FB0B}"/>
              </a:ext>
            </a:extLst>
          </p:cNvPr>
          <p:cNvSpPr/>
          <p:nvPr/>
        </p:nvSpPr>
        <p:spPr>
          <a:xfrm rot="10365806">
            <a:off x="4791135" y="3072193"/>
            <a:ext cx="274270" cy="192152"/>
          </a:xfrm>
          <a:custGeom>
            <a:avLst/>
            <a:gdLst>
              <a:gd name="connsiteX0" fmla="*/ 350573 w 392501"/>
              <a:gd name="connsiteY0" fmla="*/ 163597 h 344008"/>
              <a:gd name="connsiteX1" fmla="*/ 283338 w 392501"/>
              <a:gd name="connsiteY1" fmla="*/ 136703 h 344008"/>
              <a:gd name="connsiteX2" fmla="*/ 229550 w 392501"/>
              <a:gd name="connsiteY2" fmla="*/ 96362 h 344008"/>
              <a:gd name="connsiteX3" fmla="*/ 95079 w 392501"/>
              <a:gd name="connsiteY3" fmla="*/ 109809 h 344008"/>
              <a:gd name="connsiteX4" fmla="*/ 950 w 392501"/>
              <a:gd name="connsiteY4" fmla="*/ 203938 h 344008"/>
              <a:gd name="connsiteX5" fmla="*/ 14397 w 392501"/>
              <a:gd name="connsiteY5" fmla="*/ 257727 h 344008"/>
              <a:gd name="connsiteX6" fmla="*/ 121973 w 392501"/>
              <a:gd name="connsiteY6" fmla="*/ 311515 h 344008"/>
              <a:gd name="connsiteX7" fmla="*/ 175762 w 392501"/>
              <a:gd name="connsiteY7" fmla="*/ 338409 h 344008"/>
              <a:gd name="connsiteX8" fmla="*/ 296785 w 392501"/>
              <a:gd name="connsiteY8" fmla="*/ 311515 h 344008"/>
              <a:gd name="connsiteX9" fmla="*/ 323679 w 392501"/>
              <a:gd name="connsiteY9" fmla="*/ 230832 h 344008"/>
              <a:gd name="connsiteX10" fmla="*/ 337126 w 392501"/>
              <a:gd name="connsiteY10" fmla="*/ 190491 h 344008"/>
              <a:gd name="connsiteX11" fmla="*/ 350573 w 392501"/>
              <a:gd name="connsiteY11" fmla="*/ 42574 h 344008"/>
              <a:gd name="connsiteX12" fmla="*/ 364021 w 392501"/>
              <a:gd name="connsiteY12" fmla="*/ 2232 h 344008"/>
              <a:gd name="connsiteX13" fmla="*/ 377468 w 392501"/>
              <a:gd name="connsiteY13" fmla="*/ 82915 h 344008"/>
              <a:gd name="connsiteX14" fmla="*/ 390915 w 392501"/>
              <a:gd name="connsiteY14" fmla="*/ 338409 h 344008"/>
              <a:gd name="connsiteX15" fmla="*/ 364021 w 392501"/>
              <a:gd name="connsiteY15" fmla="*/ 257727 h 344008"/>
              <a:gd name="connsiteX16" fmla="*/ 296785 w 392501"/>
              <a:gd name="connsiteY16" fmla="*/ 177044 h 344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92501" h="344008">
                <a:moveTo>
                  <a:pt x="350573" y="163597"/>
                </a:moveTo>
                <a:cubicBezTo>
                  <a:pt x="328161" y="154632"/>
                  <a:pt x="304438" y="148425"/>
                  <a:pt x="283338" y="136703"/>
                </a:cubicBezTo>
                <a:cubicBezTo>
                  <a:pt x="263747" y="125819"/>
                  <a:pt x="251736" y="99531"/>
                  <a:pt x="229550" y="96362"/>
                </a:cubicBezTo>
                <a:cubicBezTo>
                  <a:pt x="184956" y="89991"/>
                  <a:pt x="139903" y="105327"/>
                  <a:pt x="95079" y="109809"/>
                </a:cubicBezTo>
                <a:cubicBezTo>
                  <a:pt x="82674" y="119733"/>
                  <a:pt x="5784" y="170101"/>
                  <a:pt x="950" y="203938"/>
                </a:cubicBezTo>
                <a:cubicBezTo>
                  <a:pt x="-1664" y="222234"/>
                  <a:pt x="584" y="245449"/>
                  <a:pt x="14397" y="257727"/>
                </a:cubicBezTo>
                <a:cubicBezTo>
                  <a:pt x="44361" y="284362"/>
                  <a:pt x="86114" y="293586"/>
                  <a:pt x="121973" y="311515"/>
                </a:cubicBezTo>
                <a:lnTo>
                  <a:pt x="175762" y="338409"/>
                </a:lnTo>
                <a:cubicBezTo>
                  <a:pt x="216103" y="329444"/>
                  <a:pt x="263364" y="335821"/>
                  <a:pt x="296785" y="311515"/>
                </a:cubicBezTo>
                <a:cubicBezTo>
                  <a:pt x="319712" y="294841"/>
                  <a:pt x="314714" y="257726"/>
                  <a:pt x="323679" y="230832"/>
                </a:cubicBezTo>
                <a:lnTo>
                  <a:pt x="337126" y="190491"/>
                </a:lnTo>
                <a:cubicBezTo>
                  <a:pt x="341608" y="141185"/>
                  <a:pt x="343571" y="91585"/>
                  <a:pt x="350573" y="42574"/>
                </a:cubicBezTo>
                <a:cubicBezTo>
                  <a:pt x="352578" y="28542"/>
                  <a:pt x="356158" y="-9562"/>
                  <a:pt x="364021" y="2232"/>
                </a:cubicBezTo>
                <a:cubicBezTo>
                  <a:pt x="379145" y="24918"/>
                  <a:pt x="372986" y="56021"/>
                  <a:pt x="377468" y="82915"/>
                </a:cubicBezTo>
                <a:cubicBezTo>
                  <a:pt x="381950" y="168080"/>
                  <a:pt x="397456" y="253378"/>
                  <a:pt x="390915" y="338409"/>
                </a:cubicBezTo>
                <a:cubicBezTo>
                  <a:pt x="388741" y="366674"/>
                  <a:pt x="381730" y="279864"/>
                  <a:pt x="364021" y="257727"/>
                </a:cubicBezTo>
                <a:cubicBezTo>
                  <a:pt x="306272" y="185541"/>
                  <a:pt x="330527" y="210786"/>
                  <a:pt x="296785" y="177044"/>
                </a:cubicBezTo>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9" name="Freeform: Shape 158">
            <a:extLst>
              <a:ext uri="{FF2B5EF4-FFF2-40B4-BE49-F238E27FC236}">
                <a16:creationId xmlns:a16="http://schemas.microsoft.com/office/drawing/2014/main" id="{9E1E7E0B-A96C-4C04-9FA6-5CDF64637909}"/>
              </a:ext>
            </a:extLst>
          </p:cNvPr>
          <p:cNvSpPr/>
          <p:nvPr/>
        </p:nvSpPr>
        <p:spPr>
          <a:xfrm rot="10365806">
            <a:off x="5052264" y="2824348"/>
            <a:ext cx="274270" cy="192152"/>
          </a:xfrm>
          <a:custGeom>
            <a:avLst/>
            <a:gdLst>
              <a:gd name="connsiteX0" fmla="*/ 350573 w 392501"/>
              <a:gd name="connsiteY0" fmla="*/ 163597 h 344008"/>
              <a:gd name="connsiteX1" fmla="*/ 283338 w 392501"/>
              <a:gd name="connsiteY1" fmla="*/ 136703 h 344008"/>
              <a:gd name="connsiteX2" fmla="*/ 229550 w 392501"/>
              <a:gd name="connsiteY2" fmla="*/ 96362 h 344008"/>
              <a:gd name="connsiteX3" fmla="*/ 95079 w 392501"/>
              <a:gd name="connsiteY3" fmla="*/ 109809 h 344008"/>
              <a:gd name="connsiteX4" fmla="*/ 950 w 392501"/>
              <a:gd name="connsiteY4" fmla="*/ 203938 h 344008"/>
              <a:gd name="connsiteX5" fmla="*/ 14397 w 392501"/>
              <a:gd name="connsiteY5" fmla="*/ 257727 h 344008"/>
              <a:gd name="connsiteX6" fmla="*/ 121973 w 392501"/>
              <a:gd name="connsiteY6" fmla="*/ 311515 h 344008"/>
              <a:gd name="connsiteX7" fmla="*/ 175762 w 392501"/>
              <a:gd name="connsiteY7" fmla="*/ 338409 h 344008"/>
              <a:gd name="connsiteX8" fmla="*/ 296785 w 392501"/>
              <a:gd name="connsiteY8" fmla="*/ 311515 h 344008"/>
              <a:gd name="connsiteX9" fmla="*/ 323679 w 392501"/>
              <a:gd name="connsiteY9" fmla="*/ 230832 h 344008"/>
              <a:gd name="connsiteX10" fmla="*/ 337126 w 392501"/>
              <a:gd name="connsiteY10" fmla="*/ 190491 h 344008"/>
              <a:gd name="connsiteX11" fmla="*/ 350573 w 392501"/>
              <a:gd name="connsiteY11" fmla="*/ 42574 h 344008"/>
              <a:gd name="connsiteX12" fmla="*/ 364021 w 392501"/>
              <a:gd name="connsiteY12" fmla="*/ 2232 h 344008"/>
              <a:gd name="connsiteX13" fmla="*/ 377468 w 392501"/>
              <a:gd name="connsiteY13" fmla="*/ 82915 h 344008"/>
              <a:gd name="connsiteX14" fmla="*/ 390915 w 392501"/>
              <a:gd name="connsiteY14" fmla="*/ 338409 h 344008"/>
              <a:gd name="connsiteX15" fmla="*/ 364021 w 392501"/>
              <a:gd name="connsiteY15" fmla="*/ 257727 h 344008"/>
              <a:gd name="connsiteX16" fmla="*/ 296785 w 392501"/>
              <a:gd name="connsiteY16" fmla="*/ 177044 h 344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92501" h="344008">
                <a:moveTo>
                  <a:pt x="350573" y="163597"/>
                </a:moveTo>
                <a:cubicBezTo>
                  <a:pt x="328161" y="154632"/>
                  <a:pt x="304438" y="148425"/>
                  <a:pt x="283338" y="136703"/>
                </a:cubicBezTo>
                <a:cubicBezTo>
                  <a:pt x="263747" y="125819"/>
                  <a:pt x="251736" y="99531"/>
                  <a:pt x="229550" y="96362"/>
                </a:cubicBezTo>
                <a:cubicBezTo>
                  <a:pt x="184956" y="89991"/>
                  <a:pt x="139903" y="105327"/>
                  <a:pt x="95079" y="109809"/>
                </a:cubicBezTo>
                <a:cubicBezTo>
                  <a:pt x="82674" y="119733"/>
                  <a:pt x="5784" y="170101"/>
                  <a:pt x="950" y="203938"/>
                </a:cubicBezTo>
                <a:cubicBezTo>
                  <a:pt x="-1664" y="222234"/>
                  <a:pt x="584" y="245449"/>
                  <a:pt x="14397" y="257727"/>
                </a:cubicBezTo>
                <a:cubicBezTo>
                  <a:pt x="44361" y="284362"/>
                  <a:pt x="86114" y="293586"/>
                  <a:pt x="121973" y="311515"/>
                </a:cubicBezTo>
                <a:lnTo>
                  <a:pt x="175762" y="338409"/>
                </a:lnTo>
                <a:cubicBezTo>
                  <a:pt x="216103" y="329444"/>
                  <a:pt x="263364" y="335821"/>
                  <a:pt x="296785" y="311515"/>
                </a:cubicBezTo>
                <a:cubicBezTo>
                  <a:pt x="319712" y="294841"/>
                  <a:pt x="314714" y="257726"/>
                  <a:pt x="323679" y="230832"/>
                </a:cubicBezTo>
                <a:lnTo>
                  <a:pt x="337126" y="190491"/>
                </a:lnTo>
                <a:cubicBezTo>
                  <a:pt x="341608" y="141185"/>
                  <a:pt x="343571" y="91585"/>
                  <a:pt x="350573" y="42574"/>
                </a:cubicBezTo>
                <a:cubicBezTo>
                  <a:pt x="352578" y="28542"/>
                  <a:pt x="356158" y="-9562"/>
                  <a:pt x="364021" y="2232"/>
                </a:cubicBezTo>
                <a:cubicBezTo>
                  <a:pt x="379145" y="24918"/>
                  <a:pt x="372986" y="56021"/>
                  <a:pt x="377468" y="82915"/>
                </a:cubicBezTo>
                <a:cubicBezTo>
                  <a:pt x="381950" y="168080"/>
                  <a:pt x="397456" y="253378"/>
                  <a:pt x="390915" y="338409"/>
                </a:cubicBezTo>
                <a:cubicBezTo>
                  <a:pt x="388741" y="366674"/>
                  <a:pt x="381730" y="279864"/>
                  <a:pt x="364021" y="257727"/>
                </a:cubicBezTo>
                <a:cubicBezTo>
                  <a:pt x="306272" y="185541"/>
                  <a:pt x="330527" y="210786"/>
                  <a:pt x="296785" y="177044"/>
                </a:cubicBezTo>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60" name="Freeform: Shape 159">
            <a:extLst>
              <a:ext uri="{FF2B5EF4-FFF2-40B4-BE49-F238E27FC236}">
                <a16:creationId xmlns:a16="http://schemas.microsoft.com/office/drawing/2014/main" id="{239187EB-2252-4F05-948E-D8A97089FA95}"/>
              </a:ext>
            </a:extLst>
          </p:cNvPr>
          <p:cNvSpPr/>
          <p:nvPr/>
        </p:nvSpPr>
        <p:spPr>
          <a:xfrm rot="10365806">
            <a:off x="5198547" y="3049519"/>
            <a:ext cx="274270" cy="192152"/>
          </a:xfrm>
          <a:custGeom>
            <a:avLst/>
            <a:gdLst>
              <a:gd name="connsiteX0" fmla="*/ 350573 w 392501"/>
              <a:gd name="connsiteY0" fmla="*/ 163597 h 344008"/>
              <a:gd name="connsiteX1" fmla="*/ 283338 w 392501"/>
              <a:gd name="connsiteY1" fmla="*/ 136703 h 344008"/>
              <a:gd name="connsiteX2" fmla="*/ 229550 w 392501"/>
              <a:gd name="connsiteY2" fmla="*/ 96362 h 344008"/>
              <a:gd name="connsiteX3" fmla="*/ 95079 w 392501"/>
              <a:gd name="connsiteY3" fmla="*/ 109809 h 344008"/>
              <a:gd name="connsiteX4" fmla="*/ 950 w 392501"/>
              <a:gd name="connsiteY4" fmla="*/ 203938 h 344008"/>
              <a:gd name="connsiteX5" fmla="*/ 14397 w 392501"/>
              <a:gd name="connsiteY5" fmla="*/ 257727 h 344008"/>
              <a:gd name="connsiteX6" fmla="*/ 121973 w 392501"/>
              <a:gd name="connsiteY6" fmla="*/ 311515 h 344008"/>
              <a:gd name="connsiteX7" fmla="*/ 175762 w 392501"/>
              <a:gd name="connsiteY7" fmla="*/ 338409 h 344008"/>
              <a:gd name="connsiteX8" fmla="*/ 296785 w 392501"/>
              <a:gd name="connsiteY8" fmla="*/ 311515 h 344008"/>
              <a:gd name="connsiteX9" fmla="*/ 323679 w 392501"/>
              <a:gd name="connsiteY9" fmla="*/ 230832 h 344008"/>
              <a:gd name="connsiteX10" fmla="*/ 337126 w 392501"/>
              <a:gd name="connsiteY10" fmla="*/ 190491 h 344008"/>
              <a:gd name="connsiteX11" fmla="*/ 350573 w 392501"/>
              <a:gd name="connsiteY11" fmla="*/ 42574 h 344008"/>
              <a:gd name="connsiteX12" fmla="*/ 364021 w 392501"/>
              <a:gd name="connsiteY12" fmla="*/ 2232 h 344008"/>
              <a:gd name="connsiteX13" fmla="*/ 377468 w 392501"/>
              <a:gd name="connsiteY13" fmla="*/ 82915 h 344008"/>
              <a:gd name="connsiteX14" fmla="*/ 390915 w 392501"/>
              <a:gd name="connsiteY14" fmla="*/ 338409 h 344008"/>
              <a:gd name="connsiteX15" fmla="*/ 364021 w 392501"/>
              <a:gd name="connsiteY15" fmla="*/ 257727 h 344008"/>
              <a:gd name="connsiteX16" fmla="*/ 296785 w 392501"/>
              <a:gd name="connsiteY16" fmla="*/ 177044 h 344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92501" h="344008">
                <a:moveTo>
                  <a:pt x="350573" y="163597"/>
                </a:moveTo>
                <a:cubicBezTo>
                  <a:pt x="328161" y="154632"/>
                  <a:pt x="304438" y="148425"/>
                  <a:pt x="283338" y="136703"/>
                </a:cubicBezTo>
                <a:cubicBezTo>
                  <a:pt x="263747" y="125819"/>
                  <a:pt x="251736" y="99531"/>
                  <a:pt x="229550" y="96362"/>
                </a:cubicBezTo>
                <a:cubicBezTo>
                  <a:pt x="184956" y="89991"/>
                  <a:pt x="139903" y="105327"/>
                  <a:pt x="95079" y="109809"/>
                </a:cubicBezTo>
                <a:cubicBezTo>
                  <a:pt x="82674" y="119733"/>
                  <a:pt x="5784" y="170101"/>
                  <a:pt x="950" y="203938"/>
                </a:cubicBezTo>
                <a:cubicBezTo>
                  <a:pt x="-1664" y="222234"/>
                  <a:pt x="584" y="245449"/>
                  <a:pt x="14397" y="257727"/>
                </a:cubicBezTo>
                <a:cubicBezTo>
                  <a:pt x="44361" y="284362"/>
                  <a:pt x="86114" y="293586"/>
                  <a:pt x="121973" y="311515"/>
                </a:cubicBezTo>
                <a:lnTo>
                  <a:pt x="175762" y="338409"/>
                </a:lnTo>
                <a:cubicBezTo>
                  <a:pt x="216103" y="329444"/>
                  <a:pt x="263364" y="335821"/>
                  <a:pt x="296785" y="311515"/>
                </a:cubicBezTo>
                <a:cubicBezTo>
                  <a:pt x="319712" y="294841"/>
                  <a:pt x="314714" y="257726"/>
                  <a:pt x="323679" y="230832"/>
                </a:cubicBezTo>
                <a:lnTo>
                  <a:pt x="337126" y="190491"/>
                </a:lnTo>
                <a:cubicBezTo>
                  <a:pt x="341608" y="141185"/>
                  <a:pt x="343571" y="91585"/>
                  <a:pt x="350573" y="42574"/>
                </a:cubicBezTo>
                <a:cubicBezTo>
                  <a:pt x="352578" y="28542"/>
                  <a:pt x="356158" y="-9562"/>
                  <a:pt x="364021" y="2232"/>
                </a:cubicBezTo>
                <a:cubicBezTo>
                  <a:pt x="379145" y="24918"/>
                  <a:pt x="372986" y="56021"/>
                  <a:pt x="377468" y="82915"/>
                </a:cubicBezTo>
                <a:cubicBezTo>
                  <a:pt x="381950" y="168080"/>
                  <a:pt x="397456" y="253378"/>
                  <a:pt x="390915" y="338409"/>
                </a:cubicBezTo>
                <a:cubicBezTo>
                  <a:pt x="388741" y="366674"/>
                  <a:pt x="381730" y="279864"/>
                  <a:pt x="364021" y="257727"/>
                </a:cubicBezTo>
                <a:cubicBezTo>
                  <a:pt x="306272" y="185541"/>
                  <a:pt x="330527" y="210786"/>
                  <a:pt x="296785" y="177044"/>
                </a:cubicBezTo>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61" name="Freeform: Shape 160">
            <a:extLst>
              <a:ext uri="{FF2B5EF4-FFF2-40B4-BE49-F238E27FC236}">
                <a16:creationId xmlns:a16="http://schemas.microsoft.com/office/drawing/2014/main" id="{703DBA94-7C52-42DE-A097-0A58C4840446}"/>
              </a:ext>
            </a:extLst>
          </p:cNvPr>
          <p:cNvSpPr/>
          <p:nvPr/>
        </p:nvSpPr>
        <p:spPr>
          <a:xfrm rot="10365806">
            <a:off x="5500513" y="2854380"/>
            <a:ext cx="274270" cy="192152"/>
          </a:xfrm>
          <a:custGeom>
            <a:avLst/>
            <a:gdLst>
              <a:gd name="connsiteX0" fmla="*/ 350573 w 392501"/>
              <a:gd name="connsiteY0" fmla="*/ 163597 h 344008"/>
              <a:gd name="connsiteX1" fmla="*/ 283338 w 392501"/>
              <a:gd name="connsiteY1" fmla="*/ 136703 h 344008"/>
              <a:gd name="connsiteX2" fmla="*/ 229550 w 392501"/>
              <a:gd name="connsiteY2" fmla="*/ 96362 h 344008"/>
              <a:gd name="connsiteX3" fmla="*/ 95079 w 392501"/>
              <a:gd name="connsiteY3" fmla="*/ 109809 h 344008"/>
              <a:gd name="connsiteX4" fmla="*/ 950 w 392501"/>
              <a:gd name="connsiteY4" fmla="*/ 203938 h 344008"/>
              <a:gd name="connsiteX5" fmla="*/ 14397 w 392501"/>
              <a:gd name="connsiteY5" fmla="*/ 257727 h 344008"/>
              <a:gd name="connsiteX6" fmla="*/ 121973 w 392501"/>
              <a:gd name="connsiteY6" fmla="*/ 311515 h 344008"/>
              <a:gd name="connsiteX7" fmla="*/ 175762 w 392501"/>
              <a:gd name="connsiteY7" fmla="*/ 338409 h 344008"/>
              <a:gd name="connsiteX8" fmla="*/ 296785 w 392501"/>
              <a:gd name="connsiteY8" fmla="*/ 311515 h 344008"/>
              <a:gd name="connsiteX9" fmla="*/ 323679 w 392501"/>
              <a:gd name="connsiteY9" fmla="*/ 230832 h 344008"/>
              <a:gd name="connsiteX10" fmla="*/ 337126 w 392501"/>
              <a:gd name="connsiteY10" fmla="*/ 190491 h 344008"/>
              <a:gd name="connsiteX11" fmla="*/ 350573 w 392501"/>
              <a:gd name="connsiteY11" fmla="*/ 42574 h 344008"/>
              <a:gd name="connsiteX12" fmla="*/ 364021 w 392501"/>
              <a:gd name="connsiteY12" fmla="*/ 2232 h 344008"/>
              <a:gd name="connsiteX13" fmla="*/ 377468 w 392501"/>
              <a:gd name="connsiteY13" fmla="*/ 82915 h 344008"/>
              <a:gd name="connsiteX14" fmla="*/ 390915 w 392501"/>
              <a:gd name="connsiteY14" fmla="*/ 338409 h 344008"/>
              <a:gd name="connsiteX15" fmla="*/ 364021 w 392501"/>
              <a:gd name="connsiteY15" fmla="*/ 257727 h 344008"/>
              <a:gd name="connsiteX16" fmla="*/ 296785 w 392501"/>
              <a:gd name="connsiteY16" fmla="*/ 177044 h 344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92501" h="344008">
                <a:moveTo>
                  <a:pt x="350573" y="163597"/>
                </a:moveTo>
                <a:cubicBezTo>
                  <a:pt x="328161" y="154632"/>
                  <a:pt x="304438" y="148425"/>
                  <a:pt x="283338" y="136703"/>
                </a:cubicBezTo>
                <a:cubicBezTo>
                  <a:pt x="263747" y="125819"/>
                  <a:pt x="251736" y="99531"/>
                  <a:pt x="229550" y="96362"/>
                </a:cubicBezTo>
                <a:cubicBezTo>
                  <a:pt x="184956" y="89991"/>
                  <a:pt x="139903" y="105327"/>
                  <a:pt x="95079" y="109809"/>
                </a:cubicBezTo>
                <a:cubicBezTo>
                  <a:pt x="82674" y="119733"/>
                  <a:pt x="5784" y="170101"/>
                  <a:pt x="950" y="203938"/>
                </a:cubicBezTo>
                <a:cubicBezTo>
                  <a:pt x="-1664" y="222234"/>
                  <a:pt x="584" y="245449"/>
                  <a:pt x="14397" y="257727"/>
                </a:cubicBezTo>
                <a:cubicBezTo>
                  <a:pt x="44361" y="284362"/>
                  <a:pt x="86114" y="293586"/>
                  <a:pt x="121973" y="311515"/>
                </a:cubicBezTo>
                <a:lnTo>
                  <a:pt x="175762" y="338409"/>
                </a:lnTo>
                <a:cubicBezTo>
                  <a:pt x="216103" y="329444"/>
                  <a:pt x="263364" y="335821"/>
                  <a:pt x="296785" y="311515"/>
                </a:cubicBezTo>
                <a:cubicBezTo>
                  <a:pt x="319712" y="294841"/>
                  <a:pt x="314714" y="257726"/>
                  <a:pt x="323679" y="230832"/>
                </a:cubicBezTo>
                <a:lnTo>
                  <a:pt x="337126" y="190491"/>
                </a:lnTo>
                <a:cubicBezTo>
                  <a:pt x="341608" y="141185"/>
                  <a:pt x="343571" y="91585"/>
                  <a:pt x="350573" y="42574"/>
                </a:cubicBezTo>
                <a:cubicBezTo>
                  <a:pt x="352578" y="28542"/>
                  <a:pt x="356158" y="-9562"/>
                  <a:pt x="364021" y="2232"/>
                </a:cubicBezTo>
                <a:cubicBezTo>
                  <a:pt x="379145" y="24918"/>
                  <a:pt x="372986" y="56021"/>
                  <a:pt x="377468" y="82915"/>
                </a:cubicBezTo>
                <a:cubicBezTo>
                  <a:pt x="381950" y="168080"/>
                  <a:pt x="397456" y="253378"/>
                  <a:pt x="390915" y="338409"/>
                </a:cubicBezTo>
                <a:cubicBezTo>
                  <a:pt x="388741" y="366674"/>
                  <a:pt x="381730" y="279864"/>
                  <a:pt x="364021" y="257727"/>
                </a:cubicBezTo>
                <a:cubicBezTo>
                  <a:pt x="306272" y="185541"/>
                  <a:pt x="330527" y="210786"/>
                  <a:pt x="296785" y="177044"/>
                </a:cubicBezTo>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62" name="Freeform: Shape 161">
            <a:extLst>
              <a:ext uri="{FF2B5EF4-FFF2-40B4-BE49-F238E27FC236}">
                <a16:creationId xmlns:a16="http://schemas.microsoft.com/office/drawing/2014/main" id="{5F12046A-F48A-48C5-8D89-BF9E421E7B27}"/>
              </a:ext>
            </a:extLst>
          </p:cNvPr>
          <p:cNvSpPr/>
          <p:nvPr/>
        </p:nvSpPr>
        <p:spPr>
          <a:xfrm rot="10365806">
            <a:off x="5646796" y="3079551"/>
            <a:ext cx="274270" cy="192152"/>
          </a:xfrm>
          <a:custGeom>
            <a:avLst/>
            <a:gdLst>
              <a:gd name="connsiteX0" fmla="*/ 350573 w 392501"/>
              <a:gd name="connsiteY0" fmla="*/ 163597 h 344008"/>
              <a:gd name="connsiteX1" fmla="*/ 283338 w 392501"/>
              <a:gd name="connsiteY1" fmla="*/ 136703 h 344008"/>
              <a:gd name="connsiteX2" fmla="*/ 229550 w 392501"/>
              <a:gd name="connsiteY2" fmla="*/ 96362 h 344008"/>
              <a:gd name="connsiteX3" fmla="*/ 95079 w 392501"/>
              <a:gd name="connsiteY3" fmla="*/ 109809 h 344008"/>
              <a:gd name="connsiteX4" fmla="*/ 950 w 392501"/>
              <a:gd name="connsiteY4" fmla="*/ 203938 h 344008"/>
              <a:gd name="connsiteX5" fmla="*/ 14397 w 392501"/>
              <a:gd name="connsiteY5" fmla="*/ 257727 h 344008"/>
              <a:gd name="connsiteX6" fmla="*/ 121973 w 392501"/>
              <a:gd name="connsiteY6" fmla="*/ 311515 h 344008"/>
              <a:gd name="connsiteX7" fmla="*/ 175762 w 392501"/>
              <a:gd name="connsiteY7" fmla="*/ 338409 h 344008"/>
              <a:gd name="connsiteX8" fmla="*/ 296785 w 392501"/>
              <a:gd name="connsiteY8" fmla="*/ 311515 h 344008"/>
              <a:gd name="connsiteX9" fmla="*/ 323679 w 392501"/>
              <a:gd name="connsiteY9" fmla="*/ 230832 h 344008"/>
              <a:gd name="connsiteX10" fmla="*/ 337126 w 392501"/>
              <a:gd name="connsiteY10" fmla="*/ 190491 h 344008"/>
              <a:gd name="connsiteX11" fmla="*/ 350573 w 392501"/>
              <a:gd name="connsiteY11" fmla="*/ 42574 h 344008"/>
              <a:gd name="connsiteX12" fmla="*/ 364021 w 392501"/>
              <a:gd name="connsiteY12" fmla="*/ 2232 h 344008"/>
              <a:gd name="connsiteX13" fmla="*/ 377468 w 392501"/>
              <a:gd name="connsiteY13" fmla="*/ 82915 h 344008"/>
              <a:gd name="connsiteX14" fmla="*/ 390915 w 392501"/>
              <a:gd name="connsiteY14" fmla="*/ 338409 h 344008"/>
              <a:gd name="connsiteX15" fmla="*/ 364021 w 392501"/>
              <a:gd name="connsiteY15" fmla="*/ 257727 h 344008"/>
              <a:gd name="connsiteX16" fmla="*/ 296785 w 392501"/>
              <a:gd name="connsiteY16" fmla="*/ 177044 h 344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92501" h="344008">
                <a:moveTo>
                  <a:pt x="350573" y="163597"/>
                </a:moveTo>
                <a:cubicBezTo>
                  <a:pt x="328161" y="154632"/>
                  <a:pt x="304438" y="148425"/>
                  <a:pt x="283338" y="136703"/>
                </a:cubicBezTo>
                <a:cubicBezTo>
                  <a:pt x="263747" y="125819"/>
                  <a:pt x="251736" y="99531"/>
                  <a:pt x="229550" y="96362"/>
                </a:cubicBezTo>
                <a:cubicBezTo>
                  <a:pt x="184956" y="89991"/>
                  <a:pt x="139903" y="105327"/>
                  <a:pt x="95079" y="109809"/>
                </a:cubicBezTo>
                <a:cubicBezTo>
                  <a:pt x="82674" y="119733"/>
                  <a:pt x="5784" y="170101"/>
                  <a:pt x="950" y="203938"/>
                </a:cubicBezTo>
                <a:cubicBezTo>
                  <a:pt x="-1664" y="222234"/>
                  <a:pt x="584" y="245449"/>
                  <a:pt x="14397" y="257727"/>
                </a:cubicBezTo>
                <a:cubicBezTo>
                  <a:pt x="44361" y="284362"/>
                  <a:pt x="86114" y="293586"/>
                  <a:pt x="121973" y="311515"/>
                </a:cubicBezTo>
                <a:lnTo>
                  <a:pt x="175762" y="338409"/>
                </a:lnTo>
                <a:cubicBezTo>
                  <a:pt x="216103" y="329444"/>
                  <a:pt x="263364" y="335821"/>
                  <a:pt x="296785" y="311515"/>
                </a:cubicBezTo>
                <a:cubicBezTo>
                  <a:pt x="319712" y="294841"/>
                  <a:pt x="314714" y="257726"/>
                  <a:pt x="323679" y="230832"/>
                </a:cubicBezTo>
                <a:lnTo>
                  <a:pt x="337126" y="190491"/>
                </a:lnTo>
                <a:cubicBezTo>
                  <a:pt x="341608" y="141185"/>
                  <a:pt x="343571" y="91585"/>
                  <a:pt x="350573" y="42574"/>
                </a:cubicBezTo>
                <a:cubicBezTo>
                  <a:pt x="352578" y="28542"/>
                  <a:pt x="356158" y="-9562"/>
                  <a:pt x="364021" y="2232"/>
                </a:cubicBezTo>
                <a:cubicBezTo>
                  <a:pt x="379145" y="24918"/>
                  <a:pt x="372986" y="56021"/>
                  <a:pt x="377468" y="82915"/>
                </a:cubicBezTo>
                <a:cubicBezTo>
                  <a:pt x="381950" y="168080"/>
                  <a:pt x="397456" y="253378"/>
                  <a:pt x="390915" y="338409"/>
                </a:cubicBezTo>
                <a:cubicBezTo>
                  <a:pt x="388741" y="366674"/>
                  <a:pt x="381730" y="279864"/>
                  <a:pt x="364021" y="257727"/>
                </a:cubicBezTo>
                <a:cubicBezTo>
                  <a:pt x="306272" y="185541"/>
                  <a:pt x="330527" y="210786"/>
                  <a:pt x="296785" y="177044"/>
                </a:cubicBezTo>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63" name="Freeform: Shape 162">
            <a:extLst>
              <a:ext uri="{FF2B5EF4-FFF2-40B4-BE49-F238E27FC236}">
                <a16:creationId xmlns:a16="http://schemas.microsoft.com/office/drawing/2014/main" id="{3047A2DF-A7F8-485B-B1D7-6AE5CB3D9E1C}"/>
              </a:ext>
            </a:extLst>
          </p:cNvPr>
          <p:cNvSpPr/>
          <p:nvPr/>
        </p:nvSpPr>
        <p:spPr>
          <a:xfrm rot="10365806">
            <a:off x="5907925" y="2831706"/>
            <a:ext cx="274270" cy="192152"/>
          </a:xfrm>
          <a:custGeom>
            <a:avLst/>
            <a:gdLst>
              <a:gd name="connsiteX0" fmla="*/ 350573 w 392501"/>
              <a:gd name="connsiteY0" fmla="*/ 163597 h 344008"/>
              <a:gd name="connsiteX1" fmla="*/ 283338 w 392501"/>
              <a:gd name="connsiteY1" fmla="*/ 136703 h 344008"/>
              <a:gd name="connsiteX2" fmla="*/ 229550 w 392501"/>
              <a:gd name="connsiteY2" fmla="*/ 96362 h 344008"/>
              <a:gd name="connsiteX3" fmla="*/ 95079 w 392501"/>
              <a:gd name="connsiteY3" fmla="*/ 109809 h 344008"/>
              <a:gd name="connsiteX4" fmla="*/ 950 w 392501"/>
              <a:gd name="connsiteY4" fmla="*/ 203938 h 344008"/>
              <a:gd name="connsiteX5" fmla="*/ 14397 w 392501"/>
              <a:gd name="connsiteY5" fmla="*/ 257727 h 344008"/>
              <a:gd name="connsiteX6" fmla="*/ 121973 w 392501"/>
              <a:gd name="connsiteY6" fmla="*/ 311515 h 344008"/>
              <a:gd name="connsiteX7" fmla="*/ 175762 w 392501"/>
              <a:gd name="connsiteY7" fmla="*/ 338409 h 344008"/>
              <a:gd name="connsiteX8" fmla="*/ 296785 w 392501"/>
              <a:gd name="connsiteY8" fmla="*/ 311515 h 344008"/>
              <a:gd name="connsiteX9" fmla="*/ 323679 w 392501"/>
              <a:gd name="connsiteY9" fmla="*/ 230832 h 344008"/>
              <a:gd name="connsiteX10" fmla="*/ 337126 w 392501"/>
              <a:gd name="connsiteY10" fmla="*/ 190491 h 344008"/>
              <a:gd name="connsiteX11" fmla="*/ 350573 w 392501"/>
              <a:gd name="connsiteY11" fmla="*/ 42574 h 344008"/>
              <a:gd name="connsiteX12" fmla="*/ 364021 w 392501"/>
              <a:gd name="connsiteY12" fmla="*/ 2232 h 344008"/>
              <a:gd name="connsiteX13" fmla="*/ 377468 w 392501"/>
              <a:gd name="connsiteY13" fmla="*/ 82915 h 344008"/>
              <a:gd name="connsiteX14" fmla="*/ 390915 w 392501"/>
              <a:gd name="connsiteY14" fmla="*/ 338409 h 344008"/>
              <a:gd name="connsiteX15" fmla="*/ 364021 w 392501"/>
              <a:gd name="connsiteY15" fmla="*/ 257727 h 344008"/>
              <a:gd name="connsiteX16" fmla="*/ 296785 w 392501"/>
              <a:gd name="connsiteY16" fmla="*/ 177044 h 344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92501" h="344008">
                <a:moveTo>
                  <a:pt x="350573" y="163597"/>
                </a:moveTo>
                <a:cubicBezTo>
                  <a:pt x="328161" y="154632"/>
                  <a:pt x="304438" y="148425"/>
                  <a:pt x="283338" y="136703"/>
                </a:cubicBezTo>
                <a:cubicBezTo>
                  <a:pt x="263747" y="125819"/>
                  <a:pt x="251736" y="99531"/>
                  <a:pt x="229550" y="96362"/>
                </a:cubicBezTo>
                <a:cubicBezTo>
                  <a:pt x="184956" y="89991"/>
                  <a:pt x="139903" y="105327"/>
                  <a:pt x="95079" y="109809"/>
                </a:cubicBezTo>
                <a:cubicBezTo>
                  <a:pt x="82674" y="119733"/>
                  <a:pt x="5784" y="170101"/>
                  <a:pt x="950" y="203938"/>
                </a:cubicBezTo>
                <a:cubicBezTo>
                  <a:pt x="-1664" y="222234"/>
                  <a:pt x="584" y="245449"/>
                  <a:pt x="14397" y="257727"/>
                </a:cubicBezTo>
                <a:cubicBezTo>
                  <a:pt x="44361" y="284362"/>
                  <a:pt x="86114" y="293586"/>
                  <a:pt x="121973" y="311515"/>
                </a:cubicBezTo>
                <a:lnTo>
                  <a:pt x="175762" y="338409"/>
                </a:lnTo>
                <a:cubicBezTo>
                  <a:pt x="216103" y="329444"/>
                  <a:pt x="263364" y="335821"/>
                  <a:pt x="296785" y="311515"/>
                </a:cubicBezTo>
                <a:cubicBezTo>
                  <a:pt x="319712" y="294841"/>
                  <a:pt x="314714" y="257726"/>
                  <a:pt x="323679" y="230832"/>
                </a:cubicBezTo>
                <a:lnTo>
                  <a:pt x="337126" y="190491"/>
                </a:lnTo>
                <a:cubicBezTo>
                  <a:pt x="341608" y="141185"/>
                  <a:pt x="343571" y="91585"/>
                  <a:pt x="350573" y="42574"/>
                </a:cubicBezTo>
                <a:cubicBezTo>
                  <a:pt x="352578" y="28542"/>
                  <a:pt x="356158" y="-9562"/>
                  <a:pt x="364021" y="2232"/>
                </a:cubicBezTo>
                <a:cubicBezTo>
                  <a:pt x="379145" y="24918"/>
                  <a:pt x="372986" y="56021"/>
                  <a:pt x="377468" y="82915"/>
                </a:cubicBezTo>
                <a:cubicBezTo>
                  <a:pt x="381950" y="168080"/>
                  <a:pt x="397456" y="253378"/>
                  <a:pt x="390915" y="338409"/>
                </a:cubicBezTo>
                <a:cubicBezTo>
                  <a:pt x="388741" y="366674"/>
                  <a:pt x="381730" y="279864"/>
                  <a:pt x="364021" y="257727"/>
                </a:cubicBezTo>
                <a:cubicBezTo>
                  <a:pt x="306272" y="185541"/>
                  <a:pt x="330527" y="210786"/>
                  <a:pt x="296785" y="177044"/>
                </a:cubicBezTo>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64" name="Freeform: Shape 163">
            <a:extLst>
              <a:ext uri="{FF2B5EF4-FFF2-40B4-BE49-F238E27FC236}">
                <a16:creationId xmlns:a16="http://schemas.microsoft.com/office/drawing/2014/main" id="{B421F90A-2710-4C51-B311-472197D5E245}"/>
              </a:ext>
            </a:extLst>
          </p:cNvPr>
          <p:cNvSpPr/>
          <p:nvPr/>
        </p:nvSpPr>
        <p:spPr>
          <a:xfrm rot="10365806">
            <a:off x="6026756" y="3064018"/>
            <a:ext cx="274270" cy="192152"/>
          </a:xfrm>
          <a:custGeom>
            <a:avLst/>
            <a:gdLst>
              <a:gd name="connsiteX0" fmla="*/ 350573 w 392501"/>
              <a:gd name="connsiteY0" fmla="*/ 163597 h 344008"/>
              <a:gd name="connsiteX1" fmla="*/ 283338 w 392501"/>
              <a:gd name="connsiteY1" fmla="*/ 136703 h 344008"/>
              <a:gd name="connsiteX2" fmla="*/ 229550 w 392501"/>
              <a:gd name="connsiteY2" fmla="*/ 96362 h 344008"/>
              <a:gd name="connsiteX3" fmla="*/ 95079 w 392501"/>
              <a:gd name="connsiteY3" fmla="*/ 109809 h 344008"/>
              <a:gd name="connsiteX4" fmla="*/ 950 w 392501"/>
              <a:gd name="connsiteY4" fmla="*/ 203938 h 344008"/>
              <a:gd name="connsiteX5" fmla="*/ 14397 w 392501"/>
              <a:gd name="connsiteY5" fmla="*/ 257727 h 344008"/>
              <a:gd name="connsiteX6" fmla="*/ 121973 w 392501"/>
              <a:gd name="connsiteY6" fmla="*/ 311515 h 344008"/>
              <a:gd name="connsiteX7" fmla="*/ 175762 w 392501"/>
              <a:gd name="connsiteY7" fmla="*/ 338409 h 344008"/>
              <a:gd name="connsiteX8" fmla="*/ 296785 w 392501"/>
              <a:gd name="connsiteY8" fmla="*/ 311515 h 344008"/>
              <a:gd name="connsiteX9" fmla="*/ 323679 w 392501"/>
              <a:gd name="connsiteY9" fmla="*/ 230832 h 344008"/>
              <a:gd name="connsiteX10" fmla="*/ 337126 w 392501"/>
              <a:gd name="connsiteY10" fmla="*/ 190491 h 344008"/>
              <a:gd name="connsiteX11" fmla="*/ 350573 w 392501"/>
              <a:gd name="connsiteY11" fmla="*/ 42574 h 344008"/>
              <a:gd name="connsiteX12" fmla="*/ 364021 w 392501"/>
              <a:gd name="connsiteY12" fmla="*/ 2232 h 344008"/>
              <a:gd name="connsiteX13" fmla="*/ 377468 w 392501"/>
              <a:gd name="connsiteY13" fmla="*/ 82915 h 344008"/>
              <a:gd name="connsiteX14" fmla="*/ 390915 w 392501"/>
              <a:gd name="connsiteY14" fmla="*/ 338409 h 344008"/>
              <a:gd name="connsiteX15" fmla="*/ 364021 w 392501"/>
              <a:gd name="connsiteY15" fmla="*/ 257727 h 344008"/>
              <a:gd name="connsiteX16" fmla="*/ 296785 w 392501"/>
              <a:gd name="connsiteY16" fmla="*/ 177044 h 344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92501" h="344008">
                <a:moveTo>
                  <a:pt x="350573" y="163597"/>
                </a:moveTo>
                <a:cubicBezTo>
                  <a:pt x="328161" y="154632"/>
                  <a:pt x="304438" y="148425"/>
                  <a:pt x="283338" y="136703"/>
                </a:cubicBezTo>
                <a:cubicBezTo>
                  <a:pt x="263747" y="125819"/>
                  <a:pt x="251736" y="99531"/>
                  <a:pt x="229550" y="96362"/>
                </a:cubicBezTo>
                <a:cubicBezTo>
                  <a:pt x="184956" y="89991"/>
                  <a:pt x="139903" y="105327"/>
                  <a:pt x="95079" y="109809"/>
                </a:cubicBezTo>
                <a:cubicBezTo>
                  <a:pt x="82674" y="119733"/>
                  <a:pt x="5784" y="170101"/>
                  <a:pt x="950" y="203938"/>
                </a:cubicBezTo>
                <a:cubicBezTo>
                  <a:pt x="-1664" y="222234"/>
                  <a:pt x="584" y="245449"/>
                  <a:pt x="14397" y="257727"/>
                </a:cubicBezTo>
                <a:cubicBezTo>
                  <a:pt x="44361" y="284362"/>
                  <a:pt x="86114" y="293586"/>
                  <a:pt x="121973" y="311515"/>
                </a:cubicBezTo>
                <a:lnTo>
                  <a:pt x="175762" y="338409"/>
                </a:lnTo>
                <a:cubicBezTo>
                  <a:pt x="216103" y="329444"/>
                  <a:pt x="263364" y="335821"/>
                  <a:pt x="296785" y="311515"/>
                </a:cubicBezTo>
                <a:cubicBezTo>
                  <a:pt x="319712" y="294841"/>
                  <a:pt x="314714" y="257726"/>
                  <a:pt x="323679" y="230832"/>
                </a:cubicBezTo>
                <a:lnTo>
                  <a:pt x="337126" y="190491"/>
                </a:lnTo>
                <a:cubicBezTo>
                  <a:pt x="341608" y="141185"/>
                  <a:pt x="343571" y="91585"/>
                  <a:pt x="350573" y="42574"/>
                </a:cubicBezTo>
                <a:cubicBezTo>
                  <a:pt x="352578" y="28542"/>
                  <a:pt x="356158" y="-9562"/>
                  <a:pt x="364021" y="2232"/>
                </a:cubicBezTo>
                <a:cubicBezTo>
                  <a:pt x="379145" y="24918"/>
                  <a:pt x="372986" y="56021"/>
                  <a:pt x="377468" y="82915"/>
                </a:cubicBezTo>
                <a:cubicBezTo>
                  <a:pt x="381950" y="168080"/>
                  <a:pt x="397456" y="253378"/>
                  <a:pt x="390915" y="338409"/>
                </a:cubicBezTo>
                <a:cubicBezTo>
                  <a:pt x="388741" y="366674"/>
                  <a:pt x="381730" y="279864"/>
                  <a:pt x="364021" y="257727"/>
                </a:cubicBezTo>
                <a:cubicBezTo>
                  <a:pt x="306272" y="185541"/>
                  <a:pt x="330527" y="210786"/>
                  <a:pt x="296785" y="177044"/>
                </a:cubicBezTo>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67" name="Rectangle 166">
            <a:extLst>
              <a:ext uri="{FF2B5EF4-FFF2-40B4-BE49-F238E27FC236}">
                <a16:creationId xmlns:a16="http://schemas.microsoft.com/office/drawing/2014/main" id="{8186CBCC-A5EF-44A1-955C-B06DAF0BF302}"/>
              </a:ext>
            </a:extLst>
          </p:cNvPr>
          <p:cNvSpPr/>
          <p:nvPr/>
        </p:nvSpPr>
        <p:spPr>
          <a:xfrm>
            <a:off x="436928" y="966378"/>
            <a:ext cx="6057244" cy="892552"/>
          </a:xfrm>
          <a:prstGeom prst="rect">
            <a:avLst/>
          </a:prstGeom>
          <a:noFill/>
        </p:spPr>
        <p:txBody>
          <a:bodyPr wrap="square">
            <a:spAutoFit/>
          </a:bodyPr>
          <a:lstStyle/>
          <a:p>
            <a:r>
              <a:rPr lang="en-AU" sz="1600" b="1" dirty="0">
                <a:latin typeface="Arial Narrow" panose="020B0606020202030204" pitchFamily="34" charset="0"/>
              </a:rPr>
              <a:t>Sharing the Total Allowable Catch</a:t>
            </a:r>
          </a:p>
          <a:p>
            <a:r>
              <a:rPr lang="en-US" sz="1200" dirty="0">
                <a:latin typeface="Arial Narrow" panose="020B0606020202030204" pitchFamily="34" charset="0"/>
                <a:sym typeface="Wingdings" panose="05000000000000000000" pitchFamily="2" charset="2"/>
              </a:rPr>
              <a:t>The Total Allowable Catch (TAC) is commonly divided into quota units to stop people ‘racing’ to catch fish. Instead of all the fishers fighting over who gets what, management decides! E.g. if a fishery has a TAC of 4 fish, management can decide to give all 4 fish to one fisher, or, split it between 4 fishers* (Figure 1). </a:t>
            </a:r>
            <a:endParaRPr lang="en-US" sz="1200" dirty="0">
              <a:latin typeface="Arial Narrow" panose="020B0606020202030204" pitchFamily="34" charset="0"/>
            </a:endParaRPr>
          </a:p>
        </p:txBody>
      </p:sp>
      <p:sp>
        <p:nvSpPr>
          <p:cNvPr id="168" name="TextBox 167">
            <a:extLst>
              <a:ext uri="{FF2B5EF4-FFF2-40B4-BE49-F238E27FC236}">
                <a16:creationId xmlns:a16="http://schemas.microsoft.com/office/drawing/2014/main" id="{2E778EA6-54A9-41BB-8568-75821AAB03DD}"/>
              </a:ext>
            </a:extLst>
          </p:cNvPr>
          <p:cNvSpPr txBox="1"/>
          <p:nvPr/>
        </p:nvSpPr>
        <p:spPr>
          <a:xfrm>
            <a:off x="416722" y="3349185"/>
            <a:ext cx="6222615" cy="400110"/>
          </a:xfrm>
          <a:prstGeom prst="rect">
            <a:avLst/>
          </a:prstGeom>
          <a:noFill/>
        </p:spPr>
        <p:txBody>
          <a:bodyPr wrap="square" rtlCol="0">
            <a:spAutoFit/>
          </a:bodyPr>
          <a:lstStyle/>
          <a:p>
            <a:r>
              <a:rPr lang="en-AU" sz="1000" b="1" dirty="0">
                <a:latin typeface="Arial Narrow" panose="020B0606020202030204" pitchFamily="34" charset="0"/>
              </a:rPr>
              <a:t>Figure 1: Left: one individual fisher has been allocated a fixed quota of 100% of the TAC (worth $100,000); </a:t>
            </a:r>
            <a:br>
              <a:rPr lang="en-AU" sz="1000" b="1" dirty="0">
                <a:latin typeface="Arial Narrow" panose="020B0606020202030204" pitchFamily="34" charset="0"/>
              </a:rPr>
            </a:br>
            <a:r>
              <a:rPr lang="en-AU" sz="1000" b="1" dirty="0">
                <a:latin typeface="Arial Narrow" panose="020B0606020202030204" pitchFamily="34" charset="0"/>
              </a:rPr>
              <a:t>Right: each fisher has been allocated a fixed quota of 25% of the TAC (worth $25,000 each).</a:t>
            </a:r>
          </a:p>
        </p:txBody>
      </p:sp>
      <p:sp>
        <p:nvSpPr>
          <p:cNvPr id="169" name="Rectangle 168">
            <a:extLst>
              <a:ext uri="{FF2B5EF4-FFF2-40B4-BE49-F238E27FC236}">
                <a16:creationId xmlns:a16="http://schemas.microsoft.com/office/drawing/2014/main" id="{861056B0-D84A-481B-9EF4-FEFF9A61CAE8}"/>
              </a:ext>
            </a:extLst>
          </p:cNvPr>
          <p:cNvSpPr/>
          <p:nvPr/>
        </p:nvSpPr>
        <p:spPr>
          <a:xfrm>
            <a:off x="503943" y="4503746"/>
            <a:ext cx="5881803" cy="47134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70" name="TextBox 169">
            <a:extLst>
              <a:ext uri="{FF2B5EF4-FFF2-40B4-BE49-F238E27FC236}">
                <a16:creationId xmlns:a16="http://schemas.microsoft.com/office/drawing/2014/main" id="{BCD126F6-BAB6-4792-ABB0-E3AE0A730535}"/>
              </a:ext>
            </a:extLst>
          </p:cNvPr>
          <p:cNvSpPr txBox="1"/>
          <p:nvPr/>
        </p:nvSpPr>
        <p:spPr>
          <a:xfrm>
            <a:off x="449105" y="4475158"/>
            <a:ext cx="6035123" cy="461665"/>
          </a:xfrm>
          <a:prstGeom prst="rect">
            <a:avLst/>
          </a:prstGeom>
          <a:noFill/>
        </p:spPr>
        <p:txBody>
          <a:bodyPr wrap="square" rtlCol="0">
            <a:spAutoFit/>
          </a:bodyPr>
          <a:lstStyle/>
          <a:p>
            <a:pPr algn="ctr"/>
            <a:r>
              <a:rPr lang="en-AU" sz="1200" b="1" dirty="0">
                <a:solidFill>
                  <a:schemeClr val="bg1"/>
                </a:solidFill>
                <a:latin typeface="Arial Narrow" panose="020B0606020202030204" pitchFamily="34" charset="0"/>
              </a:rPr>
              <a:t>Activity: Discuss which is better…. </a:t>
            </a:r>
          </a:p>
          <a:p>
            <a:pPr algn="ctr"/>
            <a:r>
              <a:rPr lang="en-AU" sz="1200" b="1" dirty="0">
                <a:solidFill>
                  <a:schemeClr val="bg1"/>
                </a:solidFill>
                <a:latin typeface="Arial Narrow" panose="020B0606020202030204" pitchFamily="34" charset="0"/>
              </a:rPr>
              <a:t>(a) one large operator  or  (b) lots of small family-owned operators?</a:t>
            </a:r>
          </a:p>
        </p:txBody>
      </p:sp>
      <p:sp>
        <p:nvSpPr>
          <p:cNvPr id="177" name="TextBox 176">
            <a:extLst>
              <a:ext uri="{FF2B5EF4-FFF2-40B4-BE49-F238E27FC236}">
                <a16:creationId xmlns:a16="http://schemas.microsoft.com/office/drawing/2014/main" id="{73BE0799-928B-4F24-905C-221118ED3292}"/>
              </a:ext>
            </a:extLst>
          </p:cNvPr>
          <p:cNvSpPr txBox="1"/>
          <p:nvPr/>
        </p:nvSpPr>
        <p:spPr>
          <a:xfrm>
            <a:off x="3202771" y="2796282"/>
            <a:ext cx="594532" cy="369332"/>
          </a:xfrm>
          <a:prstGeom prst="rect">
            <a:avLst/>
          </a:prstGeom>
          <a:noFill/>
        </p:spPr>
        <p:txBody>
          <a:bodyPr wrap="square" rtlCol="0">
            <a:spAutoFit/>
          </a:bodyPr>
          <a:lstStyle/>
          <a:p>
            <a:r>
              <a:rPr lang="en-AU" b="1" dirty="0">
                <a:latin typeface="Arial Narrow" panose="020B0606020202030204" pitchFamily="34" charset="0"/>
              </a:rPr>
              <a:t>OR</a:t>
            </a:r>
          </a:p>
        </p:txBody>
      </p:sp>
      <p:sp>
        <p:nvSpPr>
          <p:cNvPr id="178" name="Rectangle 177">
            <a:extLst>
              <a:ext uri="{FF2B5EF4-FFF2-40B4-BE49-F238E27FC236}">
                <a16:creationId xmlns:a16="http://schemas.microsoft.com/office/drawing/2014/main" id="{952FC270-0509-46D4-A357-55A7B8782246}"/>
              </a:ext>
            </a:extLst>
          </p:cNvPr>
          <p:cNvSpPr/>
          <p:nvPr/>
        </p:nvSpPr>
        <p:spPr>
          <a:xfrm>
            <a:off x="416645" y="4203566"/>
            <a:ext cx="6062982" cy="276999"/>
          </a:xfrm>
          <a:prstGeom prst="rect">
            <a:avLst/>
          </a:prstGeom>
          <a:noFill/>
        </p:spPr>
        <p:txBody>
          <a:bodyPr wrap="square">
            <a:spAutoFit/>
          </a:bodyPr>
          <a:lstStyle/>
          <a:p>
            <a:r>
              <a:rPr lang="en-US" sz="1200" dirty="0">
                <a:latin typeface="Arial Narrow" panose="020B0606020202030204" pitchFamily="34" charset="0"/>
                <a:sym typeface="Wingdings" panose="05000000000000000000" pitchFamily="2" charset="2"/>
              </a:rPr>
              <a:t>Having fewer quota units makes it easier to monitor and control who is catching what. But at what price? </a:t>
            </a:r>
            <a:endParaRPr lang="en-US" sz="1200" dirty="0">
              <a:latin typeface="Arial Narrow" panose="020B0606020202030204" pitchFamily="34" charset="0"/>
            </a:endParaRPr>
          </a:p>
        </p:txBody>
      </p:sp>
      <p:sp>
        <p:nvSpPr>
          <p:cNvPr id="179" name="Rectangle 178">
            <a:extLst>
              <a:ext uri="{FF2B5EF4-FFF2-40B4-BE49-F238E27FC236}">
                <a16:creationId xmlns:a16="http://schemas.microsoft.com/office/drawing/2014/main" id="{0C2A7EA4-7F75-4B04-939B-FD88E375D7C4}"/>
              </a:ext>
            </a:extLst>
          </p:cNvPr>
          <p:cNvSpPr/>
          <p:nvPr/>
        </p:nvSpPr>
        <p:spPr>
          <a:xfrm>
            <a:off x="478912" y="6793988"/>
            <a:ext cx="5933011" cy="1727073"/>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80" name="Rectangle 179">
            <a:extLst>
              <a:ext uri="{FF2B5EF4-FFF2-40B4-BE49-F238E27FC236}">
                <a16:creationId xmlns:a16="http://schemas.microsoft.com/office/drawing/2014/main" id="{8466334B-E741-40CE-BBDD-BCF3AD6A4141}"/>
              </a:ext>
            </a:extLst>
          </p:cNvPr>
          <p:cNvSpPr/>
          <p:nvPr/>
        </p:nvSpPr>
        <p:spPr>
          <a:xfrm>
            <a:off x="564258" y="7109917"/>
            <a:ext cx="5800996" cy="1350515"/>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100" dirty="0">
                <a:solidFill>
                  <a:schemeClr val="tx1">
                    <a:lumMod val="65000"/>
                    <a:lumOff val="35000"/>
                  </a:schemeClr>
                </a:solidFill>
                <a:latin typeface="Comic Sans MS" panose="030F0702030302020204" pitchFamily="66" charset="0"/>
              </a:rPr>
              <a:t>TAC is an output control (vs an input control) that limits the number of individuals that can be caught. TAC is commonly divided into quota units to stop people ‘racing’ to catch fish.  Quotas give fishers permission to catch a certain percentage of the TAC**. ITQs are sometimes quite expensive, but also transferrable (can be sold or leased). The performance of a fish stock is closely monitored by fishers, scientists, markets and other stakeholders. Notably, TAC may change from year to year or from season to season, to ensure there are still enough fish to catch in the future. </a:t>
            </a:r>
            <a:endParaRPr lang="en-AU" sz="1100" dirty="0">
              <a:solidFill>
                <a:schemeClr val="tx1">
                  <a:lumMod val="65000"/>
                  <a:lumOff val="35000"/>
                </a:schemeClr>
              </a:solidFill>
              <a:latin typeface="Comic Sans MS" panose="030F0702030302020204" pitchFamily="66" charset="0"/>
            </a:endParaRPr>
          </a:p>
        </p:txBody>
      </p:sp>
      <p:sp>
        <p:nvSpPr>
          <p:cNvPr id="181" name="TextBox 180">
            <a:extLst>
              <a:ext uri="{FF2B5EF4-FFF2-40B4-BE49-F238E27FC236}">
                <a16:creationId xmlns:a16="http://schemas.microsoft.com/office/drawing/2014/main" id="{E756D733-D682-4FD7-A337-0531F4FE1B9F}"/>
              </a:ext>
            </a:extLst>
          </p:cNvPr>
          <p:cNvSpPr txBox="1"/>
          <p:nvPr/>
        </p:nvSpPr>
        <p:spPr>
          <a:xfrm>
            <a:off x="508863" y="6832918"/>
            <a:ext cx="5812061" cy="276999"/>
          </a:xfrm>
          <a:prstGeom prst="rect">
            <a:avLst/>
          </a:prstGeom>
          <a:noFill/>
        </p:spPr>
        <p:txBody>
          <a:bodyPr wrap="square" rtlCol="0">
            <a:spAutoFit/>
          </a:bodyPr>
          <a:lstStyle/>
          <a:p>
            <a:r>
              <a:rPr lang="en-AU" sz="1200" b="1" dirty="0">
                <a:latin typeface="Arial Narrow" panose="020B0606020202030204" pitchFamily="34" charset="0"/>
              </a:rPr>
              <a:t>Activity: </a:t>
            </a:r>
            <a:r>
              <a:rPr lang="en-US" sz="1200" b="1" dirty="0">
                <a:latin typeface="Arial Narrow" panose="020B0606020202030204" pitchFamily="34" charset="0"/>
              </a:rPr>
              <a:t>Explain monitoring and control of total allowable catch (TAC) and fixed quotas</a:t>
            </a:r>
            <a:endParaRPr lang="en-AU" sz="1200" b="1" dirty="0">
              <a:latin typeface="Arial Narrow" panose="020B0606020202030204" pitchFamily="34" charset="0"/>
            </a:endParaRPr>
          </a:p>
        </p:txBody>
      </p:sp>
      <p:sp>
        <p:nvSpPr>
          <p:cNvPr id="182" name="Rectangle 181">
            <a:extLst>
              <a:ext uri="{FF2B5EF4-FFF2-40B4-BE49-F238E27FC236}">
                <a16:creationId xmlns:a16="http://schemas.microsoft.com/office/drawing/2014/main" id="{C8AE7879-209B-45CD-AEAC-19D4D637B28E}"/>
              </a:ext>
            </a:extLst>
          </p:cNvPr>
          <p:cNvSpPr/>
          <p:nvPr/>
        </p:nvSpPr>
        <p:spPr>
          <a:xfrm>
            <a:off x="416645" y="4995483"/>
            <a:ext cx="6077527" cy="1261884"/>
          </a:xfrm>
          <a:prstGeom prst="rect">
            <a:avLst/>
          </a:prstGeom>
          <a:noFill/>
        </p:spPr>
        <p:txBody>
          <a:bodyPr wrap="square">
            <a:spAutoFit/>
          </a:bodyPr>
          <a:lstStyle/>
          <a:p>
            <a:r>
              <a:rPr lang="en-AU" sz="1600" b="1" dirty="0">
                <a:latin typeface="Arial Narrow" panose="020B0606020202030204" pitchFamily="34" charset="0"/>
              </a:rPr>
              <a:t>ITQs </a:t>
            </a:r>
          </a:p>
          <a:p>
            <a:r>
              <a:rPr lang="en-US" sz="1200" dirty="0">
                <a:latin typeface="Arial Narrow" panose="020B0606020202030204" pitchFamily="34" charset="0"/>
                <a:sym typeface="Wingdings" panose="05000000000000000000" pitchFamily="2" charset="2"/>
              </a:rPr>
              <a:t>Individual Transferable Quotas (ITQs) give fishers permission to catch a certain percentage of the TAC**. ITQs can sometimes be quite expensive (e.g. abalone are worth lots of money, thus, so are their quotas). However, whilst ITQs may be expensive, they are transferrable (can be sold or leased). Hence the word ‘</a:t>
            </a:r>
            <a:r>
              <a:rPr lang="en-US" sz="1200" i="1" dirty="0">
                <a:latin typeface="Arial Narrow" panose="020B0606020202030204" pitchFamily="34" charset="0"/>
                <a:sym typeface="Wingdings" panose="05000000000000000000" pitchFamily="2" charset="2"/>
              </a:rPr>
              <a:t>Transferable</a:t>
            </a:r>
            <a:r>
              <a:rPr lang="en-US" sz="1200" dirty="0">
                <a:latin typeface="Arial Narrow" panose="020B0606020202030204" pitchFamily="34" charset="0"/>
                <a:sym typeface="Wingdings" panose="05000000000000000000" pitchFamily="2" charset="2"/>
              </a:rPr>
              <a:t>’ in the name. </a:t>
            </a:r>
            <a:r>
              <a:rPr lang="en-US" sz="1200" i="1" dirty="0">
                <a:latin typeface="Arial Narrow" panose="020B0606020202030204" pitchFamily="34" charset="0"/>
                <a:sym typeface="Wingdings" panose="05000000000000000000" pitchFamily="2" charset="2"/>
              </a:rPr>
              <a:t>Note: </a:t>
            </a:r>
            <a:r>
              <a:rPr lang="en-US" sz="1200" dirty="0">
                <a:latin typeface="Arial Narrow" panose="020B0606020202030204" pitchFamily="34" charset="0"/>
                <a:sym typeface="Wingdings" panose="05000000000000000000" pitchFamily="2" charset="2"/>
              </a:rPr>
              <a:t>additional restrictions may also apply (e.g. size limits to protect spawning biomass). And, heavy penalties apply for non-compliance. </a:t>
            </a:r>
          </a:p>
        </p:txBody>
      </p:sp>
      <p:sp>
        <p:nvSpPr>
          <p:cNvPr id="183" name="Rectangle 182">
            <a:extLst>
              <a:ext uri="{FF2B5EF4-FFF2-40B4-BE49-F238E27FC236}">
                <a16:creationId xmlns:a16="http://schemas.microsoft.com/office/drawing/2014/main" id="{04AF9348-F74F-4A61-B50A-6F1CCE168BF8}"/>
              </a:ext>
            </a:extLst>
          </p:cNvPr>
          <p:cNvSpPr/>
          <p:nvPr/>
        </p:nvSpPr>
        <p:spPr>
          <a:xfrm>
            <a:off x="487583" y="6269381"/>
            <a:ext cx="5926000" cy="44254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84" name="TextBox 183">
            <a:extLst>
              <a:ext uri="{FF2B5EF4-FFF2-40B4-BE49-F238E27FC236}">
                <a16:creationId xmlns:a16="http://schemas.microsoft.com/office/drawing/2014/main" id="{1660C8F2-4008-4FB1-AA3D-5C7098F77B84}"/>
              </a:ext>
            </a:extLst>
          </p:cNvPr>
          <p:cNvSpPr txBox="1"/>
          <p:nvPr/>
        </p:nvSpPr>
        <p:spPr>
          <a:xfrm>
            <a:off x="486344" y="6318869"/>
            <a:ext cx="5666524" cy="276999"/>
          </a:xfrm>
          <a:prstGeom prst="rect">
            <a:avLst/>
          </a:prstGeom>
          <a:noFill/>
        </p:spPr>
        <p:txBody>
          <a:bodyPr wrap="square" rtlCol="0">
            <a:spAutoFit/>
          </a:bodyPr>
          <a:lstStyle/>
          <a:p>
            <a:r>
              <a:rPr lang="en-AU" sz="1200" b="1" dirty="0">
                <a:solidFill>
                  <a:schemeClr val="bg1"/>
                </a:solidFill>
                <a:latin typeface="Arial Narrow" panose="020B0606020202030204" pitchFamily="34" charset="0"/>
              </a:rPr>
              <a:t>Q. What purpose do ITQs serve? Ans.  </a:t>
            </a:r>
            <a:endParaRPr lang="en-AU" sz="1200" dirty="0">
              <a:solidFill>
                <a:schemeClr val="bg1"/>
              </a:solidFill>
              <a:latin typeface="Arial Narrow" panose="020B0606020202030204" pitchFamily="34" charset="0"/>
            </a:endParaRPr>
          </a:p>
        </p:txBody>
      </p:sp>
      <p:sp>
        <p:nvSpPr>
          <p:cNvPr id="185" name="Rectangle 184">
            <a:extLst>
              <a:ext uri="{FF2B5EF4-FFF2-40B4-BE49-F238E27FC236}">
                <a16:creationId xmlns:a16="http://schemas.microsoft.com/office/drawing/2014/main" id="{702EBD57-D926-44DB-B840-FD51C3F44685}"/>
              </a:ext>
            </a:extLst>
          </p:cNvPr>
          <p:cNvSpPr/>
          <p:nvPr/>
        </p:nvSpPr>
        <p:spPr>
          <a:xfrm>
            <a:off x="499342" y="3792507"/>
            <a:ext cx="5893435" cy="372529"/>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86" name="Rectangle 185">
            <a:extLst>
              <a:ext uri="{FF2B5EF4-FFF2-40B4-BE49-F238E27FC236}">
                <a16:creationId xmlns:a16="http://schemas.microsoft.com/office/drawing/2014/main" id="{CC52757E-2F15-4E16-9713-2ED5C2836FFE}"/>
              </a:ext>
            </a:extLst>
          </p:cNvPr>
          <p:cNvSpPr/>
          <p:nvPr/>
        </p:nvSpPr>
        <p:spPr>
          <a:xfrm>
            <a:off x="4042328" y="3831246"/>
            <a:ext cx="2307120" cy="294959"/>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87" name="TextBox 186">
            <a:extLst>
              <a:ext uri="{FF2B5EF4-FFF2-40B4-BE49-F238E27FC236}">
                <a16:creationId xmlns:a16="http://schemas.microsoft.com/office/drawing/2014/main" id="{75C1CD6C-0C20-4503-AEA6-C0CA8B2195B2}"/>
              </a:ext>
            </a:extLst>
          </p:cNvPr>
          <p:cNvSpPr txBox="1"/>
          <p:nvPr/>
        </p:nvSpPr>
        <p:spPr>
          <a:xfrm>
            <a:off x="475939" y="3845558"/>
            <a:ext cx="4459745" cy="276999"/>
          </a:xfrm>
          <a:prstGeom prst="rect">
            <a:avLst/>
          </a:prstGeom>
          <a:noFill/>
        </p:spPr>
        <p:txBody>
          <a:bodyPr wrap="square" rtlCol="0">
            <a:spAutoFit/>
          </a:bodyPr>
          <a:lstStyle/>
          <a:p>
            <a:r>
              <a:rPr lang="en-AU" sz="1200" b="1" dirty="0">
                <a:latin typeface="Arial Narrow" panose="020B0606020202030204" pitchFamily="34" charset="0"/>
              </a:rPr>
              <a:t>Q. </a:t>
            </a:r>
            <a:r>
              <a:rPr lang="en-US" sz="1200" b="1" dirty="0">
                <a:latin typeface="Arial Narrow" panose="020B0606020202030204" pitchFamily="34" charset="0"/>
              </a:rPr>
              <a:t> How much money is each fish worth in Figure 1? Ans</a:t>
            </a:r>
            <a:r>
              <a:rPr lang="en-US" sz="1150" b="1" dirty="0">
                <a:latin typeface="Arial Narrow" panose="020B0606020202030204" pitchFamily="34" charset="0"/>
              </a:rPr>
              <a:t>.  </a:t>
            </a:r>
            <a:r>
              <a:rPr lang="en-AU" sz="1150" b="1" dirty="0">
                <a:latin typeface="Arial Narrow" panose="020B0606020202030204" pitchFamily="34" charset="0"/>
              </a:rPr>
              <a:t> </a:t>
            </a:r>
          </a:p>
        </p:txBody>
      </p:sp>
      <p:sp>
        <p:nvSpPr>
          <p:cNvPr id="192" name="TextBox 191">
            <a:extLst>
              <a:ext uri="{FF2B5EF4-FFF2-40B4-BE49-F238E27FC236}">
                <a16:creationId xmlns:a16="http://schemas.microsoft.com/office/drawing/2014/main" id="{87DB3523-7634-45C5-BFFE-C0565CE67862}"/>
              </a:ext>
            </a:extLst>
          </p:cNvPr>
          <p:cNvSpPr txBox="1"/>
          <p:nvPr/>
        </p:nvSpPr>
        <p:spPr>
          <a:xfrm>
            <a:off x="4819314" y="3867468"/>
            <a:ext cx="1151020" cy="276999"/>
          </a:xfrm>
          <a:prstGeom prst="rect">
            <a:avLst/>
          </a:prstGeom>
          <a:noFill/>
        </p:spPr>
        <p:txBody>
          <a:bodyPr wrap="square" rtlCol="0">
            <a:spAutoFit/>
          </a:bodyPr>
          <a:lstStyle/>
          <a:p>
            <a:r>
              <a:rPr lang="en-AU" sz="1200" dirty="0">
                <a:solidFill>
                  <a:schemeClr val="tx1">
                    <a:lumMod val="65000"/>
                    <a:lumOff val="35000"/>
                  </a:schemeClr>
                </a:solidFill>
                <a:latin typeface="Comic Sans MS" panose="030F0702030302020204" pitchFamily="66" charset="0"/>
              </a:rPr>
              <a:t>$25,000</a:t>
            </a:r>
          </a:p>
        </p:txBody>
      </p:sp>
      <p:cxnSp>
        <p:nvCxnSpPr>
          <p:cNvPr id="116" name="Straight Connector 115">
            <a:extLst>
              <a:ext uri="{FF2B5EF4-FFF2-40B4-BE49-F238E27FC236}">
                <a16:creationId xmlns:a16="http://schemas.microsoft.com/office/drawing/2014/main" id="{73CC763D-C8E7-46BA-B5B8-D38628ED0CB7}"/>
              </a:ext>
            </a:extLst>
          </p:cNvPr>
          <p:cNvCxnSpPr>
            <a:cxnSpLocks/>
            <a:stCxn id="8" idx="5"/>
          </p:cNvCxnSpPr>
          <p:nvPr/>
        </p:nvCxnSpPr>
        <p:spPr>
          <a:xfrm flipV="1">
            <a:off x="1093639" y="2142093"/>
            <a:ext cx="660624" cy="31612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759ECBE1-0A73-484A-874B-FA3574846A4D}"/>
              </a:ext>
            </a:extLst>
          </p:cNvPr>
          <p:cNvCxnSpPr>
            <a:cxnSpLocks/>
            <a:endCxn id="147" idx="5"/>
          </p:cNvCxnSpPr>
          <p:nvPr/>
        </p:nvCxnSpPr>
        <p:spPr>
          <a:xfrm flipH="1">
            <a:off x="1711688" y="2137568"/>
            <a:ext cx="46502" cy="75652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7D4160AE-8E1F-4A3E-AD4B-41D9C5F5647F}"/>
              </a:ext>
            </a:extLst>
          </p:cNvPr>
          <p:cNvCxnSpPr>
            <a:cxnSpLocks/>
            <a:stCxn id="8" idx="5"/>
          </p:cNvCxnSpPr>
          <p:nvPr/>
        </p:nvCxnSpPr>
        <p:spPr>
          <a:xfrm flipV="1">
            <a:off x="1093639" y="1888810"/>
            <a:ext cx="889025" cy="56940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CD56F22F-30F8-4232-AD68-3BEF75F7A812}"/>
              </a:ext>
            </a:extLst>
          </p:cNvPr>
          <p:cNvCxnSpPr>
            <a:cxnSpLocks/>
          </p:cNvCxnSpPr>
          <p:nvPr/>
        </p:nvCxnSpPr>
        <p:spPr>
          <a:xfrm>
            <a:off x="1991938" y="1888810"/>
            <a:ext cx="583052" cy="105083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C43FFAE1-096B-4825-A6CF-9F680058828D}"/>
              </a:ext>
            </a:extLst>
          </p:cNvPr>
          <p:cNvCxnSpPr>
            <a:cxnSpLocks/>
            <a:stCxn id="8" idx="4"/>
          </p:cNvCxnSpPr>
          <p:nvPr/>
        </p:nvCxnSpPr>
        <p:spPr>
          <a:xfrm flipV="1">
            <a:off x="1133980" y="2015626"/>
            <a:ext cx="1360411" cy="46948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65F72AD1-2972-458E-9C76-0335C89EF288}"/>
              </a:ext>
            </a:extLst>
          </p:cNvPr>
          <p:cNvCxnSpPr>
            <a:cxnSpLocks/>
            <a:endCxn id="153" idx="5"/>
          </p:cNvCxnSpPr>
          <p:nvPr/>
        </p:nvCxnSpPr>
        <p:spPr>
          <a:xfrm>
            <a:off x="2490152" y="2006789"/>
            <a:ext cx="477543" cy="87223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21" name="TextBox 120">
            <a:extLst>
              <a:ext uri="{FF2B5EF4-FFF2-40B4-BE49-F238E27FC236}">
                <a16:creationId xmlns:a16="http://schemas.microsoft.com/office/drawing/2014/main" id="{8A76825F-3595-496B-8447-8E84168380F4}"/>
              </a:ext>
            </a:extLst>
          </p:cNvPr>
          <p:cNvSpPr txBox="1"/>
          <p:nvPr/>
        </p:nvSpPr>
        <p:spPr>
          <a:xfrm>
            <a:off x="4707877" y="1951575"/>
            <a:ext cx="586446" cy="246221"/>
          </a:xfrm>
          <a:prstGeom prst="rect">
            <a:avLst/>
          </a:prstGeom>
          <a:noFill/>
        </p:spPr>
        <p:txBody>
          <a:bodyPr wrap="square" rtlCol="0">
            <a:spAutoFit/>
          </a:bodyPr>
          <a:lstStyle/>
          <a:p>
            <a:pPr algn="ctr"/>
            <a:r>
              <a:rPr lang="en-AU" sz="1000" b="1" dirty="0">
                <a:highlight>
                  <a:srgbClr val="C0C0C0"/>
                </a:highlight>
                <a:latin typeface="Arial Narrow" panose="020B0606020202030204" pitchFamily="34" charset="0"/>
              </a:rPr>
              <a:t>$25,000</a:t>
            </a:r>
          </a:p>
        </p:txBody>
      </p:sp>
      <p:sp>
        <p:nvSpPr>
          <p:cNvPr id="128" name="TextBox 127">
            <a:extLst>
              <a:ext uri="{FF2B5EF4-FFF2-40B4-BE49-F238E27FC236}">
                <a16:creationId xmlns:a16="http://schemas.microsoft.com/office/drawing/2014/main" id="{8B9434EA-BA50-45EC-A8B8-787FB7504A5E}"/>
              </a:ext>
            </a:extLst>
          </p:cNvPr>
          <p:cNvSpPr txBox="1"/>
          <p:nvPr/>
        </p:nvSpPr>
        <p:spPr>
          <a:xfrm>
            <a:off x="4116855" y="1947109"/>
            <a:ext cx="670834" cy="246221"/>
          </a:xfrm>
          <a:prstGeom prst="rect">
            <a:avLst/>
          </a:prstGeom>
          <a:noFill/>
        </p:spPr>
        <p:txBody>
          <a:bodyPr wrap="square" rtlCol="0">
            <a:spAutoFit/>
          </a:bodyPr>
          <a:lstStyle/>
          <a:p>
            <a:pPr algn="ctr"/>
            <a:r>
              <a:rPr lang="en-AU" sz="1000" b="1" dirty="0">
                <a:highlight>
                  <a:srgbClr val="C0C0C0"/>
                </a:highlight>
                <a:latin typeface="Arial Narrow" panose="020B0606020202030204" pitchFamily="34" charset="0"/>
              </a:rPr>
              <a:t>$25,000</a:t>
            </a:r>
          </a:p>
        </p:txBody>
      </p:sp>
      <p:sp>
        <p:nvSpPr>
          <p:cNvPr id="143" name="TextBox 142">
            <a:extLst>
              <a:ext uri="{FF2B5EF4-FFF2-40B4-BE49-F238E27FC236}">
                <a16:creationId xmlns:a16="http://schemas.microsoft.com/office/drawing/2014/main" id="{4817A416-E2B5-4236-B836-DD1D1C660ACE}"/>
              </a:ext>
            </a:extLst>
          </p:cNvPr>
          <p:cNvSpPr txBox="1"/>
          <p:nvPr/>
        </p:nvSpPr>
        <p:spPr>
          <a:xfrm>
            <a:off x="5140909" y="1953497"/>
            <a:ext cx="655819" cy="246221"/>
          </a:xfrm>
          <a:prstGeom prst="rect">
            <a:avLst/>
          </a:prstGeom>
          <a:noFill/>
        </p:spPr>
        <p:txBody>
          <a:bodyPr wrap="square" rtlCol="0">
            <a:spAutoFit/>
          </a:bodyPr>
          <a:lstStyle/>
          <a:p>
            <a:pPr algn="ctr"/>
            <a:r>
              <a:rPr lang="en-AU" sz="1000" b="1" dirty="0">
                <a:highlight>
                  <a:srgbClr val="C0C0C0"/>
                </a:highlight>
                <a:latin typeface="Arial Narrow" panose="020B0606020202030204" pitchFamily="34" charset="0"/>
              </a:rPr>
              <a:t>$25,000</a:t>
            </a:r>
          </a:p>
        </p:txBody>
      </p:sp>
      <p:sp>
        <p:nvSpPr>
          <p:cNvPr id="155" name="TextBox 154">
            <a:extLst>
              <a:ext uri="{FF2B5EF4-FFF2-40B4-BE49-F238E27FC236}">
                <a16:creationId xmlns:a16="http://schemas.microsoft.com/office/drawing/2014/main" id="{E855471B-7F71-4AA4-94C4-2B02E0B3E5CD}"/>
              </a:ext>
            </a:extLst>
          </p:cNvPr>
          <p:cNvSpPr txBox="1"/>
          <p:nvPr/>
        </p:nvSpPr>
        <p:spPr>
          <a:xfrm>
            <a:off x="3621059" y="1945098"/>
            <a:ext cx="670834" cy="246221"/>
          </a:xfrm>
          <a:prstGeom prst="rect">
            <a:avLst/>
          </a:prstGeom>
          <a:noFill/>
        </p:spPr>
        <p:txBody>
          <a:bodyPr wrap="square" rtlCol="0">
            <a:spAutoFit/>
          </a:bodyPr>
          <a:lstStyle/>
          <a:p>
            <a:pPr algn="ctr"/>
            <a:r>
              <a:rPr lang="en-AU" sz="1000" b="1" dirty="0">
                <a:highlight>
                  <a:srgbClr val="C0C0C0"/>
                </a:highlight>
                <a:latin typeface="Arial Narrow" panose="020B0606020202030204" pitchFamily="34" charset="0"/>
              </a:rPr>
              <a:t>$25,000</a:t>
            </a:r>
          </a:p>
        </p:txBody>
      </p:sp>
      <p:sp>
        <p:nvSpPr>
          <p:cNvPr id="156" name="TextBox 155">
            <a:extLst>
              <a:ext uri="{FF2B5EF4-FFF2-40B4-BE49-F238E27FC236}">
                <a16:creationId xmlns:a16="http://schemas.microsoft.com/office/drawing/2014/main" id="{4C5C86DD-D0E2-40C2-AF11-F591AB2FC744}"/>
              </a:ext>
            </a:extLst>
          </p:cNvPr>
          <p:cNvSpPr txBox="1"/>
          <p:nvPr/>
        </p:nvSpPr>
        <p:spPr>
          <a:xfrm>
            <a:off x="667740" y="1944586"/>
            <a:ext cx="670834" cy="246221"/>
          </a:xfrm>
          <a:prstGeom prst="rect">
            <a:avLst/>
          </a:prstGeom>
          <a:noFill/>
        </p:spPr>
        <p:txBody>
          <a:bodyPr wrap="square" rtlCol="0">
            <a:spAutoFit/>
          </a:bodyPr>
          <a:lstStyle/>
          <a:p>
            <a:pPr algn="ctr"/>
            <a:r>
              <a:rPr lang="en-AU" sz="1000" b="1" dirty="0">
                <a:highlight>
                  <a:srgbClr val="C0C0C0"/>
                </a:highlight>
                <a:latin typeface="Arial Narrow" panose="020B0606020202030204" pitchFamily="34" charset="0"/>
              </a:rPr>
              <a:t>$100,000</a:t>
            </a:r>
          </a:p>
        </p:txBody>
      </p:sp>
      <p:sp>
        <p:nvSpPr>
          <p:cNvPr id="13" name="Rectangle 12">
            <a:extLst>
              <a:ext uri="{FF2B5EF4-FFF2-40B4-BE49-F238E27FC236}">
                <a16:creationId xmlns:a16="http://schemas.microsoft.com/office/drawing/2014/main" id="{93BC7F06-7719-4542-A4AE-9F8958D33873}"/>
              </a:ext>
            </a:extLst>
          </p:cNvPr>
          <p:cNvSpPr/>
          <p:nvPr/>
        </p:nvSpPr>
        <p:spPr>
          <a:xfrm>
            <a:off x="2953713" y="6311205"/>
            <a:ext cx="3429214" cy="3561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2" name="TextBox 121">
            <a:extLst>
              <a:ext uri="{FF2B5EF4-FFF2-40B4-BE49-F238E27FC236}">
                <a16:creationId xmlns:a16="http://schemas.microsoft.com/office/drawing/2014/main" id="{4FC91305-1EF1-43C8-8FA0-BD54E1C9E161}"/>
              </a:ext>
            </a:extLst>
          </p:cNvPr>
          <p:cNvSpPr txBox="1"/>
          <p:nvPr/>
        </p:nvSpPr>
        <p:spPr>
          <a:xfrm>
            <a:off x="2967695" y="6318869"/>
            <a:ext cx="3429214" cy="276999"/>
          </a:xfrm>
          <a:prstGeom prst="rect">
            <a:avLst/>
          </a:prstGeom>
          <a:noFill/>
        </p:spPr>
        <p:txBody>
          <a:bodyPr wrap="square" rtlCol="0">
            <a:spAutoFit/>
          </a:bodyPr>
          <a:lstStyle/>
          <a:p>
            <a:r>
              <a:rPr lang="en-AU" sz="1200" dirty="0">
                <a:solidFill>
                  <a:schemeClr val="tx1">
                    <a:lumMod val="65000"/>
                    <a:lumOff val="35000"/>
                  </a:schemeClr>
                </a:solidFill>
                <a:latin typeface="Comic Sans MS" panose="030F0702030302020204" pitchFamily="66" charset="0"/>
              </a:rPr>
              <a:t>Stop people ‘racing’ to catch fish</a:t>
            </a:r>
          </a:p>
        </p:txBody>
      </p:sp>
      <p:sp>
        <p:nvSpPr>
          <p:cNvPr id="24" name="Rectangle 23">
            <a:extLst>
              <a:ext uri="{FF2B5EF4-FFF2-40B4-BE49-F238E27FC236}">
                <a16:creationId xmlns:a16="http://schemas.microsoft.com/office/drawing/2014/main" id="{8623D871-EF67-4AF9-AB8B-0A567418D540}"/>
              </a:ext>
            </a:extLst>
          </p:cNvPr>
          <p:cNvSpPr/>
          <p:nvPr/>
        </p:nvSpPr>
        <p:spPr>
          <a:xfrm>
            <a:off x="436928" y="8529045"/>
            <a:ext cx="5950622" cy="338554"/>
          </a:xfrm>
          <a:prstGeom prst="rect">
            <a:avLst/>
          </a:prstGeom>
        </p:spPr>
        <p:txBody>
          <a:bodyPr wrap="square">
            <a:spAutoFit/>
          </a:bodyPr>
          <a:lstStyle/>
          <a:p>
            <a:r>
              <a:rPr lang="en-US" sz="800" dirty="0">
                <a:latin typeface="Arial Narrow" panose="020B0606020202030204" pitchFamily="34" charset="0"/>
                <a:sym typeface="Wingdings" panose="05000000000000000000" pitchFamily="2" charset="2"/>
              </a:rPr>
              <a:t>* Alternatively, management decide on the number of quotas available. Then, fishers bid $ to buy the quotas at an auction.</a:t>
            </a:r>
          </a:p>
          <a:p>
            <a:r>
              <a:rPr lang="en-US" sz="800" dirty="0">
                <a:latin typeface="Arial Narrow" panose="020B0606020202030204" pitchFamily="34" charset="0"/>
                <a:sym typeface="Wingdings" panose="05000000000000000000" pitchFamily="2" charset="2"/>
              </a:rPr>
              <a:t>** or; TACC (Total Allowable Commercial Catch). </a:t>
            </a:r>
            <a:endParaRPr lang="en-AU" sz="800" dirty="0"/>
          </a:p>
        </p:txBody>
      </p:sp>
      <p:sp>
        <p:nvSpPr>
          <p:cNvPr id="103" name="Oval 102">
            <a:extLst>
              <a:ext uri="{FF2B5EF4-FFF2-40B4-BE49-F238E27FC236}">
                <a16:creationId xmlns:a16="http://schemas.microsoft.com/office/drawing/2014/main" id="{0E5D4DF8-95F5-4621-8FE6-EFD75F476981}"/>
              </a:ext>
            </a:extLst>
          </p:cNvPr>
          <p:cNvSpPr/>
          <p:nvPr/>
        </p:nvSpPr>
        <p:spPr>
          <a:xfrm>
            <a:off x="4771495" y="441167"/>
            <a:ext cx="176053" cy="15005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09" name="TextBox 108">
            <a:extLst>
              <a:ext uri="{FF2B5EF4-FFF2-40B4-BE49-F238E27FC236}">
                <a16:creationId xmlns:a16="http://schemas.microsoft.com/office/drawing/2014/main" id="{28AAA7CD-21E7-4A04-918C-92EBD21AC852}"/>
              </a:ext>
            </a:extLst>
          </p:cNvPr>
          <p:cNvSpPr txBox="1"/>
          <p:nvPr/>
        </p:nvSpPr>
        <p:spPr>
          <a:xfrm>
            <a:off x="4688278" y="423362"/>
            <a:ext cx="388137" cy="184666"/>
          </a:xfrm>
          <a:prstGeom prst="rect">
            <a:avLst/>
          </a:prstGeom>
          <a:noFill/>
        </p:spPr>
        <p:txBody>
          <a:bodyPr wrap="square" rtlCol="0">
            <a:spAutoFit/>
          </a:bodyPr>
          <a:lstStyle/>
          <a:p>
            <a:r>
              <a:rPr lang="en-AU" sz="600" b="1" dirty="0">
                <a:solidFill>
                  <a:schemeClr val="bg1"/>
                </a:solidFill>
                <a:latin typeface="Arial Narrow" panose="020B0606020202030204" pitchFamily="34" charset="0"/>
              </a:rPr>
              <a:t>T152</a:t>
            </a:r>
          </a:p>
        </p:txBody>
      </p:sp>
    </p:spTree>
    <p:extLst>
      <p:ext uri="{BB962C8B-B14F-4D97-AF65-F5344CB8AC3E}">
        <p14:creationId xmlns:p14="http://schemas.microsoft.com/office/powerpoint/2010/main" val="321821531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7"/>
          <p:cNvSpPr txBox="1"/>
          <p:nvPr/>
        </p:nvSpPr>
        <p:spPr>
          <a:xfrm>
            <a:off x="5486430" y="14613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
        <p:nvSpPr>
          <p:cNvPr id="3" name="TextBox 2"/>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12" name="TextBox 36"/>
          <p:cNvSpPr txBox="1"/>
          <p:nvPr/>
        </p:nvSpPr>
        <p:spPr>
          <a:xfrm>
            <a:off x="5876474" y="8805118"/>
            <a:ext cx="52124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100" dirty="0">
                <a:latin typeface="Arial Narrow" pitchFamily="34" charset="0"/>
              </a:rPr>
              <a:t>153</a:t>
            </a:r>
            <a:endParaRPr lang="en-AU" sz="1100" dirty="0">
              <a:latin typeface="Arial Narrow" pitchFamily="34" charset="0"/>
            </a:endParaRPr>
          </a:p>
        </p:txBody>
      </p:sp>
      <p:sp>
        <p:nvSpPr>
          <p:cNvPr id="57" name="TextBox 36"/>
          <p:cNvSpPr txBox="1"/>
          <p:nvPr/>
        </p:nvSpPr>
        <p:spPr>
          <a:xfrm>
            <a:off x="463269" y="8810616"/>
            <a:ext cx="219901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2019 	                                               </a:t>
            </a:r>
            <a:endParaRPr lang="en-AU" sz="1100" b="1" dirty="0">
              <a:latin typeface="Arial Narrow" pitchFamily="34" charset="0"/>
            </a:endParaRPr>
          </a:p>
        </p:txBody>
      </p:sp>
      <p:cxnSp>
        <p:nvCxnSpPr>
          <p:cNvPr id="19" name="Straight Connector 18"/>
          <p:cNvCxnSpPr/>
          <p:nvPr/>
        </p:nvCxnSpPr>
        <p:spPr>
          <a:xfrm flipH="1">
            <a:off x="482612" y="8817257"/>
            <a:ext cx="5907340" cy="422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9" name="TextBox 58">
            <a:extLst>
              <a:ext uri="{FF2B5EF4-FFF2-40B4-BE49-F238E27FC236}">
                <a16:creationId xmlns:a16="http://schemas.microsoft.com/office/drawing/2014/main" id="{B47AF8B6-8FB8-4F6E-8771-2ABC2CA0462D}"/>
              </a:ext>
            </a:extLst>
          </p:cNvPr>
          <p:cNvSpPr txBox="1"/>
          <p:nvPr/>
        </p:nvSpPr>
        <p:spPr>
          <a:xfrm>
            <a:off x="1374208" y="46152"/>
            <a:ext cx="4112222" cy="923330"/>
          </a:xfrm>
          <a:prstGeom prst="rect">
            <a:avLst/>
          </a:prstGeom>
          <a:noFill/>
        </p:spPr>
        <p:txBody>
          <a:bodyPr wrap="square" rtlCol="0">
            <a:spAutoFit/>
          </a:bodyPr>
          <a:lstStyle/>
          <a:p>
            <a:r>
              <a:rPr lang="en-US" b="1" dirty="0">
                <a:latin typeface="Arial Narrow" pitchFamily="34" charset="0"/>
              </a:rPr>
              <a:t>Dynamic Management Tools –</a:t>
            </a:r>
            <a:r>
              <a:rPr lang="en-US" sz="1200" b="1" dirty="0">
                <a:latin typeface="Arial Narrow" panose="020B0606020202030204" pitchFamily="34" charset="0"/>
              </a:rPr>
              <a:t> </a:t>
            </a:r>
            <a:r>
              <a:rPr lang="en-US" sz="1200" dirty="0">
                <a:latin typeface="Arial Narrow" panose="020B0606020202030204" pitchFamily="34" charset="0"/>
              </a:rPr>
              <a:t>Describe dynamic spatial zoning fish management (including e-monitoring) as a fish management technique in terms of ecosystem-based management in relation to a case study</a:t>
            </a:r>
            <a:endParaRPr lang="en-US" sz="1200" i="1" dirty="0">
              <a:latin typeface="Arial Narrow" pitchFamily="34" charset="0"/>
            </a:endParaRPr>
          </a:p>
        </p:txBody>
      </p:sp>
      <p:sp>
        <p:nvSpPr>
          <p:cNvPr id="60" name="TextBox 36">
            <a:extLst>
              <a:ext uri="{FF2B5EF4-FFF2-40B4-BE49-F238E27FC236}">
                <a16:creationId xmlns:a16="http://schemas.microsoft.com/office/drawing/2014/main" id="{6DC2C05C-35D8-49B4-804A-8B8A559A864A}"/>
              </a:ext>
            </a:extLst>
          </p:cNvPr>
          <p:cNvSpPr txBox="1"/>
          <p:nvPr/>
        </p:nvSpPr>
        <p:spPr>
          <a:xfrm>
            <a:off x="2286712" y="8805118"/>
            <a:ext cx="3734575"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Unit 4. Topic 2. Subject Matter: Australia’s Fisheries Management</a:t>
            </a:r>
            <a:endParaRPr lang="en-AU" sz="1100" b="1" dirty="0">
              <a:latin typeface="Arial Narrow" pitchFamily="34" charset="0"/>
            </a:endParaRPr>
          </a:p>
        </p:txBody>
      </p:sp>
      <p:sp>
        <p:nvSpPr>
          <p:cNvPr id="17" name="TextBox 16">
            <a:extLst>
              <a:ext uri="{FF2B5EF4-FFF2-40B4-BE49-F238E27FC236}">
                <a16:creationId xmlns:a16="http://schemas.microsoft.com/office/drawing/2014/main" id="{EF79B1A8-AC97-4449-84BA-7300F5F2C191}"/>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cxnSp>
        <p:nvCxnSpPr>
          <p:cNvPr id="11" name="Straight Connector 10">
            <a:extLst>
              <a:ext uri="{FF2B5EF4-FFF2-40B4-BE49-F238E27FC236}">
                <a16:creationId xmlns:a16="http://schemas.microsoft.com/office/drawing/2014/main" id="{8E2D6639-4EC0-4A5F-BDD3-B89AF4DFCFE3}"/>
              </a:ext>
            </a:extLst>
          </p:cNvPr>
          <p:cNvCxnSpPr/>
          <p:nvPr/>
        </p:nvCxnSpPr>
        <p:spPr>
          <a:xfrm flipH="1">
            <a:off x="508863" y="971600"/>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8C952898-40BA-4E04-B741-2F6C6431068E}"/>
              </a:ext>
            </a:extLst>
          </p:cNvPr>
          <p:cNvCxnSpPr/>
          <p:nvPr/>
        </p:nvCxnSpPr>
        <p:spPr>
          <a:xfrm flipH="1">
            <a:off x="508863" y="969600"/>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7ECA2FD8-952A-4A1A-8247-B9A6F5071548}"/>
              </a:ext>
            </a:extLst>
          </p:cNvPr>
          <p:cNvSpPr/>
          <p:nvPr/>
        </p:nvSpPr>
        <p:spPr>
          <a:xfrm>
            <a:off x="500236" y="981903"/>
            <a:ext cx="5863484" cy="569581"/>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800" b="1" dirty="0">
                <a:solidFill>
                  <a:schemeClr val="tx1"/>
                </a:solidFill>
                <a:latin typeface="Arial Narrow" panose="020B0606020202030204" pitchFamily="34" charset="0"/>
              </a:rPr>
              <a:t>Dynamic spatial zoning fish management: a management tool used to restrict fisher access to predicted dynamic habitats of protected species e-monitoring: electronic monitoring (e.g. cameras, GPS) that collect catch data on fishing vessels to verify fisher logbook reports.</a:t>
            </a:r>
          </a:p>
          <a:p>
            <a:r>
              <a:rPr lang="en-AU" sz="800" b="1" dirty="0">
                <a:solidFill>
                  <a:schemeClr val="tx1"/>
                </a:solidFill>
                <a:latin typeface="Arial Narrow" panose="020B0606020202030204" pitchFamily="34" charset="0"/>
              </a:rPr>
              <a:t>Bycatch: species that physically interact with fishing vessels and/or fishing gear and are not usually kept by commercial fishers</a:t>
            </a:r>
            <a:r>
              <a:rPr lang="en-AU" sz="800" b="1" baseline="30000" dirty="0">
                <a:solidFill>
                  <a:schemeClr val="tx1"/>
                </a:solidFill>
                <a:latin typeface="Arial Narrow" panose="020B0606020202030204" pitchFamily="34" charset="0"/>
              </a:rPr>
              <a:t>[1]</a:t>
            </a:r>
            <a:r>
              <a:rPr lang="en-AU" sz="800" b="1" dirty="0">
                <a:solidFill>
                  <a:schemeClr val="tx1"/>
                </a:solidFill>
                <a:latin typeface="Arial Narrow" panose="020B0606020202030204" pitchFamily="34" charset="0"/>
              </a:rPr>
              <a:t>.</a:t>
            </a:r>
            <a:endParaRPr lang="en-AU" sz="800" b="1" dirty="0">
              <a:solidFill>
                <a:srgbClr val="FF0000"/>
              </a:solidFill>
              <a:latin typeface="Arial Narrow" panose="020B0606020202030204" pitchFamily="34" charset="0"/>
            </a:endParaRPr>
          </a:p>
          <a:p>
            <a:r>
              <a:rPr lang="en-AU" sz="800" b="1" dirty="0">
                <a:solidFill>
                  <a:schemeClr val="tx1"/>
                </a:solidFill>
                <a:latin typeface="Arial Narrow" panose="020B0606020202030204" pitchFamily="34" charset="0"/>
              </a:rPr>
              <a:t>Discards: Any part of the catch which is returned to the sea, dead or alive</a:t>
            </a:r>
            <a:r>
              <a:rPr lang="en-AU" sz="800" b="1" baseline="30000" dirty="0">
                <a:solidFill>
                  <a:schemeClr val="tx1"/>
                </a:solidFill>
                <a:latin typeface="Arial Narrow" panose="020B0606020202030204" pitchFamily="34" charset="0"/>
              </a:rPr>
              <a:t>[1]</a:t>
            </a:r>
            <a:r>
              <a:rPr lang="en-AU" sz="800" b="1" dirty="0">
                <a:solidFill>
                  <a:schemeClr val="tx1"/>
                </a:solidFill>
                <a:latin typeface="Arial Narrow" panose="020B0606020202030204" pitchFamily="34" charset="0"/>
              </a:rPr>
              <a:t>.</a:t>
            </a:r>
            <a:endParaRPr lang="en-AU" sz="800" b="1" dirty="0">
              <a:solidFill>
                <a:srgbClr val="FF0000"/>
              </a:solidFill>
              <a:latin typeface="Arial Narrow" panose="020B0606020202030204" pitchFamily="34" charset="0"/>
            </a:endParaRPr>
          </a:p>
        </p:txBody>
      </p:sp>
      <p:cxnSp>
        <p:nvCxnSpPr>
          <p:cNvPr id="18" name="Straight Connector 17">
            <a:extLst>
              <a:ext uri="{FF2B5EF4-FFF2-40B4-BE49-F238E27FC236}">
                <a16:creationId xmlns:a16="http://schemas.microsoft.com/office/drawing/2014/main" id="{83453B8F-6590-4110-BE83-F092ECDC99FB}"/>
              </a:ext>
            </a:extLst>
          </p:cNvPr>
          <p:cNvCxnSpPr/>
          <p:nvPr/>
        </p:nvCxnSpPr>
        <p:spPr>
          <a:xfrm flipH="1">
            <a:off x="500236" y="1551484"/>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C336AD1E-149E-44FE-BAE7-57D3F16446AC}"/>
              </a:ext>
            </a:extLst>
          </p:cNvPr>
          <p:cNvSpPr/>
          <p:nvPr/>
        </p:nvSpPr>
        <p:spPr>
          <a:xfrm>
            <a:off x="429270" y="8385501"/>
            <a:ext cx="5968450" cy="461665"/>
          </a:xfrm>
          <a:prstGeom prst="rect">
            <a:avLst/>
          </a:prstGeom>
        </p:spPr>
        <p:txBody>
          <a:bodyPr wrap="square">
            <a:spAutoFit/>
          </a:bodyPr>
          <a:lstStyle/>
          <a:p>
            <a:r>
              <a:rPr lang="en-AU" sz="600" baseline="30000" dirty="0">
                <a:latin typeface="Arial Narrow" panose="020B0606020202030204" pitchFamily="34" charset="0"/>
              </a:rPr>
              <a:t>[1] </a:t>
            </a:r>
            <a:r>
              <a:rPr lang="en-AU" sz="600" dirty="0">
                <a:latin typeface="Arial Narrow" panose="020B0606020202030204" pitchFamily="34" charset="0"/>
              </a:rPr>
              <a:t>AFMA. (2019). Bycatch and Discarding. Australian Fisheries Management Authority. Accessed 14.06.2019 from: https://www.afma.gov.au/sustainability-environment/bycatch-discarding</a:t>
            </a:r>
          </a:p>
          <a:p>
            <a:r>
              <a:rPr lang="en-AU" sz="600" baseline="30000" dirty="0">
                <a:latin typeface="Arial Narrow" panose="020B0606020202030204" pitchFamily="34" charset="0"/>
              </a:rPr>
              <a:t>[2] </a:t>
            </a:r>
            <a:r>
              <a:rPr lang="en-AU" sz="600" dirty="0">
                <a:latin typeface="Arial Narrow" panose="020B0606020202030204" pitchFamily="34" charset="0"/>
              </a:rPr>
              <a:t>AFMA. (2019). E-monitoring requirements. Australian Fisheries Management Authority. Access 14.06.2019 from: https://www.afma.gov.au/fisheries-services/e-monitoring-requirements</a:t>
            </a:r>
          </a:p>
          <a:p>
            <a:r>
              <a:rPr lang="en-AU" sz="600" baseline="30000" dirty="0">
                <a:latin typeface="Arial Narrow" panose="020B0606020202030204" pitchFamily="34" charset="0"/>
              </a:rPr>
              <a:t>[3] </a:t>
            </a:r>
            <a:r>
              <a:rPr lang="en-AU" sz="600" dirty="0">
                <a:latin typeface="Arial Narrow" panose="020B0606020202030204" pitchFamily="34" charset="0"/>
              </a:rPr>
              <a:t>Hobday, A.J., Hartog, J.R., </a:t>
            </a:r>
            <a:r>
              <a:rPr lang="en-AU" sz="600" dirty="0" err="1">
                <a:latin typeface="Arial Narrow" panose="020B0606020202030204" pitchFamily="34" charset="0"/>
              </a:rPr>
              <a:t>Timmiss</a:t>
            </a:r>
            <a:r>
              <a:rPr lang="en-AU" sz="600" dirty="0">
                <a:latin typeface="Arial Narrow" panose="020B0606020202030204" pitchFamily="34" charset="0"/>
              </a:rPr>
              <a:t>, T. and Fielding, H. (2010). Dynamic spatial zoning to manage southern bluefin tuna </a:t>
            </a:r>
            <a:r>
              <a:rPr lang="en-AU" sz="600" i="1" dirty="0">
                <a:latin typeface="Arial Narrow" panose="020B0606020202030204" pitchFamily="34" charset="0"/>
              </a:rPr>
              <a:t>(</a:t>
            </a:r>
            <a:r>
              <a:rPr lang="en-AU" sz="600" i="1" dirty="0" err="1">
                <a:latin typeface="Arial Narrow" panose="020B0606020202030204" pitchFamily="34" charset="0"/>
              </a:rPr>
              <a:t>Thannus</a:t>
            </a:r>
            <a:r>
              <a:rPr lang="en-AU" sz="600" i="1" dirty="0">
                <a:latin typeface="Arial Narrow" panose="020B0606020202030204" pitchFamily="34" charset="0"/>
              </a:rPr>
              <a:t> </a:t>
            </a:r>
            <a:r>
              <a:rPr lang="en-AU" sz="600" i="1" dirty="0" err="1">
                <a:latin typeface="Arial Narrow" panose="020B0606020202030204" pitchFamily="34" charset="0"/>
              </a:rPr>
              <a:t>maccoyii</a:t>
            </a:r>
            <a:r>
              <a:rPr lang="en-AU" sz="600" i="1" dirty="0">
                <a:latin typeface="Arial Narrow" panose="020B0606020202030204" pitchFamily="34" charset="0"/>
              </a:rPr>
              <a:t>) </a:t>
            </a:r>
            <a:r>
              <a:rPr lang="en-AU" sz="600" dirty="0">
                <a:latin typeface="Arial Narrow" panose="020B0606020202030204" pitchFamily="34" charset="0"/>
              </a:rPr>
              <a:t>capture in a multi-species longline fishery. </a:t>
            </a:r>
            <a:r>
              <a:rPr lang="en-AU" sz="600" i="1" dirty="0">
                <a:latin typeface="Arial Narrow" panose="020B0606020202030204" pitchFamily="34" charset="0"/>
              </a:rPr>
              <a:t>Fisheries oceanography. 19:3, 243-253. DOI: 10.1111/j.1365-2419.2010.00540.x</a:t>
            </a:r>
          </a:p>
        </p:txBody>
      </p:sp>
      <p:sp>
        <p:nvSpPr>
          <p:cNvPr id="20" name="Rectangle 19">
            <a:extLst>
              <a:ext uri="{FF2B5EF4-FFF2-40B4-BE49-F238E27FC236}">
                <a16:creationId xmlns:a16="http://schemas.microsoft.com/office/drawing/2014/main" id="{C194669B-52DD-4342-AD9C-14EFC1D6B9AD}"/>
              </a:ext>
            </a:extLst>
          </p:cNvPr>
          <p:cNvSpPr/>
          <p:nvPr/>
        </p:nvSpPr>
        <p:spPr>
          <a:xfrm>
            <a:off x="433439" y="1558125"/>
            <a:ext cx="6091905" cy="1077218"/>
          </a:xfrm>
          <a:prstGeom prst="rect">
            <a:avLst/>
          </a:prstGeom>
          <a:noFill/>
        </p:spPr>
        <p:txBody>
          <a:bodyPr wrap="square">
            <a:spAutoFit/>
          </a:bodyPr>
          <a:lstStyle/>
          <a:p>
            <a:r>
              <a:rPr lang="en-AU" sz="1600" b="1" dirty="0">
                <a:latin typeface="Arial Narrow" panose="020B0606020202030204" pitchFamily="34" charset="0"/>
              </a:rPr>
              <a:t>Dynamic Spatial Zoning Fish Management</a:t>
            </a:r>
          </a:p>
          <a:p>
            <a:r>
              <a:rPr lang="en-US" sz="1200" dirty="0">
                <a:latin typeface="Arial Narrow" panose="020B0606020202030204" pitchFamily="34" charset="0"/>
                <a:sym typeface="Wingdings" panose="05000000000000000000" pitchFamily="2" charset="2"/>
              </a:rPr>
              <a:t>What is dynamic spatial zoning fish management? Let’s look at each word individually….</a:t>
            </a:r>
          </a:p>
          <a:p>
            <a:r>
              <a:rPr lang="en-US" sz="1200" b="1" dirty="0">
                <a:latin typeface="Arial Narrow" panose="020B0606020202030204" pitchFamily="34" charset="0"/>
                <a:sym typeface="Wingdings" panose="05000000000000000000" pitchFamily="2" charset="2"/>
              </a:rPr>
              <a:t>Dynamic </a:t>
            </a:r>
            <a:r>
              <a:rPr lang="en-US" sz="1200" dirty="0">
                <a:latin typeface="Arial Narrow" panose="020B0606020202030204" pitchFamily="34" charset="0"/>
                <a:sym typeface="Wingdings" panose="05000000000000000000" pitchFamily="2" charset="2"/>
              </a:rPr>
              <a:t>means constantly changing. </a:t>
            </a:r>
            <a:r>
              <a:rPr lang="en-US" sz="1200" b="1" dirty="0">
                <a:latin typeface="Arial Narrow" panose="020B0606020202030204" pitchFamily="34" charset="0"/>
                <a:sym typeface="Wingdings" panose="05000000000000000000" pitchFamily="2" charset="2"/>
              </a:rPr>
              <a:t>Spatial </a:t>
            </a:r>
            <a:r>
              <a:rPr lang="en-US" sz="1200" dirty="0">
                <a:latin typeface="Arial Narrow" panose="020B0606020202030204" pitchFamily="34" charset="0"/>
                <a:sym typeface="Wingdings" panose="05000000000000000000" pitchFamily="2" charset="2"/>
              </a:rPr>
              <a:t>means relating to or occupying space (e.g. location). </a:t>
            </a:r>
            <a:r>
              <a:rPr lang="en-US" sz="1200" b="1" dirty="0">
                <a:latin typeface="Arial Narrow" panose="020B0606020202030204" pitchFamily="34" charset="0"/>
                <a:sym typeface="Wingdings" panose="05000000000000000000" pitchFamily="2" charset="2"/>
              </a:rPr>
              <a:t>Zoning </a:t>
            </a:r>
            <a:r>
              <a:rPr lang="en-US" sz="1200" dirty="0">
                <a:latin typeface="Arial Narrow" panose="020B0606020202030204" pitchFamily="34" charset="0"/>
                <a:sym typeface="Wingdings" panose="05000000000000000000" pitchFamily="2" charset="2"/>
              </a:rPr>
              <a:t>outlines activities </a:t>
            </a:r>
            <a:r>
              <a:rPr lang="en-US" sz="1200" i="1" dirty="0">
                <a:latin typeface="Arial Narrow" panose="020B0606020202030204" pitchFamily="34" charset="0"/>
                <a:sym typeface="Wingdings" panose="05000000000000000000" pitchFamily="2" charset="2"/>
              </a:rPr>
              <a:t>not </a:t>
            </a:r>
            <a:r>
              <a:rPr lang="en-US" sz="1200" dirty="0">
                <a:latin typeface="Arial Narrow" panose="020B0606020202030204" pitchFamily="34" charset="0"/>
                <a:sym typeface="Wingdings" panose="05000000000000000000" pitchFamily="2" charset="2"/>
              </a:rPr>
              <a:t>allowed in an MPA. </a:t>
            </a:r>
            <a:r>
              <a:rPr lang="en-US" sz="1200" b="1" dirty="0">
                <a:latin typeface="Arial Narrow" panose="020B0606020202030204" pitchFamily="34" charset="0"/>
                <a:sym typeface="Wingdings" panose="05000000000000000000" pitchFamily="2" charset="2"/>
              </a:rPr>
              <a:t>Fish, </a:t>
            </a:r>
            <a:r>
              <a:rPr lang="en-US" sz="1200" dirty="0">
                <a:latin typeface="Arial Narrow" panose="020B0606020202030204" pitchFamily="34" charset="0"/>
                <a:sym typeface="Wingdings" panose="05000000000000000000" pitchFamily="2" charset="2"/>
              </a:rPr>
              <a:t>in this case, refers to protected species.</a:t>
            </a:r>
          </a:p>
          <a:p>
            <a:r>
              <a:rPr lang="en-US" sz="1200" b="1" dirty="0">
                <a:latin typeface="Arial Narrow" panose="020B0606020202030204" pitchFamily="34" charset="0"/>
                <a:sym typeface="Wingdings" panose="05000000000000000000" pitchFamily="2" charset="2"/>
              </a:rPr>
              <a:t>Management, </a:t>
            </a:r>
            <a:r>
              <a:rPr lang="en-US" sz="1200" dirty="0">
                <a:latin typeface="Arial Narrow" panose="020B0606020202030204" pitchFamily="34" charset="0"/>
                <a:sym typeface="Wingdings" panose="05000000000000000000" pitchFamily="2" charset="2"/>
              </a:rPr>
              <a:t>in this case, refers to ecosystem-based management (not single species management). </a:t>
            </a:r>
            <a:endParaRPr lang="en-US" sz="1200" dirty="0">
              <a:latin typeface="Arial Narrow" panose="020B0606020202030204" pitchFamily="34" charset="0"/>
            </a:endParaRPr>
          </a:p>
        </p:txBody>
      </p:sp>
      <p:sp>
        <p:nvSpPr>
          <p:cNvPr id="5" name="Rectangle 4">
            <a:extLst>
              <a:ext uri="{FF2B5EF4-FFF2-40B4-BE49-F238E27FC236}">
                <a16:creationId xmlns:a16="http://schemas.microsoft.com/office/drawing/2014/main" id="{F6F93F7F-E48A-4B9B-95E5-14A8F7AC0799}"/>
              </a:ext>
            </a:extLst>
          </p:cNvPr>
          <p:cNvSpPr/>
          <p:nvPr/>
        </p:nvSpPr>
        <p:spPr>
          <a:xfrm>
            <a:off x="517491" y="2660186"/>
            <a:ext cx="5846230" cy="30500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AU" sz="1200" b="1" dirty="0">
                <a:solidFill>
                  <a:schemeClr val="bg1"/>
                </a:solidFill>
                <a:latin typeface="Arial Narrow" panose="020B0606020202030204" pitchFamily="34" charset="0"/>
              </a:rPr>
              <a:t>Activity: Revise information on Pages 114, 115, 135 and 138</a:t>
            </a:r>
          </a:p>
        </p:txBody>
      </p:sp>
      <p:sp>
        <p:nvSpPr>
          <p:cNvPr id="21" name="Rectangle 20">
            <a:extLst>
              <a:ext uri="{FF2B5EF4-FFF2-40B4-BE49-F238E27FC236}">
                <a16:creationId xmlns:a16="http://schemas.microsoft.com/office/drawing/2014/main" id="{EB3E087E-1983-4EC4-BEA0-AF51AA3F0E2C}"/>
              </a:ext>
            </a:extLst>
          </p:cNvPr>
          <p:cNvSpPr/>
          <p:nvPr/>
        </p:nvSpPr>
        <p:spPr>
          <a:xfrm>
            <a:off x="430083" y="2977329"/>
            <a:ext cx="6091905" cy="2185214"/>
          </a:xfrm>
          <a:prstGeom prst="rect">
            <a:avLst/>
          </a:prstGeom>
          <a:noFill/>
        </p:spPr>
        <p:txBody>
          <a:bodyPr wrap="square">
            <a:spAutoFit/>
          </a:bodyPr>
          <a:lstStyle/>
          <a:p>
            <a:r>
              <a:rPr lang="en-US" sz="1600" b="1" dirty="0">
                <a:latin typeface="Arial Narrow" panose="020B0606020202030204" pitchFamily="34" charset="0"/>
                <a:sym typeface="Wingdings" panose="05000000000000000000" pitchFamily="2" charset="2"/>
              </a:rPr>
              <a:t>A dynamic tool to reduce bycatch</a:t>
            </a:r>
          </a:p>
          <a:p>
            <a:r>
              <a:rPr lang="en-US" sz="1200" dirty="0">
                <a:latin typeface="Arial Narrow" panose="020B0606020202030204" pitchFamily="34" charset="0"/>
                <a:sym typeface="Wingdings" panose="05000000000000000000" pitchFamily="2" charset="2"/>
              </a:rPr>
              <a:t>Sometimes non-target species are caught by accident, called </a:t>
            </a:r>
            <a:r>
              <a:rPr lang="en-US" sz="1200" b="1" dirty="0">
                <a:latin typeface="Arial Narrow" panose="020B0606020202030204" pitchFamily="34" charset="0"/>
                <a:sym typeface="Wingdings" panose="05000000000000000000" pitchFamily="2" charset="2"/>
              </a:rPr>
              <a:t>bycatch</a:t>
            </a:r>
            <a:r>
              <a:rPr lang="en-US" sz="1200" dirty="0">
                <a:latin typeface="Arial Narrow" panose="020B0606020202030204" pitchFamily="34" charset="0"/>
                <a:sym typeface="Wingdings" panose="05000000000000000000" pitchFamily="2" charset="2"/>
              </a:rPr>
              <a:t>. Managers try to reduce the amount of bycatch as much as possible. Particularly for protected species (e.g. turtles, dugongs). </a:t>
            </a:r>
          </a:p>
          <a:p>
            <a:r>
              <a:rPr lang="en-US" sz="1200" dirty="0">
                <a:latin typeface="Arial Narrow" panose="020B0606020202030204" pitchFamily="34" charset="0"/>
                <a:sym typeface="Wingdings" panose="05000000000000000000" pitchFamily="2" charset="2"/>
              </a:rPr>
              <a:t>A management strategy to reduce bycatch is to limit fishing access along the migratory pathways and hotspots of protected species. </a:t>
            </a:r>
            <a:r>
              <a:rPr lang="en-US" sz="1200" b="1" dirty="0">
                <a:latin typeface="Arial Narrow" panose="020B0606020202030204" pitchFamily="34" charset="0"/>
                <a:sym typeface="Wingdings" panose="05000000000000000000" pitchFamily="2" charset="2"/>
              </a:rPr>
              <a:t>Importantly, the migratory pathways and hotspots of protected species vary from season to season. </a:t>
            </a:r>
            <a:r>
              <a:rPr lang="en-US" sz="1200" dirty="0">
                <a:latin typeface="Arial Narrow" panose="020B0606020202030204" pitchFamily="34" charset="0"/>
                <a:sym typeface="Wingdings" panose="05000000000000000000" pitchFamily="2" charset="2"/>
              </a:rPr>
              <a:t>Therefore, zones (that prohibit activities in an area) must be</a:t>
            </a:r>
            <a:r>
              <a:rPr lang="en-US" sz="1200" i="1" dirty="0">
                <a:latin typeface="Arial Narrow" panose="020B0606020202030204" pitchFamily="34" charset="0"/>
                <a:sym typeface="Wingdings" panose="05000000000000000000" pitchFamily="2" charset="2"/>
              </a:rPr>
              <a:t> dynamic </a:t>
            </a:r>
            <a:r>
              <a:rPr lang="en-US" sz="1200" dirty="0">
                <a:latin typeface="Arial Narrow" panose="020B0606020202030204" pitchFamily="34" charset="0"/>
                <a:sym typeface="Wingdings" panose="05000000000000000000" pitchFamily="2" charset="2"/>
              </a:rPr>
              <a:t>(not </a:t>
            </a:r>
            <a:r>
              <a:rPr lang="en-US" sz="1200" i="1" dirty="0">
                <a:latin typeface="Arial Narrow" panose="020B0606020202030204" pitchFamily="34" charset="0"/>
                <a:sym typeface="Wingdings" panose="05000000000000000000" pitchFamily="2" charset="2"/>
              </a:rPr>
              <a:t>static</a:t>
            </a:r>
            <a:r>
              <a:rPr lang="en-US" sz="1200" dirty="0">
                <a:latin typeface="Arial Narrow" panose="020B0606020202030204" pitchFamily="34" charset="0"/>
                <a:sym typeface="Wingdings" panose="05000000000000000000" pitchFamily="2" charset="2"/>
              </a:rPr>
              <a:t>). Management use ‘habitat models’ to predict the whereabouts of a protected species (or species of interest) at any given time. Management then draw lines on a map (across a certain distance, and down to a certain depth) that tell fishers where they can and cannot fish. As the species move (predicted by the models and reported by the fishers), the boundaries of the zones move too. Surveillance systems (e.g. e-monitoring) monitor fishing activity and promote compliance to the rules</a:t>
            </a:r>
            <a:r>
              <a:rPr lang="en-US" sz="1200" baseline="30000" dirty="0">
                <a:latin typeface="Arial Narrow" panose="020B0606020202030204" pitchFamily="34" charset="0"/>
                <a:sym typeface="Wingdings" panose="05000000000000000000" pitchFamily="2" charset="2"/>
              </a:rPr>
              <a:t>[2]</a:t>
            </a:r>
            <a:r>
              <a:rPr lang="en-US" sz="1200" dirty="0">
                <a:latin typeface="Arial Narrow" panose="020B0606020202030204" pitchFamily="34" charset="0"/>
                <a:sym typeface="Wingdings" panose="05000000000000000000" pitchFamily="2" charset="2"/>
              </a:rPr>
              <a:t>. </a:t>
            </a:r>
            <a:endParaRPr lang="en-US" sz="1200" baseline="30000" dirty="0">
              <a:solidFill>
                <a:srgbClr val="FF0000"/>
              </a:solidFill>
              <a:latin typeface="Arial Narrow" panose="020B0606020202030204" pitchFamily="34" charset="0"/>
              <a:sym typeface="Wingdings" panose="05000000000000000000" pitchFamily="2" charset="2"/>
            </a:endParaRPr>
          </a:p>
        </p:txBody>
      </p:sp>
      <p:sp>
        <p:nvSpPr>
          <p:cNvPr id="23" name="Rectangle 22">
            <a:extLst>
              <a:ext uri="{FF2B5EF4-FFF2-40B4-BE49-F238E27FC236}">
                <a16:creationId xmlns:a16="http://schemas.microsoft.com/office/drawing/2014/main" id="{8470662E-379C-42E3-B99C-015A503ABF64}"/>
              </a:ext>
            </a:extLst>
          </p:cNvPr>
          <p:cNvSpPr/>
          <p:nvPr/>
        </p:nvSpPr>
        <p:spPr>
          <a:xfrm>
            <a:off x="504441" y="5195602"/>
            <a:ext cx="5859280" cy="3203146"/>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4" name="Rectangle 23">
            <a:extLst>
              <a:ext uri="{FF2B5EF4-FFF2-40B4-BE49-F238E27FC236}">
                <a16:creationId xmlns:a16="http://schemas.microsoft.com/office/drawing/2014/main" id="{AEC5B32D-83E9-4D7C-B3A4-3E9343B215FB}"/>
              </a:ext>
            </a:extLst>
          </p:cNvPr>
          <p:cNvSpPr/>
          <p:nvPr/>
        </p:nvSpPr>
        <p:spPr>
          <a:xfrm>
            <a:off x="564258" y="5940152"/>
            <a:ext cx="5746948" cy="2387949"/>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200" dirty="0">
              <a:solidFill>
                <a:schemeClr val="tx1">
                  <a:lumMod val="65000"/>
                  <a:lumOff val="35000"/>
                </a:schemeClr>
              </a:solidFill>
              <a:latin typeface="Comic Sans MS" panose="030F0702030302020204" pitchFamily="66" charset="0"/>
            </a:endParaRPr>
          </a:p>
          <a:p>
            <a:endParaRPr lang="en-AU" sz="1200" dirty="0">
              <a:solidFill>
                <a:schemeClr val="tx1">
                  <a:lumMod val="65000"/>
                  <a:lumOff val="35000"/>
                </a:schemeClr>
              </a:solidFill>
              <a:latin typeface="Comic Sans MS" panose="030F0702030302020204" pitchFamily="66" charset="0"/>
            </a:endParaRPr>
          </a:p>
        </p:txBody>
      </p:sp>
      <p:sp>
        <p:nvSpPr>
          <p:cNvPr id="25" name="TextBox 24">
            <a:extLst>
              <a:ext uri="{FF2B5EF4-FFF2-40B4-BE49-F238E27FC236}">
                <a16:creationId xmlns:a16="http://schemas.microsoft.com/office/drawing/2014/main" id="{FB9F1A18-745B-4BC4-98CF-7FF82C7873D8}"/>
              </a:ext>
            </a:extLst>
          </p:cNvPr>
          <p:cNvSpPr txBox="1"/>
          <p:nvPr/>
        </p:nvSpPr>
        <p:spPr>
          <a:xfrm>
            <a:off x="522969" y="5201100"/>
            <a:ext cx="5812061" cy="461665"/>
          </a:xfrm>
          <a:prstGeom prst="rect">
            <a:avLst/>
          </a:prstGeom>
          <a:noFill/>
        </p:spPr>
        <p:txBody>
          <a:bodyPr wrap="square" rtlCol="0">
            <a:spAutoFit/>
          </a:bodyPr>
          <a:lstStyle/>
          <a:p>
            <a:r>
              <a:rPr lang="en-AU" sz="1200" b="1" dirty="0">
                <a:latin typeface="Arial Narrow" panose="020B0606020202030204" pitchFamily="34" charset="0"/>
              </a:rPr>
              <a:t>Activity: </a:t>
            </a:r>
            <a:r>
              <a:rPr lang="en-US" sz="1200" b="1" dirty="0">
                <a:latin typeface="Arial Narrow" panose="020B0606020202030204" pitchFamily="34" charset="0"/>
              </a:rPr>
              <a:t>Describe dynamic spatial zoning fish management (including e-monitoring) as a fish management technique in terms of ecosystem-based management in relation to a case study.</a:t>
            </a:r>
            <a:endParaRPr lang="en-AU" sz="1200" b="1" dirty="0">
              <a:latin typeface="Arial Narrow" panose="020B0606020202030204" pitchFamily="34" charset="0"/>
            </a:endParaRPr>
          </a:p>
        </p:txBody>
      </p:sp>
      <p:sp>
        <p:nvSpPr>
          <p:cNvPr id="4" name="Rectangle 3">
            <a:extLst>
              <a:ext uri="{FF2B5EF4-FFF2-40B4-BE49-F238E27FC236}">
                <a16:creationId xmlns:a16="http://schemas.microsoft.com/office/drawing/2014/main" id="{BA97DA7D-1D01-4376-8ED2-5DAD73B612FE}"/>
              </a:ext>
            </a:extLst>
          </p:cNvPr>
          <p:cNvSpPr/>
          <p:nvPr/>
        </p:nvSpPr>
        <p:spPr>
          <a:xfrm>
            <a:off x="536543" y="5645319"/>
            <a:ext cx="5746948" cy="215444"/>
          </a:xfrm>
          <a:prstGeom prst="rect">
            <a:avLst/>
          </a:prstGeom>
        </p:spPr>
        <p:txBody>
          <a:bodyPr wrap="square">
            <a:spAutoFit/>
          </a:bodyPr>
          <a:lstStyle/>
          <a:p>
            <a:r>
              <a:rPr lang="en-US" sz="800" dirty="0">
                <a:latin typeface="Arial Narrow" panose="020B0606020202030204" pitchFamily="34" charset="0"/>
                <a:sym typeface="Wingdings" panose="05000000000000000000" pitchFamily="2" charset="2"/>
              </a:rPr>
              <a:t>Suggestions include </a:t>
            </a:r>
            <a:r>
              <a:rPr lang="en-US" sz="800" dirty="0" err="1">
                <a:latin typeface="Arial Narrow" panose="020B0606020202030204" pitchFamily="34" charset="0"/>
                <a:sym typeface="Wingdings" panose="05000000000000000000" pitchFamily="2" charset="2"/>
              </a:rPr>
              <a:t>TurtleWatch</a:t>
            </a:r>
            <a:r>
              <a:rPr lang="en-US" sz="800" dirty="0">
                <a:latin typeface="Arial Narrow" panose="020B0606020202030204" pitchFamily="34" charset="0"/>
                <a:sym typeface="Wingdings" panose="05000000000000000000" pitchFamily="2" charset="2"/>
              </a:rPr>
              <a:t> (NOAA Fisheries), </a:t>
            </a:r>
            <a:r>
              <a:rPr lang="en-US" sz="800" dirty="0" err="1">
                <a:latin typeface="Arial Narrow" panose="020B0606020202030204" pitchFamily="34" charset="0"/>
                <a:sym typeface="Wingdings" panose="05000000000000000000" pitchFamily="2" charset="2"/>
              </a:rPr>
              <a:t>eCatch</a:t>
            </a:r>
            <a:r>
              <a:rPr lang="en-US" sz="800" dirty="0">
                <a:latin typeface="Arial Narrow" panose="020B0606020202030204" pitchFamily="34" charset="0"/>
                <a:sym typeface="Wingdings" panose="05000000000000000000" pitchFamily="2" charset="2"/>
              </a:rPr>
              <a:t>, and the East Australian Longline Fishery avoiding Southern Bluefin Tuna as bycatch</a:t>
            </a:r>
            <a:r>
              <a:rPr lang="en-US" sz="800" baseline="30000" dirty="0">
                <a:latin typeface="Arial Narrow" panose="020B0606020202030204" pitchFamily="34" charset="0"/>
                <a:sym typeface="Wingdings" panose="05000000000000000000" pitchFamily="2" charset="2"/>
              </a:rPr>
              <a:t>[3]</a:t>
            </a:r>
            <a:r>
              <a:rPr lang="en-US" sz="800" dirty="0">
                <a:latin typeface="Arial Narrow" panose="020B0606020202030204" pitchFamily="34" charset="0"/>
                <a:sym typeface="Wingdings" panose="05000000000000000000" pitchFamily="2" charset="2"/>
              </a:rPr>
              <a:t>.</a:t>
            </a:r>
            <a:r>
              <a:rPr lang="en-US" sz="800" baseline="30000" dirty="0">
                <a:latin typeface="Arial Narrow" panose="020B0606020202030204" pitchFamily="34" charset="0"/>
                <a:sym typeface="Wingdings" panose="05000000000000000000" pitchFamily="2" charset="2"/>
              </a:rPr>
              <a:t> </a:t>
            </a:r>
            <a:endParaRPr lang="en-AU" sz="800" dirty="0"/>
          </a:p>
        </p:txBody>
      </p:sp>
      <p:sp>
        <p:nvSpPr>
          <p:cNvPr id="22" name="Oval 21">
            <a:extLst>
              <a:ext uri="{FF2B5EF4-FFF2-40B4-BE49-F238E27FC236}">
                <a16:creationId xmlns:a16="http://schemas.microsoft.com/office/drawing/2014/main" id="{BB7CDD8D-E0EF-43E7-884A-D7AEE0330DC9}"/>
              </a:ext>
            </a:extLst>
          </p:cNvPr>
          <p:cNvSpPr/>
          <p:nvPr/>
        </p:nvSpPr>
        <p:spPr>
          <a:xfrm>
            <a:off x="2852936" y="763058"/>
            <a:ext cx="176053" cy="15005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26" name="TextBox 25">
            <a:extLst>
              <a:ext uri="{FF2B5EF4-FFF2-40B4-BE49-F238E27FC236}">
                <a16:creationId xmlns:a16="http://schemas.microsoft.com/office/drawing/2014/main" id="{9AA144A5-EBBA-4AB9-A24B-2DCFAF308D24}"/>
              </a:ext>
            </a:extLst>
          </p:cNvPr>
          <p:cNvSpPr txBox="1"/>
          <p:nvPr/>
        </p:nvSpPr>
        <p:spPr>
          <a:xfrm>
            <a:off x="2769719" y="745253"/>
            <a:ext cx="388137" cy="184666"/>
          </a:xfrm>
          <a:prstGeom prst="rect">
            <a:avLst/>
          </a:prstGeom>
          <a:noFill/>
        </p:spPr>
        <p:txBody>
          <a:bodyPr wrap="square" rtlCol="0">
            <a:spAutoFit/>
          </a:bodyPr>
          <a:lstStyle/>
          <a:p>
            <a:r>
              <a:rPr lang="en-AU" sz="600" b="1" dirty="0">
                <a:solidFill>
                  <a:schemeClr val="bg1"/>
                </a:solidFill>
                <a:latin typeface="Arial Narrow" panose="020B0606020202030204" pitchFamily="34" charset="0"/>
              </a:rPr>
              <a:t>T153</a:t>
            </a:r>
          </a:p>
        </p:txBody>
      </p:sp>
      <p:sp>
        <p:nvSpPr>
          <p:cNvPr id="6" name="TextBox 5">
            <a:extLst>
              <a:ext uri="{FF2B5EF4-FFF2-40B4-BE49-F238E27FC236}">
                <a16:creationId xmlns:a16="http://schemas.microsoft.com/office/drawing/2014/main" id="{922646AC-F39B-4921-9E42-40C10F40132B}"/>
              </a:ext>
            </a:extLst>
          </p:cNvPr>
          <p:cNvSpPr txBox="1"/>
          <p:nvPr/>
        </p:nvSpPr>
        <p:spPr>
          <a:xfrm>
            <a:off x="622481" y="6042039"/>
            <a:ext cx="3194767" cy="276999"/>
          </a:xfrm>
          <a:prstGeom prst="rect">
            <a:avLst/>
          </a:prstGeom>
          <a:noFill/>
        </p:spPr>
        <p:txBody>
          <a:bodyPr wrap="square" rtlCol="0">
            <a:spAutoFit/>
          </a:bodyPr>
          <a:lstStyle/>
          <a:p>
            <a:r>
              <a:rPr lang="en-AU" sz="1200" dirty="0">
                <a:solidFill>
                  <a:schemeClr val="tx1">
                    <a:lumMod val="50000"/>
                    <a:lumOff val="50000"/>
                  </a:schemeClr>
                </a:solidFill>
                <a:latin typeface="Comic Sans MS" panose="030F0702030302020204" pitchFamily="66" charset="0"/>
              </a:rPr>
              <a:t>answers may vary</a:t>
            </a:r>
          </a:p>
        </p:txBody>
      </p:sp>
    </p:spTree>
    <p:extLst>
      <p:ext uri="{BB962C8B-B14F-4D97-AF65-F5344CB8AC3E}">
        <p14:creationId xmlns:p14="http://schemas.microsoft.com/office/powerpoint/2010/main" val="404775266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7"/>
          <p:cNvSpPr txBox="1"/>
          <p:nvPr/>
        </p:nvSpPr>
        <p:spPr>
          <a:xfrm>
            <a:off x="5486430" y="14613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
        <p:nvSpPr>
          <p:cNvPr id="3" name="TextBox 2"/>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12" name="TextBox 36"/>
          <p:cNvSpPr txBox="1"/>
          <p:nvPr/>
        </p:nvSpPr>
        <p:spPr>
          <a:xfrm>
            <a:off x="5898402" y="8802092"/>
            <a:ext cx="52124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100" dirty="0">
                <a:latin typeface="Arial Narrow" pitchFamily="34" charset="0"/>
              </a:rPr>
              <a:t>154</a:t>
            </a:r>
            <a:endParaRPr lang="en-AU" sz="1100" dirty="0">
              <a:latin typeface="Arial Narrow" pitchFamily="34" charset="0"/>
            </a:endParaRPr>
          </a:p>
        </p:txBody>
      </p:sp>
      <p:sp>
        <p:nvSpPr>
          <p:cNvPr id="57" name="TextBox 36"/>
          <p:cNvSpPr txBox="1"/>
          <p:nvPr/>
        </p:nvSpPr>
        <p:spPr>
          <a:xfrm>
            <a:off x="485197" y="8807590"/>
            <a:ext cx="219901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2019 	                                               </a:t>
            </a:r>
            <a:endParaRPr lang="en-AU" sz="1100" b="1" dirty="0">
              <a:latin typeface="Arial Narrow" pitchFamily="34" charset="0"/>
            </a:endParaRPr>
          </a:p>
        </p:txBody>
      </p:sp>
      <p:cxnSp>
        <p:nvCxnSpPr>
          <p:cNvPr id="19" name="Straight Connector 18"/>
          <p:cNvCxnSpPr/>
          <p:nvPr/>
        </p:nvCxnSpPr>
        <p:spPr>
          <a:xfrm flipH="1">
            <a:off x="504540" y="8814231"/>
            <a:ext cx="5907340" cy="422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9" name="TextBox 58">
            <a:extLst>
              <a:ext uri="{FF2B5EF4-FFF2-40B4-BE49-F238E27FC236}">
                <a16:creationId xmlns:a16="http://schemas.microsoft.com/office/drawing/2014/main" id="{B47AF8B6-8FB8-4F6E-8771-2ABC2CA0462D}"/>
              </a:ext>
            </a:extLst>
          </p:cNvPr>
          <p:cNvSpPr txBox="1"/>
          <p:nvPr/>
        </p:nvSpPr>
        <p:spPr>
          <a:xfrm>
            <a:off x="1374209" y="82118"/>
            <a:ext cx="4112222" cy="553998"/>
          </a:xfrm>
          <a:prstGeom prst="rect">
            <a:avLst/>
          </a:prstGeom>
          <a:noFill/>
        </p:spPr>
        <p:txBody>
          <a:bodyPr wrap="square" rtlCol="0">
            <a:spAutoFit/>
          </a:bodyPr>
          <a:lstStyle/>
          <a:p>
            <a:r>
              <a:rPr lang="en-US" b="1" dirty="0">
                <a:latin typeface="Arial Narrow" pitchFamily="34" charset="0"/>
              </a:rPr>
              <a:t>The </a:t>
            </a:r>
            <a:r>
              <a:rPr lang="en-US" b="1" dirty="0" err="1">
                <a:latin typeface="Arial Narrow" pitchFamily="34" charset="0"/>
              </a:rPr>
              <a:t>preCAUTIONary</a:t>
            </a:r>
            <a:r>
              <a:rPr lang="en-US" b="1" dirty="0">
                <a:latin typeface="Arial Narrow" pitchFamily="34" charset="0"/>
              </a:rPr>
              <a:t> Principle –</a:t>
            </a:r>
            <a:r>
              <a:rPr lang="en-US" sz="1200" b="1" dirty="0">
                <a:latin typeface="Arial Narrow" panose="020B0606020202030204" pitchFamily="34" charset="0"/>
              </a:rPr>
              <a:t> </a:t>
            </a:r>
            <a:r>
              <a:rPr lang="en-US" sz="1200" dirty="0">
                <a:latin typeface="Arial Narrow" panose="020B0606020202030204" pitchFamily="34" charset="0"/>
              </a:rPr>
              <a:t>Describe the use of the precautionary principle as applied to ecosystem management</a:t>
            </a:r>
            <a:endParaRPr lang="en-US" sz="1200" i="1" dirty="0">
              <a:latin typeface="Arial Narrow" pitchFamily="34" charset="0"/>
            </a:endParaRPr>
          </a:p>
        </p:txBody>
      </p:sp>
      <p:sp>
        <p:nvSpPr>
          <p:cNvPr id="60" name="TextBox 36">
            <a:extLst>
              <a:ext uri="{FF2B5EF4-FFF2-40B4-BE49-F238E27FC236}">
                <a16:creationId xmlns:a16="http://schemas.microsoft.com/office/drawing/2014/main" id="{6DC2C05C-35D8-49B4-804A-8B8A559A864A}"/>
              </a:ext>
            </a:extLst>
          </p:cNvPr>
          <p:cNvSpPr txBox="1"/>
          <p:nvPr/>
        </p:nvSpPr>
        <p:spPr>
          <a:xfrm>
            <a:off x="2308640" y="8802092"/>
            <a:ext cx="3734575"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Unit 4. Topic 2. Subject Matter: Australia’s Fisheries Management</a:t>
            </a:r>
            <a:endParaRPr lang="en-AU" sz="1100" b="1" dirty="0">
              <a:latin typeface="Arial Narrow" pitchFamily="34" charset="0"/>
            </a:endParaRPr>
          </a:p>
        </p:txBody>
      </p:sp>
      <p:sp>
        <p:nvSpPr>
          <p:cNvPr id="17" name="TextBox 16">
            <a:extLst>
              <a:ext uri="{FF2B5EF4-FFF2-40B4-BE49-F238E27FC236}">
                <a16:creationId xmlns:a16="http://schemas.microsoft.com/office/drawing/2014/main" id="{EF79B1A8-AC97-4449-84BA-7300F5F2C191}"/>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cxnSp>
        <p:nvCxnSpPr>
          <p:cNvPr id="11" name="Straight Connector 10">
            <a:extLst>
              <a:ext uri="{FF2B5EF4-FFF2-40B4-BE49-F238E27FC236}">
                <a16:creationId xmlns:a16="http://schemas.microsoft.com/office/drawing/2014/main" id="{C7F1AAE9-B32B-496F-BA3F-C86823AA0695}"/>
              </a:ext>
            </a:extLst>
          </p:cNvPr>
          <p:cNvCxnSpPr/>
          <p:nvPr/>
        </p:nvCxnSpPr>
        <p:spPr>
          <a:xfrm flipH="1">
            <a:off x="465754" y="975792"/>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82535EC0-EE87-494D-90F2-2DF23E7988F6}"/>
              </a:ext>
            </a:extLst>
          </p:cNvPr>
          <p:cNvSpPr txBox="1"/>
          <p:nvPr/>
        </p:nvSpPr>
        <p:spPr>
          <a:xfrm>
            <a:off x="367903" y="976122"/>
            <a:ext cx="6043977" cy="1077218"/>
          </a:xfrm>
          <a:prstGeom prst="rect">
            <a:avLst/>
          </a:prstGeom>
          <a:noFill/>
        </p:spPr>
        <p:txBody>
          <a:bodyPr wrap="square" rtlCol="0">
            <a:spAutoFit/>
          </a:bodyPr>
          <a:lstStyle/>
          <a:p>
            <a:r>
              <a:rPr lang="en-AU" sz="1600" b="1" dirty="0">
                <a:latin typeface="Arial Narrow" panose="020B0606020202030204" pitchFamily="34" charset="0"/>
              </a:rPr>
              <a:t>Principle decisions</a:t>
            </a:r>
          </a:p>
          <a:p>
            <a:r>
              <a:rPr lang="en-AU" sz="1200" dirty="0">
                <a:latin typeface="Arial Narrow" panose="020B0606020202030204" pitchFamily="34" charset="0"/>
              </a:rPr>
              <a:t>When management are busy making decisions, if they believe a decision has the potential to put the environment (or human health) at risk, but there’s not enough scientific data to know with confidence the outcome of their decision (and it will take too long to find out), but they still need to make a decision regardless, then the </a:t>
            </a:r>
            <a:r>
              <a:rPr lang="en-AU" sz="1200" b="1" dirty="0">
                <a:latin typeface="Arial Narrow" panose="020B0606020202030204" pitchFamily="34" charset="0"/>
              </a:rPr>
              <a:t>precautionary principle </a:t>
            </a:r>
            <a:r>
              <a:rPr lang="en-AU" sz="1200" dirty="0">
                <a:latin typeface="Arial Narrow" panose="020B0606020202030204" pitchFamily="34" charset="0"/>
              </a:rPr>
              <a:t>applies. </a:t>
            </a:r>
          </a:p>
        </p:txBody>
      </p:sp>
      <p:sp>
        <p:nvSpPr>
          <p:cNvPr id="14" name="Freeform 8">
            <a:extLst>
              <a:ext uri="{FF2B5EF4-FFF2-40B4-BE49-F238E27FC236}">
                <a16:creationId xmlns:a16="http://schemas.microsoft.com/office/drawing/2014/main" id="{83C69E58-C7E5-4F37-A6CC-7DEAFF57A33A}"/>
              </a:ext>
            </a:extLst>
          </p:cNvPr>
          <p:cNvSpPr/>
          <p:nvPr/>
        </p:nvSpPr>
        <p:spPr>
          <a:xfrm>
            <a:off x="645874" y="2444733"/>
            <a:ext cx="191506" cy="267608"/>
          </a:xfrm>
          <a:custGeom>
            <a:avLst/>
            <a:gdLst>
              <a:gd name="connsiteX0" fmla="*/ 148976 w 191506"/>
              <a:gd name="connsiteY0" fmla="*/ 312 h 267608"/>
              <a:gd name="connsiteX1" fmla="*/ 32018 w 191506"/>
              <a:gd name="connsiteY1" fmla="*/ 21577 h 267608"/>
              <a:gd name="connsiteX2" fmla="*/ 10752 w 191506"/>
              <a:gd name="connsiteY2" fmla="*/ 42842 h 267608"/>
              <a:gd name="connsiteX3" fmla="*/ 120 w 191506"/>
              <a:gd name="connsiteY3" fmla="*/ 85372 h 267608"/>
              <a:gd name="connsiteX4" fmla="*/ 21385 w 191506"/>
              <a:gd name="connsiteY4" fmla="*/ 170433 h 267608"/>
              <a:gd name="connsiteX5" fmla="*/ 32018 w 191506"/>
              <a:gd name="connsiteY5" fmla="*/ 202330 h 267608"/>
              <a:gd name="connsiteX6" fmla="*/ 53283 w 191506"/>
              <a:gd name="connsiteY6" fmla="*/ 223596 h 267608"/>
              <a:gd name="connsiteX7" fmla="*/ 63915 w 191506"/>
              <a:gd name="connsiteY7" fmla="*/ 255493 h 267608"/>
              <a:gd name="connsiteX8" fmla="*/ 127711 w 191506"/>
              <a:gd name="connsiteY8" fmla="*/ 244861 h 267608"/>
              <a:gd name="connsiteX9" fmla="*/ 170241 w 191506"/>
              <a:gd name="connsiteY9" fmla="*/ 181065 h 267608"/>
              <a:gd name="connsiteX10" fmla="*/ 191506 w 191506"/>
              <a:gd name="connsiteY10" fmla="*/ 117270 h 267608"/>
              <a:gd name="connsiteX11" fmla="*/ 159608 w 191506"/>
              <a:gd name="connsiteY11" fmla="*/ 53475 h 267608"/>
              <a:gd name="connsiteX12" fmla="*/ 106445 w 191506"/>
              <a:gd name="connsiteY12" fmla="*/ 10944 h 267608"/>
              <a:gd name="connsiteX13" fmla="*/ 148976 w 191506"/>
              <a:gd name="connsiteY13" fmla="*/ 312 h 267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1506" h="267608">
                <a:moveTo>
                  <a:pt x="148976" y="312"/>
                </a:moveTo>
                <a:cubicBezTo>
                  <a:pt x="136571" y="2084"/>
                  <a:pt x="57900" y="6048"/>
                  <a:pt x="32018" y="21577"/>
                </a:cubicBezTo>
                <a:cubicBezTo>
                  <a:pt x="23422" y="26735"/>
                  <a:pt x="17841" y="35754"/>
                  <a:pt x="10752" y="42842"/>
                </a:cubicBezTo>
                <a:cubicBezTo>
                  <a:pt x="7208" y="57019"/>
                  <a:pt x="-1094" y="70810"/>
                  <a:pt x="120" y="85372"/>
                </a:cubicBezTo>
                <a:cubicBezTo>
                  <a:pt x="2547" y="114497"/>
                  <a:pt x="13695" y="142237"/>
                  <a:pt x="21385" y="170433"/>
                </a:cubicBezTo>
                <a:cubicBezTo>
                  <a:pt x="24334" y="181246"/>
                  <a:pt x="26252" y="192720"/>
                  <a:pt x="32018" y="202330"/>
                </a:cubicBezTo>
                <a:cubicBezTo>
                  <a:pt x="37176" y="210926"/>
                  <a:pt x="46195" y="216507"/>
                  <a:pt x="53283" y="223596"/>
                </a:cubicBezTo>
                <a:cubicBezTo>
                  <a:pt x="56827" y="234228"/>
                  <a:pt x="55990" y="247568"/>
                  <a:pt x="63915" y="255493"/>
                </a:cubicBezTo>
                <a:cubicBezTo>
                  <a:pt x="90328" y="281906"/>
                  <a:pt x="106564" y="258959"/>
                  <a:pt x="127711" y="244861"/>
                </a:cubicBezTo>
                <a:cubicBezTo>
                  <a:pt x="141888" y="223596"/>
                  <a:pt x="162159" y="205311"/>
                  <a:pt x="170241" y="181065"/>
                </a:cubicBezTo>
                <a:lnTo>
                  <a:pt x="191506" y="117270"/>
                </a:lnTo>
                <a:cubicBezTo>
                  <a:pt x="182858" y="91327"/>
                  <a:pt x="180220" y="74087"/>
                  <a:pt x="159608" y="53475"/>
                </a:cubicBezTo>
                <a:cubicBezTo>
                  <a:pt x="144582" y="38449"/>
                  <a:pt x="116968" y="31989"/>
                  <a:pt x="106445" y="10944"/>
                </a:cubicBezTo>
                <a:cubicBezTo>
                  <a:pt x="103275" y="4604"/>
                  <a:pt x="161381" y="-1460"/>
                  <a:pt x="148976" y="312"/>
                </a:cubicBez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cxnSp>
        <p:nvCxnSpPr>
          <p:cNvPr id="18" name="Straight Connector 17">
            <a:extLst>
              <a:ext uri="{FF2B5EF4-FFF2-40B4-BE49-F238E27FC236}">
                <a16:creationId xmlns:a16="http://schemas.microsoft.com/office/drawing/2014/main" id="{ED363D5E-863D-4296-BA19-04CBD07CF6F0}"/>
              </a:ext>
            </a:extLst>
          </p:cNvPr>
          <p:cNvCxnSpPr>
            <a:stCxn id="14" idx="12"/>
          </p:cNvCxnSpPr>
          <p:nvPr/>
        </p:nvCxnSpPr>
        <p:spPr>
          <a:xfrm flipH="1">
            <a:off x="741627" y="2455677"/>
            <a:ext cx="10692" cy="59065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A3B99D2A-8317-4936-8B03-532D4DD6A132}"/>
              </a:ext>
            </a:extLst>
          </p:cNvPr>
          <p:cNvCxnSpPr/>
          <p:nvPr/>
        </p:nvCxnSpPr>
        <p:spPr>
          <a:xfrm flipV="1">
            <a:off x="645874" y="2761916"/>
            <a:ext cx="258673" cy="6839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4BAF3F8B-2C3E-4FE3-94B4-314D27758CFF}"/>
              </a:ext>
            </a:extLst>
          </p:cNvPr>
          <p:cNvCxnSpPr/>
          <p:nvPr/>
        </p:nvCxnSpPr>
        <p:spPr>
          <a:xfrm>
            <a:off x="752319" y="3041231"/>
            <a:ext cx="16292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0431244-9A5D-4148-B830-31F72A6A3B0F}"/>
              </a:ext>
            </a:extLst>
          </p:cNvPr>
          <p:cNvCxnSpPr/>
          <p:nvPr/>
        </p:nvCxnSpPr>
        <p:spPr>
          <a:xfrm>
            <a:off x="915239" y="3041231"/>
            <a:ext cx="0" cy="14912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E69DE2B3-E560-4519-B420-47E469D60A3E}"/>
              </a:ext>
            </a:extLst>
          </p:cNvPr>
          <p:cNvCxnSpPr/>
          <p:nvPr/>
        </p:nvCxnSpPr>
        <p:spPr>
          <a:xfrm>
            <a:off x="645874" y="2712341"/>
            <a:ext cx="0" cy="47801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953F6691-E4D0-47B1-84A0-D0B622C08BC6}"/>
              </a:ext>
            </a:extLst>
          </p:cNvPr>
          <p:cNvCxnSpPr/>
          <p:nvPr/>
        </p:nvCxnSpPr>
        <p:spPr>
          <a:xfrm>
            <a:off x="643224" y="3066310"/>
            <a:ext cx="25012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Oval Callout 33">
            <a:extLst>
              <a:ext uri="{FF2B5EF4-FFF2-40B4-BE49-F238E27FC236}">
                <a16:creationId xmlns:a16="http://schemas.microsoft.com/office/drawing/2014/main" id="{899EC5E8-3301-45CC-8DD3-8E0F9F6A44DE}"/>
              </a:ext>
            </a:extLst>
          </p:cNvPr>
          <p:cNvSpPr/>
          <p:nvPr/>
        </p:nvSpPr>
        <p:spPr>
          <a:xfrm>
            <a:off x="858757" y="2093709"/>
            <a:ext cx="830420" cy="529814"/>
          </a:xfrm>
          <a:prstGeom prst="wedgeEllipseCallout">
            <a:avLst>
              <a:gd name="adj1" fmla="val -48680"/>
              <a:gd name="adj2" fmla="val 44452"/>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6" name="TextBox 25">
            <a:extLst>
              <a:ext uri="{FF2B5EF4-FFF2-40B4-BE49-F238E27FC236}">
                <a16:creationId xmlns:a16="http://schemas.microsoft.com/office/drawing/2014/main" id="{750B41A8-F34B-4FEA-9872-3EBA0C7B7619}"/>
              </a:ext>
            </a:extLst>
          </p:cNvPr>
          <p:cNvSpPr txBox="1"/>
          <p:nvPr/>
        </p:nvSpPr>
        <p:spPr>
          <a:xfrm>
            <a:off x="856899" y="2131550"/>
            <a:ext cx="865329" cy="461665"/>
          </a:xfrm>
          <a:prstGeom prst="rect">
            <a:avLst/>
          </a:prstGeom>
          <a:noFill/>
        </p:spPr>
        <p:txBody>
          <a:bodyPr wrap="square" rtlCol="0">
            <a:spAutoFit/>
          </a:bodyPr>
          <a:lstStyle/>
          <a:p>
            <a:pPr algn="ctr"/>
            <a:r>
              <a:rPr lang="en-AU" sz="800" dirty="0">
                <a:latin typeface="Arial Narrow" panose="020B0606020202030204" pitchFamily="34" charset="0"/>
              </a:rPr>
              <a:t>Should we allow people to keep fishing there?</a:t>
            </a:r>
          </a:p>
        </p:txBody>
      </p:sp>
      <p:sp>
        <p:nvSpPr>
          <p:cNvPr id="27" name="Freeform 35">
            <a:extLst>
              <a:ext uri="{FF2B5EF4-FFF2-40B4-BE49-F238E27FC236}">
                <a16:creationId xmlns:a16="http://schemas.microsoft.com/office/drawing/2014/main" id="{15630EE9-81C6-4A27-8553-6DD4817164C6}"/>
              </a:ext>
            </a:extLst>
          </p:cNvPr>
          <p:cNvSpPr/>
          <p:nvPr/>
        </p:nvSpPr>
        <p:spPr>
          <a:xfrm>
            <a:off x="1741147" y="2386336"/>
            <a:ext cx="276447" cy="218197"/>
          </a:xfrm>
          <a:custGeom>
            <a:avLst/>
            <a:gdLst>
              <a:gd name="connsiteX0" fmla="*/ 0 w 276447"/>
              <a:gd name="connsiteY0" fmla="*/ 16179 h 218197"/>
              <a:gd name="connsiteX1" fmla="*/ 223284 w 276447"/>
              <a:gd name="connsiteY1" fmla="*/ 16179 h 218197"/>
              <a:gd name="connsiteX2" fmla="*/ 255182 w 276447"/>
              <a:gd name="connsiteY2" fmla="*/ 48076 h 218197"/>
              <a:gd name="connsiteX3" fmla="*/ 276447 w 276447"/>
              <a:gd name="connsiteY3" fmla="*/ 122504 h 218197"/>
              <a:gd name="connsiteX4" fmla="*/ 265814 w 276447"/>
              <a:gd name="connsiteY4" fmla="*/ 186300 h 218197"/>
              <a:gd name="connsiteX5" fmla="*/ 202019 w 276447"/>
              <a:gd name="connsiteY5" fmla="*/ 218197 h 218197"/>
              <a:gd name="connsiteX6" fmla="*/ 106326 w 276447"/>
              <a:gd name="connsiteY6" fmla="*/ 207565 h 218197"/>
              <a:gd name="connsiteX7" fmla="*/ 74428 w 276447"/>
              <a:gd name="connsiteY7" fmla="*/ 196932 h 218197"/>
              <a:gd name="connsiteX8" fmla="*/ 31898 w 276447"/>
              <a:gd name="connsiteY8" fmla="*/ 133137 h 218197"/>
              <a:gd name="connsiteX9" fmla="*/ 10633 w 276447"/>
              <a:gd name="connsiteY9" fmla="*/ 69341 h 218197"/>
              <a:gd name="connsiteX10" fmla="*/ 0 w 276447"/>
              <a:gd name="connsiteY10" fmla="*/ 16179 h 218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6447" h="218197">
                <a:moveTo>
                  <a:pt x="0" y="16179"/>
                </a:moveTo>
                <a:cubicBezTo>
                  <a:pt x="87299" y="-1281"/>
                  <a:pt x="102969" y="-9150"/>
                  <a:pt x="223284" y="16179"/>
                </a:cubicBezTo>
                <a:cubicBezTo>
                  <a:pt x="237998" y="19277"/>
                  <a:pt x="244549" y="37444"/>
                  <a:pt x="255182" y="48076"/>
                </a:cubicBezTo>
                <a:cubicBezTo>
                  <a:pt x="260195" y="63115"/>
                  <a:pt x="276447" y="109158"/>
                  <a:pt x="276447" y="122504"/>
                </a:cubicBezTo>
                <a:cubicBezTo>
                  <a:pt x="276447" y="144063"/>
                  <a:pt x="275455" y="167017"/>
                  <a:pt x="265814" y="186300"/>
                </a:cubicBezTo>
                <a:cubicBezTo>
                  <a:pt x="257569" y="202790"/>
                  <a:pt x="217116" y="213165"/>
                  <a:pt x="202019" y="218197"/>
                </a:cubicBezTo>
                <a:cubicBezTo>
                  <a:pt x="170121" y="214653"/>
                  <a:pt x="137983" y="212841"/>
                  <a:pt x="106326" y="207565"/>
                </a:cubicBezTo>
                <a:cubicBezTo>
                  <a:pt x="95271" y="205722"/>
                  <a:pt x="82353" y="204857"/>
                  <a:pt x="74428" y="196932"/>
                </a:cubicBezTo>
                <a:cubicBezTo>
                  <a:pt x="56356" y="178860"/>
                  <a:pt x="39980" y="157383"/>
                  <a:pt x="31898" y="133137"/>
                </a:cubicBezTo>
                <a:cubicBezTo>
                  <a:pt x="24810" y="111872"/>
                  <a:pt x="16070" y="91087"/>
                  <a:pt x="10633" y="69341"/>
                </a:cubicBezTo>
                <a:lnTo>
                  <a:pt x="0" y="16179"/>
                </a:ln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cxnSp>
        <p:nvCxnSpPr>
          <p:cNvPr id="28" name="Straight Connector 27">
            <a:extLst>
              <a:ext uri="{FF2B5EF4-FFF2-40B4-BE49-F238E27FC236}">
                <a16:creationId xmlns:a16="http://schemas.microsoft.com/office/drawing/2014/main" id="{6A2EAA96-6073-4F44-9B11-EAB7EE11862E}"/>
              </a:ext>
            </a:extLst>
          </p:cNvPr>
          <p:cNvCxnSpPr>
            <a:stCxn id="27" idx="6"/>
          </p:cNvCxnSpPr>
          <p:nvPr/>
        </p:nvCxnSpPr>
        <p:spPr>
          <a:xfrm flipH="1">
            <a:off x="1825632" y="2593901"/>
            <a:ext cx="21841" cy="44614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607006C9-C361-48A6-913A-A6C443E720E5}"/>
              </a:ext>
            </a:extLst>
          </p:cNvPr>
          <p:cNvCxnSpPr/>
          <p:nvPr/>
        </p:nvCxnSpPr>
        <p:spPr>
          <a:xfrm flipH="1" flipV="1">
            <a:off x="1579027" y="3053330"/>
            <a:ext cx="256705" cy="118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D235B8B3-1EA9-4746-B12A-BB4FEC05EE2D}"/>
              </a:ext>
            </a:extLst>
          </p:cNvPr>
          <p:cNvCxnSpPr/>
          <p:nvPr/>
        </p:nvCxnSpPr>
        <p:spPr>
          <a:xfrm>
            <a:off x="1596635" y="3053330"/>
            <a:ext cx="0" cy="14912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9582EDB0-D8D2-44DE-9A6A-C7D632FF5D1D}"/>
              </a:ext>
            </a:extLst>
          </p:cNvPr>
          <p:cNvCxnSpPr/>
          <p:nvPr/>
        </p:nvCxnSpPr>
        <p:spPr>
          <a:xfrm flipH="1">
            <a:off x="1886924" y="2695515"/>
            <a:ext cx="6504" cy="5069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C03592F7-FDE8-4416-8436-40CE6DE193C9}"/>
              </a:ext>
            </a:extLst>
          </p:cNvPr>
          <p:cNvCxnSpPr/>
          <p:nvPr/>
        </p:nvCxnSpPr>
        <p:spPr>
          <a:xfrm>
            <a:off x="1602334" y="3075345"/>
            <a:ext cx="29109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746E390E-ECB6-43B0-8BA5-A78ACAAF94FA}"/>
              </a:ext>
            </a:extLst>
          </p:cNvPr>
          <p:cNvCxnSpPr/>
          <p:nvPr/>
        </p:nvCxnSpPr>
        <p:spPr>
          <a:xfrm flipH="1" flipV="1">
            <a:off x="1665046" y="2691982"/>
            <a:ext cx="160586" cy="12498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40489D5A-AC4A-4F92-B1D3-E6F3F1CC0AB4}"/>
              </a:ext>
            </a:extLst>
          </p:cNvPr>
          <p:cNvCxnSpPr/>
          <p:nvPr/>
        </p:nvCxnSpPr>
        <p:spPr>
          <a:xfrm flipV="1">
            <a:off x="1671815" y="2508099"/>
            <a:ext cx="101259" cy="20078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5" name="Rectangle 34">
            <a:extLst>
              <a:ext uri="{FF2B5EF4-FFF2-40B4-BE49-F238E27FC236}">
                <a16:creationId xmlns:a16="http://schemas.microsoft.com/office/drawing/2014/main" id="{D9A037B2-22FC-4E53-A324-FF601E2039D2}"/>
              </a:ext>
            </a:extLst>
          </p:cNvPr>
          <p:cNvSpPr/>
          <p:nvPr/>
        </p:nvSpPr>
        <p:spPr>
          <a:xfrm>
            <a:off x="893349" y="2830881"/>
            <a:ext cx="756925" cy="118671"/>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cxnSp>
        <p:nvCxnSpPr>
          <p:cNvPr id="36" name="Straight Connector 35">
            <a:extLst>
              <a:ext uri="{FF2B5EF4-FFF2-40B4-BE49-F238E27FC236}">
                <a16:creationId xmlns:a16="http://schemas.microsoft.com/office/drawing/2014/main" id="{FD627654-20B7-4410-B225-203440D1E792}"/>
              </a:ext>
            </a:extLst>
          </p:cNvPr>
          <p:cNvCxnSpPr/>
          <p:nvPr/>
        </p:nvCxnSpPr>
        <p:spPr>
          <a:xfrm flipH="1">
            <a:off x="1020499" y="2925184"/>
            <a:ext cx="12075" cy="277267"/>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7816421E-7EF3-46B8-AEBA-FB87B2C6C6FA}"/>
              </a:ext>
            </a:extLst>
          </p:cNvPr>
          <p:cNvCxnSpPr/>
          <p:nvPr/>
        </p:nvCxnSpPr>
        <p:spPr>
          <a:xfrm>
            <a:off x="1496455" y="2893707"/>
            <a:ext cx="16314" cy="296333"/>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38" name="Oval Callout 73">
            <a:extLst>
              <a:ext uri="{FF2B5EF4-FFF2-40B4-BE49-F238E27FC236}">
                <a16:creationId xmlns:a16="http://schemas.microsoft.com/office/drawing/2014/main" id="{FF03F1B6-D4AB-42F3-8125-BEDA8BF116F2}"/>
              </a:ext>
            </a:extLst>
          </p:cNvPr>
          <p:cNvSpPr/>
          <p:nvPr/>
        </p:nvSpPr>
        <p:spPr>
          <a:xfrm>
            <a:off x="2063884" y="2312695"/>
            <a:ext cx="1296332" cy="707017"/>
          </a:xfrm>
          <a:prstGeom prst="wedgeEllipseCallout">
            <a:avLst>
              <a:gd name="adj1" fmla="val -50021"/>
              <a:gd name="adj2" fmla="val -26661"/>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9" name="TextBox 38">
            <a:extLst>
              <a:ext uri="{FF2B5EF4-FFF2-40B4-BE49-F238E27FC236}">
                <a16:creationId xmlns:a16="http://schemas.microsoft.com/office/drawing/2014/main" id="{0AE6FBA9-A5FF-4235-A739-097B26BD3916}"/>
              </a:ext>
            </a:extLst>
          </p:cNvPr>
          <p:cNvSpPr txBox="1"/>
          <p:nvPr/>
        </p:nvSpPr>
        <p:spPr>
          <a:xfrm>
            <a:off x="2099511" y="2396433"/>
            <a:ext cx="1212763" cy="584775"/>
          </a:xfrm>
          <a:prstGeom prst="rect">
            <a:avLst/>
          </a:prstGeom>
          <a:noFill/>
        </p:spPr>
        <p:txBody>
          <a:bodyPr wrap="square" rtlCol="0">
            <a:spAutoFit/>
          </a:bodyPr>
          <a:lstStyle/>
          <a:p>
            <a:pPr algn="ctr"/>
            <a:r>
              <a:rPr lang="en-AU" sz="800" dirty="0">
                <a:latin typeface="Arial Narrow" panose="020B0606020202030204" pitchFamily="34" charset="0"/>
              </a:rPr>
              <a:t>Is there enough scientific data to know with confidence the outcome of my decision? </a:t>
            </a:r>
          </a:p>
        </p:txBody>
      </p:sp>
      <p:sp>
        <p:nvSpPr>
          <p:cNvPr id="40" name="Right Arrow Callout 75">
            <a:extLst>
              <a:ext uri="{FF2B5EF4-FFF2-40B4-BE49-F238E27FC236}">
                <a16:creationId xmlns:a16="http://schemas.microsoft.com/office/drawing/2014/main" id="{0A6C4A50-E3F8-4FEE-8568-0945E6EC563A}"/>
              </a:ext>
            </a:extLst>
          </p:cNvPr>
          <p:cNvSpPr/>
          <p:nvPr/>
        </p:nvSpPr>
        <p:spPr>
          <a:xfrm>
            <a:off x="3365043" y="2526142"/>
            <a:ext cx="486567" cy="286783"/>
          </a:xfrm>
          <a:prstGeom prst="rightArrowCallout">
            <a:avLst>
              <a:gd name="adj1" fmla="val 0"/>
              <a:gd name="adj2" fmla="val 25000"/>
              <a:gd name="adj3" fmla="val 25000"/>
              <a:gd name="adj4" fmla="val 67162"/>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AU" sz="1000" dirty="0">
                <a:latin typeface="Arial Narrow" panose="020B0606020202030204" pitchFamily="34" charset="0"/>
              </a:rPr>
              <a:t>No</a:t>
            </a:r>
          </a:p>
        </p:txBody>
      </p:sp>
      <p:sp>
        <p:nvSpPr>
          <p:cNvPr id="41" name="Rectangle 40">
            <a:extLst>
              <a:ext uri="{FF2B5EF4-FFF2-40B4-BE49-F238E27FC236}">
                <a16:creationId xmlns:a16="http://schemas.microsoft.com/office/drawing/2014/main" id="{C9B8F7B2-1275-47F5-A9B9-7CE993EB1359}"/>
              </a:ext>
            </a:extLst>
          </p:cNvPr>
          <p:cNvSpPr/>
          <p:nvPr/>
        </p:nvSpPr>
        <p:spPr>
          <a:xfrm>
            <a:off x="3872399" y="2126568"/>
            <a:ext cx="2525884" cy="1422413"/>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200" dirty="0">
              <a:latin typeface="Arial Narrow" panose="020B0606020202030204" pitchFamily="34" charset="0"/>
            </a:endParaRPr>
          </a:p>
          <a:p>
            <a:endParaRPr lang="en-AU" sz="1200" dirty="0">
              <a:latin typeface="Arial Narrow" panose="020B0606020202030204" pitchFamily="34" charset="0"/>
            </a:endParaRPr>
          </a:p>
          <a:p>
            <a:pPr marL="171450" indent="-171450">
              <a:buFont typeface="Wingdings" panose="05000000000000000000" pitchFamily="2" charset="2"/>
              <a:buChar char="q"/>
            </a:pPr>
            <a:r>
              <a:rPr lang="en-AU" sz="1200" dirty="0">
                <a:solidFill>
                  <a:schemeClr val="tx1"/>
                </a:solidFill>
                <a:latin typeface="Arial Narrow" panose="020B0606020202030204" pitchFamily="34" charset="0"/>
              </a:rPr>
              <a:t>Say</a:t>
            </a:r>
            <a:r>
              <a:rPr lang="en-AU" sz="1200" b="1" dirty="0">
                <a:solidFill>
                  <a:schemeClr val="tx1"/>
                </a:solidFill>
                <a:latin typeface="Arial Narrow" panose="020B0606020202030204" pitchFamily="34" charset="0"/>
              </a:rPr>
              <a:t> No </a:t>
            </a:r>
            <a:r>
              <a:rPr lang="en-AU" sz="1000" b="1" dirty="0">
                <a:solidFill>
                  <a:schemeClr val="tx1"/>
                </a:solidFill>
                <a:latin typeface="Arial Narrow" panose="020B0606020202030204" pitchFamily="34" charset="0"/>
              </a:rPr>
              <a:t> </a:t>
            </a:r>
          </a:p>
          <a:p>
            <a:r>
              <a:rPr lang="en-AU" sz="800" dirty="0">
                <a:solidFill>
                  <a:schemeClr val="tx1"/>
                </a:solidFill>
                <a:latin typeface="Arial Narrow" panose="020B0606020202030204" pitchFamily="34" charset="0"/>
              </a:rPr>
              <a:t>(Your reason? When scientific data does not permit a complete evaluation of the risk, recourse to the principle may, for example, be used to decline the application)</a:t>
            </a:r>
          </a:p>
          <a:p>
            <a:pPr marL="171450" indent="-171450">
              <a:buFont typeface="Wingdings" panose="05000000000000000000" pitchFamily="2" charset="2"/>
              <a:buChar char="q"/>
            </a:pPr>
            <a:r>
              <a:rPr lang="en-AU" sz="1200" dirty="0">
                <a:solidFill>
                  <a:schemeClr val="tx1"/>
                </a:solidFill>
                <a:latin typeface="Arial Narrow" panose="020B0606020202030204" pitchFamily="34" charset="0"/>
              </a:rPr>
              <a:t> Say </a:t>
            </a:r>
            <a:r>
              <a:rPr lang="en-AU" sz="1200" b="1" dirty="0">
                <a:solidFill>
                  <a:schemeClr val="tx1"/>
                </a:solidFill>
                <a:latin typeface="Arial Narrow" panose="020B0606020202030204" pitchFamily="34" charset="0"/>
              </a:rPr>
              <a:t>Yes</a:t>
            </a:r>
            <a:r>
              <a:rPr lang="en-AU" sz="1200" dirty="0">
                <a:solidFill>
                  <a:schemeClr val="tx1"/>
                </a:solidFill>
                <a:latin typeface="Arial Narrow" panose="020B0606020202030204" pitchFamily="34" charset="0"/>
              </a:rPr>
              <a:t>, </a:t>
            </a:r>
            <a:r>
              <a:rPr lang="en-AU" sz="800" dirty="0">
                <a:solidFill>
                  <a:schemeClr val="tx1"/>
                </a:solidFill>
                <a:latin typeface="Arial Narrow" panose="020B0606020202030204" pitchFamily="34" charset="0"/>
              </a:rPr>
              <a:t>but modify or </a:t>
            </a:r>
            <a:r>
              <a:rPr lang="en-AU" sz="1200" dirty="0">
                <a:solidFill>
                  <a:schemeClr val="tx1"/>
                </a:solidFill>
                <a:latin typeface="Arial Narrow" panose="020B0606020202030204" pitchFamily="34" charset="0"/>
              </a:rPr>
              <a:t>safeguard</a:t>
            </a:r>
            <a:r>
              <a:rPr lang="en-AU" sz="800" dirty="0">
                <a:solidFill>
                  <a:schemeClr val="tx1"/>
                </a:solidFill>
                <a:latin typeface="Arial Narrow" panose="020B0606020202030204" pitchFamily="34" charset="0"/>
              </a:rPr>
              <a:t> the activity</a:t>
            </a:r>
          </a:p>
          <a:p>
            <a:pPr marL="171450" indent="-171450">
              <a:buFont typeface="Wingdings" panose="05000000000000000000" pitchFamily="2" charset="2"/>
              <a:buChar char="q"/>
            </a:pPr>
            <a:r>
              <a:rPr lang="en-AU" sz="1200" dirty="0">
                <a:solidFill>
                  <a:schemeClr val="tx1"/>
                </a:solidFill>
                <a:latin typeface="Arial Narrow" panose="020B0606020202030204" pitchFamily="34" charset="0"/>
              </a:rPr>
              <a:t>Suggest alternative/s </a:t>
            </a:r>
          </a:p>
          <a:p>
            <a:endParaRPr lang="en-AU" sz="1200" dirty="0">
              <a:solidFill>
                <a:schemeClr val="tx1"/>
              </a:solidFill>
              <a:latin typeface="Arial Narrow" panose="020B0606020202030204" pitchFamily="34" charset="0"/>
            </a:endParaRPr>
          </a:p>
        </p:txBody>
      </p:sp>
      <p:sp>
        <p:nvSpPr>
          <p:cNvPr id="42" name="TextBox 41">
            <a:extLst>
              <a:ext uri="{FF2B5EF4-FFF2-40B4-BE49-F238E27FC236}">
                <a16:creationId xmlns:a16="http://schemas.microsoft.com/office/drawing/2014/main" id="{0E74B6AF-90EE-4451-A2D5-DE69CBD0D0E6}"/>
              </a:ext>
            </a:extLst>
          </p:cNvPr>
          <p:cNvSpPr txBox="1"/>
          <p:nvPr/>
        </p:nvSpPr>
        <p:spPr>
          <a:xfrm>
            <a:off x="3966301" y="2199022"/>
            <a:ext cx="2329536" cy="274697"/>
          </a:xfrm>
          <a:prstGeom prst="rect">
            <a:avLst/>
          </a:prstGeom>
          <a:solidFill>
            <a:schemeClr val="tx1"/>
          </a:solidFill>
        </p:spPr>
        <p:txBody>
          <a:bodyPr wrap="square" rtlCol="0">
            <a:spAutoFit/>
          </a:bodyPr>
          <a:lstStyle/>
          <a:p>
            <a:pPr algn="ctr"/>
            <a:r>
              <a:rPr lang="en-AU" sz="1200" dirty="0">
                <a:solidFill>
                  <a:schemeClr val="bg1"/>
                </a:solidFill>
                <a:latin typeface="Arial Narrow" panose="020B0606020202030204" pitchFamily="34" charset="0"/>
              </a:rPr>
              <a:t>Precautionary Principle applies</a:t>
            </a:r>
          </a:p>
        </p:txBody>
      </p:sp>
      <p:sp>
        <p:nvSpPr>
          <p:cNvPr id="43" name="Right Arrow Callout 79">
            <a:extLst>
              <a:ext uri="{FF2B5EF4-FFF2-40B4-BE49-F238E27FC236}">
                <a16:creationId xmlns:a16="http://schemas.microsoft.com/office/drawing/2014/main" id="{6DCA19EA-AEF9-4716-A74D-FF3E30E1FA2F}"/>
              </a:ext>
            </a:extLst>
          </p:cNvPr>
          <p:cNvSpPr/>
          <p:nvPr/>
        </p:nvSpPr>
        <p:spPr>
          <a:xfrm rot="5400000">
            <a:off x="2531993" y="3089846"/>
            <a:ext cx="412852" cy="286783"/>
          </a:xfrm>
          <a:prstGeom prst="rightArrowCallout">
            <a:avLst>
              <a:gd name="adj1" fmla="val 1"/>
              <a:gd name="adj2" fmla="val 25000"/>
              <a:gd name="adj3" fmla="val 25000"/>
              <a:gd name="adj4" fmla="val 67162"/>
            </a:avLst>
          </a:prstGeom>
        </p:spPr>
        <p:style>
          <a:lnRef idx="2">
            <a:schemeClr val="dk1">
              <a:shade val="50000"/>
            </a:schemeClr>
          </a:lnRef>
          <a:fillRef idx="1">
            <a:schemeClr val="dk1"/>
          </a:fillRef>
          <a:effectRef idx="0">
            <a:schemeClr val="dk1"/>
          </a:effectRef>
          <a:fontRef idx="minor">
            <a:schemeClr val="lt1"/>
          </a:fontRef>
        </p:style>
        <p:txBody>
          <a:bodyPr vert="vert270" rtlCol="0" anchor="ctr"/>
          <a:lstStyle/>
          <a:p>
            <a:pPr algn="ctr"/>
            <a:r>
              <a:rPr lang="en-AU" sz="1000" dirty="0">
                <a:latin typeface="Arial Narrow" panose="020B0606020202030204" pitchFamily="34" charset="0"/>
              </a:rPr>
              <a:t>Yes</a:t>
            </a:r>
          </a:p>
        </p:txBody>
      </p:sp>
      <p:sp>
        <p:nvSpPr>
          <p:cNvPr id="44" name="TextBox 43">
            <a:extLst>
              <a:ext uri="{FF2B5EF4-FFF2-40B4-BE49-F238E27FC236}">
                <a16:creationId xmlns:a16="http://schemas.microsoft.com/office/drawing/2014/main" id="{724CADE0-63A2-4FC1-ADE7-2F1AEEEECFE6}"/>
              </a:ext>
            </a:extLst>
          </p:cNvPr>
          <p:cNvSpPr txBox="1"/>
          <p:nvPr/>
        </p:nvSpPr>
        <p:spPr>
          <a:xfrm>
            <a:off x="914319" y="3170505"/>
            <a:ext cx="1501453" cy="338554"/>
          </a:xfrm>
          <a:prstGeom prst="rect">
            <a:avLst/>
          </a:prstGeom>
          <a:noFill/>
        </p:spPr>
        <p:txBody>
          <a:bodyPr wrap="square" rtlCol="0">
            <a:spAutoFit/>
          </a:bodyPr>
          <a:lstStyle/>
          <a:p>
            <a:pPr algn="ctr"/>
            <a:r>
              <a:rPr lang="en-AU" sz="800" dirty="0">
                <a:latin typeface="Arial Narrow" panose="020B0606020202030204" pitchFamily="34" charset="0"/>
              </a:rPr>
              <a:t>Conduct a standard risk assessment and make a decision</a:t>
            </a:r>
          </a:p>
        </p:txBody>
      </p:sp>
      <p:cxnSp>
        <p:nvCxnSpPr>
          <p:cNvPr id="45" name="Straight Connector 44">
            <a:extLst>
              <a:ext uri="{FF2B5EF4-FFF2-40B4-BE49-F238E27FC236}">
                <a16:creationId xmlns:a16="http://schemas.microsoft.com/office/drawing/2014/main" id="{D8288DD7-9C35-417E-A691-FA715778F358}"/>
              </a:ext>
            </a:extLst>
          </p:cNvPr>
          <p:cNvCxnSpPr/>
          <p:nvPr/>
        </p:nvCxnSpPr>
        <p:spPr>
          <a:xfrm>
            <a:off x="776034" y="3476364"/>
            <a:ext cx="309636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68A43D22-857D-42EC-88BF-44B826F45A93}"/>
              </a:ext>
            </a:extLst>
          </p:cNvPr>
          <p:cNvCxnSpPr/>
          <p:nvPr/>
        </p:nvCxnSpPr>
        <p:spPr>
          <a:xfrm flipV="1">
            <a:off x="776034" y="3089872"/>
            <a:ext cx="0" cy="38649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779F5FCB-E377-4602-9B52-B4E2F3104507}"/>
              </a:ext>
            </a:extLst>
          </p:cNvPr>
          <p:cNvCxnSpPr/>
          <p:nvPr/>
        </p:nvCxnSpPr>
        <p:spPr>
          <a:xfrm flipH="1">
            <a:off x="529504" y="4616573"/>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8" name="Rectangle 47">
            <a:extLst>
              <a:ext uri="{FF2B5EF4-FFF2-40B4-BE49-F238E27FC236}">
                <a16:creationId xmlns:a16="http://schemas.microsoft.com/office/drawing/2014/main" id="{7921CA71-9CE1-4E8B-9D02-AE0F6F4452BE}"/>
              </a:ext>
            </a:extLst>
          </p:cNvPr>
          <p:cNvSpPr/>
          <p:nvPr/>
        </p:nvSpPr>
        <p:spPr>
          <a:xfrm>
            <a:off x="546553" y="3606462"/>
            <a:ext cx="5851730" cy="955696"/>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200" b="1" dirty="0">
                <a:solidFill>
                  <a:schemeClr val="tx1"/>
                </a:solidFill>
                <a:latin typeface="Arial Narrow" panose="020B0606020202030204" pitchFamily="34" charset="0"/>
              </a:rPr>
              <a:t>Q. When does the precautionary principle apply? Ans. </a:t>
            </a:r>
          </a:p>
        </p:txBody>
      </p:sp>
      <p:sp>
        <p:nvSpPr>
          <p:cNvPr id="49" name="Rectangle 48">
            <a:extLst>
              <a:ext uri="{FF2B5EF4-FFF2-40B4-BE49-F238E27FC236}">
                <a16:creationId xmlns:a16="http://schemas.microsoft.com/office/drawing/2014/main" id="{F6263C1E-038C-4EBE-97F5-DF85482F6F47}"/>
              </a:ext>
            </a:extLst>
          </p:cNvPr>
          <p:cNvSpPr/>
          <p:nvPr/>
        </p:nvSpPr>
        <p:spPr>
          <a:xfrm>
            <a:off x="611204" y="3846535"/>
            <a:ext cx="5721070" cy="669988"/>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200" dirty="0">
                <a:solidFill>
                  <a:schemeClr val="bg1">
                    <a:lumMod val="50000"/>
                  </a:schemeClr>
                </a:solidFill>
                <a:latin typeface="Comic Sans MS" panose="030F0702030302020204" pitchFamily="66" charset="0"/>
              </a:rPr>
              <a:t>When decision-makers believe a decision has the potential to put the environment (or human health) at risk, but there is</a:t>
            </a:r>
            <a:r>
              <a:rPr lang="en-AU" sz="1200" i="1" dirty="0">
                <a:solidFill>
                  <a:schemeClr val="bg1">
                    <a:lumMod val="50000"/>
                  </a:schemeClr>
                </a:solidFill>
                <a:latin typeface="Comic Sans MS" panose="030F0702030302020204" pitchFamily="66" charset="0"/>
              </a:rPr>
              <a:t> not </a:t>
            </a:r>
            <a:r>
              <a:rPr lang="en-AU" sz="1200" dirty="0">
                <a:solidFill>
                  <a:schemeClr val="bg1">
                    <a:lumMod val="50000"/>
                  </a:schemeClr>
                </a:solidFill>
                <a:latin typeface="Comic Sans MS" panose="030F0702030302020204" pitchFamily="66" charset="0"/>
              </a:rPr>
              <a:t>enough scientific data to know with confidence the outcome of their decision. </a:t>
            </a:r>
          </a:p>
        </p:txBody>
      </p:sp>
      <p:sp>
        <p:nvSpPr>
          <p:cNvPr id="50" name="TextBox 49">
            <a:extLst>
              <a:ext uri="{FF2B5EF4-FFF2-40B4-BE49-F238E27FC236}">
                <a16:creationId xmlns:a16="http://schemas.microsoft.com/office/drawing/2014/main" id="{DB90F7EC-6E02-4284-9B0A-142DA3D985FF}"/>
              </a:ext>
            </a:extLst>
          </p:cNvPr>
          <p:cNvSpPr txBox="1"/>
          <p:nvPr/>
        </p:nvSpPr>
        <p:spPr>
          <a:xfrm rot="20794594">
            <a:off x="1720245" y="2149008"/>
            <a:ext cx="385050" cy="215444"/>
          </a:xfrm>
          <a:prstGeom prst="rect">
            <a:avLst/>
          </a:prstGeom>
          <a:noFill/>
        </p:spPr>
        <p:txBody>
          <a:bodyPr wrap="square" rtlCol="0">
            <a:spAutoFit/>
          </a:bodyPr>
          <a:lstStyle/>
          <a:p>
            <a:r>
              <a:rPr lang="en-AU" sz="800" dirty="0">
                <a:latin typeface="Arial Narrow" panose="020B0606020202030204" pitchFamily="34" charset="0"/>
              </a:rPr>
              <a:t>Yes?</a:t>
            </a:r>
          </a:p>
        </p:txBody>
      </p:sp>
      <p:sp>
        <p:nvSpPr>
          <p:cNvPr id="51" name="TextBox 50">
            <a:extLst>
              <a:ext uri="{FF2B5EF4-FFF2-40B4-BE49-F238E27FC236}">
                <a16:creationId xmlns:a16="http://schemas.microsoft.com/office/drawing/2014/main" id="{321AB3E6-2906-448B-BA10-19B703B97D77}"/>
              </a:ext>
            </a:extLst>
          </p:cNvPr>
          <p:cNvSpPr txBox="1"/>
          <p:nvPr/>
        </p:nvSpPr>
        <p:spPr>
          <a:xfrm rot="1790473">
            <a:off x="1870646" y="2087492"/>
            <a:ext cx="385050" cy="215444"/>
          </a:xfrm>
          <a:prstGeom prst="rect">
            <a:avLst/>
          </a:prstGeom>
          <a:noFill/>
        </p:spPr>
        <p:txBody>
          <a:bodyPr wrap="square" rtlCol="0">
            <a:spAutoFit/>
          </a:bodyPr>
          <a:lstStyle/>
          <a:p>
            <a:r>
              <a:rPr lang="en-AU" sz="800" dirty="0">
                <a:latin typeface="Arial Narrow" panose="020B0606020202030204" pitchFamily="34" charset="0"/>
              </a:rPr>
              <a:t>No?</a:t>
            </a:r>
          </a:p>
        </p:txBody>
      </p:sp>
      <p:sp>
        <p:nvSpPr>
          <p:cNvPr id="52" name="Rectangle 51">
            <a:extLst>
              <a:ext uri="{FF2B5EF4-FFF2-40B4-BE49-F238E27FC236}">
                <a16:creationId xmlns:a16="http://schemas.microsoft.com/office/drawing/2014/main" id="{E5E7642C-D505-4DAD-8BC2-0156F78667CC}"/>
              </a:ext>
            </a:extLst>
          </p:cNvPr>
          <p:cNvSpPr/>
          <p:nvPr/>
        </p:nvSpPr>
        <p:spPr>
          <a:xfrm>
            <a:off x="465753" y="4623278"/>
            <a:ext cx="5953895" cy="1815882"/>
          </a:xfrm>
          <a:prstGeom prst="rect">
            <a:avLst/>
          </a:prstGeom>
          <a:noFill/>
        </p:spPr>
        <p:txBody>
          <a:bodyPr wrap="square">
            <a:spAutoFit/>
          </a:bodyPr>
          <a:lstStyle/>
          <a:p>
            <a:r>
              <a:rPr lang="en-US" sz="1600" b="1" dirty="0">
                <a:latin typeface="Arial Narrow" panose="020B0606020202030204" pitchFamily="34" charset="0"/>
                <a:sym typeface="Wingdings" panose="05000000000000000000" pitchFamily="2" charset="2"/>
              </a:rPr>
              <a:t>Exercising CAUTION</a:t>
            </a:r>
          </a:p>
          <a:p>
            <a:r>
              <a:rPr lang="en-US" sz="1200" dirty="0">
                <a:latin typeface="Arial Narrow" panose="020B0606020202030204" pitchFamily="34" charset="0"/>
                <a:sym typeface="Wingdings" panose="05000000000000000000" pitchFamily="2" charset="2"/>
              </a:rPr>
              <a:t>Fisheries managers constantly make management decisions.  These decisions require careful consideration before implementation, as the wrong decisions may have negative consequences or impacts on the environment putting many species, including humans, at risk. The potential danger arises when there is insufficient scientific data known about an area, population or species, to support, with a high degree of confidence, the outcomes of their proposed management decisions.  To avoid any negative outcomes, the Precautionary Principle is applied.  Examples of precautionary measures which have been implemented in fisheries management include </a:t>
            </a:r>
            <a:r>
              <a:rPr lang="en-US" sz="1200" b="1" dirty="0">
                <a:latin typeface="Arial Narrow" panose="020B0606020202030204" pitchFamily="34" charset="0"/>
                <a:sym typeface="Wingdings" panose="05000000000000000000" pitchFamily="2" charset="2"/>
              </a:rPr>
              <a:t>bycatch reduction devices, size and bag limits, marine protected areas, closures, licensing, gear restrictions</a:t>
            </a:r>
            <a:r>
              <a:rPr lang="en-US" sz="1200" dirty="0">
                <a:latin typeface="Arial Narrow" panose="020B0606020202030204" pitchFamily="34" charset="0"/>
                <a:sym typeface="Wingdings" panose="05000000000000000000" pitchFamily="2" charset="2"/>
              </a:rPr>
              <a:t> and </a:t>
            </a:r>
            <a:r>
              <a:rPr lang="en-US" sz="1200" b="1" dirty="0">
                <a:latin typeface="Arial Narrow" panose="020B0606020202030204" pitchFamily="34" charset="0"/>
                <a:sym typeface="Wingdings" panose="05000000000000000000" pitchFamily="2" charset="2"/>
              </a:rPr>
              <a:t>protected species.</a:t>
            </a:r>
            <a:endParaRPr lang="en-US" sz="1200" b="1" baseline="30000" dirty="0">
              <a:solidFill>
                <a:srgbClr val="FF0000"/>
              </a:solidFill>
              <a:latin typeface="Arial Narrow" panose="020B0606020202030204" pitchFamily="34" charset="0"/>
              <a:sym typeface="Wingdings" panose="05000000000000000000" pitchFamily="2" charset="2"/>
            </a:endParaRPr>
          </a:p>
        </p:txBody>
      </p:sp>
      <p:sp>
        <p:nvSpPr>
          <p:cNvPr id="54" name="Rectangle 53">
            <a:extLst>
              <a:ext uri="{FF2B5EF4-FFF2-40B4-BE49-F238E27FC236}">
                <a16:creationId xmlns:a16="http://schemas.microsoft.com/office/drawing/2014/main" id="{D38E7DCA-E394-47C2-8F12-0E76B0B80142}"/>
              </a:ext>
            </a:extLst>
          </p:cNvPr>
          <p:cNvSpPr/>
          <p:nvPr/>
        </p:nvSpPr>
        <p:spPr>
          <a:xfrm>
            <a:off x="516987" y="6454451"/>
            <a:ext cx="5881641" cy="2294012"/>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200" b="1" dirty="0">
                <a:solidFill>
                  <a:schemeClr val="tx1"/>
                </a:solidFill>
                <a:latin typeface="Arial Narrow" panose="020B0606020202030204" pitchFamily="34" charset="0"/>
              </a:rPr>
              <a:t>Activity: Below is a list of questions. Assume the answer to each question is ‘Yes’, but there is not enough scientific data to know with confidence the outcome of that decision. Name a precautionary measure that could modify or safeguard the activity (</a:t>
            </a:r>
            <a:r>
              <a:rPr lang="en-AU" sz="1200" b="1" i="1" dirty="0">
                <a:solidFill>
                  <a:schemeClr val="tx1"/>
                </a:solidFill>
                <a:latin typeface="Arial Narrow" panose="020B0606020202030204" pitchFamily="34" charset="0"/>
              </a:rPr>
              <a:t>hint</a:t>
            </a:r>
            <a:r>
              <a:rPr lang="en-AU" sz="1200" b="1" dirty="0">
                <a:solidFill>
                  <a:schemeClr val="tx1"/>
                </a:solidFill>
                <a:latin typeface="Arial Narrow" panose="020B0606020202030204" pitchFamily="34" charset="0"/>
              </a:rPr>
              <a:t>: suggestions above). </a:t>
            </a:r>
          </a:p>
        </p:txBody>
      </p:sp>
      <p:sp>
        <p:nvSpPr>
          <p:cNvPr id="55" name="Rectangle 54">
            <a:extLst>
              <a:ext uri="{FF2B5EF4-FFF2-40B4-BE49-F238E27FC236}">
                <a16:creationId xmlns:a16="http://schemas.microsoft.com/office/drawing/2014/main" id="{5F9A11F7-5AE2-4E44-8DC6-12975639AA91}"/>
              </a:ext>
            </a:extLst>
          </p:cNvPr>
          <p:cNvSpPr/>
          <p:nvPr/>
        </p:nvSpPr>
        <p:spPr>
          <a:xfrm>
            <a:off x="3608326" y="7378412"/>
            <a:ext cx="2732319" cy="423225"/>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AU" sz="1200" dirty="0">
              <a:solidFill>
                <a:schemeClr val="bg1">
                  <a:lumMod val="50000"/>
                </a:schemeClr>
              </a:solidFill>
              <a:latin typeface="Comic Sans MS" panose="030F0702030302020204" pitchFamily="66" charset="0"/>
            </a:endParaRPr>
          </a:p>
        </p:txBody>
      </p:sp>
      <p:sp>
        <p:nvSpPr>
          <p:cNvPr id="2" name="TextBox 1">
            <a:extLst>
              <a:ext uri="{FF2B5EF4-FFF2-40B4-BE49-F238E27FC236}">
                <a16:creationId xmlns:a16="http://schemas.microsoft.com/office/drawing/2014/main" id="{486F563C-143A-4F11-ADF1-1901EF122EB6}"/>
              </a:ext>
            </a:extLst>
          </p:cNvPr>
          <p:cNvSpPr txBox="1"/>
          <p:nvPr/>
        </p:nvSpPr>
        <p:spPr>
          <a:xfrm>
            <a:off x="568276" y="7397255"/>
            <a:ext cx="2414964" cy="430887"/>
          </a:xfrm>
          <a:prstGeom prst="rect">
            <a:avLst/>
          </a:prstGeom>
          <a:noFill/>
        </p:spPr>
        <p:txBody>
          <a:bodyPr wrap="square" rtlCol="0">
            <a:spAutoFit/>
          </a:bodyPr>
          <a:lstStyle/>
          <a:p>
            <a:r>
              <a:rPr lang="en-AU" sz="1050" b="1" dirty="0">
                <a:latin typeface="Arial Narrow" panose="020B0606020202030204" pitchFamily="34" charset="0"/>
              </a:rPr>
              <a:t>Q1. Can people keep fishing where turtles are being caught as bycatch?  </a:t>
            </a:r>
          </a:p>
        </p:txBody>
      </p:sp>
      <p:sp>
        <p:nvSpPr>
          <p:cNvPr id="56" name="TextBox 55">
            <a:extLst>
              <a:ext uri="{FF2B5EF4-FFF2-40B4-BE49-F238E27FC236}">
                <a16:creationId xmlns:a16="http://schemas.microsoft.com/office/drawing/2014/main" id="{1D49D524-58DF-4EA0-9649-ECCC5C0971CA}"/>
              </a:ext>
            </a:extLst>
          </p:cNvPr>
          <p:cNvSpPr txBox="1"/>
          <p:nvPr/>
        </p:nvSpPr>
        <p:spPr>
          <a:xfrm>
            <a:off x="3688881" y="7344574"/>
            <a:ext cx="2209521" cy="461665"/>
          </a:xfrm>
          <a:prstGeom prst="rect">
            <a:avLst/>
          </a:prstGeom>
          <a:noFill/>
        </p:spPr>
        <p:txBody>
          <a:bodyPr wrap="square" rtlCol="0">
            <a:spAutoFit/>
          </a:bodyPr>
          <a:lstStyle/>
          <a:p>
            <a:r>
              <a:rPr lang="en-AU" sz="1200" dirty="0">
                <a:solidFill>
                  <a:schemeClr val="tx1">
                    <a:lumMod val="65000"/>
                    <a:lumOff val="35000"/>
                  </a:schemeClr>
                </a:solidFill>
                <a:latin typeface="Comic Sans MS" panose="030F0702030302020204" pitchFamily="66" charset="0"/>
              </a:rPr>
              <a:t>they use a </a:t>
            </a:r>
            <a:br>
              <a:rPr lang="en-AU" sz="1200" dirty="0">
                <a:solidFill>
                  <a:schemeClr val="tx1">
                    <a:lumMod val="65000"/>
                    <a:lumOff val="35000"/>
                  </a:schemeClr>
                </a:solidFill>
                <a:latin typeface="Comic Sans MS" panose="030F0702030302020204" pitchFamily="66" charset="0"/>
              </a:rPr>
            </a:br>
            <a:r>
              <a:rPr lang="en-AU" sz="1200" u="sng" dirty="0">
                <a:solidFill>
                  <a:schemeClr val="tx1">
                    <a:lumMod val="65000"/>
                    <a:lumOff val="35000"/>
                  </a:schemeClr>
                </a:solidFill>
                <a:latin typeface="Comic Sans MS" panose="030F0702030302020204" pitchFamily="66" charset="0"/>
              </a:rPr>
              <a:t>bycatch reduction device</a:t>
            </a:r>
          </a:p>
        </p:txBody>
      </p:sp>
      <p:sp>
        <p:nvSpPr>
          <p:cNvPr id="58" name="Rectangle 57">
            <a:extLst>
              <a:ext uri="{FF2B5EF4-FFF2-40B4-BE49-F238E27FC236}">
                <a16:creationId xmlns:a16="http://schemas.microsoft.com/office/drawing/2014/main" id="{5474960F-2FBA-4F1A-AABB-EE6262B4D9FB}"/>
              </a:ext>
            </a:extLst>
          </p:cNvPr>
          <p:cNvSpPr/>
          <p:nvPr/>
        </p:nvSpPr>
        <p:spPr>
          <a:xfrm>
            <a:off x="3612073" y="7831666"/>
            <a:ext cx="2732320" cy="423225"/>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AU" sz="1200" dirty="0">
              <a:solidFill>
                <a:schemeClr val="bg1">
                  <a:lumMod val="50000"/>
                </a:schemeClr>
              </a:solidFill>
              <a:latin typeface="Comic Sans MS" panose="030F0702030302020204" pitchFamily="66" charset="0"/>
            </a:endParaRPr>
          </a:p>
        </p:txBody>
      </p:sp>
      <p:sp>
        <p:nvSpPr>
          <p:cNvPr id="61" name="TextBox 60">
            <a:extLst>
              <a:ext uri="{FF2B5EF4-FFF2-40B4-BE49-F238E27FC236}">
                <a16:creationId xmlns:a16="http://schemas.microsoft.com/office/drawing/2014/main" id="{1D4ADB66-E8E9-421F-916D-7B2D89E54787}"/>
              </a:ext>
            </a:extLst>
          </p:cNvPr>
          <p:cNvSpPr txBox="1"/>
          <p:nvPr/>
        </p:nvSpPr>
        <p:spPr>
          <a:xfrm>
            <a:off x="571428" y="7850517"/>
            <a:ext cx="2320237" cy="430887"/>
          </a:xfrm>
          <a:prstGeom prst="rect">
            <a:avLst/>
          </a:prstGeom>
          <a:noFill/>
        </p:spPr>
        <p:txBody>
          <a:bodyPr wrap="square" rtlCol="0">
            <a:spAutoFit/>
          </a:bodyPr>
          <a:lstStyle/>
          <a:p>
            <a:r>
              <a:rPr lang="en-AU" sz="1050" b="1" dirty="0">
                <a:latin typeface="Arial Narrow" panose="020B0606020202030204" pitchFamily="34" charset="0"/>
              </a:rPr>
              <a:t>Q2. Can people keep fishing </a:t>
            </a:r>
            <a:r>
              <a:rPr lang="en-AU" sz="1050" b="1" i="1" dirty="0">
                <a:latin typeface="Arial Narrow" panose="020B0606020202030204" pitchFamily="34" charset="0"/>
              </a:rPr>
              <a:t>WHEN</a:t>
            </a:r>
            <a:r>
              <a:rPr lang="en-AU" sz="1050" b="1" dirty="0">
                <a:latin typeface="Arial Narrow" panose="020B0606020202030204" pitchFamily="34" charset="0"/>
              </a:rPr>
              <a:t> coral reef fin fish aggregate to spawn?  </a:t>
            </a:r>
          </a:p>
        </p:txBody>
      </p:sp>
      <p:sp>
        <p:nvSpPr>
          <p:cNvPr id="62" name="TextBox 61">
            <a:extLst>
              <a:ext uri="{FF2B5EF4-FFF2-40B4-BE49-F238E27FC236}">
                <a16:creationId xmlns:a16="http://schemas.microsoft.com/office/drawing/2014/main" id="{9234F6E6-5874-450F-8AD1-67B30931A355}"/>
              </a:ext>
            </a:extLst>
          </p:cNvPr>
          <p:cNvSpPr txBox="1"/>
          <p:nvPr/>
        </p:nvSpPr>
        <p:spPr>
          <a:xfrm>
            <a:off x="3735357" y="7892430"/>
            <a:ext cx="2553547" cy="276999"/>
          </a:xfrm>
          <a:prstGeom prst="rect">
            <a:avLst/>
          </a:prstGeom>
          <a:noFill/>
        </p:spPr>
        <p:txBody>
          <a:bodyPr wrap="square" rtlCol="0">
            <a:spAutoFit/>
          </a:bodyPr>
          <a:lstStyle/>
          <a:p>
            <a:r>
              <a:rPr lang="en-AU" sz="1200" dirty="0">
                <a:solidFill>
                  <a:schemeClr val="tx1">
                    <a:lumMod val="65000"/>
                    <a:lumOff val="35000"/>
                  </a:schemeClr>
                </a:solidFill>
                <a:latin typeface="Comic Sans MS" panose="030F0702030302020204" pitchFamily="66" charset="0"/>
              </a:rPr>
              <a:t>there are </a:t>
            </a:r>
            <a:r>
              <a:rPr lang="en-AU" sz="1200" u="sng" dirty="0">
                <a:solidFill>
                  <a:schemeClr val="tx1">
                    <a:lumMod val="65000"/>
                    <a:lumOff val="35000"/>
                  </a:schemeClr>
                </a:solidFill>
                <a:latin typeface="Comic Sans MS" panose="030F0702030302020204" pitchFamily="66" charset="0"/>
              </a:rPr>
              <a:t>closures</a:t>
            </a:r>
          </a:p>
        </p:txBody>
      </p:sp>
      <p:sp>
        <p:nvSpPr>
          <p:cNvPr id="63" name="Rectangle 62">
            <a:extLst>
              <a:ext uri="{FF2B5EF4-FFF2-40B4-BE49-F238E27FC236}">
                <a16:creationId xmlns:a16="http://schemas.microsoft.com/office/drawing/2014/main" id="{27E70D8F-056A-49FA-AC01-4E92C87CEBE7}"/>
              </a:ext>
            </a:extLst>
          </p:cNvPr>
          <p:cNvSpPr/>
          <p:nvPr/>
        </p:nvSpPr>
        <p:spPr>
          <a:xfrm>
            <a:off x="3608326" y="8289630"/>
            <a:ext cx="2732320" cy="423225"/>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AU" sz="1200" dirty="0">
              <a:solidFill>
                <a:schemeClr val="bg1">
                  <a:lumMod val="50000"/>
                </a:schemeClr>
              </a:solidFill>
              <a:latin typeface="Comic Sans MS" panose="030F0702030302020204" pitchFamily="66" charset="0"/>
            </a:endParaRPr>
          </a:p>
        </p:txBody>
      </p:sp>
      <p:sp>
        <p:nvSpPr>
          <p:cNvPr id="64" name="TextBox 63">
            <a:extLst>
              <a:ext uri="{FF2B5EF4-FFF2-40B4-BE49-F238E27FC236}">
                <a16:creationId xmlns:a16="http://schemas.microsoft.com/office/drawing/2014/main" id="{2F7F16BE-323B-440E-AB45-8A1C4CA4D682}"/>
              </a:ext>
            </a:extLst>
          </p:cNvPr>
          <p:cNvSpPr txBox="1"/>
          <p:nvPr/>
        </p:nvSpPr>
        <p:spPr>
          <a:xfrm>
            <a:off x="571427" y="8317576"/>
            <a:ext cx="2320237" cy="430887"/>
          </a:xfrm>
          <a:prstGeom prst="rect">
            <a:avLst/>
          </a:prstGeom>
          <a:noFill/>
        </p:spPr>
        <p:txBody>
          <a:bodyPr wrap="square" rtlCol="0">
            <a:spAutoFit/>
          </a:bodyPr>
          <a:lstStyle/>
          <a:p>
            <a:r>
              <a:rPr lang="en-AU" sz="1050" b="1" dirty="0">
                <a:latin typeface="Arial Narrow" panose="020B0606020202030204" pitchFamily="34" charset="0"/>
              </a:rPr>
              <a:t>Q3. Can people keep collecting oysters from the rocky shore?  </a:t>
            </a:r>
          </a:p>
        </p:txBody>
      </p:sp>
      <p:sp>
        <p:nvSpPr>
          <p:cNvPr id="65" name="TextBox 64">
            <a:extLst>
              <a:ext uri="{FF2B5EF4-FFF2-40B4-BE49-F238E27FC236}">
                <a16:creationId xmlns:a16="http://schemas.microsoft.com/office/drawing/2014/main" id="{8F31AE8B-C5AB-43B5-AD8C-57D7D62145AE}"/>
              </a:ext>
            </a:extLst>
          </p:cNvPr>
          <p:cNvSpPr txBox="1"/>
          <p:nvPr/>
        </p:nvSpPr>
        <p:spPr>
          <a:xfrm>
            <a:off x="3735358" y="8357598"/>
            <a:ext cx="2163044" cy="276999"/>
          </a:xfrm>
          <a:prstGeom prst="rect">
            <a:avLst/>
          </a:prstGeom>
          <a:noFill/>
        </p:spPr>
        <p:txBody>
          <a:bodyPr wrap="square" rtlCol="0">
            <a:spAutoFit/>
          </a:bodyPr>
          <a:lstStyle/>
          <a:p>
            <a:r>
              <a:rPr lang="en-AU" sz="1200" dirty="0">
                <a:solidFill>
                  <a:schemeClr val="tx1">
                    <a:lumMod val="65000"/>
                    <a:lumOff val="35000"/>
                  </a:schemeClr>
                </a:solidFill>
                <a:latin typeface="Comic Sans MS" panose="030F0702030302020204" pitchFamily="66" charset="0"/>
              </a:rPr>
              <a:t>they have </a:t>
            </a:r>
            <a:r>
              <a:rPr lang="en-AU" sz="1200" u="sng" dirty="0">
                <a:solidFill>
                  <a:schemeClr val="tx1">
                    <a:lumMod val="65000"/>
                    <a:lumOff val="35000"/>
                  </a:schemeClr>
                </a:solidFill>
                <a:latin typeface="Comic Sans MS" panose="030F0702030302020204" pitchFamily="66" charset="0"/>
              </a:rPr>
              <a:t>bag limits</a:t>
            </a:r>
          </a:p>
        </p:txBody>
      </p:sp>
      <p:sp>
        <p:nvSpPr>
          <p:cNvPr id="4" name="TextBox 3">
            <a:extLst>
              <a:ext uri="{FF2B5EF4-FFF2-40B4-BE49-F238E27FC236}">
                <a16:creationId xmlns:a16="http://schemas.microsoft.com/office/drawing/2014/main" id="{D448B6BB-445E-4FA1-9AA0-41AA1A6ADA38}"/>
              </a:ext>
            </a:extLst>
          </p:cNvPr>
          <p:cNvSpPr txBox="1"/>
          <p:nvPr/>
        </p:nvSpPr>
        <p:spPr>
          <a:xfrm>
            <a:off x="674270" y="7089679"/>
            <a:ext cx="2052453" cy="338554"/>
          </a:xfrm>
          <a:prstGeom prst="rect">
            <a:avLst/>
          </a:prstGeom>
          <a:noFill/>
        </p:spPr>
        <p:txBody>
          <a:bodyPr wrap="square" rtlCol="0">
            <a:spAutoFit/>
          </a:bodyPr>
          <a:lstStyle/>
          <a:p>
            <a:pPr algn="ctr"/>
            <a:r>
              <a:rPr lang="en-AU" sz="1600" b="1" dirty="0">
                <a:latin typeface="Arial Narrow" panose="020B0606020202030204" pitchFamily="34" charset="0"/>
              </a:rPr>
              <a:t>Question</a:t>
            </a:r>
          </a:p>
        </p:txBody>
      </p:sp>
      <p:sp>
        <p:nvSpPr>
          <p:cNvPr id="67" name="TextBox 66">
            <a:extLst>
              <a:ext uri="{FF2B5EF4-FFF2-40B4-BE49-F238E27FC236}">
                <a16:creationId xmlns:a16="http://schemas.microsoft.com/office/drawing/2014/main" id="{189F9722-BC14-48CB-AC6C-D34AF1B07A30}"/>
              </a:ext>
            </a:extLst>
          </p:cNvPr>
          <p:cNvSpPr txBox="1"/>
          <p:nvPr/>
        </p:nvSpPr>
        <p:spPr>
          <a:xfrm>
            <a:off x="4013537" y="7088084"/>
            <a:ext cx="2593952" cy="338554"/>
          </a:xfrm>
          <a:prstGeom prst="rect">
            <a:avLst/>
          </a:prstGeom>
          <a:noFill/>
        </p:spPr>
        <p:txBody>
          <a:bodyPr wrap="square" rtlCol="0">
            <a:spAutoFit/>
          </a:bodyPr>
          <a:lstStyle/>
          <a:p>
            <a:r>
              <a:rPr lang="en-AU" sz="1600" b="1" dirty="0">
                <a:latin typeface="Arial Narrow" panose="020B0606020202030204" pitchFamily="34" charset="0"/>
              </a:rPr>
              <a:t>Precautionary Measure</a:t>
            </a:r>
          </a:p>
        </p:txBody>
      </p:sp>
      <p:sp>
        <p:nvSpPr>
          <p:cNvPr id="5" name="TextBox 4">
            <a:extLst>
              <a:ext uri="{FF2B5EF4-FFF2-40B4-BE49-F238E27FC236}">
                <a16:creationId xmlns:a16="http://schemas.microsoft.com/office/drawing/2014/main" id="{956AAD0B-D95D-450C-8302-1035A07843F1}"/>
              </a:ext>
            </a:extLst>
          </p:cNvPr>
          <p:cNvSpPr txBox="1"/>
          <p:nvPr/>
        </p:nvSpPr>
        <p:spPr>
          <a:xfrm>
            <a:off x="3034529" y="7403701"/>
            <a:ext cx="905184" cy="415498"/>
          </a:xfrm>
          <a:prstGeom prst="rect">
            <a:avLst/>
          </a:prstGeom>
          <a:noFill/>
        </p:spPr>
        <p:txBody>
          <a:bodyPr wrap="square" rtlCol="0">
            <a:spAutoFit/>
          </a:bodyPr>
          <a:lstStyle/>
          <a:p>
            <a:r>
              <a:rPr lang="en-AU" sz="1050" b="1" dirty="0">
                <a:latin typeface="Arial Narrow" panose="020B0606020202030204" pitchFamily="34" charset="0"/>
              </a:rPr>
              <a:t>Ans. </a:t>
            </a:r>
            <a:r>
              <a:rPr lang="en-AU" sz="1050" dirty="0">
                <a:latin typeface="Arial Narrow" panose="020B0606020202030204" pitchFamily="34" charset="0"/>
              </a:rPr>
              <a:t>Yes, </a:t>
            </a:r>
            <a:br>
              <a:rPr lang="en-AU" sz="1050" dirty="0">
                <a:latin typeface="Arial Narrow" panose="020B0606020202030204" pitchFamily="34" charset="0"/>
              </a:rPr>
            </a:br>
            <a:r>
              <a:rPr lang="en-AU" sz="1050" dirty="0">
                <a:latin typeface="Arial Narrow" panose="020B0606020202030204" pitchFamily="34" charset="0"/>
              </a:rPr>
              <a:t>but only if…</a:t>
            </a:r>
          </a:p>
        </p:txBody>
      </p:sp>
      <p:sp>
        <p:nvSpPr>
          <p:cNvPr id="66" name="TextBox 65">
            <a:extLst>
              <a:ext uri="{FF2B5EF4-FFF2-40B4-BE49-F238E27FC236}">
                <a16:creationId xmlns:a16="http://schemas.microsoft.com/office/drawing/2014/main" id="{47B91D9B-B90B-4DDB-85C8-6316DEF5AD20}"/>
              </a:ext>
            </a:extLst>
          </p:cNvPr>
          <p:cNvSpPr txBox="1"/>
          <p:nvPr/>
        </p:nvSpPr>
        <p:spPr>
          <a:xfrm>
            <a:off x="3017233" y="7859795"/>
            <a:ext cx="803755" cy="415498"/>
          </a:xfrm>
          <a:prstGeom prst="rect">
            <a:avLst/>
          </a:prstGeom>
          <a:noFill/>
        </p:spPr>
        <p:txBody>
          <a:bodyPr wrap="square" rtlCol="0">
            <a:spAutoFit/>
          </a:bodyPr>
          <a:lstStyle/>
          <a:p>
            <a:r>
              <a:rPr lang="en-AU" sz="1050" b="1" dirty="0">
                <a:latin typeface="Arial Narrow" panose="020B0606020202030204" pitchFamily="34" charset="0"/>
              </a:rPr>
              <a:t>Ans. </a:t>
            </a:r>
            <a:r>
              <a:rPr lang="en-AU" sz="1050" dirty="0">
                <a:latin typeface="Arial Narrow" panose="020B0606020202030204" pitchFamily="34" charset="0"/>
              </a:rPr>
              <a:t>Yes, but only if…</a:t>
            </a:r>
          </a:p>
        </p:txBody>
      </p:sp>
      <p:sp>
        <p:nvSpPr>
          <p:cNvPr id="68" name="TextBox 67">
            <a:extLst>
              <a:ext uri="{FF2B5EF4-FFF2-40B4-BE49-F238E27FC236}">
                <a16:creationId xmlns:a16="http://schemas.microsoft.com/office/drawing/2014/main" id="{6E6FB02F-574D-4058-9475-700BE1B9AD0C}"/>
              </a:ext>
            </a:extLst>
          </p:cNvPr>
          <p:cNvSpPr txBox="1"/>
          <p:nvPr/>
        </p:nvSpPr>
        <p:spPr>
          <a:xfrm>
            <a:off x="3011930" y="8325312"/>
            <a:ext cx="799312" cy="415498"/>
          </a:xfrm>
          <a:prstGeom prst="rect">
            <a:avLst/>
          </a:prstGeom>
          <a:noFill/>
        </p:spPr>
        <p:txBody>
          <a:bodyPr wrap="square" rtlCol="0">
            <a:spAutoFit/>
          </a:bodyPr>
          <a:lstStyle/>
          <a:p>
            <a:r>
              <a:rPr lang="en-AU" sz="1050" b="1" dirty="0">
                <a:latin typeface="Arial Narrow" panose="020B0606020202030204" pitchFamily="34" charset="0"/>
              </a:rPr>
              <a:t>Ans. </a:t>
            </a:r>
            <a:r>
              <a:rPr lang="en-AU" sz="1050" dirty="0">
                <a:latin typeface="Arial Narrow" panose="020B0606020202030204" pitchFamily="34" charset="0"/>
              </a:rPr>
              <a:t>Yes, but only if…</a:t>
            </a:r>
          </a:p>
        </p:txBody>
      </p:sp>
      <p:sp>
        <p:nvSpPr>
          <p:cNvPr id="69" name="Oval 68">
            <a:extLst>
              <a:ext uri="{FF2B5EF4-FFF2-40B4-BE49-F238E27FC236}">
                <a16:creationId xmlns:a16="http://schemas.microsoft.com/office/drawing/2014/main" id="{91974B1E-8334-477B-8B13-8AF5E1C637E3}"/>
              </a:ext>
            </a:extLst>
          </p:cNvPr>
          <p:cNvSpPr/>
          <p:nvPr/>
        </p:nvSpPr>
        <p:spPr>
          <a:xfrm>
            <a:off x="5204336" y="436456"/>
            <a:ext cx="176053" cy="15005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70" name="TextBox 69">
            <a:extLst>
              <a:ext uri="{FF2B5EF4-FFF2-40B4-BE49-F238E27FC236}">
                <a16:creationId xmlns:a16="http://schemas.microsoft.com/office/drawing/2014/main" id="{C9DE3F6F-87A8-43FE-8D7F-5215375E95E9}"/>
              </a:ext>
            </a:extLst>
          </p:cNvPr>
          <p:cNvSpPr txBox="1"/>
          <p:nvPr/>
        </p:nvSpPr>
        <p:spPr>
          <a:xfrm>
            <a:off x="5121119" y="418651"/>
            <a:ext cx="388137" cy="184666"/>
          </a:xfrm>
          <a:prstGeom prst="rect">
            <a:avLst/>
          </a:prstGeom>
          <a:noFill/>
        </p:spPr>
        <p:txBody>
          <a:bodyPr wrap="square" rtlCol="0">
            <a:spAutoFit/>
          </a:bodyPr>
          <a:lstStyle/>
          <a:p>
            <a:r>
              <a:rPr lang="en-AU" sz="600" b="1" dirty="0">
                <a:solidFill>
                  <a:schemeClr val="bg1"/>
                </a:solidFill>
                <a:latin typeface="Arial Narrow" panose="020B0606020202030204" pitchFamily="34" charset="0"/>
              </a:rPr>
              <a:t>T154</a:t>
            </a:r>
          </a:p>
        </p:txBody>
      </p:sp>
      <p:sp>
        <p:nvSpPr>
          <p:cNvPr id="71" name="TextBox 70">
            <a:extLst>
              <a:ext uri="{FF2B5EF4-FFF2-40B4-BE49-F238E27FC236}">
                <a16:creationId xmlns:a16="http://schemas.microsoft.com/office/drawing/2014/main" id="{372B6E91-467A-4551-B899-5DDC00037EEE}"/>
              </a:ext>
            </a:extLst>
          </p:cNvPr>
          <p:cNvSpPr txBox="1"/>
          <p:nvPr/>
        </p:nvSpPr>
        <p:spPr>
          <a:xfrm>
            <a:off x="2371269" y="7093102"/>
            <a:ext cx="2052453" cy="338554"/>
          </a:xfrm>
          <a:prstGeom prst="rect">
            <a:avLst/>
          </a:prstGeom>
          <a:noFill/>
        </p:spPr>
        <p:txBody>
          <a:bodyPr wrap="square" rtlCol="0">
            <a:spAutoFit/>
          </a:bodyPr>
          <a:lstStyle/>
          <a:p>
            <a:pPr algn="ctr"/>
            <a:r>
              <a:rPr lang="en-AU" sz="1600" b="1" dirty="0">
                <a:latin typeface="Arial Narrow" panose="020B0606020202030204" pitchFamily="34" charset="0"/>
              </a:rPr>
              <a:t>Decision</a:t>
            </a:r>
          </a:p>
        </p:txBody>
      </p:sp>
    </p:spTree>
    <p:extLst>
      <p:ext uri="{BB962C8B-B14F-4D97-AF65-F5344CB8AC3E}">
        <p14:creationId xmlns:p14="http://schemas.microsoft.com/office/powerpoint/2010/main" val="13622434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 name="Straight Connector 14"/>
          <p:cNvCxnSpPr/>
          <p:nvPr/>
        </p:nvCxnSpPr>
        <p:spPr>
          <a:xfrm flipH="1">
            <a:off x="508863" y="969600"/>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extBox 17"/>
          <p:cNvSpPr txBox="1"/>
          <p:nvPr/>
        </p:nvSpPr>
        <p:spPr>
          <a:xfrm>
            <a:off x="5486430" y="14613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
        <p:nvSpPr>
          <p:cNvPr id="3" name="TextBox 2"/>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12" name="TextBox 36"/>
          <p:cNvSpPr txBox="1"/>
          <p:nvPr/>
        </p:nvSpPr>
        <p:spPr>
          <a:xfrm>
            <a:off x="5876474" y="8805118"/>
            <a:ext cx="52124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100" dirty="0">
                <a:latin typeface="Arial Narrow" pitchFamily="34" charset="0"/>
              </a:rPr>
              <a:t>155</a:t>
            </a:r>
            <a:endParaRPr lang="en-AU" sz="1100" dirty="0">
              <a:latin typeface="Arial Narrow" pitchFamily="34" charset="0"/>
            </a:endParaRPr>
          </a:p>
        </p:txBody>
      </p:sp>
      <p:sp>
        <p:nvSpPr>
          <p:cNvPr id="57" name="TextBox 36"/>
          <p:cNvSpPr txBox="1"/>
          <p:nvPr/>
        </p:nvSpPr>
        <p:spPr>
          <a:xfrm>
            <a:off x="463269" y="8810616"/>
            <a:ext cx="219901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2019 	                                               </a:t>
            </a:r>
            <a:endParaRPr lang="en-AU" sz="1100" b="1" dirty="0">
              <a:latin typeface="Arial Narrow" pitchFamily="34" charset="0"/>
            </a:endParaRPr>
          </a:p>
        </p:txBody>
      </p:sp>
      <p:cxnSp>
        <p:nvCxnSpPr>
          <p:cNvPr id="19" name="Straight Connector 18"/>
          <p:cNvCxnSpPr/>
          <p:nvPr/>
        </p:nvCxnSpPr>
        <p:spPr>
          <a:xfrm flipH="1">
            <a:off x="482612" y="8817257"/>
            <a:ext cx="5907340" cy="422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9" name="TextBox 58">
            <a:extLst>
              <a:ext uri="{FF2B5EF4-FFF2-40B4-BE49-F238E27FC236}">
                <a16:creationId xmlns:a16="http://schemas.microsoft.com/office/drawing/2014/main" id="{B47AF8B6-8FB8-4F6E-8771-2ABC2CA0462D}"/>
              </a:ext>
            </a:extLst>
          </p:cNvPr>
          <p:cNvSpPr txBox="1"/>
          <p:nvPr/>
        </p:nvSpPr>
        <p:spPr>
          <a:xfrm>
            <a:off x="1374209" y="82118"/>
            <a:ext cx="3926999" cy="553998"/>
          </a:xfrm>
          <a:prstGeom prst="rect">
            <a:avLst/>
          </a:prstGeom>
          <a:noFill/>
        </p:spPr>
        <p:txBody>
          <a:bodyPr wrap="square" rtlCol="0">
            <a:spAutoFit/>
          </a:bodyPr>
          <a:lstStyle/>
          <a:p>
            <a:r>
              <a:rPr lang="en-US" b="1" dirty="0">
                <a:latin typeface="Arial Narrow" pitchFamily="34" charset="0"/>
              </a:rPr>
              <a:t>The Blue Revolution –</a:t>
            </a:r>
            <a:r>
              <a:rPr lang="en-US" sz="1200" b="1" dirty="0">
                <a:latin typeface="Arial Narrow" panose="020B0606020202030204" pitchFamily="34" charset="0"/>
              </a:rPr>
              <a:t> </a:t>
            </a:r>
            <a:r>
              <a:rPr lang="en-US" sz="1200" dirty="0" err="1">
                <a:latin typeface="Arial Narrow" panose="020B0606020202030204" pitchFamily="34" charset="0"/>
              </a:rPr>
              <a:t>Recognise</a:t>
            </a:r>
            <a:r>
              <a:rPr lang="en-US" sz="1200" dirty="0">
                <a:latin typeface="Arial Narrow" panose="020B0606020202030204" pitchFamily="34" charset="0"/>
              </a:rPr>
              <a:t> why the current state of aquaculture in the world cannot address food security</a:t>
            </a:r>
            <a:endParaRPr lang="en-US" sz="1200" i="1" dirty="0">
              <a:latin typeface="Arial Narrow" pitchFamily="34" charset="0"/>
            </a:endParaRPr>
          </a:p>
        </p:txBody>
      </p:sp>
      <p:sp>
        <p:nvSpPr>
          <p:cNvPr id="60" name="TextBox 36">
            <a:extLst>
              <a:ext uri="{FF2B5EF4-FFF2-40B4-BE49-F238E27FC236}">
                <a16:creationId xmlns:a16="http://schemas.microsoft.com/office/drawing/2014/main" id="{6DC2C05C-35D8-49B4-804A-8B8A559A864A}"/>
              </a:ext>
            </a:extLst>
          </p:cNvPr>
          <p:cNvSpPr txBox="1"/>
          <p:nvPr/>
        </p:nvSpPr>
        <p:spPr>
          <a:xfrm>
            <a:off x="2286712" y="8805118"/>
            <a:ext cx="3734575"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Unit 4. Topic 2. Subject Matter: Aquaculture</a:t>
            </a:r>
            <a:endParaRPr lang="en-AU" sz="1100" b="1" dirty="0">
              <a:latin typeface="Arial Narrow" pitchFamily="34" charset="0"/>
            </a:endParaRPr>
          </a:p>
        </p:txBody>
      </p:sp>
      <p:sp>
        <p:nvSpPr>
          <p:cNvPr id="17" name="TextBox 16">
            <a:extLst>
              <a:ext uri="{FF2B5EF4-FFF2-40B4-BE49-F238E27FC236}">
                <a16:creationId xmlns:a16="http://schemas.microsoft.com/office/drawing/2014/main" id="{EF79B1A8-AC97-4449-84BA-7300F5F2C191}"/>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pic>
        <p:nvPicPr>
          <p:cNvPr id="11" name="Picture 4">
            <a:extLst>
              <a:ext uri="{FF2B5EF4-FFF2-40B4-BE49-F238E27FC236}">
                <a16:creationId xmlns:a16="http://schemas.microsoft.com/office/drawing/2014/main" id="{ECE065E8-6263-4822-97B9-C58489ACF4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1888" y="5296119"/>
            <a:ext cx="3476819" cy="133509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TextBox 1">
            <a:extLst>
              <a:ext uri="{FF2B5EF4-FFF2-40B4-BE49-F238E27FC236}">
                <a16:creationId xmlns:a16="http://schemas.microsoft.com/office/drawing/2014/main" id="{82248B3A-3356-414B-AAEE-FA61E6311F25}"/>
              </a:ext>
            </a:extLst>
          </p:cNvPr>
          <p:cNvSpPr txBox="1"/>
          <p:nvPr/>
        </p:nvSpPr>
        <p:spPr>
          <a:xfrm>
            <a:off x="429420" y="8022423"/>
            <a:ext cx="6094395" cy="830997"/>
          </a:xfrm>
          <a:prstGeom prst="rect">
            <a:avLst/>
          </a:prstGeom>
          <a:noFill/>
        </p:spPr>
        <p:txBody>
          <a:bodyPr wrap="square" rtlCol="0">
            <a:spAutoFit/>
          </a:bodyPr>
          <a:lstStyle/>
          <a:p>
            <a:r>
              <a:rPr lang="en-AU" sz="600" baseline="30000" dirty="0">
                <a:latin typeface="Arial Narrow" panose="020B0606020202030204" pitchFamily="34" charset="0"/>
              </a:rPr>
              <a:t>[1] </a:t>
            </a:r>
            <a:r>
              <a:rPr lang="en-US" sz="600" dirty="0">
                <a:latin typeface="Arial Narrow" panose="020B0606020202030204" pitchFamily="34" charset="0"/>
              </a:rPr>
              <a:t>FAO (2018). The State of World Fisheries and Aquaculture 2018 - Meeting the sustainable development goals. Rome. Page 3.  </a:t>
            </a:r>
            <a:r>
              <a:rPr lang="en-US" sz="600" dirty="0" err="1">
                <a:latin typeface="Arial Narrow" panose="020B0606020202030204" pitchFamily="34" charset="0"/>
              </a:rPr>
              <a:t>Licence</a:t>
            </a:r>
            <a:r>
              <a:rPr lang="en-US" sz="600" dirty="0">
                <a:latin typeface="Arial Narrow" panose="020B0606020202030204" pitchFamily="34" charset="0"/>
              </a:rPr>
              <a:t>: CC BY-NC-SA 3.0 IGO</a:t>
            </a:r>
            <a:r>
              <a:rPr lang="en-US" sz="600">
                <a:latin typeface="Arial Narrow" panose="020B0606020202030204" pitchFamily="34" charset="0"/>
              </a:rPr>
              <a:t>. </a:t>
            </a:r>
            <a:endParaRPr lang="en-AU" sz="600" baseline="30000" dirty="0">
              <a:latin typeface="Arial Narrow" panose="020B0606020202030204" pitchFamily="34" charset="0"/>
            </a:endParaRPr>
          </a:p>
          <a:p>
            <a:r>
              <a:rPr lang="en-AU" sz="600" baseline="30000" dirty="0">
                <a:latin typeface="Arial Narrow" panose="020B0606020202030204" pitchFamily="34" charset="0"/>
              </a:rPr>
              <a:t>[2] </a:t>
            </a:r>
            <a:r>
              <a:rPr lang="en-AU" sz="600" dirty="0">
                <a:latin typeface="Arial Narrow" panose="020B0606020202030204" pitchFamily="34" charset="0"/>
              </a:rPr>
              <a:t>Jennings, S., </a:t>
            </a:r>
            <a:r>
              <a:rPr lang="en-AU" sz="600" dirty="0" err="1">
                <a:latin typeface="Arial Narrow" panose="020B0606020202030204" pitchFamily="34" charset="0"/>
              </a:rPr>
              <a:t>Stentiford</a:t>
            </a:r>
            <a:r>
              <a:rPr lang="en-AU" sz="600" dirty="0">
                <a:latin typeface="Arial Narrow" panose="020B0606020202030204" pitchFamily="34" charset="0"/>
              </a:rPr>
              <a:t>, G.D, </a:t>
            </a:r>
            <a:r>
              <a:rPr lang="en-AU" sz="600" dirty="0" err="1">
                <a:latin typeface="Arial Narrow" panose="020B0606020202030204" pitchFamily="34" charset="0"/>
              </a:rPr>
              <a:t>Leocardio</a:t>
            </a:r>
            <a:r>
              <a:rPr lang="en-AU" sz="600" dirty="0">
                <a:latin typeface="Arial Narrow" panose="020B0606020202030204" pitchFamily="34" charset="0"/>
              </a:rPr>
              <a:t>, A.M., Jeffery, K.R., Metcalfe, J.D., </a:t>
            </a:r>
            <a:r>
              <a:rPr lang="en-AU" sz="600" dirty="0" err="1">
                <a:latin typeface="Arial Narrow" panose="020B0606020202030204" pitchFamily="34" charset="0"/>
              </a:rPr>
              <a:t>Katsiadaki</a:t>
            </a:r>
            <a:r>
              <a:rPr lang="en-AU" sz="600" dirty="0">
                <a:latin typeface="Arial Narrow" panose="020B0606020202030204" pitchFamily="34" charset="0"/>
              </a:rPr>
              <a:t>, J., </a:t>
            </a:r>
            <a:r>
              <a:rPr lang="en-AU" sz="600" dirty="0" err="1">
                <a:latin typeface="Arial Narrow" panose="020B0606020202030204" pitchFamily="34" charset="0"/>
              </a:rPr>
              <a:t>Auchterlonie</a:t>
            </a:r>
            <a:r>
              <a:rPr lang="en-AU" sz="600" dirty="0">
                <a:latin typeface="Arial Narrow" panose="020B0606020202030204" pitchFamily="34" charset="0"/>
              </a:rPr>
              <a:t>, N.A., </a:t>
            </a:r>
            <a:r>
              <a:rPr lang="en-AU" sz="600" dirty="0" err="1">
                <a:latin typeface="Arial Narrow" panose="020B0606020202030204" pitchFamily="34" charset="0"/>
              </a:rPr>
              <a:t>Mangi</a:t>
            </a:r>
            <a:r>
              <a:rPr lang="en-AU" sz="600" dirty="0">
                <a:latin typeface="Arial Narrow" panose="020B0606020202030204" pitchFamily="34" charset="0"/>
              </a:rPr>
              <a:t>, S.C., </a:t>
            </a:r>
            <a:r>
              <a:rPr lang="en-AU" sz="600" dirty="0" err="1">
                <a:latin typeface="Arial Narrow" panose="020B0606020202030204" pitchFamily="34" charset="0"/>
              </a:rPr>
              <a:t>Pinnegar</a:t>
            </a:r>
            <a:r>
              <a:rPr lang="en-AU" sz="600" dirty="0">
                <a:latin typeface="Arial Narrow" panose="020B0606020202030204" pitchFamily="34" charset="0"/>
              </a:rPr>
              <a:t>, J.K., Ellis, T., Peeler, E.J., </a:t>
            </a:r>
            <a:r>
              <a:rPr lang="en-AU" sz="600" dirty="0" err="1">
                <a:latin typeface="Arial Narrow" panose="020B0606020202030204" pitchFamily="34" charset="0"/>
              </a:rPr>
              <a:t>Luisetti</a:t>
            </a:r>
            <a:r>
              <a:rPr lang="en-AU" sz="600" dirty="0">
                <a:latin typeface="Arial Narrow" panose="020B0606020202030204" pitchFamily="34" charset="0"/>
              </a:rPr>
              <a:t>, T., Baker-Austin, C., Brown, M., Catchpole, T.L., Clyne, F.J., Dye, S.R., Edmonds, N.J., </a:t>
            </a:r>
            <a:r>
              <a:rPr lang="en-AU" sz="600" dirty="0" err="1">
                <a:latin typeface="Arial Narrow" panose="020B0606020202030204" pitchFamily="34" charset="0"/>
              </a:rPr>
              <a:t>Hyder</a:t>
            </a:r>
            <a:r>
              <a:rPr lang="en-AU" sz="600" dirty="0">
                <a:latin typeface="Arial Narrow" panose="020B0606020202030204" pitchFamily="34" charset="0"/>
              </a:rPr>
              <a:t>, K., Lee, J., Lees, D.N., Morgan, O.C., O’Brien, C.M., </a:t>
            </a:r>
            <a:r>
              <a:rPr lang="en-AU" sz="600" dirty="0" err="1">
                <a:latin typeface="Arial Narrow" panose="020B0606020202030204" pitchFamily="34" charset="0"/>
              </a:rPr>
              <a:t>Oidtmann</a:t>
            </a:r>
            <a:r>
              <a:rPr lang="en-AU" sz="600" dirty="0">
                <a:latin typeface="Arial Narrow" panose="020B0606020202030204" pitchFamily="34" charset="0"/>
              </a:rPr>
              <a:t>, B., Posen, P.E., Santos, A.R., Taylor, N.G.H., Turner, A.D., </a:t>
            </a:r>
            <a:r>
              <a:rPr lang="en-AU" sz="600" dirty="0" err="1">
                <a:latin typeface="Arial Narrow" panose="020B0606020202030204" pitchFamily="34" charset="0"/>
              </a:rPr>
              <a:t>Townhill</a:t>
            </a:r>
            <a:r>
              <a:rPr lang="en-AU" sz="600" dirty="0">
                <a:latin typeface="Arial Narrow" panose="020B0606020202030204" pitchFamily="34" charset="0"/>
              </a:rPr>
              <a:t>, B.L., Verner-Jeffreys, D.W. (2016). Aquatic food security: insights into challenges and solutions from analysis of interactions between fisheries, aquaculture, food safety, human health, fish and human welfare, economy and environment. </a:t>
            </a:r>
            <a:r>
              <a:rPr lang="en-AU" sz="600" i="1" dirty="0">
                <a:latin typeface="Arial Narrow" panose="020B0606020202030204" pitchFamily="34" charset="0"/>
              </a:rPr>
              <a:t>Fish and Fisheries. 17, 893-938. </a:t>
            </a:r>
            <a:r>
              <a:rPr lang="en-AU" sz="600" dirty="0">
                <a:latin typeface="Arial Narrow" panose="020B0606020202030204" pitchFamily="34" charset="0"/>
              </a:rPr>
              <a:t>CC by 4.0. </a:t>
            </a:r>
            <a:endParaRPr lang="en-AU" sz="600" i="1" dirty="0">
              <a:latin typeface="Arial Narrow" panose="020B0606020202030204" pitchFamily="34" charset="0"/>
            </a:endParaRPr>
          </a:p>
          <a:p>
            <a:r>
              <a:rPr lang="en-AU" sz="600" baseline="30000" dirty="0">
                <a:latin typeface="Arial Narrow" panose="020B0606020202030204" pitchFamily="34" charset="0"/>
              </a:rPr>
              <a:t>[3] </a:t>
            </a:r>
            <a:r>
              <a:rPr lang="en-AU" sz="600" dirty="0">
                <a:latin typeface="Arial Narrow" panose="020B0606020202030204" pitchFamily="34" charset="0"/>
              </a:rPr>
              <a:t>Costa-Pierce, B. (2002). The ‘Blue Revolution’ – Aquaculture Must Go Green. </a:t>
            </a:r>
            <a:r>
              <a:rPr lang="en-AU" sz="600" i="1" dirty="0">
                <a:latin typeface="Arial Narrow" panose="020B0606020202030204" pitchFamily="34" charset="0"/>
              </a:rPr>
              <a:t>World Aquaculture 33(4).</a:t>
            </a:r>
          </a:p>
          <a:p>
            <a:r>
              <a:rPr lang="en-AU" sz="600" baseline="30000" dirty="0">
                <a:latin typeface="Arial Narrow" panose="020B0606020202030204" pitchFamily="34" charset="0"/>
              </a:rPr>
              <a:t>[4] </a:t>
            </a:r>
            <a:r>
              <a:rPr lang="en-AU" sz="600" dirty="0">
                <a:latin typeface="Arial Narrow" panose="020B0606020202030204" pitchFamily="34" charset="0"/>
              </a:rPr>
              <a:t>O’Shea, T., Jones, R., Markham, A., </a:t>
            </a:r>
            <a:r>
              <a:rPr lang="en-AU" sz="600" dirty="0" err="1">
                <a:latin typeface="Arial Narrow" panose="020B0606020202030204" pitchFamily="34" charset="0"/>
              </a:rPr>
              <a:t>Norell</a:t>
            </a:r>
            <a:r>
              <a:rPr lang="en-AU" sz="600" dirty="0">
                <a:latin typeface="Arial Narrow" panose="020B0606020202030204" pitchFamily="34" charset="0"/>
              </a:rPr>
              <a:t>, E., Scott, J., Theuerkauf, </a:t>
            </a:r>
            <a:r>
              <a:rPr lang="en-AU" sz="600" dirty="0" err="1">
                <a:latin typeface="Arial Narrow" panose="020B0606020202030204" pitchFamily="34" charset="0"/>
              </a:rPr>
              <a:t>S.,and</a:t>
            </a:r>
            <a:r>
              <a:rPr lang="en-AU" sz="600" dirty="0">
                <a:latin typeface="Arial Narrow" panose="020B0606020202030204" pitchFamily="34" charset="0"/>
              </a:rPr>
              <a:t> Waters, T. (2019) </a:t>
            </a:r>
            <a:r>
              <a:rPr lang="en-AU" sz="600" i="1" dirty="0">
                <a:latin typeface="Arial Narrow" panose="020B0606020202030204" pitchFamily="34" charset="0"/>
              </a:rPr>
              <a:t>Towards a Blue Revolution: </a:t>
            </a:r>
            <a:r>
              <a:rPr lang="en-AU" sz="600" i="1" dirty="0" err="1">
                <a:latin typeface="Arial Narrow" panose="020B0606020202030204" pitchFamily="34" charset="0"/>
              </a:rPr>
              <a:t>Catalyzing</a:t>
            </a:r>
            <a:r>
              <a:rPr lang="en-AU" sz="600" i="1" dirty="0">
                <a:latin typeface="Arial Narrow" panose="020B0606020202030204" pitchFamily="34" charset="0"/>
              </a:rPr>
              <a:t> Private Investment in Sustainable Aquaculture Production Systems</a:t>
            </a:r>
            <a:r>
              <a:rPr lang="en-AU" sz="600" dirty="0">
                <a:latin typeface="Arial Narrow" panose="020B0606020202030204" pitchFamily="34" charset="0"/>
              </a:rPr>
              <a:t>. </a:t>
            </a:r>
            <a:br>
              <a:rPr lang="en-AU" sz="600" dirty="0">
                <a:latin typeface="Arial Narrow" panose="020B0606020202030204" pitchFamily="34" charset="0"/>
              </a:rPr>
            </a:br>
            <a:r>
              <a:rPr lang="en-AU" sz="600" dirty="0">
                <a:latin typeface="Arial Narrow" panose="020B0606020202030204" pitchFamily="34" charset="0"/>
              </a:rPr>
              <a:t>The Nature Conservancy and Encourage Capital, Arlington, Virginia, USA.</a:t>
            </a:r>
          </a:p>
        </p:txBody>
      </p:sp>
      <p:sp>
        <p:nvSpPr>
          <p:cNvPr id="14" name="TextBox 13">
            <a:extLst>
              <a:ext uri="{FF2B5EF4-FFF2-40B4-BE49-F238E27FC236}">
                <a16:creationId xmlns:a16="http://schemas.microsoft.com/office/drawing/2014/main" id="{CEDDC30B-ADA8-414E-A3E2-54E1BE0AC234}"/>
              </a:ext>
            </a:extLst>
          </p:cNvPr>
          <p:cNvSpPr txBox="1"/>
          <p:nvPr/>
        </p:nvSpPr>
        <p:spPr>
          <a:xfrm>
            <a:off x="409605" y="4707417"/>
            <a:ext cx="6247681" cy="515526"/>
          </a:xfrm>
          <a:prstGeom prst="rect">
            <a:avLst/>
          </a:prstGeom>
          <a:noFill/>
        </p:spPr>
        <p:txBody>
          <a:bodyPr wrap="square" rtlCol="0">
            <a:spAutoFit/>
          </a:bodyPr>
          <a:lstStyle/>
          <a:p>
            <a:r>
              <a:rPr lang="en-AU" sz="1600" b="1" dirty="0">
                <a:latin typeface="Arial Narrow" panose="020B0606020202030204" pitchFamily="34" charset="0"/>
              </a:rPr>
              <a:t>The 5 S’s of Food Security</a:t>
            </a:r>
          </a:p>
          <a:p>
            <a:r>
              <a:rPr lang="en-AU" sz="1150" dirty="0">
                <a:latin typeface="Arial Narrow" panose="020B0606020202030204" pitchFamily="34" charset="0"/>
              </a:rPr>
              <a:t>Food security requires aquatic food supplies to be </a:t>
            </a:r>
            <a:r>
              <a:rPr lang="en-AU" sz="1150" b="1" dirty="0">
                <a:latin typeface="Arial Narrow" panose="020B0606020202030204" pitchFamily="34" charset="0"/>
              </a:rPr>
              <a:t>S</a:t>
            </a:r>
            <a:r>
              <a:rPr lang="en-AU" sz="1150" dirty="0">
                <a:latin typeface="Arial Narrow" panose="020B0606020202030204" pitchFamily="34" charset="0"/>
              </a:rPr>
              <a:t>ufficient, </a:t>
            </a:r>
            <a:r>
              <a:rPr lang="en-AU" sz="1150" b="1" dirty="0">
                <a:latin typeface="Arial Narrow" panose="020B0606020202030204" pitchFamily="34" charset="0"/>
              </a:rPr>
              <a:t>S</a:t>
            </a:r>
            <a:r>
              <a:rPr lang="en-AU" sz="1150" dirty="0">
                <a:latin typeface="Arial Narrow" panose="020B0606020202030204" pitchFamily="34" charset="0"/>
              </a:rPr>
              <a:t>afe, </a:t>
            </a:r>
            <a:r>
              <a:rPr lang="en-AU" sz="1150" b="1" dirty="0">
                <a:latin typeface="Arial Narrow" panose="020B0606020202030204" pitchFamily="34" charset="0"/>
              </a:rPr>
              <a:t>S</a:t>
            </a:r>
            <a:r>
              <a:rPr lang="en-AU" sz="1150" dirty="0">
                <a:latin typeface="Arial Narrow" panose="020B0606020202030204" pitchFamily="34" charset="0"/>
              </a:rPr>
              <a:t>ustainable, </a:t>
            </a:r>
            <a:r>
              <a:rPr lang="en-AU" sz="1150" b="1" dirty="0">
                <a:latin typeface="Arial Narrow" panose="020B0606020202030204" pitchFamily="34" charset="0"/>
              </a:rPr>
              <a:t>S</a:t>
            </a:r>
            <a:r>
              <a:rPr lang="en-AU" sz="1150" dirty="0">
                <a:latin typeface="Arial Narrow" panose="020B0606020202030204" pitchFamily="34" charset="0"/>
              </a:rPr>
              <a:t>hock-proof and </a:t>
            </a:r>
            <a:r>
              <a:rPr lang="en-AU" sz="1150" b="1" dirty="0">
                <a:latin typeface="Arial Narrow" panose="020B0606020202030204" pitchFamily="34" charset="0"/>
              </a:rPr>
              <a:t>S</a:t>
            </a:r>
            <a:r>
              <a:rPr lang="en-AU" sz="1150" dirty="0">
                <a:latin typeface="Arial Narrow" panose="020B0606020202030204" pitchFamily="34" charset="0"/>
              </a:rPr>
              <a:t>ound (Fig. 1).  </a:t>
            </a:r>
          </a:p>
        </p:txBody>
      </p:sp>
      <p:sp>
        <p:nvSpPr>
          <p:cNvPr id="18" name="Oval 17">
            <a:extLst>
              <a:ext uri="{FF2B5EF4-FFF2-40B4-BE49-F238E27FC236}">
                <a16:creationId xmlns:a16="http://schemas.microsoft.com/office/drawing/2014/main" id="{55373328-4577-43B7-8F03-8883343A24B4}"/>
              </a:ext>
            </a:extLst>
          </p:cNvPr>
          <p:cNvSpPr/>
          <p:nvPr/>
        </p:nvSpPr>
        <p:spPr>
          <a:xfrm>
            <a:off x="4921139" y="443311"/>
            <a:ext cx="176053" cy="15005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20" name="TextBox 19">
            <a:extLst>
              <a:ext uri="{FF2B5EF4-FFF2-40B4-BE49-F238E27FC236}">
                <a16:creationId xmlns:a16="http://schemas.microsoft.com/office/drawing/2014/main" id="{1A5C1D3B-D19B-4964-A623-1761FF3A5263}"/>
              </a:ext>
            </a:extLst>
          </p:cNvPr>
          <p:cNvSpPr txBox="1"/>
          <p:nvPr/>
        </p:nvSpPr>
        <p:spPr>
          <a:xfrm>
            <a:off x="4837922" y="425506"/>
            <a:ext cx="388137" cy="184666"/>
          </a:xfrm>
          <a:prstGeom prst="rect">
            <a:avLst/>
          </a:prstGeom>
          <a:noFill/>
        </p:spPr>
        <p:txBody>
          <a:bodyPr wrap="square" rtlCol="0">
            <a:spAutoFit/>
          </a:bodyPr>
          <a:lstStyle/>
          <a:p>
            <a:r>
              <a:rPr lang="en-AU" sz="600" b="1" dirty="0">
                <a:solidFill>
                  <a:schemeClr val="bg1"/>
                </a:solidFill>
                <a:latin typeface="Arial Narrow" panose="020B0606020202030204" pitchFamily="34" charset="0"/>
              </a:rPr>
              <a:t>T155</a:t>
            </a:r>
          </a:p>
        </p:txBody>
      </p:sp>
      <p:pic>
        <p:nvPicPr>
          <p:cNvPr id="22" name="Picture 21">
            <a:extLst>
              <a:ext uri="{FF2B5EF4-FFF2-40B4-BE49-F238E27FC236}">
                <a16:creationId xmlns:a16="http://schemas.microsoft.com/office/drawing/2014/main" id="{370E93BE-B64C-4562-94AF-CEB0DB66873A}"/>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Effect>
                      <a14:saturation sat="0"/>
                    </a14:imgEffect>
                  </a14:imgLayer>
                </a14:imgProps>
              </a:ext>
            </a:extLst>
          </a:blip>
          <a:srcRect t="11793" b="20899"/>
          <a:stretch/>
        </p:blipFill>
        <p:spPr>
          <a:xfrm>
            <a:off x="466436" y="2592708"/>
            <a:ext cx="3481062" cy="1508855"/>
          </a:xfrm>
          <a:prstGeom prst="rect">
            <a:avLst/>
          </a:prstGeom>
        </p:spPr>
      </p:pic>
      <p:sp>
        <p:nvSpPr>
          <p:cNvPr id="23" name="Rectangle 22">
            <a:extLst>
              <a:ext uri="{FF2B5EF4-FFF2-40B4-BE49-F238E27FC236}">
                <a16:creationId xmlns:a16="http://schemas.microsoft.com/office/drawing/2014/main" id="{F3E611B8-4704-4980-AD8D-53C6EABF930B}"/>
              </a:ext>
            </a:extLst>
          </p:cNvPr>
          <p:cNvSpPr/>
          <p:nvPr/>
        </p:nvSpPr>
        <p:spPr>
          <a:xfrm>
            <a:off x="436132" y="988668"/>
            <a:ext cx="6161220" cy="1261884"/>
          </a:xfrm>
          <a:prstGeom prst="rect">
            <a:avLst/>
          </a:prstGeom>
        </p:spPr>
        <p:txBody>
          <a:bodyPr wrap="square">
            <a:spAutoFit/>
          </a:bodyPr>
          <a:lstStyle/>
          <a:p>
            <a:r>
              <a:rPr lang="en-US" sz="1600" b="1" dirty="0">
                <a:latin typeface="Arial Narrow" panose="020B0606020202030204" pitchFamily="34" charset="0"/>
              </a:rPr>
              <a:t>Aquaculture BOOM!</a:t>
            </a:r>
          </a:p>
          <a:p>
            <a:r>
              <a:rPr lang="en-US" sz="1200" dirty="0">
                <a:latin typeface="Arial Narrow" panose="020B0606020202030204" pitchFamily="34" charset="0"/>
              </a:rPr>
              <a:t>Capture fishery production has been relatively static since the late 1980s. Aquaculture has since been responsible for continued growth in the supply of fish for human consumption (Figure 1)</a:t>
            </a:r>
            <a:r>
              <a:rPr lang="en-US" sz="1200" baseline="30000" dirty="0">
                <a:latin typeface="Arial Narrow" panose="020B0606020202030204" pitchFamily="34" charset="0"/>
              </a:rPr>
              <a:t>[1]</a:t>
            </a:r>
            <a:r>
              <a:rPr lang="en-US" sz="1200" dirty="0">
                <a:latin typeface="Arial Narrow" panose="020B0606020202030204" pitchFamily="34" charset="0"/>
              </a:rPr>
              <a:t>. </a:t>
            </a:r>
            <a:br>
              <a:rPr lang="en-US" sz="1200" dirty="0">
                <a:latin typeface="Arial Narrow" panose="020B0606020202030204" pitchFamily="34" charset="0"/>
              </a:rPr>
            </a:br>
            <a:r>
              <a:rPr lang="en-US" sz="1200" dirty="0">
                <a:latin typeface="Arial Narrow" panose="020B0606020202030204" pitchFamily="34" charset="0"/>
              </a:rPr>
              <a:t>The term ‘</a:t>
            </a:r>
            <a:r>
              <a:rPr lang="en-US" sz="1200" i="1" dirty="0">
                <a:latin typeface="Arial Narrow" panose="020B0606020202030204" pitchFamily="34" charset="0"/>
              </a:rPr>
              <a:t>Blue Revolution</a:t>
            </a:r>
            <a:r>
              <a:rPr lang="en-US" sz="1200" dirty="0">
                <a:latin typeface="Arial Narrow" panose="020B0606020202030204" pitchFamily="34" charset="0"/>
              </a:rPr>
              <a:t>’ is used in literature to reference the potential for aquaculture to address food security, and to describe the recent boom in aquaculture production. Previous ‘revolutions’ include </a:t>
            </a:r>
            <a:br>
              <a:rPr lang="en-US" sz="1200" dirty="0">
                <a:latin typeface="Arial Narrow" panose="020B0606020202030204" pitchFamily="34" charset="0"/>
              </a:rPr>
            </a:br>
            <a:r>
              <a:rPr lang="en-US" sz="1200" dirty="0">
                <a:latin typeface="Arial Narrow" panose="020B0606020202030204" pitchFamily="34" charset="0"/>
              </a:rPr>
              <a:t>‘the </a:t>
            </a:r>
            <a:r>
              <a:rPr lang="en-US" sz="1200" i="1" dirty="0">
                <a:latin typeface="Arial Narrow" panose="020B0606020202030204" pitchFamily="34" charset="0"/>
              </a:rPr>
              <a:t>Green Revolution</a:t>
            </a:r>
            <a:r>
              <a:rPr lang="en-US" sz="1200" dirty="0">
                <a:latin typeface="Arial Narrow" panose="020B0606020202030204" pitchFamily="34" charset="0"/>
              </a:rPr>
              <a:t>’ – the agricultural boom, and the ‘</a:t>
            </a:r>
            <a:r>
              <a:rPr lang="en-US" sz="1200" i="1" dirty="0">
                <a:latin typeface="Arial Narrow" panose="020B0606020202030204" pitchFamily="34" charset="0"/>
              </a:rPr>
              <a:t>White Revolution</a:t>
            </a:r>
            <a:r>
              <a:rPr lang="en-US" sz="1200" dirty="0">
                <a:latin typeface="Arial Narrow" panose="020B0606020202030204" pitchFamily="34" charset="0"/>
              </a:rPr>
              <a:t>’ – the dairy boom (i.e. in India). </a:t>
            </a:r>
            <a:endParaRPr lang="en-AU" sz="1200" dirty="0">
              <a:latin typeface="Arial Narrow" panose="020B0606020202030204" pitchFamily="34" charset="0"/>
            </a:endParaRPr>
          </a:p>
        </p:txBody>
      </p:sp>
      <p:sp>
        <p:nvSpPr>
          <p:cNvPr id="24" name="Text Box 1">
            <a:extLst>
              <a:ext uri="{FF2B5EF4-FFF2-40B4-BE49-F238E27FC236}">
                <a16:creationId xmlns:a16="http://schemas.microsoft.com/office/drawing/2014/main" id="{3EE859D6-1983-43F4-980D-8D2CA3723C33}"/>
              </a:ext>
            </a:extLst>
          </p:cNvPr>
          <p:cNvSpPr txBox="1">
            <a:spLocks noChangeArrowheads="1"/>
          </p:cNvSpPr>
          <p:nvPr/>
        </p:nvSpPr>
        <p:spPr bwMode="auto">
          <a:xfrm>
            <a:off x="2778003" y="3300427"/>
            <a:ext cx="1126286" cy="3970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tabLst>
                <a:tab pos="723900" algn="l"/>
                <a:tab pos="1447800" algn="l"/>
                <a:tab pos="2171700" algn="l"/>
                <a:tab pos="2895600" algn="l"/>
                <a:tab pos="3619500" algn="l"/>
                <a:tab pos="4343400" algn="l"/>
                <a:tab pos="5067300" algn="l"/>
                <a:tab pos="5791200" algn="l"/>
                <a:tab pos="6515100" algn="l"/>
              </a:tabLst>
              <a:defRPr sz="1400">
                <a:solidFill>
                  <a:srgbClr val="000000"/>
                </a:solidFill>
                <a:latin typeface="Arial" panose="020B0604020202020204" pitchFamily="34" charset="0"/>
                <a:ea typeface="ＭＳ Ｐゴシック" panose="020B0600070205080204" pitchFamily="34" charset="-128"/>
              </a:defRPr>
            </a:lvl1pPr>
            <a:lvl2pPr>
              <a:tabLst>
                <a:tab pos="723900" algn="l"/>
                <a:tab pos="1447800" algn="l"/>
                <a:tab pos="2171700" algn="l"/>
                <a:tab pos="2895600" algn="l"/>
                <a:tab pos="3619500" algn="l"/>
                <a:tab pos="4343400" algn="l"/>
                <a:tab pos="5067300" algn="l"/>
                <a:tab pos="5791200" algn="l"/>
                <a:tab pos="6515100" algn="l"/>
              </a:tabLst>
              <a:defRPr sz="1400">
                <a:solidFill>
                  <a:srgbClr val="000000"/>
                </a:solidFill>
                <a:latin typeface="Arial" panose="020B0604020202020204" pitchFamily="34" charset="0"/>
                <a:ea typeface="ＭＳ Ｐゴシック" panose="020B0600070205080204" pitchFamily="34" charset="-128"/>
              </a:defRPr>
            </a:lvl2pPr>
            <a:lvl3pPr>
              <a:tabLst>
                <a:tab pos="723900" algn="l"/>
                <a:tab pos="1447800" algn="l"/>
                <a:tab pos="2171700" algn="l"/>
                <a:tab pos="2895600" algn="l"/>
                <a:tab pos="3619500" algn="l"/>
                <a:tab pos="4343400" algn="l"/>
                <a:tab pos="5067300" algn="l"/>
                <a:tab pos="5791200" algn="l"/>
                <a:tab pos="6515100" algn="l"/>
              </a:tabLst>
              <a:defRPr sz="1400">
                <a:solidFill>
                  <a:srgbClr val="000000"/>
                </a:solidFill>
                <a:latin typeface="Arial" panose="020B0604020202020204" pitchFamily="34" charset="0"/>
                <a:ea typeface="ＭＳ Ｐゴシック" panose="020B0600070205080204" pitchFamily="34" charset="-128"/>
              </a:defRPr>
            </a:lvl3pPr>
            <a:lvl4pPr>
              <a:tabLst>
                <a:tab pos="723900" algn="l"/>
                <a:tab pos="1447800" algn="l"/>
                <a:tab pos="2171700" algn="l"/>
                <a:tab pos="2895600" algn="l"/>
                <a:tab pos="3619500" algn="l"/>
                <a:tab pos="4343400" algn="l"/>
                <a:tab pos="5067300" algn="l"/>
                <a:tab pos="5791200" algn="l"/>
                <a:tab pos="6515100" algn="l"/>
              </a:tabLst>
              <a:defRPr sz="1400">
                <a:solidFill>
                  <a:srgbClr val="000000"/>
                </a:solidFill>
                <a:latin typeface="Arial" panose="020B0604020202020204" pitchFamily="34" charset="0"/>
                <a:ea typeface="ＭＳ Ｐゴシック" panose="020B0600070205080204" pitchFamily="34" charset="-128"/>
              </a:defRPr>
            </a:lvl4pPr>
            <a:lvl5pPr>
              <a:tabLst>
                <a:tab pos="723900" algn="l"/>
                <a:tab pos="1447800" algn="l"/>
                <a:tab pos="2171700" algn="l"/>
                <a:tab pos="2895600" algn="l"/>
                <a:tab pos="3619500" algn="l"/>
                <a:tab pos="4343400" algn="l"/>
                <a:tab pos="5067300" algn="l"/>
                <a:tab pos="5791200" algn="l"/>
                <a:tab pos="6515100" algn="l"/>
              </a:tabLst>
              <a:defRPr sz="1400">
                <a:solidFill>
                  <a:srgbClr val="000000"/>
                </a:solidFill>
                <a:latin typeface="Arial" panose="020B0604020202020204" pitchFamily="34" charset="0"/>
                <a:ea typeface="ＭＳ Ｐゴシック" panose="020B0600070205080204" pitchFamily="34" charset="-128"/>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sz="1400">
                <a:solidFill>
                  <a:srgbClr val="000000"/>
                </a:solidFill>
                <a:latin typeface="Arial" panose="020B0604020202020204" pitchFamily="34" charset="0"/>
                <a:ea typeface="ＭＳ Ｐゴシック" panose="020B0600070205080204" pitchFamily="34" charset="-128"/>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sz="1400">
                <a:solidFill>
                  <a:srgbClr val="000000"/>
                </a:solidFill>
                <a:latin typeface="Arial" panose="020B0604020202020204" pitchFamily="34" charset="0"/>
                <a:ea typeface="ＭＳ Ｐゴシック" panose="020B0600070205080204" pitchFamily="34" charset="-128"/>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sz="1400">
                <a:solidFill>
                  <a:srgbClr val="000000"/>
                </a:solidFill>
                <a:latin typeface="Arial" panose="020B0604020202020204" pitchFamily="34" charset="0"/>
                <a:ea typeface="ＭＳ Ｐゴシック" panose="020B0600070205080204" pitchFamily="34" charset="-128"/>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sz="1400">
                <a:solidFill>
                  <a:srgbClr val="000000"/>
                </a:solidFill>
                <a:latin typeface="Arial" panose="020B0604020202020204" pitchFamily="34" charset="0"/>
                <a:ea typeface="ＭＳ Ｐゴシック" panose="020B0600070205080204" pitchFamily="34" charset="-128"/>
              </a:defRPr>
            </a:lvl9pPr>
          </a:lstStyle>
          <a:p>
            <a:pPr algn="r"/>
            <a:r>
              <a:rPr lang="en-US" altLang="en-US" sz="800" b="1" dirty="0">
                <a:solidFill>
                  <a:schemeClr val="bg1"/>
                </a:solidFill>
              </a:rPr>
              <a:t>Capture Production</a:t>
            </a:r>
          </a:p>
        </p:txBody>
      </p:sp>
      <p:sp>
        <p:nvSpPr>
          <p:cNvPr id="25" name="Text Box 1">
            <a:extLst>
              <a:ext uri="{FF2B5EF4-FFF2-40B4-BE49-F238E27FC236}">
                <a16:creationId xmlns:a16="http://schemas.microsoft.com/office/drawing/2014/main" id="{A1155B36-A3FD-4D87-B7C1-30D109F5D569}"/>
              </a:ext>
            </a:extLst>
          </p:cNvPr>
          <p:cNvSpPr txBox="1">
            <a:spLocks noChangeArrowheads="1"/>
          </p:cNvSpPr>
          <p:nvPr/>
        </p:nvSpPr>
        <p:spPr bwMode="auto">
          <a:xfrm>
            <a:off x="2887348" y="2979008"/>
            <a:ext cx="1016941" cy="2850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tabLst>
                <a:tab pos="723900" algn="l"/>
                <a:tab pos="1447800" algn="l"/>
                <a:tab pos="2171700" algn="l"/>
                <a:tab pos="2895600" algn="l"/>
                <a:tab pos="3619500" algn="l"/>
                <a:tab pos="4343400" algn="l"/>
                <a:tab pos="5067300" algn="l"/>
                <a:tab pos="5791200" algn="l"/>
                <a:tab pos="6515100" algn="l"/>
              </a:tabLst>
              <a:defRPr sz="1400">
                <a:solidFill>
                  <a:srgbClr val="000000"/>
                </a:solidFill>
                <a:latin typeface="Arial" panose="020B0604020202020204" pitchFamily="34" charset="0"/>
                <a:ea typeface="ＭＳ Ｐゴシック" panose="020B0600070205080204" pitchFamily="34" charset="-128"/>
              </a:defRPr>
            </a:lvl1pPr>
            <a:lvl2pPr>
              <a:tabLst>
                <a:tab pos="723900" algn="l"/>
                <a:tab pos="1447800" algn="l"/>
                <a:tab pos="2171700" algn="l"/>
                <a:tab pos="2895600" algn="l"/>
                <a:tab pos="3619500" algn="l"/>
                <a:tab pos="4343400" algn="l"/>
                <a:tab pos="5067300" algn="l"/>
                <a:tab pos="5791200" algn="l"/>
                <a:tab pos="6515100" algn="l"/>
              </a:tabLst>
              <a:defRPr sz="1400">
                <a:solidFill>
                  <a:srgbClr val="000000"/>
                </a:solidFill>
                <a:latin typeface="Arial" panose="020B0604020202020204" pitchFamily="34" charset="0"/>
                <a:ea typeface="ＭＳ Ｐゴシック" panose="020B0600070205080204" pitchFamily="34" charset="-128"/>
              </a:defRPr>
            </a:lvl2pPr>
            <a:lvl3pPr>
              <a:tabLst>
                <a:tab pos="723900" algn="l"/>
                <a:tab pos="1447800" algn="l"/>
                <a:tab pos="2171700" algn="l"/>
                <a:tab pos="2895600" algn="l"/>
                <a:tab pos="3619500" algn="l"/>
                <a:tab pos="4343400" algn="l"/>
                <a:tab pos="5067300" algn="l"/>
                <a:tab pos="5791200" algn="l"/>
                <a:tab pos="6515100" algn="l"/>
              </a:tabLst>
              <a:defRPr sz="1400">
                <a:solidFill>
                  <a:srgbClr val="000000"/>
                </a:solidFill>
                <a:latin typeface="Arial" panose="020B0604020202020204" pitchFamily="34" charset="0"/>
                <a:ea typeface="ＭＳ Ｐゴシック" panose="020B0600070205080204" pitchFamily="34" charset="-128"/>
              </a:defRPr>
            </a:lvl3pPr>
            <a:lvl4pPr>
              <a:tabLst>
                <a:tab pos="723900" algn="l"/>
                <a:tab pos="1447800" algn="l"/>
                <a:tab pos="2171700" algn="l"/>
                <a:tab pos="2895600" algn="l"/>
                <a:tab pos="3619500" algn="l"/>
                <a:tab pos="4343400" algn="l"/>
                <a:tab pos="5067300" algn="l"/>
                <a:tab pos="5791200" algn="l"/>
                <a:tab pos="6515100" algn="l"/>
              </a:tabLst>
              <a:defRPr sz="1400">
                <a:solidFill>
                  <a:srgbClr val="000000"/>
                </a:solidFill>
                <a:latin typeface="Arial" panose="020B0604020202020204" pitchFamily="34" charset="0"/>
                <a:ea typeface="ＭＳ Ｐゴシック" panose="020B0600070205080204" pitchFamily="34" charset="-128"/>
              </a:defRPr>
            </a:lvl4pPr>
            <a:lvl5pPr>
              <a:tabLst>
                <a:tab pos="723900" algn="l"/>
                <a:tab pos="1447800" algn="l"/>
                <a:tab pos="2171700" algn="l"/>
                <a:tab pos="2895600" algn="l"/>
                <a:tab pos="3619500" algn="l"/>
                <a:tab pos="4343400" algn="l"/>
                <a:tab pos="5067300" algn="l"/>
                <a:tab pos="5791200" algn="l"/>
                <a:tab pos="6515100" algn="l"/>
              </a:tabLst>
              <a:defRPr sz="1400">
                <a:solidFill>
                  <a:srgbClr val="000000"/>
                </a:solidFill>
                <a:latin typeface="Arial" panose="020B0604020202020204" pitchFamily="34" charset="0"/>
                <a:ea typeface="ＭＳ Ｐゴシック" panose="020B0600070205080204" pitchFamily="34" charset="-128"/>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sz="1400">
                <a:solidFill>
                  <a:srgbClr val="000000"/>
                </a:solidFill>
                <a:latin typeface="Arial" panose="020B0604020202020204" pitchFamily="34" charset="0"/>
                <a:ea typeface="ＭＳ Ｐゴシック" panose="020B0600070205080204" pitchFamily="34" charset="-128"/>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sz="1400">
                <a:solidFill>
                  <a:srgbClr val="000000"/>
                </a:solidFill>
                <a:latin typeface="Arial" panose="020B0604020202020204" pitchFamily="34" charset="0"/>
                <a:ea typeface="ＭＳ Ｐゴシック" panose="020B0600070205080204" pitchFamily="34" charset="-128"/>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sz="1400">
                <a:solidFill>
                  <a:srgbClr val="000000"/>
                </a:solidFill>
                <a:latin typeface="Arial" panose="020B0604020202020204" pitchFamily="34" charset="0"/>
                <a:ea typeface="ＭＳ Ｐゴシック" panose="020B0600070205080204" pitchFamily="34" charset="-128"/>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sz="1400">
                <a:solidFill>
                  <a:srgbClr val="000000"/>
                </a:solidFill>
                <a:latin typeface="Arial" panose="020B0604020202020204" pitchFamily="34" charset="0"/>
                <a:ea typeface="ＭＳ Ｐゴシック" panose="020B0600070205080204" pitchFamily="34" charset="-128"/>
              </a:defRPr>
            </a:lvl9pPr>
          </a:lstStyle>
          <a:p>
            <a:pPr algn="r"/>
            <a:r>
              <a:rPr lang="en-US" altLang="en-US" sz="800" b="1" dirty="0">
                <a:solidFill>
                  <a:schemeClr val="bg1"/>
                </a:solidFill>
              </a:rPr>
              <a:t>Aquaculture Production</a:t>
            </a:r>
          </a:p>
        </p:txBody>
      </p:sp>
      <p:sp>
        <p:nvSpPr>
          <p:cNvPr id="26" name="Text Box 1">
            <a:extLst>
              <a:ext uri="{FF2B5EF4-FFF2-40B4-BE49-F238E27FC236}">
                <a16:creationId xmlns:a16="http://schemas.microsoft.com/office/drawing/2014/main" id="{1472F47F-5CF1-42B4-8C6F-5FD08619FB74}"/>
              </a:ext>
            </a:extLst>
          </p:cNvPr>
          <p:cNvSpPr txBox="1">
            <a:spLocks noChangeArrowheads="1"/>
          </p:cNvSpPr>
          <p:nvPr/>
        </p:nvSpPr>
        <p:spPr bwMode="auto">
          <a:xfrm>
            <a:off x="591032" y="4082082"/>
            <a:ext cx="3476812" cy="49950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tabLst>
                <a:tab pos="723900" algn="l"/>
                <a:tab pos="1447800" algn="l"/>
                <a:tab pos="2171700" algn="l"/>
                <a:tab pos="2895600" algn="l"/>
                <a:tab pos="3619500" algn="l"/>
                <a:tab pos="4343400" algn="l"/>
                <a:tab pos="5067300" algn="l"/>
                <a:tab pos="5791200" algn="l"/>
                <a:tab pos="6515100" algn="l"/>
              </a:tabLst>
              <a:defRPr sz="1400">
                <a:solidFill>
                  <a:srgbClr val="000000"/>
                </a:solidFill>
                <a:latin typeface="Arial" panose="020B0604020202020204" pitchFamily="34" charset="0"/>
                <a:ea typeface="ＭＳ Ｐゴシック" panose="020B0600070205080204" pitchFamily="34" charset="-128"/>
              </a:defRPr>
            </a:lvl1pPr>
            <a:lvl2pPr>
              <a:tabLst>
                <a:tab pos="723900" algn="l"/>
                <a:tab pos="1447800" algn="l"/>
                <a:tab pos="2171700" algn="l"/>
                <a:tab pos="2895600" algn="l"/>
                <a:tab pos="3619500" algn="l"/>
                <a:tab pos="4343400" algn="l"/>
                <a:tab pos="5067300" algn="l"/>
                <a:tab pos="5791200" algn="l"/>
                <a:tab pos="6515100" algn="l"/>
              </a:tabLst>
              <a:defRPr sz="1400">
                <a:solidFill>
                  <a:srgbClr val="000000"/>
                </a:solidFill>
                <a:latin typeface="Arial" panose="020B0604020202020204" pitchFamily="34" charset="0"/>
                <a:ea typeface="ＭＳ Ｐゴシック" panose="020B0600070205080204" pitchFamily="34" charset="-128"/>
              </a:defRPr>
            </a:lvl2pPr>
            <a:lvl3pPr>
              <a:tabLst>
                <a:tab pos="723900" algn="l"/>
                <a:tab pos="1447800" algn="l"/>
                <a:tab pos="2171700" algn="l"/>
                <a:tab pos="2895600" algn="l"/>
                <a:tab pos="3619500" algn="l"/>
                <a:tab pos="4343400" algn="l"/>
                <a:tab pos="5067300" algn="l"/>
                <a:tab pos="5791200" algn="l"/>
                <a:tab pos="6515100" algn="l"/>
              </a:tabLst>
              <a:defRPr sz="1400">
                <a:solidFill>
                  <a:srgbClr val="000000"/>
                </a:solidFill>
                <a:latin typeface="Arial" panose="020B0604020202020204" pitchFamily="34" charset="0"/>
                <a:ea typeface="ＭＳ Ｐゴシック" panose="020B0600070205080204" pitchFamily="34" charset="-128"/>
              </a:defRPr>
            </a:lvl3pPr>
            <a:lvl4pPr>
              <a:tabLst>
                <a:tab pos="723900" algn="l"/>
                <a:tab pos="1447800" algn="l"/>
                <a:tab pos="2171700" algn="l"/>
                <a:tab pos="2895600" algn="l"/>
                <a:tab pos="3619500" algn="l"/>
                <a:tab pos="4343400" algn="l"/>
                <a:tab pos="5067300" algn="l"/>
                <a:tab pos="5791200" algn="l"/>
                <a:tab pos="6515100" algn="l"/>
              </a:tabLst>
              <a:defRPr sz="1400">
                <a:solidFill>
                  <a:srgbClr val="000000"/>
                </a:solidFill>
                <a:latin typeface="Arial" panose="020B0604020202020204" pitchFamily="34" charset="0"/>
                <a:ea typeface="ＭＳ Ｐゴシック" panose="020B0600070205080204" pitchFamily="34" charset="-128"/>
              </a:defRPr>
            </a:lvl4pPr>
            <a:lvl5pPr>
              <a:tabLst>
                <a:tab pos="723900" algn="l"/>
                <a:tab pos="1447800" algn="l"/>
                <a:tab pos="2171700" algn="l"/>
                <a:tab pos="2895600" algn="l"/>
                <a:tab pos="3619500" algn="l"/>
                <a:tab pos="4343400" algn="l"/>
                <a:tab pos="5067300" algn="l"/>
                <a:tab pos="5791200" algn="l"/>
                <a:tab pos="6515100" algn="l"/>
              </a:tabLst>
              <a:defRPr sz="1400">
                <a:solidFill>
                  <a:srgbClr val="000000"/>
                </a:solidFill>
                <a:latin typeface="Arial" panose="020B0604020202020204" pitchFamily="34" charset="0"/>
                <a:ea typeface="ＭＳ Ｐゴシック" panose="020B0600070205080204" pitchFamily="34" charset="-128"/>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sz="1400">
                <a:solidFill>
                  <a:srgbClr val="000000"/>
                </a:solidFill>
                <a:latin typeface="Arial" panose="020B0604020202020204" pitchFamily="34" charset="0"/>
                <a:ea typeface="ＭＳ Ｐゴシック" panose="020B0600070205080204" pitchFamily="34" charset="-128"/>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sz="1400">
                <a:solidFill>
                  <a:srgbClr val="000000"/>
                </a:solidFill>
                <a:latin typeface="Arial" panose="020B0604020202020204" pitchFamily="34" charset="0"/>
                <a:ea typeface="ＭＳ Ｐゴシック" panose="020B0600070205080204" pitchFamily="34" charset="-128"/>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sz="1400">
                <a:solidFill>
                  <a:srgbClr val="000000"/>
                </a:solidFill>
                <a:latin typeface="Arial" panose="020B0604020202020204" pitchFamily="34" charset="0"/>
                <a:ea typeface="ＭＳ Ｐゴシック" panose="020B0600070205080204" pitchFamily="34" charset="-128"/>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sz="1400">
                <a:solidFill>
                  <a:srgbClr val="000000"/>
                </a:solidFill>
                <a:latin typeface="Arial" panose="020B0604020202020204" pitchFamily="34" charset="0"/>
                <a:ea typeface="ＭＳ Ｐゴシック" panose="020B0600070205080204" pitchFamily="34" charset="-128"/>
              </a:defRPr>
            </a:lvl9pPr>
          </a:lstStyle>
          <a:p>
            <a:r>
              <a:rPr lang="en-US" altLang="en-US" sz="800" b="1" dirty="0"/>
              <a:t>Figure 1: Aquaculture represented 47% of the total global fish production in 2016, most of which is derived from China</a:t>
            </a:r>
            <a:r>
              <a:rPr lang="en-US" altLang="en-US" sz="800" b="1" baseline="30000" dirty="0"/>
              <a:t>[1]</a:t>
            </a:r>
            <a:r>
              <a:rPr lang="en-US" altLang="en-US" sz="800" b="1" dirty="0"/>
              <a:t>. </a:t>
            </a:r>
          </a:p>
          <a:p>
            <a:r>
              <a:rPr lang="en-US" altLang="en-US" sz="680" i="1" dirty="0"/>
              <a:t>Note: </a:t>
            </a:r>
            <a:r>
              <a:rPr lang="en-US" altLang="en-US" sz="680" dirty="0"/>
              <a:t>the term ‘fish’ indicates fish, </a:t>
            </a:r>
            <a:r>
              <a:rPr lang="en-US" altLang="en-US" sz="680" dirty="0" err="1"/>
              <a:t>molluscs</a:t>
            </a:r>
            <a:r>
              <a:rPr lang="en-US" altLang="en-US" sz="680" dirty="0"/>
              <a:t> and other aquatic animals, but excludes aquatic mammals, crocodiles, caimans, seaweeds and other aquatic plants</a:t>
            </a:r>
            <a:r>
              <a:rPr lang="en-US" altLang="en-US" sz="680" baseline="30000" dirty="0"/>
              <a:t>[1]</a:t>
            </a:r>
            <a:r>
              <a:rPr lang="en-US" altLang="en-US" sz="680" dirty="0"/>
              <a:t>.  </a:t>
            </a:r>
          </a:p>
        </p:txBody>
      </p:sp>
      <p:sp>
        <p:nvSpPr>
          <p:cNvPr id="27" name="Text Box 1">
            <a:extLst>
              <a:ext uri="{FF2B5EF4-FFF2-40B4-BE49-F238E27FC236}">
                <a16:creationId xmlns:a16="http://schemas.microsoft.com/office/drawing/2014/main" id="{0ECDD530-11A1-4EF9-B39C-072A6A1F00BA}"/>
              </a:ext>
            </a:extLst>
          </p:cNvPr>
          <p:cNvSpPr txBox="1">
            <a:spLocks noChangeArrowheads="1"/>
          </p:cNvSpPr>
          <p:nvPr/>
        </p:nvSpPr>
        <p:spPr bwMode="auto">
          <a:xfrm>
            <a:off x="413194" y="6633255"/>
            <a:ext cx="3588402" cy="4286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tabLst>
                <a:tab pos="723900" algn="l"/>
                <a:tab pos="1447800" algn="l"/>
                <a:tab pos="2171700" algn="l"/>
                <a:tab pos="2895600" algn="l"/>
                <a:tab pos="3619500" algn="l"/>
                <a:tab pos="4343400" algn="l"/>
                <a:tab pos="5067300" algn="l"/>
                <a:tab pos="5791200" algn="l"/>
                <a:tab pos="6515100" algn="l"/>
              </a:tabLst>
              <a:defRPr sz="1400">
                <a:solidFill>
                  <a:srgbClr val="000000"/>
                </a:solidFill>
                <a:latin typeface="Arial" panose="020B0604020202020204" pitchFamily="34" charset="0"/>
                <a:ea typeface="ＭＳ Ｐゴシック" panose="020B0600070205080204" pitchFamily="34" charset="-128"/>
              </a:defRPr>
            </a:lvl1pPr>
            <a:lvl2pPr>
              <a:tabLst>
                <a:tab pos="723900" algn="l"/>
                <a:tab pos="1447800" algn="l"/>
                <a:tab pos="2171700" algn="l"/>
                <a:tab pos="2895600" algn="l"/>
                <a:tab pos="3619500" algn="l"/>
                <a:tab pos="4343400" algn="l"/>
                <a:tab pos="5067300" algn="l"/>
                <a:tab pos="5791200" algn="l"/>
                <a:tab pos="6515100" algn="l"/>
              </a:tabLst>
              <a:defRPr sz="1400">
                <a:solidFill>
                  <a:srgbClr val="000000"/>
                </a:solidFill>
                <a:latin typeface="Arial" panose="020B0604020202020204" pitchFamily="34" charset="0"/>
                <a:ea typeface="ＭＳ Ｐゴシック" panose="020B0600070205080204" pitchFamily="34" charset="-128"/>
              </a:defRPr>
            </a:lvl2pPr>
            <a:lvl3pPr>
              <a:tabLst>
                <a:tab pos="723900" algn="l"/>
                <a:tab pos="1447800" algn="l"/>
                <a:tab pos="2171700" algn="l"/>
                <a:tab pos="2895600" algn="l"/>
                <a:tab pos="3619500" algn="l"/>
                <a:tab pos="4343400" algn="l"/>
                <a:tab pos="5067300" algn="l"/>
                <a:tab pos="5791200" algn="l"/>
                <a:tab pos="6515100" algn="l"/>
              </a:tabLst>
              <a:defRPr sz="1400">
                <a:solidFill>
                  <a:srgbClr val="000000"/>
                </a:solidFill>
                <a:latin typeface="Arial" panose="020B0604020202020204" pitchFamily="34" charset="0"/>
                <a:ea typeface="ＭＳ Ｐゴシック" panose="020B0600070205080204" pitchFamily="34" charset="-128"/>
              </a:defRPr>
            </a:lvl3pPr>
            <a:lvl4pPr>
              <a:tabLst>
                <a:tab pos="723900" algn="l"/>
                <a:tab pos="1447800" algn="l"/>
                <a:tab pos="2171700" algn="l"/>
                <a:tab pos="2895600" algn="l"/>
                <a:tab pos="3619500" algn="l"/>
                <a:tab pos="4343400" algn="l"/>
                <a:tab pos="5067300" algn="l"/>
                <a:tab pos="5791200" algn="l"/>
                <a:tab pos="6515100" algn="l"/>
              </a:tabLst>
              <a:defRPr sz="1400">
                <a:solidFill>
                  <a:srgbClr val="000000"/>
                </a:solidFill>
                <a:latin typeface="Arial" panose="020B0604020202020204" pitchFamily="34" charset="0"/>
                <a:ea typeface="ＭＳ Ｐゴシック" panose="020B0600070205080204" pitchFamily="34" charset="-128"/>
              </a:defRPr>
            </a:lvl4pPr>
            <a:lvl5pPr>
              <a:tabLst>
                <a:tab pos="723900" algn="l"/>
                <a:tab pos="1447800" algn="l"/>
                <a:tab pos="2171700" algn="l"/>
                <a:tab pos="2895600" algn="l"/>
                <a:tab pos="3619500" algn="l"/>
                <a:tab pos="4343400" algn="l"/>
                <a:tab pos="5067300" algn="l"/>
                <a:tab pos="5791200" algn="l"/>
                <a:tab pos="6515100" algn="l"/>
              </a:tabLst>
              <a:defRPr sz="1400">
                <a:solidFill>
                  <a:srgbClr val="000000"/>
                </a:solidFill>
                <a:latin typeface="Arial" panose="020B0604020202020204" pitchFamily="34" charset="0"/>
                <a:ea typeface="ＭＳ Ｐゴシック" panose="020B0600070205080204" pitchFamily="34" charset="-128"/>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sz="1400">
                <a:solidFill>
                  <a:srgbClr val="000000"/>
                </a:solidFill>
                <a:latin typeface="Arial" panose="020B0604020202020204" pitchFamily="34" charset="0"/>
                <a:ea typeface="ＭＳ Ｐゴシック" panose="020B0600070205080204" pitchFamily="34" charset="-128"/>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sz="1400">
                <a:solidFill>
                  <a:srgbClr val="000000"/>
                </a:solidFill>
                <a:latin typeface="Arial" panose="020B0604020202020204" pitchFamily="34" charset="0"/>
                <a:ea typeface="ＭＳ Ｐゴシック" panose="020B0600070205080204" pitchFamily="34" charset="-128"/>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sz="1400">
                <a:solidFill>
                  <a:srgbClr val="000000"/>
                </a:solidFill>
                <a:latin typeface="Arial" panose="020B0604020202020204" pitchFamily="34" charset="0"/>
                <a:ea typeface="ＭＳ Ｐゴシック" panose="020B0600070205080204" pitchFamily="34" charset="-128"/>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sz="1400">
                <a:solidFill>
                  <a:srgbClr val="000000"/>
                </a:solidFill>
                <a:latin typeface="Arial" panose="020B0604020202020204" pitchFamily="34" charset="0"/>
                <a:ea typeface="ＭＳ Ｐゴシック" panose="020B0600070205080204" pitchFamily="34" charset="-128"/>
              </a:defRPr>
            </a:lvl9pPr>
          </a:lstStyle>
          <a:p>
            <a:r>
              <a:rPr lang="en-US" altLang="en-US" sz="800" b="1" dirty="0"/>
              <a:t>Figure 2: Critical elements of food security. In general terms, an aquatic food supply contributes to food security when the food supply is sufficient, safe, sustainable, shockproof and sound</a:t>
            </a:r>
            <a:r>
              <a:rPr lang="en-US" altLang="en-US" sz="800" b="1" baseline="30000" dirty="0"/>
              <a:t>[2]</a:t>
            </a:r>
            <a:r>
              <a:rPr lang="en-US" altLang="en-US" sz="800" b="1" dirty="0"/>
              <a:t>.</a:t>
            </a:r>
          </a:p>
        </p:txBody>
      </p:sp>
      <p:pic>
        <p:nvPicPr>
          <p:cNvPr id="28" name="Picture 27">
            <a:extLst>
              <a:ext uri="{FF2B5EF4-FFF2-40B4-BE49-F238E27FC236}">
                <a16:creationId xmlns:a16="http://schemas.microsoft.com/office/drawing/2014/main" id="{E055E576-92BE-4E0B-BF55-435EFAA24DEF}"/>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Effect>
                      <a14:saturation sat="0"/>
                    </a14:imgEffect>
                  </a14:imgLayer>
                </a14:imgProps>
              </a:ext>
            </a:extLst>
          </a:blip>
          <a:srcRect l="16566" t="157" r="15945" b="95459"/>
          <a:stretch/>
        </p:blipFill>
        <p:spPr>
          <a:xfrm>
            <a:off x="598084" y="2323474"/>
            <a:ext cx="3387741" cy="141708"/>
          </a:xfrm>
          <a:prstGeom prst="rect">
            <a:avLst/>
          </a:prstGeom>
        </p:spPr>
      </p:pic>
      <p:cxnSp>
        <p:nvCxnSpPr>
          <p:cNvPr id="29" name="Straight Connector 28">
            <a:extLst>
              <a:ext uri="{FF2B5EF4-FFF2-40B4-BE49-F238E27FC236}">
                <a16:creationId xmlns:a16="http://schemas.microsoft.com/office/drawing/2014/main" id="{72219E08-064D-401D-969C-2BCB2462E88F}"/>
              </a:ext>
            </a:extLst>
          </p:cNvPr>
          <p:cNvCxnSpPr/>
          <p:nvPr/>
        </p:nvCxnSpPr>
        <p:spPr>
          <a:xfrm flipH="1">
            <a:off x="457460" y="4690633"/>
            <a:ext cx="5907340" cy="422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5935746E-EF7D-4AA6-99BD-A4E24D409140}"/>
              </a:ext>
            </a:extLst>
          </p:cNvPr>
          <p:cNvSpPr/>
          <p:nvPr/>
        </p:nvSpPr>
        <p:spPr>
          <a:xfrm>
            <a:off x="4050290" y="5312474"/>
            <a:ext cx="2339223" cy="174940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0" name="TextBox 9">
            <a:extLst>
              <a:ext uri="{FF2B5EF4-FFF2-40B4-BE49-F238E27FC236}">
                <a16:creationId xmlns:a16="http://schemas.microsoft.com/office/drawing/2014/main" id="{6D0A36B3-CB5B-4DA3-AE6B-E521B334FBB0}"/>
              </a:ext>
            </a:extLst>
          </p:cNvPr>
          <p:cNvSpPr txBox="1"/>
          <p:nvPr/>
        </p:nvSpPr>
        <p:spPr>
          <a:xfrm>
            <a:off x="4004983" y="5331990"/>
            <a:ext cx="2421908" cy="1705082"/>
          </a:xfrm>
          <a:prstGeom prst="rect">
            <a:avLst/>
          </a:prstGeom>
          <a:noFill/>
        </p:spPr>
        <p:txBody>
          <a:bodyPr wrap="square" rtlCol="0">
            <a:spAutoFit/>
          </a:bodyPr>
          <a:lstStyle/>
          <a:p>
            <a:pPr algn="ctr"/>
            <a:r>
              <a:rPr lang="en-AU" sz="1160" b="1" dirty="0">
                <a:solidFill>
                  <a:schemeClr val="bg1"/>
                </a:solidFill>
                <a:latin typeface="Arial Narrow" panose="020B0606020202030204" pitchFamily="34" charset="0"/>
              </a:rPr>
              <a:t>Activity: EVALUATE the claim below:</a:t>
            </a:r>
          </a:p>
          <a:p>
            <a:pPr algn="ctr"/>
            <a:endParaRPr lang="en-AU" sz="300" b="1" dirty="0">
              <a:solidFill>
                <a:schemeClr val="bg1"/>
              </a:solidFill>
              <a:latin typeface="Arial Narrow" panose="020B0606020202030204" pitchFamily="34" charset="0"/>
            </a:endParaRPr>
          </a:p>
          <a:p>
            <a:pPr algn="ctr"/>
            <a:r>
              <a:rPr lang="en-AU" sz="1160" b="1" i="1" u="sng" dirty="0">
                <a:solidFill>
                  <a:schemeClr val="bg1"/>
                </a:solidFill>
                <a:latin typeface="Arial Narrow" panose="020B0606020202030204" pitchFamily="34" charset="0"/>
              </a:rPr>
              <a:t>‘the current state of aquaculture in the world cannot address food security’</a:t>
            </a:r>
          </a:p>
          <a:p>
            <a:pPr algn="ctr"/>
            <a:endParaRPr lang="en-AU" sz="300" b="1" i="1" dirty="0">
              <a:solidFill>
                <a:schemeClr val="bg1"/>
              </a:solidFill>
              <a:latin typeface="Arial Narrow" panose="020B0606020202030204" pitchFamily="34" charset="0"/>
            </a:endParaRPr>
          </a:p>
          <a:p>
            <a:pPr algn="ctr"/>
            <a:r>
              <a:rPr lang="en-US" sz="1160" b="1" dirty="0">
                <a:solidFill>
                  <a:schemeClr val="bg1"/>
                </a:solidFill>
                <a:latin typeface="Arial Narrow" panose="020B0606020202030204" pitchFamily="34" charset="0"/>
              </a:rPr>
              <a:t>Research, </a:t>
            </a:r>
            <a:r>
              <a:rPr lang="en-US" sz="1160" b="1" dirty="0" err="1">
                <a:solidFill>
                  <a:schemeClr val="bg1"/>
                </a:solidFill>
                <a:latin typeface="Arial Narrow" panose="020B0606020202030204" pitchFamily="34" charset="0"/>
              </a:rPr>
              <a:t>analyse</a:t>
            </a:r>
            <a:r>
              <a:rPr lang="en-US" sz="1160" b="1" dirty="0">
                <a:solidFill>
                  <a:schemeClr val="bg1"/>
                </a:solidFill>
                <a:latin typeface="Arial Narrow" panose="020B0606020202030204" pitchFamily="34" charset="0"/>
              </a:rPr>
              <a:t> and interpret secondary evidence from scientific texts</a:t>
            </a:r>
            <a:r>
              <a:rPr lang="en-US" sz="1160" b="1" baseline="30000" dirty="0">
                <a:solidFill>
                  <a:schemeClr val="bg1"/>
                </a:solidFill>
                <a:latin typeface="Arial Narrow" panose="020B0606020202030204" pitchFamily="34" charset="0"/>
              </a:rPr>
              <a:t>[2][3][4]</a:t>
            </a:r>
            <a:r>
              <a:rPr lang="en-US" sz="1160" b="1" dirty="0">
                <a:solidFill>
                  <a:schemeClr val="bg1"/>
                </a:solidFill>
                <a:latin typeface="Arial Narrow" panose="020B0606020202030204" pitchFamily="34" charset="0"/>
              </a:rPr>
              <a:t> to form the basis for a justified conclusion about the claim.</a:t>
            </a:r>
          </a:p>
          <a:p>
            <a:pPr algn="ctr"/>
            <a:endParaRPr lang="en-US" sz="600" b="1" dirty="0">
              <a:solidFill>
                <a:schemeClr val="bg1"/>
              </a:solidFill>
              <a:latin typeface="Arial Narrow" panose="020B0606020202030204" pitchFamily="34" charset="0"/>
            </a:endParaRPr>
          </a:p>
          <a:p>
            <a:pPr algn="ctr"/>
            <a:r>
              <a:rPr lang="en-US" sz="1160" b="1" dirty="0">
                <a:solidFill>
                  <a:schemeClr val="bg1"/>
                </a:solidFill>
                <a:latin typeface="Arial Narrow" panose="020B0606020202030204" pitchFamily="34" charset="0"/>
              </a:rPr>
              <a:t>STATE YOUR CONCLUSION BELOW</a:t>
            </a:r>
            <a:endParaRPr lang="en-AU" sz="1160" b="1" dirty="0">
              <a:solidFill>
                <a:schemeClr val="bg1"/>
              </a:solidFill>
              <a:latin typeface="Arial Narrow" panose="020B0606020202030204" pitchFamily="34" charset="0"/>
            </a:endParaRPr>
          </a:p>
        </p:txBody>
      </p:sp>
      <p:sp>
        <p:nvSpPr>
          <p:cNvPr id="21" name="Rectangle 20">
            <a:extLst>
              <a:ext uri="{FF2B5EF4-FFF2-40B4-BE49-F238E27FC236}">
                <a16:creationId xmlns:a16="http://schemas.microsoft.com/office/drawing/2014/main" id="{F517CCC3-EB57-4F70-A966-20B2F4AD9818}"/>
              </a:ext>
            </a:extLst>
          </p:cNvPr>
          <p:cNvSpPr/>
          <p:nvPr/>
        </p:nvSpPr>
        <p:spPr>
          <a:xfrm>
            <a:off x="491697" y="7145836"/>
            <a:ext cx="5935194" cy="864299"/>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0" name="Rectangle 29">
            <a:extLst>
              <a:ext uri="{FF2B5EF4-FFF2-40B4-BE49-F238E27FC236}">
                <a16:creationId xmlns:a16="http://schemas.microsoft.com/office/drawing/2014/main" id="{67B3A2C3-B352-4ECA-9570-5278804F70DD}"/>
              </a:ext>
            </a:extLst>
          </p:cNvPr>
          <p:cNvSpPr/>
          <p:nvPr/>
        </p:nvSpPr>
        <p:spPr>
          <a:xfrm>
            <a:off x="558271" y="7208387"/>
            <a:ext cx="5802045" cy="739196"/>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1" name="Rectangle 30">
            <a:extLst>
              <a:ext uri="{FF2B5EF4-FFF2-40B4-BE49-F238E27FC236}">
                <a16:creationId xmlns:a16="http://schemas.microsoft.com/office/drawing/2014/main" id="{70272B79-5D04-4BDE-A558-CDA6F854E2D6}"/>
              </a:ext>
            </a:extLst>
          </p:cNvPr>
          <p:cNvSpPr/>
          <p:nvPr/>
        </p:nvSpPr>
        <p:spPr>
          <a:xfrm>
            <a:off x="518194" y="7177953"/>
            <a:ext cx="5930727" cy="812530"/>
          </a:xfrm>
          <a:prstGeom prst="rect">
            <a:avLst/>
          </a:prstGeom>
        </p:spPr>
        <p:txBody>
          <a:bodyPr wrap="square">
            <a:spAutoFit/>
          </a:bodyPr>
          <a:lstStyle/>
          <a:p>
            <a:r>
              <a:rPr lang="en-AU" sz="1170" dirty="0">
                <a:solidFill>
                  <a:schemeClr val="tx1">
                    <a:lumMod val="50000"/>
                    <a:lumOff val="50000"/>
                  </a:schemeClr>
                </a:solidFill>
                <a:latin typeface="Comic Sans MS" panose="030F0702030302020204" pitchFamily="66" charset="0"/>
              </a:rPr>
              <a:t>The current state of aquaculture in the world cannot address all 5 Ss</a:t>
            </a:r>
            <a:r>
              <a:rPr lang="en-AU" sz="1170" baseline="30000" dirty="0">
                <a:solidFill>
                  <a:schemeClr val="tx1">
                    <a:lumMod val="50000"/>
                    <a:lumOff val="50000"/>
                  </a:schemeClr>
                </a:solidFill>
                <a:latin typeface="Comic Sans MS" panose="030F0702030302020204" pitchFamily="66" charset="0"/>
              </a:rPr>
              <a:t>[2]</a:t>
            </a:r>
            <a:r>
              <a:rPr lang="en-AU" sz="1170" dirty="0">
                <a:solidFill>
                  <a:schemeClr val="tx1">
                    <a:lumMod val="50000"/>
                    <a:lumOff val="50000"/>
                  </a:schemeClr>
                </a:solidFill>
                <a:latin typeface="Comic Sans MS" panose="030F0702030302020204" pitchFamily="66" charset="0"/>
              </a:rPr>
              <a:t>. The aquaculture sector requires an additional $150-300 billion in capital investment to expand production infrastructure to meet projected demand growth for 2030</a:t>
            </a:r>
            <a:r>
              <a:rPr lang="en-AU" sz="1170" baseline="30000" dirty="0">
                <a:solidFill>
                  <a:schemeClr val="tx1">
                    <a:lumMod val="50000"/>
                    <a:lumOff val="50000"/>
                  </a:schemeClr>
                </a:solidFill>
                <a:latin typeface="Comic Sans MS" panose="030F0702030302020204" pitchFamily="66" charset="0"/>
              </a:rPr>
              <a:t>[4]</a:t>
            </a:r>
            <a:r>
              <a:rPr lang="en-AU" sz="1170" dirty="0">
                <a:solidFill>
                  <a:schemeClr val="tx1">
                    <a:lumMod val="50000"/>
                    <a:lumOff val="50000"/>
                  </a:schemeClr>
                </a:solidFill>
                <a:latin typeface="Comic Sans MS" panose="030F0702030302020204" pitchFamily="66" charset="0"/>
              </a:rPr>
              <a:t>. Also refer to page 59 of the QCAA Marine Science Syllabus V1.2 under ‘guidance’. </a:t>
            </a:r>
          </a:p>
        </p:txBody>
      </p:sp>
      <p:sp>
        <p:nvSpPr>
          <p:cNvPr id="35" name="Rectangle 34">
            <a:extLst>
              <a:ext uri="{FF2B5EF4-FFF2-40B4-BE49-F238E27FC236}">
                <a16:creationId xmlns:a16="http://schemas.microsoft.com/office/drawing/2014/main" id="{AEA5B163-AAD9-43CE-AC1C-362C75DF5BC8}"/>
              </a:ext>
            </a:extLst>
          </p:cNvPr>
          <p:cNvSpPr/>
          <p:nvPr/>
        </p:nvSpPr>
        <p:spPr>
          <a:xfrm>
            <a:off x="4012912" y="2325493"/>
            <a:ext cx="2339223" cy="2294417"/>
          </a:xfrm>
          <a:prstGeom prst="rect">
            <a:avLst/>
          </a:prstGeom>
          <a:solidFill>
            <a:schemeClr val="bg1">
              <a:lumMod val="85000"/>
            </a:schemeClr>
          </a:solidFill>
          <a:effectLst>
            <a:outerShdw blurRad="50800" dist="38100" dir="2700000" algn="t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36" name="TextBox 35">
            <a:extLst>
              <a:ext uri="{FF2B5EF4-FFF2-40B4-BE49-F238E27FC236}">
                <a16:creationId xmlns:a16="http://schemas.microsoft.com/office/drawing/2014/main" id="{135D5DD0-4FEC-43C0-8871-FC5A19EB5D56}"/>
              </a:ext>
            </a:extLst>
          </p:cNvPr>
          <p:cNvSpPr txBox="1"/>
          <p:nvPr/>
        </p:nvSpPr>
        <p:spPr>
          <a:xfrm>
            <a:off x="4012912" y="2346519"/>
            <a:ext cx="2510904" cy="270843"/>
          </a:xfrm>
          <a:prstGeom prst="rect">
            <a:avLst/>
          </a:prstGeom>
          <a:noFill/>
        </p:spPr>
        <p:txBody>
          <a:bodyPr wrap="square" rtlCol="0">
            <a:spAutoFit/>
          </a:bodyPr>
          <a:lstStyle/>
          <a:p>
            <a:r>
              <a:rPr lang="en-AU" sz="1160" b="1" dirty="0">
                <a:latin typeface="Arial Narrow" panose="020B0606020202030204" pitchFamily="34" charset="0"/>
              </a:rPr>
              <a:t>Q. What is the ‘Blue Revolution’? Ans. </a:t>
            </a:r>
          </a:p>
        </p:txBody>
      </p:sp>
      <p:sp>
        <p:nvSpPr>
          <p:cNvPr id="32" name="Rectangle 31">
            <a:extLst>
              <a:ext uri="{FF2B5EF4-FFF2-40B4-BE49-F238E27FC236}">
                <a16:creationId xmlns:a16="http://schemas.microsoft.com/office/drawing/2014/main" id="{EDD8AA5B-5E2D-4ED1-A372-2B9A0A02E934}"/>
              </a:ext>
            </a:extLst>
          </p:cNvPr>
          <p:cNvSpPr/>
          <p:nvPr/>
        </p:nvSpPr>
        <p:spPr>
          <a:xfrm>
            <a:off x="4110605" y="2672994"/>
            <a:ext cx="2160940" cy="1866105"/>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200" dirty="0">
              <a:solidFill>
                <a:schemeClr val="tx1">
                  <a:lumMod val="50000"/>
                  <a:lumOff val="50000"/>
                </a:schemeClr>
              </a:solidFill>
              <a:latin typeface="Comic Sans MS" panose="030F0702030302020204" pitchFamily="66" charset="0"/>
            </a:endParaRPr>
          </a:p>
        </p:txBody>
      </p:sp>
      <p:sp>
        <p:nvSpPr>
          <p:cNvPr id="33" name="Rectangle 32">
            <a:extLst>
              <a:ext uri="{FF2B5EF4-FFF2-40B4-BE49-F238E27FC236}">
                <a16:creationId xmlns:a16="http://schemas.microsoft.com/office/drawing/2014/main" id="{C4A6B43D-5FBD-4FAD-A452-20D50CE3CC8D}"/>
              </a:ext>
            </a:extLst>
          </p:cNvPr>
          <p:cNvSpPr/>
          <p:nvPr/>
        </p:nvSpPr>
        <p:spPr>
          <a:xfrm>
            <a:off x="4080141" y="2653909"/>
            <a:ext cx="2291836" cy="1384995"/>
          </a:xfrm>
          <a:prstGeom prst="rect">
            <a:avLst/>
          </a:prstGeom>
        </p:spPr>
        <p:txBody>
          <a:bodyPr wrap="square">
            <a:spAutoFit/>
          </a:bodyPr>
          <a:lstStyle/>
          <a:p>
            <a:r>
              <a:rPr lang="en-AU" sz="1200" dirty="0">
                <a:solidFill>
                  <a:schemeClr val="tx1">
                    <a:lumMod val="50000"/>
                    <a:lumOff val="50000"/>
                  </a:schemeClr>
                </a:solidFill>
                <a:latin typeface="Comic Sans MS" panose="030F0702030302020204" pitchFamily="66" charset="0"/>
              </a:rPr>
              <a:t>The ‘Blue Revolution’ is a term used in literature to reference the potential for aquaculture to address food security, </a:t>
            </a:r>
            <a:r>
              <a:rPr lang="en-US" sz="1200" dirty="0">
                <a:solidFill>
                  <a:schemeClr val="tx1">
                    <a:lumMod val="50000"/>
                    <a:lumOff val="50000"/>
                  </a:schemeClr>
                </a:solidFill>
                <a:latin typeface="Comic Sans MS" panose="030F0702030302020204" pitchFamily="66" charset="0"/>
              </a:rPr>
              <a:t>and to describe the recent boom in aquaculture production. </a:t>
            </a:r>
            <a:endParaRPr lang="en-AU" sz="1200" dirty="0">
              <a:solidFill>
                <a:schemeClr val="tx1">
                  <a:lumMod val="50000"/>
                  <a:lumOff val="50000"/>
                </a:schemeClr>
              </a:solidFill>
              <a:latin typeface="Comic Sans MS" panose="030F0702030302020204" pitchFamily="66" charset="0"/>
            </a:endParaRPr>
          </a:p>
        </p:txBody>
      </p:sp>
    </p:spTree>
    <p:extLst>
      <p:ext uri="{BB962C8B-B14F-4D97-AF65-F5344CB8AC3E}">
        <p14:creationId xmlns:p14="http://schemas.microsoft.com/office/powerpoint/2010/main" val="96661052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 name="Straight Connector 14"/>
          <p:cNvCxnSpPr/>
          <p:nvPr/>
        </p:nvCxnSpPr>
        <p:spPr>
          <a:xfrm flipH="1">
            <a:off x="508863" y="969600"/>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extBox 17"/>
          <p:cNvSpPr txBox="1"/>
          <p:nvPr/>
        </p:nvSpPr>
        <p:spPr>
          <a:xfrm>
            <a:off x="5486430" y="14613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
        <p:nvSpPr>
          <p:cNvPr id="3" name="TextBox 2"/>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12" name="TextBox 36"/>
          <p:cNvSpPr txBox="1"/>
          <p:nvPr/>
        </p:nvSpPr>
        <p:spPr>
          <a:xfrm>
            <a:off x="5876474" y="8805118"/>
            <a:ext cx="52124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100" dirty="0">
                <a:latin typeface="Arial Narrow" pitchFamily="34" charset="0"/>
              </a:rPr>
              <a:t>156</a:t>
            </a:r>
            <a:endParaRPr lang="en-AU" sz="1100" dirty="0">
              <a:latin typeface="Arial Narrow" pitchFamily="34" charset="0"/>
            </a:endParaRPr>
          </a:p>
        </p:txBody>
      </p:sp>
      <p:sp>
        <p:nvSpPr>
          <p:cNvPr id="57" name="TextBox 36"/>
          <p:cNvSpPr txBox="1"/>
          <p:nvPr/>
        </p:nvSpPr>
        <p:spPr>
          <a:xfrm>
            <a:off x="463269" y="8810616"/>
            <a:ext cx="219901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2019 	                                               </a:t>
            </a:r>
            <a:endParaRPr lang="en-AU" sz="1100" b="1" dirty="0">
              <a:latin typeface="Arial Narrow" pitchFamily="34" charset="0"/>
            </a:endParaRPr>
          </a:p>
        </p:txBody>
      </p:sp>
      <p:cxnSp>
        <p:nvCxnSpPr>
          <p:cNvPr id="19" name="Straight Connector 18"/>
          <p:cNvCxnSpPr/>
          <p:nvPr/>
        </p:nvCxnSpPr>
        <p:spPr>
          <a:xfrm flipH="1">
            <a:off x="482612" y="8817257"/>
            <a:ext cx="5907340" cy="422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9" name="TextBox 58">
            <a:extLst>
              <a:ext uri="{FF2B5EF4-FFF2-40B4-BE49-F238E27FC236}">
                <a16:creationId xmlns:a16="http://schemas.microsoft.com/office/drawing/2014/main" id="{B47AF8B6-8FB8-4F6E-8771-2ABC2CA0462D}"/>
              </a:ext>
            </a:extLst>
          </p:cNvPr>
          <p:cNvSpPr txBox="1"/>
          <p:nvPr/>
        </p:nvSpPr>
        <p:spPr>
          <a:xfrm>
            <a:off x="1380171" y="133951"/>
            <a:ext cx="4112221" cy="784830"/>
          </a:xfrm>
          <a:prstGeom prst="rect">
            <a:avLst/>
          </a:prstGeom>
          <a:noFill/>
        </p:spPr>
        <p:txBody>
          <a:bodyPr wrap="square" rtlCol="0">
            <a:spAutoFit/>
          </a:bodyPr>
          <a:lstStyle/>
          <a:p>
            <a:r>
              <a:rPr lang="en-US" b="1" dirty="0">
                <a:latin typeface="Arial Narrow" pitchFamily="34" charset="0"/>
              </a:rPr>
              <a:t>ABARES –</a:t>
            </a:r>
            <a:r>
              <a:rPr lang="en-US" sz="1200" b="1" dirty="0">
                <a:latin typeface="Arial Narrow" panose="020B0606020202030204" pitchFamily="34" charset="0"/>
              </a:rPr>
              <a:t> </a:t>
            </a:r>
            <a:r>
              <a:rPr lang="en-US" sz="900" dirty="0" err="1">
                <a:latin typeface="Arial Narrow" panose="020B0606020202030204" pitchFamily="34" charset="0"/>
              </a:rPr>
              <a:t>Analyse</a:t>
            </a:r>
            <a:r>
              <a:rPr lang="en-US" sz="900" dirty="0">
                <a:latin typeface="Arial Narrow" panose="020B0606020202030204" pitchFamily="34" charset="0"/>
              </a:rPr>
              <a:t> Australian Bureau of Agricultural and Resource Economics and Sciences (ABARES) fisheries reports to determine changes in fisheries practices over the past 10 years, including: economic contribution of aquaculture to wild catch; the top five aquaculture species in Australia by volume and value</a:t>
            </a:r>
            <a:endParaRPr lang="en-US" sz="1200" i="1" dirty="0">
              <a:latin typeface="Arial Narrow" pitchFamily="34" charset="0"/>
            </a:endParaRPr>
          </a:p>
        </p:txBody>
      </p:sp>
      <p:sp>
        <p:nvSpPr>
          <p:cNvPr id="60" name="TextBox 36">
            <a:extLst>
              <a:ext uri="{FF2B5EF4-FFF2-40B4-BE49-F238E27FC236}">
                <a16:creationId xmlns:a16="http://schemas.microsoft.com/office/drawing/2014/main" id="{6DC2C05C-35D8-49B4-804A-8B8A559A864A}"/>
              </a:ext>
            </a:extLst>
          </p:cNvPr>
          <p:cNvSpPr txBox="1"/>
          <p:nvPr/>
        </p:nvSpPr>
        <p:spPr>
          <a:xfrm>
            <a:off x="2286712" y="8805118"/>
            <a:ext cx="3734575"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Unit 4. Topic 2. Subject Matter: Aquaculture</a:t>
            </a:r>
            <a:endParaRPr lang="en-AU" sz="1100" b="1" dirty="0">
              <a:latin typeface="Arial Narrow" pitchFamily="34" charset="0"/>
            </a:endParaRPr>
          </a:p>
        </p:txBody>
      </p:sp>
      <p:sp>
        <p:nvSpPr>
          <p:cNvPr id="17" name="TextBox 16">
            <a:extLst>
              <a:ext uri="{FF2B5EF4-FFF2-40B4-BE49-F238E27FC236}">
                <a16:creationId xmlns:a16="http://schemas.microsoft.com/office/drawing/2014/main" id="{EF79B1A8-AC97-4449-84BA-7300F5F2C191}"/>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10" name="Rectangle 9">
            <a:extLst>
              <a:ext uri="{FF2B5EF4-FFF2-40B4-BE49-F238E27FC236}">
                <a16:creationId xmlns:a16="http://schemas.microsoft.com/office/drawing/2014/main" id="{BEB4C2D1-FF1B-4EEE-ADBB-D8E222A18DDB}"/>
              </a:ext>
            </a:extLst>
          </p:cNvPr>
          <p:cNvSpPr/>
          <p:nvPr/>
        </p:nvSpPr>
        <p:spPr>
          <a:xfrm>
            <a:off x="499893" y="4639815"/>
            <a:ext cx="5861883" cy="3134607"/>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TextBox 12">
            <a:extLst>
              <a:ext uri="{FF2B5EF4-FFF2-40B4-BE49-F238E27FC236}">
                <a16:creationId xmlns:a16="http://schemas.microsoft.com/office/drawing/2014/main" id="{3DA4269B-28B5-4F49-8573-12A39C814ECF}"/>
              </a:ext>
            </a:extLst>
          </p:cNvPr>
          <p:cNvSpPr txBox="1"/>
          <p:nvPr/>
        </p:nvSpPr>
        <p:spPr>
          <a:xfrm>
            <a:off x="509910" y="4674798"/>
            <a:ext cx="5907340" cy="261610"/>
          </a:xfrm>
          <a:prstGeom prst="rect">
            <a:avLst/>
          </a:prstGeom>
          <a:noFill/>
        </p:spPr>
        <p:txBody>
          <a:bodyPr wrap="square" rtlCol="0">
            <a:spAutoFit/>
          </a:bodyPr>
          <a:lstStyle/>
          <a:p>
            <a:r>
              <a:rPr lang="en-AU" sz="1100" b="1" dirty="0">
                <a:latin typeface="Arial Narrow" panose="020B0606020202030204" pitchFamily="34" charset="0"/>
              </a:rPr>
              <a:t>Activity: Identify the top 5 </a:t>
            </a:r>
            <a:r>
              <a:rPr lang="en-AU" sz="1100" b="1" i="1" dirty="0">
                <a:latin typeface="Arial Narrow" panose="020B0606020202030204" pitchFamily="34" charset="0"/>
              </a:rPr>
              <a:t>aquaculture</a:t>
            </a:r>
            <a:r>
              <a:rPr lang="en-AU" sz="1100" b="1" dirty="0">
                <a:latin typeface="Arial Narrow" panose="020B0606020202030204" pitchFamily="34" charset="0"/>
              </a:rPr>
              <a:t> species in Australia by volume and value</a:t>
            </a:r>
          </a:p>
        </p:txBody>
      </p:sp>
      <p:sp>
        <p:nvSpPr>
          <p:cNvPr id="23" name="Rectangle 22">
            <a:extLst>
              <a:ext uri="{FF2B5EF4-FFF2-40B4-BE49-F238E27FC236}">
                <a16:creationId xmlns:a16="http://schemas.microsoft.com/office/drawing/2014/main" id="{9A223B41-6272-4594-9963-02CF61EAFADA}"/>
              </a:ext>
            </a:extLst>
          </p:cNvPr>
          <p:cNvSpPr/>
          <p:nvPr/>
        </p:nvSpPr>
        <p:spPr>
          <a:xfrm>
            <a:off x="558826" y="4958438"/>
            <a:ext cx="5721382" cy="2726231"/>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0" name="Oval 39">
            <a:extLst>
              <a:ext uri="{FF2B5EF4-FFF2-40B4-BE49-F238E27FC236}">
                <a16:creationId xmlns:a16="http://schemas.microsoft.com/office/drawing/2014/main" id="{950C98B2-3F30-4D9F-B436-291E36454955}"/>
              </a:ext>
            </a:extLst>
          </p:cNvPr>
          <p:cNvSpPr/>
          <p:nvPr/>
        </p:nvSpPr>
        <p:spPr>
          <a:xfrm>
            <a:off x="3768188" y="742076"/>
            <a:ext cx="176053" cy="15005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41" name="TextBox 40">
            <a:extLst>
              <a:ext uri="{FF2B5EF4-FFF2-40B4-BE49-F238E27FC236}">
                <a16:creationId xmlns:a16="http://schemas.microsoft.com/office/drawing/2014/main" id="{174B8286-9B8A-47FC-BCFB-FF7086122A88}"/>
              </a:ext>
            </a:extLst>
          </p:cNvPr>
          <p:cNvSpPr txBox="1"/>
          <p:nvPr/>
        </p:nvSpPr>
        <p:spPr>
          <a:xfrm>
            <a:off x="3684971" y="724271"/>
            <a:ext cx="388137" cy="184666"/>
          </a:xfrm>
          <a:prstGeom prst="rect">
            <a:avLst/>
          </a:prstGeom>
          <a:noFill/>
        </p:spPr>
        <p:txBody>
          <a:bodyPr wrap="square" rtlCol="0">
            <a:spAutoFit/>
          </a:bodyPr>
          <a:lstStyle/>
          <a:p>
            <a:r>
              <a:rPr lang="en-AU" sz="600" b="1" dirty="0">
                <a:solidFill>
                  <a:schemeClr val="bg1"/>
                </a:solidFill>
                <a:latin typeface="Arial Narrow" panose="020B0606020202030204" pitchFamily="34" charset="0"/>
              </a:rPr>
              <a:t>T156</a:t>
            </a:r>
          </a:p>
        </p:txBody>
      </p:sp>
      <p:sp>
        <p:nvSpPr>
          <p:cNvPr id="33" name="Rectangle 32">
            <a:extLst>
              <a:ext uri="{FF2B5EF4-FFF2-40B4-BE49-F238E27FC236}">
                <a16:creationId xmlns:a16="http://schemas.microsoft.com/office/drawing/2014/main" id="{768354C5-423B-4DE3-B795-35FC73E0ADD9}"/>
              </a:ext>
            </a:extLst>
          </p:cNvPr>
          <p:cNvSpPr/>
          <p:nvPr/>
        </p:nvSpPr>
        <p:spPr>
          <a:xfrm>
            <a:off x="505325" y="1359318"/>
            <a:ext cx="5861883" cy="3184573"/>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6" name="TextBox 35">
            <a:extLst>
              <a:ext uri="{FF2B5EF4-FFF2-40B4-BE49-F238E27FC236}">
                <a16:creationId xmlns:a16="http://schemas.microsoft.com/office/drawing/2014/main" id="{6661AEEE-FD9D-4D98-BFBD-3FC9511314B9}"/>
              </a:ext>
            </a:extLst>
          </p:cNvPr>
          <p:cNvSpPr txBox="1"/>
          <p:nvPr/>
        </p:nvSpPr>
        <p:spPr>
          <a:xfrm>
            <a:off x="509910" y="1364001"/>
            <a:ext cx="5907340" cy="261610"/>
          </a:xfrm>
          <a:prstGeom prst="rect">
            <a:avLst/>
          </a:prstGeom>
          <a:noFill/>
        </p:spPr>
        <p:txBody>
          <a:bodyPr wrap="square" rtlCol="0">
            <a:spAutoFit/>
          </a:bodyPr>
          <a:lstStyle/>
          <a:p>
            <a:r>
              <a:rPr lang="en-AU" sz="1100" b="1" dirty="0">
                <a:latin typeface="Arial Narrow" panose="020B0606020202030204" pitchFamily="34" charset="0"/>
              </a:rPr>
              <a:t>Activity: Identify the economic contribution of aquaculture to wild catch in Australia</a:t>
            </a:r>
          </a:p>
        </p:txBody>
      </p:sp>
      <p:sp>
        <p:nvSpPr>
          <p:cNvPr id="37" name="Rectangle 36">
            <a:extLst>
              <a:ext uri="{FF2B5EF4-FFF2-40B4-BE49-F238E27FC236}">
                <a16:creationId xmlns:a16="http://schemas.microsoft.com/office/drawing/2014/main" id="{1249FEB9-6865-40FF-A595-3902C0E6E651}"/>
              </a:ext>
            </a:extLst>
          </p:cNvPr>
          <p:cNvSpPr/>
          <p:nvPr/>
        </p:nvSpPr>
        <p:spPr>
          <a:xfrm>
            <a:off x="571393" y="1675326"/>
            <a:ext cx="5714247" cy="2763579"/>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Rectangle 4">
            <a:extLst>
              <a:ext uri="{FF2B5EF4-FFF2-40B4-BE49-F238E27FC236}">
                <a16:creationId xmlns:a16="http://schemas.microsoft.com/office/drawing/2014/main" id="{D6F1EFEF-846B-4777-9606-D2BA8F806036}"/>
              </a:ext>
            </a:extLst>
          </p:cNvPr>
          <p:cNvSpPr/>
          <p:nvPr/>
        </p:nvSpPr>
        <p:spPr>
          <a:xfrm>
            <a:off x="501939" y="1028220"/>
            <a:ext cx="5870408" cy="261610"/>
          </a:xfrm>
          <a:prstGeom prst="rect">
            <a:avLst/>
          </a:prstGeom>
          <a:solidFill>
            <a:schemeClr val="tx1"/>
          </a:solidFill>
        </p:spPr>
        <p:txBody>
          <a:bodyPr wrap="square">
            <a:spAutoFit/>
          </a:bodyPr>
          <a:lstStyle/>
          <a:p>
            <a:r>
              <a:rPr lang="en-AU" sz="1100" b="1" dirty="0">
                <a:solidFill>
                  <a:schemeClr val="bg1"/>
                </a:solidFill>
                <a:latin typeface="Arial Narrow" panose="020B0606020202030204" pitchFamily="34" charset="0"/>
              </a:rPr>
              <a:t>Activity: Download the latest ABARES fisheries </a:t>
            </a:r>
            <a:r>
              <a:rPr lang="en-AU" sz="1100" b="1" i="1" dirty="0">
                <a:solidFill>
                  <a:schemeClr val="bg1"/>
                </a:solidFill>
                <a:latin typeface="Arial Narrow" panose="020B0606020202030204" pitchFamily="34" charset="0"/>
              </a:rPr>
              <a:t>and aquaculture </a:t>
            </a:r>
            <a:r>
              <a:rPr lang="en-AU" sz="1100" b="1" dirty="0">
                <a:solidFill>
                  <a:schemeClr val="bg1"/>
                </a:solidFill>
                <a:latin typeface="Arial Narrow" panose="020B0606020202030204" pitchFamily="34" charset="0"/>
              </a:rPr>
              <a:t>report</a:t>
            </a:r>
            <a:r>
              <a:rPr lang="en-AU" sz="1100" b="1" baseline="30000" dirty="0">
                <a:solidFill>
                  <a:schemeClr val="bg1"/>
                </a:solidFill>
                <a:latin typeface="Arial Narrow" panose="020B0606020202030204" pitchFamily="34" charset="0"/>
              </a:rPr>
              <a:t>[1]</a:t>
            </a:r>
            <a:r>
              <a:rPr lang="en-AU" sz="1100" b="1" dirty="0">
                <a:solidFill>
                  <a:schemeClr val="bg1"/>
                </a:solidFill>
                <a:latin typeface="Arial Narrow" panose="020B0606020202030204" pitchFamily="34" charset="0"/>
              </a:rPr>
              <a:t> </a:t>
            </a:r>
            <a:endParaRPr lang="en-AU" sz="1100" dirty="0">
              <a:solidFill>
                <a:schemeClr val="bg1"/>
              </a:solidFill>
            </a:endParaRPr>
          </a:p>
        </p:txBody>
      </p:sp>
      <p:sp>
        <p:nvSpPr>
          <p:cNvPr id="29" name="Rectangle 28">
            <a:extLst>
              <a:ext uri="{FF2B5EF4-FFF2-40B4-BE49-F238E27FC236}">
                <a16:creationId xmlns:a16="http://schemas.microsoft.com/office/drawing/2014/main" id="{B4113F13-B933-4379-B567-A37DF3A6F7CF}"/>
              </a:ext>
            </a:extLst>
          </p:cNvPr>
          <p:cNvSpPr/>
          <p:nvPr/>
        </p:nvSpPr>
        <p:spPr>
          <a:xfrm>
            <a:off x="494508" y="7860883"/>
            <a:ext cx="5882999" cy="630942"/>
          </a:xfrm>
          <a:prstGeom prst="rect">
            <a:avLst/>
          </a:prstGeom>
          <a:solidFill>
            <a:schemeClr val="bg1">
              <a:lumMod val="85000"/>
            </a:schemeClr>
          </a:solidFill>
          <a:ln w="19050">
            <a:solidFill>
              <a:schemeClr val="tx1"/>
            </a:solidFill>
          </a:ln>
          <a:effectLst>
            <a:outerShdw blurRad="50800" dist="38100" dir="2700000" algn="tl" rotWithShape="0">
              <a:prstClr val="black">
                <a:alpha val="40000"/>
              </a:prstClr>
            </a:outerShdw>
          </a:effectLst>
        </p:spPr>
        <p:txBody>
          <a:bodyPr wrap="square">
            <a:spAutoFit/>
          </a:bodyPr>
          <a:lstStyle/>
          <a:p>
            <a:r>
              <a:rPr lang="en-AU" sz="1200" b="1" dirty="0">
                <a:latin typeface="Arial Narrow" panose="020B0606020202030204" pitchFamily="34" charset="0"/>
              </a:rPr>
              <a:t>Activity:</a:t>
            </a:r>
            <a:r>
              <a:rPr lang="en-US" sz="1200" b="1" dirty="0">
                <a:latin typeface="Arial Narrow" panose="020B0606020202030204" pitchFamily="34" charset="0"/>
              </a:rPr>
              <a:t> COMPARE</a:t>
            </a:r>
            <a:r>
              <a:rPr lang="en-US" sz="1200" b="1" i="1" dirty="0">
                <a:latin typeface="Arial Narrow" panose="020B0606020202030204" pitchFamily="34" charset="0"/>
              </a:rPr>
              <a:t> Queensland</a:t>
            </a:r>
            <a:r>
              <a:rPr lang="en-US" sz="1200" b="1" dirty="0">
                <a:latin typeface="Arial Narrow" panose="020B0606020202030204" pitchFamily="34" charset="0"/>
              </a:rPr>
              <a:t> trends to </a:t>
            </a:r>
            <a:r>
              <a:rPr lang="en-US" sz="1200" b="1" i="1" dirty="0">
                <a:latin typeface="Arial Narrow" panose="020B0606020202030204" pitchFamily="34" charset="0"/>
              </a:rPr>
              <a:t>Australian</a:t>
            </a:r>
            <a:r>
              <a:rPr lang="en-US" sz="1200" b="1" dirty="0">
                <a:latin typeface="Arial Narrow" panose="020B0606020202030204" pitchFamily="34" charset="0"/>
              </a:rPr>
              <a:t> trends in aquaculture value</a:t>
            </a:r>
            <a:r>
              <a:rPr lang="en-US" sz="1200" b="1" i="1" dirty="0">
                <a:latin typeface="Arial Narrow" panose="020B0606020202030204" pitchFamily="34" charset="0"/>
              </a:rPr>
              <a:t> </a:t>
            </a:r>
            <a:r>
              <a:rPr lang="en-US" sz="1200" b="1" dirty="0">
                <a:latin typeface="Arial Narrow" panose="020B0606020202030204" pitchFamily="34" charset="0"/>
              </a:rPr>
              <a:t>and volume.</a:t>
            </a:r>
          </a:p>
          <a:p>
            <a:endParaRPr lang="en-US" sz="300" b="1" dirty="0">
              <a:latin typeface="Arial Narrow" panose="020B0606020202030204" pitchFamily="34" charset="0"/>
            </a:endParaRPr>
          </a:p>
          <a:p>
            <a:endParaRPr lang="en-US" sz="400" b="1" i="1" dirty="0">
              <a:latin typeface="Arial Narrow" panose="020B0606020202030204" pitchFamily="34" charset="0"/>
            </a:endParaRPr>
          </a:p>
          <a:p>
            <a:r>
              <a:rPr lang="en-US" sz="800" i="1" dirty="0">
                <a:latin typeface="Arial Narrow" panose="020B0606020202030204" pitchFamily="34" charset="0"/>
              </a:rPr>
              <a:t>Hint: </a:t>
            </a:r>
            <a:r>
              <a:rPr lang="en-US" sz="800" dirty="0">
                <a:latin typeface="Arial Narrow" panose="020B0606020202030204" pitchFamily="34" charset="0"/>
              </a:rPr>
              <a:t>D</a:t>
            </a:r>
            <a:r>
              <a:rPr lang="en-AU" sz="800" dirty="0" err="1">
                <a:latin typeface="Arial Narrow" panose="020B0606020202030204" pitchFamily="34" charset="0"/>
              </a:rPr>
              <a:t>ownload</a:t>
            </a:r>
            <a:r>
              <a:rPr lang="en-AU" sz="800" dirty="0">
                <a:latin typeface="Arial Narrow" panose="020B0606020202030204" pitchFamily="34" charset="0"/>
              </a:rPr>
              <a:t> the latest </a:t>
            </a:r>
            <a:r>
              <a:rPr lang="en-AU" sz="800" i="1" dirty="0">
                <a:latin typeface="Arial Narrow" panose="020B0606020202030204" pitchFamily="34" charset="0"/>
              </a:rPr>
              <a:t>Industry Performance Annual Report </a:t>
            </a:r>
            <a:r>
              <a:rPr lang="en-AU" sz="800" dirty="0">
                <a:latin typeface="Arial Narrow" panose="020B0606020202030204" pitchFamily="34" charset="0"/>
              </a:rPr>
              <a:t>from the Queensland Government’s </a:t>
            </a:r>
            <a:r>
              <a:rPr lang="en-AU" sz="800" i="1" dirty="0">
                <a:latin typeface="Arial Narrow" panose="020B0606020202030204" pitchFamily="34" charset="0"/>
              </a:rPr>
              <a:t>Department of Agriculture and Fisheries </a:t>
            </a:r>
            <a:r>
              <a:rPr lang="en-AU" sz="800" dirty="0">
                <a:latin typeface="Arial Narrow" panose="020B0606020202030204" pitchFamily="34" charset="0"/>
              </a:rPr>
              <a:t>website </a:t>
            </a:r>
            <a:r>
              <a:rPr lang="en-US" sz="800" dirty="0">
                <a:latin typeface="Arial Narrow" panose="020B0606020202030204" pitchFamily="34" charset="0"/>
              </a:rPr>
              <a:t>www.daf.qld.gov.au &gt; Home &gt; Business Priorities &gt; Fisheries &gt; Aquaculture &gt; Aquaculture Investment &gt; Industry Performance Annual Reports.</a:t>
            </a:r>
            <a:endParaRPr lang="en-AU" sz="1050" dirty="0"/>
          </a:p>
        </p:txBody>
      </p:sp>
      <p:sp>
        <p:nvSpPr>
          <p:cNvPr id="2" name="Rectangle 1">
            <a:extLst>
              <a:ext uri="{FF2B5EF4-FFF2-40B4-BE49-F238E27FC236}">
                <a16:creationId xmlns:a16="http://schemas.microsoft.com/office/drawing/2014/main" id="{9953B45B-597F-4C10-9A20-745EB4604FF4}"/>
              </a:ext>
            </a:extLst>
          </p:cNvPr>
          <p:cNvSpPr/>
          <p:nvPr/>
        </p:nvSpPr>
        <p:spPr>
          <a:xfrm>
            <a:off x="441221" y="8513169"/>
            <a:ext cx="6010156" cy="323165"/>
          </a:xfrm>
          <a:prstGeom prst="rect">
            <a:avLst/>
          </a:prstGeom>
        </p:spPr>
        <p:txBody>
          <a:bodyPr wrap="square">
            <a:spAutoFit/>
          </a:bodyPr>
          <a:lstStyle/>
          <a:p>
            <a:r>
              <a:rPr lang="en-US" sz="750" baseline="30000" dirty="0">
                <a:latin typeface="Arial Narrow" panose="020B0606020202030204" pitchFamily="34" charset="0"/>
              </a:rPr>
              <a:t>[1] </a:t>
            </a:r>
            <a:r>
              <a:rPr lang="en-US" sz="750" dirty="0">
                <a:latin typeface="Arial Narrow" panose="020B0606020202030204" pitchFamily="34" charset="0"/>
              </a:rPr>
              <a:t>Steven, AH, </a:t>
            </a:r>
            <a:r>
              <a:rPr lang="en-US" sz="750" dirty="0" err="1">
                <a:latin typeface="Arial Narrow" panose="020B0606020202030204" pitchFamily="34" charset="0"/>
              </a:rPr>
              <a:t>Mobsby</a:t>
            </a:r>
            <a:r>
              <a:rPr lang="en-US" sz="750" dirty="0">
                <a:latin typeface="Arial Narrow" panose="020B0606020202030204" pitchFamily="34" charset="0"/>
              </a:rPr>
              <a:t>, D and </a:t>
            </a:r>
            <a:r>
              <a:rPr lang="en-US" sz="750" dirty="0" err="1">
                <a:latin typeface="Arial Narrow" panose="020B0606020202030204" pitchFamily="34" charset="0"/>
              </a:rPr>
              <a:t>Curtotti</a:t>
            </a:r>
            <a:r>
              <a:rPr lang="en-US" sz="750" dirty="0">
                <a:latin typeface="Arial Narrow" panose="020B0606020202030204" pitchFamily="34" charset="0"/>
              </a:rPr>
              <a:t>, R. (2020). Australian fisheries and aquaculture statistics 2018, Fisheries Research and Development Corporation project 2019-093, ABARES, Canberra, April. CC BY 4.0. https://doi.org/10.25814/5de0959d55bab.</a:t>
            </a:r>
          </a:p>
        </p:txBody>
      </p:sp>
      <p:pic>
        <p:nvPicPr>
          <p:cNvPr id="4" name="Picture 3">
            <a:extLst>
              <a:ext uri="{FF2B5EF4-FFF2-40B4-BE49-F238E27FC236}">
                <a16:creationId xmlns:a16="http://schemas.microsoft.com/office/drawing/2014/main" id="{8C25397F-35B3-4CAC-8150-0B9581B8C4C6}"/>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0"/>
                    </a14:imgEffect>
                  </a14:imgLayer>
                </a14:imgProps>
              </a:ext>
            </a:extLst>
          </a:blip>
          <a:srcRect r="12950"/>
          <a:stretch/>
        </p:blipFill>
        <p:spPr>
          <a:xfrm>
            <a:off x="1590399" y="1771575"/>
            <a:ext cx="3896031" cy="2573496"/>
          </a:xfrm>
          <a:prstGeom prst="rect">
            <a:avLst/>
          </a:prstGeom>
        </p:spPr>
      </p:pic>
      <p:sp>
        <p:nvSpPr>
          <p:cNvPr id="6" name="TextBox 5">
            <a:extLst>
              <a:ext uri="{FF2B5EF4-FFF2-40B4-BE49-F238E27FC236}">
                <a16:creationId xmlns:a16="http://schemas.microsoft.com/office/drawing/2014/main" id="{60B3D9CD-EF63-44CF-90D8-70D6DC45A440}"/>
              </a:ext>
            </a:extLst>
          </p:cNvPr>
          <p:cNvSpPr txBox="1"/>
          <p:nvPr/>
        </p:nvSpPr>
        <p:spPr>
          <a:xfrm rot="16200000">
            <a:off x="1098375" y="2762045"/>
            <a:ext cx="1145747" cy="297517"/>
          </a:xfrm>
          <a:prstGeom prst="rect">
            <a:avLst/>
          </a:prstGeom>
          <a:noFill/>
        </p:spPr>
        <p:txBody>
          <a:bodyPr wrap="square" rtlCol="0">
            <a:spAutoFit/>
          </a:bodyPr>
          <a:lstStyle/>
          <a:p>
            <a:endParaRPr lang="en-AU" sz="800" baseline="30000" dirty="0">
              <a:solidFill>
                <a:schemeClr val="tx1">
                  <a:lumMod val="50000"/>
                  <a:lumOff val="50000"/>
                </a:schemeClr>
              </a:solidFill>
              <a:latin typeface="Comic Sans MS" panose="030F0702030302020204" pitchFamily="66" charset="0"/>
            </a:endParaRPr>
          </a:p>
          <a:p>
            <a:r>
              <a:rPr lang="en-AU" sz="800" dirty="0">
                <a:solidFill>
                  <a:schemeClr val="tx1">
                    <a:lumMod val="50000"/>
                    <a:lumOff val="50000"/>
                  </a:schemeClr>
                </a:solidFill>
                <a:latin typeface="Comic Sans MS" panose="030F0702030302020204" pitchFamily="66" charset="0"/>
              </a:rPr>
              <a:t>Value in billions ($)</a:t>
            </a:r>
          </a:p>
        </p:txBody>
      </p:sp>
      <p:sp>
        <p:nvSpPr>
          <p:cNvPr id="7" name="TextBox 6">
            <a:extLst>
              <a:ext uri="{FF2B5EF4-FFF2-40B4-BE49-F238E27FC236}">
                <a16:creationId xmlns:a16="http://schemas.microsoft.com/office/drawing/2014/main" id="{794C7436-3C4F-4424-9541-E9AFF0B932D9}"/>
              </a:ext>
            </a:extLst>
          </p:cNvPr>
          <p:cNvSpPr txBox="1"/>
          <p:nvPr/>
        </p:nvSpPr>
        <p:spPr>
          <a:xfrm>
            <a:off x="3429001" y="4140105"/>
            <a:ext cx="3004276" cy="276999"/>
          </a:xfrm>
          <a:prstGeom prst="rect">
            <a:avLst/>
          </a:prstGeom>
          <a:noFill/>
        </p:spPr>
        <p:txBody>
          <a:bodyPr wrap="square" rtlCol="0">
            <a:spAutoFit/>
          </a:bodyPr>
          <a:lstStyle/>
          <a:p>
            <a:r>
              <a:rPr lang="en-AU" sz="1200" i="1" dirty="0">
                <a:solidFill>
                  <a:schemeClr val="bg1">
                    <a:lumMod val="50000"/>
                  </a:schemeClr>
                </a:solidFill>
                <a:latin typeface="Comic Sans MS" panose="030F0702030302020204" pitchFamily="66" charset="0"/>
              </a:rPr>
              <a:t>Note: </a:t>
            </a:r>
            <a:r>
              <a:rPr lang="en-AU" sz="1200" dirty="0">
                <a:solidFill>
                  <a:schemeClr val="bg1">
                    <a:lumMod val="50000"/>
                  </a:schemeClr>
                </a:solidFill>
                <a:latin typeface="Comic Sans MS" panose="030F0702030302020204" pitchFamily="66" charset="0"/>
              </a:rPr>
              <a:t>GVP = Gross Value of Production</a:t>
            </a:r>
          </a:p>
        </p:txBody>
      </p:sp>
      <p:pic>
        <p:nvPicPr>
          <p:cNvPr id="8" name="Picture 7">
            <a:extLst>
              <a:ext uri="{FF2B5EF4-FFF2-40B4-BE49-F238E27FC236}">
                <a16:creationId xmlns:a16="http://schemas.microsoft.com/office/drawing/2014/main" id="{A94F4DF1-C9F6-4732-84B4-8345FBE2D63C}"/>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Effect>
                      <a14:saturation sat="0"/>
                    </a14:imgEffect>
                  </a14:imgLayer>
                </a14:imgProps>
              </a:ext>
            </a:extLst>
          </a:blip>
          <a:stretch>
            <a:fillRect/>
          </a:stretch>
        </p:blipFill>
        <p:spPr>
          <a:xfrm>
            <a:off x="737708" y="4970560"/>
            <a:ext cx="4033572" cy="2681277"/>
          </a:xfrm>
          <a:prstGeom prst="rect">
            <a:avLst/>
          </a:prstGeom>
        </p:spPr>
      </p:pic>
      <p:sp>
        <p:nvSpPr>
          <p:cNvPr id="9" name="TextBox 8">
            <a:extLst>
              <a:ext uri="{FF2B5EF4-FFF2-40B4-BE49-F238E27FC236}">
                <a16:creationId xmlns:a16="http://schemas.microsoft.com/office/drawing/2014/main" id="{BF4518FD-26B0-47CE-BCC4-C3286871703C}"/>
              </a:ext>
            </a:extLst>
          </p:cNvPr>
          <p:cNvSpPr txBox="1"/>
          <p:nvPr/>
        </p:nvSpPr>
        <p:spPr>
          <a:xfrm rot="16200000">
            <a:off x="200341" y="6061179"/>
            <a:ext cx="1145747" cy="297517"/>
          </a:xfrm>
          <a:prstGeom prst="rect">
            <a:avLst/>
          </a:prstGeom>
          <a:noFill/>
        </p:spPr>
        <p:txBody>
          <a:bodyPr wrap="square" rtlCol="0">
            <a:spAutoFit/>
          </a:bodyPr>
          <a:lstStyle/>
          <a:p>
            <a:endParaRPr lang="en-AU" sz="800" baseline="30000" dirty="0">
              <a:solidFill>
                <a:schemeClr val="tx1">
                  <a:lumMod val="50000"/>
                  <a:lumOff val="50000"/>
                </a:schemeClr>
              </a:solidFill>
              <a:latin typeface="Comic Sans MS" panose="030F0702030302020204" pitchFamily="66" charset="0"/>
            </a:endParaRPr>
          </a:p>
          <a:p>
            <a:r>
              <a:rPr lang="en-AU" sz="800" dirty="0">
                <a:solidFill>
                  <a:schemeClr val="tx1">
                    <a:lumMod val="50000"/>
                    <a:lumOff val="50000"/>
                  </a:schemeClr>
                </a:solidFill>
                <a:latin typeface="Comic Sans MS" panose="030F0702030302020204" pitchFamily="66" charset="0"/>
              </a:rPr>
              <a:t>Value in millions ($)</a:t>
            </a:r>
          </a:p>
        </p:txBody>
      </p:sp>
      <p:sp>
        <p:nvSpPr>
          <p:cNvPr id="14" name="TextBox 13">
            <a:extLst>
              <a:ext uri="{FF2B5EF4-FFF2-40B4-BE49-F238E27FC236}">
                <a16:creationId xmlns:a16="http://schemas.microsoft.com/office/drawing/2014/main" id="{755DA17C-05B2-4EC5-B879-0D72B30CD1C3}"/>
              </a:ext>
            </a:extLst>
          </p:cNvPr>
          <p:cNvSpPr txBox="1"/>
          <p:nvPr/>
        </p:nvSpPr>
        <p:spPr>
          <a:xfrm>
            <a:off x="4597586" y="5866038"/>
            <a:ext cx="1701588" cy="954107"/>
          </a:xfrm>
          <a:prstGeom prst="rect">
            <a:avLst/>
          </a:prstGeom>
          <a:noFill/>
        </p:spPr>
        <p:txBody>
          <a:bodyPr wrap="square" rtlCol="0">
            <a:spAutoFit/>
          </a:bodyPr>
          <a:lstStyle/>
          <a:p>
            <a:r>
              <a:rPr lang="en-US" sz="800" dirty="0">
                <a:solidFill>
                  <a:schemeClr val="bg1">
                    <a:lumMod val="50000"/>
                  </a:schemeClr>
                </a:solidFill>
                <a:latin typeface="Comic Sans MS" panose="030F0702030302020204" pitchFamily="66" charset="0"/>
              </a:rPr>
              <a:t>TOP 5 (2017-18)</a:t>
            </a:r>
          </a:p>
          <a:p>
            <a:pPr marL="228600" indent="-228600">
              <a:buAutoNum type="arabicPeriod"/>
            </a:pPr>
            <a:r>
              <a:rPr lang="en-US" sz="800" dirty="0">
                <a:solidFill>
                  <a:schemeClr val="bg1">
                    <a:lumMod val="50000"/>
                  </a:schemeClr>
                </a:solidFill>
                <a:latin typeface="Comic Sans MS" panose="030F0702030302020204" pitchFamily="66" charset="0"/>
              </a:rPr>
              <a:t>Salmonids ($855 million)</a:t>
            </a:r>
          </a:p>
          <a:p>
            <a:pPr marL="228600" indent="-228600">
              <a:buAutoNum type="arabicPeriod"/>
            </a:pPr>
            <a:r>
              <a:rPr lang="en-US" sz="800" dirty="0">
                <a:solidFill>
                  <a:schemeClr val="bg1">
                    <a:lumMod val="50000"/>
                  </a:schemeClr>
                </a:solidFill>
                <a:latin typeface="Comic Sans MS" panose="030F0702030302020204" pitchFamily="66" charset="0"/>
              </a:rPr>
              <a:t>Tunas ($126 million)</a:t>
            </a:r>
          </a:p>
          <a:p>
            <a:pPr marL="228600" indent="-228600">
              <a:buAutoNum type="arabicPeriod"/>
            </a:pPr>
            <a:r>
              <a:rPr lang="en-US" sz="800" dirty="0">
                <a:solidFill>
                  <a:schemeClr val="bg1">
                    <a:lumMod val="50000"/>
                  </a:schemeClr>
                </a:solidFill>
                <a:latin typeface="Comic Sans MS" panose="030F0702030302020204" pitchFamily="66" charset="0"/>
              </a:rPr>
              <a:t>Oysters ($102 million)</a:t>
            </a:r>
          </a:p>
          <a:p>
            <a:pPr marL="228600" indent="-228600">
              <a:buAutoNum type="arabicPeriod"/>
            </a:pPr>
            <a:r>
              <a:rPr lang="en-US" sz="800" dirty="0">
                <a:solidFill>
                  <a:schemeClr val="bg1">
                    <a:lumMod val="50000"/>
                  </a:schemeClr>
                </a:solidFill>
                <a:latin typeface="Comic Sans MS" panose="030F0702030302020204" pitchFamily="66" charset="0"/>
              </a:rPr>
              <a:t>Prawns ($80.5 million)</a:t>
            </a:r>
          </a:p>
          <a:p>
            <a:pPr marL="228600" indent="-228600">
              <a:buAutoNum type="arabicPeriod"/>
            </a:pPr>
            <a:r>
              <a:rPr lang="en-US" sz="800" dirty="0">
                <a:solidFill>
                  <a:schemeClr val="bg1">
                    <a:lumMod val="50000"/>
                  </a:schemeClr>
                </a:solidFill>
                <a:latin typeface="Comic Sans MS" panose="030F0702030302020204" pitchFamily="66" charset="0"/>
              </a:rPr>
              <a:t>Barramundi ($54 million)</a:t>
            </a:r>
          </a:p>
          <a:p>
            <a:pPr marL="228600" indent="-228600">
              <a:buAutoNum type="arabicPeriod"/>
            </a:pPr>
            <a:endParaRPr lang="en-AU" sz="800" dirty="0">
              <a:solidFill>
                <a:schemeClr val="bg1">
                  <a:lumMod val="50000"/>
                </a:schemeClr>
              </a:solidFill>
              <a:latin typeface="Comic Sans MS" panose="030F0702030302020204" pitchFamily="66" charset="0"/>
            </a:endParaRPr>
          </a:p>
        </p:txBody>
      </p:sp>
    </p:spTree>
    <p:extLst>
      <p:ext uri="{BB962C8B-B14F-4D97-AF65-F5344CB8AC3E}">
        <p14:creationId xmlns:p14="http://schemas.microsoft.com/office/powerpoint/2010/main" val="424690758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 name="Straight Connector 14"/>
          <p:cNvCxnSpPr/>
          <p:nvPr/>
        </p:nvCxnSpPr>
        <p:spPr>
          <a:xfrm flipH="1">
            <a:off x="508863" y="969600"/>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extBox 17"/>
          <p:cNvSpPr txBox="1"/>
          <p:nvPr/>
        </p:nvSpPr>
        <p:spPr>
          <a:xfrm>
            <a:off x="5486430" y="14613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
        <p:nvSpPr>
          <p:cNvPr id="3" name="TextBox 2"/>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12" name="TextBox 36"/>
          <p:cNvSpPr txBox="1"/>
          <p:nvPr/>
        </p:nvSpPr>
        <p:spPr>
          <a:xfrm>
            <a:off x="5876474" y="8805118"/>
            <a:ext cx="52124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100" dirty="0">
                <a:latin typeface="Arial Narrow" pitchFamily="34" charset="0"/>
              </a:rPr>
              <a:t>157</a:t>
            </a:r>
            <a:endParaRPr lang="en-AU" sz="1100" dirty="0">
              <a:latin typeface="Arial Narrow" pitchFamily="34" charset="0"/>
            </a:endParaRPr>
          </a:p>
        </p:txBody>
      </p:sp>
      <p:sp>
        <p:nvSpPr>
          <p:cNvPr id="57" name="TextBox 36"/>
          <p:cNvSpPr txBox="1"/>
          <p:nvPr/>
        </p:nvSpPr>
        <p:spPr>
          <a:xfrm>
            <a:off x="463269" y="8810616"/>
            <a:ext cx="219901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2019 	                                               </a:t>
            </a:r>
            <a:endParaRPr lang="en-AU" sz="1100" b="1" dirty="0">
              <a:latin typeface="Arial Narrow" pitchFamily="34" charset="0"/>
            </a:endParaRPr>
          </a:p>
        </p:txBody>
      </p:sp>
      <p:cxnSp>
        <p:nvCxnSpPr>
          <p:cNvPr id="19" name="Straight Connector 18"/>
          <p:cNvCxnSpPr/>
          <p:nvPr/>
        </p:nvCxnSpPr>
        <p:spPr>
          <a:xfrm flipH="1">
            <a:off x="482612" y="8817257"/>
            <a:ext cx="5907340" cy="422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9" name="TextBox 58">
            <a:extLst>
              <a:ext uri="{FF2B5EF4-FFF2-40B4-BE49-F238E27FC236}">
                <a16:creationId xmlns:a16="http://schemas.microsoft.com/office/drawing/2014/main" id="{B47AF8B6-8FB8-4F6E-8771-2ABC2CA0462D}"/>
              </a:ext>
            </a:extLst>
          </p:cNvPr>
          <p:cNvSpPr txBox="1"/>
          <p:nvPr/>
        </p:nvSpPr>
        <p:spPr>
          <a:xfrm>
            <a:off x="1374209" y="82118"/>
            <a:ext cx="4112222" cy="923330"/>
          </a:xfrm>
          <a:prstGeom prst="rect">
            <a:avLst/>
          </a:prstGeom>
          <a:noFill/>
        </p:spPr>
        <p:txBody>
          <a:bodyPr wrap="square" rtlCol="0">
            <a:spAutoFit/>
          </a:bodyPr>
          <a:lstStyle/>
          <a:p>
            <a:r>
              <a:rPr lang="en-US" b="1" dirty="0">
                <a:latin typeface="Arial Narrow" pitchFamily="34" charset="0"/>
              </a:rPr>
              <a:t>Fishing for Information –</a:t>
            </a:r>
            <a:r>
              <a:rPr lang="en-US" sz="1200" b="1" dirty="0">
                <a:latin typeface="Arial Narrow" panose="020B0606020202030204" pitchFamily="34" charset="0"/>
              </a:rPr>
              <a:t> </a:t>
            </a:r>
            <a:r>
              <a:rPr lang="en-US" sz="1200" dirty="0">
                <a:latin typeface="Arial Narrow" panose="020B0606020202030204" pitchFamily="34" charset="0"/>
              </a:rPr>
              <a:t>Identify attributes (e.g. resilience, fast growth rate, low-feed conversion ratio) of an aquaculture species detailing its life cycle, adaptations, requirements and marketability that would make a species desirable to farm </a:t>
            </a:r>
            <a:endParaRPr lang="en-US" sz="1200" i="1" dirty="0">
              <a:latin typeface="Arial Narrow" pitchFamily="34" charset="0"/>
            </a:endParaRPr>
          </a:p>
        </p:txBody>
      </p:sp>
      <p:sp>
        <p:nvSpPr>
          <p:cNvPr id="60" name="TextBox 36">
            <a:extLst>
              <a:ext uri="{FF2B5EF4-FFF2-40B4-BE49-F238E27FC236}">
                <a16:creationId xmlns:a16="http://schemas.microsoft.com/office/drawing/2014/main" id="{6DC2C05C-35D8-49B4-804A-8B8A559A864A}"/>
              </a:ext>
            </a:extLst>
          </p:cNvPr>
          <p:cNvSpPr txBox="1"/>
          <p:nvPr/>
        </p:nvSpPr>
        <p:spPr>
          <a:xfrm>
            <a:off x="2286712" y="8805118"/>
            <a:ext cx="3734575"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Unit 4. Topic 2. Subject Matter: Aquaculture</a:t>
            </a:r>
            <a:endParaRPr lang="en-AU" sz="1100" b="1" dirty="0">
              <a:latin typeface="Arial Narrow" pitchFamily="34" charset="0"/>
            </a:endParaRPr>
          </a:p>
        </p:txBody>
      </p:sp>
      <p:sp>
        <p:nvSpPr>
          <p:cNvPr id="17" name="TextBox 16">
            <a:extLst>
              <a:ext uri="{FF2B5EF4-FFF2-40B4-BE49-F238E27FC236}">
                <a16:creationId xmlns:a16="http://schemas.microsoft.com/office/drawing/2014/main" id="{EF79B1A8-AC97-4449-84BA-7300F5F2C191}"/>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11" name="Oval 10">
            <a:extLst>
              <a:ext uri="{FF2B5EF4-FFF2-40B4-BE49-F238E27FC236}">
                <a16:creationId xmlns:a16="http://schemas.microsoft.com/office/drawing/2014/main" id="{AB15CC7E-2403-459F-B5C2-1164F1AAEA84}"/>
              </a:ext>
            </a:extLst>
          </p:cNvPr>
          <p:cNvSpPr/>
          <p:nvPr/>
        </p:nvSpPr>
        <p:spPr>
          <a:xfrm>
            <a:off x="4987443" y="774559"/>
            <a:ext cx="176053" cy="15005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3" name="TextBox 12">
            <a:extLst>
              <a:ext uri="{FF2B5EF4-FFF2-40B4-BE49-F238E27FC236}">
                <a16:creationId xmlns:a16="http://schemas.microsoft.com/office/drawing/2014/main" id="{0F0D9F85-C0A1-4463-B89A-D7207BCD1351}"/>
              </a:ext>
            </a:extLst>
          </p:cNvPr>
          <p:cNvSpPr txBox="1"/>
          <p:nvPr/>
        </p:nvSpPr>
        <p:spPr>
          <a:xfrm>
            <a:off x="4904226" y="756754"/>
            <a:ext cx="388137" cy="184666"/>
          </a:xfrm>
          <a:prstGeom prst="rect">
            <a:avLst/>
          </a:prstGeom>
          <a:noFill/>
        </p:spPr>
        <p:txBody>
          <a:bodyPr wrap="square" rtlCol="0">
            <a:spAutoFit/>
          </a:bodyPr>
          <a:lstStyle/>
          <a:p>
            <a:r>
              <a:rPr lang="en-AU" sz="600" b="1" dirty="0">
                <a:solidFill>
                  <a:schemeClr val="bg1"/>
                </a:solidFill>
                <a:latin typeface="Arial Narrow" panose="020B0606020202030204" pitchFamily="34" charset="0"/>
              </a:rPr>
              <a:t>T157</a:t>
            </a:r>
          </a:p>
        </p:txBody>
      </p:sp>
      <p:sp>
        <p:nvSpPr>
          <p:cNvPr id="14" name="TextBox 13">
            <a:extLst>
              <a:ext uri="{FF2B5EF4-FFF2-40B4-BE49-F238E27FC236}">
                <a16:creationId xmlns:a16="http://schemas.microsoft.com/office/drawing/2014/main" id="{9179DE09-0B81-4D41-8C05-3E3D5E4BB0E5}"/>
              </a:ext>
            </a:extLst>
          </p:cNvPr>
          <p:cNvSpPr txBox="1"/>
          <p:nvPr/>
        </p:nvSpPr>
        <p:spPr>
          <a:xfrm>
            <a:off x="517699" y="1998424"/>
            <a:ext cx="3568209" cy="830997"/>
          </a:xfrm>
          <a:prstGeom prst="rect">
            <a:avLst/>
          </a:prstGeom>
          <a:noFill/>
        </p:spPr>
        <p:txBody>
          <a:bodyPr wrap="square" rtlCol="0">
            <a:spAutoFit/>
          </a:bodyPr>
          <a:lstStyle/>
          <a:p>
            <a:pPr marL="171450" indent="-171450">
              <a:buFont typeface="Wingdings" panose="05000000000000000000" pitchFamily="2" charset="2"/>
              <a:buChar char="q"/>
            </a:pPr>
            <a:r>
              <a:rPr lang="en-US" sz="1200" b="1" dirty="0">
                <a:latin typeface="Arial Narrow" panose="020B0606020202030204" pitchFamily="34" charset="0"/>
              </a:rPr>
              <a:t>They are nutritious, tasty, marketable</a:t>
            </a:r>
          </a:p>
          <a:p>
            <a:pPr marL="171450" indent="-171450">
              <a:buFont typeface="Wingdings" panose="05000000000000000000" pitchFamily="2" charset="2"/>
              <a:buChar char="q"/>
            </a:pPr>
            <a:r>
              <a:rPr lang="en-US" sz="1200" b="1" dirty="0">
                <a:latin typeface="Arial Narrow" panose="020B0606020202030204" pitchFamily="34" charset="0"/>
              </a:rPr>
              <a:t>They grow fast</a:t>
            </a:r>
          </a:p>
          <a:p>
            <a:pPr marL="171450" indent="-171450">
              <a:buFont typeface="Wingdings" panose="05000000000000000000" pitchFamily="2" charset="2"/>
              <a:buChar char="q"/>
            </a:pPr>
            <a:r>
              <a:rPr lang="en-US" sz="1200" b="1" dirty="0">
                <a:latin typeface="Arial Narrow" panose="020B0606020202030204" pitchFamily="34" charset="0"/>
              </a:rPr>
              <a:t>Their food is cheap and accessible</a:t>
            </a:r>
          </a:p>
          <a:p>
            <a:pPr marL="171450" indent="-171450">
              <a:buFont typeface="Wingdings" panose="05000000000000000000" pitchFamily="2" charset="2"/>
              <a:buChar char="q"/>
            </a:pPr>
            <a:r>
              <a:rPr lang="en-US" sz="1200" b="1" dirty="0">
                <a:latin typeface="Arial Narrow" panose="020B0606020202030204" pitchFamily="34" charset="0"/>
              </a:rPr>
              <a:t>You can grow them from larvae</a:t>
            </a:r>
          </a:p>
        </p:txBody>
      </p:sp>
      <p:sp>
        <p:nvSpPr>
          <p:cNvPr id="18" name="Rectangle 17">
            <a:extLst>
              <a:ext uri="{FF2B5EF4-FFF2-40B4-BE49-F238E27FC236}">
                <a16:creationId xmlns:a16="http://schemas.microsoft.com/office/drawing/2014/main" id="{D44C63ED-9EDA-4A6A-A874-FC14DD90A893}"/>
              </a:ext>
            </a:extLst>
          </p:cNvPr>
          <p:cNvSpPr/>
          <p:nvPr/>
        </p:nvSpPr>
        <p:spPr>
          <a:xfrm>
            <a:off x="503828" y="1027310"/>
            <a:ext cx="5866854" cy="964208"/>
          </a:xfrm>
          <a:prstGeom prst="rect">
            <a:avLst/>
          </a:prstGeom>
          <a:solidFill>
            <a:schemeClr val="tx1"/>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Rectangle 1">
            <a:extLst>
              <a:ext uri="{FF2B5EF4-FFF2-40B4-BE49-F238E27FC236}">
                <a16:creationId xmlns:a16="http://schemas.microsoft.com/office/drawing/2014/main" id="{02D51028-5935-4560-AB25-2B653BF4F077}"/>
              </a:ext>
            </a:extLst>
          </p:cNvPr>
          <p:cNvSpPr/>
          <p:nvPr/>
        </p:nvSpPr>
        <p:spPr>
          <a:xfrm>
            <a:off x="503828" y="3043219"/>
            <a:ext cx="5866854" cy="1560559"/>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Rectangle 3">
            <a:extLst>
              <a:ext uri="{FF2B5EF4-FFF2-40B4-BE49-F238E27FC236}">
                <a16:creationId xmlns:a16="http://schemas.microsoft.com/office/drawing/2014/main" id="{2E73BCC7-44D1-4721-BF67-1632518FAC76}"/>
              </a:ext>
            </a:extLst>
          </p:cNvPr>
          <p:cNvSpPr/>
          <p:nvPr/>
        </p:nvSpPr>
        <p:spPr>
          <a:xfrm>
            <a:off x="613097" y="3117605"/>
            <a:ext cx="5643039" cy="1377260"/>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9" name="Rectangle 28">
            <a:extLst>
              <a:ext uri="{FF2B5EF4-FFF2-40B4-BE49-F238E27FC236}">
                <a16:creationId xmlns:a16="http://schemas.microsoft.com/office/drawing/2014/main" id="{15C1F534-5337-44BA-BFC3-364DC7540199}"/>
              </a:ext>
            </a:extLst>
          </p:cNvPr>
          <p:cNvSpPr/>
          <p:nvPr/>
        </p:nvSpPr>
        <p:spPr>
          <a:xfrm>
            <a:off x="503828" y="7941121"/>
            <a:ext cx="5866854" cy="700637"/>
          </a:xfrm>
          <a:prstGeom prst="rect">
            <a:avLst/>
          </a:prstGeom>
          <a:solidFill>
            <a:schemeClr val="tx1"/>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1" name="TextBox 30">
            <a:extLst>
              <a:ext uri="{FF2B5EF4-FFF2-40B4-BE49-F238E27FC236}">
                <a16:creationId xmlns:a16="http://schemas.microsoft.com/office/drawing/2014/main" id="{BA81B72D-12FE-48A1-B4B2-14217E2B652F}"/>
              </a:ext>
            </a:extLst>
          </p:cNvPr>
          <p:cNvSpPr txBox="1"/>
          <p:nvPr/>
        </p:nvSpPr>
        <p:spPr>
          <a:xfrm>
            <a:off x="517699" y="7941123"/>
            <a:ext cx="6159075" cy="276999"/>
          </a:xfrm>
          <a:prstGeom prst="rect">
            <a:avLst/>
          </a:prstGeom>
          <a:noFill/>
        </p:spPr>
        <p:txBody>
          <a:bodyPr wrap="square" rtlCol="0">
            <a:spAutoFit/>
          </a:bodyPr>
          <a:lstStyle/>
          <a:p>
            <a:r>
              <a:rPr lang="en-AU" sz="1200" b="1" dirty="0">
                <a:solidFill>
                  <a:schemeClr val="bg1"/>
                </a:solidFill>
                <a:latin typeface="Arial Narrow" panose="020B0606020202030204" pitchFamily="34" charset="0"/>
              </a:rPr>
              <a:t>Q. Is the list of criteria realistic (can the farmer realistically tick all those boxes)? WHY? Ans.</a:t>
            </a:r>
            <a:r>
              <a:rPr lang="en-AU" sz="1200" b="1" dirty="0">
                <a:latin typeface="Arial Narrow" panose="020B0606020202030204" pitchFamily="34" charset="0"/>
              </a:rPr>
              <a:t>. </a:t>
            </a:r>
          </a:p>
        </p:txBody>
      </p:sp>
      <p:sp>
        <p:nvSpPr>
          <p:cNvPr id="32" name="Rectangle 31">
            <a:extLst>
              <a:ext uri="{FF2B5EF4-FFF2-40B4-BE49-F238E27FC236}">
                <a16:creationId xmlns:a16="http://schemas.microsoft.com/office/drawing/2014/main" id="{840E6FE5-72C5-4214-98B2-D29D8EAE83D9}"/>
              </a:ext>
            </a:extLst>
          </p:cNvPr>
          <p:cNvSpPr/>
          <p:nvPr/>
        </p:nvSpPr>
        <p:spPr>
          <a:xfrm>
            <a:off x="614762" y="8232517"/>
            <a:ext cx="5643039" cy="30578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Oval 5">
            <a:extLst>
              <a:ext uri="{FF2B5EF4-FFF2-40B4-BE49-F238E27FC236}">
                <a16:creationId xmlns:a16="http://schemas.microsoft.com/office/drawing/2014/main" id="{F948B4B3-DEC7-4189-8C44-7A62C638CC8A}"/>
              </a:ext>
            </a:extLst>
          </p:cNvPr>
          <p:cNvSpPr/>
          <p:nvPr/>
        </p:nvSpPr>
        <p:spPr>
          <a:xfrm rot="20319319">
            <a:off x="409605" y="2864894"/>
            <a:ext cx="381008" cy="432037"/>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AU" b="1" dirty="0">
                <a:latin typeface="Arial Narrow" panose="020B0606020202030204" pitchFamily="34" charset="0"/>
              </a:rPr>
              <a:t>1</a:t>
            </a:r>
          </a:p>
        </p:txBody>
      </p:sp>
      <p:sp>
        <p:nvSpPr>
          <p:cNvPr id="5" name="TextBox 4">
            <a:extLst>
              <a:ext uri="{FF2B5EF4-FFF2-40B4-BE49-F238E27FC236}">
                <a16:creationId xmlns:a16="http://schemas.microsoft.com/office/drawing/2014/main" id="{BC675F2B-8833-4ED6-9877-F7A94B0DDB3D}"/>
              </a:ext>
            </a:extLst>
          </p:cNvPr>
          <p:cNvSpPr txBox="1"/>
          <p:nvPr/>
        </p:nvSpPr>
        <p:spPr>
          <a:xfrm>
            <a:off x="690895" y="3104372"/>
            <a:ext cx="5554008" cy="1384995"/>
          </a:xfrm>
          <a:prstGeom prst="rect">
            <a:avLst/>
          </a:prstGeom>
          <a:noFill/>
        </p:spPr>
        <p:txBody>
          <a:bodyPr wrap="square" rtlCol="0">
            <a:spAutoFit/>
          </a:bodyPr>
          <a:lstStyle/>
          <a:p>
            <a:r>
              <a:rPr lang="en-AU" sz="1200" u="sng" dirty="0">
                <a:solidFill>
                  <a:schemeClr val="tx1">
                    <a:lumMod val="65000"/>
                    <a:lumOff val="35000"/>
                  </a:schemeClr>
                </a:solidFill>
                <a:latin typeface="Comic Sans MS" panose="030F0702030302020204" pitchFamily="66" charset="0"/>
              </a:rPr>
              <a:t>Suggestions from the syllabus</a:t>
            </a:r>
          </a:p>
          <a:p>
            <a:r>
              <a:rPr lang="en-AU" sz="1200" dirty="0">
                <a:solidFill>
                  <a:schemeClr val="tx1">
                    <a:lumMod val="65000"/>
                    <a:lumOff val="35000"/>
                  </a:schemeClr>
                </a:solidFill>
                <a:latin typeface="Comic Sans MS" panose="030F0702030302020204" pitchFamily="66" charset="0"/>
              </a:rPr>
              <a:t>bluefin tuna (</a:t>
            </a:r>
            <a:r>
              <a:rPr lang="en-AU" sz="1200" i="1" dirty="0" err="1">
                <a:solidFill>
                  <a:schemeClr val="tx1">
                    <a:lumMod val="65000"/>
                    <a:lumOff val="35000"/>
                  </a:schemeClr>
                </a:solidFill>
                <a:latin typeface="Comic Sans MS" panose="030F0702030302020204" pitchFamily="66" charset="0"/>
              </a:rPr>
              <a:t>Thunnus</a:t>
            </a:r>
            <a:r>
              <a:rPr lang="en-AU" sz="1200" i="1" dirty="0">
                <a:solidFill>
                  <a:schemeClr val="tx1">
                    <a:lumMod val="65000"/>
                    <a:lumOff val="35000"/>
                  </a:schemeClr>
                </a:solidFill>
                <a:latin typeface="Comic Sans MS" panose="030F0702030302020204" pitchFamily="66" charset="0"/>
              </a:rPr>
              <a:t> </a:t>
            </a:r>
            <a:r>
              <a:rPr lang="en-AU" sz="1200" i="1" dirty="0" err="1">
                <a:solidFill>
                  <a:schemeClr val="tx1">
                    <a:lumMod val="65000"/>
                    <a:lumOff val="35000"/>
                  </a:schemeClr>
                </a:solidFill>
                <a:latin typeface="Comic Sans MS" panose="030F0702030302020204" pitchFamily="66" charset="0"/>
              </a:rPr>
              <a:t>maccoyii</a:t>
            </a:r>
            <a:r>
              <a:rPr lang="en-AU" sz="1200" dirty="0">
                <a:solidFill>
                  <a:schemeClr val="tx1">
                    <a:lumMod val="65000"/>
                    <a:lumOff val="35000"/>
                  </a:schemeClr>
                </a:solidFill>
                <a:latin typeface="Comic Sans MS" panose="030F0702030302020204" pitchFamily="66" charset="0"/>
              </a:rPr>
              <a:t>), salmon (</a:t>
            </a:r>
            <a:r>
              <a:rPr lang="en-AU" sz="1200" i="1" dirty="0">
                <a:solidFill>
                  <a:schemeClr val="tx1">
                    <a:lumMod val="65000"/>
                    <a:lumOff val="35000"/>
                  </a:schemeClr>
                </a:solidFill>
                <a:latin typeface="Comic Sans MS" panose="030F0702030302020204" pitchFamily="66" charset="0"/>
              </a:rPr>
              <a:t>Oncorhynchus spp</a:t>
            </a:r>
            <a:r>
              <a:rPr lang="en-AU" sz="1200" dirty="0">
                <a:solidFill>
                  <a:schemeClr val="tx1">
                    <a:lumMod val="65000"/>
                    <a:lumOff val="35000"/>
                  </a:schemeClr>
                </a:solidFill>
                <a:latin typeface="Comic Sans MS" panose="030F0702030302020204" pitchFamily="66" charset="0"/>
              </a:rPr>
              <a:t>.), barramundi (</a:t>
            </a:r>
            <a:r>
              <a:rPr lang="en-AU" sz="1200" i="1" dirty="0" err="1">
                <a:solidFill>
                  <a:schemeClr val="tx1">
                    <a:lumMod val="65000"/>
                    <a:lumOff val="35000"/>
                  </a:schemeClr>
                </a:solidFill>
                <a:latin typeface="Comic Sans MS" panose="030F0702030302020204" pitchFamily="66" charset="0"/>
              </a:rPr>
              <a:t>Lates</a:t>
            </a:r>
            <a:r>
              <a:rPr lang="en-AU" sz="1200" i="1" dirty="0">
                <a:solidFill>
                  <a:schemeClr val="tx1">
                    <a:lumMod val="65000"/>
                    <a:lumOff val="35000"/>
                  </a:schemeClr>
                </a:solidFill>
                <a:latin typeface="Comic Sans MS" panose="030F0702030302020204" pitchFamily="66" charset="0"/>
              </a:rPr>
              <a:t> </a:t>
            </a:r>
            <a:r>
              <a:rPr lang="en-AU" sz="1200" i="1" dirty="0" err="1">
                <a:solidFill>
                  <a:schemeClr val="tx1">
                    <a:lumMod val="65000"/>
                    <a:lumOff val="35000"/>
                  </a:schemeClr>
                </a:solidFill>
                <a:latin typeface="Comic Sans MS" panose="030F0702030302020204" pitchFamily="66" charset="0"/>
              </a:rPr>
              <a:t>calcarifer</a:t>
            </a:r>
            <a:r>
              <a:rPr lang="en-AU" sz="1200" dirty="0">
                <a:solidFill>
                  <a:schemeClr val="tx1">
                    <a:lumMod val="65000"/>
                    <a:lumOff val="35000"/>
                  </a:schemeClr>
                </a:solidFill>
                <a:latin typeface="Comic Sans MS" panose="030F0702030302020204" pitchFamily="66" charset="0"/>
              </a:rPr>
              <a:t>), freshwater fish including eels (</a:t>
            </a:r>
            <a:r>
              <a:rPr lang="en-AU" sz="1200" i="1" dirty="0">
                <a:solidFill>
                  <a:schemeClr val="tx1">
                    <a:lumMod val="65000"/>
                    <a:lumOff val="35000"/>
                  </a:schemeClr>
                </a:solidFill>
                <a:latin typeface="Comic Sans MS" panose="030F0702030302020204" pitchFamily="66" charset="0"/>
              </a:rPr>
              <a:t>Anguilla spp</a:t>
            </a:r>
            <a:r>
              <a:rPr lang="en-AU" sz="1200" dirty="0">
                <a:solidFill>
                  <a:schemeClr val="tx1">
                    <a:lumMod val="65000"/>
                    <a:lumOff val="35000"/>
                  </a:schemeClr>
                </a:solidFill>
                <a:latin typeface="Comic Sans MS" panose="030F0702030302020204" pitchFamily="66" charset="0"/>
              </a:rPr>
              <a:t>.), abalone (</a:t>
            </a:r>
            <a:r>
              <a:rPr lang="en-AU" sz="1200" i="1" dirty="0" err="1">
                <a:solidFill>
                  <a:schemeClr val="tx1">
                    <a:lumMod val="65000"/>
                    <a:lumOff val="35000"/>
                  </a:schemeClr>
                </a:solidFill>
                <a:latin typeface="Comic Sans MS" panose="030F0702030302020204" pitchFamily="66" charset="0"/>
              </a:rPr>
              <a:t>Haliotidae</a:t>
            </a:r>
            <a:r>
              <a:rPr lang="en-AU" sz="1200" dirty="0">
                <a:solidFill>
                  <a:schemeClr val="tx1">
                    <a:lumMod val="65000"/>
                    <a:lumOff val="35000"/>
                  </a:schemeClr>
                </a:solidFill>
                <a:latin typeface="Comic Sans MS" panose="030F0702030302020204" pitchFamily="66" charset="0"/>
              </a:rPr>
              <a:t>), oysters (mainly </a:t>
            </a:r>
            <a:r>
              <a:rPr lang="en-AU" sz="1200" i="1" dirty="0" err="1">
                <a:solidFill>
                  <a:schemeClr val="tx1">
                    <a:lumMod val="65000"/>
                    <a:lumOff val="35000"/>
                  </a:schemeClr>
                </a:solidFill>
                <a:latin typeface="Comic Sans MS" panose="030F0702030302020204" pitchFamily="66" charset="0"/>
              </a:rPr>
              <a:t>Crassostreas</a:t>
            </a:r>
            <a:r>
              <a:rPr lang="en-AU" sz="1200" i="1" dirty="0">
                <a:solidFill>
                  <a:schemeClr val="tx1">
                    <a:lumMod val="65000"/>
                    <a:lumOff val="35000"/>
                  </a:schemeClr>
                </a:solidFill>
                <a:latin typeface="Comic Sans MS" panose="030F0702030302020204" pitchFamily="66" charset="0"/>
              </a:rPr>
              <a:t> </a:t>
            </a:r>
            <a:r>
              <a:rPr lang="en-AU" sz="1200" i="1" dirty="0" err="1">
                <a:solidFill>
                  <a:schemeClr val="tx1">
                    <a:lumMod val="65000"/>
                    <a:lumOff val="35000"/>
                  </a:schemeClr>
                </a:solidFill>
                <a:latin typeface="Comic Sans MS" panose="030F0702030302020204" pitchFamily="66" charset="0"/>
              </a:rPr>
              <a:t>gigas</a:t>
            </a:r>
            <a:r>
              <a:rPr lang="en-AU" sz="1200" i="1" dirty="0">
                <a:solidFill>
                  <a:schemeClr val="tx1">
                    <a:lumMod val="65000"/>
                    <a:lumOff val="35000"/>
                  </a:schemeClr>
                </a:solidFill>
                <a:latin typeface="Comic Sans MS" panose="030F0702030302020204" pitchFamily="66" charset="0"/>
              </a:rPr>
              <a:t>, Saccostrea </a:t>
            </a:r>
            <a:r>
              <a:rPr lang="en-AU" sz="1200" i="1" dirty="0" err="1">
                <a:solidFill>
                  <a:schemeClr val="tx1">
                    <a:lumMod val="65000"/>
                    <a:lumOff val="35000"/>
                  </a:schemeClr>
                </a:solidFill>
                <a:latin typeface="Comic Sans MS" panose="030F0702030302020204" pitchFamily="66" charset="0"/>
              </a:rPr>
              <a:t>glomerata</a:t>
            </a:r>
            <a:r>
              <a:rPr lang="en-AU" sz="1200" dirty="0">
                <a:solidFill>
                  <a:schemeClr val="tx1">
                    <a:lumMod val="65000"/>
                    <a:lumOff val="35000"/>
                  </a:schemeClr>
                </a:solidFill>
                <a:latin typeface="Comic Sans MS" panose="030F0702030302020204" pitchFamily="66" charset="0"/>
              </a:rPr>
              <a:t>), prawns (</a:t>
            </a:r>
            <a:r>
              <a:rPr lang="en-AU" sz="1200" i="1" dirty="0">
                <a:solidFill>
                  <a:schemeClr val="tx1">
                    <a:lumMod val="65000"/>
                    <a:lumOff val="35000"/>
                  </a:schemeClr>
                </a:solidFill>
                <a:latin typeface="Comic Sans MS" panose="030F0702030302020204" pitchFamily="66" charset="0"/>
              </a:rPr>
              <a:t>Penaeus spp., </a:t>
            </a:r>
            <a:r>
              <a:rPr lang="en-AU" sz="1200" i="1" dirty="0" err="1">
                <a:solidFill>
                  <a:schemeClr val="tx1">
                    <a:lumMod val="65000"/>
                    <a:lumOff val="35000"/>
                  </a:schemeClr>
                </a:solidFill>
                <a:latin typeface="Comic Sans MS" panose="030F0702030302020204" pitchFamily="66" charset="0"/>
              </a:rPr>
              <a:t>Fenneropenaeus</a:t>
            </a:r>
            <a:r>
              <a:rPr lang="en-AU" sz="1200" i="1" dirty="0">
                <a:solidFill>
                  <a:schemeClr val="tx1">
                    <a:lumMod val="65000"/>
                    <a:lumOff val="35000"/>
                  </a:schemeClr>
                </a:solidFill>
                <a:latin typeface="Comic Sans MS" panose="030F0702030302020204" pitchFamily="66" charset="0"/>
              </a:rPr>
              <a:t> </a:t>
            </a:r>
            <a:r>
              <a:rPr lang="en-AU" sz="1200" i="1" dirty="0" err="1">
                <a:solidFill>
                  <a:schemeClr val="tx1">
                    <a:lumMod val="65000"/>
                    <a:lumOff val="35000"/>
                  </a:schemeClr>
                </a:solidFill>
                <a:latin typeface="Comic Sans MS" panose="030F0702030302020204" pitchFamily="66" charset="0"/>
              </a:rPr>
              <a:t>merguiensis</a:t>
            </a:r>
            <a:r>
              <a:rPr lang="en-AU" sz="1200" dirty="0">
                <a:solidFill>
                  <a:schemeClr val="tx1">
                    <a:lumMod val="65000"/>
                    <a:lumOff val="35000"/>
                  </a:schemeClr>
                </a:solidFill>
                <a:latin typeface="Comic Sans MS" panose="030F0702030302020204" pitchFamily="66" charset="0"/>
              </a:rPr>
              <a:t>), yabbies (</a:t>
            </a:r>
            <a:r>
              <a:rPr lang="en-AU" sz="1200" i="1" dirty="0" err="1">
                <a:solidFill>
                  <a:schemeClr val="tx1">
                    <a:lumMod val="65000"/>
                    <a:lumOff val="35000"/>
                  </a:schemeClr>
                </a:solidFill>
                <a:latin typeface="Comic Sans MS" panose="030F0702030302020204" pitchFamily="66" charset="0"/>
              </a:rPr>
              <a:t>Cherax</a:t>
            </a:r>
            <a:r>
              <a:rPr lang="en-AU" sz="1200" i="1" dirty="0">
                <a:solidFill>
                  <a:schemeClr val="tx1">
                    <a:lumMod val="65000"/>
                    <a:lumOff val="35000"/>
                  </a:schemeClr>
                </a:solidFill>
                <a:latin typeface="Comic Sans MS" panose="030F0702030302020204" pitchFamily="66" charset="0"/>
              </a:rPr>
              <a:t> destructor</a:t>
            </a:r>
            <a:r>
              <a:rPr lang="en-AU" sz="1200" dirty="0">
                <a:solidFill>
                  <a:schemeClr val="tx1">
                    <a:lumMod val="65000"/>
                    <a:lumOff val="35000"/>
                  </a:schemeClr>
                </a:solidFill>
                <a:latin typeface="Comic Sans MS" panose="030F0702030302020204" pitchFamily="66" charset="0"/>
              </a:rPr>
              <a:t>), </a:t>
            </a:r>
            <a:r>
              <a:rPr lang="en-AU" sz="1200" dirty="0" err="1">
                <a:solidFill>
                  <a:schemeClr val="tx1">
                    <a:lumMod val="65000"/>
                    <a:lumOff val="35000"/>
                  </a:schemeClr>
                </a:solidFill>
                <a:latin typeface="Comic Sans MS" panose="030F0702030302020204" pitchFamily="66" charset="0"/>
              </a:rPr>
              <a:t>redclaw</a:t>
            </a:r>
            <a:r>
              <a:rPr lang="en-AU" sz="1200" dirty="0">
                <a:solidFill>
                  <a:schemeClr val="tx1">
                    <a:lumMod val="65000"/>
                    <a:lumOff val="35000"/>
                  </a:schemeClr>
                </a:solidFill>
                <a:latin typeface="Comic Sans MS" panose="030F0702030302020204" pitchFamily="66" charset="0"/>
              </a:rPr>
              <a:t> crayfish (</a:t>
            </a:r>
            <a:r>
              <a:rPr lang="en-AU" sz="1200" i="1" dirty="0" err="1">
                <a:solidFill>
                  <a:schemeClr val="tx1">
                    <a:lumMod val="65000"/>
                    <a:lumOff val="35000"/>
                  </a:schemeClr>
                </a:solidFill>
                <a:latin typeface="Comic Sans MS" panose="030F0702030302020204" pitchFamily="66" charset="0"/>
              </a:rPr>
              <a:t>Cherax</a:t>
            </a:r>
            <a:r>
              <a:rPr lang="en-AU" sz="1200" i="1" dirty="0">
                <a:solidFill>
                  <a:schemeClr val="tx1">
                    <a:lumMod val="65000"/>
                    <a:lumOff val="35000"/>
                  </a:schemeClr>
                </a:solidFill>
                <a:latin typeface="Comic Sans MS" panose="030F0702030302020204" pitchFamily="66" charset="0"/>
              </a:rPr>
              <a:t> </a:t>
            </a:r>
            <a:r>
              <a:rPr lang="en-AU" sz="1200" i="1" dirty="0" err="1">
                <a:solidFill>
                  <a:schemeClr val="tx1">
                    <a:lumMod val="65000"/>
                    <a:lumOff val="35000"/>
                  </a:schemeClr>
                </a:solidFill>
                <a:latin typeface="Comic Sans MS" panose="030F0702030302020204" pitchFamily="66" charset="0"/>
              </a:rPr>
              <a:t>quadricarinatus</a:t>
            </a:r>
            <a:r>
              <a:rPr lang="en-AU" sz="1200" dirty="0">
                <a:solidFill>
                  <a:schemeClr val="tx1">
                    <a:lumMod val="65000"/>
                    <a:lumOff val="35000"/>
                  </a:schemeClr>
                </a:solidFill>
                <a:latin typeface="Comic Sans MS" panose="030F0702030302020204" pitchFamily="66" charset="0"/>
              </a:rPr>
              <a:t>), silver perch (</a:t>
            </a:r>
            <a:r>
              <a:rPr lang="en-AU" sz="1200" i="1" dirty="0" err="1">
                <a:solidFill>
                  <a:schemeClr val="tx1">
                    <a:lumMod val="65000"/>
                    <a:lumOff val="35000"/>
                  </a:schemeClr>
                </a:solidFill>
                <a:latin typeface="Comic Sans MS" panose="030F0702030302020204" pitchFamily="66" charset="0"/>
              </a:rPr>
              <a:t>Bidyanus</a:t>
            </a:r>
            <a:r>
              <a:rPr lang="en-AU" sz="1200" i="1" dirty="0">
                <a:solidFill>
                  <a:schemeClr val="tx1">
                    <a:lumMod val="65000"/>
                    <a:lumOff val="35000"/>
                  </a:schemeClr>
                </a:solidFill>
                <a:latin typeface="Comic Sans MS" panose="030F0702030302020204" pitchFamily="66" charset="0"/>
              </a:rPr>
              <a:t> </a:t>
            </a:r>
            <a:r>
              <a:rPr lang="en-AU" sz="1200" i="1" dirty="0" err="1">
                <a:solidFill>
                  <a:schemeClr val="tx1">
                    <a:lumMod val="65000"/>
                    <a:lumOff val="35000"/>
                  </a:schemeClr>
                </a:solidFill>
                <a:latin typeface="Comic Sans MS" panose="030F0702030302020204" pitchFamily="66" charset="0"/>
              </a:rPr>
              <a:t>bidyanus</a:t>
            </a:r>
            <a:r>
              <a:rPr lang="en-AU" sz="1200" dirty="0">
                <a:solidFill>
                  <a:schemeClr val="tx1">
                    <a:lumMod val="65000"/>
                    <a:lumOff val="35000"/>
                  </a:schemeClr>
                </a:solidFill>
                <a:latin typeface="Comic Sans MS" panose="030F0702030302020204" pitchFamily="66" charset="0"/>
              </a:rPr>
              <a:t>) or Murray cod (</a:t>
            </a:r>
            <a:r>
              <a:rPr lang="en-AU" sz="1200" i="1" dirty="0" err="1">
                <a:solidFill>
                  <a:schemeClr val="tx1">
                    <a:lumMod val="65000"/>
                    <a:lumOff val="35000"/>
                  </a:schemeClr>
                </a:solidFill>
                <a:latin typeface="Comic Sans MS" panose="030F0702030302020204" pitchFamily="66" charset="0"/>
              </a:rPr>
              <a:t>Maccullochella</a:t>
            </a:r>
            <a:r>
              <a:rPr lang="en-AU" sz="1200" i="1" dirty="0">
                <a:solidFill>
                  <a:schemeClr val="tx1">
                    <a:lumMod val="65000"/>
                    <a:lumOff val="35000"/>
                  </a:schemeClr>
                </a:solidFill>
                <a:latin typeface="Comic Sans MS" panose="030F0702030302020204" pitchFamily="66" charset="0"/>
              </a:rPr>
              <a:t> </a:t>
            </a:r>
            <a:r>
              <a:rPr lang="en-AU" sz="1200" i="1" dirty="0" err="1">
                <a:solidFill>
                  <a:schemeClr val="tx1">
                    <a:lumMod val="65000"/>
                    <a:lumOff val="35000"/>
                  </a:schemeClr>
                </a:solidFill>
                <a:latin typeface="Comic Sans MS" panose="030F0702030302020204" pitchFamily="66" charset="0"/>
              </a:rPr>
              <a:t>peelii</a:t>
            </a:r>
            <a:r>
              <a:rPr lang="en-AU" sz="1200" i="1" dirty="0">
                <a:solidFill>
                  <a:schemeClr val="tx1">
                    <a:lumMod val="65000"/>
                    <a:lumOff val="35000"/>
                  </a:schemeClr>
                </a:solidFill>
                <a:latin typeface="Comic Sans MS" panose="030F0702030302020204" pitchFamily="66" charset="0"/>
              </a:rPr>
              <a:t> </a:t>
            </a:r>
            <a:r>
              <a:rPr lang="en-AU" sz="1200" i="1" dirty="0" err="1">
                <a:solidFill>
                  <a:schemeClr val="tx1">
                    <a:lumMod val="65000"/>
                    <a:lumOff val="35000"/>
                  </a:schemeClr>
                </a:solidFill>
                <a:latin typeface="Comic Sans MS" panose="030F0702030302020204" pitchFamily="66" charset="0"/>
              </a:rPr>
              <a:t>peelii</a:t>
            </a:r>
            <a:r>
              <a:rPr lang="en-AU" sz="1200" dirty="0">
                <a:solidFill>
                  <a:schemeClr val="tx1">
                    <a:lumMod val="65000"/>
                    <a:lumOff val="35000"/>
                  </a:schemeClr>
                </a:solidFill>
                <a:latin typeface="Comic Sans MS" panose="030F0702030302020204" pitchFamily="66" charset="0"/>
              </a:rPr>
              <a:t>). </a:t>
            </a:r>
          </a:p>
        </p:txBody>
      </p:sp>
      <p:sp>
        <p:nvSpPr>
          <p:cNvPr id="7" name="Rectangle 6">
            <a:extLst>
              <a:ext uri="{FF2B5EF4-FFF2-40B4-BE49-F238E27FC236}">
                <a16:creationId xmlns:a16="http://schemas.microsoft.com/office/drawing/2014/main" id="{D86F1519-54BE-44D1-AE01-5ABFD22B025F}"/>
              </a:ext>
            </a:extLst>
          </p:cNvPr>
          <p:cNvSpPr/>
          <p:nvPr/>
        </p:nvSpPr>
        <p:spPr>
          <a:xfrm>
            <a:off x="3000651" y="2016647"/>
            <a:ext cx="3485951" cy="1015663"/>
          </a:xfrm>
          <a:prstGeom prst="rect">
            <a:avLst/>
          </a:prstGeom>
        </p:spPr>
        <p:txBody>
          <a:bodyPr wrap="square">
            <a:spAutoFit/>
          </a:bodyPr>
          <a:lstStyle/>
          <a:p>
            <a:pPr marL="171450" indent="-171450">
              <a:buFont typeface="Wingdings" panose="05000000000000000000" pitchFamily="2" charset="2"/>
              <a:buChar char="q"/>
            </a:pPr>
            <a:r>
              <a:rPr lang="en-US" sz="1200" b="1" dirty="0">
                <a:latin typeface="Arial Narrow" panose="020B0606020202030204" pitchFamily="34" charset="0"/>
              </a:rPr>
              <a:t>They do not die easy</a:t>
            </a:r>
          </a:p>
          <a:p>
            <a:pPr marL="171450" indent="-171450">
              <a:buFont typeface="Wingdings" panose="05000000000000000000" pitchFamily="2" charset="2"/>
              <a:buChar char="q"/>
            </a:pPr>
            <a:r>
              <a:rPr lang="en-US" sz="1200" b="1" dirty="0">
                <a:latin typeface="Arial Narrow" panose="020B0606020202030204" pitchFamily="34" charset="0"/>
              </a:rPr>
              <a:t>They do not care if it is crowded!</a:t>
            </a:r>
          </a:p>
          <a:p>
            <a:pPr marL="171450" indent="-171450">
              <a:buFont typeface="Wingdings" panose="05000000000000000000" pitchFamily="2" charset="2"/>
              <a:buChar char="q"/>
            </a:pPr>
            <a:r>
              <a:rPr lang="en-US" sz="1200" b="1" dirty="0">
                <a:latin typeface="Arial Narrow" panose="020B0606020202030204" pitchFamily="34" charset="0"/>
              </a:rPr>
              <a:t>They do not care if the water quality is not the best</a:t>
            </a:r>
          </a:p>
          <a:p>
            <a:pPr marL="171450" indent="-171450">
              <a:buFont typeface="Wingdings" panose="05000000000000000000" pitchFamily="2" charset="2"/>
              <a:buChar char="q"/>
            </a:pPr>
            <a:r>
              <a:rPr lang="en-US" sz="1200" b="1" dirty="0">
                <a:latin typeface="Arial Narrow" panose="020B0606020202030204" pitchFamily="34" charset="0"/>
              </a:rPr>
              <a:t>They are resistant to disease</a:t>
            </a:r>
          </a:p>
          <a:p>
            <a:pPr marL="171450" indent="-171450">
              <a:buFont typeface="Wingdings" panose="05000000000000000000" pitchFamily="2" charset="2"/>
              <a:buChar char="q"/>
            </a:pPr>
            <a:r>
              <a:rPr lang="en-US" sz="1200" b="1" dirty="0">
                <a:latin typeface="Arial Narrow" panose="020B0606020202030204" pitchFamily="34" charset="0"/>
              </a:rPr>
              <a:t>They have a low-feed conversion ratio or FCR</a:t>
            </a:r>
            <a:r>
              <a:rPr lang="en-US" sz="1200" b="1" baseline="30000" dirty="0">
                <a:latin typeface="Arial Narrow" panose="020B0606020202030204" pitchFamily="34" charset="0"/>
              </a:rPr>
              <a:t>[1]</a:t>
            </a:r>
            <a:r>
              <a:rPr lang="en-US" sz="1200" b="1" dirty="0">
                <a:latin typeface="Arial Narrow" panose="020B0606020202030204" pitchFamily="34" charset="0"/>
              </a:rPr>
              <a:t> </a:t>
            </a:r>
          </a:p>
        </p:txBody>
      </p:sp>
      <p:sp>
        <p:nvSpPr>
          <p:cNvPr id="46" name="Rectangle 45">
            <a:extLst>
              <a:ext uri="{FF2B5EF4-FFF2-40B4-BE49-F238E27FC236}">
                <a16:creationId xmlns:a16="http://schemas.microsoft.com/office/drawing/2014/main" id="{C61C71FC-3C5B-4033-A159-6FB54E948F75}"/>
              </a:ext>
            </a:extLst>
          </p:cNvPr>
          <p:cNvSpPr/>
          <p:nvPr/>
        </p:nvSpPr>
        <p:spPr>
          <a:xfrm>
            <a:off x="503828" y="4671672"/>
            <a:ext cx="5866854" cy="1560559"/>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7" name="Rectangle 46">
            <a:extLst>
              <a:ext uri="{FF2B5EF4-FFF2-40B4-BE49-F238E27FC236}">
                <a16:creationId xmlns:a16="http://schemas.microsoft.com/office/drawing/2014/main" id="{5535EFE3-6EAD-43AC-AAFE-887E4FFB0D08}"/>
              </a:ext>
            </a:extLst>
          </p:cNvPr>
          <p:cNvSpPr/>
          <p:nvPr/>
        </p:nvSpPr>
        <p:spPr>
          <a:xfrm>
            <a:off x="613097" y="4746058"/>
            <a:ext cx="5643039" cy="1377260"/>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8" name="Oval 47">
            <a:extLst>
              <a:ext uri="{FF2B5EF4-FFF2-40B4-BE49-F238E27FC236}">
                <a16:creationId xmlns:a16="http://schemas.microsoft.com/office/drawing/2014/main" id="{8DB4C9E0-1218-4459-B412-7CDA1748AF8F}"/>
              </a:ext>
            </a:extLst>
          </p:cNvPr>
          <p:cNvSpPr/>
          <p:nvPr/>
        </p:nvSpPr>
        <p:spPr>
          <a:xfrm rot="20319319">
            <a:off x="409605" y="4493347"/>
            <a:ext cx="381008" cy="432037"/>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AU" b="1" dirty="0">
                <a:latin typeface="Arial Narrow" panose="020B0606020202030204" pitchFamily="34" charset="0"/>
              </a:rPr>
              <a:t>2</a:t>
            </a:r>
          </a:p>
        </p:txBody>
      </p:sp>
      <p:sp>
        <p:nvSpPr>
          <p:cNvPr id="52" name="Rectangle 51">
            <a:extLst>
              <a:ext uri="{FF2B5EF4-FFF2-40B4-BE49-F238E27FC236}">
                <a16:creationId xmlns:a16="http://schemas.microsoft.com/office/drawing/2014/main" id="{58F73142-DFF1-49B5-9D5D-DE3B255C4FF2}"/>
              </a:ext>
            </a:extLst>
          </p:cNvPr>
          <p:cNvSpPr/>
          <p:nvPr/>
        </p:nvSpPr>
        <p:spPr>
          <a:xfrm>
            <a:off x="498211" y="6302108"/>
            <a:ext cx="5866854" cy="1560559"/>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3" name="Rectangle 52">
            <a:extLst>
              <a:ext uri="{FF2B5EF4-FFF2-40B4-BE49-F238E27FC236}">
                <a16:creationId xmlns:a16="http://schemas.microsoft.com/office/drawing/2014/main" id="{EC93EB81-95E0-4B59-A0D1-A2D8568832A9}"/>
              </a:ext>
            </a:extLst>
          </p:cNvPr>
          <p:cNvSpPr/>
          <p:nvPr/>
        </p:nvSpPr>
        <p:spPr>
          <a:xfrm>
            <a:off x="607480" y="6376494"/>
            <a:ext cx="5643039" cy="1377260"/>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4" name="Oval 53">
            <a:extLst>
              <a:ext uri="{FF2B5EF4-FFF2-40B4-BE49-F238E27FC236}">
                <a16:creationId xmlns:a16="http://schemas.microsoft.com/office/drawing/2014/main" id="{6EC2406E-320A-4E8D-A4FD-755ADB31E86E}"/>
              </a:ext>
            </a:extLst>
          </p:cNvPr>
          <p:cNvSpPr/>
          <p:nvPr/>
        </p:nvSpPr>
        <p:spPr>
          <a:xfrm rot="20319319">
            <a:off x="403988" y="6123783"/>
            <a:ext cx="381008" cy="432037"/>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AU" b="1" dirty="0">
                <a:latin typeface="Arial Narrow" panose="020B0606020202030204" pitchFamily="34" charset="0"/>
              </a:rPr>
              <a:t>3</a:t>
            </a:r>
          </a:p>
        </p:txBody>
      </p:sp>
      <p:sp>
        <p:nvSpPr>
          <p:cNvPr id="30" name="TextBox 29">
            <a:extLst>
              <a:ext uri="{FF2B5EF4-FFF2-40B4-BE49-F238E27FC236}">
                <a16:creationId xmlns:a16="http://schemas.microsoft.com/office/drawing/2014/main" id="{C2EB8109-1A58-4BAB-9577-06D184FF8F70}"/>
              </a:ext>
            </a:extLst>
          </p:cNvPr>
          <p:cNvSpPr txBox="1"/>
          <p:nvPr/>
        </p:nvSpPr>
        <p:spPr>
          <a:xfrm>
            <a:off x="690895" y="4773455"/>
            <a:ext cx="5643039" cy="1446550"/>
          </a:xfrm>
          <a:prstGeom prst="rect">
            <a:avLst/>
          </a:prstGeom>
          <a:noFill/>
        </p:spPr>
        <p:txBody>
          <a:bodyPr wrap="square" rtlCol="0">
            <a:spAutoFit/>
          </a:bodyPr>
          <a:lstStyle/>
          <a:p>
            <a:r>
              <a:rPr lang="en-AU" sz="1200" u="sng" dirty="0">
                <a:solidFill>
                  <a:schemeClr val="tx1">
                    <a:lumMod val="65000"/>
                    <a:lumOff val="35000"/>
                  </a:schemeClr>
                </a:solidFill>
                <a:latin typeface="Comic Sans MS" panose="030F0702030302020204" pitchFamily="66" charset="0"/>
              </a:rPr>
              <a:t>Recommended Reading </a:t>
            </a:r>
          </a:p>
          <a:p>
            <a:r>
              <a:rPr lang="en-AU" sz="1200" dirty="0">
                <a:solidFill>
                  <a:schemeClr val="tx1">
                    <a:lumMod val="65000"/>
                    <a:lumOff val="35000"/>
                  </a:schemeClr>
                </a:solidFill>
                <a:latin typeface="Comic Sans MS" panose="030F0702030302020204" pitchFamily="66" charset="0"/>
              </a:rPr>
              <a:t>Queensland Government </a:t>
            </a:r>
            <a:r>
              <a:rPr lang="en-AU" sz="1200" i="1" dirty="0">
                <a:solidFill>
                  <a:schemeClr val="tx1">
                    <a:lumMod val="65000"/>
                    <a:lumOff val="35000"/>
                  </a:schemeClr>
                </a:solidFill>
                <a:latin typeface="Comic Sans MS" panose="030F0702030302020204" pitchFamily="66" charset="0"/>
              </a:rPr>
              <a:t>Business Queensland </a:t>
            </a:r>
            <a:r>
              <a:rPr lang="en-AU" sz="1200" dirty="0">
                <a:solidFill>
                  <a:schemeClr val="tx1">
                    <a:lumMod val="65000"/>
                    <a:lumOff val="35000"/>
                  </a:schemeClr>
                </a:solidFill>
                <a:latin typeface="Comic Sans MS" panose="030F0702030302020204" pitchFamily="66" charset="0"/>
              </a:rPr>
              <a:t>website www.business.qld.gov.au/ (Home &gt; Industries &gt; Farms, Fishing and Forestry &gt; Fishing and Aquaculture &gt; Aquaculture &gt; Aquaculture species). </a:t>
            </a:r>
          </a:p>
          <a:p>
            <a:endParaRPr lang="en-AU" sz="400" dirty="0">
              <a:solidFill>
                <a:schemeClr val="tx1">
                  <a:lumMod val="65000"/>
                  <a:lumOff val="35000"/>
                </a:schemeClr>
              </a:solidFill>
              <a:latin typeface="Comic Sans MS" panose="030F0702030302020204" pitchFamily="66" charset="0"/>
            </a:endParaRPr>
          </a:p>
          <a:p>
            <a:r>
              <a:rPr lang="en-AU" sz="1200" u="sng" dirty="0">
                <a:solidFill>
                  <a:schemeClr val="tx1">
                    <a:lumMod val="65000"/>
                    <a:lumOff val="35000"/>
                  </a:schemeClr>
                </a:solidFill>
                <a:latin typeface="Comic Sans MS" panose="030F0702030302020204" pitchFamily="66" charset="0"/>
              </a:rPr>
              <a:t>Suggested Practical </a:t>
            </a:r>
            <a:r>
              <a:rPr lang="en-AU" sz="1200" dirty="0">
                <a:solidFill>
                  <a:schemeClr val="tx1">
                    <a:lumMod val="65000"/>
                    <a:lumOff val="35000"/>
                  </a:schemeClr>
                </a:solidFill>
                <a:latin typeface="Comic Sans MS" panose="030F0702030302020204" pitchFamily="66" charset="0"/>
              </a:rPr>
              <a:t>(syllabus)</a:t>
            </a:r>
          </a:p>
          <a:p>
            <a:r>
              <a:rPr lang="en-AU" sz="1200" dirty="0">
                <a:solidFill>
                  <a:schemeClr val="tx1">
                    <a:lumMod val="65000"/>
                    <a:lumOff val="35000"/>
                  </a:schemeClr>
                </a:solidFill>
                <a:latin typeface="Comic Sans MS" panose="030F0702030302020204" pitchFamily="66" charset="0"/>
              </a:rPr>
              <a:t>Investigate factors that affect the growth rate of an aquaculture species</a:t>
            </a:r>
          </a:p>
          <a:p>
            <a:endParaRPr lang="en-AU" sz="1200" dirty="0">
              <a:solidFill>
                <a:schemeClr val="tx1">
                  <a:lumMod val="65000"/>
                  <a:lumOff val="35000"/>
                </a:schemeClr>
              </a:solidFill>
              <a:latin typeface="Comic Sans MS" panose="030F0702030302020204" pitchFamily="66" charset="0"/>
            </a:endParaRPr>
          </a:p>
        </p:txBody>
      </p:sp>
      <p:sp>
        <p:nvSpPr>
          <p:cNvPr id="33" name="TextBox 32">
            <a:extLst>
              <a:ext uri="{FF2B5EF4-FFF2-40B4-BE49-F238E27FC236}">
                <a16:creationId xmlns:a16="http://schemas.microsoft.com/office/drawing/2014/main" id="{0FB84AEA-8682-4EEC-A9B0-0AD9B8ECD8C4}"/>
              </a:ext>
            </a:extLst>
          </p:cNvPr>
          <p:cNvSpPr txBox="1"/>
          <p:nvPr/>
        </p:nvSpPr>
        <p:spPr>
          <a:xfrm>
            <a:off x="693516" y="6420675"/>
            <a:ext cx="5623818" cy="1282402"/>
          </a:xfrm>
          <a:prstGeom prst="rect">
            <a:avLst/>
          </a:prstGeom>
          <a:noFill/>
        </p:spPr>
        <p:txBody>
          <a:bodyPr wrap="square" rtlCol="0">
            <a:spAutoFit/>
          </a:bodyPr>
          <a:lstStyle/>
          <a:p>
            <a:r>
              <a:rPr lang="en-AU" sz="1200" dirty="0">
                <a:solidFill>
                  <a:schemeClr val="tx1">
                    <a:lumMod val="65000"/>
                    <a:lumOff val="35000"/>
                  </a:schemeClr>
                </a:solidFill>
                <a:latin typeface="Comic Sans MS" panose="030F0702030302020204" pitchFamily="66" charset="0"/>
              </a:rPr>
              <a:t>What is the ‘feed conversion ratio’? FCR is the weight of feed administered over the lifetime of an animal (i.e. kg of feed) divided by weight gained </a:t>
            </a:r>
            <a:br>
              <a:rPr lang="en-AU" sz="1200" dirty="0">
                <a:solidFill>
                  <a:schemeClr val="tx1">
                    <a:lumMod val="65000"/>
                    <a:lumOff val="35000"/>
                  </a:schemeClr>
                </a:solidFill>
                <a:latin typeface="Comic Sans MS" panose="030F0702030302020204" pitchFamily="66" charset="0"/>
              </a:rPr>
            </a:br>
            <a:r>
              <a:rPr lang="en-AU" sz="1200" dirty="0">
                <a:solidFill>
                  <a:schemeClr val="tx1">
                    <a:lumMod val="65000"/>
                    <a:lumOff val="35000"/>
                  </a:schemeClr>
                </a:solidFill>
                <a:latin typeface="Comic Sans MS" panose="030F0702030302020204" pitchFamily="66" charset="0"/>
              </a:rPr>
              <a:t>(i.e. kg of edible biomass). This ratio measures how efficiently a kilogram of animal feed is converted into animal weight or biomass</a:t>
            </a:r>
            <a:r>
              <a:rPr lang="en-AU" sz="1200" baseline="30000" dirty="0">
                <a:solidFill>
                  <a:schemeClr val="tx1">
                    <a:lumMod val="65000"/>
                    <a:lumOff val="35000"/>
                  </a:schemeClr>
                </a:solidFill>
                <a:latin typeface="Comic Sans MS" panose="030F0702030302020204" pitchFamily="66" charset="0"/>
              </a:rPr>
              <a:t>[1]</a:t>
            </a:r>
            <a:r>
              <a:rPr lang="en-AU" sz="1200" dirty="0">
                <a:solidFill>
                  <a:schemeClr val="tx1">
                    <a:lumMod val="65000"/>
                    <a:lumOff val="35000"/>
                  </a:schemeClr>
                </a:solidFill>
                <a:latin typeface="Comic Sans MS" panose="030F0702030302020204" pitchFamily="66" charset="0"/>
              </a:rPr>
              <a:t>. </a:t>
            </a:r>
            <a:br>
              <a:rPr lang="en-AU" sz="1200" dirty="0">
                <a:solidFill>
                  <a:schemeClr val="tx1">
                    <a:lumMod val="65000"/>
                    <a:lumOff val="35000"/>
                  </a:schemeClr>
                </a:solidFill>
                <a:latin typeface="Comic Sans MS" panose="030F0702030302020204" pitchFamily="66" charset="0"/>
              </a:rPr>
            </a:br>
            <a:r>
              <a:rPr lang="en-AU" sz="1200" dirty="0">
                <a:solidFill>
                  <a:schemeClr val="tx1">
                    <a:lumMod val="65000"/>
                    <a:lumOff val="35000"/>
                  </a:schemeClr>
                </a:solidFill>
                <a:latin typeface="Comic Sans MS" panose="030F0702030302020204" pitchFamily="66" charset="0"/>
              </a:rPr>
              <a:t>For example, the FCR of fish is lower (and therefore more efficient at converting food to biomass) than the FCR of, say, a cow or a sheep</a:t>
            </a:r>
            <a:r>
              <a:rPr lang="en-AU" sz="1200" baseline="30000" dirty="0">
                <a:solidFill>
                  <a:schemeClr val="tx1">
                    <a:lumMod val="65000"/>
                    <a:lumOff val="35000"/>
                  </a:schemeClr>
                </a:solidFill>
                <a:latin typeface="Comic Sans MS" panose="030F0702030302020204" pitchFamily="66" charset="0"/>
              </a:rPr>
              <a:t>[1]</a:t>
            </a:r>
            <a:r>
              <a:rPr lang="en-AU" sz="1200" dirty="0">
                <a:solidFill>
                  <a:schemeClr val="tx1">
                    <a:lumMod val="65000"/>
                    <a:lumOff val="35000"/>
                  </a:schemeClr>
                </a:solidFill>
                <a:latin typeface="Comic Sans MS" panose="030F0702030302020204" pitchFamily="66" charset="0"/>
              </a:rPr>
              <a:t>. </a:t>
            </a:r>
          </a:p>
          <a:p>
            <a:endParaRPr lang="en-AU" sz="800" i="1" baseline="30000" dirty="0">
              <a:solidFill>
                <a:schemeClr val="tx1">
                  <a:lumMod val="65000"/>
                  <a:lumOff val="35000"/>
                </a:schemeClr>
              </a:solidFill>
              <a:latin typeface="Comic Sans MS" panose="030F0702030302020204" pitchFamily="66" charset="0"/>
            </a:endParaRPr>
          </a:p>
        </p:txBody>
      </p:sp>
      <p:sp>
        <p:nvSpPr>
          <p:cNvPr id="9" name="Freeform: Shape 8">
            <a:extLst>
              <a:ext uri="{FF2B5EF4-FFF2-40B4-BE49-F238E27FC236}">
                <a16:creationId xmlns:a16="http://schemas.microsoft.com/office/drawing/2014/main" id="{7815EAE0-8960-43E8-B69B-2ADF3387755F}"/>
              </a:ext>
            </a:extLst>
          </p:cNvPr>
          <p:cNvSpPr/>
          <p:nvPr/>
        </p:nvSpPr>
        <p:spPr>
          <a:xfrm>
            <a:off x="619880" y="2054076"/>
            <a:ext cx="128381" cy="100261"/>
          </a:xfrm>
          <a:custGeom>
            <a:avLst/>
            <a:gdLst>
              <a:gd name="connsiteX0" fmla="*/ 0 w 694266"/>
              <a:gd name="connsiteY0" fmla="*/ 500178 h 779578"/>
              <a:gd name="connsiteX1" fmla="*/ 84666 w 694266"/>
              <a:gd name="connsiteY1" fmla="*/ 593312 h 779578"/>
              <a:gd name="connsiteX2" fmla="*/ 110066 w 694266"/>
              <a:gd name="connsiteY2" fmla="*/ 601778 h 779578"/>
              <a:gd name="connsiteX3" fmla="*/ 220133 w 694266"/>
              <a:gd name="connsiteY3" fmla="*/ 703378 h 779578"/>
              <a:gd name="connsiteX4" fmla="*/ 287866 w 694266"/>
              <a:gd name="connsiteY4" fmla="*/ 779578 h 779578"/>
              <a:gd name="connsiteX5" fmla="*/ 304800 w 694266"/>
              <a:gd name="connsiteY5" fmla="*/ 754178 h 779578"/>
              <a:gd name="connsiteX6" fmla="*/ 313266 w 694266"/>
              <a:gd name="connsiteY6" fmla="*/ 686445 h 779578"/>
              <a:gd name="connsiteX7" fmla="*/ 321733 w 694266"/>
              <a:gd name="connsiteY7" fmla="*/ 652578 h 779578"/>
              <a:gd name="connsiteX8" fmla="*/ 330200 w 694266"/>
              <a:gd name="connsiteY8" fmla="*/ 525578 h 779578"/>
              <a:gd name="connsiteX9" fmla="*/ 347133 w 694266"/>
              <a:gd name="connsiteY9" fmla="*/ 500178 h 779578"/>
              <a:gd name="connsiteX10" fmla="*/ 355600 w 694266"/>
              <a:gd name="connsiteY10" fmla="*/ 440912 h 779578"/>
              <a:gd name="connsiteX11" fmla="*/ 381000 w 694266"/>
              <a:gd name="connsiteY11" fmla="*/ 347778 h 779578"/>
              <a:gd name="connsiteX12" fmla="*/ 431800 w 694266"/>
              <a:gd name="connsiteY12" fmla="*/ 271578 h 779578"/>
              <a:gd name="connsiteX13" fmla="*/ 448733 w 694266"/>
              <a:gd name="connsiteY13" fmla="*/ 246178 h 779578"/>
              <a:gd name="connsiteX14" fmla="*/ 474133 w 694266"/>
              <a:gd name="connsiteY14" fmla="*/ 203845 h 779578"/>
              <a:gd name="connsiteX15" fmla="*/ 499533 w 694266"/>
              <a:gd name="connsiteY15" fmla="*/ 178445 h 779578"/>
              <a:gd name="connsiteX16" fmla="*/ 541866 w 694266"/>
              <a:gd name="connsiteY16" fmla="*/ 144578 h 779578"/>
              <a:gd name="connsiteX17" fmla="*/ 558800 w 694266"/>
              <a:gd name="connsiteY17" fmla="*/ 119178 h 779578"/>
              <a:gd name="connsiteX18" fmla="*/ 618066 w 694266"/>
              <a:gd name="connsiteY18" fmla="*/ 68378 h 779578"/>
              <a:gd name="connsiteX19" fmla="*/ 685800 w 694266"/>
              <a:gd name="connsiteY19" fmla="*/ 645 h 779578"/>
              <a:gd name="connsiteX20" fmla="*/ 694266 w 694266"/>
              <a:gd name="connsiteY20" fmla="*/ 645 h 779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94266" h="779578">
                <a:moveTo>
                  <a:pt x="0" y="500178"/>
                </a:moveTo>
                <a:cubicBezTo>
                  <a:pt x="7386" y="508796"/>
                  <a:pt x="65414" y="579560"/>
                  <a:pt x="84666" y="593312"/>
                </a:cubicBezTo>
                <a:cubicBezTo>
                  <a:pt x="91928" y="598499"/>
                  <a:pt x="101599" y="598956"/>
                  <a:pt x="110066" y="601778"/>
                </a:cubicBezTo>
                <a:cubicBezTo>
                  <a:pt x="204537" y="669258"/>
                  <a:pt x="138495" y="614937"/>
                  <a:pt x="220133" y="703378"/>
                </a:cubicBezTo>
                <a:cubicBezTo>
                  <a:pt x="289725" y="778769"/>
                  <a:pt x="252722" y="726861"/>
                  <a:pt x="287866" y="779578"/>
                </a:cubicBezTo>
                <a:cubicBezTo>
                  <a:pt x="293511" y="771111"/>
                  <a:pt x="302123" y="763995"/>
                  <a:pt x="304800" y="754178"/>
                </a:cubicBezTo>
                <a:cubicBezTo>
                  <a:pt x="310787" y="732226"/>
                  <a:pt x="309525" y="708889"/>
                  <a:pt x="313266" y="686445"/>
                </a:cubicBezTo>
                <a:cubicBezTo>
                  <a:pt x="315179" y="674967"/>
                  <a:pt x="318911" y="663867"/>
                  <a:pt x="321733" y="652578"/>
                </a:cubicBezTo>
                <a:cubicBezTo>
                  <a:pt x="324555" y="610245"/>
                  <a:pt x="323225" y="567428"/>
                  <a:pt x="330200" y="525578"/>
                </a:cubicBezTo>
                <a:cubicBezTo>
                  <a:pt x="331873" y="515541"/>
                  <a:pt x="344209" y="509924"/>
                  <a:pt x="347133" y="500178"/>
                </a:cubicBezTo>
                <a:cubicBezTo>
                  <a:pt x="352867" y="481064"/>
                  <a:pt x="352030" y="460546"/>
                  <a:pt x="355600" y="440912"/>
                </a:cubicBezTo>
                <a:cubicBezTo>
                  <a:pt x="358498" y="424975"/>
                  <a:pt x="379499" y="351380"/>
                  <a:pt x="381000" y="347778"/>
                </a:cubicBezTo>
                <a:cubicBezTo>
                  <a:pt x="392452" y="320295"/>
                  <a:pt x="414713" y="295500"/>
                  <a:pt x="431800" y="271578"/>
                </a:cubicBezTo>
                <a:cubicBezTo>
                  <a:pt x="437714" y="263298"/>
                  <a:pt x="443340" y="254807"/>
                  <a:pt x="448733" y="246178"/>
                </a:cubicBezTo>
                <a:cubicBezTo>
                  <a:pt x="457455" y="232223"/>
                  <a:pt x="464259" y="217010"/>
                  <a:pt x="474133" y="203845"/>
                </a:cubicBezTo>
                <a:cubicBezTo>
                  <a:pt x="481317" y="194266"/>
                  <a:pt x="490335" y="186110"/>
                  <a:pt x="499533" y="178445"/>
                </a:cubicBezTo>
                <a:cubicBezTo>
                  <a:pt x="525942" y="156438"/>
                  <a:pt x="522157" y="169215"/>
                  <a:pt x="541866" y="144578"/>
                </a:cubicBezTo>
                <a:cubicBezTo>
                  <a:pt x="548223" y="136632"/>
                  <a:pt x="551605" y="126373"/>
                  <a:pt x="558800" y="119178"/>
                </a:cubicBezTo>
                <a:cubicBezTo>
                  <a:pt x="577199" y="100779"/>
                  <a:pt x="599667" y="86777"/>
                  <a:pt x="618066" y="68378"/>
                </a:cubicBezTo>
                <a:cubicBezTo>
                  <a:pt x="664218" y="22226"/>
                  <a:pt x="634767" y="31265"/>
                  <a:pt x="685800" y="645"/>
                </a:cubicBezTo>
                <a:cubicBezTo>
                  <a:pt x="688220" y="-807"/>
                  <a:pt x="691444" y="645"/>
                  <a:pt x="694266" y="645"/>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4" name="Freeform: Shape 33">
            <a:extLst>
              <a:ext uri="{FF2B5EF4-FFF2-40B4-BE49-F238E27FC236}">
                <a16:creationId xmlns:a16="http://schemas.microsoft.com/office/drawing/2014/main" id="{E83BE4BA-7C09-42FD-9029-E16C84471232}"/>
              </a:ext>
            </a:extLst>
          </p:cNvPr>
          <p:cNvSpPr/>
          <p:nvPr/>
        </p:nvSpPr>
        <p:spPr>
          <a:xfrm>
            <a:off x="611084" y="2230628"/>
            <a:ext cx="128381" cy="100261"/>
          </a:xfrm>
          <a:custGeom>
            <a:avLst/>
            <a:gdLst>
              <a:gd name="connsiteX0" fmla="*/ 0 w 694266"/>
              <a:gd name="connsiteY0" fmla="*/ 500178 h 779578"/>
              <a:gd name="connsiteX1" fmla="*/ 84666 w 694266"/>
              <a:gd name="connsiteY1" fmla="*/ 593312 h 779578"/>
              <a:gd name="connsiteX2" fmla="*/ 110066 w 694266"/>
              <a:gd name="connsiteY2" fmla="*/ 601778 h 779578"/>
              <a:gd name="connsiteX3" fmla="*/ 220133 w 694266"/>
              <a:gd name="connsiteY3" fmla="*/ 703378 h 779578"/>
              <a:gd name="connsiteX4" fmla="*/ 287866 w 694266"/>
              <a:gd name="connsiteY4" fmla="*/ 779578 h 779578"/>
              <a:gd name="connsiteX5" fmla="*/ 304800 w 694266"/>
              <a:gd name="connsiteY5" fmla="*/ 754178 h 779578"/>
              <a:gd name="connsiteX6" fmla="*/ 313266 w 694266"/>
              <a:gd name="connsiteY6" fmla="*/ 686445 h 779578"/>
              <a:gd name="connsiteX7" fmla="*/ 321733 w 694266"/>
              <a:gd name="connsiteY7" fmla="*/ 652578 h 779578"/>
              <a:gd name="connsiteX8" fmla="*/ 330200 w 694266"/>
              <a:gd name="connsiteY8" fmla="*/ 525578 h 779578"/>
              <a:gd name="connsiteX9" fmla="*/ 347133 w 694266"/>
              <a:gd name="connsiteY9" fmla="*/ 500178 h 779578"/>
              <a:gd name="connsiteX10" fmla="*/ 355600 w 694266"/>
              <a:gd name="connsiteY10" fmla="*/ 440912 h 779578"/>
              <a:gd name="connsiteX11" fmla="*/ 381000 w 694266"/>
              <a:gd name="connsiteY11" fmla="*/ 347778 h 779578"/>
              <a:gd name="connsiteX12" fmla="*/ 431800 w 694266"/>
              <a:gd name="connsiteY12" fmla="*/ 271578 h 779578"/>
              <a:gd name="connsiteX13" fmla="*/ 448733 w 694266"/>
              <a:gd name="connsiteY13" fmla="*/ 246178 h 779578"/>
              <a:gd name="connsiteX14" fmla="*/ 474133 w 694266"/>
              <a:gd name="connsiteY14" fmla="*/ 203845 h 779578"/>
              <a:gd name="connsiteX15" fmla="*/ 499533 w 694266"/>
              <a:gd name="connsiteY15" fmla="*/ 178445 h 779578"/>
              <a:gd name="connsiteX16" fmla="*/ 541866 w 694266"/>
              <a:gd name="connsiteY16" fmla="*/ 144578 h 779578"/>
              <a:gd name="connsiteX17" fmla="*/ 558800 w 694266"/>
              <a:gd name="connsiteY17" fmla="*/ 119178 h 779578"/>
              <a:gd name="connsiteX18" fmla="*/ 618066 w 694266"/>
              <a:gd name="connsiteY18" fmla="*/ 68378 h 779578"/>
              <a:gd name="connsiteX19" fmla="*/ 685800 w 694266"/>
              <a:gd name="connsiteY19" fmla="*/ 645 h 779578"/>
              <a:gd name="connsiteX20" fmla="*/ 694266 w 694266"/>
              <a:gd name="connsiteY20" fmla="*/ 645 h 779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94266" h="779578">
                <a:moveTo>
                  <a:pt x="0" y="500178"/>
                </a:moveTo>
                <a:cubicBezTo>
                  <a:pt x="7386" y="508796"/>
                  <a:pt x="65414" y="579560"/>
                  <a:pt x="84666" y="593312"/>
                </a:cubicBezTo>
                <a:cubicBezTo>
                  <a:pt x="91928" y="598499"/>
                  <a:pt x="101599" y="598956"/>
                  <a:pt x="110066" y="601778"/>
                </a:cubicBezTo>
                <a:cubicBezTo>
                  <a:pt x="204537" y="669258"/>
                  <a:pt x="138495" y="614937"/>
                  <a:pt x="220133" y="703378"/>
                </a:cubicBezTo>
                <a:cubicBezTo>
                  <a:pt x="289725" y="778769"/>
                  <a:pt x="252722" y="726861"/>
                  <a:pt x="287866" y="779578"/>
                </a:cubicBezTo>
                <a:cubicBezTo>
                  <a:pt x="293511" y="771111"/>
                  <a:pt x="302123" y="763995"/>
                  <a:pt x="304800" y="754178"/>
                </a:cubicBezTo>
                <a:cubicBezTo>
                  <a:pt x="310787" y="732226"/>
                  <a:pt x="309525" y="708889"/>
                  <a:pt x="313266" y="686445"/>
                </a:cubicBezTo>
                <a:cubicBezTo>
                  <a:pt x="315179" y="674967"/>
                  <a:pt x="318911" y="663867"/>
                  <a:pt x="321733" y="652578"/>
                </a:cubicBezTo>
                <a:cubicBezTo>
                  <a:pt x="324555" y="610245"/>
                  <a:pt x="323225" y="567428"/>
                  <a:pt x="330200" y="525578"/>
                </a:cubicBezTo>
                <a:cubicBezTo>
                  <a:pt x="331873" y="515541"/>
                  <a:pt x="344209" y="509924"/>
                  <a:pt x="347133" y="500178"/>
                </a:cubicBezTo>
                <a:cubicBezTo>
                  <a:pt x="352867" y="481064"/>
                  <a:pt x="352030" y="460546"/>
                  <a:pt x="355600" y="440912"/>
                </a:cubicBezTo>
                <a:cubicBezTo>
                  <a:pt x="358498" y="424975"/>
                  <a:pt x="379499" y="351380"/>
                  <a:pt x="381000" y="347778"/>
                </a:cubicBezTo>
                <a:cubicBezTo>
                  <a:pt x="392452" y="320295"/>
                  <a:pt x="414713" y="295500"/>
                  <a:pt x="431800" y="271578"/>
                </a:cubicBezTo>
                <a:cubicBezTo>
                  <a:pt x="437714" y="263298"/>
                  <a:pt x="443340" y="254807"/>
                  <a:pt x="448733" y="246178"/>
                </a:cubicBezTo>
                <a:cubicBezTo>
                  <a:pt x="457455" y="232223"/>
                  <a:pt x="464259" y="217010"/>
                  <a:pt x="474133" y="203845"/>
                </a:cubicBezTo>
                <a:cubicBezTo>
                  <a:pt x="481317" y="194266"/>
                  <a:pt x="490335" y="186110"/>
                  <a:pt x="499533" y="178445"/>
                </a:cubicBezTo>
                <a:cubicBezTo>
                  <a:pt x="525942" y="156438"/>
                  <a:pt x="522157" y="169215"/>
                  <a:pt x="541866" y="144578"/>
                </a:cubicBezTo>
                <a:cubicBezTo>
                  <a:pt x="548223" y="136632"/>
                  <a:pt x="551605" y="126373"/>
                  <a:pt x="558800" y="119178"/>
                </a:cubicBezTo>
                <a:cubicBezTo>
                  <a:pt x="577199" y="100779"/>
                  <a:pt x="599667" y="86777"/>
                  <a:pt x="618066" y="68378"/>
                </a:cubicBezTo>
                <a:cubicBezTo>
                  <a:pt x="664218" y="22226"/>
                  <a:pt x="634767" y="31265"/>
                  <a:pt x="685800" y="645"/>
                </a:cubicBezTo>
                <a:cubicBezTo>
                  <a:pt x="688220" y="-807"/>
                  <a:pt x="691444" y="645"/>
                  <a:pt x="694266" y="645"/>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5" name="Freeform: Shape 34">
            <a:extLst>
              <a:ext uri="{FF2B5EF4-FFF2-40B4-BE49-F238E27FC236}">
                <a16:creationId xmlns:a16="http://schemas.microsoft.com/office/drawing/2014/main" id="{E4886580-CB02-4A2C-9A57-596FAFE74359}"/>
              </a:ext>
            </a:extLst>
          </p:cNvPr>
          <p:cNvSpPr/>
          <p:nvPr/>
        </p:nvSpPr>
        <p:spPr>
          <a:xfrm>
            <a:off x="630441" y="2407798"/>
            <a:ext cx="128381" cy="100261"/>
          </a:xfrm>
          <a:custGeom>
            <a:avLst/>
            <a:gdLst>
              <a:gd name="connsiteX0" fmla="*/ 0 w 694266"/>
              <a:gd name="connsiteY0" fmla="*/ 500178 h 779578"/>
              <a:gd name="connsiteX1" fmla="*/ 84666 w 694266"/>
              <a:gd name="connsiteY1" fmla="*/ 593312 h 779578"/>
              <a:gd name="connsiteX2" fmla="*/ 110066 w 694266"/>
              <a:gd name="connsiteY2" fmla="*/ 601778 h 779578"/>
              <a:gd name="connsiteX3" fmla="*/ 220133 w 694266"/>
              <a:gd name="connsiteY3" fmla="*/ 703378 h 779578"/>
              <a:gd name="connsiteX4" fmla="*/ 287866 w 694266"/>
              <a:gd name="connsiteY4" fmla="*/ 779578 h 779578"/>
              <a:gd name="connsiteX5" fmla="*/ 304800 w 694266"/>
              <a:gd name="connsiteY5" fmla="*/ 754178 h 779578"/>
              <a:gd name="connsiteX6" fmla="*/ 313266 w 694266"/>
              <a:gd name="connsiteY6" fmla="*/ 686445 h 779578"/>
              <a:gd name="connsiteX7" fmla="*/ 321733 w 694266"/>
              <a:gd name="connsiteY7" fmla="*/ 652578 h 779578"/>
              <a:gd name="connsiteX8" fmla="*/ 330200 w 694266"/>
              <a:gd name="connsiteY8" fmla="*/ 525578 h 779578"/>
              <a:gd name="connsiteX9" fmla="*/ 347133 w 694266"/>
              <a:gd name="connsiteY9" fmla="*/ 500178 h 779578"/>
              <a:gd name="connsiteX10" fmla="*/ 355600 w 694266"/>
              <a:gd name="connsiteY10" fmla="*/ 440912 h 779578"/>
              <a:gd name="connsiteX11" fmla="*/ 381000 w 694266"/>
              <a:gd name="connsiteY11" fmla="*/ 347778 h 779578"/>
              <a:gd name="connsiteX12" fmla="*/ 431800 w 694266"/>
              <a:gd name="connsiteY12" fmla="*/ 271578 h 779578"/>
              <a:gd name="connsiteX13" fmla="*/ 448733 w 694266"/>
              <a:gd name="connsiteY13" fmla="*/ 246178 h 779578"/>
              <a:gd name="connsiteX14" fmla="*/ 474133 w 694266"/>
              <a:gd name="connsiteY14" fmla="*/ 203845 h 779578"/>
              <a:gd name="connsiteX15" fmla="*/ 499533 w 694266"/>
              <a:gd name="connsiteY15" fmla="*/ 178445 h 779578"/>
              <a:gd name="connsiteX16" fmla="*/ 541866 w 694266"/>
              <a:gd name="connsiteY16" fmla="*/ 144578 h 779578"/>
              <a:gd name="connsiteX17" fmla="*/ 558800 w 694266"/>
              <a:gd name="connsiteY17" fmla="*/ 119178 h 779578"/>
              <a:gd name="connsiteX18" fmla="*/ 618066 w 694266"/>
              <a:gd name="connsiteY18" fmla="*/ 68378 h 779578"/>
              <a:gd name="connsiteX19" fmla="*/ 685800 w 694266"/>
              <a:gd name="connsiteY19" fmla="*/ 645 h 779578"/>
              <a:gd name="connsiteX20" fmla="*/ 694266 w 694266"/>
              <a:gd name="connsiteY20" fmla="*/ 645 h 779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94266" h="779578">
                <a:moveTo>
                  <a:pt x="0" y="500178"/>
                </a:moveTo>
                <a:cubicBezTo>
                  <a:pt x="7386" y="508796"/>
                  <a:pt x="65414" y="579560"/>
                  <a:pt x="84666" y="593312"/>
                </a:cubicBezTo>
                <a:cubicBezTo>
                  <a:pt x="91928" y="598499"/>
                  <a:pt x="101599" y="598956"/>
                  <a:pt x="110066" y="601778"/>
                </a:cubicBezTo>
                <a:cubicBezTo>
                  <a:pt x="204537" y="669258"/>
                  <a:pt x="138495" y="614937"/>
                  <a:pt x="220133" y="703378"/>
                </a:cubicBezTo>
                <a:cubicBezTo>
                  <a:pt x="289725" y="778769"/>
                  <a:pt x="252722" y="726861"/>
                  <a:pt x="287866" y="779578"/>
                </a:cubicBezTo>
                <a:cubicBezTo>
                  <a:pt x="293511" y="771111"/>
                  <a:pt x="302123" y="763995"/>
                  <a:pt x="304800" y="754178"/>
                </a:cubicBezTo>
                <a:cubicBezTo>
                  <a:pt x="310787" y="732226"/>
                  <a:pt x="309525" y="708889"/>
                  <a:pt x="313266" y="686445"/>
                </a:cubicBezTo>
                <a:cubicBezTo>
                  <a:pt x="315179" y="674967"/>
                  <a:pt x="318911" y="663867"/>
                  <a:pt x="321733" y="652578"/>
                </a:cubicBezTo>
                <a:cubicBezTo>
                  <a:pt x="324555" y="610245"/>
                  <a:pt x="323225" y="567428"/>
                  <a:pt x="330200" y="525578"/>
                </a:cubicBezTo>
                <a:cubicBezTo>
                  <a:pt x="331873" y="515541"/>
                  <a:pt x="344209" y="509924"/>
                  <a:pt x="347133" y="500178"/>
                </a:cubicBezTo>
                <a:cubicBezTo>
                  <a:pt x="352867" y="481064"/>
                  <a:pt x="352030" y="460546"/>
                  <a:pt x="355600" y="440912"/>
                </a:cubicBezTo>
                <a:cubicBezTo>
                  <a:pt x="358498" y="424975"/>
                  <a:pt x="379499" y="351380"/>
                  <a:pt x="381000" y="347778"/>
                </a:cubicBezTo>
                <a:cubicBezTo>
                  <a:pt x="392452" y="320295"/>
                  <a:pt x="414713" y="295500"/>
                  <a:pt x="431800" y="271578"/>
                </a:cubicBezTo>
                <a:cubicBezTo>
                  <a:pt x="437714" y="263298"/>
                  <a:pt x="443340" y="254807"/>
                  <a:pt x="448733" y="246178"/>
                </a:cubicBezTo>
                <a:cubicBezTo>
                  <a:pt x="457455" y="232223"/>
                  <a:pt x="464259" y="217010"/>
                  <a:pt x="474133" y="203845"/>
                </a:cubicBezTo>
                <a:cubicBezTo>
                  <a:pt x="481317" y="194266"/>
                  <a:pt x="490335" y="186110"/>
                  <a:pt x="499533" y="178445"/>
                </a:cubicBezTo>
                <a:cubicBezTo>
                  <a:pt x="525942" y="156438"/>
                  <a:pt x="522157" y="169215"/>
                  <a:pt x="541866" y="144578"/>
                </a:cubicBezTo>
                <a:cubicBezTo>
                  <a:pt x="548223" y="136632"/>
                  <a:pt x="551605" y="126373"/>
                  <a:pt x="558800" y="119178"/>
                </a:cubicBezTo>
                <a:cubicBezTo>
                  <a:pt x="577199" y="100779"/>
                  <a:pt x="599667" y="86777"/>
                  <a:pt x="618066" y="68378"/>
                </a:cubicBezTo>
                <a:cubicBezTo>
                  <a:pt x="664218" y="22226"/>
                  <a:pt x="634767" y="31265"/>
                  <a:pt x="685800" y="645"/>
                </a:cubicBezTo>
                <a:cubicBezTo>
                  <a:pt x="688220" y="-807"/>
                  <a:pt x="691444" y="645"/>
                  <a:pt x="694266" y="645"/>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6" name="Freeform: Shape 35">
            <a:extLst>
              <a:ext uri="{FF2B5EF4-FFF2-40B4-BE49-F238E27FC236}">
                <a16:creationId xmlns:a16="http://schemas.microsoft.com/office/drawing/2014/main" id="{5DAC0D31-CDD4-4163-8D36-91F9ABEA5EA8}"/>
              </a:ext>
            </a:extLst>
          </p:cNvPr>
          <p:cNvSpPr/>
          <p:nvPr/>
        </p:nvSpPr>
        <p:spPr>
          <a:xfrm>
            <a:off x="621645" y="2584350"/>
            <a:ext cx="128381" cy="100261"/>
          </a:xfrm>
          <a:custGeom>
            <a:avLst/>
            <a:gdLst>
              <a:gd name="connsiteX0" fmla="*/ 0 w 694266"/>
              <a:gd name="connsiteY0" fmla="*/ 500178 h 779578"/>
              <a:gd name="connsiteX1" fmla="*/ 84666 w 694266"/>
              <a:gd name="connsiteY1" fmla="*/ 593312 h 779578"/>
              <a:gd name="connsiteX2" fmla="*/ 110066 w 694266"/>
              <a:gd name="connsiteY2" fmla="*/ 601778 h 779578"/>
              <a:gd name="connsiteX3" fmla="*/ 220133 w 694266"/>
              <a:gd name="connsiteY3" fmla="*/ 703378 h 779578"/>
              <a:gd name="connsiteX4" fmla="*/ 287866 w 694266"/>
              <a:gd name="connsiteY4" fmla="*/ 779578 h 779578"/>
              <a:gd name="connsiteX5" fmla="*/ 304800 w 694266"/>
              <a:gd name="connsiteY5" fmla="*/ 754178 h 779578"/>
              <a:gd name="connsiteX6" fmla="*/ 313266 w 694266"/>
              <a:gd name="connsiteY6" fmla="*/ 686445 h 779578"/>
              <a:gd name="connsiteX7" fmla="*/ 321733 w 694266"/>
              <a:gd name="connsiteY7" fmla="*/ 652578 h 779578"/>
              <a:gd name="connsiteX8" fmla="*/ 330200 w 694266"/>
              <a:gd name="connsiteY8" fmla="*/ 525578 h 779578"/>
              <a:gd name="connsiteX9" fmla="*/ 347133 w 694266"/>
              <a:gd name="connsiteY9" fmla="*/ 500178 h 779578"/>
              <a:gd name="connsiteX10" fmla="*/ 355600 w 694266"/>
              <a:gd name="connsiteY10" fmla="*/ 440912 h 779578"/>
              <a:gd name="connsiteX11" fmla="*/ 381000 w 694266"/>
              <a:gd name="connsiteY11" fmla="*/ 347778 h 779578"/>
              <a:gd name="connsiteX12" fmla="*/ 431800 w 694266"/>
              <a:gd name="connsiteY12" fmla="*/ 271578 h 779578"/>
              <a:gd name="connsiteX13" fmla="*/ 448733 w 694266"/>
              <a:gd name="connsiteY13" fmla="*/ 246178 h 779578"/>
              <a:gd name="connsiteX14" fmla="*/ 474133 w 694266"/>
              <a:gd name="connsiteY14" fmla="*/ 203845 h 779578"/>
              <a:gd name="connsiteX15" fmla="*/ 499533 w 694266"/>
              <a:gd name="connsiteY15" fmla="*/ 178445 h 779578"/>
              <a:gd name="connsiteX16" fmla="*/ 541866 w 694266"/>
              <a:gd name="connsiteY16" fmla="*/ 144578 h 779578"/>
              <a:gd name="connsiteX17" fmla="*/ 558800 w 694266"/>
              <a:gd name="connsiteY17" fmla="*/ 119178 h 779578"/>
              <a:gd name="connsiteX18" fmla="*/ 618066 w 694266"/>
              <a:gd name="connsiteY18" fmla="*/ 68378 h 779578"/>
              <a:gd name="connsiteX19" fmla="*/ 685800 w 694266"/>
              <a:gd name="connsiteY19" fmla="*/ 645 h 779578"/>
              <a:gd name="connsiteX20" fmla="*/ 694266 w 694266"/>
              <a:gd name="connsiteY20" fmla="*/ 645 h 779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94266" h="779578">
                <a:moveTo>
                  <a:pt x="0" y="500178"/>
                </a:moveTo>
                <a:cubicBezTo>
                  <a:pt x="7386" y="508796"/>
                  <a:pt x="65414" y="579560"/>
                  <a:pt x="84666" y="593312"/>
                </a:cubicBezTo>
                <a:cubicBezTo>
                  <a:pt x="91928" y="598499"/>
                  <a:pt x="101599" y="598956"/>
                  <a:pt x="110066" y="601778"/>
                </a:cubicBezTo>
                <a:cubicBezTo>
                  <a:pt x="204537" y="669258"/>
                  <a:pt x="138495" y="614937"/>
                  <a:pt x="220133" y="703378"/>
                </a:cubicBezTo>
                <a:cubicBezTo>
                  <a:pt x="289725" y="778769"/>
                  <a:pt x="252722" y="726861"/>
                  <a:pt x="287866" y="779578"/>
                </a:cubicBezTo>
                <a:cubicBezTo>
                  <a:pt x="293511" y="771111"/>
                  <a:pt x="302123" y="763995"/>
                  <a:pt x="304800" y="754178"/>
                </a:cubicBezTo>
                <a:cubicBezTo>
                  <a:pt x="310787" y="732226"/>
                  <a:pt x="309525" y="708889"/>
                  <a:pt x="313266" y="686445"/>
                </a:cubicBezTo>
                <a:cubicBezTo>
                  <a:pt x="315179" y="674967"/>
                  <a:pt x="318911" y="663867"/>
                  <a:pt x="321733" y="652578"/>
                </a:cubicBezTo>
                <a:cubicBezTo>
                  <a:pt x="324555" y="610245"/>
                  <a:pt x="323225" y="567428"/>
                  <a:pt x="330200" y="525578"/>
                </a:cubicBezTo>
                <a:cubicBezTo>
                  <a:pt x="331873" y="515541"/>
                  <a:pt x="344209" y="509924"/>
                  <a:pt x="347133" y="500178"/>
                </a:cubicBezTo>
                <a:cubicBezTo>
                  <a:pt x="352867" y="481064"/>
                  <a:pt x="352030" y="460546"/>
                  <a:pt x="355600" y="440912"/>
                </a:cubicBezTo>
                <a:cubicBezTo>
                  <a:pt x="358498" y="424975"/>
                  <a:pt x="379499" y="351380"/>
                  <a:pt x="381000" y="347778"/>
                </a:cubicBezTo>
                <a:cubicBezTo>
                  <a:pt x="392452" y="320295"/>
                  <a:pt x="414713" y="295500"/>
                  <a:pt x="431800" y="271578"/>
                </a:cubicBezTo>
                <a:cubicBezTo>
                  <a:pt x="437714" y="263298"/>
                  <a:pt x="443340" y="254807"/>
                  <a:pt x="448733" y="246178"/>
                </a:cubicBezTo>
                <a:cubicBezTo>
                  <a:pt x="457455" y="232223"/>
                  <a:pt x="464259" y="217010"/>
                  <a:pt x="474133" y="203845"/>
                </a:cubicBezTo>
                <a:cubicBezTo>
                  <a:pt x="481317" y="194266"/>
                  <a:pt x="490335" y="186110"/>
                  <a:pt x="499533" y="178445"/>
                </a:cubicBezTo>
                <a:cubicBezTo>
                  <a:pt x="525942" y="156438"/>
                  <a:pt x="522157" y="169215"/>
                  <a:pt x="541866" y="144578"/>
                </a:cubicBezTo>
                <a:cubicBezTo>
                  <a:pt x="548223" y="136632"/>
                  <a:pt x="551605" y="126373"/>
                  <a:pt x="558800" y="119178"/>
                </a:cubicBezTo>
                <a:cubicBezTo>
                  <a:pt x="577199" y="100779"/>
                  <a:pt x="599667" y="86777"/>
                  <a:pt x="618066" y="68378"/>
                </a:cubicBezTo>
                <a:cubicBezTo>
                  <a:pt x="664218" y="22226"/>
                  <a:pt x="634767" y="31265"/>
                  <a:pt x="685800" y="645"/>
                </a:cubicBezTo>
                <a:cubicBezTo>
                  <a:pt x="688220" y="-807"/>
                  <a:pt x="691444" y="645"/>
                  <a:pt x="694266" y="645"/>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7" name="Freeform: Shape 36">
            <a:extLst>
              <a:ext uri="{FF2B5EF4-FFF2-40B4-BE49-F238E27FC236}">
                <a16:creationId xmlns:a16="http://schemas.microsoft.com/office/drawing/2014/main" id="{41F75702-A38D-41F2-8253-F6C81D35775A}"/>
              </a:ext>
            </a:extLst>
          </p:cNvPr>
          <p:cNvSpPr/>
          <p:nvPr/>
        </p:nvSpPr>
        <p:spPr>
          <a:xfrm>
            <a:off x="3098144" y="2061395"/>
            <a:ext cx="128381" cy="100261"/>
          </a:xfrm>
          <a:custGeom>
            <a:avLst/>
            <a:gdLst>
              <a:gd name="connsiteX0" fmla="*/ 0 w 694266"/>
              <a:gd name="connsiteY0" fmla="*/ 500178 h 779578"/>
              <a:gd name="connsiteX1" fmla="*/ 84666 w 694266"/>
              <a:gd name="connsiteY1" fmla="*/ 593312 h 779578"/>
              <a:gd name="connsiteX2" fmla="*/ 110066 w 694266"/>
              <a:gd name="connsiteY2" fmla="*/ 601778 h 779578"/>
              <a:gd name="connsiteX3" fmla="*/ 220133 w 694266"/>
              <a:gd name="connsiteY3" fmla="*/ 703378 h 779578"/>
              <a:gd name="connsiteX4" fmla="*/ 287866 w 694266"/>
              <a:gd name="connsiteY4" fmla="*/ 779578 h 779578"/>
              <a:gd name="connsiteX5" fmla="*/ 304800 w 694266"/>
              <a:gd name="connsiteY5" fmla="*/ 754178 h 779578"/>
              <a:gd name="connsiteX6" fmla="*/ 313266 w 694266"/>
              <a:gd name="connsiteY6" fmla="*/ 686445 h 779578"/>
              <a:gd name="connsiteX7" fmla="*/ 321733 w 694266"/>
              <a:gd name="connsiteY7" fmla="*/ 652578 h 779578"/>
              <a:gd name="connsiteX8" fmla="*/ 330200 w 694266"/>
              <a:gd name="connsiteY8" fmla="*/ 525578 h 779578"/>
              <a:gd name="connsiteX9" fmla="*/ 347133 w 694266"/>
              <a:gd name="connsiteY9" fmla="*/ 500178 h 779578"/>
              <a:gd name="connsiteX10" fmla="*/ 355600 w 694266"/>
              <a:gd name="connsiteY10" fmla="*/ 440912 h 779578"/>
              <a:gd name="connsiteX11" fmla="*/ 381000 w 694266"/>
              <a:gd name="connsiteY11" fmla="*/ 347778 h 779578"/>
              <a:gd name="connsiteX12" fmla="*/ 431800 w 694266"/>
              <a:gd name="connsiteY12" fmla="*/ 271578 h 779578"/>
              <a:gd name="connsiteX13" fmla="*/ 448733 w 694266"/>
              <a:gd name="connsiteY13" fmla="*/ 246178 h 779578"/>
              <a:gd name="connsiteX14" fmla="*/ 474133 w 694266"/>
              <a:gd name="connsiteY14" fmla="*/ 203845 h 779578"/>
              <a:gd name="connsiteX15" fmla="*/ 499533 w 694266"/>
              <a:gd name="connsiteY15" fmla="*/ 178445 h 779578"/>
              <a:gd name="connsiteX16" fmla="*/ 541866 w 694266"/>
              <a:gd name="connsiteY16" fmla="*/ 144578 h 779578"/>
              <a:gd name="connsiteX17" fmla="*/ 558800 w 694266"/>
              <a:gd name="connsiteY17" fmla="*/ 119178 h 779578"/>
              <a:gd name="connsiteX18" fmla="*/ 618066 w 694266"/>
              <a:gd name="connsiteY18" fmla="*/ 68378 h 779578"/>
              <a:gd name="connsiteX19" fmla="*/ 685800 w 694266"/>
              <a:gd name="connsiteY19" fmla="*/ 645 h 779578"/>
              <a:gd name="connsiteX20" fmla="*/ 694266 w 694266"/>
              <a:gd name="connsiteY20" fmla="*/ 645 h 779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94266" h="779578">
                <a:moveTo>
                  <a:pt x="0" y="500178"/>
                </a:moveTo>
                <a:cubicBezTo>
                  <a:pt x="7386" y="508796"/>
                  <a:pt x="65414" y="579560"/>
                  <a:pt x="84666" y="593312"/>
                </a:cubicBezTo>
                <a:cubicBezTo>
                  <a:pt x="91928" y="598499"/>
                  <a:pt x="101599" y="598956"/>
                  <a:pt x="110066" y="601778"/>
                </a:cubicBezTo>
                <a:cubicBezTo>
                  <a:pt x="204537" y="669258"/>
                  <a:pt x="138495" y="614937"/>
                  <a:pt x="220133" y="703378"/>
                </a:cubicBezTo>
                <a:cubicBezTo>
                  <a:pt x="289725" y="778769"/>
                  <a:pt x="252722" y="726861"/>
                  <a:pt x="287866" y="779578"/>
                </a:cubicBezTo>
                <a:cubicBezTo>
                  <a:pt x="293511" y="771111"/>
                  <a:pt x="302123" y="763995"/>
                  <a:pt x="304800" y="754178"/>
                </a:cubicBezTo>
                <a:cubicBezTo>
                  <a:pt x="310787" y="732226"/>
                  <a:pt x="309525" y="708889"/>
                  <a:pt x="313266" y="686445"/>
                </a:cubicBezTo>
                <a:cubicBezTo>
                  <a:pt x="315179" y="674967"/>
                  <a:pt x="318911" y="663867"/>
                  <a:pt x="321733" y="652578"/>
                </a:cubicBezTo>
                <a:cubicBezTo>
                  <a:pt x="324555" y="610245"/>
                  <a:pt x="323225" y="567428"/>
                  <a:pt x="330200" y="525578"/>
                </a:cubicBezTo>
                <a:cubicBezTo>
                  <a:pt x="331873" y="515541"/>
                  <a:pt x="344209" y="509924"/>
                  <a:pt x="347133" y="500178"/>
                </a:cubicBezTo>
                <a:cubicBezTo>
                  <a:pt x="352867" y="481064"/>
                  <a:pt x="352030" y="460546"/>
                  <a:pt x="355600" y="440912"/>
                </a:cubicBezTo>
                <a:cubicBezTo>
                  <a:pt x="358498" y="424975"/>
                  <a:pt x="379499" y="351380"/>
                  <a:pt x="381000" y="347778"/>
                </a:cubicBezTo>
                <a:cubicBezTo>
                  <a:pt x="392452" y="320295"/>
                  <a:pt x="414713" y="295500"/>
                  <a:pt x="431800" y="271578"/>
                </a:cubicBezTo>
                <a:cubicBezTo>
                  <a:pt x="437714" y="263298"/>
                  <a:pt x="443340" y="254807"/>
                  <a:pt x="448733" y="246178"/>
                </a:cubicBezTo>
                <a:cubicBezTo>
                  <a:pt x="457455" y="232223"/>
                  <a:pt x="464259" y="217010"/>
                  <a:pt x="474133" y="203845"/>
                </a:cubicBezTo>
                <a:cubicBezTo>
                  <a:pt x="481317" y="194266"/>
                  <a:pt x="490335" y="186110"/>
                  <a:pt x="499533" y="178445"/>
                </a:cubicBezTo>
                <a:cubicBezTo>
                  <a:pt x="525942" y="156438"/>
                  <a:pt x="522157" y="169215"/>
                  <a:pt x="541866" y="144578"/>
                </a:cubicBezTo>
                <a:cubicBezTo>
                  <a:pt x="548223" y="136632"/>
                  <a:pt x="551605" y="126373"/>
                  <a:pt x="558800" y="119178"/>
                </a:cubicBezTo>
                <a:cubicBezTo>
                  <a:pt x="577199" y="100779"/>
                  <a:pt x="599667" y="86777"/>
                  <a:pt x="618066" y="68378"/>
                </a:cubicBezTo>
                <a:cubicBezTo>
                  <a:pt x="664218" y="22226"/>
                  <a:pt x="634767" y="31265"/>
                  <a:pt x="685800" y="645"/>
                </a:cubicBezTo>
                <a:cubicBezTo>
                  <a:pt x="688220" y="-807"/>
                  <a:pt x="691444" y="645"/>
                  <a:pt x="694266" y="645"/>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8" name="Freeform: Shape 37">
            <a:extLst>
              <a:ext uri="{FF2B5EF4-FFF2-40B4-BE49-F238E27FC236}">
                <a16:creationId xmlns:a16="http://schemas.microsoft.com/office/drawing/2014/main" id="{CF4C8067-CE97-4704-AA92-27C591971ABA}"/>
              </a:ext>
            </a:extLst>
          </p:cNvPr>
          <p:cNvSpPr/>
          <p:nvPr/>
        </p:nvSpPr>
        <p:spPr>
          <a:xfrm>
            <a:off x="3089348" y="2237947"/>
            <a:ext cx="128381" cy="100261"/>
          </a:xfrm>
          <a:custGeom>
            <a:avLst/>
            <a:gdLst>
              <a:gd name="connsiteX0" fmla="*/ 0 w 694266"/>
              <a:gd name="connsiteY0" fmla="*/ 500178 h 779578"/>
              <a:gd name="connsiteX1" fmla="*/ 84666 w 694266"/>
              <a:gd name="connsiteY1" fmla="*/ 593312 h 779578"/>
              <a:gd name="connsiteX2" fmla="*/ 110066 w 694266"/>
              <a:gd name="connsiteY2" fmla="*/ 601778 h 779578"/>
              <a:gd name="connsiteX3" fmla="*/ 220133 w 694266"/>
              <a:gd name="connsiteY3" fmla="*/ 703378 h 779578"/>
              <a:gd name="connsiteX4" fmla="*/ 287866 w 694266"/>
              <a:gd name="connsiteY4" fmla="*/ 779578 h 779578"/>
              <a:gd name="connsiteX5" fmla="*/ 304800 w 694266"/>
              <a:gd name="connsiteY5" fmla="*/ 754178 h 779578"/>
              <a:gd name="connsiteX6" fmla="*/ 313266 w 694266"/>
              <a:gd name="connsiteY6" fmla="*/ 686445 h 779578"/>
              <a:gd name="connsiteX7" fmla="*/ 321733 w 694266"/>
              <a:gd name="connsiteY7" fmla="*/ 652578 h 779578"/>
              <a:gd name="connsiteX8" fmla="*/ 330200 w 694266"/>
              <a:gd name="connsiteY8" fmla="*/ 525578 h 779578"/>
              <a:gd name="connsiteX9" fmla="*/ 347133 w 694266"/>
              <a:gd name="connsiteY9" fmla="*/ 500178 h 779578"/>
              <a:gd name="connsiteX10" fmla="*/ 355600 w 694266"/>
              <a:gd name="connsiteY10" fmla="*/ 440912 h 779578"/>
              <a:gd name="connsiteX11" fmla="*/ 381000 w 694266"/>
              <a:gd name="connsiteY11" fmla="*/ 347778 h 779578"/>
              <a:gd name="connsiteX12" fmla="*/ 431800 w 694266"/>
              <a:gd name="connsiteY12" fmla="*/ 271578 h 779578"/>
              <a:gd name="connsiteX13" fmla="*/ 448733 w 694266"/>
              <a:gd name="connsiteY13" fmla="*/ 246178 h 779578"/>
              <a:gd name="connsiteX14" fmla="*/ 474133 w 694266"/>
              <a:gd name="connsiteY14" fmla="*/ 203845 h 779578"/>
              <a:gd name="connsiteX15" fmla="*/ 499533 w 694266"/>
              <a:gd name="connsiteY15" fmla="*/ 178445 h 779578"/>
              <a:gd name="connsiteX16" fmla="*/ 541866 w 694266"/>
              <a:gd name="connsiteY16" fmla="*/ 144578 h 779578"/>
              <a:gd name="connsiteX17" fmla="*/ 558800 w 694266"/>
              <a:gd name="connsiteY17" fmla="*/ 119178 h 779578"/>
              <a:gd name="connsiteX18" fmla="*/ 618066 w 694266"/>
              <a:gd name="connsiteY18" fmla="*/ 68378 h 779578"/>
              <a:gd name="connsiteX19" fmla="*/ 685800 w 694266"/>
              <a:gd name="connsiteY19" fmla="*/ 645 h 779578"/>
              <a:gd name="connsiteX20" fmla="*/ 694266 w 694266"/>
              <a:gd name="connsiteY20" fmla="*/ 645 h 779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94266" h="779578">
                <a:moveTo>
                  <a:pt x="0" y="500178"/>
                </a:moveTo>
                <a:cubicBezTo>
                  <a:pt x="7386" y="508796"/>
                  <a:pt x="65414" y="579560"/>
                  <a:pt x="84666" y="593312"/>
                </a:cubicBezTo>
                <a:cubicBezTo>
                  <a:pt x="91928" y="598499"/>
                  <a:pt x="101599" y="598956"/>
                  <a:pt x="110066" y="601778"/>
                </a:cubicBezTo>
                <a:cubicBezTo>
                  <a:pt x="204537" y="669258"/>
                  <a:pt x="138495" y="614937"/>
                  <a:pt x="220133" y="703378"/>
                </a:cubicBezTo>
                <a:cubicBezTo>
                  <a:pt x="289725" y="778769"/>
                  <a:pt x="252722" y="726861"/>
                  <a:pt x="287866" y="779578"/>
                </a:cubicBezTo>
                <a:cubicBezTo>
                  <a:pt x="293511" y="771111"/>
                  <a:pt x="302123" y="763995"/>
                  <a:pt x="304800" y="754178"/>
                </a:cubicBezTo>
                <a:cubicBezTo>
                  <a:pt x="310787" y="732226"/>
                  <a:pt x="309525" y="708889"/>
                  <a:pt x="313266" y="686445"/>
                </a:cubicBezTo>
                <a:cubicBezTo>
                  <a:pt x="315179" y="674967"/>
                  <a:pt x="318911" y="663867"/>
                  <a:pt x="321733" y="652578"/>
                </a:cubicBezTo>
                <a:cubicBezTo>
                  <a:pt x="324555" y="610245"/>
                  <a:pt x="323225" y="567428"/>
                  <a:pt x="330200" y="525578"/>
                </a:cubicBezTo>
                <a:cubicBezTo>
                  <a:pt x="331873" y="515541"/>
                  <a:pt x="344209" y="509924"/>
                  <a:pt x="347133" y="500178"/>
                </a:cubicBezTo>
                <a:cubicBezTo>
                  <a:pt x="352867" y="481064"/>
                  <a:pt x="352030" y="460546"/>
                  <a:pt x="355600" y="440912"/>
                </a:cubicBezTo>
                <a:cubicBezTo>
                  <a:pt x="358498" y="424975"/>
                  <a:pt x="379499" y="351380"/>
                  <a:pt x="381000" y="347778"/>
                </a:cubicBezTo>
                <a:cubicBezTo>
                  <a:pt x="392452" y="320295"/>
                  <a:pt x="414713" y="295500"/>
                  <a:pt x="431800" y="271578"/>
                </a:cubicBezTo>
                <a:cubicBezTo>
                  <a:pt x="437714" y="263298"/>
                  <a:pt x="443340" y="254807"/>
                  <a:pt x="448733" y="246178"/>
                </a:cubicBezTo>
                <a:cubicBezTo>
                  <a:pt x="457455" y="232223"/>
                  <a:pt x="464259" y="217010"/>
                  <a:pt x="474133" y="203845"/>
                </a:cubicBezTo>
                <a:cubicBezTo>
                  <a:pt x="481317" y="194266"/>
                  <a:pt x="490335" y="186110"/>
                  <a:pt x="499533" y="178445"/>
                </a:cubicBezTo>
                <a:cubicBezTo>
                  <a:pt x="525942" y="156438"/>
                  <a:pt x="522157" y="169215"/>
                  <a:pt x="541866" y="144578"/>
                </a:cubicBezTo>
                <a:cubicBezTo>
                  <a:pt x="548223" y="136632"/>
                  <a:pt x="551605" y="126373"/>
                  <a:pt x="558800" y="119178"/>
                </a:cubicBezTo>
                <a:cubicBezTo>
                  <a:pt x="577199" y="100779"/>
                  <a:pt x="599667" y="86777"/>
                  <a:pt x="618066" y="68378"/>
                </a:cubicBezTo>
                <a:cubicBezTo>
                  <a:pt x="664218" y="22226"/>
                  <a:pt x="634767" y="31265"/>
                  <a:pt x="685800" y="645"/>
                </a:cubicBezTo>
                <a:cubicBezTo>
                  <a:pt x="688220" y="-807"/>
                  <a:pt x="691444" y="645"/>
                  <a:pt x="694266" y="645"/>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9" name="Freeform: Shape 38">
            <a:extLst>
              <a:ext uri="{FF2B5EF4-FFF2-40B4-BE49-F238E27FC236}">
                <a16:creationId xmlns:a16="http://schemas.microsoft.com/office/drawing/2014/main" id="{8CC1D391-5B73-49FF-8C90-019479D10446}"/>
              </a:ext>
            </a:extLst>
          </p:cNvPr>
          <p:cNvSpPr/>
          <p:nvPr/>
        </p:nvSpPr>
        <p:spPr>
          <a:xfrm>
            <a:off x="3108705" y="2415117"/>
            <a:ext cx="128381" cy="100261"/>
          </a:xfrm>
          <a:custGeom>
            <a:avLst/>
            <a:gdLst>
              <a:gd name="connsiteX0" fmla="*/ 0 w 694266"/>
              <a:gd name="connsiteY0" fmla="*/ 500178 h 779578"/>
              <a:gd name="connsiteX1" fmla="*/ 84666 w 694266"/>
              <a:gd name="connsiteY1" fmla="*/ 593312 h 779578"/>
              <a:gd name="connsiteX2" fmla="*/ 110066 w 694266"/>
              <a:gd name="connsiteY2" fmla="*/ 601778 h 779578"/>
              <a:gd name="connsiteX3" fmla="*/ 220133 w 694266"/>
              <a:gd name="connsiteY3" fmla="*/ 703378 h 779578"/>
              <a:gd name="connsiteX4" fmla="*/ 287866 w 694266"/>
              <a:gd name="connsiteY4" fmla="*/ 779578 h 779578"/>
              <a:gd name="connsiteX5" fmla="*/ 304800 w 694266"/>
              <a:gd name="connsiteY5" fmla="*/ 754178 h 779578"/>
              <a:gd name="connsiteX6" fmla="*/ 313266 w 694266"/>
              <a:gd name="connsiteY6" fmla="*/ 686445 h 779578"/>
              <a:gd name="connsiteX7" fmla="*/ 321733 w 694266"/>
              <a:gd name="connsiteY7" fmla="*/ 652578 h 779578"/>
              <a:gd name="connsiteX8" fmla="*/ 330200 w 694266"/>
              <a:gd name="connsiteY8" fmla="*/ 525578 h 779578"/>
              <a:gd name="connsiteX9" fmla="*/ 347133 w 694266"/>
              <a:gd name="connsiteY9" fmla="*/ 500178 h 779578"/>
              <a:gd name="connsiteX10" fmla="*/ 355600 w 694266"/>
              <a:gd name="connsiteY10" fmla="*/ 440912 h 779578"/>
              <a:gd name="connsiteX11" fmla="*/ 381000 w 694266"/>
              <a:gd name="connsiteY11" fmla="*/ 347778 h 779578"/>
              <a:gd name="connsiteX12" fmla="*/ 431800 w 694266"/>
              <a:gd name="connsiteY12" fmla="*/ 271578 h 779578"/>
              <a:gd name="connsiteX13" fmla="*/ 448733 w 694266"/>
              <a:gd name="connsiteY13" fmla="*/ 246178 h 779578"/>
              <a:gd name="connsiteX14" fmla="*/ 474133 w 694266"/>
              <a:gd name="connsiteY14" fmla="*/ 203845 h 779578"/>
              <a:gd name="connsiteX15" fmla="*/ 499533 w 694266"/>
              <a:gd name="connsiteY15" fmla="*/ 178445 h 779578"/>
              <a:gd name="connsiteX16" fmla="*/ 541866 w 694266"/>
              <a:gd name="connsiteY16" fmla="*/ 144578 h 779578"/>
              <a:gd name="connsiteX17" fmla="*/ 558800 w 694266"/>
              <a:gd name="connsiteY17" fmla="*/ 119178 h 779578"/>
              <a:gd name="connsiteX18" fmla="*/ 618066 w 694266"/>
              <a:gd name="connsiteY18" fmla="*/ 68378 h 779578"/>
              <a:gd name="connsiteX19" fmla="*/ 685800 w 694266"/>
              <a:gd name="connsiteY19" fmla="*/ 645 h 779578"/>
              <a:gd name="connsiteX20" fmla="*/ 694266 w 694266"/>
              <a:gd name="connsiteY20" fmla="*/ 645 h 779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94266" h="779578">
                <a:moveTo>
                  <a:pt x="0" y="500178"/>
                </a:moveTo>
                <a:cubicBezTo>
                  <a:pt x="7386" y="508796"/>
                  <a:pt x="65414" y="579560"/>
                  <a:pt x="84666" y="593312"/>
                </a:cubicBezTo>
                <a:cubicBezTo>
                  <a:pt x="91928" y="598499"/>
                  <a:pt x="101599" y="598956"/>
                  <a:pt x="110066" y="601778"/>
                </a:cubicBezTo>
                <a:cubicBezTo>
                  <a:pt x="204537" y="669258"/>
                  <a:pt x="138495" y="614937"/>
                  <a:pt x="220133" y="703378"/>
                </a:cubicBezTo>
                <a:cubicBezTo>
                  <a:pt x="289725" y="778769"/>
                  <a:pt x="252722" y="726861"/>
                  <a:pt x="287866" y="779578"/>
                </a:cubicBezTo>
                <a:cubicBezTo>
                  <a:pt x="293511" y="771111"/>
                  <a:pt x="302123" y="763995"/>
                  <a:pt x="304800" y="754178"/>
                </a:cubicBezTo>
                <a:cubicBezTo>
                  <a:pt x="310787" y="732226"/>
                  <a:pt x="309525" y="708889"/>
                  <a:pt x="313266" y="686445"/>
                </a:cubicBezTo>
                <a:cubicBezTo>
                  <a:pt x="315179" y="674967"/>
                  <a:pt x="318911" y="663867"/>
                  <a:pt x="321733" y="652578"/>
                </a:cubicBezTo>
                <a:cubicBezTo>
                  <a:pt x="324555" y="610245"/>
                  <a:pt x="323225" y="567428"/>
                  <a:pt x="330200" y="525578"/>
                </a:cubicBezTo>
                <a:cubicBezTo>
                  <a:pt x="331873" y="515541"/>
                  <a:pt x="344209" y="509924"/>
                  <a:pt x="347133" y="500178"/>
                </a:cubicBezTo>
                <a:cubicBezTo>
                  <a:pt x="352867" y="481064"/>
                  <a:pt x="352030" y="460546"/>
                  <a:pt x="355600" y="440912"/>
                </a:cubicBezTo>
                <a:cubicBezTo>
                  <a:pt x="358498" y="424975"/>
                  <a:pt x="379499" y="351380"/>
                  <a:pt x="381000" y="347778"/>
                </a:cubicBezTo>
                <a:cubicBezTo>
                  <a:pt x="392452" y="320295"/>
                  <a:pt x="414713" y="295500"/>
                  <a:pt x="431800" y="271578"/>
                </a:cubicBezTo>
                <a:cubicBezTo>
                  <a:pt x="437714" y="263298"/>
                  <a:pt x="443340" y="254807"/>
                  <a:pt x="448733" y="246178"/>
                </a:cubicBezTo>
                <a:cubicBezTo>
                  <a:pt x="457455" y="232223"/>
                  <a:pt x="464259" y="217010"/>
                  <a:pt x="474133" y="203845"/>
                </a:cubicBezTo>
                <a:cubicBezTo>
                  <a:pt x="481317" y="194266"/>
                  <a:pt x="490335" y="186110"/>
                  <a:pt x="499533" y="178445"/>
                </a:cubicBezTo>
                <a:cubicBezTo>
                  <a:pt x="525942" y="156438"/>
                  <a:pt x="522157" y="169215"/>
                  <a:pt x="541866" y="144578"/>
                </a:cubicBezTo>
                <a:cubicBezTo>
                  <a:pt x="548223" y="136632"/>
                  <a:pt x="551605" y="126373"/>
                  <a:pt x="558800" y="119178"/>
                </a:cubicBezTo>
                <a:cubicBezTo>
                  <a:pt x="577199" y="100779"/>
                  <a:pt x="599667" y="86777"/>
                  <a:pt x="618066" y="68378"/>
                </a:cubicBezTo>
                <a:cubicBezTo>
                  <a:pt x="664218" y="22226"/>
                  <a:pt x="634767" y="31265"/>
                  <a:pt x="685800" y="645"/>
                </a:cubicBezTo>
                <a:cubicBezTo>
                  <a:pt x="688220" y="-807"/>
                  <a:pt x="691444" y="645"/>
                  <a:pt x="694266" y="645"/>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0" name="Freeform: Shape 39">
            <a:extLst>
              <a:ext uri="{FF2B5EF4-FFF2-40B4-BE49-F238E27FC236}">
                <a16:creationId xmlns:a16="http://schemas.microsoft.com/office/drawing/2014/main" id="{83FAFB27-A697-4C3D-9E2E-865D68622EF0}"/>
              </a:ext>
            </a:extLst>
          </p:cNvPr>
          <p:cNvSpPr/>
          <p:nvPr/>
        </p:nvSpPr>
        <p:spPr>
          <a:xfrm>
            <a:off x="3099909" y="2591669"/>
            <a:ext cx="128381" cy="100261"/>
          </a:xfrm>
          <a:custGeom>
            <a:avLst/>
            <a:gdLst>
              <a:gd name="connsiteX0" fmla="*/ 0 w 694266"/>
              <a:gd name="connsiteY0" fmla="*/ 500178 h 779578"/>
              <a:gd name="connsiteX1" fmla="*/ 84666 w 694266"/>
              <a:gd name="connsiteY1" fmla="*/ 593312 h 779578"/>
              <a:gd name="connsiteX2" fmla="*/ 110066 w 694266"/>
              <a:gd name="connsiteY2" fmla="*/ 601778 h 779578"/>
              <a:gd name="connsiteX3" fmla="*/ 220133 w 694266"/>
              <a:gd name="connsiteY3" fmla="*/ 703378 h 779578"/>
              <a:gd name="connsiteX4" fmla="*/ 287866 w 694266"/>
              <a:gd name="connsiteY4" fmla="*/ 779578 h 779578"/>
              <a:gd name="connsiteX5" fmla="*/ 304800 w 694266"/>
              <a:gd name="connsiteY5" fmla="*/ 754178 h 779578"/>
              <a:gd name="connsiteX6" fmla="*/ 313266 w 694266"/>
              <a:gd name="connsiteY6" fmla="*/ 686445 h 779578"/>
              <a:gd name="connsiteX7" fmla="*/ 321733 w 694266"/>
              <a:gd name="connsiteY7" fmla="*/ 652578 h 779578"/>
              <a:gd name="connsiteX8" fmla="*/ 330200 w 694266"/>
              <a:gd name="connsiteY8" fmla="*/ 525578 h 779578"/>
              <a:gd name="connsiteX9" fmla="*/ 347133 w 694266"/>
              <a:gd name="connsiteY9" fmla="*/ 500178 h 779578"/>
              <a:gd name="connsiteX10" fmla="*/ 355600 w 694266"/>
              <a:gd name="connsiteY10" fmla="*/ 440912 h 779578"/>
              <a:gd name="connsiteX11" fmla="*/ 381000 w 694266"/>
              <a:gd name="connsiteY11" fmla="*/ 347778 h 779578"/>
              <a:gd name="connsiteX12" fmla="*/ 431800 w 694266"/>
              <a:gd name="connsiteY12" fmla="*/ 271578 h 779578"/>
              <a:gd name="connsiteX13" fmla="*/ 448733 w 694266"/>
              <a:gd name="connsiteY13" fmla="*/ 246178 h 779578"/>
              <a:gd name="connsiteX14" fmla="*/ 474133 w 694266"/>
              <a:gd name="connsiteY14" fmla="*/ 203845 h 779578"/>
              <a:gd name="connsiteX15" fmla="*/ 499533 w 694266"/>
              <a:gd name="connsiteY15" fmla="*/ 178445 h 779578"/>
              <a:gd name="connsiteX16" fmla="*/ 541866 w 694266"/>
              <a:gd name="connsiteY16" fmla="*/ 144578 h 779578"/>
              <a:gd name="connsiteX17" fmla="*/ 558800 w 694266"/>
              <a:gd name="connsiteY17" fmla="*/ 119178 h 779578"/>
              <a:gd name="connsiteX18" fmla="*/ 618066 w 694266"/>
              <a:gd name="connsiteY18" fmla="*/ 68378 h 779578"/>
              <a:gd name="connsiteX19" fmla="*/ 685800 w 694266"/>
              <a:gd name="connsiteY19" fmla="*/ 645 h 779578"/>
              <a:gd name="connsiteX20" fmla="*/ 694266 w 694266"/>
              <a:gd name="connsiteY20" fmla="*/ 645 h 779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94266" h="779578">
                <a:moveTo>
                  <a:pt x="0" y="500178"/>
                </a:moveTo>
                <a:cubicBezTo>
                  <a:pt x="7386" y="508796"/>
                  <a:pt x="65414" y="579560"/>
                  <a:pt x="84666" y="593312"/>
                </a:cubicBezTo>
                <a:cubicBezTo>
                  <a:pt x="91928" y="598499"/>
                  <a:pt x="101599" y="598956"/>
                  <a:pt x="110066" y="601778"/>
                </a:cubicBezTo>
                <a:cubicBezTo>
                  <a:pt x="204537" y="669258"/>
                  <a:pt x="138495" y="614937"/>
                  <a:pt x="220133" y="703378"/>
                </a:cubicBezTo>
                <a:cubicBezTo>
                  <a:pt x="289725" y="778769"/>
                  <a:pt x="252722" y="726861"/>
                  <a:pt x="287866" y="779578"/>
                </a:cubicBezTo>
                <a:cubicBezTo>
                  <a:pt x="293511" y="771111"/>
                  <a:pt x="302123" y="763995"/>
                  <a:pt x="304800" y="754178"/>
                </a:cubicBezTo>
                <a:cubicBezTo>
                  <a:pt x="310787" y="732226"/>
                  <a:pt x="309525" y="708889"/>
                  <a:pt x="313266" y="686445"/>
                </a:cubicBezTo>
                <a:cubicBezTo>
                  <a:pt x="315179" y="674967"/>
                  <a:pt x="318911" y="663867"/>
                  <a:pt x="321733" y="652578"/>
                </a:cubicBezTo>
                <a:cubicBezTo>
                  <a:pt x="324555" y="610245"/>
                  <a:pt x="323225" y="567428"/>
                  <a:pt x="330200" y="525578"/>
                </a:cubicBezTo>
                <a:cubicBezTo>
                  <a:pt x="331873" y="515541"/>
                  <a:pt x="344209" y="509924"/>
                  <a:pt x="347133" y="500178"/>
                </a:cubicBezTo>
                <a:cubicBezTo>
                  <a:pt x="352867" y="481064"/>
                  <a:pt x="352030" y="460546"/>
                  <a:pt x="355600" y="440912"/>
                </a:cubicBezTo>
                <a:cubicBezTo>
                  <a:pt x="358498" y="424975"/>
                  <a:pt x="379499" y="351380"/>
                  <a:pt x="381000" y="347778"/>
                </a:cubicBezTo>
                <a:cubicBezTo>
                  <a:pt x="392452" y="320295"/>
                  <a:pt x="414713" y="295500"/>
                  <a:pt x="431800" y="271578"/>
                </a:cubicBezTo>
                <a:cubicBezTo>
                  <a:pt x="437714" y="263298"/>
                  <a:pt x="443340" y="254807"/>
                  <a:pt x="448733" y="246178"/>
                </a:cubicBezTo>
                <a:cubicBezTo>
                  <a:pt x="457455" y="232223"/>
                  <a:pt x="464259" y="217010"/>
                  <a:pt x="474133" y="203845"/>
                </a:cubicBezTo>
                <a:cubicBezTo>
                  <a:pt x="481317" y="194266"/>
                  <a:pt x="490335" y="186110"/>
                  <a:pt x="499533" y="178445"/>
                </a:cubicBezTo>
                <a:cubicBezTo>
                  <a:pt x="525942" y="156438"/>
                  <a:pt x="522157" y="169215"/>
                  <a:pt x="541866" y="144578"/>
                </a:cubicBezTo>
                <a:cubicBezTo>
                  <a:pt x="548223" y="136632"/>
                  <a:pt x="551605" y="126373"/>
                  <a:pt x="558800" y="119178"/>
                </a:cubicBezTo>
                <a:cubicBezTo>
                  <a:pt x="577199" y="100779"/>
                  <a:pt x="599667" y="86777"/>
                  <a:pt x="618066" y="68378"/>
                </a:cubicBezTo>
                <a:cubicBezTo>
                  <a:pt x="664218" y="22226"/>
                  <a:pt x="634767" y="31265"/>
                  <a:pt x="685800" y="645"/>
                </a:cubicBezTo>
                <a:cubicBezTo>
                  <a:pt x="688220" y="-807"/>
                  <a:pt x="691444" y="645"/>
                  <a:pt x="694266" y="645"/>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1" name="Freeform: Shape 40">
            <a:extLst>
              <a:ext uri="{FF2B5EF4-FFF2-40B4-BE49-F238E27FC236}">
                <a16:creationId xmlns:a16="http://schemas.microsoft.com/office/drawing/2014/main" id="{66A3C259-6CDF-4B77-9E89-013CE75DE491}"/>
              </a:ext>
            </a:extLst>
          </p:cNvPr>
          <p:cNvSpPr/>
          <p:nvPr/>
        </p:nvSpPr>
        <p:spPr>
          <a:xfrm>
            <a:off x="3104506" y="2803365"/>
            <a:ext cx="128381" cy="100261"/>
          </a:xfrm>
          <a:custGeom>
            <a:avLst/>
            <a:gdLst>
              <a:gd name="connsiteX0" fmla="*/ 0 w 694266"/>
              <a:gd name="connsiteY0" fmla="*/ 500178 h 779578"/>
              <a:gd name="connsiteX1" fmla="*/ 84666 w 694266"/>
              <a:gd name="connsiteY1" fmla="*/ 593312 h 779578"/>
              <a:gd name="connsiteX2" fmla="*/ 110066 w 694266"/>
              <a:gd name="connsiteY2" fmla="*/ 601778 h 779578"/>
              <a:gd name="connsiteX3" fmla="*/ 220133 w 694266"/>
              <a:gd name="connsiteY3" fmla="*/ 703378 h 779578"/>
              <a:gd name="connsiteX4" fmla="*/ 287866 w 694266"/>
              <a:gd name="connsiteY4" fmla="*/ 779578 h 779578"/>
              <a:gd name="connsiteX5" fmla="*/ 304800 w 694266"/>
              <a:gd name="connsiteY5" fmla="*/ 754178 h 779578"/>
              <a:gd name="connsiteX6" fmla="*/ 313266 w 694266"/>
              <a:gd name="connsiteY6" fmla="*/ 686445 h 779578"/>
              <a:gd name="connsiteX7" fmla="*/ 321733 w 694266"/>
              <a:gd name="connsiteY7" fmla="*/ 652578 h 779578"/>
              <a:gd name="connsiteX8" fmla="*/ 330200 w 694266"/>
              <a:gd name="connsiteY8" fmla="*/ 525578 h 779578"/>
              <a:gd name="connsiteX9" fmla="*/ 347133 w 694266"/>
              <a:gd name="connsiteY9" fmla="*/ 500178 h 779578"/>
              <a:gd name="connsiteX10" fmla="*/ 355600 w 694266"/>
              <a:gd name="connsiteY10" fmla="*/ 440912 h 779578"/>
              <a:gd name="connsiteX11" fmla="*/ 381000 w 694266"/>
              <a:gd name="connsiteY11" fmla="*/ 347778 h 779578"/>
              <a:gd name="connsiteX12" fmla="*/ 431800 w 694266"/>
              <a:gd name="connsiteY12" fmla="*/ 271578 h 779578"/>
              <a:gd name="connsiteX13" fmla="*/ 448733 w 694266"/>
              <a:gd name="connsiteY13" fmla="*/ 246178 h 779578"/>
              <a:gd name="connsiteX14" fmla="*/ 474133 w 694266"/>
              <a:gd name="connsiteY14" fmla="*/ 203845 h 779578"/>
              <a:gd name="connsiteX15" fmla="*/ 499533 w 694266"/>
              <a:gd name="connsiteY15" fmla="*/ 178445 h 779578"/>
              <a:gd name="connsiteX16" fmla="*/ 541866 w 694266"/>
              <a:gd name="connsiteY16" fmla="*/ 144578 h 779578"/>
              <a:gd name="connsiteX17" fmla="*/ 558800 w 694266"/>
              <a:gd name="connsiteY17" fmla="*/ 119178 h 779578"/>
              <a:gd name="connsiteX18" fmla="*/ 618066 w 694266"/>
              <a:gd name="connsiteY18" fmla="*/ 68378 h 779578"/>
              <a:gd name="connsiteX19" fmla="*/ 685800 w 694266"/>
              <a:gd name="connsiteY19" fmla="*/ 645 h 779578"/>
              <a:gd name="connsiteX20" fmla="*/ 694266 w 694266"/>
              <a:gd name="connsiteY20" fmla="*/ 645 h 779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94266" h="779578">
                <a:moveTo>
                  <a:pt x="0" y="500178"/>
                </a:moveTo>
                <a:cubicBezTo>
                  <a:pt x="7386" y="508796"/>
                  <a:pt x="65414" y="579560"/>
                  <a:pt x="84666" y="593312"/>
                </a:cubicBezTo>
                <a:cubicBezTo>
                  <a:pt x="91928" y="598499"/>
                  <a:pt x="101599" y="598956"/>
                  <a:pt x="110066" y="601778"/>
                </a:cubicBezTo>
                <a:cubicBezTo>
                  <a:pt x="204537" y="669258"/>
                  <a:pt x="138495" y="614937"/>
                  <a:pt x="220133" y="703378"/>
                </a:cubicBezTo>
                <a:cubicBezTo>
                  <a:pt x="289725" y="778769"/>
                  <a:pt x="252722" y="726861"/>
                  <a:pt x="287866" y="779578"/>
                </a:cubicBezTo>
                <a:cubicBezTo>
                  <a:pt x="293511" y="771111"/>
                  <a:pt x="302123" y="763995"/>
                  <a:pt x="304800" y="754178"/>
                </a:cubicBezTo>
                <a:cubicBezTo>
                  <a:pt x="310787" y="732226"/>
                  <a:pt x="309525" y="708889"/>
                  <a:pt x="313266" y="686445"/>
                </a:cubicBezTo>
                <a:cubicBezTo>
                  <a:pt x="315179" y="674967"/>
                  <a:pt x="318911" y="663867"/>
                  <a:pt x="321733" y="652578"/>
                </a:cubicBezTo>
                <a:cubicBezTo>
                  <a:pt x="324555" y="610245"/>
                  <a:pt x="323225" y="567428"/>
                  <a:pt x="330200" y="525578"/>
                </a:cubicBezTo>
                <a:cubicBezTo>
                  <a:pt x="331873" y="515541"/>
                  <a:pt x="344209" y="509924"/>
                  <a:pt x="347133" y="500178"/>
                </a:cubicBezTo>
                <a:cubicBezTo>
                  <a:pt x="352867" y="481064"/>
                  <a:pt x="352030" y="460546"/>
                  <a:pt x="355600" y="440912"/>
                </a:cubicBezTo>
                <a:cubicBezTo>
                  <a:pt x="358498" y="424975"/>
                  <a:pt x="379499" y="351380"/>
                  <a:pt x="381000" y="347778"/>
                </a:cubicBezTo>
                <a:cubicBezTo>
                  <a:pt x="392452" y="320295"/>
                  <a:pt x="414713" y="295500"/>
                  <a:pt x="431800" y="271578"/>
                </a:cubicBezTo>
                <a:cubicBezTo>
                  <a:pt x="437714" y="263298"/>
                  <a:pt x="443340" y="254807"/>
                  <a:pt x="448733" y="246178"/>
                </a:cubicBezTo>
                <a:cubicBezTo>
                  <a:pt x="457455" y="232223"/>
                  <a:pt x="464259" y="217010"/>
                  <a:pt x="474133" y="203845"/>
                </a:cubicBezTo>
                <a:cubicBezTo>
                  <a:pt x="481317" y="194266"/>
                  <a:pt x="490335" y="186110"/>
                  <a:pt x="499533" y="178445"/>
                </a:cubicBezTo>
                <a:cubicBezTo>
                  <a:pt x="525942" y="156438"/>
                  <a:pt x="522157" y="169215"/>
                  <a:pt x="541866" y="144578"/>
                </a:cubicBezTo>
                <a:cubicBezTo>
                  <a:pt x="548223" y="136632"/>
                  <a:pt x="551605" y="126373"/>
                  <a:pt x="558800" y="119178"/>
                </a:cubicBezTo>
                <a:cubicBezTo>
                  <a:pt x="577199" y="100779"/>
                  <a:pt x="599667" y="86777"/>
                  <a:pt x="618066" y="68378"/>
                </a:cubicBezTo>
                <a:cubicBezTo>
                  <a:pt x="664218" y="22226"/>
                  <a:pt x="634767" y="31265"/>
                  <a:pt x="685800" y="645"/>
                </a:cubicBezTo>
                <a:cubicBezTo>
                  <a:pt x="688220" y="-807"/>
                  <a:pt x="691444" y="645"/>
                  <a:pt x="694266" y="645"/>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TextBox 7">
            <a:extLst>
              <a:ext uri="{FF2B5EF4-FFF2-40B4-BE49-F238E27FC236}">
                <a16:creationId xmlns:a16="http://schemas.microsoft.com/office/drawing/2014/main" id="{3F6A565C-EA2E-43C1-9DE5-40CFAA8E07B2}"/>
              </a:ext>
            </a:extLst>
          </p:cNvPr>
          <p:cNvSpPr txBox="1"/>
          <p:nvPr/>
        </p:nvSpPr>
        <p:spPr>
          <a:xfrm>
            <a:off x="638505" y="8261304"/>
            <a:ext cx="5733841" cy="276999"/>
          </a:xfrm>
          <a:prstGeom prst="rect">
            <a:avLst/>
          </a:prstGeom>
          <a:noFill/>
        </p:spPr>
        <p:txBody>
          <a:bodyPr wrap="square" rtlCol="0">
            <a:spAutoFit/>
          </a:bodyPr>
          <a:lstStyle/>
          <a:p>
            <a:r>
              <a:rPr lang="en-AU" sz="1200" dirty="0">
                <a:solidFill>
                  <a:schemeClr val="tx1">
                    <a:lumMod val="50000"/>
                    <a:lumOff val="50000"/>
                  </a:schemeClr>
                </a:solidFill>
                <a:latin typeface="Comic Sans MS" panose="030F0702030302020204" pitchFamily="66" charset="0"/>
              </a:rPr>
              <a:t>answers may vary. E.g. No – unrealistic Or, Yes – suggestion of species.</a:t>
            </a:r>
          </a:p>
        </p:txBody>
      </p:sp>
      <p:sp>
        <p:nvSpPr>
          <p:cNvPr id="42" name="TextBox 41">
            <a:extLst>
              <a:ext uri="{FF2B5EF4-FFF2-40B4-BE49-F238E27FC236}">
                <a16:creationId xmlns:a16="http://schemas.microsoft.com/office/drawing/2014/main" id="{45A8D43C-77B1-4951-B062-BA189C9B0834}"/>
              </a:ext>
            </a:extLst>
          </p:cNvPr>
          <p:cNvSpPr txBox="1"/>
          <p:nvPr/>
        </p:nvSpPr>
        <p:spPr>
          <a:xfrm>
            <a:off x="498211" y="1024957"/>
            <a:ext cx="5988391" cy="938719"/>
          </a:xfrm>
          <a:prstGeom prst="rect">
            <a:avLst/>
          </a:prstGeom>
          <a:noFill/>
        </p:spPr>
        <p:txBody>
          <a:bodyPr wrap="square" rtlCol="0">
            <a:spAutoFit/>
          </a:bodyPr>
          <a:lstStyle/>
          <a:p>
            <a:r>
              <a:rPr lang="en-AU" sz="1100" b="1" dirty="0">
                <a:solidFill>
                  <a:schemeClr val="bg1"/>
                </a:solidFill>
                <a:latin typeface="Arial Narrow" panose="020B0606020202030204" pitchFamily="34" charset="0"/>
              </a:rPr>
              <a:t>Activity: Pretend you know a farmer who wants to begin an aquaculture farm. Below is a list of criteria, that was made by a family member of the farmer, to help the farmer decide on what species to farm.  </a:t>
            </a:r>
            <a:br>
              <a:rPr lang="en-AU" sz="1100" b="1" dirty="0">
                <a:solidFill>
                  <a:schemeClr val="bg1"/>
                </a:solidFill>
                <a:latin typeface="Arial Narrow" panose="020B0606020202030204" pitchFamily="34" charset="0"/>
              </a:rPr>
            </a:br>
            <a:r>
              <a:rPr lang="en-AU" sz="1100" b="1" dirty="0">
                <a:solidFill>
                  <a:schemeClr val="bg1"/>
                </a:solidFill>
                <a:latin typeface="Arial Narrow" panose="020B0606020202030204" pitchFamily="34" charset="0"/>
              </a:rPr>
              <a:t>As a friend of the farmer, your task is to select 3 species for the farmer to choose from (write them below). </a:t>
            </a:r>
            <a:r>
              <a:rPr lang="en-US" sz="1100" b="1" dirty="0">
                <a:solidFill>
                  <a:schemeClr val="bg1"/>
                </a:solidFill>
                <a:latin typeface="Arial Narrow" panose="020B0606020202030204" pitchFamily="34" charset="0"/>
              </a:rPr>
              <a:t>For each species that you suggest, you must also provide the farmer with details of its life cycle, adaptations, requirements and marketability, so the farmer can make an informed decision. </a:t>
            </a:r>
            <a:r>
              <a:rPr lang="en-AU" sz="1100" b="1" dirty="0">
                <a:solidFill>
                  <a:schemeClr val="bg1"/>
                </a:solidFill>
                <a:latin typeface="Arial Narrow" panose="020B0606020202030204" pitchFamily="34" charset="0"/>
              </a:rPr>
              <a:t> </a:t>
            </a:r>
          </a:p>
        </p:txBody>
      </p:sp>
      <p:sp>
        <p:nvSpPr>
          <p:cNvPr id="10" name="Rectangle 9">
            <a:extLst>
              <a:ext uri="{FF2B5EF4-FFF2-40B4-BE49-F238E27FC236}">
                <a16:creationId xmlns:a16="http://schemas.microsoft.com/office/drawing/2014/main" id="{0DB1C880-57FE-4BD7-BAA3-315BD6B0B608}"/>
              </a:ext>
            </a:extLst>
          </p:cNvPr>
          <p:cNvSpPr/>
          <p:nvPr/>
        </p:nvSpPr>
        <p:spPr>
          <a:xfrm>
            <a:off x="443403" y="8647257"/>
            <a:ext cx="6027271" cy="176972"/>
          </a:xfrm>
          <a:prstGeom prst="rect">
            <a:avLst/>
          </a:prstGeom>
        </p:spPr>
        <p:txBody>
          <a:bodyPr wrap="square">
            <a:spAutoFit/>
          </a:bodyPr>
          <a:lstStyle/>
          <a:p>
            <a:r>
              <a:rPr lang="en-AU" sz="550" baseline="30000" dirty="0">
                <a:latin typeface="Arial Narrow" panose="020B0606020202030204" pitchFamily="34" charset="0"/>
              </a:rPr>
              <a:t>[1]</a:t>
            </a:r>
            <a:r>
              <a:rPr lang="en-AU" sz="550" dirty="0">
                <a:latin typeface="Arial Narrow" panose="020B0606020202030204" pitchFamily="34" charset="0"/>
              </a:rPr>
              <a:t> Fry, J., </a:t>
            </a:r>
            <a:r>
              <a:rPr lang="en-AU" sz="550" dirty="0" err="1">
                <a:latin typeface="Arial Narrow" panose="020B0606020202030204" pitchFamily="34" charset="0"/>
              </a:rPr>
              <a:t>Mailoux</a:t>
            </a:r>
            <a:r>
              <a:rPr lang="en-AU" sz="550" dirty="0">
                <a:latin typeface="Arial Narrow" panose="020B0606020202030204" pitchFamily="34" charset="0"/>
              </a:rPr>
              <a:t>, N.A., Love, D.C., Milli, M.C. and Cao, L. (2018). Feed conversion efficiency in aquaculture: do we measure it correctly? </a:t>
            </a:r>
            <a:r>
              <a:rPr lang="en-AU" sz="550" i="1" dirty="0">
                <a:latin typeface="Arial Narrow" panose="020B0606020202030204" pitchFamily="34" charset="0"/>
              </a:rPr>
              <a:t>Environmental Research Letters, Volume 13. Number 2. DOI: 10.1088/1748-9326/aaa273</a:t>
            </a:r>
            <a:endParaRPr lang="en-AU" sz="550" i="1" baseline="30000" dirty="0">
              <a:latin typeface="Arial Narrow" panose="020B0606020202030204" pitchFamily="34" charset="0"/>
            </a:endParaRPr>
          </a:p>
        </p:txBody>
      </p:sp>
    </p:spTree>
    <p:extLst>
      <p:ext uri="{BB962C8B-B14F-4D97-AF65-F5344CB8AC3E}">
        <p14:creationId xmlns:p14="http://schemas.microsoft.com/office/powerpoint/2010/main" val="354051921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 name="Straight Connector 14"/>
          <p:cNvCxnSpPr/>
          <p:nvPr/>
        </p:nvCxnSpPr>
        <p:spPr>
          <a:xfrm flipH="1">
            <a:off x="508863" y="969600"/>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extBox 17"/>
          <p:cNvSpPr txBox="1"/>
          <p:nvPr/>
        </p:nvSpPr>
        <p:spPr>
          <a:xfrm>
            <a:off x="5486430" y="14613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
        <p:nvSpPr>
          <p:cNvPr id="3" name="TextBox 2"/>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12" name="TextBox 36"/>
          <p:cNvSpPr txBox="1"/>
          <p:nvPr/>
        </p:nvSpPr>
        <p:spPr>
          <a:xfrm>
            <a:off x="5876474" y="8805118"/>
            <a:ext cx="52124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100" dirty="0">
                <a:latin typeface="Arial Narrow" pitchFamily="34" charset="0"/>
              </a:rPr>
              <a:t>158</a:t>
            </a:r>
            <a:endParaRPr lang="en-AU" sz="1100" dirty="0">
              <a:latin typeface="Arial Narrow" pitchFamily="34" charset="0"/>
            </a:endParaRPr>
          </a:p>
        </p:txBody>
      </p:sp>
      <p:sp>
        <p:nvSpPr>
          <p:cNvPr id="57" name="TextBox 36"/>
          <p:cNvSpPr txBox="1"/>
          <p:nvPr/>
        </p:nvSpPr>
        <p:spPr>
          <a:xfrm>
            <a:off x="460280" y="8800972"/>
            <a:ext cx="1528560" cy="43088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2019 	                                               </a:t>
            </a:r>
            <a:endParaRPr lang="en-AU" sz="1100" b="1" dirty="0">
              <a:latin typeface="Arial Narrow" pitchFamily="34" charset="0"/>
            </a:endParaRPr>
          </a:p>
        </p:txBody>
      </p:sp>
      <p:cxnSp>
        <p:nvCxnSpPr>
          <p:cNvPr id="19" name="Straight Connector 18"/>
          <p:cNvCxnSpPr>
            <a:cxnSpLocks/>
          </p:cNvCxnSpPr>
          <p:nvPr/>
        </p:nvCxnSpPr>
        <p:spPr>
          <a:xfrm flipH="1">
            <a:off x="508863" y="8831150"/>
            <a:ext cx="582569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9" name="TextBox 58">
            <a:extLst>
              <a:ext uri="{FF2B5EF4-FFF2-40B4-BE49-F238E27FC236}">
                <a16:creationId xmlns:a16="http://schemas.microsoft.com/office/drawing/2014/main" id="{B47AF8B6-8FB8-4F6E-8771-2ABC2CA0462D}"/>
              </a:ext>
            </a:extLst>
          </p:cNvPr>
          <p:cNvSpPr txBox="1"/>
          <p:nvPr/>
        </p:nvSpPr>
        <p:spPr>
          <a:xfrm>
            <a:off x="1374209" y="82118"/>
            <a:ext cx="4112222" cy="923330"/>
          </a:xfrm>
          <a:prstGeom prst="rect">
            <a:avLst/>
          </a:prstGeom>
          <a:noFill/>
        </p:spPr>
        <p:txBody>
          <a:bodyPr wrap="square" rtlCol="0">
            <a:spAutoFit/>
          </a:bodyPr>
          <a:lstStyle/>
          <a:p>
            <a:r>
              <a:rPr lang="en-US" b="1" dirty="0">
                <a:latin typeface="Arial Narrow" pitchFamily="34" charset="0"/>
              </a:rPr>
              <a:t>1 Fish, 2 Fish, Red Fish, Blue Fish –</a:t>
            </a:r>
            <a:r>
              <a:rPr lang="en-US" sz="1200" b="1" dirty="0">
                <a:latin typeface="Arial Narrow" panose="020B0606020202030204" pitchFamily="34" charset="0"/>
              </a:rPr>
              <a:t> </a:t>
            </a:r>
            <a:r>
              <a:rPr lang="en-US" sz="1200" dirty="0">
                <a:latin typeface="Arial Narrow" panose="020B0606020202030204" pitchFamily="34" charset="0"/>
              </a:rPr>
              <a:t>Predict the maximum carrying capacity of an aquaculture system based on the size of ponds or tanks, the requirements of a species, and farming technique</a:t>
            </a:r>
            <a:endParaRPr lang="en-US" sz="1200" i="1" dirty="0">
              <a:latin typeface="Arial Narrow" pitchFamily="34" charset="0"/>
            </a:endParaRPr>
          </a:p>
        </p:txBody>
      </p:sp>
      <p:sp>
        <p:nvSpPr>
          <p:cNvPr id="60" name="TextBox 36">
            <a:extLst>
              <a:ext uri="{FF2B5EF4-FFF2-40B4-BE49-F238E27FC236}">
                <a16:creationId xmlns:a16="http://schemas.microsoft.com/office/drawing/2014/main" id="{6DC2C05C-35D8-49B4-804A-8B8A559A864A}"/>
              </a:ext>
            </a:extLst>
          </p:cNvPr>
          <p:cNvSpPr txBox="1"/>
          <p:nvPr/>
        </p:nvSpPr>
        <p:spPr>
          <a:xfrm>
            <a:off x="2269190" y="8805118"/>
            <a:ext cx="2453995"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Unit 4. Topic 2. Subject Matter: Aquaculture</a:t>
            </a:r>
            <a:endParaRPr lang="en-AU" sz="1100" b="1" dirty="0">
              <a:latin typeface="Arial Narrow" pitchFamily="34" charset="0"/>
            </a:endParaRPr>
          </a:p>
        </p:txBody>
      </p:sp>
      <p:sp>
        <p:nvSpPr>
          <p:cNvPr id="17" name="TextBox 16">
            <a:extLst>
              <a:ext uri="{FF2B5EF4-FFF2-40B4-BE49-F238E27FC236}">
                <a16:creationId xmlns:a16="http://schemas.microsoft.com/office/drawing/2014/main" id="{EF79B1A8-AC97-4449-84BA-7300F5F2C191}"/>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pic>
        <p:nvPicPr>
          <p:cNvPr id="7" name="Picture 6">
            <a:extLst>
              <a:ext uri="{FF2B5EF4-FFF2-40B4-BE49-F238E27FC236}">
                <a16:creationId xmlns:a16="http://schemas.microsoft.com/office/drawing/2014/main" id="{73E36465-F554-44D6-B36D-5FA3C1A32BF9}"/>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Effect>
                      <a14:brightnessContrast bright="-20000" contrast="40000"/>
                    </a14:imgEffect>
                  </a14:imgLayer>
                </a14:imgProps>
              </a:ext>
            </a:extLst>
          </a:blip>
          <a:srcRect l="4599" t="20717" r="21390"/>
          <a:stretch/>
        </p:blipFill>
        <p:spPr>
          <a:xfrm>
            <a:off x="498960" y="4207999"/>
            <a:ext cx="2866698" cy="957402"/>
          </a:xfrm>
          <a:prstGeom prst="rect">
            <a:avLst/>
          </a:prstGeom>
          <a:effectLst>
            <a:outerShdw blurRad="50800" dist="38100" dir="2700000" algn="tl" rotWithShape="0">
              <a:prstClr val="black">
                <a:alpha val="40000"/>
              </a:prstClr>
            </a:outerShdw>
          </a:effectLst>
        </p:spPr>
      </p:pic>
      <p:sp>
        <p:nvSpPr>
          <p:cNvPr id="8" name="TextBox 7">
            <a:extLst>
              <a:ext uri="{FF2B5EF4-FFF2-40B4-BE49-F238E27FC236}">
                <a16:creationId xmlns:a16="http://schemas.microsoft.com/office/drawing/2014/main" id="{1D9618F4-C055-4EE6-851C-5F4B2B1AC36B}"/>
              </a:ext>
            </a:extLst>
          </p:cNvPr>
          <p:cNvSpPr txBox="1"/>
          <p:nvPr/>
        </p:nvSpPr>
        <p:spPr>
          <a:xfrm>
            <a:off x="409605" y="3364004"/>
            <a:ext cx="3056775" cy="443198"/>
          </a:xfrm>
          <a:prstGeom prst="rect">
            <a:avLst/>
          </a:prstGeom>
          <a:noFill/>
        </p:spPr>
        <p:txBody>
          <a:bodyPr wrap="square" rtlCol="0">
            <a:spAutoFit/>
          </a:bodyPr>
          <a:lstStyle/>
          <a:p>
            <a:r>
              <a:rPr lang="en-AU" sz="760" b="1" dirty="0">
                <a:latin typeface="Arial Narrow" panose="020B0606020202030204" pitchFamily="34" charset="0"/>
              </a:rPr>
              <a:t>Table 2: The required aeration time (in hours) per tank to maintain a DO within 4-5ppm for different fish stocking densities of carp (kg/m</a:t>
            </a:r>
            <a:r>
              <a:rPr lang="en-AU" sz="760" b="1" baseline="30000" dirty="0">
                <a:latin typeface="Arial Narrow" panose="020B0606020202030204" pitchFamily="34" charset="0"/>
              </a:rPr>
              <a:t>3</a:t>
            </a:r>
            <a:r>
              <a:rPr lang="en-AU" sz="760" b="1" dirty="0">
                <a:latin typeface="Arial Narrow" panose="020B0606020202030204" pitchFamily="34" charset="0"/>
              </a:rPr>
              <a:t>) and for different water temperatures (°C)</a:t>
            </a:r>
            <a:r>
              <a:rPr lang="en-AU" sz="760" b="1" baseline="30000" dirty="0">
                <a:latin typeface="Arial Narrow" panose="020B0606020202030204" pitchFamily="34" charset="0"/>
              </a:rPr>
              <a:t>[2]</a:t>
            </a:r>
            <a:r>
              <a:rPr lang="en-AU" sz="760" b="1" dirty="0">
                <a:latin typeface="Arial Narrow" panose="020B0606020202030204" pitchFamily="34" charset="0"/>
              </a:rPr>
              <a:t>. </a:t>
            </a:r>
          </a:p>
        </p:txBody>
      </p:sp>
      <p:sp>
        <p:nvSpPr>
          <p:cNvPr id="18" name="Rectangle 17">
            <a:extLst>
              <a:ext uri="{FF2B5EF4-FFF2-40B4-BE49-F238E27FC236}">
                <a16:creationId xmlns:a16="http://schemas.microsoft.com/office/drawing/2014/main" id="{6A38DF78-1013-4743-994E-C3BC79D79F7C}"/>
              </a:ext>
            </a:extLst>
          </p:cNvPr>
          <p:cNvSpPr/>
          <p:nvPr/>
        </p:nvSpPr>
        <p:spPr>
          <a:xfrm>
            <a:off x="3427183" y="3983898"/>
            <a:ext cx="2945104" cy="1176172"/>
          </a:xfrm>
          <a:prstGeom prst="rect">
            <a:avLst/>
          </a:prstGeom>
          <a:solidFill>
            <a:schemeClr val="bg1">
              <a:lumMod val="85000"/>
            </a:schemeClr>
          </a:solidFill>
          <a:effectLst>
            <a:outerShdw blurRad="50800" dist="38100" dir="2700000" algn="t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20" name="TextBox 19">
            <a:extLst>
              <a:ext uri="{FF2B5EF4-FFF2-40B4-BE49-F238E27FC236}">
                <a16:creationId xmlns:a16="http://schemas.microsoft.com/office/drawing/2014/main" id="{40E90592-E33F-482A-A026-4E56270F5F1C}"/>
              </a:ext>
            </a:extLst>
          </p:cNvPr>
          <p:cNvSpPr txBox="1"/>
          <p:nvPr/>
        </p:nvSpPr>
        <p:spPr>
          <a:xfrm>
            <a:off x="3400216" y="3987279"/>
            <a:ext cx="2510904" cy="270843"/>
          </a:xfrm>
          <a:prstGeom prst="rect">
            <a:avLst/>
          </a:prstGeom>
          <a:noFill/>
        </p:spPr>
        <p:txBody>
          <a:bodyPr wrap="square" rtlCol="0">
            <a:spAutoFit/>
          </a:bodyPr>
          <a:lstStyle/>
          <a:p>
            <a:r>
              <a:rPr lang="en-AU" sz="1160" b="1" dirty="0">
                <a:latin typeface="Arial Narrow" panose="020B0606020202030204" pitchFamily="34" charset="0"/>
              </a:rPr>
              <a:t>Q. Why is aeration important? Ans. </a:t>
            </a:r>
          </a:p>
        </p:txBody>
      </p:sp>
      <p:sp>
        <p:nvSpPr>
          <p:cNvPr id="21" name="Rectangle 20">
            <a:extLst>
              <a:ext uri="{FF2B5EF4-FFF2-40B4-BE49-F238E27FC236}">
                <a16:creationId xmlns:a16="http://schemas.microsoft.com/office/drawing/2014/main" id="{37C6EDEF-0047-455E-BBCB-3D1CBF45B3FA}"/>
              </a:ext>
            </a:extLst>
          </p:cNvPr>
          <p:cNvSpPr/>
          <p:nvPr/>
        </p:nvSpPr>
        <p:spPr>
          <a:xfrm>
            <a:off x="3502755" y="4267148"/>
            <a:ext cx="2802115" cy="830997"/>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200" dirty="0">
              <a:solidFill>
                <a:schemeClr val="tx1">
                  <a:lumMod val="50000"/>
                  <a:lumOff val="50000"/>
                </a:schemeClr>
              </a:solidFill>
              <a:latin typeface="Comic Sans MS" panose="030F0702030302020204" pitchFamily="66" charset="0"/>
            </a:endParaRPr>
          </a:p>
        </p:txBody>
      </p:sp>
      <p:sp>
        <p:nvSpPr>
          <p:cNvPr id="22" name="Rectangle 21">
            <a:extLst>
              <a:ext uri="{FF2B5EF4-FFF2-40B4-BE49-F238E27FC236}">
                <a16:creationId xmlns:a16="http://schemas.microsoft.com/office/drawing/2014/main" id="{6E825294-7F9F-4238-BDC1-1EC28A4A8FCB}"/>
              </a:ext>
            </a:extLst>
          </p:cNvPr>
          <p:cNvSpPr/>
          <p:nvPr/>
        </p:nvSpPr>
        <p:spPr>
          <a:xfrm>
            <a:off x="3486387" y="4271456"/>
            <a:ext cx="2967601" cy="830997"/>
          </a:xfrm>
          <a:prstGeom prst="rect">
            <a:avLst/>
          </a:prstGeom>
        </p:spPr>
        <p:txBody>
          <a:bodyPr wrap="square">
            <a:spAutoFit/>
          </a:bodyPr>
          <a:lstStyle/>
          <a:p>
            <a:pPr marL="171450" indent="-171450">
              <a:buFont typeface="Arial" panose="020B0604020202020204" pitchFamily="34" charset="0"/>
              <a:buChar char="•"/>
            </a:pPr>
            <a:r>
              <a:rPr lang="en-AU" sz="1200" dirty="0">
                <a:solidFill>
                  <a:schemeClr val="tx1">
                    <a:lumMod val="50000"/>
                    <a:lumOff val="50000"/>
                  </a:schemeClr>
                </a:solidFill>
                <a:latin typeface="Comic Sans MS" panose="030F0702030302020204" pitchFamily="66" charset="0"/>
              </a:rPr>
              <a:t>Fish need to breathe</a:t>
            </a:r>
          </a:p>
          <a:p>
            <a:pPr marL="171450" indent="-171450">
              <a:buFont typeface="Arial" panose="020B0604020202020204" pitchFamily="34" charset="0"/>
              <a:buChar char="•"/>
            </a:pPr>
            <a:r>
              <a:rPr lang="en-AU" sz="1200" dirty="0">
                <a:solidFill>
                  <a:schemeClr val="tx1">
                    <a:lumMod val="50000"/>
                    <a:lumOff val="50000"/>
                  </a:schemeClr>
                </a:solidFill>
                <a:latin typeface="Comic Sans MS" panose="030F0702030302020204" pitchFamily="66" charset="0"/>
              </a:rPr>
              <a:t>Water movement</a:t>
            </a:r>
            <a:br>
              <a:rPr lang="en-AU" sz="1200" dirty="0">
                <a:solidFill>
                  <a:schemeClr val="tx1">
                    <a:lumMod val="50000"/>
                    <a:lumOff val="50000"/>
                  </a:schemeClr>
                </a:solidFill>
                <a:latin typeface="Comic Sans MS" panose="030F0702030302020204" pitchFamily="66" charset="0"/>
              </a:rPr>
            </a:br>
            <a:r>
              <a:rPr lang="en-AU" sz="1200" dirty="0">
                <a:solidFill>
                  <a:schemeClr val="tx1">
                    <a:lumMod val="50000"/>
                    <a:lumOff val="50000"/>
                  </a:schemeClr>
                </a:solidFill>
                <a:latin typeface="Comic Sans MS" panose="030F0702030302020204" pitchFamily="66" charset="0"/>
              </a:rPr>
              <a:t>(i.e. no stratification)</a:t>
            </a:r>
          </a:p>
          <a:p>
            <a:pPr marL="171450" indent="-171450">
              <a:buFont typeface="Arial" panose="020B0604020202020204" pitchFamily="34" charset="0"/>
              <a:buChar char="•"/>
            </a:pPr>
            <a:r>
              <a:rPr lang="en-AU" sz="1200" dirty="0">
                <a:solidFill>
                  <a:schemeClr val="tx1">
                    <a:lumMod val="50000"/>
                    <a:lumOff val="50000"/>
                  </a:schemeClr>
                </a:solidFill>
                <a:latin typeface="Comic Sans MS" panose="030F0702030302020204" pitchFamily="66" charset="0"/>
              </a:rPr>
              <a:t>Waste Removal </a:t>
            </a:r>
            <a:r>
              <a:rPr lang="en-AU" sz="900" dirty="0">
                <a:solidFill>
                  <a:schemeClr val="tx1">
                    <a:lumMod val="50000"/>
                    <a:lumOff val="50000"/>
                  </a:schemeClr>
                </a:solidFill>
                <a:latin typeface="Comic Sans MS" panose="030F0702030302020204" pitchFamily="66" charset="0"/>
              </a:rPr>
              <a:t>(more fish = more waste)</a:t>
            </a:r>
            <a:endParaRPr lang="en-AU" sz="1200" dirty="0">
              <a:solidFill>
                <a:schemeClr val="tx1">
                  <a:lumMod val="50000"/>
                  <a:lumOff val="50000"/>
                </a:schemeClr>
              </a:solidFill>
              <a:latin typeface="Comic Sans MS" panose="030F0702030302020204" pitchFamily="66" charset="0"/>
            </a:endParaRPr>
          </a:p>
        </p:txBody>
      </p:sp>
      <p:cxnSp>
        <p:nvCxnSpPr>
          <p:cNvPr id="34" name="Straight Connector 33">
            <a:extLst>
              <a:ext uri="{FF2B5EF4-FFF2-40B4-BE49-F238E27FC236}">
                <a16:creationId xmlns:a16="http://schemas.microsoft.com/office/drawing/2014/main" id="{DADD4494-3ED6-463D-8DD6-B4FE74D06A17}"/>
              </a:ext>
            </a:extLst>
          </p:cNvPr>
          <p:cNvCxnSpPr/>
          <p:nvPr/>
        </p:nvCxnSpPr>
        <p:spPr>
          <a:xfrm flipH="1">
            <a:off x="508863" y="3351014"/>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25" name="Table 24">
            <a:extLst>
              <a:ext uri="{FF2B5EF4-FFF2-40B4-BE49-F238E27FC236}">
                <a16:creationId xmlns:a16="http://schemas.microsoft.com/office/drawing/2014/main" id="{1DCCE4B3-641B-42DA-80AF-AF665B5864C8}"/>
              </a:ext>
            </a:extLst>
          </p:cNvPr>
          <p:cNvGraphicFramePr>
            <a:graphicFrameLocks noGrp="1"/>
          </p:cNvGraphicFramePr>
          <p:nvPr>
            <p:extLst>
              <p:ext uri="{D42A27DB-BD31-4B8C-83A1-F6EECF244321}">
                <p14:modId xmlns:p14="http://schemas.microsoft.com/office/powerpoint/2010/main" val="4109716177"/>
              </p:ext>
            </p:extLst>
          </p:nvPr>
        </p:nvGraphicFramePr>
        <p:xfrm>
          <a:off x="3429000" y="1856680"/>
          <a:ext cx="2917834" cy="1219200"/>
        </p:xfrm>
        <a:graphic>
          <a:graphicData uri="http://schemas.openxmlformats.org/drawingml/2006/table">
            <a:tbl>
              <a:tblPr firstRow="1" bandRow="1">
                <a:tableStyleId>{5940675A-B579-460E-94D1-54222C63F5DA}</a:tableStyleId>
              </a:tblPr>
              <a:tblGrid>
                <a:gridCol w="817270">
                  <a:extLst>
                    <a:ext uri="{9D8B030D-6E8A-4147-A177-3AD203B41FA5}">
                      <a16:colId xmlns:a16="http://schemas.microsoft.com/office/drawing/2014/main" val="1990490749"/>
                    </a:ext>
                  </a:extLst>
                </a:gridCol>
                <a:gridCol w="1007965">
                  <a:extLst>
                    <a:ext uri="{9D8B030D-6E8A-4147-A177-3AD203B41FA5}">
                      <a16:colId xmlns:a16="http://schemas.microsoft.com/office/drawing/2014/main" val="2507944132"/>
                    </a:ext>
                  </a:extLst>
                </a:gridCol>
                <a:gridCol w="1092599">
                  <a:extLst>
                    <a:ext uri="{9D8B030D-6E8A-4147-A177-3AD203B41FA5}">
                      <a16:colId xmlns:a16="http://schemas.microsoft.com/office/drawing/2014/main" val="1311105444"/>
                    </a:ext>
                  </a:extLst>
                </a:gridCol>
              </a:tblGrid>
              <a:tr h="225557">
                <a:tc>
                  <a:txBody>
                    <a:bodyPr/>
                    <a:lstStyle/>
                    <a:p>
                      <a:endParaRPr lang="en-AU" sz="1000" b="1" dirty="0">
                        <a:latin typeface="Arial Narrow" panose="020B0606020202030204" pitchFamily="34" charset="0"/>
                      </a:endParaRPr>
                    </a:p>
                  </a:txBody>
                  <a:tcPr>
                    <a:solidFill>
                      <a:schemeClr val="bg1">
                        <a:lumMod val="95000"/>
                      </a:schemeClr>
                    </a:solidFill>
                  </a:tcPr>
                </a:tc>
                <a:tc>
                  <a:txBody>
                    <a:bodyPr/>
                    <a:lstStyle/>
                    <a:p>
                      <a:r>
                        <a:rPr lang="en-AU" sz="1000" b="1" dirty="0">
                          <a:latin typeface="Arial Narrow" panose="020B0606020202030204" pitchFamily="34" charset="0"/>
                        </a:rPr>
                        <a:t>Pond Size (m</a:t>
                      </a:r>
                      <a:r>
                        <a:rPr lang="en-AU" sz="1000" b="1" baseline="30000" dirty="0">
                          <a:latin typeface="Arial Narrow" panose="020B0606020202030204" pitchFamily="34" charset="0"/>
                        </a:rPr>
                        <a:t>2</a:t>
                      </a:r>
                      <a:r>
                        <a:rPr lang="en-AU" sz="1000" b="1" baseline="0" dirty="0">
                          <a:latin typeface="Arial Narrow" panose="020B0606020202030204" pitchFamily="34" charset="0"/>
                        </a:rPr>
                        <a:t>)</a:t>
                      </a:r>
                      <a:endParaRPr lang="en-AU" sz="1000" b="1" dirty="0">
                        <a:latin typeface="Arial Narrow" panose="020B0606020202030204" pitchFamily="34" charset="0"/>
                      </a:endParaRPr>
                    </a:p>
                  </a:txBody>
                  <a:tcPr>
                    <a:solidFill>
                      <a:schemeClr val="bg1">
                        <a:lumMod val="95000"/>
                      </a:schemeClr>
                    </a:solidFill>
                  </a:tcPr>
                </a:tc>
                <a:tc>
                  <a:txBody>
                    <a:bodyPr/>
                    <a:lstStyle/>
                    <a:p>
                      <a:r>
                        <a:rPr lang="en-AU" sz="1000" b="1" dirty="0">
                          <a:latin typeface="Arial Narrow" panose="020B0606020202030204" pitchFamily="34" charset="0"/>
                        </a:rPr>
                        <a:t>Stocking of Pond</a:t>
                      </a:r>
                    </a:p>
                  </a:txBody>
                  <a:tcPr>
                    <a:solidFill>
                      <a:schemeClr val="bg1">
                        <a:lumMod val="95000"/>
                      </a:schemeClr>
                    </a:solidFill>
                  </a:tcPr>
                </a:tc>
                <a:extLst>
                  <a:ext uri="{0D108BD9-81ED-4DB2-BD59-A6C34878D82A}">
                    <a16:rowId xmlns:a16="http://schemas.microsoft.com/office/drawing/2014/main" val="2568660437"/>
                  </a:ext>
                </a:extLst>
              </a:tr>
              <a:tr h="212769">
                <a:tc>
                  <a:txBody>
                    <a:bodyPr/>
                    <a:lstStyle/>
                    <a:p>
                      <a:r>
                        <a:rPr lang="en-AU" sz="1000" b="1" dirty="0">
                          <a:latin typeface="Arial Narrow" panose="020B0606020202030204" pitchFamily="34" charset="0"/>
                        </a:rPr>
                        <a:t>Pond 1</a:t>
                      </a:r>
                    </a:p>
                  </a:txBody>
                  <a:tcPr>
                    <a:solidFill>
                      <a:schemeClr val="bg1">
                        <a:lumMod val="95000"/>
                      </a:schemeClr>
                    </a:solidFill>
                  </a:tcPr>
                </a:tc>
                <a:tc>
                  <a:txBody>
                    <a:bodyPr/>
                    <a:lstStyle/>
                    <a:p>
                      <a:r>
                        <a:rPr lang="en-AU" sz="1000" b="1" dirty="0">
                          <a:latin typeface="Arial Narrow" panose="020B0606020202030204" pitchFamily="34" charset="0"/>
                        </a:rPr>
                        <a:t>35 000</a:t>
                      </a:r>
                    </a:p>
                  </a:txBody>
                  <a:tcPr>
                    <a:solidFill>
                      <a:schemeClr val="bg1">
                        <a:lumMod val="95000"/>
                      </a:schemeClr>
                    </a:solidFill>
                  </a:tcPr>
                </a:tc>
                <a:tc>
                  <a:txBody>
                    <a:bodyPr/>
                    <a:lstStyle/>
                    <a:p>
                      <a:r>
                        <a:rPr lang="en-AU" sz="1000" b="1" dirty="0">
                          <a:latin typeface="Arial Narrow" panose="020B0606020202030204" pitchFamily="34" charset="0"/>
                        </a:rPr>
                        <a:t>105 000 fish</a:t>
                      </a:r>
                    </a:p>
                  </a:txBody>
                  <a:tcPr/>
                </a:tc>
                <a:extLst>
                  <a:ext uri="{0D108BD9-81ED-4DB2-BD59-A6C34878D82A}">
                    <a16:rowId xmlns:a16="http://schemas.microsoft.com/office/drawing/2014/main" val="1338732539"/>
                  </a:ext>
                </a:extLst>
              </a:tr>
              <a:tr h="212769">
                <a:tc>
                  <a:txBody>
                    <a:bodyPr/>
                    <a:lstStyle/>
                    <a:p>
                      <a:r>
                        <a:rPr lang="en-AU" sz="1000" b="1" dirty="0">
                          <a:latin typeface="Arial Narrow" panose="020B0606020202030204" pitchFamily="34" charset="0"/>
                        </a:rPr>
                        <a:t>Pond 2</a:t>
                      </a:r>
                    </a:p>
                  </a:txBody>
                  <a:tcPr>
                    <a:solidFill>
                      <a:schemeClr val="bg1">
                        <a:lumMod val="95000"/>
                      </a:schemeClr>
                    </a:solidFill>
                  </a:tcPr>
                </a:tc>
                <a:tc>
                  <a:txBody>
                    <a:bodyPr/>
                    <a:lstStyle/>
                    <a:p>
                      <a:r>
                        <a:rPr lang="en-AU" sz="1000" b="1" dirty="0">
                          <a:latin typeface="Arial Narrow" panose="020B0606020202030204" pitchFamily="34" charset="0"/>
                        </a:rPr>
                        <a:t>25 000</a:t>
                      </a:r>
                    </a:p>
                  </a:txBody>
                  <a:tcPr>
                    <a:solidFill>
                      <a:schemeClr val="bg1">
                        <a:lumMod val="95000"/>
                      </a:schemeClr>
                    </a:solidFill>
                  </a:tcPr>
                </a:tc>
                <a:tc>
                  <a:txBody>
                    <a:bodyPr/>
                    <a:lstStyle/>
                    <a:p>
                      <a:r>
                        <a:rPr lang="en-AU" sz="1000" dirty="0">
                          <a:solidFill>
                            <a:schemeClr val="tx1">
                              <a:lumMod val="50000"/>
                              <a:lumOff val="50000"/>
                            </a:schemeClr>
                          </a:solidFill>
                          <a:latin typeface="Comic Sans MS" panose="030F0702030302020204" pitchFamily="66" charset="0"/>
                        </a:rPr>
                        <a:t>75 000 fish</a:t>
                      </a:r>
                    </a:p>
                  </a:txBody>
                  <a:tcPr/>
                </a:tc>
                <a:extLst>
                  <a:ext uri="{0D108BD9-81ED-4DB2-BD59-A6C34878D82A}">
                    <a16:rowId xmlns:a16="http://schemas.microsoft.com/office/drawing/2014/main" val="1966482889"/>
                  </a:ext>
                </a:extLst>
              </a:tr>
              <a:tr h="212769">
                <a:tc>
                  <a:txBody>
                    <a:bodyPr/>
                    <a:lstStyle/>
                    <a:p>
                      <a:r>
                        <a:rPr lang="en-AU" sz="1000" b="1" dirty="0">
                          <a:latin typeface="Arial Narrow" panose="020B0606020202030204" pitchFamily="34" charset="0"/>
                        </a:rPr>
                        <a:t>Pond 3</a:t>
                      </a:r>
                    </a:p>
                  </a:txBody>
                  <a:tcPr>
                    <a:solidFill>
                      <a:schemeClr val="bg1">
                        <a:lumMod val="95000"/>
                      </a:schemeClr>
                    </a:solidFill>
                  </a:tcPr>
                </a:tc>
                <a:tc>
                  <a:txBody>
                    <a:bodyPr/>
                    <a:lstStyle/>
                    <a:p>
                      <a:r>
                        <a:rPr lang="en-AU" sz="1000" b="1" dirty="0">
                          <a:latin typeface="Arial Narrow" panose="020B0606020202030204" pitchFamily="34" charset="0"/>
                        </a:rPr>
                        <a:t>22 500</a:t>
                      </a:r>
                    </a:p>
                  </a:txBody>
                  <a:tcPr>
                    <a:solidFill>
                      <a:schemeClr val="bg1">
                        <a:lumMod val="95000"/>
                      </a:schemeClr>
                    </a:solidFill>
                  </a:tcPr>
                </a:tc>
                <a:tc>
                  <a:txBody>
                    <a:bodyPr/>
                    <a:lstStyle/>
                    <a:p>
                      <a:r>
                        <a:rPr lang="en-AU" sz="1000" dirty="0">
                          <a:solidFill>
                            <a:schemeClr val="tx1">
                              <a:lumMod val="50000"/>
                              <a:lumOff val="50000"/>
                            </a:schemeClr>
                          </a:solidFill>
                          <a:latin typeface="Comic Sans MS" panose="030F0702030302020204" pitchFamily="66" charset="0"/>
                        </a:rPr>
                        <a:t>67 500 fish</a:t>
                      </a:r>
                    </a:p>
                  </a:txBody>
                  <a:tcPr/>
                </a:tc>
                <a:extLst>
                  <a:ext uri="{0D108BD9-81ED-4DB2-BD59-A6C34878D82A}">
                    <a16:rowId xmlns:a16="http://schemas.microsoft.com/office/drawing/2014/main" val="2236628498"/>
                  </a:ext>
                </a:extLst>
              </a:tr>
              <a:tr h="212769">
                <a:tc>
                  <a:txBody>
                    <a:bodyPr/>
                    <a:lstStyle/>
                    <a:p>
                      <a:r>
                        <a:rPr lang="en-AU" sz="1000" b="1" dirty="0">
                          <a:latin typeface="Arial Narrow" panose="020B0606020202030204" pitchFamily="34" charset="0"/>
                        </a:rPr>
                        <a:t>Pond 4</a:t>
                      </a:r>
                    </a:p>
                  </a:txBody>
                  <a:tcPr>
                    <a:solidFill>
                      <a:schemeClr val="bg1">
                        <a:lumMod val="95000"/>
                      </a:schemeClr>
                    </a:solidFill>
                  </a:tcPr>
                </a:tc>
                <a:tc>
                  <a:txBody>
                    <a:bodyPr/>
                    <a:lstStyle/>
                    <a:p>
                      <a:r>
                        <a:rPr lang="en-AU" sz="1000" b="1" dirty="0">
                          <a:latin typeface="Arial Narrow" panose="020B0606020202030204" pitchFamily="34" charset="0"/>
                        </a:rPr>
                        <a:t>20 000</a:t>
                      </a:r>
                    </a:p>
                  </a:txBody>
                  <a:tcPr>
                    <a:solidFill>
                      <a:schemeClr val="bg1">
                        <a:lumMod val="95000"/>
                      </a:schemeClr>
                    </a:solidFill>
                  </a:tcPr>
                </a:tc>
                <a:tc>
                  <a:txBody>
                    <a:bodyPr/>
                    <a:lstStyle/>
                    <a:p>
                      <a:r>
                        <a:rPr lang="en-AU" sz="1000" dirty="0">
                          <a:solidFill>
                            <a:schemeClr val="tx1">
                              <a:lumMod val="50000"/>
                              <a:lumOff val="50000"/>
                            </a:schemeClr>
                          </a:solidFill>
                          <a:latin typeface="Comic Sans MS" panose="030F0702030302020204" pitchFamily="66" charset="0"/>
                        </a:rPr>
                        <a:t>60 000 fish</a:t>
                      </a:r>
                    </a:p>
                  </a:txBody>
                  <a:tcPr/>
                </a:tc>
                <a:extLst>
                  <a:ext uri="{0D108BD9-81ED-4DB2-BD59-A6C34878D82A}">
                    <a16:rowId xmlns:a16="http://schemas.microsoft.com/office/drawing/2014/main" val="2422645257"/>
                  </a:ext>
                </a:extLst>
              </a:tr>
            </a:tbl>
          </a:graphicData>
        </a:graphic>
      </p:graphicFrame>
      <p:sp>
        <p:nvSpPr>
          <p:cNvPr id="5" name="Rectangle 4">
            <a:extLst>
              <a:ext uri="{FF2B5EF4-FFF2-40B4-BE49-F238E27FC236}">
                <a16:creationId xmlns:a16="http://schemas.microsoft.com/office/drawing/2014/main" id="{AFC584D6-D7C9-4167-A14C-653C98E4FD52}"/>
              </a:ext>
            </a:extLst>
          </p:cNvPr>
          <p:cNvSpPr/>
          <p:nvPr/>
        </p:nvSpPr>
        <p:spPr>
          <a:xfrm>
            <a:off x="3423393" y="1044149"/>
            <a:ext cx="2938325" cy="47750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6" name="TextBox 5">
            <a:extLst>
              <a:ext uri="{FF2B5EF4-FFF2-40B4-BE49-F238E27FC236}">
                <a16:creationId xmlns:a16="http://schemas.microsoft.com/office/drawing/2014/main" id="{A97B097C-3385-4A05-808A-AD4BC79731EC}"/>
              </a:ext>
            </a:extLst>
          </p:cNvPr>
          <p:cNvSpPr txBox="1"/>
          <p:nvPr/>
        </p:nvSpPr>
        <p:spPr>
          <a:xfrm>
            <a:off x="3666779" y="1041716"/>
            <a:ext cx="2651749" cy="461665"/>
          </a:xfrm>
          <a:prstGeom prst="rect">
            <a:avLst/>
          </a:prstGeom>
          <a:noFill/>
        </p:spPr>
        <p:txBody>
          <a:bodyPr wrap="square" rtlCol="0">
            <a:spAutoFit/>
          </a:bodyPr>
          <a:lstStyle/>
          <a:p>
            <a:pPr algn="ctr"/>
            <a:r>
              <a:rPr lang="en-AU" sz="1200" b="1" dirty="0">
                <a:solidFill>
                  <a:schemeClr val="bg1"/>
                </a:solidFill>
                <a:latin typeface="Arial Narrow" panose="020B0606020202030204" pitchFamily="34" charset="0"/>
              </a:rPr>
              <a:t>The larger the tank or pond, </a:t>
            </a:r>
            <a:br>
              <a:rPr lang="en-AU" sz="1200" b="1" dirty="0">
                <a:solidFill>
                  <a:schemeClr val="bg1"/>
                </a:solidFill>
                <a:latin typeface="Arial Narrow" panose="020B0606020202030204" pitchFamily="34" charset="0"/>
              </a:rPr>
            </a:br>
            <a:r>
              <a:rPr lang="en-AU" sz="1200" b="1" dirty="0">
                <a:solidFill>
                  <a:schemeClr val="bg1"/>
                </a:solidFill>
                <a:latin typeface="Arial Narrow" panose="020B0606020202030204" pitchFamily="34" charset="0"/>
              </a:rPr>
              <a:t>the greater its (carrying) capacity </a:t>
            </a:r>
          </a:p>
        </p:txBody>
      </p:sp>
      <p:sp>
        <p:nvSpPr>
          <p:cNvPr id="32" name="Rectangle 31">
            <a:extLst>
              <a:ext uri="{FF2B5EF4-FFF2-40B4-BE49-F238E27FC236}">
                <a16:creationId xmlns:a16="http://schemas.microsoft.com/office/drawing/2014/main" id="{F8011C61-1E0C-4709-B092-32AFEA081265}"/>
              </a:ext>
            </a:extLst>
          </p:cNvPr>
          <p:cNvSpPr/>
          <p:nvPr/>
        </p:nvSpPr>
        <p:spPr>
          <a:xfrm>
            <a:off x="449524" y="8298952"/>
            <a:ext cx="5955317" cy="553998"/>
          </a:xfrm>
          <a:prstGeom prst="rect">
            <a:avLst/>
          </a:prstGeom>
        </p:spPr>
        <p:txBody>
          <a:bodyPr wrap="square">
            <a:spAutoFit/>
          </a:bodyPr>
          <a:lstStyle/>
          <a:p>
            <a:r>
              <a:rPr lang="en-US" sz="600" baseline="30000" dirty="0">
                <a:latin typeface="Arial Narrow" panose="020B0606020202030204" pitchFamily="34" charset="0"/>
              </a:rPr>
              <a:t>[1] </a:t>
            </a:r>
            <a:r>
              <a:rPr lang="en-US" sz="600" dirty="0">
                <a:latin typeface="Arial Narrow" panose="020B0606020202030204" pitchFamily="34" charset="0"/>
              </a:rPr>
              <a:t>Adapted from: Schnell, C. and Schnell, A. (2017). </a:t>
            </a:r>
            <a:r>
              <a:rPr lang="en-US" sz="600" i="1" dirty="0">
                <a:latin typeface="Arial Narrow" panose="020B0606020202030204" pitchFamily="34" charset="0"/>
              </a:rPr>
              <a:t>Tilapia Farm in </a:t>
            </a:r>
            <a:r>
              <a:rPr lang="en-US" sz="600" i="1" dirty="0" err="1">
                <a:latin typeface="Arial Narrow" panose="020B0606020202030204" pitchFamily="34" charset="0"/>
              </a:rPr>
              <a:t>Inhasorro</a:t>
            </a:r>
            <a:r>
              <a:rPr lang="en-US" sz="600" i="1" dirty="0">
                <a:latin typeface="Arial Narrow" panose="020B0606020202030204" pitchFamily="34" charset="0"/>
              </a:rPr>
              <a:t>. </a:t>
            </a:r>
            <a:r>
              <a:rPr lang="en-US" sz="600" dirty="0" err="1">
                <a:latin typeface="Arial Narrow" panose="020B0606020202030204" pitchFamily="34" charset="0"/>
              </a:rPr>
              <a:t>Xibaha</a:t>
            </a:r>
            <a:r>
              <a:rPr lang="en-US" sz="600" dirty="0">
                <a:latin typeface="Arial Narrow" panose="020B0606020202030204" pitchFamily="34" charset="0"/>
              </a:rPr>
              <a:t>. Accessed 24.06.2019 from: http://xibaha.info/tilapia-farm-in-inhasorro/</a:t>
            </a:r>
          </a:p>
          <a:p>
            <a:r>
              <a:rPr lang="en-US" sz="600" baseline="30000" dirty="0">
                <a:latin typeface="Arial Narrow" panose="020B0606020202030204" pitchFamily="34" charset="0"/>
              </a:rPr>
              <a:t>[2] </a:t>
            </a:r>
            <a:r>
              <a:rPr lang="en-US" sz="600" dirty="0">
                <a:latin typeface="Arial Narrow" panose="020B0606020202030204" pitchFamily="34" charset="0"/>
              </a:rPr>
              <a:t>Adapted with permission from: </a:t>
            </a:r>
            <a:r>
              <a:rPr lang="en-US" sz="600" dirty="0" err="1">
                <a:latin typeface="Arial Narrow" panose="020B0606020202030204" pitchFamily="34" charset="0"/>
              </a:rPr>
              <a:t>Elmessery</a:t>
            </a:r>
            <a:r>
              <a:rPr lang="en-US" sz="600" dirty="0">
                <a:latin typeface="Arial Narrow" panose="020B0606020202030204" pitchFamily="34" charset="0"/>
              </a:rPr>
              <a:t>, W.M. and Abdallah, S.E. (2014). Intelligent Dissolved Oxygen Control System for Intensive Carp System. </a:t>
            </a:r>
            <a:r>
              <a:rPr lang="en-US" sz="600" i="1" dirty="0">
                <a:latin typeface="Arial Narrow" panose="020B0606020202030204" pitchFamily="34" charset="0"/>
              </a:rPr>
              <a:t>Journal of Agricultural Engineering and Biotechnology. Vol. 2. Issue 4. Pp. 49-62. DOI: 10.18005/JAEB0204001</a:t>
            </a:r>
          </a:p>
          <a:p>
            <a:r>
              <a:rPr lang="en-US" sz="600" baseline="30000" dirty="0">
                <a:latin typeface="Arial Narrow" panose="020B0606020202030204" pitchFamily="34" charset="0"/>
              </a:rPr>
              <a:t>[3]  </a:t>
            </a:r>
            <a:r>
              <a:rPr lang="en-US" sz="600" dirty="0">
                <a:latin typeface="Arial Narrow" panose="020B0606020202030204" pitchFamily="34" charset="0"/>
              </a:rPr>
              <a:t>Adapted from: </a:t>
            </a:r>
            <a:r>
              <a:rPr lang="en-US" sz="600" dirty="0" err="1">
                <a:latin typeface="Arial Narrow" panose="020B0606020202030204" pitchFamily="34" charset="0"/>
              </a:rPr>
              <a:t>Tahe</a:t>
            </a:r>
            <a:r>
              <a:rPr lang="en-US" sz="600" dirty="0">
                <a:latin typeface="Arial Narrow" panose="020B0606020202030204" pitchFamily="34" charset="0"/>
              </a:rPr>
              <a:t>, S. and Makmur (2016). </a:t>
            </a:r>
            <a:r>
              <a:rPr lang="en-US" sz="600" i="1" dirty="0">
                <a:latin typeface="Arial Narrow" panose="020B0606020202030204" pitchFamily="34" charset="0"/>
              </a:rPr>
              <a:t>The effect of stocking density on productions of Super intensive white shrimp (</a:t>
            </a:r>
            <a:r>
              <a:rPr lang="en-US" sz="600" i="1" dirty="0" err="1">
                <a:latin typeface="Arial Narrow" panose="020B0606020202030204" pitchFamily="34" charset="0"/>
              </a:rPr>
              <a:t>Litopenaeus</a:t>
            </a:r>
            <a:r>
              <a:rPr lang="en-US" sz="600" i="1" dirty="0">
                <a:latin typeface="Arial Narrow" panose="020B0606020202030204" pitchFamily="34" charset="0"/>
              </a:rPr>
              <a:t> </a:t>
            </a:r>
            <a:r>
              <a:rPr lang="en-US" sz="600" i="1" dirty="0" err="1">
                <a:latin typeface="Arial Narrow" panose="020B0606020202030204" pitchFamily="34" charset="0"/>
              </a:rPr>
              <a:t>vannamei</a:t>
            </a:r>
            <a:r>
              <a:rPr lang="en-US" sz="600" i="1" dirty="0">
                <a:latin typeface="Arial Narrow" panose="020B0606020202030204" pitchFamily="34" charset="0"/>
              </a:rPr>
              <a:t>) cultured in fiberglass tanks. </a:t>
            </a:r>
            <a:r>
              <a:rPr lang="en-US" sz="600" dirty="0">
                <a:latin typeface="Arial Narrow" panose="020B0606020202030204" pitchFamily="34" charset="0"/>
              </a:rPr>
              <a:t>Asian-Pacific Aquaculture 2016 – Meeting Abstract. World Aquaculture Society Inc. (US). Accessed 24.06.2019 from: https://www.was.org/meetings/ShowAbstract.aspx?Id=43456</a:t>
            </a:r>
          </a:p>
        </p:txBody>
      </p:sp>
      <p:sp>
        <p:nvSpPr>
          <p:cNvPr id="31" name="TextBox 30">
            <a:extLst>
              <a:ext uri="{FF2B5EF4-FFF2-40B4-BE49-F238E27FC236}">
                <a16:creationId xmlns:a16="http://schemas.microsoft.com/office/drawing/2014/main" id="{F5192AB6-D376-4D92-864F-3DA77FE42E5C}"/>
              </a:ext>
            </a:extLst>
          </p:cNvPr>
          <p:cNvSpPr txBox="1"/>
          <p:nvPr/>
        </p:nvSpPr>
        <p:spPr>
          <a:xfrm>
            <a:off x="3341123" y="1518707"/>
            <a:ext cx="3030837" cy="326243"/>
          </a:xfrm>
          <a:prstGeom prst="rect">
            <a:avLst/>
          </a:prstGeom>
          <a:noFill/>
        </p:spPr>
        <p:txBody>
          <a:bodyPr wrap="square" rtlCol="0">
            <a:spAutoFit/>
          </a:bodyPr>
          <a:lstStyle/>
          <a:p>
            <a:r>
              <a:rPr lang="en-AU" sz="760" b="1" dirty="0">
                <a:latin typeface="Arial Narrow" panose="020B0606020202030204" pitchFamily="34" charset="0"/>
              </a:rPr>
              <a:t>Table 1: Data from a Tilapia farm in </a:t>
            </a:r>
            <a:r>
              <a:rPr lang="en-AU" sz="760" b="1" dirty="0" err="1">
                <a:latin typeface="Arial Narrow" panose="020B0606020202030204" pitchFamily="34" charset="0"/>
              </a:rPr>
              <a:t>Inhasorro</a:t>
            </a:r>
            <a:r>
              <a:rPr lang="en-AU" sz="760" b="1" dirty="0">
                <a:latin typeface="Arial Narrow" panose="020B0606020202030204" pitchFamily="34" charset="0"/>
              </a:rPr>
              <a:t>, Mozambique, with ponds stocked with </a:t>
            </a:r>
            <a:r>
              <a:rPr lang="en-AU" sz="760" b="1" u="sng" dirty="0">
                <a:latin typeface="Arial Narrow" panose="020B0606020202030204" pitchFamily="34" charset="0"/>
              </a:rPr>
              <a:t>3 fish per square metre</a:t>
            </a:r>
            <a:r>
              <a:rPr lang="en-AU" sz="760" b="1" dirty="0">
                <a:latin typeface="Arial Narrow" panose="020B0606020202030204" pitchFamily="34" charset="0"/>
              </a:rPr>
              <a:t> (open system)</a:t>
            </a:r>
            <a:r>
              <a:rPr lang="en-AU" sz="760" b="1" baseline="30000" dirty="0">
                <a:latin typeface="Arial Narrow" panose="020B0606020202030204" pitchFamily="34" charset="0"/>
              </a:rPr>
              <a:t>[1]</a:t>
            </a:r>
            <a:r>
              <a:rPr lang="en-AU" sz="760" b="1" dirty="0">
                <a:latin typeface="Arial Narrow" panose="020B0606020202030204" pitchFamily="34" charset="0"/>
              </a:rPr>
              <a:t>. </a:t>
            </a:r>
          </a:p>
        </p:txBody>
      </p:sp>
      <p:sp>
        <p:nvSpPr>
          <p:cNvPr id="35" name="TextBox 34">
            <a:extLst>
              <a:ext uri="{FF2B5EF4-FFF2-40B4-BE49-F238E27FC236}">
                <a16:creationId xmlns:a16="http://schemas.microsoft.com/office/drawing/2014/main" id="{58BD562F-AF4C-4573-9578-E0CA54720D40}"/>
              </a:ext>
            </a:extLst>
          </p:cNvPr>
          <p:cNvSpPr txBox="1"/>
          <p:nvPr/>
        </p:nvSpPr>
        <p:spPr>
          <a:xfrm>
            <a:off x="3366551" y="3052980"/>
            <a:ext cx="2705307" cy="276999"/>
          </a:xfrm>
          <a:prstGeom prst="rect">
            <a:avLst/>
          </a:prstGeom>
          <a:noFill/>
        </p:spPr>
        <p:txBody>
          <a:bodyPr wrap="square" rtlCol="0">
            <a:spAutoFit/>
          </a:bodyPr>
          <a:lstStyle/>
          <a:p>
            <a:r>
              <a:rPr lang="en-AU" sz="1200" b="1" dirty="0">
                <a:latin typeface="Arial Narrow" panose="020B0606020202030204" pitchFamily="34" charset="0"/>
              </a:rPr>
              <a:t>Activity: Complete the table above</a:t>
            </a:r>
          </a:p>
        </p:txBody>
      </p:sp>
      <p:cxnSp>
        <p:nvCxnSpPr>
          <p:cNvPr id="46" name="Straight Connector 45">
            <a:extLst>
              <a:ext uri="{FF2B5EF4-FFF2-40B4-BE49-F238E27FC236}">
                <a16:creationId xmlns:a16="http://schemas.microsoft.com/office/drawing/2014/main" id="{B1AC5E1C-28F1-4B2A-AF8E-DD4FF6773C68}"/>
              </a:ext>
            </a:extLst>
          </p:cNvPr>
          <p:cNvCxnSpPr/>
          <p:nvPr/>
        </p:nvCxnSpPr>
        <p:spPr>
          <a:xfrm flipH="1">
            <a:off x="522185" y="5253788"/>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A89D168F-7807-4B9E-ABC7-F02E473D6D53}"/>
              </a:ext>
            </a:extLst>
          </p:cNvPr>
          <p:cNvSpPr txBox="1"/>
          <p:nvPr/>
        </p:nvSpPr>
        <p:spPr>
          <a:xfrm>
            <a:off x="452668" y="5233688"/>
            <a:ext cx="3013712" cy="326243"/>
          </a:xfrm>
          <a:prstGeom prst="rect">
            <a:avLst/>
          </a:prstGeom>
          <a:noFill/>
        </p:spPr>
        <p:txBody>
          <a:bodyPr wrap="square" rtlCol="0">
            <a:spAutoFit/>
          </a:bodyPr>
          <a:lstStyle/>
          <a:p>
            <a:r>
              <a:rPr lang="en-AU" sz="760" b="1" dirty="0">
                <a:latin typeface="Arial Narrow" panose="020B0606020202030204" pitchFamily="34" charset="0"/>
              </a:rPr>
              <a:t>Table 3: The effect of stocking density on shrimp (</a:t>
            </a:r>
            <a:r>
              <a:rPr lang="en-AU" sz="760" b="1" i="1" dirty="0" err="1">
                <a:latin typeface="Arial Narrow" panose="020B0606020202030204" pitchFamily="34" charset="0"/>
              </a:rPr>
              <a:t>Litopenaeus</a:t>
            </a:r>
            <a:r>
              <a:rPr lang="en-AU" sz="760" b="1" i="1" dirty="0">
                <a:latin typeface="Arial Narrow" panose="020B0606020202030204" pitchFamily="34" charset="0"/>
              </a:rPr>
              <a:t> </a:t>
            </a:r>
            <a:r>
              <a:rPr lang="en-AU" sz="760" b="1" i="1" dirty="0" err="1">
                <a:latin typeface="Arial Narrow" panose="020B0606020202030204" pitchFamily="34" charset="0"/>
              </a:rPr>
              <a:t>vannamei</a:t>
            </a:r>
            <a:r>
              <a:rPr lang="en-AU" sz="760" b="1" i="1" dirty="0">
                <a:latin typeface="Arial Narrow" panose="020B0606020202030204" pitchFamily="34" charset="0"/>
              </a:rPr>
              <a:t>)</a:t>
            </a:r>
            <a:r>
              <a:rPr lang="en-AU" sz="760" b="1" dirty="0">
                <a:latin typeface="Arial Narrow" panose="020B0606020202030204" pitchFamily="34" charset="0"/>
              </a:rPr>
              <a:t> in 5 tanks (A-E) that were each 5m x 1.5m and filled with 20m</a:t>
            </a:r>
            <a:r>
              <a:rPr lang="en-AU" sz="760" b="1" baseline="30000" dirty="0">
                <a:latin typeface="Arial Narrow" panose="020B0606020202030204" pitchFamily="34" charset="0"/>
              </a:rPr>
              <a:t>3  </a:t>
            </a:r>
            <a:r>
              <a:rPr lang="en-AU" sz="760" b="1" dirty="0">
                <a:latin typeface="Arial Narrow" panose="020B0606020202030204" pitchFamily="34" charset="0"/>
              </a:rPr>
              <a:t>sea water</a:t>
            </a:r>
            <a:r>
              <a:rPr lang="en-AU" sz="760" b="1" baseline="30000" dirty="0">
                <a:latin typeface="Arial Narrow" panose="020B0606020202030204" pitchFamily="34" charset="0"/>
              </a:rPr>
              <a:t>[3]</a:t>
            </a:r>
            <a:r>
              <a:rPr lang="en-AU" sz="760" b="1" dirty="0">
                <a:latin typeface="Arial Narrow" panose="020B0606020202030204" pitchFamily="34" charset="0"/>
              </a:rPr>
              <a:t>. </a:t>
            </a:r>
          </a:p>
        </p:txBody>
      </p:sp>
      <p:pic>
        <p:nvPicPr>
          <p:cNvPr id="51" name="Picture 50">
            <a:extLst>
              <a:ext uri="{FF2B5EF4-FFF2-40B4-BE49-F238E27FC236}">
                <a16:creationId xmlns:a16="http://schemas.microsoft.com/office/drawing/2014/main" id="{1A70BB46-F73A-49CB-B1D5-918A4CBB00CD}"/>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50000"/>
                    </a14:imgEffect>
                  </a14:imgLayer>
                </a14:imgProps>
              </a:ext>
            </a:extLst>
          </a:blip>
          <a:srcRect t="16680" b="21465"/>
          <a:stretch/>
        </p:blipFill>
        <p:spPr>
          <a:xfrm>
            <a:off x="420748" y="5532892"/>
            <a:ext cx="3054482" cy="852599"/>
          </a:xfrm>
          <a:prstGeom prst="rect">
            <a:avLst/>
          </a:prstGeom>
        </p:spPr>
      </p:pic>
      <p:sp>
        <p:nvSpPr>
          <p:cNvPr id="56" name="Rectangle 55">
            <a:extLst>
              <a:ext uri="{FF2B5EF4-FFF2-40B4-BE49-F238E27FC236}">
                <a16:creationId xmlns:a16="http://schemas.microsoft.com/office/drawing/2014/main" id="{54BACD92-7C8E-4699-9CA5-C73C28F1EB7C}"/>
              </a:ext>
            </a:extLst>
          </p:cNvPr>
          <p:cNvSpPr/>
          <p:nvPr/>
        </p:nvSpPr>
        <p:spPr>
          <a:xfrm>
            <a:off x="3428427" y="5886880"/>
            <a:ext cx="2948226" cy="469271"/>
          </a:xfrm>
          <a:prstGeom prst="rect">
            <a:avLst/>
          </a:prstGeom>
          <a:solidFill>
            <a:schemeClr val="bg1">
              <a:lumMod val="85000"/>
            </a:schemeClr>
          </a:solidFill>
          <a:effectLst>
            <a:outerShdw blurRad="50800" dist="38100" dir="2700000" algn="t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58" name="Rectangle 57">
            <a:extLst>
              <a:ext uri="{FF2B5EF4-FFF2-40B4-BE49-F238E27FC236}">
                <a16:creationId xmlns:a16="http://schemas.microsoft.com/office/drawing/2014/main" id="{5B4F18FE-6F01-4743-9A1D-2462781E9D91}"/>
              </a:ext>
            </a:extLst>
          </p:cNvPr>
          <p:cNvSpPr/>
          <p:nvPr/>
        </p:nvSpPr>
        <p:spPr>
          <a:xfrm>
            <a:off x="5958076" y="6123289"/>
            <a:ext cx="355590" cy="165131"/>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200" dirty="0">
                <a:solidFill>
                  <a:schemeClr val="tx1">
                    <a:lumMod val="50000"/>
                    <a:lumOff val="50000"/>
                  </a:schemeClr>
                </a:solidFill>
                <a:latin typeface="Comic Sans MS" panose="030F0702030302020204" pitchFamily="66" charset="0"/>
              </a:rPr>
              <a:t> </a:t>
            </a:r>
          </a:p>
        </p:txBody>
      </p:sp>
      <p:sp>
        <p:nvSpPr>
          <p:cNvPr id="61" name="TextBox 60">
            <a:extLst>
              <a:ext uri="{FF2B5EF4-FFF2-40B4-BE49-F238E27FC236}">
                <a16:creationId xmlns:a16="http://schemas.microsoft.com/office/drawing/2014/main" id="{7E3B21E8-70CA-4320-8E31-1755F6024D97}"/>
              </a:ext>
            </a:extLst>
          </p:cNvPr>
          <p:cNvSpPr txBox="1"/>
          <p:nvPr/>
        </p:nvSpPr>
        <p:spPr>
          <a:xfrm>
            <a:off x="3423336" y="5885723"/>
            <a:ext cx="3021472" cy="449354"/>
          </a:xfrm>
          <a:prstGeom prst="rect">
            <a:avLst/>
          </a:prstGeom>
          <a:noFill/>
        </p:spPr>
        <p:txBody>
          <a:bodyPr wrap="square" rtlCol="0">
            <a:spAutoFit/>
          </a:bodyPr>
          <a:lstStyle/>
          <a:p>
            <a:r>
              <a:rPr lang="en-AU" sz="1160" b="1" dirty="0">
                <a:latin typeface="Arial Narrow" panose="020B0606020202030204" pitchFamily="34" charset="0"/>
              </a:rPr>
              <a:t>Q. Which treatment (A-E) in Table 3 causes the shrimp survival rate (%) to</a:t>
            </a:r>
            <a:r>
              <a:rPr lang="en-AU" sz="1160" b="1" i="1" dirty="0">
                <a:latin typeface="Arial Narrow" panose="020B0606020202030204" pitchFamily="34" charset="0"/>
              </a:rPr>
              <a:t> plummet</a:t>
            </a:r>
            <a:r>
              <a:rPr lang="en-AU" sz="1160" b="1" dirty="0">
                <a:latin typeface="Arial Narrow" panose="020B0606020202030204" pitchFamily="34" charset="0"/>
              </a:rPr>
              <a:t>? Ans.</a:t>
            </a:r>
            <a:endParaRPr lang="en-AU" sz="1160" dirty="0">
              <a:latin typeface="Arial Narrow" panose="020B0606020202030204" pitchFamily="34" charset="0"/>
            </a:endParaRPr>
          </a:p>
        </p:txBody>
      </p:sp>
      <p:sp>
        <p:nvSpPr>
          <p:cNvPr id="62" name="Rectangle 61">
            <a:extLst>
              <a:ext uri="{FF2B5EF4-FFF2-40B4-BE49-F238E27FC236}">
                <a16:creationId xmlns:a16="http://schemas.microsoft.com/office/drawing/2014/main" id="{4359D731-66B4-4133-9836-8C34369123F3}"/>
              </a:ext>
            </a:extLst>
          </p:cNvPr>
          <p:cNvSpPr/>
          <p:nvPr/>
        </p:nvSpPr>
        <p:spPr>
          <a:xfrm>
            <a:off x="3418300" y="7138569"/>
            <a:ext cx="2956669" cy="1137083"/>
          </a:xfrm>
          <a:prstGeom prst="rect">
            <a:avLst/>
          </a:prstGeom>
          <a:solidFill>
            <a:schemeClr val="bg1">
              <a:lumMod val="85000"/>
            </a:schemeClr>
          </a:solidFill>
          <a:effectLst>
            <a:outerShdw blurRad="50800" dist="38100" dir="2700000" algn="t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63" name="TextBox 62">
            <a:extLst>
              <a:ext uri="{FF2B5EF4-FFF2-40B4-BE49-F238E27FC236}">
                <a16:creationId xmlns:a16="http://schemas.microsoft.com/office/drawing/2014/main" id="{EE9131BE-C16C-4EEC-8431-B76C65F62A13}"/>
              </a:ext>
            </a:extLst>
          </p:cNvPr>
          <p:cNvSpPr txBox="1"/>
          <p:nvPr/>
        </p:nvSpPr>
        <p:spPr>
          <a:xfrm>
            <a:off x="3376792" y="7123598"/>
            <a:ext cx="3309478" cy="449354"/>
          </a:xfrm>
          <a:prstGeom prst="rect">
            <a:avLst/>
          </a:prstGeom>
          <a:noFill/>
        </p:spPr>
        <p:txBody>
          <a:bodyPr wrap="square" rtlCol="0">
            <a:spAutoFit/>
          </a:bodyPr>
          <a:lstStyle/>
          <a:p>
            <a:r>
              <a:rPr lang="en-AU" sz="1160" b="1" dirty="0">
                <a:latin typeface="Arial Narrow" panose="020B0606020202030204" pitchFamily="34" charset="0"/>
              </a:rPr>
              <a:t>Q. Why the difference in stocking density between Tilapia in Table 1 and shrimp in Table 3 (B)? Ans.  </a:t>
            </a:r>
          </a:p>
        </p:txBody>
      </p:sp>
      <p:sp>
        <p:nvSpPr>
          <p:cNvPr id="67" name="Rectangle 66">
            <a:extLst>
              <a:ext uri="{FF2B5EF4-FFF2-40B4-BE49-F238E27FC236}">
                <a16:creationId xmlns:a16="http://schemas.microsoft.com/office/drawing/2014/main" id="{F9D2F0A7-A37A-49E2-A7BA-1E168EB060CC}"/>
              </a:ext>
            </a:extLst>
          </p:cNvPr>
          <p:cNvSpPr/>
          <p:nvPr/>
        </p:nvSpPr>
        <p:spPr>
          <a:xfrm>
            <a:off x="3471862" y="7572754"/>
            <a:ext cx="2852148" cy="614549"/>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200" dirty="0">
              <a:solidFill>
                <a:schemeClr val="tx1">
                  <a:lumMod val="50000"/>
                  <a:lumOff val="50000"/>
                </a:schemeClr>
              </a:solidFill>
              <a:latin typeface="Comic Sans MS" panose="030F0702030302020204" pitchFamily="66" charset="0"/>
            </a:endParaRPr>
          </a:p>
        </p:txBody>
      </p:sp>
      <p:sp>
        <p:nvSpPr>
          <p:cNvPr id="68" name="Oval 67">
            <a:extLst>
              <a:ext uri="{FF2B5EF4-FFF2-40B4-BE49-F238E27FC236}">
                <a16:creationId xmlns:a16="http://schemas.microsoft.com/office/drawing/2014/main" id="{5F0200B7-EF3B-4467-AF1B-E944338EE8A9}"/>
              </a:ext>
            </a:extLst>
          </p:cNvPr>
          <p:cNvSpPr/>
          <p:nvPr/>
        </p:nvSpPr>
        <p:spPr>
          <a:xfrm>
            <a:off x="2107618" y="784405"/>
            <a:ext cx="176053" cy="15005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69" name="TextBox 68">
            <a:extLst>
              <a:ext uri="{FF2B5EF4-FFF2-40B4-BE49-F238E27FC236}">
                <a16:creationId xmlns:a16="http://schemas.microsoft.com/office/drawing/2014/main" id="{1EC70141-73D3-4A4C-9A71-1DC64D555C0F}"/>
              </a:ext>
            </a:extLst>
          </p:cNvPr>
          <p:cNvSpPr txBox="1"/>
          <p:nvPr/>
        </p:nvSpPr>
        <p:spPr>
          <a:xfrm>
            <a:off x="2024401" y="766600"/>
            <a:ext cx="388137" cy="184666"/>
          </a:xfrm>
          <a:prstGeom prst="rect">
            <a:avLst/>
          </a:prstGeom>
          <a:noFill/>
        </p:spPr>
        <p:txBody>
          <a:bodyPr wrap="square" rtlCol="0">
            <a:spAutoFit/>
          </a:bodyPr>
          <a:lstStyle/>
          <a:p>
            <a:r>
              <a:rPr lang="en-AU" sz="600" b="1" dirty="0">
                <a:solidFill>
                  <a:schemeClr val="bg1"/>
                </a:solidFill>
                <a:latin typeface="Arial Narrow" panose="020B0606020202030204" pitchFamily="34" charset="0"/>
              </a:rPr>
              <a:t>T158</a:t>
            </a:r>
          </a:p>
        </p:txBody>
      </p:sp>
      <p:sp>
        <p:nvSpPr>
          <p:cNvPr id="13" name="TextBox 12">
            <a:extLst>
              <a:ext uri="{FF2B5EF4-FFF2-40B4-BE49-F238E27FC236}">
                <a16:creationId xmlns:a16="http://schemas.microsoft.com/office/drawing/2014/main" id="{5C4A43EC-E052-4530-B02B-0F863FEB1A53}"/>
              </a:ext>
            </a:extLst>
          </p:cNvPr>
          <p:cNvSpPr txBox="1"/>
          <p:nvPr/>
        </p:nvSpPr>
        <p:spPr>
          <a:xfrm>
            <a:off x="442403" y="981134"/>
            <a:ext cx="2943407" cy="2369880"/>
          </a:xfrm>
          <a:prstGeom prst="rect">
            <a:avLst/>
          </a:prstGeom>
          <a:noFill/>
        </p:spPr>
        <p:txBody>
          <a:bodyPr wrap="square" rtlCol="0">
            <a:spAutoFit/>
          </a:bodyPr>
          <a:lstStyle/>
          <a:p>
            <a:r>
              <a:rPr lang="en-AU" sz="1600" b="1" dirty="0">
                <a:latin typeface="Arial Narrow" panose="020B0606020202030204" pitchFamily="34" charset="0"/>
              </a:rPr>
              <a:t>Maximum Carrying Capacity?</a:t>
            </a:r>
          </a:p>
          <a:p>
            <a:r>
              <a:rPr lang="en-AU" sz="1200" dirty="0">
                <a:latin typeface="Arial Narrow" panose="020B0606020202030204" pitchFamily="34" charset="0"/>
              </a:rPr>
              <a:t>If you have invested a lot of money into an aquaculture business, you may be tempted to overcrowd the pond or tank, to sell more fish down the track. As tempting as that may be, overcrowding a tank can be costly in the long run. Every tank or pond has a limit to how many fish you can put in it. It pays to know the maximum carrying capacity of your aquaculture system. This will begin as a prediction based on the size of the ponds or tanks, the requirements of a species and farming technique.  </a:t>
            </a:r>
          </a:p>
        </p:txBody>
      </p:sp>
      <p:sp>
        <p:nvSpPr>
          <p:cNvPr id="76" name="Rectangle 75">
            <a:extLst>
              <a:ext uri="{FF2B5EF4-FFF2-40B4-BE49-F238E27FC236}">
                <a16:creationId xmlns:a16="http://schemas.microsoft.com/office/drawing/2014/main" id="{8E54DB22-AEE0-4D32-B123-566F93971A29}"/>
              </a:ext>
            </a:extLst>
          </p:cNvPr>
          <p:cNvSpPr/>
          <p:nvPr/>
        </p:nvSpPr>
        <p:spPr>
          <a:xfrm>
            <a:off x="3439352" y="3431780"/>
            <a:ext cx="2914945" cy="47750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77" name="TextBox 76">
            <a:extLst>
              <a:ext uri="{FF2B5EF4-FFF2-40B4-BE49-F238E27FC236}">
                <a16:creationId xmlns:a16="http://schemas.microsoft.com/office/drawing/2014/main" id="{91575C1A-31EE-4C81-9225-50EB542FEEBB}"/>
              </a:ext>
            </a:extLst>
          </p:cNvPr>
          <p:cNvSpPr txBox="1"/>
          <p:nvPr/>
        </p:nvSpPr>
        <p:spPr>
          <a:xfrm>
            <a:off x="3357713" y="3436454"/>
            <a:ext cx="3056775" cy="461665"/>
          </a:xfrm>
          <a:prstGeom prst="rect">
            <a:avLst/>
          </a:prstGeom>
          <a:noFill/>
        </p:spPr>
        <p:txBody>
          <a:bodyPr wrap="square" rtlCol="0">
            <a:spAutoFit/>
          </a:bodyPr>
          <a:lstStyle/>
          <a:p>
            <a:pPr algn="ctr"/>
            <a:r>
              <a:rPr lang="en-AU" sz="1200" b="1" dirty="0">
                <a:solidFill>
                  <a:schemeClr val="bg1"/>
                </a:solidFill>
                <a:latin typeface="Arial Narrow" panose="020B0606020202030204" pitchFamily="34" charset="0"/>
              </a:rPr>
              <a:t>The larger the aeration capacity of the tank or pond,  the greater its (carrying) capacity </a:t>
            </a:r>
          </a:p>
        </p:txBody>
      </p:sp>
      <p:pic>
        <p:nvPicPr>
          <p:cNvPr id="78" name="Picture 77">
            <a:extLst>
              <a:ext uri="{FF2B5EF4-FFF2-40B4-BE49-F238E27FC236}">
                <a16:creationId xmlns:a16="http://schemas.microsoft.com/office/drawing/2014/main" id="{FB0A2975-6F42-4846-AB1D-57FF35AB244B}"/>
              </a:ext>
            </a:extLst>
          </p:cNvPr>
          <p:cNvPicPr>
            <a:picLocks noChangeAspect="1"/>
          </p:cNvPicPr>
          <p:nvPr/>
        </p:nvPicPr>
        <p:blipFill rotWithShape="1">
          <a:blip r:embed="rId7">
            <a:extLst>
              <a:ext uri="{BEBA8EAE-BF5A-486C-A8C5-ECC9F3942E4B}">
                <a14:imgProps xmlns:a14="http://schemas.microsoft.com/office/drawing/2010/main">
                  <a14:imgLayer r:embed="rId4">
                    <a14:imgEffect>
                      <a14:sharpenSoften amount="50000"/>
                    </a14:imgEffect>
                  </a14:imgLayer>
                </a14:imgProps>
              </a:ext>
            </a:extLst>
          </a:blip>
          <a:srcRect l="16801" t="5239" r="23191" b="78129"/>
          <a:stretch/>
        </p:blipFill>
        <p:spPr>
          <a:xfrm>
            <a:off x="949107" y="4020874"/>
            <a:ext cx="2382435" cy="205862"/>
          </a:xfrm>
          <a:prstGeom prst="rect">
            <a:avLst/>
          </a:prstGeom>
          <a:effectLst/>
        </p:spPr>
      </p:pic>
      <p:sp>
        <p:nvSpPr>
          <p:cNvPr id="28" name="TextBox 27">
            <a:extLst>
              <a:ext uri="{FF2B5EF4-FFF2-40B4-BE49-F238E27FC236}">
                <a16:creationId xmlns:a16="http://schemas.microsoft.com/office/drawing/2014/main" id="{54B6586A-E274-4180-976F-1C4A811AB4C1}"/>
              </a:ext>
            </a:extLst>
          </p:cNvPr>
          <p:cNvSpPr txBox="1"/>
          <p:nvPr/>
        </p:nvSpPr>
        <p:spPr>
          <a:xfrm>
            <a:off x="417538" y="3935148"/>
            <a:ext cx="519379" cy="307777"/>
          </a:xfrm>
          <a:prstGeom prst="rect">
            <a:avLst/>
          </a:prstGeom>
          <a:noFill/>
        </p:spPr>
        <p:txBody>
          <a:bodyPr wrap="square" rtlCol="0">
            <a:spAutoFit/>
          </a:bodyPr>
          <a:lstStyle/>
          <a:p>
            <a:pPr algn="ctr"/>
            <a:r>
              <a:rPr lang="en-AU" sz="700" b="1" dirty="0">
                <a:latin typeface="Arial Narrow" panose="020B0606020202030204" pitchFamily="34" charset="0"/>
              </a:rPr>
              <a:t>Kg per m</a:t>
            </a:r>
            <a:r>
              <a:rPr lang="en-AU" sz="700" b="1" baseline="30000" dirty="0">
                <a:latin typeface="Arial Narrow" panose="020B0606020202030204" pitchFamily="34" charset="0"/>
              </a:rPr>
              <a:t>3</a:t>
            </a:r>
            <a:r>
              <a:rPr lang="en-AU" sz="700" b="1" dirty="0">
                <a:latin typeface="Arial Narrow" panose="020B0606020202030204" pitchFamily="34" charset="0"/>
              </a:rPr>
              <a:t> water</a:t>
            </a:r>
          </a:p>
        </p:txBody>
      </p:sp>
      <p:sp>
        <p:nvSpPr>
          <p:cNvPr id="81" name="TextBox 80">
            <a:extLst>
              <a:ext uri="{FF2B5EF4-FFF2-40B4-BE49-F238E27FC236}">
                <a16:creationId xmlns:a16="http://schemas.microsoft.com/office/drawing/2014/main" id="{B7DD3A52-B779-4501-B065-B56005A28C8F}"/>
              </a:ext>
            </a:extLst>
          </p:cNvPr>
          <p:cNvSpPr txBox="1"/>
          <p:nvPr/>
        </p:nvSpPr>
        <p:spPr>
          <a:xfrm>
            <a:off x="807069" y="3858142"/>
            <a:ext cx="2747497" cy="200055"/>
          </a:xfrm>
          <a:prstGeom prst="rect">
            <a:avLst/>
          </a:prstGeom>
          <a:noFill/>
        </p:spPr>
        <p:txBody>
          <a:bodyPr wrap="square" rtlCol="0">
            <a:spAutoFit/>
          </a:bodyPr>
          <a:lstStyle/>
          <a:p>
            <a:pPr algn="ctr"/>
            <a:r>
              <a:rPr lang="en-AU" sz="700" b="1" dirty="0">
                <a:latin typeface="Arial Narrow" panose="020B0606020202030204" pitchFamily="34" charset="0"/>
              </a:rPr>
              <a:t>Aeration in hours for water temperatures 17-22°C</a:t>
            </a:r>
          </a:p>
        </p:txBody>
      </p:sp>
      <p:sp>
        <p:nvSpPr>
          <p:cNvPr id="82" name="Rectangle 81">
            <a:extLst>
              <a:ext uri="{FF2B5EF4-FFF2-40B4-BE49-F238E27FC236}">
                <a16:creationId xmlns:a16="http://schemas.microsoft.com/office/drawing/2014/main" id="{29BF05B6-0302-49A4-9AA0-9CFEA4318F8B}"/>
              </a:ext>
            </a:extLst>
          </p:cNvPr>
          <p:cNvSpPr/>
          <p:nvPr/>
        </p:nvSpPr>
        <p:spPr>
          <a:xfrm>
            <a:off x="3419983" y="5329652"/>
            <a:ext cx="2948227" cy="47750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83" name="TextBox 82">
            <a:extLst>
              <a:ext uri="{FF2B5EF4-FFF2-40B4-BE49-F238E27FC236}">
                <a16:creationId xmlns:a16="http://schemas.microsoft.com/office/drawing/2014/main" id="{481C8B4E-8225-4ADD-8431-6B2589D82970}"/>
              </a:ext>
            </a:extLst>
          </p:cNvPr>
          <p:cNvSpPr txBox="1"/>
          <p:nvPr/>
        </p:nvSpPr>
        <p:spPr>
          <a:xfrm>
            <a:off x="3383860" y="5312161"/>
            <a:ext cx="3021472" cy="461665"/>
          </a:xfrm>
          <a:prstGeom prst="rect">
            <a:avLst/>
          </a:prstGeom>
          <a:noFill/>
        </p:spPr>
        <p:txBody>
          <a:bodyPr wrap="square" rtlCol="0">
            <a:spAutoFit/>
          </a:bodyPr>
          <a:lstStyle/>
          <a:p>
            <a:pPr algn="ctr"/>
            <a:r>
              <a:rPr lang="en-AU" sz="1200" b="1" dirty="0">
                <a:solidFill>
                  <a:schemeClr val="bg1"/>
                </a:solidFill>
                <a:latin typeface="Arial Narrow" panose="020B0606020202030204" pitchFamily="34" charset="0"/>
              </a:rPr>
              <a:t>Growth rates and survival rates can, for some species, decline as stocking density increases </a:t>
            </a:r>
            <a:endParaRPr lang="en-AU" sz="1200" dirty="0">
              <a:solidFill>
                <a:schemeClr val="bg1"/>
              </a:solidFill>
              <a:latin typeface="Arial Narrow" panose="020B0606020202030204" pitchFamily="34" charset="0"/>
            </a:endParaRPr>
          </a:p>
        </p:txBody>
      </p:sp>
      <p:sp>
        <p:nvSpPr>
          <p:cNvPr id="2" name="TextBox 1">
            <a:extLst>
              <a:ext uri="{FF2B5EF4-FFF2-40B4-BE49-F238E27FC236}">
                <a16:creationId xmlns:a16="http://schemas.microsoft.com/office/drawing/2014/main" id="{9815C0EC-8E80-4208-9B6A-142BAE3FDA45}"/>
              </a:ext>
            </a:extLst>
          </p:cNvPr>
          <p:cNvSpPr txBox="1"/>
          <p:nvPr/>
        </p:nvSpPr>
        <p:spPr>
          <a:xfrm>
            <a:off x="5963927" y="6060037"/>
            <a:ext cx="141791" cy="276999"/>
          </a:xfrm>
          <a:prstGeom prst="rect">
            <a:avLst/>
          </a:prstGeom>
          <a:noFill/>
        </p:spPr>
        <p:txBody>
          <a:bodyPr wrap="square" rtlCol="0">
            <a:spAutoFit/>
          </a:bodyPr>
          <a:lstStyle/>
          <a:p>
            <a:r>
              <a:rPr lang="en-AU" sz="1200" dirty="0">
                <a:solidFill>
                  <a:schemeClr val="tx1">
                    <a:lumMod val="50000"/>
                    <a:lumOff val="50000"/>
                  </a:schemeClr>
                </a:solidFill>
                <a:latin typeface="Comic Sans MS" panose="030F0702030302020204" pitchFamily="66" charset="0"/>
              </a:rPr>
              <a:t>E</a:t>
            </a:r>
          </a:p>
        </p:txBody>
      </p:sp>
      <p:sp>
        <p:nvSpPr>
          <p:cNvPr id="4" name="Rectangle 3">
            <a:extLst>
              <a:ext uri="{FF2B5EF4-FFF2-40B4-BE49-F238E27FC236}">
                <a16:creationId xmlns:a16="http://schemas.microsoft.com/office/drawing/2014/main" id="{8A4211A3-E2AD-4181-BACE-2DF686CDDD7D}"/>
              </a:ext>
            </a:extLst>
          </p:cNvPr>
          <p:cNvSpPr/>
          <p:nvPr/>
        </p:nvSpPr>
        <p:spPr>
          <a:xfrm>
            <a:off x="414128" y="6378040"/>
            <a:ext cx="2994349" cy="698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52" name="Straight Connector 51">
            <a:extLst>
              <a:ext uri="{FF2B5EF4-FFF2-40B4-BE49-F238E27FC236}">
                <a16:creationId xmlns:a16="http://schemas.microsoft.com/office/drawing/2014/main" id="{ECF9AE46-20BC-4BD3-AC0E-99B22A52B0C7}"/>
              </a:ext>
            </a:extLst>
          </p:cNvPr>
          <p:cNvCxnSpPr/>
          <p:nvPr/>
        </p:nvCxnSpPr>
        <p:spPr>
          <a:xfrm flipH="1">
            <a:off x="513168" y="6409561"/>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3" name="Rectangle 52">
            <a:extLst>
              <a:ext uri="{FF2B5EF4-FFF2-40B4-BE49-F238E27FC236}">
                <a16:creationId xmlns:a16="http://schemas.microsoft.com/office/drawing/2014/main" id="{5FDD2C07-7D56-419A-8215-DC27186A576A}"/>
              </a:ext>
            </a:extLst>
          </p:cNvPr>
          <p:cNvSpPr/>
          <p:nvPr/>
        </p:nvSpPr>
        <p:spPr>
          <a:xfrm>
            <a:off x="3423489" y="6482331"/>
            <a:ext cx="2948227" cy="58470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54" name="TextBox 53">
            <a:extLst>
              <a:ext uri="{FF2B5EF4-FFF2-40B4-BE49-F238E27FC236}">
                <a16:creationId xmlns:a16="http://schemas.microsoft.com/office/drawing/2014/main" id="{E2A249D5-C22E-426D-A176-7E635F3C47F5}"/>
              </a:ext>
            </a:extLst>
          </p:cNvPr>
          <p:cNvSpPr txBox="1"/>
          <p:nvPr/>
        </p:nvSpPr>
        <p:spPr>
          <a:xfrm>
            <a:off x="3468383" y="6531581"/>
            <a:ext cx="2885914" cy="461665"/>
          </a:xfrm>
          <a:prstGeom prst="rect">
            <a:avLst/>
          </a:prstGeom>
          <a:noFill/>
        </p:spPr>
        <p:txBody>
          <a:bodyPr wrap="square" rtlCol="0">
            <a:spAutoFit/>
          </a:bodyPr>
          <a:lstStyle/>
          <a:p>
            <a:pPr algn="ctr"/>
            <a:r>
              <a:rPr lang="en-AU" sz="1200" b="1" dirty="0">
                <a:solidFill>
                  <a:schemeClr val="bg1"/>
                </a:solidFill>
                <a:latin typeface="Arial Narrow" panose="020B0606020202030204" pitchFamily="34" charset="0"/>
              </a:rPr>
              <a:t>The perfect stocking density amount largely depends on the requirements of the species</a:t>
            </a:r>
          </a:p>
        </p:txBody>
      </p:sp>
      <p:sp>
        <p:nvSpPr>
          <p:cNvPr id="55" name="TextBox 54">
            <a:extLst>
              <a:ext uri="{FF2B5EF4-FFF2-40B4-BE49-F238E27FC236}">
                <a16:creationId xmlns:a16="http://schemas.microsoft.com/office/drawing/2014/main" id="{5FF965F5-DA11-4F59-9CA9-6D2C9BE47FBE}"/>
              </a:ext>
            </a:extLst>
          </p:cNvPr>
          <p:cNvSpPr txBox="1"/>
          <p:nvPr/>
        </p:nvSpPr>
        <p:spPr>
          <a:xfrm>
            <a:off x="3444910" y="7541749"/>
            <a:ext cx="2893860" cy="646331"/>
          </a:xfrm>
          <a:prstGeom prst="rect">
            <a:avLst/>
          </a:prstGeom>
          <a:noFill/>
        </p:spPr>
        <p:txBody>
          <a:bodyPr wrap="square" rtlCol="0">
            <a:spAutoFit/>
          </a:bodyPr>
          <a:lstStyle/>
          <a:p>
            <a:r>
              <a:rPr lang="en-AU" sz="1200" dirty="0">
                <a:solidFill>
                  <a:schemeClr val="tx1">
                    <a:lumMod val="50000"/>
                    <a:lumOff val="50000"/>
                  </a:schemeClr>
                </a:solidFill>
                <a:latin typeface="Comic Sans MS" panose="030F0702030302020204" pitchFamily="66" charset="0"/>
              </a:rPr>
              <a:t>Because they are different species with different requirements. </a:t>
            </a:r>
            <a:endParaRPr lang="en-AU" sz="300" dirty="0">
              <a:solidFill>
                <a:schemeClr val="tx1">
                  <a:lumMod val="50000"/>
                  <a:lumOff val="50000"/>
                </a:schemeClr>
              </a:solidFill>
              <a:latin typeface="Comic Sans MS" panose="030F0702030302020204" pitchFamily="66" charset="0"/>
            </a:endParaRPr>
          </a:p>
          <a:p>
            <a:r>
              <a:rPr lang="en-AU" sz="1200" dirty="0">
                <a:solidFill>
                  <a:schemeClr val="tx1">
                    <a:lumMod val="50000"/>
                    <a:lumOff val="50000"/>
                  </a:schemeClr>
                </a:solidFill>
                <a:latin typeface="Comic Sans MS" panose="030F0702030302020204" pitchFamily="66" charset="0"/>
              </a:rPr>
              <a:t>Different farming technique.</a:t>
            </a:r>
          </a:p>
        </p:txBody>
      </p:sp>
      <p:sp>
        <p:nvSpPr>
          <p:cNvPr id="65" name="Rectangle 64">
            <a:extLst>
              <a:ext uri="{FF2B5EF4-FFF2-40B4-BE49-F238E27FC236}">
                <a16:creationId xmlns:a16="http://schemas.microsoft.com/office/drawing/2014/main" id="{1C9DB32A-2A75-4109-9758-4A9F7FE67207}"/>
              </a:ext>
            </a:extLst>
          </p:cNvPr>
          <p:cNvSpPr/>
          <p:nvPr/>
        </p:nvSpPr>
        <p:spPr>
          <a:xfrm>
            <a:off x="512409" y="6491224"/>
            <a:ext cx="2842225" cy="1784428"/>
          </a:xfrm>
          <a:prstGeom prst="rect">
            <a:avLst/>
          </a:prstGeom>
          <a:solidFill>
            <a:schemeClr val="bg1">
              <a:lumMod val="85000"/>
            </a:schemeClr>
          </a:solidFill>
          <a:effectLst>
            <a:outerShdw blurRad="50800" dist="38100" dir="2700000" algn="t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66" name="TextBox 65">
            <a:extLst>
              <a:ext uri="{FF2B5EF4-FFF2-40B4-BE49-F238E27FC236}">
                <a16:creationId xmlns:a16="http://schemas.microsoft.com/office/drawing/2014/main" id="{8C7DD866-48E3-43BC-897F-FC321AD6F238}"/>
              </a:ext>
            </a:extLst>
          </p:cNvPr>
          <p:cNvSpPr txBox="1"/>
          <p:nvPr/>
        </p:nvSpPr>
        <p:spPr>
          <a:xfrm>
            <a:off x="522185" y="6508093"/>
            <a:ext cx="2813100" cy="806375"/>
          </a:xfrm>
          <a:prstGeom prst="rect">
            <a:avLst/>
          </a:prstGeom>
          <a:noFill/>
        </p:spPr>
        <p:txBody>
          <a:bodyPr wrap="square" rtlCol="0">
            <a:spAutoFit/>
          </a:bodyPr>
          <a:lstStyle/>
          <a:p>
            <a:r>
              <a:rPr lang="en-AU" sz="1160" b="1" dirty="0">
                <a:latin typeface="Arial Narrow" panose="020B0606020202030204" pitchFamily="34" charset="0"/>
              </a:rPr>
              <a:t>Q. At what stocking density would</a:t>
            </a:r>
            <a:r>
              <a:rPr lang="en-AU" sz="1160" b="1" i="1" dirty="0">
                <a:latin typeface="Arial Narrow" panose="020B0606020202030204" pitchFamily="34" charset="0"/>
              </a:rPr>
              <a:t> you </a:t>
            </a:r>
            <a:r>
              <a:rPr lang="en-AU" sz="1160" b="1" dirty="0">
                <a:latin typeface="Arial Narrow" panose="020B0606020202030204" pitchFamily="34" charset="0"/>
              </a:rPr>
              <a:t>choose to farm </a:t>
            </a:r>
            <a:r>
              <a:rPr lang="en-AU" sz="1160" b="1" i="1" dirty="0">
                <a:latin typeface="Arial Narrow" panose="020B0606020202030204" pitchFamily="34" charset="0"/>
              </a:rPr>
              <a:t>L. </a:t>
            </a:r>
            <a:r>
              <a:rPr lang="en-AU" sz="1160" b="1" i="1" dirty="0" err="1">
                <a:latin typeface="Arial Narrow" panose="020B0606020202030204" pitchFamily="34" charset="0"/>
              </a:rPr>
              <a:t>vannamei</a:t>
            </a:r>
            <a:r>
              <a:rPr lang="en-AU" sz="1160" b="1" i="1" dirty="0">
                <a:latin typeface="Arial Narrow" panose="020B0606020202030204" pitchFamily="34" charset="0"/>
              </a:rPr>
              <a:t>, </a:t>
            </a:r>
            <a:r>
              <a:rPr lang="en-AU" sz="1160" b="1" dirty="0">
                <a:latin typeface="Arial Narrow" panose="020B0606020202030204" pitchFamily="34" charset="0"/>
              </a:rPr>
              <a:t>based on the data in Table 3? Justify your decision. Ans.</a:t>
            </a:r>
          </a:p>
          <a:p>
            <a:r>
              <a:rPr lang="en-AU" sz="1160" b="1" dirty="0">
                <a:latin typeface="Arial Narrow" panose="020B0606020202030204" pitchFamily="34" charset="0"/>
              </a:rPr>
              <a:t>(</a:t>
            </a:r>
            <a:r>
              <a:rPr lang="en-AU" sz="1160" b="1" i="1" dirty="0">
                <a:latin typeface="Arial Narrow" panose="020B0606020202030204" pitchFamily="34" charset="0"/>
              </a:rPr>
              <a:t>hint: </a:t>
            </a:r>
            <a:r>
              <a:rPr lang="en-AU" sz="1160" b="1" dirty="0">
                <a:latin typeface="Arial Narrow" panose="020B0606020202030204" pitchFamily="34" charset="0"/>
              </a:rPr>
              <a:t>compare the feed conversion ratios!)</a:t>
            </a:r>
          </a:p>
        </p:txBody>
      </p:sp>
      <p:sp>
        <p:nvSpPr>
          <p:cNvPr id="70" name="Rectangle 69">
            <a:extLst>
              <a:ext uri="{FF2B5EF4-FFF2-40B4-BE49-F238E27FC236}">
                <a16:creationId xmlns:a16="http://schemas.microsoft.com/office/drawing/2014/main" id="{5248BB23-AE0D-49CE-A7D3-E8FD061DE0F7}"/>
              </a:ext>
            </a:extLst>
          </p:cNvPr>
          <p:cNvSpPr/>
          <p:nvPr/>
        </p:nvSpPr>
        <p:spPr>
          <a:xfrm>
            <a:off x="573341" y="7300515"/>
            <a:ext cx="2711115" cy="893985"/>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200" dirty="0">
              <a:solidFill>
                <a:schemeClr val="tx1">
                  <a:lumMod val="50000"/>
                  <a:lumOff val="50000"/>
                </a:schemeClr>
              </a:solidFill>
              <a:latin typeface="Comic Sans MS" panose="030F0702030302020204" pitchFamily="66" charset="0"/>
            </a:endParaRPr>
          </a:p>
        </p:txBody>
      </p:sp>
      <p:sp>
        <p:nvSpPr>
          <p:cNvPr id="71" name="Rectangle 70">
            <a:extLst>
              <a:ext uri="{FF2B5EF4-FFF2-40B4-BE49-F238E27FC236}">
                <a16:creationId xmlns:a16="http://schemas.microsoft.com/office/drawing/2014/main" id="{3D6DDD68-8B93-410B-9CEC-220DE55EE8A0}"/>
              </a:ext>
            </a:extLst>
          </p:cNvPr>
          <p:cNvSpPr/>
          <p:nvPr/>
        </p:nvSpPr>
        <p:spPr>
          <a:xfrm>
            <a:off x="531319" y="7291611"/>
            <a:ext cx="2845473" cy="830997"/>
          </a:xfrm>
          <a:prstGeom prst="rect">
            <a:avLst/>
          </a:prstGeom>
        </p:spPr>
        <p:txBody>
          <a:bodyPr wrap="square">
            <a:spAutoFit/>
          </a:bodyPr>
          <a:lstStyle/>
          <a:p>
            <a:r>
              <a:rPr lang="en-AU" sz="1200" dirty="0">
                <a:solidFill>
                  <a:schemeClr val="tx1">
                    <a:lumMod val="50000"/>
                    <a:lumOff val="50000"/>
                  </a:schemeClr>
                </a:solidFill>
                <a:latin typeface="Comic Sans MS" panose="030F0702030302020204" pitchFamily="66" charset="0"/>
              </a:rPr>
              <a:t>answers may vary</a:t>
            </a:r>
          </a:p>
          <a:p>
            <a:endParaRPr lang="en-AU" sz="1200" dirty="0">
              <a:solidFill>
                <a:schemeClr val="tx1">
                  <a:lumMod val="50000"/>
                  <a:lumOff val="50000"/>
                </a:schemeClr>
              </a:solidFill>
              <a:latin typeface="Comic Sans MS" panose="030F0702030302020204" pitchFamily="66" charset="0"/>
            </a:endParaRPr>
          </a:p>
          <a:p>
            <a:r>
              <a:rPr lang="en-AU" sz="1200" i="1" dirty="0">
                <a:solidFill>
                  <a:schemeClr val="tx1">
                    <a:lumMod val="50000"/>
                    <a:lumOff val="50000"/>
                  </a:schemeClr>
                </a:solidFill>
                <a:latin typeface="Comic Sans MS" panose="030F0702030302020204" pitchFamily="66" charset="0"/>
              </a:rPr>
              <a:t>Note: </a:t>
            </a:r>
            <a:r>
              <a:rPr lang="en-AU" sz="1200" dirty="0">
                <a:solidFill>
                  <a:schemeClr val="tx1">
                    <a:lumMod val="50000"/>
                    <a:lumOff val="50000"/>
                  </a:schemeClr>
                </a:solidFill>
                <a:latin typeface="Comic Sans MS" panose="030F0702030302020204" pitchFamily="66" charset="0"/>
              </a:rPr>
              <a:t>feed conversion ratio is smallest for Treatment B.</a:t>
            </a:r>
          </a:p>
        </p:txBody>
      </p:sp>
    </p:spTree>
    <p:extLst>
      <p:ext uri="{BB962C8B-B14F-4D97-AF65-F5344CB8AC3E}">
        <p14:creationId xmlns:p14="http://schemas.microsoft.com/office/powerpoint/2010/main" val="321285356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 name="Straight Connector 14"/>
          <p:cNvCxnSpPr/>
          <p:nvPr/>
        </p:nvCxnSpPr>
        <p:spPr>
          <a:xfrm flipH="1">
            <a:off x="508863" y="969600"/>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extBox 17"/>
          <p:cNvSpPr txBox="1"/>
          <p:nvPr/>
        </p:nvSpPr>
        <p:spPr>
          <a:xfrm>
            <a:off x="5486430" y="14613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
        <p:nvSpPr>
          <p:cNvPr id="3" name="TextBox 2"/>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12" name="TextBox 36"/>
          <p:cNvSpPr txBox="1"/>
          <p:nvPr/>
        </p:nvSpPr>
        <p:spPr>
          <a:xfrm>
            <a:off x="5876474" y="8805118"/>
            <a:ext cx="52124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100" dirty="0">
                <a:latin typeface="Arial Narrow" pitchFamily="34" charset="0"/>
              </a:rPr>
              <a:t>159</a:t>
            </a:r>
            <a:endParaRPr lang="en-AU" sz="1100" dirty="0">
              <a:latin typeface="Arial Narrow" pitchFamily="34" charset="0"/>
            </a:endParaRPr>
          </a:p>
        </p:txBody>
      </p:sp>
      <p:sp>
        <p:nvSpPr>
          <p:cNvPr id="57" name="TextBox 36"/>
          <p:cNvSpPr txBox="1"/>
          <p:nvPr/>
        </p:nvSpPr>
        <p:spPr>
          <a:xfrm>
            <a:off x="463269" y="8810616"/>
            <a:ext cx="219901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2019 	                                               </a:t>
            </a:r>
            <a:endParaRPr lang="en-AU" sz="1100" b="1" dirty="0">
              <a:latin typeface="Arial Narrow" pitchFamily="34" charset="0"/>
            </a:endParaRPr>
          </a:p>
        </p:txBody>
      </p:sp>
      <p:cxnSp>
        <p:nvCxnSpPr>
          <p:cNvPr id="19" name="Straight Connector 18"/>
          <p:cNvCxnSpPr/>
          <p:nvPr/>
        </p:nvCxnSpPr>
        <p:spPr>
          <a:xfrm flipH="1">
            <a:off x="482612" y="8817257"/>
            <a:ext cx="5907340" cy="422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9" name="TextBox 58">
            <a:extLst>
              <a:ext uri="{FF2B5EF4-FFF2-40B4-BE49-F238E27FC236}">
                <a16:creationId xmlns:a16="http://schemas.microsoft.com/office/drawing/2014/main" id="{B47AF8B6-8FB8-4F6E-8771-2ABC2CA0462D}"/>
              </a:ext>
            </a:extLst>
          </p:cNvPr>
          <p:cNvSpPr txBox="1"/>
          <p:nvPr/>
        </p:nvSpPr>
        <p:spPr>
          <a:xfrm>
            <a:off x="1374209" y="82118"/>
            <a:ext cx="4112222" cy="553998"/>
          </a:xfrm>
          <a:prstGeom prst="rect">
            <a:avLst/>
          </a:prstGeom>
          <a:noFill/>
        </p:spPr>
        <p:txBody>
          <a:bodyPr wrap="square" rtlCol="0">
            <a:spAutoFit/>
          </a:bodyPr>
          <a:lstStyle/>
          <a:p>
            <a:r>
              <a:rPr lang="en-US" b="1" dirty="0">
                <a:latin typeface="Arial Narrow" pitchFamily="34" charset="0"/>
              </a:rPr>
              <a:t>Dynamic Systems –</a:t>
            </a:r>
            <a:r>
              <a:rPr lang="en-US" sz="1200" b="1" dirty="0">
                <a:latin typeface="Arial Narrow" panose="020B0606020202030204" pitchFamily="34" charset="0"/>
              </a:rPr>
              <a:t> </a:t>
            </a:r>
            <a:r>
              <a:rPr lang="en-US" sz="1200" dirty="0">
                <a:latin typeface="Arial Narrow" panose="020B0606020202030204" pitchFamily="34" charset="0"/>
              </a:rPr>
              <a:t>Contrast different aquaculture systems (e.g. open, closed or recirculating, intensive and extensive)</a:t>
            </a:r>
            <a:endParaRPr lang="en-US" sz="1200" i="1" dirty="0">
              <a:latin typeface="Arial Narrow" pitchFamily="34" charset="0"/>
            </a:endParaRPr>
          </a:p>
        </p:txBody>
      </p:sp>
      <p:sp>
        <p:nvSpPr>
          <p:cNvPr id="60" name="TextBox 36">
            <a:extLst>
              <a:ext uri="{FF2B5EF4-FFF2-40B4-BE49-F238E27FC236}">
                <a16:creationId xmlns:a16="http://schemas.microsoft.com/office/drawing/2014/main" id="{6DC2C05C-35D8-49B4-804A-8B8A559A864A}"/>
              </a:ext>
            </a:extLst>
          </p:cNvPr>
          <p:cNvSpPr txBox="1"/>
          <p:nvPr/>
        </p:nvSpPr>
        <p:spPr>
          <a:xfrm>
            <a:off x="2286712" y="8805118"/>
            <a:ext cx="3734575"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Unit 4. Topic 2. Subject Matter: Aquaculture</a:t>
            </a:r>
            <a:endParaRPr lang="en-AU" sz="1100" b="1" dirty="0">
              <a:latin typeface="Arial Narrow" pitchFamily="34" charset="0"/>
            </a:endParaRPr>
          </a:p>
        </p:txBody>
      </p:sp>
      <p:sp>
        <p:nvSpPr>
          <p:cNvPr id="17" name="TextBox 16">
            <a:extLst>
              <a:ext uri="{FF2B5EF4-FFF2-40B4-BE49-F238E27FC236}">
                <a16:creationId xmlns:a16="http://schemas.microsoft.com/office/drawing/2014/main" id="{EF79B1A8-AC97-4449-84BA-7300F5F2C191}"/>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cxnSp>
        <p:nvCxnSpPr>
          <p:cNvPr id="5" name="Straight Connector 4">
            <a:extLst>
              <a:ext uri="{FF2B5EF4-FFF2-40B4-BE49-F238E27FC236}">
                <a16:creationId xmlns:a16="http://schemas.microsoft.com/office/drawing/2014/main" id="{688EC8E8-A861-4ED6-9B07-870AFFA88219}"/>
              </a:ext>
            </a:extLst>
          </p:cNvPr>
          <p:cNvCxnSpPr>
            <a:cxnSpLocks/>
          </p:cNvCxnSpPr>
          <p:nvPr/>
        </p:nvCxnSpPr>
        <p:spPr>
          <a:xfrm>
            <a:off x="778143" y="1974348"/>
            <a:ext cx="2762719"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7" name="Table 6">
            <a:extLst>
              <a:ext uri="{FF2B5EF4-FFF2-40B4-BE49-F238E27FC236}">
                <a16:creationId xmlns:a16="http://schemas.microsoft.com/office/drawing/2014/main" id="{D59275EF-902A-46FF-A4DF-5FD537FE576F}"/>
              </a:ext>
            </a:extLst>
          </p:cNvPr>
          <p:cNvGraphicFramePr>
            <a:graphicFrameLocks noGrp="1"/>
          </p:cNvGraphicFramePr>
          <p:nvPr>
            <p:extLst>
              <p:ext uri="{D42A27DB-BD31-4B8C-83A1-F6EECF244321}">
                <p14:modId xmlns:p14="http://schemas.microsoft.com/office/powerpoint/2010/main" val="2660317843"/>
              </p:ext>
            </p:extLst>
          </p:nvPr>
        </p:nvGraphicFramePr>
        <p:xfrm>
          <a:off x="783216" y="1834087"/>
          <a:ext cx="2762720" cy="152400"/>
        </p:xfrm>
        <a:graphic>
          <a:graphicData uri="http://schemas.openxmlformats.org/drawingml/2006/table">
            <a:tbl>
              <a:tblPr firstRow="1" bandRow="1">
                <a:tableStyleId>{5940675A-B579-460E-94D1-54222C63F5DA}</a:tableStyleId>
              </a:tblPr>
              <a:tblGrid>
                <a:gridCol w="690680">
                  <a:extLst>
                    <a:ext uri="{9D8B030D-6E8A-4147-A177-3AD203B41FA5}">
                      <a16:colId xmlns:a16="http://schemas.microsoft.com/office/drawing/2014/main" val="3322695294"/>
                    </a:ext>
                  </a:extLst>
                </a:gridCol>
                <a:gridCol w="690680">
                  <a:extLst>
                    <a:ext uri="{9D8B030D-6E8A-4147-A177-3AD203B41FA5}">
                      <a16:colId xmlns:a16="http://schemas.microsoft.com/office/drawing/2014/main" val="833580311"/>
                    </a:ext>
                  </a:extLst>
                </a:gridCol>
                <a:gridCol w="690680">
                  <a:extLst>
                    <a:ext uri="{9D8B030D-6E8A-4147-A177-3AD203B41FA5}">
                      <a16:colId xmlns:a16="http://schemas.microsoft.com/office/drawing/2014/main" val="3769873336"/>
                    </a:ext>
                  </a:extLst>
                </a:gridCol>
                <a:gridCol w="690680">
                  <a:extLst>
                    <a:ext uri="{9D8B030D-6E8A-4147-A177-3AD203B41FA5}">
                      <a16:colId xmlns:a16="http://schemas.microsoft.com/office/drawing/2014/main" val="3866690476"/>
                    </a:ext>
                  </a:extLst>
                </a:gridCol>
              </a:tblGrid>
              <a:tr h="0">
                <a:tc>
                  <a:txBody>
                    <a:bodyPr/>
                    <a:lstStyle/>
                    <a:p>
                      <a:endParaRPr lang="en-AU" sz="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endParaRPr lang="en-AU" sz="4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endParaRPr lang="en-AU" sz="4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endParaRPr lang="en-AU" sz="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334032504"/>
                  </a:ext>
                </a:extLst>
              </a:tr>
            </a:tbl>
          </a:graphicData>
        </a:graphic>
      </p:graphicFrame>
      <p:sp>
        <p:nvSpPr>
          <p:cNvPr id="8" name="Arrow: Left-Right 7">
            <a:extLst>
              <a:ext uri="{FF2B5EF4-FFF2-40B4-BE49-F238E27FC236}">
                <a16:creationId xmlns:a16="http://schemas.microsoft.com/office/drawing/2014/main" id="{B97FB4CB-B744-4E4E-87B4-03A27CC83EA6}"/>
              </a:ext>
            </a:extLst>
          </p:cNvPr>
          <p:cNvSpPr/>
          <p:nvPr/>
        </p:nvSpPr>
        <p:spPr>
          <a:xfrm>
            <a:off x="778142" y="1493722"/>
            <a:ext cx="2762720" cy="309974"/>
          </a:xfrm>
          <a:prstGeom prst="leftRightArrow">
            <a:avLst/>
          </a:prstGeom>
          <a:solidFill>
            <a:schemeClr val="dk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9" name="TextBox 8">
            <a:extLst>
              <a:ext uri="{FF2B5EF4-FFF2-40B4-BE49-F238E27FC236}">
                <a16:creationId xmlns:a16="http://schemas.microsoft.com/office/drawing/2014/main" id="{67697125-0AFC-4F58-9DE1-645EE46488F7}"/>
              </a:ext>
            </a:extLst>
          </p:cNvPr>
          <p:cNvSpPr txBox="1"/>
          <p:nvPr/>
        </p:nvSpPr>
        <p:spPr>
          <a:xfrm>
            <a:off x="352800" y="1070890"/>
            <a:ext cx="1172554" cy="276999"/>
          </a:xfrm>
          <a:prstGeom prst="rect">
            <a:avLst/>
          </a:prstGeom>
          <a:noFill/>
        </p:spPr>
        <p:txBody>
          <a:bodyPr wrap="square" rtlCol="0">
            <a:spAutoFit/>
          </a:bodyPr>
          <a:lstStyle/>
          <a:p>
            <a:pPr algn="ctr"/>
            <a:r>
              <a:rPr lang="en-AU" sz="1200" b="1" dirty="0">
                <a:latin typeface="Arial Narrow" panose="020B0606020202030204" pitchFamily="34" charset="0"/>
              </a:rPr>
              <a:t>Open system</a:t>
            </a:r>
          </a:p>
        </p:txBody>
      </p:sp>
      <p:sp>
        <p:nvSpPr>
          <p:cNvPr id="20" name="TextBox 19">
            <a:extLst>
              <a:ext uri="{FF2B5EF4-FFF2-40B4-BE49-F238E27FC236}">
                <a16:creationId xmlns:a16="http://schemas.microsoft.com/office/drawing/2014/main" id="{AD71458F-BA4B-492D-961F-6735D9C81299}"/>
              </a:ext>
            </a:extLst>
          </p:cNvPr>
          <p:cNvSpPr txBox="1"/>
          <p:nvPr/>
        </p:nvSpPr>
        <p:spPr>
          <a:xfrm>
            <a:off x="2845286" y="1078141"/>
            <a:ext cx="1128299" cy="276999"/>
          </a:xfrm>
          <a:prstGeom prst="rect">
            <a:avLst/>
          </a:prstGeom>
          <a:noFill/>
        </p:spPr>
        <p:txBody>
          <a:bodyPr wrap="square" rtlCol="0">
            <a:spAutoFit/>
          </a:bodyPr>
          <a:lstStyle/>
          <a:p>
            <a:pPr algn="ctr"/>
            <a:r>
              <a:rPr lang="en-AU" sz="1200" b="1" dirty="0">
                <a:latin typeface="Arial Narrow" panose="020B0606020202030204" pitchFamily="34" charset="0"/>
              </a:rPr>
              <a:t>Closed system</a:t>
            </a:r>
          </a:p>
        </p:txBody>
      </p:sp>
      <p:sp>
        <p:nvSpPr>
          <p:cNvPr id="21" name="TextBox 20">
            <a:extLst>
              <a:ext uri="{FF2B5EF4-FFF2-40B4-BE49-F238E27FC236}">
                <a16:creationId xmlns:a16="http://schemas.microsoft.com/office/drawing/2014/main" id="{0B36B06E-0A63-4190-8367-F198BB7895A4}"/>
              </a:ext>
            </a:extLst>
          </p:cNvPr>
          <p:cNvSpPr txBox="1"/>
          <p:nvPr/>
        </p:nvSpPr>
        <p:spPr>
          <a:xfrm>
            <a:off x="1722821" y="1078141"/>
            <a:ext cx="983261" cy="461665"/>
          </a:xfrm>
          <a:prstGeom prst="rect">
            <a:avLst/>
          </a:prstGeom>
          <a:noFill/>
        </p:spPr>
        <p:txBody>
          <a:bodyPr wrap="square" rtlCol="0">
            <a:spAutoFit/>
          </a:bodyPr>
          <a:lstStyle/>
          <a:p>
            <a:pPr algn="ctr"/>
            <a:r>
              <a:rPr lang="en-AU" sz="1200" b="1" dirty="0">
                <a:latin typeface="Arial Narrow" panose="020B0606020202030204" pitchFamily="34" charset="0"/>
              </a:rPr>
              <a:t>Semi-closed system</a:t>
            </a:r>
          </a:p>
        </p:txBody>
      </p:sp>
      <p:sp>
        <p:nvSpPr>
          <p:cNvPr id="22" name="TextBox 21">
            <a:extLst>
              <a:ext uri="{FF2B5EF4-FFF2-40B4-BE49-F238E27FC236}">
                <a16:creationId xmlns:a16="http://schemas.microsoft.com/office/drawing/2014/main" id="{B0297B52-F834-4A8C-B97C-20B8B00638FC}"/>
              </a:ext>
            </a:extLst>
          </p:cNvPr>
          <p:cNvSpPr txBox="1"/>
          <p:nvPr/>
        </p:nvSpPr>
        <p:spPr>
          <a:xfrm>
            <a:off x="571154" y="1976544"/>
            <a:ext cx="517494" cy="276999"/>
          </a:xfrm>
          <a:prstGeom prst="rect">
            <a:avLst/>
          </a:prstGeom>
          <a:noFill/>
        </p:spPr>
        <p:txBody>
          <a:bodyPr wrap="square" rtlCol="0">
            <a:spAutoFit/>
          </a:bodyPr>
          <a:lstStyle/>
          <a:p>
            <a:pPr algn="ctr"/>
            <a:r>
              <a:rPr lang="en-AU" sz="1200" b="1" dirty="0">
                <a:latin typeface="Arial Narrow" panose="020B0606020202030204" pitchFamily="34" charset="0"/>
              </a:rPr>
              <a:t>0%</a:t>
            </a:r>
          </a:p>
        </p:txBody>
      </p:sp>
      <p:sp>
        <p:nvSpPr>
          <p:cNvPr id="23" name="TextBox 22">
            <a:extLst>
              <a:ext uri="{FF2B5EF4-FFF2-40B4-BE49-F238E27FC236}">
                <a16:creationId xmlns:a16="http://schemas.microsoft.com/office/drawing/2014/main" id="{4E61F689-5F5C-48D8-B263-A38D481992FE}"/>
              </a:ext>
            </a:extLst>
          </p:cNvPr>
          <p:cNvSpPr txBox="1"/>
          <p:nvPr/>
        </p:nvSpPr>
        <p:spPr>
          <a:xfrm>
            <a:off x="1900755" y="1993128"/>
            <a:ext cx="517494" cy="276999"/>
          </a:xfrm>
          <a:prstGeom prst="rect">
            <a:avLst/>
          </a:prstGeom>
          <a:noFill/>
        </p:spPr>
        <p:txBody>
          <a:bodyPr wrap="square" rtlCol="0">
            <a:spAutoFit/>
          </a:bodyPr>
          <a:lstStyle/>
          <a:p>
            <a:pPr algn="ctr"/>
            <a:r>
              <a:rPr lang="en-AU" sz="1200" b="1" dirty="0">
                <a:latin typeface="Arial Narrow" panose="020B0606020202030204" pitchFamily="34" charset="0"/>
              </a:rPr>
              <a:t>50%</a:t>
            </a:r>
          </a:p>
        </p:txBody>
      </p:sp>
      <p:sp>
        <p:nvSpPr>
          <p:cNvPr id="24" name="TextBox 23">
            <a:extLst>
              <a:ext uri="{FF2B5EF4-FFF2-40B4-BE49-F238E27FC236}">
                <a16:creationId xmlns:a16="http://schemas.microsoft.com/office/drawing/2014/main" id="{04B6E2A6-2D40-45FD-B694-3892BCBF08B0}"/>
              </a:ext>
            </a:extLst>
          </p:cNvPr>
          <p:cNvSpPr txBox="1"/>
          <p:nvPr/>
        </p:nvSpPr>
        <p:spPr>
          <a:xfrm>
            <a:off x="3282115" y="1993128"/>
            <a:ext cx="517494" cy="276999"/>
          </a:xfrm>
          <a:prstGeom prst="rect">
            <a:avLst/>
          </a:prstGeom>
          <a:noFill/>
        </p:spPr>
        <p:txBody>
          <a:bodyPr wrap="square" rtlCol="0">
            <a:spAutoFit/>
          </a:bodyPr>
          <a:lstStyle/>
          <a:p>
            <a:pPr algn="ctr"/>
            <a:r>
              <a:rPr lang="en-AU" sz="1200" b="1" dirty="0">
                <a:latin typeface="Arial Narrow" panose="020B0606020202030204" pitchFamily="34" charset="0"/>
              </a:rPr>
              <a:t>100%</a:t>
            </a:r>
          </a:p>
        </p:txBody>
      </p:sp>
      <p:sp>
        <p:nvSpPr>
          <p:cNvPr id="25" name="Rectangle 24">
            <a:extLst>
              <a:ext uri="{FF2B5EF4-FFF2-40B4-BE49-F238E27FC236}">
                <a16:creationId xmlns:a16="http://schemas.microsoft.com/office/drawing/2014/main" id="{5D553B2E-1E48-4CD5-B685-31CB1E8C5999}"/>
              </a:ext>
            </a:extLst>
          </p:cNvPr>
          <p:cNvSpPr/>
          <p:nvPr/>
        </p:nvSpPr>
        <p:spPr>
          <a:xfrm>
            <a:off x="448433" y="8537384"/>
            <a:ext cx="6010156" cy="392415"/>
          </a:xfrm>
          <a:prstGeom prst="rect">
            <a:avLst/>
          </a:prstGeom>
        </p:spPr>
        <p:txBody>
          <a:bodyPr wrap="square">
            <a:spAutoFit/>
          </a:bodyPr>
          <a:lstStyle/>
          <a:p>
            <a:r>
              <a:rPr lang="en-US" sz="600" baseline="30000" dirty="0">
                <a:latin typeface="Arial Narrow" panose="020B0606020202030204" pitchFamily="34" charset="0"/>
              </a:rPr>
              <a:t>[1] </a:t>
            </a:r>
            <a:r>
              <a:rPr lang="en-US" sz="600" dirty="0">
                <a:latin typeface="Arial Narrow" panose="020B0606020202030204" pitchFamily="34" charset="0"/>
              </a:rPr>
              <a:t>Adapted from: Florida Atlantic University </a:t>
            </a:r>
            <a:r>
              <a:rPr lang="en-US" sz="600" dirty="0" err="1">
                <a:latin typeface="Arial Narrow" panose="020B0606020202030204" pitchFamily="34" charset="0"/>
              </a:rPr>
              <a:t>Harbour</a:t>
            </a:r>
            <a:r>
              <a:rPr lang="en-US" sz="600" dirty="0">
                <a:latin typeface="Arial Narrow" panose="020B0606020202030204" pitchFamily="34" charset="0"/>
              </a:rPr>
              <a:t> Branch (n.d.). </a:t>
            </a:r>
            <a:r>
              <a:rPr lang="en-US" sz="600" i="1" dirty="0">
                <a:latin typeface="Arial Narrow" panose="020B0606020202030204" pitchFamily="34" charset="0"/>
              </a:rPr>
              <a:t>Recirculating Aquaculture Systems. </a:t>
            </a:r>
            <a:r>
              <a:rPr lang="en-US" sz="600" dirty="0" err="1">
                <a:latin typeface="Arial Narrow" panose="020B0606020202030204" pitchFamily="34" charset="0"/>
              </a:rPr>
              <a:t>SlidePlayer</a:t>
            </a:r>
            <a:r>
              <a:rPr lang="en-US" sz="600" dirty="0">
                <a:latin typeface="Arial Narrow" panose="020B0606020202030204" pitchFamily="34" charset="0"/>
              </a:rPr>
              <a:t>. Accessed 21.06.2019 from: https://slideplayer.com/slide/6021113/</a:t>
            </a:r>
          </a:p>
          <a:p>
            <a:r>
              <a:rPr lang="en-US" sz="600" baseline="30000" dirty="0">
                <a:latin typeface="Arial Narrow" panose="020B0606020202030204" pitchFamily="34" charset="0"/>
              </a:rPr>
              <a:t>[2] </a:t>
            </a:r>
            <a:r>
              <a:rPr lang="en-US" sz="600" dirty="0">
                <a:latin typeface="Arial Narrow" panose="020B0606020202030204" pitchFamily="34" charset="0"/>
              </a:rPr>
              <a:t>Adapted from: Jayachandran, P.R. (2015). </a:t>
            </a:r>
            <a:r>
              <a:rPr lang="en-US" sz="600" i="1" dirty="0">
                <a:latin typeface="Arial Narrow" panose="020B0606020202030204" pitchFamily="34" charset="0"/>
              </a:rPr>
              <a:t>Jayachandran aquaculture systems</a:t>
            </a:r>
            <a:r>
              <a:rPr lang="en-US" sz="600" dirty="0">
                <a:latin typeface="Arial Narrow" panose="020B0606020202030204" pitchFamily="34" charset="0"/>
              </a:rPr>
              <a:t>. SlideShare. Accessed 21.06.2019 from: https://www.slideshare.net/JayachandranPR/jayachandran-aquaculture-systems</a:t>
            </a:r>
          </a:p>
          <a:p>
            <a:r>
              <a:rPr lang="en-US" sz="750" dirty="0">
                <a:latin typeface="Arial Narrow" panose="020B0606020202030204" pitchFamily="34" charset="0"/>
              </a:rPr>
              <a:t> </a:t>
            </a:r>
          </a:p>
        </p:txBody>
      </p:sp>
      <p:sp>
        <p:nvSpPr>
          <p:cNvPr id="13" name="TextBox 12">
            <a:extLst>
              <a:ext uri="{FF2B5EF4-FFF2-40B4-BE49-F238E27FC236}">
                <a16:creationId xmlns:a16="http://schemas.microsoft.com/office/drawing/2014/main" id="{058D18B7-7EB5-4472-A5EE-0E72D7D75C09}"/>
              </a:ext>
            </a:extLst>
          </p:cNvPr>
          <p:cNvSpPr txBox="1"/>
          <p:nvPr/>
        </p:nvSpPr>
        <p:spPr>
          <a:xfrm>
            <a:off x="482612" y="2283934"/>
            <a:ext cx="3568209" cy="230832"/>
          </a:xfrm>
          <a:prstGeom prst="rect">
            <a:avLst/>
          </a:prstGeom>
          <a:noFill/>
        </p:spPr>
        <p:txBody>
          <a:bodyPr wrap="square" rtlCol="0">
            <a:spAutoFit/>
          </a:bodyPr>
          <a:lstStyle/>
          <a:p>
            <a:r>
              <a:rPr lang="en-AU" sz="900" b="1" dirty="0">
                <a:latin typeface="Arial Narrow" panose="020B0606020202030204" pitchFamily="34" charset="0"/>
              </a:rPr>
              <a:t>Figure 1: Water re-use rates for open, semi-closed and closed systems</a:t>
            </a:r>
            <a:r>
              <a:rPr lang="en-AU" sz="900" b="1" baseline="30000" dirty="0">
                <a:latin typeface="Arial Narrow" panose="020B0606020202030204" pitchFamily="34" charset="0"/>
              </a:rPr>
              <a:t>[1]</a:t>
            </a:r>
            <a:r>
              <a:rPr lang="en-AU" sz="900" b="1" dirty="0">
                <a:latin typeface="Arial Narrow" panose="020B0606020202030204" pitchFamily="34" charset="0"/>
              </a:rPr>
              <a:t>. </a:t>
            </a:r>
          </a:p>
        </p:txBody>
      </p:sp>
      <p:sp>
        <p:nvSpPr>
          <p:cNvPr id="14" name="TextBox 13">
            <a:extLst>
              <a:ext uri="{FF2B5EF4-FFF2-40B4-BE49-F238E27FC236}">
                <a16:creationId xmlns:a16="http://schemas.microsoft.com/office/drawing/2014/main" id="{C2CC41A4-064E-4926-A8DE-F96D65C24884}"/>
              </a:ext>
            </a:extLst>
          </p:cNvPr>
          <p:cNvSpPr txBox="1"/>
          <p:nvPr/>
        </p:nvSpPr>
        <p:spPr>
          <a:xfrm>
            <a:off x="1654948" y="1522508"/>
            <a:ext cx="1228393" cy="246221"/>
          </a:xfrm>
          <a:prstGeom prst="rect">
            <a:avLst/>
          </a:prstGeom>
          <a:noFill/>
        </p:spPr>
        <p:txBody>
          <a:bodyPr wrap="square" rtlCol="0">
            <a:spAutoFit/>
          </a:bodyPr>
          <a:lstStyle/>
          <a:p>
            <a:r>
              <a:rPr lang="en-AU" sz="1000" b="1" dirty="0">
                <a:solidFill>
                  <a:schemeClr val="bg1"/>
                </a:solidFill>
                <a:latin typeface="Arial Narrow" panose="020B0606020202030204" pitchFamily="34" charset="0"/>
              </a:rPr>
              <a:t>Water Re-use Rates</a:t>
            </a:r>
          </a:p>
        </p:txBody>
      </p:sp>
      <p:sp>
        <p:nvSpPr>
          <p:cNvPr id="28" name="Rectangle 27">
            <a:extLst>
              <a:ext uri="{FF2B5EF4-FFF2-40B4-BE49-F238E27FC236}">
                <a16:creationId xmlns:a16="http://schemas.microsoft.com/office/drawing/2014/main" id="{DD230825-06FE-4542-821A-CDF3DDF005A1}"/>
              </a:ext>
            </a:extLst>
          </p:cNvPr>
          <p:cNvSpPr/>
          <p:nvPr/>
        </p:nvSpPr>
        <p:spPr>
          <a:xfrm>
            <a:off x="3956326" y="990193"/>
            <a:ext cx="2502263" cy="2369880"/>
          </a:xfrm>
          <a:prstGeom prst="rect">
            <a:avLst/>
          </a:prstGeom>
        </p:spPr>
        <p:txBody>
          <a:bodyPr wrap="square">
            <a:spAutoFit/>
          </a:bodyPr>
          <a:lstStyle/>
          <a:p>
            <a:pPr algn="just"/>
            <a:r>
              <a:rPr lang="en-US" sz="1600" b="1" dirty="0">
                <a:latin typeface="Arial Narrow" panose="020B0606020202030204" pitchFamily="34" charset="0"/>
              </a:rPr>
              <a:t>Open vs. Closed </a:t>
            </a:r>
          </a:p>
          <a:p>
            <a:pPr marL="171450" indent="-171450" algn="just">
              <a:buFont typeface="Arial" panose="020B0604020202020204" pitchFamily="34" charset="0"/>
              <a:buChar char="•"/>
            </a:pPr>
            <a:r>
              <a:rPr lang="en-US" sz="1200" b="1" dirty="0">
                <a:latin typeface="Arial Narrow" panose="020B0606020202030204" pitchFamily="34" charset="0"/>
              </a:rPr>
              <a:t>Open </a:t>
            </a:r>
            <a:r>
              <a:rPr lang="en-US" sz="1200" dirty="0">
                <a:latin typeface="Arial Narrow" panose="020B0606020202030204" pitchFamily="34" charset="0"/>
              </a:rPr>
              <a:t>systems rear organisms in nature. No water is pumped or reused.</a:t>
            </a:r>
            <a:br>
              <a:rPr lang="en-US" sz="1200" dirty="0">
                <a:latin typeface="Arial Narrow" panose="020B0606020202030204" pitchFamily="34" charset="0"/>
              </a:rPr>
            </a:br>
            <a:r>
              <a:rPr lang="en-US" sz="1200" dirty="0">
                <a:latin typeface="Arial Narrow" panose="020B0606020202030204" pitchFamily="34" charset="0"/>
              </a:rPr>
              <a:t> E.g. floating </a:t>
            </a:r>
            <a:r>
              <a:rPr lang="en-US" sz="1200" dirty="0" err="1">
                <a:latin typeface="Arial Narrow" panose="020B0606020202030204" pitchFamily="34" charset="0"/>
              </a:rPr>
              <a:t>netpens</a:t>
            </a:r>
            <a:r>
              <a:rPr lang="en-US" sz="1200" dirty="0">
                <a:latin typeface="Arial Narrow" panose="020B0606020202030204" pitchFamily="34" charset="0"/>
              </a:rPr>
              <a:t>, floating racks, longlines, on-bottom culture, cages</a:t>
            </a:r>
            <a:r>
              <a:rPr lang="en-US" sz="1200" baseline="30000" dirty="0">
                <a:latin typeface="Arial Narrow" panose="020B0606020202030204" pitchFamily="34" charset="0"/>
              </a:rPr>
              <a:t>[2]</a:t>
            </a:r>
            <a:r>
              <a:rPr lang="en-US" sz="1200" dirty="0">
                <a:latin typeface="Arial Narrow" panose="020B0606020202030204" pitchFamily="34" charset="0"/>
              </a:rPr>
              <a:t>.</a:t>
            </a:r>
          </a:p>
          <a:p>
            <a:pPr marL="171450" indent="-171450" algn="just">
              <a:buFont typeface="Arial" panose="020B0604020202020204" pitchFamily="34" charset="0"/>
              <a:buChar char="•"/>
            </a:pPr>
            <a:r>
              <a:rPr lang="en-US" sz="1200" b="1" dirty="0">
                <a:latin typeface="Arial Narrow" panose="020B0606020202030204" pitchFamily="34" charset="0"/>
              </a:rPr>
              <a:t>Semi-closed </a:t>
            </a:r>
            <a:r>
              <a:rPr lang="en-US" sz="1200" dirty="0">
                <a:latin typeface="Arial Narrow" panose="020B0606020202030204" pitchFamily="34" charset="0"/>
              </a:rPr>
              <a:t>systems rear organisms in man-made impoundments. Water is pumped or diverted from nature. </a:t>
            </a:r>
            <a:br>
              <a:rPr lang="en-US" sz="1200" dirty="0">
                <a:latin typeface="Arial Narrow" panose="020B0606020202030204" pitchFamily="34" charset="0"/>
              </a:rPr>
            </a:br>
            <a:r>
              <a:rPr lang="en-US" sz="1200" dirty="0">
                <a:latin typeface="Arial Narrow" panose="020B0606020202030204" pitchFamily="34" charset="0"/>
              </a:rPr>
              <a:t>E.g. ponds and raceways, tanks</a:t>
            </a:r>
            <a:r>
              <a:rPr lang="en-US" sz="1200" baseline="30000" dirty="0">
                <a:latin typeface="Arial Narrow" panose="020B0606020202030204" pitchFamily="34" charset="0"/>
              </a:rPr>
              <a:t>[2]</a:t>
            </a:r>
            <a:r>
              <a:rPr lang="en-US" sz="1200" dirty="0">
                <a:latin typeface="Arial Narrow" panose="020B0606020202030204" pitchFamily="34" charset="0"/>
              </a:rPr>
              <a:t>.</a:t>
            </a:r>
          </a:p>
          <a:p>
            <a:pPr marL="171450" indent="-171450" algn="just">
              <a:buFont typeface="Arial" panose="020B0604020202020204" pitchFamily="34" charset="0"/>
              <a:buChar char="•"/>
            </a:pPr>
            <a:r>
              <a:rPr lang="en-US" sz="1200" b="1" dirty="0">
                <a:latin typeface="Arial Narrow" panose="020B0606020202030204" pitchFamily="34" charset="0"/>
              </a:rPr>
              <a:t>Closed </a:t>
            </a:r>
            <a:r>
              <a:rPr lang="en-US" sz="1200" dirty="0">
                <a:latin typeface="Arial Narrow" panose="020B0606020202030204" pitchFamily="34" charset="0"/>
              </a:rPr>
              <a:t>systems use sophisticated water filtration and treatment systems.</a:t>
            </a:r>
            <a:br>
              <a:rPr lang="en-US" sz="1200" dirty="0">
                <a:latin typeface="Arial Narrow" panose="020B0606020202030204" pitchFamily="34" charset="0"/>
              </a:rPr>
            </a:br>
            <a:r>
              <a:rPr lang="en-US" sz="1200" dirty="0">
                <a:latin typeface="Arial Narrow" panose="020B0606020202030204" pitchFamily="34" charset="0"/>
              </a:rPr>
              <a:t>E.g. aquariums, aquaponics</a:t>
            </a:r>
            <a:r>
              <a:rPr lang="en-US" sz="1200" baseline="30000" dirty="0">
                <a:latin typeface="Arial Narrow" panose="020B0606020202030204" pitchFamily="34" charset="0"/>
              </a:rPr>
              <a:t>[2]</a:t>
            </a:r>
            <a:r>
              <a:rPr lang="en-US" sz="1200" dirty="0">
                <a:latin typeface="Arial Narrow" panose="020B0606020202030204" pitchFamily="34" charset="0"/>
              </a:rPr>
              <a:t>. </a:t>
            </a:r>
          </a:p>
        </p:txBody>
      </p:sp>
      <p:sp>
        <p:nvSpPr>
          <p:cNvPr id="18" name="Rectangle 17">
            <a:extLst>
              <a:ext uri="{FF2B5EF4-FFF2-40B4-BE49-F238E27FC236}">
                <a16:creationId xmlns:a16="http://schemas.microsoft.com/office/drawing/2014/main" id="{EBE0F9EC-6162-4AED-8FD0-08BED5B7BE64}"/>
              </a:ext>
            </a:extLst>
          </p:cNvPr>
          <p:cNvSpPr/>
          <p:nvPr/>
        </p:nvSpPr>
        <p:spPr>
          <a:xfrm>
            <a:off x="508864" y="2627784"/>
            <a:ext cx="3290746" cy="648072"/>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200" b="1" dirty="0">
                <a:solidFill>
                  <a:schemeClr val="tx1"/>
                </a:solidFill>
                <a:latin typeface="Arial Narrow" panose="020B0606020202030204" pitchFamily="34" charset="0"/>
              </a:rPr>
              <a:t>Q. Which system in Fig. 1 re-uses the most water? Ans.</a:t>
            </a:r>
          </a:p>
        </p:txBody>
      </p:sp>
      <p:sp>
        <p:nvSpPr>
          <p:cNvPr id="26" name="Rectangle 25">
            <a:extLst>
              <a:ext uri="{FF2B5EF4-FFF2-40B4-BE49-F238E27FC236}">
                <a16:creationId xmlns:a16="http://schemas.microsoft.com/office/drawing/2014/main" id="{FE7CC14F-03D9-4016-9B1C-BC8C58D95D58}"/>
              </a:ext>
            </a:extLst>
          </p:cNvPr>
          <p:cNvSpPr/>
          <p:nvPr/>
        </p:nvSpPr>
        <p:spPr>
          <a:xfrm>
            <a:off x="908720" y="2915816"/>
            <a:ext cx="2808312" cy="290882"/>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1" name="TextBox 30">
            <a:extLst>
              <a:ext uri="{FF2B5EF4-FFF2-40B4-BE49-F238E27FC236}">
                <a16:creationId xmlns:a16="http://schemas.microsoft.com/office/drawing/2014/main" id="{63F94EFA-A0A0-4274-8B48-8846FCABC985}"/>
              </a:ext>
            </a:extLst>
          </p:cNvPr>
          <p:cNvSpPr txBox="1"/>
          <p:nvPr/>
        </p:nvSpPr>
        <p:spPr>
          <a:xfrm>
            <a:off x="1305682" y="2907108"/>
            <a:ext cx="1606569" cy="276999"/>
          </a:xfrm>
          <a:prstGeom prst="rect">
            <a:avLst/>
          </a:prstGeom>
          <a:noFill/>
        </p:spPr>
        <p:txBody>
          <a:bodyPr wrap="square" rtlCol="0">
            <a:spAutoFit/>
          </a:bodyPr>
          <a:lstStyle/>
          <a:p>
            <a:pPr algn="ctr"/>
            <a:r>
              <a:rPr lang="en-AU" sz="1200" dirty="0">
                <a:solidFill>
                  <a:schemeClr val="tx1">
                    <a:lumMod val="50000"/>
                    <a:lumOff val="50000"/>
                  </a:schemeClr>
                </a:solidFill>
                <a:latin typeface="Comic Sans MS" panose="030F0702030302020204" pitchFamily="66" charset="0"/>
              </a:rPr>
              <a:t>Closed system</a:t>
            </a:r>
          </a:p>
        </p:txBody>
      </p:sp>
      <p:cxnSp>
        <p:nvCxnSpPr>
          <p:cNvPr id="32" name="Straight Connector 31">
            <a:extLst>
              <a:ext uri="{FF2B5EF4-FFF2-40B4-BE49-F238E27FC236}">
                <a16:creationId xmlns:a16="http://schemas.microsoft.com/office/drawing/2014/main" id="{16D28E0A-0F4D-4DEF-BF4E-C8335710889B}"/>
              </a:ext>
            </a:extLst>
          </p:cNvPr>
          <p:cNvCxnSpPr/>
          <p:nvPr/>
        </p:nvCxnSpPr>
        <p:spPr>
          <a:xfrm flipH="1">
            <a:off x="526468" y="3340878"/>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5" name="Arrow: Left-Right 34">
            <a:extLst>
              <a:ext uri="{FF2B5EF4-FFF2-40B4-BE49-F238E27FC236}">
                <a16:creationId xmlns:a16="http://schemas.microsoft.com/office/drawing/2014/main" id="{5AB1B167-EB5A-4B78-B2C0-C85347324B6B}"/>
              </a:ext>
            </a:extLst>
          </p:cNvPr>
          <p:cNvSpPr/>
          <p:nvPr/>
        </p:nvSpPr>
        <p:spPr>
          <a:xfrm>
            <a:off x="778142" y="4056679"/>
            <a:ext cx="2762720" cy="1004225"/>
          </a:xfrm>
          <a:prstGeom prst="leftRightArrow">
            <a:avLst/>
          </a:prstGeom>
          <a:solidFill>
            <a:schemeClr val="dk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36" name="TextBox 35">
            <a:extLst>
              <a:ext uri="{FF2B5EF4-FFF2-40B4-BE49-F238E27FC236}">
                <a16:creationId xmlns:a16="http://schemas.microsoft.com/office/drawing/2014/main" id="{2F7DDDFA-DD8E-44F2-943D-490FEEFCD596}"/>
              </a:ext>
            </a:extLst>
          </p:cNvPr>
          <p:cNvSpPr txBox="1"/>
          <p:nvPr/>
        </p:nvSpPr>
        <p:spPr>
          <a:xfrm>
            <a:off x="587993" y="3547095"/>
            <a:ext cx="1172554" cy="461665"/>
          </a:xfrm>
          <a:prstGeom prst="rect">
            <a:avLst/>
          </a:prstGeom>
          <a:noFill/>
        </p:spPr>
        <p:txBody>
          <a:bodyPr wrap="square" rtlCol="0">
            <a:spAutoFit/>
          </a:bodyPr>
          <a:lstStyle/>
          <a:p>
            <a:pPr algn="ctr"/>
            <a:r>
              <a:rPr lang="en-AU" sz="1200" b="1" dirty="0">
                <a:latin typeface="Arial Narrow" panose="020B0606020202030204" pitchFamily="34" charset="0"/>
              </a:rPr>
              <a:t>Extensive System</a:t>
            </a:r>
          </a:p>
        </p:txBody>
      </p:sp>
      <p:sp>
        <p:nvSpPr>
          <p:cNvPr id="37" name="TextBox 36">
            <a:extLst>
              <a:ext uri="{FF2B5EF4-FFF2-40B4-BE49-F238E27FC236}">
                <a16:creationId xmlns:a16="http://schemas.microsoft.com/office/drawing/2014/main" id="{9B4459E0-07D5-4DFD-BDA3-81C6277BDA84}"/>
              </a:ext>
            </a:extLst>
          </p:cNvPr>
          <p:cNvSpPr txBox="1"/>
          <p:nvPr/>
        </p:nvSpPr>
        <p:spPr>
          <a:xfrm>
            <a:off x="2847415" y="3546211"/>
            <a:ext cx="796198" cy="461665"/>
          </a:xfrm>
          <a:prstGeom prst="rect">
            <a:avLst/>
          </a:prstGeom>
          <a:noFill/>
        </p:spPr>
        <p:txBody>
          <a:bodyPr wrap="square" rtlCol="0">
            <a:spAutoFit/>
          </a:bodyPr>
          <a:lstStyle/>
          <a:p>
            <a:pPr algn="ctr"/>
            <a:r>
              <a:rPr lang="en-AU" sz="1200" b="1" dirty="0">
                <a:latin typeface="Arial Narrow" panose="020B0606020202030204" pitchFamily="34" charset="0"/>
              </a:rPr>
              <a:t>Intensive system</a:t>
            </a:r>
          </a:p>
        </p:txBody>
      </p:sp>
      <p:sp>
        <p:nvSpPr>
          <p:cNvPr id="38" name="TextBox 37">
            <a:extLst>
              <a:ext uri="{FF2B5EF4-FFF2-40B4-BE49-F238E27FC236}">
                <a16:creationId xmlns:a16="http://schemas.microsoft.com/office/drawing/2014/main" id="{2319AD2E-E6B5-4761-B76D-D32BB264B957}"/>
              </a:ext>
            </a:extLst>
          </p:cNvPr>
          <p:cNvSpPr txBox="1"/>
          <p:nvPr/>
        </p:nvSpPr>
        <p:spPr>
          <a:xfrm>
            <a:off x="1664812" y="3579961"/>
            <a:ext cx="1172554" cy="461665"/>
          </a:xfrm>
          <a:prstGeom prst="rect">
            <a:avLst/>
          </a:prstGeom>
          <a:noFill/>
        </p:spPr>
        <p:txBody>
          <a:bodyPr wrap="square" rtlCol="0">
            <a:spAutoFit/>
          </a:bodyPr>
          <a:lstStyle/>
          <a:p>
            <a:pPr algn="ctr"/>
            <a:r>
              <a:rPr lang="en-AU" sz="1200" b="1" dirty="0">
                <a:latin typeface="Arial Narrow" panose="020B0606020202030204" pitchFamily="34" charset="0"/>
              </a:rPr>
              <a:t>Semi-intensive system</a:t>
            </a:r>
          </a:p>
        </p:txBody>
      </p:sp>
      <p:sp>
        <p:nvSpPr>
          <p:cNvPr id="42" name="TextBox 41">
            <a:extLst>
              <a:ext uri="{FF2B5EF4-FFF2-40B4-BE49-F238E27FC236}">
                <a16:creationId xmlns:a16="http://schemas.microsoft.com/office/drawing/2014/main" id="{33D4CC6A-EEA6-4D4E-9416-96C8A17385DC}"/>
              </a:ext>
            </a:extLst>
          </p:cNvPr>
          <p:cNvSpPr txBox="1"/>
          <p:nvPr/>
        </p:nvSpPr>
        <p:spPr>
          <a:xfrm>
            <a:off x="1212989" y="4279733"/>
            <a:ext cx="1937888" cy="707886"/>
          </a:xfrm>
          <a:prstGeom prst="rect">
            <a:avLst/>
          </a:prstGeom>
          <a:noFill/>
        </p:spPr>
        <p:txBody>
          <a:bodyPr wrap="square" rtlCol="0">
            <a:spAutoFit/>
          </a:bodyPr>
          <a:lstStyle/>
          <a:p>
            <a:pPr algn="ctr"/>
            <a:r>
              <a:rPr lang="en-AU" sz="1000" b="1" dirty="0">
                <a:solidFill>
                  <a:schemeClr val="bg1"/>
                </a:solidFill>
                <a:latin typeface="Arial Narrow" panose="020B0606020202030204" pitchFamily="34" charset="0"/>
              </a:rPr>
              <a:t>Level of Management</a:t>
            </a:r>
          </a:p>
          <a:p>
            <a:pPr algn="ctr"/>
            <a:r>
              <a:rPr lang="en-AU" sz="1000" b="1" dirty="0">
                <a:solidFill>
                  <a:schemeClr val="bg1"/>
                </a:solidFill>
                <a:latin typeface="Arial Narrow" panose="020B0606020202030204" pitchFamily="34" charset="0"/>
              </a:rPr>
              <a:t>Stocking Density</a:t>
            </a:r>
          </a:p>
          <a:p>
            <a:pPr algn="ctr"/>
            <a:r>
              <a:rPr lang="en-AU" sz="1000" b="1" dirty="0">
                <a:solidFill>
                  <a:schemeClr val="bg1"/>
                </a:solidFill>
                <a:latin typeface="Arial Narrow" panose="020B0606020202030204" pitchFamily="34" charset="0"/>
              </a:rPr>
              <a:t>Yield</a:t>
            </a:r>
          </a:p>
          <a:p>
            <a:pPr algn="ctr"/>
            <a:endParaRPr lang="en-AU" sz="1000" b="1" dirty="0">
              <a:solidFill>
                <a:schemeClr val="bg1"/>
              </a:solidFill>
              <a:latin typeface="Arial Narrow" panose="020B0606020202030204" pitchFamily="34" charset="0"/>
            </a:endParaRPr>
          </a:p>
        </p:txBody>
      </p:sp>
      <p:sp>
        <p:nvSpPr>
          <p:cNvPr id="43" name="TextBox 42">
            <a:extLst>
              <a:ext uri="{FF2B5EF4-FFF2-40B4-BE49-F238E27FC236}">
                <a16:creationId xmlns:a16="http://schemas.microsoft.com/office/drawing/2014/main" id="{74105DE7-B3F5-4B4E-871E-F9DD875E9237}"/>
              </a:ext>
            </a:extLst>
          </p:cNvPr>
          <p:cNvSpPr txBox="1"/>
          <p:nvPr/>
        </p:nvSpPr>
        <p:spPr>
          <a:xfrm>
            <a:off x="880573" y="4395646"/>
            <a:ext cx="1228393" cy="338554"/>
          </a:xfrm>
          <a:prstGeom prst="rect">
            <a:avLst/>
          </a:prstGeom>
          <a:noFill/>
        </p:spPr>
        <p:txBody>
          <a:bodyPr wrap="square" rtlCol="0">
            <a:spAutoFit/>
          </a:bodyPr>
          <a:lstStyle/>
          <a:p>
            <a:r>
              <a:rPr lang="en-AU" sz="1600" b="1" dirty="0">
                <a:solidFill>
                  <a:schemeClr val="bg1"/>
                </a:solidFill>
                <a:latin typeface="Arial Narrow" panose="020B0606020202030204" pitchFamily="34" charset="0"/>
              </a:rPr>
              <a:t>LOW</a:t>
            </a:r>
          </a:p>
        </p:txBody>
      </p:sp>
      <p:sp>
        <p:nvSpPr>
          <p:cNvPr id="44" name="TextBox 43">
            <a:extLst>
              <a:ext uri="{FF2B5EF4-FFF2-40B4-BE49-F238E27FC236}">
                <a16:creationId xmlns:a16="http://schemas.microsoft.com/office/drawing/2014/main" id="{2F2BA688-93C9-4F68-BD29-E081DF4A65F2}"/>
              </a:ext>
            </a:extLst>
          </p:cNvPr>
          <p:cNvSpPr txBox="1"/>
          <p:nvPr/>
        </p:nvSpPr>
        <p:spPr>
          <a:xfrm>
            <a:off x="2893133" y="4381984"/>
            <a:ext cx="1228393" cy="338554"/>
          </a:xfrm>
          <a:prstGeom prst="rect">
            <a:avLst/>
          </a:prstGeom>
          <a:noFill/>
        </p:spPr>
        <p:txBody>
          <a:bodyPr wrap="square" rtlCol="0">
            <a:spAutoFit/>
          </a:bodyPr>
          <a:lstStyle/>
          <a:p>
            <a:r>
              <a:rPr lang="en-AU" sz="1600" b="1" dirty="0">
                <a:solidFill>
                  <a:schemeClr val="bg1"/>
                </a:solidFill>
                <a:latin typeface="Arial Narrow" panose="020B0606020202030204" pitchFamily="34" charset="0"/>
              </a:rPr>
              <a:t>HIGH</a:t>
            </a:r>
          </a:p>
        </p:txBody>
      </p:sp>
      <p:sp>
        <p:nvSpPr>
          <p:cNvPr id="45" name="TextBox 44">
            <a:extLst>
              <a:ext uri="{FF2B5EF4-FFF2-40B4-BE49-F238E27FC236}">
                <a16:creationId xmlns:a16="http://schemas.microsoft.com/office/drawing/2014/main" id="{5E06AF60-07EF-469F-9207-9A524429A9DE}"/>
              </a:ext>
            </a:extLst>
          </p:cNvPr>
          <p:cNvSpPr txBox="1"/>
          <p:nvPr/>
        </p:nvSpPr>
        <p:spPr>
          <a:xfrm>
            <a:off x="526468" y="5141185"/>
            <a:ext cx="3568209" cy="230832"/>
          </a:xfrm>
          <a:prstGeom prst="rect">
            <a:avLst/>
          </a:prstGeom>
          <a:noFill/>
        </p:spPr>
        <p:txBody>
          <a:bodyPr wrap="square" rtlCol="0">
            <a:spAutoFit/>
          </a:bodyPr>
          <a:lstStyle/>
          <a:p>
            <a:r>
              <a:rPr lang="en-AU" sz="900" b="1" dirty="0">
                <a:latin typeface="Arial Narrow" panose="020B0606020202030204" pitchFamily="34" charset="0"/>
              </a:rPr>
              <a:t>Figure 2: Difference between extensive and intensive culture systems</a:t>
            </a:r>
            <a:r>
              <a:rPr lang="en-AU" sz="900" b="1" baseline="30000" dirty="0">
                <a:latin typeface="Arial Narrow" panose="020B0606020202030204" pitchFamily="34" charset="0"/>
              </a:rPr>
              <a:t>[2]</a:t>
            </a:r>
            <a:r>
              <a:rPr lang="en-AU" sz="900" b="1" dirty="0">
                <a:latin typeface="Arial Narrow" panose="020B0606020202030204" pitchFamily="34" charset="0"/>
              </a:rPr>
              <a:t>. </a:t>
            </a:r>
          </a:p>
        </p:txBody>
      </p:sp>
      <p:sp>
        <p:nvSpPr>
          <p:cNvPr id="46" name="Rectangle 45">
            <a:extLst>
              <a:ext uri="{FF2B5EF4-FFF2-40B4-BE49-F238E27FC236}">
                <a16:creationId xmlns:a16="http://schemas.microsoft.com/office/drawing/2014/main" id="{CA24476C-9BC6-4F93-8AAE-573AE34F8B0C}"/>
              </a:ext>
            </a:extLst>
          </p:cNvPr>
          <p:cNvSpPr/>
          <p:nvPr/>
        </p:nvSpPr>
        <p:spPr>
          <a:xfrm>
            <a:off x="3975709" y="3367535"/>
            <a:ext cx="2502263" cy="2185214"/>
          </a:xfrm>
          <a:prstGeom prst="rect">
            <a:avLst/>
          </a:prstGeom>
        </p:spPr>
        <p:txBody>
          <a:bodyPr wrap="square">
            <a:spAutoFit/>
          </a:bodyPr>
          <a:lstStyle/>
          <a:p>
            <a:pPr algn="just"/>
            <a:r>
              <a:rPr lang="en-US" sz="1600" b="1" dirty="0">
                <a:latin typeface="Arial Narrow" panose="020B0606020202030204" pitchFamily="34" charset="0"/>
              </a:rPr>
              <a:t>Extensive vs. Intensive</a:t>
            </a:r>
          </a:p>
          <a:p>
            <a:pPr marL="171450" indent="-171450" algn="just">
              <a:buFont typeface="Arial" panose="020B0604020202020204" pitchFamily="34" charset="0"/>
              <a:buChar char="•"/>
            </a:pPr>
            <a:r>
              <a:rPr lang="en-US" sz="1200" b="1" dirty="0">
                <a:latin typeface="Arial Narrow" panose="020B0606020202030204" pitchFamily="34" charset="0"/>
              </a:rPr>
              <a:t>Extensive </a:t>
            </a:r>
            <a:r>
              <a:rPr lang="en-US" sz="1200" dirty="0">
                <a:latin typeface="Arial Narrow" panose="020B0606020202030204" pitchFamily="34" charset="0"/>
              </a:rPr>
              <a:t>systems are in natural waters where it is left up to nature to feed the organisms and maintain water quality. E.g. oyster farms.</a:t>
            </a:r>
          </a:p>
          <a:p>
            <a:pPr marL="171450" indent="-171450" algn="just">
              <a:buFont typeface="Arial" panose="020B0604020202020204" pitchFamily="34" charset="0"/>
              <a:buChar char="•"/>
            </a:pPr>
            <a:r>
              <a:rPr lang="en-US" sz="1200" b="1" dirty="0">
                <a:latin typeface="Arial Narrow" panose="020B0606020202030204" pitchFamily="34" charset="0"/>
              </a:rPr>
              <a:t>Semi-intensive</a:t>
            </a:r>
            <a:r>
              <a:rPr lang="en-US" sz="1200" dirty="0">
                <a:latin typeface="Arial Narrow" panose="020B0606020202030204" pitchFamily="34" charset="0"/>
              </a:rPr>
              <a:t> systems include the addition of feed and fertilizers. </a:t>
            </a:r>
          </a:p>
          <a:p>
            <a:pPr marL="171450" indent="-171450" algn="just">
              <a:buFont typeface="Arial" panose="020B0604020202020204" pitchFamily="34" charset="0"/>
              <a:buChar char="•"/>
            </a:pPr>
            <a:r>
              <a:rPr lang="en-US" sz="1200" b="1" dirty="0">
                <a:latin typeface="Arial Narrow" panose="020B0606020202030204" pitchFamily="34" charset="0"/>
              </a:rPr>
              <a:t>Intensive</a:t>
            </a:r>
            <a:r>
              <a:rPr lang="en-US" sz="1200" dirty="0">
                <a:latin typeface="Arial Narrow" panose="020B0606020202030204" pitchFamily="34" charset="0"/>
              </a:rPr>
              <a:t> systems are highly controlled systems (inside or outside) to </a:t>
            </a:r>
            <a:r>
              <a:rPr lang="en-US" sz="1200" dirty="0" err="1">
                <a:latin typeface="Arial Narrow" panose="020B0606020202030204" pitchFamily="34" charset="0"/>
              </a:rPr>
              <a:t>maximise</a:t>
            </a:r>
            <a:r>
              <a:rPr lang="en-US" sz="1200" dirty="0">
                <a:latin typeface="Arial Narrow" panose="020B0606020202030204" pitchFamily="34" charset="0"/>
              </a:rPr>
              <a:t> production in minimal space. E.g. trout raceways, prawns. </a:t>
            </a:r>
          </a:p>
        </p:txBody>
      </p:sp>
      <p:sp>
        <p:nvSpPr>
          <p:cNvPr id="47" name="Rectangle 46">
            <a:extLst>
              <a:ext uri="{FF2B5EF4-FFF2-40B4-BE49-F238E27FC236}">
                <a16:creationId xmlns:a16="http://schemas.microsoft.com/office/drawing/2014/main" id="{FB685B98-D85A-4D92-B6B5-0861937200B6}"/>
              </a:ext>
            </a:extLst>
          </p:cNvPr>
          <p:cNvSpPr/>
          <p:nvPr/>
        </p:nvSpPr>
        <p:spPr>
          <a:xfrm>
            <a:off x="482612" y="5626279"/>
            <a:ext cx="5907340" cy="415981"/>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200" b="1" dirty="0">
                <a:solidFill>
                  <a:schemeClr val="tx1"/>
                </a:solidFill>
                <a:latin typeface="Arial Narrow" panose="020B0606020202030204" pitchFamily="34" charset="0"/>
              </a:rPr>
              <a:t>Q. Which system in Fig. 2 has the highest capacity to </a:t>
            </a:r>
            <a:r>
              <a:rPr lang="en-AU" sz="1200" b="1" i="1" dirty="0">
                <a:solidFill>
                  <a:schemeClr val="tx1"/>
                </a:solidFill>
                <a:latin typeface="Arial Narrow" panose="020B0606020202030204" pitchFamily="34" charset="0"/>
              </a:rPr>
              <a:t>control</a:t>
            </a:r>
            <a:r>
              <a:rPr lang="en-AU" sz="1200" b="1" dirty="0">
                <a:solidFill>
                  <a:schemeClr val="tx1"/>
                </a:solidFill>
                <a:latin typeface="Arial Narrow" panose="020B0606020202030204" pitchFamily="34" charset="0"/>
              </a:rPr>
              <a:t> water quality? Ans.</a:t>
            </a:r>
          </a:p>
        </p:txBody>
      </p:sp>
      <p:sp>
        <p:nvSpPr>
          <p:cNvPr id="48" name="Rectangle 47">
            <a:extLst>
              <a:ext uri="{FF2B5EF4-FFF2-40B4-BE49-F238E27FC236}">
                <a16:creationId xmlns:a16="http://schemas.microsoft.com/office/drawing/2014/main" id="{9ABEE5F9-B725-452A-8848-F3CAA1CE64B1}"/>
              </a:ext>
            </a:extLst>
          </p:cNvPr>
          <p:cNvSpPr/>
          <p:nvPr/>
        </p:nvSpPr>
        <p:spPr>
          <a:xfrm>
            <a:off x="5373216" y="5686440"/>
            <a:ext cx="949462" cy="290882"/>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49" name="TextBox 48">
            <a:extLst>
              <a:ext uri="{FF2B5EF4-FFF2-40B4-BE49-F238E27FC236}">
                <a16:creationId xmlns:a16="http://schemas.microsoft.com/office/drawing/2014/main" id="{D259DAF3-054D-47C3-A6C8-19C4D415A1F1}"/>
              </a:ext>
            </a:extLst>
          </p:cNvPr>
          <p:cNvSpPr txBox="1"/>
          <p:nvPr/>
        </p:nvSpPr>
        <p:spPr>
          <a:xfrm>
            <a:off x="5377791" y="5702556"/>
            <a:ext cx="1100181" cy="276999"/>
          </a:xfrm>
          <a:prstGeom prst="rect">
            <a:avLst/>
          </a:prstGeom>
          <a:noFill/>
        </p:spPr>
        <p:txBody>
          <a:bodyPr wrap="square" rtlCol="0">
            <a:spAutoFit/>
          </a:bodyPr>
          <a:lstStyle/>
          <a:p>
            <a:r>
              <a:rPr lang="en-AU" sz="1200" dirty="0">
                <a:solidFill>
                  <a:schemeClr val="tx1">
                    <a:lumMod val="50000"/>
                    <a:lumOff val="50000"/>
                  </a:schemeClr>
                </a:solidFill>
                <a:latin typeface="Comic Sans MS" panose="030F0702030302020204" pitchFamily="66" charset="0"/>
              </a:rPr>
              <a:t>Intensive</a:t>
            </a:r>
          </a:p>
        </p:txBody>
      </p:sp>
      <p:sp>
        <p:nvSpPr>
          <p:cNvPr id="51" name="Rectangle 50">
            <a:extLst>
              <a:ext uri="{FF2B5EF4-FFF2-40B4-BE49-F238E27FC236}">
                <a16:creationId xmlns:a16="http://schemas.microsoft.com/office/drawing/2014/main" id="{A90003B9-B0A1-4152-A9C3-16A5F4489549}"/>
              </a:ext>
            </a:extLst>
          </p:cNvPr>
          <p:cNvSpPr/>
          <p:nvPr/>
        </p:nvSpPr>
        <p:spPr>
          <a:xfrm>
            <a:off x="482613" y="6113422"/>
            <a:ext cx="5907340" cy="2412938"/>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2" name="Rectangle 51">
            <a:extLst>
              <a:ext uri="{FF2B5EF4-FFF2-40B4-BE49-F238E27FC236}">
                <a16:creationId xmlns:a16="http://schemas.microsoft.com/office/drawing/2014/main" id="{5B53DEF9-1426-4706-85F2-09CBAF84284A}"/>
              </a:ext>
            </a:extLst>
          </p:cNvPr>
          <p:cNvSpPr/>
          <p:nvPr/>
        </p:nvSpPr>
        <p:spPr>
          <a:xfrm>
            <a:off x="558020" y="6140078"/>
            <a:ext cx="2870980" cy="276999"/>
          </a:xfrm>
          <a:prstGeom prst="rect">
            <a:avLst/>
          </a:prstGeom>
        </p:spPr>
        <p:txBody>
          <a:bodyPr wrap="square">
            <a:spAutoFit/>
          </a:bodyPr>
          <a:lstStyle/>
          <a:p>
            <a:pPr>
              <a:spcAft>
                <a:spcPts val="0"/>
              </a:spcAft>
            </a:pPr>
            <a:r>
              <a:rPr lang="en-AU" sz="1200" b="1" dirty="0">
                <a:latin typeface="Arial Narrow" panose="020B0606020202030204" pitchFamily="34" charset="0"/>
                <a:ea typeface="Times New Roman" panose="02020603050405020304" pitchFamily="18" charset="0"/>
              </a:rPr>
              <a:t>Activity: Complete the table below. </a:t>
            </a:r>
            <a:endParaRPr lang="en-US" sz="1200" b="1" dirty="0">
              <a:latin typeface="Arial Narrow" panose="020B0606020202030204" pitchFamily="34" charset="0"/>
              <a:ea typeface="Times New Roman" panose="02020603050405020304" pitchFamily="18" charset="0"/>
            </a:endParaRPr>
          </a:p>
        </p:txBody>
      </p:sp>
      <p:graphicFrame>
        <p:nvGraphicFramePr>
          <p:cNvPr id="53" name="Table 52">
            <a:extLst>
              <a:ext uri="{FF2B5EF4-FFF2-40B4-BE49-F238E27FC236}">
                <a16:creationId xmlns:a16="http://schemas.microsoft.com/office/drawing/2014/main" id="{FFE5AA8E-4706-4A62-8D1C-0E1CCA06F38B}"/>
              </a:ext>
            </a:extLst>
          </p:cNvPr>
          <p:cNvGraphicFramePr>
            <a:graphicFrameLocks noGrp="1"/>
          </p:cNvGraphicFramePr>
          <p:nvPr>
            <p:extLst>
              <p:ext uri="{D42A27DB-BD31-4B8C-83A1-F6EECF244321}">
                <p14:modId xmlns:p14="http://schemas.microsoft.com/office/powerpoint/2010/main" val="1258199259"/>
              </p:ext>
            </p:extLst>
          </p:nvPr>
        </p:nvGraphicFramePr>
        <p:xfrm>
          <a:off x="588512" y="6484006"/>
          <a:ext cx="5708501" cy="1949020"/>
        </p:xfrm>
        <a:graphic>
          <a:graphicData uri="http://schemas.openxmlformats.org/drawingml/2006/table">
            <a:tbl>
              <a:tblPr firstRow="1" bandRow="1">
                <a:tableStyleId>{5940675A-B579-460E-94D1-54222C63F5DA}</a:tableStyleId>
              </a:tblPr>
              <a:tblGrid>
                <a:gridCol w="1032565">
                  <a:extLst>
                    <a:ext uri="{9D8B030D-6E8A-4147-A177-3AD203B41FA5}">
                      <a16:colId xmlns:a16="http://schemas.microsoft.com/office/drawing/2014/main" val="4253760613"/>
                    </a:ext>
                  </a:extLst>
                </a:gridCol>
                <a:gridCol w="2286012">
                  <a:extLst>
                    <a:ext uri="{9D8B030D-6E8A-4147-A177-3AD203B41FA5}">
                      <a16:colId xmlns:a16="http://schemas.microsoft.com/office/drawing/2014/main" val="545782437"/>
                    </a:ext>
                  </a:extLst>
                </a:gridCol>
                <a:gridCol w="2389924">
                  <a:extLst>
                    <a:ext uri="{9D8B030D-6E8A-4147-A177-3AD203B41FA5}">
                      <a16:colId xmlns:a16="http://schemas.microsoft.com/office/drawing/2014/main" val="3735649911"/>
                    </a:ext>
                  </a:extLst>
                </a:gridCol>
              </a:tblGrid>
              <a:tr h="402998">
                <a:tc>
                  <a:txBody>
                    <a:bodyPr/>
                    <a:lstStyle/>
                    <a:p>
                      <a:pPr algn="ctr"/>
                      <a:endParaRPr lang="en-AU" sz="1400" b="1" dirty="0">
                        <a:latin typeface="Arial Narrow" panose="020B0606020202030204" pitchFamily="34" charset="0"/>
                      </a:endParaRPr>
                    </a:p>
                  </a:txBody>
                  <a:tcP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en-AU" sz="1400" b="1" dirty="0">
                          <a:latin typeface="Arial Narrow" panose="020B0606020202030204" pitchFamily="34" charset="0"/>
                        </a:rPr>
                        <a:t>Extensive System</a:t>
                      </a:r>
                    </a:p>
                  </a:txBody>
                  <a:tcPr>
                    <a:lnL w="12700" cap="flat" cmpd="sng" algn="ctr">
                      <a:solidFill>
                        <a:schemeClr val="tx1"/>
                      </a:solidFill>
                      <a:prstDash val="solid"/>
                      <a:round/>
                      <a:headEnd type="none" w="med" len="med"/>
                      <a:tailEnd type="none" w="med" len="med"/>
                    </a:lnL>
                    <a:solidFill>
                      <a:schemeClr val="bg1">
                        <a:lumMod val="95000"/>
                      </a:schemeClr>
                    </a:solidFill>
                  </a:tcPr>
                </a:tc>
                <a:tc>
                  <a:txBody>
                    <a:bodyPr/>
                    <a:lstStyle/>
                    <a:p>
                      <a:pPr algn="ctr"/>
                      <a:r>
                        <a:rPr lang="en-AU" sz="1400" b="1" dirty="0">
                          <a:latin typeface="Arial Narrow" panose="020B0606020202030204" pitchFamily="34" charset="0"/>
                        </a:rPr>
                        <a:t>Intensive System </a:t>
                      </a:r>
                    </a:p>
                  </a:txBody>
                  <a:tcPr>
                    <a:solidFill>
                      <a:schemeClr val="bg1">
                        <a:lumMod val="95000"/>
                      </a:schemeClr>
                    </a:solidFill>
                  </a:tcPr>
                </a:tc>
                <a:extLst>
                  <a:ext uri="{0D108BD9-81ED-4DB2-BD59-A6C34878D82A}">
                    <a16:rowId xmlns:a16="http://schemas.microsoft.com/office/drawing/2014/main" val="1474208497"/>
                  </a:ext>
                </a:extLst>
              </a:tr>
              <a:tr h="773011">
                <a:tc>
                  <a:txBody>
                    <a:bodyPr/>
                    <a:lstStyle/>
                    <a:p>
                      <a:pPr marL="0" indent="0">
                        <a:buFontTx/>
                        <a:buNone/>
                      </a:pPr>
                      <a:r>
                        <a:rPr lang="en-AU" sz="1400" b="1" dirty="0">
                          <a:solidFill>
                            <a:schemeClr val="tx1"/>
                          </a:solidFill>
                          <a:latin typeface="Arial Narrow" panose="020B0606020202030204" pitchFamily="34" charset="0"/>
                        </a:rPr>
                        <a:t>Description</a:t>
                      </a:r>
                    </a:p>
                  </a:txBody>
                  <a:tcPr>
                    <a:lnT w="12700" cap="flat" cmpd="sng" algn="ctr">
                      <a:solidFill>
                        <a:schemeClr val="tx1"/>
                      </a:solidFill>
                      <a:prstDash val="solid"/>
                      <a:round/>
                      <a:headEnd type="none" w="med" len="med"/>
                      <a:tailEnd type="none" w="med" len="med"/>
                    </a:lnT>
                    <a:solidFill>
                      <a:schemeClr val="bg1"/>
                    </a:solidFill>
                  </a:tcPr>
                </a:tc>
                <a:tc>
                  <a:txBody>
                    <a:bodyPr/>
                    <a:lstStyle/>
                    <a:p>
                      <a:pPr marL="0" indent="0">
                        <a:buFontTx/>
                        <a:buNone/>
                      </a:pPr>
                      <a:r>
                        <a:rPr lang="en-AU" sz="1200" dirty="0">
                          <a:solidFill>
                            <a:schemeClr val="tx1">
                              <a:lumMod val="65000"/>
                              <a:lumOff val="35000"/>
                            </a:schemeClr>
                          </a:solidFill>
                          <a:latin typeface="Comic Sans MS" panose="030F0702030302020204" pitchFamily="66" charset="0"/>
                        </a:rPr>
                        <a:t>Low level of management </a:t>
                      </a:r>
                    </a:p>
                    <a:p>
                      <a:pPr marL="0" indent="0">
                        <a:buFontTx/>
                        <a:buNone/>
                      </a:pPr>
                      <a:r>
                        <a:rPr lang="en-AU" sz="1200" dirty="0">
                          <a:solidFill>
                            <a:schemeClr val="tx1">
                              <a:lumMod val="65000"/>
                              <a:lumOff val="35000"/>
                            </a:schemeClr>
                          </a:solidFill>
                          <a:latin typeface="Comic Sans MS" panose="030F0702030302020204" pitchFamily="66" charset="0"/>
                        </a:rPr>
                        <a:t>Low stocking density</a:t>
                      </a:r>
                    </a:p>
                    <a:p>
                      <a:pPr marL="0" indent="0">
                        <a:buFontTx/>
                        <a:buNone/>
                      </a:pPr>
                      <a:r>
                        <a:rPr lang="en-AU" sz="1200" dirty="0">
                          <a:solidFill>
                            <a:schemeClr val="tx1">
                              <a:lumMod val="65000"/>
                              <a:lumOff val="35000"/>
                            </a:schemeClr>
                          </a:solidFill>
                          <a:latin typeface="Comic Sans MS" panose="030F0702030302020204" pitchFamily="66" charset="0"/>
                        </a:rPr>
                        <a:t>Low yield</a:t>
                      </a:r>
                    </a:p>
                  </a:txBody>
                  <a:tcPr>
                    <a:solidFill>
                      <a:schemeClr val="bg1"/>
                    </a:solidFill>
                  </a:tcPr>
                </a:tc>
                <a:tc>
                  <a:txBody>
                    <a:bodyPr/>
                    <a:lstStyle/>
                    <a:p>
                      <a:r>
                        <a:rPr lang="en-AU" sz="1200" dirty="0">
                          <a:solidFill>
                            <a:schemeClr val="tx1">
                              <a:lumMod val="65000"/>
                              <a:lumOff val="35000"/>
                            </a:schemeClr>
                          </a:solidFill>
                          <a:latin typeface="Comic Sans MS" panose="030F0702030302020204" pitchFamily="66" charset="0"/>
                        </a:rPr>
                        <a:t>High Level of management</a:t>
                      </a:r>
                    </a:p>
                    <a:p>
                      <a:r>
                        <a:rPr lang="en-AU" sz="1200" dirty="0">
                          <a:solidFill>
                            <a:schemeClr val="tx1">
                              <a:lumMod val="65000"/>
                              <a:lumOff val="35000"/>
                            </a:schemeClr>
                          </a:solidFill>
                          <a:latin typeface="Comic Sans MS" panose="030F0702030302020204" pitchFamily="66" charset="0"/>
                        </a:rPr>
                        <a:t>High stocking density</a:t>
                      </a:r>
                    </a:p>
                    <a:p>
                      <a:r>
                        <a:rPr lang="en-AU" sz="1200" dirty="0">
                          <a:solidFill>
                            <a:schemeClr val="tx1">
                              <a:lumMod val="65000"/>
                              <a:lumOff val="35000"/>
                            </a:schemeClr>
                          </a:solidFill>
                          <a:latin typeface="Comic Sans MS" panose="030F0702030302020204" pitchFamily="66" charset="0"/>
                        </a:rPr>
                        <a:t>High yield</a:t>
                      </a:r>
                    </a:p>
                  </a:txBody>
                  <a:tcPr>
                    <a:solidFill>
                      <a:schemeClr val="bg1"/>
                    </a:solidFill>
                  </a:tcPr>
                </a:tc>
                <a:extLst>
                  <a:ext uri="{0D108BD9-81ED-4DB2-BD59-A6C34878D82A}">
                    <a16:rowId xmlns:a16="http://schemas.microsoft.com/office/drawing/2014/main" val="2229960065"/>
                  </a:ext>
                </a:extLst>
              </a:tr>
              <a:tr h="773011">
                <a:tc>
                  <a:txBody>
                    <a:bodyPr/>
                    <a:lstStyle/>
                    <a:p>
                      <a:pPr marL="0" indent="0">
                        <a:buFontTx/>
                        <a:buNone/>
                      </a:pPr>
                      <a:r>
                        <a:rPr lang="en-AU" sz="1400" b="1" dirty="0">
                          <a:solidFill>
                            <a:schemeClr val="tx1"/>
                          </a:solidFill>
                          <a:latin typeface="Arial Narrow" panose="020B0606020202030204" pitchFamily="34" charset="0"/>
                        </a:rPr>
                        <a:t>Examples</a:t>
                      </a:r>
                    </a:p>
                  </a:txBody>
                  <a:tcPr>
                    <a:solidFill>
                      <a:schemeClr val="bg1"/>
                    </a:solidFill>
                  </a:tcPr>
                </a:tc>
                <a:tc>
                  <a:txBody>
                    <a:bodyPr/>
                    <a:lstStyle/>
                    <a:p>
                      <a:pPr marL="0" indent="0">
                        <a:buFontTx/>
                        <a:buNone/>
                      </a:pPr>
                      <a:r>
                        <a:rPr lang="en-AU" sz="1200" dirty="0">
                          <a:solidFill>
                            <a:schemeClr val="tx1">
                              <a:lumMod val="65000"/>
                              <a:lumOff val="35000"/>
                            </a:schemeClr>
                          </a:solidFill>
                          <a:latin typeface="Comic Sans MS" panose="030F0702030302020204" pitchFamily="66" charset="0"/>
                        </a:rPr>
                        <a:t>Oyster farms</a:t>
                      </a:r>
                    </a:p>
                    <a:p>
                      <a:pPr marL="0" indent="0">
                        <a:buFontTx/>
                        <a:buNone/>
                      </a:pPr>
                      <a:r>
                        <a:rPr lang="en-AU" sz="1200" dirty="0">
                          <a:solidFill>
                            <a:schemeClr val="tx1">
                              <a:lumMod val="65000"/>
                              <a:lumOff val="35000"/>
                            </a:schemeClr>
                          </a:solidFill>
                          <a:latin typeface="Comic Sans MS" panose="030F0702030302020204" pitchFamily="66" charset="0"/>
                        </a:rPr>
                        <a:t>Herbivore farms</a:t>
                      </a:r>
                    </a:p>
                  </a:txBody>
                  <a:tcPr>
                    <a:solidFill>
                      <a:schemeClr val="bg1"/>
                    </a:solidFill>
                  </a:tcPr>
                </a:tc>
                <a:tc>
                  <a:txBody>
                    <a:bodyPr/>
                    <a:lstStyle/>
                    <a:p>
                      <a:r>
                        <a:rPr lang="en-AU" sz="1200" dirty="0">
                          <a:solidFill>
                            <a:schemeClr val="tx1">
                              <a:lumMod val="65000"/>
                              <a:lumOff val="35000"/>
                            </a:schemeClr>
                          </a:solidFill>
                          <a:latin typeface="Comic Sans MS" panose="030F0702030302020204" pitchFamily="66" charset="0"/>
                        </a:rPr>
                        <a:t>Trout raceways</a:t>
                      </a:r>
                    </a:p>
                    <a:p>
                      <a:r>
                        <a:rPr lang="en-AU" sz="1200" dirty="0">
                          <a:solidFill>
                            <a:schemeClr val="tx1">
                              <a:lumMod val="65000"/>
                              <a:lumOff val="35000"/>
                            </a:schemeClr>
                          </a:solidFill>
                          <a:latin typeface="Comic Sans MS" panose="030F0702030302020204" pitchFamily="66" charset="0"/>
                        </a:rPr>
                        <a:t>Prawns (all same size)</a:t>
                      </a:r>
                    </a:p>
                    <a:p>
                      <a:r>
                        <a:rPr lang="en-AU" sz="1200" dirty="0">
                          <a:solidFill>
                            <a:schemeClr val="tx1">
                              <a:lumMod val="65000"/>
                              <a:lumOff val="35000"/>
                            </a:schemeClr>
                          </a:solidFill>
                          <a:latin typeface="Comic Sans MS" panose="030F0702030302020204" pitchFamily="66" charset="0"/>
                        </a:rPr>
                        <a:t>Crayfish</a:t>
                      </a:r>
                    </a:p>
                  </a:txBody>
                  <a:tcPr>
                    <a:solidFill>
                      <a:schemeClr val="bg1"/>
                    </a:solidFill>
                  </a:tcPr>
                </a:tc>
                <a:extLst>
                  <a:ext uri="{0D108BD9-81ED-4DB2-BD59-A6C34878D82A}">
                    <a16:rowId xmlns:a16="http://schemas.microsoft.com/office/drawing/2014/main" val="1532594855"/>
                  </a:ext>
                </a:extLst>
              </a:tr>
            </a:tbl>
          </a:graphicData>
        </a:graphic>
      </p:graphicFrame>
      <p:sp>
        <p:nvSpPr>
          <p:cNvPr id="50" name="Oval 49">
            <a:extLst>
              <a:ext uri="{FF2B5EF4-FFF2-40B4-BE49-F238E27FC236}">
                <a16:creationId xmlns:a16="http://schemas.microsoft.com/office/drawing/2014/main" id="{59365836-1A30-44A6-B08A-BD29D2889E43}"/>
              </a:ext>
            </a:extLst>
          </p:cNvPr>
          <p:cNvSpPr/>
          <p:nvPr/>
        </p:nvSpPr>
        <p:spPr>
          <a:xfrm>
            <a:off x="5262364" y="415880"/>
            <a:ext cx="176053" cy="15005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54" name="TextBox 53">
            <a:extLst>
              <a:ext uri="{FF2B5EF4-FFF2-40B4-BE49-F238E27FC236}">
                <a16:creationId xmlns:a16="http://schemas.microsoft.com/office/drawing/2014/main" id="{216DF06D-005D-4098-8051-7C6E4BE0514E}"/>
              </a:ext>
            </a:extLst>
          </p:cNvPr>
          <p:cNvSpPr txBox="1"/>
          <p:nvPr/>
        </p:nvSpPr>
        <p:spPr>
          <a:xfrm>
            <a:off x="5179147" y="398075"/>
            <a:ext cx="388137" cy="184666"/>
          </a:xfrm>
          <a:prstGeom prst="rect">
            <a:avLst/>
          </a:prstGeom>
          <a:noFill/>
        </p:spPr>
        <p:txBody>
          <a:bodyPr wrap="square" rtlCol="0">
            <a:spAutoFit/>
          </a:bodyPr>
          <a:lstStyle/>
          <a:p>
            <a:r>
              <a:rPr lang="en-AU" sz="600" b="1" dirty="0">
                <a:solidFill>
                  <a:schemeClr val="bg1"/>
                </a:solidFill>
                <a:latin typeface="Arial Narrow" panose="020B0606020202030204" pitchFamily="34" charset="0"/>
              </a:rPr>
              <a:t>T159</a:t>
            </a:r>
          </a:p>
        </p:txBody>
      </p:sp>
    </p:spTree>
    <p:extLst>
      <p:ext uri="{BB962C8B-B14F-4D97-AF65-F5344CB8AC3E}">
        <p14:creationId xmlns:p14="http://schemas.microsoft.com/office/powerpoint/2010/main" val="362955035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 name="Straight Connector 14"/>
          <p:cNvCxnSpPr/>
          <p:nvPr/>
        </p:nvCxnSpPr>
        <p:spPr>
          <a:xfrm flipH="1">
            <a:off x="508863" y="969600"/>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extBox 17"/>
          <p:cNvSpPr txBox="1"/>
          <p:nvPr/>
        </p:nvSpPr>
        <p:spPr>
          <a:xfrm>
            <a:off x="5486430" y="14613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
        <p:nvSpPr>
          <p:cNvPr id="3" name="TextBox 2"/>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12" name="TextBox 36"/>
          <p:cNvSpPr txBox="1"/>
          <p:nvPr/>
        </p:nvSpPr>
        <p:spPr>
          <a:xfrm>
            <a:off x="5876474" y="8805118"/>
            <a:ext cx="52124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100" dirty="0">
                <a:latin typeface="Arial Narrow" pitchFamily="34" charset="0"/>
              </a:rPr>
              <a:t>160</a:t>
            </a:r>
            <a:endParaRPr lang="en-AU" sz="1100" dirty="0">
              <a:latin typeface="Arial Narrow" pitchFamily="34" charset="0"/>
            </a:endParaRPr>
          </a:p>
        </p:txBody>
      </p:sp>
      <p:sp>
        <p:nvSpPr>
          <p:cNvPr id="57" name="TextBox 36"/>
          <p:cNvSpPr txBox="1"/>
          <p:nvPr/>
        </p:nvSpPr>
        <p:spPr>
          <a:xfrm>
            <a:off x="463269" y="8810616"/>
            <a:ext cx="219901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2019 	                                               </a:t>
            </a:r>
            <a:endParaRPr lang="en-AU" sz="1100" b="1" dirty="0">
              <a:latin typeface="Arial Narrow" pitchFamily="34" charset="0"/>
            </a:endParaRPr>
          </a:p>
        </p:txBody>
      </p:sp>
      <p:cxnSp>
        <p:nvCxnSpPr>
          <p:cNvPr id="19" name="Straight Connector 18"/>
          <p:cNvCxnSpPr/>
          <p:nvPr/>
        </p:nvCxnSpPr>
        <p:spPr>
          <a:xfrm flipH="1">
            <a:off x="482612" y="8817257"/>
            <a:ext cx="5907340" cy="422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9" name="TextBox 58">
            <a:extLst>
              <a:ext uri="{FF2B5EF4-FFF2-40B4-BE49-F238E27FC236}">
                <a16:creationId xmlns:a16="http://schemas.microsoft.com/office/drawing/2014/main" id="{B47AF8B6-8FB8-4F6E-8771-2ABC2CA0462D}"/>
              </a:ext>
            </a:extLst>
          </p:cNvPr>
          <p:cNvSpPr txBox="1"/>
          <p:nvPr/>
        </p:nvSpPr>
        <p:spPr>
          <a:xfrm>
            <a:off x="1374209" y="82118"/>
            <a:ext cx="4112222" cy="738664"/>
          </a:xfrm>
          <a:prstGeom prst="rect">
            <a:avLst/>
          </a:prstGeom>
          <a:noFill/>
        </p:spPr>
        <p:txBody>
          <a:bodyPr wrap="square" rtlCol="0">
            <a:spAutoFit/>
          </a:bodyPr>
          <a:lstStyle/>
          <a:p>
            <a:r>
              <a:rPr lang="en-US" b="1" dirty="0">
                <a:latin typeface="Arial Narrow" pitchFamily="34" charset="0"/>
              </a:rPr>
              <a:t>Issues with Aquaculture –</a:t>
            </a:r>
            <a:r>
              <a:rPr lang="en-US" sz="1200" b="1" dirty="0">
                <a:latin typeface="Arial Narrow" panose="020B0606020202030204" pitchFamily="34" charset="0"/>
              </a:rPr>
              <a:t> </a:t>
            </a:r>
            <a:r>
              <a:rPr lang="en-US" sz="1200" dirty="0">
                <a:latin typeface="Arial Narrow" panose="020B0606020202030204" pitchFamily="34" charset="0"/>
              </a:rPr>
              <a:t>Understand issues with output pollution, biosecurity and waste removal and production of feed for aquaculture</a:t>
            </a:r>
            <a:endParaRPr lang="en-US" sz="1200" i="1" dirty="0">
              <a:latin typeface="Arial Narrow" pitchFamily="34" charset="0"/>
            </a:endParaRPr>
          </a:p>
        </p:txBody>
      </p:sp>
      <p:sp>
        <p:nvSpPr>
          <p:cNvPr id="60" name="TextBox 36">
            <a:extLst>
              <a:ext uri="{FF2B5EF4-FFF2-40B4-BE49-F238E27FC236}">
                <a16:creationId xmlns:a16="http://schemas.microsoft.com/office/drawing/2014/main" id="{6DC2C05C-35D8-49B4-804A-8B8A559A864A}"/>
              </a:ext>
            </a:extLst>
          </p:cNvPr>
          <p:cNvSpPr txBox="1"/>
          <p:nvPr/>
        </p:nvSpPr>
        <p:spPr>
          <a:xfrm>
            <a:off x="2286712" y="8805118"/>
            <a:ext cx="3734575"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Unit 4. Topic 2. Subject Matter: Aquaculture</a:t>
            </a:r>
            <a:endParaRPr lang="en-AU" sz="1100" b="1" dirty="0">
              <a:latin typeface="Arial Narrow" pitchFamily="34" charset="0"/>
            </a:endParaRPr>
          </a:p>
        </p:txBody>
      </p:sp>
      <p:sp>
        <p:nvSpPr>
          <p:cNvPr id="17" name="TextBox 16">
            <a:extLst>
              <a:ext uri="{FF2B5EF4-FFF2-40B4-BE49-F238E27FC236}">
                <a16:creationId xmlns:a16="http://schemas.microsoft.com/office/drawing/2014/main" id="{EF79B1A8-AC97-4449-84BA-7300F5F2C191}"/>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11" name="Rectangle 10">
            <a:extLst>
              <a:ext uri="{FF2B5EF4-FFF2-40B4-BE49-F238E27FC236}">
                <a16:creationId xmlns:a16="http://schemas.microsoft.com/office/drawing/2014/main" id="{EADEC6EF-6707-4754-9527-ABD55F29D004}"/>
              </a:ext>
            </a:extLst>
          </p:cNvPr>
          <p:cNvSpPr/>
          <p:nvPr/>
        </p:nvSpPr>
        <p:spPr>
          <a:xfrm>
            <a:off x="425546" y="5873642"/>
            <a:ext cx="6099798" cy="892552"/>
          </a:xfrm>
          <a:prstGeom prst="rect">
            <a:avLst/>
          </a:prstGeom>
        </p:spPr>
        <p:txBody>
          <a:bodyPr wrap="square">
            <a:spAutoFit/>
          </a:bodyPr>
          <a:lstStyle/>
          <a:p>
            <a:r>
              <a:rPr lang="en-US" sz="1600" b="1" dirty="0">
                <a:latin typeface="Arial Narrow" panose="020B0606020202030204" pitchFamily="34" charset="0"/>
              </a:rPr>
              <a:t>Aquaponics: Aqua Gardening </a:t>
            </a:r>
          </a:p>
          <a:p>
            <a:r>
              <a:rPr lang="en-US" sz="1200" dirty="0">
                <a:latin typeface="Arial Narrow" panose="020B0606020202030204" pitchFamily="34" charset="0"/>
              </a:rPr>
              <a:t>Aquaponics is the combination of aquaculture and hydroponics (gardening without soil). The aquaculture system acts as a source of organically fertilized irrigation water (from fish waste water) for the hydroponics system, and, the hydroponics system acts as a filter for the aquaculture system. It is a win-win!</a:t>
            </a:r>
            <a:endParaRPr lang="en-AU" sz="1200" dirty="0">
              <a:latin typeface="Arial Narrow" panose="020B0606020202030204" pitchFamily="34" charset="0"/>
            </a:endParaRPr>
          </a:p>
        </p:txBody>
      </p:sp>
      <p:sp>
        <p:nvSpPr>
          <p:cNvPr id="2" name="Rectangle 1">
            <a:extLst>
              <a:ext uri="{FF2B5EF4-FFF2-40B4-BE49-F238E27FC236}">
                <a16:creationId xmlns:a16="http://schemas.microsoft.com/office/drawing/2014/main" id="{BDA1EA74-9252-4177-B877-389D29D21F27}"/>
              </a:ext>
            </a:extLst>
          </p:cNvPr>
          <p:cNvSpPr/>
          <p:nvPr/>
        </p:nvSpPr>
        <p:spPr>
          <a:xfrm>
            <a:off x="438116" y="981740"/>
            <a:ext cx="3926988" cy="2062103"/>
          </a:xfrm>
          <a:prstGeom prst="rect">
            <a:avLst/>
          </a:prstGeom>
        </p:spPr>
        <p:txBody>
          <a:bodyPr wrap="square">
            <a:spAutoFit/>
          </a:bodyPr>
          <a:lstStyle/>
          <a:p>
            <a:pPr>
              <a:spcAft>
                <a:spcPts val="0"/>
              </a:spcAft>
            </a:pPr>
            <a:r>
              <a:rPr lang="en-GB" sz="1600" b="1" dirty="0">
                <a:latin typeface="Arial Narrow" panose="020B0606020202030204" pitchFamily="34" charset="0"/>
                <a:ea typeface="Times New Roman" panose="02020603050405020304" pitchFamily="18" charset="0"/>
              </a:rPr>
              <a:t>What is the issue?</a:t>
            </a:r>
          </a:p>
          <a:p>
            <a:pPr marL="171450" indent="-171450">
              <a:spcAft>
                <a:spcPts val="0"/>
              </a:spcAft>
              <a:buFont typeface="Arial" panose="020B0604020202020204" pitchFamily="34" charset="0"/>
              <a:buChar char="•"/>
            </a:pPr>
            <a:r>
              <a:rPr lang="en-GB" sz="800" dirty="0">
                <a:latin typeface="Arial Narrow" panose="020B0606020202030204" pitchFamily="34" charset="0"/>
                <a:ea typeface="Times New Roman" panose="02020603050405020304" pitchFamily="18" charset="0"/>
              </a:rPr>
              <a:t>Loss or alteration of natural habitat (i.e. mangroves and wetlands)</a:t>
            </a:r>
          </a:p>
          <a:p>
            <a:pPr marL="171450" indent="-171450">
              <a:spcAft>
                <a:spcPts val="0"/>
              </a:spcAft>
              <a:buFont typeface="Arial" panose="020B0604020202020204" pitchFamily="34" charset="0"/>
              <a:buChar char="•"/>
            </a:pPr>
            <a:r>
              <a:rPr lang="en-GB" sz="800" dirty="0">
                <a:latin typeface="Arial Narrow" panose="020B0606020202030204" pitchFamily="34" charset="0"/>
                <a:ea typeface="Times New Roman" panose="02020603050405020304" pitchFamily="18" charset="0"/>
              </a:rPr>
              <a:t>Displacement of indigenous fisheries with multi-national corporations</a:t>
            </a:r>
            <a:endParaRPr lang="en-AU" sz="800" dirty="0">
              <a:latin typeface="Arial Narrow" panose="020B0606020202030204" pitchFamily="34" charset="0"/>
              <a:ea typeface="Times New Roman" panose="02020603050405020304" pitchFamily="18" charset="0"/>
            </a:endParaRPr>
          </a:p>
          <a:p>
            <a:pPr marL="171450" indent="-171450">
              <a:spcAft>
                <a:spcPts val="0"/>
              </a:spcAft>
              <a:buFont typeface="Arial" panose="020B0604020202020204" pitchFamily="34" charset="0"/>
              <a:buChar char="•"/>
            </a:pPr>
            <a:r>
              <a:rPr lang="en-GB" sz="800" dirty="0">
                <a:latin typeface="Arial Narrow" panose="020B0606020202030204" pitchFamily="34" charset="0"/>
                <a:ea typeface="Times New Roman" panose="02020603050405020304" pitchFamily="18" charset="0"/>
              </a:rPr>
              <a:t>Uneaten food and waste products can smother benthic organisms</a:t>
            </a:r>
          </a:p>
          <a:p>
            <a:pPr marL="171450" indent="-171450">
              <a:spcAft>
                <a:spcPts val="0"/>
              </a:spcAft>
              <a:buFont typeface="Arial" panose="020B0604020202020204" pitchFamily="34" charset="0"/>
              <a:buChar char="•"/>
            </a:pPr>
            <a:r>
              <a:rPr lang="en-GB" sz="800" dirty="0">
                <a:latin typeface="Arial Narrow" panose="020B0606020202030204" pitchFamily="34" charset="0"/>
                <a:ea typeface="Times New Roman" panose="02020603050405020304" pitchFamily="18" charset="0"/>
              </a:rPr>
              <a:t>Uneaten food and waste products can over-fertilise the water (leading to eutrophication)</a:t>
            </a:r>
          </a:p>
          <a:p>
            <a:pPr marL="171450" indent="-171450">
              <a:buFont typeface="Arial" panose="020B0604020202020204" pitchFamily="34" charset="0"/>
              <a:buChar char="•"/>
            </a:pPr>
            <a:r>
              <a:rPr lang="en-GB" sz="800" dirty="0">
                <a:latin typeface="Arial Narrow" panose="020B0606020202030204" pitchFamily="34" charset="0"/>
                <a:ea typeface="Times New Roman" panose="02020603050405020304" pitchFamily="18" charset="0"/>
              </a:rPr>
              <a:t>Fish meal and fish oil can go into water column (from oily fish like mackerel and anchovies)</a:t>
            </a:r>
          </a:p>
          <a:p>
            <a:pPr marL="171450" indent="-171450">
              <a:spcAft>
                <a:spcPts val="0"/>
              </a:spcAft>
              <a:buFont typeface="Arial" panose="020B0604020202020204" pitchFamily="34" charset="0"/>
              <a:buChar char="•"/>
            </a:pPr>
            <a:r>
              <a:rPr lang="en-GB" sz="800" dirty="0">
                <a:latin typeface="Arial Narrow" panose="020B0606020202030204" pitchFamily="34" charset="0"/>
                <a:ea typeface="Times New Roman" panose="02020603050405020304" pitchFamily="18" charset="0"/>
              </a:rPr>
              <a:t>Ammonia (from fish urine and gill excretion) can be toxic if not removed.</a:t>
            </a:r>
          </a:p>
          <a:p>
            <a:pPr marL="171450" indent="-171450">
              <a:buFont typeface="Arial" panose="020B0604020202020204" pitchFamily="34" charset="0"/>
              <a:buChar char="•"/>
            </a:pPr>
            <a:r>
              <a:rPr lang="en-GB" sz="800" dirty="0">
                <a:latin typeface="Arial Narrow" panose="020B0606020202030204" pitchFamily="34" charset="0"/>
                <a:ea typeface="Times New Roman" panose="02020603050405020304" pitchFamily="18" charset="0"/>
              </a:rPr>
              <a:t>Illegally sourced feed product is a biosecurity threat (heavy penalties apply)</a:t>
            </a:r>
          </a:p>
          <a:p>
            <a:pPr marL="171450" indent="-171450">
              <a:buFont typeface="Arial" panose="020B0604020202020204" pitchFamily="34" charset="0"/>
              <a:buChar char="•"/>
            </a:pPr>
            <a:r>
              <a:rPr lang="en-GB" sz="800" dirty="0">
                <a:latin typeface="Arial Narrow" panose="020B0606020202030204" pitchFamily="34" charset="0"/>
                <a:ea typeface="Times New Roman" panose="02020603050405020304" pitchFamily="18" charset="0"/>
              </a:rPr>
              <a:t>The introduction of non-native seed stock can be a biosecurity threat </a:t>
            </a:r>
            <a:br>
              <a:rPr lang="en-GB" sz="800" dirty="0">
                <a:latin typeface="Arial Narrow" panose="020B0606020202030204" pitchFamily="34" charset="0"/>
                <a:ea typeface="Times New Roman" panose="02020603050405020304" pitchFamily="18" charset="0"/>
              </a:rPr>
            </a:br>
            <a:r>
              <a:rPr lang="en-GB" sz="800" dirty="0">
                <a:latin typeface="Arial Narrow" panose="020B0606020202030204" pitchFamily="34" charset="0"/>
                <a:ea typeface="Times New Roman" panose="02020603050405020304" pitchFamily="18" charset="0"/>
              </a:rPr>
              <a:t>(i.e. importing Atlantic salmon eggs from Europe)</a:t>
            </a:r>
          </a:p>
          <a:p>
            <a:pPr marL="171450" indent="-171450">
              <a:buFont typeface="Arial" panose="020B0604020202020204" pitchFamily="34" charset="0"/>
              <a:buChar char="•"/>
            </a:pPr>
            <a:r>
              <a:rPr lang="en-GB" sz="800" dirty="0">
                <a:latin typeface="Arial Narrow" panose="020B0606020202030204" pitchFamily="34" charset="0"/>
                <a:ea typeface="Times New Roman" panose="02020603050405020304" pitchFamily="18" charset="0"/>
              </a:rPr>
              <a:t>Feed stock supply may be coming from an unsustainable source </a:t>
            </a:r>
          </a:p>
          <a:p>
            <a:pPr marL="171450" indent="-171450">
              <a:buFont typeface="Arial" panose="020B0604020202020204" pitchFamily="34" charset="0"/>
              <a:buChar char="•"/>
            </a:pPr>
            <a:r>
              <a:rPr lang="en-GB" sz="800" dirty="0">
                <a:latin typeface="Arial Narrow" panose="020B0606020202030204" pitchFamily="34" charset="0"/>
                <a:ea typeface="Times New Roman" panose="02020603050405020304" pitchFamily="18" charset="0"/>
              </a:rPr>
              <a:t>Disease risks to the stock (see right)  </a:t>
            </a:r>
          </a:p>
          <a:p>
            <a:pPr marL="171450" indent="-171450">
              <a:spcAft>
                <a:spcPts val="0"/>
              </a:spcAft>
              <a:buFont typeface="Arial" panose="020B0604020202020204" pitchFamily="34" charset="0"/>
              <a:buChar char="•"/>
            </a:pPr>
            <a:r>
              <a:rPr lang="en-GB" sz="800" dirty="0">
                <a:latin typeface="Arial Narrow" panose="020B0606020202030204" pitchFamily="34" charset="0"/>
                <a:ea typeface="Times New Roman" panose="02020603050405020304" pitchFamily="18" charset="0"/>
              </a:rPr>
              <a:t>Drug resistant pathogens can prevail, making disease outbreaks difficult to avoid or fix</a:t>
            </a:r>
          </a:p>
          <a:p>
            <a:pPr marL="171450" indent="-171450">
              <a:spcAft>
                <a:spcPts val="0"/>
              </a:spcAft>
              <a:buFont typeface="Arial" panose="020B0604020202020204" pitchFamily="34" charset="0"/>
              <a:buChar char="•"/>
            </a:pPr>
            <a:r>
              <a:rPr lang="en-GB" sz="800" dirty="0">
                <a:latin typeface="Arial Narrow" panose="020B0606020202030204" pitchFamily="34" charset="0"/>
                <a:ea typeface="Times New Roman" panose="02020603050405020304" pitchFamily="18" charset="0"/>
              </a:rPr>
              <a:t>Drugs (antibiotics, hormones, anaesthetics, etc.) and herbicides can go into the water column</a:t>
            </a:r>
          </a:p>
          <a:p>
            <a:pPr marL="171450" indent="-171450">
              <a:spcAft>
                <a:spcPts val="0"/>
              </a:spcAft>
              <a:buFont typeface="Arial" panose="020B0604020202020204" pitchFamily="34" charset="0"/>
              <a:buChar char="•"/>
            </a:pPr>
            <a:r>
              <a:rPr lang="en-GB" sz="800" dirty="0">
                <a:latin typeface="Arial Narrow" panose="020B0606020202030204" pitchFamily="34" charset="0"/>
                <a:ea typeface="Times New Roman" panose="02020603050405020304" pitchFamily="18" charset="0"/>
              </a:rPr>
              <a:t>Genetically modified species can </a:t>
            </a:r>
            <a:r>
              <a:rPr lang="en-GB" sz="800" i="1" dirty="0">
                <a:latin typeface="Arial Narrow" panose="020B0606020202030204" pitchFamily="34" charset="0"/>
                <a:ea typeface="Times New Roman" panose="02020603050405020304" pitchFamily="18" charset="0"/>
              </a:rPr>
              <a:t>escape </a:t>
            </a:r>
            <a:r>
              <a:rPr lang="en-GB" sz="800" dirty="0">
                <a:latin typeface="Arial Narrow" panose="020B0606020202030204" pitchFamily="34" charset="0"/>
                <a:ea typeface="Times New Roman" panose="02020603050405020304" pitchFamily="18" charset="0"/>
              </a:rPr>
              <a:t>and threaten local species with extinction </a:t>
            </a:r>
            <a:endParaRPr lang="en-AU" sz="800" dirty="0">
              <a:latin typeface="Arial Narrow" panose="020B0606020202030204" pitchFamily="34" charset="0"/>
              <a:ea typeface="Times New Roman" panose="02020603050405020304" pitchFamily="18" charset="0"/>
            </a:endParaRPr>
          </a:p>
        </p:txBody>
      </p:sp>
      <p:sp>
        <p:nvSpPr>
          <p:cNvPr id="6" name="Rectangle 5">
            <a:extLst>
              <a:ext uri="{FF2B5EF4-FFF2-40B4-BE49-F238E27FC236}">
                <a16:creationId xmlns:a16="http://schemas.microsoft.com/office/drawing/2014/main" id="{BCE3C0CD-6995-4DB9-B382-19788F5D3A02}"/>
              </a:ext>
            </a:extLst>
          </p:cNvPr>
          <p:cNvSpPr/>
          <p:nvPr/>
        </p:nvSpPr>
        <p:spPr>
          <a:xfrm>
            <a:off x="495398" y="3068696"/>
            <a:ext cx="5863484" cy="2742782"/>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Rectangle 6">
            <a:extLst>
              <a:ext uri="{FF2B5EF4-FFF2-40B4-BE49-F238E27FC236}">
                <a16:creationId xmlns:a16="http://schemas.microsoft.com/office/drawing/2014/main" id="{4A318349-DAF6-4CC3-A3AE-F38D03966887}"/>
              </a:ext>
            </a:extLst>
          </p:cNvPr>
          <p:cNvSpPr/>
          <p:nvPr/>
        </p:nvSpPr>
        <p:spPr>
          <a:xfrm>
            <a:off x="4302288" y="1120541"/>
            <a:ext cx="2079251" cy="177502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TextBox 7">
            <a:extLst>
              <a:ext uri="{FF2B5EF4-FFF2-40B4-BE49-F238E27FC236}">
                <a16:creationId xmlns:a16="http://schemas.microsoft.com/office/drawing/2014/main" id="{9E26377E-618B-40B8-AC6E-64E855EC0DD8}"/>
              </a:ext>
            </a:extLst>
          </p:cNvPr>
          <p:cNvSpPr txBox="1"/>
          <p:nvPr/>
        </p:nvSpPr>
        <p:spPr>
          <a:xfrm>
            <a:off x="4327660" y="1149827"/>
            <a:ext cx="2079251" cy="1738938"/>
          </a:xfrm>
          <a:prstGeom prst="rect">
            <a:avLst/>
          </a:prstGeom>
          <a:noFill/>
        </p:spPr>
        <p:txBody>
          <a:bodyPr wrap="square" rtlCol="0">
            <a:spAutoFit/>
          </a:bodyPr>
          <a:lstStyle/>
          <a:p>
            <a:r>
              <a:rPr lang="en-AU" sz="1600" b="1" dirty="0">
                <a:latin typeface="Arial Narrow" panose="020B0606020202030204" pitchFamily="34" charset="0"/>
              </a:rPr>
              <a:t>Disease threats</a:t>
            </a:r>
          </a:p>
          <a:p>
            <a:endParaRPr lang="en-AU" sz="300" b="1" dirty="0">
              <a:latin typeface="Arial Narrow" panose="020B0606020202030204" pitchFamily="34" charset="0"/>
            </a:endParaRPr>
          </a:p>
          <a:p>
            <a:r>
              <a:rPr lang="en-AU" sz="1200" b="1" dirty="0">
                <a:latin typeface="Arial Narrow" panose="020B0606020202030204" pitchFamily="34" charset="0"/>
              </a:rPr>
              <a:t>Infectious disease agents</a:t>
            </a:r>
          </a:p>
          <a:p>
            <a:pPr marL="171450" indent="-171450">
              <a:buFont typeface="Arial" panose="020B0604020202020204" pitchFamily="34" charset="0"/>
              <a:buChar char="•"/>
            </a:pPr>
            <a:r>
              <a:rPr lang="en-AU" sz="800" dirty="0">
                <a:latin typeface="Arial Narrow" panose="020B0606020202030204" pitchFamily="34" charset="0"/>
              </a:rPr>
              <a:t>Ectoparasites (e.g. </a:t>
            </a:r>
            <a:r>
              <a:rPr lang="en-AU" sz="800" i="1" dirty="0">
                <a:latin typeface="Arial Narrow" panose="020B0606020202030204" pitchFamily="34" charset="0"/>
              </a:rPr>
              <a:t>Cryptocaryon</a:t>
            </a:r>
            <a:r>
              <a:rPr lang="en-AU" sz="800" dirty="0">
                <a:latin typeface="Arial Narrow" panose="020B0606020202030204" pitchFamily="34" charset="0"/>
              </a:rPr>
              <a:t>)</a:t>
            </a:r>
          </a:p>
          <a:p>
            <a:pPr marL="171450" indent="-171450">
              <a:buFont typeface="Arial" panose="020B0604020202020204" pitchFamily="34" charset="0"/>
              <a:buChar char="•"/>
            </a:pPr>
            <a:r>
              <a:rPr lang="en-AU" sz="800" dirty="0">
                <a:latin typeface="Arial Narrow" panose="020B0606020202030204" pitchFamily="34" charset="0"/>
              </a:rPr>
              <a:t>Bacteria (e.g. </a:t>
            </a:r>
            <a:r>
              <a:rPr lang="en-AU" sz="800" i="1" dirty="0">
                <a:latin typeface="Arial Narrow" panose="020B0606020202030204" pitchFamily="34" charset="0"/>
              </a:rPr>
              <a:t>Vibrio spp</a:t>
            </a:r>
            <a:r>
              <a:rPr lang="en-AU" sz="800" dirty="0">
                <a:latin typeface="Arial Narrow" panose="020B0606020202030204" pitchFamily="34" charset="0"/>
              </a:rPr>
              <a:t>.)</a:t>
            </a:r>
          </a:p>
          <a:p>
            <a:pPr marL="171450" indent="-171450">
              <a:buFont typeface="Arial" panose="020B0604020202020204" pitchFamily="34" charset="0"/>
              <a:buChar char="•"/>
            </a:pPr>
            <a:r>
              <a:rPr lang="en-AU" sz="800" dirty="0">
                <a:latin typeface="Arial Narrow" panose="020B0606020202030204" pitchFamily="34" charset="0"/>
              </a:rPr>
              <a:t>Fungi (e.g. </a:t>
            </a:r>
            <a:r>
              <a:rPr lang="en-AU" sz="800" i="1" dirty="0">
                <a:latin typeface="Arial Narrow" panose="020B0606020202030204" pitchFamily="34" charset="0"/>
              </a:rPr>
              <a:t>Saprolegnia</a:t>
            </a:r>
            <a:r>
              <a:rPr lang="en-AU" sz="800" dirty="0">
                <a:latin typeface="Arial Narrow" panose="020B0606020202030204" pitchFamily="34" charset="0"/>
              </a:rPr>
              <a:t>)</a:t>
            </a:r>
          </a:p>
          <a:p>
            <a:pPr marL="171450" indent="-171450">
              <a:buFont typeface="Arial" panose="020B0604020202020204" pitchFamily="34" charset="0"/>
              <a:buChar char="•"/>
            </a:pPr>
            <a:r>
              <a:rPr lang="en-AU" sz="800" dirty="0">
                <a:latin typeface="Arial Narrow" panose="020B0606020202030204" pitchFamily="34" charset="0"/>
              </a:rPr>
              <a:t>Viruses (e.g. koi herpes virus, </a:t>
            </a:r>
            <a:r>
              <a:rPr lang="en-AU" sz="800">
                <a:latin typeface="Arial Narrow" panose="020B0606020202030204" pitchFamily="34" charset="0"/>
              </a:rPr>
              <a:t>whispovirus)</a:t>
            </a:r>
            <a:endParaRPr lang="en-AU" sz="800" dirty="0">
              <a:latin typeface="Arial Narrow" panose="020B0606020202030204" pitchFamily="34" charset="0"/>
            </a:endParaRPr>
          </a:p>
          <a:p>
            <a:endParaRPr lang="en-AU" sz="400" dirty="0">
              <a:latin typeface="Arial Narrow" panose="020B0606020202030204" pitchFamily="34" charset="0"/>
            </a:endParaRPr>
          </a:p>
          <a:p>
            <a:r>
              <a:rPr lang="en-AU" sz="1200" b="1" dirty="0">
                <a:latin typeface="Arial Narrow" panose="020B0606020202030204" pitchFamily="34" charset="0"/>
              </a:rPr>
              <a:t>Non-infectious disease agents</a:t>
            </a:r>
          </a:p>
          <a:p>
            <a:pPr marL="171450" indent="-171450">
              <a:buFont typeface="Arial" panose="020B0604020202020204" pitchFamily="34" charset="0"/>
              <a:buChar char="•"/>
            </a:pPr>
            <a:r>
              <a:rPr lang="en-AU" sz="800" dirty="0">
                <a:latin typeface="Arial Narrow" panose="020B0606020202030204" pitchFamily="34" charset="0"/>
              </a:rPr>
              <a:t>Water quality problems </a:t>
            </a:r>
          </a:p>
          <a:p>
            <a:pPr marL="171450" indent="-171450">
              <a:buFont typeface="Arial" panose="020B0604020202020204" pitchFamily="34" charset="0"/>
              <a:buChar char="•"/>
            </a:pPr>
            <a:r>
              <a:rPr lang="en-AU" sz="800" dirty="0">
                <a:latin typeface="Arial Narrow" panose="020B0606020202030204" pitchFamily="34" charset="0"/>
              </a:rPr>
              <a:t>Nutritional deficiencies or excess nutrients</a:t>
            </a:r>
          </a:p>
          <a:p>
            <a:pPr marL="171450" indent="-171450">
              <a:buFont typeface="Arial" panose="020B0604020202020204" pitchFamily="34" charset="0"/>
              <a:buChar char="•"/>
            </a:pPr>
            <a:r>
              <a:rPr lang="en-AU" sz="800" dirty="0">
                <a:latin typeface="Arial Narrow" panose="020B0606020202030204" pitchFamily="34" charset="0"/>
              </a:rPr>
              <a:t>Toxicity (e.g. heavy metals, pesticides)</a:t>
            </a:r>
          </a:p>
        </p:txBody>
      </p:sp>
      <p:sp>
        <p:nvSpPr>
          <p:cNvPr id="10" name="TextBox 9">
            <a:extLst>
              <a:ext uri="{FF2B5EF4-FFF2-40B4-BE49-F238E27FC236}">
                <a16:creationId xmlns:a16="http://schemas.microsoft.com/office/drawing/2014/main" id="{23F32470-52DA-4D59-9262-9DB577747FA8}"/>
              </a:ext>
            </a:extLst>
          </p:cNvPr>
          <p:cNvSpPr txBox="1"/>
          <p:nvPr/>
        </p:nvSpPr>
        <p:spPr>
          <a:xfrm>
            <a:off x="482612" y="3073129"/>
            <a:ext cx="5743012" cy="276999"/>
          </a:xfrm>
          <a:prstGeom prst="rect">
            <a:avLst/>
          </a:prstGeom>
          <a:noFill/>
        </p:spPr>
        <p:txBody>
          <a:bodyPr wrap="square" rtlCol="0">
            <a:spAutoFit/>
          </a:bodyPr>
          <a:lstStyle/>
          <a:p>
            <a:r>
              <a:rPr lang="en-AU" sz="1200" b="1" dirty="0">
                <a:latin typeface="Arial Narrow" panose="020B0606020202030204" pitchFamily="34" charset="0"/>
              </a:rPr>
              <a:t>Activity: Complete the table below </a:t>
            </a:r>
          </a:p>
        </p:txBody>
      </p:sp>
      <p:graphicFrame>
        <p:nvGraphicFramePr>
          <p:cNvPr id="20" name="Table 19">
            <a:extLst>
              <a:ext uri="{FF2B5EF4-FFF2-40B4-BE49-F238E27FC236}">
                <a16:creationId xmlns:a16="http://schemas.microsoft.com/office/drawing/2014/main" id="{21796935-E89C-4F08-86DA-BF7A82C6CF07}"/>
              </a:ext>
            </a:extLst>
          </p:cNvPr>
          <p:cNvGraphicFramePr>
            <a:graphicFrameLocks noGrp="1"/>
          </p:cNvGraphicFramePr>
          <p:nvPr>
            <p:extLst>
              <p:ext uri="{D42A27DB-BD31-4B8C-83A1-F6EECF244321}">
                <p14:modId xmlns:p14="http://schemas.microsoft.com/office/powerpoint/2010/main" val="4290113371"/>
              </p:ext>
            </p:extLst>
          </p:nvPr>
        </p:nvGraphicFramePr>
        <p:xfrm>
          <a:off x="562589" y="3392470"/>
          <a:ext cx="5715483" cy="2331726"/>
        </p:xfrm>
        <a:graphic>
          <a:graphicData uri="http://schemas.openxmlformats.org/drawingml/2006/table">
            <a:tbl>
              <a:tblPr firstRow="1" bandRow="1">
                <a:tableStyleId>{5940675A-B579-460E-94D1-54222C63F5DA}</a:tableStyleId>
              </a:tblPr>
              <a:tblGrid>
                <a:gridCol w="1417753">
                  <a:extLst>
                    <a:ext uri="{9D8B030D-6E8A-4147-A177-3AD203B41FA5}">
                      <a16:colId xmlns:a16="http://schemas.microsoft.com/office/drawing/2014/main" val="4253760613"/>
                    </a:ext>
                  </a:extLst>
                </a:gridCol>
                <a:gridCol w="4297730">
                  <a:extLst>
                    <a:ext uri="{9D8B030D-6E8A-4147-A177-3AD203B41FA5}">
                      <a16:colId xmlns:a16="http://schemas.microsoft.com/office/drawing/2014/main" val="545782437"/>
                    </a:ext>
                  </a:extLst>
                </a:gridCol>
              </a:tblGrid>
              <a:tr h="304138">
                <a:tc>
                  <a:txBody>
                    <a:bodyPr/>
                    <a:lstStyle/>
                    <a:p>
                      <a:pPr algn="l"/>
                      <a:r>
                        <a:rPr lang="en-AU" sz="1200" b="1" dirty="0">
                          <a:latin typeface="Arial Narrow" panose="020B0606020202030204" pitchFamily="34" charset="0"/>
                        </a:rPr>
                        <a:t>Issue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l"/>
                      <a:r>
                        <a:rPr lang="en-AU" sz="1200" b="1" dirty="0">
                          <a:latin typeface="Arial Narrow" panose="020B0606020202030204" pitchFamily="34" charset="0"/>
                        </a:rPr>
                        <a:t>Why it is an issue </a:t>
                      </a:r>
                      <a:r>
                        <a:rPr lang="en-AU" sz="1200" b="0" dirty="0">
                          <a:latin typeface="Arial Narrow" panose="020B0606020202030204" pitchFamily="34" charset="0"/>
                        </a:rPr>
                        <a:t>(</a:t>
                      </a:r>
                      <a:r>
                        <a:rPr lang="en-AU" sz="1200" b="0" i="1" dirty="0">
                          <a:latin typeface="Arial Narrow" panose="020B0606020202030204" pitchFamily="34" charset="0"/>
                        </a:rPr>
                        <a:t>hint: </a:t>
                      </a:r>
                      <a:r>
                        <a:rPr lang="en-AU" sz="1200" b="0" dirty="0">
                          <a:latin typeface="Arial Narrow" panose="020B0606020202030204" pitchFamily="34" charset="0"/>
                        </a:rPr>
                        <a:t>see above)</a:t>
                      </a:r>
                    </a:p>
                  </a:txBody>
                  <a:tcPr>
                    <a:lnL w="12700" cap="flat" cmpd="sng" algn="ctr">
                      <a:solidFill>
                        <a:schemeClr val="tx1"/>
                      </a:solidFill>
                      <a:prstDash val="solid"/>
                      <a:round/>
                      <a:headEnd type="none" w="med" len="med"/>
                      <a:tailEnd type="none" w="med" len="med"/>
                    </a:lnL>
                    <a:solidFill>
                      <a:schemeClr val="bg1">
                        <a:lumMod val="95000"/>
                      </a:schemeClr>
                    </a:solidFill>
                  </a:tcPr>
                </a:tc>
                <a:extLst>
                  <a:ext uri="{0D108BD9-81ED-4DB2-BD59-A6C34878D82A}">
                    <a16:rowId xmlns:a16="http://schemas.microsoft.com/office/drawing/2014/main" val="1474208497"/>
                  </a:ext>
                </a:extLst>
              </a:tr>
              <a:tr h="506897">
                <a:tc>
                  <a:txBody>
                    <a:bodyPr/>
                    <a:lstStyle/>
                    <a:p>
                      <a:pPr algn="l"/>
                      <a:r>
                        <a:rPr lang="en-AU" sz="1200" b="1" dirty="0">
                          <a:latin typeface="Arial Narrow" panose="020B0606020202030204" pitchFamily="34" charset="0"/>
                        </a:rPr>
                        <a:t>Output Pollution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AU" sz="1200" b="0" dirty="0">
                          <a:solidFill>
                            <a:schemeClr val="tx1">
                              <a:lumMod val="50000"/>
                              <a:lumOff val="50000"/>
                            </a:schemeClr>
                          </a:solidFill>
                          <a:latin typeface="Comic Sans MS" panose="030F0702030302020204" pitchFamily="66" charset="0"/>
                        </a:rPr>
                        <a:t>Uneaten food and waste products can over-fertilise the water (leading to eutrophication). Drugs, herbicides, etc.</a:t>
                      </a:r>
                    </a:p>
                  </a:txBody>
                  <a:tcPr>
                    <a:lnL w="12700" cap="flat" cmpd="sng" algn="ctr">
                      <a:solidFill>
                        <a:schemeClr val="tx1"/>
                      </a:solidFill>
                      <a:prstDash val="solid"/>
                      <a:round/>
                      <a:headEnd type="none" w="med" len="med"/>
                      <a:tailEnd type="none" w="med" len="med"/>
                    </a:lnL>
                    <a:solidFill>
                      <a:schemeClr val="bg1"/>
                    </a:solidFill>
                  </a:tcPr>
                </a:tc>
                <a:extLst>
                  <a:ext uri="{0D108BD9-81ED-4DB2-BD59-A6C34878D82A}">
                    <a16:rowId xmlns:a16="http://schemas.microsoft.com/office/drawing/2014/main" val="1202024625"/>
                  </a:ext>
                </a:extLst>
              </a:tr>
              <a:tr h="506897">
                <a:tc>
                  <a:txBody>
                    <a:bodyPr/>
                    <a:lstStyle/>
                    <a:p>
                      <a:pPr algn="l"/>
                      <a:r>
                        <a:rPr lang="en-AU" sz="1200" b="1" dirty="0">
                          <a:latin typeface="Arial Narrow" panose="020B0606020202030204" pitchFamily="34" charset="0"/>
                        </a:rPr>
                        <a:t>Biosecurity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AU" sz="1200" b="0" dirty="0">
                          <a:solidFill>
                            <a:schemeClr val="tx1">
                              <a:lumMod val="50000"/>
                              <a:lumOff val="50000"/>
                            </a:schemeClr>
                          </a:solidFill>
                          <a:latin typeface="Comic Sans MS" panose="030F0702030302020204" pitchFamily="66" charset="0"/>
                        </a:rPr>
                        <a:t>Genetically modified species can escape.</a:t>
                      </a:r>
                    </a:p>
                    <a:p>
                      <a:pPr algn="l"/>
                      <a:r>
                        <a:rPr lang="en-AU" sz="1200" b="0" dirty="0">
                          <a:solidFill>
                            <a:schemeClr val="tx1">
                              <a:lumMod val="50000"/>
                              <a:lumOff val="50000"/>
                            </a:schemeClr>
                          </a:solidFill>
                          <a:latin typeface="Comic Sans MS" panose="030F0702030302020204" pitchFamily="66" charset="0"/>
                        </a:rPr>
                        <a:t>Illegally sourced feed product and seed stock.</a:t>
                      </a:r>
                    </a:p>
                  </a:txBody>
                  <a:tcPr>
                    <a:lnL w="12700" cap="flat" cmpd="sng" algn="ctr">
                      <a:solidFill>
                        <a:schemeClr val="tx1"/>
                      </a:solidFill>
                      <a:prstDash val="solid"/>
                      <a:round/>
                      <a:headEnd type="none" w="med" len="med"/>
                      <a:tailEnd type="none" w="med" len="med"/>
                    </a:lnL>
                    <a:solidFill>
                      <a:schemeClr val="bg1"/>
                    </a:solidFill>
                  </a:tcPr>
                </a:tc>
                <a:extLst>
                  <a:ext uri="{0D108BD9-81ED-4DB2-BD59-A6C34878D82A}">
                    <a16:rowId xmlns:a16="http://schemas.microsoft.com/office/drawing/2014/main" val="1638991035"/>
                  </a:ext>
                </a:extLst>
              </a:tr>
              <a:tr h="506897">
                <a:tc>
                  <a:txBody>
                    <a:bodyPr/>
                    <a:lstStyle/>
                    <a:p>
                      <a:pPr algn="l"/>
                      <a:r>
                        <a:rPr lang="en-AU" sz="1200" b="1" dirty="0">
                          <a:latin typeface="Arial Narrow" panose="020B0606020202030204" pitchFamily="34" charset="0"/>
                        </a:rPr>
                        <a:t>Waste Removal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AU" sz="1200" b="0" dirty="0">
                          <a:solidFill>
                            <a:schemeClr val="tx1">
                              <a:lumMod val="50000"/>
                              <a:lumOff val="50000"/>
                            </a:schemeClr>
                          </a:solidFill>
                          <a:latin typeface="Comic Sans MS" panose="030F0702030302020204" pitchFamily="66" charset="0"/>
                        </a:rPr>
                        <a:t>Uneaten food and waste products can smother benthos.</a:t>
                      </a:r>
                    </a:p>
                    <a:p>
                      <a:pPr algn="l"/>
                      <a:r>
                        <a:rPr lang="en-AU" sz="1200" b="0" i="0" dirty="0">
                          <a:solidFill>
                            <a:schemeClr val="tx1">
                              <a:lumMod val="50000"/>
                              <a:lumOff val="50000"/>
                            </a:schemeClr>
                          </a:solidFill>
                          <a:latin typeface="Comic Sans MS" panose="030F0702030302020204" pitchFamily="66" charset="0"/>
                        </a:rPr>
                        <a:t>A</a:t>
                      </a:r>
                      <a:r>
                        <a:rPr lang="en-AU" sz="1200" b="0" dirty="0">
                          <a:solidFill>
                            <a:schemeClr val="tx1">
                              <a:lumMod val="50000"/>
                              <a:lumOff val="50000"/>
                            </a:schemeClr>
                          </a:solidFill>
                          <a:latin typeface="Comic Sans MS" panose="030F0702030302020204" pitchFamily="66" charset="0"/>
                        </a:rPr>
                        <a:t>mmonia can be toxic if not removed.</a:t>
                      </a:r>
                    </a:p>
                  </a:txBody>
                  <a:tcPr>
                    <a:lnL w="12700" cap="flat" cmpd="sng" algn="ctr">
                      <a:solidFill>
                        <a:schemeClr val="tx1"/>
                      </a:solidFill>
                      <a:prstDash val="solid"/>
                      <a:round/>
                      <a:headEnd type="none" w="med" len="med"/>
                      <a:tailEnd type="none" w="med" len="med"/>
                    </a:lnL>
                    <a:solidFill>
                      <a:schemeClr val="bg1"/>
                    </a:solidFill>
                  </a:tcPr>
                </a:tc>
                <a:extLst>
                  <a:ext uri="{0D108BD9-81ED-4DB2-BD59-A6C34878D82A}">
                    <a16:rowId xmlns:a16="http://schemas.microsoft.com/office/drawing/2014/main" val="1092485458"/>
                  </a:ext>
                </a:extLst>
              </a:tr>
              <a:tr h="506897">
                <a:tc>
                  <a:txBody>
                    <a:bodyPr/>
                    <a:lstStyle/>
                    <a:p>
                      <a:pPr algn="l"/>
                      <a:r>
                        <a:rPr lang="en-AU" sz="1200" b="1" dirty="0">
                          <a:latin typeface="Arial Narrow" panose="020B0606020202030204" pitchFamily="34" charset="0"/>
                        </a:rPr>
                        <a:t>Production of Feed for Aquaculture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AU" sz="1200" b="0" dirty="0">
                          <a:solidFill>
                            <a:schemeClr val="tx1">
                              <a:lumMod val="50000"/>
                              <a:lumOff val="50000"/>
                            </a:schemeClr>
                          </a:solidFill>
                          <a:latin typeface="Comic Sans MS" panose="030F0702030302020204" pitchFamily="66" charset="0"/>
                        </a:rPr>
                        <a:t>Fish meal and fish oil can go into the water column.</a:t>
                      </a:r>
                    </a:p>
                    <a:p>
                      <a:pPr algn="l"/>
                      <a:r>
                        <a:rPr lang="en-AU" sz="1200" b="0" dirty="0">
                          <a:solidFill>
                            <a:schemeClr val="tx1">
                              <a:lumMod val="50000"/>
                              <a:lumOff val="50000"/>
                            </a:schemeClr>
                          </a:solidFill>
                          <a:latin typeface="Comic Sans MS" panose="030F0702030302020204" pitchFamily="66" charset="0"/>
                        </a:rPr>
                        <a:t>Finding enough supply from a sustainable, legal source.</a:t>
                      </a:r>
                    </a:p>
                  </a:txBody>
                  <a:tcPr>
                    <a:lnL w="12700" cap="flat" cmpd="sng" algn="ctr">
                      <a:solidFill>
                        <a:schemeClr val="tx1"/>
                      </a:solidFill>
                      <a:prstDash val="solid"/>
                      <a:round/>
                      <a:headEnd type="none" w="med" len="med"/>
                      <a:tailEnd type="none" w="med" len="med"/>
                    </a:lnL>
                    <a:solidFill>
                      <a:schemeClr val="bg1"/>
                    </a:solidFill>
                  </a:tcPr>
                </a:tc>
                <a:extLst>
                  <a:ext uri="{0D108BD9-81ED-4DB2-BD59-A6C34878D82A}">
                    <a16:rowId xmlns:a16="http://schemas.microsoft.com/office/drawing/2014/main" val="583126674"/>
                  </a:ext>
                </a:extLst>
              </a:tr>
            </a:tbl>
          </a:graphicData>
        </a:graphic>
      </p:graphicFrame>
      <p:cxnSp>
        <p:nvCxnSpPr>
          <p:cNvPr id="21" name="Straight Connector 20">
            <a:extLst>
              <a:ext uri="{FF2B5EF4-FFF2-40B4-BE49-F238E27FC236}">
                <a16:creationId xmlns:a16="http://schemas.microsoft.com/office/drawing/2014/main" id="{A6C954F2-0C9B-40B3-93C3-096AD6638DF8}"/>
              </a:ext>
            </a:extLst>
          </p:cNvPr>
          <p:cNvCxnSpPr/>
          <p:nvPr/>
        </p:nvCxnSpPr>
        <p:spPr>
          <a:xfrm flipH="1">
            <a:off x="495398" y="5868104"/>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5D74D11C-ABA9-492D-804C-2C283B03D823}"/>
              </a:ext>
            </a:extLst>
          </p:cNvPr>
          <p:cNvSpPr/>
          <p:nvPr/>
        </p:nvSpPr>
        <p:spPr>
          <a:xfrm>
            <a:off x="1006101" y="7758308"/>
            <a:ext cx="1656184" cy="690948"/>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Freeform: Shape 4">
            <a:extLst>
              <a:ext uri="{FF2B5EF4-FFF2-40B4-BE49-F238E27FC236}">
                <a16:creationId xmlns:a16="http://schemas.microsoft.com/office/drawing/2014/main" id="{597230CD-DF8F-4CC3-AF4B-CBCA2E0265AD}"/>
              </a:ext>
            </a:extLst>
          </p:cNvPr>
          <p:cNvSpPr/>
          <p:nvPr/>
        </p:nvSpPr>
        <p:spPr>
          <a:xfrm>
            <a:off x="1215718" y="7860727"/>
            <a:ext cx="229573" cy="181756"/>
          </a:xfrm>
          <a:custGeom>
            <a:avLst/>
            <a:gdLst>
              <a:gd name="connsiteX0" fmla="*/ 9554 w 467833"/>
              <a:gd name="connsiteY0" fmla="*/ 152400 h 273373"/>
              <a:gd name="connsiteX1" fmla="*/ 2627 w 467833"/>
              <a:gd name="connsiteY1" fmla="*/ 117763 h 273373"/>
              <a:gd name="connsiteX2" fmla="*/ 9554 w 467833"/>
              <a:gd name="connsiteY2" fmla="*/ 96982 h 273373"/>
              <a:gd name="connsiteX3" fmla="*/ 58045 w 467833"/>
              <a:gd name="connsiteY3" fmla="*/ 48491 h 273373"/>
              <a:gd name="connsiteX4" fmla="*/ 78827 w 467833"/>
              <a:gd name="connsiteY4" fmla="*/ 34636 h 273373"/>
              <a:gd name="connsiteX5" fmla="*/ 106536 w 467833"/>
              <a:gd name="connsiteY5" fmla="*/ 27709 h 273373"/>
              <a:gd name="connsiteX6" fmla="*/ 300500 w 467833"/>
              <a:gd name="connsiteY6" fmla="*/ 34636 h 273373"/>
              <a:gd name="connsiteX7" fmla="*/ 328209 w 467833"/>
              <a:gd name="connsiteY7" fmla="*/ 41563 h 273373"/>
              <a:gd name="connsiteX8" fmla="*/ 355918 w 467833"/>
              <a:gd name="connsiteY8" fmla="*/ 62345 h 273373"/>
              <a:gd name="connsiteX9" fmla="*/ 376700 w 467833"/>
              <a:gd name="connsiteY9" fmla="*/ 76200 h 273373"/>
              <a:gd name="connsiteX10" fmla="*/ 383627 w 467833"/>
              <a:gd name="connsiteY10" fmla="*/ 110836 h 273373"/>
              <a:gd name="connsiteX11" fmla="*/ 404409 w 467833"/>
              <a:gd name="connsiteY11" fmla="*/ 69273 h 273373"/>
              <a:gd name="connsiteX12" fmla="*/ 411336 w 467833"/>
              <a:gd name="connsiteY12" fmla="*/ 20782 h 273373"/>
              <a:gd name="connsiteX13" fmla="*/ 418263 w 467833"/>
              <a:gd name="connsiteY13" fmla="*/ 0 h 273373"/>
              <a:gd name="connsiteX14" fmla="*/ 432118 w 467833"/>
              <a:gd name="connsiteY14" fmla="*/ 20782 h 273373"/>
              <a:gd name="connsiteX15" fmla="*/ 439045 w 467833"/>
              <a:gd name="connsiteY15" fmla="*/ 235527 h 273373"/>
              <a:gd name="connsiteX16" fmla="*/ 404409 w 467833"/>
              <a:gd name="connsiteY16" fmla="*/ 159327 h 273373"/>
              <a:gd name="connsiteX17" fmla="*/ 362845 w 467833"/>
              <a:gd name="connsiteY17" fmla="*/ 166254 h 273373"/>
              <a:gd name="connsiteX18" fmla="*/ 293573 w 467833"/>
              <a:gd name="connsiteY18" fmla="*/ 207818 h 273373"/>
              <a:gd name="connsiteX19" fmla="*/ 99609 w 467833"/>
              <a:gd name="connsiteY19" fmla="*/ 214745 h 273373"/>
              <a:gd name="connsiteX20" fmla="*/ 9554 w 467833"/>
              <a:gd name="connsiteY20" fmla="*/ 152400 h 273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67833" h="273373">
                <a:moveTo>
                  <a:pt x="9554" y="152400"/>
                </a:moveTo>
                <a:cubicBezTo>
                  <a:pt x="-6610" y="136236"/>
                  <a:pt x="2627" y="129537"/>
                  <a:pt x="2627" y="117763"/>
                </a:cubicBezTo>
                <a:cubicBezTo>
                  <a:pt x="2627" y="110461"/>
                  <a:pt x="5931" y="103322"/>
                  <a:pt x="9554" y="96982"/>
                </a:cubicBezTo>
                <a:cubicBezTo>
                  <a:pt x="24842" y="70229"/>
                  <a:pt x="33521" y="66008"/>
                  <a:pt x="58045" y="48491"/>
                </a:cubicBezTo>
                <a:cubicBezTo>
                  <a:pt x="64820" y="43652"/>
                  <a:pt x="71175" y="37916"/>
                  <a:pt x="78827" y="34636"/>
                </a:cubicBezTo>
                <a:cubicBezTo>
                  <a:pt x="87578" y="30886"/>
                  <a:pt x="97300" y="30018"/>
                  <a:pt x="106536" y="27709"/>
                </a:cubicBezTo>
                <a:cubicBezTo>
                  <a:pt x="171191" y="30018"/>
                  <a:pt x="235930" y="30601"/>
                  <a:pt x="300500" y="34636"/>
                </a:cubicBezTo>
                <a:cubicBezTo>
                  <a:pt x="310002" y="35230"/>
                  <a:pt x="319694" y="37305"/>
                  <a:pt x="328209" y="41563"/>
                </a:cubicBezTo>
                <a:cubicBezTo>
                  <a:pt x="338536" y="46726"/>
                  <a:pt x="346523" y="55634"/>
                  <a:pt x="355918" y="62345"/>
                </a:cubicBezTo>
                <a:cubicBezTo>
                  <a:pt x="362693" y="67184"/>
                  <a:pt x="369773" y="71582"/>
                  <a:pt x="376700" y="76200"/>
                </a:cubicBezTo>
                <a:cubicBezTo>
                  <a:pt x="379009" y="87745"/>
                  <a:pt x="373830" y="104305"/>
                  <a:pt x="383627" y="110836"/>
                </a:cubicBezTo>
                <a:cubicBezTo>
                  <a:pt x="390952" y="115719"/>
                  <a:pt x="404128" y="70116"/>
                  <a:pt x="404409" y="69273"/>
                </a:cubicBezTo>
                <a:cubicBezTo>
                  <a:pt x="406718" y="53109"/>
                  <a:pt x="408134" y="36793"/>
                  <a:pt x="411336" y="20782"/>
                </a:cubicBezTo>
                <a:cubicBezTo>
                  <a:pt x="412768" y="13622"/>
                  <a:pt x="410961" y="0"/>
                  <a:pt x="418263" y="0"/>
                </a:cubicBezTo>
                <a:cubicBezTo>
                  <a:pt x="426589" y="0"/>
                  <a:pt x="427500" y="13855"/>
                  <a:pt x="432118" y="20782"/>
                </a:cubicBezTo>
                <a:cubicBezTo>
                  <a:pt x="453632" y="264602"/>
                  <a:pt x="496619" y="321886"/>
                  <a:pt x="439045" y="235527"/>
                </a:cubicBezTo>
                <a:cubicBezTo>
                  <a:pt x="420933" y="181190"/>
                  <a:pt x="432705" y="206486"/>
                  <a:pt x="404409" y="159327"/>
                </a:cubicBezTo>
                <a:cubicBezTo>
                  <a:pt x="390554" y="161636"/>
                  <a:pt x="375886" y="161038"/>
                  <a:pt x="362845" y="166254"/>
                </a:cubicBezTo>
                <a:cubicBezTo>
                  <a:pt x="325411" y="181228"/>
                  <a:pt x="341885" y="202134"/>
                  <a:pt x="293573" y="207818"/>
                </a:cubicBezTo>
                <a:cubicBezTo>
                  <a:pt x="229320" y="215377"/>
                  <a:pt x="164264" y="212436"/>
                  <a:pt x="99609" y="214745"/>
                </a:cubicBezTo>
                <a:cubicBezTo>
                  <a:pt x="-20232" y="197626"/>
                  <a:pt x="25718" y="168564"/>
                  <a:pt x="9554" y="152400"/>
                </a:cubicBez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22" name="Freeform: Shape 21">
            <a:extLst>
              <a:ext uri="{FF2B5EF4-FFF2-40B4-BE49-F238E27FC236}">
                <a16:creationId xmlns:a16="http://schemas.microsoft.com/office/drawing/2014/main" id="{2E43C837-A469-4E1C-A381-23CA59C94093}"/>
              </a:ext>
            </a:extLst>
          </p:cNvPr>
          <p:cNvSpPr/>
          <p:nvPr/>
        </p:nvSpPr>
        <p:spPr>
          <a:xfrm>
            <a:off x="1618204" y="7912855"/>
            <a:ext cx="184733" cy="196023"/>
          </a:xfrm>
          <a:custGeom>
            <a:avLst/>
            <a:gdLst>
              <a:gd name="connsiteX0" fmla="*/ 9554 w 467833"/>
              <a:gd name="connsiteY0" fmla="*/ 152400 h 273373"/>
              <a:gd name="connsiteX1" fmla="*/ 2627 w 467833"/>
              <a:gd name="connsiteY1" fmla="*/ 117763 h 273373"/>
              <a:gd name="connsiteX2" fmla="*/ 9554 w 467833"/>
              <a:gd name="connsiteY2" fmla="*/ 96982 h 273373"/>
              <a:gd name="connsiteX3" fmla="*/ 58045 w 467833"/>
              <a:gd name="connsiteY3" fmla="*/ 48491 h 273373"/>
              <a:gd name="connsiteX4" fmla="*/ 78827 w 467833"/>
              <a:gd name="connsiteY4" fmla="*/ 34636 h 273373"/>
              <a:gd name="connsiteX5" fmla="*/ 106536 w 467833"/>
              <a:gd name="connsiteY5" fmla="*/ 27709 h 273373"/>
              <a:gd name="connsiteX6" fmla="*/ 300500 w 467833"/>
              <a:gd name="connsiteY6" fmla="*/ 34636 h 273373"/>
              <a:gd name="connsiteX7" fmla="*/ 328209 w 467833"/>
              <a:gd name="connsiteY7" fmla="*/ 41563 h 273373"/>
              <a:gd name="connsiteX8" fmla="*/ 355918 w 467833"/>
              <a:gd name="connsiteY8" fmla="*/ 62345 h 273373"/>
              <a:gd name="connsiteX9" fmla="*/ 376700 w 467833"/>
              <a:gd name="connsiteY9" fmla="*/ 76200 h 273373"/>
              <a:gd name="connsiteX10" fmla="*/ 383627 w 467833"/>
              <a:gd name="connsiteY10" fmla="*/ 110836 h 273373"/>
              <a:gd name="connsiteX11" fmla="*/ 404409 w 467833"/>
              <a:gd name="connsiteY11" fmla="*/ 69273 h 273373"/>
              <a:gd name="connsiteX12" fmla="*/ 411336 w 467833"/>
              <a:gd name="connsiteY12" fmla="*/ 20782 h 273373"/>
              <a:gd name="connsiteX13" fmla="*/ 418263 w 467833"/>
              <a:gd name="connsiteY13" fmla="*/ 0 h 273373"/>
              <a:gd name="connsiteX14" fmla="*/ 432118 w 467833"/>
              <a:gd name="connsiteY14" fmla="*/ 20782 h 273373"/>
              <a:gd name="connsiteX15" fmla="*/ 439045 w 467833"/>
              <a:gd name="connsiteY15" fmla="*/ 235527 h 273373"/>
              <a:gd name="connsiteX16" fmla="*/ 404409 w 467833"/>
              <a:gd name="connsiteY16" fmla="*/ 159327 h 273373"/>
              <a:gd name="connsiteX17" fmla="*/ 362845 w 467833"/>
              <a:gd name="connsiteY17" fmla="*/ 166254 h 273373"/>
              <a:gd name="connsiteX18" fmla="*/ 293573 w 467833"/>
              <a:gd name="connsiteY18" fmla="*/ 207818 h 273373"/>
              <a:gd name="connsiteX19" fmla="*/ 99609 w 467833"/>
              <a:gd name="connsiteY19" fmla="*/ 214745 h 273373"/>
              <a:gd name="connsiteX20" fmla="*/ 9554 w 467833"/>
              <a:gd name="connsiteY20" fmla="*/ 152400 h 273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67833" h="273373">
                <a:moveTo>
                  <a:pt x="9554" y="152400"/>
                </a:moveTo>
                <a:cubicBezTo>
                  <a:pt x="-6610" y="136236"/>
                  <a:pt x="2627" y="129537"/>
                  <a:pt x="2627" y="117763"/>
                </a:cubicBezTo>
                <a:cubicBezTo>
                  <a:pt x="2627" y="110461"/>
                  <a:pt x="5931" y="103322"/>
                  <a:pt x="9554" y="96982"/>
                </a:cubicBezTo>
                <a:cubicBezTo>
                  <a:pt x="24842" y="70229"/>
                  <a:pt x="33521" y="66008"/>
                  <a:pt x="58045" y="48491"/>
                </a:cubicBezTo>
                <a:cubicBezTo>
                  <a:pt x="64820" y="43652"/>
                  <a:pt x="71175" y="37916"/>
                  <a:pt x="78827" y="34636"/>
                </a:cubicBezTo>
                <a:cubicBezTo>
                  <a:pt x="87578" y="30886"/>
                  <a:pt x="97300" y="30018"/>
                  <a:pt x="106536" y="27709"/>
                </a:cubicBezTo>
                <a:cubicBezTo>
                  <a:pt x="171191" y="30018"/>
                  <a:pt x="235930" y="30601"/>
                  <a:pt x="300500" y="34636"/>
                </a:cubicBezTo>
                <a:cubicBezTo>
                  <a:pt x="310002" y="35230"/>
                  <a:pt x="319694" y="37305"/>
                  <a:pt x="328209" y="41563"/>
                </a:cubicBezTo>
                <a:cubicBezTo>
                  <a:pt x="338536" y="46726"/>
                  <a:pt x="346523" y="55634"/>
                  <a:pt x="355918" y="62345"/>
                </a:cubicBezTo>
                <a:cubicBezTo>
                  <a:pt x="362693" y="67184"/>
                  <a:pt x="369773" y="71582"/>
                  <a:pt x="376700" y="76200"/>
                </a:cubicBezTo>
                <a:cubicBezTo>
                  <a:pt x="379009" y="87745"/>
                  <a:pt x="373830" y="104305"/>
                  <a:pt x="383627" y="110836"/>
                </a:cubicBezTo>
                <a:cubicBezTo>
                  <a:pt x="390952" y="115719"/>
                  <a:pt x="404128" y="70116"/>
                  <a:pt x="404409" y="69273"/>
                </a:cubicBezTo>
                <a:cubicBezTo>
                  <a:pt x="406718" y="53109"/>
                  <a:pt x="408134" y="36793"/>
                  <a:pt x="411336" y="20782"/>
                </a:cubicBezTo>
                <a:cubicBezTo>
                  <a:pt x="412768" y="13622"/>
                  <a:pt x="410961" y="0"/>
                  <a:pt x="418263" y="0"/>
                </a:cubicBezTo>
                <a:cubicBezTo>
                  <a:pt x="426589" y="0"/>
                  <a:pt x="427500" y="13855"/>
                  <a:pt x="432118" y="20782"/>
                </a:cubicBezTo>
                <a:cubicBezTo>
                  <a:pt x="453632" y="264602"/>
                  <a:pt x="496619" y="321886"/>
                  <a:pt x="439045" y="235527"/>
                </a:cubicBezTo>
                <a:cubicBezTo>
                  <a:pt x="420933" y="181190"/>
                  <a:pt x="432705" y="206486"/>
                  <a:pt x="404409" y="159327"/>
                </a:cubicBezTo>
                <a:cubicBezTo>
                  <a:pt x="390554" y="161636"/>
                  <a:pt x="375886" y="161038"/>
                  <a:pt x="362845" y="166254"/>
                </a:cubicBezTo>
                <a:cubicBezTo>
                  <a:pt x="325411" y="181228"/>
                  <a:pt x="341885" y="202134"/>
                  <a:pt x="293573" y="207818"/>
                </a:cubicBezTo>
                <a:cubicBezTo>
                  <a:pt x="229320" y="215377"/>
                  <a:pt x="164264" y="212436"/>
                  <a:pt x="99609" y="214745"/>
                </a:cubicBezTo>
                <a:cubicBezTo>
                  <a:pt x="-20232" y="197626"/>
                  <a:pt x="25718" y="168564"/>
                  <a:pt x="9554" y="152400"/>
                </a:cubicBez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23" name="Freeform: Shape 22">
            <a:extLst>
              <a:ext uri="{FF2B5EF4-FFF2-40B4-BE49-F238E27FC236}">
                <a16:creationId xmlns:a16="http://schemas.microsoft.com/office/drawing/2014/main" id="{21A64D51-DCC4-4378-ACE2-8306F1E39D6B}"/>
              </a:ext>
            </a:extLst>
          </p:cNvPr>
          <p:cNvSpPr/>
          <p:nvPr/>
        </p:nvSpPr>
        <p:spPr>
          <a:xfrm>
            <a:off x="1341653" y="8128552"/>
            <a:ext cx="229573" cy="196023"/>
          </a:xfrm>
          <a:custGeom>
            <a:avLst/>
            <a:gdLst>
              <a:gd name="connsiteX0" fmla="*/ 9554 w 467833"/>
              <a:gd name="connsiteY0" fmla="*/ 152400 h 273373"/>
              <a:gd name="connsiteX1" fmla="*/ 2627 w 467833"/>
              <a:gd name="connsiteY1" fmla="*/ 117763 h 273373"/>
              <a:gd name="connsiteX2" fmla="*/ 9554 w 467833"/>
              <a:gd name="connsiteY2" fmla="*/ 96982 h 273373"/>
              <a:gd name="connsiteX3" fmla="*/ 58045 w 467833"/>
              <a:gd name="connsiteY3" fmla="*/ 48491 h 273373"/>
              <a:gd name="connsiteX4" fmla="*/ 78827 w 467833"/>
              <a:gd name="connsiteY4" fmla="*/ 34636 h 273373"/>
              <a:gd name="connsiteX5" fmla="*/ 106536 w 467833"/>
              <a:gd name="connsiteY5" fmla="*/ 27709 h 273373"/>
              <a:gd name="connsiteX6" fmla="*/ 300500 w 467833"/>
              <a:gd name="connsiteY6" fmla="*/ 34636 h 273373"/>
              <a:gd name="connsiteX7" fmla="*/ 328209 w 467833"/>
              <a:gd name="connsiteY7" fmla="*/ 41563 h 273373"/>
              <a:gd name="connsiteX8" fmla="*/ 355918 w 467833"/>
              <a:gd name="connsiteY8" fmla="*/ 62345 h 273373"/>
              <a:gd name="connsiteX9" fmla="*/ 376700 w 467833"/>
              <a:gd name="connsiteY9" fmla="*/ 76200 h 273373"/>
              <a:gd name="connsiteX10" fmla="*/ 383627 w 467833"/>
              <a:gd name="connsiteY10" fmla="*/ 110836 h 273373"/>
              <a:gd name="connsiteX11" fmla="*/ 404409 w 467833"/>
              <a:gd name="connsiteY11" fmla="*/ 69273 h 273373"/>
              <a:gd name="connsiteX12" fmla="*/ 411336 w 467833"/>
              <a:gd name="connsiteY12" fmla="*/ 20782 h 273373"/>
              <a:gd name="connsiteX13" fmla="*/ 418263 w 467833"/>
              <a:gd name="connsiteY13" fmla="*/ 0 h 273373"/>
              <a:gd name="connsiteX14" fmla="*/ 432118 w 467833"/>
              <a:gd name="connsiteY14" fmla="*/ 20782 h 273373"/>
              <a:gd name="connsiteX15" fmla="*/ 439045 w 467833"/>
              <a:gd name="connsiteY15" fmla="*/ 235527 h 273373"/>
              <a:gd name="connsiteX16" fmla="*/ 404409 w 467833"/>
              <a:gd name="connsiteY16" fmla="*/ 159327 h 273373"/>
              <a:gd name="connsiteX17" fmla="*/ 362845 w 467833"/>
              <a:gd name="connsiteY17" fmla="*/ 166254 h 273373"/>
              <a:gd name="connsiteX18" fmla="*/ 293573 w 467833"/>
              <a:gd name="connsiteY18" fmla="*/ 207818 h 273373"/>
              <a:gd name="connsiteX19" fmla="*/ 99609 w 467833"/>
              <a:gd name="connsiteY19" fmla="*/ 214745 h 273373"/>
              <a:gd name="connsiteX20" fmla="*/ 9554 w 467833"/>
              <a:gd name="connsiteY20" fmla="*/ 152400 h 273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67833" h="273373">
                <a:moveTo>
                  <a:pt x="9554" y="152400"/>
                </a:moveTo>
                <a:cubicBezTo>
                  <a:pt x="-6610" y="136236"/>
                  <a:pt x="2627" y="129537"/>
                  <a:pt x="2627" y="117763"/>
                </a:cubicBezTo>
                <a:cubicBezTo>
                  <a:pt x="2627" y="110461"/>
                  <a:pt x="5931" y="103322"/>
                  <a:pt x="9554" y="96982"/>
                </a:cubicBezTo>
                <a:cubicBezTo>
                  <a:pt x="24842" y="70229"/>
                  <a:pt x="33521" y="66008"/>
                  <a:pt x="58045" y="48491"/>
                </a:cubicBezTo>
                <a:cubicBezTo>
                  <a:pt x="64820" y="43652"/>
                  <a:pt x="71175" y="37916"/>
                  <a:pt x="78827" y="34636"/>
                </a:cubicBezTo>
                <a:cubicBezTo>
                  <a:pt x="87578" y="30886"/>
                  <a:pt x="97300" y="30018"/>
                  <a:pt x="106536" y="27709"/>
                </a:cubicBezTo>
                <a:cubicBezTo>
                  <a:pt x="171191" y="30018"/>
                  <a:pt x="235930" y="30601"/>
                  <a:pt x="300500" y="34636"/>
                </a:cubicBezTo>
                <a:cubicBezTo>
                  <a:pt x="310002" y="35230"/>
                  <a:pt x="319694" y="37305"/>
                  <a:pt x="328209" y="41563"/>
                </a:cubicBezTo>
                <a:cubicBezTo>
                  <a:pt x="338536" y="46726"/>
                  <a:pt x="346523" y="55634"/>
                  <a:pt x="355918" y="62345"/>
                </a:cubicBezTo>
                <a:cubicBezTo>
                  <a:pt x="362693" y="67184"/>
                  <a:pt x="369773" y="71582"/>
                  <a:pt x="376700" y="76200"/>
                </a:cubicBezTo>
                <a:cubicBezTo>
                  <a:pt x="379009" y="87745"/>
                  <a:pt x="373830" y="104305"/>
                  <a:pt x="383627" y="110836"/>
                </a:cubicBezTo>
                <a:cubicBezTo>
                  <a:pt x="390952" y="115719"/>
                  <a:pt x="404128" y="70116"/>
                  <a:pt x="404409" y="69273"/>
                </a:cubicBezTo>
                <a:cubicBezTo>
                  <a:pt x="406718" y="53109"/>
                  <a:pt x="408134" y="36793"/>
                  <a:pt x="411336" y="20782"/>
                </a:cubicBezTo>
                <a:cubicBezTo>
                  <a:pt x="412768" y="13622"/>
                  <a:pt x="410961" y="0"/>
                  <a:pt x="418263" y="0"/>
                </a:cubicBezTo>
                <a:cubicBezTo>
                  <a:pt x="426589" y="0"/>
                  <a:pt x="427500" y="13855"/>
                  <a:pt x="432118" y="20782"/>
                </a:cubicBezTo>
                <a:cubicBezTo>
                  <a:pt x="453632" y="264602"/>
                  <a:pt x="496619" y="321886"/>
                  <a:pt x="439045" y="235527"/>
                </a:cubicBezTo>
                <a:cubicBezTo>
                  <a:pt x="420933" y="181190"/>
                  <a:pt x="432705" y="206486"/>
                  <a:pt x="404409" y="159327"/>
                </a:cubicBezTo>
                <a:cubicBezTo>
                  <a:pt x="390554" y="161636"/>
                  <a:pt x="375886" y="161038"/>
                  <a:pt x="362845" y="166254"/>
                </a:cubicBezTo>
                <a:cubicBezTo>
                  <a:pt x="325411" y="181228"/>
                  <a:pt x="341885" y="202134"/>
                  <a:pt x="293573" y="207818"/>
                </a:cubicBezTo>
                <a:cubicBezTo>
                  <a:pt x="229320" y="215377"/>
                  <a:pt x="164264" y="212436"/>
                  <a:pt x="99609" y="214745"/>
                </a:cubicBezTo>
                <a:cubicBezTo>
                  <a:pt x="-20232" y="197626"/>
                  <a:pt x="25718" y="168564"/>
                  <a:pt x="9554" y="152400"/>
                </a:cubicBez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24" name="Rectangle 23">
            <a:extLst>
              <a:ext uri="{FF2B5EF4-FFF2-40B4-BE49-F238E27FC236}">
                <a16:creationId xmlns:a16="http://schemas.microsoft.com/office/drawing/2014/main" id="{BFCD2D30-9AE2-4549-B4B7-0E629DB00ADF}"/>
              </a:ext>
            </a:extLst>
          </p:cNvPr>
          <p:cNvSpPr/>
          <p:nvPr/>
        </p:nvSpPr>
        <p:spPr>
          <a:xfrm>
            <a:off x="1015376" y="7106485"/>
            <a:ext cx="1656184" cy="297517"/>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7" name="Rectangle 26">
            <a:extLst>
              <a:ext uri="{FF2B5EF4-FFF2-40B4-BE49-F238E27FC236}">
                <a16:creationId xmlns:a16="http://schemas.microsoft.com/office/drawing/2014/main" id="{F84C7EEF-1AA1-4F36-8035-FC2D0F776312}"/>
              </a:ext>
            </a:extLst>
          </p:cNvPr>
          <p:cNvSpPr/>
          <p:nvPr/>
        </p:nvSpPr>
        <p:spPr>
          <a:xfrm rot="10800000">
            <a:off x="2857804" y="7195950"/>
            <a:ext cx="138930" cy="950681"/>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28" name="Arrow: Right 27">
            <a:extLst>
              <a:ext uri="{FF2B5EF4-FFF2-40B4-BE49-F238E27FC236}">
                <a16:creationId xmlns:a16="http://schemas.microsoft.com/office/drawing/2014/main" id="{F733299C-9ABD-4426-8951-53A899A39EE7}"/>
              </a:ext>
            </a:extLst>
          </p:cNvPr>
          <p:cNvSpPr/>
          <p:nvPr/>
        </p:nvSpPr>
        <p:spPr>
          <a:xfrm rot="10800000">
            <a:off x="2680834" y="7984312"/>
            <a:ext cx="297351" cy="218172"/>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29" name="Rectangle 28">
            <a:extLst>
              <a:ext uri="{FF2B5EF4-FFF2-40B4-BE49-F238E27FC236}">
                <a16:creationId xmlns:a16="http://schemas.microsoft.com/office/drawing/2014/main" id="{26A16118-8823-4CB2-ACED-FDD7A96DE69E}"/>
              </a:ext>
            </a:extLst>
          </p:cNvPr>
          <p:cNvSpPr/>
          <p:nvPr/>
        </p:nvSpPr>
        <p:spPr>
          <a:xfrm rot="10800000">
            <a:off x="2676782" y="7192805"/>
            <a:ext cx="319952" cy="10417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8" name="Freeform: Shape 17">
            <a:extLst>
              <a:ext uri="{FF2B5EF4-FFF2-40B4-BE49-F238E27FC236}">
                <a16:creationId xmlns:a16="http://schemas.microsoft.com/office/drawing/2014/main" id="{621C8F3D-EA1A-4FDA-8EE1-2E1E51F509B9}"/>
              </a:ext>
            </a:extLst>
          </p:cNvPr>
          <p:cNvSpPr/>
          <p:nvPr/>
        </p:nvSpPr>
        <p:spPr>
          <a:xfrm>
            <a:off x="1140004" y="6804233"/>
            <a:ext cx="455296" cy="429491"/>
          </a:xfrm>
          <a:custGeom>
            <a:avLst/>
            <a:gdLst>
              <a:gd name="connsiteX0" fmla="*/ 214746 w 455296"/>
              <a:gd name="connsiteY0" fmla="*/ 415637 h 429491"/>
              <a:gd name="connsiteX1" fmla="*/ 207819 w 455296"/>
              <a:gd name="connsiteY1" fmla="*/ 381000 h 429491"/>
              <a:gd name="connsiteX2" fmla="*/ 187037 w 455296"/>
              <a:gd name="connsiteY2" fmla="*/ 297873 h 429491"/>
              <a:gd name="connsiteX3" fmla="*/ 180109 w 455296"/>
              <a:gd name="connsiteY3" fmla="*/ 256310 h 429491"/>
              <a:gd name="connsiteX4" fmla="*/ 166255 w 455296"/>
              <a:gd name="connsiteY4" fmla="*/ 235528 h 429491"/>
              <a:gd name="connsiteX5" fmla="*/ 138546 w 455296"/>
              <a:gd name="connsiteY5" fmla="*/ 200891 h 429491"/>
              <a:gd name="connsiteX6" fmla="*/ 69273 w 455296"/>
              <a:gd name="connsiteY6" fmla="*/ 159328 h 429491"/>
              <a:gd name="connsiteX7" fmla="*/ 0 w 455296"/>
              <a:gd name="connsiteY7" fmla="*/ 103910 h 429491"/>
              <a:gd name="connsiteX8" fmla="*/ 83128 w 455296"/>
              <a:gd name="connsiteY8" fmla="*/ 76200 h 429491"/>
              <a:gd name="connsiteX9" fmla="*/ 131619 w 455296"/>
              <a:gd name="connsiteY9" fmla="*/ 131619 h 429491"/>
              <a:gd name="connsiteX10" fmla="*/ 152400 w 455296"/>
              <a:gd name="connsiteY10" fmla="*/ 145473 h 429491"/>
              <a:gd name="connsiteX11" fmla="*/ 180109 w 455296"/>
              <a:gd name="connsiteY11" fmla="*/ 166255 h 429491"/>
              <a:gd name="connsiteX12" fmla="*/ 200891 w 455296"/>
              <a:gd name="connsiteY12" fmla="*/ 193964 h 429491"/>
              <a:gd name="connsiteX13" fmla="*/ 173182 w 455296"/>
              <a:gd name="connsiteY13" fmla="*/ 13855 h 429491"/>
              <a:gd name="connsiteX14" fmla="*/ 117764 w 455296"/>
              <a:gd name="connsiteY14" fmla="*/ 27710 h 429491"/>
              <a:gd name="connsiteX15" fmla="*/ 124691 w 455296"/>
              <a:gd name="connsiteY15" fmla="*/ 166255 h 429491"/>
              <a:gd name="connsiteX16" fmla="*/ 131619 w 455296"/>
              <a:gd name="connsiteY16" fmla="*/ 207819 h 429491"/>
              <a:gd name="connsiteX17" fmla="*/ 159328 w 455296"/>
              <a:gd name="connsiteY17" fmla="*/ 193964 h 429491"/>
              <a:gd name="connsiteX18" fmla="*/ 173182 w 455296"/>
              <a:gd name="connsiteY18" fmla="*/ 166255 h 429491"/>
              <a:gd name="connsiteX19" fmla="*/ 187037 w 455296"/>
              <a:gd name="connsiteY19" fmla="*/ 145473 h 429491"/>
              <a:gd name="connsiteX20" fmla="*/ 207819 w 455296"/>
              <a:gd name="connsiteY20" fmla="*/ 62346 h 429491"/>
              <a:gd name="connsiteX21" fmla="*/ 249382 w 455296"/>
              <a:gd name="connsiteY21" fmla="*/ 0 h 429491"/>
              <a:gd name="connsiteX22" fmla="*/ 242455 w 455296"/>
              <a:gd name="connsiteY22" fmla="*/ 96982 h 429491"/>
              <a:gd name="connsiteX23" fmla="*/ 235528 w 455296"/>
              <a:gd name="connsiteY23" fmla="*/ 124691 h 429491"/>
              <a:gd name="connsiteX24" fmla="*/ 228600 w 455296"/>
              <a:gd name="connsiteY24" fmla="*/ 145473 h 429491"/>
              <a:gd name="connsiteX25" fmla="*/ 263237 w 455296"/>
              <a:gd name="connsiteY25" fmla="*/ 131619 h 429491"/>
              <a:gd name="connsiteX26" fmla="*/ 284019 w 455296"/>
              <a:gd name="connsiteY26" fmla="*/ 124691 h 429491"/>
              <a:gd name="connsiteX27" fmla="*/ 318655 w 455296"/>
              <a:gd name="connsiteY27" fmla="*/ 90055 h 429491"/>
              <a:gd name="connsiteX28" fmla="*/ 394855 w 455296"/>
              <a:gd name="connsiteY28" fmla="*/ 69273 h 429491"/>
              <a:gd name="connsiteX29" fmla="*/ 374073 w 455296"/>
              <a:gd name="connsiteY29" fmla="*/ 62346 h 429491"/>
              <a:gd name="connsiteX30" fmla="*/ 311728 w 455296"/>
              <a:gd name="connsiteY30" fmla="*/ 76200 h 429491"/>
              <a:gd name="connsiteX31" fmla="*/ 290946 w 455296"/>
              <a:gd name="connsiteY31" fmla="*/ 90055 h 429491"/>
              <a:gd name="connsiteX32" fmla="*/ 256309 w 455296"/>
              <a:gd name="connsiteY32" fmla="*/ 131619 h 429491"/>
              <a:gd name="connsiteX33" fmla="*/ 249382 w 455296"/>
              <a:gd name="connsiteY33" fmla="*/ 152400 h 429491"/>
              <a:gd name="connsiteX34" fmla="*/ 270164 w 455296"/>
              <a:gd name="connsiteY34" fmla="*/ 166255 h 429491"/>
              <a:gd name="connsiteX35" fmla="*/ 415637 w 455296"/>
              <a:gd name="connsiteY35" fmla="*/ 173182 h 429491"/>
              <a:gd name="connsiteX36" fmla="*/ 325582 w 455296"/>
              <a:gd name="connsiteY36" fmla="*/ 187037 h 429491"/>
              <a:gd name="connsiteX37" fmla="*/ 263237 w 455296"/>
              <a:gd name="connsiteY37" fmla="*/ 193964 h 429491"/>
              <a:gd name="connsiteX38" fmla="*/ 235528 w 455296"/>
              <a:gd name="connsiteY38" fmla="*/ 228600 h 429491"/>
              <a:gd name="connsiteX39" fmla="*/ 263237 w 455296"/>
              <a:gd name="connsiteY39" fmla="*/ 235528 h 429491"/>
              <a:gd name="connsiteX40" fmla="*/ 221673 w 455296"/>
              <a:gd name="connsiteY40" fmla="*/ 256310 h 429491"/>
              <a:gd name="connsiteX41" fmla="*/ 200891 w 455296"/>
              <a:gd name="connsiteY41" fmla="*/ 304800 h 429491"/>
              <a:gd name="connsiteX42" fmla="*/ 187037 w 455296"/>
              <a:gd name="connsiteY42" fmla="*/ 387928 h 429491"/>
              <a:gd name="connsiteX43" fmla="*/ 180109 w 455296"/>
              <a:gd name="connsiteY43" fmla="*/ 311728 h 429491"/>
              <a:gd name="connsiteX44" fmla="*/ 173182 w 455296"/>
              <a:gd name="connsiteY44" fmla="*/ 277091 h 429491"/>
              <a:gd name="connsiteX45" fmla="*/ 159328 w 455296"/>
              <a:gd name="connsiteY45" fmla="*/ 304800 h 429491"/>
              <a:gd name="connsiteX46" fmla="*/ 152400 w 455296"/>
              <a:gd name="connsiteY46" fmla="*/ 339437 h 429491"/>
              <a:gd name="connsiteX47" fmla="*/ 145473 w 455296"/>
              <a:gd name="connsiteY47" fmla="*/ 360219 h 429491"/>
              <a:gd name="connsiteX48" fmla="*/ 152400 w 455296"/>
              <a:gd name="connsiteY48" fmla="*/ 422564 h 429491"/>
              <a:gd name="connsiteX49" fmla="*/ 173182 w 455296"/>
              <a:gd name="connsiteY49" fmla="*/ 429491 h 429491"/>
              <a:gd name="connsiteX50" fmla="*/ 263237 w 455296"/>
              <a:gd name="connsiteY50" fmla="*/ 422564 h 429491"/>
              <a:gd name="connsiteX51" fmla="*/ 256309 w 455296"/>
              <a:gd name="connsiteY51" fmla="*/ 360219 h 429491"/>
              <a:gd name="connsiteX52" fmla="*/ 214746 w 455296"/>
              <a:gd name="connsiteY52" fmla="*/ 332510 h 429491"/>
              <a:gd name="connsiteX53" fmla="*/ 207819 w 455296"/>
              <a:gd name="connsiteY53" fmla="*/ 304800 h 429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455296" h="429491">
                <a:moveTo>
                  <a:pt x="214746" y="415637"/>
                </a:moveTo>
                <a:cubicBezTo>
                  <a:pt x="212437" y="404091"/>
                  <a:pt x="210516" y="392461"/>
                  <a:pt x="207819" y="381000"/>
                </a:cubicBezTo>
                <a:cubicBezTo>
                  <a:pt x="201277" y="353197"/>
                  <a:pt x="191733" y="326046"/>
                  <a:pt x="187037" y="297873"/>
                </a:cubicBezTo>
                <a:cubicBezTo>
                  <a:pt x="184728" y="284019"/>
                  <a:pt x="184551" y="269635"/>
                  <a:pt x="180109" y="256310"/>
                </a:cubicBezTo>
                <a:cubicBezTo>
                  <a:pt x="177476" y="248412"/>
                  <a:pt x="171250" y="242188"/>
                  <a:pt x="166255" y="235528"/>
                </a:cubicBezTo>
                <a:cubicBezTo>
                  <a:pt x="157384" y="223699"/>
                  <a:pt x="149536" y="210782"/>
                  <a:pt x="138546" y="200891"/>
                </a:cubicBezTo>
                <a:cubicBezTo>
                  <a:pt x="104501" y="170251"/>
                  <a:pt x="101884" y="178894"/>
                  <a:pt x="69273" y="159328"/>
                </a:cubicBezTo>
                <a:cubicBezTo>
                  <a:pt x="25580" y="133112"/>
                  <a:pt x="32628" y="136538"/>
                  <a:pt x="0" y="103910"/>
                </a:cubicBezTo>
                <a:cubicBezTo>
                  <a:pt x="10085" y="53489"/>
                  <a:pt x="-801" y="48223"/>
                  <a:pt x="83128" y="76200"/>
                </a:cubicBezTo>
                <a:cubicBezTo>
                  <a:pt x="99315" y="81596"/>
                  <a:pt x="120399" y="120399"/>
                  <a:pt x="131619" y="131619"/>
                </a:cubicBezTo>
                <a:cubicBezTo>
                  <a:pt x="137506" y="137506"/>
                  <a:pt x="145626" y="140634"/>
                  <a:pt x="152400" y="145473"/>
                </a:cubicBezTo>
                <a:cubicBezTo>
                  <a:pt x="161795" y="152184"/>
                  <a:pt x="171945" y="158091"/>
                  <a:pt x="180109" y="166255"/>
                </a:cubicBezTo>
                <a:cubicBezTo>
                  <a:pt x="188273" y="174419"/>
                  <a:pt x="193964" y="184728"/>
                  <a:pt x="200891" y="193964"/>
                </a:cubicBezTo>
                <a:cubicBezTo>
                  <a:pt x="191655" y="133928"/>
                  <a:pt x="200347" y="68185"/>
                  <a:pt x="173182" y="13855"/>
                </a:cubicBezTo>
                <a:cubicBezTo>
                  <a:pt x="164667" y="-3176"/>
                  <a:pt x="117764" y="27710"/>
                  <a:pt x="117764" y="27710"/>
                </a:cubicBezTo>
                <a:cubicBezTo>
                  <a:pt x="120073" y="73892"/>
                  <a:pt x="121144" y="120152"/>
                  <a:pt x="124691" y="166255"/>
                </a:cubicBezTo>
                <a:cubicBezTo>
                  <a:pt x="125768" y="180259"/>
                  <a:pt x="120651" y="199045"/>
                  <a:pt x="131619" y="207819"/>
                </a:cubicBezTo>
                <a:cubicBezTo>
                  <a:pt x="139683" y="214270"/>
                  <a:pt x="150092" y="198582"/>
                  <a:pt x="159328" y="193964"/>
                </a:cubicBezTo>
                <a:cubicBezTo>
                  <a:pt x="163946" y="184728"/>
                  <a:pt x="168059" y="175221"/>
                  <a:pt x="173182" y="166255"/>
                </a:cubicBezTo>
                <a:cubicBezTo>
                  <a:pt x="177313" y="159026"/>
                  <a:pt x="184404" y="153371"/>
                  <a:pt x="187037" y="145473"/>
                </a:cubicBezTo>
                <a:cubicBezTo>
                  <a:pt x="196069" y="118377"/>
                  <a:pt x="191976" y="86111"/>
                  <a:pt x="207819" y="62346"/>
                </a:cubicBezTo>
                <a:lnTo>
                  <a:pt x="249382" y="0"/>
                </a:lnTo>
                <a:cubicBezTo>
                  <a:pt x="273531" y="60373"/>
                  <a:pt x="263366" y="13333"/>
                  <a:pt x="242455" y="96982"/>
                </a:cubicBezTo>
                <a:cubicBezTo>
                  <a:pt x="240146" y="106218"/>
                  <a:pt x="238144" y="115537"/>
                  <a:pt x="235528" y="124691"/>
                </a:cubicBezTo>
                <a:cubicBezTo>
                  <a:pt x="233522" y="131712"/>
                  <a:pt x="221516" y="143702"/>
                  <a:pt x="228600" y="145473"/>
                </a:cubicBezTo>
                <a:cubicBezTo>
                  <a:pt x="240664" y="148489"/>
                  <a:pt x="251594" y="135985"/>
                  <a:pt x="263237" y="131619"/>
                </a:cubicBezTo>
                <a:cubicBezTo>
                  <a:pt x="270074" y="129055"/>
                  <a:pt x="277092" y="127000"/>
                  <a:pt x="284019" y="124691"/>
                </a:cubicBezTo>
                <a:cubicBezTo>
                  <a:pt x="295564" y="113146"/>
                  <a:pt x="305279" y="99418"/>
                  <a:pt x="318655" y="90055"/>
                </a:cubicBezTo>
                <a:cubicBezTo>
                  <a:pt x="339515" y="75453"/>
                  <a:pt x="371316" y="73196"/>
                  <a:pt x="394855" y="69273"/>
                </a:cubicBezTo>
                <a:cubicBezTo>
                  <a:pt x="387928" y="66964"/>
                  <a:pt x="381350" y="61740"/>
                  <a:pt x="374073" y="62346"/>
                </a:cubicBezTo>
                <a:cubicBezTo>
                  <a:pt x="352858" y="64114"/>
                  <a:pt x="331924" y="69468"/>
                  <a:pt x="311728" y="76200"/>
                </a:cubicBezTo>
                <a:cubicBezTo>
                  <a:pt x="303830" y="78833"/>
                  <a:pt x="297342" y="84725"/>
                  <a:pt x="290946" y="90055"/>
                </a:cubicBezTo>
                <a:cubicBezTo>
                  <a:pt x="270944" y="106723"/>
                  <a:pt x="269932" y="111185"/>
                  <a:pt x="256309" y="131619"/>
                </a:cubicBezTo>
                <a:cubicBezTo>
                  <a:pt x="254000" y="138546"/>
                  <a:pt x="246670" y="145621"/>
                  <a:pt x="249382" y="152400"/>
                </a:cubicBezTo>
                <a:cubicBezTo>
                  <a:pt x="252474" y="160130"/>
                  <a:pt x="261903" y="165222"/>
                  <a:pt x="270164" y="166255"/>
                </a:cubicBezTo>
                <a:cubicBezTo>
                  <a:pt x="318335" y="172276"/>
                  <a:pt x="367146" y="170873"/>
                  <a:pt x="415637" y="173182"/>
                </a:cubicBezTo>
                <a:cubicBezTo>
                  <a:pt x="493700" y="188796"/>
                  <a:pt x="452810" y="177613"/>
                  <a:pt x="325582" y="187037"/>
                </a:cubicBezTo>
                <a:cubicBezTo>
                  <a:pt x="304730" y="188582"/>
                  <a:pt x="284019" y="191655"/>
                  <a:pt x="263237" y="193964"/>
                </a:cubicBezTo>
                <a:cubicBezTo>
                  <a:pt x="252325" y="197601"/>
                  <a:pt x="219581" y="202022"/>
                  <a:pt x="235528" y="228600"/>
                </a:cubicBezTo>
                <a:cubicBezTo>
                  <a:pt x="240426" y="236764"/>
                  <a:pt x="254001" y="233219"/>
                  <a:pt x="263237" y="235528"/>
                </a:cubicBezTo>
                <a:cubicBezTo>
                  <a:pt x="249052" y="240256"/>
                  <a:pt x="232003" y="243913"/>
                  <a:pt x="221673" y="256310"/>
                </a:cubicBezTo>
                <a:cubicBezTo>
                  <a:pt x="212165" y="267720"/>
                  <a:pt x="205703" y="290365"/>
                  <a:pt x="200891" y="304800"/>
                </a:cubicBezTo>
                <a:cubicBezTo>
                  <a:pt x="196273" y="332509"/>
                  <a:pt x="213687" y="379044"/>
                  <a:pt x="187037" y="387928"/>
                </a:cubicBezTo>
                <a:cubicBezTo>
                  <a:pt x="162841" y="395994"/>
                  <a:pt x="183273" y="337036"/>
                  <a:pt x="180109" y="311728"/>
                </a:cubicBezTo>
                <a:cubicBezTo>
                  <a:pt x="178649" y="300045"/>
                  <a:pt x="175491" y="288637"/>
                  <a:pt x="173182" y="277091"/>
                </a:cubicBezTo>
                <a:cubicBezTo>
                  <a:pt x="168564" y="286327"/>
                  <a:pt x="162594" y="295003"/>
                  <a:pt x="159328" y="304800"/>
                </a:cubicBezTo>
                <a:cubicBezTo>
                  <a:pt x="155605" y="315970"/>
                  <a:pt x="155256" y="328014"/>
                  <a:pt x="152400" y="339437"/>
                </a:cubicBezTo>
                <a:cubicBezTo>
                  <a:pt x="150629" y="346521"/>
                  <a:pt x="147782" y="353292"/>
                  <a:pt x="145473" y="360219"/>
                </a:cubicBezTo>
                <a:cubicBezTo>
                  <a:pt x="147782" y="381001"/>
                  <a:pt x="144634" y="403150"/>
                  <a:pt x="152400" y="422564"/>
                </a:cubicBezTo>
                <a:cubicBezTo>
                  <a:pt x="155112" y="429344"/>
                  <a:pt x="165880" y="429491"/>
                  <a:pt x="173182" y="429491"/>
                </a:cubicBezTo>
                <a:cubicBezTo>
                  <a:pt x="203289" y="429491"/>
                  <a:pt x="233219" y="424873"/>
                  <a:pt x="263237" y="422564"/>
                </a:cubicBezTo>
                <a:cubicBezTo>
                  <a:pt x="260928" y="401782"/>
                  <a:pt x="266222" y="378629"/>
                  <a:pt x="256309" y="360219"/>
                </a:cubicBezTo>
                <a:cubicBezTo>
                  <a:pt x="248415" y="345558"/>
                  <a:pt x="214746" y="332510"/>
                  <a:pt x="214746" y="332510"/>
                </a:cubicBezTo>
                <a:cubicBezTo>
                  <a:pt x="207089" y="309537"/>
                  <a:pt x="207819" y="319030"/>
                  <a:pt x="207819" y="304800"/>
                </a:cubicBezTo>
              </a:path>
            </a:pathLst>
          </a:cu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1" name="Freeform: Shape 30">
            <a:extLst>
              <a:ext uri="{FF2B5EF4-FFF2-40B4-BE49-F238E27FC236}">
                <a16:creationId xmlns:a16="http://schemas.microsoft.com/office/drawing/2014/main" id="{CA29ED15-544C-40D7-90C3-8F6C660EACFB}"/>
              </a:ext>
            </a:extLst>
          </p:cNvPr>
          <p:cNvSpPr/>
          <p:nvPr/>
        </p:nvSpPr>
        <p:spPr>
          <a:xfrm>
            <a:off x="1666366" y="6810368"/>
            <a:ext cx="455296" cy="429491"/>
          </a:xfrm>
          <a:custGeom>
            <a:avLst/>
            <a:gdLst>
              <a:gd name="connsiteX0" fmla="*/ 214746 w 455296"/>
              <a:gd name="connsiteY0" fmla="*/ 415637 h 429491"/>
              <a:gd name="connsiteX1" fmla="*/ 207819 w 455296"/>
              <a:gd name="connsiteY1" fmla="*/ 381000 h 429491"/>
              <a:gd name="connsiteX2" fmla="*/ 187037 w 455296"/>
              <a:gd name="connsiteY2" fmla="*/ 297873 h 429491"/>
              <a:gd name="connsiteX3" fmla="*/ 180109 w 455296"/>
              <a:gd name="connsiteY3" fmla="*/ 256310 h 429491"/>
              <a:gd name="connsiteX4" fmla="*/ 166255 w 455296"/>
              <a:gd name="connsiteY4" fmla="*/ 235528 h 429491"/>
              <a:gd name="connsiteX5" fmla="*/ 138546 w 455296"/>
              <a:gd name="connsiteY5" fmla="*/ 200891 h 429491"/>
              <a:gd name="connsiteX6" fmla="*/ 69273 w 455296"/>
              <a:gd name="connsiteY6" fmla="*/ 159328 h 429491"/>
              <a:gd name="connsiteX7" fmla="*/ 0 w 455296"/>
              <a:gd name="connsiteY7" fmla="*/ 103910 h 429491"/>
              <a:gd name="connsiteX8" fmla="*/ 83128 w 455296"/>
              <a:gd name="connsiteY8" fmla="*/ 76200 h 429491"/>
              <a:gd name="connsiteX9" fmla="*/ 131619 w 455296"/>
              <a:gd name="connsiteY9" fmla="*/ 131619 h 429491"/>
              <a:gd name="connsiteX10" fmla="*/ 152400 w 455296"/>
              <a:gd name="connsiteY10" fmla="*/ 145473 h 429491"/>
              <a:gd name="connsiteX11" fmla="*/ 180109 w 455296"/>
              <a:gd name="connsiteY11" fmla="*/ 166255 h 429491"/>
              <a:gd name="connsiteX12" fmla="*/ 200891 w 455296"/>
              <a:gd name="connsiteY12" fmla="*/ 193964 h 429491"/>
              <a:gd name="connsiteX13" fmla="*/ 173182 w 455296"/>
              <a:gd name="connsiteY13" fmla="*/ 13855 h 429491"/>
              <a:gd name="connsiteX14" fmla="*/ 117764 w 455296"/>
              <a:gd name="connsiteY14" fmla="*/ 27710 h 429491"/>
              <a:gd name="connsiteX15" fmla="*/ 124691 w 455296"/>
              <a:gd name="connsiteY15" fmla="*/ 166255 h 429491"/>
              <a:gd name="connsiteX16" fmla="*/ 131619 w 455296"/>
              <a:gd name="connsiteY16" fmla="*/ 207819 h 429491"/>
              <a:gd name="connsiteX17" fmla="*/ 159328 w 455296"/>
              <a:gd name="connsiteY17" fmla="*/ 193964 h 429491"/>
              <a:gd name="connsiteX18" fmla="*/ 173182 w 455296"/>
              <a:gd name="connsiteY18" fmla="*/ 166255 h 429491"/>
              <a:gd name="connsiteX19" fmla="*/ 187037 w 455296"/>
              <a:gd name="connsiteY19" fmla="*/ 145473 h 429491"/>
              <a:gd name="connsiteX20" fmla="*/ 207819 w 455296"/>
              <a:gd name="connsiteY20" fmla="*/ 62346 h 429491"/>
              <a:gd name="connsiteX21" fmla="*/ 249382 w 455296"/>
              <a:gd name="connsiteY21" fmla="*/ 0 h 429491"/>
              <a:gd name="connsiteX22" fmla="*/ 242455 w 455296"/>
              <a:gd name="connsiteY22" fmla="*/ 96982 h 429491"/>
              <a:gd name="connsiteX23" fmla="*/ 235528 w 455296"/>
              <a:gd name="connsiteY23" fmla="*/ 124691 h 429491"/>
              <a:gd name="connsiteX24" fmla="*/ 228600 w 455296"/>
              <a:gd name="connsiteY24" fmla="*/ 145473 h 429491"/>
              <a:gd name="connsiteX25" fmla="*/ 263237 w 455296"/>
              <a:gd name="connsiteY25" fmla="*/ 131619 h 429491"/>
              <a:gd name="connsiteX26" fmla="*/ 284019 w 455296"/>
              <a:gd name="connsiteY26" fmla="*/ 124691 h 429491"/>
              <a:gd name="connsiteX27" fmla="*/ 318655 w 455296"/>
              <a:gd name="connsiteY27" fmla="*/ 90055 h 429491"/>
              <a:gd name="connsiteX28" fmla="*/ 394855 w 455296"/>
              <a:gd name="connsiteY28" fmla="*/ 69273 h 429491"/>
              <a:gd name="connsiteX29" fmla="*/ 374073 w 455296"/>
              <a:gd name="connsiteY29" fmla="*/ 62346 h 429491"/>
              <a:gd name="connsiteX30" fmla="*/ 311728 w 455296"/>
              <a:gd name="connsiteY30" fmla="*/ 76200 h 429491"/>
              <a:gd name="connsiteX31" fmla="*/ 290946 w 455296"/>
              <a:gd name="connsiteY31" fmla="*/ 90055 h 429491"/>
              <a:gd name="connsiteX32" fmla="*/ 256309 w 455296"/>
              <a:gd name="connsiteY32" fmla="*/ 131619 h 429491"/>
              <a:gd name="connsiteX33" fmla="*/ 249382 w 455296"/>
              <a:gd name="connsiteY33" fmla="*/ 152400 h 429491"/>
              <a:gd name="connsiteX34" fmla="*/ 270164 w 455296"/>
              <a:gd name="connsiteY34" fmla="*/ 166255 h 429491"/>
              <a:gd name="connsiteX35" fmla="*/ 415637 w 455296"/>
              <a:gd name="connsiteY35" fmla="*/ 173182 h 429491"/>
              <a:gd name="connsiteX36" fmla="*/ 325582 w 455296"/>
              <a:gd name="connsiteY36" fmla="*/ 187037 h 429491"/>
              <a:gd name="connsiteX37" fmla="*/ 263237 w 455296"/>
              <a:gd name="connsiteY37" fmla="*/ 193964 h 429491"/>
              <a:gd name="connsiteX38" fmla="*/ 235528 w 455296"/>
              <a:gd name="connsiteY38" fmla="*/ 228600 h 429491"/>
              <a:gd name="connsiteX39" fmla="*/ 263237 w 455296"/>
              <a:gd name="connsiteY39" fmla="*/ 235528 h 429491"/>
              <a:gd name="connsiteX40" fmla="*/ 221673 w 455296"/>
              <a:gd name="connsiteY40" fmla="*/ 256310 h 429491"/>
              <a:gd name="connsiteX41" fmla="*/ 200891 w 455296"/>
              <a:gd name="connsiteY41" fmla="*/ 304800 h 429491"/>
              <a:gd name="connsiteX42" fmla="*/ 187037 w 455296"/>
              <a:gd name="connsiteY42" fmla="*/ 387928 h 429491"/>
              <a:gd name="connsiteX43" fmla="*/ 180109 w 455296"/>
              <a:gd name="connsiteY43" fmla="*/ 311728 h 429491"/>
              <a:gd name="connsiteX44" fmla="*/ 173182 w 455296"/>
              <a:gd name="connsiteY44" fmla="*/ 277091 h 429491"/>
              <a:gd name="connsiteX45" fmla="*/ 159328 w 455296"/>
              <a:gd name="connsiteY45" fmla="*/ 304800 h 429491"/>
              <a:gd name="connsiteX46" fmla="*/ 152400 w 455296"/>
              <a:gd name="connsiteY46" fmla="*/ 339437 h 429491"/>
              <a:gd name="connsiteX47" fmla="*/ 145473 w 455296"/>
              <a:gd name="connsiteY47" fmla="*/ 360219 h 429491"/>
              <a:gd name="connsiteX48" fmla="*/ 152400 w 455296"/>
              <a:gd name="connsiteY48" fmla="*/ 422564 h 429491"/>
              <a:gd name="connsiteX49" fmla="*/ 173182 w 455296"/>
              <a:gd name="connsiteY49" fmla="*/ 429491 h 429491"/>
              <a:gd name="connsiteX50" fmla="*/ 263237 w 455296"/>
              <a:gd name="connsiteY50" fmla="*/ 422564 h 429491"/>
              <a:gd name="connsiteX51" fmla="*/ 256309 w 455296"/>
              <a:gd name="connsiteY51" fmla="*/ 360219 h 429491"/>
              <a:gd name="connsiteX52" fmla="*/ 214746 w 455296"/>
              <a:gd name="connsiteY52" fmla="*/ 332510 h 429491"/>
              <a:gd name="connsiteX53" fmla="*/ 207819 w 455296"/>
              <a:gd name="connsiteY53" fmla="*/ 304800 h 429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455296" h="429491">
                <a:moveTo>
                  <a:pt x="214746" y="415637"/>
                </a:moveTo>
                <a:cubicBezTo>
                  <a:pt x="212437" y="404091"/>
                  <a:pt x="210516" y="392461"/>
                  <a:pt x="207819" y="381000"/>
                </a:cubicBezTo>
                <a:cubicBezTo>
                  <a:pt x="201277" y="353197"/>
                  <a:pt x="191733" y="326046"/>
                  <a:pt x="187037" y="297873"/>
                </a:cubicBezTo>
                <a:cubicBezTo>
                  <a:pt x="184728" y="284019"/>
                  <a:pt x="184551" y="269635"/>
                  <a:pt x="180109" y="256310"/>
                </a:cubicBezTo>
                <a:cubicBezTo>
                  <a:pt x="177476" y="248412"/>
                  <a:pt x="171250" y="242188"/>
                  <a:pt x="166255" y="235528"/>
                </a:cubicBezTo>
                <a:cubicBezTo>
                  <a:pt x="157384" y="223699"/>
                  <a:pt x="149536" y="210782"/>
                  <a:pt x="138546" y="200891"/>
                </a:cubicBezTo>
                <a:cubicBezTo>
                  <a:pt x="104501" y="170251"/>
                  <a:pt x="101884" y="178894"/>
                  <a:pt x="69273" y="159328"/>
                </a:cubicBezTo>
                <a:cubicBezTo>
                  <a:pt x="25580" y="133112"/>
                  <a:pt x="32628" y="136538"/>
                  <a:pt x="0" y="103910"/>
                </a:cubicBezTo>
                <a:cubicBezTo>
                  <a:pt x="10085" y="53489"/>
                  <a:pt x="-801" y="48223"/>
                  <a:pt x="83128" y="76200"/>
                </a:cubicBezTo>
                <a:cubicBezTo>
                  <a:pt x="99315" y="81596"/>
                  <a:pt x="120399" y="120399"/>
                  <a:pt x="131619" y="131619"/>
                </a:cubicBezTo>
                <a:cubicBezTo>
                  <a:pt x="137506" y="137506"/>
                  <a:pt x="145626" y="140634"/>
                  <a:pt x="152400" y="145473"/>
                </a:cubicBezTo>
                <a:cubicBezTo>
                  <a:pt x="161795" y="152184"/>
                  <a:pt x="171945" y="158091"/>
                  <a:pt x="180109" y="166255"/>
                </a:cubicBezTo>
                <a:cubicBezTo>
                  <a:pt x="188273" y="174419"/>
                  <a:pt x="193964" y="184728"/>
                  <a:pt x="200891" y="193964"/>
                </a:cubicBezTo>
                <a:cubicBezTo>
                  <a:pt x="191655" y="133928"/>
                  <a:pt x="200347" y="68185"/>
                  <a:pt x="173182" y="13855"/>
                </a:cubicBezTo>
                <a:cubicBezTo>
                  <a:pt x="164667" y="-3176"/>
                  <a:pt x="117764" y="27710"/>
                  <a:pt x="117764" y="27710"/>
                </a:cubicBezTo>
                <a:cubicBezTo>
                  <a:pt x="120073" y="73892"/>
                  <a:pt x="121144" y="120152"/>
                  <a:pt x="124691" y="166255"/>
                </a:cubicBezTo>
                <a:cubicBezTo>
                  <a:pt x="125768" y="180259"/>
                  <a:pt x="120651" y="199045"/>
                  <a:pt x="131619" y="207819"/>
                </a:cubicBezTo>
                <a:cubicBezTo>
                  <a:pt x="139683" y="214270"/>
                  <a:pt x="150092" y="198582"/>
                  <a:pt x="159328" y="193964"/>
                </a:cubicBezTo>
                <a:cubicBezTo>
                  <a:pt x="163946" y="184728"/>
                  <a:pt x="168059" y="175221"/>
                  <a:pt x="173182" y="166255"/>
                </a:cubicBezTo>
                <a:cubicBezTo>
                  <a:pt x="177313" y="159026"/>
                  <a:pt x="184404" y="153371"/>
                  <a:pt x="187037" y="145473"/>
                </a:cubicBezTo>
                <a:cubicBezTo>
                  <a:pt x="196069" y="118377"/>
                  <a:pt x="191976" y="86111"/>
                  <a:pt x="207819" y="62346"/>
                </a:cubicBezTo>
                <a:lnTo>
                  <a:pt x="249382" y="0"/>
                </a:lnTo>
                <a:cubicBezTo>
                  <a:pt x="273531" y="60373"/>
                  <a:pt x="263366" y="13333"/>
                  <a:pt x="242455" y="96982"/>
                </a:cubicBezTo>
                <a:cubicBezTo>
                  <a:pt x="240146" y="106218"/>
                  <a:pt x="238144" y="115537"/>
                  <a:pt x="235528" y="124691"/>
                </a:cubicBezTo>
                <a:cubicBezTo>
                  <a:pt x="233522" y="131712"/>
                  <a:pt x="221516" y="143702"/>
                  <a:pt x="228600" y="145473"/>
                </a:cubicBezTo>
                <a:cubicBezTo>
                  <a:pt x="240664" y="148489"/>
                  <a:pt x="251594" y="135985"/>
                  <a:pt x="263237" y="131619"/>
                </a:cubicBezTo>
                <a:cubicBezTo>
                  <a:pt x="270074" y="129055"/>
                  <a:pt x="277092" y="127000"/>
                  <a:pt x="284019" y="124691"/>
                </a:cubicBezTo>
                <a:cubicBezTo>
                  <a:pt x="295564" y="113146"/>
                  <a:pt x="305279" y="99418"/>
                  <a:pt x="318655" y="90055"/>
                </a:cubicBezTo>
                <a:cubicBezTo>
                  <a:pt x="339515" y="75453"/>
                  <a:pt x="371316" y="73196"/>
                  <a:pt x="394855" y="69273"/>
                </a:cubicBezTo>
                <a:cubicBezTo>
                  <a:pt x="387928" y="66964"/>
                  <a:pt x="381350" y="61740"/>
                  <a:pt x="374073" y="62346"/>
                </a:cubicBezTo>
                <a:cubicBezTo>
                  <a:pt x="352858" y="64114"/>
                  <a:pt x="331924" y="69468"/>
                  <a:pt x="311728" y="76200"/>
                </a:cubicBezTo>
                <a:cubicBezTo>
                  <a:pt x="303830" y="78833"/>
                  <a:pt x="297342" y="84725"/>
                  <a:pt x="290946" y="90055"/>
                </a:cubicBezTo>
                <a:cubicBezTo>
                  <a:pt x="270944" y="106723"/>
                  <a:pt x="269932" y="111185"/>
                  <a:pt x="256309" y="131619"/>
                </a:cubicBezTo>
                <a:cubicBezTo>
                  <a:pt x="254000" y="138546"/>
                  <a:pt x="246670" y="145621"/>
                  <a:pt x="249382" y="152400"/>
                </a:cubicBezTo>
                <a:cubicBezTo>
                  <a:pt x="252474" y="160130"/>
                  <a:pt x="261903" y="165222"/>
                  <a:pt x="270164" y="166255"/>
                </a:cubicBezTo>
                <a:cubicBezTo>
                  <a:pt x="318335" y="172276"/>
                  <a:pt x="367146" y="170873"/>
                  <a:pt x="415637" y="173182"/>
                </a:cubicBezTo>
                <a:cubicBezTo>
                  <a:pt x="493700" y="188796"/>
                  <a:pt x="452810" y="177613"/>
                  <a:pt x="325582" y="187037"/>
                </a:cubicBezTo>
                <a:cubicBezTo>
                  <a:pt x="304730" y="188582"/>
                  <a:pt x="284019" y="191655"/>
                  <a:pt x="263237" y="193964"/>
                </a:cubicBezTo>
                <a:cubicBezTo>
                  <a:pt x="252325" y="197601"/>
                  <a:pt x="219581" y="202022"/>
                  <a:pt x="235528" y="228600"/>
                </a:cubicBezTo>
                <a:cubicBezTo>
                  <a:pt x="240426" y="236764"/>
                  <a:pt x="254001" y="233219"/>
                  <a:pt x="263237" y="235528"/>
                </a:cubicBezTo>
                <a:cubicBezTo>
                  <a:pt x="249052" y="240256"/>
                  <a:pt x="232003" y="243913"/>
                  <a:pt x="221673" y="256310"/>
                </a:cubicBezTo>
                <a:cubicBezTo>
                  <a:pt x="212165" y="267720"/>
                  <a:pt x="205703" y="290365"/>
                  <a:pt x="200891" y="304800"/>
                </a:cubicBezTo>
                <a:cubicBezTo>
                  <a:pt x="196273" y="332509"/>
                  <a:pt x="213687" y="379044"/>
                  <a:pt x="187037" y="387928"/>
                </a:cubicBezTo>
                <a:cubicBezTo>
                  <a:pt x="162841" y="395994"/>
                  <a:pt x="183273" y="337036"/>
                  <a:pt x="180109" y="311728"/>
                </a:cubicBezTo>
                <a:cubicBezTo>
                  <a:pt x="178649" y="300045"/>
                  <a:pt x="175491" y="288637"/>
                  <a:pt x="173182" y="277091"/>
                </a:cubicBezTo>
                <a:cubicBezTo>
                  <a:pt x="168564" y="286327"/>
                  <a:pt x="162594" y="295003"/>
                  <a:pt x="159328" y="304800"/>
                </a:cubicBezTo>
                <a:cubicBezTo>
                  <a:pt x="155605" y="315970"/>
                  <a:pt x="155256" y="328014"/>
                  <a:pt x="152400" y="339437"/>
                </a:cubicBezTo>
                <a:cubicBezTo>
                  <a:pt x="150629" y="346521"/>
                  <a:pt x="147782" y="353292"/>
                  <a:pt x="145473" y="360219"/>
                </a:cubicBezTo>
                <a:cubicBezTo>
                  <a:pt x="147782" y="381001"/>
                  <a:pt x="144634" y="403150"/>
                  <a:pt x="152400" y="422564"/>
                </a:cubicBezTo>
                <a:cubicBezTo>
                  <a:pt x="155112" y="429344"/>
                  <a:pt x="165880" y="429491"/>
                  <a:pt x="173182" y="429491"/>
                </a:cubicBezTo>
                <a:cubicBezTo>
                  <a:pt x="203289" y="429491"/>
                  <a:pt x="233219" y="424873"/>
                  <a:pt x="263237" y="422564"/>
                </a:cubicBezTo>
                <a:cubicBezTo>
                  <a:pt x="260928" y="401782"/>
                  <a:pt x="266222" y="378629"/>
                  <a:pt x="256309" y="360219"/>
                </a:cubicBezTo>
                <a:cubicBezTo>
                  <a:pt x="248415" y="345558"/>
                  <a:pt x="214746" y="332510"/>
                  <a:pt x="214746" y="332510"/>
                </a:cubicBezTo>
                <a:cubicBezTo>
                  <a:pt x="207089" y="309537"/>
                  <a:pt x="207819" y="319030"/>
                  <a:pt x="207819" y="304800"/>
                </a:cubicBezTo>
              </a:path>
            </a:pathLst>
          </a:cu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2" name="Freeform: Shape 31">
            <a:extLst>
              <a:ext uri="{FF2B5EF4-FFF2-40B4-BE49-F238E27FC236}">
                <a16:creationId xmlns:a16="http://schemas.microsoft.com/office/drawing/2014/main" id="{D3334D86-8A7C-4499-A3FF-5A6047AF4063}"/>
              </a:ext>
            </a:extLst>
          </p:cNvPr>
          <p:cNvSpPr/>
          <p:nvPr/>
        </p:nvSpPr>
        <p:spPr>
          <a:xfrm>
            <a:off x="2168963" y="6810368"/>
            <a:ext cx="455296" cy="429491"/>
          </a:xfrm>
          <a:custGeom>
            <a:avLst/>
            <a:gdLst>
              <a:gd name="connsiteX0" fmla="*/ 214746 w 455296"/>
              <a:gd name="connsiteY0" fmla="*/ 415637 h 429491"/>
              <a:gd name="connsiteX1" fmla="*/ 207819 w 455296"/>
              <a:gd name="connsiteY1" fmla="*/ 381000 h 429491"/>
              <a:gd name="connsiteX2" fmla="*/ 187037 w 455296"/>
              <a:gd name="connsiteY2" fmla="*/ 297873 h 429491"/>
              <a:gd name="connsiteX3" fmla="*/ 180109 w 455296"/>
              <a:gd name="connsiteY3" fmla="*/ 256310 h 429491"/>
              <a:gd name="connsiteX4" fmla="*/ 166255 w 455296"/>
              <a:gd name="connsiteY4" fmla="*/ 235528 h 429491"/>
              <a:gd name="connsiteX5" fmla="*/ 138546 w 455296"/>
              <a:gd name="connsiteY5" fmla="*/ 200891 h 429491"/>
              <a:gd name="connsiteX6" fmla="*/ 69273 w 455296"/>
              <a:gd name="connsiteY6" fmla="*/ 159328 h 429491"/>
              <a:gd name="connsiteX7" fmla="*/ 0 w 455296"/>
              <a:gd name="connsiteY7" fmla="*/ 103910 h 429491"/>
              <a:gd name="connsiteX8" fmla="*/ 83128 w 455296"/>
              <a:gd name="connsiteY8" fmla="*/ 76200 h 429491"/>
              <a:gd name="connsiteX9" fmla="*/ 131619 w 455296"/>
              <a:gd name="connsiteY9" fmla="*/ 131619 h 429491"/>
              <a:gd name="connsiteX10" fmla="*/ 152400 w 455296"/>
              <a:gd name="connsiteY10" fmla="*/ 145473 h 429491"/>
              <a:gd name="connsiteX11" fmla="*/ 180109 w 455296"/>
              <a:gd name="connsiteY11" fmla="*/ 166255 h 429491"/>
              <a:gd name="connsiteX12" fmla="*/ 200891 w 455296"/>
              <a:gd name="connsiteY12" fmla="*/ 193964 h 429491"/>
              <a:gd name="connsiteX13" fmla="*/ 173182 w 455296"/>
              <a:gd name="connsiteY13" fmla="*/ 13855 h 429491"/>
              <a:gd name="connsiteX14" fmla="*/ 117764 w 455296"/>
              <a:gd name="connsiteY14" fmla="*/ 27710 h 429491"/>
              <a:gd name="connsiteX15" fmla="*/ 124691 w 455296"/>
              <a:gd name="connsiteY15" fmla="*/ 166255 h 429491"/>
              <a:gd name="connsiteX16" fmla="*/ 131619 w 455296"/>
              <a:gd name="connsiteY16" fmla="*/ 207819 h 429491"/>
              <a:gd name="connsiteX17" fmla="*/ 159328 w 455296"/>
              <a:gd name="connsiteY17" fmla="*/ 193964 h 429491"/>
              <a:gd name="connsiteX18" fmla="*/ 173182 w 455296"/>
              <a:gd name="connsiteY18" fmla="*/ 166255 h 429491"/>
              <a:gd name="connsiteX19" fmla="*/ 187037 w 455296"/>
              <a:gd name="connsiteY19" fmla="*/ 145473 h 429491"/>
              <a:gd name="connsiteX20" fmla="*/ 207819 w 455296"/>
              <a:gd name="connsiteY20" fmla="*/ 62346 h 429491"/>
              <a:gd name="connsiteX21" fmla="*/ 249382 w 455296"/>
              <a:gd name="connsiteY21" fmla="*/ 0 h 429491"/>
              <a:gd name="connsiteX22" fmla="*/ 242455 w 455296"/>
              <a:gd name="connsiteY22" fmla="*/ 96982 h 429491"/>
              <a:gd name="connsiteX23" fmla="*/ 235528 w 455296"/>
              <a:gd name="connsiteY23" fmla="*/ 124691 h 429491"/>
              <a:gd name="connsiteX24" fmla="*/ 228600 w 455296"/>
              <a:gd name="connsiteY24" fmla="*/ 145473 h 429491"/>
              <a:gd name="connsiteX25" fmla="*/ 263237 w 455296"/>
              <a:gd name="connsiteY25" fmla="*/ 131619 h 429491"/>
              <a:gd name="connsiteX26" fmla="*/ 284019 w 455296"/>
              <a:gd name="connsiteY26" fmla="*/ 124691 h 429491"/>
              <a:gd name="connsiteX27" fmla="*/ 318655 w 455296"/>
              <a:gd name="connsiteY27" fmla="*/ 90055 h 429491"/>
              <a:gd name="connsiteX28" fmla="*/ 394855 w 455296"/>
              <a:gd name="connsiteY28" fmla="*/ 69273 h 429491"/>
              <a:gd name="connsiteX29" fmla="*/ 374073 w 455296"/>
              <a:gd name="connsiteY29" fmla="*/ 62346 h 429491"/>
              <a:gd name="connsiteX30" fmla="*/ 311728 w 455296"/>
              <a:gd name="connsiteY30" fmla="*/ 76200 h 429491"/>
              <a:gd name="connsiteX31" fmla="*/ 290946 w 455296"/>
              <a:gd name="connsiteY31" fmla="*/ 90055 h 429491"/>
              <a:gd name="connsiteX32" fmla="*/ 256309 w 455296"/>
              <a:gd name="connsiteY32" fmla="*/ 131619 h 429491"/>
              <a:gd name="connsiteX33" fmla="*/ 249382 w 455296"/>
              <a:gd name="connsiteY33" fmla="*/ 152400 h 429491"/>
              <a:gd name="connsiteX34" fmla="*/ 270164 w 455296"/>
              <a:gd name="connsiteY34" fmla="*/ 166255 h 429491"/>
              <a:gd name="connsiteX35" fmla="*/ 415637 w 455296"/>
              <a:gd name="connsiteY35" fmla="*/ 173182 h 429491"/>
              <a:gd name="connsiteX36" fmla="*/ 325582 w 455296"/>
              <a:gd name="connsiteY36" fmla="*/ 187037 h 429491"/>
              <a:gd name="connsiteX37" fmla="*/ 263237 w 455296"/>
              <a:gd name="connsiteY37" fmla="*/ 193964 h 429491"/>
              <a:gd name="connsiteX38" fmla="*/ 235528 w 455296"/>
              <a:gd name="connsiteY38" fmla="*/ 228600 h 429491"/>
              <a:gd name="connsiteX39" fmla="*/ 263237 w 455296"/>
              <a:gd name="connsiteY39" fmla="*/ 235528 h 429491"/>
              <a:gd name="connsiteX40" fmla="*/ 221673 w 455296"/>
              <a:gd name="connsiteY40" fmla="*/ 256310 h 429491"/>
              <a:gd name="connsiteX41" fmla="*/ 200891 w 455296"/>
              <a:gd name="connsiteY41" fmla="*/ 304800 h 429491"/>
              <a:gd name="connsiteX42" fmla="*/ 187037 w 455296"/>
              <a:gd name="connsiteY42" fmla="*/ 387928 h 429491"/>
              <a:gd name="connsiteX43" fmla="*/ 180109 w 455296"/>
              <a:gd name="connsiteY43" fmla="*/ 311728 h 429491"/>
              <a:gd name="connsiteX44" fmla="*/ 173182 w 455296"/>
              <a:gd name="connsiteY44" fmla="*/ 277091 h 429491"/>
              <a:gd name="connsiteX45" fmla="*/ 159328 w 455296"/>
              <a:gd name="connsiteY45" fmla="*/ 304800 h 429491"/>
              <a:gd name="connsiteX46" fmla="*/ 152400 w 455296"/>
              <a:gd name="connsiteY46" fmla="*/ 339437 h 429491"/>
              <a:gd name="connsiteX47" fmla="*/ 145473 w 455296"/>
              <a:gd name="connsiteY47" fmla="*/ 360219 h 429491"/>
              <a:gd name="connsiteX48" fmla="*/ 152400 w 455296"/>
              <a:gd name="connsiteY48" fmla="*/ 422564 h 429491"/>
              <a:gd name="connsiteX49" fmla="*/ 173182 w 455296"/>
              <a:gd name="connsiteY49" fmla="*/ 429491 h 429491"/>
              <a:gd name="connsiteX50" fmla="*/ 263237 w 455296"/>
              <a:gd name="connsiteY50" fmla="*/ 422564 h 429491"/>
              <a:gd name="connsiteX51" fmla="*/ 256309 w 455296"/>
              <a:gd name="connsiteY51" fmla="*/ 360219 h 429491"/>
              <a:gd name="connsiteX52" fmla="*/ 214746 w 455296"/>
              <a:gd name="connsiteY52" fmla="*/ 332510 h 429491"/>
              <a:gd name="connsiteX53" fmla="*/ 207819 w 455296"/>
              <a:gd name="connsiteY53" fmla="*/ 304800 h 429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455296" h="429491">
                <a:moveTo>
                  <a:pt x="214746" y="415637"/>
                </a:moveTo>
                <a:cubicBezTo>
                  <a:pt x="212437" y="404091"/>
                  <a:pt x="210516" y="392461"/>
                  <a:pt x="207819" y="381000"/>
                </a:cubicBezTo>
                <a:cubicBezTo>
                  <a:pt x="201277" y="353197"/>
                  <a:pt x="191733" y="326046"/>
                  <a:pt x="187037" y="297873"/>
                </a:cubicBezTo>
                <a:cubicBezTo>
                  <a:pt x="184728" y="284019"/>
                  <a:pt x="184551" y="269635"/>
                  <a:pt x="180109" y="256310"/>
                </a:cubicBezTo>
                <a:cubicBezTo>
                  <a:pt x="177476" y="248412"/>
                  <a:pt x="171250" y="242188"/>
                  <a:pt x="166255" y="235528"/>
                </a:cubicBezTo>
                <a:cubicBezTo>
                  <a:pt x="157384" y="223699"/>
                  <a:pt x="149536" y="210782"/>
                  <a:pt x="138546" y="200891"/>
                </a:cubicBezTo>
                <a:cubicBezTo>
                  <a:pt x="104501" y="170251"/>
                  <a:pt x="101884" y="178894"/>
                  <a:pt x="69273" y="159328"/>
                </a:cubicBezTo>
                <a:cubicBezTo>
                  <a:pt x="25580" y="133112"/>
                  <a:pt x="32628" y="136538"/>
                  <a:pt x="0" y="103910"/>
                </a:cubicBezTo>
                <a:cubicBezTo>
                  <a:pt x="10085" y="53489"/>
                  <a:pt x="-801" y="48223"/>
                  <a:pt x="83128" y="76200"/>
                </a:cubicBezTo>
                <a:cubicBezTo>
                  <a:pt x="99315" y="81596"/>
                  <a:pt x="120399" y="120399"/>
                  <a:pt x="131619" y="131619"/>
                </a:cubicBezTo>
                <a:cubicBezTo>
                  <a:pt x="137506" y="137506"/>
                  <a:pt x="145626" y="140634"/>
                  <a:pt x="152400" y="145473"/>
                </a:cubicBezTo>
                <a:cubicBezTo>
                  <a:pt x="161795" y="152184"/>
                  <a:pt x="171945" y="158091"/>
                  <a:pt x="180109" y="166255"/>
                </a:cubicBezTo>
                <a:cubicBezTo>
                  <a:pt x="188273" y="174419"/>
                  <a:pt x="193964" y="184728"/>
                  <a:pt x="200891" y="193964"/>
                </a:cubicBezTo>
                <a:cubicBezTo>
                  <a:pt x="191655" y="133928"/>
                  <a:pt x="200347" y="68185"/>
                  <a:pt x="173182" y="13855"/>
                </a:cubicBezTo>
                <a:cubicBezTo>
                  <a:pt x="164667" y="-3176"/>
                  <a:pt x="117764" y="27710"/>
                  <a:pt x="117764" y="27710"/>
                </a:cubicBezTo>
                <a:cubicBezTo>
                  <a:pt x="120073" y="73892"/>
                  <a:pt x="121144" y="120152"/>
                  <a:pt x="124691" y="166255"/>
                </a:cubicBezTo>
                <a:cubicBezTo>
                  <a:pt x="125768" y="180259"/>
                  <a:pt x="120651" y="199045"/>
                  <a:pt x="131619" y="207819"/>
                </a:cubicBezTo>
                <a:cubicBezTo>
                  <a:pt x="139683" y="214270"/>
                  <a:pt x="150092" y="198582"/>
                  <a:pt x="159328" y="193964"/>
                </a:cubicBezTo>
                <a:cubicBezTo>
                  <a:pt x="163946" y="184728"/>
                  <a:pt x="168059" y="175221"/>
                  <a:pt x="173182" y="166255"/>
                </a:cubicBezTo>
                <a:cubicBezTo>
                  <a:pt x="177313" y="159026"/>
                  <a:pt x="184404" y="153371"/>
                  <a:pt x="187037" y="145473"/>
                </a:cubicBezTo>
                <a:cubicBezTo>
                  <a:pt x="196069" y="118377"/>
                  <a:pt x="191976" y="86111"/>
                  <a:pt x="207819" y="62346"/>
                </a:cubicBezTo>
                <a:lnTo>
                  <a:pt x="249382" y="0"/>
                </a:lnTo>
                <a:cubicBezTo>
                  <a:pt x="273531" y="60373"/>
                  <a:pt x="263366" y="13333"/>
                  <a:pt x="242455" y="96982"/>
                </a:cubicBezTo>
                <a:cubicBezTo>
                  <a:pt x="240146" y="106218"/>
                  <a:pt x="238144" y="115537"/>
                  <a:pt x="235528" y="124691"/>
                </a:cubicBezTo>
                <a:cubicBezTo>
                  <a:pt x="233522" y="131712"/>
                  <a:pt x="221516" y="143702"/>
                  <a:pt x="228600" y="145473"/>
                </a:cubicBezTo>
                <a:cubicBezTo>
                  <a:pt x="240664" y="148489"/>
                  <a:pt x="251594" y="135985"/>
                  <a:pt x="263237" y="131619"/>
                </a:cubicBezTo>
                <a:cubicBezTo>
                  <a:pt x="270074" y="129055"/>
                  <a:pt x="277092" y="127000"/>
                  <a:pt x="284019" y="124691"/>
                </a:cubicBezTo>
                <a:cubicBezTo>
                  <a:pt x="295564" y="113146"/>
                  <a:pt x="305279" y="99418"/>
                  <a:pt x="318655" y="90055"/>
                </a:cubicBezTo>
                <a:cubicBezTo>
                  <a:pt x="339515" y="75453"/>
                  <a:pt x="371316" y="73196"/>
                  <a:pt x="394855" y="69273"/>
                </a:cubicBezTo>
                <a:cubicBezTo>
                  <a:pt x="387928" y="66964"/>
                  <a:pt x="381350" y="61740"/>
                  <a:pt x="374073" y="62346"/>
                </a:cubicBezTo>
                <a:cubicBezTo>
                  <a:pt x="352858" y="64114"/>
                  <a:pt x="331924" y="69468"/>
                  <a:pt x="311728" y="76200"/>
                </a:cubicBezTo>
                <a:cubicBezTo>
                  <a:pt x="303830" y="78833"/>
                  <a:pt x="297342" y="84725"/>
                  <a:pt x="290946" y="90055"/>
                </a:cubicBezTo>
                <a:cubicBezTo>
                  <a:pt x="270944" y="106723"/>
                  <a:pt x="269932" y="111185"/>
                  <a:pt x="256309" y="131619"/>
                </a:cubicBezTo>
                <a:cubicBezTo>
                  <a:pt x="254000" y="138546"/>
                  <a:pt x="246670" y="145621"/>
                  <a:pt x="249382" y="152400"/>
                </a:cubicBezTo>
                <a:cubicBezTo>
                  <a:pt x="252474" y="160130"/>
                  <a:pt x="261903" y="165222"/>
                  <a:pt x="270164" y="166255"/>
                </a:cubicBezTo>
                <a:cubicBezTo>
                  <a:pt x="318335" y="172276"/>
                  <a:pt x="367146" y="170873"/>
                  <a:pt x="415637" y="173182"/>
                </a:cubicBezTo>
                <a:cubicBezTo>
                  <a:pt x="493700" y="188796"/>
                  <a:pt x="452810" y="177613"/>
                  <a:pt x="325582" y="187037"/>
                </a:cubicBezTo>
                <a:cubicBezTo>
                  <a:pt x="304730" y="188582"/>
                  <a:pt x="284019" y="191655"/>
                  <a:pt x="263237" y="193964"/>
                </a:cubicBezTo>
                <a:cubicBezTo>
                  <a:pt x="252325" y="197601"/>
                  <a:pt x="219581" y="202022"/>
                  <a:pt x="235528" y="228600"/>
                </a:cubicBezTo>
                <a:cubicBezTo>
                  <a:pt x="240426" y="236764"/>
                  <a:pt x="254001" y="233219"/>
                  <a:pt x="263237" y="235528"/>
                </a:cubicBezTo>
                <a:cubicBezTo>
                  <a:pt x="249052" y="240256"/>
                  <a:pt x="232003" y="243913"/>
                  <a:pt x="221673" y="256310"/>
                </a:cubicBezTo>
                <a:cubicBezTo>
                  <a:pt x="212165" y="267720"/>
                  <a:pt x="205703" y="290365"/>
                  <a:pt x="200891" y="304800"/>
                </a:cubicBezTo>
                <a:cubicBezTo>
                  <a:pt x="196273" y="332509"/>
                  <a:pt x="213687" y="379044"/>
                  <a:pt x="187037" y="387928"/>
                </a:cubicBezTo>
                <a:cubicBezTo>
                  <a:pt x="162841" y="395994"/>
                  <a:pt x="183273" y="337036"/>
                  <a:pt x="180109" y="311728"/>
                </a:cubicBezTo>
                <a:cubicBezTo>
                  <a:pt x="178649" y="300045"/>
                  <a:pt x="175491" y="288637"/>
                  <a:pt x="173182" y="277091"/>
                </a:cubicBezTo>
                <a:cubicBezTo>
                  <a:pt x="168564" y="286327"/>
                  <a:pt x="162594" y="295003"/>
                  <a:pt x="159328" y="304800"/>
                </a:cubicBezTo>
                <a:cubicBezTo>
                  <a:pt x="155605" y="315970"/>
                  <a:pt x="155256" y="328014"/>
                  <a:pt x="152400" y="339437"/>
                </a:cubicBezTo>
                <a:cubicBezTo>
                  <a:pt x="150629" y="346521"/>
                  <a:pt x="147782" y="353292"/>
                  <a:pt x="145473" y="360219"/>
                </a:cubicBezTo>
                <a:cubicBezTo>
                  <a:pt x="147782" y="381001"/>
                  <a:pt x="144634" y="403150"/>
                  <a:pt x="152400" y="422564"/>
                </a:cubicBezTo>
                <a:cubicBezTo>
                  <a:pt x="155112" y="429344"/>
                  <a:pt x="165880" y="429491"/>
                  <a:pt x="173182" y="429491"/>
                </a:cubicBezTo>
                <a:cubicBezTo>
                  <a:pt x="203289" y="429491"/>
                  <a:pt x="233219" y="424873"/>
                  <a:pt x="263237" y="422564"/>
                </a:cubicBezTo>
                <a:cubicBezTo>
                  <a:pt x="260928" y="401782"/>
                  <a:pt x="266222" y="378629"/>
                  <a:pt x="256309" y="360219"/>
                </a:cubicBezTo>
                <a:cubicBezTo>
                  <a:pt x="248415" y="345558"/>
                  <a:pt x="214746" y="332510"/>
                  <a:pt x="214746" y="332510"/>
                </a:cubicBezTo>
                <a:cubicBezTo>
                  <a:pt x="207089" y="309537"/>
                  <a:pt x="207819" y="319030"/>
                  <a:pt x="207819" y="304800"/>
                </a:cubicBezTo>
              </a:path>
            </a:pathLst>
          </a:cu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6" name="TextBox 25">
            <a:extLst>
              <a:ext uri="{FF2B5EF4-FFF2-40B4-BE49-F238E27FC236}">
                <a16:creationId xmlns:a16="http://schemas.microsoft.com/office/drawing/2014/main" id="{C62B1E44-9048-45A5-ADDE-2F3C17B22E57}"/>
              </a:ext>
            </a:extLst>
          </p:cNvPr>
          <p:cNvSpPr txBox="1"/>
          <p:nvPr/>
        </p:nvSpPr>
        <p:spPr>
          <a:xfrm rot="5400000">
            <a:off x="2422167" y="7651651"/>
            <a:ext cx="1028959" cy="215444"/>
          </a:xfrm>
          <a:prstGeom prst="rect">
            <a:avLst/>
          </a:prstGeom>
          <a:noFill/>
        </p:spPr>
        <p:txBody>
          <a:bodyPr wrap="square" rtlCol="0">
            <a:spAutoFit/>
          </a:bodyPr>
          <a:lstStyle/>
          <a:p>
            <a:r>
              <a:rPr lang="en-AU" sz="800" b="1" dirty="0">
                <a:solidFill>
                  <a:schemeClr val="bg1"/>
                </a:solidFill>
                <a:latin typeface="Arial Narrow" panose="020B0606020202030204" pitchFamily="34" charset="0"/>
              </a:rPr>
              <a:t>CLEAN WATER</a:t>
            </a:r>
          </a:p>
        </p:txBody>
      </p:sp>
      <p:sp>
        <p:nvSpPr>
          <p:cNvPr id="33" name="Rectangle 32">
            <a:extLst>
              <a:ext uri="{FF2B5EF4-FFF2-40B4-BE49-F238E27FC236}">
                <a16:creationId xmlns:a16="http://schemas.microsoft.com/office/drawing/2014/main" id="{D77F909E-77C9-4189-80F7-4FF5FFF0DBD6}"/>
              </a:ext>
            </a:extLst>
          </p:cNvPr>
          <p:cNvSpPr/>
          <p:nvPr/>
        </p:nvSpPr>
        <p:spPr>
          <a:xfrm>
            <a:off x="600572" y="7620780"/>
            <a:ext cx="297351" cy="10064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38" name="Rectangle 37">
            <a:extLst>
              <a:ext uri="{FF2B5EF4-FFF2-40B4-BE49-F238E27FC236}">
                <a16:creationId xmlns:a16="http://schemas.microsoft.com/office/drawing/2014/main" id="{E6DCDA67-3B84-40F2-9147-BDC4E5EC911A}"/>
              </a:ext>
            </a:extLst>
          </p:cNvPr>
          <p:cNvSpPr/>
          <p:nvPr/>
        </p:nvSpPr>
        <p:spPr>
          <a:xfrm>
            <a:off x="600572" y="7432171"/>
            <a:ext cx="297351" cy="9732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39" name="Rectangle 38">
            <a:extLst>
              <a:ext uri="{FF2B5EF4-FFF2-40B4-BE49-F238E27FC236}">
                <a16:creationId xmlns:a16="http://schemas.microsoft.com/office/drawing/2014/main" id="{5D25DFB5-972A-4CD9-A0C6-5C6A567E92A5}"/>
              </a:ext>
            </a:extLst>
          </p:cNvPr>
          <p:cNvSpPr/>
          <p:nvPr/>
        </p:nvSpPr>
        <p:spPr>
          <a:xfrm>
            <a:off x="603708" y="7812709"/>
            <a:ext cx="297351" cy="10064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40" name="Rectangle 39">
            <a:extLst>
              <a:ext uri="{FF2B5EF4-FFF2-40B4-BE49-F238E27FC236}">
                <a16:creationId xmlns:a16="http://schemas.microsoft.com/office/drawing/2014/main" id="{E178D9D8-BA2D-419F-98A9-BA47EF855B68}"/>
              </a:ext>
            </a:extLst>
          </p:cNvPr>
          <p:cNvSpPr/>
          <p:nvPr/>
        </p:nvSpPr>
        <p:spPr>
          <a:xfrm>
            <a:off x="675707" y="7210398"/>
            <a:ext cx="160979" cy="969818"/>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41" name="Arrow: Right 40">
            <a:extLst>
              <a:ext uri="{FF2B5EF4-FFF2-40B4-BE49-F238E27FC236}">
                <a16:creationId xmlns:a16="http://schemas.microsoft.com/office/drawing/2014/main" id="{6316B28F-3499-43D6-B683-994D3C403A16}"/>
              </a:ext>
            </a:extLst>
          </p:cNvPr>
          <p:cNvSpPr/>
          <p:nvPr/>
        </p:nvSpPr>
        <p:spPr>
          <a:xfrm>
            <a:off x="675707" y="7150688"/>
            <a:ext cx="330394" cy="218172"/>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42" name="Rectangle 41">
            <a:extLst>
              <a:ext uri="{FF2B5EF4-FFF2-40B4-BE49-F238E27FC236}">
                <a16:creationId xmlns:a16="http://schemas.microsoft.com/office/drawing/2014/main" id="{67160AC9-6CEA-41DA-882E-5C344805B65E}"/>
              </a:ext>
            </a:extLst>
          </p:cNvPr>
          <p:cNvSpPr/>
          <p:nvPr/>
        </p:nvSpPr>
        <p:spPr>
          <a:xfrm>
            <a:off x="723009" y="8079574"/>
            <a:ext cx="268831" cy="100641"/>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43" name="TextBox 42">
            <a:extLst>
              <a:ext uri="{FF2B5EF4-FFF2-40B4-BE49-F238E27FC236}">
                <a16:creationId xmlns:a16="http://schemas.microsoft.com/office/drawing/2014/main" id="{C798E3E9-2A6A-40C6-B719-34BB73272824}"/>
              </a:ext>
            </a:extLst>
          </p:cNvPr>
          <p:cNvSpPr txBox="1"/>
          <p:nvPr/>
        </p:nvSpPr>
        <p:spPr>
          <a:xfrm rot="16200000">
            <a:off x="64364" y="7408725"/>
            <a:ext cx="1387112" cy="215444"/>
          </a:xfrm>
          <a:prstGeom prst="rect">
            <a:avLst/>
          </a:prstGeom>
          <a:noFill/>
        </p:spPr>
        <p:txBody>
          <a:bodyPr wrap="square" rtlCol="0">
            <a:spAutoFit/>
          </a:bodyPr>
          <a:lstStyle/>
          <a:p>
            <a:r>
              <a:rPr lang="en-AU" sz="800" b="1" dirty="0">
                <a:solidFill>
                  <a:schemeClr val="bg1"/>
                </a:solidFill>
                <a:latin typeface="Arial Narrow" panose="020B0606020202030204" pitchFamily="34" charset="0"/>
              </a:rPr>
              <a:t>FISH  WASTE  WATER</a:t>
            </a:r>
          </a:p>
        </p:txBody>
      </p:sp>
      <p:sp>
        <p:nvSpPr>
          <p:cNvPr id="34" name="TextBox 33">
            <a:extLst>
              <a:ext uri="{FF2B5EF4-FFF2-40B4-BE49-F238E27FC236}">
                <a16:creationId xmlns:a16="http://schemas.microsoft.com/office/drawing/2014/main" id="{95E7A8C3-C88D-41B3-8069-50D4CF0D8765}"/>
              </a:ext>
            </a:extLst>
          </p:cNvPr>
          <p:cNvSpPr txBox="1"/>
          <p:nvPr/>
        </p:nvSpPr>
        <p:spPr>
          <a:xfrm>
            <a:off x="438673" y="7768868"/>
            <a:ext cx="292972" cy="215444"/>
          </a:xfrm>
          <a:prstGeom prst="rect">
            <a:avLst/>
          </a:prstGeom>
          <a:noFill/>
        </p:spPr>
        <p:txBody>
          <a:bodyPr wrap="square" rtlCol="0">
            <a:spAutoFit/>
          </a:bodyPr>
          <a:lstStyle/>
          <a:p>
            <a:r>
              <a:rPr lang="en-AU" sz="800" b="1" dirty="0">
                <a:latin typeface="Arial Narrow" panose="020B0606020202030204" pitchFamily="34" charset="0"/>
              </a:rPr>
              <a:t>1</a:t>
            </a:r>
          </a:p>
        </p:txBody>
      </p:sp>
      <p:sp>
        <p:nvSpPr>
          <p:cNvPr id="45" name="TextBox 44">
            <a:extLst>
              <a:ext uri="{FF2B5EF4-FFF2-40B4-BE49-F238E27FC236}">
                <a16:creationId xmlns:a16="http://schemas.microsoft.com/office/drawing/2014/main" id="{10447031-0564-4D44-B991-28FD873ED4B1}"/>
              </a:ext>
            </a:extLst>
          </p:cNvPr>
          <p:cNvSpPr txBox="1"/>
          <p:nvPr/>
        </p:nvSpPr>
        <p:spPr>
          <a:xfrm>
            <a:off x="431718" y="7561423"/>
            <a:ext cx="292972" cy="215444"/>
          </a:xfrm>
          <a:prstGeom prst="rect">
            <a:avLst/>
          </a:prstGeom>
          <a:noFill/>
        </p:spPr>
        <p:txBody>
          <a:bodyPr wrap="square" rtlCol="0">
            <a:spAutoFit/>
          </a:bodyPr>
          <a:lstStyle/>
          <a:p>
            <a:r>
              <a:rPr lang="en-AU" sz="800" b="1" dirty="0">
                <a:latin typeface="Arial Narrow" panose="020B0606020202030204" pitchFamily="34" charset="0"/>
              </a:rPr>
              <a:t>2</a:t>
            </a:r>
          </a:p>
        </p:txBody>
      </p:sp>
      <p:sp>
        <p:nvSpPr>
          <p:cNvPr id="46" name="TextBox 45">
            <a:extLst>
              <a:ext uri="{FF2B5EF4-FFF2-40B4-BE49-F238E27FC236}">
                <a16:creationId xmlns:a16="http://schemas.microsoft.com/office/drawing/2014/main" id="{481BC284-CE7B-4636-BEA4-D8E7FCA64DDE}"/>
              </a:ext>
            </a:extLst>
          </p:cNvPr>
          <p:cNvSpPr txBox="1"/>
          <p:nvPr/>
        </p:nvSpPr>
        <p:spPr>
          <a:xfrm>
            <a:off x="424290" y="7366919"/>
            <a:ext cx="292972" cy="215444"/>
          </a:xfrm>
          <a:prstGeom prst="rect">
            <a:avLst/>
          </a:prstGeom>
          <a:noFill/>
        </p:spPr>
        <p:txBody>
          <a:bodyPr wrap="square" rtlCol="0">
            <a:spAutoFit/>
          </a:bodyPr>
          <a:lstStyle/>
          <a:p>
            <a:r>
              <a:rPr lang="en-AU" sz="800" b="1" dirty="0">
                <a:latin typeface="Arial Narrow" panose="020B0606020202030204" pitchFamily="34" charset="0"/>
              </a:rPr>
              <a:t>3</a:t>
            </a:r>
          </a:p>
        </p:txBody>
      </p:sp>
      <p:sp>
        <p:nvSpPr>
          <p:cNvPr id="36" name="TextBox 35">
            <a:extLst>
              <a:ext uri="{FF2B5EF4-FFF2-40B4-BE49-F238E27FC236}">
                <a16:creationId xmlns:a16="http://schemas.microsoft.com/office/drawing/2014/main" id="{EA9912C2-BDC8-4694-ACF0-846381B4E8B8}"/>
              </a:ext>
            </a:extLst>
          </p:cNvPr>
          <p:cNvSpPr txBox="1"/>
          <p:nvPr/>
        </p:nvSpPr>
        <p:spPr>
          <a:xfrm>
            <a:off x="424289" y="8484576"/>
            <a:ext cx="3171885" cy="338554"/>
          </a:xfrm>
          <a:prstGeom prst="rect">
            <a:avLst/>
          </a:prstGeom>
          <a:noFill/>
        </p:spPr>
        <p:txBody>
          <a:bodyPr wrap="square" rtlCol="0">
            <a:spAutoFit/>
          </a:bodyPr>
          <a:lstStyle/>
          <a:p>
            <a:r>
              <a:rPr lang="en-AU" sz="800" b="1" dirty="0">
                <a:latin typeface="Arial Narrow" panose="020B0606020202030204" pitchFamily="34" charset="0"/>
              </a:rPr>
              <a:t>Figure 1: Fish waste water passes through the mechanical filter (1) biofilter (2) and sump (3) of the hydroponics system, which cleans the return water. </a:t>
            </a:r>
          </a:p>
        </p:txBody>
      </p:sp>
      <p:sp>
        <p:nvSpPr>
          <p:cNvPr id="37" name="Rectangle 36">
            <a:extLst>
              <a:ext uri="{FF2B5EF4-FFF2-40B4-BE49-F238E27FC236}">
                <a16:creationId xmlns:a16="http://schemas.microsoft.com/office/drawing/2014/main" id="{BB32C07D-9AC2-44B7-B36C-D382EF7E2A60}"/>
              </a:ext>
            </a:extLst>
          </p:cNvPr>
          <p:cNvSpPr/>
          <p:nvPr/>
        </p:nvSpPr>
        <p:spPr>
          <a:xfrm>
            <a:off x="3573016" y="6822891"/>
            <a:ext cx="2785866" cy="1880752"/>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9" name="TextBox 48">
            <a:extLst>
              <a:ext uri="{FF2B5EF4-FFF2-40B4-BE49-F238E27FC236}">
                <a16:creationId xmlns:a16="http://schemas.microsoft.com/office/drawing/2014/main" id="{F3926E98-F5D0-4E4C-8838-5672B628723F}"/>
              </a:ext>
            </a:extLst>
          </p:cNvPr>
          <p:cNvSpPr txBox="1"/>
          <p:nvPr/>
        </p:nvSpPr>
        <p:spPr>
          <a:xfrm>
            <a:off x="3596175" y="6849701"/>
            <a:ext cx="2681897" cy="461665"/>
          </a:xfrm>
          <a:prstGeom prst="rect">
            <a:avLst/>
          </a:prstGeom>
          <a:noFill/>
        </p:spPr>
        <p:txBody>
          <a:bodyPr wrap="square" rtlCol="0">
            <a:spAutoFit/>
          </a:bodyPr>
          <a:lstStyle/>
          <a:p>
            <a:r>
              <a:rPr lang="en-AU" sz="1200" b="1" dirty="0">
                <a:latin typeface="Arial Narrow" panose="020B0606020202030204" pitchFamily="34" charset="0"/>
              </a:rPr>
              <a:t>Q. How does aquaponics solve the issue of waste removal in aquaculture? Ans. </a:t>
            </a:r>
          </a:p>
        </p:txBody>
      </p:sp>
      <p:sp>
        <p:nvSpPr>
          <p:cNvPr id="44" name="Rectangle 43">
            <a:extLst>
              <a:ext uri="{FF2B5EF4-FFF2-40B4-BE49-F238E27FC236}">
                <a16:creationId xmlns:a16="http://schemas.microsoft.com/office/drawing/2014/main" id="{D5D83268-DF5D-4984-8660-DB4CD874B3A9}"/>
              </a:ext>
            </a:extLst>
          </p:cNvPr>
          <p:cNvSpPr/>
          <p:nvPr/>
        </p:nvSpPr>
        <p:spPr>
          <a:xfrm>
            <a:off x="3644033" y="7339561"/>
            <a:ext cx="2634039" cy="1274358"/>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200" dirty="0">
                <a:solidFill>
                  <a:schemeClr val="tx1">
                    <a:lumMod val="50000"/>
                    <a:lumOff val="50000"/>
                  </a:schemeClr>
                </a:solidFill>
                <a:latin typeface="Comic Sans MS" panose="030F0702030302020204" pitchFamily="66" charset="0"/>
              </a:rPr>
              <a:t>Fish waste is used for plant growth. Whereby, the aquaculture system acts as a source of organically fertilised irrigation water (from fish waste water) for the hydroponics system. </a:t>
            </a:r>
          </a:p>
        </p:txBody>
      </p:sp>
      <p:sp>
        <p:nvSpPr>
          <p:cNvPr id="47" name="Rectangle 46">
            <a:extLst>
              <a:ext uri="{FF2B5EF4-FFF2-40B4-BE49-F238E27FC236}">
                <a16:creationId xmlns:a16="http://schemas.microsoft.com/office/drawing/2014/main" id="{F368211B-5924-4DEA-919C-0CFBB9F56861}"/>
              </a:ext>
            </a:extLst>
          </p:cNvPr>
          <p:cNvSpPr/>
          <p:nvPr/>
        </p:nvSpPr>
        <p:spPr>
          <a:xfrm>
            <a:off x="2325605" y="7696961"/>
            <a:ext cx="393432" cy="18754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48" name="TextBox 47">
            <a:extLst>
              <a:ext uri="{FF2B5EF4-FFF2-40B4-BE49-F238E27FC236}">
                <a16:creationId xmlns:a16="http://schemas.microsoft.com/office/drawing/2014/main" id="{DCC37E23-5C07-4D9F-ADAC-E3ADBC39AD3C}"/>
              </a:ext>
            </a:extLst>
          </p:cNvPr>
          <p:cNvSpPr txBox="1"/>
          <p:nvPr/>
        </p:nvSpPr>
        <p:spPr>
          <a:xfrm>
            <a:off x="2226574" y="7678734"/>
            <a:ext cx="591495" cy="215444"/>
          </a:xfrm>
          <a:prstGeom prst="rect">
            <a:avLst/>
          </a:prstGeom>
          <a:noFill/>
        </p:spPr>
        <p:txBody>
          <a:bodyPr wrap="square" rtlCol="0">
            <a:spAutoFit/>
          </a:bodyPr>
          <a:lstStyle/>
          <a:p>
            <a:pPr algn="ctr"/>
            <a:r>
              <a:rPr lang="en-AU" sz="800" b="1" dirty="0">
                <a:solidFill>
                  <a:schemeClr val="bg1"/>
                </a:solidFill>
                <a:latin typeface="Arial Narrow" panose="020B0606020202030204" pitchFamily="34" charset="0"/>
              </a:rPr>
              <a:t>Air pump</a:t>
            </a:r>
          </a:p>
        </p:txBody>
      </p:sp>
      <p:sp>
        <p:nvSpPr>
          <p:cNvPr id="53" name="Freeform: Shape 52">
            <a:extLst>
              <a:ext uri="{FF2B5EF4-FFF2-40B4-BE49-F238E27FC236}">
                <a16:creationId xmlns:a16="http://schemas.microsoft.com/office/drawing/2014/main" id="{1B6989A2-1AFC-444D-B82B-057FE3D3DA87}"/>
              </a:ext>
            </a:extLst>
          </p:cNvPr>
          <p:cNvSpPr/>
          <p:nvPr/>
        </p:nvSpPr>
        <p:spPr>
          <a:xfrm>
            <a:off x="1987860" y="7882874"/>
            <a:ext cx="229573" cy="181756"/>
          </a:xfrm>
          <a:custGeom>
            <a:avLst/>
            <a:gdLst>
              <a:gd name="connsiteX0" fmla="*/ 9554 w 467833"/>
              <a:gd name="connsiteY0" fmla="*/ 152400 h 273373"/>
              <a:gd name="connsiteX1" fmla="*/ 2627 w 467833"/>
              <a:gd name="connsiteY1" fmla="*/ 117763 h 273373"/>
              <a:gd name="connsiteX2" fmla="*/ 9554 w 467833"/>
              <a:gd name="connsiteY2" fmla="*/ 96982 h 273373"/>
              <a:gd name="connsiteX3" fmla="*/ 58045 w 467833"/>
              <a:gd name="connsiteY3" fmla="*/ 48491 h 273373"/>
              <a:gd name="connsiteX4" fmla="*/ 78827 w 467833"/>
              <a:gd name="connsiteY4" fmla="*/ 34636 h 273373"/>
              <a:gd name="connsiteX5" fmla="*/ 106536 w 467833"/>
              <a:gd name="connsiteY5" fmla="*/ 27709 h 273373"/>
              <a:gd name="connsiteX6" fmla="*/ 300500 w 467833"/>
              <a:gd name="connsiteY6" fmla="*/ 34636 h 273373"/>
              <a:gd name="connsiteX7" fmla="*/ 328209 w 467833"/>
              <a:gd name="connsiteY7" fmla="*/ 41563 h 273373"/>
              <a:gd name="connsiteX8" fmla="*/ 355918 w 467833"/>
              <a:gd name="connsiteY8" fmla="*/ 62345 h 273373"/>
              <a:gd name="connsiteX9" fmla="*/ 376700 w 467833"/>
              <a:gd name="connsiteY9" fmla="*/ 76200 h 273373"/>
              <a:gd name="connsiteX10" fmla="*/ 383627 w 467833"/>
              <a:gd name="connsiteY10" fmla="*/ 110836 h 273373"/>
              <a:gd name="connsiteX11" fmla="*/ 404409 w 467833"/>
              <a:gd name="connsiteY11" fmla="*/ 69273 h 273373"/>
              <a:gd name="connsiteX12" fmla="*/ 411336 w 467833"/>
              <a:gd name="connsiteY12" fmla="*/ 20782 h 273373"/>
              <a:gd name="connsiteX13" fmla="*/ 418263 w 467833"/>
              <a:gd name="connsiteY13" fmla="*/ 0 h 273373"/>
              <a:gd name="connsiteX14" fmla="*/ 432118 w 467833"/>
              <a:gd name="connsiteY14" fmla="*/ 20782 h 273373"/>
              <a:gd name="connsiteX15" fmla="*/ 439045 w 467833"/>
              <a:gd name="connsiteY15" fmla="*/ 235527 h 273373"/>
              <a:gd name="connsiteX16" fmla="*/ 404409 w 467833"/>
              <a:gd name="connsiteY16" fmla="*/ 159327 h 273373"/>
              <a:gd name="connsiteX17" fmla="*/ 362845 w 467833"/>
              <a:gd name="connsiteY17" fmla="*/ 166254 h 273373"/>
              <a:gd name="connsiteX18" fmla="*/ 293573 w 467833"/>
              <a:gd name="connsiteY18" fmla="*/ 207818 h 273373"/>
              <a:gd name="connsiteX19" fmla="*/ 99609 w 467833"/>
              <a:gd name="connsiteY19" fmla="*/ 214745 h 273373"/>
              <a:gd name="connsiteX20" fmla="*/ 9554 w 467833"/>
              <a:gd name="connsiteY20" fmla="*/ 152400 h 273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67833" h="273373">
                <a:moveTo>
                  <a:pt x="9554" y="152400"/>
                </a:moveTo>
                <a:cubicBezTo>
                  <a:pt x="-6610" y="136236"/>
                  <a:pt x="2627" y="129537"/>
                  <a:pt x="2627" y="117763"/>
                </a:cubicBezTo>
                <a:cubicBezTo>
                  <a:pt x="2627" y="110461"/>
                  <a:pt x="5931" y="103322"/>
                  <a:pt x="9554" y="96982"/>
                </a:cubicBezTo>
                <a:cubicBezTo>
                  <a:pt x="24842" y="70229"/>
                  <a:pt x="33521" y="66008"/>
                  <a:pt x="58045" y="48491"/>
                </a:cubicBezTo>
                <a:cubicBezTo>
                  <a:pt x="64820" y="43652"/>
                  <a:pt x="71175" y="37916"/>
                  <a:pt x="78827" y="34636"/>
                </a:cubicBezTo>
                <a:cubicBezTo>
                  <a:pt x="87578" y="30886"/>
                  <a:pt x="97300" y="30018"/>
                  <a:pt x="106536" y="27709"/>
                </a:cubicBezTo>
                <a:cubicBezTo>
                  <a:pt x="171191" y="30018"/>
                  <a:pt x="235930" y="30601"/>
                  <a:pt x="300500" y="34636"/>
                </a:cubicBezTo>
                <a:cubicBezTo>
                  <a:pt x="310002" y="35230"/>
                  <a:pt x="319694" y="37305"/>
                  <a:pt x="328209" y="41563"/>
                </a:cubicBezTo>
                <a:cubicBezTo>
                  <a:pt x="338536" y="46726"/>
                  <a:pt x="346523" y="55634"/>
                  <a:pt x="355918" y="62345"/>
                </a:cubicBezTo>
                <a:cubicBezTo>
                  <a:pt x="362693" y="67184"/>
                  <a:pt x="369773" y="71582"/>
                  <a:pt x="376700" y="76200"/>
                </a:cubicBezTo>
                <a:cubicBezTo>
                  <a:pt x="379009" y="87745"/>
                  <a:pt x="373830" y="104305"/>
                  <a:pt x="383627" y="110836"/>
                </a:cubicBezTo>
                <a:cubicBezTo>
                  <a:pt x="390952" y="115719"/>
                  <a:pt x="404128" y="70116"/>
                  <a:pt x="404409" y="69273"/>
                </a:cubicBezTo>
                <a:cubicBezTo>
                  <a:pt x="406718" y="53109"/>
                  <a:pt x="408134" y="36793"/>
                  <a:pt x="411336" y="20782"/>
                </a:cubicBezTo>
                <a:cubicBezTo>
                  <a:pt x="412768" y="13622"/>
                  <a:pt x="410961" y="0"/>
                  <a:pt x="418263" y="0"/>
                </a:cubicBezTo>
                <a:cubicBezTo>
                  <a:pt x="426589" y="0"/>
                  <a:pt x="427500" y="13855"/>
                  <a:pt x="432118" y="20782"/>
                </a:cubicBezTo>
                <a:cubicBezTo>
                  <a:pt x="453632" y="264602"/>
                  <a:pt x="496619" y="321886"/>
                  <a:pt x="439045" y="235527"/>
                </a:cubicBezTo>
                <a:cubicBezTo>
                  <a:pt x="420933" y="181190"/>
                  <a:pt x="432705" y="206486"/>
                  <a:pt x="404409" y="159327"/>
                </a:cubicBezTo>
                <a:cubicBezTo>
                  <a:pt x="390554" y="161636"/>
                  <a:pt x="375886" y="161038"/>
                  <a:pt x="362845" y="166254"/>
                </a:cubicBezTo>
                <a:cubicBezTo>
                  <a:pt x="325411" y="181228"/>
                  <a:pt x="341885" y="202134"/>
                  <a:pt x="293573" y="207818"/>
                </a:cubicBezTo>
                <a:cubicBezTo>
                  <a:pt x="229320" y="215377"/>
                  <a:pt x="164264" y="212436"/>
                  <a:pt x="99609" y="214745"/>
                </a:cubicBezTo>
                <a:cubicBezTo>
                  <a:pt x="-20232" y="197626"/>
                  <a:pt x="25718" y="168564"/>
                  <a:pt x="9554" y="152400"/>
                </a:cubicBez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55" name="Freeform: Shape 54">
            <a:extLst>
              <a:ext uri="{FF2B5EF4-FFF2-40B4-BE49-F238E27FC236}">
                <a16:creationId xmlns:a16="http://schemas.microsoft.com/office/drawing/2014/main" id="{46D8B7DC-C248-454F-8CB2-C1EF5A38F8A5}"/>
              </a:ext>
            </a:extLst>
          </p:cNvPr>
          <p:cNvSpPr/>
          <p:nvPr/>
        </p:nvSpPr>
        <p:spPr>
          <a:xfrm>
            <a:off x="1874979" y="8149592"/>
            <a:ext cx="229573" cy="196023"/>
          </a:xfrm>
          <a:custGeom>
            <a:avLst/>
            <a:gdLst>
              <a:gd name="connsiteX0" fmla="*/ 9554 w 467833"/>
              <a:gd name="connsiteY0" fmla="*/ 152400 h 273373"/>
              <a:gd name="connsiteX1" fmla="*/ 2627 w 467833"/>
              <a:gd name="connsiteY1" fmla="*/ 117763 h 273373"/>
              <a:gd name="connsiteX2" fmla="*/ 9554 w 467833"/>
              <a:gd name="connsiteY2" fmla="*/ 96982 h 273373"/>
              <a:gd name="connsiteX3" fmla="*/ 58045 w 467833"/>
              <a:gd name="connsiteY3" fmla="*/ 48491 h 273373"/>
              <a:gd name="connsiteX4" fmla="*/ 78827 w 467833"/>
              <a:gd name="connsiteY4" fmla="*/ 34636 h 273373"/>
              <a:gd name="connsiteX5" fmla="*/ 106536 w 467833"/>
              <a:gd name="connsiteY5" fmla="*/ 27709 h 273373"/>
              <a:gd name="connsiteX6" fmla="*/ 300500 w 467833"/>
              <a:gd name="connsiteY6" fmla="*/ 34636 h 273373"/>
              <a:gd name="connsiteX7" fmla="*/ 328209 w 467833"/>
              <a:gd name="connsiteY7" fmla="*/ 41563 h 273373"/>
              <a:gd name="connsiteX8" fmla="*/ 355918 w 467833"/>
              <a:gd name="connsiteY8" fmla="*/ 62345 h 273373"/>
              <a:gd name="connsiteX9" fmla="*/ 376700 w 467833"/>
              <a:gd name="connsiteY9" fmla="*/ 76200 h 273373"/>
              <a:gd name="connsiteX10" fmla="*/ 383627 w 467833"/>
              <a:gd name="connsiteY10" fmla="*/ 110836 h 273373"/>
              <a:gd name="connsiteX11" fmla="*/ 404409 w 467833"/>
              <a:gd name="connsiteY11" fmla="*/ 69273 h 273373"/>
              <a:gd name="connsiteX12" fmla="*/ 411336 w 467833"/>
              <a:gd name="connsiteY12" fmla="*/ 20782 h 273373"/>
              <a:gd name="connsiteX13" fmla="*/ 418263 w 467833"/>
              <a:gd name="connsiteY13" fmla="*/ 0 h 273373"/>
              <a:gd name="connsiteX14" fmla="*/ 432118 w 467833"/>
              <a:gd name="connsiteY14" fmla="*/ 20782 h 273373"/>
              <a:gd name="connsiteX15" fmla="*/ 439045 w 467833"/>
              <a:gd name="connsiteY15" fmla="*/ 235527 h 273373"/>
              <a:gd name="connsiteX16" fmla="*/ 404409 w 467833"/>
              <a:gd name="connsiteY16" fmla="*/ 159327 h 273373"/>
              <a:gd name="connsiteX17" fmla="*/ 362845 w 467833"/>
              <a:gd name="connsiteY17" fmla="*/ 166254 h 273373"/>
              <a:gd name="connsiteX18" fmla="*/ 293573 w 467833"/>
              <a:gd name="connsiteY18" fmla="*/ 207818 h 273373"/>
              <a:gd name="connsiteX19" fmla="*/ 99609 w 467833"/>
              <a:gd name="connsiteY19" fmla="*/ 214745 h 273373"/>
              <a:gd name="connsiteX20" fmla="*/ 9554 w 467833"/>
              <a:gd name="connsiteY20" fmla="*/ 152400 h 273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67833" h="273373">
                <a:moveTo>
                  <a:pt x="9554" y="152400"/>
                </a:moveTo>
                <a:cubicBezTo>
                  <a:pt x="-6610" y="136236"/>
                  <a:pt x="2627" y="129537"/>
                  <a:pt x="2627" y="117763"/>
                </a:cubicBezTo>
                <a:cubicBezTo>
                  <a:pt x="2627" y="110461"/>
                  <a:pt x="5931" y="103322"/>
                  <a:pt x="9554" y="96982"/>
                </a:cubicBezTo>
                <a:cubicBezTo>
                  <a:pt x="24842" y="70229"/>
                  <a:pt x="33521" y="66008"/>
                  <a:pt x="58045" y="48491"/>
                </a:cubicBezTo>
                <a:cubicBezTo>
                  <a:pt x="64820" y="43652"/>
                  <a:pt x="71175" y="37916"/>
                  <a:pt x="78827" y="34636"/>
                </a:cubicBezTo>
                <a:cubicBezTo>
                  <a:pt x="87578" y="30886"/>
                  <a:pt x="97300" y="30018"/>
                  <a:pt x="106536" y="27709"/>
                </a:cubicBezTo>
                <a:cubicBezTo>
                  <a:pt x="171191" y="30018"/>
                  <a:pt x="235930" y="30601"/>
                  <a:pt x="300500" y="34636"/>
                </a:cubicBezTo>
                <a:cubicBezTo>
                  <a:pt x="310002" y="35230"/>
                  <a:pt x="319694" y="37305"/>
                  <a:pt x="328209" y="41563"/>
                </a:cubicBezTo>
                <a:cubicBezTo>
                  <a:pt x="338536" y="46726"/>
                  <a:pt x="346523" y="55634"/>
                  <a:pt x="355918" y="62345"/>
                </a:cubicBezTo>
                <a:cubicBezTo>
                  <a:pt x="362693" y="67184"/>
                  <a:pt x="369773" y="71582"/>
                  <a:pt x="376700" y="76200"/>
                </a:cubicBezTo>
                <a:cubicBezTo>
                  <a:pt x="379009" y="87745"/>
                  <a:pt x="373830" y="104305"/>
                  <a:pt x="383627" y="110836"/>
                </a:cubicBezTo>
                <a:cubicBezTo>
                  <a:pt x="390952" y="115719"/>
                  <a:pt x="404128" y="70116"/>
                  <a:pt x="404409" y="69273"/>
                </a:cubicBezTo>
                <a:cubicBezTo>
                  <a:pt x="406718" y="53109"/>
                  <a:pt x="408134" y="36793"/>
                  <a:pt x="411336" y="20782"/>
                </a:cubicBezTo>
                <a:cubicBezTo>
                  <a:pt x="412768" y="13622"/>
                  <a:pt x="410961" y="0"/>
                  <a:pt x="418263" y="0"/>
                </a:cubicBezTo>
                <a:cubicBezTo>
                  <a:pt x="426589" y="0"/>
                  <a:pt x="427500" y="13855"/>
                  <a:pt x="432118" y="20782"/>
                </a:cubicBezTo>
                <a:cubicBezTo>
                  <a:pt x="453632" y="264602"/>
                  <a:pt x="496619" y="321886"/>
                  <a:pt x="439045" y="235527"/>
                </a:cubicBezTo>
                <a:cubicBezTo>
                  <a:pt x="420933" y="181190"/>
                  <a:pt x="432705" y="206486"/>
                  <a:pt x="404409" y="159327"/>
                </a:cubicBezTo>
                <a:cubicBezTo>
                  <a:pt x="390554" y="161636"/>
                  <a:pt x="375886" y="161038"/>
                  <a:pt x="362845" y="166254"/>
                </a:cubicBezTo>
                <a:cubicBezTo>
                  <a:pt x="325411" y="181228"/>
                  <a:pt x="341885" y="202134"/>
                  <a:pt x="293573" y="207818"/>
                </a:cubicBezTo>
                <a:cubicBezTo>
                  <a:pt x="229320" y="215377"/>
                  <a:pt x="164264" y="212436"/>
                  <a:pt x="99609" y="214745"/>
                </a:cubicBezTo>
                <a:cubicBezTo>
                  <a:pt x="-20232" y="197626"/>
                  <a:pt x="25718" y="168564"/>
                  <a:pt x="9554" y="152400"/>
                </a:cubicBez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50" name="Rectangle 49">
            <a:extLst>
              <a:ext uri="{FF2B5EF4-FFF2-40B4-BE49-F238E27FC236}">
                <a16:creationId xmlns:a16="http://schemas.microsoft.com/office/drawing/2014/main" id="{725A93F5-33CE-42AA-914D-1A2DAB331EE0}"/>
              </a:ext>
            </a:extLst>
          </p:cNvPr>
          <p:cNvSpPr/>
          <p:nvPr/>
        </p:nvSpPr>
        <p:spPr>
          <a:xfrm>
            <a:off x="2549508" y="7832655"/>
            <a:ext cx="45719" cy="47213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64" name="Oval 63">
            <a:extLst>
              <a:ext uri="{FF2B5EF4-FFF2-40B4-BE49-F238E27FC236}">
                <a16:creationId xmlns:a16="http://schemas.microsoft.com/office/drawing/2014/main" id="{12C6B5C9-C115-4364-929A-8F1E3AABDD3B}"/>
              </a:ext>
            </a:extLst>
          </p:cNvPr>
          <p:cNvSpPr/>
          <p:nvPr/>
        </p:nvSpPr>
        <p:spPr>
          <a:xfrm>
            <a:off x="2403133" y="615294"/>
            <a:ext cx="176053" cy="15005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76" name="TextBox 75">
            <a:extLst>
              <a:ext uri="{FF2B5EF4-FFF2-40B4-BE49-F238E27FC236}">
                <a16:creationId xmlns:a16="http://schemas.microsoft.com/office/drawing/2014/main" id="{0BD0D973-2A28-4214-8D6E-4F2967AF27A6}"/>
              </a:ext>
            </a:extLst>
          </p:cNvPr>
          <p:cNvSpPr txBox="1"/>
          <p:nvPr/>
        </p:nvSpPr>
        <p:spPr>
          <a:xfrm>
            <a:off x="2319916" y="597489"/>
            <a:ext cx="388137" cy="184666"/>
          </a:xfrm>
          <a:prstGeom prst="rect">
            <a:avLst/>
          </a:prstGeom>
          <a:noFill/>
        </p:spPr>
        <p:txBody>
          <a:bodyPr wrap="square" rtlCol="0">
            <a:spAutoFit/>
          </a:bodyPr>
          <a:lstStyle/>
          <a:p>
            <a:r>
              <a:rPr lang="en-AU" sz="600" b="1" dirty="0">
                <a:solidFill>
                  <a:schemeClr val="bg1"/>
                </a:solidFill>
                <a:latin typeface="Arial Narrow" panose="020B0606020202030204" pitchFamily="34" charset="0"/>
              </a:rPr>
              <a:t>T160</a:t>
            </a:r>
          </a:p>
        </p:txBody>
      </p:sp>
    </p:spTree>
    <p:extLst>
      <p:ext uri="{BB962C8B-B14F-4D97-AF65-F5344CB8AC3E}">
        <p14:creationId xmlns:p14="http://schemas.microsoft.com/office/powerpoint/2010/main" val="17988116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 name="Straight Connector 14"/>
          <p:cNvCxnSpPr/>
          <p:nvPr/>
        </p:nvCxnSpPr>
        <p:spPr>
          <a:xfrm flipH="1">
            <a:off x="508863" y="969600"/>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1" name="TextBox 60"/>
          <p:cNvSpPr txBox="1"/>
          <p:nvPr/>
        </p:nvSpPr>
        <p:spPr>
          <a:xfrm>
            <a:off x="1356346" y="103847"/>
            <a:ext cx="4183539" cy="923330"/>
          </a:xfrm>
          <a:prstGeom prst="rect">
            <a:avLst/>
          </a:prstGeom>
          <a:noFill/>
        </p:spPr>
        <p:txBody>
          <a:bodyPr wrap="square" rtlCol="0">
            <a:spAutoFit/>
          </a:bodyPr>
          <a:lstStyle/>
          <a:p>
            <a:r>
              <a:rPr lang="en-US" b="1" dirty="0">
                <a:latin typeface="Arial Narrow" pitchFamily="34" charset="0"/>
              </a:rPr>
              <a:t>Successful MPAs – </a:t>
            </a:r>
            <a:r>
              <a:rPr lang="en-AU" sz="1200" dirty="0">
                <a:latin typeface="Arial Narrow" panose="020B0606020202030204" pitchFamily="34" charset="0"/>
              </a:rPr>
              <a:t>Evaluate the success of a named protected marine area</a:t>
            </a:r>
          </a:p>
          <a:p>
            <a:endParaRPr lang="en-AU" sz="1200" dirty="0">
              <a:latin typeface="Arial Narrow" panose="020B0606020202030204" pitchFamily="34" charset="0"/>
            </a:endParaRPr>
          </a:p>
          <a:p>
            <a:endParaRPr lang="en-US" sz="1200" i="1" dirty="0">
              <a:latin typeface="Arial Narrow" pitchFamily="34" charset="0"/>
            </a:endParaRPr>
          </a:p>
        </p:txBody>
      </p:sp>
      <p:sp>
        <p:nvSpPr>
          <p:cNvPr id="16" name="TextBox 17"/>
          <p:cNvSpPr txBox="1"/>
          <p:nvPr/>
        </p:nvSpPr>
        <p:spPr>
          <a:xfrm>
            <a:off x="5486430" y="14613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
        <p:nvSpPr>
          <p:cNvPr id="3" name="TextBox 2"/>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12" name="TextBox 36"/>
          <p:cNvSpPr txBox="1"/>
          <p:nvPr/>
        </p:nvSpPr>
        <p:spPr>
          <a:xfrm>
            <a:off x="5876474" y="8805118"/>
            <a:ext cx="52124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100" dirty="0">
                <a:latin typeface="Arial Narrow" pitchFamily="34" charset="0"/>
              </a:rPr>
              <a:t>116</a:t>
            </a:r>
            <a:endParaRPr lang="en-AU" sz="1100" dirty="0">
              <a:latin typeface="Arial Narrow" pitchFamily="34" charset="0"/>
            </a:endParaRPr>
          </a:p>
        </p:txBody>
      </p:sp>
      <p:sp>
        <p:nvSpPr>
          <p:cNvPr id="57" name="TextBox 36"/>
          <p:cNvSpPr txBox="1"/>
          <p:nvPr/>
        </p:nvSpPr>
        <p:spPr>
          <a:xfrm>
            <a:off x="463269" y="8810616"/>
            <a:ext cx="219901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2019 	                                               </a:t>
            </a:r>
            <a:endParaRPr lang="en-AU" sz="1100" b="1" dirty="0">
              <a:latin typeface="Arial Narrow" pitchFamily="34" charset="0"/>
            </a:endParaRPr>
          </a:p>
        </p:txBody>
      </p:sp>
      <p:cxnSp>
        <p:nvCxnSpPr>
          <p:cNvPr id="19" name="Straight Connector 18"/>
          <p:cNvCxnSpPr/>
          <p:nvPr/>
        </p:nvCxnSpPr>
        <p:spPr>
          <a:xfrm flipH="1">
            <a:off x="512308" y="8799620"/>
            <a:ext cx="5907340" cy="422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Box 36"/>
          <p:cNvSpPr txBox="1"/>
          <p:nvPr/>
        </p:nvSpPr>
        <p:spPr>
          <a:xfrm>
            <a:off x="2286712" y="8805118"/>
            <a:ext cx="3734575"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Unit 4. Topic 1. Subject Matter: Management and Conservation</a:t>
            </a:r>
            <a:endParaRPr lang="en-AU" sz="1100" b="1" dirty="0">
              <a:latin typeface="Arial Narrow" pitchFamily="34" charset="0"/>
            </a:endParaRPr>
          </a:p>
        </p:txBody>
      </p:sp>
      <p:sp>
        <p:nvSpPr>
          <p:cNvPr id="14" name="Rectangle 13"/>
          <p:cNvSpPr/>
          <p:nvPr/>
        </p:nvSpPr>
        <p:spPr>
          <a:xfrm>
            <a:off x="432962" y="7755307"/>
            <a:ext cx="5965783" cy="1061829"/>
          </a:xfrm>
          <a:prstGeom prst="rect">
            <a:avLst/>
          </a:prstGeom>
        </p:spPr>
        <p:txBody>
          <a:bodyPr wrap="square">
            <a:spAutoFit/>
          </a:bodyPr>
          <a:lstStyle/>
          <a:p>
            <a:r>
              <a:rPr lang="en-AU" sz="700" b="1" dirty="0">
                <a:latin typeface="Arial Narrow" panose="020B0606020202030204" pitchFamily="34" charset="0"/>
              </a:rPr>
              <a:t>Recommended Readings</a:t>
            </a:r>
          </a:p>
          <a:p>
            <a:r>
              <a:rPr lang="en-AU" sz="700" baseline="30000" dirty="0">
                <a:latin typeface="Arial Narrow" panose="020B0606020202030204" pitchFamily="34" charset="0"/>
              </a:rPr>
              <a:t>[1] </a:t>
            </a:r>
            <a:r>
              <a:rPr lang="en-AU" sz="700" dirty="0">
                <a:latin typeface="Arial Narrow" panose="020B0606020202030204" pitchFamily="34" charset="0"/>
              </a:rPr>
              <a:t>Green, A., Smith, S.E., Lipsett-Moore, G., Groves, C., Peterson, N., Sheppard, S., </a:t>
            </a:r>
            <a:r>
              <a:rPr lang="en-AU" sz="700" dirty="0" err="1">
                <a:latin typeface="Arial Narrow" panose="020B0606020202030204" pitchFamily="34" charset="0"/>
              </a:rPr>
              <a:t>Lokani</a:t>
            </a:r>
            <a:r>
              <a:rPr lang="en-AU" sz="700" dirty="0">
                <a:latin typeface="Arial Narrow" panose="020B0606020202030204" pitchFamily="34" charset="0"/>
              </a:rPr>
              <a:t>, P., Hamilton, R., </a:t>
            </a:r>
            <a:r>
              <a:rPr lang="en-AU" sz="700" dirty="0" err="1">
                <a:latin typeface="Arial Narrow" panose="020B0606020202030204" pitchFamily="34" charset="0"/>
              </a:rPr>
              <a:t>Almany</a:t>
            </a:r>
            <a:r>
              <a:rPr lang="en-AU" sz="700" dirty="0">
                <a:latin typeface="Arial Narrow" panose="020B0606020202030204" pitchFamily="34" charset="0"/>
              </a:rPr>
              <a:t>, J., </a:t>
            </a:r>
            <a:r>
              <a:rPr lang="en-AU" sz="700" dirty="0" err="1">
                <a:latin typeface="Arial Narrow" panose="020B0606020202030204" pitchFamily="34" charset="0"/>
              </a:rPr>
              <a:t>Aitsi</a:t>
            </a:r>
            <a:r>
              <a:rPr lang="en-AU" sz="700" dirty="0">
                <a:latin typeface="Arial Narrow" panose="020B0606020202030204" pitchFamily="34" charset="0"/>
              </a:rPr>
              <a:t>, J. and </a:t>
            </a:r>
            <a:r>
              <a:rPr lang="en-AU" sz="700" dirty="0" err="1">
                <a:latin typeface="Arial Narrow" panose="020B0606020202030204" pitchFamily="34" charset="0"/>
              </a:rPr>
              <a:t>Bualia</a:t>
            </a:r>
            <a:r>
              <a:rPr lang="en-AU" sz="700" dirty="0">
                <a:latin typeface="Arial Narrow" panose="020B0606020202030204" pitchFamily="34" charset="0"/>
              </a:rPr>
              <a:t>, L.</a:t>
            </a:r>
            <a:r>
              <a:rPr lang="en-AU" sz="700" i="1" dirty="0">
                <a:latin typeface="Arial Narrow" panose="020B0606020202030204" pitchFamily="34" charset="0"/>
              </a:rPr>
              <a:t> </a:t>
            </a:r>
            <a:r>
              <a:rPr lang="en-AU" sz="700" dirty="0">
                <a:latin typeface="Arial Narrow" panose="020B0606020202030204" pitchFamily="34" charset="0"/>
              </a:rPr>
              <a:t>(2009). Designing a resilient network of marine protected areas for </a:t>
            </a:r>
            <a:r>
              <a:rPr lang="en-AU" sz="700" dirty="0" err="1">
                <a:latin typeface="Arial Narrow" panose="020B0606020202030204" pitchFamily="34" charset="0"/>
              </a:rPr>
              <a:t>Kimbe</a:t>
            </a:r>
            <a:r>
              <a:rPr lang="en-AU" sz="700" dirty="0">
                <a:latin typeface="Arial Narrow" panose="020B0606020202030204" pitchFamily="34" charset="0"/>
              </a:rPr>
              <a:t> Bay, Papua New Guinea. </a:t>
            </a:r>
            <a:r>
              <a:rPr lang="en-AU" sz="700" i="1" dirty="0">
                <a:latin typeface="Arial Narrow" panose="020B0606020202030204" pitchFamily="34" charset="0"/>
              </a:rPr>
              <a:t>Oryx. </a:t>
            </a:r>
            <a:r>
              <a:rPr lang="en-US" sz="700" i="1" dirty="0">
                <a:latin typeface="Arial Narrow" panose="020B0606020202030204" pitchFamily="34" charset="0"/>
              </a:rPr>
              <a:t>43(04):488 – 498. DOI: 10.1017/S0030605309990342</a:t>
            </a:r>
          </a:p>
          <a:p>
            <a:r>
              <a:rPr lang="en-US" sz="700" baseline="30000" dirty="0">
                <a:latin typeface="Arial Narrow" panose="020B0606020202030204" pitchFamily="34" charset="0"/>
              </a:rPr>
              <a:t>[2] </a:t>
            </a:r>
            <a:r>
              <a:rPr lang="en-US" sz="700" dirty="0">
                <a:latin typeface="Arial Narrow" panose="020B0606020202030204" pitchFamily="34" charset="0"/>
              </a:rPr>
              <a:t>Alcala, A. C. (2004). </a:t>
            </a:r>
            <a:r>
              <a:rPr lang="en-US" sz="700" i="1" dirty="0">
                <a:latin typeface="Arial Narrow" panose="020B0606020202030204" pitchFamily="34" charset="0"/>
              </a:rPr>
              <a:t>Marine Reserves as Tools for Fishery Management and Biodiversity Conservation: Natural Experiments in the Central Philippines, 1974-2000</a:t>
            </a:r>
            <a:r>
              <a:rPr lang="en-US" sz="700" dirty="0">
                <a:latin typeface="Arial Narrow" panose="020B0606020202030204" pitchFamily="34" charset="0"/>
              </a:rPr>
              <a:t>. Silliman University-Angelo King Center for Research and Environmental Management, Dumaguete city. Accessed 19.04.2019 from: https://www.cbd.int/doc/nbsap/fisheries/ALCALA.pdf</a:t>
            </a:r>
          </a:p>
          <a:p>
            <a:r>
              <a:rPr lang="en-US" sz="700" baseline="30000" dirty="0">
                <a:latin typeface="Arial Narrow" panose="020B0606020202030204" pitchFamily="34" charset="0"/>
              </a:rPr>
              <a:t>[3] </a:t>
            </a:r>
            <a:r>
              <a:rPr lang="en-US" sz="700" dirty="0">
                <a:latin typeface="Arial Narrow" panose="020B0606020202030204" pitchFamily="34" charset="0"/>
              </a:rPr>
              <a:t>United Nations Development </a:t>
            </a:r>
            <a:r>
              <a:rPr lang="en-US" sz="700" dirty="0" err="1">
                <a:latin typeface="Arial Narrow" panose="020B0606020202030204" pitchFamily="34" charset="0"/>
              </a:rPr>
              <a:t>Programme</a:t>
            </a:r>
            <a:r>
              <a:rPr lang="en-US" sz="700" dirty="0">
                <a:latin typeface="Arial Narrow" panose="020B0606020202030204" pitchFamily="34" charset="0"/>
              </a:rPr>
              <a:t> (2012). </a:t>
            </a:r>
            <a:r>
              <a:rPr lang="en-US" sz="700" i="1" dirty="0" err="1">
                <a:latin typeface="Arial Narrow" panose="020B0606020202030204" pitchFamily="34" charset="0"/>
              </a:rPr>
              <a:t>Nguna</a:t>
            </a:r>
            <a:r>
              <a:rPr lang="en-US" sz="700" i="1" dirty="0">
                <a:latin typeface="Arial Narrow" panose="020B0606020202030204" pitchFamily="34" charset="0"/>
              </a:rPr>
              <a:t>-Pele Marine and Land Protected Area Network, Vanuatu. </a:t>
            </a:r>
            <a:r>
              <a:rPr lang="en-US" sz="700" dirty="0">
                <a:latin typeface="Arial Narrow" panose="020B0606020202030204" pitchFamily="34" charset="0"/>
              </a:rPr>
              <a:t>Equator Initiative Case Study Series. New York, NY. Accessed 19/04.2019 from: https://www.equatorinitiative.org/wp-content/uploads/2017/05/case_1348163605.pdf</a:t>
            </a:r>
          </a:p>
          <a:p>
            <a:r>
              <a:rPr lang="en-US" sz="700" baseline="30000" dirty="0">
                <a:latin typeface="Arial Narrow" panose="020B0606020202030204" pitchFamily="34" charset="0"/>
              </a:rPr>
              <a:t>[4] </a:t>
            </a:r>
            <a:r>
              <a:rPr lang="en-US" sz="700" dirty="0">
                <a:latin typeface="Arial Narrow" panose="020B0606020202030204" pitchFamily="34" charset="0"/>
              </a:rPr>
              <a:t>Craik, AM. W. (2017). </a:t>
            </a:r>
            <a:r>
              <a:rPr lang="en-US" sz="700" i="1" dirty="0">
                <a:latin typeface="Arial Narrow" panose="020B0606020202030204" pitchFamily="34" charset="0"/>
              </a:rPr>
              <a:t>Review of Governance of the Great Barrier Reef Marine Park Authority</a:t>
            </a:r>
            <a:r>
              <a:rPr lang="en-US" sz="700" dirty="0">
                <a:latin typeface="Arial Narrow" panose="020B0606020202030204" pitchFamily="34" charset="0"/>
              </a:rPr>
              <a:t>. Report. Canberra: Department of the Environment and Energy. Accessed 19.04.2019 from: http://www.environment.gov.au/system/files/resources/6a038c9a-34dd-42cb-a0b4-a688bd284658/files/final-report-review-governance-gbrmpa.pdf</a:t>
            </a:r>
            <a:endParaRPr lang="en-US" sz="700" baseline="30000" dirty="0">
              <a:latin typeface="Arial Narrow" panose="020B0606020202030204" pitchFamily="34" charset="0"/>
            </a:endParaRPr>
          </a:p>
        </p:txBody>
      </p:sp>
      <p:sp>
        <p:nvSpPr>
          <p:cNvPr id="18" name="Rectangle 17">
            <a:extLst>
              <a:ext uri="{FF2B5EF4-FFF2-40B4-BE49-F238E27FC236}">
                <a16:creationId xmlns:a16="http://schemas.microsoft.com/office/drawing/2014/main" id="{15037A53-A88B-4DDB-9C37-9A93792512F3}"/>
              </a:ext>
            </a:extLst>
          </p:cNvPr>
          <p:cNvSpPr/>
          <p:nvPr/>
        </p:nvSpPr>
        <p:spPr>
          <a:xfrm>
            <a:off x="453865" y="1039865"/>
            <a:ext cx="5991047" cy="276999"/>
          </a:xfrm>
          <a:prstGeom prst="rect">
            <a:avLst/>
          </a:prstGeom>
        </p:spPr>
        <p:txBody>
          <a:bodyPr wrap="square">
            <a:spAutoFit/>
          </a:bodyPr>
          <a:lstStyle/>
          <a:p>
            <a:pPr algn="ctr"/>
            <a:r>
              <a:rPr lang="en-AU" sz="1200" b="1" dirty="0">
                <a:solidFill>
                  <a:schemeClr val="bg1"/>
                </a:solidFill>
                <a:latin typeface="Arial Narrow" panose="020B0606020202030204" pitchFamily="34" charset="0"/>
              </a:rPr>
              <a:t>Suggested Activity: Conduct one or more of the Practical Activities provided by Coral Watch</a:t>
            </a:r>
            <a:r>
              <a:rPr lang="en-AU" sz="1200" b="1" baseline="30000" dirty="0">
                <a:solidFill>
                  <a:schemeClr val="bg1"/>
                </a:solidFill>
                <a:latin typeface="Arial Narrow" panose="020B0606020202030204" pitchFamily="34" charset="0"/>
              </a:rPr>
              <a:t>[1]</a:t>
            </a:r>
            <a:r>
              <a:rPr lang="en-AU" sz="1200" b="1" dirty="0">
                <a:solidFill>
                  <a:schemeClr val="bg1"/>
                </a:solidFill>
                <a:latin typeface="Arial Narrow" panose="020B0606020202030204" pitchFamily="34" charset="0"/>
              </a:rPr>
              <a:t> </a:t>
            </a:r>
            <a:endParaRPr lang="en-AU" sz="1200" dirty="0">
              <a:solidFill>
                <a:schemeClr val="bg1"/>
              </a:solidFill>
              <a:latin typeface="Arial Narrow" panose="020B0606020202030204" pitchFamily="34" charset="0"/>
            </a:endParaRPr>
          </a:p>
        </p:txBody>
      </p:sp>
      <p:sp>
        <p:nvSpPr>
          <p:cNvPr id="21" name="Rectangle 20">
            <a:extLst>
              <a:ext uri="{FF2B5EF4-FFF2-40B4-BE49-F238E27FC236}">
                <a16:creationId xmlns:a16="http://schemas.microsoft.com/office/drawing/2014/main" id="{D022CEC3-471F-44C9-8EE3-CA34B66B8A2C}"/>
              </a:ext>
            </a:extLst>
          </p:cNvPr>
          <p:cNvSpPr/>
          <p:nvPr/>
        </p:nvSpPr>
        <p:spPr>
          <a:xfrm>
            <a:off x="512160" y="1027176"/>
            <a:ext cx="5846051" cy="6714833"/>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200" b="1" dirty="0">
                <a:solidFill>
                  <a:schemeClr val="tx1"/>
                </a:solidFill>
                <a:latin typeface="Arial Narrow" panose="020B0606020202030204" pitchFamily="34" charset="0"/>
              </a:rPr>
              <a:t>Activity: In the space below, evaluate the success of a named protected marine area</a:t>
            </a:r>
          </a:p>
        </p:txBody>
      </p:sp>
      <p:sp>
        <p:nvSpPr>
          <p:cNvPr id="2" name="Rectangle 1">
            <a:extLst>
              <a:ext uri="{FF2B5EF4-FFF2-40B4-BE49-F238E27FC236}">
                <a16:creationId xmlns:a16="http://schemas.microsoft.com/office/drawing/2014/main" id="{58D98344-5F9E-495B-89C2-0B42E4690F5F}"/>
              </a:ext>
            </a:extLst>
          </p:cNvPr>
          <p:cNvSpPr/>
          <p:nvPr/>
        </p:nvSpPr>
        <p:spPr>
          <a:xfrm>
            <a:off x="622548" y="1374440"/>
            <a:ext cx="5629158" cy="6277257"/>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200" dirty="0">
                <a:solidFill>
                  <a:schemeClr val="tx1">
                    <a:lumMod val="65000"/>
                    <a:lumOff val="35000"/>
                  </a:schemeClr>
                </a:solidFill>
                <a:latin typeface="Comic Sans MS" panose="030F0702030302020204" pitchFamily="66" charset="0"/>
              </a:rPr>
              <a:t>For example:</a:t>
            </a:r>
          </a:p>
          <a:p>
            <a:endParaRPr lang="en-AU" sz="400" dirty="0">
              <a:solidFill>
                <a:schemeClr val="tx1">
                  <a:lumMod val="65000"/>
                  <a:lumOff val="35000"/>
                </a:schemeClr>
              </a:solidFill>
              <a:latin typeface="Comic Sans MS" panose="030F0702030302020204" pitchFamily="66" charset="0"/>
            </a:endParaRPr>
          </a:p>
          <a:p>
            <a:pPr marL="171450" indent="-171450">
              <a:buFont typeface="Arial" panose="020B0604020202020204" pitchFamily="34" charset="0"/>
              <a:buChar char="•"/>
            </a:pPr>
            <a:r>
              <a:rPr lang="en-AU" sz="1200" dirty="0" err="1">
                <a:solidFill>
                  <a:schemeClr val="tx1">
                    <a:lumMod val="65000"/>
                    <a:lumOff val="35000"/>
                  </a:schemeClr>
                </a:solidFill>
                <a:latin typeface="Comic Sans MS" panose="030F0702030302020204" pitchFamily="66" charset="0"/>
              </a:rPr>
              <a:t>Kimbe</a:t>
            </a:r>
            <a:r>
              <a:rPr lang="en-AU" sz="1200" dirty="0">
                <a:solidFill>
                  <a:schemeClr val="tx1">
                    <a:lumMod val="65000"/>
                    <a:lumOff val="35000"/>
                  </a:schemeClr>
                </a:solidFill>
                <a:latin typeface="Comic Sans MS" panose="030F0702030302020204" pitchFamily="66" charset="0"/>
              </a:rPr>
              <a:t> Bay, Papua New Guinea</a:t>
            </a:r>
            <a:r>
              <a:rPr lang="en-AU" sz="1200" baseline="30000" dirty="0">
                <a:solidFill>
                  <a:schemeClr val="tx1">
                    <a:lumMod val="65000"/>
                    <a:lumOff val="35000"/>
                  </a:schemeClr>
                </a:solidFill>
                <a:latin typeface="Comic Sans MS" panose="030F0702030302020204" pitchFamily="66" charset="0"/>
              </a:rPr>
              <a:t>[1]</a:t>
            </a:r>
            <a:r>
              <a:rPr lang="en-AU" sz="1200" dirty="0">
                <a:solidFill>
                  <a:schemeClr val="tx1">
                    <a:lumMod val="65000"/>
                    <a:lumOff val="35000"/>
                  </a:schemeClr>
                </a:solidFill>
                <a:latin typeface="Comic Sans MS" panose="030F0702030302020204" pitchFamily="66" charset="0"/>
              </a:rPr>
              <a:t> </a:t>
            </a:r>
          </a:p>
          <a:p>
            <a:pPr marL="171450" indent="-171450">
              <a:buFont typeface="Arial" panose="020B0604020202020204" pitchFamily="34" charset="0"/>
              <a:buChar char="•"/>
            </a:pPr>
            <a:r>
              <a:rPr lang="en-AU" sz="1200" dirty="0">
                <a:solidFill>
                  <a:schemeClr val="tx1">
                    <a:lumMod val="65000"/>
                    <a:lumOff val="35000"/>
                  </a:schemeClr>
                </a:solidFill>
                <a:latin typeface="Comic Sans MS" panose="030F0702030302020204" pitchFamily="66" charset="0"/>
              </a:rPr>
              <a:t>Apo Island, in the Philippines</a:t>
            </a:r>
            <a:r>
              <a:rPr lang="en-AU" sz="1200" baseline="30000" dirty="0">
                <a:solidFill>
                  <a:schemeClr val="tx1">
                    <a:lumMod val="65000"/>
                    <a:lumOff val="35000"/>
                  </a:schemeClr>
                </a:solidFill>
                <a:latin typeface="Comic Sans MS" panose="030F0702030302020204" pitchFamily="66" charset="0"/>
              </a:rPr>
              <a:t>[2]</a:t>
            </a:r>
            <a:r>
              <a:rPr lang="en-AU" sz="1200" dirty="0">
                <a:solidFill>
                  <a:schemeClr val="tx1">
                    <a:lumMod val="65000"/>
                    <a:lumOff val="35000"/>
                  </a:schemeClr>
                </a:solidFill>
                <a:latin typeface="Comic Sans MS" panose="030F0702030302020204" pitchFamily="66" charset="0"/>
              </a:rPr>
              <a:t> </a:t>
            </a:r>
          </a:p>
          <a:p>
            <a:pPr marL="171450" indent="-171450">
              <a:buFont typeface="Arial" panose="020B0604020202020204" pitchFamily="34" charset="0"/>
              <a:buChar char="•"/>
            </a:pPr>
            <a:r>
              <a:rPr lang="en-AU" sz="1200" dirty="0" err="1">
                <a:solidFill>
                  <a:schemeClr val="tx1">
                    <a:lumMod val="65000"/>
                    <a:lumOff val="35000"/>
                  </a:schemeClr>
                </a:solidFill>
                <a:latin typeface="Comic Sans MS" panose="030F0702030302020204" pitchFamily="66" charset="0"/>
              </a:rPr>
              <a:t>Nguna</a:t>
            </a:r>
            <a:r>
              <a:rPr lang="en-AU" sz="1200" dirty="0">
                <a:solidFill>
                  <a:schemeClr val="tx1">
                    <a:lumMod val="65000"/>
                    <a:lumOff val="35000"/>
                  </a:schemeClr>
                </a:solidFill>
                <a:latin typeface="Comic Sans MS" panose="030F0702030302020204" pitchFamily="66" charset="0"/>
              </a:rPr>
              <a:t>-Pele Marine and Land Protected Area Network, Vanuatu</a:t>
            </a:r>
            <a:r>
              <a:rPr lang="en-AU" sz="1200" baseline="30000" dirty="0">
                <a:solidFill>
                  <a:schemeClr val="tx1">
                    <a:lumMod val="65000"/>
                    <a:lumOff val="35000"/>
                  </a:schemeClr>
                </a:solidFill>
                <a:latin typeface="Comic Sans MS" panose="030F0702030302020204" pitchFamily="66" charset="0"/>
              </a:rPr>
              <a:t>[3]</a:t>
            </a:r>
          </a:p>
          <a:p>
            <a:pPr marL="171450" indent="-171450">
              <a:buFont typeface="Arial" panose="020B0604020202020204" pitchFamily="34" charset="0"/>
              <a:buChar char="•"/>
            </a:pPr>
            <a:r>
              <a:rPr lang="en-AU" sz="1200" dirty="0">
                <a:solidFill>
                  <a:schemeClr val="tx1">
                    <a:lumMod val="65000"/>
                    <a:lumOff val="35000"/>
                  </a:schemeClr>
                </a:solidFill>
                <a:latin typeface="Comic Sans MS" panose="030F0702030302020204" pitchFamily="66" charset="0"/>
              </a:rPr>
              <a:t>Great Barrier Reef Marine Park, Australia</a:t>
            </a:r>
            <a:r>
              <a:rPr lang="en-AU" sz="1200" baseline="30000" dirty="0">
                <a:solidFill>
                  <a:schemeClr val="tx1">
                    <a:lumMod val="65000"/>
                    <a:lumOff val="35000"/>
                  </a:schemeClr>
                </a:solidFill>
                <a:latin typeface="Comic Sans MS" panose="030F0702030302020204" pitchFamily="66" charset="0"/>
              </a:rPr>
              <a:t>[4]</a:t>
            </a:r>
            <a:br>
              <a:rPr lang="en-AU" sz="1200" baseline="30000" dirty="0">
                <a:solidFill>
                  <a:schemeClr val="tx1">
                    <a:lumMod val="65000"/>
                    <a:lumOff val="35000"/>
                  </a:schemeClr>
                </a:solidFill>
                <a:latin typeface="Comic Sans MS" panose="030F0702030302020204" pitchFamily="66" charset="0"/>
              </a:rPr>
            </a:br>
            <a:endParaRPr lang="en-AU" sz="1200" dirty="0">
              <a:solidFill>
                <a:schemeClr val="tx1">
                  <a:lumMod val="65000"/>
                  <a:lumOff val="35000"/>
                </a:schemeClr>
              </a:solidFill>
              <a:latin typeface="Comic Sans MS" panose="030F0702030302020204" pitchFamily="66" charset="0"/>
            </a:endParaRPr>
          </a:p>
          <a:p>
            <a:endParaRPr lang="en-AU" sz="1200" baseline="30000" dirty="0">
              <a:solidFill>
                <a:schemeClr val="tx1">
                  <a:lumMod val="65000"/>
                  <a:lumOff val="35000"/>
                </a:schemeClr>
              </a:solidFill>
              <a:latin typeface="Comic Sans MS" panose="030F0702030302020204" pitchFamily="66" charset="0"/>
            </a:endParaRPr>
          </a:p>
        </p:txBody>
      </p:sp>
      <p:sp>
        <p:nvSpPr>
          <p:cNvPr id="20" name="TextBox 19">
            <a:extLst>
              <a:ext uri="{FF2B5EF4-FFF2-40B4-BE49-F238E27FC236}">
                <a16:creationId xmlns:a16="http://schemas.microsoft.com/office/drawing/2014/main" id="{BD46711C-C43E-4D80-A1BC-BB98E97B445B}"/>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17" name="Oval 16">
            <a:extLst>
              <a:ext uri="{FF2B5EF4-FFF2-40B4-BE49-F238E27FC236}">
                <a16:creationId xmlns:a16="http://schemas.microsoft.com/office/drawing/2014/main" id="{6CBBDFD8-D6AA-47A9-AB66-74E9D2259F10}"/>
              </a:ext>
            </a:extLst>
          </p:cNvPr>
          <p:cNvSpPr/>
          <p:nvPr/>
        </p:nvSpPr>
        <p:spPr>
          <a:xfrm>
            <a:off x="2777403" y="444391"/>
            <a:ext cx="176053" cy="15005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22" name="TextBox 21">
            <a:extLst>
              <a:ext uri="{FF2B5EF4-FFF2-40B4-BE49-F238E27FC236}">
                <a16:creationId xmlns:a16="http://schemas.microsoft.com/office/drawing/2014/main" id="{2DA20C9D-8A51-4FED-842F-C889A2A772EC}"/>
              </a:ext>
            </a:extLst>
          </p:cNvPr>
          <p:cNvSpPr txBox="1"/>
          <p:nvPr/>
        </p:nvSpPr>
        <p:spPr>
          <a:xfrm>
            <a:off x="2694186" y="426586"/>
            <a:ext cx="388137" cy="184666"/>
          </a:xfrm>
          <a:prstGeom prst="rect">
            <a:avLst/>
          </a:prstGeom>
          <a:noFill/>
        </p:spPr>
        <p:txBody>
          <a:bodyPr wrap="square" rtlCol="0">
            <a:spAutoFit/>
          </a:bodyPr>
          <a:lstStyle/>
          <a:p>
            <a:r>
              <a:rPr lang="en-AU" sz="600" b="1" dirty="0">
                <a:solidFill>
                  <a:schemeClr val="bg1"/>
                </a:solidFill>
                <a:latin typeface="Arial Narrow" panose="020B0606020202030204" pitchFamily="34" charset="0"/>
              </a:rPr>
              <a:t>T125</a:t>
            </a:r>
          </a:p>
        </p:txBody>
      </p:sp>
    </p:spTree>
    <p:extLst>
      <p:ext uri="{BB962C8B-B14F-4D97-AF65-F5344CB8AC3E}">
        <p14:creationId xmlns:p14="http://schemas.microsoft.com/office/powerpoint/2010/main" val="18522814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 name="Straight Connector 14"/>
          <p:cNvCxnSpPr/>
          <p:nvPr/>
        </p:nvCxnSpPr>
        <p:spPr>
          <a:xfrm flipH="1">
            <a:off x="508863" y="969600"/>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1" name="TextBox 60"/>
          <p:cNvSpPr txBox="1"/>
          <p:nvPr/>
        </p:nvSpPr>
        <p:spPr>
          <a:xfrm>
            <a:off x="1356346" y="61367"/>
            <a:ext cx="4183539" cy="1292662"/>
          </a:xfrm>
          <a:prstGeom prst="rect">
            <a:avLst/>
          </a:prstGeom>
          <a:noFill/>
        </p:spPr>
        <p:txBody>
          <a:bodyPr wrap="square" rtlCol="0">
            <a:spAutoFit/>
          </a:bodyPr>
          <a:lstStyle/>
          <a:p>
            <a:r>
              <a:rPr lang="en-US" b="1" dirty="0">
                <a:latin typeface="Arial Narrow" pitchFamily="34" charset="0"/>
              </a:rPr>
              <a:t>Government and NGO Roles – </a:t>
            </a:r>
            <a:r>
              <a:rPr lang="en-AU" sz="1200" dirty="0">
                <a:latin typeface="Arial Narrow" panose="020B0606020202030204" pitchFamily="34" charset="0"/>
              </a:rPr>
              <a:t>Compare the roles of government and non-government organisations in the management and restoration of ecosystems and their relative abilities to respond </a:t>
            </a:r>
            <a:br>
              <a:rPr lang="en-AU" sz="1200" dirty="0">
                <a:latin typeface="Arial Narrow" panose="020B0606020202030204" pitchFamily="34" charset="0"/>
              </a:rPr>
            </a:br>
            <a:r>
              <a:rPr lang="en-AU" sz="1200" dirty="0">
                <a:latin typeface="Arial Narrow" panose="020B0606020202030204" pitchFamily="34" charset="0"/>
              </a:rPr>
              <a:t>(e.g. speed, diplomatic constraints, political influence, enforceability)</a:t>
            </a:r>
          </a:p>
          <a:p>
            <a:endParaRPr lang="en-AU" sz="1200" dirty="0">
              <a:latin typeface="Arial Narrow" panose="020B0606020202030204" pitchFamily="34" charset="0"/>
            </a:endParaRPr>
          </a:p>
          <a:p>
            <a:endParaRPr lang="en-US" sz="1200" i="1" dirty="0">
              <a:latin typeface="Arial Narrow" pitchFamily="34" charset="0"/>
            </a:endParaRPr>
          </a:p>
        </p:txBody>
      </p:sp>
      <p:sp>
        <p:nvSpPr>
          <p:cNvPr id="16" name="TextBox 17"/>
          <p:cNvSpPr txBox="1"/>
          <p:nvPr/>
        </p:nvSpPr>
        <p:spPr>
          <a:xfrm>
            <a:off x="5486430" y="14613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
        <p:nvSpPr>
          <p:cNvPr id="3" name="TextBox 2"/>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12" name="TextBox 36"/>
          <p:cNvSpPr txBox="1"/>
          <p:nvPr/>
        </p:nvSpPr>
        <p:spPr>
          <a:xfrm>
            <a:off x="5876474" y="8805118"/>
            <a:ext cx="52124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100" dirty="0">
                <a:latin typeface="Arial Narrow" pitchFamily="34" charset="0"/>
              </a:rPr>
              <a:t>117</a:t>
            </a:r>
            <a:endParaRPr lang="en-AU" sz="1100" dirty="0">
              <a:latin typeface="Arial Narrow" pitchFamily="34" charset="0"/>
            </a:endParaRPr>
          </a:p>
        </p:txBody>
      </p:sp>
      <p:sp>
        <p:nvSpPr>
          <p:cNvPr id="57" name="TextBox 36"/>
          <p:cNvSpPr txBox="1"/>
          <p:nvPr/>
        </p:nvSpPr>
        <p:spPr>
          <a:xfrm>
            <a:off x="463269" y="8810616"/>
            <a:ext cx="219901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2019 	                                               </a:t>
            </a:r>
            <a:endParaRPr lang="en-AU" sz="1100" b="1" dirty="0">
              <a:latin typeface="Arial Narrow" pitchFamily="34" charset="0"/>
            </a:endParaRPr>
          </a:p>
        </p:txBody>
      </p:sp>
      <p:cxnSp>
        <p:nvCxnSpPr>
          <p:cNvPr id="19" name="Straight Connector 18"/>
          <p:cNvCxnSpPr/>
          <p:nvPr/>
        </p:nvCxnSpPr>
        <p:spPr>
          <a:xfrm flipH="1">
            <a:off x="512308" y="8799620"/>
            <a:ext cx="5907340" cy="422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Box 36"/>
          <p:cNvSpPr txBox="1"/>
          <p:nvPr/>
        </p:nvSpPr>
        <p:spPr>
          <a:xfrm>
            <a:off x="2286712" y="8805118"/>
            <a:ext cx="3734575"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Unit 4. Topic 1. Subject Matter: Management and Conservation</a:t>
            </a:r>
            <a:endParaRPr lang="en-AU" sz="1100" b="1" dirty="0">
              <a:latin typeface="Arial Narrow" pitchFamily="34" charset="0"/>
            </a:endParaRPr>
          </a:p>
        </p:txBody>
      </p:sp>
      <p:sp>
        <p:nvSpPr>
          <p:cNvPr id="14" name="Rectangle 13"/>
          <p:cNvSpPr/>
          <p:nvPr/>
        </p:nvSpPr>
        <p:spPr>
          <a:xfrm>
            <a:off x="460280" y="8082336"/>
            <a:ext cx="6076368" cy="738664"/>
          </a:xfrm>
          <a:prstGeom prst="rect">
            <a:avLst/>
          </a:prstGeom>
        </p:spPr>
        <p:txBody>
          <a:bodyPr wrap="square">
            <a:spAutoFit/>
          </a:bodyPr>
          <a:lstStyle/>
          <a:p>
            <a:r>
              <a:rPr lang="en-AU" sz="600" baseline="30000" dirty="0">
                <a:latin typeface="Arial Narrow" panose="020B0606020202030204" pitchFamily="34" charset="0"/>
              </a:rPr>
              <a:t>[1]  </a:t>
            </a:r>
            <a:r>
              <a:rPr lang="en-AU" sz="600" dirty="0">
                <a:latin typeface="Arial Narrow" panose="020B0606020202030204" pitchFamily="34" charset="0"/>
              </a:rPr>
              <a:t>Adapted with permission from: </a:t>
            </a:r>
            <a:r>
              <a:rPr lang="en-AU" sz="600" dirty="0" err="1">
                <a:latin typeface="Arial Narrow" panose="020B0606020202030204" pitchFamily="34" charset="0"/>
              </a:rPr>
              <a:t>Giakoumi</a:t>
            </a:r>
            <a:r>
              <a:rPr lang="en-AU" sz="600" dirty="0">
                <a:latin typeface="Arial Narrow" panose="020B0606020202030204" pitchFamily="34" charset="0"/>
              </a:rPr>
              <a:t>, S., McGowen, J., Mills, M., </a:t>
            </a:r>
            <a:r>
              <a:rPr lang="en-AU" sz="600" dirty="0" err="1">
                <a:latin typeface="Arial Narrow" panose="020B0606020202030204" pitchFamily="34" charset="0"/>
              </a:rPr>
              <a:t>Beger</a:t>
            </a:r>
            <a:r>
              <a:rPr lang="en-AU" sz="600" dirty="0">
                <a:latin typeface="Arial Narrow" panose="020B0606020202030204" pitchFamily="34" charset="0"/>
              </a:rPr>
              <a:t>, M., Bustamante, R.H., Charles, A., Christie, P., Fox, M., Garcia-</a:t>
            </a:r>
            <a:r>
              <a:rPr lang="en-AU" sz="600" dirty="0" err="1">
                <a:latin typeface="Arial Narrow" panose="020B0606020202030204" pitchFamily="34" charset="0"/>
              </a:rPr>
              <a:t>Borboroglu</a:t>
            </a:r>
            <a:r>
              <a:rPr lang="en-AU" sz="600" dirty="0">
                <a:latin typeface="Arial Narrow" panose="020B0606020202030204" pitchFamily="34" charset="0"/>
              </a:rPr>
              <a:t>, P., </a:t>
            </a:r>
            <a:r>
              <a:rPr lang="en-AU" sz="600" dirty="0" err="1">
                <a:latin typeface="Arial Narrow" panose="020B0606020202030204" pitchFamily="34" charset="0"/>
              </a:rPr>
              <a:t>Gelcich</a:t>
            </a:r>
            <a:r>
              <a:rPr lang="en-AU" sz="600" dirty="0">
                <a:latin typeface="Arial Narrow" panose="020B0606020202030204" pitchFamily="34" charset="0"/>
              </a:rPr>
              <a:t>, S., </a:t>
            </a:r>
            <a:r>
              <a:rPr lang="en-AU" sz="600" dirty="0" err="1">
                <a:latin typeface="Arial Narrow" panose="020B0606020202030204" pitchFamily="34" charset="0"/>
              </a:rPr>
              <a:t>Guidetti</a:t>
            </a:r>
            <a:r>
              <a:rPr lang="en-AU" sz="600" dirty="0">
                <a:latin typeface="Arial Narrow" panose="020B0606020202030204" pitchFamily="34" charset="0"/>
              </a:rPr>
              <a:t>, P., </a:t>
            </a:r>
            <a:r>
              <a:rPr lang="en-AU" sz="600" dirty="0" err="1">
                <a:latin typeface="Arial Narrow" panose="020B0606020202030204" pitchFamily="34" charset="0"/>
              </a:rPr>
              <a:t>Mackelworth</a:t>
            </a:r>
            <a:r>
              <a:rPr lang="en-AU" sz="600" dirty="0">
                <a:latin typeface="Arial Narrow" panose="020B0606020202030204" pitchFamily="34" charset="0"/>
              </a:rPr>
              <a:t>, P., </a:t>
            </a:r>
            <a:r>
              <a:rPr lang="en-AU" sz="600" dirty="0" err="1">
                <a:latin typeface="Arial Narrow" panose="020B0606020202030204" pitchFamily="34" charset="0"/>
              </a:rPr>
              <a:t>Maina</a:t>
            </a:r>
            <a:r>
              <a:rPr lang="en-AU" sz="600" dirty="0">
                <a:latin typeface="Arial Narrow" panose="020B0606020202030204" pitchFamily="34" charset="0"/>
              </a:rPr>
              <a:t>, J., McCook, L., </a:t>
            </a:r>
            <a:r>
              <a:rPr lang="en-AU" sz="600" dirty="0" err="1">
                <a:latin typeface="Arial Narrow" panose="020B0606020202030204" pitchFamily="34" charset="0"/>
              </a:rPr>
              <a:t>Micheli</a:t>
            </a:r>
            <a:r>
              <a:rPr lang="en-AU" sz="600" dirty="0">
                <a:latin typeface="Arial Narrow" panose="020B0606020202030204" pitchFamily="34" charset="0"/>
              </a:rPr>
              <a:t>, F., Morgan, L.E., </a:t>
            </a:r>
            <a:r>
              <a:rPr lang="en-AU" sz="600" dirty="0" err="1">
                <a:latin typeface="Arial Narrow" panose="020B0606020202030204" pitchFamily="34" charset="0"/>
              </a:rPr>
              <a:t>Mumby</a:t>
            </a:r>
            <a:r>
              <a:rPr lang="en-AU" sz="600" dirty="0">
                <a:latin typeface="Arial Narrow" panose="020B0606020202030204" pitchFamily="34" charset="0"/>
              </a:rPr>
              <a:t>, P., Reyes, L.M., White, A., </a:t>
            </a:r>
            <a:r>
              <a:rPr lang="en-AU" sz="600" dirty="0" err="1">
                <a:latin typeface="Arial Narrow" panose="020B0606020202030204" pitchFamily="34" charset="0"/>
              </a:rPr>
              <a:t>Grorud-Colvert</a:t>
            </a:r>
            <a:r>
              <a:rPr lang="en-AU" sz="600" dirty="0">
                <a:latin typeface="Arial Narrow" panose="020B0606020202030204" pitchFamily="34" charset="0"/>
              </a:rPr>
              <a:t>, K. and </a:t>
            </a:r>
            <a:r>
              <a:rPr lang="en-AU" sz="600" dirty="0" err="1">
                <a:latin typeface="Arial Narrow" panose="020B0606020202030204" pitchFamily="34" charset="0"/>
              </a:rPr>
              <a:t>Possingham</a:t>
            </a:r>
            <a:r>
              <a:rPr lang="en-AU" sz="600" dirty="0">
                <a:latin typeface="Arial Narrow" panose="020B0606020202030204" pitchFamily="34" charset="0"/>
              </a:rPr>
              <a:t>, H.R. (2018). Revisiting “Success” and “Failure” of Marine Protected Areas: A Conservation Scientist Perspective.</a:t>
            </a:r>
            <a:r>
              <a:rPr lang="en-AU" sz="600" i="1" dirty="0">
                <a:latin typeface="Arial Narrow" panose="020B0606020202030204" pitchFamily="34" charset="0"/>
              </a:rPr>
              <a:t> Frontiers in Marine Science. Volume 5. Article 223. DOI: 10.3389/fmars.2018.00223</a:t>
            </a:r>
          </a:p>
          <a:p>
            <a:r>
              <a:rPr lang="en-AU" sz="600" baseline="30000" dirty="0">
                <a:latin typeface="Arial Narrow" panose="020B0606020202030204" pitchFamily="34" charset="0"/>
              </a:rPr>
              <a:t>[2] </a:t>
            </a:r>
            <a:r>
              <a:rPr lang="en-AU" sz="600" dirty="0">
                <a:latin typeface="Arial Narrow" panose="020B0606020202030204" pitchFamily="34" charset="0"/>
              </a:rPr>
              <a:t>Brumbaugh, D. R. (2017). </a:t>
            </a:r>
            <a:r>
              <a:rPr lang="en-AU" sz="600" i="1" dirty="0">
                <a:latin typeface="Arial Narrow" panose="020B0606020202030204" pitchFamily="34" charset="0"/>
              </a:rPr>
              <a:t>Co-Management of Marine Protected Areas: A suggested framework for The Bahamas</a:t>
            </a:r>
            <a:r>
              <a:rPr lang="en-AU" sz="600" dirty="0">
                <a:latin typeface="Arial Narrow" panose="020B0606020202030204" pitchFamily="34" charset="0"/>
              </a:rPr>
              <a:t>. Report to the Nature Conservancy, Northern Caribbean Program, Nassau, Bahamas. 32pp. Accessed 20.04.2019 from: </a:t>
            </a:r>
            <a:r>
              <a:rPr lang="en-US" sz="600" dirty="0">
                <a:latin typeface="Arial Narrow" panose="020B0606020202030204" pitchFamily="34" charset="0"/>
              </a:rPr>
              <a:t>file:///C:/Users/riche/Downloads/Co-Management-Framework-Final2.pdf</a:t>
            </a:r>
          </a:p>
          <a:p>
            <a:r>
              <a:rPr lang="en-US" sz="600" baseline="30000" dirty="0">
                <a:latin typeface="Arial Narrow" panose="020B0606020202030204" pitchFamily="34" charset="0"/>
              </a:rPr>
              <a:t>[3] </a:t>
            </a:r>
            <a:r>
              <a:rPr lang="en-US" sz="600" dirty="0" err="1">
                <a:latin typeface="Arial Narrow" panose="020B0606020202030204" pitchFamily="34" charset="0"/>
              </a:rPr>
              <a:t>Crosman</a:t>
            </a:r>
            <a:r>
              <a:rPr lang="en-US" sz="600" dirty="0">
                <a:latin typeface="Arial Narrow" panose="020B0606020202030204" pitchFamily="34" charset="0"/>
              </a:rPr>
              <a:t>, K. M. (2013). </a:t>
            </a:r>
            <a:r>
              <a:rPr lang="en-US" sz="600" i="1" dirty="0">
                <a:latin typeface="Arial Narrow" panose="020B0606020202030204" pitchFamily="34" charset="0"/>
              </a:rPr>
              <a:t>The roles of non-governmental organizations in marine conservation. </a:t>
            </a:r>
            <a:r>
              <a:rPr lang="en-US" sz="600" dirty="0">
                <a:latin typeface="Arial Narrow" panose="020B0606020202030204" pitchFamily="34" charset="0"/>
              </a:rPr>
              <a:t>Thesis. University of Michigan. Accessed 20.04.2019 from: https://deepblue.lib.umich.edu/bitstream/handle/2027.42/99557/Crosman_Roles_of_NGOs_in_Marine_Conservation_Final.pdf?sequence=1</a:t>
            </a:r>
            <a:endParaRPr lang="en-US" sz="700" dirty="0">
              <a:latin typeface="Arial Narrow" panose="020B0606020202030204" pitchFamily="34" charset="0"/>
            </a:endParaRPr>
          </a:p>
        </p:txBody>
      </p:sp>
      <p:sp>
        <p:nvSpPr>
          <p:cNvPr id="18" name="Rectangle 17">
            <a:extLst>
              <a:ext uri="{FF2B5EF4-FFF2-40B4-BE49-F238E27FC236}">
                <a16:creationId xmlns:a16="http://schemas.microsoft.com/office/drawing/2014/main" id="{15037A53-A88B-4DDB-9C37-9A93792512F3}"/>
              </a:ext>
            </a:extLst>
          </p:cNvPr>
          <p:cNvSpPr/>
          <p:nvPr/>
        </p:nvSpPr>
        <p:spPr>
          <a:xfrm>
            <a:off x="453865" y="1300301"/>
            <a:ext cx="5991047" cy="276999"/>
          </a:xfrm>
          <a:prstGeom prst="rect">
            <a:avLst/>
          </a:prstGeom>
        </p:spPr>
        <p:txBody>
          <a:bodyPr wrap="square">
            <a:spAutoFit/>
          </a:bodyPr>
          <a:lstStyle/>
          <a:p>
            <a:pPr algn="ctr"/>
            <a:r>
              <a:rPr lang="en-AU" sz="1200" b="1" dirty="0">
                <a:solidFill>
                  <a:schemeClr val="bg1"/>
                </a:solidFill>
                <a:latin typeface="Arial Narrow" panose="020B0606020202030204" pitchFamily="34" charset="0"/>
              </a:rPr>
              <a:t>Suggested Activity: Conduct one or more of the Practical Activities provided by Coral Watch</a:t>
            </a:r>
            <a:r>
              <a:rPr lang="en-AU" sz="1200" b="1" baseline="30000" dirty="0">
                <a:solidFill>
                  <a:schemeClr val="bg1"/>
                </a:solidFill>
                <a:latin typeface="Arial Narrow" panose="020B0606020202030204" pitchFamily="34" charset="0"/>
              </a:rPr>
              <a:t>[1]</a:t>
            </a:r>
            <a:r>
              <a:rPr lang="en-AU" sz="1200" b="1" dirty="0">
                <a:solidFill>
                  <a:schemeClr val="bg1"/>
                </a:solidFill>
                <a:latin typeface="Arial Narrow" panose="020B0606020202030204" pitchFamily="34" charset="0"/>
              </a:rPr>
              <a:t> </a:t>
            </a:r>
            <a:endParaRPr lang="en-AU" sz="1200" dirty="0">
              <a:solidFill>
                <a:schemeClr val="bg1"/>
              </a:solidFill>
              <a:latin typeface="Arial Narrow" panose="020B0606020202030204" pitchFamily="34" charset="0"/>
            </a:endParaRPr>
          </a:p>
        </p:txBody>
      </p:sp>
      <p:sp>
        <p:nvSpPr>
          <p:cNvPr id="17" name="TextBox 16">
            <a:extLst>
              <a:ext uri="{FF2B5EF4-FFF2-40B4-BE49-F238E27FC236}">
                <a16:creationId xmlns:a16="http://schemas.microsoft.com/office/drawing/2014/main" id="{567DF693-5AC7-48DF-A2A3-7515A804A7D6}"/>
              </a:ext>
            </a:extLst>
          </p:cNvPr>
          <p:cNvSpPr txBox="1"/>
          <p:nvPr/>
        </p:nvSpPr>
        <p:spPr>
          <a:xfrm>
            <a:off x="402313" y="3852018"/>
            <a:ext cx="6134335" cy="300082"/>
          </a:xfrm>
          <a:prstGeom prst="rect">
            <a:avLst/>
          </a:prstGeom>
          <a:noFill/>
        </p:spPr>
        <p:txBody>
          <a:bodyPr wrap="square" rtlCol="0">
            <a:spAutoFit/>
          </a:bodyPr>
          <a:lstStyle/>
          <a:p>
            <a:r>
              <a:rPr lang="en-AU" sz="800" b="1" dirty="0">
                <a:latin typeface="Arial Narrow" panose="020B0606020202030204" pitchFamily="34" charset="0"/>
              </a:rPr>
              <a:t>Figure 1: Top 5 factors determining the success of 16 MPAs (left) and the failure of 11 MPAs (right) around the world, according to expert judgement</a:t>
            </a:r>
            <a:r>
              <a:rPr lang="en-AU" sz="800" b="1" baseline="30000" dirty="0">
                <a:latin typeface="Arial Narrow" panose="020B0606020202030204" pitchFamily="34" charset="0"/>
              </a:rPr>
              <a:t>[1]</a:t>
            </a:r>
            <a:r>
              <a:rPr lang="en-AU" sz="800" b="1" dirty="0">
                <a:latin typeface="Arial Narrow" panose="020B0606020202030204" pitchFamily="34" charset="0"/>
              </a:rPr>
              <a:t>.</a:t>
            </a:r>
          </a:p>
          <a:p>
            <a:r>
              <a:rPr lang="en-AU" sz="550" dirty="0">
                <a:latin typeface="Arial Narrow" panose="020B0606020202030204" pitchFamily="34" charset="0"/>
              </a:rPr>
              <a:t>Copyright © 2018 </a:t>
            </a:r>
            <a:r>
              <a:rPr lang="en-AU" sz="550" dirty="0" err="1">
                <a:latin typeface="Arial Narrow" panose="020B0606020202030204" pitchFamily="34" charset="0"/>
              </a:rPr>
              <a:t>Giakoumi</a:t>
            </a:r>
            <a:r>
              <a:rPr lang="en-AU" sz="550" dirty="0">
                <a:latin typeface="Arial Narrow" panose="020B0606020202030204" pitchFamily="34" charset="0"/>
              </a:rPr>
              <a:t>, McGowan, Mills, </a:t>
            </a:r>
            <a:r>
              <a:rPr lang="en-AU" sz="550" dirty="0" err="1">
                <a:latin typeface="Arial Narrow" panose="020B0606020202030204" pitchFamily="34" charset="0"/>
              </a:rPr>
              <a:t>Beger</a:t>
            </a:r>
            <a:r>
              <a:rPr lang="en-AU" sz="550" dirty="0">
                <a:latin typeface="Arial Narrow" panose="020B0606020202030204" pitchFamily="34" charset="0"/>
              </a:rPr>
              <a:t>, Bustamante, Charles, Christie, Fox, Garcia-</a:t>
            </a:r>
            <a:r>
              <a:rPr lang="en-AU" sz="550" dirty="0" err="1">
                <a:latin typeface="Arial Narrow" panose="020B0606020202030204" pitchFamily="34" charset="0"/>
              </a:rPr>
              <a:t>Borboroglu</a:t>
            </a:r>
            <a:r>
              <a:rPr lang="en-AU" sz="550" dirty="0">
                <a:latin typeface="Arial Narrow" panose="020B0606020202030204" pitchFamily="34" charset="0"/>
              </a:rPr>
              <a:t>, </a:t>
            </a:r>
            <a:r>
              <a:rPr lang="en-AU" sz="550" dirty="0" err="1">
                <a:latin typeface="Arial Narrow" panose="020B0606020202030204" pitchFamily="34" charset="0"/>
              </a:rPr>
              <a:t>Gelcich</a:t>
            </a:r>
            <a:r>
              <a:rPr lang="en-AU" sz="550" dirty="0">
                <a:latin typeface="Arial Narrow" panose="020B0606020202030204" pitchFamily="34" charset="0"/>
              </a:rPr>
              <a:t>, </a:t>
            </a:r>
            <a:r>
              <a:rPr lang="en-AU" sz="550" dirty="0" err="1">
                <a:latin typeface="Arial Narrow" panose="020B0606020202030204" pitchFamily="34" charset="0"/>
              </a:rPr>
              <a:t>Guidetti</a:t>
            </a:r>
            <a:r>
              <a:rPr lang="en-AU" sz="550" dirty="0">
                <a:latin typeface="Arial Narrow" panose="020B0606020202030204" pitchFamily="34" charset="0"/>
              </a:rPr>
              <a:t>, </a:t>
            </a:r>
            <a:r>
              <a:rPr lang="en-AU" sz="550" dirty="0" err="1">
                <a:latin typeface="Arial Narrow" panose="020B0606020202030204" pitchFamily="34" charset="0"/>
              </a:rPr>
              <a:t>Mackelworth</a:t>
            </a:r>
            <a:r>
              <a:rPr lang="en-AU" sz="550" dirty="0">
                <a:latin typeface="Arial Narrow" panose="020B0606020202030204" pitchFamily="34" charset="0"/>
              </a:rPr>
              <a:t>, </a:t>
            </a:r>
            <a:r>
              <a:rPr lang="en-AU" sz="550" dirty="0" err="1">
                <a:latin typeface="Arial Narrow" panose="020B0606020202030204" pitchFamily="34" charset="0"/>
              </a:rPr>
              <a:t>Maina</a:t>
            </a:r>
            <a:r>
              <a:rPr lang="en-AU" sz="550" dirty="0">
                <a:latin typeface="Arial Narrow" panose="020B0606020202030204" pitchFamily="34" charset="0"/>
              </a:rPr>
              <a:t>, McCook, </a:t>
            </a:r>
            <a:r>
              <a:rPr lang="en-AU" sz="550" dirty="0" err="1">
                <a:latin typeface="Arial Narrow" panose="020B0606020202030204" pitchFamily="34" charset="0"/>
              </a:rPr>
              <a:t>Micheli</a:t>
            </a:r>
            <a:r>
              <a:rPr lang="en-AU" sz="550" dirty="0">
                <a:latin typeface="Arial Narrow" panose="020B0606020202030204" pitchFamily="34" charset="0"/>
              </a:rPr>
              <a:t>, Morgan, </a:t>
            </a:r>
            <a:r>
              <a:rPr lang="en-AU" sz="550" dirty="0" err="1">
                <a:latin typeface="Arial Narrow" panose="020B0606020202030204" pitchFamily="34" charset="0"/>
              </a:rPr>
              <a:t>Mumby</a:t>
            </a:r>
            <a:r>
              <a:rPr lang="en-AU" sz="550" dirty="0">
                <a:latin typeface="Arial Narrow" panose="020B0606020202030204" pitchFamily="34" charset="0"/>
              </a:rPr>
              <a:t>, Reyes, White, </a:t>
            </a:r>
            <a:r>
              <a:rPr lang="en-AU" sz="550" dirty="0" err="1">
                <a:latin typeface="Arial Narrow" panose="020B0606020202030204" pitchFamily="34" charset="0"/>
              </a:rPr>
              <a:t>Grorud-Colvert</a:t>
            </a:r>
            <a:r>
              <a:rPr lang="en-AU" sz="550" dirty="0">
                <a:latin typeface="Arial Narrow" panose="020B0606020202030204" pitchFamily="34" charset="0"/>
              </a:rPr>
              <a:t> and </a:t>
            </a:r>
            <a:r>
              <a:rPr lang="en-AU" sz="550" dirty="0" err="1">
                <a:latin typeface="Arial Narrow" panose="020B0606020202030204" pitchFamily="34" charset="0"/>
              </a:rPr>
              <a:t>Possingham</a:t>
            </a:r>
            <a:r>
              <a:rPr lang="en-AU" sz="550" dirty="0">
                <a:latin typeface="Arial Narrow" panose="020B0606020202030204" pitchFamily="34" charset="0"/>
              </a:rPr>
              <a:t>. </a:t>
            </a:r>
          </a:p>
        </p:txBody>
      </p:sp>
      <p:graphicFrame>
        <p:nvGraphicFramePr>
          <p:cNvPr id="2" name="Diagram 1">
            <a:extLst>
              <a:ext uri="{FF2B5EF4-FFF2-40B4-BE49-F238E27FC236}">
                <a16:creationId xmlns:a16="http://schemas.microsoft.com/office/drawing/2014/main" id="{E1EAAFBE-1B17-483C-8352-0E341E1AB362}"/>
              </a:ext>
            </a:extLst>
          </p:cNvPr>
          <p:cNvGraphicFramePr/>
          <p:nvPr>
            <p:extLst>
              <p:ext uri="{D42A27DB-BD31-4B8C-83A1-F6EECF244321}">
                <p14:modId xmlns:p14="http://schemas.microsoft.com/office/powerpoint/2010/main" val="2468702299"/>
              </p:ext>
            </p:extLst>
          </p:nvPr>
        </p:nvGraphicFramePr>
        <p:xfrm>
          <a:off x="68244" y="1354633"/>
          <a:ext cx="3699496" cy="241024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a:extLst>
              <a:ext uri="{FF2B5EF4-FFF2-40B4-BE49-F238E27FC236}">
                <a16:creationId xmlns:a16="http://schemas.microsoft.com/office/drawing/2014/main" id="{F6157A5B-F516-472D-AB4F-53EA7DEF9AC7}"/>
              </a:ext>
            </a:extLst>
          </p:cNvPr>
          <p:cNvSpPr txBox="1"/>
          <p:nvPr/>
        </p:nvSpPr>
        <p:spPr>
          <a:xfrm>
            <a:off x="1449940" y="1471064"/>
            <a:ext cx="936104" cy="461665"/>
          </a:xfrm>
          <a:prstGeom prst="rect">
            <a:avLst/>
          </a:prstGeom>
          <a:noFill/>
        </p:spPr>
        <p:txBody>
          <a:bodyPr wrap="square" rtlCol="0">
            <a:spAutoFit/>
          </a:bodyPr>
          <a:lstStyle/>
          <a:p>
            <a:pPr algn="ctr"/>
            <a:r>
              <a:rPr lang="en-AU" sz="800" b="1" dirty="0">
                <a:latin typeface="Arial Narrow" panose="020B0606020202030204" pitchFamily="34" charset="0"/>
              </a:rPr>
              <a:t>High level of stakeholder participation</a:t>
            </a:r>
          </a:p>
        </p:txBody>
      </p:sp>
      <p:sp>
        <p:nvSpPr>
          <p:cNvPr id="20" name="TextBox 19">
            <a:extLst>
              <a:ext uri="{FF2B5EF4-FFF2-40B4-BE49-F238E27FC236}">
                <a16:creationId xmlns:a16="http://schemas.microsoft.com/office/drawing/2014/main" id="{4E592A56-7719-48CA-98C0-41555567E6F8}"/>
              </a:ext>
            </a:extLst>
          </p:cNvPr>
          <p:cNvSpPr txBox="1"/>
          <p:nvPr/>
        </p:nvSpPr>
        <p:spPr>
          <a:xfrm>
            <a:off x="2360520" y="2182776"/>
            <a:ext cx="936104" cy="338554"/>
          </a:xfrm>
          <a:prstGeom prst="rect">
            <a:avLst/>
          </a:prstGeom>
          <a:noFill/>
        </p:spPr>
        <p:txBody>
          <a:bodyPr wrap="square" rtlCol="0">
            <a:spAutoFit/>
          </a:bodyPr>
          <a:lstStyle/>
          <a:p>
            <a:pPr algn="ctr"/>
            <a:r>
              <a:rPr lang="en-AU" sz="800" b="1" dirty="0">
                <a:latin typeface="Arial Narrow" panose="020B0606020202030204" pitchFamily="34" charset="0"/>
              </a:rPr>
              <a:t>Supporting legislation</a:t>
            </a:r>
          </a:p>
        </p:txBody>
      </p:sp>
      <p:sp>
        <p:nvSpPr>
          <p:cNvPr id="21" name="TextBox 20">
            <a:extLst>
              <a:ext uri="{FF2B5EF4-FFF2-40B4-BE49-F238E27FC236}">
                <a16:creationId xmlns:a16="http://schemas.microsoft.com/office/drawing/2014/main" id="{8C09352D-4EC2-4867-B16D-04D56810342B}"/>
              </a:ext>
            </a:extLst>
          </p:cNvPr>
          <p:cNvSpPr txBox="1"/>
          <p:nvPr/>
        </p:nvSpPr>
        <p:spPr>
          <a:xfrm>
            <a:off x="951988" y="3225380"/>
            <a:ext cx="825290" cy="338554"/>
          </a:xfrm>
          <a:prstGeom prst="rect">
            <a:avLst/>
          </a:prstGeom>
          <a:noFill/>
        </p:spPr>
        <p:txBody>
          <a:bodyPr wrap="square" rtlCol="0">
            <a:spAutoFit/>
          </a:bodyPr>
          <a:lstStyle/>
          <a:p>
            <a:pPr algn="ctr"/>
            <a:r>
              <a:rPr lang="en-AU" sz="800" b="1" dirty="0">
                <a:latin typeface="Arial Narrow" panose="020B0606020202030204" pitchFamily="34" charset="0"/>
              </a:rPr>
              <a:t>Explicit Objectives</a:t>
            </a:r>
          </a:p>
        </p:txBody>
      </p:sp>
      <p:sp>
        <p:nvSpPr>
          <p:cNvPr id="22" name="TextBox 21">
            <a:extLst>
              <a:ext uri="{FF2B5EF4-FFF2-40B4-BE49-F238E27FC236}">
                <a16:creationId xmlns:a16="http://schemas.microsoft.com/office/drawing/2014/main" id="{CE79D15B-91F4-4C5E-B93E-DFCF645AFDDA}"/>
              </a:ext>
            </a:extLst>
          </p:cNvPr>
          <p:cNvSpPr txBox="1"/>
          <p:nvPr/>
        </p:nvSpPr>
        <p:spPr>
          <a:xfrm>
            <a:off x="2128831" y="3288314"/>
            <a:ext cx="668498" cy="215444"/>
          </a:xfrm>
          <a:prstGeom prst="rect">
            <a:avLst/>
          </a:prstGeom>
          <a:noFill/>
        </p:spPr>
        <p:txBody>
          <a:bodyPr wrap="square" rtlCol="0">
            <a:spAutoFit/>
          </a:bodyPr>
          <a:lstStyle/>
          <a:p>
            <a:pPr algn="ctr"/>
            <a:r>
              <a:rPr lang="en-AU" sz="800" b="1" dirty="0">
                <a:latin typeface="Arial Narrow" panose="020B0606020202030204" pitchFamily="34" charset="0"/>
              </a:rPr>
              <a:t>Leadership</a:t>
            </a:r>
          </a:p>
        </p:txBody>
      </p:sp>
      <p:sp>
        <p:nvSpPr>
          <p:cNvPr id="23" name="TextBox 22">
            <a:extLst>
              <a:ext uri="{FF2B5EF4-FFF2-40B4-BE49-F238E27FC236}">
                <a16:creationId xmlns:a16="http://schemas.microsoft.com/office/drawing/2014/main" id="{12B642F8-492F-4E03-8F2A-345E275F656E}"/>
              </a:ext>
            </a:extLst>
          </p:cNvPr>
          <p:cNvSpPr txBox="1"/>
          <p:nvPr/>
        </p:nvSpPr>
        <p:spPr>
          <a:xfrm>
            <a:off x="547891" y="2100642"/>
            <a:ext cx="965126" cy="461665"/>
          </a:xfrm>
          <a:prstGeom prst="rect">
            <a:avLst/>
          </a:prstGeom>
          <a:noFill/>
        </p:spPr>
        <p:txBody>
          <a:bodyPr wrap="square" rtlCol="0">
            <a:spAutoFit/>
          </a:bodyPr>
          <a:lstStyle/>
          <a:p>
            <a:pPr algn="ctr"/>
            <a:r>
              <a:rPr lang="en-AU" sz="800" b="1" dirty="0">
                <a:latin typeface="Arial Narrow" panose="020B0606020202030204" pitchFamily="34" charset="0"/>
              </a:rPr>
              <a:t>Strong social networks / communication</a:t>
            </a:r>
          </a:p>
        </p:txBody>
      </p:sp>
      <p:sp>
        <p:nvSpPr>
          <p:cNvPr id="24" name="TextBox 23">
            <a:extLst>
              <a:ext uri="{FF2B5EF4-FFF2-40B4-BE49-F238E27FC236}">
                <a16:creationId xmlns:a16="http://schemas.microsoft.com/office/drawing/2014/main" id="{210D476D-64E7-4ADC-8391-76BF9DEE40F6}"/>
              </a:ext>
            </a:extLst>
          </p:cNvPr>
          <p:cNvSpPr txBox="1"/>
          <p:nvPr/>
        </p:nvSpPr>
        <p:spPr>
          <a:xfrm>
            <a:off x="1449940" y="2480399"/>
            <a:ext cx="965126" cy="307777"/>
          </a:xfrm>
          <a:prstGeom prst="rect">
            <a:avLst/>
          </a:prstGeom>
          <a:noFill/>
        </p:spPr>
        <p:txBody>
          <a:bodyPr wrap="square" rtlCol="0">
            <a:spAutoFit/>
          </a:bodyPr>
          <a:lstStyle/>
          <a:p>
            <a:pPr algn="ctr"/>
            <a:r>
              <a:rPr lang="en-AU" sz="1400" b="1" dirty="0">
                <a:latin typeface="Arial Narrow" panose="020B0606020202030204" pitchFamily="34" charset="0"/>
              </a:rPr>
              <a:t>Success</a:t>
            </a:r>
          </a:p>
        </p:txBody>
      </p:sp>
      <p:graphicFrame>
        <p:nvGraphicFramePr>
          <p:cNvPr id="25" name="Diagram 24">
            <a:extLst>
              <a:ext uri="{FF2B5EF4-FFF2-40B4-BE49-F238E27FC236}">
                <a16:creationId xmlns:a16="http://schemas.microsoft.com/office/drawing/2014/main" id="{A1350CE8-7AD3-4EBB-88E5-37071620027C}"/>
              </a:ext>
            </a:extLst>
          </p:cNvPr>
          <p:cNvGraphicFramePr/>
          <p:nvPr>
            <p:extLst>
              <p:ext uri="{D42A27DB-BD31-4B8C-83A1-F6EECF244321}">
                <p14:modId xmlns:p14="http://schemas.microsoft.com/office/powerpoint/2010/main" val="944192841"/>
              </p:ext>
            </p:extLst>
          </p:nvPr>
        </p:nvGraphicFramePr>
        <p:xfrm>
          <a:off x="2957790" y="1354633"/>
          <a:ext cx="3699496" cy="2410249"/>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26" name="TextBox 25">
            <a:extLst>
              <a:ext uri="{FF2B5EF4-FFF2-40B4-BE49-F238E27FC236}">
                <a16:creationId xmlns:a16="http://schemas.microsoft.com/office/drawing/2014/main" id="{DA89479B-4E73-4A15-BEA1-CB74CC84F08F}"/>
              </a:ext>
            </a:extLst>
          </p:cNvPr>
          <p:cNvSpPr txBox="1"/>
          <p:nvPr/>
        </p:nvSpPr>
        <p:spPr>
          <a:xfrm>
            <a:off x="4339486" y="1520108"/>
            <a:ext cx="936104" cy="338554"/>
          </a:xfrm>
          <a:prstGeom prst="rect">
            <a:avLst/>
          </a:prstGeom>
          <a:noFill/>
        </p:spPr>
        <p:txBody>
          <a:bodyPr wrap="square" rtlCol="0">
            <a:spAutoFit/>
          </a:bodyPr>
          <a:lstStyle/>
          <a:p>
            <a:pPr algn="ctr"/>
            <a:r>
              <a:rPr lang="en-AU" sz="800" b="1" dirty="0">
                <a:latin typeface="Arial Narrow" panose="020B0606020202030204" pitchFamily="34" charset="0"/>
              </a:rPr>
              <a:t>Lack of surveillance </a:t>
            </a:r>
          </a:p>
        </p:txBody>
      </p:sp>
      <p:sp>
        <p:nvSpPr>
          <p:cNvPr id="27" name="TextBox 26">
            <a:extLst>
              <a:ext uri="{FF2B5EF4-FFF2-40B4-BE49-F238E27FC236}">
                <a16:creationId xmlns:a16="http://schemas.microsoft.com/office/drawing/2014/main" id="{ABD664FC-6D5C-4920-9576-769278AF7C40}"/>
              </a:ext>
            </a:extLst>
          </p:cNvPr>
          <p:cNvSpPr txBox="1"/>
          <p:nvPr/>
        </p:nvSpPr>
        <p:spPr>
          <a:xfrm>
            <a:off x="5231245" y="2027140"/>
            <a:ext cx="936104" cy="584775"/>
          </a:xfrm>
          <a:prstGeom prst="rect">
            <a:avLst/>
          </a:prstGeom>
          <a:noFill/>
        </p:spPr>
        <p:txBody>
          <a:bodyPr wrap="square" rtlCol="0">
            <a:spAutoFit/>
          </a:bodyPr>
          <a:lstStyle/>
          <a:p>
            <a:pPr algn="ctr"/>
            <a:r>
              <a:rPr lang="en-AU" sz="800" b="1" dirty="0">
                <a:latin typeface="Arial Narrow" panose="020B0606020202030204" pitchFamily="34" charset="0"/>
              </a:rPr>
              <a:t>Lack of </a:t>
            </a:r>
            <a:br>
              <a:rPr lang="en-AU" sz="800" b="1" dirty="0">
                <a:latin typeface="Arial Narrow" panose="020B0606020202030204" pitchFamily="34" charset="0"/>
              </a:rPr>
            </a:br>
            <a:r>
              <a:rPr lang="en-AU" sz="800" b="1" dirty="0">
                <a:latin typeface="Arial Narrow" panose="020B0606020202030204" pitchFamily="34" charset="0"/>
              </a:rPr>
              <a:t>(or delayed) stakeholder engagement</a:t>
            </a:r>
          </a:p>
        </p:txBody>
      </p:sp>
      <p:sp>
        <p:nvSpPr>
          <p:cNvPr id="28" name="TextBox 27">
            <a:extLst>
              <a:ext uri="{FF2B5EF4-FFF2-40B4-BE49-F238E27FC236}">
                <a16:creationId xmlns:a16="http://schemas.microsoft.com/office/drawing/2014/main" id="{C5B324AC-4F6F-436C-8519-B7EC29459E86}"/>
              </a:ext>
            </a:extLst>
          </p:cNvPr>
          <p:cNvSpPr txBox="1"/>
          <p:nvPr/>
        </p:nvSpPr>
        <p:spPr>
          <a:xfrm>
            <a:off x="3897787" y="3222919"/>
            <a:ext cx="759396" cy="338554"/>
          </a:xfrm>
          <a:prstGeom prst="rect">
            <a:avLst/>
          </a:prstGeom>
          <a:noFill/>
        </p:spPr>
        <p:txBody>
          <a:bodyPr wrap="square" rtlCol="0">
            <a:spAutoFit/>
          </a:bodyPr>
          <a:lstStyle/>
          <a:p>
            <a:pPr algn="ctr"/>
            <a:r>
              <a:rPr lang="en-AU" sz="800" b="1" dirty="0">
                <a:latin typeface="Arial Narrow" panose="020B0606020202030204" pitchFamily="34" charset="0"/>
              </a:rPr>
              <a:t>Low legal compliance</a:t>
            </a:r>
          </a:p>
        </p:txBody>
      </p:sp>
      <p:sp>
        <p:nvSpPr>
          <p:cNvPr id="29" name="TextBox 28">
            <a:extLst>
              <a:ext uri="{FF2B5EF4-FFF2-40B4-BE49-F238E27FC236}">
                <a16:creationId xmlns:a16="http://schemas.microsoft.com/office/drawing/2014/main" id="{BB23F345-CF6D-42D6-8F39-507F8CDF7ED9}"/>
              </a:ext>
            </a:extLst>
          </p:cNvPr>
          <p:cNvSpPr txBox="1"/>
          <p:nvPr/>
        </p:nvSpPr>
        <p:spPr>
          <a:xfrm>
            <a:off x="5023960" y="3267495"/>
            <a:ext cx="668498" cy="338554"/>
          </a:xfrm>
          <a:prstGeom prst="rect">
            <a:avLst/>
          </a:prstGeom>
          <a:noFill/>
        </p:spPr>
        <p:txBody>
          <a:bodyPr wrap="square" rtlCol="0">
            <a:spAutoFit/>
          </a:bodyPr>
          <a:lstStyle/>
          <a:p>
            <a:pPr algn="ctr"/>
            <a:r>
              <a:rPr lang="en-AU" sz="800" b="1" dirty="0">
                <a:latin typeface="Arial Narrow" panose="020B0606020202030204" pitchFamily="34" charset="0"/>
              </a:rPr>
              <a:t>Institutional rivalry</a:t>
            </a:r>
          </a:p>
        </p:txBody>
      </p:sp>
      <p:sp>
        <p:nvSpPr>
          <p:cNvPr id="30" name="TextBox 29">
            <a:extLst>
              <a:ext uri="{FF2B5EF4-FFF2-40B4-BE49-F238E27FC236}">
                <a16:creationId xmlns:a16="http://schemas.microsoft.com/office/drawing/2014/main" id="{A1870148-5B3D-4BEA-90DE-6CB76A7D541C}"/>
              </a:ext>
            </a:extLst>
          </p:cNvPr>
          <p:cNvSpPr txBox="1"/>
          <p:nvPr/>
        </p:nvSpPr>
        <p:spPr>
          <a:xfrm>
            <a:off x="3527127" y="2041175"/>
            <a:ext cx="791029" cy="584775"/>
          </a:xfrm>
          <a:prstGeom prst="rect">
            <a:avLst/>
          </a:prstGeom>
          <a:noFill/>
        </p:spPr>
        <p:txBody>
          <a:bodyPr wrap="square" rtlCol="0">
            <a:spAutoFit/>
          </a:bodyPr>
          <a:lstStyle/>
          <a:p>
            <a:pPr algn="ctr"/>
            <a:r>
              <a:rPr lang="en-AU" sz="800" b="1" dirty="0">
                <a:latin typeface="Arial Narrow" panose="020B0606020202030204" pitchFamily="34" charset="0"/>
              </a:rPr>
              <a:t>Political interests over ecological needs</a:t>
            </a:r>
          </a:p>
        </p:txBody>
      </p:sp>
      <p:sp>
        <p:nvSpPr>
          <p:cNvPr id="31" name="TextBox 30">
            <a:extLst>
              <a:ext uri="{FF2B5EF4-FFF2-40B4-BE49-F238E27FC236}">
                <a16:creationId xmlns:a16="http://schemas.microsoft.com/office/drawing/2014/main" id="{766555B1-34C3-4FC1-B26E-2426A24F4D62}"/>
              </a:ext>
            </a:extLst>
          </p:cNvPr>
          <p:cNvSpPr txBox="1"/>
          <p:nvPr/>
        </p:nvSpPr>
        <p:spPr>
          <a:xfrm>
            <a:off x="4339486" y="2480399"/>
            <a:ext cx="965126" cy="307777"/>
          </a:xfrm>
          <a:prstGeom prst="rect">
            <a:avLst/>
          </a:prstGeom>
          <a:noFill/>
        </p:spPr>
        <p:txBody>
          <a:bodyPr wrap="square" rtlCol="0">
            <a:spAutoFit/>
          </a:bodyPr>
          <a:lstStyle/>
          <a:p>
            <a:pPr algn="ctr"/>
            <a:r>
              <a:rPr lang="en-AU" sz="1400" b="1" dirty="0">
                <a:latin typeface="Arial Narrow" panose="020B0606020202030204" pitchFamily="34" charset="0"/>
              </a:rPr>
              <a:t>Failure</a:t>
            </a:r>
          </a:p>
        </p:txBody>
      </p:sp>
      <p:sp>
        <p:nvSpPr>
          <p:cNvPr id="6" name="TextBox 5">
            <a:extLst>
              <a:ext uri="{FF2B5EF4-FFF2-40B4-BE49-F238E27FC236}">
                <a16:creationId xmlns:a16="http://schemas.microsoft.com/office/drawing/2014/main" id="{DD71C839-CFA0-4B30-95DA-027E9BF6DC51}"/>
              </a:ext>
            </a:extLst>
          </p:cNvPr>
          <p:cNvSpPr txBox="1"/>
          <p:nvPr/>
        </p:nvSpPr>
        <p:spPr>
          <a:xfrm>
            <a:off x="400602" y="960118"/>
            <a:ext cx="1172600" cy="830997"/>
          </a:xfrm>
          <a:prstGeom prst="rect">
            <a:avLst/>
          </a:prstGeom>
          <a:noFill/>
        </p:spPr>
        <p:txBody>
          <a:bodyPr wrap="square" rtlCol="0">
            <a:spAutoFit/>
          </a:bodyPr>
          <a:lstStyle/>
          <a:p>
            <a:pPr algn="ctr"/>
            <a:r>
              <a:rPr lang="en-AU" sz="1200" b="1" dirty="0">
                <a:latin typeface="Arial Narrow" panose="020B0606020202030204" pitchFamily="34" charset="0"/>
              </a:rPr>
              <a:t>Marine Protected Areas were successful because of…</a:t>
            </a:r>
          </a:p>
        </p:txBody>
      </p:sp>
      <p:sp>
        <p:nvSpPr>
          <p:cNvPr id="51" name="Rectangle 50">
            <a:extLst>
              <a:ext uri="{FF2B5EF4-FFF2-40B4-BE49-F238E27FC236}">
                <a16:creationId xmlns:a16="http://schemas.microsoft.com/office/drawing/2014/main" id="{170DC78A-6DA7-4282-8100-D1563F4B3EE1}"/>
              </a:ext>
            </a:extLst>
          </p:cNvPr>
          <p:cNvSpPr/>
          <p:nvPr/>
        </p:nvSpPr>
        <p:spPr>
          <a:xfrm>
            <a:off x="508863" y="4180048"/>
            <a:ext cx="5884357" cy="1854044"/>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200" b="1" dirty="0">
                <a:solidFill>
                  <a:schemeClr val="tx1"/>
                </a:solidFill>
                <a:latin typeface="Arial Narrow" panose="020B0606020202030204" pitchFamily="34" charset="0"/>
              </a:rPr>
              <a:t>Q. How can a government organisation help turn a failed MPA into a successful one? Ans. </a:t>
            </a:r>
          </a:p>
        </p:txBody>
      </p:sp>
      <p:sp>
        <p:nvSpPr>
          <p:cNvPr id="52" name="Rectangle 51">
            <a:extLst>
              <a:ext uri="{FF2B5EF4-FFF2-40B4-BE49-F238E27FC236}">
                <a16:creationId xmlns:a16="http://schemas.microsoft.com/office/drawing/2014/main" id="{BAB4B35D-430A-4353-A138-A401E8E8B2EF}"/>
              </a:ext>
            </a:extLst>
          </p:cNvPr>
          <p:cNvSpPr/>
          <p:nvPr/>
        </p:nvSpPr>
        <p:spPr>
          <a:xfrm>
            <a:off x="594273" y="4582899"/>
            <a:ext cx="5715046" cy="1363683"/>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100" dirty="0">
                <a:solidFill>
                  <a:schemeClr val="tx1">
                    <a:lumMod val="65000"/>
                    <a:lumOff val="35000"/>
                  </a:schemeClr>
                </a:solidFill>
                <a:latin typeface="Comic Sans MS" panose="030F0702030302020204" pitchFamily="66" charset="0"/>
              </a:rPr>
              <a:t>Increase stakeholder engagement and participation (e.g. outreach to forge relationships with key individuals), demonstrate leadership, provide supporting legislation with explicit objectives, put ecological needs before political interests, actively work towards eliminating any institutional rivalry, and increase funding for surveillance. </a:t>
            </a:r>
          </a:p>
          <a:p>
            <a:pPr marL="171450" indent="-171450">
              <a:buFont typeface="Arial" panose="020B0604020202020204" pitchFamily="34" charset="0"/>
              <a:buChar char="•"/>
            </a:pPr>
            <a:r>
              <a:rPr lang="en-AU" sz="1100" dirty="0">
                <a:solidFill>
                  <a:schemeClr val="tx1">
                    <a:lumMod val="65000"/>
                    <a:lumOff val="35000"/>
                  </a:schemeClr>
                </a:solidFill>
                <a:latin typeface="Comic Sans MS" panose="030F0702030302020204" pitchFamily="66" charset="0"/>
              </a:rPr>
              <a:t>Speed can be slow (must follow a process) with diplomatic constraints. </a:t>
            </a:r>
          </a:p>
          <a:p>
            <a:pPr marL="171450" indent="-171450">
              <a:buFont typeface="Arial" panose="020B0604020202020204" pitchFamily="34" charset="0"/>
              <a:buChar char="•"/>
            </a:pPr>
            <a:r>
              <a:rPr lang="en-AU" sz="1100" dirty="0">
                <a:solidFill>
                  <a:schemeClr val="tx1">
                    <a:lumMod val="65000"/>
                    <a:lumOff val="35000"/>
                  </a:schemeClr>
                </a:solidFill>
                <a:latin typeface="Comic Sans MS" panose="030F0702030302020204" pitchFamily="66" charset="0"/>
              </a:rPr>
              <a:t>Governments generally have lots of political influence and enforceability. </a:t>
            </a:r>
          </a:p>
          <a:p>
            <a:endParaRPr lang="en-AU" sz="1200" dirty="0">
              <a:solidFill>
                <a:schemeClr val="tx1">
                  <a:lumMod val="65000"/>
                  <a:lumOff val="35000"/>
                </a:schemeClr>
              </a:solidFill>
              <a:latin typeface="Comic Sans MS" panose="030F0702030302020204" pitchFamily="66" charset="0"/>
            </a:endParaRPr>
          </a:p>
        </p:txBody>
      </p:sp>
      <p:sp>
        <p:nvSpPr>
          <p:cNvPr id="53" name="Rectangle 52">
            <a:extLst>
              <a:ext uri="{FF2B5EF4-FFF2-40B4-BE49-F238E27FC236}">
                <a16:creationId xmlns:a16="http://schemas.microsoft.com/office/drawing/2014/main" id="{E3E6B872-D6B8-48A3-9625-9C8C036BDBFE}"/>
              </a:ext>
            </a:extLst>
          </p:cNvPr>
          <p:cNvSpPr/>
          <p:nvPr/>
        </p:nvSpPr>
        <p:spPr>
          <a:xfrm>
            <a:off x="508863" y="6095067"/>
            <a:ext cx="5884357" cy="1970112"/>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200" b="1" dirty="0">
              <a:solidFill>
                <a:schemeClr val="tx1"/>
              </a:solidFill>
              <a:latin typeface="Arial Narrow" panose="020B0606020202030204" pitchFamily="34" charset="0"/>
            </a:endParaRPr>
          </a:p>
        </p:txBody>
      </p:sp>
      <p:sp>
        <p:nvSpPr>
          <p:cNvPr id="54" name="Rectangle 53">
            <a:extLst>
              <a:ext uri="{FF2B5EF4-FFF2-40B4-BE49-F238E27FC236}">
                <a16:creationId xmlns:a16="http://schemas.microsoft.com/office/drawing/2014/main" id="{3FCDBDEA-A935-4D2C-AB54-2BF47CD01081}"/>
              </a:ext>
            </a:extLst>
          </p:cNvPr>
          <p:cNvSpPr/>
          <p:nvPr/>
        </p:nvSpPr>
        <p:spPr>
          <a:xfrm>
            <a:off x="588451" y="6557448"/>
            <a:ext cx="5715048" cy="1405686"/>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100" dirty="0">
                <a:solidFill>
                  <a:schemeClr val="tx1">
                    <a:lumMod val="65000"/>
                    <a:lumOff val="35000"/>
                  </a:schemeClr>
                </a:solidFill>
                <a:latin typeface="Comic Sans MS" panose="030F0702030302020204" pitchFamily="66" charset="0"/>
              </a:rPr>
              <a:t>Through advocacy (by drawing attention to it, lobbying, rallying support, etc.); </a:t>
            </a:r>
            <a:br>
              <a:rPr lang="en-AU" sz="1100" dirty="0">
                <a:solidFill>
                  <a:schemeClr val="tx1">
                    <a:lumMod val="65000"/>
                    <a:lumOff val="35000"/>
                  </a:schemeClr>
                </a:solidFill>
                <a:latin typeface="Comic Sans MS" panose="030F0702030302020204" pitchFamily="66" charset="0"/>
              </a:rPr>
            </a:br>
            <a:r>
              <a:rPr lang="en-AU" sz="1100" dirty="0">
                <a:solidFill>
                  <a:schemeClr val="tx1">
                    <a:lumMod val="65000"/>
                    <a:lumOff val="35000"/>
                  </a:schemeClr>
                </a:solidFill>
                <a:latin typeface="Comic Sans MS" panose="030F0702030302020204" pitchFamily="66" charset="0"/>
              </a:rPr>
              <a:t>By providing scientific data and expertise (e.g. citizen science initiatives increasing stakeholder engagement and participation); By taking on a management role (habitat restoration, co-management</a:t>
            </a:r>
            <a:r>
              <a:rPr lang="en-AU" sz="1100" baseline="30000" dirty="0">
                <a:solidFill>
                  <a:schemeClr val="tx1">
                    <a:lumMod val="65000"/>
                    <a:lumOff val="35000"/>
                  </a:schemeClr>
                </a:solidFill>
                <a:latin typeface="Comic Sans MS" panose="030F0702030302020204" pitchFamily="66" charset="0"/>
              </a:rPr>
              <a:t> </a:t>
            </a:r>
            <a:r>
              <a:rPr lang="en-AU" sz="1100" dirty="0">
                <a:solidFill>
                  <a:schemeClr val="tx1">
                    <a:lumMod val="65000"/>
                    <a:lumOff val="35000"/>
                  </a:schemeClr>
                </a:solidFill>
                <a:latin typeface="Comic Sans MS" panose="030F0702030302020204" pitchFamily="66" charset="0"/>
              </a:rPr>
              <a:t>with government); By being a watchdog (monitoring for compliance and publicizing infractions), and; By being an enabler (fundraising, networking, stakeholder engagement)</a:t>
            </a:r>
            <a:r>
              <a:rPr lang="en-AU" sz="1100" baseline="30000" dirty="0">
                <a:solidFill>
                  <a:schemeClr val="tx1">
                    <a:lumMod val="65000"/>
                    <a:lumOff val="35000"/>
                  </a:schemeClr>
                </a:solidFill>
                <a:latin typeface="Comic Sans MS" panose="030F0702030302020204" pitchFamily="66" charset="0"/>
              </a:rPr>
              <a:t>[2][3]</a:t>
            </a:r>
            <a:r>
              <a:rPr lang="en-AU" sz="1100" dirty="0">
                <a:solidFill>
                  <a:schemeClr val="tx1">
                    <a:lumMod val="65000"/>
                    <a:lumOff val="35000"/>
                  </a:schemeClr>
                </a:solidFill>
                <a:latin typeface="Comic Sans MS" panose="030F0702030302020204" pitchFamily="66" charset="0"/>
              </a:rPr>
              <a:t>. </a:t>
            </a:r>
          </a:p>
          <a:p>
            <a:pPr marL="171450" indent="-171450">
              <a:buFont typeface="Arial" panose="020B0604020202020204" pitchFamily="34" charset="0"/>
              <a:buChar char="•"/>
            </a:pPr>
            <a:r>
              <a:rPr lang="en-AU" sz="1100" dirty="0">
                <a:solidFill>
                  <a:schemeClr val="tx1">
                    <a:lumMod val="65000"/>
                    <a:lumOff val="35000"/>
                  </a:schemeClr>
                </a:solidFill>
                <a:latin typeface="Comic Sans MS" panose="030F0702030302020204" pitchFamily="66" charset="0"/>
              </a:rPr>
              <a:t>Speed, diplomatic constraints and political influence largely depend on existing community beliefs and values. Enforceability can be limited to shaming.</a:t>
            </a:r>
          </a:p>
          <a:p>
            <a:endParaRPr lang="en-AU" sz="1200" dirty="0">
              <a:solidFill>
                <a:schemeClr val="tx1">
                  <a:lumMod val="65000"/>
                  <a:lumOff val="35000"/>
                </a:schemeClr>
              </a:solidFill>
              <a:latin typeface="Comic Sans MS" panose="030F0702030302020204" pitchFamily="66" charset="0"/>
            </a:endParaRPr>
          </a:p>
        </p:txBody>
      </p:sp>
      <p:sp>
        <p:nvSpPr>
          <p:cNvPr id="33" name="TextBox 32">
            <a:extLst>
              <a:ext uri="{FF2B5EF4-FFF2-40B4-BE49-F238E27FC236}">
                <a16:creationId xmlns:a16="http://schemas.microsoft.com/office/drawing/2014/main" id="{0500E16B-4F9E-461E-BCEA-983AB5B334E4}"/>
              </a:ext>
            </a:extLst>
          </p:cNvPr>
          <p:cNvSpPr txBox="1"/>
          <p:nvPr/>
        </p:nvSpPr>
        <p:spPr>
          <a:xfrm>
            <a:off x="3336520" y="944281"/>
            <a:ext cx="1172600" cy="830997"/>
          </a:xfrm>
          <a:prstGeom prst="rect">
            <a:avLst/>
          </a:prstGeom>
          <a:noFill/>
        </p:spPr>
        <p:txBody>
          <a:bodyPr wrap="square" rtlCol="0">
            <a:spAutoFit/>
          </a:bodyPr>
          <a:lstStyle/>
          <a:p>
            <a:pPr algn="ctr"/>
            <a:r>
              <a:rPr lang="en-AU" sz="1200" b="1" dirty="0">
                <a:latin typeface="Arial Narrow" panose="020B0606020202030204" pitchFamily="34" charset="0"/>
              </a:rPr>
              <a:t>Marine Protected Areas failed </a:t>
            </a:r>
          </a:p>
          <a:p>
            <a:pPr algn="ctr"/>
            <a:r>
              <a:rPr lang="en-AU" sz="1200" b="1" dirty="0">
                <a:latin typeface="Arial Narrow" panose="020B0606020202030204" pitchFamily="34" charset="0"/>
              </a:rPr>
              <a:t>because of…</a:t>
            </a:r>
          </a:p>
        </p:txBody>
      </p:sp>
      <p:sp>
        <p:nvSpPr>
          <p:cNvPr id="35" name="TextBox 34">
            <a:extLst>
              <a:ext uri="{FF2B5EF4-FFF2-40B4-BE49-F238E27FC236}">
                <a16:creationId xmlns:a16="http://schemas.microsoft.com/office/drawing/2014/main" id="{3AA21AE1-8B78-46FA-BA1C-1BB3724976A0}"/>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7" name="Rectangle 6">
            <a:extLst>
              <a:ext uri="{FF2B5EF4-FFF2-40B4-BE49-F238E27FC236}">
                <a16:creationId xmlns:a16="http://schemas.microsoft.com/office/drawing/2014/main" id="{7C27986B-BDD5-4C5D-A4F7-8B425D9AEC5C}"/>
              </a:ext>
            </a:extLst>
          </p:cNvPr>
          <p:cNvSpPr/>
          <p:nvPr/>
        </p:nvSpPr>
        <p:spPr>
          <a:xfrm>
            <a:off x="496117" y="6108752"/>
            <a:ext cx="6076368" cy="276999"/>
          </a:xfrm>
          <a:prstGeom prst="rect">
            <a:avLst/>
          </a:prstGeom>
        </p:spPr>
        <p:txBody>
          <a:bodyPr wrap="square">
            <a:spAutoFit/>
          </a:bodyPr>
          <a:lstStyle/>
          <a:p>
            <a:r>
              <a:rPr lang="en-AU" sz="1200" b="1" dirty="0">
                <a:latin typeface="Arial Narrow" panose="020B0606020202030204" pitchFamily="34" charset="0"/>
              </a:rPr>
              <a:t>Q. How can a non-government organisation (NGO) help turn a failed MPA into a successful one? </a:t>
            </a:r>
          </a:p>
        </p:txBody>
      </p:sp>
      <p:sp>
        <p:nvSpPr>
          <p:cNvPr id="8" name="TextBox 7">
            <a:extLst>
              <a:ext uri="{FF2B5EF4-FFF2-40B4-BE49-F238E27FC236}">
                <a16:creationId xmlns:a16="http://schemas.microsoft.com/office/drawing/2014/main" id="{1E16B279-44B6-4E60-9361-42ABAF4FCC1B}"/>
              </a:ext>
            </a:extLst>
          </p:cNvPr>
          <p:cNvSpPr txBox="1"/>
          <p:nvPr/>
        </p:nvSpPr>
        <p:spPr>
          <a:xfrm>
            <a:off x="692696" y="4381304"/>
            <a:ext cx="5843952" cy="215444"/>
          </a:xfrm>
          <a:prstGeom prst="rect">
            <a:avLst/>
          </a:prstGeom>
          <a:noFill/>
        </p:spPr>
        <p:txBody>
          <a:bodyPr wrap="square" rtlCol="0">
            <a:spAutoFit/>
          </a:bodyPr>
          <a:lstStyle/>
          <a:p>
            <a:r>
              <a:rPr lang="en-AU" sz="800" dirty="0">
                <a:latin typeface="Arial Narrow" panose="020B0606020202030204" pitchFamily="34" charset="0"/>
              </a:rPr>
              <a:t>Include in your answer a comment on the </a:t>
            </a:r>
            <a:r>
              <a:rPr lang="en-AU" sz="800" b="1" dirty="0">
                <a:latin typeface="Arial Narrow" panose="020B0606020202030204" pitchFamily="34" charset="0"/>
              </a:rPr>
              <a:t>speed </a:t>
            </a:r>
            <a:r>
              <a:rPr lang="en-AU" sz="800" dirty="0">
                <a:latin typeface="Arial Narrow" panose="020B0606020202030204" pitchFamily="34" charset="0"/>
              </a:rPr>
              <a:t>of their ability to respond, </a:t>
            </a:r>
            <a:r>
              <a:rPr lang="en-AU" sz="800" b="1" dirty="0">
                <a:latin typeface="Arial Narrow" panose="020B0606020202030204" pitchFamily="34" charset="0"/>
              </a:rPr>
              <a:t>diplomatic constraints</a:t>
            </a:r>
            <a:r>
              <a:rPr lang="en-AU" sz="800" dirty="0">
                <a:latin typeface="Arial Narrow" panose="020B0606020202030204" pitchFamily="34" charset="0"/>
              </a:rPr>
              <a:t>, </a:t>
            </a:r>
            <a:r>
              <a:rPr lang="en-AU" sz="800" b="1" dirty="0">
                <a:latin typeface="Arial Narrow" panose="020B0606020202030204" pitchFamily="34" charset="0"/>
              </a:rPr>
              <a:t>political influence </a:t>
            </a:r>
            <a:r>
              <a:rPr lang="en-AU" sz="800" dirty="0">
                <a:latin typeface="Arial Narrow" panose="020B0606020202030204" pitchFamily="34" charset="0"/>
              </a:rPr>
              <a:t>and</a:t>
            </a:r>
            <a:r>
              <a:rPr lang="en-AU" sz="800" b="1" dirty="0">
                <a:latin typeface="Arial Narrow" panose="020B0606020202030204" pitchFamily="34" charset="0"/>
              </a:rPr>
              <a:t> enforceability</a:t>
            </a:r>
            <a:r>
              <a:rPr lang="en-AU" sz="800" dirty="0">
                <a:latin typeface="Arial Narrow" panose="020B0606020202030204" pitchFamily="34" charset="0"/>
              </a:rPr>
              <a:t>.</a:t>
            </a:r>
          </a:p>
        </p:txBody>
      </p:sp>
      <p:sp>
        <p:nvSpPr>
          <p:cNvPr id="37" name="TextBox 36">
            <a:extLst>
              <a:ext uri="{FF2B5EF4-FFF2-40B4-BE49-F238E27FC236}">
                <a16:creationId xmlns:a16="http://schemas.microsoft.com/office/drawing/2014/main" id="{2D4CFB28-60F4-4BFE-BCE5-D8CB1F04B329}"/>
              </a:ext>
            </a:extLst>
          </p:cNvPr>
          <p:cNvSpPr txBox="1"/>
          <p:nvPr/>
        </p:nvSpPr>
        <p:spPr>
          <a:xfrm>
            <a:off x="698517" y="6318558"/>
            <a:ext cx="6165305" cy="215444"/>
          </a:xfrm>
          <a:prstGeom prst="rect">
            <a:avLst/>
          </a:prstGeom>
          <a:noFill/>
        </p:spPr>
        <p:txBody>
          <a:bodyPr wrap="square" rtlCol="0">
            <a:spAutoFit/>
          </a:bodyPr>
          <a:lstStyle/>
          <a:p>
            <a:r>
              <a:rPr lang="en-AU" sz="800" dirty="0">
                <a:latin typeface="Arial Narrow" panose="020B0606020202030204" pitchFamily="34" charset="0"/>
              </a:rPr>
              <a:t>Include in your answer a comment on the </a:t>
            </a:r>
            <a:r>
              <a:rPr lang="en-AU" sz="800" b="1" dirty="0">
                <a:latin typeface="Arial Narrow" panose="020B0606020202030204" pitchFamily="34" charset="0"/>
              </a:rPr>
              <a:t>speed</a:t>
            </a:r>
            <a:r>
              <a:rPr lang="en-AU" sz="800" dirty="0">
                <a:latin typeface="Arial Narrow" panose="020B0606020202030204" pitchFamily="34" charset="0"/>
              </a:rPr>
              <a:t> of their ability to respond, </a:t>
            </a:r>
            <a:r>
              <a:rPr lang="en-AU" sz="800" b="1" dirty="0">
                <a:latin typeface="Arial Narrow" panose="020B0606020202030204" pitchFamily="34" charset="0"/>
              </a:rPr>
              <a:t>diplomatic constraints</a:t>
            </a:r>
            <a:r>
              <a:rPr lang="en-AU" sz="800" dirty="0">
                <a:latin typeface="Arial Narrow" panose="020B0606020202030204" pitchFamily="34" charset="0"/>
              </a:rPr>
              <a:t>, </a:t>
            </a:r>
            <a:r>
              <a:rPr lang="en-AU" sz="800" b="1" dirty="0">
                <a:latin typeface="Arial Narrow" panose="020B0606020202030204" pitchFamily="34" charset="0"/>
              </a:rPr>
              <a:t>political influence</a:t>
            </a:r>
            <a:r>
              <a:rPr lang="en-AU" sz="800" dirty="0">
                <a:latin typeface="Arial Narrow" panose="020B0606020202030204" pitchFamily="34" charset="0"/>
              </a:rPr>
              <a:t> and </a:t>
            </a:r>
            <a:r>
              <a:rPr lang="en-AU" sz="800" b="1" dirty="0">
                <a:latin typeface="Arial Narrow" panose="020B0606020202030204" pitchFamily="34" charset="0"/>
              </a:rPr>
              <a:t>enforceability</a:t>
            </a:r>
            <a:r>
              <a:rPr lang="en-AU" sz="800" dirty="0">
                <a:latin typeface="Arial Narrow" panose="020B0606020202030204" pitchFamily="34" charset="0"/>
              </a:rPr>
              <a:t>.</a:t>
            </a:r>
          </a:p>
        </p:txBody>
      </p:sp>
      <p:sp>
        <p:nvSpPr>
          <p:cNvPr id="38" name="Oval 37">
            <a:extLst>
              <a:ext uri="{FF2B5EF4-FFF2-40B4-BE49-F238E27FC236}">
                <a16:creationId xmlns:a16="http://schemas.microsoft.com/office/drawing/2014/main" id="{7C67F627-75CB-469B-9C1F-211977785EEF}"/>
              </a:ext>
            </a:extLst>
          </p:cNvPr>
          <p:cNvSpPr/>
          <p:nvPr/>
        </p:nvSpPr>
        <p:spPr>
          <a:xfrm>
            <a:off x="5243845" y="761813"/>
            <a:ext cx="176053" cy="15005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39" name="TextBox 38">
            <a:extLst>
              <a:ext uri="{FF2B5EF4-FFF2-40B4-BE49-F238E27FC236}">
                <a16:creationId xmlns:a16="http://schemas.microsoft.com/office/drawing/2014/main" id="{A0D4C3F3-8D6C-45FB-A716-916C4C65794C}"/>
              </a:ext>
            </a:extLst>
          </p:cNvPr>
          <p:cNvSpPr txBox="1"/>
          <p:nvPr/>
        </p:nvSpPr>
        <p:spPr>
          <a:xfrm>
            <a:off x="5160628" y="744008"/>
            <a:ext cx="388137" cy="184666"/>
          </a:xfrm>
          <a:prstGeom prst="rect">
            <a:avLst/>
          </a:prstGeom>
          <a:noFill/>
        </p:spPr>
        <p:txBody>
          <a:bodyPr wrap="square" rtlCol="0">
            <a:spAutoFit/>
          </a:bodyPr>
          <a:lstStyle/>
          <a:p>
            <a:r>
              <a:rPr lang="en-AU" sz="600" b="1" dirty="0">
                <a:solidFill>
                  <a:schemeClr val="bg1"/>
                </a:solidFill>
                <a:latin typeface="Arial Narrow" panose="020B0606020202030204" pitchFamily="34" charset="0"/>
              </a:rPr>
              <a:t>T126</a:t>
            </a:r>
          </a:p>
        </p:txBody>
      </p:sp>
      <p:sp>
        <p:nvSpPr>
          <p:cNvPr id="5" name="TextBox 4">
            <a:extLst>
              <a:ext uri="{FF2B5EF4-FFF2-40B4-BE49-F238E27FC236}">
                <a16:creationId xmlns:a16="http://schemas.microsoft.com/office/drawing/2014/main" id="{D71894C9-CADC-4858-9B53-84181F019386}"/>
              </a:ext>
            </a:extLst>
          </p:cNvPr>
          <p:cNvSpPr txBox="1"/>
          <p:nvPr/>
        </p:nvSpPr>
        <p:spPr>
          <a:xfrm>
            <a:off x="1725894" y="1832683"/>
            <a:ext cx="402938" cy="215444"/>
          </a:xfrm>
          <a:prstGeom prst="rect">
            <a:avLst/>
          </a:prstGeom>
          <a:noFill/>
        </p:spPr>
        <p:txBody>
          <a:bodyPr wrap="square" rtlCol="0">
            <a:spAutoFit/>
          </a:bodyPr>
          <a:lstStyle/>
          <a:p>
            <a:r>
              <a:rPr lang="en-AU" sz="800" dirty="0"/>
              <a:t>N=12</a:t>
            </a:r>
          </a:p>
        </p:txBody>
      </p:sp>
      <p:sp>
        <p:nvSpPr>
          <p:cNvPr id="40" name="TextBox 39">
            <a:extLst>
              <a:ext uri="{FF2B5EF4-FFF2-40B4-BE49-F238E27FC236}">
                <a16:creationId xmlns:a16="http://schemas.microsoft.com/office/drawing/2014/main" id="{206CFE60-63C5-4387-A778-E0C2A4D5A20D}"/>
              </a:ext>
            </a:extLst>
          </p:cNvPr>
          <p:cNvSpPr txBox="1"/>
          <p:nvPr/>
        </p:nvSpPr>
        <p:spPr>
          <a:xfrm>
            <a:off x="2625176" y="2442402"/>
            <a:ext cx="402938" cy="215444"/>
          </a:xfrm>
          <a:prstGeom prst="rect">
            <a:avLst/>
          </a:prstGeom>
          <a:noFill/>
        </p:spPr>
        <p:txBody>
          <a:bodyPr wrap="square" rtlCol="0">
            <a:spAutoFit/>
          </a:bodyPr>
          <a:lstStyle/>
          <a:p>
            <a:r>
              <a:rPr lang="en-AU" sz="800" dirty="0"/>
              <a:t>N=11</a:t>
            </a:r>
          </a:p>
        </p:txBody>
      </p:sp>
      <p:sp>
        <p:nvSpPr>
          <p:cNvPr id="41" name="TextBox 40">
            <a:extLst>
              <a:ext uri="{FF2B5EF4-FFF2-40B4-BE49-F238E27FC236}">
                <a16:creationId xmlns:a16="http://schemas.microsoft.com/office/drawing/2014/main" id="{3D9E2BC9-716C-4CC9-9CB9-195841F4A8BA}"/>
              </a:ext>
            </a:extLst>
          </p:cNvPr>
          <p:cNvSpPr txBox="1"/>
          <p:nvPr/>
        </p:nvSpPr>
        <p:spPr>
          <a:xfrm>
            <a:off x="2304142" y="3435431"/>
            <a:ext cx="402938" cy="215444"/>
          </a:xfrm>
          <a:prstGeom prst="rect">
            <a:avLst/>
          </a:prstGeom>
          <a:noFill/>
        </p:spPr>
        <p:txBody>
          <a:bodyPr wrap="square" rtlCol="0">
            <a:spAutoFit/>
          </a:bodyPr>
          <a:lstStyle/>
          <a:p>
            <a:r>
              <a:rPr lang="en-AU" sz="800" dirty="0"/>
              <a:t>N=8</a:t>
            </a:r>
          </a:p>
        </p:txBody>
      </p:sp>
      <p:sp>
        <p:nvSpPr>
          <p:cNvPr id="42" name="TextBox 41">
            <a:extLst>
              <a:ext uri="{FF2B5EF4-FFF2-40B4-BE49-F238E27FC236}">
                <a16:creationId xmlns:a16="http://schemas.microsoft.com/office/drawing/2014/main" id="{1F457554-E375-4E92-BEF0-DB8F405D7D67}"/>
              </a:ext>
            </a:extLst>
          </p:cNvPr>
          <p:cNvSpPr txBox="1"/>
          <p:nvPr/>
        </p:nvSpPr>
        <p:spPr>
          <a:xfrm>
            <a:off x="1208910" y="3478115"/>
            <a:ext cx="402938" cy="215444"/>
          </a:xfrm>
          <a:prstGeom prst="rect">
            <a:avLst/>
          </a:prstGeom>
          <a:noFill/>
        </p:spPr>
        <p:txBody>
          <a:bodyPr wrap="square" rtlCol="0">
            <a:spAutoFit/>
          </a:bodyPr>
          <a:lstStyle/>
          <a:p>
            <a:r>
              <a:rPr lang="en-AU" sz="800" dirty="0"/>
              <a:t>N=7</a:t>
            </a:r>
          </a:p>
        </p:txBody>
      </p:sp>
      <p:sp>
        <p:nvSpPr>
          <p:cNvPr id="43" name="TextBox 42">
            <a:extLst>
              <a:ext uri="{FF2B5EF4-FFF2-40B4-BE49-F238E27FC236}">
                <a16:creationId xmlns:a16="http://schemas.microsoft.com/office/drawing/2014/main" id="{40677344-47A9-40B7-AE68-5C4919A79C62}"/>
              </a:ext>
            </a:extLst>
          </p:cNvPr>
          <p:cNvSpPr txBox="1"/>
          <p:nvPr/>
        </p:nvSpPr>
        <p:spPr>
          <a:xfrm>
            <a:off x="869564" y="2474694"/>
            <a:ext cx="402938" cy="215444"/>
          </a:xfrm>
          <a:prstGeom prst="rect">
            <a:avLst/>
          </a:prstGeom>
          <a:noFill/>
        </p:spPr>
        <p:txBody>
          <a:bodyPr wrap="square" rtlCol="0">
            <a:spAutoFit/>
          </a:bodyPr>
          <a:lstStyle/>
          <a:p>
            <a:r>
              <a:rPr lang="en-AU" sz="800" dirty="0"/>
              <a:t>N=7</a:t>
            </a:r>
          </a:p>
        </p:txBody>
      </p:sp>
      <p:sp>
        <p:nvSpPr>
          <p:cNvPr id="44" name="TextBox 43">
            <a:extLst>
              <a:ext uri="{FF2B5EF4-FFF2-40B4-BE49-F238E27FC236}">
                <a16:creationId xmlns:a16="http://schemas.microsoft.com/office/drawing/2014/main" id="{D3AA03B9-8AF1-43E5-85F6-42DA0D13AC75}"/>
              </a:ext>
            </a:extLst>
          </p:cNvPr>
          <p:cNvSpPr txBox="1"/>
          <p:nvPr/>
        </p:nvSpPr>
        <p:spPr>
          <a:xfrm>
            <a:off x="4657183" y="1793232"/>
            <a:ext cx="402938" cy="215444"/>
          </a:xfrm>
          <a:prstGeom prst="rect">
            <a:avLst/>
          </a:prstGeom>
          <a:noFill/>
        </p:spPr>
        <p:txBody>
          <a:bodyPr wrap="square" rtlCol="0">
            <a:spAutoFit/>
          </a:bodyPr>
          <a:lstStyle/>
          <a:p>
            <a:r>
              <a:rPr lang="en-AU" sz="800" dirty="0"/>
              <a:t>N=6</a:t>
            </a:r>
          </a:p>
        </p:txBody>
      </p:sp>
      <p:sp>
        <p:nvSpPr>
          <p:cNvPr id="45" name="TextBox 44">
            <a:extLst>
              <a:ext uri="{FF2B5EF4-FFF2-40B4-BE49-F238E27FC236}">
                <a16:creationId xmlns:a16="http://schemas.microsoft.com/office/drawing/2014/main" id="{1186EF19-AA7B-4AF8-BB49-B7161E656DE0}"/>
              </a:ext>
            </a:extLst>
          </p:cNvPr>
          <p:cNvSpPr txBox="1"/>
          <p:nvPr/>
        </p:nvSpPr>
        <p:spPr>
          <a:xfrm>
            <a:off x="5534511" y="2524937"/>
            <a:ext cx="402938" cy="215444"/>
          </a:xfrm>
          <a:prstGeom prst="rect">
            <a:avLst/>
          </a:prstGeom>
          <a:noFill/>
        </p:spPr>
        <p:txBody>
          <a:bodyPr wrap="square" rtlCol="0">
            <a:spAutoFit/>
          </a:bodyPr>
          <a:lstStyle/>
          <a:p>
            <a:r>
              <a:rPr lang="en-AU" sz="800" dirty="0"/>
              <a:t>N=5</a:t>
            </a:r>
          </a:p>
        </p:txBody>
      </p:sp>
      <p:sp>
        <p:nvSpPr>
          <p:cNvPr id="46" name="TextBox 45">
            <a:extLst>
              <a:ext uri="{FF2B5EF4-FFF2-40B4-BE49-F238E27FC236}">
                <a16:creationId xmlns:a16="http://schemas.microsoft.com/office/drawing/2014/main" id="{FF4C9623-BB00-4157-AD0B-018C1A3B99E0}"/>
              </a:ext>
            </a:extLst>
          </p:cNvPr>
          <p:cNvSpPr txBox="1"/>
          <p:nvPr/>
        </p:nvSpPr>
        <p:spPr>
          <a:xfrm>
            <a:off x="5193688" y="3540254"/>
            <a:ext cx="402938" cy="215444"/>
          </a:xfrm>
          <a:prstGeom prst="rect">
            <a:avLst/>
          </a:prstGeom>
          <a:noFill/>
        </p:spPr>
        <p:txBody>
          <a:bodyPr wrap="square" rtlCol="0">
            <a:spAutoFit/>
          </a:bodyPr>
          <a:lstStyle/>
          <a:p>
            <a:r>
              <a:rPr lang="en-AU" sz="800" dirty="0"/>
              <a:t>N=5</a:t>
            </a:r>
          </a:p>
        </p:txBody>
      </p:sp>
      <p:sp>
        <p:nvSpPr>
          <p:cNvPr id="47" name="TextBox 46">
            <a:extLst>
              <a:ext uri="{FF2B5EF4-FFF2-40B4-BE49-F238E27FC236}">
                <a16:creationId xmlns:a16="http://schemas.microsoft.com/office/drawing/2014/main" id="{B63F76FC-154C-4B36-9557-CE5CCA52A21A}"/>
              </a:ext>
            </a:extLst>
          </p:cNvPr>
          <p:cNvSpPr txBox="1"/>
          <p:nvPr/>
        </p:nvSpPr>
        <p:spPr>
          <a:xfrm>
            <a:off x="4106182" y="3507656"/>
            <a:ext cx="402938" cy="215444"/>
          </a:xfrm>
          <a:prstGeom prst="rect">
            <a:avLst/>
          </a:prstGeom>
          <a:noFill/>
        </p:spPr>
        <p:txBody>
          <a:bodyPr wrap="square" rtlCol="0">
            <a:spAutoFit/>
          </a:bodyPr>
          <a:lstStyle/>
          <a:p>
            <a:r>
              <a:rPr lang="en-AU" sz="800" dirty="0"/>
              <a:t>N=5</a:t>
            </a:r>
          </a:p>
        </p:txBody>
      </p:sp>
      <p:sp>
        <p:nvSpPr>
          <p:cNvPr id="48" name="TextBox 47">
            <a:extLst>
              <a:ext uri="{FF2B5EF4-FFF2-40B4-BE49-F238E27FC236}">
                <a16:creationId xmlns:a16="http://schemas.microsoft.com/office/drawing/2014/main" id="{69D15AC6-7486-41EF-9B93-F4544697E958}"/>
              </a:ext>
            </a:extLst>
          </p:cNvPr>
          <p:cNvSpPr txBox="1"/>
          <p:nvPr/>
        </p:nvSpPr>
        <p:spPr>
          <a:xfrm>
            <a:off x="3759110" y="2531704"/>
            <a:ext cx="402938" cy="215444"/>
          </a:xfrm>
          <a:prstGeom prst="rect">
            <a:avLst/>
          </a:prstGeom>
          <a:noFill/>
        </p:spPr>
        <p:txBody>
          <a:bodyPr wrap="square" rtlCol="0">
            <a:spAutoFit/>
          </a:bodyPr>
          <a:lstStyle/>
          <a:p>
            <a:r>
              <a:rPr lang="en-AU" sz="800" dirty="0"/>
              <a:t>N=4</a:t>
            </a:r>
          </a:p>
        </p:txBody>
      </p:sp>
    </p:spTree>
    <p:extLst>
      <p:ext uri="{BB962C8B-B14F-4D97-AF65-F5344CB8AC3E}">
        <p14:creationId xmlns:p14="http://schemas.microsoft.com/office/powerpoint/2010/main" val="242104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 name="Straight Connector 14"/>
          <p:cNvCxnSpPr/>
          <p:nvPr/>
        </p:nvCxnSpPr>
        <p:spPr>
          <a:xfrm flipH="1">
            <a:off x="508863" y="969600"/>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1" name="TextBox 60"/>
          <p:cNvSpPr txBox="1"/>
          <p:nvPr/>
        </p:nvSpPr>
        <p:spPr>
          <a:xfrm>
            <a:off x="1357618" y="105133"/>
            <a:ext cx="4183539" cy="923330"/>
          </a:xfrm>
          <a:prstGeom prst="rect">
            <a:avLst/>
          </a:prstGeom>
          <a:noFill/>
        </p:spPr>
        <p:txBody>
          <a:bodyPr wrap="square" rtlCol="0">
            <a:spAutoFit/>
          </a:bodyPr>
          <a:lstStyle/>
          <a:p>
            <a:r>
              <a:rPr lang="en-US" b="1" dirty="0">
                <a:latin typeface="Arial Narrow" pitchFamily="34" charset="0"/>
              </a:rPr>
              <a:t>Future Scenarios – </a:t>
            </a:r>
            <a:r>
              <a:rPr lang="en-US" sz="1200" dirty="0">
                <a:latin typeface="Arial Narrow" panose="020B0606020202030204" pitchFamily="34" charset="0"/>
              </a:rPr>
              <a:t>Evaluate future scenarios for a named marine system through the analysis of different atmospheric condition datasets</a:t>
            </a:r>
            <a:endParaRPr lang="en-AU" sz="1200" dirty="0">
              <a:latin typeface="Arial Narrow" panose="020B0606020202030204" pitchFamily="34" charset="0"/>
            </a:endParaRPr>
          </a:p>
          <a:p>
            <a:endParaRPr lang="en-US" sz="1200" i="1" dirty="0">
              <a:latin typeface="Arial Narrow" pitchFamily="34" charset="0"/>
            </a:endParaRPr>
          </a:p>
        </p:txBody>
      </p:sp>
      <p:sp>
        <p:nvSpPr>
          <p:cNvPr id="16" name="TextBox 17"/>
          <p:cNvSpPr txBox="1"/>
          <p:nvPr/>
        </p:nvSpPr>
        <p:spPr>
          <a:xfrm>
            <a:off x="5486430" y="14613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
        <p:nvSpPr>
          <p:cNvPr id="3" name="TextBox 2"/>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12" name="TextBox 36"/>
          <p:cNvSpPr txBox="1"/>
          <p:nvPr/>
        </p:nvSpPr>
        <p:spPr>
          <a:xfrm>
            <a:off x="5876474" y="8805118"/>
            <a:ext cx="52124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100" dirty="0">
                <a:latin typeface="Arial Narrow" pitchFamily="34" charset="0"/>
              </a:rPr>
              <a:t>118</a:t>
            </a:r>
            <a:endParaRPr lang="en-AU" sz="1100" dirty="0">
              <a:latin typeface="Arial Narrow" pitchFamily="34" charset="0"/>
            </a:endParaRPr>
          </a:p>
        </p:txBody>
      </p:sp>
      <p:sp>
        <p:nvSpPr>
          <p:cNvPr id="57" name="TextBox 36"/>
          <p:cNvSpPr txBox="1"/>
          <p:nvPr/>
        </p:nvSpPr>
        <p:spPr>
          <a:xfrm>
            <a:off x="463269" y="8810616"/>
            <a:ext cx="219901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2019 	                                               </a:t>
            </a:r>
            <a:endParaRPr lang="en-AU" sz="1100" b="1" dirty="0">
              <a:latin typeface="Arial Narrow" pitchFamily="34" charset="0"/>
            </a:endParaRPr>
          </a:p>
        </p:txBody>
      </p:sp>
      <p:cxnSp>
        <p:nvCxnSpPr>
          <p:cNvPr id="19" name="Straight Connector 18"/>
          <p:cNvCxnSpPr/>
          <p:nvPr/>
        </p:nvCxnSpPr>
        <p:spPr>
          <a:xfrm flipH="1">
            <a:off x="497440" y="8800895"/>
            <a:ext cx="5907340" cy="422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Box 36"/>
          <p:cNvSpPr txBox="1"/>
          <p:nvPr/>
        </p:nvSpPr>
        <p:spPr>
          <a:xfrm>
            <a:off x="2286712" y="8805118"/>
            <a:ext cx="3734575"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Unit 4. Topic 1. Subject Matter: Future Scenarios</a:t>
            </a:r>
            <a:endParaRPr lang="en-AU" sz="1100" b="1" dirty="0">
              <a:latin typeface="Arial Narrow" pitchFamily="34" charset="0"/>
            </a:endParaRPr>
          </a:p>
        </p:txBody>
      </p:sp>
      <p:sp>
        <p:nvSpPr>
          <p:cNvPr id="25" name="Rectangle 24">
            <a:extLst>
              <a:ext uri="{FF2B5EF4-FFF2-40B4-BE49-F238E27FC236}">
                <a16:creationId xmlns:a16="http://schemas.microsoft.com/office/drawing/2014/main" id="{89E87335-53A6-442A-A19F-98E4A5D314AF}"/>
              </a:ext>
            </a:extLst>
          </p:cNvPr>
          <p:cNvSpPr/>
          <p:nvPr/>
        </p:nvSpPr>
        <p:spPr>
          <a:xfrm>
            <a:off x="500122" y="1026316"/>
            <a:ext cx="5859847" cy="459155"/>
          </a:xfrm>
          <a:prstGeom prst="rect">
            <a:avLst/>
          </a:prstGeom>
          <a:solidFill>
            <a:schemeClr val="tx1"/>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200" b="1" dirty="0">
                <a:solidFill>
                  <a:schemeClr val="bg1"/>
                </a:solidFill>
                <a:latin typeface="Arial Narrow" panose="020B0606020202030204" pitchFamily="34" charset="0"/>
              </a:rPr>
              <a:t>Activity: Describe the atmospheric conditions </a:t>
            </a:r>
            <a:r>
              <a:rPr lang="en-AU" sz="1200" dirty="0">
                <a:solidFill>
                  <a:schemeClr val="bg1"/>
                </a:solidFill>
                <a:latin typeface="Arial Narrow" panose="020B0606020202030204" pitchFamily="34" charset="0"/>
              </a:rPr>
              <a:t>(</a:t>
            </a:r>
            <a:r>
              <a:rPr lang="en-AU" sz="1200" dirty="0" err="1">
                <a:solidFill>
                  <a:schemeClr val="bg1"/>
                </a:solidFill>
                <a:latin typeface="Arial Narrow" panose="020B0606020202030204" pitchFamily="34" charset="0"/>
              </a:rPr>
              <a:t>e.g.W</a:t>
            </a:r>
            <a:r>
              <a:rPr lang="en-AU" sz="1200" dirty="0">
                <a:solidFill>
                  <a:schemeClr val="bg1"/>
                </a:solidFill>
                <a:latin typeface="Arial Narrow" panose="020B0606020202030204" pitchFamily="34" charset="0"/>
              </a:rPr>
              <a:t>/m</a:t>
            </a:r>
            <a:r>
              <a:rPr lang="en-AU" sz="1200" baseline="30000" dirty="0">
                <a:solidFill>
                  <a:schemeClr val="bg1"/>
                </a:solidFill>
                <a:latin typeface="Arial Narrow" panose="020B0606020202030204" pitchFamily="34" charset="0"/>
              </a:rPr>
              <a:t>2</a:t>
            </a:r>
            <a:r>
              <a:rPr lang="en-AU" sz="1200" dirty="0">
                <a:solidFill>
                  <a:schemeClr val="bg1"/>
                </a:solidFill>
                <a:latin typeface="Arial Narrow" panose="020B0606020202030204" pitchFamily="34" charset="0"/>
              </a:rPr>
              <a:t>, CO</a:t>
            </a:r>
            <a:r>
              <a:rPr lang="en-AU" sz="1000" dirty="0">
                <a:solidFill>
                  <a:schemeClr val="bg1"/>
                </a:solidFill>
                <a:latin typeface="Arial Narrow" panose="020B0606020202030204" pitchFamily="34" charset="0"/>
              </a:rPr>
              <a:t>2</a:t>
            </a:r>
            <a:r>
              <a:rPr lang="en-AU" sz="1200" dirty="0">
                <a:solidFill>
                  <a:schemeClr val="bg1"/>
                </a:solidFill>
                <a:latin typeface="Arial Narrow" panose="020B0606020202030204" pitchFamily="34" charset="0"/>
              </a:rPr>
              <a:t>, °C) </a:t>
            </a:r>
            <a:r>
              <a:rPr lang="en-AU" sz="1200" b="1" dirty="0">
                <a:solidFill>
                  <a:schemeClr val="bg1"/>
                </a:solidFill>
                <a:latin typeface="Arial Narrow" panose="020B0606020202030204" pitchFamily="34" charset="0"/>
              </a:rPr>
              <a:t>in </a:t>
            </a:r>
            <a:r>
              <a:rPr lang="en-AU" sz="1200" b="1" u="sng" dirty="0">
                <a:solidFill>
                  <a:schemeClr val="bg1"/>
                </a:solidFill>
                <a:latin typeface="Arial Narrow" panose="020B0606020202030204" pitchFamily="34" charset="0"/>
              </a:rPr>
              <a:t>2100</a:t>
            </a:r>
            <a:r>
              <a:rPr lang="en-AU" sz="1200" b="1" dirty="0">
                <a:solidFill>
                  <a:schemeClr val="bg1"/>
                </a:solidFill>
                <a:latin typeface="Arial Narrow" panose="020B0606020202030204" pitchFamily="34" charset="0"/>
              </a:rPr>
              <a:t> for each of the RCPs.</a:t>
            </a:r>
            <a:br>
              <a:rPr lang="en-AU" sz="1200" b="1" dirty="0">
                <a:solidFill>
                  <a:schemeClr val="bg1"/>
                </a:solidFill>
                <a:latin typeface="Arial Narrow" panose="020B0606020202030204" pitchFamily="34" charset="0"/>
              </a:rPr>
            </a:br>
            <a:r>
              <a:rPr lang="en-AU" sz="1200" b="1" dirty="0">
                <a:solidFill>
                  <a:schemeClr val="bg1"/>
                </a:solidFill>
                <a:latin typeface="Arial Narrow" panose="020B0606020202030204" pitchFamily="34" charset="0"/>
              </a:rPr>
              <a:t>Then, evaluate the future of a named marine system for each of the RCPs. </a:t>
            </a:r>
            <a:r>
              <a:rPr lang="en-AU" sz="1050" i="1" dirty="0">
                <a:solidFill>
                  <a:schemeClr val="bg1"/>
                </a:solidFill>
                <a:latin typeface="Arial Narrow" panose="020B0606020202030204" pitchFamily="34" charset="0"/>
              </a:rPr>
              <a:t>Hint</a:t>
            </a:r>
            <a:r>
              <a:rPr lang="en-AU" sz="1050" dirty="0">
                <a:solidFill>
                  <a:schemeClr val="bg1"/>
                </a:solidFill>
                <a:latin typeface="Arial Narrow" panose="020B0606020202030204" pitchFamily="34" charset="0"/>
              </a:rPr>
              <a:t>: see pages 89 &amp; 27. </a:t>
            </a:r>
            <a:endParaRPr lang="en-AU" sz="1200" dirty="0">
              <a:solidFill>
                <a:schemeClr val="bg1"/>
              </a:solidFill>
              <a:latin typeface="Arial Narrow" panose="020B0606020202030204" pitchFamily="34" charset="0"/>
            </a:endParaRPr>
          </a:p>
        </p:txBody>
      </p:sp>
      <p:sp>
        <p:nvSpPr>
          <p:cNvPr id="21" name="TextBox 20">
            <a:extLst>
              <a:ext uri="{FF2B5EF4-FFF2-40B4-BE49-F238E27FC236}">
                <a16:creationId xmlns:a16="http://schemas.microsoft.com/office/drawing/2014/main" id="{3A22D52F-1618-4045-B840-2ABA2A7495DA}"/>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5" name="Rectangle 4">
            <a:extLst>
              <a:ext uri="{FF2B5EF4-FFF2-40B4-BE49-F238E27FC236}">
                <a16:creationId xmlns:a16="http://schemas.microsoft.com/office/drawing/2014/main" id="{7F98F240-4BE6-4770-85D3-05424267B6A2}"/>
              </a:ext>
            </a:extLst>
          </p:cNvPr>
          <p:cNvSpPr/>
          <p:nvPr/>
        </p:nvSpPr>
        <p:spPr>
          <a:xfrm>
            <a:off x="497006" y="1965319"/>
            <a:ext cx="5856058" cy="1610862"/>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TextBox 6">
            <a:extLst>
              <a:ext uri="{FF2B5EF4-FFF2-40B4-BE49-F238E27FC236}">
                <a16:creationId xmlns:a16="http://schemas.microsoft.com/office/drawing/2014/main" id="{65C5B81C-551A-4903-BF36-622CFA10DF00}"/>
              </a:ext>
            </a:extLst>
          </p:cNvPr>
          <p:cNvSpPr txBox="1"/>
          <p:nvPr/>
        </p:nvSpPr>
        <p:spPr>
          <a:xfrm rot="16200000">
            <a:off x="17256" y="2596627"/>
            <a:ext cx="1336794" cy="369332"/>
          </a:xfrm>
          <a:prstGeom prst="rect">
            <a:avLst/>
          </a:prstGeom>
          <a:noFill/>
        </p:spPr>
        <p:txBody>
          <a:bodyPr wrap="square" rtlCol="0">
            <a:spAutoFit/>
          </a:bodyPr>
          <a:lstStyle/>
          <a:p>
            <a:pPr algn="ctr"/>
            <a:r>
              <a:rPr lang="en-AU" b="1" dirty="0">
                <a:latin typeface="Arial Narrow" panose="020B0606020202030204" pitchFamily="34" charset="0"/>
              </a:rPr>
              <a:t>RCP8.5</a:t>
            </a:r>
          </a:p>
        </p:txBody>
      </p:sp>
      <p:sp>
        <p:nvSpPr>
          <p:cNvPr id="30" name="Rectangle 29">
            <a:extLst>
              <a:ext uri="{FF2B5EF4-FFF2-40B4-BE49-F238E27FC236}">
                <a16:creationId xmlns:a16="http://schemas.microsoft.com/office/drawing/2014/main" id="{C0BFB1C2-E25D-49AA-BA31-41A5AFC9B9E4}"/>
              </a:ext>
            </a:extLst>
          </p:cNvPr>
          <p:cNvSpPr/>
          <p:nvPr/>
        </p:nvSpPr>
        <p:spPr>
          <a:xfrm>
            <a:off x="505516" y="3690778"/>
            <a:ext cx="5856058" cy="1610862"/>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1" name="Rectangle 30">
            <a:extLst>
              <a:ext uri="{FF2B5EF4-FFF2-40B4-BE49-F238E27FC236}">
                <a16:creationId xmlns:a16="http://schemas.microsoft.com/office/drawing/2014/main" id="{163242B4-4119-4BD5-A771-73A919BB8895}"/>
              </a:ext>
            </a:extLst>
          </p:cNvPr>
          <p:cNvSpPr/>
          <p:nvPr/>
        </p:nvSpPr>
        <p:spPr>
          <a:xfrm>
            <a:off x="864294" y="3751789"/>
            <a:ext cx="5400781" cy="146716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2" name="TextBox 31">
            <a:extLst>
              <a:ext uri="{FF2B5EF4-FFF2-40B4-BE49-F238E27FC236}">
                <a16:creationId xmlns:a16="http://schemas.microsoft.com/office/drawing/2014/main" id="{84DF1CE2-3947-4250-BD1E-6EE7EAE339C0}"/>
              </a:ext>
            </a:extLst>
          </p:cNvPr>
          <p:cNvSpPr txBox="1"/>
          <p:nvPr/>
        </p:nvSpPr>
        <p:spPr>
          <a:xfrm rot="16200000">
            <a:off x="19787" y="4312340"/>
            <a:ext cx="1336794" cy="369332"/>
          </a:xfrm>
          <a:prstGeom prst="rect">
            <a:avLst/>
          </a:prstGeom>
          <a:noFill/>
        </p:spPr>
        <p:txBody>
          <a:bodyPr wrap="square" rtlCol="0">
            <a:spAutoFit/>
          </a:bodyPr>
          <a:lstStyle/>
          <a:p>
            <a:pPr algn="ctr"/>
            <a:r>
              <a:rPr lang="en-AU" b="1" dirty="0">
                <a:latin typeface="Arial Narrow" panose="020B0606020202030204" pitchFamily="34" charset="0"/>
              </a:rPr>
              <a:t>RCP6.0</a:t>
            </a:r>
          </a:p>
        </p:txBody>
      </p:sp>
      <p:sp>
        <p:nvSpPr>
          <p:cNvPr id="33" name="Rectangle 32">
            <a:extLst>
              <a:ext uri="{FF2B5EF4-FFF2-40B4-BE49-F238E27FC236}">
                <a16:creationId xmlns:a16="http://schemas.microsoft.com/office/drawing/2014/main" id="{EF8C3559-3B47-43CC-82F3-A75CE6F02482}"/>
              </a:ext>
            </a:extLst>
          </p:cNvPr>
          <p:cNvSpPr/>
          <p:nvPr/>
        </p:nvSpPr>
        <p:spPr>
          <a:xfrm>
            <a:off x="503912" y="5412968"/>
            <a:ext cx="5856058" cy="1621533"/>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3" name="Rectangle 42">
            <a:extLst>
              <a:ext uri="{FF2B5EF4-FFF2-40B4-BE49-F238E27FC236}">
                <a16:creationId xmlns:a16="http://schemas.microsoft.com/office/drawing/2014/main" id="{067AD9D7-D752-4FC0-A005-88A91A1000ED}"/>
              </a:ext>
            </a:extLst>
          </p:cNvPr>
          <p:cNvSpPr/>
          <p:nvPr/>
        </p:nvSpPr>
        <p:spPr>
          <a:xfrm>
            <a:off x="862690" y="5473979"/>
            <a:ext cx="5400781" cy="147751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4" name="TextBox 43">
            <a:extLst>
              <a:ext uri="{FF2B5EF4-FFF2-40B4-BE49-F238E27FC236}">
                <a16:creationId xmlns:a16="http://schemas.microsoft.com/office/drawing/2014/main" id="{FE43D551-8A6D-4A9F-83E0-C59724A28C3B}"/>
              </a:ext>
            </a:extLst>
          </p:cNvPr>
          <p:cNvSpPr txBox="1"/>
          <p:nvPr/>
        </p:nvSpPr>
        <p:spPr>
          <a:xfrm rot="16200000">
            <a:off x="27416" y="6088453"/>
            <a:ext cx="1336794" cy="369332"/>
          </a:xfrm>
          <a:prstGeom prst="rect">
            <a:avLst/>
          </a:prstGeom>
          <a:noFill/>
        </p:spPr>
        <p:txBody>
          <a:bodyPr wrap="square" rtlCol="0">
            <a:spAutoFit/>
          </a:bodyPr>
          <a:lstStyle/>
          <a:p>
            <a:pPr algn="ctr"/>
            <a:r>
              <a:rPr lang="en-AU" b="1" dirty="0">
                <a:latin typeface="Arial Narrow" panose="020B0606020202030204" pitchFamily="34" charset="0"/>
              </a:rPr>
              <a:t>RCP4.5</a:t>
            </a:r>
          </a:p>
        </p:txBody>
      </p:sp>
      <p:sp>
        <p:nvSpPr>
          <p:cNvPr id="45" name="Rectangle 44">
            <a:extLst>
              <a:ext uri="{FF2B5EF4-FFF2-40B4-BE49-F238E27FC236}">
                <a16:creationId xmlns:a16="http://schemas.microsoft.com/office/drawing/2014/main" id="{C67BB056-3AD7-460B-80DA-00747B683265}"/>
              </a:ext>
            </a:extLst>
          </p:cNvPr>
          <p:cNvSpPr/>
          <p:nvPr/>
        </p:nvSpPr>
        <p:spPr>
          <a:xfrm>
            <a:off x="514985" y="7149854"/>
            <a:ext cx="5856058" cy="1560464"/>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6" name="Rectangle 45">
            <a:extLst>
              <a:ext uri="{FF2B5EF4-FFF2-40B4-BE49-F238E27FC236}">
                <a16:creationId xmlns:a16="http://schemas.microsoft.com/office/drawing/2014/main" id="{23A2C29A-EC69-4AF5-A32D-CCEC547BBB52}"/>
              </a:ext>
            </a:extLst>
          </p:cNvPr>
          <p:cNvSpPr/>
          <p:nvPr/>
        </p:nvSpPr>
        <p:spPr>
          <a:xfrm>
            <a:off x="873763" y="7210864"/>
            <a:ext cx="5400781" cy="1429633"/>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7" name="TextBox 46">
            <a:extLst>
              <a:ext uri="{FF2B5EF4-FFF2-40B4-BE49-F238E27FC236}">
                <a16:creationId xmlns:a16="http://schemas.microsoft.com/office/drawing/2014/main" id="{8DFD849C-62F2-4379-BE37-CDC2BCDCDDE7}"/>
              </a:ext>
            </a:extLst>
          </p:cNvPr>
          <p:cNvSpPr txBox="1"/>
          <p:nvPr/>
        </p:nvSpPr>
        <p:spPr>
          <a:xfrm rot="16200000">
            <a:off x="40138" y="7788332"/>
            <a:ext cx="1336794" cy="369332"/>
          </a:xfrm>
          <a:prstGeom prst="rect">
            <a:avLst/>
          </a:prstGeom>
          <a:noFill/>
        </p:spPr>
        <p:txBody>
          <a:bodyPr wrap="square" rtlCol="0">
            <a:spAutoFit/>
          </a:bodyPr>
          <a:lstStyle/>
          <a:p>
            <a:pPr algn="ctr"/>
            <a:r>
              <a:rPr lang="en-AU" b="1" dirty="0">
                <a:latin typeface="Arial Narrow" panose="020B0606020202030204" pitchFamily="34" charset="0"/>
              </a:rPr>
              <a:t>RCP2.6</a:t>
            </a:r>
          </a:p>
        </p:txBody>
      </p:sp>
      <p:sp>
        <p:nvSpPr>
          <p:cNvPr id="24" name="Oval 23">
            <a:extLst>
              <a:ext uri="{FF2B5EF4-FFF2-40B4-BE49-F238E27FC236}">
                <a16:creationId xmlns:a16="http://schemas.microsoft.com/office/drawing/2014/main" id="{DCEEFB41-1A6A-4B97-B6BB-FD4EC17B2F77}"/>
              </a:ext>
            </a:extLst>
          </p:cNvPr>
          <p:cNvSpPr/>
          <p:nvPr/>
        </p:nvSpPr>
        <p:spPr>
          <a:xfrm>
            <a:off x="2006800" y="635542"/>
            <a:ext cx="176053" cy="15005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26" name="TextBox 25">
            <a:extLst>
              <a:ext uri="{FF2B5EF4-FFF2-40B4-BE49-F238E27FC236}">
                <a16:creationId xmlns:a16="http://schemas.microsoft.com/office/drawing/2014/main" id="{9997AB02-7691-4E8F-8667-5928867EA3D3}"/>
              </a:ext>
            </a:extLst>
          </p:cNvPr>
          <p:cNvSpPr txBox="1"/>
          <p:nvPr/>
        </p:nvSpPr>
        <p:spPr>
          <a:xfrm>
            <a:off x="1923583" y="617737"/>
            <a:ext cx="388137" cy="184666"/>
          </a:xfrm>
          <a:prstGeom prst="rect">
            <a:avLst/>
          </a:prstGeom>
          <a:noFill/>
        </p:spPr>
        <p:txBody>
          <a:bodyPr wrap="square" rtlCol="0">
            <a:spAutoFit/>
          </a:bodyPr>
          <a:lstStyle/>
          <a:p>
            <a:r>
              <a:rPr lang="en-AU" sz="600" b="1" dirty="0">
                <a:solidFill>
                  <a:schemeClr val="bg1"/>
                </a:solidFill>
                <a:latin typeface="Arial Narrow" panose="020B0606020202030204" pitchFamily="34" charset="0"/>
              </a:rPr>
              <a:t>T127</a:t>
            </a:r>
          </a:p>
        </p:txBody>
      </p:sp>
      <p:sp>
        <p:nvSpPr>
          <p:cNvPr id="27" name="Rectangle 26">
            <a:extLst>
              <a:ext uri="{FF2B5EF4-FFF2-40B4-BE49-F238E27FC236}">
                <a16:creationId xmlns:a16="http://schemas.microsoft.com/office/drawing/2014/main" id="{C3DF0FC5-9AB6-4A33-8DC7-7D5731BF9510}"/>
              </a:ext>
            </a:extLst>
          </p:cNvPr>
          <p:cNvSpPr/>
          <p:nvPr/>
        </p:nvSpPr>
        <p:spPr>
          <a:xfrm>
            <a:off x="873354" y="2050322"/>
            <a:ext cx="5400781" cy="1446550"/>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extBox 1">
            <a:extLst>
              <a:ext uri="{FF2B5EF4-FFF2-40B4-BE49-F238E27FC236}">
                <a16:creationId xmlns:a16="http://schemas.microsoft.com/office/drawing/2014/main" id="{3799C4BE-8580-4F80-A900-5E5B952E8F98}"/>
              </a:ext>
            </a:extLst>
          </p:cNvPr>
          <p:cNvSpPr txBox="1"/>
          <p:nvPr/>
        </p:nvSpPr>
        <p:spPr>
          <a:xfrm>
            <a:off x="862690" y="2050322"/>
            <a:ext cx="5656913" cy="1446550"/>
          </a:xfrm>
          <a:prstGeom prst="rect">
            <a:avLst/>
          </a:prstGeom>
          <a:noFill/>
        </p:spPr>
        <p:txBody>
          <a:bodyPr wrap="square" rtlCol="0">
            <a:spAutoFit/>
          </a:bodyPr>
          <a:lstStyle/>
          <a:p>
            <a:r>
              <a:rPr lang="en-AU" sz="1200" u="sng" dirty="0">
                <a:solidFill>
                  <a:schemeClr val="tx1">
                    <a:lumMod val="50000"/>
                    <a:lumOff val="50000"/>
                  </a:schemeClr>
                </a:solidFill>
                <a:latin typeface="Comic Sans MS" panose="030F0702030302020204" pitchFamily="66" charset="0"/>
              </a:rPr>
              <a:t>Atmospheric Conditions</a:t>
            </a:r>
          </a:p>
          <a:p>
            <a:pPr marL="171450" indent="-171450">
              <a:buFont typeface="Arial" panose="020B0604020202020204" pitchFamily="34" charset="0"/>
              <a:buChar char="•"/>
            </a:pPr>
            <a:r>
              <a:rPr lang="en-AU" sz="1200" dirty="0">
                <a:solidFill>
                  <a:schemeClr val="tx1">
                    <a:lumMod val="50000"/>
                    <a:lumOff val="50000"/>
                  </a:schemeClr>
                </a:solidFill>
                <a:latin typeface="Comic Sans MS" panose="030F0702030302020204" pitchFamily="66" charset="0"/>
              </a:rPr>
              <a:t>Radiative Forcing </a:t>
            </a:r>
            <a:r>
              <a:rPr lang="en-AU" sz="1200" u="sng" dirty="0">
                <a:solidFill>
                  <a:schemeClr val="tx1">
                    <a:lumMod val="50000"/>
                    <a:lumOff val="50000"/>
                  </a:schemeClr>
                </a:solidFill>
                <a:latin typeface="Comic Sans MS" panose="030F0702030302020204" pitchFamily="66" charset="0"/>
              </a:rPr>
              <a:t>8.5</a:t>
            </a:r>
            <a:r>
              <a:rPr lang="en-AU" sz="1200" dirty="0">
                <a:solidFill>
                  <a:schemeClr val="tx1">
                    <a:lumMod val="50000"/>
                    <a:lumOff val="50000"/>
                  </a:schemeClr>
                </a:solidFill>
                <a:latin typeface="Comic Sans MS" panose="030F0702030302020204" pitchFamily="66" charset="0"/>
              </a:rPr>
              <a:t>W/m</a:t>
            </a:r>
            <a:r>
              <a:rPr lang="en-AU" sz="1200" baseline="30000" dirty="0">
                <a:solidFill>
                  <a:schemeClr val="tx1">
                    <a:lumMod val="50000"/>
                    <a:lumOff val="50000"/>
                  </a:schemeClr>
                </a:solidFill>
                <a:latin typeface="Comic Sans MS" panose="030F0702030302020204" pitchFamily="66" charset="0"/>
              </a:rPr>
              <a:t>2</a:t>
            </a:r>
            <a:r>
              <a:rPr lang="en-AU" sz="1200" dirty="0">
                <a:solidFill>
                  <a:schemeClr val="tx1">
                    <a:lumMod val="50000"/>
                    <a:lumOff val="50000"/>
                  </a:schemeClr>
                </a:solidFill>
                <a:latin typeface="Comic Sans MS" panose="030F0702030302020204" pitchFamily="66" charset="0"/>
              </a:rPr>
              <a:t>. CO</a:t>
            </a:r>
            <a:r>
              <a:rPr lang="en-AU" sz="1000" dirty="0">
                <a:solidFill>
                  <a:schemeClr val="tx1">
                    <a:lumMod val="50000"/>
                    <a:lumOff val="50000"/>
                  </a:schemeClr>
                </a:solidFill>
                <a:latin typeface="Comic Sans MS" panose="030F0702030302020204" pitchFamily="66" charset="0"/>
              </a:rPr>
              <a:t>2</a:t>
            </a:r>
            <a:r>
              <a:rPr lang="en-AU" sz="1200" dirty="0">
                <a:solidFill>
                  <a:schemeClr val="tx1">
                    <a:lumMod val="50000"/>
                    <a:lumOff val="50000"/>
                  </a:schemeClr>
                </a:solidFill>
                <a:latin typeface="Comic Sans MS" panose="030F0702030302020204" pitchFamily="66" charset="0"/>
              </a:rPr>
              <a:t>e </a:t>
            </a:r>
            <a:r>
              <a:rPr lang="en-AU" sz="1200" u="sng" dirty="0">
                <a:solidFill>
                  <a:schemeClr val="tx1">
                    <a:lumMod val="50000"/>
                    <a:lumOff val="50000"/>
                  </a:schemeClr>
                </a:solidFill>
                <a:latin typeface="Comic Sans MS" panose="030F0702030302020204" pitchFamily="66" charset="0"/>
              </a:rPr>
              <a:t>1370</a:t>
            </a:r>
            <a:r>
              <a:rPr lang="en-AU" sz="1200" dirty="0">
                <a:solidFill>
                  <a:schemeClr val="tx1">
                    <a:lumMod val="50000"/>
                    <a:lumOff val="50000"/>
                  </a:schemeClr>
                </a:solidFill>
                <a:latin typeface="Comic Sans MS" panose="030F0702030302020204" pitchFamily="66" charset="0"/>
              </a:rPr>
              <a:t>ppm. CO</a:t>
            </a:r>
            <a:r>
              <a:rPr lang="en-AU" sz="1000" dirty="0">
                <a:solidFill>
                  <a:schemeClr val="tx1">
                    <a:lumMod val="50000"/>
                    <a:lumOff val="50000"/>
                  </a:schemeClr>
                </a:solidFill>
                <a:latin typeface="Comic Sans MS" panose="030F0702030302020204" pitchFamily="66" charset="0"/>
              </a:rPr>
              <a:t>2</a:t>
            </a:r>
            <a:r>
              <a:rPr lang="en-AU" sz="1200" dirty="0">
                <a:solidFill>
                  <a:schemeClr val="tx1">
                    <a:lumMod val="50000"/>
                    <a:lumOff val="50000"/>
                  </a:schemeClr>
                </a:solidFill>
                <a:latin typeface="Comic Sans MS" panose="030F0702030302020204" pitchFamily="66" charset="0"/>
              </a:rPr>
              <a:t> </a:t>
            </a:r>
            <a:r>
              <a:rPr lang="en-AU" sz="1200" i="1" dirty="0">
                <a:solidFill>
                  <a:schemeClr val="tx1">
                    <a:lumMod val="50000"/>
                    <a:lumOff val="50000"/>
                  </a:schemeClr>
                </a:solidFill>
                <a:latin typeface="Comic Sans MS" panose="030F0702030302020204" pitchFamily="66" charset="0"/>
              </a:rPr>
              <a:t>936</a:t>
            </a:r>
            <a:r>
              <a:rPr lang="en-AU" sz="1200" dirty="0">
                <a:solidFill>
                  <a:schemeClr val="tx1">
                    <a:lumMod val="50000"/>
                    <a:lumOff val="50000"/>
                  </a:schemeClr>
                </a:solidFill>
                <a:latin typeface="Comic Sans MS" panose="030F0702030302020204" pitchFamily="66" charset="0"/>
              </a:rPr>
              <a:t>ppm (p.89).</a:t>
            </a:r>
          </a:p>
          <a:p>
            <a:pPr marL="171450" indent="-171450">
              <a:buFont typeface="Arial" panose="020B0604020202020204" pitchFamily="34" charset="0"/>
              <a:buChar char="•"/>
            </a:pPr>
            <a:r>
              <a:rPr lang="en-AU" sz="1200" dirty="0">
                <a:solidFill>
                  <a:schemeClr val="tx1">
                    <a:lumMod val="50000"/>
                    <a:lumOff val="50000"/>
                  </a:schemeClr>
                </a:solidFill>
                <a:latin typeface="Comic Sans MS" panose="030F0702030302020204" pitchFamily="66" charset="0"/>
              </a:rPr>
              <a:t>More unlikely than likely the temperature will stay below </a:t>
            </a:r>
            <a:r>
              <a:rPr lang="en-AU" sz="1200" u="sng" dirty="0">
                <a:solidFill>
                  <a:schemeClr val="tx1">
                    <a:lumMod val="50000"/>
                    <a:lumOff val="50000"/>
                  </a:schemeClr>
                </a:solidFill>
                <a:latin typeface="Comic Sans MS" panose="030F0702030302020204" pitchFamily="66" charset="0"/>
              </a:rPr>
              <a:t>4°C</a:t>
            </a:r>
            <a:r>
              <a:rPr lang="en-AU" sz="1200" dirty="0">
                <a:solidFill>
                  <a:schemeClr val="tx1">
                    <a:lumMod val="50000"/>
                    <a:lumOff val="50000"/>
                  </a:schemeClr>
                </a:solidFill>
                <a:latin typeface="Comic Sans MS" panose="030F0702030302020204" pitchFamily="66" charset="0"/>
              </a:rPr>
              <a:t> (p.89). </a:t>
            </a:r>
          </a:p>
          <a:p>
            <a:endParaRPr lang="en-AU" sz="400" dirty="0">
              <a:solidFill>
                <a:schemeClr val="tx1">
                  <a:lumMod val="50000"/>
                  <a:lumOff val="50000"/>
                </a:schemeClr>
              </a:solidFill>
              <a:latin typeface="Comic Sans MS" panose="030F0702030302020204" pitchFamily="66" charset="0"/>
            </a:endParaRPr>
          </a:p>
          <a:p>
            <a:r>
              <a:rPr lang="en-AU" sz="1200" u="sng" dirty="0">
                <a:solidFill>
                  <a:schemeClr val="tx1">
                    <a:lumMod val="50000"/>
                    <a:lumOff val="50000"/>
                  </a:schemeClr>
                </a:solidFill>
                <a:latin typeface="Comic Sans MS" panose="030F0702030302020204" pitchFamily="66" charset="0"/>
              </a:rPr>
              <a:t>Future of Coral Reefs</a:t>
            </a:r>
          </a:p>
          <a:p>
            <a:pPr marL="171450" indent="-171450">
              <a:buFont typeface="Arial" panose="020B0604020202020204" pitchFamily="34" charset="0"/>
              <a:buChar char="•"/>
            </a:pPr>
            <a:r>
              <a:rPr lang="en-AU" sz="1200" dirty="0">
                <a:solidFill>
                  <a:schemeClr val="tx1">
                    <a:lumMod val="50000"/>
                    <a:lumOff val="50000"/>
                  </a:schemeClr>
                </a:solidFill>
                <a:latin typeface="Comic Sans MS" panose="030F0702030302020204" pitchFamily="66" charset="0"/>
              </a:rPr>
              <a:t>Not dominated by coral (p.27). </a:t>
            </a:r>
          </a:p>
          <a:p>
            <a:pPr marL="171450" indent="-171450">
              <a:buFont typeface="Arial" panose="020B0604020202020204" pitchFamily="34" charset="0"/>
              <a:buChar char="•"/>
            </a:pPr>
            <a:r>
              <a:rPr lang="en-AU" sz="1200" dirty="0">
                <a:solidFill>
                  <a:schemeClr val="tx1">
                    <a:lumMod val="50000"/>
                    <a:lumOff val="50000"/>
                  </a:schemeClr>
                </a:solidFill>
                <a:latin typeface="Comic Sans MS" panose="030F0702030302020204" pitchFamily="66" charset="0"/>
              </a:rPr>
              <a:t>Annual bleaching (p.89). </a:t>
            </a:r>
          </a:p>
          <a:p>
            <a:pPr marL="171450" indent="-171450">
              <a:buFont typeface="Arial" panose="020B0604020202020204" pitchFamily="34" charset="0"/>
              <a:buChar char="•"/>
            </a:pPr>
            <a:r>
              <a:rPr lang="en-AU" sz="1200" dirty="0">
                <a:solidFill>
                  <a:schemeClr val="tx1">
                    <a:lumMod val="50000"/>
                    <a:lumOff val="50000"/>
                  </a:schemeClr>
                </a:solidFill>
                <a:latin typeface="Comic Sans MS" panose="030F0702030302020204" pitchFamily="66" charset="0"/>
              </a:rPr>
              <a:t>Global sea level rise will be ~</a:t>
            </a:r>
            <a:r>
              <a:rPr lang="en-AU" sz="1200" u="sng" dirty="0">
                <a:solidFill>
                  <a:schemeClr val="tx1">
                    <a:lumMod val="50000"/>
                    <a:lumOff val="50000"/>
                  </a:schemeClr>
                </a:solidFill>
                <a:latin typeface="Comic Sans MS" panose="030F0702030302020204" pitchFamily="66" charset="0"/>
              </a:rPr>
              <a:t>0.75</a:t>
            </a:r>
            <a:r>
              <a:rPr lang="en-AU" sz="1200" dirty="0">
                <a:solidFill>
                  <a:schemeClr val="tx1">
                    <a:lumMod val="50000"/>
                    <a:lumOff val="50000"/>
                  </a:schemeClr>
                </a:solidFill>
                <a:latin typeface="Comic Sans MS" panose="030F0702030302020204" pitchFamily="66" charset="0"/>
              </a:rPr>
              <a:t>m </a:t>
            </a:r>
            <a:r>
              <a:rPr lang="en-AU" sz="1100" dirty="0">
                <a:solidFill>
                  <a:schemeClr val="tx1">
                    <a:lumMod val="50000"/>
                    <a:lumOff val="50000"/>
                  </a:schemeClr>
                </a:solidFill>
                <a:latin typeface="Comic Sans MS" panose="030F0702030302020204" pitchFamily="66" charset="0"/>
              </a:rPr>
              <a:t>(IPCC WG1 AR5 Chapter 13. p.1181).</a:t>
            </a:r>
          </a:p>
        </p:txBody>
      </p:sp>
      <p:sp>
        <p:nvSpPr>
          <p:cNvPr id="28" name="TextBox 27">
            <a:extLst>
              <a:ext uri="{FF2B5EF4-FFF2-40B4-BE49-F238E27FC236}">
                <a16:creationId xmlns:a16="http://schemas.microsoft.com/office/drawing/2014/main" id="{A95663B3-0F3A-4245-BC4B-51F8038F60D8}"/>
              </a:ext>
            </a:extLst>
          </p:cNvPr>
          <p:cNvSpPr txBox="1"/>
          <p:nvPr/>
        </p:nvSpPr>
        <p:spPr>
          <a:xfrm>
            <a:off x="855707" y="3747871"/>
            <a:ext cx="5656913" cy="1446550"/>
          </a:xfrm>
          <a:prstGeom prst="rect">
            <a:avLst/>
          </a:prstGeom>
          <a:noFill/>
        </p:spPr>
        <p:txBody>
          <a:bodyPr wrap="square" rtlCol="0">
            <a:spAutoFit/>
          </a:bodyPr>
          <a:lstStyle/>
          <a:p>
            <a:r>
              <a:rPr lang="en-AU" sz="1200" u="sng" dirty="0">
                <a:solidFill>
                  <a:schemeClr val="tx1">
                    <a:lumMod val="50000"/>
                    <a:lumOff val="50000"/>
                  </a:schemeClr>
                </a:solidFill>
                <a:latin typeface="Comic Sans MS" panose="030F0702030302020204" pitchFamily="66" charset="0"/>
              </a:rPr>
              <a:t>Atmospheric Conditions</a:t>
            </a:r>
          </a:p>
          <a:p>
            <a:pPr marL="171450" indent="-171450">
              <a:buFont typeface="Arial" panose="020B0604020202020204" pitchFamily="34" charset="0"/>
              <a:buChar char="•"/>
            </a:pPr>
            <a:r>
              <a:rPr lang="en-AU" sz="1200" dirty="0">
                <a:solidFill>
                  <a:schemeClr val="tx1">
                    <a:lumMod val="50000"/>
                    <a:lumOff val="50000"/>
                  </a:schemeClr>
                </a:solidFill>
                <a:latin typeface="Comic Sans MS" panose="030F0702030302020204" pitchFamily="66" charset="0"/>
              </a:rPr>
              <a:t>Radiative Forcing </a:t>
            </a:r>
            <a:r>
              <a:rPr lang="en-AU" sz="1200" u="sng" dirty="0">
                <a:solidFill>
                  <a:schemeClr val="tx1">
                    <a:lumMod val="50000"/>
                    <a:lumOff val="50000"/>
                  </a:schemeClr>
                </a:solidFill>
                <a:latin typeface="Comic Sans MS" panose="030F0702030302020204" pitchFamily="66" charset="0"/>
              </a:rPr>
              <a:t>6.0</a:t>
            </a:r>
            <a:r>
              <a:rPr lang="en-AU" sz="1200" dirty="0">
                <a:solidFill>
                  <a:schemeClr val="tx1">
                    <a:lumMod val="50000"/>
                    <a:lumOff val="50000"/>
                  </a:schemeClr>
                </a:solidFill>
                <a:latin typeface="Comic Sans MS" panose="030F0702030302020204" pitchFamily="66" charset="0"/>
              </a:rPr>
              <a:t>W/m</a:t>
            </a:r>
            <a:r>
              <a:rPr lang="en-AU" sz="1200" baseline="30000" dirty="0">
                <a:solidFill>
                  <a:schemeClr val="tx1">
                    <a:lumMod val="50000"/>
                    <a:lumOff val="50000"/>
                  </a:schemeClr>
                </a:solidFill>
                <a:latin typeface="Comic Sans MS" panose="030F0702030302020204" pitchFamily="66" charset="0"/>
              </a:rPr>
              <a:t>2</a:t>
            </a:r>
            <a:r>
              <a:rPr lang="en-AU" sz="1200" dirty="0">
                <a:solidFill>
                  <a:schemeClr val="tx1">
                    <a:lumMod val="50000"/>
                    <a:lumOff val="50000"/>
                  </a:schemeClr>
                </a:solidFill>
                <a:latin typeface="Comic Sans MS" panose="030F0702030302020204" pitchFamily="66" charset="0"/>
              </a:rPr>
              <a:t>. CO</a:t>
            </a:r>
            <a:r>
              <a:rPr lang="en-AU" sz="1000" dirty="0">
                <a:solidFill>
                  <a:schemeClr val="tx1">
                    <a:lumMod val="50000"/>
                    <a:lumOff val="50000"/>
                  </a:schemeClr>
                </a:solidFill>
                <a:latin typeface="Comic Sans MS" panose="030F0702030302020204" pitchFamily="66" charset="0"/>
              </a:rPr>
              <a:t>2</a:t>
            </a:r>
            <a:r>
              <a:rPr lang="en-AU" sz="1200" dirty="0">
                <a:solidFill>
                  <a:schemeClr val="tx1">
                    <a:lumMod val="50000"/>
                    <a:lumOff val="50000"/>
                  </a:schemeClr>
                </a:solidFill>
                <a:latin typeface="Comic Sans MS" panose="030F0702030302020204" pitchFamily="66" charset="0"/>
              </a:rPr>
              <a:t>e </a:t>
            </a:r>
            <a:r>
              <a:rPr lang="en-AU" sz="1200" u="sng" dirty="0">
                <a:solidFill>
                  <a:schemeClr val="tx1">
                    <a:lumMod val="50000"/>
                    <a:lumOff val="50000"/>
                  </a:schemeClr>
                </a:solidFill>
                <a:latin typeface="Comic Sans MS" panose="030F0702030302020204" pitchFamily="66" charset="0"/>
              </a:rPr>
              <a:t>850</a:t>
            </a:r>
            <a:r>
              <a:rPr lang="en-AU" sz="1200" dirty="0">
                <a:solidFill>
                  <a:schemeClr val="tx1">
                    <a:lumMod val="50000"/>
                    <a:lumOff val="50000"/>
                  </a:schemeClr>
                </a:solidFill>
                <a:latin typeface="Comic Sans MS" panose="030F0702030302020204" pitchFamily="66" charset="0"/>
              </a:rPr>
              <a:t>ppm. CO</a:t>
            </a:r>
            <a:r>
              <a:rPr lang="en-AU" sz="1000" dirty="0">
                <a:solidFill>
                  <a:schemeClr val="tx1">
                    <a:lumMod val="50000"/>
                    <a:lumOff val="50000"/>
                  </a:schemeClr>
                </a:solidFill>
                <a:latin typeface="Comic Sans MS" panose="030F0702030302020204" pitchFamily="66" charset="0"/>
              </a:rPr>
              <a:t>2</a:t>
            </a:r>
            <a:r>
              <a:rPr lang="en-AU" sz="1200" dirty="0">
                <a:solidFill>
                  <a:schemeClr val="tx1">
                    <a:lumMod val="50000"/>
                    <a:lumOff val="50000"/>
                  </a:schemeClr>
                </a:solidFill>
                <a:latin typeface="Comic Sans MS" panose="030F0702030302020204" pitchFamily="66" charset="0"/>
              </a:rPr>
              <a:t> </a:t>
            </a:r>
            <a:r>
              <a:rPr lang="en-AU" sz="1200" u="sng" dirty="0">
                <a:solidFill>
                  <a:schemeClr val="tx1">
                    <a:lumMod val="50000"/>
                    <a:lumOff val="50000"/>
                  </a:schemeClr>
                </a:solidFill>
                <a:latin typeface="Comic Sans MS" panose="030F0702030302020204" pitchFamily="66" charset="0"/>
              </a:rPr>
              <a:t>670</a:t>
            </a:r>
            <a:r>
              <a:rPr lang="en-AU" sz="1200" dirty="0">
                <a:solidFill>
                  <a:schemeClr val="tx1">
                    <a:lumMod val="50000"/>
                    <a:lumOff val="50000"/>
                  </a:schemeClr>
                </a:solidFill>
                <a:latin typeface="Comic Sans MS" panose="030F0702030302020204" pitchFamily="66" charset="0"/>
              </a:rPr>
              <a:t>ppm (p.89).</a:t>
            </a:r>
          </a:p>
          <a:p>
            <a:pPr marL="171450" indent="-171450">
              <a:buFont typeface="Arial" panose="020B0604020202020204" pitchFamily="34" charset="0"/>
              <a:buChar char="•"/>
            </a:pPr>
            <a:r>
              <a:rPr lang="en-AU" sz="1200" dirty="0">
                <a:solidFill>
                  <a:schemeClr val="tx1">
                    <a:lumMod val="50000"/>
                    <a:lumOff val="50000"/>
                  </a:schemeClr>
                </a:solidFill>
                <a:latin typeface="Comic Sans MS" panose="030F0702030302020204" pitchFamily="66" charset="0"/>
              </a:rPr>
              <a:t>More unlikely than likely the temperature will stay below </a:t>
            </a:r>
            <a:r>
              <a:rPr lang="en-AU" sz="1200" u="sng" dirty="0">
                <a:solidFill>
                  <a:schemeClr val="tx1">
                    <a:lumMod val="50000"/>
                    <a:lumOff val="50000"/>
                  </a:schemeClr>
                </a:solidFill>
                <a:latin typeface="Comic Sans MS" panose="030F0702030302020204" pitchFamily="66" charset="0"/>
              </a:rPr>
              <a:t>3°C</a:t>
            </a:r>
            <a:r>
              <a:rPr lang="en-AU" sz="1200" dirty="0">
                <a:solidFill>
                  <a:schemeClr val="tx1">
                    <a:lumMod val="50000"/>
                    <a:lumOff val="50000"/>
                  </a:schemeClr>
                </a:solidFill>
                <a:latin typeface="Comic Sans MS" panose="030F0702030302020204" pitchFamily="66" charset="0"/>
              </a:rPr>
              <a:t> (p.89). </a:t>
            </a:r>
          </a:p>
          <a:p>
            <a:r>
              <a:rPr lang="en-AU" sz="400" dirty="0">
                <a:solidFill>
                  <a:schemeClr val="tx1">
                    <a:lumMod val="50000"/>
                    <a:lumOff val="50000"/>
                  </a:schemeClr>
                </a:solidFill>
                <a:latin typeface="Comic Sans MS" panose="030F0702030302020204" pitchFamily="66" charset="0"/>
              </a:rPr>
              <a:t> </a:t>
            </a:r>
          </a:p>
          <a:p>
            <a:r>
              <a:rPr lang="en-AU" sz="1200" u="sng" dirty="0">
                <a:solidFill>
                  <a:schemeClr val="tx1">
                    <a:lumMod val="50000"/>
                    <a:lumOff val="50000"/>
                  </a:schemeClr>
                </a:solidFill>
                <a:latin typeface="Comic Sans MS" panose="030F0702030302020204" pitchFamily="66" charset="0"/>
              </a:rPr>
              <a:t>Future of Coral Reefs</a:t>
            </a:r>
          </a:p>
          <a:p>
            <a:pPr marL="171450" indent="-171450">
              <a:buFont typeface="Arial" panose="020B0604020202020204" pitchFamily="34" charset="0"/>
              <a:buChar char="•"/>
            </a:pPr>
            <a:r>
              <a:rPr lang="en-AU" sz="1200" dirty="0">
                <a:solidFill>
                  <a:schemeClr val="tx1">
                    <a:lumMod val="50000"/>
                    <a:lumOff val="50000"/>
                  </a:schemeClr>
                </a:solidFill>
                <a:latin typeface="Comic Sans MS" panose="030F0702030302020204" pitchFamily="66" charset="0"/>
              </a:rPr>
              <a:t>Not dominated by coral (p.27). </a:t>
            </a:r>
          </a:p>
          <a:p>
            <a:pPr marL="171450" indent="-171450">
              <a:buFont typeface="Arial" panose="020B0604020202020204" pitchFamily="34" charset="0"/>
              <a:buChar char="•"/>
            </a:pPr>
            <a:r>
              <a:rPr lang="en-AU" sz="1200" dirty="0">
                <a:solidFill>
                  <a:schemeClr val="tx1">
                    <a:lumMod val="50000"/>
                    <a:lumOff val="50000"/>
                  </a:schemeClr>
                </a:solidFill>
                <a:latin typeface="Comic Sans MS" panose="030F0702030302020204" pitchFamily="66" charset="0"/>
              </a:rPr>
              <a:t>Annual bleaching (p.89). </a:t>
            </a:r>
          </a:p>
          <a:p>
            <a:pPr marL="171450" indent="-171450">
              <a:buFont typeface="Arial" panose="020B0604020202020204" pitchFamily="34" charset="0"/>
              <a:buChar char="•"/>
            </a:pPr>
            <a:r>
              <a:rPr lang="en-AU" sz="1200" dirty="0">
                <a:solidFill>
                  <a:schemeClr val="tx1">
                    <a:lumMod val="50000"/>
                    <a:lumOff val="50000"/>
                  </a:schemeClr>
                </a:solidFill>
                <a:latin typeface="Comic Sans MS" panose="030F0702030302020204" pitchFamily="66" charset="0"/>
              </a:rPr>
              <a:t>Global sea level rise will be ~</a:t>
            </a:r>
            <a:r>
              <a:rPr lang="en-AU" sz="1200" u="sng" dirty="0">
                <a:solidFill>
                  <a:schemeClr val="tx1">
                    <a:lumMod val="50000"/>
                    <a:lumOff val="50000"/>
                  </a:schemeClr>
                </a:solidFill>
                <a:latin typeface="Comic Sans MS" panose="030F0702030302020204" pitchFamily="66" charset="0"/>
              </a:rPr>
              <a:t>0.55</a:t>
            </a:r>
            <a:r>
              <a:rPr lang="en-AU" sz="1200" dirty="0">
                <a:solidFill>
                  <a:schemeClr val="tx1">
                    <a:lumMod val="50000"/>
                    <a:lumOff val="50000"/>
                  </a:schemeClr>
                </a:solidFill>
                <a:latin typeface="Comic Sans MS" panose="030F0702030302020204" pitchFamily="66" charset="0"/>
              </a:rPr>
              <a:t>m </a:t>
            </a:r>
            <a:r>
              <a:rPr lang="en-AU" sz="1100" dirty="0">
                <a:solidFill>
                  <a:schemeClr val="tx1">
                    <a:lumMod val="50000"/>
                    <a:lumOff val="50000"/>
                  </a:schemeClr>
                </a:solidFill>
                <a:latin typeface="Comic Sans MS" panose="030F0702030302020204" pitchFamily="66" charset="0"/>
              </a:rPr>
              <a:t>(IPCC WG1 AR5 Chapter 13, p.1181).</a:t>
            </a:r>
            <a:endParaRPr lang="en-AU" sz="1200" dirty="0">
              <a:solidFill>
                <a:schemeClr val="tx1">
                  <a:lumMod val="50000"/>
                  <a:lumOff val="50000"/>
                </a:schemeClr>
              </a:solidFill>
              <a:latin typeface="Comic Sans MS" panose="030F0702030302020204" pitchFamily="66" charset="0"/>
            </a:endParaRPr>
          </a:p>
        </p:txBody>
      </p:sp>
      <p:sp>
        <p:nvSpPr>
          <p:cNvPr id="29" name="TextBox 28">
            <a:extLst>
              <a:ext uri="{FF2B5EF4-FFF2-40B4-BE49-F238E27FC236}">
                <a16:creationId xmlns:a16="http://schemas.microsoft.com/office/drawing/2014/main" id="{3EF0031A-261F-42C7-AA18-F661EAF5AA18}"/>
              </a:ext>
            </a:extLst>
          </p:cNvPr>
          <p:cNvSpPr txBox="1"/>
          <p:nvPr/>
        </p:nvSpPr>
        <p:spPr>
          <a:xfrm>
            <a:off x="855707" y="5468468"/>
            <a:ext cx="5656913" cy="1446550"/>
          </a:xfrm>
          <a:prstGeom prst="rect">
            <a:avLst/>
          </a:prstGeom>
          <a:noFill/>
        </p:spPr>
        <p:txBody>
          <a:bodyPr wrap="square" rtlCol="0">
            <a:spAutoFit/>
          </a:bodyPr>
          <a:lstStyle/>
          <a:p>
            <a:r>
              <a:rPr lang="en-AU" sz="1200" u="sng" dirty="0">
                <a:solidFill>
                  <a:schemeClr val="tx1">
                    <a:lumMod val="50000"/>
                    <a:lumOff val="50000"/>
                  </a:schemeClr>
                </a:solidFill>
                <a:latin typeface="Comic Sans MS" panose="030F0702030302020204" pitchFamily="66" charset="0"/>
              </a:rPr>
              <a:t>Atmospheric Conditions</a:t>
            </a:r>
          </a:p>
          <a:p>
            <a:pPr marL="171450" indent="-171450">
              <a:buFont typeface="Arial" panose="020B0604020202020204" pitchFamily="34" charset="0"/>
              <a:buChar char="•"/>
            </a:pPr>
            <a:r>
              <a:rPr lang="en-AU" sz="1200" dirty="0">
                <a:solidFill>
                  <a:schemeClr val="tx1">
                    <a:lumMod val="50000"/>
                    <a:lumOff val="50000"/>
                  </a:schemeClr>
                </a:solidFill>
                <a:latin typeface="Comic Sans MS" panose="030F0702030302020204" pitchFamily="66" charset="0"/>
              </a:rPr>
              <a:t>Radiative Forcing </a:t>
            </a:r>
            <a:r>
              <a:rPr lang="en-AU" sz="1200" u="sng" dirty="0">
                <a:solidFill>
                  <a:schemeClr val="tx1">
                    <a:lumMod val="50000"/>
                    <a:lumOff val="50000"/>
                  </a:schemeClr>
                </a:solidFill>
                <a:latin typeface="Comic Sans MS" panose="030F0702030302020204" pitchFamily="66" charset="0"/>
              </a:rPr>
              <a:t>4.5</a:t>
            </a:r>
            <a:r>
              <a:rPr lang="en-AU" sz="1200" dirty="0">
                <a:solidFill>
                  <a:schemeClr val="tx1">
                    <a:lumMod val="50000"/>
                    <a:lumOff val="50000"/>
                  </a:schemeClr>
                </a:solidFill>
                <a:latin typeface="Comic Sans MS" panose="030F0702030302020204" pitchFamily="66" charset="0"/>
              </a:rPr>
              <a:t>W/m</a:t>
            </a:r>
            <a:r>
              <a:rPr lang="en-AU" sz="1200" baseline="30000" dirty="0">
                <a:solidFill>
                  <a:schemeClr val="tx1">
                    <a:lumMod val="50000"/>
                    <a:lumOff val="50000"/>
                  </a:schemeClr>
                </a:solidFill>
                <a:latin typeface="Comic Sans MS" panose="030F0702030302020204" pitchFamily="66" charset="0"/>
              </a:rPr>
              <a:t>2</a:t>
            </a:r>
            <a:r>
              <a:rPr lang="en-AU" sz="1200" dirty="0">
                <a:solidFill>
                  <a:schemeClr val="tx1">
                    <a:lumMod val="50000"/>
                    <a:lumOff val="50000"/>
                  </a:schemeClr>
                </a:solidFill>
                <a:latin typeface="Comic Sans MS" panose="030F0702030302020204" pitchFamily="66" charset="0"/>
              </a:rPr>
              <a:t>. CO</a:t>
            </a:r>
            <a:r>
              <a:rPr lang="en-AU" sz="1000" dirty="0">
                <a:solidFill>
                  <a:schemeClr val="tx1">
                    <a:lumMod val="50000"/>
                    <a:lumOff val="50000"/>
                  </a:schemeClr>
                </a:solidFill>
                <a:latin typeface="Comic Sans MS" panose="030F0702030302020204" pitchFamily="66" charset="0"/>
              </a:rPr>
              <a:t>2</a:t>
            </a:r>
            <a:r>
              <a:rPr lang="en-AU" sz="1200" dirty="0">
                <a:solidFill>
                  <a:schemeClr val="tx1">
                    <a:lumMod val="50000"/>
                    <a:lumOff val="50000"/>
                  </a:schemeClr>
                </a:solidFill>
                <a:latin typeface="Comic Sans MS" panose="030F0702030302020204" pitchFamily="66" charset="0"/>
              </a:rPr>
              <a:t>e </a:t>
            </a:r>
            <a:r>
              <a:rPr lang="en-AU" sz="1200" u="sng" dirty="0">
                <a:solidFill>
                  <a:schemeClr val="tx1">
                    <a:lumMod val="50000"/>
                    <a:lumOff val="50000"/>
                  </a:schemeClr>
                </a:solidFill>
                <a:latin typeface="Comic Sans MS" panose="030F0702030302020204" pitchFamily="66" charset="0"/>
              </a:rPr>
              <a:t>650</a:t>
            </a:r>
            <a:r>
              <a:rPr lang="en-AU" sz="1200" dirty="0">
                <a:solidFill>
                  <a:schemeClr val="tx1">
                    <a:lumMod val="50000"/>
                    <a:lumOff val="50000"/>
                  </a:schemeClr>
                </a:solidFill>
                <a:latin typeface="Comic Sans MS" panose="030F0702030302020204" pitchFamily="66" charset="0"/>
              </a:rPr>
              <a:t>ppm. CO</a:t>
            </a:r>
            <a:r>
              <a:rPr lang="en-AU" sz="1000" dirty="0">
                <a:solidFill>
                  <a:schemeClr val="tx1">
                    <a:lumMod val="50000"/>
                    <a:lumOff val="50000"/>
                  </a:schemeClr>
                </a:solidFill>
                <a:latin typeface="Comic Sans MS" panose="030F0702030302020204" pitchFamily="66" charset="0"/>
              </a:rPr>
              <a:t>2</a:t>
            </a:r>
            <a:r>
              <a:rPr lang="en-AU" sz="1200" dirty="0">
                <a:solidFill>
                  <a:schemeClr val="tx1">
                    <a:lumMod val="50000"/>
                    <a:lumOff val="50000"/>
                  </a:schemeClr>
                </a:solidFill>
                <a:latin typeface="Comic Sans MS" panose="030F0702030302020204" pitchFamily="66" charset="0"/>
              </a:rPr>
              <a:t> </a:t>
            </a:r>
            <a:r>
              <a:rPr lang="en-AU" sz="1200" u="sng" dirty="0">
                <a:solidFill>
                  <a:schemeClr val="tx1">
                    <a:lumMod val="50000"/>
                    <a:lumOff val="50000"/>
                  </a:schemeClr>
                </a:solidFill>
                <a:latin typeface="Comic Sans MS" panose="030F0702030302020204" pitchFamily="66" charset="0"/>
              </a:rPr>
              <a:t>538</a:t>
            </a:r>
            <a:r>
              <a:rPr lang="en-AU" sz="1200" dirty="0">
                <a:solidFill>
                  <a:schemeClr val="tx1">
                    <a:lumMod val="50000"/>
                    <a:lumOff val="50000"/>
                  </a:schemeClr>
                </a:solidFill>
                <a:latin typeface="Comic Sans MS" panose="030F0702030302020204" pitchFamily="66" charset="0"/>
              </a:rPr>
              <a:t>ppm (p.89).</a:t>
            </a:r>
          </a:p>
          <a:p>
            <a:pPr marL="171450" indent="-171450">
              <a:buFont typeface="Arial" panose="020B0604020202020204" pitchFamily="34" charset="0"/>
              <a:buChar char="•"/>
            </a:pPr>
            <a:r>
              <a:rPr lang="en-AU" sz="1200" dirty="0">
                <a:solidFill>
                  <a:schemeClr val="tx1">
                    <a:lumMod val="50000"/>
                    <a:lumOff val="50000"/>
                  </a:schemeClr>
                </a:solidFill>
                <a:latin typeface="Comic Sans MS" panose="030F0702030302020204" pitchFamily="66" charset="0"/>
              </a:rPr>
              <a:t>More unlikely than likely the temperature will stay below </a:t>
            </a:r>
            <a:r>
              <a:rPr lang="en-AU" sz="1200" u="sng" dirty="0">
                <a:solidFill>
                  <a:schemeClr val="tx1">
                    <a:lumMod val="50000"/>
                    <a:lumOff val="50000"/>
                  </a:schemeClr>
                </a:solidFill>
                <a:latin typeface="Comic Sans MS" panose="030F0702030302020204" pitchFamily="66" charset="0"/>
              </a:rPr>
              <a:t>2°C</a:t>
            </a:r>
            <a:r>
              <a:rPr lang="en-AU" sz="1200" dirty="0">
                <a:solidFill>
                  <a:schemeClr val="tx1">
                    <a:lumMod val="50000"/>
                    <a:lumOff val="50000"/>
                  </a:schemeClr>
                </a:solidFill>
                <a:latin typeface="Comic Sans MS" panose="030F0702030302020204" pitchFamily="66" charset="0"/>
              </a:rPr>
              <a:t> (p.89). </a:t>
            </a:r>
          </a:p>
          <a:p>
            <a:r>
              <a:rPr lang="en-AU" sz="400" dirty="0">
                <a:solidFill>
                  <a:schemeClr val="tx1">
                    <a:lumMod val="50000"/>
                    <a:lumOff val="50000"/>
                  </a:schemeClr>
                </a:solidFill>
                <a:latin typeface="Comic Sans MS" panose="030F0702030302020204" pitchFamily="66" charset="0"/>
              </a:rPr>
              <a:t> </a:t>
            </a:r>
          </a:p>
          <a:p>
            <a:r>
              <a:rPr lang="en-AU" sz="1200" u="sng" dirty="0">
                <a:solidFill>
                  <a:schemeClr val="tx1">
                    <a:lumMod val="50000"/>
                    <a:lumOff val="50000"/>
                  </a:schemeClr>
                </a:solidFill>
                <a:latin typeface="Comic Sans MS" panose="030F0702030302020204" pitchFamily="66" charset="0"/>
              </a:rPr>
              <a:t>Future of Coral Reefs</a:t>
            </a:r>
          </a:p>
          <a:p>
            <a:pPr marL="171450" indent="-171450">
              <a:buFont typeface="Arial" panose="020B0604020202020204" pitchFamily="34" charset="0"/>
              <a:buChar char="•"/>
            </a:pPr>
            <a:r>
              <a:rPr lang="en-AU" sz="1200" dirty="0">
                <a:solidFill>
                  <a:schemeClr val="tx1">
                    <a:lumMod val="50000"/>
                    <a:lumOff val="50000"/>
                  </a:schemeClr>
                </a:solidFill>
                <a:latin typeface="Comic Sans MS" panose="030F0702030302020204" pitchFamily="66" charset="0"/>
              </a:rPr>
              <a:t>Not dominated by coral (p.27). </a:t>
            </a:r>
          </a:p>
          <a:p>
            <a:pPr marL="171450" indent="-171450">
              <a:buFont typeface="Arial" panose="020B0604020202020204" pitchFamily="34" charset="0"/>
              <a:buChar char="•"/>
            </a:pPr>
            <a:r>
              <a:rPr lang="en-AU" sz="1200" dirty="0">
                <a:solidFill>
                  <a:schemeClr val="tx1">
                    <a:lumMod val="50000"/>
                    <a:lumOff val="50000"/>
                  </a:schemeClr>
                </a:solidFill>
                <a:latin typeface="Comic Sans MS" panose="030F0702030302020204" pitchFamily="66" charset="0"/>
              </a:rPr>
              <a:t>Annual bleaching (p.89). </a:t>
            </a:r>
          </a:p>
          <a:p>
            <a:pPr marL="171450" indent="-171450">
              <a:buFont typeface="Arial" panose="020B0604020202020204" pitchFamily="34" charset="0"/>
              <a:buChar char="•"/>
            </a:pPr>
            <a:r>
              <a:rPr lang="en-AU" sz="1200" dirty="0">
                <a:solidFill>
                  <a:schemeClr val="tx1">
                    <a:lumMod val="50000"/>
                    <a:lumOff val="50000"/>
                  </a:schemeClr>
                </a:solidFill>
                <a:latin typeface="Comic Sans MS" panose="030F0702030302020204" pitchFamily="66" charset="0"/>
              </a:rPr>
              <a:t>Global sea level rise will be ~</a:t>
            </a:r>
            <a:r>
              <a:rPr lang="en-AU" sz="1200" u="sng" dirty="0">
                <a:solidFill>
                  <a:schemeClr val="tx1">
                    <a:lumMod val="50000"/>
                    <a:lumOff val="50000"/>
                  </a:schemeClr>
                </a:solidFill>
                <a:latin typeface="Comic Sans MS" panose="030F0702030302020204" pitchFamily="66" charset="0"/>
              </a:rPr>
              <a:t>0.525</a:t>
            </a:r>
            <a:r>
              <a:rPr lang="en-AU" sz="1200" dirty="0">
                <a:solidFill>
                  <a:schemeClr val="tx1">
                    <a:lumMod val="50000"/>
                    <a:lumOff val="50000"/>
                  </a:schemeClr>
                </a:solidFill>
                <a:latin typeface="Comic Sans MS" panose="030F0702030302020204" pitchFamily="66" charset="0"/>
              </a:rPr>
              <a:t>m </a:t>
            </a:r>
            <a:r>
              <a:rPr lang="en-AU" sz="1100" dirty="0">
                <a:solidFill>
                  <a:schemeClr val="tx1">
                    <a:lumMod val="50000"/>
                    <a:lumOff val="50000"/>
                  </a:schemeClr>
                </a:solidFill>
                <a:latin typeface="Comic Sans MS" panose="030F0702030302020204" pitchFamily="66" charset="0"/>
              </a:rPr>
              <a:t>(IPCC WG1 AR5 Chapter 13, p.1181).</a:t>
            </a:r>
            <a:endParaRPr lang="en-AU" sz="1200" dirty="0">
              <a:solidFill>
                <a:schemeClr val="tx1">
                  <a:lumMod val="50000"/>
                  <a:lumOff val="50000"/>
                </a:schemeClr>
              </a:solidFill>
              <a:latin typeface="Comic Sans MS" panose="030F0702030302020204" pitchFamily="66" charset="0"/>
            </a:endParaRPr>
          </a:p>
        </p:txBody>
      </p:sp>
      <p:sp>
        <p:nvSpPr>
          <p:cNvPr id="34" name="TextBox 33">
            <a:extLst>
              <a:ext uri="{FF2B5EF4-FFF2-40B4-BE49-F238E27FC236}">
                <a16:creationId xmlns:a16="http://schemas.microsoft.com/office/drawing/2014/main" id="{4A90D0F4-F3D9-48CE-9093-94B9C1D8DE6D}"/>
              </a:ext>
            </a:extLst>
          </p:cNvPr>
          <p:cNvSpPr txBox="1"/>
          <p:nvPr/>
        </p:nvSpPr>
        <p:spPr>
          <a:xfrm>
            <a:off x="868428" y="7174387"/>
            <a:ext cx="5656913" cy="1261884"/>
          </a:xfrm>
          <a:prstGeom prst="rect">
            <a:avLst/>
          </a:prstGeom>
          <a:noFill/>
        </p:spPr>
        <p:txBody>
          <a:bodyPr wrap="square" rtlCol="0">
            <a:spAutoFit/>
          </a:bodyPr>
          <a:lstStyle/>
          <a:p>
            <a:r>
              <a:rPr lang="en-AU" sz="1200" u="sng" dirty="0">
                <a:solidFill>
                  <a:schemeClr val="tx1">
                    <a:lumMod val="50000"/>
                    <a:lumOff val="50000"/>
                  </a:schemeClr>
                </a:solidFill>
                <a:latin typeface="Comic Sans MS" panose="030F0702030302020204" pitchFamily="66" charset="0"/>
              </a:rPr>
              <a:t>Atmospheric Conditions</a:t>
            </a:r>
          </a:p>
          <a:p>
            <a:pPr marL="171450" indent="-171450">
              <a:buFont typeface="Arial" panose="020B0604020202020204" pitchFamily="34" charset="0"/>
              <a:buChar char="•"/>
            </a:pPr>
            <a:r>
              <a:rPr lang="en-AU" sz="1200" dirty="0">
                <a:solidFill>
                  <a:schemeClr val="tx1">
                    <a:lumMod val="50000"/>
                    <a:lumOff val="50000"/>
                  </a:schemeClr>
                </a:solidFill>
                <a:latin typeface="Comic Sans MS" panose="030F0702030302020204" pitchFamily="66" charset="0"/>
              </a:rPr>
              <a:t>Radiative Forcing </a:t>
            </a:r>
            <a:r>
              <a:rPr lang="en-AU" sz="1200" u="sng" dirty="0">
                <a:solidFill>
                  <a:schemeClr val="tx1">
                    <a:lumMod val="50000"/>
                    <a:lumOff val="50000"/>
                  </a:schemeClr>
                </a:solidFill>
                <a:latin typeface="Comic Sans MS" panose="030F0702030302020204" pitchFamily="66" charset="0"/>
              </a:rPr>
              <a:t>2.6</a:t>
            </a:r>
            <a:r>
              <a:rPr lang="en-AU" sz="1200" dirty="0">
                <a:solidFill>
                  <a:schemeClr val="tx1">
                    <a:lumMod val="50000"/>
                    <a:lumOff val="50000"/>
                  </a:schemeClr>
                </a:solidFill>
                <a:latin typeface="Comic Sans MS" panose="030F0702030302020204" pitchFamily="66" charset="0"/>
              </a:rPr>
              <a:t>W/m</a:t>
            </a:r>
            <a:r>
              <a:rPr lang="en-AU" sz="1200" baseline="30000" dirty="0">
                <a:solidFill>
                  <a:schemeClr val="tx1">
                    <a:lumMod val="50000"/>
                    <a:lumOff val="50000"/>
                  </a:schemeClr>
                </a:solidFill>
                <a:latin typeface="Comic Sans MS" panose="030F0702030302020204" pitchFamily="66" charset="0"/>
              </a:rPr>
              <a:t>2</a:t>
            </a:r>
            <a:r>
              <a:rPr lang="en-AU" sz="1200" dirty="0">
                <a:solidFill>
                  <a:schemeClr val="tx1">
                    <a:lumMod val="50000"/>
                    <a:lumOff val="50000"/>
                  </a:schemeClr>
                </a:solidFill>
                <a:latin typeface="Comic Sans MS" panose="030F0702030302020204" pitchFamily="66" charset="0"/>
              </a:rPr>
              <a:t>. CO</a:t>
            </a:r>
            <a:r>
              <a:rPr lang="en-AU" sz="1000" dirty="0">
                <a:solidFill>
                  <a:schemeClr val="tx1">
                    <a:lumMod val="50000"/>
                    <a:lumOff val="50000"/>
                  </a:schemeClr>
                </a:solidFill>
                <a:latin typeface="Comic Sans MS" panose="030F0702030302020204" pitchFamily="66" charset="0"/>
              </a:rPr>
              <a:t>2</a:t>
            </a:r>
            <a:r>
              <a:rPr lang="en-AU" sz="1200" dirty="0">
                <a:solidFill>
                  <a:schemeClr val="tx1">
                    <a:lumMod val="50000"/>
                    <a:lumOff val="50000"/>
                  </a:schemeClr>
                </a:solidFill>
                <a:latin typeface="Comic Sans MS" panose="030F0702030302020204" pitchFamily="66" charset="0"/>
              </a:rPr>
              <a:t>e </a:t>
            </a:r>
            <a:r>
              <a:rPr lang="en-AU" sz="1200" u="sng" dirty="0">
                <a:solidFill>
                  <a:schemeClr val="tx1">
                    <a:lumMod val="50000"/>
                    <a:lumOff val="50000"/>
                  </a:schemeClr>
                </a:solidFill>
                <a:latin typeface="Comic Sans MS" panose="030F0702030302020204" pitchFamily="66" charset="0"/>
              </a:rPr>
              <a:t>&lt;490</a:t>
            </a:r>
            <a:r>
              <a:rPr lang="en-AU" sz="1200" dirty="0">
                <a:solidFill>
                  <a:schemeClr val="tx1">
                    <a:lumMod val="50000"/>
                    <a:lumOff val="50000"/>
                  </a:schemeClr>
                </a:solidFill>
                <a:latin typeface="Comic Sans MS" panose="030F0702030302020204" pitchFamily="66" charset="0"/>
              </a:rPr>
              <a:t>ppm. CO</a:t>
            </a:r>
            <a:r>
              <a:rPr lang="en-AU" sz="1000" dirty="0">
                <a:solidFill>
                  <a:schemeClr val="tx1">
                    <a:lumMod val="50000"/>
                    <a:lumOff val="50000"/>
                  </a:schemeClr>
                </a:solidFill>
                <a:latin typeface="Comic Sans MS" panose="030F0702030302020204" pitchFamily="66" charset="0"/>
              </a:rPr>
              <a:t>2</a:t>
            </a:r>
            <a:r>
              <a:rPr lang="en-AU" sz="1200" dirty="0">
                <a:solidFill>
                  <a:schemeClr val="tx1">
                    <a:lumMod val="50000"/>
                    <a:lumOff val="50000"/>
                  </a:schemeClr>
                </a:solidFill>
                <a:latin typeface="Comic Sans MS" panose="030F0702030302020204" pitchFamily="66" charset="0"/>
              </a:rPr>
              <a:t> </a:t>
            </a:r>
            <a:r>
              <a:rPr lang="en-AU" sz="1200" u="sng" dirty="0">
                <a:solidFill>
                  <a:schemeClr val="tx1">
                    <a:lumMod val="50000"/>
                    <a:lumOff val="50000"/>
                  </a:schemeClr>
                </a:solidFill>
                <a:latin typeface="Comic Sans MS" panose="030F0702030302020204" pitchFamily="66" charset="0"/>
              </a:rPr>
              <a:t>421</a:t>
            </a:r>
            <a:r>
              <a:rPr lang="en-AU" sz="1200" dirty="0">
                <a:solidFill>
                  <a:schemeClr val="tx1">
                    <a:lumMod val="50000"/>
                    <a:lumOff val="50000"/>
                  </a:schemeClr>
                </a:solidFill>
                <a:latin typeface="Comic Sans MS" panose="030F0702030302020204" pitchFamily="66" charset="0"/>
              </a:rPr>
              <a:t>ppm (p.89).</a:t>
            </a:r>
          </a:p>
          <a:p>
            <a:pPr marL="171450" indent="-171450">
              <a:buFont typeface="Arial" panose="020B0604020202020204" pitchFamily="34" charset="0"/>
              <a:buChar char="•"/>
            </a:pPr>
            <a:r>
              <a:rPr lang="en-AU" sz="1200" dirty="0">
                <a:solidFill>
                  <a:schemeClr val="tx1">
                    <a:lumMod val="50000"/>
                    <a:lumOff val="50000"/>
                  </a:schemeClr>
                </a:solidFill>
                <a:latin typeface="Comic Sans MS" panose="030F0702030302020204" pitchFamily="66" charset="0"/>
              </a:rPr>
              <a:t>More unlikely than likely the temperature will stay below </a:t>
            </a:r>
            <a:r>
              <a:rPr lang="en-AU" sz="1200" u="sng" dirty="0">
                <a:solidFill>
                  <a:schemeClr val="tx1">
                    <a:lumMod val="50000"/>
                    <a:lumOff val="50000"/>
                  </a:schemeClr>
                </a:solidFill>
                <a:latin typeface="Comic Sans MS" panose="030F0702030302020204" pitchFamily="66" charset="0"/>
              </a:rPr>
              <a:t>1.5°C </a:t>
            </a:r>
            <a:r>
              <a:rPr lang="en-AU" sz="1200" dirty="0">
                <a:solidFill>
                  <a:schemeClr val="tx1">
                    <a:lumMod val="50000"/>
                    <a:lumOff val="50000"/>
                  </a:schemeClr>
                </a:solidFill>
                <a:latin typeface="Comic Sans MS" panose="030F0702030302020204" pitchFamily="66" charset="0"/>
              </a:rPr>
              <a:t>(p.89). </a:t>
            </a:r>
          </a:p>
          <a:p>
            <a:r>
              <a:rPr lang="en-AU" sz="400" dirty="0">
                <a:solidFill>
                  <a:schemeClr val="tx1">
                    <a:lumMod val="50000"/>
                    <a:lumOff val="50000"/>
                  </a:schemeClr>
                </a:solidFill>
                <a:latin typeface="Comic Sans MS" panose="030F0702030302020204" pitchFamily="66" charset="0"/>
              </a:rPr>
              <a:t> </a:t>
            </a:r>
          </a:p>
          <a:p>
            <a:r>
              <a:rPr lang="en-AU" sz="1200" u="sng" dirty="0">
                <a:solidFill>
                  <a:schemeClr val="tx1">
                    <a:lumMod val="50000"/>
                    <a:lumOff val="50000"/>
                  </a:schemeClr>
                </a:solidFill>
                <a:latin typeface="Comic Sans MS" panose="030F0702030302020204" pitchFamily="66" charset="0"/>
              </a:rPr>
              <a:t>Future of Coral Reefs</a:t>
            </a:r>
          </a:p>
          <a:p>
            <a:pPr marL="171450" indent="-171450">
              <a:buFont typeface="Arial" panose="020B0604020202020204" pitchFamily="34" charset="0"/>
              <a:buChar char="•"/>
            </a:pPr>
            <a:r>
              <a:rPr lang="en-AU" sz="1200" dirty="0">
                <a:solidFill>
                  <a:schemeClr val="tx1">
                    <a:lumMod val="50000"/>
                    <a:lumOff val="50000"/>
                  </a:schemeClr>
                </a:solidFill>
                <a:latin typeface="Comic Sans MS" panose="030F0702030302020204" pitchFamily="66" charset="0"/>
              </a:rPr>
              <a:t>10-30% of reefs might be saved (p.89).</a:t>
            </a:r>
          </a:p>
          <a:p>
            <a:pPr marL="171450" indent="-171450">
              <a:buFont typeface="Arial" panose="020B0604020202020204" pitchFamily="34" charset="0"/>
              <a:buChar char="•"/>
            </a:pPr>
            <a:r>
              <a:rPr lang="en-AU" sz="1200" dirty="0">
                <a:solidFill>
                  <a:schemeClr val="tx1">
                    <a:lumMod val="50000"/>
                    <a:lumOff val="50000"/>
                  </a:schemeClr>
                </a:solidFill>
                <a:latin typeface="Comic Sans MS" panose="030F0702030302020204" pitchFamily="66" charset="0"/>
              </a:rPr>
              <a:t>Global sea level rise will be ~</a:t>
            </a:r>
            <a:r>
              <a:rPr lang="en-AU" sz="1200" u="sng" dirty="0">
                <a:solidFill>
                  <a:schemeClr val="tx1">
                    <a:lumMod val="50000"/>
                    <a:lumOff val="50000"/>
                  </a:schemeClr>
                </a:solidFill>
                <a:latin typeface="Comic Sans MS" panose="030F0702030302020204" pitchFamily="66" charset="0"/>
              </a:rPr>
              <a:t>0.45</a:t>
            </a:r>
            <a:r>
              <a:rPr lang="en-AU" sz="1200" dirty="0">
                <a:solidFill>
                  <a:schemeClr val="tx1">
                    <a:lumMod val="50000"/>
                    <a:lumOff val="50000"/>
                  </a:schemeClr>
                </a:solidFill>
                <a:latin typeface="Comic Sans MS" panose="030F0702030302020204" pitchFamily="66" charset="0"/>
              </a:rPr>
              <a:t>m </a:t>
            </a:r>
            <a:r>
              <a:rPr lang="en-AU" sz="1100" dirty="0">
                <a:solidFill>
                  <a:schemeClr val="tx1">
                    <a:lumMod val="50000"/>
                    <a:lumOff val="50000"/>
                  </a:schemeClr>
                </a:solidFill>
                <a:latin typeface="Comic Sans MS" panose="030F0702030302020204" pitchFamily="66" charset="0"/>
              </a:rPr>
              <a:t>(IPCC WG1 AR5 Chapter 13, p.1181).</a:t>
            </a:r>
            <a:endParaRPr lang="en-AU" sz="1200" dirty="0">
              <a:solidFill>
                <a:schemeClr val="tx1">
                  <a:lumMod val="50000"/>
                  <a:lumOff val="50000"/>
                </a:schemeClr>
              </a:solidFill>
              <a:latin typeface="Comic Sans MS" panose="030F0702030302020204" pitchFamily="66" charset="0"/>
            </a:endParaRPr>
          </a:p>
        </p:txBody>
      </p:sp>
      <p:sp>
        <p:nvSpPr>
          <p:cNvPr id="35" name="Rectangle 34">
            <a:extLst>
              <a:ext uri="{FF2B5EF4-FFF2-40B4-BE49-F238E27FC236}">
                <a16:creationId xmlns:a16="http://schemas.microsoft.com/office/drawing/2014/main" id="{BCE2D4B0-823B-4D73-A1FC-0903F64E2867}"/>
              </a:ext>
            </a:extLst>
          </p:cNvPr>
          <p:cNvSpPr/>
          <p:nvPr/>
        </p:nvSpPr>
        <p:spPr>
          <a:xfrm>
            <a:off x="496486" y="1549794"/>
            <a:ext cx="5863484" cy="347345"/>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TextBox 3">
            <a:extLst>
              <a:ext uri="{FF2B5EF4-FFF2-40B4-BE49-F238E27FC236}">
                <a16:creationId xmlns:a16="http://schemas.microsoft.com/office/drawing/2014/main" id="{2FACAB81-B4AF-4D58-91D2-66E3304AF097}"/>
              </a:ext>
            </a:extLst>
          </p:cNvPr>
          <p:cNvSpPr txBox="1"/>
          <p:nvPr/>
        </p:nvSpPr>
        <p:spPr>
          <a:xfrm>
            <a:off x="504230" y="1551472"/>
            <a:ext cx="3656830" cy="276999"/>
          </a:xfrm>
          <a:prstGeom prst="rect">
            <a:avLst/>
          </a:prstGeom>
          <a:noFill/>
        </p:spPr>
        <p:txBody>
          <a:bodyPr wrap="square" rtlCol="0">
            <a:spAutoFit/>
          </a:bodyPr>
          <a:lstStyle/>
          <a:p>
            <a:r>
              <a:rPr lang="en-AU" sz="1200" b="1" dirty="0">
                <a:latin typeface="Arial Narrow" panose="020B0606020202030204" pitchFamily="34" charset="0"/>
              </a:rPr>
              <a:t>Name of Marine System:</a:t>
            </a:r>
          </a:p>
        </p:txBody>
      </p:sp>
      <p:sp>
        <p:nvSpPr>
          <p:cNvPr id="36" name="Rectangle 35">
            <a:extLst>
              <a:ext uri="{FF2B5EF4-FFF2-40B4-BE49-F238E27FC236}">
                <a16:creationId xmlns:a16="http://schemas.microsoft.com/office/drawing/2014/main" id="{1286BB3C-B106-427C-87FF-0884C454F327}"/>
              </a:ext>
            </a:extLst>
          </p:cNvPr>
          <p:cNvSpPr/>
          <p:nvPr/>
        </p:nvSpPr>
        <p:spPr>
          <a:xfrm>
            <a:off x="2117651" y="1578506"/>
            <a:ext cx="4156484" cy="274610"/>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33074422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 name="Straight Connector 14"/>
          <p:cNvCxnSpPr/>
          <p:nvPr/>
        </p:nvCxnSpPr>
        <p:spPr>
          <a:xfrm flipH="1">
            <a:off x="508863" y="969600"/>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1" name="TextBox 60"/>
          <p:cNvSpPr txBox="1"/>
          <p:nvPr/>
        </p:nvSpPr>
        <p:spPr>
          <a:xfrm>
            <a:off x="1357618" y="146139"/>
            <a:ext cx="4183539" cy="1107996"/>
          </a:xfrm>
          <a:prstGeom prst="rect">
            <a:avLst/>
          </a:prstGeom>
          <a:noFill/>
        </p:spPr>
        <p:txBody>
          <a:bodyPr wrap="square" rtlCol="0">
            <a:spAutoFit/>
          </a:bodyPr>
          <a:lstStyle/>
          <a:p>
            <a:r>
              <a:rPr lang="en-US" b="1" dirty="0">
                <a:latin typeface="Arial Narrow" pitchFamily="34" charset="0"/>
              </a:rPr>
              <a:t>Trends through Time – </a:t>
            </a:r>
            <a:r>
              <a:rPr lang="en-US" sz="1200" dirty="0">
                <a:latin typeface="Arial Narrow" panose="020B0606020202030204" pitchFamily="34" charset="0"/>
              </a:rPr>
              <a:t>Compare historical geological data </a:t>
            </a:r>
            <a:br>
              <a:rPr lang="en-US" sz="1200" dirty="0">
                <a:latin typeface="Arial Narrow" panose="020B0606020202030204" pitchFamily="34" charset="0"/>
              </a:rPr>
            </a:br>
            <a:r>
              <a:rPr lang="en-US" sz="1200" dirty="0">
                <a:latin typeface="Arial Narrow" panose="020B0606020202030204" pitchFamily="34" charset="0"/>
              </a:rPr>
              <a:t>(e.g. of coral cores) with changes in land use practices and global carbon dioxide and temperature levels</a:t>
            </a:r>
          </a:p>
          <a:p>
            <a:endParaRPr lang="en-AU" sz="1200" dirty="0">
              <a:latin typeface="Arial Narrow" panose="020B0606020202030204" pitchFamily="34" charset="0"/>
            </a:endParaRPr>
          </a:p>
          <a:p>
            <a:endParaRPr lang="en-US" sz="1200" i="1" dirty="0">
              <a:latin typeface="Arial Narrow" pitchFamily="34" charset="0"/>
            </a:endParaRPr>
          </a:p>
        </p:txBody>
      </p:sp>
      <p:sp>
        <p:nvSpPr>
          <p:cNvPr id="16" name="TextBox 17"/>
          <p:cNvSpPr txBox="1"/>
          <p:nvPr/>
        </p:nvSpPr>
        <p:spPr>
          <a:xfrm>
            <a:off x="5486430" y="14613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
        <p:nvSpPr>
          <p:cNvPr id="3" name="TextBox 2"/>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12" name="TextBox 36"/>
          <p:cNvSpPr txBox="1"/>
          <p:nvPr/>
        </p:nvSpPr>
        <p:spPr>
          <a:xfrm>
            <a:off x="5876474" y="8805118"/>
            <a:ext cx="52124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100" dirty="0">
                <a:latin typeface="Arial Narrow" pitchFamily="34" charset="0"/>
              </a:rPr>
              <a:t>119</a:t>
            </a:r>
            <a:endParaRPr lang="en-AU" sz="1100" dirty="0">
              <a:latin typeface="Arial Narrow" pitchFamily="34" charset="0"/>
            </a:endParaRPr>
          </a:p>
        </p:txBody>
      </p:sp>
      <p:sp>
        <p:nvSpPr>
          <p:cNvPr id="57" name="TextBox 36"/>
          <p:cNvSpPr txBox="1"/>
          <p:nvPr/>
        </p:nvSpPr>
        <p:spPr>
          <a:xfrm>
            <a:off x="463269" y="8810616"/>
            <a:ext cx="219901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2019 	                                               </a:t>
            </a:r>
            <a:endParaRPr lang="en-AU" sz="1100" b="1" dirty="0">
              <a:latin typeface="Arial Narrow" pitchFamily="34" charset="0"/>
            </a:endParaRPr>
          </a:p>
        </p:txBody>
      </p:sp>
      <p:cxnSp>
        <p:nvCxnSpPr>
          <p:cNvPr id="19" name="Straight Connector 18"/>
          <p:cNvCxnSpPr/>
          <p:nvPr/>
        </p:nvCxnSpPr>
        <p:spPr>
          <a:xfrm flipH="1">
            <a:off x="512308" y="8799620"/>
            <a:ext cx="5907340" cy="422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Box 36"/>
          <p:cNvSpPr txBox="1"/>
          <p:nvPr/>
        </p:nvSpPr>
        <p:spPr>
          <a:xfrm>
            <a:off x="2286712" y="8805118"/>
            <a:ext cx="3734575"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Unit 4. Topic 1. Subject Matter: Future Scenarios</a:t>
            </a:r>
            <a:endParaRPr lang="en-AU" sz="1100" b="1" dirty="0">
              <a:latin typeface="Arial Narrow" pitchFamily="34" charset="0"/>
            </a:endParaRPr>
          </a:p>
        </p:txBody>
      </p:sp>
      <p:sp>
        <p:nvSpPr>
          <p:cNvPr id="14" name="Rectangle 13"/>
          <p:cNvSpPr/>
          <p:nvPr/>
        </p:nvSpPr>
        <p:spPr>
          <a:xfrm>
            <a:off x="445740" y="8084580"/>
            <a:ext cx="6066090" cy="738664"/>
          </a:xfrm>
          <a:prstGeom prst="rect">
            <a:avLst/>
          </a:prstGeom>
        </p:spPr>
        <p:txBody>
          <a:bodyPr wrap="square">
            <a:spAutoFit/>
          </a:bodyPr>
          <a:lstStyle/>
          <a:p>
            <a:br>
              <a:rPr lang="en-AU" sz="600" dirty="0">
                <a:latin typeface="Arial Narrow" panose="020B0606020202030204" pitchFamily="34" charset="0"/>
              </a:rPr>
            </a:br>
            <a:r>
              <a:rPr lang="en-AU" sz="600" baseline="30000" dirty="0">
                <a:latin typeface="Arial Narrow" panose="020B0606020202030204" pitchFamily="34" charset="0"/>
              </a:rPr>
              <a:t>[1] </a:t>
            </a:r>
            <a:r>
              <a:rPr lang="en-AU" sz="600" dirty="0">
                <a:latin typeface="Arial Narrow" panose="020B0606020202030204" pitchFamily="34" charset="0"/>
              </a:rPr>
              <a:t>Adapted with permission from: De Carlo, T.M., Harrison, H.B., </a:t>
            </a:r>
            <a:r>
              <a:rPr lang="en-AU" sz="600" dirty="0" err="1">
                <a:latin typeface="Arial Narrow" panose="020B0606020202030204" pitchFamily="34" charset="0"/>
              </a:rPr>
              <a:t>Gajdzik</a:t>
            </a:r>
            <a:r>
              <a:rPr lang="en-AU" sz="600" dirty="0">
                <a:latin typeface="Arial Narrow" panose="020B0606020202030204" pitchFamily="34" charset="0"/>
              </a:rPr>
              <a:t>, L., </a:t>
            </a:r>
            <a:r>
              <a:rPr lang="en-AU" sz="600" dirty="0" err="1">
                <a:latin typeface="Arial Narrow" panose="020B0606020202030204" pitchFamily="34" charset="0"/>
              </a:rPr>
              <a:t>Alaguarda</a:t>
            </a:r>
            <a:r>
              <a:rPr lang="en-AU" sz="600" dirty="0">
                <a:latin typeface="Arial Narrow" panose="020B0606020202030204" pitchFamily="34" charset="0"/>
              </a:rPr>
              <a:t>, D., Rodolfo-</a:t>
            </a:r>
            <a:r>
              <a:rPr lang="en-AU" sz="600" dirty="0" err="1">
                <a:latin typeface="Arial Narrow" panose="020B0606020202030204" pitchFamily="34" charset="0"/>
              </a:rPr>
              <a:t>Metalpa</a:t>
            </a:r>
            <a:r>
              <a:rPr lang="en-AU" sz="600" dirty="0">
                <a:latin typeface="Arial Narrow" panose="020B0606020202030204" pitchFamily="34" charset="0"/>
              </a:rPr>
              <a:t>, R., </a:t>
            </a:r>
            <a:r>
              <a:rPr lang="en-AU" sz="600" dirty="0" err="1">
                <a:latin typeface="Arial Narrow" panose="020B0606020202030204" pitchFamily="34" charset="0"/>
              </a:rPr>
              <a:t>D’Olivo</a:t>
            </a:r>
            <a:r>
              <a:rPr lang="en-AU" sz="600" dirty="0">
                <a:latin typeface="Arial Narrow" panose="020B0606020202030204" pitchFamily="34" charset="0"/>
              </a:rPr>
              <a:t>, J., Liu, G., </a:t>
            </a:r>
            <a:r>
              <a:rPr lang="en-AU" sz="600" dirty="0" err="1">
                <a:latin typeface="Arial Narrow" panose="020B0606020202030204" pitchFamily="34" charset="0"/>
              </a:rPr>
              <a:t>Patalwala</a:t>
            </a:r>
            <a:r>
              <a:rPr lang="en-AU" sz="600" dirty="0">
                <a:latin typeface="Arial Narrow" panose="020B0606020202030204" pitchFamily="34" charset="0"/>
              </a:rPr>
              <a:t>, D. and McCulloch, M.T. (2019). Acclimatization of massive reef-building corals to consecutive heatwaves. </a:t>
            </a:r>
            <a:r>
              <a:rPr lang="en-AU" sz="600" i="1" dirty="0">
                <a:latin typeface="Arial Narrow" panose="020B0606020202030204" pitchFamily="34" charset="0"/>
              </a:rPr>
              <a:t>Proc. R. Soc. B. 286. DOI: 10.1098/rspb.2019.0235</a:t>
            </a:r>
          </a:p>
          <a:p>
            <a:r>
              <a:rPr lang="en-AU" sz="600" baseline="30000" dirty="0">
                <a:latin typeface="Arial Narrow" panose="020B0606020202030204" pitchFamily="34" charset="0"/>
              </a:rPr>
              <a:t>[2] </a:t>
            </a:r>
            <a:r>
              <a:rPr lang="en-AU" sz="600" dirty="0">
                <a:latin typeface="Arial Narrow" panose="020B0606020202030204" pitchFamily="34" charset="0"/>
              </a:rPr>
              <a:t>Adapted with permission from: </a:t>
            </a:r>
            <a:r>
              <a:rPr lang="en-AU" sz="600" dirty="0" err="1">
                <a:latin typeface="Arial Narrow" panose="020B0606020202030204" pitchFamily="34" charset="0"/>
              </a:rPr>
              <a:t>Skirving</a:t>
            </a:r>
            <a:r>
              <a:rPr lang="en-AU" sz="600" dirty="0">
                <a:latin typeface="Arial Narrow" panose="020B0606020202030204" pitchFamily="34" charset="0"/>
              </a:rPr>
              <a:t>, W.J., Heron, S.F., Marsh, B.L., Liu, G., De La </a:t>
            </a:r>
            <a:r>
              <a:rPr lang="en-AU" sz="600" dirty="0" err="1">
                <a:latin typeface="Arial Narrow" panose="020B0606020202030204" pitchFamily="34" charset="0"/>
              </a:rPr>
              <a:t>Cour</a:t>
            </a:r>
            <a:r>
              <a:rPr lang="en-AU" sz="600" dirty="0">
                <a:latin typeface="Arial Narrow" panose="020B0606020202030204" pitchFamily="34" charset="0"/>
              </a:rPr>
              <a:t>, J.L., Geiger, E.F. and Eakin, C.M.</a:t>
            </a:r>
            <a:r>
              <a:rPr lang="en-AU" sz="600" i="1" dirty="0">
                <a:latin typeface="Arial Narrow" panose="020B0606020202030204" pitchFamily="34" charset="0"/>
              </a:rPr>
              <a:t> </a:t>
            </a:r>
            <a:r>
              <a:rPr lang="en-AU" sz="600" dirty="0">
                <a:latin typeface="Arial Narrow" panose="020B0606020202030204" pitchFamily="34" charset="0"/>
              </a:rPr>
              <a:t>(2019). The relentless march of mass coral bleaching: a global perspective of changing heat stress. </a:t>
            </a:r>
            <a:r>
              <a:rPr lang="en-AU" sz="600" i="1" dirty="0">
                <a:latin typeface="Arial Narrow" panose="020B0606020202030204" pitchFamily="34" charset="0"/>
              </a:rPr>
              <a:t>Coral Reefs. Report. DOI: 10.1007/s00338-019-01799-4</a:t>
            </a:r>
          </a:p>
          <a:p>
            <a:r>
              <a:rPr lang="en-AU" sz="600" baseline="30000" dirty="0">
                <a:latin typeface="Arial Narrow" panose="020B0606020202030204" pitchFamily="34" charset="0"/>
              </a:rPr>
              <a:t>[3] </a:t>
            </a:r>
            <a:r>
              <a:rPr lang="en-US" sz="600" dirty="0">
                <a:latin typeface="Arial Narrow" panose="020B0606020202030204" pitchFamily="34" charset="0"/>
              </a:rPr>
              <a:t>IPCC, 2014: Climate Change 2014: Synthesis Report. Contribution of Working Groups I, II and III to the Fifth Assessment Report of the Intergovernmental Panel on Climate Change [Core Writing Team, R.K. Pachauri and L.A. Meyer (eds.)]. IPCC, Geneva, Switzerland, 151 pp.</a:t>
            </a:r>
          </a:p>
        </p:txBody>
      </p:sp>
      <p:sp>
        <p:nvSpPr>
          <p:cNvPr id="18" name="Rectangle 17">
            <a:extLst>
              <a:ext uri="{FF2B5EF4-FFF2-40B4-BE49-F238E27FC236}">
                <a16:creationId xmlns:a16="http://schemas.microsoft.com/office/drawing/2014/main" id="{15037A53-A88B-4DDB-9C37-9A93792512F3}"/>
              </a:ext>
            </a:extLst>
          </p:cNvPr>
          <p:cNvSpPr/>
          <p:nvPr/>
        </p:nvSpPr>
        <p:spPr>
          <a:xfrm>
            <a:off x="436336" y="1102328"/>
            <a:ext cx="5991047" cy="276999"/>
          </a:xfrm>
          <a:prstGeom prst="rect">
            <a:avLst/>
          </a:prstGeom>
        </p:spPr>
        <p:txBody>
          <a:bodyPr wrap="square">
            <a:spAutoFit/>
          </a:bodyPr>
          <a:lstStyle/>
          <a:p>
            <a:pPr algn="ctr"/>
            <a:r>
              <a:rPr lang="en-AU" sz="1200" b="1" dirty="0">
                <a:solidFill>
                  <a:schemeClr val="bg1"/>
                </a:solidFill>
                <a:latin typeface="Arial Narrow" panose="020B0606020202030204" pitchFamily="34" charset="0"/>
              </a:rPr>
              <a:t>Suggested Activity: Conduct one or more of the Practical Activities provided by Coral Watch</a:t>
            </a:r>
            <a:r>
              <a:rPr lang="en-AU" sz="1200" b="1" baseline="30000" dirty="0">
                <a:solidFill>
                  <a:schemeClr val="bg1"/>
                </a:solidFill>
                <a:latin typeface="Arial Narrow" panose="020B0606020202030204" pitchFamily="34" charset="0"/>
              </a:rPr>
              <a:t>[1]</a:t>
            </a:r>
            <a:r>
              <a:rPr lang="en-AU" sz="1200" b="1" dirty="0">
                <a:solidFill>
                  <a:schemeClr val="bg1"/>
                </a:solidFill>
                <a:latin typeface="Arial Narrow" panose="020B0606020202030204" pitchFamily="34" charset="0"/>
              </a:rPr>
              <a:t> </a:t>
            </a:r>
            <a:endParaRPr lang="en-AU" sz="1200" dirty="0">
              <a:solidFill>
                <a:schemeClr val="bg1"/>
              </a:solidFill>
              <a:latin typeface="Arial Narrow" panose="020B0606020202030204" pitchFamily="34" charset="0"/>
            </a:endParaRPr>
          </a:p>
        </p:txBody>
      </p:sp>
      <p:sp>
        <p:nvSpPr>
          <p:cNvPr id="17" name="TextBox 16">
            <a:extLst>
              <a:ext uri="{FF2B5EF4-FFF2-40B4-BE49-F238E27FC236}">
                <a16:creationId xmlns:a16="http://schemas.microsoft.com/office/drawing/2014/main" id="{AAB2FE15-3C18-4652-ABC8-61E2A58FDBEB}"/>
              </a:ext>
            </a:extLst>
          </p:cNvPr>
          <p:cNvSpPr txBox="1"/>
          <p:nvPr/>
        </p:nvSpPr>
        <p:spPr>
          <a:xfrm>
            <a:off x="497258" y="3788443"/>
            <a:ext cx="3268805" cy="215444"/>
          </a:xfrm>
          <a:prstGeom prst="rect">
            <a:avLst/>
          </a:prstGeom>
          <a:noFill/>
        </p:spPr>
        <p:txBody>
          <a:bodyPr wrap="square" rtlCol="0">
            <a:spAutoFit/>
          </a:bodyPr>
          <a:lstStyle/>
          <a:p>
            <a:r>
              <a:rPr lang="en-AU" sz="800" b="1" dirty="0">
                <a:latin typeface="Arial Narrow" panose="020B0606020202030204" pitchFamily="34" charset="0"/>
              </a:rPr>
              <a:t>Figure 1: </a:t>
            </a:r>
            <a:r>
              <a:rPr lang="en-US" sz="800" b="1" dirty="0">
                <a:latin typeface="Arial Narrow" panose="020B0606020202030204" pitchFamily="34" charset="0"/>
              </a:rPr>
              <a:t>Stress bands on</a:t>
            </a:r>
            <a:r>
              <a:rPr lang="en-US" sz="800" b="1" i="1" dirty="0">
                <a:latin typeface="Arial Narrow" panose="020B0606020202030204" pitchFamily="34" charset="0"/>
              </a:rPr>
              <a:t> Porites </a:t>
            </a:r>
            <a:r>
              <a:rPr lang="en-US" sz="800" b="1" dirty="0">
                <a:latin typeface="Arial Narrow" panose="020B0606020202030204" pitchFamily="34" charset="0"/>
              </a:rPr>
              <a:t>coral cores from the Great Barrier Reef</a:t>
            </a:r>
            <a:r>
              <a:rPr lang="en-US" sz="800" b="1" baseline="30000" dirty="0">
                <a:latin typeface="Arial Narrow" panose="020B0606020202030204" pitchFamily="34" charset="0"/>
              </a:rPr>
              <a:t>[1]</a:t>
            </a:r>
            <a:r>
              <a:rPr lang="en-AU" sz="800" b="1" dirty="0">
                <a:latin typeface="Arial Narrow" panose="020B0606020202030204" pitchFamily="34" charset="0"/>
              </a:rPr>
              <a:t> </a:t>
            </a:r>
            <a:r>
              <a:rPr lang="en-AU" sz="700" b="1" dirty="0">
                <a:latin typeface="Arial Narrow" panose="020B0606020202030204" pitchFamily="34" charset="0"/>
              </a:rPr>
              <a:t> </a:t>
            </a:r>
            <a:r>
              <a:rPr lang="en-AU" sz="800" b="1" dirty="0">
                <a:latin typeface="Arial Narrow" panose="020B0606020202030204" pitchFamily="34" charset="0"/>
              </a:rPr>
              <a:t> </a:t>
            </a:r>
            <a:endParaRPr lang="en-AU" sz="700" b="1" dirty="0">
              <a:latin typeface="Arial Narrow" panose="020B0606020202030204" pitchFamily="34" charset="0"/>
            </a:endParaRPr>
          </a:p>
        </p:txBody>
      </p:sp>
      <p:sp>
        <p:nvSpPr>
          <p:cNvPr id="38" name="Rectangle 37">
            <a:extLst>
              <a:ext uri="{FF2B5EF4-FFF2-40B4-BE49-F238E27FC236}">
                <a16:creationId xmlns:a16="http://schemas.microsoft.com/office/drawing/2014/main" id="{501FF43C-958D-44AA-ABCB-6FC65F3A1C0A}"/>
              </a:ext>
            </a:extLst>
          </p:cNvPr>
          <p:cNvSpPr/>
          <p:nvPr/>
        </p:nvSpPr>
        <p:spPr>
          <a:xfrm>
            <a:off x="518249" y="6828458"/>
            <a:ext cx="5856058" cy="1354992"/>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200" b="1" dirty="0">
                <a:solidFill>
                  <a:schemeClr val="tx1"/>
                </a:solidFill>
                <a:latin typeface="Arial Narrow" panose="020B0606020202030204" pitchFamily="34" charset="0"/>
              </a:rPr>
              <a:t>Activity: Below, identify any obvious trends, patterns or relationships between Figures 1-3</a:t>
            </a:r>
          </a:p>
        </p:txBody>
      </p:sp>
      <p:sp>
        <p:nvSpPr>
          <p:cNvPr id="39" name="Rectangle 38">
            <a:extLst>
              <a:ext uri="{FF2B5EF4-FFF2-40B4-BE49-F238E27FC236}">
                <a16:creationId xmlns:a16="http://schemas.microsoft.com/office/drawing/2014/main" id="{FF94096F-DBB3-496A-BB1F-8D451D07574E}"/>
              </a:ext>
            </a:extLst>
          </p:cNvPr>
          <p:cNvSpPr/>
          <p:nvPr/>
        </p:nvSpPr>
        <p:spPr>
          <a:xfrm>
            <a:off x="575066" y="7140068"/>
            <a:ext cx="5762424" cy="995701"/>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200" dirty="0">
                <a:solidFill>
                  <a:schemeClr val="tx1">
                    <a:lumMod val="65000"/>
                    <a:lumOff val="35000"/>
                  </a:schemeClr>
                </a:solidFill>
                <a:latin typeface="Comic Sans MS" panose="030F0702030302020204" pitchFamily="66" charset="0"/>
              </a:rPr>
              <a:t>CO</a:t>
            </a:r>
            <a:r>
              <a:rPr lang="en-AU" sz="1050" dirty="0">
                <a:solidFill>
                  <a:schemeClr val="tx1">
                    <a:lumMod val="65000"/>
                    <a:lumOff val="35000"/>
                  </a:schemeClr>
                </a:solidFill>
                <a:latin typeface="Comic Sans MS" panose="030F0702030302020204" pitchFamily="66" charset="0"/>
              </a:rPr>
              <a:t>2</a:t>
            </a:r>
            <a:r>
              <a:rPr lang="en-AU" sz="1200" dirty="0">
                <a:solidFill>
                  <a:schemeClr val="tx1">
                    <a:lumMod val="65000"/>
                    <a:lumOff val="35000"/>
                  </a:schemeClr>
                </a:solidFill>
                <a:latin typeface="Comic Sans MS" panose="030F0702030302020204" pitchFamily="66" charset="0"/>
              </a:rPr>
              <a:t> emissions, the number of reefs exposed to ≥4DHWs (globally), and coral stress events all increase over time. Figure 3 </a:t>
            </a:r>
            <a:r>
              <a:rPr lang="en-US" sz="1200" dirty="0">
                <a:solidFill>
                  <a:schemeClr val="tx1">
                    <a:lumMod val="65000"/>
                    <a:lumOff val="35000"/>
                  </a:schemeClr>
                </a:solidFill>
                <a:latin typeface="Comic Sans MS" panose="030F0702030302020204" pitchFamily="66" charset="0"/>
              </a:rPr>
              <a:t>clearly shows the steep climb in CO</a:t>
            </a:r>
            <a:r>
              <a:rPr lang="en-US" sz="1000" dirty="0">
                <a:solidFill>
                  <a:schemeClr val="tx1">
                    <a:lumMod val="65000"/>
                    <a:lumOff val="35000"/>
                  </a:schemeClr>
                </a:solidFill>
                <a:latin typeface="Comic Sans MS" panose="030F0702030302020204" pitchFamily="66" charset="0"/>
              </a:rPr>
              <a:t>2</a:t>
            </a:r>
            <a:r>
              <a:rPr lang="en-US" sz="1200" dirty="0">
                <a:solidFill>
                  <a:schemeClr val="tx1">
                    <a:lumMod val="65000"/>
                    <a:lumOff val="35000"/>
                  </a:schemeClr>
                </a:solidFill>
                <a:latin typeface="Comic Sans MS" panose="030F0702030302020204" pitchFamily="66" charset="0"/>
              </a:rPr>
              <a:t> emissions since 1950 (compared to the relatively slow increases prior to 1950). </a:t>
            </a:r>
            <a:r>
              <a:rPr lang="en-AU" sz="1200" dirty="0">
                <a:solidFill>
                  <a:schemeClr val="tx1">
                    <a:lumMod val="65000"/>
                    <a:lumOff val="35000"/>
                  </a:schemeClr>
                </a:solidFill>
                <a:latin typeface="Comic Sans MS" panose="030F0702030302020204" pitchFamily="66" charset="0"/>
              </a:rPr>
              <a:t>The temperature spikes in Figure 2 correspond to the coral stress bands in </a:t>
            </a:r>
            <a:r>
              <a:rPr lang="en-AU" sz="1200" i="1" dirty="0">
                <a:solidFill>
                  <a:schemeClr val="tx1">
                    <a:lumMod val="65000"/>
                    <a:lumOff val="35000"/>
                  </a:schemeClr>
                </a:solidFill>
                <a:latin typeface="Comic Sans MS" panose="030F0702030302020204" pitchFamily="66" charset="0"/>
              </a:rPr>
              <a:t>Porites</a:t>
            </a:r>
            <a:r>
              <a:rPr lang="en-AU" sz="1200" dirty="0">
                <a:solidFill>
                  <a:schemeClr val="tx1">
                    <a:lumMod val="65000"/>
                    <a:lumOff val="35000"/>
                  </a:schemeClr>
                </a:solidFill>
                <a:latin typeface="Comic Sans MS" panose="030F0702030302020204" pitchFamily="66" charset="0"/>
              </a:rPr>
              <a:t> coral cores in Figure 1.</a:t>
            </a:r>
          </a:p>
        </p:txBody>
      </p:sp>
      <p:sp>
        <p:nvSpPr>
          <p:cNvPr id="29" name="TextBox 28">
            <a:extLst>
              <a:ext uri="{FF2B5EF4-FFF2-40B4-BE49-F238E27FC236}">
                <a16:creationId xmlns:a16="http://schemas.microsoft.com/office/drawing/2014/main" id="{7C9B7660-3215-4A8D-A0F1-5F4C434C7754}"/>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30" name="Oval 29">
            <a:extLst>
              <a:ext uri="{FF2B5EF4-FFF2-40B4-BE49-F238E27FC236}">
                <a16:creationId xmlns:a16="http://schemas.microsoft.com/office/drawing/2014/main" id="{A91A9A37-D23D-431F-9110-156629F30D3F}"/>
              </a:ext>
            </a:extLst>
          </p:cNvPr>
          <p:cNvSpPr/>
          <p:nvPr/>
        </p:nvSpPr>
        <p:spPr>
          <a:xfrm>
            <a:off x="3665161" y="676412"/>
            <a:ext cx="176053" cy="15005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31" name="TextBox 30">
            <a:extLst>
              <a:ext uri="{FF2B5EF4-FFF2-40B4-BE49-F238E27FC236}">
                <a16:creationId xmlns:a16="http://schemas.microsoft.com/office/drawing/2014/main" id="{35C82665-6CB9-42DF-A7CD-5513CC24E7D9}"/>
              </a:ext>
            </a:extLst>
          </p:cNvPr>
          <p:cNvSpPr txBox="1"/>
          <p:nvPr/>
        </p:nvSpPr>
        <p:spPr>
          <a:xfrm>
            <a:off x="3581944" y="658607"/>
            <a:ext cx="388137" cy="184666"/>
          </a:xfrm>
          <a:prstGeom prst="rect">
            <a:avLst/>
          </a:prstGeom>
          <a:noFill/>
        </p:spPr>
        <p:txBody>
          <a:bodyPr wrap="square" rtlCol="0">
            <a:spAutoFit/>
          </a:bodyPr>
          <a:lstStyle/>
          <a:p>
            <a:r>
              <a:rPr lang="en-AU" sz="600" b="1" dirty="0">
                <a:solidFill>
                  <a:schemeClr val="bg1"/>
                </a:solidFill>
                <a:latin typeface="Arial Narrow" panose="020B0606020202030204" pitchFamily="34" charset="0"/>
              </a:rPr>
              <a:t>T128</a:t>
            </a:r>
          </a:p>
        </p:txBody>
      </p:sp>
      <p:pic>
        <p:nvPicPr>
          <p:cNvPr id="32" name="Picture 31">
            <a:extLst>
              <a:ext uri="{FF2B5EF4-FFF2-40B4-BE49-F238E27FC236}">
                <a16:creationId xmlns:a16="http://schemas.microsoft.com/office/drawing/2014/main" id="{4D430332-50FF-442A-A519-5928358169C2}"/>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Effect>
                      <a14:brightnessContrast bright="40000" contrast="-20000"/>
                    </a14:imgEffect>
                  </a14:imgLayer>
                </a14:imgProps>
              </a:ext>
            </a:extLst>
          </a:blip>
          <a:srcRect l="3093" t="5580" r="49944" b="3244"/>
          <a:stretch/>
        </p:blipFill>
        <p:spPr>
          <a:xfrm>
            <a:off x="520098" y="1329289"/>
            <a:ext cx="2958687" cy="2476630"/>
          </a:xfrm>
          <a:prstGeom prst="rect">
            <a:avLst/>
          </a:prstGeom>
        </p:spPr>
      </p:pic>
      <p:sp>
        <p:nvSpPr>
          <p:cNvPr id="42" name="TextBox 41">
            <a:extLst>
              <a:ext uri="{FF2B5EF4-FFF2-40B4-BE49-F238E27FC236}">
                <a16:creationId xmlns:a16="http://schemas.microsoft.com/office/drawing/2014/main" id="{64D8025C-52BD-434B-8D90-6F5EACBE992F}"/>
              </a:ext>
            </a:extLst>
          </p:cNvPr>
          <p:cNvSpPr txBox="1"/>
          <p:nvPr/>
        </p:nvSpPr>
        <p:spPr>
          <a:xfrm>
            <a:off x="3865848" y="3316802"/>
            <a:ext cx="2561535" cy="707886"/>
          </a:xfrm>
          <a:prstGeom prst="rect">
            <a:avLst/>
          </a:prstGeom>
          <a:noFill/>
        </p:spPr>
        <p:txBody>
          <a:bodyPr wrap="square" rtlCol="0">
            <a:spAutoFit/>
          </a:bodyPr>
          <a:lstStyle/>
          <a:p>
            <a:r>
              <a:rPr lang="en-AU" sz="800" b="1" dirty="0">
                <a:latin typeface="Arial Narrow" panose="020B0606020202030204" pitchFamily="34" charset="0"/>
              </a:rPr>
              <a:t>Figure 2: </a:t>
            </a:r>
            <a:r>
              <a:rPr lang="en-US" sz="800" b="1" dirty="0">
                <a:latin typeface="Arial Narrow" panose="020B0606020202030204" pitchFamily="34" charset="0"/>
              </a:rPr>
              <a:t>Percentage of global reefs exposed to bleaching-level heat stress of ≥4 Degree Heating Weeks (DHW). Note the peaks in 1998, 2010, 2015, 2016 and 2017, which were all considered to be global bleaching events in terms of extent</a:t>
            </a:r>
            <a:r>
              <a:rPr lang="en-AU" sz="800" b="1" dirty="0">
                <a:latin typeface="Arial Narrow" panose="020B0606020202030204" pitchFamily="34" charset="0"/>
              </a:rPr>
              <a:t>. Graph courtesy of Dr. William J. </a:t>
            </a:r>
            <a:r>
              <a:rPr lang="en-AU" sz="800" b="1" dirty="0" err="1">
                <a:latin typeface="Arial Narrow" panose="020B0606020202030204" pitchFamily="34" charset="0"/>
              </a:rPr>
              <a:t>Skirving</a:t>
            </a:r>
            <a:r>
              <a:rPr lang="en-AU" sz="800" b="1" baseline="30000" dirty="0">
                <a:latin typeface="Arial Narrow" panose="020B0606020202030204" pitchFamily="34" charset="0"/>
              </a:rPr>
              <a:t>[2]</a:t>
            </a:r>
            <a:r>
              <a:rPr lang="en-AU" sz="800" b="1" dirty="0">
                <a:latin typeface="Arial Narrow" panose="020B0606020202030204" pitchFamily="34" charset="0"/>
              </a:rPr>
              <a:t>.</a:t>
            </a:r>
          </a:p>
        </p:txBody>
      </p:sp>
      <p:pic>
        <p:nvPicPr>
          <p:cNvPr id="5" name="Picture 4" descr="A close up of a logo&#10;&#10;Description automatically generated">
            <a:extLst>
              <a:ext uri="{FF2B5EF4-FFF2-40B4-BE49-F238E27FC236}">
                <a16:creationId xmlns:a16="http://schemas.microsoft.com/office/drawing/2014/main" id="{ACB2A460-5F5F-455B-B9A0-E7EECC444E6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566" t="8041" r="8532" b="3414"/>
          <a:stretch/>
        </p:blipFill>
        <p:spPr>
          <a:xfrm>
            <a:off x="3796053" y="1360243"/>
            <a:ext cx="2492624" cy="1966111"/>
          </a:xfrm>
          <a:prstGeom prst="rect">
            <a:avLst/>
          </a:prstGeom>
        </p:spPr>
      </p:pic>
      <p:pic>
        <p:nvPicPr>
          <p:cNvPr id="7" name="Picture 6" descr="A picture containing map, text&#10;&#10;Description automatically generated">
            <a:extLst>
              <a:ext uri="{FF2B5EF4-FFF2-40B4-BE49-F238E27FC236}">
                <a16:creationId xmlns:a16="http://schemas.microsoft.com/office/drawing/2014/main" id="{CE4C043F-8B50-4A8C-9492-C7EF3E1DF373}"/>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sharpenSoften amount="50000"/>
                    </a14:imgEffect>
                    <a14:imgEffect>
                      <a14:saturation sat="0"/>
                    </a14:imgEffect>
                    <a14:imgEffect>
                      <a14:brightnessContrast contrast="40000"/>
                    </a14:imgEffect>
                  </a14:imgLayer>
                </a14:imgProps>
              </a:ext>
              <a:ext uri="{28A0092B-C50C-407E-A947-70E740481C1C}">
                <a14:useLocalDpi xmlns:a14="http://schemas.microsoft.com/office/drawing/2010/main" val="0"/>
              </a:ext>
            </a:extLst>
          </a:blip>
          <a:srcRect t="72992" r="-1424" b="1156"/>
          <a:stretch/>
        </p:blipFill>
        <p:spPr>
          <a:xfrm>
            <a:off x="463269" y="4198530"/>
            <a:ext cx="5998563" cy="2340113"/>
          </a:xfrm>
          <a:prstGeom prst="rect">
            <a:avLst/>
          </a:prstGeom>
        </p:spPr>
      </p:pic>
      <p:sp>
        <p:nvSpPr>
          <p:cNvPr id="2" name="Rectangle 1">
            <a:extLst>
              <a:ext uri="{FF2B5EF4-FFF2-40B4-BE49-F238E27FC236}">
                <a16:creationId xmlns:a16="http://schemas.microsoft.com/office/drawing/2014/main" id="{E9AFCACB-E984-4ABE-960D-EA7496FA4C49}"/>
              </a:ext>
            </a:extLst>
          </p:cNvPr>
          <p:cNvSpPr/>
          <p:nvPr/>
        </p:nvSpPr>
        <p:spPr>
          <a:xfrm>
            <a:off x="322224" y="4150156"/>
            <a:ext cx="576064" cy="3753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4" name="Rectangle 23">
            <a:extLst>
              <a:ext uri="{FF2B5EF4-FFF2-40B4-BE49-F238E27FC236}">
                <a16:creationId xmlns:a16="http://schemas.microsoft.com/office/drawing/2014/main" id="{B12A19B8-A04C-4414-ABE9-0696F483D566}"/>
              </a:ext>
            </a:extLst>
          </p:cNvPr>
          <p:cNvSpPr/>
          <p:nvPr/>
        </p:nvSpPr>
        <p:spPr>
          <a:xfrm>
            <a:off x="1005785" y="4430673"/>
            <a:ext cx="4064261" cy="1197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TextBox 3">
            <a:extLst>
              <a:ext uri="{FF2B5EF4-FFF2-40B4-BE49-F238E27FC236}">
                <a16:creationId xmlns:a16="http://schemas.microsoft.com/office/drawing/2014/main" id="{68315816-2755-4270-8267-C23E70C7F071}"/>
              </a:ext>
            </a:extLst>
          </p:cNvPr>
          <p:cNvSpPr txBox="1"/>
          <p:nvPr/>
        </p:nvSpPr>
        <p:spPr>
          <a:xfrm>
            <a:off x="4075419" y="1008231"/>
            <a:ext cx="2340761" cy="276999"/>
          </a:xfrm>
          <a:prstGeom prst="rect">
            <a:avLst/>
          </a:prstGeom>
          <a:noFill/>
        </p:spPr>
        <p:txBody>
          <a:bodyPr wrap="square" rtlCol="0">
            <a:spAutoFit/>
          </a:bodyPr>
          <a:lstStyle/>
          <a:p>
            <a:r>
              <a:rPr lang="en-AU" sz="1200" b="1" dirty="0">
                <a:latin typeface="Arial Narrow" panose="020B0606020202030204" pitchFamily="34" charset="0"/>
              </a:rPr>
              <a:t>Global reefs exposed to ≥4DHW</a:t>
            </a:r>
          </a:p>
        </p:txBody>
      </p:sp>
      <p:sp>
        <p:nvSpPr>
          <p:cNvPr id="6" name="Rectangle 5">
            <a:extLst>
              <a:ext uri="{FF2B5EF4-FFF2-40B4-BE49-F238E27FC236}">
                <a16:creationId xmlns:a16="http://schemas.microsoft.com/office/drawing/2014/main" id="{DFD4C043-45E7-4848-BB93-AC3A04AC0FDF}"/>
              </a:ext>
            </a:extLst>
          </p:cNvPr>
          <p:cNvSpPr/>
          <p:nvPr/>
        </p:nvSpPr>
        <p:spPr>
          <a:xfrm>
            <a:off x="445740" y="6483131"/>
            <a:ext cx="4855468" cy="338554"/>
          </a:xfrm>
          <a:prstGeom prst="rect">
            <a:avLst/>
          </a:prstGeom>
        </p:spPr>
        <p:txBody>
          <a:bodyPr wrap="square">
            <a:spAutoFit/>
          </a:bodyPr>
          <a:lstStyle/>
          <a:p>
            <a:r>
              <a:rPr lang="en-US" sz="800" b="1" dirty="0">
                <a:latin typeface="Arial Narrow" panose="020B0606020202030204" pitchFamily="34" charset="0"/>
              </a:rPr>
              <a:t>Figure 3: (a) Global anthropogenic CO</a:t>
            </a:r>
            <a:r>
              <a:rPr lang="en-US" sz="700" b="1" dirty="0">
                <a:latin typeface="Arial Narrow" panose="020B0606020202030204" pitchFamily="34" charset="0"/>
              </a:rPr>
              <a:t>2</a:t>
            </a:r>
            <a:r>
              <a:rPr lang="en-US" sz="800" b="1" dirty="0">
                <a:latin typeface="Arial Narrow" panose="020B0606020202030204" pitchFamily="34" charset="0"/>
              </a:rPr>
              <a:t> emissions from burning fossil fuels, cement production and flaring, as well as from forestry and other land uses; (b) </a:t>
            </a:r>
            <a:r>
              <a:rPr lang="en-US" sz="800" b="1" i="1" dirty="0">
                <a:latin typeface="Arial Narrow" panose="020B0606020202030204" pitchFamily="34" charset="0"/>
              </a:rPr>
              <a:t>Cumulative </a:t>
            </a:r>
            <a:r>
              <a:rPr lang="en-US" sz="800" b="1" dirty="0">
                <a:latin typeface="Arial Narrow" panose="020B0606020202030204" pitchFamily="34" charset="0"/>
              </a:rPr>
              <a:t>emissions of CO</a:t>
            </a:r>
            <a:r>
              <a:rPr lang="en-US" sz="700" b="1" dirty="0">
                <a:latin typeface="Arial Narrow" panose="020B0606020202030204" pitchFamily="34" charset="0"/>
              </a:rPr>
              <a:t>2</a:t>
            </a:r>
            <a:r>
              <a:rPr lang="en-US" sz="800" b="1" dirty="0">
                <a:latin typeface="Arial Narrow" panose="020B0606020202030204" pitchFamily="34" charset="0"/>
              </a:rPr>
              <a:t> from these sources, and their uncertainties</a:t>
            </a:r>
            <a:r>
              <a:rPr lang="en-US" sz="800" b="1" baseline="30000" dirty="0">
                <a:latin typeface="Arial Narrow" panose="020B0606020202030204" pitchFamily="34" charset="0"/>
              </a:rPr>
              <a:t>[3]</a:t>
            </a:r>
            <a:r>
              <a:rPr lang="en-US" sz="800" b="1" dirty="0">
                <a:latin typeface="Arial Narrow" panose="020B0606020202030204" pitchFamily="34" charset="0"/>
              </a:rPr>
              <a:t>.</a:t>
            </a:r>
            <a:endParaRPr lang="en-AU" sz="800" b="1" dirty="0">
              <a:latin typeface="Arial Narrow" panose="020B0606020202030204" pitchFamily="34" charset="0"/>
            </a:endParaRPr>
          </a:p>
        </p:txBody>
      </p:sp>
      <p:sp>
        <p:nvSpPr>
          <p:cNvPr id="8" name="TextBox 7">
            <a:extLst>
              <a:ext uri="{FF2B5EF4-FFF2-40B4-BE49-F238E27FC236}">
                <a16:creationId xmlns:a16="http://schemas.microsoft.com/office/drawing/2014/main" id="{4D76A87B-5639-44B4-A6DE-AB982F2EDB44}"/>
              </a:ext>
            </a:extLst>
          </p:cNvPr>
          <p:cNvSpPr txBox="1"/>
          <p:nvPr/>
        </p:nvSpPr>
        <p:spPr>
          <a:xfrm>
            <a:off x="501939" y="4155210"/>
            <a:ext cx="478248" cy="276999"/>
          </a:xfrm>
          <a:prstGeom prst="rect">
            <a:avLst/>
          </a:prstGeom>
          <a:noFill/>
        </p:spPr>
        <p:txBody>
          <a:bodyPr wrap="square" rtlCol="0">
            <a:spAutoFit/>
          </a:bodyPr>
          <a:lstStyle/>
          <a:p>
            <a:r>
              <a:rPr lang="en-AU" sz="1200" b="1" dirty="0">
                <a:latin typeface="Arial Narrow" panose="020B0606020202030204" pitchFamily="34" charset="0"/>
              </a:rPr>
              <a:t>(a)</a:t>
            </a:r>
          </a:p>
        </p:txBody>
      </p:sp>
      <p:sp>
        <p:nvSpPr>
          <p:cNvPr id="28" name="TextBox 27">
            <a:extLst>
              <a:ext uri="{FF2B5EF4-FFF2-40B4-BE49-F238E27FC236}">
                <a16:creationId xmlns:a16="http://schemas.microsoft.com/office/drawing/2014/main" id="{335C0854-BBA6-4A75-9595-8AC3041A6146}"/>
              </a:ext>
            </a:extLst>
          </p:cNvPr>
          <p:cNvSpPr txBox="1"/>
          <p:nvPr/>
        </p:nvSpPr>
        <p:spPr>
          <a:xfrm>
            <a:off x="5046413" y="4155211"/>
            <a:ext cx="478248" cy="276999"/>
          </a:xfrm>
          <a:prstGeom prst="rect">
            <a:avLst/>
          </a:prstGeom>
          <a:noFill/>
        </p:spPr>
        <p:txBody>
          <a:bodyPr wrap="square" rtlCol="0">
            <a:spAutoFit/>
          </a:bodyPr>
          <a:lstStyle/>
          <a:p>
            <a:r>
              <a:rPr lang="en-AU" sz="1200" b="1" dirty="0">
                <a:latin typeface="Arial Narrow" panose="020B0606020202030204" pitchFamily="34" charset="0"/>
              </a:rPr>
              <a:t>(b)</a:t>
            </a:r>
          </a:p>
        </p:txBody>
      </p:sp>
      <p:sp>
        <p:nvSpPr>
          <p:cNvPr id="33" name="TextBox 32">
            <a:extLst>
              <a:ext uri="{FF2B5EF4-FFF2-40B4-BE49-F238E27FC236}">
                <a16:creationId xmlns:a16="http://schemas.microsoft.com/office/drawing/2014/main" id="{E3785CBB-C1FA-4096-9AD3-A21E62CEBCA4}"/>
              </a:ext>
            </a:extLst>
          </p:cNvPr>
          <p:cNvSpPr txBox="1"/>
          <p:nvPr/>
        </p:nvSpPr>
        <p:spPr>
          <a:xfrm>
            <a:off x="1352985" y="1001406"/>
            <a:ext cx="2340761" cy="276999"/>
          </a:xfrm>
          <a:prstGeom prst="rect">
            <a:avLst/>
          </a:prstGeom>
          <a:noFill/>
        </p:spPr>
        <p:txBody>
          <a:bodyPr wrap="square" rtlCol="0">
            <a:spAutoFit/>
          </a:bodyPr>
          <a:lstStyle/>
          <a:p>
            <a:r>
              <a:rPr lang="en-AU" sz="1200" b="1" i="1" dirty="0">
                <a:latin typeface="Arial Narrow" panose="020B0606020202030204" pitchFamily="34" charset="0"/>
              </a:rPr>
              <a:t>Porites c</a:t>
            </a:r>
            <a:r>
              <a:rPr lang="en-AU" sz="1200" b="1" dirty="0">
                <a:latin typeface="Arial Narrow" panose="020B0606020202030204" pitchFamily="34" charset="0"/>
              </a:rPr>
              <a:t>oral cores</a:t>
            </a:r>
          </a:p>
        </p:txBody>
      </p:sp>
      <p:cxnSp>
        <p:nvCxnSpPr>
          <p:cNvPr id="34" name="Straight Connector 33">
            <a:extLst>
              <a:ext uri="{FF2B5EF4-FFF2-40B4-BE49-F238E27FC236}">
                <a16:creationId xmlns:a16="http://schemas.microsoft.com/office/drawing/2014/main" id="{ECB7E8CC-2B39-4DBE-98B7-A2AA7B08FB08}"/>
              </a:ext>
            </a:extLst>
          </p:cNvPr>
          <p:cNvCxnSpPr/>
          <p:nvPr/>
        </p:nvCxnSpPr>
        <p:spPr>
          <a:xfrm flipH="1">
            <a:off x="497258" y="4079041"/>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8151F9D0-F243-4B9E-BF58-FEDCBCDD884F}"/>
              </a:ext>
            </a:extLst>
          </p:cNvPr>
          <p:cNvSpPr/>
          <p:nvPr/>
        </p:nvSpPr>
        <p:spPr>
          <a:xfrm>
            <a:off x="523032" y="1359558"/>
            <a:ext cx="174447" cy="24673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27452260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 name="Straight Connector 14"/>
          <p:cNvCxnSpPr/>
          <p:nvPr/>
        </p:nvCxnSpPr>
        <p:spPr>
          <a:xfrm flipH="1">
            <a:off x="508863" y="969600"/>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1" name="TextBox 60"/>
          <p:cNvSpPr txBox="1"/>
          <p:nvPr/>
        </p:nvSpPr>
        <p:spPr>
          <a:xfrm>
            <a:off x="1374208" y="132916"/>
            <a:ext cx="4183539" cy="738664"/>
          </a:xfrm>
          <a:prstGeom prst="rect">
            <a:avLst/>
          </a:prstGeom>
          <a:noFill/>
        </p:spPr>
        <p:txBody>
          <a:bodyPr wrap="square" rtlCol="0">
            <a:spAutoFit/>
          </a:bodyPr>
          <a:lstStyle/>
          <a:p>
            <a:r>
              <a:rPr lang="en-US" b="1" dirty="0">
                <a:latin typeface="Arial Narrow" pitchFamily="34" charset="0"/>
              </a:rPr>
              <a:t>Shell Shock – </a:t>
            </a:r>
            <a:r>
              <a:rPr lang="en-US" sz="1200" dirty="0" err="1">
                <a:latin typeface="Arial Narrow" panose="020B0606020202030204" pitchFamily="34" charset="0"/>
              </a:rPr>
              <a:t>Recognise</a:t>
            </a:r>
            <a:r>
              <a:rPr lang="en-US" sz="1200" dirty="0">
                <a:latin typeface="Arial Narrow" panose="020B0606020202030204" pitchFamily="34" charset="0"/>
              </a:rPr>
              <a:t> that ocean acidification has indirect consequences on the ocean and its uses</a:t>
            </a:r>
          </a:p>
          <a:p>
            <a:endParaRPr lang="en-US" sz="1200" i="1" dirty="0">
              <a:latin typeface="Arial Narrow" pitchFamily="34" charset="0"/>
            </a:endParaRPr>
          </a:p>
        </p:txBody>
      </p:sp>
      <p:sp>
        <p:nvSpPr>
          <p:cNvPr id="16" name="TextBox 17"/>
          <p:cNvSpPr txBox="1"/>
          <p:nvPr/>
        </p:nvSpPr>
        <p:spPr>
          <a:xfrm>
            <a:off x="5486430" y="14613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
        <p:nvSpPr>
          <p:cNvPr id="3" name="TextBox 2"/>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12" name="TextBox 36"/>
          <p:cNvSpPr txBox="1"/>
          <p:nvPr/>
        </p:nvSpPr>
        <p:spPr>
          <a:xfrm>
            <a:off x="5876474" y="8805118"/>
            <a:ext cx="52124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100" dirty="0">
                <a:latin typeface="Arial Narrow" pitchFamily="34" charset="0"/>
              </a:rPr>
              <a:t>120</a:t>
            </a:r>
            <a:endParaRPr lang="en-AU" sz="1100" dirty="0">
              <a:latin typeface="Arial Narrow" pitchFamily="34" charset="0"/>
            </a:endParaRPr>
          </a:p>
        </p:txBody>
      </p:sp>
      <p:sp>
        <p:nvSpPr>
          <p:cNvPr id="57" name="TextBox 36"/>
          <p:cNvSpPr txBox="1"/>
          <p:nvPr/>
        </p:nvSpPr>
        <p:spPr>
          <a:xfrm>
            <a:off x="463269" y="8810616"/>
            <a:ext cx="219901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2019 	                                               </a:t>
            </a:r>
            <a:endParaRPr lang="en-AU" sz="1100" b="1" dirty="0">
              <a:latin typeface="Arial Narrow" pitchFamily="34" charset="0"/>
            </a:endParaRPr>
          </a:p>
        </p:txBody>
      </p:sp>
      <p:sp>
        <p:nvSpPr>
          <p:cNvPr id="11" name="TextBox 36"/>
          <p:cNvSpPr txBox="1"/>
          <p:nvPr/>
        </p:nvSpPr>
        <p:spPr>
          <a:xfrm>
            <a:off x="2286712" y="8805118"/>
            <a:ext cx="3734575"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Unit 4. Topic 1. Subject Matter: Future Scenarios</a:t>
            </a:r>
            <a:endParaRPr lang="en-AU" sz="1100" b="1" dirty="0">
              <a:latin typeface="Arial Narrow" pitchFamily="34" charset="0"/>
            </a:endParaRPr>
          </a:p>
        </p:txBody>
      </p:sp>
      <p:sp>
        <p:nvSpPr>
          <p:cNvPr id="18" name="Rectangle 17">
            <a:extLst>
              <a:ext uri="{FF2B5EF4-FFF2-40B4-BE49-F238E27FC236}">
                <a16:creationId xmlns:a16="http://schemas.microsoft.com/office/drawing/2014/main" id="{15037A53-A88B-4DDB-9C37-9A93792512F3}"/>
              </a:ext>
            </a:extLst>
          </p:cNvPr>
          <p:cNvSpPr/>
          <p:nvPr/>
        </p:nvSpPr>
        <p:spPr>
          <a:xfrm>
            <a:off x="451446" y="2088361"/>
            <a:ext cx="5991047" cy="276999"/>
          </a:xfrm>
          <a:prstGeom prst="rect">
            <a:avLst/>
          </a:prstGeom>
        </p:spPr>
        <p:txBody>
          <a:bodyPr wrap="square">
            <a:spAutoFit/>
          </a:bodyPr>
          <a:lstStyle/>
          <a:p>
            <a:pPr algn="ctr"/>
            <a:r>
              <a:rPr lang="en-AU" sz="1200" b="1" dirty="0">
                <a:solidFill>
                  <a:schemeClr val="bg1"/>
                </a:solidFill>
                <a:latin typeface="Arial Narrow" panose="020B0606020202030204" pitchFamily="34" charset="0"/>
              </a:rPr>
              <a:t>Suggested Activity: Conduct one or more of the Practical Activities provided by Coral Watch</a:t>
            </a:r>
            <a:r>
              <a:rPr lang="en-AU" sz="1200" b="1" baseline="30000" dirty="0">
                <a:solidFill>
                  <a:schemeClr val="bg1"/>
                </a:solidFill>
                <a:latin typeface="Arial Narrow" panose="020B0606020202030204" pitchFamily="34" charset="0"/>
              </a:rPr>
              <a:t>[1]</a:t>
            </a:r>
            <a:r>
              <a:rPr lang="en-AU" sz="1200" b="1" dirty="0">
                <a:solidFill>
                  <a:schemeClr val="bg1"/>
                </a:solidFill>
                <a:latin typeface="Arial Narrow" panose="020B0606020202030204" pitchFamily="34" charset="0"/>
              </a:rPr>
              <a:t> </a:t>
            </a:r>
            <a:endParaRPr lang="en-AU" sz="1200" dirty="0">
              <a:solidFill>
                <a:schemeClr val="bg1"/>
              </a:solidFill>
              <a:latin typeface="Arial Narrow" panose="020B0606020202030204" pitchFamily="34" charset="0"/>
            </a:endParaRPr>
          </a:p>
        </p:txBody>
      </p:sp>
      <p:sp>
        <p:nvSpPr>
          <p:cNvPr id="13" name="TextBox 12">
            <a:extLst>
              <a:ext uri="{FF2B5EF4-FFF2-40B4-BE49-F238E27FC236}">
                <a16:creationId xmlns:a16="http://schemas.microsoft.com/office/drawing/2014/main" id="{1C94FF19-7E06-4EAA-85C7-E7321204F776}"/>
              </a:ext>
            </a:extLst>
          </p:cNvPr>
          <p:cNvSpPr txBox="1"/>
          <p:nvPr/>
        </p:nvSpPr>
        <p:spPr>
          <a:xfrm>
            <a:off x="407197" y="3726173"/>
            <a:ext cx="2808026" cy="584775"/>
          </a:xfrm>
          <a:prstGeom prst="rect">
            <a:avLst/>
          </a:prstGeom>
          <a:noFill/>
        </p:spPr>
        <p:txBody>
          <a:bodyPr wrap="square" rtlCol="0">
            <a:spAutoFit/>
          </a:bodyPr>
          <a:lstStyle/>
          <a:p>
            <a:r>
              <a:rPr lang="en-AU" sz="800" b="1" dirty="0">
                <a:latin typeface="Arial Narrow" panose="020B0606020202030204" pitchFamily="34" charset="0"/>
              </a:rPr>
              <a:t>Figure 3: In the ocean, all creatures depend on the supply of plankton (tiny plants and animals) at the bottom of the food chain</a:t>
            </a:r>
            <a:r>
              <a:rPr lang="en-AU" sz="800" b="1" baseline="30000" dirty="0">
                <a:latin typeface="Arial Narrow" panose="020B0606020202030204" pitchFamily="34" charset="0"/>
              </a:rPr>
              <a:t>[2]</a:t>
            </a:r>
            <a:r>
              <a:rPr lang="en-AU" sz="800" b="1" dirty="0">
                <a:latin typeface="Arial Narrow" panose="020B0606020202030204" pitchFamily="34" charset="0"/>
              </a:rPr>
              <a:t>. Many of which are made of calcium carbonate (CaCO</a:t>
            </a:r>
            <a:r>
              <a:rPr lang="en-AU" sz="600" b="1" dirty="0">
                <a:latin typeface="Arial Narrow" panose="020B0606020202030204" pitchFamily="34" charset="0"/>
              </a:rPr>
              <a:t>3</a:t>
            </a:r>
            <a:r>
              <a:rPr lang="en-AU" sz="800" b="1" dirty="0">
                <a:latin typeface="Arial Narrow" panose="020B0606020202030204" pitchFamily="34" charset="0"/>
              </a:rPr>
              <a:t>). E.g. coccolithophores and pteropods are both made of CaCO</a:t>
            </a:r>
            <a:r>
              <a:rPr lang="en-AU" sz="600" b="1" dirty="0">
                <a:latin typeface="Arial Narrow" panose="020B0606020202030204" pitchFamily="34" charset="0"/>
              </a:rPr>
              <a:t>3</a:t>
            </a:r>
            <a:r>
              <a:rPr lang="en-AU" sz="800" b="1" dirty="0">
                <a:latin typeface="Arial Narrow" panose="020B0606020202030204" pitchFamily="34" charset="0"/>
              </a:rPr>
              <a:t>.</a:t>
            </a:r>
            <a:endParaRPr lang="en-AU" sz="700" b="1" dirty="0">
              <a:latin typeface="Arial Narrow" panose="020B0606020202030204" pitchFamily="34" charset="0"/>
            </a:endParaRPr>
          </a:p>
        </p:txBody>
      </p:sp>
      <p:sp>
        <p:nvSpPr>
          <p:cNvPr id="20" name="Rectangle 19">
            <a:extLst>
              <a:ext uri="{FF2B5EF4-FFF2-40B4-BE49-F238E27FC236}">
                <a16:creationId xmlns:a16="http://schemas.microsoft.com/office/drawing/2014/main" id="{B92FD4F1-707E-4DB9-BAED-F2A1F9D6C4FA}"/>
              </a:ext>
            </a:extLst>
          </p:cNvPr>
          <p:cNvSpPr/>
          <p:nvPr/>
        </p:nvSpPr>
        <p:spPr>
          <a:xfrm>
            <a:off x="3063820" y="2104954"/>
            <a:ext cx="3303387" cy="212606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AU" sz="1200" b="1" dirty="0">
              <a:solidFill>
                <a:schemeClr val="tx1"/>
              </a:solidFill>
              <a:latin typeface="Arial Narrow" panose="020B0606020202030204" pitchFamily="34" charset="0"/>
            </a:endParaRPr>
          </a:p>
        </p:txBody>
      </p:sp>
      <p:sp>
        <p:nvSpPr>
          <p:cNvPr id="21" name="TextBox 20">
            <a:extLst>
              <a:ext uri="{FF2B5EF4-FFF2-40B4-BE49-F238E27FC236}">
                <a16:creationId xmlns:a16="http://schemas.microsoft.com/office/drawing/2014/main" id="{164DFBE1-8AA8-43F3-A0DB-A0AF8C9E44CC}"/>
              </a:ext>
            </a:extLst>
          </p:cNvPr>
          <p:cNvSpPr txBox="1"/>
          <p:nvPr/>
        </p:nvSpPr>
        <p:spPr>
          <a:xfrm>
            <a:off x="3116532" y="3753202"/>
            <a:ext cx="3323991" cy="461665"/>
          </a:xfrm>
          <a:prstGeom prst="rect">
            <a:avLst/>
          </a:prstGeom>
          <a:noFill/>
        </p:spPr>
        <p:txBody>
          <a:bodyPr wrap="square" rtlCol="0">
            <a:spAutoFit/>
          </a:bodyPr>
          <a:lstStyle/>
          <a:p>
            <a:r>
              <a:rPr lang="en-AU" sz="1200" b="1" dirty="0">
                <a:latin typeface="Arial Narrow" panose="020B0606020202030204" pitchFamily="34" charset="0"/>
              </a:rPr>
              <a:t>Activity: Draw a food </a:t>
            </a:r>
            <a:r>
              <a:rPr lang="en-AU" sz="1200" b="1" i="1" dirty="0">
                <a:latin typeface="Arial Narrow" panose="020B0606020202030204" pitchFamily="34" charset="0"/>
              </a:rPr>
              <a:t>chain</a:t>
            </a:r>
            <a:r>
              <a:rPr lang="en-AU" sz="1200" b="1" dirty="0">
                <a:latin typeface="Arial Narrow" panose="020B0606020202030204" pitchFamily="34" charset="0"/>
              </a:rPr>
              <a:t> featuring a Pteropod </a:t>
            </a:r>
            <a:r>
              <a:rPr lang="en-AU" sz="1200" dirty="0">
                <a:latin typeface="Arial Narrow" panose="020B0606020202030204" pitchFamily="34" charset="0"/>
              </a:rPr>
              <a:t>(</a:t>
            </a:r>
            <a:r>
              <a:rPr lang="en-AU" sz="1200" i="1" dirty="0">
                <a:latin typeface="Arial Narrow" panose="020B0606020202030204" pitchFamily="34" charset="0"/>
              </a:rPr>
              <a:t>hint: </a:t>
            </a:r>
            <a:r>
              <a:rPr lang="en-AU" sz="1200" dirty="0">
                <a:latin typeface="Arial Narrow" panose="020B0606020202030204" pitchFamily="34" charset="0"/>
              </a:rPr>
              <a:t>Juvenile Alaskan Pink Salmon eat Pteropods)</a:t>
            </a:r>
            <a:endParaRPr lang="en-AU" sz="1100" dirty="0">
              <a:latin typeface="Arial Narrow" panose="020B0606020202030204" pitchFamily="34" charset="0"/>
            </a:endParaRPr>
          </a:p>
        </p:txBody>
      </p:sp>
      <p:sp>
        <p:nvSpPr>
          <p:cNvPr id="2" name="Rectangle 1">
            <a:extLst>
              <a:ext uri="{FF2B5EF4-FFF2-40B4-BE49-F238E27FC236}">
                <a16:creationId xmlns:a16="http://schemas.microsoft.com/office/drawing/2014/main" id="{CA36690C-5124-4410-BBA1-D12FD9E90689}"/>
              </a:ext>
            </a:extLst>
          </p:cNvPr>
          <p:cNvSpPr/>
          <p:nvPr/>
        </p:nvSpPr>
        <p:spPr>
          <a:xfrm>
            <a:off x="3147126" y="2177781"/>
            <a:ext cx="3136774" cy="1562465"/>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6" name="Picture 2" descr="Figure 3.">
            <a:extLst>
              <a:ext uri="{FF2B5EF4-FFF2-40B4-BE49-F238E27FC236}">
                <a16:creationId xmlns:a16="http://schemas.microsoft.com/office/drawing/2014/main" id="{C9168038-4399-4C52-A3BB-B7AA08F0C526}"/>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saturation sat="0"/>
                    </a14:imgEffect>
                    <a14:imgEffect>
                      <a14:brightnessContrast contrast="-40000"/>
                    </a14:imgEffect>
                  </a14:imgLayer>
                </a14:imgProps>
              </a:ext>
              <a:ext uri="{28A0092B-C50C-407E-A947-70E740481C1C}">
                <a14:useLocalDpi xmlns:a14="http://schemas.microsoft.com/office/drawing/2010/main" val="0"/>
              </a:ext>
            </a:extLst>
          </a:blip>
          <a:srcRect t="5863"/>
          <a:stretch/>
        </p:blipFill>
        <p:spPr bwMode="auto">
          <a:xfrm>
            <a:off x="590919" y="4884281"/>
            <a:ext cx="5720958" cy="3289896"/>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C5CCD420-4C74-4D49-A0AE-70278F68B0C9}"/>
              </a:ext>
            </a:extLst>
          </p:cNvPr>
          <p:cNvSpPr txBox="1"/>
          <p:nvPr/>
        </p:nvSpPr>
        <p:spPr>
          <a:xfrm>
            <a:off x="533327" y="8152249"/>
            <a:ext cx="6185162" cy="192360"/>
          </a:xfrm>
          <a:prstGeom prst="rect">
            <a:avLst/>
          </a:prstGeom>
          <a:noFill/>
        </p:spPr>
        <p:txBody>
          <a:bodyPr wrap="square" rtlCol="0">
            <a:spAutoFit/>
          </a:bodyPr>
          <a:lstStyle/>
          <a:p>
            <a:r>
              <a:rPr lang="en-AU" sz="650" b="1" dirty="0">
                <a:latin typeface="Arial Narrow" panose="020B0606020202030204" pitchFamily="34" charset="0"/>
              </a:rPr>
              <a:t>Figure 4: Conceptual representation of possible future ocean acidification direct effects on organisms and chemistry, and indirect effects on ecosystems and ecosystem services</a:t>
            </a:r>
            <a:r>
              <a:rPr lang="en-AU" sz="650" b="1" baseline="30000" dirty="0">
                <a:latin typeface="Arial Narrow" panose="020B0606020202030204" pitchFamily="34" charset="0"/>
              </a:rPr>
              <a:t>[3]</a:t>
            </a:r>
            <a:r>
              <a:rPr lang="en-AU" sz="650" b="1" dirty="0">
                <a:latin typeface="Arial Narrow" panose="020B0606020202030204" pitchFamily="34" charset="0"/>
              </a:rPr>
              <a:t>.</a:t>
            </a:r>
          </a:p>
        </p:txBody>
      </p:sp>
      <p:sp>
        <p:nvSpPr>
          <p:cNvPr id="7" name="TextBox 6">
            <a:extLst>
              <a:ext uri="{FF2B5EF4-FFF2-40B4-BE49-F238E27FC236}">
                <a16:creationId xmlns:a16="http://schemas.microsoft.com/office/drawing/2014/main" id="{8D1456CD-E1F9-4E61-AD7B-157DAA74556A}"/>
              </a:ext>
            </a:extLst>
          </p:cNvPr>
          <p:cNvSpPr txBox="1"/>
          <p:nvPr/>
        </p:nvSpPr>
        <p:spPr>
          <a:xfrm>
            <a:off x="348050" y="5958622"/>
            <a:ext cx="307777" cy="1501949"/>
          </a:xfrm>
          <a:prstGeom prst="rect">
            <a:avLst/>
          </a:prstGeom>
          <a:noFill/>
        </p:spPr>
        <p:txBody>
          <a:bodyPr vert="vert270" wrap="square" rtlCol="0">
            <a:spAutoFit/>
          </a:bodyPr>
          <a:lstStyle/>
          <a:p>
            <a:r>
              <a:rPr lang="en-AU" sz="800" b="1" dirty="0">
                <a:latin typeface="Arial Narrow" panose="020B0606020202030204" pitchFamily="34" charset="0"/>
              </a:rPr>
              <a:t>Animals, plants and microbes</a:t>
            </a:r>
          </a:p>
        </p:txBody>
      </p:sp>
      <p:sp>
        <p:nvSpPr>
          <p:cNvPr id="27" name="TextBox 26">
            <a:extLst>
              <a:ext uri="{FF2B5EF4-FFF2-40B4-BE49-F238E27FC236}">
                <a16:creationId xmlns:a16="http://schemas.microsoft.com/office/drawing/2014/main" id="{0C7629D7-2765-4D18-8B1D-C6500362D695}"/>
              </a:ext>
            </a:extLst>
          </p:cNvPr>
          <p:cNvSpPr txBox="1"/>
          <p:nvPr/>
        </p:nvSpPr>
        <p:spPr>
          <a:xfrm rot="10800000">
            <a:off x="6249477" y="6316010"/>
            <a:ext cx="307777" cy="1501949"/>
          </a:xfrm>
          <a:prstGeom prst="rect">
            <a:avLst/>
          </a:prstGeom>
          <a:noFill/>
        </p:spPr>
        <p:txBody>
          <a:bodyPr vert="vert270" wrap="square" rtlCol="0">
            <a:spAutoFit/>
          </a:bodyPr>
          <a:lstStyle/>
          <a:p>
            <a:r>
              <a:rPr lang="en-AU" sz="800" b="1" dirty="0">
                <a:latin typeface="Arial Narrow" panose="020B0606020202030204" pitchFamily="34" charset="0"/>
              </a:rPr>
              <a:t>People (costs and values)</a:t>
            </a:r>
          </a:p>
        </p:txBody>
      </p:sp>
      <p:sp>
        <p:nvSpPr>
          <p:cNvPr id="28" name="Rectangle 27">
            <a:extLst>
              <a:ext uri="{FF2B5EF4-FFF2-40B4-BE49-F238E27FC236}">
                <a16:creationId xmlns:a16="http://schemas.microsoft.com/office/drawing/2014/main" id="{E274B8B6-04A4-4A88-A7B4-9F1323B8D311}"/>
              </a:ext>
            </a:extLst>
          </p:cNvPr>
          <p:cNvSpPr/>
          <p:nvPr/>
        </p:nvSpPr>
        <p:spPr>
          <a:xfrm>
            <a:off x="490928" y="4331259"/>
            <a:ext cx="5869614" cy="308055"/>
          </a:xfrm>
          <a:prstGeom prst="rect">
            <a:avLst/>
          </a:prstGeom>
          <a:solidFill>
            <a:schemeClr val="tx1"/>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AU" sz="1200" b="1" dirty="0">
              <a:solidFill>
                <a:schemeClr val="bg1"/>
              </a:solidFill>
              <a:latin typeface="Arial Narrow" panose="020B0606020202030204" pitchFamily="34" charset="0"/>
            </a:endParaRPr>
          </a:p>
        </p:txBody>
      </p:sp>
      <p:sp>
        <p:nvSpPr>
          <p:cNvPr id="36" name="Rectangle 35">
            <a:extLst>
              <a:ext uri="{FF2B5EF4-FFF2-40B4-BE49-F238E27FC236}">
                <a16:creationId xmlns:a16="http://schemas.microsoft.com/office/drawing/2014/main" id="{8D9F87A2-99AD-4727-BD0E-84854103CE0C}"/>
              </a:ext>
            </a:extLst>
          </p:cNvPr>
          <p:cNvSpPr/>
          <p:nvPr/>
        </p:nvSpPr>
        <p:spPr>
          <a:xfrm>
            <a:off x="451446" y="4338871"/>
            <a:ext cx="6406554" cy="276999"/>
          </a:xfrm>
          <a:prstGeom prst="rect">
            <a:avLst/>
          </a:prstGeom>
        </p:spPr>
        <p:txBody>
          <a:bodyPr wrap="square">
            <a:spAutoFit/>
          </a:bodyPr>
          <a:lstStyle/>
          <a:p>
            <a:r>
              <a:rPr lang="en-AU" sz="1200" b="1" dirty="0">
                <a:solidFill>
                  <a:schemeClr val="bg1"/>
                </a:solidFill>
                <a:latin typeface="Arial Narrow" panose="020B0606020202030204" pitchFamily="34" charset="0"/>
              </a:rPr>
              <a:t>Activity: Find Figure 3 in Williamson &amp; Turley (2012)</a:t>
            </a:r>
            <a:r>
              <a:rPr lang="en-AU" sz="1200" b="1" baseline="30000" dirty="0">
                <a:solidFill>
                  <a:schemeClr val="bg1"/>
                </a:solidFill>
                <a:latin typeface="Arial Narrow" panose="020B0606020202030204" pitchFamily="34" charset="0"/>
              </a:rPr>
              <a:t>[3]</a:t>
            </a:r>
            <a:r>
              <a:rPr lang="en-AU" sz="1200" b="1" dirty="0">
                <a:solidFill>
                  <a:schemeClr val="bg1"/>
                </a:solidFill>
                <a:latin typeface="Arial Narrow" panose="020B0606020202030204" pitchFamily="34" charset="0"/>
              </a:rPr>
              <a:t>.  Fill in the blanks below. </a:t>
            </a:r>
          </a:p>
        </p:txBody>
      </p:sp>
      <p:sp>
        <p:nvSpPr>
          <p:cNvPr id="37" name="Rectangle 36">
            <a:extLst>
              <a:ext uri="{FF2B5EF4-FFF2-40B4-BE49-F238E27FC236}">
                <a16:creationId xmlns:a16="http://schemas.microsoft.com/office/drawing/2014/main" id="{9032BFCF-F6DE-4174-8A69-E32B81909B91}"/>
              </a:ext>
            </a:extLst>
          </p:cNvPr>
          <p:cNvSpPr/>
          <p:nvPr/>
        </p:nvSpPr>
        <p:spPr>
          <a:xfrm>
            <a:off x="2857248" y="5172215"/>
            <a:ext cx="1232403" cy="861099"/>
          </a:xfrm>
          <a:prstGeom prst="rect">
            <a:avLst/>
          </a:prstGeom>
          <a:solidFill>
            <a:schemeClr val="bg1"/>
          </a:solidFill>
          <a:ln w="381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800" b="1" dirty="0">
              <a:solidFill>
                <a:schemeClr val="tx1"/>
              </a:solidFill>
              <a:latin typeface="Arial Narrow" panose="020B0606020202030204" pitchFamily="34" charset="0"/>
            </a:endParaRPr>
          </a:p>
        </p:txBody>
      </p:sp>
      <p:sp>
        <p:nvSpPr>
          <p:cNvPr id="39" name="Rectangle 38">
            <a:extLst>
              <a:ext uri="{FF2B5EF4-FFF2-40B4-BE49-F238E27FC236}">
                <a16:creationId xmlns:a16="http://schemas.microsoft.com/office/drawing/2014/main" id="{414A7F9F-8F85-4185-A386-F79EC87FF740}"/>
              </a:ext>
            </a:extLst>
          </p:cNvPr>
          <p:cNvSpPr/>
          <p:nvPr/>
        </p:nvSpPr>
        <p:spPr>
          <a:xfrm>
            <a:off x="761889" y="6135500"/>
            <a:ext cx="1177349" cy="261610"/>
          </a:xfrm>
          <a:prstGeom prst="rect">
            <a:avLst/>
          </a:prstGeom>
          <a:solidFill>
            <a:schemeClr val="bg1"/>
          </a:solidFill>
          <a:ln w="381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800" b="1" dirty="0">
              <a:solidFill>
                <a:schemeClr val="tx1"/>
              </a:solidFill>
              <a:latin typeface="Arial Narrow" panose="020B0606020202030204" pitchFamily="34" charset="0"/>
            </a:endParaRPr>
          </a:p>
        </p:txBody>
      </p:sp>
      <p:sp>
        <p:nvSpPr>
          <p:cNvPr id="42" name="Rectangle 41">
            <a:extLst>
              <a:ext uri="{FF2B5EF4-FFF2-40B4-BE49-F238E27FC236}">
                <a16:creationId xmlns:a16="http://schemas.microsoft.com/office/drawing/2014/main" id="{2225A9B6-C408-46C7-A571-1523EFA1DEDC}"/>
              </a:ext>
            </a:extLst>
          </p:cNvPr>
          <p:cNvSpPr/>
          <p:nvPr/>
        </p:nvSpPr>
        <p:spPr>
          <a:xfrm>
            <a:off x="4902223" y="6066046"/>
            <a:ext cx="1279999" cy="239802"/>
          </a:xfrm>
          <a:prstGeom prst="rect">
            <a:avLst/>
          </a:prstGeom>
          <a:solidFill>
            <a:schemeClr val="bg1"/>
          </a:solidFill>
          <a:ln w="381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800" b="1" dirty="0">
              <a:solidFill>
                <a:schemeClr val="tx1"/>
              </a:solidFill>
              <a:latin typeface="Arial Narrow" panose="020B0606020202030204" pitchFamily="34" charset="0"/>
            </a:endParaRPr>
          </a:p>
        </p:txBody>
      </p:sp>
      <p:sp>
        <p:nvSpPr>
          <p:cNvPr id="43" name="Rectangle 42">
            <a:extLst>
              <a:ext uri="{FF2B5EF4-FFF2-40B4-BE49-F238E27FC236}">
                <a16:creationId xmlns:a16="http://schemas.microsoft.com/office/drawing/2014/main" id="{FA5308D1-517B-4BD0-BA88-C8D60FAC4C49}"/>
              </a:ext>
            </a:extLst>
          </p:cNvPr>
          <p:cNvSpPr/>
          <p:nvPr/>
        </p:nvSpPr>
        <p:spPr>
          <a:xfrm>
            <a:off x="4909247" y="7305581"/>
            <a:ext cx="1268916" cy="316327"/>
          </a:xfrm>
          <a:prstGeom prst="rect">
            <a:avLst/>
          </a:prstGeom>
          <a:solidFill>
            <a:schemeClr val="bg1"/>
          </a:solidFill>
          <a:ln w="381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800" b="1" dirty="0">
              <a:solidFill>
                <a:schemeClr val="tx1"/>
              </a:solidFill>
              <a:latin typeface="Arial Narrow" panose="020B0606020202030204" pitchFamily="34" charset="0"/>
            </a:endParaRPr>
          </a:p>
        </p:txBody>
      </p:sp>
      <p:sp>
        <p:nvSpPr>
          <p:cNvPr id="44" name="Rectangle 43">
            <a:extLst>
              <a:ext uri="{FF2B5EF4-FFF2-40B4-BE49-F238E27FC236}">
                <a16:creationId xmlns:a16="http://schemas.microsoft.com/office/drawing/2014/main" id="{B599BE88-DF3D-497D-B324-DCDFE69512D1}"/>
              </a:ext>
            </a:extLst>
          </p:cNvPr>
          <p:cNvSpPr/>
          <p:nvPr/>
        </p:nvSpPr>
        <p:spPr>
          <a:xfrm>
            <a:off x="2863973" y="5264362"/>
            <a:ext cx="1268234" cy="630942"/>
          </a:xfrm>
          <a:prstGeom prst="rect">
            <a:avLst/>
          </a:prstGeom>
          <a:ln>
            <a:noFill/>
          </a:ln>
        </p:spPr>
        <p:txBody>
          <a:bodyPr wrap="square">
            <a:spAutoFit/>
          </a:bodyPr>
          <a:lstStyle/>
          <a:p>
            <a:r>
              <a:rPr lang="en-AU" sz="700" dirty="0">
                <a:solidFill>
                  <a:schemeClr val="tx1">
                    <a:lumMod val="65000"/>
                    <a:lumOff val="35000"/>
                  </a:schemeClr>
                </a:solidFill>
                <a:latin typeface="Comic Sans MS" panose="030F0702030302020204" pitchFamily="66" charset="0"/>
              </a:rPr>
              <a:t>Change in abundance of:</a:t>
            </a:r>
          </a:p>
          <a:p>
            <a:pPr marL="171450" indent="-171450">
              <a:buFont typeface="Arial" panose="020B0604020202020204" pitchFamily="34" charset="0"/>
              <a:buChar char="•"/>
            </a:pPr>
            <a:r>
              <a:rPr lang="en-AU" sz="700" dirty="0">
                <a:solidFill>
                  <a:schemeClr val="tx1">
                    <a:lumMod val="65000"/>
                    <a:lumOff val="35000"/>
                  </a:schemeClr>
                </a:solidFill>
                <a:latin typeface="Comic Sans MS" panose="030F0702030302020204" pitchFamily="66" charset="0"/>
              </a:rPr>
              <a:t>Primary producers</a:t>
            </a:r>
          </a:p>
          <a:p>
            <a:pPr marL="171450" indent="-171450">
              <a:buFont typeface="Arial" panose="020B0604020202020204" pitchFamily="34" charset="0"/>
              <a:buChar char="•"/>
            </a:pPr>
            <a:r>
              <a:rPr lang="en-AU" sz="700" dirty="0">
                <a:solidFill>
                  <a:schemeClr val="tx1">
                    <a:lumMod val="65000"/>
                    <a:lumOff val="35000"/>
                  </a:schemeClr>
                </a:solidFill>
                <a:latin typeface="Comic Sans MS" panose="030F0702030302020204" pitchFamily="66" charset="0"/>
              </a:rPr>
              <a:t>Secondary producers</a:t>
            </a:r>
          </a:p>
          <a:p>
            <a:pPr marL="171450" indent="-171450">
              <a:buFont typeface="Arial" panose="020B0604020202020204" pitchFamily="34" charset="0"/>
              <a:buChar char="•"/>
            </a:pPr>
            <a:r>
              <a:rPr lang="en-AU" sz="700" dirty="0">
                <a:solidFill>
                  <a:schemeClr val="tx1">
                    <a:lumMod val="65000"/>
                    <a:lumOff val="35000"/>
                  </a:schemeClr>
                </a:solidFill>
                <a:latin typeface="Comic Sans MS" panose="030F0702030302020204" pitchFamily="66" charset="0"/>
              </a:rPr>
              <a:t>Decomposers</a:t>
            </a:r>
          </a:p>
          <a:p>
            <a:pPr marL="171450" indent="-171450">
              <a:buFont typeface="Arial" panose="020B0604020202020204" pitchFamily="34" charset="0"/>
              <a:buChar char="•"/>
            </a:pPr>
            <a:r>
              <a:rPr lang="en-AU" sz="700" dirty="0">
                <a:solidFill>
                  <a:schemeClr val="tx1">
                    <a:lumMod val="65000"/>
                    <a:lumOff val="35000"/>
                  </a:schemeClr>
                </a:solidFill>
                <a:latin typeface="Comic Sans MS" panose="030F0702030302020204" pitchFamily="66" charset="0"/>
              </a:rPr>
              <a:t>Habitat-formers</a:t>
            </a:r>
          </a:p>
        </p:txBody>
      </p:sp>
      <p:sp>
        <p:nvSpPr>
          <p:cNvPr id="45" name="Rectangle 44">
            <a:extLst>
              <a:ext uri="{FF2B5EF4-FFF2-40B4-BE49-F238E27FC236}">
                <a16:creationId xmlns:a16="http://schemas.microsoft.com/office/drawing/2014/main" id="{526F4608-9DE6-471A-85E0-B2AA13DAC6CF}"/>
              </a:ext>
            </a:extLst>
          </p:cNvPr>
          <p:cNvSpPr/>
          <p:nvPr/>
        </p:nvSpPr>
        <p:spPr>
          <a:xfrm>
            <a:off x="785974" y="6116788"/>
            <a:ext cx="1179892" cy="307777"/>
          </a:xfrm>
          <a:prstGeom prst="rect">
            <a:avLst/>
          </a:prstGeom>
          <a:ln>
            <a:noFill/>
          </a:ln>
        </p:spPr>
        <p:txBody>
          <a:bodyPr wrap="square">
            <a:spAutoFit/>
          </a:bodyPr>
          <a:lstStyle/>
          <a:p>
            <a:pPr algn="ctr"/>
            <a:r>
              <a:rPr lang="en-AU" sz="700" dirty="0">
                <a:solidFill>
                  <a:schemeClr val="tx1">
                    <a:lumMod val="65000"/>
                    <a:lumOff val="35000"/>
                  </a:schemeClr>
                </a:solidFill>
                <a:latin typeface="Comic Sans MS" panose="030F0702030302020204" pitchFamily="66" charset="0"/>
              </a:rPr>
              <a:t>Reduced calcification by most species</a:t>
            </a:r>
          </a:p>
        </p:txBody>
      </p:sp>
      <p:sp>
        <p:nvSpPr>
          <p:cNvPr id="47" name="Rectangle 46">
            <a:extLst>
              <a:ext uri="{FF2B5EF4-FFF2-40B4-BE49-F238E27FC236}">
                <a16:creationId xmlns:a16="http://schemas.microsoft.com/office/drawing/2014/main" id="{52239908-EEC7-4F35-9C63-8B536FCF218F}"/>
              </a:ext>
            </a:extLst>
          </p:cNvPr>
          <p:cNvSpPr/>
          <p:nvPr/>
        </p:nvSpPr>
        <p:spPr>
          <a:xfrm>
            <a:off x="5061733" y="6081097"/>
            <a:ext cx="992027" cy="200055"/>
          </a:xfrm>
          <a:prstGeom prst="rect">
            <a:avLst/>
          </a:prstGeom>
          <a:ln>
            <a:noFill/>
          </a:ln>
        </p:spPr>
        <p:txBody>
          <a:bodyPr wrap="square">
            <a:spAutoFit/>
          </a:bodyPr>
          <a:lstStyle/>
          <a:p>
            <a:pPr algn="ctr"/>
            <a:r>
              <a:rPr lang="en-AU" sz="700" dirty="0">
                <a:solidFill>
                  <a:schemeClr val="tx1">
                    <a:lumMod val="65000"/>
                    <a:lumOff val="35000"/>
                  </a:schemeClr>
                </a:solidFill>
                <a:latin typeface="Comic Sans MS" panose="030F0702030302020204" pitchFamily="66" charset="0"/>
              </a:rPr>
              <a:t>Biodiversity loss</a:t>
            </a:r>
          </a:p>
        </p:txBody>
      </p:sp>
      <p:sp>
        <p:nvSpPr>
          <p:cNvPr id="48" name="Rectangle 47">
            <a:extLst>
              <a:ext uri="{FF2B5EF4-FFF2-40B4-BE49-F238E27FC236}">
                <a16:creationId xmlns:a16="http://schemas.microsoft.com/office/drawing/2014/main" id="{B756690E-2389-42A7-AC19-1913289867A5}"/>
              </a:ext>
            </a:extLst>
          </p:cNvPr>
          <p:cNvSpPr/>
          <p:nvPr/>
        </p:nvSpPr>
        <p:spPr>
          <a:xfrm>
            <a:off x="5043268" y="7314131"/>
            <a:ext cx="1049328" cy="307777"/>
          </a:xfrm>
          <a:prstGeom prst="rect">
            <a:avLst/>
          </a:prstGeom>
          <a:ln>
            <a:noFill/>
          </a:ln>
        </p:spPr>
        <p:txBody>
          <a:bodyPr wrap="square">
            <a:spAutoFit/>
          </a:bodyPr>
          <a:lstStyle/>
          <a:p>
            <a:pPr algn="ctr"/>
            <a:r>
              <a:rPr lang="en-AU" sz="700" dirty="0">
                <a:solidFill>
                  <a:schemeClr val="tx1">
                    <a:lumMod val="65000"/>
                    <a:lumOff val="35000"/>
                  </a:schemeClr>
                </a:solidFill>
                <a:latin typeface="Comic Sans MS" panose="030F0702030302020204" pitchFamily="66" charset="0"/>
              </a:rPr>
              <a:t>Reduced strength of biological pump</a:t>
            </a:r>
          </a:p>
        </p:txBody>
      </p:sp>
      <p:sp>
        <p:nvSpPr>
          <p:cNvPr id="9" name="Rectangle 8">
            <a:extLst>
              <a:ext uri="{FF2B5EF4-FFF2-40B4-BE49-F238E27FC236}">
                <a16:creationId xmlns:a16="http://schemas.microsoft.com/office/drawing/2014/main" id="{5EE9F901-7A6B-4492-BFFD-795C39D530F4}"/>
              </a:ext>
            </a:extLst>
          </p:cNvPr>
          <p:cNvSpPr/>
          <p:nvPr/>
        </p:nvSpPr>
        <p:spPr>
          <a:xfrm>
            <a:off x="520367" y="8338682"/>
            <a:ext cx="5899281" cy="4464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1" name="Rectangle 50">
            <a:extLst>
              <a:ext uri="{FF2B5EF4-FFF2-40B4-BE49-F238E27FC236}">
                <a16:creationId xmlns:a16="http://schemas.microsoft.com/office/drawing/2014/main" id="{21D3A315-2061-4CA3-A7B9-33FA22B7410A}"/>
              </a:ext>
            </a:extLst>
          </p:cNvPr>
          <p:cNvSpPr/>
          <p:nvPr/>
        </p:nvSpPr>
        <p:spPr>
          <a:xfrm>
            <a:off x="444123" y="8371555"/>
            <a:ext cx="6033326" cy="461665"/>
          </a:xfrm>
          <a:prstGeom prst="rect">
            <a:avLst/>
          </a:prstGeom>
        </p:spPr>
        <p:txBody>
          <a:bodyPr wrap="square">
            <a:spAutoFit/>
          </a:bodyPr>
          <a:lstStyle/>
          <a:p>
            <a:r>
              <a:rPr lang="en-AU" sz="580" baseline="30000" dirty="0">
                <a:latin typeface="Arial Narrow" panose="020B0606020202030204" pitchFamily="34" charset="0"/>
              </a:rPr>
              <a:t>[1] </a:t>
            </a:r>
            <a:r>
              <a:rPr lang="en-AU" sz="580" dirty="0">
                <a:latin typeface="Arial Narrow" panose="020B0606020202030204" pitchFamily="34" charset="0"/>
              </a:rPr>
              <a:t>Adapted with permission from: </a:t>
            </a:r>
            <a:r>
              <a:rPr lang="en-AU" sz="580" dirty="0" err="1">
                <a:latin typeface="Arial Narrow" panose="020B0606020202030204" pitchFamily="34" charset="0"/>
              </a:rPr>
              <a:t>Bednarsek</a:t>
            </a:r>
            <a:r>
              <a:rPr lang="en-AU" sz="580" dirty="0">
                <a:latin typeface="Arial Narrow" panose="020B0606020202030204" pitchFamily="34" charset="0"/>
              </a:rPr>
              <a:t>, N., Tarling, G.A., Bakker, D.C.E., Fielding, S., Cohen, A., </a:t>
            </a:r>
            <a:r>
              <a:rPr lang="en-AU" sz="580" dirty="0" err="1">
                <a:latin typeface="Arial Narrow" panose="020B0606020202030204" pitchFamily="34" charset="0"/>
              </a:rPr>
              <a:t>Kuzirian</a:t>
            </a:r>
            <a:r>
              <a:rPr lang="en-AU" sz="580" dirty="0">
                <a:latin typeface="Arial Narrow" panose="020B0606020202030204" pitchFamily="34" charset="0"/>
              </a:rPr>
              <a:t>, A., McCorkle, D., </a:t>
            </a:r>
            <a:r>
              <a:rPr lang="en-AU" sz="580" dirty="0" err="1">
                <a:latin typeface="Arial Narrow" panose="020B0606020202030204" pitchFamily="34" charset="0"/>
              </a:rPr>
              <a:t>Leze</a:t>
            </a:r>
            <a:r>
              <a:rPr lang="en-AU" sz="580" dirty="0">
                <a:latin typeface="Arial Narrow" panose="020B0606020202030204" pitchFamily="34" charset="0"/>
              </a:rPr>
              <a:t>, B. and </a:t>
            </a:r>
            <a:r>
              <a:rPr lang="en-AU" sz="580" dirty="0" err="1">
                <a:latin typeface="Arial Narrow" panose="020B0606020202030204" pitchFamily="34" charset="0"/>
              </a:rPr>
              <a:t>Montagna</a:t>
            </a:r>
            <a:r>
              <a:rPr lang="en-AU" sz="580" dirty="0">
                <a:latin typeface="Arial Narrow" panose="020B0606020202030204" pitchFamily="34" charset="0"/>
              </a:rPr>
              <a:t>, R.(2012). Description and quantification of pteropod shell dissolution: a sensitive bioindicator of ocean acidification. </a:t>
            </a:r>
            <a:r>
              <a:rPr lang="en-AU" sz="580" i="1" dirty="0">
                <a:latin typeface="Arial Narrow" panose="020B0606020202030204" pitchFamily="34" charset="0"/>
              </a:rPr>
              <a:t>Global Change Biology. Volume 18. Issue 7. Pages 2378-2388. DOI: 10.1111/j.1365-2486.2012.02668.x</a:t>
            </a:r>
          </a:p>
          <a:p>
            <a:r>
              <a:rPr lang="en-AU" sz="580" baseline="30000" dirty="0">
                <a:latin typeface="Arial Narrow" panose="020B0606020202030204" pitchFamily="34" charset="0"/>
              </a:rPr>
              <a:t>[2] </a:t>
            </a:r>
            <a:r>
              <a:rPr lang="en-AU" sz="580" dirty="0">
                <a:latin typeface="Arial Narrow" panose="020B0606020202030204" pitchFamily="34" charset="0"/>
              </a:rPr>
              <a:t>Adapted with permission from: Climate Kids (2019). </a:t>
            </a:r>
            <a:r>
              <a:rPr lang="en-AU" sz="580" i="1" dirty="0">
                <a:latin typeface="Arial Narrow" panose="020B0606020202030204" pitchFamily="34" charset="0"/>
              </a:rPr>
              <a:t>What is happening in the ocean? </a:t>
            </a:r>
            <a:r>
              <a:rPr lang="en-AU" sz="580" dirty="0">
                <a:latin typeface="Arial Narrow" panose="020B0606020202030204" pitchFamily="34" charset="0"/>
              </a:rPr>
              <a:t>NASA. Accessed 20.04.2019 from: https://climatekids.nasa.gov/ocean/. Courtesy NASA/JPL-Caltech.</a:t>
            </a:r>
            <a:endParaRPr lang="en-AU" sz="580" i="1" baseline="30000" dirty="0">
              <a:latin typeface="Arial Narrow" panose="020B0606020202030204" pitchFamily="34" charset="0"/>
            </a:endParaRPr>
          </a:p>
          <a:p>
            <a:r>
              <a:rPr lang="en-AU" sz="580" baseline="30000" dirty="0">
                <a:latin typeface="Arial Narrow" panose="020B0606020202030204" pitchFamily="34" charset="0"/>
              </a:rPr>
              <a:t>[3] </a:t>
            </a:r>
            <a:r>
              <a:rPr lang="en-AU" sz="580" dirty="0">
                <a:latin typeface="Arial Narrow" panose="020B0606020202030204" pitchFamily="34" charset="0"/>
              </a:rPr>
              <a:t>Adapted with permission from: Williamson, P. and Turley, C. (2012). Ocean acidification in a geoengineering context. </a:t>
            </a:r>
            <a:r>
              <a:rPr lang="en-AU" sz="580" i="1" dirty="0">
                <a:latin typeface="Arial Narrow" panose="020B0606020202030204" pitchFamily="34" charset="0"/>
              </a:rPr>
              <a:t>Philosophical Transactions of the Royal Society. 370, 4317-4342. DOI:10.1098/rsta.2012.0167</a:t>
            </a:r>
            <a:endParaRPr lang="en-US" sz="580" i="1" dirty="0">
              <a:latin typeface="Arial Narrow" panose="020B0606020202030204" pitchFamily="34" charset="0"/>
            </a:endParaRPr>
          </a:p>
        </p:txBody>
      </p:sp>
      <p:sp>
        <p:nvSpPr>
          <p:cNvPr id="14" name="TextBox 13">
            <a:extLst>
              <a:ext uri="{FF2B5EF4-FFF2-40B4-BE49-F238E27FC236}">
                <a16:creationId xmlns:a16="http://schemas.microsoft.com/office/drawing/2014/main" id="{8C7FCCE6-B77E-484D-B4A1-82EBCC92B440}"/>
              </a:ext>
            </a:extLst>
          </p:cNvPr>
          <p:cNvSpPr txBox="1"/>
          <p:nvPr/>
        </p:nvSpPr>
        <p:spPr>
          <a:xfrm>
            <a:off x="731329" y="4699019"/>
            <a:ext cx="1207909" cy="261610"/>
          </a:xfrm>
          <a:prstGeom prst="rect">
            <a:avLst/>
          </a:prstGeom>
          <a:noFill/>
        </p:spPr>
        <p:txBody>
          <a:bodyPr wrap="square" rtlCol="0">
            <a:spAutoFit/>
          </a:bodyPr>
          <a:lstStyle/>
          <a:p>
            <a:r>
              <a:rPr lang="en-AU" sz="1100" b="1" dirty="0">
                <a:latin typeface="Arial Narrow" panose="020B0606020202030204" pitchFamily="34" charset="0"/>
                <a:cs typeface="Arial" panose="020B0604020202020204" pitchFamily="34" charset="0"/>
              </a:rPr>
              <a:t>DIRECT EFFECTS</a:t>
            </a:r>
          </a:p>
        </p:txBody>
      </p:sp>
      <p:sp>
        <p:nvSpPr>
          <p:cNvPr id="67" name="TextBox 66">
            <a:extLst>
              <a:ext uri="{FF2B5EF4-FFF2-40B4-BE49-F238E27FC236}">
                <a16:creationId xmlns:a16="http://schemas.microsoft.com/office/drawing/2014/main" id="{BCA85C6E-8AD4-4ADC-9F97-EC2D85FCA75E}"/>
              </a:ext>
            </a:extLst>
          </p:cNvPr>
          <p:cNvSpPr txBox="1"/>
          <p:nvPr/>
        </p:nvSpPr>
        <p:spPr>
          <a:xfrm>
            <a:off x="3844869" y="4691746"/>
            <a:ext cx="1877595" cy="261610"/>
          </a:xfrm>
          <a:prstGeom prst="rect">
            <a:avLst/>
          </a:prstGeom>
          <a:noFill/>
        </p:spPr>
        <p:txBody>
          <a:bodyPr wrap="square" rtlCol="0">
            <a:spAutoFit/>
          </a:bodyPr>
          <a:lstStyle/>
          <a:p>
            <a:r>
              <a:rPr lang="en-AU" sz="1100" b="1" dirty="0">
                <a:latin typeface="Arial Narrow" panose="020B0606020202030204" pitchFamily="34" charset="0"/>
                <a:cs typeface="Arial" panose="020B0604020202020204" pitchFamily="34" charset="0"/>
              </a:rPr>
              <a:t>INDIRECT EFFECTS</a:t>
            </a:r>
          </a:p>
        </p:txBody>
      </p:sp>
      <p:sp>
        <p:nvSpPr>
          <p:cNvPr id="73" name="Rectangle 72">
            <a:extLst>
              <a:ext uri="{FF2B5EF4-FFF2-40B4-BE49-F238E27FC236}">
                <a16:creationId xmlns:a16="http://schemas.microsoft.com/office/drawing/2014/main" id="{CDCEA633-116D-404F-93E4-FDC57929DEC2}"/>
              </a:ext>
            </a:extLst>
          </p:cNvPr>
          <p:cNvSpPr/>
          <p:nvPr/>
        </p:nvSpPr>
        <p:spPr>
          <a:xfrm>
            <a:off x="2837782" y="7791172"/>
            <a:ext cx="1339283" cy="270062"/>
          </a:xfrm>
          <a:prstGeom prst="rect">
            <a:avLst/>
          </a:prstGeom>
          <a:solidFill>
            <a:schemeClr val="bg1"/>
          </a:solidFill>
          <a:ln w="381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800" b="1" dirty="0">
              <a:solidFill>
                <a:schemeClr val="tx1"/>
              </a:solidFill>
              <a:latin typeface="Arial Narrow" panose="020B0606020202030204" pitchFamily="34" charset="0"/>
            </a:endParaRPr>
          </a:p>
        </p:txBody>
      </p:sp>
      <p:sp>
        <p:nvSpPr>
          <p:cNvPr id="74" name="Rectangle 73">
            <a:extLst>
              <a:ext uri="{FF2B5EF4-FFF2-40B4-BE49-F238E27FC236}">
                <a16:creationId xmlns:a16="http://schemas.microsoft.com/office/drawing/2014/main" id="{1D2C6936-0A0D-493D-9BC0-E2D64DD2F027}"/>
              </a:ext>
            </a:extLst>
          </p:cNvPr>
          <p:cNvSpPr/>
          <p:nvPr/>
        </p:nvSpPr>
        <p:spPr>
          <a:xfrm>
            <a:off x="2768684" y="7833606"/>
            <a:ext cx="1454602" cy="200055"/>
          </a:xfrm>
          <a:prstGeom prst="rect">
            <a:avLst/>
          </a:prstGeom>
          <a:ln w="38100">
            <a:noFill/>
          </a:ln>
        </p:spPr>
        <p:txBody>
          <a:bodyPr wrap="square">
            <a:spAutoFit/>
          </a:bodyPr>
          <a:lstStyle/>
          <a:p>
            <a:pPr algn="ctr"/>
            <a:r>
              <a:rPr lang="en-AU" sz="700" dirty="0">
                <a:solidFill>
                  <a:schemeClr val="tx1">
                    <a:lumMod val="65000"/>
                    <a:lumOff val="35000"/>
                  </a:schemeClr>
                </a:solidFill>
                <a:latin typeface="Comic Sans MS" panose="030F0702030302020204" pitchFamily="66" charset="0"/>
              </a:rPr>
              <a:t>Increased CaCO</a:t>
            </a:r>
            <a:r>
              <a:rPr lang="en-AU" sz="600" dirty="0">
                <a:solidFill>
                  <a:schemeClr val="tx1">
                    <a:lumMod val="65000"/>
                    <a:lumOff val="35000"/>
                  </a:schemeClr>
                </a:solidFill>
                <a:latin typeface="Comic Sans MS" panose="030F0702030302020204" pitchFamily="66" charset="0"/>
              </a:rPr>
              <a:t>3</a:t>
            </a:r>
            <a:r>
              <a:rPr lang="en-AU" sz="700" dirty="0">
                <a:solidFill>
                  <a:schemeClr val="tx1">
                    <a:lumMod val="65000"/>
                    <a:lumOff val="35000"/>
                  </a:schemeClr>
                </a:solidFill>
                <a:latin typeface="Comic Sans MS" panose="030F0702030302020204" pitchFamily="66" charset="0"/>
              </a:rPr>
              <a:t> dissolution</a:t>
            </a:r>
          </a:p>
        </p:txBody>
      </p:sp>
      <p:cxnSp>
        <p:nvCxnSpPr>
          <p:cNvPr id="91" name="Straight Connector 90">
            <a:extLst>
              <a:ext uri="{FF2B5EF4-FFF2-40B4-BE49-F238E27FC236}">
                <a16:creationId xmlns:a16="http://schemas.microsoft.com/office/drawing/2014/main" id="{199B804F-191E-41A6-B609-1FF22973BC00}"/>
              </a:ext>
            </a:extLst>
          </p:cNvPr>
          <p:cNvCxnSpPr/>
          <p:nvPr/>
        </p:nvCxnSpPr>
        <p:spPr>
          <a:xfrm flipH="1">
            <a:off x="512308" y="8799620"/>
            <a:ext cx="5907340" cy="422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BADF9703-B261-4297-BF4C-7639B09AD44E}"/>
              </a:ext>
            </a:extLst>
          </p:cNvPr>
          <p:cNvPicPr>
            <a:picLocks noChangeAspect="1"/>
          </p:cNvPicPr>
          <p:nvPr/>
        </p:nvPicPr>
        <p:blipFill rotWithShape="1">
          <a:blip r:embed="rId5">
            <a:extLst>
              <a:ext uri="{BEBA8EAE-BF5A-486C-A8C5-ECC9F3942E4B}">
                <a14:imgProps xmlns:a14="http://schemas.microsoft.com/office/drawing/2010/main">
                  <a14:imgLayer r:embed="rId6">
                    <a14:imgEffect>
                      <a14:saturation sat="0"/>
                    </a14:imgEffect>
                  </a14:imgLayer>
                </a14:imgProps>
              </a:ext>
            </a:extLst>
          </a:blip>
          <a:srcRect l="2269" t="3551" r="1750" b="2777"/>
          <a:stretch/>
        </p:blipFill>
        <p:spPr>
          <a:xfrm>
            <a:off x="528897" y="2130517"/>
            <a:ext cx="2346090" cy="1605158"/>
          </a:xfrm>
          <a:prstGeom prst="rect">
            <a:avLst/>
          </a:prstGeom>
          <a:ln w="28575">
            <a:solidFill>
              <a:schemeClr val="tx1"/>
            </a:solidFill>
          </a:ln>
        </p:spPr>
      </p:pic>
      <p:sp>
        <p:nvSpPr>
          <p:cNvPr id="93" name="TextBox 92">
            <a:extLst>
              <a:ext uri="{FF2B5EF4-FFF2-40B4-BE49-F238E27FC236}">
                <a16:creationId xmlns:a16="http://schemas.microsoft.com/office/drawing/2014/main" id="{5A5B869A-7516-4BDB-B604-464ACFA1E694}"/>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22" name="Arrow: Curved Left 21">
            <a:extLst>
              <a:ext uri="{FF2B5EF4-FFF2-40B4-BE49-F238E27FC236}">
                <a16:creationId xmlns:a16="http://schemas.microsoft.com/office/drawing/2014/main" id="{94FBFC69-7441-4732-ACF8-810C85587632}"/>
              </a:ext>
            </a:extLst>
          </p:cNvPr>
          <p:cNvSpPr/>
          <p:nvPr/>
        </p:nvSpPr>
        <p:spPr>
          <a:xfrm>
            <a:off x="4390533" y="2390511"/>
            <a:ext cx="1317144" cy="1206842"/>
          </a:xfrm>
          <a:prstGeom prst="curvedLeftArrow">
            <a:avLst/>
          </a:prstGeom>
          <a:solidFill>
            <a:schemeClr val="bg1">
              <a:lumMod val="8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tx1"/>
              </a:solidFill>
            </a:endParaRPr>
          </a:p>
        </p:txBody>
      </p:sp>
      <p:sp>
        <p:nvSpPr>
          <p:cNvPr id="110" name="Oval 109">
            <a:extLst>
              <a:ext uri="{FF2B5EF4-FFF2-40B4-BE49-F238E27FC236}">
                <a16:creationId xmlns:a16="http://schemas.microsoft.com/office/drawing/2014/main" id="{E28FBA33-0E9E-4ABD-AEC5-D6DD0496C0F9}"/>
              </a:ext>
            </a:extLst>
          </p:cNvPr>
          <p:cNvSpPr/>
          <p:nvPr/>
        </p:nvSpPr>
        <p:spPr>
          <a:xfrm>
            <a:off x="3271741" y="2242836"/>
            <a:ext cx="1190450" cy="641065"/>
          </a:xfrm>
          <a:prstGeom prst="ellipse">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tx1">
                  <a:lumMod val="65000"/>
                  <a:lumOff val="35000"/>
                </a:schemeClr>
              </a:solidFill>
            </a:endParaRPr>
          </a:p>
        </p:txBody>
      </p:sp>
      <p:sp>
        <p:nvSpPr>
          <p:cNvPr id="111" name="Oval 110">
            <a:extLst>
              <a:ext uri="{FF2B5EF4-FFF2-40B4-BE49-F238E27FC236}">
                <a16:creationId xmlns:a16="http://schemas.microsoft.com/office/drawing/2014/main" id="{D27BDAF6-1CC3-43CD-908A-8523C4A5BB15}"/>
              </a:ext>
            </a:extLst>
          </p:cNvPr>
          <p:cNvSpPr/>
          <p:nvPr/>
        </p:nvSpPr>
        <p:spPr>
          <a:xfrm>
            <a:off x="3370161" y="3081169"/>
            <a:ext cx="994343" cy="497092"/>
          </a:xfrm>
          <a:prstGeom prst="ellipse">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tx1">
                  <a:lumMod val="65000"/>
                  <a:lumOff val="35000"/>
                </a:schemeClr>
              </a:solidFill>
            </a:endParaRPr>
          </a:p>
        </p:txBody>
      </p:sp>
      <p:sp>
        <p:nvSpPr>
          <p:cNvPr id="113" name="Oval 112">
            <a:extLst>
              <a:ext uri="{FF2B5EF4-FFF2-40B4-BE49-F238E27FC236}">
                <a16:creationId xmlns:a16="http://schemas.microsoft.com/office/drawing/2014/main" id="{B03DED0F-5A60-4A2B-B341-0FE08D10E929}"/>
              </a:ext>
            </a:extLst>
          </p:cNvPr>
          <p:cNvSpPr/>
          <p:nvPr/>
        </p:nvSpPr>
        <p:spPr>
          <a:xfrm>
            <a:off x="4944688" y="2903467"/>
            <a:ext cx="1230534" cy="674794"/>
          </a:xfrm>
          <a:prstGeom prst="ellipse">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tx1">
                  <a:lumMod val="65000"/>
                  <a:lumOff val="35000"/>
                </a:schemeClr>
              </a:solidFill>
            </a:endParaRPr>
          </a:p>
        </p:txBody>
      </p:sp>
      <p:sp>
        <p:nvSpPr>
          <p:cNvPr id="115" name="Oval 114">
            <a:extLst>
              <a:ext uri="{FF2B5EF4-FFF2-40B4-BE49-F238E27FC236}">
                <a16:creationId xmlns:a16="http://schemas.microsoft.com/office/drawing/2014/main" id="{E646D6F7-6E5F-4CB7-AE03-344BDAA6D13D}"/>
              </a:ext>
            </a:extLst>
          </p:cNvPr>
          <p:cNvSpPr/>
          <p:nvPr/>
        </p:nvSpPr>
        <p:spPr>
          <a:xfrm>
            <a:off x="4586640" y="2298155"/>
            <a:ext cx="994343" cy="497092"/>
          </a:xfrm>
          <a:prstGeom prst="ellipse">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tx1">
                  <a:lumMod val="65000"/>
                  <a:lumOff val="35000"/>
                </a:schemeClr>
              </a:solidFill>
            </a:endParaRPr>
          </a:p>
        </p:txBody>
      </p:sp>
      <p:sp>
        <p:nvSpPr>
          <p:cNvPr id="116" name="TextBox 115">
            <a:extLst>
              <a:ext uri="{FF2B5EF4-FFF2-40B4-BE49-F238E27FC236}">
                <a16:creationId xmlns:a16="http://schemas.microsoft.com/office/drawing/2014/main" id="{079C6660-150A-4BC7-B539-716A9DF4803A}"/>
              </a:ext>
            </a:extLst>
          </p:cNvPr>
          <p:cNvSpPr txBox="1"/>
          <p:nvPr/>
        </p:nvSpPr>
        <p:spPr>
          <a:xfrm>
            <a:off x="4662203" y="2392988"/>
            <a:ext cx="994343" cy="276999"/>
          </a:xfrm>
          <a:prstGeom prst="rect">
            <a:avLst/>
          </a:prstGeom>
          <a:noFill/>
          <a:ln>
            <a:noFill/>
          </a:ln>
        </p:spPr>
        <p:txBody>
          <a:bodyPr wrap="square" rtlCol="0">
            <a:spAutoFit/>
          </a:bodyPr>
          <a:lstStyle/>
          <a:p>
            <a:r>
              <a:rPr lang="en-AU" sz="1200" dirty="0">
                <a:solidFill>
                  <a:schemeClr val="tx1">
                    <a:lumMod val="65000"/>
                    <a:lumOff val="35000"/>
                  </a:schemeClr>
                </a:solidFill>
                <a:latin typeface="Comic Sans MS" panose="030F0702030302020204" pitchFamily="66" charset="0"/>
              </a:rPr>
              <a:t>Pteropods</a:t>
            </a:r>
          </a:p>
        </p:txBody>
      </p:sp>
      <p:sp>
        <p:nvSpPr>
          <p:cNvPr id="117" name="TextBox 116">
            <a:extLst>
              <a:ext uri="{FF2B5EF4-FFF2-40B4-BE49-F238E27FC236}">
                <a16:creationId xmlns:a16="http://schemas.microsoft.com/office/drawing/2014/main" id="{EC4F4D1B-BC4A-4153-BEB8-5B7EACAE487F}"/>
              </a:ext>
            </a:extLst>
          </p:cNvPr>
          <p:cNvSpPr txBox="1"/>
          <p:nvPr/>
        </p:nvSpPr>
        <p:spPr>
          <a:xfrm>
            <a:off x="3496489" y="2392001"/>
            <a:ext cx="905944" cy="276999"/>
          </a:xfrm>
          <a:prstGeom prst="rect">
            <a:avLst/>
          </a:prstGeom>
          <a:noFill/>
          <a:ln>
            <a:noFill/>
          </a:ln>
        </p:spPr>
        <p:txBody>
          <a:bodyPr wrap="square" rtlCol="0">
            <a:spAutoFit/>
          </a:bodyPr>
          <a:lstStyle/>
          <a:p>
            <a:r>
              <a:rPr lang="en-AU" sz="1200" dirty="0">
                <a:solidFill>
                  <a:schemeClr val="tx1">
                    <a:lumMod val="65000"/>
                    <a:lumOff val="35000"/>
                  </a:schemeClr>
                </a:solidFill>
                <a:latin typeface="Comic Sans MS" panose="030F0702030302020204" pitchFamily="66" charset="0"/>
              </a:rPr>
              <a:t>Diatoms</a:t>
            </a:r>
          </a:p>
        </p:txBody>
      </p:sp>
      <p:sp>
        <p:nvSpPr>
          <p:cNvPr id="118" name="TextBox 117">
            <a:extLst>
              <a:ext uri="{FF2B5EF4-FFF2-40B4-BE49-F238E27FC236}">
                <a16:creationId xmlns:a16="http://schemas.microsoft.com/office/drawing/2014/main" id="{909B4655-B3F0-48FE-8240-0E02FBB92B5A}"/>
              </a:ext>
            </a:extLst>
          </p:cNvPr>
          <p:cNvSpPr txBox="1"/>
          <p:nvPr/>
        </p:nvSpPr>
        <p:spPr>
          <a:xfrm>
            <a:off x="3517357" y="3181628"/>
            <a:ext cx="783204" cy="276999"/>
          </a:xfrm>
          <a:prstGeom prst="rect">
            <a:avLst/>
          </a:prstGeom>
          <a:noFill/>
          <a:ln>
            <a:noFill/>
          </a:ln>
        </p:spPr>
        <p:txBody>
          <a:bodyPr wrap="square" rtlCol="0">
            <a:spAutoFit/>
          </a:bodyPr>
          <a:lstStyle/>
          <a:p>
            <a:r>
              <a:rPr lang="en-AU" sz="1200" dirty="0">
                <a:solidFill>
                  <a:schemeClr val="tx1">
                    <a:lumMod val="65000"/>
                    <a:lumOff val="35000"/>
                  </a:schemeClr>
                </a:solidFill>
                <a:latin typeface="Comic Sans MS" panose="030F0702030302020204" pitchFamily="66" charset="0"/>
              </a:rPr>
              <a:t>Humans</a:t>
            </a:r>
          </a:p>
        </p:txBody>
      </p:sp>
      <p:sp>
        <p:nvSpPr>
          <p:cNvPr id="119" name="TextBox 118">
            <a:extLst>
              <a:ext uri="{FF2B5EF4-FFF2-40B4-BE49-F238E27FC236}">
                <a16:creationId xmlns:a16="http://schemas.microsoft.com/office/drawing/2014/main" id="{A7013939-32AB-482F-92B1-4A2F0EF630A9}"/>
              </a:ext>
            </a:extLst>
          </p:cNvPr>
          <p:cNvSpPr txBox="1"/>
          <p:nvPr/>
        </p:nvSpPr>
        <p:spPr>
          <a:xfrm>
            <a:off x="4976381" y="2912717"/>
            <a:ext cx="1194363" cy="646331"/>
          </a:xfrm>
          <a:prstGeom prst="rect">
            <a:avLst/>
          </a:prstGeom>
          <a:noFill/>
          <a:ln>
            <a:noFill/>
          </a:ln>
        </p:spPr>
        <p:txBody>
          <a:bodyPr wrap="square" rtlCol="0">
            <a:spAutoFit/>
          </a:bodyPr>
          <a:lstStyle/>
          <a:p>
            <a:pPr algn="ctr"/>
            <a:r>
              <a:rPr lang="en-AU" sz="1200" dirty="0">
                <a:solidFill>
                  <a:schemeClr val="tx1">
                    <a:lumMod val="65000"/>
                    <a:lumOff val="35000"/>
                  </a:schemeClr>
                </a:solidFill>
                <a:latin typeface="Comic Sans MS" panose="030F0702030302020204" pitchFamily="66" charset="0"/>
              </a:rPr>
              <a:t>Juvenile Alaskan Pink Salmon</a:t>
            </a:r>
          </a:p>
        </p:txBody>
      </p:sp>
      <p:sp>
        <p:nvSpPr>
          <p:cNvPr id="53" name="Rectangle 52">
            <a:extLst>
              <a:ext uri="{FF2B5EF4-FFF2-40B4-BE49-F238E27FC236}">
                <a16:creationId xmlns:a16="http://schemas.microsoft.com/office/drawing/2014/main" id="{0A92E15F-5C60-4AC2-91BC-FF9F88C042D5}"/>
              </a:ext>
            </a:extLst>
          </p:cNvPr>
          <p:cNvSpPr/>
          <p:nvPr/>
        </p:nvSpPr>
        <p:spPr>
          <a:xfrm>
            <a:off x="496907" y="1017758"/>
            <a:ext cx="5857657" cy="102055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pic>
        <p:nvPicPr>
          <p:cNvPr id="54" name="Picture 53">
            <a:extLst>
              <a:ext uri="{FF2B5EF4-FFF2-40B4-BE49-F238E27FC236}">
                <a16:creationId xmlns:a16="http://schemas.microsoft.com/office/drawing/2014/main" id="{C6917576-0F4E-4E73-9E69-42149C8F99A8}"/>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bright="20000"/>
                    </a14:imgEffect>
                  </a14:imgLayer>
                </a14:imgProps>
              </a:ext>
            </a:extLst>
          </a:blip>
          <a:stretch>
            <a:fillRect/>
          </a:stretch>
        </p:blipFill>
        <p:spPr>
          <a:xfrm>
            <a:off x="551217" y="1075528"/>
            <a:ext cx="1207910" cy="913098"/>
          </a:xfrm>
          <a:prstGeom prst="rect">
            <a:avLst/>
          </a:prstGeom>
        </p:spPr>
      </p:pic>
      <p:pic>
        <p:nvPicPr>
          <p:cNvPr id="55" name="Picture 54">
            <a:extLst>
              <a:ext uri="{FF2B5EF4-FFF2-40B4-BE49-F238E27FC236}">
                <a16:creationId xmlns:a16="http://schemas.microsoft.com/office/drawing/2014/main" id="{C12C624A-D8E3-49A4-B59C-525994C6A28F}"/>
              </a:ext>
            </a:extLst>
          </p:cNvPr>
          <p:cNvPicPr>
            <a:picLocks noChangeAspect="1"/>
          </p:cNvPicPr>
          <p:nvPr/>
        </p:nvPicPr>
        <p:blipFill rotWithShape="1">
          <a:blip r:embed="rId9">
            <a:extLst>
              <a:ext uri="{BEBA8EAE-BF5A-486C-A8C5-ECC9F3942E4B}">
                <a14:imgProps xmlns:a14="http://schemas.microsoft.com/office/drawing/2010/main">
                  <a14:imgLayer r:embed="rId10">
                    <a14:imgEffect>
                      <a14:brightnessContrast bright="40000"/>
                    </a14:imgEffect>
                  </a14:imgLayer>
                </a14:imgProps>
              </a:ext>
            </a:extLst>
          </a:blip>
          <a:srcRect t="2367"/>
          <a:stretch/>
        </p:blipFill>
        <p:spPr>
          <a:xfrm>
            <a:off x="5073228" y="1073904"/>
            <a:ext cx="1249571" cy="939342"/>
          </a:xfrm>
          <a:prstGeom prst="rect">
            <a:avLst/>
          </a:prstGeom>
        </p:spPr>
      </p:pic>
      <p:sp>
        <p:nvSpPr>
          <p:cNvPr id="56" name="TextBox 55">
            <a:extLst>
              <a:ext uri="{FF2B5EF4-FFF2-40B4-BE49-F238E27FC236}">
                <a16:creationId xmlns:a16="http://schemas.microsoft.com/office/drawing/2014/main" id="{93EBBBC5-641E-474F-BE6C-34E2FD1AF0CB}"/>
              </a:ext>
            </a:extLst>
          </p:cNvPr>
          <p:cNvSpPr txBox="1"/>
          <p:nvPr/>
        </p:nvSpPr>
        <p:spPr>
          <a:xfrm>
            <a:off x="1761565" y="1023378"/>
            <a:ext cx="2381151" cy="461665"/>
          </a:xfrm>
          <a:prstGeom prst="rect">
            <a:avLst/>
          </a:prstGeom>
          <a:noFill/>
        </p:spPr>
        <p:txBody>
          <a:bodyPr wrap="square" rtlCol="0">
            <a:spAutoFit/>
          </a:bodyPr>
          <a:lstStyle/>
          <a:p>
            <a:r>
              <a:rPr lang="en-AU" sz="800" b="1" dirty="0">
                <a:solidFill>
                  <a:schemeClr val="bg1"/>
                </a:solidFill>
                <a:latin typeface="Arial Narrow" panose="020B0606020202030204" pitchFamily="34" charset="0"/>
              </a:rPr>
              <a:t>Figure 1 (left): A pteropod shell taken from ambient seawater with supersaturated conditions for omega typically has a smooth, sleek shell surface</a:t>
            </a:r>
            <a:r>
              <a:rPr lang="en-AU" sz="800" b="1" baseline="30000" dirty="0">
                <a:solidFill>
                  <a:schemeClr val="bg1"/>
                </a:solidFill>
                <a:latin typeface="Arial Narrow" panose="020B0606020202030204" pitchFamily="34" charset="0"/>
              </a:rPr>
              <a:t>[1]</a:t>
            </a:r>
            <a:r>
              <a:rPr lang="en-AU" sz="800" b="1" dirty="0">
                <a:solidFill>
                  <a:schemeClr val="bg1"/>
                </a:solidFill>
                <a:latin typeface="Arial Narrow" panose="020B0606020202030204" pitchFamily="34" charset="0"/>
              </a:rPr>
              <a:t>.</a:t>
            </a:r>
          </a:p>
        </p:txBody>
      </p:sp>
      <p:sp>
        <p:nvSpPr>
          <p:cNvPr id="58" name="TextBox 57">
            <a:extLst>
              <a:ext uri="{FF2B5EF4-FFF2-40B4-BE49-F238E27FC236}">
                <a16:creationId xmlns:a16="http://schemas.microsoft.com/office/drawing/2014/main" id="{38242A00-2A6D-4A3B-B0C8-8BC575EA0BF4}"/>
              </a:ext>
            </a:extLst>
          </p:cNvPr>
          <p:cNvSpPr txBox="1"/>
          <p:nvPr/>
        </p:nvSpPr>
        <p:spPr>
          <a:xfrm>
            <a:off x="2708752" y="1575635"/>
            <a:ext cx="2381151" cy="461665"/>
          </a:xfrm>
          <a:prstGeom prst="rect">
            <a:avLst/>
          </a:prstGeom>
          <a:noFill/>
        </p:spPr>
        <p:txBody>
          <a:bodyPr wrap="square" rtlCol="0">
            <a:spAutoFit/>
          </a:bodyPr>
          <a:lstStyle/>
          <a:p>
            <a:pPr algn="r"/>
            <a:r>
              <a:rPr lang="en-AU" sz="800" b="1" dirty="0">
                <a:solidFill>
                  <a:schemeClr val="bg1"/>
                </a:solidFill>
                <a:latin typeface="Arial Narrow" panose="020B0606020202030204" pitchFamily="34" charset="0"/>
              </a:rPr>
              <a:t>Figure 2 (right): Progressive roughening of the shell surface induced by dissolution. Shell integrity is lost and prone to fragmentation and increased frailness</a:t>
            </a:r>
            <a:r>
              <a:rPr lang="en-AU" sz="800" b="1" baseline="30000" dirty="0">
                <a:solidFill>
                  <a:schemeClr val="bg1"/>
                </a:solidFill>
                <a:latin typeface="Arial Narrow" panose="020B0606020202030204" pitchFamily="34" charset="0"/>
              </a:rPr>
              <a:t>[1]</a:t>
            </a:r>
            <a:r>
              <a:rPr lang="en-AU" sz="800" b="1" dirty="0">
                <a:solidFill>
                  <a:schemeClr val="bg1"/>
                </a:solidFill>
                <a:latin typeface="Arial Narrow" panose="020B0606020202030204" pitchFamily="34" charset="0"/>
              </a:rPr>
              <a:t>. </a:t>
            </a:r>
            <a:endParaRPr lang="en-AU" sz="700" b="1" dirty="0">
              <a:solidFill>
                <a:schemeClr val="bg1"/>
              </a:solidFill>
              <a:latin typeface="Arial Narrow" panose="020B0606020202030204" pitchFamily="34" charset="0"/>
            </a:endParaRPr>
          </a:p>
        </p:txBody>
      </p:sp>
      <p:sp>
        <p:nvSpPr>
          <p:cNvPr id="52" name="Oval 51">
            <a:extLst>
              <a:ext uri="{FF2B5EF4-FFF2-40B4-BE49-F238E27FC236}">
                <a16:creationId xmlns:a16="http://schemas.microsoft.com/office/drawing/2014/main" id="{0A80B534-7DA8-4A31-94C3-0CDE07DFA5EC}"/>
              </a:ext>
            </a:extLst>
          </p:cNvPr>
          <p:cNvSpPr/>
          <p:nvPr/>
        </p:nvSpPr>
        <p:spPr>
          <a:xfrm>
            <a:off x="3801276" y="479985"/>
            <a:ext cx="176053" cy="15005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59" name="TextBox 58">
            <a:extLst>
              <a:ext uri="{FF2B5EF4-FFF2-40B4-BE49-F238E27FC236}">
                <a16:creationId xmlns:a16="http://schemas.microsoft.com/office/drawing/2014/main" id="{CA0B5F24-8293-4954-8807-396ECFFFB3B6}"/>
              </a:ext>
            </a:extLst>
          </p:cNvPr>
          <p:cNvSpPr txBox="1"/>
          <p:nvPr/>
        </p:nvSpPr>
        <p:spPr>
          <a:xfrm>
            <a:off x="3718059" y="462180"/>
            <a:ext cx="388137" cy="184666"/>
          </a:xfrm>
          <a:prstGeom prst="rect">
            <a:avLst/>
          </a:prstGeom>
          <a:noFill/>
        </p:spPr>
        <p:txBody>
          <a:bodyPr wrap="square" rtlCol="0">
            <a:spAutoFit/>
          </a:bodyPr>
          <a:lstStyle/>
          <a:p>
            <a:r>
              <a:rPr lang="en-AU" sz="600" b="1" dirty="0">
                <a:solidFill>
                  <a:schemeClr val="bg1"/>
                </a:solidFill>
                <a:latin typeface="Arial Narrow" panose="020B0606020202030204" pitchFamily="34" charset="0"/>
              </a:rPr>
              <a:t>T129</a:t>
            </a:r>
          </a:p>
        </p:txBody>
      </p:sp>
    </p:spTree>
    <p:extLst>
      <p:ext uri="{BB962C8B-B14F-4D97-AF65-F5344CB8AC3E}">
        <p14:creationId xmlns:p14="http://schemas.microsoft.com/office/powerpoint/2010/main" val="191972209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143247</TotalTime>
  <Words>23444</Words>
  <Application>Microsoft Macintosh PowerPoint</Application>
  <PresentationFormat>On-screen Show (4:3)</PresentationFormat>
  <Paragraphs>2080</Paragraphs>
  <Slides>49</Slides>
  <Notes>46</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49</vt:i4>
      </vt:variant>
    </vt:vector>
  </HeadingPairs>
  <TitlesOfParts>
    <vt:vector size="56" baseType="lpstr">
      <vt:lpstr>Arial</vt:lpstr>
      <vt:lpstr>Arial Narrow</vt:lpstr>
      <vt:lpstr>Calibri</vt:lpstr>
      <vt:lpstr>Comic Sans MS</vt:lpstr>
      <vt:lpstr>Gabriola</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daniellem</dc:creator>
  <cp:lastModifiedBy>Gail Riches</cp:lastModifiedBy>
  <cp:revision>18972</cp:revision>
  <cp:lastPrinted>2019-01-14T00:32:25Z</cp:lastPrinted>
  <dcterms:created xsi:type="dcterms:W3CDTF">2011-04-13T05:15:36Z</dcterms:created>
  <dcterms:modified xsi:type="dcterms:W3CDTF">2023-09-25T22:52:22Z</dcterms:modified>
</cp:coreProperties>
</file>