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746" r:id="rId2"/>
    <p:sldId id="745" r:id="rId3"/>
    <p:sldId id="544" r:id="rId4"/>
    <p:sldId id="584" r:id="rId5"/>
    <p:sldId id="579" r:id="rId6"/>
    <p:sldId id="581" r:id="rId7"/>
    <p:sldId id="574" r:id="rId8"/>
    <p:sldId id="616" r:id="rId9"/>
    <p:sldId id="614" r:id="rId10"/>
    <p:sldId id="615" r:id="rId11"/>
    <p:sldId id="575" r:id="rId12"/>
    <p:sldId id="582" r:id="rId13"/>
  </p:sldIdLst>
  <p:sldSz cx="6858000" cy="9144000" type="screen4x3"/>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il Riches" initials="G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0" autoAdjust="0"/>
    <p:restoredTop sz="95214" autoAdjust="0"/>
  </p:normalViewPr>
  <p:slideViewPr>
    <p:cSldViewPr>
      <p:cViewPr varScale="1">
        <p:scale>
          <a:sx n="45" d="100"/>
          <a:sy n="45" d="100"/>
        </p:scale>
        <p:origin x="2148" y="7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406" cy="501257"/>
          </a:xfrm>
          <a:prstGeom prst="rect">
            <a:avLst/>
          </a:prstGeom>
        </p:spPr>
        <p:txBody>
          <a:bodyPr vert="horz" lIns="91420" tIns="45710" rIns="91420" bIns="45710" rtlCol="0"/>
          <a:lstStyle>
            <a:lvl1pPr algn="l">
              <a:defRPr sz="1200"/>
            </a:lvl1pPr>
          </a:lstStyle>
          <a:p>
            <a:endParaRPr lang="en-AU" dirty="0"/>
          </a:p>
        </p:txBody>
      </p:sp>
      <p:sp>
        <p:nvSpPr>
          <p:cNvPr id="3" name="Date Placeholder 2"/>
          <p:cNvSpPr>
            <a:spLocks noGrp="1"/>
          </p:cNvSpPr>
          <p:nvPr>
            <p:ph type="dt" idx="1"/>
          </p:nvPr>
        </p:nvSpPr>
        <p:spPr>
          <a:xfrm>
            <a:off x="3901148" y="0"/>
            <a:ext cx="2985406" cy="501257"/>
          </a:xfrm>
          <a:prstGeom prst="rect">
            <a:avLst/>
          </a:prstGeom>
        </p:spPr>
        <p:txBody>
          <a:bodyPr vert="horz" lIns="91420" tIns="45710" rIns="91420" bIns="45710" rtlCol="0"/>
          <a:lstStyle>
            <a:lvl1pPr algn="r">
              <a:defRPr sz="1200"/>
            </a:lvl1pPr>
          </a:lstStyle>
          <a:p>
            <a:fld id="{B311833B-65A7-4B04-9E13-7DEB37ED3333}" type="datetimeFigureOut">
              <a:rPr lang="en-AU" smtClean="0"/>
              <a:pPr/>
              <a:t>25/07/2021</a:t>
            </a:fld>
            <a:endParaRPr lang="en-AU" dirty="0"/>
          </a:p>
        </p:txBody>
      </p:sp>
      <p:sp>
        <p:nvSpPr>
          <p:cNvPr id="4" name="Slide Image Placeholder 3"/>
          <p:cNvSpPr>
            <a:spLocks noGrp="1" noRot="1" noChangeAspect="1"/>
          </p:cNvSpPr>
          <p:nvPr>
            <p:ph type="sldImg" idx="2"/>
          </p:nvPr>
        </p:nvSpPr>
        <p:spPr>
          <a:xfrm>
            <a:off x="2033588" y="749300"/>
            <a:ext cx="2820987" cy="3759200"/>
          </a:xfrm>
          <a:prstGeom prst="rect">
            <a:avLst/>
          </a:prstGeom>
          <a:noFill/>
          <a:ln w="12700">
            <a:solidFill>
              <a:prstClr val="black"/>
            </a:solidFill>
          </a:ln>
        </p:spPr>
        <p:txBody>
          <a:bodyPr vert="horz" lIns="91420" tIns="45710" rIns="91420" bIns="45710" rtlCol="0" anchor="ctr"/>
          <a:lstStyle/>
          <a:p>
            <a:endParaRPr lang="en-AU" dirty="0"/>
          </a:p>
        </p:txBody>
      </p:sp>
      <p:sp>
        <p:nvSpPr>
          <p:cNvPr id="5" name="Notes Placeholder 4"/>
          <p:cNvSpPr>
            <a:spLocks noGrp="1"/>
          </p:cNvSpPr>
          <p:nvPr>
            <p:ph type="body" sz="quarter" idx="3"/>
          </p:nvPr>
        </p:nvSpPr>
        <p:spPr>
          <a:xfrm>
            <a:off x="688817" y="4759532"/>
            <a:ext cx="5510530" cy="4508101"/>
          </a:xfrm>
          <a:prstGeom prst="rect">
            <a:avLst/>
          </a:prstGeom>
        </p:spPr>
        <p:txBody>
          <a:bodyPr vert="horz" lIns="91420" tIns="45710" rIns="91420" bIns="457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515854"/>
            <a:ext cx="2985406" cy="501257"/>
          </a:xfrm>
          <a:prstGeom prst="rect">
            <a:avLst/>
          </a:prstGeom>
        </p:spPr>
        <p:txBody>
          <a:bodyPr vert="horz" lIns="91420" tIns="45710" rIns="91420" bIns="4571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901148" y="9515854"/>
            <a:ext cx="2985406" cy="501257"/>
          </a:xfrm>
          <a:prstGeom prst="rect">
            <a:avLst/>
          </a:prstGeom>
        </p:spPr>
        <p:txBody>
          <a:bodyPr vert="horz" lIns="91420" tIns="45710" rIns="91420" bIns="45710" rtlCol="0" anchor="b"/>
          <a:lstStyle>
            <a:lvl1pPr algn="r">
              <a:defRPr sz="1200"/>
            </a:lvl1pPr>
          </a:lstStyle>
          <a:p>
            <a:fld id="{E17E4790-4B88-4B3E-89CD-9E8426F404CC}" type="slidenum">
              <a:rPr lang="en-AU" smtClean="0"/>
              <a:pPr/>
              <a:t>‹#›</a:t>
            </a:fld>
            <a:endParaRPr lang="en-AU" dirty="0"/>
          </a:p>
        </p:txBody>
      </p:sp>
    </p:spTree>
    <p:extLst>
      <p:ext uri="{BB962C8B-B14F-4D97-AF65-F5344CB8AC3E}">
        <p14:creationId xmlns:p14="http://schemas.microsoft.com/office/powerpoint/2010/main" val="232176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a:t>
            </a:fld>
            <a:endParaRPr lang="en-AU"/>
          </a:p>
        </p:txBody>
      </p:sp>
    </p:spTree>
    <p:extLst>
      <p:ext uri="{BB962C8B-B14F-4D97-AF65-F5344CB8AC3E}">
        <p14:creationId xmlns:p14="http://schemas.microsoft.com/office/powerpoint/2010/main" val="1895470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12</a:t>
            </a:fld>
            <a:endParaRPr lang="en-AU"/>
          </a:p>
        </p:txBody>
      </p:sp>
    </p:spTree>
    <p:extLst>
      <p:ext uri="{BB962C8B-B14F-4D97-AF65-F5344CB8AC3E}">
        <p14:creationId xmlns:p14="http://schemas.microsoft.com/office/powerpoint/2010/main" val="215806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a:t>
            </a:fld>
            <a:endParaRPr lang="en-AU"/>
          </a:p>
        </p:txBody>
      </p:sp>
    </p:spTree>
    <p:extLst>
      <p:ext uri="{BB962C8B-B14F-4D97-AF65-F5344CB8AC3E}">
        <p14:creationId xmlns:p14="http://schemas.microsoft.com/office/powerpoint/2010/main" val="3573091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a:t>
            </a:fld>
            <a:endParaRPr lang="en-AU"/>
          </a:p>
        </p:txBody>
      </p:sp>
    </p:spTree>
    <p:extLst>
      <p:ext uri="{BB962C8B-B14F-4D97-AF65-F5344CB8AC3E}">
        <p14:creationId xmlns:p14="http://schemas.microsoft.com/office/powerpoint/2010/main" val="3536554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a:t>
            </a:fld>
            <a:endParaRPr lang="en-AU"/>
          </a:p>
        </p:txBody>
      </p:sp>
    </p:spTree>
    <p:extLst>
      <p:ext uri="{BB962C8B-B14F-4D97-AF65-F5344CB8AC3E}">
        <p14:creationId xmlns:p14="http://schemas.microsoft.com/office/powerpoint/2010/main" val="2097222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7</a:t>
            </a:fld>
            <a:endParaRPr lang="en-AU"/>
          </a:p>
        </p:txBody>
      </p:sp>
    </p:spTree>
    <p:extLst>
      <p:ext uri="{BB962C8B-B14F-4D97-AF65-F5344CB8AC3E}">
        <p14:creationId xmlns:p14="http://schemas.microsoft.com/office/powerpoint/2010/main" val="199405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8</a:t>
            </a:fld>
            <a:endParaRPr lang="en-AU"/>
          </a:p>
        </p:txBody>
      </p:sp>
    </p:spTree>
    <p:extLst>
      <p:ext uri="{BB962C8B-B14F-4D97-AF65-F5344CB8AC3E}">
        <p14:creationId xmlns:p14="http://schemas.microsoft.com/office/powerpoint/2010/main" val="1513945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9</a:t>
            </a:fld>
            <a:endParaRPr lang="en-AU"/>
          </a:p>
        </p:txBody>
      </p:sp>
    </p:spTree>
    <p:extLst>
      <p:ext uri="{BB962C8B-B14F-4D97-AF65-F5344CB8AC3E}">
        <p14:creationId xmlns:p14="http://schemas.microsoft.com/office/powerpoint/2010/main" val="3703492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10</a:t>
            </a:fld>
            <a:endParaRPr lang="en-AU"/>
          </a:p>
        </p:txBody>
      </p:sp>
    </p:spTree>
    <p:extLst>
      <p:ext uri="{BB962C8B-B14F-4D97-AF65-F5344CB8AC3E}">
        <p14:creationId xmlns:p14="http://schemas.microsoft.com/office/powerpoint/2010/main" val="621301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11</a:t>
            </a:fld>
            <a:endParaRPr lang="en-AU"/>
          </a:p>
        </p:txBody>
      </p:sp>
    </p:spTree>
    <p:extLst>
      <p:ext uri="{BB962C8B-B14F-4D97-AF65-F5344CB8AC3E}">
        <p14:creationId xmlns:p14="http://schemas.microsoft.com/office/powerpoint/2010/main" val="524877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AU"/>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25/07/2021</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25/07/2021</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25/07/2021</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25/07/2021</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1BBCE7-22BB-4C35-B64C-521946A1A25E}" type="datetimeFigureOut">
              <a:rPr lang="en-AU" smtClean="0"/>
              <a:pPr/>
              <a:t>25/07/2021</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CB1BBCE7-22BB-4C35-B64C-521946A1A25E}" type="datetimeFigureOut">
              <a:rPr lang="en-AU" smtClean="0"/>
              <a:pPr/>
              <a:t>25/07/2021</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CB1BBCE7-22BB-4C35-B64C-521946A1A25E}" type="datetimeFigureOut">
              <a:rPr lang="en-AU" smtClean="0"/>
              <a:pPr/>
              <a:t>25/07/2021</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B1BBCE7-22BB-4C35-B64C-521946A1A25E}" type="datetimeFigureOut">
              <a:rPr lang="en-AU" smtClean="0"/>
              <a:pPr/>
              <a:t>25/07/2021</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BBCE7-22BB-4C35-B64C-521946A1A25E}" type="datetimeFigureOut">
              <a:rPr lang="en-AU" smtClean="0"/>
              <a:pPr/>
              <a:t>25/07/2021</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25/07/2021</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25/07/2021</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B1BBCE7-22BB-4C35-B64C-521946A1A25E}" type="datetimeFigureOut">
              <a:rPr lang="en-AU" smtClean="0"/>
              <a:pPr/>
              <a:t>25/07/2021</a:t>
            </a:fld>
            <a:endParaRPr lang="en-AU"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0F11533-C339-4AC9-9FBB-5D0E827ECBD5}"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8.png"/><Relationship Id="rId12" Type="http://schemas.microsoft.com/office/2007/relationships/hdphoto" Target="../media/hdphoto24.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1.wdp"/><Relationship Id="rId11" Type="http://schemas.openxmlformats.org/officeDocument/2006/relationships/image" Target="../media/image30.png"/><Relationship Id="rId5" Type="http://schemas.openxmlformats.org/officeDocument/2006/relationships/image" Target="../media/image27.png"/><Relationship Id="rId10" Type="http://schemas.microsoft.com/office/2007/relationships/hdphoto" Target="../media/hdphoto23.wdp"/><Relationship Id="rId4" Type="http://schemas.microsoft.com/office/2007/relationships/hdphoto" Target="../media/hdphoto20.wdp"/><Relationship Id="rId9" Type="http://schemas.openxmlformats.org/officeDocument/2006/relationships/image" Target="../media/image29.png"/><Relationship Id="rId14" Type="http://schemas.microsoft.com/office/2007/relationships/hdphoto" Target="../media/hdphoto25.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2.jpeg"/><Relationship Id="rId5" Type="http://schemas.openxmlformats.org/officeDocument/2006/relationships/image" Target="../media/image9.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13.wdp"/><Relationship Id="rId3" Type="http://schemas.openxmlformats.org/officeDocument/2006/relationships/image" Target="../media/image14.jpeg"/><Relationship Id="rId7" Type="http://schemas.microsoft.com/office/2007/relationships/hdphoto" Target="../media/hdphoto10.wdp"/><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11.wdp"/></Relationships>
</file>

<file path=ppt/slides/_rels/slide9.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2.png"/><Relationship Id="rId12" Type="http://schemas.microsoft.com/office/2007/relationships/hdphoto" Target="../media/hdphoto18.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5.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23.png"/><Relationship Id="rId14" Type="http://schemas.microsoft.com/office/2007/relationships/hdphoto" Target="../media/hdphoto1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29" name="Straight Connector 28"/>
          <p:cNvCxnSpPr/>
          <p:nvPr/>
        </p:nvCxnSpPr>
        <p:spPr>
          <a:xfrm flipH="1">
            <a:off x="50886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882316" y="258715"/>
            <a:ext cx="3168352" cy="523220"/>
          </a:xfrm>
          <a:prstGeom prst="rect">
            <a:avLst/>
          </a:prstGeom>
          <a:noFill/>
        </p:spPr>
        <p:txBody>
          <a:bodyPr wrap="square" rtlCol="0">
            <a:spAutoFit/>
          </a:bodyPr>
          <a:lstStyle/>
          <a:p>
            <a:pPr algn="ctr"/>
            <a:r>
              <a:rPr lang="en-US" sz="2800" b="1" dirty="0">
                <a:latin typeface="Arial Narrow" pitchFamily="34" charset="0"/>
              </a:rPr>
              <a:t>Student Experiment</a:t>
            </a:r>
          </a:p>
        </p:txBody>
      </p:sp>
      <p:sp>
        <p:nvSpPr>
          <p:cNvPr id="32" name="TextBox 31"/>
          <p:cNvSpPr txBox="1"/>
          <p:nvPr/>
        </p:nvSpPr>
        <p:spPr>
          <a:xfrm>
            <a:off x="564258" y="215118"/>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4" name="TextBox 13"/>
          <p:cNvSpPr txBox="1"/>
          <p:nvPr/>
        </p:nvSpPr>
        <p:spPr>
          <a:xfrm>
            <a:off x="564258" y="8565344"/>
            <a:ext cx="2490482" cy="215444"/>
          </a:xfrm>
          <a:prstGeom prst="rect">
            <a:avLst/>
          </a:prstGeom>
          <a:noFill/>
        </p:spPr>
        <p:txBody>
          <a:bodyPr wrap="square" rtlCol="0">
            <a:spAutoFit/>
          </a:bodyPr>
          <a:lstStyle/>
          <a:p>
            <a:r>
              <a:rPr lang="en-AU" sz="800" dirty="0">
                <a:solidFill>
                  <a:schemeClr val="bg1"/>
                </a:solidFill>
                <a:latin typeface="Gabriola" panose="04040605051002020D02" pitchFamily="82" charset="0"/>
              </a:rPr>
              <a:t>Flinders Reef Moreton Bay Marine Park July 2016</a:t>
            </a:r>
          </a:p>
        </p:txBody>
      </p:sp>
      <p:sp>
        <p:nvSpPr>
          <p:cNvPr id="4" name="Rectangle 3"/>
          <p:cNvSpPr/>
          <p:nvPr/>
        </p:nvSpPr>
        <p:spPr>
          <a:xfrm>
            <a:off x="508863" y="1038046"/>
            <a:ext cx="5863484" cy="77427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 name="TextBox 17"/>
          <p:cNvSpPr txBox="1"/>
          <p:nvPr/>
        </p:nvSpPr>
        <p:spPr>
          <a:xfrm>
            <a:off x="482975" y="1141272"/>
            <a:ext cx="5915259" cy="1323439"/>
          </a:xfrm>
          <a:prstGeom prst="rect">
            <a:avLst/>
          </a:prstGeom>
          <a:noFill/>
        </p:spPr>
        <p:txBody>
          <a:bodyPr wrap="square" rtlCol="0">
            <a:spAutoFit/>
          </a:bodyPr>
          <a:lstStyle/>
          <a:p>
            <a:pPr algn="ctr"/>
            <a:r>
              <a:rPr lang="en-AU" sz="3200" b="1" dirty="0">
                <a:solidFill>
                  <a:schemeClr val="bg1"/>
                </a:solidFill>
                <a:latin typeface="Arial Narrow" panose="020B0606020202030204" pitchFamily="34" charset="0"/>
              </a:rPr>
              <a:t>Year 12 Mandatory Practical</a:t>
            </a:r>
          </a:p>
          <a:p>
            <a:pPr algn="ctr"/>
            <a:endParaRPr lang="en-AU" sz="1200" b="1" dirty="0">
              <a:solidFill>
                <a:schemeClr val="bg1"/>
              </a:solidFill>
              <a:latin typeface="Arial Narrow" panose="020B0606020202030204" pitchFamily="34" charset="0"/>
            </a:endParaRPr>
          </a:p>
          <a:p>
            <a:pPr algn="ctr"/>
            <a:r>
              <a:rPr lang="en-AU" b="1" dirty="0">
                <a:solidFill>
                  <a:schemeClr val="bg1"/>
                </a:solidFill>
                <a:latin typeface="Arial Narrow" panose="020B0606020202030204" pitchFamily="34" charset="0"/>
              </a:rPr>
              <a:t>Examine the concept of connectivity within or between habitats by investigating the impact of water quality on reef health</a:t>
            </a:r>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49856" t="6546" r="13862" b="19543"/>
          <a:stretch/>
        </p:blipFill>
        <p:spPr>
          <a:xfrm>
            <a:off x="620688" y="2669914"/>
            <a:ext cx="5616624" cy="5771539"/>
          </a:xfrm>
          <a:prstGeom prst="rect">
            <a:avLst/>
          </a:prstGeom>
        </p:spPr>
      </p:pic>
      <p:sp>
        <p:nvSpPr>
          <p:cNvPr id="5" name="TextBox 4"/>
          <p:cNvSpPr txBox="1"/>
          <p:nvPr/>
        </p:nvSpPr>
        <p:spPr>
          <a:xfrm>
            <a:off x="551689" y="8503398"/>
            <a:ext cx="5829605" cy="215444"/>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Image (of Osprey Reef) sourced from the XL Catlin Global Reef Record. © Underwater Earth / XL Catlin Seaview Survey</a:t>
            </a:r>
            <a:endParaRPr lang="en-AU" sz="1600" b="1" dirty="0">
              <a:solidFill>
                <a:schemeClr val="bg1"/>
              </a:solidFill>
            </a:endParaRPr>
          </a:p>
        </p:txBody>
      </p:sp>
      <p:sp>
        <p:nvSpPr>
          <p:cNvPr id="17" name="TextBox 16">
            <a:extLst>
              <a:ext uri="{FF2B5EF4-FFF2-40B4-BE49-F238E27FC236}">
                <a16:creationId xmlns:a16="http://schemas.microsoft.com/office/drawing/2014/main" id="{F0A4D283-6B1E-40C3-98BC-1C1530E86E4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5" name="TextBox 14">
            <a:extLst>
              <a:ext uri="{FF2B5EF4-FFF2-40B4-BE49-F238E27FC236}">
                <a16:creationId xmlns:a16="http://schemas.microsoft.com/office/drawing/2014/main" id="{D50AF439-0F68-4739-89AB-2465478CD29C}"/>
              </a:ext>
            </a:extLst>
          </p:cNvPr>
          <p:cNvSpPr txBox="1"/>
          <p:nvPr/>
        </p:nvSpPr>
        <p:spPr>
          <a:xfrm>
            <a:off x="648924" y="2747086"/>
            <a:ext cx="5749590" cy="1107996"/>
          </a:xfrm>
          <a:prstGeom prst="rect">
            <a:avLst/>
          </a:prstGeom>
          <a:noFill/>
        </p:spPr>
        <p:txBody>
          <a:bodyPr wrap="square" rtlCol="0">
            <a:spAutoFit/>
          </a:bodyPr>
          <a:lstStyle/>
          <a:p>
            <a:pPr algn="ctr"/>
            <a:r>
              <a:rPr lang="en-AU" sz="6600" b="1" dirty="0">
                <a:solidFill>
                  <a:schemeClr val="bg1"/>
                </a:solidFill>
                <a:latin typeface="Arial Narrow" panose="020B0606020202030204" pitchFamily="34" charset="0"/>
              </a:rPr>
              <a:t>ANSWERS</a:t>
            </a:r>
            <a:endParaRPr lang="en-AU" sz="6600" dirty="0">
              <a:solidFill>
                <a:schemeClr val="bg1"/>
              </a:solidFill>
              <a:latin typeface="Arial Narrow" panose="020B0606020202030204" pitchFamily="34" charset="0"/>
            </a:endParaRPr>
          </a:p>
        </p:txBody>
      </p:sp>
      <p:sp>
        <p:nvSpPr>
          <p:cNvPr id="16" name="TextBox 36">
            <a:extLst>
              <a:ext uri="{FF2B5EF4-FFF2-40B4-BE49-F238E27FC236}">
                <a16:creationId xmlns:a16="http://schemas.microsoft.com/office/drawing/2014/main" id="{F5C91825-8073-4ACE-9BA7-376714B4706A}"/>
              </a:ext>
            </a:extLst>
          </p:cNvPr>
          <p:cNvSpPr txBox="1"/>
          <p:nvPr/>
        </p:nvSpPr>
        <p:spPr>
          <a:xfrm>
            <a:off x="2492896" y="8844145"/>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Gail Riches</a:t>
            </a:r>
          </a:p>
        </p:txBody>
      </p:sp>
    </p:spTree>
    <p:extLst>
      <p:ext uri="{BB962C8B-B14F-4D97-AF65-F5344CB8AC3E}">
        <p14:creationId xmlns:p14="http://schemas.microsoft.com/office/powerpoint/2010/main" val="3822876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43653" y="8811969"/>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8</a:t>
            </a:r>
            <a:r>
              <a:rPr lang="en-AU" sz="1100" dirty="0">
                <a:latin typeface="Arial Narrow" pitchFamily="34" charset="0"/>
              </a:rPr>
              <a:t>                                               </a:t>
            </a:r>
            <a:endParaRPr lang="en-AU" sz="1100" b="1" dirty="0">
              <a:latin typeface="Arial Narrow" pitchFamily="34" charset="0"/>
            </a:endParaRPr>
          </a:p>
        </p:txBody>
      </p:sp>
      <p:sp>
        <p:nvSpPr>
          <p:cNvPr id="48"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66" name="Straight Connector 65"/>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36"/>
          <p:cNvSpPr txBox="1"/>
          <p:nvPr/>
        </p:nvSpPr>
        <p:spPr>
          <a:xfrm>
            <a:off x="423625" y="880968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0" name="TextBox 9"/>
          <p:cNvSpPr txBox="1"/>
          <p:nvPr/>
        </p:nvSpPr>
        <p:spPr>
          <a:xfrm>
            <a:off x="1826213" y="477369"/>
            <a:ext cx="3251278" cy="276999"/>
          </a:xfrm>
          <a:prstGeom prst="rect">
            <a:avLst/>
          </a:prstGeom>
          <a:solidFill>
            <a:schemeClr val="tx1"/>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AU" sz="1200" b="1" dirty="0">
                <a:solidFill>
                  <a:schemeClr val="bg1"/>
                </a:solidFill>
                <a:latin typeface="Arial Narrow" panose="020B0606020202030204" pitchFamily="34" charset="0"/>
              </a:rPr>
              <a:t>(iv)   Sloping Island (Keppel Group)</a:t>
            </a:r>
            <a:endParaRPr lang="en-AU" sz="300" b="1" dirty="0">
              <a:latin typeface="Arial Narrow" panose="020B0606020202030204" pitchFamily="34" charset="0"/>
            </a:endParaRPr>
          </a:p>
        </p:txBody>
      </p:sp>
      <p:sp>
        <p:nvSpPr>
          <p:cNvPr id="18" name="TextBox 36"/>
          <p:cNvSpPr txBox="1"/>
          <p:nvPr/>
        </p:nvSpPr>
        <p:spPr>
          <a:xfrm>
            <a:off x="2627564" y="8806471"/>
            <a:ext cx="2535813" cy="2609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Mandatory Practical	                                               </a:t>
            </a:r>
            <a:endParaRPr lang="en-AU" sz="1100" b="1" dirty="0">
              <a:latin typeface="Arial Narrow" pitchFamily="34" charset="0"/>
            </a:endParaRPr>
          </a:p>
        </p:txBody>
      </p:sp>
      <p:sp>
        <p:nvSpPr>
          <p:cNvPr id="13" name="TextBox 12"/>
          <p:cNvSpPr txBox="1"/>
          <p:nvPr/>
        </p:nvSpPr>
        <p:spPr>
          <a:xfrm>
            <a:off x="399902" y="3210802"/>
            <a:ext cx="3467057" cy="276999"/>
          </a:xfrm>
          <a:prstGeom prst="rect">
            <a:avLst/>
          </a:prstGeom>
          <a:noFill/>
        </p:spPr>
        <p:txBody>
          <a:bodyPr wrap="square" rtlCol="0">
            <a:spAutoFit/>
          </a:bodyPr>
          <a:lstStyle/>
          <a:p>
            <a:r>
              <a:rPr lang="en-AU" sz="1200" b="1" dirty="0">
                <a:latin typeface="Arial Narrow" panose="020B0606020202030204" pitchFamily="34" charset="0"/>
              </a:rPr>
              <a:t>% hard coral cover</a:t>
            </a:r>
            <a:r>
              <a:rPr lang="en-AU" sz="1200" dirty="0">
                <a:latin typeface="Arial Narrow" panose="020B0606020202030204" pitchFamily="34" charset="0"/>
              </a:rPr>
              <a:t>: </a:t>
            </a:r>
            <a:r>
              <a:rPr lang="en-AU" sz="1200" dirty="0">
                <a:solidFill>
                  <a:schemeClr val="tx1">
                    <a:lumMod val="65000"/>
                    <a:lumOff val="35000"/>
                  </a:schemeClr>
                </a:solidFill>
                <a:latin typeface="Comic Sans MS" panose="030F0702030302020204" pitchFamily="66" charset="0"/>
              </a:rPr>
              <a:t>90% (A,C,D,E,F,G,H,I,J)</a:t>
            </a:r>
            <a:r>
              <a:rPr lang="en-AU" sz="1200" b="1" dirty="0">
                <a:latin typeface="Arial Narrow" panose="020B0606020202030204" pitchFamily="34" charset="0"/>
              </a:rPr>
              <a:t> </a:t>
            </a:r>
          </a:p>
        </p:txBody>
      </p:sp>
      <p:sp>
        <p:nvSpPr>
          <p:cNvPr id="19" name="TextBox 18"/>
          <p:cNvSpPr txBox="1"/>
          <p:nvPr/>
        </p:nvSpPr>
        <p:spPr>
          <a:xfrm>
            <a:off x="399567" y="5667160"/>
            <a:ext cx="3467057"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solidFill>
                  <a:schemeClr val="tx1">
                    <a:lumMod val="65000"/>
                    <a:lumOff val="35000"/>
                  </a:schemeClr>
                </a:solidFill>
                <a:latin typeface="Comic Sans MS" panose="030F0702030302020204" pitchFamily="66" charset="0"/>
              </a:rPr>
              <a:t>40% (A,C,D,I)</a:t>
            </a:r>
            <a:r>
              <a:rPr lang="en-AU" sz="1200" b="1" dirty="0">
                <a:latin typeface="Arial Narrow" panose="020B0606020202030204" pitchFamily="34" charset="0"/>
              </a:rPr>
              <a:t> </a:t>
            </a:r>
          </a:p>
        </p:txBody>
      </p:sp>
      <p:sp>
        <p:nvSpPr>
          <p:cNvPr id="21" name="TextBox 20"/>
          <p:cNvSpPr txBox="1"/>
          <p:nvPr/>
        </p:nvSpPr>
        <p:spPr>
          <a:xfrm>
            <a:off x="3370940" y="5673995"/>
            <a:ext cx="3158078" cy="276999"/>
          </a:xfrm>
          <a:prstGeom prst="rect">
            <a:avLst/>
          </a:prstGeom>
          <a:noFill/>
        </p:spPr>
        <p:txBody>
          <a:bodyPr wrap="square" rtlCol="0">
            <a:spAutoFit/>
          </a:bodyPr>
          <a:lstStyle/>
          <a:p>
            <a:r>
              <a:rPr lang="en-AU" sz="1200" b="1" dirty="0">
                <a:latin typeface="Arial Narrow" panose="020B0606020202030204" pitchFamily="34" charset="0"/>
              </a:rPr>
              <a:t>% hard coral cover:</a:t>
            </a:r>
            <a:r>
              <a:rPr lang="en-AU" sz="1200" dirty="0">
                <a:latin typeface="Arial Narrow" panose="020B0606020202030204" pitchFamily="34" charset="0"/>
              </a:rPr>
              <a:t> </a:t>
            </a:r>
            <a:r>
              <a:rPr lang="en-AU" sz="1200" dirty="0">
                <a:solidFill>
                  <a:schemeClr val="tx1">
                    <a:lumMod val="65000"/>
                    <a:lumOff val="35000"/>
                  </a:schemeClr>
                </a:solidFill>
                <a:latin typeface="Comic Sans MS" panose="030F0702030302020204" pitchFamily="66" charset="0"/>
              </a:rPr>
              <a:t>30% (C,F,G)</a:t>
            </a:r>
            <a:r>
              <a:rPr lang="en-AU" sz="1200" b="1" dirty="0">
                <a:latin typeface="Arial Narrow" panose="020B0606020202030204" pitchFamily="34" charset="0"/>
              </a:rPr>
              <a:t> </a:t>
            </a:r>
          </a:p>
        </p:txBody>
      </p:sp>
      <p:sp>
        <p:nvSpPr>
          <p:cNvPr id="20" name="TextBox 19"/>
          <p:cNvSpPr txBox="1"/>
          <p:nvPr/>
        </p:nvSpPr>
        <p:spPr>
          <a:xfrm>
            <a:off x="392317" y="8067590"/>
            <a:ext cx="3095072"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solidFill>
                  <a:schemeClr val="tx1">
                    <a:lumMod val="65000"/>
                    <a:lumOff val="35000"/>
                  </a:schemeClr>
                </a:solidFill>
                <a:latin typeface="Comic Sans MS" panose="030F0702030302020204" pitchFamily="66" charset="0"/>
              </a:rPr>
              <a:t>80% (A,B,C,D,E,F,G,J)</a:t>
            </a:r>
            <a:r>
              <a:rPr lang="en-AU" sz="1200" b="1" dirty="0">
                <a:latin typeface="Arial Narrow" panose="020B0606020202030204" pitchFamily="34" charset="0"/>
              </a:rPr>
              <a:t> </a:t>
            </a:r>
          </a:p>
        </p:txBody>
      </p:sp>
      <p:sp>
        <p:nvSpPr>
          <p:cNvPr id="22" name="TextBox 21"/>
          <p:cNvSpPr txBox="1"/>
          <p:nvPr/>
        </p:nvSpPr>
        <p:spPr>
          <a:xfrm>
            <a:off x="3398301" y="8050510"/>
            <a:ext cx="2977889" cy="276999"/>
          </a:xfrm>
          <a:prstGeom prst="rect">
            <a:avLst/>
          </a:prstGeom>
          <a:noFill/>
        </p:spPr>
        <p:txBody>
          <a:bodyPr wrap="square" rtlCol="0">
            <a:spAutoFit/>
          </a:bodyPr>
          <a:lstStyle/>
          <a:p>
            <a:r>
              <a:rPr lang="en-AU" sz="1200" b="1" dirty="0">
                <a:latin typeface="Arial Narrow" panose="020B0606020202030204" pitchFamily="34" charset="0"/>
              </a:rPr>
              <a:t>% hard coral cover:</a:t>
            </a:r>
            <a:r>
              <a:rPr lang="en-AU" sz="1200" dirty="0">
                <a:latin typeface="Arial Narrow" panose="020B0606020202030204" pitchFamily="34" charset="0"/>
              </a:rPr>
              <a:t> </a:t>
            </a:r>
            <a:r>
              <a:rPr lang="en-AU" sz="1200" dirty="0">
                <a:solidFill>
                  <a:schemeClr val="tx1">
                    <a:lumMod val="65000"/>
                    <a:lumOff val="35000"/>
                  </a:schemeClr>
                </a:solidFill>
                <a:latin typeface="Comic Sans MS" panose="030F0702030302020204" pitchFamily="66" charset="0"/>
              </a:rPr>
              <a:t>40% (D,E,F, I)</a:t>
            </a:r>
            <a:r>
              <a:rPr lang="en-AU" sz="1200" b="1" dirty="0">
                <a:latin typeface="Arial Narrow" panose="020B0606020202030204" pitchFamily="34" charset="0"/>
              </a:rPr>
              <a:t> </a:t>
            </a:r>
          </a:p>
        </p:txBody>
      </p:sp>
      <p:cxnSp>
        <p:nvCxnSpPr>
          <p:cNvPr id="23" name="Straight Connector 22"/>
          <p:cNvCxnSpPr/>
          <p:nvPr/>
        </p:nvCxnSpPr>
        <p:spPr>
          <a:xfrm flipH="1">
            <a:off x="468279" y="8794761"/>
            <a:ext cx="5863487" cy="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65754" y="8480398"/>
            <a:ext cx="5863484" cy="3040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p:cNvSpPr txBox="1"/>
          <p:nvPr/>
        </p:nvSpPr>
        <p:spPr>
          <a:xfrm>
            <a:off x="423626" y="8445328"/>
            <a:ext cx="5966096" cy="384721"/>
          </a:xfrm>
          <a:prstGeom prst="rect">
            <a:avLst/>
          </a:prstGeom>
          <a:noFill/>
        </p:spPr>
        <p:txBody>
          <a:bodyPr wrap="square" rtlCol="0">
            <a:spAutoFit/>
          </a:bodyPr>
          <a:lstStyle/>
          <a:p>
            <a:r>
              <a:rPr lang="en-AU" sz="950" b="1" dirty="0">
                <a:latin typeface="Arial Narrow" panose="020B0606020202030204" pitchFamily="34" charset="0"/>
              </a:rPr>
              <a:t>Photographs kindly provided by North Keppel Island Environmental Education Centre (found within the </a:t>
            </a:r>
            <a:r>
              <a:rPr lang="en-US" sz="950" b="1" i="1" dirty="0">
                <a:latin typeface="Arial Narrow" panose="020B0606020202030204" pitchFamily="34" charset="0"/>
              </a:rPr>
              <a:t>Capricorn</a:t>
            </a:r>
            <a:r>
              <a:rPr lang="en-US" sz="950" b="1" dirty="0">
                <a:latin typeface="Arial Narrow" panose="020B0606020202030204" pitchFamily="34" charset="0"/>
              </a:rPr>
              <a:t> GBRMPA Management Area). </a:t>
            </a:r>
            <a:r>
              <a:rPr lang="en-AU" sz="950" b="1" dirty="0">
                <a:latin typeface="Arial Narrow" panose="020B0606020202030204" pitchFamily="34" charset="0"/>
              </a:rPr>
              <a:t>Date of photograph: Winter, 2018. Datum points (A-J) were selected at random. </a:t>
            </a:r>
          </a:p>
        </p:txBody>
      </p:sp>
      <p:sp>
        <p:nvSpPr>
          <p:cNvPr id="172" name="TextBox 171"/>
          <p:cNvSpPr txBox="1"/>
          <p:nvPr/>
        </p:nvSpPr>
        <p:spPr>
          <a:xfrm>
            <a:off x="2239977" y="107270"/>
            <a:ext cx="2632276" cy="369332"/>
          </a:xfrm>
          <a:prstGeom prst="rect">
            <a:avLst/>
          </a:prstGeom>
          <a:noFill/>
        </p:spPr>
        <p:txBody>
          <a:bodyPr wrap="square" rtlCol="0">
            <a:spAutoFit/>
          </a:bodyPr>
          <a:lstStyle/>
          <a:p>
            <a:pPr algn="ctr"/>
            <a:r>
              <a:rPr lang="en-US" b="1" dirty="0">
                <a:latin typeface="Arial Narrow" pitchFamily="34" charset="0"/>
              </a:rPr>
              <a:t>DATA COLLECTION</a:t>
            </a:r>
          </a:p>
        </p:txBody>
      </p:sp>
      <p:sp>
        <p:nvSpPr>
          <p:cNvPr id="173" name="TextBox 172">
            <a:extLst>
              <a:ext uri="{FF2B5EF4-FFF2-40B4-BE49-F238E27FC236}">
                <a16:creationId xmlns:a16="http://schemas.microsoft.com/office/drawing/2014/main" id="{CB79F03E-7D09-40F8-ADB9-8B1A9F0CF905}"/>
              </a:ext>
            </a:extLst>
          </p:cNvPr>
          <p:cNvSpPr txBox="1"/>
          <p:nvPr/>
        </p:nvSpPr>
        <p:spPr>
          <a:xfrm>
            <a:off x="1765356" y="771858"/>
            <a:ext cx="3366542" cy="215444"/>
          </a:xfrm>
          <a:prstGeom prst="rect">
            <a:avLst/>
          </a:prstGeom>
          <a:noFill/>
        </p:spPr>
        <p:txBody>
          <a:bodyPr wrap="square" rtlCol="0">
            <a:spAutoFit/>
          </a:bodyPr>
          <a:lstStyle/>
          <a:p>
            <a:pPr algn="ctr"/>
            <a:r>
              <a:rPr lang="en-AU" sz="800" dirty="0">
                <a:latin typeface="Arial Narrow" panose="020B0606020202030204" pitchFamily="34" charset="0"/>
              </a:rPr>
              <a:t>Activity: Estimate and record the percentage hard coral cover in each quadrat below</a:t>
            </a:r>
          </a:p>
        </p:txBody>
      </p:sp>
      <p:sp>
        <p:nvSpPr>
          <p:cNvPr id="174" name="TextBox 173">
            <a:extLst>
              <a:ext uri="{FF2B5EF4-FFF2-40B4-BE49-F238E27FC236}">
                <a16:creationId xmlns:a16="http://schemas.microsoft.com/office/drawing/2014/main" id="{421967AB-D4B1-4544-B2EC-A563EFDF960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1" name="Picture 10" descr="A picture containing bear, outdoor, animal&#10;&#10;Description automatically generated">
            <a:extLst>
              <a:ext uri="{FF2B5EF4-FFF2-40B4-BE49-F238E27FC236}">
                <a16:creationId xmlns:a16="http://schemas.microsoft.com/office/drawing/2014/main" id="{3B4DA707-A2BD-436C-B79C-D778C0633CD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17482" r="8489"/>
          <a:stretch/>
        </p:blipFill>
        <p:spPr>
          <a:xfrm>
            <a:off x="479239" y="1015434"/>
            <a:ext cx="2886477" cy="2193237"/>
          </a:xfrm>
          <a:prstGeom prst="rect">
            <a:avLst/>
          </a:prstGeom>
        </p:spPr>
      </p:pic>
      <p:sp>
        <p:nvSpPr>
          <p:cNvPr id="171" name="Oval 170">
            <a:extLst>
              <a:ext uri="{FF2B5EF4-FFF2-40B4-BE49-F238E27FC236}">
                <a16:creationId xmlns:a16="http://schemas.microsoft.com/office/drawing/2014/main" id="{A0CEA02F-366A-456B-AC27-D0B89D19F243}"/>
              </a:ext>
            </a:extLst>
          </p:cNvPr>
          <p:cNvSpPr/>
          <p:nvPr/>
        </p:nvSpPr>
        <p:spPr>
          <a:xfrm>
            <a:off x="500510" y="1036275"/>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5" name="TextBox 174">
            <a:extLst>
              <a:ext uri="{FF2B5EF4-FFF2-40B4-BE49-F238E27FC236}">
                <a16:creationId xmlns:a16="http://schemas.microsoft.com/office/drawing/2014/main" id="{801323D7-8D54-4598-A4A7-554C29A33E2F}"/>
              </a:ext>
            </a:extLst>
          </p:cNvPr>
          <p:cNvSpPr txBox="1"/>
          <p:nvPr/>
        </p:nvSpPr>
        <p:spPr>
          <a:xfrm>
            <a:off x="509930" y="996521"/>
            <a:ext cx="560135" cy="400110"/>
          </a:xfrm>
          <a:prstGeom prst="rect">
            <a:avLst/>
          </a:prstGeom>
          <a:noFill/>
        </p:spPr>
        <p:txBody>
          <a:bodyPr wrap="square" rtlCol="0">
            <a:spAutoFit/>
          </a:bodyPr>
          <a:lstStyle/>
          <a:p>
            <a:r>
              <a:rPr lang="en-AU" sz="2000" b="1" dirty="0">
                <a:latin typeface="Arial Narrow" panose="020B0606020202030204" pitchFamily="34" charset="0"/>
              </a:rPr>
              <a:t>1</a:t>
            </a:r>
          </a:p>
        </p:txBody>
      </p:sp>
      <p:sp>
        <p:nvSpPr>
          <p:cNvPr id="176" name="Plus 49">
            <a:extLst>
              <a:ext uri="{FF2B5EF4-FFF2-40B4-BE49-F238E27FC236}">
                <a16:creationId xmlns:a16="http://schemas.microsoft.com/office/drawing/2014/main" id="{425796AD-5A49-4E20-98CC-63BE6E69CB55}"/>
              </a:ext>
            </a:extLst>
          </p:cNvPr>
          <p:cNvSpPr/>
          <p:nvPr/>
        </p:nvSpPr>
        <p:spPr>
          <a:xfrm>
            <a:off x="1145749" y="112286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7" name="Plus 50">
            <a:extLst>
              <a:ext uri="{FF2B5EF4-FFF2-40B4-BE49-F238E27FC236}">
                <a16:creationId xmlns:a16="http://schemas.microsoft.com/office/drawing/2014/main" id="{C99B9337-3E53-4FAD-B2B7-5382F05AB180}"/>
              </a:ext>
            </a:extLst>
          </p:cNvPr>
          <p:cNvSpPr/>
          <p:nvPr/>
        </p:nvSpPr>
        <p:spPr>
          <a:xfrm>
            <a:off x="2875722" y="162205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8" name="Plus 51">
            <a:extLst>
              <a:ext uri="{FF2B5EF4-FFF2-40B4-BE49-F238E27FC236}">
                <a16:creationId xmlns:a16="http://schemas.microsoft.com/office/drawing/2014/main" id="{0EDA6403-CA43-4C06-B5EA-1EA9BA399FA9}"/>
              </a:ext>
            </a:extLst>
          </p:cNvPr>
          <p:cNvSpPr/>
          <p:nvPr/>
        </p:nvSpPr>
        <p:spPr>
          <a:xfrm>
            <a:off x="1788558" y="262429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9" name="Plus 52">
            <a:extLst>
              <a:ext uri="{FF2B5EF4-FFF2-40B4-BE49-F238E27FC236}">
                <a16:creationId xmlns:a16="http://schemas.microsoft.com/office/drawing/2014/main" id="{D1DB959D-1BC5-44CA-9C70-BC50555D51F9}"/>
              </a:ext>
            </a:extLst>
          </p:cNvPr>
          <p:cNvSpPr/>
          <p:nvPr/>
        </p:nvSpPr>
        <p:spPr>
          <a:xfrm>
            <a:off x="2398596" y="291419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0" name="Plus 53">
            <a:extLst>
              <a:ext uri="{FF2B5EF4-FFF2-40B4-BE49-F238E27FC236}">
                <a16:creationId xmlns:a16="http://schemas.microsoft.com/office/drawing/2014/main" id="{6BB33835-7F5E-498F-BD5A-D095F4753363}"/>
              </a:ext>
            </a:extLst>
          </p:cNvPr>
          <p:cNvSpPr/>
          <p:nvPr/>
        </p:nvSpPr>
        <p:spPr>
          <a:xfrm>
            <a:off x="2614643" y="203038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1" name="Plus 54">
            <a:extLst>
              <a:ext uri="{FF2B5EF4-FFF2-40B4-BE49-F238E27FC236}">
                <a16:creationId xmlns:a16="http://schemas.microsoft.com/office/drawing/2014/main" id="{9094549B-A48F-4509-BE8A-029A4B310CAC}"/>
              </a:ext>
            </a:extLst>
          </p:cNvPr>
          <p:cNvSpPr/>
          <p:nvPr/>
        </p:nvSpPr>
        <p:spPr>
          <a:xfrm>
            <a:off x="1171399" y="227817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2" name="Plus 55">
            <a:extLst>
              <a:ext uri="{FF2B5EF4-FFF2-40B4-BE49-F238E27FC236}">
                <a16:creationId xmlns:a16="http://schemas.microsoft.com/office/drawing/2014/main" id="{20C8AA88-C140-4013-B146-2B196735F225}"/>
              </a:ext>
            </a:extLst>
          </p:cNvPr>
          <p:cNvSpPr/>
          <p:nvPr/>
        </p:nvSpPr>
        <p:spPr>
          <a:xfrm>
            <a:off x="1891827" y="122211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3" name="Plus 56">
            <a:extLst>
              <a:ext uri="{FF2B5EF4-FFF2-40B4-BE49-F238E27FC236}">
                <a16:creationId xmlns:a16="http://schemas.microsoft.com/office/drawing/2014/main" id="{8D7F501A-2B5B-4989-A6D3-CC8772C96D73}"/>
              </a:ext>
            </a:extLst>
          </p:cNvPr>
          <p:cNvSpPr/>
          <p:nvPr/>
        </p:nvSpPr>
        <p:spPr>
          <a:xfrm>
            <a:off x="2741831" y="235275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4" name="Plus 57">
            <a:extLst>
              <a:ext uri="{FF2B5EF4-FFF2-40B4-BE49-F238E27FC236}">
                <a16:creationId xmlns:a16="http://schemas.microsoft.com/office/drawing/2014/main" id="{45188833-41A0-4741-9E68-36F14B1B0484}"/>
              </a:ext>
            </a:extLst>
          </p:cNvPr>
          <p:cNvSpPr/>
          <p:nvPr/>
        </p:nvSpPr>
        <p:spPr>
          <a:xfrm>
            <a:off x="1974147" y="290315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Plus 58">
            <a:extLst>
              <a:ext uri="{FF2B5EF4-FFF2-40B4-BE49-F238E27FC236}">
                <a16:creationId xmlns:a16="http://schemas.microsoft.com/office/drawing/2014/main" id="{6C563430-F266-47E7-A458-E5B0E23E5C8E}"/>
              </a:ext>
            </a:extLst>
          </p:cNvPr>
          <p:cNvSpPr/>
          <p:nvPr/>
        </p:nvSpPr>
        <p:spPr>
          <a:xfrm>
            <a:off x="512454" y="189242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TextBox 185">
            <a:extLst>
              <a:ext uri="{FF2B5EF4-FFF2-40B4-BE49-F238E27FC236}">
                <a16:creationId xmlns:a16="http://schemas.microsoft.com/office/drawing/2014/main" id="{D7B7EABE-580E-4D80-92DB-3FC64E90C19F}"/>
              </a:ext>
            </a:extLst>
          </p:cNvPr>
          <p:cNvSpPr txBox="1"/>
          <p:nvPr/>
        </p:nvSpPr>
        <p:spPr>
          <a:xfrm>
            <a:off x="1270311" y="102553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187" name="TextBox 186">
            <a:extLst>
              <a:ext uri="{FF2B5EF4-FFF2-40B4-BE49-F238E27FC236}">
                <a16:creationId xmlns:a16="http://schemas.microsoft.com/office/drawing/2014/main" id="{016ACF62-B8A4-4158-B61B-B9BE786904E4}"/>
              </a:ext>
            </a:extLst>
          </p:cNvPr>
          <p:cNvSpPr txBox="1"/>
          <p:nvPr/>
        </p:nvSpPr>
        <p:spPr>
          <a:xfrm>
            <a:off x="3025279" y="154549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188" name="TextBox 187">
            <a:extLst>
              <a:ext uri="{FF2B5EF4-FFF2-40B4-BE49-F238E27FC236}">
                <a16:creationId xmlns:a16="http://schemas.microsoft.com/office/drawing/2014/main" id="{7C7AF9BE-78D5-49AF-8FFA-61E997E77EBE}"/>
              </a:ext>
            </a:extLst>
          </p:cNvPr>
          <p:cNvSpPr txBox="1"/>
          <p:nvPr/>
        </p:nvSpPr>
        <p:spPr>
          <a:xfrm>
            <a:off x="2722828" y="195226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189" name="TextBox 188">
            <a:extLst>
              <a:ext uri="{FF2B5EF4-FFF2-40B4-BE49-F238E27FC236}">
                <a16:creationId xmlns:a16="http://schemas.microsoft.com/office/drawing/2014/main" id="{AD02C66F-8853-4315-A226-60F80F80F144}"/>
              </a:ext>
            </a:extLst>
          </p:cNvPr>
          <p:cNvSpPr txBox="1"/>
          <p:nvPr/>
        </p:nvSpPr>
        <p:spPr>
          <a:xfrm>
            <a:off x="655648" y="180805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190" name="TextBox 189">
            <a:extLst>
              <a:ext uri="{FF2B5EF4-FFF2-40B4-BE49-F238E27FC236}">
                <a16:creationId xmlns:a16="http://schemas.microsoft.com/office/drawing/2014/main" id="{EF643105-C36A-46DD-94D3-69E4C34FB435}"/>
              </a:ext>
            </a:extLst>
          </p:cNvPr>
          <p:cNvSpPr txBox="1"/>
          <p:nvPr/>
        </p:nvSpPr>
        <p:spPr>
          <a:xfrm>
            <a:off x="2050506" y="1154068"/>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191" name="TextBox 190">
            <a:extLst>
              <a:ext uri="{FF2B5EF4-FFF2-40B4-BE49-F238E27FC236}">
                <a16:creationId xmlns:a16="http://schemas.microsoft.com/office/drawing/2014/main" id="{B1D85CB4-0544-4E65-8A2A-55F25BA761CB}"/>
              </a:ext>
            </a:extLst>
          </p:cNvPr>
          <p:cNvSpPr txBox="1"/>
          <p:nvPr/>
        </p:nvSpPr>
        <p:spPr>
          <a:xfrm>
            <a:off x="2544018" y="285289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192" name="TextBox 191">
            <a:extLst>
              <a:ext uri="{FF2B5EF4-FFF2-40B4-BE49-F238E27FC236}">
                <a16:creationId xmlns:a16="http://schemas.microsoft.com/office/drawing/2014/main" id="{A274502B-68FA-44E6-AB1F-8CC8CCE21209}"/>
              </a:ext>
            </a:extLst>
          </p:cNvPr>
          <p:cNvSpPr txBox="1"/>
          <p:nvPr/>
        </p:nvSpPr>
        <p:spPr>
          <a:xfrm>
            <a:off x="2882368" y="226353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193" name="TextBox 192">
            <a:extLst>
              <a:ext uri="{FF2B5EF4-FFF2-40B4-BE49-F238E27FC236}">
                <a16:creationId xmlns:a16="http://schemas.microsoft.com/office/drawing/2014/main" id="{23946146-BC87-494F-A0EB-9844A785314E}"/>
              </a:ext>
            </a:extLst>
          </p:cNvPr>
          <p:cNvSpPr txBox="1"/>
          <p:nvPr/>
        </p:nvSpPr>
        <p:spPr>
          <a:xfrm>
            <a:off x="1298819" y="218936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194" name="TextBox 193">
            <a:extLst>
              <a:ext uri="{FF2B5EF4-FFF2-40B4-BE49-F238E27FC236}">
                <a16:creationId xmlns:a16="http://schemas.microsoft.com/office/drawing/2014/main" id="{6BC8F6B2-F374-4481-B538-299721231546}"/>
              </a:ext>
            </a:extLst>
          </p:cNvPr>
          <p:cNvSpPr txBox="1"/>
          <p:nvPr/>
        </p:nvSpPr>
        <p:spPr>
          <a:xfrm>
            <a:off x="2124978" y="283308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195" name="TextBox 194">
            <a:extLst>
              <a:ext uri="{FF2B5EF4-FFF2-40B4-BE49-F238E27FC236}">
                <a16:creationId xmlns:a16="http://schemas.microsoft.com/office/drawing/2014/main" id="{854B508D-0A6D-4949-A108-47D9DB632384}"/>
              </a:ext>
            </a:extLst>
          </p:cNvPr>
          <p:cNvSpPr txBox="1"/>
          <p:nvPr/>
        </p:nvSpPr>
        <p:spPr>
          <a:xfrm>
            <a:off x="1939853" y="253945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pic>
        <p:nvPicPr>
          <p:cNvPr id="16" name="Picture 15" descr="A close up of a coral&#10;&#10;Description automatically generated">
            <a:extLst>
              <a:ext uri="{FF2B5EF4-FFF2-40B4-BE49-F238E27FC236}">
                <a16:creationId xmlns:a16="http://schemas.microsoft.com/office/drawing/2014/main" id="{41AA1CF3-F887-4590-BD2F-F3F0AEA0183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t="3729" r="6708"/>
          <a:stretch/>
        </p:blipFill>
        <p:spPr>
          <a:xfrm>
            <a:off x="3478880" y="1013650"/>
            <a:ext cx="2845532" cy="2202296"/>
          </a:xfrm>
          <a:prstGeom prst="rect">
            <a:avLst/>
          </a:prstGeom>
        </p:spPr>
      </p:pic>
      <p:sp>
        <p:nvSpPr>
          <p:cNvPr id="196" name="TextBox 195">
            <a:extLst>
              <a:ext uri="{FF2B5EF4-FFF2-40B4-BE49-F238E27FC236}">
                <a16:creationId xmlns:a16="http://schemas.microsoft.com/office/drawing/2014/main" id="{70E3D004-7A23-43BF-8491-5333EAD8F6DF}"/>
              </a:ext>
            </a:extLst>
          </p:cNvPr>
          <p:cNvSpPr txBox="1"/>
          <p:nvPr/>
        </p:nvSpPr>
        <p:spPr>
          <a:xfrm>
            <a:off x="3396002" y="3210776"/>
            <a:ext cx="3261284"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solidFill>
                  <a:schemeClr val="tx1">
                    <a:lumMod val="65000"/>
                    <a:lumOff val="35000"/>
                  </a:schemeClr>
                </a:solidFill>
                <a:latin typeface="Comic Sans MS" panose="030F0702030302020204" pitchFamily="66" charset="0"/>
              </a:rPr>
              <a:t>50% (D,F,G,I,J)</a:t>
            </a:r>
            <a:r>
              <a:rPr lang="en-AU" sz="1200" b="1" dirty="0">
                <a:latin typeface="Arial Narrow" panose="020B0606020202030204" pitchFamily="34" charset="0"/>
              </a:rPr>
              <a:t> </a:t>
            </a:r>
          </a:p>
        </p:txBody>
      </p:sp>
      <p:sp>
        <p:nvSpPr>
          <p:cNvPr id="198" name="Oval 197">
            <a:extLst>
              <a:ext uri="{FF2B5EF4-FFF2-40B4-BE49-F238E27FC236}">
                <a16:creationId xmlns:a16="http://schemas.microsoft.com/office/drawing/2014/main" id="{4BB713FC-6E04-4FD6-8B9D-9BD414ABAF23}"/>
              </a:ext>
            </a:extLst>
          </p:cNvPr>
          <p:cNvSpPr/>
          <p:nvPr/>
        </p:nvSpPr>
        <p:spPr>
          <a:xfrm>
            <a:off x="3490070" y="1040170"/>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9" name="TextBox 198">
            <a:extLst>
              <a:ext uri="{FF2B5EF4-FFF2-40B4-BE49-F238E27FC236}">
                <a16:creationId xmlns:a16="http://schemas.microsoft.com/office/drawing/2014/main" id="{7D36722D-18AC-40F9-B0FD-408D051D8AF2}"/>
              </a:ext>
            </a:extLst>
          </p:cNvPr>
          <p:cNvSpPr txBox="1"/>
          <p:nvPr/>
        </p:nvSpPr>
        <p:spPr>
          <a:xfrm>
            <a:off x="3499490" y="1000416"/>
            <a:ext cx="560135" cy="400110"/>
          </a:xfrm>
          <a:prstGeom prst="rect">
            <a:avLst/>
          </a:prstGeom>
          <a:noFill/>
        </p:spPr>
        <p:txBody>
          <a:bodyPr wrap="square" rtlCol="0">
            <a:spAutoFit/>
          </a:bodyPr>
          <a:lstStyle/>
          <a:p>
            <a:r>
              <a:rPr lang="en-AU" sz="2000" b="1" dirty="0">
                <a:latin typeface="Arial Narrow" panose="020B0606020202030204" pitchFamily="34" charset="0"/>
              </a:rPr>
              <a:t>2</a:t>
            </a:r>
          </a:p>
        </p:txBody>
      </p:sp>
      <p:sp>
        <p:nvSpPr>
          <p:cNvPr id="200" name="Plus 70">
            <a:extLst>
              <a:ext uri="{FF2B5EF4-FFF2-40B4-BE49-F238E27FC236}">
                <a16:creationId xmlns:a16="http://schemas.microsoft.com/office/drawing/2014/main" id="{897334DC-A980-431F-934A-FC981AD9A1AF}"/>
              </a:ext>
            </a:extLst>
          </p:cNvPr>
          <p:cNvSpPr/>
          <p:nvPr/>
        </p:nvSpPr>
        <p:spPr>
          <a:xfrm>
            <a:off x="3841410" y="168658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1" name="Plus 71">
            <a:extLst>
              <a:ext uri="{FF2B5EF4-FFF2-40B4-BE49-F238E27FC236}">
                <a16:creationId xmlns:a16="http://schemas.microsoft.com/office/drawing/2014/main" id="{CAFC60A4-6F05-4F5D-97B5-ECFE8F64FF34}"/>
              </a:ext>
            </a:extLst>
          </p:cNvPr>
          <p:cNvSpPr/>
          <p:nvPr/>
        </p:nvSpPr>
        <p:spPr>
          <a:xfrm>
            <a:off x="4613409" y="110131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2" name="Plus 72">
            <a:extLst>
              <a:ext uri="{FF2B5EF4-FFF2-40B4-BE49-F238E27FC236}">
                <a16:creationId xmlns:a16="http://schemas.microsoft.com/office/drawing/2014/main" id="{259EAE96-004C-4B7A-94B9-7B6D7A7CFEF9}"/>
              </a:ext>
            </a:extLst>
          </p:cNvPr>
          <p:cNvSpPr/>
          <p:nvPr/>
        </p:nvSpPr>
        <p:spPr>
          <a:xfrm>
            <a:off x="4699441" y="281461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3" name="Plus 73">
            <a:extLst>
              <a:ext uri="{FF2B5EF4-FFF2-40B4-BE49-F238E27FC236}">
                <a16:creationId xmlns:a16="http://schemas.microsoft.com/office/drawing/2014/main" id="{1F934A6B-95A1-43C4-BEA6-03B4EC18B99F}"/>
              </a:ext>
            </a:extLst>
          </p:cNvPr>
          <p:cNvSpPr/>
          <p:nvPr/>
        </p:nvSpPr>
        <p:spPr>
          <a:xfrm>
            <a:off x="3832530" y="274078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4" name="Plus 74">
            <a:extLst>
              <a:ext uri="{FF2B5EF4-FFF2-40B4-BE49-F238E27FC236}">
                <a16:creationId xmlns:a16="http://schemas.microsoft.com/office/drawing/2014/main" id="{5A77C5C0-69B8-4522-8C38-3AE642B98B16}"/>
              </a:ext>
            </a:extLst>
          </p:cNvPr>
          <p:cNvSpPr/>
          <p:nvPr/>
        </p:nvSpPr>
        <p:spPr>
          <a:xfrm>
            <a:off x="5375489" y="233856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 name="Plus 75">
            <a:extLst>
              <a:ext uri="{FF2B5EF4-FFF2-40B4-BE49-F238E27FC236}">
                <a16:creationId xmlns:a16="http://schemas.microsoft.com/office/drawing/2014/main" id="{448FFCC3-40EB-4031-B901-FCA592B65A10}"/>
              </a:ext>
            </a:extLst>
          </p:cNvPr>
          <p:cNvSpPr/>
          <p:nvPr/>
        </p:nvSpPr>
        <p:spPr>
          <a:xfrm>
            <a:off x="3699588" y="239217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6" name="Plus 76">
            <a:extLst>
              <a:ext uri="{FF2B5EF4-FFF2-40B4-BE49-F238E27FC236}">
                <a16:creationId xmlns:a16="http://schemas.microsoft.com/office/drawing/2014/main" id="{D41DB682-6FC9-4C8A-927F-B0683FF301A1}"/>
              </a:ext>
            </a:extLst>
          </p:cNvPr>
          <p:cNvSpPr/>
          <p:nvPr/>
        </p:nvSpPr>
        <p:spPr>
          <a:xfrm>
            <a:off x="5575799" y="118764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7" name="Plus 77">
            <a:extLst>
              <a:ext uri="{FF2B5EF4-FFF2-40B4-BE49-F238E27FC236}">
                <a16:creationId xmlns:a16="http://schemas.microsoft.com/office/drawing/2014/main" id="{646FF11D-1C15-4E5C-9B7B-5ED3A4C891AD}"/>
              </a:ext>
            </a:extLst>
          </p:cNvPr>
          <p:cNvSpPr/>
          <p:nvPr/>
        </p:nvSpPr>
        <p:spPr>
          <a:xfrm>
            <a:off x="4096364" y="246971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8" name="Plus 78">
            <a:extLst>
              <a:ext uri="{FF2B5EF4-FFF2-40B4-BE49-F238E27FC236}">
                <a16:creationId xmlns:a16="http://schemas.microsoft.com/office/drawing/2014/main" id="{3F458C35-1C3B-4291-92EC-FF5473C8CA99}"/>
              </a:ext>
            </a:extLst>
          </p:cNvPr>
          <p:cNvSpPr/>
          <p:nvPr/>
        </p:nvSpPr>
        <p:spPr>
          <a:xfrm>
            <a:off x="5277237" y="264930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9" name="Plus 79">
            <a:extLst>
              <a:ext uri="{FF2B5EF4-FFF2-40B4-BE49-F238E27FC236}">
                <a16:creationId xmlns:a16="http://schemas.microsoft.com/office/drawing/2014/main" id="{15450C2A-6AE6-4075-89F2-0B960FCB2332}"/>
              </a:ext>
            </a:extLst>
          </p:cNvPr>
          <p:cNvSpPr/>
          <p:nvPr/>
        </p:nvSpPr>
        <p:spPr>
          <a:xfrm>
            <a:off x="5095250" y="172150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0" name="TextBox 209">
            <a:extLst>
              <a:ext uri="{FF2B5EF4-FFF2-40B4-BE49-F238E27FC236}">
                <a16:creationId xmlns:a16="http://schemas.microsoft.com/office/drawing/2014/main" id="{19C91E71-AAA3-4BCF-B960-B4A6B22858FE}"/>
              </a:ext>
            </a:extLst>
          </p:cNvPr>
          <p:cNvSpPr txBox="1"/>
          <p:nvPr/>
        </p:nvSpPr>
        <p:spPr>
          <a:xfrm>
            <a:off x="3965972" y="158925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211" name="TextBox 210">
            <a:extLst>
              <a:ext uri="{FF2B5EF4-FFF2-40B4-BE49-F238E27FC236}">
                <a16:creationId xmlns:a16="http://schemas.microsoft.com/office/drawing/2014/main" id="{6289A27F-51A5-438E-A96F-26140621616F}"/>
              </a:ext>
            </a:extLst>
          </p:cNvPr>
          <p:cNvSpPr txBox="1"/>
          <p:nvPr/>
        </p:nvSpPr>
        <p:spPr>
          <a:xfrm>
            <a:off x="4736781" y="1007989"/>
            <a:ext cx="318514"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212" name="TextBox 211">
            <a:extLst>
              <a:ext uri="{FF2B5EF4-FFF2-40B4-BE49-F238E27FC236}">
                <a16:creationId xmlns:a16="http://schemas.microsoft.com/office/drawing/2014/main" id="{D0DCFE48-C98A-4012-ACE4-C370570E571D}"/>
              </a:ext>
            </a:extLst>
          </p:cNvPr>
          <p:cNvSpPr txBox="1"/>
          <p:nvPr/>
        </p:nvSpPr>
        <p:spPr>
          <a:xfrm>
            <a:off x="5483674" y="226044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213" name="TextBox 212">
            <a:extLst>
              <a:ext uri="{FF2B5EF4-FFF2-40B4-BE49-F238E27FC236}">
                <a16:creationId xmlns:a16="http://schemas.microsoft.com/office/drawing/2014/main" id="{2CE3D113-76B1-4B1B-910F-E4713C94BAE9}"/>
              </a:ext>
            </a:extLst>
          </p:cNvPr>
          <p:cNvSpPr txBox="1"/>
          <p:nvPr/>
        </p:nvSpPr>
        <p:spPr>
          <a:xfrm>
            <a:off x="5234895" y="163002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214" name="TextBox 213">
            <a:extLst>
              <a:ext uri="{FF2B5EF4-FFF2-40B4-BE49-F238E27FC236}">
                <a16:creationId xmlns:a16="http://schemas.microsoft.com/office/drawing/2014/main" id="{036F02D2-1585-4AB7-B31F-84D38433BD9D}"/>
              </a:ext>
            </a:extLst>
          </p:cNvPr>
          <p:cNvSpPr txBox="1"/>
          <p:nvPr/>
        </p:nvSpPr>
        <p:spPr>
          <a:xfrm>
            <a:off x="5707335" y="110059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215" name="TextBox 214">
            <a:extLst>
              <a:ext uri="{FF2B5EF4-FFF2-40B4-BE49-F238E27FC236}">
                <a16:creationId xmlns:a16="http://schemas.microsoft.com/office/drawing/2014/main" id="{21BD5947-90DA-4446-A392-76875B02AAF7}"/>
              </a:ext>
            </a:extLst>
          </p:cNvPr>
          <p:cNvSpPr txBox="1"/>
          <p:nvPr/>
        </p:nvSpPr>
        <p:spPr>
          <a:xfrm>
            <a:off x="4844863" y="270623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216" name="TextBox 215">
            <a:extLst>
              <a:ext uri="{FF2B5EF4-FFF2-40B4-BE49-F238E27FC236}">
                <a16:creationId xmlns:a16="http://schemas.microsoft.com/office/drawing/2014/main" id="{73EFC6B8-26F9-4EF7-8D2B-B3F81E241386}"/>
              </a:ext>
            </a:extLst>
          </p:cNvPr>
          <p:cNvSpPr txBox="1"/>
          <p:nvPr/>
        </p:nvSpPr>
        <p:spPr>
          <a:xfrm>
            <a:off x="3977952" y="267948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217" name="TextBox 216">
            <a:extLst>
              <a:ext uri="{FF2B5EF4-FFF2-40B4-BE49-F238E27FC236}">
                <a16:creationId xmlns:a16="http://schemas.microsoft.com/office/drawing/2014/main" id="{9D5D205D-FD4F-4FA0-B12F-4BFEAF5C34BC}"/>
              </a:ext>
            </a:extLst>
          </p:cNvPr>
          <p:cNvSpPr txBox="1"/>
          <p:nvPr/>
        </p:nvSpPr>
        <p:spPr>
          <a:xfrm>
            <a:off x="4236901" y="238049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218" name="TextBox 217">
            <a:extLst>
              <a:ext uri="{FF2B5EF4-FFF2-40B4-BE49-F238E27FC236}">
                <a16:creationId xmlns:a16="http://schemas.microsoft.com/office/drawing/2014/main" id="{0EF0FBF5-07CF-44CD-9A3E-FD880571705D}"/>
              </a:ext>
            </a:extLst>
          </p:cNvPr>
          <p:cNvSpPr txBox="1"/>
          <p:nvPr/>
        </p:nvSpPr>
        <p:spPr>
          <a:xfrm>
            <a:off x="3827008" y="230337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219" name="TextBox 218">
            <a:extLst>
              <a:ext uri="{FF2B5EF4-FFF2-40B4-BE49-F238E27FC236}">
                <a16:creationId xmlns:a16="http://schemas.microsoft.com/office/drawing/2014/main" id="{31FDDB71-0F57-49D4-A04F-C336D7C1CC06}"/>
              </a:ext>
            </a:extLst>
          </p:cNvPr>
          <p:cNvSpPr txBox="1"/>
          <p:nvPr/>
        </p:nvSpPr>
        <p:spPr>
          <a:xfrm>
            <a:off x="5411179" y="257249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pic>
        <p:nvPicPr>
          <p:cNvPr id="27" name="Picture 26" descr="A close up of a coral&#10;&#10;Description automatically generated">
            <a:extLst>
              <a:ext uri="{FF2B5EF4-FFF2-40B4-BE49-F238E27FC236}">
                <a16:creationId xmlns:a16="http://schemas.microsoft.com/office/drawing/2014/main" id="{410DAF26-E25A-456C-8D7F-664E986626F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b="1259"/>
          <a:stretch/>
        </p:blipFill>
        <p:spPr>
          <a:xfrm>
            <a:off x="463287" y="3495975"/>
            <a:ext cx="2911987" cy="2156482"/>
          </a:xfrm>
          <a:prstGeom prst="rect">
            <a:avLst/>
          </a:prstGeom>
        </p:spPr>
      </p:pic>
      <p:sp>
        <p:nvSpPr>
          <p:cNvPr id="220" name="Oval 219">
            <a:extLst>
              <a:ext uri="{FF2B5EF4-FFF2-40B4-BE49-F238E27FC236}">
                <a16:creationId xmlns:a16="http://schemas.microsoft.com/office/drawing/2014/main" id="{C2F65723-CB03-4B77-B0BE-ED0A5CE4472C}"/>
              </a:ext>
            </a:extLst>
          </p:cNvPr>
          <p:cNvSpPr/>
          <p:nvPr/>
        </p:nvSpPr>
        <p:spPr>
          <a:xfrm>
            <a:off x="486965" y="3535655"/>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1" name="TextBox 220">
            <a:extLst>
              <a:ext uri="{FF2B5EF4-FFF2-40B4-BE49-F238E27FC236}">
                <a16:creationId xmlns:a16="http://schemas.microsoft.com/office/drawing/2014/main" id="{5980A3E2-F114-419C-AC24-02890D9C0918}"/>
              </a:ext>
            </a:extLst>
          </p:cNvPr>
          <p:cNvSpPr txBox="1"/>
          <p:nvPr/>
        </p:nvSpPr>
        <p:spPr>
          <a:xfrm>
            <a:off x="496385" y="3495901"/>
            <a:ext cx="560135" cy="400110"/>
          </a:xfrm>
          <a:prstGeom prst="rect">
            <a:avLst/>
          </a:prstGeom>
          <a:noFill/>
        </p:spPr>
        <p:txBody>
          <a:bodyPr wrap="square" rtlCol="0">
            <a:spAutoFit/>
          </a:bodyPr>
          <a:lstStyle/>
          <a:p>
            <a:r>
              <a:rPr lang="en-AU" sz="2000" b="1" dirty="0">
                <a:latin typeface="Arial Narrow" panose="020B0606020202030204" pitchFamily="34" charset="0"/>
              </a:rPr>
              <a:t>3</a:t>
            </a:r>
          </a:p>
        </p:txBody>
      </p:sp>
      <p:sp>
        <p:nvSpPr>
          <p:cNvPr id="222" name="Plus 90">
            <a:extLst>
              <a:ext uri="{FF2B5EF4-FFF2-40B4-BE49-F238E27FC236}">
                <a16:creationId xmlns:a16="http://schemas.microsoft.com/office/drawing/2014/main" id="{C04D3C46-0474-4587-AD7A-8ACE87C55CB5}"/>
              </a:ext>
            </a:extLst>
          </p:cNvPr>
          <p:cNvSpPr/>
          <p:nvPr/>
        </p:nvSpPr>
        <p:spPr>
          <a:xfrm>
            <a:off x="2194146" y="390497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3" name="Plus 91">
            <a:extLst>
              <a:ext uri="{FF2B5EF4-FFF2-40B4-BE49-F238E27FC236}">
                <a16:creationId xmlns:a16="http://schemas.microsoft.com/office/drawing/2014/main" id="{23553A14-A433-418D-BD59-F52B37CD9111}"/>
              </a:ext>
            </a:extLst>
          </p:cNvPr>
          <p:cNvSpPr/>
          <p:nvPr/>
        </p:nvSpPr>
        <p:spPr>
          <a:xfrm>
            <a:off x="2023953" y="354365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4" name="Plus 92">
            <a:extLst>
              <a:ext uri="{FF2B5EF4-FFF2-40B4-BE49-F238E27FC236}">
                <a16:creationId xmlns:a16="http://schemas.microsoft.com/office/drawing/2014/main" id="{D8A719B9-8C99-4CC6-BE81-AF40F53E8527}"/>
              </a:ext>
            </a:extLst>
          </p:cNvPr>
          <p:cNvSpPr/>
          <p:nvPr/>
        </p:nvSpPr>
        <p:spPr>
          <a:xfrm>
            <a:off x="2696880" y="523119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5" name="Plus 93">
            <a:extLst>
              <a:ext uri="{FF2B5EF4-FFF2-40B4-BE49-F238E27FC236}">
                <a16:creationId xmlns:a16="http://schemas.microsoft.com/office/drawing/2014/main" id="{687CAFC1-349E-43EA-A94C-0D1A42F6D9AE}"/>
              </a:ext>
            </a:extLst>
          </p:cNvPr>
          <p:cNvSpPr/>
          <p:nvPr/>
        </p:nvSpPr>
        <p:spPr>
          <a:xfrm>
            <a:off x="553524" y="510591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6" name="Plus 94">
            <a:extLst>
              <a:ext uri="{FF2B5EF4-FFF2-40B4-BE49-F238E27FC236}">
                <a16:creationId xmlns:a16="http://schemas.microsoft.com/office/drawing/2014/main" id="{F99C0779-3D25-4B65-B3FD-4B2CBD92B2E8}"/>
              </a:ext>
            </a:extLst>
          </p:cNvPr>
          <p:cNvSpPr/>
          <p:nvPr/>
        </p:nvSpPr>
        <p:spPr>
          <a:xfrm>
            <a:off x="1153520" y="479162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7" name="Plus 95">
            <a:extLst>
              <a:ext uri="{FF2B5EF4-FFF2-40B4-BE49-F238E27FC236}">
                <a16:creationId xmlns:a16="http://schemas.microsoft.com/office/drawing/2014/main" id="{3F24CA7B-85FD-45F6-82F1-D5B6F3A1479D}"/>
              </a:ext>
            </a:extLst>
          </p:cNvPr>
          <p:cNvSpPr/>
          <p:nvPr/>
        </p:nvSpPr>
        <p:spPr>
          <a:xfrm>
            <a:off x="2182572" y="438046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8" name="Plus 96">
            <a:extLst>
              <a:ext uri="{FF2B5EF4-FFF2-40B4-BE49-F238E27FC236}">
                <a16:creationId xmlns:a16="http://schemas.microsoft.com/office/drawing/2014/main" id="{57A9D3B1-B00F-41C1-A14F-0402443C674A}"/>
              </a:ext>
            </a:extLst>
          </p:cNvPr>
          <p:cNvSpPr/>
          <p:nvPr/>
        </p:nvSpPr>
        <p:spPr>
          <a:xfrm>
            <a:off x="1083882" y="377149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9" name="Plus 97">
            <a:extLst>
              <a:ext uri="{FF2B5EF4-FFF2-40B4-BE49-F238E27FC236}">
                <a16:creationId xmlns:a16="http://schemas.microsoft.com/office/drawing/2014/main" id="{FC3636A1-4AC8-4367-A2FC-1FEEE4D67C69}"/>
              </a:ext>
            </a:extLst>
          </p:cNvPr>
          <p:cNvSpPr/>
          <p:nvPr/>
        </p:nvSpPr>
        <p:spPr>
          <a:xfrm>
            <a:off x="2871109" y="371323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0" name="Plus 98">
            <a:extLst>
              <a:ext uri="{FF2B5EF4-FFF2-40B4-BE49-F238E27FC236}">
                <a16:creationId xmlns:a16="http://schemas.microsoft.com/office/drawing/2014/main" id="{3FA6D399-6DFE-447B-ADC4-C6EC2CB7C855}"/>
              </a:ext>
            </a:extLst>
          </p:cNvPr>
          <p:cNvSpPr/>
          <p:nvPr/>
        </p:nvSpPr>
        <p:spPr>
          <a:xfrm>
            <a:off x="2638602" y="491879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1" name="Plus 99">
            <a:extLst>
              <a:ext uri="{FF2B5EF4-FFF2-40B4-BE49-F238E27FC236}">
                <a16:creationId xmlns:a16="http://schemas.microsoft.com/office/drawing/2014/main" id="{D4E74B2B-26C0-4222-946D-5F31A5BE78FF}"/>
              </a:ext>
            </a:extLst>
          </p:cNvPr>
          <p:cNvSpPr/>
          <p:nvPr/>
        </p:nvSpPr>
        <p:spPr>
          <a:xfrm>
            <a:off x="837111" y="465405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2" name="TextBox 231">
            <a:extLst>
              <a:ext uri="{FF2B5EF4-FFF2-40B4-BE49-F238E27FC236}">
                <a16:creationId xmlns:a16="http://schemas.microsoft.com/office/drawing/2014/main" id="{B0D1F9EF-BE11-4320-95A3-05E7EC443E98}"/>
              </a:ext>
            </a:extLst>
          </p:cNvPr>
          <p:cNvSpPr txBox="1"/>
          <p:nvPr/>
        </p:nvSpPr>
        <p:spPr>
          <a:xfrm>
            <a:off x="2318708" y="380764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233" name="TextBox 232">
            <a:extLst>
              <a:ext uri="{FF2B5EF4-FFF2-40B4-BE49-F238E27FC236}">
                <a16:creationId xmlns:a16="http://schemas.microsoft.com/office/drawing/2014/main" id="{94195DB4-3AA9-4367-817B-F22F231499B7}"/>
              </a:ext>
            </a:extLst>
          </p:cNvPr>
          <p:cNvSpPr txBox="1"/>
          <p:nvPr/>
        </p:nvSpPr>
        <p:spPr>
          <a:xfrm>
            <a:off x="2147325" y="3450332"/>
            <a:ext cx="318514"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234" name="TextBox 233">
            <a:extLst>
              <a:ext uri="{FF2B5EF4-FFF2-40B4-BE49-F238E27FC236}">
                <a16:creationId xmlns:a16="http://schemas.microsoft.com/office/drawing/2014/main" id="{58050B3B-0B07-4B14-BC70-1AC05B54058E}"/>
              </a:ext>
            </a:extLst>
          </p:cNvPr>
          <p:cNvSpPr txBox="1"/>
          <p:nvPr/>
        </p:nvSpPr>
        <p:spPr>
          <a:xfrm>
            <a:off x="1287955" y="4700473"/>
            <a:ext cx="334529"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235" name="TextBox 234">
            <a:extLst>
              <a:ext uri="{FF2B5EF4-FFF2-40B4-BE49-F238E27FC236}">
                <a16:creationId xmlns:a16="http://schemas.microsoft.com/office/drawing/2014/main" id="{CEC9C8FF-5AD9-45B9-9D38-150B301CDE00}"/>
              </a:ext>
            </a:extLst>
          </p:cNvPr>
          <p:cNvSpPr txBox="1"/>
          <p:nvPr/>
        </p:nvSpPr>
        <p:spPr>
          <a:xfrm>
            <a:off x="980305" y="456968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236" name="TextBox 235">
            <a:extLst>
              <a:ext uri="{FF2B5EF4-FFF2-40B4-BE49-F238E27FC236}">
                <a16:creationId xmlns:a16="http://schemas.microsoft.com/office/drawing/2014/main" id="{14EBCB85-4927-4DCF-8144-649F1EF31FD1}"/>
              </a:ext>
            </a:extLst>
          </p:cNvPr>
          <p:cNvSpPr txBox="1"/>
          <p:nvPr/>
        </p:nvSpPr>
        <p:spPr>
          <a:xfrm>
            <a:off x="1215418" y="368444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237" name="TextBox 236">
            <a:extLst>
              <a:ext uri="{FF2B5EF4-FFF2-40B4-BE49-F238E27FC236}">
                <a16:creationId xmlns:a16="http://schemas.microsoft.com/office/drawing/2014/main" id="{DEFA8DC1-9B19-42EE-B191-9F57F5EC2FEC}"/>
              </a:ext>
            </a:extLst>
          </p:cNvPr>
          <p:cNvSpPr txBox="1"/>
          <p:nvPr/>
        </p:nvSpPr>
        <p:spPr>
          <a:xfrm>
            <a:off x="2843517" y="511999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238" name="TextBox 237">
            <a:extLst>
              <a:ext uri="{FF2B5EF4-FFF2-40B4-BE49-F238E27FC236}">
                <a16:creationId xmlns:a16="http://schemas.microsoft.com/office/drawing/2014/main" id="{7351314A-EF17-432B-B95C-6300A80C97FF}"/>
              </a:ext>
            </a:extLst>
          </p:cNvPr>
          <p:cNvSpPr txBox="1"/>
          <p:nvPr/>
        </p:nvSpPr>
        <p:spPr>
          <a:xfrm>
            <a:off x="698946" y="504461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239" name="TextBox 238">
            <a:extLst>
              <a:ext uri="{FF2B5EF4-FFF2-40B4-BE49-F238E27FC236}">
                <a16:creationId xmlns:a16="http://schemas.microsoft.com/office/drawing/2014/main" id="{14FFDF8F-C55D-4368-B691-784D9AE63CAA}"/>
              </a:ext>
            </a:extLst>
          </p:cNvPr>
          <p:cNvSpPr txBox="1"/>
          <p:nvPr/>
        </p:nvSpPr>
        <p:spPr>
          <a:xfrm>
            <a:off x="2983734" y="363230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240" name="TextBox 239">
            <a:extLst>
              <a:ext uri="{FF2B5EF4-FFF2-40B4-BE49-F238E27FC236}">
                <a16:creationId xmlns:a16="http://schemas.microsoft.com/office/drawing/2014/main" id="{04E36ED3-E055-4184-BADC-DE0481853821}"/>
              </a:ext>
            </a:extLst>
          </p:cNvPr>
          <p:cNvSpPr txBox="1"/>
          <p:nvPr/>
        </p:nvSpPr>
        <p:spPr>
          <a:xfrm>
            <a:off x="2302158" y="431354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241" name="TextBox 240">
            <a:extLst>
              <a:ext uri="{FF2B5EF4-FFF2-40B4-BE49-F238E27FC236}">
                <a16:creationId xmlns:a16="http://schemas.microsoft.com/office/drawing/2014/main" id="{2361540C-8E51-471E-B33B-994885CE3387}"/>
              </a:ext>
            </a:extLst>
          </p:cNvPr>
          <p:cNvSpPr txBox="1"/>
          <p:nvPr/>
        </p:nvSpPr>
        <p:spPr>
          <a:xfrm>
            <a:off x="2789433" y="484872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30" name="TextBox 29">
            <a:extLst>
              <a:ext uri="{FF2B5EF4-FFF2-40B4-BE49-F238E27FC236}">
                <a16:creationId xmlns:a16="http://schemas.microsoft.com/office/drawing/2014/main" id="{CB392221-572B-4B7F-AFB1-332C67491AA8}"/>
              </a:ext>
            </a:extLst>
          </p:cNvPr>
          <p:cNvSpPr txBox="1"/>
          <p:nvPr/>
        </p:nvSpPr>
        <p:spPr>
          <a:xfrm rot="16200000">
            <a:off x="-196437" y="4502085"/>
            <a:ext cx="1201028" cy="215444"/>
          </a:xfrm>
          <a:prstGeom prst="rect">
            <a:avLst/>
          </a:prstGeom>
          <a:noFill/>
        </p:spPr>
        <p:txBody>
          <a:bodyPr wrap="square" rtlCol="0">
            <a:spAutoFit/>
          </a:bodyPr>
          <a:lstStyle/>
          <a:p>
            <a:r>
              <a:rPr lang="en-AU" sz="800" dirty="0"/>
              <a:t>can you see the clam?</a:t>
            </a:r>
          </a:p>
        </p:txBody>
      </p:sp>
      <p:pic>
        <p:nvPicPr>
          <p:cNvPr id="34" name="Picture 33" descr="A close up of a rock&#10;&#10;Description automatically generated">
            <a:extLst>
              <a:ext uri="{FF2B5EF4-FFF2-40B4-BE49-F238E27FC236}">
                <a16:creationId xmlns:a16="http://schemas.microsoft.com/office/drawing/2014/main" id="{F9BE00B3-428D-4116-A30E-97F6EA7E7574}"/>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462831" y="3503183"/>
            <a:ext cx="2868935" cy="2151702"/>
          </a:xfrm>
          <a:prstGeom prst="rect">
            <a:avLst/>
          </a:prstGeom>
        </p:spPr>
      </p:pic>
      <p:sp>
        <p:nvSpPr>
          <p:cNvPr id="242" name="Oval 241">
            <a:extLst>
              <a:ext uri="{FF2B5EF4-FFF2-40B4-BE49-F238E27FC236}">
                <a16:creationId xmlns:a16="http://schemas.microsoft.com/office/drawing/2014/main" id="{5F53F1E3-3887-45D0-A78D-0E5300C0FDB8}"/>
              </a:ext>
            </a:extLst>
          </p:cNvPr>
          <p:cNvSpPr/>
          <p:nvPr/>
        </p:nvSpPr>
        <p:spPr>
          <a:xfrm>
            <a:off x="3497177" y="3535655"/>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3" name="TextBox 242">
            <a:extLst>
              <a:ext uri="{FF2B5EF4-FFF2-40B4-BE49-F238E27FC236}">
                <a16:creationId xmlns:a16="http://schemas.microsoft.com/office/drawing/2014/main" id="{C1F5B3D3-925C-42EC-8640-FF776C86486F}"/>
              </a:ext>
            </a:extLst>
          </p:cNvPr>
          <p:cNvSpPr txBox="1"/>
          <p:nvPr/>
        </p:nvSpPr>
        <p:spPr>
          <a:xfrm>
            <a:off x="3499490" y="3491012"/>
            <a:ext cx="560135" cy="400110"/>
          </a:xfrm>
          <a:prstGeom prst="rect">
            <a:avLst/>
          </a:prstGeom>
          <a:noFill/>
        </p:spPr>
        <p:txBody>
          <a:bodyPr wrap="square" rtlCol="0">
            <a:spAutoFit/>
          </a:bodyPr>
          <a:lstStyle/>
          <a:p>
            <a:r>
              <a:rPr lang="en-AU" sz="2000" b="1" dirty="0">
                <a:latin typeface="Arial Narrow" panose="020B0606020202030204" pitchFamily="34" charset="0"/>
              </a:rPr>
              <a:t>4</a:t>
            </a:r>
          </a:p>
        </p:txBody>
      </p:sp>
      <p:sp>
        <p:nvSpPr>
          <p:cNvPr id="244" name="Plus 110">
            <a:extLst>
              <a:ext uri="{FF2B5EF4-FFF2-40B4-BE49-F238E27FC236}">
                <a16:creationId xmlns:a16="http://schemas.microsoft.com/office/drawing/2014/main" id="{0963CF25-45FA-43CA-AC93-EA1B9FD321C0}"/>
              </a:ext>
            </a:extLst>
          </p:cNvPr>
          <p:cNvSpPr/>
          <p:nvPr/>
        </p:nvSpPr>
        <p:spPr>
          <a:xfrm>
            <a:off x="4227719" y="380174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5" name="Plus 111">
            <a:extLst>
              <a:ext uri="{FF2B5EF4-FFF2-40B4-BE49-F238E27FC236}">
                <a16:creationId xmlns:a16="http://schemas.microsoft.com/office/drawing/2014/main" id="{83424056-1C35-45CE-A70A-B5846FA75B68}"/>
              </a:ext>
            </a:extLst>
          </p:cNvPr>
          <p:cNvSpPr/>
          <p:nvPr/>
        </p:nvSpPr>
        <p:spPr>
          <a:xfrm>
            <a:off x="5919625" y="353784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6" name="Plus 112">
            <a:extLst>
              <a:ext uri="{FF2B5EF4-FFF2-40B4-BE49-F238E27FC236}">
                <a16:creationId xmlns:a16="http://schemas.microsoft.com/office/drawing/2014/main" id="{4FD4755B-DC1C-4958-A839-4DDB32DD6889}"/>
              </a:ext>
            </a:extLst>
          </p:cNvPr>
          <p:cNvSpPr/>
          <p:nvPr/>
        </p:nvSpPr>
        <p:spPr>
          <a:xfrm>
            <a:off x="5829674" y="527887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7" name="Plus 113">
            <a:extLst>
              <a:ext uri="{FF2B5EF4-FFF2-40B4-BE49-F238E27FC236}">
                <a16:creationId xmlns:a16="http://schemas.microsoft.com/office/drawing/2014/main" id="{2AF435F9-2046-4B8C-A0FA-E4ADFE06C8DC}"/>
              </a:ext>
            </a:extLst>
          </p:cNvPr>
          <p:cNvSpPr/>
          <p:nvPr/>
        </p:nvSpPr>
        <p:spPr>
          <a:xfrm>
            <a:off x="3567561" y="540895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8" name="Plus 114">
            <a:extLst>
              <a:ext uri="{FF2B5EF4-FFF2-40B4-BE49-F238E27FC236}">
                <a16:creationId xmlns:a16="http://schemas.microsoft.com/office/drawing/2014/main" id="{309A7B55-0036-424E-A861-551D1F0AEE02}"/>
              </a:ext>
            </a:extLst>
          </p:cNvPr>
          <p:cNvSpPr/>
          <p:nvPr/>
        </p:nvSpPr>
        <p:spPr>
          <a:xfrm>
            <a:off x="4176301" y="517591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9" name="Plus 115">
            <a:extLst>
              <a:ext uri="{FF2B5EF4-FFF2-40B4-BE49-F238E27FC236}">
                <a16:creationId xmlns:a16="http://schemas.microsoft.com/office/drawing/2014/main" id="{167EF051-281C-49F4-B63F-D7D4DD0B0F37}"/>
              </a:ext>
            </a:extLst>
          </p:cNvPr>
          <p:cNvSpPr/>
          <p:nvPr/>
        </p:nvSpPr>
        <p:spPr>
          <a:xfrm>
            <a:off x="3770241" y="487530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0" name="Plus 116">
            <a:extLst>
              <a:ext uri="{FF2B5EF4-FFF2-40B4-BE49-F238E27FC236}">
                <a16:creationId xmlns:a16="http://schemas.microsoft.com/office/drawing/2014/main" id="{0D1A7BBB-7750-415C-AA9A-915C7ACED10A}"/>
              </a:ext>
            </a:extLst>
          </p:cNvPr>
          <p:cNvSpPr/>
          <p:nvPr/>
        </p:nvSpPr>
        <p:spPr>
          <a:xfrm>
            <a:off x="3472000" y="383173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Plus 117">
            <a:extLst>
              <a:ext uri="{FF2B5EF4-FFF2-40B4-BE49-F238E27FC236}">
                <a16:creationId xmlns:a16="http://schemas.microsoft.com/office/drawing/2014/main" id="{86540FF4-806D-4A0F-8FED-0A98611E0C4E}"/>
              </a:ext>
            </a:extLst>
          </p:cNvPr>
          <p:cNvSpPr/>
          <p:nvPr/>
        </p:nvSpPr>
        <p:spPr>
          <a:xfrm>
            <a:off x="5604832" y="487136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2" name="Plus 118">
            <a:extLst>
              <a:ext uri="{FF2B5EF4-FFF2-40B4-BE49-F238E27FC236}">
                <a16:creationId xmlns:a16="http://schemas.microsoft.com/office/drawing/2014/main" id="{5A7BF228-E319-4771-8837-8915B4CC1B17}"/>
              </a:ext>
            </a:extLst>
          </p:cNvPr>
          <p:cNvSpPr/>
          <p:nvPr/>
        </p:nvSpPr>
        <p:spPr>
          <a:xfrm>
            <a:off x="4534330" y="502197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3" name="Plus 119">
            <a:extLst>
              <a:ext uri="{FF2B5EF4-FFF2-40B4-BE49-F238E27FC236}">
                <a16:creationId xmlns:a16="http://schemas.microsoft.com/office/drawing/2014/main" id="{0E672074-3D02-4C99-AA7C-2DFAAB1C8EAB}"/>
              </a:ext>
            </a:extLst>
          </p:cNvPr>
          <p:cNvSpPr/>
          <p:nvPr/>
        </p:nvSpPr>
        <p:spPr>
          <a:xfrm>
            <a:off x="5277237" y="402886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4" name="TextBox 253">
            <a:extLst>
              <a:ext uri="{FF2B5EF4-FFF2-40B4-BE49-F238E27FC236}">
                <a16:creationId xmlns:a16="http://schemas.microsoft.com/office/drawing/2014/main" id="{EBE6EB95-640E-4C97-BD1B-38D2E9007D42}"/>
              </a:ext>
            </a:extLst>
          </p:cNvPr>
          <p:cNvSpPr txBox="1"/>
          <p:nvPr/>
        </p:nvSpPr>
        <p:spPr>
          <a:xfrm>
            <a:off x="4352281" y="3704418"/>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255" name="TextBox 254">
            <a:extLst>
              <a:ext uri="{FF2B5EF4-FFF2-40B4-BE49-F238E27FC236}">
                <a16:creationId xmlns:a16="http://schemas.microsoft.com/office/drawing/2014/main" id="{3B906924-441C-47F5-B85F-F79C4E7E5D55}"/>
              </a:ext>
            </a:extLst>
          </p:cNvPr>
          <p:cNvSpPr txBox="1"/>
          <p:nvPr/>
        </p:nvSpPr>
        <p:spPr>
          <a:xfrm>
            <a:off x="6042997" y="3444520"/>
            <a:ext cx="318514"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256" name="TextBox 255">
            <a:extLst>
              <a:ext uri="{FF2B5EF4-FFF2-40B4-BE49-F238E27FC236}">
                <a16:creationId xmlns:a16="http://schemas.microsoft.com/office/drawing/2014/main" id="{611562C9-DEBD-406B-8D7B-D29569A8FB66}"/>
              </a:ext>
            </a:extLst>
          </p:cNvPr>
          <p:cNvSpPr txBox="1"/>
          <p:nvPr/>
        </p:nvSpPr>
        <p:spPr>
          <a:xfrm>
            <a:off x="4284486" y="509778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257" name="TextBox 256">
            <a:extLst>
              <a:ext uri="{FF2B5EF4-FFF2-40B4-BE49-F238E27FC236}">
                <a16:creationId xmlns:a16="http://schemas.microsoft.com/office/drawing/2014/main" id="{802898ED-0200-4FD6-9DB4-336F8259E166}"/>
              </a:ext>
            </a:extLst>
          </p:cNvPr>
          <p:cNvSpPr txBox="1"/>
          <p:nvPr/>
        </p:nvSpPr>
        <p:spPr>
          <a:xfrm>
            <a:off x="5420431" y="394449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258" name="TextBox 257">
            <a:extLst>
              <a:ext uri="{FF2B5EF4-FFF2-40B4-BE49-F238E27FC236}">
                <a16:creationId xmlns:a16="http://schemas.microsoft.com/office/drawing/2014/main" id="{18553D98-9BC9-47EF-AA9F-27E1F63DC9B5}"/>
              </a:ext>
            </a:extLst>
          </p:cNvPr>
          <p:cNvSpPr txBox="1"/>
          <p:nvPr/>
        </p:nvSpPr>
        <p:spPr>
          <a:xfrm>
            <a:off x="3603536" y="374467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259" name="TextBox 258">
            <a:extLst>
              <a:ext uri="{FF2B5EF4-FFF2-40B4-BE49-F238E27FC236}">
                <a16:creationId xmlns:a16="http://schemas.microsoft.com/office/drawing/2014/main" id="{AC022C64-060B-4475-A108-C10757E96A81}"/>
              </a:ext>
            </a:extLst>
          </p:cNvPr>
          <p:cNvSpPr txBox="1"/>
          <p:nvPr/>
        </p:nvSpPr>
        <p:spPr>
          <a:xfrm>
            <a:off x="5975105" y="516933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260" name="TextBox 259">
            <a:extLst>
              <a:ext uri="{FF2B5EF4-FFF2-40B4-BE49-F238E27FC236}">
                <a16:creationId xmlns:a16="http://schemas.microsoft.com/office/drawing/2014/main" id="{9E034800-3945-4D03-9454-ED1E746D6696}"/>
              </a:ext>
            </a:extLst>
          </p:cNvPr>
          <p:cNvSpPr txBox="1"/>
          <p:nvPr/>
        </p:nvSpPr>
        <p:spPr>
          <a:xfrm>
            <a:off x="3685423" y="531985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261" name="TextBox 260">
            <a:extLst>
              <a:ext uri="{FF2B5EF4-FFF2-40B4-BE49-F238E27FC236}">
                <a16:creationId xmlns:a16="http://schemas.microsoft.com/office/drawing/2014/main" id="{E1271D4A-F51D-4DED-A784-B1CF78472B44}"/>
              </a:ext>
            </a:extLst>
          </p:cNvPr>
          <p:cNvSpPr txBox="1"/>
          <p:nvPr/>
        </p:nvSpPr>
        <p:spPr>
          <a:xfrm>
            <a:off x="5745369" y="478214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262" name="TextBox 261">
            <a:extLst>
              <a:ext uri="{FF2B5EF4-FFF2-40B4-BE49-F238E27FC236}">
                <a16:creationId xmlns:a16="http://schemas.microsoft.com/office/drawing/2014/main" id="{53702399-599B-4521-A5F7-62D2FDD7CFEC}"/>
              </a:ext>
            </a:extLst>
          </p:cNvPr>
          <p:cNvSpPr txBox="1"/>
          <p:nvPr/>
        </p:nvSpPr>
        <p:spPr>
          <a:xfrm>
            <a:off x="3920273" y="478622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263" name="TextBox 262">
            <a:extLst>
              <a:ext uri="{FF2B5EF4-FFF2-40B4-BE49-F238E27FC236}">
                <a16:creationId xmlns:a16="http://schemas.microsoft.com/office/drawing/2014/main" id="{945FAA7B-41BF-4BEE-B71B-6EBB45DC8920}"/>
              </a:ext>
            </a:extLst>
          </p:cNvPr>
          <p:cNvSpPr txBox="1"/>
          <p:nvPr/>
        </p:nvSpPr>
        <p:spPr>
          <a:xfrm>
            <a:off x="4670795" y="4937328"/>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pic>
        <p:nvPicPr>
          <p:cNvPr id="36" name="Picture 35" descr="A picture containing outdoor, rock, bird, coelenterate&#10;&#10;Description automatically generated">
            <a:extLst>
              <a:ext uri="{FF2B5EF4-FFF2-40B4-BE49-F238E27FC236}">
                <a16:creationId xmlns:a16="http://schemas.microsoft.com/office/drawing/2014/main" id="{EC073E66-2B41-4F7E-833D-4D6EF952034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50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b="4063"/>
          <a:stretch/>
        </p:blipFill>
        <p:spPr>
          <a:xfrm>
            <a:off x="464664" y="5958862"/>
            <a:ext cx="2895686" cy="2083519"/>
          </a:xfrm>
          <a:prstGeom prst="rect">
            <a:avLst/>
          </a:prstGeom>
        </p:spPr>
      </p:pic>
      <p:sp>
        <p:nvSpPr>
          <p:cNvPr id="264" name="Oval 263">
            <a:extLst>
              <a:ext uri="{FF2B5EF4-FFF2-40B4-BE49-F238E27FC236}">
                <a16:creationId xmlns:a16="http://schemas.microsoft.com/office/drawing/2014/main" id="{D2A0A5C2-511B-46D6-8E14-9847C66B5DF6}"/>
              </a:ext>
            </a:extLst>
          </p:cNvPr>
          <p:cNvSpPr/>
          <p:nvPr/>
        </p:nvSpPr>
        <p:spPr>
          <a:xfrm>
            <a:off x="509930" y="5996006"/>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5" name="TextBox 264">
            <a:extLst>
              <a:ext uri="{FF2B5EF4-FFF2-40B4-BE49-F238E27FC236}">
                <a16:creationId xmlns:a16="http://schemas.microsoft.com/office/drawing/2014/main" id="{31F72980-8733-4E42-AC25-2C943CBDD052}"/>
              </a:ext>
            </a:extLst>
          </p:cNvPr>
          <p:cNvSpPr txBox="1"/>
          <p:nvPr/>
        </p:nvSpPr>
        <p:spPr>
          <a:xfrm>
            <a:off x="519350" y="5958298"/>
            <a:ext cx="560135" cy="400110"/>
          </a:xfrm>
          <a:prstGeom prst="rect">
            <a:avLst/>
          </a:prstGeom>
          <a:noFill/>
        </p:spPr>
        <p:txBody>
          <a:bodyPr wrap="square" rtlCol="0">
            <a:spAutoFit/>
          </a:bodyPr>
          <a:lstStyle/>
          <a:p>
            <a:r>
              <a:rPr lang="en-AU" sz="2000" b="1" dirty="0">
                <a:latin typeface="Arial Narrow" panose="020B0606020202030204" pitchFamily="34" charset="0"/>
              </a:rPr>
              <a:t>5</a:t>
            </a:r>
          </a:p>
        </p:txBody>
      </p:sp>
      <p:sp>
        <p:nvSpPr>
          <p:cNvPr id="266" name="Plus 130">
            <a:extLst>
              <a:ext uri="{FF2B5EF4-FFF2-40B4-BE49-F238E27FC236}">
                <a16:creationId xmlns:a16="http://schemas.microsoft.com/office/drawing/2014/main" id="{C65A96FA-85DD-446D-9EEF-E015A2A10DFC}"/>
              </a:ext>
            </a:extLst>
          </p:cNvPr>
          <p:cNvSpPr/>
          <p:nvPr/>
        </p:nvSpPr>
        <p:spPr>
          <a:xfrm>
            <a:off x="494821" y="674248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7" name="Plus 131">
            <a:extLst>
              <a:ext uri="{FF2B5EF4-FFF2-40B4-BE49-F238E27FC236}">
                <a16:creationId xmlns:a16="http://schemas.microsoft.com/office/drawing/2014/main" id="{830238C8-2EC5-480A-A28F-660202E0C3A7}"/>
              </a:ext>
            </a:extLst>
          </p:cNvPr>
          <p:cNvSpPr/>
          <p:nvPr/>
        </p:nvSpPr>
        <p:spPr>
          <a:xfrm>
            <a:off x="1841246" y="601020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8" name="Plus 132">
            <a:extLst>
              <a:ext uri="{FF2B5EF4-FFF2-40B4-BE49-F238E27FC236}">
                <a16:creationId xmlns:a16="http://schemas.microsoft.com/office/drawing/2014/main" id="{30AA5EAB-1397-4D14-80EC-5D6A7B785EE3}"/>
              </a:ext>
            </a:extLst>
          </p:cNvPr>
          <p:cNvSpPr/>
          <p:nvPr/>
        </p:nvSpPr>
        <p:spPr>
          <a:xfrm>
            <a:off x="2865391" y="780918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9" name="Plus 133">
            <a:extLst>
              <a:ext uri="{FF2B5EF4-FFF2-40B4-BE49-F238E27FC236}">
                <a16:creationId xmlns:a16="http://schemas.microsoft.com/office/drawing/2014/main" id="{3F4415B3-FAAB-475B-A595-D6E9BC2CE435}"/>
              </a:ext>
            </a:extLst>
          </p:cNvPr>
          <p:cNvSpPr/>
          <p:nvPr/>
        </p:nvSpPr>
        <p:spPr>
          <a:xfrm>
            <a:off x="2239977" y="749075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0" name="Plus 134">
            <a:extLst>
              <a:ext uri="{FF2B5EF4-FFF2-40B4-BE49-F238E27FC236}">
                <a16:creationId xmlns:a16="http://schemas.microsoft.com/office/drawing/2014/main" id="{C66E92DC-5F12-429C-8298-3035089D2FBE}"/>
              </a:ext>
            </a:extLst>
          </p:cNvPr>
          <p:cNvSpPr/>
          <p:nvPr/>
        </p:nvSpPr>
        <p:spPr>
          <a:xfrm>
            <a:off x="2913342" y="678058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1" name="Plus 135">
            <a:extLst>
              <a:ext uri="{FF2B5EF4-FFF2-40B4-BE49-F238E27FC236}">
                <a16:creationId xmlns:a16="http://schemas.microsoft.com/office/drawing/2014/main" id="{6C3BF49C-D47E-460D-9473-F65666022925}"/>
              </a:ext>
            </a:extLst>
          </p:cNvPr>
          <p:cNvSpPr/>
          <p:nvPr/>
        </p:nvSpPr>
        <p:spPr>
          <a:xfrm>
            <a:off x="1137605" y="701658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2" name="Plus 136">
            <a:extLst>
              <a:ext uri="{FF2B5EF4-FFF2-40B4-BE49-F238E27FC236}">
                <a16:creationId xmlns:a16="http://schemas.microsoft.com/office/drawing/2014/main" id="{BC1B17F0-F36D-4B52-933F-693AD97B18A5}"/>
              </a:ext>
            </a:extLst>
          </p:cNvPr>
          <p:cNvSpPr/>
          <p:nvPr/>
        </p:nvSpPr>
        <p:spPr>
          <a:xfrm>
            <a:off x="947661" y="603382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3" name="Plus 137">
            <a:extLst>
              <a:ext uri="{FF2B5EF4-FFF2-40B4-BE49-F238E27FC236}">
                <a16:creationId xmlns:a16="http://schemas.microsoft.com/office/drawing/2014/main" id="{C6780C03-7EBE-4F9E-BB16-109DE99B5B63}"/>
              </a:ext>
            </a:extLst>
          </p:cNvPr>
          <p:cNvSpPr/>
          <p:nvPr/>
        </p:nvSpPr>
        <p:spPr>
          <a:xfrm>
            <a:off x="2150053" y="690438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Plus 138">
            <a:extLst>
              <a:ext uri="{FF2B5EF4-FFF2-40B4-BE49-F238E27FC236}">
                <a16:creationId xmlns:a16="http://schemas.microsoft.com/office/drawing/2014/main" id="{77D0FDEF-0989-46B3-8B02-FF3F318225FC}"/>
              </a:ext>
            </a:extLst>
          </p:cNvPr>
          <p:cNvSpPr/>
          <p:nvPr/>
        </p:nvSpPr>
        <p:spPr>
          <a:xfrm>
            <a:off x="681480" y="744029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Plus 139">
            <a:extLst>
              <a:ext uri="{FF2B5EF4-FFF2-40B4-BE49-F238E27FC236}">
                <a16:creationId xmlns:a16="http://schemas.microsoft.com/office/drawing/2014/main" id="{F0A85D29-D77D-4554-9673-95A7B96B67F5}"/>
              </a:ext>
            </a:extLst>
          </p:cNvPr>
          <p:cNvSpPr/>
          <p:nvPr/>
        </p:nvSpPr>
        <p:spPr>
          <a:xfrm>
            <a:off x="2371308" y="643779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6" name="TextBox 275">
            <a:extLst>
              <a:ext uri="{FF2B5EF4-FFF2-40B4-BE49-F238E27FC236}">
                <a16:creationId xmlns:a16="http://schemas.microsoft.com/office/drawing/2014/main" id="{BA527F3A-4ED5-446D-9EB0-274AC8ECC8A9}"/>
              </a:ext>
            </a:extLst>
          </p:cNvPr>
          <p:cNvSpPr txBox="1"/>
          <p:nvPr/>
        </p:nvSpPr>
        <p:spPr>
          <a:xfrm>
            <a:off x="619383" y="664515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277" name="TextBox 276">
            <a:extLst>
              <a:ext uri="{FF2B5EF4-FFF2-40B4-BE49-F238E27FC236}">
                <a16:creationId xmlns:a16="http://schemas.microsoft.com/office/drawing/2014/main" id="{D4A473AB-A98C-4739-8939-A17BC65721DB}"/>
              </a:ext>
            </a:extLst>
          </p:cNvPr>
          <p:cNvSpPr txBox="1"/>
          <p:nvPr/>
        </p:nvSpPr>
        <p:spPr>
          <a:xfrm>
            <a:off x="1972219" y="5929619"/>
            <a:ext cx="318514"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278" name="TextBox 277">
            <a:extLst>
              <a:ext uri="{FF2B5EF4-FFF2-40B4-BE49-F238E27FC236}">
                <a16:creationId xmlns:a16="http://schemas.microsoft.com/office/drawing/2014/main" id="{00565CA8-F975-40A3-B4B0-ECA953E9E139}"/>
              </a:ext>
            </a:extLst>
          </p:cNvPr>
          <p:cNvSpPr txBox="1"/>
          <p:nvPr/>
        </p:nvSpPr>
        <p:spPr>
          <a:xfrm>
            <a:off x="3020908" y="670163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279" name="TextBox 278">
            <a:extLst>
              <a:ext uri="{FF2B5EF4-FFF2-40B4-BE49-F238E27FC236}">
                <a16:creationId xmlns:a16="http://schemas.microsoft.com/office/drawing/2014/main" id="{546E2D12-BE35-4CEC-AD68-C2BE99C8AF53}"/>
              </a:ext>
            </a:extLst>
          </p:cNvPr>
          <p:cNvSpPr txBox="1"/>
          <p:nvPr/>
        </p:nvSpPr>
        <p:spPr>
          <a:xfrm>
            <a:off x="2514502" y="635342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280" name="TextBox 279">
            <a:extLst>
              <a:ext uri="{FF2B5EF4-FFF2-40B4-BE49-F238E27FC236}">
                <a16:creationId xmlns:a16="http://schemas.microsoft.com/office/drawing/2014/main" id="{366E6CDB-C5FA-44B6-B533-9A9CE52F334F}"/>
              </a:ext>
            </a:extLst>
          </p:cNvPr>
          <p:cNvSpPr txBox="1"/>
          <p:nvPr/>
        </p:nvSpPr>
        <p:spPr>
          <a:xfrm>
            <a:off x="1079197" y="5946768"/>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281" name="TextBox 280">
            <a:extLst>
              <a:ext uri="{FF2B5EF4-FFF2-40B4-BE49-F238E27FC236}">
                <a16:creationId xmlns:a16="http://schemas.microsoft.com/office/drawing/2014/main" id="{FE5CA0CB-73C7-4F6E-9B9A-4FA1C85DA0A1}"/>
              </a:ext>
            </a:extLst>
          </p:cNvPr>
          <p:cNvSpPr txBox="1"/>
          <p:nvPr/>
        </p:nvSpPr>
        <p:spPr>
          <a:xfrm>
            <a:off x="3002069" y="771833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282" name="TextBox 281">
            <a:extLst>
              <a:ext uri="{FF2B5EF4-FFF2-40B4-BE49-F238E27FC236}">
                <a16:creationId xmlns:a16="http://schemas.microsoft.com/office/drawing/2014/main" id="{332C8AB3-A5BF-4752-955E-E193B5E5B3B3}"/>
              </a:ext>
            </a:extLst>
          </p:cNvPr>
          <p:cNvSpPr txBox="1"/>
          <p:nvPr/>
        </p:nvSpPr>
        <p:spPr>
          <a:xfrm>
            <a:off x="2388638" y="740242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283" name="TextBox 282">
            <a:extLst>
              <a:ext uri="{FF2B5EF4-FFF2-40B4-BE49-F238E27FC236}">
                <a16:creationId xmlns:a16="http://schemas.microsoft.com/office/drawing/2014/main" id="{70019760-66FB-4163-8AD9-8F63889E12FE}"/>
              </a:ext>
            </a:extLst>
          </p:cNvPr>
          <p:cNvSpPr txBox="1"/>
          <p:nvPr/>
        </p:nvSpPr>
        <p:spPr>
          <a:xfrm>
            <a:off x="2290590" y="681516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284" name="TextBox 283">
            <a:extLst>
              <a:ext uri="{FF2B5EF4-FFF2-40B4-BE49-F238E27FC236}">
                <a16:creationId xmlns:a16="http://schemas.microsoft.com/office/drawing/2014/main" id="{1CB03F21-EF9F-4243-A130-66A884CFCE46}"/>
              </a:ext>
            </a:extLst>
          </p:cNvPr>
          <p:cNvSpPr txBox="1"/>
          <p:nvPr/>
        </p:nvSpPr>
        <p:spPr>
          <a:xfrm>
            <a:off x="1265025" y="692778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285" name="TextBox 284">
            <a:extLst>
              <a:ext uri="{FF2B5EF4-FFF2-40B4-BE49-F238E27FC236}">
                <a16:creationId xmlns:a16="http://schemas.microsoft.com/office/drawing/2014/main" id="{95F46AF7-B7A6-4614-8C13-423F4166C45A}"/>
              </a:ext>
            </a:extLst>
          </p:cNvPr>
          <p:cNvSpPr txBox="1"/>
          <p:nvPr/>
        </p:nvSpPr>
        <p:spPr>
          <a:xfrm>
            <a:off x="832311" y="737022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pic>
        <p:nvPicPr>
          <p:cNvPr id="38" name="Picture 37" descr="A picture containing ground&#10;&#10;Description automatically generated">
            <a:extLst>
              <a:ext uri="{FF2B5EF4-FFF2-40B4-BE49-F238E27FC236}">
                <a16:creationId xmlns:a16="http://schemas.microsoft.com/office/drawing/2014/main" id="{FC45B210-A9FF-477D-8D08-4FDFC1CE32A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harpenSoften amount="50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b="3191"/>
          <a:stretch/>
        </p:blipFill>
        <p:spPr>
          <a:xfrm>
            <a:off x="3442788" y="5944159"/>
            <a:ext cx="2884928" cy="2094659"/>
          </a:xfrm>
          <a:prstGeom prst="rect">
            <a:avLst/>
          </a:prstGeom>
        </p:spPr>
      </p:pic>
      <p:sp>
        <p:nvSpPr>
          <p:cNvPr id="286" name="Oval 285">
            <a:extLst>
              <a:ext uri="{FF2B5EF4-FFF2-40B4-BE49-F238E27FC236}">
                <a16:creationId xmlns:a16="http://schemas.microsoft.com/office/drawing/2014/main" id="{BAE09B6C-80EB-415B-9737-22726BE99D1D}"/>
              </a:ext>
            </a:extLst>
          </p:cNvPr>
          <p:cNvSpPr/>
          <p:nvPr/>
        </p:nvSpPr>
        <p:spPr>
          <a:xfrm>
            <a:off x="3506170" y="6000394"/>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7" name="TextBox 286">
            <a:extLst>
              <a:ext uri="{FF2B5EF4-FFF2-40B4-BE49-F238E27FC236}">
                <a16:creationId xmlns:a16="http://schemas.microsoft.com/office/drawing/2014/main" id="{D8A96ED1-691B-4562-8069-70BF584820B1}"/>
              </a:ext>
            </a:extLst>
          </p:cNvPr>
          <p:cNvSpPr txBox="1"/>
          <p:nvPr/>
        </p:nvSpPr>
        <p:spPr>
          <a:xfrm>
            <a:off x="3515590" y="5962686"/>
            <a:ext cx="560135" cy="400110"/>
          </a:xfrm>
          <a:prstGeom prst="rect">
            <a:avLst/>
          </a:prstGeom>
          <a:noFill/>
        </p:spPr>
        <p:txBody>
          <a:bodyPr wrap="square" rtlCol="0">
            <a:spAutoFit/>
          </a:bodyPr>
          <a:lstStyle/>
          <a:p>
            <a:r>
              <a:rPr lang="en-AU" sz="2000" b="1" dirty="0">
                <a:latin typeface="Arial Narrow" panose="020B0606020202030204" pitchFamily="34" charset="0"/>
              </a:rPr>
              <a:t>6</a:t>
            </a:r>
          </a:p>
        </p:txBody>
      </p:sp>
      <p:sp>
        <p:nvSpPr>
          <p:cNvPr id="288" name="Plus 150">
            <a:extLst>
              <a:ext uri="{FF2B5EF4-FFF2-40B4-BE49-F238E27FC236}">
                <a16:creationId xmlns:a16="http://schemas.microsoft.com/office/drawing/2014/main" id="{BE4666B0-5697-4367-B968-9AAB14D8B301}"/>
              </a:ext>
            </a:extLst>
          </p:cNvPr>
          <p:cNvSpPr/>
          <p:nvPr/>
        </p:nvSpPr>
        <p:spPr>
          <a:xfrm>
            <a:off x="5847859" y="643080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9" name="Plus 151">
            <a:extLst>
              <a:ext uri="{FF2B5EF4-FFF2-40B4-BE49-F238E27FC236}">
                <a16:creationId xmlns:a16="http://schemas.microsoft.com/office/drawing/2014/main" id="{0933914D-4337-45EC-B646-8413E1FC7385}"/>
              </a:ext>
            </a:extLst>
          </p:cNvPr>
          <p:cNvSpPr/>
          <p:nvPr/>
        </p:nvSpPr>
        <p:spPr>
          <a:xfrm>
            <a:off x="5444354" y="600714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0" name="Plus 152">
            <a:extLst>
              <a:ext uri="{FF2B5EF4-FFF2-40B4-BE49-F238E27FC236}">
                <a16:creationId xmlns:a16="http://schemas.microsoft.com/office/drawing/2014/main" id="{28E85390-5E01-4BEF-9493-28384F129AAF}"/>
              </a:ext>
            </a:extLst>
          </p:cNvPr>
          <p:cNvSpPr/>
          <p:nvPr/>
        </p:nvSpPr>
        <p:spPr>
          <a:xfrm>
            <a:off x="5243377" y="781017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1" name="Plus 153">
            <a:extLst>
              <a:ext uri="{FF2B5EF4-FFF2-40B4-BE49-F238E27FC236}">
                <a16:creationId xmlns:a16="http://schemas.microsoft.com/office/drawing/2014/main" id="{1BD51581-F050-4F5B-A530-8E5E33D7064E}"/>
              </a:ext>
            </a:extLst>
          </p:cNvPr>
          <p:cNvSpPr/>
          <p:nvPr/>
        </p:nvSpPr>
        <p:spPr>
          <a:xfrm>
            <a:off x="3526842" y="765698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2" name="Plus 154">
            <a:extLst>
              <a:ext uri="{FF2B5EF4-FFF2-40B4-BE49-F238E27FC236}">
                <a16:creationId xmlns:a16="http://schemas.microsoft.com/office/drawing/2014/main" id="{BD97DDCC-2AB9-4A92-B524-3C183CAEE49A}"/>
              </a:ext>
            </a:extLst>
          </p:cNvPr>
          <p:cNvSpPr/>
          <p:nvPr/>
        </p:nvSpPr>
        <p:spPr>
          <a:xfrm>
            <a:off x="5506774" y="707928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3" name="Plus 155">
            <a:extLst>
              <a:ext uri="{FF2B5EF4-FFF2-40B4-BE49-F238E27FC236}">
                <a16:creationId xmlns:a16="http://schemas.microsoft.com/office/drawing/2014/main" id="{CAF8C2E4-6189-4773-AD85-2B55C259A1D3}"/>
              </a:ext>
            </a:extLst>
          </p:cNvPr>
          <p:cNvSpPr/>
          <p:nvPr/>
        </p:nvSpPr>
        <p:spPr>
          <a:xfrm>
            <a:off x="3892024" y="732285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4" name="Plus 156">
            <a:extLst>
              <a:ext uri="{FF2B5EF4-FFF2-40B4-BE49-F238E27FC236}">
                <a16:creationId xmlns:a16="http://schemas.microsoft.com/office/drawing/2014/main" id="{AF4583DA-3E8A-4571-8CC2-9EEC523DF39A}"/>
              </a:ext>
            </a:extLst>
          </p:cNvPr>
          <p:cNvSpPr/>
          <p:nvPr/>
        </p:nvSpPr>
        <p:spPr>
          <a:xfrm>
            <a:off x="4587792" y="624716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5" name="Plus 157">
            <a:extLst>
              <a:ext uri="{FF2B5EF4-FFF2-40B4-BE49-F238E27FC236}">
                <a16:creationId xmlns:a16="http://schemas.microsoft.com/office/drawing/2014/main" id="{C10A9627-6416-4E7E-A490-94046FDCE1F5}"/>
              </a:ext>
            </a:extLst>
          </p:cNvPr>
          <p:cNvSpPr/>
          <p:nvPr/>
        </p:nvSpPr>
        <p:spPr>
          <a:xfrm>
            <a:off x="4941449" y="721748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6" name="Plus 158">
            <a:extLst>
              <a:ext uri="{FF2B5EF4-FFF2-40B4-BE49-F238E27FC236}">
                <a16:creationId xmlns:a16="http://schemas.microsoft.com/office/drawing/2014/main" id="{33D9BAAC-06CA-4EFF-8237-9C495D07D80E}"/>
              </a:ext>
            </a:extLst>
          </p:cNvPr>
          <p:cNvSpPr/>
          <p:nvPr/>
        </p:nvSpPr>
        <p:spPr>
          <a:xfrm>
            <a:off x="5666485" y="751502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7" name="Plus 159">
            <a:extLst>
              <a:ext uri="{FF2B5EF4-FFF2-40B4-BE49-F238E27FC236}">
                <a16:creationId xmlns:a16="http://schemas.microsoft.com/office/drawing/2014/main" id="{23D5BF8C-B115-4803-A51C-861FAF0740C5}"/>
              </a:ext>
            </a:extLst>
          </p:cNvPr>
          <p:cNvSpPr/>
          <p:nvPr/>
        </p:nvSpPr>
        <p:spPr>
          <a:xfrm>
            <a:off x="3742958" y="658697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8" name="TextBox 297">
            <a:extLst>
              <a:ext uri="{FF2B5EF4-FFF2-40B4-BE49-F238E27FC236}">
                <a16:creationId xmlns:a16="http://schemas.microsoft.com/office/drawing/2014/main" id="{08B8AB28-6EFF-40C6-97BD-12AE4EAE25D7}"/>
              </a:ext>
            </a:extLst>
          </p:cNvPr>
          <p:cNvSpPr txBox="1"/>
          <p:nvPr/>
        </p:nvSpPr>
        <p:spPr>
          <a:xfrm>
            <a:off x="5975943" y="633348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299" name="TextBox 298">
            <a:extLst>
              <a:ext uri="{FF2B5EF4-FFF2-40B4-BE49-F238E27FC236}">
                <a16:creationId xmlns:a16="http://schemas.microsoft.com/office/drawing/2014/main" id="{7EEDAE73-434D-466E-8F6E-AAEB03B65D55}"/>
              </a:ext>
            </a:extLst>
          </p:cNvPr>
          <p:cNvSpPr txBox="1"/>
          <p:nvPr/>
        </p:nvSpPr>
        <p:spPr>
          <a:xfrm>
            <a:off x="5567726" y="5913816"/>
            <a:ext cx="318514"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300" name="TextBox 299">
            <a:extLst>
              <a:ext uri="{FF2B5EF4-FFF2-40B4-BE49-F238E27FC236}">
                <a16:creationId xmlns:a16="http://schemas.microsoft.com/office/drawing/2014/main" id="{8D7530F7-77BA-493F-8417-F48907515B2F}"/>
              </a:ext>
            </a:extLst>
          </p:cNvPr>
          <p:cNvSpPr txBox="1"/>
          <p:nvPr/>
        </p:nvSpPr>
        <p:spPr>
          <a:xfrm>
            <a:off x="5614959" y="7001158"/>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301" name="TextBox 300">
            <a:extLst>
              <a:ext uri="{FF2B5EF4-FFF2-40B4-BE49-F238E27FC236}">
                <a16:creationId xmlns:a16="http://schemas.microsoft.com/office/drawing/2014/main" id="{0883983E-7E7A-462A-8AF3-4A8677931938}"/>
              </a:ext>
            </a:extLst>
          </p:cNvPr>
          <p:cNvSpPr txBox="1"/>
          <p:nvPr/>
        </p:nvSpPr>
        <p:spPr>
          <a:xfrm>
            <a:off x="3881281" y="650777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302" name="TextBox 301">
            <a:extLst>
              <a:ext uri="{FF2B5EF4-FFF2-40B4-BE49-F238E27FC236}">
                <a16:creationId xmlns:a16="http://schemas.microsoft.com/office/drawing/2014/main" id="{CE231488-2443-43AE-AD6F-0B44F2A5568F}"/>
              </a:ext>
            </a:extLst>
          </p:cNvPr>
          <p:cNvSpPr txBox="1"/>
          <p:nvPr/>
        </p:nvSpPr>
        <p:spPr>
          <a:xfrm>
            <a:off x="4721421" y="615944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303" name="TextBox 302">
            <a:extLst>
              <a:ext uri="{FF2B5EF4-FFF2-40B4-BE49-F238E27FC236}">
                <a16:creationId xmlns:a16="http://schemas.microsoft.com/office/drawing/2014/main" id="{6BA5859E-F449-44E0-9E39-F8CAA0DF318F}"/>
              </a:ext>
            </a:extLst>
          </p:cNvPr>
          <p:cNvSpPr txBox="1"/>
          <p:nvPr/>
        </p:nvSpPr>
        <p:spPr>
          <a:xfrm>
            <a:off x="5375489" y="771895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304" name="TextBox 303">
            <a:extLst>
              <a:ext uri="{FF2B5EF4-FFF2-40B4-BE49-F238E27FC236}">
                <a16:creationId xmlns:a16="http://schemas.microsoft.com/office/drawing/2014/main" id="{A7EBA71F-DE93-4E99-BE2B-A6DE28A33685}"/>
              </a:ext>
            </a:extLst>
          </p:cNvPr>
          <p:cNvSpPr txBox="1"/>
          <p:nvPr/>
        </p:nvSpPr>
        <p:spPr>
          <a:xfrm>
            <a:off x="3672264" y="759569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305" name="TextBox 304">
            <a:extLst>
              <a:ext uri="{FF2B5EF4-FFF2-40B4-BE49-F238E27FC236}">
                <a16:creationId xmlns:a16="http://schemas.microsoft.com/office/drawing/2014/main" id="{3278064C-349A-410A-827F-3AC98BEF153B}"/>
              </a:ext>
            </a:extLst>
          </p:cNvPr>
          <p:cNvSpPr txBox="1"/>
          <p:nvPr/>
        </p:nvSpPr>
        <p:spPr>
          <a:xfrm>
            <a:off x="5081986" y="712826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306" name="TextBox 305">
            <a:extLst>
              <a:ext uri="{FF2B5EF4-FFF2-40B4-BE49-F238E27FC236}">
                <a16:creationId xmlns:a16="http://schemas.microsoft.com/office/drawing/2014/main" id="{37F3CE06-250D-49F3-B514-D35EB8CA5133}"/>
              </a:ext>
            </a:extLst>
          </p:cNvPr>
          <p:cNvSpPr txBox="1"/>
          <p:nvPr/>
        </p:nvSpPr>
        <p:spPr>
          <a:xfrm>
            <a:off x="4019444" y="723404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307" name="TextBox 306">
            <a:extLst>
              <a:ext uri="{FF2B5EF4-FFF2-40B4-BE49-F238E27FC236}">
                <a16:creationId xmlns:a16="http://schemas.microsoft.com/office/drawing/2014/main" id="{BBC681AF-6642-4637-95B2-993CC209BD2C}"/>
              </a:ext>
            </a:extLst>
          </p:cNvPr>
          <p:cNvSpPr txBox="1"/>
          <p:nvPr/>
        </p:nvSpPr>
        <p:spPr>
          <a:xfrm>
            <a:off x="5802188" y="743086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160" name="TextBox 159">
            <a:extLst>
              <a:ext uri="{FF2B5EF4-FFF2-40B4-BE49-F238E27FC236}">
                <a16:creationId xmlns:a16="http://schemas.microsoft.com/office/drawing/2014/main" id="{E54574D9-7D31-453B-9FD8-8322ED113701}"/>
              </a:ext>
            </a:extLst>
          </p:cNvPr>
          <p:cNvSpPr txBox="1"/>
          <p:nvPr/>
        </p:nvSpPr>
        <p:spPr>
          <a:xfrm>
            <a:off x="1103089" y="5091174"/>
            <a:ext cx="844108" cy="276999"/>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soft coral</a:t>
            </a:r>
          </a:p>
        </p:txBody>
      </p:sp>
      <p:sp>
        <p:nvSpPr>
          <p:cNvPr id="161" name="TextBox 160">
            <a:extLst>
              <a:ext uri="{FF2B5EF4-FFF2-40B4-BE49-F238E27FC236}">
                <a16:creationId xmlns:a16="http://schemas.microsoft.com/office/drawing/2014/main" id="{26460298-1978-4563-A589-C90C841BE046}"/>
              </a:ext>
            </a:extLst>
          </p:cNvPr>
          <p:cNvSpPr txBox="1"/>
          <p:nvPr/>
        </p:nvSpPr>
        <p:spPr>
          <a:xfrm>
            <a:off x="1694866" y="989899"/>
            <a:ext cx="844108" cy="276999"/>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soft coral</a:t>
            </a:r>
          </a:p>
        </p:txBody>
      </p:sp>
    </p:spTree>
    <p:extLst>
      <p:ext uri="{BB962C8B-B14F-4D97-AF65-F5344CB8AC3E}">
        <p14:creationId xmlns:p14="http://schemas.microsoft.com/office/powerpoint/2010/main" val="2612822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43653" y="8811969"/>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9</a:t>
            </a:r>
            <a:r>
              <a:rPr lang="en-AU" sz="1100" dirty="0">
                <a:latin typeface="Arial Narrow" pitchFamily="34" charset="0"/>
              </a:rPr>
              <a:t>                                               </a:t>
            </a:r>
            <a:endParaRPr lang="en-AU" sz="1100" b="1" dirty="0">
              <a:latin typeface="Arial Narrow" pitchFamily="34" charset="0"/>
            </a:endParaRPr>
          </a:p>
        </p:txBody>
      </p:sp>
      <p:sp>
        <p:nvSpPr>
          <p:cNvPr id="48"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66" name="Straight Connector 65"/>
          <p:cNvCxnSpPr/>
          <p:nvPr/>
        </p:nvCxnSpPr>
        <p:spPr>
          <a:xfrm flipH="1">
            <a:off x="442650"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36"/>
          <p:cNvSpPr txBox="1"/>
          <p:nvPr/>
        </p:nvSpPr>
        <p:spPr>
          <a:xfrm>
            <a:off x="423625" y="880968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27" name="Straight Connector 26"/>
          <p:cNvCxnSpPr/>
          <p:nvPr/>
        </p:nvCxnSpPr>
        <p:spPr>
          <a:xfrm flipH="1">
            <a:off x="468279" y="8794761"/>
            <a:ext cx="5863487" cy="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39764" y="2239172"/>
            <a:ext cx="5884175" cy="30204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Activity: Use your answers from the previous worksheets to complete the Results Table below </a:t>
            </a:r>
          </a:p>
        </p:txBody>
      </p:sp>
      <p:sp>
        <p:nvSpPr>
          <p:cNvPr id="13" name="Rectangle 12"/>
          <p:cNvSpPr/>
          <p:nvPr/>
        </p:nvSpPr>
        <p:spPr>
          <a:xfrm>
            <a:off x="459419" y="1020243"/>
            <a:ext cx="5846715" cy="2612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14" name="TextBox 13"/>
          <p:cNvSpPr txBox="1"/>
          <p:nvPr/>
        </p:nvSpPr>
        <p:spPr>
          <a:xfrm>
            <a:off x="454347" y="1331737"/>
            <a:ext cx="5844230" cy="384721"/>
          </a:xfrm>
          <a:prstGeom prst="rect">
            <a:avLst/>
          </a:prstGeom>
          <a:solidFill>
            <a:schemeClr val="tx1"/>
          </a:solidFill>
          <a:ln w="19050">
            <a:solidFill>
              <a:schemeClr val="tx1"/>
            </a:solidFill>
          </a:ln>
          <a:effectLst>
            <a:outerShdw blurRad="50800" dist="38100" dir="2700000" algn="tl" rotWithShape="0">
              <a:prstClr val="black">
                <a:alpha val="40000"/>
              </a:prstClr>
            </a:outerShdw>
          </a:effectLst>
        </p:spPr>
        <p:txBody>
          <a:bodyPr wrap="square" rtlCol="0" anchor="ctr">
            <a:spAutoFit/>
          </a:bodyPr>
          <a:lstStyle/>
          <a:p>
            <a:r>
              <a:rPr lang="en-AU" sz="1200" b="1" dirty="0">
                <a:solidFill>
                  <a:schemeClr val="bg1"/>
                </a:solidFill>
                <a:latin typeface="Arial Narrow" panose="020B0606020202030204" pitchFamily="34" charset="0"/>
              </a:rPr>
              <a:t>Q1. Is there a difference in                             between                                   &amp;                                  ?</a:t>
            </a:r>
            <a:endParaRPr lang="en-AU" sz="1000" b="1" dirty="0">
              <a:solidFill>
                <a:schemeClr val="bg1"/>
              </a:solidFill>
              <a:latin typeface="Arial Narrow" panose="020B0606020202030204" pitchFamily="34" charset="0"/>
            </a:endParaRPr>
          </a:p>
          <a:p>
            <a:endParaRPr lang="en-AU" sz="700" b="1" dirty="0">
              <a:solidFill>
                <a:schemeClr val="bg1"/>
              </a:solidFill>
              <a:latin typeface="Arial Narrow" panose="020B0606020202030204" pitchFamily="34" charset="0"/>
            </a:endParaRPr>
          </a:p>
        </p:txBody>
      </p:sp>
      <p:sp>
        <p:nvSpPr>
          <p:cNvPr id="15" name="Rectangle 14"/>
          <p:cNvSpPr/>
          <p:nvPr/>
        </p:nvSpPr>
        <p:spPr>
          <a:xfrm>
            <a:off x="3670733" y="1373374"/>
            <a:ext cx="1104013" cy="29536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Rectangle 16"/>
          <p:cNvSpPr/>
          <p:nvPr/>
        </p:nvSpPr>
        <p:spPr>
          <a:xfrm>
            <a:off x="2190327" y="1378168"/>
            <a:ext cx="863134" cy="29018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p:cNvSpPr txBox="1"/>
          <p:nvPr/>
        </p:nvSpPr>
        <p:spPr>
          <a:xfrm>
            <a:off x="447497" y="1780113"/>
            <a:ext cx="5857927" cy="400110"/>
          </a:xfrm>
          <a:prstGeom prst="rect">
            <a:avLst/>
          </a:prstGeom>
          <a:solidFill>
            <a:schemeClr val="tx1"/>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200" b="1" dirty="0">
                <a:solidFill>
                  <a:schemeClr val="bg1"/>
                </a:solidFill>
                <a:latin typeface="Arial Narrow" panose="020B0606020202030204" pitchFamily="34" charset="0"/>
              </a:rPr>
              <a:t>Q2. Is there a linear relationship between                                             &amp;                                       </a:t>
            </a:r>
            <a:endParaRPr lang="en-AU" sz="800" b="1" dirty="0">
              <a:solidFill>
                <a:schemeClr val="bg1"/>
              </a:solidFill>
              <a:latin typeface="Arial Narrow" panose="020B0606020202030204" pitchFamily="34" charset="0"/>
            </a:endParaRPr>
          </a:p>
          <a:p>
            <a:endParaRPr lang="en-AU" sz="800" b="1" dirty="0">
              <a:solidFill>
                <a:schemeClr val="bg1"/>
              </a:solidFill>
              <a:latin typeface="Arial Narrow" panose="020B0606020202030204" pitchFamily="34" charset="0"/>
            </a:endParaRPr>
          </a:p>
        </p:txBody>
      </p:sp>
      <p:sp>
        <p:nvSpPr>
          <p:cNvPr id="22" name="Rectangle 21"/>
          <p:cNvSpPr/>
          <p:nvPr/>
        </p:nvSpPr>
        <p:spPr>
          <a:xfrm>
            <a:off x="3185923" y="1847526"/>
            <a:ext cx="1280395" cy="2911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p:cNvSpPr/>
          <p:nvPr/>
        </p:nvSpPr>
        <p:spPr>
          <a:xfrm>
            <a:off x="418993" y="6416275"/>
            <a:ext cx="2811378" cy="27404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Complete the Bar graph for Q1 Results </a:t>
            </a:r>
            <a:endParaRPr lang="en-AU" sz="1200" dirty="0">
              <a:solidFill>
                <a:schemeClr val="tx1"/>
              </a:solidFill>
              <a:latin typeface="Arial Narrow" panose="020B0606020202030204" pitchFamily="34" charset="0"/>
            </a:endParaRPr>
          </a:p>
        </p:txBody>
      </p:sp>
      <p:sp>
        <p:nvSpPr>
          <p:cNvPr id="62" name="Rectangle 61"/>
          <p:cNvSpPr/>
          <p:nvPr/>
        </p:nvSpPr>
        <p:spPr>
          <a:xfrm>
            <a:off x="441382" y="4572000"/>
            <a:ext cx="2771596" cy="25538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Complete the table to find a P-value for Q1</a:t>
            </a:r>
          </a:p>
        </p:txBody>
      </p:sp>
      <p:sp>
        <p:nvSpPr>
          <p:cNvPr id="63" name="TextBox 62"/>
          <p:cNvSpPr txBox="1"/>
          <p:nvPr/>
        </p:nvSpPr>
        <p:spPr>
          <a:xfrm>
            <a:off x="392377" y="1533679"/>
            <a:ext cx="1417341"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Answer using a t-test (P-value)</a:t>
            </a:r>
          </a:p>
        </p:txBody>
      </p:sp>
      <p:sp>
        <p:nvSpPr>
          <p:cNvPr id="64" name="TextBox 63"/>
          <p:cNvSpPr txBox="1"/>
          <p:nvPr/>
        </p:nvSpPr>
        <p:spPr>
          <a:xfrm>
            <a:off x="379347" y="1995099"/>
            <a:ext cx="2231372"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Answer using a Pearson’s correlation test (</a:t>
            </a:r>
            <a:r>
              <a:rPr lang="en-AU" sz="800" dirty="0" err="1">
                <a:solidFill>
                  <a:schemeClr val="bg1"/>
                </a:solidFill>
                <a:latin typeface="Arial Narrow" panose="020B0606020202030204" pitchFamily="34" charset="0"/>
              </a:rPr>
              <a:t>r-value</a:t>
            </a:r>
            <a:r>
              <a:rPr lang="en-AU" sz="800" dirty="0">
                <a:solidFill>
                  <a:schemeClr val="bg1"/>
                </a:solidFill>
                <a:latin typeface="Arial Narrow" panose="020B0606020202030204" pitchFamily="34" charset="0"/>
              </a:rPr>
              <a:t>)</a:t>
            </a:r>
          </a:p>
        </p:txBody>
      </p:sp>
      <p:graphicFrame>
        <p:nvGraphicFramePr>
          <p:cNvPr id="67" name="Table 66"/>
          <p:cNvGraphicFramePr>
            <a:graphicFrameLocks noGrp="1"/>
          </p:cNvGraphicFramePr>
          <p:nvPr>
            <p:extLst>
              <p:ext uri="{D42A27DB-BD31-4B8C-83A1-F6EECF244321}">
                <p14:modId xmlns:p14="http://schemas.microsoft.com/office/powerpoint/2010/main" val="889880379"/>
              </p:ext>
            </p:extLst>
          </p:nvPr>
        </p:nvGraphicFramePr>
        <p:xfrm>
          <a:off x="441381" y="4894598"/>
          <a:ext cx="2779453" cy="948328"/>
        </p:xfrm>
        <a:graphic>
          <a:graphicData uri="http://schemas.openxmlformats.org/drawingml/2006/table">
            <a:tbl>
              <a:tblPr firstRow="1" bandRow="1">
                <a:tableStyleId>{5940675A-B579-460E-94D1-54222C63F5DA}</a:tableStyleId>
              </a:tblPr>
              <a:tblGrid>
                <a:gridCol w="856285">
                  <a:extLst>
                    <a:ext uri="{9D8B030D-6E8A-4147-A177-3AD203B41FA5}">
                      <a16:colId xmlns:a16="http://schemas.microsoft.com/office/drawing/2014/main" val="20000"/>
                    </a:ext>
                  </a:extLst>
                </a:gridCol>
                <a:gridCol w="1347104">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tblGrid>
              <a:tr h="202442">
                <a:tc rowSpan="2">
                  <a:txBody>
                    <a:bodyPr/>
                    <a:lstStyle/>
                    <a:p>
                      <a:endParaRPr lang="en-AU" sz="800" b="1" dirty="0">
                        <a:latin typeface="Arial Narrow" panose="020B0606020202030204" pitchFamily="34" charset="0"/>
                      </a:endParaRPr>
                    </a:p>
                  </a:txBody>
                  <a:tcPr>
                    <a:solidFill>
                      <a:schemeClr val="bg1">
                        <a:lumMod val="85000"/>
                      </a:schemeClr>
                    </a:solidFill>
                  </a:tcPr>
                </a:tc>
                <a:tc>
                  <a:txBody>
                    <a:bodyPr/>
                    <a:lstStyle/>
                    <a:p>
                      <a:pPr algn="ctr"/>
                      <a:r>
                        <a:rPr lang="en-AU" sz="800" b="1" baseline="0" dirty="0">
                          <a:latin typeface="Arial Narrow" panose="020B0606020202030204" pitchFamily="34" charset="0"/>
                        </a:rPr>
                        <a:t>QUADRATS</a:t>
                      </a:r>
                    </a:p>
                  </a:txBody>
                  <a:tcPr>
                    <a:solidFill>
                      <a:schemeClr val="bg1">
                        <a:lumMod val="85000"/>
                      </a:schemeClr>
                    </a:solidFill>
                  </a:tcPr>
                </a:tc>
                <a:tc rowSpan="2">
                  <a:txBody>
                    <a:bodyPr/>
                    <a:lstStyle/>
                    <a:p>
                      <a:pPr algn="ctr"/>
                      <a:r>
                        <a:rPr lang="en-AU" sz="1600" b="1" dirty="0">
                          <a:latin typeface="Arial Narrow" panose="020B0606020202030204" pitchFamily="34" charset="0"/>
                        </a:rPr>
                        <a:t>P</a:t>
                      </a:r>
                    </a:p>
                  </a:txBody>
                  <a:tcPr anchor="ctr">
                    <a:solidFill>
                      <a:schemeClr val="bg1">
                        <a:lumMod val="85000"/>
                      </a:schemeClr>
                    </a:solidFill>
                  </a:tcPr>
                </a:tc>
                <a:extLst>
                  <a:ext uri="{0D108BD9-81ED-4DB2-BD59-A6C34878D82A}">
                    <a16:rowId xmlns:a16="http://schemas.microsoft.com/office/drawing/2014/main" val="10000"/>
                  </a:ext>
                </a:extLst>
              </a:tr>
              <a:tr h="231363">
                <a:tc vMerge="1">
                  <a:txBody>
                    <a:bodyPr/>
                    <a:lstStyle/>
                    <a:p>
                      <a:endParaRPr lang="en-AU"/>
                    </a:p>
                  </a:txBody>
                  <a:tcPr/>
                </a:tc>
                <a:tc>
                  <a:txBody>
                    <a:bodyPr/>
                    <a:lstStyle/>
                    <a:p>
                      <a:pPr algn="ctr"/>
                      <a:endParaRPr lang="en-AU" sz="1000" b="1" baseline="0" dirty="0">
                        <a:latin typeface="Arial Narrow" panose="020B0606020202030204" pitchFamily="34" charset="0"/>
                      </a:endParaRPr>
                    </a:p>
                  </a:txBody>
                  <a:tcPr>
                    <a:solidFill>
                      <a:schemeClr val="bg1">
                        <a:lumMod val="85000"/>
                      </a:schemeClr>
                    </a:solidFill>
                  </a:tcPr>
                </a:tc>
                <a:tc vMerge="1">
                  <a:txBody>
                    <a:bodyPr/>
                    <a:lstStyle/>
                    <a:p>
                      <a:endParaRPr lang="en-AU"/>
                    </a:p>
                  </a:txBody>
                  <a:tcPr/>
                </a:tc>
                <a:extLst>
                  <a:ext uri="{0D108BD9-81ED-4DB2-BD59-A6C34878D82A}">
                    <a16:rowId xmlns:a16="http://schemas.microsoft.com/office/drawing/2014/main" val="10001"/>
                  </a:ext>
                </a:extLst>
              </a:tr>
              <a:tr h="249093">
                <a:tc>
                  <a:txBody>
                    <a:bodyPr/>
                    <a:lstStyle/>
                    <a:p>
                      <a:endParaRPr lang="en-AU" sz="800" b="1" dirty="0">
                        <a:solidFill>
                          <a:schemeClr val="tx1"/>
                        </a:solidFill>
                        <a:latin typeface="Arial Narrow" panose="020B0606020202030204" pitchFamily="34" charset="0"/>
                      </a:endParaRPr>
                    </a:p>
                  </a:txBody>
                  <a:tcPr>
                    <a:solidFill>
                      <a:schemeClr val="bg1"/>
                    </a:solidFill>
                  </a:tcPr>
                </a:tc>
                <a:tc>
                  <a:txBody>
                    <a:bodyPr/>
                    <a:lstStyle/>
                    <a:p>
                      <a:pPr algn="l"/>
                      <a:r>
                        <a:rPr lang="en-AU" sz="800" b="1" dirty="0">
                          <a:solidFill>
                            <a:schemeClr val="tx1"/>
                          </a:solidFill>
                          <a:latin typeface="Arial Narrow" panose="020B0606020202030204" pitchFamily="34" charset="0"/>
                        </a:rPr>
                        <a:t>100,100,70,100,100,100</a:t>
                      </a:r>
                    </a:p>
                  </a:txBody>
                  <a:tcPr>
                    <a:solidFill>
                      <a:schemeClr val="bg1"/>
                    </a:solidFill>
                  </a:tcPr>
                </a:tc>
                <a:tc rowSpan="2">
                  <a:txBody>
                    <a:bodyPr/>
                    <a:lstStyle/>
                    <a:p>
                      <a:pPr algn="ctr"/>
                      <a:endParaRPr lang="en-AU" sz="1000" dirty="0">
                        <a:latin typeface="Comic Sans MS" panose="030F0702030302020204" pitchFamily="66" charset="0"/>
                      </a:endParaRPr>
                    </a:p>
                  </a:txBody>
                  <a:tcPr>
                    <a:solidFill>
                      <a:schemeClr val="bg1"/>
                    </a:solidFill>
                  </a:tcPr>
                </a:tc>
                <a:extLst>
                  <a:ext uri="{0D108BD9-81ED-4DB2-BD59-A6C34878D82A}">
                    <a16:rowId xmlns:a16="http://schemas.microsoft.com/office/drawing/2014/main" val="10002"/>
                  </a:ext>
                </a:extLst>
              </a:tr>
              <a:tr h="242035">
                <a:tc>
                  <a:txBody>
                    <a:bodyPr/>
                    <a:lstStyle/>
                    <a:p>
                      <a:r>
                        <a:rPr lang="en-AU" sz="800" b="0" dirty="0">
                          <a:solidFill>
                            <a:schemeClr val="tx1">
                              <a:lumMod val="50000"/>
                              <a:lumOff val="50000"/>
                            </a:schemeClr>
                          </a:solidFill>
                          <a:latin typeface="Comic Sans MS" panose="030F0702030302020204" pitchFamily="66" charset="0"/>
                        </a:rPr>
                        <a:t>(iv) Sloping Is</a:t>
                      </a:r>
                    </a:p>
                  </a:txBody>
                  <a:tcPr>
                    <a:solidFill>
                      <a:schemeClr val="bg1"/>
                    </a:solidFill>
                  </a:tcPr>
                </a:tc>
                <a:tc>
                  <a:txBody>
                    <a:bodyPr/>
                    <a:lstStyle/>
                    <a:p>
                      <a:pPr algn="l"/>
                      <a:r>
                        <a:rPr lang="en-AU" sz="800" dirty="0">
                          <a:solidFill>
                            <a:schemeClr val="tx1">
                              <a:lumMod val="50000"/>
                              <a:lumOff val="50000"/>
                            </a:schemeClr>
                          </a:solidFill>
                          <a:latin typeface="Comic Sans MS" panose="030F0702030302020204" pitchFamily="66" charset="0"/>
                        </a:rPr>
                        <a:t>90,50,40,30,80,40</a:t>
                      </a:r>
                    </a:p>
                  </a:txBody>
                  <a:tcPr>
                    <a:solidFill>
                      <a:schemeClr val="bg1"/>
                    </a:solidFill>
                  </a:tcPr>
                </a:tc>
                <a:tc vMerge="1">
                  <a:txBody>
                    <a:bodyPr/>
                    <a:lstStyle/>
                    <a:p>
                      <a:pPr algn="ctr"/>
                      <a:endParaRPr lang="en-AU" sz="800" i="0" dirty="0">
                        <a:solidFill>
                          <a:schemeClr val="bg1">
                            <a:lumMod val="50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3"/>
                  </a:ext>
                </a:extLst>
              </a:tr>
            </a:tbl>
          </a:graphicData>
        </a:graphic>
      </p:graphicFrame>
      <p:graphicFrame>
        <p:nvGraphicFramePr>
          <p:cNvPr id="84" name="Table 83"/>
          <p:cNvGraphicFramePr>
            <a:graphicFrameLocks noGrp="1"/>
          </p:cNvGraphicFramePr>
          <p:nvPr>
            <p:extLst>
              <p:ext uri="{D42A27DB-BD31-4B8C-83A1-F6EECF244321}">
                <p14:modId xmlns:p14="http://schemas.microsoft.com/office/powerpoint/2010/main" val="534297272"/>
              </p:ext>
            </p:extLst>
          </p:nvPr>
        </p:nvGraphicFramePr>
        <p:xfrm>
          <a:off x="3327611" y="4899944"/>
          <a:ext cx="2991126" cy="931679"/>
        </p:xfrm>
        <a:graphic>
          <a:graphicData uri="http://schemas.openxmlformats.org/drawingml/2006/table">
            <a:tbl>
              <a:tblPr firstRow="1" bandRow="1">
                <a:tableStyleId>{5940675A-B579-460E-94D1-54222C63F5DA}</a:tableStyleId>
              </a:tblPr>
              <a:tblGrid>
                <a:gridCol w="366203">
                  <a:extLst>
                    <a:ext uri="{9D8B030D-6E8A-4147-A177-3AD203B41FA5}">
                      <a16:colId xmlns:a16="http://schemas.microsoft.com/office/drawing/2014/main" val="20000"/>
                    </a:ext>
                  </a:extLst>
                </a:gridCol>
                <a:gridCol w="680003">
                  <a:extLst>
                    <a:ext uri="{9D8B030D-6E8A-4147-A177-3AD203B41FA5}">
                      <a16:colId xmlns:a16="http://schemas.microsoft.com/office/drawing/2014/main" val="20001"/>
                    </a:ext>
                  </a:extLst>
                </a:gridCol>
                <a:gridCol w="336643">
                  <a:extLst>
                    <a:ext uri="{9D8B030D-6E8A-4147-A177-3AD203B41FA5}">
                      <a16:colId xmlns:a16="http://schemas.microsoft.com/office/drawing/2014/main" val="20002"/>
                    </a:ext>
                  </a:extLst>
                </a:gridCol>
                <a:gridCol w="336643">
                  <a:extLst>
                    <a:ext uri="{9D8B030D-6E8A-4147-A177-3AD203B41FA5}">
                      <a16:colId xmlns:a16="http://schemas.microsoft.com/office/drawing/2014/main" val="20003"/>
                    </a:ext>
                  </a:extLst>
                </a:gridCol>
                <a:gridCol w="336643">
                  <a:extLst>
                    <a:ext uri="{9D8B030D-6E8A-4147-A177-3AD203B41FA5}">
                      <a16:colId xmlns:a16="http://schemas.microsoft.com/office/drawing/2014/main" val="20004"/>
                    </a:ext>
                  </a:extLst>
                </a:gridCol>
                <a:gridCol w="336643">
                  <a:extLst>
                    <a:ext uri="{9D8B030D-6E8A-4147-A177-3AD203B41FA5}">
                      <a16:colId xmlns:a16="http://schemas.microsoft.com/office/drawing/2014/main" val="20005"/>
                    </a:ext>
                  </a:extLst>
                </a:gridCol>
                <a:gridCol w="598348">
                  <a:extLst>
                    <a:ext uri="{9D8B030D-6E8A-4147-A177-3AD203B41FA5}">
                      <a16:colId xmlns:a16="http://schemas.microsoft.com/office/drawing/2014/main" val="20006"/>
                    </a:ext>
                  </a:extLst>
                </a:gridCol>
              </a:tblGrid>
              <a:tr h="290725">
                <a:tc gridSpan="2">
                  <a:txBody>
                    <a:bodyPr/>
                    <a:lstStyle/>
                    <a:p>
                      <a:pPr algn="r"/>
                      <a:endParaRPr lang="en-AU" sz="300" b="1" dirty="0">
                        <a:latin typeface="Arial Narrow" panose="020B0606020202030204" pitchFamily="34" charset="0"/>
                      </a:endParaRPr>
                    </a:p>
                    <a:p>
                      <a:pPr algn="r"/>
                      <a:r>
                        <a:rPr lang="en-AU" sz="800" b="1" dirty="0">
                          <a:latin typeface="Arial Narrow" panose="020B0606020202030204" pitchFamily="34" charset="0"/>
                        </a:rPr>
                        <a:t>  Reef</a:t>
                      </a:r>
                      <a:r>
                        <a:rPr lang="en-AU" sz="800" b="1" baseline="0" dirty="0">
                          <a:latin typeface="Arial Narrow" panose="020B0606020202030204" pitchFamily="34" charset="0"/>
                        </a:rPr>
                        <a:t> Locations </a:t>
                      </a:r>
                      <a:r>
                        <a:rPr lang="en-AU" sz="800" b="1" baseline="0" dirty="0">
                          <a:latin typeface="Arial Narrow" panose="020B0606020202030204" pitchFamily="34" charset="0"/>
                          <a:sym typeface="Wingdings" panose="05000000000000000000" pitchFamily="2" charset="2"/>
                        </a:rPr>
                        <a:t> </a:t>
                      </a:r>
                      <a:endParaRPr lang="en-AU" sz="800" b="1" dirty="0">
                        <a:latin typeface="Arial Narrow" panose="020B0606020202030204" pitchFamily="34" charset="0"/>
                      </a:endParaRPr>
                    </a:p>
                  </a:txBody>
                  <a:tcPr>
                    <a:solidFill>
                      <a:schemeClr val="bg1">
                        <a:lumMod val="85000"/>
                      </a:schemeClr>
                    </a:solidFill>
                  </a:tcPr>
                </a:tc>
                <a:tc hMerge="1">
                  <a:txBody>
                    <a:bodyPr/>
                    <a:lstStyle/>
                    <a:p>
                      <a:endParaRPr lang="en-AU" sz="1000" b="1" dirty="0">
                        <a:latin typeface="Arial Narrow" panose="020B0606020202030204" pitchFamily="34" charset="0"/>
                      </a:endParaRPr>
                    </a:p>
                  </a:txBody>
                  <a:tcPr>
                    <a:solidFill>
                      <a:schemeClr val="bg1"/>
                    </a:solidFill>
                  </a:tcPr>
                </a:tc>
                <a:tc>
                  <a:txBody>
                    <a:bodyPr/>
                    <a:lstStyle/>
                    <a:p>
                      <a:pPr algn="ctr"/>
                      <a:endParaRPr lang="en-AU" sz="800" b="1" dirty="0">
                        <a:solidFill>
                          <a:schemeClr val="tx1"/>
                        </a:solidFill>
                        <a:latin typeface="Arial Narrow" panose="020B0606020202030204" pitchFamily="34" charset="0"/>
                      </a:endParaRPr>
                    </a:p>
                  </a:txBody>
                  <a:tcPr anchor="b">
                    <a:solidFill>
                      <a:schemeClr val="bg1">
                        <a:lumMod val="85000"/>
                      </a:schemeClr>
                    </a:solidFill>
                  </a:tcPr>
                </a:tc>
                <a:tc>
                  <a:txBody>
                    <a:bodyPr/>
                    <a:lstStyle/>
                    <a:p>
                      <a:pPr algn="ctr"/>
                      <a:endParaRPr lang="en-AU" sz="800" b="1" dirty="0">
                        <a:solidFill>
                          <a:schemeClr val="tx1"/>
                        </a:solidFill>
                        <a:latin typeface="Arial Narrow" panose="020B0606020202030204" pitchFamily="34" charset="0"/>
                      </a:endParaRPr>
                    </a:p>
                  </a:txBody>
                  <a:tcPr anchor="b">
                    <a:solidFill>
                      <a:schemeClr val="bg1">
                        <a:lumMod val="85000"/>
                      </a:schemeClr>
                    </a:solidFill>
                  </a:tcPr>
                </a:tc>
                <a:tc>
                  <a:txBody>
                    <a:bodyPr/>
                    <a:lstStyle/>
                    <a:p>
                      <a:pPr algn="ctr"/>
                      <a:endParaRPr lang="en-AU" sz="800" b="1" dirty="0">
                        <a:solidFill>
                          <a:schemeClr val="tx1"/>
                        </a:solidFill>
                        <a:latin typeface="Arial Narrow" panose="020B0606020202030204" pitchFamily="34" charset="0"/>
                      </a:endParaRPr>
                    </a:p>
                  </a:txBody>
                  <a:tcPr anchor="b">
                    <a:solidFill>
                      <a:schemeClr val="bg1">
                        <a:lumMod val="85000"/>
                      </a:schemeClr>
                    </a:solidFill>
                  </a:tcPr>
                </a:tc>
                <a:tc>
                  <a:txBody>
                    <a:bodyPr/>
                    <a:lstStyle/>
                    <a:p>
                      <a:endParaRPr lang="en-AU" sz="800" dirty="0"/>
                    </a:p>
                  </a:txBody>
                  <a:tcPr anchor="b">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329711">
                <a:tc>
                  <a:txBody>
                    <a:bodyPr/>
                    <a:lstStyle/>
                    <a:p>
                      <a:pPr algn="l"/>
                      <a:r>
                        <a:rPr lang="en-AU" sz="1000" b="1" dirty="0">
                          <a:latin typeface="Arial Narrow" panose="020B0606020202030204" pitchFamily="34" charset="0"/>
                        </a:rPr>
                        <a:t>y</a:t>
                      </a:r>
                    </a:p>
                  </a:txBody>
                  <a:tcPr>
                    <a:solidFill>
                      <a:schemeClr val="bg1">
                        <a:lumMod val="85000"/>
                      </a:schemeClr>
                    </a:solidFill>
                  </a:tcPr>
                </a:tc>
                <a:tc>
                  <a:txBody>
                    <a:bodyPr/>
                    <a:lstStyle/>
                    <a:p>
                      <a:endParaRPr lang="en-AU" sz="800" b="1" dirty="0">
                        <a:solidFill>
                          <a:schemeClr val="tx1"/>
                        </a:solidFill>
                        <a:latin typeface="Arial Narrow" panose="020B0606020202030204" pitchFamily="34" charset="0"/>
                      </a:endParaRPr>
                    </a:p>
                  </a:txBody>
                  <a:tcPr>
                    <a:solidFill>
                      <a:schemeClr val="bg1"/>
                    </a:solidFill>
                  </a:tcPr>
                </a:tc>
                <a:tc>
                  <a:txBody>
                    <a:bodyPr/>
                    <a:lstStyle/>
                    <a:p>
                      <a:pPr algn="ctr"/>
                      <a:r>
                        <a:rPr lang="en-AU" sz="800" b="1" dirty="0">
                          <a:solidFill>
                            <a:schemeClr val="tx1"/>
                          </a:solidFill>
                          <a:latin typeface="Arial Narrow" panose="020B0606020202030204" pitchFamily="34" charset="0"/>
                        </a:rPr>
                        <a:t>95</a:t>
                      </a:r>
                    </a:p>
                  </a:txBody>
                  <a:tcPr anchor="ctr">
                    <a:solidFill>
                      <a:schemeClr val="bg1"/>
                    </a:solidFill>
                  </a:tcPr>
                </a:tc>
                <a:tc>
                  <a:txBody>
                    <a:bodyPr/>
                    <a:lstStyle/>
                    <a:p>
                      <a:pPr algn="ctr"/>
                      <a:r>
                        <a:rPr lang="en-AU" sz="800" dirty="0">
                          <a:solidFill>
                            <a:schemeClr val="tx1">
                              <a:lumMod val="50000"/>
                              <a:lumOff val="50000"/>
                            </a:schemeClr>
                          </a:solidFill>
                          <a:latin typeface="Comic Sans MS" panose="030F0702030302020204" pitchFamily="66" charset="0"/>
                        </a:rPr>
                        <a:t>75</a:t>
                      </a:r>
                    </a:p>
                  </a:txBody>
                  <a:tcPr anchor="ctr">
                    <a:solidFill>
                      <a:schemeClr val="bg1"/>
                    </a:solidFill>
                  </a:tcPr>
                </a:tc>
                <a:tc>
                  <a:txBody>
                    <a:bodyPr/>
                    <a:lstStyle/>
                    <a:p>
                      <a:pPr algn="ctr"/>
                      <a:r>
                        <a:rPr lang="en-AU" sz="800" dirty="0">
                          <a:solidFill>
                            <a:schemeClr val="tx1">
                              <a:lumMod val="50000"/>
                              <a:lumOff val="50000"/>
                            </a:schemeClr>
                          </a:solidFill>
                          <a:latin typeface="Comic Sans MS" panose="030F0702030302020204" pitchFamily="66" charset="0"/>
                        </a:rPr>
                        <a:t>50</a:t>
                      </a:r>
                    </a:p>
                  </a:txBody>
                  <a:tcPr anchor="ctr">
                    <a:solidFill>
                      <a:schemeClr val="bg1"/>
                    </a:solidFill>
                  </a:tcPr>
                </a:tc>
                <a:tc>
                  <a:txBody>
                    <a:bodyPr/>
                    <a:lstStyle/>
                    <a:p>
                      <a:pPr algn="ctr"/>
                      <a:r>
                        <a:rPr lang="en-AU" sz="800" dirty="0">
                          <a:solidFill>
                            <a:schemeClr val="tx1">
                              <a:lumMod val="50000"/>
                              <a:lumOff val="50000"/>
                            </a:schemeClr>
                          </a:solidFill>
                          <a:latin typeface="Comic Sans MS" panose="030F0702030302020204" pitchFamily="66" charset="0"/>
                        </a:rPr>
                        <a:t>55</a:t>
                      </a:r>
                    </a:p>
                  </a:txBody>
                  <a:tcPr anchor="ctr">
                    <a:solidFill>
                      <a:schemeClr val="bg1"/>
                    </a:solidFill>
                  </a:tcPr>
                </a:tc>
                <a:tc rowSpan="2">
                  <a:txBody>
                    <a:bodyPr/>
                    <a:lstStyle/>
                    <a:p>
                      <a:pPr algn="ctr"/>
                      <a:endParaRPr lang="en-AU" sz="8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1"/>
                  </a:ext>
                </a:extLst>
              </a:tr>
              <a:tr h="311243">
                <a:tc>
                  <a:txBody>
                    <a:bodyPr/>
                    <a:lstStyle/>
                    <a:p>
                      <a:pPr algn="l"/>
                      <a:r>
                        <a:rPr lang="en-AU" sz="1000" b="1" dirty="0">
                          <a:latin typeface="Arial Narrow" panose="020B0606020202030204" pitchFamily="34" charset="0"/>
                        </a:rPr>
                        <a:t>x</a:t>
                      </a:r>
                    </a:p>
                  </a:txBody>
                  <a:tcPr>
                    <a:solidFill>
                      <a:schemeClr val="bg1">
                        <a:lumMod val="85000"/>
                      </a:schemeClr>
                    </a:solidFill>
                  </a:tcPr>
                </a:tc>
                <a:tc>
                  <a:txBody>
                    <a:bodyPr/>
                    <a:lstStyle/>
                    <a:p>
                      <a:endParaRPr lang="en-AU" sz="700" b="1"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pPr algn="ctr"/>
                      <a:r>
                        <a:rPr lang="en-AU" sz="800" b="1" dirty="0">
                          <a:solidFill>
                            <a:schemeClr val="tx1"/>
                          </a:solidFill>
                          <a:latin typeface="Arial Narrow" panose="020B0606020202030204" pitchFamily="34" charset="0"/>
                        </a:rPr>
                        <a:t>7</a:t>
                      </a:r>
                    </a:p>
                  </a:txBody>
                  <a:tcPr anchor="ctr">
                    <a:solidFill>
                      <a:schemeClr val="bg1"/>
                    </a:solidFill>
                  </a:tcPr>
                </a:tc>
                <a:tc>
                  <a:txBody>
                    <a:bodyPr/>
                    <a:lstStyle/>
                    <a:p>
                      <a:pPr algn="ctr"/>
                      <a:r>
                        <a:rPr lang="en-AU" sz="800" b="0" dirty="0">
                          <a:solidFill>
                            <a:schemeClr val="tx1">
                              <a:lumMod val="50000"/>
                              <a:lumOff val="50000"/>
                            </a:schemeClr>
                          </a:solidFill>
                          <a:latin typeface="Comic Sans MS" panose="030F0702030302020204" pitchFamily="66" charset="0"/>
                        </a:rPr>
                        <a:t>6</a:t>
                      </a:r>
                    </a:p>
                  </a:txBody>
                  <a:tcPr anchor="ctr">
                    <a:solidFill>
                      <a:schemeClr val="bg1"/>
                    </a:solidFill>
                  </a:tcPr>
                </a:tc>
                <a:tc>
                  <a:txBody>
                    <a:bodyPr/>
                    <a:lstStyle/>
                    <a:p>
                      <a:pPr algn="ctr"/>
                      <a:r>
                        <a:rPr lang="en-AU" sz="800" dirty="0">
                          <a:solidFill>
                            <a:schemeClr val="tx1">
                              <a:lumMod val="50000"/>
                              <a:lumOff val="50000"/>
                            </a:schemeClr>
                          </a:solidFill>
                          <a:latin typeface="Comic Sans MS" panose="030F0702030302020204" pitchFamily="66" charset="0"/>
                        </a:rPr>
                        <a:t>3</a:t>
                      </a:r>
                    </a:p>
                  </a:txBody>
                  <a:tcPr anchor="ctr">
                    <a:solidFill>
                      <a:schemeClr val="bg1"/>
                    </a:solidFill>
                  </a:tcPr>
                </a:tc>
                <a:tc>
                  <a:txBody>
                    <a:bodyPr/>
                    <a:lstStyle/>
                    <a:p>
                      <a:pPr algn="ctr"/>
                      <a:r>
                        <a:rPr lang="en-AU" sz="800" dirty="0">
                          <a:solidFill>
                            <a:schemeClr val="tx1">
                              <a:lumMod val="50000"/>
                              <a:lumOff val="50000"/>
                            </a:schemeClr>
                          </a:solidFill>
                          <a:latin typeface="Comic Sans MS" panose="030F0702030302020204" pitchFamily="66" charset="0"/>
                        </a:rPr>
                        <a:t>3</a:t>
                      </a:r>
                    </a:p>
                  </a:txBody>
                  <a:tcPr anchor="ctr">
                    <a:solidFill>
                      <a:schemeClr val="bg1"/>
                    </a:solidFill>
                  </a:tcPr>
                </a:tc>
                <a:tc vMerge="1">
                  <a:txBody>
                    <a:bodyPr/>
                    <a:lstStyle/>
                    <a:p>
                      <a:pPr algn="ctr"/>
                      <a:endParaRPr lang="en-AU" sz="800" i="0" dirty="0">
                        <a:solidFill>
                          <a:schemeClr val="bg1">
                            <a:lumMod val="50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2"/>
                  </a:ext>
                </a:extLst>
              </a:tr>
            </a:tbl>
          </a:graphicData>
        </a:graphic>
      </p:graphicFrame>
      <p:sp>
        <p:nvSpPr>
          <p:cNvPr id="97" name="TextBox 96"/>
          <p:cNvSpPr txBox="1"/>
          <p:nvPr/>
        </p:nvSpPr>
        <p:spPr>
          <a:xfrm>
            <a:off x="340281" y="5837175"/>
            <a:ext cx="2987329" cy="584775"/>
          </a:xfrm>
          <a:prstGeom prst="rect">
            <a:avLst/>
          </a:prstGeom>
          <a:noFill/>
        </p:spPr>
        <p:txBody>
          <a:bodyPr wrap="square" rtlCol="0">
            <a:spAutoFit/>
          </a:bodyPr>
          <a:lstStyle/>
          <a:p>
            <a:pPr algn="just"/>
            <a:r>
              <a:rPr lang="en-AU" sz="800" dirty="0">
                <a:latin typeface="Arial Narrow" panose="020B0606020202030204" pitchFamily="34" charset="0"/>
              </a:rPr>
              <a:t>To calculate the P-value, google </a:t>
            </a:r>
            <a:r>
              <a:rPr lang="en-AU" sz="800" b="1" dirty="0" err="1">
                <a:latin typeface="Arial Narrow" panose="020B0606020202030204" pitchFamily="34" charset="0"/>
              </a:rPr>
              <a:t>GraphPad</a:t>
            </a:r>
            <a:r>
              <a:rPr lang="en-AU" sz="800" b="1" dirty="0">
                <a:latin typeface="Arial Narrow" panose="020B0606020202030204" pitchFamily="34" charset="0"/>
              </a:rPr>
              <a:t> </a:t>
            </a:r>
            <a:r>
              <a:rPr lang="en-AU" sz="800" b="1" dirty="0" err="1">
                <a:latin typeface="Arial Narrow" panose="020B0606020202030204" pitchFamily="34" charset="0"/>
              </a:rPr>
              <a:t>QuickCalcs</a:t>
            </a:r>
            <a:r>
              <a:rPr lang="en-AU" sz="800" b="1" dirty="0">
                <a:latin typeface="Arial Narrow" panose="020B0606020202030204" pitchFamily="34" charset="0"/>
              </a:rPr>
              <a:t>: t test calculator.   </a:t>
            </a:r>
            <a:r>
              <a:rPr lang="en-AU" sz="800" dirty="0">
                <a:latin typeface="Arial Narrow" panose="020B0606020202030204" pitchFamily="34" charset="0"/>
              </a:rPr>
              <a:t>Enter data for Agincourt Reef in to the Group 1 column. Enter data for Great Keppel Island in to the Group 2 column. Select unpaired test and click ‘Calculate Now’. If the P-value is =&lt; 0.05, the difference is significant. </a:t>
            </a:r>
          </a:p>
        </p:txBody>
      </p:sp>
      <p:sp>
        <p:nvSpPr>
          <p:cNvPr id="9" name="Rectangle 8"/>
          <p:cNvSpPr/>
          <p:nvPr/>
        </p:nvSpPr>
        <p:spPr>
          <a:xfrm>
            <a:off x="441381" y="4894598"/>
            <a:ext cx="187165" cy="1345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Rectangle 97"/>
          <p:cNvSpPr/>
          <p:nvPr/>
        </p:nvSpPr>
        <p:spPr>
          <a:xfrm>
            <a:off x="3331659" y="4914288"/>
            <a:ext cx="187165" cy="1345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9" name="TextBox 98"/>
          <p:cNvSpPr txBox="1"/>
          <p:nvPr/>
        </p:nvSpPr>
        <p:spPr>
          <a:xfrm>
            <a:off x="378845" y="4841738"/>
            <a:ext cx="407706"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Q1</a:t>
            </a:r>
          </a:p>
        </p:txBody>
      </p:sp>
      <p:sp>
        <p:nvSpPr>
          <p:cNvPr id="100" name="TextBox 99"/>
          <p:cNvSpPr txBox="1"/>
          <p:nvPr/>
        </p:nvSpPr>
        <p:spPr>
          <a:xfrm>
            <a:off x="3274338" y="4855006"/>
            <a:ext cx="407706"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Q2</a:t>
            </a:r>
          </a:p>
        </p:txBody>
      </p:sp>
      <p:sp>
        <p:nvSpPr>
          <p:cNvPr id="113" name="TextBox 112"/>
          <p:cNvSpPr txBox="1"/>
          <p:nvPr/>
        </p:nvSpPr>
        <p:spPr>
          <a:xfrm>
            <a:off x="4404794" y="4893831"/>
            <a:ext cx="421661" cy="276999"/>
          </a:xfrm>
          <a:prstGeom prst="rect">
            <a:avLst/>
          </a:prstGeom>
          <a:noFill/>
        </p:spPr>
        <p:txBody>
          <a:bodyPr wrap="square" rtlCol="0">
            <a:spAutoFit/>
          </a:bodyPr>
          <a:lstStyle/>
          <a:p>
            <a:r>
              <a:rPr lang="en-AU" sz="1200" b="1" dirty="0">
                <a:latin typeface="Arial Narrow" panose="020B0606020202030204" pitchFamily="34" charset="0"/>
              </a:rPr>
              <a:t>(</a:t>
            </a:r>
            <a:r>
              <a:rPr lang="en-AU" sz="1200" b="1" dirty="0" err="1">
                <a:latin typeface="Arial Narrow" panose="020B0606020202030204" pitchFamily="34" charset="0"/>
              </a:rPr>
              <a:t>i</a:t>
            </a:r>
            <a:r>
              <a:rPr lang="en-AU" sz="1200" b="1" dirty="0">
                <a:latin typeface="Arial Narrow" panose="020B0606020202030204" pitchFamily="34" charset="0"/>
              </a:rPr>
              <a:t>)</a:t>
            </a:r>
          </a:p>
        </p:txBody>
      </p:sp>
      <p:sp>
        <p:nvSpPr>
          <p:cNvPr id="114" name="TextBox 113"/>
          <p:cNvSpPr txBox="1"/>
          <p:nvPr/>
        </p:nvSpPr>
        <p:spPr>
          <a:xfrm>
            <a:off x="4722401" y="4895791"/>
            <a:ext cx="421661" cy="276999"/>
          </a:xfrm>
          <a:prstGeom prst="rect">
            <a:avLst/>
          </a:prstGeom>
          <a:noFill/>
        </p:spPr>
        <p:txBody>
          <a:bodyPr wrap="square" rtlCol="0">
            <a:spAutoFit/>
          </a:bodyPr>
          <a:lstStyle/>
          <a:p>
            <a:r>
              <a:rPr lang="en-AU" sz="1200" b="1" dirty="0">
                <a:latin typeface="Arial Narrow" panose="020B0606020202030204" pitchFamily="34" charset="0"/>
              </a:rPr>
              <a:t>(ii)</a:t>
            </a:r>
          </a:p>
        </p:txBody>
      </p:sp>
      <p:sp>
        <p:nvSpPr>
          <p:cNvPr id="115" name="TextBox 114"/>
          <p:cNvSpPr txBox="1"/>
          <p:nvPr/>
        </p:nvSpPr>
        <p:spPr>
          <a:xfrm>
            <a:off x="5040008" y="4889957"/>
            <a:ext cx="421661" cy="276999"/>
          </a:xfrm>
          <a:prstGeom prst="rect">
            <a:avLst/>
          </a:prstGeom>
          <a:noFill/>
        </p:spPr>
        <p:txBody>
          <a:bodyPr wrap="square" rtlCol="0">
            <a:spAutoFit/>
          </a:bodyPr>
          <a:lstStyle/>
          <a:p>
            <a:r>
              <a:rPr lang="en-AU" sz="1200" b="1" dirty="0">
                <a:latin typeface="Arial Narrow" panose="020B0606020202030204" pitchFamily="34" charset="0"/>
              </a:rPr>
              <a:t>(iii)</a:t>
            </a:r>
          </a:p>
        </p:txBody>
      </p:sp>
      <p:sp>
        <p:nvSpPr>
          <p:cNvPr id="116" name="TextBox 115"/>
          <p:cNvSpPr txBox="1"/>
          <p:nvPr/>
        </p:nvSpPr>
        <p:spPr>
          <a:xfrm>
            <a:off x="5361103" y="4897156"/>
            <a:ext cx="421661" cy="276999"/>
          </a:xfrm>
          <a:prstGeom prst="rect">
            <a:avLst/>
          </a:prstGeom>
          <a:noFill/>
        </p:spPr>
        <p:txBody>
          <a:bodyPr wrap="square" rtlCol="0">
            <a:spAutoFit/>
          </a:bodyPr>
          <a:lstStyle/>
          <a:p>
            <a:r>
              <a:rPr lang="en-AU" sz="1200" b="1" dirty="0">
                <a:latin typeface="Arial Narrow" panose="020B0606020202030204" pitchFamily="34" charset="0"/>
              </a:rPr>
              <a:t>(iv)</a:t>
            </a:r>
          </a:p>
        </p:txBody>
      </p:sp>
      <p:sp>
        <p:nvSpPr>
          <p:cNvPr id="118" name="TextBox 117"/>
          <p:cNvSpPr txBox="1"/>
          <p:nvPr/>
        </p:nvSpPr>
        <p:spPr>
          <a:xfrm>
            <a:off x="5849626" y="4858912"/>
            <a:ext cx="421661" cy="338554"/>
          </a:xfrm>
          <a:prstGeom prst="rect">
            <a:avLst/>
          </a:prstGeom>
          <a:noFill/>
        </p:spPr>
        <p:txBody>
          <a:bodyPr wrap="square" rtlCol="0">
            <a:spAutoFit/>
          </a:bodyPr>
          <a:lstStyle/>
          <a:p>
            <a:r>
              <a:rPr lang="en-AU" sz="1600" b="1" dirty="0">
                <a:latin typeface="Arial Narrow" panose="020B0606020202030204" pitchFamily="34" charset="0"/>
              </a:rPr>
              <a:t> r</a:t>
            </a:r>
          </a:p>
        </p:txBody>
      </p:sp>
      <p:sp>
        <p:nvSpPr>
          <p:cNvPr id="119" name="TextBox 118"/>
          <p:cNvSpPr txBox="1"/>
          <p:nvPr/>
        </p:nvSpPr>
        <p:spPr>
          <a:xfrm>
            <a:off x="3380679" y="5246719"/>
            <a:ext cx="421661" cy="215444"/>
          </a:xfrm>
          <a:prstGeom prst="rect">
            <a:avLst/>
          </a:prstGeom>
          <a:noFill/>
        </p:spPr>
        <p:txBody>
          <a:bodyPr wrap="square" rtlCol="0">
            <a:spAutoFit/>
          </a:bodyPr>
          <a:lstStyle/>
          <a:p>
            <a:r>
              <a:rPr lang="en-AU" sz="800" dirty="0">
                <a:latin typeface="Arial Narrow" panose="020B0606020202030204" pitchFamily="34" charset="0"/>
              </a:rPr>
              <a:t>-axis</a:t>
            </a:r>
          </a:p>
        </p:txBody>
      </p:sp>
      <p:sp>
        <p:nvSpPr>
          <p:cNvPr id="120" name="TextBox 119"/>
          <p:cNvSpPr txBox="1"/>
          <p:nvPr/>
        </p:nvSpPr>
        <p:spPr>
          <a:xfrm>
            <a:off x="3386179" y="5540881"/>
            <a:ext cx="421661" cy="215444"/>
          </a:xfrm>
          <a:prstGeom prst="rect">
            <a:avLst/>
          </a:prstGeom>
          <a:noFill/>
        </p:spPr>
        <p:txBody>
          <a:bodyPr wrap="square" rtlCol="0">
            <a:spAutoFit/>
          </a:bodyPr>
          <a:lstStyle/>
          <a:p>
            <a:r>
              <a:rPr lang="en-AU" sz="800" dirty="0">
                <a:latin typeface="Arial Narrow" panose="020B0606020202030204" pitchFamily="34" charset="0"/>
              </a:rPr>
              <a:t>-axis</a:t>
            </a:r>
          </a:p>
        </p:txBody>
      </p:sp>
      <p:sp>
        <p:nvSpPr>
          <p:cNvPr id="121" name="Rectangle 120"/>
          <p:cNvSpPr/>
          <p:nvPr/>
        </p:nvSpPr>
        <p:spPr>
          <a:xfrm>
            <a:off x="460409" y="8470313"/>
            <a:ext cx="2752568" cy="274040"/>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Answer to research question 1?  </a:t>
            </a:r>
            <a:endParaRPr lang="en-AU" sz="1200" dirty="0">
              <a:solidFill>
                <a:schemeClr val="bg1"/>
              </a:solidFill>
              <a:latin typeface="Arial Narrow" panose="020B0606020202030204" pitchFamily="34" charset="0"/>
            </a:endParaRPr>
          </a:p>
        </p:txBody>
      </p:sp>
      <p:sp>
        <p:nvSpPr>
          <p:cNvPr id="123" name="Rectangle 122"/>
          <p:cNvSpPr/>
          <p:nvPr/>
        </p:nvSpPr>
        <p:spPr>
          <a:xfrm>
            <a:off x="3433056" y="8469475"/>
            <a:ext cx="2885226" cy="274040"/>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Answer to research question 2?  </a:t>
            </a:r>
            <a:endParaRPr lang="en-AU" sz="1200" dirty="0">
              <a:solidFill>
                <a:schemeClr val="bg1"/>
              </a:solidFill>
              <a:latin typeface="Arial Narrow" panose="020B0606020202030204" pitchFamily="34" charset="0"/>
            </a:endParaRPr>
          </a:p>
        </p:txBody>
      </p:sp>
      <p:sp>
        <p:nvSpPr>
          <p:cNvPr id="40" name="Rectangle 39"/>
          <p:cNvSpPr/>
          <p:nvPr/>
        </p:nvSpPr>
        <p:spPr>
          <a:xfrm>
            <a:off x="2476196" y="8503038"/>
            <a:ext cx="706789" cy="19369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TextBox 123"/>
          <p:cNvSpPr txBox="1"/>
          <p:nvPr/>
        </p:nvSpPr>
        <p:spPr>
          <a:xfrm>
            <a:off x="2465057" y="8449278"/>
            <a:ext cx="932438" cy="276999"/>
          </a:xfrm>
          <a:prstGeom prst="rect">
            <a:avLst/>
          </a:prstGeom>
          <a:noFill/>
        </p:spPr>
        <p:txBody>
          <a:bodyPr wrap="square" rtlCol="0">
            <a:spAutoFit/>
          </a:bodyPr>
          <a:lstStyle/>
          <a:p>
            <a:r>
              <a:rPr lang="en-AU" sz="1200" b="1" dirty="0">
                <a:latin typeface="Arial Narrow" panose="020B0606020202030204" pitchFamily="34" charset="0"/>
              </a:rPr>
              <a:t>[Yes] [No]</a:t>
            </a:r>
          </a:p>
        </p:txBody>
      </p:sp>
      <p:sp>
        <p:nvSpPr>
          <p:cNvPr id="125" name="Rectangle 124"/>
          <p:cNvSpPr/>
          <p:nvPr/>
        </p:nvSpPr>
        <p:spPr>
          <a:xfrm>
            <a:off x="5486430" y="8508795"/>
            <a:ext cx="768806" cy="1879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TextBox 125"/>
          <p:cNvSpPr txBox="1"/>
          <p:nvPr/>
        </p:nvSpPr>
        <p:spPr>
          <a:xfrm>
            <a:off x="5468394" y="8447118"/>
            <a:ext cx="932438" cy="276999"/>
          </a:xfrm>
          <a:prstGeom prst="rect">
            <a:avLst/>
          </a:prstGeom>
          <a:noFill/>
        </p:spPr>
        <p:txBody>
          <a:bodyPr wrap="square" rtlCol="0">
            <a:spAutoFit/>
          </a:bodyPr>
          <a:lstStyle/>
          <a:p>
            <a:r>
              <a:rPr lang="en-AU" sz="1200" b="1" dirty="0">
                <a:latin typeface="Arial Narrow" panose="020B0606020202030204" pitchFamily="34" charset="0"/>
              </a:rPr>
              <a:t>[Yes]  [No]</a:t>
            </a:r>
          </a:p>
        </p:txBody>
      </p:sp>
      <p:sp>
        <p:nvSpPr>
          <p:cNvPr id="4" name="TextBox 3"/>
          <p:cNvSpPr txBox="1"/>
          <p:nvPr/>
        </p:nvSpPr>
        <p:spPr>
          <a:xfrm>
            <a:off x="5908820" y="8010538"/>
            <a:ext cx="377048" cy="276999"/>
          </a:xfrm>
          <a:prstGeom prst="rect">
            <a:avLst/>
          </a:prstGeom>
          <a:noFill/>
        </p:spPr>
        <p:txBody>
          <a:bodyPr wrap="square" rtlCol="0">
            <a:spAutoFit/>
          </a:bodyPr>
          <a:lstStyle/>
          <a:p>
            <a:r>
              <a:rPr lang="en-AU" sz="1200" dirty="0">
                <a:latin typeface="Arial Narrow" panose="020B0606020202030204" pitchFamily="34" charset="0"/>
              </a:rPr>
              <a:t>x</a:t>
            </a:r>
          </a:p>
        </p:txBody>
      </p:sp>
      <p:sp>
        <p:nvSpPr>
          <p:cNvPr id="88" name="TextBox 87"/>
          <p:cNvSpPr txBox="1"/>
          <p:nvPr/>
        </p:nvSpPr>
        <p:spPr>
          <a:xfrm>
            <a:off x="3808694" y="6735143"/>
            <a:ext cx="377048" cy="276999"/>
          </a:xfrm>
          <a:prstGeom prst="rect">
            <a:avLst/>
          </a:prstGeom>
          <a:noFill/>
        </p:spPr>
        <p:txBody>
          <a:bodyPr wrap="square" rtlCol="0">
            <a:spAutoFit/>
          </a:bodyPr>
          <a:lstStyle/>
          <a:p>
            <a:r>
              <a:rPr lang="en-AU" sz="1200" dirty="0">
                <a:latin typeface="Arial Narrow" panose="020B0606020202030204" pitchFamily="34" charset="0"/>
              </a:rPr>
              <a:t>y</a:t>
            </a:r>
          </a:p>
        </p:txBody>
      </p:sp>
      <p:sp>
        <p:nvSpPr>
          <p:cNvPr id="89" name="TextBox 36"/>
          <p:cNvSpPr txBox="1"/>
          <p:nvPr/>
        </p:nvSpPr>
        <p:spPr>
          <a:xfrm>
            <a:off x="2627564" y="8806471"/>
            <a:ext cx="2535813" cy="2609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Mandatory Practical	                                               </a:t>
            </a:r>
            <a:endParaRPr lang="en-AU" sz="1100" b="1" dirty="0">
              <a:latin typeface="Arial Narrow" pitchFamily="34" charset="0"/>
            </a:endParaRPr>
          </a:p>
        </p:txBody>
      </p:sp>
      <p:sp>
        <p:nvSpPr>
          <p:cNvPr id="108" name="Oval 107"/>
          <p:cNvSpPr/>
          <p:nvPr/>
        </p:nvSpPr>
        <p:spPr>
          <a:xfrm>
            <a:off x="1354085" y="5131377"/>
            <a:ext cx="170489" cy="17184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9" name="TextBox 108"/>
          <p:cNvSpPr txBox="1"/>
          <p:nvPr/>
        </p:nvSpPr>
        <p:spPr>
          <a:xfrm>
            <a:off x="1317056" y="5083827"/>
            <a:ext cx="328018" cy="276999"/>
          </a:xfrm>
          <a:prstGeom prst="rect">
            <a:avLst/>
          </a:prstGeom>
          <a:noFill/>
        </p:spPr>
        <p:txBody>
          <a:bodyPr wrap="square" rtlCol="0">
            <a:spAutoFit/>
          </a:bodyPr>
          <a:lstStyle/>
          <a:p>
            <a:r>
              <a:rPr lang="en-AU" sz="1200" b="1" dirty="0">
                <a:latin typeface="Arial Narrow" panose="020B0606020202030204" pitchFamily="34" charset="0"/>
              </a:rPr>
              <a:t>1</a:t>
            </a:r>
          </a:p>
        </p:txBody>
      </p:sp>
      <p:sp>
        <p:nvSpPr>
          <p:cNvPr id="110" name="Oval 109"/>
          <p:cNvSpPr/>
          <p:nvPr/>
        </p:nvSpPr>
        <p:spPr>
          <a:xfrm>
            <a:off x="1576457" y="5136701"/>
            <a:ext cx="170489" cy="17184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7" name="TextBox 116"/>
          <p:cNvSpPr txBox="1"/>
          <p:nvPr/>
        </p:nvSpPr>
        <p:spPr>
          <a:xfrm>
            <a:off x="1539428" y="5089151"/>
            <a:ext cx="328018" cy="276999"/>
          </a:xfrm>
          <a:prstGeom prst="rect">
            <a:avLst/>
          </a:prstGeom>
          <a:noFill/>
        </p:spPr>
        <p:txBody>
          <a:bodyPr wrap="square" rtlCol="0">
            <a:spAutoFit/>
          </a:bodyPr>
          <a:lstStyle/>
          <a:p>
            <a:r>
              <a:rPr lang="en-AU" sz="1200" b="1" dirty="0">
                <a:latin typeface="Arial Narrow" panose="020B0606020202030204" pitchFamily="34" charset="0"/>
              </a:rPr>
              <a:t>2</a:t>
            </a:r>
          </a:p>
        </p:txBody>
      </p:sp>
      <p:sp>
        <p:nvSpPr>
          <p:cNvPr id="122" name="Oval 121"/>
          <p:cNvSpPr/>
          <p:nvPr/>
        </p:nvSpPr>
        <p:spPr>
          <a:xfrm>
            <a:off x="1789081" y="5135509"/>
            <a:ext cx="170489" cy="17184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7" name="TextBox 126"/>
          <p:cNvSpPr txBox="1"/>
          <p:nvPr/>
        </p:nvSpPr>
        <p:spPr>
          <a:xfrm>
            <a:off x="1752052" y="5087959"/>
            <a:ext cx="328018" cy="276999"/>
          </a:xfrm>
          <a:prstGeom prst="rect">
            <a:avLst/>
          </a:prstGeom>
          <a:noFill/>
        </p:spPr>
        <p:txBody>
          <a:bodyPr wrap="square" rtlCol="0">
            <a:spAutoFit/>
          </a:bodyPr>
          <a:lstStyle/>
          <a:p>
            <a:r>
              <a:rPr lang="en-AU" sz="1200" b="1" dirty="0">
                <a:latin typeface="Arial Narrow" panose="020B0606020202030204" pitchFamily="34" charset="0"/>
              </a:rPr>
              <a:t>3</a:t>
            </a:r>
          </a:p>
        </p:txBody>
      </p:sp>
      <p:sp>
        <p:nvSpPr>
          <p:cNvPr id="128" name="Oval 127"/>
          <p:cNvSpPr/>
          <p:nvPr/>
        </p:nvSpPr>
        <p:spPr>
          <a:xfrm>
            <a:off x="1994878" y="5131530"/>
            <a:ext cx="170489" cy="17184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9" name="TextBox 128"/>
          <p:cNvSpPr txBox="1"/>
          <p:nvPr/>
        </p:nvSpPr>
        <p:spPr>
          <a:xfrm>
            <a:off x="1957868" y="5084160"/>
            <a:ext cx="328018" cy="276999"/>
          </a:xfrm>
          <a:prstGeom prst="rect">
            <a:avLst/>
          </a:prstGeom>
          <a:noFill/>
        </p:spPr>
        <p:txBody>
          <a:bodyPr wrap="square" rtlCol="0">
            <a:spAutoFit/>
          </a:bodyPr>
          <a:lstStyle/>
          <a:p>
            <a:r>
              <a:rPr lang="en-AU" sz="1200" b="1" dirty="0">
                <a:latin typeface="Arial Narrow" panose="020B0606020202030204" pitchFamily="34" charset="0"/>
              </a:rPr>
              <a:t>4</a:t>
            </a:r>
          </a:p>
        </p:txBody>
      </p:sp>
      <p:sp>
        <p:nvSpPr>
          <p:cNvPr id="130" name="Oval 129"/>
          <p:cNvSpPr/>
          <p:nvPr/>
        </p:nvSpPr>
        <p:spPr>
          <a:xfrm>
            <a:off x="2207065" y="5130482"/>
            <a:ext cx="170489" cy="17184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1" name="TextBox 130"/>
          <p:cNvSpPr txBox="1"/>
          <p:nvPr/>
        </p:nvSpPr>
        <p:spPr>
          <a:xfrm>
            <a:off x="2170036" y="5082932"/>
            <a:ext cx="328018" cy="276999"/>
          </a:xfrm>
          <a:prstGeom prst="rect">
            <a:avLst/>
          </a:prstGeom>
          <a:noFill/>
        </p:spPr>
        <p:txBody>
          <a:bodyPr wrap="square" rtlCol="0">
            <a:spAutoFit/>
          </a:bodyPr>
          <a:lstStyle/>
          <a:p>
            <a:r>
              <a:rPr lang="en-AU" sz="1200" b="1" dirty="0">
                <a:latin typeface="Arial Narrow" panose="020B0606020202030204" pitchFamily="34" charset="0"/>
              </a:rPr>
              <a:t>5</a:t>
            </a:r>
          </a:p>
        </p:txBody>
      </p:sp>
      <p:sp>
        <p:nvSpPr>
          <p:cNvPr id="132" name="Oval 131"/>
          <p:cNvSpPr/>
          <p:nvPr/>
        </p:nvSpPr>
        <p:spPr>
          <a:xfrm>
            <a:off x="2426964" y="5131377"/>
            <a:ext cx="170489" cy="17184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3" name="TextBox 132"/>
          <p:cNvSpPr txBox="1"/>
          <p:nvPr/>
        </p:nvSpPr>
        <p:spPr>
          <a:xfrm>
            <a:off x="2389935" y="5083827"/>
            <a:ext cx="328018" cy="276999"/>
          </a:xfrm>
          <a:prstGeom prst="rect">
            <a:avLst/>
          </a:prstGeom>
          <a:noFill/>
        </p:spPr>
        <p:txBody>
          <a:bodyPr wrap="square" rtlCol="0">
            <a:spAutoFit/>
          </a:bodyPr>
          <a:lstStyle/>
          <a:p>
            <a:r>
              <a:rPr lang="en-AU" sz="1200" b="1" dirty="0">
                <a:latin typeface="Arial Narrow" panose="020B0606020202030204" pitchFamily="34" charset="0"/>
              </a:rPr>
              <a:t>6</a:t>
            </a:r>
          </a:p>
        </p:txBody>
      </p:sp>
      <p:pic>
        <p:nvPicPr>
          <p:cNvPr id="6" name="Picture 5"/>
          <p:cNvPicPr>
            <a:picLocks noChangeAspect="1"/>
          </p:cNvPicPr>
          <p:nvPr/>
        </p:nvPicPr>
        <p:blipFill>
          <a:blip r:embed="rId3"/>
          <a:stretch>
            <a:fillRect/>
          </a:stretch>
        </p:blipFill>
        <p:spPr>
          <a:xfrm>
            <a:off x="3478191" y="4120398"/>
            <a:ext cx="783208" cy="208376"/>
          </a:xfrm>
          <a:prstGeom prst="rect">
            <a:avLst/>
          </a:prstGeom>
        </p:spPr>
      </p:pic>
      <p:sp>
        <p:nvSpPr>
          <p:cNvPr id="152" name="TextBox 151"/>
          <p:cNvSpPr txBox="1"/>
          <p:nvPr/>
        </p:nvSpPr>
        <p:spPr>
          <a:xfrm>
            <a:off x="347033" y="4101709"/>
            <a:ext cx="6139962" cy="461665"/>
          </a:xfrm>
          <a:prstGeom prst="rect">
            <a:avLst/>
          </a:prstGeom>
          <a:noFill/>
        </p:spPr>
        <p:txBody>
          <a:bodyPr wrap="square" rtlCol="0">
            <a:spAutoFit/>
          </a:bodyPr>
          <a:lstStyle/>
          <a:p>
            <a:r>
              <a:rPr lang="en-AU" sz="800" dirty="0">
                <a:latin typeface="Arial Narrow" panose="020B0606020202030204" pitchFamily="34" charset="0"/>
              </a:rPr>
              <a:t>To calculate the</a:t>
            </a:r>
            <a:r>
              <a:rPr lang="en-AU" sz="800" b="1" dirty="0">
                <a:latin typeface="Arial Narrow" panose="020B0606020202030204" pitchFamily="34" charset="0"/>
              </a:rPr>
              <a:t> mean, s,</a:t>
            </a:r>
            <a:r>
              <a:rPr lang="en-AU" sz="800" dirty="0">
                <a:latin typeface="Arial Narrow" panose="020B0606020202030204" pitchFamily="34" charset="0"/>
              </a:rPr>
              <a:t> and </a:t>
            </a:r>
            <a:r>
              <a:rPr lang="en-AU" sz="800" b="1" dirty="0">
                <a:latin typeface="Arial Narrow" panose="020B0606020202030204" pitchFamily="34" charset="0"/>
              </a:rPr>
              <a:t>CI</a:t>
            </a:r>
            <a:r>
              <a:rPr lang="en-AU" sz="800" dirty="0">
                <a:latin typeface="Arial Narrow" panose="020B0606020202030204" pitchFamily="34" charset="0"/>
              </a:rPr>
              <a:t>, in Microsoft Excel, start by entering values from                                   in to cells C3-H6. Starting with Agincourt Reef, in cell I3, type the formula: </a:t>
            </a:r>
            <a:r>
              <a:rPr lang="en-AU" sz="800" b="1" dirty="0">
                <a:latin typeface="Arial Narrow" panose="020B0606020202030204" pitchFamily="34" charset="0"/>
              </a:rPr>
              <a:t>=AVERAGE(C3:H3</a:t>
            </a:r>
            <a:r>
              <a:rPr lang="en-AU" sz="800" dirty="0">
                <a:latin typeface="Arial Narrow" panose="020B0606020202030204" pitchFamily="34" charset="0"/>
              </a:rPr>
              <a:t>) In cell J3, type the formula: </a:t>
            </a:r>
            <a:r>
              <a:rPr lang="en-AU" sz="800" b="1" dirty="0">
                <a:latin typeface="Arial Narrow" panose="020B0606020202030204" pitchFamily="34" charset="0"/>
              </a:rPr>
              <a:t>=STDEV(C3:H3)  </a:t>
            </a:r>
            <a:r>
              <a:rPr lang="en-AU" sz="800" dirty="0">
                <a:latin typeface="Arial Narrow" panose="020B0606020202030204" pitchFamily="34" charset="0"/>
              </a:rPr>
              <a:t>And, in cell K3, type the formula:  </a:t>
            </a:r>
            <a:r>
              <a:rPr lang="en-AU" sz="800" b="1" dirty="0">
                <a:latin typeface="Arial Narrow" panose="020B0606020202030204" pitchFamily="34" charset="0"/>
              </a:rPr>
              <a:t>=CONFIDENCE.T(0.05,J3,6)   </a:t>
            </a:r>
            <a:r>
              <a:rPr lang="en-AU" sz="800" dirty="0">
                <a:latin typeface="Arial Narrow" panose="020B0606020202030204" pitchFamily="34" charset="0"/>
              </a:rPr>
              <a:t>Repeat for the other reefs, substituting the 3 in the formulas for 4, 5 and 6. Alternatively, just drag down the tiny square on the bottom right-hand corner of cell I3, J3 and K3.   </a:t>
            </a:r>
          </a:p>
        </p:txBody>
      </p:sp>
      <p:sp>
        <p:nvSpPr>
          <p:cNvPr id="155" name="TextBox 154"/>
          <p:cNvSpPr txBox="1"/>
          <p:nvPr/>
        </p:nvSpPr>
        <p:spPr>
          <a:xfrm>
            <a:off x="2606865" y="5469809"/>
            <a:ext cx="739629" cy="246221"/>
          </a:xfrm>
          <a:prstGeom prst="rect">
            <a:avLst/>
          </a:prstGeom>
          <a:noFill/>
        </p:spPr>
        <p:txBody>
          <a:bodyPr wrap="square" rtlCol="0">
            <a:spAutoFit/>
          </a:bodyPr>
          <a:lstStyle/>
          <a:p>
            <a:r>
              <a:rPr lang="en-AU" sz="1000" dirty="0">
                <a:solidFill>
                  <a:schemeClr val="tx1">
                    <a:lumMod val="50000"/>
                    <a:lumOff val="50000"/>
                  </a:schemeClr>
                </a:solidFill>
                <a:latin typeface="Comic Sans MS" panose="030F0702030302020204" pitchFamily="66" charset="0"/>
              </a:rPr>
              <a:t>0.0048</a:t>
            </a:r>
          </a:p>
        </p:txBody>
      </p:sp>
      <p:sp>
        <p:nvSpPr>
          <p:cNvPr id="158" name="TextBox 157"/>
          <p:cNvSpPr txBox="1"/>
          <p:nvPr/>
        </p:nvSpPr>
        <p:spPr>
          <a:xfrm>
            <a:off x="2962139" y="8021859"/>
            <a:ext cx="377048" cy="276999"/>
          </a:xfrm>
          <a:prstGeom prst="rect">
            <a:avLst/>
          </a:prstGeom>
          <a:noFill/>
        </p:spPr>
        <p:txBody>
          <a:bodyPr wrap="square" rtlCol="0">
            <a:spAutoFit/>
          </a:bodyPr>
          <a:lstStyle/>
          <a:p>
            <a:r>
              <a:rPr lang="en-AU" sz="1200" dirty="0">
                <a:latin typeface="Arial Narrow" panose="020B0606020202030204" pitchFamily="34" charset="0"/>
              </a:rPr>
              <a:t>x</a:t>
            </a:r>
          </a:p>
        </p:txBody>
      </p:sp>
      <p:sp>
        <p:nvSpPr>
          <p:cNvPr id="159" name="TextBox 158"/>
          <p:cNvSpPr txBox="1"/>
          <p:nvPr/>
        </p:nvSpPr>
        <p:spPr>
          <a:xfrm>
            <a:off x="761135" y="6714548"/>
            <a:ext cx="377048" cy="276999"/>
          </a:xfrm>
          <a:prstGeom prst="rect">
            <a:avLst/>
          </a:prstGeom>
          <a:noFill/>
        </p:spPr>
        <p:txBody>
          <a:bodyPr wrap="square" rtlCol="0">
            <a:spAutoFit/>
          </a:bodyPr>
          <a:lstStyle/>
          <a:p>
            <a:r>
              <a:rPr lang="en-AU" sz="1200" dirty="0">
                <a:latin typeface="Arial Narrow" panose="020B0606020202030204" pitchFamily="34" charset="0"/>
              </a:rPr>
              <a:t>y</a:t>
            </a:r>
          </a:p>
        </p:txBody>
      </p:sp>
      <p:sp>
        <p:nvSpPr>
          <p:cNvPr id="19" name="Rectangle 18"/>
          <p:cNvSpPr/>
          <p:nvPr/>
        </p:nvSpPr>
        <p:spPr>
          <a:xfrm>
            <a:off x="3252185" y="5831558"/>
            <a:ext cx="3354584" cy="584775"/>
          </a:xfrm>
          <a:prstGeom prst="rect">
            <a:avLst/>
          </a:prstGeom>
        </p:spPr>
        <p:txBody>
          <a:bodyPr wrap="square">
            <a:spAutoFit/>
          </a:bodyPr>
          <a:lstStyle/>
          <a:p>
            <a:r>
              <a:rPr lang="en-AU" sz="800" dirty="0">
                <a:latin typeface="Arial Narrow" panose="020B0606020202030204" pitchFamily="34" charset="0"/>
              </a:rPr>
              <a:t>To calculate the </a:t>
            </a:r>
            <a:r>
              <a:rPr lang="en-AU" sz="800" dirty="0" err="1">
                <a:latin typeface="Arial Narrow" panose="020B0606020202030204" pitchFamily="34" charset="0"/>
              </a:rPr>
              <a:t>r-value</a:t>
            </a:r>
            <a:r>
              <a:rPr lang="en-AU" sz="800" dirty="0">
                <a:latin typeface="Arial Narrow" panose="020B0606020202030204" pitchFamily="34" charset="0"/>
              </a:rPr>
              <a:t>, in Excel, enter the water quality scores in to cells B3</a:t>
            </a:r>
            <a:r>
              <a:rPr lang="en-AU" sz="800" dirty="0">
                <a:latin typeface="Arial Narrow" panose="020B0606020202030204" pitchFamily="34" charset="0"/>
                <a:sym typeface="Wingdings" panose="05000000000000000000" pitchFamily="2" charset="2"/>
              </a:rPr>
              <a:t>-B6.</a:t>
            </a:r>
            <a:r>
              <a:rPr lang="en-AU" sz="800" dirty="0">
                <a:latin typeface="Arial Narrow" panose="020B0606020202030204" pitchFamily="34" charset="0"/>
              </a:rPr>
              <a:t> </a:t>
            </a:r>
            <a:br>
              <a:rPr lang="en-AU" sz="800" dirty="0">
                <a:latin typeface="Arial Narrow" panose="020B0606020202030204" pitchFamily="34" charset="0"/>
              </a:rPr>
            </a:br>
            <a:r>
              <a:rPr lang="en-AU" sz="800" dirty="0">
                <a:latin typeface="Arial Narrow" panose="020B0606020202030204" pitchFamily="34" charset="0"/>
              </a:rPr>
              <a:t>Then, click on any blank cell in Excel and type the formula: </a:t>
            </a:r>
            <a:r>
              <a:rPr lang="en-AU" sz="800" b="1" dirty="0">
                <a:latin typeface="Arial Narrow" panose="020B0606020202030204" pitchFamily="34" charset="0"/>
              </a:rPr>
              <a:t>=CORREL(I3:I6,B3:B6)  </a:t>
            </a:r>
            <a:br>
              <a:rPr lang="en-AU" sz="800" b="1" dirty="0">
                <a:latin typeface="Arial Narrow" panose="020B0606020202030204" pitchFamily="34" charset="0"/>
              </a:rPr>
            </a:br>
            <a:r>
              <a:rPr lang="en-AU" sz="800" dirty="0">
                <a:latin typeface="Arial Narrow" panose="020B0606020202030204" pitchFamily="34" charset="0"/>
              </a:rPr>
              <a:t>If the r value is between 0.5 and 1.0 or between -0.5 and -1.0, a </a:t>
            </a:r>
            <a:r>
              <a:rPr lang="en-AU" sz="800" i="1" dirty="0">
                <a:latin typeface="Arial Narrow" panose="020B0606020202030204" pitchFamily="34" charset="0"/>
              </a:rPr>
              <a:t>linear </a:t>
            </a:r>
            <a:br>
              <a:rPr lang="en-AU" sz="800" i="1" dirty="0">
                <a:latin typeface="Arial Narrow" panose="020B0606020202030204" pitchFamily="34" charset="0"/>
              </a:rPr>
            </a:br>
            <a:r>
              <a:rPr lang="en-AU" sz="800" dirty="0">
                <a:latin typeface="Arial Narrow" panose="020B0606020202030204" pitchFamily="34" charset="0"/>
              </a:rPr>
              <a:t>relationship exists. The closer the r value is to ±1.0, the stronger the relationship.</a:t>
            </a:r>
          </a:p>
        </p:txBody>
      </p:sp>
      <p:sp>
        <p:nvSpPr>
          <p:cNvPr id="160" name="Rectangle 159"/>
          <p:cNvSpPr/>
          <p:nvPr/>
        </p:nvSpPr>
        <p:spPr>
          <a:xfrm>
            <a:off x="3327610" y="6416275"/>
            <a:ext cx="3000089" cy="27404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Complete the scatter plot for Q2 Results</a:t>
            </a:r>
            <a:endParaRPr lang="en-AU" sz="1200" dirty="0">
              <a:solidFill>
                <a:schemeClr val="tx1"/>
              </a:solidFill>
              <a:latin typeface="Arial Narrow" panose="020B0606020202030204" pitchFamily="34" charset="0"/>
            </a:endParaRPr>
          </a:p>
        </p:txBody>
      </p:sp>
      <p:sp>
        <p:nvSpPr>
          <p:cNvPr id="161" name="Rectangle 160"/>
          <p:cNvSpPr/>
          <p:nvPr/>
        </p:nvSpPr>
        <p:spPr>
          <a:xfrm>
            <a:off x="3317654" y="4569195"/>
            <a:ext cx="3000628" cy="26115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Complete the table to find a </a:t>
            </a:r>
            <a:r>
              <a:rPr lang="en-AU" sz="1200" b="1" dirty="0" err="1">
                <a:solidFill>
                  <a:schemeClr val="tx1"/>
                </a:solidFill>
                <a:latin typeface="Arial Narrow" panose="020B0606020202030204" pitchFamily="34" charset="0"/>
              </a:rPr>
              <a:t>r-value</a:t>
            </a:r>
            <a:r>
              <a:rPr lang="en-AU" sz="1200" b="1" dirty="0">
                <a:solidFill>
                  <a:schemeClr val="tx1"/>
                </a:solidFill>
                <a:latin typeface="Arial Narrow" panose="020B0606020202030204" pitchFamily="34" charset="0"/>
              </a:rPr>
              <a:t> for Q2</a:t>
            </a:r>
          </a:p>
        </p:txBody>
      </p:sp>
      <p:sp>
        <p:nvSpPr>
          <p:cNvPr id="103" name="TextBox 102"/>
          <p:cNvSpPr txBox="1"/>
          <p:nvPr/>
        </p:nvSpPr>
        <p:spPr>
          <a:xfrm>
            <a:off x="3615295" y="5479047"/>
            <a:ext cx="834452" cy="338554"/>
          </a:xfrm>
          <a:prstGeom prst="rect">
            <a:avLst/>
          </a:prstGeom>
          <a:noFill/>
        </p:spPr>
        <p:txBody>
          <a:bodyPr wrap="square" rtlCol="0">
            <a:spAutoFit/>
          </a:bodyPr>
          <a:lstStyle/>
          <a:p>
            <a:pPr algn="ctr"/>
            <a:r>
              <a:rPr lang="en-AU" sz="800" b="1" dirty="0">
                <a:latin typeface="Arial Narrow" panose="020B0606020202030204" pitchFamily="34" charset="0"/>
              </a:rPr>
              <a:t>Water Quality Score</a:t>
            </a:r>
          </a:p>
        </p:txBody>
      </p:sp>
      <p:sp>
        <p:nvSpPr>
          <p:cNvPr id="106" name="TextBox 105"/>
          <p:cNvSpPr txBox="1"/>
          <p:nvPr/>
        </p:nvSpPr>
        <p:spPr>
          <a:xfrm>
            <a:off x="3595951" y="5159106"/>
            <a:ext cx="873140" cy="338554"/>
          </a:xfrm>
          <a:prstGeom prst="rect">
            <a:avLst/>
          </a:prstGeom>
          <a:noFill/>
        </p:spPr>
        <p:txBody>
          <a:bodyPr wrap="square" rtlCol="0">
            <a:spAutoFit/>
          </a:bodyPr>
          <a:lstStyle/>
          <a:p>
            <a:pPr algn="ctr"/>
            <a:r>
              <a:rPr lang="en-AU" sz="800" b="1" dirty="0">
                <a:latin typeface="Arial Narrow" panose="020B0606020202030204" pitchFamily="34" charset="0"/>
              </a:rPr>
              <a:t>Mean % hard coral cover</a:t>
            </a:r>
          </a:p>
        </p:txBody>
      </p:sp>
      <p:sp>
        <p:nvSpPr>
          <p:cNvPr id="134" name="TextBox 133"/>
          <p:cNvSpPr txBox="1"/>
          <p:nvPr/>
        </p:nvSpPr>
        <p:spPr>
          <a:xfrm>
            <a:off x="5684668" y="5393646"/>
            <a:ext cx="739629" cy="246221"/>
          </a:xfrm>
          <a:prstGeom prst="rect">
            <a:avLst/>
          </a:prstGeom>
          <a:noFill/>
        </p:spPr>
        <p:txBody>
          <a:bodyPr wrap="square" rtlCol="0">
            <a:spAutoFit/>
          </a:bodyPr>
          <a:lstStyle/>
          <a:p>
            <a:r>
              <a:rPr lang="en-AU" sz="1000" dirty="0">
                <a:solidFill>
                  <a:schemeClr val="tx1">
                    <a:lumMod val="50000"/>
                    <a:lumOff val="50000"/>
                  </a:schemeClr>
                </a:solidFill>
                <a:latin typeface="Comic Sans MS" panose="030F0702030302020204" pitchFamily="66" charset="0"/>
              </a:rPr>
              <a:t>0.97298</a:t>
            </a:r>
          </a:p>
        </p:txBody>
      </p:sp>
      <p:sp>
        <p:nvSpPr>
          <p:cNvPr id="8" name="Oval 7"/>
          <p:cNvSpPr/>
          <p:nvPr/>
        </p:nvSpPr>
        <p:spPr>
          <a:xfrm>
            <a:off x="2465057" y="8447118"/>
            <a:ext cx="466219" cy="296397"/>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Oval 134"/>
          <p:cNvSpPr/>
          <p:nvPr/>
        </p:nvSpPr>
        <p:spPr>
          <a:xfrm>
            <a:off x="5452252" y="8459785"/>
            <a:ext cx="466219" cy="296397"/>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136" name="Table 135"/>
          <p:cNvGraphicFramePr>
            <a:graphicFrameLocks noGrp="1"/>
          </p:cNvGraphicFramePr>
          <p:nvPr>
            <p:extLst>
              <p:ext uri="{D42A27DB-BD31-4B8C-83A1-F6EECF244321}">
                <p14:modId xmlns:p14="http://schemas.microsoft.com/office/powerpoint/2010/main" val="2071888244"/>
              </p:ext>
            </p:extLst>
          </p:nvPr>
        </p:nvGraphicFramePr>
        <p:xfrm>
          <a:off x="3579014" y="6956697"/>
          <a:ext cx="410044" cy="1175000"/>
        </p:xfrm>
        <a:graphic>
          <a:graphicData uri="http://schemas.openxmlformats.org/drawingml/2006/table">
            <a:tbl>
              <a:tblPr firstRow="1" bandRow="1">
                <a:tableStyleId>{5940675A-B579-460E-94D1-54222C63F5DA}</a:tableStyleId>
              </a:tblPr>
              <a:tblGrid>
                <a:gridCol w="410044">
                  <a:extLst>
                    <a:ext uri="{9D8B030D-6E8A-4147-A177-3AD203B41FA5}">
                      <a16:colId xmlns:a16="http://schemas.microsoft.com/office/drawing/2014/main" val="20000"/>
                    </a:ext>
                  </a:extLst>
                </a:gridCol>
              </a:tblGrid>
              <a:tr h="293750">
                <a:tc>
                  <a:txBody>
                    <a:bodyPr/>
                    <a:lstStyle/>
                    <a:p>
                      <a:pPr algn="r"/>
                      <a:r>
                        <a:rPr lang="en-AU" sz="800" dirty="0">
                          <a:solidFill>
                            <a:schemeClr val="tx1"/>
                          </a:solidFill>
                          <a:latin typeface="Arial Narrow" panose="020B0606020202030204" pitchFamily="34" charset="0"/>
                        </a:rPr>
                        <a:t>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3750">
                <a:tc>
                  <a:txBody>
                    <a:bodyPr/>
                    <a:lstStyle/>
                    <a:p>
                      <a:pPr algn="r"/>
                      <a:r>
                        <a:rPr lang="en-AU" sz="800" dirty="0">
                          <a:solidFill>
                            <a:schemeClr val="tx1"/>
                          </a:solidFill>
                          <a:latin typeface="Arial Narrow" panose="020B0606020202030204" pitchFamily="34" charset="0"/>
                        </a:rPr>
                        <a:t>75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3750">
                <a:tc>
                  <a:txBody>
                    <a:bodyPr/>
                    <a:lstStyle/>
                    <a:p>
                      <a:pPr algn="r"/>
                      <a:r>
                        <a:rPr lang="en-AU" sz="800" dirty="0">
                          <a:solidFill>
                            <a:schemeClr val="tx1"/>
                          </a:solidFill>
                          <a:latin typeface="Arial Narrow" panose="020B0606020202030204" pitchFamily="34" charset="0"/>
                        </a:rPr>
                        <a:t>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3750">
                <a:tc>
                  <a:txBody>
                    <a:bodyPr/>
                    <a:lstStyle/>
                    <a:p>
                      <a:pPr algn="r"/>
                      <a:r>
                        <a:rPr lang="en-AU" sz="800" dirty="0">
                          <a:solidFill>
                            <a:schemeClr val="tx1"/>
                          </a:solidFill>
                          <a:latin typeface="Arial Narrow" panose="020B0606020202030204" pitchFamily="34" charset="0"/>
                        </a:rPr>
                        <a:t>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137" name="TextBox 136"/>
          <p:cNvSpPr txBox="1"/>
          <p:nvPr/>
        </p:nvSpPr>
        <p:spPr>
          <a:xfrm>
            <a:off x="4613381" y="8282136"/>
            <a:ext cx="1350141" cy="215444"/>
          </a:xfrm>
          <a:prstGeom prst="rect">
            <a:avLst/>
          </a:prstGeom>
          <a:noFill/>
        </p:spPr>
        <p:txBody>
          <a:bodyPr wrap="square" rtlCol="0">
            <a:spAutoFit/>
          </a:bodyPr>
          <a:lstStyle/>
          <a:p>
            <a:r>
              <a:rPr lang="en-AU" sz="800" dirty="0">
                <a:latin typeface="Arial Narrow" panose="020B0606020202030204" pitchFamily="34" charset="0"/>
              </a:rPr>
              <a:t>Water Quality Score</a:t>
            </a:r>
          </a:p>
        </p:txBody>
      </p:sp>
      <p:cxnSp>
        <p:nvCxnSpPr>
          <p:cNvPr id="23" name="Straight Connector 22"/>
          <p:cNvCxnSpPr/>
          <p:nvPr/>
        </p:nvCxnSpPr>
        <p:spPr>
          <a:xfrm>
            <a:off x="3922962" y="7057215"/>
            <a:ext cx="787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3922963" y="7345247"/>
            <a:ext cx="787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3922961" y="7633279"/>
            <a:ext cx="787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3922962" y="7921311"/>
            <a:ext cx="787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6" name="Table 165"/>
          <p:cNvGraphicFramePr>
            <a:graphicFrameLocks noGrp="1"/>
          </p:cNvGraphicFramePr>
          <p:nvPr>
            <p:extLst>
              <p:ext uri="{D42A27DB-BD31-4B8C-83A1-F6EECF244321}">
                <p14:modId xmlns:p14="http://schemas.microsoft.com/office/powerpoint/2010/main" val="4293195198"/>
              </p:ext>
            </p:extLst>
          </p:nvPr>
        </p:nvGraphicFramePr>
        <p:xfrm>
          <a:off x="497333" y="6957139"/>
          <a:ext cx="410044" cy="1175000"/>
        </p:xfrm>
        <a:graphic>
          <a:graphicData uri="http://schemas.openxmlformats.org/drawingml/2006/table">
            <a:tbl>
              <a:tblPr firstRow="1" bandRow="1">
                <a:tableStyleId>{5940675A-B579-460E-94D1-54222C63F5DA}</a:tableStyleId>
              </a:tblPr>
              <a:tblGrid>
                <a:gridCol w="410044">
                  <a:extLst>
                    <a:ext uri="{9D8B030D-6E8A-4147-A177-3AD203B41FA5}">
                      <a16:colId xmlns:a16="http://schemas.microsoft.com/office/drawing/2014/main" val="20000"/>
                    </a:ext>
                  </a:extLst>
                </a:gridCol>
              </a:tblGrid>
              <a:tr h="293750">
                <a:tc>
                  <a:txBody>
                    <a:bodyPr/>
                    <a:lstStyle/>
                    <a:p>
                      <a:pPr algn="r"/>
                      <a:r>
                        <a:rPr lang="en-AU" sz="800" dirty="0">
                          <a:solidFill>
                            <a:schemeClr val="tx1"/>
                          </a:solidFill>
                          <a:latin typeface="Arial Narrow" panose="020B0606020202030204" pitchFamily="34" charset="0"/>
                        </a:rPr>
                        <a:t>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3750">
                <a:tc>
                  <a:txBody>
                    <a:bodyPr/>
                    <a:lstStyle/>
                    <a:p>
                      <a:pPr algn="r"/>
                      <a:r>
                        <a:rPr lang="en-AU" sz="800" dirty="0">
                          <a:solidFill>
                            <a:schemeClr val="tx1"/>
                          </a:solidFill>
                          <a:latin typeface="Arial Narrow" panose="020B0606020202030204" pitchFamily="34" charset="0"/>
                        </a:rPr>
                        <a:t>75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3750">
                <a:tc>
                  <a:txBody>
                    <a:bodyPr/>
                    <a:lstStyle/>
                    <a:p>
                      <a:pPr algn="r"/>
                      <a:r>
                        <a:rPr lang="en-AU" sz="800" dirty="0">
                          <a:solidFill>
                            <a:schemeClr val="tx1"/>
                          </a:solidFill>
                          <a:latin typeface="Arial Narrow" panose="020B0606020202030204" pitchFamily="34" charset="0"/>
                        </a:rPr>
                        <a:t>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3750">
                <a:tc>
                  <a:txBody>
                    <a:bodyPr/>
                    <a:lstStyle/>
                    <a:p>
                      <a:pPr algn="r"/>
                      <a:r>
                        <a:rPr lang="en-AU" sz="800" dirty="0">
                          <a:solidFill>
                            <a:schemeClr val="tx1"/>
                          </a:solidFill>
                          <a:latin typeface="Arial Narrow" panose="020B0606020202030204" pitchFamily="34" charset="0"/>
                        </a:rPr>
                        <a:t>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cxnSp>
        <p:nvCxnSpPr>
          <p:cNvPr id="167" name="Straight Connector 166"/>
          <p:cNvCxnSpPr/>
          <p:nvPr/>
        </p:nvCxnSpPr>
        <p:spPr>
          <a:xfrm>
            <a:off x="851773" y="7064861"/>
            <a:ext cx="787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851774" y="7352893"/>
            <a:ext cx="787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851772" y="7640925"/>
            <a:ext cx="787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851772" y="7929711"/>
            <a:ext cx="787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196510" y="7113126"/>
            <a:ext cx="425154" cy="104723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1" name="Rectangle 170"/>
          <p:cNvSpPr/>
          <p:nvPr/>
        </p:nvSpPr>
        <p:spPr>
          <a:xfrm>
            <a:off x="2076772" y="7566945"/>
            <a:ext cx="425154" cy="6019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2" name="TextBox 171"/>
          <p:cNvSpPr txBox="1"/>
          <p:nvPr/>
        </p:nvSpPr>
        <p:spPr>
          <a:xfrm>
            <a:off x="950449" y="8165165"/>
            <a:ext cx="940752" cy="276999"/>
          </a:xfrm>
          <a:prstGeom prst="rect">
            <a:avLst/>
          </a:prstGeom>
          <a:noFill/>
        </p:spPr>
        <p:txBody>
          <a:bodyPr wrap="square" rtlCol="0">
            <a:spAutoFit/>
          </a:bodyPr>
          <a:lstStyle/>
          <a:p>
            <a:pPr algn="ctr"/>
            <a:r>
              <a:rPr lang="en-AU" sz="600" dirty="0">
                <a:latin typeface="Arial Narrow" panose="020B0606020202030204" pitchFamily="34" charset="0"/>
              </a:rPr>
              <a:t>Very High Water Quality (Agincourt Reef)</a:t>
            </a:r>
          </a:p>
        </p:txBody>
      </p:sp>
      <p:cxnSp>
        <p:nvCxnSpPr>
          <p:cNvPr id="54" name="Straight Connector 53"/>
          <p:cNvCxnSpPr/>
          <p:nvPr/>
        </p:nvCxnSpPr>
        <p:spPr>
          <a:xfrm>
            <a:off x="4205267" y="8164647"/>
            <a:ext cx="0" cy="7200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4413895" y="8164351"/>
            <a:ext cx="0" cy="7200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4639695" y="8157500"/>
            <a:ext cx="0" cy="7200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4858023" y="8164351"/>
            <a:ext cx="0" cy="7200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5068963" y="8164351"/>
            <a:ext cx="0" cy="7200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5300555" y="8164351"/>
            <a:ext cx="0" cy="7200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5518825" y="8164351"/>
            <a:ext cx="0" cy="7200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5732603" y="8164351"/>
            <a:ext cx="0" cy="7200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5480526" y="7099314"/>
            <a:ext cx="5029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lumMod val="65000"/>
                </a:schemeClr>
              </a:solidFill>
            </a:endParaRPr>
          </a:p>
        </p:txBody>
      </p:sp>
      <p:sp>
        <p:nvSpPr>
          <p:cNvPr id="185" name="Oval 184"/>
          <p:cNvSpPr/>
          <p:nvPr/>
        </p:nvSpPr>
        <p:spPr>
          <a:xfrm>
            <a:off x="4598642" y="7615518"/>
            <a:ext cx="50299" cy="45719"/>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lumMod val="65000"/>
                </a:schemeClr>
              </a:solidFill>
            </a:endParaRPr>
          </a:p>
        </p:txBody>
      </p:sp>
      <p:sp>
        <p:nvSpPr>
          <p:cNvPr id="186" name="Oval 185"/>
          <p:cNvSpPr/>
          <p:nvPr/>
        </p:nvSpPr>
        <p:spPr>
          <a:xfrm>
            <a:off x="4598642" y="7517840"/>
            <a:ext cx="50299" cy="45719"/>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lumMod val="65000"/>
                </a:schemeClr>
              </a:solidFill>
            </a:endParaRPr>
          </a:p>
        </p:txBody>
      </p:sp>
      <p:cxnSp>
        <p:nvCxnSpPr>
          <p:cNvPr id="69" name="Straight Connector 68"/>
          <p:cNvCxnSpPr>
            <a:cxnSpLocks/>
          </p:cNvCxnSpPr>
          <p:nvPr/>
        </p:nvCxnSpPr>
        <p:spPr>
          <a:xfrm flipV="1">
            <a:off x="4172277" y="7105567"/>
            <a:ext cx="1512374" cy="6781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7" name="TextBox 186"/>
          <p:cNvSpPr txBox="1"/>
          <p:nvPr/>
        </p:nvSpPr>
        <p:spPr>
          <a:xfrm>
            <a:off x="4083576" y="6939514"/>
            <a:ext cx="1059610" cy="276999"/>
          </a:xfrm>
          <a:prstGeom prst="rect">
            <a:avLst/>
          </a:prstGeom>
          <a:noFill/>
          <a:ln>
            <a:noFill/>
          </a:ln>
        </p:spPr>
        <p:txBody>
          <a:bodyPr wrap="square" rtlCol="0">
            <a:spAutoFit/>
          </a:bodyPr>
          <a:lstStyle/>
          <a:p>
            <a:pPr algn="ctr"/>
            <a:r>
              <a:rPr lang="en-AU" sz="1200" dirty="0">
                <a:solidFill>
                  <a:schemeClr val="bg1">
                    <a:lumMod val="65000"/>
                  </a:schemeClr>
                </a:solidFill>
                <a:latin typeface="Comic Sans MS" panose="030F0702030302020204" pitchFamily="66" charset="0"/>
              </a:rPr>
              <a:t>r = 0.97298</a:t>
            </a:r>
          </a:p>
        </p:txBody>
      </p:sp>
      <p:cxnSp>
        <p:nvCxnSpPr>
          <p:cNvPr id="188" name="Straight Arrow Connector 187"/>
          <p:cNvCxnSpPr/>
          <p:nvPr/>
        </p:nvCxnSpPr>
        <p:spPr>
          <a:xfrm flipV="1">
            <a:off x="3983450" y="8163321"/>
            <a:ext cx="2000155" cy="1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47033" y="6672767"/>
            <a:ext cx="2891199" cy="184666"/>
          </a:xfrm>
          <a:prstGeom prst="rect">
            <a:avLst/>
          </a:prstGeom>
          <a:noFill/>
        </p:spPr>
        <p:txBody>
          <a:bodyPr wrap="square" rtlCol="0">
            <a:spAutoFit/>
          </a:bodyPr>
          <a:lstStyle/>
          <a:p>
            <a:pPr algn="r"/>
            <a:r>
              <a:rPr lang="en-AU" sz="600" i="1" dirty="0">
                <a:solidFill>
                  <a:schemeClr val="tx1">
                    <a:lumMod val="65000"/>
                    <a:lumOff val="35000"/>
                  </a:schemeClr>
                </a:solidFill>
                <a:latin typeface="Arial Narrow" panose="020B0606020202030204" pitchFamily="34" charset="0"/>
              </a:rPr>
              <a:t>Note</a:t>
            </a:r>
            <a:r>
              <a:rPr lang="en-AU" sz="600" dirty="0">
                <a:solidFill>
                  <a:schemeClr val="tx1">
                    <a:lumMod val="65000"/>
                    <a:lumOff val="35000"/>
                  </a:schemeClr>
                </a:solidFill>
                <a:latin typeface="Arial Narrow" panose="020B0606020202030204" pitchFamily="34" charset="0"/>
              </a:rPr>
              <a:t>: the </a:t>
            </a:r>
            <a:r>
              <a:rPr lang="en-AU" sz="600" i="1" dirty="0">
                <a:solidFill>
                  <a:schemeClr val="tx1">
                    <a:lumMod val="65000"/>
                    <a:lumOff val="35000"/>
                  </a:schemeClr>
                </a:solidFill>
                <a:latin typeface="Arial Narrow" panose="020B0606020202030204" pitchFamily="34" charset="0"/>
              </a:rPr>
              <a:t>top</a:t>
            </a:r>
            <a:r>
              <a:rPr lang="en-AU" sz="600" dirty="0">
                <a:solidFill>
                  <a:schemeClr val="tx1">
                    <a:lumMod val="65000"/>
                    <a:lumOff val="35000"/>
                  </a:schemeClr>
                </a:solidFill>
                <a:latin typeface="Arial Narrow" panose="020B0606020202030204" pitchFamily="34" charset="0"/>
              </a:rPr>
              <a:t> of the error bar is the mean </a:t>
            </a:r>
            <a:r>
              <a:rPr lang="en-AU" sz="600" i="1" dirty="0">
                <a:solidFill>
                  <a:schemeClr val="tx1">
                    <a:lumMod val="65000"/>
                    <a:lumOff val="35000"/>
                  </a:schemeClr>
                </a:solidFill>
                <a:latin typeface="Arial Narrow" panose="020B0606020202030204" pitchFamily="34" charset="0"/>
              </a:rPr>
              <a:t>+ </a:t>
            </a:r>
            <a:r>
              <a:rPr lang="en-AU" sz="600" dirty="0">
                <a:solidFill>
                  <a:schemeClr val="tx1">
                    <a:lumMod val="65000"/>
                    <a:lumOff val="35000"/>
                  </a:schemeClr>
                </a:solidFill>
                <a:latin typeface="Arial Narrow" panose="020B0606020202030204" pitchFamily="34" charset="0"/>
              </a:rPr>
              <a:t>CI. Whilst, the </a:t>
            </a:r>
            <a:r>
              <a:rPr lang="en-AU" sz="600" i="1" dirty="0">
                <a:solidFill>
                  <a:schemeClr val="tx1">
                    <a:lumMod val="65000"/>
                    <a:lumOff val="35000"/>
                  </a:schemeClr>
                </a:solidFill>
                <a:latin typeface="Arial Narrow" panose="020B0606020202030204" pitchFamily="34" charset="0"/>
              </a:rPr>
              <a:t>bottom</a:t>
            </a:r>
            <a:r>
              <a:rPr lang="en-AU" sz="600" dirty="0">
                <a:solidFill>
                  <a:schemeClr val="tx1">
                    <a:lumMod val="65000"/>
                    <a:lumOff val="35000"/>
                  </a:schemeClr>
                </a:solidFill>
                <a:latin typeface="Arial Narrow" panose="020B0606020202030204" pitchFamily="34" charset="0"/>
              </a:rPr>
              <a:t> of the error bar is the mean </a:t>
            </a:r>
            <a:r>
              <a:rPr lang="en-AU" sz="600" i="1" dirty="0">
                <a:solidFill>
                  <a:schemeClr val="tx1">
                    <a:lumMod val="65000"/>
                    <a:lumOff val="35000"/>
                  </a:schemeClr>
                </a:solidFill>
                <a:latin typeface="Arial Narrow" panose="020B0606020202030204" pitchFamily="34" charset="0"/>
              </a:rPr>
              <a:t>- </a:t>
            </a:r>
            <a:r>
              <a:rPr lang="en-AU" sz="600" dirty="0">
                <a:solidFill>
                  <a:schemeClr val="tx1">
                    <a:lumMod val="65000"/>
                    <a:lumOff val="35000"/>
                  </a:schemeClr>
                </a:solidFill>
                <a:latin typeface="Arial Narrow" panose="020B0606020202030204" pitchFamily="34" charset="0"/>
              </a:rPr>
              <a:t>CI </a:t>
            </a:r>
          </a:p>
        </p:txBody>
      </p:sp>
      <p:sp>
        <p:nvSpPr>
          <p:cNvPr id="10" name="TextBox 9"/>
          <p:cNvSpPr txBox="1"/>
          <p:nvPr/>
        </p:nvSpPr>
        <p:spPr>
          <a:xfrm>
            <a:off x="1377474" y="6941931"/>
            <a:ext cx="546864" cy="215444"/>
          </a:xfrm>
          <a:prstGeom prst="rect">
            <a:avLst/>
          </a:prstGeom>
          <a:noFill/>
        </p:spPr>
        <p:txBody>
          <a:bodyPr wrap="square" rtlCol="0">
            <a:spAutoFit/>
          </a:bodyPr>
          <a:lstStyle/>
          <a:p>
            <a:r>
              <a:rPr lang="en-AU" sz="800" dirty="0">
                <a:latin typeface="Arial Narrow" panose="020B0606020202030204" pitchFamily="34" charset="0"/>
              </a:rPr>
              <a:t>n=6</a:t>
            </a:r>
          </a:p>
        </p:txBody>
      </p:sp>
      <p:sp>
        <p:nvSpPr>
          <p:cNvPr id="138" name="TextBox 137"/>
          <p:cNvSpPr txBox="1"/>
          <p:nvPr/>
        </p:nvSpPr>
        <p:spPr>
          <a:xfrm>
            <a:off x="2260177" y="7404984"/>
            <a:ext cx="546864" cy="215444"/>
          </a:xfrm>
          <a:prstGeom prst="rect">
            <a:avLst/>
          </a:prstGeom>
          <a:noFill/>
        </p:spPr>
        <p:txBody>
          <a:bodyPr wrap="square" rtlCol="0">
            <a:spAutoFit/>
          </a:bodyPr>
          <a:lstStyle/>
          <a:p>
            <a:r>
              <a:rPr lang="en-AU" sz="800" dirty="0">
                <a:solidFill>
                  <a:schemeClr val="bg1">
                    <a:lumMod val="65000"/>
                  </a:schemeClr>
                </a:solidFill>
                <a:latin typeface="Comic Sans MS" panose="030F0702030302020204" pitchFamily="66" charset="0"/>
              </a:rPr>
              <a:t>n=6</a:t>
            </a:r>
          </a:p>
        </p:txBody>
      </p:sp>
      <p:cxnSp>
        <p:nvCxnSpPr>
          <p:cNvPr id="33" name="Straight Connector 32"/>
          <p:cNvCxnSpPr>
            <a:cxnSpLocks/>
          </p:cNvCxnSpPr>
          <p:nvPr/>
        </p:nvCxnSpPr>
        <p:spPr>
          <a:xfrm>
            <a:off x="1409087" y="6953150"/>
            <a:ext cx="0" cy="2923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373083" y="6941931"/>
            <a:ext cx="720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1373083" y="7231962"/>
            <a:ext cx="720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a:cxnSpLocks/>
          </p:cNvCxnSpPr>
          <p:nvPr/>
        </p:nvCxnSpPr>
        <p:spPr>
          <a:xfrm>
            <a:off x="2299007" y="7254233"/>
            <a:ext cx="0" cy="60342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260200" y="7259780"/>
            <a:ext cx="72008"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a:cxnSpLocks/>
          </p:cNvCxnSpPr>
          <p:nvPr/>
        </p:nvCxnSpPr>
        <p:spPr>
          <a:xfrm>
            <a:off x="2251275" y="7857656"/>
            <a:ext cx="89857"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913363" y="8169657"/>
            <a:ext cx="2127160" cy="13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1" name="TextBox 190"/>
          <p:cNvSpPr txBox="1"/>
          <p:nvPr/>
        </p:nvSpPr>
        <p:spPr>
          <a:xfrm>
            <a:off x="6037315" y="1787009"/>
            <a:ext cx="274010" cy="276999"/>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a:t>
            </a:r>
          </a:p>
        </p:txBody>
      </p:sp>
      <p:sp>
        <p:nvSpPr>
          <p:cNvPr id="198" name="Oval 197"/>
          <p:cNvSpPr/>
          <p:nvPr/>
        </p:nvSpPr>
        <p:spPr>
          <a:xfrm>
            <a:off x="5275403" y="7317407"/>
            <a:ext cx="50299" cy="45719"/>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lumMod val="65000"/>
                </a:schemeClr>
              </a:solidFill>
            </a:endParaRPr>
          </a:p>
        </p:txBody>
      </p:sp>
      <p:sp>
        <p:nvSpPr>
          <p:cNvPr id="199" name="TextBox 198"/>
          <p:cNvSpPr txBox="1"/>
          <p:nvPr/>
        </p:nvSpPr>
        <p:spPr>
          <a:xfrm>
            <a:off x="1817914" y="8160359"/>
            <a:ext cx="1047663" cy="276999"/>
          </a:xfrm>
          <a:prstGeom prst="rect">
            <a:avLst/>
          </a:prstGeom>
          <a:noFill/>
        </p:spPr>
        <p:txBody>
          <a:bodyPr wrap="square" rtlCol="0">
            <a:spAutoFit/>
          </a:bodyPr>
          <a:lstStyle/>
          <a:p>
            <a:pPr algn="ctr"/>
            <a:r>
              <a:rPr lang="en-AU" sz="600" dirty="0">
                <a:solidFill>
                  <a:schemeClr val="tx1">
                    <a:lumMod val="50000"/>
                    <a:lumOff val="50000"/>
                  </a:schemeClr>
                </a:solidFill>
                <a:latin typeface="Comic Sans MS" panose="030F0702030302020204" pitchFamily="66" charset="0"/>
              </a:rPr>
              <a:t>Medium Water Quality </a:t>
            </a:r>
            <a:br>
              <a:rPr lang="en-AU" sz="600" dirty="0">
                <a:solidFill>
                  <a:schemeClr val="tx1">
                    <a:lumMod val="50000"/>
                    <a:lumOff val="50000"/>
                  </a:schemeClr>
                </a:solidFill>
                <a:latin typeface="Comic Sans MS" panose="030F0702030302020204" pitchFamily="66" charset="0"/>
              </a:rPr>
            </a:br>
            <a:r>
              <a:rPr lang="en-AU" sz="600" dirty="0">
                <a:solidFill>
                  <a:schemeClr val="tx1">
                    <a:lumMod val="50000"/>
                    <a:lumOff val="50000"/>
                  </a:schemeClr>
                </a:solidFill>
                <a:latin typeface="Comic Sans MS" panose="030F0702030302020204" pitchFamily="66" charset="0"/>
              </a:rPr>
              <a:t>(Sloping Island)</a:t>
            </a:r>
          </a:p>
        </p:txBody>
      </p:sp>
      <p:sp>
        <p:nvSpPr>
          <p:cNvPr id="200" name="TextBox 199"/>
          <p:cNvSpPr txBox="1"/>
          <p:nvPr/>
        </p:nvSpPr>
        <p:spPr>
          <a:xfrm rot="16200000">
            <a:off x="-69090" y="7336752"/>
            <a:ext cx="1237730" cy="215444"/>
          </a:xfrm>
          <a:prstGeom prst="rect">
            <a:avLst/>
          </a:prstGeom>
          <a:noFill/>
        </p:spPr>
        <p:txBody>
          <a:bodyPr wrap="square" rtlCol="0">
            <a:spAutoFit/>
          </a:bodyPr>
          <a:lstStyle/>
          <a:p>
            <a:r>
              <a:rPr lang="en-AU" sz="800" dirty="0">
                <a:latin typeface="Arial Narrow" panose="020B0606020202030204" pitchFamily="34" charset="0"/>
              </a:rPr>
              <a:t>Mean % hard coral cover</a:t>
            </a:r>
          </a:p>
        </p:txBody>
      </p:sp>
      <p:sp>
        <p:nvSpPr>
          <p:cNvPr id="201" name="TextBox 200"/>
          <p:cNvSpPr txBox="1"/>
          <p:nvPr/>
        </p:nvSpPr>
        <p:spPr>
          <a:xfrm rot="16200000">
            <a:off x="2722491" y="7049836"/>
            <a:ext cx="1781212" cy="215444"/>
          </a:xfrm>
          <a:prstGeom prst="rect">
            <a:avLst/>
          </a:prstGeom>
          <a:noFill/>
        </p:spPr>
        <p:txBody>
          <a:bodyPr wrap="square" rtlCol="0">
            <a:spAutoFit/>
          </a:bodyPr>
          <a:lstStyle/>
          <a:p>
            <a:r>
              <a:rPr lang="en-AU" sz="800" dirty="0">
                <a:latin typeface="Arial Narrow" panose="020B0606020202030204" pitchFamily="34" charset="0"/>
              </a:rPr>
              <a:t>Mean % hard coral cover</a:t>
            </a:r>
          </a:p>
        </p:txBody>
      </p:sp>
      <p:cxnSp>
        <p:nvCxnSpPr>
          <p:cNvPr id="202" name="Straight Arrow Connector 201"/>
          <p:cNvCxnSpPr/>
          <p:nvPr/>
        </p:nvCxnSpPr>
        <p:spPr>
          <a:xfrm flipV="1">
            <a:off x="930492" y="6869469"/>
            <a:ext cx="0" cy="13128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flipV="1">
            <a:off x="3997218" y="6866267"/>
            <a:ext cx="0" cy="13128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4977865" y="1373374"/>
            <a:ext cx="1104013" cy="29536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4" name="Rectangle 183"/>
          <p:cNvSpPr/>
          <p:nvPr/>
        </p:nvSpPr>
        <p:spPr>
          <a:xfrm>
            <a:off x="4776702" y="1845526"/>
            <a:ext cx="1309192" cy="284891"/>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2058614" y="1355706"/>
            <a:ext cx="1100216" cy="338554"/>
          </a:xfrm>
          <a:prstGeom prst="rect">
            <a:avLst/>
          </a:prstGeom>
          <a:noFill/>
        </p:spPr>
        <p:txBody>
          <a:bodyPr wrap="square" rtlCol="0">
            <a:spAutoFit/>
          </a:bodyPr>
          <a:lstStyle/>
          <a:p>
            <a:pPr algn="ctr"/>
            <a:r>
              <a:rPr lang="en-AU" sz="800" dirty="0">
                <a:solidFill>
                  <a:schemeClr val="tx1">
                    <a:lumMod val="65000"/>
                    <a:lumOff val="35000"/>
                  </a:schemeClr>
                </a:solidFill>
                <a:latin typeface="Comic Sans MS" panose="030F0702030302020204" pitchFamily="66" charset="0"/>
              </a:rPr>
              <a:t>Mean Percentage </a:t>
            </a:r>
          </a:p>
          <a:p>
            <a:pPr algn="ctr"/>
            <a:r>
              <a:rPr lang="en-AU" sz="800" dirty="0">
                <a:solidFill>
                  <a:schemeClr val="tx1">
                    <a:lumMod val="65000"/>
                    <a:lumOff val="35000"/>
                  </a:schemeClr>
                </a:solidFill>
                <a:latin typeface="Comic Sans MS" panose="030F0702030302020204" pitchFamily="66" charset="0"/>
              </a:rPr>
              <a:t>Hard Coral Cover</a:t>
            </a:r>
          </a:p>
        </p:txBody>
      </p:sp>
      <p:sp>
        <p:nvSpPr>
          <p:cNvPr id="196" name="TextBox 195"/>
          <p:cNvSpPr txBox="1"/>
          <p:nvPr/>
        </p:nvSpPr>
        <p:spPr>
          <a:xfrm>
            <a:off x="3513039" y="1343899"/>
            <a:ext cx="1397221" cy="338554"/>
          </a:xfrm>
          <a:prstGeom prst="rect">
            <a:avLst/>
          </a:prstGeom>
          <a:noFill/>
        </p:spPr>
        <p:txBody>
          <a:bodyPr wrap="square" rtlCol="0">
            <a:spAutoFit/>
          </a:bodyPr>
          <a:lstStyle/>
          <a:p>
            <a:pPr algn="ctr"/>
            <a:r>
              <a:rPr lang="en-AU" sz="800" dirty="0">
                <a:solidFill>
                  <a:schemeClr val="tx1">
                    <a:lumMod val="65000"/>
                    <a:lumOff val="35000"/>
                  </a:schemeClr>
                </a:solidFill>
                <a:latin typeface="Comic Sans MS" panose="030F0702030302020204" pitchFamily="66" charset="0"/>
              </a:rPr>
              <a:t>V. High Water Quality (Agincourt Reef)</a:t>
            </a:r>
          </a:p>
        </p:txBody>
      </p:sp>
      <p:sp>
        <p:nvSpPr>
          <p:cNvPr id="204" name="TextBox 203"/>
          <p:cNvSpPr txBox="1"/>
          <p:nvPr/>
        </p:nvSpPr>
        <p:spPr>
          <a:xfrm>
            <a:off x="4828604" y="1332282"/>
            <a:ext cx="1405267" cy="338554"/>
          </a:xfrm>
          <a:prstGeom prst="rect">
            <a:avLst/>
          </a:prstGeom>
          <a:noFill/>
        </p:spPr>
        <p:txBody>
          <a:bodyPr wrap="square" rtlCol="0">
            <a:spAutoFit/>
          </a:bodyPr>
          <a:lstStyle/>
          <a:p>
            <a:pPr algn="ctr"/>
            <a:r>
              <a:rPr lang="en-AU" sz="800" dirty="0">
                <a:solidFill>
                  <a:schemeClr val="tx1">
                    <a:lumMod val="65000"/>
                    <a:lumOff val="35000"/>
                  </a:schemeClr>
                </a:solidFill>
                <a:latin typeface="Comic Sans MS" panose="030F0702030302020204" pitchFamily="66" charset="0"/>
              </a:rPr>
              <a:t>Medium Water Quality </a:t>
            </a:r>
            <a:br>
              <a:rPr lang="en-AU" sz="800" dirty="0">
                <a:solidFill>
                  <a:schemeClr val="tx1">
                    <a:lumMod val="65000"/>
                    <a:lumOff val="35000"/>
                  </a:schemeClr>
                </a:solidFill>
                <a:latin typeface="Comic Sans MS" panose="030F0702030302020204" pitchFamily="66" charset="0"/>
              </a:rPr>
            </a:br>
            <a:r>
              <a:rPr lang="en-AU" sz="800" dirty="0">
                <a:solidFill>
                  <a:schemeClr val="tx1">
                    <a:lumMod val="65000"/>
                    <a:lumOff val="35000"/>
                  </a:schemeClr>
                </a:solidFill>
                <a:latin typeface="Comic Sans MS" panose="030F0702030302020204" pitchFamily="66" charset="0"/>
              </a:rPr>
              <a:t>(Sloping Island)</a:t>
            </a:r>
          </a:p>
        </p:txBody>
      </p:sp>
      <p:sp>
        <p:nvSpPr>
          <p:cNvPr id="205" name="TextBox 204"/>
          <p:cNvSpPr txBox="1"/>
          <p:nvPr/>
        </p:nvSpPr>
        <p:spPr>
          <a:xfrm>
            <a:off x="3201055" y="1817056"/>
            <a:ext cx="1280396" cy="338554"/>
          </a:xfrm>
          <a:prstGeom prst="rect">
            <a:avLst/>
          </a:prstGeom>
          <a:noFill/>
        </p:spPr>
        <p:txBody>
          <a:bodyPr wrap="square" rtlCol="0">
            <a:spAutoFit/>
          </a:bodyPr>
          <a:lstStyle/>
          <a:p>
            <a:pPr algn="ctr"/>
            <a:r>
              <a:rPr lang="en-AU" sz="800" dirty="0">
                <a:solidFill>
                  <a:schemeClr val="tx1">
                    <a:lumMod val="65000"/>
                    <a:lumOff val="35000"/>
                  </a:schemeClr>
                </a:solidFill>
                <a:latin typeface="Comic Sans MS" panose="030F0702030302020204" pitchFamily="66" charset="0"/>
              </a:rPr>
              <a:t>Mean Percentage </a:t>
            </a:r>
          </a:p>
          <a:p>
            <a:pPr algn="ctr"/>
            <a:r>
              <a:rPr lang="en-AU" sz="800" dirty="0">
                <a:solidFill>
                  <a:schemeClr val="tx1">
                    <a:lumMod val="65000"/>
                    <a:lumOff val="35000"/>
                  </a:schemeClr>
                </a:solidFill>
                <a:latin typeface="Comic Sans MS" panose="030F0702030302020204" pitchFamily="66" charset="0"/>
              </a:rPr>
              <a:t>Hard Coral Cover</a:t>
            </a:r>
          </a:p>
        </p:txBody>
      </p:sp>
      <p:sp>
        <p:nvSpPr>
          <p:cNvPr id="206" name="TextBox 205"/>
          <p:cNvSpPr txBox="1"/>
          <p:nvPr/>
        </p:nvSpPr>
        <p:spPr>
          <a:xfrm>
            <a:off x="4833426" y="1880546"/>
            <a:ext cx="1246454" cy="215444"/>
          </a:xfrm>
          <a:prstGeom prst="rect">
            <a:avLst/>
          </a:prstGeom>
          <a:noFill/>
        </p:spPr>
        <p:txBody>
          <a:bodyPr wrap="square" rtlCol="0">
            <a:spAutoFit/>
          </a:bodyPr>
          <a:lstStyle/>
          <a:p>
            <a:pPr algn="ctr"/>
            <a:r>
              <a:rPr lang="en-AU" sz="800" dirty="0">
                <a:solidFill>
                  <a:schemeClr val="tx1">
                    <a:lumMod val="65000"/>
                    <a:lumOff val="35000"/>
                  </a:schemeClr>
                </a:solidFill>
                <a:latin typeface="Comic Sans MS" panose="030F0702030302020204" pitchFamily="66" charset="0"/>
              </a:rPr>
              <a:t>Water Quality</a:t>
            </a:r>
          </a:p>
        </p:txBody>
      </p:sp>
      <p:graphicFrame>
        <p:nvGraphicFramePr>
          <p:cNvPr id="207" name="Table 206"/>
          <p:cNvGraphicFramePr>
            <a:graphicFrameLocks noGrp="1"/>
          </p:cNvGraphicFramePr>
          <p:nvPr>
            <p:extLst>
              <p:ext uri="{D42A27DB-BD31-4B8C-83A1-F6EECF244321}">
                <p14:modId xmlns:p14="http://schemas.microsoft.com/office/powerpoint/2010/main" val="882458827"/>
              </p:ext>
            </p:extLst>
          </p:nvPr>
        </p:nvGraphicFramePr>
        <p:xfrm>
          <a:off x="4090676" y="8180023"/>
          <a:ext cx="1749159" cy="213360"/>
        </p:xfrm>
        <a:graphic>
          <a:graphicData uri="http://schemas.openxmlformats.org/drawingml/2006/table">
            <a:tbl>
              <a:tblPr firstRow="1" bandRow="1">
                <a:tableStyleId>{5940675A-B579-460E-94D1-54222C63F5DA}</a:tableStyleId>
              </a:tblPr>
              <a:tblGrid>
                <a:gridCol w="219634">
                  <a:extLst>
                    <a:ext uri="{9D8B030D-6E8A-4147-A177-3AD203B41FA5}">
                      <a16:colId xmlns:a16="http://schemas.microsoft.com/office/drawing/2014/main" val="20000"/>
                    </a:ext>
                  </a:extLst>
                </a:gridCol>
                <a:gridCol w="219634">
                  <a:extLst>
                    <a:ext uri="{9D8B030D-6E8A-4147-A177-3AD203B41FA5}">
                      <a16:colId xmlns:a16="http://schemas.microsoft.com/office/drawing/2014/main" val="20001"/>
                    </a:ext>
                  </a:extLst>
                </a:gridCol>
                <a:gridCol w="219634">
                  <a:extLst>
                    <a:ext uri="{9D8B030D-6E8A-4147-A177-3AD203B41FA5}">
                      <a16:colId xmlns:a16="http://schemas.microsoft.com/office/drawing/2014/main" val="20002"/>
                    </a:ext>
                  </a:extLst>
                </a:gridCol>
                <a:gridCol w="219634">
                  <a:extLst>
                    <a:ext uri="{9D8B030D-6E8A-4147-A177-3AD203B41FA5}">
                      <a16:colId xmlns:a16="http://schemas.microsoft.com/office/drawing/2014/main" val="20003"/>
                    </a:ext>
                  </a:extLst>
                </a:gridCol>
                <a:gridCol w="219634">
                  <a:extLst>
                    <a:ext uri="{9D8B030D-6E8A-4147-A177-3AD203B41FA5}">
                      <a16:colId xmlns:a16="http://schemas.microsoft.com/office/drawing/2014/main" val="20004"/>
                    </a:ext>
                  </a:extLst>
                </a:gridCol>
                <a:gridCol w="211720">
                  <a:extLst>
                    <a:ext uri="{9D8B030D-6E8A-4147-A177-3AD203B41FA5}">
                      <a16:colId xmlns:a16="http://schemas.microsoft.com/office/drawing/2014/main" val="20005"/>
                    </a:ext>
                  </a:extLst>
                </a:gridCol>
                <a:gridCol w="227549">
                  <a:extLst>
                    <a:ext uri="{9D8B030D-6E8A-4147-A177-3AD203B41FA5}">
                      <a16:colId xmlns:a16="http://schemas.microsoft.com/office/drawing/2014/main" val="20006"/>
                    </a:ext>
                  </a:extLst>
                </a:gridCol>
                <a:gridCol w="211720">
                  <a:extLst>
                    <a:ext uri="{9D8B030D-6E8A-4147-A177-3AD203B41FA5}">
                      <a16:colId xmlns:a16="http://schemas.microsoft.com/office/drawing/2014/main" val="20007"/>
                    </a:ext>
                  </a:extLst>
                </a:gridCol>
              </a:tblGrid>
              <a:tr h="0">
                <a:tc>
                  <a:txBody>
                    <a:bodyPr/>
                    <a:lstStyle/>
                    <a:p>
                      <a:r>
                        <a:rPr lang="en-AU" sz="800" b="0" dirty="0">
                          <a:ln>
                            <a:solidFill>
                              <a:schemeClr val="tx1">
                                <a:lumMod val="65000"/>
                                <a:lumOff val="35000"/>
                              </a:schemeClr>
                            </a:solidFill>
                          </a:ln>
                          <a:solidFill>
                            <a:schemeClr val="tx1"/>
                          </a:solidFill>
                          <a:latin typeface="Arial Narrow" panose="020B0606020202030204" pitchFamily="34" charset="0"/>
                        </a:rPr>
                        <a:t>1</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AU" sz="800" b="0" dirty="0">
                          <a:ln>
                            <a:solidFill>
                              <a:schemeClr val="tx1">
                                <a:lumMod val="65000"/>
                                <a:lumOff val="35000"/>
                              </a:schemeClr>
                            </a:solidFill>
                          </a:ln>
                          <a:solidFill>
                            <a:schemeClr val="tx1"/>
                          </a:solidFill>
                          <a:latin typeface="Arial Narrow" panose="020B0606020202030204" pitchFamily="34"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AU" sz="800" b="0" dirty="0">
                          <a:ln>
                            <a:solidFill>
                              <a:schemeClr val="tx1">
                                <a:lumMod val="65000"/>
                                <a:lumOff val="35000"/>
                              </a:schemeClr>
                            </a:solidFill>
                          </a:ln>
                          <a:solidFill>
                            <a:schemeClr val="tx1"/>
                          </a:solidFill>
                          <a:latin typeface="Arial Narrow" panose="020B0606020202030204" pitchFamily="34"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AU" sz="800" b="0" dirty="0">
                          <a:ln>
                            <a:solidFill>
                              <a:schemeClr val="tx1">
                                <a:lumMod val="65000"/>
                                <a:lumOff val="35000"/>
                              </a:schemeClr>
                            </a:solidFill>
                          </a:ln>
                          <a:solidFill>
                            <a:schemeClr val="tx1"/>
                          </a:solidFill>
                          <a:latin typeface="Arial Narrow" panose="020B0606020202030204" pitchFamily="34" charset="0"/>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AU" sz="800" b="0" dirty="0">
                          <a:ln>
                            <a:solidFill>
                              <a:schemeClr val="tx1">
                                <a:lumMod val="65000"/>
                                <a:lumOff val="35000"/>
                              </a:schemeClr>
                            </a:solidFill>
                          </a:ln>
                          <a:solidFill>
                            <a:schemeClr val="tx1"/>
                          </a:solidFill>
                          <a:latin typeface="Arial Narrow" panose="020B0606020202030204" pitchFamily="34"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AU" sz="800" b="0" dirty="0">
                          <a:ln>
                            <a:solidFill>
                              <a:schemeClr val="tx1">
                                <a:lumMod val="65000"/>
                                <a:lumOff val="35000"/>
                              </a:schemeClr>
                            </a:solidFill>
                          </a:ln>
                          <a:solidFill>
                            <a:schemeClr val="tx1"/>
                          </a:solidFill>
                          <a:latin typeface="Arial Narrow" panose="020B0606020202030204" pitchFamily="34" charset="0"/>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r>
                        <a:rPr lang="en-AU" sz="800" b="0" dirty="0">
                          <a:ln>
                            <a:solidFill>
                              <a:schemeClr val="tx1">
                                <a:lumMod val="65000"/>
                                <a:lumOff val="35000"/>
                              </a:schemeClr>
                            </a:solidFill>
                          </a:ln>
                          <a:solidFill>
                            <a:schemeClr val="tx1"/>
                          </a:solidFill>
                          <a:latin typeface="Arial Narrow" panose="020B0606020202030204" pitchFamily="34"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r>
                        <a:rPr lang="en-AU" sz="800" b="0" dirty="0">
                          <a:ln>
                            <a:solidFill>
                              <a:schemeClr val="tx1">
                                <a:lumMod val="65000"/>
                                <a:lumOff val="35000"/>
                              </a:schemeClr>
                            </a:solidFill>
                          </a:ln>
                          <a:solidFill>
                            <a:schemeClr val="tx1"/>
                          </a:solidFill>
                          <a:latin typeface="Arial Narrow" panose="020B0606020202030204" pitchFamily="34"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4" name="Rectangle 23"/>
          <p:cNvSpPr/>
          <p:nvPr/>
        </p:nvSpPr>
        <p:spPr>
          <a:xfrm>
            <a:off x="436502" y="994962"/>
            <a:ext cx="6304866" cy="276999"/>
          </a:xfrm>
          <a:prstGeom prst="rect">
            <a:avLst/>
          </a:prstGeom>
        </p:spPr>
        <p:txBody>
          <a:bodyPr wrap="square">
            <a:spAutoFit/>
          </a:bodyPr>
          <a:lstStyle/>
          <a:p>
            <a:r>
              <a:rPr lang="en-AU" sz="1200" b="1" dirty="0">
                <a:latin typeface="Arial Narrow" panose="020B0606020202030204" pitchFamily="34" charset="0"/>
              </a:rPr>
              <a:t>Activity: Copy and complete the research questions from page 80 into the blank spaces below.</a:t>
            </a:r>
            <a:endParaRPr lang="en-AU" sz="1200" dirty="0">
              <a:latin typeface="Arial Narrow" panose="020B0606020202030204" pitchFamily="34" charset="0"/>
            </a:endParaRPr>
          </a:p>
        </p:txBody>
      </p:sp>
      <p:sp>
        <p:nvSpPr>
          <p:cNvPr id="7" name="Rounded Rectangle 6"/>
          <p:cNvSpPr/>
          <p:nvPr/>
        </p:nvSpPr>
        <p:spPr>
          <a:xfrm rot="19009801">
            <a:off x="3053504" y="1897961"/>
            <a:ext cx="300029" cy="5376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3" name="Rounded Rectangle 172"/>
          <p:cNvSpPr/>
          <p:nvPr/>
        </p:nvSpPr>
        <p:spPr>
          <a:xfrm rot="19009801">
            <a:off x="3122036" y="1845304"/>
            <a:ext cx="133850" cy="896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0" name="TextBox 189"/>
          <p:cNvSpPr txBox="1"/>
          <p:nvPr/>
        </p:nvSpPr>
        <p:spPr>
          <a:xfrm rot="19149443">
            <a:off x="2970027" y="1745441"/>
            <a:ext cx="514289" cy="215444"/>
          </a:xfrm>
          <a:prstGeom prst="rect">
            <a:avLst/>
          </a:prstGeom>
          <a:noFill/>
        </p:spPr>
        <p:txBody>
          <a:bodyPr wrap="square" rtlCol="0">
            <a:spAutoFit/>
          </a:bodyPr>
          <a:lstStyle/>
          <a:p>
            <a:r>
              <a:rPr lang="en-AU" sz="800" b="1" dirty="0">
                <a:solidFill>
                  <a:schemeClr val="bg1"/>
                </a:solidFill>
                <a:latin typeface="Candy Round BTN" panose="020F0604020102040306" pitchFamily="34" charset="0"/>
              </a:rPr>
              <a:t>y-axis</a:t>
            </a:r>
          </a:p>
        </p:txBody>
      </p:sp>
      <p:sp>
        <p:nvSpPr>
          <p:cNvPr id="192" name="Rounded Rectangle 191"/>
          <p:cNvSpPr/>
          <p:nvPr/>
        </p:nvSpPr>
        <p:spPr>
          <a:xfrm rot="19009801">
            <a:off x="4683412" y="1881247"/>
            <a:ext cx="300029" cy="5376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08" name="Rounded Rectangle 207"/>
          <p:cNvSpPr/>
          <p:nvPr/>
        </p:nvSpPr>
        <p:spPr>
          <a:xfrm rot="19009801">
            <a:off x="4699123" y="1820473"/>
            <a:ext cx="170079" cy="1377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09" name="TextBox 208"/>
          <p:cNvSpPr txBox="1"/>
          <p:nvPr/>
        </p:nvSpPr>
        <p:spPr>
          <a:xfrm rot="19149443">
            <a:off x="4619423" y="1760676"/>
            <a:ext cx="440830" cy="215444"/>
          </a:xfrm>
          <a:prstGeom prst="rect">
            <a:avLst/>
          </a:prstGeom>
          <a:noFill/>
        </p:spPr>
        <p:txBody>
          <a:bodyPr wrap="square" rtlCol="0">
            <a:spAutoFit/>
          </a:bodyPr>
          <a:lstStyle/>
          <a:p>
            <a:r>
              <a:rPr lang="en-AU" sz="800" b="1" dirty="0">
                <a:solidFill>
                  <a:schemeClr val="bg1"/>
                </a:solidFill>
                <a:latin typeface="Candy Round BTN" panose="020F0604020102040306" pitchFamily="34" charset="0"/>
              </a:rPr>
              <a:t>x-axis</a:t>
            </a:r>
          </a:p>
        </p:txBody>
      </p:sp>
      <p:sp>
        <p:nvSpPr>
          <p:cNvPr id="210" name="TextBox 209"/>
          <p:cNvSpPr txBox="1"/>
          <p:nvPr/>
        </p:nvSpPr>
        <p:spPr>
          <a:xfrm>
            <a:off x="1108830" y="196205"/>
            <a:ext cx="4547394" cy="646331"/>
          </a:xfrm>
          <a:prstGeom prst="rect">
            <a:avLst/>
          </a:prstGeom>
          <a:noFill/>
        </p:spPr>
        <p:txBody>
          <a:bodyPr wrap="square" rtlCol="0">
            <a:spAutoFit/>
          </a:bodyPr>
          <a:lstStyle/>
          <a:p>
            <a:pPr algn="ctr"/>
            <a:r>
              <a:rPr lang="en-US" b="1" dirty="0">
                <a:latin typeface="Arial Narrow" pitchFamily="34" charset="0"/>
              </a:rPr>
              <a:t>DATA ANALYSIS</a:t>
            </a:r>
          </a:p>
          <a:p>
            <a:pPr algn="ctr"/>
            <a:r>
              <a:rPr lang="en-US" b="1" dirty="0">
                <a:latin typeface="Arial Narrow" pitchFamily="34" charset="0"/>
              </a:rPr>
              <a:t>Results</a:t>
            </a:r>
          </a:p>
        </p:txBody>
      </p:sp>
      <p:graphicFrame>
        <p:nvGraphicFramePr>
          <p:cNvPr id="29" name="Table 28">
            <a:extLst>
              <a:ext uri="{FF2B5EF4-FFF2-40B4-BE49-F238E27FC236}">
                <a16:creationId xmlns:a16="http://schemas.microsoft.com/office/drawing/2014/main" id="{4F816C66-6FE7-4700-8F86-2B569B00D063}"/>
              </a:ext>
            </a:extLst>
          </p:cNvPr>
          <p:cNvGraphicFramePr>
            <a:graphicFrameLocks noGrp="1"/>
          </p:cNvGraphicFramePr>
          <p:nvPr>
            <p:extLst>
              <p:ext uri="{D42A27DB-BD31-4B8C-83A1-F6EECF244321}">
                <p14:modId xmlns:p14="http://schemas.microsoft.com/office/powerpoint/2010/main" val="2069481758"/>
              </p:ext>
            </p:extLst>
          </p:nvPr>
        </p:nvGraphicFramePr>
        <p:xfrm>
          <a:off x="442423" y="2604520"/>
          <a:ext cx="5875859" cy="1524145"/>
        </p:xfrm>
        <a:graphic>
          <a:graphicData uri="http://schemas.openxmlformats.org/drawingml/2006/table">
            <a:tbl>
              <a:tblPr firstRow="1" bandRow="1">
                <a:tableStyleId>{5940675A-B579-460E-94D1-54222C63F5DA}</a:tableStyleId>
              </a:tblPr>
              <a:tblGrid>
                <a:gridCol w="232270">
                  <a:extLst>
                    <a:ext uri="{9D8B030D-6E8A-4147-A177-3AD203B41FA5}">
                      <a16:colId xmlns:a16="http://schemas.microsoft.com/office/drawing/2014/main" val="236189868"/>
                    </a:ext>
                  </a:extLst>
                </a:gridCol>
                <a:gridCol w="901475">
                  <a:extLst>
                    <a:ext uri="{9D8B030D-6E8A-4147-A177-3AD203B41FA5}">
                      <a16:colId xmlns:a16="http://schemas.microsoft.com/office/drawing/2014/main" val="2678285332"/>
                    </a:ext>
                  </a:extLst>
                </a:gridCol>
                <a:gridCol w="320943">
                  <a:extLst>
                    <a:ext uri="{9D8B030D-6E8A-4147-A177-3AD203B41FA5}">
                      <a16:colId xmlns:a16="http://schemas.microsoft.com/office/drawing/2014/main" val="1714110775"/>
                    </a:ext>
                  </a:extLst>
                </a:gridCol>
                <a:gridCol w="468343">
                  <a:extLst>
                    <a:ext uri="{9D8B030D-6E8A-4147-A177-3AD203B41FA5}">
                      <a16:colId xmlns:a16="http://schemas.microsoft.com/office/drawing/2014/main" val="1681210944"/>
                    </a:ext>
                  </a:extLst>
                </a:gridCol>
                <a:gridCol w="468343">
                  <a:extLst>
                    <a:ext uri="{9D8B030D-6E8A-4147-A177-3AD203B41FA5}">
                      <a16:colId xmlns:a16="http://schemas.microsoft.com/office/drawing/2014/main" val="2061286525"/>
                    </a:ext>
                  </a:extLst>
                </a:gridCol>
                <a:gridCol w="468343">
                  <a:extLst>
                    <a:ext uri="{9D8B030D-6E8A-4147-A177-3AD203B41FA5}">
                      <a16:colId xmlns:a16="http://schemas.microsoft.com/office/drawing/2014/main" val="1151007022"/>
                    </a:ext>
                  </a:extLst>
                </a:gridCol>
                <a:gridCol w="468343">
                  <a:extLst>
                    <a:ext uri="{9D8B030D-6E8A-4147-A177-3AD203B41FA5}">
                      <a16:colId xmlns:a16="http://schemas.microsoft.com/office/drawing/2014/main" val="3149862430"/>
                    </a:ext>
                  </a:extLst>
                </a:gridCol>
                <a:gridCol w="468343">
                  <a:extLst>
                    <a:ext uri="{9D8B030D-6E8A-4147-A177-3AD203B41FA5}">
                      <a16:colId xmlns:a16="http://schemas.microsoft.com/office/drawing/2014/main" val="2296258016"/>
                    </a:ext>
                  </a:extLst>
                </a:gridCol>
                <a:gridCol w="468343">
                  <a:extLst>
                    <a:ext uri="{9D8B030D-6E8A-4147-A177-3AD203B41FA5}">
                      <a16:colId xmlns:a16="http://schemas.microsoft.com/office/drawing/2014/main" val="3025421262"/>
                    </a:ext>
                  </a:extLst>
                </a:gridCol>
                <a:gridCol w="468343">
                  <a:extLst>
                    <a:ext uri="{9D8B030D-6E8A-4147-A177-3AD203B41FA5}">
                      <a16:colId xmlns:a16="http://schemas.microsoft.com/office/drawing/2014/main" val="521197718"/>
                    </a:ext>
                  </a:extLst>
                </a:gridCol>
                <a:gridCol w="571385">
                  <a:extLst>
                    <a:ext uri="{9D8B030D-6E8A-4147-A177-3AD203B41FA5}">
                      <a16:colId xmlns:a16="http://schemas.microsoft.com/office/drawing/2014/main" val="2270101773"/>
                    </a:ext>
                  </a:extLst>
                </a:gridCol>
                <a:gridCol w="571385">
                  <a:extLst>
                    <a:ext uri="{9D8B030D-6E8A-4147-A177-3AD203B41FA5}">
                      <a16:colId xmlns:a16="http://schemas.microsoft.com/office/drawing/2014/main" val="560384546"/>
                    </a:ext>
                  </a:extLst>
                </a:gridCol>
              </a:tblGrid>
              <a:tr h="217735">
                <a:tc>
                  <a:txBody>
                    <a:bodyPr/>
                    <a:lstStyle/>
                    <a:p>
                      <a:endParaRPr lang="en-AU" sz="800" dirty="0">
                        <a:latin typeface="Arial Narrow" panose="020B0606020202030204" pitchFamily="34" charset="0"/>
                      </a:endParaRPr>
                    </a:p>
                  </a:txBody>
                  <a:tcPr>
                    <a:solidFill>
                      <a:schemeClr val="bg1"/>
                    </a:solidFill>
                  </a:tcPr>
                </a:tc>
                <a:tc>
                  <a:txBody>
                    <a:bodyPr/>
                    <a:lstStyle/>
                    <a:p>
                      <a:pPr algn="ctr"/>
                      <a:r>
                        <a:rPr lang="en-AU" sz="800" dirty="0">
                          <a:latin typeface="Arial Narrow" panose="020B0606020202030204" pitchFamily="34" charset="0"/>
                        </a:rPr>
                        <a:t>A</a:t>
                      </a:r>
                    </a:p>
                  </a:txBody>
                  <a:tcPr/>
                </a:tc>
                <a:tc>
                  <a:txBody>
                    <a:bodyPr/>
                    <a:lstStyle/>
                    <a:p>
                      <a:pPr algn="ctr"/>
                      <a:r>
                        <a:rPr lang="en-AU" sz="800" dirty="0">
                          <a:latin typeface="Arial Narrow" panose="020B0606020202030204" pitchFamily="34" charset="0"/>
                        </a:rPr>
                        <a:t>B</a:t>
                      </a:r>
                    </a:p>
                  </a:txBody>
                  <a:tcPr/>
                </a:tc>
                <a:tc>
                  <a:txBody>
                    <a:bodyPr/>
                    <a:lstStyle/>
                    <a:p>
                      <a:pPr algn="ctr"/>
                      <a:r>
                        <a:rPr lang="en-AU" sz="800" dirty="0">
                          <a:latin typeface="Arial Narrow" panose="020B0606020202030204" pitchFamily="34" charset="0"/>
                        </a:rPr>
                        <a:t>C</a:t>
                      </a:r>
                    </a:p>
                  </a:txBody>
                  <a:tcPr/>
                </a:tc>
                <a:tc>
                  <a:txBody>
                    <a:bodyPr/>
                    <a:lstStyle/>
                    <a:p>
                      <a:pPr algn="ctr"/>
                      <a:r>
                        <a:rPr lang="en-AU" sz="800" dirty="0">
                          <a:latin typeface="Arial Narrow" panose="020B0606020202030204" pitchFamily="34" charset="0"/>
                        </a:rPr>
                        <a:t>D</a:t>
                      </a:r>
                    </a:p>
                  </a:txBody>
                  <a:tcPr/>
                </a:tc>
                <a:tc>
                  <a:txBody>
                    <a:bodyPr/>
                    <a:lstStyle/>
                    <a:p>
                      <a:pPr algn="ctr"/>
                      <a:r>
                        <a:rPr lang="en-AU" sz="800" dirty="0">
                          <a:latin typeface="Arial Narrow" panose="020B0606020202030204" pitchFamily="34" charset="0"/>
                        </a:rPr>
                        <a:t>E</a:t>
                      </a:r>
                    </a:p>
                  </a:txBody>
                  <a:tcPr/>
                </a:tc>
                <a:tc>
                  <a:txBody>
                    <a:bodyPr/>
                    <a:lstStyle/>
                    <a:p>
                      <a:pPr algn="ctr"/>
                      <a:r>
                        <a:rPr lang="en-AU" sz="800" dirty="0">
                          <a:latin typeface="Arial Narrow" panose="020B0606020202030204" pitchFamily="34" charset="0"/>
                        </a:rPr>
                        <a:t>F</a:t>
                      </a:r>
                    </a:p>
                  </a:txBody>
                  <a:tcPr/>
                </a:tc>
                <a:tc>
                  <a:txBody>
                    <a:bodyPr/>
                    <a:lstStyle/>
                    <a:p>
                      <a:pPr algn="ctr"/>
                      <a:r>
                        <a:rPr lang="en-AU" sz="800" dirty="0">
                          <a:latin typeface="Arial Narrow" panose="020B0606020202030204" pitchFamily="34" charset="0"/>
                        </a:rPr>
                        <a:t>G</a:t>
                      </a:r>
                    </a:p>
                  </a:txBody>
                  <a:tcPr/>
                </a:tc>
                <a:tc>
                  <a:txBody>
                    <a:bodyPr/>
                    <a:lstStyle/>
                    <a:p>
                      <a:pPr algn="ctr"/>
                      <a:r>
                        <a:rPr lang="en-AU" sz="800" dirty="0">
                          <a:latin typeface="Arial Narrow" panose="020B0606020202030204" pitchFamily="34" charset="0"/>
                        </a:rPr>
                        <a:t>H</a:t>
                      </a:r>
                    </a:p>
                  </a:txBody>
                  <a:tcPr/>
                </a:tc>
                <a:tc>
                  <a:txBody>
                    <a:bodyPr/>
                    <a:lstStyle/>
                    <a:p>
                      <a:pPr algn="ctr"/>
                      <a:r>
                        <a:rPr lang="en-AU" sz="800" dirty="0">
                          <a:latin typeface="Arial Narrow" panose="020B0606020202030204" pitchFamily="34" charset="0"/>
                        </a:rPr>
                        <a:t>I</a:t>
                      </a:r>
                    </a:p>
                  </a:txBody>
                  <a:tcPr/>
                </a:tc>
                <a:tc>
                  <a:txBody>
                    <a:bodyPr/>
                    <a:lstStyle/>
                    <a:p>
                      <a:pPr algn="ctr"/>
                      <a:r>
                        <a:rPr lang="en-AU" sz="800" dirty="0">
                          <a:latin typeface="Arial Narrow" panose="020B0606020202030204" pitchFamily="34" charset="0"/>
                        </a:rPr>
                        <a:t>J</a:t>
                      </a:r>
                    </a:p>
                  </a:txBody>
                  <a:tcPr/>
                </a:tc>
                <a:tc>
                  <a:txBody>
                    <a:bodyPr/>
                    <a:lstStyle/>
                    <a:p>
                      <a:pPr algn="ctr"/>
                      <a:r>
                        <a:rPr lang="en-AU" sz="800" dirty="0">
                          <a:latin typeface="Arial Narrow" panose="020B0606020202030204" pitchFamily="34" charset="0"/>
                        </a:rPr>
                        <a:t>K</a:t>
                      </a:r>
                    </a:p>
                  </a:txBody>
                  <a:tcPr/>
                </a:tc>
                <a:extLst>
                  <a:ext uri="{0D108BD9-81ED-4DB2-BD59-A6C34878D82A}">
                    <a16:rowId xmlns:a16="http://schemas.microsoft.com/office/drawing/2014/main" val="4026453065"/>
                  </a:ext>
                </a:extLst>
              </a:tr>
              <a:tr h="217735">
                <a:tc>
                  <a:txBody>
                    <a:bodyPr/>
                    <a:lstStyle/>
                    <a:p>
                      <a:r>
                        <a:rPr lang="en-AU" sz="800" dirty="0">
                          <a:latin typeface="Arial Narrow" panose="020B0606020202030204" pitchFamily="34" charset="0"/>
                        </a:rPr>
                        <a:t>1</a:t>
                      </a:r>
                    </a:p>
                  </a:txBody>
                  <a:tcPr>
                    <a:solidFill>
                      <a:schemeClr val="bg1"/>
                    </a:solidFill>
                  </a:tcPr>
                </a:tc>
                <a:tc rowSpan="2">
                  <a:txBody>
                    <a:bodyPr/>
                    <a:lstStyle/>
                    <a:p>
                      <a:pPr algn="ctr"/>
                      <a:r>
                        <a:rPr lang="en-AU" sz="800" b="1" dirty="0">
                          <a:latin typeface="Arial Narrow" panose="020B0606020202030204" pitchFamily="34" charset="0"/>
                        </a:rPr>
                        <a:t>Reef Location</a:t>
                      </a:r>
                    </a:p>
                  </a:txBody>
                  <a:tcPr anchor="ctr">
                    <a:solidFill>
                      <a:schemeClr val="bg1">
                        <a:lumMod val="85000"/>
                      </a:schemeClr>
                    </a:solidFill>
                  </a:tcPr>
                </a:tc>
                <a:tc rowSpan="2">
                  <a:txBody>
                    <a:bodyPr/>
                    <a:lstStyle/>
                    <a:p>
                      <a:endParaRPr lang="en-AU" sz="500" dirty="0">
                        <a:latin typeface="Arial Narrow" panose="020B0606020202030204" pitchFamily="34" charset="0"/>
                      </a:endParaRPr>
                    </a:p>
                  </a:txBody>
                  <a:tcPr>
                    <a:solidFill>
                      <a:schemeClr val="bg1">
                        <a:lumMod val="85000"/>
                      </a:schemeClr>
                    </a:solidFill>
                  </a:tcPr>
                </a:tc>
                <a:tc gridSpan="6">
                  <a:txBody>
                    <a:bodyPr/>
                    <a:lstStyle/>
                    <a:p>
                      <a:pPr algn="ctr"/>
                      <a:r>
                        <a:rPr lang="en-AU" sz="800" b="1" dirty="0">
                          <a:latin typeface="Arial Narrow" panose="020B0606020202030204" pitchFamily="34" charset="0"/>
                        </a:rPr>
                        <a:t>Percentage Hard Coral Cover</a:t>
                      </a:r>
                    </a:p>
                  </a:txBody>
                  <a:tcPr>
                    <a:solidFill>
                      <a:schemeClr val="bg1">
                        <a:lumMod val="85000"/>
                      </a:schemeClr>
                    </a:solidFill>
                  </a:tcPr>
                </a:tc>
                <a:tc hMerge="1">
                  <a:txBody>
                    <a:bodyPr/>
                    <a:lstStyle/>
                    <a:p>
                      <a:endParaRPr lang="en-AU" sz="800" dirty="0">
                        <a:latin typeface="Arial Narrow" panose="020B0606020202030204" pitchFamily="34" charset="0"/>
                      </a:endParaRPr>
                    </a:p>
                  </a:txBody>
                  <a:tcPr/>
                </a:tc>
                <a:tc hMerge="1">
                  <a:txBody>
                    <a:bodyPr/>
                    <a:lstStyle/>
                    <a:p>
                      <a:endParaRPr lang="en-AU" sz="800" dirty="0">
                        <a:latin typeface="Arial Narrow" panose="020B0606020202030204" pitchFamily="34" charset="0"/>
                      </a:endParaRPr>
                    </a:p>
                  </a:txBody>
                  <a:tcPr/>
                </a:tc>
                <a:tc hMerge="1">
                  <a:txBody>
                    <a:bodyPr/>
                    <a:lstStyle/>
                    <a:p>
                      <a:endParaRPr lang="en-AU" sz="800" dirty="0">
                        <a:latin typeface="Arial Narrow" panose="020B0606020202030204" pitchFamily="34" charset="0"/>
                      </a:endParaRPr>
                    </a:p>
                  </a:txBody>
                  <a:tcPr/>
                </a:tc>
                <a:tc hMerge="1">
                  <a:txBody>
                    <a:bodyPr/>
                    <a:lstStyle/>
                    <a:p>
                      <a:endParaRPr lang="en-AU" sz="800" dirty="0">
                        <a:latin typeface="Arial Narrow" panose="020B0606020202030204" pitchFamily="34" charset="0"/>
                      </a:endParaRPr>
                    </a:p>
                  </a:txBody>
                  <a:tcPr/>
                </a:tc>
                <a:tc hMerge="1">
                  <a:txBody>
                    <a:bodyPr/>
                    <a:lstStyle/>
                    <a:p>
                      <a:endParaRPr lang="en-AU" sz="800" dirty="0">
                        <a:latin typeface="Arial Narrow" panose="020B0606020202030204" pitchFamily="34" charset="0"/>
                      </a:endParaRPr>
                    </a:p>
                  </a:txBody>
                  <a:tcPr/>
                </a:tc>
                <a:tc rowSpan="2">
                  <a:txBody>
                    <a:bodyPr/>
                    <a:lstStyle/>
                    <a:p>
                      <a:pPr algn="ctr"/>
                      <a:r>
                        <a:rPr lang="en-AU" sz="800" b="1" dirty="0">
                          <a:latin typeface="Arial Narrow" panose="020B0606020202030204" pitchFamily="34" charset="0"/>
                        </a:rPr>
                        <a:t>Mean</a:t>
                      </a:r>
                    </a:p>
                    <a:p>
                      <a:pPr algn="ctr"/>
                      <a:r>
                        <a:rPr lang="en-AU" sz="800" b="1" dirty="0">
                          <a:latin typeface="Arial Narrow" panose="020B0606020202030204" pitchFamily="34" charset="0"/>
                        </a:rPr>
                        <a:t> </a:t>
                      </a:r>
                    </a:p>
                  </a:txBody>
                  <a:tcPr anchor="ctr">
                    <a:solidFill>
                      <a:schemeClr val="bg1">
                        <a:lumMod val="85000"/>
                      </a:schemeClr>
                    </a:solidFill>
                  </a:tcPr>
                </a:tc>
                <a:tc rowSpan="2">
                  <a:txBody>
                    <a:bodyPr/>
                    <a:lstStyle/>
                    <a:p>
                      <a:pPr algn="ctr"/>
                      <a:endParaRPr lang="en-AU" sz="800" b="1" dirty="0">
                        <a:latin typeface="Arial Narrow" panose="020B0606020202030204" pitchFamily="34" charset="0"/>
                      </a:endParaRPr>
                    </a:p>
                  </a:txBody>
                  <a:tcPr>
                    <a:solidFill>
                      <a:schemeClr val="bg1">
                        <a:lumMod val="85000"/>
                      </a:schemeClr>
                    </a:solidFill>
                  </a:tcPr>
                </a:tc>
                <a:tc rowSpan="2">
                  <a:txBody>
                    <a:bodyPr/>
                    <a:lstStyle/>
                    <a:p>
                      <a:pPr algn="ctr"/>
                      <a:endParaRPr lang="en-AU" sz="800" b="1"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3907349881"/>
                  </a:ext>
                </a:extLst>
              </a:tr>
              <a:tr h="217735">
                <a:tc>
                  <a:txBody>
                    <a:bodyPr/>
                    <a:lstStyle/>
                    <a:p>
                      <a:r>
                        <a:rPr lang="en-AU" sz="800" dirty="0">
                          <a:latin typeface="Arial Narrow" panose="020B0606020202030204" pitchFamily="34" charset="0"/>
                        </a:rPr>
                        <a:t>2</a:t>
                      </a:r>
                    </a:p>
                  </a:txBody>
                  <a:tcPr>
                    <a:solidFill>
                      <a:schemeClr val="bg1"/>
                    </a:solidFill>
                  </a:tcPr>
                </a:tc>
                <a:tc vMerge="1">
                  <a:txBody>
                    <a:bodyPr/>
                    <a:lstStyle/>
                    <a:p>
                      <a:endParaRPr lang="en-AU" sz="800" b="1" dirty="0">
                        <a:latin typeface="Arial Narrow" panose="020B0606020202030204" pitchFamily="34" charset="0"/>
                      </a:endParaRPr>
                    </a:p>
                  </a:txBody>
                  <a:tcPr>
                    <a:solidFill>
                      <a:schemeClr val="bg1">
                        <a:lumMod val="85000"/>
                      </a:schemeClr>
                    </a:solidFill>
                  </a:tcPr>
                </a:tc>
                <a:tc vMerge="1">
                  <a:txBody>
                    <a:bodyPr/>
                    <a:lstStyle/>
                    <a:p>
                      <a:endParaRPr lang="en-AU" sz="500" dirty="0">
                        <a:latin typeface="Arial Narrow" panose="020B0606020202030204" pitchFamily="34" charset="0"/>
                      </a:endParaRP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vMerge="1">
                  <a:txBody>
                    <a:bodyPr/>
                    <a:lstStyle/>
                    <a:p>
                      <a:endParaRPr lang="en-AU" sz="800" dirty="0">
                        <a:latin typeface="Arial Narrow" panose="020B0606020202030204" pitchFamily="34" charset="0"/>
                      </a:endParaRPr>
                    </a:p>
                  </a:txBody>
                  <a:tcPr>
                    <a:solidFill>
                      <a:schemeClr val="bg1">
                        <a:lumMod val="85000"/>
                      </a:schemeClr>
                    </a:solidFill>
                  </a:tcPr>
                </a:tc>
                <a:tc vMerge="1">
                  <a:txBody>
                    <a:bodyPr/>
                    <a:lstStyle/>
                    <a:p>
                      <a:endParaRPr lang="en-AU" sz="800" dirty="0">
                        <a:latin typeface="Arial Narrow" panose="020B0606020202030204" pitchFamily="34" charset="0"/>
                      </a:endParaRPr>
                    </a:p>
                  </a:txBody>
                  <a:tcPr>
                    <a:solidFill>
                      <a:schemeClr val="bg1">
                        <a:lumMod val="85000"/>
                      </a:schemeClr>
                    </a:solidFill>
                  </a:tcPr>
                </a:tc>
                <a:tc vMerge="1">
                  <a:txBody>
                    <a:bodyPr/>
                    <a:lstStyle/>
                    <a:p>
                      <a:endParaRPr lang="en-AU"/>
                    </a:p>
                  </a:txBody>
                  <a:tcPr/>
                </a:tc>
                <a:extLst>
                  <a:ext uri="{0D108BD9-81ED-4DB2-BD59-A6C34878D82A}">
                    <a16:rowId xmlns:a16="http://schemas.microsoft.com/office/drawing/2014/main" val="480363167"/>
                  </a:ext>
                </a:extLst>
              </a:tr>
              <a:tr h="217735">
                <a:tc>
                  <a:txBody>
                    <a:bodyPr/>
                    <a:lstStyle/>
                    <a:p>
                      <a:r>
                        <a:rPr lang="en-AU" sz="800" dirty="0">
                          <a:latin typeface="Arial Narrow" panose="020B0606020202030204" pitchFamily="34" charset="0"/>
                        </a:rPr>
                        <a:t>3</a:t>
                      </a:r>
                    </a:p>
                  </a:txBody>
                  <a:tcPr>
                    <a:solidFill>
                      <a:schemeClr val="bg1"/>
                    </a:solidFill>
                  </a:tcPr>
                </a:tc>
                <a:tc>
                  <a:txBody>
                    <a:bodyPr/>
                    <a:lstStyle/>
                    <a:p>
                      <a:r>
                        <a:rPr lang="en-AU" sz="800" b="1" dirty="0">
                          <a:latin typeface="Arial Narrow" panose="020B0606020202030204" pitchFamily="34" charset="0"/>
                        </a:rPr>
                        <a:t>(</a:t>
                      </a:r>
                      <a:r>
                        <a:rPr lang="en-AU" sz="800" b="1" dirty="0" err="1">
                          <a:latin typeface="Arial Narrow" panose="020B0606020202030204" pitchFamily="34" charset="0"/>
                        </a:rPr>
                        <a:t>i</a:t>
                      </a:r>
                      <a:r>
                        <a:rPr lang="en-AU" sz="800" b="1" dirty="0">
                          <a:latin typeface="Arial Narrow" panose="020B0606020202030204" pitchFamily="34" charset="0"/>
                        </a:rPr>
                        <a:t>) Agincourt Reef</a:t>
                      </a:r>
                    </a:p>
                  </a:txBody>
                  <a:tcPr>
                    <a:noFill/>
                  </a:tcPr>
                </a:tc>
                <a:tc>
                  <a:txBody>
                    <a:bodyPr/>
                    <a:lstStyle/>
                    <a:p>
                      <a:pPr algn="ctr"/>
                      <a:r>
                        <a:rPr lang="en-AU" sz="800" b="1" dirty="0">
                          <a:solidFill>
                            <a:schemeClr val="tx1"/>
                          </a:solidFill>
                          <a:latin typeface="Arial Narrow" panose="020B0606020202030204" pitchFamily="34" charset="0"/>
                        </a:rPr>
                        <a:t>7</a:t>
                      </a:r>
                    </a:p>
                  </a:txBody>
                  <a:tcPr/>
                </a:tc>
                <a:tc>
                  <a:txBody>
                    <a:bodyPr/>
                    <a:lstStyle/>
                    <a:p>
                      <a:pPr algn="ctr"/>
                      <a:r>
                        <a:rPr lang="en-AU" sz="800" b="1" dirty="0">
                          <a:latin typeface="Arial Narrow" panose="020B0606020202030204" pitchFamily="34" charset="0"/>
                        </a:rPr>
                        <a:t>100</a:t>
                      </a:r>
                    </a:p>
                  </a:txBody>
                  <a:tcPr/>
                </a:tc>
                <a:tc>
                  <a:txBody>
                    <a:bodyPr/>
                    <a:lstStyle/>
                    <a:p>
                      <a:pPr algn="ctr"/>
                      <a:r>
                        <a:rPr lang="en-AU" sz="800" b="1" dirty="0">
                          <a:latin typeface="Arial Narrow" panose="020B0606020202030204" pitchFamily="34" charset="0"/>
                        </a:rPr>
                        <a:t>100</a:t>
                      </a:r>
                    </a:p>
                  </a:txBody>
                  <a:tcPr/>
                </a:tc>
                <a:tc>
                  <a:txBody>
                    <a:bodyPr/>
                    <a:lstStyle/>
                    <a:p>
                      <a:pPr algn="ctr"/>
                      <a:r>
                        <a:rPr lang="en-AU" sz="800" b="1" dirty="0">
                          <a:latin typeface="Arial Narrow" panose="020B0606020202030204" pitchFamily="34" charset="0"/>
                        </a:rPr>
                        <a:t>70</a:t>
                      </a:r>
                    </a:p>
                  </a:txBody>
                  <a:tcPr/>
                </a:tc>
                <a:tc>
                  <a:txBody>
                    <a:bodyPr/>
                    <a:lstStyle/>
                    <a:p>
                      <a:pPr algn="ctr"/>
                      <a:r>
                        <a:rPr lang="en-AU" sz="800" b="1" dirty="0">
                          <a:latin typeface="Arial Narrow" panose="020B0606020202030204" pitchFamily="34" charset="0"/>
                        </a:rPr>
                        <a:t>100</a:t>
                      </a:r>
                    </a:p>
                  </a:txBody>
                  <a:tcPr/>
                </a:tc>
                <a:tc>
                  <a:txBody>
                    <a:bodyPr/>
                    <a:lstStyle/>
                    <a:p>
                      <a:pPr algn="ctr"/>
                      <a:r>
                        <a:rPr lang="en-AU" sz="800" b="1" dirty="0">
                          <a:latin typeface="Arial Narrow" panose="020B0606020202030204" pitchFamily="34" charset="0"/>
                        </a:rPr>
                        <a:t>100</a:t>
                      </a:r>
                    </a:p>
                  </a:txBody>
                  <a:tcPr/>
                </a:tc>
                <a:tc>
                  <a:txBody>
                    <a:bodyPr/>
                    <a:lstStyle/>
                    <a:p>
                      <a:pPr algn="ctr"/>
                      <a:r>
                        <a:rPr lang="en-AU" sz="800" b="1" dirty="0">
                          <a:latin typeface="Arial Narrow" panose="020B0606020202030204" pitchFamily="34" charset="0"/>
                        </a:rPr>
                        <a:t>100</a:t>
                      </a:r>
                    </a:p>
                  </a:txBody>
                  <a:tcPr/>
                </a:tc>
                <a:tc>
                  <a:txBody>
                    <a:bodyPr/>
                    <a:lstStyle/>
                    <a:p>
                      <a:pPr algn="ctr"/>
                      <a:r>
                        <a:rPr lang="en-AU" sz="800" b="1" dirty="0">
                          <a:latin typeface="Arial Narrow" panose="020B0606020202030204" pitchFamily="34" charset="0"/>
                        </a:rPr>
                        <a:t>95.0</a:t>
                      </a:r>
                    </a:p>
                  </a:txBody>
                  <a:tcPr/>
                </a:tc>
                <a:tc>
                  <a:txBody>
                    <a:bodyPr/>
                    <a:lstStyle/>
                    <a:p>
                      <a:pPr algn="ctr"/>
                      <a:r>
                        <a:rPr lang="en-AU" sz="800" b="1" dirty="0">
                          <a:latin typeface="Arial Narrow" panose="020B0606020202030204" pitchFamily="34" charset="0"/>
                        </a:rPr>
                        <a:t>12.25</a:t>
                      </a:r>
                    </a:p>
                  </a:txBody>
                  <a:tcPr/>
                </a:tc>
                <a:tc>
                  <a:txBody>
                    <a:bodyPr/>
                    <a:lstStyle/>
                    <a:p>
                      <a:pPr algn="ctr"/>
                      <a:r>
                        <a:rPr lang="en-AU" sz="800" b="1" dirty="0">
                          <a:latin typeface="Arial Narrow" panose="020B0606020202030204" pitchFamily="34" charset="0"/>
                        </a:rPr>
                        <a:t>12.85</a:t>
                      </a:r>
                    </a:p>
                  </a:txBody>
                  <a:tcPr/>
                </a:tc>
                <a:extLst>
                  <a:ext uri="{0D108BD9-81ED-4DB2-BD59-A6C34878D82A}">
                    <a16:rowId xmlns:a16="http://schemas.microsoft.com/office/drawing/2014/main" val="2891508259"/>
                  </a:ext>
                </a:extLst>
              </a:tr>
              <a:tr h="217735">
                <a:tc>
                  <a:txBody>
                    <a:bodyPr/>
                    <a:lstStyle/>
                    <a:p>
                      <a:r>
                        <a:rPr lang="en-AU" sz="800" dirty="0">
                          <a:latin typeface="Arial Narrow" panose="020B0606020202030204" pitchFamily="34" charset="0"/>
                        </a:rPr>
                        <a:t>4</a:t>
                      </a:r>
                    </a:p>
                  </a:txBody>
                  <a:tcPr>
                    <a:solidFill>
                      <a:schemeClr val="bg1"/>
                    </a:solidFill>
                  </a:tcPr>
                </a:tc>
                <a:tc>
                  <a:txBody>
                    <a:bodyPr/>
                    <a:lstStyle/>
                    <a:p>
                      <a:r>
                        <a:rPr lang="en-AU" sz="800" b="1" dirty="0">
                          <a:solidFill>
                            <a:schemeClr val="tx1"/>
                          </a:solidFill>
                          <a:latin typeface="Arial Narrow" panose="020B0606020202030204" pitchFamily="34" charset="0"/>
                        </a:rPr>
                        <a:t>(ii) Lady Elliot Is</a:t>
                      </a:r>
                    </a:p>
                  </a:txBody>
                  <a:tcPr>
                    <a:noFill/>
                  </a:tcPr>
                </a:tc>
                <a:tc>
                  <a:txBody>
                    <a:bodyPr/>
                    <a:lstStyle/>
                    <a:p>
                      <a:pPr algn="ctr"/>
                      <a:r>
                        <a:rPr lang="en-AU" sz="800" dirty="0">
                          <a:solidFill>
                            <a:schemeClr val="tx1">
                              <a:lumMod val="50000"/>
                              <a:lumOff val="50000"/>
                            </a:schemeClr>
                          </a:solidFill>
                          <a:latin typeface="Comic Sans MS" panose="030F0702030302020204" pitchFamily="66" charset="0"/>
                        </a:rPr>
                        <a:t>6</a:t>
                      </a:r>
                    </a:p>
                  </a:txBody>
                  <a:tcPr/>
                </a:tc>
                <a:tc>
                  <a:txBody>
                    <a:bodyPr/>
                    <a:lstStyle/>
                    <a:p>
                      <a:pPr algn="ctr"/>
                      <a:r>
                        <a:rPr lang="en-AU" sz="800" dirty="0">
                          <a:solidFill>
                            <a:schemeClr val="tx1">
                              <a:lumMod val="50000"/>
                              <a:lumOff val="50000"/>
                            </a:schemeClr>
                          </a:solidFill>
                          <a:latin typeface="Comic Sans MS" panose="030F0702030302020204" pitchFamily="66" charset="0"/>
                        </a:rPr>
                        <a:t>80</a:t>
                      </a:r>
                    </a:p>
                  </a:txBody>
                  <a:tcPr/>
                </a:tc>
                <a:tc>
                  <a:txBody>
                    <a:bodyPr/>
                    <a:lstStyle/>
                    <a:p>
                      <a:pPr algn="ctr"/>
                      <a:r>
                        <a:rPr lang="en-AU" sz="800" dirty="0">
                          <a:solidFill>
                            <a:schemeClr val="tx1">
                              <a:lumMod val="50000"/>
                              <a:lumOff val="50000"/>
                            </a:schemeClr>
                          </a:solidFill>
                          <a:latin typeface="Comic Sans MS" panose="030F0702030302020204" pitchFamily="66" charset="0"/>
                        </a:rPr>
                        <a:t>100</a:t>
                      </a:r>
                    </a:p>
                  </a:txBody>
                  <a:tcPr/>
                </a:tc>
                <a:tc>
                  <a:txBody>
                    <a:bodyPr/>
                    <a:lstStyle/>
                    <a:p>
                      <a:pPr algn="ctr"/>
                      <a:r>
                        <a:rPr lang="en-AU" sz="800" dirty="0">
                          <a:solidFill>
                            <a:schemeClr val="tx1">
                              <a:lumMod val="50000"/>
                              <a:lumOff val="50000"/>
                            </a:schemeClr>
                          </a:solidFill>
                          <a:latin typeface="Comic Sans MS" panose="030F0702030302020204" pitchFamily="66" charset="0"/>
                        </a:rPr>
                        <a:t>70</a:t>
                      </a:r>
                    </a:p>
                  </a:txBody>
                  <a:tcPr/>
                </a:tc>
                <a:tc>
                  <a:txBody>
                    <a:bodyPr/>
                    <a:lstStyle/>
                    <a:p>
                      <a:pPr algn="ctr"/>
                      <a:r>
                        <a:rPr lang="en-AU" sz="800" dirty="0">
                          <a:solidFill>
                            <a:schemeClr val="tx1">
                              <a:lumMod val="50000"/>
                              <a:lumOff val="50000"/>
                            </a:schemeClr>
                          </a:solidFill>
                          <a:latin typeface="Comic Sans MS" panose="030F0702030302020204" pitchFamily="66" charset="0"/>
                        </a:rPr>
                        <a:t>100</a:t>
                      </a:r>
                    </a:p>
                  </a:txBody>
                  <a:tcPr/>
                </a:tc>
                <a:tc>
                  <a:txBody>
                    <a:bodyPr/>
                    <a:lstStyle/>
                    <a:p>
                      <a:pPr algn="ctr"/>
                      <a:r>
                        <a:rPr lang="en-AU" sz="800" dirty="0">
                          <a:solidFill>
                            <a:schemeClr val="tx1">
                              <a:lumMod val="50000"/>
                              <a:lumOff val="50000"/>
                            </a:schemeClr>
                          </a:solidFill>
                          <a:latin typeface="Comic Sans MS" panose="030F0702030302020204" pitchFamily="66" charset="0"/>
                        </a:rPr>
                        <a:t>50</a:t>
                      </a:r>
                    </a:p>
                  </a:txBody>
                  <a:tcPr/>
                </a:tc>
                <a:tc>
                  <a:txBody>
                    <a:bodyPr/>
                    <a:lstStyle/>
                    <a:p>
                      <a:pPr algn="ctr"/>
                      <a:r>
                        <a:rPr lang="en-AU" sz="800" dirty="0">
                          <a:solidFill>
                            <a:schemeClr val="tx1">
                              <a:lumMod val="50000"/>
                              <a:lumOff val="50000"/>
                            </a:schemeClr>
                          </a:solidFill>
                          <a:latin typeface="Comic Sans MS" panose="030F0702030302020204" pitchFamily="66" charset="0"/>
                        </a:rPr>
                        <a:t>50</a:t>
                      </a:r>
                    </a:p>
                  </a:txBody>
                  <a:tcPr/>
                </a:tc>
                <a:tc>
                  <a:txBody>
                    <a:bodyPr/>
                    <a:lstStyle/>
                    <a:p>
                      <a:pPr algn="ctr"/>
                      <a:r>
                        <a:rPr lang="en-AU" sz="800" dirty="0">
                          <a:solidFill>
                            <a:schemeClr val="tx1">
                              <a:lumMod val="50000"/>
                              <a:lumOff val="50000"/>
                            </a:schemeClr>
                          </a:solidFill>
                          <a:latin typeface="Comic Sans MS" panose="030F0702030302020204" pitchFamily="66" charset="0"/>
                        </a:rPr>
                        <a:t>75.0</a:t>
                      </a:r>
                    </a:p>
                  </a:txBody>
                  <a:tcPr/>
                </a:tc>
                <a:tc>
                  <a:txBody>
                    <a:bodyPr/>
                    <a:lstStyle/>
                    <a:p>
                      <a:pPr algn="ctr"/>
                      <a:r>
                        <a:rPr lang="en-AU" sz="800" dirty="0">
                          <a:solidFill>
                            <a:schemeClr val="tx1">
                              <a:lumMod val="50000"/>
                              <a:lumOff val="50000"/>
                            </a:schemeClr>
                          </a:solidFill>
                          <a:latin typeface="Comic Sans MS" panose="030F0702030302020204" pitchFamily="66" charset="0"/>
                        </a:rPr>
                        <a:t>22.58</a:t>
                      </a:r>
                    </a:p>
                  </a:txBody>
                  <a:tcPr/>
                </a:tc>
                <a:tc>
                  <a:txBody>
                    <a:bodyPr/>
                    <a:lstStyle/>
                    <a:p>
                      <a:pPr algn="ctr"/>
                      <a:r>
                        <a:rPr lang="en-AU" sz="800" dirty="0">
                          <a:solidFill>
                            <a:schemeClr val="tx1">
                              <a:lumMod val="50000"/>
                              <a:lumOff val="50000"/>
                            </a:schemeClr>
                          </a:solidFill>
                          <a:latin typeface="Comic Sans MS" panose="030F0702030302020204" pitchFamily="66" charset="0"/>
                        </a:rPr>
                        <a:t>23.70</a:t>
                      </a:r>
                    </a:p>
                  </a:txBody>
                  <a:tcPr/>
                </a:tc>
                <a:extLst>
                  <a:ext uri="{0D108BD9-81ED-4DB2-BD59-A6C34878D82A}">
                    <a16:rowId xmlns:a16="http://schemas.microsoft.com/office/drawing/2014/main" val="2091433816"/>
                  </a:ext>
                </a:extLst>
              </a:tr>
              <a:tr h="217735">
                <a:tc>
                  <a:txBody>
                    <a:bodyPr/>
                    <a:lstStyle/>
                    <a:p>
                      <a:r>
                        <a:rPr lang="en-AU" sz="800" dirty="0">
                          <a:latin typeface="Arial Narrow" panose="020B0606020202030204" pitchFamily="34" charset="0"/>
                        </a:rPr>
                        <a:t>5</a:t>
                      </a:r>
                    </a:p>
                  </a:txBody>
                  <a:tcPr>
                    <a:solidFill>
                      <a:schemeClr val="bg1"/>
                    </a:solidFill>
                  </a:tcPr>
                </a:tc>
                <a:tc>
                  <a:txBody>
                    <a:bodyPr/>
                    <a:lstStyle/>
                    <a:p>
                      <a:r>
                        <a:rPr lang="en-AU" sz="800" b="1" dirty="0">
                          <a:solidFill>
                            <a:schemeClr val="tx1"/>
                          </a:solidFill>
                          <a:latin typeface="Arial Narrow" panose="020B0606020202030204" pitchFamily="34" charset="0"/>
                        </a:rPr>
                        <a:t>(iii) Magnetic Is</a:t>
                      </a:r>
                    </a:p>
                  </a:txBody>
                  <a:tcPr>
                    <a:noFill/>
                  </a:tcPr>
                </a:tc>
                <a:tc>
                  <a:txBody>
                    <a:bodyPr/>
                    <a:lstStyle/>
                    <a:p>
                      <a:pPr algn="ctr"/>
                      <a:r>
                        <a:rPr lang="en-AU" sz="800" dirty="0">
                          <a:solidFill>
                            <a:schemeClr val="tx1">
                              <a:lumMod val="50000"/>
                              <a:lumOff val="50000"/>
                            </a:schemeClr>
                          </a:solidFill>
                          <a:latin typeface="Arial Narrow" panose="020B0606020202030204" pitchFamily="34" charset="0"/>
                        </a:rPr>
                        <a:t>3</a:t>
                      </a:r>
                    </a:p>
                  </a:txBody>
                  <a:tcPr/>
                </a:tc>
                <a:tc>
                  <a:txBody>
                    <a:bodyPr/>
                    <a:lstStyle/>
                    <a:p>
                      <a:pPr algn="ctr"/>
                      <a:r>
                        <a:rPr lang="en-AU" sz="800" dirty="0">
                          <a:solidFill>
                            <a:schemeClr val="tx1">
                              <a:lumMod val="50000"/>
                              <a:lumOff val="50000"/>
                            </a:schemeClr>
                          </a:solidFill>
                          <a:latin typeface="Comic Sans MS" panose="030F0702030302020204" pitchFamily="66" charset="0"/>
                        </a:rPr>
                        <a:t>40</a:t>
                      </a:r>
                    </a:p>
                  </a:txBody>
                  <a:tcPr/>
                </a:tc>
                <a:tc>
                  <a:txBody>
                    <a:bodyPr/>
                    <a:lstStyle/>
                    <a:p>
                      <a:pPr algn="ctr"/>
                      <a:r>
                        <a:rPr lang="en-AU" sz="800" dirty="0">
                          <a:solidFill>
                            <a:schemeClr val="tx1">
                              <a:lumMod val="50000"/>
                              <a:lumOff val="50000"/>
                            </a:schemeClr>
                          </a:solidFill>
                          <a:latin typeface="Comic Sans MS" panose="030F0702030302020204" pitchFamily="66" charset="0"/>
                        </a:rPr>
                        <a:t>20</a:t>
                      </a:r>
                    </a:p>
                  </a:txBody>
                  <a:tcPr/>
                </a:tc>
                <a:tc>
                  <a:txBody>
                    <a:bodyPr/>
                    <a:lstStyle/>
                    <a:p>
                      <a:pPr algn="ctr"/>
                      <a:r>
                        <a:rPr lang="en-AU" sz="800" dirty="0">
                          <a:solidFill>
                            <a:schemeClr val="tx1">
                              <a:lumMod val="50000"/>
                              <a:lumOff val="50000"/>
                            </a:schemeClr>
                          </a:solidFill>
                          <a:latin typeface="Comic Sans MS" panose="030F0702030302020204" pitchFamily="66" charset="0"/>
                        </a:rPr>
                        <a:t>100</a:t>
                      </a:r>
                    </a:p>
                  </a:txBody>
                  <a:tcPr/>
                </a:tc>
                <a:tc>
                  <a:txBody>
                    <a:bodyPr/>
                    <a:lstStyle/>
                    <a:p>
                      <a:pPr algn="ctr"/>
                      <a:r>
                        <a:rPr lang="en-AU" sz="800" dirty="0">
                          <a:solidFill>
                            <a:schemeClr val="tx1">
                              <a:lumMod val="50000"/>
                              <a:lumOff val="50000"/>
                            </a:schemeClr>
                          </a:solidFill>
                          <a:latin typeface="Comic Sans MS" panose="030F0702030302020204" pitchFamily="66" charset="0"/>
                        </a:rPr>
                        <a:t>100</a:t>
                      </a:r>
                    </a:p>
                  </a:txBody>
                  <a:tcPr/>
                </a:tc>
                <a:tc>
                  <a:txBody>
                    <a:bodyPr/>
                    <a:lstStyle/>
                    <a:p>
                      <a:pPr algn="ctr"/>
                      <a:r>
                        <a:rPr lang="en-AU" sz="800" dirty="0">
                          <a:solidFill>
                            <a:schemeClr val="tx1">
                              <a:lumMod val="50000"/>
                              <a:lumOff val="50000"/>
                            </a:schemeClr>
                          </a:solidFill>
                          <a:latin typeface="Comic Sans MS" panose="030F0702030302020204" pitchFamily="66" charset="0"/>
                        </a:rPr>
                        <a:t>20</a:t>
                      </a:r>
                    </a:p>
                  </a:txBody>
                  <a:tcPr/>
                </a:tc>
                <a:tc>
                  <a:txBody>
                    <a:bodyPr/>
                    <a:lstStyle/>
                    <a:p>
                      <a:pPr algn="ctr"/>
                      <a:r>
                        <a:rPr lang="en-AU" sz="800" dirty="0">
                          <a:solidFill>
                            <a:schemeClr val="tx1">
                              <a:lumMod val="50000"/>
                              <a:lumOff val="50000"/>
                            </a:schemeClr>
                          </a:solidFill>
                          <a:latin typeface="Comic Sans MS" panose="030F0702030302020204" pitchFamily="66" charset="0"/>
                        </a:rPr>
                        <a:t>20</a:t>
                      </a:r>
                    </a:p>
                  </a:txBody>
                  <a:tcPr/>
                </a:tc>
                <a:tc>
                  <a:txBody>
                    <a:bodyPr/>
                    <a:lstStyle/>
                    <a:p>
                      <a:pPr algn="ctr"/>
                      <a:r>
                        <a:rPr lang="en-AU" sz="800" dirty="0">
                          <a:solidFill>
                            <a:schemeClr val="tx1">
                              <a:lumMod val="50000"/>
                              <a:lumOff val="50000"/>
                            </a:schemeClr>
                          </a:solidFill>
                          <a:latin typeface="Comic Sans MS" panose="030F0702030302020204" pitchFamily="66" charset="0"/>
                        </a:rPr>
                        <a:t>50.0</a:t>
                      </a:r>
                    </a:p>
                  </a:txBody>
                  <a:tcPr/>
                </a:tc>
                <a:tc>
                  <a:txBody>
                    <a:bodyPr/>
                    <a:lstStyle/>
                    <a:p>
                      <a:pPr algn="ctr"/>
                      <a:r>
                        <a:rPr lang="en-AU" sz="800" dirty="0">
                          <a:solidFill>
                            <a:schemeClr val="tx1">
                              <a:lumMod val="50000"/>
                              <a:lumOff val="50000"/>
                            </a:schemeClr>
                          </a:solidFill>
                          <a:latin typeface="Comic Sans MS" panose="030F0702030302020204" pitchFamily="66" charset="0"/>
                        </a:rPr>
                        <a:t>39.50</a:t>
                      </a:r>
                    </a:p>
                  </a:txBody>
                  <a:tcPr/>
                </a:tc>
                <a:tc>
                  <a:txBody>
                    <a:bodyPr/>
                    <a:lstStyle/>
                    <a:p>
                      <a:pPr algn="ctr"/>
                      <a:r>
                        <a:rPr lang="en-AU" sz="800" dirty="0">
                          <a:solidFill>
                            <a:schemeClr val="tx1">
                              <a:lumMod val="50000"/>
                              <a:lumOff val="50000"/>
                            </a:schemeClr>
                          </a:solidFill>
                          <a:latin typeface="Comic Sans MS" panose="030F0702030302020204" pitchFamily="66" charset="0"/>
                        </a:rPr>
                        <a:t>41.45</a:t>
                      </a:r>
                    </a:p>
                  </a:txBody>
                  <a:tcPr/>
                </a:tc>
                <a:extLst>
                  <a:ext uri="{0D108BD9-81ED-4DB2-BD59-A6C34878D82A}">
                    <a16:rowId xmlns:a16="http://schemas.microsoft.com/office/drawing/2014/main" val="42011521"/>
                  </a:ext>
                </a:extLst>
              </a:tr>
              <a:tr h="217735">
                <a:tc>
                  <a:txBody>
                    <a:bodyPr/>
                    <a:lstStyle/>
                    <a:p>
                      <a:r>
                        <a:rPr lang="en-AU" sz="800" dirty="0">
                          <a:latin typeface="Arial Narrow" panose="020B0606020202030204" pitchFamily="34" charset="0"/>
                        </a:rPr>
                        <a:t>6</a:t>
                      </a:r>
                    </a:p>
                  </a:txBody>
                  <a:tcPr>
                    <a:solidFill>
                      <a:schemeClr val="bg1"/>
                    </a:solidFill>
                  </a:tcPr>
                </a:tc>
                <a:tc>
                  <a:txBody>
                    <a:bodyPr/>
                    <a:lstStyle/>
                    <a:p>
                      <a:r>
                        <a:rPr lang="en-AU" sz="800" b="1" dirty="0">
                          <a:solidFill>
                            <a:schemeClr val="tx1"/>
                          </a:solidFill>
                          <a:latin typeface="Arial Narrow" panose="020B0606020202030204" pitchFamily="34" charset="0"/>
                        </a:rPr>
                        <a:t>(iv) Sloping Is</a:t>
                      </a:r>
                    </a:p>
                  </a:txBody>
                  <a:tcPr>
                    <a:noFill/>
                  </a:tcPr>
                </a:tc>
                <a:tc>
                  <a:txBody>
                    <a:bodyPr/>
                    <a:lstStyle/>
                    <a:p>
                      <a:pPr algn="ctr"/>
                      <a:r>
                        <a:rPr lang="en-AU" sz="800" dirty="0">
                          <a:solidFill>
                            <a:schemeClr val="tx1">
                              <a:lumMod val="50000"/>
                              <a:lumOff val="50000"/>
                            </a:schemeClr>
                          </a:solidFill>
                          <a:latin typeface="Arial Narrow" panose="020B0606020202030204" pitchFamily="34" charset="0"/>
                        </a:rPr>
                        <a:t>3</a:t>
                      </a:r>
                    </a:p>
                  </a:txBody>
                  <a:tcPr/>
                </a:tc>
                <a:tc>
                  <a:txBody>
                    <a:bodyPr/>
                    <a:lstStyle/>
                    <a:p>
                      <a:pPr algn="ctr"/>
                      <a:r>
                        <a:rPr lang="en-AU" sz="800" dirty="0">
                          <a:solidFill>
                            <a:schemeClr val="tx1">
                              <a:lumMod val="50000"/>
                              <a:lumOff val="50000"/>
                            </a:schemeClr>
                          </a:solidFill>
                          <a:latin typeface="Comic Sans MS" panose="030F0702030302020204" pitchFamily="66" charset="0"/>
                        </a:rPr>
                        <a:t>90</a:t>
                      </a:r>
                    </a:p>
                  </a:txBody>
                  <a:tcPr/>
                </a:tc>
                <a:tc>
                  <a:txBody>
                    <a:bodyPr/>
                    <a:lstStyle/>
                    <a:p>
                      <a:pPr algn="ctr"/>
                      <a:r>
                        <a:rPr lang="en-AU" sz="800" dirty="0">
                          <a:solidFill>
                            <a:schemeClr val="tx1">
                              <a:lumMod val="50000"/>
                              <a:lumOff val="50000"/>
                            </a:schemeClr>
                          </a:solidFill>
                          <a:latin typeface="Comic Sans MS" panose="030F0702030302020204" pitchFamily="66" charset="0"/>
                        </a:rPr>
                        <a:t>50</a:t>
                      </a:r>
                    </a:p>
                  </a:txBody>
                  <a:tcPr/>
                </a:tc>
                <a:tc>
                  <a:txBody>
                    <a:bodyPr/>
                    <a:lstStyle/>
                    <a:p>
                      <a:pPr algn="ctr"/>
                      <a:r>
                        <a:rPr lang="en-AU" sz="800" dirty="0">
                          <a:solidFill>
                            <a:schemeClr val="tx1">
                              <a:lumMod val="50000"/>
                              <a:lumOff val="50000"/>
                            </a:schemeClr>
                          </a:solidFill>
                          <a:latin typeface="Comic Sans MS" panose="030F0702030302020204" pitchFamily="66" charset="0"/>
                        </a:rPr>
                        <a:t>40</a:t>
                      </a:r>
                    </a:p>
                  </a:txBody>
                  <a:tcPr/>
                </a:tc>
                <a:tc>
                  <a:txBody>
                    <a:bodyPr/>
                    <a:lstStyle/>
                    <a:p>
                      <a:pPr algn="ctr"/>
                      <a:r>
                        <a:rPr lang="en-AU" sz="800" dirty="0">
                          <a:solidFill>
                            <a:schemeClr val="tx1">
                              <a:lumMod val="50000"/>
                              <a:lumOff val="50000"/>
                            </a:schemeClr>
                          </a:solidFill>
                          <a:latin typeface="Comic Sans MS" panose="030F0702030302020204" pitchFamily="66" charset="0"/>
                        </a:rPr>
                        <a:t>30</a:t>
                      </a:r>
                    </a:p>
                  </a:txBody>
                  <a:tcPr/>
                </a:tc>
                <a:tc>
                  <a:txBody>
                    <a:bodyPr/>
                    <a:lstStyle/>
                    <a:p>
                      <a:pPr algn="ctr"/>
                      <a:r>
                        <a:rPr lang="en-AU" sz="800" dirty="0">
                          <a:solidFill>
                            <a:schemeClr val="tx1">
                              <a:lumMod val="50000"/>
                              <a:lumOff val="50000"/>
                            </a:schemeClr>
                          </a:solidFill>
                          <a:latin typeface="Comic Sans MS" panose="030F0702030302020204" pitchFamily="66" charset="0"/>
                        </a:rPr>
                        <a:t>80</a:t>
                      </a:r>
                    </a:p>
                  </a:txBody>
                  <a:tcPr/>
                </a:tc>
                <a:tc>
                  <a:txBody>
                    <a:bodyPr/>
                    <a:lstStyle/>
                    <a:p>
                      <a:pPr algn="ctr"/>
                      <a:r>
                        <a:rPr lang="en-AU" sz="800" dirty="0">
                          <a:solidFill>
                            <a:schemeClr val="tx1">
                              <a:lumMod val="50000"/>
                              <a:lumOff val="50000"/>
                            </a:schemeClr>
                          </a:solidFill>
                          <a:latin typeface="Comic Sans MS" panose="030F0702030302020204" pitchFamily="66" charset="0"/>
                        </a:rPr>
                        <a:t>40</a:t>
                      </a:r>
                    </a:p>
                  </a:txBody>
                  <a:tcPr/>
                </a:tc>
                <a:tc>
                  <a:txBody>
                    <a:bodyPr/>
                    <a:lstStyle/>
                    <a:p>
                      <a:pPr algn="ctr"/>
                      <a:r>
                        <a:rPr lang="en-AU" sz="800" dirty="0">
                          <a:solidFill>
                            <a:schemeClr val="tx1">
                              <a:lumMod val="50000"/>
                              <a:lumOff val="50000"/>
                            </a:schemeClr>
                          </a:solidFill>
                          <a:latin typeface="Comic Sans MS" panose="030F0702030302020204" pitchFamily="66" charset="0"/>
                        </a:rPr>
                        <a:t>55.0</a:t>
                      </a:r>
                    </a:p>
                  </a:txBody>
                  <a:tcPr/>
                </a:tc>
                <a:tc>
                  <a:txBody>
                    <a:bodyPr/>
                    <a:lstStyle/>
                    <a:p>
                      <a:pPr algn="ctr"/>
                      <a:r>
                        <a:rPr lang="en-AU" sz="800" dirty="0">
                          <a:solidFill>
                            <a:schemeClr val="tx1">
                              <a:lumMod val="50000"/>
                              <a:lumOff val="50000"/>
                            </a:schemeClr>
                          </a:solidFill>
                          <a:latin typeface="Comic Sans MS" panose="030F0702030302020204" pitchFamily="66" charset="0"/>
                        </a:rPr>
                        <a:t>24.29</a:t>
                      </a:r>
                    </a:p>
                  </a:txBody>
                  <a:tcPr/>
                </a:tc>
                <a:tc>
                  <a:txBody>
                    <a:bodyPr/>
                    <a:lstStyle/>
                    <a:p>
                      <a:pPr algn="ctr"/>
                      <a:r>
                        <a:rPr lang="en-AU" sz="800" dirty="0">
                          <a:solidFill>
                            <a:schemeClr val="tx1">
                              <a:lumMod val="50000"/>
                              <a:lumOff val="50000"/>
                            </a:schemeClr>
                          </a:solidFill>
                          <a:latin typeface="Comic Sans MS" panose="030F0702030302020204" pitchFamily="66" charset="0"/>
                        </a:rPr>
                        <a:t>25.49</a:t>
                      </a:r>
                    </a:p>
                  </a:txBody>
                  <a:tcPr/>
                </a:tc>
                <a:extLst>
                  <a:ext uri="{0D108BD9-81ED-4DB2-BD59-A6C34878D82A}">
                    <a16:rowId xmlns:a16="http://schemas.microsoft.com/office/drawing/2014/main" val="3409939908"/>
                  </a:ext>
                </a:extLst>
              </a:tr>
            </a:tbl>
          </a:graphicData>
        </a:graphic>
      </p:graphicFrame>
      <p:sp>
        <p:nvSpPr>
          <p:cNvPr id="230" name="Oval 229">
            <a:extLst>
              <a:ext uri="{FF2B5EF4-FFF2-40B4-BE49-F238E27FC236}">
                <a16:creationId xmlns:a16="http://schemas.microsoft.com/office/drawing/2014/main" id="{2975F0A3-32A8-4553-BBEE-22209C5B60A1}"/>
              </a:ext>
            </a:extLst>
          </p:cNvPr>
          <p:cNvSpPr/>
          <p:nvPr/>
        </p:nvSpPr>
        <p:spPr>
          <a:xfrm>
            <a:off x="2058614" y="3063517"/>
            <a:ext cx="170489" cy="17184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1" name="TextBox 230">
            <a:extLst>
              <a:ext uri="{FF2B5EF4-FFF2-40B4-BE49-F238E27FC236}">
                <a16:creationId xmlns:a16="http://schemas.microsoft.com/office/drawing/2014/main" id="{2EA47676-9A87-4E10-9309-34FFA7EC2058}"/>
              </a:ext>
            </a:extLst>
          </p:cNvPr>
          <p:cNvSpPr txBox="1"/>
          <p:nvPr/>
        </p:nvSpPr>
        <p:spPr>
          <a:xfrm>
            <a:off x="2021585" y="3008253"/>
            <a:ext cx="328018" cy="276999"/>
          </a:xfrm>
          <a:prstGeom prst="rect">
            <a:avLst/>
          </a:prstGeom>
          <a:noFill/>
        </p:spPr>
        <p:txBody>
          <a:bodyPr wrap="square" rtlCol="0">
            <a:spAutoFit/>
          </a:bodyPr>
          <a:lstStyle/>
          <a:p>
            <a:r>
              <a:rPr lang="en-AU" sz="1200" b="1" dirty="0">
                <a:latin typeface="Arial Narrow" panose="020B0606020202030204" pitchFamily="34" charset="0"/>
              </a:rPr>
              <a:t>1</a:t>
            </a:r>
          </a:p>
        </p:txBody>
      </p:sp>
      <p:sp>
        <p:nvSpPr>
          <p:cNvPr id="232" name="Oval 231">
            <a:extLst>
              <a:ext uri="{FF2B5EF4-FFF2-40B4-BE49-F238E27FC236}">
                <a16:creationId xmlns:a16="http://schemas.microsoft.com/office/drawing/2014/main" id="{BBFF9B07-3687-471F-AAE3-E89F26DF62F1}"/>
              </a:ext>
            </a:extLst>
          </p:cNvPr>
          <p:cNvSpPr/>
          <p:nvPr/>
        </p:nvSpPr>
        <p:spPr>
          <a:xfrm>
            <a:off x="2525472" y="3063517"/>
            <a:ext cx="170489" cy="17184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3" name="TextBox 232">
            <a:extLst>
              <a:ext uri="{FF2B5EF4-FFF2-40B4-BE49-F238E27FC236}">
                <a16:creationId xmlns:a16="http://schemas.microsoft.com/office/drawing/2014/main" id="{6294B244-7654-4866-AF4A-41D4BE3717AF}"/>
              </a:ext>
            </a:extLst>
          </p:cNvPr>
          <p:cNvSpPr txBox="1"/>
          <p:nvPr/>
        </p:nvSpPr>
        <p:spPr>
          <a:xfrm>
            <a:off x="2489542" y="3012716"/>
            <a:ext cx="328018" cy="276999"/>
          </a:xfrm>
          <a:prstGeom prst="rect">
            <a:avLst/>
          </a:prstGeom>
          <a:noFill/>
        </p:spPr>
        <p:txBody>
          <a:bodyPr wrap="square" rtlCol="0">
            <a:spAutoFit/>
          </a:bodyPr>
          <a:lstStyle/>
          <a:p>
            <a:r>
              <a:rPr lang="en-AU" sz="1200" b="1" dirty="0">
                <a:latin typeface="Arial Narrow" panose="020B0606020202030204" pitchFamily="34" charset="0"/>
              </a:rPr>
              <a:t>2</a:t>
            </a:r>
          </a:p>
        </p:txBody>
      </p:sp>
      <p:sp>
        <p:nvSpPr>
          <p:cNvPr id="234" name="Oval 233">
            <a:extLst>
              <a:ext uri="{FF2B5EF4-FFF2-40B4-BE49-F238E27FC236}">
                <a16:creationId xmlns:a16="http://schemas.microsoft.com/office/drawing/2014/main" id="{AAF7B31F-BC21-4569-939C-118A9423F5C2}"/>
              </a:ext>
            </a:extLst>
          </p:cNvPr>
          <p:cNvSpPr/>
          <p:nvPr/>
        </p:nvSpPr>
        <p:spPr>
          <a:xfrm>
            <a:off x="2985960" y="3054574"/>
            <a:ext cx="170489" cy="17184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5" name="TextBox 234">
            <a:extLst>
              <a:ext uri="{FF2B5EF4-FFF2-40B4-BE49-F238E27FC236}">
                <a16:creationId xmlns:a16="http://schemas.microsoft.com/office/drawing/2014/main" id="{35C089A3-EE0D-40D1-ACDD-05185518124C}"/>
              </a:ext>
            </a:extLst>
          </p:cNvPr>
          <p:cNvSpPr txBox="1"/>
          <p:nvPr/>
        </p:nvSpPr>
        <p:spPr>
          <a:xfrm>
            <a:off x="2947616" y="3001554"/>
            <a:ext cx="328018" cy="276999"/>
          </a:xfrm>
          <a:prstGeom prst="rect">
            <a:avLst/>
          </a:prstGeom>
          <a:noFill/>
        </p:spPr>
        <p:txBody>
          <a:bodyPr wrap="square" rtlCol="0">
            <a:spAutoFit/>
          </a:bodyPr>
          <a:lstStyle/>
          <a:p>
            <a:r>
              <a:rPr lang="en-AU" sz="1200" b="1" dirty="0">
                <a:latin typeface="Arial Narrow" panose="020B0606020202030204" pitchFamily="34" charset="0"/>
              </a:rPr>
              <a:t>3</a:t>
            </a:r>
          </a:p>
        </p:txBody>
      </p:sp>
      <p:sp>
        <p:nvSpPr>
          <p:cNvPr id="236" name="Oval 235">
            <a:extLst>
              <a:ext uri="{FF2B5EF4-FFF2-40B4-BE49-F238E27FC236}">
                <a16:creationId xmlns:a16="http://schemas.microsoft.com/office/drawing/2014/main" id="{09B37196-9ACB-4E4A-B08B-45D3B8D67153}"/>
              </a:ext>
            </a:extLst>
          </p:cNvPr>
          <p:cNvSpPr/>
          <p:nvPr/>
        </p:nvSpPr>
        <p:spPr>
          <a:xfrm>
            <a:off x="3451798" y="3057036"/>
            <a:ext cx="170489" cy="17184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7" name="TextBox 236">
            <a:extLst>
              <a:ext uri="{FF2B5EF4-FFF2-40B4-BE49-F238E27FC236}">
                <a16:creationId xmlns:a16="http://schemas.microsoft.com/office/drawing/2014/main" id="{256799D3-1744-49D9-8FDA-1FB677A37D8C}"/>
              </a:ext>
            </a:extLst>
          </p:cNvPr>
          <p:cNvSpPr txBox="1"/>
          <p:nvPr/>
        </p:nvSpPr>
        <p:spPr>
          <a:xfrm>
            <a:off x="3409148" y="3000779"/>
            <a:ext cx="328018" cy="276999"/>
          </a:xfrm>
          <a:prstGeom prst="rect">
            <a:avLst/>
          </a:prstGeom>
          <a:noFill/>
        </p:spPr>
        <p:txBody>
          <a:bodyPr wrap="square" rtlCol="0">
            <a:spAutoFit/>
          </a:bodyPr>
          <a:lstStyle/>
          <a:p>
            <a:r>
              <a:rPr lang="en-AU" sz="1200" b="1" dirty="0">
                <a:latin typeface="Arial Narrow" panose="020B0606020202030204" pitchFamily="34" charset="0"/>
              </a:rPr>
              <a:t>4</a:t>
            </a:r>
          </a:p>
        </p:txBody>
      </p:sp>
      <p:sp>
        <p:nvSpPr>
          <p:cNvPr id="238" name="Oval 237">
            <a:extLst>
              <a:ext uri="{FF2B5EF4-FFF2-40B4-BE49-F238E27FC236}">
                <a16:creationId xmlns:a16="http://schemas.microsoft.com/office/drawing/2014/main" id="{A725F841-0702-4D20-9986-0E08B9AA54A4}"/>
              </a:ext>
            </a:extLst>
          </p:cNvPr>
          <p:cNvSpPr/>
          <p:nvPr/>
        </p:nvSpPr>
        <p:spPr>
          <a:xfrm>
            <a:off x="3911054" y="3054574"/>
            <a:ext cx="170489" cy="17184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9" name="TextBox 238">
            <a:extLst>
              <a:ext uri="{FF2B5EF4-FFF2-40B4-BE49-F238E27FC236}">
                <a16:creationId xmlns:a16="http://schemas.microsoft.com/office/drawing/2014/main" id="{B269A02D-AFE4-4A8C-A4F8-31443D3DBB5A}"/>
              </a:ext>
            </a:extLst>
          </p:cNvPr>
          <p:cNvSpPr txBox="1"/>
          <p:nvPr/>
        </p:nvSpPr>
        <p:spPr>
          <a:xfrm>
            <a:off x="3874025" y="3002570"/>
            <a:ext cx="328018" cy="276999"/>
          </a:xfrm>
          <a:prstGeom prst="rect">
            <a:avLst/>
          </a:prstGeom>
          <a:noFill/>
        </p:spPr>
        <p:txBody>
          <a:bodyPr wrap="square" rtlCol="0">
            <a:spAutoFit/>
          </a:bodyPr>
          <a:lstStyle/>
          <a:p>
            <a:r>
              <a:rPr lang="en-AU" sz="1200" b="1" dirty="0">
                <a:latin typeface="Arial Narrow" panose="020B0606020202030204" pitchFamily="34" charset="0"/>
              </a:rPr>
              <a:t>5</a:t>
            </a:r>
          </a:p>
        </p:txBody>
      </p:sp>
      <p:sp>
        <p:nvSpPr>
          <p:cNvPr id="240" name="Oval 239">
            <a:extLst>
              <a:ext uri="{FF2B5EF4-FFF2-40B4-BE49-F238E27FC236}">
                <a16:creationId xmlns:a16="http://schemas.microsoft.com/office/drawing/2014/main" id="{A7AB75F6-BCAC-408A-BE5D-20B446C45888}"/>
              </a:ext>
            </a:extLst>
          </p:cNvPr>
          <p:cNvSpPr/>
          <p:nvPr/>
        </p:nvSpPr>
        <p:spPr>
          <a:xfrm>
            <a:off x="4381071" y="3061561"/>
            <a:ext cx="170489" cy="17184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1" name="TextBox 240">
            <a:extLst>
              <a:ext uri="{FF2B5EF4-FFF2-40B4-BE49-F238E27FC236}">
                <a16:creationId xmlns:a16="http://schemas.microsoft.com/office/drawing/2014/main" id="{C469DFC9-2230-4AC4-AE8E-E18731F7025C}"/>
              </a:ext>
            </a:extLst>
          </p:cNvPr>
          <p:cNvSpPr txBox="1"/>
          <p:nvPr/>
        </p:nvSpPr>
        <p:spPr>
          <a:xfrm>
            <a:off x="4345141" y="3011974"/>
            <a:ext cx="328018" cy="276999"/>
          </a:xfrm>
          <a:prstGeom prst="rect">
            <a:avLst/>
          </a:prstGeom>
          <a:noFill/>
        </p:spPr>
        <p:txBody>
          <a:bodyPr wrap="square" rtlCol="0">
            <a:spAutoFit/>
          </a:bodyPr>
          <a:lstStyle/>
          <a:p>
            <a:r>
              <a:rPr lang="en-AU" sz="1200" b="1" dirty="0">
                <a:latin typeface="Arial Narrow" panose="020B0606020202030204" pitchFamily="34" charset="0"/>
              </a:rPr>
              <a:t>6</a:t>
            </a:r>
          </a:p>
        </p:txBody>
      </p:sp>
      <p:sp>
        <p:nvSpPr>
          <p:cNvPr id="242" name="TextBox 241">
            <a:extLst>
              <a:ext uri="{FF2B5EF4-FFF2-40B4-BE49-F238E27FC236}">
                <a16:creationId xmlns:a16="http://schemas.microsoft.com/office/drawing/2014/main" id="{593FE904-C9F0-4FC1-8B3E-5AA2587C58BC}"/>
              </a:ext>
            </a:extLst>
          </p:cNvPr>
          <p:cNvSpPr txBox="1"/>
          <p:nvPr/>
        </p:nvSpPr>
        <p:spPr>
          <a:xfrm>
            <a:off x="1480953" y="2797399"/>
            <a:ext cx="502844" cy="461665"/>
          </a:xfrm>
          <a:prstGeom prst="rect">
            <a:avLst/>
          </a:prstGeom>
          <a:noFill/>
        </p:spPr>
        <p:txBody>
          <a:bodyPr wrap="square" rtlCol="0">
            <a:spAutoFit/>
          </a:bodyPr>
          <a:lstStyle/>
          <a:p>
            <a:pPr algn="ctr"/>
            <a:r>
              <a:rPr lang="en-AU" sz="800" b="1" dirty="0">
                <a:latin typeface="Arial Narrow" panose="020B0606020202030204" pitchFamily="34" charset="0"/>
              </a:rPr>
              <a:t>Water quality</a:t>
            </a:r>
          </a:p>
          <a:p>
            <a:pPr algn="ctr"/>
            <a:r>
              <a:rPr lang="en-AU" sz="800" b="1" dirty="0">
                <a:latin typeface="Arial Narrow" panose="020B0606020202030204" pitchFamily="34" charset="0"/>
              </a:rPr>
              <a:t> score</a:t>
            </a:r>
          </a:p>
        </p:txBody>
      </p:sp>
      <p:sp>
        <p:nvSpPr>
          <p:cNvPr id="243" name="TextBox 242">
            <a:extLst>
              <a:ext uri="{FF2B5EF4-FFF2-40B4-BE49-F238E27FC236}">
                <a16:creationId xmlns:a16="http://schemas.microsoft.com/office/drawing/2014/main" id="{3F2A2637-AD76-44C7-9B0D-F22D6D917D1D}"/>
              </a:ext>
            </a:extLst>
          </p:cNvPr>
          <p:cNvSpPr txBox="1"/>
          <p:nvPr/>
        </p:nvSpPr>
        <p:spPr>
          <a:xfrm rot="19398441">
            <a:off x="366037" y="2578266"/>
            <a:ext cx="409474" cy="276999"/>
          </a:xfrm>
          <a:prstGeom prst="rect">
            <a:avLst/>
          </a:prstGeom>
          <a:noFill/>
        </p:spPr>
        <p:txBody>
          <a:bodyPr wrap="square" rtlCol="0">
            <a:spAutoFit/>
          </a:bodyPr>
          <a:lstStyle/>
          <a:p>
            <a:pPr algn="ctr"/>
            <a:r>
              <a:rPr lang="en-AU" sz="600" dirty="0">
                <a:latin typeface="Arial Narrow" panose="020B0606020202030204" pitchFamily="34" charset="0"/>
              </a:rPr>
              <a:t>Excel cells</a:t>
            </a:r>
          </a:p>
        </p:txBody>
      </p:sp>
      <p:sp>
        <p:nvSpPr>
          <p:cNvPr id="244" name="TextBox 243">
            <a:extLst>
              <a:ext uri="{FF2B5EF4-FFF2-40B4-BE49-F238E27FC236}">
                <a16:creationId xmlns:a16="http://schemas.microsoft.com/office/drawing/2014/main" id="{2581EC88-47EB-4238-A746-7532EF9E7A71}"/>
              </a:ext>
            </a:extLst>
          </p:cNvPr>
          <p:cNvSpPr txBox="1"/>
          <p:nvPr/>
        </p:nvSpPr>
        <p:spPr>
          <a:xfrm>
            <a:off x="4521636" y="3219136"/>
            <a:ext cx="815681" cy="153888"/>
          </a:xfrm>
          <a:prstGeom prst="rect">
            <a:avLst/>
          </a:prstGeom>
          <a:noFill/>
        </p:spPr>
        <p:txBody>
          <a:bodyPr wrap="square" rtlCol="0">
            <a:spAutoFit/>
          </a:bodyPr>
          <a:lstStyle/>
          <a:p>
            <a:pPr algn="ctr"/>
            <a:r>
              <a:rPr lang="en-AU" sz="400" dirty="0">
                <a:latin typeface="Arial Narrow" panose="020B0606020202030204" pitchFamily="34" charset="0"/>
              </a:rPr>
              <a:t>=AVERAGE(C3:H3)</a:t>
            </a:r>
          </a:p>
        </p:txBody>
      </p:sp>
      <p:sp>
        <p:nvSpPr>
          <p:cNvPr id="246" name="TextBox 245">
            <a:extLst>
              <a:ext uri="{FF2B5EF4-FFF2-40B4-BE49-F238E27FC236}">
                <a16:creationId xmlns:a16="http://schemas.microsoft.com/office/drawing/2014/main" id="{CB2D1FB3-DDB3-4338-BB20-5AAE40FF90DD}"/>
              </a:ext>
            </a:extLst>
          </p:cNvPr>
          <p:cNvSpPr txBox="1"/>
          <p:nvPr/>
        </p:nvSpPr>
        <p:spPr>
          <a:xfrm>
            <a:off x="5165112" y="3223981"/>
            <a:ext cx="579306" cy="153888"/>
          </a:xfrm>
          <a:prstGeom prst="rect">
            <a:avLst/>
          </a:prstGeom>
          <a:noFill/>
        </p:spPr>
        <p:txBody>
          <a:bodyPr wrap="square" rtlCol="0">
            <a:spAutoFit/>
          </a:bodyPr>
          <a:lstStyle/>
          <a:p>
            <a:pPr algn="ctr"/>
            <a:r>
              <a:rPr lang="en-AU" sz="400" dirty="0">
                <a:latin typeface="Arial Narrow" panose="020B0606020202030204" pitchFamily="34" charset="0"/>
              </a:rPr>
              <a:t>=STDEV(C3:H3)</a:t>
            </a:r>
          </a:p>
        </p:txBody>
      </p:sp>
      <p:sp>
        <p:nvSpPr>
          <p:cNvPr id="248" name="TextBox 247">
            <a:extLst>
              <a:ext uri="{FF2B5EF4-FFF2-40B4-BE49-F238E27FC236}">
                <a16:creationId xmlns:a16="http://schemas.microsoft.com/office/drawing/2014/main" id="{6E76E300-F438-4ADF-85B5-A7A109E3D604}"/>
              </a:ext>
            </a:extLst>
          </p:cNvPr>
          <p:cNvSpPr txBox="1"/>
          <p:nvPr/>
        </p:nvSpPr>
        <p:spPr>
          <a:xfrm>
            <a:off x="1119016" y="6930639"/>
            <a:ext cx="425154" cy="215444"/>
          </a:xfrm>
          <a:prstGeom prst="rect">
            <a:avLst/>
          </a:prstGeom>
          <a:noFill/>
        </p:spPr>
        <p:txBody>
          <a:bodyPr wrap="square" rtlCol="0">
            <a:spAutoFit/>
          </a:bodyPr>
          <a:lstStyle/>
          <a:p>
            <a:r>
              <a:rPr lang="en-AU" sz="800" dirty="0">
                <a:latin typeface="Arial Narrow" panose="020B0606020202030204" pitchFamily="34" charset="0"/>
              </a:rPr>
              <a:t>95%</a:t>
            </a:r>
          </a:p>
        </p:txBody>
      </p:sp>
      <p:sp>
        <p:nvSpPr>
          <p:cNvPr id="146" name="TextBox 145">
            <a:extLst>
              <a:ext uri="{FF2B5EF4-FFF2-40B4-BE49-F238E27FC236}">
                <a16:creationId xmlns:a16="http://schemas.microsoft.com/office/drawing/2014/main" id="{00AD1064-D999-4BCE-8DEB-5EA776643CCE}"/>
              </a:ext>
            </a:extLst>
          </p:cNvPr>
          <p:cNvSpPr txBox="1"/>
          <p:nvPr/>
        </p:nvSpPr>
        <p:spPr>
          <a:xfrm>
            <a:off x="5685893" y="2816447"/>
            <a:ext cx="688183" cy="461665"/>
          </a:xfrm>
          <a:prstGeom prst="rect">
            <a:avLst/>
          </a:prstGeom>
          <a:noFill/>
        </p:spPr>
        <p:txBody>
          <a:bodyPr wrap="square" rtlCol="0">
            <a:spAutoFit/>
          </a:bodyPr>
          <a:lstStyle/>
          <a:p>
            <a:pPr algn="ctr"/>
            <a:r>
              <a:rPr lang="en-AU" sz="800" b="1" dirty="0">
                <a:latin typeface="Arial Narrow" panose="020B0606020202030204" pitchFamily="34" charset="0"/>
              </a:rPr>
              <a:t>Confidence Interval </a:t>
            </a:r>
          </a:p>
          <a:p>
            <a:pPr algn="ctr"/>
            <a:r>
              <a:rPr lang="en-AU" sz="800" b="1" dirty="0">
                <a:latin typeface="Arial Narrow" panose="020B0606020202030204" pitchFamily="34" charset="0"/>
              </a:rPr>
              <a:t>(CI)</a:t>
            </a:r>
            <a:endParaRPr lang="en-AU" sz="700" b="1" dirty="0">
              <a:latin typeface="Arial Narrow" panose="020B0606020202030204" pitchFamily="34" charset="0"/>
            </a:endParaRPr>
          </a:p>
        </p:txBody>
      </p:sp>
      <p:sp>
        <p:nvSpPr>
          <p:cNvPr id="147" name="TextBox 146">
            <a:extLst>
              <a:ext uri="{FF2B5EF4-FFF2-40B4-BE49-F238E27FC236}">
                <a16:creationId xmlns:a16="http://schemas.microsoft.com/office/drawing/2014/main" id="{DBA7F8CA-04EB-4459-A239-F3DF92C67A0E}"/>
              </a:ext>
            </a:extLst>
          </p:cNvPr>
          <p:cNvSpPr txBox="1"/>
          <p:nvPr/>
        </p:nvSpPr>
        <p:spPr>
          <a:xfrm>
            <a:off x="5656895" y="3219136"/>
            <a:ext cx="747159" cy="153888"/>
          </a:xfrm>
          <a:prstGeom prst="rect">
            <a:avLst/>
          </a:prstGeom>
          <a:noFill/>
        </p:spPr>
        <p:txBody>
          <a:bodyPr wrap="square" rtlCol="0">
            <a:spAutoFit/>
          </a:bodyPr>
          <a:lstStyle/>
          <a:p>
            <a:pPr algn="ctr"/>
            <a:r>
              <a:rPr lang="en-AU" sz="400" dirty="0">
                <a:latin typeface="Arial Narrow" panose="020B0606020202030204" pitchFamily="34" charset="0"/>
              </a:rPr>
              <a:t>=CONFIDENCE.T(0.05,J3,6)</a:t>
            </a:r>
          </a:p>
        </p:txBody>
      </p:sp>
      <p:sp>
        <p:nvSpPr>
          <p:cNvPr id="148" name="TextBox 147">
            <a:extLst>
              <a:ext uri="{FF2B5EF4-FFF2-40B4-BE49-F238E27FC236}">
                <a16:creationId xmlns:a16="http://schemas.microsoft.com/office/drawing/2014/main" id="{3E3E801D-3C44-4CF9-A324-01948E7C6006}"/>
              </a:ext>
            </a:extLst>
          </p:cNvPr>
          <p:cNvSpPr txBox="1"/>
          <p:nvPr/>
        </p:nvSpPr>
        <p:spPr>
          <a:xfrm>
            <a:off x="5152199" y="2813659"/>
            <a:ext cx="632389" cy="461665"/>
          </a:xfrm>
          <a:prstGeom prst="rect">
            <a:avLst/>
          </a:prstGeom>
          <a:noFill/>
        </p:spPr>
        <p:txBody>
          <a:bodyPr wrap="square" rtlCol="0">
            <a:spAutoFit/>
          </a:bodyPr>
          <a:lstStyle/>
          <a:p>
            <a:pPr algn="ctr"/>
            <a:r>
              <a:rPr lang="en-AU" sz="800" b="1" dirty="0">
                <a:latin typeface="Arial Narrow" panose="020B0606020202030204" pitchFamily="34" charset="0"/>
              </a:rPr>
              <a:t>Standard Deviation (s)</a:t>
            </a:r>
          </a:p>
        </p:txBody>
      </p:sp>
      <p:sp>
        <p:nvSpPr>
          <p:cNvPr id="150" name="TextBox 149">
            <a:extLst>
              <a:ext uri="{FF2B5EF4-FFF2-40B4-BE49-F238E27FC236}">
                <a16:creationId xmlns:a16="http://schemas.microsoft.com/office/drawing/2014/main" id="{B80B1F84-C4A8-4C07-B1B2-91459CB600E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51" name="TextBox 150">
            <a:extLst>
              <a:ext uri="{FF2B5EF4-FFF2-40B4-BE49-F238E27FC236}">
                <a16:creationId xmlns:a16="http://schemas.microsoft.com/office/drawing/2014/main" id="{F1FDA2FA-235C-4276-A908-56B78156D24A}"/>
              </a:ext>
            </a:extLst>
          </p:cNvPr>
          <p:cNvSpPr txBox="1"/>
          <p:nvPr/>
        </p:nvSpPr>
        <p:spPr>
          <a:xfrm>
            <a:off x="3650513" y="5391565"/>
            <a:ext cx="747159" cy="169277"/>
          </a:xfrm>
          <a:prstGeom prst="rect">
            <a:avLst/>
          </a:prstGeom>
          <a:noFill/>
        </p:spPr>
        <p:txBody>
          <a:bodyPr wrap="square" rtlCol="0">
            <a:spAutoFit/>
          </a:bodyPr>
          <a:lstStyle/>
          <a:p>
            <a:pPr algn="ctr"/>
            <a:r>
              <a:rPr lang="en-AU" sz="500" i="1" dirty="0">
                <a:latin typeface="Arial Narrow" panose="020B0606020202030204" pitchFamily="34" charset="0"/>
              </a:rPr>
              <a:t>hint: </a:t>
            </a:r>
            <a:r>
              <a:rPr lang="en-AU" sz="500" dirty="0">
                <a:latin typeface="Arial Narrow" panose="020B0606020202030204" pitchFamily="34" charset="0"/>
              </a:rPr>
              <a:t>Column I</a:t>
            </a:r>
          </a:p>
        </p:txBody>
      </p:sp>
      <p:sp>
        <p:nvSpPr>
          <p:cNvPr id="153" name="TextBox 152">
            <a:extLst>
              <a:ext uri="{FF2B5EF4-FFF2-40B4-BE49-F238E27FC236}">
                <a16:creationId xmlns:a16="http://schemas.microsoft.com/office/drawing/2014/main" id="{D15F70DA-37CC-4FA6-886E-EFA0C7EE98DD}"/>
              </a:ext>
            </a:extLst>
          </p:cNvPr>
          <p:cNvSpPr txBox="1"/>
          <p:nvPr/>
        </p:nvSpPr>
        <p:spPr>
          <a:xfrm>
            <a:off x="3654549" y="5705567"/>
            <a:ext cx="747159" cy="169277"/>
          </a:xfrm>
          <a:prstGeom prst="rect">
            <a:avLst/>
          </a:prstGeom>
          <a:noFill/>
        </p:spPr>
        <p:txBody>
          <a:bodyPr wrap="square" rtlCol="0">
            <a:spAutoFit/>
          </a:bodyPr>
          <a:lstStyle/>
          <a:p>
            <a:pPr algn="ctr"/>
            <a:r>
              <a:rPr lang="en-AU" sz="500" i="1" dirty="0">
                <a:latin typeface="Arial Narrow" panose="020B0606020202030204" pitchFamily="34" charset="0"/>
              </a:rPr>
              <a:t>hint: </a:t>
            </a:r>
            <a:r>
              <a:rPr lang="en-AU" sz="500" dirty="0">
                <a:latin typeface="Arial Narrow" panose="020B0606020202030204" pitchFamily="34" charset="0"/>
              </a:rPr>
              <a:t>Column B</a:t>
            </a:r>
          </a:p>
        </p:txBody>
      </p:sp>
      <p:sp>
        <p:nvSpPr>
          <p:cNvPr id="162" name="TextBox 161">
            <a:extLst>
              <a:ext uri="{FF2B5EF4-FFF2-40B4-BE49-F238E27FC236}">
                <a16:creationId xmlns:a16="http://schemas.microsoft.com/office/drawing/2014/main" id="{4326C576-4816-4E1F-B635-DF4F7A9B6D2A}"/>
              </a:ext>
            </a:extLst>
          </p:cNvPr>
          <p:cNvSpPr txBox="1"/>
          <p:nvPr/>
        </p:nvSpPr>
        <p:spPr>
          <a:xfrm>
            <a:off x="1975332" y="7401816"/>
            <a:ext cx="467957" cy="215444"/>
          </a:xfrm>
          <a:prstGeom prst="rect">
            <a:avLst/>
          </a:prstGeom>
          <a:noFill/>
        </p:spPr>
        <p:txBody>
          <a:bodyPr wrap="square" rtlCol="0">
            <a:spAutoFit/>
          </a:bodyPr>
          <a:lstStyle/>
          <a:p>
            <a:r>
              <a:rPr lang="en-AU" sz="800" dirty="0">
                <a:solidFill>
                  <a:schemeClr val="bg1">
                    <a:lumMod val="65000"/>
                  </a:schemeClr>
                </a:solidFill>
                <a:latin typeface="Comic Sans MS" panose="030F0702030302020204" pitchFamily="66" charset="0"/>
              </a:rPr>
              <a:t>55%</a:t>
            </a:r>
          </a:p>
        </p:txBody>
      </p:sp>
      <p:sp>
        <p:nvSpPr>
          <p:cNvPr id="5" name="Speech Bubble: Rectangle 4">
            <a:extLst>
              <a:ext uri="{FF2B5EF4-FFF2-40B4-BE49-F238E27FC236}">
                <a16:creationId xmlns:a16="http://schemas.microsoft.com/office/drawing/2014/main" id="{7F6934CF-2359-4E4C-B15B-48BFE6B89FC7}"/>
              </a:ext>
            </a:extLst>
          </p:cNvPr>
          <p:cNvSpPr/>
          <p:nvPr/>
        </p:nvSpPr>
        <p:spPr>
          <a:xfrm>
            <a:off x="5975642" y="6170486"/>
            <a:ext cx="352057" cy="76947"/>
          </a:xfrm>
          <a:prstGeom prst="wedgeRectCallout">
            <a:avLst>
              <a:gd name="adj1" fmla="val -5332"/>
              <a:gd name="adj2" fmla="val -10549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145633A6-79EB-4023-9A41-4423B268F3A2}"/>
              </a:ext>
            </a:extLst>
          </p:cNvPr>
          <p:cNvSpPr txBox="1"/>
          <p:nvPr/>
        </p:nvSpPr>
        <p:spPr>
          <a:xfrm>
            <a:off x="5916800" y="6105894"/>
            <a:ext cx="570195" cy="200055"/>
          </a:xfrm>
          <a:prstGeom prst="rect">
            <a:avLst/>
          </a:prstGeom>
          <a:noFill/>
        </p:spPr>
        <p:txBody>
          <a:bodyPr wrap="square" rtlCol="0">
            <a:spAutoFit/>
          </a:bodyPr>
          <a:lstStyle/>
          <a:p>
            <a:r>
              <a:rPr lang="en-AU" sz="700" b="1" dirty="0">
                <a:solidFill>
                  <a:schemeClr val="bg1"/>
                </a:solidFill>
                <a:latin typeface="Arial Narrow" panose="020B0606020202030204" pitchFamily="34" charset="0"/>
              </a:rPr>
              <a:t>comma !</a:t>
            </a:r>
          </a:p>
        </p:txBody>
      </p:sp>
      <p:sp>
        <p:nvSpPr>
          <p:cNvPr id="193" name="TextBox 192">
            <a:extLst>
              <a:ext uri="{FF2B5EF4-FFF2-40B4-BE49-F238E27FC236}">
                <a16:creationId xmlns:a16="http://schemas.microsoft.com/office/drawing/2014/main" id="{8B12BD5E-38B2-4CD8-8C48-51E57E7C5DCC}"/>
              </a:ext>
            </a:extLst>
          </p:cNvPr>
          <p:cNvSpPr txBox="1"/>
          <p:nvPr/>
        </p:nvSpPr>
        <p:spPr>
          <a:xfrm>
            <a:off x="331797" y="5349560"/>
            <a:ext cx="1023171" cy="215444"/>
          </a:xfrm>
          <a:prstGeom prst="rect">
            <a:avLst/>
          </a:prstGeom>
          <a:noFill/>
        </p:spPr>
        <p:txBody>
          <a:bodyPr wrap="square" rtlCol="0">
            <a:spAutoFit/>
          </a:bodyPr>
          <a:lstStyle/>
          <a:p>
            <a:pPr algn="ctr"/>
            <a:r>
              <a:rPr lang="en-AU" sz="800" b="1" dirty="0">
                <a:latin typeface="Arial Narrow" panose="020B0606020202030204" pitchFamily="34" charset="0"/>
              </a:rPr>
              <a:t>(</a:t>
            </a:r>
            <a:r>
              <a:rPr lang="en-AU" sz="800" b="1" dirty="0" err="1">
                <a:latin typeface="Arial Narrow" panose="020B0606020202030204" pitchFamily="34" charset="0"/>
              </a:rPr>
              <a:t>i</a:t>
            </a:r>
            <a:r>
              <a:rPr lang="en-AU" sz="800" b="1" dirty="0">
                <a:latin typeface="Arial Narrow" panose="020B0606020202030204" pitchFamily="34" charset="0"/>
              </a:rPr>
              <a:t>) Agincourt Reef</a:t>
            </a:r>
          </a:p>
        </p:txBody>
      </p:sp>
      <p:sp>
        <p:nvSpPr>
          <p:cNvPr id="194" name="TextBox 193">
            <a:extLst>
              <a:ext uri="{FF2B5EF4-FFF2-40B4-BE49-F238E27FC236}">
                <a16:creationId xmlns:a16="http://schemas.microsoft.com/office/drawing/2014/main" id="{239384D4-36F3-4AAB-8BAE-C3FA514A77B7}"/>
              </a:ext>
            </a:extLst>
          </p:cNvPr>
          <p:cNvSpPr txBox="1"/>
          <p:nvPr/>
        </p:nvSpPr>
        <p:spPr>
          <a:xfrm>
            <a:off x="3238264" y="6672626"/>
            <a:ext cx="3207549" cy="276999"/>
          </a:xfrm>
          <a:prstGeom prst="rect">
            <a:avLst/>
          </a:prstGeom>
          <a:noFill/>
        </p:spPr>
        <p:txBody>
          <a:bodyPr wrap="square" rtlCol="0">
            <a:spAutoFit/>
          </a:bodyPr>
          <a:lstStyle/>
          <a:p>
            <a:r>
              <a:rPr lang="en-AU" sz="600" i="1" dirty="0">
                <a:solidFill>
                  <a:schemeClr val="tx1">
                    <a:lumMod val="65000"/>
                    <a:lumOff val="35000"/>
                  </a:schemeClr>
                </a:solidFill>
                <a:latin typeface="Arial Narrow" panose="020B0606020202030204" pitchFamily="34" charset="0"/>
              </a:rPr>
              <a:t>Note</a:t>
            </a:r>
            <a:r>
              <a:rPr lang="en-AU" sz="600" dirty="0">
                <a:solidFill>
                  <a:schemeClr val="tx1">
                    <a:lumMod val="65000"/>
                    <a:lumOff val="35000"/>
                  </a:schemeClr>
                </a:solidFill>
                <a:latin typeface="Arial Narrow" panose="020B0606020202030204" pitchFamily="34" charset="0"/>
              </a:rPr>
              <a:t>: Create a dot on the graph for each x and y co-ordinate pair. Draw a (straight) line of best fit and write the value for r.</a:t>
            </a:r>
          </a:p>
        </p:txBody>
      </p:sp>
    </p:spTree>
    <p:extLst>
      <p:ext uri="{BB962C8B-B14F-4D97-AF65-F5344CB8AC3E}">
        <p14:creationId xmlns:p14="http://schemas.microsoft.com/office/powerpoint/2010/main" val="2345090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43653" y="8811969"/>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10</a:t>
            </a:r>
            <a:r>
              <a:rPr lang="en-AU" sz="1100" dirty="0">
                <a:latin typeface="Arial Narrow" pitchFamily="34" charset="0"/>
              </a:rPr>
              <a:t>                                               </a:t>
            </a:r>
            <a:endParaRPr lang="en-AU" sz="1100" b="1" dirty="0">
              <a:latin typeface="Arial Narrow" pitchFamily="34" charset="0"/>
            </a:endParaRPr>
          </a:p>
        </p:txBody>
      </p:sp>
      <p:sp>
        <p:nvSpPr>
          <p:cNvPr id="48"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66" name="Straight Connector 65"/>
          <p:cNvCxnSpPr/>
          <p:nvPr/>
        </p:nvCxnSpPr>
        <p:spPr>
          <a:xfrm flipH="1">
            <a:off x="468279"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36"/>
          <p:cNvSpPr txBox="1"/>
          <p:nvPr/>
        </p:nvSpPr>
        <p:spPr>
          <a:xfrm>
            <a:off x="423625" y="880968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27" name="Straight Connector 26"/>
          <p:cNvCxnSpPr/>
          <p:nvPr/>
        </p:nvCxnSpPr>
        <p:spPr>
          <a:xfrm flipH="1">
            <a:off x="468279" y="8794761"/>
            <a:ext cx="5863487" cy="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36"/>
          <p:cNvSpPr txBox="1"/>
          <p:nvPr/>
        </p:nvSpPr>
        <p:spPr>
          <a:xfrm>
            <a:off x="2627564" y="8806471"/>
            <a:ext cx="2535813" cy="2609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Mandatory Practical	                                               </a:t>
            </a:r>
            <a:endParaRPr lang="en-AU" sz="1100" b="1" dirty="0">
              <a:latin typeface="Arial Narrow" pitchFamily="34" charset="0"/>
            </a:endParaRPr>
          </a:p>
        </p:txBody>
      </p:sp>
      <p:sp>
        <p:nvSpPr>
          <p:cNvPr id="17" name="Rectangle 16"/>
          <p:cNvSpPr/>
          <p:nvPr/>
        </p:nvSpPr>
        <p:spPr>
          <a:xfrm>
            <a:off x="468279" y="1011183"/>
            <a:ext cx="5871436" cy="9872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19" name="TextBox 18"/>
          <p:cNvSpPr txBox="1"/>
          <p:nvPr/>
        </p:nvSpPr>
        <p:spPr>
          <a:xfrm>
            <a:off x="458771" y="1027085"/>
            <a:ext cx="5908653" cy="276999"/>
          </a:xfrm>
          <a:prstGeom prst="rect">
            <a:avLst/>
          </a:prstGeom>
          <a:noFill/>
        </p:spPr>
        <p:txBody>
          <a:bodyPr wrap="square" rtlCol="0">
            <a:spAutoFit/>
          </a:bodyPr>
          <a:lstStyle/>
          <a:p>
            <a:r>
              <a:rPr lang="en-AU" sz="1200" b="1" dirty="0">
                <a:latin typeface="Arial Narrow" panose="020B0606020202030204" pitchFamily="34" charset="0"/>
              </a:rPr>
              <a:t>Activity: Analyse the evidence (i.e. results) to identify trends, patterns or relationships.</a:t>
            </a:r>
          </a:p>
        </p:txBody>
      </p:sp>
      <p:sp>
        <p:nvSpPr>
          <p:cNvPr id="20" name="Rectangle 19"/>
          <p:cNvSpPr/>
          <p:nvPr/>
        </p:nvSpPr>
        <p:spPr>
          <a:xfrm>
            <a:off x="464302" y="2057909"/>
            <a:ext cx="5871436" cy="117627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22" name="TextBox 21"/>
          <p:cNvSpPr txBox="1"/>
          <p:nvPr/>
        </p:nvSpPr>
        <p:spPr>
          <a:xfrm>
            <a:off x="449250" y="2048843"/>
            <a:ext cx="5908653" cy="276999"/>
          </a:xfrm>
          <a:prstGeom prst="rect">
            <a:avLst/>
          </a:prstGeom>
          <a:noFill/>
        </p:spPr>
        <p:txBody>
          <a:bodyPr wrap="square" rtlCol="0">
            <a:spAutoFit/>
          </a:bodyPr>
          <a:lstStyle/>
          <a:p>
            <a:r>
              <a:rPr lang="en-AU" sz="1200" b="1" dirty="0">
                <a:latin typeface="Arial Narrow" panose="020B0606020202030204" pitchFamily="34" charset="0"/>
              </a:rPr>
              <a:t>Activity: Analyse the evidence (i.e. methods and results) to identify uncertainty and limitations</a:t>
            </a:r>
          </a:p>
        </p:txBody>
      </p:sp>
      <p:sp>
        <p:nvSpPr>
          <p:cNvPr id="23" name="Rectangle 22"/>
          <p:cNvSpPr/>
          <p:nvPr/>
        </p:nvSpPr>
        <p:spPr>
          <a:xfrm>
            <a:off x="467165" y="3310849"/>
            <a:ext cx="5871436" cy="135815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24" name="TextBox 23"/>
          <p:cNvSpPr txBox="1"/>
          <p:nvPr/>
        </p:nvSpPr>
        <p:spPr>
          <a:xfrm>
            <a:off x="461498" y="3321540"/>
            <a:ext cx="5908653" cy="276999"/>
          </a:xfrm>
          <a:prstGeom prst="rect">
            <a:avLst/>
          </a:prstGeom>
          <a:noFill/>
        </p:spPr>
        <p:txBody>
          <a:bodyPr wrap="square" rtlCol="0">
            <a:spAutoFit/>
          </a:bodyPr>
          <a:lstStyle/>
          <a:p>
            <a:r>
              <a:rPr lang="en-AU" sz="1200" b="1" dirty="0">
                <a:latin typeface="Arial Narrow" panose="020B0606020202030204" pitchFamily="34" charset="0"/>
              </a:rPr>
              <a:t>Activity: Interpret the evidence (i.e. results) to draw conclusion/s to the research questions</a:t>
            </a:r>
          </a:p>
        </p:txBody>
      </p:sp>
      <p:sp>
        <p:nvSpPr>
          <p:cNvPr id="25" name="Rectangle 24"/>
          <p:cNvSpPr/>
          <p:nvPr/>
        </p:nvSpPr>
        <p:spPr>
          <a:xfrm>
            <a:off x="467165" y="4745676"/>
            <a:ext cx="5871436" cy="102367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28" name="TextBox 27"/>
          <p:cNvSpPr txBox="1"/>
          <p:nvPr/>
        </p:nvSpPr>
        <p:spPr>
          <a:xfrm>
            <a:off x="465754" y="4774866"/>
            <a:ext cx="5908653" cy="276999"/>
          </a:xfrm>
          <a:prstGeom prst="rect">
            <a:avLst/>
          </a:prstGeom>
          <a:noFill/>
        </p:spPr>
        <p:txBody>
          <a:bodyPr wrap="square" rtlCol="0">
            <a:spAutoFit/>
          </a:bodyPr>
          <a:lstStyle/>
          <a:p>
            <a:r>
              <a:rPr lang="en-AU" sz="1200" b="1" dirty="0">
                <a:latin typeface="Arial Narrow" panose="020B0606020202030204" pitchFamily="34" charset="0"/>
              </a:rPr>
              <a:t>Activity: Evaluate the reliability and validity of the experimental process</a:t>
            </a:r>
          </a:p>
        </p:txBody>
      </p:sp>
      <p:sp>
        <p:nvSpPr>
          <p:cNvPr id="29" name="Rectangle 28"/>
          <p:cNvSpPr/>
          <p:nvPr/>
        </p:nvSpPr>
        <p:spPr>
          <a:xfrm>
            <a:off x="465754" y="5838350"/>
            <a:ext cx="5871436" cy="116457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30" name="TextBox 29"/>
          <p:cNvSpPr txBox="1"/>
          <p:nvPr/>
        </p:nvSpPr>
        <p:spPr>
          <a:xfrm>
            <a:off x="489681" y="5844458"/>
            <a:ext cx="5908653" cy="276999"/>
          </a:xfrm>
          <a:prstGeom prst="rect">
            <a:avLst/>
          </a:prstGeom>
          <a:noFill/>
        </p:spPr>
        <p:txBody>
          <a:bodyPr wrap="square" rtlCol="0">
            <a:spAutoFit/>
          </a:bodyPr>
          <a:lstStyle/>
          <a:p>
            <a:r>
              <a:rPr lang="en-AU" sz="1200" b="1" dirty="0">
                <a:latin typeface="Arial Narrow" panose="020B0606020202030204" pitchFamily="34" charset="0"/>
              </a:rPr>
              <a:t>Activity: Suggest possible improvements and extensions to the experiment</a:t>
            </a:r>
          </a:p>
        </p:txBody>
      </p:sp>
      <p:sp>
        <p:nvSpPr>
          <p:cNvPr id="32" name="Rectangle 31"/>
          <p:cNvSpPr/>
          <p:nvPr/>
        </p:nvSpPr>
        <p:spPr>
          <a:xfrm>
            <a:off x="474074" y="7071922"/>
            <a:ext cx="5864527" cy="166337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33" name="TextBox 32"/>
          <p:cNvSpPr txBox="1"/>
          <p:nvPr/>
        </p:nvSpPr>
        <p:spPr>
          <a:xfrm>
            <a:off x="464302" y="7067096"/>
            <a:ext cx="6048960" cy="276999"/>
          </a:xfrm>
          <a:prstGeom prst="rect">
            <a:avLst/>
          </a:prstGeom>
          <a:noFill/>
        </p:spPr>
        <p:txBody>
          <a:bodyPr wrap="square" rtlCol="0">
            <a:spAutoFit/>
          </a:bodyPr>
          <a:lstStyle/>
          <a:p>
            <a:r>
              <a:rPr lang="en-AU" sz="1200" b="1" dirty="0">
                <a:latin typeface="Arial Narrow" panose="020B0606020202030204" pitchFamily="34" charset="0"/>
              </a:rPr>
              <a:t>Activity: </a:t>
            </a:r>
            <a:r>
              <a:rPr lang="en-AU" sz="1200" b="1" i="1" dirty="0">
                <a:latin typeface="Arial Narrow" panose="020B0606020202030204" pitchFamily="34" charset="0"/>
              </a:rPr>
              <a:t>Plan</a:t>
            </a:r>
            <a:r>
              <a:rPr lang="en-AU" sz="1200" b="1" dirty="0">
                <a:latin typeface="Arial Narrow" panose="020B0606020202030204" pitchFamily="34" charset="0"/>
              </a:rPr>
              <a:t> and </a:t>
            </a:r>
            <a:r>
              <a:rPr lang="en-AU" sz="1200" b="1" i="1" dirty="0">
                <a:latin typeface="Arial Narrow" panose="020B0606020202030204" pitchFamily="34" charset="0"/>
              </a:rPr>
              <a:t>justify</a:t>
            </a:r>
            <a:r>
              <a:rPr lang="en-AU" sz="1200" b="1" dirty="0">
                <a:latin typeface="Arial Narrow" panose="020B0606020202030204" pitchFamily="34" charset="0"/>
              </a:rPr>
              <a:t> a modification of the research question and methodology.</a:t>
            </a:r>
          </a:p>
        </p:txBody>
      </p:sp>
      <p:sp>
        <p:nvSpPr>
          <p:cNvPr id="2" name="Rectangle 1"/>
          <p:cNvSpPr/>
          <p:nvPr/>
        </p:nvSpPr>
        <p:spPr>
          <a:xfrm>
            <a:off x="518497" y="1304372"/>
            <a:ext cx="5765949" cy="6419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As water quality increases, reef health increases (and vice versa). </a:t>
            </a:r>
          </a:p>
        </p:txBody>
      </p:sp>
      <p:sp>
        <p:nvSpPr>
          <p:cNvPr id="34" name="Rectangle 33"/>
          <p:cNvSpPr/>
          <p:nvPr/>
        </p:nvSpPr>
        <p:spPr>
          <a:xfrm>
            <a:off x="511514" y="2308913"/>
            <a:ext cx="5765949" cy="85088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Number of quadrats per site (6) not enough. Also, not enough reefs and not enough datum points per photo quadrat. Standard deviations were too high.</a:t>
            </a:r>
          </a:p>
          <a:p>
            <a:r>
              <a:rPr lang="en-AU" sz="1200" dirty="0">
                <a:solidFill>
                  <a:schemeClr val="tx1">
                    <a:lumMod val="65000"/>
                    <a:lumOff val="35000"/>
                  </a:schemeClr>
                </a:solidFill>
                <a:latin typeface="Comic Sans MS" panose="030F0702030302020204" pitchFamily="66" charset="0"/>
              </a:rPr>
              <a:t>Photo quadrats were from various online sources using different methods. </a:t>
            </a:r>
          </a:p>
          <a:p>
            <a:r>
              <a:rPr lang="en-AU" sz="1200" dirty="0">
                <a:solidFill>
                  <a:schemeClr val="tx1">
                    <a:lumMod val="65000"/>
                    <a:lumOff val="35000"/>
                  </a:schemeClr>
                </a:solidFill>
                <a:latin typeface="Comic Sans MS" panose="030F0702030302020204" pitchFamily="66" charset="0"/>
              </a:rPr>
              <a:t>Method used to calculate water quality (i.e. questions) were simply made up. </a:t>
            </a:r>
          </a:p>
        </p:txBody>
      </p:sp>
      <p:sp>
        <p:nvSpPr>
          <p:cNvPr id="35" name="Rectangle 34"/>
          <p:cNvSpPr/>
          <p:nvPr/>
        </p:nvSpPr>
        <p:spPr>
          <a:xfrm>
            <a:off x="507904" y="3598539"/>
            <a:ext cx="5765949" cy="9956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Q1. There was a significant difference in percentage hard coral </a:t>
            </a:r>
            <a:br>
              <a:rPr lang="en-AU" sz="1200" dirty="0">
                <a:solidFill>
                  <a:schemeClr val="tx1">
                    <a:lumMod val="65000"/>
                    <a:lumOff val="35000"/>
                  </a:schemeClr>
                </a:solidFill>
                <a:latin typeface="Comic Sans MS" panose="030F0702030302020204" pitchFamily="66" charset="0"/>
              </a:rPr>
            </a:br>
            <a:r>
              <a:rPr lang="en-AU" sz="1200" dirty="0">
                <a:solidFill>
                  <a:schemeClr val="tx1">
                    <a:lumMod val="65000"/>
                    <a:lumOff val="35000"/>
                  </a:schemeClr>
                </a:solidFill>
                <a:latin typeface="Comic Sans MS" panose="030F0702030302020204" pitchFamily="66" charset="0"/>
              </a:rPr>
              <a:t>cover between </a:t>
            </a:r>
            <a:r>
              <a:rPr lang="en-AU" sz="1200" i="1" dirty="0">
                <a:solidFill>
                  <a:schemeClr val="tx1">
                    <a:lumMod val="65000"/>
                    <a:lumOff val="35000"/>
                  </a:schemeClr>
                </a:solidFill>
                <a:latin typeface="Comic Sans MS" panose="030F0702030302020204" pitchFamily="66" charset="0"/>
              </a:rPr>
              <a:t>Very High </a:t>
            </a:r>
            <a:r>
              <a:rPr lang="en-AU" sz="1200" dirty="0">
                <a:solidFill>
                  <a:schemeClr val="tx1">
                    <a:lumMod val="65000"/>
                    <a:lumOff val="35000"/>
                  </a:schemeClr>
                </a:solidFill>
                <a:latin typeface="Comic Sans MS" panose="030F0702030302020204" pitchFamily="66" charset="0"/>
              </a:rPr>
              <a:t>water quality (Agincourt) and</a:t>
            </a:r>
            <a:r>
              <a:rPr lang="en-AU" sz="1200" i="1" dirty="0">
                <a:solidFill>
                  <a:schemeClr val="tx1">
                    <a:lumMod val="65000"/>
                    <a:lumOff val="35000"/>
                  </a:schemeClr>
                </a:solidFill>
                <a:latin typeface="Comic Sans MS" panose="030F0702030302020204" pitchFamily="66" charset="0"/>
              </a:rPr>
              <a:t> Medium </a:t>
            </a:r>
            <a:r>
              <a:rPr lang="en-AU" sz="1200" dirty="0">
                <a:solidFill>
                  <a:schemeClr val="tx1">
                    <a:lumMod val="65000"/>
                    <a:lumOff val="35000"/>
                  </a:schemeClr>
                </a:solidFill>
                <a:latin typeface="Comic Sans MS" panose="030F0702030302020204" pitchFamily="66" charset="0"/>
              </a:rPr>
              <a:t>water </a:t>
            </a:r>
            <a:br>
              <a:rPr lang="en-AU" sz="1200" dirty="0">
                <a:solidFill>
                  <a:schemeClr val="tx1">
                    <a:lumMod val="65000"/>
                    <a:lumOff val="35000"/>
                  </a:schemeClr>
                </a:solidFill>
                <a:latin typeface="Comic Sans MS" panose="030F0702030302020204" pitchFamily="66" charset="0"/>
              </a:rPr>
            </a:br>
            <a:r>
              <a:rPr lang="en-AU" sz="1200" dirty="0">
                <a:solidFill>
                  <a:schemeClr val="tx1">
                    <a:lumMod val="65000"/>
                    <a:lumOff val="35000"/>
                  </a:schemeClr>
                </a:solidFill>
                <a:latin typeface="Comic Sans MS" panose="030F0702030302020204" pitchFamily="66" charset="0"/>
              </a:rPr>
              <a:t>quality (Sloping Is.). The</a:t>
            </a:r>
            <a:r>
              <a:rPr lang="en-AU" sz="1200" i="1" dirty="0">
                <a:solidFill>
                  <a:schemeClr val="tx1">
                    <a:lumMod val="65000"/>
                    <a:lumOff val="35000"/>
                  </a:schemeClr>
                </a:solidFill>
                <a:latin typeface="Comic Sans MS" panose="030F0702030302020204" pitchFamily="66" charset="0"/>
              </a:rPr>
              <a:t> null </a:t>
            </a:r>
            <a:r>
              <a:rPr lang="en-AU" sz="1200" dirty="0">
                <a:solidFill>
                  <a:schemeClr val="tx1">
                    <a:lumMod val="65000"/>
                    <a:lumOff val="35000"/>
                  </a:schemeClr>
                </a:solidFill>
                <a:latin typeface="Comic Sans MS" panose="030F0702030302020204" pitchFamily="66" charset="0"/>
              </a:rPr>
              <a:t>hypothesis was rejected (P=0.0048). </a:t>
            </a:r>
          </a:p>
          <a:p>
            <a:r>
              <a:rPr lang="en-AU" sz="1200" dirty="0">
                <a:solidFill>
                  <a:schemeClr val="tx1">
                    <a:lumMod val="65000"/>
                    <a:lumOff val="35000"/>
                  </a:schemeClr>
                </a:solidFill>
                <a:latin typeface="Comic Sans MS" panose="030F0702030302020204" pitchFamily="66" charset="0"/>
              </a:rPr>
              <a:t>Q2. There was a strong linear relationship between mean percentage hard coral cover and water quality. The</a:t>
            </a:r>
            <a:r>
              <a:rPr lang="en-AU" sz="1200" i="1" dirty="0">
                <a:solidFill>
                  <a:schemeClr val="tx1">
                    <a:lumMod val="65000"/>
                    <a:lumOff val="35000"/>
                  </a:schemeClr>
                </a:solidFill>
                <a:latin typeface="Comic Sans MS" panose="030F0702030302020204" pitchFamily="66" charset="0"/>
              </a:rPr>
              <a:t> null </a:t>
            </a:r>
            <a:r>
              <a:rPr lang="en-AU" sz="1200" dirty="0">
                <a:solidFill>
                  <a:schemeClr val="tx1">
                    <a:lumMod val="65000"/>
                    <a:lumOff val="35000"/>
                  </a:schemeClr>
                </a:solidFill>
                <a:latin typeface="Comic Sans MS" panose="030F0702030302020204" pitchFamily="66" charset="0"/>
              </a:rPr>
              <a:t>hypothesis was rejected (r=0.97298). </a:t>
            </a:r>
          </a:p>
        </p:txBody>
      </p:sp>
      <p:sp>
        <p:nvSpPr>
          <p:cNvPr id="36" name="Rectangle 35"/>
          <p:cNvSpPr/>
          <p:nvPr/>
        </p:nvSpPr>
        <p:spPr>
          <a:xfrm>
            <a:off x="517046" y="5062400"/>
            <a:ext cx="5765949" cy="62541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Reliability: Needed more replicates. ‘s’ &amp; ‘CI’ were too high and ‘n’ was too low.</a:t>
            </a:r>
          </a:p>
          <a:p>
            <a:r>
              <a:rPr lang="en-AU" sz="1200" dirty="0">
                <a:solidFill>
                  <a:schemeClr val="tx1">
                    <a:lumMod val="65000"/>
                    <a:lumOff val="35000"/>
                  </a:schemeClr>
                </a:solidFill>
                <a:latin typeface="Comic Sans MS" panose="030F0702030302020204" pitchFamily="66" charset="0"/>
              </a:rPr>
              <a:t>Validity: accuracy compromised by uncertainties and limitations listed above.</a:t>
            </a:r>
          </a:p>
          <a:p>
            <a:r>
              <a:rPr lang="en-AU" sz="1200" dirty="0">
                <a:solidFill>
                  <a:schemeClr val="tx1">
                    <a:lumMod val="65000"/>
                    <a:lumOff val="35000"/>
                  </a:schemeClr>
                </a:solidFill>
                <a:latin typeface="Comic Sans MS" panose="030F0702030302020204" pitchFamily="66" charset="0"/>
              </a:rPr>
              <a:t>Revisit measured variables and their influence on the outcome of the study. </a:t>
            </a:r>
          </a:p>
        </p:txBody>
      </p:sp>
      <p:sp>
        <p:nvSpPr>
          <p:cNvPr id="37" name="Rectangle 36"/>
          <p:cNvSpPr/>
          <p:nvPr/>
        </p:nvSpPr>
        <p:spPr>
          <a:xfrm>
            <a:off x="517046" y="6118929"/>
            <a:ext cx="5765949" cy="82933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Increase the number of replicates (i.e. reefs, photo quadrats, datum points)</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Collect dependent and independent data at the same time (e.g. go to Keppel)</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Keep the AREA of each photo quadrat the same (e.g. 1m x 1m).</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Base criteria/questions used to score water quality on scientific research.</a:t>
            </a:r>
          </a:p>
        </p:txBody>
      </p:sp>
      <p:sp>
        <p:nvSpPr>
          <p:cNvPr id="38" name="Rectangle 37"/>
          <p:cNvSpPr/>
          <p:nvPr/>
        </p:nvSpPr>
        <p:spPr>
          <a:xfrm>
            <a:off x="518507" y="7355787"/>
            <a:ext cx="5765949" cy="132066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5" name="Rectangle 4"/>
          <p:cNvSpPr/>
          <p:nvPr/>
        </p:nvSpPr>
        <p:spPr>
          <a:xfrm>
            <a:off x="511838" y="7355787"/>
            <a:ext cx="5762015" cy="1384995"/>
          </a:xfrm>
          <a:prstGeom prst="rect">
            <a:avLst/>
          </a:prstGeom>
        </p:spPr>
        <p:txBody>
          <a:bodyPr wrap="square">
            <a:spAutoFit/>
          </a:bodyPr>
          <a:lstStyle/>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Add coral watch data (i.e. for more information to add to your analysis).</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Change or add locations (e.g. more locations will give you more plots to add to Pearson’s correlation analysis). </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Change criteria/questions when scoring water quality (validated by science).</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Use a water quality index (e.g. Q-value) instead of criteria/questions </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See previous suggestions for possible improvements and extensions.</a:t>
            </a:r>
          </a:p>
          <a:p>
            <a:endParaRPr lang="en-AU" sz="1200" dirty="0">
              <a:solidFill>
                <a:schemeClr val="tx1">
                  <a:lumMod val="65000"/>
                  <a:lumOff val="35000"/>
                </a:schemeClr>
              </a:solidFill>
              <a:latin typeface="Comic Sans MS" panose="030F0702030302020204" pitchFamily="66" charset="0"/>
            </a:endParaRPr>
          </a:p>
        </p:txBody>
      </p:sp>
      <p:sp>
        <p:nvSpPr>
          <p:cNvPr id="4" name="TextBox 3"/>
          <p:cNvSpPr txBox="1"/>
          <p:nvPr/>
        </p:nvSpPr>
        <p:spPr>
          <a:xfrm>
            <a:off x="5229200" y="3566047"/>
            <a:ext cx="1102563" cy="646331"/>
          </a:xfrm>
          <a:prstGeom prst="rect">
            <a:avLst/>
          </a:prstGeom>
          <a:noFill/>
        </p:spPr>
        <p:txBody>
          <a:bodyPr wrap="square" rtlCol="0">
            <a:spAutoFit/>
          </a:bodyPr>
          <a:lstStyle/>
          <a:p>
            <a:pPr algn="r"/>
            <a:r>
              <a:rPr lang="en-AU" sz="600" i="1" dirty="0">
                <a:solidFill>
                  <a:schemeClr val="tx1">
                    <a:lumMod val="65000"/>
                    <a:lumOff val="35000"/>
                  </a:schemeClr>
                </a:solidFill>
                <a:latin typeface="Comic Sans MS" panose="030F0702030302020204" pitchFamily="66" charset="0"/>
              </a:rPr>
              <a:t>Note: the null</a:t>
            </a:r>
            <a:r>
              <a:rPr lang="en-AU" sz="600" dirty="0">
                <a:solidFill>
                  <a:schemeClr val="tx1">
                    <a:lumMod val="65000"/>
                    <a:lumOff val="35000"/>
                  </a:schemeClr>
                </a:solidFill>
                <a:latin typeface="Comic Sans MS" panose="030F0702030302020204" pitchFamily="66" charset="0"/>
              </a:rPr>
              <a:t> hypothesis always states there is </a:t>
            </a:r>
            <a:br>
              <a:rPr lang="en-AU" sz="600" dirty="0">
                <a:solidFill>
                  <a:schemeClr val="tx1">
                    <a:lumMod val="65000"/>
                    <a:lumOff val="35000"/>
                  </a:schemeClr>
                </a:solidFill>
                <a:latin typeface="Comic Sans MS" panose="030F0702030302020204" pitchFamily="66" charset="0"/>
              </a:rPr>
            </a:br>
            <a:r>
              <a:rPr lang="en-AU" sz="600" dirty="0">
                <a:solidFill>
                  <a:schemeClr val="tx1">
                    <a:lumMod val="65000"/>
                    <a:lumOff val="35000"/>
                  </a:schemeClr>
                </a:solidFill>
                <a:latin typeface="Comic Sans MS" panose="030F0702030302020204" pitchFamily="66" charset="0"/>
              </a:rPr>
              <a:t>no difference or </a:t>
            </a:r>
            <a:br>
              <a:rPr lang="en-AU" sz="600" dirty="0">
                <a:solidFill>
                  <a:schemeClr val="tx1">
                    <a:lumMod val="65000"/>
                    <a:lumOff val="35000"/>
                  </a:schemeClr>
                </a:solidFill>
                <a:latin typeface="Comic Sans MS" panose="030F0702030302020204" pitchFamily="66" charset="0"/>
              </a:rPr>
            </a:br>
            <a:r>
              <a:rPr lang="en-AU" sz="600" dirty="0">
                <a:solidFill>
                  <a:schemeClr val="tx1">
                    <a:lumMod val="65000"/>
                    <a:lumOff val="35000"/>
                  </a:schemeClr>
                </a:solidFill>
                <a:latin typeface="Comic Sans MS" panose="030F0702030302020204" pitchFamily="66" charset="0"/>
              </a:rPr>
              <a:t>no relationship </a:t>
            </a:r>
            <a:br>
              <a:rPr lang="en-AU" sz="600" dirty="0">
                <a:solidFill>
                  <a:schemeClr val="tx1">
                    <a:lumMod val="65000"/>
                    <a:lumOff val="35000"/>
                  </a:schemeClr>
                </a:solidFill>
                <a:latin typeface="Comic Sans MS" panose="030F0702030302020204" pitchFamily="66" charset="0"/>
              </a:rPr>
            </a:br>
            <a:r>
              <a:rPr lang="en-AU" sz="600" dirty="0">
                <a:solidFill>
                  <a:schemeClr val="tx1">
                    <a:lumMod val="65000"/>
                    <a:lumOff val="35000"/>
                  </a:schemeClr>
                </a:solidFill>
                <a:latin typeface="Comic Sans MS" panose="030F0702030302020204" pitchFamily="66" charset="0"/>
              </a:rPr>
              <a:t>between this </a:t>
            </a:r>
          </a:p>
          <a:p>
            <a:pPr algn="r"/>
            <a:r>
              <a:rPr lang="en-AU" sz="600" dirty="0">
                <a:solidFill>
                  <a:schemeClr val="tx1">
                    <a:lumMod val="65000"/>
                    <a:lumOff val="35000"/>
                  </a:schemeClr>
                </a:solidFill>
                <a:latin typeface="Comic Sans MS" panose="030F0702030302020204" pitchFamily="66" charset="0"/>
              </a:rPr>
              <a:t>and that. </a:t>
            </a:r>
          </a:p>
        </p:txBody>
      </p:sp>
      <p:sp>
        <p:nvSpPr>
          <p:cNvPr id="31" name="TextBox 30"/>
          <p:cNvSpPr txBox="1"/>
          <p:nvPr/>
        </p:nvSpPr>
        <p:spPr>
          <a:xfrm>
            <a:off x="1123798" y="318998"/>
            <a:ext cx="4547394" cy="369332"/>
          </a:xfrm>
          <a:prstGeom prst="rect">
            <a:avLst/>
          </a:prstGeom>
          <a:noFill/>
        </p:spPr>
        <p:txBody>
          <a:bodyPr wrap="square" rtlCol="0">
            <a:spAutoFit/>
          </a:bodyPr>
          <a:lstStyle/>
          <a:p>
            <a:pPr algn="ctr"/>
            <a:r>
              <a:rPr lang="en-US" b="1" dirty="0">
                <a:latin typeface="Arial Narrow" pitchFamily="34" charset="0"/>
              </a:rPr>
              <a:t>INTERPRETATION and EVALUATION</a:t>
            </a:r>
          </a:p>
        </p:txBody>
      </p:sp>
      <p:sp>
        <p:nvSpPr>
          <p:cNvPr id="40" name="TextBox 39">
            <a:extLst>
              <a:ext uri="{FF2B5EF4-FFF2-40B4-BE49-F238E27FC236}">
                <a16:creationId xmlns:a16="http://schemas.microsoft.com/office/drawing/2014/main" id="{59EDF869-37F5-4451-9C07-9E857CA28E6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Tree>
    <p:extLst>
      <p:ext uri="{BB962C8B-B14F-4D97-AF65-F5344CB8AC3E}">
        <p14:creationId xmlns:p14="http://schemas.microsoft.com/office/powerpoint/2010/main" val="2234115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836712" y="5991965"/>
            <a:ext cx="5688632" cy="2200602"/>
          </a:xfrm>
          <a:prstGeom prst="rect">
            <a:avLst/>
          </a:prstGeom>
        </p:spPr>
        <p:txBody>
          <a:bodyPr wrap="square">
            <a:spAutoFit/>
          </a:bodyPr>
          <a:lstStyle/>
          <a:p>
            <a:pPr algn="just"/>
            <a:r>
              <a:rPr lang="en-AU" sz="800" b="1" dirty="0">
                <a:latin typeface="Arial Narrow" panose="020B0606020202030204" pitchFamily="34" charset="0"/>
              </a:rPr>
              <a:t>Publisher </a:t>
            </a:r>
          </a:p>
          <a:p>
            <a:pPr algn="just"/>
            <a:r>
              <a:rPr lang="en-AU" sz="800" dirty="0">
                <a:latin typeface="Arial Narrow" panose="020B0606020202030204" pitchFamily="34" charset="0"/>
              </a:rPr>
              <a:t>Gail Riches </a:t>
            </a:r>
          </a:p>
          <a:p>
            <a:pPr algn="just"/>
            <a:r>
              <a:rPr lang="en-AU" sz="800" dirty="0">
                <a:latin typeface="Arial Narrow" panose="020B0606020202030204" pitchFamily="34" charset="0"/>
              </a:rPr>
              <a:t>Marine Education</a:t>
            </a:r>
          </a:p>
          <a:p>
            <a:pPr algn="just"/>
            <a:r>
              <a:rPr lang="en-AU" sz="800" dirty="0">
                <a:latin typeface="Arial Narrow" panose="020B0606020202030204" pitchFamily="34" charset="0"/>
              </a:rPr>
              <a:t>ABN: 48765406873</a:t>
            </a:r>
          </a:p>
          <a:p>
            <a:pPr algn="just"/>
            <a:r>
              <a:rPr lang="en-AU" sz="800" dirty="0">
                <a:latin typeface="Arial Narrow" panose="020B0606020202030204" pitchFamily="34" charset="0"/>
              </a:rPr>
              <a:t>PO Box 394</a:t>
            </a:r>
          </a:p>
          <a:p>
            <a:pPr algn="just"/>
            <a:r>
              <a:rPr lang="en-AU" sz="800" dirty="0" err="1">
                <a:latin typeface="Arial Narrow" panose="020B0606020202030204" pitchFamily="34" charset="0"/>
              </a:rPr>
              <a:t>Bli</a:t>
            </a:r>
            <a:r>
              <a:rPr lang="en-AU" sz="800" dirty="0">
                <a:latin typeface="Arial Narrow" panose="020B0606020202030204" pitchFamily="34" charset="0"/>
              </a:rPr>
              <a:t> </a:t>
            </a:r>
            <a:r>
              <a:rPr lang="en-AU" sz="800" dirty="0" err="1">
                <a:latin typeface="Arial Narrow" panose="020B0606020202030204" pitchFamily="34" charset="0"/>
              </a:rPr>
              <a:t>Bli</a:t>
            </a:r>
            <a:r>
              <a:rPr lang="en-AU" sz="800" dirty="0">
                <a:latin typeface="Arial Narrow" panose="020B0606020202030204" pitchFamily="34" charset="0"/>
              </a:rPr>
              <a:t> Qld 4560</a:t>
            </a:r>
          </a:p>
          <a:p>
            <a:pPr algn="just"/>
            <a:r>
              <a:rPr lang="en-AU" sz="800" dirty="0">
                <a:latin typeface="Arial Narrow" panose="020B0606020202030204" pitchFamily="34" charset="0"/>
              </a:rPr>
              <a:t>Email: info@marineeducation.com.au</a:t>
            </a:r>
          </a:p>
          <a:p>
            <a:pPr algn="just"/>
            <a:r>
              <a:rPr lang="en-AU" sz="800" dirty="0">
                <a:latin typeface="Arial Narrow" panose="020B0606020202030204" pitchFamily="34" charset="0"/>
              </a:rPr>
              <a:t>www.marineeducation.com.au</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Edited by Maria </a:t>
            </a:r>
            <a:r>
              <a:rPr lang="en-AU" sz="800" dirty="0" err="1">
                <a:latin typeface="Arial Narrow" panose="020B0606020202030204" pitchFamily="34" charset="0"/>
              </a:rPr>
              <a:t>Bavins</a:t>
            </a:r>
            <a:r>
              <a:rPr lang="en-AU" sz="800" dirty="0">
                <a:latin typeface="Arial Narrow" panose="020B0606020202030204" pitchFamily="34" charset="0"/>
              </a:rPr>
              <a:t>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Course Overview and Learning Objectives derived from Marine Science 2019 v1.2 General Senior Syllabus</a:t>
            </a:r>
            <a:r>
              <a:rPr lang="en-AU" sz="800" baseline="30000" dirty="0">
                <a:latin typeface="Arial Narrow" panose="020B0606020202030204" pitchFamily="34" charset="0"/>
              </a:rPr>
              <a:t>[1]</a:t>
            </a:r>
            <a:r>
              <a:rPr lang="en-AU" sz="800" dirty="0">
                <a:latin typeface="Arial Narrow" panose="020B0606020202030204" pitchFamily="34" charset="0"/>
              </a:rPr>
              <a:t>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ISBN: 13: 978-0-6484089-3-2</a:t>
            </a:r>
          </a:p>
          <a:p>
            <a:pPr algn="just"/>
            <a:endParaRPr lang="en-AU" sz="900" dirty="0">
              <a:latin typeface="Arial Narrow" panose="020B0606020202030204" pitchFamily="34" charset="0"/>
            </a:endParaRPr>
          </a:p>
          <a:p>
            <a:r>
              <a:rPr lang="en-US" sz="800" baseline="30000" dirty="0">
                <a:latin typeface="Arial Narrow" panose="020B0606020202030204" pitchFamily="34" charset="0"/>
              </a:rPr>
              <a:t>[1] </a:t>
            </a:r>
            <a:r>
              <a:rPr lang="en-US" sz="800" dirty="0">
                <a:latin typeface="Arial Narrow" panose="020B0606020202030204" pitchFamily="34" charset="0"/>
              </a:rPr>
              <a:t>Queensland Curriculum and Assessment Authority (2018). </a:t>
            </a:r>
            <a:r>
              <a:rPr lang="en-US" sz="800" i="1" dirty="0">
                <a:latin typeface="Arial Narrow" panose="020B0606020202030204" pitchFamily="34" charset="0"/>
              </a:rPr>
              <a:t>Marine Science 2019 v1.2: General Senior Syllabus. QCAA. </a:t>
            </a:r>
            <a:br>
              <a:rPr lang="en-US" sz="800" dirty="0">
                <a:latin typeface="Arial Narrow" panose="020B0606020202030204" pitchFamily="34" charset="0"/>
              </a:rPr>
            </a:br>
            <a:r>
              <a:rPr lang="en-US" sz="800" dirty="0">
                <a:latin typeface="Arial Narrow" panose="020B0606020202030204" pitchFamily="34" charset="0"/>
              </a:rPr>
              <a:t>Accessed 20</a:t>
            </a:r>
            <a:r>
              <a:rPr lang="en-US" sz="800" baseline="30000" dirty="0">
                <a:latin typeface="Arial Narrow" panose="020B0606020202030204" pitchFamily="34" charset="0"/>
              </a:rPr>
              <a:t>th</a:t>
            </a:r>
            <a:r>
              <a:rPr lang="en-US" sz="800" dirty="0">
                <a:latin typeface="Arial Narrow" panose="020B0606020202030204" pitchFamily="34" charset="0"/>
              </a:rPr>
              <a:t> July 2021 from: https://www.qcaa.qld.edu.au/senior/senior-subjects/sciences/marine-science/syllabus</a:t>
            </a:r>
            <a:endParaRPr lang="en-US" sz="800" baseline="30000" dirty="0">
              <a:latin typeface="Arial Narrow" panose="020B0606020202030204" pitchFamily="34" charset="0"/>
            </a:endParaRPr>
          </a:p>
        </p:txBody>
      </p:sp>
      <p:sp>
        <p:nvSpPr>
          <p:cNvPr id="7" name="Rectangle 6">
            <a:extLst>
              <a:ext uri="{FF2B5EF4-FFF2-40B4-BE49-F238E27FC236}">
                <a16:creationId xmlns:a16="http://schemas.microsoft.com/office/drawing/2014/main" id="{7E99B3CD-9D40-4DE3-A101-539BE21E5C37}"/>
              </a:ext>
            </a:extLst>
          </p:cNvPr>
          <p:cNvSpPr/>
          <p:nvPr/>
        </p:nvSpPr>
        <p:spPr>
          <a:xfrm>
            <a:off x="836712" y="8282862"/>
            <a:ext cx="4810844" cy="215444"/>
          </a:xfrm>
          <a:prstGeom prst="rect">
            <a:avLst/>
          </a:prstGeom>
        </p:spPr>
        <p:txBody>
          <a:bodyPr wrap="square">
            <a:spAutoFit/>
          </a:bodyPr>
          <a:lstStyle/>
          <a:p>
            <a:r>
              <a:rPr lang="en-US" sz="800" dirty="0">
                <a:latin typeface="Arial Narrow" panose="020B0606020202030204" pitchFamily="34" charset="0"/>
              </a:rPr>
              <a:t>Interested persons are invited to contact the author for information or to indicate errors and omissions.</a:t>
            </a:r>
            <a:endParaRPr lang="en-AU" sz="800" dirty="0">
              <a:latin typeface="Arial Narrow" panose="020B0606020202030204" pitchFamily="34" charset="0"/>
            </a:endParaRPr>
          </a:p>
        </p:txBody>
      </p:sp>
      <p:sp>
        <p:nvSpPr>
          <p:cNvPr id="8" name="TextBox 7">
            <a:extLst>
              <a:ext uri="{FF2B5EF4-FFF2-40B4-BE49-F238E27FC236}">
                <a16:creationId xmlns:a16="http://schemas.microsoft.com/office/drawing/2014/main" id="{25C837A4-903A-4B15-8070-C3D8CA3D7C0E}"/>
              </a:ext>
            </a:extLst>
          </p:cNvPr>
          <p:cNvSpPr txBox="1"/>
          <p:nvPr/>
        </p:nvSpPr>
        <p:spPr>
          <a:xfrm>
            <a:off x="978825" y="3996638"/>
            <a:ext cx="82641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 name="Rectangle 8">
            <a:extLst>
              <a:ext uri="{FF2B5EF4-FFF2-40B4-BE49-F238E27FC236}">
                <a16:creationId xmlns:a16="http://schemas.microsoft.com/office/drawing/2014/main" id="{5D032858-AF27-4FAD-9D41-8A6500D7FF25}"/>
              </a:ext>
            </a:extLst>
          </p:cNvPr>
          <p:cNvSpPr/>
          <p:nvPr/>
        </p:nvSpPr>
        <p:spPr>
          <a:xfrm>
            <a:off x="836712" y="5160968"/>
            <a:ext cx="5509697" cy="830997"/>
          </a:xfrm>
          <a:prstGeom prst="rect">
            <a:avLst/>
          </a:prstGeom>
        </p:spPr>
        <p:txBody>
          <a:bodyPr wrap="square">
            <a:spAutoFit/>
          </a:bodyPr>
          <a:lstStyle/>
          <a:p>
            <a:pPr algn="just"/>
            <a:r>
              <a:rPr lang="en-AU" sz="800" dirty="0">
                <a:latin typeface="Arial Narrow" panose="020B0606020202030204" pitchFamily="34" charset="0"/>
              </a:rPr>
              <a:t>© Marine Education 2019</a:t>
            </a:r>
          </a:p>
          <a:p>
            <a:pPr algn="just"/>
            <a:r>
              <a:rPr lang="en-AU" sz="800" b="1" dirty="0">
                <a:latin typeface="Arial Narrow" panose="020B0606020202030204" pitchFamily="34" charset="0"/>
              </a:rPr>
              <a:t>CC BY: Attribution-</a:t>
            </a:r>
            <a:r>
              <a:rPr lang="en-AU" sz="800" b="1" dirty="0" err="1">
                <a:latin typeface="Arial Narrow" panose="020B0606020202030204" pitchFamily="34" charset="0"/>
              </a:rPr>
              <a:t>NonCommercial</a:t>
            </a:r>
            <a:r>
              <a:rPr lang="en-AU" sz="800" b="1" dirty="0">
                <a:latin typeface="Arial Narrow" panose="020B0606020202030204" pitchFamily="34" charset="0"/>
              </a:rPr>
              <a:t>-</a:t>
            </a:r>
            <a:r>
              <a:rPr lang="en-AU" sz="800" b="1" dirty="0" err="1">
                <a:latin typeface="Arial Narrow" panose="020B0606020202030204" pitchFamily="34" charset="0"/>
              </a:rPr>
              <a:t>NoDerivatives</a:t>
            </a:r>
            <a:r>
              <a:rPr lang="en-AU" sz="800" b="1" dirty="0">
                <a:latin typeface="Arial Narrow" panose="020B0606020202030204" pitchFamily="34" charset="0"/>
              </a:rPr>
              <a:t> 4.0 International (CC BY-NC-ND 4.0).  </a:t>
            </a:r>
          </a:p>
          <a:p>
            <a:pPr algn="just"/>
            <a:r>
              <a:rPr lang="en-US" sz="800" dirty="0">
                <a:latin typeface="Arial Narrow" panose="020B0606020202030204" pitchFamily="34" charset="0"/>
              </a:rPr>
              <a:t>This license is only granted to the school or persons named on a receipt of payment for an annual subscription to Marine Education which allows them to print from a private printer, school printer, or commercial printer, copy and distribute the material in any medium or format in </a:t>
            </a:r>
            <a:r>
              <a:rPr lang="en-US" sz="800" dirty="0" err="1">
                <a:latin typeface="Arial Narrow" panose="020B0606020202030204" pitchFamily="34" charset="0"/>
              </a:rPr>
              <a:t>unadapted</a:t>
            </a:r>
            <a:r>
              <a:rPr lang="en-US" sz="800" dirty="0">
                <a:latin typeface="Arial Narrow" panose="020B0606020202030204" pitchFamily="34" charset="0"/>
              </a:rPr>
              <a:t> form only, for noncommercial purposes only, for within-school use only, for a period of one year only from date of payment on the receipt, so long as attribution is given to the creator or publisher.</a:t>
            </a:r>
          </a:p>
        </p:txBody>
      </p:sp>
      <p:sp>
        <p:nvSpPr>
          <p:cNvPr id="10" name="TextBox 9">
            <a:extLst>
              <a:ext uri="{FF2B5EF4-FFF2-40B4-BE49-F238E27FC236}">
                <a16:creationId xmlns:a16="http://schemas.microsoft.com/office/drawing/2014/main" id="{418A220E-5658-4A6B-B963-FC503D64BC18}"/>
              </a:ext>
            </a:extLst>
          </p:cNvPr>
          <p:cNvSpPr txBox="1"/>
          <p:nvPr/>
        </p:nvSpPr>
        <p:spPr>
          <a:xfrm rot="16200000">
            <a:off x="350593" y="4101945"/>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1" name="Picture 2" descr="A picture containing text, clipart, sign&#10;&#10;Description automatically generated">
            <a:extLst>
              <a:ext uri="{FF2B5EF4-FFF2-40B4-BE49-F238E27FC236}">
                <a16:creationId xmlns:a16="http://schemas.microsoft.com/office/drawing/2014/main" id="{65C5C013-334C-4AEC-83AB-A15DB84F76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416" y="4752660"/>
            <a:ext cx="1279431" cy="426949"/>
          </a:xfrm>
          <a:prstGeom prst="rect">
            <a:avLst/>
          </a:prstGeom>
          <a:noFill/>
        </p:spPr>
      </p:pic>
    </p:spTree>
    <p:extLst>
      <p:ext uri="{BB962C8B-B14F-4D97-AF65-F5344CB8AC3E}">
        <p14:creationId xmlns:p14="http://schemas.microsoft.com/office/powerpoint/2010/main" val="2275916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43653" y="8811969"/>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a:t>
            </a:r>
            <a:r>
              <a:rPr lang="en-AU" sz="1100" dirty="0">
                <a:latin typeface="Arial Narrow" pitchFamily="34" charset="0"/>
              </a:rPr>
              <a:t>                                               </a:t>
            </a:r>
            <a:endParaRPr lang="en-AU" sz="1100" b="1" dirty="0">
              <a:latin typeface="Arial Narrow" pitchFamily="34" charset="0"/>
            </a:endParaRPr>
          </a:p>
        </p:txBody>
      </p:sp>
      <p:sp>
        <p:nvSpPr>
          <p:cNvPr id="48"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66" name="Straight Connector 65"/>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36"/>
          <p:cNvSpPr txBox="1"/>
          <p:nvPr/>
        </p:nvSpPr>
        <p:spPr>
          <a:xfrm>
            <a:off x="423625" y="880968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27" name="Straight Connector 26"/>
          <p:cNvCxnSpPr/>
          <p:nvPr/>
        </p:nvCxnSpPr>
        <p:spPr>
          <a:xfrm flipH="1">
            <a:off x="468279" y="8794761"/>
            <a:ext cx="5863487" cy="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509205" y="2876207"/>
            <a:ext cx="3672407" cy="556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r>
              <a:rPr lang="en-AU" sz="800" b="1" dirty="0">
                <a:solidFill>
                  <a:schemeClr val="tx1"/>
                </a:solidFill>
                <a:latin typeface="Arial Narrow" panose="020B0606020202030204" pitchFamily="34" charset="0"/>
              </a:rPr>
              <a:t>.</a:t>
            </a:r>
          </a:p>
        </p:txBody>
      </p:sp>
      <p:sp>
        <p:nvSpPr>
          <p:cNvPr id="4" name="TextBox 3"/>
          <p:cNvSpPr txBox="1"/>
          <p:nvPr/>
        </p:nvSpPr>
        <p:spPr>
          <a:xfrm>
            <a:off x="374724" y="973010"/>
            <a:ext cx="6078612" cy="1261884"/>
          </a:xfrm>
          <a:prstGeom prst="rect">
            <a:avLst/>
          </a:prstGeom>
          <a:noFill/>
        </p:spPr>
        <p:txBody>
          <a:bodyPr wrap="square" rtlCol="0">
            <a:spAutoFit/>
          </a:bodyPr>
          <a:lstStyle/>
          <a:p>
            <a:r>
              <a:rPr lang="en-AU" sz="1600" b="1" dirty="0">
                <a:latin typeface="Arial Narrow" panose="020B0606020202030204" pitchFamily="34" charset="0"/>
              </a:rPr>
              <a:t>What’s in the Water? </a:t>
            </a:r>
          </a:p>
          <a:p>
            <a:r>
              <a:rPr lang="en-AU" sz="1200" dirty="0">
                <a:latin typeface="Arial Narrow" panose="020B0606020202030204" pitchFamily="34" charset="0"/>
              </a:rPr>
              <a:t>For this practical, we want to investigate the impact of water quality on reef health, whilst examining </a:t>
            </a:r>
            <a:br>
              <a:rPr lang="en-AU" sz="1200" dirty="0">
                <a:latin typeface="Arial Narrow" panose="020B0606020202030204" pitchFamily="34" charset="0"/>
              </a:rPr>
            </a:br>
            <a:r>
              <a:rPr lang="en-AU" sz="1200" dirty="0">
                <a:latin typeface="Arial Narrow" panose="020B0606020202030204" pitchFamily="34" charset="0"/>
              </a:rPr>
              <a:t>connectivity. Thus, you get to visit the reef! Even if it’s only a virtual visit, you still get to see it! Let’s begin by looking at reefs from all around the world (see activity below). Whilst you are looking, find a reef that you would call ‘unhealthy’. Ask yourself, why is it unhealthy? Do you think water quality has anything to do with it? Alas, corals do live in water! And, how does that water even get to that reef? Connectivity right?! </a:t>
            </a:r>
          </a:p>
        </p:txBody>
      </p:sp>
      <p:sp>
        <p:nvSpPr>
          <p:cNvPr id="14" name="Rectangle 13"/>
          <p:cNvSpPr/>
          <p:nvPr/>
        </p:nvSpPr>
        <p:spPr>
          <a:xfrm>
            <a:off x="460699" y="2253577"/>
            <a:ext cx="5908838" cy="98643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View quadrat photographs from the following websites </a:t>
            </a:r>
            <a:r>
              <a:rPr lang="en-AU" sz="1200" dirty="0">
                <a:solidFill>
                  <a:schemeClr val="tx1"/>
                </a:solidFill>
                <a:latin typeface="Arial Narrow" panose="020B0606020202030204" pitchFamily="34" charset="0"/>
              </a:rPr>
              <a:t>(tick when done).</a:t>
            </a:r>
          </a:p>
          <a:p>
            <a:pPr marL="171450" indent="-171450">
              <a:buFont typeface="Wingdings" panose="05000000000000000000" pitchFamily="2" charset="2"/>
              <a:buChar char="q"/>
            </a:pPr>
            <a:r>
              <a:rPr lang="en-AU" sz="1200" b="1" dirty="0">
                <a:solidFill>
                  <a:schemeClr val="tx1"/>
                </a:solidFill>
                <a:latin typeface="Arial Narrow" panose="020B0606020202030204" pitchFamily="34" charset="0"/>
              </a:rPr>
              <a:t>XL Catlin Global Reef Record </a:t>
            </a:r>
            <a:r>
              <a:rPr lang="en-AU" sz="1200" u="sng" dirty="0">
                <a:solidFill>
                  <a:schemeClr val="tx1"/>
                </a:solidFill>
                <a:latin typeface="Arial Narrow" panose="020B0606020202030204" pitchFamily="34" charset="0"/>
              </a:rPr>
              <a:t>www.globalreefrecord.org</a:t>
            </a:r>
            <a:r>
              <a:rPr lang="en-AU" sz="1200" dirty="0">
                <a:solidFill>
                  <a:schemeClr val="tx1"/>
                </a:solidFill>
                <a:latin typeface="Arial Narrow" panose="020B0606020202030204" pitchFamily="34" charset="0"/>
              </a:rPr>
              <a:t> </a:t>
            </a:r>
            <a:r>
              <a:rPr lang="en-AU" sz="950" dirty="0">
                <a:solidFill>
                  <a:schemeClr val="tx1"/>
                </a:solidFill>
                <a:latin typeface="Arial Narrow" panose="020B0606020202030204" pitchFamily="34" charset="0"/>
              </a:rPr>
              <a:t>‘Enter’ and then click on ‘Data’ </a:t>
            </a:r>
          </a:p>
          <a:p>
            <a:pPr marL="171450" indent="-171450">
              <a:buFont typeface="Wingdings" panose="05000000000000000000" pitchFamily="2" charset="2"/>
              <a:buChar char="q"/>
            </a:pPr>
            <a:r>
              <a:rPr lang="en-AU" sz="1200" b="1" dirty="0">
                <a:solidFill>
                  <a:schemeClr val="tx1"/>
                </a:solidFill>
                <a:latin typeface="Arial Narrow" panose="020B0606020202030204" pitchFamily="34" charset="0"/>
              </a:rPr>
              <a:t>Reef Life Survey </a:t>
            </a:r>
            <a:r>
              <a:rPr lang="en-AU" sz="1200" u="sng" dirty="0">
                <a:solidFill>
                  <a:schemeClr val="tx1"/>
                </a:solidFill>
                <a:latin typeface="Arial Narrow" panose="020B0606020202030204" pitchFamily="34" charset="0"/>
              </a:rPr>
              <a:t>www.reeflifesurvey.com</a:t>
            </a:r>
            <a:r>
              <a:rPr lang="en-AU" sz="1200" b="1" dirty="0">
                <a:solidFill>
                  <a:schemeClr val="tx1"/>
                </a:solidFill>
                <a:latin typeface="Arial Narrow" panose="020B0606020202030204" pitchFamily="34" charset="0"/>
              </a:rPr>
              <a:t>  </a:t>
            </a:r>
            <a:r>
              <a:rPr lang="en-AU" sz="950" dirty="0">
                <a:solidFill>
                  <a:schemeClr val="tx1"/>
                </a:solidFill>
                <a:latin typeface="Arial Narrow" panose="020B0606020202030204" pitchFamily="34" charset="0"/>
              </a:rPr>
              <a:t>Access ‘Survey Data’ </a:t>
            </a:r>
          </a:p>
          <a:p>
            <a:pPr marL="171450" indent="-171450">
              <a:buFont typeface="Wingdings" panose="05000000000000000000" pitchFamily="2" charset="2"/>
              <a:buChar char="q"/>
            </a:pPr>
            <a:r>
              <a:rPr lang="en-AU" sz="1200" b="1" dirty="0">
                <a:solidFill>
                  <a:schemeClr val="tx1"/>
                </a:solidFill>
                <a:latin typeface="Arial Narrow" panose="020B0606020202030204" pitchFamily="34" charset="0"/>
              </a:rPr>
              <a:t>Classroom on the Reef </a:t>
            </a:r>
            <a:r>
              <a:rPr lang="en-AU" sz="1200" u="sng" dirty="0">
                <a:solidFill>
                  <a:schemeClr val="tx1"/>
                </a:solidFill>
                <a:latin typeface="Arial Narrow" panose="020B0606020202030204" pitchFamily="34" charset="0"/>
              </a:rPr>
              <a:t>www.jcu.edu.au/classroom-on-the-reef </a:t>
            </a:r>
            <a:r>
              <a:rPr lang="en-AU" sz="1200" dirty="0">
                <a:solidFill>
                  <a:schemeClr val="tx1"/>
                </a:solidFill>
                <a:latin typeface="Arial Narrow" panose="020B0606020202030204" pitchFamily="34" charset="0"/>
              </a:rPr>
              <a:t> </a:t>
            </a:r>
            <a:r>
              <a:rPr lang="en-AU" sz="950" dirty="0">
                <a:solidFill>
                  <a:schemeClr val="tx1"/>
                </a:solidFill>
                <a:latin typeface="Arial Narrow" panose="020B0606020202030204" pitchFamily="34" charset="0"/>
              </a:rPr>
              <a:t>Curriculum </a:t>
            </a:r>
            <a:r>
              <a:rPr lang="en-AU" sz="950" dirty="0">
                <a:solidFill>
                  <a:schemeClr val="tx1"/>
                </a:solidFill>
                <a:latin typeface="Arial Narrow" panose="020B0606020202030204" pitchFamily="34" charset="0"/>
                <a:sym typeface="Wingdings" panose="05000000000000000000" pitchFamily="2" charset="2"/>
              </a:rPr>
              <a:t> </a:t>
            </a:r>
            <a:r>
              <a:rPr lang="en-AU" sz="950" dirty="0">
                <a:solidFill>
                  <a:schemeClr val="tx1"/>
                </a:solidFill>
                <a:latin typeface="Arial Narrow" panose="020B0606020202030204" pitchFamily="34" charset="0"/>
              </a:rPr>
              <a:t>Coral identification practical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AU"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MarineEducation.com.au  </a:t>
            </a:r>
            <a:r>
              <a:rPr kumimoji="0" lang="en-AU" sz="9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Data tab</a:t>
            </a:r>
          </a:p>
          <a:p>
            <a:endParaRPr lang="en-AU" sz="800" u="sng"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p:txBody>
      </p:sp>
      <p:sp>
        <p:nvSpPr>
          <p:cNvPr id="20" name="TextBox 19"/>
          <p:cNvSpPr txBox="1"/>
          <p:nvPr/>
        </p:nvSpPr>
        <p:spPr>
          <a:xfrm>
            <a:off x="385467" y="3251707"/>
            <a:ext cx="5943771" cy="461665"/>
          </a:xfrm>
          <a:prstGeom prst="rect">
            <a:avLst/>
          </a:prstGeom>
          <a:noFill/>
        </p:spPr>
        <p:txBody>
          <a:bodyPr wrap="square" rtlCol="0">
            <a:spAutoFit/>
          </a:bodyPr>
          <a:lstStyle/>
          <a:p>
            <a:r>
              <a:rPr lang="en-AU" sz="1200" dirty="0">
                <a:latin typeface="Arial Narrow" panose="020B0606020202030204" pitchFamily="34" charset="0"/>
              </a:rPr>
              <a:t>For example, pictured below are quadrats from Lady Elliot Island (1) and Belize (2). They were captured as screenshots from the XL Catlin Seaview Survey Virtual Tour with the camera pointing down.</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8244" b="3061"/>
          <a:stretch/>
        </p:blipFill>
        <p:spPr>
          <a:xfrm>
            <a:off x="465754" y="3732528"/>
            <a:ext cx="5863484" cy="2110467"/>
          </a:xfrm>
          <a:prstGeom prst="rect">
            <a:avLst/>
          </a:prstGeom>
          <a:ln>
            <a:solidFill>
              <a:schemeClr val="tx1"/>
            </a:solidFill>
          </a:ln>
        </p:spPr>
      </p:pic>
      <p:sp>
        <p:nvSpPr>
          <p:cNvPr id="6" name="Rectangle 5"/>
          <p:cNvSpPr/>
          <p:nvPr/>
        </p:nvSpPr>
        <p:spPr>
          <a:xfrm>
            <a:off x="460699" y="8356450"/>
            <a:ext cx="5894987" cy="37440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Which reef looks healthier? Ans. </a:t>
            </a:r>
          </a:p>
        </p:txBody>
      </p:sp>
      <p:sp>
        <p:nvSpPr>
          <p:cNvPr id="8" name="Rectangle 7"/>
          <p:cNvSpPr/>
          <p:nvPr/>
        </p:nvSpPr>
        <p:spPr>
          <a:xfrm>
            <a:off x="2720871" y="8398792"/>
            <a:ext cx="3608367" cy="27745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900" dirty="0">
                <a:solidFill>
                  <a:schemeClr val="tx1">
                    <a:lumMod val="65000"/>
                    <a:lumOff val="35000"/>
                  </a:schemeClr>
                </a:solidFill>
                <a:latin typeface="Comic Sans MS" panose="030F0702030302020204" pitchFamily="66" charset="0"/>
              </a:rPr>
              <a:t>1. Lady Elliot Island. Discuss why? Any bias? (i.e. one photo). How did they measure </a:t>
            </a:r>
            <a:r>
              <a:rPr lang="en-AU" sz="900" i="1" dirty="0">
                <a:solidFill>
                  <a:schemeClr val="tx1">
                    <a:lumMod val="65000"/>
                    <a:lumOff val="35000"/>
                  </a:schemeClr>
                </a:solidFill>
                <a:latin typeface="Comic Sans MS" panose="030F0702030302020204" pitchFamily="66" charset="0"/>
              </a:rPr>
              <a:t>health</a:t>
            </a:r>
            <a:r>
              <a:rPr lang="en-AU" sz="900" dirty="0">
                <a:solidFill>
                  <a:schemeClr val="tx1">
                    <a:lumMod val="65000"/>
                    <a:lumOff val="35000"/>
                  </a:schemeClr>
                </a:solidFill>
                <a:latin typeface="Comic Sans MS" panose="030F0702030302020204" pitchFamily="66" charset="0"/>
              </a:rPr>
              <a:t>?</a:t>
            </a:r>
          </a:p>
        </p:txBody>
      </p:sp>
      <p:sp>
        <p:nvSpPr>
          <p:cNvPr id="17" name="Oval 16"/>
          <p:cNvSpPr/>
          <p:nvPr/>
        </p:nvSpPr>
        <p:spPr>
          <a:xfrm>
            <a:off x="476235" y="3769371"/>
            <a:ext cx="334921" cy="33206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b="1">
              <a:solidFill>
                <a:schemeClr val="tx1"/>
              </a:solidFill>
            </a:endParaRPr>
          </a:p>
        </p:txBody>
      </p:sp>
      <p:sp>
        <p:nvSpPr>
          <p:cNvPr id="18" name="TextBox 17"/>
          <p:cNvSpPr txBox="1"/>
          <p:nvPr/>
        </p:nvSpPr>
        <p:spPr>
          <a:xfrm>
            <a:off x="501939" y="3752899"/>
            <a:ext cx="206642" cy="338554"/>
          </a:xfrm>
          <a:prstGeom prst="rect">
            <a:avLst/>
          </a:prstGeom>
          <a:noFill/>
        </p:spPr>
        <p:txBody>
          <a:bodyPr wrap="square" rtlCol="0">
            <a:spAutoFit/>
          </a:bodyPr>
          <a:lstStyle/>
          <a:p>
            <a:r>
              <a:rPr lang="en-AU" sz="1600" b="1" dirty="0">
                <a:latin typeface="Arial Narrow" panose="020B0606020202030204" pitchFamily="34" charset="0"/>
              </a:rPr>
              <a:t>1</a:t>
            </a:r>
          </a:p>
        </p:txBody>
      </p:sp>
      <p:sp>
        <p:nvSpPr>
          <p:cNvPr id="24" name="TextBox 36"/>
          <p:cNvSpPr txBox="1"/>
          <p:nvPr/>
        </p:nvSpPr>
        <p:spPr>
          <a:xfrm>
            <a:off x="2627564" y="8806471"/>
            <a:ext cx="2535813" cy="2609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Mandatory Practical	                                               </a:t>
            </a:r>
            <a:endParaRPr lang="en-AU" sz="1100" b="1" dirty="0">
              <a:latin typeface="Arial Narrow" pitchFamily="34" charset="0"/>
            </a:endParaRPr>
          </a:p>
        </p:txBody>
      </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10447" r="790" b="12790"/>
          <a:stretch/>
        </p:blipFill>
        <p:spPr>
          <a:xfrm>
            <a:off x="460699" y="6034095"/>
            <a:ext cx="5872910" cy="2110467"/>
          </a:xfrm>
          <a:prstGeom prst="rect">
            <a:avLst/>
          </a:prstGeom>
          <a:ln>
            <a:solidFill>
              <a:schemeClr val="tx1"/>
            </a:solidFill>
          </a:ln>
        </p:spPr>
      </p:pic>
      <p:sp>
        <p:nvSpPr>
          <p:cNvPr id="22" name="TextBox 21"/>
          <p:cNvSpPr txBox="1"/>
          <p:nvPr/>
        </p:nvSpPr>
        <p:spPr>
          <a:xfrm>
            <a:off x="1155531" y="331519"/>
            <a:ext cx="4547394" cy="369332"/>
          </a:xfrm>
          <a:prstGeom prst="rect">
            <a:avLst/>
          </a:prstGeom>
          <a:noFill/>
        </p:spPr>
        <p:txBody>
          <a:bodyPr wrap="square" rtlCol="0">
            <a:spAutoFit/>
          </a:bodyPr>
          <a:lstStyle/>
          <a:p>
            <a:pPr algn="ctr"/>
            <a:r>
              <a:rPr lang="en-US" b="1" dirty="0">
                <a:latin typeface="Arial Narrow" pitchFamily="34" charset="0"/>
              </a:rPr>
              <a:t>Making OBSERVATIONS</a:t>
            </a:r>
          </a:p>
        </p:txBody>
      </p:sp>
      <p:sp>
        <p:nvSpPr>
          <p:cNvPr id="30" name="TextBox 29">
            <a:extLst>
              <a:ext uri="{FF2B5EF4-FFF2-40B4-BE49-F238E27FC236}">
                <a16:creationId xmlns:a16="http://schemas.microsoft.com/office/drawing/2014/main" id="{4FA63DA0-94B5-458F-8751-B96C24CAFCD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9" name="Oval 28">
            <a:extLst>
              <a:ext uri="{FF2B5EF4-FFF2-40B4-BE49-F238E27FC236}">
                <a16:creationId xmlns:a16="http://schemas.microsoft.com/office/drawing/2014/main" id="{BB14228D-993C-4C85-BC09-E6FE76025915}"/>
              </a:ext>
            </a:extLst>
          </p:cNvPr>
          <p:cNvSpPr/>
          <p:nvPr/>
        </p:nvSpPr>
        <p:spPr>
          <a:xfrm>
            <a:off x="483156" y="6070505"/>
            <a:ext cx="334921" cy="33206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b="1">
              <a:solidFill>
                <a:schemeClr val="tx1"/>
              </a:solidFill>
            </a:endParaRPr>
          </a:p>
        </p:txBody>
      </p:sp>
      <p:sp>
        <p:nvSpPr>
          <p:cNvPr id="31" name="TextBox 30">
            <a:extLst>
              <a:ext uri="{FF2B5EF4-FFF2-40B4-BE49-F238E27FC236}">
                <a16:creationId xmlns:a16="http://schemas.microsoft.com/office/drawing/2014/main" id="{E5FF5D66-331E-4C21-95A5-61AAE4891E38}"/>
              </a:ext>
            </a:extLst>
          </p:cNvPr>
          <p:cNvSpPr txBox="1"/>
          <p:nvPr/>
        </p:nvSpPr>
        <p:spPr>
          <a:xfrm>
            <a:off x="519256" y="6057893"/>
            <a:ext cx="291900" cy="338554"/>
          </a:xfrm>
          <a:prstGeom prst="rect">
            <a:avLst/>
          </a:prstGeom>
          <a:noFill/>
        </p:spPr>
        <p:txBody>
          <a:bodyPr wrap="square" rtlCol="0">
            <a:spAutoFit/>
          </a:bodyPr>
          <a:lstStyle/>
          <a:p>
            <a:r>
              <a:rPr lang="en-AU" sz="1600" b="1" dirty="0">
                <a:latin typeface="Arial Narrow" panose="020B0606020202030204" pitchFamily="34" charset="0"/>
              </a:rPr>
              <a:t>2</a:t>
            </a:r>
          </a:p>
        </p:txBody>
      </p:sp>
      <p:sp>
        <p:nvSpPr>
          <p:cNvPr id="25" name="TextBox 24">
            <a:extLst>
              <a:ext uri="{FF2B5EF4-FFF2-40B4-BE49-F238E27FC236}">
                <a16:creationId xmlns:a16="http://schemas.microsoft.com/office/drawing/2014/main" id="{181D9DB3-5897-471B-9CA5-82F979A813B4}"/>
              </a:ext>
            </a:extLst>
          </p:cNvPr>
          <p:cNvSpPr txBox="1"/>
          <p:nvPr/>
        </p:nvSpPr>
        <p:spPr>
          <a:xfrm>
            <a:off x="385467" y="8155023"/>
            <a:ext cx="5829605" cy="215444"/>
          </a:xfrm>
          <a:prstGeom prst="rect">
            <a:avLst/>
          </a:prstGeom>
          <a:noFill/>
        </p:spPr>
        <p:txBody>
          <a:bodyPr wrap="square" rtlCol="0">
            <a:spAutoFit/>
          </a:bodyPr>
          <a:lstStyle/>
          <a:p>
            <a:r>
              <a:rPr lang="en-US" sz="800" b="1" dirty="0">
                <a:latin typeface="Arial Narrow" panose="020B0606020202030204" pitchFamily="34" charset="0"/>
              </a:rPr>
              <a:t>Figure 2: Image (of Belize Reef) sourced from the XL Catlin Global Reef Record. © Underwater Earth / XL Catlin Seaview Survey</a:t>
            </a:r>
            <a:endParaRPr lang="en-AU" sz="1600" b="1" dirty="0"/>
          </a:p>
        </p:txBody>
      </p:sp>
      <p:sp>
        <p:nvSpPr>
          <p:cNvPr id="28" name="TextBox 27">
            <a:extLst>
              <a:ext uri="{FF2B5EF4-FFF2-40B4-BE49-F238E27FC236}">
                <a16:creationId xmlns:a16="http://schemas.microsoft.com/office/drawing/2014/main" id="{DA14B065-9B88-4626-87A1-80BDBF234311}"/>
              </a:ext>
            </a:extLst>
          </p:cNvPr>
          <p:cNvSpPr txBox="1"/>
          <p:nvPr/>
        </p:nvSpPr>
        <p:spPr>
          <a:xfrm>
            <a:off x="380032" y="5827546"/>
            <a:ext cx="5829605" cy="215444"/>
          </a:xfrm>
          <a:prstGeom prst="rect">
            <a:avLst/>
          </a:prstGeom>
          <a:noFill/>
        </p:spPr>
        <p:txBody>
          <a:bodyPr wrap="square" rtlCol="0">
            <a:spAutoFit/>
          </a:bodyPr>
          <a:lstStyle/>
          <a:p>
            <a:r>
              <a:rPr lang="en-US" sz="800" b="1" dirty="0">
                <a:latin typeface="Arial Narrow" panose="020B0606020202030204" pitchFamily="34" charset="0"/>
              </a:rPr>
              <a:t>Figure 1: Image (of Lady Elliot Island) sourced from the XL Catlin Global Reef Record. © Underwater Earth / XL Catlin Seaview Survey</a:t>
            </a:r>
            <a:endParaRPr lang="en-AU" sz="1600" b="1" dirty="0"/>
          </a:p>
        </p:txBody>
      </p:sp>
    </p:spTree>
    <p:extLst>
      <p:ext uri="{BB962C8B-B14F-4D97-AF65-F5344CB8AC3E}">
        <p14:creationId xmlns:p14="http://schemas.microsoft.com/office/powerpoint/2010/main" val="617055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43653" y="8811969"/>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2</a:t>
            </a:r>
            <a:r>
              <a:rPr lang="en-AU" sz="1100" dirty="0">
                <a:latin typeface="Arial Narrow" pitchFamily="34" charset="0"/>
              </a:rPr>
              <a:t>                                               </a:t>
            </a:r>
            <a:endParaRPr lang="en-AU" sz="1100" b="1" dirty="0">
              <a:latin typeface="Arial Narrow" pitchFamily="34" charset="0"/>
            </a:endParaRPr>
          </a:p>
        </p:txBody>
      </p:sp>
      <p:sp>
        <p:nvSpPr>
          <p:cNvPr id="48"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66" name="Straight Connector 65"/>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36"/>
          <p:cNvSpPr txBox="1"/>
          <p:nvPr/>
        </p:nvSpPr>
        <p:spPr>
          <a:xfrm>
            <a:off x="423625" y="880968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27" name="Straight Connector 26"/>
          <p:cNvCxnSpPr/>
          <p:nvPr/>
        </p:nvCxnSpPr>
        <p:spPr>
          <a:xfrm flipH="1">
            <a:off x="468279" y="8794761"/>
            <a:ext cx="5863487" cy="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3636" y="5609475"/>
            <a:ext cx="6123050" cy="1446550"/>
          </a:xfrm>
          <a:prstGeom prst="rect">
            <a:avLst/>
          </a:prstGeom>
          <a:noFill/>
        </p:spPr>
        <p:txBody>
          <a:bodyPr wrap="square" rtlCol="0">
            <a:spAutoFit/>
          </a:bodyPr>
          <a:lstStyle/>
          <a:p>
            <a:r>
              <a:rPr lang="en-AU" sz="1600" b="1" dirty="0">
                <a:latin typeface="Arial Narrow" panose="020B0606020202030204" pitchFamily="34" charset="0"/>
              </a:rPr>
              <a:t>Marvellous Mangroves: coastal kidneys and natural nurseries</a:t>
            </a:r>
          </a:p>
          <a:p>
            <a:r>
              <a:rPr lang="en-AU" sz="1200" dirty="0">
                <a:latin typeface="Arial Narrow" panose="020B0606020202030204" pitchFamily="34" charset="0"/>
              </a:rPr>
              <a:t>Reefs are better off when close to mangroves. Mangrove forests filter the water, stabilise sediments </a:t>
            </a:r>
            <a:br>
              <a:rPr lang="en-AU" sz="1200" dirty="0">
                <a:latin typeface="Arial Narrow" panose="020B0606020202030204" pitchFamily="34" charset="0"/>
              </a:rPr>
            </a:br>
            <a:r>
              <a:rPr lang="en-AU" sz="1200" dirty="0">
                <a:latin typeface="Arial Narrow" panose="020B0606020202030204" pitchFamily="34" charset="0"/>
              </a:rPr>
              <a:t>(with their roots), reduce coastal erosion and siltation, and trap pollutants. Mangroves also act as natural nurseries for important reef fish species, such as herbivores</a:t>
            </a:r>
            <a:r>
              <a:rPr lang="en-AU" sz="1200" baseline="30000" dirty="0">
                <a:latin typeface="Arial Narrow" panose="020B0606020202030204" pitchFamily="34" charset="0"/>
              </a:rPr>
              <a:t>[3]</a:t>
            </a:r>
            <a:r>
              <a:rPr lang="en-AU" sz="1200" dirty="0">
                <a:latin typeface="Arial Narrow" panose="020B0606020202030204" pitchFamily="34" charset="0"/>
              </a:rPr>
              <a:t>.</a:t>
            </a:r>
            <a:r>
              <a:rPr lang="en-AU" sz="1200" dirty="0">
                <a:solidFill>
                  <a:srgbClr val="FF0000"/>
                </a:solidFill>
                <a:latin typeface="Arial Narrow" panose="020B0606020202030204" pitchFamily="34" charset="0"/>
              </a:rPr>
              <a:t> </a:t>
            </a:r>
            <a:r>
              <a:rPr lang="en-AU" sz="1200" dirty="0">
                <a:latin typeface="Arial Narrow" panose="020B0606020202030204" pitchFamily="34" charset="0"/>
              </a:rPr>
              <a:t>How awesome are mangroves! </a:t>
            </a:r>
          </a:p>
          <a:p>
            <a:r>
              <a:rPr lang="en-AU" sz="1200" dirty="0">
                <a:latin typeface="Arial Narrow" panose="020B0606020202030204" pitchFamily="34" charset="0"/>
              </a:rPr>
              <a:t>In a study by Olds </a:t>
            </a:r>
            <a:r>
              <a:rPr lang="en-AU" sz="1200" i="1" dirty="0">
                <a:latin typeface="Arial Narrow" panose="020B0606020202030204" pitchFamily="34" charset="0"/>
              </a:rPr>
              <a:t>et al., </a:t>
            </a:r>
            <a:r>
              <a:rPr lang="en-AU" sz="1200" dirty="0">
                <a:latin typeface="Arial Narrow" panose="020B0606020202030204" pitchFamily="34" charset="0"/>
              </a:rPr>
              <a:t>(2011)</a:t>
            </a:r>
            <a:r>
              <a:rPr lang="en-AU" sz="1200" baseline="30000" dirty="0">
                <a:latin typeface="Arial Narrow" panose="020B0606020202030204" pitchFamily="34" charset="0"/>
              </a:rPr>
              <a:t>[4]</a:t>
            </a:r>
            <a:r>
              <a:rPr lang="en-AU" sz="1200" dirty="0">
                <a:latin typeface="Arial Narrow" panose="020B0606020202030204" pitchFamily="34" charset="0"/>
              </a:rPr>
              <a:t> there were significantly more fish at protected coral reefs and mangroves that were close together (by &lt;250m) as opposed to protected coral reefs and mangroves that were far apart (by &gt;500m).</a:t>
            </a:r>
          </a:p>
        </p:txBody>
      </p:sp>
      <p:sp>
        <p:nvSpPr>
          <p:cNvPr id="4" name="Rectangle 3"/>
          <p:cNvSpPr/>
          <p:nvPr/>
        </p:nvSpPr>
        <p:spPr>
          <a:xfrm>
            <a:off x="465751" y="7053146"/>
            <a:ext cx="5863487" cy="103762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How does connectivity between reefs and mangroves help the reef? Ans.</a:t>
            </a:r>
          </a:p>
          <a:p>
            <a:r>
              <a:rPr lang="en-AU" sz="1200" b="1" dirty="0">
                <a:solidFill>
                  <a:schemeClr val="tx1"/>
                </a:solidFill>
                <a:latin typeface="Arial Narrow" panose="020B0606020202030204" pitchFamily="34" charset="0"/>
              </a:rPr>
              <a:t> </a:t>
            </a:r>
          </a:p>
        </p:txBody>
      </p:sp>
      <p:sp>
        <p:nvSpPr>
          <p:cNvPr id="5" name="Rectangle 4"/>
          <p:cNvSpPr/>
          <p:nvPr/>
        </p:nvSpPr>
        <p:spPr>
          <a:xfrm>
            <a:off x="523229" y="7320883"/>
            <a:ext cx="5764981" cy="7215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They filter the water, stabilise sediments (with their roots), reduce coastal erosion and siltation, and trap pollutants. Mangroves also act as nurseries for important reef fish species, such as herbivores.  </a:t>
            </a:r>
          </a:p>
        </p:txBody>
      </p:sp>
      <p:sp>
        <p:nvSpPr>
          <p:cNvPr id="24" name="TextBox 23"/>
          <p:cNvSpPr txBox="1"/>
          <p:nvPr/>
        </p:nvSpPr>
        <p:spPr>
          <a:xfrm>
            <a:off x="423625" y="8094689"/>
            <a:ext cx="5966096" cy="738664"/>
          </a:xfrm>
          <a:prstGeom prst="rect">
            <a:avLst/>
          </a:prstGeom>
          <a:noFill/>
        </p:spPr>
        <p:txBody>
          <a:bodyPr wrap="square" rtlCol="0">
            <a:spAutoFit/>
          </a:bodyPr>
          <a:lstStyle/>
          <a:p>
            <a:r>
              <a:rPr lang="en-AU" sz="600" baseline="30000" dirty="0">
                <a:latin typeface="Arial Narrow" panose="020B0606020202030204" pitchFamily="34" charset="0"/>
              </a:rPr>
              <a:t>[1]</a:t>
            </a:r>
            <a:r>
              <a:rPr lang="en-AU" sz="600" dirty="0">
                <a:latin typeface="Arial Narrow" panose="020B0606020202030204" pitchFamily="34" charset="0"/>
              </a:rPr>
              <a:t> Hock, K., Wolff, N.H., Ortiz, J.C., </a:t>
            </a:r>
            <a:r>
              <a:rPr lang="en-AU" sz="600" dirty="0" err="1">
                <a:latin typeface="Arial Narrow" panose="020B0606020202030204" pitchFamily="34" charset="0"/>
              </a:rPr>
              <a:t>Condie</a:t>
            </a:r>
            <a:r>
              <a:rPr lang="en-AU" sz="600" dirty="0">
                <a:latin typeface="Arial Narrow" panose="020B0606020202030204" pitchFamily="34" charset="0"/>
              </a:rPr>
              <a:t>, S.A., Anthony, K.R.N., Blackwell, P.G. and </a:t>
            </a:r>
            <a:r>
              <a:rPr lang="en-AU" sz="600" dirty="0" err="1">
                <a:latin typeface="Arial Narrow" panose="020B0606020202030204" pitchFamily="34" charset="0"/>
              </a:rPr>
              <a:t>Mumby</a:t>
            </a:r>
            <a:r>
              <a:rPr lang="en-AU" sz="600" dirty="0">
                <a:latin typeface="Arial Narrow" panose="020B0606020202030204" pitchFamily="34" charset="0"/>
              </a:rPr>
              <a:t>, P.J. (2017). Connectivity and systemic resilience of the Great Barrier Reef. </a:t>
            </a:r>
            <a:r>
              <a:rPr lang="en-AU" sz="600" i="1" dirty="0" err="1">
                <a:latin typeface="Arial Narrow" panose="020B0606020202030204" pitchFamily="34" charset="0"/>
              </a:rPr>
              <a:t>PLoS</a:t>
            </a:r>
            <a:r>
              <a:rPr lang="en-AU" sz="600" i="1" dirty="0">
                <a:latin typeface="Arial Narrow" panose="020B0606020202030204" pitchFamily="34" charset="0"/>
              </a:rPr>
              <a:t> Biol 15(11): </a:t>
            </a:r>
            <a:br>
              <a:rPr lang="en-AU" sz="600" i="1" dirty="0">
                <a:latin typeface="Arial Narrow" panose="020B0606020202030204" pitchFamily="34" charset="0"/>
              </a:rPr>
            </a:br>
            <a:r>
              <a:rPr lang="en-AU" sz="600" i="1" dirty="0">
                <a:latin typeface="Arial Narrow" panose="020B0606020202030204" pitchFamily="34" charset="0"/>
              </a:rPr>
              <a:t>DOI: 10.1371/journal.pbio.2003355</a:t>
            </a:r>
          </a:p>
          <a:p>
            <a:r>
              <a:rPr lang="en-AU" sz="600" baseline="30000" dirty="0">
                <a:latin typeface="Arial Narrow" panose="020B0606020202030204" pitchFamily="34" charset="0"/>
              </a:rPr>
              <a:t>[2] </a:t>
            </a:r>
            <a:r>
              <a:rPr lang="en-AU" sz="600" dirty="0">
                <a:latin typeface="Arial Narrow" panose="020B0606020202030204" pitchFamily="34" charset="0"/>
              </a:rPr>
              <a:t>Weeks S.J., </a:t>
            </a:r>
            <a:r>
              <a:rPr lang="en-AU" sz="600" dirty="0" err="1">
                <a:latin typeface="Arial Narrow" panose="020B0606020202030204" pitchFamily="34" charset="0"/>
              </a:rPr>
              <a:t>Bakun</a:t>
            </a:r>
            <a:r>
              <a:rPr lang="en-AU" sz="600" dirty="0">
                <a:latin typeface="Arial Narrow" panose="020B0606020202030204" pitchFamily="34" charset="0"/>
              </a:rPr>
              <a:t>, A., Steinberg, C.R., Brinkman, R. and </a:t>
            </a:r>
            <a:r>
              <a:rPr lang="en-AU" sz="600" dirty="0" err="1">
                <a:latin typeface="Arial Narrow" panose="020B0606020202030204" pitchFamily="34" charset="0"/>
              </a:rPr>
              <a:t>Hoegh</a:t>
            </a:r>
            <a:r>
              <a:rPr lang="en-AU" sz="600" dirty="0">
                <a:latin typeface="Arial Narrow" panose="020B0606020202030204" pitchFamily="34" charset="0"/>
              </a:rPr>
              <a:t>-Guldberg, O. (2010). The Capricorn Eddy: a prominent driver of the ecology and future of the southern Great Barrier Reef. </a:t>
            </a:r>
            <a:r>
              <a:rPr lang="en-AU" sz="600" i="1" dirty="0">
                <a:latin typeface="Arial Narrow" panose="020B0606020202030204" pitchFamily="34" charset="0"/>
              </a:rPr>
              <a:t>Coral Reefs. </a:t>
            </a:r>
            <a:br>
              <a:rPr lang="en-AU" sz="600" i="1" dirty="0">
                <a:latin typeface="Arial Narrow" panose="020B0606020202030204" pitchFamily="34" charset="0"/>
              </a:rPr>
            </a:br>
            <a:r>
              <a:rPr lang="en-AU" sz="600" i="1" dirty="0">
                <a:latin typeface="Arial Narrow" panose="020B0606020202030204" pitchFamily="34" charset="0"/>
              </a:rPr>
              <a:t>29 (4): 975-985. DOI: 10.1007/s00338-010-0644-z. </a:t>
            </a:r>
            <a:r>
              <a:rPr lang="en-AU" sz="600" dirty="0">
                <a:latin typeface="Arial Narrow" panose="020B0606020202030204" pitchFamily="34" charset="0"/>
              </a:rPr>
              <a:t>Adapted with permission from Professor Ove </a:t>
            </a:r>
            <a:r>
              <a:rPr lang="en-AU" sz="600" dirty="0" err="1">
                <a:latin typeface="Arial Narrow" panose="020B0606020202030204" pitchFamily="34" charset="0"/>
              </a:rPr>
              <a:t>Hoegh</a:t>
            </a:r>
            <a:r>
              <a:rPr lang="en-AU" sz="600" dirty="0">
                <a:latin typeface="Arial Narrow" panose="020B0606020202030204" pitchFamily="34" charset="0"/>
              </a:rPr>
              <a:t>-Gulberg. Director, Global Change Institute. Coral Reef Ecosystems Lab UQ. </a:t>
            </a:r>
            <a:endParaRPr lang="en-AU" sz="600" i="1" dirty="0">
              <a:latin typeface="Arial Narrow" panose="020B0606020202030204" pitchFamily="34" charset="0"/>
            </a:endParaRPr>
          </a:p>
          <a:p>
            <a:r>
              <a:rPr lang="en-AU" sz="600" baseline="30000" dirty="0">
                <a:latin typeface="Arial Narrow" panose="020B0606020202030204" pitchFamily="34" charset="0"/>
              </a:rPr>
              <a:t>[3] </a:t>
            </a:r>
            <a:r>
              <a:rPr lang="en-US" sz="600" dirty="0">
                <a:latin typeface="Arial Narrow" panose="020B0606020202030204" pitchFamily="34" charset="0"/>
              </a:rPr>
              <a:t>Spalding M., McIvor, A., </a:t>
            </a:r>
            <a:r>
              <a:rPr lang="en-US" sz="600" dirty="0" err="1">
                <a:latin typeface="Arial Narrow" panose="020B0606020202030204" pitchFamily="34" charset="0"/>
              </a:rPr>
              <a:t>Tonneijck</a:t>
            </a:r>
            <a:r>
              <a:rPr lang="en-US" sz="600" dirty="0">
                <a:latin typeface="Arial Narrow" panose="020B0606020202030204" pitchFamily="34" charset="0"/>
              </a:rPr>
              <a:t>, F., Tol, S. and </a:t>
            </a:r>
            <a:r>
              <a:rPr lang="en-US" sz="600" dirty="0" err="1">
                <a:latin typeface="Arial Narrow" panose="020B0606020202030204" pitchFamily="34" charset="0"/>
              </a:rPr>
              <a:t>Eijk</a:t>
            </a:r>
            <a:r>
              <a:rPr lang="en-US" sz="600" dirty="0">
                <a:latin typeface="Arial Narrow" panose="020B0606020202030204" pitchFamily="34" charset="0"/>
              </a:rPr>
              <a:t>, P.V. (2014). </a:t>
            </a:r>
            <a:r>
              <a:rPr lang="en-US" sz="600" i="1" dirty="0">
                <a:latin typeface="Arial Narrow" panose="020B0606020202030204" pitchFamily="34" charset="0"/>
              </a:rPr>
              <a:t>Mangroves for coastal </a:t>
            </a:r>
            <a:r>
              <a:rPr lang="en-US" sz="600" i="1" dirty="0" err="1">
                <a:latin typeface="Arial Narrow" panose="020B0606020202030204" pitchFamily="34" charset="0"/>
              </a:rPr>
              <a:t>defence</a:t>
            </a:r>
            <a:r>
              <a:rPr lang="en-US" sz="600" i="1" dirty="0">
                <a:latin typeface="Arial Narrow" panose="020B0606020202030204" pitchFamily="34" charset="0"/>
              </a:rPr>
              <a:t>: Guidelines for coastal managers and policy makers. </a:t>
            </a:r>
            <a:r>
              <a:rPr lang="en-US" sz="600" dirty="0">
                <a:latin typeface="Arial Narrow" panose="020B0606020202030204" pitchFamily="34" charset="0"/>
              </a:rPr>
              <a:t>Published by Wetlands International and The Nature Conservancy. 42 p. Accessed 09.04.2019 from: https://www.nature.org/media/oceansandcoasts/mangroves-for-coastal-defence.pdf</a:t>
            </a:r>
            <a:endParaRPr lang="en-AU" sz="600" dirty="0">
              <a:latin typeface="Arial Narrow" panose="020B0606020202030204" pitchFamily="34" charset="0"/>
            </a:endParaRPr>
          </a:p>
          <a:p>
            <a:r>
              <a:rPr lang="en-AU" sz="600" baseline="30000" dirty="0">
                <a:latin typeface="Arial Narrow" panose="020B0606020202030204" pitchFamily="34" charset="0"/>
              </a:rPr>
              <a:t>[4] </a:t>
            </a:r>
            <a:r>
              <a:rPr lang="en-AU" sz="600" dirty="0" err="1">
                <a:latin typeface="Arial Narrow" panose="020B0606020202030204" pitchFamily="34" charset="0"/>
              </a:rPr>
              <a:t>Olds</a:t>
            </a:r>
            <a:r>
              <a:rPr lang="en-AU" sz="600" dirty="0">
                <a:latin typeface="Arial Narrow" panose="020B0606020202030204" pitchFamily="34" charset="0"/>
              </a:rPr>
              <a:t>, A. D., Connolly, R. M., Pitt, K. A. and Maxwell, P. S. (2011). Habitat connectivity improves reserve performance. </a:t>
            </a:r>
            <a:r>
              <a:rPr lang="en-AU" sz="600" i="1" dirty="0">
                <a:latin typeface="Arial Narrow" panose="020B0606020202030204" pitchFamily="34" charset="0"/>
              </a:rPr>
              <a:t>Conservation Letters 5 (1). DOI: 10.1111/j.1755-263X.2011.00204.x</a:t>
            </a:r>
          </a:p>
        </p:txBody>
      </p:sp>
      <p:sp>
        <p:nvSpPr>
          <p:cNvPr id="21" name="TextBox 20"/>
          <p:cNvSpPr txBox="1"/>
          <p:nvPr/>
        </p:nvSpPr>
        <p:spPr>
          <a:xfrm>
            <a:off x="386112" y="962870"/>
            <a:ext cx="6859312" cy="954107"/>
          </a:xfrm>
          <a:prstGeom prst="rect">
            <a:avLst/>
          </a:prstGeom>
          <a:noFill/>
        </p:spPr>
        <p:txBody>
          <a:bodyPr wrap="square" rtlCol="0">
            <a:spAutoFit/>
          </a:bodyPr>
          <a:lstStyle/>
          <a:p>
            <a:r>
              <a:rPr lang="en-AU" sz="2000" b="1" dirty="0">
                <a:latin typeface="Arial Narrow" panose="020B0606020202030204" pitchFamily="34" charset="0"/>
                <a:sym typeface="Wingdings" panose="05000000000000000000" pitchFamily="2" charset="2"/>
              </a:rPr>
              <a:t> or     Help or Hinder?</a:t>
            </a:r>
            <a:endParaRPr lang="en-AU" sz="2000" b="1" dirty="0">
              <a:latin typeface="Arial Narrow" panose="020B0606020202030204" pitchFamily="34" charset="0"/>
            </a:endParaRPr>
          </a:p>
          <a:p>
            <a:r>
              <a:rPr lang="en-AU" sz="1200" dirty="0">
                <a:latin typeface="Arial Narrow" panose="020B0606020202030204" pitchFamily="34" charset="0"/>
              </a:rPr>
              <a:t>Connectivity can be a ‘double-edged sword’. It can both help and hinder coral reefs. </a:t>
            </a:r>
            <a:br>
              <a:rPr lang="en-AU" sz="1200" dirty="0">
                <a:latin typeface="Arial Narrow" panose="020B0606020202030204" pitchFamily="34" charset="0"/>
              </a:rPr>
            </a:br>
            <a:r>
              <a:rPr lang="en-AU" sz="1200" dirty="0">
                <a:latin typeface="Arial Narrow" panose="020B0606020202030204" pitchFamily="34" charset="0"/>
              </a:rPr>
              <a:t>- It can</a:t>
            </a:r>
            <a:r>
              <a:rPr lang="en-AU" sz="1200" i="1" dirty="0">
                <a:latin typeface="Arial Narrow" panose="020B0606020202030204" pitchFamily="34" charset="0"/>
              </a:rPr>
              <a:t> help </a:t>
            </a:r>
            <a:r>
              <a:rPr lang="en-AU" sz="1200" dirty="0">
                <a:latin typeface="Arial Narrow" panose="020B0606020202030204" pitchFamily="34" charset="0"/>
              </a:rPr>
              <a:t>reefs by delivering water carrying coral larvae and other hitch-hikers for replenishment. </a:t>
            </a:r>
            <a:br>
              <a:rPr lang="en-AU" sz="1200" dirty="0">
                <a:latin typeface="Arial Narrow" panose="020B0606020202030204" pitchFamily="34" charset="0"/>
              </a:rPr>
            </a:br>
            <a:r>
              <a:rPr lang="en-AU" sz="1200" dirty="0">
                <a:latin typeface="Arial Narrow" panose="020B0606020202030204" pitchFamily="34" charset="0"/>
              </a:rPr>
              <a:t>- But, it can also</a:t>
            </a:r>
            <a:r>
              <a:rPr lang="en-AU" sz="1200" i="1" dirty="0">
                <a:latin typeface="Arial Narrow" panose="020B0606020202030204" pitchFamily="34" charset="0"/>
              </a:rPr>
              <a:t> hinder </a:t>
            </a:r>
            <a:r>
              <a:rPr lang="en-AU" sz="1200" dirty="0">
                <a:latin typeface="Arial Narrow" panose="020B0606020202030204" pitchFamily="34" charset="0"/>
              </a:rPr>
              <a:t>reefs by delivering water carrying unwanted COTS larvae</a:t>
            </a:r>
            <a:r>
              <a:rPr lang="en-AU" sz="1200" baseline="30000" dirty="0">
                <a:latin typeface="Arial Narrow" panose="020B0606020202030204" pitchFamily="34" charset="0"/>
              </a:rPr>
              <a:t>[1]</a:t>
            </a:r>
            <a:r>
              <a:rPr lang="en-AU" sz="1200" dirty="0">
                <a:latin typeface="Arial Narrow" panose="020B0606020202030204" pitchFamily="34" charset="0"/>
              </a:rPr>
              <a:t> and pollutants.</a:t>
            </a:r>
          </a:p>
        </p:txBody>
      </p:sp>
      <p:sp>
        <p:nvSpPr>
          <p:cNvPr id="6" name="TextBox 5"/>
          <p:cNvSpPr txBox="1"/>
          <p:nvPr/>
        </p:nvSpPr>
        <p:spPr>
          <a:xfrm>
            <a:off x="465754" y="1935232"/>
            <a:ext cx="5863484" cy="830997"/>
          </a:xfrm>
          <a:prstGeom prst="rect">
            <a:avLst/>
          </a:prstGeom>
          <a:solidFill>
            <a:schemeClr val="bg1">
              <a:lumMod val="85000"/>
            </a:schemeClr>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Q. How might connectivity (1) help a reef and (2) hinder a reef? Ans.</a:t>
            </a:r>
          </a:p>
          <a:p>
            <a:r>
              <a:rPr lang="en-AU" sz="1200" b="1" dirty="0">
                <a:latin typeface="Arial Narrow" panose="020B0606020202030204" pitchFamily="34" charset="0"/>
              </a:rPr>
              <a:t> </a:t>
            </a:r>
          </a:p>
          <a:p>
            <a:endParaRPr lang="en-AU" sz="1200" b="1" dirty="0">
              <a:latin typeface="Arial Narrow" panose="020B0606020202030204" pitchFamily="34" charset="0"/>
            </a:endParaRPr>
          </a:p>
          <a:p>
            <a:endParaRPr lang="en-AU" sz="1200" b="1" dirty="0">
              <a:latin typeface="Arial Narrow" panose="020B0606020202030204" pitchFamily="34" charset="0"/>
            </a:endParaRPr>
          </a:p>
        </p:txBody>
      </p:sp>
      <p:sp>
        <p:nvSpPr>
          <p:cNvPr id="7" name="Rectangle 6"/>
          <p:cNvSpPr/>
          <p:nvPr/>
        </p:nvSpPr>
        <p:spPr>
          <a:xfrm>
            <a:off x="523229" y="2214318"/>
            <a:ext cx="5764981" cy="51101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31" name="TextBox 36"/>
          <p:cNvSpPr txBox="1"/>
          <p:nvPr/>
        </p:nvSpPr>
        <p:spPr>
          <a:xfrm>
            <a:off x="2627564" y="8806471"/>
            <a:ext cx="2535813" cy="2609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Mandatory Practical	                                               </a:t>
            </a:r>
            <a:endParaRPr lang="en-AU" sz="1100" b="1" dirty="0">
              <a:latin typeface="Arial Narrow" pitchFamily="34" charset="0"/>
            </a:endParaRPr>
          </a:p>
        </p:txBody>
      </p:sp>
      <p:sp>
        <p:nvSpPr>
          <p:cNvPr id="33" name="TextBox 32"/>
          <p:cNvSpPr txBox="1"/>
          <p:nvPr/>
        </p:nvSpPr>
        <p:spPr>
          <a:xfrm>
            <a:off x="1205625" y="343595"/>
            <a:ext cx="4547394" cy="369332"/>
          </a:xfrm>
          <a:prstGeom prst="rect">
            <a:avLst/>
          </a:prstGeom>
          <a:noFill/>
        </p:spPr>
        <p:txBody>
          <a:bodyPr wrap="square" rtlCol="0">
            <a:spAutoFit/>
          </a:bodyPr>
          <a:lstStyle/>
          <a:p>
            <a:pPr algn="ctr"/>
            <a:r>
              <a:rPr lang="en-US" b="1" dirty="0">
                <a:latin typeface="Arial Narrow" pitchFamily="34" charset="0"/>
              </a:rPr>
              <a:t>GATHERING INFORMATION</a:t>
            </a:r>
          </a:p>
        </p:txBody>
      </p:sp>
      <p:sp>
        <p:nvSpPr>
          <p:cNvPr id="35" name="TextBox 34">
            <a:extLst>
              <a:ext uri="{FF2B5EF4-FFF2-40B4-BE49-F238E27FC236}">
                <a16:creationId xmlns:a16="http://schemas.microsoft.com/office/drawing/2014/main" id="{F9F03B4A-4486-4489-B137-A31AB05091E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Rectangle 1">
            <a:extLst>
              <a:ext uri="{FF2B5EF4-FFF2-40B4-BE49-F238E27FC236}">
                <a16:creationId xmlns:a16="http://schemas.microsoft.com/office/drawing/2014/main" id="{AE2A1112-8F88-4738-AF15-6A02CF6EB480}"/>
              </a:ext>
            </a:extLst>
          </p:cNvPr>
          <p:cNvSpPr/>
          <p:nvPr/>
        </p:nvSpPr>
        <p:spPr>
          <a:xfrm>
            <a:off x="484861" y="2238992"/>
            <a:ext cx="6199869" cy="461665"/>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(1) it helps by delivering water carrying coral larvae for reef replenishment.</a:t>
            </a:r>
          </a:p>
          <a:p>
            <a:r>
              <a:rPr lang="en-AU" sz="1200" dirty="0">
                <a:solidFill>
                  <a:schemeClr val="tx1">
                    <a:lumMod val="65000"/>
                    <a:lumOff val="35000"/>
                  </a:schemeClr>
                </a:solidFill>
                <a:latin typeface="Comic Sans MS" panose="030F0702030302020204" pitchFamily="66" charset="0"/>
              </a:rPr>
              <a:t>(2) it hinders by delivering water carrying unwanted COTS larvae and pollutants</a:t>
            </a:r>
          </a:p>
        </p:txBody>
      </p:sp>
      <p:cxnSp>
        <p:nvCxnSpPr>
          <p:cNvPr id="29" name="Straight Connector 28">
            <a:extLst>
              <a:ext uri="{FF2B5EF4-FFF2-40B4-BE49-F238E27FC236}">
                <a16:creationId xmlns:a16="http://schemas.microsoft.com/office/drawing/2014/main" id="{788AE210-4DAA-4945-A62F-A5DB298F106D}"/>
              </a:ext>
            </a:extLst>
          </p:cNvPr>
          <p:cNvCxnSpPr/>
          <p:nvPr/>
        </p:nvCxnSpPr>
        <p:spPr>
          <a:xfrm flipH="1">
            <a:off x="465754" y="2812323"/>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99234975-EE74-4E41-9049-372C9E3338B1}"/>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184086" y="2848833"/>
            <a:ext cx="2216497" cy="2334333"/>
          </a:xfrm>
          <a:prstGeom prst="rect">
            <a:avLst/>
          </a:prstGeom>
        </p:spPr>
      </p:pic>
      <p:cxnSp>
        <p:nvCxnSpPr>
          <p:cNvPr id="37" name="Straight Connector 36">
            <a:extLst>
              <a:ext uri="{FF2B5EF4-FFF2-40B4-BE49-F238E27FC236}">
                <a16:creationId xmlns:a16="http://schemas.microsoft.com/office/drawing/2014/main" id="{DBE43651-ECEB-463E-AD54-2F01B3EA9EE3}"/>
              </a:ext>
            </a:extLst>
          </p:cNvPr>
          <p:cNvCxnSpPr/>
          <p:nvPr/>
        </p:nvCxnSpPr>
        <p:spPr>
          <a:xfrm flipH="1">
            <a:off x="424726" y="557328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C8E3BA0-7997-49B5-9775-BC7B8439B19E}"/>
              </a:ext>
            </a:extLst>
          </p:cNvPr>
          <p:cNvSpPr/>
          <p:nvPr/>
        </p:nvSpPr>
        <p:spPr>
          <a:xfrm>
            <a:off x="423588" y="4450246"/>
            <a:ext cx="3668364" cy="1077438"/>
          </a:xfrm>
          <a:prstGeom prst="rect">
            <a:avLst/>
          </a:prstGeom>
          <a:solidFill>
            <a:schemeClr val="bg1">
              <a:lumMod val="8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6DFC59CE-19BB-4C99-8F69-6ED20937D3A2}"/>
              </a:ext>
            </a:extLst>
          </p:cNvPr>
          <p:cNvSpPr/>
          <p:nvPr/>
        </p:nvSpPr>
        <p:spPr>
          <a:xfrm>
            <a:off x="457417" y="4456687"/>
            <a:ext cx="3323466" cy="461665"/>
          </a:xfrm>
          <a:prstGeom prst="rect">
            <a:avLst/>
          </a:prstGeom>
        </p:spPr>
        <p:txBody>
          <a:bodyPr wrap="square">
            <a:spAutoFit/>
          </a:bodyPr>
          <a:lstStyle/>
          <a:p>
            <a:r>
              <a:rPr lang="en-AU" sz="1200" b="1" dirty="0">
                <a:latin typeface="Arial Narrow" panose="020B0606020202030204" pitchFamily="34" charset="0"/>
              </a:rPr>
              <a:t>Q. Is the Capricorn Eddy helping or hindering reefs of the Capricorn Bunker Group? Ans. </a:t>
            </a:r>
            <a:endParaRPr lang="en-AU" sz="1200" dirty="0"/>
          </a:p>
        </p:txBody>
      </p:sp>
      <p:sp>
        <p:nvSpPr>
          <p:cNvPr id="40" name="Rectangle 39">
            <a:extLst>
              <a:ext uri="{FF2B5EF4-FFF2-40B4-BE49-F238E27FC236}">
                <a16:creationId xmlns:a16="http://schemas.microsoft.com/office/drawing/2014/main" id="{002CBDAA-2F42-4F39-A61C-B885FB6A6780}"/>
              </a:ext>
            </a:extLst>
          </p:cNvPr>
          <p:cNvSpPr/>
          <p:nvPr/>
        </p:nvSpPr>
        <p:spPr>
          <a:xfrm>
            <a:off x="484861" y="4918353"/>
            <a:ext cx="3527794" cy="5550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Could be both. Helping (if water is cold enough to mitigate bleaching); or, Hindering (corals don’t like nutrient-rich water). </a:t>
            </a:r>
          </a:p>
        </p:txBody>
      </p:sp>
      <p:sp>
        <p:nvSpPr>
          <p:cNvPr id="41" name="TextBox 40">
            <a:extLst>
              <a:ext uri="{FF2B5EF4-FFF2-40B4-BE49-F238E27FC236}">
                <a16:creationId xmlns:a16="http://schemas.microsoft.com/office/drawing/2014/main" id="{AE13B130-0150-4C1C-855A-39D9F20F11EE}"/>
              </a:ext>
            </a:extLst>
          </p:cNvPr>
          <p:cNvSpPr txBox="1"/>
          <p:nvPr/>
        </p:nvSpPr>
        <p:spPr>
          <a:xfrm>
            <a:off x="4223848" y="5111617"/>
            <a:ext cx="2171205" cy="461665"/>
          </a:xfrm>
          <a:prstGeom prst="rect">
            <a:avLst/>
          </a:prstGeom>
          <a:noFill/>
        </p:spPr>
        <p:txBody>
          <a:bodyPr wrap="square" rtlCol="0">
            <a:spAutoFit/>
          </a:bodyPr>
          <a:lstStyle/>
          <a:p>
            <a:r>
              <a:rPr lang="en-AU" sz="600" b="1" dirty="0">
                <a:latin typeface="Arial Narrow" panose="020B0606020202030204" pitchFamily="34" charset="0"/>
              </a:rPr>
              <a:t>Figure 1: Schematic map of southern GBR. Solid dark arrows represent the southward flow of the EAC. Dark circular arrows show the location of the Capricorn Eddy with an indentation of 200-m isobath, referred to as the Capricorn Wedge</a:t>
            </a:r>
            <a:r>
              <a:rPr lang="en-AU" sz="600" b="1" baseline="30000" dirty="0">
                <a:latin typeface="Arial Narrow" panose="020B0606020202030204" pitchFamily="34" charset="0"/>
              </a:rPr>
              <a:t>[2]</a:t>
            </a:r>
            <a:r>
              <a:rPr lang="en-AU" sz="600" b="1" dirty="0">
                <a:latin typeface="Arial Narrow" panose="020B0606020202030204" pitchFamily="34" charset="0"/>
              </a:rPr>
              <a:t>.  </a:t>
            </a:r>
          </a:p>
        </p:txBody>
      </p:sp>
      <p:cxnSp>
        <p:nvCxnSpPr>
          <p:cNvPr id="42" name="Straight Arrow Connector 41">
            <a:extLst>
              <a:ext uri="{FF2B5EF4-FFF2-40B4-BE49-F238E27FC236}">
                <a16:creationId xmlns:a16="http://schemas.microsoft.com/office/drawing/2014/main" id="{EAD0CD9A-C54A-4A9D-B82E-F41A630CA40A}"/>
              </a:ext>
            </a:extLst>
          </p:cNvPr>
          <p:cNvCxnSpPr>
            <a:cxnSpLocks/>
          </p:cNvCxnSpPr>
          <p:nvPr/>
        </p:nvCxnSpPr>
        <p:spPr>
          <a:xfrm flipV="1">
            <a:off x="5753019" y="4622805"/>
            <a:ext cx="109047" cy="986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B2235CA-32B0-4991-A385-00C55FFD64EC}"/>
              </a:ext>
            </a:extLst>
          </p:cNvPr>
          <p:cNvSpPr txBox="1"/>
          <p:nvPr/>
        </p:nvSpPr>
        <p:spPr>
          <a:xfrm>
            <a:off x="5451284" y="4593877"/>
            <a:ext cx="652992" cy="369332"/>
          </a:xfrm>
          <a:prstGeom prst="rect">
            <a:avLst/>
          </a:prstGeom>
          <a:noFill/>
        </p:spPr>
        <p:txBody>
          <a:bodyPr wrap="square" rtlCol="0">
            <a:spAutoFit/>
          </a:bodyPr>
          <a:lstStyle/>
          <a:p>
            <a:r>
              <a:rPr lang="en-AU" sz="1200" b="1" dirty="0">
                <a:latin typeface="Arial Narrow" panose="020B0606020202030204" pitchFamily="34" charset="0"/>
              </a:rPr>
              <a:t>LEI</a:t>
            </a:r>
          </a:p>
          <a:p>
            <a:r>
              <a:rPr lang="en-AU" sz="600" b="1" dirty="0">
                <a:latin typeface="Arial Narrow" panose="020B0606020202030204" pitchFamily="34" charset="0"/>
              </a:rPr>
              <a:t>(Lady Elliot Is.)</a:t>
            </a:r>
          </a:p>
        </p:txBody>
      </p:sp>
      <p:sp>
        <p:nvSpPr>
          <p:cNvPr id="44" name="Rectangle 43">
            <a:extLst>
              <a:ext uri="{FF2B5EF4-FFF2-40B4-BE49-F238E27FC236}">
                <a16:creationId xmlns:a16="http://schemas.microsoft.com/office/drawing/2014/main" id="{FFDD65E1-5ADB-4A16-AE4B-AD9BF86E0C7D}"/>
              </a:ext>
            </a:extLst>
          </p:cNvPr>
          <p:cNvSpPr/>
          <p:nvPr/>
        </p:nvSpPr>
        <p:spPr>
          <a:xfrm>
            <a:off x="384920" y="2819030"/>
            <a:ext cx="3799166" cy="1631216"/>
          </a:xfrm>
          <a:prstGeom prst="rect">
            <a:avLst/>
          </a:prstGeom>
        </p:spPr>
        <p:txBody>
          <a:bodyPr wrap="square">
            <a:spAutoFit/>
          </a:bodyPr>
          <a:lstStyle/>
          <a:p>
            <a:r>
              <a:rPr lang="en-AU" sz="1600" b="1" dirty="0">
                <a:latin typeface="Arial Narrow" panose="020B0606020202030204" pitchFamily="34" charset="0"/>
              </a:rPr>
              <a:t>Eddying Around </a:t>
            </a:r>
          </a:p>
          <a:p>
            <a:r>
              <a:rPr lang="en-AU" sz="1200" dirty="0">
                <a:latin typeface="Arial Narrow" panose="020B0606020202030204" pitchFamily="34" charset="0"/>
              </a:rPr>
              <a:t>Pictured right is a meso-scale eddy dubbed the ‘Capricorn Eddy’. When water from the East Australian Current (EAC) flows past </a:t>
            </a:r>
            <a:br>
              <a:rPr lang="en-AU" sz="1200" dirty="0">
                <a:latin typeface="Arial Narrow" panose="020B0606020202030204" pitchFamily="34" charset="0"/>
              </a:rPr>
            </a:br>
            <a:r>
              <a:rPr lang="en-AU" sz="1200" dirty="0">
                <a:latin typeface="Arial Narrow" panose="020B0606020202030204" pitchFamily="34" charset="0"/>
              </a:rPr>
              <a:t>a huge ‘wedge’ in the continental shelf, the water ‘swirls’ around clockwise in a big circle. Inside the cyclonic feature is an </a:t>
            </a:r>
            <a:r>
              <a:rPr lang="en-AU" sz="1200" b="1" dirty="0">
                <a:latin typeface="Arial Narrow" panose="020B0606020202030204" pitchFamily="34" charset="0"/>
              </a:rPr>
              <a:t>upwelling</a:t>
            </a:r>
            <a:r>
              <a:rPr lang="en-AU" sz="1200" dirty="0">
                <a:latin typeface="Arial Narrow" panose="020B0606020202030204" pitchFamily="34" charset="0"/>
              </a:rPr>
              <a:t>, where </a:t>
            </a:r>
            <a:r>
              <a:rPr lang="en-AU" sz="1200" b="1" dirty="0">
                <a:latin typeface="Arial Narrow" panose="020B0606020202030204" pitchFamily="34" charset="0"/>
              </a:rPr>
              <a:t>cool</a:t>
            </a:r>
            <a:r>
              <a:rPr lang="en-AU" sz="1200" dirty="0">
                <a:latin typeface="Arial Narrow" panose="020B0606020202030204" pitchFamily="34" charset="0"/>
              </a:rPr>
              <a:t>, </a:t>
            </a:r>
            <a:r>
              <a:rPr lang="en-AU" sz="1200" b="1" dirty="0">
                <a:latin typeface="Arial Narrow" panose="020B0606020202030204" pitchFamily="34" charset="0"/>
              </a:rPr>
              <a:t>nutrient-rich </a:t>
            </a:r>
            <a:r>
              <a:rPr lang="en-AU" sz="1200" dirty="0">
                <a:latin typeface="Arial Narrow" panose="020B0606020202030204" pitchFamily="34" charset="0"/>
              </a:rPr>
              <a:t>waters rise up from the deep and spill onto the Capricorn-Bunker reefs</a:t>
            </a:r>
            <a:r>
              <a:rPr lang="en-AU" sz="1200" baseline="30000" dirty="0">
                <a:latin typeface="Arial Narrow" panose="020B0606020202030204" pitchFamily="34" charset="0"/>
              </a:rPr>
              <a:t>[2]</a:t>
            </a:r>
            <a:r>
              <a:rPr lang="en-AU" sz="1200" dirty="0">
                <a:latin typeface="Arial Narrow" panose="020B0606020202030204" pitchFamily="34" charset="0"/>
              </a:rPr>
              <a:t>. One of those reefs is Lady Elliot Island (LEI), where many mantas rays visit. </a:t>
            </a:r>
            <a:endParaRPr lang="en-AU" sz="8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293570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48"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66" name="Straight Connector 65"/>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568701" y="3210803"/>
            <a:ext cx="2485163"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(must be continuous data and measured as a pair)</a:t>
            </a:r>
          </a:p>
        </p:txBody>
      </p:sp>
      <p:cxnSp>
        <p:nvCxnSpPr>
          <p:cNvPr id="68" name="Straight Connector 67"/>
          <p:cNvCxnSpPr/>
          <p:nvPr/>
        </p:nvCxnSpPr>
        <p:spPr>
          <a:xfrm flipH="1">
            <a:off x="463686" y="2267744"/>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0190" y="2264938"/>
            <a:ext cx="6197161" cy="707886"/>
          </a:xfrm>
          <a:prstGeom prst="rect">
            <a:avLst/>
          </a:prstGeom>
          <a:noFill/>
        </p:spPr>
        <p:txBody>
          <a:bodyPr wrap="square" rtlCol="0">
            <a:spAutoFit/>
          </a:bodyPr>
          <a:lstStyle/>
          <a:p>
            <a:r>
              <a:rPr lang="en-AU" sz="1600" b="1" dirty="0">
                <a:latin typeface="Arial Narrow" panose="020B0606020202030204" pitchFamily="34" charset="0"/>
              </a:rPr>
              <a:t>Dependent Variable – Reef Health</a:t>
            </a:r>
          </a:p>
          <a:p>
            <a:r>
              <a:rPr lang="en-AU" sz="1200" dirty="0">
                <a:latin typeface="Arial Narrow" panose="020B0606020202030204" pitchFamily="34" charset="0"/>
                <a:sym typeface="Wingdings" panose="05000000000000000000" pitchFamily="2" charset="2"/>
              </a:rPr>
              <a:t>How do we measure reef health? There are many ways. A common way is to estimate the</a:t>
            </a:r>
            <a:r>
              <a:rPr lang="en-AU" sz="1200" b="1" dirty="0">
                <a:latin typeface="Arial Narrow" panose="020B0606020202030204" pitchFamily="34" charset="0"/>
                <a:sym typeface="Wingdings" panose="05000000000000000000" pitchFamily="2" charset="2"/>
              </a:rPr>
              <a:t> percentage </a:t>
            </a:r>
            <a:r>
              <a:rPr lang="en-AU" sz="1200" dirty="0">
                <a:latin typeface="Arial Narrow" panose="020B0606020202030204" pitchFamily="34" charset="0"/>
                <a:sym typeface="Wingdings" panose="05000000000000000000" pitchFamily="2" charset="2"/>
              </a:rPr>
              <a:t>of </a:t>
            </a:r>
            <a:r>
              <a:rPr lang="en-AU" sz="1200" b="1" dirty="0">
                <a:latin typeface="Arial Narrow" panose="020B0606020202030204" pitchFamily="34" charset="0"/>
                <a:sym typeface="Wingdings" panose="05000000000000000000" pitchFamily="2" charset="2"/>
              </a:rPr>
              <a:t>hard coral cover </a:t>
            </a:r>
            <a:r>
              <a:rPr lang="en-AU" sz="1200" dirty="0">
                <a:latin typeface="Arial Narrow" panose="020B0606020202030204" pitchFamily="34" charset="0"/>
                <a:sym typeface="Wingdings" panose="05000000000000000000" pitchFamily="2" charset="2"/>
              </a:rPr>
              <a:t>using</a:t>
            </a:r>
            <a:r>
              <a:rPr lang="en-AU" sz="1200" b="1" dirty="0">
                <a:latin typeface="Arial Narrow" panose="020B0606020202030204" pitchFamily="34" charset="0"/>
                <a:sym typeface="Wingdings" panose="05000000000000000000" pitchFamily="2" charset="2"/>
              </a:rPr>
              <a:t> quadrats, </a:t>
            </a:r>
            <a:r>
              <a:rPr lang="en-AU" sz="1200" dirty="0">
                <a:latin typeface="Arial Narrow" panose="020B0606020202030204" pitchFamily="34" charset="0"/>
                <a:sym typeface="Wingdings" panose="05000000000000000000" pitchFamily="2" charset="2"/>
              </a:rPr>
              <a:t>either with the help of a grid (below left) OR datum points (below right)</a:t>
            </a:r>
            <a:r>
              <a:rPr lang="en-AU" sz="1200" baseline="30000" dirty="0">
                <a:latin typeface="Arial Narrow" panose="020B0606020202030204" pitchFamily="34" charset="0"/>
                <a:sym typeface="Wingdings" panose="05000000000000000000" pitchFamily="2" charset="2"/>
              </a:rPr>
              <a:t>[1].</a:t>
            </a:r>
            <a:r>
              <a:rPr lang="en-AU" sz="1200" dirty="0">
                <a:latin typeface="Arial Narrow" panose="020B0606020202030204" pitchFamily="34" charset="0"/>
                <a:sym typeface="Wingdings" panose="05000000000000000000" pitchFamily="2" charset="2"/>
              </a:rPr>
              <a:t> </a:t>
            </a:r>
            <a:endParaRPr lang="en-AU" sz="1200" dirty="0">
              <a:latin typeface="Arial Narrow" panose="020B0606020202030204" pitchFamily="34" charset="0"/>
            </a:endParaRPr>
          </a:p>
        </p:txBody>
      </p:sp>
      <p:sp>
        <p:nvSpPr>
          <p:cNvPr id="31" name="TextBox 30"/>
          <p:cNvSpPr txBox="1"/>
          <p:nvPr/>
        </p:nvSpPr>
        <p:spPr>
          <a:xfrm>
            <a:off x="397491" y="4752491"/>
            <a:ext cx="6063017" cy="1077218"/>
          </a:xfrm>
          <a:prstGeom prst="rect">
            <a:avLst/>
          </a:prstGeom>
          <a:noFill/>
        </p:spPr>
        <p:txBody>
          <a:bodyPr wrap="square" rtlCol="0">
            <a:spAutoFit/>
          </a:bodyPr>
          <a:lstStyle/>
          <a:p>
            <a:r>
              <a:rPr lang="en-AU" sz="1600" b="1" dirty="0">
                <a:latin typeface="Arial Narrow" panose="020B0606020202030204" pitchFamily="34" charset="0"/>
              </a:rPr>
              <a:t>Independent Variable – Water Quality</a:t>
            </a:r>
          </a:p>
          <a:p>
            <a:r>
              <a:rPr lang="en-AU" sz="1200" dirty="0">
                <a:latin typeface="Arial Narrow" panose="020B0606020202030204" pitchFamily="34" charset="0"/>
              </a:rPr>
              <a:t>How do we measure water quality whilst incorporating the concept of connectivity? One way is to create a set of questions that, when answered, allocate each reef a score for water quality. Whereby every ‘</a:t>
            </a:r>
            <a:r>
              <a:rPr lang="en-AU" sz="1200" i="1" dirty="0">
                <a:latin typeface="Arial Narrow" panose="020B0606020202030204" pitchFamily="34" charset="0"/>
              </a:rPr>
              <a:t>yes</a:t>
            </a:r>
            <a:r>
              <a:rPr lang="en-AU" sz="1200" dirty="0">
                <a:latin typeface="Arial Narrow" panose="020B0606020202030204" pitchFamily="34" charset="0"/>
              </a:rPr>
              <a:t>’ answer is worth 1 point. The questions must be about how connectivity either helps or hinders a reef. Below is an example. Of course, you can create your own set of criteria/questions and scores.</a:t>
            </a:r>
          </a:p>
        </p:txBody>
      </p:sp>
      <p:sp>
        <p:nvSpPr>
          <p:cNvPr id="33" name="Rectangle 32"/>
          <p:cNvSpPr/>
          <p:nvPr/>
        </p:nvSpPr>
        <p:spPr>
          <a:xfrm>
            <a:off x="2238628" y="3121398"/>
            <a:ext cx="1136550" cy="883262"/>
          </a:xfrm>
          <a:prstGeom prst="rect">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p:cNvSpPr/>
          <p:nvPr/>
        </p:nvSpPr>
        <p:spPr>
          <a:xfrm>
            <a:off x="476985" y="5847687"/>
            <a:ext cx="4470089" cy="166540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050" b="1" dirty="0">
                <a:solidFill>
                  <a:schemeClr val="tx1"/>
                </a:solidFill>
                <a:latin typeface="Arial Narrow" panose="020B0606020202030204" pitchFamily="34" charset="0"/>
              </a:rPr>
              <a:t>QUESTIONS   (Yes=1  No=0)       </a:t>
            </a:r>
            <a:r>
              <a:rPr lang="en-AU" sz="800" b="1" dirty="0">
                <a:solidFill>
                  <a:schemeClr val="tx1"/>
                </a:solidFill>
                <a:latin typeface="Arial Narrow" panose="020B0606020202030204" pitchFamily="34" charset="0"/>
              </a:rPr>
              <a:t>        </a:t>
            </a:r>
            <a:r>
              <a:rPr lang="en-AU" sz="800" dirty="0">
                <a:solidFill>
                  <a:schemeClr val="tx1"/>
                </a:solidFill>
                <a:latin typeface="Arial Narrow" panose="020B0606020202030204" pitchFamily="34" charset="0"/>
              </a:rPr>
              <a:t>(</a:t>
            </a:r>
            <a:r>
              <a:rPr lang="en-AU" sz="800" i="1" dirty="0">
                <a:solidFill>
                  <a:schemeClr val="tx1"/>
                </a:solidFill>
                <a:latin typeface="Arial Narrow" panose="020B0606020202030204" pitchFamily="34" charset="0"/>
              </a:rPr>
              <a:t>Note</a:t>
            </a:r>
            <a:r>
              <a:rPr lang="en-AU" sz="800" dirty="0">
                <a:solidFill>
                  <a:schemeClr val="tx1"/>
                </a:solidFill>
                <a:latin typeface="Arial Narrow" panose="020B0606020202030204" pitchFamily="34" charset="0"/>
              </a:rPr>
              <a:t>: 1 nautical mile equals one minute of latitude or longitude)</a:t>
            </a:r>
          </a:p>
          <a:p>
            <a:endParaRPr lang="en-AU" sz="500" dirty="0">
              <a:solidFill>
                <a:schemeClr val="tx1"/>
              </a:solidFill>
              <a:latin typeface="Arial Narrow" panose="020B0606020202030204" pitchFamily="34" charset="0"/>
            </a:endParaRPr>
          </a:p>
          <a:p>
            <a:endParaRPr lang="en-AU" sz="1040" b="1" dirty="0">
              <a:solidFill>
                <a:srgbClr val="FF0000"/>
              </a:solidFill>
              <a:latin typeface="Arial Narrow" panose="020B0606020202030204" pitchFamily="34" charset="0"/>
            </a:endParaRPr>
          </a:p>
        </p:txBody>
      </p:sp>
      <p:sp>
        <p:nvSpPr>
          <p:cNvPr id="38" name="Rectangle 37"/>
          <p:cNvSpPr/>
          <p:nvPr/>
        </p:nvSpPr>
        <p:spPr>
          <a:xfrm>
            <a:off x="5019082" y="5847684"/>
            <a:ext cx="1313093" cy="411462"/>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dirty="0">
                <a:solidFill>
                  <a:schemeClr val="tx1"/>
                </a:solidFill>
                <a:latin typeface="Arial Narrow" panose="020B0606020202030204" pitchFamily="34" charset="0"/>
              </a:rPr>
              <a:t>7-8</a:t>
            </a:r>
          </a:p>
          <a:p>
            <a:pPr algn="ctr"/>
            <a:r>
              <a:rPr lang="en-AU" sz="1050" b="1" dirty="0">
                <a:solidFill>
                  <a:schemeClr val="tx1"/>
                </a:solidFill>
                <a:latin typeface="Arial Narrow" panose="020B0606020202030204" pitchFamily="34" charset="0"/>
              </a:rPr>
              <a:t>VERY HIGH QUALITY</a:t>
            </a:r>
          </a:p>
        </p:txBody>
      </p:sp>
      <p:sp>
        <p:nvSpPr>
          <p:cNvPr id="24" name="Rectangle 23"/>
          <p:cNvSpPr/>
          <p:nvPr/>
        </p:nvSpPr>
        <p:spPr>
          <a:xfrm>
            <a:off x="469258" y="4210146"/>
            <a:ext cx="234087" cy="13601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TextBox 97"/>
          <p:cNvSpPr txBox="1"/>
          <p:nvPr/>
        </p:nvSpPr>
        <p:spPr>
          <a:xfrm>
            <a:off x="650185" y="4159413"/>
            <a:ext cx="619348" cy="215444"/>
          </a:xfrm>
          <a:prstGeom prst="rect">
            <a:avLst/>
          </a:prstGeom>
          <a:noFill/>
        </p:spPr>
        <p:txBody>
          <a:bodyPr wrap="square" rtlCol="0">
            <a:spAutoFit/>
          </a:bodyPr>
          <a:lstStyle/>
          <a:p>
            <a:r>
              <a:rPr lang="en-AU" sz="800" b="1" dirty="0">
                <a:latin typeface="Arial Narrow" panose="020B0606020202030204" pitchFamily="34" charset="0"/>
              </a:rPr>
              <a:t>Hard Coral  </a:t>
            </a:r>
          </a:p>
        </p:txBody>
      </p:sp>
      <p:sp>
        <p:nvSpPr>
          <p:cNvPr id="28" name="Freeform 27"/>
          <p:cNvSpPr/>
          <p:nvPr/>
        </p:nvSpPr>
        <p:spPr>
          <a:xfrm>
            <a:off x="2423402" y="3245531"/>
            <a:ext cx="776941" cy="584372"/>
          </a:xfrm>
          <a:custGeom>
            <a:avLst/>
            <a:gdLst>
              <a:gd name="connsiteX0" fmla="*/ 316753 w 776941"/>
              <a:gd name="connsiteY0" fmla="*/ 23906 h 472141"/>
              <a:gd name="connsiteX1" fmla="*/ 233083 w 776941"/>
              <a:gd name="connsiteY1" fmla="*/ 89647 h 472141"/>
              <a:gd name="connsiteX2" fmla="*/ 191247 w 776941"/>
              <a:gd name="connsiteY2" fmla="*/ 125506 h 472141"/>
              <a:gd name="connsiteX3" fmla="*/ 149412 w 776941"/>
              <a:gd name="connsiteY3" fmla="*/ 149412 h 472141"/>
              <a:gd name="connsiteX4" fmla="*/ 119530 w 776941"/>
              <a:gd name="connsiteY4" fmla="*/ 173318 h 472141"/>
              <a:gd name="connsiteX5" fmla="*/ 95624 w 776941"/>
              <a:gd name="connsiteY5" fmla="*/ 185271 h 472141"/>
              <a:gd name="connsiteX6" fmla="*/ 47812 w 776941"/>
              <a:gd name="connsiteY6" fmla="*/ 209177 h 472141"/>
              <a:gd name="connsiteX7" fmla="*/ 29883 w 776941"/>
              <a:gd name="connsiteY7" fmla="*/ 227106 h 472141"/>
              <a:gd name="connsiteX8" fmla="*/ 17930 w 776941"/>
              <a:gd name="connsiteY8" fmla="*/ 251012 h 472141"/>
              <a:gd name="connsiteX9" fmla="*/ 0 w 776941"/>
              <a:gd name="connsiteY9" fmla="*/ 286871 h 472141"/>
              <a:gd name="connsiteX10" fmla="*/ 5977 w 776941"/>
              <a:gd name="connsiteY10" fmla="*/ 364565 h 472141"/>
              <a:gd name="connsiteX11" fmla="*/ 53789 w 776941"/>
              <a:gd name="connsiteY11" fmla="*/ 388471 h 472141"/>
              <a:gd name="connsiteX12" fmla="*/ 89647 w 776941"/>
              <a:gd name="connsiteY12" fmla="*/ 400424 h 472141"/>
              <a:gd name="connsiteX13" fmla="*/ 149412 w 776941"/>
              <a:gd name="connsiteY13" fmla="*/ 412377 h 472141"/>
              <a:gd name="connsiteX14" fmla="*/ 221130 w 776941"/>
              <a:gd name="connsiteY14" fmla="*/ 436283 h 472141"/>
              <a:gd name="connsiteX15" fmla="*/ 280894 w 776941"/>
              <a:gd name="connsiteY15" fmla="*/ 460188 h 472141"/>
              <a:gd name="connsiteX16" fmla="*/ 334683 w 776941"/>
              <a:gd name="connsiteY16" fmla="*/ 472141 h 472141"/>
              <a:gd name="connsiteX17" fmla="*/ 537883 w 776941"/>
              <a:gd name="connsiteY17" fmla="*/ 466165 h 472141"/>
              <a:gd name="connsiteX18" fmla="*/ 753036 w 776941"/>
              <a:gd name="connsiteY18" fmla="*/ 454212 h 472141"/>
              <a:gd name="connsiteX19" fmla="*/ 770965 w 776941"/>
              <a:gd name="connsiteY19" fmla="*/ 442259 h 472141"/>
              <a:gd name="connsiteX20" fmla="*/ 776941 w 776941"/>
              <a:gd name="connsiteY20" fmla="*/ 412377 h 472141"/>
              <a:gd name="connsiteX21" fmla="*/ 770965 w 776941"/>
              <a:gd name="connsiteY21" fmla="*/ 328706 h 472141"/>
              <a:gd name="connsiteX22" fmla="*/ 764989 w 776941"/>
              <a:gd name="connsiteY22" fmla="*/ 304800 h 472141"/>
              <a:gd name="connsiteX23" fmla="*/ 735106 w 776941"/>
              <a:gd name="connsiteY23" fmla="*/ 256988 h 472141"/>
              <a:gd name="connsiteX24" fmla="*/ 717177 w 776941"/>
              <a:gd name="connsiteY24" fmla="*/ 221130 h 472141"/>
              <a:gd name="connsiteX25" fmla="*/ 687294 w 776941"/>
              <a:gd name="connsiteY25" fmla="*/ 173318 h 472141"/>
              <a:gd name="connsiteX26" fmla="*/ 681318 w 776941"/>
              <a:gd name="connsiteY26" fmla="*/ 155388 h 472141"/>
              <a:gd name="connsiteX27" fmla="*/ 615577 w 776941"/>
              <a:gd name="connsiteY27" fmla="*/ 107577 h 472141"/>
              <a:gd name="connsiteX28" fmla="*/ 567765 w 776941"/>
              <a:gd name="connsiteY28" fmla="*/ 77694 h 472141"/>
              <a:gd name="connsiteX29" fmla="*/ 549836 w 776941"/>
              <a:gd name="connsiteY29" fmla="*/ 59765 h 472141"/>
              <a:gd name="connsiteX30" fmla="*/ 525930 w 776941"/>
              <a:gd name="connsiteY30" fmla="*/ 47812 h 472141"/>
              <a:gd name="connsiteX31" fmla="*/ 502024 w 776941"/>
              <a:gd name="connsiteY31" fmla="*/ 29883 h 472141"/>
              <a:gd name="connsiteX32" fmla="*/ 484094 w 776941"/>
              <a:gd name="connsiteY32" fmla="*/ 23906 h 472141"/>
              <a:gd name="connsiteX33" fmla="*/ 436283 w 776941"/>
              <a:gd name="connsiteY33" fmla="*/ 0 h 472141"/>
              <a:gd name="connsiteX34" fmla="*/ 382494 w 776941"/>
              <a:gd name="connsiteY34" fmla="*/ 11953 h 472141"/>
              <a:gd name="connsiteX35" fmla="*/ 364565 w 776941"/>
              <a:gd name="connsiteY35" fmla="*/ 23906 h 472141"/>
              <a:gd name="connsiteX36" fmla="*/ 346636 w 776941"/>
              <a:gd name="connsiteY36" fmla="*/ 41836 h 472141"/>
              <a:gd name="connsiteX37" fmla="*/ 316753 w 776941"/>
              <a:gd name="connsiteY37" fmla="*/ 23906 h 47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6941" h="472141">
                <a:moveTo>
                  <a:pt x="316753" y="23906"/>
                </a:moveTo>
                <a:cubicBezTo>
                  <a:pt x="297827" y="31875"/>
                  <a:pt x="258163" y="64567"/>
                  <a:pt x="233083" y="89647"/>
                </a:cubicBezTo>
                <a:cubicBezTo>
                  <a:pt x="216241" y="106489"/>
                  <a:pt x="212333" y="112088"/>
                  <a:pt x="191247" y="125506"/>
                </a:cubicBezTo>
                <a:cubicBezTo>
                  <a:pt x="177697" y="134129"/>
                  <a:pt x="162776" y="140503"/>
                  <a:pt x="149412" y="149412"/>
                </a:cubicBezTo>
                <a:cubicBezTo>
                  <a:pt x="138798" y="156488"/>
                  <a:pt x="130144" y="166242"/>
                  <a:pt x="119530" y="173318"/>
                </a:cubicBezTo>
                <a:cubicBezTo>
                  <a:pt x="112117" y="178260"/>
                  <a:pt x="103412" y="180944"/>
                  <a:pt x="95624" y="185271"/>
                </a:cubicBezTo>
                <a:cubicBezTo>
                  <a:pt x="53282" y="208794"/>
                  <a:pt x="80588" y="198250"/>
                  <a:pt x="47812" y="209177"/>
                </a:cubicBezTo>
                <a:cubicBezTo>
                  <a:pt x="41836" y="215153"/>
                  <a:pt x="34796" y="220228"/>
                  <a:pt x="29883" y="227106"/>
                </a:cubicBezTo>
                <a:cubicBezTo>
                  <a:pt x="24705" y="234356"/>
                  <a:pt x="22350" y="243277"/>
                  <a:pt x="17930" y="251012"/>
                </a:cubicBezTo>
                <a:cubicBezTo>
                  <a:pt x="-608" y="283453"/>
                  <a:pt x="10959" y="253996"/>
                  <a:pt x="0" y="286871"/>
                </a:cubicBezTo>
                <a:cubicBezTo>
                  <a:pt x="1992" y="312769"/>
                  <a:pt x="-1771" y="339773"/>
                  <a:pt x="5977" y="364565"/>
                </a:cubicBezTo>
                <a:cubicBezTo>
                  <a:pt x="11408" y="381943"/>
                  <a:pt x="40874" y="384596"/>
                  <a:pt x="53789" y="388471"/>
                </a:cubicBezTo>
                <a:cubicBezTo>
                  <a:pt x="65857" y="392092"/>
                  <a:pt x="77579" y="396804"/>
                  <a:pt x="89647" y="400424"/>
                </a:cubicBezTo>
                <a:cubicBezTo>
                  <a:pt x="111929" y="407109"/>
                  <a:pt x="125190" y="408340"/>
                  <a:pt x="149412" y="412377"/>
                </a:cubicBezTo>
                <a:cubicBezTo>
                  <a:pt x="193114" y="434228"/>
                  <a:pt x="155266" y="417465"/>
                  <a:pt x="221130" y="436283"/>
                </a:cubicBezTo>
                <a:cubicBezTo>
                  <a:pt x="275539" y="451829"/>
                  <a:pt x="238579" y="442053"/>
                  <a:pt x="280894" y="460188"/>
                </a:cubicBezTo>
                <a:cubicBezTo>
                  <a:pt x="299623" y="468214"/>
                  <a:pt x="313185" y="468558"/>
                  <a:pt x="334683" y="472141"/>
                </a:cubicBezTo>
                <a:lnTo>
                  <a:pt x="537883" y="466165"/>
                </a:lnTo>
                <a:cubicBezTo>
                  <a:pt x="612177" y="463413"/>
                  <a:pt x="679346" y="458817"/>
                  <a:pt x="753036" y="454212"/>
                </a:cubicBezTo>
                <a:cubicBezTo>
                  <a:pt x="759012" y="450228"/>
                  <a:pt x="767401" y="448495"/>
                  <a:pt x="770965" y="442259"/>
                </a:cubicBezTo>
                <a:cubicBezTo>
                  <a:pt x="776005" y="433439"/>
                  <a:pt x="776941" y="422535"/>
                  <a:pt x="776941" y="412377"/>
                </a:cubicBezTo>
                <a:cubicBezTo>
                  <a:pt x="776941" y="384416"/>
                  <a:pt x="774053" y="356496"/>
                  <a:pt x="770965" y="328706"/>
                </a:cubicBezTo>
                <a:cubicBezTo>
                  <a:pt x="770058" y="320542"/>
                  <a:pt x="768662" y="312147"/>
                  <a:pt x="764989" y="304800"/>
                </a:cubicBezTo>
                <a:cubicBezTo>
                  <a:pt x="756584" y="287990"/>
                  <a:pt x="735106" y="256988"/>
                  <a:pt x="735106" y="256988"/>
                </a:cubicBezTo>
                <a:cubicBezTo>
                  <a:pt x="724149" y="224116"/>
                  <a:pt x="735714" y="253569"/>
                  <a:pt x="717177" y="221130"/>
                </a:cubicBezTo>
                <a:cubicBezTo>
                  <a:pt x="690924" y="175188"/>
                  <a:pt x="721577" y="219027"/>
                  <a:pt x="687294" y="173318"/>
                </a:cubicBezTo>
                <a:cubicBezTo>
                  <a:pt x="685302" y="167341"/>
                  <a:pt x="685186" y="160361"/>
                  <a:pt x="681318" y="155388"/>
                </a:cubicBezTo>
                <a:cubicBezTo>
                  <a:pt x="644533" y="108093"/>
                  <a:pt x="656927" y="128252"/>
                  <a:pt x="615577" y="107577"/>
                </a:cubicBezTo>
                <a:cubicBezTo>
                  <a:pt x="612660" y="106118"/>
                  <a:pt x="574877" y="83621"/>
                  <a:pt x="567765" y="77694"/>
                </a:cubicBezTo>
                <a:cubicBezTo>
                  <a:pt x="561272" y="72283"/>
                  <a:pt x="556714" y="64678"/>
                  <a:pt x="549836" y="59765"/>
                </a:cubicBezTo>
                <a:cubicBezTo>
                  <a:pt x="542586" y="54587"/>
                  <a:pt x="533485" y="52534"/>
                  <a:pt x="525930" y="47812"/>
                </a:cubicBezTo>
                <a:cubicBezTo>
                  <a:pt x="517483" y="42533"/>
                  <a:pt x="510672" y="34825"/>
                  <a:pt x="502024" y="29883"/>
                </a:cubicBezTo>
                <a:cubicBezTo>
                  <a:pt x="496554" y="26757"/>
                  <a:pt x="489993" y="26118"/>
                  <a:pt x="484094" y="23906"/>
                </a:cubicBezTo>
                <a:cubicBezTo>
                  <a:pt x="450675" y="11374"/>
                  <a:pt x="461041" y="16506"/>
                  <a:pt x="436283" y="0"/>
                </a:cubicBezTo>
                <a:cubicBezTo>
                  <a:pt x="422517" y="2295"/>
                  <a:pt x="397204" y="4598"/>
                  <a:pt x="382494" y="11953"/>
                </a:cubicBezTo>
                <a:cubicBezTo>
                  <a:pt x="376070" y="15165"/>
                  <a:pt x="370083" y="19308"/>
                  <a:pt x="364565" y="23906"/>
                </a:cubicBezTo>
                <a:cubicBezTo>
                  <a:pt x="358072" y="29317"/>
                  <a:pt x="354732" y="39407"/>
                  <a:pt x="346636" y="41836"/>
                </a:cubicBezTo>
                <a:cubicBezTo>
                  <a:pt x="333279" y="45843"/>
                  <a:pt x="335679" y="15937"/>
                  <a:pt x="316753" y="239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p:cNvSpPr/>
          <p:nvPr/>
        </p:nvSpPr>
        <p:spPr>
          <a:xfrm>
            <a:off x="2968719" y="3739749"/>
            <a:ext cx="355128" cy="23695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29"/>
          <p:cNvSpPr/>
          <p:nvPr/>
        </p:nvSpPr>
        <p:spPr>
          <a:xfrm>
            <a:off x="2245419" y="3132408"/>
            <a:ext cx="312881" cy="167543"/>
          </a:xfrm>
          <a:custGeom>
            <a:avLst/>
            <a:gdLst>
              <a:gd name="connsiteX0" fmla="*/ 185782 w 312881"/>
              <a:gd name="connsiteY0" fmla="*/ 202 h 167543"/>
              <a:gd name="connsiteX1" fmla="*/ 245547 w 312881"/>
              <a:gd name="connsiteY1" fmla="*/ 6179 h 167543"/>
              <a:gd name="connsiteX2" fmla="*/ 287382 w 312881"/>
              <a:gd name="connsiteY2" fmla="*/ 30085 h 167543"/>
              <a:gd name="connsiteX3" fmla="*/ 293359 w 312881"/>
              <a:gd name="connsiteY3" fmla="*/ 48014 h 167543"/>
              <a:gd name="connsiteX4" fmla="*/ 311288 w 312881"/>
              <a:gd name="connsiteY4" fmla="*/ 59967 h 167543"/>
              <a:gd name="connsiteX5" fmla="*/ 287382 w 312881"/>
              <a:gd name="connsiteY5" fmla="*/ 95826 h 167543"/>
              <a:gd name="connsiteX6" fmla="*/ 257500 w 312881"/>
              <a:gd name="connsiteY6" fmla="*/ 119732 h 167543"/>
              <a:gd name="connsiteX7" fmla="*/ 197735 w 312881"/>
              <a:gd name="connsiteY7" fmla="*/ 131685 h 167543"/>
              <a:gd name="connsiteX8" fmla="*/ 155900 w 312881"/>
              <a:gd name="connsiteY8" fmla="*/ 149614 h 167543"/>
              <a:gd name="connsiteX9" fmla="*/ 114065 w 312881"/>
              <a:gd name="connsiteY9" fmla="*/ 167543 h 167543"/>
              <a:gd name="connsiteX10" fmla="*/ 60276 w 312881"/>
              <a:gd name="connsiteY10" fmla="*/ 161567 h 167543"/>
              <a:gd name="connsiteX11" fmla="*/ 36370 w 312881"/>
              <a:gd name="connsiteY11" fmla="*/ 125708 h 167543"/>
              <a:gd name="connsiteX12" fmla="*/ 18441 w 312881"/>
              <a:gd name="connsiteY12" fmla="*/ 65943 h 167543"/>
              <a:gd name="connsiteX13" fmla="*/ 6488 w 312881"/>
              <a:gd name="connsiteY13" fmla="*/ 48014 h 167543"/>
              <a:gd name="connsiteX14" fmla="*/ 512 w 312881"/>
              <a:gd name="connsiteY14" fmla="*/ 30085 h 167543"/>
              <a:gd name="connsiteX15" fmla="*/ 36370 w 312881"/>
              <a:gd name="connsiteY15" fmla="*/ 12155 h 167543"/>
              <a:gd name="connsiteX16" fmla="*/ 185782 w 312881"/>
              <a:gd name="connsiteY16" fmla="*/ 202 h 1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881" h="167543">
                <a:moveTo>
                  <a:pt x="185782" y="202"/>
                </a:moveTo>
                <a:cubicBezTo>
                  <a:pt x="220645" y="-794"/>
                  <a:pt x="225970" y="1984"/>
                  <a:pt x="245547" y="6179"/>
                </a:cubicBezTo>
                <a:cubicBezTo>
                  <a:pt x="256722" y="8574"/>
                  <a:pt x="277483" y="23486"/>
                  <a:pt x="287382" y="30085"/>
                </a:cubicBezTo>
                <a:cubicBezTo>
                  <a:pt x="289374" y="36061"/>
                  <a:pt x="289424" y="43095"/>
                  <a:pt x="293359" y="48014"/>
                </a:cubicBezTo>
                <a:cubicBezTo>
                  <a:pt x="297846" y="53623"/>
                  <a:pt x="309017" y="53153"/>
                  <a:pt x="311288" y="59967"/>
                </a:cubicBezTo>
                <a:cubicBezTo>
                  <a:pt x="318607" y="81924"/>
                  <a:pt x="298997" y="87115"/>
                  <a:pt x="287382" y="95826"/>
                </a:cubicBezTo>
                <a:cubicBezTo>
                  <a:pt x="277177" y="103480"/>
                  <a:pt x="268317" y="112971"/>
                  <a:pt x="257500" y="119732"/>
                </a:cubicBezTo>
                <a:cubicBezTo>
                  <a:pt x="245140" y="127457"/>
                  <a:pt x="203471" y="130865"/>
                  <a:pt x="197735" y="131685"/>
                </a:cubicBezTo>
                <a:cubicBezTo>
                  <a:pt x="152725" y="161692"/>
                  <a:pt x="209927" y="126460"/>
                  <a:pt x="155900" y="149614"/>
                </a:cubicBezTo>
                <a:cubicBezTo>
                  <a:pt x="98116" y="174378"/>
                  <a:pt x="182696" y="150386"/>
                  <a:pt x="114065" y="167543"/>
                </a:cubicBezTo>
                <a:cubicBezTo>
                  <a:pt x="96135" y="165551"/>
                  <a:pt x="76160" y="170120"/>
                  <a:pt x="60276" y="161567"/>
                </a:cubicBezTo>
                <a:cubicBezTo>
                  <a:pt x="47627" y="154756"/>
                  <a:pt x="36370" y="125708"/>
                  <a:pt x="36370" y="125708"/>
                </a:cubicBezTo>
                <a:cubicBezTo>
                  <a:pt x="33029" y="112343"/>
                  <a:pt x="24262" y="74675"/>
                  <a:pt x="18441" y="65943"/>
                </a:cubicBezTo>
                <a:lnTo>
                  <a:pt x="6488" y="48014"/>
                </a:lnTo>
                <a:cubicBezTo>
                  <a:pt x="4496" y="42038"/>
                  <a:pt x="-1828" y="35934"/>
                  <a:pt x="512" y="30085"/>
                </a:cubicBezTo>
                <a:cubicBezTo>
                  <a:pt x="3381" y="22912"/>
                  <a:pt x="29433" y="13146"/>
                  <a:pt x="36370" y="12155"/>
                </a:cubicBezTo>
                <a:cubicBezTo>
                  <a:pt x="95876" y="3654"/>
                  <a:pt x="150919" y="1198"/>
                  <a:pt x="185782" y="202"/>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Freeform 101"/>
          <p:cNvSpPr/>
          <p:nvPr/>
        </p:nvSpPr>
        <p:spPr>
          <a:xfrm>
            <a:off x="2377167" y="3232518"/>
            <a:ext cx="318053" cy="280306"/>
          </a:xfrm>
          <a:custGeom>
            <a:avLst/>
            <a:gdLst>
              <a:gd name="connsiteX0" fmla="*/ 31806 w 318053"/>
              <a:gd name="connsiteY0" fmla="*/ 254442 h 280306"/>
              <a:gd name="connsiteX1" fmla="*/ 23854 w 318053"/>
              <a:gd name="connsiteY1" fmla="*/ 214686 h 280306"/>
              <a:gd name="connsiteX2" fmla="*/ 7952 w 318053"/>
              <a:gd name="connsiteY2" fmla="*/ 190832 h 280306"/>
              <a:gd name="connsiteX3" fmla="*/ 0 w 318053"/>
              <a:gd name="connsiteY3" fmla="*/ 159026 h 280306"/>
              <a:gd name="connsiteX4" fmla="*/ 7952 w 318053"/>
              <a:gd name="connsiteY4" fmla="*/ 47708 h 280306"/>
              <a:gd name="connsiteX5" fmla="*/ 23854 w 318053"/>
              <a:gd name="connsiteY5" fmla="*/ 23854 h 280306"/>
              <a:gd name="connsiteX6" fmla="*/ 71562 w 318053"/>
              <a:gd name="connsiteY6" fmla="*/ 7952 h 280306"/>
              <a:gd name="connsiteX7" fmla="*/ 95416 w 318053"/>
              <a:gd name="connsiteY7" fmla="*/ 0 h 280306"/>
              <a:gd name="connsiteX8" fmla="*/ 230588 w 318053"/>
              <a:gd name="connsiteY8" fmla="*/ 23854 h 280306"/>
              <a:gd name="connsiteX9" fmla="*/ 254442 w 318053"/>
              <a:gd name="connsiteY9" fmla="*/ 31806 h 280306"/>
              <a:gd name="connsiteX10" fmla="*/ 278296 w 318053"/>
              <a:gd name="connsiteY10" fmla="*/ 39757 h 280306"/>
              <a:gd name="connsiteX11" fmla="*/ 302150 w 318053"/>
              <a:gd name="connsiteY11" fmla="*/ 63611 h 280306"/>
              <a:gd name="connsiteX12" fmla="*/ 318053 w 318053"/>
              <a:gd name="connsiteY12" fmla="*/ 111319 h 280306"/>
              <a:gd name="connsiteX13" fmla="*/ 310101 w 318053"/>
              <a:gd name="connsiteY13" fmla="*/ 151075 h 280306"/>
              <a:gd name="connsiteX14" fmla="*/ 302150 w 318053"/>
              <a:gd name="connsiteY14" fmla="*/ 174929 h 280306"/>
              <a:gd name="connsiteX15" fmla="*/ 206734 w 318053"/>
              <a:gd name="connsiteY15" fmla="*/ 198783 h 280306"/>
              <a:gd name="connsiteX16" fmla="*/ 182880 w 318053"/>
              <a:gd name="connsiteY16" fmla="*/ 206734 h 280306"/>
              <a:gd name="connsiteX17" fmla="*/ 151075 w 318053"/>
              <a:gd name="connsiteY17" fmla="*/ 214686 h 280306"/>
              <a:gd name="connsiteX18" fmla="*/ 103367 w 318053"/>
              <a:gd name="connsiteY18" fmla="*/ 230588 h 280306"/>
              <a:gd name="connsiteX19" fmla="*/ 39757 w 318053"/>
              <a:gd name="connsiteY19" fmla="*/ 270345 h 280306"/>
              <a:gd name="connsiteX20" fmla="*/ 31806 w 318053"/>
              <a:gd name="connsiteY20" fmla="*/ 254442 h 28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8053" h="280306">
                <a:moveTo>
                  <a:pt x="31806" y="254442"/>
                </a:moveTo>
                <a:cubicBezTo>
                  <a:pt x="29155" y="245165"/>
                  <a:pt x="28599" y="227340"/>
                  <a:pt x="23854" y="214686"/>
                </a:cubicBezTo>
                <a:cubicBezTo>
                  <a:pt x="20499" y="205738"/>
                  <a:pt x="11716" y="199616"/>
                  <a:pt x="7952" y="190832"/>
                </a:cubicBezTo>
                <a:cubicBezTo>
                  <a:pt x="3647" y="180787"/>
                  <a:pt x="2651" y="169628"/>
                  <a:pt x="0" y="159026"/>
                </a:cubicBezTo>
                <a:cubicBezTo>
                  <a:pt x="2651" y="121920"/>
                  <a:pt x="1487" y="84342"/>
                  <a:pt x="7952" y="47708"/>
                </a:cubicBezTo>
                <a:cubicBezTo>
                  <a:pt x="9613" y="38297"/>
                  <a:pt x="15750" y="28919"/>
                  <a:pt x="23854" y="23854"/>
                </a:cubicBezTo>
                <a:cubicBezTo>
                  <a:pt x="38069" y="14970"/>
                  <a:pt x="55659" y="13253"/>
                  <a:pt x="71562" y="7952"/>
                </a:cubicBezTo>
                <a:lnTo>
                  <a:pt x="95416" y="0"/>
                </a:lnTo>
                <a:cubicBezTo>
                  <a:pt x="199566" y="9469"/>
                  <a:pt x="155112" y="-1305"/>
                  <a:pt x="230588" y="23854"/>
                </a:cubicBezTo>
                <a:lnTo>
                  <a:pt x="254442" y="31806"/>
                </a:lnTo>
                <a:lnTo>
                  <a:pt x="278296" y="39757"/>
                </a:lnTo>
                <a:cubicBezTo>
                  <a:pt x="286247" y="47708"/>
                  <a:pt x="296689" y="53781"/>
                  <a:pt x="302150" y="63611"/>
                </a:cubicBezTo>
                <a:cubicBezTo>
                  <a:pt x="310291" y="78264"/>
                  <a:pt x="318053" y="111319"/>
                  <a:pt x="318053" y="111319"/>
                </a:cubicBezTo>
                <a:cubicBezTo>
                  <a:pt x="315402" y="124571"/>
                  <a:pt x="313379" y="137964"/>
                  <a:pt x="310101" y="151075"/>
                </a:cubicBezTo>
                <a:cubicBezTo>
                  <a:pt x="308068" y="159206"/>
                  <a:pt x="308589" y="169563"/>
                  <a:pt x="302150" y="174929"/>
                </a:cubicBezTo>
                <a:cubicBezTo>
                  <a:pt x="280863" y="192668"/>
                  <a:pt x="229423" y="195542"/>
                  <a:pt x="206734" y="198783"/>
                </a:cubicBezTo>
                <a:cubicBezTo>
                  <a:pt x="198783" y="201433"/>
                  <a:pt x="190939" y="204431"/>
                  <a:pt x="182880" y="206734"/>
                </a:cubicBezTo>
                <a:cubicBezTo>
                  <a:pt x="172372" y="209736"/>
                  <a:pt x="161542" y="211546"/>
                  <a:pt x="151075" y="214686"/>
                </a:cubicBezTo>
                <a:cubicBezTo>
                  <a:pt x="135019" y="219503"/>
                  <a:pt x="103367" y="230588"/>
                  <a:pt x="103367" y="230588"/>
                </a:cubicBezTo>
                <a:cubicBezTo>
                  <a:pt x="84787" y="286329"/>
                  <a:pt x="101672" y="288035"/>
                  <a:pt x="39757" y="270345"/>
                </a:cubicBezTo>
                <a:cubicBezTo>
                  <a:pt x="36153" y="269315"/>
                  <a:pt x="34457" y="263719"/>
                  <a:pt x="31806" y="254442"/>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Freeform 102"/>
          <p:cNvSpPr/>
          <p:nvPr/>
        </p:nvSpPr>
        <p:spPr>
          <a:xfrm>
            <a:off x="2671298" y="3139151"/>
            <a:ext cx="673038" cy="523010"/>
          </a:xfrm>
          <a:custGeom>
            <a:avLst/>
            <a:gdLst>
              <a:gd name="connsiteX0" fmla="*/ 182880 w 596348"/>
              <a:gd name="connsiteY0" fmla="*/ 198783 h 469127"/>
              <a:gd name="connsiteX1" fmla="*/ 246490 w 596348"/>
              <a:gd name="connsiteY1" fmla="*/ 135172 h 469127"/>
              <a:gd name="connsiteX2" fmla="*/ 254442 w 596348"/>
              <a:gd name="connsiteY2" fmla="*/ 111318 h 469127"/>
              <a:gd name="connsiteX3" fmla="*/ 286247 w 596348"/>
              <a:gd name="connsiteY3" fmla="*/ 87464 h 469127"/>
              <a:gd name="connsiteX4" fmla="*/ 373711 w 596348"/>
              <a:gd name="connsiteY4" fmla="*/ 23854 h 469127"/>
              <a:gd name="connsiteX5" fmla="*/ 397565 w 596348"/>
              <a:gd name="connsiteY5" fmla="*/ 7951 h 469127"/>
              <a:gd name="connsiteX6" fmla="*/ 421419 w 596348"/>
              <a:gd name="connsiteY6" fmla="*/ 0 h 469127"/>
              <a:gd name="connsiteX7" fmla="*/ 461176 w 596348"/>
              <a:gd name="connsiteY7" fmla="*/ 7951 h 469127"/>
              <a:gd name="connsiteX8" fmla="*/ 500932 w 596348"/>
              <a:gd name="connsiteY8" fmla="*/ 47708 h 469127"/>
              <a:gd name="connsiteX9" fmla="*/ 540689 w 596348"/>
              <a:gd name="connsiteY9" fmla="*/ 87464 h 469127"/>
              <a:gd name="connsiteX10" fmla="*/ 572494 w 596348"/>
              <a:gd name="connsiteY10" fmla="*/ 135172 h 469127"/>
              <a:gd name="connsiteX11" fmla="*/ 596348 w 596348"/>
              <a:gd name="connsiteY11" fmla="*/ 230588 h 469127"/>
              <a:gd name="connsiteX12" fmla="*/ 588396 w 596348"/>
              <a:gd name="connsiteY12" fmla="*/ 405517 h 469127"/>
              <a:gd name="connsiteX13" fmla="*/ 548640 w 596348"/>
              <a:gd name="connsiteY13" fmla="*/ 437322 h 469127"/>
              <a:gd name="connsiteX14" fmla="*/ 286247 w 596348"/>
              <a:gd name="connsiteY14" fmla="*/ 445273 h 469127"/>
              <a:gd name="connsiteX15" fmla="*/ 151075 w 596348"/>
              <a:gd name="connsiteY15" fmla="*/ 461176 h 469127"/>
              <a:gd name="connsiteX16" fmla="*/ 95416 w 596348"/>
              <a:gd name="connsiteY16" fmla="*/ 469127 h 469127"/>
              <a:gd name="connsiteX17" fmla="*/ 7951 w 596348"/>
              <a:gd name="connsiteY17" fmla="*/ 437322 h 469127"/>
              <a:gd name="connsiteX18" fmla="*/ 0 w 596348"/>
              <a:gd name="connsiteY18" fmla="*/ 413468 h 469127"/>
              <a:gd name="connsiteX19" fmla="*/ 7951 w 596348"/>
              <a:gd name="connsiteY19" fmla="*/ 389614 h 469127"/>
              <a:gd name="connsiteX20" fmla="*/ 39756 w 596348"/>
              <a:gd name="connsiteY20" fmla="*/ 341906 h 469127"/>
              <a:gd name="connsiteX21" fmla="*/ 63610 w 596348"/>
              <a:gd name="connsiteY21" fmla="*/ 286247 h 469127"/>
              <a:gd name="connsiteX22" fmla="*/ 127221 w 596348"/>
              <a:gd name="connsiteY22" fmla="*/ 270344 h 469127"/>
              <a:gd name="connsiteX23" fmla="*/ 151075 w 596348"/>
              <a:gd name="connsiteY23" fmla="*/ 262393 h 469127"/>
              <a:gd name="connsiteX24" fmla="*/ 159026 w 596348"/>
              <a:gd name="connsiteY24" fmla="*/ 238539 h 469127"/>
              <a:gd name="connsiteX25" fmla="*/ 182880 w 596348"/>
              <a:gd name="connsiteY25" fmla="*/ 198783 h 4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48" h="469127">
                <a:moveTo>
                  <a:pt x="182880" y="198783"/>
                </a:moveTo>
                <a:cubicBezTo>
                  <a:pt x="197457" y="181555"/>
                  <a:pt x="227381" y="168613"/>
                  <a:pt x="246490" y="135172"/>
                </a:cubicBezTo>
                <a:cubicBezTo>
                  <a:pt x="250648" y="127895"/>
                  <a:pt x="249076" y="117757"/>
                  <a:pt x="254442" y="111318"/>
                </a:cubicBezTo>
                <a:cubicBezTo>
                  <a:pt x="262926" y="101137"/>
                  <a:pt x="275899" y="95743"/>
                  <a:pt x="286247" y="87464"/>
                </a:cubicBezTo>
                <a:cubicBezTo>
                  <a:pt x="368180" y="21918"/>
                  <a:pt x="299517" y="70226"/>
                  <a:pt x="373711" y="23854"/>
                </a:cubicBezTo>
                <a:cubicBezTo>
                  <a:pt x="381815" y="18789"/>
                  <a:pt x="389018" y="12225"/>
                  <a:pt x="397565" y="7951"/>
                </a:cubicBezTo>
                <a:cubicBezTo>
                  <a:pt x="405062" y="4203"/>
                  <a:pt x="413468" y="2650"/>
                  <a:pt x="421419" y="0"/>
                </a:cubicBezTo>
                <a:cubicBezTo>
                  <a:pt x="434671" y="2650"/>
                  <a:pt x="448522" y="3206"/>
                  <a:pt x="461176" y="7951"/>
                </a:cubicBezTo>
                <a:cubicBezTo>
                  <a:pt x="490760" y="19045"/>
                  <a:pt x="481949" y="26013"/>
                  <a:pt x="500932" y="47708"/>
                </a:cubicBezTo>
                <a:cubicBezTo>
                  <a:pt x="513273" y="61812"/>
                  <a:pt x="528821" y="72959"/>
                  <a:pt x="540689" y="87464"/>
                </a:cubicBezTo>
                <a:cubicBezTo>
                  <a:pt x="552792" y="102256"/>
                  <a:pt x="572494" y="135172"/>
                  <a:pt x="572494" y="135172"/>
                </a:cubicBezTo>
                <a:cubicBezTo>
                  <a:pt x="593494" y="198175"/>
                  <a:pt x="585640" y="166345"/>
                  <a:pt x="596348" y="230588"/>
                </a:cubicBezTo>
                <a:cubicBezTo>
                  <a:pt x="593697" y="288898"/>
                  <a:pt x="595351" y="347563"/>
                  <a:pt x="588396" y="405517"/>
                </a:cubicBezTo>
                <a:cubicBezTo>
                  <a:pt x="586069" y="424907"/>
                  <a:pt x="565576" y="436381"/>
                  <a:pt x="548640" y="437322"/>
                </a:cubicBezTo>
                <a:cubicBezTo>
                  <a:pt x="461270" y="442176"/>
                  <a:pt x="373711" y="442623"/>
                  <a:pt x="286247" y="445273"/>
                </a:cubicBezTo>
                <a:cubicBezTo>
                  <a:pt x="215358" y="462995"/>
                  <a:pt x="282915" y="447992"/>
                  <a:pt x="151075" y="461176"/>
                </a:cubicBezTo>
                <a:cubicBezTo>
                  <a:pt x="132427" y="463041"/>
                  <a:pt x="113969" y="466477"/>
                  <a:pt x="95416" y="469127"/>
                </a:cubicBezTo>
                <a:cubicBezTo>
                  <a:pt x="33781" y="462279"/>
                  <a:pt x="29433" y="480286"/>
                  <a:pt x="7951" y="437322"/>
                </a:cubicBezTo>
                <a:cubicBezTo>
                  <a:pt x="4203" y="429825"/>
                  <a:pt x="2650" y="421419"/>
                  <a:pt x="0" y="413468"/>
                </a:cubicBezTo>
                <a:cubicBezTo>
                  <a:pt x="2650" y="405517"/>
                  <a:pt x="3881" y="396941"/>
                  <a:pt x="7951" y="389614"/>
                </a:cubicBezTo>
                <a:cubicBezTo>
                  <a:pt x="17233" y="372907"/>
                  <a:pt x="39756" y="341906"/>
                  <a:pt x="39756" y="341906"/>
                </a:cubicBezTo>
                <a:cubicBezTo>
                  <a:pt x="42849" y="329537"/>
                  <a:pt x="47923" y="294091"/>
                  <a:pt x="63610" y="286247"/>
                </a:cubicBezTo>
                <a:cubicBezTo>
                  <a:pt x="83159" y="276472"/>
                  <a:pt x="106486" y="277255"/>
                  <a:pt x="127221" y="270344"/>
                </a:cubicBezTo>
                <a:lnTo>
                  <a:pt x="151075" y="262393"/>
                </a:lnTo>
                <a:cubicBezTo>
                  <a:pt x="153725" y="254442"/>
                  <a:pt x="155278" y="246036"/>
                  <a:pt x="159026" y="238539"/>
                </a:cubicBezTo>
                <a:cubicBezTo>
                  <a:pt x="176399" y="203793"/>
                  <a:pt x="168303" y="216011"/>
                  <a:pt x="182880" y="198783"/>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Freeform 103"/>
          <p:cNvSpPr/>
          <p:nvPr/>
        </p:nvSpPr>
        <p:spPr>
          <a:xfrm>
            <a:off x="2353084" y="3773186"/>
            <a:ext cx="588626" cy="190852"/>
          </a:xfrm>
          <a:custGeom>
            <a:avLst/>
            <a:gdLst>
              <a:gd name="connsiteX0" fmla="*/ 199012 w 588626"/>
              <a:gd name="connsiteY0" fmla="*/ 21 h 190852"/>
              <a:gd name="connsiteX1" fmla="*/ 310330 w 588626"/>
              <a:gd name="connsiteY1" fmla="*/ 7972 h 190852"/>
              <a:gd name="connsiteX2" fmla="*/ 358038 w 588626"/>
              <a:gd name="connsiteY2" fmla="*/ 15924 h 190852"/>
              <a:gd name="connsiteX3" fmla="*/ 389843 w 588626"/>
              <a:gd name="connsiteY3" fmla="*/ 31826 h 190852"/>
              <a:gd name="connsiteX4" fmla="*/ 493210 w 588626"/>
              <a:gd name="connsiteY4" fmla="*/ 39778 h 190852"/>
              <a:gd name="connsiteX5" fmla="*/ 588626 w 588626"/>
              <a:gd name="connsiteY5" fmla="*/ 79534 h 190852"/>
              <a:gd name="connsiteX6" fmla="*/ 580675 w 588626"/>
              <a:gd name="connsiteY6" fmla="*/ 103388 h 190852"/>
              <a:gd name="connsiteX7" fmla="*/ 501162 w 588626"/>
              <a:gd name="connsiteY7" fmla="*/ 135193 h 190852"/>
              <a:gd name="connsiteX8" fmla="*/ 429600 w 588626"/>
              <a:gd name="connsiteY8" fmla="*/ 166998 h 190852"/>
              <a:gd name="connsiteX9" fmla="*/ 397795 w 588626"/>
              <a:gd name="connsiteY9" fmla="*/ 182901 h 190852"/>
              <a:gd name="connsiteX10" fmla="*/ 310330 w 588626"/>
              <a:gd name="connsiteY10" fmla="*/ 190852 h 190852"/>
              <a:gd name="connsiteX11" fmla="*/ 222866 w 588626"/>
              <a:gd name="connsiteY11" fmla="*/ 182901 h 190852"/>
              <a:gd name="connsiteX12" fmla="*/ 191061 w 588626"/>
              <a:gd name="connsiteY12" fmla="*/ 166998 h 190852"/>
              <a:gd name="connsiteX13" fmla="*/ 135402 w 588626"/>
              <a:gd name="connsiteY13" fmla="*/ 159047 h 190852"/>
              <a:gd name="connsiteX14" fmla="*/ 87694 w 588626"/>
              <a:gd name="connsiteY14" fmla="*/ 143145 h 190852"/>
              <a:gd name="connsiteX15" fmla="*/ 16132 w 588626"/>
              <a:gd name="connsiteY15" fmla="*/ 87485 h 190852"/>
              <a:gd name="connsiteX16" fmla="*/ 8181 w 588626"/>
              <a:gd name="connsiteY16" fmla="*/ 15924 h 190852"/>
              <a:gd name="connsiteX17" fmla="*/ 55889 w 588626"/>
              <a:gd name="connsiteY17" fmla="*/ 21 h 190852"/>
              <a:gd name="connsiteX18" fmla="*/ 135402 w 588626"/>
              <a:gd name="connsiteY18" fmla="*/ 7972 h 190852"/>
              <a:gd name="connsiteX19" fmla="*/ 159256 w 588626"/>
              <a:gd name="connsiteY19" fmla="*/ 15924 h 190852"/>
              <a:gd name="connsiteX20" fmla="*/ 199012 w 588626"/>
              <a:gd name="connsiteY20" fmla="*/ 7972 h 190852"/>
              <a:gd name="connsiteX21" fmla="*/ 199012 w 588626"/>
              <a:gd name="connsiteY21" fmla="*/ 21 h 19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8626" h="190852">
                <a:moveTo>
                  <a:pt x="199012" y="21"/>
                </a:moveTo>
                <a:cubicBezTo>
                  <a:pt x="217565" y="21"/>
                  <a:pt x="273314" y="4270"/>
                  <a:pt x="310330" y="7972"/>
                </a:cubicBezTo>
                <a:cubicBezTo>
                  <a:pt x="326372" y="9576"/>
                  <a:pt x="342596" y="11291"/>
                  <a:pt x="358038" y="15924"/>
                </a:cubicBezTo>
                <a:cubicBezTo>
                  <a:pt x="369391" y="19330"/>
                  <a:pt x="378170" y="29766"/>
                  <a:pt x="389843" y="31826"/>
                </a:cubicBezTo>
                <a:cubicBezTo>
                  <a:pt x="423875" y="37832"/>
                  <a:pt x="458754" y="37127"/>
                  <a:pt x="493210" y="39778"/>
                </a:cubicBezTo>
                <a:cubicBezTo>
                  <a:pt x="573838" y="66653"/>
                  <a:pt x="543851" y="49683"/>
                  <a:pt x="588626" y="79534"/>
                </a:cubicBezTo>
                <a:cubicBezTo>
                  <a:pt x="585976" y="87485"/>
                  <a:pt x="586041" y="96949"/>
                  <a:pt x="580675" y="103388"/>
                </a:cubicBezTo>
                <a:cubicBezTo>
                  <a:pt x="555440" y="133670"/>
                  <a:pt x="538258" y="129010"/>
                  <a:pt x="501162" y="135193"/>
                </a:cubicBezTo>
                <a:cubicBezTo>
                  <a:pt x="422855" y="174347"/>
                  <a:pt x="520983" y="126383"/>
                  <a:pt x="429600" y="166998"/>
                </a:cubicBezTo>
                <a:cubicBezTo>
                  <a:pt x="418769" y="171812"/>
                  <a:pt x="409418" y="180576"/>
                  <a:pt x="397795" y="182901"/>
                </a:cubicBezTo>
                <a:cubicBezTo>
                  <a:pt x="369088" y="188642"/>
                  <a:pt x="339485" y="188202"/>
                  <a:pt x="310330" y="190852"/>
                </a:cubicBezTo>
                <a:cubicBezTo>
                  <a:pt x="281175" y="188202"/>
                  <a:pt x="251572" y="188642"/>
                  <a:pt x="222866" y="182901"/>
                </a:cubicBezTo>
                <a:cubicBezTo>
                  <a:pt x="211243" y="180576"/>
                  <a:pt x="202496" y="170117"/>
                  <a:pt x="191061" y="166998"/>
                </a:cubicBezTo>
                <a:cubicBezTo>
                  <a:pt x="172980" y="162067"/>
                  <a:pt x="153955" y="161697"/>
                  <a:pt x="135402" y="159047"/>
                </a:cubicBezTo>
                <a:cubicBezTo>
                  <a:pt x="119499" y="153746"/>
                  <a:pt x="101641" y="152443"/>
                  <a:pt x="87694" y="143145"/>
                </a:cubicBezTo>
                <a:cubicBezTo>
                  <a:pt x="30630" y="105101"/>
                  <a:pt x="53501" y="124854"/>
                  <a:pt x="16132" y="87485"/>
                </a:cubicBezTo>
                <a:cubicBezTo>
                  <a:pt x="13888" y="80755"/>
                  <a:pt x="-13227" y="31216"/>
                  <a:pt x="8181" y="15924"/>
                </a:cubicBezTo>
                <a:cubicBezTo>
                  <a:pt x="21822" y="6181"/>
                  <a:pt x="55889" y="21"/>
                  <a:pt x="55889" y="21"/>
                </a:cubicBezTo>
                <a:cubicBezTo>
                  <a:pt x="82393" y="2671"/>
                  <a:pt x="109075" y="3922"/>
                  <a:pt x="135402" y="7972"/>
                </a:cubicBezTo>
                <a:cubicBezTo>
                  <a:pt x="143686" y="9246"/>
                  <a:pt x="150874" y="15924"/>
                  <a:pt x="159256" y="15924"/>
                </a:cubicBezTo>
                <a:cubicBezTo>
                  <a:pt x="172770" y="15924"/>
                  <a:pt x="185901" y="11250"/>
                  <a:pt x="199012" y="7972"/>
                </a:cubicBezTo>
                <a:cubicBezTo>
                  <a:pt x="234167" y="-817"/>
                  <a:pt x="180459" y="21"/>
                  <a:pt x="199012" y="21"/>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Oval 104"/>
          <p:cNvSpPr/>
          <p:nvPr/>
        </p:nvSpPr>
        <p:spPr>
          <a:xfrm>
            <a:off x="2304401" y="3201911"/>
            <a:ext cx="56430"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6" name="Oval 105"/>
          <p:cNvSpPr/>
          <p:nvPr/>
        </p:nvSpPr>
        <p:spPr>
          <a:xfrm>
            <a:off x="2494346" y="3500327"/>
            <a:ext cx="56430"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7" name="Oval 106"/>
          <p:cNvSpPr/>
          <p:nvPr/>
        </p:nvSpPr>
        <p:spPr>
          <a:xfrm>
            <a:off x="2968931" y="3388034"/>
            <a:ext cx="56430"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8" name="Oval 107"/>
          <p:cNvSpPr/>
          <p:nvPr/>
        </p:nvSpPr>
        <p:spPr>
          <a:xfrm flipH="1" flipV="1">
            <a:off x="3229725" y="3685347"/>
            <a:ext cx="45719" cy="4956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9" name="Oval 108"/>
          <p:cNvSpPr/>
          <p:nvPr/>
        </p:nvSpPr>
        <p:spPr>
          <a:xfrm>
            <a:off x="2628828" y="3834035"/>
            <a:ext cx="56430"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0" name="Oval 109"/>
          <p:cNvSpPr/>
          <p:nvPr/>
        </p:nvSpPr>
        <p:spPr>
          <a:xfrm>
            <a:off x="2288241" y="3686558"/>
            <a:ext cx="56430"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1" name="Oval 110"/>
          <p:cNvSpPr/>
          <p:nvPr/>
        </p:nvSpPr>
        <p:spPr>
          <a:xfrm>
            <a:off x="2874723" y="3735606"/>
            <a:ext cx="56430"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Oval 111"/>
          <p:cNvSpPr/>
          <p:nvPr/>
        </p:nvSpPr>
        <p:spPr>
          <a:xfrm>
            <a:off x="3000834" y="3822597"/>
            <a:ext cx="56430"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3" name="Oval 112"/>
          <p:cNvSpPr/>
          <p:nvPr/>
        </p:nvSpPr>
        <p:spPr>
          <a:xfrm>
            <a:off x="3174210" y="3283391"/>
            <a:ext cx="56430"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Oval 113"/>
          <p:cNvSpPr/>
          <p:nvPr/>
        </p:nvSpPr>
        <p:spPr>
          <a:xfrm flipH="1" flipV="1">
            <a:off x="2541776" y="3278754"/>
            <a:ext cx="45719" cy="4956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5" name="TextBox 114"/>
          <p:cNvSpPr txBox="1"/>
          <p:nvPr/>
        </p:nvSpPr>
        <p:spPr>
          <a:xfrm>
            <a:off x="2292823" y="3103985"/>
            <a:ext cx="268570" cy="215444"/>
          </a:xfrm>
          <a:prstGeom prst="rect">
            <a:avLst/>
          </a:prstGeom>
          <a:noFill/>
        </p:spPr>
        <p:txBody>
          <a:bodyPr wrap="square" rtlCol="0">
            <a:spAutoFit/>
          </a:bodyPr>
          <a:lstStyle/>
          <a:p>
            <a:r>
              <a:rPr lang="en-AU" sz="800" b="1" dirty="0">
                <a:latin typeface="Arial Narrow" panose="020B0606020202030204" pitchFamily="34" charset="0"/>
              </a:rPr>
              <a:t>1</a:t>
            </a:r>
          </a:p>
        </p:txBody>
      </p:sp>
      <p:sp>
        <p:nvSpPr>
          <p:cNvPr id="116" name="TextBox 115"/>
          <p:cNvSpPr txBox="1"/>
          <p:nvPr/>
        </p:nvSpPr>
        <p:spPr>
          <a:xfrm>
            <a:off x="2524575" y="3182764"/>
            <a:ext cx="268570" cy="215444"/>
          </a:xfrm>
          <a:prstGeom prst="rect">
            <a:avLst/>
          </a:prstGeom>
          <a:noFill/>
        </p:spPr>
        <p:txBody>
          <a:bodyPr wrap="square" rtlCol="0">
            <a:spAutoFit/>
          </a:bodyPr>
          <a:lstStyle/>
          <a:p>
            <a:r>
              <a:rPr lang="en-AU" sz="800" b="1" dirty="0">
                <a:latin typeface="Arial Narrow" panose="020B0606020202030204" pitchFamily="34" charset="0"/>
              </a:rPr>
              <a:t>2</a:t>
            </a:r>
          </a:p>
        </p:txBody>
      </p:sp>
      <p:sp>
        <p:nvSpPr>
          <p:cNvPr id="117" name="TextBox 116"/>
          <p:cNvSpPr txBox="1"/>
          <p:nvPr/>
        </p:nvSpPr>
        <p:spPr>
          <a:xfrm>
            <a:off x="2961155" y="3302507"/>
            <a:ext cx="268570" cy="215444"/>
          </a:xfrm>
          <a:prstGeom prst="rect">
            <a:avLst/>
          </a:prstGeom>
          <a:noFill/>
        </p:spPr>
        <p:txBody>
          <a:bodyPr wrap="square" rtlCol="0">
            <a:spAutoFit/>
          </a:bodyPr>
          <a:lstStyle/>
          <a:p>
            <a:r>
              <a:rPr lang="en-AU" sz="800" b="1" dirty="0">
                <a:latin typeface="Arial Narrow" panose="020B0606020202030204" pitchFamily="34" charset="0"/>
              </a:rPr>
              <a:t>3</a:t>
            </a:r>
          </a:p>
        </p:txBody>
      </p:sp>
      <p:sp>
        <p:nvSpPr>
          <p:cNvPr id="118" name="TextBox 117"/>
          <p:cNvSpPr txBox="1"/>
          <p:nvPr/>
        </p:nvSpPr>
        <p:spPr>
          <a:xfrm>
            <a:off x="3169354" y="3195450"/>
            <a:ext cx="268570" cy="215444"/>
          </a:xfrm>
          <a:prstGeom prst="rect">
            <a:avLst/>
          </a:prstGeom>
          <a:noFill/>
        </p:spPr>
        <p:txBody>
          <a:bodyPr wrap="square" rtlCol="0">
            <a:spAutoFit/>
          </a:bodyPr>
          <a:lstStyle/>
          <a:p>
            <a:r>
              <a:rPr lang="en-AU" sz="800" b="1" dirty="0">
                <a:latin typeface="Arial Narrow" panose="020B0606020202030204" pitchFamily="34" charset="0"/>
              </a:rPr>
              <a:t>4</a:t>
            </a:r>
          </a:p>
        </p:txBody>
      </p:sp>
      <p:sp>
        <p:nvSpPr>
          <p:cNvPr id="119" name="TextBox 118"/>
          <p:cNvSpPr txBox="1"/>
          <p:nvPr/>
        </p:nvSpPr>
        <p:spPr>
          <a:xfrm>
            <a:off x="2485956" y="3419596"/>
            <a:ext cx="268570" cy="215444"/>
          </a:xfrm>
          <a:prstGeom prst="rect">
            <a:avLst/>
          </a:prstGeom>
          <a:noFill/>
        </p:spPr>
        <p:txBody>
          <a:bodyPr wrap="square" rtlCol="0">
            <a:spAutoFit/>
          </a:bodyPr>
          <a:lstStyle/>
          <a:p>
            <a:r>
              <a:rPr lang="en-AU" sz="800" b="1" dirty="0">
                <a:latin typeface="Arial Narrow" panose="020B0606020202030204" pitchFamily="34" charset="0"/>
              </a:rPr>
              <a:t>5</a:t>
            </a:r>
          </a:p>
        </p:txBody>
      </p:sp>
      <p:sp>
        <p:nvSpPr>
          <p:cNvPr id="121" name="TextBox 120"/>
          <p:cNvSpPr txBox="1"/>
          <p:nvPr/>
        </p:nvSpPr>
        <p:spPr>
          <a:xfrm>
            <a:off x="2864744" y="3650743"/>
            <a:ext cx="268570" cy="215444"/>
          </a:xfrm>
          <a:prstGeom prst="rect">
            <a:avLst/>
          </a:prstGeom>
          <a:noFill/>
        </p:spPr>
        <p:txBody>
          <a:bodyPr wrap="square" rtlCol="0">
            <a:spAutoFit/>
          </a:bodyPr>
          <a:lstStyle/>
          <a:p>
            <a:r>
              <a:rPr lang="en-AU" sz="800" b="1" dirty="0">
                <a:latin typeface="Arial Narrow" panose="020B0606020202030204" pitchFamily="34" charset="0"/>
              </a:rPr>
              <a:t>7</a:t>
            </a:r>
          </a:p>
        </p:txBody>
      </p:sp>
      <p:sp>
        <p:nvSpPr>
          <p:cNvPr id="122" name="TextBox 121"/>
          <p:cNvSpPr txBox="1"/>
          <p:nvPr/>
        </p:nvSpPr>
        <p:spPr>
          <a:xfrm>
            <a:off x="3207292" y="3599499"/>
            <a:ext cx="268570" cy="215444"/>
          </a:xfrm>
          <a:prstGeom prst="rect">
            <a:avLst/>
          </a:prstGeom>
          <a:noFill/>
        </p:spPr>
        <p:txBody>
          <a:bodyPr wrap="square" rtlCol="0">
            <a:spAutoFit/>
          </a:bodyPr>
          <a:lstStyle/>
          <a:p>
            <a:r>
              <a:rPr lang="en-AU" sz="800" b="1" dirty="0">
                <a:latin typeface="Arial Narrow" panose="020B0606020202030204" pitchFamily="34" charset="0"/>
              </a:rPr>
              <a:t>8</a:t>
            </a:r>
          </a:p>
        </p:txBody>
      </p:sp>
      <p:sp>
        <p:nvSpPr>
          <p:cNvPr id="123" name="TextBox 122"/>
          <p:cNvSpPr txBox="1"/>
          <p:nvPr/>
        </p:nvSpPr>
        <p:spPr>
          <a:xfrm>
            <a:off x="3006354" y="3742033"/>
            <a:ext cx="268570" cy="215444"/>
          </a:xfrm>
          <a:prstGeom prst="rect">
            <a:avLst/>
          </a:prstGeom>
          <a:noFill/>
        </p:spPr>
        <p:txBody>
          <a:bodyPr wrap="square" rtlCol="0">
            <a:spAutoFit/>
          </a:bodyPr>
          <a:lstStyle/>
          <a:p>
            <a:r>
              <a:rPr lang="en-AU" sz="800" b="1" dirty="0">
                <a:latin typeface="Arial Narrow" panose="020B0606020202030204" pitchFamily="34" charset="0"/>
              </a:rPr>
              <a:t>9</a:t>
            </a:r>
          </a:p>
        </p:txBody>
      </p:sp>
      <p:sp>
        <p:nvSpPr>
          <p:cNvPr id="124" name="TextBox 123"/>
          <p:cNvSpPr txBox="1"/>
          <p:nvPr/>
        </p:nvSpPr>
        <p:spPr>
          <a:xfrm>
            <a:off x="2630914" y="3757123"/>
            <a:ext cx="369919" cy="215444"/>
          </a:xfrm>
          <a:prstGeom prst="rect">
            <a:avLst/>
          </a:prstGeom>
          <a:noFill/>
        </p:spPr>
        <p:txBody>
          <a:bodyPr wrap="square" rtlCol="0">
            <a:spAutoFit/>
          </a:bodyPr>
          <a:lstStyle/>
          <a:p>
            <a:r>
              <a:rPr lang="en-AU" sz="800" b="1" dirty="0">
                <a:latin typeface="Arial Narrow" panose="020B0606020202030204" pitchFamily="34" charset="0"/>
              </a:rPr>
              <a:t>10</a:t>
            </a:r>
          </a:p>
        </p:txBody>
      </p:sp>
      <p:sp>
        <p:nvSpPr>
          <p:cNvPr id="125" name="Rectangle 124"/>
          <p:cNvSpPr/>
          <p:nvPr/>
        </p:nvSpPr>
        <p:spPr>
          <a:xfrm>
            <a:off x="1199084" y="4204427"/>
            <a:ext cx="234087" cy="13601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Rectangle 125"/>
          <p:cNvSpPr/>
          <p:nvPr/>
        </p:nvSpPr>
        <p:spPr>
          <a:xfrm>
            <a:off x="1906294" y="4203886"/>
            <a:ext cx="234087" cy="136011"/>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Rectangle 126"/>
          <p:cNvSpPr/>
          <p:nvPr/>
        </p:nvSpPr>
        <p:spPr>
          <a:xfrm>
            <a:off x="2748588" y="4208696"/>
            <a:ext cx="234087" cy="13601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TextBox 127"/>
          <p:cNvSpPr txBox="1"/>
          <p:nvPr/>
        </p:nvSpPr>
        <p:spPr>
          <a:xfrm>
            <a:off x="1377497" y="4148823"/>
            <a:ext cx="599318" cy="215444"/>
          </a:xfrm>
          <a:prstGeom prst="rect">
            <a:avLst/>
          </a:prstGeom>
          <a:noFill/>
        </p:spPr>
        <p:txBody>
          <a:bodyPr wrap="square" rtlCol="0">
            <a:spAutoFit/>
          </a:bodyPr>
          <a:lstStyle/>
          <a:p>
            <a:r>
              <a:rPr lang="en-AU" sz="800" b="1" dirty="0">
                <a:latin typeface="Arial Narrow" panose="020B0606020202030204" pitchFamily="34" charset="0"/>
              </a:rPr>
              <a:t>Soft Coral </a:t>
            </a:r>
          </a:p>
        </p:txBody>
      </p:sp>
      <p:sp>
        <p:nvSpPr>
          <p:cNvPr id="129" name="TextBox 128"/>
          <p:cNvSpPr txBox="1"/>
          <p:nvPr/>
        </p:nvSpPr>
        <p:spPr>
          <a:xfrm>
            <a:off x="2088575" y="4158648"/>
            <a:ext cx="777599" cy="215444"/>
          </a:xfrm>
          <a:prstGeom prst="rect">
            <a:avLst/>
          </a:prstGeom>
          <a:noFill/>
        </p:spPr>
        <p:txBody>
          <a:bodyPr wrap="square" rtlCol="0">
            <a:spAutoFit/>
          </a:bodyPr>
          <a:lstStyle/>
          <a:p>
            <a:r>
              <a:rPr lang="en-AU" sz="800" b="1" dirty="0">
                <a:latin typeface="Arial Narrow" panose="020B0606020202030204" pitchFamily="34" charset="0"/>
              </a:rPr>
              <a:t>Coral Rubble </a:t>
            </a:r>
          </a:p>
        </p:txBody>
      </p:sp>
      <p:sp>
        <p:nvSpPr>
          <p:cNvPr id="130" name="TextBox 129"/>
          <p:cNvSpPr txBox="1"/>
          <p:nvPr/>
        </p:nvSpPr>
        <p:spPr>
          <a:xfrm>
            <a:off x="2936717" y="4158648"/>
            <a:ext cx="411286" cy="215444"/>
          </a:xfrm>
          <a:prstGeom prst="rect">
            <a:avLst/>
          </a:prstGeom>
          <a:noFill/>
        </p:spPr>
        <p:txBody>
          <a:bodyPr wrap="square" rtlCol="0">
            <a:spAutoFit/>
          </a:bodyPr>
          <a:lstStyle/>
          <a:p>
            <a:r>
              <a:rPr lang="en-AU" sz="800" b="1" dirty="0">
                <a:latin typeface="Arial Narrow" panose="020B0606020202030204" pitchFamily="34" charset="0"/>
              </a:rPr>
              <a:t>Sand</a:t>
            </a:r>
          </a:p>
        </p:txBody>
      </p:sp>
      <p:sp>
        <p:nvSpPr>
          <p:cNvPr id="131" name="Rectangle 130"/>
          <p:cNvSpPr/>
          <p:nvPr/>
        </p:nvSpPr>
        <p:spPr>
          <a:xfrm>
            <a:off x="491852" y="3111894"/>
            <a:ext cx="1136550" cy="883262"/>
          </a:xfrm>
          <a:prstGeom prst="rect">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Freeform 131"/>
          <p:cNvSpPr/>
          <p:nvPr/>
        </p:nvSpPr>
        <p:spPr>
          <a:xfrm>
            <a:off x="676626" y="3236027"/>
            <a:ext cx="776941" cy="584372"/>
          </a:xfrm>
          <a:custGeom>
            <a:avLst/>
            <a:gdLst>
              <a:gd name="connsiteX0" fmla="*/ 316753 w 776941"/>
              <a:gd name="connsiteY0" fmla="*/ 23906 h 472141"/>
              <a:gd name="connsiteX1" fmla="*/ 233083 w 776941"/>
              <a:gd name="connsiteY1" fmla="*/ 89647 h 472141"/>
              <a:gd name="connsiteX2" fmla="*/ 191247 w 776941"/>
              <a:gd name="connsiteY2" fmla="*/ 125506 h 472141"/>
              <a:gd name="connsiteX3" fmla="*/ 149412 w 776941"/>
              <a:gd name="connsiteY3" fmla="*/ 149412 h 472141"/>
              <a:gd name="connsiteX4" fmla="*/ 119530 w 776941"/>
              <a:gd name="connsiteY4" fmla="*/ 173318 h 472141"/>
              <a:gd name="connsiteX5" fmla="*/ 95624 w 776941"/>
              <a:gd name="connsiteY5" fmla="*/ 185271 h 472141"/>
              <a:gd name="connsiteX6" fmla="*/ 47812 w 776941"/>
              <a:gd name="connsiteY6" fmla="*/ 209177 h 472141"/>
              <a:gd name="connsiteX7" fmla="*/ 29883 w 776941"/>
              <a:gd name="connsiteY7" fmla="*/ 227106 h 472141"/>
              <a:gd name="connsiteX8" fmla="*/ 17930 w 776941"/>
              <a:gd name="connsiteY8" fmla="*/ 251012 h 472141"/>
              <a:gd name="connsiteX9" fmla="*/ 0 w 776941"/>
              <a:gd name="connsiteY9" fmla="*/ 286871 h 472141"/>
              <a:gd name="connsiteX10" fmla="*/ 5977 w 776941"/>
              <a:gd name="connsiteY10" fmla="*/ 364565 h 472141"/>
              <a:gd name="connsiteX11" fmla="*/ 53789 w 776941"/>
              <a:gd name="connsiteY11" fmla="*/ 388471 h 472141"/>
              <a:gd name="connsiteX12" fmla="*/ 89647 w 776941"/>
              <a:gd name="connsiteY12" fmla="*/ 400424 h 472141"/>
              <a:gd name="connsiteX13" fmla="*/ 149412 w 776941"/>
              <a:gd name="connsiteY13" fmla="*/ 412377 h 472141"/>
              <a:gd name="connsiteX14" fmla="*/ 221130 w 776941"/>
              <a:gd name="connsiteY14" fmla="*/ 436283 h 472141"/>
              <a:gd name="connsiteX15" fmla="*/ 280894 w 776941"/>
              <a:gd name="connsiteY15" fmla="*/ 460188 h 472141"/>
              <a:gd name="connsiteX16" fmla="*/ 334683 w 776941"/>
              <a:gd name="connsiteY16" fmla="*/ 472141 h 472141"/>
              <a:gd name="connsiteX17" fmla="*/ 537883 w 776941"/>
              <a:gd name="connsiteY17" fmla="*/ 466165 h 472141"/>
              <a:gd name="connsiteX18" fmla="*/ 753036 w 776941"/>
              <a:gd name="connsiteY18" fmla="*/ 454212 h 472141"/>
              <a:gd name="connsiteX19" fmla="*/ 770965 w 776941"/>
              <a:gd name="connsiteY19" fmla="*/ 442259 h 472141"/>
              <a:gd name="connsiteX20" fmla="*/ 776941 w 776941"/>
              <a:gd name="connsiteY20" fmla="*/ 412377 h 472141"/>
              <a:gd name="connsiteX21" fmla="*/ 770965 w 776941"/>
              <a:gd name="connsiteY21" fmla="*/ 328706 h 472141"/>
              <a:gd name="connsiteX22" fmla="*/ 764989 w 776941"/>
              <a:gd name="connsiteY22" fmla="*/ 304800 h 472141"/>
              <a:gd name="connsiteX23" fmla="*/ 735106 w 776941"/>
              <a:gd name="connsiteY23" fmla="*/ 256988 h 472141"/>
              <a:gd name="connsiteX24" fmla="*/ 717177 w 776941"/>
              <a:gd name="connsiteY24" fmla="*/ 221130 h 472141"/>
              <a:gd name="connsiteX25" fmla="*/ 687294 w 776941"/>
              <a:gd name="connsiteY25" fmla="*/ 173318 h 472141"/>
              <a:gd name="connsiteX26" fmla="*/ 681318 w 776941"/>
              <a:gd name="connsiteY26" fmla="*/ 155388 h 472141"/>
              <a:gd name="connsiteX27" fmla="*/ 615577 w 776941"/>
              <a:gd name="connsiteY27" fmla="*/ 107577 h 472141"/>
              <a:gd name="connsiteX28" fmla="*/ 567765 w 776941"/>
              <a:gd name="connsiteY28" fmla="*/ 77694 h 472141"/>
              <a:gd name="connsiteX29" fmla="*/ 549836 w 776941"/>
              <a:gd name="connsiteY29" fmla="*/ 59765 h 472141"/>
              <a:gd name="connsiteX30" fmla="*/ 525930 w 776941"/>
              <a:gd name="connsiteY30" fmla="*/ 47812 h 472141"/>
              <a:gd name="connsiteX31" fmla="*/ 502024 w 776941"/>
              <a:gd name="connsiteY31" fmla="*/ 29883 h 472141"/>
              <a:gd name="connsiteX32" fmla="*/ 484094 w 776941"/>
              <a:gd name="connsiteY32" fmla="*/ 23906 h 472141"/>
              <a:gd name="connsiteX33" fmla="*/ 436283 w 776941"/>
              <a:gd name="connsiteY33" fmla="*/ 0 h 472141"/>
              <a:gd name="connsiteX34" fmla="*/ 382494 w 776941"/>
              <a:gd name="connsiteY34" fmla="*/ 11953 h 472141"/>
              <a:gd name="connsiteX35" fmla="*/ 364565 w 776941"/>
              <a:gd name="connsiteY35" fmla="*/ 23906 h 472141"/>
              <a:gd name="connsiteX36" fmla="*/ 346636 w 776941"/>
              <a:gd name="connsiteY36" fmla="*/ 41836 h 472141"/>
              <a:gd name="connsiteX37" fmla="*/ 316753 w 776941"/>
              <a:gd name="connsiteY37" fmla="*/ 23906 h 47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6941" h="472141">
                <a:moveTo>
                  <a:pt x="316753" y="23906"/>
                </a:moveTo>
                <a:cubicBezTo>
                  <a:pt x="297827" y="31875"/>
                  <a:pt x="258163" y="64567"/>
                  <a:pt x="233083" y="89647"/>
                </a:cubicBezTo>
                <a:cubicBezTo>
                  <a:pt x="216241" y="106489"/>
                  <a:pt x="212333" y="112088"/>
                  <a:pt x="191247" y="125506"/>
                </a:cubicBezTo>
                <a:cubicBezTo>
                  <a:pt x="177697" y="134129"/>
                  <a:pt x="162776" y="140503"/>
                  <a:pt x="149412" y="149412"/>
                </a:cubicBezTo>
                <a:cubicBezTo>
                  <a:pt x="138798" y="156488"/>
                  <a:pt x="130144" y="166242"/>
                  <a:pt x="119530" y="173318"/>
                </a:cubicBezTo>
                <a:cubicBezTo>
                  <a:pt x="112117" y="178260"/>
                  <a:pt x="103412" y="180944"/>
                  <a:pt x="95624" y="185271"/>
                </a:cubicBezTo>
                <a:cubicBezTo>
                  <a:pt x="53282" y="208794"/>
                  <a:pt x="80588" y="198250"/>
                  <a:pt x="47812" y="209177"/>
                </a:cubicBezTo>
                <a:cubicBezTo>
                  <a:pt x="41836" y="215153"/>
                  <a:pt x="34796" y="220228"/>
                  <a:pt x="29883" y="227106"/>
                </a:cubicBezTo>
                <a:cubicBezTo>
                  <a:pt x="24705" y="234356"/>
                  <a:pt x="22350" y="243277"/>
                  <a:pt x="17930" y="251012"/>
                </a:cubicBezTo>
                <a:cubicBezTo>
                  <a:pt x="-608" y="283453"/>
                  <a:pt x="10959" y="253996"/>
                  <a:pt x="0" y="286871"/>
                </a:cubicBezTo>
                <a:cubicBezTo>
                  <a:pt x="1992" y="312769"/>
                  <a:pt x="-1771" y="339773"/>
                  <a:pt x="5977" y="364565"/>
                </a:cubicBezTo>
                <a:cubicBezTo>
                  <a:pt x="11408" y="381943"/>
                  <a:pt x="40874" y="384596"/>
                  <a:pt x="53789" y="388471"/>
                </a:cubicBezTo>
                <a:cubicBezTo>
                  <a:pt x="65857" y="392092"/>
                  <a:pt x="77579" y="396804"/>
                  <a:pt x="89647" y="400424"/>
                </a:cubicBezTo>
                <a:cubicBezTo>
                  <a:pt x="111929" y="407109"/>
                  <a:pt x="125190" y="408340"/>
                  <a:pt x="149412" y="412377"/>
                </a:cubicBezTo>
                <a:cubicBezTo>
                  <a:pt x="193114" y="434228"/>
                  <a:pt x="155266" y="417465"/>
                  <a:pt x="221130" y="436283"/>
                </a:cubicBezTo>
                <a:cubicBezTo>
                  <a:pt x="275539" y="451829"/>
                  <a:pt x="238579" y="442053"/>
                  <a:pt x="280894" y="460188"/>
                </a:cubicBezTo>
                <a:cubicBezTo>
                  <a:pt x="299623" y="468214"/>
                  <a:pt x="313185" y="468558"/>
                  <a:pt x="334683" y="472141"/>
                </a:cubicBezTo>
                <a:lnTo>
                  <a:pt x="537883" y="466165"/>
                </a:lnTo>
                <a:cubicBezTo>
                  <a:pt x="612177" y="463413"/>
                  <a:pt x="679346" y="458817"/>
                  <a:pt x="753036" y="454212"/>
                </a:cubicBezTo>
                <a:cubicBezTo>
                  <a:pt x="759012" y="450228"/>
                  <a:pt x="767401" y="448495"/>
                  <a:pt x="770965" y="442259"/>
                </a:cubicBezTo>
                <a:cubicBezTo>
                  <a:pt x="776005" y="433439"/>
                  <a:pt x="776941" y="422535"/>
                  <a:pt x="776941" y="412377"/>
                </a:cubicBezTo>
                <a:cubicBezTo>
                  <a:pt x="776941" y="384416"/>
                  <a:pt x="774053" y="356496"/>
                  <a:pt x="770965" y="328706"/>
                </a:cubicBezTo>
                <a:cubicBezTo>
                  <a:pt x="770058" y="320542"/>
                  <a:pt x="768662" y="312147"/>
                  <a:pt x="764989" y="304800"/>
                </a:cubicBezTo>
                <a:cubicBezTo>
                  <a:pt x="756584" y="287990"/>
                  <a:pt x="735106" y="256988"/>
                  <a:pt x="735106" y="256988"/>
                </a:cubicBezTo>
                <a:cubicBezTo>
                  <a:pt x="724149" y="224116"/>
                  <a:pt x="735714" y="253569"/>
                  <a:pt x="717177" y="221130"/>
                </a:cubicBezTo>
                <a:cubicBezTo>
                  <a:pt x="690924" y="175188"/>
                  <a:pt x="721577" y="219027"/>
                  <a:pt x="687294" y="173318"/>
                </a:cubicBezTo>
                <a:cubicBezTo>
                  <a:pt x="685302" y="167341"/>
                  <a:pt x="685186" y="160361"/>
                  <a:pt x="681318" y="155388"/>
                </a:cubicBezTo>
                <a:cubicBezTo>
                  <a:pt x="644533" y="108093"/>
                  <a:pt x="656927" y="128252"/>
                  <a:pt x="615577" y="107577"/>
                </a:cubicBezTo>
                <a:cubicBezTo>
                  <a:pt x="612660" y="106118"/>
                  <a:pt x="574877" y="83621"/>
                  <a:pt x="567765" y="77694"/>
                </a:cubicBezTo>
                <a:cubicBezTo>
                  <a:pt x="561272" y="72283"/>
                  <a:pt x="556714" y="64678"/>
                  <a:pt x="549836" y="59765"/>
                </a:cubicBezTo>
                <a:cubicBezTo>
                  <a:pt x="542586" y="54587"/>
                  <a:pt x="533485" y="52534"/>
                  <a:pt x="525930" y="47812"/>
                </a:cubicBezTo>
                <a:cubicBezTo>
                  <a:pt x="517483" y="42533"/>
                  <a:pt x="510672" y="34825"/>
                  <a:pt x="502024" y="29883"/>
                </a:cubicBezTo>
                <a:cubicBezTo>
                  <a:pt x="496554" y="26757"/>
                  <a:pt x="489993" y="26118"/>
                  <a:pt x="484094" y="23906"/>
                </a:cubicBezTo>
                <a:cubicBezTo>
                  <a:pt x="450675" y="11374"/>
                  <a:pt x="461041" y="16506"/>
                  <a:pt x="436283" y="0"/>
                </a:cubicBezTo>
                <a:cubicBezTo>
                  <a:pt x="422517" y="2295"/>
                  <a:pt x="397204" y="4598"/>
                  <a:pt x="382494" y="11953"/>
                </a:cubicBezTo>
                <a:cubicBezTo>
                  <a:pt x="376070" y="15165"/>
                  <a:pt x="370083" y="19308"/>
                  <a:pt x="364565" y="23906"/>
                </a:cubicBezTo>
                <a:cubicBezTo>
                  <a:pt x="358072" y="29317"/>
                  <a:pt x="354732" y="39407"/>
                  <a:pt x="346636" y="41836"/>
                </a:cubicBezTo>
                <a:cubicBezTo>
                  <a:pt x="333279" y="45843"/>
                  <a:pt x="335679" y="15937"/>
                  <a:pt x="316753" y="239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Oval 132"/>
          <p:cNvSpPr/>
          <p:nvPr/>
        </p:nvSpPr>
        <p:spPr>
          <a:xfrm>
            <a:off x="1221943" y="3730245"/>
            <a:ext cx="355128" cy="23695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Freeform 133"/>
          <p:cNvSpPr/>
          <p:nvPr/>
        </p:nvSpPr>
        <p:spPr>
          <a:xfrm>
            <a:off x="502797" y="3122272"/>
            <a:ext cx="312881" cy="167543"/>
          </a:xfrm>
          <a:custGeom>
            <a:avLst/>
            <a:gdLst>
              <a:gd name="connsiteX0" fmla="*/ 185782 w 312881"/>
              <a:gd name="connsiteY0" fmla="*/ 202 h 167543"/>
              <a:gd name="connsiteX1" fmla="*/ 245547 w 312881"/>
              <a:gd name="connsiteY1" fmla="*/ 6179 h 167543"/>
              <a:gd name="connsiteX2" fmla="*/ 287382 w 312881"/>
              <a:gd name="connsiteY2" fmla="*/ 30085 h 167543"/>
              <a:gd name="connsiteX3" fmla="*/ 293359 w 312881"/>
              <a:gd name="connsiteY3" fmla="*/ 48014 h 167543"/>
              <a:gd name="connsiteX4" fmla="*/ 311288 w 312881"/>
              <a:gd name="connsiteY4" fmla="*/ 59967 h 167543"/>
              <a:gd name="connsiteX5" fmla="*/ 287382 w 312881"/>
              <a:gd name="connsiteY5" fmla="*/ 95826 h 167543"/>
              <a:gd name="connsiteX6" fmla="*/ 257500 w 312881"/>
              <a:gd name="connsiteY6" fmla="*/ 119732 h 167543"/>
              <a:gd name="connsiteX7" fmla="*/ 197735 w 312881"/>
              <a:gd name="connsiteY7" fmla="*/ 131685 h 167543"/>
              <a:gd name="connsiteX8" fmla="*/ 155900 w 312881"/>
              <a:gd name="connsiteY8" fmla="*/ 149614 h 167543"/>
              <a:gd name="connsiteX9" fmla="*/ 114065 w 312881"/>
              <a:gd name="connsiteY9" fmla="*/ 167543 h 167543"/>
              <a:gd name="connsiteX10" fmla="*/ 60276 w 312881"/>
              <a:gd name="connsiteY10" fmla="*/ 161567 h 167543"/>
              <a:gd name="connsiteX11" fmla="*/ 36370 w 312881"/>
              <a:gd name="connsiteY11" fmla="*/ 125708 h 167543"/>
              <a:gd name="connsiteX12" fmla="*/ 18441 w 312881"/>
              <a:gd name="connsiteY12" fmla="*/ 65943 h 167543"/>
              <a:gd name="connsiteX13" fmla="*/ 6488 w 312881"/>
              <a:gd name="connsiteY13" fmla="*/ 48014 h 167543"/>
              <a:gd name="connsiteX14" fmla="*/ 512 w 312881"/>
              <a:gd name="connsiteY14" fmla="*/ 30085 h 167543"/>
              <a:gd name="connsiteX15" fmla="*/ 36370 w 312881"/>
              <a:gd name="connsiteY15" fmla="*/ 12155 h 167543"/>
              <a:gd name="connsiteX16" fmla="*/ 185782 w 312881"/>
              <a:gd name="connsiteY16" fmla="*/ 202 h 1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881" h="167543">
                <a:moveTo>
                  <a:pt x="185782" y="202"/>
                </a:moveTo>
                <a:cubicBezTo>
                  <a:pt x="220645" y="-794"/>
                  <a:pt x="225970" y="1984"/>
                  <a:pt x="245547" y="6179"/>
                </a:cubicBezTo>
                <a:cubicBezTo>
                  <a:pt x="256722" y="8574"/>
                  <a:pt x="277483" y="23486"/>
                  <a:pt x="287382" y="30085"/>
                </a:cubicBezTo>
                <a:cubicBezTo>
                  <a:pt x="289374" y="36061"/>
                  <a:pt x="289424" y="43095"/>
                  <a:pt x="293359" y="48014"/>
                </a:cubicBezTo>
                <a:cubicBezTo>
                  <a:pt x="297846" y="53623"/>
                  <a:pt x="309017" y="53153"/>
                  <a:pt x="311288" y="59967"/>
                </a:cubicBezTo>
                <a:cubicBezTo>
                  <a:pt x="318607" y="81924"/>
                  <a:pt x="298997" y="87115"/>
                  <a:pt x="287382" y="95826"/>
                </a:cubicBezTo>
                <a:cubicBezTo>
                  <a:pt x="277177" y="103480"/>
                  <a:pt x="268317" y="112971"/>
                  <a:pt x="257500" y="119732"/>
                </a:cubicBezTo>
                <a:cubicBezTo>
                  <a:pt x="245140" y="127457"/>
                  <a:pt x="203471" y="130865"/>
                  <a:pt x="197735" y="131685"/>
                </a:cubicBezTo>
                <a:cubicBezTo>
                  <a:pt x="152725" y="161692"/>
                  <a:pt x="209927" y="126460"/>
                  <a:pt x="155900" y="149614"/>
                </a:cubicBezTo>
                <a:cubicBezTo>
                  <a:pt x="98116" y="174378"/>
                  <a:pt x="182696" y="150386"/>
                  <a:pt x="114065" y="167543"/>
                </a:cubicBezTo>
                <a:cubicBezTo>
                  <a:pt x="96135" y="165551"/>
                  <a:pt x="76160" y="170120"/>
                  <a:pt x="60276" y="161567"/>
                </a:cubicBezTo>
                <a:cubicBezTo>
                  <a:pt x="47627" y="154756"/>
                  <a:pt x="36370" y="125708"/>
                  <a:pt x="36370" y="125708"/>
                </a:cubicBezTo>
                <a:cubicBezTo>
                  <a:pt x="33029" y="112343"/>
                  <a:pt x="24262" y="74675"/>
                  <a:pt x="18441" y="65943"/>
                </a:cubicBezTo>
                <a:lnTo>
                  <a:pt x="6488" y="48014"/>
                </a:lnTo>
                <a:cubicBezTo>
                  <a:pt x="4496" y="42038"/>
                  <a:pt x="-1828" y="35934"/>
                  <a:pt x="512" y="30085"/>
                </a:cubicBezTo>
                <a:cubicBezTo>
                  <a:pt x="3381" y="22912"/>
                  <a:pt x="29433" y="13146"/>
                  <a:pt x="36370" y="12155"/>
                </a:cubicBezTo>
                <a:cubicBezTo>
                  <a:pt x="95876" y="3654"/>
                  <a:pt x="150919" y="1198"/>
                  <a:pt x="185782" y="202"/>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Freeform 134"/>
          <p:cNvSpPr/>
          <p:nvPr/>
        </p:nvSpPr>
        <p:spPr>
          <a:xfrm>
            <a:off x="630391" y="3223014"/>
            <a:ext cx="318053" cy="280306"/>
          </a:xfrm>
          <a:custGeom>
            <a:avLst/>
            <a:gdLst>
              <a:gd name="connsiteX0" fmla="*/ 31806 w 318053"/>
              <a:gd name="connsiteY0" fmla="*/ 254442 h 280306"/>
              <a:gd name="connsiteX1" fmla="*/ 23854 w 318053"/>
              <a:gd name="connsiteY1" fmla="*/ 214686 h 280306"/>
              <a:gd name="connsiteX2" fmla="*/ 7952 w 318053"/>
              <a:gd name="connsiteY2" fmla="*/ 190832 h 280306"/>
              <a:gd name="connsiteX3" fmla="*/ 0 w 318053"/>
              <a:gd name="connsiteY3" fmla="*/ 159026 h 280306"/>
              <a:gd name="connsiteX4" fmla="*/ 7952 w 318053"/>
              <a:gd name="connsiteY4" fmla="*/ 47708 h 280306"/>
              <a:gd name="connsiteX5" fmla="*/ 23854 w 318053"/>
              <a:gd name="connsiteY5" fmla="*/ 23854 h 280306"/>
              <a:gd name="connsiteX6" fmla="*/ 71562 w 318053"/>
              <a:gd name="connsiteY6" fmla="*/ 7952 h 280306"/>
              <a:gd name="connsiteX7" fmla="*/ 95416 w 318053"/>
              <a:gd name="connsiteY7" fmla="*/ 0 h 280306"/>
              <a:gd name="connsiteX8" fmla="*/ 230588 w 318053"/>
              <a:gd name="connsiteY8" fmla="*/ 23854 h 280306"/>
              <a:gd name="connsiteX9" fmla="*/ 254442 w 318053"/>
              <a:gd name="connsiteY9" fmla="*/ 31806 h 280306"/>
              <a:gd name="connsiteX10" fmla="*/ 278296 w 318053"/>
              <a:gd name="connsiteY10" fmla="*/ 39757 h 280306"/>
              <a:gd name="connsiteX11" fmla="*/ 302150 w 318053"/>
              <a:gd name="connsiteY11" fmla="*/ 63611 h 280306"/>
              <a:gd name="connsiteX12" fmla="*/ 318053 w 318053"/>
              <a:gd name="connsiteY12" fmla="*/ 111319 h 280306"/>
              <a:gd name="connsiteX13" fmla="*/ 310101 w 318053"/>
              <a:gd name="connsiteY13" fmla="*/ 151075 h 280306"/>
              <a:gd name="connsiteX14" fmla="*/ 302150 w 318053"/>
              <a:gd name="connsiteY14" fmla="*/ 174929 h 280306"/>
              <a:gd name="connsiteX15" fmla="*/ 206734 w 318053"/>
              <a:gd name="connsiteY15" fmla="*/ 198783 h 280306"/>
              <a:gd name="connsiteX16" fmla="*/ 182880 w 318053"/>
              <a:gd name="connsiteY16" fmla="*/ 206734 h 280306"/>
              <a:gd name="connsiteX17" fmla="*/ 151075 w 318053"/>
              <a:gd name="connsiteY17" fmla="*/ 214686 h 280306"/>
              <a:gd name="connsiteX18" fmla="*/ 103367 w 318053"/>
              <a:gd name="connsiteY18" fmla="*/ 230588 h 280306"/>
              <a:gd name="connsiteX19" fmla="*/ 39757 w 318053"/>
              <a:gd name="connsiteY19" fmla="*/ 270345 h 280306"/>
              <a:gd name="connsiteX20" fmla="*/ 31806 w 318053"/>
              <a:gd name="connsiteY20" fmla="*/ 254442 h 28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8053" h="280306">
                <a:moveTo>
                  <a:pt x="31806" y="254442"/>
                </a:moveTo>
                <a:cubicBezTo>
                  <a:pt x="29155" y="245165"/>
                  <a:pt x="28599" y="227340"/>
                  <a:pt x="23854" y="214686"/>
                </a:cubicBezTo>
                <a:cubicBezTo>
                  <a:pt x="20499" y="205738"/>
                  <a:pt x="11716" y="199616"/>
                  <a:pt x="7952" y="190832"/>
                </a:cubicBezTo>
                <a:cubicBezTo>
                  <a:pt x="3647" y="180787"/>
                  <a:pt x="2651" y="169628"/>
                  <a:pt x="0" y="159026"/>
                </a:cubicBezTo>
                <a:cubicBezTo>
                  <a:pt x="2651" y="121920"/>
                  <a:pt x="1487" y="84342"/>
                  <a:pt x="7952" y="47708"/>
                </a:cubicBezTo>
                <a:cubicBezTo>
                  <a:pt x="9613" y="38297"/>
                  <a:pt x="15750" y="28919"/>
                  <a:pt x="23854" y="23854"/>
                </a:cubicBezTo>
                <a:cubicBezTo>
                  <a:pt x="38069" y="14970"/>
                  <a:pt x="55659" y="13253"/>
                  <a:pt x="71562" y="7952"/>
                </a:cubicBezTo>
                <a:lnTo>
                  <a:pt x="95416" y="0"/>
                </a:lnTo>
                <a:cubicBezTo>
                  <a:pt x="199566" y="9469"/>
                  <a:pt x="155112" y="-1305"/>
                  <a:pt x="230588" y="23854"/>
                </a:cubicBezTo>
                <a:lnTo>
                  <a:pt x="254442" y="31806"/>
                </a:lnTo>
                <a:lnTo>
                  <a:pt x="278296" y="39757"/>
                </a:lnTo>
                <a:cubicBezTo>
                  <a:pt x="286247" y="47708"/>
                  <a:pt x="296689" y="53781"/>
                  <a:pt x="302150" y="63611"/>
                </a:cubicBezTo>
                <a:cubicBezTo>
                  <a:pt x="310291" y="78264"/>
                  <a:pt x="318053" y="111319"/>
                  <a:pt x="318053" y="111319"/>
                </a:cubicBezTo>
                <a:cubicBezTo>
                  <a:pt x="315402" y="124571"/>
                  <a:pt x="313379" y="137964"/>
                  <a:pt x="310101" y="151075"/>
                </a:cubicBezTo>
                <a:cubicBezTo>
                  <a:pt x="308068" y="159206"/>
                  <a:pt x="308589" y="169563"/>
                  <a:pt x="302150" y="174929"/>
                </a:cubicBezTo>
                <a:cubicBezTo>
                  <a:pt x="280863" y="192668"/>
                  <a:pt x="229423" y="195542"/>
                  <a:pt x="206734" y="198783"/>
                </a:cubicBezTo>
                <a:cubicBezTo>
                  <a:pt x="198783" y="201433"/>
                  <a:pt x="190939" y="204431"/>
                  <a:pt x="182880" y="206734"/>
                </a:cubicBezTo>
                <a:cubicBezTo>
                  <a:pt x="172372" y="209736"/>
                  <a:pt x="161542" y="211546"/>
                  <a:pt x="151075" y="214686"/>
                </a:cubicBezTo>
                <a:cubicBezTo>
                  <a:pt x="135019" y="219503"/>
                  <a:pt x="103367" y="230588"/>
                  <a:pt x="103367" y="230588"/>
                </a:cubicBezTo>
                <a:cubicBezTo>
                  <a:pt x="84787" y="286329"/>
                  <a:pt x="101672" y="288035"/>
                  <a:pt x="39757" y="270345"/>
                </a:cubicBezTo>
                <a:cubicBezTo>
                  <a:pt x="36153" y="269315"/>
                  <a:pt x="34457" y="263719"/>
                  <a:pt x="31806" y="254442"/>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Freeform 135"/>
          <p:cNvSpPr/>
          <p:nvPr/>
        </p:nvSpPr>
        <p:spPr>
          <a:xfrm>
            <a:off x="885148" y="3124789"/>
            <a:ext cx="720814" cy="561111"/>
          </a:xfrm>
          <a:custGeom>
            <a:avLst/>
            <a:gdLst>
              <a:gd name="connsiteX0" fmla="*/ 182880 w 596348"/>
              <a:gd name="connsiteY0" fmla="*/ 198783 h 469127"/>
              <a:gd name="connsiteX1" fmla="*/ 246490 w 596348"/>
              <a:gd name="connsiteY1" fmla="*/ 135172 h 469127"/>
              <a:gd name="connsiteX2" fmla="*/ 254442 w 596348"/>
              <a:gd name="connsiteY2" fmla="*/ 111318 h 469127"/>
              <a:gd name="connsiteX3" fmla="*/ 286247 w 596348"/>
              <a:gd name="connsiteY3" fmla="*/ 87464 h 469127"/>
              <a:gd name="connsiteX4" fmla="*/ 373711 w 596348"/>
              <a:gd name="connsiteY4" fmla="*/ 23854 h 469127"/>
              <a:gd name="connsiteX5" fmla="*/ 397565 w 596348"/>
              <a:gd name="connsiteY5" fmla="*/ 7951 h 469127"/>
              <a:gd name="connsiteX6" fmla="*/ 421419 w 596348"/>
              <a:gd name="connsiteY6" fmla="*/ 0 h 469127"/>
              <a:gd name="connsiteX7" fmla="*/ 461176 w 596348"/>
              <a:gd name="connsiteY7" fmla="*/ 7951 h 469127"/>
              <a:gd name="connsiteX8" fmla="*/ 500932 w 596348"/>
              <a:gd name="connsiteY8" fmla="*/ 47708 h 469127"/>
              <a:gd name="connsiteX9" fmla="*/ 540689 w 596348"/>
              <a:gd name="connsiteY9" fmla="*/ 87464 h 469127"/>
              <a:gd name="connsiteX10" fmla="*/ 572494 w 596348"/>
              <a:gd name="connsiteY10" fmla="*/ 135172 h 469127"/>
              <a:gd name="connsiteX11" fmla="*/ 596348 w 596348"/>
              <a:gd name="connsiteY11" fmla="*/ 230588 h 469127"/>
              <a:gd name="connsiteX12" fmla="*/ 588396 w 596348"/>
              <a:gd name="connsiteY12" fmla="*/ 405517 h 469127"/>
              <a:gd name="connsiteX13" fmla="*/ 548640 w 596348"/>
              <a:gd name="connsiteY13" fmla="*/ 437322 h 469127"/>
              <a:gd name="connsiteX14" fmla="*/ 286247 w 596348"/>
              <a:gd name="connsiteY14" fmla="*/ 445273 h 469127"/>
              <a:gd name="connsiteX15" fmla="*/ 151075 w 596348"/>
              <a:gd name="connsiteY15" fmla="*/ 461176 h 469127"/>
              <a:gd name="connsiteX16" fmla="*/ 95416 w 596348"/>
              <a:gd name="connsiteY16" fmla="*/ 469127 h 469127"/>
              <a:gd name="connsiteX17" fmla="*/ 7951 w 596348"/>
              <a:gd name="connsiteY17" fmla="*/ 437322 h 469127"/>
              <a:gd name="connsiteX18" fmla="*/ 0 w 596348"/>
              <a:gd name="connsiteY18" fmla="*/ 413468 h 469127"/>
              <a:gd name="connsiteX19" fmla="*/ 7951 w 596348"/>
              <a:gd name="connsiteY19" fmla="*/ 389614 h 469127"/>
              <a:gd name="connsiteX20" fmla="*/ 39756 w 596348"/>
              <a:gd name="connsiteY20" fmla="*/ 341906 h 469127"/>
              <a:gd name="connsiteX21" fmla="*/ 63610 w 596348"/>
              <a:gd name="connsiteY21" fmla="*/ 286247 h 469127"/>
              <a:gd name="connsiteX22" fmla="*/ 127221 w 596348"/>
              <a:gd name="connsiteY22" fmla="*/ 270344 h 469127"/>
              <a:gd name="connsiteX23" fmla="*/ 151075 w 596348"/>
              <a:gd name="connsiteY23" fmla="*/ 262393 h 469127"/>
              <a:gd name="connsiteX24" fmla="*/ 159026 w 596348"/>
              <a:gd name="connsiteY24" fmla="*/ 238539 h 469127"/>
              <a:gd name="connsiteX25" fmla="*/ 182880 w 596348"/>
              <a:gd name="connsiteY25" fmla="*/ 198783 h 4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48" h="469127">
                <a:moveTo>
                  <a:pt x="182880" y="198783"/>
                </a:moveTo>
                <a:cubicBezTo>
                  <a:pt x="197457" y="181555"/>
                  <a:pt x="227381" y="168613"/>
                  <a:pt x="246490" y="135172"/>
                </a:cubicBezTo>
                <a:cubicBezTo>
                  <a:pt x="250648" y="127895"/>
                  <a:pt x="249076" y="117757"/>
                  <a:pt x="254442" y="111318"/>
                </a:cubicBezTo>
                <a:cubicBezTo>
                  <a:pt x="262926" y="101137"/>
                  <a:pt x="275899" y="95743"/>
                  <a:pt x="286247" y="87464"/>
                </a:cubicBezTo>
                <a:cubicBezTo>
                  <a:pt x="368180" y="21918"/>
                  <a:pt x="299517" y="70226"/>
                  <a:pt x="373711" y="23854"/>
                </a:cubicBezTo>
                <a:cubicBezTo>
                  <a:pt x="381815" y="18789"/>
                  <a:pt x="389018" y="12225"/>
                  <a:pt x="397565" y="7951"/>
                </a:cubicBezTo>
                <a:cubicBezTo>
                  <a:pt x="405062" y="4203"/>
                  <a:pt x="413468" y="2650"/>
                  <a:pt x="421419" y="0"/>
                </a:cubicBezTo>
                <a:cubicBezTo>
                  <a:pt x="434671" y="2650"/>
                  <a:pt x="448522" y="3206"/>
                  <a:pt x="461176" y="7951"/>
                </a:cubicBezTo>
                <a:cubicBezTo>
                  <a:pt x="490760" y="19045"/>
                  <a:pt x="481949" y="26013"/>
                  <a:pt x="500932" y="47708"/>
                </a:cubicBezTo>
                <a:cubicBezTo>
                  <a:pt x="513273" y="61812"/>
                  <a:pt x="528821" y="72959"/>
                  <a:pt x="540689" y="87464"/>
                </a:cubicBezTo>
                <a:cubicBezTo>
                  <a:pt x="552792" y="102256"/>
                  <a:pt x="572494" y="135172"/>
                  <a:pt x="572494" y="135172"/>
                </a:cubicBezTo>
                <a:cubicBezTo>
                  <a:pt x="593494" y="198175"/>
                  <a:pt x="585640" y="166345"/>
                  <a:pt x="596348" y="230588"/>
                </a:cubicBezTo>
                <a:cubicBezTo>
                  <a:pt x="593697" y="288898"/>
                  <a:pt x="595351" y="347563"/>
                  <a:pt x="588396" y="405517"/>
                </a:cubicBezTo>
                <a:cubicBezTo>
                  <a:pt x="586069" y="424907"/>
                  <a:pt x="565576" y="436381"/>
                  <a:pt x="548640" y="437322"/>
                </a:cubicBezTo>
                <a:cubicBezTo>
                  <a:pt x="461270" y="442176"/>
                  <a:pt x="373711" y="442623"/>
                  <a:pt x="286247" y="445273"/>
                </a:cubicBezTo>
                <a:cubicBezTo>
                  <a:pt x="215358" y="462995"/>
                  <a:pt x="282915" y="447992"/>
                  <a:pt x="151075" y="461176"/>
                </a:cubicBezTo>
                <a:cubicBezTo>
                  <a:pt x="132427" y="463041"/>
                  <a:pt x="113969" y="466477"/>
                  <a:pt x="95416" y="469127"/>
                </a:cubicBezTo>
                <a:cubicBezTo>
                  <a:pt x="33781" y="462279"/>
                  <a:pt x="29433" y="480286"/>
                  <a:pt x="7951" y="437322"/>
                </a:cubicBezTo>
                <a:cubicBezTo>
                  <a:pt x="4203" y="429825"/>
                  <a:pt x="2650" y="421419"/>
                  <a:pt x="0" y="413468"/>
                </a:cubicBezTo>
                <a:cubicBezTo>
                  <a:pt x="2650" y="405517"/>
                  <a:pt x="3881" y="396941"/>
                  <a:pt x="7951" y="389614"/>
                </a:cubicBezTo>
                <a:cubicBezTo>
                  <a:pt x="17233" y="372907"/>
                  <a:pt x="39756" y="341906"/>
                  <a:pt x="39756" y="341906"/>
                </a:cubicBezTo>
                <a:cubicBezTo>
                  <a:pt x="42849" y="329537"/>
                  <a:pt x="47923" y="294091"/>
                  <a:pt x="63610" y="286247"/>
                </a:cubicBezTo>
                <a:cubicBezTo>
                  <a:pt x="83159" y="276472"/>
                  <a:pt x="106486" y="277255"/>
                  <a:pt x="127221" y="270344"/>
                </a:cubicBezTo>
                <a:lnTo>
                  <a:pt x="151075" y="262393"/>
                </a:lnTo>
                <a:cubicBezTo>
                  <a:pt x="153725" y="254442"/>
                  <a:pt x="155278" y="246036"/>
                  <a:pt x="159026" y="238539"/>
                </a:cubicBezTo>
                <a:cubicBezTo>
                  <a:pt x="176399" y="203793"/>
                  <a:pt x="168303" y="216011"/>
                  <a:pt x="182880" y="198783"/>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Freeform 136"/>
          <p:cNvSpPr/>
          <p:nvPr/>
        </p:nvSpPr>
        <p:spPr>
          <a:xfrm>
            <a:off x="606308" y="3763682"/>
            <a:ext cx="588626" cy="190852"/>
          </a:xfrm>
          <a:custGeom>
            <a:avLst/>
            <a:gdLst>
              <a:gd name="connsiteX0" fmla="*/ 199012 w 588626"/>
              <a:gd name="connsiteY0" fmla="*/ 21 h 190852"/>
              <a:gd name="connsiteX1" fmla="*/ 310330 w 588626"/>
              <a:gd name="connsiteY1" fmla="*/ 7972 h 190852"/>
              <a:gd name="connsiteX2" fmla="*/ 358038 w 588626"/>
              <a:gd name="connsiteY2" fmla="*/ 15924 h 190852"/>
              <a:gd name="connsiteX3" fmla="*/ 389843 w 588626"/>
              <a:gd name="connsiteY3" fmla="*/ 31826 h 190852"/>
              <a:gd name="connsiteX4" fmla="*/ 493210 w 588626"/>
              <a:gd name="connsiteY4" fmla="*/ 39778 h 190852"/>
              <a:gd name="connsiteX5" fmla="*/ 588626 w 588626"/>
              <a:gd name="connsiteY5" fmla="*/ 79534 h 190852"/>
              <a:gd name="connsiteX6" fmla="*/ 580675 w 588626"/>
              <a:gd name="connsiteY6" fmla="*/ 103388 h 190852"/>
              <a:gd name="connsiteX7" fmla="*/ 501162 w 588626"/>
              <a:gd name="connsiteY7" fmla="*/ 135193 h 190852"/>
              <a:gd name="connsiteX8" fmla="*/ 429600 w 588626"/>
              <a:gd name="connsiteY8" fmla="*/ 166998 h 190852"/>
              <a:gd name="connsiteX9" fmla="*/ 397795 w 588626"/>
              <a:gd name="connsiteY9" fmla="*/ 182901 h 190852"/>
              <a:gd name="connsiteX10" fmla="*/ 310330 w 588626"/>
              <a:gd name="connsiteY10" fmla="*/ 190852 h 190852"/>
              <a:gd name="connsiteX11" fmla="*/ 222866 w 588626"/>
              <a:gd name="connsiteY11" fmla="*/ 182901 h 190852"/>
              <a:gd name="connsiteX12" fmla="*/ 191061 w 588626"/>
              <a:gd name="connsiteY12" fmla="*/ 166998 h 190852"/>
              <a:gd name="connsiteX13" fmla="*/ 135402 w 588626"/>
              <a:gd name="connsiteY13" fmla="*/ 159047 h 190852"/>
              <a:gd name="connsiteX14" fmla="*/ 87694 w 588626"/>
              <a:gd name="connsiteY14" fmla="*/ 143145 h 190852"/>
              <a:gd name="connsiteX15" fmla="*/ 16132 w 588626"/>
              <a:gd name="connsiteY15" fmla="*/ 87485 h 190852"/>
              <a:gd name="connsiteX16" fmla="*/ 8181 w 588626"/>
              <a:gd name="connsiteY16" fmla="*/ 15924 h 190852"/>
              <a:gd name="connsiteX17" fmla="*/ 55889 w 588626"/>
              <a:gd name="connsiteY17" fmla="*/ 21 h 190852"/>
              <a:gd name="connsiteX18" fmla="*/ 135402 w 588626"/>
              <a:gd name="connsiteY18" fmla="*/ 7972 h 190852"/>
              <a:gd name="connsiteX19" fmla="*/ 159256 w 588626"/>
              <a:gd name="connsiteY19" fmla="*/ 15924 h 190852"/>
              <a:gd name="connsiteX20" fmla="*/ 199012 w 588626"/>
              <a:gd name="connsiteY20" fmla="*/ 7972 h 190852"/>
              <a:gd name="connsiteX21" fmla="*/ 199012 w 588626"/>
              <a:gd name="connsiteY21" fmla="*/ 21 h 19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8626" h="190852">
                <a:moveTo>
                  <a:pt x="199012" y="21"/>
                </a:moveTo>
                <a:cubicBezTo>
                  <a:pt x="217565" y="21"/>
                  <a:pt x="273314" y="4270"/>
                  <a:pt x="310330" y="7972"/>
                </a:cubicBezTo>
                <a:cubicBezTo>
                  <a:pt x="326372" y="9576"/>
                  <a:pt x="342596" y="11291"/>
                  <a:pt x="358038" y="15924"/>
                </a:cubicBezTo>
                <a:cubicBezTo>
                  <a:pt x="369391" y="19330"/>
                  <a:pt x="378170" y="29766"/>
                  <a:pt x="389843" y="31826"/>
                </a:cubicBezTo>
                <a:cubicBezTo>
                  <a:pt x="423875" y="37832"/>
                  <a:pt x="458754" y="37127"/>
                  <a:pt x="493210" y="39778"/>
                </a:cubicBezTo>
                <a:cubicBezTo>
                  <a:pt x="573838" y="66653"/>
                  <a:pt x="543851" y="49683"/>
                  <a:pt x="588626" y="79534"/>
                </a:cubicBezTo>
                <a:cubicBezTo>
                  <a:pt x="585976" y="87485"/>
                  <a:pt x="586041" y="96949"/>
                  <a:pt x="580675" y="103388"/>
                </a:cubicBezTo>
                <a:cubicBezTo>
                  <a:pt x="555440" y="133670"/>
                  <a:pt x="538258" y="129010"/>
                  <a:pt x="501162" y="135193"/>
                </a:cubicBezTo>
                <a:cubicBezTo>
                  <a:pt x="422855" y="174347"/>
                  <a:pt x="520983" y="126383"/>
                  <a:pt x="429600" y="166998"/>
                </a:cubicBezTo>
                <a:cubicBezTo>
                  <a:pt x="418769" y="171812"/>
                  <a:pt x="409418" y="180576"/>
                  <a:pt x="397795" y="182901"/>
                </a:cubicBezTo>
                <a:cubicBezTo>
                  <a:pt x="369088" y="188642"/>
                  <a:pt x="339485" y="188202"/>
                  <a:pt x="310330" y="190852"/>
                </a:cubicBezTo>
                <a:cubicBezTo>
                  <a:pt x="281175" y="188202"/>
                  <a:pt x="251572" y="188642"/>
                  <a:pt x="222866" y="182901"/>
                </a:cubicBezTo>
                <a:cubicBezTo>
                  <a:pt x="211243" y="180576"/>
                  <a:pt x="202496" y="170117"/>
                  <a:pt x="191061" y="166998"/>
                </a:cubicBezTo>
                <a:cubicBezTo>
                  <a:pt x="172980" y="162067"/>
                  <a:pt x="153955" y="161697"/>
                  <a:pt x="135402" y="159047"/>
                </a:cubicBezTo>
                <a:cubicBezTo>
                  <a:pt x="119499" y="153746"/>
                  <a:pt x="101641" y="152443"/>
                  <a:pt x="87694" y="143145"/>
                </a:cubicBezTo>
                <a:cubicBezTo>
                  <a:pt x="30630" y="105101"/>
                  <a:pt x="53501" y="124854"/>
                  <a:pt x="16132" y="87485"/>
                </a:cubicBezTo>
                <a:cubicBezTo>
                  <a:pt x="13888" y="80755"/>
                  <a:pt x="-13227" y="31216"/>
                  <a:pt x="8181" y="15924"/>
                </a:cubicBezTo>
                <a:cubicBezTo>
                  <a:pt x="21822" y="6181"/>
                  <a:pt x="55889" y="21"/>
                  <a:pt x="55889" y="21"/>
                </a:cubicBezTo>
                <a:cubicBezTo>
                  <a:pt x="82393" y="2671"/>
                  <a:pt x="109075" y="3922"/>
                  <a:pt x="135402" y="7972"/>
                </a:cubicBezTo>
                <a:cubicBezTo>
                  <a:pt x="143686" y="9246"/>
                  <a:pt x="150874" y="15924"/>
                  <a:pt x="159256" y="15924"/>
                </a:cubicBezTo>
                <a:cubicBezTo>
                  <a:pt x="172770" y="15924"/>
                  <a:pt x="185901" y="11250"/>
                  <a:pt x="199012" y="7972"/>
                </a:cubicBezTo>
                <a:cubicBezTo>
                  <a:pt x="234167" y="-817"/>
                  <a:pt x="180459" y="21"/>
                  <a:pt x="199012" y="21"/>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159" name="Table 158"/>
          <p:cNvGraphicFramePr>
            <a:graphicFrameLocks noGrp="1"/>
          </p:cNvGraphicFramePr>
          <p:nvPr>
            <p:extLst>
              <p:ext uri="{D42A27DB-BD31-4B8C-83A1-F6EECF244321}">
                <p14:modId xmlns:p14="http://schemas.microsoft.com/office/powerpoint/2010/main" val="416700307"/>
              </p:ext>
            </p:extLst>
          </p:nvPr>
        </p:nvGraphicFramePr>
        <p:xfrm>
          <a:off x="496648" y="3113244"/>
          <a:ext cx="1125344" cy="880772"/>
        </p:xfrm>
        <a:graphic>
          <a:graphicData uri="http://schemas.openxmlformats.org/drawingml/2006/table">
            <a:tbl>
              <a:tblPr firstRow="1" bandRow="1">
                <a:tableStyleId>{5940675A-B579-460E-94D1-54222C63F5DA}</a:tableStyleId>
              </a:tblPr>
              <a:tblGrid>
                <a:gridCol w="281336">
                  <a:extLst>
                    <a:ext uri="{9D8B030D-6E8A-4147-A177-3AD203B41FA5}">
                      <a16:colId xmlns:a16="http://schemas.microsoft.com/office/drawing/2014/main" val="20000"/>
                    </a:ext>
                  </a:extLst>
                </a:gridCol>
                <a:gridCol w="281336">
                  <a:extLst>
                    <a:ext uri="{9D8B030D-6E8A-4147-A177-3AD203B41FA5}">
                      <a16:colId xmlns:a16="http://schemas.microsoft.com/office/drawing/2014/main" val="20001"/>
                    </a:ext>
                  </a:extLst>
                </a:gridCol>
                <a:gridCol w="281336">
                  <a:extLst>
                    <a:ext uri="{9D8B030D-6E8A-4147-A177-3AD203B41FA5}">
                      <a16:colId xmlns:a16="http://schemas.microsoft.com/office/drawing/2014/main" val="20002"/>
                    </a:ext>
                  </a:extLst>
                </a:gridCol>
                <a:gridCol w="281336">
                  <a:extLst>
                    <a:ext uri="{9D8B030D-6E8A-4147-A177-3AD203B41FA5}">
                      <a16:colId xmlns:a16="http://schemas.microsoft.com/office/drawing/2014/main" val="20003"/>
                    </a:ext>
                  </a:extLst>
                </a:gridCol>
              </a:tblGrid>
              <a:tr h="220193">
                <a:tc>
                  <a:txBody>
                    <a:bodyPr/>
                    <a:lstStyle/>
                    <a:p>
                      <a:endParaRPr lang="en-AU" sz="100" dirty="0">
                        <a:latin typeface="Arial Narrow" panose="020B0606020202030204" pitchFamily="34" charset="0"/>
                      </a:endParaRPr>
                    </a:p>
                  </a:txBody>
                  <a:tcPr/>
                </a:tc>
                <a:tc>
                  <a:txBody>
                    <a:bodyPr/>
                    <a:lstStyle/>
                    <a:p>
                      <a:endParaRPr lang="en-AU" sz="100" dirty="0">
                        <a:latin typeface="Arial Narrow" panose="020B0606020202030204" pitchFamily="34" charset="0"/>
                      </a:endParaRPr>
                    </a:p>
                  </a:txBody>
                  <a:tcPr/>
                </a:tc>
                <a:tc>
                  <a:txBody>
                    <a:bodyPr/>
                    <a:lstStyle/>
                    <a:p>
                      <a:endParaRPr lang="en-AU" sz="100" dirty="0">
                        <a:latin typeface="Arial Narrow" panose="020B0606020202030204" pitchFamily="34" charset="0"/>
                      </a:endParaRPr>
                    </a:p>
                  </a:txBody>
                  <a:tcPr/>
                </a:tc>
                <a:tc>
                  <a:txBody>
                    <a:bodyPr/>
                    <a:lstStyle/>
                    <a:p>
                      <a:endParaRPr lang="en-AU" sz="100" dirty="0">
                        <a:latin typeface="Arial Narrow" panose="020B0606020202030204" pitchFamily="34" charset="0"/>
                      </a:endParaRPr>
                    </a:p>
                  </a:txBody>
                  <a:tcPr/>
                </a:tc>
                <a:extLst>
                  <a:ext uri="{0D108BD9-81ED-4DB2-BD59-A6C34878D82A}">
                    <a16:rowId xmlns:a16="http://schemas.microsoft.com/office/drawing/2014/main" val="10000"/>
                  </a:ext>
                </a:extLst>
              </a:tr>
              <a:tr h="220193">
                <a:tc>
                  <a:txBody>
                    <a:bodyPr/>
                    <a:lstStyle/>
                    <a:p>
                      <a:endParaRPr lang="en-AU" sz="100" dirty="0">
                        <a:latin typeface="Arial Narrow" panose="020B0606020202030204" pitchFamily="34" charset="0"/>
                      </a:endParaRPr>
                    </a:p>
                  </a:txBody>
                  <a:tcPr/>
                </a:tc>
                <a:tc>
                  <a:txBody>
                    <a:bodyPr/>
                    <a:lstStyle/>
                    <a:p>
                      <a:endParaRPr lang="en-AU" sz="100" dirty="0">
                        <a:latin typeface="Arial Narrow" panose="020B0606020202030204" pitchFamily="34" charset="0"/>
                      </a:endParaRPr>
                    </a:p>
                  </a:txBody>
                  <a:tcPr/>
                </a:tc>
                <a:tc>
                  <a:txBody>
                    <a:bodyPr/>
                    <a:lstStyle/>
                    <a:p>
                      <a:endParaRPr lang="en-AU" sz="100" dirty="0">
                        <a:latin typeface="Arial Narrow" panose="020B0606020202030204" pitchFamily="34" charset="0"/>
                      </a:endParaRPr>
                    </a:p>
                  </a:txBody>
                  <a:tcPr/>
                </a:tc>
                <a:tc>
                  <a:txBody>
                    <a:bodyPr/>
                    <a:lstStyle/>
                    <a:p>
                      <a:endParaRPr lang="en-AU" sz="100" dirty="0">
                        <a:latin typeface="Arial Narrow" panose="020B0606020202030204" pitchFamily="34" charset="0"/>
                      </a:endParaRPr>
                    </a:p>
                  </a:txBody>
                  <a:tcPr/>
                </a:tc>
                <a:extLst>
                  <a:ext uri="{0D108BD9-81ED-4DB2-BD59-A6C34878D82A}">
                    <a16:rowId xmlns:a16="http://schemas.microsoft.com/office/drawing/2014/main" val="10001"/>
                  </a:ext>
                </a:extLst>
              </a:tr>
              <a:tr h="220193">
                <a:tc>
                  <a:txBody>
                    <a:bodyPr/>
                    <a:lstStyle/>
                    <a:p>
                      <a:endParaRPr lang="en-AU" sz="100" dirty="0">
                        <a:latin typeface="Arial Narrow" panose="020B0606020202030204" pitchFamily="34" charset="0"/>
                      </a:endParaRPr>
                    </a:p>
                  </a:txBody>
                  <a:tcPr/>
                </a:tc>
                <a:tc>
                  <a:txBody>
                    <a:bodyPr/>
                    <a:lstStyle/>
                    <a:p>
                      <a:endParaRPr lang="en-AU" sz="100" dirty="0">
                        <a:latin typeface="Arial Narrow" panose="020B0606020202030204" pitchFamily="34" charset="0"/>
                      </a:endParaRPr>
                    </a:p>
                  </a:txBody>
                  <a:tcPr/>
                </a:tc>
                <a:tc>
                  <a:txBody>
                    <a:bodyPr/>
                    <a:lstStyle/>
                    <a:p>
                      <a:endParaRPr lang="en-AU" sz="100" dirty="0">
                        <a:latin typeface="Arial Narrow" panose="020B0606020202030204" pitchFamily="34" charset="0"/>
                      </a:endParaRPr>
                    </a:p>
                  </a:txBody>
                  <a:tcPr/>
                </a:tc>
                <a:tc>
                  <a:txBody>
                    <a:bodyPr/>
                    <a:lstStyle/>
                    <a:p>
                      <a:endParaRPr lang="en-AU" sz="100" dirty="0">
                        <a:latin typeface="Arial Narrow" panose="020B0606020202030204" pitchFamily="34" charset="0"/>
                      </a:endParaRPr>
                    </a:p>
                  </a:txBody>
                  <a:tcPr/>
                </a:tc>
                <a:extLst>
                  <a:ext uri="{0D108BD9-81ED-4DB2-BD59-A6C34878D82A}">
                    <a16:rowId xmlns:a16="http://schemas.microsoft.com/office/drawing/2014/main" val="10002"/>
                  </a:ext>
                </a:extLst>
              </a:tr>
              <a:tr h="220193">
                <a:tc>
                  <a:txBody>
                    <a:bodyPr/>
                    <a:lstStyle/>
                    <a:p>
                      <a:endParaRPr lang="en-AU" sz="100" dirty="0">
                        <a:latin typeface="Arial Narrow" panose="020B0606020202030204" pitchFamily="34" charset="0"/>
                      </a:endParaRPr>
                    </a:p>
                  </a:txBody>
                  <a:tcPr/>
                </a:tc>
                <a:tc>
                  <a:txBody>
                    <a:bodyPr/>
                    <a:lstStyle/>
                    <a:p>
                      <a:endParaRPr lang="en-AU" sz="100" dirty="0">
                        <a:latin typeface="Arial Narrow" panose="020B0606020202030204" pitchFamily="34" charset="0"/>
                      </a:endParaRPr>
                    </a:p>
                  </a:txBody>
                  <a:tcPr/>
                </a:tc>
                <a:tc>
                  <a:txBody>
                    <a:bodyPr/>
                    <a:lstStyle/>
                    <a:p>
                      <a:endParaRPr lang="en-AU" sz="100" dirty="0">
                        <a:latin typeface="Arial Narrow" panose="020B0606020202030204" pitchFamily="34" charset="0"/>
                      </a:endParaRPr>
                    </a:p>
                  </a:txBody>
                  <a:tcPr/>
                </a:tc>
                <a:tc>
                  <a:txBody>
                    <a:bodyPr/>
                    <a:lstStyle/>
                    <a:p>
                      <a:endParaRPr lang="en-AU" sz="100" dirty="0">
                        <a:latin typeface="Arial Narrow" panose="020B0606020202030204" pitchFamily="34" charset="0"/>
                      </a:endParaRPr>
                    </a:p>
                  </a:txBody>
                  <a:tcPr/>
                </a:tc>
                <a:extLst>
                  <a:ext uri="{0D108BD9-81ED-4DB2-BD59-A6C34878D82A}">
                    <a16:rowId xmlns:a16="http://schemas.microsoft.com/office/drawing/2014/main" val="10003"/>
                  </a:ext>
                </a:extLst>
              </a:tr>
            </a:tbl>
          </a:graphicData>
        </a:graphic>
      </p:graphicFrame>
      <p:sp>
        <p:nvSpPr>
          <p:cNvPr id="163" name="Rectangle 162"/>
          <p:cNvSpPr/>
          <p:nvPr/>
        </p:nvSpPr>
        <p:spPr>
          <a:xfrm>
            <a:off x="3281407" y="4203886"/>
            <a:ext cx="234087" cy="136011"/>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4" name="TextBox 163"/>
          <p:cNvSpPr txBox="1"/>
          <p:nvPr/>
        </p:nvSpPr>
        <p:spPr>
          <a:xfrm>
            <a:off x="3480632" y="4156172"/>
            <a:ext cx="695261" cy="215444"/>
          </a:xfrm>
          <a:prstGeom prst="rect">
            <a:avLst/>
          </a:prstGeom>
          <a:noFill/>
        </p:spPr>
        <p:txBody>
          <a:bodyPr wrap="square" rtlCol="0">
            <a:spAutoFit/>
          </a:bodyPr>
          <a:lstStyle/>
          <a:p>
            <a:r>
              <a:rPr lang="en-AU" sz="800" b="1" dirty="0">
                <a:latin typeface="Arial Narrow" panose="020B0606020202030204" pitchFamily="34" charset="0"/>
              </a:rPr>
              <a:t>Rock</a:t>
            </a:r>
          </a:p>
        </p:txBody>
      </p:sp>
      <p:sp>
        <p:nvSpPr>
          <p:cNvPr id="165" name="TextBox 164"/>
          <p:cNvSpPr txBox="1"/>
          <p:nvPr/>
        </p:nvSpPr>
        <p:spPr>
          <a:xfrm>
            <a:off x="4037323" y="4164170"/>
            <a:ext cx="692578" cy="215444"/>
          </a:xfrm>
          <a:prstGeom prst="rect">
            <a:avLst/>
          </a:prstGeom>
          <a:noFill/>
        </p:spPr>
        <p:txBody>
          <a:bodyPr wrap="square" rtlCol="0">
            <a:spAutoFit/>
          </a:bodyPr>
          <a:lstStyle/>
          <a:p>
            <a:r>
              <a:rPr lang="en-AU" sz="800" b="1" dirty="0">
                <a:latin typeface="Arial Narrow" panose="020B0606020202030204" pitchFamily="34" charset="0"/>
              </a:rPr>
              <a:t>Silt/Clay</a:t>
            </a:r>
          </a:p>
        </p:txBody>
      </p:sp>
      <p:sp>
        <p:nvSpPr>
          <p:cNvPr id="166" name="Rectangle 165"/>
          <p:cNvSpPr/>
          <p:nvPr/>
        </p:nvSpPr>
        <p:spPr>
          <a:xfrm>
            <a:off x="3833300" y="4201709"/>
            <a:ext cx="234087" cy="136011"/>
          </a:xfrm>
          <a:prstGeom prst="rect">
            <a:avLst/>
          </a:prstGeom>
          <a:pattFill prst="ltVert">
            <a:fgClr>
              <a:schemeClr val="tx1">
                <a:lumMod val="85000"/>
                <a:lumOff val="15000"/>
              </a:schemeClr>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Rectangle 166"/>
          <p:cNvSpPr/>
          <p:nvPr/>
        </p:nvSpPr>
        <p:spPr>
          <a:xfrm>
            <a:off x="4504242" y="4195433"/>
            <a:ext cx="234087" cy="136011"/>
          </a:xfrm>
          <a:prstGeom prst="rect">
            <a:avLst/>
          </a:prstGeom>
          <a:pattFill prst="wdUpDiag">
            <a:fgClr>
              <a:schemeClr val="tx1">
                <a:lumMod val="85000"/>
                <a:lumOff val="15000"/>
              </a:schemeClr>
            </a:fgClr>
            <a:bgClr>
              <a:schemeClr val="bg1"/>
            </a:bgClr>
          </a:patt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8" name="Rectangle 167"/>
          <p:cNvSpPr/>
          <p:nvPr/>
        </p:nvSpPr>
        <p:spPr>
          <a:xfrm>
            <a:off x="5791018" y="4195432"/>
            <a:ext cx="234087" cy="136011"/>
          </a:xfrm>
          <a:prstGeom prst="rect">
            <a:avLst/>
          </a:prstGeom>
          <a:pattFill prst="solidDmnd">
            <a:fgClr>
              <a:schemeClr val="tx1">
                <a:lumMod val="85000"/>
                <a:lumOff val="15000"/>
              </a:schemeClr>
            </a:fgClr>
            <a:bgClr>
              <a:schemeClr val="bg1"/>
            </a:bgClr>
          </a:patt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TextBox 169"/>
          <p:cNvSpPr txBox="1"/>
          <p:nvPr/>
        </p:nvSpPr>
        <p:spPr>
          <a:xfrm>
            <a:off x="4686643" y="4154830"/>
            <a:ext cx="1222582" cy="215444"/>
          </a:xfrm>
          <a:prstGeom prst="rect">
            <a:avLst/>
          </a:prstGeom>
          <a:noFill/>
        </p:spPr>
        <p:txBody>
          <a:bodyPr wrap="square" rtlCol="0">
            <a:spAutoFit/>
          </a:bodyPr>
          <a:lstStyle/>
          <a:p>
            <a:r>
              <a:rPr lang="en-AU" sz="800" b="1" dirty="0">
                <a:latin typeface="Arial Narrow" panose="020B0606020202030204" pitchFamily="34" charset="0"/>
              </a:rPr>
              <a:t>Nutrient Indicator Algae</a:t>
            </a:r>
          </a:p>
        </p:txBody>
      </p:sp>
      <p:sp>
        <p:nvSpPr>
          <p:cNvPr id="171" name="TextBox 170"/>
          <p:cNvSpPr txBox="1"/>
          <p:nvPr/>
        </p:nvSpPr>
        <p:spPr>
          <a:xfrm>
            <a:off x="5975990" y="4156172"/>
            <a:ext cx="465657" cy="215444"/>
          </a:xfrm>
          <a:prstGeom prst="rect">
            <a:avLst/>
          </a:prstGeom>
          <a:noFill/>
        </p:spPr>
        <p:txBody>
          <a:bodyPr wrap="square" rtlCol="0">
            <a:spAutoFit/>
          </a:bodyPr>
          <a:lstStyle/>
          <a:p>
            <a:r>
              <a:rPr lang="en-AU" sz="800" b="1" dirty="0">
                <a:latin typeface="Arial Narrow" panose="020B0606020202030204" pitchFamily="34" charset="0"/>
              </a:rPr>
              <a:t>Other</a:t>
            </a:r>
          </a:p>
        </p:txBody>
      </p:sp>
      <p:sp>
        <p:nvSpPr>
          <p:cNvPr id="180" name="TextBox 179"/>
          <p:cNvSpPr txBox="1"/>
          <p:nvPr/>
        </p:nvSpPr>
        <p:spPr>
          <a:xfrm>
            <a:off x="2142030" y="3992308"/>
            <a:ext cx="1446666" cy="215444"/>
          </a:xfrm>
          <a:prstGeom prst="rect">
            <a:avLst/>
          </a:prstGeom>
          <a:noFill/>
        </p:spPr>
        <p:txBody>
          <a:bodyPr wrap="square" rtlCol="0">
            <a:spAutoFit/>
          </a:bodyPr>
          <a:lstStyle/>
          <a:p>
            <a:r>
              <a:rPr lang="en-AU" sz="800" b="1" dirty="0">
                <a:latin typeface="Arial Narrow" panose="020B0606020202030204" pitchFamily="34" charset="0"/>
              </a:rPr>
              <a:t>% Hard Coral = 40% </a:t>
            </a:r>
            <a:r>
              <a:rPr lang="en-AU" sz="800" dirty="0">
                <a:latin typeface="Arial Narrow" panose="020B0606020202030204" pitchFamily="34" charset="0"/>
              </a:rPr>
              <a:t>(2,3,4,10)</a:t>
            </a:r>
          </a:p>
        </p:txBody>
      </p:sp>
      <p:sp>
        <p:nvSpPr>
          <p:cNvPr id="215" name="TextBox 214"/>
          <p:cNvSpPr txBox="1"/>
          <p:nvPr/>
        </p:nvSpPr>
        <p:spPr>
          <a:xfrm>
            <a:off x="1679032" y="3311943"/>
            <a:ext cx="508965" cy="369332"/>
          </a:xfrm>
          <a:prstGeom prst="rect">
            <a:avLst/>
          </a:prstGeom>
          <a:noFill/>
        </p:spPr>
        <p:txBody>
          <a:bodyPr wrap="square" rtlCol="0">
            <a:spAutoFit/>
          </a:bodyPr>
          <a:lstStyle/>
          <a:p>
            <a:r>
              <a:rPr lang="en-AU" b="1" dirty="0">
                <a:latin typeface="Arial Narrow" panose="020B0606020202030204" pitchFamily="34" charset="0"/>
              </a:rPr>
              <a:t>OR</a:t>
            </a:r>
          </a:p>
        </p:txBody>
      </p:sp>
      <p:graphicFrame>
        <p:nvGraphicFramePr>
          <p:cNvPr id="226" name="Table 225"/>
          <p:cNvGraphicFramePr>
            <a:graphicFrameLocks noGrp="1"/>
          </p:cNvGraphicFramePr>
          <p:nvPr>
            <p:extLst>
              <p:ext uri="{D42A27DB-BD31-4B8C-83A1-F6EECF244321}">
                <p14:modId xmlns:p14="http://schemas.microsoft.com/office/powerpoint/2010/main" val="198965192"/>
              </p:ext>
            </p:extLst>
          </p:nvPr>
        </p:nvGraphicFramePr>
        <p:xfrm>
          <a:off x="491250" y="3121776"/>
          <a:ext cx="1127002" cy="880772"/>
        </p:xfrm>
        <a:graphic>
          <a:graphicData uri="http://schemas.openxmlformats.org/drawingml/2006/table">
            <a:tbl>
              <a:tblPr firstRow="1" bandRow="1">
                <a:tableStyleId>{5940675A-B579-460E-94D1-54222C63F5DA}</a:tableStyleId>
              </a:tblPr>
              <a:tblGrid>
                <a:gridCol w="563501">
                  <a:extLst>
                    <a:ext uri="{9D8B030D-6E8A-4147-A177-3AD203B41FA5}">
                      <a16:colId xmlns:a16="http://schemas.microsoft.com/office/drawing/2014/main" val="20000"/>
                    </a:ext>
                  </a:extLst>
                </a:gridCol>
                <a:gridCol w="563501">
                  <a:extLst>
                    <a:ext uri="{9D8B030D-6E8A-4147-A177-3AD203B41FA5}">
                      <a16:colId xmlns:a16="http://schemas.microsoft.com/office/drawing/2014/main" val="20001"/>
                    </a:ext>
                  </a:extLst>
                </a:gridCol>
              </a:tblGrid>
              <a:tr h="440386">
                <a:tc>
                  <a:txBody>
                    <a:bodyPr/>
                    <a:lstStyle/>
                    <a:p>
                      <a:endParaRPr lang="en-AU" sz="1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AU" sz="100" dirty="0">
                        <a:latin typeface="Arial Narrow" panose="020B0606020202030204"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0386">
                <a:tc>
                  <a:txBody>
                    <a:bodyPr/>
                    <a:lstStyle/>
                    <a:p>
                      <a:endParaRPr lang="en-AU" sz="1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sz="100" dirty="0">
                        <a:latin typeface="Arial Narrow" panose="020B0606020202030204"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32" name="Rectangle 231"/>
          <p:cNvSpPr/>
          <p:nvPr/>
        </p:nvSpPr>
        <p:spPr>
          <a:xfrm>
            <a:off x="5019082" y="6264946"/>
            <a:ext cx="1313093" cy="41081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dirty="0">
                <a:solidFill>
                  <a:schemeClr val="tx1"/>
                </a:solidFill>
                <a:latin typeface="Arial Narrow" panose="020B0606020202030204" pitchFamily="34" charset="0"/>
              </a:rPr>
              <a:t>5-6</a:t>
            </a:r>
          </a:p>
          <a:p>
            <a:pPr algn="ctr"/>
            <a:r>
              <a:rPr lang="en-AU" sz="1050" b="1" dirty="0">
                <a:solidFill>
                  <a:schemeClr val="tx1"/>
                </a:solidFill>
                <a:latin typeface="Arial Narrow" panose="020B0606020202030204" pitchFamily="34" charset="0"/>
              </a:rPr>
              <a:t>HIGH QUALITY </a:t>
            </a:r>
          </a:p>
        </p:txBody>
      </p:sp>
      <p:sp>
        <p:nvSpPr>
          <p:cNvPr id="233" name="Rectangle 232"/>
          <p:cNvSpPr/>
          <p:nvPr/>
        </p:nvSpPr>
        <p:spPr>
          <a:xfrm>
            <a:off x="5019082" y="6675761"/>
            <a:ext cx="1313093" cy="43755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dirty="0">
                <a:solidFill>
                  <a:schemeClr val="tx1"/>
                </a:solidFill>
                <a:latin typeface="Arial Narrow" panose="020B0606020202030204" pitchFamily="34" charset="0"/>
              </a:rPr>
              <a:t>3-4</a:t>
            </a:r>
          </a:p>
          <a:p>
            <a:pPr algn="ctr"/>
            <a:r>
              <a:rPr lang="en-AU" sz="1050" b="1" dirty="0">
                <a:solidFill>
                  <a:schemeClr val="tx1"/>
                </a:solidFill>
                <a:latin typeface="Arial Narrow" panose="020B0606020202030204" pitchFamily="34" charset="0"/>
              </a:rPr>
              <a:t>MEDIUM QUALITY </a:t>
            </a:r>
          </a:p>
        </p:txBody>
      </p:sp>
      <p:sp>
        <p:nvSpPr>
          <p:cNvPr id="234" name="Rectangle 233"/>
          <p:cNvSpPr/>
          <p:nvPr/>
        </p:nvSpPr>
        <p:spPr>
          <a:xfrm>
            <a:off x="5019082" y="7113318"/>
            <a:ext cx="1313093" cy="39977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dirty="0">
                <a:solidFill>
                  <a:schemeClr val="tx1"/>
                </a:solidFill>
                <a:latin typeface="Arial Narrow" panose="020B0606020202030204" pitchFamily="34" charset="0"/>
              </a:rPr>
              <a:t>0-2 </a:t>
            </a:r>
          </a:p>
          <a:p>
            <a:pPr algn="ctr"/>
            <a:r>
              <a:rPr lang="en-AU" sz="1050" b="1" dirty="0">
                <a:solidFill>
                  <a:schemeClr val="tx1"/>
                </a:solidFill>
                <a:latin typeface="Arial Narrow" panose="020B0606020202030204" pitchFamily="34" charset="0"/>
              </a:rPr>
              <a:t>LOW QUALITY </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063" t="3362" r="3472" b="3309"/>
          <a:stretch/>
        </p:blipFill>
        <p:spPr>
          <a:xfrm>
            <a:off x="3779124" y="3107397"/>
            <a:ext cx="914469" cy="1070095"/>
          </a:xfrm>
          <a:prstGeom prst="rect">
            <a:avLst/>
          </a:prstGeom>
        </p:spPr>
      </p:pic>
      <p:sp>
        <p:nvSpPr>
          <p:cNvPr id="93" name="TextBox 92"/>
          <p:cNvSpPr txBox="1"/>
          <p:nvPr/>
        </p:nvSpPr>
        <p:spPr>
          <a:xfrm>
            <a:off x="4670486" y="3076266"/>
            <a:ext cx="1787324" cy="1077218"/>
          </a:xfrm>
          <a:prstGeom prst="rect">
            <a:avLst/>
          </a:prstGeom>
          <a:noFill/>
        </p:spPr>
        <p:txBody>
          <a:bodyPr wrap="square" rtlCol="0">
            <a:spAutoFit/>
          </a:bodyPr>
          <a:lstStyle/>
          <a:p>
            <a:pPr algn="just"/>
            <a:r>
              <a:rPr lang="en-AU" sz="800" dirty="0">
                <a:latin typeface="Arial Narrow" panose="020B0606020202030204" pitchFamily="34" charset="0"/>
              </a:rPr>
              <a:t>Coral Point Count with Excel Extension is a popular data analysis program that makes adding datum points to your quadrat photographs very easy. You can make the datum points as dots, crosses or even triangles, of any size. You can choose how many datum points to use, and if you want them randomly or evenly spaced</a:t>
            </a:r>
            <a:r>
              <a:rPr lang="en-AU" sz="800" baseline="30000" dirty="0">
                <a:latin typeface="Arial Narrow" panose="020B0606020202030204" pitchFamily="34" charset="0"/>
              </a:rPr>
              <a:t>[1]</a:t>
            </a:r>
            <a:r>
              <a:rPr lang="en-AU" sz="800" dirty="0">
                <a:latin typeface="Arial Narrow" panose="020B0606020202030204" pitchFamily="34" charset="0"/>
              </a:rPr>
              <a:t>. </a:t>
            </a:r>
          </a:p>
        </p:txBody>
      </p:sp>
      <p:sp>
        <p:nvSpPr>
          <p:cNvPr id="95" name="TextBox 94"/>
          <p:cNvSpPr txBox="1"/>
          <p:nvPr/>
        </p:nvSpPr>
        <p:spPr>
          <a:xfrm>
            <a:off x="2297168" y="3600654"/>
            <a:ext cx="268570" cy="215444"/>
          </a:xfrm>
          <a:prstGeom prst="rect">
            <a:avLst/>
          </a:prstGeom>
          <a:noFill/>
        </p:spPr>
        <p:txBody>
          <a:bodyPr wrap="square" rtlCol="0">
            <a:spAutoFit/>
          </a:bodyPr>
          <a:lstStyle/>
          <a:p>
            <a:r>
              <a:rPr lang="en-AU" sz="800" b="1" dirty="0">
                <a:latin typeface="Arial Narrow" panose="020B0606020202030204" pitchFamily="34" charset="0"/>
              </a:rPr>
              <a:t>6</a:t>
            </a:r>
          </a:p>
        </p:txBody>
      </p:sp>
      <p:sp>
        <p:nvSpPr>
          <p:cNvPr id="94" name="TextBox 36"/>
          <p:cNvSpPr txBox="1"/>
          <p:nvPr/>
        </p:nvSpPr>
        <p:spPr>
          <a:xfrm>
            <a:off x="2627564" y="8806471"/>
            <a:ext cx="2535813" cy="2609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Mandatory Practical	                                               </a:t>
            </a:r>
            <a:endParaRPr lang="en-AU" sz="1100" b="1" dirty="0">
              <a:latin typeface="Arial Narrow" pitchFamily="34" charset="0"/>
            </a:endParaRPr>
          </a:p>
        </p:txBody>
      </p:sp>
      <p:sp>
        <p:nvSpPr>
          <p:cNvPr id="96" name="TextBox 95"/>
          <p:cNvSpPr txBox="1"/>
          <p:nvPr/>
        </p:nvSpPr>
        <p:spPr>
          <a:xfrm>
            <a:off x="384192" y="967854"/>
            <a:ext cx="6168775" cy="523220"/>
          </a:xfrm>
          <a:prstGeom prst="rect">
            <a:avLst/>
          </a:prstGeom>
          <a:noFill/>
        </p:spPr>
        <p:txBody>
          <a:bodyPr wrap="square" rtlCol="0">
            <a:spAutoFit/>
          </a:bodyPr>
          <a:lstStyle/>
          <a:p>
            <a:r>
              <a:rPr lang="en-AU" sz="1600" b="1" dirty="0">
                <a:latin typeface="Arial Narrow" panose="020B0606020202030204" pitchFamily="34" charset="0"/>
              </a:rPr>
              <a:t>Dependent and Independent Variable</a:t>
            </a:r>
          </a:p>
          <a:p>
            <a:r>
              <a:rPr lang="en-AU" sz="1200" dirty="0">
                <a:latin typeface="Arial Narrow" panose="020B0606020202030204" pitchFamily="34" charset="0"/>
                <a:sym typeface="Wingdings" panose="05000000000000000000" pitchFamily="2" charset="2"/>
              </a:rPr>
              <a:t>Both the Dependent variable and Independent variable must feature in the research question. For example,   </a:t>
            </a:r>
          </a:p>
        </p:txBody>
      </p:sp>
      <p:sp>
        <p:nvSpPr>
          <p:cNvPr id="7" name="Rectangle 6"/>
          <p:cNvSpPr/>
          <p:nvPr/>
        </p:nvSpPr>
        <p:spPr>
          <a:xfrm>
            <a:off x="457213" y="1491074"/>
            <a:ext cx="5880982" cy="3370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p:nvSpPr>
        <p:spPr>
          <a:xfrm>
            <a:off x="444565" y="1465084"/>
            <a:ext cx="5987994" cy="307777"/>
          </a:xfrm>
          <a:prstGeom prst="rect">
            <a:avLst/>
          </a:prstGeom>
        </p:spPr>
        <p:txBody>
          <a:bodyPr wrap="square">
            <a:spAutoFit/>
          </a:bodyPr>
          <a:lstStyle/>
          <a:p>
            <a:r>
              <a:rPr lang="en-AU" sz="1400" b="1" dirty="0">
                <a:latin typeface="Arial Narrow" panose="020B0606020202030204" pitchFamily="34" charset="0"/>
                <a:sym typeface="Wingdings" panose="05000000000000000000" pitchFamily="2" charset="2"/>
              </a:rPr>
              <a:t>Q1. Is there a difference in                             between</a:t>
            </a:r>
            <a:r>
              <a:rPr lang="en-AU" sz="1400" dirty="0">
                <a:latin typeface="Arial Narrow" panose="020B0606020202030204" pitchFamily="34" charset="0"/>
                <a:sym typeface="Wingdings" panose="05000000000000000000" pitchFamily="2" charset="2"/>
              </a:rPr>
              <a:t>                     </a:t>
            </a:r>
            <a:r>
              <a:rPr lang="en-AU" sz="1400" b="1" dirty="0">
                <a:latin typeface="Arial Narrow" panose="020B0606020202030204" pitchFamily="34" charset="0"/>
                <a:sym typeface="Wingdings" panose="05000000000000000000" pitchFamily="2" charset="2"/>
              </a:rPr>
              <a:t>and                      ?</a:t>
            </a:r>
          </a:p>
        </p:txBody>
      </p:sp>
      <p:sp>
        <p:nvSpPr>
          <p:cNvPr id="99" name="Rectangle 98"/>
          <p:cNvSpPr/>
          <p:nvPr/>
        </p:nvSpPr>
        <p:spPr>
          <a:xfrm>
            <a:off x="457557" y="1871202"/>
            <a:ext cx="5888975" cy="3472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Rectangle 99"/>
          <p:cNvSpPr/>
          <p:nvPr/>
        </p:nvSpPr>
        <p:spPr>
          <a:xfrm>
            <a:off x="456055" y="1881188"/>
            <a:ext cx="5859030" cy="307777"/>
          </a:xfrm>
          <a:prstGeom prst="rect">
            <a:avLst/>
          </a:prstGeom>
        </p:spPr>
        <p:txBody>
          <a:bodyPr wrap="square">
            <a:spAutoFit/>
          </a:bodyPr>
          <a:lstStyle/>
          <a:p>
            <a:r>
              <a:rPr lang="en-AU" sz="1400" b="1" dirty="0">
                <a:latin typeface="Arial Narrow" panose="020B0606020202030204" pitchFamily="34" charset="0"/>
                <a:sym typeface="Wingdings" panose="05000000000000000000" pitchFamily="2" charset="2"/>
              </a:rPr>
              <a:t>Q2. Is there a linear relationship between                           and  </a:t>
            </a:r>
            <a:r>
              <a:rPr lang="en-AU" sz="1400" dirty="0">
                <a:latin typeface="Arial Narrow" panose="020B0606020202030204" pitchFamily="34" charset="0"/>
                <a:sym typeface="Wingdings" panose="05000000000000000000" pitchFamily="2" charset="2"/>
              </a:rPr>
              <a:t>                       </a:t>
            </a:r>
            <a:r>
              <a:rPr lang="en-AU" sz="1400" b="1" dirty="0">
                <a:latin typeface="Arial Narrow" panose="020B0606020202030204" pitchFamily="34" charset="0"/>
                <a:sym typeface="Wingdings" panose="05000000000000000000" pitchFamily="2" charset="2"/>
              </a:rPr>
              <a:t>?</a:t>
            </a:r>
            <a:r>
              <a:rPr lang="en-AU" sz="1400" dirty="0">
                <a:latin typeface="Arial Narrow" panose="020B0606020202030204" pitchFamily="34" charset="0"/>
                <a:sym typeface="Wingdings" panose="05000000000000000000" pitchFamily="2" charset="2"/>
              </a:rPr>
              <a:t> </a:t>
            </a:r>
          </a:p>
        </p:txBody>
      </p:sp>
      <p:sp>
        <p:nvSpPr>
          <p:cNvPr id="5" name="TextBox 4"/>
          <p:cNvSpPr txBox="1"/>
          <p:nvPr/>
        </p:nvSpPr>
        <p:spPr>
          <a:xfrm>
            <a:off x="467434" y="4415239"/>
            <a:ext cx="5870761" cy="353943"/>
          </a:xfrm>
          <a:prstGeom prst="rect">
            <a:avLst/>
          </a:prstGeom>
          <a:solidFill>
            <a:schemeClr val="tx1"/>
          </a:solidFill>
        </p:spPr>
        <p:txBody>
          <a:bodyPr wrap="square" rtlCol="0" anchor="ctr">
            <a:spAutoFit/>
          </a:bodyPr>
          <a:lstStyle/>
          <a:p>
            <a:endParaRPr lang="en-AU" sz="200" dirty="0">
              <a:solidFill>
                <a:schemeClr val="bg1"/>
              </a:solidFill>
              <a:latin typeface="Arial Narrow" panose="020B0606020202030204" pitchFamily="34" charset="0"/>
            </a:endParaRPr>
          </a:p>
          <a:p>
            <a:pPr algn="ctr"/>
            <a:r>
              <a:rPr lang="en-AU" sz="1200" dirty="0">
                <a:solidFill>
                  <a:schemeClr val="bg1"/>
                </a:solidFill>
                <a:latin typeface="Arial Narrow" panose="020B0606020202030204" pitchFamily="34" charset="0"/>
              </a:rPr>
              <a:t>You could also use </a:t>
            </a:r>
            <a:r>
              <a:rPr lang="en-AU" sz="1200" b="1" dirty="0" err="1">
                <a:solidFill>
                  <a:schemeClr val="bg1"/>
                </a:solidFill>
                <a:latin typeface="Arial Narrow" panose="020B0606020202030204" pitchFamily="34" charset="0"/>
              </a:rPr>
              <a:t>CoralWatch</a:t>
            </a:r>
            <a:r>
              <a:rPr lang="en-AU" sz="1200" b="1" dirty="0">
                <a:solidFill>
                  <a:schemeClr val="bg1"/>
                </a:solidFill>
                <a:latin typeface="Arial Narrow" panose="020B0606020202030204" pitchFamily="34" charset="0"/>
              </a:rPr>
              <a:t> </a:t>
            </a:r>
            <a:r>
              <a:rPr lang="en-AU" sz="1200" dirty="0">
                <a:solidFill>
                  <a:schemeClr val="bg1"/>
                </a:solidFill>
                <a:latin typeface="Arial Narrow" panose="020B0606020202030204" pitchFamily="34" charset="0"/>
              </a:rPr>
              <a:t>data</a:t>
            </a:r>
            <a:r>
              <a:rPr lang="en-AU" sz="1200" b="1" baseline="30000" dirty="0">
                <a:solidFill>
                  <a:schemeClr val="bg1"/>
                </a:solidFill>
                <a:latin typeface="Arial Narrow" panose="020B0606020202030204" pitchFamily="34" charset="0"/>
              </a:rPr>
              <a:t>[2]</a:t>
            </a:r>
            <a:r>
              <a:rPr lang="en-AU" sz="1200" dirty="0">
                <a:solidFill>
                  <a:schemeClr val="bg1"/>
                </a:solidFill>
                <a:latin typeface="Arial Narrow" panose="020B0606020202030204" pitchFamily="34" charset="0"/>
              </a:rPr>
              <a:t> (in combination with % coral cover) to measure reef health!!</a:t>
            </a:r>
            <a:r>
              <a:rPr lang="en-AU" sz="1200" b="1" baseline="30000" dirty="0">
                <a:solidFill>
                  <a:schemeClr val="bg1"/>
                </a:solidFill>
                <a:latin typeface="Arial Narrow" panose="020B0606020202030204" pitchFamily="34" charset="0"/>
              </a:rPr>
              <a:t> </a:t>
            </a:r>
            <a:endParaRPr lang="en-AU" sz="1200" dirty="0">
              <a:solidFill>
                <a:schemeClr val="bg1"/>
              </a:solidFill>
              <a:latin typeface="Arial Narrow" panose="020B0606020202030204" pitchFamily="34" charset="0"/>
            </a:endParaRPr>
          </a:p>
          <a:p>
            <a:pPr algn="ctr"/>
            <a:endParaRPr lang="en-AU" sz="300" dirty="0">
              <a:solidFill>
                <a:schemeClr val="bg1"/>
              </a:solidFill>
              <a:latin typeface="Arial Narrow" panose="020B0606020202030204" pitchFamily="34" charset="0"/>
            </a:endParaRPr>
          </a:p>
        </p:txBody>
      </p:sp>
      <p:sp>
        <p:nvSpPr>
          <p:cNvPr id="8" name="TextBox 7"/>
          <p:cNvSpPr txBox="1"/>
          <p:nvPr/>
        </p:nvSpPr>
        <p:spPr>
          <a:xfrm>
            <a:off x="409605" y="8196411"/>
            <a:ext cx="6150363" cy="646331"/>
          </a:xfrm>
          <a:prstGeom prst="rect">
            <a:avLst/>
          </a:prstGeom>
          <a:noFill/>
        </p:spPr>
        <p:txBody>
          <a:bodyPr wrap="square" rtlCol="0">
            <a:spAutoFit/>
          </a:bodyPr>
          <a:lstStyle/>
          <a:p>
            <a:r>
              <a:rPr lang="en-AU" sz="580" baseline="30000" dirty="0">
                <a:latin typeface="Arial Narrow" panose="020B0606020202030204" pitchFamily="34" charset="0"/>
              </a:rPr>
              <a:t>[1] </a:t>
            </a:r>
            <a:r>
              <a:rPr lang="en-AU" sz="580" dirty="0">
                <a:latin typeface="Arial Narrow" panose="020B0606020202030204" pitchFamily="34" charset="0"/>
              </a:rPr>
              <a:t>Nova </a:t>
            </a:r>
            <a:r>
              <a:rPr lang="en-AU" sz="580" dirty="0" err="1">
                <a:latin typeface="Arial Narrow" panose="020B0606020202030204" pitchFamily="34" charset="0"/>
              </a:rPr>
              <a:t>Southeastern</a:t>
            </a:r>
            <a:r>
              <a:rPr lang="en-AU" sz="580" dirty="0">
                <a:latin typeface="Arial Narrow" panose="020B0606020202030204" pitchFamily="34" charset="0"/>
              </a:rPr>
              <a:t> University (2019). </a:t>
            </a:r>
            <a:r>
              <a:rPr lang="en-AU" sz="580" i="1" dirty="0">
                <a:latin typeface="Arial Narrow" panose="020B0606020202030204" pitchFamily="34" charset="0"/>
              </a:rPr>
              <a:t>Tools and Resources. </a:t>
            </a:r>
            <a:r>
              <a:rPr lang="en-AU" sz="580" dirty="0">
                <a:latin typeface="Arial Narrow" panose="020B0606020202030204" pitchFamily="34" charset="0"/>
              </a:rPr>
              <a:t>NSU Accessed 09.04.2019 from: https://cnso.nova.edu/cpce/index.html (click on ‘</a:t>
            </a:r>
            <a:r>
              <a:rPr lang="en-AU" sz="580" dirty="0" err="1">
                <a:latin typeface="Arial Narrow" panose="020B0606020202030204" pitchFamily="34" charset="0"/>
              </a:rPr>
              <a:t>CPCe</a:t>
            </a:r>
            <a:r>
              <a:rPr lang="en-AU" sz="580" dirty="0">
                <a:latin typeface="Arial Narrow" panose="020B0606020202030204" pitchFamily="34" charset="0"/>
              </a:rPr>
              <a:t> Download Request Form’).  </a:t>
            </a:r>
            <a:endParaRPr lang="en-AU" sz="580" baseline="30000" dirty="0">
              <a:latin typeface="Arial Narrow" panose="020B0606020202030204" pitchFamily="34" charset="0"/>
            </a:endParaRPr>
          </a:p>
          <a:p>
            <a:r>
              <a:rPr lang="en-AU" sz="580" baseline="30000" dirty="0">
                <a:latin typeface="Arial Narrow" panose="020B0606020202030204" pitchFamily="34" charset="0"/>
              </a:rPr>
              <a:t>[2]  </a:t>
            </a:r>
            <a:r>
              <a:rPr lang="en-AU" sz="580" dirty="0">
                <a:latin typeface="Arial Narrow" panose="020B0606020202030204" pitchFamily="34" charset="0"/>
              </a:rPr>
              <a:t>Coral Watch (2019). </a:t>
            </a:r>
            <a:r>
              <a:rPr lang="en-AU" sz="580" i="1" dirty="0">
                <a:latin typeface="Arial Narrow" panose="020B0606020202030204" pitchFamily="34" charset="0"/>
              </a:rPr>
              <a:t>Data: Surveys</a:t>
            </a:r>
            <a:r>
              <a:rPr lang="en-AU" sz="580" dirty="0">
                <a:latin typeface="Arial Narrow" panose="020B0606020202030204" pitchFamily="34" charset="0"/>
              </a:rPr>
              <a:t>. Accessed 09.04.2019 from: https://coralwatch.org/index.php/data/surveys/</a:t>
            </a:r>
            <a:endParaRPr lang="en-AU" sz="580" baseline="30000" dirty="0">
              <a:latin typeface="Arial Narrow" panose="020B0606020202030204" pitchFamily="34" charset="0"/>
            </a:endParaRPr>
          </a:p>
          <a:p>
            <a:r>
              <a:rPr lang="en-AU" sz="580" baseline="30000" dirty="0">
                <a:latin typeface="Arial Narrow" panose="020B0606020202030204" pitchFamily="34" charset="0"/>
              </a:rPr>
              <a:t>[3] </a:t>
            </a:r>
            <a:r>
              <a:rPr lang="en-AU" sz="580" dirty="0">
                <a:latin typeface="Arial Narrow" panose="020B0606020202030204" pitchFamily="34" charset="0"/>
              </a:rPr>
              <a:t>Hock, K., Wolff, N.H., Ortiz, J.C., </a:t>
            </a:r>
            <a:r>
              <a:rPr lang="en-AU" sz="580" dirty="0" err="1">
                <a:latin typeface="Arial Narrow" panose="020B0606020202030204" pitchFamily="34" charset="0"/>
              </a:rPr>
              <a:t>Condie</a:t>
            </a:r>
            <a:r>
              <a:rPr lang="en-AU" sz="580" dirty="0">
                <a:latin typeface="Arial Narrow" panose="020B0606020202030204" pitchFamily="34" charset="0"/>
              </a:rPr>
              <a:t>, S.A., Anthony, K.R.N., Blackwell, P.G. and </a:t>
            </a:r>
            <a:r>
              <a:rPr lang="en-AU" sz="580" dirty="0" err="1">
                <a:latin typeface="Arial Narrow" panose="020B0606020202030204" pitchFamily="34" charset="0"/>
              </a:rPr>
              <a:t>Mumby</a:t>
            </a:r>
            <a:r>
              <a:rPr lang="en-AU" sz="580" dirty="0">
                <a:latin typeface="Arial Narrow" panose="020B0606020202030204" pitchFamily="34" charset="0"/>
              </a:rPr>
              <a:t>, P.J. (2017). Connectivity </a:t>
            </a:r>
            <a:r>
              <a:rPr lang="en-AU" sz="580">
                <a:latin typeface="Arial Narrow" panose="020B0606020202030204" pitchFamily="34" charset="0"/>
              </a:rPr>
              <a:t>and systemic </a:t>
            </a:r>
            <a:r>
              <a:rPr lang="en-AU" sz="580" dirty="0">
                <a:latin typeface="Arial Narrow" panose="020B0606020202030204" pitchFamily="34" charset="0"/>
              </a:rPr>
              <a:t>resilience of the Great Barrier Reef: </a:t>
            </a:r>
            <a:r>
              <a:rPr lang="en-AU" sz="580" b="1" dirty="0">
                <a:latin typeface="Arial Narrow" panose="020B0606020202030204" pitchFamily="34" charset="0"/>
              </a:rPr>
              <a:t>FIGURE 5</a:t>
            </a:r>
            <a:r>
              <a:rPr lang="en-AU" sz="580" dirty="0">
                <a:latin typeface="Arial Narrow" panose="020B0606020202030204" pitchFamily="34" charset="0"/>
              </a:rPr>
              <a:t>. </a:t>
            </a:r>
            <a:r>
              <a:rPr lang="en-AU" sz="580" i="1" dirty="0" err="1">
                <a:latin typeface="Arial Narrow" panose="020B0606020202030204" pitchFamily="34" charset="0"/>
              </a:rPr>
              <a:t>PLoS</a:t>
            </a:r>
            <a:r>
              <a:rPr lang="en-AU" sz="580" i="1" dirty="0">
                <a:latin typeface="Arial Narrow" panose="020B0606020202030204" pitchFamily="34" charset="0"/>
              </a:rPr>
              <a:t> Biol 15(11): </a:t>
            </a:r>
            <a:br>
              <a:rPr lang="en-AU" sz="580" i="1" dirty="0">
                <a:latin typeface="Arial Narrow" panose="020B0606020202030204" pitchFamily="34" charset="0"/>
              </a:rPr>
            </a:br>
            <a:r>
              <a:rPr lang="en-AU" sz="580" i="1" dirty="0">
                <a:latin typeface="Arial Narrow" panose="020B0606020202030204" pitchFamily="34" charset="0"/>
              </a:rPr>
              <a:t>DOI: 10.1371/journal.pbio.2003355</a:t>
            </a:r>
          </a:p>
          <a:p>
            <a:r>
              <a:rPr lang="en-AU" sz="580" baseline="30000" dirty="0">
                <a:latin typeface="Arial Narrow" panose="020B0606020202030204" pitchFamily="34" charset="0"/>
              </a:rPr>
              <a:t>[4] </a:t>
            </a:r>
            <a:r>
              <a:rPr lang="en-AU" sz="580" dirty="0" err="1">
                <a:latin typeface="Arial Narrow" panose="020B0606020202030204" pitchFamily="34" charset="0"/>
              </a:rPr>
              <a:t>eReefs</a:t>
            </a:r>
            <a:r>
              <a:rPr lang="en-AU" sz="580" dirty="0">
                <a:latin typeface="Arial Narrow" panose="020B0606020202030204" pitchFamily="34" charset="0"/>
              </a:rPr>
              <a:t> (2019). </a:t>
            </a:r>
            <a:r>
              <a:rPr lang="en-AU" sz="580" i="1" dirty="0" err="1">
                <a:latin typeface="Arial Narrow" panose="020B0606020202030204" pitchFamily="34" charset="0"/>
              </a:rPr>
              <a:t>eReefs</a:t>
            </a:r>
            <a:r>
              <a:rPr lang="en-AU" sz="580" i="1" dirty="0">
                <a:latin typeface="Arial Narrow" panose="020B0606020202030204" pitchFamily="34" charset="0"/>
              </a:rPr>
              <a:t>. </a:t>
            </a:r>
            <a:r>
              <a:rPr lang="en-AU" sz="580" dirty="0">
                <a:latin typeface="Arial Narrow" panose="020B0606020202030204" pitchFamily="34" charset="0"/>
              </a:rPr>
              <a:t>A collaboration between the GBR Foundation, BOM, CSIRO and AIMS. Accessed 09.04.2019 from: https://ereefs.org.au/ereefs</a:t>
            </a:r>
          </a:p>
          <a:p>
            <a:r>
              <a:rPr lang="en-AU" sz="580" baseline="30000" dirty="0">
                <a:latin typeface="Arial Narrow" panose="020B0606020202030204" pitchFamily="34" charset="0"/>
              </a:rPr>
              <a:t>[5] </a:t>
            </a:r>
            <a:r>
              <a:rPr lang="en-AU" sz="580" dirty="0">
                <a:latin typeface="Arial Narrow" panose="020B0606020202030204" pitchFamily="34" charset="0"/>
              </a:rPr>
              <a:t>Moffatt, B. (2019). </a:t>
            </a:r>
            <a:r>
              <a:rPr lang="en-AU" sz="580" i="1" dirty="0">
                <a:latin typeface="Arial Narrow" panose="020B0606020202030204" pitchFamily="34" charset="0"/>
              </a:rPr>
              <a:t>F45R Oceanography Study Guide. </a:t>
            </a:r>
            <a:r>
              <a:rPr lang="en-AU" sz="580" dirty="0">
                <a:latin typeface="Arial Narrow" panose="020B0606020202030204" pitchFamily="34" charset="0"/>
              </a:rPr>
              <a:t>Wet Paper Publications. Accessed 09.04.2019 from: http://www.wetpaper.com.au/media/F45ROceanographySample/176/</a:t>
            </a:r>
          </a:p>
        </p:txBody>
      </p:sp>
      <p:sp>
        <p:nvSpPr>
          <p:cNvPr id="10" name="Rectangle 9"/>
          <p:cNvSpPr/>
          <p:nvPr/>
        </p:nvSpPr>
        <p:spPr>
          <a:xfrm>
            <a:off x="2415235" y="1527308"/>
            <a:ext cx="1112996" cy="189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Rectangle 88"/>
          <p:cNvSpPr/>
          <p:nvPr/>
        </p:nvSpPr>
        <p:spPr>
          <a:xfrm>
            <a:off x="4198707" y="1522205"/>
            <a:ext cx="728384" cy="1804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Rectangle 89"/>
          <p:cNvSpPr/>
          <p:nvPr/>
        </p:nvSpPr>
        <p:spPr>
          <a:xfrm>
            <a:off x="5375892" y="1523567"/>
            <a:ext cx="728384" cy="1804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Rectangle 90"/>
          <p:cNvSpPr/>
          <p:nvPr/>
        </p:nvSpPr>
        <p:spPr>
          <a:xfrm>
            <a:off x="3459998" y="1909774"/>
            <a:ext cx="977114" cy="1804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Rectangle 96"/>
          <p:cNvSpPr/>
          <p:nvPr/>
        </p:nvSpPr>
        <p:spPr>
          <a:xfrm>
            <a:off x="4819545" y="1913786"/>
            <a:ext cx="926765" cy="1804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2323909" y="1659410"/>
            <a:ext cx="1332454" cy="215444"/>
          </a:xfrm>
          <a:prstGeom prst="rect">
            <a:avLst/>
          </a:prstGeom>
          <a:noFill/>
        </p:spPr>
        <p:txBody>
          <a:bodyPr wrap="square" rtlCol="0">
            <a:spAutoFit/>
          </a:bodyPr>
          <a:lstStyle/>
          <a:p>
            <a:pPr algn="ctr"/>
            <a:r>
              <a:rPr lang="en-AU" sz="800" b="1" dirty="0">
                <a:latin typeface="Arial Narrow" panose="020B0606020202030204" pitchFamily="34" charset="0"/>
              </a:rPr>
              <a:t>Dependent variable</a:t>
            </a:r>
          </a:p>
        </p:txBody>
      </p:sp>
      <p:sp>
        <p:nvSpPr>
          <p:cNvPr id="101" name="TextBox 100"/>
          <p:cNvSpPr txBox="1"/>
          <p:nvPr/>
        </p:nvSpPr>
        <p:spPr>
          <a:xfrm>
            <a:off x="3552483" y="1662844"/>
            <a:ext cx="3250045" cy="215444"/>
          </a:xfrm>
          <a:prstGeom prst="rect">
            <a:avLst/>
          </a:prstGeom>
          <a:noFill/>
        </p:spPr>
        <p:txBody>
          <a:bodyPr wrap="square" rtlCol="0">
            <a:spAutoFit/>
          </a:bodyPr>
          <a:lstStyle/>
          <a:p>
            <a:pPr algn="ctr"/>
            <a:r>
              <a:rPr lang="en-AU" sz="800" b="1" dirty="0">
                <a:latin typeface="Arial Narrow" panose="020B0606020202030204" pitchFamily="34" charset="0"/>
              </a:rPr>
              <a:t>Independent variable (e.g. two groups to compare)</a:t>
            </a:r>
            <a:endParaRPr lang="en-AU" sz="500" b="1" dirty="0">
              <a:latin typeface="Arial Narrow" panose="020B0606020202030204" pitchFamily="34" charset="0"/>
            </a:endParaRPr>
          </a:p>
        </p:txBody>
      </p:sp>
      <p:sp>
        <p:nvSpPr>
          <p:cNvPr id="138" name="TextBox 137"/>
          <p:cNvSpPr txBox="1"/>
          <p:nvPr/>
        </p:nvSpPr>
        <p:spPr>
          <a:xfrm>
            <a:off x="3480632" y="2053902"/>
            <a:ext cx="1156239" cy="215444"/>
          </a:xfrm>
          <a:prstGeom prst="rect">
            <a:avLst/>
          </a:prstGeom>
          <a:noFill/>
        </p:spPr>
        <p:txBody>
          <a:bodyPr wrap="square" rtlCol="0">
            <a:spAutoFit/>
          </a:bodyPr>
          <a:lstStyle/>
          <a:p>
            <a:r>
              <a:rPr lang="en-AU" sz="800" b="1" dirty="0">
                <a:latin typeface="Arial Narrow" panose="020B0606020202030204" pitchFamily="34" charset="0"/>
              </a:rPr>
              <a:t>Dependent variable</a:t>
            </a:r>
          </a:p>
        </p:txBody>
      </p:sp>
      <p:sp>
        <p:nvSpPr>
          <p:cNvPr id="139" name="TextBox 138"/>
          <p:cNvSpPr txBox="1"/>
          <p:nvPr/>
        </p:nvSpPr>
        <p:spPr>
          <a:xfrm>
            <a:off x="4786529" y="2046594"/>
            <a:ext cx="1195560" cy="215444"/>
          </a:xfrm>
          <a:prstGeom prst="rect">
            <a:avLst/>
          </a:prstGeom>
          <a:noFill/>
        </p:spPr>
        <p:txBody>
          <a:bodyPr wrap="square" rtlCol="0">
            <a:spAutoFit/>
          </a:bodyPr>
          <a:lstStyle/>
          <a:p>
            <a:r>
              <a:rPr lang="en-AU" sz="800" b="1" dirty="0">
                <a:latin typeface="Arial Narrow" panose="020B0606020202030204" pitchFamily="34" charset="0"/>
              </a:rPr>
              <a:t>Independent variable</a:t>
            </a:r>
          </a:p>
        </p:txBody>
      </p:sp>
      <p:sp>
        <p:nvSpPr>
          <p:cNvPr id="120" name="TextBox 36"/>
          <p:cNvSpPr txBox="1"/>
          <p:nvPr/>
        </p:nvSpPr>
        <p:spPr>
          <a:xfrm>
            <a:off x="5843653" y="8811969"/>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3</a:t>
            </a:r>
            <a:r>
              <a:rPr lang="en-AU" sz="1100" dirty="0">
                <a:latin typeface="Arial Narrow" pitchFamily="34" charset="0"/>
              </a:rPr>
              <a:t>                                               </a:t>
            </a:r>
            <a:endParaRPr lang="en-AU" sz="1100" b="1" dirty="0">
              <a:latin typeface="Arial Narrow" pitchFamily="34" charset="0"/>
            </a:endParaRPr>
          </a:p>
        </p:txBody>
      </p:sp>
      <p:sp>
        <p:nvSpPr>
          <p:cNvPr id="140" name="TextBox 36"/>
          <p:cNvSpPr txBox="1"/>
          <p:nvPr/>
        </p:nvSpPr>
        <p:spPr>
          <a:xfrm>
            <a:off x="423625" y="8809682"/>
            <a:ext cx="1637223"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42" name="TextBox 141"/>
          <p:cNvSpPr txBox="1"/>
          <p:nvPr/>
        </p:nvSpPr>
        <p:spPr>
          <a:xfrm>
            <a:off x="476191" y="7572121"/>
            <a:ext cx="5852603" cy="646331"/>
          </a:xfrm>
          <a:prstGeom prst="rect">
            <a:avLst/>
          </a:prstGeom>
          <a:solidFill>
            <a:schemeClr val="tx1"/>
          </a:solidFill>
        </p:spPr>
        <p:txBody>
          <a:bodyPr wrap="square" rtlCol="0">
            <a:spAutoFit/>
          </a:bodyPr>
          <a:lstStyle/>
          <a:p>
            <a:pPr algn="ctr"/>
            <a:r>
              <a:rPr lang="en-AU" sz="1200" dirty="0">
                <a:solidFill>
                  <a:schemeClr val="bg1"/>
                </a:solidFill>
                <a:latin typeface="Arial Narrow" panose="020B0606020202030204" pitchFamily="34" charset="0"/>
              </a:rPr>
              <a:t>Alternatively, if you have access to water quality </a:t>
            </a:r>
            <a:r>
              <a:rPr lang="en-AU" sz="1200" i="1" dirty="0">
                <a:solidFill>
                  <a:schemeClr val="bg1"/>
                </a:solidFill>
                <a:latin typeface="Arial Narrow" panose="020B0606020202030204" pitchFamily="34" charset="0"/>
              </a:rPr>
              <a:t>samples</a:t>
            </a:r>
            <a:r>
              <a:rPr lang="en-AU" sz="1200" dirty="0">
                <a:solidFill>
                  <a:schemeClr val="bg1"/>
                </a:solidFill>
                <a:latin typeface="Arial Narrow" panose="020B0606020202030204" pitchFamily="34" charset="0"/>
              </a:rPr>
              <a:t> or water quality data</a:t>
            </a:r>
            <a:r>
              <a:rPr lang="en-AU" sz="1200" baseline="30000" dirty="0">
                <a:solidFill>
                  <a:schemeClr val="bg1"/>
                </a:solidFill>
                <a:latin typeface="Arial Narrow" panose="020B0606020202030204" pitchFamily="34" charset="0"/>
              </a:rPr>
              <a:t>[4]</a:t>
            </a:r>
            <a:r>
              <a:rPr lang="en-AU" sz="1200" dirty="0">
                <a:solidFill>
                  <a:schemeClr val="bg1"/>
                </a:solidFill>
                <a:latin typeface="Arial Narrow" panose="020B0606020202030204" pitchFamily="34" charset="0"/>
              </a:rPr>
              <a:t>, you could </a:t>
            </a:r>
            <a:br>
              <a:rPr lang="en-AU" sz="1200" dirty="0">
                <a:solidFill>
                  <a:schemeClr val="bg1"/>
                </a:solidFill>
                <a:latin typeface="Arial Narrow" panose="020B0606020202030204" pitchFamily="34" charset="0"/>
              </a:rPr>
            </a:br>
            <a:r>
              <a:rPr lang="en-AU" sz="1200" dirty="0">
                <a:solidFill>
                  <a:schemeClr val="bg1"/>
                </a:solidFill>
                <a:latin typeface="Arial Narrow" panose="020B0606020202030204" pitchFamily="34" charset="0"/>
              </a:rPr>
              <a:t>allocate each reef a score for water quality using a </a:t>
            </a:r>
            <a:r>
              <a:rPr lang="en-AU" sz="1200" b="1" dirty="0">
                <a:solidFill>
                  <a:schemeClr val="bg1"/>
                </a:solidFill>
                <a:latin typeface="Arial Narrow" panose="020B0606020202030204" pitchFamily="34" charset="0"/>
              </a:rPr>
              <a:t>water quality index, </a:t>
            </a:r>
            <a:r>
              <a:rPr lang="en-AU" sz="1200" dirty="0">
                <a:solidFill>
                  <a:schemeClr val="bg1"/>
                </a:solidFill>
                <a:latin typeface="Arial Narrow" panose="020B0606020202030204" pitchFamily="34" charset="0"/>
              </a:rPr>
              <a:t>such as a </a:t>
            </a:r>
            <a:r>
              <a:rPr lang="en-AU" sz="1200" b="1" dirty="0">
                <a:solidFill>
                  <a:schemeClr val="bg1"/>
                </a:solidFill>
                <a:latin typeface="Arial Narrow" panose="020B0606020202030204" pitchFamily="34" charset="0"/>
              </a:rPr>
              <a:t>Q value</a:t>
            </a:r>
            <a:r>
              <a:rPr lang="en-AU" sz="1200" baseline="30000" dirty="0">
                <a:solidFill>
                  <a:schemeClr val="bg1"/>
                </a:solidFill>
                <a:latin typeface="Arial Narrow" panose="020B0606020202030204" pitchFamily="34" charset="0"/>
              </a:rPr>
              <a:t>[5]</a:t>
            </a:r>
            <a:r>
              <a:rPr lang="en-AU" sz="1200" dirty="0">
                <a:solidFill>
                  <a:schemeClr val="bg1"/>
                </a:solidFill>
                <a:latin typeface="Arial Narrow" panose="020B0606020202030204" pitchFamily="34" charset="0"/>
              </a:rPr>
              <a:t> </a:t>
            </a:r>
            <a:br>
              <a:rPr lang="en-AU" sz="1200" dirty="0">
                <a:solidFill>
                  <a:schemeClr val="bg1"/>
                </a:solidFill>
                <a:latin typeface="Arial Narrow" panose="020B0606020202030204" pitchFamily="34" charset="0"/>
              </a:rPr>
            </a:br>
            <a:r>
              <a:rPr lang="en-AU" sz="1200" dirty="0">
                <a:solidFill>
                  <a:schemeClr val="bg1"/>
                </a:solidFill>
                <a:latin typeface="Arial Narrow" panose="020B0606020202030204" pitchFamily="34" charset="0"/>
              </a:rPr>
              <a:t>and then incorporate the concept of connectivity into your research question! </a:t>
            </a:r>
            <a:endParaRPr lang="en-AU" sz="800" dirty="0">
              <a:solidFill>
                <a:schemeClr val="bg1"/>
              </a:solidFill>
              <a:latin typeface="Arial Narrow" panose="020B0606020202030204" pitchFamily="34" charset="0"/>
            </a:endParaRPr>
          </a:p>
        </p:txBody>
      </p:sp>
      <p:cxnSp>
        <p:nvCxnSpPr>
          <p:cNvPr id="143" name="Straight Connector 142"/>
          <p:cNvCxnSpPr/>
          <p:nvPr/>
        </p:nvCxnSpPr>
        <p:spPr>
          <a:xfrm flipH="1">
            <a:off x="478923" y="8783267"/>
            <a:ext cx="5863487" cy="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1155302" y="243535"/>
            <a:ext cx="4547394" cy="646331"/>
          </a:xfrm>
          <a:prstGeom prst="rect">
            <a:avLst/>
          </a:prstGeom>
          <a:noFill/>
        </p:spPr>
        <p:txBody>
          <a:bodyPr wrap="square" rtlCol="0">
            <a:spAutoFit/>
          </a:bodyPr>
          <a:lstStyle/>
          <a:p>
            <a:pPr algn="ctr"/>
            <a:r>
              <a:rPr lang="en-US" b="1" dirty="0">
                <a:latin typeface="Arial Narrow" pitchFamily="34" charset="0"/>
              </a:rPr>
              <a:t>RESEARCH QUESTIONS </a:t>
            </a:r>
          </a:p>
          <a:p>
            <a:pPr algn="ctr"/>
            <a:r>
              <a:rPr lang="en-US" b="1" dirty="0">
                <a:latin typeface="Arial Narrow" pitchFamily="34" charset="0"/>
              </a:rPr>
              <a:t>Dependent and Independent Variable</a:t>
            </a:r>
          </a:p>
        </p:txBody>
      </p:sp>
      <p:sp>
        <p:nvSpPr>
          <p:cNvPr id="145" name="TextBox 144">
            <a:extLst>
              <a:ext uri="{FF2B5EF4-FFF2-40B4-BE49-F238E27FC236}">
                <a16:creationId xmlns:a16="http://schemas.microsoft.com/office/drawing/2014/main" id="{1561E086-736F-4DA0-AF7B-BABF7CF0D8EF}"/>
              </a:ext>
            </a:extLst>
          </p:cNvPr>
          <p:cNvSpPr txBox="1"/>
          <p:nvPr/>
        </p:nvSpPr>
        <p:spPr>
          <a:xfrm>
            <a:off x="414800" y="3980134"/>
            <a:ext cx="1557364" cy="215444"/>
          </a:xfrm>
          <a:prstGeom prst="rect">
            <a:avLst/>
          </a:prstGeom>
          <a:noFill/>
        </p:spPr>
        <p:txBody>
          <a:bodyPr wrap="square" rtlCol="0">
            <a:spAutoFit/>
          </a:bodyPr>
          <a:lstStyle/>
          <a:p>
            <a:r>
              <a:rPr lang="en-AU" sz="800" b="1" dirty="0">
                <a:latin typeface="Arial Narrow" panose="020B0606020202030204" pitchFamily="34" charset="0"/>
              </a:rPr>
              <a:t>% Hard Coral = 40% </a:t>
            </a:r>
            <a:r>
              <a:rPr lang="en-AU" sz="800" dirty="0">
                <a:latin typeface="Arial Narrow" panose="020B0606020202030204" pitchFamily="34" charset="0"/>
              </a:rPr>
              <a:t>(7.2 squares)</a:t>
            </a:r>
          </a:p>
        </p:txBody>
      </p:sp>
      <p:sp>
        <p:nvSpPr>
          <p:cNvPr id="146" name="TextBox 145">
            <a:extLst>
              <a:ext uri="{FF2B5EF4-FFF2-40B4-BE49-F238E27FC236}">
                <a16:creationId xmlns:a16="http://schemas.microsoft.com/office/drawing/2014/main" id="{30BFA01D-316C-4A20-819F-9D46B3807BF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Rectangle 1">
            <a:extLst>
              <a:ext uri="{FF2B5EF4-FFF2-40B4-BE49-F238E27FC236}">
                <a16:creationId xmlns:a16="http://schemas.microsoft.com/office/drawing/2014/main" id="{993EA152-C7C8-47C7-979F-6A935E2B84BA}"/>
              </a:ext>
            </a:extLst>
          </p:cNvPr>
          <p:cNvSpPr/>
          <p:nvPr/>
        </p:nvSpPr>
        <p:spPr>
          <a:xfrm>
            <a:off x="483308" y="6112358"/>
            <a:ext cx="4680069" cy="1384995"/>
          </a:xfrm>
          <a:prstGeom prst="rect">
            <a:avLst/>
          </a:prstGeom>
        </p:spPr>
        <p:txBody>
          <a:bodyPr wrap="square">
            <a:spAutoFit/>
          </a:bodyPr>
          <a:lstStyle/>
          <a:p>
            <a:pPr marL="228600" indent="-228600">
              <a:buFontTx/>
              <a:buAutoNum type="arabicPeriod"/>
            </a:pPr>
            <a:r>
              <a:rPr lang="en-AU" sz="1050" b="1" dirty="0">
                <a:latin typeface="Arial Narrow" panose="020B0606020202030204" pitchFamily="34" charset="0"/>
              </a:rPr>
              <a:t>Is the reef within 1 nautical mile of a mangrove forest or seagrass meadow?  </a:t>
            </a:r>
          </a:p>
          <a:p>
            <a:pPr marL="228600" indent="-228600">
              <a:buFontTx/>
              <a:buAutoNum type="arabicPeriod"/>
            </a:pPr>
            <a:r>
              <a:rPr lang="en-AU" sz="1050" b="1" dirty="0">
                <a:latin typeface="Arial Narrow" panose="020B0606020202030204" pitchFamily="34" charset="0"/>
              </a:rPr>
              <a:t>Is the reef within 2 nautical miles of the continental shelf? </a:t>
            </a:r>
          </a:p>
          <a:p>
            <a:pPr marL="228600" indent="-228600">
              <a:buFontTx/>
              <a:buAutoNum type="arabicPeriod"/>
            </a:pPr>
            <a:r>
              <a:rPr lang="en-AU" sz="1050" b="1" dirty="0">
                <a:latin typeface="Arial Narrow" panose="020B0606020202030204" pitchFamily="34" charset="0"/>
              </a:rPr>
              <a:t>Is the reef within 30 nautical miles of the continental shelf?</a:t>
            </a:r>
          </a:p>
          <a:p>
            <a:pPr marL="228600" indent="-228600">
              <a:buFontTx/>
              <a:buAutoNum type="arabicPeriod"/>
            </a:pPr>
            <a:r>
              <a:rPr lang="en-AU" sz="1050" b="1" dirty="0">
                <a:latin typeface="Arial Narrow" panose="020B0606020202030204" pitchFamily="34" charset="0"/>
              </a:rPr>
              <a:t>Is the reef &gt;30 nautical miles away from a major river carrying urban runoff? </a:t>
            </a:r>
          </a:p>
          <a:p>
            <a:pPr marL="228600" indent="-228600">
              <a:buFontTx/>
              <a:buAutoNum type="arabicPeriod"/>
            </a:pPr>
            <a:r>
              <a:rPr lang="en-AU" sz="1050" b="1" dirty="0">
                <a:latin typeface="Arial Narrow" panose="020B0606020202030204" pitchFamily="34" charset="0"/>
              </a:rPr>
              <a:t>Is the reef &gt;30 nautical miles away from a city with a population &gt; 50,000?</a:t>
            </a:r>
          </a:p>
          <a:p>
            <a:pPr marL="228600" indent="-228600">
              <a:buFontTx/>
              <a:buAutoNum type="arabicPeriod"/>
            </a:pPr>
            <a:r>
              <a:rPr lang="en-AU" sz="1050" b="1" dirty="0">
                <a:latin typeface="Arial Narrow" panose="020B0606020202030204" pitchFamily="34" charset="0"/>
              </a:rPr>
              <a:t>Is the reef within a Marine Protected Area?</a:t>
            </a:r>
          </a:p>
          <a:p>
            <a:pPr marL="228600" indent="-228600">
              <a:buFontTx/>
              <a:buAutoNum type="arabicPeriod"/>
            </a:pPr>
            <a:r>
              <a:rPr lang="en-AU" sz="1050" b="1" dirty="0">
                <a:latin typeface="Arial Narrow" panose="020B0606020202030204" pitchFamily="34" charset="0"/>
              </a:rPr>
              <a:t>Is the reef within a Green</a:t>
            </a:r>
            <a:r>
              <a:rPr lang="en-AU" sz="1050" b="1" i="1" dirty="0">
                <a:latin typeface="Arial Narrow" panose="020B0606020202030204" pitchFamily="34" charset="0"/>
              </a:rPr>
              <a:t> or </a:t>
            </a:r>
            <a:r>
              <a:rPr lang="en-AU" sz="1050" b="1" dirty="0">
                <a:latin typeface="Arial Narrow" panose="020B0606020202030204" pitchFamily="34" charset="0"/>
              </a:rPr>
              <a:t>Pink Zone of a Marine Protected Area?</a:t>
            </a:r>
          </a:p>
          <a:p>
            <a:pPr marL="228600" indent="-228600">
              <a:buFontTx/>
              <a:buAutoNum type="arabicPeriod"/>
            </a:pPr>
            <a:r>
              <a:rPr lang="en-AU" sz="1050" b="1" dirty="0">
                <a:latin typeface="Arial Narrow" panose="020B0606020202030204" pitchFamily="34" charset="0"/>
              </a:rPr>
              <a:t>Is the reef within dispersal range of coral larvae from a </a:t>
            </a:r>
            <a:r>
              <a:rPr lang="en-AU" sz="1050" b="1" i="1" dirty="0">
                <a:latin typeface="Arial Narrow" panose="020B0606020202030204" pitchFamily="34" charset="0"/>
              </a:rPr>
              <a:t>robust </a:t>
            </a:r>
            <a:r>
              <a:rPr lang="en-AU" sz="1050" b="1" dirty="0">
                <a:latin typeface="Arial Narrow" panose="020B0606020202030204" pitchFamily="34" charset="0"/>
              </a:rPr>
              <a:t>source reef?</a:t>
            </a:r>
            <a:r>
              <a:rPr lang="en-AU" sz="1050" b="1" baseline="30000" dirty="0">
                <a:latin typeface="Arial Narrow" panose="020B0606020202030204" pitchFamily="34" charset="0"/>
              </a:rPr>
              <a:t>[3]</a:t>
            </a:r>
            <a:endParaRPr lang="en-AU" sz="1050" dirty="0"/>
          </a:p>
        </p:txBody>
      </p:sp>
      <p:sp>
        <p:nvSpPr>
          <p:cNvPr id="12" name="TextBox 11">
            <a:extLst>
              <a:ext uri="{FF2B5EF4-FFF2-40B4-BE49-F238E27FC236}">
                <a16:creationId xmlns:a16="http://schemas.microsoft.com/office/drawing/2014/main" id="{6E9FA035-796B-42FD-B4AB-112B266F396B}"/>
              </a:ext>
            </a:extLst>
          </p:cNvPr>
          <p:cNvSpPr txBox="1"/>
          <p:nvPr/>
        </p:nvSpPr>
        <p:spPr>
          <a:xfrm>
            <a:off x="878357" y="2934147"/>
            <a:ext cx="648072" cy="215444"/>
          </a:xfrm>
          <a:prstGeom prst="rect">
            <a:avLst/>
          </a:prstGeom>
          <a:noFill/>
        </p:spPr>
        <p:txBody>
          <a:bodyPr wrap="square" rtlCol="0">
            <a:spAutoFit/>
          </a:bodyPr>
          <a:lstStyle/>
          <a:p>
            <a:r>
              <a:rPr lang="en-AU" sz="800" dirty="0">
                <a:latin typeface="Arial Narrow" panose="020B0606020202030204" pitchFamily="34" charset="0"/>
              </a:rPr>
              <a:t>Grid</a:t>
            </a:r>
          </a:p>
        </p:txBody>
      </p:sp>
      <p:sp>
        <p:nvSpPr>
          <p:cNvPr id="144" name="TextBox 143">
            <a:extLst>
              <a:ext uri="{FF2B5EF4-FFF2-40B4-BE49-F238E27FC236}">
                <a16:creationId xmlns:a16="http://schemas.microsoft.com/office/drawing/2014/main" id="{3FD3EC50-18EF-4457-9FB0-2255D9495F11}"/>
              </a:ext>
            </a:extLst>
          </p:cNvPr>
          <p:cNvSpPr txBox="1"/>
          <p:nvPr/>
        </p:nvSpPr>
        <p:spPr>
          <a:xfrm>
            <a:off x="2457429" y="2933803"/>
            <a:ext cx="875901" cy="215444"/>
          </a:xfrm>
          <a:prstGeom prst="rect">
            <a:avLst/>
          </a:prstGeom>
          <a:noFill/>
        </p:spPr>
        <p:txBody>
          <a:bodyPr wrap="square" rtlCol="0">
            <a:spAutoFit/>
          </a:bodyPr>
          <a:lstStyle/>
          <a:p>
            <a:r>
              <a:rPr lang="en-AU" sz="800" dirty="0">
                <a:latin typeface="Arial Narrow" panose="020B0606020202030204" pitchFamily="34" charset="0"/>
              </a:rPr>
              <a:t>Datum Points</a:t>
            </a:r>
          </a:p>
        </p:txBody>
      </p:sp>
    </p:spTree>
    <p:extLst>
      <p:ext uri="{BB962C8B-B14F-4D97-AF65-F5344CB8AC3E}">
        <p14:creationId xmlns:p14="http://schemas.microsoft.com/office/powerpoint/2010/main" val="3837339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43653" y="8811969"/>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4</a:t>
            </a:r>
            <a:r>
              <a:rPr lang="en-AU" sz="1100" dirty="0">
                <a:latin typeface="Arial Narrow" pitchFamily="34" charset="0"/>
              </a:rPr>
              <a:t>                                               </a:t>
            </a:r>
            <a:endParaRPr lang="en-AU" sz="1100" b="1" dirty="0">
              <a:latin typeface="Arial Narrow" pitchFamily="34" charset="0"/>
            </a:endParaRPr>
          </a:p>
        </p:txBody>
      </p:sp>
      <p:sp>
        <p:nvSpPr>
          <p:cNvPr id="48"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66" name="Straight Connector 65"/>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36"/>
          <p:cNvSpPr txBox="1"/>
          <p:nvPr/>
        </p:nvSpPr>
        <p:spPr>
          <a:xfrm>
            <a:off x="423625" y="8809682"/>
            <a:ext cx="1637223"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27" name="Straight Connector 26"/>
          <p:cNvCxnSpPr/>
          <p:nvPr/>
        </p:nvCxnSpPr>
        <p:spPr>
          <a:xfrm flipH="1">
            <a:off x="478923" y="8783267"/>
            <a:ext cx="5863487" cy="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21080" y="4424546"/>
            <a:ext cx="6260569" cy="707886"/>
          </a:xfrm>
          <a:prstGeom prst="rect">
            <a:avLst/>
          </a:prstGeom>
          <a:noFill/>
        </p:spPr>
        <p:txBody>
          <a:bodyPr wrap="square" rtlCol="0">
            <a:spAutoFit/>
          </a:bodyPr>
          <a:lstStyle/>
          <a:p>
            <a:r>
              <a:rPr lang="en-AU" sz="1600" b="1" dirty="0">
                <a:latin typeface="Arial Narrow" panose="020B0606020202030204" pitchFamily="34" charset="0"/>
              </a:rPr>
              <a:t>Controlled Variables </a:t>
            </a:r>
          </a:p>
          <a:p>
            <a:r>
              <a:rPr lang="en-AU" sz="1200" dirty="0">
                <a:latin typeface="Arial Narrow" panose="020B0606020202030204" pitchFamily="34" charset="0"/>
                <a:sym typeface="Wingdings" panose="05000000000000000000" pitchFamily="2" charset="2"/>
              </a:rPr>
              <a:t>Controlled variables are all the variables that are kept the same (so they do not influence the outcome). </a:t>
            </a:r>
            <a:br>
              <a:rPr lang="en-AU" sz="1200" dirty="0">
                <a:latin typeface="Arial Narrow" panose="020B0606020202030204" pitchFamily="34" charset="0"/>
                <a:sym typeface="Wingdings" panose="05000000000000000000" pitchFamily="2" charset="2"/>
              </a:rPr>
            </a:br>
            <a:r>
              <a:rPr lang="en-AU" sz="1200" dirty="0">
                <a:latin typeface="Arial Narrow" panose="020B0606020202030204" pitchFamily="34" charset="0"/>
                <a:sym typeface="Wingdings" panose="05000000000000000000" pitchFamily="2" charset="2"/>
              </a:rPr>
              <a:t>E.g. what do all 4 reefs have in common? How were they the same when photographed and analysed? </a:t>
            </a:r>
            <a:endParaRPr lang="en-AU" sz="1200" dirty="0">
              <a:latin typeface="Arial Narrow" panose="020B0606020202030204" pitchFamily="34" charset="0"/>
            </a:endParaRPr>
          </a:p>
        </p:txBody>
      </p:sp>
      <p:sp>
        <p:nvSpPr>
          <p:cNvPr id="43" name="TextBox 42"/>
          <p:cNvSpPr txBox="1"/>
          <p:nvPr/>
        </p:nvSpPr>
        <p:spPr>
          <a:xfrm>
            <a:off x="425455" y="6448555"/>
            <a:ext cx="6116338" cy="892552"/>
          </a:xfrm>
          <a:prstGeom prst="rect">
            <a:avLst/>
          </a:prstGeom>
          <a:noFill/>
        </p:spPr>
        <p:txBody>
          <a:bodyPr wrap="square" rtlCol="0">
            <a:spAutoFit/>
          </a:bodyPr>
          <a:lstStyle/>
          <a:p>
            <a:r>
              <a:rPr lang="en-AU" sz="1600" b="1" dirty="0">
                <a:latin typeface="Arial Narrow" panose="020B0606020202030204" pitchFamily="34" charset="0"/>
              </a:rPr>
              <a:t>Measured Variables </a:t>
            </a:r>
          </a:p>
          <a:p>
            <a:r>
              <a:rPr lang="en-AU" sz="1200" dirty="0">
                <a:latin typeface="Arial Narrow" panose="020B0606020202030204" pitchFamily="34" charset="0"/>
                <a:sym typeface="Wingdings" panose="05000000000000000000" pitchFamily="2" charset="2"/>
              </a:rPr>
              <a:t>If variables can</a:t>
            </a:r>
            <a:r>
              <a:rPr lang="en-AU" sz="1200" i="1" dirty="0">
                <a:latin typeface="Arial Narrow" panose="020B0606020202030204" pitchFamily="34" charset="0"/>
                <a:sym typeface="Wingdings" panose="05000000000000000000" pitchFamily="2" charset="2"/>
              </a:rPr>
              <a:t> not </a:t>
            </a:r>
            <a:r>
              <a:rPr lang="en-AU" sz="1200" dirty="0">
                <a:latin typeface="Arial Narrow" panose="020B0606020202030204" pitchFamily="34" charset="0"/>
                <a:sym typeface="Wingdings" panose="05000000000000000000" pitchFamily="2" charset="2"/>
              </a:rPr>
              <a:t>be controlled, they must be measured, so their influence can be considered in the outcome of the study. E.g. How were the reefs different to each other when photographed and analysed?</a:t>
            </a:r>
            <a:r>
              <a:rPr lang="en-AU" sz="1200" i="1" dirty="0">
                <a:latin typeface="Arial Narrow" panose="020B0606020202030204" pitchFamily="34" charset="0"/>
                <a:sym typeface="Wingdings" panose="05000000000000000000" pitchFamily="2" charset="2"/>
              </a:rPr>
              <a:t> </a:t>
            </a:r>
            <a:r>
              <a:rPr lang="en-AU" sz="1200" b="1" i="1" dirty="0">
                <a:latin typeface="Arial Narrow" panose="020B0606020202030204" pitchFamily="34" charset="0"/>
                <a:sym typeface="Wingdings" panose="05000000000000000000" pitchFamily="2" charset="2"/>
              </a:rPr>
              <a:t>Note</a:t>
            </a:r>
            <a:r>
              <a:rPr lang="en-AU" sz="1200" b="1" dirty="0">
                <a:latin typeface="Arial Narrow" panose="020B0606020202030204" pitchFamily="34" charset="0"/>
                <a:sym typeface="Wingdings" panose="05000000000000000000" pitchFamily="2" charset="2"/>
              </a:rPr>
              <a:t>: Do not </a:t>
            </a:r>
            <a:r>
              <a:rPr lang="en-AU" sz="1200" dirty="0">
                <a:latin typeface="Arial Narrow" panose="020B0606020202030204" pitchFamily="34" charset="0"/>
                <a:sym typeface="Wingdings" panose="05000000000000000000" pitchFamily="2" charset="2"/>
              </a:rPr>
              <a:t>include any differences that were part of the criteria/questions used for scoring water quality.</a:t>
            </a:r>
            <a:endParaRPr lang="en-AU" sz="1200" dirty="0">
              <a:latin typeface="Arial Narrow" panose="020B0606020202030204" pitchFamily="34" charset="0"/>
            </a:endParaRPr>
          </a:p>
        </p:txBody>
      </p:sp>
      <p:sp>
        <p:nvSpPr>
          <p:cNvPr id="46" name="Rectangle 45"/>
          <p:cNvSpPr/>
          <p:nvPr/>
        </p:nvSpPr>
        <p:spPr>
          <a:xfrm>
            <a:off x="486542" y="5120078"/>
            <a:ext cx="5873948" cy="125757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List the controlled variables below </a:t>
            </a:r>
          </a:p>
        </p:txBody>
      </p:sp>
      <p:sp>
        <p:nvSpPr>
          <p:cNvPr id="47" name="Rectangle 46"/>
          <p:cNvSpPr/>
          <p:nvPr/>
        </p:nvSpPr>
        <p:spPr>
          <a:xfrm>
            <a:off x="569075" y="5416270"/>
            <a:ext cx="5701355" cy="8608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E.g. The photo quadrat method was used to photograph all 4 reefs</a:t>
            </a:r>
          </a:p>
          <a:p>
            <a:r>
              <a:rPr lang="en-AU" sz="1200" dirty="0">
                <a:solidFill>
                  <a:schemeClr val="tx1">
                    <a:lumMod val="65000"/>
                    <a:lumOff val="35000"/>
                  </a:schemeClr>
                </a:solidFill>
                <a:latin typeface="Comic Sans MS" panose="030F0702030302020204" pitchFamily="66" charset="0"/>
              </a:rPr>
              <a:t>Random datum points A-J were used for all photo quadrats </a:t>
            </a:r>
          </a:p>
          <a:p>
            <a:r>
              <a:rPr lang="en-AU" sz="1200" dirty="0">
                <a:solidFill>
                  <a:schemeClr val="tx1">
                    <a:lumMod val="65000"/>
                    <a:lumOff val="35000"/>
                  </a:schemeClr>
                </a:solidFill>
                <a:latin typeface="Comic Sans MS" panose="030F0702030302020204" pitchFamily="66" charset="0"/>
              </a:rPr>
              <a:t>All reefs were classed as tropical or sub-tropical reefs (no temperate reefs)</a:t>
            </a:r>
          </a:p>
          <a:p>
            <a:r>
              <a:rPr lang="en-AU" sz="1200" dirty="0">
                <a:solidFill>
                  <a:schemeClr val="tx1">
                    <a:lumMod val="65000"/>
                    <a:lumOff val="35000"/>
                  </a:schemeClr>
                </a:solidFill>
                <a:latin typeface="Comic Sans MS" panose="030F0702030302020204" pitchFamily="66" charset="0"/>
              </a:rPr>
              <a:t>All reefs were within the boundaries of the Great Barrier Reef Marine Park</a:t>
            </a:r>
          </a:p>
        </p:txBody>
      </p:sp>
      <p:cxnSp>
        <p:nvCxnSpPr>
          <p:cNvPr id="49" name="Straight Connector 48"/>
          <p:cNvCxnSpPr/>
          <p:nvPr/>
        </p:nvCxnSpPr>
        <p:spPr>
          <a:xfrm flipH="1">
            <a:off x="501197" y="643542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487969" y="7356429"/>
            <a:ext cx="5843223" cy="137112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53" name="Rectangle 52"/>
          <p:cNvSpPr/>
          <p:nvPr/>
        </p:nvSpPr>
        <p:spPr>
          <a:xfrm>
            <a:off x="563550" y="7625157"/>
            <a:ext cx="5692818" cy="102587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E.g. photo quadrats were in different</a:t>
            </a:r>
            <a:r>
              <a:rPr lang="en-AU" sz="1200" i="1" dirty="0">
                <a:solidFill>
                  <a:schemeClr val="tx1"/>
                </a:solidFill>
                <a:latin typeface="Arial Narrow" panose="020B0606020202030204" pitchFamily="34" charset="0"/>
              </a:rPr>
              <a:t> spatial and temporal scales </a:t>
            </a:r>
            <a:r>
              <a:rPr lang="en-AU" sz="1200" dirty="0">
                <a:solidFill>
                  <a:schemeClr val="tx1"/>
                </a:solidFill>
                <a:latin typeface="Arial Narrow" panose="020B0606020202030204" pitchFamily="34" charset="0"/>
              </a:rPr>
              <a:t>(e.g. resolution, area, size, date)</a:t>
            </a:r>
            <a:endParaRPr lang="en-AU" sz="1200" dirty="0">
              <a:solidFill>
                <a:schemeClr val="tx1">
                  <a:lumMod val="65000"/>
                  <a:lumOff val="35000"/>
                </a:schemeClr>
              </a:solidFill>
              <a:latin typeface="Comic Sans MS" panose="030F0702030302020204" pitchFamily="66" charset="0"/>
            </a:endParaRPr>
          </a:p>
          <a:p>
            <a:r>
              <a:rPr lang="en-AU" sz="1200" dirty="0">
                <a:solidFill>
                  <a:schemeClr val="tx1">
                    <a:lumMod val="65000"/>
                    <a:lumOff val="35000"/>
                  </a:schemeClr>
                </a:solidFill>
                <a:latin typeface="Comic Sans MS" panose="030F0702030302020204" pitchFamily="66" charset="0"/>
              </a:rPr>
              <a:t>Photo quadrats were from different sources using different methods </a:t>
            </a:r>
          </a:p>
          <a:p>
            <a:r>
              <a:rPr lang="en-AU" sz="1200" dirty="0">
                <a:solidFill>
                  <a:schemeClr val="tx1">
                    <a:lumMod val="65000"/>
                    <a:lumOff val="35000"/>
                  </a:schemeClr>
                </a:solidFill>
                <a:latin typeface="Comic Sans MS" panose="030F0702030302020204" pitchFamily="66" charset="0"/>
              </a:rPr>
              <a:t>Reef types were different (e.g. fringing reef vs coral cay)</a:t>
            </a:r>
          </a:p>
          <a:p>
            <a:r>
              <a:rPr lang="en-AU" sz="1200" dirty="0">
                <a:solidFill>
                  <a:schemeClr val="tx1">
                    <a:lumMod val="65000"/>
                    <a:lumOff val="35000"/>
                  </a:schemeClr>
                </a:solidFill>
                <a:latin typeface="Comic Sans MS" panose="030F0702030302020204" pitchFamily="66" charset="0"/>
              </a:rPr>
              <a:t>Depths were different (e.g. Magnetic Is. and Sloping Is. much shallower)</a:t>
            </a:r>
          </a:p>
          <a:p>
            <a:r>
              <a:rPr lang="en-AU" sz="1200" dirty="0">
                <a:solidFill>
                  <a:schemeClr val="tx1">
                    <a:lumMod val="65000"/>
                    <a:lumOff val="35000"/>
                  </a:schemeClr>
                </a:solidFill>
                <a:latin typeface="Comic Sans MS" panose="030F0702030302020204" pitchFamily="66" charset="0"/>
              </a:rPr>
              <a:t>Habitat Complexity (rugosity) different for all 4 reefs</a:t>
            </a:r>
          </a:p>
          <a:p>
            <a:endParaRPr lang="en-AU" sz="1200" dirty="0">
              <a:solidFill>
                <a:schemeClr val="tx1">
                  <a:lumMod val="65000"/>
                  <a:lumOff val="35000"/>
                </a:schemeClr>
              </a:solidFill>
              <a:latin typeface="Comic Sans MS" panose="030F0702030302020204" pitchFamily="66" charset="0"/>
            </a:endParaRPr>
          </a:p>
          <a:p>
            <a:endParaRPr lang="en-AU" sz="1200" dirty="0">
              <a:solidFill>
                <a:schemeClr val="tx1">
                  <a:lumMod val="65000"/>
                  <a:lumOff val="35000"/>
                </a:schemeClr>
              </a:solidFill>
              <a:latin typeface="Comic Sans MS" panose="030F0702030302020204" pitchFamily="66" charset="0"/>
            </a:endParaRPr>
          </a:p>
        </p:txBody>
      </p:sp>
      <p:sp>
        <p:nvSpPr>
          <p:cNvPr id="7" name="Rectangle 6"/>
          <p:cNvSpPr/>
          <p:nvPr/>
        </p:nvSpPr>
        <p:spPr>
          <a:xfrm>
            <a:off x="511849" y="7348157"/>
            <a:ext cx="6003777" cy="276999"/>
          </a:xfrm>
          <a:prstGeom prst="rect">
            <a:avLst/>
          </a:prstGeom>
        </p:spPr>
        <p:txBody>
          <a:bodyPr wrap="square">
            <a:spAutoFit/>
          </a:bodyPr>
          <a:lstStyle/>
          <a:p>
            <a:r>
              <a:rPr lang="en-AU" sz="1200" b="1" dirty="0">
                <a:latin typeface="Arial Narrow" panose="020B0606020202030204" pitchFamily="34" charset="0"/>
              </a:rPr>
              <a:t>Activity: List the measured variables below </a:t>
            </a:r>
            <a:endParaRPr lang="en-AU" sz="1200" dirty="0">
              <a:latin typeface="Arial Narrow" panose="020B0606020202030204" pitchFamily="34" charset="0"/>
            </a:endParaRPr>
          </a:p>
        </p:txBody>
      </p:sp>
      <p:sp>
        <p:nvSpPr>
          <p:cNvPr id="62" name="TextBox 61"/>
          <p:cNvSpPr txBox="1"/>
          <p:nvPr/>
        </p:nvSpPr>
        <p:spPr>
          <a:xfrm>
            <a:off x="409605" y="976520"/>
            <a:ext cx="6185316" cy="523220"/>
          </a:xfrm>
          <a:prstGeom prst="rect">
            <a:avLst/>
          </a:prstGeom>
          <a:noFill/>
        </p:spPr>
        <p:txBody>
          <a:bodyPr wrap="square" rtlCol="0">
            <a:spAutoFit/>
          </a:bodyPr>
          <a:lstStyle/>
          <a:p>
            <a:r>
              <a:rPr lang="en-AU" sz="1600" b="1" dirty="0">
                <a:latin typeface="Arial Narrow" panose="020B0606020202030204" pitchFamily="34" charset="0"/>
              </a:rPr>
              <a:t>Study SITES</a:t>
            </a:r>
          </a:p>
          <a:p>
            <a:r>
              <a:rPr lang="en-AU" sz="1200" dirty="0">
                <a:latin typeface="Arial Narrow" panose="020B0606020202030204" pitchFamily="34" charset="0"/>
                <a:sym typeface="Wingdings" panose="05000000000000000000" pitchFamily="2" charset="2"/>
              </a:rPr>
              <a:t>Over the next 4 worksheets, you have access to photo quadrats from the 4 reef locations listed below.</a:t>
            </a:r>
            <a:endParaRPr lang="en-AU" sz="1200" b="1" dirty="0">
              <a:latin typeface="Arial Narrow" panose="020B0606020202030204" pitchFamily="34" charset="0"/>
              <a:sym typeface="Wingdings" panose="05000000000000000000" pitchFamily="2" charset="2"/>
            </a:endParaRPr>
          </a:p>
        </p:txBody>
      </p:sp>
      <p:sp>
        <p:nvSpPr>
          <p:cNvPr id="39" name="TextBox 36"/>
          <p:cNvSpPr txBox="1"/>
          <p:nvPr/>
        </p:nvSpPr>
        <p:spPr>
          <a:xfrm>
            <a:off x="2627564" y="8806471"/>
            <a:ext cx="2535813" cy="2609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Mandatory Practical	                                               </a:t>
            </a:r>
            <a:endParaRPr lang="en-AU" sz="1100" b="1" dirty="0">
              <a:latin typeface="Arial Narrow" pitchFamily="34" charset="0"/>
            </a:endParaRPr>
          </a:p>
        </p:txBody>
      </p:sp>
      <p:sp>
        <p:nvSpPr>
          <p:cNvPr id="4" name="Rectangle 3"/>
          <p:cNvSpPr/>
          <p:nvPr/>
        </p:nvSpPr>
        <p:spPr>
          <a:xfrm>
            <a:off x="490166" y="1511701"/>
            <a:ext cx="5853612" cy="256885"/>
          </a:xfrm>
          <a:prstGeom prst="rect">
            <a:avLst/>
          </a:prstGeom>
          <a:solidFill>
            <a:schemeClr val="tx1"/>
          </a:solidFill>
          <a:effectLst/>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AU" sz="1200" b="1" dirty="0">
              <a:latin typeface="Arial Narrow" panose="020B0606020202030204" pitchFamily="34" charset="0"/>
              <a:sym typeface="Wingdings" panose="05000000000000000000" pitchFamily="2" charset="2"/>
            </a:endParaRPr>
          </a:p>
        </p:txBody>
      </p:sp>
      <p:sp>
        <p:nvSpPr>
          <p:cNvPr id="5" name="Rectangle 4"/>
          <p:cNvSpPr/>
          <p:nvPr/>
        </p:nvSpPr>
        <p:spPr>
          <a:xfrm>
            <a:off x="451918" y="1498696"/>
            <a:ext cx="6182364" cy="273921"/>
          </a:xfrm>
          <a:prstGeom prst="rect">
            <a:avLst/>
          </a:prstGeom>
        </p:spPr>
        <p:txBody>
          <a:bodyPr wrap="square">
            <a:spAutoFit/>
          </a:bodyPr>
          <a:lstStyle/>
          <a:p>
            <a:r>
              <a:rPr lang="en-AU" sz="1180" b="1" dirty="0">
                <a:solidFill>
                  <a:schemeClr val="bg1"/>
                </a:solidFill>
                <a:latin typeface="Arial Narrow" panose="020B0606020202030204" pitchFamily="34" charset="0"/>
                <a:sym typeface="Wingdings" panose="05000000000000000000" pitchFamily="2" charset="2"/>
              </a:rPr>
              <a:t>Activity: Give each reef a score for water quality by completing the table  </a:t>
            </a:r>
          </a:p>
        </p:txBody>
      </p:sp>
      <p:sp>
        <p:nvSpPr>
          <p:cNvPr id="41" name="TextBox 40"/>
          <p:cNvSpPr txBox="1"/>
          <p:nvPr/>
        </p:nvSpPr>
        <p:spPr>
          <a:xfrm>
            <a:off x="1155531" y="331519"/>
            <a:ext cx="4547394" cy="369332"/>
          </a:xfrm>
          <a:prstGeom prst="rect">
            <a:avLst/>
          </a:prstGeom>
          <a:noFill/>
        </p:spPr>
        <p:txBody>
          <a:bodyPr wrap="square" rtlCol="0">
            <a:spAutoFit/>
          </a:bodyPr>
          <a:lstStyle/>
          <a:p>
            <a:pPr algn="ctr"/>
            <a:r>
              <a:rPr lang="en-US" b="1" dirty="0">
                <a:latin typeface="Arial Narrow" pitchFamily="34" charset="0"/>
              </a:rPr>
              <a:t>EXPERIMENTAL DESIGN</a:t>
            </a:r>
          </a:p>
        </p:txBody>
      </p:sp>
      <p:sp>
        <p:nvSpPr>
          <p:cNvPr id="79" name="Rectangle 78"/>
          <p:cNvSpPr/>
          <p:nvPr/>
        </p:nvSpPr>
        <p:spPr>
          <a:xfrm>
            <a:off x="490166" y="3238943"/>
            <a:ext cx="5853612" cy="262950"/>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105" name="Rectangle 104"/>
          <p:cNvSpPr/>
          <p:nvPr/>
        </p:nvSpPr>
        <p:spPr>
          <a:xfrm>
            <a:off x="506637" y="3230539"/>
            <a:ext cx="6182364" cy="273921"/>
          </a:xfrm>
          <a:prstGeom prst="rect">
            <a:avLst/>
          </a:prstGeom>
        </p:spPr>
        <p:txBody>
          <a:bodyPr wrap="square">
            <a:spAutoFit/>
          </a:bodyPr>
          <a:lstStyle/>
          <a:p>
            <a:r>
              <a:rPr lang="en-AU" sz="1180" b="1" dirty="0">
                <a:solidFill>
                  <a:schemeClr val="bg1"/>
                </a:solidFill>
                <a:latin typeface="Arial Narrow" panose="020B0606020202030204" pitchFamily="34" charset="0"/>
              </a:rPr>
              <a:t>Activity: Complete Question 1 below. DISCUSS your hypotheses for both research questions.</a:t>
            </a:r>
            <a:r>
              <a:rPr lang="en-AU" sz="1180" b="1" dirty="0">
                <a:latin typeface="Arial Narrow" panose="020B0606020202030204" pitchFamily="34" charset="0"/>
              </a:rPr>
              <a:t>.</a:t>
            </a:r>
            <a:endParaRPr lang="en-AU" sz="1180" dirty="0">
              <a:latin typeface="Arial Narrow" panose="020B0606020202030204" pitchFamily="34" charset="0"/>
            </a:endParaRPr>
          </a:p>
        </p:txBody>
      </p:sp>
      <p:sp>
        <p:nvSpPr>
          <p:cNvPr id="111" name="TextBox 110"/>
          <p:cNvSpPr txBox="1"/>
          <p:nvPr/>
        </p:nvSpPr>
        <p:spPr>
          <a:xfrm rot="19149443">
            <a:off x="4631544" y="4104619"/>
            <a:ext cx="440830" cy="215444"/>
          </a:xfrm>
          <a:prstGeom prst="rect">
            <a:avLst/>
          </a:prstGeom>
          <a:noFill/>
        </p:spPr>
        <p:txBody>
          <a:bodyPr wrap="square" rtlCol="0">
            <a:spAutoFit/>
          </a:bodyPr>
          <a:lstStyle/>
          <a:p>
            <a:r>
              <a:rPr lang="en-AU" sz="800" b="1" dirty="0">
                <a:solidFill>
                  <a:schemeClr val="bg1"/>
                </a:solidFill>
                <a:latin typeface="Candy Round BTN" panose="020F0604020102040306" pitchFamily="34" charset="0"/>
              </a:rPr>
              <a:t>x-axis</a:t>
            </a:r>
          </a:p>
        </p:txBody>
      </p:sp>
      <p:graphicFrame>
        <p:nvGraphicFramePr>
          <p:cNvPr id="113" name="Table 112"/>
          <p:cNvGraphicFramePr>
            <a:graphicFrameLocks noGrp="1"/>
          </p:cNvGraphicFramePr>
          <p:nvPr>
            <p:extLst>
              <p:ext uri="{D42A27DB-BD31-4B8C-83A1-F6EECF244321}">
                <p14:modId xmlns:p14="http://schemas.microsoft.com/office/powerpoint/2010/main" val="2923374684"/>
              </p:ext>
            </p:extLst>
          </p:nvPr>
        </p:nvGraphicFramePr>
        <p:xfrm>
          <a:off x="490417" y="1834864"/>
          <a:ext cx="5866928" cy="1341120"/>
        </p:xfrm>
        <a:graphic>
          <a:graphicData uri="http://schemas.openxmlformats.org/drawingml/2006/table">
            <a:tbl>
              <a:tblPr firstRow="1" bandRow="1">
                <a:tableStyleId>{5940675A-B579-460E-94D1-54222C63F5DA}</a:tableStyleId>
              </a:tblPr>
              <a:tblGrid>
                <a:gridCol w="2314001">
                  <a:extLst>
                    <a:ext uri="{9D8B030D-6E8A-4147-A177-3AD203B41FA5}">
                      <a16:colId xmlns:a16="http://schemas.microsoft.com/office/drawing/2014/main" val="20000"/>
                    </a:ext>
                  </a:extLst>
                </a:gridCol>
                <a:gridCol w="1366330">
                  <a:extLst>
                    <a:ext uri="{9D8B030D-6E8A-4147-A177-3AD203B41FA5}">
                      <a16:colId xmlns:a16="http://schemas.microsoft.com/office/drawing/2014/main" val="20001"/>
                    </a:ext>
                  </a:extLst>
                </a:gridCol>
                <a:gridCol w="505438">
                  <a:extLst>
                    <a:ext uri="{9D8B030D-6E8A-4147-A177-3AD203B41FA5}">
                      <a16:colId xmlns:a16="http://schemas.microsoft.com/office/drawing/2014/main" val="20002"/>
                    </a:ext>
                  </a:extLst>
                </a:gridCol>
                <a:gridCol w="1681159">
                  <a:extLst>
                    <a:ext uri="{9D8B030D-6E8A-4147-A177-3AD203B41FA5}">
                      <a16:colId xmlns:a16="http://schemas.microsoft.com/office/drawing/2014/main" val="20003"/>
                    </a:ext>
                  </a:extLst>
                </a:gridCol>
              </a:tblGrid>
              <a:tr h="231745">
                <a:tc>
                  <a:txBody>
                    <a:bodyPr/>
                    <a:lstStyle/>
                    <a:p>
                      <a:pPr algn="ctr"/>
                      <a:r>
                        <a:rPr lang="en-AU" sz="1000" b="1" dirty="0">
                          <a:latin typeface="Arial Narrow" panose="020B0606020202030204" pitchFamily="34" charset="0"/>
                        </a:rPr>
                        <a:t>Reef Location</a:t>
                      </a:r>
                    </a:p>
                  </a:txBody>
                  <a:tcPr>
                    <a:solidFill>
                      <a:schemeClr val="bg1">
                        <a:lumMod val="85000"/>
                      </a:schemeClr>
                    </a:solidFill>
                  </a:tcPr>
                </a:tc>
                <a:tc>
                  <a:txBody>
                    <a:bodyPr/>
                    <a:lstStyle/>
                    <a:p>
                      <a:pPr algn="ctr"/>
                      <a:r>
                        <a:rPr lang="en-AU" sz="1000" b="1" dirty="0">
                          <a:latin typeface="Arial Narrow" panose="020B0606020202030204" pitchFamily="34" charset="0"/>
                        </a:rPr>
                        <a:t>Calculations</a:t>
                      </a:r>
                    </a:p>
                  </a:txBody>
                  <a:tcPr>
                    <a:solidFill>
                      <a:schemeClr val="bg1">
                        <a:lumMod val="85000"/>
                      </a:schemeClr>
                    </a:solidFill>
                  </a:tcPr>
                </a:tc>
                <a:tc>
                  <a:txBody>
                    <a:bodyPr/>
                    <a:lstStyle/>
                    <a:p>
                      <a:pPr algn="ctr"/>
                      <a:r>
                        <a:rPr lang="en-AU" sz="1000" b="1" dirty="0">
                          <a:latin typeface="Arial Narrow" panose="020B0606020202030204" pitchFamily="34" charset="0"/>
                        </a:rPr>
                        <a:t>Score</a:t>
                      </a:r>
                    </a:p>
                  </a:txBody>
                  <a:tcPr>
                    <a:solidFill>
                      <a:schemeClr val="bg1">
                        <a:lumMod val="85000"/>
                      </a:schemeClr>
                    </a:solidFill>
                  </a:tcPr>
                </a:tc>
                <a:tc>
                  <a:txBody>
                    <a:bodyPr/>
                    <a:lstStyle/>
                    <a:p>
                      <a:pPr algn="ctr"/>
                      <a:r>
                        <a:rPr lang="en-AU" sz="1000" b="1" dirty="0">
                          <a:latin typeface="Arial Narrow" panose="020B0606020202030204" pitchFamily="34" charset="0"/>
                        </a:rPr>
                        <a:t>Water Quality</a:t>
                      </a:r>
                    </a:p>
                  </a:txBody>
                  <a:tcPr>
                    <a:solidFill>
                      <a:schemeClr val="bg1">
                        <a:lumMod val="85000"/>
                      </a:schemeClr>
                    </a:solidFill>
                  </a:tcPr>
                </a:tc>
                <a:extLst>
                  <a:ext uri="{0D108BD9-81ED-4DB2-BD59-A6C34878D82A}">
                    <a16:rowId xmlns:a16="http://schemas.microsoft.com/office/drawing/2014/main" val="10000"/>
                  </a:ext>
                </a:extLst>
              </a:tr>
              <a:tr h="260713">
                <a:tc>
                  <a:txBody>
                    <a:bodyPr/>
                    <a:lstStyle/>
                    <a:p>
                      <a:r>
                        <a:rPr lang="en-AU" sz="1200" b="0" dirty="0">
                          <a:latin typeface="Arial Narrow" panose="020B0606020202030204" pitchFamily="34" charset="0"/>
                        </a:rPr>
                        <a:t>(</a:t>
                      </a:r>
                      <a:r>
                        <a:rPr lang="en-AU" sz="1200" b="0" dirty="0" err="1">
                          <a:latin typeface="Arial Narrow" panose="020B0606020202030204" pitchFamily="34" charset="0"/>
                        </a:rPr>
                        <a:t>i</a:t>
                      </a:r>
                      <a:r>
                        <a:rPr lang="en-AU" sz="1200" b="0" dirty="0">
                          <a:latin typeface="Arial Narrow" panose="020B0606020202030204" pitchFamily="34" charset="0"/>
                        </a:rPr>
                        <a:t>) Agincourt Reef </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1"/>
                          </a:solidFill>
                          <a:latin typeface="Arial Narrow" panose="020B0606020202030204" pitchFamily="34" charset="0"/>
                        </a:rPr>
                        <a:t>0, 1, 1, 1, 1, 1, 1, 1 </a:t>
                      </a:r>
                    </a:p>
                  </a:txBody>
                  <a:tcPr/>
                </a:tc>
                <a:tc>
                  <a:txBody>
                    <a:bodyPr/>
                    <a:lstStyle/>
                    <a:p>
                      <a:pPr algn="ctr"/>
                      <a:r>
                        <a:rPr lang="en-AU" sz="1200" b="0" dirty="0">
                          <a:latin typeface="Arial Narrow" panose="020B0606020202030204" pitchFamily="34" charset="0"/>
                        </a:rPr>
                        <a:t>7</a:t>
                      </a:r>
                    </a:p>
                  </a:txBody>
                  <a:tcPr/>
                </a:tc>
                <a:tc>
                  <a:txBody>
                    <a:bodyPr/>
                    <a:lstStyle/>
                    <a:p>
                      <a:pPr algn="ctr"/>
                      <a:r>
                        <a:rPr lang="en-AU" sz="1200" b="0" dirty="0">
                          <a:latin typeface="Arial Narrow" panose="020B0606020202030204" pitchFamily="34" charset="0"/>
                        </a:rPr>
                        <a:t>Very</a:t>
                      </a:r>
                      <a:r>
                        <a:rPr lang="en-AU" sz="1200" b="0" baseline="0" dirty="0">
                          <a:latin typeface="Arial Narrow" panose="020B0606020202030204" pitchFamily="34" charset="0"/>
                        </a:rPr>
                        <a:t> High Water Quality</a:t>
                      </a:r>
                      <a:endParaRPr lang="en-AU" sz="1200" b="0" dirty="0">
                        <a:latin typeface="Arial Narrow" panose="020B0606020202030204" pitchFamily="34" charset="0"/>
                      </a:endParaRPr>
                    </a:p>
                  </a:txBody>
                  <a:tcPr/>
                </a:tc>
                <a:extLst>
                  <a:ext uri="{0D108BD9-81ED-4DB2-BD59-A6C34878D82A}">
                    <a16:rowId xmlns:a16="http://schemas.microsoft.com/office/drawing/2014/main" val="10001"/>
                  </a:ext>
                </a:extLst>
              </a:tr>
              <a:tr h="260713">
                <a:tc>
                  <a:txBody>
                    <a:bodyPr/>
                    <a:lstStyle/>
                    <a:p>
                      <a:r>
                        <a:rPr lang="en-AU" sz="1200" b="0" dirty="0">
                          <a:solidFill>
                            <a:schemeClr val="tx1"/>
                          </a:solidFill>
                          <a:latin typeface="Arial Narrow" panose="020B0606020202030204" pitchFamily="34" charset="0"/>
                        </a:rPr>
                        <a:t>(ii) Lady Elliot Island </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solidFill>
                            <a:schemeClr val="tx1">
                              <a:lumMod val="65000"/>
                              <a:lumOff val="35000"/>
                            </a:schemeClr>
                          </a:solidFill>
                          <a:latin typeface="Comic Sans MS" panose="030F0702030302020204" pitchFamily="66" charset="0"/>
                        </a:rPr>
                        <a:t>0, 0, 1, 1, 1, 1, 1, 1</a:t>
                      </a:r>
                    </a:p>
                  </a:txBody>
                  <a:tcPr/>
                </a:tc>
                <a:tc>
                  <a:txBody>
                    <a:bodyPr/>
                    <a:lstStyle/>
                    <a:p>
                      <a:pPr algn="ctr"/>
                      <a:r>
                        <a:rPr lang="en-AU" sz="1000" dirty="0">
                          <a:solidFill>
                            <a:schemeClr val="tx1">
                              <a:lumMod val="65000"/>
                              <a:lumOff val="35000"/>
                            </a:schemeClr>
                          </a:solidFill>
                          <a:latin typeface="Comic Sans MS" panose="030F0702030302020204" pitchFamily="66" charset="0"/>
                        </a:rPr>
                        <a:t>6</a:t>
                      </a:r>
                    </a:p>
                  </a:txBody>
                  <a:tcPr/>
                </a:tc>
                <a:tc>
                  <a:txBody>
                    <a:bodyPr/>
                    <a:lstStyle/>
                    <a:p>
                      <a:pPr algn="ctr"/>
                      <a:r>
                        <a:rPr lang="en-AU" sz="1000" dirty="0">
                          <a:solidFill>
                            <a:schemeClr val="tx1">
                              <a:lumMod val="65000"/>
                              <a:lumOff val="35000"/>
                            </a:schemeClr>
                          </a:solidFill>
                          <a:latin typeface="Comic Sans MS" panose="030F0702030302020204" pitchFamily="66" charset="0"/>
                        </a:rPr>
                        <a:t>High Water Quality</a:t>
                      </a:r>
                    </a:p>
                  </a:txBody>
                  <a:tcPr/>
                </a:tc>
                <a:extLst>
                  <a:ext uri="{0D108BD9-81ED-4DB2-BD59-A6C34878D82A}">
                    <a16:rowId xmlns:a16="http://schemas.microsoft.com/office/drawing/2014/main" val="10002"/>
                  </a:ext>
                </a:extLst>
              </a:tr>
              <a:tr h="260713">
                <a:tc>
                  <a:txBody>
                    <a:bodyPr/>
                    <a:lstStyle/>
                    <a:p>
                      <a:r>
                        <a:rPr lang="en-AU" sz="1200" b="0" dirty="0">
                          <a:solidFill>
                            <a:schemeClr val="tx1"/>
                          </a:solidFill>
                          <a:latin typeface="Arial Narrow" panose="020B0606020202030204" pitchFamily="34" charset="0"/>
                        </a:rPr>
                        <a:t>(iii) Magnetic Island (Nelly Bay)</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solidFill>
                            <a:schemeClr val="tx1">
                              <a:lumMod val="65000"/>
                              <a:lumOff val="35000"/>
                            </a:schemeClr>
                          </a:solidFill>
                          <a:latin typeface="Comic Sans MS" panose="030F0702030302020204" pitchFamily="66" charset="0"/>
                        </a:rPr>
                        <a:t>1, 0, 0, 0, 0, 1, 0, 1</a:t>
                      </a:r>
                    </a:p>
                  </a:txBody>
                  <a:tcPr/>
                </a:tc>
                <a:tc>
                  <a:txBody>
                    <a:bodyPr/>
                    <a:lstStyle/>
                    <a:p>
                      <a:pPr algn="ctr"/>
                      <a:r>
                        <a:rPr lang="en-AU" sz="1000" dirty="0">
                          <a:solidFill>
                            <a:schemeClr val="tx1">
                              <a:lumMod val="65000"/>
                              <a:lumOff val="35000"/>
                            </a:schemeClr>
                          </a:solidFill>
                          <a:latin typeface="Comic Sans MS" panose="030F0702030302020204" pitchFamily="66" charset="0"/>
                        </a:rPr>
                        <a:t>3</a:t>
                      </a:r>
                    </a:p>
                  </a:txBody>
                  <a:tcPr/>
                </a:tc>
                <a:tc>
                  <a:txBody>
                    <a:bodyPr/>
                    <a:lstStyle/>
                    <a:p>
                      <a:pPr algn="ctr"/>
                      <a:r>
                        <a:rPr lang="en-AU" sz="1000" dirty="0">
                          <a:solidFill>
                            <a:schemeClr val="tx1">
                              <a:lumMod val="65000"/>
                              <a:lumOff val="35000"/>
                            </a:schemeClr>
                          </a:solidFill>
                          <a:latin typeface="Comic Sans MS" panose="030F0702030302020204" pitchFamily="66" charset="0"/>
                        </a:rPr>
                        <a:t>Medium</a:t>
                      </a:r>
                      <a:r>
                        <a:rPr lang="en-AU" sz="1000" baseline="0" dirty="0">
                          <a:solidFill>
                            <a:schemeClr val="tx1">
                              <a:lumMod val="65000"/>
                              <a:lumOff val="35000"/>
                            </a:schemeClr>
                          </a:solidFill>
                          <a:latin typeface="Comic Sans MS" panose="030F0702030302020204" pitchFamily="66" charset="0"/>
                        </a:rPr>
                        <a:t> Water Quality</a:t>
                      </a:r>
                      <a:endParaRPr lang="en-AU" sz="10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3"/>
                  </a:ext>
                </a:extLst>
              </a:tr>
              <a:tr h="260713">
                <a:tc>
                  <a:txBody>
                    <a:bodyPr/>
                    <a:lstStyle/>
                    <a:p>
                      <a:r>
                        <a:rPr lang="en-AU" sz="1200" b="0" dirty="0">
                          <a:solidFill>
                            <a:schemeClr val="tx1"/>
                          </a:solidFill>
                          <a:latin typeface="Arial Narrow" panose="020B0606020202030204" pitchFamily="34" charset="0"/>
                        </a:rPr>
                        <a:t>(iv)</a:t>
                      </a:r>
                      <a:r>
                        <a:rPr lang="en-AU" sz="1200" b="0" baseline="0" dirty="0">
                          <a:solidFill>
                            <a:schemeClr val="tx1"/>
                          </a:solidFill>
                          <a:latin typeface="Arial Narrow" panose="020B0606020202030204" pitchFamily="34" charset="0"/>
                        </a:rPr>
                        <a:t> Sloping Island (Keppel Group)</a:t>
                      </a:r>
                      <a:endParaRPr lang="en-AU" sz="1200" b="0" dirty="0">
                        <a:solidFill>
                          <a:schemeClr val="tx1"/>
                        </a:solidFill>
                        <a:latin typeface="Arial Narrow" panose="020B060602020203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tx1">
                              <a:lumMod val="65000"/>
                              <a:lumOff val="35000"/>
                            </a:schemeClr>
                          </a:solidFill>
                          <a:latin typeface="Comic Sans MS" panose="030F0702030302020204" pitchFamily="66" charset="0"/>
                        </a:rPr>
                        <a:t>1, 0, 0, 0, 0, 1, 0, 1,</a:t>
                      </a:r>
                    </a:p>
                  </a:txBody>
                  <a:tcPr/>
                </a:tc>
                <a:tc>
                  <a:txBody>
                    <a:bodyPr/>
                    <a:lstStyle/>
                    <a:p>
                      <a:pPr algn="ctr"/>
                      <a:r>
                        <a:rPr lang="en-AU" sz="1000" b="1" dirty="0">
                          <a:solidFill>
                            <a:schemeClr val="tx1">
                              <a:lumMod val="65000"/>
                              <a:lumOff val="35000"/>
                            </a:schemeClr>
                          </a:solidFill>
                          <a:latin typeface="Arial Narrow" panose="020B0606020202030204" pitchFamily="34" charset="0"/>
                        </a:rPr>
                        <a:t>3</a:t>
                      </a:r>
                    </a:p>
                  </a:txBody>
                  <a:tcPr/>
                </a:tc>
                <a:tc>
                  <a:txBody>
                    <a:bodyPr/>
                    <a:lstStyle/>
                    <a:p>
                      <a:pPr algn="ctr"/>
                      <a:r>
                        <a:rPr lang="en-AU" sz="1000" dirty="0">
                          <a:solidFill>
                            <a:schemeClr val="tx1">
                              <a:lumMod val="65000"/>
                              <a:lumOff val="35000"/>
                            </a:schemeClr>
                          </a:solidFill>
                          <a:latin typeface="Comic Sans MS" panose="030F0702030302020204" pitchFamily="66" charset="0"/>
                        </a:rPr>
                        <a:t>Medium </a:t>
                      </a:r>
                      <a:r>
                        <a:rPr lang="en-AU" sz="1000" baseline="0" dirty="0">
                          <a:solidFill>
                            <a:schemeClr val="tx1">
                              <a:lumMod val="65000"/>
                              <a:lumOff val="35000"/>
                            </a:schemeClr>
                          </a:solidFill>
                          <a:latin typeface="Comic Sans MS" panose="030F0702030302020204" pitchFamily="66" charset="0"/>
                        </a:rPr>
                        <a:t>Water Quality</a:t>
                      </a:r>
                      <a:endParaRPr lang="en-AU" sz="10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4"/>
                  </a:ext>
                </a:extLst>
              </a:tr>
            </a:tbl>
          </a:graphicData>
        </a:graphic>
      </p:graphicFrame>
      <p:cxnSp>
        <p:nvCxnSpPr>
          <p:cNvPr id="114" name="Straight Connector 113"/>
          <p:cNvCxnSpPr/>
          <p:nvPr/>
        </p:nvCxnSpPr>
        <p:spPr>
          <a:xfrm flipH="1">
            <a:off x="480313" y="442893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487596" y="3575942"/>
            <a:ext cx="5880982" cy="38207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Rectangle 115"/>
          <p:cNvSpPr/>
          <p:nvPr/>
        </p:nvSpPr>
        <p:spPr>
          <a:xfrm>
            <a:off x="484766" y="3579511"/>
            <a:ext cx="5987994" cy="307777"/>
          </a:xfrm>
          <a:prstGeom prst="rect">
            <a:avLst/>
          </a:prstGeom>
        </p:spPr>
        <p:txBody>
          <a:bodyPr wrap="square">
            <a:spAutoFit/>
          </a:bodyPr>
          <a:lstStyle/>
          <a:p>
            <a:r>
              <a:rPr lang="en-AU" sz="1400" b="1" dirty="0">
                <a:latin typeface="Arial Narrow" panose="020B0606020202030204" pitchFamily="34" charset="0"/>
                <a:sym typeface="Wingdings" panose="05000000000000000000" pitchFamily="2" charset="2"/>
              </a:rPr>
              <a:t>Q1. Is there a difference in                       between </a:t>
            </a:r>
            <a:r>
              <a:rPr lang="en-AU" sz="1400" dirty="0">
                <a:latin typeface="Arial Narrow" panose="020B0606020202030204" pitchFamily="34" charset="0"/>
                <a:sym typeface="Wingdings" panose="05000000000000000000" pitchFamily="2" charset="2"/>
              </a:rPr>
              <a:t>                           </a:t>
            </a:r>
            <a:r>
              <a:rPr lang="en-AU" sz="1400" b="1" dirty="0">
                <a:latin typeface="Arial Narrow" panose="020B0606020202030204" pitchFamily="34" charset="0"/>
                <a:sym typeface="Wingdings" panose="05000000000000000000" pitchFamily="2" charset="2"/>
              </a:rPr>
              <a:t>&amp;                        ?</a:t>
            </a:r>
          </a:p>
        </p:txBody>
      </p:sp>
      <p:sp>
        <p:nvSpPr>
          <p:cNvPr id="117" name="Rectangle 116"/>
          <p:cNvSpPr/>
          <p:nvPr/>
        </p:nvSpPr>
        <p:spPr>
          <a:xfrm>
            <a:off x="476509" y="4009997"/>
            <a:ext cx="5888975" cy="3710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Rectangle 117"/>
          <p:cNvSpPr/>
          <p:nvPr/>
        </p:nvSpPr>
        <p:spPr>
          <a:xfrm>
            <a:off x="484766" y="4023205"/>
            <a:ext cx="6121629" cy="307777"/>
          </a:xfrm>
          <a:prstGeom prst="rect">
            <a:avLst/>
          </a:prstGeom>
        </p:spPr>
        <p:txBody>
          <a:bodyPr wrap="square">
            <a:spAutoFit/>
          </a:bodyPr>
          <a:lstStyle/>
          <a:p>
            <a:r>
              <a:rPr lang="en-AU" sz="1400" b="1" dirty="0">
                <a:latin typeface="Arial Narrow" panose="020B0606020202030204" pitchFamily="34" charset="0"/>
                <a:sym typeface="Wingdings" panose="05000000000000000000" pitchFamily="2" charset="2"/>
              </a:rPr>
              <a:t>Q2. Is there a linear relationship between                                 &amp;  </a:t>
            </a:r>
            <a:r>
              <a:rPr lang="en-AU" sz="1400" dirty="0">
                <a:latin typeface="Arial Narrow" panose="020B0606020202030204" pitchFamily="34" charset="0"/>
                <a:sym typeface="Wingdings" panose="05000000000000000000" pitchFamily="2" charset="2"/>
              </a:rPr>
              <a:t>                              </a:t>
            </a:r>
            <a:r>
              <a:rPr lang="en-AU" sz="1400" b="1" dirty="0">
                <a:latin typeface="Arial Narrow" panose="020B0606020202030204" pitchFamily="34" charset="0"/>
                <a:sym typeface="Wingdings" panose="05000000000000000000" pitchFamily="2" charset="2"/>
              </a:rPr>
              <a:t>?</a:t>
            </a:r>
            <a:r>
              <a:rPr lang="en-AU" sz="1400" dirty="0">
                <a:latin typeface="Arial Narrow" panose="020B0606020202030204" pitchFamily="34" charset="0"/>
                <a:sym typeface="Wingdings" panose="05000000000000000000" pitchFamily="2" charset="2"/>
              </a:rPr>
              <a:t>   </a:t>
            </a:r>
          </a:p>
        </p:txBody>
      </p:sp>
      <p:sp>
        <p:nvSpPr>
          <p:cNvPr id="119" name="Rectangle 118"/>
          <p:cNvSpPr/>
          <p:nvPr/>
        </p:nvSpPr>
        <p:spPr>
          <a:xfrm>
            <a:off x="2494242" y="3623908"/>
            <a:ext cx="839508" cy="302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Rectangle 119"/>
          <p:cNvSpPr/>
          <p:nvPr/>
        </p:nvSpPr>
        <p:spPr>
          <a:xfrm>
            <a:off x="4014803" y="3618499"/>
            <a:ext cx="1057170" cy="298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Rectangle 120"/>
          <p:cNvSpPr/>
          <p:nvPr/>
        </p:nvSpPr>
        <p:spPr>
          <a:xfrm>
            <a:off x="5228867" y="3615316"/>
            <a:ext cx="914436" cy="305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Rectangle 121"/>
          <p:cNvSpPr/>
          <p:nvPr/>
        </p:nvSpPr>
        <p:spPr>
          <a:xfrm>
            <a:off x="3482325" y="4050073"/>
            <a:ext cx="1269134" cy="282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Rectangle 122"/>
          <p:cNvSpPr/>
          <p:nvPr/>
        </p:nvSpPr>
        <p:spPr>
          <a:xfrm>
            <a:off x="4939952" y="4050073"/>
            <a:ext cx="1188955" cy="285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TextBox 126"/>
          <p:cNvSpPr txBox="1"/>
          <p:nvPr/>
        </p:nvSpPr>
        <p:spPr>
          <a:xfrm>
            <a:off x="2420651" y="3601226"/>
            <a:ext cx="1012198" cy="338554"/>
          </a:xfrm>
          <a:prstGeom prst="rect">
            <a:avLst/>
          </a:prstGeom>
          <a:noFill/>
        </p:spPr>
        <p:txBody>
          <a:bodyPr wrap="square" rtlCol="0">
            <a:spAutoFit/>
          </a:bodyPr>
          <a:lstStyle/>
          <a:p>
            <a:pPr algn="ctr"/>
            <a:r>
              <a:rPr lang="en-AU" sz="800" b="1" dirty="0">
                <a:latin typeface="Arial Narrow" panose="020B0606020202030204" pitchFamily="34" charset="0"/>
              </a:rPr>
              <a:t>Mean Percentage </a:t>
            </a:r>
            <a:br>
              <a:rPr lang="en-AU" sz="800" b="1" dirty="0">
                <a:latin typeface="Arial Narrow" panose="020B0606020202030204" pitchFamily="34" charset="0"/>
              </a:rPr>
            </a:br>
            <a:r>
              <a:rPr lang="en-AU" sz="800" b="1" dirty="0">
                <a:latin typeface="Arial Narrow" panose="020B0606020202030204" pitchFamily="34" charset="0"/>
              </a:rPr>
              <a:t>Hard Coral Cover</a:t>
            </a:r>
          </a:p>
        </p:txBody>
      </p:sp>
      <p:sp>
        <p:nvSpPr>
          <p:cNvPr id="128" name="TextBox 127"/>
          <p:cNvSpPr txBox="1"/>
          <p:nvPr/>
        </p:nvSpPr>
        <p:spPr>
          <a:xfrm>
            <a:off x="3962786" y="3603673"/>
            <a:ext cx="1161204" cy="338554"/>
          </a:xfrm>
          <a:prstGeom prst="rect">
            <a:avLst/>
          </a:prstGeom>
          <a:noFill/>
        </p:spPr>
        <p:txBody>
          <a:bodyPr wrap="square" rtlCol="0">
            <a:spAutoFit/>
          </a:bodyPr>
          <a:lstStyle/>
          <a:p>
            <a:pPr algn="ctr"/>
            <a:r>
              <a:rPr lang="en-AU" sz="800" b="1" dirty="0">
                <a:latin typeface="Arial Narrow" panose="020B0606020202030204" pitchFamily="34" charset="0"/>
              </a:rPr>
              <a:t>Very High Water Quality (Agincourt Reef)</a:t>
            </a:r>
          </a:p>
        </p:txBody>
      </p:sp>
      <p:sp>
        <p:nvSpPr>
          <p:cNvPr id="129" name="TextBox 128"/>
          <p:cNvSpPr txBox="1"/>
          <p:nvPr/>
        </p:nvSpPr>
        <p:spPr>
          <a:xfrm>
            <a:off x="5122323" y="3599353"/>
            <a:ext cx="1161204" cy="307777"/>
          </a:xfrm>
          <a:prstGeom prst="rect">
            <a:avLst/>
          </a:prstGeom>
          <a:noFill/>
        </p:spPr>
        <p:txBody>
          <a:bodyPr wrap="square" rtlCol="0">
            <a:spAutoFit/>
          </a:bodyPr>
          <a:lstStyle/>
          <a:p>
            <a:pPr algn="ctr"/>
            <a:r>
              <a:rPr lang="en-AU" sz="700" b="1" dirty="0">
                <a:solidFill>
                  <a:schemeClr val="tx1">
                    <a:lumMod val="50000"/>
                    <a:lumOff val="50000"/>
                  </a:schemeClr>
                </a:solidFill>
                <a:latin typeface="Comic Sans MS" panose="030F0702030302020204" pitchFamily="66" charset="0"/>
              </a:rPr>
              <a:t>Medium Water Quality (Sloping Is)</a:t>
            </a:r>
          </a:p>
        </p:txBody>
      </p:sp>
      <p:sp>
        <p:nvSpPr>
          <p:cNvPr id="130" name="TextBox 129"/>
          <p:cNvSpPr txBox="1"/>
          <p:nvPr/>
        </p:nvSpPr>
        <p:spPr>
          <a:xfrm>
            <a:off x="3407752" y="3994333"/>
            <a:ext cx="1384769" cy="400110"/>
          </a:xfrm>
          <a:prstGeom prst="rect">
            <a:avLst/>
          </a:prstGeom>
          <a:noFill/>
        </p:spPr>
        <p:txBody>
          <a:bodyPr wrap="square" rtlCol="0">
            <a:spAutoFit/>
          </a:bodyPr>
          <a:lstStyle/>
          <a:p>
            <a:pPr algn="ctr"/>
            <a:r>
              <a:rPr lang="en-AU" sz="1000" b="1" dirty="0">
                <a:latin typeface="Arial Narrow" panose="020B0606020202030204" pitchFamily="34" charset="0"/>
              </a:rPr>
              <a:t>Mean Percentage </a:t>
            </a:r>
            <a:br>
              <a:rPr lang="en-AU" sz="1000" b="1" dirty="0">
                <a:latin typeface="Arial Narrow" panose="020B0606020202030204" pitchFamily="34" charset="0"/>
              </a:rPr>
            </a:br>
            <a:r>
              <a:rPr lang="en-AU" sz="1000" b="1" dirty="0">
                <a:latin typeface="Arial Narrow" panose="020B0606020202030204" pitchFamily="34" charset="0"/>
              </a:rPr>
              <a:t>Hard Coral Cover</a:t>
            </a:r>
          </a:p>
        </p:txBody>
      </p:sp>
      <p:sp>
        <p:nvSpPr>
          <p:cNvPr id="131" name="TextBox 130"/>
          <p:cNvSpPr txBox="1"/>
          <p:nvPr/>
        </p:nvSpPr>
        <p:spPr>
          <a:xfrm>
            <a:off x="4951629" y="4075794"/>
            <a:ext cx="1142267" cy="246221"/>
          </a:xfrm>
          <a:prstGeom prst="rect">
            <a:avLst/>
          </a:prstGeom>
          <a:noFill/>
        </p:spPr>
        <p:txBody>
          <a:bodyPr wrap="square" rtlCol="0">
            <a:spAutoFit/>
          </a:bodyPr>
          <a:lstStyle/>
          <a:p>
            <a:pPr algn="ctr"/>
            <a:r>
              <a:rPr lang="en-AU" sz="1000" b="1" dirty="0">
                <a:latin typeface="Arial Narrow" panose="020B0606020202030204" pitchFamily="34" charset="0"/>
              </a:rPr>
              <a:t>Water Quality</a:t>
            </a:r>
          </a:p>
        </p:txBody>
      </p:sp>
      <p:sp>
        <p:nvSpPr>
          <p:cNvPr id="44" name="TextBox 43">
            <a:extLst>
              <a:ext uri="{FF2B5EF4-FFF2-40B4-BE49-F238E27FC236}">
                <a16:creationId xmlns:a16="http://schemas.microsoft.com/office/drawing/2014/main" id="{4FBD42CF-3710-4A6A-B32B-794EFA02129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4A139A97-1809-4029-9223-F4903EB07008}"/>
              </a:ext>
            </a:extLst>
          </p:cNvPr>
          <p:cNvSpPr txBox="1"/>
          <p:nvPr/>
        </p:nvSpPr>
        <p:spPr>
          <a:xfrm>
            <a:off x="4752758" y="1535372"/>
            <a:ext cx="1694536"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(refer to previous page for ‘calculations’) </a:t>
            </a:r>
          </a:p>
        </p:txBody>
      </p:sp>
    </p:spTree>
    <p:extLst>
      <p:ext uri="{BB962C8B-B14F-4D97-AF65-F5344CB8AC3E}">
        <p14:creationId xmlns:p14="http://schemas.microsoft.com/office/powerpoint/2010/main" val="1006212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43653" y="8811969"/>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5</a:t>
            </a:r>
            <a:r>
              <a:rPr lang="en-AU" sz="1100" dirty="0">
                <a:latin typeface="Arial Narrow" pitchFamily="34" charset="0"/>
              </a:rPr>
              <a:t>                                               </a:t>
            </a:r>
            <a:endParaRPr lang="en-AU" sz="1100" b="1" dirty="0">
              <a:latin typeface="Arial Narrow" pitchFamily="34" charset="0"/>
            </a:endParaRPr>
          </a:p>
        </p:txBody>
      </p:sp>
      <p:sp>
        <p:nvSpPr>
          <p:cNvPr id="48"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66" name="Straight Connector 65"/>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36"/>
          <p:cNvSpPr txBox="1"/>
          <p:nvPr/>
        </p:nvSpPr>
        <p:spPr>
          <a:xfrm>
            <a:off x="423625" y="880968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0" name="TextBox 9"/>
          <p:cNvSpPr txBox="1"/>
          <p:nvPr/>
        </p:nvSpPr>
        <p:spPr>
          <a:xfrm>
            <a:off x="1826213" y="473627"/>
            <a:ext cx="3251278" cy="276999"/>
          </a:xfrm>
          <a:prstGeom prst="rect">
            <a:avLst/>
          </a:prstGeom>
          <a:solidFill>
            <a:schemeClr val="tx1"/>
          </a:solidFill>
          <a:ln w="19050">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AU" sz="1200" b="1" dirty="0">
                <a:solidFill>
                  <a:schemeClr val="bg1"/>
                </a:solidFill>
                <a:latin typeface="Arial Narrow" panose="020B0606020202030204" pitchFamily="34" charset="0"/>
              </a:rPr>
              <a:t>(</a:t>
            </a:r>
            <a:r>
              <a:rPr lang="en-AU" sz="1200" b="1" dirty="0" err="1">
                <a:solidFill>
                  <a:schemeClr val="bg1"/>
                </a:solidFill>
                <a:latin typeface="Arial Narrow" panose="020B0606020202030204" pitchFamily="34" charset="0"/>
              </a:rPr>
              <a:t>i</a:t>
            </a:r>
            <a:r>
              <a:rPr lang="en-AU" sz="1200" b="1" dirty="0">
                <a:solidFill>
                  <a:schemeClr val="bg1"/>
                </a:solidFill>
                <a:latin typeface="Arial Narrow" panose="020B0606020202030204" pitchFamily="34" charset="0"/>
              </a:rPr>
              <a:t>)   Agincourt Reef</a:t>
            </a:r>
          </a:p>
        </p:txBody>
      </p:sp>
      <p:sp>
        <p:nvSpPr>
          <p:cNvPr id="11" name="TextBox 10"/>
          <p:cNvSpPr txBox="1"/>
          <p:nvPr/>
        </p:nvSpPr>
        <p:spPr>
          <a:xfrm>
            <a:off x="1401587" y="66466"/>
            <a:ext cx="4084843" cy="369332"/>
          </a:xfrm>
          <a:prstGeom prst="rect">
            <a:avLst/>
          </a:prstGeom>
          <a:noFill/>
        </p:spPr>
        <p:txBody>
          <a:bodyPr wrap="square" rtlCol="0">
            <a:spAutoFit/>
          </a:bodyPr>
          <a:lstStyle/>
          <a:p>
            <a:pPr algn="ctr"/>
            <a:r>
              <a:rPr lang="en-US" b="1" dirty="0">
                <a:latin typeface="Arial Narrow" pitchFamily="34" charset="0"/>
              </a:rPr>
              <a:t>DATA COLLECTION: Example</a:t>
            </a:r>
          </a:p>
        </p:txBody>
      </p:sp>
      <p:sp>
        <p:nvSpPr>
          <p:cNvPr id="17" name="TextBox 16"/>
          <p:cNvSpPr txBox="1"/>
          <p:nvPr/>
        </p:nvSpPr>
        <p:spPr>
          <a:xfrm>
            <a:off x="2020121" y="779332"/>
            <a:ext cx="3001955" cy="215444"/>
          </a:xfrm>
          <a:prstGeom prst="rect">
            <a:avLst/>
          </a:prstGeom>
          <a:noFill/>
        </p:spPr>
        <p:txBody>
          <a:bodyPr wrap="square" rtlCol="0">
            <a:spAutoFit/>
          </a:bodyPr>
          <a:lstStyle/>
          <a:p>
            <a:r>
              <a:rPr lang="en-AU" sz="800" dirty="0">
                <a:latin typeface="Arial Narrow" panose="020B0606020202030204" pitchFamily="34" charset="0"/>
              </a:rPr>
              <a:t>Original colour photos available on www.marineeducation.com.au (data) </a:t>
            </a:r>
          </a:p>
        </p:txBody>
      </p:sp>
      <p:sp>
        <p:nvSpPr>
          <p:cNvPr id="18" name="TextBox 36"/>
          <p:cNvSpPr txBox="1"/>
          <p:nvPr/>
        </p:nvSpPr>
        <p:spPr>
          <a:xfrm>
            <a:off x="2627564" y="8806471"/>
            <a:ext cx="2535813" cy="2609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Mandatory Practical	                                               </a:t>
            </a:r>
            <a:endParaRPr lang="en-AU" sz="1100" b="1" dirty="0">
              <a:latin typeface="Arial Narrow" pitchFamily="34" charset="0"/>
            </a:endParaRPr>
          </a:p>
        </p:txBody>
      </p:sp>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6950" t="6923" r="29932" b="29012"/>
          <a:stretch/>
        </p:blipFill>
        <p:spPr>
          <a:xfrm>
            <a:off x="3449517" y="1033305"/>
            <a:ext cx="2883591" cy="2170543"/>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1623" r="54822" b="28865"/>
          <a:stretch/>
        </p:blipFill>
        <p:spPr>
          <a:xfrm>
            <a:off x="467351" y="5987870"/>
            <a:ext cx="2891238" cy="2217880"/>
          </a:xfrm>
          <a:prstGeom prst="rect">
            <a:avLst/>
          </a:prstGeom>
        </p:spPr>
      </p:pic>
      <p:pic>
        <p:nvPicPr>
          <p:cNvPr id="14" name="Picture 13"/>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7369" t="3983" r="22478" b="35336"/>
          <a:stretch/>
        </p:blipFill>
        <p:spPr>
          <a:xfrm>
            <a:off x="469624" y="1026581"/>
            <a:ext cx="2891238" cy="2177268"/>
          </a:xfrm>
          <a:prstGeom prst="rect">
            <a:avLst/>
          </a:prstGeom>
        </p:spPr>
      </p:pic>
      <p:pic>
        <p:nvPicPr>
          <p:cNvPr id="15" name="Picture 14"/>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47979" t="8911" r="6872" b="23730"/>
          <a:stretch/>
        </p:blipFill>
        <p:spPr>
          <a:xfrm>
            <a:off x="470691" y="3487597"/>
            <a:ext cx="2890171" cy="2212524"/>
          </a:xfrm>
          <a:prstGeom prst="rect">
            <a:avLst/>
          </a:prstGeom>
        </p:spPr>
      </p:pic>
      <p:pic>
        <p:nvPicPr>
          <p:cNvPr id="16" name="Picture 15"/>
          <p:cNvPicPr>
            <a:picLocks noChangeAspect="1"/>
          </p:cNvPicPr>
          <p:nvPr/>
        </p:nvPicPr>
        <p:blipFill rotWithShape="1">
          <a:blip r:embed="rId11" cstate="print">
            <a:extLst>
              <a:ext uri="{28A0092B-C50C-407E-A947-70E740481C1C}">
                <a14:useLocalDpi xmlns:a14="http://schemas.microsoft.com/office/drawing/2010/main" val="0"/>
              </a:ext>
            </a:extLst>
          </a:blip>
          <a:srcRect l="26713" t="7293" r="26103" b="23412"/>
          <a:stretch/>
        </p:blipFill>
        <p:spPr>
          <a:xfrm>
            <a:off x="3447244" y="3488876"/>
            <a:ext cx="2885863" cy="2211244"/>
          </a:xfrm>
          <a:prstGeom prst="rect">
            <a:avLst/>
          </a:prstGeom>
        </p:spPr>
      </p:pic>
      <p:pic>
        <p:nvPicPr>
          <p:cNvPr id="19" name="Picture 18"/>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l="13625" t="5870" r="38716" b="21906"/>
          <a:stretch/>
        </p:blipFill>
        <p:spPr>
          <a:xfrm>
            <a:off x="3447244" y="5987554"/>
            <a:ext cx="2883591" cy="2218196"/>
          </a:xfrm>
          <a:prstGeom prst="rect">
            <a:avLst/>
          </a:prstGeom>
        </p:spPr>
      </p:pic>
      <p:sp>
        <p:nvSpPr>
          <p:cNvPr id="2" name="Plus 1"/>
          <p:cNvSpPr/>
          <p:nvPr/>
        </p:nvSpPr>
        <p:spPr>
          <a:xfrm>
            <a:off x="757546" y="143430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Plus 19"/>
          <p:cNvSpPr/>
          <p:nvPr/>
        </p:nvSpPr>
        <p:spPr>
          <a:xfrm>
            <a:off x="1876146" y="117182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Plus 20"/>
          <p:cNvSpPr/>
          <p:nvPr/>
        </p:nvSpPr>
        <p:spPr>
          <a:xfrm>
            <a:off x="882108" y="238726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Plus 21"/>
          <p:cNvSpPr/>
          <p:nvPr/>
        </p:nvSpPr>
        <p:spPr>
          <a:xfrm>
            <a:off x="1034508" y="253966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Plus 22"/>
          <p:cNvSpPr/>
          <p:nvPr/>
        </p:nvSpPr>
        <p:spPr>
          <a:xfrm>
            <a:off x="2385235" y="167461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Plus 23"/>
          <p:cNvSpPr/>
          <p:nvPr/>
        </p:nvSpPr>
        <p:spPr>
          <a:xfrm>
            <a:off x="2712790" y="227925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Plus 24"/>
          <p:cNvSpPr/>
          <p:nvPr/>
        </p:nvSpPr>
        <p:spPr>
          <a:xfrm>
            <a:off x="2928814" y="147623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Plus 27"/>
          <p:cNvSpPr/>
          <p:nvPr/>
        </p:nvSpPr>
        <p:spPr>
          <a:xfrm>
            <a:off x="2358099" y="206707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Plus 28"/>
          <p:cNvSpPr/>
          <p:nvPr/>
        </p:nvSpPr>
        <p:spPr>
          <a:xfrm>
            <a:off x="2347805" y="283875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Plus 29"/>
          <p:cNvSpPr/>
          <p:nvPr/>
        </p:nvSpPr>
        <p:spPr>
          <a:xfrm>
            <a:off x="1585008" y="188122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882108" y="133697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31" name="TextBox 30"/>
          <p:cNvSpPr txBox="1"/>
          <p:nvPr/>
        </p:nvSpPr>
        <p:spPr>
          <a:xfrm>
            <a:off x="1999518" y="107849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32" name="TextBox 31"/>
          <p:cNvSpPr txBox="1"/>
          <p:nvPr/>
        </p:nvSpPr>
        <p:spPr>
          <a:xfrm>
            <a:off x="2493247" y="159609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33" name="TextBox 32"/>
          <p:cNvSpPr txBox="1"/>
          <p:nvPr/>
        </p:nvSpPr>
        <p:spPr>
          <a:xfrm>
            <a:off x="1728202" y="179685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34" name="TextBox 33"/>
          <p:cNvSpPr txBox="1"/>
          <p:nvPr/>
        </p:nvSpPr>
        <p:spPr>
          <a:xfrm>
            <a:off x="3060350" y="1389178"/>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35" name="TextBox 34"/>
          <p:cNvSpPr txBox="1"/>
          <p:nvPr/>
        </p:nvSpPr>
        <p:spPr>
          <a:xfrm>
            <a:off x="1027530" y="227889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36" name="TextBox 35"/>
          <p:cNvSpPr txBox="1"/>
          <p:nvPr/>
        </p:nvSpPr>
        <p:spPr>
          <a:xfrm>
            <a:off x="1179930" y="247837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37" name="TextBox 36"/>
          <p:cNvSpPr txBox="1"/>
          <p:nvPr/>
        </p:nvSpPr>
        <p:spPr>
          <a:xfrm>
            <a:off x="2498636" y="197785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38" name="TextBox 37"/>
          <p:cNvSpPr txBox="1"/>
          <p:nvPr/>
        </p:nvSpPr>
        <p:spPr>
          <a:xfrm>
            <a:off x="2840210" y="219045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39" name="TextBox 38"/>
          <p:cNvSpPr txBox="1"/>
          <p:nvPr/>
        </p:nvSpPr>
        <p:spPr>
          <a:xfrm>
            <a:off x="2507018" y="2762105"/>
            <a:ext cx="528672"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40" name="Plus 39"/>
          <p:cNvSpPr/>
          <p:nvPr/>
        </p:nvSpPr>
        <p:spPr>
          <a:xfrm>
            <a:off x="4159069" y="133819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Plus 40"/>
          <p:cNvSpPr/>
          <p:nvPr/>
        </p:nvSpPr>
        <p:spPr>
          <a:xfrm>
            <a:off x="5253202" y="110079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Plus 41"/>
          <p:cNvSpPr/>
          <p:nvPr/>
        </p:nvSpPr>
        <p:spPr>
          <a:xfrm>
            <a:off x="3684002" y="285466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Plus 42"/>
          <p:cNvSpPr/>
          <p:nvPr/>
        </p:nvSpPr>
        <p:spPr>
          <a:xfrm>
            <a:off x="3545080" y="262833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Plus 43"/>
          <p:cNvSpPr/>
          <p:nvPr/>
        </p:nvSpPr>
        <p:spPr>
          <a:xfrm>
            <a:off x="4167731" y="173419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Plus 44"/>
          <p:cNvSpPr/>
          <p:nvPr/>
        </p:nvSpPr>
        <p:spPr>
          <a:xfrm>
            <a:off x="5962481" y="284449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Plus 45"/>
          <p:cNvSpPr/>
          <p:nvPr/>
        </p:nvSpPr>
        <p:spPr>
          <a:xfrm>
            <a:off x="5209292" y="148370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Plus 46"/>
          <p:cNvSpPr/>
          <p:nvPr/>
        </p:nvSpPr>
        <p:spPr>
          <a:xfrm>
            <a:off x="5268132" y="252841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Plus 48"/>
          <p:cNvSpPr/>
          <p:nvPr/>
        </p:nvSpPr>
        <p:spPr>
          <a:xfrm>
            <a:off x="4114631" y="297789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Plus 49"/>
          <p:cNvSpPr/>
          <p:nvPr/>
        </p:nvSpPr>
        <p:spPr>
          <a:xfrm>
            <a:off x="3884637" y="210638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Box 50"/>
          <p:cNvSpPr txBox="1"/>
          <p:nvPr/>
        </p:nvSpPr>
        <p:spPr>
          <a:xfrm>
            <a:off x="4283631" y="1240868"/>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52" name="TextBox 51"/>
          <p:cNvSpPr txBox="1"/>
          <p:nvPr/>
        </p:nvSpPr>
        <p:spPr>
          <a:xfrm>
            <a:off x="5376574" y="100746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53" name="TextBox 52"/>
          <p:cNvSpPr txBox="1"/>
          <p:nvPr/>
        </p:nvSpPr>
        <p:spPr>
          <a:xfrm>
            <a:off x="4275743" y="165567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54" name="TextBox 53"/>
          <p:cNvSpPr txBox="1"/>
          <p:nvPr/>
        </p:nvSpPr>
        <p:spPr>
          <a:xfrm>
            <a:off x="4027831" y="202201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55" name="TextBox 54"/>
          <p:cNvSpPr txBox="1"/>
          <p:nvPr/>
        </p:nvSpPr>
        <p:spPr>
          <a:xfrm>
            <a:off x="5340828" y="139664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56" name="TextBox 55"/>
          <p:cNvSpPr txBox="1"/>
          <p:nvPr/>
        </p:nvSpPr>
        <p:spPr>
          <a:xfrm>
            <a:off x="3829424" y="274628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57" name="TextBox 56"/>
          <p:cNvSpPr txBox="1"/>
          <p:nvPr/>
        </p:nvSpPr>
        <p:spPr>
          <a:xfrm>
            <a:off x="3690501" y="2567039"/>
            <a:ext cx="686955"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58" name="TextBox 57"/>
          <p:cNvSpPr txBox="1"/>
          <p:nvPr/>
        </p:nvSpPr>
        <p:spPr>
          <a:xfrm>
            <a:off x="5408669" y="2439188"/>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59" name="TextBox 58"/>
          <p:cNvSpPr txBox="1"/>
          <p:nvPr/>
        </p:nvSpPr>
        <p:spPr>
          <a:xfrm>
            <a:off x="6089901" y="275569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61" name="Plus 60"/>
          <p:cNvSpPr/>
          <p:nvPr/>
        </p:nvSpPr>
        <p:spPr>
          <a:xfrm>
            <a:off x="1477558" y="362749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Plus 61"/>
          <p:cNvSpPr/>
          <p:nvPr/>
        </p:nvSpPr>
        <p:spPr>
          <a:xfrm>
            <a:off x="2031679" y="366807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Plus 62"/>
          <p:cNvSpPr/>
          <p:nvPr/>
        </p:nvSpPr>
        <p:spPr>
          <a:xfrm>
            <a:off x="2259150" y="466007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Plus 63"/>
          <p:cNvSpPr/>
          <p:nvPr/>
        </p:nvSpPr>
        <p:spPr>
          <a:xfrm>
            <a:off x="954751" y="537169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Plus 64"/>
          <p:cNvSpPr/>
          <p:nvPr/>
        </p:nvSpPr>
        <p:spPr>
          <a:xfrm>
            <a:off x="1204336" y="468525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Plus 66"/>
          <p:cNvSpPr/>
          <p:nvPr/>
        </p:nvSpPr>
        <p:spPr>
          <a:xfrm>
            <a:off x="1969643" y="532550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Plus 67"/>
          <p:cNvSpPr/>
          <p:nvPr/>
        </p:nvSpPr>
        <p:spPr>
          <a:xfrm>
            <a:off x="1698022" y="436957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Plus 68"/>
          <p:cNvSpPr/>
          <p:nvPr/>
        </p:nvSpPr>
        <p:spPr>
          <a:xfrm>
            <a:off x="2954282" y="452068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Plus 69"/>
          <p:cNvSpPr/>
          <p:nvPr/>
        </p:nvSpPr>
        <p:spPr>
          <a:xfrm>
            <a:off x="2947347" y="545056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Plus 70"/>
          <p:cNvSpPr/>
          <p:nvPr/>
        </p:nvSpPr>
        <p:spPr>
          <a:xfrm>
            <a:off x="901386" y="380730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TextBox 71"/>
          <p:cNvSpPr txBox="1"/>
          <p:nvPr/>
        </p:nvSpPr>
        <p:spPr>
          <a:xfrm>
            <a:off x="1602120" y="353017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73" name="TextBox 72"/>
          <p:cNvSpPr txBox="1"/>
          <p:nvPr/>
        </p:nvSpPr>
        <p:spPr>
          <a:xfrm>
            <a:off x="2155051" y="357475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74" name="TextBox 73"/>
          <p:cNvSpPr txBox="1"/>
          <p:nvPr/>
        </p:nvSpPr>
        <p:spPr>
          <a:xfrm>
            <a:off x="1312348" y="460673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75" name="TextBox 74"/>
          <p:cNvSpPr txBox="1"/>
          <p:nvPr/>
        </p:nvSpPr>
        <p:spPr>
          <a:xfrm>
            <a:off x="1044580" y="372293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76" name="TextBox 75"/>
          <p:cNvSpPr txBox="1"/>
          <p:nvPr/>
        </p:nvSpPr>
        <p:spPr>
          <a:xfrm>
            <a:off x="1846205" y="429151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77" name="TextBox 76"/>
          <p:cNvSpPr txBox="1"/>
          <p:nvPr/>
        </p:nvSpPr>
        <p:spPr>
          <a:xfrm>
            <a:off x="2404572" y="455169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78" name="TextBox 77"/>
          <p:cNvSpPr txBox="1"/>
          <p:nvPr/>
        </p:nvSpPr>
        <p:spPr>
          <a:xfrm>
            <a:off x="1100173" y="531039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79" name="TextBox 78"/>
          <p:cNvSpPr txBox="1"/>
          <p:nvPr/>
        </p:nvSpPr>
        <p:spPr>
          <a:xfrm>
            <a:off x="3094819" y="4431458"/>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80" name="TextBox 79"/>
          <p:cNvSpPr txBox="1"/>
          <p:nvPr/>
        </p:nvSpPr>
        <p:spPr>
          <a:xfrm>
            <a:off x="2097063" y="523669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81" name="TextBox 80"/>
          <p:cNvSpPr txBox="1"/>
          <p:nvPr/>
        </p:nvSpPr>
        <p:spPr>
          <a:xfrm>
            <a:off x="3081946" y="5373909"/>
            <a:ext cx="553286"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82" name="Plus 81"/>
          <p:cNvSpPr/>
          <p:nvPr/>
        </p:nvSpPr>
        <p:spPr>
          <a:xfrm>
            <a:off x="4140829" y="363466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Plus 82"/>
          <p:cNvSpPr/>
          <p:nvPr/>
        </p:nvSpPr>
        <p:spPr>
          <a:xfrm>
            <a:off x="4512544" y="359644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Plus 83"/>
          <p:cNvSpPr/>
          <p:nvPr/>
        </p:nvSpPr>
        <p:spPr>
          <a:xfrm>
            <a:off x="5054610" y="458387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Plus 84"/>
          <p:cNvSpPr/>
          <p:nvPr/>
        </p:nvSpPr>
        <p:spPr>
          <a:xfrm>
            <a:off x="4576578" y="539421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Plus 85"/>
          <p:cNvSpPr/>
          <p:nvPr/>
        </p:nvSpPr>
        <p:spPr>
          <a:xfrm>
            <a:off x="5764179" y="395944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Plus 86"/>
          <p:cNvSpPr/>
          <p:nvPr/>
        </p:nvSpPr>
        <p:spPr>
          <a:xfrm>
            <a:off x="5607720" y="475034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Plus 87"/>
          <p:cNvSpPr/>
          <p:nvPr/>
        </p:nvSpPr>
        <p:spPr>
          <a:xfrm>
            <a:off x="4886798" y="373493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Plus 88"/>
          <p:cNvSpPr/>
          <p:nvPr/>
        </p:nvSpPr>
        <p:spPr>
          <a:xfrm>
            <a:off x="3744100" y="422786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Plus 89"/>
          <p:cNvSpPr/>
          <p:nvPr/>
        </p:nvSpPr>
        <p:spPr>
          <a:xfrm>
            <a:off x="5754956" y="510735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Plus 90"/>
          <p:cNvSpPr/>
          <p:nvPr/>
        </p:nvSpPr>
        <p:spPr>
          <a:xfrm>
            <a:off x="4479938" y="435231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TextBox 91"/>
          <p:cNvSpPr txBox="1"/>
          <p:nvPr/>
        </p:nvSpPr>
        <p:spPr>
          <a:xfrm>
            <a:off x="4265391" y="353733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93" name="TextBox 92"/>
          <p:cNvSpPr txBox="1"/>
          <p:nvPr/>
        </p:nvSpPr>
        <p:spPr>
          <a:xfrm>
            <a:off x="4635916" y="350311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94" name="TextBox 93"/>
          <p:cNvSpPr txBox="1"/>
          <p:nvPr/>
        </p:nvSpPr>
        <p:spPr>
          <a:xfrm>
            <a:off x="5869918" y="388220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95" name="TextBox 94"/>
          <p:cNvSpPr txBox="1"/>
          <p:nvPr/>
        </p:nvSpPr>
        <p:spPr>
          <a:xfrm>
            <a:off x="4623132" y="426794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96" name="TextBox 95"/>
          <p:cNvSpPr txBox="1"/>
          <p:nvPr/>
        </p:nvSpPr>
        <p:spPr>
          <a:xfrm>
            <a:off x="5018334" y="364788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97" name="TextBox 96"/>
          <p:cNvSpPr txBox="1"/>
          <p:nvPr/>
        </p:nvSpPr>
        <p:spPr>
          <a:xfrm>
            <a:off x="5200032" y="447549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98" name="TextBox 97"/>
          <p:cNvSpPr txBox="1"/>
          <p:nvPr/>
        </p:nvSpPr>
        <p:spPr>
          <a:xfrm>
            <a:off x="4722000" y="5332917"/>
            <a:ext cx="546132"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99" name="TextBox 98"/>
          <p:cNvSpPr txBox="1"/>
          <p:nvPr/>
        </p:nvSpPr>
        <p:spPr>
          <a:xfrm>
            <a:off x="3884637" y="413864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100" name="TextBox 99"/>
          <p:cNvSpPr txBox="1"/>
          <p:nvPr/>
        </p:nvSpPr>
        <p:spPr>
          <a:xfrm>
            <a:off x="5735140" y="4661538"/>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101" name="TextBox 100"/>
          <p:cNvSpPr txBox="1"/>
          <p:nvPr/>
        </p:nvSpPr>
        <p:spPr>
          <a:xfrm>
            <a:off x="5914169" y="5030697"/>
            <a:ext cx="528672"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102" name="Plus 101"/>
          <p:cNvSpPr/>
          <p:nvPr/>
        </p:nvSpPr>
        <p:spPr>
          <a:xfrm>
            <a:off x="1658559" y="605524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Plus 102"/>
          <p:cNvSpPr/>
          <p:nvPr/>
        </p:nvSpPr>
        <p:spPr>
          <a:xfrm>
            <a:off x="950964" y="634059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Plus 103"/>
          <p:cNvSpPr/>
          <p:nvPr/>
        </p:nvSpPr>
        <p:spPr>
          <a:xfrm>
            <a:off x="1790111" y="742668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Plus 104"/>
          <p:cNvSpPr/>
          <p:nvPr/>
        </p:nvSpPr>
        <p:spPr>
          <a:xfrm>
            <a:off x="548606" y="777303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Plus 105"/>
          <p:cNvSpPr/>
          <p:nvPr/>
        </p:nvSpPr>
        <p:spPr>
          <a:xfrm>
            <a:off x="1954508" y="656758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Plus 106"/>
          <p:cNvSpPr/>
          <p:nvPr/>
        </p:nvSpPr>
        <p:spPr>
          <a:xfrm>
            <a:off x="2231347" y="752727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Plus 107"/>
          <p:cNvSpPr/>
          <p:nvPr/>
        </p:nvSpPr>
        <p:spPr>
          <a:xfrm>
            <a:off x="2625008" y="634059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Plus 108"/>
          <p:cNvSpPr/>
          <p:nvPr/>
        </p:nvSpPr>
        <p:spPr>
          <a:xfrm>
            <a:off x="796065" y="735487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Plus 109"/>
          <p:cNvSpPr/>
          <p:nvPr/>
        </p:nvSpPr>
        <p:spPr>
          <a:xfrm>
            <a:off x="2704157" y="786480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Plus 110"/>
          <p:cNvSpPr/>
          <p:nvPr/>
        </p:nvSpPr>
        <p:spPr>
          <a:xfrm>
            <a:off x="2768110" y="692613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TextBox 111"/>
          <p:cNvSpPr txBox="1"/>
          <p:nvPr/>
        </p:nvSpPr>
        <p:spPr>
          <a:xfrm>
            <a:off x="1783121" y="595792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113" name="TextBox 112"/>
          <p:cNvSpPr txBox="1"/>
          <p:nvPr/>
        </p:nvSpPr>
        <p:spPr>
          <a:xfrm>
            <a:off x="1074336" y="624726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114" name="TextBox 113"/>
          <p:cNvSpPr txBox="1"/>
          <p:nvPr/>
        </p:nvSpPr>
        <p:spPr>
          <a:xfrm>
            <a:off x="2060247" y="649034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115" name="TextBox 114"/>
          <p:cNvSpPr txBox="1"/>
          <p:nvPr/>
        </p:nvSpPr>
        <p:spPr>
          <a:xfrm>
            <a:off x="2911304" y="684208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116" name="TextBox 115"/>
          <p:cNvSpPr txBox="1"/>
          <p:nvPr/>
        </p:nvSpPr>
        <p:spPr>
          <a:xfrm>
            <a:off x="2756544" y="625354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117" name="TextBox 116"/>
          <p:cNvSpPr txBox="1"/>
          <p:nvPr/>
        </p:nvSpPr>
        <p:spPr>
          <a:xfrm>
            <a:off x="1935533" y="731830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118" name="TextBox 117"/>
          <p:cNvSpPr txBox="1"/>
          <p:nvPr/>
        </p:nvSpPr>
        <p:spPr>
          <a:xfrm>
            <a:off x="694027" y="7711739"/>
            <a:ext cx="1008643"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119" name="TextBox 118"/>
          <p:cNvSpPr txBox="1"/>
          <p:nvPr/>
        </p:nvSpPr>
        <p:spPr>
          <a:xfrm>
            <a:off x="936602" y="726565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120" name="TextBox 119"/>
          <p:cNvSpPr txBox="1"/>
          <p:nvPr/>
        </p:nvSpPr>
        <p:spPr>
          <a:xfrm>
            <a:off x="2358767" y="743846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121" name="TextBox 120"/>
          <p:cNvSpPr txBox="1"/>
          <p:nvPr/>
        </p:nvSpPr>
        <p:spPr>
          <a:xfrm>
            <a:off x="2863370" y="7788146"/>
            <a:ext cx="528672"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122" name="Plus 121"/>
          <p:cNvSpPr/>
          <p:nvPr/>
        </p:nvSpPr>
        <p:spPr>
          <a:xfrm>
            <a:off x="3504188" y="661075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Plus 122"/>
          <p:cNvSpPr/>
          <p:nvPr/>
        </p:nvSpPr>
        <p:spPr>
          <a:xfrm>
            <a:off x="4866477" y="722839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Plus 123"/>
          <p:cNvSpPr/>
          <p:nvPr/>
        </p:nvSpPr>
        <p:spPr>
          <a:xfrm>
            <a:off x="3508060" y="738721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Plus 124"/>
          <p:cNvSpPr/>
          <p:nvPr/>
        </p:nvSpPr>
        <p:spPr>
          <a:xfrm>
            <a:off x="4841606" y="654825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Plus 125"/>
          <p:cNvSpPr/>
          <p:nvPr/>
        </p:nvSpPr>
        <p:spPr>
          <a:xfrm>
            <a:off x="5415246" y="761634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Plus 126"/>
          <p:cNvSpPr/>
          <p:nvPr/>
        </p:nvSpPr>
        <p:spPr>
          <a:xfrm>
            <a:off x="5593374" y="613147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Plus 127"/>
          <p:cNvSpPr/>
          <p:nvPr/>
        </p:nvSpPr>
        <p:spPr>
          <a:xfrm>
            <a:off x="3872431" y="715658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Plus 128"/>
          <p:cNvSpPr/>
          <p:nvPr/>
        </p:nvSpPr>
        <p:spPr>
          <a:xfrm>
            <a:off x="4310371" y="775678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Plus 129"/>
          <p:cNvSpPr/>
          <p:nvPr/>
        </p:nvSpPr>
        <p:spPr>
          <a:xfrm>
            <a:off x="5539571" y="701489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TextBox 130"/>
          <p:cNvSpPr txBox="1"/>
          <p:nvPr/>
        </p:nvSpPr>
        <p:spPr>
          <a:xfrm>
            <a:off x="3627560" y="651743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132" name="TextBox 131"/>
          <p:cNvSpPr txBox="1"/>
          <p:nvPr/>
        </p:nvSpPr>
        <p:spPr>
          <a:xfrm>
            <a:off x="4947345" y="6471018"/>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133" name="TextBox 132"/>
          <p:cNvSpPr txBox="1"/>
          <p:nvPr/>
        </p:nvSpPr>
        <p:spPr>
          <a:xfrm>
            <a:off x="5677515" y="693089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134" name="TextBox 133"/>
          <p:cNvSpPr txBox="1"/>
          <p:nvPr/>
        </p:nvSpPr>
        <p:spPr>
          <a:xfrm>
            <a:off x="5724910" y="604442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135" name="TextBox 134"/>
          <p:cNvSpPr txBox="1"/>
          <p:nvPr/>
        </p:nvSpPr>
        <p:spPr>
          <a:xfrm>
            <a:off x="5011899" y="712001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136" name="TextBox 135"/>
          <p:cNvSpPr txBox="1"/>
          <p:nvPr/>
        </p:nvSpPr>
        <p:spPr>
          <a:xfrm>
            <a:off x="3653481" y="7325920"/>
            <a:ext cx="1008643"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137" name="TextBox 136"/>
          <p:cNvSpPr txBox="1"/>
          <p:nvPr/>
        </p:nvSpPr>
        <p:spPr>
          <a:xfrm>
            <a:off x="4012968" y="706736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138" name="TextBox 137"/>
          <p:cNvSpPr txBox="1"/>
          <p:nvPr/>
        </p:nvSpPr>
        <p:spPr>
          <a:xfrm>
            <a:off x="5549131" y="756007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139" name="TextBox 138"/>
          <p:cNvSpPr txBox="1"/>
          <p:nvPr/>
        </p:nvSpPr>
        <p:spPr>
          <a:xfrm>
            <a:off x="4469584" y="7680134"/>
            <a:ext cx="528672"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140" name="Plus 139"/>
          <p:cNvSpPr/>
          <p:nvPr/>
        </p:nvSpPr>
        <p:spPr>
          <a:xfrm>
            <a:off x="4826923" y="626613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TextBox 140"/>
          <p:cNvSpPr txBox="1"/>
          <p:nvPr/>
        </p:nvSpPr>
        <p:spPr>
          <a:xfrm>
            <a:off x="4951485" y="616880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142" name="TextBox 141"/>
          <p:cNvSpPr txBox="1"/>
          <p:nvPr/>
        </p:nvSpPr>
        <p:spPr>
          <a:xfrm>
            <a:off x="353594" y="5696374"/>
            <a:ext cx="3467057"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latin typeface="Arial Narrow" panose="020B0606020202030204" pitchFamily="34" charset="0"/>
              </a:rPr>
              <a:t>70%</a:t>
            </a:r>
            <a:r>
              <a:rPr lang="en-AU" sz="1200" b="1" dirty="0">
                <a:latin typeface="Arial Narrow" panose="020B0606020202030204" pitchFamily="34" charset="0"/>
              </a:rPr>
              <a:t> </a:t>
            </a:r>
            <a:r>
              <a:rPr lang="en-AU" sz="1200" dirty="0">
                <a:latin typeface="Arial Narrow" panose="020B0606020202030204" pitchFamily="34" charset="0"/>
              </a:rPr>
              <a:t>(A,B,C,E,G,H,J)</a:t>
            </a:r>
          </a:p>
        </p:txBody>
      </p:sp>
      <p:sp>
        <p:nvSpPr>
          <p:cNvPr id="143" name="TextBox 142"/>
          <p:cNvSpPr txBox="1"/>
          <p:nvPr/>
        </p:nvSpPr>
        <p:spPr>
          <a:xfrm>
            <a:off x="3430043" y="5702249"/>
            <a:ext cx="3467057"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latin typeface="Arial Narrow" panose="020B0606020202030204" pitchFamily="34" charset="0"/>
              </a:rPr>
              <a:t>100% (A-J)</a:t>
            </a:r>
            <a:endParaRPr lang="en-AU" sz="1200" b="1" dirty="0">
              <a:latin typeface="Arial Narrow" panose="020B0606020202030204" pitchFamily="34" charset="0"/>
            </a:endParaRPr>
          </a:p>
        </p:txBody>
      </p:sp>
      <p:sp>
        <p:nvSpPr>
          <p:cNvPr id="144" name="TextBox 143"/>
          <p:cNvSpPr txBox="1"/>
          <p:nvPr/>
        </p:nvSpPr>
        <p:spPr>
          <a:xfrm>
            <a:off x="3429000" y="8190044"/>
            <a:ext cx="3467057"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latin typeface="Arial Narrow" panose="020B0606020202030204" pitchFamily="34" charset="0"/>
              </a:rPr>
              <a:t>100% (A-J)</a:t>
            </a:r>
            <a:r>
              <a:rPr lang="en-AU" sz="1200" b="1" dirty="0">
                <a:latin typeface="Arial Narrow" panose="020B0606020202030204" pitchFamily="34" charset="0"/>
              </a:rPr>
              <a:t> </a:t>
            </a:r>
          </a:p>
        </p:txBody>
      </p:sp>
      <p:sp>
        <p:nvSpPr>
          <p:cNvPr id="145" name="TextBox 144"/>
          <p:cNvSpPr txBox="1"/>
          <p:nvPr/>
        </p:nvSpPr>
        <p:spPr>
          <a:xfrm>
            <a:off x="418878" y="8190044"/>
            <a:ext cx="3467057"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latin typeface="Arial Narrow" panose="020B0606020202030204" pitchFamily="34" charset="0"/>
              </a:rPr>
              <a:t>100% (A-J)</a:t>
            </a:r>
            <a:r>
              <a:rPr lang="en-AU" sz="1200" b="1" dirty="0">
                <a:latin typeface="Arial Narrow" panose="020B0606020202030204" pitchFamily="34" charset="0"/>
              </a:rPr>
              <a:t> </a:t>
            </a:r>
          </a:p>
        </p:txBody>
      </p:sp>
      <p:sp>
        <p:nvSpPr>
          <p:cNvPr id="146" name="TextBox 145"/>
          <p:cNvSpPr txBox="1"/>
          <p:nvPr/>
        </p:nvSpPr>
        <p:spPr>
          <a:xfrm>
            <a:off x="3356589" y="3207090"/>
            <a:ext cx="3467057"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latin typeface="Arial Narrow" panose="020B0606020202030204" pitchFamily="34" charset="0"/>
              </a:rPr>
              <a:t>100% (A-J)</a:t>
            </a:r>
            <a:r>
              <a:rPr lang="en-AU" sz="1200" b="1" dirty="0">
                <a:latin typeface="Arial Narrow" panose="020B0606020202030204" pitchFamily="34" charset="0"/>
              </a:rPr>
              <a:t> </a:t>
            </a:r>
          </a:p>
        </p:txBody>
      </p:sp>
      <p:sp>
        <p:nvSpPr>
          <p:cNvPr id="147" name="TextBox 146"/>
          <p:cNvSpPr txBox="1"/>
          <p:nvPr/>
        </p:nvSpPr>
        <p:spPr>
          <a:xfrm>
            <a:off x="393246" y="3199160"/>
            <a:ext cx="3467057"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latin typeface="Arial Narrow" panose="020B0606020202030204" pitchFamily="34" charset="0"/>
              </a:rPr>
              <a:t>100% (A-J)</a:t>
            </a:r>
            <a:r>
              <a:rPr lang="en-AU" sz="1200" b="1" dirty="0">
                <a:latin typeface="Arial Narrow" panose="020B0606020202030204" pitchFamily="34" charset="0"/>
              </a:rPr>
              <a:t> </a:t>
            </a:r>
          </a:p>
        </p:txBody>
      </p:sp>
      <p:cxnSp>
        <p:nvCxnSpPr>
          <p:cNvPr id="149" name="Straight Connector 148"/>
          <p:cNvCxnSpPr/>
          <p:nvPr/>
        </p:nvCxnSpPr>
        <p:spPr>
          <a:xfrm flipH="1">
            <a:off x="468279" y="8794761"/>
            <a:ext cx="5863487" cy="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72759" y="8480398"/>
            <a:ext cx="5863484" cy="3040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TextBox 150"/>
          <p:cNvSpPr txBox="1"/>
          <p:nvPr/>
        </p:nvSpPr>
        <p:spPr>
          <a:xfrm>
            <a:off x="416610" y="8435882"/>
            <a:ext cx="6237721" cy="390876"/>
          </a:xfrm>
          <a:prstGeom prst="rect">
            <a:avLst/>
          </a:prstGeom>
          <a:noFill/>
        </p:spPr>
        <p:txBody>
          <a:bodyPr wrap="square" rtlCol="0">
            <a:spAutoFit/>
          </a:bodyPr>
          <a:lstStyle/>
          <a:p>
            <a:r>
              <a:rPr lang="en-US" sz="950" b="1" dirty="0">
                <a:latin typeface="Arial Narrow" panose="020B0606020202030204" pitchFamily="34" charset="0"/>
              </a:rPr>
              <a:t>Images (of Agincourt Reef) sourced from the XL Catlin Global Reef Record. © Underwater Earth / XL Catlin Seaview Survey.</a:t>
            </a:r>
            <a:endParaRPr lang="en-AU" sz="950" b="1" dirty="0">
              <a:latin typeface="Arial Narrow" panose="020B0606020202030204" pitchFamily="34" charset="0"/>
            </a:endParaRPr>
          </a:p>
          <a:p>
            <a:r>
              <a:rPr lang="en-AU" sz="950" b="1" dirty="0">
                <a:latin typeface="Arial Narrow" panose="020B0606020202030204" pitchFamily="34" charset="0"/>
              </a:rPr>
              <a:t>Taken 23.11.2012. Accessed 24.01.2019 from www.catlinseaviewsurvey.com/   Datum points (A-J) were added at random.  </a:t>
            </a:r>
          </a:p>
        </p:txBody>
      </p:sp>
      <p:sp>
        <p:nvSpPr>
          <p:cNvPr id="152" name="Oval 151"/>
          <p:cNvSpPr/>
          <p:nvPr/>
        </p:nvSpPr>
        <p:spPr>
          <a:xfrm>
            <a:off x="3465780" y="6006979"/>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3" name="TextBox 152"/>
          <p:cNvSpPr txBox="1"/>
          <p:nvPr/>
        </p:nvSpPr>
        <p:spPr>
          <a:xfrm>
            <a:off x="3480054" y="5965201"/>
            <a:ext cx="560135" cy="400110"/>
          </a:xfrm>
          <a:prstGeom prst="rect">
            <a:avLst/>
          </a:prstGeom>
          <a:noFill/>
        </p:spPr>
        <p:txBody>
          <a:bodyPr wrap="square" rtlCol="0">
            <a:spAutoFit/>
          </a:bodyPr>
          <a:lstStyle/>
          <a:p>
            <a:r>
              <a:rPr lang="en-AU" sz="2000" b="1" dirty="0">
                <a:latin typeface="Arial Narrow" panose="020B0606020202030204" pitchFamily="34" charset="0"/>
              </a:rPr>
              <a:t>6</a:t>
            </a:r>
          </a:p>
        </p:txBody>
      </p:sp>
      <p:sp>
        <p:nvSpPr>
          <p:cNvPr id="156" name="Oval 155"/>
          <p:cNvSpPr/>
          <p:nvPr/>
        </p:nvSpPr>
        <p:spPr>
          <a:xfrm>
            <a:off x="494643" y="6005930"/>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7" name="TextBox 156"/>
          <p:cNvSpPr txBox="1"/>
          <p:nvPr/>
        </p:nvSpPr>
        <p:spPr>
          <a:xfrm>
            <a:off x="505122" y="5970680"/>
            <a:ext cx="560135" cy="400110"/>
          </a:xfrm>
          <a:prstGeom prst="rect">
            <a:avLst/>
          </a:prstGeom>
          <a:noFill/>
        </p:spPr>
        <p:txBody>
          <a:bodyPr wrap="square" rtlCol="0">
            <a:spAutoFit/>
          </a:bodyPr>
          <a:lstStyle/>
          <a:p>
            <a:r>
              <a:rPr lang="en-AU" sz="2000" b="1" dirty="0">
                <a:latin typeface="Arial Narrow" panose="020B0606020202030204" pitchFamily="34" charset="0"/>
              </a:rPr>
              <a:t>5</a:t>
            </a:r>
          </a:p>
        </p:txBody>
      </p:sp>
      <p:sp>
        <p:nvSpPr>
          <p:cNvPr id="158" name="Oval 157"/>
          <p:cNvSpPr/>
          <p:nvPr/>
        </p:nvSpPr>
        <p:spPr>
          <a:xfrm>
            <a:off x="512321" y="3511802"/>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9" name="TextBox 158"/>
          <p:cNvSpPr txBox="1"/>
          <p:nvPr/>
        </p:nvSpPr>
        <p:spPr>
          <a:xfrm>
            <a:off x="522666" y="3479444"/>
            <a:ext cx="560135" cy="400110"/>
          </a:xfrm>
          <a:prstGeom prst="rect">
            <a:avLst/>
          </a:prstGeom>
          <a:noFill/>
        </p:spPr>
        <p:txBody>
          <a:bodyPr wrap="square" rtlCol="0">
            <a:spAutoFit/>
          </a:bodyPr>
          <a:lstStyle/>
          <a:p>
            <a:r>
              <a:rPr lang="en-AU" sz="2000" b="1" dirty="0">
                <a:latin typeface="Arial Narrow" panose="020B0606020202030204" pitchFamily="34" charset="0"/>
              </a:rPr>
              <a:t>3</a:t>
            </a:r>
          </a:p>
        </p:txBody>
      </p:sp>
      <p:sp>
        <p:nvSpPr>
          <p:cNvPr id="160" name="Oval 159"/>
          <p:cNvSpPr/>
          <p:nvPr/>
        </p:nvSpPr>
        <p:spPr>
          <a:xfrm>
            <a:off x="3482958" y="3506149"/>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1" name="TextBox 160"/>
          <p:cNvSpPr txBox="1"/>
          <p:nvPr/>
        </p:nvSpPr>
        <p:spPr>
          <a:xfrm>
            <a:off x="3480053" y="3466272"/>
            <a:ext cx="560135" cy="400110"/>
          </a:xfrm>
          <a:prstGeom prst="rect">
            <a:avLst/>
          </a:prstGeom>
          <a:noFill/>
        </p:spPr>
        <p:txBody>
          <a:bodyPr wrap="square" rtlCol="0">
            <a:spAutoFit/>
          </a:bodyPr>
          <a:lstStyle/>
          <a:p>
            <a:r>
              <a:rPr lang="en-AU" sz="2000" b="1" dirty="0">
                <a:latin typeface="Arial Narrow" panose="020B0606020202030204" pitchFamily="34" charset="0"/>
              </a:rPr>
              <a:t>4</a:t>
            </a:r>
          </a:p>
        </p:txBody>
      </p:sp>
      <p:sp>
        <p:nvSpPr>
          <p:cNvPr id="162" name="Oval 161"/>
          <p:cNvSpPr/>
          <p:nvPr/>
        </p:nvSpPr>
        <p:spPr>
          <a:xfrm>
            <a:off x="503965" y="1056755"/>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3" name="TextBox 162"/>
          <p:cNvSpPr txBox="1"/>
          <p:nvPr/>
        </p:nvSpPr>
        <p:spPr>
          <a:xfrm>
            <a:off x="513385" y="1017001"/>
            <a:ext cx="560135" cy="400110"/>
          </a:xfrm>
          <a:prstGeom prst="rect">
            <a:avLst/>
          </a:prstGeom>
          <a:noFill/>
        </p:spPr>
        <p:txBody>
          <a:bodyPr wrap="square" rtlCol="0">
            <a:spAutoFit/>
          </a:bodyPr>
          <a:lstStyle/>
          <a:p>
            <a:r>
              <a:rPr lang="en-AU" sz="2000" b="1" dirty="0">
                <a:latin typeface="Arial Narrow" panose="020B0606020202030204" pitchFamily="34" charset="0"/>
              </a:rPr>
              <a:t>1</a:t>
            </a:r>
          </a:p>
        </p:txBody>
      </p:sp>
      <p:sp>
        <p:nvSpPr>
          <p:cNvPr id="164" name="Oval 163"/>
          <p:cNvSpPr/>
          <p:nvPr/>
        </p:nvSpPr>
        <p:spPr>
          <a:xfrm>
            <a:off x="3484321" y="1053424"/>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5" name="TextBox 164"/>
          <p:cNvSpPr txBox="1"/>
          <p:nvPr/>
        </p:nvSpPr>
        <p:spPr>
          <a:xfrm>
            <a:off x="3494723" y="1005292"/>
            <a:ext cx="560135" cy="400110"/>
          </a:xfrm>
          <a:prstGeom prst="rect">
            <a:avLst/>
          </a:prstGeom>
          <a:noFill/>
        </p:spPr>
        <p:txBody>
          <a:bodyPr wrap="square" rtlCol="0">
            <a:spAutoFit/>
          </a:bodyPr>
          <a:lstStyle/>
          <a:p>
            <a:r>
              <a:rPr lang="en-AU" sz="2000" b="1" dirty="0">
                <a:latin typeface="Arial Narrow" panose="020B0606020202030204" pitchFamily="34" charset="0"/>
              </a:rPr>
              <a:t>2</a:t>
            </a:r>
          </a:p>
        </p:txBody>
      </p:sp>
      <p:sp>
        <p:nvSpPr>
          <p:cNvPr id="166" name="TextBox 165"/>
          <p:cNvSpPr txBox="1"/>
          <p:nvPr/>
        </p:nvSpPr>
        <p:spPr>
          <a:xfrm>
            <a:off x="4262744" y="289505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168" name="TextBox 167">
            <a:extLst>
              <a:ext uri="{FF2B5EF4-FFF2-40B4-BE49-F238E27FC236}">
                <a16:creationId xmlns:a16="http://schemas.microsoft.com/office/drawing/2014/main" id="{2F00959A-51F5-48A3-BA2A-6DDE1C6E13C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Tree>
    <p:extLst>
      <p:ext uri="{BB962C8B-B14F-4D97-AF65-F5344CB8AC3E}">
        <p14:creationId xmlns:p14="http://schemas.microsoft.com/office/powerpoint/2010/main" val="1230753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43653" y="8811969"/>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6</a:t>
            </a:r>
            <a:r>
              <a:rPr lang="en-AU" sz="1100" dirty="0">
                <a:latin typeface="Arial Narrow" pitchFamily="34" charset="0"/>
              </a:rPr>
              <a:t>                                               </a:t>
            </a:r>
            <a:endParaRPr lang="en-AU" sz="1100" b="1" dirty="0">
              <a:latin typeface="Arial Narrow" pitchFamily="34" charset="0"/>
            </a:endParaRPr>
          </a:p>
        </p:txBody>
      </p:sp>
      <p:sp>
        <p:nvSpPr>
          <p:cNvPr id="48"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66" name="Straight Connector 65"/>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36"/>
          <p:cNvSpPr txBox="1"/>
          <p:nvPr/>
        </p:nvSpPr>
        <p:spPr>
          <a:xfrm>
            <a:off x="423625" y="880968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30" name="TextBox 29"/>
          <p:cNvSpPr txBox="1"/>
          <p:nvPr/>
        </p:nvSpPr>
        <p:spPr>
          <a:xfrm>
            <a:off x="1826213" y="473627"/>
            <a:ext cx="3251278" cy="276999"/>
          </a:xfrm>
          <a:prstGeom prst="rect">
            <a:avLst/>
          </a:prstGeom>
          <a:solidFill>
            <a:schemeClr val="tx1"/>
          </a:solidFill>
          <a:ln w="19050">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AU" sz="1200" b="1" dirty="0">
                <a:solidFill>
                  <a:schemeClr val="bg1"/>
                </a:solidFill>
                <a:latin typeface="Arial Narrow" panose="020B0606020202030204" pitchFamily="34" charset="0"/>
              </a:rPr>
              <a:t>(ii)    Lady Elliot Island </a:t>
            </a:r>
          </a:p>
        </p:txBody>
      </p:sp>
      <p:sp>
        <p:nvSpPr>
          <p:cNvPr id="34" name="TextBox 33"/>
          <p:cNvSpPr txBox="1"/>
          <p:nvPr/>
        </p:nvSpPr>
        <p:spPr>
          <a:xfrm>
            <a:off x="1195304" y="107270"/>
            <a:ext cx="4547394" cy="369332"/>
          </a:xfrm>
          <a:prstGeom prst="rect">
            <a:avLst/>
          </a:prstGeom>
          <a:noFill/>
        </p:spPr>
        <p:txBody>
          <a:bodyPr wrap="square" rtlCol="0">
            <a:spAutoFit/>
          </a:bodyPr>
          <a:lstStyle/>
          <a:p>
            <a:pPr algn="ctr"/>
            <a:r>
              <a:rPr lang="en-US" b="1" dirty="0">
                <a:latin typeface="Arial Narrow" pitchFamily="34" charset="0"/>
              </a:rPr>
              <a:t>DATA COLLECTION</a:t>
            </a:r>
          </a:p>
        </p:txBody>
      </p:sp>
      <p:sp>
        <p:nvSpPr>
          <p:cNvPr id="19" name="TextBox 18"/>
          <p:cNvSpPr txBox="1"/>
          <p:nvPr/>
        </p:nvSpPr>
        <p:spPr>
          <a:xfrm>
            <a:off x="404092" y="5646048"/>
            <a:ext cx="3467057"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solidFill>
                  <a:schemeClr val="tx1">
                    <a:lumMod val="65000"/>
                    <a:lumOff val="35000"/>
                  </a:schemeClr>
                </a:solidFill>
                <a:latin typeface="Comic Sans MS" panose="030F0702030302020204" pitchFamily="66" charset="0"/>
              </a:rPr>
              <a:t>70% (A,B,D,F,G,H,J)</a:t>
            </a:r>
            <a:r>
              <a:rPr lang="en-AU" sz="1200" b="1" dirty="0">
                <a:latin typeface="Arial Narrow" panose="020B0606020202030204" pitchFamily="34" charset="0"/>
              </a:rPr>
              <a:t> </a:t>
            </a:r>
          </a:p>
        </p:txBody>
      </p:sp>
      <p:sp>
        <p:nvSpPr>
          <p:cNvPr id="20" name="TextBox 19"/>
          <p:cNvSpPr txBox="1"/>
          <p:nvPr/>
        </p:nvSpPr>
        <p:spPr>
          <a:xfrm>
            <a:off x="3377367" y="5653499"/>
            <a:ext cx="3158078"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solidFill>
                  <a:schemeClr val="tx1">
                    <a:lumMod val="65000"/>
                    <a:lumOff val="35000"/>
                  </a:schemeClr>
                </a:solidFill>
                <a:latin typeface="Comic Sans MS" panose="030F0702030302020204" pitchFamily="66" charset="0"/>
              </a:rPr>
              <a:t>100% (A-J)</a:t>
            </a:r>
            <a:r>
              <a:rPr lang="en-AU" sz="1200" b="1" dirty="0">
                <a:latin typeface="Arial Narrow" panose="020B0606020202030204" pitchFamily="34" charset="0"/>
              </a:rPr>
              <a:t> </a:t>
            </a:r>
          </a:p>
        </p:txBody>
      </p:sp>
      <p:sp>
        <p:nvSpPr>
          <p:cNvPr id="21" name="TextBox 20"/>
          <p:cNvSpPr txBox="1"/>
          <p:nvPr/>
        </p:nvSpPr>
        <p:spPr>
          <a:xfrm>
            <a:off x="403276" y="8158947"/>
            <a:ext cx="3095072"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solidFill>
                  <a:schemeClr val="tx1">
                    <a:lumMod val="65000"/>
                    <a:lumOff val="35000"/>
                  </a:schemeClr>
                </a:solidFill>
                <a:latin typeface="Comic Sans MS" panose="030F0702030302020204" pitchFamily="66" charset="0"/>
              </a:rPr>
              <a:t>50% (A,B,D,F,G)</a:t>
            </a:r>
            <a:r>
              <a:rPr lang="en-AU" sz="1200" b="1" dirty="0">
                <a:latin typeface="Arial Narrow" panose="020B0606020202030204" pitchFamily="34" charset="0"/>
              </a:rPr>
              <a:t> </a:t>
            </a:r>
          </a:p>
        </p:txBody>
      </p:sp>
      <p:sp>
        <p:nvSpPr>
          <p:cNvPr id="22" name="TextBox 21"/>
          <p:cNvSpPr txBox="1"/>
          <p:nvPr/>
        </p:nvSpPr>
        <p:spPr>
          <a:xfrm>
            <a:off x="3376551" y="8166398"/>
            <a:ext cx="2977889"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solidFill>
                  <a:schemeClr val="tx1">
                    <a:lumMod val="65000"/>
                    <a:lumOff val="35000"/>
                  </a:schemeClr>
                </a:solidFill>
                <a:latin typeface="Comic Sans MS" panose="030F0702030302020204" pitchFamily="66" charset="0"/>
              </a:rPr>
              <a:t>50</a:t>
            </a:r>
            <a:r>
              <a:rPr lang="en-AU" sz="1200">
                <a:solidFill>
                  <a:schemeClr val="tx1">
                    <a:lumMod val="65000"/>
                    <a:lumOff val="35000"/>
                  </a:schemeClr>
                </a:solidFill>
                <a:latin typeface="Comic Sans MS" panose="030F0702030302020204" pitchFamily="66" charset="0"/>
              </a:rPr>
              <a:t>% (C,F,G,H,I)</a:t>
            </a:r>
            <a:r>
              <a:rPr lang="en-AU" sz="1200" b="1">
                <a:latin typeface="Arial Narrow" panose="020B0606020202030204" pitchFamily="34" charset="0"/>
              </a:rPr>
              <a:t> </a:t>
            </a:r>
            <a:endParaRPr lang="en-AU" sz="1200" b="1" dirty="0">
              <a:latin typeface="Arial Narrow" panose="020B0606020202030204" pitchFamily="34" charset="0"/>
            </a:endParaRPr>
          </a:p>
        </p:txBody>
      </p:sp>
      <p:sp>
        <p:nvSpPr>
          <p:cNvPr id="110" name="TextBox 36"/>
          <p:cNvSpPr txBox="1"/>
          <p:nvPr/>
        </p:nvSpPr>
        <p:spPr>
          <a:xfrm>
            <a:off x="2627564" y="8806471"/>
            <a:ext cx="2535813" cy="2609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Mandatory Practical	                                               </a:t>
            </a:r>
            <a:endParaRPr lang="en-AU" sz="1100" b="1" dirty="0">
              <a:latin typeface="Arial Narrow"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6358"/>
          <a:stretch/>
        </p:blipFill>
        <p:spPr>
          <a:xfrm>
            <a:off x="462952" y="1029317"/>
            <a:ext cx="2894040" cy="2246539"/>
          </a:xfrm>
          <a:prstGeom prst="rect">
            <a:avLst/>
          </a:prstGeom>
        </p:spPr>
      </p:pic>
      <p:pic>
        <p:nvPicPr>
          <p:cNvPr id="15" name="Picture 1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22715" b="6093"/>
          <a:stretch/>
        </p:blipFill>
        <p:spPr>
          <a:xfrm>
            <a:off x="3472353" y="1032597"/>
            <a:ext cx="2856885" cy="2243259"/>
          </a:xfrm>
          <a:prstGeom prst="rect">
            <a:avLst/>
          </a:prstGeom>
        </p:spPr>
      </p:pic>
      <p:pic>
        <p:nvPicPr>
          <p:cNvPr id="23" name="Picture 2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2997" b="5334"/>
          <a:stretch/>
        </p:blipFill>
        <p:spPr>
          <a:xfrm>
            <a:off x="462951" y="3533773"/>
            <a:ext cx="2885257" cy="2119450"/>
          </a:xfrm>
          <a:prstGeom prst="rect">
            <a:avLst/>
          </a:prstGeom>
        </p:spPr>
      </p:pic>
      <p:pic>
        <p:nvPicPr>
          <p:cNvPr id="24" name="Picture 23"/>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8843" t="-1" r="6054" b="16071"/>
          <a:stretch/>
        </p:blipFill>
        <p:spPr>
          <a:xfrm>
            <a:off x="3477573" y="3531765"/>
            <a:ext cx="2851665" cy="2120984"/>
          </a:xfrm>
          <a:prstGeom prst="rect">
            <a:avLst/>
          </a:prstGeom>
        </p:spPr>
      </p:pic>
      <p:pic>
        <p:nvPicPr>
          <p:cNvPr id="38" name="Picture 37"/>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b="11018"/>
          <a:stretch/>
        </p:blipFill>
        <p:spPr>
          <a:xfrm>
            <a:off x="471417" y="5952092"/>
            <a:ext cx="2893861" cy="2220308"/>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t="-1" r="17912" b="1883"/>
          <a:stretch/>
        </p:blipFill>
        <p:spPr>
          <a:xfrm>
            <a:off x="3484593" y="5952092"/>
            <a:ext cx="2853111" cy="2220307"/>
          </a:xfrm>
          <a:prstGeom prst="rect">
            <a:avLst/>
          </a:prstGeom>
        </p:spPr>
      </p:pic>
      <p:sp>
        <p:nvSpPr>
          <p:cNvPr id="25" name="TextBox 24"/>
          <p:cNvSpPr txBox="1"/>
          <p:nvPr/>
        </p:nvSpPr>
        <p:spPr>
          <a:xfrm>
            <a:off x="391820" y="3247040"/>
            <a:ext cx="3467057"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solidFill>
                  <a:schemeClr val="tx1">
                    <a:lumMod val="65000"/>
                    <a:lumOff val="35000"/>
                  </a:schemeClr>
                </a:solidFill>
                <a:latin typeface="Comic Sans MS" panose="030F0702030302020204" pitchFamily="66" charset="0"/>
              </a:rPr>
              <a:t>80% (A,B,D,F,G,H,I,J)</a:t>
            </a:r>
            <a:r>
              <a:rPr lang="en-AU" sz="1200" b="1" dirty="0">
                <a:latin typeface="Arial Narrow" panose="020B0606020202030204" pitchFamily="34" charset="0"/>
              </a:rPr>
              <a:t> </a:t>
            </a:r>
          </a:p>
        </p:txBody>
      </p:sp>
      <p:sp>
        <p:nvSpPr>
          <p:cNvPr id="28" name="TextBox 27"/>
          <p:cNvSpPr txBox="1"/>
          <p:nvPr/>
        </p:nvSpPr>
        <p:spPr>
          <a:xfrm>
            <a:off x="3414469" y="3246171"/>
            <a:ext cx="2869778"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solidFill>
                  <a:schemeClr val="tx1">
                    <a:lumMod val="65000"/>
                    <a:lumOff val="35000"/>
                  </a:schemeClr>
                </a:solidFill>
                <a:latin typeface="Comic Sans MS" panose="030F0702030302020204" pitchFamily="66" charset="0"/>
              </a:rPr>
              <a:t>100% (A-J)</a:t>
            </a:r>
            <a:r>
              <a:rPr lang="en-AU" sz="1200" b="1" dirty="0">
                <a:latin typeface="Arial Narrow" panose="020B0606020202030204" pitchFamily="34" charset="0"/>
              </a:rPr>
              <a:t> </a:t>
            </a:r>
          </a:p>
        </p:txBody>
      </p:sp>
      <p:sp>
        <p:nvSpPr>
          <p:cNvPr id="29" name="Plus 28"/>
          <p:cNvSpPr/>
          <p:nvPr/>
        </p:nvSpPr>
        <p:spPr>
          <a:xfrm>
            <a:off x="1714297" y="153315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Plus 30"/>
          <p:cNvSpPr/>
          <p:nvPr/>
        </p:nvSpPr>
        <p:spPr>
          <a:xfrm>
            <a:off x="2758198" y="111156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Plus 31"/>
          <p:cNvSpPr/>
          <p:nvPr/>
        </p:nvSpPr>
        <p:spPr>
          <a:xfrm>
            <a:off x="796852" y="296403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Plus 32"/>
          <p:cNvSpPr/>
          <p:nvPr/>
        </p:nvSpPr>
        <p:spPr>
          <a:xfrm>
            <a:off x="1030638" y="261559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Plus 34"/>
          <p:cNvSpPr/>
          <p:nvPr/>
        </p:nvSpPr>
        <p:spPr>
          <a:xfrm>
            <a:off x="2141899" y="195546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Plus 35"/>
          <p:cNvSpPr/>
          <p:nvPr/>
        </p:nvSpPr>
        <p:spPr>
          <a:xfrm>
            <a:off x="2354946" y="273849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Plus 36"/>
          <p:cNvSpPr/>
          <p:nvPr/>
        </p:nvSpPr>
        <p:spPr>
          <a:xfrm>
            <a:off x="1192653" y="150018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Plus 38"/>
          <p:cNvSpPr/>
          <p:nvPr/>
        </p:nvSpPr>
        <p:spPr>
          <a:xfrm>
            <a:off x="2914153" y="217415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Plus 39"/>
          <p:cNvSpPr/>
          <p:nvPr/>
        </p:nvSpPr>
        <p:spPr>
          <a:xfrm>
            <a:off x="2988324" y="302125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Plus 40"/>
          <p:cNvSpPr/>
          <p:nvPr/>
        </p:nvSpPr>
        <p:spPr>
          <a:xfrm>
            <a:off x="554624" y="227025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TextBox 41"/>
          <p:cNvSpPr txBox="1"/>
          <p:nvPr/>
        </p:nvSpPr>
        <p:spPr>
          <a:xfrm>
            <a:off x="1827010" y="145228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43" name="TextBox 42"/>
          <p:cNvSpPr txBox="1"/>
          <p:nvPr/>
        </p:nvSpPr>
        <p:spPr>
          <a:xfrm>
            <a:off x="2249911" y="187695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44" name="TextBox 43"/>
          <p:cNvSpPr txBox="1"/>
          <p:nvPr/>
        </p:nvSpPr>
        <p:spPr>
          <a:xfrm>
            <a:off x="697818" y="218588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45" name="TextBox 44"/>
          <p:cNvSpPr txBox="1"/>
          <p:nvPr/>
        </p:nvSpPr>
        <p:spPr>
          <a:xfrm>
            <a:off x="1335317" y="143004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46" name="TextBox 45"/>
          <p:cNvSpPr txBox="1"/>
          <p:nvPr/>
        </p:nvSpPr>
        <p:spPr>
          <a:xfrm>
            <a:off x="941835" y="289071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47" name="TextBox 46"/>
          <p:cNvSpPr txBox="1"/>
          <p:nvPr/>
        </p:nvSpPr>
        <p:spPr>
          <a:xfrm>
            <a:off x="1176060" y="255429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49" name="TextBox 48"/>
          <p:cNvSpPr txBox="1"/>
          <p:nvPr/>
        </p:nvSpPr>
        <p:spPr>
          <a:xfrm>
            <a:off x="3054690" y="208493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50" name="TextBox 49"/>
          <p:cNvSpPr txBox="1"/>
          <p:nvPr/>
        </p:nvSpPr>
        <p:spPr>
          <a:xfrm>
            <a:off x="2482366" y="264968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51" name="TextBox 50"/>
          <p:cNvSpPr txBox="1"/>
          <p:nvPr/>
        </p:nvSpPr>
        <p:spPr>
          <a:xfrm>
            <a:off x="3147537" y="2944602"/>
            <a:ext cx="528672"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52" name="TextBox 51"/>
          <p:cNvSpPr txBox="1"/>
          <p:nvPr/>
        </p:nvSpPr>
        <p:spPr>
          <a:xfrm>
            <a:off x="2919041" y="1024416"/>
            <a:ext cx="318514"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53" name="Plus 52"/>
          <p:cNvSpPr/>
          <p:nvPr/>
        </p:nvSpPr>
        <p:spPr>
          <a:xfrm>
            <a:off x="3590907" y="141216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Plus 53"/>
          <p:cNvSpPr/>
          <p:nvPr/>
        </p:nvSpPr>
        <p:spPr>
          <a:xfrm>
            <a:off x="5035529" y="114549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Plus 54"/>
          <p:cNvSpPr/>
          <p:nvPr/>
        </p:nvSpPr>
        <p:spPr>
          <a:xfrm>
            <a:off x="3581284" y="288503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Plus 55"/>
          <p:cNvSpPr/>
          <p:nvPr/>
        </p:nvSpPr>
        <p:spPr>
          <a:xfrm>
            <a:off x="5486313" y="245866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Plus 56"/>
          <p:cNvSpPr/>
          <p:nvPr/>
        </p:nvSpPr>
        <p:spPr>
          <a:xfrm>
            <a:off x="4844849" y="179530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Plus 57"/>
          <p:cNvSpPr/>
          <p:nvPr/>
        </p:nvSpPr>
        <p:spPr>
          <a:xfrm>
            <a:off x="4721938" y="294112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Plus 58"/>
          <p:cNvSpPr/>
          <p:nvPr/>
        </p:nvSpPr>
        <p:spPr>
          <a:xfrm>
            <a:off x="5858949" y="132040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Plus 59"/>
          <p:cNvSpPr/>
          <p:nvPr/>
        </p:nvSpPr>
        <p:spPr>
          <a:xfrm>
            <a:off x="4840997" y="222067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Plus 60"/>
          <p:cNvSpPr/>
          <p:nvPr/>
        </p:nvSpPr>
        <p:spPr>
          <a:xfrm>
            <a:off x="5845782" y="304247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Plus 61"/>
          <p:cNvSpPr/>
          <p:nvPr/>
        </p:nvSpPr>
        <p:spPr>
          <a:xfrm>
            <a:off x="4502130" y="209421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TextBox 62"/>
          <p:cNvSpPr txBox="1"/>
          <p:nvPr/>
        </p:nvSpPr>
        <p:spPr>
          <a:xfrm>
            <a:off x="3715469" y="131483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64" name="TextBox 63"/>
          <p:cNvSpPr txBox="1"/>
          <p:nvPr/>
        </p:nvSpPr>
        <p:spPr>
          <a:xfrm>
            <a:off x="4953054" y="171688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65" name="TextBox 64"/>
          <p:cNvSpPr txBox="1"/>
          <p:nvPr/>
        </p:nvSpPr>
        <p:spPr>
          <a:xfrm>
            <a:off x="4645324" y="200984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67" name="TextBox 66"/>
          <p:cNvSpPr txBox="1"/>
          <p:nvPr/>
        </p:nvSpPr>
        <p:spPr>
          <a:xfrm>
            <a:off x="6001613" y="125026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68" name="TextBox 67"/>
          <p:cNvSpPr txBox="1"/>
          <p:nvPr/>
        </p:nvSpPr>
        <p:spPr>
          <a:xfrm>
            <a:off x="3727516" y="281145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69" name="TextBox 68"/>
          <p:cNvSpPr txBox="1"/>
          <p:nvPr/>
        </p:nvSpPr>
        <p:spPr>
          <a:xfrm>
            <a:off x="5630467" y="236185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70" name="TextBox 69"/>
          <p:cNvSpPr txBox="1"/>
          <p:nvPr/>
        </p:nvSpPr>
        <p:spPr>
          <a:xfrm>
            <a:off x="4981534" y="213145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71" name="TextBox 70"/>
          <p:cNvSpPr txBox="1"/>
          <p:nvPr/>
        </p:nvSpPr>
        <p:spPr>
          <a:xfrm>
            <a:off x="4849358" y="285232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72" name="TextBox 71"/>
          <p:cNvSpPr txBox="1"/>
          <p:nvPr/>
        </p:nvSpPr>
        <p:spPr>
          <a:xfrm>
            <a:off x="6004995" y="2965817"/>
            <a:ext cx="528672"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73" name="TextBox 72"/>
          <p:cNvSpPr txBox="1"/>
          <p:nvPr/>
        </p:nvSpPr>
        <p:spPr>
          <a:xfrm>
            <a:off x="5196372" y="105835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74" name="Plus 73"/>
          <p:cNvSpPr/>
          <p:nvPr/>
        </p:nvSpPr>
        <p:spPr>
          <a:xfrm>
            <a:off x="1000948" y="391242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Plus 74"/>
          <p:cNvSpPr/>
          <p:nvPr/>
        </p:nvSpPr>
        <p:spPr>
          <a:xfrm>
            <a:off x="2317670" y="396568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Plus 75"/>
          <p:cNvSpPr/>
          <p:nvPr/>
        </p:nvSpPr>
        <p:spPr>
          <a:xfrm>
            <a:off x="1691846" y="490086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Plus 76"/>
          <p:cNvSpPr/>
          <p:nvPr/>
        </p:nvSpPr>
        <p:spPr>
          <a:xfrm>
            <a:off x="692711" y="428075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Plus 77"/>
          <p:cNvSpPr/>
          <p:nvPr/>
        </p:nvSpPr>
        <p:spPr>
          <a:xfrm>
            <a:off x="2551664" y="359459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Plus 78"/>
          <p:cNvSpPr/>
          <p:nvPr/>
        </p:nvSpPr>
        <p:spPr>
          <a:xfrm>
            <a:off x="3025737" y="542678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Plus 79"/>
          <p:cNvSpPr/>
          <p:nvPr/>
        </p:nvSpPr>
        <p:spPr>
          <a:xfrm>
            <a:off x="2945889" y="447776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Plus 80"/>
          <p:cNvSpPr/>
          <p:nvPr/>
        </p:nvSpPr>
        <p:spPr>
          <a:xfrm>
            <a:off x="2396232" y="515537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Plus 81"/>
          <p:cNvSpPr/>
          <p:nvPr/>
        </p:nvSpPr>
        <p:spPr>
          <a:xfrm>
            <a:off x="960025" y="542623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Plus 82"/>
          <p:cNvSpPr/>
          <p:nvPr/>
        </p:nvSpPr>
        <p:spPr>
          <a:xfrm>
            <a:off x="946969" y="471278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TextBox 83"/>
          <p:cNvSpPr txBox="1"/>
          <p:nvPr/>
        </p:nvSpPr>
        <p:spPr>
          <a:xfrm>
            <a:off x="1125510" y="3815096"/>
            <a:ext cx="318514"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85" name="TextBox 84"/>
          <p:cNvSpPr txBox="1"/>
          <p:nvPr/>
        </p:nvSpPr>
        <p:spPr>
          <a:xfrm>
            <a:off x="2659869" y="351616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86" name="TextBox 85"/>
          <p:cNvSpPr txBox="1"/>
          <p:nvPr/>
        </p:nvSpPr>
        <p:spPr>
          <a:xfrm>
            <a:off x="1090163" y="462841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87" name="TextBox 86"/>
          <p:cNvSpPr txBox="1"/>
          <p:nvPr/>
        </p:nvSpPr>
        <p:spPr>
          <a:xfrm>
            <a:off x="3088553" y="440763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88" name="TextBox 87"/>
          <p:cNvSpPr txBox="1"/>
          <p:nvPr/>
        </p:nvSpPr>
        <p:spPr>
          <a:xfrm>
            <a:off x="1837689" y="482038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89" name="TextBox 88"/>
          <p:cNvSpPr txBox="1"/>
          <p:nvPr/>
        </p:nvSpPr>
        <p:spPr>
          <a:xfrm>
            <a:off x="838133" y="421945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90" name="TextBox 89"/>
          <p:cNvSpPr txBox="1"/>
          <p:nvPr/>
        </p:nvSpPr>
        <p:spPr>
          <a:xfrm>
            <a:off x="2536769" y="506615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91" name="TextBox 90"/>
          <p:cNvSpPr txBox="1"/>
          <p:nvPr/>
        </p:nvSpPr>
        <p:spPr>
          <a:xfrm>
            <a:off x="3150487" y="533804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92" name="TextBox 91"/>
          <p:cNvSpPr txBox="1"/>
          <p:nvPr/>
        </p:nvSpPr>
        <p:spPr>
          <a:xfrm>
            <a:off x="1119238" y="5349581"/>
            <a:ext cx="528672"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93" name="TextBox 92"/>
          <p:cNvSpPr txBox="1"/>
          <p:nvPr/>
        </p:nvSpPr>
        <p:spPr>
          <a:xfrm>
            <a:off x="2478513" y="387854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94" name="Plus 93"/>
          <p:cNvSpPr/>
          <p:nvPr/>
        </p:nvSpPr>
        <p:spPr>
          <a:xfrm>
            <a:off x="4813790" y="365165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Plus 94"/>
          <p:cNvSpPr/>
          <p:nvPr/>
        </p:nvSpPr>
        <p:spPr>
          <a:xfrm>
            <a:off x="3647877" y="432853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Plus 95"/>
          <p:cNvSpPr/>
          <p:nvPr/>
        </p:nvSpPr>
        <p:spPr>
          <a:xfrm>
            <a:off x="4014166" y="495595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Plus 96"/>
          <p:cNvSpPr/>
          <p:nvPr/>
        </p:nvSpPr>
        <p:spPr>
          <a:xfrm>
            <a:off x="5344644" y="470141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Plus 97"/>
          <p:cNvSpPr/>
          <p:nvPr/>
        </p:nvSpPr>
        <p:spPr>
          <a:xfrm>
            <a:off x="3980558" y="370435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Plus 98"/>
          <p:cNvSpPr/>
          <p:nvPr/>
        </p:nvSpPr>
        <p:spPr>
          <a:xfrm>
            <a:off x="5409081" y="527398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Plus 99"/>
          <p:cNvSpPr/>
          <p:nvPr/>
        </p:nvSpPr>
        <p:spPr>
          <a:xfrm>
            <a:off x="5231910" y="388138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Plus 100"/>
          <p:cNvSpPr/>
          <p:nvPr/>
        </p:nvSpPr>
        <p:spPr>
          <a:xfrm>
            <a:off x="5574353" y="498702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Plus 101"/>
          <p:cNvSpPr/>
          <p:nvPr/>
        </p:nvSpPr>
        <p:spPr>
          <a:xfrm>
            <a:off x="3690742" y="538988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Plus 102"/>
          <p:cNvSpPr/>
          <p:nvPr/>
        </p:nvSpPr>
        <p:spPr>
          <a:xfrm>
            <a:off x="4313673" y="435660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TextBox 103"/>
          <p:cNvSpPr txBox="1"/>
          <p:nvPr/>
        </p:nvSpPr>
        <p:spPr>
          <a:xfrm>
            <a:off x="4938352" y="3554323"/>
            <a:ext cx="318514"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105" name="TextBox 104"/>
          <p:cNvSpPr txBox="1"/>
          <p:nvPr/>
        </p:nvSpPr>
        <p:spPr>
          <a:xfrm>
            <a:off x="4088763" y="362593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106" name="TextBox 105"/>
          <p:cNvSpPr txBox="1"/>
          <p:nvPr/>
        </p:nvSpPr>
        <p:spPr>
          <a:xfrm>
            <a:off x="4440946" y="428188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107" name="TextBox 106"/>
          <p:cNvSpPr txBox="1"/>
          <p:nvPr/>
        </p:nvSpPr>
        <p:spPr>
          <a:xfrm>
            <a:off x="5374574" y="3811248"/>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108" name="TextBox 107"/>
          <p:cNvSpPr txBox="1"/>
          <p:nvPr/>
        </p:nvSpPr>
        <p:spPr>
          <a:xfrm>
            <a:off x="4151500" y="488157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109" name="TextBox 108"/>
          <p:cNvSpPr txBox="1"/>
          <p:nvPr/>
        </p:nvSpPr>
        <p:spPr>
          <a:xfrm>
            <a:off x="5490066" y="464012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111" name="TextBox 110"/>
          <p:cNvSpPr txBox="1"/>
          <p:nvPr/>
        </p:nvSpPr>
        <p:spPr>
          <a:xfrm>
            <a:off x="5714890" y="489732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112" name="TextBox 111"/>
          <p:cNvSpPr txBox="1"/>
          <p:nvPr/>
        </p:nvSpPr>
        <p:spPr>
          <a:xfrm>
            <a:off x="5533831" y="518524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113" name="TextBox 112"/>
          <p:cNvSpPr txBox="1"/>
          <p:nvPr/>
        </p:nvSpPr>
        <p:spPr>
          <a:xfrm>
            <a:off x="3808720" y="424139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114" name="TextBox 113"/>
          <p:cNvSpPr txBox="1"/>
          <p:nvPr/>
        </p:nvSpPr>
        <p:spPr>
          <a:xfrm>
            <a:off x="3830931" y="5292817"/>
            <a:ext cx="528672"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115" name="Plus 114"/>
          <p:cNvSpPr/>
          <p:nvPr/>
        </p:nvSpPr>
        <p:spPr>
          <a:xfrm>
            <a:off x="2125349" y="597323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Plus 115"/>
          <p:cNvSpPr/>
          <p:nvPr/>
        </p:nvSpPr>
        <p:spPr>
          <a:xfrm>
            <a:off x="580170" y="671442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Plus 116"/>
          <p:cNvSpPr/>
          <p:nvPr/>
        </p:nvSpPr>
        <p:spPr>
          <a:xfrm>
            <a:off x="490358" y="742959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Plus 117"/>
          <p:cNvSpPr/>
          <p:nvPr/>
        </p:nvSpPr>
        <p:spPr>
          <a:xfrm>
            <a:off x="2886599" y="724761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Plus 118"/>
          <p:cNvSpPr/>
          <p:nvPr/>
        </p:nvSpPr>
        <p:spPr>
          <a:xfrm>
            <a:off x="2899021" y="612485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Plus 119"/>
          <p:cNvSpPr/>
          <p:nvPr/>
        </p:nvSpPr>
        <p:spPr>
          <a:xfrm>
            <a:off x="2247247" y="749674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Plus 120"/>
          <p:cNvSpPr/>
          <p:nvPr/>
        </p:nvSpPr>
        <p:spPr>
          <a:xfrm>
            <a:off x="2069684" y="651067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Plus 121"/>
          <p:cNvSpPr/>
          <p:nvPr/>
        </p:nvSpPr>
        <p:spPr>
          <a:xfrm>
            <a:off x="2834736" y="777125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Plus 122"/>
          <p:cNvSpPr/>
          <p:nvPr/>
        </p:nvSpPr>
        <p:spPr>
          <a:xfrm>
            <a:off x="2357742" y="765594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Plus 123"/>
          <p:cNvSpPr/>
          <p:nvPr/>
        </p:nvSpPr>
        <p:spPr>
          <a:xfrm>
            <a:off x="1880351" y="716878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TextBox 124"/>
          <p:cNvSpPr txBox="1"/>
          <p:nvPr/>
        </p:nvSpPr>
        <p:spPr>
          <a:xfrm>
            <a:off x="2249911" y="5875903"/>
            <a:ext cx="318514"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126" name="TextBox 125"/>
          <p:cNvSpPr txBox="1"/>
          <p:nvPr/>
        </p:nvSpPr>
        <p:spPr>
          <a:xfrm>
            <a:off x="3007226" y="604643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127" name="TextBox 126"/>
          <p:cNvSpPr txBox="1"/>
          <p:nvPr/>
        </p:nvSpPr>
        <p:spPr>
          <a:xfrm>
            <a:off x="2023545" y="708441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128" name="TextBox 127"/>
          <p:cNvSpPr txBox="1"/>
          <p:nvPr/>
        </p:nvSpPr>
        <p:spPr>
          <a:xfrm>
            <a:off x="2212348" y="644054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129" name="TextBox 128"/>
          <p:cNvSpPr txBox="1"/>
          <p:nvPr/>
        </p:nvSpPr>
        <p:spPr>
          <a:xfrm>
            <a:off x="635344" y="734361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130" name="TextBox 129"/>
          <p:cNvSpPr txBox="1"/>
          <p:nvPr/>
        </p:nvSpPr>
        <p:spPr>
          <a:xfrm>
            <a:off x="3032021" y="718631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131" name="TextBox 130"/>
          <p:cNvSpPr txBox="1"/>
          <p:nvPr/>
        </p:nvSpPr>
        <p:spPr>
          <a:xfrm>
            <a:off x="2975273" y="7682028"/>
            <a:ext cx="642390"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132" name="TextBox 131"/>
          <p:cNvSpPr txBox="1"/>
          <p:nvPr/>
        </p:nvSpPr>
        <p:spPr>
          <a:xfrm>
            <a:off x="2371997" y="740801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133" name="TextBox 132"/>
          <p:cNvSpPr txBox="1"/>
          <p:nvPr/>
        </p:nvSpPr>
        <p:spPr>
          <a:xfrm>
            <a:off x="741013" y="662728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134" name="TextBox 133"/>
          <p:cNvSpPr txBox="1"/>
          <p:nvPr/>
        </p:nvSpPr>
        <p:spPr>
          <a:xfrm>
            <a:off x="2497931" y="7558875"/>
            <a:ext cx="528672"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135" name="Plus 134"/>
          <p:cNvSpPr/>
          <p:nvPr/>
        </p:nvSpPr>
        <p:spPr>
          <a:xfrm>
            <a:off x="4142736" y="644330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Plus 135"/>
          <p:cNvSpPr/>
          <p:nvPr/>
        </p:nvSpPr>
        <p:spPr>
          <a:xfrm>
            <a:off x="3672604" y="678041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Plus 136"/>
          <p:cNvSpPr/>
          <p:nvPr/>
        </p:nvSpPr>
        <p:spPr>
          <a:xfrm>
            <a:off x="4959510" y="748931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Plus 137"/>
          <p:cNvSpPr/>
          <p:nvPr/>
        </p:nvSpPr>
        <p:spPr>
          <a:xfrm>
            <a:off x="5900963" y="680970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Plus 139"/>
          <p:cNvSpPr/>
          <p:nvPr/>
        </p:nvSpPr>
        <p:spPr>
          <a:xfrm>
            <a:off x="5349413" y="782694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Plus 140"/>
          <p:cNvSpPr/>
          <p:nvPr/>
        </p:nvSpPr>
        <p:spPr>
          <a:xfrm>
            <a:off x="5256637" y="633326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Plus 141"/>
          <p:cNvSpPr/>
          <p:nvPr/>
        </p:nvSpPr>
        <p:spPr>
          <a:xfrm>
            <a:off x="4375760" y="778056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Plus 142"/>
          <p:cNvSpPr/>
          <p:nvPr/>
        </p:nvSpPr>
        <p:spPr>
          <a:xfrm>
            <a:off x="3715469" y="784177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Plus 143"/>
          <p:cNvSpPr/>
          <p:nvPr/>
        </p:nvSpPr>
        <p:spPr>
          <a:xfrm>
            <a:off x="4731537" y="716878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TextBox 144"/>
          <p:cNvSpPr txBox="1"/>
          <p:nvPr/>
        </p:nvSpPr>
        <p:spPr>
          <a:xfrm>
            <a:off x="4267298" y="6345973"/>
            <a:ext cx="318514" cy="369332"/>
          </a:xfrm>
          <a:prstGeom prst="rect">
            <a:avLst/>
          </a:prstGeom>
          <a:noFill/>
        </p:spPr>
        <p:txBody>
          <a:bodyPr wrap="square" rtlCol="0">
            <a:spAutoFit/>
          </a:bodyPr>
          <a:lstStyle/>
          <a:p>
            <a:r>
              <a:rPr lang="en-AU" b="1" dirty="0">
                <a:latin typeface="Arial Narrow" panose="020B0606020202030204" pitchFamily="34" charset="0"/>
              </a:rPr>
              <a:t>B</a:t>
            </a:r>
          </a:p>
        </p:txBody>
      </p:sp>
      <p:sp>
        <p:nvSpPr>
          <p:cNvPr id="146" name="TextBox 145"/>
          <p:cNvSpPr txBox="1"/>
          <p:nvPr/>
        </p:nvSpPr>
        <p:spPr>
          <a:xfrm>
            <a:off x="3863698" y="6081793"/>
            <a:ext cx="318514" cy="369159"/>
          </a:xfrm>
          <a:prstGeom prst="rect">
            <a:avLst/>
          </a:prstGeom>
          <a:noFill/>
        </p:spPr>
        <p:txBody>
          <a:bodyPr wrap="square" rtlCol="0">
            <a:spAutoFit/>
          </a:bodyPr>
          <a:lstStyle/>
          <a:p>
            <a:r>
              <a:rPr lang="en-AU" b="1" dirty="0">
                <a:latin typeface="Arial Narrow" panose="020B0606020202030204" pitchFamily="34" charset="0"/>
              </a:rPr>
              <a:t>A</a:t>
            </a:r>
          </a:p>
        </p:txBody>
      </p:sp>
      <p:sp>
        <p:nvSpPr>
          <p:cNvPr id="147" name="TextBox 146"/>
          <p:cNvSpPr txBox="1"/>
          <p:nvPr/>
        </p:nvSpPr>
        <p:spPr>
          <a:xfrm>
            <a:off x="4874731" y="708441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148" name="TextBox 147"/>
          <p:cNvSpPr txBox="1"/>
          <p:nvPr/>
        </p:nvSpPr>
        <p:spPr>
          <a:xfrm>
            <a:off x="5399301" y="626313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149" name="TextBox 148"/>
          <p:cNvSpPr txBox="1"/>
          <p:nvPr/>
        </p:nvSpPr>
        <p:spPr>
          <a:xfrm>
            <a:off x="5104932" y="738094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150" name="TextBox 149"/>
          <p:cNvSpPr txBox="1"/>
          <p:nvPr/>
        </p:nvSpPr>
        <p:spPr>
          <a:xfrm>
            <a:off x="6046385" y="674840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151" name="TextBox 150"/>
          <p:cNvSpPr txBox="1"/>
          <p:nvPr/>
        </p:nvSpPr>
        <p:spPr>
          <a:xfrm>
            <a:off x="4516297" y="769133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152" name="TextBox 151"/>
          <p:cNvSpPr txBox="1"/>
          <p:nvPr/>
        </p:nvSpPr>
        <p:spPr>
          <a:xfrm>
            <a:off x="5474163" y="773820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153" name="TextBox 152"/>
          <p:cNvSpPr txBox="1"/>
          <p:nvPr/>
        </p:nvSpPr>
        <p:spPr>
          <a:xfrm>
            <a:off x="3833447" y="6693273"/>
            <a:ext cx="318514" cy="369159"/>
          </a:xfrm>
          <a:prstGeom prst="rect">
            <a:avLst/>
          </a:prstGeom>
          <a:noFill/>
        </p:spPr>
        <p:txBody>
          <a:bodyPr wrap="square" rtlCol="0">
            <a:spAutoFit/>
          </a:bodyPr>
          <a:lstStyle/>
          <a:p>
            <a:r>
              <a:rPr lang="en-AU" b="1" dirty="0">
                <a:latin typeface="Arial Narrow" panose="020B0606020202030204" pitchFamily="34" charset="0"/>
              </a:rPr>
              <a:t>D</a:t>
            </a:r>
          </a:p>
        </p:txBody>
      </p:sp>
      <p:sp>
        <p:nvSpPr>
          <p:cNvPr id="154" name="TextBox 153"/>
          <p:cNvSpPr txBox="1"/>
          <p:nvPr/>
        </p:nvSpPr>
        <p:spPr>
          <a:xfrm>
            <a:off x="3855658" y="7744699"/>
            <a:ext cx="528672" cy="369332"/>
          </a:xfrm>
          <a:prstGeom prst="rect">
            <a:avLst/>
          </a:prstGeom>
          <a:noFill/>
        </p:spPr>
        <p:txBody>
          <a:bodyPr wrap="square" rtlCol="0">
            <a:spAutoFit/>
          </a:bodyPr>
          <a:lstStyle/>
          <a:p>
            <a:r>
              <a:rPr lang="en-AU" b="1" dirty="0">
                <a:latin typeface="Arial Narrow" panose="020B0606020202030204" pitchFamily="34" charset="0"/>
              </a:rPr>
              <a:t>J</a:t>
            </a:r>
          </a:p>
        </p:txBody>
      </p:sp>
      <p:cxnSp>
        <p:nvCxnSpPr>
          <p:cNvPr id="156" name="Straight Connector 155"/>
          <p:cNvCxnSpPr/>
          <p:nvPr/>
        </p:nvCxnSpPr>
        <p:spPr>
          <a:xfrm flipH="1">
            <a:off x="468279" y="8794761"/>
            <a:ext cx="5863487" cy="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Rectangle 156"/>
          <p:cNvSpPr/>
          <p:nvPr/>
        </p:nvSpPr>
        <p:spPr>
          <a:xfrm>
            <a:off x="465754" y="8480398"/>
            <a:ext cx="5863484" cy="3040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8" name="TextBox 157"/>
          <p:cNvSpPr txBox="1"/>
          <p:nvPr/>
        </p:nvSpPr>
        <p:spPr>
          <a:xfrm>
            <a:off x="410667" y="8435946"/>
            <a:ext cx="6237721" cy="395493"/>
          </a:xfrm>
          <a:prstGeom prst="rect">
            <a:avLst/>
          </a:prstGeom>
          <a:noFill/>
        </p:spPr>
        <p:txBody>
          <a:bodyPr wrap="square" rtlCol="0">
            <a:spAutoFit/>
          </a:bodyPr>
          <a:lstStyle/>
          <a:p>
            <a:r>
              <a:rPr lang="en-US" sz="950" b="1" dirty="0">
                <a:latin typeface="Arial Narrow" panose="020B0606020202030204" pitchFamily="34" charset="0"/>
              </a:rPr>
              <a:t>Images (of Lady Elliot Is.) sourced from the XL Catlin Global Reef Record. © Underwater Earth / XL Catlin Seaview Survey.</a:t>
            </a:r>
            <a:r>
              <a:rPr lang="en-AU" sz="950" b="1" dirty="0">
                <a:latin typeface="Arial Narrow" panose="020B0606020202030204" pitchFamily="34" charset="0"/>
              </a:rPr>
              <a:t> </a:t>
            </a:r>
          </a:p>
          <a:p>
            <a:r>
              <a:rPr lang="en-AU" sz="950" b="1" dirty="0">
                <a:latin typeface="Arial Narrow" panose="020B0606020202030204" pitchFamily="34" charset="0"/>
              </a:rPr>
              <a:t>Taken 29.06.2013. Accessed 24.01.2019 from www.catlinseaviewsurvey.com/   Datum points (A-J) were added at random.</a:t>
            </a:r>
          </a:p>
        </p:txBody>
      </p:sp>
      <p:sp>
        <p:nvSpPr>
          <p:cNvPr id="159" name="Oval 158"/>
          <p:cNvSpPr/>
          <p:nvPr/>
        </p:nvSpPr>
        <p:spPr>
          <a:xfrm>
            <a:off x="520303" y="1073924"/>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0" name="TextBox 159"/>
          <p:cNvSpPr txBox="1"/>
          <p:nvPr/>
        </p:nvSpPr>
        <p:spPr>
          <a:xfrm>
            <a:off x="534700" y="1041005"/>
            <a:ext cx="560135" cy="400110"/>
          </a:xfrm>
          <a:prstGeom prst="rect">
            <a:avLst/>
          </a:prstGeom>
          <a:noFill/>
        </p:spPr>
        <p:txBody>
          <a:bodyPr wrap="square" rtlCol="0">
            <a:spAutoFit/>
          </a:bodyPr>
          <a:lstStyle/>
          <a:p>
            <a:r>
              <a:rPr lang="en-AU" sz="2000" b="1" dirty="0">
                <a:latin typeface="Arial Narrow" panose="020B0606020202030204" pitchFamily="34" charset="0"/>
              </a:rPr>
              <a:t>1</a:t>
            </a:r>
          </a:p>
        </p:txBody>
      </p:sp>
      <p:sp>
        <p:nvSpPr>
          <p:cNvPr id="161" name="Oval 160"/>
          <p:cNvSpPr/>
          <p:nvPr/>
        </p:nvSpPr>
        <p:spPr>
          <a:xfrm>
            <a:off x="3569497" y="1075940"/>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2" name="TextBox 161"/>
          <p:cNvSpPr txBox="1"/>
          <p:nvPr/>
        </p:nvSpPr>
        <p:spPr>
          <a:xfrm>
            <a:off x="3585477" y="1041005"/>
            <a:ext cx="560135" cy="400110"/>
          </a:xfrm>
          <a:prstGeom prst="rect">
            <a:avLst/>
          </a:prstGeom>
          <a:noFill/>
        </p:spPr>
        <p:txBody>
          <a:bodyPr wrap="square" rtlCol="0">
            <a:spAutoFit/>
          </a:bodyPr>
          <a:lstStyle/>
          <a:p>
            <a:r>
              <a:rPr lang="en-AU" sz="2000" b="1" dirty="0">
                <a:latin typeface="Arial Narrow" panose="020B0606020202030204" pitchFamily="34" charset="0"/>
              </a:rPr>
              <a:t>2</a:t>
            </a:r>
          </a:p>
        </p:txBody>
      </p:sp>
      <p:sp>
        <p:nvSpPr>
          <p:cNvPr id="163" name="Oval 162"/>
          <p:cNvSpPr/>
          <p:nvPr/>
        </p:nvSpPr>
        <p:spPr>
          <a:xfrm>
            <a:off x="520303" y="3568239"/>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4" name="TextBox 163"/>
          <p:cNvSpPr txBox="1"/>
          <p:nvPr/>
        </p:nvSpPr>
        <p:spPr>
          <a:xfrm>
            <a:off x="538570" y="3532126"/>
            <a:ext cx="560135" cy="400110"/>
          </a:xfrm>
          <a:prstGeom prst="rect">
            <a:avLst/>
          </a:prstGeom>
          <a:noFill/>
        </p:spPr>
        <p:txBody>
          <a:bodyPr wrap="square" rtlCol="0">
            <a:spAutoFit/>
          </a:bodyPr>
          <a:lstStyle/>
          <a:p>
            <a:r>
              <a:rPr lang="en-AU" sz="2000" b="1" dirty="0">
                <a:latin typeface="Arial Narrow" panose="020B0606020202030204" pitchFamily="34" charset="0"/>
              </a:rPr>
              <a:t>3</a:t>
            </a:r>
          </a:p>
        </p:txBody>
      </p:sp>
      <p:sp>
        <p:nvSpPr>
          <p:cNvPr id="165" name="Oval 164"/>
          <p:cNvSpPr/>
          <p:nvPr/>
        </p:nvSpPr>
        <p:spPr>
          <a:xfrm>
            <a:off x="3569497" y="3568273"/>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6" name="TextBox 165"/>
          <p:cNvSpPr txBox="1"/>
          <p:nvPr/>
        </p:nvSpPr>
        <p:spPr>
          <a:xfrm>
            <a:off x="3585477" y="3531303"/>
            <a:ext cx="560135" cy="400110"/>
          </a:xfrm>
          <a:prstGeom prst="rect">
            <a:avLst/>
          </a:prstGeom>
          <a:noFill/>
        </p:spPr>
        <p:txBody>
          <a:bodyPr wrap="square" rtlCol="0">
            <a:spAutoFit/>
          </a:bodyPr>
          <a:lstStyle/>
          <a:p>
            <a:r>
              <a:rPr lang="en-AU" sz="2000" b="1" dirty="0">
                <a:latin typeface="Arial Narrow" panose="020B0606020202030204" pitchFamily="34" charset="0"/>
              </a:rPr>
              <a:t>4</a:t>
            </a:r>
          </a:p>
        </p:txBody>
      </p:sp>
      <p:sp>
        <p:nvSpPr>
          <p:cNvPr id="167" name="Oval 166"/>
          <p:cNvSpPr/>
          <p:nvPr/>
        </p:nvSpPr>
        <p:spPr>
          <a:xfrm>
            <a:off x="534700" y="6001464"/>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8" name="TextBox 167"/>
          <p:cNvSpPr txBox="1"/>
          <p:nvPr/>
        </p:nvSpPr>
        <p:spPr>
          <a:xfrm>
            <a:off x="554777" y="5968081"/>
            <a:ext cx="560135" cy="400110"/>
          </a:xfrm>
          <a:prstGeom prst="rect">
            <a:avLst/>
          </a:prstGeom>
          <a:noFill/>
        </p:spPr>
        <p:txBody>
          <a:bodyPr wrap="square" rtlCol="0">
            <a:spAutoFit/>
          </a:bodyPr>
          <a:lstStyle/>
          <a:p>
            <a:r>
              <a:rPr lang="en-AU" sz="2000" b="1" dirty="0">
                <a:latin typeface="Arial Narrow" panose="020B0606020202030204" pitchFamily="34" charset="0"/>
              </a:rPr>
              <a:t>5</a:t>
            </a:r>
          </a:p>
        </p:txBody>
      </p:sp>
      <p:sp>
        <p:nvSpPr>
          <p:cNvPr id="169" name="Oval 168"/>
          <p:cNvSpPr/>
          <p:nvPr/>
        </p:nvSpPr>
        <p:spPr>
          <a:xfrm>
            <a:off x="3529528" y="5986584"/>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0" name="TextBox 169"/>
          <p:cNvSpPr txBox="1"/>
          <p:nvPr/>
        </p:nvSpPr>
        <p:spPr>
          <a:xfrm>
            <a:off x="3543294" y="5953808"/>
            <a:ext cx="423249" cy="400110"/>
          </a:xfrm>
          <a:prstGeom prst="rect">
            <a:avLst/>
          </a:prstGeom>
          <a:noFill/>
        </p:spPr>
        <p:txBody>
          <a:bodyPr wrap="square" rtlCol="0">
            <a:spAutoFit/>
          </a:bodyPr>
          <a:lstStyle/>
          <a:p>
            <a:r>
              <a:rPr lang="en-AU" sz="2000" b="1" dirty="0">
                <a:latin typeface="Arial Narrow" panose="020B0606020202030204" pitchFamily="34" charset="0"/>
              </a:rPr>
              <a:t>6</a:t>
            </a:r>
          </a:p>
        </p:txBody>
      </p:sp>
      <p:sp>
        <p:nvSpPr>
          <p:cNvPr id="171" name="Plus 170"/>
          <p:cNvSpPr/>
          <p:nvPr/>
        </p:nvSpPr>
        <p:spPr>
          <a:xfrm>
            <a:off x="3755493" y="616021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3" name="TextBox 172">
            <a:extLst>
              <a:ext uri="{FF2B5EF4-FFF2-40B4-BE49-F238E27FC236}">
                <a16:creationId xmlns:a16="http://schemas.microsoft.com/office/drawing/2014/main" id="{2CCA27C0-9504-4C95-B157-74423C41E7E0}"/>
              </a:ext>
            </a:extLst>
          </p:cNvPr>
          <p:cNvSpPr txBox="1"/>
          <p:nvPr/>
        </p:nvSpPr>
        <p:spPr>
          <a:xfrm>
            <a:off x="1765356" y="771858"/>
            <a:ext cx="3366542" cy="215444"/>
          </a:xfrm>
          <a:prstGeom prst="rect">
            <a:avLst/>
          </a:prstGeom>
          <a:noFill/>
        </p:spPr>
        <p:txBody>
          <a:bodyPr wrap="square" rtlCol="0">
            <a:spAutoFit/>
          </a:bodyPr>
          <a:lstStyle/>
          <a:p>
            <a:pPr algn="ctr"/>
            <a:r>
              <a:rPr lang="en-AU" sz="800" dirty="0">
                <a:latin typeface="Arial Narrow" panose="020B0606020202030204" pitchFamily="34" charset="0"/>
              </a:rPr>
              <a:t>Activity: Estimate and record the percentage hard coral cover in each quadrat below</a:t>
            </a:r>
          </a:p>
        </p:txBody>
      </p:sp>
      <p:sp>
        <p:nvSpPr>
          <p:cNvPr id="174" name="TextBox 173">
            <a:extLst>
              <a:ext uri="{FF2B5EF4-FFF2-40B4-BE49-F238E27FC236}">
                <a16:creationId xmlns:a16="http://schemas.microsoft.com/office/drawing/2014/main" id="{4A6E4338-551D-482C-9495-3BB99CA216B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Tree>
    <p:extLst>
      <p:ext uri="{BB962C8B-B14F-4D97-AF65-F5344CB8AC3E}">
        <p14:creationId xmlns:p14="http://schemas.microsoft.com/office/powerpoint/2010/main" val="2478133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43653" y="8811969"/>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7</a:t>
            </a:r>
            <a:r>
              <a:rPr lang="en-AU" sz="1100" dirty="0">
                <a:latin typeface="Arial Narrow" pitchFamily="34" charset="0"/>
              </a:rPr>
              <a:t>                                               </a:t>
            </a:r>
            <a:endParaRPr lang="en-AU" sz="1100" b="1" dirty="0">
              <a:latin typeface="Arial Narrow" pitchFamily="34" charset="0"/>
            </a:endParaRPr>
          </a:p>
        </p:txBody>
      </p:sp>
      <p:sp>
        <p:nvSpPr>
          <p:cNvPr id="48"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66" name="Straight Connector 65"/>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36"/>
          <p:cNvSpPr txBox="1"/>
          <p:nvPr/>
        </p:nvSpPr>
        <p:spPr>
          <a:xfrm>
            <a:off x="423625" y="880968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0" name="TextBox 9"/>
          <p:cNvSpPr txBox="1"/>
          <p:nvPr/>
        </p:nvSpPr>
        <p:spPr>
          <a:xfrm>
            <a:off x="1833607" y="472277"/>
            <a:ext cx="3251278" cy="276999"/>
          </a:xfrm>
          <a:prstGeom prst="rect">
            <a:avLst/>
          </a:prstGeom>
          <a:solidFill>
            <a:schemeClr val="tx1"/>
          </a:solidFill>
          <a:ln w="19050">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AU" sz="1200" b="1" dirty="0">
                <a:solidFill>
                  <a:schemeClr val="bg1"/>
                </a:solidFill>
                <a:latin typeface="Arial Narrow" panose="020B0606020202030204" pitchFamily="34" charset="0"/>
              </a:rPr>
              <a:t>(iii)    Magnetic Island (Nelly Bay) </a:t>
            </a:r>
          </a:p>
        </p:txBody>
      </p:sp>
      <p:sp>
        <p:nvSpPr>
          <p:cNvPr id="18" name="TextBox 36"/>
          <p:cNvSpPr txBox="1"/>
          <p:nvPr/>
        </p:nvSpPr>
        <p:spPr>
          <a:xfrm>
            <a:off x="2627564" y="8806471"/>
            <a:ext cx="2535813" cy="2609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100" dirty="0">
                <a:latin typeface="Arial Narrow" pitchFamily="34" charset="0"/>
              </a:rPr>
              <a:t>Mandatory Practical	                                               </a:t>
            </a:r>
            <a:endParaRPr lang="en-AU" sz="1100" b="1" dirty="0">
              <a:latin typeface="Arial Narrow" pitchFamily="34" charset="0"/>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1" r="7546" b="7787"/>
          <a:stretch/>
        </p:blipFill>
        <p:spPr>
          <a:xfrm>
            <a:off x="465754" y="1041073"/>
            <a:ext cx="2909915" cy="2162775"/>
          </a:xfrm>
          <a:prstGeom prst="rect">
            <a:avLst/>
          </a:prstGeom>
        </p:spPr>
      </p:pic>
      <p:sp>
        <p:nvSpPr>
          <p:cNvPr id="15" name="TextBox 14"/>
          <p:cNvSpPr txBox="1"/>
          <p:nvPr/>
        </p:nvSpPr>
        <p:spPr>
          <a:xfrm>
            <a:off x="399902" y="3210802"/>
            <a:ext cx="3467057"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solidFill>
                  <a:schemeClr val="tx1">
                    <a:lumMod val="65000"/>
                    <a:lumOff val="35000"/>
                  </a:schemeClr>
                </a:solidFill>
                <a:latin typeface="Comic Sans MS" panose="030F0702030302020204" pitchFamily="66" charset="0"/>
              </a:rPr>
              <a:t>40% (F,H,I,J)</a:t>
            </a:r>
            <a:r>
              <a:rPr lang="en-AU" sz="1200" b="1" dirty="0">
                <a:latin typeface="Arial Narrow" panose="020B0606020202030204" pitchFamily="34" charset="0"/>
              </a:rPr>
              <a:t> </a:t>
            </a:r>
          </a:p>
        </p:txBody>
      </p:sp>
      <p:sp>
        <p:nvSpPr>
          <p:cNvPr id="16" name="TextBox 15"/>
          <p:cNvSpPr txBox="1"/>
          <p:nvPr/>
        </p:nvSpPr>
        <p:spPr>
          <a:xfrm>
            <a:off x="3428421" y="3210802"/>
            <a:ext cx="2869778"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solidFill>
                  <a:schemeClr val="tx1">
                    <a:lumMod val="65000"/>
                    <a:lumOff val="35000"/>
                  </a:schemeClr>
                </a:solidFill>
                <a:latin typeface="Comic Sans MS" panose="030F0702030302020204" pitchFamily="66" charset="0"/>
              </a:rPr>
              <a:t>20% (B,C)</a:t>
            </a:r>
            <a:r>
              <a:rPr lang="en-AU" sz="1200" b="1" dirty="0">
                <a:latin typeface="Arial Narrow" panose="020B0606020202030204" pitchFamily="34" charset="0"/>
              </a:rPr>
              <a:t> </a:t>
            </a:r>
          </a:p>
        </p:txBody>
      </p:sp>
      <p:sp>
        <p:nvSpPr>
          <p:cNvPr id="19" name="TextBox 18"/>
          <p:cNvSpPr txBox="1"/>
          <p:nvPr/>
        </p:nvSpPr>
        <p:spPr>
          <a:xfrm>
            <a:off x="454993" y="5673995"/>
            <a:ext cx="3467057"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solidFill>
                  <a:schemeClr val="tx1">
                    <a:lumMod val="65000"/>
                    <a:lumOff val="35000"/>
                  </a:schemeClr>
                </a:solidFill>
                <a:latin typeface="Comic Sans MS" panose="030F0702030302020204" pitchFamily="66" charset="0"/>
              </a:rPr>
              <a:t>100% (A-J)</a:t>
            </a:r>
            <a:r>
              <a:rPr lang="en-AU" sz="1200" b="1" dirty="0">
                <a:latin typeface="Arial Narrow" panose="020B0606020202030204" pitchFamily="34" charset="0"/>
              </a:rPr>
              <a:t> </a:t>
            </a:r>
          </a:p>
        </p:txBody>
      </p:sp>
      <p:sp>
        <p:nvSpPr>
          <p:cNvPr id="20" name="TextBox 19"/>
          <p:cNvSpPr txBox="1"/>
          <p:nvPr/>
        </p:nvSpPr>
        <p:spPr>
          <a:xfrm>
            <a:off x="3428268" y="5681446"/>
            <a:ext cx="3158078"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solidFill>
                  <a:schemeClr val="tx1">
                    <a:lumMod val="65000"/>
                    <a:lumOff val="35000"/>
                  </a:schemeClr>
                </a:solidFill>
                <a:latin typeface="Comic Sans MS" panose="030F0702030302020204" pitchFamily="66" charset="0"/>
              </a:rPr>
              <a:t>100% (A-J)</a:t>
            </a:r>
            <a:r>
              <a:rPr lang="en-AU" sz="1200" b="1" dirty="0">
                <a:latin typeface="Arial Narrow" panose="020B0606020202030204" pitchFamily="34" charset="0"/>
              </a:rPr>
              <a:t> </a:t>
            </a: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l="1" r="3176" b="5756"/>
          <a:stretch/>
        </p:blipFill>
        <p:spPr>
          <a:xfrm>
            <a:off x="484432" y="3541468"/>
            <a:ext cx="2891238" cy="2110652"/>
          </a:xfrm>
          <a:prstGeom prst="rect">
            <a:avLst/>
          </a:prstGeom>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r="4445" b="4866"/>
          <a:stretch/>
        </p:blipFill>
        <p:spPr>
          <a:xfrm>
            <a:off x="3474534" y="3539897"/>
            <a:ext cx="2853372" cy="2114403"/>
          </a:xfrm>
          <a:prstGeom prst="rect">
            <a:avLst/>
          </a:prstGeom>
        </p:spPr>
      </p:pic>
      <p:sp>
        <p:nvSpPr>
          <p:cNvPr id="23" name="TextBox 22"/>
          <p:cNvSpPr txBox="1"/>
          <p:nvPr/>
        </p:nvSpPr>
        <p:spPr>
          <a:xfrm>
            <a:off x="484432" y="8067062"/>
            <a:ext cx="3095072"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solidFill>
                  <a:schemeClr val="tx1">
                    <a:lumMod val="65000"/>
                    <a:lumOff val="35000"/>
                  </a:schemeClr>
                </a:solidFill>
                <a:latin typeface="Comic Sans MS" panose="030F0702030302020204" pitchFamily="66" charset="0"/>
              </a:rPr>
              <a:t>20% (A,B) </a:t>
            </a:r>
            <a:r>
              <a:rPr lang="en-AU" sz="1200" b="1" dirty="0">
                <a:latin typeface="Arial Narrow" panose="020B0606020202030204" pitchFamily="34" charset="0"/>
              </a:rPr>
              <a:t> </a:t>
            </a:r>
          </a:p>
        </p:txBody>
      </p:sp>
      <p:sp>
        <p:nvSpPr>
          <p:cNvPr id="24" name="TextBox 23"/>
          <p:cNvSpPr txBox="1"/>
          <p:nvPr/>
        </p:nvSpPr>
        <p:spPr>
          <a:xfrm>
            <a:off x="3451852" y="8049872"/>
            <a:ext cx="2977889" cy="276999"/>
          </a:xfrm>
          <a:prstGeom prst="rect">
            <a:avLst/>
          </a:prstGeom>
          <a:noFill/>
        </p:spPr>
        <p:txBody>
          <a:bodyPr wrap="square" rtlCol="0">
            <a:spAutoFit/>
          </a:bodyPr>
          <a:lstStyle/>
          <a:p>
            <a:r>
              <a:rPr lang="en-AU" sz="1200" b="1" dirty="0">
                <a:latin typeface="Arial Narrow" panose="020B0606020202030204" pitchFamily="34" charset="0"/>
              </a:rPr>
              <a:t>% hard coral cover: </a:t>
            </a:r>
            <a:r>
              <a:rPr lang="en-AU" sz="1200" dirty="0">
                <a:solidFill>
                  <a:schemeClr val="tx1">
                    <a:lumMod val="65000"/>
                    <a:lumOff val="35000"/>
                  </a:schemeClr>
                </a:solidFill>
                <a:latin typeface="Comic Sans MS" panose="030F0702030302020204" pitchFamily="66" charset="0"/>
              </a:rPr>
              <a:t>20% (I,J)</a:t>
            </a:r>
            <a:r>
              <a:rPr lang="en-AU" sz="1200" b="1" dirty="0">
                <a:latin typeface="Arial Narrow" panose="020B0606020202030204" pitchFamily="34" charset="0"/>
              </a:rPr>
              <a:t> </a:t>
            </a:r>
          </a:p>
        </p:txBody>
      </p:sp>
      <p:pic>
        <p:nvPicPr>
          <p:cNvPr id="13" name="Picture 12"/>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r="8916" b="14098"/>
          <a:stretch/>
        </p:blipFill>
        <p:spPr>
          <a:xfrm>
            <a:off x="500034" y="5983321"/>
            <a:ext cx="2875636" cy="2045063"/>
          </a:xfrm>
          <a:prstGeom prst="rect">
            <a:avLst/>
          </a:prstGeom>
        </p:spPr>
      </p:pic>
      <p:pic>
        <p:nvPicPr>
          <p:cNvPr id="14" name="Picture 13"/>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1899" b="12365"/>
          <a:stretch/>
        </p:blipFill>
        <p:spPr>
          <a:xfrm>
            <a:off x="3475866" y="1040169"/>
            <a:ext cx="2853372" cy="2163680"/>
          </a:xfrm>
          <a:prstGeom prst="rect">
            <a:avLst/>
          </a:prstGeom>
        </p:spPr>
      </p:pic>
      <p:pic>
        <p:nvPicPr>
          <p:cNvPr id="21" name="Picture 20"/>
          <p:cNvPicPr>
            <a:picLocks noChangeAspect="1"/>
          </p:cNvPicPr>
          <p:nvPr/>
        </p:nvPicPr>
        <p:blipFill rotWithShape="1">
          <a:blip r:embed="rId13" cstate="print">
            <a:extLst>
              <a:ext uri="{BEBA8EAE-BF5A-486C-A8C5-ECC9F3942E4B}">
                <a14:imgProps xmlns:a14="http://schemas.microsoft.com/office/drawing/2010/main">
                  <a14:imgLayer r:embed="rId1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4014"/>
          <a:stretch/>
        </p:blipFill>
        <p:spPr>
          <a:xfrm>
            <a:off x="3476625" y="5983322"/>
            <a:ext cx="2852613" cy="2045062"/>
          </a:xfrm>
          <a:prstGeom prst="rect">
            <a:avLst/>
          </a:prstGeom>
        </p:spPr>
      </p:pic>
      <p:cxnSp>
        <p:nvCxnSpPr>
          <p:cNvPr id="28" name="Straight Connector 27"/>
          <p:cNvCxnSpPr/>
          <p:nvPr/>
        </p:nvCxnSpPr>
        <p:spPr>
          <a:xfrm flipH="1">
            <a:off x="468279" y="8794761"/>
            <a:ext cx="5863487" cy="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65754" y="8480398"/>
            <a:ext cx="5863484" cy="3040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p:cNvSpPr txBox="1"/>
          <p:nvPr/>
        </p:nvSpPr>
        <p:spPr>
          <a:xfrm>
            <a:off x="413884" y="8439340"/>
            <a:ext cx="6172462" cy="390876"/>
          </a:xfrm>
          <a:prstGeom prst="rect">
            <a:avLst/>
          </a:prstGeom>
          <a:noFill/>
        </p:spPr>
        <p:txBody>
          <a:bodyPr wrap="square" rtlCol="0">
            <a:spAutoFit/>
          </a:bodyPr>
          <a:lstStyle/>
          <a:p>
            <a:r>
              <a:rPr lang="en-AU" sz="970" b="1" dirty="0">
                <a:latin typeface="Arial Narrow" panose="020B0606020202030204" pitchFamily="34" charset="0"/>
              </a:rPr>
              <a:t>Photographs adapted from screenshots from Reef Life Survey Data Portal: Habitat Quadrats. Reprinted with permission. Date unknown.  Accessed 24.01.2019 from www.reeflifesurvey.com/   All datum points (A-J) selected at random. </a:t>
            </a:r>
          </a:p>
        </p:txBody>
      </p:sp>
      <p:sp>
        <p:nvSpPr>
          <p:cNvPr id="27" name="Plus 26"/>
          <p:cNvSpPr/>
          <p:nvPr/>
        </p:nvSpPr>
        <p:spPr>
          <a:xfrm>
            <a:off x="1054092" y="132820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Plus 30"/>
          <p:cNvSpPr/>
          <p:nvPr/>
        </p:nvSpPr>
        <p:spPr>
          <a:xfrm>
            <a:off x="2450924" y="131594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Plus 31"/>
          <p:cNvSpPr/>
          <p:nvPr/>
        </p:nvSpPr>
        <p:spPr>
          <a:xfrm>
            <a:off x="710876" y="289123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Plus 32"/>
          <p:cNvSpPr/>
          <p:nvPr/>
        </p:nvSpPr>
        <p:spPr>
          <a:xfrm>
            <a:off x="1586403" y="255030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Plus 33"/>
          <p:cNvSpPr/>
          <p:nvPr/>
        </p:nvSpPr>
        <p:spPr>
          <a:xfrm>
            <a:off x="2882465" y="175106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Plus 34"/>
          <p:cNvSpPr/>
          <p:nvPr/>
        </p:nvSpPr>
        <p:spPr>
          <a:xfrm>
            <a:off x="501244" y="235592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Plus 35"/>
          <p:cNvSpPr/>
          <p:nvPr/>
        </p:nvSpPr>
        <p:spPr>
          <a:xfrm>
            <a:off x="700149" y="172486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Plus 36"/>
          <p:cNvSpPr/>
          <p:nvPr/>
        </p:nvSpPr>
        <p:spPr>
          <a:xfrm>
            <a:off x="2273216" y="228617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Plus 37"/>
          <p:cNvSpPr/>
          <p:nvPr/>
        </p:nvSpPr>
        <p:spPr>
          <a:xfrm>
            <a:off x="2721198" y="291504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Plus 38"/>
          <p:cNvSpPr/>
          <p:nvPr/>
        </p:nvSpPr>
        <p:spPr>
          <a:xfrm>
            <a:off x="1585008" y="188122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p:cNvSpPr txBox="1"/>
          <p:nvPr/>
        </p:nvSpPr>
        <p:spPr>
          <a:xfrm>
            <a:off x="1178654" y="123087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41" name="TextBox 40"/>
          <p:cNvSpPr txBox="1"/>
          <p:nvPr/>
        </p:nvSpPr>
        <p:spPr>
          <a:xfrm>
            <a:off x="2574296" y="122262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42" name="TextBox 41"/>
          <p:cNvSpPr txBox="1"/>
          <p:nvPr/>
        </p:nvSpPr>
        <p:spPr>
          <a:xfrm>
            <a:off x="2990650" y="167294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43" name="TextBox 42"/>
          <p:cNvSpPr txBox="1"/>
          <p:nvPr/>
        </p:nvSpPr>
        <p:spPr>
          <a:xfrm>
            <a:off x="1728202" y="179685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44" name="TextBox 43"/>
          <p:cNvSpPr txBox="1"/>
          <p:nvPr/>
        </p:nvSpPr>
        <p:spPr>
          <a:xfrm>
            <a:off x="831685" y="163781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45" name="TextBox 44"/>
          <p:cNvSpPr txBox="1"/>
          <p:nvPr/>
        </p:nvSpPr>
        <p:spPr>
          <a:xfrm>
            <a:off x="856298" y="278285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46" name="TextBox 45"/>
          <p:cNvSpPr txBox="1"/>
          <p:nvPr/>
        </p:nvSpPr>
        <p:spPr>
          <a:xfrm>
            <a:off x="1731825" y="248900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47" name="TextBox 46"/>
          <p:cNvSpPr txBox="1"/>
          <p:nvPr/>
        </p:nvSpPr>
        <p:spPr>
          <a:xfrm>
            <a:off x="2413753" y="219695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49" name="TextBox 48"/>
          <p:cNvSpPr txBox="1"/>
          <p:nvPr/>
        </p:nvSpPr>
        <p:spPr>
          <a:xfrm>
            <a:off x="628664" y="226712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50" name="Oval 49"/>
          <p:cNvSpPr/>
          <p:nvPr/>
        </p:nvSpPr>
        <p:spPr>
          <a:xfrm>
            <a:off x="492423" y="1075078"/>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1" name="TextBox 50"/>
          <p:cNvSpPr txBox="1"/>
          <p:nvPr/>
        </p:nvSpPr>
        <p:spPr>
          <a:xfrm>
            <a:off x="501843" y="1035324"/>
            <a:ext cx="560135" cy="400110"/>
          </a:xfrm>
          <a:prstGeom prst="rect">
            <a:avLst/>
          </a:prstGeom>
          <a:noFill/>
        </p:spPr>
        <p:txBody>
          <a:bodyPr wrap="square" rtlCol="0">
            <a:spAutoFit/>
          </a:bodyPr>
          <a:lstStyle/>
          <a:p>
            <a:r>
              <a:rPr lang="en-AU" sz="2000" b="1" dirty="0">
                <a:latin typeface="Arial Narrow" panose="020B0606020202030204" pitchFamily="34" charset="0"/>
              </a:rPr>
              <a:t>1</a:t>
            </a:r>
          </a:p>
        </p:txBody>
      </p:sp>
      <p:sp>
        <p:nvSpPr>
          <p:cNvPr id="52" name="TextBox 51"/>
          <p:cNvSpPr txBox="1"/>
          <p:nvPr/>
        </p:nvSpPr>
        <p:spPr>
          <a:xfrm>
            <a:off x="2872029" y="284497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53" name="Oval 52"/>
          <p:cNvSpPr/>
          <p:nvPr/>
        </p:nvSpPr>
        <p:spPr>
          <a:xfrm>
            <a:off x="3521633" y="1076003"/>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4" name="TextBox 53"/>
          <p:cNvSpPr txBox="1"/>
          <p:nvPr/>
        </p:nvSpPr>
        <p:spPr>
          <a:xfrm>
            <a:off x="3543209" y="1029032"/>
            <a:ext cx="560135" cy="400110"/>
          </a:xfrm>
          <a:prstGeom prst="rect">
            <a:avLst/>
          </a:prstGeom>
          <a:noFill/>
        </p:spPr>
        <p:txBody>
          <a:bodyPr wrap="square" rtlCol="0">
            <a:spAutoFit/>
          </a:bodyPr>
          <a:lstStyle/>
          <a:p>
            <a:r>
              <a:rPr lang="en-AU" sz="2000" b="1" dirty="0">
                <a:latin typeface="Arial Narrow" panose="020B0606020202030204" pitchFamily="34" charset="0"/>
              </a:rPr>
              <a:t>2</a:t>
            </a:r>
          </a:p>
        </p:txBody>
      </p:sp>
      <p:sp>
        <p:nvSpPr>
          <p:cNvPr id="55" name="Oval 54"/>
          <p:cNvSpPr/>
          <p:nvPr/>
        </p:nvSpPr>
        <p:spPr>
          <a:xfrm>
            <a:off x="528577" y="3598641"/>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6" name="TextBox 55"/>
          <p:cNvSpPr txBox="1"/>
          <p:nvPr/>
        </p:nvSpPr>
        <p:spPr>
          <a:xfrm>
            <a:off x="537997" y="3558887"/>
            <a:ext cx="560135" cy="400110"/>
          </a:xfrm>
          <a:prstGeom prst="rect">
            <a:avLst/>
          </a:prstGeom>
          <a:noFill/>
        </p:spPr>
        <p:txBody>
          <a:bodyPr wrap="square" rtlCol="0">
            <a:spAutoFit/>
          </a:bodyPr>
          <a:lstStyle/>
          <a:p>
            <a:r>
              <a:rPr lang="en-AU" sz="2000" b="1" dirty="0">
                <a:latin typeface="Arial Narrow" panose="020B0606020202030204" pitchFamily="34" charset="0"/>
              </a:rPr>
              <a:t>3</a:t>
            </a:r>
          </a:p>
        </p:txBody>
      </p:sp>
      <p:sp>
        <p:nvSpPr>
          <p:cNvPr id="57" name="Oval 56"/>
          <p:cNvSpPr/>
          <p:nvPr/>
        </p:nvSpPr>
        <p:spPr>
          <a:xfrm>
            <a:off x="3520463" y="3571596"/>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TextBox 57"/>
          <p:cNvSpPr txBox="1"/>
          <p:nvPr/>
        </p:nvSpPr>
        <p:spPr>
          <a:xfrm>
            <a:off x="3529883" y="3531842"/>
            <a:ext cx="560135" cy="400110"/>
          </a:xfrm>
          <a:prstGeom prst="rect">
            <a:avLst/>
          </a:prstGeom>
          <a:noFill/>
        </p:spPr>
        <p:txBody>
          <a:bodyPr wrap="square" rtlCol="0">
            <a:spAutoFit/>
          </a:bodyPr>
          <a:lstStyle/>
          <a:p>
            <a:r>
              <a:rPr lang="en-AU" sz="2000" b="1" dirty="0">
                <a:latin typeface="Arial Narrow" panose="020B0606020202030204" pitchFamily="34" charset="0"/>
              </a:rPr>
              <a:t>4</a:t>
            </a:r>
          </a:p>
        </p:txBody>
      </p:sp>
      <p:sp>
        <p:nvSpPr>
          <p:cNvPr id="59" name="Oval 58"/>
          <p:cNvSpPr/>
          <p:nvPr/>
        </p:nvSpPr>
        <p:spPr>
          <a:xfrm>
            <a:off x="551542" y="6016756"/>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0" name="TextBox 59"/>
          <p:cNvSpPr txBox="1"/>
          <p:nvPr/>
        </p:nvSpPr>
        <p:spPr>
          <a:xfrm>
            <a:off x="560962" y="5979048"/>
            <a:ext cx="560135" cy="400110"/>
          </a:xfrm>
          <a:prstGeom prst="rect">
            <a:avLst/>
          </a:prstGeom>
          <a:noFill/>
        </p:spPr>
        <p:txBody>
          <a:bodyPr wrap="square" rtlCol="0">
            <a:spAutoFit/>
          </a:bodyPr>
          <a:lstStyle/>
          <a:p>
            <a:r>
              <a:rPr lang="en-AU" sz="2000" b="1" dirty="0">
                <a:latin typeface="Arial Narrow" panose="020B0606020202030204" pitchFamily="34" charset="0"/>
              </a:rPr>
              <a:t>5</a:t>
            </a:r>
          </a:p>
        </p:txBody>
      </p:sp>
      <p:sp>
        <p:nvSpPr>
          <p:cNvPr id="61" name="Oval 60"/>
          <p:cNvSpPr/>
          <p:nvPr/>
        </p:nvSpPr>
        <p:spPr>
          <a:xfrm>
            <a:off x="3521108" y="6013354"/>
            <a:ext cx="312453" cy="334407"/>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2" name="TextBox 61"/>
          <p:cNvSpPr txBox="1"/>
          <p:nvPr/>
        </p:nvSpPr>
        <p:spPr>
          <a:xfrm>
            <a:off x="3533567" y="5981829"/>
            <a:ext cx="560135" cy="400110"/>
          </a:xfrm>
          <a:prstGeom prst="rect">
            <a:avLst/>
          </a:prstGeom>
          <a:noFill/>
        </p:spPr>
        <p:txBody>
          <a:bodyPr wrap="square" rtlCol="0">
            <a:spAutoFit/>
          </a:bodyPr>
          <a:lstStyle/>
          <a:p>
            <a:r>
              <a:rPr lang="en-AU" sz="2000" b="1" dirty="0">
                <a:latin typeface="Arial Narrow" panose="020B0606020202030204" pitchFamily="34" charset="0"/>
              </a:rPr>
              <a:t>6</a:t>
            </a:r>
          </a:p>
        </p:txBody>
      </p:sp>
      <p:sp>
        <p:nvSpPr>
          <p:cNvPr id="64" name="Plus 63"/>
          <p:cNvSpPr/>
          <p:nvPr/>
        </p:nvSpPr>
        <p:spPr>
          <a:xfrm>
            <a:off x="3806494" y="106141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Plus 64"/>
          <p:cNvSpPr/>
          <p:nvPr/>
        </p:nvSpPr>
        <p:spPr>
          <a:xfrm>
            <a:off x="4794263" y="120527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Plus 66"/>
          <p:cNvSpPr/>
          <p:nvPr/>
        </p:nvSpPr>
        <p:spPr>
          <a:xfrm>
            <a:off x="5121253" y="273917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Plus 67"/>
          <p:cNvSpPr/>
          <p:nvPr/>
        </p:nvSpPr>
        <p:spPr>
          <a:xfrm>
            <a:off x="3492346" y="267252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Plus 68"/>
          <p:cNvSpPr/>
          <p:nvPr/>
        </p:nvSpPr>
        <p:spPr>
          <a:xfrm>
            <a:off x="5202056" y="200737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Plus 69"/>
          <p:cNvSpPr/>
          <p:nvPr/>
        </p:nvSpPr>
        <p:spPr>
          <a:xfrm>
            <a:off x="4141046" y="246972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Plus 70"/>
          <p:cNvSpPr/>
          <p:nvPr/>
        </p:nvSpPr>
        <p:spPr>
          <a:xfrm>
            <a:off x="5861905" y="129324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Plus 71"/>
          <p:cNvSpPr/>
          <p:nvPr/>
        </p:nvSpPr>
        <p:spPr>
          <a:xfrm>
            <a:off x="3864564" y="224752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Plus 72"/>
          <p:cNvSpPr/>
          <p:nvPr/>
        </p:nvSpPr>
        <p:spPr>
          <a:xfrm>
            <a:off x="5722541" y="291412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Plus 73"/>
          <p:cNvSpPr/>
          <p:nvPr/>
        </p:nvSpPr>
        <p:spPr>
          <a:xfrm>
            <a:off x="3674479" y="174490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p:cNvSpPr txBox="1"/>
          <p:nvPr/>
        </p:nvSpPr>
        <p:spPr>
          <a:xfrm>
            <a:off x="3931056" y="96408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76" name="TextBox 75"/>
          <p:cNvSpPr txBox="1"/>
          <p:nvPr/>
        </p:nvSpPr>
        <p:spPr>
          <a:xfrm>
            <a:off x="4921579" y="111962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77" name="TextBox 76"/>
          <p:cNvSpPr txBox="1"/>
          <p:nvPr/>
        </p:nvSpPr>
        <p:spPr>
          <a:xfrm>
            <a:off x="5310241" y="192925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78" name="TextBox 77"/>
          <p:cNvSpPr txBox="1"/>
          <p:nvPr/>
        </p:nvSpPr>
        <p:spPr>
          <a:xfrm>
            <a:off x="3817673" y="166053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79" name="TextBox 78"/>
          <p:cNvSpPr txBox="1"/>
          <p:nvPr/>
        </p:nvSpPr>
        <p:spPr>
          <a:xfrm>
            <a:off x="5993441" y="120619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80" name="TextBox 79"/>
          <p:cNvSpPr txBox="1"/>
          <p:nvPr/>
        </p:nvSpPr>
        <p:spPr>
          <a:xfrm>
            <a:off x="5266675" y="263079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81" name="TextBox 80"/>
          <p:cNvSpPr txBox="1"/>
          <p:nvPr/>
        </p:nvSpPr>
        <p:spPr>
          <a:xfrm>
            <a:off x="3637768" y="261123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82" name="TextBox 81"/>
          <p:cNvSpPr txBox="1"/>
          <p:nvPr/>
        </p:nvSpPr>
        <p:spPr>
          <a:xfrm>
            <a:off x="4005101" y="215830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83" name="TextBox 82"/>
          <p:cNvSpPr txBox="1"/>
          <p:nvPr/>
        </p:nvSpPr>
        <p:spPr>
          <a:xfrm>
            <a:off x="4268466" y="238091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84" name="TextBox 83"/>
          <p:cNvSpPr txBox="1"/>
          <p:nvPr/>
        </p:nvSpPr>
        <p:spPr>
          <a:xfrm>
            <a:off x="5873372" y="284405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104" name="Plus 103"/>
          <p:cNvSpPr/>
          <p:nvPr/>
        </p:nvSpPr>
        <p:spPr>
          <a:xfrm>
            <a:off x="1240486" y="363662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Plus 104"/>
          <p:cNvSpPr/>
          <p:nvPr/>
        </p:nvSpPr>
        <p:spPr>
          <a:xfrm>
            <a:off x="2343886" y="420157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Plus 105"/>
          <p:cNvSpPr/>
          <p:nvPr/>
        </p:nvSpPr>
        <p:spPr>
          <a:xfrm>
            <a:off x="2911733" y="493085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Plus 106"/>
          <p:cNvSpPr/>
          <p:nvPr/>
        </p:nvSpPr>
        <p:spPr>
          <a:xfrm>
            <a:off x="1301921" y="517871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Plus 107"/>
          <p:cNvSpPr/>
          <p:nvPr/>
        </p:nvSpPr>
        <p:spPr>
          <a:xfrm>
            <a:off x="2530584" y="442637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Plus 108"/>
          <p:cNvSpPr/>
          <p:nvPr/>
        </p:nvSpPr>
        <p:spPr>
          <a:xfrm>
            <a:off x="2202563" y="469511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Plus 109"/>
          <p:cNvSpPr/>
          <p:nvPr/>
        </p:nvSpPr>
        <p:spPr>
          <a:xfrm>
            <a:off x="2889153" y="364688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Plus 110"/>
          <p:cNvSpPr/>
          <p:nvPr/>
        </p:nvSpPr>
        <p:spPr>
          <a:xfrm>
            <a:off x="1587665" y="481327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Plus 111"/>
          <p:cNvSpPr/>
          <p:nvPr/>
        </p:nvSpPr>
        <p:spPr>
          <a:xfrm>
            <a:off x="1944408" y="537566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Plus 112"/>
          <p:cNvSpPr/>
          <p:nvPr/>
        </p:nvSpPr>
        <p:spPr>
          <a:xfrm>
            <a:off x="761572" y="424342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TextBox 113"/>
          <p:cNvSpPr txBox="1"/>
          <p:nvPr/>
        </p:nvSpPr>
        <p:spPr>
          <a:xfrm>
            <a:off x="1365048" y="353929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115" name="TextBox 114"/>
          <p:cNvSpPr txBox="1"/>
          <p:nvPr/>
        </p:nvSpPr>
        <p:spPr>
          <a:xfrm>
            <a:off x="2467258" y="410825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116" name="TextBox 115"/>
          <p:cNvSpPr txBox="1"/>
          <p:nvPr/>
        </p:nvSpPr>
        <p:spPr>
          <a:xfrm>
            <a:off x="2638769" y="434825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117" name="TextBox 116"/>
          <p:cNvSpPr txBox="1"/>
          <p:nvPr/>
        </p:nvSpPr>
        <p:spPr>
          <a:xfrm>
            <a:off x="904766" y="415905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118" name="TextBox 117"/>
          <p:cNvSpPr txBox="1"/>
          <p:nvPr/>
        </p:nvSpPr>
        <p:spPr>
          <a:xfrm>
            <a:off x="3020689" y="355983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119" name="TextBox 118"/>
          <p:cNvSpPr txBox="1"/>
          <p:nvPr/>
        </p:nvSpPr>
        <p:spPr>
          <a:xfrm>
            <a:off x="3057155" y="482247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120" name="TextBox 119"/>
          <p:cNvSpPr txBox="1"/>
          <p:nvPr/>
        </p:nvSpPr>
        <p:spPr>
          <a:xfrm>
            <a:off x="1447343" y="511742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121" name="TextBox 120"/>
          <p:cNvSpPr txBox="1"/>
          <p:nvPr/>
        </p:nvSpPr>
        <p:spPr>
          <a:xfrm>
            <a:off x="1728202" y="472405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122" name="TextBox 121"/>
          <p:cNvSpPr txBox="1"/>
          <p:nvPr/>
        </p:nvSpPr>
        <p:spPr>
          <a:xfrm>
            <a:off x="2329983" y="4606308"/>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123" name="TextBox 122"/>
          <p:cNvSpPr txBox="1"/>
          <p:nvPr/>
        </p:nvSpPr>
        <p:spPr>
          <a:xfrm>
            <a:off x="2095239" y="530559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124" name="Plus 123"/>
          <p:cNvSpPr/>
          <p:nvPr/>
        </p:nvSpPr>
        <p:spPr>
          <a:xfrm>
            <a:off x="4894201" y="358925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Plus 124"/>
          <p:cNvSpPr/>
          <p:nvPr/>
        </p:nvSpPr>
        <p:spPr>
          <a:xfrm>
            <a:off x="5859101" y="376876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Plus 125"/>
          <p:cNvSpPr/>
          <p:nvPr/>
        </p:nvSpPr>
        <p:spPr>
          <a:xfrm>
            <a:off x="3624396" y="536025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Plus 126"/>
          <p:cNvSpPr/>
          <p:nvPr/>
        </p:nvSpPr>
        <p:spPr>
          <a:xfrm>
            <a:off x="4805546" y="482968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Plus 127"/>
          <p:cNvSpPr/>
          <p:nvPr/>
        </p:nvSpPr>
        <p:spPr>
          <a:xfrm>
            <a:off x="5266675" y="415720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Plus 128"/>
          <p:cNvSpPr/>
          <p:nvPr/>
        </p:nvSpPr>
        <p:spPr>
          <a:xfrm>
            <a:off x="3799103" y="466813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Plus 129"/>
          <p:cNvSpPr/>
          <p:nvPr/>
        </p:nvSpPr>
        <p:spPr>
          <a:xfrm>
            <a:off x="4032822" y="394117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Plus 130"/>
          <p:cNvSpPr/>
          <p:nvPr/>
        </p:nvSpPr>
        <p:spPr>
          <a:xfrm>
            <a:off x="5809142" y="452270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Plus 131"/>
          <p:cNvSpPr/>
          <p:nvPr/>
        </p:nvSpPr>
        <p:spPr>
          <a:xfrm>
            <a:off x="4324918" y="516928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Plus 132"/>
          <p:cNvSpPr/>
          <p:nvPr/>
        </p:nvSpPr>
        <p:spPr>
          <a:xfrm>
            <a:off x="4152142" y="453535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TextBox 133"/>
          <p:cNvSpPr txBox="1"/>
          <p:nvPr/>
        </p:nvSpPr>
        <p:spPr>
          <a:xfrm>
            <a:off x="5018763" y="349192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135" name="TextBox 134"/>
          <p:cNvSpPr txBox="1"/>
          <p:nvPr/>
        </p:nvSpPr>
        <p:spPr>
          <a:xfrm>
            <a:off x="5982473" y="367544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136" name="TextBox 135"/>
          <p:cNvSpPr txBox="1"/>
          <p:nvPr/>
        </p:nvSpPr>
        <p:spPr>
          <a:xfrm>
            <a:off x="5401640" y="407773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137" name="TextBox 136"/>
          <p:cNvSpPr txBox="1"/>
          <p:nvPr/>
        </p:nvSpPr>
        <p:spPr>
          <a:xfrm>
            <a:off x="4295336" y="445098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138" name="TextBox 137"/>
          <p:cNvSpPr txBox="1"/>
          <p:nvPr/>
        </p:nvSpPr>
        <p:spPr>
          <a:xfrm>
            <a:off x="4164358" y="385412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139" name="TextBox 138"/>
          <p:cNvSpPr txBox="1"/>
          <p:nvPr/>
        </p:nvSpPr>
        <p:spPr>
          <a:xfrm>
            <a:off x="3769818" y="525187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140" name="TextBox 139"/>
          <p:cNvSpPr txBox="1"/>
          <p:nvPr/>
        </p:nvSpPr>
        <p:spPr>
          <a:xfrm>
            <a:off x="4950968" y="476838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141" name="TextBox 140"/>
          <p:cNvSpPr txBox="1"/>
          <p:nvPr/>
        </p:nvSpPr>
        <p:spPr>
          <a:xfrm>
            <a:off x="5949679" y="443348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142" name="TextBox 141"/>
          <p:cNvSpPr txBox="1"/>
          <p:nvPr/>
        </p:nvSpPr>
        <p:spPr>
          <a:xfrm>
            <a:off x="3926523" y="457932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143" name="TextBox 142"/>
          <p:cNvSpPr txBox="1"/>
          <p:nvPr/>
        </p:nvSpPr>
        <p:spPr>
          <a:xfrm>
            <a:off x="4475749" y="509920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144" name="Plus 143"/>
          <p:cNvSpPr/>
          <p:nvPr/>
        </p:nvSpPr>
        <p:spPr>
          <a:xfrm>
            <a:off x="2382075" y="605925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Plus 144"/>
          <p:cNvSpPr/>
          <p:nvPr/>
        </p:nvSpPr>
        <p:spPr>
          <a:xfrm>
            <a:off x="2865551" y="652083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Plus 145"/>
          <p:cNvSpPr/>
          <p:nvPr/>
        </p:nvSpPr>
        <p:spPr>
          <a:xfrm>
            <a:off x="2283039" y="761585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Plus 146"/>
          <p:cNvSpPr/>
          <p:nvPr/>
        </p:nvSpPr>
        <p:spPr>
          <a:xfrm>
            <a:off x="1024285" y="757337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Plus 147"/>
          <p:cNvSpPr/>
          <p:nvPr/>
        </p:nvSpPr>
        <p:spPr>
          <a:xfrm>
            <a:off x="2381447" y="656169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Plus 148"/>
          <p:cNvSpPr/>
          <p:nvPr/>
        </p:nvSpPr>
        <p:spPr>
          <a:xfrm>
            <a:off x="2911814" y="7142823"/>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0" name="Plus 149"/>
          <p:cNvSpPr/>
          <p:nvPr/>
        </p:nvSpPr>
        <p:spPr>
          <a:xfrm>
            <a:off x="1725595" y="625796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Plus 150"/>
          <p:cNvSpPr/>
          <p:nvPr/>
        </p:nvSpPr>
        <p:spPr>
          <a:xfrm>
            <a:off x="899140" y="735856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Plus 151"/>
          <p:cNvSpPr/>
          <p:nvPr/>
        </p:nvSpPr>
        <p:spPr>
          <a:xfrm>
            <a:off x="2370067" y="7742364"/>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Plus 152"/>
          <p:cNvSpPr/>
          <p:nvPr/>
        </p:nvSpPr>
        <p:spPr>
          <a:xfrm>
            <a:off x="1576159" y="6738341"/>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TextBox 153"/>
          <p:cNvSpPr txBox="1"/>
          <p:nvPr/>
        </p:nvSpPr>
        <p:spPr>
          <a:xfrm>
            <a:off x="2489632" y="648357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155" name="TextBox 154"/>
          <p:cNvSpPr txBox="1"/>
          <p:nvPr/>
        </p:nvSpPr>
        <p:spPr>
          <a:xfrm>
            <a:off x="1719353" y="665397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156" name="TextBox 155"/>
          <p:cNvSpPr txBox="1"/>
          <p:nvPr/>
        </p:nvSpPr>
        <p:spPr>
          <a:xfrm>
            <a:off x="1857131" y="6170911"/>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157" name="TextBox 156"/>
          <p:cNvSpPr txBox="1"/>
          <p:nvPr/>
        </p:nvSpPr>
        <p:spPr>
          <a:xfrm>
            <a:off x="2428461" y="7507478"/>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158" name="TextBox 157"/>
          <p:cNvSpPr txBox="1"/>
          <p:nvPr/>
        </p:nvSpPr>
        <p:spPr>
          <a:xfrm>
            <a:off x="1169707" y="751208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159" name="TextBox 158"/>
          <p:cNvSpPr txBox="1"/>
          <p:nvPr/>
        </p:nvSpPr>
        <p:spPr>
          <a:xfrm>
            <a:off x="1061978" y="728882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160" name="TextBox 159"/>
          <p:cNvSpPr txBox="1"/>
          <p:nvPr/>
        </p:nvSpPr>
        <p:spPr>
          <a:xfrm>
            <a:off x="3039234" y="705401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161" name="TextBox 160"/>
          <p:cNvSpPr txBox="1"/>
          <p:nvPr/>
        </p:nvSpPr>
        <p:spPr>
          <a:xfrm>
            <a:off x="2520898" y="7672293"/>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162" name="TextBox 161"/>
          <p:cNvSpPr txBox="1"/>
          <p:nvPr/>
        </p:nvSpPr>
        <p:spPr>
          <a:xfrm>
            <a:off x="2527356" y="596213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163" name="TextBox 162"/>
          <p:cNvSpPr txBox="1"/>
          <p:nvPr/>
        </p:nvSpPr>
        <p:spPr>
          <a:xfrm>
            <a:off x="3009642" y="6427712"/>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164" name="Plus 163"/>
          <p:cNvSpPr/>
          <p:nvPr/>
        </p:nvSpPr>
        <p:spPr>
          <a:xfrm>
            <a:off x="4914783" y="6051405"/>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Plus 164"/>
          <p:cNvSpPr/>
          <p:nvPr/>
        </p:nvSpPr>
        <p:spPr>
          <a:xfrm>
            <a:off x="4342530" y="610367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Plus 165"/>
          <p:cNvSpPr/>
          <p:nvPr/>
        </p:nvSpPr>
        <p:spPr>
          <a:xfrm>
            <a:off x="3504423" y="7565660"/>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Plus 166"/>
          <p:cNvSpPr/>
          <p:nvPr/>
        </p:nvSpPr>
        <p:spPr>
          <a:xfrm>
            <a:off x="4252647" y="767001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8" name="Plus 167"/>
          <p:cNvSpPr/>
          <p:nvPr/>
        </p:nvSpPr>
        <p:spPr>
          <a:xfrm>
            <a:off x="5123851" y="678585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9" name="Plus 168"/>
          <p:cNvSpPr/>
          <p:nvPr/>
        </p:nvSpPr>
        <p:spPr>
          <a:xfrm>
            <a:off x="4023607" y="7153626"/>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Plus 169"/>
          <p:cNvSpPr/>
          <p:nvPr/>
        </p:nvSpPr>
        <p:spPr>
          <a:xfrm>
            <a:off x="4290591" y="6396268"/>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1" name="Plus 170"/>
          <p:cNvSpPr/>
          <p:nvPr/>
        </p:nvSpPr>
        <p:spPr>
          <a:xfrm>
            <a:off x="4349438" y="7477759"/>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2" name="Plus 171"/>
          <p:cNvSpPr/>
          <p:nvPr/>
        </p:nvSpPr>
        <p:spPr>
          <a:xfrm>
            <a:off x="5672385" y="7493247"/>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3" name="Plus 172"/>
          <p:cNvSpPr/>
          <p:nvPr/>
        </p:nvSpPr>
        <p:spPr>
          <a:xfrm>
            <a:off x="5723968" y="6365672"/>
            <a:ext cx="216024"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4" name="TextBox 173"/>
          <p:cNvSpPr txBox="1"/>
          <p:nvPr/>
        </p:nvSpPr>
        <p:spPr>
          <a:xfrm>
            <a:off x="5232036" y="670773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E</a:t>
            </a:r>
          </a:p>
        </p:txBody>
      </p:sp>
      <p:sp>
        <p:nvSpPr>
          <p:cNvPr id="175" name="TextBox 174"/>
          <p:cNvSpPr txBox="1"/>
          <p:nvPr/>
        </p:nvSpPr>
        <p:spPr>
          <a:xfrm>
            <a:off x="5849683" y="628855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D</a:t>
            </a:r>
          </a:p>
        </p:txBody>
      </p:sp>
      <p:sp>
        <p:nvSpPr>
          <p:cNvPr id="176" name="TextBox 175"/>
          <p:cNvSpPr txBox="1"/>
          <p:nvPr/>
        </p:nvSpPr>
        <p:spPr>
          <a:xfrm>
            <a:off x="4422127" y="6309215"/>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C</a:t>
            </a:r>
          </a:p>
        </p:txBody>
      </p:sp>
      <p:sp>
        <p:nvSpPr>
          <p:cNvPr id="177" name="TextBox 176"/>
          <p:cNvSpPr txBox="1"/>
          <p:nvPr/>
        </p:nvSpPr>
        <p:spPr>
          <a:xfrm>
            <a:off x="3649845" y="7457281"/>
            <a:ext cx="318514"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H</a:t>
            </a:r>
          </a:p>
        </p:txBody>
      </p:sp>
      <p:sp>
        <p:nvSpPr>
          <p:cNvPr id="178" name="TextBox 177"/>
          <p:cNvSpPr txBox="1"/>
          <p:nvPr/>
        </p:nvSpPr>
        <p:spPr>
          <a:xfrm>
            <a:off x="4398069" y="760872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J</a:t>
            </a:r>
          </a:p>
        </p:txBody>
      </p:sp>
      <p:sp>
        <p:nvSpPr>
          <p:cNvPr id="179" name="TextBox 178"/>
          <p:cNvSpPr txBox="1"/>
          <p:nvPr/>
        </p:nvSpPr>
        <p:spPr>
          <a:xfrm>
            <a:off x="4489975" y="7388537"/>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I</a:t>
            </a:r>
          </a:p>
        </p:txBody>
      </p:sp>
      <p:sp>
        <p:nvSpPr>
          <p:cNvPr id="180" name="TextBox 179"/>
          <p:cNvSpPr txBox="1"/>
          <p:nvPr/>
        </p:nvSpPr>
        <p:spPr>
          <a:xfrm>
            <a:off x="4151027" y="7064820"/>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F</a:t>
            </a:r>
          </a:p>
        </p:txBody>
      </p:sp>
      <p:sp>
        <p:nvSpPr>
          <p:cNvPr id="181" name="TextBox 180"/>
          <p:cNvSpPr txBox="1"/>
          <p:nvPr/>
        </p:nvSpPr>
        <p:spPr>
          <a:xfrm>
            <a:off x="5823216" y="7423176"/>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G</a:t>
            </a:r>
          </a:p>
        </p:txBody>
      </p:sp>
      <p:sp>
        <p:nvSpPr>
          <p:cNvPr id="182" name="TextBox 181"/>
          <p:cNvSpPr txBox="1"/>
          <p:nvPr/>
        </p:nvSpPr>
        <p:spPr>
          <a:xfrm>
            <a:off x="5060064" y="5954284"/>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183" name="TextBox 182"/>
          <p:cNvSpPr txBox="1"/>
          <p:nvPr/>
        </p:nvSpPr>
        <p:spPr>
          <a:xfrm>
            <a:off x="4475749" y="6027109"/>
            <a:ext cx="318514" cy="369159"/>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185" name="TextBox 184"/>
          <p:cNvSpPr txBox="1"/>
          <p:nvPr/>
        </p:nvSpPr>
        <p:spPr>
          <a:xfrm>
            <a:off x="1195304" y="107270"/>
            <a:ext cx="4547394" cy="369332"/>
          </a:xfrm>
          <a:prstGeom prst="rect">
            <a:avLst/>
          </a:prstGeom>
          <a:noFill/>
        </p:spPr>
        <p:txBody>
          <a:bodyPr wrap="square" rtlCol="0">
            <a:spAutoFit/>
          </a:bodyPr>
          <a:lstStyle/>
          <a:p>
            <a:pPr algn="ctr"/>
            <a:r>
              <a:rPr lang="en-US" b="1" dirty="0">
                <a:latin typeface="Arial Narrow" pitchFamily="34" charset="0"/>
              </a:rPr>
              <a:t>DATA COLLECTION</a:t>
            </a:r>
          </a:p>
        </p:txBody>
      </p:sp>
      <p:sp>
        <p:nvSpPr>
          <p:cNvPr id="186" name="TextBox 185">
            <a:extLst>
              <a:ext uri="{FF2B5EF4-FFF2-40B4-BE49-F238E27FC236}">
                <a16:creationId xmlns:a16="http://schemas.microsoft.com/office/drawing/2014/main" id="{7B719E77-FD90-4F23-BC69-59BC7AD397D3}"/>
              </a:ext>
            </a:extLst>
          </p:cNvPr>
          <p:cNvSpPr txBox="1"/>
          <p:nvPr/>
        </p:nvSpPr>
        <p:spPr>
          <a:xfrm>
            <a:off x="1765356" y="771858"/>
            <a:ext cx="3366542" cy="215444"/>
          </a:xfrm>
          <a:prstGeom prst="rect">
            <a:avLst/>
          </a:prstGeom>
          <a:noFill/>
        </p:spPr>
        <p:txBody>
          <a:bodyPr wrap="square" rtlCol="0">
            <a:spAutoFit/>
          </a:bodyPr>
          <a:lstStyle/>
          <a:p>
            <a:pPr algn="ctr"/>
            <a:r>
              <a:rPr lang="en-AU" sz="800" dirty="0">
                <a:latin typeface="Arial Narrow" panose="020B0606020202030204" pitchFamily="34" charset="0"/>
              </a:rPr>
              <a:t>Activity: Estimate and record the percentage hard coral cover in each quadrat below</a:t>
            </a:r>
          </a:p>
        </p:txBody>
      </p:sp>
      <p:sp>
        <p:nvSpPr>
          <p:cNvPr id="187" name="TextBox 186">
            <a:extLst>
              <a:ext uri="{FF2B5EF4-FFF2-40B4-BE49-F238E27FC236}">
                <a16:creationId xmlns:a16="http://schemas.microsoft.com/office/drawing/2014/main" id="{D249AA04-C639-4613-BB26-ADD2CBACF91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C98C4C0F-8E3C-4461-BE3A-6CCE66DB0357}"/>
              </a:ext>
            </a:extLst>
          </p:cNvPr>
          <p:cNvSpPr txBox="1"/>
          <p:nvPr/>
        </p:nvSpPr>
        <p:spPr>
          <a:xfrm>
            <a:off x="477086" y="6878058"/>
            <a:ext cx="844108" cy="276999"/>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soft coral</a:t>
            </a:r>
          </a:p>
        </p:txBody>
      </p:sp>
      <p:sp>
        <p:nvSpPr>
          <p:cNvPr id="184" name="TextBox 183">
            <a:extLst>
              <a:ext uri="{FF2B5EF4-FFF2-40B4-BE49-F238E27FC236}">
                <a16:creationId xmlns:a16="http://schemas.microsoft.com/office/drawing/2014/main" id="{FDD9B601-AEAB-4EB7-B654-35D177024EFA}"/>
              </a:ext>
            </a:extLst>
          </p:cNvPr>
          <p:cNvSpPr txBox="1"/>
          <p:nvPr/>
        </p:nvSpPr>
        <p:spPr>
          <a:xfrm>
            <a:off x="1589533" y="1107184"/>
            <a:ext cx="844108" cy="276999"/>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soft coral</a:t>
            </a:r>
          </a:p>
        </p:txBody>
      </p:sp>
      <p:sp>
        <p:nvSpPr>
          <p:cNvPr id="188" name="TextBox 187">
            <a:extLst>
              <a:ext uri="{FF2B5EF4-FFF2-40B4-BE49-F238E27FC236}">
                <a16:creationId xmlns:a16="http://schemas.microsoft.com/office/drawing/2014/main" id="{E212EDC2-C51A-4CAE-B82C-8F9562CC3B81}"/>
              </a:ext>
            </a:extLst>
          </p:cNvPr>
          <p:cNvSpPr txBox="1"/>
          <p:nvPr/>
        </p:nvSpPr>
        <p:spPr>
          <a:xfrm>
            <a:off x="5110225" y="6484254"/>
            <a:ext cx="844108" cy="276999"/>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soft coral</a:t>
            </a:r>
          </a:p>
        </p:txBody>
      </p:sp>
    </p:spTree>
    <p:extLst>
      <p:ext uri="{BB962C8B-B14F-4D97-AF65-F5344CB8AC3E}">
        <p14:creationId xmlns:p14="http://schemas.microsoft.com/office/powerpoint/2010/main" val="2212836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143514</TotalTime>
  <Words>4987</Words>
  <Application>Microsoft Office PowerPoint</Application>
  <PresentationFormat>On-screen Show (4:3)</PresentationFormat>
  <Paragraphs>811</Paragraphs>
  <Slides>12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Arial Narrow</vt:lpstr>
      <vt:lpstr>Calibri</vt:lpstr>
      <vt:lpstr>Candy Round BTN</vt:lpstr>
      <vt:lpstr>Comic Sans MS</vt:lpstr>
      <vt:lpstr>Gabriola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daniellem</dc:creator>
  <cp:lastModifiedBy>Gail Riches</cp:lastModifiedBy>
  <cp:revision>19017</cp:revision>
  <cp:lastPrinted>2019-01-14T00:32:25Z</cp:lastPrinted>
  <dcterms:created xsi:type="dcterms:W3CDTF">2011-04-13T05:15:36Z</dcterms:created>
  <dcterms:modified xsi:type="dcterms:W3CDTF">2021-07-24T23:12:22Z</dcterms:modified>
</cp:coreProperties>
</file>