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8" r:id="rId2"/>
    <p:sldId id="284" r:id="rId3"/>
    <p:sldId id="275" r:id="rId4"/>
    <p:sldId id="281" r:id="rId5"/>
    <p:sldId id="282" r:id="rId6"/>
    <p:sldId id="283" r:id="rId7"/>
    <p:sldId id="287" r:id="rId8"/>
    <p:sldId id="289" r:id="rId9"/>
    <p:sldId id="288" r:id="rId10"/>
    <p:sldId id="277" r:id="rId11"/>
    <p:sldId id="270" r:id="rId12"/>
    <p:sldId id="279" r:id="rId13"/>
    <p:sldId id="280" r:id="rId14"/>
    <p:sldId id="290" r:id="rId15"/>
    <p:sldId id="260" r:id="rId16"/>
    <p:sldId id="272" r:id="rId17"/>
    <p:sldId id="273" r:id="rId18"/>
    <p:sldId id="292" r:id="rId19"/>
    <p:sldId id="264" r:id="rId20"/>
    <p:sldId id="265" r:id="rId21"/>
    <p:sldId id="266" r:id="rId22"/>
    <p:sldId id="267" r:id="rId23"/>
    <p:sldId id="269" r:id="rId24"/>
    <p:sldId id="293" r:id="rId25"/>
    <p:sldId id="294"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1"/>
    <p:restoredTop sz="85968"/>
  </p:normalViewPr>
  <p:slideViewPr>
    <p:cSldViewPr snapToGrid="0">
      <p:cViewPr varScale="1">
        <p:scale>
          <a:sx n="91" d="100"/>
          <a:sy n="9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www.crownandchamparesorts.com</a:t>
            </a:r>
            <a:r>
              <a:rPr lang="en-US" dirty="0"/>
              <a:t>/magazine/press-sea-turtle-hatching-at-</a:t>
            </a:r>
            <a:r>
              <a:rPr lang="en-US" dirty="0" err="1"/>
              <a:t>kagi</a:t>
            </a:r>
            <a:r>
              <a:rPr lang="en-US" dirty="0"/>
              <a:t>-</a:t>
            </a:r>
            <a:r>
              <a:rPr lang="en-US" dirty="0" err="1"/>
              <a:t>maldives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(Turtle): https://</a:t>
            </a:r>
            <a:r>
              <a:rPr lang="en-US" dirty="0" err="1"/>
              <a:t>www.fisheries.noaa.gov</a:t>
            </a:r>
            <a:r>
              <a:rPr lang="en-US" dirty="0"/>
              <a:t>/feature-story/satellite-tags-reveal-how-animals-see-ocean</a:t>
            </a:r>
            <a:br>
              <a:rPr lang="en-US" dirty="0"/>
            </a:br>
            <a:r>
              <a:rPr lang="en-US" dirty="0"/>
              <a:t>Image (dorsal fin): https://</a:t>
            </a:r>
            <a:r>
              <a:rPr lang="en-US" dirty="0" err="1"/>
              <a:t>wildlifecomputers.com</a:t>
            </a:r>
            <a:r>
              <a:rPr lang="en-US" dirty="0"/>
              <a:t>/blog/transforming-marine-animal-tracking-with-</a:t>
            </a:r>
            <a:r>
              <a:rPr lang="en-US" dirty="0" err="1"/>
              <a:t>micropat</a:t>
            </a:r>
            <a:r>
              <a:rPr lang="en-US" dirty="0"/>
              <a:t>/</a:t>
            </a:r>
          </a:p>
          <a:p>
            <a:r>
              <a:rPr lang="en-US" dirty="0"/>
              <a:t>Image (manta): https://</a:t>
            </a:r>
            <a:r>
              <a:rPr lang="en-US" dirty="0" err="1"/>
              <a:t>www.mantatrust.org</a:t>
            </a:r>
            <a:r>
              <a:rPr lang="en-US" dirty="0"/>
              <a:t>/tagging-and-tracking</a:t>
            </a:r>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363107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/news/are-scientific-tracking-tags-hurting-wild-animals/</a:t>
            </a:r>
          </a:p>
          <a:p>
            <a:r>
              <a:rPr lang="en-AU" b="0" i="0" dirty="0">
                <a:solidFill>
                  <a:srgbClr val="494949"/>
                </a:solidFill>
                <a:effectLst/>
                <a:latin typeface="nimbus-sans"/>
              </a:rPr>
              <a:t>Tracking tags help researchers get to know their subjects like never before. But scientists are still not sure how well animals adapt to the tags. Here, researchers apply a tag to a harbor seal. Photo by RGB Ventures/</a:t>
            </a:r>
            <a:r>
              <a:rPr lang="en-AU" b="0" i="0" dirty="0" err="1">
                <a:solidFill>
                  <a:srgbClr val="494949"/>
                </a:solidFill>
                <a:effectLst/>
                <a:latin typeface="nimbus-sans"/>
              </a:rPr>
              <a:t>SuperStock</a:t>
            </a:r>
            <a:r>
              <a:rPr lang="en-AU" b="0" i="0" dirty="0">
                <a:solidFill>
                  <a:srgbClr val="494949"/>
                </a:solidFill>
                <a:effectLst/>
                <a:latin typeface="nimbus-sans"/>
              </a:rPr>
              <a:t>/</a:t>
            </a:r>
            <a:r>
              <a:rPr lang="en-AU" b="0" i="0" dirty="0" err="1">
                <a:solidFill>
                  <a:srgbClr val="494949"/>
                </a:solidFill>
                <a:effectLst/>
                <a:latin typeface="nimbus-sans"/>
              </a:rPr>
              <a:t>Alamy</a:t>
            </a:r>
            <a:r>
              <a:rPr lang="en-AU" b="0" i="0" dirty="0">
                <a:solidFill>
                  <a:srgbClr val="494949"/>
                </a:solidFill>
                <a:effectLst/>
                <a:latin typeface="nimbus-sans"/>
              </a:rPr>
              <a:t> Stock Photo</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2783813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Block et al (2011). Tracking apex marine predator movements in a dynamic ocean. Letter. https://</a:t>
            </a:r>
            <a:r>
              <a:rPr lang="en-AU" dirty="0" err="1"/>
              <a:t>gtopp.org</a:t>
            </a:r>
            <a:r>
              <a:rPr lang="en-AU" dirty="0"/>
              <a:t>/images/stories/publications/nature10082%20Published%20Version.pdf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112664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usradioguy.com</a:t>
            </a:r>
            <a:r>
              <a:rPr lang="en-US" dirty="0"/>
              <a:t>/3Ddata/Tracker/</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768812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29403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t>
            </a:r>
            <a:r>
              <a:rPr lang="en-AU" sz="800" dirty="0" err="1">
                <a:latin typeface="Arial Narrow" panose="020B0606020202030204" pitchFamily="34" charset="0"/>
              </a:rPr>
              <a:t>Polovina</a:t>
            </a:r>
            <a:r>
              <a:rPr lang="en-AU" sz="800" dirty="0">
                <a:latin typeface="Arial Narrow" panose="020B0606020202030204" pitchFamily="34" charset="0"/>
              </a:rPr>
              <a:t>, J. (2014). </a:t>
            </a:r>
            <a:r>
              <a:rPr lang="en-AU" sz="800" i="1" dirty="0">
                <a:latin typeface="Arial Narrow" panose="020B0606020202030204" pitchFamily="34" charset="0"/>
              </a:rPr>
              <a:t>Satellite Tags Reveal How Animals See the Ocean. </a:t>
            </a:r>
            <a:r>
              <a:rPr lang="en-AU" sz="800" dirty="0">
                <a:latin typeface="Arial Narrow" panose="020B0606020202030204" pitchFamily="34" charset="0"/>
              </a:rPr>
              <a:t>Feature Story by NOAA in September 2014. Accessed Oct 2025 from: https://</a:t>
            </a:r>
            <a:r>
              <a:rPr lang="en-AU" sz="800" dirty="0" err="1">
                <a:latin typeface="Arial Narrow" panose="020B0606020202030204" pitchFamily="34" charset="0"/>
              </a:rPr>
              <a:t>www.fisheries.noaa.gov</a:t>
            </a:r>
            <a:r>
              <a:rPr lang="en-AU" sz="800" dirty="0">
                <a:latin typeface="Arial Narrow" panose="020B0606020202030204" pitchFamily="34" charset="0"/>
              </a:rPr>
              <a:t>/feature-story/satellite-tags-reveal-how-animals-see-ocean</a:t>
            </a:r>
          </a:p>
          <a:p>
            <a:r>
              <a:rPr lang="en-AU" sz="800" dirty="0">
                <a:latin typeface="Arial Narrow" panose="020B0606020202030204" pitchFamily="34" charset="0"/>
              </a:rPr>
              <a:t>Image: https://</a:t>
            </a:r>
            <a:r>
              <a:rPr lang="en-AU" sz="800" dirty="0" err="1">
                <a:latin typeface="Arial Narrow" panose="020B0606020202030204" pitchFamily="34" charset="0"/>
              </a:rPr>
              <a:t>www.space-intelligence.com</a:t>
            </a:r>
            <a:r>
              <a:rPr lang="en-AU" sz="800" dirty="0">
                <a:latin typeface="Arial Narrow" panose="020B0606020202030204" pitchFamily="34" charset="0"/>
              </a:rPr>
              <a:t>/2018/04/04/</a:t>
            </a:r>
            <a:r>
              <a:rPr lang="en-AU" sz="800" dirty="0" err="1">
                <a:latin typeface="Arial Narrow" panose="020B0606020202030204" pitchFamily="34" charset="0"/>
              </a:rPr>
              <a:t>introduction_active</a:t>
            </a:r>
            <a:r>
              <a:rPr lang="en-AU" sz="800" dirty="0">
                <a:latin typeface="Arial Narrow" panose="020B0606020202030204" pitchFamily="34" charset="0"/>
              </a:rPr>
              <a:t>-sensing-monitoring/</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37497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oceanbites.org</a:t>
            </a:r>
            <a:r>
              <a:rPr lang="en-US" dirty="0"/>
              <a:t>/surfo-special-from-outer-space-to-the-microscope-how-nasas-satellites-are-helping-us-understand-the-oceans-smallest-life/</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164630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www.crownandchamparesorts.com</a:t>
            </a:r>
            <a:r>
              <a:rPr lang="en-US" dirty="0"/>
              <a:t>/magazine/press-sea-turtle-hatching-at-</a:t>
            </a:r>
            <a:r>
              <a:rPr lang="en-US" dirty="0" err="1"/>
              <a:t>kagi</a:t>
            </a:r>
            <a:r>
              <a:rPr lang="en-US" dirty="0"/>
              <a:t>-</a:t>
            </a:r>
            <a:r>
              <a:rPr lang="en-US" dirty="0" err="1"/>
              <a:t>maldives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39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https://</a:t>
            </a:r>
            <a:r>
              <a:rPr lang="en-US" dirty="0" err="1"/>
              <a:t>www.fisheries.noaa.gov</a:t>
            </a:r>
            <a:r>
              <a:rPr lang="en-US" dirty="0"/>
              <a:t>/feature-story/satellite-tags-reveal-how-animals-see-ocean</a:t>
            </a:r>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333873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www.lojo.co.nz</a:t>
            </a:r>
            <a:r>
              <a:rPr lang="en-US" dirty="0"/>
              <a:t>/insights/new-rules-for-remotely-piloted-aircraft-systems-do-you-know-the-risks-have-you-got-permission-to-fly</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203693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/news/2017/05/the-number-of-baby-dugongs-in-the-great-barrier-reef-has-increased/</a:t>
            </a:r>
          </a:p>
          <a:p>
            <a:r>
              <a:rPr lang="en-AU" b="0" i="0" dirty="0">
                <a:solidFill>
                  <a:srgbClr val="000000"/>
                </a:solidFill>
                <a:effectLst/>
                <a:latin typeface="nimbus-sans"/>
              </a:rPr>
              <a:t>Aerial surveys found that baby dugongs make up 10 per cent of the overall dugong population. Image credit: Flickr/</a:t>
            </a:r>
            <a:r>
              <a:rPr lang="en-AU" b="0" i="0" dirty="0" err="1">
                <a:solidFill>
                  <a:srgbClr val="000000"/>
                </a:solidFill>
                <a:effectLst/>
                <a:latin typeface="nimbus-sans"/>
              </a:rPr>
              <a:t>Moushik</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87868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www.smh.com.au</a:t>
            </a:r>
            <a:r>
              <a:rPr lang="en-US" dirty="0"/>
              <a:t>/environment/conservation/dugong-calves-make-strong-comeback-on-reef-20170522-gwaesh.html</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19573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www.fisheries.noaa.gov</a:t>
            </a:r>
            <a:r>
              <a:rPr lang="en-US" dirty="0"/>
              <a:t>/feature-story/short-term-tagging-rare-whale-takes-step-forward</a:t>
            </a:r>
          </a:p>
          <a:p>
            <a:r>
              <a:rPr lang="en-AU" b="0" i="1" dirty="0">
                <a:solidFill>
                  <a:srgbClr val="727678"/>
                </a:solidFill>
                <a:effectLst/>
                <a:latin typeface="Open Sans" panose="020B0606030504020204" pitchFamily="34" charset="0"/>
              </a:rPr>
              <a:t>A suction cup tag just dropped onto the back of a North Atlantic right whale. The photo was taken by the drone that deployed the tag (Permit #24359). Credit: NOAA Fisheries, Ocean Alliance/Chris </a:t>
            </a:r>
            <a:r>
              <a:rPr lang="en-AU" b="0" i="1" dirty="0" err="1">
                <a:solidFill>
                  <a:srgbClr val="727678"/>
                </a:solidFill>
                <a:effectLst/>
                <a:latin typeface="Open Sans" panose="020B0606030504020204" pitchFamily="34" charset="0"/>
              </a:rPr>
              <a:t>Zadra</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2539664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https://enterprise-</a:t>
            </a:r>
            <a:r>
              <a:rPr lang="en-US" dirty="0" err="1"/>
              <a:t>insights.dji.com</a:t>
            </a:r>
            <a:r>
              <a:rPr lang="en-US" dirty="0"/>
              <a:t>/blog/tagging-whales-from-above-with-drones</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401179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https://enterprise-</a:t>
            </a:r>
            <a:r>
              <a:rPr lang="en-US" dirty="0" err="1"/>
              <a:t>insights.dji.com</a:t>
            </a:r>
            <a:r>
              <a:rPr lang="en-US" dirty="0"/>
              <a:t>/blog/tagging-whales-from-above-with-drones</a:t>
            </a:r>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3848058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www.argos-system.org</a:t>
            </a:r>
            <a:r>
              <a:rPr lang="en-US" dirty="0"/>
              <a:t>/about-</a:t>
            </a:r>
            <a:r>
              <a:rPr lang="en-US" dirty="0" err="1"/>
              <a:t>argos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5322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2/8/25</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2/8/25</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6C7BC4-A3BA-E605-B809-DCE95AC54E6F}"/>
              </a:ext>
            </a:extLst>
          </p:cNvPr>
          <p:cNvSpPr txBox="1"/>
          <p:nvPr/>
        </p:nvSpPr>
        <p:spPr>
          <a:xfrm>
            <a:off x="249550" y="302359"/>
            <a:ext cx="2798449"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Assess the use of remote sensing radar imagery, satellite tracking in real time and remotely piloted aircraft systems (RPAS) (i.e. drones) to enable scientists to measure and monitor populations in large or inaccessible ecosystems such as dugongs.</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’12. Follow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9458" name="Picture 2" descr="Manatees and Dugongs | The Marine Mammal Center">
            <a:extLst>
              <a:ext uri="{FF2B5EF4-FFF2-40B4-BE49-F238E27FC236}">
                <a16:creationId xmlns:a16="http://schemas.microsoft.com/office/drawing/2014/main" id="{A0BB8FA0-5401-BB52-B80A-85F6F649334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9068" y="0"/>
            <a:ext cx="89529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ale-chasing drones are a marine science game-changer, study reveals">
            <a:extLst>
              <a:ext uri="{FF2B5EF4-FFF2-40B4-BE49-F238E27FC236}">
                <a16:creationId xmlns:a16="http://schemas.microsoft.com/office/drawing/2014/main" id="{0F777F51-25E2-1604-2BDE-5E73C192DE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3F69F1-51FA-126A-2F33-A0416747774A}"/>
              </a:ext>
            </a:extLst>
          </p:cNvPr>
          <p:cNvSpPr txBox="1"/>
          <p:nvPr/>
        </p:nvSpPr>
        <p:spPr>
          <a:xfrm>
            <a:off x="146713" y="176998"/>
            <a:ext cx="3770195" cy="1107996"/>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Solution: </a:t>
            </a:r>
          </a:p>
          <a:p>
            <a:pPr algn="ctr"/>
            <a:r>
              <a:rPr kumimoji="0" lang="en-US" sz="4800" b="0" i="0" u="none" strike="noStrike" kern="1200" cap="none" spc="0" normalizeH="0" baseline="0" noProof="0" dirty="0">
                <a:ln>
                  <a:noFill/>
                </a:ln>
                <a:effectLst/>
                <a:uLnTx/>
                <a:uFillTx/>
                <a:ea typeface="+mn-ea"/>
                <a:cs typeface="Arial Narrow" panose="020B0604020202020204" pitchFamily="34" charset="0"/>
              </a:rPr>
              <a:t>Tag remotely</a:t>
            </a:r>
            <a:endParaRPr lang="en-US" dirty="0"/>
          </a:p>
        </p:txBody>
      </p:sp>
    </p:spTree>
    <p:extLst>
      <p:ext uri="{BB962C8B-B14F-4D97-AF65-F5344CB8AC3E}">
        <p14:creationId xmlns:p14="http://schemas.microsoft.com/office/powerpoint/2010/main" val="3147891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rone Tagging North Atlantic Right Whales | NOAA Fisheries">
            <a:extLst>
              <a:ext uri="{FF2B5EF4-FFF2-40B4-BE49-F238E27FC236}">
                <a16:creationId xmlns:a16="http://schemas.microsoft.com/office/drawing/2014/main" id="{32C9F2BA-E4DE-12C2-1F42-8B76881C2B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9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58A5F2-2AAF-2891-5914-C3455C7A4BD2}"/>
              </a:ext>
            </a:extLst>
          </p:cNvPr>
          <p:cNvSpPr txBox="1"/>
          <p:nvPr/>
        </p:nvSpPr>
        <p:spPr>
          <a:xfrm>
            <a:off x="9255409" y="198230"/>
            <a:ext cx="2490716" cy="2862322"/>
          </a:xfrm>
          <a:prstGeom prst="rect">
            <a:avLst/>
          </a:prstGeom>
          <a:noFill/>
        </p:spPr>
        <p:txBody>
          <a:bodyPr wrap="square">
            <a:spAutoFit/>
          </a:bodyPr>
          <a:lstStyle/>
          <a:p>
            <a:r>
              <a:rPr lang="en-AU" b="0" i="1" dirty="0">
                <a:effectLst/>
                <a:latin typeface="Open Sans" panose="020B0606030504020204" pitchFamily="34" charset="0"/>
              </a:rPr>
              <a:t>A suction cup tag just dropped onto the back of a North Atlantic right whale. The photo was taken by the drone that deployed the tag (Permit #24359). Credit: NOAA Fisheries, Ocean Alliance/Chris </a:t>
            </a:r>
            <a:r>
              <a:rPr lang="en-AU" b="0" i="1" dirty="0" err="1">
                <a:effectLst/>
                <a:latin typeface="Open Sans" panose="020B0606030504020204" pitchFamily="34" charset="0"/>
              </a:rPr>
              <a:t>Zadra</a:t>
            </a:r>
            <a:endParaRPr lang="en-US" dirty="0"/>
          </a:p>
        </p:txBody>
      </p:sp>
    </p:spTree>
    <p:extLst>
      <p:ext uri="{BB962C8B-B14F-4D97-AF65-F5344CB8AC3E}">
        <p14:creationId xmlns:p14="http://schemas.microsoft.com/office/powerpoint/2010/main" val="232697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Tagging Whales From Above: How Drones are Transforming Marine Research  (Again)">
            <a:extLst>
              <a:ext uri="{FF2B5EF4-FFF2-40B4-BE49-F238E27FC236}">
                <a16:creationId xmlns:a16="http://schemas.microsoft.com/office/drawing/2014/main" id="{40930AA3-27B8-048B-E893-FEF46034E33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493" b="4350"/>
          <a:stretch/>
        </p:blipFill>
        <p:spPr bwMode="auto">
          <a:xfrm>
            <a:off x="-7879" y="0"/>
            <a:ext cx="121998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75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A84B36-1B87-B32D-6BEB-9DEA2D04647D}"/>
              </a:ext>
            </a:extLst>
          </p:cNvPr>
          <p:cNvSpPr txBox="1"/>
          <p:nvPr/>
        </p:nvSpPr>
        <p:spPr>
          <a:xfrm>
            <a:off x="4005618" y="6263901"/>
            <a:ext cx="6100548"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=OJIHb0hi1xM</a:t>
            </a:r>
          </a:p>
        </p:txBody>
      </p:sp>
      <p:pic>
        <p:nvPicPr>
          <p:cNvPr id="5" name="Picture 4" descr="A video screen shot of a person on a boat&#10;&#10;Description automatically generated">
            <a:extLst>
              <a:ext uri="{FF2B5EF4-FFF2-40B4-BE49-F238E27FC236}">
                <a16:creationId xmlns:a16="http://schemas.microsoft.com/office/drawing/2014/main" id="{0890C314-0ECA-F581-5F8C-4ED80D9DD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643" y="224767"/>
            <a:ext cx="8430714" cy="5932316"/>
          </a:xfrm>
          <a:prstGeom prst="rect">
            <a:avLst/>
          </a:prstGeom>
        </p:spPr>
      </p:pic>
    </p:spTree>
    <p:extLst>
      <p:ext uri="{BB962C8B-B14F-4D97-AF65-F5344CB8AC3E}">
        <p14:creationId xmlns:p14="http://schemas.microsoft.com/office/powerpoint/2010/main" val="1507178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bout Argos: Worldwide Satellite System">
            <a:extLst>
              <a:ext uri="{FF2B5EF4-FFF2-40B4-BE49-F238E27FC236}">
                <a16:creationId xmlns:a16="http://schemas.microsoft.com/office/drawing/2014/main" id="{3ED034DB-B434-1D40-4F66-3B3E10937DC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8379725" cy="6857427"/>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SPOT Transmitting Tags - Wildlife Computers Inc.">
            <a:extLst>
              <a:ext uri="{FF2B5EF4-FFF2-40B4-BE49-F238E27FC236}">
                <a16:creationId xmlns:a16="http://schemas.microsoft.com/office/drawing/2014/main" id="{2C2C07AF-15DE-A534-AD88-0FA505BA98E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10412" y="2945213"/>
            <a:ext cx="3809848" cy="35647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210FCF-9E9C-BBBF-F333-62BDD69405EC}"/>
              </a:ext>
            </a:extLst>
          </p:cNvPr>
          <p:cNvSpPr txBox="1"/>
          <p:nvPr/>
        </p:nvSpPr>
        <p:spPr>
          <a:xfrm>
            <a:off x="8944221" y="605768"/>
            <a:ext cx="2942229" cy="1938992"/>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 </a:t>
            </a:r>
            <a:r>
              <a:rPr kumimoji="0" lang="en-US" sz="6000" b="0" i="0" u="none" strike="noStrike" kern="1200" cap="none" spc="0" normalizeH="0" baseline="0" noProof="0" dirty="0">
                <a:ln>
                  <a:noFill/>
                </a:ln>
                <a:effectLst/>
                <a:uLnTx/>
                <a:uFillTx/>
                <a:ea typeface="+mn-ea"/>
                <a:cs typeface="Arial Narrow" panose="020B0604020202020204" pitchFamily="34" charset="0"/>
              </a:rPr>
              <a:t>Satellite tags</a:t>
            </a:r>
            <a:endParaRPr lang="en-US" dirty="0"/>
          </a:p>
        </p:txBody>
      </p:sp>
    </p:spTree>
    <p:extLst>
      <p:ext uri="{BB962C8B-B14F-4D97-AF65-F5344CB8AC3E}">
        <p14:creationId xmlns:p14="http://schemas.microsoft.com/office/powerpoint/2010/main" val="1725182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8C0D3-4ED7-7FF5-CAF0-C945A7D6CEE5}"/>
              </a:ext>
            </a:extLst>
          </p:cNvPr>
          <p:cNvSpPr txBox="1"/>
          <p:nvPr/>
        </p:nvSpPr>
        <p:spPr>
          <a:xfrm>
            <a:off x="3045726" y="436307"/>
            <a:ext cx="6100548" cy="646331"/>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 </a:t>
            </a:r>
            <a:r>
              <a:rPr lang="en-US" sz="3600" dirty="0">
                <a:cs typeface="Arial Narrow" panose="020B0604020202020204" pitchFamily="34" charset="0"/>
              </a:rPr>
              <a:t>Satellite tracking in real time</a:t>
            </a:r>
            <a:endParaRPr lang="en-US" dirty="0"/>
          </a:p>
        </p:txBody>
      </p:sp>
      <p:pic>
        <p:nvPicPr>
          <p:cNvPr id="4098" name="Picture 2">
            <a:extLst>
              <a:ext uri="{FF2B5EF4-FFF2-40B4-BE49-F238E27FC236}">
                <a16:creationId xmlns:a16="http://schemas.microsoft.com/office/drawing/2014/main" id="{53BE848A-4EA6-F17D-556E-93985188695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826239"/>
            <a:ext cx="5188312" cy="3523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F5D2ED-B136-D5BB-6C85-91469A35646C}"/>
              </a:ext>
            </a:extLst>
          </p:cNvPr>
          <p:cNvSpPr txBox="1"/>
          <p:nvPr/>
        </p:nvSpPr>
        <p:spPr>
          <a:xfrm>
            <a:off x="1876567" y="5960028"/>
            <a:ext cx="8850573" cy="461665"/>
          </a:xfrm>
          <a:prstGeom prst="rect">
            <a:avLst/>
          </a:prstGeom>
          <a:noFill/>
        </p:spPr>
        <p:txBody>
          <a:bodyPr wrap="square">
            <a:spAutoFit/>
          </a:bodyPr>
          <a:lstStyle/>
          <a:p>
            <a:pPr algn="ctr"/>
            <a:r>
              <a:rPr lang="en-AU" sz="2400" b="0" i="1" dirty="0">
                <a:solidFill>
                  <a:srgbClr val="000000"/>
                </a:solidFill>
                <a:effectLst/>
              </a:rPr>
              <a:t>If you want to protect a species, you have to know where it is.</a:t>
            </a:r>
            <a:endParaRPr lang="en-US" sz="2400" i="1" dirty="0"/>
          </a:p>
        </p:txBody>
      </p:sp>
      <p:pic>
        <p:nvPicPr>
          <p:cNvPr id="4104" name="Picture 8" descr="Transforming Marine Animal Tracking with microPAT -">
            <a:extLst>
              <a:ext uri="{FF2B5EF4-FFF2-40B4-BE49-F238E27FC236}">
                <a16:creationId xmlns:a16="http://schemas.microsoft.com/office/drawing/2014/main" id="{058E0CAA-B4FE-2081-3AAF-A6C41619DB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8312" y="1839665"/>
            <a:ext cx="3507523" cy="35230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agging &amp; Tracking | Mobulid Research Methods — Manta Trust">
            <a:extLst>
              <a:ext uri="{FF2B5EF4-FFF2-40B4-BE49-F238E27FC236}">
                <a16:creationId xmlns:a16="http://schemas.microsoft.com/office/drawing/2014/main" id="{E02F73C4-29DB-68F1-4827-969EF9AB0A7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95835" y="1853092"/>
            <a:ext cx="3496165" cy="349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re Scientific Tracking Tags Hurting Wild Animals? | Hakai Magazine">
            <a:extLst>
              <a:ext uri="{FF2B5EF4-FFF2-40B4-BE49-F238E27FC236}">
                <a16:creationId xmlns:a16="http://schemas.microsoft.com/office/drawing/2014/main" id="{D0C0601A-47DD-0620-5B7F-822608A4EC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01713"/>
            <a:ext cx="12192000" cy="5856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7C5C33-C8C7-503A-FED3-3A88F23CDA15}"/>
              </a:ext>
            </a:extLst>
          </p:cNvPr>
          <p:cNvSpPr txBox="1"/>
          <p:nvPr/>
        </p:nvSpPr>
        <p:spPr>
          <a:xfrm>
            <a:off x="3045726" y="163352"/>
            <a:ext cx="6100548" cy="646331"/>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 </a:t>
            </a:r>
            <a:r>
              <a:rPr lang="en-US" sz="3600" dirty="0">
                <a:cs typeface="Arial Narrow" panose="020B0604020202020204" pitchFamily="34" charset="0"/>
              </a:rPr>
              <a:t>Satellite tracking in real time</a:t>
            </a:r>
            <a:endParaRPr lang="en-US" dirty="0"/>
          </a:p>
        </p:txBody>
      </p:sp>
    </p:spTree>
    <p:extLst>
      <p:ext uri="{BB962C8B-B14F-4D97-AF65-F5344CB8AC3E}">
        <p14:creationId xmlns:p14="http://schemas.microsoft.com/office/powerpoint/2010/main" val="682676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592C47-4D24-20FA-FDCE-237EB5F4A1E6}"/>
              </a:ext>
            </a:extLst>
          </p:cNvPr>
          <p:cNvSpPr txBox="1"/>
          <p:nvPr/>
        </p:nvSpPr>
        <p:spPr>
          <a:xfrm>
            <a:off x="10322257" y="642106"/>
            <a:ext cx="1624084" cy="5693866"/>
          </a:xfrm>
          <a:prstGeom prst="rect">
            <a:avLst/>
          </a:prstGeom>
          <a:noFill/>
        </p:spPr>
        <p:txBody>
          <a:bodyPr wrap="square">
            <a:spAutoFit/>
          </a:bodyPr>
          <a:lstStyle/>
          <a:p>
            <a:pPr algn="ctr"/>
            <a:r>
              <a:rPr lang="en-AU" sz="2800" dirty="0"/>
              <a:t>One Study: </a:t>
            </a:r>
          </a:p>
          <a:p>
            <a:pPr algn="ctr"/>
            <a:endParaRPr lang="en-AU" sz="2800" dirty="0"/>
          </a:p>
          <a:p>
            <a:pPr algn="ctr"/>
            <a:r>
              <a:rPr lang="en-AU" sz="2800" dirty="0"/>
              <a:t>4,306 tags on 23 species in the North Pacific Ocean tracked for 9 years</a:t>
            </a:r>
            <a:endParaRPr lang="en-US" sz="2800" dirty="0"/>
          </a:p>
        </p:txBody>
      </p:sp>
      <p:sp>
        <p:nvSpPr>
          <p:cNvPr id="7" name="Rectangle 6">
            <a:extLst>
              <a:ext uri="{FF2B5EF4-FFF2-40B4-BE49-F238E27FC236}">
                <a16:creationId xmlns:a16="http://schemas.microsoft.com/office/drawing/2014/main" id="{4B3696AD-1797-40C0-05FF-3883449BB702}"/>
              </a:ext>
            </a:extLst>
          </p:cNvPr>
          <p:cNvSpPr/>
          <p:nvPr/>
        </p:nvSpPr>
        <p:spPr>
          <a:xfrm>
            <a:off x="0" y="0"/>
            <a:ext cx="1002587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map of the world&#10;&#10;Description automatically generated">
            <a:extLst>
              <a:ext uri="{FF2B5EF4-FFF2-40B4-BE49-F238E27FC236}">
                <a16:creationId xmlns:a16="http://schemas.microsoft.com/office/drawing/2014/main" id="{04D5915A-5F78-0708-91BB-B2B6E59E4F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522026"/>
            <a:ext cx="10025875" cy="5813946"/>
          </a:xfrm>
          <a:prstGeom prst="rect">
            <a:avLst/>
          </a:prstGeom>
        </p:spPr>
      </p:pic>
    </p:spTree>
    <p:extLst>
      <p:ext uri="{BB962C8B-B14F-4D97-AF65-F5344CB8AC3E}">
        <p14:creationId xmlns:p14="http://schemas.microsoft.com/office/powerpoint/2010/main" val="267239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EFC3FA6-CFDC-71CF-104C-ED6B08069DA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86604" y="834165"/>
            <a:ext cx="8734566" cy="5935926"/>
          </a:xfrm>
          <a:prstGeom prst="rect">
            <a:avLst/>
          </a:prstGeom>
        </p:spPr>
      </p:pic>
      <p:sp>
        <p:nvSpPr>
          <p:cNvPr id="3" name="TextBox 2">
            <a:extLst>
              <a:ext uri="{FF2B5EF4-FFF2-40B4-BE49-F238E27FC236}">
                <a16:creationId xmlns:a16="http://schemas.microsoft.com/office/drawing/2014/main" id="{59FEC411-53B4-83F1-A24C-6BD989313251}"/>
              </a:ext>
            </a:extLst>
          </p:cNvPr>
          <p:cNvSpPr txBox="1"/>
          <p:nvPr/>
        </p:nvSpPr>
        <p:spPr>
          <a:xfrm>
            <a:off x="7055891" y="184038"/>
            <a:ext cx="4176215" cy="400110"/>
          </a:xfrm>
          <a:prstGeom prst="rect">
            <a:avLst/>
          </a:prstGeom>
          <a:noFill/>
        </p:spPr>
        <p:txBody>
          <a:bodyPr wrap="square">
            <a:spAutoFit/>
          </a:bodyPr>
          <a:lstStyle/>
          <a:p>
            <a:r>
              <a:rPr lang="en-US" sz="2000" dirty="0"/>
              <a:t>https://</a:t>
            </a:r>
            <a:r>
              <a:rPr lang="en-US" sz="2000" dirty="0" err="1"/>
              <a:t>www.ocearch.org</a:t>
            </a:r>
            <a:r>
              <a:rPr lang="en-US" sz="2000" dirty="0"/>
              <a:t>/tracker/</a:t>
            </a:r>
          </a:p>
        </p:txBody>
      </p:sp>
      <p:sp>
        <p:nvSpPr>
          <p:cNvPr id="4" name="TextBox 3">
            <a:extLst>
              <a:ext uri="{FF2B5EF4-FFF2-40B4-BE49-F238E27FC236}">
                <a16:creationId xmlns:a16="http://schemas.microsoft.com/office/drawing/2014/main" id="{B5B08007-1068-F2E3-1BF6-11A9EBAED22F}"/>
              </a:ext>
            </a:extLst>
          </p:cNvPr>
          <p:cNvSpPr txBox="1"/>
          <p:nvPr/>
        </p:nvSpPr>
        <p:spPr>
          <a:xfrm>
            <a:off x="-382137" y="87909"/>
            <a:ext cx="9403307" cy="646331"/>
          </a:xfrm>
          <a:prstGeom prst="rect">
            <a:avLst/>
          </a:prstGeom>
          <a:noFill/>
        </p:spPr>
        <p:txBody>
          <a:bodyPr wrap="square">
            <a:spAutoFit/>
          </a:bodyPr>
          <a:lstStyle/>
          <a:p>
            <a:pPr algn="ctr"/>
            <a:r>
              <a:rPr lang="en-AU" sz="3600" dirty="0"/>
              <a:t>Choose a shark to track </a:t>
            </a:r>
            <a:endParaRPr lang="en-US" sz="3200" dirty="0"/>
          </a:p>
        </p:txBody>
      </p:sp>
      <p:pic>
        <p:nvPicPr>
          <p:cNvPr id="8" name="Picture 7" descr="A map of the ocean&#10;&#10;Description automatically generated">
            <a:extLst>
              <a:ext uri="{FF2B5EF4-FFF2-40B4-BE49-F238E27FC236}">
                <a16:creationId xmlns:a16="http://schemas.microsoft.com/office/drawing/2014/main" id="{5691DB00-E6AE-BBF4-384C-25BB60EDFBE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53178" y="834165"/>
            <a:ext cx="2747752" cy="5839797"/>
          </a:xfrm>
          <a:prstGeom prst="rect">
            <a:avLst/>
          </a:prstGeom>
          <a:ln>
            <a:solidFill>
              <a:schemeClr val="bg1"/>
            </a:solidFill>
          </a:ln>
        </p:spPr>
      </p:pic>
    </p:spTree>
    <p:extLst>
      <p:ext uri="{BB962C8B-B14F-4D97-AF65-F5344CB8AC3E}">
        <p14:creationId xmlns:p14="http://schemas.microsoft.com/office/powerpoint/2010/main" val="951312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068A2300-4CBE-7DC3-8C39-01926630B68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157015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Satellite view of the pacific ocean (Zoomed in) : r/ShittyMapPorn">
            <a:extLst>
              <a:ext uri="{FF2B5EF4-FFF2-40B4-BE49-F238E27FC236}">
                <a16:creationId xmlns:a16="http://schemas.microsoft.com/office/drawing/2014/main" id="{771B72FB-8A03-45D5-1867-6232D2AE1A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ere am I? | EvalBlog">
            <a:extLst>
              <a:ext uri="{FF2B5EF4-FFF2-40B4-BE49-F238E27FC236}">
                <a16:creationId xmlns:a16="http://schemas.microsoft.com/office/drawing/2014/main" id="{AACE8E13-AD5D-61A0-B080-660742A607C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833771" cy="1651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542D6F-D3EA-5098-E1F3-E06549E5990E}"/>
              </a:ext>
            </a:extLst>
          </p:cNvPr>
          <p:cNvSpPr txBox="1"/>
          <p:nvPr/>
        </p:nvSpPr>
        <p:spPr>
          <a:xfrm>
            <a:off x="1876567" y="5960028"/>
            <a:ext cx="8850573" cy="646331"/>
          </a:xfrm>
          <a:prstGeom prst="rect">
            <a:avLst/>
          </a:prstGeom>
          <a:noFill/>
        </p:spPr>
        <p:txBody>
          <a:bodyPr wrap="square">
            <a:spAutoFit/>
          </a:bodyPr>
          <a:lstStyle/>
          <a:p>
            <a:pPr algn="ctr"/>
            <a:r>
              <a:rPr lang="en-AU" sz="2400" b="0" i="1" dirty="0">
                <a:solidFill>
                  <a:schemeClr val="bg1"/>
                </a:solidFill>
                <a:effectLst/>
              </a:rPr>
              <a:t>If you want to protect a species, you have to know where it is.</a:t>
            </a:r>
          </a:p>
          <a:p>
            <a:pPr algn="ctr"/>
            <a:r>
              <a:rPr lang="en-AU" sz="1100" b="0" i="0" dirty="0">
                <a:solidFill>
                  <a:schemeClr val="bg1"/>
                </a:solidFill>
                <a:effectLst/>
                <a:latin typeface="Open Sans" panose="020B0606030504020204" pitchFamily="34" charset="0"/>
              </a:rPr>
              <a:t>NOAA Fisheries scientist Jeffrey </a:t>
            </a:r>
            <a:r>
              <a:rPr lang="en-AU" sz="1100" b="0" i="0" dirty="0" err="1">
                <a:solidFill>
                  <a:schemeClr val="bg1"/>
                </a:solidFill>
                <a:effectLst/>
                <a:latin typeface="Open Sans" panose="020B0606030504020204" pitchFamily="34" charset="0"/>
              </a:rPr>
              <a:t>Polovina</a:t>
            </a:r>
            <a:endParaRPr lang="en-US" sz="1100" i="1" dirty="0">
              <a:solidFill>
                <a:schemeClr val="bg1"/>
              </a:solidFill>
            </a:endParaRPr>
          </a:p>
        </p:txBody>
      </p:sp>
    </p:spTree>
    <p:extLst>
      <p:ext uri="{BB962C8B-B14F-4D97-AF65-F5344CB8AC3E}">
        <p14:creationId xmlns:p14="http://schemas.microsoft.com/office/powerpoint/2010/main" val="1231459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996B542C-FD7A-D039-9EE6-066F74951F4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2B8D0F8-8F9A-71D0-71C8-1CFE3B009950}"/>
              </a:ext>
            </a:extLst>
          </p:cNvPr>
          <p:cNvSpPr txBox="1"/>
          <p:nvPr/>
        </p:nvSpPr>
        <p:spPr>
          <a:xfrm>
            <a:off x="8734567" y="2428879"/>
            <a:ext cx="3357350" cy="1323439"/>
          </a:xfrm>
          <a:prstGeom prst="rect">
            <a:avLst/>
          </a:prstGeom>
          <a:noFill/>
        </p:spPr>
        <p:txBody>
          <a:bodyPr wrap="square">
            <a:spAutoFit/>
          </a:bodyPr>
          <a:lstStyle/>
          <a:p>
            <a:pPr algn="ctr"/>
            <a:r>
              <a:rPr kumimoji="0" lang="en-US" sz="4000" b="0" i="0" u="none" strike="noStrike" kern="1200" cap="none" spc="0" normalizeH="0" baseline="0" noProof="0" dirty="0">
                <a:ln>
                  <a:noFill/>
                </a:ln>
                <a:solidFill>
                  <a:schemeClr val="bg1"/>
                </a:solidFill>
                <a:effectLst/>
                <a:uLnTx/>
                <a:uFillTx/>
                <a:ea typeface="+mn-ea"/>
                <a:cs typeface="Arial Narrow" panose="020B0604020202020204" pitchFamily="34" charset="0"/>
              </a:rPr>
              <a:t>Payloads (satellites)</a:t>
            </a:r>
            <a:endParaRPr lang="en-US" dirty="0">
              <a:solidFill>
                <a:schemeClr val="bg1"/>
              </a:solidFill>
            </a:endParaRPr>
          </a:p>
        </p:txBody>
      </p:sp>
    </p:spTree>
    <p:extLst>
      <p:ext uri="{BB962C8B-B14F-4D97-AF65-F5344CB8AC3E}">
        <p14:creationId xmlns:p14="http://schemas.microsoft.com/office/powerpoint/2010/main" val="368652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DBA9B438-F1DB-DC83-4B99-9C070A2A2CF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558F0DDB-B4BD-1964-0CA4-0A60E16EA6BA}"/>
              </a:ext>
            </a:extLst>
          </p:cNvPr>
          <p:cNvSpPr txBox="1"/>
          <p:nvPr/>
        </p:nvSpPr>
        <p:spPr>
          <a:xfrm>
            <a:off x="8834650" y="2974790"/>
            <a:ext cx="3357350" cy="707886"/>
          </a:xfrm>
          <a:prstGeom prst="rect">
            <a:avLst/>
          </a:prstGeom>
          <a:noFill/>
        </p:spPr>
        <p:txBody>
          <a:bodyPr wrap="square">
            <a:spAutoFit/>
          </a:bodyPr>
          <a:lstStyle/>
          <a:p>
            <a:pPr algn="ctr"/>
            <a:r>
              <a:rPr lang="en-US" sz="4000" dirty="0">
                <a:solidFill>
                  <a:schemeClr val="bg1"/>
                </a:solidFill>
                <a:cs typeface="Arial Narrow" panose="020B0604020202020204" pitchFamily="34" charset="0"/>
              </a:rPr>
              <a:t>Rockets</a:t>
            </a:r>
            <a:endParaRPr lang="en-US" dirty="0">
              <a:solidFill>
                <a:schemeClr val="bg1"/>
              </a:solidFill>
            </a:endParaRPr>
          </a:p>
        </p:txBody>
      </p:sp>
    </p:spTree>
    <p:extLst>
      <p:ext uri="{BB962C8B-B14F-4D97-AF65-F5344CB8AC3E}">
        <p14:creationId xmlns:p14="http://schemas.microsoft.com/office/powerpoint/2010/main" val="173732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planet&#10;&#10;Description automatically generated">
            <a:extLst>
              <a:ext uri="{FF2B5EF4-FFF2-40B4-BE49-F238E27FC236}">
                <a16:creationId xmlns:a16="http://schemas.microsoft.com/office/drawing/2014/main" id="{820E235D-4ED5-C5A3-8EEE-4C9DCAB308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207A480D-87DD-A2EE-A56C-FFE59AA23D9A}"/>
              </a:ext>
            </a:extLst>
          </p:cNvPr>
          <p:cNvSpPr txBox="1"/>
          <p:nvPr/>
        </p:nvSpPr>
        <p:spPr>
          <a:xfrm>
            <a:off x="8834650" y="2974790"/>
            <a:ext cx="3357350" cy="707886"/>
          </a:xfrm>
          <a:prstGeom prst="rect">
            <a:avLst/>
          </a:prstGeom>
          <a:noFill/>
        </p:spPr>
        <p:txBody>
          <a:bodyPr wrap="square">
            <a:spAutoFit/>
          </a:bodyPr>
          <a:lstStyle/>
          <a:p>
            <a:pPr algn="ctr"/>
            <a:r>
              <a:rPr lang="en-US" sz="4000" dirty="0">
                <a:solidFill>
                  <a:schemeClr val="bg1"/>
                </a:solidFill>
                <a:cs typeface="Arial Narrow" panose="020B0604020202020204" pitchFamily="34" charset="0"/>
              </a:rPr>
              <a:t>Debris</a:t>
            </a:r>
            <a:endParaRPr lang="en-US" dirty="0">
              <a:solidFill>
                <a:schemeClr val="bg1"/>
              </a:solidFill>
            </a:endParaRPr>
          </a:p>
        </p:txBody>
      </p:sp>
    </p:spTree>
    <p:extLst>
      <p:ext uri="{BB962C8B-B14F-4D97-AF65-F5344CB8AC3E}">
        <p14:creationId xmlns:p14="http://schemas.microsoft.com/office/powerpoint/2010/main" val="122960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t in space with text&#10;&#10;Description automatically generated">
            <a:extLst>
              <a:ext uri="{FF2B5EF4-FFF2-40B4-BE49-F238E27FC236}">
                <a16:creationId xmlns:a16="http://schemas.microsoft.com/office/drawing/2014/main" id="{3B1CE5BA-2640-44F5-13FE-31BFDD59E6A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4F9B805-E7AF-B2AF-A6E8-B3CBD66F5863}"/>
              </a:ext>
            </a:extLst>
          </p:cNvPr>
          <p:cNvSpPr txBox="1"/>
          <p:nvPr/>
        </p:nvSpPr>
        <p:spPr>
          <a:xfrm>
            <a:off x="-4548" y="6488668"/>
            <a:ext cx="6100548"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usradioguy.com</a:t>
            </a:r>
            <a:r>
              <a:rPr lang="en-US" dirty="0">
                <a:solidFill>
                  <a:schemeClr val="bg1"/>
                </a:solidFill>
              </a:rPr>
              <a:t>/3Ddata/lite3D/</a:t>
            </a:r>
          </a:p>
        </p:txBody>
      </p:sp>
    </p:spTree>
    <p:extLst>
      <p:ext uri="{BB962C8B-B14F-4D97-AF65-F5344CB8AC3E}">
        <p14:creationId xmlns:p14="http://schemas.microsoft.com/office/powerpoint/2010/main" val="2377185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4" name="Picture 4" descr="An introduction to active remote sensing for environmental monitoring -  Space Intelligence">
            <a:extLst>
              <a:ext uri="{FF2B5EF4-FFF2-40B4-BE49-F238E27FC236}">
                <a16:creationId xmlns:a16="http://schemas.microsoft.com/office/drawing/2014/main" id="{9EF75C52-375D-6546-6BE8-61E40AB6647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310787"/>
            <a:ext cx="12192000" cy="5547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892F4E-8FEA-C1ED-6779-1BA86A0005F3}"/>
              </a:ext>
            </a:extLst>
          </p:cNvPr>
          <p:cNvSpPr txBox="1"/>
          <p:nvPr/>
        </p:nvSpPr>
        <p:spPr>
          <a:xfrm>
            <a:off x="522791" y="255910"/>
            <a:ext cx="11146417" cy="1815882"/>
          </a:xfrm>
          <a:prstGeom prst="rect">
            <a:avLst/>
          </a:prstGeom>
          <a:noFill/>
        </p:spPr>
        <p:txBody>
          <a:bodyPr wrap="square">
            <a:spAutoFit/>
          </a:bodyPr>
          <a:lstStyle/>
          <a:p>
            <a:pPr algn="ctr"/>
            <a:r>
              <a:rPr lang="en-AU" sz="2800" dirty="0">
                <a:solidFill>
                  <a:schemeClr val="bg1"/>
                </a:solidFill>
                <a:cs typeface="Arial Narrow" panose="020B0604020202020204" pitchFamily="34" charset="0"/>
              </a:rPr>
              <a:t>Satellite t</a:t>
            </a:r>
            <a:r>
              <a:rPr lang="en-AU" sz="2800" dirty="0">
                <a:solidFill>
                  <a:schemeClr val="bg1"/>
                </a:solidFill>
                <a:effectLst/>
                <a:cs typeface="Arial Narrow" panose="020B0604020202020204" pitchFamily="34" charset="0"/>
              </a:rPr>
              <a:t>ag readings not only show where the animals are travelling (and how deep) but </a:t>
            </a:r>
            <a:r>
              <a:rPr lang="en-AU" sz="2800" dirty="0">
                <a:solidFill>
                  <a:schemeClr val="bg1"/>
                </a:solidFill>
                <a:cs typeface="Arial Narrow" panose="020B0604020202020204" pitchFamily="34" charset="0"/>
              </a:rPr>
              <a:t>when combined with </a:t>
            </a:r>
            <a:r>
              <a:rPr lang="en-AU" sz="2800" dirty="0">
                <a:solidFill>
                  <a:schemeClr val="bg1"/>
                </a:solidFill>
                <a:effectLst/>
                <a:cs typeface="Arial Narrow" panose="020B0604020202020204" pitchFamily="34" charset="0"/>
              </a:rPr>
              <a:t>ocean-observing satellite data</a:t>
            </a:r>
            <a:r>
              <a:rPr lang="en-AU" sz="2800" dirty="0">
                <a:solidFill>
                  <a:schemeClr val="bg1"/>
                </a:solidFill>
                <a:cs typeface="Arial Narrow" panose="020B0604020202020204" pitchFamily="34" charset="0"/>
              </a:rPr>
              <a:t> </a:t>
            </a:r>
            <a:r>
              <a:rPr lang="en-AU" sz="2800" dirty="0">
                <a:solidFill>
                  <a:schemeClr val="bg1"/>
                </a:solidFill>
                <a:effectLst/>
                <a:cs typeface="Arial Narrow" panose="020B0604020202020204" pitchFamily="34" charset="0"/>
              </a:rPr>
              <a:t>such as currents, fronts, and eddies</a:t>
            </a:r>
            <a:r>
              <a:rPr lang="en-AU" sz="2800" dirty="0">
                <a:solidFill>
                  <a:schemeClr val="bg1"/>
                </a:solidFill>
                <a:cs typeface="Arial Narrow" panose="020B0604020202020204" pitchFamily="34" charset="0"/>
              </a:rPr>
              <a:t>, w</a:t>
            </a:r>
            <a:r>
              <a:rPr lang="en-AU" sz="2800" dirty="0">
                <a:solidFill>
                  <a:schemeClr val="bg1"/>
                </a:solidFill>
                <a:effectLst/>
                <a:cs typeface="Arial Narrow" panose="020B0604020202020204" pitchFamily="34" charset="0"/>
              </a:rPr>
              <a:t>e see how animals are navigating through and around these features. </a:t>
            </a:r>
          </a:p>
        </p:txBody>
      </p:sp>
    </p:spTree>
    <p:extLst>
      <p:ext uri="{BB962C8B-B14F-4D97-AF65-F5344CB8AC3E}">
        <p14:creationId xmlns:p14="http://schemas.microsoft.com/office/powerpoint/2010/main" val="381937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603E93-2A8C-F0F0-6D3B-5073C424A7CD}"/>
              </a:ext>
            </a:extLst>
          </p:cNvPr>
          <p:cNvSpPr txBox="1"/>
          <p:nvPr/>
        </p:nvSpPr>
        <p:spPr>
          <a:xfrm>
            <a:off x="2096085" y="631362"/>
            <a:ext cx="9298745" cy="954107"/>
          </a:xfrm>
          <a:prstGeom prst="rect">
            <a:avLst/>
          </a:prstGeom>
          <a:noFill/>
        </p:spPr>
        <p:txBody>
          <a:bodyPr wrap="square">
            <a:spAutoFit/>
          </a:bodyPr>
          <a:lstStyle/>
          <a:p>
            <a:pPr algn="ctr"/>
            <a:r>
              <a:rPr lang="en-AU" sz="2800" dirty="0">
                <a:solidFill>
                  <a:schemeClr val="bg1"/>
                </a:solidFill>
                <a:effectLst/>
                <a:cs typeface="Arial Narrow" panose="020B0604020202020204" pitchFamily="34" charset="0"/>
              </a:rPr>
              <a:t>Remote sensing radar imagery can still ‘see’ at night and through clouds </a:t>
            </a:r>
          </a:p>
        </p:txBody>
      </p:sp>
      <p:pic>
        <p:nvPicPr>
          <p:cNvPr id="72706" name="Picture 2">
            <a:extLst>
              <a:ext uri="{FF2B5EF4-FFF2-40B4-BE49-F238E27FC236}">
                <a16:creationId xmlns:a16="http://schemas.microsoft.com/office/drawing/2014/main" id="{260504FB-10F2-8D8A-B310-07D9563AB53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2090224"/>
            <a:ext cx="12192000" cy="4767776"/>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Satellite Special Lineal color icon | Freepik">
            <a:extLst>
              <a:ext uri="{FF2B5EF4-FFF2-40B4-BE49-F238E27FC236}">
                <a16:creationId xmlns:a16="http://schemas.microsoft.com/office/drawing/2014/main" id="{98CE6531-E203-B439-3B2C-D15FCEAA21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223393">
            <a:off x="265865" y="181457"/>
            <a:ext cx="2192606" cy="219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601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6C7BC4-A3BA-E605-B809-DCE95AC54E6F}"/>
              </a:ext>
            </a:extLst>
          </p:cNvPr>
          <p:cNvSpPr txBox="1"/>
          <p:nvPr/>
        </p:nvSpPr>
        <p:spPr>
          <a:xfrm>
            <a:off x="249550" y="302359"/>
            <a:ext cx="2798449"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Assess the use of remote sensing radar imagery, satellite tracking in real time and remotely piloted aircraft systems (RPAS) (i.e. drones) to enable scientists to measure and monitor populations in large or inaccessible ecosystems such as dugongs.</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’12. Follow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9458" name="Picture 2" descr="Manatees and Dugongs | The Marine Mammal Center">
            <a:extLst>
              <a:ext uri="{FF2B5EF4-FFF2-40B4-BE49-F238E27FC236}">
                <a16:creationId xmlns:a16="http://schemas.microsoft.com/office/drawing/2014/main" id="{A0BB8FA0-5401-BB52-B80A-85F6F649334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9068" y="0"/>
            <a:ext cx="89529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white poster with text&#10;&#10;Description automatically generated">
            <a:extLst>
              <a:ext uri="{FF2B5EF4-FFF2-40B4-BE49-F238E27FC236}">
                <a16:creationId xmlns:a16="http://schemas.microsoft.com/office/drawing/2014/main" id="{451F2918-C42F-373A-58C8-4B055F2225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1709" y="379827"/>
            <a:ext cx="4440741" cy="6098345"/>
          </a:xfrm>
          <a:prstGeom prst="rect">
            <a:avLst/>
          </a:prstGeom>
        </p:spPr>
      </p:pic>
    </p:spTree>
    <p:extLst>
      <p:ext uri="{BB962C8B-B14F-4D97-AF65-F5344CB8AC3E}">
        <p14:creationId xmlns:p14="http://schemas.microsoft.com/office/powerpoint/2010/main" val="125306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w Rules for Remotely Piloted Aircraft Systems. Do you know the risks?  Have you got permission to fly? | Lowndes Jordan">
            <a:extLst>
              <a:ext uri="{FF2B5EF4-FFF2-40B4-BE49-F238E27FC236}">
                <a16:creationId xmlns:a16="http://schemas.microsoft.com/office/drawing/2014/main" id="{D2424D5E-F127-6503-3B2C-C8AEB6E1F87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D4BC67-C38C-AF00-A201-8FF0520F473B}"/>
              </a:ext>
            </a:extLst>
          </p:cNvPr>
          <p:cNvSpPr txBox="1"/>
          <p:nvPr/>
        </p:nvSpPr>
        <p:spPr>
          <a:xfrm>
            <a:off x="1306774" y="164055"/>
            <a:ext cx="10130050" cy="1200329"/>
          </a:xfrm>
          <a:prstGeom prst="rect">
            <a:avLst/>
          </a:prstGeom>
          <a:noFill/>
        </p:spPr>
        <p:txBody>
          <a:bodyPr wrap="square">
            <a:spAutoFit/>
          </a:bodyPr>
          <a:lstStyle/>
          <a:p>
            <a:pPr algn="ctr"/>
            <a:r>
              <a:rPr kumimoji="0" lang="en-US" sz="3600" b="0" i="0" u="none" strike="noStrike" kern="1200" cap="none" spc="0" normalizeH="0" baseline="0" noProof="0" dirty="0">
                <a:ln>
                  <a:noFill/>
                </a:ln>
                <a:effectLst/>
                <a:uLnTx/>
                <a:uFillTx/>
                <a:ea typeface="+mn-ea"/>
                <a:cs typeface="Arial Narrow" panose="020B0604020202020204" pitchFamily="34" charset="0"/>
              </a:rPr>
              <a:t>Find them using a Remotely </a:t>
            </a:r>
            <a:r>
              <a:rPr lang="en-US" sz="3600" dirty="0">
                <a:cs typeface="Arial Narrow" panose="020B0604020202020204" pitchFamily="34" charset="0"/>
              </a:rPr>
              <a:t>Piloted Aircraft System (RPAS) such as a </a:t>
            </a:r>
            <a:r>
              <a:rPr kumimoji="0" lang="en-US" sz="3600" b="0" i="0" u="none" strike="noStrike" kern="1200" cap="none" spc="0" normalizeH="0" baseline="0" noProof="0" dirty="0">
                <a:ln>
                  <a:noFill/>
                </a:ln>
                <a:effectLst/>
                <a:uLnTx/>
                <a:uFillTx/>
                <a:ea typeface="+mn-ea"/>
                <a:cs typeface="Arial Narrow" panose="020B0604020202020204" pitchFamily="34" charset="0"/>
              </a:rPr>
              <a:t>drone</a:t>
            </a:r>
            <a:endParaRPr lang="en-US" sz="1200" dirty="0"/>
          </a:p>
        </p:txBody>
      </p:sp>
    </p:spTree>
    <p:extLst>
      <p:ext uri="{BB962C8B-B14F-4D97-AF65-F5344CB8AC3E}">
        <p14:creationId xmlns:p14="http://schemas.microsoft.com/office/powerpoint/2010/main" val="225783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20E4950D-783A-5D2A-A9A8-833771BF00F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2697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497DED-708F-9DB2-5511-4C02F896F4C4}"/>
              </a:ext>
            </a:extLst>
          </p:cNvPr>
          <p:cNvSpPr txBox="1"/>
          <p:nvPr/>
        </p:nvSpPr>
        <p:spPr>
          <a:xfrm>
            <a:off x="9403308" y="211878"/>
            <a:ext cx="2176816" cy="2308324"/>
          </a:xfrm>
          <a:prstGeom prst="rect">
            <a:avLst/>
          </a:prstGeom>
          <a:noFill/>
        </p:spPr>
        <p:txBody>
          <a:bodyPr wrap="square">
            <a:spAutoFit/>
          </a:bodyPr>
          <a:lstStyle/>
          <a:p>
            <a:r>
              <a:rPr lang="en-AU" b="0" i="0" dirty="0" err="1">
                <a:effectLst/>
                <a:latin typeface="open sans" panose="020B0606030504020204" pitchFamily="34" charset="0"/>
              </a:rPr>
              <a:t>TropWATER</a:t>
            </a:r>
            <a:r>
              <a:rPr lang="en-AU" b="0" i="0" dirty="0">
                <a:effectLst/>
                <a:latin typeface="open sans" panose="020B0606030504020204" pitchFamily="34" charset="0"/>
              </a:rPr>
              <a:t> scientists equipping Indigenous rangers with the skills to utilise small drones for dugong surveys</a:t>
            </a:r>
            <a:endParaRPr lang="en-US" dirty="0"/>
          </a:p>
        </p:txBody>
      </p:sp>
    </p:spTree>
    <p:extLst>
      <p:ext uri="{BB962C8B-B14F-4D97-AF65-F5344CB8AC3E}">
        <p14:creationId xmlns:p14="http://schemas.microsoft.com/office/powerpoint/2010/main" val="282995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number of baby dugongs in the Great Barrier Reef has increased -  Australian Geographic">
            <a:extLst>
              <a:ext uri="{FF2B5EF4-FFF2-40B4-BE49-F238E27FC236}">
                <a16:creationId xmlns:a16="http://schemas.microsoft.com/office/drawing/2014/main" id="{4674485C-1180-18FB-CA03-E0C7FBCD69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5CB9E6-23B6-59CF-F0D6-47A90B17156D}"/>
              </a:ext>
            </a:extLst>
          </p:cNvPr>
          <p:cNvSpPr txBox="1"/>
          <p:nvPr/>
        </p:nvSpPr>
        <p:spPr>
          <a:xfrm>
            <a:off x="0" y="0"/>
            <a:ext cx="6202906" cy="369332"/>
          </a:xfrm>
          <a:prstGeom prst="rect">
            <a:avLst/>
          </a:prstGeom>
          <a:noFill/>
        </p:spPr>
        <p:txBody>
          <a:bodyPr wrap="square">
            <a:spAutoFit/>
          </a:bodyPr>
          <a:lstStyle/>
          <a:p>
            <a:r>
              <a:rPr lang="en-AU" b="0" i="0" dirty="0">
                <a:solidFill>
                  <a:schemeClr val="bg1"/>
                </a:solidFill>
                <a:effectLst/>
                <a:latin typeface="nimbus-sans"/>
              </a:rPr>
              <a:t>Dugong.  Image credit: Flickr/</a:t>
            </a:r>
            <a:r>
              <a:rPr lang="en-AU" b="0" i="0" dirty="0" err="1">
                <a:solidFill>
                  <a:schemeClr val="bg1"/>
                </a:solidFill>
                <a:effectLst/>
                <a:latin typeface="nimbus-sans"/>
              </a:rPr>
              <a:t>Moushik</a:t>
            </a:r>
            <a:endParaRPr lang="en-US" dirty="0">
              <a:solidFill>
                <a:schemeClr val="bg1"/>
              </a:solidFill>
            </a:endParaRPr>
          </a:p>
        </p:txBody>
      </p:sp>
      <p:sp>
        <p:nvSpPr>
          <p:cNvPr id="2" name="Oval Callout 1">
            <a:extLst>
              <a:ext uri="{FF2B5EF4-FFF2-40B4-BE49-F238E27FC236}">
                <a16:creationId xmlns:a16="http://schemas.microsoft.com/office/drawing/2014/main" id="{7263D197-A665-329D-D78D-D7689D619C3E}"/>
              </a:ext>
            </a:extLst>
          </p:cNvPr>
          <p:cNvSpPr/>
          <p:nvPr/>
        </p:nvSpPr>
        <p:spPr>
          <a:xfrm>
            <a:off x="518615" y="907997"/>
            <a:ext cx="1774209" cy="723331"/>
          </a:xfrm>
          <a:prstGeom prst="wedgeEllipseCallout">
            <a:avLst>
              <a:gd name="adj1" fmla="val 59936"/>
              <a:gd name="adj2" fmla="val 662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 found me!</a:t>
            </a:r>
          </a:p>
        </p:txBody>
      </p:sp>
    </p:spTree>
    <p:extLst>
      <p:ext uri="{BB962C8B-B14F-4D97-AF65-F5344CB8AC3E}">
        <p14:creationId xmlns:p14="http://schemas.microsoft.com/office/powerpoint/2010/main" val="161851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ugong calves make strong comeback on reef">
            <a:extLst>
              <a:ext uri="{FF2B5EF4-FFF2-40B4-BE49-F238E27FC236}">
                <a16:creationId xmlns:a16="http://schemas.microsoft.com/office/drawing/2014/main" id="{95B94E68-5527-51FE-B3C6-C8ED3750D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58"/>
            <a:ext cx="12192000" cy="6862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42D2C0-30A3-60AA-46E3-693183C839FB}"/>
              </a:ext>
            </a:extLst>
          </p:cNvPr>
          <p:cNvSpPr txBox="1"/>
          <p:nvPr/>
        </p:nvSpPr>
        <p:spPr>
          <a:xfrm>
            <a:off x="0" y="0"/>
            <a:ext cx="6202906" cy="369332"/>
          </a:xfrm>
          <a:prstGeom prst="rect">
            <a:avLst/>
          </a:prstGeom>
          <a:noFill/>
        </p:spPr>
        <p:txBody>
          <a:bodyPr wrap="square">
            <a:spAutoFit/>
          </a:bodyPr>
          <a:lstStyle/>
          <a:p>
            <a:r>
              <a:rPr lang="en-AU" b="0" i="0" dirty="0">
                <a:solidFill>
                  <a:schemeClr val="bg1"/>
                </a:solidFill>
                <a:effectLst/>
                <a:latin typeface="nimbus-sans"/>
              </a:rPr>
              <a:t>Dugong.  Image credit: Sarah Thomas</a:t>
            </a:r>
            <a:endParaRPr lang="en-US" dirty="0">
              <a:solidFill>
                <a:schemeClr val="bg1"/>
              </a:solidFill>
            </a:endParaRPr>
          </a:p>
        </p:txBody>
      </p:sp>
    </p:spTree>
    <p:extLst>
      <p:ext uri="{BB962C8B-B14F-4D97-AF65-F5344CB8AC3E}">
        <p14:creationId xmlns:p14="http://schemas.microsoft.com/office/powerpoint/2010/main" val="139934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546C8E-D96E-C3C6-6CF4-370E12F046F6}"/>
              </a:ext>
            </a:extLst>
          </p:cNvPr>
          <p:cNvSpPr txBox="1"/>
          <p:nvPr/>
        </p:nvSpPr>
        <p:spPr>
          <a:xfrm>
            <a:off x="1470546" y="2652932"/>
            <a:ext cx="8896065" cy="1323439"/>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 </a:t>
            </a:r>
            <a:r>
              <a:rPr kumimoji="0" lang="en-US" sz="8000" b="0" i="0" u="none" strike="noStrike" kern="1200" cap="none" spc="0" normalizeH="0" baseline="0" noProof="0" dirty="0">
                <a:ln>
                  <a:noFill/>
                </a:ln>
                <a:effectLst/>
                <a:uLnTx/>
                <a:uFillTx/>
                <a:ea typeface="+mn-ea"/>
                <a:cs typeface="Arial Narrow" panose="020B0604020202020204" pitchFamily="34" charset="0"/>
              </a:rPr>
              <a:t>Attach a tag?</a:t>
            </a:r>
            <a:endParaRPr lang="en-US" dirty="0"/>
          </a:p>
        </p:txBody>
      </p:sp>
    </p:spTree>
    <p:extLst>
      <p:ext uri="{BB962C8B-B14F-4D97-AF65-F5344CB8AC3E}">
        <p14:creationId xmlns:p14="http://schemas.microsoft.com/office/powerpoint/2010/main" val="156409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Law of the Sea authorizes animal tagging research without nations' consent">
            <a:extLst>
              <a:ext uri="{FF2B5EF4-FFF2-40B4-BE49-F238E27FC236}">
                <a16:creationId xmlns:a16="http://schemas.microsoft.com/office/drawing/2014/main" id="{0C7CCB8A-B36B-EA2A-BE73-5210AE22E9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032351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0D0C5B-20CB-8414-40A3-0701D16BAD56}"/>
              </a:ext>
            </a:extLst>
          </p:cNvPr>
          <p:cNvSpPr txBox="1"/>
          <p:nvPr/>
        </p:nvSpPr>
        <p:spPr>
          <a:xfrm>
            <a:off x="8666328" y="482938"/>
            <a:ext cx="2942229" cy="1323439"/>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 </a:t>
            </a:r>
            <a:r>
              <a:rPr kumimoji="0" lang="en-US" sz="8000" b="0" i="0" u="none" strike="noStrike" kern="1200" cap="none" spc="0" normalizeH="0" baseline="0" noProof="0" dirty="0">
                <a:ln>
                  <a:noFill/>
                </a:ln>
                <a:effectLst/>
                <a:uLnTx/>
                <a:uFillTx/>
                <a:ea typeface="+mn-ea"/>
                <a:cs typeface="Arial Narrow" panose="020B0604020202020204" pitchFamily="34" charset="0"/>
              </a:rPr>
              <a:t>How?</a:t>
            </a:r>
            <a:endParaRPr lang="en-US" dirty="0"/>
          </a:p>
        </p:txBody>
      </p:sp>
    </p:spTree>
    <p:extLst>
      <p:ext uri="{BB962C8B-B14F-4D97-AF65-F5344CB8AC3E}">
        <p14:creationId xmlns:p14="http://schemas.microsoft.com/office/powerpoint/2010/main" val="1821328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lue whale satellite tagging | Blue whale satellite tagging | WWF Australia">
            <a:extLst>
              <a:ext uri="{FF2B5EF4-FFF2-40B4-BE49-F238E27FC236}">
                <a16:creationId xmlns:a16="http://schemas.microsoft.com/office/drawing/2014/main" id="{1219612C-75BE-D0D5-E6CB-AEA69B84D8E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8F0CC7-B325-AD8C-9B9F-E64784C680CD}"/>
              </a:ext>
            </a:extLst>
          </p:cNvPr>
          <p:cNvSpPr txBox="1"/>
          <p:nvPr/>
        </p:nvSpPr>
        <p:spPr>
          <a:xfrm>
            <a:off x="-249071" y="0"/>
            <a:ext cx="4821072" cy="2308324"/>
          </a:xfrm>
          <a:prstGeom prst="rect">
            <a:avLst/>
          </a:prstGeom>
          <a:noFill/>
        </p:spPr>
        <p:txBody>
          <a:bodyPr wrap="square">
            <a:spAutoFit/>
          </a:bodyPr>
          <a:lstStyle/>
          <a:p>
            <a:pPr algn="ctr"/>
            <a:r>
              <a:rPr kumimoji="0" lang="en-US" sz="4800" b="0" i="0" u="none" strike="noStrike" kern="1200" cap="none" spc="0" normalizeH="0" baseline="0" noProof="0" dirty="0">
                <a:ln>
                  <a:noFill/>
                </a:ln>
                <a:effectLst/>
                <a:uLnTx/>
                <a:uFillTx/>
                <a:ea typeface="+mn-ea"/>
                <a:cs typeface="Arial Narrow" panose="020B0604020202020204" pitchFamily="34" charset="0"/>
              </a:rPr>
              <a:t>Too dangerous?</a:t>
            </a:r>
          </a:p>
          <a:p>
            <a:pPr algn="ctr"/>
            <a:r>
              <a:rPr lang="en-US" sz="4800" dirty="0">
                <a:cs typeface="Arial Narrow" panose="020B0604020202020204" pitchFamily="34" charset="0"/>
              </a:rPr>
              <a:t>Stressful for the animal?</a:t>
            </a:r>
            <a:r>
              <a:rPr kumimoji="0" lang="en-US" sz="4800" b="0" i="0" u="none" strike="noStrike" kern="1200" cap="none" spc="0" normalizeH="0" baseline="0" noProof="0" dirty="0">
                <a:ln>
                  <a:noFill/>
                </a:ln>
                <a:effectLst/>
                <a:uLnTx/>
                <a:uFillTx/>
                <a:ea typeface="+mn-ea"/>
                <a:cs typeface="Arial Narrow" panose="020B0604020202020204" pitchFamily="34" charset="0"/>
              </a:rPr>
              <a:t> </a:t>
            </a:r>
            <a:endParaRPr lang="en-US" sz="4800" dirty="0"/>
          </a:p>
        </p:txBody>
      </p:sp>
    </p:spTree>
    <p:extLst>
      <p:ext uri="{BB962C8B-B14F-4D97-AF65-F5344CB8AC3E}">
        <p14:creationId xmlns:p14="http://schemas.microsoft.com/office/powerpoint/2010/main" val="39323449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3284</TotalTime>
  <Words>855</Words>
  <Application>Microsoft Macintosh PowerPoint</Application>
  <PresentationFormat>Widescreen</PresentationFormat>
  <Paragraphs>80</Paragraphs>
  <Slides>26</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Narrow</vt:lpstr>
      <vt:lpstr>Calibri</vt:lpstr>
      <vt:lpstr>Calibri Light</vt:lpstr>
      <vt:lpstr>nimbus-sans</vt:lpstr>
      <vt:lpstr>Open Sans</vt:lpstr>
      <vt:lpstr>Open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446</cp:revision>
  <dcterms:created xsi:type="dcterms:W3CDTF">2023-09-23T08:38:28Z</dcterms:created>
  <dcterms:modified xsi:type="dcterms:W3CDTF">2025-02-07T18:55:03Z</dcterms:modified>
</cp:coreProperties>
</file>