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747" r:id="rId2"/>
  </p:sldIdLst>
  <p:sldSz cx="6858000" cy="9144000" type="screen4x3"/>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il Riches" initials="G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47" autoAdjust="0"/>
    <p:restoredTop sz="95574" autoAdjust="0"/>
  </p:normalViewPr>
  <p:slideViewPr>
    <p:cSldViewPr>
      <p:cViewPr varScale="1">
        <p:scale>
          <a:sx n="95" d="100"/>
          <a:sy n="95" d="100"/>
        </p:scale>
        <p:origin x="4320" y="47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5406" cy="501257"/>
          </a:xfrm>
          <a:prstGeom prst="rect">
            <a:avLst/>
          </a:prstGeom>
        </p:spPr>
        <p:txBody>
          <a:bodyPr vert="horz" lIns="91420" tIns="45710" rIns="91420" bIns="45710" rtlCol="0"/>
          <a:lstStyle>
            <a:lvl1pPr algn="l">
              <a:defRPr sz="1200"/>
            </a:lvl1pPr>
          </a:lstStyle>
          <a:p>
            <a:endParaRPr lang="en-AU" dirty="0"/>
          </a:p>
        </p:txBody>
      </p:sp>
      <p:sp>
        <p:nvSpPr>
          <p:cNvPr id="3" name="Date Placeholder 2"/>
          <p:cNvSpPr>
            <a:spLocks noGrp="1"/>
          </p:cNvSpPr>
          <p:nvPr>
            <p:ph type="dt" idx="1"/>
          </p:nvPr>
        </p:nvSpPr>
        <p:spPr>
          <a:xfrm>
            <a:off x="3901148" y="0"/>
            <a:ext cx="2985406" cy="501257"/>
          </a:xfrm>
          <a:prstGeom prst="rect">
            <a:avLst/>
          </a:prstGeom>
        </p:spPr>
        <p:txBody>
          <a:bodyPr vert="horz" lIns="91420" tIns="45710" rIns="91420" bIns="45710" rtlCol="0"/>
          <a:lstStyle>
            <a:lvl1pPr algn="r">
              <a:defRPr sz="1200"/>
            </a:lvl1pPr>
          </a:lstStyle>
          <a:p>
            <a:fld id="{B311833B-65A7-4B04-9E13-7DEB37ED3333}" type="datetimeFigureOut">
              <a:rPr lang="en-AU" smtClean="0"/>
              <a:pPr/>
              <a:t>24/8/2025</a:t>
            </a:fld>
            <a:endParaRPr lang="en-AU" dirty="0"/>
          </a:p>
        </p:txBody>
      </p:sp>
      <p:sp>
        <p:nvSpPr>
          <p:cNvPr id="4" name="Slide Image Placeholder 3"/>
          <p:cNvSpPr>
            <a:spLocks noGrp="1" noRot="1" noChangeAspect="1"/>
          </p:cNvSpPr>
          <p:nvPr>
            <p:ph type="sldImg" idx="2"/>
          </p:nvPr>
        </p:nvSpPr>
        <p:spPr>
          <a:xfrm>
            <a:off x="2033588" y="749300"/>
            <a:ext cx="2820987" cy="3759200"/>
          </a:xfrm>
          <a:prstGeom prst="rect">
            <a:avLst/>
          </a:prstGeom>
          <a:noFill/>
          <a:ln w="12700">
            <a:solidFill>
              <a:prstClr val="black"/>
            </a:solidFill>
          </a:ln>
        </p:spPr>
        <p:txBody>
          <a:bodyPr vert="horz" lIns="91420" tIns="45710" rIns="91420" bIns="45710" rtlCol="0" anchor="ctr"/>
          <a:lstStyle/>
          <a:p>
            <a:endParaRPr lang="en-AU" dirty="0"/>
          </a:p>
        </p:txBody>
      </p:sp>
      <p:sp>
        <p:nvSpPr>
          <p:cNvPr id="5" name="Notes Placeholder 4"/>
          <p:cNvSpPr>
            <a:spLocks noGrp="1"/>
          </p:cNvSpPr>
          <p:nvPr>
            <p:ph type="body" sz="quarter" idx="3"/>
          </p:nvPr>
        </p:nvSpPr>
        <p:spPr>
          <a:xfrm>
            <a:off x="688817" y="4759532"/>
            <a:ext cx="5510530" cy="4508101"/>
          </a:xfrm>
          <a:prstGeom prst="rect">
            <a:avLst/>
          </a:prstGeom>
        </p:spPr>
        <p:txBody>
          <a:bodyPr vert="horz" lIns="91420" tIns="45710" rIns="91420" bIns="4571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1" y="9515854"/>
            <a:ext cx="2985406" cy="501257"/>
          </a:xfrm>
          <a:prstGeom prst="rect">
            <a:avLst/>
          </a:prstGeom>
        </p:spPr>
        <p:txBody>
          <a:bodyPr vert="horz" lIns="91420" tIns="45710" rIns="91420" bIns="4571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901148" y="9515854"/>
            <a:ext cx="2985406" cy="501257"/>
          </a:xfrm>
          <a:prstGeom prst="rect">
            <a:avLst/>
          </a:prstGeom>
        </p:spPr>
        <p:txBody>
          <a:bodyPr vert="horz" lIns="91420" tIns="45710" rIns="91420" bIns="45710" rtlCol="0" anchor="b"/>
          <a:lstStyle>
            <a:lvl1pPr algn="r">
              <a:defRPr sz="1200"/>
            </a:lvl1pPr>
          </a:lstStyle>
          <a:p>
            <a:fld id="{E17E4790-4B88-4B3E-89CD-9E8426F404CC}" type="slidenum">
              <a:rPr lang="en-AU" smtClean="0"/>
              <a:pPr/>
              <a:t>‹#›</a:t>
            </a:fld>
            <a:endParaRPr lang="en-AU" dirty="0"/>
          </a:p>
        </p:txBody>
      </p:sp>
    </p:spTree>
    <p:extLst>
      <p:ext uri="{BB962C8B-B14F-4D97-AF65-F5344CB8AC3E}">
        <p14:creationId xmlns:p14="http://schemas.microsoft.com/office/powerpoint/2010/main" val="2321764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CDEE7-5F0C-A108-1211-41B747C52B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613EC9-3938-AAB3-C4A3-AC4FDDF337C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25601F7-93E5-CE44-3AD2-B479E4829E57}"/>
              </a:ext>
            </a:extLst>
          </p:cNvPr>
          <p:cNvSpPr>
            <a:spLocks noGrp="1"/>
          </p:cNvSpPr>
          <p:nvPr>
            <p:ph type="body" idx="1"/>
          </p:nvPr>
        </p:nvSpPr>
        <p:spPr/>
        <p:txBody>
          <a:bodyPr>
            <a:normAutofit/>
          </a:bodyPr>
          <a:lstStyle/>
          <a:p>
            <a:endParaRPr lang="en-AU" dirty="0"/>
          </a:p>
        </p:txBody>
      </p:sp>
      <p:sp>
        <p:nvSpPr>
          <p:cNvPr id="4" name="Slide Number Placeholder 3">
            <a:extLst>
              <a:ext uri="{FF2B5EF4-FFF2-40B4-BE49-F238E27FC236}">
                <a16:creationId xmlns:a16="http://schemas.microsoft.com/office/drawing/2014/main" id="{A656200E-7C9D-D0CA-FB47-C6351C1B3B43}"/>
              </a:ext>
            </a:extLst>
          </p:cNvPr>
          <p:cNvSpPr>
            <a:spLocks noGrp="1"/>
          </p:cNvSpPr>
          <p:nvPr>
            <p:ph type="sldNum" sz="quarter" idx="10"/>
          </p:nvPr>
        </p:nvSpPr>
        <p:spPr/>
        <p:txBody>
          <a:bodyPr/>
          <a:lstStyle/>
          <a:p>
            <a:fld id="{E17E4790-4B88-4B3E-89CD-9E8426F404CC}" type="slidenum">
              <a:rPr lang="en-AU" smtClean="0"/>
              <a:pPr/>
              <a:t>1</a:t>
            </a:fld>
            <a:endParaRPr lang="en-AU"/>
          </a:p>
        </p:txBody>
      </p:sp>
    </p:spTree>
    <p:extLst>
      <p:ext uri="{BB962C8B-B14F-4D97-AF65-F5344CB8AC3E}">
        <p14:creationId xmlns:p14="http://schemas.microsoft.com/office/powerpoint/2010/main" val="2829471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AU"/>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CB1BBCE7-22BB-4C35-B64C-521946A1A25E}" type="datetimeFigureOut">
              <a:rPr lang="en-AU" smtClean="0"/>
              <a:pPr/>
              <a:t>24/8/2025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0F11533-C339-4AC9-9FBB-5D0E827ECBD5}" type="slidenum">
              <a:rPr lang="en-AU" smtClean="0"/>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CB1BBCE7-22BB-4C35-B64C-521946A1A25E}" type="datetimeFigureOut">
              <a:rPr lang="en-AU" smtClean="0"/>
              <a:pPr/>
              <a:t>24/8/2025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0F11533-C339-4AC9-9FBB-5D0E827ECBD5}" type="slidenum">
              <a:rPr lang="en-AU" smtClean="0"/>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CB1BBCE7-22BB-4C35-B64C-521946A1A25E}" type="datetimeFigureOut">
              <a:rPr lang="en-AU" smtClean="0"/>
              <a:pPr/>
              <a:t>24/8/2025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0F11533-C339-4AC9-9FBB-5D0E827ECBD5}" type="slidenum">
              <a:rPr lang="en-AU" smtClean="0"/>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CB1BBCE7-22BB-4C35-B64C-521946A1A25E}" type="datetimeFigureOut">
              <a:rPr lang="en-AU" smtClean="0"/>
              <a:pPr/>
              <a:t>24/8/2025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0F11533-C339-4AC9-9FBB-5D0E827ECBD5}" type="slidenum">
              <a:rPr lang="en-AU" smtClean="0"/>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1BBCE7-22BB-4C35-B64C-521946A1A25E}" type="datetimeFigureOut">
              <a:rPr lang="en-AU" smtClean="0"/>
              <a:pPr/>
              <a:t>24/8/2025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0F11533-C339-4AC9-9FBB-5D0E827ECBD5}" type="slidenum">
              <a:rPr lang="en-AU" smtClean="0"/>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CB1BBCE7-22BB-4C35-B64C-521946A1A25E}" type="datetimeFigureOut">
              <a:rPr lang="en-AU" smtClean="0"/>
              <a:pPr/>
              <a:t>24/8/2025</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00F11533-C339-4AC9-9FBB-5D0E827ECBD5}" type="slidenum">
              <a:rPr lang="en-AU" smtClean="0"/>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CB1BBCE7-22BB-4C35-B64C-521946A1A25E}" type="datetimeFigureOut">
              <a:rPr lang="en-AU" smtClean="0"/>
              <a:pPr/>
              <a:t>24/8/2025</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00F11533-C339-4AC9-9FBB-5D0E827ECBD5}" type="slidenum">
              <a:rPr lang="en-AU" smtClean="0"/>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CB1BBCE7-22BB-4C35-B64C-521946A1A25E}" type="datetimeFigureOut">
              <a:rPr lang="en-AU" smtClean="0"/>
              <a:pPr/>
              <a:t>24/8/2025</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00F11533-C339-4AC9-9FBB-5D0E827ECBD5}" type="slidenum">
              <a:rPr lang="en-AU" smtClean="0"/>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1BBCE7-22BB-4C35-B64C-521946A1A25E}" type="datetimeFigureOut">
              <a:rPr lang="en-AU" smtClean="0"/>
              <a:pPr/>
              <a:t>24/8/2025</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00F11533-C339-4AC9-9FBB-5D0E827ECBD5}" type="slidenum">
              <a:rPr lang="en-AU" smtClean="0"/>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1BBCE7-22BB-4C35-B64C-521946A1A25E}" type="datetimeFigureOut">
              <a:rPr lang="en-AU" smtClean="0"/>
              <a:pPr/>
              <a:t>24/8/2025</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00F11533-C339-4AC9-9FBB-5D0E827ECBD5}" type="slidenum">
              <a:rPr lang="en-AU" smtClean="0"/>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1BBCE7-22BB-4C35-B64C-521946A1A25E}" type="datetimeFigureOut">
              <a:rPr lang="en-AU" smtClean="0"/>
              <a:pPr/>
              <a:t>24/8/2025</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00F11533-C339-4AC9-9FBB-5D0E827ECBD5}" type="slidenum">
              <a:rPr lang="en-AU" smtClean="0"/>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B1BBCE7-22BB-4C35-B64C-521946A1A25E}" type="datetimeFigureOut">
              <a:rPr lang="en-AU" smtClean="0"/>
              <a:pPr/>
              <a:t>24/8/2025</a:t>
            </a:fld>
            <a:endParaRPr lang="en-AU"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0F11533-C339-4AC9-9FBB-5D0E827ECBD5}" type="slidenum">
              <a:rPr lang="en-AU" smtClean="0"/>
              <a:pPr/>
              <a:t>‹#›</a:t>
            </a:fld>
            <a:endParaRPr lang="en-A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5DF1EE-9B10-C08A-1FA0-BCAC30C1DB0F}"/>
            </a:ext>
          </a:extLst>
        </p:cNvPr>
        <p:cNvGrpSpPr/>
        <p:nvPr/>
      </p:nvGrpSpPr>
      <p:grpSpPr>
        <a:xfrm>
          <a:off x="0" y="0"/>
          <a:ext cx="0" cy="0"/>
          <a:chOff x="0" y="0"/>
          <a:chExt cx="0" cy="0"/>
        </a:xfrm>
      </p:grpSpPr>
      <p:sp>
        <p:nvSpPr>
          <p:cNvPr id="16" name="TextBox 17">
            <a:extLst>
              <a:ext uri="{FF2B5EF4-FFF2-40B4-BE49-F238E27FC236}">
                <a16:creationId xmlns:a16="http://schemas.microsoft.com/office/drawing/2014/main" id="{162F1B8B-41B8-EFBF-80EA-E8C83FF3AAE1}"/>
              </a:ext>
            </a:extLst>
          </p:cNvPr>
          <p:cNvSpPr txBox="1"/>
          <p:nvPr/>
        </p:nvSpPr>
        <p:spPr>
          <a:xfrm>
            <a:off x="5486430" y="146139"/>
            <a:ext cx="1170856"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latin typeface="Arial Narrow" pitchFamily="34" charset="0"/>
              </a:rPr>
              <a:t>Name:</a:t>
            </a:r>
          </a:p>
          <a:p>
            <a:endParaRPr lang="en-US" sz="1200" b="1" dirty="0">
              <a:latin typeface="Arial Narrow" pitchFamily="34" charset="0"/>
            </a:endParaRPr>
          </a:p>
          <a:p>
            <a:r>
              <a:rPr lang="en-US" sz="1200" b="1" dirty="0">
                <a:latin typeface="Arial Narrow" pitchFamily="34" charset="0"/>
              </a:rPr>
              <a:t>Date: </a:t>
            </a:r>
          </a:p>
        </p:txBody>
      </p:sp>
      <p:sp>
        <p:nvSpPr>
          <p:cNvPr id="3" name="TextBox 2">
            <a:extLst>
              <a:ext uri="{FF2B5EF4-FFF2-40B4-BE49-F238E27FC236}">
                <a16:creationId xmlns:a16="http://schemas.microsoft.com/office/drawing/2014/main" id="{21F1994A-6F85-8876-B112-A7696A3D5CE1}"/>
              </a:ext>
            </a:extLst>
          </p:cNvPr>
          <p:cNvSpPr txBox="1"/>
          <p:nvPr/>
        </p:nvSpPr>
        <p:spPr>
          <a:xfrm>
            <a:off x="564258" y="214201"/>
            <a:ext cx="792088" cy="646331"/>
          </a:xfrm>
          <a:prstGeom prst="rect">
            <a:avLst/>
          </a:prstGeom>
          <a:solidFill>
            <a:schemeClr val="bg1">
              <a:lumMod val="85000"/>
            </a:schemeClr>
          </a:solidFill>
          <a:ln w="57150">
            <a:solidFill>
              <a:schemeClr val="tx1"/>
            </a:solidFill>
          </a:ln>
        </p:spPr>
        <p:txBody>
          <a:bodyPr wrap="square" rtlCol="0">
            <a:spAutoFit/>
          </a:bodyPr>
          <a:lstStyle/>
          <a:p>
            <a:r>
              <a:rPr lang="en-AU" b="1" dirty="0">
                <a:latin typeface="Arial Narrow" panose="020B0606020202030204" pitchFamily="34" charset="0"/>
              </a:rPr>
              <a:t>M</a:t>
            </a:r>
            <a:r>
              <a:rPr lang="en-AU" sz="1200" b="1" dirty="0">
                <a:latin typeface="Arial Narrow" panose="020B0606020202030204" pitchFamily="34" charset="0"/>
              </a:rPr>
              <a:t>arine</a:t>
            </a:r>
            <a:r>
              <a:rPr lang="en-AU" dirty="0"/>
              <a:t> </a:t>
            </a:r>
          </a:p>
          <a:p>
            <a:r>
              <a:rPr lang="en-AU" dirty="0">
                <a:ln>
                  <a:solidFill>
                    <a:schemeClr val="tx1"/>
                  </a:solidFill>
                </a:ln>
                <a:latin typeface="Arial Narrow" panose="020B0606020202030204" pitchFamily="34" charset="0"/>
              </a:rPr>
              <a:t>E</a:t>
            </a:r>
            <a:r>
              <a:rPr lang="en-AU" sz="1200" dirty="0">
                <a:ln>
                  <a:solidFill>
                    <a:schemeClr val="tx1"/>
                  </a:solidFill>
                </a:ln>
                <a:latin typeface="Arial Narrow" panose="020B0606020202030204" pitchFamily="34" charset="0"/>
              </a:rPr>
              <a:t>ducation</a:t>
            </a:r>
          </a:p>
        </p:txBody>
      </p:sp>
      <p:cxnSp>
        <p:nvCxnSpPr>
          <p:cNvPr id="89" name="Straight Connector 88">
            <a:extLst>
              <a:ext uri="{FF2B5EF4-FFF2-40B4-BE49-F238E27FC236}">
                <a16:creationId xmlns:a16="http://schemas.microsoft.com/office/drawing/2014/main" id="{A241DB6E-29A1-0918-5DA1-FC82194DEE9B}"/>
              </a:ext>
            </a:extLst>
          </p:cNvPr>
          <p:cNvCxnSpPr/>
          <p:nvPr/>
        </p:nvCxnSpPr>
        <p:spPr>
          <a:xfrm flipH="1">
            <a:off x="508863" y="971600"/>
            <a:ext cx="58634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F6315A72-575B-2FB1-0F23-3E2A09389FF1}"/>
              </a:ext>
            </a:extLst>
          </p:cNvPr>
          <p:cNvSpPr txBox="1"/>
          <p:nvPr/>
        </p:nvSpPr>
        <p:spPr>
          <a:xfrm>
            <a:off x="1393309" y="243453"/>
            <a:ext cx="4032449" cy="538609"/>
          </a:xfrm>
          <a:prstGeom prst="rect">
            <a:avLst/>
          </a:prstGeom>
          <a:noFill/>
        </p:spPr>
        <p:txBody>
          <a:bodyPr wrap="square" rtlCol="0">
            <a:spAutoFit/>
          </a:bodyPr>
          <a:lstStyle/>
          <a:p>
            <a:r>
              <a:rPr lang="en-US" b="1" dirty="0">
                <a:latin typeface="Arial Narrow" pitchFamily="34" charset="0"/>
              </a:rPr>
              <a:t>36. Plankton Patrol – </a:t>
            </a:r>
            <a:r>
              <a:rPr lang="en-AU" sz="1100" dirty="0">
                <a:latin typeface="Arial Narrow" panose="020B0606020202030204" pitchFamily="34" charset="0"/>
              </a:rPr>
              <a:t>Explore and classify plankton using field work techniques such as collection/trawls.</a:t>
            </a:r>
            <a:endParaRPr lang="en-US" sz="1100" i="1" dirty="0">
              <a:latin typeface="Arial Narrow" pitchFamily="34" charset="0"/>
            </a:endParaRPr>
          </a:p>
        </p:txBody>
      </p:sp>
      <p:sp>
        <p:nvSpPr>
          <p:cNvPr id="65" name="TextBox 64">
            <a:extLst>
              <a:ext uri="{FF2B5EF4-FFF2-40B4-BE49-F238E27FC236}">
                <a16:creationId xmlns:a16="http://schemas.microsoft.com/office/drawing/2014/main" id="{2C04219F-FF93-89E0-F4A8-ACD199A017E5}"/>
              </a:ext>
            </a:extLst>
          </p:cNvPr>
          <p:cNvSpPr txBox="1"/>
          <p:nvPr/>
        </p:nvSpPr>
        <p:spPr>
          <a:xfrm rot="16200000">
            <a:off x="-56443" y="313427"/>
            <a:ext cx="1116764" cy="184666"/>
          </a:xfrm>
          <a:prstGeom prst="rect">
            <a:avLst/>
          </a:prstGeom>
          <a:noFill/>
        </p:spPr>
        <p:txBody>
          <a:bodyPr wrap="square" rtlCol="0">
            <a:spAutoFit/>
          </a:bodyPr>
          <a:lstStyle/>
          <a:p>
            <a:r>
              <a:rPr lang="en-AU" sz="580" dirty="0">
                <a:latin typeface="Arial Narrow" panose="020B0606020202030204" pitchFamily="34" charset="0"/>
              </a:rPr>
              <a:t>marineeducation.com.au</a:t>
            </a:r>
          </a:p>
        </p:txBody>
      </p:sp>
      <p:cxnSp>
        <p:nvCxnSpPr>
          <p:cNvPr id="9" name="Straight Connector 8">
            <a:extLst>
              <a:ext uri="{FF2B5EF4-FFF2-40B4-BE49-F238E27FC236}">
                <a16:creationId xmlns:a16="http://schemas.microsoft.com/office/drawing/2014/main" id="{C3BBFD05-3A1D-5CB4-DBB2-1BBEBC407DFB}"/>
              </a:ext>
            </a:extLst>
          </p:cNvPr>
          <p:cNvCxnSpPr>
            <a:cxnSpLocks/>
          </p:cNvCxnSpPr>
          <p:nvPr/>
        </p:nvCxnSpPr>
        <p:spPr>
          <a:xfrm flipH="1">
            <a:off x="522031" y="8767465"/>
            <a:ext cx="58442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36">
            <a:extLst>
              <a:ext uri="{FF2B5EF4-FFF2-40B4-BE49-F238E27FC236}">
                <a16:creationId xmlns:a16="http://schemas.microsoft.com/office/drawing/2014/main" id="{C79B5D70-9F0C-D021-4901-C811CAD05179}"/>
              </a:ext>
            </a:extLst>
          </p:cNvPr>
          <p:cNvSpPr txBox="1"/>
          <p:nvPr/>
        </p:nvSpPr>
        <p:spPr>
          <a:xfrm>
            <a:off x="463782" y="8764133"/>
            <a:ext cx="2533170" cy="2616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sz="1100" dirty="0">
                <a:latin typeface="Arial Narrow" pitchFamily="34" charset="0"/>
              </a:rPr>
              <a:t>© Dr Teressa Yantsch [2025]  </a:t>
            </a:r>
            <a:r>
              <a:rPr lang="en-AU" sz="1100" b="1" dirty="0">
                <a:solidFill>
                  <a:schemeClr val="bg1"/>
                </a:solidFill>
                <a:highlight>
                  <a:srgbClr val="000000"/>
                </a:highlight>
                <a:latin typeface="Arial Narrow" pitchFamily="34" charset="0"/>
              </a:rPr>
              <a:t>CC BY-NC-SA</a:t>
            </a:r>
            <a:r>
              <a:rPr lang="en-AU" sz="1100" dirty="0">
                <a:latin typeface="Arial Narrow" pitchFamily="34" charset="0"/>
              </a:rPr>
              <a:t>                   </a:t>
            </a:r>
            <a:endParaRPr lang="en-AU" sz="1100" b="1" dirty="0">
              <a:latin typeface="Arial Narrow" pitchFamily="34" charset="0"/>
            </a:endParaRPr>
          </a:p>
        </p:txBody>
      </p:sp>
      <p:sp>
        <p:nvSpPr>
          <p:cNvPr id="2" name="TextBox 36">
            <a:extLst>
              <a:ext uri="{FF2B5EF4-FFF2-40B4-BE49-F238E27FC236}">
                <a16:creationId xmlns:a16="http://schemas.microsoft.com/office/drawing/2014/main" id="{919E4A36-45D9-AC24-68BC-ABD3AAAAC9B8}"/>
              </a:ext>
            </a:extLst>
          </p:cNvPr>
          <p:cNvSpPr txBox="1"/>
          <p:nvPr/>
        </p:nvSpPr>
        <p:spPr>
          <a:xfrm>
            <a:off x="3010553" y="8773186"/>
            <a:ext cx="2952328" cy="2616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sz="1100" dirty="0">
                <a:latin typeface="Arial Narrow" pitchFamily="34" charset="0"/>
              </a:rPr>
              <a:t>Unit 3 Topic 1 Science Inquiry</a:t>
            </a:r>
            <a:endParaRPr lang="en-AU" sz="1100" b="1" dirty="0">
              <a:latin typeface="Arial Narrow" pitchFamily="34" charset="0"/>
            </a:endParaRPr>
          </a:p>
        </p:txBody>
      </p:sp>
      <p:sp>
        <p:nvSpPr>
          <p:cNvPr id="17" name="TextBox 16">
            <a:extLst>
              <a:ext uri="{FF2B5EF4-FFF2-40B4-BE49-F238E27FC236}">
                <a16:creationId xmlns:a16="http://schemas.microsoft.com/office/drawing/2014/main" id="{40EEB8F8-A22B-E5B4-74B4-434049C72E76}"/>
              </a:ext>
            </a:extLst>
          </p:cNvPr>
          <p:cNvSpPr txBox="1"/>
          <p:nvPr/>
        </p:nvSpPr>
        <p:spPr>
          <a:xfrm>
            <a:off x="426696" y="1485271"/>
            <a:ext cx="5966766" cy="1461939"/>
          </a:xfrm>
          <a:prstGeom prst="rect">
            <a:avLst/>
          </a:prstGeom>
          <a:noFill/>
        </p:spPr>
        <p:txBody>
          <a:bodyPr wrap="square">
            <a:spAutoFit/>
          </a:bodyPr>
          <a:lstStyle/>
          <a:p>
            <a:r>
              <a:rPr lang="en-AU" sz="1200" b="1" i="0" dirty="0">
                <a:effectLst/>
                <a:latin typeface="Arial" panose="020B0604020202020204" pitchFamily="34" charset="0"/>
                <a:cs typeface="Arial" panose="020B0604020202020204" pitchFamily="34" charset="0"/>
              </a:rPr>
              <a:t>Background</a:t>
            </a:r>
          </a:p>
          <a:p>
            <a:pPr algn="just"/>
            <a:r>
              <a:rPr lang="en-AU" sz="1100" b="0" i="0" dirty="0">
                <a:effectLst/>
                <a:latin typeface="Arial" panose="020B0604020202020204" pitchFamily="34" charset="0"/>
                <a:cs typeface="Arial" panose="020B0604020202020204" pitchFamily="34" charset="0"/>
              </a:rPr>
              <a:t>Plankton are essential to marine ecosystems as they form the base of the oceanic food web. Phytoplankton, through photosynthesis, produce a significant portion of the Earth's oxygen and serve as a primary food source for many marine organisms. Zooplankton feed on phytoplankton and are consumed by larger animals, supporting biodiversity across trophic levels. Because plankton are abundant, short-lived, and highly responsive to changes in temperature, acidity, and nutrient levels, they are excellent indicators of ecosystem health and environmental change. </a:t>
            </a:r>
            <a:endParaRPr lang="en-US" sz="1100" dirty="0">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id="{B44A556E-BAFE-0F5D-255B-4153D9036849}"/>
              </a:ext>
            </a:extLst>
          </p:cNvPr>
          <p:cNvSpPr/>
          <p:nvPr/>
        </p:nvSpPr>
        <p:spPr>
          <a:xfrm>
            <a:off x="500763" y="1018806"/>
            <a:ext cx="5865560" cy="461663"/>
          </a:xfrm>
          <a:prstGeom prst="rect">
            <a:avLst/>
          </a:prstGeom>
          <a:solidFill>
            <a:srgbClr val="D9D9D9"/>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AU" sz="1200" b="1" dirty="0">
                <a:solidFill>
                  <a:schemeClr val="tx1"/>
                </a:solidFill>
                <a:latin typeface="Arial" panose="020B0604020202020204" pitchFamily="34" charset="0"/>
                <a:cs typeface="Arial" panose="020B0604020202020204" pitchFamily="34" charset="0"/>
              </a:rPr>
              <a:t>Aim:</a:t>
            </a:r>
            <a:r>
              <a:rPr lang="en-AU" sz="1100" b="1" dirty="0">
                <a:solidFill>
                  <a:schemeClr val="tx1"/>
                </a:solidFill>
                <a:latin typeface="Arial" panose="020B0604020202020204" pitchFamily="34" charset="0"/>
                <a:cs typeface="Arial" panose="020B0604020202020204" pitchFamily="34" charset="0"/>
              </a:rPr>
              <a:t> </a:t>
            </a:r>
            <a:r>
              <a:rPr lang="en-US" sz="1100" dirty="0">
                <a:solidFill>
                  <a:schemeClr val="tx1"/>
                </a:solidFill>
                <a:latin typeface="Arial" panose="020B0604020202020204" pitchFamily="34" charset="0"/>
                <a:cs typeface="Arial" panose="020B0604020202020204" pitchFamily="34" charset="0"/>
              </a:rPr>
              <a:t>T</a:t>
            </a:r>
            <a:r>
              <a:rPr lang="en-AU" sz="1100" dirty="0">
                <a:solidFill>
                  <a:schemeClr val="tx1"/>
                </a:solidFill>
                <a:latin typeface="Arial" panose="020B0604020202020204" pitchFamily="34" charset="0"/>
                <a:cs typeface="Arial" panose="020B0604020202020204" pitchFamily="34" charset="0"/>
              </a:rPr>
              <a:t>o investigate the diversity and classification of plankton using fieldwork techniques such as collection and trawling.</a:t>
            </a:r>
            <a:r>
              <a:rPr lang="en-AU" sz="1100" b="1" dirty="0">
                <a:solidFill>
                  <a:schemeClr val="tx1"/>
                </a:solidFill>
                <a:latin typeface="Arial" panose="020B0604020202020204" pitchFamily="34" charset="0"/>
                <a:cs typeface="Arial" panose="020B0604020202020204" pitchFamily="34" charset="0"/>
              </a:rPr>
              <a:t>  </a:t>
            </a:r>
            <a:br>
              <a:rPr lang="en-AU" sz="1200" dirty="0">
                <a:solidFill>
                  <a:schemeClr val="tx1"/>
                </a:solidFill>
                <a:latin typeface="Arial Narrow" panose="020B0606020202030204" pitchFamily="34" charset="0"/>
              </a:rPr>
            </a:br>
            <a:endParaRPr lang="en-AU" sz="1200" dirty="0">
              <a:solidFill>
                <a:schemeClr val="tx1"/>
              </a:solidFill>
              <a:latin typeface="Arial Narrow" panose="020B0606020202030204" pitchFamily="34" charset="0"/>
            </a:endParaRPr>
          </a:p>
        </p:txBody>
      </p:sp>
      <p:graphicFrame>
        <p:nvGraphicFramePr>
          <p:cNvPr id="22" name="Table 21">
            <a:extLst>
              <a:ext uri="{FF2B5EF4-FFF2-40B4-BE49-F238E27FC236}">
                <a16:creationId xmlns:a16="http://schemas.microsoft.com/office/drawing/2014/main" id="{A45F67D9-EA95-AC94-8504-25BE5DF405DF}"/>
              </a:ext>
            </a:extLst>
          </p:cNvPr>
          <p:cNvGraphicFramePr>
            <a:graphicFrameLocks noGrp="1"/>
          </p:cNvGraphicFramePr>
          <p:nvPr>
            <p:extLst>
              <p:ext uri="{D42A27DB-BD31-4B8C-83A1-F6EECF244321}">
                <p14:modId xmlns:p14="http://schemas.microsoft.com/office/powerpoint/2010/main" val="2675684847"/>
              </p:ext>
            </p:extLst>
          </p:nvPr>
        </p:nvGraphicFramePr>
        <p:xfrm>
          <a:off x="508863" y="2976721"/>
          <a:ext cx="3888083" cy="1165860"/>
        </p:xfrm>
        <a:graphic>
          <a:graphicData uri="http://schemas.openxmlformats.org/drawingml/2006/table">
            <a:tbl>
              <a:tblPr firstRow="1" bandRow="1">
                <a:tableStyleId>{E8034E78-7F5D-4C2E-B375-FC64B27BC917}</a:tableStyleId>
              </a:tblPr>
              <a:tblGrid>
                <a:gridCol w="1799852">
                  <a:extLst>
                    <a:ext uri="{9D8B030D-6E8A-4147-A177-3AD203B41FA5}">
                      <a16:colId xmlns:a16="http://schemas.microsoft.com/office/drawing/2014/main" val="4193756939"/>
                    </a:ext>
                  </a:extLst>
                </a:gridCol>
                <a:gridCol w="2088231">
                  <a:extLst>
                    <a:ext uri="{9D8B030D-6E8A-4147-A177-3AD203B41FA5}">
                      <a16:colId xmlns:a16="http://schemas.microsoft.com/office/drawing/2014/main" val="152321479"/>
                    </a:ext>
                  </a:extLst>
                </a:gridCol>
              </a:tblGrid>
              <a:tr h="227127">
                <a:tc gridSpan="2">
                  <a:txBody>
                    <a:bodyPr/>
                    <a:lstStyle/>
                    <a:p>
                      <a:r>
                        <a:rPr lang="en-US" sz="1200" dirty="0">
                          <a:solidFill>
                            <a:schemeClr val="tx1"/>
                          </a:solidFill>
                          <a:latin typeface="Arial" panose="020B0604020202020204" pitchFamily="34" charset="0"/>
                          <a:cs typeface="Arial" panose="020B0604020202020204" pitchFamily="34" charset="0"/>
                        </a:rPr>
                        <a:t>Materials: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hMerge="1">
                  <a:txBody>
                    <a:bodyPr/>
                    <a:lstStyle/>
                    <a:p>
                      <a:endParaRPr lang="en-US" dirty="0"/>
                    </a:p>
                  </a:txBody>
                  <a:tcPr/>
                </a:tc>
                <a:extLst>
                  <a:ext uri="{0D108BD9-81ED-4DB2-BD59-A6C34878D82A}">
                    <a16:rowId xmlns:a16="http://schemas.microsoft.com/office/drawing/2014/main" val="3529004406"/>
                  </a:ext>
                </a:extLst>
              </a:tr>
              <a:tr h="370840">
                <a:tc>
                  <a:txBody>
                    <a:bodyPr/>
                    <a:lstStyle/>
                    <a:p>
                      <a:pPr marL="285750" indent="-285750">
                        <a:buFont typeface="Arial" panose="020B0604020202020204" pitchFamily="34" charset="0"/>
                        <a:buChar char="•"/>
                      </a:pPr>
                      <a:r>
                        <a:rPr lang="en-US" sz="1050" dirty="0">
                          <a:solidFill>
                            <a:schemeClr val="tx1"/>
                          </a:solidFill>
                          <a:latin typeface="Arial" panose="020B0604020202020204" pitchFamily="34" charset="0"/>
                          <a:cs typeface="Arial" panose="020B0604020202020204" pitchFamily="34" charset="0"/>
                        </a:rPr>
                        <a:t>Microscope</a:t>
                      </a:r>
                    </a:p>
                    <a:p>
                      <a:pPr marL="285750" indent="-285750">
                        <a:buFont typeface="Arial" panose="020B0604020202020204" pitchFamily="34" charset="0"/>
                        <a:buChar char="•"/>
                      </a:pPr>
                      <a:r>
                        <a:rPr lang="en-US" sz="1050" dirty="0">
                          <a:solidFill>
                            <a:schemeClr val="tx1"/>
                          </a:solidFill>
                          <a:latin typeface="Arial" panose="020B0604020202020204" pitchFamily="34" charset="0"/>
                          <a:cs typeface="Arial" panose="020B0604020202020204" pitchFamily="34" charset="0"/>
                        </a:rPr>
                        <a:t>Plankton net</a:t>
                      </a:r>
                    </a:p>
                    <a:p>
                      <a:pPr marL="285750" indent="-285750">
                        <a:buFont typeface="Arial" panose="020B0604020202020204" pitchFamily="34" charset="0"/>
                        <a:buChar char="•"/>
                      </a:pPr>
                      <a:r>
                        <a:rPr lang="en-US" sz="1050" dirty="0">
                          <a:solidFill>
                            <a:schemeClr val="tx1"/>
                          </a:solidFill>
                          <a:latin typeface="Arial" panose="020B0604020202020204" pitchFamily="34" charset="0"/>
                          <a:cs typeface="Arial" panose="020B0604020202020204" pitchFamily="34" charset="0"/>
                        </a:rPr>
                        <a:t>Sample jars</a:t>
                      </a:r>
                    </a:p>
                    <a:p>
                      <a:pPr marL="285750" indent="-285750">
                        <a:buFont typeface="Arial" panose="020B0604020202020204" pitchFamily="34" charset="0"/>
                        <a:buChar char="•"/>
                      </a:pPr>
                      <a:r>
                        <a:rPr lang="en-US" sz="1050" dirty="0">
                          <a:solidFill>
                            <a:schemeClr val="tx1"/>
                          </a:solidFill>
                          <a:latin typeface="Arial" panose="020B0604020202020204" pitchFamily="34" charset="0"/>
                          <a:cs typeface="Arial" panose="020B0604020202020204" pitchFamily="34" charset="0"/>
                        </a:rPr>
                        <a:t>Thermometer</a:t>
                      </a:r>
                    </a:p>
                    <a:p>
                      <a:pPr marL="285750" indent="-285750">
                        <a:buFont typeface="Arial" panose="020B0604020202020204" pitchFamily="34" charset="0"/>
                        <a:buChar char="•"/>
                      </a:pPr>
                      <a:r>
                        <a:rPr lang="en-US" sz="1050" dirty="0">
                          <a:solidFill>
                            <a:schemeClr val="tx1"/>
                          </a:solidFill>
                          <a:latin typeface="Arial" panose="020B0604020202020204" pitchFamily="34" charset="0"/>
                          <a:cs typeface="Arial" panose="020B0604020202020204" pitchFamily="34" charset="0"/>
                        </a:rPr>
                        <a:t>Secchi disk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n-US" sz="1050" dirty="0">
                          <a:solidFill>
                            <a:schemeClr val="tx1"/>
                          </a:solidFill>
                          <a:latin typeface="Arial" panose="020B0604020202020204" pitchFamily="34" charset="0"/>
                          <a:cs typeface="Arial" panose="020B0604020202020204" pitchFamily="34" charset="0"/>
                        </a:rPr>
                        <a:t>Salinity meter</a:t>
                      </a:r>
                    </a:p>
                    <a:p>
                      <a:pPr marL="171450" indent="-171450">
                        <a:buFont typeface="Arial" panose="020B0604020202020204" pitchFamily="34" charset="0"/>
                        <a:buChar char="•"/>
                      </a:pPr>
                      <a:r>
                        <a:rPr lang="en-US" sz="1050" dirty="0">
                          <a:solidFill>
                            <a:schemeClr val="tx1"/>
                          </a:solidFill>
                          <a:latin typeface="Arial" panose="020B0604020202020204" pitchFamily="34" charset="0"/>
                          <a:cs typeface="Arial" panose="020B0604020202020204" pitchFamily="34" charset="0"/>
                        </a:rPr>
                        <a:t>Microscope slides</a:t>
                      </a:r>
                    </a:p>
                    <a:p>
                      <a:pPr marL="171450" indent="-171450">
                        <a:buFont typeface="Arial" panose="020B0604020202020204" pitchFamily="34" charset="0"/>
                        <a:buChar char="•"/>
                      </a:pPr>
                      <a:r>
                        <a:rPr lang="en-US" sz="1050" dirty="0">
                          <a:solidFill>
                            <a:schemeClr val="tx1"/>
                          </a:solidFill>
                          <a:latin typeface="Arial" panose="020B0604020202020204" pitchFamily="34" charset="0"/>
                          <a:cs typeface="Arial" panose="020B0604020202020204" pitchFamily="34" charset="0"/>
                        </a:rPr>
                        <a:t>Eye dropper</a:t>
                      </a:r>
                    </a:p>
                    <a:p>
                      <a:pPr marL="171450" indent="-171450">
                        <a:buFont typeface="Arial" panose="020B0604020202020204" pitchFamily="34" charset="0"/>
                        <a:buChar char="•"/>
                      </a:pPr>
                      <a:r>
                        <a:rPr lang="en-US" sz="1050" dirty="0">
                          <a:solidFill>
                            <a:schemeClr val="tx1"/>
                          </a:solidFill>
                          <a:latin typeface="Arial" panose="020B0604020202020204" pitchFamily="34" charset="0"/>
                          <a:cs typeface="Arial" panose="020B0604020202020204" pitchFamily="34" charset="0"/>
                        </a:rPr>
                        <a:t>Plankton Identification chart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5466936"/>
                  </a:ext>
                </a:extLst>
              </a:tr>
            </a:tbl>
          </a:graphicData>
        </a:graphic>
      </p:graphicFrame>
      <p:sp>
        <p:nvSpPr>
          <p:cNvPr id="23" name="TextBox 22">
            <a:extLst>
              <a:ext uri="{FF2B5EF4-FFF2-40B4-BE49-F238E27FC236}">
                <a16:creationId xmlns:a16="http://schemas.microsoft.com/office/drawing/2014/main" id="{7E2A97B4-87F7-4CCE-3051-DA05604172A3}"/>
              </a:ext>
            </a:extLst>
          </p:cNvPr>
          <p:cNvSpPr txBox="1"/>
          <p:nvPr/>
        </p:nvSpPr>
        <p:spPr>
          <a:xfrm>
            <a:off x="443249" y="4133855"/>
            <a:ext cx="5963851" cy="3108543"/>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Method:</a:t>
            </a:r>
          </a:p>
          <a:p>
            <a:pPr marL="228600" indent="-228600">
              <a:buFont typeface="+mj-lt"/>
              <a:buAutoNum type="arabicPeriod"/>
            </a:pPr>
            <a:r>
              <a:rPr lang="en-AU" sz="1100" dirty="0">
                <a:latin typeface="Arial" panose="020B0604020202020204" pitchFamily="34" charset="0"/>
                <a:cs typeface="Arial" panose="020B0604020202020204" pitchFamily="34" charset="0"/>
              </a:rPr>
              <a:t>Choose a location in the marine environment (e.g., pier, boat, shoreline) and record environmental data such as weather conditions, temperature, salinity, water clarity and GPS coordinates.</a:t>
            </a:r>
          </a:p>
          <a:p>
            <a:pPr marL="228600" indent="-228600">
              <a:buFont typeface="+mj-lt"/>
              <a:buAutoNum type="arabicPeriod"/>
            </a:pPr>
            <a:r>
              <a:rPr lang="en-AU" sz="1100" dirty="0">
                <a:latin typeface="Arial" panose="020B0604020202020204" pitchFamily="34" charset="0"/>
                <a:cs typeface="Arial" panose="020B0604020202020204" pitchFamily="34" charset="0"/>
              </a:rPr>
              <a:t>Lower the plankton net into the water and perform a </a:t>
            </a:r>
            <a:r>
              <a:rPr lang="en-AU" sz="1100" b="1" dirty="0">
                <a:latin typeface="Arial" panose="020B0604020202020204" pitchFamily="34" charset="0"/>
                <a:cs typeface="Arial" panose="020B0604020202020204" pitchFamily="34" charset="0"/>
              </a:rPr>
              <a:t>horizontal or vertical tow</a:t>
            </a:r>
            <a:r>
              <a:rPr lang="en-AU" sz="1100" dirty="0">
                <a:latin typeface="Arial" panose="020B0604020202020204" pitchFamily="34" charset="0"/>
                <a:cs typeface="Arial" panose="020B0604020202020204" pitchFamily="34" charset="0"/>
              </a:rPr>
              <a:t>. For horizontal tows, drag the net behind a boat or along a jetty for 2–5 minutes. For vertical tows, lower the net to a set depth and pull it up slowly. </a:t>
            </a:r>
          </a:p>
          <a:p>
            <a:pPr marL="228600" indent="-228600">
              <a:buFont typeface="+mj-lt"/>
              <a:buAutoNum type="arabicPeriod"/>
            </a:pPr>
            <a:r>
              <a:rPr lang="en-AU" sz="1100" dirty="0">
                <a:latin typeface="Arial" panose="020B0604020202020204" pitchFamily="34" charset="0"/>
                <a:cs typeface="Arial" panose="020B0604020202020204" pitchFamily="34" charset="0"/>
              </a:rPr>
              <a:t>Carefully lift the net out of the water and rinse the outside of the net with clean seawater to ensure all plankton are washed into the collection container at the end of the net.</a:t>
            </a:r>
          </a:p>
          <a:p>
            <a:pPr marL="228600" indent="-228600">
              <a:buFont typeface="+mj-lt"/>
              <a:buAutoNum type="arabicPeriod"/>
            </a:pPr>
            <a:r>
              <a:rPr lang="en-AU" sz="1100" dirty="0">
                <a:latin typeface="Arial" panose="020B0604020202020204" pitchFamily="34" charset="0"/>
                <a:cs typeface="Arial" panose="020B0604020202020204" pitchFamily="34" charset="0"/>
              </a:rPr>
              <a:t>Pour the contents of the collection container into labelled sample jars. Store them in a cool, dark place until analysis.</a:t>
            </a:r>
          </a:p>
          <a:p>
            <a:pPr marL="228600" indent="-228600">
              <a:buFont typeface="+mj-lt"/>
              <a:buAutoNum type="arabicPeriod"/>
            </a:pPr>
            <a:r>
              <a:rPr lang="en-AU" sz="1100" dirty="0">
                <a:latin typeface="Arial" panose="020B0604020202020204" pitchFamily="34" charset="0"/>
                <a:cs typeface="Arial" panose="020B0604020202020204" pitchFamily="34" charset="0"/>
              </a:rPr>
              <a:t>Using an eyedropper, place a small amount of sample onto a microscope slide.</a:t>
            </a:r>
          </a:p>
          <a:p>
            <a:pPr marL="228600" indent="-228600">
              <a:buFont typeface="+mj-lt"/>
              <a:buAutoNum type="arabicPeriod"/>
            </a:pPr>
            <a:r>
              <a:rPr lang="en-AU" sz="1100" dirty="0">
                <a:latin typeface="Arial" panose="020B0604020202020204" pitchFamily="34" charset="0"/>
                <a:cs typeface="Arial" panose="020B0604020202020204" pitchFamily="34" charset="0"/>
              </a:rPr>
              <a:t>Use a dichotomous key or identification chart to classify your plankton and complete the table below.</a:t>
            </a:r>
          </a:p>
          <a:p>
            <a:pPr marL="228600" indent="-228600">
              <a:buFont typeface="+mj-lt"/>
              <a:buAutoNum type="arabicPeriod"/>
            </a:pPr>
            <a:endParaRPr lang="en-US" sz="1100" b="1" dirty="0">
              <a:latin typeface="Arial" panose="020B0604020202020204" pitchFamily="34" charset="0"/>
              <a:cs typeface="Arial" panose="020B0604020202020204" pitchFamily="34" charset="0"/>
            </a:endParaRPr>
          </a:p>
          <a:p>
            <a:endParaRPr lang="en-US" sz="1200" b="1" dirty="0">
              <a:latin typeface="Arial" panose="020B0604020202020204" pitchFamily="34" charset="0"/>
              <a:cs typeface="Arial" panose="020B0604020202020204" pitchFamily="34" charset="0"/>
            </a:endParaRPr>
          </a:p>
          <a:p>
            <a:r>
              <a:rPr lang="en-US" dirty="0"/>
              <a:t> </a:t>
            </a:r>
          </a:p>
        </p:txBody>
      </p:sp>
      <p:pic>
        <p:nvPicPr>
          <p:cNvPr id="1028" name="Picture 4" descr="Planet Plankton">
            <a:extLst>
              <a:ext uri="{FF2B5EF4-FFF2-40B4-BE49-F238E27FC236}">
                <a16:creationId xmlns:a16="http://schemas.microsoft.com/office/drawing/2014/main" id="{2E597D7D-FACB-8951-F1E4-FB5034312E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4979" y="2966212"/>
            <a:ext cx="1641558" cy="1187642"/>
          </a:xfrm>
          <a:prstGeom prst="rect">
            <a:avLst/>
          </a:prstGeom>
          <a:noFill/>
          <a:extLst>
            <a:ext uri="{909E8E84-426E-40DD-AFC4-6F175D3DCCD1}">
              <a14:hiddenFill xmlns:a14="http://schemas.microsoft.com/office/drawing/2010/main">
                <a:solidFill>
                  <a:srgbClr val="FFFFFF"/>
                </a:solidFill>
              </a14:hiddenFill>
            </a:ext>
          </a:extLst>
        </p:spPr>
      </p:pic>
      <p:cxnSp>
        <p:nvCxnSpPr>
          <p:cNvPr id="25" name="Straight Connector 24">
            <a:extLst>
              <a:ext uri="{FF2B5EF4-FFF2-40B4-BE49-F238E27FC236}">
                <a16:creationId xmlns:a16="http://schemas.microsoft.com/office/drawing/2014/main" id="{E6832372-B363-4E6D-5860-262CA5311D91}"/>
              </a:ext>
            </a:extLst>
          </p:cNvPr>
          <p:cNvCxnSpPr>
            <a:cxnSpLocks/>
          </p:cNvCxnSpPr>
          <p:nvPr/>
        </p:nvCxnSpPr>
        <p:spPr>
          <a:xfrm flipH="1">
            <a:off x="522031" y="2938717"/>
            <a:ext cx="58062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E284CE9-2A1C-325E-8CEC-9C6FFA96CC35}"/>
              </a:ext>
            </a:extLst>
          </p:cNvPr>
          <p:cNvCxnSpPr>
            <a:cxnSpLocks/>
          </p:cNvCxnSpPr>
          <p:nvPr/>
        </p:nvCxnSpPr>
        <p:spPr>
          <a:xfrm flipH="1">
            <a:off x="522031" y="4153854"/>
            <a:ext cx="58062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896ADD85-D63F-6A14-F10F-0FAFFF7B7886}"/>
              </a:ext>
            </a:extLst>
          </p:cNvPr>
          <p:cNvSpPr/>
          <p:nvPr/>
        </p:nvSpPr>
        <p:spPr>
          <a:xfrm>
            <a:off x="508862" y="6586154"/>
            <a:ext cx="5865560" cy="464497"/>
          </a:xfrm>
          <a:prstGeom prst="rect">
            <a:avLst/>
          </a:prstGeom>
          <a:solidFill>
            <a:srgbClr val="D9D9D9"/>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AU" sz="1100" b="1" dirty="0">
                <a:solidFill>
                  <a:schemeClr val="tx1"/>
                </a:solidFill>
                <a:latin typeface="Arial" panose="020B0604020202020204" pitchFamily="34" charset="0"/>
                <a:cs typeface="Arial" panose="020B0604020202020204" pitchFamily="34" charset="0"/>
              </a:rPr>
              <a:t>Observations : </a:t>
            </a:r>
            <a:r>
              <a:rPr lang="en-US" altLang="en-US" sz="1100" dirty="0">
                <a:solidFill>
                  <a:schemeClr val="tx1"/>
                </a:solidFill>
                <a:latin typeface="Arial" panose="020B0604020202020204" pitchFamily="34" charset="0"/>
                <a:cs typeface="Arial" panose="020B0604020202020204" pitchFamily="34" charset="0"/>
              </a:rPr>
              <a:t>Use the microscope to examine your samples. Identify and sketch at least </a:t>
            </a:r>
            <a:r>
              <a:rPr lang="en-US" altLang="en-US" sz="1100" b="1" dirty="0">
                <a:solidFill>
                  <a:schemeClr val="tx1"/>
                </a:solidFill>
                <a:latin typeface="Arial" panose="020B0604020202020204" pitchFamily="34" charset="0"/>
                <a:cs typeface="Arial" panose="020B0604020202020204" pitchFamily="34" charset="0"/>
              </a:rPr>
              <a:t>3 different plankton types</a:t>
            </a:r>
            <a:r>
              <a:rPr lang="en-US" altLang="en-US" sz="1100" dirty="0">
                <a:solidFill>
                  <a:schemeClr val="tx1"/>
                </a:solidFill>
                <a:latin typeface="Arial" panose="020B0604020202020204" pitchFamily="34" charset="0"/>
                <a:cs typeface="Arial" panose="020B0604020202020204" pitchFamily="34" charset="0"/>
              </a:rPr>
              <a:t> below.</a:t>
            </a:r>
          </a:p>
          <a:p>
            <a:br>
              <a:rPr lang="en-AU" sz="1200" dirty="0">
                <a:solidFill>
                  <a:schemeClr val="tx1"/>
                </a:solidFill>
                <a:latin typeface="Arial Narrow" panose="020B0606020202030204" pitchFamily="34" charset="0"/>
              </a:rPr>
            </a:br>
            <a:endParaRPr lang="en-AU" sz="1200" dirty="0">
              <a:solidFill>
                <a:schemeClr val="tx1"/>
              </a:solidFill>
              <a:latin typeface="Arial Narrow" panose="020B0606020202030204" pitchFamily="34" charset="0"/>
            </a:endParaRPr>
          </a:p>
        </p:txBody>
      </p:sp>
      <p:graphicFrame>
        <p:nvGraphicFramePr>
          <p:cNvPr id="29" name="Table 28">
            <a:extLst>
              <a:ext uri="{FF2B5EF4-FFF2-40B4-BE49-F238E27FC236}">
                <a16:creationId xmlns:a16="http://schemas.microsoft.com/office/drawing/2014/main" id="{2F0233D4-257F-32BC-F239-DA35CEE267B0}"/>
              </a:ext>
            </a:extLst>
          </p:cNvPr>
          <p:cNvGraphicFramePr>
            <a:graphicFrameLocks noGrp="1"/>
          </p:cNvGraphicFramePr>
          <p:nvPr>
            <p:extLst>
              <p:ext uri="{D42A27DB-BD31-4B8C-83A1-F6EECF244321}">
                <p14:modId xmlns:p14="http://schemas.microsoft.com/office/powerpoint/2010/main" val="210107715"/>
              </p:ext>
            </p:extLst>
          </p:nvPr>
        </p:nvGraphicFramePr>
        <p:xfrm>
          <a:off x="508862" y="7074075"/>
          <a:ext cx="4216281" cy="1524000"/>
        </p:xfrm>
        <a:graphic>
          <a:graphicData uri="http://schemas.openxmlformats.org/drawingml/2006/table">
            <a:tbl>
              <a:tblPr firstRow="1" bandRow="1">
                <a:tableStyleId>{073A0DAA-6AF3-43AB-8588-CEC1D06C72B9}</a:tableStyleId>
              </a:tblPr>
              <a:tblGrid>
                <a:gridCol w="1405427">
                  <a:extLst>
                    <a:ext uri="{9D8B030D-6E8A-4147-A177-3AD203B41FA5}">
                      <a16:colId xmlns:a16="http://schemas.microsoft.com/office/drawing/2014/main" val="1760273669"/>
                    </a:ext>
                  </a:extLst>
                </a:gridCol>
                <a:gridCol w="1405427">
                  <a:extLst>
                    <a:ext uri="{9D8B030D-6E8A-4147-A177-3AD203B41FA5}">
                      <a16:colId xmlns:a16="http://schemas.microsoft.com/office/drawing/2014/main" val="3674952591"/>
                    </a:ext>
                  </a:extLst>
                </a:gridCol>
                <a:gridCol w="1405427">
                  <a:extLst>
                    <a:ext uri="{9D8B030D-6E8A-4147-A177-3AD203B41FA5}">
                      <a16:colId xmlns:a16="http://schemas.microsoft.com/office/drawing/2014/main" val="563693102"/>
                    </a:ext>
                  </a:extLst>
                </a:gridCol>
              </a:tblGrid>
              <a:tr h="404026">
                <a:tc>
                  <a:txBody>
                    <a:bodyPr/>
                    <a:lstStyle/>
                    <a:p>
                      <a:r>
                        <a:rPr lang="en-US" sz="1100" dirty="0">
                          <a:latin typeface="Arial" panose="020B0604020202020204" pitchFamily="34" charset="0"/>
                          <a:cs typeface="Arial" panose="020B0604020202020204" pitchFamily="34" charset="0"/>
                        </a:rPr>
                        <a:t>Plankton Type (Phyto/zoo)</a:t>
                      </a:r>
                    </a:p>
                  </a:txBody>
                  <a:tcPr/>
                </a:tc>
                <a:tc>
                  <a:txBody>
                    <a:bodyPr/>
                    <a:lstStyle/>
                    <a:p>
                      <a:r>
                        <a:rPr lang="en-US" sz="1100" dirty="0">
                          <a:latin typeface="Arial" panose="020B0604020202020204" pitchFamily="34" charset="0"/>
                          <a:cs typeface="Arial" panose="020B0604020202020204" pitchFamily="34" charset="0"/>
                        </a:rPr>
                        <a:t>Sketch</a:t>
                      </a:r>
                    </a:p>
                  </a:txBody>
                  <a:tcPr/>
                </a:tc>
                <a:tc>
                  <a:txBody>
                    <a:bodyPr/>
                    <a:lstStyle/>
                    <a:p>
                      <a:r>
                        <a:rPr lang="en-US" sz="1100" dirty="0">
                          <a:latin typeface="Arial" panose="020B0604020202020204" pitchFamily="34" charset="0"/>
                          <a:cs typeface="Arial" panose="020B0604020202020204" pitchFamily="34" charset="0"/>
                        </a:rPr>
                        <a:t>Classification </a:t>
                      </a:r>
                    </a:p>
                  </a:txBody>
                  <a:tcPr/>
                </a:tc>
                <a:extLst>
                  <a:ext uri="{0D108BD9-81ED-4DB2-BD59-A6C34878D82A}">
                    <a16:rowId xmlns:a16="http://schemas.microsoft.com/office/drawing/2014/main" val="4115186586"/>
                  </a:ext>
                </a:extLst>
              </a:tr>
              <a:tr h="346308">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45751232"/>
                  </a:ext>
                </a:extLst>
              </a:tr>
              <a:tr h="346308">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493905230"/>
                  </a:ext>
                </a:extLst>
              </a:tr>
              <a:tr h="346308">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867032985"/>
                  </a:ext>
                </a:extLst>
              </a:tr>
            </a:tbl>
          </a:graphicData>
        </a:graphic>
      </p:graphicFrame>
      <p:sp>
        <p:nvSpPr>
          <p:cNvPr id="33" name="TextBox 32">
            <a:extLst>
              <a:ext uri="{FF2B5EF4-FFF2-40B4-BE49-F238E27FC236}">
                <a16:creationId xmlns:a16="http://schemas.microsoft.com/office/drawing/2014/main" id="{3502434C-B721-AB52-BC1E-7EF2E6B392CE}"/>
              </a:ext>
            </a:extLst>
          </p:cNvPr>
          <p:cNvSpPr txBox="1"/>
          <p:nvPr/>
        </p:nvSpPr>
        <p:spPr>
          <a:xfrm>
            <a:off x="5194141" y="3942492"/>
            <a:ext cx="1134178" cy="192360"/>
          </a:xfrm>
          <a:prstGeom prst="rect">
            <a:avLst/>
          </a:prstGeom>
          <a:noFill/>
        </p:spPr>
        <p:txBody>
          <a:bodyPr wrap="square" rtlCol="0">
            <a:spAutoFit/>
          </a:bodyPr>
          <a:lstStyle/>
          <a:p>
            <a:r>
              <a:rPr lang="en-US" sz="650" dirty="0">
                <a:latin typeface="Arial" panose="020B0604020202020204" pitchFamily="34" charset="0"/>
                <a:cs typeface="Arial" panose="020B0604020202020204" pitchFamily="34" charset="0"/>
              </a:rPr>
              <a:t>Figure 1: Plankton net</a:t>
            </a:r>
            <a:r>
              <a:rPr lang="en-US" sz="650" baseline="30000" dirty="0">
                <a:latin typeface="Arial" panose="020B0604020202020204" pitchFamily="34" charset="0"/>
                <a:cs typeface="Arial" panose="020B0604020202020204" pitchFamily="34" charset="0"/>
              </a:rPr>
              <a:t>[1]</a:t>
            </a:r>
            <a:r>
              <a:rPr lang="en-US" sz="650" dirty="0">
                <a:latin typeface="Arial" panose="020B0604020202020204" pitchFamily="34" charset="0"/>
                <a:cs typeface="Arial" panose="020B0604020202020204" pitchFamily="34" charset="0"/>
              </a:rPr>
              <a:t>  </a:t>
            </a:r>
          </a:p>
        </p:txBody>
      </p:sp>
      <p:sp>
        <p:nvSpPr>
          <p:cNvPr id="35" name="TextBox 34">
            <a:extLst>
              <a:ext uri="{FF2B5EF4-FFF2-40B4-BE49-F238E27FC236}">
                <a16:creationId xmlns:a16="http://schemas.microsoft.com/office/drawing/2014/main" id="{1EDDFF5D-7F53-FE33-4C10-84529AD8E476}"/>
              </a:ext>
            </a:extLst>
          </p:cNvPr>
          <p:cNvSpPr txBox="1"/>
          <p:nvPr/>
        </p:nvSpPr>
        <p:spPr>
          <a:xfrm>
            <a:off x="4725143" y="7195749"/>
            <a:ext cx="1899073" cy="1554272"/>
          </a:xfrm>
          <a:prstGeom prst="rect">
            <a:avLst/>
          </a:prstGeom>
          <a:noFill/>
        </p:spPr>
        <p:txBody>
          <a:bodyPr wrap="square">
            <a:spAutoFit/>
          </a:bodyPr>
          <a:lstStyle/>
          <a:p>
            <a:pPr algn="l">
              <a:spcBef>
                <a:spcPts val="300"/>
              </a:spcBef>
              <a:spcAft>
                <a:spcPts val="300"/>
              </a:spcAft>
            </a:pPr>
            <a:r>
              <a:rPr lang="en-AU" sz="1000" b="1" i="0" dirty="0">
                <a:effectLst/>
                <a:latin typeface="Arial" panose="020B0604020202020204" pitchFamily="34" charset="0"/>
                <a:cs typeface="Arial" panose="020B0604020202020204" pitchFamily="34" charset="0"/>
              </a:rPr>
              <a:t>Total number of plankton observed: </a:t>
            </a:r>
            <a:r>
              <a:rPr lang="en-AU" sz="1000" b="0" i="0" dirty="0">
                <a:effectLst/>
                <a:latin typeface="Arial" panose="020B0604020202020204" pitchFamily="34" charset="0"/>
                <a:cs typeface="Arial" panose="020B0604020202020204" pitchFamily="34" charset="0"/>
              </a:rPr>
              <a:t>___________</a:t>
            </a:r>
          </a:p>
          <a:p>
            <a:pPr algn="l">
              <a:spcBef>
                <a:spcPts val="300"/>
              </a:spcBef>
              <a:spcAft>
                <a:spcPts val="300"/>
              </a:spcAft>
            </a:pPr>
            <a:r>
              <a:rPr lang="en-AU" sz="1000" b="1" i="0" dirty="0">
                <a:effectLst/>
                <a:latin typeface="Arial" panose="020B0604020202020204" pitchFamily="34" charset="0"/>
                <a:cs typeface="Arial" panose="020B0604020202020204" pitchFamily="34" charset="0"/>
              </a:rPr>
              <a:t>Number of phytoplankton species: </a:t>
            </a:r>
            <a:r>
              <a:rPr lang="en-AU" sz="1000" b="0" i="0" dirty="0">
                <a:effectLst/>
                <a:latin typeface="Arial" panose="020B0604020202020204" pitchFamily="34" charset="0"/>
                <a:cs typeface="Arial" panose="020B0604020202020204" pitchFamily="34" charset="0"/>
              </a:rPr>
              <a:t>___________</a:t>
            </a:r>
          </a:p>
          <a:p>
            <a:pPr algn="l">
              <a:spcBef>
                <a:spcPts val="300"/>
              </a:spcBef>
              <a:spcAft>
                <a:spcPts val="300"/>
              </a:spcAft>
            </a:pPr>
            <a:r>
              <a:rPr lang="en-AU" sz="1000" b="1" i="0" dirty="0">
                <a:effectLst/>
                <a:latin typeface="Arial" panose="020B0604020202020204" pitchFamily="34" charset="0"/>
                <a:cs typeface="Arial" panose="020B0604020202020204" pitchFamily="34" charset="0"/>
              </a:rPr>
              <a:t>Number of zooplankton species: </a:t>
            </a:r>
            <a:r>
              <a:rPr lang="en-AU" sz="1000" b="0" i="0" dirty="0">
                <a:effectLst/>
                <a:latin typeface="Arial" panose="020B0604020202020204" pitchFamily="34" charset="0"/>
                <a:cs typeface="Arial" panose="020B0604020202020204" pitchFamily="34" charset="0"/>
              </a:rPr>
              <a:t>___________</a:t>
            </a:r>
          </a:p>
          <a:p>
            <a:pPr algn="l">
              <a:spcBef>
                <a:spcPts val="300"/>
              </a:spcBef>
              <a:spcAft>
                <a:spcPts val="300"/>
              </a:spcAft>
            </a:pPr>
            <a:r>
              <a:rPr lang="en-AU" sz="1000" b="1" i="0" dirty="0">
                <a:effectLst/>
                <a:latin typeface="Arial" panose="020B0604020202020204" pitchFamily="34" charset="0"/>
                <a:cs typeface="Arial" panose="020B0604020202020204" pitchFamily="34" charset="0"/>
              </a:rPr>
              <a:t>Most abundant species:</a:t>
            </a:r>
            <a:r>
              <a:rPr lang="en-AU" sz="1000" b="0" i="0" dirty="0">
                <a:effectLst/>
                <a:latin typeface="Arial" panose="020B0604020202020204" pitchFamily="34" charset="0"/>
                <a:cs typeface="Arial" panose="020B0604020202020204" pitchFamily="34" charset="0"/>
              </a:rPr>
              <a:t> ______________________</a:t>
            </a:r>
          </a:p>
        </p:txBody>
      </p:sp>
      <p:sp>
        <p:nvSpPr>
          <p:cNvPr id="38" name="TextBox 37">
            <a:extLst>
              <a:ext uri="{FF2B5EF4-FFF2-40B4-BE49-F238E27FC236}">
                <a16:creationId xmlns:a16="http://schemas.microsoft.com/office/drawing/2014/main" id="{0D6CB3D5-33F8-5B91-1D3E-569E9EFA2569}"/>
              </a:ext>
            </a:extLst>
          </p:cNvPr>
          <p:cNvSpPr txBox="1"/>
          <p:nvPr/>
        </p:nvSpPr>
        <p:spPr>
          <a:xfrm>
            <a:off x="450181" y="8584924"/>
            <a:ext cx="3600400" cy="192360"/>
          </a:xfrm>
          <a:prstGeom prst="rect">
            <a:avLst/>
          </a:prstGeom>
          <a:noFill/>
        </p:spPr>
        <p:txBody>
          <a:bodyPr wrap="square" rtlCol="0">
            <a:spAutoFit/>
          </a:bodyPr>
          <a:lstStyle/>
          <a:p>
            <a:r>
              <a:rPr lang="en-US" sz="650" dirty="0">
                <a:latin typeface="Arial" panose="020B0604020202020204" pitchFamily="34" charset="0"/>
                <a:cs typeface="Arial" panose="020B0604020202020204" pitchFamily="34" charset="0"/>
              </a:rPr>
              <a:t>[1] Estuaries 101 Curriculum: Planet Plankton (n.d.). Marine Resources Council </a:t>
            </a:r>
          </a:p>
        </p:txBody>
      </p:sp>
    </p:spTree>
    <p:extLst>
      <p:ext uri="{BB962C8B-B14F-4D97-AF65-F5344CB8AC3E}">
        <p14:creationId xmlns:p14="http://schemas.microsoft.com/office/powerpoint/2010/main" val="17025047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144673</TotalTime>
  <Words>438</Words>
  <Application>Microsoft Macintosh PowerPoint</Application>
  <PresentationFormat>On-screen Show (4:3)</PresentationFormat>
  <Paragraphs>44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Narrow</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daniellem</dc:creator>
  <cp:lastModifiedBy>Teressa Yantsch</cp:lastModifiedBy>
  <cp:revision>19052</cp:revision>
  <cp:lastPrinted>2019-01-14T00:32:25Z</cp:lastPrinted>
  <dcterms:created xsi:type="dcterms:W3CDTF">2011-04-13T05:15:36Z</dcterms:created>
  <dcterms:modified xsi:type="dcterms:W3CDTF">2025-08-24T06:14:08Z</dcterms:modified>
</cp:coreProperties>
</file>