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8" r:id="rId2"/>
    <p:sldId id="269" r:id="rId3"/>
    <p:sldId id="259" r:id="rId4"/>
    <p:sldId id="325" r:id="rId5"/>
    <p:sldId id="326" r:id="rId6"/>
    <p:sldId id="327" r:id="rId7"/>
    <p:sldId id="328" r:id="rId8"/>
    <p:sldId id="260" r:id="rId9"/>
    <p:sldId id="344" r:id="rId10"/>
    <p:sldId id="261" r:id="rId11"/>
    <p:sldId id="263" r:id="rId12"/>
    <p:sldId id="267" r:id="rId13"/>
    <p:sldId id="266" r:id="rId14"/>
    <p:sldId id="342" r:id="rId15"/>
    <p:sldId id="329" r:id="rId16"/>
    <p:sldId id="331" r:id="rId17"/>
    <p:sldId id="332" r:id="rId18"/>
    <p:sldId id="345" r:id="rId19"/>
    <p:sldId id="339" r:id="rId20"/>
    <p:sldId id="338" r:id="rId21"/>
    <p:sldId id="341" r:id="rId22"/>
    <p:sldId id="346" r:id="rId23"/>
    <p:sldId id="340" r:id="rId24"/>
    <p:sldId id="343" r:id="rId25"/>
    <p:sldId id="347" r:id="rId26"/>
    <p:sldId id="348" r:id="rId27"/>
    <p:sldId id="351" r:id="rId28"/>
    <p:sldId id="337" r:id="rId29"/>
    <p:sldId id="349" r:id="rId30"/>
    <p:sldId id="353" r:id="rId31"/>
    <p:sldId id="354" r:id="rId32"/>
    <p:sldId id="355" r:id="rId33"/>
    <p:sldId id="356" r:id="rId34"/>
    <p:sldId id="357" r:id="rId35"/>
    <p:sldId id="33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/>
    <p:restoredTop sz="91935"/>
  </p:normalViewPr>
  <p:slideViewPr>
    <p:cSldViewPr snapToGrid="0">
      <p:cViewPr varScale="1">
        <p:scale>
          <a:sx n="95" d="100"/>
          <a:sy n="95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tx1"/>
                </a:solidFill>
              </a:rPr>
              <a:t>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2/8/25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5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www.bbc.com</a:t>
            </a:r>
            <a:r>
              <a:rPr lang="en-US" dirty="0"/>
              <a:t>/news/science-environment-58130705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3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Bhatt, Ramesh. (2018). Climate Change Assessment, Impacts of Global Warming, Projections and Mitigation of GHG Emissions Endorsing Green Energy. </a:t>
            </a:r>
          </a:p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/figure/Representative-Concentration-Pathways-RCPs-are-the-four-greenhouse-gas-concentration_fig1_322851886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IPCC 6</a:t>
            </a:r>
            <a:r>
              <a:rPr lang="en-US" baseline="30000" dirty="0"/>
              <a:t>th</a:t>
            </a:r>
            <a:r>
              <a:rPr lang="en-US" dirty="0"/>
              <a:t> Report (page 18): </a:t>
            </a:r>
            <a:r>
              <a:rPr lang="en-AU" dirty="0"/>
              <a:t>30 The best estimates [and very likely ranges] for the different scenarios are: 1.4 [1.0 to 1.8 ]°C (SSP1-1.9); 1.8 [1.3 to 2.4]°C (SSP1-2.6); 2.7 [2.1 to 3.5]°C (SSP2-4.5); 3.6 [2.8 to 4.6]°C (SSP3-7.0); and 4.4 [3.3 to 5.7 ]°C (SSP5-8.5). {3.1.1} (Box SPM.1) </a:t>
            </a:r>
          </a:p>
          <a:p>
            <a:r>
              <a:rPr lang="en-US" dirty="0"/>
              <a:t>https://</a:t>
            </a:r>
            <a:r>
              <a:rPr lang="en-US" dirty="0" err="1"/>
              <a:t>www.ipcc.ch</a:t>
            </a:r>
            <a:r>
              <a:rPr lang="en-US" dirty="0"/>
              <a:t>/report/ar6/</a:t>
            </a:r>
            <a:r>
              <a:rPr lang="en-US" dirty="0" err="1"/>
              <a:t>syr</a:t>
            </a:r>
            <a:r>
              <a:rPr lang="en-US" dirty="0"/>
              <a:t>/downloads/report/IPCC_AR6_SYR_SPM.pdf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6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Global mean sea level increased by 0.20 [0.15 to 0.25] m between 1901 and 2018. The average rate of sea level rise was 1.3 [0.6 to 2.1] mm yr-1 between 1901 and 1971, increasing to 1.9 [0.8 to 2.9] mm yr-1 between 1971 and 2006, and further increasing to 3.7 [3.2 to 4.2] mm yr-1 between 2006 and 2018 (high confidence). IPCC 6</a:t>
            </a:r>
            <a:r>
              <a:rPr lang="en-AU" baseline="30000" dirty="0"/>
              <a:t>th</a:t>
            </a:r>
            <a:r>
              <a:rPr lang="en-AU" dirty="0"/>
              <a:t> </a:t>
            </a:r>
            <a:r>
              <a:rPr lang="en-AU" dirty="0" err="1"/>
              <a:t>Report.page</a:t>
            </a:r>
            <a:r>
              <a:rPr lang="en-AU" dirty="0"/>
              <a:t> 11.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www.ipcc.ch</a:t>
            </a:r>
            <a:r>
              <a:rPr lang="en-US" dirty="0"/>
              <a:t>/report/ar6/</a:t>
            </a:r>
            <a:r>
              <a:rPr lang="en-US" dirty="0" err="1"/>
              <a:t>syr</a:t>
            </a:r>
            <a:r>
              <a:rPr lang="en-US" dirty="0"/>
              <a:t>/downloads/report/IPCC_AR6_SYR_SPM.pdf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2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18IPCC, 2018: Summary for Policymakers. In: Global Warming of 1.5°C. An IPCC Special Report on the impacts of global warming of 1.5°C above pre-industrial levels and related global greenhouse gas emission pathways, in the context of strengthening the global response to the threat of climate change, sustainable development, and efforts to eradicate poverty [Masson-</a:t>
            </a:r>
            <a:r>
              <a:rPr lang="en-AU" dirty="0" err="1"/>
              <a:t>Delmotte</a:t>
            </a:r>
            <a:r>
              <a:rPr lang="en-AU" dirty="0"/>
              <a:t>, V., P. Zhai, H.-O. </a:t>
            </a:r>
            <a:r>
              <a:rPr lang="en-AU" dirty="0" err="1"/>
              <a:t>Pörtner</a:t>
            </a:r>
            <a:r>
              <a:rPr lang="en-AU" dirty="0"/>
              <a:t>, D. Roberts, J. </a:t>
            </a:r>
            <a:r>
              <a:rPr lang="en-AU" dirty="0" err="1"/>
              <a:t>Skea</a:t>
            </a:r>
            <a:r>
              <a:rPr lang="en-AU" dirty="0"/>
              <a:t>, P.R. Shukla, A. Pirani, W. </a:t>
            </a:r>
            <a:r>
              <a:rPr lang="en-AU" dirty="0" err="1"/>
              <a:t>Moufouma-Okia</a:t>
            </a:r>
            <a:r>
              <a:rPr lang="en-AU" dirty="0"/>
              <a:t>, C. </a:t>
            </a:r>
            <a:r>
              <a:rPr lang="en-AU" dirty="0" err="1"/>
              <a:t>Péan</a:t>
            </a:r>
            <a:r>
              <a:rPr lang="en-AU" dirty="0"/>
              <a:t>, R. </a:t>
            </a:r>
            <a:r>
              <a:rPr lang="en-AU" dirty="0" err="1"/>
              <a:t>Pidcock</a:t>
            </a:r>
            <a:r>
              <a:rPr lang="en-AU" dirty="0"/>
              <a:t>, S. Connors, J.B.R. Matthews, Y. Chen, X. Zhou, M.I. Gomis, E. </a:t>
            </a:r>
            <a:r>
              <a:rPr lang="en-AU" dirty="0" err="1"/>
              <a:t>Lonnoy</a:t>
            </a:r>
            <a:r>
              <a:rPr lang="en-AU" dirty="0"/>
              <a:t>, T. </a:t>
            </a:r>
            <a:r>
              <a:rPr lang="en-AU" dirty="0" err="1"/>
              <a:t>Maycock</a:t>
            </a:r>
            <a:r>
              <a:rPr lang="en-AU" dirty="0"/>
              <a:t>, M. </a:t>
            </a:r>
            <a:r>
              <a:rPr lang="en-AU" dirty="0" err="1"/>
              <a:t>Tignor</a:t>
            </a:r>
            <a:r>
              <a:rPr lang="en-AU" dirty="0"/>
              <a:t>, and T. Waterfield (eds.)]. Cambridge University Press, Cambridge, UK and New York, NY, USA, pp. 3-24. https://</a:t>
            </a:r>
            <a:r>
              <a:rPr lang="en-AU" dirty="0" err="1"/>
              <a:t>doi.org</a:t>
            </a:r>
            <a:r>
              <a:rPr lang="en-AU" dirty="0"/>
              <a:t>/10.1017/9781009157940.001.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18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18IPCC, 2018: Summary for Policymakers. In: Global Warming of 1.5°C. An IPCC Special Report on the impacts of global warming of 1.5°C above pre-industrial levels and related global greenhouse gas emission pathways, in the context of strengthening the global response to the threat of climate change, sustainable development, and efforts to eradicate poverty [Masson-</a:t>
            </a:r>
            <a:r>
              <a:rPr lang="en-AU" dirty="0" err="1"/>
              <a:t>Delmotte</a:t>
            </a:r>
            <a:r>
              <a:rPr lang="en-AU" dirty="0"/>
              <a:t>, V., P. Zhai, H.-O. </a:t>
            </a:r>
            <a:r>
              <a:rPr lang="en-AU" dirty="0" err="1"/>
              <a:t>Pörtner</a:t>
            </a:r>
            <a:r>
              <a:rPr lang="en-AU" dirty="0"/>
              <a:t>, D. Roberts, J. </a:t>
            </a:r>
            <a:r>
              <a:rPr lang="en-AU" dirty="0" err="1"/>
              <a:t>Skea</a:t>
            </a:r>
            <a:r>
              <a:rPr lang="en-AU" dirty="0"/>
              <a:t>, P.R. Shukla, A. Pirani, W. </a:t>
            </a:r>
            <a:r>
              <a:rPr lang="en-AU" dirty="0" err="1"/>
              <a:t>Moufouma-Okia</a:t>
            </a:r>
            <a:r>
              <a:rPr lang="en-AU" dirty="0"/>
              <a:t>, C. </a:t>
            </a:r>
            <a:r>
              <a:rPr lang="en-AU" dirty="0" err="1"/>
              <a:t>Péan</a:t>
            </a:r>
            <a:r>
              <a:rPr lang="en-AU" dirty="0"/>
              <a:t>, R. </a:t>
            </a:r>
            <a:r>
              <a:rPr lang="en-AU" dirty="0" err="1"/>
              <a:t>Pidcock</a:t>
            </a:r>
            <a:r>
              <a:rPr lang="en-AU" dirty="0"/>
              <a:t>, S. Connors, J.B.R. Matthews, Y. Chen, X. Zhou, M.I. Gomis, E. </a:t>
            </a:r>
            <a:r>
              <a:rPr lang="en-AU" dirty="0" err="1"/>
              <a:t>Lonnoy</a:t>
            </a:r>
            <a:r>
              <a:rPr lang="en-AU" dirty="0"/>
              <a:t>, T. </a:t>
            </a:r>
            <a:r>
              <a:rPr lang="en-AU" dirty="0" err="1"/>
              <a:t>Maycock</a:t>
            </a:r>
            <a:r>
              <a:rPr lang="en-AU" dirty="0"/>
              <a:t>, M. </a:t>
            </a:r>
            <a:r>
              <a:rPr lang="en-AU" dirty="0" err="1"/>
              <a:t>Tignor</a:t>
            </a:r>
            <a:r>
              <a:rPr lang="en-AU" dirty="0"/>
              <a:t>, and T. Waterfield (eds.)]. Cambridge University Press, Cambridge, UK and New York, NY, USA, pp. 3-24. https://</a:t>
            </a:r>
            <a:r>
              <a:rPr lang="en-AU" dirty="0" err="1"/>
              <a:t>doi.org</a:t>
            </a:r>
            <a:r>
              <a:rPr lang="en-AU" dirty="0"/>
              <a:t>/10.1017/9781009157940.001.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32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adapted from IPCC 1.5C Report and CSIRO report: https://</a:t>
            </a:r>
            <a:r>
              <a:rPr lang="en-US" dirty="0" err="1"/>
              <a:t>www.csiro.au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/news/All/Articles/2022/November/global-carbon-budget</a:t>
            </a:r>
          </a:p>
          <a:p>
            <a:r>
              <a:rPr lang="en-US" dirty="0"/>
              <a:t>https://</a:t>
            </a:r>
            <a:r>
              <a:rPr lang="en-US" dirty="0" err="1"/>
              <a:t>www.ipcc.ch</a:t>
            </a:r>
            <a:r>
              <a:rPr lang="en-US" dirty="0"/>
              <a:t>/site/assets/uploads/sites/2/2022/06/</a:t>
            </a:r>
            <a:r>
              <a:rPr lang="en-US" dirty="0" err="1"/>
              <a:t>SPM_version_report_LR.pdf</a:t>
            </a:r>
            <a:r>
              <a:rPr lang="en-US" dirty="0"/>
              <a:t>   (C.1.3 - page 12).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8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/r/Infographics/comments/17raxbk/all_the_worlds_carbon_emissions_in_2021/#lightbox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12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iluearth.com</a:t>
            </a:r>
            <a:r>
              <a:rPr lang="en-US" dirty="0"/>
              <a:t>/what-are-the-different-methods-to-remove-carbon-from-environment/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95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iluearth.com</a:t>
            </a:r>
            <a:r>
              <a:rPr lang="en-US" dirty="0"/>
              <a:t>/what-are-the-different-methods-to-remove-carbon-from-environment/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82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www.meteosource.com</a:t>
            </a:r>
            <a:r>
              <a:rPr lang="en-US" dirty="0"/>
              <a:t>/blog/category/meteorology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47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CCS Image: https://</a:t>
            </a:r>
            <a:r>
              <a:rPr lang="en-US" dirty="0" err="1"/>
              <a:t>www.solartronisa.com</a:t>
            </a:r>
            <a:r>
              <a:rPr lang="en-US" dirty="0"/>
              <a:t>/industries/clean-energy/carbon-capture/what-is-ccs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82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Image:https</a:t>
            </a:r>
            <a:r>
              <a:rPr lang="en-US" dirty="0"/>
              <a:t>://</a:t>
            </a:r>
            <a:r>
              <a:rPr lang="en-US" dirty="0" err="1"/>
              <a:t>earthobservatory.nasa.gov</a:t>
            </a:r>
            <a:r>
              <a:rPr lang="en-US" dirty="0"/>
              <a:t>/features/</a:t>
            </a:r>
            <a:r>
              <a:rPr lang="en-US" dirty="0" err="1"/>
              <a:t>CarbonCycle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99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93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www.noaa.gov</a:t>
            </a:r>
            <a:r>
              <a:rPr lang="en-US" dirty="0"/>
              <a:t>/media-release/</a:t>
            </a:r>
            <a:r>
              <a:rPr lang="en-US" dirty="0" err="1"/>
              <a:t>noaa</a:t>
            </a:r>
            <a:r>
              <a:rPr lang="en-US" dirty="0"/>
              <a:t>-upgrades-global-ensemble-forecast-system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0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www.innovationnewsnetwork.com</a:t>
            </a:r>
            <a:r>
              <a:rPr lang="en-US" dirty="0"/>
              <a:t>/aspire-project-optimises-accuracy-and-efficiency-of-weather-forecasts/27771/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71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climatereanalyzer.org</a:t>
            </a:r>
            <a:r>
              <a:rPr lang="en-US" dirty="0"/>
              <a:t>/</a:t>
            </a:r>
            <a:r>
              <a:rPr lang="en-US" dirty="0" err="1"/>
              <a:t>clim</a:t>
            </a:r>
            <a:r>
              <a:rPr lang="en-US" dirty="0"/>
              <a:t>/</a:t>
            </a:r>
            <a:r>
              <a:rPr lang="en-US" dirty="0" err="1"/>
              <a:t>sst_daily</a:t>
            </a:r>
            <a:r>
              <a:rPr lang="en-US" dirty="0"/>
              <a:t>/?</a:t>
            </a:r>
            <a:r>
              <a:rPr lang="en-US" dirty="0" err="1"/>
              <a:t>dm_id</a:t>
            </a:r>
            <a:r>
              <a:rPr lang="en-US" dirty="0"/>
              <a:t>=world2</a:t>
            </a:r>
          </a:p>
          <a:p>
            <a:r>
              <a:rPr lang="en-AU" b="0" i="1" dirty="0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Climate </a:t>
            </a:r>
            <a:r>
              <a:rPr lang="en-AU" b="0" i="1" dirty="0" err="1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Reanalyzer</a:t>
            </a:r>
            <a:r>
              <a:rPr lang="en-AU" b="0" i="1" dirty="0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 (n.d.). Daily Sea Surface Temperature. Climate Change Institute, University of Maine. Retrieved Oct 2024, from https://</a:t>
            </a:r>
            <a:r>
              <a:rPr lang="en-AU" b="0" i="1" dirty="0" err="1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climatereanalyzer.org</a:t>
            </a:r>
            <a:r>
              <a:rPr lang="en-AU" b="0" i="1" dirty="0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climatereanalyzer.org</a:t>
            </a:r>
            <a:r>
              <a:rPr lang="en-US" dirty="0"/>
              <a:t>/</a:t>
            </a:r>
            <a:r>
              <a:rPr lang="en-US" dirty="0" err="1"/>
              <a:t>clim</a:t>
            </a:r>
            <a:r>
              <a:rPr lang="en-US" dirty="0"/>
              <a:t>/</a:t>
            </a:r>
            <a:r>
              <a:rPr lang="en-US" dirty="0" err="1"/>
              <a:t>sst_daily</a:t>
            </a:r>
            <a:r>
              <a:rPr lang="en-US" dirty="0"/>
              <a:t>/?</a:t>
            </a:r>
            <a:r>
              <a:rPr lang="en-US" dirty="0" err="1"/>
              <a:t>dm_id</a:t>
            </a:r>
            <a:r>
              <a:rPr lang="en-US" dirty="0"/>
              <a:t>=world2</a:t>
            </a:r>
          </a:p>
          <a:p>
            <a:r>
              <a:rPr lang="en-AU" b="0" i="1" dirty="0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Climate </a:t>
            </a:r>
            <a:r>
              <a:rPr lang="en-AU" b="0" i="1" dirty="0" err="1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Reanalyzer</a:t>
            </a:r>
            <a:r>
              <a:rPr lang="en-AU" b="0" i="1" dirty="0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 (n.d.). Monthly Sea Surface Temperature. Climate Change Institute, University of Maine. Retrieved Oct 2024, from https://</a:t>
            </a:r>
            <a:r>
              <a:rPr lang="en-AU" b="0" i="1" dirty="0" err="1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climatereanalyzer.org</a:t>
            </a:r>
            <a:r>
              <a:rPr lang="en-AU" b="0" i="1" dirty="0">
                <a:solidFill>
                  <a:srgbClr val="CCCCCC"/>
                </a:solidFill>
                <a:effectLst/>
                <a:latin typeface="Arial" panose="020B0604020202020204" pitchFamily="34" charset="0"/>
              </a:rPr>
              <a:t>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16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https://www.co2levels.org/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3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gml.noaa.gov</a:t>
            </a:r>
            <a:r>
              <a:rPr lang="en-US" dirty="0"/>
              <a:t>/</a:t>
            </a:r>
            <a:r>
              <a:rPr lang="en-US" dirty="0" err="1"/>
              <a:t>ccgg</a:t>
            </a:r>
            <a:r>
              <a:rPr lang="en-US" dirty="0"/>
              <a:t>/trends/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www.ipcc.ch</a:t>
            </a:r>
            <a:r>
              <a:rPr lang="en-US" dirty="0"/>
              <a:t>/report/ar6/</a:t>
            </a:r>
            <a:r>
              <a:rPr lang="en-US" dirty="0" err="1"/>
              <a:t>syr</a:t>
            </a:r>
            <a:r>
              <a:rPr lang="en-US" dirty="0"/>
              <a:t>/downloads/report/IPCC_AR6_SYR_SPM.pdf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0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ata Reliability: Importance and Benefits">
            <a:extLst>
              <a:ext uri="{FF2B5EF4-FFF2-40B4-BE49-F238E27FC236}">
                <a16:creationId xmlns:a16="http://schemas.microsoft.com/office/drawing/2014/main" id="{0C0DDAF7-99C1-6554-AE99-EDCF95E0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/>
          <a:stretch/>
        </p:blipFill>
        <p:spPr bwMode="auto">
          <a:xfrm>
            <a:off x="4533900" y="0"/>
            <a:ext cx="7658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837B6E-D01E-6095-C641-AAD1A57A9871}"/>
              </a:ext>
            </a:extLst>
          </p:cNvPr>
          <p:cNvSpPr txBox="1"/>
          <p:nvPr/>
        </p:nvSpPr>
        <p:spPr>
          <a:xfrm>
            <a:off x="605150" y="612844"/>
            <a:ext cx="326737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Appreciate that effective marine ecosystem management is informed by the development of complex models requiring a broad range of scientific knowledge in gathering data, identifying indicators and ensuring measurement is valid and reliable.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’13. Code Red’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5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weather&#10;&#10;Description automatically generated">
            <a:extLst>
              <a:ext uri="{FF2B5EF4-FFF2-40B4-BE49-F238E27FC236}">
                <a16:creationId xmlns:a16="http://schemas.microsoft.com/office/drawing/2014/main" id="{7E7423D3-1E4A-67F9-B040-B99F271D8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67" y="810153"/>
            <a:ext cx="10919865" cy="5642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B96541-4331-3311-49BD-F94D0A45B62F}"/>
              </a:ext>
            </a:extLst>
          </p:cNvPr>
          <p:cNvSpPr txBox="1"/>
          <p:nvPr/>
        </p:nvSpPr>
        <p:spPr>
          <a:xfrm>
            <a:off x="636067" y="645254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u="none" strike="noStrike" dirty="0">
                <a:effectLst/>
                <a:latin typeface="Arial" panose="020B0604020202020204" pitchFamily="34" charset="0"/>
              </a:rPr>
              <a:t>Image: Climate </a:t>
            </a:r>
            <a:r>
              <a:rPr lang="en-AU" b="1" i="0" u="none" strike="noStrike" dirty="0" err="1">
                <a:effectLst/>
                <a:latin typeface="Arial" panose="020B0604020202020204" pitchFamily="34" charset="0"/>
              </a:rPr>
              <a:t>Reanalyzer</a:t>
            </a:r>
            <a:r>
              <a:rPr lang="en-AU" b="1" i="0" u="none" strike="noStrike" dirty="0">
                <a:effectLst/>
                <a:latin typeface="Arial" panose="020B0604020202020204" pitchFamily="34" charset="0"/>
              </a:rPr>
              <a:t>™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5C897-1CF9-8CAB-656C-E84A3FD272B9}"/>
              </a:ext>
            </a:extLst>
          </p:cNvPr>
          <p:cNvSpPr txBox="1"/>
          <p:nvPr/>
        </p:nvSpPr>
        <p:spPr>
          <a:xfrm>
            <a:off x="433589" y="113063"/>
            <a:ext cx="1175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 year, the Ocean gets warmer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75588-4C2A-C720-B638-5A88DB0563A5}"/>
              </a:ext>
            </a:extLst>
          </p:cNvPr>
          <p:cNvSpPr txBox="1"/>
          <p:nvPr/>
        </p:nvSpPr>
        <p:spPr>
          <a:xfrm>
            <a:off x="1612900" y="20828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33B4A-B3AC-701A-F14D-774E74FD207C}"/>
              </a:ext>
            </a:extLst>
          </p:cNvPr>
          <p:cNvSpPr txBox="1"/>
          <p:nvPr/>
        </p:nvSpPr>
        <p:spPr>
          <a:xfrm>
            <a:off x="8890000" y="26289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383027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global warming&#10;&#10;Description automatically generated with medium confidence">
            <a:extLst>
              <a:ext uri="{FF2B5EF4-FFF2-40B4-BE49-F238E27FC236}">
                <a16:creationId xmlns:a16="http://schemas.microsoft.com/office/drawing/2014/main" id="{EF769018-94CF-A320-CD85-3EBBF5FE0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62" y="798490"/>
            <a:ext cx="10959988" cy="5624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84FAD4-7C55-09AF-A6A3-5706F651DC11}"/>
              </a:ext>
            </a:extLst>
          </p:cNvPr>
          <p:cNvSpPr txBox="1"/>
          <p:nvPr/>
        </p:nvSpPr>
        <p:spPr>
          <a:xfrm>
            <a:off x="648650" y="642330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u="none" strike="noStrike" dirty="0">
                <a:effectLst/>
                <a:latin typeface="Arial" panose="020B0604020202020204" pitchFamily="34" charset="0"/>
              </a:rPr>
              <a:t>Image: Climate </a:t>
            </a:r>
            <a:r>
              <a:rPr lang="en-AU" b="1" i="0" u="none" strike="noStrike" dirty="0" err="1">
                <a:effectLst/>
                <a:latin typeface="Arial" panose="020B0604020202020204" pitchFamily="34" charset="0"/>
              </a:rPr>
              <a:t>Reanalyzer</a:t>
            </a:r>
            <a:r>
              <a:rPr lang="en-AU" b="1" i="0" u="none" strike="noStrike" dirty="0">
                <a:effectLst/>
                <a:latin typeface="Arial" panose="020B0604020202020204" pitchFamily="34" charset="0"/>
              </a:rPr>
              <a:t>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958D5-818D-4AEB-7B0F-074E4E8C4031}"/>
              </a:ext>
            </a:extLst>
          </p:cNvPr>
          <p:cNvSpPr txBox="1"/>
          <p:nvPr/>
        </p:nvSpPr>
        <p:spPr>
          <a:xfrm>
            <a:off x="306589" y="136770"/>
            <a:ext cx="1175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As the ocean warms, the atmosphere warms</a:t>
            </a:r>
          </a:p>
        </p:txBody>
      </p:sp>
    </p:spTree>
    <p:extLst>
      <p:ext uri="{BB962C8B-B14F-4D97-AF65-F5344CB8AC3E}">
        <p14:creationId xmlns:p14="http://schemas.microsoft.com/office/powerpoint/2010/main" val="166574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F41D9AE6-F92D-82EF-8190-F50118565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130" y="996041"/>
            <a:ext cx="9831970" cy="5492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AE513-9C71-3F8D-8572-6108D6797CF2}"/>
              </a:ext>
            </a:extLst>
          </p:cNvPr>
          <p:cNvSpPr txBox="1"/>
          <p:nvPr/>
        </p:nvSpPr>
        <p:spPr>
          <a:xfrm>
            <a:off x="1079679" y="648866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https://www.co2levels.org/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17A5B-BBF9-2C75-3F23-536FBE7EF519}"/>
              </a:ext>
            </a:extLst>
          </p:cNvPr>
          <p:cNvSpPr txBox="1"/>
          <p:nvPr/>
        </p:nvSpPr>
        <p:spPr>
          <a:xfrm>
            <a:off x="216794" y="182666"/>
            <a:ext cx="1175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ocean (and atmosphere) warm due to CO</a:t>
            </a:r>
            <a:r>
              <a:rPr lang="en-US" sz="32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14996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and diagram of a graph&#10;&#10;Description automatically generated">
            <a:extLst>
              <a:ext uri="{FF2B5EF4-FFF2-40B4-BE49-F238E27FC236}">
                <a16:creationId xmlns:a16="http://schemas.microsoft.com/office/drawing/2014/main" id="{7D541D75-5871-1C46-3BFA-D7540350F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08" y="1983348"/>
            <a:ext cx="11603784" cy="3945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EB9587-22DB-91B8-E87C-E31D1D5B8D8B}"/>
              </a:ext>
            </a:extLst>
          </p:cNvPr>
          <p:cNvSpPr txBox="1"/>
          <p:nvPr/>
        </p:nvSpPr>
        <p:spPr>
          <a:xfrm>
            <a:off x="434662" y="6083818"/>
            <a:ext cx="11603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rgbClr val="212529"/>
                </a:solidFill>
                <a:effectLst/>
              </a:rPr>
              <a:t>The </a:t>
            </a:r>
            <a:r>
              <a:rPr lang="en-AU" b="1" i="0" dirty="0">
                <a:solidFill>
                  <a:srgbClr val="FF0000"/>
                </a:solidFill>
                <a:effectLst/>
              </a:rPr>
              <a:t>red</a:t>
            </a:r>
            <a:r>
              <a:rPr lang="en-AU" b="0" i="0" dirty="0">
                <a:solidFill>
                  <a:srgbClr val="212529"/>
                </a:solidFill>
                <a:effectLst/>
              </a:rPr>
              <a:t> lines and symbols represent the monthly mean values, </a:t>
            </a:r>
            <a:r>
              <a:rPr lang="en-AU" b="0" i="0" dirty="0" err="1">
                <a:solidFill>
                  <a:srgbClr val="212529"/>
                </a:solidFill>
                <a:effectLst/>
              </a:rPr>
              <a:t>centered</a:t>
            </a:r>
            <a:r>
              <a:rPr lang="en-AU" b="0" i="0" dirty="0">
                <a:solidFill>
                  <a:srgbClr val="212529"/>
                </a:solidFill>
                <a:effectLst/>
              </a:rPr>
              <a:t> on the middle of each month. </a:t>
            </a:r>
          </a:p>
          <a:p>
            <a:pPr algn="ctr"/>
            <a:r>
              <a:rPr lang="en-AU" b="0" i="0" dirty="0">
                <a:solidFill>
                  <a:srgbClr val="212529"/>
                </a:solidFill>
                <a:effectLst/>
              </a:rPr>
              <a:t>The </a:t>
            </a:r>
            <a:r>
              <a:rPr lang="en-AU" b="1" i="0" dirty="0">
                <a:solidFill>
                  <a:srgbClr val="212529"/>
                </a:solidFill>
                <a:effectLst/>
              </a:rPr>
              <a:t>black</a:t>
            </a:r>
            <a:r>
              <a:rPr lang="en-AU" b="0" i="0" dirty="0">
                <a:solidFill>
                  <a:srgbClr val="212529"/>
                </a:solidFill>
                <a:effectLst/>
              </a:rPr>
              <a:t> lines and symbols represent the same, after correction for the average seasonal cycle.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9EA87-E869-7280-CEBD-8E600FABE5F5}"/>
              </a:ext>
            </a:extLst>
          </p:cNvPr>
          <p:cNvSpPr txBox="1"/>
          <p:nvPr/>
        </p:nvSpPr>
        <p:spPr>
          <a:xfrm>
            <a:off x="139481" y="636340"/>
            <a:ext cx="1175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</a:t>
            </a:r>
            <a:r>
              <a:rPr lang="en-US" sz="3200" baseline="-25000" dirty="0"/>
              <a:t>2</a:t>
            </a:r>
            <a:r>
              <a:rPr lang="en-US" sz="3200" dirty="0"/>
              <a:t> continues to rise</a:t>
            </a:r>
          </a:p>
        </p:txBody>
      </p:sp>
    </p:spTree>
    <p:extLst>
      <p:ext uri="{BB962C8B-B14F-4D97-AF65-F5344CB8AC3E}">
        <p14:creationId xmlns:p14="http://schemas.microsoft.com/office/powerpoint/2010/main" val="4139245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D3EC5-2509-EE4A-5439-A8A55BEA3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957" y="1234645"/>
            <a:ext cx="10177670" cy="5379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52CAA-C734-E942-C9D2-9D42216CE484}"/>
              </a:ext>
            </a:extLst>
          </p:cNvPr>
          <p:cNvSpPr txBox="1"/>
          <p:nvPr/>
        </p:nvSpPr>
        <p:spPr>
          <a:xfrm>
            <a:off x="9859618" y="6245084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IPCC 6</a:t>
            </a:r>
            <a:r>
              <a:rPr lang="en-US" baseline="30000" dirty="0"/>
              <a:t>th</a:t>
            </a:r>
            <a:r>
              <a:rPr lang="en-US" dirty="0"/>
              <a:t> Report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A013E-AFFB-896E-F31F-FE6EC182A032}"/>
              </a:ext>
            </a:extLst>
          </p:cNvPr>
          <p:cNvSpPr txBox="1"/>
          <p:nvPr/>
        </p:nvSpPr>
        <p:spPr>
          <a:xfrm>
            <a:off x="216794" y="243584"/>
            <a:ext cx="11758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Earth will continue to warm long into the future </a:t>
            </a:r>
          </a:p>
          <a:p>
            <a:pPr algn="ctr"/>
            <a:r>
              <a:rPr lang="en-US" sz="2000" dirty="0"/>
              <a:t>(how much we reduce CO</a:t>
            </a:r>
            <a:r>
              <a:rPr lang="en-US" sz="2000" baseline="-25000" dirty="0"/>
              <a:t>2</a:t>
            </a:r>
            <a:r>
              <a:rPr lang="en-US" sz="2000" dirty="0"/>
              <a:t> emissions will determine how warm it will get)</a:t>
            </a:r>
          </a:p>
        </p:txBody>
      </p:sp>
    </p:spTree>
    <p:extLst>
      <p:ext uri="{BB962C8B-B14F-4D97-AF65-F5344CB8AC3E}">
        <p14:creationId xmlns:p14="http://schemas.microsoft.com/office/powerpoint/2010/main" val="121116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59EA87-E869-7280-CEBD-8E600FABE5F5}"/>
              </a:ext>
            </a:extLst>
          </p:cNvPr>
          <p:cNvSpPr txBox="1"/>
          <p:nvPr/>
        </p:nvSpPr>
        <p:spPr>
          <a:xfrm>
            <a:off x="114081" y="483940"/>
            <a:ext cx="1175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Predictions from around the globe….</a:t>
            </a: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C146E826-F54C-B086-58BD-DBBA81DC4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900" y="1630446"/>
            <a:ext cx="6392772" cy="4926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3F5EC9-1710-DDAD-A031-9672C412555E}"/>
              </a:ext>
            </a:extLst>
          </p:cNvPr>
          <p:cNvSpPr txBox="1"/>
          <p:nvPr/>
        </p:nvSpPr>
        <p:spPr>
          <a:xfrm>
            <a:off x="9194800" y="433401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…code RED for humanity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36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video&#10;&#10;Description automatically generated">
            <a:extLst>
              <a:ext uri="{FF2B5EF4-FFF2-40B4-BE49-F238E27FC236}">
                <a16:creationId xmlns:a16="http://schemas.microsoft.com/office/drawing/2014/main" id="{0BF2B26D-95B9-6C43-700B-D77D1DAD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80" y="594127"/>
            <a:ext cx="6973239" cy="5669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A0A24-7FD9-0ADE-C6E7-3F5FD03853A4}"/>
              </a:ext>
            </a:extLst>
          </p:cNvPr>
          <p:cNvSpPr txBox="1"/>
          <p:nvPr/>
        </p:nvSpPr>
        <p:spPr>
          <a:xfrm>
            <a:off x="3581400" y="62638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=0zOvpSLXG18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7D26D6-D084-BFAB-B743-2BE934EC5338}"/>
              </a:ext>
            </a:extLst>
          </p:cNvPr>
          <p:cNvSpPr txBox="1"/>
          <p:nvPr/>
        </p:nvSpPr>
        <p:spPr>
          <a:xfrm>
            <a:off x="168551" y="237827"/>
            <a:ext cx="224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It was 1.1°C in 2020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5996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A2DCD42D-6B22-BBD8-2D38-4A3511FD2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379" y="288245"/>
            <a:ext cx="7129821" cy="5808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C6D9D3-5C03-6E31-DCA2-93B1B9AE1981}"/>
              </a:ext>
            </a:extLst>
          </p:cNvPr>
          <p:cNvSpPr txBox="1"/>
          <p:nvPr/>
        </p:nvSpPr>
        <p:spPr>
          <a:xfrm>
            <a:off x="3378200" y="620042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=fyYpExl8AJU</a:t>
            </a:r>
          </a:p>
        </p:txBody>
      </p:sp>
    </p:spTree>
    <p:extLst>
      <p:ext uri="{BB962C8B-B14F-4D97-AF65-F5344CB8AC3E}">
        <p14:creationId xmlns:p14="http://schemas.microsoft.com/office/powerpoint/2010/main" val="667079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9806B-02B4-863C-BD88-DA25F76FCA5B}"/>
              </a:ext>
            </a:extLst>
          </p:cNvPr>
          <p:cNvSpPr txBox="1"/>
          <p:nvPr/>
        </p:nvSpPr>
        <p:spPr>
          <a:xfrm>
            <a:off x="3303104" y="2870255"/>
            <a:ext cx="5585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Don’t believe it?</a:t>
            </a:r>
          </a:p>
        </p:txBody>
      </p:sp>
    </p:spTree>
    <p:extLst>
      <p:ext uri="{BB962C8B-B14F-4D97-AF65-F5344CB8AC3E}">
        <p14:creationId xmlns:p14="http://schemas.microsoft.com/office/powerpoint/2010/main" val="4056085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58FF0-F2D0-7938-0D26-3F3153BB8AB9}"/>
              </a:ext>
            </a:extLst>
          </p:cNvPr>
          <p:cNvSpPr txBox="1"/>
          <p:nvPr/>
        </p:nvSpPr>
        <p:spPr>
          <a:xfrm>
            <a:off x="393320" y="317340"/>
            <a:ext cx="1140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Valid = reliable AND accurate</a:t>
            </a:r>
            <a:endParaRPr lang="en-US" sz="8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E6A40-7E3A-C3D7-8DE2-DDF4AF9AC863}"/>
              </a:ext>
            </a:extLst>
          </p:cNvPr>
          <p:cNvSpPr txBox="1"/>
          <p:nvPr/>
        </p:nvSpPr>
        <p:spPr>
          <a:xfrm>
            <a:off x="92766" y="317340"/>
            <a:ext cx="104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0E3EF-3A89-37FA-45E5-976BDDCEA492}"/>
              </a:ext>
            </a:extLst>
          </p:cNvPr>
          <p:cNvSpPr txBox="1"/>
          <p:nvPr/>
        </p:nvSpPr>
        <p:spPr>
          <a:xfrm>
            <a:off x="2590801" y="317340"/>
            <a:ext cx="171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 must be..</a:t>
            </a:r>
          </a:p>
        </p:txBody>
      </p:sp>
      <p:pic>
        <p:nvPicPr>
          <p:cNvPr id="11266" name="Picture 2" descr="Understanding precision: accuracy, repeatability, precision - Xeryon">
            <a:extLst>
              <a:ext uri="{FF2B5EF4-FFF2-40B4-BE49-F238E27FC236}">
                <a16:creationId xmlns:a16="http://schemas.microsoft.com/office/drawing/2014/main" id="{19D3632E-823D-80CF-1833-18AB09B6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4" y="2717998"/>
            <a:ext cx="11052312" cy="34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B1977D-49A1-99CA-87CA-80DC595B2107}"/>
              </a:ext>
            </a:extLst>
          </p:cNvPr>
          <p:cNvSpPr/>
          <p:nvPr/>
        </p:nvSpPr>
        <p:spPr>
          <a:xfrm>
            <a:off x="874642" y="2751697"/>
            <a:ext cx="10442713" cy="661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E5791-63C8-9021-54C0-4EDD76B40874}"/>
              </a:ext>
            </a:extLst>
          </p:cNvPr>
          <p:cNvSpPr txBox="1"/>
          <p:nvPr/>
        </p:nvSpPr>
        <p:spPr>
          <a:xfrm>
            <a:off x="993914" y="2785397"/>
            <a:ext cx="165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Reliable</a:t>
            </a:r>
          </a:p>
          <a:p>
            <a:r>
              <a:rPr lang="en-US" sz="2400" dirty="0"/>
              <a:t>Accurate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C5647-64AC-5A42-F3FE-F4C1EFB8CBD2}"/>
              </a:ext>
            </a:extLst>
          </p:cNvPr>
          <p:cNvSpPr txBox="1"/>
          <p:nvPr/>
        </p:nvSpPr>
        <p:spPr>
          <a:xfrm>
            <a:off x="3969027" y="2785396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Reliable</a:t>
            </a:r>
          </a:p>
          <a:p>
            <a:r>
              <a:rPr lang="en-US" sz="2400" dirty="0"/>
              <a:t>Not accurate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B11A5-F3ED-FC76-6FB2-3A37FC913D86}"/>
              </a:ext>
            </a:extLst>
          </p:cNvPr>
          <p:cNvSpPr txBox="1"/>
          <p:nvPr/>
        </p:nvSpPr>
        <p:spPr>
          <a:xfrm>
            <a:off x="6639339" y="2751697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 reliable</a:t>
            </a:r>
          </a:p>
          <a:p>
            <a:r>
              <a:rPr lang="en-US" sz="2400" dirty="0"/>
              <a:t>Accurate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52BA9-BE09-C941-E4ED-1C856C9DDB62}"/>
              </a:ext>
            </a:extLst>
          </p:cNvPr>
          <p:cNvSpPr txBox="1"/>
          <p:nvPr/>
        </p:nvSpPr>
        <p:spPr>
          <a:xfrm>
            <a:off x="9495183" y="2751697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 reliable</a:t>
            </a:r>
          </a:p>
          <a:p>
            <a:r>
              <a:rPr lang="en-US" sz="2400" dirty="0"/>
              <a:t>Not Accurate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9BCBE-250B-6F1C-A307-DEBE4E4AD53E}"/>
              </a:ext>
            </a:extLst>
          </p:cNvPr>
          <p:cNvSpPr txBox="1"/>
          <p:nvPr/>
        </p:nvSpPr>
        <p:spPr>
          <a:xfrm>
            <a:off x="2113981" y="2617020"/>
            <a:ext cx="1713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80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6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B09D3B-D150-DAA2-AD0F-FE2302FE9714}"/>
              </a:ext>
            </a:extLst>
          </p:cNvPr>
          <p:cNvSpPr txBox="1"/>
          <p:nvPr/>
        </p:nvSpPr>
        <p:spPr>
          <a:xfrm>
            <a:off x="1290034" y="358302"/>
            <a:ext cx="992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Managing ecosystems requires us to predict the future…..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5F620-10C2-41E0-0B41-C66551CAEB03}"/>
              </a:ext>
            </a:extLst>
          </p:cNvPr>
          <p:cNvSpPr txBox="1"/>
          <p:nvPr/>
        </p:nvSpPr>
        <p:spPr>
          <a:xfrm>
            <a:off x="1132268" y="5914923"/>
            <a:ext cx="992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…..so we know what will happen when we make a decision</a:t>
            </a:r>
          </a:p>
        </p:txBody>
      </p:sp>
      <p:pic>
        <p:nvPicPr>
          <p:cNvPr id="3080" name="Picture 8" descr="Are eastern Australia's catastrophic floods really a one-in-1,000 year  event? | NSW and Queensland floods 2022 | The Guardian">
            <a:extLst>
              <a:ext uri="{FF2B5EF4-FFF2-40B4-BE49-F238E27FC236}">
                <a16:creationId xmlns:a16="http://schemas.microsoft.com/office/drawing/2014/main" id="{FA4F532A-578C-0E2F-D3B6-2DAC3B45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82699"/>
            <a:ext cx="4368799" cy="43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e need to rethink everything we know about global warming - ISRAEL21c">
            <a:extLst>
              <a:ext uri="{FF2B5EF4-FFF2-40B4-BE49-F238E27FC236}">
                <a16:creationId xmlns:a16="http://schemas.microsoft.com/office/drawing/2014/main" id="{3C1BA614-0A46-434F-78E4-8D35CDBC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45" y="1282700"/>
            <a:ext cx="7766755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25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 Is The IPCC Sixth Assessment Report And What Does It Say?">
            <a:extLst>
              <a:ext uri="{FF2B5EF4-FFF2-40B4-BE49-F238E27FC236}">
                <a16:creationId xmlns:a16="http://schemas.microsoft.com/office/drawing/2014/main" id="{43D58E06-7E09-C6C1-ABEF-26F4A0EAB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7B1FAD-6B73-7253-366E-5DE2E3C1E08F}"/>
              </a:ext>
            </a:extLst>
          </p:cNvPr>
          <p:cNvSpPr txBox="1"/>
          <p:nvPr/>
        </p:nvSpPr>
        <p:spPr>
          <a:xfrm>
            <a:off x="189742" y="631622"/>
            <a:ext cx="28582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IPCC creates reports for policy makers about climate change.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 reports are peer-reviewed by 1000s of scientists.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Their validity is highly respected.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5360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58FF0-F2D0-7938-0D26-3F3153BB8AB9}"/>
              </a:ext>
            </a:extLst>
          </p:cNvPr>
          <p:cNvSpPr txBox="1"/>
          <p:nvPr/>
        </p:nvSpPr>
        <p:spPr>
          <a:xfrm>
            <a:off x="66295" y="151179"/>
            <a:ext cx="24776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the 5</a:t>
            </a:r>
            <a:r>
              <a:rPr lang="en-US" sz="2800" baseline="30000" dirty="0"/>
              <a:t>th</a:t>
            </a:r>
            <a:r>
              <a:rPr lang="en-US" sz="2800" dirty="0"/>
              <a:t> IPCC report (2014), </a:t>
            </a:r>
          </a:p>
          <a:p>
            <a:pPr algn="ctr"/>
            <a:r>
              <a:rPr lang="en-US" sz="2800" dirty="0"/>
              <a:t>four climate change scenarios (called RCPs) were made for predicting future CO</a:t>
            </a:r>
            <a:r>
              <a:rPr lang="en-US" sz="2800" baseline="-25000" dirty="0"/>
              <a:t>2</a:t>
            </a:r>
            <a:r>
              <a:rPr lang="en-US" sz="2800" dirty="0"/>
              <a:t> and warming.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>
                <a:highlight>
                  <a:srgbClr val="FFFF00"/>
                </a:highlight>
              </a:rPr>
              <a:t>RCP 2.6 </a:t>
            </a:r>
            <a:r>
              <a:rPr lang="en-US" sz="2800" dirty="0"/>
              <a:t>is best case scenario;</a:t>
            </a:r>
          </a:p>
          <a:p>
            <a:pPr algn="ctr"/>
            <a:r>
              <a:rPr lang="en-US" sz="2800" dirty="0">
                <a:highlight>
                  <a:srgbClr val="FFFF00"/>
                </a:highlight>
              </a:rPr>
              <a:t>RCP 8.5 </a:t>
            </a:r>
            <a:r>
              <a:rPr lang="en-US" sz="2800" dirty="0"/>
              <a:t>is worst case scenario.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DB980C-95D2-6ED0-470D-EC66074C1C90}"/>
              </a:ext>
            </a:extLst>
          </p:cNvPr>
          <p:cNvSpPr/>
          <p:nvPr/>
        </p:nvSpPr>
        <p:spPr>
          <a:xfrm>
            <a:off x="2570922" y="0"/>
            <a:ext cx="962107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Representative Concentration Pathways (RCPs) are the four greenhouse gas concentration trajectories adopted by the IPCC for its fifth assessment ">
            <a:extLst>
              <a:ext uri="{FF2B5EF4-FFF2-40B4-BE49-F238E27FC236}">
                <a16:creationId xmlns:a16="http://schemas.microsoft.com/office/drawing/2014/main" id="{AFEB2490-B0A8-8418-2C91-ED6ADE5CB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952" y="583223"/>
            <a:ext cx="7695787" cy="54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795AF4-6C16-6F72-026F-B5D915718217}"/>
              </a:ext>
            </a:extLst>
          </p:cNvPr>
          <p:cNvSpPr txBox="1"/>
          <p:nvPr/>
        </p:nvSpPr>
        <p:spPr>
          <a:xfrm>
            <a:off x="10547693" y="4731027"/>
            <a:ext cx="1626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RCP 2.6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2D2E0-BF11-8B48-4D6C-EA9FBC80ED2E}"/>
              </a:ext>
            </a:extLst>
          </p:cNvPr>
          <p:cNvSpPr txBox="1"/>
          <p:nvPr/>
        </p:nvSpPr>
        <p:spPr>
          <a:xfrm>
            <a:off x="10538685" y="581171"/>
            <a:ext cx="16262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sz="2800" dirty="0">
                <a:highlight>
                  <a:srgbClr val="FFFF00"/>
                </a:highlight>
              </a:rPr>
              <a:t>RCP 8.5</a:t>
            </a:r>
            <a:endParaRPr lang="en-US" dirty="0">
              <a:highlight>
                <a:srgbClr val="FFFF00"/>
              </a:highlight>
            </a:endParaRPr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22C3F-A9DF-7166-9586-6EC087667E07}"/>
              </a:ext>
            </a:extLst>
          </p:cNvPr>
          <p:cNvSpPr txBox="1"/>
          <p:nvPr/>
        </p:nvSpPr>
        <p:spPr>
          <a:xfrm>
            <a:off x="10499413" y="3945171"/>
            <a:ext cx="1626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RCP 4.5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08541-AB7C-9D19-2A2A-8F1E5BDF903C}"/>
              </a:ext>
            </a:extLst>
          </p:cNvPr>
          <p:cNvSpPr txBox="1"/>
          <p:nvPr/>
        </p:nvSpPr>
        <p:spPr>
          <a:xfrm>
            <a:off x="10514545" y="3201989"/>
            <a:ext cx="1626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RCP 6.0</a:t>
            </a:r>
          </a:p>
        </p:txBody>
      </p:sp>
    </p:spTree>
    <p:extLst>
      <p:ext uri="{BB962C8B-B14F-4D97-AF65-F5344CB8AC3E}">
        <p14:creationId xmlns:p14="http://schemas.microsoft.com/office/powerpoint/2010/main" val="4089218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CP 8.5: Business-as-usual or a worst-case scenario? -">
            <a:extLst>
              <a:ext uri="{FF2B5EF4-FFF2-40B4-BE49-F238E27FC236}">
                <a16:creationId xmlns:a16="http://schemas.microsoft.com/office/drawing/2014/main" id="{AD660614-4F1F-1AC6-EFA8-3B9B76EBA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2454" r="12451" b="3080"/>
          <a:stretch/>
        </p:blipFill>
        <p:spPr bwMode="auto">
          <a:xfrm>
            <a:off x="2041435" y="0"/>
            <a:ext cx="101505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EECF1A-51F2-B368-F2F1-98FD127640CF}"/>
              </a:ext>
            </a:extLst>
          </p:cNvPr>
          <p:cNvSpPr/>
          <p:nvPr/>
        </p:nvSpPr>
        <p:spPr>
          <a:xfrm>
            <a:off x="10407155" y="340806"/>
            <a:ext cx="1603513" cy="5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BA0E9-590A-3542-881D-BD616F31DAC2}"/>
              </a:ext>
            </a:extLst>
          </p:cNvPr>
          <p:cNvSpPr txBox="1"/>
          <p:nvPr/>
        </p:nvSpPr>
        <p:spPr>
          <a:xfrm>
            <a:off x="10491276" y="4967095"/>
            <a:ext cx="1626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RCP 2.6</a:t>
            </a:r>
          </a:p>
          <a:p>
            <a:r>
              <a:rPr lang="en-US" sz="2800" dirty="0">
                <a:solidFill>
                  <a:schemeClr val="bg1"/>
                </a:solidFill>
                <a:highlight>
                  <a:srgbClr val="FF0000"/>
                </a:highlight>
              </a:rPr>
              <a:t>1.4-2.4°C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22460-B8D4-4D78-8E67-15C7C4B4632B}"/>
              </a:ext>
            </a:extLst>
          </p:cNvPr>
          <p:cNvSpPr txBox="1"/>
          <p:nvPr/>
        </p:nvSpPr>
        <p:spPr>
          <a:xfrm>
            <a:off x="10473825" y="340806"/>
            <a:ext cx="1626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sz="2800" dirty="0">
                <a:highlight>
                  <a:srgbClr val="FFFF00"/>
                </a:highlight>
              </a:rPr>
              <a:t>RCP 8.5</a:t>
            </a:r>
          </a:p>
          <a:p>
            <a:r>
              <a:rPr lang="en-US" sz="2800" dirty="0">
                <a:solidFill>
                  <a:schemeClr val="bg1"/>
                </a:solidFill>
                <a:highlight>
                  <a:srgbClr val="FF0000"/>
                </a:highlight>
              </a:rPr>
              <a:t>3.3-5.7°C</a:t>
            </a:r>
            <a:endParaRPr lang="en-US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7F8AC-488B-4F52-42DF-0256E7FF88D4}"/>
              </a:ext>
            </a:extLst>
          </p:cNvPr>
          <p:cNvSpPr txBox="1"/>
          <p:nvPr/>
        </p:nvSpPr>
        <p:spPr>
          <a:xfrm>
            <a:off x="10473825" y="3881987"/>
            <a:ext cx="1626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RCP 4.5</a:t>
            </a:r>
          </a:p>
          <a:p>
            <a:r>
              <a:rPr lang="en-US" sz="2800" dirty="0">
                <a:solidFill>
                  <a:schemeClr val="bg1"/>
                </a:solidFill>
                <a:highlight>
                  <a:srgbClr val="FF0000"/>
                </a:highlight>
              </a:rPr>
              <a:t>2.1-3.5°C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D9FB7E-CF4E-3405-3463-F349763119BC}"/>
              </a:ext>
            </a:extLst>
          </p:cNvPr>
          <p:cNvSpPr txBox="1"/>
          <p:nvPr/>
        </p:nvSpPr>
        <p:spPr>
          <a:xfrm>
            <a:off x="10429101" y="2474893"/>
            <a:ext cx="1626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RCP 6.0</a:t>
            </a:r>
          </a:p>
          <a:p>
            <a:r>
              <a:rPr lang="en-US" sz="2800" dirty="0">
                <a:solidFill>
                  <a:schemeClr val="bg1"/>
                </a:solidFill>
                <a:highlight>
                  <a:srgbClr val="FF0000"/>
                </a:highlight>
              </a:rPr>
              <a:t>2.8-4.6°C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8EDA7-6B28-6039-B14A-7B2D79CA0A8E}"/>
              </a:ext>
            </a:extLst>
          </p:cNvPr>
          <p:cNvSpPr txBox="1"/>
          <p:nvPr/>
        </p:nvSpPr>
        <p:spPr>
          <a:xfrm>
            <a:off x="106496" y="477896"/>
            <a:ext cx="185146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Earth warms under every scenario.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What we do now to reduce CO</a:t>
            </a:r>
            <a:r>
              <a:rPr lang="en-US" sz="2800" baseline="-25000" dirty="0"/>
              <a:t>2</a:t>
            </a:r>
            <a:r>
              <a:rPr lang="en-US" sz="2800" dirty="0"/>
              <a:t> will determine how warm it gets.</a:t>
            </a:r>
          </a:p>
        </p:txBody>
      </p:sp>
    </p:spTree>
    <p:extLst>
      <p:ext uri="{BB962C8B-B14F-4D97-AF65-F5344CB8AC3E}">
        <p14:creationId xmlns:p14="http://schemas.microsoft.com/office/powerpoint/2010/main" val="426763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58FF0-F2D0-7938-0D26-3F3153BB8AB9}"/>
              </a:ext>
            </a:extLst>
          </p:cNvPr>
          <p:cNvSpPr txBox="1"/>
          <p:nvPr/>
        </p:nvSpPr>
        <p:spPr>
          <a:xfrm>
            <a:off x="274570" y="290836"/>
            <a:ext cx="116391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Sea level will rise</a:t>
            </a:r>
          </a:p>
          <a:p>
            <a:pPr algn="ctr"/>
            <a:r>
              <a:rPr lang="en-US" sz="2400" dirty="0"/>
              <a:t>(how much we reduce CO</a:t>
            </a:r>
            <a:r>
              <a:rPr lang="en-US" sz="2400" baseline="-25000" dirty="0"/>
              <a:t>2</a:t>
            </a:r>
            <a:r>
              <a:rPr lang="en-US" sz="2400" dirty="0"/>
              <a:t> emissions will determine how high)</a:t>
            </a:r>
          </a:p>
          <a:p>
            <a:pPr algn="ctr"/>
            <a:r>
              <a:rPr lang="en-US" sz="3200" dirty="0"/>
              <a:t> 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FDB1C1-8E34-241C-10FD-BAD3D1848D1D}"/>
              </a:ext>
            </a:extLst>
          </p:cNvPr>
          <p:cNvSpPr/>
          <p:nvPr/>
        </p:nvSpPr>
        <p:spPr>
          <a:xfrm>
            <a:off x="0" y="1590261"/>
            <a:ext cx="12192000" cy="5267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0F96C46B-9029-4D91-F68D-45B8B3BE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9" y="1936227"/>
            <a:ext cx="9823626" cy="4443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15285D-0796-61BA-06B6-2254FFB6F661}"/>
              </a:ext>
            </a:extLst>
          </p:cNvPr>
          <p:cNvSpPr txBox="1"/>
          <p:nvPr/>
        </p:nvSpPr>
        <p:spPr>
          <a:xfrm>
            <a:off x="10303565" y="3036811"/>
            <a:ext cx="180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RCP8.5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8EA5AA-7487-956B-1B39-F84426EB926F}"/>
              </a:ext>
            </a:extLst>
          </p:cNvPr>
          <p:cNvSpPr txBox="1"/>
          <p:nvPr/>
        </p:nvSpPr>
        <p:spPr>
          <a:xfrm>
            <a:off x="10303565" y="4920299"/>
            <a:ext cx="180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RCP2.6</a:t>
            </a:r>
          </a:p>
        </p:txBody>
      </p:sp>
    </p:spTree>
    <p:extLst>
      <p:ext uri="{BB962C8B-B14F-4D97-AF65-F5344CB8AC3E}">
        <p14:creationId xmlns:p14="http://schemas.microsoft.com/office/powerpoint/2010/main" val="1759766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8BCD19-6A6E-F902-D1E7-28AC4A7DBA16}"/>
              </a:ext>
            </a:extLst>
          </p:cNvPr>
          <p:cNvSpPr txBox="1"/>
          <p:nvPr/>
        </p:nvSpPr>
        <p:spPr>
          <a:xfrm>
            <a:off x="780512" y="119219"/>
            <a:ext cx="108402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i="1" dirty="0"/>
              <a:t>“Global warming is likely to reach 1.5°C between 2030 and 2052 if it continues to increase at the current rate (high confidence)”</a:t>
            </a:r>
          </a:p>
          <a:p>
            <a:pPr algn="ctr"/>
            <a:r>
              <a:rPr lang="en-US" dirty="0"/>
              <a:t>(IPCC , 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58253-CF85-8C7A-4A91-98CD03A0D16B}"/>
              </a:ext>
            </a:extLst>
          </p:cNvPr>
          <p:cNvSpPr txBox="1"/>
          <p:nvPr/>
        </p:nvSpPr>
        <p:spPr>
          <a:xfrm>
            <a:off x="485652" y="5402681"/>
            <a:ext cx="11429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i="1" dirty="0"/>
              <a:t>“Without a strengthening of policies, global warming of 3.2°C </a:t>
            </a:r>
          </a:p>
          <a:p>
            <a:pPr algn="ctr"/>
            <a:r>
              <a:rPr lang="en-AU" sz="3200" i="1" dirty="0"/>
              <a:t>(2.2-3.5°C) is projected by 2100 (medium confidence)”</a:t>
            </a:r>
          </a:p>
          <a:p>
            <a:pPr algn="ctr"/>
            <a:r>
              <a:rPr lang="en-AU" sz="2000" dirty="0"/>
              <a:t>IPCC (6</a:t>
            </a:r>
            <a:r>
              <a:rPr lang="en-AU" sz="2000" baseline="30000" dirty="0"/>
              <a:t>th</a:t>
            </a:r>
            <a:r>
              <a:rPr lang="en-AU" sz="2000" dirty="0"/>
              <a:t> Report A4.4),  2023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24172C-9D3B-4545-8C62-B77CD2816A6F}"/>
              </a:ext>
            </a:extLst>
          </p:cNvPr>
          <p:cNvSpPr/>
          <p:nvPr/>
        </p:nvSpPr>
        <p:spPr>
          <a:xfrm>
            <a:off x="0" y="1532965"/>
            <a:ext cx="12192000" cy="3724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F2F78066-8A7D-D6C3-F786-49FD6082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12" y="1724482"/>
            <a:ext cx="10300447" cy="3446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CBC5F4-48C1-0AEE-56C0-BDE1A9330E65}"/>
              </a:ext>
            </a:extLst>
          </p:cNvPr>
          <p:cNvSpPr txBox="1"/>
          <p:nvPr/>
        </p:nvSpPr>
        <p:spPr>
          <a:xfrm>
            <a:off x="107577" y="4931843"/>
            <a:ext cx="2541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IPCC 6</a:t>
            </a:r>
            <a:r>
              <a:rPr lang="en-US" sz="1200" baseline="30000" dirty="0"/>
              <a:t>th</a:t>
            </a:r>
            <a:r>
              <a:rPr lang="en-US" sz="1200" dirty="0"/>
              <a:t> Report (2023)</a:t>
            </a:r>
          </a:p>
        </p:txBody>
      </p:sp>
    </p:spTree>
    <p:extLst>
      <p:ext uri="{BB962C8B-B14F-4D97-AF65-F5344CB8AC3E}">
        <p14:creationId xmlns:p14="http://schemas.microsoft.com/office/powerpoint/2010/main" val="138913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2CB405-8275-0610-B427-4186FBEE4439}"/>
              </a:ext>
            </a:extLst>
          </p:cNvPr>
          <p:cNvSpPr txBox="1"/>
          <p:nvPr/>
        </p:nvSpPr>
        <p:spPr>
          <a:xfrm>
            <a:off x="1113184" y="317718"/>
            <a:ext cx="105487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Coral reefs are predicted to decline by 70–90% at 1.5°C </a:t>
            </a:r>
            <a:r>
              <a:rPr lang="en-US" sz="2000" i="1" dirty="0"/>
              <a:t>(high confidence) </a:t>
            </a:r>
            <a:r>
              <a:rPr lang="en-US" sz="2800" i="1" dirty="0"/>
              <a:t>with larger losses (&gt;99%) at 2°C </a:t>
            </a:r>
            <a:r>
              <a:rPr lang="en-US" sz="2000" i="1" dirty="0"/>
              <a:t>(very high confidence). </a:t>
            </a:r>
          </a:p>
          <a:p>
            <a:pPr algn="ctr"/>
            <a:r>
              <a:rPr lang="en-US" dirty="0"/>
              <a:t>(IPCC , 2018)</a:t>
            </a:r>
          </a:p>
        </p:txBody>
      </p:sp>
      <p:pic>
        <p:nvPicPr>
          <p:cNvPr id="17410" name="Picture 2" descr="Dead Reef Stock Photo - Download Image Now - Reef, Dead, Dead Plant - iStock">
            <a:extLst>
              <a:ext uri="{FF2B5EF4-FFF2-40B4-BE49-F238E27FC236}">
                <a16:creationId xmlns:a16="http://schemas.microsoft.com/office/drawing/2014/main" id="{8C5BCE58-7121-BB2E-563D-462C5F625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1" b="18663"/>
          <a:stretch/>
        </p:blipFill>
        <p:spPr bwMode="auto">
          <a:xfrm>
            <a:off x="13132" y="2032917"/>
            <a:ext cx="12178868" cy="48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44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67A2B2B-1284-824E-5B62-52D4A9DB51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258841"/>
              </p:ext>
            </p:extLst>
          </p:nvPr>
        </p:nvGraphicFramePr>
        <p:xfrm>
          <a:off x="0" y="2019870"/>
          <a:ext cx="4853586" cy="360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84B0B6F-E0B5-DCCD-1C78-9127F41F2D1F}"/>
              </a:ext>
            </a:extLst>
          </p:cNvPr>
          <p:cNvSpPr txBox="1"/>
          <p:nvPr/>
        </p:nvSpPr>
        <p:spPr>
          <a:xfrm>
            <a:off x="137372" y="188365"/>
            <a:ext cx="11948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Staying below 1.5°C requires staying within a total atmospheric carbon budget of 2875 GtCO</a:t>
            </a:r>
            <a:r>
              <a:rPr lang="en-US" sz="2400" baseline="-25000" dirty="0"/>
              <a:t>2</a:t>
            </a:r>
            <a:r>
              <a:rPr lang="en-US" sz="2400" dirty="0"/>
              <a:t>. By the end of 2017, CO</a:t>
            </a:r>
            <a:r>
              <a:rPr lang="en-US" sz="2400" baseline="-25000" dirty="0"/>
              <a:t>2</a:t>
            </a:r>
            <a:r>
              <a:rPr lang="en-US" sz="2400" dirty="0"/>
              <a:t> emissions since the pre-industrial period reduced that total carbon budget by 2200 GtCO</a:t>
            </a:r>
            <a:r>
              <a:rPr lang="en-US" sz="2400" baseline="-25000" dirty="0"/>
              <a:t>2</a:t>
            </a:r>
            <a:r>
              <a:rPr lang="en-US" sz="2400" dirty="0"/>
              <a:t>. The remaining carbon budget (of 675 GtCO</a:t>
            </a:r>
            <a:r>
              <a:rPr lang="en-US" sz="2400" baseline="-25000" dirty="0"/>
              <a:t>2</a:t>
            </a:r>
            <a:r>
              <a:rPr lang="en-US" sz="2400" dirty="0"/>
              <a:t>) is being depleted by current emissions by approximately 42 GtCO</a:t>
            </a:r>
            <a:r>
              <a:rPr lang="en-US" sz="2400" baseline="-25000" dirty="0"/>
              <a:t>2</a:t>
            </a:r>
            <a:r>
              <a:rPr lang="en-US" sz="2400" dirty="0"/>
              <a:t> per year (high confidence). </a:t>
            </a:r>
          </a:p>
        </p:txBody>
      </p:sp>
      <p:pic>
        <p:nvPicPr>
          <p:cNvPr id="23" name="Picture 22" descr="A blue and orange pie chart&#10;&#10;Description automatically generated">
            <a:extLst>
              <a:ext uri="{FF2B5EF4-FFF2-40B4-BE49-F238E27FC236}">
                <a16:creationId xmlns:a16="http://schemas.microsoft.com/office/drawing/2014/main" id="{60F9E5D2-DC21-B8F1-8C56-003FFBD57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34" y="2019868"/>
            <a:ext cx="10945223" cy="44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7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It's Time to Delete Carbon From the Atmosphere. But How? | WIRED">
            <a:extLst>
              <a:ext uri="{FF2B5EF4-FFF2-40B4-BE49-F238E27FC236}">
                <a16:creationId xmlns:a16="http://schemas.microsoft.com/office/drawing/2014/main" id="{7AA02EE6-A037-AF48-A15D-4DF07DB44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r="23272"/>
          <a:stretch/>
        </p:blipFill>
        <p:spPr bwMode="auto">
          <a:xfrm>
            <a:off x="4975412" y="1587"/>
            <a:ext cx="7216588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/Infographics - All the World's Carbon Emissions in 2021">
            <a:extLst>
              <a:ext uri="{FF2B5EF4-FFF2-40B4-BE49-F238E27FC236}">
                <a16:creationId xmlns:a16="http://schemas.microsoft.com/office/drawing/2014/main" id="{CBB1D876-6E88-67A6-5FCC-70901AD5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750AB2-1AD8-0B31-3926-472A06C7E512}"/>
              </a:ext>
            </a:extLst>
          </p:cNvPr>
          <p:cNvSpPr txBox="1"/>
          <p:nvPr/>
        </p:nvSpPr>
        <p:spPr>
          <a:xfrm>
            <a:off x="5358653" y="6360460"/>
            <a:ext cx="611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China emits the most carbon per year</a:t>
            </a:r>
          </a:p>
        </p:txBody>
      </p:sp>
    </p:spTree>
    <p:extLst>
      <p:ext uri="{BB962C8B-B14F-4D97-AF65-F5344CB8AC3E}">
        <p14:creationId xmlns:p14="http://schemas.microsoft.com/office/powerpoint/2010/main" val="3640098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58FF0-F2D0-7938-0D26-3F3153BB8AB9}"/>
              </a:ext>
            </a:extLst>
          </p:cNvPr>
          <p:cNvSpPr txBox="1"/>
          <p:nvPr/>
        </p:nvSpPr>
        <p:spPr>
          <a:xfrm>
            <a:off x="261124" y="479391"/>
            <a:ext cx="2816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Tipping points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4" name="Picture 3" descr="A sand dune with a pyramid&#10;&#10;Description automatically generated with medium confidence">
            <a:extLst>
              <a:ext uri="{FF2B5EF4-FFF2-40B4-BE49-F238E27FC236}">
                <a16:creationId xmlns:a16="http://schemas.microsoft.com/office/drawing/2014/main" id="{CC2C7FFD-4E58-B035-DA33-3F8475CD0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774" y="290836"/>
            <a:ext cx="7419046" cy="6034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C9C62-4347-BA5A-F32A-0DF70445239B}"/>
              </a:ext>
            </a:extLst>
          </p:cNvPr>
          <p:cNvSpPr txBox="1"/>
          <p:nvPr/>
        </p:nvSpPr>
        <p:spPr>
          <a:xfrm>
            <a:off x="5523379" y="638249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=febBRv2Vftk</a:t>
            </a:r>
          </a:p>
        </p:txBody>
      </p:sp>
    </p:spTree>
    <p:extLst>
      <p:ext uri="{BB962C8B-B14F-4D97-AF65-F5344CB8AC3E}">
        <p14:creationId xmlns:p14="http://schemas.microsoft.com/office/powerpoint/2010/main" val="877786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2343A9-16AB-DC32-7700-C0D35E97E8C0}"/>
              </a:ext>
            </a:extLst>
          </p:cNvPr>
          <p:cNvSpPr txBox="1"/>
          <p:nvPr/>
        </p:nvSpPr>
        <p:spPr>
          <a:xfrm>
            <a:off x="5926792" y="6162346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=j3q7j8igyN4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26F3B-6758-B113-F93D-4BCAFAB5C8D0}"/>
              </a:ext>
            </a:extLst>
          </p:cNvPr>
          <p:cNvSpPr txBox="1"/>
          <p:nvPr/>
        </p:nvSpPr>
        <p:spPr>
          <a:xfrm>
            <a:off x="261124" y="479391"/>
            <a:ext cx="2816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Tipping points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6" name="Picture 5" descr="A screenshot of a video&#10;&#10;Description automatically generated">
            <a:extLst>
              <a:ext uri="{FF2B5EF4-FFF2-40B4-BE49-F238E27FC236}">
                <a16:creationId xmlns:a16="http://schemas.microsoft.com/office/drawing/2014/main" id="{990FBCDB-65AC-2A10-52EE-8AC0FD22A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166" y="326322"/>
            <a:ext cx="6641235" cy="573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6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crystal ball approach. Have you ever had the opportunity to… | by  Kumara Raghavendra | Medium">
            <a:extLst>
              <a:ext uri="{FF2B5EF4-FFF2-40B4-BE49-F238E27FC236}">
                <a16:creationId xmlns:a16="http://schemas.microsoft.com/office/drawing/2014/main" id="{6DC8F049-5C41-4753-5E11-8D6CD7C16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91559-94B2-509A-3F9C-380753F2C5FA}"/>
              </a:ext>
            </a:extLst>
          </p:cNvPr>
          <p:cNvSpPr txBox="1"/>
          <p:nvPr/>
        </p:nvSpPr>
        <p:spPr>
          <a:xfrm>
            <a:off x="4684513" y="4282960"/>
            <a:ext cx="3773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future is predicted using computer models </a:t>
            </a:r>
          </a:p>
          <a:p>
            <a:pPr algn="ctr"/>
            <a:r>
              <a:rPr lang="en-US" sz="2800" dirty="0"/>
              <a:t>(not crystal balls)</a:t>
            </a:r>
          </a:p>
        </p:txBody>
      </p:sp>
    </p:spTree>
    <p:extLst>
      <p:ext uri="{BB962C8B-B14F-4D97-AF65-F5344CB8AC3E}">
        <p14:creationId xmlns:p14="http://schemas.microsoft.com/office/powerpoint/2010/main" val="3622133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25698-C253-CBD4-C875-D01291E3A2C9}"/>
              </a:ext>
            </a:extLst>
          </p:cNvPr>
          <p:cNvSpPr txBox="1"/>
          <p:nvPr/>
        </p:nvSpPr>
        <p:spPr>
          <a:xfrm>
            <a:off x="234230" y="674400"/>
            <a:ext cx="19979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Imagine if we didn’t have these complex models…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it would continue to be business as usual. </a:t>
            </a:r>
          </a:p>
        </p:txBody>
      </p:sp>
      <p:pic>
        <p:nvPicPr>
          <p:cNvPr id="23556" name="Picture 4" descr="The frog in the pot and how this correlates with stress Management">
            <a:extLst>
              <a:ext uri="{FF2B5EF4-FFF2-40B4-BE49-F238E27FC236}">
                <a16:creationId xmlns:a16="http://schemas.microsoft.com/office/drawing/2014/main" id="{66856118-9E95-6FDB-B5C7-7D40C7EA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77" y="1046824"/>
            <a:ext cx="9132046" cy="51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325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8974C-051B-D3DF-A366-1B16F408EA17}"/>
              </a:ext>
            </a:extLst>
          </p:cNvPr>
          <p:cNvSpPr txBox="1"/>
          <p:nvPr/>
        </p:nvSpPr>
        <p:spPr>
          <a:xfrm>
            <a:off x="376517" y="2250031"/>
            <a:ext cx="19979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Now, we know what we need to do</a:t>
            </a:r>
          </a:p>
        </p:txBody>
      </p:sp>
      <p:pic>
        <p:nvPicPr>
          <p:cNvPr id="3" name="Picture 2" descr="1.5 global warming">
            <a:extLst>
              <a:ext uri="{FF2B5EF4-FFF2-40B4-BE49-F238E27FC236}">
                <a16:creationId xmlns:a16="http://schemas.microsoft.com/office/drawing/2014/main" id="{B64A9DA2-D138-7D15-7929-F7C7773A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346867"/>
            <a:ext cx="9354671" cy="61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783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ead in the Sand is not a strategy">
            <a:extLst>
              <a:ext uri="{FF2B5EF4-FFF2-40B4-BE49-F238E27FC236}">
                <a16:creationId xmlns:a16="http://schemas.microsoft.com/office/drawing/2014/main" id="{EA93756A-686B-3DDE-1DBF-1ABE42FF2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/>
          <a:stretch/>
        </p:blipFill>
        <p:spPr bwMode="auto">
          <a:xfrm>
            <a:off x="793377" y="782796"/>
            <a:ext cx="10905565" cy="529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92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0B22E6-BE05-54ED-BD67-FF8BAD92A144}"/>
              </a:ext>
            </a:extLst>
          </p:cNvPr>
          <p:cNvSpPr txBox="1"/>
          <p:nvPr/>
        </p:nvSpPr>
        <p:spPr>
          <a:xfrm>
            <a:off x="1333435" y="382043"/>
            <a:ext cx="952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Examples of carbon removal approaches</a:t>
            </a:r>
          </a:p>
        </p:txBody>
      </p:sp>
      <p:pic>
        <p:nvPicPr>
          <p:cNvPr id="27650" name="Picture 2" descr="NJDEP| Greenhouse Gas | Carbon Sequestration">
            <a:extLst>
              <a:ext uri="{FF2B5EF4-FFF2-40B4-BE49-F238E27FC236}">
                <a16:creationId xmlns:a16="http://schemas.microsoft.com/office/drawing/2014/main" id="{277F4B2A-F6A3-357D-BB53-82EBCAEB1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3" y="1521119"/>
            <a:ext cx="3782401" cy="378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100FC-9A30-7C8A-AF00-BFCF1BFBF0F4}"/>
              </a:ext>
            </a:extLst>
          </p:cNvPr>
          <p:cNvSpPr txBox="1"/>
          <p:nvPr/>
        </p:nvSpPr>
        <p:spPr>
          <a:xfrm>
            <a:off x="6223603" y="5429517"/>
            <a:ext cx="538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</a:t>
            </a:r>
            <a:r>
              <a:rPr lang="en-US" sz="2800" b="1" baseline="-25000" dirty="0"/>
              <a:t>2</a:t>
            </a:r>
            <a:r>
              <a:rPr lang="en-US" sz="2800" b="1" dirty="0"/>
              <a:t> capture and storage (CCS)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B2A7C-D0F4-FB41-E1BE-EC1CD895BBD0}"/>
              </a:ext>
            </a:extLst>
          </p:cNvPr>
          <p:cNvSpPr txBox="1"/>
          <p:nvPr/>
        </p:nvSpPr>
        <p:spPr>
          <a:xfrm>
            <a:off x="1003839" y="5429517"/>
            <a:ext cx="284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Plant trees</a:t>
            </a:r>
          </a:p>
        </p:txBody>
      </p:sp>
      <p:pic>
        <p:nvPicPr>
          <p:cNvPr id="8" name="Picture 7" descr="A diagram of a co2 transport&#10;&#10;Description automatically generated">
            <a:extLst>
              <a:ext uri="{FF2B5EF4-FFF2-40B4-BE49-F238E27FC236}">
                <a16:creationId xmlns:a16="http://schemas.microsoft.com/office/drawing/2014/main" id="{3B6E1CD4-1F48-D819-5B49-2C873075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302" y="1521119"/>
            <a:ext cx="7153901" cy="37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44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007376-C82A-EBF2-C5E1-F14AEBBD70FC}"/>
              </a:ext>
            </a:extLst>
          </p:cNvPr>
          <p:cNvSpPr txBox="1"/>
          <p:nvPr/>
        </p:nvSpPr>
        <p:spPr>
          <a:xfrm>
            <a:off x="-116543" y="261797"/>
            <a:ext cx="25331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Carbon cycle</a:t>
            </a:r>
          </a:p>
          <a:p>
            <a:pPr algn="ctr"/>
            <a:r>
              <a:rPr lang="en-US" sz="2000" dirty="0"/>
              <a:t>(GtCO</a:t>
            </a:r>
            <a:r>
              <a:rPr lang="en-US" sz="2000" baseline="-25000" dirty="0"/>
              <a:t>2</a:t>
            </a:r>
            <a:r>
              <a:rPr lang="en-US" sz="2000" dirty="0"/>
              <a:t>/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</p:txBody>
      </p:sp>
      <p:pic>
        <p:nvPicPr>
          <p:cNvPr id="28674" name="Picture 2" descr="Draft diagram of the carbon cycle.">
            <a:extLst>
              <a:ext uri="{FF2B5EF4-FFF2-40B4-BE49-F238E27FC236}">
                <a16:creationId xmlns:a16="http://schemas.microsoft.com/office/drawing/2014/main" id="{041C7F0C-C4B1-CF7A-D4C8-5A4D634FF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65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390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6C7BC4-A3BA-E605-B809-DCE95AC54E6F}"/>
              </a:ext>
            </a:extLst>
          </p:cNvPr>
          <p:cNvSpPr txBox="1"/>
          <p:nvPr/>
        </p:nvSpPr>
        <p:spPr>
          <a:xfrm>
            <a:off x="605150" y="612844"/>
            <a:ext cx="326737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Appreciate that effective marine ecosystem management is informed by the development of complex models requiring a broad range of scientific knowledge in gathering data, identifying indicators and ensuring measurement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valid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and reliable.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’13. Code Red’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" name="Picture 2" descr="Data Reliability: Importance and Benefits">
            <a:extLst>
              <a:ext uri="{FF2B5EF4-FFF2-40B4-BE49-F238E27FC236}">
                <a16:creationId xmlns:a16="http://schemas.microsoft.com/office/drawing/2014/main" id="{0C0DDAF7-99C1-6554-AE99-EDCF95E0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/>
          <a:stretch/>
        </p:blipFill>
        <p:spPr bwMode="auto">
          <a:xfrm>
            <a:off x="4533900" y="0"/>
            <a:ext cx="7658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1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ndia to have new supercomputer for weather forecasting by year end">
            <a:extLst>
              <a:ext uri="{FF2B5EF4-FFF2-40B4-BE49-F238E27FC236}">
                <a16:creationId xmlns:a16="http://schemas.microsoft.com/office/drawing/2014/main" id="{552A346D-2BF2-62FF-37B3-D3E3CAFD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0"/>
            <a:ext cx="11715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1D8345-F5CD-8F78-FF7C-41C47E0A368C}"/>
              </a:ext>
            </a:extLst>
          </p:cNvPr>
          <p:cNvSpPr/>
          <p:nvPr/>
        </p:nvSpPr>
        <p:spPr>
          <a:xfrm>
            <a:off x="4531659" y="403412"/>
            <a:ext cx="4061012" cy="59436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B57F2-8759-DB65-0646-FB0FAD1E3E43}"/>
              </a:ext>
            </a:extLst>
          </p:cNvPr>
          <p:cNvSpPr txBox="1"/>
          <p:nvPr/>
        </p:nvSpPr>
        <p:spPr>
          <a:xfrm>
            <a:off x="5131541" y="712694"/>
            <a:ext cx="2861248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 i="0" dirty="0">
                <a:solidFill>
                  <a:schemeClr val="bg1"/>
                </a:solidFill>
                <a:effectLst/>
                <a:latin typeface="+mj-lt"/>
              </a:rPr>
              <a:t>For example, </a:t>
            </a:r>
          </a:p>
          <a:p>
            <a:pPr algn="ctr">
              <a:lnSpc>
                <a:spcPct val="150000"/>
              </a:lnSpc>
            </a:pPr>
            <a:r>
              <a:rPr lang="en-AU" sz="2400" b="1" i="0" dirty="0">
                <a:solidFill>
                  <a:schemeClr val="bg1"/>
                </a:solidFill>
                <a:effectLst/>
                <a:latin typeface="+mj-lt"/>
              </a:rPr>
              <a:t>computer models</a:t>
            </a:r>
            <a:r>
              <a:rPr lang="en-AU" sz="2400" b="1" dirty="0">
                <a:solidFill>
                  <a:schemeClr val="bg1"/>
                </a:solidFill>
                <a:latin typeface="+mj-lt"/>
              </a:rPr>
              <a:t> are used to predict the effects of decisions made today, and in the future, about Climate Change and our carbon emissions.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579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CE239E-6DE8-23E9-33B2-068CCF0E47B4}"/>
              </a:ext>
            </a:extLst>
          </p:cNvPr>
          <p:cNvSpPr txBox="1"/>
          <p:nvPr/>
        </p:nvSpPr>
        <p:spPr>
          <a:xfrm>
            <a:off x="543417" y="1103138"/>
            <a:ext cx="2614451" cy="409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dirty="0">
                <a:solidFill>
                  <a:schemeClr val="bg1"/>
                </a:solidFill>
                <a:latin typeface="+mj-lt"/>
              </a:rPr>
              <a:t>Computer m</a:t>
            </a:r>
            <a:r>
              <a:rPr lang="en-AU" sz="2400" i="0" dirty="0">
                <a:solidFill>
                  <a:schemeClr val="bg1"/>
                </a:solidFill>
                <a:effectLst/>
                <a:latin typeface="+mj-lt"/>
              </a:rPr>
              <a:t>odels use mathematical equations and data inputs from </a:t>
            </a:r>
            <a:r>
              <a:rPr lang="en-AU" sz="3200" i="0" dirty="0">
                <a:solidFill>
                  <a:schemeClr val="bg1"/>
                </a:solidFill>
                <a:effectLst/>
                <a:latin typeface="+mj-lt"/>
              </a:rPr>
              <a:t>observations </a:t>
            </a:r>
            <a:r>
              <a:rPr lang="en-AU" sz="2400" i="0" dirty="0">
                <a:solidFill>
                  <a:schemeClr val="bg1"/>
                </a:solidFill>
                <a:effectLst/>
                <a:latin typeface="+mj-lt"/>
              </a:rPr>
              <a:t>to make those predictions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296" name="Picture 8" descr="Blog">
            <a:extLst>
              <a:ext uri="{FF2B5EF4-FFF2-40B4-BE49-F238E27FC236}">
                <a16:creationId xmlns:a16="http://schemas.microsoft.com/office/drawing/2014/main" id="{8D51D817-163C-E39A-4CC6-CFC887730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/>
          <a:stretch/>
        </p:blipFill>
        <p:spPr bwMode="auto">
          <a:xfrm>
            <a:off x="3909848" y="0"/>
            <a:ext cx="8282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93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NOAA upgrades Global Ensemble Forecast System | National Oceanic and  Atmospheric Administration">
            <a:extLst>
              <a:ext uri="{FF2B5EF4-FFF2-40B4-BE49-F238E27FC236}">
                <a16:creationId xmlns:a16="http://schemas.microsoft.com/office/drawing/2014/main" id="{A2585AD2-D950-2FEB-9D7B-9FE83D1F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7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37B23-4A9F-9A39-0D66-2BC95042825F}"/>
              </a:ext>
            </a:extLst>
          </p:cNvPr>
          <p:cNvSpPr txBox="1"/>
          <p:nvPr/>
        </p:nvSpPr>
        <p:spPr>
          <a:xfrm>
            <a:off x="0" y="6487081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FFFF00"/>
                </a:solidFill>
                <a:effectLst/>
                <a:latin typeface="Nunito Sans" panose="020F0502020204030204" pitchFamily="34" charset="0"/>
              </a:rPr>
              <a:t>Corridor of computer servers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3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SPIRE project optimises accuracy and efficiency of weather forecasts">
            <a:extLst>
              <a:ext uri="{FF2B5EF4-FFF2-40B4-BE49-F238E27FC236}">
                <a16:creationId xmlns:a16="http://schemas.microsoft.com/office/drawing/2014/main" id="{D0519B48-5FA9-64DF-0C12-909F97C8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44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E0BB10-BFBD-13C7-FE58-D8BD25755DAA}"/>
              </a:ext>
            </a:extLst>
          </p:cNvPr>
          <p:cNvSpPr txBox="1"/>
          <p:nvPr/>
        </p:nvSpPr>
        <p:spPr>
          <a:xfrm>
            <a:off x="4399110" y="6365926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=haBG2IIbwbA</a:t>
            </a:r>
          </a:p>
        </p:txBody>
      </p:sp>
      <p:pic>
        <p:nvPicPr>
          <p:cNvPr id="5" name="Picture 4" descr="A screenshot of a video&#10;&#10;Description automatically generated">
            <a:extLst>
              <a:ext uri="{FF2B5EF4-FFF2-40B4-BE49-F238E27FC236}">
                <a16:creationId xmlns:a16="http://schemas.microsoft.com/office/drawing/2014/main" id="{57BBF749-8BC5-52B1-67BC-19C838BDE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234" y="300852"/>
            <a:ext cx="7772400" cy="6013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3E014-D7CE-ED53-3A53-184D2CE6B288}"/>
              </a:ext>
            </a:extLst>
          </p:cNvPr>
          <p:cNvSpPr txBox="1"/>
          <p:nvPr/>
        </p:nvSpPr>
        <p:spPr>
          <a:xfrm>
            <a:off x="523383" y="1920607"/>
            <a:ext cx="27045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Models use data inputs from </a:t>
            </a:r>
            <a:r>
              <a:rPr lang="en-US" sz="3600" b="1" dirty="0"/>
              <a:t>observations </a:t>
            </a:r>
            <a:r>
              <a:rPr lang="en-US" sz="3200" dirty="0"/>
              <a:t>to make their predictions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46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nstruments - Woods Hole Oceanographic Institution">
            <a:extLst>
              <a:ext uri="{FF2B5EF4-FFF2-40B4-BE49-F238E27FC236}">
                <a16:creationId xmlns:a16="http://schemas.microsoft.com/office/drawing/2014/main" id="{99CCAA06-6AC6-813F-0E00-5C3FCF0C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oorings &amp; Buoys - Woods Hole Oceanographic Institution">
            <a:extLst>
              <a:ext uri="{FF2B5EF4-FFF2-40B4-BE49-F238E27FC236}">
                <a16:creationId xmlns:a16="http://schemas.microsoft.com/office/drawing/2014/main" id="{66F4A184-55E6-ACEA-093C-8CC2DE10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ce Core Studies - Crow Canyon Archaeological Center">
            <a:extLst>
              <a:ext uri="{FF2B5EF4-FFF2-40B4-BE49-F238E27FC236}">
                <a16:creationId xmlns:a16="http://schemas.microsoft.com/office/drawing/2014/main" id="{C0E16B0A-F7D9-51C4-2537-F41E3BF1D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/>
          <a:stretch/>
        </p:blipFill>
        <p:spPr bwMode="auto">
          <a:xfrm>
            <a:off x="0" y="3437998"/>
            <a:ext cx="406779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a) X-ray positive print of top 50-cm section of Porites coral core... |  Download Scientific Diagram">
            <a:extLst>
              <a:ext uri="{FF2B5EF4-FFF2-40B4-BE49-F238E27FC236}">
                <a16:creationId xmlns:a16="http://schemas.microsoft.com/office/drawing/2014/main" id="{EA6A0B90-C965-0409-BE23-00901AD5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0956" y="4265839"/>
            <a:ext cx="3429000" cy="175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ontiers | Insects as bioindicator: A hidden gem for environmental  monitoring">
            <a:extLst>
              <a:ext uri="{FF2B5EF4-FFF2-40B4-BE49-F238E27FC236}">
                <a16:creationId xmlns:a16="http://schemas.microsoft.com/office/drawing/2014/main" id="{84D234DA-2652-9B9C-4DD1-7A383AF8C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321" y="4929861"/>
            <a:ext cx="1877679" cy="19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eather Balloon AIが生成したニューラルネットワーク | Premium AI生成画像">
            <a:extLst>
              <a:ext uri="{FF2B5EF4-FFF2-40B4-BE49-F238E27FC236}">
                <a16:creationId xmlns:a16="http://schemas.microsoft.com/office/drawing/2014/main" id="{E17E69AD-B2BF-202E-4406-53AF55BF7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408" y="3429000"/>
            <a:ext cx="2442592" cy="16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$53 million grant to create worldwide fleet of robotic floats">
            <a:extLst>
              <a:ext uri="{FF2B5EF4-FFF2-40B4-BE49-F238E27FC236}">
                <a16:creationId xmlns:a16="http://schemas.microsoft.com/office/drawing/2014/main" id="{50261285-65C2-D807-143F-F98DB8FE7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/>
          <a:stretch/>
        </p:blipFill>
        <p:spPr bwMode="auto">
          <a:xfrm>
            <a:off x="5823117" y="3429001"/>
            <a:ext cx="4526428" cy="34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C2A7CE-F83D-0BA1-2C6E-B7BCE78CAF6E}"/>
              </a:ext>
            </a:extLst>
          </p:cNvPr>
          <p:cNvSpPr/>
          <p:nvPr/>
        </p:nvSpPr>
        <p:spPr>
          <a:xfrm>
            <a:off x="4876020" y="2568388"/>
            <a:ext cx="2057400" cy="14522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CB49C-662C-3933-EDC9-294AA6234D65}"/>
              </a:ext>
            </a:extLst>
          </p:cNvPr>
          <p:cNvSpPr txBox="1"/>
          <p:nvPr/>
        </p:nvSpPr>
        <p:spPr>
          <a:xfrm>
            <a:off x="4766342" y="2509699"/>
            <a:ext cx="2167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Examples of sources of  observational data</a:t>
            </a:r>
          </a:p>
        </p:txBody>
      </p:sp>
    </p:spTree>
    <p:extLst>
      <p:ext uri="{BB962C8B-B14F-4D97-AF65-F5344CB8AC3E}">
        <p14:creationId xmlns:p14="http://schemas.microsoft.com/office/powerpoint/2010/main" val="662272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1788</Words>
  <Application>Microsoft Macintosh PowerPoint</Application>
  <PresentationFormat>Widescreen</PresentationFormat>
  <Paragraphs>159</Paragraphs>
  <Slides>35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Nunito Sans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553</cp:revision>
  <dcterms:created xsi:type="dcterms:W3CDTF">2023-09-23T08:38:28Z</dcterms:created>
  <dcterms:modified xsi:type="dcterms:W3CDTF">2025-02-07T18:54:05Z</dcterms:modified>
</cp:coreProperties>
</file>