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82" r:id="rId8"/>
    <p:sldId id="283" r:id="rId9"/>
    <p:sldId id="267" r:id="rId10"/>
    <p:sldId id="271" r:id="rId11"/>
    <p:sldId id="285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663"/>
    <a:srgbClr val="2152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02" autoAdjust="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oard@cabinbranchforest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board@cabinbranchforest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oard@cabinbranchforest.com" TargetMode="External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ccommittee@cabinbranchforest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board@cabinbranchforest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2021 Cabin Branch Forest Association -</a:t>
            </a:r>
            <a:br>
              <a:rPr lang="en-US" dirty="0"/>
            </a:br>
            <a:r>
              <a:rPr lang="en-US" dirty="0"/>
              <a:t>Annual General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777379"/>
            <a:ext cx="10346297" cy="1277431"/>
          </a:xfrm>
        </p:spPr>
        <p:txBody>
          <a:bodyPr>
            <a:normAutofit/>
          </a:bodyPr>
          <a:lstStyle/>
          <a:p>
            <a:r>
              <a:rPr lang="en-US" dirty="0"/>
              <a:t>March 4, 2021</a:t>
            </a:r>
          </a:p>
          <a:p>
            <a:r>
              <a:rPr lang="en-US" dirty="0"/>
              <a:t>Online meeting - Zoom Meeting ID: 894 7764 3411</a:t>
            </a:r>
          </a:p>
          <a:p>
            <a:r>
              <a:rPr lang="en-US" dirty="0"/>
              <a:t>Welcome friends and neighbors – </a:t>
            </a:r>
            <a:r>
              <a:rPr lang="en-US" b="1" dirty="0"/>
              <a:t>please enter name and address in chat section</a:t>
            </a:r>
          </a:p>
        </p:txBody>
      </p:sp>
      <p:pic>
        <p:nvPicPr>
          <p:cNvPr id="1026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4887" y="558433"/>
            <a:ext cx="2479589" cy="15916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1B7F97-3D3B-41CF-861C-99FA52387586}"/>
              </a:ext>
            </a:extLst>
          </p:cNvPr>
          <p:cNvSpPr txBox="1"/>
          <p:nvPr/>
        </p:nvSpPr>
        <p:spPr>
          <a:xfrm>
            <a:off x="3700794" y="637638"/>
            <a:ext cx="5961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Reminder:  please mute microphone if not speaking</a:t>
            </a:r>
          </a:p>
        </p:txBody>
      </p:sp>
    </p:spTree>
    <p:extLst>
      <p:ext uri="{BB962C8B-B14F-4D97-AF65-F5344CB8AC3E}">
        <p14:creationId xmlns:p14="http://schemas.microsoft.com/office/powerpoint/2010/main" val="2207193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54" y="973669"/>
            <a:ext cx="9698892" cy="706964"/>
          </a:xfrm>
        </p:spPr>
        <p:txBody>
          <a:bodyPr/>
          <a:lstStyle/>
          <a:p>
            <a:r>
              <a:rPr lang="en-US" dirty="0"/>
              <a:t>Community Activity and News</a:t>
            </a:r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D8CAE46-ED42-4CAE-B18F-AE3F04B3708F}"/>
              </a:ext>
            </a:extLst>
          </p:cNvPr>
          <p:cNvSpPr/>
          <p:nvPr/>
        </p:nvSpPr>
        <p:spPr>
          <a:xfrm>
            <a:off x="448235" y="1559859"/>
            <a:ext cx="11295530" cy="815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63E30EC-4C83-4308-BBF7-470078609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03" y="1748188"/>
            <a:ext cx="11337715" cy="484087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Reinstated CBFA Newsletter</a:t>
            </a:r>
          </a:p>
          <a:p>
            <a:pPr lvl="1"/>
            <a:r>
              <a:rPr lang="en-US" dirty="0"/>
              <a:t>Let us know if mailing was not received.  Special thanks to Danielle Vestal for coordinating and mailing.</a:t>
            </a:r>
          </a:p>
          <a:p>
            <a:r>
              <a:rPr lang="en-US" dirty="0"/>
              <a:t>Playground Pest Control starts this month</a:t>
            </a:r>
          </a:p>
          <a:p>
            <a:pPr lvl="1"/>
            <a:r>
              <a:rPr lang="en-US" dirty="0"/>
              <a:t>Applied monthly, March – October</a:t>
            </a:r>
          </a:p>
          <a:p>
            <a:pPr lvl="1"/>
            <a:r>
              <a:rPr lang="en-US" dirty="0"/>
              <a:t>Usually 2</a:t>
            </a:r>
            <a:r>
              <a:rPr lang="en-US" baseline="30000" dirty="0"/>
              <a:t>nd</a:t>
            </a:r>
            <a:r>
              <a:rPr lang="en-US" dirty="0"/>
              <a:t> Friday of each month</a:t>
            </a:r>
          </a:p>
          <a:p>
            <a:pPr lvl="1"/>
            <a:r>
              <a:rPr lang="en-US" dirty="0"/>
              <a:t>Keep kids/pets away for 48 hours after application based on signs</a:t>
            </a:r>
          </a:p>
          <a:p>
            <a:r>
              <a:rPr lang="en-US" dirty="0"/>
              <a:t>Community Cleanup Day March-13, 2021 at 10 AM</a:t>
            </a:r>
          </a:p>
          <a:p>
            <a:pPr lvl="1"/>
            <a:r>
              <a:rPr lang="en-US" dirty="0"/>
              <a:t>Volunteers to meet at front entrance.  Activities include fence line maintenance and trash pickup.</a:t>
            </a:r>
          </a:p>
          <a:p>
            <a:r>
              <a:rPr lang="en-US" dirty="0"/>
              <a:t>Bike/Walking Path Improvement </a:t>
            </a:r>
          </a:p>
          <a:p>
            <a:pPr lvl="1"/>
            <a:r>
              <a:rPr lang="en-US" dirty="0"/>
              <a:t>Final scope determined, quotes in progress</a:t>
            </a:r>
          </a:p>
          <a:p>
            <a:pPr lvl="1"/>
            <a:r>
              <a:rPr lang="en-US" dirty="0"/>
              <a:t>Repair of existing determined to be best solution based on condition, cost, and required reserves</a:t>
            </a:r>
          </a:p>
          <a:p>
            <a:r>
              <a:rPr lang="en-US" dirty="0"/>
              <a:t>Email survey to go out to solicit community input on improvements, funds management and other activities.  Please email </a:t>
            </a:r>
            <a:r>
              <a:rPr lang="en-US" dirty="0">
                <a:hlinkClick r:id="rId3"/>
              </a:rPr>
              <a:t>board@cabinbranchforest.com</a:t>
            </a:r>
            <a:r>
              <a:rPr lang="en-US" dirty="0"/>
              <a:t> if you’d like to confirm you are on the email distribution  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 descr="A sign on the side of a tree&#10;&#10;Description automatically generated">
            <a:extLst>
              <a:ext uri="{FF2B5EF4-FFF2-40B4-BE49-F238E27FC236}">
                <a16:creationId xmlns:a16="http://schemas.microsoft.com/office/drawing/2014/main" id="{790DA8CF-B716-4E90-82A0-FBEA079390C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566610" y="2510656"/>
            <a:ext cx="945776" cy="10524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FFC84DB-0248-4ACA-AC5C-B4DF1C36E9D3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7009" y="3290524"/>
            <a:ext cx="1527573" cy="100881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5B8DDB-4F4F-43EF-B073-67F0EF7C491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5624" y="3290524"/>
            <a:ext cx="1527573" cy="101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822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54" y="973669"/>
            <a:ext cx="9698892" cy="706964"/>
          </a:xfrm>
        </p:spPr>
        <p:txBody>
          <a:bodyPr/>
          <a:lstStyle/>
          <a:p>
            <a:r>
              <a:rPr lang="en-US" dirty="0"/>
              <a:t>Community Activity and News</a:t>
            </a:r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D8CAE46-ED42-4CAE-B18F-AE3F04B3708F}"/>
              </a:ext>
            </a:extLst>
          </p:cNvPr>
          <p:cNvSpPr/>
          <p:nvPr/>
        </p:nvSpPr>
        <p:spPr>
          <a:xfrm>
            <a:off x="448235" y="1559859"/>
            <a:ext cx="11295530" cy="815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965" y="1626843"/>
            <a:ext cx="10878070" cy="49510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Trash Services Contract Extended with Republic Services</a:t>
            </a:r>
          </a:p>
          <a:p>
            <a:pPr lvl="1"/>
            <a:r>
              <a:rPr lang="en-US" dirty="0"/>
              <a:t>Costs per home increased $5.07/quarter.  HOA Burden increase $390/quarter. </a:t>
            </a:r>
          </a:p>
          <a:p>
            <a:pPr lvl="1"/>
            <a:r>
              <a:rPr lang="en-US" dirty="0"/>
              <a:t>TRASH – Tuesday’s &amp; Fridays | YARD WASTE – Wednesday’s | RECYCLING – Friday’s</a:t>
            </a:r>
          </a:p>
          <a:p>
            <a:pPr lvl="1"/>
            <a:r>
              <a:rPr lang="en-US" dirty="0"/>
              <a:t>Individual issues call 703-818-8222 (e.g. new trash can).  All other issues contact the HOA at </a:t>
            </a:r>
            <a:r>
              <a:rPr lang="en-US" dirty="0">
                <a:hlinkClick r:id="rId3"/>
              </a:rPr>
              <a:t>board@cabinbranchforest.com</a:t>
            </a:r>
            <a:r>
              <a:rPr lang="en-US" dirty="0"/>
              <a:t> so we can work with our HOA account manager</a:t>
            </a:r>
          </a:p>
          <a:p>
            <a:r>
              <a:rPr lang="en-US" dirty="0"/>
              <a:t>Safety</a:t>
            </a:r>
          </a:p>
          <a:p>
            <a:pPr lvl="1"/>
            <a:r>
              <a:rPr lang="en-US" dirty="0"/>
              <a:t>See something suspicious?  Report it!  “See something, Say Something” - </a:t>
            </a:r>
            <a:r>
              <a:rPr lang="en-US" b="1" dirty="0"/>
              <a:t>703-777-1021</a:t>
            </a:r>
          </a:p>
          <a:p>
            <a:pPr lvl="1"/>
            <a:r>
              <a:rPr lang="en-US" dirty="0"/>
              <a:t>Please observe speed limits and stop signs; lots of kids in the neighborhood</a:t>
            </a:r>
          </a:p>
          <a:p>
            <a:r>
              <a:rPr lang="en-US" dirty="0"/>
              <a:t>Parking</a:t>
            </a:r>
          </a:p>
          <a:p>
            <a:pPr lvl="1"/>
            <a:r>
              <a:rPr lang="en-US" dirty="0"/>
              <a:t>Commercial vehicles prohibited by community rules; Parking on grass is prohibited by the county</a:t>
            </a:r>
          </a:p>
          <a:p>
            <a:pPr lvl="1"/>
            <a:r>
              <a:rPr lang="en-US" dirty="0"/>
              <a:t>Cabin Branch streets are public streets, but please be considerate of your neighbors.</a:t>
            </a:r>
          </a:p>
          <a:p>
            <a:r>
              <a:rPr lang="en-US" dirty="0"/>
              <a:t>Snow Removal</a:t>
            </a:r>
          </a:p>
          <a:p>
            <a:pPr lvl="1"/>
            <a:r>
              <a:rPr lang="en-US" dirty="0"/>
              <a:t>VDOT utilizes contractors for street plowing; not coordinated by the HOA</a:t>
            </a:r>
          </a:p>
          <a:p>
            <a:pPr lvl="1"/>
            <a:r>
              <a:rPr lang="en-US" dirty="0"/>
              <a:t>Residents are responsible for removing snow on sidewalks in front of their houses</a:t>
            </a:r>
          </a:p>
          <a:p>
            <a:r>
              <a:rPr lang="en-US" dirty="0"/>
              <a:t>Spring is around the corner – but please don’t feed the animals</a:t>
            </a:r>
          </a:p>
          <a:p>
            <a:pPr lvl="1"/>
            <a:r>
              <a:rPr lang="en-US" dirty="0"/>
              <a:t>See article in newsletter for more details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12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Forum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671652" y="2276929"/>
            <a:ext cx="8825659" cy="3416300"/>
          </a:xfrm>
        </p:spPr>
        <p:txBody>
          <a:bodyPr/>
          <a:lstStyle/>
          <a:p>
            <a:r>
              <a:rPr lang="en-US" dirty="0"/>
              <a:t>Please raise any questions, comments or concerns on topics presented tonight or others you’d like addressed.</a:t>
            </a:r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660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289174"/>
            <a:ext cx="10180311" cy="431482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Thank you for coming!</a:t>
            </a:r>
          </a:p>
          <a:p>
            <a:r>
              <a:rPr lang="en-US" dirty="0"/>
              <a:t>Bi-monthly board meetings open to all neighbors – email </a:t>
            </a:r>
            <a:r>
              <a:rPr lang="en-US" dirty="0">
                <a:hlinkClick r:id="rId2"/>
              </a:rPr>
              <a:t>board@cabinbranchforest.com</a:t>
            </a:r>
            <a:r>
              <a:rPr lang="en-US" dirty="0"/>
              <a:t> for schedule and locations</a:t>
            </a:r>
          </a:p>
          <a:p>
            <a:pPr lvl="1"/>
            <a:r>
              <a:rPr lang="en-US" dirty="0"/>
              <a:t>Virtual meetings planned for foreseeable future</a:t>
            </a:r>
          </a:p>
          <a:p>
            <a:r>
              <a:rPr lang="en-US" dirty="0"/>
              <a:t>Important Dates (tentative)</a:t>
            </a:r>
          </a:p>
          <a:p>
            <a:pPr lvl="1"/>
            <a:r>
              <a:rPr lang="en-US" dirty="0"/>
              <a:t>Community cleanup day – March 13, 10 AM, Front Entrance [Rain Date March 20]</a:t>
            </a:r>
          </a:p>
          <a:p>
            <a:pPr lvl="1"/>
            <a:r>
              <a:rPr lang="en-US" dirty="0"/>
              <a:t>Community Wide Inspections – April 5-9</a:t>
            </a:r>
          </a:p>
          <a:p>
            <a:pPr lvl="1"/>
            <a:r>
              <a:rPr lang="en-US" dirty="0"/>
              <a:t>Community Wide Yard Sale - TBD</a:t>
            </a:r>
          </a:p>
          <a:p>
            <a:pPr lvl="1"/>
            <a:r>
              <a:rPr lang="en-US" dirty="0"/>
              <a:t>Community block party – TBR</a:t>
            </a:r>
          </a:p>
          <a:p>
            <a:r>
              <a:rPr lang="en-US" dirty="0"/>
              <a:t>Contact</a:t>
            </a:r>
          </a:p>
          <a:p>
            <a:pPr lvl="1"/>
            <a:r>
              <a:rPr lang="en-US" dirty="0">
                <a:hlinkClick r:id="rId2"/>
              </a:rPr>
              <a:t>board@cabinbranchforest.com</a:t>
            </a:r>
            <a:endParaRPr lang="en-US" dirty="0"/>
          </a:p>
          <a:p>
            <a:pPr lvl="1"/>
            <a:r>
              <a:rPr lang="en-US" dirty="0">
                <a:hlinkClick r:id="rId2"/>
              </a:rPr>
              <a:t>www.cabinbranchforest.com</a:t>
            </a:r>
            <a:endParaRPr lang="en-US" dirty="0"/>
          </a:p>
          <a:p>
            <a:pPr lvl="1"/>
            <a:r>
              <a:rPr lang="en-US" dirty="0"/>
              <a:t>Or just stop by!</a:t>
            </a:r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59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97300"/>
          </a:xfrm>
        </p:spPr>
        <p:txBody>
          <a:bodyPr>
            <a:normAutofit/>
          </a:bodyPr>
          <a:lstStyle/>
          <a:p>
            <a:r>
              <a:rPr lang="en-US" dirty="0"/>
              <a:t>Proof of Quorum</a:t>
            </a:r>
          </a:p>
          <a:p>
            <a:r>
              <a:rPr lang="en-US" dirty="0"/>
              <a:t>Welcome</a:t>
            </a:r>
          </a:p>
          <a:p>
            <a:r>
              <a:rPr lang="en-US" dirty="0"/>
              <a:t>HOA Board Members and Volunteers</a:t>
            </a:r>
          </a:p>
          <a:p>
            <a:r>
              <a:rPr lang="en-US" dirty="0"/>
              <a:t>Treasurer’s Report (HOA Financial Statements)</a:t>
            </a:r>
          </a:p>
          <a:p>
            <a:r>
              <a:rPr lang="en-US" dirty="0"/>
              <a:t>CBFA Annual Inspections</a:t>
            </a:r>
          </a:p>
          <a:p>
            <a:r>
              <a:rPr lang="en-US" dirty="0"/>
              <a:t>Community Activities and News</a:t>
            </a:r>
          </a:p>
          <a:p>
            <a:r>
              <a:rPr lang="en-US" dirty="0"/>
              <a:t>Open Forum</a:t>
            </a:r>
          </a:p>
          <a:p>
            <a:r>
              <a:rPr lang="en-US" dirty="0"/>
              <a:t>Adjournment</a:t>
            </a:r>
          </a:p>
          <a:p>
            <a:endParaRPr lang="en-US" dirty="0"/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895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Quorum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Annual meeting quorum requirement is 25% (20 homes including proxies)</a:t>
            </a:r>
          </a:p>
          <a:p>
            <a:endParaRPr lang="en-US" dirty="0"/>
          </a:p>
          <a:p>
            <a:r>
              <a:rPr lang="en-US" dirty="0"/>
              <a:t>Virtual Sign In:</a:t>
            </a:r>
          </a:p>
          <a:p>
            <a:pPr lvl="1"/>
            <a:r>
              <a:rPr lang="en-US" dirty="0"/>
              <a:t>Please enter your name and address in the Zoom meeting “chat” section to register your attendance at the meeting </a:t>
            </a:r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334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Friends and Neighbors!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12554"/>
            <a:ext cx="10501587" cy="4325752"/>
          </a:xfrm>
        </p:spPr>
        <p:txBody>
          <a:bodyPr>
            <a:normAutofit/>
          </a:bodyPr>
          <a:lstStyle/>
          <a:p>
            <a:r>
              <a:rPr lang="en-US" dirty="0"/>
              <a:t>Virtual Meetings Continue!  </a:t>
            </a:r>
          </a:p>
          <a:p>
            <a:pPr lvl="1"/>
            <a:r>
              <a:rPr lang="en-US" dirty="0"/>
              <a:t>Board still at 100% virtual meetings, including bi-monthly BOD</a:t>
            </a:r>
          </a:p>
          <a:p>
            <a:r>
              <a:rPr lang="en-US" dirty="0"/>
              <a:t>This meeting is for us!</a:t>
            </a:r>
          </a:p>
          <a:p>
            <a:pPr lvl="1"/>
            <a:r>
              <a:rPr lang="en-US" dirty="0"/>
              <a:t>CBFA is a self-managed Homeowner’s Association</a:t>
            </a:r>
          </a:p>
          <a:p>
            <a:pPr lvl="1"/>
            <a:r>
              <a:rPr lang="en-US" dirty="0"/>
              <a:t>Our people, and their investment into the community, make all the difference</a:t>
            </a:r>
          </a:p>
          <a:p>
            <a:r>
              <a:rPr lang="en-US" dirty="0"/>
              <a:t>We have a website and a Facebook page</a:t>
            </a:r>
          </a:p>
          <a:p>
            <a:pPr lvl="1"/>
            <a:r>
              <a:rPr lang="en-US" dirty="0">
                <a:hlinkClick r:id="rId2"/>
              </a:rPr>
              <a:t>www.cabinbranchforest.com</a:t>
            </a:r>
            <a:r>
              <a:rPr lang="en-US" dirty="0"/>
              <a:t> – </a:t>
            </a:r>
            <a:r>
              <a:rPr lang="en-US" b="1" dirty="0"/>
              <a:t>Updated for 2021!</a:t>
            </a:r>
          </a:p>
          <a:p>
            <a:pPr lvl="1"/>
            <a:r>
              <a:rPr lang="en-US" dirty="0"/>
              <a:t>Facebook (</a:t>
            </a:r>
            <a:r>
              <a:rPr lang="en-US" u="sng" dirty="0"/>
              <a:t>invite only</a:t>
            </a:r>
            <a:r>
              <a:rPr lang="en-US" dirty="0"/>
              <a:t> – contact Richard Young)</a:t>
            </a:r>
            <a:endParaRPr lang="en-US" u="sng" dirty="0"/>
          </a:p>
          <a:p>
            <a:r>
              <a:rPr lang="en-US" dirty="0"/>
              <a:t>Concerns? Let’s address them as a community!</a:t>
            </a:r>
          </a:p>
          <a:p>
            <a:pPr lvl="1"/>
            <a:r>
              <a:rPr lang="en-US" dirty="0"/>
              <a:t>Reach us at: </a:t>
            </a:r>
            <a:r>
              <a:rPr lang="en-US" dirty="0">
                <a:hlinkClick r:id="rId3"/>
              </a:rPr>
              <a:t>board@cabinbranchforest.com</a:t>
            </a:r>
            <a:endParaRPr lang="en-US" dirty="0"/>
          </a:p>
          <a:p>
            <a:pPr lvl="1"/>
            <a:r>
              <a:rPr lang="en-US" dirty="0"/>
              <a:t>ARC and/or Covenants Questions:  </a:t>
            </a:r>
            <a:r>
              <a:rPr lang="en-US" dirty="0">
                <a:hlinkClick r:id="rId4"/>
              </a:rPr>
              <a:t>ccommittee@cabinbranchforest.com</a:t>
            </a:r>
            <a:r>
              <a:rPr lang="en-US" dirty="0"/>
              <a:t> [</a:t>
            </a:r>
            <a:r>
              <a:rPr lang="en-US" i="1" dirty="0"/>
              <a:t>note the two “c’s”</a:t>
            </a:r>
            <a:r>
              <a:rPr lang="en-US" dirty="0"/>
              <a:t>]</a:t>
            </a:r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206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HOA Board Members and Volunteers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16794"/>
            <a:ext cx="8825659" cy="440820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Current Board members (4 of 5 positions filled) </a:t>
            </a:r>
          </a:p>
          <a:p>
            <a:pPr lvl="1"/>
            <a:r>
              <a:rPr lang="en-US" dirty="0"/>
              <a:t>Dan Hibbard (President) – 2020 </a:t>
            </a:r>
            <a:endParaRPr lang="en-US" i="1" dirty="0"/>
          </a:p>
          <a:p>
            <a:pPr lvl="1"/>
            <a:r>
              <a:rPr lang="en-US" dirty="0"/>
              <a:t>Jim Clute – 2018 </a:t>
            </a:r>
          </a:p>
          <a:p>
            <a:pPr lvl="1"/>
            <a:r>
              <a:rPr lang="en-US" dirty="0"/>
              <a:t>TJ Vestal – 2020</a:t>
            </a:r>
            <a:endParaRPr lang="en-US" i="1" dirty="0"/>
          </a:p>
          <a:p>
            <a:pPr lvl="1"/>
            <a:r>
              <a:rPr lang="en-US" dirty="0"/>
              <a:t>Jason Yard – 2020</a:t>
            </a:r>
            <a:endParaRPr lang="en-US" i="1" dirty="0"/>
          </a:p>
          <a:p>
            <a:pPr lvl="1"/>
            <a:r>
              <a:rPr lang="en-US" i="1" dirty="0"/>
              <a:t>VACNANT</a:t>
            </a:r>
            <a:r>
              <a:rPr lang="en-US" dirty="0"/>
              <a:t> – 2020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Treasurer - Cliff Miller</a:t>
            </a:r>
          </a:p>
          <a:p>
            <a:r>
              <a:rPr lang="en-US" dirty="0"/>
              <a:t>ARC Committee Lead – Thera Miller </a:t>
            </a:r>
          </a:p>
          <a:p>
            <a:r>
              <a:rPr lang="en-US" dirty="0"/>
              <a:t>Website Curator – Gary Marsh</a:t>
            </a:r>
          </a:p>
          <a:p>
            <a:r>
              <a:rPr lang="en-US" dirty="0"/>
              <a:t>Newsletter Curator – Danielle Vestal</a:t>
            </a:r>
          </a:p>
          <a:p>
            <a:r>
              <a:rPr lang="en-US" dirty="0"/>
              <a:t>CBFA Facebook Group Owner – Richard Young</a:t>
            </a:r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E8FC6E23-D2DE-45EA-8C62-128BBE53DA9C}"/>
              </a:ext>
            </a:extLst>
          </p:cNvPr>
          <p:cNvSpPr/>
          <p:nvPr/>
        </p:nvSpPr>
        <p:spPr>
          <a:xfrm rot="10800000">
            <a:off x="3827928" y="4078939"/>
            <a:ext cx="2805953" cy="2868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E2B3B-0748-43A0-B424-1F14F5AFF57B}"/>
              </a:ext>
            </a:extLst>
          </p:cNvPr>
          <p:cNvSpPr txBox="1"/>
          <p:nvPr/>
        </p:nvSpPr>
        <p:spPr>
          <a:xfrm>
            <a:off x="6633881" y="3760710"/>
            <a:ext cx="443999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We’d like to solicit nominations for, and vote on, a new member to fill this role!</a:t>
            </a:r>
            <a:endParaRPr lang="en-US" i="1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8177202B-6827-49F7-BB83-EE022D64FA7A}"/>
              </a:ext>
            </a:extLst>
          </p:cNvPr>
          <p:cNvSpPr/>
          <p:nvPr/>
        </p:nvSpPr>
        <p:spPr>
          <a:xfrm rot="10800000">
            <a:off x="5638798" y="5176763"/>
            <a:ext cx="2868707" cy="2868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4E06F2-A142-45FB-9F19-9D5EC9FB61C5}"/>
              </a:ext>
            </a:extLst>
          </p:cNvPr>
          <p:cNvSpPr txBox="1"/>
          <p:nvPr/>
        </p:nvSpPr>
        <p:spPr>
          <a:xfrm>
            <a:off x="8444752" y="4858536"/>
            <a:ext cx="261401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Actively looking for volunteers to sign up and support the ARC!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59648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Treasurer’s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294966"/>
            <a:ext cx="10427446" cy="438374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Annual Dues</a:t>
            </a:r>
          </a:p>
          <a:p>
            <a:pPr lvl="1"/>
            <a:r>
              <a:rPr lang="en-US" dirty="0"/>
              <a:t>2021 assessment is $400 per home; payments in January and July</a:t>
            </a:r>
          </a:p>
          <a:p>
            <a:pPr lvl="2"/>
            <a:r>
              <a:rPr lang="en-US" b="1" dirty="0"/>
              <a:t>Due to excess reserves and known hardships due to the pandemic, a $200 credit was applied to all homes in the community.  </a:t>
            </a:r>
            <a:r>
              <a:rPr lang="en-US" dirty="0"/>
              <a:t>If you paid in full, next year’s dues will be reduced by $200.  If you paid in half, there is no second payment due </a:t>
            </a:r>
          </a:p>
          <a:p>
            <a:pPr lvl="1"/>
            <a:r>
              <a:rPr lang="en-US" dirty="0"/>
              <a:t>Dues cover common areas, maintenance/upkeep, improvements and community wide trash/recycling service </a:t>
            </a:r>
          </a:p>
          <a:p>
            <a:pPr lvl="1"/>
            <a:r>
              <a:rPr lang="en-US" dirty="0"/>
              <a:t>If you need a copy of your dues statement showing $0-balance please email </a:t>
            </a:r>
            <a:r>
              <a:rPr lang="en-US" dirty="0">
                <a:hlinkClick r:id="rId2"/>
              </a:rPr>
              <a:t>board@cabinbranchforest.com</a:t>
            </a:r>
            <a:r>
              <a:rPr lang="en-US" dirty="0"/>
              <a:t> </a:t>
            </a:r>
          </a:p>
          <a:p>
            <a:r>
              <a:rPr lang="en-US" dirty="0"/>
              <a:t>Assessment of expenses/activities indicate we are “right sized” again based on activities</a:t>
            </a:r>
          </a:p>
          <a:p>
            <a:pPr lvl="1"/>
            <a:r>
              <a:rPr lang="en-US" dirty="0"/>
              <a:t>Keeping dues low past two years (and offering discount), coupled with $200 credit for 2021.</a:t>
            </a:r>
          </a:p>
          <a:p>
            <a:pPr lvl="1"/>
            <a:r>
              <a:rPr lang="en-US" dirty="0"/>
              <a:t>Increased operating costs (Trash/Recycling)</a:t>
            </a:r>
          </a:p>
          <a:p>
            <a:pPr lvl="1"/>
            <a:r>
              <a:rPr lang="en-US" dirty="0"/>
              <a:t>Forecast increase in reserves for assets (Bike/Walking Path and Playground)</a:t>
            </a:r>
          </a:p>
          <a:p>
            <a:r>
              <a:rPr lang="en-US" b="1" dirty="0"/>
              <a:t>Evaluating 2022 possible dues increase.  </a:t>
            </a:r>
            <a:r>
              <a:rPr lang="en-US" dirty="0"/>
              <a:t>Evaluation underway and HOA will let the community know as soon as changes are anticipated</a:t>
            </a:r>
          </a:p>
          <a:p>
            <a:pPr lvl="1"/>
            <a:r>
              <a:rPr lang="en-US" dirty="0"/>
              <a:t>HOA has worked for several years to keep dues stable even with increasing operating costs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7132484-EADA-46E4-A1E7-5A01CF0A9FA9}"/>
              </a:ext>
            </a:extLst>
          </p:cNvPr>
          <p:cNvSpPr txBox="1"/>
          <p:nvPr/>
        </p:nvSpPr>
        <p:spPr>
          <a:xfrm>
            <a:off x="5702255" y="680470"/>
            <a:ext cx="443999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Long Time Cabin Branch HOA Treasurer is Cliff Miller.  A very special thanks for volunteering his time!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936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Income Statement</a:t>
            </a:r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624916" y="2646379"/>
            <a:ext cx="5296351" cy="3736492"/>
          </a:xfrm>
        </p:spPr>
        <p:txBody>
          <a:bodyPr>
            <a:normAutofit/>
          </a:bodyPr>
          <a:lstStyle/>
          <a:p>
            <a:r>
              <a:rPr lang="en-US" dirty="0"/>
              <a:t>All homes paid dues in 2020</a:t>
            </a:r>
          </a:p>
          <a:p>
            <a:pPr lvl="1"/>
            <a:r>
              <a:rPr lang="en-US" dirty="0"/>
              <a:t>70 of 77 homes have paid 2021 dues</a:t>
            </a:r>
          </a:p>
          <a:p>
            <a:r>
              <a:rPr lang="en-US" dirty="0"/>
              <a:t>Income less than previous years for late fees and violation fees</a:t>
            </a:r>
          </a:p>
          <a:p>
            <a:r>
              <a:rPr lang="en-US" dirty="0"/>
              <a:t>Interest rate on Money Market account dropped significantly at EOY</a:t>
            </a:r>
          </a:p>
          <a:p>
            <a:pPr lvl="1"/>
            <a:r>
              <a:rPr lang="en-US" dirty="0"/>
              <a:t>Investigating moving into CDs similar to other reserves </a:t>
            </a:r>
          </a:p>
          <a:p>
            <a:pPr lvl="2"/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D102B3-E77C-4C30-B23E-D6C8212AA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505194"/>
              </p:ext>
            </p:extLst>
          </p:nvPr>
        </p:nvGraphicFramePr>
        <p:xfrm>
          <a:off x="951914" y="2468031"/>
          <a:ext cx="5144086" cy="3914840"/>
        </p:xfrm>
        <a:graphic>
          <a:graphicData uri="http://schemas.openxmlformats.org/drawingml/2006/table">
            <a:tbl>
              <a:tblPr/>
              <a:tblGrid>
                <a:gridCol w="3197509">
                  <a:extLst>
                    <a:ext uri="{9D8B030D-6E8A-4147-A177-3AD203B41FA5}">
                      <a16:colId xmlns:a16="http://schemas.microsoft.com/office/drawing/2014/main" val="4148303727"/>
                    </a:ext>
                  </a:extLst>
                </a:gridCol>
                <a:gridCol w="686489">
                  <a:extLst>
                    <a:ext uri="{9D8B030D-6E8A-4147-A177-3AD203B41FA5}">
                      <a16:colId xmlns:a16="http://schemas.microsoft.com/office/drawing/2014/main" val="1447007920"/>
                    </a:ext>
                  </a:extLst>
                </a:gridCol>
                <a:gridCol w="686489">
                  <a:extLst>
                    <a:ext uri="{9D8B030D-6E8A-4147-A177-3AD203B41FA5}">
                      <a16:colId xmlns:a16="http://schemas.microsoft.com/office/drawing/2014/main" val="17256356"/>
                    </a:ext>
                  </a:extLst>
                </a:gridCol>
                <a:gridCol w="573599">
                  <a:extLst>
                    <a:ext uri="{9D8B030D-6E8A-4147-A177-3AD203B41FA5}">
                      <a16:colId xmlns:a16="http://schemas.microsoft.com/office/drawing/2014/main" val="1356552665"/>
                    </a:ext>
                  </a:extLst>
                </a:gridCol>
              </a:tblGrid>
              <a:tr h="19574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Variance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949280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INFLOWS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864726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Disclosure Packet Fee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297098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Dues Income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29,890.00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33,508.53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445532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Interest Inc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74.57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23.94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859649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Late Fee Income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905460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INFLOWS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29,964.57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33,657.47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-3,692.90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1860682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9643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Outflows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684154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Administrative Expenses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1,536.99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1,581.78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191784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Expense:Common Elements Repair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270.14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647732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Expense:Landscape Maintenance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7,375.00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6,840.00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905646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Expense:Landscape Repair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375784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Expense:Meeting Expense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649.7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6645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Expense:Utilities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43530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Operating Expense:Utilities:Garbage &amp; Recycling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16,342.48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16,012.13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991355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Operating Expenses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25,254.47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25,353.75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003279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873346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Income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4,710.10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8,303.72</a:t>
                      </a: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-3,593.62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385526"/>
                  </a:ext>
                </a:extLst>
              </a:tr>
              <a:tr h="195742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1" marR="8541" marT="854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260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46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5503" y="169136"/>
            <a:ext cx="11243257" cy="801535"/>
          </a:xfrm>
          <a:prstGeom prst="rect">
            <a:avLst/>
          </a:prstGeom>
          <a:solidFill>
            <a:srgbClr val="3066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1525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87395" y="159622"/>
            <a:ext cx="7935227" cy="70802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Cash Flow and Reserves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438228" y="0"/>
            <a:ext cx="661181" cy="1139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ontent Placeholder 2"/>
          <p:cNvSpPr txBox="1">
            <a:spLocks/>
          </p:cNvSpPr>
          <p:nvPr/>
        </p:nvSpPr>
        <p:spPr>
          <a:xfrm>
            <a:off x="4876801" y="1225205"/>
            <a:ext cx="5795926" cy="183409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EOY excess reserve still below funds</a:t>
            </a:r>
          </a:p>
          <a:p>
            <a:r>
              <a:rPr lang="en-US" dirty="0"/>
              <a:t>Planned projects still in work</a:t>
            </a:r>
          </a:p>
          <a:p>
            <a:r>
              <a:rPr lang="en-US" dirty="0"/>
              <a:t>Re-evaluating stance on percent reserves required for our community</a:t>
            </a:r>
          </a:p>
        </p:txBody>
      </p:sp>
      <p:cxnSp>
        <p:nvCxnSpPr>
          <p:cNvPr id="15" name="Elbow Connector 14"/>
          <p:cNvCxnSpPr>
            <a:cxnSpLocks/>
          </p:cNvCxnSpPr>
          <p:nvPr/>
        </p:nvCxnSpPr>
        <p:spPr>
          <a:xfrm rot="10800000">
            <a:off x="4572001" y="2814919"/>
            <a:ext cx="5199529" cy="3299011"/>
          </a:xfrm>
          <a:prstGeom prst="bentConnector3">
            <a:avLst>
              <a:gd name="adj1" fmla="val -1293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683797C-A9F0-4212-A27E-EB367C2E0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338504"/>
              </p:ext>
            </p:extLst>
          </p:nvPr>
        </p:nvGraphicFramePr>
        <p:xfrm>
          <a:off x="265502" y="1105696"/>
          <a:ext cx="4201947" cy="1834098"/>
        </p:xfrm>
        <a:graphic>
          <a:graphicData uri="http://schemas.openxmlformats.org/drawingml/2006/table">
            <a:tbl>
              <a:tblPr/>
              <a:tblGrid>
                <a:gridCol w="2909969">
                  <a:extLst>
                    <a:ext uri="{9D8B030D-6E8A-4147-A177-3AD203B41FA5}">
                      <a16:colId xmlns:a16="http://schemas.microsoft.com/office/drawing/2014/main" val="2839201071"/>
                    </a:ext>
                  </a:extLst>
                </a:gridCol>
                <a:gridCol w="1291978">
                  <a:extLst>
                    <a:ext uri="{9D8B030D-6E8A-4147-A177-3AD203B41FA5}">
                      <a16:colId xmlns:a16="http://schemas.microsoft.com/office/drawing/2014/main" val="1372178271"/>
                    </a:ext>
                  </a:extLst>
                </a:gridCol>
              </a:tblGrid>
              <a:tr h="2620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Account Balances - As of 12/31/2020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424362"/>
                  </a:ext>
                </a:extLst>
              </a:tr>
              <a:tr h="26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Premium Money Market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29,533.74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425750"/>
                  </a:ext>
                </a:extLst>
              </a:tr>
              <a:tr h="26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CBFA Checking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10,603.55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291478"/>
                  </a:ext>
                </a:extLst>
              </a:tr>
              <a:tr h="26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CD#1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7,785.86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432332"/>
                  </a:ext>
                </a:extLst>
              </a:tr>
              <a:tr h="26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CD#2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6,308.55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293080"/>
                  </a:ext>
                </a:extLst>
              </a:tr>
              <a:tr h="26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CD#3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5,264.16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030846"/>
                  </a:ext>
                </a:extLst>
              </a:tr>
              <a:tr h="2620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59,495.86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32916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7E2ADFF-9102-483A-8943-BCB73CBE52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67" y="3221222"/>
            <a:ext cx="9592716" cy="308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20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CBFA Annual Inspections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2675"/>
            <a:ext cx="8825659" cy="428702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Annual Inspections scheduled for April-5 to April-9; continuous monitoring and follow-ups in progress</a:t>
            </a:r>
          </a:p>
          <a:p>
            <a:pPr lvl="1"/>
            <a:r>
              <a:rPr lang="en-US" dirty="0"/>
              <a:t>To be completed by ARC and neighborhood volunteers; continuous monitoring in effect, and will continue to be in effect, for cited violations  </a:t>
            </a:r>
          </a:p>
          <a:p>
            <a:pPr lvl="1"/>
            <a:r>
              <a:rPr lang="en-US" dirty="0"/>
              <a:t>Please be aware inspectors view front, side and </a:t>
            </a:r>
            <a:r>
              <a:rPr lang="en-US" u="sng" dirty="0"/>
              <a:t>rear areas</a:t>
            </a:r>
            <a:r>
              <a:rPr lang="en-US" dirty="0"/>
              <a:t> of lots to perform inspections and follow-ups</a:t>
            </a:r>
          </a:p>
          <a:p>
            <a:r>
              <a:rPr lang="en-US" dirty="0"/>
              <a:t>Inspection checklist posted on the Cabin Branch Forest website</a:t>
            </a:r>
          </a:p>
          <a:p>
            <a:pPr lvl="1"/>
            <a:r>
              <a:rPr lang="en-US" dirty="0"/>
              <a:t>Check to see if you have items that may be in violation</a:t>
            </a:r>
          </a:p>
          <a:p>
            <a:pPr lvl="1"/>
            <a:r>
              <a:rPr lang="en-US" dirty="0"/>
              <a:t>Policy and timeline for resolution also posted on the website</a:t>
            </a:r>
          </a:p>
          <a:p>
            <a:r>
              <a:rPr lang="en-US" dirty="0"/>
              <a:t>What to do if you are cited for a violation?</a:t>
            </a:r>
          </a:p>
          <a:p>
            <a:pPr lvl="1"/>
            <a:r>
              <a:rPr lang="en-US" dirty="0"/>
              <a:t>Resolve the issue and/or communicate with the ARC/Board for clarification</a:t>
            </a:r>
          </a:p>
          <a:p>
            <a:pPr lvl="1"/>
            <a:r>
              <a:rPr lang="en-US" dirty="0"/>
              <a:t>Don’t wait until the last minute or let the issue(s) return; fines will be assessed </a:t>
            </a:r>
          </a:p>
          <a:p>
            <a:r>
              <a:rPr lang="en-US" b="1" dirty="0"/>
              <a:t>A very special thank you to Thera M. and Tom D. for volunteering their time for many years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2" descr="https://encrypted-tbn2.gstatic.com/images?q=tbn:ANd9GcSIzPzGFHwvoLQm2f3McIcogRsVhAHzDdGikgZi5a5AIyhKF7OXJ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97311" y="77274"/>
            <a:ext cx="561457" cy="97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A8CF55-D3FA-4991-B103-C696266DAAB0}"/>
              </a:ext>
            </a:extLst>
          </p:cNvPr>
          <p:cNvSpPr txBox="1"/>
          <p:nvPr/>
        </p:nvSpPr>
        <p:spPr>
          <a:xfrm>
            <a:off x="7366597" y="865486"/>
            <a:ext cx="2614016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Actively looking for volunteers to sign up and support the ARC!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06108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1302</TotalTime>
  <Words>1322</Words>
  <Application>Microsoft Office PowerPoint</Application>
  <PresentationFormat>Widescreen</PresentationFormat>
  <Paragraphs>193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 Boardroom</vt:lpstr>
      <vt:lpstr>2021 Cabin Branch Forest Association - Annual General Meeting</vt:lpstr>
      <vt:lpstr>AGENDA</vt:lpstr>
      <vt:lpstr>Proof of Quorum</vt:lpstr>
      <vt:lpstr>Welcome Friends and Neighbors!</vt:lpstr>
      <vt:lpstr>HOA Board Members and Volunteers</vt:lpstr>
      <vt:lpstr>Treasurer’s Report</vt:lpstr>
      <vt:lpstr>2020 Income Statement</vt:lpstr>
      <vt:lpstr>Cash Flow and Reserves</vt:lpstr>
      <vt:lpstr>CBFA Annual Inspections</vt:lpstr>
      <vt:lpstr>Community Activity and News</vt:lpstr>
      <vt:lpstr>Community Activity and News</vt:lpstr>
      <vt:lpstr>Open Forum</vt:lpstr>
      <vt:lpstr>Adjournment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Cabin Branch Forest Association - Annual General Meeting</dc:title>
  <dc:creator>Hibbard</dc:creator>
  <cp:lastModifiedBy>Daniel Hibbard</cp:lastModifiedBy>
  <cp:revision>120</cp:revision>
  <dcterms:created xsi:type="dcterms:W3CDTF">2015-03-08T18:29:53Z</dcterms:created>
  <dcterms:modified xsi:type="dcterms:W3CDTF">2021-03-04T23:29:47Z</dcterms:modified>
</cp:coreProperties>
</file>