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81" r:id="rId4"/>
    <p:sldId id="282" r:id="rId5"/>
    <p:sldId id="275" r:id="rId6"/>
    <p:sldId id="258" r:id="rId7"/>
    <p:sldId id="259" r:id="rId8"/>
    <p:sldId id="260" r:id="rId9"/>
    <p:sldId id="261" r:id="rId10"/>
    <p:sldId id="262" r:id="rId11"/>
    <p:sldId id="271" r:id="rId12"/>
    <p:sldId id="263" r:id="rId13"/>
    <p:sldId id="272" r:id="rId14"/>
    <p:sldId id="264" r:id="rId15"/>
    <p:sldId id="274" r:id="rId16"/>
    <p:sldId id="280" r:id="rId17"/>
    <p:sldId id="279" r:id="rId18"/>
    <p:sldId id="290" r:id="rId19"/>
    <p:sldId id="291" r:id="rId20"/>
    <p:sldId id="277" r:id="rId21"/>
    <p:sldId id="294" r:id="rId22"/>
    <p:sldId id="283" r:id="rId23"/>
    <p:sldId id="267" r:id="rId24"/>
    <p:sldId id="270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2"/>
    <p:restoredTop sz="88630"/>
  </p:normalViewPr>
  <p:slideViewPr>
    <p:cSldViewPr snapToGrid="0" snapToObjects="1">
      <p:cViewPr varScale="1">
        <p:scale>
          <a:sx n="54" d="100"/>
          <a:sy n="54" d="100"/>
        </p:scale>
        <p:origin x="115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6B2-CD5A-2A43-BD4F-2F55A5F4FF0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339C-6379-C040-A294-9170E265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PPT </a:t>
            </a:r>
            <a:r>
              <a:rPr lang="en-US" dirty="0" err="1"/>
              <a:t>slidedeck</a:t>
            </a:r>
            <a:r>
              <a:rPr lang="en-US" dirty="0"/>
              <a:t> developed by Wendy Pesavento, October 2025</a:t>
            </a:r>
          </a:p>
          <a:p>
            <a:r>
              <a:rPr lang="en-US" dirty="0"/>
              <a:t>Updated PPT </a:t>
            </a:r>
            <a:r>
              <a:rPr lang="en-US" dirty="0" err="1"/>
              <a:t>slidedeck</a:t>
            </a:r>
            <a:r>
              <a:rPr lang="en-US" dirty="0"/>
              <a:t> developed by Maryann Reichelt, October 16,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24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0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3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Legacy and translated Paths will </a:t>
            </a:r>
            <a:r>
              <a:rPr lang="en-US" b="1" dirty="0"/>
              <a:t>NOT</a:t>
            </a:r>
            <a:r>
              <a:rPr lang="en-US" dirty="0"/>
              <a:t> contain the 2025 Pathways enhancements.  Legacy (retired) Paths are on a different system than LMS Pathways and will not be updated to include the 2025 enhancements.  As Paths get translated, the 2025 enhancements </a:t>
            </a:r>
            <a:r>
              <a:rPr lang="en-US" b="1" dirty="0"/>
              <a:t>WILL</a:t>
            </a:r>
            <a:r>
              <a:rPr lang="en-US" dirty="0"/>
              <a:t> be included in the transcripts.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44765-43B4-9C1E-562E-81E5683A5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C9101-3580-08A6-2F1F-ECBF10EF3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EAFF8E-8B99-C248-1B3C-DCC4E752F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PPT </a:t>
            </a:r>
            <a:r>
              <a:rPr lang="en-US" dirty="0" err="1"/>
              <a:t>slidedeck</a:t>
            </a:r>
            <a:r>
              <a:rPr lang="en-US" dirty="0"/>
              <a:t> developed by Wendy Pesavento, October 2025</a:t>
            </a:r>
          </a:p>
          <a:p>
            <a:r>
              <a:rPr lang="en-US" dirty="0"/>
              <a:t>Updated PPT </a:t>
            </a:r>
            <a:r>
              <a:rPr lang="en-US" dirty="0" err="1"/>
              <a:t>slidedeck</a:t>
            </a:r>
            <a:r>
              <a:rPr lang="en-US" dirty="0"/>
              <a:t> developed by Maryann Reichelt, October 16,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55651-CA96-986E-7261-47483D0AC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Enhancements for each Level will appear </a:t>
            </a:r>
            <a:r>
              <a:rPr lang="en-US" sz="2400" b="1" dirty="0"/>
              <a:t>above</a:t>
            </a:r>
            <a:r>
              <a:rPr lang="en-US" sz="2400" dirty="0"/>
              <a:t> that Level’s projects.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Meeting Roles will </a:t>
            </a:r>
            <a:r>
              <a:rPr lang="en-US" sz="2400" b="1" dirty="0"/>
              <a:t>NOT </a:t>
            </a:r>
            <a:r>
              <a:rPr lang="en-US" sz="2400" b="0" dirty="0"/>
              <a:t>be tracked in Base Camp.  Clubs can discern if a member may complete meeting roles out of Level order.</a:t>
            </a: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 of Directors has determined that members must complete their required meeting roles within the relevant level to receive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credit.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 role completed in Level 1 cannot count toward Level 3</a:t>
            </a:r>
            <a:endParaRPr lang="en-US" sz="2400" b="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Education Series Presentations will appear similar to Electives and be tracked in Base Camp.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roles for each level can be downloaded from the Toastmasters International implementation notice e-mail sent October 22. 2025 by clicking  on</a:t>
            </a:r>
          </a:p>
          <a:p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US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support these changes in your club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 can be directed to Toastmasters International Resources site via the link in the Toastmasters International implementation notice e-mail sent October 22, 2025 “how to support these changes in your club”.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3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it is suggested that a member respond to a Table Topic thought or question prior to the Ice Breaker, the club can discern if a speech is delivered AND the member also answers a Table Topics thought or question, if the member can get credit for both roles on the same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Introductory Mentor is a member that helps a guest navigate the agenda, answers their questions, helps them navigate what each meeting role requires.  Is </a:t>
            </a:r>
            <a:r>
              <a:rPr lang="en-US" b="1" dirty="0"/>
              <a:t>NOT</a:t>
            </a:r>
            <a:r>
              <a:rPr lang="en-US" dirty="0"/>
              <a:t> their ‘official’ mentor.</a:t>
            </a:r>
          </a:p>
          <a:p>
            <a:r>
              <a:rPr lang="en-US" dirty="0"/>
              <a:t>Check if a meeting role is part of a transcript project, such as Table Topics Master (elective - Active Listening).  The Club can discern if a member completing an elective that contains a meeting role would qualify as both a project completion </a:t>
            </a:r>
            <a:r>
              <a:rPr lang="en-US" b="1" dirty="0"/>
              <a:t>AND</a:t>
            </a:r>
            <a:r>
              <a:rPr lang="en-US" dirty="0"/>
              <a:t> a meeting role fulfilment.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The other options will appear in Levels 4 and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if a meeting role is part of a transcript project, such as Table Topics Master (elective - Active Listening).  The Club would have to discern if a member completing an elective that contains a meeting role would qualify as both a project completion </a:t>
            </a:r>
            <a:r>
              <a:rPr lang="en-US" b="1" dirty="0"/>
              <a:t>AND</a:t>
            </a:r>
            <a:r>
              <a:rPr lang="en-US" dirty="0"/>
              <a:t> a meeting role fulfilment.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9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if a meeting role is part of a transcript project, such as Table Topics Master (elective - Active Listening).  The Club would have to discern if a member completing an elective that contains a meeting role would qualify as both a project completion </a:t>
            </a:r>
            <a:r>
              <a:rPr lang="en-US" b="1" dirty="0"/>
              <a:t>AND</a:t>
            </a:r>
            <a:r>
              <a:rPr lang="en-US" dirty="0"/>
              <a:t> a meeting role fulfilment.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7339C-6379-C040-A294-9170E2655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0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resources/the-successful-club-series-set" TargetMode="External"/><Relationship Id="rId2" Type="http://schemas.openxmlformats.org/officeDocument/2006/relationships/hyperlink" Target="http://www.toastmasters.org/membership/club-meeting-ro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54tm.com/pathways-1" TargetMode="External"/><Relationship Id="rId5" Type="http://schemas.openxmlformats.org/officeDocument/2006/relationships/hyperlink" Target="http://www.toastmasters.org/resources/the-leadership-excellence-series-set" TargetMode="External"/><Relationship Id="rId4" Type="http://schemas.openxmlformats.org/officeDocument/2006/relationships/hyperlink" Target="http://www.toastmasters.org/resources/%20the-better-speaker-series-se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</a:rPr>
              <a:t>Pathways Enhancements – Let’s make it happen!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/>
              <a:t>Toastmasters International</a:t>
            </a:r>
          </a:p>
          <a:p>
            <a:pPr algn="l">
              <a:lnSpc>
                <a:spcPct val="90000"/>
              </a:lnSpc>
            </a:pPr>
            <a:r>
              <a:rPr lang="en-US" sz="3000"/>
              <a:t>Enhancing Member Experience and Club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Level 3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Meeting Roles: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sz="3200" dirty="0"/>
              <a:t>Toastmaster</a:t>
            </a:r>
          </a:p>
          <a:p>
            <a:pPr marL="400050" lvl="1" indent="0">
              <a:buNone/>
            </a:pPr>
            <a:r>
              <a:rPr sz="3200" dirty="0"/>
              <a:t>• Evaluator</a:t>
            </a:r>
          </a:p>
          <a:p>
            <a:pPr marL="684213" lvl="1" indent="-284163">
              <a:buNone/>
            </a:pPr>
            <a:r>
              <a:rPr sz="3200" dirty="0"/>
              <a:t>• </a:t>
            </a:r>
            <a:r>
              <a:rPr lang="en-US" sz="3200" dirty="0"/>
              <a:t>Table </a:t>
            </a:r>
            <a:r>
              <a:rPr sz="3200" dirty="0"/>
              <a:t>Topics</a:t>
            </a:r>
            <a:r>
              <a:rPr lang="en-US" sz="3200" dirty="0"/>
              <a:t> M</a:t>
            </a:r>
            <a:r>
              <a:rPr sz="3200" dirty="0"/>
              <a:t>aster, Table Topics Speaker, </a:t>
            </a:r>
            <a:r>
              <a:rPr sz="3200" b="1" dirty="0"/>
              <a:t>OR</a:t>
            </a:r>
            <a:r>
              <a:rPr sz="3200" dirty="0"/>
              <a:t> Introductory Mentor</a:t>
            </a:r>
            <a:r>
              <a:rPr lang="en-US" sz="3200" dirty="0"/>
              <a:t>*</a:t>
            </a:r>
            <a:endParaRPr sz="3200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Education Series: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sz="3200" dirty="0"/>
              <a:t>One </a:t>
            </a:r>
            <a:r>
              <a:rPr sz="3200" b="1" dirty="0"/>
              <a:t>Successful Club Series </a:t>
            </a:r>
            <a:r>
              <a:rPr sz="3200" dirty="0"/>
              <a:t>presentation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07757-D59A-8FE9-7121-565ADA08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8337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Level 3 Successful Club Series Speech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F395F-C9FD-E9A8-90F6-C7EA9CEF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1091" y="1835426"/>
            <a:ext cx="7787149" cy="4290737"/>
          </a:xfrm>
        </p:spPr>
        <p:txBody>
          <a:bodyPr>
            <a:normAutofit/>
          </a:bodyPr>
          <a:lstStyle/>
          <a:p>
            <a:r>
              <a:rPr lang="en-US" sz="3200" dirty="0"/>
              <a:t>Creating the Best Club Climate</a:t>
            </a:r>
          </a:p>
          <a:p>
            <a:r>
              <a:rPr lang="en-US" sz="3200" dirty="0"/>
              <a:t>Meeting Roles and Responsibilities</a:t>
            </a:r>
          </a:p>
          <a:p>
            <a:r>
              <a:rPr lang="en-US" sz="3200" dirty="0"/>
              <a:t>Keeping the Commitment</a:t>
            </a:r>
          </a:p>
          <a:p>
            <a:r>
              <a:rPr lang="en-US" sz="3200" dirty="0"/>
              <a:t>Going Beyond Our Club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83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Level 4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722"/>
            <a:ext cx="8229600" cy="4774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Meeting Roles:</a:t>
            </a:r>
          </a:p>
          <a:p>
            <a:pPr marL="400050" lvl="1" indent="0">
              <a:buNone/>
            </a:pPr>
            <a:r>
              <a:rPr dirty="0"/>
              <a:t>• Toastmaster</a:t>
            </a:r>
          </a:p>
          <a:p>
            <a:pPr marL="400050" lvl="1" indent="0">
              <a:buNone/>
            </a:pPr>
            <a:r>
              <a:rPr dirty="0"/>
              <a:t>• General Evaluator</a:t>
            </a:r>
          </a:p>
          <a:p>
            <a:pPr marL="400050" lvl="1" indent="0">
              <a:buNone/>
            </a:pPr>
            <a:r>
              <a:rPr dirty="0"/>
              <a:t>• Evaluator</a:t>
            </a:r>
          </a:p>
          <a:p>
            <a:pPr marL="400050" lvl="1" indent="0">
              <a:buNone/>
            </a:pPr>
            <a:r>
              <a:rPr dirty="0"/>
              <a:t>• Table Topics Speaker, T</a:t>
            </a:r>
            <a:r>
              <a:rPr lang="en-US" dirty="0"/>
              <a:t>able T</a:t>
            </a:r>
            <a:r>
              <a:rPr dirty="0"/>
              <a:t>opics</a:t>
            </a:r>
            <a:r>
              <a:rPr lang="en-US" dirty="0"/>
              <a:t> M</a:t>
            </a:r>
            <a:r>
              <a:rPr dirty="0"/>
              <a:t>aster, </a:t>
            </a:r>
            <a:r>
              <a:rPr lang="en-US" dirty="0"/>
              <a:t>	   	   	   	   </a:t>
            </a:r>
            <a:r>
              <a:rPr dirty="0"/>
              <a:t>Specialized</a:t>
            </a:r>
            <a:r>
              <a:rPr lang="en-US" dirty="0"/>
              <a:t> </a:t>
            </a:r>
            <a:r>
              <a:rPr dirty="0"/>
              <a:t>Role</a:t>
            </a:r>
            <a:r>
              <a:rPr lang="en-US" dirty="0"/>
              <a:t>*</a:t>
            </a:r>
            <a:r>
              <a:rPr dirty="0"/>
              <a:t>, </a:t>
            </a:r>
            <a:r>
              <a:rPr b="1" dirty="0"/>
              <a:t>or</a:t>
            </a:r>
            <a:r>
              <a:rPr dirty="0"/>
              <a:t> repeat role</a:t>
            </a:r>
            <a:r>
              <a:rPr lang="en-US" dirty="0"/>
              <a:t> listed above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dirty="0"/>
              <a:t>Education Series:</a:t>
            </a:r>
          </a:p>
          <a:p>
            <a:pPr marL="400050" lvl="1" indent="0">
              <a:buNone/>
            </a:pPr>
            <a:r>
              <a:rPr dirty="0"/>
              <a:t>• One </a:t>
            </a:r>
            <a:r>
              <a:rPr b="1" dirty="0"/>
              <a:t>Successful Club Series </a:t>
            </a:r>
            <a:r>
              <a:rPr dirty="0"/>
              <a:t>presentation</a:t>
            </a:r>
          </a:p>
          <a:p>
            <a:pPr marL="400050" lvl="1" indent="0">
              <a:buNone/>
            </a:pPr>
            <a:r>
              <a:rPr dirty="0"/>
              <a:t>• One </a:t>
            </a:r>
            <a:r>
              <a:rPr b="1" dirty="0"/>
              <a:t>Better Speaker Series </a:t>
            </a:r>
            <a:r>
              <a:rPr dirty="0"/>
              <a:t>presentation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99FB2-2005-329E-8256-AEF97781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4:  Pick 1 from Each Series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3DB74-F896-D6F6-F636-A6228DBF8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05" y="1535113"/>
            <a:ext cx="4307383" cy="639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Successful Club Series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E032D-5E94-E0F6-10AC-518A2BA11B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Finding New Members</a:t>
            </a:r>
          </a:p>
          <a:p>
            <a:r>
              <a:rPr lang="en-US" dirty="0"/>
              <a:t>Closing the Sale</a:t>
            </a:r>
          </a:p>
          <a:p>
            <a:r>
              <a:rPr lang="en-US" dirty="0"/>
              <a:t>How to be a Distinguished Club</a:t>
            </a:r>
          </a:p>
          <a:p>
            <a:r>
              <a:rPr lang="en-US" dirty="0"/>
              <a:t>Toastmasters Education Program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D3964-BE01-907C-19A6-28CEFA37D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Better Speaker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BA2D8-2AFB-D4F3-449C-9A838F8A10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Beginning Your Speech</a:t>
            </a:r>
          </a:p>
          <a:p>
            <a:r>
              <a:rPr lang="en-US" dirty="0"/>
              <a:t>Concluding Your Speech</a:t>
            </a:r>
          </a:p>
          <a:p>
            <a:r>
              <a:rPr lang="en-US" dirty="0"/>
              <a:t>Controlling Your Fear</a:t>
            </a:r>
          </a:p>
          <a:p>
            <a:r>
              <a:rPr lang="en-US" dirty="0"/>
              <a:t>Impromptu Speaking </a:t>
            </a:r>
          </a:p>
          <a:p>
            <a:r>
              <a:rPr lang="en-US" dirty="0"/>
              <a:t>Selecting Your Topic</a:t>
            </a:r>
          </a:p>
          <a:p>
            <a:r>
              <a:rPr lang="en-US" dirty="0"/>
              <a:t>Know Your Audience</a:t>
            </a:r>
          </a:p>
          <a:p>
            <a:r>
              <a:rPr lang="en-US" dirty="0"/>
              <a:t>Organizing Your Speech</a:t>
            </a:r>
          </a:p>
          <a:p>
            <a:r>
              <a:rPr lang="en-US" dirty="0"/>
              <a:t>Creating an Introduction</a:t>
            </a:r>
          </a:p>
          <a:p>
            <a:r>
              <a:rPr lang="en-US" dirty="0"/>
              <a:t>Preparation and Practice</a:t>
            </a:r>
          </a:p>
          <a:p>
            <a:r>
              <a:rPr lang="en-US" dirty="0"/>
              <a:t>Using Body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Level 5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Meeting Roles:</a:t>
            </a:r>
          </a:p>
          <a:p>
            <a:pPr marL="400050" lvl="1" indent="0">
              <a:buNone/>
            </a:pPr>
            <a:r>
              <a:rPr dirty="0"/>
              <a:t>• General Evaluator (twice)</a:t>
            </a:r>
          </a:p>
          <a:p>
            <a:pPr marL="400050" lvl="1" indent="0">
              <a:buNone/>
            </a:pPr>
            <a:r>
              <a:rPr dirty="0"/>
              <a:t>• Toastmaster (twice)</a:t>
            </a:r>
          </a:p>
          <a:p>
            <a:pPr marL="400050" lvl="1" indent="0">
              <a:buNone/>
            </a:pPr>
            <a:r>
              <a:rPr dirty="0"/>
              <a:t>• Evaluator (twice)</a:t>
            </a:r>
          </a:p>
          <a:p>
            <a:pPr marL="400050" lvl="1" indent="0">
              <a:buNone/>
            </a:pPr>
            <a:r>
              <a:rPr dirty="0"/>
              <a:t>• Other roles: Table Topics, </a:t>
            </a:r>
            <a:r>
              <a:rPr lang="en-US" dirty="0"/>
              <a:t>Table </a:t>
            </a:r>
            <a:r>
              <a:rPr dirty="0"/>
              <a:t>Topics</a:t>
            </a:r>
            <a:r>
              <a:rPr lang="en-US" dirty="0"/>
              <a:t>  M</a:t>
            </a:r>
            <a:r>
              <a:rPr dirty="0"/>
              <a:t>aster, </a:t>
            </a:r>
            <a:r>
              <a:rPr lang="en-US" dirty="0"/>
              <a:t>	 	 	  </a:t>
            </a:r>
            <a:r>
              <a:rPr dirty="0"/>
              <a:t>Grammarian, Timer, Ah-Counter, Mentor, or Specialized </a:t>
            </a:r>
            <a:r>
              <a:rPr lang="en-US" dirty="0"/>
              <a:t>	  </a:t>
            </a:r>
            <a:r>
              <a:rPr dirty="0"/>
              <a:t>Role</a:t>
            </a:r>
            <a:r>
              <a:rPr lang="en-US" dirty="0"/>
              <a:t>*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Education Series:</a:t>
            </a:r>
          </a:p>
          <a:p>
            <a:pPr marL="400050" lvl="1" indent="0">
              <a:buNone/>
            </a:pPr>
            <a:r>
              <a:rPr lang="en-US" dirty="0"/>
              <a:t>• One </a:t>
            </a:r>
            <a:r>
              <a:rPr lang="en-US" b="1" dirty="0"/>
              <a:t>Successful Club Series </a:t>
            </a:r>
            <a:r>
              <a:rPr lang="en-US" dirty="0"/>
              <a:t>presentation </a:t>
            </a:r>
          </a:p>
          <a:p>
            <a:pPr marL="400050" lvl="1" indent="0">
              <a:buNone/>
            </a:pPr>
            <a:r>
              <a:rPr lang="en-US" dirty="0"/>
              <a:t>• One </a:t>
            </a:r>
            <a:r>
              <a:rPr lang="en-US" b="1" dirty="0"/>
              <a:t>Leadership Excellence Series </a:t>
            </a:r>
            <a:r>
              <a:rPr lang="en-US" dirty="0"/>
              <a:t>presentation</a:t>
            </a:r>
          </a:p>
          <a:p>
            <a:pPr marL="400050" lvl="1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CAD19-4A4D-2BCE-DC46-2995F04BF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010D3-CFFF-D92C-8C92-B9E5B916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5:  Pick 1 from Each Series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5BE88-99FF-3744-17F4-DB6EE08F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05" y="1535113"/>
            <a:ext cx="4307383" cy="639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Successful Club Series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424AA-F1D3-D8D6-A099-D38976DFC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884" y="2174875"/>
            <a:ext cx="4160504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Moments of Truth</a:t>
            </a:r>
          </a:p>
          <a:p>
            <a:r>
              <a:rPr lang="en-US" dirty="0"/>
              <a:t>Evaluate to Motivate</a:t>
            </a:r>
          </a:p>
          <a:p>
            <a:r>
              <a:rPr lang="en-US" dirty="0"/>
              <a:t>Mentoring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6B995-FD33-607A-5274-70A856654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Leadership Excellence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3DC7B-C86F-E138-8282-6D49258BEC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Visionary Leader</a:t>
            </a:r>
          </a:p>
          <a:p>
            <a:r>
              <a:rPr lang="en-US" dirty="0"/>
              <a:t>Developing a Mission</a:t>
            </a:r>
          </a:p>
          <a:p>
            <a:r>
              <a:rPr lang="en-US" dirty="0"/>
              <a:t>Values and Leadership</a:t>
            </a:r>
          </a:p>
          <a:p>
            <a:r>
              <a:rPr lang="en-US" dirty="0"/>
              <a:t>Goal Setting and Planning</a:t>
            </a:r>
          </a:p>
          <a:p>
            <a:r>
              <a:rPr lang="en-US" dirty="0"/>
              <a:t>Delegate to Empower</a:t>
            </a:r>
          </a:p>
          <a:p>
            <a:r>
              <a:rPr lang="en-US" dirty="0"/>
              <a:t>Building a Team</a:t>
            </a:r>
          </a:p>
          <a:p>
            <a:r>
              <a:rPr lang="en-US" dirty="0"/>
              <a:t>Giving Effective Feedback</a:t>
            </a:r>
          </a:p>
          <a:p>
            <a:r>
              <a:rPr lang="en-US" dirty="0"/>
              <a:t>The Leader as Coach</a:t>
            </a:r>
          </a:p>
          <a:p>
            <a:r>
              <a:rPr lang="en-US" dirty="0"/>
              <a:t>Motivating People</a:t>
            </a:r>
          </a:p>
          <a:p>
            <a:r>
              <a:rPr lang="en-US" dirty="0"/>
              <a:t>Service and Leadership</a:t>
            </a:r>
          </a:p>
          <a:p>
            <a:r>
              <a:rPr lang="en-US" dirty="0"/>
              <a:t>Resolving Conflict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6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92459F-C374-055E-7F95-254D839CE7C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400" y="0"/>
          <a:ext cx="9086849" cy="697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15">
                  <a:extLst>
                    <a:ext uri="{9D8B030D-6E8A-4147-A177-3AD203B41FA5}">
                      <a16:colId xmlns:a16="http://schemas.microsoft.com/office/drawing/2014/main" val="2322928218"/>
                    </a:ext>
                  </a:extLst>
                </a:gridCol>
                <a:gridCol w="8300934">
                  <a:extLst>
                    <a:ext uri="{9D8B030D-6E8A-4147-A177-3AD203B41FA5}">
                      <a16:colId xmlns:a16="http://schemas.microsoft.com/office/drawing/2014/main" val="2700616656"/>
                    </a:ext>
                  </a:extLst>
                </a:gridCol>
              </a:tblGrid>
              <a:tr h="475195">
                <a:tc>
                  <a:txBody>
                    <a:bodyPr/>
                    <a:lstStyle/>
                    <a:p>
                      <a:r>
                        <a:rPr lang="en-US" sz="18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Meeting 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74581"/>
                  </a:ext>
                </a:extLst>
              </a:tr>
              <a:tr h="927544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Table Topics Speaker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Timer or Ah Counter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98523"/>
                  </a:ext>
                </a:extLst>
              </a:tr>
              <a:tr h="1229003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Grammarian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Table Topics Master (1)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Toastmaster, Timer or Ah-Counter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28599"/>
                  </a:ext>
                </a:extLst>
              </a:tr>
              <a:tr h="945882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Toastmaster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Table Topics Master, Table Topics Speaker or Introductory Mentor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976146"/>
                  </a:ext>
                </a:extLst>
              </a:tr>
              <a:tr h="1537862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Toastmaster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General 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Table Topics Speaker, Table Topics Master, Specialized Role or repeat role listed above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29075"/>
                  </a:ext>
                </a:extLst>
              </a:tr>
              <a:tr h="1863167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General Evaluator (2)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Toastmaster (2)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Evaluator (2)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Other roles:  Table Topics Speaker, Table Topics Master, Grammarian, Timer Ah-Counter, Mentor, or Specialized Role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430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4E4349-9B1E-41C6-1D8D-CED0EADCDAA0}"/>
              </a:ext>
            </a:extLst>
          </p:cNvPr>
          <p:cNvSpPr txBox="1"/>
          <p:nvPr/>
        </p:nvSpPr>
        <p:spPr>
          <a:xfrm>
            <a:off x="5445105" y="442452"/>
            <a:ext cx="35927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Required Meeting Roles for Each Level</a:t>
            </a:r>
          </a:p>
        </p:txBody>
      </p:sp>
    </p:spTree>
    <p:extLst>
      <p:ext uri="{BB962C8B-B14F-4D97-AF65-F5344CB8AC3E}">
        <p14:creationId xmlns:p14="http://schemas.microsoft.com/office/powerpoint/2010/main" val="17316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3C34-4685-BD6B-A695-37E6307B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69" y="463941"/>
            <a:ext cx="7472632" cy="1616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 Series for Enhanced Pathways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84E9EBE-810E-C9E0-13D3-94FE434B683C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719719" y="2099860"/>
          <a:ext cx="7595778" cy="28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945">
                  <a:extLst>
                    <a:ext uri="{9D8B030D-6E8A-4147-A177-3AD203B41FA5}">
                      <a16:colId xmlns:a16="http://schemas.microsoft.com/office/drawing/2014/main" val="1111366903"/>
                    </a:ext>
                  </a:extLst>
                </a:gridCol>
                <a:gridCol w="4525036">
                  <a:extLst>
                    <a:ext uri="{9D8B030D-6E8A-4147-A177-3AD203B41FA5}">
                      <a16:colId xmlns:a16="http://schemas.microsoft.com/office/drawing/2014/main" val="47347133"/>
                    </a:ext>
                  </a:extLst>
                </a:gridCol>
                <a:gridCol w="1582797">
                  <a:extLst>
                    <a:ext uri="{9D8B030D-6E8A-4147-A177-3AD203B41FA5}">
                      <a16:colId xmlns:a16="http://schemas.microsoft.com/office/drawing/2014/main" val="603164300"/>
                    </a:ext>
                  </a:extLst>
                </a:gridCol>
              </a:tblGrid>
              <a:tr h="804922">
                <a:tc>
                  <a:txBody>
                    <a:bodyPr/>
                    <a:lstStyle/>
                    <a:p>
                      <a:r>
                        <a:rPr lang="en-US" sz="2600" b="0" dirty="0"/>
                        <a:t>Level 3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/>
                        <a:t>Successful Club Series (1)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r>
                        <a:rPr lang="en-US" sz="2600" b="0"/>
                        <a:t>10-15 minutes</a:t>
                      </a:r>
                    </a:p>
                  </a:txBody>
                  <a:tcPr marL="97742" marR="97742" marT="48871" marB="48871"/>
                </a:tc>
                <a:extLst>
                  <a:ext uri="{0D108BD9-81ED-4DB2-BD59-A6C34878D82A}">
                    <a16:rowId xmlns:a16="http://schemas.microsoft.com/office/drawing/2014/main" val="1778899873"/>
                  </a:ext>
                </a:extLst>
              </a:tr>
              <a:tr h="804922">
                <a:tc>
                  <a:txBody>
                    <a:bodyPr/>
                    <a:lstStyle/>
                    <a:p>
                      <a:r>
                        <a:rPr lang="en-US" sz="2600" dirty="0"/>
                        <a:t>Level 4</a:t>
                      </a:r>
                    </a:p>
                    <a:p>
                      <a:endParaRPr lang="en-US" sz="2600" dirty="0"/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Successful Club Series (1)</a:t>
                      </a:r>
                    </a:p>
                    <a:p>
                      <a:r>
                        <a:rPr lang="en-US" sz="2600" dirty="0"/>
                        <a:t>Better Speaker Series (1)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10-15 minutes</a:t>
                      </a:r>
                    </a:p>
                  </a:txBody>
                  <a:tcPr marL="97742" marR="97742" marT="48871" marB="48871"/>
                </a:tc>
                <a:extLst>
                  <a:ext uri="{0D108BD9-81ED-4DB2-BD59-A6C34878D82A}">
                    <a16:rowId xmlns:a16="http://schemas.microsoft.com/office/drawing/2014/main" val="1818922170"/>
                  </a:ext>
                </a:extLst>
              </a:tr>
              <a:tr h="1067828">
                <a:tc>
                  <a:txBody>
                    <a:bodyPr/>
                    <a:lstStyle/>
                    <a:p>
                      <a:r>
                        <a:rPr lang="en-US" sz="2600" dirty="0"/>
                        <a:t>Level 5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Successful Club Series (1) </a:t>
                      </a:r>
                    </a:p>
                    <a:p>
                      <a:r>
                        <a:rPr lang="en-US" sz="2600" dirty="0"/>
                        <a:t>Leadership Excellence Series (1)</a:t>
                      </a:r>
                    </a:p>
                  </a:txBody>
                  <a:tcPr marL="97742" marR="97742" marT="48871" marB="48871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10-15 minutes</a:t>
                      </a:r>
                    </a:p>
                  </a:txBody>
                  <a:tcPr marL="97742" marR="97742" marT="48871" marB="48871"/>
                </a:tc>
                <a:extLst>
                  <a:ext uri="{0D108BD9-81ED-4DB2-BD59-A6C34878D82A}">
                    <a16:rowId xmlns:a16="http://schemas.microsoft.com/office/drawing/2014/main" val="237893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0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Affected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22" y="1600200"/>
            <a:ext cx="7114478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Enhancements apply to 6 paths:</a:t>
            </a:r>
          </a:p>
          <a:p>
            <a:pPr marL="0" indent="0">
              <a:buNone/>
            </a:pPr>
            <a:r>
              <a:rPr dirty="0"/>
              <a:t>• Dynamic Leadership</a:t>
            </a:r>
          </a:p>
          <a:p>
            <a:pPr marL="0" indent="0">
              <a:buNone/>
            </a:pPr>
            <a:r>
              <a:rPr dirty="0"/>
              <a:t>• Engaging Humor</a:t>
            </a:r>
          </a:p>
          <a:p>
            <a:pPr marL="0" indent="0">
              <a:buNone/>
            </a:pPr>
            <a:r>
              <a:rPr dirty="0"/>
              <a:t>• Motivational Strategies</a:t>
            </a:r>
          </a:p>
          <a:p>
            <a:pPr marL="0" indent="0">
              <a:buNone/>
            </a:pPr>
            <a:r>
              <a:rPr dirty="0"/>
              <a:t>• Persuasive Influence</a:t>
            </a:r>
          </a:p>
          <a:p>
            <a:pPr marL="0" indent="0">
              <a:buNone/>
            </a:pPr>
            <a:r>
              <a:rPr dirty="0"/>
              <a:t>• Presentation Mastery</a:t>
            </a:r>
          </a:p>
          <a:p>
            <a:pPr marL="0" indent="0">
              <a:buNone/>
            </a:pPr>
            <a:r>
              <a:rPr dirty="0"/>
              <a:t>• Visionary Communication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Stays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226"/>
            <a:ext cx="8229600" cy="3985937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Existing project requirements remain</a:t>
            </a:r>
            <a:r>
              <a:rPr lang="en-US" dirty="0"/>
              <a:t>        	    	unchanged.</a:t>
            </a:r>
          </a:p>
          <a:p>
            <a:pPr marL="0" indent="0">
              <a:buNone/>
            </a:pPr>
            <a:r>
              <a:rPr dirty="0"/>
              <a:t>• Completed levels </a:t>
            </a:r>
            <a:r>
              <a:rPr b="1" dirty="0"/>
              <a:t>remain</a:t>
            </a:r>
            <a:r>
              <a:rPr dirty="0"/>
              <a:t> completed.</a:t>
            </a:r>
          </a:p>
          <a:p>
            <a:pPr marL="0" indent="0">
              <a:buNone/>
            </a:pPr>
            <a:r>
              <a:rPr dirty="0"/>
              <a:t>• Members in legacy or translated paths </a:t>
            </a:r>
            <a:r>
              <a:rPr b="1" dirty="0"/>
              <a:t>can</a:t>
            </a:r>
            <a:r>
              <a:rPr dirty="0"/>
              <a:t> </a:t>
            </a:r>
            <a:r>
              <a:rPr lang="en-US" dirty="0"/>
              <a:t>	   	</a:t>
            </a:r>
            <a:r>
              <a:rPr dirty="0"/>
              <a:t>participate but </a:t>
            </a:r>
            <a:r>
              <a:rPr lang="en-US" dirty="0"/>
              <a:t>not </a:t>
            </a:r>
            <a:r>
              <a:rPr dirty="0"/>
              <a:t>require</a:t>
            </a:r>
            <a:r>
              <a:rPr lang="en-US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E547-D993-006A-CF6C-5DDC0DF5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7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8277-7C6C-5540-C820-219CF5A8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326" y="1417638"/>
            <a:ext cx="6208295" cy="4525963"/>
          </a:xfrm>
        </p:spPr>
        <p:txBody>
          <a:bodyPr/>
          <a:lstStyle/>
          <a:p>
            <a:r>
              <a:rPr lang="en-US" dirty="0"/>
              <a:t>Pathways Overview</a:t>
            </a:r>
          </a:p>
          <a:p>
            <a:r>
              <a:rPr lang="en-US" dirty="0"/>
              <a:t>Enhanced Pathways Requirements</a:t>
            </a:r>
          </a:p>
          <a:p>
            <a:r>
              <a:rPr lang="en-US" dirty="0"/>
              <a:t>Enhancements by Level</a:t>
            </a:r>
          </a:p>
          <a:p>
            <a:r>
              <a:rPr lang="en-US" dirty="0"/>
              <a:t>Affected Paths</a:t>
            </a:r>
          </a:p>
          <a:p>
            <a:r>
              <a:rPr lang="en-US" dirty="0"/>
              <a:t>What Stays the Same 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9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F10D-9D0A-D77D-DE85-A0949DF8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617826"/>
            <a:ext cx="85526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What Materials Are Provided By Toastmasters International For Each Education Presentation ?</a:t>
            </a:r>
            <a:br>
              <a:rPr lang="en-US" sz="2800" dirty="0"/>
            </a:br>
            <a:r>
              <a:rPr lang="en-US" sz="2800" dirty="0"/>
              <a:t>Example:  Successful Club Series “Moments Of Truth  Materials”: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23F27B-B8D3-F2D6-524A-AA77E04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7043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Manual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7F7049-100C-5FE2-A09C-DB9014A0E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0660" y="2491867"/>
            <a:ext cx="3053268" cy="395128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60825B-6779-6F81-5808-5C4F54956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1206" y="1852105"/>
            <a:ext cx="4041775" cy="639762"/>
          </a:xfrm>
        </p:spPr>
        <p:txBody>
          <a:bodyPr/>
          <a:lstStyle/>
          <a:p>
            <a:pPr algn="ctr"/>
            <a:r>
              <a:rPr lang="en-US" dirty="0" err="1"/>
              <a:t>Powerpoint</a:t>
            </a:r>
            <a:r>
              <a:rPr lang="en-US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A8852E-3E6A-4411-3B5B-62109EAF78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4" y="2271932"/>
            <a:ext cx="4041775" cy="3123189"/>
          </a:xfrm>
        </p:spPr>
      </p:pic>
    </p:spTree>
    <p:extLst>
      <p:ext uri="{BB962C8B-B14F-4D97-AF65-F5344CB8AC3E}">
        <p14:creationId xmlns:p14="http://schemas.microsoft.com/office/powerpoint/2010/main" val="260150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780AB-51F0-EB05-D3ED-1B45A20F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D077-600D-4C50-D37E-9C64E589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4376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- where can I find Role Descriptions and Education Series?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8971-5135-A11C-C266-E3D5DCA01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5070"/>
            <a:ext cx="8378042" cy="3561093"/>
          </a:xfrm>
        </p:spPr>
        <p:txBody>
          <a:bodyPr/>
          <a:lstStyle/>
          <a:p>
            <a:r>
              <a:rPr lang="en-US" dirty="0"/>
              <a:t>Each Level in Pathways Base Camp has a link to what is needed for that Level</a:t>
            </a:r>
          </a:p>
          <a:p>
            <a:r>
              <a:rPr lang="en-US" dirty="0"/>
              <a:t>Each role description and educations series can be downloaded – see next slide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14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B011-E12B-82E7-0EA1-BB7B8FCC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1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53B6-EADC-50BA-CDBD-FB37E7B7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7752"/>
            <a:ext cx="8474423" cy="56324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Meeting Roles Descriptions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000" dirty="0">
                <a:hlinkClick r:id="rId2"/>
              </a:rPr>
              <a:t>www.toastmasters.org/membership/club-meeting-roles</a:t>
            </a:r>
            <a:r>
              <a:rPr lang="en-US" sz="2000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Successful Club Series 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https://www.toastmasters.org/resources/the-successful-club-series-set</a:t>
            </a:r>
            <a:endParaRPr lang="en-US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Better Speaker Series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000" dirty="0">
                <a:hlinkClick r:id="rId4"/>
              </a:rPr>
              <a:t>www.toastmasters.org/resources/ the-better-speaker-series-set</a:t>
            </a:r>
            <a:endParaRPr lang="en-US" sz="2000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Leadership Excellences Series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000" dirty="0">
                <a:hlinkClick r:id="rId5"/>
              </a:rPr>
              <a:t>www.toastmasters.org/resources/the-leadership-excellence-series-set</a:t>
            </a:r>
            <a:r>
              <a:rPr lang="en-US" sz="2000" dirty="0"/>
              <a:t> </a:t>
            </a:r>
          </a:p>
          <a:p>
            <a:pPr>
              <a:spcBef>
                <a:spcPts val="1800"/>
              </a:spcBef>
              <a:buNone/>
            </a:pPr>
            <a:r>
              <a:rPr lang="en-US" dirty="0"/>
              <a:t>Tracking Tool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>
                <a:hlinkClick r:id="rId6"/>
              </a:rPr>
              <a:t>https://d54tm.com/pathways-1</a:t>
            </a:r>
            <a:r>
              <a:rPr lang="en-US" sz="2000" dirty="0"/>
              <a:t> 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8502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Important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070"/>
            <a:ext cx="8378042" cy="35610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Meeting Roles.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Review</a:t>
            </a:r>
            <a:r>
              <a:rPr lang="en-US" dirty="0"/>
              <a:t>/Download</a:t>
            </a:r>
            <a:r>
              <a:rPr dirty="0"/>
              <a:t> Education Series content.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 up for Meeting Roles.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Prepare/present Education module(s).</a:t>
            </a:r>
            <a:endParaRPr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dirty="0"/>
              <a:t>rack new </a:t>
            </a:r>
            <a:r>
              <a:rPr lang="en-US" dirty="0"/>
              <a:t>enhancements</a:t>
            </a:r>
            <a:r>
              <a:rPr dirty="0"/>
              <a:t>.</a:t>
            </a:r>
            <a:r>
              <a:rPr lang="en-US" dirty="0"/>
              <a:t>	     	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Pathways enhancements beg</a:t>
            </a:r>
            <a:r>
              <a:rPr lang="en-US" dirty="0"/>
              <a:t>a</a:t>
            </a:r>
            <a:r>
              <a:rPr dirty="0"/>
              <a:t>n October 2025.</a:t>
            </a:r>
          </a:p>
          <a:p>
            <a:pPr marL="400050" lvl="1" indent="0">
              <a:buNone/>
            </a:pPr>
            <a:endParaRPr dirty="0"/>
          </a:p>
          <a:p>
            <a:pPr marL="400050" lvl="1" indent="0">
              <a:buNone/>
            </a:pPr>
            <a:r>
              <a:rPr dirty="0"/>
              <a:t>• Members gain more opportunities to lead and </a:t>
            </a:r>
            <a:r>
              <a:rPr lang="en-US" dirty="0"/>
              <a:t>	 	   </a:t>
            </a:r>
            <a:r>
              <a:rPr dirty="0"/>
              <a:t>speak.</a:t>
            </a:r>
          </a:p>
          <a:p>
            <a:pPr marL="400050" lvl="1" indent="0">
              <a:buNone/>
            </a:pPr>
            <a:r>
              <a:rPr dirty="0"/>
              <a:t>• Clubs benefit from stronger </a:t>
            </a:r>
            <a:r>
              <a:rPr lang="en-US" dirty="0"/>
              <a:t>member </a:t>
            </a:r>
            <a:r>
              <a:rPr dirty="0"/>
              <a:t>engagement.</a:t>
            </a:r>
          </a:p>
          <a:p>
            <a:pPr marL="400050" lvl="1" indent="0">
              <a:buNone/>
            </a:pPr>
            <a:r>
              <a:rPr dirty="0"/>
              <a:t>• Together, we build better communicators and </a:t>
            </a:r>
            <a:r>
              <a:rPr lang="en-US" dirty="0"/>
              <a:t>	 	 	   </a:t>
            </a:r>
            <a:r>
              <a:rPr dirty="0"/>
              <a:t>leaders.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04945-8706-C113-7A2B-80F1667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BF752-793B-9781-3CE5-388FAC87B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C3AD-70D1-1709-FB5C-36D3D2928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712894-7DB1-F169-0E6C-6424A254A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32D655-4407-F2BA-896E-6161E8B34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78F4F7-4AEC-6CAF-B447-8A01BB97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B3EE324-D1B6-4250-735A-C69617581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E37FB-ADF3-7B64-44FF-74E05D9C3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</a:rPr>
              <a:t>Pathways Enhancements – Let’s make it happen!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D5745-5A16-FBC2-4AAB-7D592FBAB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/>
              <a:t>Toastmasters International</a:t>
            </a:r>
          </a:p>
          <a:p>
            <a:pPr algn="l">
              <a:lnSpc>
                <a:spcPct val="90000"/>
              </a:lnSpc>
            </a:pPr>
            <a:r>
              <a:rPr lang="en-US" sz="3000" dirty="0"/>
              <a:t>Enhancing Member Experience and Club Success</a:t>
            </a:r>
          </a:p>
        </p:txBody>
      </p:sp>
    </p:spTree>
    <p:extLst>
      <p:ext uri="{BB962C8B-B14F-4D97-AF65-F5344CB8AC3E}">
        <p14:creationId xmlns:p14="http://schemas.microsoft.com/office/powerpoint/2010/main" val="115682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B5A59-DE55-7012-E4C9-AE95CFF44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C5378-71FC-1869-2BC6-2E74E522C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3F0BA-E694-6A2C-E53B-7BBB2A085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09182-E0F2-F135-EC19-E2F8D2A5ED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EBABF-371A-35BE-B8F4-0113DC16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364"/>
            <a:ext cx="9144000" cy="5223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0F3B0-CCF3-73D2-9637-0FC0A0B7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68"/>
            <a:ext cx="8229600" cy="1143000"/>
          </a:xfrm>
        </p:spPr>
        <p:txBody>
          <a:bodyPr/>
          <a:lstStyle/>
          <a:p>
            <a:r>
              <a:rPr lang="en-US" dirty="0"/>
              <a:t>Pathways Overview</a:t>
            </a:r>
          </a:p>
        </p:txBody>
      </p:sp>
    </p:spTree>
    <p:extLst>
      <p:ext uri="{BB962C8B-B14F-4D97-AF65-F5344CB8AC3E}">
        <p14:creationId xmlns:p14="http://schemas.microsoft.com/office/powerpoint/2010/main" val="18469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C9962-5A0E-BFAD-E60D-CFDAEC400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7D2AA-AE2A-26D8-C902-154C362406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85072-5607-6BF6-4229-3BC734F7D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C8373-7A4A-1FDE-946B-50D44DC96B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0F72D-F9CE-10F1-1EA5-CEF2520D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0" y="-53094"/>
            <a:ext cx="84768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76BC26-218D-903D-75E3-714ACF5CBB49}"/>
              </a:ext>
            </a:extLst>
          </p:cNvPr>
          <p:cNvCxnSpPr>
            <a:cxnSpLocks/>
          </p:cNvCxnSpPr>
          <p:nvPr/>
        </p:nvCxnSpPr>
        <p:spPr>
          <a:xfrm>
            <a:off x="542741" y="1038286"/>
            <a:ext cx="1934553" cy="430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DBF59D-79F1-AC78-6A08-82E1E4F7ABDB}"/>
              </a:ext>
            </a:extLst>
          </p:cNvPr>
          <p:cNvCxnSpPr>
            <a:cxnSpLocks/>
          </p:cNvCxnSpPr>
          <p:nvPr/>
        </p:nvCxnSpPr>
        <p:spPr>
          <a:xfrm>
            <a:off x="630060" y="3777220"/>
            <a:ext cx="1847234" cy="2896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5D2255-5E2E-8642-C98E-E0ED3B009142}"/>
              </a:ext>
            </a:extLst>
          </p:cNvPr>
          <p:cNvCxnSpPr>
            <a:cxnSpLocks/>
          </p:cNvCxnSpPr>
          <p:nvPr/>
        </p:nvCxnSpPr>
        <p:spPr>
          <a:xfrm flipH="1">
            <a:off x="6915494" y="1038286"/>
            <a:ext cx="1644470" cy="430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C01D83-5A5F-0F63-2213-553CBC6EE15E}"/>
              </a:ext>
            </a:extLst>
          </p:cNvPr>
          <p:cNvCxnSpPr>
            <a:cxnSpLocks/>
          </p:cNvCxnSpPr>
          <p:nvPr/>
        </p:nvCxnSpPr>
        <p:spPr>
          <a:xfrm flipH="1">
            <a:off x="6915494" y="5166852"/>
            <a:ext cx="1642702" cy="1434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25D6F3F-760C-29E3-4BC5-83E0EC28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75" y="1570624"/>
            <a:ext cx="3463175" cy="5103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6081E9-67F1-84EA-23EA-2965DA35C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537" y="1399535"/>
            <a:ext cx="3664412" cy="526827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4E1A4DF-C8DB-8AFF-5398-475F7F4F6C66}"/>
              </a:ext>
            </a:extLst>
          </p:cNvPr>
          <p:cNvSpPr txBox="1">
            <a:spLocks/>
          </p:cNvSpPr>
          <p:nvPr/>
        </p:nvSpPr>
        <p:spPr>
          <a:xfrm>
            <a:off x="457200" y="-2032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Pathways Overview</a:t>
            </a:r>
          </a:p>
        </p:txBody>
      </p:sp>
    </p:spTree>
    <p:extLst>
      <p:ext uri="{BB962C8B-B14F-4D97-AF65-F5344CB8AC3E}">
        <p14:creationId xmlns:p14="http://schemas.microsoft.com/office/powerpoint/2010/main" val="7532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F13E-782E-CC79-732F-249113EC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5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New Enhanced Pathways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3022-C752-82DE-FBE7-F0680192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0865"/>
            <a:ext cx="8321040" cy="314739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Complete current Pathways projects levels 1-5 (</a:t>
            </a:r>
            <a:r>
              <a:rPr lang="en-US" sz="3600" b="1" dirty="0"/>
              <a:t>No change</a:t>
            </a:r>
            <a:r>
              <a:rPr lang="en-US" sz="3600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Serve in club meeting role(s) in path levels 1-5 (</a:t>
            </a:r>
            <a:r>
              <a:rPr lang="en-US" sz="3600" b="1" dirty="0"/>
              <a:t>New</a:t>
            </a:r>
            <a:r>
              <a:rPr lang="en-US" sz="3600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Present Education Series program in levels 3-5 (</a:t>
            </a:r>
            <a:r>
              <a:rPr lang="en-US" sz="3600" b="1" dirty="0"/>
              <a:t>New</a:t>
            </a:r>
            <a:r>
              <a:rPr lang="en-US" sz="3600" dirty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78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Meeting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63" y="1674311"/>
            <a:ext cx="7259053" cy="4525963"/>
          </a:xfrm>
        </p:spPr>
        <p:txBody>
          <a:bodyPr>
            <a:normAutofit/>
          </a:bodyPr>
          <a:lstStyle/>
          <a:p>
            <a:pPr marL="282575" indent="-282575">
              <a:buNone/>
            </a:pPr>
            <a:r>
              <a:rPr dirty="0"/>
              <a:t>• Members </a:t>
            </a:r>
            <a:r>
              <a:rPr lang="en-US" dirty="0"/>
              <a:t>serve in </a:t>
            </a:r>
            <a:r>
              <a:rPr dirty="0"/>
              <a:t>specific </a:t>
            </a:r>
            <a:r>
              <a:rPr lang="en-US" dirty="0"/>
              <a:t>meeting </a:t>
            </a:r>
            <a:r>
              <a:rPr dirty="0"/>
              <a:t>roles </a:t>
            </a:r>
            <a:r>
              <a:rPr lang="en-US" dirty="0"/>
              <a:t>    </a:t>
            </a:r>
            <a:r>
              <a:rPr dirty="0"/>
              <a:t>at each level</a:t>
            </a:r>
          </a:p>
          <a:p>
            <a:pPr marL="282575" indent="-282575">
              <a:buNone/>
            </a:pPr>
            <a:r>
              <a:rPr dirty="0"/>
              <a:t>• Roles build from </a:t>
            </a:r>
            <a:r>
              <a:rPr lang="en-US" dirty="0"/>
              <a:t>simple</a:t>
            </a:r>
            <a:r>
              <a:rPr dirty="0"/>
              <a:t> (Table Topics </a:t>
            </a:r>
            <a:r>
              <a:rPr lang="en-US" dirty="0"/>
              <a:t>Speaker) to more advanced (Toastmaster of the Day)</a:t>
            </a:r>
            <a:endParaRPr dirty="0"/>
          </a:p>
          <a:p>
            <a:pPr marL="282575" indent="-282575">
              <a:buNone/>
            </a:pPr>
            <a:r>
              <a:rPr dirty="0"/>
              <a:t>• </a:t>
            </a:r>
            <a:r>
              <a:rPr lang="en-US" dirty="0"/>
              <a:t>Member and VPE record roles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147"/>
            <a:ext cx="8229600" cy="1143000"/>
          </a:xfrm>
        </p:spPr>
        <p:txBody>
          <a:bodyPr/>
          <a:lstStyle/>
          <a:p>
            <a:r>
              <a:rPr dirty="0"/>
              <a:t>Toastmasters Education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10" y="2406316"/>
            <a:ext cx="7611979" cy="485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The Successful Club Series (Levels 3–5).</a:t>
            </a:r>
          </a:p>
          <a:p>
            <a:pPr marL="0" indent="0">
              <a:buNone/>
            </a:pPr>
            <a:r>
              <a:rPr dirty="0"/>
              <a:t>• The Better Speaker Series (Level 4).</a:t>
            </a:r>
          </a:p>
          <a:p>
            <a:pPr marL="0" indent="0">
              <a:buNone/>
            </a:pPr>
            <a:r>
              <a:rPr dirty="0"/>
              <a:t>• The Leadership Excellence Series (Level 5).</a:t>
            </a:r>
          </a:p>
          <a:p>
            <a:pPr marL="0" indent="0">
              <a:buNone/>
            </a:pPr>
            <a:r>
              <a:rPr dirty="0"/>
              <a:t>• Presentations: 10–15 minutes.</a:t>
            </a: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Level 1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600200"/>
            <a:ext cx="763524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Meeting Roles:</a:t>
            </a:r>
          </a:p>
          <a:p>
            <a:pPr marL="0" indent="0">
              <a:buNone/>
            </a:pPr>
            <a:r>
              <a:rPr dirty="0"/>
              <a:t>• Table Topics Speaker</a:t>
            </a:r>
            <a:r>
              <a:rPr lang="en-US" dirty="0"/>
              <a:t>*</a:t>
            </a:r>
            <a:endParaRPr dirty="0"/>
          </a:p>
          <a:p>
            <a:pPr marL="0" indent="0">
              <a:buNone/>
            </a:pPr>
            <a:r>
              <a:rPr dirty="0"/>
              <a:t>• Evaluator</a:t>
            </a:r>
            <a:r>
              <a:rPr lang="en-US" dirty="0"/>
              <a:t> (part of Project 4)</a:t>
            </a:r>
            <a:endParaRPr dirty="0"/>
          </a:p>
          <a:p>
            <a:pPr marL="0" indent="0">
              <a:buNone/>
            </a:pPr>
            <a:r>
              <a:rPr dirty="0"/>
              <a:t>• Timer OR Ah-Counter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No Education Series presentations.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Recommended after Ice Breaker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Level 2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30" y="1600200"/>
            <a:ext cx="764667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Meeting Roles:</a:t>
            </a:r>
          </a:p>
          <a:p>
            <a:pPr marL="0" indent="0">
              <a:buNone/>
            </a:pPr>
            <a:r>
              <a:rPr dirty="0"/>
              <a:t>• Grammarian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lang="en-US" dirty="0"/>
              <a:t>Table </a:t>
            </a:r>
            <a:r>
              <a:rPr dirty="0"/>
              <a:t>Topics</a:t>
            </a:r>
            <a:r>
              <a:rPr lang="en-US" dirty="0"/>
              <a:t> M</a:t>
            </a:r>
            <a:r>
              <a:rPr dirty="0"/>
              <a:t>aster</a:t>
            </a:r>
          </a:p>
          <a:p>
            <a:pPr marL="0" indent="0">
              <a:buNone/>
            </a:pPr>
            <a:r>
              <a:rPr dirty="0"/>
              <a:t>• Evaluator</a:t>
            </a:r>
          </a:p>
          <a:p>
            <a:pPr marL="0" indent="0">
              <a:buNone/>
            </a:pPr>
            <a:r>
              <a:rPr dirty="0"/>
              <a:t>• Toastmaster, Timer, </a:t>
            </a:r>
            <a:r>
              <a:rPr b="1" dirty="0"/>
              <a:t>OR</a:t>
            </a:r>
            <a:r>
              <a:rPr dirty="0"/>
              <a:t> Ah-Counter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No Education Series presentations.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1506</Words>
  <Application>Microsoft Office PowerPoint</Application>
  <PresentationFormat>On-screen Show (4:3)</PresentationFormat>
  <Paragraphs>228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Arial</vt:lpstr>
      <vt:lpstr>Calibri</vt:lpstr>
      <vt:lpstr>Office Theme</vt:lpstr>
      <vt:lpstr>Pathways Enhancements – Let’s make it happen!</vt:lpstr>
      <vt:lpstr>Agenda</vt:lpstr>
      <vt:lpstr>Pathways Overview</vt:lpstr>
      <vt:lpstr>PowerPoint Presentation</vt:lpstr>
      <vt:lpstr>What Are the New Enhanced Pathways Requirements?</vt:lpstr>
      <vt:lpstr>Meeting Roles</vt:lpstr>
      <vt:lpstr>Toastmasters Education Series</vt:lpstr>
      <vt:lpstr>Level 1 Enhancements</vt:lpstr>
      <vt:lpstr>Level 2 Enhancements</vt:lpstr>
      <vt:lpstr>Level 3 Enhancements</vt:lpstr>
      <vt:lpstr>Level 3 Successful Club Series Speech Options</vt:lpstr>
      <vt:lpstr>Level 4 Enhancements</vt:lpstr>
      <vt:lpstr>Level 4:  Pick 1 from Each Series</vt:lpstr>
      <vt:lpstr>Level 5 Enhancements</vt:lpstr>
      <vt:lpstr>Level 5:  Pick 1 from Each Series</vt:lpstr>
      <vt:lpstr>PowerPoint Presentation</vt:lpstr>
      <vt:lpstr>Education Series for Enhanced Pathways</vt:lpstr>
      <vt:lpstr>Affected Paths</vt:lpstr>
      <vt:lpstr>What Stays the Same</vt:lpstr>
      <vt:lpstr>What Materials Are Provided By Toastmasters International For Each Education Presentation ? Example:  Successful Club Series “Moments Of Truth  Materials”:</vt:lpstr>
      <vt:lpstr>Resources - where can I find Role Descriptions and Education Series?</vt:lpstr>
      <vt:lpstr>Resources</vt:lpstr>
      <vt:lpstr>Important Next Steps</vt:lpstr>
      <vt:lpstr>Conclusion</vt:lpstr>
      <vt:lpstr>Pathways Enhancements – Let’s make it happen!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WWME81</dc:creator>
  <cp:keywords/>
  <dc:description>generated using python-pptx</dc:description>
  <cp:lastModifiedBy>Richard</cp:lastModifiedBy>
  <cp:revision>43</cp:revision>
  <cp:lastPrinted>2025-10-13T22:36:48Z</cp:lastPrinted>
  <dcterms:created xsi:type="dcterms:W3CDTF">2013-01-27T09:14:16Z</dcterms:created>
  <dcterms:modified xsi:type="dcterms:W3CDTF">2025-12-07T03:21:58Z</dcterms:modified>
  <cp:category/>
</cp:coreProperties>
</file>