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43"/>
  </p:notesMasterIdLst>
  <p:handoutMasterIdLst>
    <p:handoutMasterId r:id="rId44"/>
  </p:handoutMasterIdLst>
  <p:sldIdLst>
    <p:sldId id="401" r:id="rId5"/>
    <p:sldId id="402" r:id="rId6"/>
    <p:sldId id="416" r:id="rId7"/>
    <p:sldId id="404" r:id="rId8"/>
    <p:sldId id="405" r:id="rId9"/>
    <p:sldId id="407" r:id="rId10"/>
    <p:sldId id="418" r:id="rId11"/>
    <p:sldId id="414" r:id="rId12"/>
    <p:sldId id="410" r:id="rId13"/>
    <p:sldId id="415" r:id="rId14"/>
    <p:sldId id="411" r:id="rId15"/>
    <p:sldId id="417" r:id="rId16"/>
    <p:sldId id="412" r:id="rId17"/>
    <p:sldId id="419" r:id="rId18"/>
    <p:sldId id="420" r:id="rId19"/>
    <p:sldId id="408" r:id="rId20"/>
    <p:sldId id="445" r:id="rId21"/>
    <p:sldId id="462" r:id="rId22"/>
    <p:sldId id="446" r:id="rId23"/>
    <p:sldId id="463" r:id="rId24"/>
    <p:sldId id="467" r:id="rId25"/>
    <p:sldId id="464" r:id="rId26"/>
    <p:sldId id="468" r:id="rId27"/>
    <p:sldId id="447" r:id="rId28"/>
    <p:sldId id="448" r:id="rId29"/>
    <p:sldId id="469" r:id="rId30"/>
    <p:sldId id="409" r:id="rId31"/>
    <p:sldId id="478" r:id="rId32"/>
    <p:sldId id="470" r:id="rId33"/>
    <p:sldId id="473" r:id="rId34"/>
    <p:sldId id="474" r:id="rId35"/>
    <p:sldId id="475" r:id="rId36"/>
    <p:sldId id="476" r:id="rId37"/>
    <p:sldId id="471" r:id="rId38"/>
    <p:sldId id="406" r:id="rId39"/>
    <p:sldId id="479" r:id="rId40"/>
    <p:sldId id="477" r:id="rId41"/>
    <p:sldId id="403" r:id="rId4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DF74"/>
    <a:srgbClr val="5A6B87"/>
    <a:srgbClr val="5E6F88"/>
    <a:srgbClr val="4F6280"/>
    <a:srgbClr val="586985"/>
    <a:srgbClr val="596A86"/>
    <a:srgbClr val="375474"/>
    <a:srgbClr val="2A4E6E"/>
    <a:srgbClr val="1A4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6144" autoAdjust="0"/>
  </p:normalViewPr>
  <p:slideViewPr>
    <p:cSldViewPr showGuides="1">
      <p:cViewPr varScale="1">
        <p:scale>
          <a:sx n="57" d="100"/>
          <a:sy n="57" d="100"/>
        </p:scale>
        <p:origin x="758" y="28"/>
      </p:cViewPr>
      <p:guideLst>
        <p:guide orient="horz" pos="1008"/>
        <p:guide pos="192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19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528B-0E62-40C7-8C00-B9DFAD8A9B1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6C51D-6A02-46E7-80E6-54AE5E7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32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7" rIns="96655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5" tIns="48327" rIns="96655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7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4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dark bkg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1826"/>
            <a:ext cx="3048000" cy="694946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066800" y="2743200"/>
            <a:ext cx="701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628650" y="3200401"/>
            <a:ext cx="7886700" cy="533400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1647825" y="4038600"/>
            <a:ext cx="584835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rgbClr val="EBEBEB"/>
                </a:solidFill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4037"/>
            <a:ext cx="7772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0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light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6800" y="2743200"/>
            <a:ext cx="7010400" cy="0"/>
          </a:xfrm>
          <a:prstGeom prst="line">
            <a:avLst/>
          </a:prstGeom>
          <a:ln>
            <a:solidFill>
              <a:srgbClr val="A9B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628650" y="3200401"/>
            <a:ext cx="7886700" cy="533400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tx2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1647825" y="4038600"/>
            <a:ext cx="584835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Presentation Subtitle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7404"/>
            <a:ext cx="3048000" cy="694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304800" y="12565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idx="1"/>
          </p:nvPr>
        </p:nvSpPr>
        <p:spPr>
          <a:xfrm>
            <a:off x="457200" y="1604155"/>
            <a:ext cx="8229600" cy="5101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>
              <a:buSzPct val="100000"/>
              <a:defRPr sz="2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 marL="685800" indent="-228600"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1084263" indent="-169863"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2060575" indent="-290513"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4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runni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914400"/>
          </a:xfrm>
          <a:prstGeom prst="rect">
            <a:avLst/>
          </a:prstGeom>
        </p:spPr>
        <p:txBody>
          <a:bodyPr vert="horz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3"/>
          <p:cNvSpPr>
            <a:spLocks noGrp="1"/>
          </p:cNvSpPr>
          <p:nvPr>
            <p:ph idx="1"/>
          </p:nvPr>
        </p:nvSpPr>
        <p:spPr>
          <a:xfrm>
            <a:off x="457200" y="1604155"/>
            <a:ext cx="8229600" cy="5101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SzPct val="100000"/>
              <a:buFontTx/>
              <a:buNone/>
              <a:defRPr sz="2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4800" y="12565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-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838200"/>
          </a:xfrm>
          <a:prstGeom prst="rect">
            <a:avLst/>
          </a:prstGeom>
        </p:spPr>
        <p:txBody>
          <a:bodyPr vert="horz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533400" y="1600200"/>
            <a:ext cx="3733800" cy="5181600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400"/>
            </a:lvl1pPr>
            <a:lvl2pPr marL="685800" indent="-228600">
              <a:defRPr sz="2000"/>
            </a:lvl2pPr>
            <a:lvl3pPr marL="1084263" indent="-169863">
              <a:defRPr sz="2000"/>
            </a:lvl3pPr>
            <a:lvl5pPr marL="2057400" indent="-228600">
              <a:defRPr/>
            </a:lvl5pPr>
          </a:lstStyle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12565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572000" y="1600200"/>
            <a:ext cx="3733800" cy="5181600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400"/>
            </a:lvl1pPr>
            <a:lvl2pPr marL="685800" indent="-228600">
              <a:defRPr sz="2000"/>
            </a:lvl2pPr>
            <a:lvl3pPr marL="1084263" indent="-169863">
              <a:defRPr sz="2000"/>
            </a:lvl3pPr>
            <a:lvl5pPr marL="2057400" indent="-228600">
              <a:defRPr/>
            </a:lvl5pPr>
          </a:lstStyle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8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--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762000"/>
          </a:xfrm>
          <a:prstGeom prst="rect">
            <a:avLst/>
          </a:prstGeom>
        </p:spPr>
        <p:txBody>
          <a:bodyPr vert="horz"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4800" y="12565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886200" cy="5029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1"/>
          </p:nvPr>
        </p:nvSpPr>
        <p:spPr>
          <a:xfrm>
            <a:off x="4648200" y="1600200"/>
            <a:ext cx="3886200" cy="5029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-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"/>
            <a:ext cx="1812635" cy="41328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4800" y="12565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"/>
            <a:ext cx="1812635" cy="4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5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"/>
            <a:ext cx="1812635" cy="4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666" r:id="rId3"/>
    <p:sldLayoutId id="2147483740" r:id="rId4"/>
    <p:sldLayoutId id="2147483744" r:id="rId5"/>
    <p:sldLayoutId id="2147483745" r:id="rId6"/>
    <p:sldLayoutId id="2147483736" r:id="rId7"/>
    <p:sldLayoutId id="2147483743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Semibold" charset="0"/>
          <a:ea typeface="Myriad Pro Semibold" charset="0"/>
          <a:cs typeface="Myriad Pro Semi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oastmasters.org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Pathways Moment - I need help</a:t>
            </a:r>
            <a:br>
              <a:rPr lang="en-US" sz="32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</a:br>
            <a:br>
              <a:rPr lang="en-US" sz="32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</a:br>
            <a:br>
              <a:rPr lang="en-US" sz="32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</a:br>
            <a:br>
              <a:rPr lang="en-US" sz="32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Dick Poirier</a:t>
            </a:r>
            <a:br>
              <a:rPr lang="en-US" sz="24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10 January 2023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Accessing/Working in your Path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6FB7634-35BE-85E2-946A-CF9D4D11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685800"/>
            <a:ext cx="9255730" cy="5867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2F82D3-1F22-A272-CCAD-033A588EF99D}"/>
              </a:ext>
            </a:extLst>
          </p:cNvPr>
          <p:cNvSpPr txBox="1"/>
          <p:nvPr/>
        </p:nvSpPr>
        <p:spPr>
          <a:xfrm>
            <a:off x="1600200" y="176561"/>
            <a:ext cx="5334000" cy="369332"/>
          </a:xfrm>
          <a:prstGeom prst="rect">
            <a:avLst/>
          </a:prstGeom>
          <a:solidFill>
            <a:srgbClr val="F2DF7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 Paths purchased on or after October 27, 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4563D1-E0B7-C37A-E9C7-5818053D6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80" y="4876800"/>
            <a:ext cx="1602796" cy="33816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A53E34-2769-23B9-11DC-E4679B4E8806}"/>
              </a:ext>
            </a:extLst>
          </p:cNvPr>
          <p:cNvSpPr/>
          <p:nvPr/>
        </p:nvSpPr>
        <p:spPr>
          <a:xfrm>
            <a:off x="7134392" y="4816034"/>
            <a:ext cx="1968938" cy="426898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sz="2800" dirty="0"/>
              <a:t>Launch/Work in a Project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D249B-9F4A-6FD9-FE28-452D33AA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95308"/>
            <a:ext cx="8703455" cy="54921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8003A4-1617-DE1F-FEAC-7C90CE099678}"/>
              </a:ext>
            </a:extLst>
          </p:cNvPr>
          <p:cNvSpPr/>
          <p:nvPr/>
        </p:nvSpPr>
        <p:spPr>
          <a:xfrm>
            <a:off x="2362200" y="6264512"/>
            <a:ext cx="3352800" cy="6096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9EC33B-FA7B-7706-DED4-0C55071D552C}"/>
              </a:ext>
            </a:extLst>
          </p:cNvPr>
          <p:cNvSpPr/>
          <p:nvPr/>
        </p:nvSpPr>
        <p:spPr>
          <a:xfrm>
            <a:off x="6781800" y="4949045"/>
            <a:ext cx="1676400" cy="6096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3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sz="2800" dirty="0"/>
              <a:t>Launch/Work in a Project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76B0C-B89D-35FC-F337-24D43926E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701259" cy="552542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2A0D00-F6C4-9072-A375-6A2ED3E117DD}"/>
              </a:ext>
            </a:extLst>
          </p:cNvPr>
          <p:cNvSpPr/>
          <p:nvPr/>
        </p:nvSpPr>
        <p:spPr>
          <a:xfrm>
            <a:off x="2438400" y="2895600"/>
            <a:ext cx="3352800" cy="3048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sz="3200" dirty="0"/>
              <a:t>Launch/Work in a Project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6E5E9-69CF-A72F-DB5C-BD34171A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37" y="1396895"/>
            <a:ext cx="8755863" cy="553730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5D0F12-FA30-B844-CDDE-E9F87F72F626}"/>
              </a:ext>
            </a:extLst>
          </p:cNvPr>
          <p:cNvSpPr/>
          <p:nvPr/>
        </p:nvSpPr>
        <p:spPr>
          <a:xfrm>
            <a:off x="838200" y="4267200"/>
            <a:ext cx="2667000" cy="3810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C6B61-6893-73E4-4E95-CEEB9E33D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77" y="1386392"/>
            <a:ext cx="9167477" cy="57764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sz="3200" dirty="0"/>
              <a:t>Launch/Work in a Project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5D0F12-FA30-B844-CDDE-E9F87F72F626}"/>
              </a:ext>
            </a:extLst>
          </p:cNvPr>
          <p:cNvSpPr/>
          <p:nvPr/>
        </p:nvSpPr>
        <p:spPr>
          <a:xfrm>
            <a:off x="838200" y="4267200"/>
            <a:ext cx="5867400" cy="9906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9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Access your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Launch/Work in a Project</a:t>
            </a:r>
          </a:p>
          <a:p>
            <a:pPr marL="0" indent="0" algn="ctr">
              <a:buNone/>
            </a:pPr>
            <a:r>
              <a:rPr lang="en-US" sz="4000" b="1" dirty="0"/>
              <a:t>Completing Projects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Submitting Awards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249659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E066C3-1B1B-8C7E-17D3-7123B943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4" y="1371600"/>
            <a:ext cx="8977809" cy="56983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Completing Projects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7EE606-88BC-9223-BB03-97C13DAF0BBF}"/>
              </a:ext>
            </a:extLst>
          </p:cNvPr>
          <p:cNvSpPr txBox="1">
            <a:spLocks/>
          </p:cNvSpPr>
          <p:nvPr/>
        </p:nvSpPr>
        <p:spPr>
          <a:xfrm>
            <a:off x="1981200" y="1600200"/>
            <a:ext cx="5638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kern="0" dirty="0"/>
              <a:t>Reopen Project in Base Camp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01A37-C88B-8D91-CC6F-3815237E6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2" y="1351551"/>
            <a:ext cx="8955740" cy="569830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BEE535-0AA7-0CDC-6F8B-AD3DF10F0016}"/>
              </a:ext>
            </a:extLst>
          </p:cNvPr>
          <p:cNvSpPr/>
          <p:nvPr/>
        </p:nvSpPr>
        <p:spPr>
          <a:xfrm>
            <a:off x="2362200" y="6553200"/>
            <a:ext cx="3352800" cy="457199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4B9829-E0C5-6D90-9A70-7F1B9E5D102E}"/>
              </a:ext>
            </a:extLst>
          </p:cNvPr>
          <p:cNvSpPr/>
          <p:nvPr/>
        </p:nvSpPr>
        <p:spPr>
          <a:xfrm>
            <a:off x="2362200" y="6248401"/>
            <a:ext cx="3352800" cy="457199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9BB7D-4CB7-44C7-BA7F-12FE05978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" t="10291"/>
          <a:stretch/>
        </p:blipFill>
        <p:spPr>
          <a:xfrm>
            <a:off x="228600" y="1284562"/>
            <a:ext cx="8839200" cy="5573438"/>
          </a:xfrm>
          <a:prstGeom prst="rect">
            <a:avLst/>
          </a:prstGeom>
        </p:spPr>
      </p:pic>
      <p:sp>
        <p:nvSpPr>
          <p:cNvPr id="6" name="AutoShape 2" descr="Image result for windows icons hand">
            <a:extLst>
              <a:ext uri="{FF2B5EF4-FFF2-40B4-BE49-F238E27FC236}">
                <a16:creationId xmlns:a16="http://schemas.microsoft.com/office/drawing/2014/main" id="{EF74F8BC-FB67-4F64-94A2-F1854742FB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893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4011A-8E96-444A-A5EE-7A9D3E691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00400"/>
            <a:ext cx="1114425" cy="12149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1C27955-10BD-4336-3129-21A986346BBF}"/>
              </a:ext>
            </a:extLst>
          </p:cNvPr>
          <p:cNvSpPr txBox="1">
            <a:spLocks/>
          </p:cNvSpPr>
          <p:nvPr/>
        </p:nvSpPr>
        <p:spPr>
          <a:xfrm>
            <a:off x="228600" y="609599"/>
            <a:ext cx="8610600" cy="645075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/>
              <a:t>Completing Projects</a:t>
            </a:r>
          </a:p>
        </p:txBody>
      </p:sp>
      <p:pic>
        <p:nvPicPr>
          <p:cNvPr id="1028" name="Picture 4" descr="Image result for windows icons hand">
            <a:extLst>
              <a:ext uri="{FF2B5EF4-FFF2-40B4-BE49-F238E27FC236}">
                <a16:creationId xmlns:a16="http://schemas.microsoft.com/office/drawing/2014/main" id="{3DCD47E3-F86E-4014-AE10-E93B3D057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75294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7A9CB-213D-44B8-9E22-DEC301E8B8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C2303-574F-460C-B8D8-59284D58AE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15D26-A934-408C-9378-80D3559B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8" t="19117" r="6716" b="13946"/>
          <a:stretch/>
        </p:blipFill>
        <p:spPr>
          <a:xfrm>
            <a:off x="167664" y="1219200"/>
            <a:ext cx="8823936" cy="5486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B510AF4-E4AF-4D0B-85EE-5234BEF82832}"/>
              </a:ext>
            </a:extLst>
          </p:cNvPr>
          <p:cNvSpPr/>
          <p:nvPr/>
        </p:nvSpPr>
        <p:spPr>
          <a:xfrm>
            <a:off x="396264" y="3962400"/>
            <a:ext cx="2194536" cy="2103097"/>
          </a:xfrm>
          <a:prstGeom prst="wedgeRoundRectCallout">
            <a:avLst>
              <a:gd name="adj1" fmla="val 116666"/>
              <a:gd name="adj2" fmla="val 2123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Click ‘Submit’ on last screen!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846A4-EC35-4151-8642-030E835C13C4}"/>
              </a:ext>
            </a:extLst>
          </p:cNvPr>
          <p:cNvSpPr txBox="1"/>
          <p:nvPr/>
        </p:nvSpPr>
        <p:spPr>
          <a:xfrm>
            <a:off x="5715000" y="4561582"/>
            <a:ext cx="312420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There is no “Undo” feature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53CAAA-BD1F-2078-25A1-034DF7AF6B3B}"/>
              </a:ext>
            </a:extLst>
          </p:cNvPr>
          <p:cNvSpPr txBox="1">
            <a:spLocks/>
          </p:cNvSpPr>
          <p:nvPr/>
        </p:nvSpPr>
        <p:spPr>
          <a:xfrm>
            <a:off x="228600" y="609599"/>
            <a:ext cx="8610600" cy="645075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/>
              <a:t>Completing Projects</a:t>
            </a:r>
          </a:p>
        </p:txBody>
      </p:sp>
    </p:spTree>
    <p:extLst>
      <p:ext uri="{BB962C8B-B14F-4D97-AF65-F5344CB8AC3E}">
        <p14:creationId xmlns:p14="http://schemas.microsoft.com/office/powerpoint/2010/main" val="20232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414F581-7C78-0154-7FAD-4D28751D05B5}"/>
              </a:ext>
            </a:extLst>
          </p:cNvPr>
          <p:cNvSpPr txBox="1">
            <a:spLocks/>
          </p:cNvSpPr>
          <p:nvPr/>
        </p:nvSpPr>
        <p:spPr>
          <a:xfrm>
            <a:off x="228600" y="609599"/>
            <a:ext cx="8610600" cy="645075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/>
              <a:t>Completing Projects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6FA8F8-9E70-52AD-BAEC-4816FBA48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16861-3B33-7356-DE30-9EE54908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2" y="1157170"/>
            <a:ext cx="9068068" cy="56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9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Access your Path</a:t>
            </a:r>
          </a:p>
          <a:p>
            <a:pPr marL="0" indent="0" algn="ctr">
              <a:buNone/>
            </a:pPr>
            <a:r>
              <a:rPr lang="en-US" sz="4000" b="1" dirty="0"/>
              <a:t>Launch/Work in a Project</a:t>
            </a:r>
          </a:p>
          <a:p>
            <a:pPr marL="0" indent="0" algn="ctr">
              <a:buNone/>
            </a:pPr>
            <a:r>
              <a:rPr lang="en-US" sz="4000" b="1" dirty="0"/>
              <a:t>Completing Projects</a:t>
            </a:r>
          </a:p>
          <a:p>
            <a:pPr marL="0" indent="0" algn="ctr">
              <a:buNone/>
            </a:pPr>
            <a:r>
              <a:rPr lang="en-US" sz="4000" b="1" dirty="0"/>
              <a:t>Submitting Awards</a:t>
            </a:r>
          </a:p>
          <a:p>
            <a:pPr marL="0" indent="0" algn="ctr">
              <a:buNone/>
            </a:pPr>
            <a:r>
              <a:rPr lang="en-US" sz="4000" b="1" dirty="0"/>
              <a:t>Evaluations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392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Access your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Launch/Work in a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Completing Projects</a:t>
            </a:r>
          </a:p>
          <a:p>
            <a:pPr marL="0" indent="0" algn="ctr">
              <a:buNone/>
            </a:pPr>
            <a:r>
              <a:rPr lang="en-US" sz="4000" b="1" dirty="0"/>
              <a:t>Submitting Awards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102892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Complete a </a:t>
            </a:r>
            <a:r>
              <a:rPr lang="en-US" sz="2400" u="sng" dirty="0">
                <a:solidFill>
                  <a:srgbClr val="000000"/>
                </a:solidFill>
              </a:rPr>
              <a:t>level</a:t>
            </a:r>
            <a:r>
              <a:rPr lang="en-US" dirty="0">
                <a:solidFill>
                  <a:srgbClr val="000000"/>
                </a:solidFill>
              </a:rPr>
              <a:t> (after completing the </a:t>
            </a:r>
            <a:r>
              <a:rPr lang="en-US" dirty="0" err="1">
                <a:solidFill>
                  <a:srgbClr val="000000"/>
                </a:solidFill>
              </a:rPr>
              <a:t>req’d</a:t>
            </a:r>
            <a:r>
              <a:rPr lang="en-US" dirty="0">
                <a:solidFill>
                  <a:srgbClr val="000000"/>
                </a:solidFill>
              </a:rPr>
              <a:t> projects)</a:t>
            </a:r>
            <a:endParaRPr lang="en-US" sz="2400" dirty="0">
              <a:solidFill>
                <a:srgbClr val="000000"/>
              </a:solidFill>
            </a:endParaRP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Select the desired club in Base Camp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Notify your VPE and base camp managers (auto email)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Base Camp Manager </a:t>
            </a:r>
            <a:r>
              <a:rPr lang="en-US" dirty="0">
                <a:solidFill>
                  <a:srgbClr val="000000"/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Mark the member’s level as Approved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Certificate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VPE</a:t>
            </a:r>
            <a:r>
              <a:rPr lang="en-US" dirty="0">
                <a:solidFill>
                  <a:srgbClr val="000000"/>
                </a:solidFill>
              </a:rPr>
              <a:t> (or Any Officer)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Submit Level award in Club Central – TI website for DCP Credit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Submitting Awards</a:t>
            </a:r>
          </a:p>
        </p:txBody>
      </p:sp>
    </p:spTree>
    <p:extLst>
      <p:ext uri="{BB962C8B-B14F-4D97-AF65-F5344CB8AC3E}">
        <p14:creationId xmlns:p14="http://schemas.microsoft.com/office/powerpoint/2010/main" val="82128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Submitting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4B715-08E9-8524-81E3-1FEDBC8E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553"/>
            <a:ext cx="9144000" cy="46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Complete a </a:t>
            </a:r>
            <a:r>
              <a:rPr lang="en-US" sz="2400" u="sng" dirty="0">
                <a:solidFill>
                  <a:srgbClr val="000000"/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Select the desired club in Base Camp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Notify your VPE and base camp managers (auto email)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Base Camp Manager </a:t>
            </a:r>
            <a:r>
              <a:rPr lang="en-US" dirty="0">
                <a:solidFill>
                  <a:srgbClr val="000000"/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Mark the member’s level as Approved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Certificate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VPE</a:t>
            </a:r>
            <a:r>
              <a:rPr lang="en-US" dirty="0">
                <a:solidFill>
                  <a:srgbClr val="000000"/>
                </a:solidFill>
              </a:rPr>
              <a:t> (or Any Officer)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Submit Level award in Club Central – TI website for DCP Credit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Submitting Awards</a:t>
            </a:r>
          </a:p>
        </p:txBody>
      </p:sp>
    </p:spTree>
    <p:extLst>
      <p:ext uri="{BB962C8B-B14F-4D97-AF65-F5344CB8AC3E}">
        <p14:creationId xmlns:p14="http://schemas.microsoft.com/office/powerpoint/2010/main" val="296855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B335053-B794-31B9-B3C7-24569A1C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Submitting Awards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66225D-CA7F-0412-E1FD-BF497CD35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9549F-478F-42C1-BD63-CF9112D46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8"/>
          <a:stretch/>
        </p:blipFill>
        <p:spPr>
          <a:xfrm>
            <a:off x="0" y="1676400"/>
            <a:ext cx="9144000" cy="4953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95A7B-F834-4A1E-86EB-81AE575CE5A9}"/>
              </a:ext>
            </a:extLst>
          </p:cNvPr>
          <p:cNvSpPr/>
          <p:nvPr/>
        </p:nvSpPr>
        <p:spPr>
          <a:xfrm>
            <a:off x="2590800" y="3048000"/>
            <a:ext cx="752475" cy="2657475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A421D6-24F9-4E0D-B636-036ED98808F4}"/>
              </a:ext>
            </a:extLst>
          </p:cNvPr>
          <p:cNvSpPr/>
          <p:nvPr/>
        </p:nvSpPr>
        <p:spPr>
          <a:xfrm>
            <a:off x="2438400" y="5913437"/>
            <a:ext cx="6477000" cy="715963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A02330-330D-4CC5-99B5-EE576E7B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066"/>
            <a:ext cx="9144000" cy="5540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2D043D-5B94-736B-D1C7-D49CD6E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algn="l"/>
            <a:r>
              <a:rPr lang="en-US" dirty="0"/>
              <a:t>Submitting Awards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E6E2-DA35-474A-E977-8EE3BE426FB8}"/>
              </a:ext>
            </a:extLst>
          </p:cNvPr>
          <p:cNvSpPr/>
          <p:nvPr/>
        </p:nvSpPr>
        <p:spPr>
          <a:xfrm>
            <a:off x="7010400" y="5867400"/>
            <a:ext cx="1905000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Complete a </a:t>
            </a:r>
            <a:r>
              <a:rPr lang="en-US" sz="2400" u="sng" dirty="0">
                <a:solidFill>
                  <a:srgbClr val="000000"/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Select the desired club in Base Camp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Notify your VPE and base camp managers (auto email)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Base Camp Manager </a:t>
            </a:r>
            <a:r>
              <a:rPr lang="en-US" dirty="0">
                <a:solidFill>
                  <a:srgbClr val="000000"/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Mark the member’s level as Approved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Certificate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VPE</a:t>
            </a:r>
            <a:r>
              <a:rPr lang="en-US" dirty="0">
                <a:solidFill>
                  <a:srgbClr val="000000"/>
                </a:solidFill>
              </a:rPr>
              <a:t> (or Any Officer)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Submit Level award in Club Central – TI website for DCP Credit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Submitting Awards</a:t>
            </a:r>
          </a:p>
        </p:txBody>
      </p:sp>
    </p:spTree>
    <p:extLst>
      <p:ext uri="{BB962C8B-B14F-4D97-AF65-F5344CB8AC3E}">
        <p14:creationId xmlns:p14="http://schemas.microsoft.com/office/powerpoint/2010/main" val="242047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16A5F-836D-EB3F-1199-901D3EC85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6" y="1642970"/>
            <a:ext cx="9206265" cy="52150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AAA3EBD-0D72-76EC-5622-D82BB5E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Submitting Awards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F3883-B1BB-C59E-17C1-5F822186E377}"/>
              </a:ext>
            </a:extLst>
          </p:cNvPr>
          <p:cNvSpPr/>
          <p:nvPr/>
        </p:nvSpPr>
        <p:spPr>
          <a:xfrm>
            <a:off x="2610315" y="5791200"/>
            <a:ext cx="1275885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27F3A2-10CB-194D-CF9B-AB095373813F}"/>
              </a:ext>
            </a:extLst>
          </p:cNvPr>
          <p:cNvSpPr/>
          <p:nvPr/>
        </p:nvSpPr>
        <p:spPr>
          <a:xfrm>
            <a:off x="-33221" y="3395546"/>
            <a:ext cx="2090621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3258F2-BF6B-7EAD-A142-065051ADB455}"/>
              </a:ext>
            </a:extLst>
          </p:cNvPr>
          <p:cNvSpPr/>
          <p:nvPr/>
        </p:nvSpPr>
        <p:spPr>
          <a:xfrm>
            <a:off x="7145613" y="5867400"/>
            <a:ext cx="2090621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Complete a </a:t>
            </a:r>
            <a:r>
              <a:rPr lang="en-US" sz="2400" u="sng" dirty="0">
                <a:solidFill>
                  <a:srgbClr val="000000"/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Select the desired club in Base Camp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Notify your VPE and base camp managers (auto email)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Base Camp Manager </a:t>
            </a:r>
            <a:r>
              <a:rPr lang="en-US" dirty="0">
                <a:solidFill>
                  <a:srgbClr val="000000"/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Mark the member’s level as Approved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Certificate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</a:rPr>
              <a:t>VPE</a:t>
            </a:r>
            <a:r>
              <a:rPr lang="en-US" dirty="0">
                <a:solidFill>
                  <a:srgbClr val="000000"/>
                </a:solidFill>
              </a:rPr>
              <a:t> (or Any Officer)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Submit Level award in Club Central – TI website for DCP Credit (only if previous Levels are completed)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Submitting Awards</a:t>
            </a:r>
          </a:p>
        </p:txBody>
      </p:sp>
    </p:spTree>
    <p:extLst>
      <p:ext uri="{BB962C8B-B14F-4D97-AF65-F5344CB8AC3E}">
        <p14:creationId xmlns:p14="http://schemas.microsoft.com/office/powerpoint/2010/main" val="278622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Access your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Launch/Work in a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Completing Projects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Submitting Awards</a:t>
            </a:r>
          </a:p>
          <a:p>
            <a:pPr marL="0" indent="0" algn="ctr">
              <a:buNone/>
            </a:pPr>
            <a:r>
              <a:rPr lang="en-US" sz="4000" b="1" dirty="0"/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225181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your Path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Assumption:  Path has already been selected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Login to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Toastmasters website:   </a:t>
            </a: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http://www.toastmasters.org/</a:t>
            </a:r>
            <a:endParaRPr lang="en-US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AB748-66FA-322A-45A1-9651DE3F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516895"/>
            <a:ext cx="3429000" cy="43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8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/>
                </a:solidFill>
              </a:rPr>
              <a:t>Speaker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Provide Evaluator with Project Evaluation Form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Access it in the Project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Or access it in Base Camp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314226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D703A-A035-8EFC-FCE8-9BF93E663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8D4FE-D2DB-7462-DD08-0B80CB3D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0" y="1233819"/>
            <a:ext cx="8701259" cy="552542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7E8901-60A3-6BD9-D9ED-26D2079E7945}"/>
              </a:ext>
            </a:extLst>
          </p:cNvPr>
          <p:cNvSpPr/>
          <p:nvPr/>
        </p:nvSpPr>
        <p:spPr>
          <a:xfrm>
            <a:off x="2590800" y="6348665"/>
            <a:ext cx="3028485" cy="228601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83636-BBBC-9347-0F0A-AB5B50028E56}"/>
              </a:ext>
            </a:extLst>
          </p:cNvPr>
          <p:cNvSpPr/>
          <p:nvPr/>
        </p:nvSpPr>
        <p:spPr>
          <a:xfrm>
            <a:off x="2593587" y="6361425"/>
            <a:ext cx="3028485" cy="228601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7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0104 -0.0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Evaluations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85F5F-FC4B-01FE-6924-B9E8D5E0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1" y="1417533"/>
            <a:ext cx="8634537" cy="54400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7F02A8-FB88-9024-91B4-F960BA2F960E}"/>
              </a:ext>
            </a:extLst>
          </p:cNvPr>
          <p:cNvSpPr/>
          <p:nvPr/>
        </p:nvSpPr>
        <p:spPr>
          <a:xfrm>
            <a:off x="5029200" y="4213762"/>
            <a:ext cx="2209800" cy="434438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/>
                </a:solidFill>
              </a:rPr>
              <a:t>Speaker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Provide Evaluator with Project Evaluation Form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Access it in the Project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Or access it in Base Camp Home Page (any member can)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349206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F5757-3D25-FAC9-DE67-34B66B9A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686800" cy="4952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5181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Access Evaluation Forms from Base Camp Home Page: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Evaluations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A81F7C-6AEC-E929-BBF5-8B8901921433}"/>
              </a:ext>
            </a:extLst>
          </p:cNvPr>
          <p:cNvSpPr/>
          <p:nvPr/>
        </p:nvSpPr>
        <p:spPr>
          <a:xfrm>
            <a:off x="420029" y="4267200"/>
            <a:ext cx="5181600" cy="6096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5B9E-D16E-7D6E-C69D-FD8E12B2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3AC6C0-8AD2-EBDB-A70A-3F01154F2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76200"/>
            <a:ext cx="5333999" cy="6552573"/>
          </a:xfr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08BCA6B-82C2-00DA-A3EE-52E4CBC4C798}"/>
              </a:ext>
            </a:extLst>
          </p:cNvPr>
          <p:cNvSpPr/>
          <p:nvPr/>
        </p:nvSpPr>
        <p:spPr>
          <a:xfrm>
            <a:off x="381000" y="1447800"/>
            <a:ext cx="3810000" cy="990600"/>
          </a:xfrm>
          <a:prstGeom prst="wedgeRectCallout">
            <a:avLst>
              <a:gd name="adj1" fmla="val 24344"/>
              <a:gd name="adj2" fmla="val 176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Generic Evaluation resource</a:t>
            </a:r>
          </a:p>
        </p:txBody>
      </p:sp>
    </p:spTree>
    <p:extLst>
      <p:ext uri="{BB962C8B-B14F-4D97-AF65-F5344CB8AC3E}">
        <p14:creationId xmlns:p14="http://schemas.microsoft.com/office/powerpoint/2010/main" val="36355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F5757-3D25-FAC9-DE67-34B66B9A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" y="1905000"/>
            <a:ext cx="9087729" cy="51815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A81F7C-6AEC-E929-BBF5-8B8901921433}"/>
              </a:ext>
            </a:extLst>
          </p:cNvPr>
          <p:cNvSpPr/>
          <p:nvPr/>
        </p:nvSpPr>
        <p:spPr>
          <a:xfrm>
            <a:off x="195146" y="4800600"/>
            <a:ext cx="5181600" cy="6096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Access your Path</a:t>
            </a:r>
          </a:p>
          <a:p>
            <a:pPr marL="0" indent="0" algn="ctr">
              <a:buNone/>
            </a:pPr>
            <a:r>
              <a:rPr lang="en-US" sz="4000" b="1" dirty="0"/>
              <a:t>Launch/Work in a Project</a:t>
            </a:r>
          </a:p>
          <a:p>
            <a:pPr marL="0" indent="0" algn="ctr">
              <a:buNone/>
            </a:pPr>
            <a:r>
              <a:rPr lang="en-US" sz="4000" b="1" dirty="0"/>
              <a:t>Completing Projects</a:t>
            </a:r>
          </a:p>
          <a:p>
            <a:pPr marL="0" indent="0" algn="ctr">
              <a:buNone/>
            </a:pPr>
            <a:r>
              <a:rPr lang="en-US" sz="4000" b="1" dirty="0"/>
              <a:t>Submitting Awards</a:t>
            </a:r>
          </a:p>
          <a:p>
            <a:pPr marL="0" indent="0" algn="ctr">
              <a:buNone/>
            </a:pPr>
            <a:r>
              <a:rPr lang="en-US" sz="4000" b="1" dirty="0"/>
              <a:t>Evaluations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142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B35F4-2F9E-C18B-BD00-532E53B9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" y="57150"/>
            <a:ext cx="9030629" cy="67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E8CD3-1E3D-C85C-8078-296CAE598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On the default Home page, scroll down to “Go To Base Camp”: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DBE6A9-5B81-EE8C-F445-86A11CC7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Access your Path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49497-BA0F-8773-E767-B14F4E028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19"/>
          <a:stretch/>
        </p:blipFill>
        <p:spPr>
          <a:xfrm>
            <a:off x="-14868" y="1371600"/>
            <a:ext cx="9144000" cy="105125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BB0B86-EBE6-C47B-4A97-5971FB6CF4E6}"/>
              </a:ext>
            </a:extLst>
          </p:cNvPr>
          <p:cNvSpPr/>
          <p:nvPr/>
        </p:nvSpPr>
        <p:spPr>
          <a:xfrm>
            <a:off x="3657600" y="1668728"/>
            <a:ext cx="1447800" cy="3048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1E067-A893-5FBB-7B03-B2376CC71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72" y="2895600"/>
            <a:ext cx="3830617" cy="3733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7E21C-B6A4-B5EE-5548-D4B0A595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743" y="2904067"/>
            <a:ext cx="3428457" cy="29115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2C1C88-4370-27F6-1AA2-9BAC91421391}"/>
              </a:ext>
            </a:extLst>
          </p:cNvPr>
          <p:cNvCxnSpPr/>
          <p:nvPr/>
        </p:nvCxnSpPr>
        <p:spPr>
          <a:xfrm flipV="1">
            <a:off x="2590800" y="2904067"/>
            <a:ext cx="2895600" cy="273473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28CD62-164C-23FB-A381-8CEFCD70BC53}"/>
              </a:ext>
            </a:extLst>
          </p:cNvPr>
          <p:cNvCxnSpPr>
            <a:cxnSpLocks/>
          </p:cNvCxnSpPr>
          <p:nvPr/>
        </p:nvCxnSpPr>
        <p:spPr>
          <a:xfrm flipV="1">
            <a:off x="3733258" y="5815582"/>
            <a:ext cx="5037370" cy="73761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Access your Path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4B715-08E9-8524-81E3-1FEDBC8E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553"/>
            <a:ext cx="9144000" cy="46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F5757-3D25-FAC9-DE67-34B66B9A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686800" cy="4952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Transcript or Path: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Access your Path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A81F7C-6AEC-E929-BBF5-8B8901921433}"/>
              </a:ext>
            </a:extLst>
          </p:cNvPr>
          <p:cNvSpPr/>
          <p:nvPr/>
        </p:nvSpPr>
        <p:spPr>
          <a:xfrm>
            <a:off x="381000" y="3505200"/>
            <a:ext cx="5181600" cy="6096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75F6EE-D928-C0A7-69BA-A587B1BE724A}"/>
              </a:ext>
            </a:extLst>
          </p:cNvPr>
          <p:cNvSpPr/>
          <p:nvPr/>
        </p:nvSpPr>
        <p:spPr>
          <a:xfrm>
            <a:off x="410737" y="6477000"/>
            <a:ext cx="4999463" cy="228599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57E-3693-D064-9CA2-A81B0FB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67E93-F709-2D33-40F2-1F24F6A7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155"/>
            <a:ext cx="8458200" cy="5101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Access your Path</a:t>
            </a:r>
          </a:p>
          <a:p>
            <a:pPr marL="0" indent="0" algn="ctr">
              <a:buNone/>
            </a:pPr>
            <a:r>
              <a:rPr lang="en-US" sz="4000" b="1" dirty="0"/>
              <a:t>Launch/Work in a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Completing Projects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Submitting Awards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135336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Curriculum: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Launch/Work in a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3D7AD-A7E4-1AA7-DC5D-5804251D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866"/>
          <a:stretch/>
        </p:blipFill>
        <p:spPr>
          <a:xfrm>
            <a:off x="310931" y="2166715"/>
            <a:ext cx="8522138" cy="750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D086C6-EB1E-49B0-5B77-773FEA524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32"/>
          <a:stretch/>
        </p:blipFill>
        <p:spPr>
          <a:xfrm>
            <a:off x="310931" y="2841476"/>
            <a:ext cx="8522138" cy="15019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D4C828-E960-CB18-9388-7804AE442F68}"/>
              </a:ext>
            </a:extLst>
          </p:cNvPr>
          <p:cNvSpPr/>
          <p:nvPr/>
        </p:nvSpPr>
        <p:spPr>
          <a:xfrm>
            <a:off x="7010400" y="2865298"/>
            <a:ext cx="1968938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F331B-2F89-4315-D76B-8130621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desired club if member of more than one club: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E248F-4F6A-0282-3FD6-6034E6CC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599"/>
            <a:ext cx="8610600" cy="645075"/>
          </a:xfrm>
        </p:spPr>
        <p:txBody>
          <a:bodyPr/>
          <a:lstStyle/>
          <a:p>
            <a:r>
              <a:rPr lang="en-US" dirty="0"/>
              <a:t>Accessing/Working in your Path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3DB2D-D3F4-0EC2-A8BD-1F75246F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24840"/>
          <a:stretch/>
        </p:blipFill>
        <p:spPr>
          <a:xfrm>
            <a:off x="-67498" y="685800"/>
            <a:ext cx="9211498" cy="5367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A00C8-8A20-477B-E313-FBB920123FB9}"/>
              </a:ext>
            </a:extLst>
          </p:cNvPr>
          <p:cNvSpPr txBox="1"/>
          <p:nvPr/>
        </p:nvSpPr>
        <p:spPr>
          <a:xfrm>
            <a:off x="1600200" y="176561"/>
            <a:ext cx="4953000" cy="369332"/>
          </a:xfrm>
          <a:prstGeom prst="rect">
            <a:avLst/>
          </a:prstGeom>
          <a:solidFill>
            <a:srgbClr val="F2DF7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 Paths purchased before October 27, 2021</a:t>
            </a:r>
          </a:p>
        </p:txBody>
      </p:sp>
    </p:spTree>
    <p:extLst>
      <p:ext uri="{BB962C8B-B14F-4D97-AF65-F5344CB8AC3E}">
        <p14:creationId xmlns:p14="http://schemas.microsoft.com/office/powerpoint/2010/main" val="40031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C918ED2BBB3F4388A26A8D91388C4D" ma:contentTypeVersion="10" ma:contentTypeDescription="Create a new document." ma:contentTypeScope="" ma:versionID="92f7db8216f2b479f1402fb688f36642">
  <xsd:schema xmlns:xsd="http://www.w3.org/2001/XMLSchema" xmlns:xs="http://www.w3.org/2001/XMLSchema" xmlns:p="http://schemas.microsoft.com/office/2006/metadata/properties" xmlns:ns3="dd01f908-fa9e-497a-8534-ea456b04b8cf" targetNamespace="http://schemas.microsoft.com/office/2006/metadata/properties" ma:root="true" ma:fieldsID="738dc5185a54bbc015186a6741d1342a" ns3:_="">
    <xsd:import namespace="dd01f908-fa9e-497a-8534-ea456b04b8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01f908-fa9e-497a-8534-ea456b04b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CE55CB-9272-480B-B94E-C2E6D32AF99C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d01f908-fa9e-497a-8534-ea456b04b8c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C92DC-E634-4F86-B93D-F88114265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01f908-fa9e-497a-8534-ea456b04b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23DCDB-969B-4371-A261-D3946A64D8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9519</TotalTime>
  <Words>680</Words>
  <Application>Microsoft Office PowerPoint</Application>
  <PresentationFormat>On-screen Show (4:3)</PresentationFormat>
  <Paragraphs>136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ArialUnicodeMS</vt:lpstr>
      <vt:lpstr>Calibri</vt:lpstr>
      <vt:lpstr>Courier New</vt:lpstr>
      <vt:lpstr>Myriad Pro</vt:lpstr>
      <vt:lpstr>Myriad Pro Semibold</vt:lpstr>
      <vt:lpstr>Verdana</vt:lpstr>
      <vt:lpstr>Wingdings</vt:lpstr>
      <vt:lpstr>TI Corporate: 4x3 – Title &amp; Content</vt:lpstr>
      <vt:lpstr>Pathways Moment - I need help    Dick Poirier 10 January 2023</vt:lpstr>
      <vt:lpstr>Agenda</vt:lpstr>
      <vt:lpstr>Access your Path</vt:lpstr>
      <vt:lpstr>Access your Path</vt:lpstr>
      <vt:lpstr>Access your Path</vt:lpstr>
      <vt:lpstr>Access your Path</vt:lpstr>
      <vt:lpstr>Agenda</vt:lpstr>
      <vt:lpstr>Launch/Work in a Project</vt:lpstr>
      <vt:lpstr>Accessing/Working in your Path</vt:lpstr>
      <vt:lpstr>Accessing/Working in your Path</vt:lpstr>
      <vt:lpstr>Launch/Work in a Project</vt:lpstr>
      <vt:lpstr>Launch/Work in a Project</vt:lpstr>
      <vt:lpstr>Launch/Work in a Project</vt:lpstr>
      <vt:lpstr>Launch/Work in a Project</vt:lpstr>
      <vt:lpstr>Agenda</vt:lpstr>
      <vt:lpstr>Completing Projects</vt:lpstr>
      <vt:lpstr>PowerPoint Presentation</vt:lpstr>
      <vt:lpstr>PowerPoint Presentation</vt:lpstr>
      <vt:lpstr>PowerPoint Presentation</vt:lpstr>
      <vt:lpstr>Agenda</vt:lpstr>
      <vt:lpstr>Submitting Awards</vt:lpstr>
      <vt:lpstr>Submitting Awards</vt:lpstr>
      <vt:lpstr>Submitting Awards</vt:lpstr>
      <vt:lpstr>Submitting Awards</vt:lpstr>
      <vt:lpstr>Submitting Awards</vt:lpstr>
      <vt:lpstr>Submitting Awards</vt:lpstr>
      <vt:lpstr>Submitting Awards</vt:lpstr>
      <vt:lpstr>Submitting Awards</vt:lpstr>
      <vt:lpstr>Agenda</vt:lpstr>
      <vt:lpstr>Evaluations</vt:lpstr>
      <vt:lpstr>Evaluations</vt:lpstr>
      <vt:lpstr>Evaluations</vt:lpstr>
      <vt:lpstr>Evaluations</vt:lpstr>
      <vt:lpstr>Evaluations</vt:lpstr>
      <vt:lpstr>PowerPoint Presentation</vt:lpstr>
      <vt:lpstr>Other Resources</vt:lpstr>
      <vt:lpstr>Agenda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drex</dc:creator>
  <cp:lastModifiedBy>Dick Poirier</cp:lastModifiedBy>
  <cp:revision>396</cp:revision>
  <cp:lastPrinted>2020-06-23T14:47:14Z</cp:lastPrinted>
  <dcterms:created xsi:type="dcterms:W3CDTF">2011-07-13T15:20:37Z</dcterms:created>
  <dcterms:modified xsi:type="dcterms:W3CDTF">2023-01-09T22:49:41Z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0x0101008CC918ED2BBB3F4388A26A8D91388C4D</vt:lpwstr>
  </property>
</Properties>
</file>