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EDAABA-96D1-4650-8039-660AFF61A652}">
          <p14:sldIdLst>
            <p14:sldId id="256"/>
            <p14:sldId id="257"/>
            <p14:sldId id="258"/>
            <p14:sldId id="259"/>
            <p14:sldId id="260"/>
            <p14:sldId id="261"/>
            <p14:sldId id="262"/>
            <p14:sldId id="263"/>
            <p14:sldId id="264"/>
            <p14:sldId id="265"/>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saanur Rahman" initials="ER" lastIdx="1" clrIdx="0">
    <p:extLst>
      <p:ext uri="{19B8F6BF-5375-455C-9EA6-DF929625EA0E}">
        <p15:presenceInfo xmlns:p15="http://schemas.microsoft.com/office/powerpoint/2012/main" userId="Ehsaanur Ra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8F054-7111-44E2-80A1-19A0FF05D517}"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02240-29A1-4F11-96FC-D8FD5A7529C5}" type="slidenum">
              <a:rPr lang="en-US" smtClean="0"/>
              <a:t>‹#›</a:t>
            </a:fld>
            <a:endParaRPr lang="en-US"/>
          </a:p>
        </p:txBody>
      </p:sp>
    </p:spTree>
    <p:extLst>
      <p:ext uri="{BB962C8B-B14F-4D97-AF65-F5344CB8AC3E}">
        <p14:creationId xmlns:p14="http://schemas.microsoft.com/office/powerpoint/2010/main" val="20912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EB83-D61B-4795-A44C-B8694C6C80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ABC68-4D57-4F82-9039-EDBBFDE54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4299A-94C2-4CAE-BB0B-0C8A45F55800}"/>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CF838D54-7D0C-4040-9518-C3EE94379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B1EA8-A880-45B5-9E57-ADA663EFA338}"/>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252779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341D-273A-401E-B699-DFB55E22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12B950-4B4D-4778-A4E5-D729C38A6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3CD0D-C2A2-4B65-9BFC-A897CF26D90E}"/>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7A415CD6-7220-479C-BD1B-5BA4AF8C3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F522A-DB4D-4F5A-AAD6-EB6949F563FA}"/>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425218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F2ACD-E718-4347-9B3E-AF0ED5F02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506AA4-CB4F-43A0-8707-624E28D3B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EB959-2DF2-43BD-8D38-A14017D42EBD}"/>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9DE5818F-A719-4509-92B6-BEA0E52F4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B8A95-85BD-40F0-921F-789A2399B964}"/>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169895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6A0D-9382-4E89-A530-EC8B8DA70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2DC1B-EFD6-41CA-8BF1-A57F5F117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DEF56-BCD0-42C7-9500-DBA91F88A566}"/>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96F6C18C-C2C9-4B3B-A73F-846CEAEAC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696C1-7B4C-4390-B6D0-29A72153CBAC}"/>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167878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2C92-09CE-46A5-AAF7-71E823F805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42218-469B-446D-8334-DAF13B7E9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0AE9C-2730-4CC1-A3DD-EC3E8E3815C3}"/>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EE019721-B183-401C-BFAC-21649C25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52EFD-5A7F-4159-9B54-F28756FA298A}"/>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232859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354A-6AD2-4B73-BF76-D459CA5F4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5B1D3-A6D6-4359-AD28-9A32030C0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65947F-0F91-4F7B-9FFB-B1260AA570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41ACF7-478A-42E0-82B2-0497A386F46C}"/>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6" name="Footer Placeholder 5">
            <a:extLst>
              <a:ext uri="{FF2B5EF4-FFF2-40B4-BE49-F238E27FC236}">
                <a16:creationId xmlns:a16="http://schemas.microsoft.com/office/drawing/2014/main" id="{B48B813B-9A5F-4328-81DF-A8B2B056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09C3B-D49C-4A0E-9D88-C17D8797963A}"/>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237671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98E3-247E-4499-99FB-8D6A859D8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7EFC5-77B7-4FB5-BF6D-61FC8851B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001EF-3FAC-4678-9D1A-360D1B9AF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64676-131B-4EFA-9411-5637B9B7C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4EF59-D1CE-4205-9F5C-5E2D7C24A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3EB083-054A-4849-9D8F-7C8883B93B60}"/>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8" name="Footer Placeholder 7">
            <a:extLst>
              <a:ext uri="{FF2B5EF4-FFF2-40B4-BE49-F238E27FC236}">
                <a16:creationId xmlns:a16="http://schemas.microsoft.com/office/drawing/2014/main" id="{35129773-2787-42CA-B6D2-D1FBA96D7F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5D1AB-E9C8-47C4-882C-93F504B95F07}"/>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91712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0899-DBC3-415D-8E55-F5485ADD8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B2291-47C9-44A4-92FF-7ED077DB3869}"/>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4" name="Footer Placeholder 3">
            <a:extLst>
              <a:ext uri="{FF2B5EF4-FFF2-40B4-BE49-F238E27FC236}">
                <a16:creationId xmlns:a16="http://schemas.microsoft.com/office/drawing/2014/main" id="{26A17244-F40A-4E82-A801-6C9EBF9DF6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4A6282-2572-4B32-8D4A-BDA07A1BDBDF}"/>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414215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686E3C-E78A-4CD6-AA3B-95BFBFCB492C}"/>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3" name="Footer Placeholder 2">
            <a:extLst>
              <a:ext uri="{FF2B5EF4-FFF2-40B4-BE49-F238E27FC236}">
                <a16:creationId xmlns:a16="http://schemas.microsoft.com/office/drawing/2014/main" id="{942A0861-C575-4F52-A6A7-9431D6D365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A69E5-7771-465C-8020-1B7D8DE56A2B}"/>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398208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E0E2-AB0E-4D8B-9306-4712D2F55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2C3DD0-5AD5-4B4E-B053-617D16BA3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29E5F-D99D-4FBA-9A91-829C571D4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E7E9A-5AC6-4F76-B528-2F5022C152A5}"/>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6" name="Footer Placeholder 5">
            <a:extLst>
              <a:ext uri="{FF2B5EF4-FFF2-40B4-BE49-F238E27FC236}">
                <a16:creationId xmlns:a16="http://schemas.microsoft.com/office/drawing/2014/main" id="{FEF58BA7-9492-41C6-A7FF-2F2DDB87B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E9C79-484E-45BE-9A8F-0BFFCD4F66A3}"/>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372377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C855-A869-441B-9106-C503E0AD1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D1E3C-F84F-4A9C-BC9C-657969DDD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51D9A9-001C-469D-8EBB-85018BFA9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00972-BD68-437B-881C-0FBECAAF6FFA}"/>
              </a:ext>
            </a:extLst>
          </p:cNvPr>
          <p:cNvSpPr>
            <a:spLocks noGrp="1"/>
          </p:cNvSpPr>
          <p:nvPr>
            <p:ph type="dt" sz="half" idx="10"/>
          </p:nvPr>
        </p:nvSpPr>
        <p:spPr/>
        <p:txBody>
          <a:bodyPr/>
          <a:lstStyle/>
          <a:p>
            <a:fld id="{DEF67440-6C15-458A-B346-56A5F21D3B50}" type="datetimeFigureOut">
              <a:rPr lang="en-US" smtClean="0"/>
              <a:t>2/13/2024</a:t>
            </a:fld>
            <a:endParaRPr lang="en-US"/>
          </a:p>
        </p:txBody>
      </p:sp>
      <p:sp>
        <p:nvSpPr>
          <p:cNvPr id="6" name="Footer Placeholder 5">
            <a:extLst>
              <a:ext uri="{FF2B5EF4-FFF2-40B4-BE49-F238E27FC236}">
                <a16:creationId xmlns:a16="http://schemas.microsoft.com/office/drawing/2014/main" id="{C511B50C-07F5-4568-B7FE-C1B685831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254A8-364D-4ADB-8269-FC7C526C62F8}"/>
              </a:ext>
            </a:extLst>
          </p:cNvPr>
          <p:cNvSpPr>
            <a:spLocks noGrp="1"/>
          </p:cNvSpPr>
          <p:nvPr>
            <p:ph type="sldNum" sz="quarter" idx="12"/>
          </p:nvPr>
        </p:nvSpPr>
        <p:spPr/>
        <p:txBody>
          <a:bodyPr/>
          <a:lstStyle/>
          <a:p>
            <a:fld id="{51BAB83B-4616-406A-9017-A792BB4E07F8}" type="slidenum">
              <a:rPr lang="en-US" smtClean="0"/>
              <a:t>‹#›</a:t>
            </a:fld>
            <a:endParaRPr lang="en-US"/>
          </a:p>
        </p:txBody>
      </p:sp>
    </p:spTree>
    <p:extLst>
      <p:ext uri="{BB962C8B-B14F-4D97-AF65-F5344CB8AC3E}">
        <p14:creationId xmlns:p14="http://schemas.microsoft.com/office/powerpoint/2010/main" val="267159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4CA4E-EE42-45DE-AED6-ABF0CEF53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2CF2EC-8B8D-49C1-B73C-3276252F6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35313-DBFC-426D-888A-4EC7A4D6C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67440-6C15-458A-B346-56A5F21D3B50}" type="datetimeFigureOut">
              <a:rPr lang="en-US" smtClean="0"/>
              <a:t>2/13/2024</a:t>
            </a:fld>
            <a:endParaRPr lang="en-US"/>
          </a:p>
        </p:txBody>
      </p:sp>
      <p:sp>
        <p:nvSpPr>
          <p:cNvPr id="5" name="Footer Placeholder 4">
            <a:extLst>
              <a:ext uri="{FF2B5EF4-FFF2-40B4-BE49-F238E27FC236}">
                <a16:creationId xmlns:a16="http://schemas.microsoft.com/office/drawing/2014/main" id="{30EF7614-F0B8-4CC7-8EB4-E80032F7F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7C6539-FA61-4E49-B43D-94502FC96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AB83B-4616-406A-9017-A792BB4E07F8}" type="slidenum">
              <a:rPr lang="en-US" smtClean="0"/>
              <a:t>‹#›</a:t>
            </a:fld>
            <a:endParaRPr lang="en-US"/>
          </a:p>
        </p:txBody>
      </p:sp>
    </p:spTree>
    <p:extLst>
      <p:ext uri="{BB962C8B-B14F-4D97-AF65-F5344CB8AC3E}">
        <p14:creationId xmlns:p14="http://schemas.microsoft.com/office/powerpoint/2010/main" val="229681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ehsaan16@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B630-7AFB-4AFB-9FFE-5B012AB041EB}"/>
              </a:ext>
            </a:extLst>
          </p:cNvPr>
          <p:cNvSpPr>
            <a:spLocks noGrp="1"/>
          </p:cNvSpPr>
          <p:nvPr>
            <p:ph type="ctrTitle"/>
          </p:nvPr>
        </p:nvSpPr>
        <p:spPr>
          <a:xfrm>
            <a:off x="1524000" y="1122364"/>
            <a:ext cx="9144000" cy="647700"/>
          </a:xfrm>
        </p:spPr>
        <p:txBody>
          <a:bodyPr>
            <a:normAutofit fontScale="90000"/>
          </a:bodyPr>
          <a:lstStyle/>
          <a:p>
            <a:r>
              <a:rPr lang="en-US" dirty="0"/>
              <a:t>2024 Global risk outlook</a:t>
            </a:r>
          </a:p>
        </p:txBody>
      </p:sp>
      <p:sp>
        <p:nvSpPr>
          <p:cNvPr id="3" name="Subtitle 2">
            <a:extLst>
              <a:ext uri="{FF2B5EF4-FFF2-40B4-BE49-F238E27FC236}">
                <a16:creationId xmlns:a16="http://schemas.microsoft.com/office/drawing/2014/main" id="{9BEC4AC2-E434-449F-87C7-8C55A96BFF44}"/>
              </a:ext>
            </a:extLst>
          </p:cNvPr>
          <p:cNvSpPr>
            <a:spLocks noGrp="1"/>
          </p:cNvSpPr>
          <p:nvPr>
            <p:ph type="subTitle" idx="1"/>
          </p:nvPr>
        </p:nvSpPr>
        <p:spPr>
          <a:xfrm>
            <a:off x="838200" y="2247900"/>
            <a:ext cx="9829800" cy="3009900"/>
          </a:xfrm>
        </p:spPr>
        <p:txBody>
          <a:bodyPr/>
          <a:lstStyle/>
          <a:p>
            <a:r>
              <a:rPr lang="en-US" dirty="0"/>
              <a:t>Short turn 2 years</a:t>
            </a:r>
          </a:p>
          <a:p>
            <a:r>
              <a:rPr lang="en-US" dirty="0"/>
              <a:t>Long turn 10 years</a:t>
            </a:r>
          </a:p>
          <a:p>
            <a:endParaRPr lang="en-US" dirty="0"/>
          </a:p>
        </p:txBody>
      </p:sp>
      <p:pic>
        <p:nvPicPr>
          <p:cNvPr id="5" name="Picture 4">
            <a:extLst>
              <a:ext uri="{FF2B5EF4-FFF2-40B4-BE49-F238E27FC236}">
                <a16:creationId xmlns:a16="http://schemas.microsoft.com/office/drawing/2014/main" id="{990F9435-44AE-4EFD-A3DD-5EF0E6691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171" y="3336920"/>
            <a:ext cx="1117657" cy="184159"/>
          </a:xfrm>
          <a:prstGeom prst="rect">
            <a:avLst/>
          </a:prstGeom>
        </p:spPr>
      </p:pic>
      <p:pic>
        <p:nvPicPr>
          <p:cNvPr id="11" name="Picture 10">
            <a:extLst>
              <a:ext uri="{FF2B5EF4-FFF2-40B4-BE49-F238E27FC236}">
                <a16:creationId xmlns:a16="http://schemas.microsoft.com/office/drawing/2014/main" id="{8E358AE2-5A56-48A8-AB8A-7E3102B1594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952501" y="1740284"/>
            <a:ext cx="10848974" cy="3996540"/>
          </a:xfrm>
          <a:prstGeom prst="rect">
            <a:avLst/>
          </a:prstGeom>
          <a:solidFill>
            <a:schemeClr val="accent2"/>
          </a:solidFill>
          <a:ln>
            <a:noFill/>
          </a:ln>
          <a:effectLst>
            <a:outerShdw blurRad="50800" dist="38100" dir="5400000" algn="t" rotWithShape="0">
              <a:prstClr val="black">
                <a:alpha val="40000"/>
              </a:prstClr>
            </a:outerShdw>
            <a:softEdge rad="112500"/>
          </a:effectLst>
        </p:spPr>
      </p:pic>
    </p:spTree>
    <p:extLst>
      <p:ext uri="{BB962C8B-B14F-4D97-AF65-F5344CB8AC3E}">
        <p14:creationId xmlns:p14="http://schemas.microsoft.com/office/powerpoint/2010/main" val="239828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1730-7E77-4279-B751-43F69254718C}"/>
              </a:ext>
            </a:extLst>
          </p:cNvPr>
          <p:cNvSpPr>
            <a:spLocks noGrp="1"/>
          </p:cNvSpPr>
          <p:nvPr>
            <p:ph type="title"/>
          </p:nvPr>
        </p:nvSpPr>
        <p:spPr/>
        <p:txBody>
          <a:bodyPr/>
          <a:lstStyle/>
          <a:p>
            <a:r>
              <a:rPr lang="en-US" dirty="0"/>
              <a:t>Debt Distress</a:t>
            </a:r>
          </a:p>
        </p:txBody>
      </p:sp>
      <p:sp>
        <p:nvSpPr>
          <p:cNvPr id="3" name="Content Placeholder 2">
            <a:extLst>
              <a:ext uri="{FF2B5EF4-FFF2-40B4-BE49-F238E27FC236}">
                <a16:creationId xmlns:a16="http://schemas.microsoft.com/office/drawing/2014/main" id="{7001908A-137E-4B93-8F4C-435D5DB7E47F}"/>
              </a:ext>
            </a:extLst>
          </p:cNvPr>
          <p:cNvSpPr>
            <a:spLocks noGrp="1"/>
          </p:cNvSpPr>
          <p:nvPr>
            <p:ph idx="1"/>
          </p:nvPr>
        </p:nvSpPr>
        <p:spPr/>
        <p:txBody>
          <a:bodyPr/>
          <a:lstStyle/>
          <a:p>
            <a:r>
              <a:rPr lang="en-US" dirty="0"/>
              <a:t>Higher interest rates amid slowing growth will strain debt loads for the public and private sector alike. The corporate debt default rate remains far lower than peaks hit during the 2008-09 Global Financial Crisis </a:t>
            </a:r>
          </a:p>
          <a:p>
            <a:r>
              <a:rPr lang="en-US" dirty="0"/>
              <a:t>The majority of corporate debt is also years from maturity. Less than 14% of S&amp;P 500 debt is set to mature in the next two years, with nearly half to mature after 2030. In essence, the world’s largest companies will be effectively insulated from higher interest rates for more than half a decade</a:t>
            </a:r>
          </a:p>
        </p:txBody>
      </p:sp>
    </p:spTree>
    <p:extLst>
      <p:ext uri="{BB962C8B-B14F-4D97-AF65-F5344CB8AC3E}">
        <p14:creationId xmlns:p14="http://schemas.microsoft.com/office/powerpoint/2010/main" val="293020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8FA7-BF71-42B0-B957-FB552F6F1C2D}"/>
              </a:ext>
            </a:extLst>
          </p:cNvPr>
          <p:cNvSpPr>
            <a:spLocks noGrp="1"/>
          </p:cNvSpPr>
          <p:nvPr>
            <p:ph type="title"/>
          </p:nvPr>
        </p:nvSpPr>
        <p:spPr/>
        <p:txBody>
          <a:bodyPr/>
          <a:lstStyle/>
          <a:p>
            <a:r>
              <a:rPr lang="en-US" dirty="0"/>
              <a:t>Locked</a:t>
            </a:r>
          </a:p>
        </p:txBody>
      </p:sp>
      <p:sp>
        <p:nvSpPr>
          <p:cNvPr id="3" name="Content Placeholder 2">
            <a:extLst>
              <a:ext uri="{FF2B5EF4-FFF2-40B4-BE49-F238E27FC236}">
                <a16:creationId xmlns:a16="http://schemas.microsoft.com/office/drawing/2014/main" id="{27E2802C-E72C-4B26-AF46-3B9B501F356D}"/>
              </a:ext>
            </a:extLst>
          </p:cNvPr>
          <p:cNvSpPr>
            <a:spLocks noGrp="1"/>
          </p:cNvSpPr>
          <p:nvPr>
            <p:ph idx="1"/>
          </p:nvPr>
        </p:nvSpPr>
        <p:spPr/>
        <p:txBody>
          <a:bodyPr/>
          <a:lstStyle/>
          <a:p>
            <a:r>
              <a:rPr lang="en-US" dirty="0"/>
              <a:t>The rest of slides are not for free. If required kindly contact 8801914576001 or </a:t>
            </a:r>
            <a:r>
              <a:rPr lang="en-US" dirty="0">
                <a:hlinkClick r:id="rId2"/>
              </a:rPr>
              <a:t>ehsaan16@gmail.com</a:t>
            </a:r>
            <a:endParaRPr lang="en-US" dirty="0"/>
          </a:p>
          <a:p>
            <a:endParaRPr lang="en-US" dirty="0"/>
          </a:p>
        </p:txBody>
      </p:sp>
    </p:spTree>
    <p:extLst>
      <p:ext uri="{BB962C8B-B14F-4D97-AF65-F5344CB8AC3E}">
        <p14:creationId xmlns:p14="http://schemas.microsoft.com/office/powerpoint/2010/main" val="191509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8F8D-8D62-436D-B246-7418FFF43107}"/>
              </a:ext>
            </a:extLst>
          </p:cNvPr>
          <p:cNvSpPr>
            <a:spLocks noGrp="1"/>
          </p:cNvSpPr>
          <p:nvPr>
            <p:ph type="title"/>
          </p:nvPr>
        </p:nvSpPr>
        <p:spPr/>
        <p:txBody>
          <a:bodyPr/>
          <a:lstStyle/>
          <a:p>
            <a:r>
              <a:rPr lang="en-US" dirty="0"/>
              <a:t>Environmental risks could hit the point of no return</a:t>
            </a:r>
          </a:p>
        </p:txBody>
      </p:sp>
      <p:pic>
        <p:nvPicPr>
          <p:cNvPr id="5" name="Content Placeholder 4">
            <a:extLst>
              <a:ext uri="{FF2B5EF4-FFF2-40B4-BE49-F238E27FC236}">
                <a16:creationId xmlns:a16="http://schemas.microsoft.com/office/drawing/2014/main" id="{A3F28CDA-DC17-4EB2-8FD3-90837C7A6161}"/>
              </a:ext>
            </a:extLst>
          </p:cNvPr>
          <p:cNvPicPr>
            <a:picLocks noGrp="1" noChangeAspect="1"/>
          </p:cNvPicPr>
          <p:nvPr>
            <p:ph idx="1"/>
          </p:nvPr>
        </p:nvPicPr>
        <p:blipFill>
          <a:blip r:embed="rId2"/>
          <a:stretch>
            <a:fillRect/>
          </a:stretch>
        </p:blipFill>
        <p:spPr>
          <a:xfrm>
            <a:off x="6057898" y="3998119"/>
            <a:ext cx="76204" cy="6350"/>
          </a:xfrm>
        </p:spPr>
      </p:pic>
      <p:pic>
        <p:nvPicPr>
          <p:cNvPr id="7" name="Picture 6">
            <a:extLst>
              <a:ext uri="{FF2B5EF4-FFF2-40B4-BE49-F238E27FC236}">
                <a16:creationId xmlns:a16="http://schemas.microsoft.com/office/drawing/2014/main" id="{DA4A41C4-319C-4F48-9C64-9F6B6C956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53" y="2119288"/>
            <a:ext cx="9925297" cy="3595712"/>
          </a:xfrm>
          <a:prstGeom prst="rect">
            <a:avLst/>
          </a:prstGeom>
        </p:spPr>
      </p:pic>
    </p:spTree>
    <p:extLst>
      <p:ext uri="{BB962C8B-B14F-4D97-AF65-F5344CB8AC3E}">
        <p14:creationId xmlns:p14="http://schemas.microsoft.com/office/powerpoint/2010/main" val="50143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6AB-A0E8-4D17-B2EC-85B95A27579D}"/>
              </a:ext>
            </a:extLst>
          </p:cNvPr>
          <p:cNvSpPr>
            <a:spLocks noGrp="1"/>
          </p:cNvSpPr>
          <p:nvPr>
            <p:ph type="title"/>
          </p:nvPr>
        </p:nvSpPr>
        <p:spPr>
          <a:xfrm>
            <a:off x="838200" y="365126"/>
            <a:ext cx="10448925" cy="1320800"/>
          </a:xfrm>
        </p:spPr>
        <p:txBody>
          <a:bodyPr/>
          <a:lstStyle/>
          <a:p>
            <a:r>
              <a:rPr lang="en-US" dirty="0"/>
              <a:t>Global risk by severity ( </a:t>
            </a:r>
            <a:r>
              <a:rPr lang="en-US" dirty="0">
                <a:solidFill>
                  <a:schemeClr val="accent1"/>
                </a:solidFill>
              </a:rPr>
              <a:t>Economic</a:t>
            </a:r>
            <a:r>
              <a:rPr lang="en-US" dirty="0"/>
              <a:t>, </a:t>
            </a:r>
            <a:r>
              <a:rPr lang="en-US" dirty="0">
                <a:solidFill>
                  <a:schemeClr val="accent6"/>
                </a:solidFill>
              </a:rPr>
              <a:t>Environmental, </a:t>
            </a:r>
            <a:r>
              <a:rPr lang="en-US" dirty="0">
                <a:solidFill>
                  <a:schemeClr val="accent2"/>
                </a:solidFill>
              </a:rPr>
              <a:t>Geopolitical</a:t>
            </a:r>
            <a:r>
              <a:rPr lang="en-US" dirty="0"/>
              <a:t>, </a:t>
            </a:r>
            <a:r>
              <a:rPr lang="en-US" dirty="0">
                <a:solidFill>
                  <a:srgbClr val="7030A0"/>
                </a:solidFill>
              </a:rPr>
              <a:t>Technological</a:t>
            </a:r>
            <a:r>
              <a:rPr lang="en-US" dirty="0"/>
              <a:t>) </a:t>
            </a:r>
          </a:p>
        </p:txBody>
      </p:sp>
      <p:pic>
        <p:nvPicPr>
          <p:cNvPr id="9" name="Content Placeholder 8">
            <a:extLst>
              <a:ext uri="{FF2B5EF4-FFF2-40B4-BE49-F238E27FC236}">
                <a16:creationId xmlns:a16="http://schemas.microsoft.com/office/drawing/2014/main" id="{387FC79E-BE4B-4EC4-BFC0-FB15C7A9EE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1685926"/>
            <a:ext cx="10001406" cy="4806948"/>
          </a:xfrm>
        </p:spPr>
      </p:pic>
    </p:spTree>
    <p:extLst>
      <p:ext uri="{BB962C8B-B14F-4D97-AF65-F5344CB8AC3E}">
        <p14:creationId xmlns:p14="http://schemas.microsoft.com/office/powerpoint/2010/main" val="420704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B3F6-2622-47BE-B735-DA60715896DB}"/>
              </a:ext>
            </a:extLst>
          </p:cNvPr>
          <p:cNvSpPr>
            <a:spLocks noGrp="1"/>
          </p:cNvSpPr>
          <p:nvPr>
            <p:ph type="title"/>
          </p:nvPr>
        </p:nvSpPr>
        <p:spPr>
          <a:xfrm>
            <a:off x="838200" y="365125"/>
            <a:ext cx="10515600" cy="1177925"/>
          </a:xfrm>
        </p:spPr>
        <p:txBody>
          <a:bodyPr/>
          <a:lstStyle/>
          <a:p>
            <a:r>
              <a:rPr lang="en-US" dirty="0"/>
              <a:t>Changes in Short run</a:t>
            </a:r>
          </a:p>
        </p:txBody>
      </p:sp>
      <p:pic>
        <p:nvPicPr>
          <p:cNvPr id="5" name="Content Placeholder 4">
            <a:extLst>
              <a:ext uri="{FF2B5EF4-FFF2-40B4-BE49-F238E27FC236}">
                <a16:creationId xmlns:a16="http://schemas.microsoft.com/office/drawing/2014/main" id="{537CF5C7-92CE-4606-AD89-4D468636FCB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51402" y="1457326"/>
            <a:ext cx="10180981" cy="4371974"/>
          </a:xfrm>
          <a:prstGeom prst="rect">
            <a:avLst/>
          </a:prstGeom>
          <a:ln>
            <a:noFill/>
          </a:ln>
          <a:effectLst>
            <a:softEdge rad="112500"/>
          </a:effectLst>
        </p:spPr>
      </p:pic>
    </p:spTree>
    <p:extLst>
      <p:ext uri="{BB962C8B-B14F-4D97-AF65-F5344CB8AC3E}">
        <p14:creationId xmlns:p14="http://schemas.microsoft.com/office/powerpoint/2010/main" val="423593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47B0-3EDA-43D7-8A2E-C751CEF8D944}"/>
              </a:ext>
            </a:extLst>
          </p:cNvPr>
          <p:cNvSpPr>
            <a:spLocks noGrp="1"/>
          </p:cNvSpPr>
          <p:nvPr>
            <p:ph type="title"/>
          </p:nvPr>
        </p:nvSpPr>
        <p:spPr>
          <a:xfrm>
            <a:off x="838200" y="327025"/>
            <a:ext cx="10515600" cy="1325563"/>
          </a:xfrm>
        </p:spPr>
        <p:txBody>
          <a:bodyPr/>
          <a:lstStyle/>
          <a:p>
            <a:r>
              <a:rPr lang="en-US" dirty="0"/>
              <a:t>Misinformation risk</a:t>
            </a:r>
          </a:p>
        </p:txBody>
      </p:sp>
      <p:sp>
        <p:nvSpPr>
          <p:cNvPr id="3" name="Content Placeholder 2">
            <a:extLst>
              <a:ext uri="{FF2B5EF4-FFF2-40B4-BE49-F238E27FC236}">
                <a16:creationId xmlns:a16="http://schemas.microsoft.com/office/drawing/2014/main" id="{D7EEAA73-30E4-4E20-B927-00EF9B5378D7}"/>
              </a:ext>
            </a:extLst>
          </p:cNvPr>
          <p:cNvSpPr>
            <a:spLocks noGrp="1"/>
          </p:cNvSpPr>
          <p:nvPr>
            <p:ph idx="1"/>
          </p:nvPr>
        </p:nvSpPr>
        <p:spPr>
          <a:xfrm>
            <a:off x="771525" y="2286001"/>
            <a:ext cx="10582275" cy="3890962"/>
          </a:xfrm>
        </p:spPr>
        <p:txBody>
          <a:bodyPr>
            <a:normAutofit lnSpcReduction="10000"/>
          </a:bodyPr>
          <a:lstStyle/>
          <a:p>
            <a:r>
              <a:rPr lang="en-US" dirty="0"/>
              <a:t>Misinformation and disinformation may radically disrupt electoral processes in several economies over the next two years. – </a:t>
            </a:r>
          </a:p>
          <a:p>
            <a:r>
              <a:rPr lang="en-US" dirty="0"/>
              <a:t>A growing distrust of information, as well as media and governments as sources, will deepen polarized views – a vicious cycle that could trigger civil unrest and possibly confrontation from climate activism to conflict escalation</a:t>
            </a:r>
          </a:p>
          <a:p>
            <a:pPr marL="0" indent="0">
              <a:buNone/>
            </a:pPr>
            <a:r>
              <a:rPr lang="en-US" dirty="0"/>
              <a:t> national security should be deprioritized as a top objective in terms of innovation and industrial policy, including the United Kingdom, </a:t>
            </a:r>
            <a:r>
              <a:rPr lang="en-US" dirty="0" err="1"/>
              <a:t>Türkiye</a:t>
            </a:r>
            <a:r>
              <a:rPr lang="en-US" dirty="0"/>
              <a:t>, and Italy, in </a:t>
            </a:r>
            <a:r>
              <a:rPr lang="en-US" dirty="0" err="1"/>
              <a:t>favour</a:t>
            </a:r>
            <a:r>
              <a:rPr lang="en-US" dirty="0"/>
              <a:t> of, for example, addressing environment and education priorities</a:t>
            </a:r>
          </a:p>
        </p:txBody>
      </p:sp>
      <p:pic>
        <p:nvPicPr>
          <p:cNvPr id="7" name="Picture 6">
            <a:extLst>
              <a:ext uri="{FF2B5EF4-FFF2-40B4-BE49-F238E27FC236}">
                <a16:creationId xmlns:a16="http://schemas.microsoft.com/office/drawing/2014/main" id="{E777D58D-97B7-448F-825A-629C3B5CA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25" y="-92870"/>
            <a:ext cx="4257675" cy="2443163"/>
          </a:xfrm>
          <a:prstGeom prst="rect">
            <a:avLst/>
          </a:prstGeom>
          <a:ln>
            <a:noFill/>
          </a:ln>
          <a:effectLst>
            <a:softEdge rad="112500"/>
          </a:effectLst>
        </p:spPr>
      </p:pic>
    </p:spTree>
    <p:extLst>
      <p:ext uri="{BB962C8B-B14F-4D97-AF65-F5344CB8AC3E}">
        <p14:creationId xmlns:p14="http://schemas.microsoft.com/office/powerpoint/2010/main" val="383432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50C2-57F4-4441-96BA-805ED0913775}"/>
              </a:ext>
            </a:extLst>
          </p:cNvPr>
          <p:cNvSpPr>
            <a:spLocks noGrp="1"/>
          </p:cNvSpPr>
          <p:nvPr>
            <p:ph type="title"/>
          </p:nvPr>
        </p:nvSpPr>
        <p:spPr/>
        <p:txBody>
          <a:bodyPr/>
          <a:lstStyle/>
          <a:p>
            <a:r>
              <a:rPr lang="en-US" dirty="0"/>
              <a:t>Risk interconnections</a:t>
            </a:r>
          </a:p>
        </p:txBody>
      </p:sp>
      <p:pic>
        <p:nvPicPr>
          <p:cNvPr id="5" name="Content Placeholder 4">
            <a:extLst>
              <a:ext uri="{FF2B5EF4-FFF2-40B4-BE49-F238E27FC236}">
                <a16:creationId xmlns:a16="http://schemas.microsoft.com/office/drawing/2014/main" id="{5DA1C7AA-13D2-4D0A-9C75-8FD4131A9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4" y="1188109"/>
            <a:ext cx="10848975" cy="5204183"/>
          </a:xfrm>
        </p:spPr>
      </p:pic>
    </p:spTree>
    <p:extLst>
      <p:ext uri="{BB962C8B-B14F-4D97-AF65-F5344CB8AC3E}">
        <p14:creationId xmlns:p14="http://schemas.microsoft.com/office/powerpoint/2010/main" val="196854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7A61-264E-485E-A722-6962B575B8B2}"/>
              </a:ext>
            </a:extLst>
          </p:cNvPr>
          <p:cNvSpPr>
            <a:spLocks noGrp="1"/>
          </p:cNvSpPr>
          <p:nvPr>
            <p:ph type="title"/>
          </p:nvPr>
        </p:nvSpPr>
        <p:spPr/>
        <p:txBody>
          <a:bodyPr>
            <a:noAutofit/>
          </a:bodyPr>
          <a:lstStyle/>
          <a:p>
            <a:r>
              <a:rPr lang="en-US" dirty="0"/>
              <a:t>AI Risk</a:t>
            </a:r>
          </a:p>
        </p:txBody>
      </p:sp>
      <p:sp>
        <p:nvSpPr>
          <p:cNvPr id="3" name="Content Placeholder 2">
            <a:extLst>
              <a:ext uri="{FF2B5EF4-FFF2-40B4-BE49-F238E27FC236}">
                <a16:creationId xmlns:a16="http://schemas.microsoft.com/office/drawing/2014/main" id="{F133124C-D341-4473-A56C-B5A62F7FE24C}"/>
              </a:ext>
            </a:extLst>
          </p:cNvPr>
          <p:cNvSpPr>
            <a:spLocks noGrp="1"/>
          </p:cNvSpPr>
          <p:nvPr>
            <p:ph idx="1"/>
          </p:nvPr>
        </p:nvSpPr>
        <p:spPr/>
        <p:txBody>
          <a:bodyPr>
            <a:normAutofit lnSpcReduction="10000"/>
          </a:bodyPr>
          <a:lstStyle/>
          <a:p>
            <a:r>
              <a:rPr lang="en-US" dirty="0"/>
              <a:t>Market concentration and national security incentives could constrain the scope of guardrails to AI development</a:t>
            </a:r>
          </a:p>
          <a:p>
            <a:r>
              <a:rPr lang="en-US" dirty="0"/>
              <a:t>Cyber insecurity and Technological power concentration as the only risk drivers of Adverse outcomes of AI technologies The production of AI technologies is highly concentrated</a:t>
            </a:r>
          </a:p>
          <a:p>
            <a:r>
              <a:rPr lang="en-US" dirty="0"/>
              <a:t>Taiwan Semiconductor Manufacturing Company (TSMC) holds around a 56% share of the global semiconductor foundry market, followed by Samsung at nearly 12%Over 80% of the world’s ATP production is currently centered in Asia, split between Integrated Device Manufacturers and Outsourced Semiconductor Assembly and Test (OSAT) companies. </a:t>
            </a:r>
          </a:p>
        </p:txBody>
      </p:sp>
    </p:spTree>
    <p:extLst>
      <p:ext uri="{BB962C8B-B14F-4D97-AF65-F5344CB8AC3E}">
        <p14:creationId xmlns:p14="http://schemas.microsoft.com/office/powerpoint/2010/main" val="263647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4DFE-2E03-459A-95DA-AA0C100A2589}"/>
              </a:ext>
            </a:extLst>
          </p:cNvPr>
          <p:cNvSpPr>
            <a:spLocks noGrp="1"/>
          </p:cNvSpPr>
          <p:nvPr>
            <p:ph type="title"/>
          </p:nvPr>
        </p:nvSpPr>
        <p:spPr/>
        <p:txBody>
          <a:bodyPr/>
          <a:lstStyle/>
          <a:p>
            <a:r>
              <a:rPr lang="en-US" dirty="0"/>
              <a:t>Geopolitical risk</a:t>
            </a:r>
          </a:p>
        </p:txBody>
      </p:sp>
      <p:sp>
        <p:nvSpPr>
          <p:cNvPr id="3" name="Content Placeholder 2">
            <a:extLst>
              <a:ext uri="{FF2B5EF4-FFF2-40B4-BE49-F238E27FC236}">
                <a16:creationId xmlns:a16="http://schemas.microsoft.com/office/drawing/2014/main" id="{BF25EB62-267C-4C53-8B1B-CE2044E1F370}"/>
              </a:ext>
            </a:extLst>
          </p:cNvPr>
          <p:cNvSpPr>
            <a:spLocks noGrp="1"/>
          </p:cNvSpPr>
          <p:nvPr>
            <p:ph idx="1"/>
          </p:nvPr>
        </p:nvSpPr>
        <p:spPr/>
        <p:txBody>
          <a:bodyPr/>
          <a:lstStyle/>
          <a:p>
            <a:r>
              <a:rPr lang="en-US" dirty="0"/>
              <a:t>Over the next two years, the attention and resources of global powers are likely to be focused on three hotspots in particular: the war in Ukraine, the Israel-Gaza conflict and tensions over </a:t>
            </a:r>
            <a:r>
              <a:rPr lang="en-US" b="1" dirty="0"/>
              <a:t>Taiwan. </a:t>
            </a:r>
            <a:r>
              <a:rPr lang="en-US" dirty="0"/>
              <a:t>Escalation in any one of these hotspots would radically disrupt global supply chains, financial markets, security dynamics and political stability</a:t>
            </a:r>
          </a:p>
          <a:p>
            <a:r>
              <a:rPr lang="en-US" dirty="0"/>
              <a:t>As described in last year’s Global Risks Report Resource Rivalries, the extraction and processing of critical metals and minerals used in advanced AI chips are highly geographically concentrated.</a:t>
            </a:r>
          </a:p>
          <a:p>
            <a:r>
              <a:rPr lang="en-US" dirty="0"/>
              <a:t>Taiwan Semiconductor Manufacturing Company (TSMC) holds around a </a:t>
            </a:r>
            <a:r>
              <a:rPr lang="en-US" b="1" dirty="0"/>
              <a:t>56% </a:t>
            </a:r>
            <a:r>
              <a:rPr lang="en-US" dirty="0"/>
              <a:t>share of the global semiconductor</a:t>
            </a:r>
          </a:p>
        </p:txBody>
      </p:sp>
    </p:spTree>
    <p:extLst>
      <p:ext uri="{BB962C8B-B14F-4D97-AF65-F5344CB8AC3E}">
        <p14:creationId xmlns:p14="http://schemas.microsoft.com/office/powerpoint/2010/main" val="280406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7250-2B6A-47F1-9C5C-E88BDA92EEAB}"/>
              </a:ext>
            </a:extLst>
          </p:cNvPr>
          <p:cNvSpPr>
            <a:spLocks noGrp="1"/>
          </p:cNvSpPr>
          <p:nvPr>
            <p:ph type="title"/>
          </p:nvPr>
        </p:nvSpPr>
        <p:spPr/>
        <p:txBody>
          <a:bodyPr/>
          <a:lstStyle/>
          <a:p>
            <a:r>
              <a:rPr lang="en-US" dirty="0"/>
              <a:t>Economic Risk</a:t>
            </a:r>
          </a:p>
        </p:txBody>
      </p:sp>
      <p:pic>
        <p:nvPicPr>
          <p:cNvPr id="5" name="Content Placeholder 4">
            <a:extLst>
              <a:ext uri="{FF2B5EF4-FFF2-40B4-BE49-F238E27FC236}">
                <a16:creationId xmlns:a16="http://schemas.microsoft.com/office/drawing/2014/main" id="{CF38E8A1-C0ED-456A-BB0E-A19E03A8CB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9807"/>
            <a:ext cx="9510249" cy="3878386"/>
          </a:xfrm>
        </p:spPr>
      </p:pic>
    </p:spTree>
    <p:extLst>
      <p:ext uri="{BB962C8B-B14F-4D97-AF65-F5344CB8AC3E}">
        <p14:creationId xmlns:p14="http://schemas.microsoft.com/office/powerpoint/2010/main" val="3134952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464</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2024 Global risk outlook</vt:lpstr>
      <vt:lpstr>Environmental risks could hit the point of no return</vt:lpstr>
      <vt:lpstr>Global risk by severity ( Economic, Environmental, Geopolitical, Technological) </vt:lpstr>
      <vt:lpstr>Changes in Short run</vt:lpstr>
      <vt:lpstr>Misinformation risk</vt:lpstr>
      <vt:lpstr>Risk interconnections</vt:lpstr>
      <vt:lpstr>AI Risk</vt:lpstr>
      <vt:lpstr>Geopolitical risk</vt:lpstr>
      <vt:lpstr>Economic Risk</vt:lpstr>
      <vt:lpstr>Debt Distress</vt:lpstr>
      <vt:lpstr>Locked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Global risk outlook</dc:title>
  <dc:creator>Ehsaanur Rahman</dc:creator>
  <cp:lastModifiedBy>Ehsaanur Rahman</cp:lastModifiedBy>
  <cp:revision>23</cp:revision>
  <dcterms:created xsi:type="dcterms:W3CDTF">2024-02-13T05:40:56Z</dcterms:created>
  <dcterms:modified xsi:type="dcterms:W3CDTF">2024-02-15T08:23:43Z</dcterms:modified>
</cp:coreProperties>
</file>