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2" r:id="rId6"/>
    <p:sldId id="332" r:id="rId7"/>
    <p:sldId id="309" r:id="rId8"/>
    <p:sldId id="334" r:id="rId9"/>
    <p:sldId id="324" r:id="rId10"/>
    <p:sldId id="32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2981AB-5F13-4E97-BEC3-E9A8860FEE08}">
          <p14:sldIdLst>
            <p14:sldId id="256"/>
            <p14:sldId id="302"/>
            <p14:sldId id="332"/>
            <p14:sldId id="309"/>
            <p14:sldId id="334"/>
            <p14:sldId id="324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8A6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AEED-FF0D-4512-BD5F-9F077F06D9A7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8AB8-F519-4C44-A217-B2548CA6E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9B45-E22A-4A9C-91D5-81685A72A6FA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3549-A82F-409E-AD53-534267A0E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2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anchor="b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6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95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4879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902"/>
            <a:ext cx="5157787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3902"/>
            <a:ext cx="5183188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7" name="Date Placeholder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2866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anchor="b" anchorCtr="0"/>
          <a:lstStyle/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03164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667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6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404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836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74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13832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278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28764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5" r:id="rId4"/>
    <p:sldLayoutId id="2147483650" r:id="rId5"/>
    <p:sldLayoutId id="2147483669" r:id="rId6"/>
    <p:sldLayoutId id="2147483651" r:id="rId7"/>
    <p:sldLayoutId id="2147483671" r:id="rId8"/>
    <p:sldLayoutId id="2147483683" r:id="rId9"/>
    <p:sldLayoutId id="2147483687" r:id="rId10"/>
    <p:sldLayoutId id="2147483672" r:id="rId11"/>
    <p:sldLayoutId id="2147483680" r:id="rId12"/>
    <p:sldLayoutId id="2147483678" r:id="rId13"/>
    <p:sldLayoutId id="2147483653" r:id="rId14"/>
    <p:sldLayoutId id="2147483677" r:id="rId15"/>
    <p:sldLayoutId id="2147483673" r:id="rId16"/>
    <p:sldLayoutId id="2147483654" r:id="rId17"/>
    <p:sldLayoutId id="2147483674" r:id="rId18"/>
    <p:sldLayoutId id="2147483675" r:id="rId19"/>
    <p:sldLayoutId id="2147483676" r:id="rId20"/>
    <p:sldLayoutId id="2147483668" r:id="rId21"/>
    <p:sldLayoutId id="2147483652" r:id="rId22"/>
    <p:sldLayoutId id="2147483656" r:id="rId23"/>
    <p:sldLayoutId id="214748365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bridge and cables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36008"/>
            <a:ext cx="9144000" cy="1107959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Bangladesh Economic Review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A575-4944-44FE-8343-886F3F628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5742432"/>
            <a:ext cx="7953375" cy="457200"/>
          </a:xfrm>
        </p:spPr>
        <p:txBody>
          <a:bodyPr/>
          <a:lstStyle/>
          <a:p>
            <a:r>
              <a:rPr lang="en-US" dirty="0"/>
              <a:t>Ehsaanur Rahman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B1240E7A-9EE3-4AD7-AC70-53A1C0C7D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6363A03-E425-4DF0-A245-F0EEE2D043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524" y="1282045"/>
            <a:ext cx="10054930" cy="5040015"/>
          </a:xfrm>
        </p:spPr>
        <p:txBody>
          <a:bodyPr/>
          <a:lstStyle/>
          <a:p>
            <a:r>
              <a:rPr lang="en-US" dirty="0"/>
              <a:t>Exports falling comparing to import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0B2038-1B53-491E-BC2F-148E99EFD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3886200" cy="914400"/>
          </a:xfrm>
        </p:spPr>
        <p:txBody>
          <a:bodyPr/>
          <a:lstStyle/>
          <a:p>
            <a:r>
              <a:rPr lang="en-US" dirty="0"/>
              <a:t>Export goals are set to be 80 billions in 2024 , 75%-80% will be reflected in import figure of raw material.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970A788-9414-4536-9C00-F0C871458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Slow credit growth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45A907-CC82-47DD-86EC-58C44C2EA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399" y="3545967"/>
            <a:ext cx="3886200" cy="914400"/>
          </a:xfrm>
        </p:spPr>
        <p:txBody>
          <a:bodyPr>
            <a:noAutofit/>
          </a:bodyPr>
          <a:lstStyle/>
          <a:p>
            <a:r>
              <a:rPr lang="en-US" dirty="0"/>
              <a:t>Will be single digit with double Digit NPL., and credit growth and inflation both comes closer to 10 %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F3428C-82C8-426A-8AA5-06D4123935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525" y="4709160"/>
            <a:ext cx="3886200" cy="320040"/>
          </a:xfrm>
        </p:spPr>
        <p:txBody>
          <a:bodyPr/>
          <a:lstStyle/>
          <a:p>
            <a:r>
              <a:rPr lang="en-US" dirty="0"/>
              <a:t>Public Debt Dynamics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78A14-FF95-463C-89E7-D71BB431EA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399" y="5036438"/>
            <a:ext cx="4034673" cy="1163194"/>
          </a:xfrm>
        </p:spPr>
        <p:txBody>
          <a:bodyPr>
            <a:normAutofit fontScale="625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Lato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323232"/>
                </a:solidFill>
                <a:latin typeface="Lato" panose="020F0502020204030204" pitchFamily="34" charset="0"/>
              </a:rPr>
              <a:t>If the government decides to return to the average fiscal deficit of 3.5% in the five years through 2017, government debt would fall to around 30% of GDP by 2028 </a:t>
            </a:r>
            <a:endParaRPr lang="en-US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9598B89F-8751-4A36-9936-166C1658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EEA5224-6F24-4134-84A4-4BB922BE15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0675" y="2689987"/>
            <a:ext cx="3886200" cy="320040"/>
          </a:xfrm>
        </p:spPr>
        <p:txBody>
          <a:bodyPr/>
          <a:lstStyle/>
          <a:p>
            <a:r>
              <a:rPr lang="en-US" dirty="0"/>
              <a:t>Debt energy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DC9F3A7-D8E7-4ABC-8153-8AFB777CAC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0675" y="3545966"/>
            <a:ext cx="3886200" cy="1817885"/>
          </a:xfrm>
        </p:spPr>
        <p:txBody>
          <a:bodyPr>
            <a:normAutofit fontScale="92500"/>
          </a:bodyPr>
          <a:lstStyle/>
          <a:p>
            <a:r>
              <a:rPr lang="en-US" sz="1800" b="0" i="0" u="none" strike="noStrike" baseline="0" dirty="0">
                <a:solidFill>
                  <a:srgbClr val="323232"/>
                </a:solidFill>
                <a:latin typeface="Lato" panose="020F0502020204030203" pitchFamily="34" charset="0"/>
              </a:rPr>
              <a:t>Total debt-servicing liabilities of state-owned enterprises (SOEs) stood at BDT2.15 trillion (8.5% of GDP) at end-December 2018, of which 45% was owed by the Bangladesh Power Development Board (BPDB). rising</a:t>
            </a:r>
            <a:endParaRPr lang="en-US" dirty="0"/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BF3830E9-8071-46F4-9061-47A9D527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3C4F874E-995C-4034-ACF3-1F09DDFD1E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34040" y="-68580"/>
            <a:ext cx="1737360" cy="6858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32383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B1240E7A-9EE3-4AD7-AC70-53A1C0C7D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6363A03-E425-4DF0-A245-F0EEE2D043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524" y="1282045"/>
            <a:ext cx="10054930" cy="5040015"/>
          </a:xfrm>
        </p:spPr>
        <p:txBody>
          <a:bodyPr/>
          <a:lstStyle/>
          <a:p>
            <a:r>
              <a:rPr lang="en-US" dirty="0"/>
              <a:t>RESERVE buffer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0B2038-1B53-491E-BC2F-148E99EFD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3886200" cy="914400"/>
          </a:xfrm>
        </p:spPr>
        <p:txBody>
          <a:bodyPr/>
          <a:lstStyle/>
          <a:p>
            <a:r>
              <a:rPr lang="en-US" dirty="0"/>
              <a:t>Now around $26.75 billion in 2023 ,</a:t>
            </a:r>
          </a:p>
          <a:p>
            <a:r>
              <a:rPr lang="en-US" dirty="0"/>
              <a:t>Official reserve$ 28 billion  in 2024 in </a:t>
            </a:r>
          </a:p>
          <a:p>
            <a:r>
              <a:rPr lang="en-US" dirty="0"/>
              <a:t>Export growth 12%.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970A788-9414-4536-9C00-F0C871458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From Remittance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45A907-CC82-47DD-86EC-58C44C2EA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399" y="3545967"/>
            <a:ext cx="3886200" cy="914400"/>
          </a:xfrm>
        </p:spPr>
        <p:txBody>
          <a:bodyPr>
            <a:noAutofit/>
          </a:bodyPr>
          <a:lstStyle/>
          <a:p>
            <a:r>
              <a:rPr lang="en-US" dirty="0"/>
              <a:t>In Million USD 1856 average in 2022 </a:t>
            </a:r>
          </a:p>
          <a:p>
            <a:r>
              <a:rPr lang="en-US" dirty="0"/>
              <a:t>In Million USD 1227 in 2023-2024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F3428C-82C8-426A-8AA5-06D4123935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525" y="4709160"/>
            <a:ext cx="3886200" cy="320040"/>
          </a:xfrm>
        </p:spPr>
        <p:txBody>
          <a:bodyPr/>
          <a:lstStyle/>
          <a:p>
            <a:r>
              <a:rPr lang="en-US" dirty="0"/>
              <a:t>Exchange rate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78A14-FF95-463C-89E7-D71BB431EA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399" y="5036438"/>
            <a:ext cx="4034673" cy="1163194"/>
          </a:xfrm>
        </p:spPr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en-US" sz="1800" dirty="0">
                <a:solidFill>
                  <a:srgbClr val="323232"/>
                </a:solidFill>
                <a:latin typeface="Lato" panose="020F0502020204030203" pitchFamily="34" charset="0"/>
              </a:rPr>
              <a:t>In 2024,  129.7/1 USD.</a:t>
            </a:r>
            <a:r>
              <a:rPr lang="en-US" sz="1800" b="0" i="0" u="none" strike="noStrike" baseline="0" dirty="0">
                <a:solidFill>
                  <a:srgbClr val="323232"/>
                </a:solidFill>
                <a:latin typeface="Lato" panose="020F0502020204030203" pitchFamily="34" charset="0"/>
              </a:rPr>
              <a:t>	</a:t>
            </a:r>
          </a:p>
          <a:p>
            <a:pPr algn="l"/>
            <a:endParaRPr lang="en-US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9598B89F-8751-4A36-9936-166C1658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EEA5224-6F24-4134-84A4-4BB922BE15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0675" y="2689987"/>
            <a:ext cx="3886200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DC9F3A7-D8E7-4ABC-8153-8AFB777CAC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6237" y="3847974"/>
            <a:ext cx="3270638" cy="15158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BF3830E9-8071-46F4-9061-47A9D527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FX reserve downwards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3C4F874E-995C-4034-ACF3-1F09DDFD1E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34040" y="-68580"/>
            <a:ext cx="1737360" cy="6858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61AA6-9034-7976-0CF9-02534AF95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347" y="1600900"/>
            <a:ext cx="8562475" cy="50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image of bar graphs&#10;">
            <a:extLst>
              <a:ext uri="{FF2B5EF4-FFF2-40B4-BE49-F238E27FC236}">
                <a16:creationId xmlns:a16="http://schemas.microsoft.com/office/drawing/2014/main" id="{1D2A9476-0B6C-45AA-9858-11D33F36A0DA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1524" y="0"/>
            <a:ext cx="12188952" cy="6858000"/>
          </a:xfr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Key points to reduce Food import pressure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71CD-BE6E-4BDA-AE95-037EC2B1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51868" y="5052768"/>
            <a:ext cx="4401532" cy="1668708"/>
          </a:xfrm>
        </p:spPr>
        <p:txBody>
          <a:bodyPr/>
          <a:lstStyle/>
          <a:p>
            <a:r>
              <a:rPr lang="en-ZA" dirty="0"/>
              <a:t>Global Rice Export market is 284 Billion but zero contribution from Bangladesh</a:t>
            </a:r>
          </a:p>
          <a:p>
            <a:r>
              <a:rPr lang="en-ZA" dirty="0"/>
              <a:t>Like EPZ food plant zone should be created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C7452-8DFB-4E08-B517-7802CB671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69848" y="2121408"/>
            <a:ext cx="2560320" cy="914400"/>
          </a:xfrm>
        </p:spPr>
        <p:txBody>
          <a:bodyPr>
            <a:normAutofit fontScale="40000" lnSpcReduction="20000"/>
          </a:bodyPr>
          <a:lstStyle/>
          <a:p>
            <a:r>
              <a:rPr lang="en-ZA" dirty="0"/>
              <a:t>On average 245 million  yearly rice import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0600" y="2121408"/>
            <a:ext cx="2560320" cy="914400"/>
          </a:xfrm>
        </p:spPr>
        <p:txBody>
          <a:bodyPr/>
          <a:lstStyle/>
          <a:p>
            <a:r>
              <a:rPr lang="en-ZA" dirty="0"/>
              <a:t>MRY 4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31351" y="2121408"/>
            <a:ext cx="2592505" cy="914400"/>
          </a:xfrm>
        </p:spPr>
        <p:txBody>
          <a:bodyPr/>
          <a:lstStyle/>
          <a:p>
            <a:r>
              <a:rPr lang="en-ZA" dirty="0"/>
              <a:t>$1B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9848" y="3730752"/>
            <a:ext cx="2560320" cy="1188720"/>
          </a:xfrm>
        </p:spPr>
        <p:txBody>
          <a:bodyPr/>
          <a:lstStyle/>
          <a:p>
            <a:r>
              <a:rPr lang="en-ZA" dirty="0"/>
              <a:t>India’s Advancement in Agricultural Economy ensured they are in Number 1 position in Sugar, Number 2 in Rice production </a:t>
            </a:r>
          </a:p>
          <a:p>
            <a:endParaRPr lang="en-ZA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DC3A9B5-5598-4CD5-88DB-141F093C2F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00600" y="3730752"/>
            <a:ext cx="2560320" cy="1188720"/>
          </a:xfrm>
        </p:spPr>
        <p:txBody>
          <a:bodyPr/>
          <a:lstStyle/>
          <a:p>
            <a:r>
              <a:rPr lang="en-ZA" dirty="0"/>
              <a:t>Milled Rice Yield higher than </a:t>
            </a:r>
            <a:r>
              <a:rPr lang="en-ZA" dirty="0" err="1"/>
              <a:t>india</a:t>
            </a:r>
            <a:r>
              <a:rPr lang="en-ZA" dirty="0"/>
              <a:t>  but Technology  and Supply chain and Export subsidy has caused Indian rice industry to boost( Basmati)</a:t>
            </a:r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24C0B95-53C2-4500-8EAE-8B7F73AAE5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531352" y="3730752"/>
            <a:ext cx="2560320" cy="1188720"/>
          </a:xfrm>
        </p:spPr>
        <p:txBody>
          <a:bodyPr/>
          <a:lstStyle/>
          <a:p>
            <a:r>
              <a:rPr lang="en-ZA" dirty="0"/>
              <a:t>Invent in high premium Rice verities, research and development and export in long term take advantage of MRY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FA976-C9B1-4553-9357-32CAEBA1BA36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168901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5FD-D33C-4CD8-D9DA-829A1FCD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54C06-1EBB-E08F-C095-BA87C3813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BB752-7112-59D5-AAA0-3ACF2FE4D3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A6BFA2-C983-D638-40A3-5CEB064193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A73F9D-5E49-0403-07C1-5035BF580F0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137E1F-7A36-FAD2-A945-B49C373C41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F6C8A-6E52-6EEB-105A-B1F70D4895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15B4B0-DC6B-D08B-F52A-9E48F5BF55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060DF7-2B00-A086-C282-8966F61303D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8404C2-0815-78E1-7873-D6A969234D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32E29-9B11-B254-60C9-4D02045E78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09FAC3-F34D-9757-28C2-53311B390E1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D1337A-1B73-86CC-154B-F880827E7F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068D97D-F48E-51D3-4F5F-10A39509118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10461F-95E6-16EA-C3A3-B929D0EE6ED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3A22CC-E3DA-1655-BCFA-4B2358F64A3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574901-EC54-461D-555B-5FEFA0DE48E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E0C08E-BCD4-1427-E8D1-C517145FBCD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B746CEB-E6D1-65B0-9576-9C0D63C86C6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90E0A0B-E79D-FBD9-7513-3B02D48C2E0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E3C100C-6BE7-23FF-44D1-BB8E3E89D9E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095E5F2-5E2D-1B58-A7F1-FCB712EAE68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BF15BCB-727C-95C0-FED8-BE447078D97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7DD40E5-6B82-1BC3-8496-E7093AF5884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2CD344E-EE35-B9AA-2B68-EE3A55BB56A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BF52764-B77A-5CD5-CDF5-A2D91D3253F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551B38F-9AA5-2DE3-DBDC-74BE906C3C7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0D50DF7-4A8E-AE17-96D2-5A9739202C3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0C55882-02DF-F4D3-219E-93741A9383B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60986" y="2055840"/>
            <a:ext cx="4114799" cy="1026725"/>
          </a:xfrm>
        </p:spPr>
        <p:txBody>
          <a:bodyPr/>
          <a:lstStyle/>
          <a:p>
            <a:r>
              <a:rPr lang="en-US" dirty="0"/>
              <a:t>Locked</a:t>
            </a:r>
          </a:p>
        </p:txBody>
      </p:sp>
    </p:spTree>
    <p:extLst>
      <p:ext uri="{BB962C8B-B14F-4D97-AF65-F5344CB8AC3E}">
        <p14:creationId xmlns:p14="http://schemas.microsoft.com/office/powerpoint/2010/main" val="88972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TWO-YEAR ACTION PLAN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30F660-D88D-4A5F-8F7C-44B1D5C8E6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2167127" y="2337594"/>
            <a:ext cx="1871465" cy="829716"/>
          </a:xfrm>
          <a:noFill/>
          <a:ln w="25400">
            <a:solidFill>
              <a:schemeClr val="accent3"/>
            </a:solidFill>
          </a:ln>
        </p:spPr>
        <p:txBody>
          <a:bodyPr anchor="t" anchorCtr="0"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ZA" dirty="0"/>
              <a:t>Election</a:t>
            </a:r>
          </a:p>
          <a:p>
            <a:pPr>
              <a:lnSpc>
                <a:spcPct val="200000"/>
              </a:lnSpc>
            </a:pPr>
            <a:r>
              <a:rPr lang="en-ZA" dirty="0"/>
              <a:t> </a:t>
            </a:r>
          </a:p>
        </p:txBody>
      </p:sp>
      <p:sp>
        <p:nvSpPr>
          <p:cNvPr id="116" name="Text Placeholder 32">
            <a:extLst>
              <a:ext uri="{FF2B5EF4-FFF2-40B4-BE49-F238E27FC236}">
                <a16:creationId xmlns:a16="http://schemas.microsoft.com/office/drawing/2014/main" id="{1DF5D925-396D-4F69-A672-042BE3765BF3}"/>
              </a:ext>
            </a:extLst>
          </p:cNvPr>
          <p:cNvSpPr txBox="1">
            <a:spLocks/>
          </p:cNvSpPr>
          <p:nvPr/>
        </p:nvSpPr>
        <p:spPr>
          <a:xfrm>
            <a:off x="2214621" y="2911853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100" dirty="0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607DCFEC-829E-4B9D-9E7F-72EDD3917269}"/>
              </a:ext>
            </a:extLst>
          </p:cNvPr>
          <p:cNvSpPr txBox="1">
            <a:spLocks/>
          </p:cNvSpPr>
          <p:nvPr/>
        </p:nvSpPr>
        <p:spPr>
          <a:xfrm>
            <a:off x="4969800" y="2350326"/>
            <a:ext cx="1723678" cy="78619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ZA" sz="1200" dirty="0"/>
              <a:t>A budget to face economic  turmoil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7FB66D8F-42FB-4D6F-B5C7-E8A2704C4D5D}"/>
              </a:ext>
            </a:extLst>
          </p:cNvPr>
          <p:cNvSpPr txBox="1">
            <a:spLocks/>
          </p:cNvSpPr>
          <p:nvPr/>
        </p:nvSpPr>
        <p:spPr>
          <a:xfrm>
            <a:off x="8361591" y="2374836"/>
            <a:ext cx="2836842" cy="78619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ZA" sz="1200" dirty="0"/>
              <a:t>Diversifying the Export Reducing RMG dominance less than 80%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4C1DC48-210B-4EA5-ABC0-EFF5BC2E0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81528" y="3161849"/>
            <a:ext cx="0" cy="27432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6155A8D-4215-45F4-9EE8-B5134F3B1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5562" y="3163824"/>
            <a:ext cx="0" cy="27432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34685E3-049D-4C8B-8099-9C2BDDE0A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69634" y="3163824"/>
            <a:ext cx="0" cy="27432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422952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2024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DEC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1997AD5-1C95-4DBE-B96B-FF9C9B5BF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4495" y="399395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1C29B84-1C3F-4264-B157-6E66C0FE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1017" y="3993016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B04E3E4-BABC-4652-903D-E382A6E60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7975" y="399442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B9032FF-99AE-4650-8A87-BB9117C82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6099" y="3993016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Year">
            <a:extLst>
              <a:ext uri="{FF2B5EF4-FFF2-40B4-BE49-F238E27FC236}">
                <a16:creationId xmlns:a16="http://schemas.microsoft.com/office/drawing/2014/main" id="{44D29552-2F85-4F4F-9B7F-B79798681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400" y="4224228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2025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357456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DEC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2D5F1D5-E2E9-49DD-8D91-4398296FA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76775" y="4722682"/>
            <a:ext cx="0" cy="27432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7675303-0D1F-4522-B513-62246F67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21953" y="4724657"/>
            <a:ext cx="0" cy="2743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CDC1244-94F9-4369-9B79-DCF2E5A79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54512" y="4724657"/>
            <a:ext cx="0" cy="27432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0322F7C2-6007-4413-B0AC-012350267DE3}"/>
              </a:ext>
            </a:extLst>
          </p:cNvPr>
          <p:cNvSpPr txBox="1">
            <a:spLocks/>
          </p:cNvSpPr>
          <p:nvPr/>
        </p:nvSpPr>
        <p:spPr>
          <a:xfrm>
            <a:off x="2162374" y="5004966"/>
            <a:ext cx="2019493" cy="744412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ZA" sz="1200" dirty="0">
                <a:cs typeface="Calibri Light"/>
              </a:rPr>
              <a:t>Reducing Import pressure in Food security</a:t>
            </a:r>
          </a:p>
        </p:txBody>
      </p:sp>
      <p:sp>
        <p:nvSpPr>
          <p:cNvPr id="126" name="Text Placeholder 32">
            <a:extLst>
              <a:ext uri="{FF2B5EF4-FFF2-40B4-BE49-F238E27FC236}">
                <a16:creationId xmlns:a16="http://schemas.microsoft.com/office/drawing/2014/main" id="{2C0D3F0C-99CF-4238-AAA4-C13CD4B2C416}"/>
              </a:ext>
            </a:extLst>
          </p:cNvPr>
          <p:cNvSpPr txBox="1">
            <a:spLocks/>
          </p:cNvSpPr>
          <p:nvPr/>
        </p:nvSpPr>
        <p:spPr>
          <a:xfrm>
            <a:off x="2211772" y="5437922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100" dirty="0"/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98DDA43F-34CF-4E57-97F0-535BCBD8A38F}"/>
              </a:ext>
            </a:extLst>
          </p:cNvPr>
          <p:cNvSpPr txBox="1">
            <a:spLocks/>
          </p:cNvSpPr>
          <p:nvPr/>
        </p:nvSpPr>
        <p:spPr>
          <a:xfrm>
            <a:off x="5826373" y="4859842"/>
            <a:ext cx="2784224" cy="1154459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vert="horz" lIns="0" tIns="3600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ZA" sz="1200" dirty="0">
                <a:solidFill>
                  <a:schemeClr val="bg1"/>
                </a:solidFill>
              </a:rPr>
              <a:t>Correction of Budget 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A73003EF-6143-460A-9787-61DCD9FD999B}"/>
              </a:ext>
            </a:extLst>
          </p:cNvPr>
          <p:cNvSpPr txBox="1">
            <a:spLocks/>
          </p:cNvSpPr>
          <p:nvPr/>
        </p:nvSpPr>
        <p:spPr>
          <a:xfrm>
            <a:off x="6180038" y="5440680"/>
            <a:ext cx="1690417" cy="224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100" dirty="0">
                <a:solidFill>
                  <a:schemeClr val="bg1"/>
                </a:solidFill>
              </a:rPr>
              <a:t>June 2024, Prioritization food Security , Education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FD461938-72FB-4E5D-80CD-DE5F3EE1D5AE}"/>
              </a:ext>
            </a:extLst>
          </p:cNvPr>
          <p:cNvSpPr txBox="1">
            <a:spLocks/>
          </p:cNvSpPr>
          <p:nvPr/>
        </p:nvSpPr>
        <p:spPr>
          <a:xfrm>
            <a:off x="9465663" y="5001767"/>
            <a:ext cx="2185865" cy="101253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vert="horz" lIns="0" tIns="3600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ZA" sz="1200" dirty="0"/>
          </a:p>
        </p:txBody>
      </p:sp>
      <p:sp>
        <p:nvSpPr>
          <p:cNvPr id="128" name="Text Placeholder 32">
            <a:extLst>
              <a:ext uri="{FF2B5EF4-FFF2-40B4-BE49-F238E27FC236}">
                <a16:creationId xmlns:a16="http://schemas.microsoft.com/office/drawing/2014/main" id="{45985B0E-D419-4BA2-BA87-799D71E9D775}"/>
              </a:ext>
            </a:extLst>
          </p:cNvPr>
          <p:cNvSpPr txBox="1">
            <a:spLocks/>
          </p:cNvSpPr>
          <p:nvPr/>
        </p:nvSpPr>
        <p:spPr>
          <a:xfrm>
            <a:off x="9465664" y="5004966"/>
            <a:ext cx="1807501" cy="11342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100" dirty="0"/>
              <a:t>Dec 2024</a:t>
            </a:r>
          </a:p>
          <a:p>
            <a:r>
              <a:rPr lang="en-ZA" sz="1100" dirty="0"/>
              <a:t>GDP Growth 7%, Slowly reducing RMG dominance 10 % per year</a:t>
            </a:r>
          </a:p>
        </p:txBody>
      </p:sp>
      <p:sp>
        <p:nvSpPr>
          <p:cNvPr id="145" name="Date Placeholder 144">
            <a:extLst>
              <a:ext uri="{FF2B5EF4-FFF2-40B4-BE49-F238E27FC236}">
                <a16:creationId xmlns:a16="http://schemas.microsoft.com/office/drawing/2014/main" id="{EDFDF909-B06D-4D45-B05A-FB9B7D1C9B5B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73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Placeholder 51" descr="photo of building column&#10;">
            <a:extLst>
              <a:ext uri="{FF2B5EF4-FFF2-40B4-BE49-F238E27FC236}">
                <a16:creationId xmlns:a16="http://schemas.microsoft.com/office/drawing/2014/main" id="{FB984F8E-E35E-4C11-86D8-AC8E1328E9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" b="58"/>
          <a:stretch/>
        </p:blipFill>
        <p:spPr>
          <a:xfrm>
            <a:off x="458724" y="481369"/>
            <a:ext cx="11274552" cy="2743200"/>
          </a:xfrm>
        </p:spPr>
      </p:pic>
      <p:sp>
        <p:nvSpPr>
          <p:cNvPr id="34" name="Title 33">
            <a:extLst>
              <a:ext uri="{FF2B5EF4-FFF2-40B4-BE49-F238E27FC236}">
                <a16:creationId xmlns:a16="http://schemas.microsoft.com/office/drawing/2014/main" id="{17B7CBFC-65A2-4AB4-BE48-C580D13C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592386"/>
            <a:ext cx="45720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3" name="Date Placeholder 52">
            <a:extLst>
              <a:ext uri="{FF2B5EF4-FFF2-40B4-BE49-F238E27FC236}">
                <a16:creationId xmlns:a16="http://schemas.microsoft.com/office/drawing/2014/main" id="{7E54F570-0C8E-43F9-A9E7-7E32C629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F7B98703-748F-4466-B210-C3632974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B40CBE-DEC8-4A9F-AF68-3DABE42C7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9391" y="3546349"/>
            <a:ext cx="5248656" cy="1920240"/>
          </a:xfrm>
        </p:spPr>
        <p:txBody>
          <a:bodyPr/>
          <a:lstStyle/>
          <a:p>
            <a:r>
              <a:rPr lang="en-US" dirty="0"/>
              <a:t>The Hardest Part for Bangladesh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Diversifying 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Correction of Banking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Foreign Debt management</a:t>
            </a:r>
          </a:p>
          <a:p>
            <a:r>
              <a:rPr lang="en-US" dirty="0"/>
              <a:t>Since 2023 was the hardest financial  year for the world it reflected for Bangladesh too. </a:t>
            </a:r>
          </a:p>
          <a:p>
            <a:r>
              <a:rPr lang="en-US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8FA207-53D3-4237-A057-8F03251DDE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9512" y="5503164"/>
            <a:ext cx="6958584" cy="1371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3202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hoto of Wall street sign&#10;">
            <a:extLst>
              <a:ext uri="{FF2B5EF4-FFF2-40B4-BE49-F238E27FC236}">
                <a16:creationId xmlns:a16="http://schemas.microsoft.com/office/drawing/2014/main" id="{7EA54CDC-A10B-4928-83AD-8A873A126A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0648DE95-334E-46CE-B3A6-AEEB61BA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0E486CF-8877-4DB4-98D3-2CD9F1CB33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467603" y="4681728"/>
            <a:ext cx="3838731" cy="1645920"/>
          </a:xfrm>
        </p:spPr>
        <p:txBody>
          <a:bodyPr>
            <a:normAutofit/>
          </a:bodyPr>
          <a:lstStyle/>
          <a:p>
            <a:r>
              <a:rPr lang="en-US" dirty="0"/>
              <a:t>Ehsaanur Rahman</a:t>
            </a:r>
          </a:p>
          <a:p>
            <a:endParaRPr lang="en-US" dirty="0"/>
          </a:p>
          <a:p>
            <a:r>
              <a:rPr lang="en-US" dirty="0"/>
              <a:t>ehsaan16@gmail.com</a:t>
            </a:r>
          </a:p>
          <a:p>
            <a:r>
              <a:rPr lang="en-US" dirty="0"/>
              <a:t>www.economy-talks.com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108C1532-C197-478C-AFA8-3EACE6CE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07E67588-DFE4-40B6-B7B2-7329C1D7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FFBA0FCD-5060-4B39-B311-BE2FE37C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6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 pitch deck_Win32_JB_v2.potx" id="{20737546-06B0-4BD7-AC56-F403EF86C0E3}" vid="{1EA85B44-1A53-4BBB-B1B2-A9A21AB62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C5A798-286F-493A-A004-3C6C2A6B8B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AF623-4A95-4652-AF18-74D461A96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AD7039-4680-4956-9542-B83D9E6314E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Financial pitch deck</Template>
  <TotalTime>240</TotalTime>
  <Words>443</Words>
  <Application>Microsoft Office PowerPoint</Application>
  <PresentationFormat>Widescreen</PresentationFormat>
  <Paragraphs>102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Lato</vt:lpstr>
      <vt:lpstr>Selawik Semibold</vt:lpstr>
      <vt:lpstr>Source Sans Pro</vt:lpstr>
      <vt:lpstr>Source Sans Pro ExtraLight</vt:lpstr>
      <vt:lpstr>Office Theme</vt:lpstr>
      <vt:lpstr>Bangladesh Economic Review 2024</vt:lpstr>
      <vt:lpstr>Key points</vt:lpstr>
      <vt:lpstr>FX reserve downwards</vt:lpstr>
      <vt:lpstr>Key points to reduce Food import pressure </vt:lpstr>
      <vt:lpstr>Locked</vt:lpstr>
      <vt:lpstr>TWO-YEAR ACTION PLAN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 Economic Review 2024</dc:title>
  <dc:creator>hp</dc:creator>
  <cp:lastModifiedBy>hp</cp:lastModifiedBy>
  <cp:revision>4</cp:revision>
  <dcterms:created xsi:type="dcterms:W3CDTF">2023-11-24T12:51:30Z</dcterms:created>
  <dcterms:modified xsi:type="dcterms:W3CDTF">2023-11-24T16:51:55Z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