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59" r:id="rId5"/>
    <p:sldId id="258" r:id="rId6"/>
    <p:sldId id="261" r:id="rId7"/>
    <p:sldId id="262" r:id="rId8"/>
    <p:sldId id="268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Share</a:t>
            </a:r>
            <a:r>
              <a:rPr lang="en-US" baseline="0" dirty="0"/>
              <a:t> of budget deficit financing</a:t>
            </a:r>
            <a:endParaRPr lang="en-US" dirty="0"/>
          </a:p>
        </c:rich>
      </c:tx>
      <c:overlay val="0"/>
      <c:sp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2025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Non Bank borrowing</c:v>
                </c:pt>
                <c:pt idx="1">
                  <c:v>Bank</c:v>
                </c:pt>
                <c:pt idx="2">
                  <c:v>Foreign Loan</c:v>
                </c:pt>
                <c:pt idx="3">
                  <c:v>Aid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9.1</c:v>
                </c:pt>
                <c:pt idx="1">
                  <c:v>53.7</c:v>
                </c:pt>
                <c:pt idx="2">
                  <c:v>35.4</c:v>
                </c:pt>
                <c:pt idx="3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0-4521-9269-CD58A431FA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Non Bank borrowing</c:v>
                </c:pt>
                <c:pt idx="1">
                  <c:v>Bank</c:v>
                </c:pt>
                <c:pt idx="2">
                  <c:v>Foreign Loan</c:v>
                </c:pt>
                <c:pt idx="3">
                  <c:v>Aid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0.3</c:v>
                </c:pt>
                <c:pt idx="1">
                  <c:v>66</c:v>
                </c:pt>
                <c:pt idx="2">
                  <c:v>32.299999999999997</c:v>
                </c:pt>
                <c:pt idx="3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0-4521-9269-CD58A431FAB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Non Bank borrowing</c:v>
                </c:pt>
                <c:pt idx="1">
                  <c:v>Bank</c:v>
                </c:pt>
                <c:pt idx="2">
                  <c:v>Foreign Loan</c:v>
                </c:pt>
                <c:pt idx="3">
                  <c:v>Aid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3.1</c:v>
                </c:pt>
                <c:pt idx="1">
                  <c:v>57.2</c:v>
                </c:pt>
                <c:pt idx="2">
                  <c:v>38.4</c:v>
                </c:pt>
                <c:pt idx="3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70-4521-9269-CD58A431FAB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37622912"/>
        <c:axId val="937619552"/>
      </c:barChart>
      <c:catAx>
        <c:axId val="93762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19552"/>
        <c:crosses val="autoZero"/>
        <c:auto val="1"/>
        <c:lblAlgn val="ctr"/>
        <c:lblOffset val="100"/>
        <c:noMultiLvlLbl val="0"/>
      </c:catAx>
      <c:valAx>
        <c:axId val="937619552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2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552236191317001E-2"/>
          <c:y val="1.8931560326419128E-2"/>
          <c:w val="0.72282753394243082"/>
          <c:h val="0.88212576277184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Sheet3!$K$5</c:f>
              <c:strCache>
                <c:ptCount val="1"/>
                <c:pt idx="0">
                  <c:v>No of projects</c:v>
                </c:pt>
              </c:strCache>
            </c:strRef>
          </c:tx>
          <c:spPr>
            <a:gradFill>
              <a:gsLst>
                <a:gs pos="100000">
                  <a:schemeClr val="accent1">
                    <a:lumMod val="60000"/>
                    <a:lumOff val="40000"/>
                  </a:schemeClr>
                </a:gs>
                <a:gs pos="0">
                  <a:schemeClr val="accent1"/>
                </a:gs>
              </a:gsLst>
              <a:lin ang="5400000" scaled="0"/>
            </a:gra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Sheet3!$J$6:$J$9</c:f>
              <c:strCache>
                <c:ptCount val="4"/>
                <c:pt idx="0">
                  <c:v>Transportation</c:v>
                </c:pt>
                <c:pt idx="1">
                  <c:v>Power and Energy</c:v>
                </c:pt>
                <c:pt idx="2">
                  <c:v>Education</c:v>
                </c:pt>
                <c:pt idx="3">
                  <c:v>Health</c:v>
                </c:pt>
              </c:strCache>
            </c:strRef>
          </c:cat>
          <c:val>
            <c:numRef>
              <c:f>Sheet3!$K$6:$K$9</c:f>
              <c:numCache>
                <c:formatCode>General</c:formatCode>
                <c:ptCount val="4"/>
                <c:pt idx="0">
                  <c:v>220</c:v>
                </c:pt>
                <c:pt idx="1">
                  <c:v>61</c:v>
                </c:pt>
                <c:pt idx="2">
                  <c:v>104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C8-413D-916A-E54EDE371353}"/>
            </c:ext>
          </c:extLst>
        </c:ser>
        <c:ser>
          <c:idx val="1"/>
          <c:order val="1"/>
          <c:tx>
            <c:strRef>
              <c:f>Sheet3!$L$5</c:f>
              <c:strCache>
                <c:ptCount val="1"/>
                <c:pt idx="0">
                  <c:v>Share</c:v>
                </c:pt>
              </c:strCache>
            </c:strRef>
          </c:tx>
          <c:spPr>
            <a:gradFill>
              <a:gsLst>
                <a:gs pos="100000">
                  <a:schemeClr val="accent2">
                    <a:lumMod val="60000"/>
                    <a:lumOff val="40000"/>
                  </a:schemeClr>
                </a:gs>
                <a:gs pos="0">
                  <a:schemeClr val="accent2"/>
                </a:gs>
              </a:gsLst>
              <a:lin ang="5400000" scaled="0"/>
            </a:gra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Sheet3!$J$6:$J$9</c:f>
              <c:strCache>
                <c:ptCount val="4"/>
                <c:pt idx="0">
                  <c:v>Transportation</c:v>
                </c:pt>
                <c:pt idx="1">
                  <c:v>Power and Energy</c:v>
                </c:pt>
                <c:pt idx="2">
                  <c:v>Education</c:v>
                </c:pt>
                <c:pt idx="3">
                  <c:v>Health</c:v>
                </c:pt>
              </c:strCache>
            </c:strRef>
          </c:cat>
          <c:val>
            <c:numRef>
              <c:f>Sheet3!$L$6:$L$9</c:f>
              <c:numCache>
                <c:formatCode>0.00</c:formatCode>
                <c:ptCount val="4"/>
                <c:pt idx="0" formatCode="General">
                  <c:v>26.7</c:v>
                </c:pt>
                <c:pt idx="1">
                  <c:v>15.4</c:v>
                </c:pt>
                <c:pt idx="2" formatCode="General">
                  <c:v>11.9</c:v>
                </c:pt>
                <c:pt idx="3" formatCode="General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C8-413D-916A-E54EDE3713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 w="9525" cap="flat" cmpd="sng" algn="ctr">
              <a:solidFill>
                <a:schemeClr val="dk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373392399"/>
        <c:axId val="1373391967"/>
      </c:barChart>
      <c:catAx>
        <c:axId val="137339239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3391967"/>
        <c:crosses val="autoZero"/>
        <c:auto val="1"/>
        <c:lblAlgn val="ctr"/>
        <c:lblOffset val="100"/>
        <c:noMultiLvlLbl val="0"/>
      </c:catAx>
      <c:valAx>
        <c:axId val="13733919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3392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7A0655-2CBB-4C72-AAB1-03AAF6EE126B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073A92-3D12-4480-A4E2-AE6328F282CB}">
      <dgm:prSet phldrT="[Text]"/>
      <dgm:spPr/>
      <dgm:t>
        <a:bodyPr/>
        <a:lstStyle/>
        <a:p>
          <a:r>
            <a:rPr lang="en-US" dirty="0"/>
            <a:t>Size – 4 % expansions </a:t>
          </a:r>
        </a:p>
      </dgm:t>
    </dgm:pt>
    <dgm:pt modelId="{04DF8C6B-B5FF-495F-A19E-567D58064B60}" type="parTrans" cxnId="{E2D05323-7479-4143-AEB3-45E7D64188D9}">
      <dgm:prSet/>
      <dgm:spPr/>
      <dgm:t>
        <a:bodyPr/>
        <a:lstStyle/>
        <a:p>
          <a:endParaRPr lang="en-US"/>
        </a:p>
      </dgm:t>
    </dgm:pt>
    <dgm:pt modelId="{B473785F-F4FD-46DA-BDBB-FD4BA3E4DCDE}" type="sibTrans" cxnId="{E2D05323-7479-4143-AEB3-45E7D64188D9}">
      <dgm:prSet/>
      <dgm:spPr/>
      <dgm:t>
        <a:bodyPr/>
        <a:lstStyle/>
        <a:p>
          <a:endParaRPr lang="en-US"/>
        </a:p>
      </dgm:t>
    </dgm:pt>
    <dgm:pt modelId="{ACDC678D-4451-4515-96DE-8EE81066A3CB}">
      <dgm:prSet phldrT="[Text]"/>
      <dgm:spPr/>
      <dgm:t>
        <a:bodyPr/>
        <a:lstStyle/>
        <a:p>
          <a:r>
            <a:rPr lang="en-US" dirty="0"/>
            <a:t>Presented in a situation when domestically  </a:t>
          </a:r>
        </a:p>
      </dgm:t>
    </dgm:pt>
    <dgm:pt modelId="{0AFC7E14-0478-45F0-B7CF-2380F75F3F8D}" type="parTrans" cxnId="{397ADD15-7A0F-49EE-B226-0C50DA4B0A77}">
      <dgm:prSet/>
      <dgm:spPr/>
      <dgm:t>
        <a:bodyPr/>
        <a:lstStyle/>
        <a:p>
          <a:endParaRPr lang="en-US"/>
        </a:p>
      </dgm:t>
    </dgm:pt>
    <dgm:pt modelId="{21697045-16EA-4790-8C3E-0CB06B11D10A}" type="sibTrans" cxnId="{397ADD15-7A0F-49EE-B226-0C50DA4B0A77}">
      <dgm:prSet/>
      <dgm:spPr/>
      <dgm:t>
        <a:bodyPr/>
        <a:lstStyle/>
        <a:p>
          <a:endParaRPr lang="en-US"/>
        </a:p>
      </dgm:t>
    </dgm:pt>
    <dgm:pt modelId="{72C62CB1-FB82-45FE-A97F-D8B0A12EAB74}">
      <dgm:prSet phldrT="[Text]"/>
      <dgm:spPr/>
      <dgm:t>
        <a:bodyPr/>
        <a:lstStyle/>
        <a:p>
          <a:r>
            <a:rPr lang="en-US" dirty="0"/>
            <a:t>Globally </a:t>
          </a:r>
        </a:p>
      </dgm:t>
    </dgm:pt>
    <dgm:pt modelId="{117E062D-FF11-46E3-83EB-5A518D449E4C}" type="parTrans" cxnId="{55D14864-21C8-4605-B989-472AB175598A}">
      <dgm:prSet/>
      <dgm:spPr/>
      <dgm:t>
        <a:bodyPr/>
        <a:lstStyle/>
        <a:p>
          <a:endParaRPr lang="en-US"/>
        </a:p>
      </dgm:t>
    </dgm:pt>
    <dgm:pt modelId="{575D9EAF-D2AE-4FBA-BAC0-710D9B5820B7}" type="sibTrans" cxnId="{55D14864-21C8-4605-B989-472AB175598A}">
      <dgm:prSet/>
      <dgm:spPr/>
      <dgm:t>
        <a:bodyPr/>
        <a:lstStyle/>
        <a:p>
          <a:endParaRPr lang="en-US"/>
        </a:p>
      </dgm:t>
    </dgm:pt>
    <dgm:pt modelId="{D3BB9481-A52F-46BA-9434-38FFEE267B60}">
      <dgm:prSet/>
      <dgm:spPr/>
      <dgm:t>
        <a:bodyPr/>
        <a:lstStyle/>
        <a:p>
          <a:endParaRPr lang="en-US" dirty="0"/>
        </a:p>
      </dgm:t>
    </dgm:pt>
    <dgm:pt modelId="{5064F110-4855-4C1B-8CC4-9D1BBC48A67C}" type="parTrans" cxnId="{87980A16-3F91-4A37-B0E1-9BE15B5EECD3}">
      <dgm:prSet/>
      <dgm:spPr/>
      <dgm:t>
        <a:bodyPr/>
        <a:lstStyle/>
        <a:p>
          <a:endParaRPr lang="en-US"/>
        </a:p>
      </dgm:t>
    </dgm:pt>
    <dgm:pt modelId="{D210A4E1-833D-4436-AA7D-128A1C453046}" type="sibTrans" cxnId="{87980A16-3F91-4A37-B0E1-9BE15B5EECD3}">
      <dgm:prSet/>
      <dgm:spPr/>
      <dgm:t>
        <a:bodyPr/>
        <a:lstStyle/>
        <a:p>
          <a:endParaRPr lang="en-US"/>
        </a:p>
      </dgm:t>
    </dgm:pt>
    <dgm:pt modelId="{3E030F92-A8F9-4A1B-A9E3-1BCF7731B654}">
      <dgm:prSet/>
      <dgm:spPr/>
      <dgm:t>
        <a:bodyPr/>
        <a:lstStyle/>
        <a:p>
          <a:r>
            <a:rPr lang="en-US" dirty="0"/>
            <a:t>Budget Size- </a:t>
          </a:r>
          <a:r>
            <a:rPr lang="en-US" b="0" i="0" dirty="0"/>
            <a:t>7,97,000 crore ,  in 2023 size was7,61,785 crore , </a:t>
          </a:r>
          <a:r>
            <a:rPr lang="en-US" dirty="0"/>
            <a:t> 4% percentage increase in total size </a:t>
          </a:r>
        </a:p>
      </dgm:t>
    </dgm:pt>
    <dgm:pt modelId="{A649C2F5-C556-423A-91D4-D64556F1A08B}" type="parTrans" cxnId="{846AD089-53E4-417C-B1E2-6A219B786BBE}">
      <dgm:prSet/>
      <dgm:spPr/>
      <dgm:t>
        <a:bodyPr/>
        <a:lstStyle/>
        <a:p>
          <a:endParaRPr lang="en-US"/>
        </a:p>
      </dgm:t>
    </dgm:pt>
    <dgm:pt modelId="{EC442838-5AE4-4EA0-B4C7-AD5566FE0C19}" type="sibTrans" cxnId="{846AD089-53E4-417C-B1E2-6A219B786BBE}">
      <dgm:prSet/>
      <dgm:spPr/>
      <dgm:t>
        <a:bodyPr/>
        <a:lstStyle/>
        <a:p>
          <a:endParaRPr lang="en-US"/>
        </a:p>
      </dgm:t>
    </dgm:pt>
    <dgm:pt modelId="{A5A5CE2C-5B4E-4C83-9995-CE22B4AAD630}">
      <dgm:prSet/>
      <dgm:spPr/>
      <dgm:t>
        <a:bodyPr/>
        <a:lstStyle/>
        <a:p>
          <a:r>
            <a:rPr lang="en-US" dirty="0"/>
            <a:t>1.Foreign Reserve Balance is </a:t>
          </a:r>
          <a:r>
            <a:rPr lang="en-US" b="0" i="0" dirty="0"/>
            <a:t>18633.5 USD which is good enough 4 months import demand</a:t>
          </a:r>
          <a:endParaRPr lang="en-US" dirty="0"/>
        </a:p>
      </dgm:t>
    </dgm:pt>
    <dgm:pt modelId="{642371F5-5473-4DF1-8083-EB9029BC9F77}" type="parTrans" cxnId="{B1DBFA01-6417-4B63-A73A-ECEA3DEABDEC}">
      <dgm:prSet/>
      <dgm:spPr/>
      <dgm:t>
        <a:bodyPr/>
        <a:lstStyle/>
        <a:p>
          <a:endParaRPr lang="en-US"/>
        </a:p>
      </dgm:t>
    </dgm:pt>
    <dgm:pt modelId="{E8871F8A-9163-4813-8DB6-5DA287344832}" type="sibTrans" cxnId="{B1DBFA01-6417-4B63-A73A-ECEA3DEABDEC}">
      <dgm:prSet/>
      <dgm:spPr/>
      <dgm:t>
        <a:bodyPr/>
        <a:lstStyle/>
        <a:p>
          <a:endParaRPr lang="en-US"/>
        </a:p>
      </dgm:t>
    </dgm:pt>
    <dgm:pt modelId="{72347537-39A8-4CB0-BDE5-C8DBDBCE8DEE}">
      <dgm:prSet/>
      <dgm:spPr/>
      <dgm:t>
        <a:bodyPr/>
        <a:lstStyle/>
        <a:p>
          <a:r>
            <a:rPr lang="en-US" dirty="0"/>
            <a:t>High food inflation of 9 percentage for last 3 months</a:t>
          </a:r>
        </a:p>
      </dgm:t>
    </dgm:pt>
    <dgm:pt modelId="{6823E116-DFF8-4CAB-88C0-7B03859FA3B6}" type="parTrans" cxnId="{45FBA78D-489A-44E6-A9CE-52A4F117ACE0}">
      <dgm:prSet/>
      <dgm:spPr/>
      <dgm:t>
        <a:bodyPr/>
        <a:lstStyle/>
        <a:p>
          <a:endParaRPr lang="en-US"/>
        </a:p>
      </dgm:t>
    </dgm:pt>
    <dgm:pt modelId="{44BED9C7-81B2-44A9-86B2-EF97276E26FF}" type="sibTrans" cxnId="{45FBA78D-489A-44E6-A9CE-52A4F117ACE0}">
      <dgm:prSet/>
      <dgm:spPr/>
      <dgm:t>
        <a:bodyPr/>
        <a:lstStyle/>
        <a:p>
          <a:endParaRPr lang="en-US"/>
        </a:p>
      </dgm:t>
    </dgm:pt>
    <dgm:pt modelId="{AC40D6F4-574A-4650-B022-5C7F35BE81C1}">
      <dgm:prSet/>
      <dgm:spPr/>
      <dgm:t>
        <a:bodyPr/>
        <a:lstStyle/>
        <a:p>
          <a:r>
            <a:rPr lang="en-US" dirty="0"/>
            <a:t>China’s slow down is on sprint for three consecutive years</a:t>
          </a:r>
        </a:p>
      </dgm:t>
    </dgm:pt>
    <dgm:pt modelId="{D642C3E9-66E6-4D7F-86BE-57781544D734}" type="parTrans" cxnId="{94FDBEB6-D989-4170-8657-E7F2EAB02B39}">
      <dgm:prSet/>
      <dgm:spPr/>
      <dgm:t>
        <a:bodyPr/>
        <a:lstStyle/>
        <a:p>
          <a:endParaRPr lang="en-US"/>
        </a:p>
      </dgm:t>
    </dgm:pt>
    <dgm:pt modelId="{A4BEF2BF-2101-4CC7-868D-C203B53FC2C2}" type="sibTrans" cxnId="{94FDBEB6-D989-4170-8657-E7F2EAB02B39}">
      <dgm:prSet/>
      <dgm:spPr/>
      <dgm:t>
        <a:bodyPr/>
        <a:lstStyle/>
        <a:p>
          <a:endParaRPr lang="en-US"/>
        </a:p>
      </dgm:t>
    </dgm:pt>
    <dgm:pt modelId="{F666CC4F-BEC4-4696-AA32-FF2F39D83D2C}">
      <dgm:prSet/>
      <dgm:spPr/>
      <dgm:t>
        <a:bodyPr/>
        <a:lstStyle/>
        <a:p>
          <a:r>
            <a:rPr lang="en-US" dirty="0"/>
            <a:t>Energy price in international market is high</a:t>
          </a:r>
        </a:p>
      </dgm:t>
    </dgm:pt>
    <dgm:pt modelId="{BACCA294-DBA7-4971-A0D2-493A34880A25}" type="parTrans" cxnId="{BEC7FA3D-9863-4B1D-8D55-84B42557F1F0}">
      <dgm:prSet/>
      <dgm:spPr/>
      <dgm:t>
        <a:bodyPr/>
        <a:lstStyle/>
        <a:p>
          <a:endParaRPr lang="en-US"/>
        </a:p>
      </dgm:t>
    </dgm:pt>
    <dgm:pt modelId="{82C9E0A4-F589-408C-9B7C-5F4BCDEBDBEE}" type="sibTrans" cxnId="{BEC7FA3D-9863-4B1D-8D55-84B42557F1F0}">
      <dgm:prSet/>
      <dgm:spPr/>
      <dgm:t>
        <a:bodyPr/>
        <a:lstStyle/>
        <a:p>
          <a:endParaRPr lang="en-US"/>
        </a:p>
      </dgm:t>
    </dgm:pt>
    <dgm:pt modelId="{79E227DB-5F66-41C1-9FE0-96F599182FF1}">
      <dgm:prSet/>
      <dgm:spPr/>
      <dgm:t>
        <a:bodyPr/>
        <a:lstStyle/>
        <a:p>
          <a:r>
            <a:rPr lang="en-US" dirty="0"/>
            <a:t>Increased geo political risk of Indian election and USA election </a:t>
          </a:r>
        </a:p>
      </dgm:t>
    </dgm:pt>
    <dgm:pt modelId="{DFDD3896-8115-4FC8-825F-D93E2813B616}" type="parTrans" cxnId="{C7C6BE4B-66AB-441D-86C7-21407456FD76}">
      <dgm:prSet/>
      <dgm:spPr/>
      <dgm:t>
        <a:bodyPr/>
        <a:lstStyle/>
        <a:p>
          <a:endParaRPr lang="en-US"/>
        </a:p>
      </dgm:t>
    </dgm:pt>
    <dgm:pt modelId="{949A157E-197B-4E44-A4D8-C31454A96C21}" type="sibTrans" cxnId="{C7C6BE4B-66AB-441D-86C7-21407456FD76}">
      <dgm:prSet/>
      <dgm:spPr/>
      <dgm:t>
        <a:bodyPr/>
        <a:lstStyle/>
        <a:p>
          <a:endParaRPr lang="en-US"/>
        </a:p>
      </dgm:t>
    </dgm:pt>
    <dgm:pt modelId="{6931CE98-1606-43B0-B28D-3563D9165340}" type="pres">
      <dgm:prSet presAssocID="{887A0655-2CBB-4C72-AAB1-03AAF6EE126B}" presName="Name0" presStyleCnt="0">
        <dgm:presLayoutVars>
          <dgm:dir/>
          <dgm:animLvl val="lvl"/>
          <dgm:resizeHandles val="exact"/>
        </dgm:presLayoutVars>
      </dgm:prSet>
      <dgm:spPr/>
    </dgm:pt>
    <dgm:pt modelId="{0E4F2438-9367-47E3-B030-DBCF93B2F9ED}" type="pres">
      <dgm:prSet presAssocID="{97073A92-3D12-4480-A4E2-AE6328F282CB}" presName="composite" presStyleCnt="0"/>
      <dgm:spPr/>
    </dgm:pt>
    <dgm:pt modelId="{DB29602E-C574-48A9-A3E8-0FB8A6EDF3D4}" type="pres">
      <dgm:prSet presAssocID="{97073A92-3D12-4480-A4E2-AE6328F282CB}" presName="parTx" presStyleLbl="alignNode1" presStyleIdx="0" presStyleCnt="3" custLinFactNeighborX="1910" custLinFactNeighborY="-63658">
        <dgm:presLayoutVars>
          <dgm:chMax val="0"/>
          <dgm:chPref val="0"/>
          <dgm:bulletEnabled val="1"/>
        </dgm:presLayoutVars>
      </dgm:prSet>
      <dgm:spPr/>
    </dgm:pt>
    <dgm:pt modelId="{F6C80538-2F64-47B1-B7F2-E30A43D566A3}" type="pres">
      <dgm:prSet presAssocID="{97073A92-3D12-4480-A4E2-AE6328F282CB}" presName="desTx" presStyleLbl="alignAccFollowNode1" presStyleIdx="0" presStyleCnt="3">
        <dgm:presLayoutVars>
          <dgm:bulletEnabled val="1"/>
        </dgm:presLayoutVars>
      </dgm:prSet>
      <dgm:spPr/>
    </dgm:pt>
    <dgm:pt modelId="{21C8A249-2DD3-409B-B3C7-441456C5A2A9}" type="pres">
      <dgm:prSet presAssocID="{B473785F-F4FD-46DA-BDBB-FD4BA3E4DCDE}" presName="space" presStyleCnt="0"/>
      <dgm:spPr/>
    </dgm:pt>
    <dgm:pt modelId="{7853D851-E5CC-45E9-9D4E-F2010FCA3BE6}" type="pres">
      <dgm:prSet presAssocID="{ACDC678D-4451-4515-96DE-8EE81066A3CB}" presName="composite" presStyleCnt="0"/>
      <dgm:spPr/>
    </dgm:pt>
    <dgm:pt modelId="{1A8C63F0-2191-4C87-9C90-92A5FD8D60CA}" type="pres">
      <dgm:prSet presAssocID="{ACDC678D-4451-4515-96DE-8EE81066A3C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E4640C5-B3D5-48DC-83C4-ECBADC179594}" type="pres">
      <dgm:prSet presAssocID="{ACDC678D-4451-4515-96DE-8EE81066A3CB}" presName="desTx" presStyleLbl="alignAccFollowNode1" presStyleIdx="1" presStyleCnt="3">
        <dgm:presLayoutVars>
          <dgm:bulletEnabled val="1"/>
        </dgm:presLayoutVars>
      </dgm:prSet>
      <dgm:spPr/>
    </dgm:pt>
    <dgm:pt modelId="{B55E2687-D5C3-4CA1-98E3-737183B48F5D}" type="pres">
      <dgm:prSet presAssocID="{21697045-16EA-4790-8C3E-0CB06B11D10A}" presName="space" presStyleCnt="0"/>
      <dgm:spPr/>
    </dgm:pt>
    <dgm:pt modelId="{DBA8A448-4545-406B-A560-03B654EFED88}" type="pres">
      <dgm:prSet presAssocID="{72C62CB1-FB82-45FE-A97F-D8B0A12EAB74}" presName="composite" presStyleCnt="0"/>
      <dgm:spPr/>
    </dgm:pt>
    <dgm:pt modelId="{3DCBA96B-BB75-4091-BC8B-11AE6A6495D2}" type="pres">
      <dgm:prSet presAssocID="{72C62CB1-FB82-45FE-A97F-D8B0A12EAB7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98E845A-D4E6-450C-BC56-951A6131AB2F}" type="pres">
      <dgm:prSet presAssocID="{72C62CB1-FB82-45FE-A97F-D8B0A12EAB7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1DBFA01-6417-4B63-A73A-ECEA3DEABDEC}" srcId="{ACDC678D-4451-4515-96DE-8EE81066A3CB}" destId="{A5A5CE2C-5B4E-4C83-9995-CE22B4AAD630}" srcOrd="0" destOrd="0" parTransId="{642371F5-5473-4DF1-8083-EB9029BC9F77}" sibTransId="{E8871F8A-9163-4813-8DB6-5DA287344832}"/>
    <dgm:cxn modelId="{397ADD15-7A0F-49EE-B226-0C50DA4B0A77}" srcId="{887A0655-2CBB-4C72-AAB1-03AAF6EE126B}" destId="{ACDC678D-4451-4515-96DE-8EE81066A3CB}" srcOrd="1" destOrd="0" parTransId="{0AFC7E14-0478-45F0-B7CF-2380F75F3F8D}" sibTransId="{21697045-16EA-4790-8C3E-0CB06B11D10A}"/>
    <dgm:cxn modelId="{87980A16-3F91-4A37-B0E1-9BE15B5EECD3}" srcId="{97073A92-3D12-4480-A4E2-AE6328F282CB}" destId="{D3BB9481-A52F-46BA-9434-38FFEE267B60}" srcOrd="0" destOrd="0" parTransId="{5064F110-4855-4C1B-8CC4-9D1BBC48A67C}" sibTransId="{D210A4E1-833D-4436-AA7D-128A1C453046}"/>
    <dgm:cxn modelId="{D6A63519-6F4A-4ECA-A68B-19B2B8C2305D}" type="presOf" srcId="{79E227DB-5F66-41C1-9FE0-96F599182FF1}" destId="{A98E845A-D4E6-450C-BC56-951A6131AB2F}" srcOrd="0" destOrd="2" presId="urn:microsoft.com/office/officeart/2005/8/layout/hList1"/>
    <dgm:cxn modelId="{82BF7B1F-6DA3-4686-A8F9-903B0B0427A5}" type="presOf" srcId="{A5A5CE2C-5B4E-4C83-9995-CE22B4AAD630}" destId="{5E4640C5-B3D5-48DC-83C4-ECBADC179594}" srcOrd="0" destOrd="0" presId="urn:microsoft.com/office/officeart/2005/8/layout/hList1"/>
    <dgm:cxn modelId="{E2D05323-7479-4143-AEB3-45E7D64188D9}" srcId="{887A0655-2CBB-4C72-AAB1-03AAF6EE126B}" destId="{97073A92-3D12-4480-A4E2-AE6328F282CB}" srcOrd="0" destOrd="0" parTransId="{04DF8C6B-B5FF-495F-A19E-567D58064B60}" sibTransId="{B473785F-F4FD-46DA-BDBB-FD4BA3E4DCDE}"/>
    <dgm:cxn modelId="{F48CC43C-1844-47DE-B852-4D74A822A145}" type="presOf" srcId="{F666CC4F-BEC4-4696-AA32-FF2F39D83D2C}" destId="{A98E845A-D4E6-450C-BC56-951A6131AB2F}" srcOrd="0" destOrd="1" presId="urn:microsoft.com/office/officeart/2005/8/layout/hList1"/>
    <dgm:cxn modelId="{BEC7FA3D-9863-4B1D-8D55-84B42557F1F0}" srcId="{72C62CB1-FB82-45FE-A97F-D8B0A12EAB74}" destId="{F666CC4F-BEC4-4696-AA32-FF2F39D83D2C}" srcOrd="1" destOrd="0" parTransId="{BACCA294-DBA7-4971-A0D2-493A34880A25}" sibTransId="{82C9E0A4-F589-408C-9B7C-5F4BCDEBDBEE}"/>
    <dgm:cxn modelId="{901EE23E-9D0A-4969-A542-5C6A599727AA}" type="presOf" srcId="{ACDC678D-4451-4515-96DE-8EE81066A3CB}" destId="{1A8C63F0-2191-4C87-9C90-92A5FD8D60CA}" srcOrd="0" destOrd="0" presId="urn:microsoft.com/office/officeart/2005/8/layout/hList1"/>
    <dgm:cxn modelId="{55D14864-21C8-4605-B989-472AB175598A}" srcId="{887A0655-2CBB-4C72-AAB1-03AAF6EE126B}" destId="{72C62CB1-FB82-45FE-A97F-D8B0A12EAB74}" srcOrd="2" destOrd="0" parTransId="{117E062D-FF11-46E3-83EB-5A518D449E4C}" sibTransId="{575D9EAF-D2AE-4FBA-BAC0-710D9B5820B7}"/>
    <dgm:cxn modelId="{1B86554B-A81E-42D6-BB63-AB10E0859C83}" type="presOf" srcId="{AC40D6F4-574A-4650-B022-5C7F35BE81C1}" destId="{A98E845A-D4E6-450C-BC56-951A6131AB2F}" srcOrd="0" destOrd="0" presId="urn:microsoft.com/office/officeart/2005/8/layout/hList1"/>
    <dgm:cxn modelId="{C7C6BE4B-66AB-441D-86C7-21407456FD76}" srcId="{72C62CB1-FB82-45FE-A97F-D8B0A12EAB74}" destId="{79E227DB-5F66-41C1-9FE0-96F599182FF1}" srcOrd="2" destOrd="0" parTransId="{DFDD3896-8115-4FC8-825F-D93E2813B616}" sibTransId="{949A157E-197B-4E44-A4D8-C31454A96C21}"/>
    <dgm:cxn modelId="{7D38E04F-41E5-4451-8F21-553F5C951F30}" type="presOf" srcId="{887A0655-2CBB-4C72-AAB1-03AAF6EE126B}" destId="{6931CE98-1606-43B0-B28D-3563D9165340}" srcOrd="0" destOrd="0" presId="urn:microsoft.com/office/officeart/2005/8/layout/hList1"/>
    <dgm:cxn modelId="{5E8A0751-EBB2-4328-A6D5-10CEF8FE27DA}" type="presOf" srcId="{72347537-39A8-4CB0-BDE5-C8DBDBCE8DEE}" destId="{5E4640C5-B3D5-48DC-83C4-ECBADC179594}" srcOrd="0" destOrd="1" presId="urn:microsoft.com/office/officeart/2005/8/layout/hList1"/>
    <dgm:cxn modelId="{08A2077F-FF41-4617-BA45-D62663DC808E}" type="presOf" srcId="{3E030F92-A8F9-4A1B-A9E3-1BCF7731B654}" destId="{F6C80538-2F64-47B1-B7F2-E30A43D566A3}" srcOrd="0" destOrd="1" presId="urn:microsoft.com/office/officeart/2005/8/layout/hList1"/>
    <dgm:cxn modelId="{846AD089-53E4-417C-B1E2-6A219B786BBE}" srcId="{97073A92-3D12-4480-A4E2-AE6328F282CB}" destId="{3E030F92-A8F9-4A1B-A9E3-1BCF7731B654}" srcOrd="1" destOrd="0" parTransId="{A649C2F5-C556-423A-91D4-D64556F1A08B}" sibTransId="{EC442838-5AE4-4EA0-B4C7-AD5566FE0C19}"/>
    <dgm:cxn modelId="{45FBA78D-489A-44E6-A9CE-52A4F117ACE0}" srcId="{ACDC678D-4451-4515-96DE-8EE81066A3CB}" destId="{72347537-39A8-4CB0-BDE5-C8DBDBCE8DEE}" srcOrd="1" destOrd="0" parTransId="{6823E116-DFF8-4CAB-88C0-7B03859FA3B6}" sibTransId="{44BED9C7-81B2-44A9-86B2-EF97276E26FF}"/>
    <dgm:cxn modelId="{CAE074AF-AE5F-4EBE-A8EF-213B4BC77B22}" type="presOf" srcId="{97073A92-3D12-4480-A4E2-AE6328F282CB}" destId="{DB29602E-C574-48A9-A3E8-0FB8A6EDF3D4}" srcOrd="0" destOrd="0" presId="urn:microsoft.com/office/officeart/2005/8/layout/hList1"/>
    <dgm:cxn modelId="{94FDBEB6-D989-4170-8657-E7F2EAB02B39}" srcId="{72C62CB1-FB82-45FE-A97F-D8B0A12EAB74}" destId="{AC40D6F4-574A-4650-B022-5C7F35BE81C1}" srcOrd="0" destOrd="0" parTransId="{D642C3E9-66E6-4D7F-86BE-57781544D734}" sibTransId="{A4BEF2BF-2101-4CC7-868D-C203B53FC2C2}"/>
    <dgm:cxn modelId="{5E8AD0B8-C1A7-459C-A29B-F91FBB23114C}" type="presOf" srcId="{D3BB9481-A52F-46BA-9434-38FFEE267B60}" destId="{F6C80538-2F64-47B1-B7F2-E30A43D566A3}" srcOrd="0" destOrd="0" presId="urn:microsoft.com/office/officeart/2005/8/layout/hList1"/>
    <dgm:cxn modelId="{A64A9AF0-C57B-4F08-BC04-49C56BFA4087}" type="presOf" srcId="{72C62CB1-FB82-45FE-A97F-D8B0A12EAB74}" destId="{3DCBA96B-BB75-4091-BC8B-11AE6A6495D2}" srcOrd="0" destOrd="0" presId="urn:microsoft.com/office/officeart/2005/8/layout/hList1"/>
    <dgm:cxn modelId="{22193DB9-8A43-4794-BC2B-980EABDF38B6}" type="presParOf" srcId="{6931CE98-1606-43B0-B28D-3563D9165340}" destId="{0E4F2438-9367-47E3-B030-DBCF93B2F9ED}" srcOrd="0" destOrd="0" presId="urn:microsoft.com/office/officeart/2005/8/layout/hList1"/>
    <dgm:cxn modelId="{694657DC-F639-47D6-A494-D8A411B1C911}" type="presParOf" srcId="{0E4F2438-9367-47E3-B030-DBCF93B2F9ED}" destId="{DB29602E-C574-48A9-A3E8-0FB8A6EDF3D4}" srcOrd="0" destOrd="0" presId="urn:microsoft.com/office/officeart/2005/8/layout/hList1"/>
    <dgm:cxn modelId="{42E8164B-881C-4791-962D-98E438F53122}" type="presParOf" srcId="{0E4F2438-9367-47E3-B030-DBCF93B2F9ED}" destId="{F6C80538-2F64-47B1-B7F2-E30A43D566A3}" srcOrd="1" destOrd="0" presId="urn:microsoft.com/office/officeart/2005/8/layout/hList1"/>
    <dgm:cxn modelId="{1158A84A-3D5D-40AD-8CAA-40AE50138D1D}" type="presParOf" srcId="{6931CE98-1606-43B0-B28D-3563D9165340}" destId="{21C8A249-2DD3-409B-B3C7-441456C5A2A9}" srcOrd="1" destOrd="0" presId="urn:microsoft.com/office/officeart/2005/8/layout/hList1"/>
    <dgm:cxn modelId="{B511A96E-F914-41A0-AF53-C036080AACDE}" type="presParOf" srcId="{6931CE98-1606-43B0-B28D-3563D9165340}" destId="{7853D851-E5CC-45E9-9D4E-F2010FCA3BE6}" srcOrd="2" destOrd="0" presId="urn:microsoft.com/office/officeart/2005/8/layout/hList1"/>
    <dgm:cxn modelId="{C02D7A4C-1BAB-4A3C-944C-9CD8110A65CA}" type="presParOf" srcId="{7853D851-E5CC-45E9-9D4E-F2010FCA3BE6}" destId="{1A8C63F0-2191-4C87-9C90-92A5FD8D60CA}" srcOrd="0" destOrd="0" presId="urn:microsoft.com/office/officeart/2005/8/layout/hList1"/>
    <dgm:cxn modelId="{4126F899-F783-47B9-8891-886F9921B29B}" type="presParOf" srcId="{7853D851-E5CC-45E9-9D4E-F2010FCA3BE6}" destId="{5E4640C5-B3D5-48DC-83C4-ECBADC179594}" srcOrd="1" destOrd="0" presId="urn:microsoft.com/office/officeart/2005/8/layout/hList1"/>
    <dgm:cxn modelId="{6E3F2B73-5184-469D-A741-E58DED23A0C2}" type="presParOf" srcId="{6931CE98-1606-43B0-B28D-3563D9165340}" destId="{B55E2687-D5C3-4CA1-98E3-737183B48F5D}" srcOrd="3" destOrd="0" presId="urn:microsoft.com/office/officeart/2005/8/layout/hList1"/>
    <dgm:cxn modelId="{2CA97F08-A9D9-4BCC-9EFC-AC994022ECD7}" type="presParOf" srcId="{6931CE98-1606-43B0-B28D-3563D9165340}" destId="{DBA8A448-4545-406B-A560-03B654EFED88}" srcOrd="4" destOrd="0" presId="urn:microsoft.com/office/officeart/2005/8/layout/hList1"/>
    <dgm:cxn modelId="{D45C3825-3CAE-4B2F-8887-D2378D729FB9}" type="presParOf" srcId="{DBA8A448-4545-406B-A560-03B654EFED88}" destId="{3DCBA96B-BB75-4091-BC8B-11AE6A6495D2}" srcOrd="0" destOrd="0" presId="urn:microsoft.com/office/officeart/2005/8/layout/hList1"/>
    <dgm:cxn modelId="{40893884-AEA9-41DF-8C77-B20A86A1F9EF}" type="presParOf" srcId="{DBA8A448-4545-406B-A560-03B654EFED88}" destId="{A98E845A-D4E6-450C-BC56-951A6131AB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65B036-CD1C-4D2B-AD8B-383BF3F6D06E}" type="doc">
      <dgm:prSet loTypeId="urn:microsoft.com/office/officeart/2005/8/layout/lProcess2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2C7838-2FF6-433F-AE5B-A848120C8183}">
      <dgm:prSet phldrT="[Text]"/>
      <dgm:spPr/>
      <dgm:t>
        <a:bodyPr/>
        <a:lstStyle/>
        <a:p>
          <a:r>
            <a:rPr lang="en-US" dirty="0"/>
            <a:t>Shortfall in revenue collection</a:t>
          </a:r>
        </a:p>
      </dgm:t>
    </dgm:pt>
    <dgm:pt modelId="{9C2DB6E0-4E55-4C13-B578-48A3594B4445}" type="parTrans" cxnId="{49A28311-BF19-432A-8C4A-05DF93B681F0}">
      <dgm:prSet/>
      <dgm:spPr/>
      <dgm:t>
        <a:bodyPr/>
        <a:lstStyle/>
        <a:p>
          <a:endParaRPr lang="en-US"/>
        </a:p>
      </dgm:t>
    </dgm:pt>
    <dgm:pt modelId="{4E32464C-CB78-47D7-90E5-2C41DE27B889}" type="sibTrans" cxnId="{49A28311-BF19-432A-8C4A-05DF93B681F0}">
      <dgm:prSet/>
      <dgm:spPr/>
      <dgm:t>
        <a:bodyPr/>
        <a:lstStyle/>
        <a:p>
          <a:endParaRPr lang="en-US"/>
        </a:p>
      </dgm:t>
    </dgm:pt>
    <dgm:pt modelId="{8D84EE07-39AD-4A2C-9177-182863BEAC6E}">
      <dgm:prSet phldrT="[Text]"/>
      <dgm:spPr/>
      <dgm:t>
        <a:bodyPr/>
        <a:lstStyle/>
        <a:p>
          <a:r>
            <a:rPr lang="en-US" dirty="0"/>
            <a:t>Escalating Non performing Loans	</a:t>
          </a:r>
        </a:p>
      </dgm:t>
    </dgm:pt>
    <dgm:pt modelId="{5BC74A2E-03DC-49E5-B1C7-A6C28F2129D8}" type="parTrans" cxnId="{939061CA-4EF4-4F55-9CE5-2C86F35D90BD}">
      <dgm:prSet/>
      <dgm:spPr/>
      <dgm:t>
        <a:bodyPr/>
        <a:lstStyle/>
        <a:p>
          <a:endParaRPr lang="en-US"/>
        </a:p>
      </dgm:t>
    </dgm:pt>
    <dgm:pt modelId="{A1D014F6-7CA6-44A1-8593-06C3170AD22D}" type="sibTrans" cxnId="{939061CA-4EF4-4F55-9CE5-2C86F35D90BD}">
      <dgm:prSet/>
      <dgm:spPr/>
      <dgm:t>
        <a:bodyPr/>
        <a:lstStyle/>
        <a:p>
          <a:endParaRPr lang="en-US"/>
        </a:p>
      </dgm:t>
    </dgm:pt>
    <dgm:pt modelId="{C8D126EA-074E-4B38-99A6-F29AC02FCF8A}">
      <dgm:prSet phldrT="[Text]"/>
      <dgm:spPr/>
      <dgm:t>
        <a:bodyPr/>
        <a:lstStyle/>
        <a:p>
          <a:r>
            <a:rPr lang="en-US" dirty="0"/>
            <a:t>Recovery in Remittance inflow	</a:t>
          </a:r>
        </a:p>
      </dgm:t>
    </dgm:pt>
    <dgm:pt modelId="{755C557A-ED48-42C9-A303-42BEA4808B26}" type="parTrans" cxnId="{6272BDAB-B224-4A4A-83D5-AE9FAD885A42}">
      <dgm:prSet/>
      <dgm:spPr/>
      <dgm:t>
        <a:bodyPr/>
        <a:lstStyle/>
        <a:p>
          <a:endParaRPr lang="en-US"/>
        </a:p>
      </dgm:t>
    </dgm:pt>
    <dgm:pt modelId="{14161FAA-344D-4F39-B8BB-87772D8866AE}" type="sibTrans" cxnId="{6272BDAB-B224-4A4A-83D5-AE9FAD885A42}">
      <dgm:prSet/>
      <dgm:spPr/>
      <dgm:t>
        <a:bodyPr/>
        <a:lstStyle/>
        <a:p>
          <a:endParaRPr lang="en-US"/>
        </a:p>
      </dgm:t>
    </dgm:pt>
    <dgm:pt modelId="{69C2C7EA-8D23-409E-B284-CF06C3DB6B7A}">
      <dgm:prSet phldrT="[Text]"/>
      <dgm:spPr/>
      <dgm:t>
        <a:bodyPr/>
        <a:lstStyle/>
        <a:p>
          <a:r>
            <a:rPr lang="en-US" dirty="0"/>
            <a:t>Unproductive capacity charge </a:t>
          </a:r>
        </a:p>
      </dgm:t>
    </dgm:pt>
    <dgm:pt modelId="{231D3F3F-F123-417B-AD5E-1AB66152367D}" type="parTrans" cxnId="{FD515BBB-E946-40A5-984A-6CDEB646A68B}">
      <dgm:prSet/>
      <dgm:spPr/>
      <dgm:t>
        <a:bodyPr/>
        <a:lstStyle/>
        <a:p>
          <a:endParaRPr lang="en-US"/>
        </a:p>
      </dgm:t>
    </dgm:pt>
    <dgm:pt modelId="{D44DF04C-1206-4A62-A7BC-A4B1916EEB87}" type="sibTrans" cxnId="{FD515BBB-E946-40A5-984A-6CDEB646A68B}">
      <dgm:prSet/>
      <dgm:spPr/>
      <dgm:t>
        <a:bodyPr/>
        <a:lstStyle/>
        <a:p>
          <a:endParaRPr lang="en-US"/>
        </a:p>
      </dgm:t>
    </dgm:pt>
    <dgm:pt modelId="{3F49C884-4033-43E2-8BA9-095341EF3E5C}">
      <dgm:prSet phldrT="[Text]"/>
      <dgm:spPr/>
      <dgm:t>
        <a:bodyPr/>
        <a:lstStyle/>
        <a:p>
          <a:r>
            <a:rPr lang="en-US" dirty="0"/>
            <a:t>Sharp depletion of foreign Reserve  </a:t>
          </a:r>
        </a:p>
      </dgm:t>
    </dgm:pt>
    <dgm:pt modelId="{0E2123DD-1A92-4E18-8D8D-E7FEA6D4D8A1}" type="parTrans" cxnId="{0B68A235-BBEF-4192-83B5-FC64EDDC72B0}">
      <dgm:prSet/>
      <dgm:spPr/>
      <dgm:t>
        <a:bodyPr/>
        <a:lstStyle/>
        <a:p>
          <a:endParaRPr lang="en-US"/>
        </a:p>
      </dgm:t>
    </dgm:pt>
    <dgm:pt modelId="{91302BBC-9450-4122-9FE5-F06A68F69A52}" type="sibTrans" cxnId="{0B68A235-BBEF-4192-83B5-FC64EDDC72B0}">
      <dgm:prSet/>
      <dgm:spPr/>
      <dgm:t>
        <a:bodyPr/>
        <a:lstStyle/>
        <a:p>
          <a:endParaRPr lang="en-US"/>
        </a:p>
      </dgm:t>
    </dgm:pt>
    <dgm:pt modelId="{6C2410FB-79C3-47CF-8588-728249B6EE4E}">
      <dgm:prSet phldrT="[Text]"/>
      <dgm:spPr/>
      <dgm:t>
        <a:bodyPr/>
        <a:lstStyle/>
        <a:p>
          <a:r>
            <a:rPr lang="en-US" dirty="0"/>
            <a:t>Sliding exchange rate</a:t>
          </a:r>
        </a:p>
      </dgm:t>
    </dgm:pt>
    <dgm:pt modelId="{D8622F3C-8FEE-4D96-A524-A02DEC60715F}" type="parTrans" cxnId="{B56CB01C-765E-4995-B08B-6D9AE0C40862}">
      <dgm:prSet/>
      <dgm:spPr/>
      <dgm:t>
        <a:bodyPr/>
        <a:lstStyle/>
        <a:p>
          <a:endParaRPr lang="en-US"/>
        </a:p>
      </dgm:t>
    </dgm:pt>
    <dgm:pt modelId="{6B4C12F9-896D-4881-AF2F-5F719DEA431F}" type="sibTrans" cxnId="{B56CB01C-765E-4995-B08B-6D9AE0C40862}">
      <dgm:prSet/>
      <dgm:spPr/>
      <dgm:t>
        <a:bodyPr/>
        <a:lstStyle/>
        <a:p>
          <a:endParaRPr lang="en-US"/>
        </a:p>
      </dgm:t>
    </dgm:pt>
    <dgm:pt modelId="{40CA292B-D3EE-414E-B840-C65487E3E2BD}">
      <dgm:prSet phldrT="[Text]"/>
      <dgm:spPr/>
      <dgm:t>
        <a:bodyPr/>
        <a:lstStyle/>
        <a:p>
          <a:r>
            <a:rPr lang="en-US" dirty="0"/>
            <a:t>Foreign Loan Payments</a:t>
          </a:r>
        </a:p>
      </dgm:t>
    </dgm:pt>
    <dgm:pt modelId="{B2FE48FB-1933-4F12-B54B-16DE8A6E0382}" type="parTrans" cxnId="{BB21BC86-2F22-4C46-B62A-9BB188B13D9E}">
      <dgm:prSet/>
      <dgm:spPr/>
      <dgm:t>
        <a:bodyPr/>
        <a:lstStyle/>
        <a:p>
          <a:endParaRPr lang="en-US"/>
        </a:p>
      </dgm:t>
    </dgm:pt>
    <dgm:pt modelId="{25272183-F4E2-426B-B99E-8213FFBF46F6}" type="sibTrans" cxnId="{BB21BC86-2F22-4C46-B62A-9BB188B13D9E}">
      <dgm:prSet/>
      <dgm:spPr/>
      <dgm:t>
        <a:bodyPr/>
        <a:lstStyle/>
        <a:p>
          <a:endParaRPr lang="en-US"/>
        </a:p>
      </dgm:t>
    </dgm:pt>
    <dgm:pt modelId="{6D4E9426-74A5-4990-9BE8-21C0AC711E95}">
      <dgm:prSet phldrT="[Text]"/>
      <dgm:spPr/>
      <dgm:t>
        <a:bodyPr/>
        <a:lstStyle/>
        <a:p>
          <a:r>
            <a:rPr lang="en-US" dirty="0"/>
            <a:t>High borrowing from Bank</a:t>
          </a:r>
        </a:p>
      </dgm:t>
    </dgm:pt>
    <dgm:pt modelId="{49F4F898-1D22-49FB-81B9-772D84CA8481}" type="parTrans" cxnId="{A00E751B-AD4C-4507-8C7C-5062D1243BDF}">
      <dgm:prSet/>
      <dgm:spPr/>
      <dgm:t>
        <a:bodyPr/>
        <a:lstStyle/>
        <a:p>
          <a:endParaRPr lang="en-US"/>
        </a:p>
      </dgm:t>
    </dgm:pt>
    <dgm:pt modelId="{BFA54B69-A1C3-4950-9C5A-E8664174985A}" type="sibTrans" cxnId="{A00E751B-AD4C-4507-8C7C-5062D1243BDF}">
      <dgm:prSet/>
      <dgm:spPr/>
      <dgm:t>
        <a:bodyPr/>
        <a:lstStyle/>
        <a:p>
          <a:endParaRPr lang="en-US"/>
        </a:p>
      </dgm:t>
    </dgm:pt>
    <dgm:pt modelId="{BA1F2132-91B5-47DB-9A87-C97A942A6C11}">
      <dgm:prSet phldrT="[Text]"/>
      <dgm:spPr/>
      <dgm:t>
        <a:bodyPr/>
        <a:lstStyle/>
        <a:p>
          <a:r>
            <a:rPr lang="en-US" dirty="0"/>
            <a:t>Stagnant private investment	</a:t>
          </a:r>
        </a:p>
      </dgm:t>
    </dgm:pt>
    <dgm:pt modelId="{16F71AFB-126E-48AB-910E-9B1474A5E2F1}" type="parTrans" cxnId="{6C4083A0-A485-4EA5-BCB2-399019D3D139}">
      <dgm:prSet/>
      <dgm:spPr/>
      <dgm:t>
        <a:bodyPr/>
        <a:lstStyle/>
        <a:p>
          <a:endParaRPr lang="en-US"/>
        </a:p>
      </dgm:t>
    </dgm:pt>
    <dgm:pt modelId="{1FFE3165-739E-46E5-BF35-A0579BA03E00}" type="sibTrans" cxnId="{6C4083A0-A485-4EA5-BCB2-399019D3D139}">
      <dgm:prSet/>
      <dgm:spPr/>
      <dgm:t>
        <a:bodyPr/>
        <a:lstStyle/>
        <a:p>
          <a:endParaRPr lang="en-US"/>
        </a:p>
      </dgm:t>
    </dgm:pt>
    <dgm:pt modelId="{5CA168A4-DD00-4968-92D6-18D241652556}" type="pres">
      <dgm:prSet presAssocID="{6065B036-CD1C-4D2B-AD8B-383BF3F6D06E}" presName="theList" presStyleCnt="0">
        <dgm:presLayoutVars>
          <dgm:dir/>
          <dgm:animLvl val="lvl"/>
          <dgm:resizeHandles val="exact"/>
        </dgm:presLayoutVars>
      </dgm:prSet>
      <dgm:spPr/>
    </dgm:pt>
    <dgm:pt modelId="{F1BD4717-D184-4340-9B47-7644236C687A}" type="pres">
      <dgm:prSet presAssocID="{802C7838-2FF6-433F-AE5B-A848120C8183}" presName="compNode" presStyleCnt="0"/>
      <dgm:spPr/>
    </dgm:pt>
    <dgm:pt modelId="{F3843943-98E6-42A1-801B-4498B47D38C3}" type="pres">
      <dgm:prSet presAssocID="{802C7838-2FF6-433F-AE5B-A848120C8183}" presName="aNode" presStyleLbl="bgShp" presStyleIdx="0" presStyleCnt="3"/>
      <dgm:spPr/>
    </dgm:pt>
    <dgm:pt modelId="{FFC5728C-0B75-41DC-8A7B-2091FDCCDF67}" type="pres">
      <dgm:prSet presAssocID="{802C7838-2FF6-433F-AE5B-A848120C8183}" presName="textNode" presStyleLbl="bgShp" presStyleIdx="0" presStyleCnt="3"/>
      <dgm:spPr/>
    </dgm:pt>
    <dgm:pt modelId="{9D1F8636-B5BA-442D-9EE5-4CC6151124BF}" type="pres">
      <dgm:prSet presAssocID="{802C7838-2FF6-433F-AE5B-A848120C8183}" presName="compChildNode" presStyleCnt="0"/>
      <dgm:spPr/>
    </dgm:pt>
    <dgm:pt modelId="{AEEA6689-3920-4D0B-8B19-B09B6B69B7A7}" type="pres">
      <dgm:prSet presAssocID="{802C7838-2FF6-433F-AE5B-A848120C8183}" presName="theInnerList" presStyleCnt="0"/>
      <dgm:spPr/>
    </dgm:pt>
    <dgm:pt modelId="{15DB0340-A9CD-42E5-AC7A-211E31BB6D3B}" type="pres">
      <dgm:prSet presAssocID="{8D84EE07-39AD-4A2C-9177-182863BEAC6E}" presName="childNode" presStyleLbl="node1" presStyleIdx="0" presStyleCnt="6">
        <dgm:presLayoutVars>
          <dgm:bulletEnabled val="1"/>
        </dgm:presLayoutVars>
      </dgm:prSet>
      <dgm:spPr/>
    </dgm:pt>
    <dgm:pt modelId="{2AEF5C62-0C57-46CE-80BC-16BC4DA23AD7}" type="pres">
      <dgm:prSet presAssocID="{8D84EE07-39AD-4A2C-9177-182863BEAC6E}" presName="aSpace2" presStyleCnt="0"/>
      <dgm:spPr/>
    </dgm:pt>
    <dgm:pt modelId="{8358CAF4-57C8-4C2D-958C-3E23AECEFACE}" type="pres">
      <dgm:prSet presAssocID="{C8D126EA-074E-4B38-99A6-F29AC02FCF8A}" presName="childNode" presStyleLbl="node1" presStyleIdx="1" presStyleCnt="6">
        <dgm:presLayoutVars>
          <dgm:bulletEnabled val="1"/>
        </dgm:presLayoutVars>
      </dgm:prSet>
      <dgm:spPr/>
    </dgm:pt>
    <dgm:pt modelId="{34C51650-1A31-42A2-95CF-821AC07DA9BB}" type="pres">
      <dgm:prSet presAssocID="{802C7838-2FF6-433F-AE5B-A848120C8183}" presName="aSpace" presStyleCnt="0"/>
      <dgm:spPr/>
    </dgm:pt>
    <dgm:pt modelId="{28746655-8BC6-4FAD-97AA-A3DB38EBBED9}" type="pres">
      <dgm:prSet presAssocID="{69C2C7EA-8D23-409E-B284-CF06C3DB6B7A}" presName="compNode" presStyleCnt="0"/>
      <dgm:spPr/>
    </dgm:pt>
    <dgm:pt modelId="{6BE62C39-8137-4D08-8FC3-E8B2D1B4D1BC}" type="pres">
      <dgm:prSet presAssocID="{69C2C7EA-8D23-409E-B284-CF06C3DB6B7A}" presName="aNode" presStyleLbl="bgShp" presStyleIdx="1" presStyleCnt="3"/>
      <dgm:spPr/>
    </dgm:pt>
    <dgm:pt modelId="{3CB0BB67-1553-4C86-BE45-AE01AF84C70A}" type="pres">
      <dgm:prSet presAssocID="{69C2C7EA-8D23-409E-B284-CF06C3DB6B7A}" presName="textNode" presStyleLbl="bgShp" presStyleIdx="1" presStyleCnt="3"/>
      <dgm:spPr/>
    </dgm:pt>
    <dgm:pt modelId="{6D485345-2A26-449C-AE4D-7832A145856F}" type="pres">
      <dgm:prSet presAssocID="{69C2C7EA-8D23-409E-B284-CF06C3DB6B7A}" presName="compChildNode" presStyleCnt="0"/>
      <dgm:spPr/>
    </dgm:pt>
    <dgm:pt modelId="{0736FFA6-7028-42FD-9C6B-677BE03F9496}" type="pres">
      <dgm:prSet presAssocID="{69C2C7EA-8D23-409E-B284-CF06C3DB6B7A}" presName="theInnerList" presStyleCnt="0"/>
      <dgm:spPr/>
    </dgm:pt>
    <dgm:pt modelId="{083FF98B-3CC6-4A19-928F-E841BF14BB23}" type="pres">
      <dgm:prSet presAssocID="{3F49C884-4033-43E2-8BA9-095341EF3E5C}" presName="childNode" presStyleLbl="node1" presStyleIdx="2" presStyleCnt="6">
        <dgm:presLayoutVars>
          <dgm:bulletEnabled val="1"/>
        </dgm:presLayoutVars>
      </dgm:prSet>
      <dgm:spPr/>
    </dgm:pt>
    <dgm:pt modelId="{8D5746FE-B87B-44F4-BED6-4E259CCF3552}" type="pres">
      <dgm:prSet presAssocID="{3F49C884-4033-43E2-8BA9-095341EF3E5C}" presName="aSpace2" presStyleCnt="0"/>
      <dgm:spPr/>
    </dgm:pt>
    <dgm:pt modelId="{9933EED3-92AD-44F2-8692-D5F42F126F9F}" type="pres">
      <dgm:prSet presAssocID="{6C2410FB-79C3-47CF-8588-728249B6EE4E}" presName="childNode" presStyleLbl="node1" presStyleIdx="3" presStyleCnt="6">
        <dgm:presLayoutVars>
          <dgm:bulletEnabled val="1"/>
        </dgm:presLayoutVars>
      </dgm:prSet>
      <dgm:spPr/>
    </dgm:pt>
    <dgm:pt modelId="{A2EAA06B-BA20-4B87-B56F-06B57367BE4F}" type="pres">
      <dgm:prSet presAssocID="{69C2C7EA-8D23-409E-B284-CF06C3DB6B7A}" presName="aSpace" presStyleCnt="0"/>
      <dgm:spPr/>
    </dgm:pt>
    <dgm:pt modelId="{080E8582-958D-4266-95FE-8CF2F9B9CF65}" type="pres">
      <dgm:prSet presAssocID="{40CA292B-D3EE-414E-B840-C65487E3E2BD}" presName="compNode" presStyleCnt="0"/>
      <dgm:spPr/>
    </dgm:pt>
    <dgm:pt modelId="{80CAD294-C7D2-4D83-BEB6-FB6BDA058B84}" type="pres">
      <dgm:prSet presAssocID="{40CA292B-D3EE-414E-B840-C65487E3E2BD}" presName="aNode" presStyleLbl="bgShp" presStyleIdx="2" presStyleCnt="3"/>
      <dgm:spPr/>
    </dgm:pt>
    <dgm:pt modelId="{6D6E7981-3462-45B0-984E-473FEF12F144}" type="pres">
      <dgm:prSet presAssocID="{40CA292B-D3EE-414E-B840-C65487E3E2BD}" presName="textNode" presStyleLbl="bgShp" presStyleIdx="2" presStyleCnt="3"/>
      <dgm:spPr/>
    </dgm:pt>
    <dgm:pt modelId="{58D05F05-515F-497A-836B-BE98776D1D8F}" type="pres">
      <dgm:prSet presAssocID="{40CA292B-D3EE-414E-B840-C65487E3E2BD}" presName="compChildNode" presStyleCnt="0"/>
      <dgm:spPr/>
    </dgm:pt>
    <dgm:pt modelId="{316DF58B-1276-493D-9136-C5BE1AAF2166}" type="pres">
      <dgm:prSet presAssocID="{40CA292B-D3EE-414E-B840-C65487E3E2BD}" presName="theInnerList" presStyleCnt="0"/>
      <dgm:spPr/>
    </dgm:pt>
    <dgm:pt modelId="{A9B0C06A-E9C7-43FC-88FF-F30039F14258}" type="pres">
      <dgm:prSet presAssocID="{6D4E9426-74A5-4990-9BE8-21C0AC711E95}" presName="childNode" presStyleLbl="node1" presStyleIdx="4" presStyleCnt="6">
        <dgm:presLayoutVars>
          <dgm:bulletEnabled val="1"/>
        </dgm:presLayoutVars>
      </dgm:prSet>
      <dgm:spPr/>
    </dgm:pt>
    <dgm:pt modelId="{DF7E90C3-359F-4FFC-9455-21B022F4825E}" type="pres">
      <dgm:prSet presAssocID="{6D4E9426-74A5-4990-9BE8-21C0AC711E95}" presName="aSpace2" presStyleCnt="0"/>
      <dgm:spPr/>
    </dgm:pt>
    <dgm:pt modelId="{A8B7F595-BFB1-437C-865D-062D68ACCEA8}" type="pres">
      <dgm:prSet presAssocID="{BA1F2132-91B5-47DB-9A87-C97A942A6C11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E29A900-1109-4A61-BB32-A5498A230270}" type="presOf" srcId="{8D84EE07-39AD-4A2C-9177-182863BEAC6E}" destId="{15DB0340-A9CD-42E5-AC7A-211E31BB6D3B}" srcOrd="0" destOrd="0" presId="urn:microsoft.com/office/officeart/2005/8/layout/lProcess2"/>
    <dgm:cxn modelId="{48C14A04-09A0-4823-B380-02DB24AAE88A}" type="presOf" srcId="{6D4E9426-74A5-4990-9BE8-21C0AC711E95}" destId="{A9B0C06A-E9C7-43FC-88FF-F30039F14258}" srcOrd="0" destOrd="0" presId="urn:microsoft.com/office/officeart/2005/8/layout/lProcess2"/>
    <dgm:cxn modelId="{49A28311-BF19-432A-8C4A-05DF93B681F0}" srcId="{6065B036-CD1C-4D2B-AD8B-383BF3F6D06E}" destId="{802C7838-2FF6-433F-AE5B-A848120C8183}" srcOrd="0" destOrd="0" parTransId="{9C2DB6E0-4E55-4C13-B578-48A3594B4445}" sibTransId="{4E32464C-CB78-47D7-90E5-2C41DE27B889}"/>
    <dgm:cxn modelId="{A00E751B-AD4C-4507-8C7C-5062D1243BDF}" srcId="{40CA292B-D3EE-414E-B840-C65487E3E2BD}" destId="{6D4E9426-74A5-4990-9BE8-21C0AC711E95}" srcOrd="0" destOrd="0" parTransId="{49F4F898-1D22-49FB-81B9-772D84CA8481}" sibTransId="{BFA54B69-A1C3-4950-9C5A-E8664174985A}"/>
    <dgm:cxn modelId="{B56CB01C-765E-4995-B08B-6D9AE0C40862}" srcId="{69C2C7EA-8D23-409E-B284-CF06C3DB6B7A}" destId="{6C2410FB-79C3-47CF-8588-728249B6EE4E}" srcOrd="1" destOrd="0" parTransId="{D8622F3C-8FEE-4D96-A524-A02DEC60715F}" sibTransId="{6B4C12F9-896D-4881-AF2F-5F719DEA431F}"/>
    <dgm:cxn modelId="{0B68A235-BBEF-4192-83B5-FC64EDDC72B0}" srcId="{69C2C7EA-8D23-409E-B284-CF06C3DB6B7A}" destId="{3F49C884-4033-43E2-8BA9-095341EF3E5C}" srcOrd="0" destOrd="0" parTransId="{0E2123DD-1A92-4E18-8D8D-E7FEA6D4D8A1}" sibTransId="{91302BBC-9450-4122-9FE5-F06A68F69A52}"/>
    <dgm:cxn modelId="{5CE4233B-BD04-4BDE-AC42-F704ADD556EE}" type="presOf" srcId="{40CA292B-D3EE-414E-B840-C65487E3E2BD}" destId="{80CAD294-C7D2-4D83-BEB6-FB6BDA058B84}" srcOrd="0" destOrd="0" presId="urn:microsoft.com/office/officeart/2005/8/layout/lProcess2"/>
    <dgm:cxn modelId="{8EFC1A3C-3B56-43B2-B9EA-6DEB0551E664}" type="presOf" srcId="{802C7838-2FF6-433F-AE5B-A848120C8183}" destId="{FFC5728C-0B75-41DC-8A7B-2091FDCCDF67}" srcOrd="1" destOrd="0" presId="urn:microsoft.com/office/officeart/2005/8/layout/lProcess2"/>
    <dgm:cxn modelId="{14DC3975-AAD8-44E9-A63A-41EEBA0723C2}" type="presOf" srcId="{6C2410FB-79C3-47CF-8588-728249B6EE4E}" destId="{9933EED3-92AD-44F2-8692-D5F42F126F9F}" srcOrd="0" destOrd="0" presId="urn:microsoft.com/office/officeart/2005/8/layout/lProcess2"/>
    <dgm:cxn modelId="{9CB46283-695F-496A-A49A-32A21E03AA90}" type="presOf" srcId="{6065B036-CD1C-4D2B-AD8B-383BF3F6D06E}" destId="{5CA168A4-DD00-4968-92D6-18D241652556}" srcOrd="0" destOrd="0" presId="urn:microsoft.com/office/officeart/2005/8/layout/lProcess2"/>
    <dgm:cxn modelId="{E8FE2D85-C505-47F5-9076-F39441231CE6}" type="presOf" srcId="{69C2C7EA-8D23-409E-B284-CF06C3DB6B7A}" destId="{6BE62C39-8137-4D08-8FC3-E8B2D1B4D1BC}" srcOrd="0" destOrd="0" presId="urn:microsoft.com/office/officeart/2005/8/layout/lProcess2"/>
    <dgm:cxn modelId="{BB21BC86-2F22-4C46-B62A-9BB188B13D9E}" srcId="{6065B036-CD1C-4D2B-AD8B-383BF3F6D06E}" destId="{40CA292B-D3EE-414E-B840-C65487E3E2BD}" srcOrd="2" destOrd="0" parTransId="{B2FE48FB-1933-4F12-B54B-16DE8A6E0382}" sibTransId="{25272183-F4E2-426B-B99E-8213FFBF46F6}"/>
    <dgm:cxn modelId="{0B33C98A-3A31-4DFC-A14D-EDB1D484B32B}" type="presOf" srcId="{69C2C7EA-8D23-409E-B284-CF06C3DB6B7A}" destId="{3CB0BB67-1553-4C86-BE45-AE01AF84C70A}" srcOrd="1" destOrd="0" presId="urn:microsoft.com/office/officeart/2005/8/layout/lProcess2"/>
    <dgm:cxn modelId="{BDBF069A-365F-4C5F-8E91-DA8EF62D2777}" type="presOf" srcId="{40CA292B-D3EE-414E-B840-C65487E3E2BD}" destId="{6D6E7981-3462-45B0-984E-473FEF12F144}" srcOrd="1" destOrd="0" presId="urn:microsoft.com/office/officeart/2005/8/layout/lProcess2"/>
    <dgm:cxn modelId="{249C7C9A-BA30-4998-AE27-DD8CB92289FC}" type="presOf" srcId="{3F49C884-4033-43E2-8BA9-095341EF3E5C}" destId="{083FF98B-3CC6-4A19-928F-E841BF14BB23}" srcOrd="0" destOrd="0" presId="urn:microsoft.com/office/officeart/2005/8/layout/lProcess2"/>
    <dgm:cxn modelId="{089CED9B-17B5-4D12-B72B-8F10DCA18FEA}" type="presOf" srcId="{802C7838-2FF6-433F-AE5B-A848120C8183}" destId="{F3843943-98E6-42A1-801B-4498B47D38C3}" srcOrd="0" destOrd="0" presId="urn:microsoft.com/office/officeart/2005/8/layout/lProcess2"/>
    <dgm:cxn modelId="{6C4083A0-A485-4EA5-BCB2-399019D3D139}" srcId="{40CA292B-D3EE-414E-B840-C65487E3E2BD}" destId="{BA1F2132-91B5-47DB-9A87-C97A942A6C11}" srcOrd="1" destOrd="0" parTransId="{16F71AFB-126E-48AB-910E-9B1474A5E2F1}" sibTransId="{1FFE3165-739E-46E5-BF35-A0579BA03E00}"/>
    <dgm:cxn modelId="{01DAA9A3-CF9A-44FA-A50B-66CCC851EEB9}" type="presOf" srcId="{BA1F2132-91B5-47DB-9A87-C97A942A6C11}" destId="{A8B7F595-BFB1-437C-865D-062D68ACCEA8}" srcOrd="0" destOrd="0" presId="urn:microsoft.com/office/officeart/2005/8/layout/lProcess2"/>
    <dgm:cxn modelId="{6272BDAB-B224-4A4A-83D5-AE9FAD885A42}" srcId="{802C7838-2FF6-433F-AE5B-A848120C8183}" destId="{C8D126EA-074E-4B38-99A6-F29AC02FCF8A}" srcOrd="1" destOrd="0" parTransId="{755C557A-ED48-42C9-A303-42BEA4808B26}" sibTransId="{14161FAA-344D-4F39-B8BB-87772D8866AE}"/>
    <dgm:cxn modelId="{FD515BBB-E946-40A5-984A-6CDEB646A68B}" srcId="{6065B036-CD1C-4D2B-AD8B-383BF3F6D06E}" destId="{69C2C7EA-8D23-409E-B284-CF06C3DB6B7A}" srcOrd="1" destOrd="0" parTransId="{231D3F3F-F123-417B-AD5E-1AB66152367D}" sibTransId="{D44DF04C-1206-4A62-A7BC-A4B1916EEB87}"/>
    <dgm:cxn modelId="{939061CA-4EF4-4F55-9CE5-2C86F35D90BD}" srcId="{802C7838-2FF6-433F-AE5B-A848120C8183}" destId="{8D84EE07-39AD-4A2C-9177-182863BEAC6E}" srcOrd="0" destOrd="0" parTransId="{5BC74A2E-03DC-49E5-B1C7-A6C28F2129D8}" sibTransId="{A1D014F6-7CA6-44A1-8593-06C3170AD22D}"/>
    <dgm:cxn modelId="{31F4DAFA-069D-4DCB-8F35-96CC83D53EA3}" type="presOf" srcId="{C8D126EA-074E-4B38-99A6-F29AC02FCF8A}" destId="{8358CAF4-57C8-4C2D-958C-3E23AECEFACE}" srcOrd="0" destOrd="0" presId="urn:microsoft.com/office/officeart/2005/8/layout/lProcess2"/>
    <dgm:cxn modelId="{012420EF-3E46-4188-B63E-15206401EBC1}" type="presParOf" srcId="{5CA168A4-DD00-4968-92D6-18D241652556}" destId="{F1BD4717-D184-4340-9B47-7644236C687A}" srcOrd="0" destOrd="0" presId="urn:microsoft.com/office/officeart/2005/8/layout/lProcess2"/>
    <dgm:cxn modelId="{5DAA1C98-D903-472A-8B8B-319BACBE4A05}" type="presParOf" srcId="{F1BD4717-D184-4340-9B47-7644236C687A}" destId="{F3843943-98E6-42A1-801B-4498B47D38C3}" srcOrd="0" destOrd="0" presId="urn:microsoft.com/office/officeart/2005/8/layout/lProcess2"/>
    <dgm:cxn modelId="{FF875EAB-2073-4D43-8A20-45FF56EDA23F}" type="presParOf" srcId="{F1BD4717-D184-4340-9B47-7644236C687A}" destId="{FFC5728C-0B75-41DC-8A7B-2091FDCCDF67}" srcOrd="1" destOrd="0" presId="urn:microsoft.com/office/officeart/2005/8/layout/lProcess2"/>
    <dgm:cxn modelId="{A1D49491-66AB-415F-A624-0F7EE6C2547E}" type="presParOf" srcId="{F1BD4717-D184-4340-9B47-7644236C687A}" destId="{9D1F8636-B5BA-442D-9EE5-4CC6151124BF}" srcOrd="2" destOrd="0" presId="urn:microsoft.com/office/officeart/2005/8/layout/lProcess2"/>
    <dgm:cxn modelId="{26510BD4-BD8A-403C-BB71-CA5C5727C77C}" type="presParOf" srcId="{9D1F8636-B5BA-442D-9EE5-4CC6151124BF}" destId="{AEEA6689-3920-4D0B-8B19-B09B6B69B7A7}" srcOrd="0" destOrd="0" presId="urn:microsoft.com/office/officeart/2005/8/layout/lProcess2"/>
    <dgm:cxn modelId="{1499562F-C658-48E3-B232-1C9DAEF7E9A4}" type="presParOf" srcId="{AEEA6689-3920-4D0B-8B19-B09B6B69B7A7}" destId="{15DB0340-A9CD-42E5-AC7A-211E31BB6D3B}" srcOrd="0" destOrd="0" presId="urn:microsoft.com/office/officeart/2005/8/layout/lProcess2"/>
    <dgm:cxn modelId="{F6AB64D9-78A2-4F5D-83DE-9C4186AE9E78}" type="presParOf" srcId="{AEEA6689-3920-4D0B-8B19-B09B6B69B7A7}" destId="{2AEF5C62-0C57-46CE-80BC-16BC4DA23AD7}" srcOrd="1" destOrd="0" presId="urn:microsoft.com/office/officeart/2005/8/layout/lProcess2"/>
    <dgm:cxn modelId="{7E8C0BFB-B43C-4B8D-B10B-2B9D133B75CA}" type="presParOf" srcId="{AEEA6689-3920-4D0B-8B19-B09B6B69B7A7}" destId="{8358CAF4-57C8-4C2D-958C-3E23AECEFACE}" srcOrd="2" destOrd="0" presId="urn:microsoft.com/office/officeart/2005/8/layout/lProcess2"/>
    <dgm:cxn modelId="{8C524E4F-7E7E-449F-8DFE-9EF81FD44ACC}" type="presParOf" srcId="{5CA168A4-DD00-4968-92D6-18D241652556}" destId="{34C51650-1A31-42A2-95CF-821AC07DA9BB}" srcOrd="1" destOrd="0" presId="urn:microsoft.com/office/officeart/2005/8/layout/lProcess2"/>
    <dgm:cxn modelId="{73FC687D-49DF-4B5E-9B59-CFE5F2417EB9}" type="presParOf" srcId="{5CA168A4-DD00-4968-92D6-18D241652556}" destId="{28746655-8BC6-4FAD-97AA-A3DB38EBBED9}" srcOrd="2" destOrd="0" presId="urn:microsoft.com/office/officeart/2005/8/layout/lProcess2"/>
    <dgm:cxn modelId="{8B5E385A-7F58-4764-BEA9-066E2A6F62D1}" type="presParOf" srcId="{28746655-8BC6-4FAD-97AA-A3DB38EBBED9}" destId="{6BE62C39-8137-4D08-8FC3-E8B2D1B4D1BC}" srcOrd="0" destOrd="0" presId="urn:microsoft.com/office/officeart/2005/8/layout/lProcess2"/>
    <dgm:cxn modelId="{AA19E356-3B43-4400-BFAC-7F7502D5F7DC}" type="presParOf" srcId="{28746655-8BC6-4FAD-97AA-A3DB38EBBED9}" destId="{3CB0BB67-1553-4C86-BE45-AE01AF84C70A}" srcOrd="1" destOrd="0" presId="urn:microsoft.com/office/officeart/2005/8/layout/lProcess2"/>
    <dgm:cxn modelId="{EF4E5FFD-453E-4973-BFD1-2CD893B321DF}" type="presParOf" srcId="{28746655-8BC6-4FAD-97AA-A3DB38EBBED9}" destId="{6D485345-2A26-449C-AE4D-7832A145856F}" srcOrd="2" destOrd="0" presId="urn:microsoft.com/office/officeart/2005/8/layout/lProcess2"/>
    <dgm:cxn modelId="{61507879-7D98-412C-A9B0-E648648B4799}" type="presParOf" srcId="{6D485345-2A26-449C-AE4D-7832A145856F}" destId="{0736FFA6-7028-42FD-9C6B-677BE03F9496}" srcOrd="0" destOrd="0" presId="urn:microsoft.com/office/officeart/2005/8/layout/lProcess2"/>
    <dgm:cxn modelId="{8D50C158-18C2-4568-A201-29F483482B2E}" type="presParOf" srcId="{0736FFA6-7028-42FD-9C6B-677BE03F9496}" destId="{083FF98B-3CC6-4A19-928F-E841BF14BB23}" srcOrd="0" destOrd="0" presId="urn:microsoft.com/office/officeart/2005/8/layout/lProcess2"/>
    <dgm:cxn modelId="{5B6C0286-DA3A-46B9-8FB1-2D6F63BBA1AC}" type="presParOf" srcId="{0736FFA6-7028-42FD-9C6B-677BE03F9496}" destId="{8D5746FE-B87B-44F4-BED6-4E259CCF3552}" srcOrd="1" destOrd="0" presId="urn:microsoft.com/office/officeart/2005/8/layout/lProcess2"/>
    <dgm:cxn modelId="{AAA1C64A-FA4A-424F-8737-DECB37147E8E}" type="presParOf" srcId="{0736FFA6-7028-42FD-9C6B-677BE03F9496}" destId="{9933EED3-92AD-44F2-8692-D5F42F126F9F}" srcOrd="2" destOrd="0" presId="urn:microsoft.com/office/officeart/2005/8/layout/lProcess2"/>
    <dgm:cxn modelId="{CC5DF463-A2BE-429A-BEDF-34EA7A8BB643}" type="presParOf" srcId="{5CA168A4-DD00-4968-92D6-18D241652556}" destId="{A2EAA06B-BA20-4B87-B56F-06B57367BE4F}" srcOrd="3" destOrd="0" presId="urn:microsoft.com/office/officeart/2005/8/layout/lProcess2"/>
    <dgm:cxn modelId="{A5767AB6-3E2E-4810-9A75-49BBDB91E2F0}" type="presParOf" srcId="{5CA168A4-DD00-4968-92D6-18D241652556}" destId="{080E8582-958D-4266-95FE-8CF2F9B9CF65}" srcOrd="4" destOrd="0" presId="urn:microsoft.com/office/officeart/2005/8/layout/lProcess2"/>
    <dgm:cxn modelId="{85817D05-BBDC-4F06-B4A3-26FF3DFEFE81}" type="presParOf" srcId="{080E8582-958D-4266-95FE-8CF2F9B9CF65}" destId="{80CAD294-C7D2-4D83-BEB6-FB6BDA058B84}" srcOrd="0" destOrd="0" presId="urn:microsoft.com/office/officeart/2005/8/layout/lProcess2"/>
    <dgm:cxn modelId="{722E00C0-C4F2-4072-B443-DDCB4F60AE54}" type="presParOf" srcId="{080E8582-958D-4266-95FE-8CF2F9B9CF65}" destId="{6D6E7981-3462-45B0-984E-473FEF12F144}" srcOrd="1" destOrd="0" presId="urn:microsoft.com/office/officeart/2005/8/layout/lProcess2"/>
    <dgm:cxn modelId="{635BF4B0-7FFE-403A-8475-653C3BCABC10}" type="presParOf" srcId="{080E8582-958D-4266-95FE-8CF2F9B9CF65}" destId="{58D05F05-515F-497A-836B-BE98776D1D8F}" srcOrd="2" destOrd="0" presId="urn:microsoft.com/office/officeart/2005/8/layout/lProcess2"/>
    <dgm:cxn modelId="{FC13E5A3-3574-4045-94EA-6D2AF0D46E1E}" type="presParOf" srcId="{58D05F05-515F-497A-836B-BE98776D1D8F}" destId="{316DF58B-1276-493D-9136-C5BE1AAF2166}" srcOrd="0" destOrd="0" presId="urn:microsoft.com/office/officeart/2005/8/layout/lProcess2"/>
    <dgm:cxn modelId="{C2DFA38A-9653-4D23-BC84-7B7938504692}" type="presParOf" srcId="{316DF58B-1276-493D-9136-C5BE1AAF2166}" destId="{A9B0C06A-E9C7-43FC-88FF-F30039F14258}" srcOrd="0" destOrd="0" presId="urn:microsoft.com/office/officeart/2005/8/layout/lProcess2"/>
    <dgm:cxn modelId="{6D527486-F0EB-4024-9C95-92BDBB88FFFC}" type="presParOf" srcId="{316DF58B-1276-493D-9136-C5BE1AAF2166}" destId="{DF7E90C3-359F-4FFC-9455-21B022F4825E}" srcOrd="1" destOrd="0" presId="urn:microsoft.com/office/officeart/2005/8/layout/lProcess2"/>
    <dgm:cxn modelId="{7A0545A6-E10C-4037-BB25-6B069C7066DA}" type="presParOf" srcId="{316DF58B-1276-493D-9136-C5BE1AAF2166}" destId="{A8B7F595-BFB1-437C-865D-062D68ACCEA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9602E-C574-48A9-A3E8-0FB8A6EDF3D4}">
      <dsp:nvSpPr>
        <dsp:cNvPr id="0" name=""/>
        <dsp:cNvSpPr/>
      </dsp:nvSpPr>
      <dsp:spPr>
        <a:xfrm>
          <a:off x="52353" y="0"/>
          <a:ext cx="2601334" cy="5876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Size – 4 % expansions </a:t>
          </a:r>
        </a:p>
      </dsp:txBody>
      <dsp:txXfrm>
        <a:off x="52353" y="0"/>
        <a:ext cx="2601334" cy="587616"/>
      </dsp:txXfrm>
    </dsp:sp>
    <dsp:sp modelId="{F6C80538-2F64-47B1-B7F2-E30A43D566A3}">
      <dsp:nvSpPr>
        <dsp:cNvPr id="0" name=""/>
        <dsp:cNvSpPr/>
      </dsp:nvSpPr>
      <dsp:spPr>
        <a:xfrm>
          <a:off x="2668" y="588658"/>
          <a:ext cx="2601334" cy="23423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Budget Size- </a:t>
          </a:r>
          <a:r>
            <a:rPr lang="en-US" sz="1600" b="0" i="0" kern="1200" dirty="0"/>
            <a:t>7,97,000 crore ,  in 2023 size was7,61,785 crore , </a:t>
          </a:r>
          <a:r>
            <a:rPr lang="en-US" sz="1600" kern="1200" dirty="0"/>
            <a:t> 4% percentage increase in total size </a:t>
          </a:r>
        </a:p>
      </dsp:txBody>
      <dsp:txXfrm>
        <a:off x="2668" y="588658"/>
        <a:ext cx="2601334" cy="2342342"/>
      </dsp:txXfrm>
    </dsp:sp>
    <dsp:sp modelId="{1A8C63F0-2191-4C87-9C90-92A5FD8D60CA}">
      <dsp:nvSpPr>
        <dsp:cNvPr id="0" name=""/>
        <dsp:cNvSpPr/>
      </dsp:nvSpPr>
      <dsp:spPr>
        <a:xfrm>
          <a:off x="2968189" y="1041"/>
          <a:ext cx="2601334" cy="5876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Presented in a situation when domestically  </a:t>
          </a:r>
        </a:p>
      </dsp:txBody>
      <dsp:txXfrm>
        <a:off x="2968189" y="1041"/>
        <a:ext cx="2601334" cy="587616"/>
      </dsp:txXfrm>
    </dsp:sp>
    <dsp:sp modelId="{5E4640C5-B3D5-48DC-83C4-ECBADC179594}">
      <dsp:nvSpPr>
        <dsp:cNvPr id="0" name=""/>
        <dsp:cNvSpPr/>
      </dsp:nvSpPr>
      <dsp:spPr>
        <a:xfrm>
          <a:off x="2968189" y="588658"/>
          <a:ext cx="2601334" cy="23423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1.Foreign Reserve Balance is </a:t>
          </a:r>
          <a:r>
            <a:rPr lang="en-US" sz="1600" b="0" i="0" kern="1200" dirty="0"/>
            <a:t>18633.5 USD which is good enough 4 months import demand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High food inflation of 9 percentage for last 3 months</a:t>
          </a:r>
        </a:p>
      </dsp:txBody>
      <dsp:txXfrm>
        <a:off x="2968189" y="588658"/>
        <a:ext cx="2601334" cy="2342342"/>
      </dsp:txXfrm>
    </dsp:sp>
    <dsp:sp modelId="{3DCBA96B-BB75-4091-BC8B-11AE6A6495D2}">
      <dsp:nvSpPr>
        <dsp:cNvPr id="0" name=""/>
        <dsp:cNvSpPr/>
      </dsp:nvSpPr>
      <dsp:spPr>
        <a:xfrm>
          <a:off x="5933711" y="1041"/>
          <a:ext cx="2601334" cy="5876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Globally </a:t>
          </a:r>
        </a:p>
      </dsp:txBody>
      <dsp:txXfrm>
        <a:off x="5933711" y="1041"/>
        <a:ext cx="2601334" cy="587616"/>
      </dsp:txXfrm>
    </dsp:sp>
    <dsp:sp modelId="{A98E845A-D4E6-450C-BC56-951A6131AB2F}">
      <dsp:nvSpPr>
        <dsp:cNvPr id="0" name=""/>
        <dsp:cNvSpPr/>
      </dsp:nvSpPr>
      <dsp:spPr>
        <a:xfrm>
          <a:off x="5933711" y="588658"/>
          <a:ext cx="2601334" cy="23423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China’s slow down is on sprint for three consecutive years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Energy price in international market is high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Increased geo political risk of Indian election and USA election </a:t>
          </a:r>
        </a:p>
      </dsp:txBody>
      <dsp:txXfrm>
        <a:off x="5933711" y="588658"/>
        <a:ext cx="2601334" cy="23423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843943-98E6-42A1-801B-4498B47D38C3}">
      <dsp:nvSpPr>
        <dsp:cNvPr id="0" name=""/>
        <dsp:cNvSpPr/>
      </dsp:nvSpPr>
      <dsp:spPr>
        <a:xfrm>
          <a:off x="1283" y="0"/>
          <a:ext cx="3337470" cy="4667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Shortfall in revenue collection</a:t>
          </a:r>
        </a:p>
      </dsp:txBody>
      <dsp:txXfrm>
        <a:off x="1283" y="0"/>
        <a:ext cx="3337470" cy="1400175"/>
      </dsp:txXfrm>
    </dsp:sp>
    <dsp:sp modelId="{15DB0340-A9CD-42E5-AC7A-211E31BB6D3B}">
      <dsp:nvSpPr>
        <dsp:cNvPr id="0" name=""/>
        <dsp:cNvSpPr/>
      </dsp:nvSpPr>
      <dsp:spPr>
        <a:xfrm>
          <a:off x="335030" y="1401542"/>
          <a:ext cx="2669976" cy="1407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Escalating Non performing Loans	</a:t>
          </a:r>
        </a:p>
      </dsp:txBody>
      <dsp:txXfrm>
        <a:off x="376247" y="1442759"/>
        <a:ext cx="2587542" cy="1324805"/>
      </dsp:txXfrm>
    </dsp:sp>
    <dsp:sp modelId="{8358CAF4-57C8-4C2D-958C-3E23AECEFACE}">
      <dsp:nvSpPr>
        <dsp:cNvPr id="0" name=""/>
        <dsp:cNvSpPr/>
      </dsp:nvSpPr>
      <dsp:spPr>
        <a:xfrm>
          <a:off x="335030" y="3025280"/>
          <a:ext cx="2669976" cy="1407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Recovery in Remittance inflow	</a:t>
          </a:r>
        </a:p>
      </dsp:txBody>
      <dsp:txXfrm>
        <a:off x="376247" y="3066497"/>
        <a:ext cx="2587542" cy="1324805"/>
      </dsp:txXfrm>
    </dsp:sp>
    <dsp:sp modelId="{6BE62C39-8137-4D08-8FC3-E8B2D1B4D1BC}">
      <dsp:nvSpPr>
        <dsp:cNvPr id="0" name=""/>
        <dsp:cNvSpPr/>
      </dsp:nvSpPr>
      <dsp:spPr>
        <a:xfrm>
          <a:off x="3589064" y="0"/>
          <a:ext cx="3337470" cy="4667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Unproductive capacity charge </a:t>
          </a:r>
        </a:p>
      </dsp:txBody>
      <dsp:txXfrm>
        <a:off x="3589064" y="0"/>
        <a:ext cx="3337470" cy="1400175"/>
      </dsp:txXfrm>
    </dsp:sp>
    <dsp:sp modelId="{083FF98B-3CC6-4A19-928F-E841BF14BB23}">
      <dsp:nvSpPr>
        <dsp:cNvPr id="0" name=""/>
        <dsp:cNvSpPr/>
      </dsp:nvSpPr>
      <dsp:spPr>
        <a:xfrm>
          <a:off x="3922811" y="1401542"/>
          <a:ext cx="2669976" cy="1407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Sharp depletion of foreign Reserve  </a:t>
          </a:r>
        </a:p>
      </dsp:txBody>
      <dsp:txXfrm>
        <a:off x="3964028" y="1442759"/>
        <a:ext cx="2587542" cy="1324805"/>
      </dsp:txXfrm>
    </dsp:sp>
    <dsp:sp modelId="{9933EED3-92AD-44F2-8692-D5F42F126F9F}">
      <dsp:nvSpPr>
        <dsp:cNvPr id="0" name=""/>
        <dsp:cNvSpPr/>
      </dsp:nvSpPr>
      <dsp:spPr>
        <a:xfrm>
          <a:off x="3922811" y="3025280"/>
          <a:ext cx="2669976" cy="1407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Sliding exchange rate</a:t>
          </a:r>
        </a:p>
      </dsp:txBody>
      <dsp:txXfrm>
        <a:off x="3964028" y="3066497"/>
        <a:ext cx="2587542" cy="1324805"/>
      </dsp:txXfrm>
    </dsp:sp>
    <dsp:sp modelId="{80CAD294-C7D2-4D83-BEB6-FB6BDA058B84}">
      <dsp:nvSpPr>
        <dsp:cNvPr id="0" name=""/>
        <dsp:cNvSpPr/>
      </dsp:nvSpPr>
      <dsp:spPr>
        <a:xfrm>
          <a:off x="7176845" y="0"/>
          <a:ext cx="3337470" cy="4667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Foreign Loan Payments</a:t>
          </a:r>
        </a:p>
      </dsp:txBody>
      <dsp:txXfrm>
        <a:off x="7176845" y="0"/>
        <a:ext cx="3337470" cy="1400175"/>
      </dsp:txXfrm>
    </dsp:sp>
    <dsp:sp modelId="{A9B0C06A-E9C7-43FC-88FF-F30039F14258}">
      <dsp:nvSpPr>
        <dsp:cNvPr id="0" name=""/>
        <dsp:cNvSpPr/>
      </dsp:nvSpPr>
      <dsp:spPr>
        <a:xfrm>
          <a:off x="7510592" y="1401542"/>
          <a:ext cx="2669976" cy="1407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High borrowing from Bank</a:t>
          </a:r>
        </a:p>
      </dsp:txBody>
      <dsp:txXfrm>
        <a:off x="7551809" y="1442759"/>
        <a:ext cx="2587542" cy="1324805"/>
      </dsp:txXfrm>
    </dsp:sp>
    <dsp:sp modelId="{A8B7F595-BFB1-437C-865D-062D68ACCEA8}">
      <dsp:nvSpPr>
        <dsp:cNvPr id="0" name=""/>
        <dsp:cNvSpPr/>
      </dsp:nvSpPr>
      <dsp:spPr>
        <a:xfrm>
          <a:off x="7510592" y="3025280"/>
          <a:ext cx="2669976" cy="1407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Stagnant private investment	</a:t>
          </a:r>
        </a:p>
      </dsp:txBody>
      <dsp:txXfrm>
        <a:off x="7551809" y="3066497"/>
        <a:ext cx="2587542" cy="1324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C6A6-3811-8662-0799-B864EB0B0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AA173-38A2-E7C6-1D7F-539FA93C7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1DBCA-5C23-55D0-F37B-FC3449C8B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11D77-923D-D4B0-1D69-83A69C3B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667E2-EB91-863C-1027-251AAAEAB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2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B0AFA-03EA-9D5A-B7A1-253D94EE6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407CA-B914-5CCE-0042-D18A5C22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C6247-64CF-289A-6106-F8610F9F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44158-5401-5302-E946-F88C2BC65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EAE18-2F98-AA23-80CE-2B71A7CB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1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F37698-3680-0703-7353-C555521354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D48C47-701D-8DC4-7BCD-2C2094480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31057-CAC9-A4D7-B948-F5D5AB58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498DB-6C49-9C2C-6B46-A73372753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8BEAF-BE46-B72C-51CE-BF50B7A2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9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D1F4-3B71-42BE-E8D7-58AAF07F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2F1AB-FB60-5E4E-C41D-FABDBE76B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558A5-85B6-CFB1-9AAB-2C64B63A5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FC0AE-660E-7AC8-9C28-0DBDAAAA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4FE6A-7F28-5BFD-4B7F-8A51B7131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1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C5FD-EF25-C07A-D977-C0287AFE5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F8B50-6E9F-9F54-2F46-187167704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32750-4646-0840-6A3C-0766C9A4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31F55-47E9-2978-B74C-901ACEC05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FC8E2-C81B-1494-67AF-2BE8783A2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6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624C9-6787-5A42-38AE-33624D12A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C79D6-97D2-0076-2F88-67BD387465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919A8B-3504-0E10-7E28-B91EF23ED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93CB5-6D69-2620-A387-664271AE8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1E1DC-C95C-5F57-C296-A694B952B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8F30B-F836-38E2-C539-CC3CB0C0F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8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43A21-A59D-44EF-5186-2C2B4A830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CBD7A-A493-EA28-D91D-F548829C4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03B41-1E43-5938-5831-F5F5F44F9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2C17A-34B9-4A6F-A750-7D2963347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C4AE2B-F4FE-9B3E-CDB8-060203A122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B43480-AB38-AFC2-98AA-24A5DE475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513285-1EC7-E31F-9442-5BA51EE8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6888AA-65D8-0B56-79D0-95CCFFCE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D19EE-BCF6-14BB-A292-A979BAEB3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DA8738-388D-8414-1741-9AB364F8E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10F7E1-2D1E-B775-2835-8F7546BE5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4BC3E-9D67-7E7E-1732-EF5FA4B4C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B64CCF-8B69-F271-D6CD-228A2D3FA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6EF5C-45F9-5D82-1C68-7D33468E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E211E-F61A-D845-6190-05F8F83AE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1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480EB-BF15-BCDA-CC43-A674CFC77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75BB3-1EBD-DC23-E361-37F090A48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62D1F7-9E25-ECF3-2D82-FDB44F126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CB269-7FB1-B1FC-65B1-F818309A7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0E801-B2B4-1775-2D60-4303A0E43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8EA53-778C-8978-9BFF-A842E5B4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3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902D-E33C-A0F6-D246-8EDEF9631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05F9C3-001F-E25B-C043-C2521F212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9A794-4E7F-BAD4-F916-7258A7D87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5008C-75D1-26AC-9DB6-C5B183C8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90A3C-563B-6807-61DD-9B7C8E824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2B78B-846E-9C8C-58A9-D3727BCF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2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8150B-4C1F-6448-F45A-E81D6EA44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D1E6D-4642-8FE5-A25D-C625DBA07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6056A-C880-9F27-2BBE-A1D8E5FA7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08B34-6B3E-435E-819B-1C020392D42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BE6BA-119B-FDCA-5E18-83EEF9BC5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C04DB-C360-A67A-8A94-B54BB83D7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FE0C-AE07-47CE-B9EC-2F1B8B7F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9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pixabay.com/en/gold-treasure-rich-golden-money-207585/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73EF3-620A-D943-6A9E-92C57ABA6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9042" y="1122363"/>
            <a:ext cx="8878957" cy="776011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 Analysis of FY 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3A5CBB-7B7D-C671-7EFA-1E3414F95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4279" y="2097157"/>
            <a:ext cx="9733722" cy="4184373"/>
          </a:xfrm>
        </p:spPr>
        <p:txBody>
          <a:bodyPr/>
          <a:lstStyle/>
          <a:p>
            <a:r>
              <a:rPr lang="en-US" dirty="0"/>
              <a:t>At a glance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0FBE13C-84D5-A7A0-E3AB-5EF0EFC2FF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58817" y="1836530"/>
            <a:ext cx="7278756" cy="4852504"/>
          </a:xfrm>
          <a:prstGeom prst="rect">
            <a:avLst/>
          </a:prstGeom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60EB26E-A245-309A-45E3-E6B83E5755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3082033"/>
              </p:ext>
            </p:extLst>
          </p:nvPr>
        </p:nvGraphicFramePr>
        <p:xfrm>
          <a:off x="1789043" y="3091070"/>
          <a:ext cx="8537714" cy="293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05532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D4B08D7-0FAE-0889-4E34-F64D64DF1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1417" y="1122363"/>
            <a:ext cx="9266583" cy="1392237"/>
          </a:xfrm>
        </p:spPr>
        <p:txBody>
          <a:bodyPr>
            <a:normAutofit/>
          </a:bodyPr>
          <a:lstStyle/>
          <a:p>
            <a:r>
              <a:rPr lang="en-US" dirty="0"/>
              <a:t>Annual Development Projects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3D7AD84-94E2-BE02-A2A1-032B65FEF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9834" y="3101009"/>
            <a:ext cx="9008165" cy="21567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259 unapproved projects have listed for foreign funding, further debt to increase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Average age of 1138 projects is</a:t>
            </a:r>
            <a:r>
              <a:rPr lang="en-US" b="1" dirty="0"/>
              <a:t> 5.2 </a:t>
            </a:r>
            <a:r>
              <a:rPr lang="en-US" dirty="0"/>
              <a:t>normal then benchmark , </a:t>
            </a:r>
            <a:r>
              <a:rPr lang="en-US" b="1" dirty="0"/>
              <a:t>36</a:t>
            </a:r>
            <a:r>
              <a:rPr lang="en-US" dirty="0"/>
              <a:t> of these 1,138 projects are more than 10 years old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076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6104-3DD0-2CC3-D8F0-FF41A8706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138"/>
            <a:ext cx="10515600" cy="1396733"/>
          </a:xfrm>
        </p:spPr>
        <p:txBody>
          <a:bodyPr>
            <a:normAutofit fontScale="90000"/>
          </a:bodyPr>
          <a:lstStyle/>
          <a:p>
            <a:r>
              <a:rPr lang="en-US" dirty="0"/>
              <a:t>Mega Projects: Pace of implementation remains a concern (  Internationally coal price is lowest globally after </a:t>
            </a:r>
            <a:r>
              <a:rPr lang="en-US" dirty="0" err="1"/>
              <a:t>china</a:t>
            </a:r>
            <a:r>
              <a:rPr lang="en-US" dirty="0"/>
              <a:t> stopped importing from Indonesia)	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7BE084-0D3C-A490-131A-98534CB250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039124"/>
              </p:ext>
            </p:extLst>
          </p:nvPr>
        </p:nvGraphicFramePr>
        <p:xfrm>
          <a:off x="838200" y="2126974"/>
          <a:ext cx="10515600" cy="46402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233137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3131660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1238718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400168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9092237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39806343"/>
                    </a:ext>
                  </a:extLst>
                </a:gridCol>
              </a:tblGrid>
              <a:tr h="1349684">
                <a:tc>
                  <a:txBody>
                    <a:bodyPr/>
                    <a:lstStyle/>
                    <a:p>
                      <a:r>
                        <a:rPr lang="en-US" dirty="0"/>
                        <a:t>Project Name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Progress till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Possible progress June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 in CR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72472"/>
                  </a:ext>
                </a:extLst>
              </a:tr>
              <a:tr h="547372">
                <a:tc>
                  <a:txBody>
                    <a:bodyPr/>
                    <a:lstStyle/>
                    <a:p>
                      <a:r>
                        <a:rPr lang="en-US" dirty="0" err="1"/>
                        <a:t>Roopur</a:t>
                      </a:r>
                      <a:r>
                        <a:rPr lang="en-US" dirty="0"/>
                        <a:t> 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1th 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Dec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114,226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784485"/>
                  </a:ext>
                </a:extLst>
              </a:tr>
              <a:tr h="599627">
                <a:tc>
                  <a:txBody>
                    <a:bodyPr/>
                    <a:lstStyle/>
                    <a:p>
                      <a:r>
                        <a:rPr lang="en-US" dirty="0" err="1"/>
                        <a:t>Matarbari</a:t>
                      </a:r>
                      <a:r>
                        <a:rPr lang="en-US" dirty="0"/>
                        <a:t> 2x600 MW Ultra-Super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01-Jul-14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 Dec 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56,694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91282"/>
                  </a:ext>
                </a:extLst>
              </a:tr>
              <a:tr h="856611">
                <a:tc>
                  <a:txBody>
                    <a:bodyPr/>
                    <a:lstStyle/>
                    <a:p>
                      <a:r>
                        <a:rPr lang="en-US" dirty="0"/>
                        <a:t>Padma Bridge Rail Link (1st revised)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4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01-Jan-16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30 June 25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251752"/>
                  </a:ext>
                </a:extLst>
              </a:tr>
              <a:tr h="1113594">
                <a:tc>
                  <a:txBody>
                    <a:bodyPr/>
                    <a:lstStyle/>
                    <a:p>
                      <a:r>
                        <a:rPr lang="en-US" dirty="0"/>
                        <a:t>Dhaka Mass Rapid Transit Development Project (Line 1)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4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01-Sep-19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 Dec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53,977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218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636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A6F2-CC10-6743-1570-EA57AA0D2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rest of slides are locked includes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C79EA-63B9-5164-86CD-A1979512D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Fiscal Framework</a:t>
            </a:r>
          </a:p>
          <a:p>
            <a:r>
              <a:rPr lang="en-US" dirty="0"/>
              <a:t>Preparing Bangladesh’s tariff regime according to World Trade Organization (WTO) obligations is a well-thought out strategy.</a:t>
            </a:r>
          </a:p>
          <a:p>
            <a:r>
              <a:rPr lang="en-US" dirty="0"/>
              <a:t>Sectoral Analysis</a:t>
            </a:r>
          </a:p>
          <a:p>
            <a:r>
              <a:rPr lang="en-US" dirty="0"/>
              <a:t>Banking sectoral Analysis</a:t>
            </a:r>
          </a:p>
          <a:p>
            <a:r>
              <a:rPr lang="en-US" dirty="0"/>
              <a:t>Recommendations</a:t>
            </a:r>
          </a:p>
          <a:p>
            <a:r>
              <a:rPr lang="en-US" dirty="0"/>
              <a:t>Conclusion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3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E7526-3429-BD2C-1822-2F077A84E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economic Challenges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564887F-89AC-E3AB-33E7-2FBD9B59E9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134971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045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017B-D2D8-143F-E6E2-C3ADDAF64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Bangladesh’s Macro risk factors, comparison with Emerging Market (% GDP) in 2024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D3E97A3-7DDA-DBF2-348C-6B2189D4D0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445298"/>
              </p:ext>
            </p:extLst>
          </p:nvPr>
        </p:nvGraphicFramePr>
        <p:xfrm>
          <a:off x="546652" y="1798983"/>
          <a:ext cx="11360426" cy="4908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361">
                  <a:extLst>
                    <a:ext uri="{9D8B030D-6E8A-4147-A177-3AD203B41FA5}">
                      <a16:colId xmlns:a16="http://schemas.microsoft.com/office/drawing/2014/main" val="3583810540"/>
                    </a:ext>
                  </a:extLst>
                </a:gridCol>
                <a:gridCol w="1844813">
                  <a:extLst>
                    <a:ext uri="{9D8B030D-6E8A-4147-A177-3AD203B41FA5}">
                      <a16:colId xmlns:a16="http://schemas.microsoft.com/office/drawing/2014/main" val="1306793497"/>
                    </a:ext>
                  </a:extLst>
                </a:gridCol>
                <a:gridCol w="1844813">
                  <a:extLst>
                    <a:ext uri="{9D8B030D-6E8A-4147-A177-3AD203B41FA5}">
                      <a16:colId xmlns:a16="http://schemas.microsoft.com/office/drawing/2014/main" val="4226350062"/>
                    </a:ext>
                  </a:extLst>
                </a:gridCol>
                <a:gridCol w="1844813">
                  <a:extLst>
                    <a:ext uri="{9D8B030D-6E8A-4147-A177-3AD203B41FA5}">
                      <a16:colId xmlns:a16="http://schemas.microsoft.com/office/drawing/2014/main" val="4021153098"/>
                    </a:ext>
                  </a:extLst>
                </a:gridCol>
                <a:gridCol w="1423505">
                  <a:extLst>
                    <a:ext uri="{9D8B030D-6E8A-4147-A177-3AD203B41FA5}">
                      <a16:colId xmlns:a16="http://schemas.microsoft.com/office/drawing/2014/main" val="1752482279"/>
                    </a:ext>
                  </a:extLst>
                </a:gridCol>
                <a:gridCol w="2266121">
                  <a:extLst>
                    <a:ext uri="{9D8B030D-6E8A-4147-A177-3AD203B41FA5}">
                      <a16:colId xmlns:a16="http://schemas.microsoft.com/office/drawing/2014/main" val="2462552787"/>
                    </a:ext>
                  </a:extLst>
                </a:gridCol>
              </a:tblGrid>
              <a:tr h="644395">
                <a:tc>
                  <a:txBody>
                    <a:bodyPr/>
                    <a:lstStyle/>
                    <a:p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Government 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External 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Fiscal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449587"/>
                  </a:ext>
                </a:extLst>
              </a:tr>
              <a:tr h="1196733">
                <a:tc>
                  <a:txBody>
                    <a:bodyPr/>
                    <a:lstStyle/>
                    <a:p>
                      <a:r>
                        <a:rPr lang="en-US" sz="1700" dirty="0"/>
                        <a:t>Bangladesh</a:t>
                      </a:r>
                    </a:p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highlight>
                            <a:srgbClr val="FFFF00"/>
                          </a:highlight>
                        </a:rPr>
                        <a:t>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39.8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22.5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-4.6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Reserve increasing only major issue, in long term increasing Tax net , Overall Safe with stable outlook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685993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r>
                        <a:rPr lang="en-US" sz="1700" dirty="0"/>
                        <a:t>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15.4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highlight>
                            <a:srgbClr val="FF0000"/>
                          </a:highlight>
                        </a:rPr>
                        <a:t>82.7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92.5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highlight>
                            <a:srgbClr val="FFFF00"/>
                          </a:highlight>
                        </a:rPr>
                        <a:t>-8.6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Very high inflation risk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303803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r>
                        <a:rPr lang="en-US" sz="1700" dirty="0"/>
                        <a:t>Vietnam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20.8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36.6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-1.6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Most stable EM market for next 5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956877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r>
                        <a:rPr lang="en-US" sz="1700" dirty="0"/>
                        <a:t>Thailand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39.1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62.4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37.5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-3.2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Moderate government with stable outlook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837112"/>
                  </a:ext>
                </a:extLst>
              </a:tr>
              <a:tr h="644395">
                <a:tc>
                  <a:txBody>
                    <a:bodyPr/>
                    <a:lstStyle/>
                    <a:p>
                      <a:r>
                        <a:rPr lang="en-US" dirty="0"/>
                        <a:t>China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83.6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 growth, high inflation risk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53339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r>
                        <a:rPr lang="en-US" dirty="0"/>
                        <a:t>EGYPT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6.2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96</a:t>
                      </a:r>
                      <a:endParaRPr lang="en-US" b="1" dirty="0">
                        <a:solidFill>
                          <a:srgbClr val="C00000"/>
                        </a:solidFill>
                        <a:highlight>
                          <a:srgbClr val="FF00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highlight>
                            <a:srgbClr val="FF0000"/>
                          </a:highlight>
                        </a:rPr>
                        <a:t>95.9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High inflation and sovereign risk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262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30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chemeClr val="bg1"/>
            </a:gs>
            <a:gs pos="100000">
              <a:schemeClr val="bg2">
                <a:shade val="8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FB6D2-E4B2-29B4-485A-E38CC56E1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1" cy="1215197"/>
          </a:xfrm>
        </p:spPr>
        <p:txBody>
          <a:bodyPr/>
          <a:lstStyle/>
          <a:p>
            <a:r>
              <a:rPr lang="en-US" dirty="0"/>
              <a:t>Price to be reduced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DA76DE2-89CF-57A8-5747-6FD520E3C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313510"/>
              </p:ext>
            </p:extLst>
          </p:nvPr>
        </p:nvGraphicFramePr>
        <p:xfrm>
          <a:off x="924339" y="1192696"/>
          <a:ext cx="10429462" cy="663617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334082">
                  <a:extLst>
                    <a:ext uri="{9D8B030D-6E8A-4147-A177-3AD203B41FA5}">
                      <a16:colId xmlns:a16="http://schemas.microsoft.com/office/drawing/2014/main" val="2490883980"/>
                    </a:ext>
                  </a:extLst>
                </a:gridCol>
                <a:gridCol w="3547690">
                  <a:extLst>
                    <a:ext uri="{9D8B030D-6E8A-4147-A177-3AD203B41FA5}">
                      <a16:colId xmlns:a16="http://schemas.microsoft.com/office/drawing/2014/main" val="449349305"/>
                    </a:ext>
                  </a:extLst>
                </a:gridCol>
                <a:gridCol w="3547690">
                  <a:extLst>
                    <a:ext uri="{9D8B030D-6E8A-4147-A177-3AD203B41FA5}">
                      <a16:colId xmlns:a16="http://schemas.microsoft.com/office/drawing/2014/main" val="1722259733"/>
                    </a:ext>
                  </a:extLst>
                </a:gridCol>
              </a:tblGrid>
              <a:tr h="704822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Changes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Impact.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08294"/>
                  </a:ext>
                </a:extLst>
              </a:tr>
              <a:tr h="17103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Milk Items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 percentage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dairy market size in Bangladesh is estimated 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USD 2.47 billion ,milk Production is 130.74(in Lakh tones)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and is projected to grow by over 5% . Bangladesh is the 25</a:t>
                      </a:r>
                      <a:r>
                        <a:rPr lang="en-US" sz="1800" b="0" i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Largest Milk producer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429656"/>
                  </a:ext>
                </a:extLst>
              </a:tr>
              <a:tr h="1444018">
                <a:tc>
                  <a:txBody>
                    <a:bodyPr/>
                    <a:lstStyle/>
                    <a:p>
                      <a:r>
                        <a:rPr lang="en-US" dirty="0"/>
                        <a:t>Essential Commodities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import duty of 30 essential commodities including rice, edible oil, sugar, chickpeas, milk and wheat has been proposed to be reduced.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 Step to reduce import based food import costs and curb food inflation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488593"/>
                  </a:ext>
                </a:extLst>
              </a:tr>
              <a:tr h="815008">
                <a:tc>
                  <a:txBody>
                    <a:bodyPr/>
                    <a:lstStyle/>
                    <a:p>
                      <a:r>
                        <a:rPr lang="en-US" dirty="0"/>
                        <a:t>Laptops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duty has been reduced to about 20.50 percent from 31 percent.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 for ICT, education sector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461787"/>
                  </a:ext>
                </a:extLst>
              </a:tr>
              <a:tr h="1009194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Methanol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import duty rate has been reduced from 10 percent to 5 percent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52000">
                          <a:schemeClr val="bg1"/>
                        </a:gs>
                        <a:gs pos="100000">
                          <a:schemeClr val="bg2">
                            <a:shade val="80000"/>
                          </a:schemeClr>
                        </a:gs>
                      </a:gsLst>
                      <a:path path="rect">
                        <a:fillToRect l="100000" t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Fuel costs of industrial machinery, Natural gas will have positive impact</a:t>
                      </a:r>
                    </a:p>
                  </a:txBody>
                  <a:tcPr>
                    <a:gradFill>
                      <a:gsLst>
                        <a:gs pos="52000">
                          <a:schemeClr val="bg1"/>
                        </a:gs>
                        <a:gs pos="100000">
                          <a:schemeClr val="bg2">
                            <a:shade val="80000"/>
                          </a:schemeClr>
                        </a:gs>
                      </a:gsLst>
                      <a:path path="rect">
                        <a:fillToRect l="100000" t="10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408119"/>
                  </a:ext>
                </a:extLst>
              </a:tr>
              <a:tr h="4036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694891"/>
                  </a:ext>
                </a:extLst>
              </a:tr>
              <a:tr h="40367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629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08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C512C-7B14-1DF1-BE98-20597388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Sector Macro economic Analysis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68992DC-D0C8-06CF-71B4-03FF250090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High Growth expectations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0927F79-C852-13AA-C0CA-BD78338009B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8" y="2852529"/>
            <a:ext cx="6211563" cy="3337134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1726AE9-71CA-79D9-76B0-9DD2CFB97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2490" cy="650623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Key Challenges</a:t>
            </a:r>
          </a:p>
          <a:p>
            <a:r>
              <a:rPr lang="en-US"/>
              <a:t> 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86D76A5-4C7B-BF72-CB57-DF7E5BA5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78486" y="2505075"/>
            <a:ext cx="4576901" cy="3684588"/>
          </a:xfrm>
        </p:spPr>
        <p:txBody>
          <a:bodyPr>
            <a:normAutofit/>
          </a:bodyPr>
          <a:lstStyle/>
          <a:p>
            <a:r>
              <a:rPr lang="en-US" dirty="0"/>
              <a:t>There is no strategic plan to boost export and investment</a:t>
            </a:r>
          </a:p>
          <a:p>
            <a:r>
              <a:rPr lang="en-US" dirty="0"/>
              <a:t>Unnecessary capacity charge paid to utility companies increasing utility prices  of industries</a:t>
            </a:r>
          </a:p>
          <a:p>
            <a:r>
              <a:rPr lang="en-US" dirty="0"/>
              <a:t>No plan of export diversification	</a:t>
            </a:r>
          </a:p>
        </p:txBody>
      </p:sp>
    </p:spTree>
    <p:extLst>
      <p:ext uri="{BB962C8B-B14F-4D97-AF65-F5344CB8AC3E}">
        <p14:creationId xmlns:p14="http://schemas.microsoft.com/office/powerpoint/2010/main" val="322970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07984-6F2E-9FDB-583A-808E2818E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 economic Prospective, Debt management	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33BA45-6708-46AC-34F0-F246B0168E9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50" y="2773017"/>
            <a:ext cx="5628676" cy="163841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E0C82-058A-2B29-7CCB-44375D145B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Impact</a:t>
            </a:r>
          </a:p>
          <a:p>
            <a:r>
              <a:rPr lang="en-US" dirty="0"/>
              <a:t>Net base for vat and sources of income must be increased.</a:t>
            </a:r>
          </a:p>
          <a:p>
            <a:r>
              <a:rPr lang="en-US" dirty="0"/>
              <a:t>In long term economy controlling inflation will create more pressure on banking sectors hence private sector will have less money to lend in economy .</a:t>
            </a:r>
          </a:p>
        </p:txBody>
      </p:sp>
    </p:spTree>
    <p:extLst>
      <p:ext uri="{BB962C8B-B14F-4D97-AF65-F5344CB8AC3E}">
        <p14:creationId xmlns:p14="http://schemas.microsoft.com/office/powerpoint/2010/main" val="249156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CEFC-1978-0DC9-0A50-3F0324CAE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Framework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F68E22-010F-4097-4C88-FBC845B78F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05701-3493-BF6F-550D-3107D9BB8E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Revenue is expected to be 9.7% of GDP (marginally higher than RBFY24 → 9.5%)</a:t>
            </a:r>
          </a:p>
          <a:p>
            <a:r>
              <a:rPr lang="en-US" dirty="0"/>
              <a:t>Development expenditure (8.2%) is programmed to grow slower than operating expenditure (11.9%)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2370307-DFC3-FB42-24CF-A6972D1D0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Action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F85A8-C731-FC63-5AC7-68DA3CA883C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On current economic condition 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yearly 10-12 Employment growth should be targeted .</a:t>
            </a:r>
          </a:p>
          <a:p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It’s a good step since biggest capital projects like </a:t>
            </a:r>
            <a:r>
              <a:rPr lang="en-US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padma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shetu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and metro rail is on operation for few years.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652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7A26B-13A5-EAAC-658A-A398CBAE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191" y="367749"/>
            <a:ext cx="9607661" cy="1302709"/>
          </a:xfrm>
        </p:spPr>
        <p:txBody>
          <a:bodyPr>
            <a:normAutofit/>
          </a:bodyPr>
          <a:lstStyle/>
          <a:p>
            <a:r>
              <a:rPr lang="en-US" sz="2700" dirty="0"/>
              <a:t>Fiscal Framework( since Fed, EU will raise base rate foreign loans will be expensive, was cheaper in 2022 since there will covid recovery fund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2E80D-AB05-5F3E-5B15-595F66323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191" y="2166730"/>
            <a:ext cx="4645152" cy="654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2024				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FFFFE-D5BC-FA74-5A7B-940C0C00D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18038"/>
          </a:xfrm>
        </p:spPr>
        <p:txBody>
          <a:bodyPr/>
          <a:lstStyle/>
          <a:p>
            <a:r>
              <a:rPr lang="en-US" dirty="0"/>
              <a:t>Share of domestic  finance62.9%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31ABBF-91BE-7203-485E-A916A9D0B5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2023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3D4DF8-252A-21BC-74A4-DD13336A69D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Share of domestic  finance66.3%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4DC0CCF-32B3-D0E5-99D6-0ECB23E07A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7285980"/>
              </p:ext>
            </p:extLst>
          </p:nvPr>
        </p:nvGraphicFramePr>
        <p:xfrm>
          <a:off x="2027583" y="3170583"/>
          <a:ext cx="8132416" cy="2852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544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0FD3A-5E2E-1182-40F4-363D203F2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365126"/>
            <a:ext cx="10309569" cy="728178"/>
          </a:xfrm>
        </p:spPr>
        <p:txBody>
          <a:bodyPr/>
          <a:lstStyle/>
          <a:p>
            <a:r>
              <a:rPr lang="en-US" dirty="0"/>
              <a:t>Annual Development Programs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11BBC-2D39-9198-62AD-BDBB54663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5678" y="1311964"/>
            <a:ext cx="5390322" cy="1704287"/>
          </a:xfrm>
        </p:spPr>
        <p:txBody>
          <a:bodyPr>
            <a:normAutofit lnSpcReduction="10000"/>
          </a:bodyPr>
          <a:lstStyle/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Rooppur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Nuclear Power Plant project accounts for 25.8% of total allocation for Power and Energy sector! Another unproductive investment?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345 carryover projects carrying 17.3% of total allocation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61154BCD-0EE1-9B9F-08B7-C21F8AE09F3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00300865"/>
              </p:ext>
            </p:extLst>
          </p:nvPr>
        </p:nvGraphicFramePr>
        <p:xfrm>
          <a:off x="862015" y="3357025"/>
          <a:ext cx="5081586" cy="2457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2524">
                  <a:extLst>
                    <a:ext uri="{9D8B030D-6E8A-4147-A177-3AD203B41FA5}">
                      <a16:colId xmlns:a16="http://schemas.microsoft.com/office/drawing/2014/main" val="4267733760"/>
                    </a:ext>
                  </a:extLst>
                </a:gridCol>
                <a:gridCol w="1645129">
                  <a:extLst>
                    <a:ext uri="{9D8B030D-6E8A-4147-A177-3AD203B41FA5}">
                      <a16:colId xmlns:a16="http://schemas.microsoft.com/office/drawing/2014/main" val="608685691"/>
                    </a:ext>
                  </a:extLst>
                </a:gridCol>
                <a:gridCol w="1573933">
                  <a:extLst>
                    <a:ext uri="{9D8B030D-6E8A-4147-A177-3AD203B41FA5}">
                      <a16:colId xmlns:a16="http://schemas.microsoft.com/office/drawing/2014/main" val="3255524932"/>
                    </a:ext>
                  </a:extLst>
                </a:gridCol>
              </a:tblGrid>
              <a:tr h="2308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Sectors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No of projects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share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extLst>
                  <a:ext uri="{0D108BD9-81ED-4DB2-BD59-A6C34878D82A}">
                    <a16:rowId xmlns:a16="http://schemas.microsoft.com/office/drawing/2014/main" val="3884580283"/>
                  </a:ext>
                </a:extLst>
              </a:tr>
              <a:tr h="5566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Power and Energy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15.4%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extLst>
                  <a:ext uri="{0D108BD9-81ED-4DB2-BD59-A6C34878D82A}">
                    <a16:rowId xmlns:a16="http://schemas.microsoft.com/office/drawing/2014/main" val="3300874907"/>
                  </a:ext>
                </a:extLst>
              </a:tr>
              <a:tr h="5566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Education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104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11.9%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extLst>
                  <a:ext uri="{0D108BD9-81ED-4DB2-BD59-A6C34878D82A}">
                    <a16:rowId xmlns:a16="http://schemas.microsoft.com/office/drawing/2014/main" val="1494708952"/>
                  </a:ext>
                </a:extLst>
              </a:tr>
              <a:tr h="5566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Health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47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7.8%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extLst>
                  <a:ext uri="{0D108BD9-81ED-4DB2-BD59-A6C34878D82A}">
                    <a16:rowId xmlns:a16="http://schemas.microsoft.com/office/drawing/2014/main" val="396828180"/>
                  </a:ext>
                </a:extLst>
              </a:tr>
              <a:tr h="5566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Transportation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220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26.7%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7" marR="59577" marT="0" marB="0"/>
                </a:tc>
                <a:extLst>
                  <a:ext uri="{0D108BD9-81ED-4DB2-BD59-A6C34878D82A}">
                    <a16:rowId xmlns:a16="http://schemas.microsoft.com/office/drawing/2014/main" val="819306849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02349C-34E8-608A-DF95-DCAF12F3B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C9CE87C4-6328-4DAD-8C19-335E6CFE201E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46766203"/>
              </p:ext>
            </p:extLst>
          </p:nvPr>
        </p:nvGraphicFramePr>
        <p:xfrm>
          <a:off x="6172200" y="1958009"/>
          <a:ext cx="5555974" cy="414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7632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10118</TotalTime>
  <Words>811</Words>
  <Application>Microsoft Office PowerPoint</Application>
  <PresentationFormat>Widescreen</PresentationFormat>
  <Paragraphs>164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Budget Analysis of FY 24</vt:lpstr>
      <vt:lpstr>Key economic Challenges</vt:lpstr>
      <vt:lpstr>Bangladesh’s Macro risk factors, comparison with Emerging Market (% GDP) in 2024</vt:lpstr>
      <vt:lpstr>Price to be reduced</vt:lpstr>
      <vt:lpstr>External Sector Macro economic Analysis</vt:lpstr>
      <vt:lpstr>Macro economic Prospective, Debt management  </vt:lpstr>
      <vt:lpstr>Fiscal Framework</vt:lpstr>
      <vt:lpstr>Fiscal Framework( since Fed, EU will raise base rate foreign loans will be expensive, was cheaper in 2022 since there will covid recovery fund </vt:lpstr>
      <vt:lpstr>Annual Development Programs</vt:lpstr>
      <vt:lpstr>Annual Development Projects</vt:lpstr>
      <vt:lpstr>Mega Projects: Pace of implementation remains a concern (  Internationally coal price is lowest globally after china stopped importing from Indonesia) </vt:lpstr>
      <vt:lpstr>The rest of slides are locked includes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Analysis of FY 24</dc:title>
  <dc:creator>hp</dc:creator>
  <cp:lastModifiedBy>hp</cp:lastModifiedBy>
  <cp:revision>50</cp:revision>
  <dcterms:created xsi:type="dcterms:W3CDTF">2024-06-12T12:10:21Z</dcterms:created>
  <dcterms:modified xsi:type="dcterms:W3CDTF">2024-06-20T06:05:17Z</dcterms:modified>
</cp:coreProperties>
</file>