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1" r:id="rId3"/>
    <p:sldId id="262" r:id="rId4"/>
    <p:sldId id="263" r:id="rId5"/>
    <p:sldId id="264" r:id="rId6"/>
    <p:sldId id="265" r:id="rId7"/>
    <p:sldId id="266" r:id="rId8"/>
    <p:sldId id="267"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77" autoAdjust="0"/>
    <p:restoredTop sz="94660"/>
  </p:normalViewPr>
  <p:slideViewPr>
    <p:cSldViewPr>
      <p:cViewPr varScale="1">
        <p:scale>
          <a:sx n="76" d="100"/>
          <a:sy n="76" d="100"/>
        </p:scale>
        <p:origin x="1156" y="64"/>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Outloo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Global</a:t>
            </a:r>
            <a:r>
              <a:rPr lang="en-US" baseline="0" dirty="0"/>
              <a:t> Economic Growth Outlook 2022-2024*(China versus Rest of the World)</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Sheet1!$A$5</c:f>
              <c:strCache>
                <c:ptCount val="1"/>
                <c:pt idx="0">
                  <c:v>China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Sheet1!$B$4:$D$4</c:f>
              <c:numCache>
                <c:formatCode>General</c:formatCode>
                <c:ptCount val="3"/>
                <c:pt idx="0">
                  <c:v>2022</c:v>
                </c:pt>
                <c:pt idx="1">
                  <c:v>2023</c:v>
                </c:pt>
                <c:pt idx="2">
                  <c:v>2024</c:v>
                </c:pt>
              </c:numCache>
            </c:numRef>
          </c:cat>
          <c:val>
            <c:numRef>
              <c:f>Sheet1!$B$5:$D$5</c:f>
              <c:numCache>
                <c:formatCode>0.00%</c:formatCode>
                <c:ptCount val="3"/>
                <c:pt idx="0" formatCode="0%">
                  <c:v>0.03</c:v>
                </c:pt>
                <c:pt idx="1">
                  <c:v>5.2999999999999999E-2</c:v>
                </c:pt>
                <c:pt idx="2">
                  <c:v>4.5999999999999999E-2</c:v>
                </c:pt>
              </c:numCache>
            </c:numRef>
          </c:val>
          <c:extLst>
            <c:ext xmlns:c16="http://schemas.microsoft.com/office/drawing/2014/chart" uri="{C3380CC4-5D6E-409C-BE32-E72D297353CC}">
              <c16:uniqueId val="{00000000-D447-45F6-899D-A8977D109B2C}"/>
            </c:ext>
          </c:extLst>
        </c:ser>
        <c:ser>
          <c:idx val="1"/>
          <c:order val="1"/>
          <c:tx>
            <c:strRef>
              <c:f>Sheet1!$A$6</c:f>
              <c:strCache>
                <c:ptCount val="1"/>
                <c:pt idx="0">
                  <c:v>Rest of the World</c:v>
                </c:pt>
              </c:strCache>
            </c:strRef>
          </c:tx>
          <c:spPr>
            <a:solidFill>
              <a:srgbClr val="92D050"/>
            </a:solidFill>
            <a:ln>
              <a:noFill/>
            </a:ln>
            <a:effectLst/>
          </c:spPr>
          <c:invertIfNegative val="0"/>
          <c:cat>
            <c:numRef>
              <c:f>Sheet1!$B$4:$D$4</c:f>
              <c:numCache>
                <c:formatCode>General</c:formatCode>
                <c:ptCount val="3"/>
                <c:pt idx="0">
                  <c:v>2022</c:v>
                </c:pt>
                <c:pt idx="1">
                  <c:v>2023</c:v>
                </c:pt>
                <c:pt idx="2">
                  <c:v>2024</c:v>
                </c:pt>
              </c:numCache>
            </c:numRef>
          </c:cat>
          <c:val>
            <c:numRef>
              <c:f>Sheet1!$B$6:$D$6</c:f>
              <c:numCache>
                <c:formatCode>0%</c:formatCode>
                <c:ptCount val="3"/>
                <c:pt idx="0" formatCode="0.00%">
                  <c:v>3.2000000000000001E-2</c:v>
                </c:pt>
                <c:pt idx="1">
                  <c:v>0.03</c:v>
                </c:pt>
                <c:pt idx="2" formatCode="0.00%">
                  <c:v>2.7E-2</c:v>
                </c:pt>
              </c:numCache>
            </c:numRef>
          </c:val>
          <c:extLst>
            <c:ext xmlns:c16="http://schemas.microsoft.com/office/drawing/2014/chart" uri="{C3380CC4-5D6E-409C-BE32-E72D297353CC}">
              <c16:uniqueId val="{00000001-D447-45F6-899D-A8977D109B2C}"/>
            </c:ext>
          </c:extLst>
        </c:ser>
        <c:dLbls>
          <c:showLegendKey val="0"/>
          <c:showVal val="0"/>
          <c:showCatName val="0"/>
          <c:showSerName val="0"/>
          <c:showPercent val="0"/>
          <c:showBubbleSize val="0"/>
        </c:dLbls>
        <c:gapWidth val="150"/>
        <c:axId val="1666147743"/>
        <c:axId val="1666148159"/>
      </c:barChart>
      <c:catAx>
        <c:axId val="1666147743"/>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dirty="0"/>
                  <a:t>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66148159"/>
        <c:crosses val="autoZero"/>
        <c:auto val="1"/>
        <c:lblAlgn val="ctr"/>
        <c:lblOffset val="100"/>
        <c:noMultiLvlLbl val="0"/>
      </c:catAx>
      <c:valAx>
        <c:axId val="166614815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a:t>Economic</a:t>
                </a:r>
                <a:r>
                  <a:rPr lang="en-US" sz="1600" baseline="0"/>
                  <a:t> </a:t>
                </a:r>
                <a:r>
                  <a:rPr lang="en-US" sz="1600"/>
                  <a:t>Growth(%)</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6614774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2">
          <a:lumMod val="15000"/>
          <a:lumOff val="85000"/>
        </a:schemeClr>
      </a:solidFill>
      <a:prstDash val="sysDash"/>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4DC14-4EF5-4A15-B7CE-2F36B59FD5B0}"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2B79C497-5896-4B99-8AD6-B8C96AD0586A}">
      <dgm:prSet/>
      <dgm:spPr/>
      <dgm:t>
        <a:bodyPr/>
        <a:lstStyle/>
        <a:p>
          <a:r>
            <a:rPr lang="en-US" dirty="0"/>
            <a:t>70%  Corporate  funding from Banks. Rising interest expenses and sharply higher fuel prices hit Germany hardest, with industrial production</a:t>
          </a:r>
        </a:p>
      </dgm:t>
    </dgm:pt>
    <dgm:pt modelId="{9C0AD59A-0EF4-4879-A7F2-5DCF0C8D02DA}" type="parTrans" cxnId="{ADBE468F-45F1-43B8-A03F-CCD20129A791}">
      <dgm:prSet/>
      <dgm:spPr/>
      <dgm:t>
        <a:bodyPr/>
        <a:lstStyle/>
        <a:p>
          <a:endParaRPr lang="en-US"/>
        </a:p>
      </dgm:t>
    </dgm:pt>
    <dgm:pt modelId="{026EA805-DA3A-4155-A69B-9097054320E2}" type="sibTrans" cxnId="{ADBE468F-45F1-43B8-A03F-CCD20129A791}">
      <dgm:prSet/>
      <dgm:spPr/>
      <dgm:t>
        <a:bodyPr/>
        <a:lstStyle/>
        <a:p>
          <a:endParaRPr lang="en-US"/>
        </a:p>
      </dgm:t>
    </dgm:pt>
    <dgm:pt modelId="{01BE515B-6EBF-4014-A69F-7EA3E5AFFE79}">
      <dgm:prSet/>
      <dgm:spPr/>
      <dgm:t>
        <a:bodyPr/>
        <a:lstStyle/>
        <a:p>
          <a:r>
            <a:rPr lang="en-US" dirty="0"/>
            <a:t>Chance of recession in Germany around </a:t>
          </a:r>
          <a:r>
            <a:rPr lang="en-US" b="1" dirty="0"/>
            <a:t>20-25%. </a:t>
          </a:r>
          <a:r>
            <a:rPr lang="en-US" dirty="0"/>
            <a:t>Have to find out alternative source to reduce importing cost of Energy.</a:t>
          </a:r>
        </a:p>
      </dgm:t>
    </dgm:pt>
    <dgm:pt modelId="{238952CA-5731-4120-9CED-C43D64293911}" type="parTrans" cxnId="{155311D5-C240-42B8-BE03-76102BD09500}">
      <dgm:prSet/>
      <dgm:spPr/>
      <dgm:t>
        <a:bodyPr/>
        <a:lstStyle/>
        <a:p>
          <a:endParaRPr lang="en-US"/>
        </a:p>
      </dgm:t>
    </dgm:pt>
    <dgm:pt modelId="{9E711847-A156-4E5B-B131-FB0145C44F0E}" type="sibTrans" cxnId="{155311D5-C240-42B8-BE03-76102BD09500}">
      <dgm:prSet/>
      <dgm:spPr/>
      <dgm:t>
        <a:bodyPr/>
        <a:lstStyle/>
        <a:p>
          <a:endParaRPr lang="en-US"/>
        </a:p>
      </dgm:t>
    </dgm:pt>
    <dgm:pt modelId="{8621D5DC-389F-4948-A8CF-A1E08ACB7411}" type="pres">
      <dgm:prSet presAssocID="{90A4DC14-4EF5-4A15-B7CE-2F36B59FD5B0}" presName="linear" presStyleCnt="0">
        <dgm:presLayoutVars>
          <dgm:animLvl val="lvl"/>
          <dgm:resizeHandles val="exact"/>
        </dgm:presLayoutVars>
      </dgm:prSet>
      <dgm:spPr/>
    </dgm:pt>
    <dgm:pt modelId="{F8D9AF38-25FC-4E9F-9E63-DDAE5CF570D8}" type="pres">
      <dgm:prSet presAssocID="{2B79C497-5896-4B99-8AD6-B8C96AD0586A}" presName="parentText" presStyleLbl="node1" presStyleIdx="0" presStyleCnt="2" custScaleX="72664" custScaleY="93054">
        <dgm:presLayoutVars>
          <dgm:chMax val="0"/>
          <dgm:bulletEnabled val="1"/>
        </dgm:presLayoutVars>
      </dgm:prSet>
      <dgm:spPr/>
    </dgm:pt>
    <dgm:pt modelId="{6AEC7210-DFC8-41ED-BED7-12A2CCF22062}" type="pres">
      <dgm:prSet presAssocID="{026EA805-DA3A-4155-A69B-9097054320E2}" presName="spacer" presStyleCnt="0"/>
      <dgm:spPr/>
    </dgm:pt>
    <dgm:pt modelId="{DCC83DDA-6CDA-4FFA-A9E2-651D5EC975D7}" type="pres">
      <dgm:prSet presAssocID="{01BE515B-6EBF-4014-A69F-7EA3E5AFFE79}" presName="parentText" presStyleLbl="node1" presStyleIdx="1" presStyleCnt="2" custScaleX="69599" custLinFactY="-5233" custLinFactNeighborX="-3548" custLinFactNeighborY="-100000">
        <dgm:presLayoutVars>
          <dgm:chMax val="0"/>
          <dgm:bulletEnabled val="1"/>
        </dgm:presLayoutVars>
      </dgm:prSet>
      <dgm:spPr/>
    </dgm:pt>
  </dgm:ptLst>
  <dgm:cxnLst>
    <dgm:cxn modelId="{C9EE8C17-F19B-4B92-ADC6-3F86225EAA8A}" type="presOf" srcId="{90A4DC14-4EF5-4A15-B7CE-2F36B59FD5B0}" destId="{8621D5DC-389F-4948-A8CF-A1E08ACB7411}" srcOrd="0" destOrd="0" presId="urn:microsoft.com/office/officeart/2005/8/layout/vList2"/>
    <dgm:cxn modelId="{ADBE468F-45F1-43B8-A03F-CCD20129A791}" srcId="{90A4DC14-4EF5-4A15-B7CE-2F36B59FD5B0}" destId="{2B79C497-5896-4B99-8AD6-B8C96AD0586A}" srcOrd="0" destOrd="0" parTransId="{9C0AD59A-0EF4-4879-A7F2-5DCF0C8D02DA}" sibTransId="{026EA805-DA3A-4155-A69B-9097054320E2}"/>
    <dgm:cxn modelId="{155311D5-C240-42B8-BE03-76102BD09500}" srcId="{90A4DC14-4EF5-4A15-B7CE-2F36B59FD5B0}" destId="{01BE515B-6EBF-4014-A69F-7EA3E5AFFE79}" srcOrd="1" destOrd="0" parTransId="{238952CA-5731-4120-9CED-C43D64293911}" sibTransId="{9E711847-A156-4E5B-B131-FB0145C44F0E}"/>
    <dgm:cxn modelId="{923AC4DF-5E75-4573-89EC-5C10DDE3C2D5}" type="presOf" srcId="{01BE515B-6EBF-4014-A69F-7EA3E5AFFE79}" destId="{DCC83DDA-6CDA-4FFA-A9E2-651D5EC975D7}" srcOrd="0" destOrd="0" presId="urn:microsoft.com/office/officeart/2005/8/layout/vList2"/>
    <dgm:cxn modelId="{997F35E8-A0CA-4BBE-A7B4-ED7A828B17A2}" type="presOf" srcId="{2B79C497-5896-4B99-8AD6-B8C96AD0586A}" destId="{F8D9AF38-25FC-4E9F-9E63-DDAE5CF570D8}" srcOrd="0" destOrd="0" presId="urn:microsoft.com/office/officeart/2005/8/layout/vList2"/>
    <dgm:cxn modelId="{F4EDFB00-4420-494C-93D5-628D2DB1A2F8}" type="presParOf" srcId="{8621D5DC-389F-4948-A8CF-A1E08ACB7411}" destId="{F8D9AF38-25FC-4E9F-9E63-DDAE5CF570D8}" srcOrd="0" destOrd="0" presId="urn:microsoft.com/office/officeart/2005/8/layout/vList2"/>
    <dgm:cxn modelId="{EA3643B4-89CA-485A-9B7E-051FE588A7F8}" type="presParOf" srcId="{8621D5DC-389F-4948-A8CF-A1E08ACB7411}" destId="{6AEC7210-DFC8-41ED-BED7-12A2CCF22062}" srcOrd="1" destOrd="0" presId="urn:microsoft.com/office/officeart/2005/8/layout/vList2"/>
    <dgm:cxn modelId="{0499F969-4345-4410-B140-898FB24EBDF4}" type="presParOf" srcId="{8621D5DC-389F-4948-A8CF-A1E08ACB7411}" destId="{DCC83DDA-6CDA-4FFA-A9E2-651D5EC975D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9AF38-25FC-4E9F-9E63-DDAE5CF570D8}">
      <dsp:nvSpPr>
        <dsp:cNvPr id="0" name=""/>
        <dsp:cNvSpPr/>
      </dsp:nvSpPr>
      <dsp:spPr>
        <a:xfrm>
          <a:off x="1033473" y="305473"/>
          <a:ext cx="5494316" cy="20838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70%  Corporate  funding from Banks. Rising interest expenses and sharply higher fuel prices hit Germany hardest, with industrial production</a:t>
          </a:r>
        </a:p>
      </dsp:txBody>
      <dsp:txXfrm>
        <a:off x="1135197" y="407197"/>
        <a:ext cx="5290868" cy="1880384"/>
      </dsp:txXfrm>
    </dsp:sp>
    <dsp:sp modelId="{DCC83DDA-6CDA-4FFA-A9E2-651D5EC975D7}">
      <dsp:nvSpPr>
        <dsp:cNvPr id="0" name=""/>
        <dsp:cNvSpPr/>
      </dsp:nvSpPr>
      <dsp:spPr>
        <a:xfrm>
          <a:off x="881076" y="2272119"/>
          <a:ext cx="5262563" cy="22393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Chance of recession in Germany around </a:t>
          </a:r>
          <a:r>
            <a:rPr lang="en-US" sz="2500" b="1" kern="1200" dirty="0"/>
            <a:t>20-25%. </a:t>
          </a:r>
          <a:r>
            <a:rPr lang="en-US" sz="2500" kern="1200" dirty="0"/>
            <a:t>Have to find out alternative source to reduce importing cost of Energy.</a:t>
          </a:r>
        </a:p>
      </dsp:txBody>
      <dsp:txXfrm>
        <a:off x="990394" y="2381437"/>
        <a:ext cx="5043927" cy="20207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1A5290C-6DE8-4253-A858-33F8F9F5FEB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a:extLst>
              <a:ext uri="{FF2B5EF4-FFF2-40B4-BE49-F238E27FC236}">
                <a16:creationId xmlns:a16="http://schemas.microsoft.com/office/drawing/2014/main" id="{1B3931AA-50D5-FB16-DEA4-EA165580AF4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a:extLst>
              <a:ext uri="{FF2B5EF4-FFF2-40B4-BE49-F238E27FC236}">
                <a16:creationId xmlns:a16="http://schemas.microsoft.com/office/drawing/2014/main" id="{5C67A5BA-7B1E-06FE-DC62-902F22CB4FC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a:extLst>
              <a:ext uri="{FF2B5EF4-FFF2-40B4-BE49-F238E27FC236}">
                <a16:creationId xmlns:a16="http://schemas.microsoft.com/office/drawing/2014/main" id="{C21EC1B4-9E78-364C-CCB1-55A793D28B6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a:extLst>
              <a:ext uri="{FF2B5EF4-FFF2-40B4-BE49-F238E27FC236}">
                <a16:creationId xmlns:a16="http://schemas.microsoft.com/office/drawing/2014/main" id="{DF650EC6-5D8B-5DFD-D9D9-A2A054B3702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a:extLst>
              <a:ext uri="{FF2B5EF4-FFF2-40B4-BE49-F238E27FC236}">
                <a16:creationId xmlns:a16="http://schemas.microsoft.com/office/drawing/2014/main" id="{62E13505-C2FC-3452-B3DF-38E03B86CEE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B20F1A3-7F92-4C03-A35C-A4393245BA99}" type="slidenum">
              <a:rPr lang="ru-RU" altLang="en-US"/>
              <a:pPr/>
              <a:t>‹#›</a:t>
            </a:fld>
            <a:endParaRPr lang="ru-RU"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9BC94F2-5FFB-7BE2-AC47-118E94AEDBBA}"/>
              </a:ext>
            </a:extLst>
          </p:cNvPr>
          <p:cNvSpPr>
            <a:spLocks noGrp="1" noChangeArrowheads="1"/>
          </p:cNvSpPr>
          <p:nvPr>
            <p:ph type="ctrTitle"/>
          </p:nvPr>
        </p:nvSpPr>
        <p:spPr>
          <a:xfrm>
            <a:off x="250825" y="2708275"/>
            <a:ext cx="4537075" cy="893763"/>
          </a:xfrm>
          <a:effectLst>
            <a:outerShdw dist="17961" dir="2700000" algn="ctr" rotWithShape="0">
              <a:schemeClr val="bg2"/>
            </a:outerShdw>
          </a:effectLst>
        </p:spPr>
        <p:txBody>
          <a:bodyPr/>
          <a:lstStyle>
            <a:lvl1pPr>
              <a:defRPr sz="2000">
                <a:solidFill>
                  <a:schemeClr val="bg1"/>
                </a:solidFill>
              </a:defRPr>
            </a:lvl1pPr>
          </a:lstStyle>
          <a:p>
            <a:pPr lvl="0"/>
            <a:r>
              <a:rPr lang="en-US" altLang="en-US" noProof="0"/>
              <a:t>Click to edit Master title style</a:t>
            </a:r>
            <a:endParaRPr lang="ru-RU" altLang="en-US" noProof="0"/>
          </a:p>
        </p:txBody>
      </p:sp>
      <p:sp>
        <p:nvSpPr>
          <p:cNvPr id="5123" name="Rectangle 3">
            <a:extLst>
              <a:ext uri="{FF2B5EF4-FFF2-40B4-BE49-F238E27FC236}">
                <a16:creationId xmlns:a16="http://schemas.microsoft.com/office/drawing/2014/main" id="{807A9D38-02B7-171C-5D84-60B3F413C440}"/>
              </a:ext>
            </a:extLst>
          </p:cNvPr>
          <p:cNvSpPr>
            <a:spLocks noGrp="1" noChangeArrowheads="1"/>
          </p:cNvSpPr>
          <p:nvPr>
            <p:ph type="subTitle" idx="1"/>
          </p:nvPr>
        </p:nvSpPr>
        <p:spPr>
          <a:xfrm>
            <a:off x="250825" y="3500438"/>
            <a:ext cx="4537075" cy="503237"/>
          </a:xfrm>
          <a:effectLst>
            <a:outerShdw dist="17961" dir="2700000" algn="ctr" rotWithShape="0">
              <a:schemeClr val="bg2"/>
            </a:outerShdw>
          </a:effectLst>
        </p:spPr>
        <p:txBody>
          <a:bodyPr/>
          <a:lstStyle>
            <a:lvl1pPr marL="0" indent="0">
              <a:buFontTx/>
              <a:buNone/>
              <a:defRPr sz="2000" b="1">
                <a:solidFill>
                  <a:schemeClr val="bg1"/>
                </a:solidFill>
              </a:defRPr>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90DC-AFA3-4923-BA90-37101B900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29163C-8E8D-0B45-101F-9F927BD12A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55010F-7285-7024-8303-C78B6995A9F8}"/>
              </a:ext>
            </a:extLst>
          </p:cNvPr>
          <p:cNvSpPr>
            <a:spLocks noGrp="1"/>
          </p:cNvSpPr>
          <p:nvPr>
            <p:ph type="title" orient="vert"/>
          </p:nvPr>
        </p:nvSpPr>
        <p:spPr>
          <a:xfrm>
            <a:off x="6427788" y="188913"/>
            <a:ext cx="1889125" cy="6121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75BBF0-0A1F-C7E6-7A5B-24B3F089E40D}"/>
              </a:ext>
            </a:extLst>
          </p:cNvPr>
          <p:cNvSpPr>
            <a:spLocks noGrp="1"/>
          </p:cNvSpPr>
          <p:nvPr>
            <p:ph type="body" orient="vert" idx="1"/>
          </p:nvPr>
        </p:nvSpPr>
        <p:spPr>
          <a:xfrm>
            <a:off x="755650" y="188913"/>
            <a:ext cx="5519738" cy="6121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564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7758-111C-E684-9D4D-035528CCB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767518-2428-0468-28C7-C806700CB1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32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B5DC-41EE-7B18-F983-A01BB51A3A5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F5A75B-B5E8-A626-DB1A-268EC4BFBAE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06571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7EFC-EC95-5456-1322-6FA587215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C04A2-C515-C988-C0DB-D348C38A4665}"/>
              </a:ext>
            </a:extLst>
          </p:cNvPr>
          <p:cNvSpPr>
            <a:spLocks noGrp="1"/>
          </p:cNvSpPr>
          <p:nvPr>
            <p:ph sz="half" idx="1"/>
          </p:nvPr>
        </p:nvSpPr>
        <p:spPr>
          <a:xfrm>
            <a:off x="755650" y="836613"/>
            <a:ext cx="3703638" cy="5473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94FA84-9C9D-3688-3CEB-A334754A59B9}"/>
              </a:ext>
            </a:extLst>
          </p:cNvPr>
          <p:cNvSpPr>
            <a:spLocks noGrp="1"/>
          </p:cNvSpPr>
          <p:nvPr>
            <p:ph sz="half" idx="2"/>
          </p:nvPr>
        </p:nvSpPr>
        <p:spPr>
          <a:xfrm>
            <a:off x="4611688" y="836613"/>
            <a:ext cx="3705225" cy="5473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596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6589-E2D6-205D-E9A4-D2EDA3D1268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1368FC-F3B4-DEF5-6F4B-E7BD1560258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0607E-D789-B623-B09B-0671AF34E71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EB0DB-42C3-4F3C-744D-6543FEF5B13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1C0584-EDB6-439D-2F4C-724ECB87FF7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558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EC31-9416-04C7-B426-55BC5DDF77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116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51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8F27-35F4-3393-DC3E-C01075816D9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2348DF-506F-6A8B-1A57-7C75924DB55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F40DCC-C046-943F-989B-7AB6EA5E10E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4501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9C42-66FD-8EF1-5A28-02EA5E3B3BB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CF0448-4943-A9C2-CF80-FC834FA205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1A1FD2C-7273-06AB-22B0-22B3A0E3493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563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DE0AF4C-0B60-6C0F-985A-F337F79EAFE9}"/>
              </a:ext>
            </a:extLst>
          </p:cNvPr>
          <p:cNvSpPr>
            <a:spLocks noGrp="1" noChangeArrowheads="1"/>
          </p:cNvSpPr>
          <p:nvPr>
            <p:ph type="title"/>
          </p:nvPr>
        </p:nvSpPr>
        <p:spPr bwMode="auto">
          <a:xfrm>
            <a:off x="755650" y="188913"/>
            <a:ext cx="7488238"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a:extLst>
              <a:ext uri="{FF2B5EF4-FFF2-40B4-BE49-F238E27FC236}">
                <a16:creationId xmlns:a16="http://schemas.microsoft.com/office/drawing/2014/main" id="{B7C44E7A-5F11-F2BA-DB20-BF6AAB799287}"/>
              </a:ext>
            </a:extLst>
          </p:cNvPr>
          <p:cNvSpPr>
            <a:spLocks noGrp="1" noChangeArrowheads="1"/>
          </p:cNvSpPr>
          <p:nvPr>
            <p:ph type="body" idx="1"/>
          </p:nvPr>
        </p:nvSpPr>
        <p:spPr bwMode="auto">
          <a:xfrm>
            <a:off x="755650" y="836613"/>
            <a:ext cx="7561263"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1" fontAlgn="base" hangingPunct="1">
        <a:spcBef>
          <a:spcPct val="0"/>
        </a:spcBef>
        <a:spcAft>
          <a:spcPct val="0"/>
        </a:spcAft>
        <a:defRPr sz="2800" b="1" kern="1200">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panose="020B0604020202020204" pitchFamily="34" charset="0"/>
        </a:defRPr>
      </a:lvl2pPr>
      <a:lvl3pPr algn="l" rtl="0" eaLnBrk="1" fontAlgn="base" hangingPunct="1">
        <a:spcBef>
          <a:spcPct val="0"/>
        </a:spcBef>
        <a:spcAft>
          <a:spcPct val="0"/>
        </a:spcAft>
        <a:defRPr sz="2800" b="1">
          <a:solidFill>
            <a:schemeClr val="tx2"/>
          </a:solidFill>
          <a:latin typeface="Arial" panose="020B0604020202020204" pitchFamily="34" charset="0"/>
        </a:defRPr>
      </a:lvl3pPr>
      <a:lvl4pPr algn="l" rtl="0" eaLnBrk="1" fontAlgn="base" hangingPunct="1">
        <a:spcBef>
          <a:spcPct val="0"/>
        </a:spcBef>
        <a:spcAft>
          <a:spcPct val="0"/>
        </a:spcAft>
        <a:defRPr sz="2800" b="1">
          <a:solidFill>
            <a:schemeClr val="tx2"/>
          </a:solidFill>
          <a:latin typeface="Arial" panose="020B0604020202020204" pitchFamily="34" charset="0"/>
        </a:defRPr>
      </a:lvl4pPr>
      <a:lvl5pPr algn="l" rtl="0" eaLnBrk="1" fontAlgn="base" hangingPunct="1">
        <a:spcBef>
          <a:spcPct val="0"/>
        </a:spcBef>
        <a:spcAft>
          <a:spcPct val="0"/>
        </a:spcAft>
        <a:defRPr sz="2800" b="1">
          <a:solidFill>
            <a:schemeClr val="tx2"/>
          </a:solidFill>
          <a:latin typeface="Arial" panose="020B0604020202020204" pitchFamily="34" charset="0"/>
        </a:defRPr>
      </a:lvl5pPr>
      <a:lvl6pPr marL="457200" algn="l" rtl="0" eaLnBrk="1" fontAlgn="base" hangingPunct="1">
        <a:spcBef>
          <a:spcPct val="0"/>
        </a:spcBef>
        <a:spcAft>
          <a:spcPct val="0"/>
        </a:spcAft>
        <a:defRPr sz="2800" b="1">
          <a:solidFill>
            <a:schemeClr val="tx2"/>
          </a:solidFill>
          <a:latin typeface="Arial" panose="020B0604020202020204" pitchFamily="34" charset="0"/>
        </a:defRPr>
      </a:lvl6pPr>
      <a:lvl7pPr marL="914400" algn="l" rtl="0" eaLnBrk="1" fontAlgn="base" hangingPunct="1">
        <a:spcBef>
          <a:spcPct val="0"/>
        </a:spcBef>
        <a:spcAft>
          <a:spcPct val="0"/>
        </a:spcAft>
        <a:defRPr sz="2800" b="1">
          <a:solidFill>
            <a:schemeClr val="tx2"/>
          </a:solidFill>
          <a:latin typeface="Arial" panose="020B0604020202020204" pitchFamily="34" charset="0"/>
        </a:defRPr>
      </a:lvl7pPr>
      <a:lvl8pPr marL="1371600" algn="l" rtl="0" eaLnBrk="1" fontAlgn="base" hangingPunct="1">
        <a:spcBef>
          <a:spcPct val="0"/>
        </a:spcBef>
        <a:spcAft>
          <a:spcPct val="0"/>
        </a:spcAft>
        <a:defRPr sz="2800" b="1">
          <a:solidFill>
            <a:schemeClr val="tx2"/>
          </a:solidFill>
          <a:latin typeface="Arial" panose="020B0604020202020204" pitchFamily="34" charset="0"/>
        </a:defRPr>
      </a:lvl8pPr>
      <a:lvl9pPr marL="1828800" algn="l" rtl="0" eaLnBrk="1" fontAlgn="base" hangingPunct="1">
        <a:spcBef>
          <a:spcPct val="0"/>
        </a:spcBef>
        <a:spcAft>
          <a:spcPct val="0"/>
        </a:spcAft>
        <a:defRPr sz="28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tx2"/>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hsaan16@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FB7ADF1-34B4-A07E-5387-C0408549C73E}"/>
              </a:ext>
            </a:extLst>
          </p:cNvPr>
          <p:cNvSpPr>
            <a:spLocks noGrp="1" noChangeArrowheads="1"/>
          </p:cNvSpPr>
          <p:nvPr>
            <p:ph type="ctrTitle"/>
          </p:nvPr>
        </p:nvSpPr>
        <p:spPr>
          <a:xfrm>
            <a:off x="76201" y="2286000"/>
            <a:ext cx="4571999" cy="2286000"/>
          </a:xfrm>
          <a:noFill/>
        </p:spPr>
        <p:txBody>
          <a:bodyPr/>
          <a:lstStyle/>
          <a:p>
            <a:pPr algn="ctr"/>
            <a:r>
              <a:rPr lang="en-US" altLang="en-US" sz="1800" dirty="0">
                <a:latin typeface="Tahoma" panose="020B0604030504040204" pitchFamily="34" charset="0"/>
              </a:rPr>
              <a:t>Prepared by: </a:t>
            </a:r>
            <a:r>
              <a:rPr lang="en-US" altLang="en-US" sz="1800" b="0" dirty="0" err="1">
                <a:latin typeface="Tahoma" panose="020B0604030504040204" pitchFamily="34" charset="0"/>
              </a:rPr>
              <a:t>Ehsaanur</a:t>
            </a:r>
            <a:r>
              <a:rPr lang="en-US" altLang="en-US" sz="1800" b="0" dirty="0">
                <a:latin typeface="Tahoma" panose="020B0604030504040204" pitchFamily="34" charset="0"/>
              </a:rPr>
              <a:t> Rahman </a:t>
            </a:r>
            <a:br>
              <a:rPr lang="en-US" altLang="en-US" sz="1800" b="0" dirty="0">
                <a:latin typeface="Tahoma" panose="020B0604030504040204" pitchFamily="34" charset="0"/>
              </a:rPr>
            </a:br>
            <a:r>
              <a:rPr lang="en-US" altLang="en-US" sz="1800" b="0" dirty="0">
                <a:latin typeface="Tahoma" panose="020B0604030504040204" pitchFamily="34" charset="0"/>
                <a:hlinkClick r:id="rId2"/>
              </a:rPr>
              <a:t>ehsaan16@gmail.com</a:t>
            </a:r>
            <a:r>
              <a:rPr lang="en-US" altLang="en-US" sz="1800" b="0" dirty="0">
                <a:latin typeface="Tahoma" panose="020B0604030504040204" pitchFamily="34" charset="0"/>
              </a:rPr>
              <a:t>  </a:t>
            </a:r>
            <a:br>
              <a:rPr lang="en-US" altLang="en-US" sz="1800" b="0" dirty="0">
                <a:latin typeface="Tahoma" panose="020B0604030504040204" pitchFamily="34" charset="0"/>
              </a:rPr>
            </a:br>
            <a:r>
              <a:rPr lang="en-US" altLang="en-US" sz="1800" b="0" dirty="0">
                <a:latin typeface="Tahoma" panose="020B0604030504040204" pitchFamily="34" charset="0"/>
              </a:rPr>
              <a:t>https://economytalks.godaddysites.com/</a:t>
            </a:r>
            <a:br>
              <a:rPr lang="en-US" altLang="en-US" sz="1800" b="0" dirty="0">
                <a:latin typeface="Tahoma" panose="020B0604030504040204" pitchFamily="34" charset="0"/>
              </a:rPr>
            </a:br>
            <a:br>
              <a:rPr lang="en-US" altLang="en-US" sz="1800" b="0" dirty="0">
                <a:latin typeface="Tahoma" panose="020B0604030504040204" pitchFamily="34" charset="0"/>
              </a:rPr>
            </a:br>
            <a:endParaRPr lang="uk-UA" altLang="en-US" sz="1800" b="0" dirty="0">
              <a:latin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FC66-6F29-902F-174A-73A88009FC0A}"/>
              </a:ext>
            </a:extLst>
          </p:cNvPr>
          <p:cNvSpPr>
            <a:spLocks noGrp="1"/>
          </p:cNvSpPr>
          <p:nvPr>
            <p:ph type="title"/>
          </p:nvPr>
        </p:nvSpPr>
        <p:spPr>
          <a:xfrm>
            <a:off x="381000" y="304800"/>
            <a:ext cx="8270803" cy="1143000"/>
          </a:xfrm>
        </p:spPr>
        <p:txBody>
          <a:bodyPr/>
          <a:lstStyle/>
          <a:p>
            <a:pPr algn="ctr"/>
            <a:r>
              <a:rPr lang="en-US" sz="3000" i="1" dirty="0"/>
              <a:t>2024 Global Economic Review</a:t>
            </a:r>
            <a:endParaRPr lang="en-US" dirty="0"/>
          </a:p>
        </p:txBody>
      </p:sp>
      <p:pic>
        <p:nvPicPr>
          <p:cNvPr id="5" name="Content Placeholder 4">
            <a:extLst>
              <a:ext uri="{FF2B5EF4-FFF2-40B4-BE49-F238E27FC236}">
                <a16:creationId xmlns:a16="http://schemas.microsoft.com/office/drawing/2014/main" id="{6D39EA3E-C2E3-DFA5-8727-3115F6EA760C}"/>
              </a:ext>
            </a:extLst>
          </p:cNvPr>
          <p:cNvPicPr>
            <a:picLocks noGrp="1" noChangeAspect="1"/>
          </p:cNvPicPr>
          <p:nvPr>
            <p:ph idx="1"/>
          </p:nvPr>
        </p:nvPicPr>
        <p:blipFill>
          <a:blip r:embed="rId2"/>
          <a:stretch>
            <a:fillRect/>
          </a:stretch>
        </p:blipFill>
        <p:spPr>
          <a:xfrm>
            <a:off x="252523" y="3943350"/>
            <a:ext cx="4816549" cy="1913861"/>
          </a:xfrm>
        </p:spPr>
      </p:pic>
      <p:pic>
        <p:nvPicPr>
          <p:cNvPr id="10" name="Picture 9">
            <a:extLst>
              <a:ext uri="{FF2B5EF4-FFF2-40B4-BE49-F238E27FC236}">
                <a16:creationId xmlns:a16="http://schemas.microsoft.com/office/drawing/2014/main" id="{4E642A25-D4D3-8FDA-198B-EC9676C30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23" y="2172138"/>
            <a:ext cx="4816549" cy="1667081"/>
          </a:xfrm>
          <a:prstGeom prst="rect">
            <a:avLst/>
          </a:prstGeom>
        </p:spPr>
      </p:pic>
      <p:pic>
        <p:nvPicPr>
          <p:cNvPr id="12" name="Picture 11">
            <a:extLst>
              <a:ext uri="{FF2B5EF4-FFF2-40B4-BE49-F238E27FC236}">
                <a16:creationId xmlns:a16="http://schemas.microsoft.com/office/drawing/2014/main" id="{7968AEFC-E407-634D-77AA-73528B95DF19}"/>
              </a:ext>
            </a:extLst>
          </p:cNvPr>
          <p:cNvPicPr>
            <a:picLocks noChangeAspect="1"/>
          </p:cNvPicPr>
          <p:nvPr/>
        </p:nvPicPr>
        <p:blipFill>
          <a:blip r:embed="rId4"/>
          <a:stretch>
            <a:fillRect/>
          </a:stretch>
        </p:blipFill>
        <p:spPr>
          <a:xfrm>
            <a:off x="5350836" y="2172137"/>
            <a:ext cx="3434316" cy="3685073"/>
          </a:xfrm>
          <a:prstGeom prst="rect">
            <a:avLst/>
          </a:prstGeom>
        </p:spPr>
      </p:pic>
      <p:grpSp>
        <p:nvGrpSpPr>
          <p:cNvPr id="13" name="Group 12">
            <a:extLst>
              <a:ext uri="{FF2B5EF4-FFF2-40B4-BE49-F238E27FC236}">
                <a16:creationId xmlns:a16="http://schemas.microsoft.com/office/drawing/2014/main" id="{124D38B6-4511-795F-77AA-1BC33450509E}"/>
              </a:ext>
            </a:extLst>
          </p:cNvPr>
          <p:cNvGrpSpPr/>
          <p:nvPr/>
        </p:nvGrpSpPr>
        <p:grpSpPr>
          <a:xfrm>
            <a:off x="514350" y="2228178"/>
            <a:ext cx="1558999" cy="663654"/>
            <a:chOff x="3369" y="2704311"/>
            <a:chExt cx="3284962" cy="884872"/>
          </a:xfrm>
        </p:grpSpPr>
        <p:sp>
          <p:nvSpPr>
            <p:cNvPr id="14" name="Rectangle 13">
              <a:extLst>
                <a:ext uri="{FF2B5EF4-FFF2-40B4-BE49-F238E27FC236}">
                  <a16:creationId xmlns:a16="http://schemas.microsoft.com/office/drawing/2014/main" id="{8521012A-D624-911D-A502-D766EF8A26B8}"/>
                </a:ext>
              </a:extLst>
            </p:cNvPr>
            <p:cNvSpPr/>
            <p:nvPr/>
          </p:nvSpPr>
          <p:spPr>
            <a:xfrm>
              <a:off x="3369" y="2704311"/>
              <a:ext cx="3284962" cy="88487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0195BF4B-3C31-15E9-CD91-A06556BA164F}"/>
                </a:ext>
              </a:extLst>
            </p:cNvPr>
            <p:cNvSpPr txBox="1"/>
            <p:nvPr/>
          </p:nvSpPr>
          <p:spPr>
            <a:xfrm>
              <a:off x="3369" y="2704311"/>
              <a:ext cx="3284962" cy="884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009" tIns="68009" rIns="90678" bIns="102013" numCol="1" spcCol="1270" anchor="t" anchorCtr="0">
              <a:noAutofit/>
            </a:bodyPr>
            <a:lstStyle/>
            <a:p>
              <a:pPr marL="128588" lvl="1" indent="-128588" defTabSz="566738">
                <a:lnSpc>
                  <a:spcPct val="90000"/>
                </a:lnSpc>
                <a:spcAft>
                  <a:spcPct val="15000"/>
                </a:spcAft>
                <a:buChar char="•"/>
              </a:pPr>
              <a:r>
                <a:rPr lang="en-US" sz="1275" dirty="0">
                  <a:solidFill>
                    <a:srgbClr val="FF0000"/>
                  </a:solidFill>
                  <a:highlight>
                    <a:srgbClr val="FFFF00"/>
                  </a:highlight>
                </a:rPr>
                <a:t>2023-5.9%</a:t>
              </a:r>
            </a:p>
            <a:p>
              <a:pPr marL="128588" lvl="1" indent="-128588" defTabSz="566738">
                <a:lnSpc>
                  <a:spcPct val="90000"/>
                </a:lnSpc>
                <a:spcAft>
                  <a:spcPct val="15000"/>
                </a:spcAft>
                <a:buChar char="•"/>
              </a:pPr>
              <a:r>
                <a:rPr lang="en-US" sz="1275" dirty="0">
                  <a:solidFill>
                    <a:srgbClr val="FF0000"/>
                  </a:solidFill>
                  <a:highlight>
                    <a:srgbClr val="FFFF00"/>
                  </a:highlight>
                </a:rPr>
                <a:t>2024-4.8%</a:t>
              </a:r>
            </a:p>
          </p:txBody>
        </p:sp>
      </p:grpSp>
      <p:sp>
        <p:nvSpPr>
          <p:cNvPr id="17" name="TextBox 16">
            <a:extLst>
              <a:ext uri="{FF2B5EF4-FFF2-40B4-BE49-F238E27FC236}">
                <a16:creationId xmlns:a16="http://schemas.microsoft.com/office/drawing/2014/main" id="{CB280CD6-6AD7-9185-37C9-ACC8F4EDCA65}"/>
              </a:ext>
            </a:extLst>
          </p:cNvPr>
          <p:cNvSpPr txBox="1"/>
          <p:nvPr/>
        </p:nvSpPr>
        <p:spPr>
          <a:xfrm flipH="1">
            <a:off x="3413051" y="4023096"/>
            <a:ext cx="1507164" cy="461665"/>
          </a:xfrm>
          <a:prstGeom prst="rect">
            <a:avLst/>
          </a:prstGeom>
          <a:noFill/>
        </p:spPr>
        <p:txBody>
          <a:bodyPr wrap="square">
            <a:spAutoFit/>
          </a:bodyPr>
          <a:lstStyle/>
          <a:p>
            <a:pPr lvl="0"/>
            <a:r>
              <a:rPr lang="en-US" sz="1200" b="1" dirty="0">
                <a:solidFill>
                  <a:srgbClr val="FF0000"/>
                </a:solidFill>
                <a:highlight>
                  <a:srgbClr val="FFFF00"/>
                </a:highlight>
              </a:rPr>
              <a:t>2023-5.8%</a:t>
            </a:r>
          </a:p>
          <a:p>
            <a:pPr lvl="0"/>
            <a:r>
              <a:rPr lang="en-US" sz="1200" b="1" dirty="0">
                <a:solidFill>
                  <a:srgbClr val="FF0000"/>
                </a:solidFill>
                <a:highlight>
                  <a:srgbClr val="FFFF00"/>
                </a:highlight>
              </a:rPr>
              <a:t>2024-5.21%</a:t>
            </a:r>
          </a:p>
        </p:txBody>
      </p:sp>
      <p:sp>
        <p:nvSpPr>
          <p:cNvPr id="19" name="TextBox 18">
            <a:extLst>
              <a:ext uri="{FF2B5EF4-FFF2-40B4-BE49-F238E27FC236}">
                <a16:creationId xmlns:a16="http://schemas.microsoft.com/office/drawing/2014/main" id="{46650801-CD1A-AD4E-3F2F-5DD4A642A3D7}"/>
              </a:ext>
            </a:extLst>
          </p:cNvPr>
          <p:cNvSpPr txBox="1"/>
          <p:nvPr/>
        </p:nvSpPr>
        <p:spPr>
          <a:xfrm>
            <a:off x="5613990" y="3186626"/>
            <a:ext cx="1443371" cy="1477328"/>
          </a:xfrm>
          <a:prstGeom prst="rect">
            <a:avLst/>
          </a:prstGeom>
          <a:noFill/>
        </p:spPr>
        <p:txBody>
          <a:bodyPr wrap="square">
            <a:spAutoFit/>
          </a:bodyPr>
          <a:lstStyle/>
          <a:p>
            <a:pPr lvl="0"/>
            <a:r>
              <a:rPr lang="en-US" b="1" i="1" dirty="0">
                <a:solidFill>
                  <a:srgbClr val="FF0000"/>
                </a:solidFill>
                <a:highlight>
                  <a:srgbClr val="FFFF00"/>
                </a:highlight>
              </a:rPr>
              <a:t>USA Election</a:t>
            </a:r>
          </a:p>
          <a:p>
            <a:pPr lvl="0"/>
            <a:r>
              <a:rPr lang="en-US" b="1" i="1" dirty="0">
                <a:solidFill>
                  <a:srgbClr val="FF0000"/>
                </a:solidFill>
                <a:highlight>
                  <a:srgbClr val="FFFF00"/>
                </a:highlight>
              </a:rPr>
              <a:t>Global rates hike to cut</a:t>
            </a:r>
          </a:p>
        </p:txBody>
      </p:sp>
    </p:spTree>
    <p:extLst>
      <p:ext uri="{BB962C8B-B14F-4D97-AF65-F5344CB8AC3E}">
        <p14:creationId xmlns:p14="http://schemas.microsoft.com/office/powerpoint/2010/main" val="221205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CFD9-33E3-405A-B754-84C328C11798}"/>
              </a:ext>
            </a:extLst>
          </p:cNvPr>
          <p:cNvSpPr>
            <a:spLocks noGrp="1"/>
          </p:cNvSpPr>
          <p:nvPr>
            <p:ph type="title"/>
          </p:nvPr>
        </p:nvSpPr>
        <p:spPr>
          <a:xfrm>
            <a:off x="457200" y="228601"/>
            <a:ext cx="8058151" cy="1143000"/>
          </a:xfrm>
        </p:spPr>
        <p:txBody>
          <a:bodyPr>
            <a:normAutofit/>
          </a:bodyPr>
          <a:lstStyle/>
          <a:p>
            <a:pPr algn="ctr"/>
            <a:r>
              <a:rPr lang="en-US" sz="2400" i="1" dirty="0"/>
              <a:t>Global Economic Outlook 2022-2024*</a:t>
            </a:r>
            <a:br>
              <a:rPr lang="en-US" sz="2400" i="1" dirty="0"/>
            </a:br>
            <a:r>
              <a:rPr lang="en-US" sz="2400" i="1" dirty="0"/>
              <a:t>( China versus Rest of the World)</a:t>
            </a:r>
          </a:p>
        </p:txBody>
      </p:sp>
      <p:graphicFrame>
        <p:nvGraphicFramePr>
          <p:cNvPr id="4" name="Content Placeholder 3">
            <a:extLst>
              <a:ext uri="{FF2B5EF4-FFF2-40B4-BE49-F238E27FC236}">
                <a16:creationId xmlns:a16="http://schemas.microsoft.com/office/drawing/2014/main" id="{BA2B633D-D056-4F7C-8751-00A6CC2CDEDE}"/>
              </a:ext>
            </a:extLst>
          </p:cNvPr>
          <p:cNvGraphicFramePr>
            <a:graphicFrameLocks noGrp="1"/>
          </p:cNvGraphicFramePr>
          <p:nvPr>
            <p:ph idx="1"/>
            <p:extLst>
              <p:ext uri="{D42A27DB-BD31-4B8C-83A1-F6EECF244321}">
                <p14:modId xmlns:p14="http://schemas.microsoft.com/office/powerpoint/2010/main" val="2860664594"/>
              </p:ext>
            </p:extLst>
          </p:nvPr>
        </p:nvGraphicFramePr>
        <p:xfrm>
          <a:off x="628650" y="1447801"/>
          <a:ext cx="7886700" cy="4279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444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9614-679D-4CAA-988D-3D7BFE3A142D}"/>
              </a:ext>
            </a:extLst>
          </p:cNvPr>
          <p:cNvSpPr>
            <a:spLocks noGrp="1"/>
          </p:cNvSpPr>
          <p:nvPr>
            <p:ph type="title"/>
          </p:nvPr>
        </p:nvSpPr>
        <p:spPr>
          <a:xfrm>
            <a:off x="334732" y="381000"/>
            <a:ext cx="8118152" cy="1688591"/>
          </a:xfrm>
        </p:spPr>
        <p:txBody>
          <a:bodyPr>
            <a:normAutofit/>
          </a:bodyPr>
          <a:lstStyle/>
          <a:p>
            <a:pPr algn="l"/>
            <a:r>
              <a:rPr lang="en-US" sz="3000" i="1" dirty="0"/>
              <a:t>China’s Economic </a:t>
            </a:r>
            <a:br>
              <a:rPr lang="en-US" sz="3000" i="1" dirty="0"/>
            </a:br>
            <a:r>
              <a:rPr lang="en-US" sz="3000" i="1" dirty="0"/>
              <a:t>Outlook</a:t>
            </a:r>
          </a:p>
        </p:txBody>
      </p:sp>
      <p:sp>
        <p:nvSpPr>
          <p:cNvPr id="3" name="Content Placeholder 2">
            <a:extLst>
              <a:ext uri="{FF2B5EF4-FFF2-40B4-BE49-F238E27FC236}">
                <a16:creationId xmlns:a16="http://schemas.microsoft.com/office/drawing/2014/main" id="{5B149D8E-324A-4CDB-98A8-887A0D1C508B}"/>
              </a:ext>
            </a:extLst>
          </p:cNvPr>
          <p:cNvSpPr>
            <a:spLocks noGrp="1"/>
          </p:cNvSpPr>
          <p:nvPr>
            <p:ph idx="1"/>
          </p:nvPr>
        </p:nvSpPr>
        <p:spPr>
          <a:xfrm>
            <a:off x="334732" y="2188978"/>
            <a:ext cx="8572693" cy="3300995"/>
          </a:xfrm>
        </p:spPr>
        <p:txBody>
          <a:bodyPr>
            <a:normAutofit/>
          </a:bodyPr>
          <a:lstStyle/>
          <a:p>
            <a:r>
              <a:rPr lang="en-US" sz="1500" dirty="0"/>
              <a:t>Real Estate compromise around 15 to 30 % of Chinese economy.</a:t>
            </a:r>
          </a:p>
          <a:p>
            <a:r>
              <a:rPr lang="en-US" sz="1500" dirty="0"/>
              <a:t>About 50% of the largest private developers have now defaulted on their debts, causing consumers to lose confidence in developers and in the idea that home prices always go up. </a:t>
            </a:r>
          </a:p>
        </p:txBody>
      </p:sp>
      <p:pic>
        <p:nvPicPr>
          <p:cNvPr id="5" name="Picture 4">
            <a:extLst>
              <a:ext uri="{FF2B5EF4-FFF2-40B4-BE49-F238E27FC236}">
                <a16:creationId xmlns:a16="http://schemas.microsoft.com/office/drawing/2014/main" id="{9E21F42A-8503-4A20-B065-61ADD96CB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96" y="3152774"/>
            <a:ext cx="7824233" cy="2456586"/>
          </a:xfrm>
          <a:prstGeom prst="rect">
            <a:avLst/>
          </a:prstGeom>
        </p:spPr>
      </p:pic>
      <p:pic>
        <p:nvPicPr>
          <p:cNvPr id="9" name="Picture 8">
            <a:extLst>
              <a:ext uri="{FF2B5EF4-FFF2-40B4-BE49-F238E27FC236}">
                <a16:creationId xmlns:a16="http://schemas.microsoft.com/office/drawing/2014/main" id="{A33EB7B7-F4F5-8D78-76A3-FC796154B9DD}"/>
              </a:ext>
            </a:extLst>
          </p:cNvPr>
          <p:cNvPicPr>
            <a:picLocks noChangeAspect="1"/>
          </p:cNvPicPr>
          <p:nvPr/>
        </p:nvPicPr>
        <p:blipFill>
          <a:blip r:embed="rId3"/>
          <a:stretch>
            <a:fillRect/>
          </a:stretch>
        </p:blipFill>
        <p:spPr>
          <a:xfrm>
            <a:off x="4038600" y="811665"/>
            <a:ext cx="2194560" cy="895415"/>
          </a:xfrm>
          <a:prstGeom prst="rect">
            <a:avLst/>
          </a:prstGeom>
        </p:spPr>
      </p:pic>
    </p:spTree>
    <p:extLst>
      <p:ext uri="{BB962C8B-B14F-4D97-AF65-F5344CB8AC3E}">
        <p14:creationId xmlns:p14="http://schemas.microsoft.com/office/powerpoint/2010/main" val="202395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C0592-7E8B-4C3D-9A3A-ACF6C37B299F}"/>
              </a:ext>
            </a:extLst>
          </p:cNvPr>
          <p:cNvSpPr>
            <a:spLocks noGrp="1"/>
          </p:cNvSpPr>
          <p:nvPr>
            <p:ph type="title"/>
          </p:nvPr>
        </p:nvSpPr>
        <p:spPr>
          <a:xfrm>
            <a:off x="755649" y="188912"/>
            <a:ext cx="7561263" cy="1335088"/>
          </a:xfrm>
        </p:spPr>
        <p:txBody>
          <a:bodyPr/>
          <a:lstStyle/>
          <a:p>
            <a:r>
              <a:rPr lang="en-US" sz="3000" i="1" dirty="0">
                <a:solidFill>
                  <a:srgbClr val="0F0F0F"/>
                </a:solidFill>
                <a:effectLst/>
              </a:rPr>
              <a:t>Why the U.S. Will </a:t>
            </a:r>
            <a:br>
              <a:rPr lang="en-US" sz="3000" i="1" dirty="0">
                <a:solidFill>
                  <a:srgbClr val="0F0F0F"/>
                </a:solidFill>
                <a:effectLst/>
              </a:rPr>
            </a:br>
            <a:r>
              <a:rPr lang="en-US" sz="3000" i="1" dirty="0">
                <a:solidFill>
                  <a:srgbClr val="0F0F0F"/>
                </a:solidFill>
                <a:effectLst/>
              </a:rPr>
              <a:t>Evade Deflation</a:t>
            </a:r>
            <a:r>
              <a:rPr lang="en-US" sz="3000" i="1" dirty="0"/>
              <a:t>      </a:t>
            </a:r>
          </a:p>
        </p:txBody>
      </p:sp>
      <p:sp>
        <p:nvSpPr>
          <p:cNvPr id="3" name="Content Placeholder 2">
            <a:extLst>
              <a:ext uri="{FF2B5EF4-FFF2-40B4-BE49-F238E27FC236}">
                <a16:creationId xmlns:a16="http://schemas.microsoft.com/office/drawing/2014/main" id="{4581AB10-6DCA-431A-979C-7DDAC0617289}"/>
              </a:ext>
            </a:extLst>
          </p:cNvPr>
          <p:cNvSpPr>
            <a:spLocks noGrp="1"/>
          </p:cNvSpPr>
          <p:nvPr>
            <p:ph idx="1"/>
          </p:nvPr>
        </p:nvSpPr>
        <p:spPr>
          <a:xfrm>
            <a:off x="755650" y="1600200"/>
            <a:ext cx="7561263" cy="3810000"/>
          </a:xfrm>
        </p:spPr>
        <p:txBody>
          <a:bodyPr/>
          <a:lstStyle/>
          <a:p>
            <a:pPr marL="0" indent="0">
              <a:buNone/>
            </a:pPr>
            <a:endParaRPr lang="en-US" dirty="0"/>
          </a:p>
          <a:p>
            <a:pPr algn="l">
              <a:buFont typeface="Arial" panose="020B0604020202020204" pitchFamily="34" charset="0"/>
              <a:buChar char="•"/>
            </a:pPr>
            <a:r>
              <a:rPr lang="en-US" sz="2000" b="0" i="0" dirty="0">
                <a:effectLst/>
                <a:latin typeface="Söhne"/>
              </a:rPr>
              <a:t>The labor market has seen an addition of approximately </a:t>
            </a:r>
            <a:r>
              <a:rPr lang="en-US" sz="2000" i="0" dirty="0">
                <a:effectLst/>
                <a:latin typeface="Söhne"/>
              </a:rPr>
              <a:t>239,000</a:t>
            </a:r>
            <a:r>
              <a:rPr lang="en-US" sz="2000" b="0" i="0" dirty="0">
                <a:effectLst/>
                <a:latin typeface="Söhne"/>
              </a:rPr>
              <a:t> jobs per month over the past year.</a:t>
            </a:r>
          </a:p>
          <a:p>
            <a:pPr algn="l">
              <a:buFont typeface="Arial" panose="020B0604020202020204" pitchFamily="34" charset="0"/>
              <a:buChar char="•"/>
            </a:pPr>
            <a:r>
              <a:rPr lang="en-US" sz="2000" b="0" i="0" dirty="0">
                <a:effectLst/>
                <a:latin typeface="Söhne"/>
              </a:rPr>
              <a:t>An expectation of job growth is associated with the upcoming 2024 election year, which may support further </a:t>
            </a:r>
            <a:r>
              <a:rPr lang="en-US" sz="2000" i="0" dirty="0">
                <a:effectLst/>
                <a:latin typeface="Söhne"/>
              </a:rPr>
              <a:t>interest rate hikes</a:t>
            </a:r>
            <a:r>
              <a:rPr lang="en-US" sz="2000" b="0" i="0" dirty="0">
                <a:effectLst/>
                <a:latin typeface="Söhne"/>
              </a:rPr>
              <a:t>.</a:t>
            </a:r>
          </a:p>
          <a:p>
            <a:pPr algn="l">
              <a:buFont typeface="Arial" panose="020B0604020202020204" pitchFamily="34" charset="0"/>
              <a:buChar char="•"/>
            </a:pPr>
            <a:r>
              <a:rPr lang="en-US" sz="2000" b="0" i="0" dirty="0">
                <a:effectLst/>
                <a:latin typeface="Söhne"/>
              </a:rPr>
              <a:t>The current budget deficit stands at 1.70 trillion USD.</a:t>
            </a:r>
          </a:p>
          <a:p>
            <a:pPr algn="l">
              <a:buFont typeface="Arial" panose="020B0604020202020204" pitchFamily="34" charset="0"/>
              <a:buChar char="•"/>
            </a:pPr>
            <a:r>
              <a:rPr lang="en-US" sz="2000" b="0" i="0" dirty="0">
                <a:effectLst/>
                <a:latin typeface="Söhne"/>
              </a:rPr>
              <a:t>There is an argument that increasing the budget deficit by 10-15% could be sustainable without raising tax rates.</a:t>
            </a:r>
          </a:p>
          <a:p>
            <a:pPr algn="l">
              <a:buFont typeface="Arial" panose="020B0604020202020204" pitchFamily="34" charset="0"/>
              <a:buChar char="•"/>
            </a:pPr>
            <a:r>
              <a:rPr lang="en-US" sz="2000" b="0" i="0" dirty="0">
                <a:effectLst/>
                <a:latin typeface="Söhne"/>
              </a:rPr>
              <a:t>Emphasis is placed on controlling inflation and food prices, alongside the development of industrial policy.</a:t>
            </a:r>
          </a:p>
          <a:p>
            <a:pPr marL="0" indent="0">
              <a:buNone/>
            </a:pPr>
            <a:endParaRPr lang="en-US" dirty="0"/>
          </a:p>
        </p:txBody>
      </p:sp>
      <p:pic>
        <p:nvPicPr>
          <p:cNvPr id="5" name="Picture 4">
            <a:extLst>
              <a:ext uri="{FF2B5EF4-FFF2-40B4-BE49-F238E27FC236}">
                <a16:creationId xmlns:a16="http://schemas.microsoft.com/office/drawing/2014/main" id="{74A2346D-6E7D-98CE-C2BF-F88D54880D6A}"/>
              </a:ext>
            </a:extLst>
          </p:cNvPr>
          <p:cNvPicPr>
            <a:picLocks noChangeAspect="1"/>
          </p:cNvPicPr>
          <p:nvPr/>
        </p:nvPicPr>
        <p:blipFill>
          <a:blip r:embed="rId2"/>
          <a:stretch>
            <a:fillRect/>
          </a:stretch>
        </p:blipFill>
        <p:spPr>
          <a:xfrm>
            <a:off x="4572000" y="406399"/>
            <a:ext cx="2224087" cy="900113"/>
          </a:xfrm>
          <a:prstGeom prst="rect">
            <a:avLst/>
          </a:prstGeom>
        </p:spPr>
      </p:pic>
    </p:spTree>
    <p:extLst>
      <p:ext uri="{BB962C8B-B14F-4D97-AF65-F5344CB8AC3E}">
        <p14:creationId xmlns:p14="http://schemas.microsoft.com/office/powerpoint/2010/main" val="81822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CA3FDF-1F54-495E-9487-E2062BC54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382" y="2362200"/>
            <a:ext cx="4716618" cy="3263900"/>
          </a:xfrm>
          <a:prstGeom prst="rect">
            <a:avLst/>
          </a:prstGeom>
        </p:spPr>
      </p:pic>
      <p:graphicFrame>
        <p:nvGraphicFramePr>
          <p:cNvPr id="8" name="Content Placeholder 7">
            <a:extLst>
              <a:ext uri="{FF2B5EF4-FFF2-40B4-BE49-F238E27FC236}">
                <a16:creationId xmlns:a16="http://schemas.microsoft.com/office/drawing/2014/main" id="{D0EDA75A-8DA8-4353-ABAF-9C6DC53FB339}"/>
              </a:ext>
            </a:extLst>
          </p:cNvPr>
          <p:cNvGraphicFramePr>
            <a:graphicFrameLocks noGrp="1"/>
          </p:cNvGraphicFramePr>
          <p:nvPr>
            <p:ph idx="1"/>
            <p:extLst>
              <p:ext uri="{D42A27DB-BD31-4B8C-83A1-F6EECF244321}">
                <p14:modId xmlns:p14="http://schemas.microsoft.com/office/powerpoint/2010/main" val="3149626001"/>
              </p:ext>
            </p:extLst>
          </p:nvPr>
        </p:nvGraphicFramePr>
        <p:xfrm>
          <a:off x="719137" y="838200"/>
          <a:ext cx="7561263"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629EC57-74A9-4F82-AE6F-5F3336A0A684}"/>
              </a:ext>
            </a:extLst>
          </p:cNvPr>
          <p:cNvSpPr>
            <a:spLocks noGrp="1"/>
          </p:cNvSpPr>
          <p:nvPr>
            <p:ph type="title"/>
          </p:nvPr>
        </p:nvSpPr>
        <p:spPr>
          <a:xfrm>
            <a:off x="755650" y="188912"/>
            <a:ext cx="6254750" cy="877887"/>
          </a:xfrm>
        </p:spPr>
        <p:txBody>
          <a:bodyPr/>
          <a:lstStyle/>
          <a:p>
            <a:r>
              <a:rPr lang="en-US" sz="3000" i="1" dirty="0"/>
              <a:t>Euro Zone Most Dangerous Zone</a:t>
            </a:r>
          </a:p>
        </p:txBody>
      </p:sp>
      <p:pic>
        <p:nvPicPr>
          <p:cNvPr id="10" name="Picture 9">
            <a:extLst>
              <a:ext uri="{FF2B5EF4-FFF2-40B4-BE49-F238E27FC236}">
                <a16:creationId xmlns:a16="http://schemas.microsoft.com/office/drawing/2014/main" id="{EABC4B87-8C08-48CE-9C10-1B0DD7082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040" y="2819400"/>
            <a:ext cx="2183960" cy="1511300"/>
          </a:xfrm>
          <a:prstGeom prst="rect">
            <a:avLst/>
          </a:prstGeom>
        </p:spPr>
      </p:pic>
    </p:spTree>
    <p:extLst>
      <p:ext uri="{BB962C8B-B14F-4D97-AF65-F5344CB8AC3E}">
        <p14:creationId xmlns:p14="http://schemas.microsoft.com/office/powerpoint/2010/main" val="148342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AE45-EB4D-419A-9BF6-8C38CC6C55AB}"/>
              </a:ext>
            </a:extLst>
          </p:cNvPr>
          <p:cNvSpPr>
            <a:spLocks noGrp="1"/>
          </p:cNvSpPr>
          <p:nvPr>
            <p:ph type="title"/>
          </p:nvPr>
        </p:nvSpPr>
        <p:spPr>
          <a:xfrm>
            <a:off x="1447800" y="188911"/>
            <a:ext cx="6477000" cy="1585309"/>
          </a:xfrm>
        </p:spPr>
        <p:txBody>
          <a:bodyPr/>
          <a:lstStyle/>
          <a:p>
            <a:r>
              <a:rPr lang="en-US" sz="3000" i="1" dirty="0"/>
              <a:t>Japan</a:t>
            </a:r>
          </a:p>
        </p:txBody>
      </p:sp>
      <p:grpSp>
        <p:nvGrpSpPr>
          <p:cNvPr id="11" name="Group 10">
            <a:extLst>
              <a:ext uri="{FF2B5EF4-FFF2-40B4-BE49-F238E27FC236}">
                <a16:creationId xmlns:a16="http://schemas.microsoft.com/office/drawing/2014/main" id="{DA68732B-2AA3-4C9F-8C39-8E9DE485E0A3}"/>
              </a:ext>
            </a:extLst>
          </p:cNvPr>
          <p:cNvGrpSpPr/>
          <p:nvPr/>
        </p:nvGrpSpPr>
        <p:grpSpPr>
          <a:xfrm>
            <a:off x="838200" y="1905000"/>
            <a:ext cx="7848600" cy="3886200"/>
            <a:chOff x="1524000" y="2049829"/>
            <a:chExt cx="6096000" cy="2758340"/>
          </a:xfrm>
        </p:grpSpPr>
        <p:sp>
          <p:nvSpPr>
            <p:cNvPr id="12" name="Freeform: Shape 11">
              <a:extLst>
                <a:ext uri="{FF2B5EF4-FFF2-40B4-BE49-F238E27FC236}">
                  <a16:creationId xmlns:a16="http://schemas.microsoft.com/office/drawing/2014/main" id="{B553DB33-E794-4701-836C-2EE3F6D8084C}"/>
                </a:ext>
              </a:extLst>
            </p:cNvPr>
            <p:cNvSpPr/>
            <p:nvPr/>
          </p:nvSpPr>
          <p:spPr>
            <a:xfrm>
              <a:off x="1524000" y="2049829"/>
              <a:ext cx="6096000" cy="887809"/>
            </a:xfrm>
            <a:custGeom>
              <a:avLst/>
              <a:gdLst>
                <a:gd name="connsiteX0" fmla="*/ 0 w 6096000"/>
                <a:gd name="connsiteY0" fmla="*/ 221952 h 887809"/>
                <a:gd name="connsiteX1" fmla="*/ 5652096 w 6096000"/>
                <a:gd name="connsiteY1" fmla="*/ 221952 h 887809"/>
                <a:gd name="connsiteX2" fmla="*/ 5652096 w 6096000"/>
                <a:gd name="connsiteY2" fmla="*/ 0 h 887809"/>
                <a:gd name="connsiteX3" fmla="*/ 6096000 w 6096000"/>
                <a:gd name="connsiteY3" fmla="*/ 443905 h 887809"/>
                <a:gd name="connsiteX4" fmla="*/ 5652096 w 6096000"/>
                <a:gd name="connsiteY4" fmla="*/ 887809 h 887809"/>
                <a:gd name="connsiteX5" fmla="*/ 5652096 w 6096000"/>
                <a:gd name="connsiteY5" fmla="*/ 665857 h 887809"/>
                <a:gd name="connsiteX6" fmla="*/ 0 w 6096000"/>
                <a:gd name="connsiteY6" fmla="*/ 665857 h 887809"/>
                <a:gd name="connsiteX7" fmla="*/ 0 w 6096000"/>
                <a:gd name="connsiteY7" fmla="*/ 221952 h 8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887809">
                  <a:moveTo>
                    <a:pt x="0" y="221952"/>
                  </a:moveTo>
                  <a:lnTo>
                    <a:pt x="5652096" y="221952"/>
                  </a:lnTo>
                  <a:lnTo>
                    <a:pt x="5652096" y="0"/>
                  </a:lnTo>
                  <a:lnTo>
                    <a:pt x="6096000" y="443905"/>
                  </a:lnTo>
                  <a:lnTo>
                    <a:pt x="5652096" y="887809"/>
                  </a:lnTo>
                  <a:lnTo>
                    <a:pt x="5652096" y="665857"/>
                  </a:lnTo>
                  <a:lnTo>
                    <a:pt x="0" y="665857"/>
                  </a:lnTo>
                  <a:lnTo>
                    <a:pt x="0" y="221952"/>
                  </a:lnTo>
                  <a:close/>
                </a:path>
              </a:pathLst>
            </a:cu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spcFirstLastPara="0" vert="horz" wrap="square" lIns="64770" tIns="286722" rIns="475952" bIns="362892" numCol="1" spcCol="1270" anchor="ctr" anchorCtr="0">
              <a:noAutofit/>
            </a:bodyPr>
            <a:lstStyle/>
            <a:p>
              <a:pPr marL="0" lvl="0" indent="0" algn="l" defTabSz="755650">
                <a:lnSpc>
                  <a:spcPct val="90000"/>
                </a:lnSpc>
                <a:spcBef>
                  <a:spcPct val="0"/>
                </a:spcBef>
                <a:spcAft>
                  <a:spcPct val="35000"/>
                </a:spcAft>
                <a:buNone/>
              </a:pPr>
              <a:r>
                <a:rPr lang="en-US" sz="1700" kern="1200" dirty="0"/>
                <a:t>Interest rate</a:t>
              </a:r>
            </a:p>
          </p:txBody>
        </p:sp>
        <p:sp>
          <p:nvSpPr>
            <p:cNvPr id="13" name="Freeform: Shape 12">
              <a:extLst>
                <a:ext uri="{FF2B5EF4-FFF2-40B4-BE49-F238E27FC236}">
                  <a16:creationId xmlns:a16="http://schemas.microsoft.com/office/drawing/2014/main" id="{1A3E865E-CB66-462A-A6DB-013C796CCD64}"/>
                </a:ext>
              </a:extLst>
            </p:cNvPr>
            <p:cNvSpPr/>
            <p:nvPr/>
          </p:nvSpPr>
          <p:spPr>
            <a:xfrm>
              <a:off x="1524000" y="2734458"/>
              <a:ext cx="1877568" cy="1710248"/>
            </a:xfrm>
            <a:custGeom>
              <a:avLst/>
              <a:gdLst>
                <a:gd name="connsiteX0" fmla="*/ 0 w 1877568"/>
                <a:gd name="connsiteY0" fmla="*/ 0 h 1710248"/>
                <a:gd name="connsiteX1" fmla="*/ 1877568 w 1877568"/>
                <a:gd name="connsiteY1" fmla="*/ 0 h 1710248"/>
                <a:gd name="connsiteX2" fmla="*/ 1877568 w 1877568"/>
                <a:gd name="connsiteY2" fmla="*/ 1710248 h 1710248"/>
                <a:gd name="connsiteX3" fmla="*/ 0 w 1877568"/>
                <a:gd name="connsiteY3" fmla="*/ 1710248 h 1710248"/>
                <a:gd name="connsiteX4" fmla="*/ 0 w 1877568"/>
                <a:gd name="connsiteY4" fmla="*/ 0 h 171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568" h="1710248">
                  <a:moveTo>
                    <a:pt x="0" y="0"/>
                  </a:moveTo>
                  <a:lnTo>
                    <a:pt x="1877568" y="0"/>
                  </a:lnTo>
                  <a:lnTo>
                    <a:pt x="1877568" y="1710248"/>
                  </a:lnTo>
                  <a:lnTo>
                    <a:pt x="0" y="1710248"/>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2000" kern="1200" dirty="0"/>
                <a:t>End of Negative interest rate	</a:t>
              </a:r>
            </a:p>
          </p:txBody>
        </p:sp>
        <p:sp>
          <p:nvSpPr>
            <p:cNvPr id="14" name="Freeform: Shape 13">
              <a:extLst>
                <a:ext uri="{FF2B5EF4-FFF2-40B4-BE49-F238E27FC236}">
                  <a16:creationId xmlns:a16="http://schemas.microsoft.com/office/drawing/2014/main" id="{C31CE295-528E-4C43-A236-0CD30D77CBB0}"/>
                </a:ext>
              </a:extLst>
            </p:cNvPr>
            <p:cNvSpPr/>
            <p:nvPr/>
          </p:nvSpPr>
          <p:spPr>
            <a:xfrm>
              <a:off x="3401567" y="2159095"/>
              <a:ext cx="4218432" cy="887809"/>
            </a:xfrm>
            <a:custGeom>
              <a:avLst/>
              <a:gdLst>
                <a:gd name="connsiteX0" fmla="*/ 0 w 4218432"/>
                <a:gd name="connsiteY0" fmla="*/ 221952 h 887809"/>
                <a:gd name="connsiteX1" fmla="*/ 3774528 w 4218432"/>
                <a:gd name="connsiteY1" fmla="*/ 221952 h 887809"/>
                <a:gd name="connsiteX2" fmla="*/ 3774528 w 4218432"/>
                <a:gd name="connsiteY2" fmla="*/ 0 h 887809"/>
                <a:gd name="connsiteX3" fmla="*/ 4218432 w 4218432"/>
                <a:gd name="connsiteY3" fmla="*/ 443905 h 887809"/>
                <a:gd name="connsiteX4" fmla="*/ 3774528 w 4218432"/>
                <a:gd name="connsiteY4" fmla="*/ 887809 h 887809"/>
                <a:gd name="connsiteX5" fmla="*/ 3774528 w 4218432"/>
                <a:gd name="connsiteY5" fmla="*/ 665857 h 887809"/>
                <a:gd name="connsiteX6" fmla="*/ 0 w 4218432"/>
                <a:gd name="connsiteY6" fmla="*/ 665857 h 887809"/>
                <a:gd name="connsiteX7" fmla="*/ 0 w 4218432"/>
                <a:gd name="connsiteY7" fmla="*/ 221952 h 8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8432" h="887809">
                  <a:moveTo>
                    <a:pt x="0" y="221952"/>
                  </a:moveTo>
                  <a:lnTo>
                    <a:pt x="3774528" y="221952"/>
                  </a:lnTo>
                  <a:lnTo>
                    <a:pt x="3774528" y="0"/>
                  </a:lnTo>
                  <a:lnTo>
                    <a:pt x="4218432" y="443905"/>
                  </a:lnTo>
                  <a:lnTo>
                    <a:pt x="3774528" y="887809"/>
                  </a:lnTo>
                  <a:lnTo>
                    <a:pt x="3774528" y="665857"/>
                  </a:lnTo>
                  <a:lnTo>
                    <a:pt x="0" y="665857"/>
                  </a:lnTo>
                  <a:lnTo>
                    <a:pt x="0" y="221952"/>
                  </a:lnTo>
                  <a:close/>
                </a:path>
              </a:pathLst>
            </a:custGeom>
          </p:spPr>
          <p:style>
            <a:lnRef idx="2">
              <a:schemeClr val="lt1">
                <a:hueOff val="0"/>
                <a:satOff val="0"/>
                <a:lumOff val="0"/>
                <a:alphaOff val="0"/>
              </a:schemeClr>
            </a:lnRef>
            <a:fillRef idx="1">
              <a:schemeClr val="accent4">
                <a:shade val="50000"/>
                <a:hueOff val="0"/>
                <a:satOff val="0"/>
                <a:lumOff val="36437"/>
                <a:alphaOff val="0"/>
              </a:schemeClr>
            </a:fillRef>
            <a:effectRef idx="0">
              <a:schemeClr val="accent4">
                <a:shade val="50000"/>
                <a:hueOff val="0"/>
                <a:satOff val="0"/>
                <a:lumOff val="36437"/>
                <a:alphaOff val="0"/>
              </a:schemeClr>
            </a:effectRef>
            <a:fontRef idx="minor">
              <a:schemeClr val="lt1"/>
            </a:fontRef>
          </p:style>
          <p:txBody>
            <a:bodyPr spcFirstLastPara="0" vert="horz" wrap="square" lIns="64770" tIns="286722" rIns="475952" bIns="362892" numCol="1" spcCol="1270" anchor="ctr" anchorCtr="0">
              <a:noAutofit/>
            </a:bodyPr>
            <a:lstStyle/>
            <a:p>
              <a:pPr marL="0" lvl="0" indent="0" algn="l" defTabSz="755650">
                <a:lnSpc>
                  <a:spcPct val="90000"/>
                </a:lnSpc>
                <a:spcBef>
                  <a:spcPct val="0"/>
                </a:spcBef>
                <a:spcAft>
                  <a:spcPct val="35000"/>
                </a:spcAft>
                <a:buNone/>
              </a:pPr>
              <a:r>
                <a:rPr lang="en-US" sz="1700" kern="1200" dirty="0"/>
                <a:t>Government bond	</a:t>
              </a:r>
            </a:p>
          </p:txBody>
        </p:sp>
        <p:sp>
          <p:nvSpPr>
            <p:cNvPr id="15" name="Freeform: Shape 14">
              <a:extLst>
                <a:ext uri="{FF2B5EF4-FFF2-40B4-BE49-F238E27FC236}">
                  <a16:creationId xmlns:a16="http://schemas.microsoft.com/office/drawing/2014/main" id="{EF67D870-0EB1-4F9C-BDA2-4B62C929CE5B}"/>
                </a:ext>
              </a:extLst>
            </p:cNvPr>
            <p:cNvSpPr/>
            <p:nvPr/>
          </p:nvSpPr>
          <p:spPr>
            <a:xfrm>
              <a:off x="3200405" y="2844884"/>
              <a:ext cx="1877568" cy="1710248"/>
            </a:xfrm>
            <a:custGeom>
              <a:avLst/>
              <a:gdLst>
                <a:gd name="connsiteX0" fmla="*/ 0 w 1877568"/>
                <a:gd name="connsiteY0" fmla="*/ 0 h 1710248"/>
                <a:gd name="connsiteX1" fmla="*/ 1877568 w 1877568"/>
                <a:gd name="connsiteY1" fmla="*/ 0 h 1710248"/>
                <a:gd name="connsiteX2" fmla="*/ 1877568 w 1877568"/>
                <a:gd name="connsiteY2" fmla="*/ 1710248 h 1710248"/>
                <a:gd name="connsiteX3" fmla="*/ 0 w 1877568"/>
                <a:gd name="connsiteY3" fmla="*/ 1710248 h 1710248"/>
                <a:gd name="connsiteX4" fmla="*/ 0 w 1877568"/>
                <a:gd name="connsiteY4" fmla="*/ 0 h 171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568" h="1710248">
                  <a:moveTo>
                    <a:pt x="0" y="0"/>
                  </a:moveTo>
                  <a:lnTo>
                    <a:pt x="1877568" y="0"/>
                  </a:lnTo>
                  <a:lnTo>
                    <a:pt x="1877568" y="1710248"/>
                  </a:lnTo>
                  <a:lnTo>
                    <a:pt x="0" y="1710248"/>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2800" kern="1200" dirty="0"/>
                <a:t>Yield 1 percentage on bond 10 years </a:t>
              </a:r>
            </a:p>
          </p:txBody>
        </p:sp>
        <p:sp>
          <p:nvSpPr>
            <p:cNvPr id="16" name="Freeform: Shape 15">
              <a:extLst>
                <a:ext uri="{FF2B5EF4-FFF2-40B4-BE49-F238E27FC236}">
                  <a16:creationId xmlns:a16="http://schemas.microsoft.com/office/drawing/2014/main" id="{17C5AF2E-E0F0-4007-B7FC-0C13E78F2157}"/>
                </a:ext>
              </a:extLst>
            </p:cNvPr>
            <p:cNvSpPr/>
            <p:nvPr/>
          </p:nvSpPr>
          <p:spPr>
            <a:xfrm>
              <a:off x="5279136" y="2641702"/>
              <a:ext cx="2340864" cy="887809"/>
            </a:xfrm>
            <a:custGeom>
              <a:avLst/>
              <a:gdLst>
                <a:gd name="connsiteX0" fmla="*/ 0 w 2340864"/>
                <a:gd name="connsiteY0" fmla="*/ 221952 h 887809"/>
                <a:gd name="connsiteX1" fmla="*/ 1896960 w 2340864"/>
                <a:gd name="connsiteY1" fmla="*/ 221952 h 887809"/>
                <a:gd name="connsiteX2" fmla="*/ 1896960 w 2340864"/>
                <a:gd name="connsiteY2" fmla="*/ 0 h 887809"/>
                <a:gd name="connsiteX3" fmla="*/ 2340864 w 2340864"/>
                <a:gd name="connsiteY3" fmla="*/ 443905 h 887809"/>
                <a:gd name="connsiteX4" fmla="*/ 1896960 w 2340864"/>
                <a:gd name="connsiteY4" fmla="*/ 887809 h 887809"/>
                <a:gd name="connsiteX5" fmla="*/ 1896960 w 2340864"/>
                <a:gd name="connsiteY5" fmla="*/ 665857 h 887809"/>
                <a:gd name="connsiteX6" fmla="*/ 0 w 2340864"/>
                <a:gd name="connsiteY6" fmla="*/ 665857 h 887809"/>
                <a:gd name="connsiteX7" fmla="*/ 0 w 2340864"/>
                <a:gd name="connsiteY7" fmla="*/ 221952 h 8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0864" h="887809">
                  <a:moveTo>
                    <a:pt x="0" y="221952"/>
                  </a:moveTo>
                  <a:lnTo>
                    <a:pt x="1896960" y="221952"/>
                  </a:lnTo>
                  <a:lnTo>
                    <a:pt x="1896960" y="0"/>
                  </a:lnTo>
                  <a:lnTo>
                    <a:pt x="2340864" y="443905"/>
                  </a:lnTo>
                  <a:lnTo>
                    <a:pt x="1896960" y="887809"/>
                  </a:lnTo>
                  <a:lnTo>
                    <a:pt x="1896960" y="665857"/>
                  </a:lnTo>
                  <a:lnTo>
                    <a:pt x="0" y="665857"/>
                  </a:lnTo>
                  <a:lnTo>
                    <a:pt x="0" y="221952"/>
                  </a:lnTo>
                  <a:close/>
                </a:path>
              </a:pathLst>
            </a:custGeom>
          </p:spPr>
          <p:style>
            <a:lnRef idx="2">
              <a:schemeClr val="lt1">
                <a:hueOff val="0"/>
                <a:satOff val="0"/>
                <a:lumOff val="0"/>
                <a:alphaOff val="0"/>
              </a:schemeClr>
            </a:lnRef>
            <a:fillRef idx="1">
              <a:schemeClr val="accent4">
                <a:shade val="50000"/>
                <a:hueOff val="0"/>
                <a:satOff val="0"/>
                <a:lumOff val="36437"/>
                <a:alphaOff val="0"/>
              </a:schemeClr>
            </a:fillRef>
            <a:effectRef idx="0">
              <a:schemeClr val="accent4">
                <a:shade val="50000"/>
                <a:hueOff val="0"/>
                <a:satOff val="0"/>
                <a:lumOff val="36437"/>
                <a:alphaOff val="0"/>
              </a:schemeClr>
            </a:effectRef>
            <a:fontRef idx="minor">
              <a:schemeClr val="lt1"/>
            </a:fontRef>
          </p:style>
          <p:txBody>
            <a:bodyPr spcFirstLastPara="0" vert="horz" wrap="square" lIns="64770" tIns="286722" rIns="475952" bIns="362892" numCol="1" spcCol="1270" anchor="ctr" anchorCtr="0">
              <a:noAutofit/>
            </a:bodyPr>
            <a:lstStyle/>
            <a:p>
              <a:pPr marL="0" lvl="0" indent="0" algn="l" defTabSz="755650">
                <a:lnSpc>
                  <a:spcPct val="90000"/>
                </a:lnSpc>
                <a:spcBef>
                  <a:spcPct val="0"/>
                </a:spcBef>
                <a:spcAft>
                  <a:spcPct val="35000"/>
                </a:spcAft>
                <a:buNone/>
              </a:pPr>
              <a:r>
                <a:rPr lang="en-US" sz="1700" kern="1200" dirty="0"/>
                <a:t>Demographics</a:t>
              </a:r>
            </a:p>
          </p:txBody>
        </p:sp>
        <p:sp>
          <p:nvSpPr>
            <p:cNvPr id="17" name="Freeform: Shape 16">
              <a:extLst>
                <a:ext uri="{FF2B5EF4-FFF2-40B4-BE49-F238E27FC236}">
                  <a16:creationId xmlns:a16="http://schemas.microsoft.com/office/drawing/2014/main" id="{E117AAE5-0D41-4737-959F-073B4A1D672C}"/>
                </a:ext>
              </a:extLst>
            </p:cNvPr>
            <p:cNvSpPr/>
            <p:nvPr/>
          </p:nvSpPr>
          <p:spPr>
            <a:xfrm>
              <a:off x="5273043" y="3529712"/>
              <a:ext cx="1889753" cy="1278457"/>
            </a:xfrm>
            <a:custGeom>
              <a:avLst/>
              <a:gdLst>
                <a:gd name="connsiteX0" fmla="*/ 0 w 1889753"/>
                <a:gd name="connsiteY0" fmla="*/ 0 h 1278457"/>
                <a:gd name="connsiteX1" fmla="*/ 1889753 w 1889753"/>
                <a:gd name="connsiteY1" fmla="*/ 0 h 1278457"/>
                <a:gd name="connsiteX2" fmla="*/ 1889753 w 1889753"/>
                <a:gd name="connsiteY2" fmla="*/ 1278457 h 1278457"/>
                <a:gd name="connsiteX3" fmla="*/ 0 w 1889753"/>
                <a:gd name="connsiteY3" fmla="*/ 1278457 h 1278457"/>
                <a:gd name="connsiteX4" fmla="*/ 0 w 1889753"/>
                <a:gd name="connsiteY4" fmla="*/ 0 h 127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753" h="1278457">
                  <a:moveTo>
                    <a:pt x="0" y="0"/>
                  </a:moveTo>
                  <a:lnTo>
                    <a:pt x="1889753" y="0"/>
                  </a:lnTo>
                  <a:lnTo>
                    <a:pt x="1889753" y="1278457"/>
                  </a:lnTo>
                  <a:lnTo>
                    <a:pt x="0" y="1278457"/>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2400" kern="1200" dirty="0"/>
                <a:t>Main Concern </a:t>
              </a:r>
            </a:p>
            <a:p>
              <a:pPr marL="0" lvl="0" indent="0" algn="l" defTabSz="755650">
                <a:lnSpc>
                  <a:spcPct val="90000"/>
                </a:lnSpc>
                <a:spcBef>
                  <a:spcPct val="0"/>
                </a:spcBef>
                <a:spcAft>
                  <a:spcPct val="35000"/>
                </a:spcAft>
                <a:buNone/>
              </a:pPr>
              <a:r>
                <a:rPr lang="en-US" sz="2400" kern="1200" dirty="0"/>
                <a:t>Women participation</a:t>
              </a:r>
            </a:p>
          </p:txBody>
        </p:sp>
      </p:grpSp>
      <p:pic>
        <p:nvPicPr>
          <p:cNvPr id="8" name="Picture 7">
            <a:extLst>
              <a:ext uri="{FF2B5EF4-FFF2-40B4-BE49-F238E27FC236}">
                <a16:creationId xmlns:a16="http://schemas.microsoft.com/office/drawing/2014/main" id="{7DC261C1-5044-A698-1B44-7AFE25EAB675}"/>
              </a:ext>
            </a:extLst>
          </p:cNvPr>
          <p:cNvPicPr>
            <a:picLocks noChangeAspect="1"/>
          </p:cNvPicPr>
          <p:nvPr/>
        </p:nvPicPr>
        <p:blipFill>
          <a:blip r:embed="rId2"/>
          <a:stretch>
            <a:fillRect/>
          </a:stretch>
        </p:blipFill>
        <p:spPr>
          <a:xfrm>
            <a:off x="3693583" y="580083"/>
            <a:ext cx="3176853" cy="1194137"/>
          </a:xfrm>
          <a:prstGeom prst="rect">
            <a:avLst/>
          </a:prstGeom>
        </p:spPr>
      </p:pic>
    </p:spTree>
    <p:extLst>
      <p:ext uri="{BB962C8B-B14F-4D97-AF65-F5344CB8AC3E}">
        <p14:creationId xmlns:p14="http://schemas.microsoft.com/office/powerpoint/2010/main" val="329604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B2327-F357-4DB1-B5DD-16BB21FDE90D}"/>
              </a:ext>
            </a:extLst>
          </p:cNvPr>
          <p:cNvSpPr>
            <a:spLocks noGrp="1"/>
          </p:cNvSpPr>
          <p:nvPr>
            <p:ph type="title"/>
          </p:nvPr>
        </p:nvSpPr>
        <p:spPr>
          <a:xfrm>
            <a:off x="682625" y="228598"/>
            <a:ext cx="7561263" cy="990601"/>
          </a:xfrm>
        </p:spPr>
        <p:txBody>
          <a:bodyPr/>
          <a:lstStyle/>
          <a:p>
            <a:pPr algn="ctr"/>
            <a:r>
              <a:rPr lang="en-US" sz="3000" i="1" dirty="0"/>
              <a:t>Conclusion:</a:t>
            </a:r>
            <a:br>
              <a:rPr lang="en-US" sz="3000" i="1" dirty="0"/>
            </a:br>
            <a:r>
              <a:rPr lang="en-US" sz="3000" i="1" dirty="0"/>
              <a:t>Don’t need to worry about the recession </a:t>
            </a:r>
          </a:p>
        </p:txBody>
      </p:sp>
      <p:sp>
        <p:nvSpPr>
          <p:cNvPr id="3" name="Content Placeholder 2">
            <a:extLst>
              <a:ext uri="{FF2B5EF4-FFF2-40B4-BE49-F238E27FC236}">
                <a16:creationId xmlns:a16="http://schemas.microsoft.com/office/drawing/2014/main" id="{A673A51E-D78F-40EA-A571-32712A076B22}"/>
              </a:ext>
            </a:extLst>
          </p:cNvPr>
          <p:cNvSpPr>
            <a:spLocks noGrp="1"/>
          </p:cNvSpPr>
          <p:nvPr>
            <p:ph idx="1"/>
          </p:nvPr>
        </p:nvSpPr>
        <p:spPr>
          <a:xfrm>
            <a:off x="755650" y="1524000"/>
            <a:ext cx="7561263" cy="3581400"/>
          </a:xfrm>
        </p:spPr>
        <p:txBody>
          <a:bodyPr/>
          <a:lstStyle/>
          <a:p>
            <a:r>
              <a:rPr lang="en-US" sz="2000" dirty="0"/>
              <a:t>The Hardest part is over for the world Disinflation is underway and developed market central banks have likely finished their rate hike cycles</a:t>
            </a:r>
          </a:p>
          <a:p>
            <a:r>
              <a:rPr lang="en-US" sz="2000" dirty="0"/>
              <a:t>With the added dimension of geopolitical uncertainty investors will also likely need to seek expert advice on how to navigate risks and opportunities that don’t lend themselves to free cash flow models, but instead are more at home in a tail-risk stress test. </a:t>
            </a:r>
          </a:p>
          <a:p>
            <a:r>
              <a:rPr lang="en-US" sz="2000" dirty="0"/>
              <a:t>The road doesn’t look rosy but not bleak </a:t>
            </a:r>
          </a:p>
        </p:txBody>
      </p:sp>
    </p:spTree>
    <p:extLst>
      <p:ext uri="{BB962C8B-B14F-4D97-AF65-F5344CB8AC3E}">
        <p14:creationId xmlns:p14="http://schemas.microsoft.com/office/powerpoint/2010/main" val="3152324839"/>
      </p:ext>
    </p:extLst>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154</TotalTime>
  <Words>376</Words>
  <Application>Microsoft Office PowerPoint</Application>
  <PresentationFormat>On-screen Show (4:3)</PresentationFormat>
  <Paragraphs>37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Söhne</vt:lpstr>
      <vt:lpstr>Tahoma</vt:lpstr>
      <vt:lpstr>template</vt:lpstr>
      <vt:lpstr>Prepared by: Ehsaanur Rahman  ehsaan16@gmail.com   https://economytalks.godaddysites.com/  </vt:lpstr>
      <vt:lpstr>2024 Global Economic Review</vt:lpstr>
      <vt:lpstr>Global Economic Outlook 2022-2024* ( China versus Rest of the World)</vt:lpstr>
      <vt:lpstr>China’s Economic  Outlook</vt:lpstr>
      <vt:lpstr>Why the U.S. Will  Evade Deflation      </vt:lpstr>
      <vt:lpstr>Euro Zone Most Dangerous Zone</vt:lpstr>
      <vt:lpstr>Japan</vt:lpstr>
      <vt:lpstr>Conclusion: Don’t need to worry about the recession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Mahreen Sultana (Student)</dc:creator>
  <cp:lastModifiedBy>Mahreen Sultana (Student)</cp:lastModifiedBy>
  <cp:revision>16</cp:revision>
  <dcterms:created xsi:type="dcterms:W3CDTF">2023-11-20T06:44:19Z</dcterms:created>
  <dcterms:modified xsi:type="dcterms:W3CDTF">2023-11-20T09:46:48Z</dcterms:modified>
</cp:coreProperties>
</file>