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4"/>
  </p:sldMasterIdLst>
  <p:notesMasterIdLst>
    <p:notesMasterId r:id="rId15"/>
  </p:notesMasterIdLst>
  <p:handoutMasterIdLst>
    <p:handoutMasterId r:id="rId16"/>
  </p:handoutMasterIdLst>
  <p:sldIdLst>
    <p:sldId id="1497" r:id="rId5"/>
    <p:sldId id="1566" r:id="rId6"/>
    <p:sldId id="1568" r:id="rId7"/>
    <p:sldId id="1569" r:id="rId8"/>
    <p:sldId id="1564" r:id="rId9"/>
    <p:sldId id="1565" r:id="rId10"/>
    <p:sldId id="1557" r:id="rId11"/>
    <p:sldId id="1558" r:id="rId12"/>
    <p:sldId id="1559" r:id="rId13"/>
    <p:sldId id="15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67" autoAdjust="0"/>
    <p:restoredTop sz="90079" autoAdjust="0"/>
  </p:normalViewPr>
  <p:slideViewPr>
    <p:cSldViewPr snapToGrid="0">
      <p:cViewPr varScale="1">
        <p:scale>
          <a:sx n="96" d="100"/>
          <a:sy n="96" d="100"/>
        </p:scale>
        <p:origin x="10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</a:rPr>
              <a:t>NPSG are listed on the following slides. Customize the slides with your own information on the left and add your own image/graph on the right, as you choose.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978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very specific to stroke; can use this one freely to meet this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87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add graphs to this one that are specific to your program.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930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 in this information as specific to your program’s plan for how to address these things.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684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specifics to answer these questions about what to do if you don’t meet the goal.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796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 use this slide and fill in the light blue/gray area to make specific for your facility.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138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Customize this to your facility’s information. Can include pictures, protocol snapshots, brochures,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6329D-AAB2-42B6-9BBD-13252316E8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267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DFB6D-87FE-398F-0C95-0E00A5EF3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D3A97E-8E89-90F5-3B87-9BF7FD56F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31552-D93C-FA10-F37F-4157FFDAB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726AD-3C7B-FE38-F8B6-B8FE45F30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AF5DB-4B85-A9F2-C30D-AAA3A6EA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1000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B2424-D672-EC43-4587-92368EA51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D4D99C-F1B2-AD6A-09D7-91A0A8687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FC373-4597-230D-9795-6B3A72928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DF3AA-254D-FC4B-CB50-4935A2E8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3FD88-B8FA-06A6-71BD-E55722FF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96457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A85241-6F83-1931-D93E-B414332F0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CF7F6-8AD0-DE56-7D71-369491A3E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AD2DD-CE4C-D6BB-B345-6F7F5C7C0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53A04-E573-6F77-F87E-CDBBE459F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F85CD-CB3B-95F8-2C26-865DCA0CC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0829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D61D-AA1D-D414-2D63-F3B4B076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708" y="2801929"/>
            <a:ext cx="8686801" cy="2565902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B0EE02-7A0B-46A0-5F6E-CFBC94BDF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6090" y="1726269"/>
            <a:ext cx="3024899" cy="54790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7AE0A-CAE3-D199-2942-E05831D3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E4564F8-E916-4EFF-887D-D1E1BBF6454B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FBF0A-E355-74AD-4A6E-8FD2BD7A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1D965-1C87-6430-A8A7-B6EB43D8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637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B75827B4-FD33-43BF-9F9D-5FEB6B504CD5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75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ight Gray Str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F6DEB3-3AC4-0F47-8EBF-643227F8F51D}"/>
              </a:ext>
            </a:extLst>
          </p:cNvPr>
          <p:cNvSpPr>
            <a:spLocks noGrp="1"/>
          </p:cNvSpPr>
          <p:nvPr>
            <p:ph sz="half" idx="1"/>
          </p:nvPr>
        </p:nvSpPr>
        <p:spPr bwMode="white">
          <a:xfrm>
            <a:off x="594786" y="2077156"/>
            <a:ext cx="7340711" cy="3483328"/>
          </a:xfrm>
          <a:prstGeom prst="rect">
            <a:avLst/>
          </a:prstGeom>
        </p:spPr>
        <p:txBody>
          <a:bodyPr>
            <a:noAutofit/>
          </a:bodyPr>
          <a:lstStyle>
            <a:lvl1pPr marL="228589" indent="-228589">
              <a:lnSpc>
                <a:spcPct val="100000"/>
              </a:lnSpc>
              <a:spcBef>
                <a:spcPts val="0"/>
              </a:spcBef>
              <a:tabLst/>
              <a:defRPr sz="1800">
                <a:solidFill>
                  <a:srgbClr val="4E4540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rgbClr val="4E4540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rgbClr val="4E4540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400">
                <a:solidFill>
                  <a:srgbClr val="4E4540"/>
                </a:solidFill>
              </a:defRPr>
            </a:lvl4pPr>
            <a:lvl5pPr>
              <a:defRPr sz="1867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3D086-8945-F84E-9EBB-92AFA677F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1155"/>
            <a:ext cx="10972800" cy="10824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1FE7553C-0DDB-0440-9250-11D48CA441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6507" y="6295496"/>
            <a:ext cx="4520557" cy="243840"/>
          </a:xfrm>
          <a:prstGeom prst="rect">
            <a:avLst/>
          </a:prstGeom>
        </p:spPr>
        <p:txBody>
          <a:bodyPr wrap="none" lIns="0" anchor="ctr"/>
          <a:lstStyle>
            <a:lvl1pPr>
              <a:defRPr sz="1200" b="1">
                <a:solidFill>
                  <a:srgbClr val="FF0000"/>
                </a:solidFill>
              </a:defRPr>
            </a:lvl1pPr>
          </a:lstStyle>
          <a:p>
            <a:r>
              <a:rPr lang="en-US">
                <a:cs typeface="Arial"/>
              </a:rPr>
              <a:t>Division</a:t>
            </a:r>
          </a:p>
          <a:p>
            <a:r>
              <a:rPr lang="en-US">
                <a:cs typeface="Arial"/>
              </a:rPr>
              <a:t>Facility</a:t>
            </a:r>
          </a:p>
        </p:txBody>
      </p:sp>
    </p:spTree>
    <p:extLst>
      <p:ext uri="{BB962C8B-B14F-4D97-AF65-F5344CB8AC3E}">
        <p14:creationId xmlns:p14="http://schemas.microsoft.com/office/powerpoint/2010/main" val="4237420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C0B019-1F65-5FF3-EACC-1DBD4333A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0064" y="557784"/>
            <a:ext cx="5914085" cy="578011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763DD55-592C-903A-3F9C-A96924CF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907302"/>
            <a:ext cx="4361688" cy="1649694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826137"/>
            <a:ext cx="4361688" cy="3434638"/>
          </a:xfr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51C0813-C057-2B90-9C5A-3AE995C897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71625" y="862357"/>
            <a:ext cx="5170964" cy="5170964"/>
          </a:xfrm>
          <a:custGeom>
            <a:avLst/>
            <a:gdLst>
              <a:gd name="connsiteX0" fmla="*/ 2585482 w 5170964"/>
              <a:gd name="connsiteY0" fmla="*/ 0 h 5170964"/>
              <a:gd name="connsiteX1" fmla="*/ 5170964 w 5170964"/>
              <a:gd name="connsiteY1" fmla="*/ 2585482 h 5170964"/>
              <a:gd name="connsiteX2" fmla="*/ 2585482 w 5170964"/>
              <a:gd name="connsiteY2" fmla="*/ 5170964 h 5170964"/>
              <a:gd name="connsiteX3" fmla="*/ 0 w 5170964"/>
              <a:gd name="connsiteY3" fmla="*/ 2585482 h 5170964"/>
              <a:gd name="connsiteX4" fmla="*/ 2585482 w 5170964"/>
              <a:gd name="connsiteY4" fmla="*/ 0 h 5170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964" h="5170964">
                <a:moveTo>
                  <a:pt x="2585482" y="0"/>
                </a:moveTo>
                <a:cubicBezTo>
                  <a:pt x="4013405" y="0"/>
                  <a:pt x="5170964" y="1157560"/>
                  <a:pt x="5170964" y="2585482"/>
                </a:cubicBezTo>
                <a:cubicBezTo>
                  <a:pt x="5170964" y="4013405"/>
                  <a:pt x="4013405" y="5170964"/>
                  <a:pt x="2585482" y="5170964"/>
                </a:cubicBezTo>
                <a:cubicBezTo>
                  <a:pt x="1157560" y="5170964"/>
                  <a:pt x="0" y="4013405"/>
                  <a:pt x="0" y="2585482"/>
                </a:cubicBezTo>
                <a:cubicBezTo>
                  <a:pt x="0" y="1157560"/>
                  <a:pt x="1157560" y="0"/>
                  <a:pt x="2585482" y="0"/>
                </a:cubicBezTo>
                <a:close/>
              </a:path>
            </a:pathLst>
          </a:custGeom>
          <a:blipFill dpi="0" rotWithShape="1"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2" y="6529916"/>
            <a:ext cx="3284341" cy="328084"/>
          </a:xfrm>
          <a:prstGeom prst="rect">
            <a:avLst/>
          </a:prstGeom>
        </p:spPr>
        <p:txBody>
          <a:bodyPr/>
          <a:lstStyle/>
          <a:p>
            <a:fld id="{7D3302DA-6AFE-4F11-B5FB-C17B82EA8578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0019" y="6529916"/>
            <a:ext cx="2805405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5660" y="6529916"/>
            <a:ext cx="429207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12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DD82-2BD9-CC8F-9A34-F5E0C3CD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F04FC-C938-F2A8-CA0C-B783EAA1B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A4DE2C-5B5B-3C4B-F1E5-55AD103A3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E4A55-96AB-536B-BE26-0B0575C0C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535F7-9839-6F78-F702-B0DCFC4A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88717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B2F50-0417-0655-1A0D-14A91F110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3CB2C5-88C8-2754-2BCE-A5C38C137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98304-0741-5357-5E11-CBD75D104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00D0E-81C3-6F8C-C74E-01C3591B7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71A87-1936-9413-3B74-60C98F59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36451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06373-C410-2375-FE17-57B1685D7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696B0-3927-AEA0-DD69-38C93247F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4B5A3A-053F-D6E7-D80E-AAE41C1AF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784A7-9437-2DB2-BE83-B3AE4D649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290C6-B3C2-8E70-E1F6-98462CCA9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E6862-6EAE-CA39-779B-F9D9632F3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380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AF95F-E712-1A99-C609-C687DB64F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0B8B0-EBAC-0AC8-A9BD-477F5841A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9B3F-F36F-BA04-C415-F728BC0BB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9BFC8-2931-C694-569E-68A57BE8C4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2F6D9E-3D97-7470-547D-7475FCF411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2D7247-CE42-5F46-490E-2A7C882AC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8E4326-BAA7-08B2-C380-2A74D1E03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EEA0C3-8C45-977F-2CF3-EEE7F50FE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4890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8283C-D422-0A1C-A98B-05CA4E2D7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9E5D43-B6A8-9005-1AF1-4279EC7E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7FA73-4BE2-4237-90E8-28123CE1B9FA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A995F2-7EA2-8BA8-CCDE-F82BF5A8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5C18CB-B7F6-3201-AC27-3F8F3B4AD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92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1F0E2F-7FDE-7B61-193B-EDF0B0BF9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A1E88-22B3-4091-902C-19D6AD2267FE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FB02C6-B276-AD1E-C8F5-6082A9C12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832F7-69E0-0276-6B0C-D2318E89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219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95721-DF7A-7C03-AB89-5D0DCD6E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431EC-6048-4D3B-C47C-A76123ADE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0243F-15F3-3443-2078-B78BD92E1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E0B59-23A8-9CBD-D8F7-EE510818C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C53A-E163-43E4-9309-C62B24E59229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146BD-FCA6-9E5D-D3E4-B73F533F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243A52-F7D1-2EB1-05FE-72632D3AA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0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C89CA-BE3C-DA2D-85B2-75FBC63D9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74380-3CE4-142A-C588-79A1E0222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D40B39-7AEB-F24F-5952-90E7FDA7E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09C99-49F5-2C26-D51C-9F470308F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3FF01-6C21-7863-2BE1-F0AE4E938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C1D89-3A31-82C9-28B2-73540745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28054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792850-D18B-DAB8-4A58-D609AF0DF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45D4F-AB19-49F0-CA92-40F343B5F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103A6-C4A3-690D-3F2B-8F2F59B8DD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5DFBE8-81F4-46A1-BB38-C49D79C4F68D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6F1C5-EECD-11FD-421E-91FBB69424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36A8A-770A-8B9F-345B-D64958177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5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877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057989-07E4-B482-9F2A-EBF670F7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04" y="1093788"/>
            <a:ext cx="11410122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Health Equity and Stroke 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CF5F8-0028-8636-5006-5D5C52B32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Stroke Coordinator Guide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831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C3D63D-9F67-4372-B5B7-02A55E2B7A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6589" y="1689151"/>
            <a:ext cx="6866364" cy="41992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0815" indent="-170815"/>
            <a:r>
              <a:rPr lang="en-US" b="1" dirty="0">
                <a:cs typeface="Arial"/>
              </a:rPr>
              <a:t>Our program is aware there are gaps in stroke care identified in our data. For this reason, </a:t>
            </a:r>
            <a:r>
              <a:rPr lang="en-US" sz="1800" b="1" dirty="0">
                <a:cs typeface="Arial"/>
              </a:rPr>
              <a:t>members of our team have been exploring interventions to close the gap:</a:t>
            </a:r>
          </a:p>
          <a:p>
            <a:pPr marL="541655" lvl="2" indent="0">
              <a:buNone/>
            </a:pPr>
            <a:endParaRPr lang="en-US" dirty="0"/>
          </a:p>
          <a:p>
            <a:pPr marL="170815" indent="-170815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3B1362-3813-4608-B10E-9DB04B50E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72" y="969585"/>
            <a:ext cx="10297865" cy="4440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Addressing Gaps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FA7ECA3-D901-0D4A-52C0-754479A0CD76}"/>
              </a:ext>
            </a:extLst>
          </p:cNvPr>
          <p:cNvSpPr/>
          <p:nvPr/>
        </p:nvSpPr>
        <p:spPr>
          <a:xfrm>
            <a:off x="2932386" y="2992508"/>
            <a:ext cx="6327228" cy="21763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List community projects, partnerships, and education you have done to address identified gaps in stroke care here. Add pictures or brochures. </a:t>
            </a:r>
          </a:p>
        </p:txBody>
      </p:sp>
    </p:spTree>
    <p:extLst>
      <p:ext uri="{BB962C8B-B14F-4D97-AF65-F5344CB8AC3E}">
        <p14:creationId xmlns:p14="http://schemas.microsoft.com/office/powerpoint/2010/main" val="2027500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2ADC22-7AF5-2568-5F01-128D3D03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Summary of </a:t>
            </a:r>
            <a:r>
              <a:rPr lang="en-US" sz="4000" b="1" dirty="0"/>
              <a:t>E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xpectations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C9791B-D77D-F16F-3879-807A779206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15568" y="2481943"/>
            <a:ext cx="10168128" cy="369502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The Joint Commission expects each accredited hospital to address a single issue related to equity in health care as one of the National Patient Safety Goals</a:t>
            </a: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This goal is aimed at closing any potential gaps in care related to disparity in access to and receipt of healthcare</a:t>
            </a: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The requirements focus on obtaining and analyzing data around:</a:t>
            </a:r>
            <a:endParaRPr lang="en-US" sz="2200"/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2200"/>
              <a:t>Populations served</a:t>
            </a:r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2200"/>
              <a:t>Social determinants of health</a:t>
            </a:r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2200"/>
              <a:t>Acting on that data in a meaningful way to support patient care</a:t>
            </a:r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2200"/>
              <a:t>Provide community-based resources</a:t>
            </a:r>
          </a:p>
          <a:p>
            <a:pPr marL="457200" lvl="2" indent="-228600">
              <a:buFont typeface="Arial" panose="020B0604020202020204" pitchFamily="34" charset="0"/>
              <a:buChar char="•"/>
            </a:pPr>
            <a:endParaRPr lang="en-US" sz="2200"/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724303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A4F73C-E18F-D023-5ACE-E9E0344C9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B233-EBF3-1A58-EE36-E3C7487F68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15568" y="2481943"/>
            <a:ext cx="10168128" cy="369502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The FOCUS of your plan around this patient safety goals should be on fostering belonging and advancing health equity across your health settings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Include how your project advances your CORE VALUES and MISSION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Emphasize the goal of the project is to: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Strengthen care through quality, resilience, and patient trust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Build a culture of belonging for staff and patients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Improve outcomes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Give examples of how your hospital and stroke program is currently enhancing patient-centered care and health equity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47595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837014-3A09-A9DA-CF45-69945EE4D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093788"/>
            <a:ext cx="10506455" cy="2967208"/>
          </a:xfrm>
        </p:spPr>
        <p:txBody>
          <a:bodyPr>
            <a:normAutofit/>
          </a:bodyPr>
          <a:lstStyle/>
          <a:p>
            <a:pPr algn="l"/>
            <a:r>
              <a:rPr lang="en-US" sz="6800"/>
              <a:t>The following slides can be used in your survey presentation…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ED4F9E6-D503-6380-E6EE-65C2873CE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0924" y="4619624"/>
            <a:ext cx="3946779" cy="1038225"/>
          </a:xfrm>
        </p:spPr>
        <p:txBody>
          <a:bodyPr>
            <a:normAutofit/>
          </a:bodyPr>
          <a:lstStyle/>
          <a:p>
            <a:pPr algn="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04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40FB931-DE9A-4AA2-BABF-8F3A86D05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3650673" cy="402336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0FADC55-7B7B-43A2-9BAD-8B5C66EC124C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727" y="1403926"/>
            <a:ext cx="6253018" cy="38146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A55A3B-1E9A-43C8-93B0-97DA94D6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5860821"/>
            <a:ext cx="5531427" cy="439875"/>
          </a:xfrm>
        </p:spPr>
        <p:txBody>
          <a:bodyPr/>
          <a:lstStyle/>
          <a:p>
            <a:pPr algn="l"/>
            <a:r>
              <a:rPr lang="nl-NL" i="1" dirty="0"/>
              <a:t>Reshetnyak, E. et.al. “Impact of Multiple  Social Determinants of Health on Incident of Stroke.”  Stroke. </a:t>
            </a:r>
            <a:r>
              <a:rPr lang="nl-NL" dirty="0"/>
              <a:t>2020;51:2445–2453. </a:t>
            </a:r>
          </a:p>
          <a:p>
            <a:pPr algn="l"/>
            <a:r>
              <a:rPr lang="nl-NL" dirty="0"/>
              <a:t>DOI: 10.1161/STROKEAHA.120.028530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4940A7-BBE7-4FDB-9B10-C14D0867A0E4}"/>
              </a:ext>
            </a:extLst>
          </p:cNvPr>
          <p:cNvGraphicFramePr>
            <a:graphicFrameLocks noGrp="1"/>
          </p:cNvGraphicFramePr>
          <p:nvPr/>
        </p:nvGraphicFramePr>
        <p:xfrm>
          <a:off x="805294" y="484605"/>
          <a:ext cx="4701770" cy="6054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1770">
                  <a:extLst>
                    <a:ext uri="{9D8B030D-6E8A-4147-A177-3AD203B41FA5}">
                      <a16:colId xmlns:a16="http://schemas.microsoft.com/office/drawing/2014/main" val="472991547"/>
                    </a:ext>
                  </a:extLst>
                </a:gridCol>
              </a:tblGrid>
              <a:tr h="209010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NPSG.16.01.01 EP2:</a:t>
                      </a: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The organization assesses the patient’s health-related social needs (HRSNs) and provides information about community resources and support services.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2726165"/>
                  </a:ext>
                </a:extLst>
              </a:tr>
              <a:tr h="3964622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1200"/>
                        </a:spcAft>
                      </a:pPr>
                      <a:r>
                        <a:rPr lang="en-US" sz="1600" b="1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Action: </a:t>
                      </a:r>
                    </a:p>
                    <a:p>
                      <a:pPr marL="342900" marR="0" lvl="0" indent="-34290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Formal assessment of SDOH in Stroke admissions with follow up for community resources based on needs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 SDOH with case management referral on all stroke admissions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education to clinical staff on SDOH in stroke and available services for those with identified SDOH needs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Stroke coordinator will collect social data on stroke log: Gender, Age, Race/Ethnicity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0945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758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CF1A522-01E0-4998-9708-E7F4240CA5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966612"/>
              </p:ext>
            </p:extLst>
          </p:nvPr>
        </p:nvGraphicFramePr>
        <p:xfrm>
          <a:off x="587827" y="413657"/>
          <a:ext cx="4997964" cy="1151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7964">
                  <a:extLst>
                    <a:ext uri="{9D8B030D-6E8A-4147-A177-3AD203B41FA5}">
                      <a16:colId xmlns:a16="http://schemas.microsoft.com/office/drawing/2014/main" val="3283977112"/>
                    </a:ext>
                  </a:extLst>
                </a:gridCol>
              </a:tblGrid>
              <a:tr h="115119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NPSG.16.01.01 EP3:</a:t>
                      </a: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The organization identifies health care disparities in its patient population by stratifying quality and safety data using the sociodemographic characteristics of the organization’s patients.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18830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55EC4EBB-D1FB-4006-BF24-42EBB9BF8113}"/>
              </a:ext>
            </a:extLst>
          </p:cNvPr>
          <p:cNvSpPr/>
          <p:nvPr/>
        </p:nvSpPr>
        <p:spPr>
          <a:xfrm>
            <a:off x="587829" y="1729409"/>
            <a:ext cx="4997962" cy="471493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16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 (example): </a:t>
            </a:r>
          </a:p>
          <a:p>
            <a:pPr marL="171450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Review program data for demographics:</a:t>
            </a: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endParaRPr lang="en-US" sz="11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Race</a:t>
            </a: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Rural vs. urban</a:t>
            </a:r>
          </a:p>
          <a:p>
            <a:pPr marL="171450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 different data points of your program in relationship to your demographic data:</a:t>
            </a: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Arrival modes</a:t>
            </a: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TNK administration rate</a:t>
            </a: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Thrombectomy rate</a:t>
            </a:r>
          </a:p>
          <a:p>
            <a:pPr marL="628650" lvl="1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DIDO </a:t>
            </a:r>
          </a:p>
          <a:p>
            <a:pPr marL="171450" indent="-1714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you identifying any disparities? If yes, what have you done to reduce disparity in stroke care?</a:t>
            </a:r>
          </a:p>
        </p:txBody>
      </p:sp>
    </p:spTree>
    <p:extLst>
      <p:ext uri="{BB962C8B-B14F-4D97-AF65-F5344CB8AC3E}">
        <p14:creationId xmlns:p14="http://schemas.microsoft.com/office/powerpoint/2010/main" val="399552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1C7A08-A3F8-4DF9-8A7D-184B0D05A3B2}"/>
              </a:ext>
            </a:extLst>
          </p:cNvPr>
          <p:cNvGraphicFramePr>
            <a:graphicFrameLocks noGrp="1"/>
          </p:cNvGraphicFramePr>
          <p:nvPr/>
        </p:nvGraphicFramePr>
        <p:xfrm>
          <a:off x="655782" y="404099"/>
          <a:ext cx="4851282" cy="1664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1282">
                  <a:extLst>
                    <a:ext uri="{9D8B030D-6E8A-4147-A177-3AD203B41FA5}">
                      <a16:colId xmlns:a16="http://schemas.microsoft.com/office/drawing/2014/main" val="785847105"/>
                    </a:ext>
                  </a:extLst>
                </a:gridCol>
              </a:tblGrid>
              <a:tr h="16648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NPSG.16.01.01 EP4:</a:t>
                      </a: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The organization develops a written action plan that describes how it will address at least one of the health care disparities identified in its patient population.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651377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0905D32-5DC1-40D4-AAF9-5CDF5073F351}"/>
              </a:ext>
            </a:extLst>
          </p:cNvPr>
          <p:cNvSpPr/>
          <p:nvPr/>
        </p:nvSpPr>
        <p:spPr>
          <a:xfrm>
            <a:off x="655782" y="2068943"/>
            <a:ext cx="4851282" cy="438495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b="1" u="sng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16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 (example): </a:t>
            </a:r>
          </a:p>
          <a:p>
            <a:pPr marL="285750" marR="0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 a written action plan to address identified disparity:</a:t>
            </a:r>
          </a:p>
          <a:p>
            <a:pPr marL="742950" lvl="1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does project impact?</a:t>
            </a:r>
          </a:p>
          <a:p>
            <a:pPr marL="742950" lvl="1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will implement project?</a:t>
            </a:r>
          </a:p>
          <a:p>
            <a:pPr marL="742950" lvl="1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are the interventions?</a:t>
            </a:r>
          </a:p>
          <a:p>
            <a:pPr marL="742950" lvl="1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 Intervals?</a:t>
            </a:r>
          </a:p>
          <a:p>
            <a:pPr marL="742950" lvl="1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will the impact of the interventions be measured?</a:t>
            </a:r>
          </a:p>
          <a:p>
            <a:pPr marL="742950" lvl="1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are the expected outcomes?</a:t>
            </a:r>
          </a:p>
          <a:p>
            <a:pPr marL="742950" lvl="1" indent="-28575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Reporting Structure?</a:t>
            </a:r>
          </a:p>
          <a:p>
            <a:pPr marL="0" marR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endParaRPr lang="en-US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13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B08D93-3F96-4000-8BB4-269BEEBA9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19165"/>
              </p:ext>
            </p:extLst>
          </p:nvPr>
        </p:nvGraphicFramePr>
        <p:xfrm>
          <a:off x="628073" y="487462"/>
          <a:ext cx="4502727" cy="2163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2727">
                  <a:extLst>
                    <a:ext uri="{9D8B030D-6E8A-4147-A177-3AD203B41FA5}">
                      <a16:colId xmlns:a16="http://schemas.microsoft.com/office/drawing/2014/main" val="4071829247"/>
                    </a:ext>
                  </a:extLst>
                </a:gridCol>
              </a:tblGrid>
              <a:tr h="21633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NPSG.16.01.01 EP5:</a:t>
                      </a: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The organization acts when it does not achieve or sustain the goal(s) in its action plan to reduce health care disparities.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09420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2D9EC28-17B7-4710-B532-19D9F7F68D29}"/>
              </a:ext>
            </a:extLst>
          </p:cNvPr>
          <p:cNvSpPr/>
          <p:nvPr/>
        </p:nvSpPr>
        <p:spPr>
          <a:xfrm>
            <a:off x="628073" y="2456874"/>
            <a:ext cx="4502727" cy="38016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 (example): </a:t>
            </a:r>
          </a:p>
          <a:p>
            <a:pPr marL="285750" marR="0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 you review the data?</a:t>
            </a:r>
          </a:p>
          <a:p>
            <a:pPr marL="285750" marR="0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often are you reviewing data?</a:t>
            </a:r>
          </a:p>
          <a:p>
            <a:pPr marL="285750" marR="0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do you report data?</a:t>
            </a:r>
          </a:p>
          <a:p>
            <a:pPr marL="285750" marR="0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do you report data to?</a:t>
            </a:r>
          </a:p>
          <a:p>
            <a:pPr marL="285750" marR="0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re-develops the plan when goals are not met?</a:t>
            </a:r>
          </a:p>
          <a:p>
            <a:pPr marL="285750" marR="0" indent="-28575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is included in the plan? Is it multi-disciplinary?</a:t>
            </a:r>
            <a:endParaRPr lang="en-US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574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179833-7A5F-4703-B557-56951AA7615B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535709"/>
          <a:ext cx="4897464" cy="2315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7464">
                  <a:extLst>
                    <a:ext uri="{9D8B030D-6E8A-4147-A177-3AD203B41FA5}">
                      <a16:colId xmlns:a16="http://schemas.microsoft.com/office/drawing/2014/main" val="3712072985"/>
                    </a:ext>
                  </a:extLst>
                </a:gridCol>
              </a:tblGrid>
              <a:tr h="231525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NPSG.16.01.01 EP6:</a:t>
                      </a: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600" dirty="0">
                          <a:effectLst/>
                        </a:rPr>
                        <a:t>At least annually, the organization informs key stakeholders, including leaders, licensed practitioners, and staff, about its progress to reduce identified health care disparities.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68529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32AC991-5433-42C1-8AD9-574AD6BC2A4F}"/>
              </a:ext>
            </a:extLst>
          </p:cNvPr>
          <p:cNvSpPr/>
          <p:nvPr/>
        </p:nvSpPr>
        <p:spPr>
          <a:xfrm>
            <a:off x="609600" y="2853271"/>
            <a:ext cx="4897464" cy="34690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 (example):</a:t>
            </a:r>
          </a:p>
          <a:p>
            <a:pPr marL="342900" marR="0" lvl="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Updates of data, completed training, and initiatives for clinical staff and EMS staff will be provided quarterly to :</a:t>
            </a:r>
          </a:p>
          <a:p>
            <a:pPr marL="742950" marR="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Hospital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Leadership</a:t>
            </a:r>
          </a:p>
          <a:p>
            <a:pPr marL="742950" marR="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Medical Executive Leadership</a:t>
            </a:r>
          </a:p>
          <a:p>
            <a:pPr marL="742950" marR="0" lvl="1" indent="-28575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Board Members </a:t>
            </a:r>
          </a:p>
          <a:p>
            <a:pPr marL="342900" marR="0" lvl="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isparity data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provided in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Stroke Meeting reports and departmental meeting agendas</a:t>
            </a:r>
          </a:p>
          <a:p>
            <a:pPr marR="0"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856D1A-9B11-4A13-A219-CF1D00EAD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031" y="2047393"/>
            <a:ext cx="6169836" cy="314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25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782DA7-86C0-4A84-A860-11A1E6E3FB6B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71af3243-3dd4-4a8d-8c0d-dd76da1f02a5"/>
    <ds:schemaRef ds:uri="http://schemas.microsoft.com/sharepoint/v3"/>
    <ds:schemaRef ds:uri="http://schemas.microsoft.com/office/2006/metadata/properties"/>
    <ds:schemaRef ds:uri="http://schemas.openxmlformats.org/package/2006/metadata/core-properties"/>
    <ds:schemaRef ds:uri="230e9df3-be65-4c73-a93b-d1236ebd677e"/>
    <ds:schemaRef ds:uri="16c05727-aa75-4e4a-9b5f-8a80a1165891"/>
  </ds:schemaRefs>
</ds:datastoreItem>
</file>

<file path=docMetadata/LabelInfo.xml><?xml version="1.0" encoding="utf-8"?>
<clbl:labelList xmlns:clbl="http://schemas.microsoft.com/office/2020/mipLabelMetadata">
  <clbl:label id="{6fc2421a-db8b-4d05-a98c-ab1a7baa6cec}" enabled="1" method="Standard" siteId="{335a6d75-c3eb-4b1a-ac08-d49338816ca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838</Words>
  <Application>Microsoft Office PowerPoint</Application>
  <PresentationFormat>Widescreen</PresentationFormat>
  <Paragraphs>90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Courier New</vt:lpstr>
      <vt:lpstr>Symbol</vt:lpstr>
      <vt:lpstr>Office Theme</vt:lpstr>
      <vt:lpstr>Health Equity and Stroke Care</vt:lpstr>
      <vt:lpstr>Summary of Expectations</vt:lpstr>
      <vt:lpstr>Aim</vt:lpstr>
      <vt:lpstr>The following slides can be used in your survey presentation…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Addressing Gaps</vt:lpstr>
    </vt:vector>
  </TitlesOfParts>
  <Company>HCA Healthcare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Braklow Jana</dc:creator>
  <cp:lastModifiedBy>Sarah Langston</cp:lastModifiedBy>
  <cp:revision>5</cp:revision>
  <dcterms:created xsi:type="dcterms:W3CDTF">2026-04-19T22:28:23Z</dcterms:created>
  <dcterms:modified xsi:type="dcterms:W3CDTF">2026-07-06T16:00:28Z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