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3" r:id="rId5"/>
    <p:sldId id="261" r:id="rId6"/>
    <p:sldId id="259" r:id="rId7"/>
    <p:sldId id="265" r:id="rId8"/>
    <p:sldId id="266" r:id="rId9"/>
    <p:sldId id="274" r:id="rId10"/>
    <p:sldId id="267" r:id="rId11"/>
    <p:sldId id="280" r:id="rId12"/>
    <p:sldId id="260" r:id="rId13"/>
    <p:sldId id="275" r:id="rId14"/>
    <p:sldId id="271" r:id="rId15"/>
    <p:sldId id="272" r:id="rId16"/>
    <p:sldId id="276" r:id="rId17"/>
    <p:sldId id="282" r:id="rId18"/>
    <p:sldId id="281" r:id="rId19"/>
    <p:sldId id="283" r:id="rId20"/>
    <p:sldId id="284" r:id="rId21"/>
    <p:sldId id="285" r:id="rId22"/>
    <p:sldId id="286" r:id="rId23"/>
    <p:sldId id="262" r:id="rId24"/>
    <p:sldId id="277" r:id="rId25"/>
    <p:sldId id="263" r:id="rId26"/>
    <p:sldId id="278" r:id="rId27"/>
    <p:sldId id="268" r:id="rId28"/>
    <p:sldId id="279" r:id="rId29"/>
    <p:sldId id="264" r:id="rId30"/>
    <p:sldId id="26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5" autoAdjust="0"/>
    <p:restoredTop sz="94660"/>
  </p:normalViewPr>
  <p:slideViewPr>
    <p:cSldViewPr snapToGrid="0">
      <p:cViewPr varScale="1">
        <p:scale>
          <a:sx n="113" d="100"/>
          <a:sy n="113" d="100"/>
        </p:scale>
        <p:origin x="-480"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8/18/2018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8/18/2018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8/18/2018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8/18/2018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8/18/2018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8/18/2018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7 man mechanics</a:t>
            </a:r>
          </a:p>
        </p:txBody>
      </p:sp>
      <p:sp>
        <p:nvSpPr>
          <p:cNvPr id="3" name="Subtitle 2"/>
          <p:cNvSpPr>
            <a:spLocks noGrp="1"/>
          </p:cNvSpPr>
          <p:nvPr>
            <p:ph type="subTitle" idx="1"/>
          </p:nvPr>
        </p:nvSpPr>
        <p:spPr/>
        <p:txBody>
          <a:bodyPr/>
          <a:lstStyle/>
          <a:p>
            <a:r>
              <a:rPr lang="en-US" dirty="0"/>
              <a:t>Gulf Coast Football Officials Association</a:t>
            </a:r>
          </a:p>
          <a:p>
            <a:r>
              <a:rPr lang="en-US" dirty="0"/>
              <a:t>Jeff McCroskey</a:t>
            </a:r>
          </a:p>
        </p:txBody>
      </p:sp>
    </p:spTree>
    <p:extLst>
      <p:ext uri="{BB962C8B-B14F-4D97-AF65-F5344CB8AC3E}">
        <p14:creationId xmlns="" xmlns:p14="http://schemas.microsoft.com/office/powerpoint/2010/main" val="37942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Onside Kick</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r>
              <a:rPr lang="en-US" dirty="0"/>
              <a:t>R will take a position behind the deepest receiver in the middle of the field. R also has GL and EL responsibilities. </a:t>
            </a:r>
          </a:p>
          <a:p>
            <a:r>
              <a:rPr lang="en-US" dirty="0"/>
              <a:t>B/U keep the K restraining line. </a:t>
            </a:r>
          </a:p>
          <a:p>
            <a:r>
              <a:rPr lang="en-US" dirty="0"/>
              <a:t>L/H leapfrog over and take the midway point between the restraining lines. </a:t>
            </a:r>
          </a:p>
          <a:p>
            <a:r>
              <a:rPr lang="en-US" dirty="0"/>
              <a:t>F/S have R restraining line. </a:t>
            </a:r>
          </a:p>
          <a:p>
            <a:r>
              <a:rPr lang="en-US" dirty="0"/>
              <a:t>If kick goes deep, reverse mechanics are in effect and F/S now have R’s GL. </a:t>
            </a:r>
          </a:p>
          <a:p>
            <a:endParaRPr lang="en-US" dirty="0"/>
          </a:p>
        </p:txBody>
      </p:sp>
    </p:spTree>
    <p:extLst>
      <p:ext uri="{BB962C8B-B14F-4D97-AF65-F5344CB8AC3E}">
        <p14:creationId xmlns="" xmlns:p14="http://schemas.microsoft.com/office/powerpoint/2010/main" val="1595744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84790" y="290706"/>
            <a:ext cx="8368464" cy="6276349"/>
          </a:xfrm>
          <a:prstGeom prst="rect">
            <a:avLst/>
          </a:prstGeom>
        </p:spPr>
      </p:pic>
    </p:spTree>
    <p:extLst>
      <p:ext uri="{BB962C8B-B14F-4D97-AF65-F5344CB8AC3E}">
        <p14:creationId xmlns="" xmlns:p14="http://schemas.microsoft.com/office/powerpoint/2010/main" val="3215122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Plays</a:t>
            </a:r>
          </a:p>
        </p:txBody>
      </p:sp>
      <p:sp>
        <p:nvSpPr>
          <p:cNvPr id="3" name="Content Placeholder 2"/>
          <p:cNvSpPr>
            <a:spLocks noGrp="1"/>
          </p:cNvSpPr>
          <p:nvPr>
            <p:ph idx="1"/>
          </p:nvPr>
        </p:nvSpPr>
        <p:spPr/>
        <p:txBody>
          <a:bodyPr>
            <a:normAutofit fontScale="92500" lnSpcReduction="20000"/>
          </a:bodyPr>
          <a:lstStyle/>
          <a:p>
            <a:r>
              <a:rPr lang="en-US" dirty="0"/>
              <a:t>R-Counts A. Rule on numbering and formations. 12-14 yards deep and at least wider than TE.</a:t>
            </a:r>
          </a:p>
          <a:p>
            <a:r>
              <a:rPr lang="en-US" dirty="0"/>
              <a:t>U-Counts A. Look at correct numbering on 5 linemen. Watch for snap infractions and other umpire responsibilities. </a:t>
            </a:r>
          </a:p>
          <a:p>
            <a:r>
              <a:rPr lang="en-US" dirty="0"/>
              <a:t>L/H-Know your eligible receivers, shifts, formations. </a:t>
            </a:r>
          </a:p>
          <a:p>
            <a:r>
              <a:rPr lang="en-US" dirty="0"/>
              <a:t>F/S-Start 20-22 yards deep. Watch keys. NO FALSE STARTS!!</a:t>
            </a:r>
          </a:p>
          <a:p>
            <a:r>
              <a:rPr lang="en-US" dirty="0"/>
              <a:t>B-Start 25 yards deep. Watch key. </a:t>
            </a:r>
          </a:p>
          <a:p>
            <a:r>
              <a:rPr lang="en-US" dirty="0"/>
              <a:t>F/S/B count B. </a:t>
            </a:r>
          </a:p>
          <a:p>
            <a:r>
              <a:rPr lang="en-US" dirty="0"/>
              <a:t>Philosophy of 12 on the field. </a:t>
            </a:r>
          </a:p>
          <a:p>
            <a:r>
              <a:rPr lang="en-US" dirty="0"/>
              <a:t>Where do we look on running plays. </a:t>
            </a:r>
          </a:p>
        </p:txBody>
      </p:sp>
    </p:spTree>
    <p:extLst>
      <p:ext uri="{BB962C8B-B14F-4D97-AF65-F5344CB8AC3E}">
        <p14:creationId xmlns="" xmlns:p14="http://schemas.microsoft.com/office/powerpoint/2010/main" val="3860347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21873" y="228600"/>
            <a:ext cx="8839199" cy="6629400"/>
          </a:xfrm>
          <a:prstGeom prst="rect">
            <a:avLst/>
          </a:prstGeom>
        </p:spPr>
      </p:pic>
    </p:spTree>
    <p:extLst>
      <p:ext uri="{BB962C8B-B14F-4D97-AF65-F5344CB8AC3E}">
        <p14:creationId xmlns="" xmlns:p14="http://schemas.microsoft.com/office/powerpoint/2010/main" val="3697721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Minus Goal Line Scrimmage Play</a:t>
            </a:r>
          </a:p>
        </p:txBody>
      </p:sp>
      <p:sp>
        <p:nvSpPr>
          <p:cNvPr id="3" name="Content Placeholder 2"/>
          <p:cNvSpPr>
            <a:spLocks noGrp="1"/>
          </p:cNvSpPr>
          <p:nvPr>
            <p:ph idx="1"/>
          </p:nvPr>
        </p:nvSpPr>
        <p:spPr/>
        <p:txBody>
          <a:bodyPr/>
          <a:lstStyle/>
          <a:p>
            <a:r>
              <a:rPr lang="en-US" dirty="0"/>
              <a:t>Ball snapped on 3, both H/L retreat to GL.</a:t>
            </a:r>
          </a:p>
          <a:p>
            <a:r>
              <a:rPr lang="en-US" dirty="0"/>
              <a:t>Ball snapped on 5, L goes to GL.</a:t>
            </a:r>
          </a:p>
          <a:p>
            <a:pPr marL="0" indent="0">
              <a:buNone/>
            </a:pPr>
            <a:endParaRPr lang="en-US" dirty="0"/>
          </a:p>
        </p:txBody>
      </p:sp>
    </p:spTree>
    <p:extLst>
      <p:ext uri="{BB962C8B-B14F-4D97-AF65-F5344CB8AC3E}">
        <p14:creationId xmlns="" xmlns:p14="http://schemas.microsoft.com/office/powerpoint/2010/main" val="3183032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Plus Goal Line Scrimmage Plays</a:t>
            </a:r>
          </a:p>
        </p:txBody>
      </p:sp>
      <p:sp>
        <p:nvSpPr>
          <p:cNvPr id="3" name="Content Placeholder 2"/>
          <p:cNvSpPr>
            <a:spLocks noGrp="1"/>
          </p:cNvSpPr>
          <p:nvPr>
            <p:ph idx="1"/>
          </p:nvPr>
        </p:nvSpPr>
        <p:spPr/>
        <p:txBody>
          <a:bodyPr/>
          <a:lstStyle/>
          <a:p>
            <a:r>
              <a:rPr lang="en-US" dirty="0"/>
              <a:t>Ball touching </a:t>
            </a:r>
            <a:r>
              <a:rPr lang="en-US" b="1" i="1" u="sng" dirty="0"/>
              <a:t>7</a:t>
            </a:r>
            <a:r>
              <a:rPr lang="en-US" dirty="0"/>
              <a:t> yard line, H/L have GL.</a:t>
            </a:r>
          </a:p>
          <a:p>
            <a:r>
              <a:rPr lang="en-US" dirty="0"/>
              <a:t>F/S take </a:t>
            </a:r>
            <a:r>
              <a:rPr lang="en-US" dirty="0" err="1"/>
              <a:t>endline</a:t>
            </a:r>
            <a:r>
              <a:rPr lang="en-US" dirty="0"/>
              <a:t> with BJ.</a:t>
            </a:r>
          </a:p>
          <a:p>
            <a:r>
              <a:rPr lang="en-US" dirty="0"/>
              <a:t>Ball touching </a:t>
            </a:r>
            <a:r>
              <a:rPr lang="en-US" b="1" i="1" u="sng" dirty="0"/>
              <a:t>25</a:t>
            </a:r>
            <a:r>
              <a:rPr lang="en-US" dirty="0"/>
              <a:t>, F/S GL responsibilities. </a:t>
            </a:r>
          </a:p>
          <a:p>
            <a:r>
              <a:rPr lang="en-US" dirty="0"/>
              <a:t>H/L up to and including </a:t>
            </a:r>
            <a:r>
              <a:rPr lang="en-US" b="1" i="1" u="sng" dirty="0"/>
              <a:t>2</a:t>
            </a:r>
            <a:r>
              <a:rPr lang="en-US" dirty="0"/>
              <a:t> yard line. </a:t>
            </a:r>
          </a:p>
          <a:p>
            <a:r>
              <a:rPr lang="en-US" dirty="0"/>
              <a:t>Communicate. </a:t>
            </a:r>
          </a:p>
        </p:txBody>
      </p:sp>
    </p:spTree>
    <p:extLst>
      <p:ext uri="{BB962C8B-B14F-4D97-AF65-F5344CB8AC3E}">
        <p14:creationId xmlns="" xmlns:p14="http://schemas.microsoft.com/office/powerpoint/2010/main" val="2851499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43226" y="280314"/>
            <a:ext cx="8358074" cy="6268556"/>
          </a:xfrm>
          <a:prstGeom prst="rect">
            <a:avLst/>
          </a:prstGeom>
        </p:spPr>
      </p:pic>
    </p:spTree>
    <p:extLst>
      <p:ext uri="{BB962C8B-B14F-4D97-AF65-F5344CB8AC3E}">
        <p14:creationId xmlns="" xmlns:p14="http://schemas.microsoft.com/office/powerpoint/2010/main" val="256735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 Plays</a:t>
            </a:r>
          </a:p>
        </p:txBody>
      </p:sp>
      <p:sp>
        <p:nvSpPr>
          <p:cNvPr id="3" name="Content Placeholder 2"/>
          <p:cNvSpPr>
            <a:spLocks noGrp="1"/>
          </p:cNvSpPr>
          <p:nvPr>
            <p:ph idx="1"/>
          </p:nvPr>
        </p:nvSpPr>
        <p:spPr/>
        <p:txBody>
          <a:bodyPr/>
          <a:lstStyle/>
          <a:p>
            <a:r>
              <a:rPr lang="en-US" dirty="0"/>
              <a:t>R-Responsible for tackle on opposite side and any other lineman who is a threat to foul and the passer. Assist L on legality of forward pass. Rule on Intentional Grounding.</a:t>
            </a:r>
          </a:p>
          <a:p>
            <a:r>
              <a:rPr lang="en-US" dirty="0"/>
              <a:t>U-Read pass, adjust position for view of center and 2 guards. Pivot on all passes to assist on trapped passes. Be aware of ineligibles. </a:t>
            </a:r>
          </a:p>
          <a:p>
            <a:r>
              <a:rPr lang="en-US" dirty="0"/>
              <a:t>H/L-Regular </a:t>
            </a:r>
            <a:r>
              <a:rPr lang="en-US" dirty="0" err="1"/>
              <a:t>responsibilies</a:t>
            </a:r>
            <a:r>
              <a:rPr lang="en-US" dirty="0"/>
              <a:t> until you read pass. Then switch to key, so be prepared to slide downfield. Key not threatened, assist with tackle your side. </a:t>
            </a:r>
          </a:p>
          <a:p>
            <a:r>
              <a:rPr lang="en-US" dirty="0"/>
              <a:t>L has primary responsibility whether pass is forward or backward. </a:t>
            </a:r>
          </a:p>
          <a:p>
            <a:r>
              <a:rPr lang="en-US" dirty="0"/>
              <a:t>F/S-Watch key. Maintain cushion. Know when to switch to zone. </a:t>
            </a:r>
          </a:p>
          <a:p>
            <a:endParaRPr lang="en-US" dirty="0"/>
          </a:p>
        </p:txBody>
      </p:sp>
    </p:spTree>
    <p:extLst>
      <p:ext uri="{BB962C8B-B14F-4D97-AF65-F5344CB8AC3E}">
        <p14:creationId xmlns="" xmlns:p14="http://schemas.microsoft.com/office/powerpoint/2010/main" val="1759138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14500" y="142874"/>
            <a:ext cx="8953500" cy="6715126"/>
          </a:xfrm>
          <a:prstGeom prst="rect">
            <a:avLst/>
          </a:prstGeom>
        </p:spPr>
      </p:pic>
    </p:spTree>
    <p:extLst>
      <p:ext uri="{BB962C8B-B14F-4D97-AF65-F5344CB8AC3E}">
        <p14:creationId xmlns="" xmlns:p14="http://schemas.microsoft.com/office/powerpoint/2010/main" val="2238722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74272" y="337704"/>
            <a:ext cx="8447809" cy="6335857"/>
          </a:xfrm>
          <a:prstGeom prst="rect">
            <a:avLst/>
          </a:prstGeom>
        </p:spPr>
      </p:pic>
    </p:spTree>
    <p:extLst>
      <p:ext uri="{BB962C8B-B14F-4D97-AF65-F5344CB8AC3E}">
        <p14:creationId xmlns="" xmlns:p14="http://schemas.microsoft.com/office/powerpoint/2010/main" val="387163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Pre-Game</a:t>
            </a:r>
          </a:p>
        </p:txBody>
      </p:sp>
      <p:sp>
        <p:nvSpPr>
          <p:cNvPr id="3" name="Content Placeholder 2"/>
          <p:cNvSpPr>
            <a:spLocks noGrp="1"/>
          </p:cNvSpPr>
          <p:nvPr>
            <p:ph idx="1"/>
          </p:nvPr>
        </p:nvSpPr>
        <p:spPr/>
        <p:txBody>
          <a:bodyPr/>
          <a:lstStyle/>
          <a:p>
            <a:r>
              <a:rPr lang="en-US" dirty="0"/>
              <a:t>R/U meet with coaches 90 minutes prior to kick off. </a:t>
            </a:r>
          </a:p>
          <a:p>
            <a:r>
              <a:rPr lang="en-US" dirty="0"/>
              <a:t>All officials on the field 60 minutes prior to kick off. </a:t>
            </a:r>
          </a:p>
          <a:p>
            <a:r>
              <a:rPr lang="en-US" dirty="0"/>
              <a:t>R/B walk the field perimeter.</a:t>
            </a:r>
          </a:p>
          <a:p>
            <a:r>
              <a:rPr lang="en-US" dirty="0"/>
              <a:t>All officials enforce L warm up for 20 minutes. </a:t>
            </a:r>
          </a:p>
          <a:p>
            <a:r>
              <a:rPr lang="en-US" dirty="0"/>
              <a:t>Enforce 45 to 45 40 minutes prior to game. </a:t>
            </a:r>
          </a:p>
          <a:p>
            <a:r>
              <a:rPr lang="en-US" dirty="0"/>
              <a:t>FJ-Home, SJ-Visitor Captains, 5 minutes prior to kick off. </a:t>
            </a:r>
          </a:p>
          <a:p>
            <a:r>
              <a:rPr lang="en-US" dirty="0"/>
              <a:t>LJ-Home, HL-Visitor Teams</a:t>
            </a:r>
          </a:p>
        </p:txBody>
      </p:sp>
    </p:spTree>
    <p:extLst>
      <p:ext uri="{BB962C8B-B14F-4D97-AF65-F5344CB8AC3E}">
        <p14:creationId xmlns="" xmlns:p14="http://schemas.microsoft.com/office/powerpoint/2010/main" val="43433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18408" y="220806"/>
            <a:ext cx="8541327" cy="6405996"/>
          </a:xfrm>
          <a:prstGeom prst="rect">
            <a:avLst/>
          </a:prstGeom>
        </p:spPr>
      </p:pic>
    </p:spTree>
    <p:extLst>
      <p:ext uri="{BB962C8B-B14F-4D97-AF65-F5344CB8AC3E}">
        <p14:creationId xmlns="" xmlns:p14="http://schemas.microsoft.com/office/powerpoint/2010/main" val="790877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59973" y="251980"/>
            <a:ext cx="8503226" cy="6377420"/>
          </a:xfrm>
          <a:prstGeom prst="rect">
            <a:avLst/>
          </a:prstGeom>
        </p:spPr>
      </p:pic>
    </p:spTree>
    <p:extLst>
      <p:ext uri="{BB962C8B-B14F-4D97-AF65-F5344CB8AC3E}">
        <p14:creationId xmlns="" xmlns:p14="http://schemas.microsoft.com/office/powerpoint/2010/main" val="4032704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53491" y="322118"/>
            <a:ext cx="8645236" cy="6483928"/>
          </a:xfrm>
          <a:prstGeom prst="rect">
            <a:avLst/>
          </a:prstGeom>
        </p:spPr>
      </p:pic>
    </p:spTree>
    <p:extLst>
      <p:ext uri="{BB962C8B-B14F-4D97-AF65-F5344CB8AC3E}">
        <p14:creationId xmlns="" xmlns:p14="http://schemas.microsoft.com/office/powerpoint/2010/main" val="4239888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Scrimmage Kicks</a:t>
            </a:r>
          </a:p>
        </p:txBody>
      </p:sp>
      <p:sp>
        <p:nvSpPr>
          <p:cNvPr id="3" name="Content Placeholder 2"/>
          <p:cNvSpPr>
            <a:spLocks noGrp="1"/>
          </p:cNvSpPr>
          <p:nvPr>
            <p:ph idx="1"/>
          </p:nvPr>
        </p:nvSpPr>
        <p:spPr/>
        <p:txBody>
          <a:bodyPr>
            <a:normAutofit fontScale="92500" lnSpcReduction="20000"/>
          </a:bodyPr>
          <a:lstStyle/>
          <a:p>
            <a:r>
              <a:rPr lang="en-US" dirty="0"/>
              <a:t>R-Positioned behind the Kicker and outside the TE. See the snap and blockers. Watch for action on Kicker.</a:t>
            </a:r>
          </a:p>
          <a:p>
            <a:r>
              <a:rPr lang="en-US" dirty="0"/>
              <a:t>U-About 7-10 yards and watch action on snapper. </a:t>
            </a:r>
          </a:p>
          <a:p>
            <a:r>
              <a:rPr lang="en-US" dirty="0"/>
              <a:t>L/H-Hold the line of scrimmage until ball crosses the neutral zone. </a:t>
            </a:r>
          </a:p>
          <a:p>
            <a:r>
              <a:rPr lang="en-US" dirty="0"/>
              <a:t>B/F/S will be on the same line and no less than 5 yards behind the deepest receiver. </a:t>
            </a:r>
          </a:p>
          <a:p>
            <a:r>
              <a:rPr lang="en-US" dirty="0"/>
              <a:t>B will be behind the receiver and just off of the receivers wide side shoulder. Watch for KCI. Have bean bag to rule on end of kick. </a:t>
            </a:r>
          </a:p>
          <a:p>
            <a:r>
              <a:rPr lang="en-US" dirty="0"/>
              <a:t>F/S </a:t>
            </a:r>
            <a:r>
              <a:rPr lang="en-US" b="1" i="1" u="sng" dirty="0"/>
              <a:t>WILL NOT</a:t>
            </a:r>
            <a:r>
              <a:rPr lang="en-US" dirty="0"/>
              <a:t> watch the receiver. They have responsibility on gunners. Watching for illegal blocks. </a:t>
            </a:r>
          </a:p>
          <a:p>
            <a:r>
              <a:rPr lang="en-US" dirty="0"/>
              <a:t>Touching 50 yard line to GL, F/S will go to GL and stay until it is no longer threatened. </a:t>
            </a:r>
          </a:p>
          <a:p>
            <a:r>
              <a:rPr lang="en-US" dirty="0"/>
              <a:t>Kicks OOB. Signal from R.</a:t>
            </a:r>
          </a:p>
        </p:txBody>
      </p:sp>
    </p:spTree>
    <p:extLst>
      <p:ext uri="{BB962C8B-B14F-4D97-AF65-F5344CB8AC3E}">
        <p14:creationId xmlns="" xmlns:p14="http://schemas.microsoft.com/office/powerpoint/2010/main" val="1331237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41889" y="269923"/>
            <a:ext cx="8482765" cy="6362075"/>
          </a:xfrm>
          <a:prstGeom prst="rect">
            <a:avLst/>
          </a:prstGeom>
        </p:spPr>
      </p:pic>
    </p:spTree>
    <p:extLst>
      <p:ext uri="{BB962C8B-B14F-4D97-AF65-F5344CB8AC3E}">
        <p14:creationId xmlns="" xmlns:p14="http://schemas.microsoft.com/office/powerpoint/2010/main" val="2733457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Scoring Kicks</a:t>
            </a:r>
          </a:p>
        </p:txBody>
      </p:sp>
      <p:sp>
        <p:nvSpPr>
          <p:cNvPr id="3" name="Content Placeholder 2"/>
          <p:cNvSpPr>
            <a:spLocks noGrp="1"/>
          </p:cNvSpPr>
          <p:nvPr>
            <p:ph idx="1"/>
          </p:nvPr>
        </p:nvSpPr>
        <p:spPr/>
        <p:txBody>
          <a:bodyPr/>
          <a:lstStyle/>
          <a:p>
            <a:r>
              <a:rPr lang="en-US" dirty="0"/>
              <a:t>R/U/H/L/B will maintain same style coverage as 5 man mechanics.</a:t>
            </a:r>
          </a:p>
          <a:p>
            <a:r>
              <a:rPr lang="en-US" dirty="0"/>
              <a:t>S will move inside and become a 2</a:t>
            </a:r>
            <a:r>
              <a:rPr lang="en-US" baseline="30000" dirty="0"/>
              <a:t>nd</a:t>
            </a:r>
            <a:r>
              <a:rPr lang="en-US" dirty="0"/>
              <a:t> Umpire.</a:t>
            </a:r>
          </a:p>
          <a:p>
            <a:r>
              <a:rPr lang="en-US" dirty="0"/>
              <a:t>F will move under goal post with B</a:t>
            </a:r>
          </a:p>
          <a:p>
            <a:r>
              <a:rPr lang="en-US" dirty="0"/>
              <a:t>F/B count D and communicate eligible receivers. Also communicate if live ball. </a:t>
            </a:r>
          </a:p>
          <a:p>
            <a:endParaRPr lang="en-US" dirty="0"/>
          </a:p>
        </p:txBody>
      </p:sp>
    </p:spTree>
    <p:extLst>
      <p:ext uri="{BB962C8B-B14F-4D97-AF65-F5344CB8AC3E}">
        <p14:creationId xmlns="" xmlns:p14="http://schemas.microsoft.com/office/powerpoint/2010/main" val="3758525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28925" y="166015"/>
            <a:ext cx="8576283" cy="6432213"/>
          </a:xfrm>
          <a:prstGeom prst="rect">
            <a:avLst/>
          </a:prstGeom>
        </p:spPr>
      </p:pic>
    </p:spTree>
    <p:extLst>
      <p:ext uri="{BB962C8B-B14F-4D97-AF65-F5344CB8AC3E}">
        <p14:creationId xmlns="" xmlns:p14="http://schemas.microsoft.com/office/powerpoint/2010/main" val="974704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Measurements</a:t>
            </a:r>
          </a:p>
        </p:txBody>
      </p:sp>
      <p:sp>
        <p:nvSpPr>
          <p:cNvPr id="3" name="Content Placeholder 2"/>
          <p:cNvSpPr>
            <a:spLocks noGrp="1"/>
          </p:cNvSpPr>
          <p:nvPr>
            <p:ph idx="1"/>
          </p:nvPr>
        </p:nvSpPr>
        <p:spPr/>
        <p:txBody>
          <a:bodyPr/>
          <a:lstStyle/>
          <a:p>
            <a:r>
              <a:rPr lang="en-US" dirty="0"/>
              <a:t>H will grab the chains by the clip mark and bring chains into the ball. </a:t>
            </a:r>
          </a:p>
          <a:p>
            <a:r>
              <a:rPr lang="en-US" dirty="0"/>
              <a:t>L will place foot on the spot. </a:t>
            </a:r>
          </a:p>
          <a:p>
            <a:r>
              <a:rPr lang="en-US" dirty="0"/>
              <a:t>B will hold the ball.</a:t>
            </a:r>
          </a:p>
          <a:p>
            <a:r>
              <a:rPr lang="en-US" dirty="0"/>
              <a:t>S clears the path and view for press box to see the measurement. </a:t>
            </a:r>
          </a:p>
          <a:p>
            <a:r>
              <a:rPr lang="en-US" dirty="0"/>
              <a:t>U takes the front stake and pulls chain and places on the ground. </a:t>
            </a:r>
          </a:p>
          <a:p>
            <a:r>
              <a:rPr lang="en-US" dirty="0"/>
              <a:t>R rules on measurement.</a:t>
            </a:r>
          </a:p>
          <a:p>
            <a:r>
              <a:rPr lang="en-US" dirty="0"/>
              <a:t>F secures appropriate ball. </a:t>
            </a:r>
          </a:p>
          <a:p>
            <a:endParaRPr lang="en-US" dirty="0"/>
          </a:p>
          <a:p>
            <a:endParaRPr lang="en-US" dirty="0"/>
          </a:p>
        </p:txBody>
      </p:sp>
    </p:spTree>
    <p:extLst>
      <p:ext uri="{BB962C8B-B14F-4D97-AF65-F5344CB8AC3E}">
        <p14:creationId xmlns="" xmlns:p14="http://schemas.microsoft.com/office/powerpoint/2010/main" val="1564103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60098" y="197188"/>
            <a:ext cx="8472374" cy="6354282"/>
          </a:xfrm>
          <a:prstGeom prst="rect">
            <a:avLst/>
          </a:prstGeom>
        </p:spPr>
      </p:pic>
    </p:spTree>
    <p:extLst>
      <p:ext uri="{BB962C8B-B14F-4D97-AF65-F5344CB8AC3E}">
        <p14:creationId xmlns="" xmlns:p14="http://schemas.microsoft.com/office/powerpoint/2010/main" val="1099487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Game</a:t>
            </a:r>
          </a:p>
        </p:txBody>
      </p:sp>
      <p:sp>
        <p:nvSpPr>
          <p:cNvPr id="3" name="Content Placeholder 2"/>
          <p:cNvSpPr>
            <a:spLocks noGrp="1"/>
          </p:cNvSpPr>
          <p:nvPr>
            <p:ph idx="1"/>
          </p:nvPr>
        </p:nvSpPr>
        <p:spPr/>
        <p:txBody>
          <a:bodyPr/>
          <a:lstStyle/>
          <a:p>
            <a:r>
              <a:rPr lang="en-US" dirty="0"/>
              <a:t>Do not shake hands on the field. </a:t>
            </a:r>
          </a:p>
          <a:p>
            <a:r>
              <a:rPr lang="en-US" dirty="0"/>
              <a:t>If anyone not affiliated with GCFOA is present, DO NOT TALK ABOUT THE GAME</a:t>
            </a:r>
          </a:p>
          <a:p>
            <a:r>
              <a:rPr lang="en-US" dirty="0"/>
              <a:t>For those who remember bullet 2, shut the ones that don’t remember up!</a:t>
            </a:r>
          </a:p>
          <a:p>
            <a:endParaRPr lang="en-US" dirty="0"/>
          </a:p>
        </p:txBody>
      </p:sp>
    </p:spTree>
    <p:extLst>
      <p:ext uri="{BB962C8B-B14F-4D97-AF65-F5344CB8AC3E}">
        <p14:creationId xmlns="" xmlns:p14="http://schemas.microsoft.com/office/powerpoint/2010/main" val="2013766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Coin Toss</a:t>
            </a:r>
          </a:p>
        </p:txBody>
      </p:sp>
      <p:sp>
        <p:nvSpPr>
          <p:cNvPr id="3" name="Content Placeholder 2"/>
          <p:cNvSpPr>
            <a:spLocks noGrp="1"/>
          </p:cNvSpPr>
          <p:nvPr>
            <p:ph idx="1"/>
          </p:nvPr>
        </p:nvSpPr>
        <p:spPr/>
        <p:txBody>
          <a:bodyPr/>
          <a:lstStyle/>
          <a:p>
            <a:r>
              <a:rPr lang="en-US" dirty="0"/>
              <a:t>3 minutes prior to kick, R/U go to center of the field.</a:t>
            </a:r>
          </a:p>
          <a:p>
            <a:r>
              <a:rPr lang="en-US" dirty="0"/>
              <a:t>R signals for F/S to bring captains to the middle. F/S stop at numbers.</a:t>
            </a:r>
          </a:p>
          <a:p>
            <a:r>
              <a:rPr lang="en-US" dirty="0"/>
              <a:t>B/F/L on press box side. H/S on chain side. </a:t>
            </a:r>
          </a:p>
          <a:p>
            <a:r>
              <a:rPr lang="en-US" dirty="0"/>
              <a:t>After captains leave the field, all come together in the center. </a:t>
            </a:r>
          </a:p>
          <a:p>
            <a:r>
              <a:rPr lang="en-US" dirty="0"/>
              <a:t>Line up in the huddle as you are on the field. No crossing. </a:t>
            </a:r>
          </a:p>
          <a:p>
            <a:endParaRPr lang="en-US" dirty="0"/>
          </a:p>
        </p:txBody>
      </p:sp>
    </p:spTree>
    <p:extLst>
      <p:ext uri="{BB962C8B-B14F-4D97-AF65-F5344CB8AC3E}">
        <p14:creationId xmlns="" xmlns:p14="http://schemas.microsoft.com/office/powerpoint/2010/main" val="13429812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think about. </a:t>
            </a:r>
          </a:p>
        </p:txBody>
      </p:sp>
      <p:sp>
        <p:nvSpPr>
          <p:cNvPr id="3" name="Content Placeholder 2"/>
          <p:cNvSpPr>
            <a:spLocks noGrp="1"/>
          </p:cNvSpPr>
          <p:nvPr>
            <p:ph idx="1"/>
          </p:nvPr>
        </p:nvSpPr>
        <p:spPr/>
        <p:txBody>
          <a:bodyPr>
            <a:normAutofit fontScale="32500" lnSpcReduction="20000"/>
          </a:bodyPr>
          <a:lstStyle/>
          <a:p>
            <a:r>
              <a:rPr lang="en-US" sz="3400" b="1" i="1" u="sng" dirty="0"/>
              <a:t>Prepare for the game all week. </a:t>
            </a:r>
          </a:p>
          <a:p>
            <a:r>
              <a:rPr lang="en-US" sz="3400" b="1" i="1" u="sng" dirty="0"/>
              <a:t>Go to pre-game prepared, don’t go to pre-game to prepare. </a:t>
            </a:r>
          </a:p>
          <a:p>
            <a:r>
              <a:rPr lang="en-US" sz="3400" b="1" i="1" u="sng" dirty="0"/>
              <a:t>Communicate!!!!! Look at each other!!!!!</a:t>
            </a:r>
          </a:p>
          <a:p>
            <a:r>
              <a:rPr lang="en-US" sz="3400" b="1" i="1" u="sng" dirty="0"/>
              <a:t>If you think something is wrong, SPEAK UP. </a:t>
            </a:r>
          </a:p>
          <a:p>
            <a:r>
              <a:rPr lang="en-US" sz="3400" b="1" i="1" u="sng" dirty="0"/>
              <a:t>Pre-snap routine.</a:t>
            </a:r>
          </a:p>
          <a:p>
            <a:r>
              <a:rPr lang="en-US" sz="3400" b="1" i="1" u="sng" dirty="0"/>
              <a:t>Don’t watch the game!</a:t>
            </a:r>
          </a:p>
          <a:p>
            <a:r>
              <a:rPr lang="en-US" sz="3400" b="1" i="1" u="sng" dirty="0"/>
              <a:t>Trust your crew and watch YOUR areas of responsibility.</a:t>
            </a:r>
          </a:p>
          <a:p>
            <a:r>
              <a:rPr lang="en-US" sz="3400" b="1" i="1" u="sng" dirty="0"/>
              <a:t> Make your calls felonies! No misdemeanors! Don’t pick the pepper out of the </a:t>
            </a:r>
            <a:r>
              <a:rPr lang="en-US" sz="3400" b="1" i="1" u="sng" dirty="0" err="1"/>
              <a:t>the</a:t>
            </a:r>
            <a:r>
              <a:rPr lang="en-US" sz="3400" b="1" i="1" u="sng" dirty="0"/>
              <a:t> fly poop! </a:t>
            </a:r>
          </a:p>
          <a:p>
            <a:r>
              <a:rPr lang="en-US" sz="3400" b="1" i="1" u="sng" dirty="0"/>
              <a:t>Officiate with whistle out of your mouth. </a:t>
            </a:r>
          </a:p>
          <a:p>
            <a:r>
              <a:rPr lang="en-US" sz="3400" b="1" i="1" u="sng" dirty="0"/>
              <a:t>Covering official whistles ball dead.</a:t>
            </a:r>
          </a:p>
          <a:p>
            <a:r>
              <a:rPr lang="en-US" sz="3400" b="1" i="1" u="sng" dirty="0"/>
              <a:t>Incomplete pass. Covering official signals incomplete. All others kill clock. </a:t>
            </a:r>
          </a:p>
          <a:p>
            <a:r>
              <a:rPr lang="en-US" sz="3400" b="1" i="1" u="sng" dirty="0"/>
              <a:t>Touchdowns are FOREVER. Slow down.</a:t>
            </a:r>
          </a:p>
          <a:p>
            <a:r>
              <a:rPr lang="en-US" sz="3400" b="1" i="1" u="sng" dirty="0"/>
              <a:t>Buckle to ball.</a:t>
            </a:r>
          </a:p>
          <a:p>
            <a:endParaRPr lang="en-US" sz="3400" b="1" i="1" u="sng" dirty="0"/>
          </a:p>
          <a:p>
            <a:endParaRPr lang="en-US" b="1" i="1" u="sng" dirty="0"/>
          </a:p>
          <a:p>
            <a:endParaRPr lang="en-US" b="1" i="1" u="sng" dirty="0"/>
          </a:p>
          <a:p>
            <a:endParaRPr lang="en-US" b="1" i="1" u="sng" dirty="0"/>
          </a:p>
          <a:p>
            <a:endParaRPr lang="en-US" b="1" i="1" u="sng" dirty="0"/>
          </a:p>
          <a:p>
            <a:endParaRPr lang="en-US" b="1" i="1" u="sng" dirty="0"/>
          </a:p>
          <a:p>
            <a:endParaRPr lang="en-US" b="1" i="1" u="sng" dirty="0"/>
          </a:p>
        </p:txBody>
      </p:sp>
    </p:spTree>
    <p:extLst>
      <p:ext uri="{BB962C8B-B14F-4D97-AF65-F5344CB8AC3E}">
        <p14:creationId xmlns="" xmlns:p14="http://schemas.microsoft.com/office/powerpoint/2010/main" val="14810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24102" y="228600"/>
            <a:ext cx="8035634" cy="6026727"/>
          </a:xfrm>
          <a:prstGeom prst="rect">
            <a:avLst/>
          </a:prstGeom>
        </p:spPr>
      </p:pic>
    </p:spTree>
    <p:extLst>
      <p:ext uri="{BB962C8B-B14F-4D97-AF65-F5344CB8AC3E}">
        <p14:creationId xmlns="" xmlns:p14="http://schemas.microsoft.com/office/powerpoint/2010/main" val="816185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4" name="Content Placeholder 3"/>
          <p:cNvPicPr>
            <a:picLocks noGrp="1" noChangeAspect="1"/>
          </p:cNvPicPr>
          <p:nvPr>
            <p:ph idx="1"/>
          </p:nvPr>
        </p:nvPicPr>
        <p:blipFill>
          <a:blip r:embed="rId2"/>
          <a:stretch>
            <a:fillRect/>
          </a:stretch>
        </p:blipFill>
        <p:spPr>
          <a:xfrm>
            <a:off x="1932709" y="685800"/>
            <a:ext cx="8821882" cy="5567795"/>
          </a:xfrm>
          <a:prstGeom prst="rect">
            <a:avLst/>
          </a:prstGeom>
        </p:spPr>
      </p:pic>
    </p:spTree>
    <p:extLst>
      <p:ext uri="{BB962C8B-B14F-4D97-AF65-F5344CB8AC3E}">
        <p14:creationId xmlns="" xmlns:p14="http://schemas.microsoft.com/office/powerpoint/2010/main" val="290465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Kick Off</a:t>
            </a:r>
          </a:p>
        </p:txBody>
      </p:sp>
      <p:sp>
        <p:nvSpPr>
          <p:cNvPr id="3" name="Content Placeholder 2"/>
          <p:cNvSpPr>
            <a:spLocks noGrp="1"/>
          </p:cNvSpPr>
          <p:nvPr>
            <p:ph idx="1"/>
          </p:nvPr>
        </p:nvSpPr>
        <p:spPr/>
        <p:txBody>
          <a:bodyPr/>
          <a:lstStyle/>
          <a:p>
            <a:r>
              <a:rPr lang="en-US" dirty="0"/>
              <a:t>B/U K restraining line.</a:t>
            </a:r>
          </a:p>
          <a:p>
            <a:r>
              <a:rPr lang="en-US" dirty="0"/>
              <a:t>F/S R restraining line. </a:t>
            </a:r>
          </a:p>
          <a:p>
            <a:r>
              <a:rPr lang="en-US" dirty="0"/>
              <a:t>H/L goal line.</a:t>
            </a:r>
          </a:p>
          <a:p>
            <a:r>
              <a:rPr lang="en-US" dirty="0"/>
              <a:t>R middle of the field behind the deepest receiver.</a:t>
            </a:r>
          </a:p>
          <a:p>
            <a:r>
              <a:rPr lang="en-US" dirty="0"/>
              <a:t>B/F/L on the </a:t>
            </a:r>
            <a:r>
              <a:rPr lang="en-US" dirty="0" err="1"/>
              <a:t>pressbox</a:t>
            </a:r>
            <a:r>
              <a:rPr lang="en-US" dirty="0"/>
              <a:t> side.</a:t>
            </a:r>
          </a:p>
          <a:p>
            <a:r>
              <a:rPr lang="en-US" dirty="0"/>
              <a:t>U/S/H on the chain side. </a:t>
            </a:r>
          </a:p>
          <a:p>
            <a:r>
              <a:rPr lang="en-US" dirty="0"/>
              <a:t>Keys</a:t>
            </a:r>
          </a:p>
        </p:txBody>
      </p:sp>
    </p:spTree>
    <p:extLst>
      <p:ext uri="{BB962C8B-B14F-4D97-AF65-F5344CB8AC3E}">
        <p14:creationId xmlns="" xmlns:p14="http://schemas.microsoft.com/office/powerpoint/2010/main" val="104093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Kick Off Keys</a:t>
            </a:r>
          </a:p>
        </p:txBody>
      </p:sp>
      <p:sp>
        <p:nvSpPr>
          <p:cNvPr id="3" name="Content Placeholder 2"/>
          <p:cNvSpPr>
            <a:spLocks noGrp="1"/>
          </p:cNvSpPr>
          <p:nvPr>
            <p:ph idx="1"/>
          </p:nvPr>
        </p:nvSpPr>
        <p:spPr/>
        <p:txBody>
          <a:bodyPr/>
          <a:lstStyle/>
          <a:p>
            <a:endParaRPr lang="en-US" dirty="0"/>
          </a:p>
          <a:p>
            <a:pPr marL="0" indent="0">
              <a:buNone/>
            </a:pPr>
            <a:r>
              <a:rPr lang="en-US" dirty="0"/>
              <a:t>                                                     </a:t>
            </a:r>
            <a:r>
              <a:rPr lang="en-US" sz="4800" dirty="0"/>
              <a:t>X  </a:t>
            </a:r>
          </a:p>
          <a:p>
            <a:pPr marL="0" indent="0">
              <a:buNone/>
            </a:pPr>
            <a:r>
              <a:rPr lang="en-US" sz="4800" dirty="0"/>
              <a:t>   X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r>
              <a:rPr lang="en-US" sz="4800" dirty="0"/>
              <a:t>  </a:t>
            </a:r>
            <a:r>
              <a:rPr lang="en-US" sz="4800" dirty="0" err="1"/>
              <a:t>X</a:t>
            </a:r>
            <a:endParaRPr lang="en-US" sz="4800" dirty="0"/>
          </a:p>
          <a:p>
            <a:pPr marL="0" indent="0">
              <a:buNone/>
            </a:pPr>
            <a:r>
              <a:rPr lang="en-US" sz="4800" dirty="0"/>
              <a:t>   1  2  3  4  5      5  4  3  2  1</a:t>
            </a:r>
          </a:p>
        </p:txBody>
      </p:sp>
    </p:spTree>
    <p:extLst>
      <p:ext uri="{BB962C8B-B14F-4D97-AF65-F5344CB8AC3E}">
        <p14:creationId xmlns="" xmlns:p14="http://schemas.microsoft.com/office/powerpoint/2010/main" val="356917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Kick Responsibilities</a:t>
            </a:r>
          </a:p>
        </p:txBody>
      </p:sp>
      <p:sp>
        <p:nvSpPr>
          <p:cNvPr id="3" name="Content Placeholder 2"/>
          <p:cNvSpPr>
            <a:spLocks noGrp="1"/>
          </p:cNvSpPr>
          <p:nvPr>
            <p:ph idx="1"/>
          </p:nvPr>
        </p:nvSpPr>
        <p:spPr/>
        <p:txBody>
          <a:bodyPr>
            <a:normAutofit lnSpcReduction="10000"/>
          </a:bodyPr>
          <a:lstStyle/>
          <a:p>
            <a:r>
              <a:rPr lang="en-US" dirty="0"/>
              <a:t>R-Move laterally to watch action at POA. Primarily responsibility for illegal blocks. Watch action </a:t>
            </a:r>
            <a:r>
              <a:rPr lang="en-US" b="1" i="1" u="sng" dirty="0"/>
              <a:t>IN FRONT OF </a:t>
            </a:r>
            <a:r>
              <a:rPr lang="en-US" dirty="0"/>
              <a:t>runner. Be alert for reverse and hand off.</a:t>
            </a:r>
          </a:p>
          <a:p>
            <a:r>
              <a:rPr lang="en-US" dirty="0"/>
              <a:t>U/B-Move between hash and numbers. U has illegal action on kicker. Both move only 8 to 10 yards downfield. Observe action in the middle of the field and off ball action. </a:t>
            </a:r>
          </a:p>
          <a:p>
            <a:r>
              <a:rPr lang="en-US" dirty="0"/>
              <a:t>L/H-Be prepared to wind the clock. Stay on the GL until it is no longer threatened. When the runner is on your side of the field, watch the action at the point of attack and on the runner. If runner is on the other side of the field position yourself for blocks behind the runner. </a:t>
            </a:r>
          </a:p>
          <a:p>
            <a:r>
              <a:rPr lang="en-US" dirty="0"/>
              <a:t>F/S-Move 10 yards downfield and watch your keys. </a:t>
            </a:r>
          </a:p>
          <a:p>
            <a:r>
              <a:rPr lang="en-US" dirty="0"/>
              <a:t>Kick off after score. 1 minute to kick. </a:t>
            </a:r>
          </a:p>
        </p:txBody>
      </p:sp>
    </p:spTree>
    <p:extLst>
      <p:ext uri="{BB962C8B-B14F-4D97-AF65-F5344CB8AC3E}">
        <p14:creationId xmlns="" xmlns:p14="http://schemas.microsoft.com/office/powerpoint/2010/main" val="2806685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02428" y="176646"/>
            <a:ext cx="8683336" cy="6512502"/>
          </a:xfrm>
          <a:prstGeom prst="rect">
            <a:avLst/>
          </a:prstGeom>
        </p:spPr>
      </p:pic>
    </p:spTree>
    <p:extLst>
      <p:ext uri="{BB962C8B-B14F-4D97-AF65-F5344CB8AC3E}">
        <p14:creationId xmlns="" xmlns:p14="http://schemas.microsoft.com/office/powerpoint/2010/main" val="78129683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256</TotalTime>
  <Words>1109</Words>
  <Application>Microsoft Office PowerPoint</Application>
  <PresentationFormat>Custom</PresentationFormat>
  <Paragraphs>112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Crop</vt:lpstr>
      <vt:lpstr>7 man mechanics</vt:lpstr>
      <vt:lpstr>Pre-Game</vt:lpstr>
      <vt:lpstr>Coin Toss</vt:lpstr>
      <vt:lpstr>Slide 4</vt:lpstr>
      <vt:lpstr> </vt:lpstr>
      <vt:lpstr>Kick Off</vt:lpstr>
      <vt:lpstr>Kick Off Keys</vt:lpstr>
      <vt:lpstr>Free Kick Responsibilities</vt:lpstr>
      <vt:lpstr>Slide 9</vt:lpstr>
      <vt:lpstr>Onside Kick  </vt:lpstr>
      <vt:lpstr>Slide 11</vt:lpstr>
      <vt:lpstr>Running Plays</vt:lpstr>
      <vt:lpstr>Slide 13</vt:lpstr>
      <vt:lpstr>Minus Goal Line Scrimmage Play</vt:lpstr>
      <vt:lpstr>Plus Goal Line Scrimmage Plays</vt:lpstr>
      <vt:lpstr>Slide 16</vt:lpstr>
      <vt:lpstr>Pass Plays</vt:lpstr>
      <vt:lpstr>Slide 18</vt:lpstr>
      <vt:lpstr>Slide 19</vt:lpstr>
      <vt:lpstr>Slide 20</vt:lpstr>
      <vt:lpstr>Slide 21</vt:lpstr>
      <vt:lpstr>Slide 22</vt:lpstr>
      <vt:lpstr>Scrimmage Kicks</vt:lpstr>
      <vt:lpstr>Slide 24</vt:lpstr>
      <vt:lpstr>Scoring Kicks</vt:lpstr>
      <vt:lpstr>Slide 26</vt:lpstr>
      <vt:lpstr>Measurements</vt:lpstr>
      <vt:lpstr>Slide 28</vt:lpstr>
      <vt:lpstr>Post Game</vt:lpstr>
      <vt:lpstr>Things to think about.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man mechanics</dc:title>
  <dc:creator>Jeff McCroskey</dc:creator>
  <cp:lastModifiedBy>Ana Maria</cp:lastModifiedBy>
  <cp:revision>22</cp:revision>
  <dcterms:created xsi:type="dcterms:W3CDTF">2016-10-24T04:36:05Z</dcterms:created>
  <dcterms:modified xsi:type="dcterms:W3CDTF">2018-08-18T23:39:19Z</dcterms:modified>
</cp:coreProperties>
</file>