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80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05BC-3FF6-4A7C-90EB-310790D9F3B3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444B204-3B12-42E8-8EB1-8447440E2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05BC-3FF6-4A7C-90EB-310790D9F3B3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B204-3B12-42E8-8EB1-8447440E2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05BC-3FF6-4A7C-90EB-310790D9F3B3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B204-3B12-42E8-8EB1-8447440E2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05BC-3FF6-4A7C-90EB-310790D9F3B3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B204-3B12-42E8-8EB1-8447440E2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05BC-3FF6-4A7C-90EB-310790D9F3B3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B204-3B12-42E8-8EB1-8447440E2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05BC-3FF6-4A7C-90EB-310790D9F3B3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B204-3B12-42E8-8EB1-8447440E2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05BC-3FF6-4A7C-90EB-310790D9F3B3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B204-3B12-42E8-8EB1-8447440E2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05BC-3FF6-4A7C-90EB-310790D9F3B3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B204-3B12-42E8-8EB1-8447440E2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05BC-3FF6-4A7C-90EB-310790D9F3B3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B204-3B12-42E8-8EB1-8447440E2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05BC-3FF6-4A7C-90EB-310790D9F3B3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B204-3B12-42E8-8EB1-8447440E2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05BC-3FF6-4A7C-90EB-310790D9F3B3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4B204-3B12-42E8-8EB1-8447440E2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B7A05BC-3FF6-4A7C-90EB-310790D9F3B3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444B204-3B12-42E8-8EB1-8447440E2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RULE CHANGES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465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Change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establishment of a </a:t>
            </a:r>
            <a:r>
              <a:rPr lang="en-US" dirty="0" smtClean="0"/>
              <a:t>new definition of </a:t>
            </a:r>
            <a:r>
              <a:rPr lang="en-US" dirty="0"/>
              <a:t>a </a:t>
            </a:r>
            <a:r>
              <a:rPr lang="en-US" dirty="0" smtClean="0"/>
              <a:t>blindside</a:t>
            </a:r>
            <a:r>
              <a:rPr lang="en-US" dirty="0"/>
              <a:t> </a:t>
            </a:r>
            <a:r>
              <a:rPr lang="en-US" dirty="0" smtClean="0"/>
              <a:t>block </a:t>
            </a:r>
            <a:r>
              <a:rPr lang="en-US" dirty="0"/>
              <a:t>in Rule </a:t>
            </a:r>
            <a:r>
              <a:rPr lang="en-US" dirty="0" smtClean="0"/>
              <a:t>2-3-10 </a:t>
            </a:r>
            <a:r>
              <a:rPr lang="en-US" dirty="0"/>
              <a:t>and the addition of </a:t>
            </a:r>
            <a:r>
              <a:rPr lang="en-US" dirty="0" smtClean="0"/>
              <a:t>Rule 9-4-3n prohibiting</a:t>
            </a:r>
            <a:r>
              <a:rPr lang="en-US" dirty="0"/>
              <a:t> </a:t>
            </a:r>
            <a:r>
              <a:rPr lang="en-US" dirty="0" smtClean="0"/>
              <a:t>a blindside </a:t>
            </a:r>
            <a:r>
              <a:rPr lang="en-US" dirty="0"/>
              <a:t>block were two of </a:t>
            </a:r>
            <a:r>
              <a:rPr lang="en-US" dirty="0" smtClean="0"/>
              <a:t>11 rules changes </a:t>
            </a:r>
            <a:r>
              <a:rPr lang="en-US" dirty="0"/>
              <a:t>recommended by the NFHS </a:t>
            </a:r>
            <a:r>
              <a:rPr lang="en-US" dirty="0" smtClean="0"/>
              <a:t>Football </a:t>
            </a:r>
            <a:r>
              <a:rPr lang="en-US" dirty="0"/>
              <a:t>Rules Committee at its January </a:t>
            </a:r>
            <a:r>
              <a:rPr lang="en-US" dirty="0" smtClean="0"/>
              <a:t>20-22 </a:t>
            </a:r>
            <a:r>
              <a:rPr lang="en-US" dirty="0"/>
              <a:t>meeting in Indianapolis. All rules changes were </a:t>
            </a:r>
            <a:r>
              <a:rPr lang="en-US" dirty="0" smtClean="0"/>
              <a:t>subsequently </a:t>
            </a:r>
            <a:r>
              <a:rPr lang="en-US" dirty="0"/>
              <a:t>approved by the NFHS Board of Directors.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379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Changes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definition of a </a:t>
            </a:r>
            <a:r>
              <a:rPr lang="en-US" dirty="0" smtClean="0"/>
              <a:t>blindside</a:t>
            </a:r>
            <a:r>
              <a:rPr lang="en-US" dirty="0"/>
              <a:t> </a:t>
            </a:r>
            <a:r>
              <a:rPr lang="en-US" dirty="0" smtClean="0"/>
              <a:t>block </a:t>
            </a:r>
            <a:r>
              <a:rPr lang="en-US" dirty="0"/>
              <a:t>established by the committee </a:t>
            </a:r>
            <a:r>
              <a:rPr lang="en-US" dirty="0" smtClean="0"/>
              <a:t>is “a </a:t>
            </a:r>
            <a:r>
              <a:rPr lang="en-US" dirty="0"/>
              <a:t>block against an opponent </a:t>
            </a:r>
            <a:r>
              <a:rPr lang="en-US" dirty="0" smtClean="0"/>
              <a:t>other </a:t>
            </a:r>
            <a:r>
              <a:rPr lang="en-US" dirty="0"/>
              <a:t>than the runner, who does not see the blocker </a:t>
            </a:r>
            <a:r>
              <a:rPr lang="en-US" dirty="0" smtClean="0"/>
              <a:t>approaching," and now</a:t>
            </a:r>
            <a:r>
              <a:rPr lang="en-US" dirty="0"/>
              <a:t> </a:t>
            </a:r>
            <a:r>
              <a:rPr lang="en-US" dirty="0" smtClean="0"/>
              <a:t>results </a:t>
            </a:r>
            <a:r>
              <a:rPr lang="en-US" dirty="0"/>
              <a:t>in a </a:t>
            </a:r>
            <a:r>
              <a:rPr lang="en-US" dirty="0" smtClean="0"/>
              <a:t>15-yard penalty.</a:t>
            </a:r>
          </a:p>
          <a:p>
            <a:r>
              <a:rPr lang="en-US" dirty="0"/>
              <a:t>The </a:t>
            </a:r>
            <a:r>
              <a:rPr lang="en-US" dirty="0" smtClean="0"/>
              <a:t>committee stated </a:t>
            </a:r>
            <a:r>
              <a:rPr lang="en-US" dirty="0"/>
              <a:t>that the </a:t>
            </a:r>
            <a:r>
              <a:rPr lang="en-US" dirty="0" smtClean="0"/>
              <a:t>blindside</a:t>
            </a:r>
            <a:r>
              <a:rPr lang="en-US" dirty="0"/>
              <a:t> </a:t>
            </a:r>
            <a:r>
              <a:rPr lang="en-US" dirty="0" smtClean="0"/>
              <a:t>block “involves</a:t>
            </a:r>
            <a:r>
              <a:rPr lang="en-US" dirty="0"/>
              <a:t> </a:t>
            </a:r>
            <a:r>
              <a:rPr lang="en-US" dirty="0" smtClean="0"/>
              <a:t>contact </a:t>
            </a:r>
            <a:r>
              <a:rPr lang="en-US" dirty="0"/>
              <a:t>by a blocker against an </a:t>
            </a:r>
            <a:r>
              <a:rPr lang="en-US" dirty="0" smtClean="0"/>
              <a:t>opponent </a:t>
            </a:r>
            <a:r>
              <a:rPr lang="en-US" dirty="0"/>
              <a:t>who, because of physical positioning and focus of </a:t>
            </a:r>
            <a:r>
              <a:rPr lang="en-US" dirty="0" smtClean="0"/>
              <a:t>concentration, </a:t>
            </a:r>
            <a:r>
              <a:rPr lang="en-US" dirty="0"/>
              <a:t>is </a:t>
            </a:r>
            <a:r>
              <a:rPr lang="en-US" dirty="0" smtClean="0"/>
              <a:t>vulnerable </a:t>
            </a:r>
            <a:r>
              <a:rPr lang="en-US" dirty="0"/>
              <a:t>to injury. </a:t>
            </a:r>
            <a:r>
              <a:rPr lang="en-US" dirty="0" smtClean="0"/>
              <a:t>Unless initiated </a:t>
            </a:r>
            <a:r>
              <a:rPr lang="en-US" dirty="0"/>
              <a:t>with open hands, </a:t>
            </a:r>
            <a:r>
              <a:rPr lang="en-US" dirty="0" smtClean="0"/>
              <a:t>it </a:t>
            </a:r>
            <a:r>
              <a:rPr lang="en-US" dirty="0"/>
              <a:t>is a foul for </a:t>
            </a:r>
            <a:r>
              <a:rPr lang="en-US" dirty="0" smtClean="0"/>
              <a:t>excessive </a:t>
            </a:r>
            <a:r>
              <a:rPr lang="en-US" dirty="0"/>
              <a:t>and </a:t>
            </a:r>
            <a:r>
              <a:rPr lang="en-US" dirty="0" smtClean="0"/>
              <a:t>unnecessary contact</a:t>
            </a:r>
            <a:r>
              <a:rPr lang="en-US" dirty="0"/>
              <a:t> </a:t>
            </a:r>
            <a:r>
              <a:rPr lang="en-US" dirty="0" smtClean="0"/>
              <a:t>when </a:t>
            </a:r>
            <a:r>
              <a:rPr lang="en-US" dirty="0"/>
              <a:t>the </a:t>
            </a:r>
            <a:r>
              <a:rPr lang="en-US" dirty="0" smtClean="0"/>
              <a:t>block </a:t>
            </a:r>
            <a:r>
              <a:rPr lang="en-US" dirty="0"/>
              <a:t>is </a:t>
            </a:r>
            <a:r>
              <a:rPr lang="en-US" dirty="0" smtClean="0"/>
              <a:t>forceful and outside </a:t>
            </a:r>
            <a:r>
              <a:rPr lang="en-US" dirty="0"/>
              <a:t>of the </a:t>
            </a:r>
            <a:r>
              <a:rPr lang="en-US" dirty="0" smtClean="0"/>
              <a:t>free-blocking </a:t>
            </a:r>
            <a:r>
              <a:rPr lang="en-US" dirty="0"/>
              <a:t>zone</a:t>
            </a:r>
            <a:r>
              <a:rPr lang="en-US" dirty="0" smtClean="0"/>
              <a:t>.”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271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Changes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</a:t>
            </a:r>
            <a:r>
              <a:rPr lang="en-US" dirty="0"/>
              <a:t>significant </a:t>
            </a:r>
            <a:r>
              <a:rPr lang="en-US" dirty="0" smtClean="0"/>
              <a:t>risk-minimization</a:t>
            </a:r>
            <a:r>
              <a:rPr lang="en-US" dirty="0"/>
              <a:t> </a:t>
            </a:r>
            <a:r>
              <a:rPr lang="en-US" dirty="0" smtClean="0"/>
              <a:t>change </a:t>
            </a:r>
            <a:r>
              <a:rPr lang="en-US" dirty="0"/>
              <a:t>was elimination of a </a:t>
            </a:r>
            <a:r>
              <a:rPr lang="en-US" dirty="0" smtClean="0"/>
              <a:t>pop-up </a:t>
            </a:r>
            <a:r>
              <a:rPr lang="en-US" dirty="0"/>
              <a:t>kick in </a:t>
            </a:r>
            <a:r>
              <a:rPr lang="en-US" dirty="0" smtClean="0"/>
              <a:t>new Rule 6-1-11</a:t>
            </a:r>
            <a:r>
              <a:rPr lang="en-US" dirty="0"/>
              <a:t>. A new definition of a </a:t>
            </a:r>
            <a:r>
              <a:rPr lang="en-US" dirty="0" smtClean="0"/>
              <a:t>pop-up </a:t>
            </a:r>
            <a:r>
              <a:rPr lang="en-US" dirty="0"/>
              <a:t>kick in </a:t>
            </a:r>
            <a:r>
              <a:rPr lang="en-US" dirty="0" smtClean="0"/>
              <a:t>Rule 2-24-10 is </a:t>
            </a:r>
            <a:r>
              <a:rPr lang="en-US" dirty="0"/>
              <a:t>defined </a:t>
            </a:r>
            <a:r>
              <a:rPr lang="en-US" dirty="0" smtClean="0"/>
              <a:t>as “a </a:t>
            </a:r>
            <a:r>
              <a:rPr lang="en-US" dirty="0"/>
              <a:t>free kick in which the kicker drives </a:t>
            </a:r>
            <a:r>
              <a:rPr lang="en-US" dirty="0" smtClean="0"/>
              <a:t>the </a:t>
            </a:r>
            <a:r>
              <a:rPr lang="en-US" dirty="0"/>
              <a:t>ball immediately </a:t>
            </a:r>
            <a:r>
              <a:rPr lang="en-US" dirty="0" smtClean="0"/>
              <a:t>to </a:t>
            </a:r>
            <a:r>
              <a:rPr lang="en-US" dirty="0"/>
              <a:t>the ground, the ball strikes the ground once and goes into the air in the </a:t>
            </a:r>
            <a:r>
              <a:rPr lang="en-US" dirty="0" smtClean="0"/>
              <a:t>manner </a:t>
            </a:r>
            <a:r>
              <a:rPr lang="en-US" dirty="0"/>
              <a:t>of a ball kicked directly off the tee</a:t>
            </a:r>
            <a:r>
              <a:rPr lang="en-US" dirty="0" smtClean="0"/>
              <a:t>.”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621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Changes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committee implemented this change in an effort to reduce risk of injury due to the </a:t>
            </a:r>
            <a:r>
              <a:rPr lang="en-US" dirty="0" smtClean="0"/>
              <a:t> increased </a:t>
            </a:r>
            <a:r>
              <a:rPr lang="en-US" dirty="0"/>
              <a:t>use of the </a:t>
            </a:r>
            <a:r>
              <a:rPr lang="en-US" dirty="0" smtClean="0"/>
              <a:t>pop-up </a:t>
            </a:r>
            <a:r>
              <a:rPr lang="en-US" dirty="0"/>
              <a:t>kick on onside </a:t>
            </a:r>
            <a:r>
              <a:rPr lang="en-US" dirty="0" smtClean="0"/>
              <a:t>kickoffs. Such </a:t>
            </a:r>
            <a:r>
              <a:rPr lang="en-US" dirty="0"/>
              <a:t>kicks will be </a:t>
            </a:r>
            <a:r>
              <a:rPr lang="en-US" dirty="0" smtClean="0"/>
              <a:t>penalized </a:t>
            </a:r>
            <a:r>
              <a:rPr lang="en-US" dirty="0"/>
              <a:t>as a </a:t>
            </a:r>
            <a:r>
              <a:rPr lang="en-US" dirty="0" smtClean="0"/>
              <a:t>dead-ball free-kick infraction</a:t>
            </a:r>
            <a:r>
              <a:rPr lang="en-US" dirty="0"/>
              <a:t>, as noted with </a:t>
            </a:r>
            <a:r>
              <a:rPr lang="en-US" dirty="0" smtClean="0"/>
              <a:t>new Rule 6-1-11 PENALTY.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524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Changes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NFHS Football Rules Committee </a:t>
            </a:r>
            <a:r>
              <a:rPr lang="en-US" dirty="0" smtClean="0"/>
              <a:t>also expanded </a:t>
            </a:r>
            <a:r>
              <a:rPr lang="en-US" dirty="0"/>
              <a:t>Rule </a:t>
            </a:r>
            <a:r>
              <a:rPr lang="en-US" dirty="0" smtClean="0"/>
              <a:t>2-32-16</a:t>
            </a:r>
            <a:r>
              <a:rPr lang="en-US" dirty="0"/>
              <a:t> </a:t>
            </a:r>
            <a:r>
              <a:rPr lang="en-US" dirty="0" smtClean="0"/>
              <a:t>regarding </a:t>
            </a:r>
            <a:r>
              <a:rPr lang="en-US" dirty="0"/>
              <a:t>a defenseless player </a:t>
            </a:r>
            <a:r>
              <a:rPr lang="en-US" dirty="0" smtClean="0"/>
              <a:t>by adding specific </a:t>
            </a:r>
            <a:r>
              <a:rPr lang="en-US" dirty="0"/>
              <a:t>examples of a </a:t>
            </a:r>
            <a:r>
              <a:rPr lang="en-US" dirty="0" smtClean="0"/>
              <a:t>defenseless player.</a:t>
            </a:r>
            <a:endParaRPr lang="en-US" dirty="0"/>
          </a:p>
          <a:p>
            <a:r>
              <a:rPr lang="en-US" dirty="0"/>
              <a:t>Those examples include, but are not limited to:</a:t>
            </a:r>
          </a:p>
          <a:p>
            <a:pPr lvl="1"/>
            <a:r>
              <a:rPr lang="en-US" dirty="0" smtClean="0"/>
              <a:t>a) A </a:t>
            </a:r>
            <a:r>
              <a:rPr lang="en-US" dirty="0"/>
              <a:t>player in the act of or just after throwing a </a:t>
            </a:r>
            <a:r>
              <a:rPr lang="en-US" dirty="0" smtClean="0"/>
              <a:t>pass</a:t>
            </a:r>
            <a:endParaRPr lang="en-US" dirty="0"/>
          </a:p>
          <a:p>
            <a:pPr lvl="1"/>
            <a:r>
              <a:rPr lang="en-US" dirty="0" smtClean="0"/>
              <a:t>b)A receiver </a:t>
            </a:r>
            <a:r>
              <a:rPr lang="en-US" dirty="0"/>
              <a:t>attempting to catch a pass who has not had time to clearly become a </a:t>
            </a:r>
            <a:r>
              <a:rPr lang="en-US" dirty="0" smtClean="0"/>
              <a:t>runner</a:t>
            </a:r>
            <a:endParaRPr lang="en-US" dirty="0"/>
          </a:p>
          <a:p>
            <a:pPr lvl="1"/>
            <a:r>
              <a:rPr lang="en-US" dirty="0" smtClean="0"/>
              <a:t>c) The </a:t>
            </a:r>
            <a:r>
              <a:rPr lang="en-US" dirty="0"/>
              <a:t>intended receiver of a pass in the action during and </a:t>
            </a:r>
            <a:r>
              <a:rPr lang="en-US" dirty="0" smtClean="0"/>
              <a:t>immediately </a:t>
            </a:r>
            <a:r>
              <a:rPr lang="en-US" dirty="0"/>
              <a:t>following an </a:t>
            </a:r>
            <a:r>
              <a:rPr lang="en-US" dirty="0" smtClean="0"/>
              <a:t>interception </a:t>
            </a:r>
            <a:r>
              <a:rPr lang="en-US" dirty="0"/>
              <a:t>or potential </a:t>
            </a:r>
            <a:r>
              <a:rPr lang="en-US" dirty="0" smtClean="0"/>
              <a:t>interception</a:t>
            </a:r>
            <a:endParaRPr lang="en-US" dirty="0"/>
          </a:p>
          <a:p>
            <a:pPr lvl="1"/>
            <a:r>
              <a:rPr lang="en-US" dirty="0" smtClean="0"/>
              <a:t>d) A </a:t>
            </a:r>
            <a:r>
              <a:rPr lang="en-US" dirty="0"/>
              <a:t>runner already in the grasp of a tackler and whose forward progress has been </a:t>
            </a:r>
            <a:r>
              <a:rPr lang="en-US" dirty="0" smtClean="0"/>
              <a:t>stopped</a:t>
            </a:r>
            <a:endParaRPr lang="en-US" dirty="0"/>
          </a:p>
          <a:p>
            <a:pPr lvl="1"/>
            <a:r>
              <a:rPr lang="en-US" dirty="0" smtClean="0"/>
              <a:t>e) A </a:t>
            </a:r>
            <a:r>
              <a:rPr lang="en-US" dirty="0"/>
              <a:t>kickoff or </a:t>
            </a:r>
            <a:r>
              <a:rPr lang="en-US" dirty="0" smtClean="0"/>
              <a:t>punt returner </a:t>
            </a:r>
            <a:r>
              <a:rPr lang="en-US" dirty="0"/>
              <a:t>attempting to catch or recover a kick, or one who has </a:t>
            </a:r>
            <a:r>
              <a:rPr lang="en-US" dirty="0" smtClean="0"/>
              <a:t>completed </a:t>
            </a:r>
            <a:r>
              <a:rPr lang="en-US" dirty="0"/>
              <a:t>a catch or recovery </a:t>
            </a:r>
            <a:r>
              <a:rPr lang="en-US" dirty="0" smtClean="0"/>
              <a:t>and </a:t>
            </a:r>
            <a:r>
              <a:rPr lang="en-US" dirty="0"/>
              <a:t>has not had time to protect himself or has not clearly </a:t>
            </a:r>
            <a:r>
              <a:rPr lang="en-US" dirty="0" smtClean="0"/>
              <a:t>become </a:t>
            </a:r>
            <a:r>
              <a:rPr lang="en-US" dirty="0"/>
              <a:t>a ball </a:t>
            </a:r>
            <a:r>
              <a:rPr lang="en-US" dirty="0" smtClean="0"/>
              <a:t>carrier</a:t>
            </a:r>
            <a:endParaRPr lang="en-US" dirty="0"/>
          </a:p>
          <a:p>
            <a:pPr lvl="1"/>
            <a:r>
              <a:rPr lang="en-US" dirty="0" smtClean="0"/>
              <a:t>f) A </a:t>
            </a:r>
            <a:r>
              <a:rPr lang="en-US" dirty="0"/>
              <a:t>player on the ground including a ball carrier who has obviously given himself up and </a:t>
            </a:r>
            <a:r>
              <a:rPr lang="en-US" dirty="0" smtClean="0"/>
              <a:t>is sliding feet-first;</a:t>
            </a:r>
          </a:p>
          <a:p>
            <a:pPr lvl="1"/>
            <a:r>
              <a:rPr lang="en-US" dirty="0" smtClean="0"/>
              <a:t>g) A </a:t>
            </a:r>
            <a:r>
              <a:rPr lang="en-US" dirty="0"/>
              <a:t>player obviously out of the play or not in the </a:t>
            </a:r>
            <a:r>
              <a:rPr lang="en-US" dirty="0" smtClean="0"/>
              <a:t>immediate vicinity </a:t>
            </a:r>
            <a:r>
              <a:rPr lang="en-US" dirty="0"/>
              <a:t>of the </a:t>
            </a:r>
            <a:r>
              <a:rPr lang="en-US" dirty="0" smtClean="0"/>
              <a:t>runner</a:t>
            </a:r>
            <a:endParaRPr lang="en-US" dirty="0"/>
          </a:p>
          <a:p>
            <a:pPr lvl="1"/>
            <a:r>
              <a:rPr lang="en-US" dirty="0" smtClean="0"/>
              <a:t>h) A </a:t>
            </a:r>
            <a:r>
              <a:rPr lang="en-US" dirty="0"/>
              <a:t>player who received a </a:t>
            </a:r>
            <a:r>
              <a:rPr lang="en-US" dirty="0" smtClean="0"/>
              <a:t>blindside</a:t>
            </a:r>
            <a:r>
              <a:rPr lang="en-US" dirty="0"/>
              <a:t> </a:t>
            </a:r>
            <a:r>
              <a:rPr lang="en-US" dirty="0" smtClean="0"/>
              <a:t>block </a:t>
            </a:r>
            <a:r>
              <a:rPr lang="en-US" dirty="0"/>
              <a:t>with forceful contact not initiated with open </a:t>
            </a:r>
            <a:r>
              <a:rPr lang="en-US" dirty="0" smtClean="0"/>
              <a:t>hands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881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Changes 2017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Changes to Rule </a:t>
            </a:r>
            <a:r>
              <a:rPr lang="en-US" dirty="0" smtClean="0"/>
              <a:t>7-1-6</a:t>
            </a:r>
            <a:r>
              <a:rPr lang="en-US" dirty="0"/>
              <a:t> </a:t>
            </a:r>
            <a:r>
              <a:rPr lang="en-US" dirty="0" smtClean="0"/>
              <a:t>expand </a:t>
            </a:r>
            <a:r>
              <a:rPr lang="en-US" dirty="0"/>
              <a:t>on the situations </a:t>
            </a:r>
            <a:r>
              <a:rPr lang="en-US" dirty="0" smtClean="0"/>
              <a:t>required </a:t>
            </a:r>
            <a:r>
              <a:rPr lang="en-US" dirty="0"/>
              <a:t>for encroachment to occur after the </a:t>
            </a:r>
          </a:p>
          <a:p>
            <a:r>
              <a:rPr lang="en-US" dirty="0" smtClean="0"/>
              <a:t>ready-for-play </a:t>
            </a:r>
            <a:r>
              <a:rPr lang="en-US" dirty="0"/>
              <a:t>and after the snapper has placed his hand(s) on the </a:t>
            </a:r>
            <a:r>
              <a:rPr lang="en-US" dirty="0" smtClean="0"/>
              <a:t>ball. The rule previously </a:t>
            </a:r>
            <a:r>
              <a:rPr lang="en-US" dirty="0"/>
              <a:t>stated that </a:t>
            </a:r>
            <a:r>
              <a:rPr lang="en-US" dirty="0" smtClean="0"/>
              <a:t>encroachment</a:t>
            </a:r>
            <a:r>
              <a:rPr lang="en-US" dirty="0"/>
              <a:t> </a:t>
            </a:r>
            <a:r>
              <a:rPr lang="en-US" dirty="0" smtClean="0"/>
              <a:t>occurred </a:t>
            </a:r>
            <a:r>
              <a:rPr lang="en-US" dirty="0"/>
              <a:t>if </a:t>
            </a:r>
            <a:r>
              <a:rPr lang="en-US" dirty="0" smtClean="0"/>
              <a:t>“any </a:t>
            </a:r>
            <a:r>
              <a:rPr lang="en-US" dirty="0"/>
              <a:t>other player breaks the plane of the neutral zone</a:t>
            </a:r>
            <a:r>
              <a:rPr lang="en-US" dirty="0" smtClean="0"/>
              <a:t>.”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/>
              <a:t>addition, </a:t>
            </a:r>
            <a:r>
              <a:rPr lang="en-US" dirty="0" smtClean="0"/>
              <a:t>now defensive </a:t>
            </a:r>
            <a:r>
              <a:rPr lang="en-US" dirty="0"/>
              <a:t>players are restricted from contacting the ball </a:t>
            </a:r>
            <a:r>
              <a:rPr lang="en-US" dirty="0" smtClean="0"/>
              <a:t> prior </a:t>
            </a:r>
            <a:r>
              <a:rPr lang="en-US" dirty="0"/>
              <a:t>to the end of the snap or making contact </a:t>
            </a:r>
            <a:r>
              <a:rPr lang="en-US" dirty="0" smtClean="0"/>
              <a:t>with </a:t>
            </a:r>
            <a:r>
              <a:rPr lang="en-US" dirty="0"/>
              <a:t>the </a:t>
            </a:r>
            <a:r>
              <a:rPr lang="en-US" dirty="0" smtClean="0"/>
              <a:t>snapper’s </a:t>
            </a:r>
            <a:r>
              <a:rPr lang="en-US" dirty="0"/>
              <a:t>hand(s) or arm(s) until the snapper has released the ball.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089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Rule changes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400" dirty="0"/>
              <a:t>The remaining changes approved by the </a:t>
            </a:r>
            <a:r>
              <a:rPr lang="en-US" sz="4400" dirty="0" smtClean="0"/>
              <a:t>NFHS Football </a:t>
            </a:r>
            <a:r>
              <a:rPr lang="en-US" sz="4400" dirty="0"/>
              <a:t>Rules </a:t>
            </a:r>
            <a:r>
              <a:rPr lang="en-US" sz="4400" dirty="0" smtClean="0"/>
              <a:t>Committee </a:t>
            </a:r>
            <a:r>
              <a:rPr lang="en-US" sz="4400" dirty="0"/>
              <a:t>touched </a:t>
            </a:r>
            <a:r>
              <a:rPr lang="en-US" sz="4400" dirty="0" smtClean="0"/>
              <a:t>on a</a:t>
            </a:r>
            <a:r>
              <a:rPr lang="en-US" sz="4400" dirty="0"/>
              <a:t> </a:t>
            </a:r>
            <a:r>
              <a:rPr lang="en-US" sz="4400" dirty="0" smtClean="0"/>
              <a:t>new</a:t>
            </a:r>
            <a:r>
              <a:rPr lang="en-US" sz="4400" dirty="0"/>
              <a:t> </a:t>
            </a:r>
            <a:r>
              <a:rPr lang="en-US" sz="4400" dirty="0" smtClean="0"/>
              <a:t>ball specification </a:t>
            </a:r>
            <a:r>
              <a:rPr lang="en-US" sz="4400" dirty="0"/>
              <a:t>(</a:t>
            </a:r>
            <a:r>
              <a:rPr lang="en-US" sz="4400" dirty="0" smtClean="0"/>
              <a:t>1-3-1h</a:t>
            </a:r>
            <a:r>
              <a:rPr lang="en-US" sz="4400" dirty="0"/>
              <a:t>), uniforms </a:t>
            </a:r>
            <a:r>
              <a:rPr lang="en-US" sz="4400" dirty="0" smtClean="0"/>
              <a:t>[(1-5-1b(3)], </a:t>
            </a:r>
            <a:r>
              <a:rPr lang="en-US" sz="4400" dirty="0"/>
              <a:t>game officials (</a:t>
            </a:r>
            <a:r>
              <a:rPr lang="en-US" sz="4400" dirty="0" smtClean="0"/>
              <a:t>1-5-4</a:t>
            </a:r>
            <a:r>
              <a:rPr lang="en-US" sz="4400" dirty="0"/>
              <a:t>), </a:t>
            </a:r>
            <a:r>
              <a:rPr lang="en-US" sz="4400" dirty="0" smtClean="0"/>
              <a:t>post-scrimmage </a:t>
            </a:r>
            <a:r>
              <a:rPr lang="en-US" sz="4400" dirty="0"/>
              <a:t>kick fouls (</a:t>
            </a:r>
            <a:r>
              <a:rPr lang="en-US" sz="4400" dirty="0" smtClean="0"/>
              <a:t>2-16-2h</a:t>
            </a:r>
            <a:r>
              <a:rPr lang="en-US" sz="4400" dirty="0"/>
              <a:t>), </a:t>
            </a:r>
            <a:r>
              <a:rPr lang="en-US" sz="4400" dirty="0" smtClean="0"/>
              <a:t>penalty </a:t>
            </a:r>
            <a:r>
              <a:rPr lang="en-US" sz="4400" dirty="0"/>
              <a:t>time clock management (</a:t>
            </a:r>
            <a:r>
              <a:rPr lang="en-US" sz="4400" dirty="0" smtClean="0"/>
              <a:t>3-4-7</a:t>
            </a:r>
            <a:r>
              <a:rPr lang="en-US" sz="4400" dirty="0"/>
              <a:t>), prosthetic limbs (</a:t>
            </a:r>
            <a:r>
              <a:rPr lang="en-US" sz="4400" dirty="0" smtClean="0"/>
              <a:t>4-2-2l) and forward-pass </a:t>
            </a:r>
            <a:r>
              <a:rPr lang="en-US" sz="4400" dirty="0"/>
              <a:t>interference (</a:t>
            </a:r>
            <a:r>
              <a:rPr lang="en-US" sz="4400" dirty="0" smtClean="0"/>
              <a:t>7-5-10), </a:t>
            </a:r>
            <a:r>
              <a:rPr lang="en-US" sz="4400" dirty="0"/>
              <a:t>in which the previous foul for </a:t>
            </a:r>
            <a:r>
              <a:rPr lang="en-US" sz="4400" dirty="0" smtClean="0"/>
              <a:t>non-contact </a:t>
            </a:r>
            <a:r>
              <a:rPr lang="en-US" sz="4400" dirty="0"/>
              <a:t>face guarding was eliminated as </a:t>
            </a:r>
            <a:r>
              <a:rPr lang="en-US" sz="4400" dirty="0" smtClean="0"/>
              <a:t>forward-pass interference</a:t>
            </a:r>
            <a:r>
              <a:rPr lang="en-US" dirty="0" smtClean="0"/>
              <a:t>.</a:t>
            </a:r>
          </a:p>
          <a:p>
            <a:r>
              <a:rPr lang="en-US" sz="4400" dirty="0"/>
              <a:t>Regarding the uniform change in Rule </a:t>
            </a:r>
            <a:r>
              <a:rPr lang="en-US" sz="4400" dirty="0" smtClean="0"/>
              <a:t>1-5-1b(3</a:t>
            </a:r>
            <a:r>
              <a:rPr lang="en-US" sz="4400" dirty="0"/>
              <a:t>), effective with the 2021 </a:t>
            </a:r>
            <a:r>
              <a:rPr lang="en-US" sz="4400" dirty="0" smtClean="0"/>
              <a:t>season, “the </a:t>
            </a:r>
            <a:r>
              <a:rPr lang="en-US" sz="4400" dirty="0"/>
              <a:t>jerseys of </a:t>
            </a:r>
            <a:r>
              <a:rPr lang="en-US" sz="4400" dirty="0" smtClean="0"/>
              <a:t>the </a:t>
            </a:r>
            <a:r>
              <a:rPr lang="en-US" sz="4400" dirty="0"/>
              <a:t>home team shall be a dark color that clearly contrasts to </a:t>
            </a:r>
            <a:r>
              <a:rPr lang="en-US" sz="4400" dirty="0" smtClean="0"/>
              <a:t>white.”</a:t>
            </a:r>
            <a:endParaRPr lang="en-US" sz="4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071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23</TotalTime>
  <Words>675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Apothecary</vt:lpstr>
      <vt:lpstr>RULE CHANGES 2017</vt:lpstr>
      <vt:lpstr>Rule Change 2017</vt:lpstr>
      <vt:lpstr>Rule Changes 2017</vt:lpstr>
      <vt:lpstr>Rule Changes 2017</vt:lpstr>
      <vt:lpstr>Rule Changes 2017</vt:lpstr>
      <vt:lpstr>Rule Changes 2017</vt:lpstr>
      <vt:lpstr>Rule Changes 2017 </vt:lpstr>
      <vt:lpstr>Rule changes 2017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 CHANGES 2017</dc:title>
  <dc:creator>Ronald</dc:creator>
  <cp:lastModifiedBy>Ana Maria</cp:lastModifiedBy>
  <cp:revision>11</cp:revision>
  <dcterms:created xsi:type="dcterms:W3CDTF">2017-04-26T13:24:43Z</dcterms:created>
  <dcterms:modified xsi:type="dcterms:W3CDTF">2018-08-18T23:37:04Z</dcterms:modified>
</cp:coreProperties>
</file>