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0" r:id="rId1"/>
  </p:sldMasterIdLst>
  <p:notesMasterIdLst>
    <p:notesMasterId r:id="rId13"/>
  </p:notesMasterIdLst>
  <p:sldIdLst>
    <p:sldId id="258" r:id="rId2"/>
    <p:sldId id="268" r:id="rId3"/>
    <p:sldId id="271" r:id="rId4"/>
    <p:sldId id="273" r:id="rId5"/>
    <p:sldId id="269" r:id="rId6"/>
    <p:sldId id="282" r:id="rId7"/>
    <p:sldId id="264" r:id="rId8"/>
    <p:sldId id="276" r:id="rId9"/>
    <p:sldId id="281" r:id="rId10"/>
    <p:sldId id="286" r:id="rId11"/>
    <p:sldId id="285"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main Sibill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249" autoAdjust="0"/>
  </p:normalViewPr>
  <p:slideViewPr>
    <p:cSldViewPr snapToGrid="0">
      <p:cViewPr varScale="1">
        <p:scale>
          <a:sx n="64" d="100"/>
          <a:sy n="64" d="100"/>
        </p:scale>
        <p:origin x="159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spc="0" normalizeH="0" baseline="0">
              <a:solidFill>
                <a:schemeClr val="dk1">
                  <a:lumMod val="50000"/>
                  <a:lumOff val="50000"/>
                </a:schemeClr>
              </a:solidFill>
              <a:latin typeface="+mj-lt"/>
              <a:ea typeface="+mj-ea"/>
              <a:cs typeface="+mj-cs"/>
            </a:defRPr>
          </a:pPr>
          <a:endParaRPr lang="es-CO"/>
        </a:p>
      </c:txPr>
    </c:title>
    <c:autoTitleDeleted val="0"/>
    <c:plotArea>
      <c:layout/>
      <c:pieChart>
        <c:varyColors val="1"/>
        <c:ser>
          <c:idx val="0"/>
          <c:order val="0"/>
          <c:tx>
            <c:strRef>
              <c:f>Hoja1!$B$1</c:f>
              <c:strCache>
                <c:ptCount val="1"/>
                <c:pt idx="0">
                  <c:v>RANGO DE EDADES</c:v>
                </c:pt>
              </c:strCache>
            </c:strRef>
          </c:tx>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1-B1B5-4F79-939F-8E4C518AAAFF}"/>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c:ext xmlns:c16="http://schemas.microsoft.com/office/drawing/2014/chart" uri="{C3380CC4-5D6E-409C-BE32-E72D297353CC}">
                <c16:uniqueId val="{00000003-B1B5-4F79-939F-8E4C518AAAFF}"/>
              </c:ext>
            </c:extLst>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c:ext xmlns:c16="http://schemas.microsoft.com/office/drawing/2014/chart" uri="{C3380CC4-5D6E-409C-BE32-E72D297353CC}">
                <c16:uniqueId val="{00000005-B1B5-4F79-939F-8E4C518AAAFF}"/>
              </c:ext>
            </c:extLst>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c:ext xmlns:c16="http://schemas.microsoft.com/office/drawing/2014/chart" uri="{C3380CC4-5D6E-409C-BE32-E72D297353CC}">
                <c16:uniqueId val="{00000007-B1B5-4F79-939F-8E4C518AAAFF}"/>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Hoja1!$A$2:$A$5</c:f>
              <c:strCache>
                <c:ptCount val="4"/>
                <c:pt idx="0">
                  <c:v>0-12 años</c:v>
                </c:pt>
                <c:pt idx="1">
                  <c:v>11-17 años</c:v>
                </c:pt>
                <c:pt idx="2">
                  <c:v>De 18 a 60</c:v>
                </c:pt>
                <c:pt idx="3">
                  <c:v>Adulto mayor</c:v>
                </c:pt>
              </c:strCache>
            </c:strRef>
          </c:cat>
          <c:val>
            <c:numRef>
              <c:f>Hoja1!$B$2:$B$5</c:f>
              <c:numCache>
                <c:formatCode>General</c:formatCode>
                <c:ptCount val="4"/>
                <c:pt idx="0">
                  <c:v>1360</c:v>
                </c:pt>
                <c:pt idx="1">
                  <c:v>560</c:v>
                </c:pt>
                <c:pt idx="2">
                  <c:v>250</c:v>
                </c:pt>
                <c:pt idx="3">
                  <c:v>80</c:v>
                </c:pt>
              </c:numCache>
            </c:numRef>
          </c:val>
          <c:extLst>
            <c:ext xmlns:c16="http://schemas.microsoft.com/office/drawing/2014/chart" uri="{C3380CC4-5D6E-409C-BE32-E72D297353CC}">
              <c16:uniqueId val="{00000008-B1B5-4F79-939F-8E4C518AAAFF}"/>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solidFill>
          <a:schemeClr val="lt1">
            <a:alpha val="50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CO"/>
        </a:p>
      </c:txPr>
    </c:legend>
    <c:plotVisOnly val="1"/>
    <c:dispBlanksAs val="gap"/>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A598D7-2841-403C-A385-7DE5279B43F9}" type="datetimeFigureOut">
              <a:rPr lang="es-MX" smtClean="0"/>
              <a:t>26/05/2023</a:t>
            </a:fld>
            <a:endParaRPr lang="es-MX"/>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CA7A9-6A8B-4E36-B156-85D2B89C7B23}" type="slidenum">
              <a:rPr lang="es-MX" smtClean="0"/>
              <a:t>‹Nº›</a:t>
            </a:fld>
            <a:endParaRPr lang="es-MX"/>
          </a:p>
        </p:txBody>
      </p:sp>
    </p:spTree>
    <p:extLst>
      <p:ext uri="{BB962C8B-B14F-4D97-AF65-F5344CB8AC3E}">
        <p14:creationId xmlns:p14="http://schemas.microsoft.com/office/powerpoint/2010/main" val="3540663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887CA7A9-6A8B-4E36-B156-85D2B89C7B23}" type="slidenum">
              <a:rPr lang="es-MX" smtClean="0"/>
              <a:t>5</a:t>
            </a:fld>
            <a:endParaRPr lang="es-MX"/>
          </a:p>
        </p:txBody>
      </p:sp>
    </p:spTree>
    <p:extLst>
      <p:ext uri="{BB962C8B-B14F-4D97-AF65-F5344CB8AC3E}">
        <p14:creationId xmlns:p14="http://schemas.microsoft.com/office/powerpoint/2010/main" val="3975465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887CA7A9-6A8B-4E36-B156-85D2B89C7B23}" type="slidenum">
              <a:rPr lang="es-MX" smtClean="0"/>
              <a:t>6</a:t>
            </a:fld>
            <a:endParaRPr lang="es-MX"/>
          </a:p>
        </p:txBody>
      </p:sp>
    </p:spTree>
    <p:extLst>
      <p:ext uri="{BB962C8B-B14F-4D97-AF65-F5344CB8AC3E}">
        <p14:creationId xmlns:p14="http://schemas.microsoft.com/office/powerpoint/2010/main" val="567937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887CA7A9-6A8B-4E36-B156-85D2B89C7B23}" type="slidenum">
              <a:rPr lang="es-MX" smtClean="0"/>
              <a:t>8</a:t>
            </a:fld>
            <a:endParaRPr lang="es-MX"/>
          </a:p>
        </p:txBody>
      </p:sp>
    </p:spTree>
    <p:extLst>
      <p:ext uri="{BB962C8B-B14F-4D97-AF65-F5344CB8AC3E}">
        <p14:creationId xmlns:p14="http://schemas.microsoft.com/office/powerpoint/2010/main" val="989958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1" name="Freeform 6"/>
          <p:cNvSpPr/>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607501" y="1449148"/>
            <a:ext cx="7929000" cy="2971051"/>
          </a:xfrm>
        </p:spPr>
        <p:txBody>
          <a:bodyPr/>
          <a:lstStyle>
            <a:lvl1pPr>
              <a:defRPr sz="405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607501" y="5280847"/>
            <a:ext cx="7929000" cy="434974"/>
          </a:xfrm>
        </p:spPr>
        <p:txBody>
          <a:bodyPr anchor="t"/>
          <a:lstStyle>
            <a:lvl1pPr marL="0" indent="0" algn="l">
              <a:buNone/>
              <a:defRPr>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F1CA888B-156A-4A7F-9DBD-1F6A2AB277F9}" type="datetimeFigureOut">
              <a:rPr lang="es-MX" smtClean="0"/>
              <a:t>26/05/2023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B7FEEB0-EA71-4664-9559-D7479945AD9B}" type="slidenum">
              <a:rPr lang="es-MX" smtClean="0"/>
              <a:t>‹Nº›</a:t>
            </a:fld>
            <a:endParaRPr lang="es-MX"/>
          </a:p>
        </p:txBody>
      </p:sp>
    </p:spTree>
    <p:extLst>
      <p:ext uri="{BB962C8B-B14F-4D97-AF65-F5344CB8AC3E}">
        <p14:creationId xmlns:p14="http://schemas.microsoft.com/office/powerpoint/2010/main" val="3299484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07500" y="4800600"/>
            <a:ext cx="7921064" cy="566738"/>
          </a:xfrm>
        </p:spPr>
        <p:txBody>
          <a:bodyPr anchor="b">
            <a:normAutofit/>
          </a:bodyPr>
          <a:lstStyle>
            <a:lvl1pPr algn="l">
              <a:defRPr sz="1800" b="0"/>
            </a:lvl1pPr>
          </a:lstStyle>
          <a:p>
            <a:r>
              <a:rPr lang="es-ES"/>
              <a:t>Haga clic para modificar el estilo de título del patrón</a:t>
            </a:r>
            <a:endParaRPr lang="en-US" dirty="0"/>
          </a:p>
        </p:txBody>
      </p:sp>
      <p:sp>
        <p:nvSpPr>
          <p:cNvPr id="15" name="Picture Placeholder 14"/>
          <p:cNvSpPr>
            <a:spLocks noGrp="1" noChangeAspect="1"/>
          </p:cNvSpPr>
          <p:nvPr>
            <p:ph type="pic" sz="quarter" idx="13"/>
          </p:nvPr>
        </p:nvSpPr>
        <p:spPr bwMode="auto">
          <a:xfrm>
            <a:off x="0" y="0"/>
            <a:ext cx="9144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200"/>
            </a:lvl1pPr>
          </a:lstStyle>
          <a:p>
            <a:r>
              <a:rPr lang="es-ES"/>
              <a:t>Haga clic en el icono para agregar una imagen</a:t>
            </a:r>
            <a:endParaRPr lang="en-US" dirty="0"/>
          </a:p>
        </p:txBody>
      </p:sp>
      <p:sp>
        <p:nvSpPr>
          <p:cNvPr id="4" name="Text Placeholder 3"/>
          <p:cNvSpPr>
            <a:spLocks noGrp="1"/>
          </p:cNvSpPr>
          <p:nvPr>
            <p:ph type="body" sz="half" idx="2"/>
          </p:nvPr>
        </p:nvSpPr>
        <p:spPr>
          <a:xfrm>
            <a:off x="607500" y="5367338"/>
            <a:ext cx="7921064"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Editar los estilos de texto del patrón</a:t>
            </a:r>
          </a:p>
        </p:txBody>
      </p:sp>
      <p:sp>
        <p:nvSpPr>
          <p:cNvPr id="5" name="Date Placeholder 4"/>
          <p:cNvSpPr>
            <a:spLocks noGrp="1"/>
          </p:cNvSpPr>
          <p:nvPr>
            <p:ph type="dt" sz="half" idx="10"/>
          </p:nvPr>
        </p:nvSpPr>
        <p:spPr/>
        <p:txBody>
          <a:bodyPr/>
          <a:lstStyle/>
          <a:p>
            <a:fld id="{F1CA888B-156A-4A7F-9DBD-1F6A2AB277F9}" type="datetimeFigureOut">
              <a:rPr lang="es-MX" smtClean="0"/>
              <a:t>26/05/2023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6B7FEEB0-EA71-4664-9559-D7479945AD9B}" type="slidenum">
              <a:rPr lang="es-MX" smtClean="0"/>
              <a:t>‹Nº›</a:t>
            </a:fld>
            <a:endParaRPr lang="es-MX"/>
          </a:p>
        </p:txBody>
      </p:sp>
    </p:spTree>
    <p:extLst>
      <p:ext uri="{BB962C8B-B14F-4D97-AF65-F5344CB8AC3E}">
        <p14:creationId xmlns:p14="http://schemas.microsoft.com/office/powerpoint/2010/main" val="3546340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8" name="Freeform 6"/>
          <p:cNvSpPr>
            <a:spLocks noChangeAspect="1"/>
          </p:cNvSpPr>
          <p:nvPr/>
        </p:nvSpPr>
        <p:spPr bwMode="auto">
          <a:xfrm>
            <a:off x="473773" y="1081456"/>
            <a:ext cx="4749312"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38239" y="1238502"/>
            <a:ext cx="4420380" cy="2645912"/>
          </a:xfrm>
        </p:spPr>
        <p:txBody>
          <a:bodyPr anchor="b"/>
          <a:lstStyle>
            <a:lvl1pPr algn="l">
              <a:defRPr sz="3150" b="1"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9893" y="4443681"/>
            <a:ext cx="4418727" cy="713241"/>
          </a:xfrm>
        </p:spPr>
        <p:txBody>
          <a:bodyPr anchor="t">
            <a:no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a:t>Editar los estilos de texto del patrón</a:t>
            </a:r>
          </a:p>
        </p:txBody>
      </p:sp>
      <p:sp>
        <p:nvSpPr>
          <p:cNvPr id="9" name="Text Placeholder 5"/>
          <p:cNvSpPr>
            <a:spLocks noGrp="1"/>
          </p:cNvSpPr>
          <p:nvPr>
            <p:ph type="body" sz="quarter" idx="16"/>
          </p:nvPr>
        </p:nvSpPr>
        <p:spPr>
          <a:xfrm>
            <a:off x="5680982" y="1081457"/>
            <a:ext cx="2857501" cy="4075465"/>
          </a:xfrm>
        </p:spPr>
        <p:txBody>
          <a:bodyPr anchor="t"/>
          <a:lstStyle>
            <a:lvl1pPr marL="0" indent="0">
              <a:buFontTx/>
              <a:buNone/>
              <a:defRPr/>
            </a:lvl1pPr>
          </a:lstStyle>
          <a:p>
            <a:pPr lvl="0"/>
            <a:r>
              <a:rPr lang="es-ES"/>
              <a:t>Editar los estilos de texto del patrón</a:t>
            </a:r>
          </a:p>
        </p:txBody>
      </p:sp>
      <p:sp>
        <p:nvSpPr>
          <p:cNvPr id="4" name="Date Placeholder 3"/>
          <p:cNvSpPr>
            <a:spLocks noGrp="1"/>
          </p:cNvSpPr>
          <p:nvPr>
            <p:ph type="dt" sz="half" idx="10"/>
          </p:nvPr>
        </p:nvSpPr>
        <p:spPr/>
        <p:txBody>
          <a:bodyPr/>
          <a:lstStyle/>
          <a:p>
            <a:fld id="{F1CA888B-156A-4A7F-9DBD-1F6A2AB277F9}" type="datetimeFigureOut">
              <a:rPr lang="es-MX" smtClean="0"/>
              <a:t>26/05/2023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B7FEEB0-EA71-4664-9559-D7479945AD9B}" type="slidenum">
              <a:rPr lang="es-MX" smtClean="0"/>
              <a:t>‹Nº›</a:t>
            </a:fld>
            <a:endParaRPr lang="es-MX"/>
          </a:p>
        </p:txBody>
      </p:sp>
    </p:spTree>
    <p:extLst>
      <p:ext uri="{BB962C8B-B14F-4D97-AF65-F5344CB8AC3E}">
        <p14:creationId xmlns:p14="http://schemas.microsoft.com/office/powerpoint/2010/main" val="3607702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9" name="Freeform 6"/>
          <p:cNvSpPr>
            <a:spLocks noChangeAspect="1"/>
          </p:cNvSpPr>
          <p:nvPr/>
        </p:nvSpPr>
        <p:spPr bwMode="auto">
          <a:xfrm>
            <a:off x="855664" y="2286585"/>
            <a:ext cx="3671336"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017817" y="2435958"/>
            <a:ext cx="3286891" cy="2007789"/>
          </a:xfrm>
        </p:spPr>
        <p:txBody>
          <a:bodyPr/>
          <a:lstStyle>
            <a:lvl1pPr>
              <a:defRPr sz="2400"/>
            </a:lvl1pPr>
          </a:lstStyle>
          <a:p>
            <a:r>
              <a:rPr lang="es-ES"/>
              <a:t>Haga clic para modificar el estilo de título del patrón</a:t>
            </a:r>
            <a:endParaRPr lang="en-US" dirty="0"/>
          </a:p>
        </p:txBody>
      </p:sp>
      <p:sp>
        <p:nvSpPr>
          <p:cNvPr id="6" name="Text Placeholder 5"/>
          <p:cNvSpPr>
            <a:spLocks noGrp="1"/>
          </p:cNvSpPr>
          <p:nvPr>
            <p:ph type="body" sz="quarter" idx="16"/>
          </p:nvPr>
        </p:nvSpPr>
        <p:spPr>
          <a:xfrm>
            <a:off x="4617000" y="2286001"/>
            <a:ext cx="3660225" cy="2295525"/>
          </a:xfrm>
        </p:spPr>
        <p:txBody>
          <a:bodyPr anchor="t"/>
          <a:lstStyle>
            <a:lvl1pPr marL="0" indent="0">
              <a:buFontTx/>
              <a:buNone/>
              <a:defRPr/>
            </a:lvl1pPr>
          </a:lstStyle>
          <a:p>
            <a:pPr lvl="0"/>
            <a:r>
              <a:rPr lang="es-ES"/>
              <a:t>Editar los estilos de texto del patrón</a:t>
            </a:r>
          </a:p>
        </p:txBody>
      </p:sp>
      <p:sp>
        <p:nvSpPr>
          <p:cNvPr id="2" name="Date Placeholder 1"/>
          <p:cNvSpPr>
            <a:spLocks noGrp="1"/>
          </p:cNvSpPr>
          <p:nvPr>
            <p:ph type="dt" sz="half" idx="10"/>
          </p:nvPr>
        </p:nvSpPr>
        <p:spPr/>
        <p:txBody>
          <a:bodyPr/>
          <a:lstStyle/>
          <a:p>
            <a:fld id="{F1CA888B-156A-4A7F-9DBD-1F6A2AB277F9}" type="datetimeFigureOut">
              <a:rPr lang="es-MX" smtClean="0"/>
              <a:t>26/05/2023</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6B7FEEB0-EA71-4664-9559-D7479945AD9B}" type="slidenum">
              <a:rPr lang="es-MX" smtClean="0"/>
              <a:t>‹Nº›</a:t>
            </a:fld>
            <a:endParaRPr lang="es-MX"/>
          </a:p>
        </p:txBody>
      </p:sp>
    </p:spTree>
    <p:extLst>
      <p:ext uri="{BB962C8B-B14F-4D97-AF65-F5344CB8AC3E}">
        <p14:creationId xmlns:p14="http://schemas.microsoft.com/office/powerpoint/2010/main" val="3786646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7"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1CA888B-156A-4A7F-9DBD-1F6A2AB277F9}" type="datetimeFigureOut">
              <a:rPr lang="es-MX" smtClean="0"/>
              <a:t>26/05/2023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B7FEEB0-EA71-4664-9559-D7479945AD9B}" type="slidenum">
              <a:rPr lang="es-MX" smtClean="0"/>
              <a:t>‹Nº›</a:t>
            </a:fld>
            <a:endParaRPr lang="es-MX"/>
          </a:p>
        </p:txBody>
      </p:sp>
    </p:spTree>
    <p:extLst>
      <p:ext uri="{BB962C8B-B14F-4D97-AF65-F5344CB8AC3E}">
        <p14:creationId xmlns:p14="http://schemas.microsoft.com/office/powerpoint/2010/main" val="40031727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12" name="Freeform 6"/>
          <p:cNvSpPr>
            <a:spLocks noChangeAspect="1"/>
          </p:cNvSpPr>
          <p:nvPr/>
        </p:nvSpPr>
        <p:spPr bwMode="auto">
          <a:xfrm>
            <a:off x="5752239" y="446089"/>
            <a:ext cx="3391762"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137656" y="586171"/>
            <a:ext cx="1871093" cy="513479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07501" y="446089"/>
            <a:ext cx="4958655" cy="5414962"/>
          </a:xfrm>
        </p:spPr>
        <p:txBody>
          <a:bodyPr vert="eaVert" ancho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1CA888B-156A-4A7F-9DBD-1F6A2AB277F9}" type="datetimeFigureOut">
              <a:rPr lang="es-MX" smtClean="0"/>
              <a:t>26/05/2023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B7FEEB0-EA71-4664-9559-D7479945AD9B}" type="slidenum">
              <a:rPr lang="es-MX" smtClean="0"/>
              <a:t>‹Nº›</a:t>
            </a:fld>
            <a:endParaRPr lang="es-MX"/>
          </a:p>
        </p:txBody>
      </p:sp>
    </p:spTree>
    <p:extLst>
      <p:ext uri="{BB962C8B-B14F-4D97-AF65-F5344CB8AC3E}">
        <p14:creationId xmlns:p14="http://schemas.microsoft.com/office/powerpoint/2010/main" val="1838224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11"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07500" y="447188"/>
            <a:ext cx="7928999" cy="97045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614034" y="2222287"/>
            <a:ext cx="7915931" cy="3636511"/>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1CA888B-156A-4A7F-9DBD-1F6A2AB277F9}" type="datetimeFigureOut">
              <a:rPr lang="es-MX" smtClean="0"/>
              <a:t>26/05/2023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B7FEEB0-EA71-4664-9559-D7479945AD9B}" type="slidenum">
              <a:rPr lang="es-MX" smtClean="0"/>
              <a:t>‹Nº›</a:t>
            </a:fld>
            <a:endParaRPr lang="es-MX"/>
          </a:p>
        </p:txBody>
      </p:sp>
    </p:spTree>
    <p:extLst>
      <p:ext uri="{BB962C8B-B14F-4D97-AF65-F5344CB8AC3E}">
        <p14:creationId xmlns:p14="http://schemas.microsoft.com/office/powerpoint/2010/main" val="321618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10" name="Freeform 7"/>
          <p:cNvSpPr/>
          <p:nvPr/>
        </p:nvSpPr>
        <p:spPr bwMode="auto">
          <a:xfrm>
            <a:off x="0" y="2"/>
            <a:ext cx="9144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07500" y="2951396"/>
            <a:ext cx="7921064" cy="1468800"/>
          </a:xfrm>
        </p:spPr>
        <p:txBody>
          <a:bodyPr anchor="b"/>
          <a:lstStyle>
            <a:lvl1pPr algn="r">
              <a:defRPr sz="3600" b="1"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07500" y="5281202"/>
            <a:ext cx="7921064" cy="433955"/>
          </a:xfrm>
        </p:spPr>
        <p:txBody>
          <a:bodyPr anchor="t">
            <a:noAutofit/>
          </a:bodyPr>
          <a:lstStyle>
            <a:lvl1pPr marL="0" indent="0" algn="r">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F1CA888B-156A-4A7F-9DBD-1F6A2AB277F9}" type="datetimeFigureOut">
              <a:rPr lang="es-MX" smtClean="0"/>
              <a:t>26/05/2023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B7FEEB0-EA71-4664-9559-D7479945AD9B}" type="slidenum">
              <a:rPr lang="es-MX" smtClean="0"/>
              <a:t>‹Nº›</a:t>
            </a:fld>
            <a:endParaRPr lang="es-MX"/>
          </a:p>
        </p:txBody>
      </p:sp>
    </p:spTree>
    <p:extLst>
      <p:ext uri="{BB962C8B-B14F-4D97-AF65-F5344CB8AC3E}">
        <p14:creationId xmlns:p14="http://schemas.microsoft.com/office/powerpoint/2010/main" val="3906834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14034" y="2222288"/>
            <a:ext cx="3889405" cy="3638763"/>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40562" y="2222287"/>
            <a:ext cx="3895937" cy="3638764"/>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F1CA888B-156A-4A7F-9DBD-1F6A2AB277F9}" type="datetimeFigureOut">
              <a:rPr lang="es-MX" smtClean="0"/>
              <a:t>26/05/2023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6B7FEEB0-EA71-4664-9559-D7479945AD9B}" type="slidenum">
              <a:rPr lang="es-MX" smtClean="0"/>
              <a:t>‹Nº›</a:t>
            </a:fld>
            <a:endParaRPr lang="es-MX"/>
          </a:p>
        </p:txBody>
      </p:sp>
    </p:spTree>
    <p:extLst>
      <p:ext uri="{BB962C8B-B14F-4D97-AF65-F5344CB8AC3E}">
        <p14:creationId xmlns:p14="http://schemas.microsoft.com/office/powerpoint/2010/main" val="194671957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11046" y="2174875"/>
            <a:ext cx="3892393" cy="576262"/>
          </a:xfrm>
        </p:spPr>
        <p:txBody>
          <a:bodyPr anchor="b">
            <a:noAutofit/>
          </a:bodyPr>
          <a:lstStyle>
            <a:lvl1pPr marL="0" indent="0" algn="ctr">
              <a:buNone/>
              <a:defRPr sz="15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Editar los estilos de texto del patrón</a:t>
            </a:r>
          </a:p>
        </p:txBody>
      </p:sp>
      <p:sp>
        <p:nvSpPr>
          <p:cNvPr id="4" name="Content Placeholder 3"/>
          <p:cNvSpPr>
            <a:spLocks noGrp="1"/>
          </p:cNvSpPr>
          <p:nvPr>
            <p:ph sz="half" idx="2"/>
          </p:nvPr>
        </p:nvSpPr>
        <p:spPr>
          <a:xfrm>
            <a:off x="611047" y="2751139"/>
            <a:ext cx="3892392" cy="3109913"/>
          </a:xfrm>
        </p:spPr>
        <p:txBody>
          <a:bodyPr anchor="t">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40562" y="2174875"/>
            <a:ext cx="3895937" cy="576262"/>
          </a:xfrm>
        </p:spPr>
        <p:txBody>
          <a:bodyPr anchor="b">
            <a:noAutofit/>
          </a:bodyPr>
          <a:lstStyle>
            <a:lvl1pPr marL="0" indent="0" algn="ctr">
              <a:buNone/>
              <a:defRPr sz="15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Editar los estilos de texto del patrón</a:t>
            </a:r>
          </a:p>
        </p:txBody>
      </p:sp>
      <p:sp>
        <p:nvSpPr>
          <p:cNvPr id="6" name="Content Placeholder 5"/>
          <p:cNvSpPr>
            <a:spLocks noGrp="1"/>
          </p:cNvSpPr>
          <p:nvPr>
            <p:ph sz="quarter" idx="4"/>
          </p:nvPr>
        </p:nvSpPr>
        <p:spPr>
          <a:xfrm>
            <a:off x="4640562" y="2751139"/>
            <a:ext cx="3895937" cy="3109913"/>
          </a:xfrm>
        </p:spPr>
        <p:txBody>
          <a:bodyPr anchor="t">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F1CA888B-156A-4A7F-9DBD-1F6A2AB277F9}" type="datetimeFigureOut">
              <a:rPr lang="es-MX" smtClean="0"/>
              <a:t>26/05/2023</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6B7FEEB0-EA71-4664-9559-D7479945AD9B}" type="slidenum">
              <a:rPr lang="es-MX" smtClean="0"/>
              <a:t>‹Nº›</a:t>
            </a:fld>
            <a:endParaRPr lang="es-MX"/>
          </a:p>
        </p:txBody>
      </p:sp>
    </p:spTree>
    <p:extLst>
      <p:ext uri="{BB962C8B-B14F-4D97-AF65-F5344CB8AC3E}">
        <p14:creationId xmlns:p14="http://schemas.microsoft.com/office/powerpoint/2010/main" val="298969716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F1CA888B-156A-4A7F-9DBD-1F6A2AB277F9}" type="datetimeFigureOut">
              <a:rPr lang="es-MX" smtClean="0"/>
              <a:t>26/05/2023</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6B7FEEB0-EA71-4664-9559-D7479945AD9B}" type="slidenum">
              <a:rPr lang="es-MX" smtClean="0"/>
              <a:t>‹Nº›</a:t>
            </a:fld>
            <a:endParaRPr lang="es-MX"/>
          </a:p>
        </p:txBody>
      </p:sp>
    </p:spTree>
    <p:extLst>
      <p:ext uri="{BB962C8B-B14F-4D97-AF65-F5344CB8AC3E}">
        <p14:creationId xmlns:p14="http://schemas.microsoft.com/office/powerpoint/2010/main" val="1744762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CA888B-156A-4A7F-9DBD-1F6A2AB277F9}" type="datetimeFigureOut">
              <a:rPr lang="es-MX" smtClean="0"/>
              <a:t>26/05/2023</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6B7FEEB0-EA71-4664-9559-D7479945AD9B}" type="slidenum">
              <a:rPr lang="es-MX" smtClean="0"/>
              <a:t>‹Nº›</a:t>
            </a:fld>
            <a:endParaRPr lang="es-MX"/>
          </a:p>
        </p:txBody>
      </p:sp>
    </p:spTree>
    <p:extLst>
      <p:ext uri="{BB962C8B-B14F-4D97-AF65-F5344CB8AC3E}">
        <p14:creationId xmlns:p14="http://schemas.microsoft.com/office/powerpoint/2010/main" val="1964698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12" name="Freeform 6"/>
          <p:cNvSpPr>
            <a:spLocks noChangeAspect="1"/>
          </p:cNvSpPr>
          <p:nvPr/>
        </p:nvSpPr>
        <p:spPr bwMode="auto">
          <a:xfrm>
            <a:off x="804864" y="446088"/>
            <a:ext cx="2660650"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4" y="446088"/>
            <a:ext cx="2660650" cy="1618396"/>
          </a:xfrm>
        </p:spPr>
        <p:txBody>
          <a:bodyPr anchor="b"/>
          <a:lstStyle>
            <a:lvl1pPr algn="l">
              <a:defRPr sz="1500" b="1"/>
            </a:lvl1pPr>
          </a:lstStyle>
          <a:p>
            <a:r>
              <a:rPr lang="es-ES"/>
              <a:t>Haga clic para modificar el estilo de título del patrón</a:t>
            </a:r>
            <a:endParaRPr lang="en-US" dirty="0"/>
          </a:p>
        </p:txBody>
      </p:sp>
      <p:sp>
        <p:nvSpPr>
          <p:cNvPr id="3" name="Content Placeholder 2"/>
          <p:cNvSpPr>
            <a:spLocks noGrp="1"/>
          </p:cNvSpPr>
          <p:nvPr>
            <p:ph idx="1"/>
          </p:nvPr>
        </p:nvSpPr>
        <p:spPr>
          <a:xfrm>
            <a:off x="3641725" y="446089"/>
            <a:ext cx="4689475" cy="5414963"/>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04864" y="2260739"/>
            <a:ext cx="2660650" cy="3600311"/>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Editar los estilos de texto del patrón</a:t>
            </a:r>
          </a:p>
        </p:txBody>
      </p:sp>
      <p:sp>
        <p:nvSpPr>
          <p:cNvPr id="5" name="Date Placeholder 4"/>
          <p:cNvSpPr>
            <a:spLocks noGrp="1"/>
          </p:cNvSpPr>
          <p:nvPr>
            <p:ph type="dt" sz="half" idx="10"/>
          </p:nvPr>
        </p:nvSpPr>
        <p:spPr/>
        <p:txBody>
          <a:bodyPr/>
          <a:lstStyle/>
          <a:p>
            <a:fld id="{F1CA888B-156A-4A7F-9DBD-1F6A2AB277F9}" type="datetimeFigureOut">
              <a:rPr lang="es-MX" smtClean="0"/>
              <a:t>26/05/2023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6B7FEEB0-EA71-4664-9559-D7479945AD9B}" type="slidenum">
              <a:rPr lang="es-MX" smtClean="0"/>
              <a:t>‹Nº›</a:t>
            </a:fld>
            <a:endParaRPr lang="es-MX"/>
          </a:p>
        </p:txBody>
      </p:sp>
    </p:spTree>
    <p:extLst>
      <p:ext uri="{BB962C8B-B14F-4D97-AF65-F5344CB8AC3E}">
        <p14:creationId xmlns:p14="http://schemas.microsoft.com/office/powerpoint/2010/main" val="319206012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11046" y="727523"/>
            <a:ext cx="3639741" cy="1617163"/>
          </a:xfrm>
        </p:spPr>
        <p:txBody>
          <a:bodyPr anchor="b">
            <a:normAutofit/>
          </a:bodyPr>
          <a:lstStyle>
            <a:lvl1pPr algn="l">
              <a:defRPr sz="1800" b="0"/>
            </a:lvl1pPr>
          </a:lstStyle>
          <a:p>
            <a:r>
              <a:rPr lang="es-ES"/>
              <a:t>Haga clic para modificar el estilo de título del patrón</a:t>
            </a:r>
            <a:endParaRPr lang="en-US" dirty="0"/>
          </a:p>
        </p:txBody>
      </p:sp>
      <p:sp>
        <p:nvSpPr>
          <p:cNvPr id="9" name="Picture Placeholder 11"/>
          <p:cNvSpPr>
            <a:spLocks noGrp="1" noChangeAspect="1"/>
          </p:cNvSpPr>
          <p:nvPr>
            <p:ph type="pic" sz="quarter" idx="13"/>
          </p:nvPr>
        </p:nvSpPr>
        <p:spPr bwMode="auto">
          <a:xfrm>
            <a:off x="4573588" y="0"/>
            <a:ext cx="4570412"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050"/>
            </a:lvl1pPr>
          </a:lstStyle>
          <a:p>
            <a:r>
              <a:rPr lang="es-ES"/>
              <a:t>Haga clic en el icono para agregar una imagen</a:t>
            </a:r>
            <a:endParaRPr lang="en-US" dirty="0"/>
          </a:p>
        </p:txBody>
      </p:sp>
      <p:sp>
        <p:nvSpPr>
          <p:cNvPr id="4" name="Text Placeholder 3"/>
          <p:cNvSpPr>
            <a:spLocks noGrp="1"/>
          </p:cNvSpPr>
          <p:nvPr>
            <p:ph type="body" sz="half" idx="2"/>
          </p:nvPr>
        </p:nvSpPr>
        <p:spPr>
          <a:xfrm>
            <a:off x="611046" y="2344684"/>
            <a:ext cx="3639741" cy="3516365"/>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Editar los estilos de texto del patrón</a:t>
            </a:r>
          </a:p>
        </p:txBody>
      </p:sp>
      <p:sp>
        <p:nvSpPr>
          <p:cNvPr id="5" name="Date Placeholder 4"/>
          <p:cNvSpPr>
            <a:spLocks noGrp="1"/>
          </p:cNvSpPr>
          <p:nvPr>
            <p:ph type="dt" sz="half" idx="10"/>
          </p:nvPr>
        </p:nvSpPr>
        <p:spPr>
          <a:xfrm>
            <a:off x="2914358" y="6041363"/>
            <a:ext cx="732659" cy="365125"/>
          </a:xfrm>
        </p:spPr>
        <p:txBody>
          <a:bodyPr/>
          <a:lstStyle/>
          <a:p>
            <a:fld id="{F1CA888B-156A-4A7F-9DBD-1F6A2AB277F9}" type="datetimeFigureOut">
              <a:rPr lang="es-MX" smtClean="0"/>
              <a:t>26/05/2023</a:t>
            </a:fld>
            <a:endParaRPr lang="es-MX"/>
          </a:p>
        </p:txBody>
      </p:sp>
      <p:sp>
        <p:nvSpPr>
          <p:cNvPr id="6" name="Footer Placeholder 5"/>
          <p:cNvSpPr>
            <a:spLocks noGrp="1"/>
          </p:cNvSpPr>
          <p:nvPr>
            <p:ph type="ftr" sz="quarter" idx="11"/>
          </p:nvPr>
        </p:nvSpPr>
        <p:spPr>
          <a:xfrm>
            <a:off x="442797" y="6041363"/>
            <a:ext cx="2471560" cy="365125"/>
          </a:xfrm>
        </p:spPr>
        <p:txBody>
          <a:bodyPr/>
          <a:lstStyle/>
          <a:p>
            <a:endParaRPr lang="es-MX"/>
          </a:p>
        </p:txBody>
      </p:sp>
      <p:sp>
        <p:nvSpPr>
          <p:cNvPr id="7" name="Slide Number Placeholder 6"/>
          <p:cNvSpPr>
            <a:spLocks noGrp="1"/>
          </p:cNvSpPr>
          <p:nvPr>
            <p:ph type="sldNum" sz="quarter" idx="12"/>
          </p:nvPr>
        </p:nvSpPr>
        <p:spPr>
          <a:xfrm>
            <a:off x="3647017" y="5915889"/>
            <a:ext cx="796616" cy="490599"/>
          </a:xfrm>
        </p:spPr>
        <p:txBody>
          <a:bodyPr/>
          <a:lstStyle/>
          <a:p>
            <a:fld id="{6B7FEEB0-EA71-4664-9559-D7479945AD9B}" type="slidenum">
              <a:rPr lang="es-MX" smtClean="0"/>
              <a:t>‹Nº›</a:t>
            </a:fld>
            <a:endParaRPr lang="es-MX"/>
          </a:p>
        </p:txBody>
      </p:sp>
    </p:spTree>
    <p:extLst>
      <p:ext uri="{BB962C8B-B14F-4D97-AF65-F5344CB8AC3E}">
        <p14:creationId xmlns:p14="http://schemas.microsoft.com/office/powerpoint/2010/main" val="1100589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7500" y="447188"/>
            <a:ext cx="7928999"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07500" y="2184402"/>
            <a:ext cx="7922464"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Footer Placeholder 4"/>
          <p:cNvSpPr>
            <a:spLocks noGrp="1"/>
          </p:cNvSpPr>
          <p:nvPr>
            <p:ph type="ftr" sz="quarter" idx="3"/>
          </p:nvPr>
        </p:nvSpPr>
        <p:spPr>
          <a:xfrm>
            <a:off x="338636" y="6041363"/>
            <a:ext cx="6483240" cy="365125"/>
          </a:xfrm>
          <a:prstGeom prst="rect">
            <a:avLst/>
          </a:prstGeom>
        </p:spPr>
        <p:txBody>
          <a:bodyPr vert="horz" lIns="91440" tIns="45720" rIns="91440" bIns="45720" rtlCol="0" anchor="b"/>
          <a:lstStyle>
            <a:lvl1pPr algn="l">
              <a:defRPr sz="675">
                <a:solidFill>
                  <a:schemeClr val="tx1"/>
                </a:solidFill>
              </a:defRPr>
            </a:lvl1pPr>
          </a:lstStyle>
          <a:p>
            <a:endParaRPr lang="es-MX"/>
          </a:p>
        </p:txBody>
      </p:sp>
      <p:sp>
        <p:nvSpPr>
          <p:cNvPr id="4" name="Date Placeholder 3"/>
          <p:cNvSpPr>
            <a:spLocks noGrp="1"/>
          </p:cNvSpPr>
          <p:nvPr>
            <p:ph type="dt" sz="half" idx="2"/>
          </p:nvPr>
        </p:nvSpPr>
        <p:spPr>
          <a:xfrm>
            <a:off x="7000969" y="6041363"/>
            <a:ext cx="1007780" cy="365125"/>
          </a:xfrm>
          <a:prstGeom prst="rect">
            <a:avLst/>
          </a:prstGeom>
        </p:spPr>
        <p:txBody>
          <a:bodyPr vert="horz" lIns="91440" tIns="45720" rIns="91440" bIns="45720" rtlCol="0" anchor="b"/>
          <a:lstStyle>
            <a:lvl1pPr algn="r">
              <a:defRPr sz="675">
                <a:solidFill>
                  <a:schemeClr val="tx1"/>
                </a:solidFill>
              </a:defRPr>
            </a:lvl1pPr>
          </a:lstStyle>
          <a:p>
            <a:fld id="{F1CA888B-156A-4A7F-9DBD-1F6A2AB277F9}" type="datetimeFigureOut">
              <a:rPr lang="es-MX" smtClean="0"/>
              <a:t>26/05/2023</a:t>
            </a:fld>
            <a:endParaRPr lang="es-MX"/>
          </a:p>
        </p:txBody>
      </p:sp>
      <p:sp>
        <p:nvSpPr>
          <p:cNvPr id="6" name="Slide Number Placeholder 5"/>
          <p:cNvSpPr>
            <a:spLocks noGrp="1"/>
          </p:cNvSpPr>
          <p:nvPr>
            <p:ph type="sldNum" sz="quarter" idx="4"/>
          </p:nvPr>
        </p:nvSpPr>
        <p:spPr>
          <a:xfrm>
            <a:off x="8008749" y="5915889"/>
            <a:ext cx="796616" cy="490599"/>
          </a:xfrm>
          <a:prstGeom prst="rect">
            <a:avLst/>
          </a:prstGeom>
        </p:spPr>
        <p:txBody>
          <a:bodyPr vert="horz" lIns="91440" tIns="45720" rIns="91440" bIns="10800" rtlCol="0" anchor="b"/>
          <a:lstStyle>
            <a:lvl1pPr algn="r">
              <a:defRPr sz="1500">
                <a:solidFill>
                  <a:schemeClr val="accent1"/>
                </a:solidFill>
              </a:defRPr>
            </a:lvl1pPr>
          </a:lstStyle>
          <a:p>
            <a:fld id="{6B7FEEB0-EA71-4664-9559-D7479945AD9B}" type="slidenum">
              <a:rPr lang="es-MX" smtClean="0"/>
              <a:t>‹Nº›</a:t>
            </a:fld>
            <a:endParaRPr lang="es-MX"/>
          </a:p>
        </p:txBody>
      </p:sp>
    </p:spTree>
    <p:extLst>
      <p:ext uri="{BB962C8B-B14F-4D97-AF65-F5344CB8AC3E}">
        <p14:creationId xmlns:p14="http://schemas.microsoft.com/office/powerpoint/2010/main" val="1669244227"/>
      </p:ext>
    </p:extLst>
  </p:cSld>
  <p:clrMap bg1="dk1" tx1="lt1" bg2="dk2" tx2="lt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 id="2147483952" r:id="rId12"/>
    <p:sldLayoutId id="2147483953" r:id="rId13"/>
    <p:sldLayoutId id="2147483954" r:id="rId14"/>
  </p:sldLayoutIdLst>
  <p:txStyles>
    <p:titleStyle>
      <a:lvl1pPr algn="l" defTabSz="342900" rtl="0" eaLnBrk="1" latinLnBrk="0" hangingPunct="1">
        <a:spcBef>
          <a:spcPct val="0"/>
        </a:spcBef>
        <a:buNone/>
        <a:defRPr sz="3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ct val="20000"/>
        </a:spcBef>
        <a:spcAft>
          <a:spcPts val="450"/>
        </a:spcAft>
        <a:buClr>
          <a:schemeClr val="accent1"/>
        </a:buClr>
        <a:buFont typeface="Wingdings 2" charset="2"/>
        <a:buChar char=""/>
        <a:defRPr sz="1350" kern="1200">
          <a:solidFill>
            <a:schemeClr val="tx1"/>
          </a:solidFill>
          <a:latin typeface="+mn-lt"/>
          <a:ea typeface="+mn-ea"/>
          <a:cs typeface="+mn-cs"/>
        </a:defRPr>
      </a:lvl1pPr>
      <a:lvl2pPr marL="557213" indent="-214313" algn="l" defTabSz="342900" rtl="0" eaLnBrk="1" latinLnBrk="0" hangingPunct="1">
        <a:spcBef>
          <a:spcPct val="20000"/>
        </a:spcBef>
        <a:spcAft>
          <a:spcPts val="450"/>
        </a:spcAft>
        <a:buClr>
          <a:schemeClr val="accent1"/>
        </a:buClr>
        <a:buFont typeface="Wingdings 2" charset="2"/>
        <a:buChar char=""/>
        <a:defRPr sz="1200" kern="1200">
          <a:solidFill>
            <a:schemeClr val="tx1"/>
          </a:solidFill>
          <a:latin typeface="+mn-lt"/>
          <a:ea typeface="+mn-ea"/>
          <a:cs typeface="+mn-cs"/>
        </a:defRPr>
      </a:lvl2pPr>
      <a:lvl3pPr marL="857250" indent="-171450" algn="l" defTabSz="342900" rtl="0" eaLnBrk="1" latinLnBrk="0" hangingPunct="1">
        <a:spcBef>
          <a:spcPct val="20000"/>
        </a:spcBef>
        <a:spcAft>
          <a:spcPts val="450"/>
        </a:spcAft>
        <a:buClr>
          <a:schemeClr val="accent1"/>
        </a:buClr>
        <a:buFont typeface="Wingdings 2" charset="2"/>
        <a:buChar char=""/>
        <a:defRPr sz="1050" kern="1200">
          <a:solidFill>
            <a:schemeClr val="tx1"/>
          </a:solidFill>
          <a:latin typeface="+mn-lt"/>
          <a:ea typeface="+mn-ea"/>
          <a:cs typeface="+mn-cs"/>
        </a:defRPr>
      </a:lvl3pPr>
      <a:lvl4pPr marL="120015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4pPr>
      <a:lvl5pPr marL="154305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5pPr>
      <a:lvl6pPr marL="18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6pPr>
      <a:lvl7pPr marL="21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7pPr>
      <a:lvl8pPr marL="24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8pPr>
      <a:lvl9pPr marL="27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6.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 Id="rId9"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2.xml"/><Relationship Id="rId5" Type="http://schemas.openxmlformats.org/officeDocument/2006/relationships/image" Target="../media/image24.jpe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9F0219-5FF5-4E78-A7F8-A1F2F3FD94D8}"/>
              </a:ext>
            </a:extLst>
          </p:cNvPr>
          <p:cNvSpPr>
            <a:spLocks noGrp="1"/>
          </p:cNvSpPr>
          <p:nvPr>
            <p:ph type="ctrTitle"/>
          </p:nvPr>
        </p:nvSpPr>
        <p:spPr/>
        <p:txBody>
          <a:bodyPr/>
          <a:lstStyle/>
          <a:p>
            <a:pPr algn="ctr"/>
            <a:r>
              <a:rPr lang="es-MX" dirty="0"/>
              <a:t>INFORME DE GESTION 2022</a:t>
            </a:r>
            <a:br>
              <a:rPr lang="es-MX" dirty="0"/>
            </a:br>
            <a:r>
              <a:rPr lang="es-MX" dirty="0"/>
              <a:t>FC Fe y Esperanza</a:t>
            </a:r>
            <a:br>
              <a:rPr lang="es-MX" dirty="0"/>
            </a:br>
            <a:endParaRPr lang="es-MX" dirty="0"/>
          </a:p>
        </p:txBody>
      </p:sp>
      <p:sp>
        <p:nvSpPr>
          <p:cNvPr id="3" name="Subtítulo 2">
            <a:extLst>
              <a:ext uri="{FF2B5EF4-FFF2-40B4-BE49-F238E27FC236}">
                <a16:creationId xmlns:a16="http://schemas.microsoft.com/office/drawing/2014/main" id="{166813C7-A762-4490-B005-0B1447E8A978}"/>
              </a:ext>
            </a:extLst>
          </p:cNvPr>
          <p:cNvSpPr>
            <a:spLocks noGrp="1"/>
          </p:cNvSpPr>
          <p:nvPr>
            <p:ph type="subTitle" idx="1"/>
          </p:nvPr>
        </p:nvSpPr>
        <p:spPr>
          <a:xfrm>
            <a:off x="607501" y="4913890"/>
            <a:ext cx="2255442" cy="809275"/>
          </a:xfrm>
        </p:spPr>
        <p:txBody>
          <a:bodyPr>
            <a:normAutofit fontScale="92500" lnSpcReduction="10000"/>
          </a:bodyPr>
          <a:lstStyle/>
          <a:p>
            <a:r>
              <a:rPr lang="es-MX" sz="1800" b="1" dirty="0">
                <a:solidFill>
                  <a:schemeClr val="bg1"/>
                </a:solidFill>
              </a:rPr>
              <a:t>Programa  de Hábitos de vida saludables</a:t>
            </a: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2506" y="4581745"/>
            <a:ext cx="1375190" cy="1375190"/>
          </a:xfrm>
          <a:prstGeom prst="rect">
            <a:avLst/>
          </a:prstGeom>
        </p:spPr>
      </p:pic>
      <p:pic>
        <p:nvPicPr>
          <p:cNvPr id="6" name="Imagen 5"/>
          <p:cNvPicPr>
            <a:picLocks noChangeAspect="1"/>
          </p:cNvPicPr>
          <p:nvPr/>
        </p:nvPicPr>
        <p:blipFill rotWithShape="1">
          <a:blip r:embed="rId3" cstate="print">
            <a:extLst>
              <a:ext uri="{28A0092B-C50C-407E-A947-70E740481C1C}">
                <a14:useLocalDpi xmlns:a14="http://schemas.microsoft.com/office/drawing/2010/main" val="0"/>
              </a:ext>
            </a:extLst>
          </a:blip>
          <a:srcRect l="40110" t="24444" r="26375" b="49402"/>
          <a:stretch/>
        </p:blipFill>
        <p:spPr>
          <a:xfrm>
            <a:off x="4088423" y="4596729"/>
            <a:ext cx="1052022" cy="1360206"/>
          </a:xfrm>
          <a:prstGeom prst="rect">
            <a:avLst/>
          </a:prstGeom>
        </p:spPr>
      </p:pic>
      <p:pic>
        <p:nvPicPr>
          <p:cNvPr id="8" name="Imagen 7"/>
          <p:cNvPicPr>
            <a:picLocks noChangeAspect="1"/>
          </p:cNvPicPr>
          <p:nvPr/>
        </p:nvPicPr>
        <p:blipFill rotWithShape="1">
          <a:blip r:embed="rId4">
            <a:extLst>
              <a:ext uri="{28A0092B-C50C-407E-A947-70E740481C1C}">
                <a14:useLocalDpi xmlns:a14="http://schemas.microsoft.com/office/drawing/2010/main" val="0"/>
              </a:ext>
            </a:extLst>
          </a:blip>
          <a:srcRect l="34951" t="47692" r="45369" b="28034"/>
          <a:stretch/>
        </p:blipFill>
        <p:spPr>
          <a:xfrm>
            <a:off x="5143062" y="4596729"/>
            <a:ext cx="1117691" cy="1360207"/>
          </a:xfrm>
          <a:prstGeom prst="rect">
            <a:avLst/>
          </a:prstGeom>
        </p:spPr>
      </p:pic>
      <p:pic>
        <p:nvPicPr>
          <p:cNvPr id="9" name="Imagen 8"/>
          <p:cNvPicPr>
            <a:picLocks noChangeAspect="1"/>
          </p:cNvPicPr>
          <p:nvPr/>
        </p:nvPicPr>
        <p:blipFill rotWithShape="1">
          <a:blip r:embed="rId5">
            <a:extLst>
              <a:ext uri="{28A0092B-C50C-407E-A947-70E740481C1C}">
                <a14:useLocalDpi xmlns:a14="http://schemas.microsoft.com/office/drawing/2010/main" val="0"/>
              </a:ext>
            </a:extLst>
          </a:blip>
          <a:srcRect l="55641" t="19463" r="29831" b="57094"/>
          <a:stretch/>
        </p:blipFill>
        <p:spPr>
          <a:xfrm>
            <a:off x="6260753" y="4581747"/>
            <a:ext cx="967742" cy="1375189"/>
          </a:xfrm>
          <a:prstGeom prst="rect">
            <a:avLst/>
          </a:prstGeom>
        </p:spPr>
      </p:pic>
      <p:pic>
        <p:nvPicPr>
          <p:cNvPr id="12" name="Imagen 11"/>
          <p:cNvPicPr>
            <a:picLocks noChangeAspect="1"/>
          </p:cNvPicPr>
          <p:nvPr/>
        </p:nvPicPr>
        <p:blipFill rotWithShape="1">
          <a:blip r:embed="rId6" cstate="print">
            <a:extLst>
              <a:ext uri="{28A0092B-C50C-407E-A947-70E740481C1C}">
                <a14:useLocalDpi xmlns:a14="http://schemas.microsoft.com/office/drawing/2010/main" val="0"/>
              </a:ext>
            </a:extLst>
          </a:blip>
          <a:srcRect l="62949" t="36506" r="20220" b="36239"/>
          <a:stretch/>
        </p:blipFill>
        <p:spPr>
          <a:xfrm>
            <a:off x="7226773" y="4596729"/>
            <a:ext cx="962911" cy="1360207"/>
          </a:xfrm>
          <a:prstGeom prst="rect">
            <a:avLst/>
          </a:prstGeom>
        </p:spPr>
      </p:pic>
      <p:pic>
        <p:nvPicPr>
          <p:cNvPr id="14" name="Imagen 13"/>
          <p:cNvPicPr>
            <a:picLocks noChangeAspect="1"/>
          </p:cNvPicPr>
          <p:nvPr/>
        </p:nvPicPr>
        <p:blipFill rotWithShape="1">
          <a:blip r:embed="rId7">
            <a:extLst>
              <a:ext uri="{28A0092B-C50C-407E-A947-70E740481C1C}">
                <a14:useLocalDpi xmlns:a14="http://schemas.microsoft.com/office/drawing/2010/main" val="0"/>
              </a:ext>
            </a:extLst>
          </a:blip>
          <a:srcRect l="27880" t="19999" r="57717" b="53847"/>
          <a:stretch/>
        </p:blipFill>
        <p:spPr>
          <a:xfrm>
            <a:off x="8189683" y="4596729"/>
            <a:ext cx="954317" cy="1360207"/>
          </a:xfrm>
          <a:prstGeom prst="rect">
            <a:avLst/>
          </a:prstGeom>
        </p:spPr>
      </p:pic>
    </p:spTree>
    <p:extLst>
      <p:ext uri="{BB962C8B-B14F-4D97-AF65-F5344CB8AC3E}">
        <p14:creationId xmlns:p14="http://schemas.microsoft.com/office/powerpoint/2010/main" val="3260190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3778C0-DC20-4432-904F-9020D5A07B42}"/>
              </a:ext>
            </a:extLst>
          </p:cNvPr>
          <p:cNvSpPr>
            <a:spLocks noGrp="1"/>
          </p:cNvSpPr>
          <p:nvPr>
            <p:ph type="title"/>
          </p:nvPr>
        </p:nvSpPr>
        <p:spPr>
          <a:xfrm>
            <a:off x="598292" y="147425"/>
            <a:ext cx="7947414" cy="711525"/>
          </a:xfrm>
        </p:spPr>
        <p:txBody>
          <a:bodyPr/>
          <a:lstStyle/>
          <a:p>
            <a:r>
              <a:rPr lang="es-MX" dirty="0"/>
              <a:t>NUTRICION</a:t>
            </a:r>
          </a:p>
        </p:txBody>
      </p:sp>
      <p:sp>
        <p:nvSpPr>
          <p:cNvPr id="5" name="CuadroTexto 4">
            <a:extLst>
              <a:ext uri="{FF2B5EF4-FFF2-40B4-BE49-F238E27FC236}">
                <a16:creationId xmlns:a16="http://schemas.microsoft.com/office/drawing/2014/main" id="{418F6F1D-DEA9-45B0-829B-26D6C7DB62A0}"/>
              </a:ext>
            </a:extLst>
          </p:cNvPr>
          <p:cNvSpPr txBox="1"/>
          <p:nvPr/>
        </p:nvSpPr>
        <p:spPr>
          <a:xfrm>
            <a:off x="235310" y="877600"/>
            <a:ext cx="8853137" cy="553998"/>
          </a:xfrm>
          <a:prstGeom prst="rect">
            <a:avLst/>
          </a:prstGeom>
          <a:noFill/>
        </p:spPr>
        <p:txBody>
          <a:bodyPr wrap="square" rtlCol="0">
            <a:spAutoFit/>
          </a:bodyPr>
          <a:lstStyle/>
          <a:p>
            <a:r>
              <a:rPr lang="es-MX" sz="1500" b="1" dirty="0">
                <a:solidFill>
                  <a:schemeClr val="bg1"/>
                </a:solidFill>
              </a:rPr>
              <a:t>Promover hábitos de vida saludables para mejorar el estado nutricional de los niños y niñas de la fundación.</a:t>
            </a:r>
          </a:p>
        </p:txBody>
      </p:sp>
      <p:sp>
        <p:nvSpPr>
          <p:cNvPr id="9" name="CuadroTexto 8">
            <a:extLst>
              <a:ext uri="{FF2B5EF4-FFF2-40B4-BE49-F238E27FC236}">
                <a16:creationId xmlns:a16="http://schemas.microsoft.com/office/drawing/2014/main" id="{49C80A14-1688-4C53-A760-FF88F2106956}"/>
              </a:ext>
            </a:extLst>
          </p:cNvPr>
          <p:cNvSpPr txBox="1"/>
          <p:nvPr/>
        </p:nvSpPr>
        <p:spPr>
          <a:xfrm>
            <a:off x="31072" y="2447392"/>
            <a:ext cx="1353256" cy="900246"/>
          </a:xfrm>
          <a:prstGeom prst="rect">
            <a:avLst/>
          </a:prstGeom>
          <a:noFill/>
        </p:spPr>
        <p:txBody>
          <a:bodyPr wrap="none" rtlCol="0">
            <a:spAutoFit/>
          </a:bodyPr>
          <a:lstStyle/>
          <a:p>
            <a:endParaRPr lang="es-MX" sz="1050" b="1" dirty="0">
              <a:solidFill>
                <a:schemeClr val="bg1"/>
              </a:solidFill>
            </a:endParaRPr>
          </a:p>
          <a:p>
            <a:r>
              <a:rPr lang="es-MX" sz="1050" b="1" dirty="0">
                <a:solidFill>
                  <a:schemeClr val="bg1"/>
                </a:solidFill>
              </a:rPr>
              <a:t>Refrigerios:  2170  </a:t>
            </a:r>
          </a:p>
          <a:p>
            <a:r>
              <a:rPr lang="es-MX" sz="1050" b="1" dirty="0">
                <a:solidFill>
                  <a:schemeClr val="bg1"/>
                </a:solidFill>
              </a:rPr>
              <a:t>Mercados:  37</a:t>
            </a:r>
          </a:p>
          <a:p>
            <a:r>
              <a:rPr lang="es-MX" sz="1050" b="1" dirty="0">
                <a:solidFill>
                  <a:schemeClr val="bg1"/>
                </a:solidFill>
              </a:rPr>
              <a:t>Almuerzos : 200   </a:t>
            </a:r>
          </a:p>
          <a:p>
            <a:endParaRPr lang="es-MX" sz="1050" b="1" dirty="0">
              <a:solidFill>
                <a:schemeClr val="bg1"/>
              </a:solidFill>
            </a:endParaRPr>
          </a:p>
        </p:txBody>
      </p:sp>
      <p:pic>
        <p:nvPicPr>
          <p:cNvPr id="3" name="Imagen 2"/>
          <p:cNvPicPr>
            <a:picLocks noChangeAspect="1"/>
          </p:cNvPicPr>
          <p:nvPr/>
        </p:nvPicPr>
        <p:blipFill rotWithShape="1">
          <a:blip r:embed="rId2" cstate="print">
            <a:extLst>
              <a:ext uri="{28A0092B-C50C-407E-A947-70E740481C1C}">
                <a14:useLocalDpi xmlns:a14="http://schemas.microsoft.com/office/drawing/2010/main" val="0"/>
              </a:ext>
            </a:extLst>
          </a:blip>
          <a:srcRect l="22987" t="24957" r="12568"/>
          <a:stretch/>
        </p:blipFill>
        <p:spPr>
          <a:xfrm>
            <a:off x="1506676" y="4558811"/>
            <a:ext cx="1657097" cy="1452026"/>
          </a:xfrm>
          <a:prstGeom prst="rect">
            <a:avLst/>
          </a:prstGeom>
        </p:spPr>
      </p:pic>
      <p:pic>
        <p:nvPicPr>
          <p:cNvPr id="4" name="Imagen 3"/>
          <p:cNvPicPr>
            <a:picLocks noChangeAspect="1"/>
          </p:cNvPicPr>
          <p:nvPr/>
        </p:nvPicPr>
        <p:blipFill rotWithShape="1">
          <a:blip r:embed="rId3" cstate="print">
            <a:extLst>
              <a:ext uri="{28A0092B-C50C-407E-A947-70E740481C1C}">
                <a14:useLocalDpi xmlns:a14="http://schemas.microsoft.com/office/drawing/2010/main" val="0"/>
              </a:ext>
            </a:extLst>
          </a:blip>
          <a:srcRect l="12319" t="14530" r="24921"/>
          <a:stretch/>
        </p:blipFill>
        <p:spPr>
          <a:xfrm>
            <a:off x="1" y="4541372"/>
            <a:ext cx="1424353" cy="1459378"/>
          </a:xfrm>
          <a:prstGeom prst="rect">
            <a:avLst/>
          </a:prstGeom>
        </p:spPr>
      </p:pic>
      <p:sp>
        <p:nvSpPr>
          <p:cNvPr id="11" name="CuadroTexto 10">
            <a:extLst>
              <a:ext uri="{FF2B5EF4-FFF2-40B4-BE49-F238E27FC236}">
                <a16:creationId xmlns:a16="http://schemas.microsoft.com/office/drawing/2014/main" id="{49C80A14-1688-4C53-A760-FF88F2106956}"/>
              </a:ext>
            </a:extLst>
          </p:cNvPr>
          <p:cNvSpPr txBox="1"/>
          <p:nvPr/>
        </p:nvSpPr>
        <p:spPr>
          <a:xfrm>
            <a:off x="1269090" y="2437681"/>
            <a:ext cx="2340705" cy="1708160"/>
          </a:xfrm>
          <a:prstGeom prst="rect">
            <a:avLst/>
          </a:prstGeom>
          <a:noFill/>
        </p:spPr>
        <p:txBody>
          <a:bodyPr wrap="none" rtlCol="0">
            <a:spAutoFit/>
          </a:bodyPr>
          <a:lstStyle/>
          <a:p>
            <a:r>
              <a:rPr lang="es-MX" sz="1050" b="1" dirty="0">
                <a:solidFill>
                  <a:schemeClr val="bg1"/>
                </a:solidFill>
              </a:rPr>
              <a:t>Celebraciones: día de la mujer</a:t>
            </a:r>
          </a:p>
          <a:p>
            <a:r>
              <a:rPr lang="es-MX" sz="1050" b="1" dirty="0">
                <a:solidFill>
                  <a:schemeClr val="bg1"/>
                </a:solidFill>
              </a:rPr>
              <a:t>día del </a:t>
            </a:r>
            <a:r>
              <a:rPr lang="es-MX" sz="1050" b="1" dirty="0" err="1">
                <a:solidFill>
                  <a:schemeClr val="bg1"/>
                </a:solidFill>
              </a:rPr>
              <a:t>niñ</a:t>
            </a:r>
            <a:r>
              <a:rPr lang="es-MX" sz="1050" b="1" dirty="0">
                <a:solidFill>
                  <a:schemeClr val="bg1"/>
                </a:solidFill>
              </a:rPr>
              <a:t>@</a:t>
            </a:r>
          </a:p>
          <a:p>
            <a:r>
              <a:rPr lang="es-MX" sz="1050" b="1" dirty="0">
                <a:solidFill>
                  <a:schemeClr val="bg1"/>
                </a:solidFill>
              </a:rPr>
              <a:t>Día de la madre</a:t>
            </a:r>
          </a:p>
          <a:p>
            <a:r>
              <a:rPr lang="es-MX" sz="1050" b="1" dirty="0">
                <a:solidFill>
                  <a:schemeClr val="bg1"/>
                </a:solidFill>
              </a:rPr>
              <a:t>Vacaciones saludables</a:t>
            </a:r>
          </a:p>
          <a:p>
            <a:r>
              <a:rPr lang="es-MX" sz="1050" b="1" dirty="0">
                <a:solidFill>
                  <a:schemeClr val="bg1"/>
                </a:solidFill>
              </a:rPr>
              <a:t>Amor y amistad</a:t>
            </a:r>
          </a:p>
          <a:p>
            <a:r>
              <a:rPr lang="es-MX" sz="1050" b="1" dirty="0">
                <a:solidFill>
                  <a:schemeClr val="bg1"/>
                </a:solidFill>
              </a:rPr>
              <a:t>Día del </a:t>
            </a:r>
            <a:r>
              <a:rPr lang="es-MX" sz="1050" b="1" dirty="0" err="1">
                <a:solidFill>
                  <a:schemeClr val="bg1"/>
                </a:solidFill>
              </a:rPr>
              <a:t>niñ</a:t>
            </a:r>
            <a:r>
              <a:rPr lang="es-MX" sz="1050" b="1" dirty="0">
                <a:solidFill>
                  <a:schemeClr val="bg1"/>
                </a:solidFill>
              </a:rPr>
              <a:t>@ octubre</a:t>
            </a:r>
          </a:p>
          <a:p>
            <a:r>
              <a:rPr lang="es-MX" sz="1050" b="1" dirty="0">
                <a:solidFill>
                  <a:schemeClr val="bg1"/>
                </a:solidFill>
              </a:rPr>
              <a:t>Navidad </a:t>
            </a:r>
            <a:r>
              <a:rPr lang="es-MX" sz="1050" b="1" dirty="0" err="1">
                <a:solidFill>
                  <a:schemeClr val="bg1"/>
                </a:solidFill>
              </a:rPr>
              <a:t>niñ@s</a:t>
            </a:r>
            <a:endParaRPr lang="es-MX" sz="1050" b="1" dirty="0">
              <a:solidFill>
                <a:schemeClr val="bg1"/>
              </a:solidFill>
            </a:endParaRPr>
          </a:p>
          <a:p>
            <a:r>
              <a:rPr lang="es-MX" sz="1050" b="1" dirty="0">
                <a:solidFill>
                  <a:schemeClr val="bg1"/>
                </a:solidFill>
              </a:rPr>
              <a:t>Cena de acción de gracias para</a:t>
            </a:r>
          </a:p>
          <a:p>
            <a:r>
              <a:rPr lang="es-MX" sz="1050" b="1" dirty="0">
                <a:solidFill>
                  <a:schemeClr val="bg1"/>
                </a:solidFill>
              </a:rPr>
              <a:t> toda la familia</a:t>
            </a:r>
          </a:p>
          <a:p>
            <a:r>
              <a:rPr lang="es-MX" sz="1050" b="1" dirty="0">
                <a:solidFill>
                  <a:schemeClr val="bg1"/>
                </a:solidFill>
              </a:rPr>
              <a:t> </a:t>
            </a:r>
          </a:p>
        </p:txBody>
      </p:sp>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61879" y="4541372"/>
            <a:ext cx="1081454" cy="1398513"/>
          </a:xfrm>
          <a:prstGeom prst="rect">
            <a:avLst/>
          </a:prstGeom>
        </p:spPr>
      </p:pic>
      <p:pic>
        <p:nvPicPr>
          <p:cNvPr id="7" name="Imagen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24356" y="4504149"/>
            <a:ext cx="1119644" cy="1496601"/>
          </a:xfrm>
          <a:prstGeom prst="rect">
            <a:avLst/>
          </a:prstGeom>
        </p:spPr>
      </p:pic>
      <p:pic>
        <p:nvPicPr>
          <p:cNvPr id="8" name="Imagen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73699" y="4522814"/>
            <a:ext cx="1086881" cy="1459272"/>
          </a:xfrm>
          <a:prstGeom prst="rect">
            <a:avLst/>
          </a:prstGeom>
        </p:spPr>
      </p:pic>
      <p:pic>
        <p:nvPicPr>
          <p:cNvPr id="12" name="Imagen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75010" y="4504149"/>
            <a:ext cx="1088615" cy="1451488"/>
          </a:xfrm>
          <a:prstGeom prst="rect">
            <a:avLst/>
          </a:prstGeom>
        </p:spPr>
      </p:pic>
      <p:pic>
        <p:nvPicPr>
          <p:cNvPr id="1026" name="Picture 2" descr="No hay ninguna descripción de la foto disponibl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92772" y="2270389"/>
            <a:ext cx="3051228" cy="228842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o hay ninguna descripción de la foto disponible."/>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4180" t="17548" r="2992"/>
          <a:stretch/>
        </p:blipFill>
        <p:spPr bwMode="auto">
          <a:xfrm>
            <a:off x="3224504" y="4529234"/>
            <a:ext cx="1376644" cy="1452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7895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BCE2690E-23A7-4CE9-A848-C59A0944D3DA}"/>
              </a:ext>
            </a:extLst>
          </p:cNvPr>
          <p:cNvSpPr>
            <a:spLocks noGrp="1"/>
          </p:cNvSpPr>
          <p:nvPr>
            <p:ph type="title"/>
          </p:nvPr>
        </p:nvSpPr>
        <p:spPr/>
        <p:txBody>
          <a:bodyPr/>
          <a:lstStyle/>
          <a:p>
            <a:r>
              <a:rPr lang="es-MX" sz="3000" dirty="0"/>
              <a:t>¡Gracias por ser parte del cambio!</a:t>
            </a:r>
          </a:p>
        </p:txBody>
      </p:sp>
      <p:pic>
        <p:nvPicPr>
          <p:cNvPr id="2052" name="Picture 4" descr="No hay ninguna descripción de la foto disponibl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8544"/>
          <a:stretch/>
        </p:blipFill>
        <p:spPr bwMode="auto">
          <a:xfrm>
            <a:off x="6921928" y="857250"/>
            <a:ext cx="2222072" cy="211708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No hay ninguna descripción de la foto disponibl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2501" r="41253" b="16237"/>
          <a:stretch/>
        </p:blipFill>
        <p:spPr bwMode="auto">
          <a:xfrm>
            <a:off x="7265810" y="3483241"/>
            <a:ext cx="1816644" cy="251751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No hay ninguna descripción de la foto disponible."/>
          <p:cNvPicPr>
            <a:picLocks noChangeAspect="1" noChangeArrowheads="1"/>
          </p:cNvPicPr>
          <p:nvPr/>
        </p:nvPicPr>
        <p:blipFill rotWithShape="1">
          <a:blip r:embed="rId4">
            <a:extLst>
              <a:ext uri="{28A0092B-C50C-407E-A947-70E740481C1C}">
                <a14:useLocalDpi xmlns:a14="http://schemas.microsoft.com/office/drawing/2010/main" val="0"/>
              </a:ext>
            </a:extLst>
          </a:blip>
          <a:srcRect t="24323" r="41901" b="10079"/>
          <a:stretch/>
        </p:blipFill>
        <p:spPr bwMode="auto">
          <a:xfrm>
            <a:off x="4638309" y="857250"/>
            <a:ext cx="2283619" cy="2161499"/>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No hay ninguna descripción de la foto disponibl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62146" y="3539116"/>
            <a:ext cx="1846226" cy="2461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22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F3CF59-69A7-4509-83AC-6662C1AB4015}"/>
              </a:ext>
            </a:extLst>
          </p:cNvPr>
          <p:cNvSpPr>
            <a:spLocks noGrp="1"/>
          </p:cNvSpPr>
          <p:nvPr>
            <p:ph type="title"/>
          </p:nvPr>
        </p:nvSpPr>
        <p:spPr>
          <a:xfrm>
            <a:off x="580293" y="1192641"/>
            <a:ext cx="7956206" cy="727838"/>
          </a:xfrm>
        </p:spPr>
        <p:txBody>
          <a:bodyPr/>
          <a:lstStyle/>
          <a:p>
            <a:r>
              <a:rPr lang="es-MX" sz="2550" dirty="0"/>
              <a:t>Continuamos trabajando por nuestra comunidad</a:t>
            </a:r>
            <a:br>
              <a:rPr lang="es-MX" sz="2250" dirty="0"/>
            </a:br>
            <a:endParaRPr lang="es-MX" sz="2250" dirty="0"/>
          </a:p>
        </p:txBody>
      </p:sp>
      <p:sp>
        <p:nvSpPr>
          <p:cNvPr id="5" name="Rectángulo 4">
            <a:extLst>
              <a:ext uri="{FF2B5EF4-FFF2-40B4-BE49-F238E27FC236}">
                <a16:creationId xmlns:a16="http://schemas.microsoft.com/office/drawing/2014/main" id="{E3E1711E-3279-404E-8E24-426E694BB005}"/>
              </a:ext>
            </a:extLst>
          </p:cNvPr>
          <p:cNvSpPr/>
          <p:nvPr/>
        </p:nvSpPr>
        <p:spPr>
          <a:xfrm>
            <a:off x="258417" y="2297698"/>
            <a:ext cx="8627165" cy="300082"/>
          </a:xfrm>
          <a:prstGeom prst="rect">
            <a:avLst/>
          </a:prstGeom>
        </p:spPr>
        <p:txBody>
          <a:bodyPr wrap="square">
            <a:spAutoFit/>
          </a:bodyPr>
          <a:lstStyle/>
          <a:p>
            <a:r>
              <a:rPr lang="es-MX" sz="1350" dirty="0">
                <a:solidFill>
                  <a:schemeClr val="bg1"/>
                </a:solidFill>
              </a:rPr>
              <a:t> </a:t>
            </a:r>
            <a:r>
              <a:rPr lang="es-MX" sz="1350" b="1" dirty="0">
                <a:solidFill>
                  <a:schemeClr val="bg1"/>
                </a:solidFill>
              </a:rPr>
              <a:t> </a:t>
            </a:r>
          </a:p>
        </p:txBody>
      </p:sp>
      <p:pic>
        <p:nvPicPr>
          <p:cNvPr id="9" name="Imagen 8"/>
          <p:cNvPicPr>
            <a:picLocks noChangeAspect="1"/>
          </p:cNvPicPr>
          <p:nvPr/>
        </p:nvPicPr>
        <p:blipFill rotWithShape="1">
          <a:blip r:embed="rId2">
            <a:extLst>
              <a:ext uri="{28A0092B-C50C-407E-A947-70E740481C1C}">
                <a14:useLocalDpi xmlns:a14="http://schemas.microsoft.com/office/drawing/2010/main" val="0"/>
              </a:ext>
            </a:extLst>
          </a:blip>
          <a:srcRect b="29744"/>
          <a:stretch/>
        </p:blipFill>
        <p:spPr>
          <a:xfrm>
            <a:off x="1142999" y="2387112"/>
            <a:ext cx="6858000" cy="3613639"/>
          </a:xfrm>
          <a:prstGeom prst="rect">
            <a:avLst/>
          </a:prstGeom>
        </p:spPr>
      </p:pic>
    </p:spTree>
    <p:extLst>
      <p:ext uri="{BB962C8B-B14F-4D97-AF65-F5344CB8AC3E}">
        <p14:creationId xmlns:p14="http://schemas.microsoft.com/office/powerpoint/2010/main" val="4290622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F3CF59-69A7-4509-83AC-6662C1AB4015}"/>
              </a:ext>
            </a:extLst>
          </p:cNvPr>
          <p:cNvSpPr>
            <a:spLocks noGrp="1"/>
          </p:cNvSpPr>
          <p:nvPr>
            <p:ph type="title"/>
          </p:nvPr>
        </p:nvSpPr>
        <p:spPr>
          <a:xfrm>
            <a:off x="545124" y="971550"/>
            <a:ext cx="7991375" cy="948929"/>
          </a:xfrm>
        </p:spPr>
        <p:txBody>
          <a:bodyPr/>
          <a:lstStyle/>
          <a:p>
            <a:r>
              <a:rPr lang="es-MX" dirty="0"/>
              <a:t>1.  Trabajamos en dos líneas:  la emocional y la alimentaria</a:t>
            </a:r>
          </a:p>
        </p:txBody>
      </p:sp>
      <p:sp>
        <p:nvSpPr>
          <p:cNvPr id="4" name="Rectángulo 3"/>
          <p:cNvSpPr/>
          <p:nvPr/>
        </p:nvSpPr>
        <p:spPr>
          <a:xfrm>
            <a:off x="2857501" y="2543519"/>
            <a:ext cx="5099538" cy="3416320"/>
          </a:xfrm>
          <a:prstGeom prst="rect">
            <a:avLst/>
          </a:prstGeom>
        </p:spPr>
        <p:txBody>
          <a:bodyPr wrap="square">
            <a:spAutoFit/>
          </a:bodyPr>
          <a:lstStyle/>
          <a:p>
            <a:r>
              <a:rPr lang="es-CO" dirty="0">
                <a:solidFill>
                  <a:srgbClr val="575757"/>
                </a:solidFill>
                <a:latin typeface="Lato"/>
              </a:rPr>
              <a:t>Como fundación y preocupados por  los más pequeños de la familia, nos enfocamos en brindar  espacios donde  se incluyan actividades relacionadas con la salud  integral  haciendo énfasis en lo emocional  logrando de esta manera entregar técnicas  a través del "juego"  en las cuales los niños y niñas de nuestra fundación puedan  identificar, expresar y canalizar sus emociones y sentimientos  ayudando con ello a su desarrollo personal y relaciones satisfactorias con los demás</a:t>
            </a:r>
            <a:endParaRPr lang="es-CO" dirty="0"/>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543518"/>
            <a:ext cx="2444263" cy="3457232"/>
          </a:xfrm>
          <a:prstGeom prst="rect">
            <a:avLst/>
          </a:prstGeom>
        </p:spPr>
      </p:pic>
    </p:spTree>
    <p:extLst>
      <p:ext uri="{BB962C8B-B14F-4D97-AF65-F5344CB8AC3E}">
        <p14:creationId xmlns:p14="http://schemas.microsoft.com/office/powerpoint/2010/main" val="4154040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F3CF59-69A7-4509-83AC-6662C1AB4015}"/>
              </a:ext>
            </a:extLst>
          </p:cNvPr>
          <p:cNvSpPr>
            <a:spLocks noGrp="1"/>
          </p:cNvSpPr>
          <p:nvPr>
            <p:ph type="title"/>
          </p:nvPr>
        </p:nvSpPr>
        <p:spPr/>
        <p:txBody>
          <a:bodyPr/>
          <a:lstStyle/>
          <a:p>
            <a:r>
              <a:rPr lang="es-MX" dirty="0"/>
              <a:t>2.  Logros 2022</a:t>
            </a:r>
          </a:p>
        </p:txBody>
      </p:sp>
      <p:graphicFrame>
        <p:nvGraphicFramePr>
          <p:cNvPr id="3" name="Tabla 2">
            <a:extLst>
              <a:ext uri="{FF2B5EF4-FFF2-40B4-BE49-F238E27FC236}">
                <a16:creationId xmlns:a16="http://schemas.microsoft.com/office/drawing/2014/main" id="{CEEA0508-04DC-4802-8E5F-DB67F3D74941}"/>
              </a:ext>
            </a:extLst>
          </p:cNvPr>
          <p:cNvGraphicFramePr>
            <a:graphicFrameLocks noGrp="1"/>
          </p:cNvGraphicFramePr>
          <p:nvPr>
            <p:extLst>
              <p:ext uri="{D42A27DB-BD31-4B8C-83A1-F6EECF244321}">
                <p14:modId xmlns:p14="http://schemas.microsoft.com/office/powerpoint/2010/main" val="3925907408"/>
              </p:ext>
            </p:extLst>
          </p:nvPr>
        </p:nvGraphicFramePr>
        <p:xfrm>
          <a:off x="1" y="2988094"/>
          <a:ext cx="4703886" cy="2933525"/>
        </p:xfrm>
        <a:graphic>
          <a:graphicData uri="http://schemas.openxmlformats.org/drawingml/2006/table">
            <a:tbl>
              <a:tblPr firstRow="1" bandRow="1">
                <a:tableStyleId>{6E25E649-3F16-4E02-A733-19D2CDBF48F0}</a:tableStyleId>
              </a:tblPr>
              <a:tblGrid>
                <a:gridCol w="1192087">
                  <a:extLst>
                    <a:ext uri="{9D8B030D-6E8A-4147-A177-3AD203B41FA5}">
                      <a16:colId xmlns:a16="http://schemas.microsoft.com/office/drawing/2014/main" val="2747422654"/>
                    </a:ext>
                  </a:extLst>
                </a:gridCol>
                <a:gridCol w="1192087">
                  <a:extLst>
                    <a:ext uri="{9D8B030D-6E8A-4147-A177-3AD203B41FA5}">
                      <a16:colId xmlns:a16="http://schemas.microsoft.com/office/drawing/2014/main" val="2957914494"/>
                    </a:ext>
                  </a:extLst>
                </a:gridCol>
                <a:gridCol w="892566">
                  <a:extLst>
                    <a:ext uri="{9D8B030D-6E8A-4147-A177-3AD203B41FA5}">
                      <a16:colId xmlns:a16="http://schemas.microsoft.com/office/drawing/2014/main" val="456708758"/>
                    </a:ext>
                  </a:extLst>
                </a:gridCol>
                <a:gridCol w="699581">
                  <a:extLst>
                    <a:ext uri="{9D8B030D-6E8A-4147-A177-3AD203B41FA5}">
                      <a16:colId xmlns:a16="http://schemas.microsoft.com/office/drawing/2014/main" val="1387794623"/>
                    </a:ext>
                  </a:extLst>
                </a:gridCol>
                <a:gridCol w="727565">
                  <a:extLst>
                    <a:ext uri="{9D8B030D-6E8A-4147-A177-3AD203B41FA5}">
                      <a16:colId xmlns:a16="http://schemas.microsoft.com/office/drawing/2014/main" val="1453331452"/>
                    </a:ext>
                  </a:extLst>
                </a:gridCol>
              </a:tblGrid>
              <a:tr h="791063">
                <a:tc gridSpan="2">
                  <a:txBody>
                    <a:bodyPr/>
                    <a:lstStyle/>
                    <a:p>
                      <a:r>
                        <a:rPr lang="es-MX" sz="1100" dirty="0"/>
                        <a:t>Población  Fundación FC</a:t>
                      </a:r>
                      <a:r>
                        <a:rPr lang="es-MX" sz="1100" baseline="0" dirty="0"/>
                        <a:t> Fe y Esperanza</a:t>
                      </a:r>
                      <a:endParaRPr lang="es-MX" sz="1100" dirty="0"/>
                    </a:p>
                  </a:txBody>
                  <a:tcPr marL="68580" marR="68580" marT="34290" marB="34290"/>
                </a:tc>
                <a:tc hMerge="1">
                  <a:txBody>
                    <a:bodyPr/>
                    <a:lstStyle/>
                    <a:p>
                      <a:endParaRPr lang="es-MX" dirty="0"/>
                    </a:p>
                  </a:txBody>
                  <a:tcPr/>
                </a:tc>
                <a:tc>
                  <a:txBody>
                    <a:bodyPr/>
                    <a:lstStyle/>
                    <a:p>
                      <a:r>
                        <a:rPr lang="es-MX" sz="1100" dirty="0"/>
                        <a:t>0-12 años</a:t>
                      </a:r>
                    </a:p>
                  </a:txBody>
                  <a:tcPr marL="68580" marR="68580" marT="34290" marB="34290"/>
                </a:tc>
                <a:tc>
                  <a:txBody>
                    <a:bodyPr/>
                    <a:lstStyle/>
                    <a:p>
                      <a:r>
                        <a:rPr lang="es-MX" sz="1100" dirty="0"/>
                        <a:t>11-17 años</a:t>
                      </a:r>
                    </a:p>
                  </a:txBody>
                  <a:tcPr marL="68580" marR="68580" marT="34290" marB="34290"/>
                </a:tc>
                <a:tc>
                  <a:txBody>
                    <a:bodyPr/>
                    <a:lstStyle/>
                    <a:p>
                      <a:r>
                        <a:rPr lang="es-MX" sz="1100" dirty="0"/>
                        <a:t>+18 años</a:t>
                      </a:r>
                    </a:p>
                  </a:txBody>
                  <a:tcPr marL="68580" marR="68580" marT="34290" marB="34290"/>
                </a:tc>
                <a:extLst>
                  <a:ext uri="{0D108BD9-81ED-4DB2-BD59-A6C34878D82A}">
                    <a16:rowId xmlns:a16="http://schemas.microsoft.com/office/drawing/2014/main" val="1529018634"/>
                  </a:ext>
                </a:extLst>
              </a:tr>
              <a:tr h="626258">
                <a:tc>
                  <a:txBody>
                    <a:bodyPr/>
                    <a:lstStyle/>
                    <a:p>
                      <a:r>
                        <a:rPr lang="es-MX" sz="1200" dirty="0"/>
                        <a:t>Niños</a:t>
                      </a:r>
                      <a:r>
                        <a:rPr lang="es-MX" sz="1200" baseline="0" dirty="0"/>
                        <a:t> y niñas</a:t>
                      </a:r>
                      <a:endParaRPr lang="es-MX" sz="1200" dirty="0"/>
                    </a:p>
                  </a:txBody>
                  <a:tcPr marL="68580" marR="68580" marT="34290" marB="34290"/>
                </a:tc>
                <a:tc>
                  <a:txBody>
                    <a:bodyPr/>
                    <a:lstStyle/>
                    <a:p>
                      <a:pPr algn="ctr"/>
                      <a:endParaRPr lang="es-MX" sz="1200" b="1" dirty="0"/>
                    </a:p>
                  </a:txBody>
                  <a:tcPr marL="68580" marR="68580" marT="34290" marB="34290"/>
                </a:tc>
                <a:tc>
                  <a:txBody>
                    <a:bodyPr/>
                    <a:lstStyle/>
                    <a:p>
                      <a:pPr algn="ctr"/>
                      <a:r>
                        <a:rPr lang="es-MX" sz="1200" dirty="0"/>
                        <a:t>1360</a:t>
                      </a:r>
                    </a:p>
                  </a:txBody>
                  <a:tcPr marL="68580" marR="68580" marT="34290" marB="34290"/>
                </a:tc>
                <a:tc>
                  <a:txBody>
                    <a:bodyPr/>
                    <a:lstStyle/>
                    <a:p>
                      <a:pPr algn="ctr"/>
                      <a:r>
                        <a:rPr lang="es-MX" sz="1200" dirty="0"/>
                        <a:t>560</a:t>
                      </a:r>
                    </a:p>
                  </a:txBody>
                  <a:tcPr marL="68580" marR="68580" marT="34290" marB="34290"/>
                </a:tc>
                <a:tc>
                  <a:txBody>
                    <a:bodyPr/>
                    <a:lstStyle/>
                    <a:p>
                      <a:pPr algn="ctr"/>
                      <a:endParaRPr lang="es-MX" sz="1200" dirty="0"/>
                    </a:p>
                  </a:txBody>
                  <a:tcPr marL="68580" marR="68580" marT="34290" marB="34290"/>
                </a:tc>
                <a:extLst>
                  <a:ext uri="{0D108BD9-81ED-4DB2-BD59-A6C34878D82A}">
                    <a16:rowId xmlns:a16="http://schemas.microsoft.com/office/drawing/2014/main" val="2457397660"/>
                  </a:ext>
                </a:extLst>
              </a:tr>
              <a:tr h="626258">
                <a:tc>
                  <a:txBody>
                    <a:bodyPr/>
                    <a:lstStyle/>
                    <a:p>
                      <a:r>
                        <a:rPr lang="es-MX" sz="1200" dirty="0"/>
                        <a:t>Mamá o cuidadora</a:t>
                      </a:r>
                    </a:p>
                  </a:txBody>
                  <a:tcPr marL="68580" marR="68580" marT="34290" marB="34290"/>
                </a:tc>
                <a:tc>
                  <a:txBody>
                    <a:bodyPr/>
                    <a:lstStyle/>
                    <a:p>
                      <a:pPr algn="ctr"/>
                      <a:endParaRPr lang="es-MX" sz="1200" b="1" dirty="0"/>
                    </a:p>
                  </a:txBody>
                  <a:tcPr marL="68580" marR="68580" marT="34290" marB="34290"/>
                </a:tc>
                <a:tc>
                  <a:txBody>
                    <a:bodyPr/>
                    <a:lstStyle/>
                    <a:p>
                      <a:pPr algn="ctr"/>
                      <a:endParaRPr lang="es-MX" sz="1200" dirty="0"/>
                    </a:p>
                  </a:txBody>
                  <a:tcPr marL="68580" marR="68580" marT="34290" marB="34290"/>
                </a:tc>
                <a:tc>
                  <a:txBody>
                    <a:bodyPr/>
                    <a:lstStyle/>
                    <a:p>
                      <a:pPr algn="ctr"/>
                      <a:endParaRPr lang="es-MX" sz="1200" dirty="0"/>
                    </a:p>
                  </a:txBody>
                  <a:tcPr marL="68580" marR="68580" marT="34290" marB="34290"/>
                </a:tc>
                <a:tc>
                  <a:txBody>
                    <a:bodyPr/>
                    <a:lstStyle/>
                    <a:p>
                      <a:pPr algn="ctr"/>
                      <a:r>
                        <a:rPr lang="es-MX" sz="1200" dirty="0"/>
                        <a:t>250</a:t>
                      </a:r>
                    </a:p>
                  </a:txBody>
                  <a:tcPr marL="68580" marR="68580" marT="34290" marB="34290"/>
                </a:tc>
                <a:extLst>
                  <a:ext uri="{0D108BD9-81ED-4DB2-BD59-A6C34878D82A}">
                    <a16:rowId xmlns:a16="http://schemas.microsoft.com/office/drawing/2014/main" val="227170048"/>
                  </a:ext>
                </a:extLst>
              </a:tr>
              <a:tr h="889946">
                <a:tc>
                  <a:txBody>
                    <a:bodyPr/>
                    <a:lstStyle/>
                    <a:p>
                      <a:r>
                        <a:rPr lang="es-MX" sz="1200" dirty="0"/>
                        <a:t>Total</a:t>
                      </a:r>
                      <a:r>
                        <a:rPr lang="es-MX" sz="1200" baseline="0" dirty="0"/>
                        <a:t> población atendida </a:t>
                      </a:r>
                      <a:endParaRPr lang="es-MX" sz="1200" dirty="0"/>
                    </a:p>
                  </a:txBody>
                  <a:tcPr marL="68580" marR="68580" marT="34290" marB="34290"/>
                </a:tc>
                <a:tc>
                  <a:txBody>
                    <a:bodyPr/>
                    <a:lstStyle/>
                    <a:p>
                      <a:pPr algn="ctr"/>
                      <a:endParaRPr lang="es-MX" sz="1200" b="1" dirty="0"/>
                    </a:p>
                  </a:txBody>
                  <a:tcPr marL="68580" marR="68580" marT="34290" marB="34290"/>
                </a:tc>
                <a:tc>
                  <a:txBody>
                    <a:bodyPr/>
                    <a:lstStyle/>
                    <a:p>
                      <a:pPr algn="ctr"/>
                      <a:endParaRPr lang="es-MX" sz="1200" dirty="0"/>
                    </a:p>
                  </a:txBody>
                  <a:tcPr marL="68580" marR="68580" marT="34290" marB="34290"/>
                </a:tc>
                <a:tc>
                  <a:txBody>
                    <a:bodyPr/>
                    <a:lstStyle/>
                    <a:p>
                      <a:pPr algn="ctr"/>
                      <a:endParaRPr lang="es-MX" sz="1200" dirty="0"/>
                    </a:p>
                  </a:txBody>
                  <a:tcPr marL="68580" marR="68580" marT="34290" marB="34290"/>
                </a:tc>
                <a:tc>
                  <a:txBody>
                    <a:bodyPr/>
                    <a:lstStyle/>
                    <a:p>
                      <a:pPr algn="ctr"/>
                      <a:endParaRPr lang="es-MX" sz="1200" dirty="0"/>
                    </a:p>
                    <a:p>
                      <a:pPr algn="ctr"/>
                      <a:endParaRPr lang="es-MX" sz="1200" dirty="0"/>
                    </a:p>
                    <a:p>
                      <a:pPr algn="ctr"/>
                      <a:r>
                        <a:rPr lang="es-MX" sz="1200" dirty="0"/>
                        <a:t>2.170</a:t>
                      </a:r>
                    </a:p>
                  </a:txBody>
                  <a:tcPr marL="68580" marR="68580" marT="34290" marB="34290"/>
                </a:tc>
                <a:extLst>
                  <a:ext uri="{0D108BD9-81ED-4DB2-BD59-A6C34878D82A}">
                    <a16:rowId xmlns:a16="http://schemas.microsoft.com/office/drawing/2014/main" val="1581798322"/>
                  </a:ext>
                </a:extLst>
              </a:tr>
            </a:tbl>
          </a:graphicData>
        </a:graphic>
      </p:graphicFrame>
      <p:sp>
        <p:nvSpPr>
          <p:cNvPr id="4" name="CuadroTexto 3">
            <a:extLst>
              <a:ext uri="{FF2B5EF4-FFF2-40B4-BE49-F238E27FC236}">
                <a16:creationId xmlns:a16="http://schemas.microsoft.com/office/drawing/2014/main" id="{42B98A05-85A3-4D4B-9611-918FAE60507C}"/>
              </a:ext>
            </a:extLst>
          </p:cNvPr>
          <p:cNvSpPr txBox="1"/>
          <p:nvPr/>
        </p:nvSpPr>
        <p:spPr>
          <a:xfrm>
            <a:off x="607500" y="2582773"/>
            <a:ext cx="5453737" cy="300082"/>
          </a:xfrm>
          <a:prstGeom prst="rect">
            <a:avLst/>
          </a:prstGeom>
          <a:noFill/>
        </p:spPr>
        <p:txBody>
          <a:bodyPr wrap="none" rtlCol="0">
            <a:spAutoFit/>
          </a:bodyPr>
          <a:lstStyle/>
          <a:p>
            <a:r>
              <a:rPr lang="es-MX" sz="1350" b="1" dirty="0">
                <a:solidFill>
                  <a:schemeClr val="bg1"/>
                </a:solidFill>
              </a:rPr>
              <a:t>Participantes talleres del 1 de Febrero  al 22 de Diciembre 2022</a:t>
            </a:r>
          </a:p>
        </p:txBody>
      </p:sp>
      <p:graphicFrame>
        <p:nvGraphicFramePr>
          <p:cNvPr id="13" name="Gráfico 12"/>
          <p:cNvGraphicFramePr/>
          <p:nvPr>
            <p:extLst>
              <p:ext uri="{D42A27DB-BD31-4B8C-83A1-F6EECF244321}">
                <p14:modId xmlns:p14="http://schemas.microsoft.com/office/powerpoint/2010/main" val="2770594963"/>
              </p:ext>
            </p:extLst>
          </p:nvPr>
        </p:nvGraphicFramePr>
        <p:xfrm>
          <a:off x="5240216" y="2859773"/>
          <a:ext cx="3296283" cy="221778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49357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F3CF59-69A7-4509-83AC-6662C1AB4015}"/>
              </a:ext>
            </a:extLst>
          </p:cNvPr>
          <p:cNvSpPr>
            <a:spLocks noGrp="1"/>
          </p:cNvSpPr>
          <p:nvPr>
            <p:ph type="title"/>
          </p:nvPr>
        </p:nvSpPr>
        <p:spPr/>
        <p:txBody>
          <a:bodyPr/>
          <a:lstStyle/>
          <a:p>
            <a:r>
              <a:rPr lang="es-MX" dirty="0"/>
              <a:t>Presupuesto de la Fundación</a:t>
            </a:r>
          </a:p>
        </p:txBody>
      </p:sp>
      <p:sp>
        <p:nvSpPr>
          <p:cNvPr id="3" name="Marcador de contenido 2">
            <a:extLst>
              <a:ext uri="{FF2B5EF4-FFF2-40B4-BE49-F238E27FC236}">
                <a16:creationId xmlns:a16="http://schemas.microsoft.com/office/drawing/2014/main" id="{153C35BF-2B32-41AF-804F-39440391D01C}"/>
              </a:ext>
            </a:extLst>
          </p:cNvPr>
          <p:cNvSpPr>
            <a:spLocks noGrp="1"/>
          </p:cNvSpPr>
          <p:nvPr>
            <p:ph idx="1"/>
          </p:nvPr>
        </p:nvSpPr>
        <p:spPr>
          <a:xfrm>
            <a:off x="1154079" y="5295032"/>
            <a:ext cx="2677757" cy="519203"/>
          </a:xfrm>
        </p:spPr>
        <p:txBody>
          <a:bodyPr>
            <a:normAutofit/>
          </a:bodyPr>
          <a:lstStyle/>
          <a:p>
            <a:pPr marL="0" indent="0">
              <a:buNone/>
            </a:pPr>
            <a:r>
              <a:rPr lang="es-MX" sz="1500" dirty="0">
                <a:solidFill>
                  <a:schemeClr val="bg1"/>
                </a:solidFill>
              </a:rPr>
              <a:t>La Fundación sobrevive…</a:t>
            </a:r>
          </a:p>
        </p:txBody>
      </p:sp>
      <p:sp>
        <p:nvSpPr>
          <p:cNvPr id="5" name="Rectángulo: esquinas redondeadas 4">
            <a:extLst>
              <a:ext uri="{FF2B5EF4-FFF2-40B4-BE49-F238E27FC236}">
                <a16:creationId xmlns:a16="http://schemas.microsoft.com/office/drawing/2014/main" id="{97FF0D55-1FF4-40F9-9A17-03B431378D9D}"/>
              </a:ext>
            </a:extLst>
          </p:cNvPr>
          <p:cNvSpPr/>
          <p:nvPr/>
        </p:nvSpPr>
        <p:spPr>
          <a:xfrm>
            <a:off x="-1" y="2887866"/>
            <a:ext cx="7763220" cy="1634490"/>
          </a:xfrm>
          <a:prstGeom prst="roundRect">
            <a:avLst/>
          </a:prstGeom>
          <a:noFill/>
        </p:spPr>
        <p:txBody>
          <a:bodyPr wrap="square">
            <a:spAutoFit/>
          </a:bodyPr>
          <a:lstStyle/>
          <a:p>
            <a:pPr algn="ctr"/>
            <a:r>
              <a:rPr lang="es-MX" sz="1500" dirty="0">
                <a:solidFill>
                  <a:schemeClr val="bg1"/>
                </a:solidFill>
              </a:rPr>
              <a:t>El costo de entrega por refrigerios mensuales a un (1)  participante en la Fundación FC Fe y Esperanza es de aprox. </a:t>
            </a:r>
          </a:p>
          <a:p>
            <a:pPr algn="ctr"/>
            <a:r>
              <a:rPr lang="es-MX" sz="1500" b="1" dirty="0">
                <a:solidFill>
                  <a:schemeClr val="accent1"/>
                </a:solidFill>
              </a:rPr>
              <a:t>$12,000 </a:t>
            </a:r>
            <a:r>
              <a:rPr lang="es-MX" sz="1500" b="1" dirty="0">
                <a:solidFill>
                  <a:schemeClr val="bg1"/>
                </a:solidFill>
              </a:rPr>
              <a:t>pesos al mes. </a:t>
            </a:r>
          </a:p>
          <a:p>
            <a:pPr algn="ctr"/>
            <a:endParaRPr lang="es-MX" sz="1500" b="1" dirty="0">
              <a:solidFill>
                <a:schemeClr val="bg1"/>
              </a:solidFill>
            </a:endParaRPr>
          </a:p>
          <a:p>
            <a:pPr algn="ctr"/>
            <a:r>
              <a:rPr lang="es-MX" sz="1500" b="1" dirty="0">
                <a:solidFill>
                  <a:schemeClr val="bg1"/>
                </a:solidFill>
              </a:rPr>
              <a:t>Costo incluyendo un (1) refrigerio x participante cada ocho días sería de $24.000</a:t>
            </a:r>
          </a:p>
        </p:txBody>
      </p:sp>
      <p:sp>
        <p:nvSpPr>
          <p:cNvPr id="7" name="Onda 6">
            <a:extLst>
              <a:ext uri="{FF2B5EF4-FFF2-40B4-BE49-F238E27FC236}">
                <a16:creationId xmlns:a16="http://schemas.microsoft.com/office/drawing/2014/main" id="{4207246A-9537-473D-B183-28FC110C4ED8}"/>
              </a:ext>
            </a:extLst>
          </p:cNvPr>
          <p:cNvSpPr/>
          <p:nvPr/>
        </p:nvSpPr>
        <p:spPr>
          <a:xfrm>
            <a:off x="923250" y="4609232"/>
            <a:ext cx="3050036" cy="685800"/>
          </a:xfrm>
          <a:prstGeom prst="wav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500" b="1" dirty="0"/>
              <a:t>Con $12.000 al mes x participante</a:t>
            </a:r>
          </a:p>
        </p:txBody>
      </p:sp>
      <p:sp>
        <p:nvSpPr>
          <p:cNvPr id="8" name="Rectángulo 7">
            <a:extLst>
              <a:ext uri="{FF2B5EF4-FFF2-40B4-BE49-F238E27FC236}">
                <a16:creationId xmlns:a16="http://schemas.microsoft.com/office/drawing/2014/main" id="{0C5DA4C0-A60B-4DD0-AF19-02B9D28814D1}"/>
              </a:ext>
            </a:extLst>
          </p:cNvPr>
          <p:cNvSpPr/>
          <p:nvPr/>
        </p:nvSpPr>
        <p:spPr>
          <a:xfrm>
            <a:off x="5312167" y="5419462"/>
            <a:ext cx="2015295" cy="369332"/>
          </a:xfrm>
          <a:prstGeom prst="rect">
            <a:avLst/>
          </a:prstGeom>
        </p:spPr>
        <p:txBody>
          <a:bodyPr wrap="none">
            <a:spAutoFit/>
          </a:bodyPr>
          <a:lstStyle/>
          <a:p>
            <a:r>
              <a:rPr lang="es-MX" sz="1500" dirty="0">
                <a:solidFill>
                  <a:schemeClr val="bg1"/>
                </a:solidFill>
              </a:rPr>
              <a:t>La Fundación </a:t>
            </a:r>
            <a:r>
              <a:rPr lang="es-MX" b="1" dirty="0">
                <a:solidFill>
                  <a:schemeClr val="accent1"/>
                </a:solidFill>
              </a:rPr>
              <a:t>VIVE</a:t>
            </a:r>
            <a:endParaRPr lang="es-MX" sz="1500" b="1" dirty="0">
              <a:solidFill>
                <a:schemeClr val="accent1"/>
              </a:solidFill>
            </a:endParaRPr>
          </a:p>
        </p:txBody>
      </p:sp>
      <p:sp>
        <p:nvSpPr>
          <p:cNvPr id="9" name="Onda 8">
            <a:extLst>
              <a:ext uri="{FF2B5EF4-FFF2-40B4-BE49-F238E27FC236}">
                <a16:creationId xmlns:a16="http://schemas.microsoft.com/office/drawing/2014/main" id="{0024712A-7867-487D-9EC0-863150ADB0B1}"/>
              </a:ext>
            </a:extLst>
          </p:cNvPr>
          <p:cNvSpPr/>
          <p:nvPr/>
        </p:nvSpPr>
        <p:spPr>
          <a:xfrm>
            <a:off x="4713184" y="4624102"/>
            <a:ext cx="3050036" cy="685800"/>
          </a:xfrm>
          <a:prstGeom prst="wav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500" b="1" dirty="0"/>
              <a:t>Con $24.000 al mes x participante</a:t>
            </a:r>
          </a:p>
        </p:txBody>
      </p:sp>
    </p:spTree>
    <p:extLst>
      <p:ext uri="{BB962C8B-B14F-4D97-AF65-F5344CB8AC3E}">
        <p14:creationId xmlns:p14="http://schemas.microsoft.com/office/powerpoint/2010/main" val="2696027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F3CF59-69A7-4509-83AC-6662C1AB4015}"/>
              </a:ext>
            </a:extLst>
          </p:cNvPr>
          <p:cNvSpPr>
            <a:spLocks noGrp="1"/>
          </p:cNvSpPr>
          <p:nvPr>
            <p:ph type="title"/>
          </p:nvPr>
        </p:nvSpPr>
        <p:spPr>
          <a:xfrm>
            <a:off x="607500" y="1192641"/>
            <a:ext cx="7928999" cy="727838"/>
          </a:xfrm>
        </p:spPr>
        <p:txBody>
          <a:bodyPr/>
          <a:lstStyle/>
          <a:p>
            <a:r>
              <a:rPr lang="es-MX" dirty="0"/>
              <a:t>Presupuesto de gastos mensuales y anuales </a:t>
            </a:r>
            <a:r>
              <a:rPr lang="es-MX"/>
              <a:t>variables 2023</a:t>
            </a:r>
            <a:endParaRPr lang="es-MX" dirty="0"/>
          </a:p>
        </p:txBody>
      </p:sp>
      <p:graphicFrame>
        <p:nvGraphicFramePr>
          <p:cNvPr id="8" name="Tabla 7">
            <a:extLst>
              <a:ext uri="{FF2B5EF4-FFF2-40B4-BE49-F238E27FC236}">
                <a16:creationId xmlns:a16="http://schemas.microsoft.com/office/drawing/2014/main" id="{F69CF7CB-8207-41AF-A476-05D76807BE26}"/>
              </a:ext>
            </a:extLst>
          </p:cNvPr>
          <p:cNvGraphicFramePr>
            <a:graphicFrameLocks noGrp="1"/>
          </p:cNvGraphicFramePr>
          <p:nvPr>
            <p:extLst>
              <p:ext uri="{D42A27DB-BD31-4B8C-83A1-F6EECF244321}">
                <p14:modId xmlns:p14="http://schemas.microsoft.com/office/powerpoint/2010/main" val="3171603808"/>
              </p:ext>
            </p:extLst>
          </p:nvPr>
        </p:nvGraphicFramePr>
        <p:xfrm>
          <a:off x="310702" y="2560838"/>
          <a:ext cx="8522596" cy="3886200"/>
        </p:xfrm>
        <a:graphic>
          <a:graphicData uri="http://schemas.openxmlformats.org/drawingml/2006/table">
            <a:tbl>
              <a:tblPr firstRow="1" bandRow="1">
                <a:tableStyleId>{6E25E649-3F16-4E02-A733-19D2CDBF48F0}</a:tableStyleId>
              </a:tblPr>
              <a:tblGrid>
                <a:gridCol w="4314052">
                  <a:extLst>
                    <a:ext uri="{9D8B030D-6E8A-4147-A177-3AD203B41FA5}">
                      <a16:colId xmlns:a16="http://schemas.microsoft.com/office/drawing/2014/main" val="1409254382"/>
                    </a:ext>
                  </a:extLst>
                </a:gridCol>
                <a:gridCol w="1230923">
                  <a:extLst>
                    <a:ext uri="{9D8B030D-6E8A-4147-A177-3AD203B41FA5}">
                      <a16:colId xmlns:a16="http://schemas.microsoft.com/office/drawing/2014/main" val="137982405"/>
                    </a:ext>
                  </a:extLst>
                </a:gridCol>
                <a:gridCol w="2977621">
                  <a:extLst>
                    <a:ext uri="{9D8B030D-6E8A-4147-A177-3AD203B41FA5}">
                      <a16:colId xmlns:a16="http://schemas.microsoft.com/office/drawing/2014/main" val="2411198655"/>
                    </a:ext>
                  </a:extLst>
                </a:gridCol>
              </a:tblGrid>
              <a:tr h="251460">
                <a:tc>
                  <a:txBody>
                    <a:bodyPr/>
                    <a:lstStyle/>
                    <a:p>
                      <a:r>
                        <a:rPr lang="es-MX" sz="1200" dirty="0"/>
                        <a:t>Concepto</a:t>
                      </a:r>
                    </a:p>
                  </a:txBody>
                  <a:tcPr marL="68580" marR="68580" marT="34290" marB="34290"/>
                </a:tc>
                <a:tc>
                  <a:txBody>
                    <a:bodyPr/>
                    <a:lstStyle/>
                    <a:p>
                      <a:endParaRPr lang="es-MX" sz="1200" dirty="0"/>
                    </a:p>
                  </a:txBody>
                  <a:tcPr marL="68580" marR="68580" marT="34290" marB="34290"/>
                </a:tc>
                <a:tc>
                  <a:txBody>
                    <a:bodyPr/>
                    <a:lstStyle/>
                    <a:p>
                      <a:pPr algn="ctr"/>
                      <a:r>
                        <a:rPr lang="es-MX" sz="1200" dirty="0"/>
                        <a:t>Total</a:t>
                      </a:r>
                    </a:p>
                  </a:txBody>
                  <a:tcPr marL="68580" marR="68580" marT="34290" marB="34290"/>
                </a:tc>
                <a:extLst>
                  <a:ext uri="{0D108BD9-81ED-4DB2-BD59-A6C34878D82A}">
                    <a16:rowId xmlns:a16="http://schemas.microsoft.com/office/drawing/2014/main" val="3325124433"/>
                  </a:ext>
                </a:extLst>
              </a:tr>
              <a:tr h="2906509">
                <a:tc>
                  <a:txBody>
                    <a:bodyPr/>
                    <a:lstStyle/>
                    <a:p>
                      <a:r>
                        <a:rPr lang="es-MX" sz="1100" dirty="0"/>
                        <a:t>Prestación</a:t>
                      </a:r>
                      <a:r>
                        <a:rPr lang="es-MX" sz="1100" baseline="0" dirty="0"/>
                        <a:t> de servicios</a:t>
                      </a:r>
                      <a:endParaRPr lang="es-MX" sz="1100" dirty="0"/>
                    </a:p>
                    <a:p>
                      <a:r>
                        <a:rPr lang="es-MX" sz="1100" dirty="0"/>
                        <a:t>Alimentos (Refrigerios x 11 meses)</a:t>
                      </a:r>
                    </a:p>
                    <a:p>
                      <a:r>
                        <a:rPr lang="es-MX" sz="1100" dirty="0"/>
                        <a:t>Gas</a:t>
                      </a:r>
                    </a:p>
                    <a:p>
                      <a:r>
                        <a:rPr lang="es-MX" sz="1100" dirty="0"/>
                        <a:t>Arriendo</a:t>
                      </a:r>
                    </a:p>
                    <a:p>
                      <a:r>
                        <a:rPr lang="es-MX" sz="1100" dirty="0"/>
                        <a:t>Teléfono (Internet)</a:t>
                      </a:r>
                    </a:p>
                    <a:p>
                      <a:r>
                        <a:rPr lang="es-MX" sz="1100" dirty="0"/>
                        <a:t>Gastos oficina</a:t>
                      </a:r>
                    </a:p>
                    <a:p>
                      <a:r>
                        <a:rPr lang="es-MX" sz="1100" dirty="0"/>
                        <a:t>Material escolar</a:t>
                      </a:r>
                    </a:p>
                    <a:p>
                      <a:r>
                        <a:rPr lang="es-MX" sz="1100" dirty="0"/>
                        <a:t>Donación mercados(10 mensuales x 11 meses)</a:t>
                      </a:r>
                    </a:p>
                    <a:p>
                      <a:r>
                        <a:rPr lang="es-MX" sz="1100" dirty="0"/>
                        <a:t>Electricidad</a:t>
                      </a:r>
                    </a:p>
                    <a:p>
                      <a:r>
                        <a:rPr lang="es-MX" sz="1100" dirty="0"/>
                        <a:t>Gastos implementos</a:t>
                      </a:r>
                      <a:r>
                        <a:rPr lang="es-MX" sz="1100" baseline="0" dirty="0"/>
                        <a:t> aseo </a:t>
                      </a:r>
                    </a:p>
                    <a:p>
                      <a:pPr marL="0" marR="0" indent="0" algn="l" defTabSz="342900" rtl="0" eaLnBrk="1" fontAlgn="auto" latinLnBrk="0" hangingPunct="1">
                        <a:lnSpc>
                          <a:spcPct val="100000"/>
                        </a:lnSpc>
                        <a:spcBef>
                          <a:spcPts val="0"/>
                        </a:spcBef>
                        <a:spcAft>
                          <a:spcPts val="0"/>
                        </a:spcAft>
                        <a:buClrTx/>
                        <a:buSzTx/>
                        <a:buFontTx/>
                        <a:buNone/>
                        <a:tabLst/>
                        <a:defRPr/>
                      </a:pPr>
                      <a:r>
                        <a:rPr lang="es-MX" sz="1100" baseline="0" dirty="0"/>
                        <a:t>Proyecto </a:t>
                      </a:r>
                      <a:r>
                        <a:rPr lang="es-CO" sz="1100" dirty="0"/>
                        <a:t>“HACIENDO CIENCIA” PARQUE SAN</a:t>
                      </a:r>
                      <a:r>
                        <a:rPr lang="es-CO" sz="1100" baseline="0" dirty="0"/>
                        <a:t> AGUSTIN</a:t>
                      </a:r>
                      <a:br>
                        <a:rPr lang="es-CO" sz="1100" dirty="0"/>
                      </a:br>
                      <a:r>
                        <a:rPr lang="es-CO" sz="1100" dirty="0"/>
                        <a:t>Un viaje  terrestre</a:t>
                      </a:r>
                      <a:r>
                        <a:rPr lang="es-CO" sz="1100" baseline="0" dirty="0"/>
                        <a:t> </a:t>
                      </a:r>
                      <a:r>
                        <a:rPr lang="es-CO" sz="1100" dirty="0"/>
                        <a:t>que llevará a nuestros participantes a la reflexión y formular hipótesis sobre el mundo que nos rodea, disfrutar de la diversidad y convivencia entre personas y culturas diferentes.</a:t>
                      </a:r>
                      <a:br>
                        <a:rPr lang="es-CO" sz="1100" dirty="0"/>
                      </a:br>
                      <a:endParaRPr lang="es-CO" sz="1100" dirty="0"/>
                    </a:p>
                    <a:p>
                      <a:endParaRPr lang="es-MX" sz="1100" baseline="0" dirty="0"/>
                    </a:p>
                    <a:p>
                      <a:endParaRPr lang="es-MX" sz="1100" dirty="0"/>
                    </a:p>
                    <a:p>
                      <a:endParaRPr lang="es-MX" sz="1200" b="1" dirty="0"/>
                    </a:p>
                    <a:p>
                      <a:r>
                        <a:rPr lang="es-MX" sz="1200" b="1" dirty="0"/>
                        <a:t>TOTAL MENSUAL</a:t>
                      </a:r>
                    </a:p>
                    <a:p>
                      <a:r>
                        <a:rPr lang="es-MX" sz="1200" b="1" dirty="0"/>
                        <a:t>TOTAL ANUAL</a:t>
                      </a:r>
                    </a:p>
                  </a:txBody>
                  <a:tcPr marL="68580" marR="68580" marT="34290" marB="34290">
                    <a:lnR w="12700" cap="flat" cmpd="sng" algn="ctr">
                      <a:solidFill>
                        <a:schemeClr val="bg1"/>
                      </a:solidFill>
                      <a:prstDash val="solid"/>
                      <a:round/>
                      <a:headEnd type="none" w="med" len="med"/>
                      <a:tailEnd type="none" w="med" len="med"/>
                    </a:lnR>
                  </a:tcPr>
                </a:tc>
                <a:tc>
                  <a:txBody>
                    <a:bodyPr/>
                    <a:lstStyle/>
                    <a:p>
                      <a:r>
                        <a:rPr lang="es-MX" sz="1100" dirty="0"/>
                        <a:t>$  800.000</a:t>
                      </a:r>
                    </a:p>
                    <a:p>
                      <a:r>
                        <a:rPr lang="es-MX" sz="1100" dirty="0"/>
                        <a:t>$  600.000</a:t>
                      </a:r>
                    </a:p>
                    <a:p>
                      <a:endParaRPr lang="es-MX" sz="1100" dirty="0"/>
                    </a:p>
                    <a:p>
                      <a:r>
                        <a:rPr lang="es-MX" sz="1100" dirty="0"/>
                        <a:t>$    15.000</a:t>
                      </a:r>
                    </a:p>
                    <a:p>
                      <a:r>
                        <a:rPr lang="es-MX" sz="1100" dirty="0"/>
                        <a:t>$  650.000</a:t>
                      </a:r>
                    </a:p>
                    <a:p>
                      <a:r>
                        <a:rPr lang="es-MX" sz="1100" dirty="0"/>
                        <a:t>$    89.000</a:t>
                      </a:r>
                    </a:p>
                    <a:p>
                      <a:r>
                        <a:rPr lang="es-MX" sz="1100" dirty="0"/>
                        <a:t>$   70.000</a:t>
                      </a:r>
                    </a:p>
                    <a:p>
                      <a:r>
                        <a:rPr lang="es-MX" sz="1100" dirty="0"/>
                        <a:t>$ 120.000</a:t>
                      </a:r>
                    </a:p>
                    <a:p>
                      <a:endParaRPr lang="es-MX" sz="1100" dirty="0"/>
                    </a:p>
                    <a:p>
                      <a:r>
                        <a:rPr lang="es-MX" sz="1100" dirty="0"/>
                        <a:t>$ 500.000</a:t>
                      </a:r>
                    </a:p>
                    <a:p>
                      <a:r>
                        <a:rPr lang="es-MX" sz="1100" dirty="0"/>
                        <a:t>$   80.000</a:t>
                      </a:r>
                    </a:p>
                    <a:p>
                      <a:r>
                        <a:rPr lang="es-MX" sz="1100" dirty="0"/>
                        <a:t>$ 150.000</a:t>
                      </a:r>
                    </a:p>
                    <a:p>
                      <a:endParaRPr lang="es-MX" sz="1100" dirty="0"/>
                    </a:p>
                    <a:p>
                      <a:r>
                        <a:rPr lang="es-MX" sz="1200" b="0" dirty="0"/>
                        <a:t>$</a:t>
                      </a:r>
                      <a:r>
                        <a:rPr lang="es-MX" sz="1200" b="0" baseline="0" dirty="0"/>
                        <a:t> 800.000</a:t>
                      </a:r>
                      <a:endParaRPr lang="es-MX" sz="1200" b="0" dirty="0"/>
                    </a:p>
                    <a:p>
                      <a:endParaRPr lang="es-MX" sz="1200" b="1" dirty="0"/>
                    </a:p>
                    <a:p>
                      <a:endParaRPr lang="es-MX" sz="1200" b="1" dirty="0"/>
                    </a:p>
                    <a:p>
                      <a:endParaRPr lang="es-MX" sz="1200" b="1" dirty="0"/>
                    </a:p>
                    <a:p>
                      <a:endParaRPr lang="es-MX" sz="1200" b="1" dirty="0"/>
                    </a:p>
                    <a:p>
                      <a:r>
                        <a:rPr lang="es-MX" sz="1200" b="1" dirty="0"/>
                        <a:t>$</a:t>
                      </a:r>
                      <a:r>
                        <a:rPr lang="es-MX" sz="1200" b="1" baseline="0" dirty="0"/>
                        <a:t>  3.874.000</a:t>
                      </a:r>
                      <a:endParaRPr lang="es-MX" sz="1200" b="1" dirty="0"/>
                    </a:p>
                    <a:p>
                      <a:r>
                        <a:rPr lang="es-MX" sz="1200" b="1" dirty="0"/>
                        <a:t>$51,773.000</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MX" sz="1100" dirty="0"/>
                        <a:t>$  9.600.000</a:t>
                      </a:r>
                    </a:p>
                    <a:p>
                      <a:pPr marL="0" marR="0" lvl="0" indent="0" algn="l" defTabSz="457200" rtl="0" eaLnBrk="1" fontAlgn="auto" latinLnBrk="0" hangingPunct="1">
                        <a:lnSpc>
                          <a:spcPct val="100000"/>
                        </a:lnSpc>
                        <a:spcBef>
                          <a:spcPts val="0"/>
                        </a:spcBef>
                        <a:spcAft>
                          <a:spcPts val="0"/>
                        </a:spcAft>
                        <a:buClrTx/>
                        <a:buSzTx/>
                        <a:buFontTx/>
                        <a:buNone/>
                        <a:tabLst/>
                        <a:defRPr/>
                      </a:pPr>
                      <a:r>
                        <a:rPr lang="es-MX" sz="1100" dirty="0"/>
                        <a:t>$  6.600.000</a:t>
                      </a:r>
                    </a:p>
                    <a:p>
                      <a:pPr marL="0" marR="0" lvl="0" indent="0" algn="l" defTabSz="457200" rtl="0" eaLnBrk="1" fontAlgn="auto" latinLnBrk="0" hangingPunct="1">
                        <a:lnSpc>
                          <a:spcPct val="100000"/>
                        </a:lnSpc>
                        <a:spcBef>
                          <a:spcPts val="0"/>
                        </a:spcBef>
                        <a:spcAft>
                          <a:spcPts val="0"/>
                        </a:spcAft>
                        <a:buClrTx/>
                        <a:buSzTx/>
                        <a:buFontTx/>
                        <a:buNone/>
                        <a:tabLst/>
                        <a:defRPr/>
                      </a:pPr>
                      <a:endParaRPr lang="es-MX" sz="1100" dirty="0"/>
                    </a:p>
                    <a:p>
                      <a:pPr marL="0" marR="0" lvl="0" indent="0" algn="l" defTabSz="457200" rtl="0" eaLnBrk="1" fontAlgn="auto" latinLnBrk="0" hangingPunct="1">
                        <a:lnSpc>
                          <a:spcPct val="100000"/>
                        </a:lnSpc>
                        <a:spcBef>
                          <a:spcPts val="0"/>
                        </a:spcBef>
                        <a:spcAft>
                          <a:spcPts val="0"/>
                        </a:spcAft>
                        <a:buClrTx/>
                        <a:buSzTx/>
                        <a:buFontTx/>
                        <a:buNone/>
                        <a:tabLst/>
                        <a:defRPr/>
                      </a:pPr>
                      <a:r>
                        <a:rPr lang="es-MX" sz="1100" dirty="0"/>
                        <a:t>$     165.000</a:t>
                      </a:r>
                    </a:p>
                    <a:p>
                      <a:pPr marL="0" marR="0" lvl="0" indent="0" algn="l" defTabSz="457200" rtl="0" eaLnBrk="1" fontAlgn="auto" latinLnBrk="0" hangingPunct="1">
                        <a:lnSpc>
                          <a:spcPct val="100000"/>
                        </a:lnSpc>
                        <a:spcBef>
                          <a:spcPts val="0"/>
                        </a:spcBef>
                        <a:spcAft>
                          <a:spcPts val="0"/>
                        </a:spcAft>
                        <a:buClrTx/>
                        <a:buSzTx/>
                        <a:buFontTx/>
                        <a:buNone/>
                        <a:tabLst/>
                        <a:defRPr/>
                      </a:pPr>
                      <a:r>
                        <a:rPr lang="es-MX" sz="1100" dirty="0"/>
                        <a:t>$  7.800.000</a:t>
                      </a:r>
                    </a:p>
                    <a:p>
                      <a:pPr marL="0" marR="0" lvl="0" indent="0" algn="l" defTabSz="457200" rtl="0" eaLnBrk="1" fontAlgn="auto" latinLnBrk="0" hangingPunct="1">
                        <a:lnSpc>
                          <a:spcPct val="100000"/>
                        </a:lnSpc>
                        <a:spcBef>
                          <a:spcPts val="0"/>
                        </a:spcBef>
                        <a:spcAft>
                          <a:spcPts val="0"/>
                        </a:spcAft>
                        <a:buClrTx/>
                        <a:buSzTx/>
                        <a:buFontTx/>
                        <a:buNone/>
                        <a:tabLst/>
                        <a:defRPr/>
                      </a:pPr>
                      <a:r>
                        <a:rPr lang="es-MX" sz="1100" dirty="0"/>
                        <a:t>$  1.068.000</a:t>
                      </a:r>
                    </a:p>
                    <a:p>
                      <a:pPr marL="0" marR="0" lvl="0" indent="0" algn="l" defTabSz="457200" rtl="0" eaLnBrk="1" fontAlgn="auto" latinLnBrk="0" hangingPunct="1">
                        <a:lnSpc>
                          <a:spcPct val="100000"/>
                        </a:lnSpc>
                        <a:spcBef>
                          <a:spcPts val="0"/>
                        </a:spcBef>
                        <a:spcAft>
                          <a:spcPts val="0"/>
                        </a:spcAft>
                        <a:buClrTx/>
                        <a:buSzTx/>
                        <a:buFontTx/>
                        <a:buNone/>
                        <a:tabLst/>
                        <a:defRPr/>
                      </a:pPr>
                      <a:r>
                        <a:rPr lang="es-MX" sz="1100" dirty="0"/>
                        <a:t>$     840.000</a:t>
                      </a:r>
                    </a:p>
                    <a:p>
                      <a:pPr marL="0" marR="0" lvl="0" indent="0" algn="l" defTabSz="457200" rtl="0" eaLnBrk="1" fontAlgn="auto" latinLnBrk="0" hangingPunct="1">
                        <a:lnSpc>
                          <a:spcPct val="100000"/>
                        </a:lnSpc>
                        <a:spcBef>
                          <a:spcPts val="0"/>
                        </a:spcBef>
                        <a:spcAft>
                          <a:spcPts val="0"/>
                        </a:spcAft>
                        <a:buClrTx/>
                        <a:buSzTx/>
                        <a:buFontTx/>
                        <a:buNone/>
                        <a:tabLst/>
                        <a:defRPr/>
                      </a:pPr>
                      <a:r>
                        <a:rPr lang="es-MX" sz="1100" dirty="0"/>
                        <a:t>$  1.440.000</a:t>
                      </a:r>
                    </a:p>
                    <a:p>
                      <a:pPr marL="0" marR="0" lvl="0" indent="0" algn="l" defTabSz="457200" rtl="0" eaLnBrk="1" fontAlgn="auto" latinLnBrk="0" hangingPunct="1">
                        <a:lnSpc>
                          <a:spcPct val="100000"/>
                        </a:lnSpc>
                        <a:spcBef>
                          <a:spcPts val="0"/>
                        </a:spcBef>
                        <a:spcAft>
                          <a:spcPts val="0"/>
                        </a:spcAft>
                        <a:buClrTx/>
                        <a:buSzTx/>
                        <a:buFontTx/>
                        <a:buNone/>
                        <a:tabLst/>
                        <a:defRPr/>
                      </a:pPr>
                      <a:endParaRPr lang="es-MX" sz="1100" dirty="0"/>
                    </a:p>
                    <a:p>
                      <a:pPr marL="0" marR="0" lvl="0" indent="0" algn="l" defTabSz="457200" rtl="0" eaLnBrk="1" fontAlgn="auto" latinLnBrk="0" hangingPunct="1">
                        <a:lnSpc>
                          <a:spcPct val="100000"/>
                        </a:lnSpc>
                        <a:spcBef>
                          <a:spcPts val="0"/>
                        </a:spcBef>
                        <a:spcAft>
                          <a:spcPts val="0"/>
                        </a:spcAft>
                        <a:buClrTx/>
                        <a:buSzTx/>
                        <a:buFontTx/>
                        <a:buNone/>
                        <a:tabLst/>
                        <a:defRPr/>
                      </a:pPr>
                      <a:r>
                        <a:rPr lang="es-MX" sz="1100" dirty="0"/>
                        <a:t>$  5.500.000</a:t>
                      </a:r>
                    </a:p>
                    <a:p>
                      <a:pPr marL="0" marR="0" lvl="0" indent="0" algn="l" defTabSz="457200" rtl="0" eaLnBrk="1" fontAlgn="auto" latinLnBrk="0" hangingPunct="1">
                        <a:lnSpc>
                          <a:spcPct val="100000"/>
                        </a:lnSpc>
                        <a:spcBef>
                          <a:spcPts val="0"/>
                        </a:spcBef>
                        <a:spcAft>
                          <a:spcPts val="0"/>
                        </a:spcAft>
                        <a:buClrTx/>
                        <a:buSzTx/>
                        <a:buFontTx/>
                        <a:buNone/>
                        <a:tabLst/>
                        <a:defRPr/>
                      </a:pPr>
                      <a:r>
                        <a:rPr lang="es-MX" sz="1100" dirty="0"/>
                        <a:t>$     960.000</a:t>
                      </a:r>
                    </a:p>
                    <a:p>
                      <a:pPr marL="0" marR="0" lvl="0" indent="0" algn="l" defTabSz="457200" rtl="0" eaLnBrk="1" fontAlgn="auto" latinLnBrk="0" hangingPunct="1">
                        <a:lnSpc>
                          <a:spcPct val="100000"/>
                        </a:lnSpc>
                        <a:spcBef>
                          <a:spcPts val="0"/>
                        </a:spcBef>
                        <a:spcAft>
                          <a:spcPts val="0"/>
                        </a:spcAft>
                        <a:buClrTx/>
                        <a:buSzTx/>
                        <a:buFontTx/>
                        <a:buNone/>
                        <a:tabLst/>
                        <a:defRPr/>
                      </a:pPr>
                      <a:r>
                        <a:rPr lang="es-MX" sz="1100" dirty="0"/>
                        <a:t>$  1.800.000</a:t>
                      </a:r>
                    </a:p>
                    <a:p>
                      <a:pPr marL="0" marR="0" lvl="0" indent="0" algn="l" defTabSz="457200" rtl="0" eaLnBrk="1" fontAlgn="auto" latinLnBrk="0" hangingPunct="1">
                        <a:lnSpc>
                          <a:spcPct val="100000"/>
                        </a:lnSpc>
                        <a:spcBef>
                          <a:spcPts val="0"/>
                        </a:spcBef>
                        <a:spcAft>
                          <a:spcPts val="0"/>
                        </a:spcAft>
                        <a:buClrTx/>
                        <a:buSzTx/>
                        <a:buFontTx/>
                        <a:buNone/>
                        <a:tabLst/>
                        <a:defRPr/>
                      </a:pPr>
                      <a:endParaRPr lang="es-MX" sz="1100" dirty="0"/>
                    </a:p>
                    <a:p>
                      <a:pPr marL="0" marR="0" lvl="0" indent="0" algn="l" defTabSz="457200" rtl="0" eaLnBrk="1" fontAlgn="auto" latinLnBrk="0" hangingPunct="1">
                        <a:lnSpc>
                          <a:spcPct val="100000"/>
                        </a:lnSpc>
                        <a:spcBef>
                          <a:spcPts val="0"/>
                        </a:spcBef>
                        <a:spcAft>
                          <a:spcPts val="0"/>
                        </a:spcAft>
                        <a:buClrTx/>
                        <a:buSzTx/>
                        <a:buFontTx/>
                        <a:buNone/>
                        <a:tabLst/>
                        <a:defRPr/>
                      </a:pPr>
                      <a:r>
                        <a:rPr lang="es-MX" sz="1100" dirty="0"/>
                        <a:t>$ 16´000.000</a:t>
                      </a:r>
                    </a:p>
                  </a:txBody>
                  <a:tcPr marL="68580" marR="68580" marT="34290" marB="34290">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827891335"/>
                  </a:ext>
                </a:extLst>
              </a:tr>
            </a:tbl>
          </a:graphicData>
        </a:graphic>
      </p:graphicFrame>
      <p:sp>
        <p:nvSpPr>
          <p:cNvPr id="9" name="CuadroTexto 8">
            <a:extLst>
              <a:ext uri="{FF2B5EF4-FFF2-40B4-BE49-F238E27FC236}">
                <a16:creationId xmlns:a16="http://schemas.microsoft.com/office/drawing/2014/main" id="{9109DB24-1717-45C7-99CF-770C66F24ADA}"/>
              </a:ext>
            </a:extLst>
          </p:cNvPr>
          <p:cNvSpPr txBox="1"/>
          <p:nvPr/>
        </p:nvSpPr>
        <p:spPr>
          <a:xfrm>
            <a:off x="176217" y="5771899"/>
            <a:ext cx="8875972" cy="230832"/>
          </a:xfrm>
          <a:prstGeom prst="rect">
            <a:avLst/>
          </a:prstGeom>
          <a:noFill/>
        </p:spPr>
        <p:txBody>
          <a:bodyPr wrap="square" rtlCol="0">
            <a:spAutoFit/>
          </a:bodyPr>
          <a:lstStyle/>
          <a:p>
            <a:r>
              <a:rPr lang="es-MX" sz="900" dirty="0">
                <a:solidFill>
                  <a:schemeClr val="bg1"/>
                </a:solidFill>
              </a:rPr>
              <a:t>  </a:t>
            </a:r>
          </a:p>
        </p:txBody>
      </p:sp>
    </p:spTree>
    <p:extLst>
      <p:ext uri="{BB962C8B-B14F-4D97-AF65-F5344CB8AC3E}">
        <p14:creationId xmlns:p14="http://schemas.microsoft.com/office/powerpoint/2010/main" val="771539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242C51-0582-4D4D-B431-707DB939BF9C}"/>
              </a:ext>
            </a:extLst>
          </p:cNvPr>
          <p:cNvSpPr>
            <a:spLocks noGrp="1"/>
          </p:cNvSpPr>
          <p:nvPr>
            <p:ph type="title"/>
          </p:nvPr>
        </p:nvSpPr>
        <p:spPr>
          <a:xfrm>
            <a:off x="607500" y="2096965"/>
            <a:ext cx="7921064" cy="2075432"/>
          </a:xfrm>
        </p:spPr>
        <p:txBody>
          <a:bodyPr/>
          <a:lstStyle/>
          <a:p>
            <a:pPr algn="ctr"/>
            <a:br>
              <a:rPr lang="es-MX" dirty="0"/>
            </a:br>
            <a:r>
              <a:rPr lang="es-MX" sz="5400" dirty="0"/>
              <a:t> </a:t>
            </a:r>
            <a:br>
              <a:rPr lang="es-MX" sz="5400" dirty="0"/>
            </a:br>
            <a:r>
              <a:rPr lang="es-MX" sz="5400" dirty="0"/>
              <a:t>“Hábitos de vida  saludables</a:t>
            </a:r>
            <a:r>
              <a:rPr lang="es-MX" dirty="0"/>
              <a:t>”</a:t>
            </a: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68810" y="4625560"/>
            <a:ext cx="1375190" cy="1375190"/>
          </a:xfrm>
          <a:prstGeom prst="rect">
            <a:avLst/>
          </a:prstGeom>
        </p:spPr>
      </p:pic>
    </p:spTree>
    <p:extLst>
      <p:ext uri="{BB962C8B-B14F-4D97-AF65-F5344CB8AC3E}">
        <p14:creationId xmlns:p14="http://schemas.microsoft.com/office/powerpoint/2010/main" val="489936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BD8196-9810-4D70-AE34-FD81223BEC01}"/>
              </a:ext>
            </a:extLst>
          </p:cNvPr>
          <p:cNvSpPr>
            <a:spLocks noGrp="1"/>
          </p:cNvSpPr>
          <p:nvPr>
            <p:ph type="title"/>
          </p:nvPr>
        </p:nvSpPr>
        <p:spPr>
          <a:xfrm>
            <a:off x="536332" y="149469"/>
            <a:ext cx="8000168" cy="1268169"/>
          </a:xfrm>
        </p:spPr>
        <p:txBody>
          <a:bodyPr/>
          <a:lstStyle/>
          <a:p>
            <a:r>
              <a:rPr lang="es-MX" sz="5400" dirty="0"/>
              <a:t>NUESTROS PROGRAMAS</a:t>
            </a:r>
          </a:p>
        </p:txBody>
      </p:sp>
      <p:sp>
        <p:nvSpPr>
          <p:cNvPr id="10" name="Rectángulo: esquinas redondeadas 9">
            <a:extLst>
              <a:ext uri="{FF2B5EF4-FFF2-40B4-BE49-F238E27FC236}">
                <a16:creationId xmlns:a16="http://schemas.microsoft.com/office/drawing/2014/main" id="{9F923440-C6C5-422A-9563-9310E9F5FBE9}"/>
              </a:ext>
            </a:extLst>
          </p:cNvPr>
          <p:cNvSpPr/>
          <p:nvPr/>
        </p:nvSpPr>
        <p:spPr>
          <a:xfrm>
            <a:off x="622116" y="2366668"/>
            <a:ext cx="7601546" cy="561856"/>
          </a:xfrm>
          <a:prstGeom prst="roundRect">
            <a:avLst/>
          </a:prstGeom>
          <a:ln w="28575">
            <a:solidFill>
              <a:schemeClr val="accent1"/>
            </a:solidFill>
          </a:ln>
        </p:spPr>
        <p:txBody>
          <a:bodyPr wrap="square">
            <a:spAutoFit/>
          </a:bodyPr>
          <a:lstStyle/>
          <a:p>
            <a:pPr algn="ctr"/>
            <a:r>
              <a:rPr lang="es-MX" sz="1350" b="1" dirty="0">
                <a:solidFill>
                  <a:schemeClr val="bg1"/>
                </a:solidFill>
              </a:rPr>
              <a:t>Están enfocados en potenciar las habilidades socio-emocionales de los niños y niñas con el fin de favorecer sus relaciones satisfactorias con los demás.</a:t>
            </a:r>
          </a:p>
        </p:txBody>
      </p:sp>
      <p:sp>
        <p:nvSpPr>
          <p:cNvPr id="3" name="Rectángulo: esquinas redondeadas 2">
            <a:extLst>
              <a:ext uri="{FF2B5EF4-FFF2-40B4-BE49-F238E27FC236}">
                <a16:creationId xmlns:a16="http://schemas.microsoft.com/office/drawing/2014/main" id="{2B3B5581-DC08-432C-A4D3-E68A712BFFF6}"/>
              </a:ext>
            </a:extLst>
          </p:cNvPr>
          <p:cNvSpPr/>
          <p:nvPr/>
        </p:nvSpPr>
        <p:spPr>
          <a:xfrm>
            <a:off x="277913" y="3160842"/>
            <a:ext cx="1404912" cy="53631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t> Aliados</a:t>
            </a:r>
          </a:p>
          <a:p>
            <a:pPr algn="ctr"/>
            <a:r>
              <a:rPr lang="es-MX" sz="900" b="1" dirty="0"/>
              <a:t>Apoyo profesional y en especie</a:t>
            </a:r>
          </a:p>
        </p:txBody>
      </p:sp>
      <p:sp>
        <p:nvSpPr>
          <p:cNvPr id="5" name="Rectángulo: esquinas redondeadas 4">
            <a:extLst>
              <a:ext uri="{FF2B5EF4-FFF2-40B4-BE49-F238E27FC236}">
                <a16:creationId xmlns:a16="http://schemas.microsoft.com/office/drawing/2014/main" id="{75DE1EA6-4D76-4028-A890-FFA35B8233A9}"/>
              </a:ext>
            </a:extLst>
          </p:cNvPr>
          <p:cNvSpPr/>
          <p:nvPr/>
        </p:nvSpPr>
        <p:spPr>
          <a:xfrm>
            <a:off x="327226" y="3697159"/>
            <a:ext cx="1306286" cy="2303591"/>
          </a:xfrm>
          <a:prstGeom prst="roundRect">
            <a:avLst/>
          </a:prstGeom>
          <a:solidFill>
            <a:schemeClr val="tx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900" b="1" dirty="0">
                <a:solidFill>
                  <a:schemeClr val="bg1"/>
                </a:solidFill>
              </a:rPr>
              <a:t>. Aflora Davivienda</a:t>
            </a:r>
          </a:p>
          <a:p>
            <a:endParaRPr lang="es-MX" sz="900" b="1" dirty="0">
              <a:solidFill>
                <a:schemeClr val="bg1"/>
              </a:solidFill>
            </a:endParaRPr>
          </a:p>
          <a:p>
            <a:r>
              <a:rPr lang="es-MX" sz="900" b="1" dirty="0">
                <a:solidFill>
                  <a:schemeClr val="bg1"/>
                </a:solidFill>
              </a:rPr>
              <a:t>. Banco de alimentos de Bogotá</a:t>
            </a:r>
          </a:p>
          <a:p>
            <a:endParaRPr lang="es-MX" sz="900" dirty="0">
              <a:solidFill>
                <a:schemeClr val="bg1"/>
              </a:solidFill>
            </a:endParaRPr>
          </a:p>
          <a:p>
            <a:r>
              <a:rPr lang="es-MX" sz="900" b="1" dirty="0">
                <a:solidFill>
                  <a:schemeClr val="bg1"/>
                </a:solidFill>
              </a:rPr>
              <a:t>. Corporativo </a:t>
            </a:r>
            <a:r>
              <a:rPr lang="es-MX" sz="900" b="1" dirty="0" err="1">
                <a:solidFill>
                  <a:schemeClr val="bg1"/>
                </a:solidFill>
              </a:rPr>
              <a:t>Keralty</a:t>
            </a:r>
            <a:endParaRPr lang="es-MX" sz="900" b="1" dirty="0">
              <a:solidFill>
                <a:schemeClr val="bg1"/>
              </a:solidFill>
            </a:endParaRPr>
          </a:p>
          <a:p>
            <a:endParaRPr lang="es-MX" sz="900" b="1" dirty="0">
              <a:solidFill>
                <a:schemeClr val="bg1"/>
              </a:solidFill>
            </a:endParaRPr>
          </a:p>
          <a:p>
            <a:r>
              <a:rPr lang="es-MX" sz="900" b="1" dirty="0">
                <a:solidFill>
                  <a:schemeClr val="bg1"/>
                </a:solidFill>
              </a:rPr>
              <a:t>. Editorial Villegas Editores</a:t>
            </a:r>
          </a:p>
          <a:p>
            <a:endParaRPr lang="es-MX" sz="900" b="1" dirty="0">
              <a:solidFill>
                <a:schemeClr val="bg1"/>
              </a:solidFill>
            </a:endParaRPr>
          </a:p>
          <a:p>
            <a:r>
              <a:rPr lang="es-MX" sz="900" b="1" dirty="0">
                <a:solidFill>
                  <a:schemeClr val="bg1"/>
                </a:solidFill>
              </a:rPr>
              <a:t>. Subred de San Cristóbal</a:t>
            </a:r>
          </a:p>
        </p:txBody>
      </p:sp>
      <p:sp>
        <p:nvSpPr>
          <p:cNvPr id="8" name="Rectángulo: esquinas redondeadas 7">
            <a:extLst>
              <a:ext uri="{FF2B5EF4-FFF2-40B4-BE49-F238E27FC236}">
                <a16:creationId xmlns:a16="http://schemas.microsoft.com/office/drawing/2014/main" id="{872E58C1-03CB-43C6-B8A7-8F4F3D60CE9F}"/>
              </a:ext>
            </a:extLst>
          </p:cNvPr>
          <p:cNvSpPr/>
          <p:nvPr/>
        </p:nvSpPr>
        <p:spPr>
          <a:xfrm>
            <a:off x="1814346" y="3160842"/>
            <a:ext cx="1392152" cy="53631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t>El rincón de la lectura</a:t>
            </a:r>
          </a:p>
        </p:txBody>
      </p:sp>
      <p:sp>
        <p:nvSpPr>
          <p:cNvPr id="9" name="Rectángulo: esquinas redondeadas 8">
            <a:extLst>
              <a:ext uri="{FF2B5EF4-FFF2-40B4-BE49-F238E27FC236}">
                <a16:creationId xmlns:a16="http://schemas.microsoft.com/office/drawing/2014/main" id="{C7601EE8-1387-48BE-A91F-6FD1064F7DCB}"/>
              </a:ext>
            </a:extLst>
          </p:cNvPr>
          <p:cNvSpPr/>
          <p:nvPr/>
        </p:nvSpPr>
        <p:spPr>
          <a:xfrm>
            <a:off x="1897207" y="3808874"/>
            <a:ext cx="1392152" cy="2191876"/>
          </a:xfrm>
          <a:prstGeom prst="roundRect">
            <a:avLst/>
          </a:prstGeom>
          <a:solidFill>
            <a:schemeClr val="tx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900" dirty="0">
                <a:solidFill>
                  <a:schemeClr val="bg1"/>
                </a:solidFill>
              </a:rPr>
              <a:t>Un lugar donde nuestros niños y niñas pueden acceder a más de 50 cuentos diferentes, aparte de material didáctico con el fin de que amplíen su creatividad, volver a soñar y disfrutar de un espacio único diseñado especialmente para ellos.</a:t>
            </a:r>
          </a:p>
        </p:txBody>
      </p:sp>
      <p:sp>
        <p:nvSpPr>
          <p:cNvPr id="11" name="Rectángulo: esquinas redondeadas 10">
            <a:extLst>
              <a:ext uri="{FF2B5EF4-FFF2-40B4-BE49-F238E27FC236}">
                <a16:creationId xmlns:a16="http://schemas.microsoft.com/office/drawing/2014/main" id="{3C333DC9-8C8A-4399-91E4-E6DE73B4489F}"/>
              </a:ext>
            </a:extLst>
          </p:cNvPr>
          <p:cNvSpPr/>
          <p:nvPr/>
        </p:nvSpPr>
        <p:spPr>
          <a:xfrm>
            <a:off x="3387331" y="3190146"/>
            <a:ext cx="1583870" cy="47770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t>Actividad deportiva</a:t>
            </a:r>
          </a:p>
        </p:txBody>
      </p:sp>
      <p:sp>
        <p:nvSpPr>
          <p:cNvPr id="12" name="Rectángulo: esquinas redondeadas 11">
            <a:extLst>
              <a:ext uri="{FF2B5EF4-FFF2-40B4-BE49-F238E27FC236}">
                <a16:creationId xmlns:a16="http://schemas.microsoft.com/office/drawing/2014/main" id="{2540F94F-6B96-494C-AD35-7037E0513603}"/>
              </a:ext>
            </a:extLst>
          </p:cNvPr>
          <p:cNvSpPr/>
          <p:nvPr/>
        </p:nvSpPr>
        <p:spPr>
          <a:xfrm>
            <a:off x="3372220" y="3819758"/>
            <a:ext cx="1598981" cy="2180991"/>
          </a:xfrm>
          <a:prstGeom prst="roundRect">
            <a:avLst/>
          </a:prstGeom>
          <a:solidFill>
            <a:schemeClr val="tx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buFont typeface="Wingdings" panose="05000000000000000000" pitchFamily="2" charset="2"/>
              <a:buChar char="q"/>
            </a:pPr>
            <a:r>
              <a:rPr lang="es-ES" sz="1000" dirty="0">
                <a:solidFill>
                  <a:schemeClr val="bg1"/>
                </a:solidFill>
              </a:rPr>
              <a:t>Práctica del Taekwondo como disciplina, favoreciendo la capacidad de concentración, confianza y seguridad. </a:t>
            </a:r>
          </a:p>
          <a:p>
            <a:pPr marL="214313" indent="-214313">
              <a:buFont typeface="Wingdings" panose="05000000000000000000" pitchFamily="2" charset="2"/>
              <a:buChar char="q"/>
            </a:pPr>
            <a:endParaRPr lang="es-ES" sz="1000" dirty="0">
              <a:solidFill>
                <a:schemeClr val="bg1"/>
              </a:solidFill>
            </a:endParaRPr>
          </a:p>
          <a:p>
            <a:pPr marL="214313" indent="-214313">
              <a:buFont typeface="Wingdings" panose="05000000000000000000" pitchFamily="2" charset="2"/>
              <a:buChar char="q"/>
            </a:pPr>
            <a:r>
              <a:rPr lang="es-ES" sz="1000" dirty="0">
                <a:solidFill>
                  <a:schemeClr val="bg1"/>
                </a:solidFill>
              </a:rPr>
              <a:t>Vacaciones saludables Junio y Diciembre</a:t>
            </a:r>
            <a:r>
              <a:rPr lang="es-CO" sz="1000" dirty="0"/>
              <a:t>Taekwondo</a:t>
            </a:r>
            <a:r>
              <a:rPr lang="es-CO" sz="1050" dirty="0"/>
              <a:t> </a:t>
            </a:r>
            <a:endParaRPr lang="es-ES" sz="1050" dirty="0">
              <a:solidFill>
                <a:schemeClr val="bg1"/>
              </a:solidFill>
            </a:endParaRPr>
          </a:p>
        </p:txBody>
      </p:sp>
      <p:sp>
        <p:nvSpPr>
          <p:cNvPr id="13" name="Rectángulo: esquinas redondeadas 12">
            <a:extLst>
              <a:ext uri="{FF2B5EF4-FFF2-40B4-BE49-F238E27FC236}">
                <a16:creationId xmlns:a16="http://schemas.microsoft.com/office/drawing/2014/main" id="{08A9F1D2-3870-4DB0-822B-93B221825F15}"/>
              </a:ext>
            </a:extLst>
          </p:cNvPr>
          <p:cNvSpPr/>
          <p:nvPr/>
        </p:nvSpPr>
        <p:spPr>
          <a:xfrm>
            <a:off x="5152033" y="3184704"/>
            <a:ext cx="1583870" cy="47770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t>Eventos y actividades</a:t>
            </a:r>
          </a:p>
        </p:txBody>
      </p:sp>
      <p:sp>
        <p:nvSpPr>
          <p:cNvPr id="14" name="Rectángulo: esquinas redondeadas 13">
            <a:extLst>
              <a:ext uri="{FF2B5EF4-FFF2-40B4-BE49-F238E27FC236}">
                <a16:creationId xmlns:a16="http://schemas.microsoft.com/office/drawing/2014/main" id="{D2296C64-BDAD-4EBE-9CB2-08DDBAF09F9A}"/>
              </a:ext>
            </a:extLst>
          </p:cNvPr>
          <p:cNvSpPr/>
          <p:nvPr/>
        </p:nvSpPr>
        <p:spPr>
          <a:xfrm>
            <a:off x="5136923" y="3814316"/>
            <a:ext cx="1598981" cy="2186433"/>
          </a:xfrm>
          <a:prstGeom prst="roundRect">
            <a:avLst/>
          </a:prstGeom>
          <a:solidFill>
            <a:schemeClr val="tx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buFont typeface="Wingdings" panose="05000000000000000000" pitchFamily="2" charset="2"/>
              <a:buChar char="q"/>
            </a:pPr>
            <a:r>
              <a:rPr lang="es-ES" sz="1050" dirty="0">
                <a:solidFill>
                  <a:schemeClr val="bg1"/>
                </a:solidFill>
              </a:rPr>
              <a:t>Se organizaron  </a:t>
            </a:r>
            <a:r>
              <a:rPr lang="es-ES" sz="1050" b="1" dirty="0">
                <a:solidFill>
                  <a:schemeClr val="bg1"/>
                </a:solidFill>
              </a:rPr>
              <a:t>celebraciones</a:t>
            </a:r>
            <a:r>
              <a:rPr lang="es-ES" sz="1050" dirty="0">
                <a:solidFill>
                  <a:schemeClr val="bg1"/>
                </a:solidFill>
              </a:rPr>
              <a:t> con y para los niños y sus familias de la Fundación.</a:t>
            </a:r>
          </a:p>
          <a:p>
            <a:pPr lvl="0"/>
            <a:endParaRPr lang="es-ES" sz="450" dirty="0">
              <a:solidFill>
                <a:schemeClr val="bg1"/>
              </a:solidFill>
            </a:endParaRPr>
          </a:p>
          <a:p>
            <a:pPr marL="214313" indent="-214313">
              <a:buFont typeface="Wingdings" panose="05000000000000000000" pitchFamily="2" charset="2"/>
              <a:buChar char="q"/>
            </a:pPr>
            <a:r>
              <a:rPr lang="es-ES" sz="1050" b="1" dirty="0">
                <a:solidFill>
                  <a:schemeClr val="bg1"/>
                </a:solidFill>
              </a:rPr>
              <a:t>Aliados  </a:t>
            </a:r>
            <a:r>
              <a:rPr lang="es-ES" sz="1050" dirty="0">
                <a:solidFill>
                  <a:schemeClr val="bg1"/>
                </a:solidFill>
              </a:rPr>
              <a:t>implementaron   talleres de sensibilización en la Fundación</a:t>
            </a:r>
          </a:p>
        </p:txBody>
      </p:sp>
      <p:sp>
        <p:nvSpPr>
          <p:cNvPr id="15" name="Rectángulo: esquinas redondeadas 14">
            <a:extLst>
              <a:ext uri="{FF2B5EF4-FFF2-40B4-BE49-F238E27FC236}">
                <a16:creationId xmlns:a16="http://schemas.microsoft.com/office/drawing/2014/main" id="{4F4E913D-22D2-4259-87B9-BE46D5FFE6B1}"/>
              </a:ext>
            </a:extLst>
          </p:cNvPr>
          <p:cNvSpPr/>
          <p:nvPr/>
        </p:nvSpPr>
        <p:spPr>
          <a:xfrm>
            <a:off x="6916735" y="3184704"/>
            <a:ext cx="1976686" cy="47770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t>Visibilidad</a:t>
            </a:r>
          </a:p>
        </p:txBody>
      </p:sp>
      <p:sp>
        <p:nvSpPr>
          <p:cNvPr id="16" name="Rectángulo: esquinas redondeadas 15">
            <a:extLst>
              <a:ext uri="{FF2B5EF4-FFF2-40B4-BE49-F238E27FC236}">
                <a16:creationId xmlns:a16="http://schemas.microsoft.com/office/drawing/2014/main" id="{50B26F51-A203-41AF-A0D8-25ACA770BC86}"/>
              </a:ext>
            </a:extLst>
          </p:cNvPr>
          <p:cNvSpPr/>
          <p:nvPr/>
        </p:nvSpPr>
        <p:spPr>
          <a:xfrm>
            <a:off x="6901625" y="3814316"/>
            <a:ext cx="2080310" cy="2012264"/>
          </a:xfrm>
          <a:prstGeom prst="roundRect">
            <a:avLst/>
          </a:prstGeom>
          <a:solidFill>
            <a:schemeClr val="tx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buFont typeface="Wingdings" panose="05000000000000000000" pitchFamily="2" charset="2"/>
              <a:buChar char="q"/>
            </a:pPr>
            <a:r>
              <a:rPr lang="es-ES" sz="1050" dirty="0">
                <a:solidFill>
                  <a:schemeClr val="bg1"/>
                </a:solidFill>
              </a:rPr>
              <a:t>Comunicación del programa  </a:t>
            </a:r>
            <a:r>
              <a:rPr lang="es-ES" sz="1050" b="1" dirty="0">
                <a:solidFill>
                  <a:schemeClr val="bg1"/>
                </a:solidFill>
              </a:rPr>
              <a:t>redes sociales </a:t>
            </a:r>
            <a:r>
              <a:rPr lang="es-ES" sz="1050" dirty="0">
                <a:solidFill>
                  <a:schemeClr val="bg1"/>
                </a:solidFill>
              </a:rPr>
              <a:t>de la Fundación</a:t>
            </a:r>
          </a:p>
          <a:p>
            <a:pPr marL="128588" indent="-128588">
              <a:buFont typeface="Wingdings" panose="05000000000000000000" pitchFamily="2" charset="2"/>
              <a:buChar char="q"/>
            </a:pPr>
            <a:endParaRPr lang="es-ES" sz="675" dirty="0">
              <a:solidFill>
                <a:schemeClr val="bg1"/>
              </a:solidFill>
            </a:endParaRPr>
          </a:p>
          <a:p>
            <a:pPr marL="214313" indent="-214313">
              <a:buFont typeface="Wingdings" panose="05000000000000000000" pitchFamily="2" charset="2"/>
              <a:buChar char="q"/>
            </a:pPr>
            <a:r>
              <a:rPr lang="es-ES" sz="1050" dirty="0">
                <a:solidFill>
                  <a:schemeClr val="bg1"/>
                </a:solidFill>
              </a:rPr>
              <a:t>Voz a voz</a:t>
            </a:r>
          </a:p>
          <a:p>
            <a:pPr marL="128588" indent="-128588">
              <a:buFont typeface="Wingdings" panose="05000000000000000000" pitchFamily="2" charset="2"/>
              <a:buChar char="q"/>
            </a:pPr>
            <a:endParaRPr lang="es-ES" sz="750" dirty="0">
              <a:solidFill>
                <a:schemeClr val="bg1"/>
              </a:solidFill>
            </a:endParaRPr>
          </a:p>
          <a:p>
            <a:pPr marL="214313" indent="-214313">
              <a:buFont typeface="Wingdings" panose="05000000000000000000" pitchFamily="2" charset="2"/>
              <a:buChar char="q"/>
            </a:pPr>
            <a:r>
              <a:rPr lang="es-ES" sz="1050" dirty="0">
                <a:solidFill>
                  <a:schemeClr val="bg1"/>
                </a:solidFill>
              </a:rPr>
              <a:t>Carteleras</a:t>
            </a:r>
          </a:p>
          <a:p>
            <a:pPr marL="214313" indent="-214313">
              <a:buFont typeface="Wingdings" panose="05000000000000000000" pitchFamily="2" charset="2"/>
              <a:buChar char="q"/>
            </a:pPr>
            <a:endParaRPr lang="es-ES" sz="1050" dirty="0">
              <a:solidFill>
                <a:schemeClr val="bg1"/>
              </a:solidFill>
            </a:endParaRPr>
          </a:p>
          <a:p>
            <a:pPr marL="214313" indent="-214313">
              <a:buFont typeface="Wingdings" panose="05000000000000000000" pitchFamily="2" charset="2"/>
              <a:buChar char="q"/>
            </a:pPr>
            <a:r>
              <a:rPr lang="es-ES" sz="1050" dirty="0" err="1">
                <a:solidFill>
                  <a:schemeClr val="bg1"/>
                </a:solidFill>
              </a:rPr>
              <a:t>Whatsapp</a:t>
            </a:r>
            <a:endParaRPr lang="es-ES" sz="1050" dirty="0">
              <a:solidFill>
                <a:schemeClr val="bg1"/>
              </a:solidFill>
            </a:endParaRPr>
          </a:p>
        </p:txBody>
      </p:sp>
    </p:spTree>
    <p:extLst>
      <p:ext uri="{BB962C8B-B14F-4D97-AF65-F5344CB8AC3E}">
        <p14:creationId xmlns:p14="http://schemas.microsoft.com/office/powerpoint/2010/main" val="1644806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Ejemplo de </a:t>
            </a:r>
            <a:r>
              <a:rPr lang="es-ES" dirty="0" err="1"/>
              <a:t>visibilización</a:t>
            </a:r>
            <a:endParaRPr lang="es-ES"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16907" y="2340378"/>
            <a:ext cx="2528154" cy="3575891"/>
          </a:xfrm>
          <a:prstGeom prst="rect">
            <a:avLst/>
          </a:prstGeom>
        </p:spPr>
      </p:pic>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968" y="2340355"/>
            <a:ext cx="2587900" cy="3660395"/>
          </a:xfrm>
          <a:prstGeom prst="rect">
            <a:avLst/>
          </a:prstGeom>
        </p:spPr>
      </p:pic>
      <p:pic>
        <p:nvPicPr>
          <p:cNvPr id="16" name="Imagen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43341" y="2340355"/>
            <a:ext cx="2576365" cy="3643902"/>
          </a:xfrm>
          <a:prstGeom prst="rect">
            <a:avLst/>
          </a:prstGeom>
        </p:spPr>
      </p:pic>
    </p:spTree>
    <p:extLst>
      <p:ext uri="{BB962C8B-B14F-4D97-AF65-F5344CB8AC3E}">
        <p14:creationId xmlns:p14="http://schemas.microsoft.com/office/powerpoint/2010/main" val="35314333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table">
  <a:themeElements>
    <a:clrScheme name="Ci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Citabl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i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TM03457503[[fn=Citable]]</Template>
  <TotalTime>3137</TotalTime>
  <Words>622</Words>
  <Application>Microsoft Office PowerPoint</Application>
  <PresentationFormat>Presentación en pantalla (4:3)</PresentationFormat>
  <Paragraphs>138</Paragraphs>
  <Slides>11</Slides>
  <Notes>3</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11</vt:i4>
      </vt:variant>
    </vt:vector>
  </HeadingPairs>
  <TitlesOfParts>
    <vt:vector size="17" baseType="lpstr">
      <vt:lpstr>Calibri</vt:lpstr>
      <vt:lpstr>Century Gothic</vt:lpstr>
      <vt:lpstr>Lato</vt:lpstr>
      <vt:lpstr>Wingdings</vt:lpstr>
      <vt:lpstr>Wingdings 2</vt:lpstr>
      <vt:lpstr>Citable</vt:lpstr>
      <vt:lpstr>INFORME DE GESTION 2022 FC Fe y Esperanza </vt:lpstr>
      <vt:lpstr>Continuamos trabajando por nuestra comunidad </vt:lpstr>
      <vt:lpstr>1.  Trabajamos en dos líneas:  la emocional y la alimentaria</vt:lpstr>
      <vt:lpstr>2.  Logros 2022</vt:lpstr>
      <vt:lpstr>Presupuesto de la Fundación</vt:lpstr>
      <vt:lpstr>Presupuesto de gastos mensuales y anuales variables 2023</vt:lpstr>
      <vt:lpstr>   “Hábitos de vida  saludables”</vt:lpstr>
      <vt:lpstr>NUESTROS PROGRAMAS</vt:lpstr>
      <vt:lpstr>Ejemplo de visibilización</vt:lpstr>
      <vt:lpstr>NUTRICION</vt:lpstr>
      <vt:lpstr>¡Gracias por ser parte del cambio!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Claire</dc:creator>
  <cp:lastModifiedBy>gloria esperanza sanchez mansera</cp:lastModifiedBy>
  <cp:revision>99</cp:revision>
  <dcterms:created xsi:type="dcterms:W3CDTF">2017-11-16T23:39:08Z</dcterms:created>
  <dcterms:modified xsi:type="dcterms:W3CDTF">2023-05-26T13:09:15Z</dcterms:modified>
</cp:coreProperties>
</file>