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3" r:id="rId4"/>
    <p:sldMasterId id="2147483752" r:id="rId5"/>
  </p:sldMasterIdLst>
  <p:notesMasterIdLst>
    <p:notesMasterId r:id="rId11"/>
  </p:notesMasterIdLst>
  <p:sldIdLst>
    <p:sldId id="402" r:id="rId6"/>
    <p:sldId id="405" r:id="rId7"/>
    <p:sldId id="408" r:id="rId8"/>
    <p:sldId id="409" r:id="rId9"/>
    <p:sldId id="4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672" userDrawn="1">
          <p15:clr>
            <a:srgbClr val="A4A3A4"/>
          </p15:clr>
        </p15:guide>
        <p15:guide id="3" pos="7008" userDrawn="1">
          <p15:clr>
            <a:srgbClr val="A4A3A4"/>
          </p15:clr>
        </p15:guide>
        <p15:guide id="4" orient="horz" pos="18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08" autoAdjust="0"/>
  </p:normalViewPr>
  <p:slideViewPr>
    <p:cSldViewPr snapToGrid="0">
      <p:cViewPr varScale="1">
        <p:scale>
          <a:sx n="74" d="100"/>
          <a:sy n="74" d="100"/>
        </p:scale>
        <p:origin x="1042" y="283"/>
      </p:cViewPr>
      <p:guideLst>
        <p:guide orient="horz" pos="2160"/>
        <p:guide pos="672"/>
        <p:guide pos="7008"/>
        <p:guide orient="horz" pos="182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0B616-BCB2-4E7C-BAA6-B90DF21B9EDF}" type="datetimeFigureOut">
              <a:rPr lang="en-US" smtClean="0"/>
              <a:t>1/23/2025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EDF81-139F-488C-872B-4720FBA6BF9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07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715158DF-2C56-472E-AC48-47E20552FA19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88" y="1673352"/>
            <a:ext cx="5596128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10728" y="1674546"/>
            <a:ext cx="3401568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41520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41520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43252" y="2011680"/>
            <a:ext cx="31089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43252" y="3127248"/>
            <a:ext cx="31089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105136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2420" y="4304418"/>
            <a:ext cx="5414116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365760"/>
            <a:ext cx="461772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3127248"/>
            <a:ext cx="461772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39128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10842" y="1"/>
            <a:ext cx="6481158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78134" y="4323899"/>
            <a:ext cx="7113866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4443984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898648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199" y="3639312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4389120"/>
            <a:ext cx="4443984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69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77F8F296-006D-4B3B-DCB9-BB80CF3C3B63}"/>
              </a:ext>
            </a:extLst>
          </p:cNvPr>
          <p:cNvSpPr/>
          <p:nvPr userDrawn="1"/>
        </p:nvSpPr>
        <p:spPr>
          <a:xfrm>
            <a:off x="-1" y="0"/>
            <a:ext cx="7824084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576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487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2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26728" y="3802958"/>
            <a:ext cx="422828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26375" y="0"/>
            <a:ext cx="4228635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3186"/>
            <a:ext cx="3816096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82087" y="0"/>
            <a:ext cx="3109415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81588" y="3802957"/>
            <a:ext cx="3109415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64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8097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059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754674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71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3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130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17596"/>
      </p:ext>
    </p:extLst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368091"/>
      </p:ext>
    </p:extLst>
  </p:cSld>
  <p:clrMapOvr>
    <a:masterClrMapping/>
  </p:clrMapOvr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556625"/>
      </p:ext>
    </p:extLst>
  </p:cSld>
  <p:clrMapOvr>
    <a:masterClrMapping/>
  </p:clrMapOvr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70646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54668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467628"/>
      </p:ext>
    </p:extLst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045219"/>
      </p:ext>
    </p:extLst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79298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111563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:a16="http://schemas.microsoft.com/office/drawing/2014/main" id="{1531EA5B-7FC1-4088-B6D5-4395F4C1F3C8}"/>
              </a:ext>
            </a:extLst>
          </p:cNvPr>
          <p:cNvSpPr/>
          <p:nvPr userDrawn="1"/>
        </p:nvSpPr>
        <p:spPr>
          <a:xfrm>
            <a:off x="380990" y="1327050"/>
            <a:ext cx="6079676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68928" y="2242457"/>
            <a:ext cx="3731849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735763" y="712788"/>
            <a:ext cx="4618037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4659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61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9153" y="0"/>
            <a:ext cx="6105136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5502" y="211465"/>
            <a:ext cx="4941484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8656" y="4224528"/>
            <a:ext cx="6108192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65776" y="5724144"/>
            <a:ext cx="6291072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8416" y="2002536"/>
            <a:ext cx="5541264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77056" y="4297680"/>
            <a:ext cx="443484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8398" y="2204789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8894" y="2211836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69387" y="2139888"/>
            <a:ext cx="2053231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39880" y="2176535"/>
            <a:ext cx="2053231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10369" y="2139888"/>
            <a:ext cx="2053232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9184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9184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0369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10369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39880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439880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065218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065218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03846" y="4242815"/>
            <a:ext cx="205740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03846" y="4782312"/>
            <a:ext cx="205740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9/3/20XX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35" r:id="rId5"/>
    <p:sldLayoutId id="2147483739" r:id="rId6"/>
    <p:sldLayoutId id="2147483748" r:id="rId7"/>
    <p:sldLayoutId id="2147483737" r:id="rId8"/>
    <p:sldLayoutId id="2147483738" r:id="rId9"/>
    <p:sldLayoutId id="2147483749" r:id="rId10"/>
    <p:sldLayoutId id="2147483750" r:id="rId11"/>
    <p:sldLayoutId id="2147483751" r:id="rId12"/>
    <p:sldLayoutId id="2147483736" r:id="rId13"/>
    <p:sldLayoutId id="2147483740" r:id="rId14"/>
    <p:sldLayoutId id="2147483742" r:id="rId15"/>
    <p:sldLayoutId id="2147483743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9/3/20XX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9713C8C-8E70-45D5-AE59-23E6016825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183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  <p:sldLayoutId id="2147483771" r:id="rId1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382" y="1621890"/>
            <a:ext cx="4207666" cy="2946999"/>
          </a:xfrm>
        </p:spPr>
        <p:txBody>
          <a:bodyPr>
            <a:normAutofit/>
          </a:bodyPr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 ROLES OF A SUCCESSFUL LEADERSHIP TEAM:</a:t>
            </a:r>
            <a:r>
              <a:rPr lang="en-US" sz="6000" dirty="0"/>
              <a:t> 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55327" y="446810"/>
            <a:ext cx="5756564" cy="6411190"/>
          </a:xfrm>
        </p:spPr>
        <p:txBody>
          <a:bodyPr/>
          <a:lstStyle/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Camp director(s) 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Assistant camp director(s)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Track director 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Activities director 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49151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8466" y="2472611"/>
            <a:ext cx="7752652" cy="3103984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Camp Director Role &amp; Responsibilities: </a:t>
            </a:r>
            <a:br>
              <a:rPr lang="en-US" sz="22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2200" b="1" i="0" u="sng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4400" b="0" dirty="0">
                <a:solidFill>
                  <a:schemeClr val="tx1"/>
                </a:solidFill>
                <a:effectLst/>
              </a:rPr>
            </a:b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Organize and facilitate camp planning calls</a:t>
            </a: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Recruit and communicate with volunteers</a:t>
            </a: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Promote camp at races </a:t>
            </a: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camp schedule</a:t>
            </a: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Recruit “key people” </a:t>
            </a:r>
            <a:b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( Lead kitchen role, photographer, worship leader, </a:t>
            </a:r>
            <a:r>
              <a:rPr lang="en-US" sz="2200" b="1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ChaplAin</a:t>
            </a:r>
            <a:r>
              <a:rPr lang="en-US" sz="22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&amp; rental equipment)</a:t>
            </a:r>
            <a:br>
              <a:rPr lang="en-US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53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953" y="2094093"/>
            <a:ext cx="5173047" cy="4051120"/>
          </a:xfrm>
        </p:spPr>
        <p:txBody>
          <a:bodyPr>
            <a:normAutofit fontScale="90000"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Assistant </a:t>
            </a:r>
            <a:br>
              <a:rPr lang="en-U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Camp Director Role </a:t>
            </a:r>
            <a:br>
              <a:rPr lang="en-U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&amp; </a:t>
            </a:r>
            <a:br>
              <a:rPr lang="en-U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36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Responsibilities:</a:t>
            </a:r>
            <a:br>
              <a:rPr lang="en-US" sz="5300" b="0" dirty="0">
                <a:effectLst/>
              </a:rPr>
            </a:br>
            <a:br>
              <a:rPr lang="en-US" sz="3200" b="0" dirty="0">
                <a:effectLst/>
              </a:rPr>
            </a:b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60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Assist camp director with all responsibilities</a:t>
            </a:r>
          </a:p>
          <a:p>
            <a:r>
              <a:rPr 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40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Promote camp at races 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640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E08A1-FEAA-4F21-96E4-5A57CFAAB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842" y="3744996"/>
            <a:ext cx="5690586" cy="2805093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31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 Director: </a:t>
            </a:r>
            <a:br>
              <a:rPr lang="en-US" sz="2000" b="0" dirty="0">
                <a:effectLst/>
              </a:rPr>
            </a:br>
            <a:br>
              <a:rPr lang="en-US" sz="2000" b="0" dirty="0">
                <a:solidFill>
                  <a:schemeClr val="tx1"/>
                </a:solidFill>
                <a:effectLst/>
              </a:rPr>
            </a:br>
            <a:r>
              <a:rPr lang="en-US" sz="31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Develop relationship with track owner</a:t>
            </a:r>
            <a:br>
              <a:rPr lang="en-US" sz="31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31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Recruit and communicate with instructors</a:t>
            </a:r>
            <a:br>
              <a:rPr lang="en-US" sz="31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31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Lay out all riding zones and prep track </a:t>
            </a:r>
            <a:br>
              <a:rPr lang="en-US" sz="31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31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Create daily riding schedule</a:t>
            </a:r>
            <a:br>
              <a:rPr lang="en-US" sz="27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1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C57B06-3F43-4092-8AB5-0AC06017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16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F67F229A-48C3-4BE7-96EC-3C05DC7FB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9361" y="2523301"/>
            <a:ext cx="5173047" cy="4051120"/>
          </a:xfrm>
        </p:spPr>
        <p:txBody>
          <a:bodyPr>
            <a:normAutofit fontScale="90000"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5300" b="1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Activities Director:</a:t>
            </a:r>
            <a:br>
              <a:rPr lang="en-US" sz="2800" b="0" dirty="0">
                <a:effectLst/>
              </a:rPr>
            </a:br>
            <a:br>
              <a:rPr lang="en-US" sz="2800" b="0" dirty="0">
                <a:effectLst/>
              </a:rPr>
            </a:b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sz="5300" b="0" dirty="0">
                <a:effectLst/>
              </a:rPr>
            </a:br>
            <a:br>
              <a:rPr lang="en-US" sz="3200" b="0" dirty="0">
                <a:effectLst/>
              </a:rPr>
            </a:br>
            <a:b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sz="60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041F48D-F184-4F9F-B5AC-F127F0898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Organize and create activities for camp</a:t>
            </a:r>
          </a:p>
          <a:p>
            <a:b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Communicate with camp dean for scheduling activities </a:t>
            </a:r>
          </a:p>
          <a:p>
            <a:b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Gather needed supplies and set up activities </a:t>
            </a:r>
          </a:p>
          <a:p>
            <a:b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en-US" sz="2800" b="1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Oversee and run all activities during camp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425848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DFCC198-DBFA-46B2-A241-8E3888E6367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C0DCE9DA-F7FD-45FA-83B7-D9813A4425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7C4F4F-E645-4C6F-B0C3-39923BA082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</TotalTime>
  <Words>185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Century Gothic</vt:lpstr>
      <vt:lpstr>Elephant</vt:lpstr>
      <vt:lpstr>Brush</vt:lpstr>
      <vt:lpstr>Mesh</vt:lpstr>
      <vt:lpstr>4 ROLES OF A SUCCESSFUL LEADERSHIP TEAM: </vt:lpstr>
      <vt:lpstr>Camp Director Role &amp; Responsibilities:    Organize and facilitate camp planning calls  Recruit and communicate with volunteers   Promote camp at races   Create camp schedule   Recruit “key people”  ( Lead kitchen role, photographer, worship leader, ChaplAin, &amp; rental equipment) </vt:lpstr>
      <vt:lpstr>Assistant  Camp Director Role  &amp;  Responsibilities:   </vt:lpstr>
      <vt:lpstr>Track Director:   Develop relationship with track owner Recruit and communicate with instructors Lay out all riding zones and prep track  Create daily riding schedule  </vt:lpstr>
      <vt:lpstr>Activities Director: 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ROLES OF A SUCCESSFUL LEADERSHIP TEAM:</dc:title>
  <dc:creator>Rebecca Varney</dc:creator>
  <cp:lastModifiedBy>Rebecca Varney</cp:lastModifiedBy>
  <cp:revision>6</cp:revision>
  <dcterms:created xsi:type="dcterms:W3CDTF">2023-01-20T17:11:46Z</dcterms:created>
  <dcterms:modified xsi:type="dcterms:W3CDTF">2025-01-23T16:49:04Z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