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6" r:id="rId5"/>
    <p:sldId id="946" r:id="rId6"/>
    <p:sldId id="938" r:id="rId7"/>
    <p:sldId id="961" r:id="rId8"/>
    <p:sldId id="983" r:id="rId9"/>
    <p:sldId id="273" r:id="rId10"/>
    <p:sldId id="982" r:id="rId11"/>
    <p:sldId id="979" r:id="rId12"/>
    <p:sldId id="978" r:id="rId13"/>
    <p:sldId id="980" r:id="rId14"/>
    <p:sldId id="920" r:id="rId15"/>
    <p:sldId id="949" r:id="rId16"/>
    <p:sldId id="912" r:id="rId17"/>
    <p:sldId id="913" r:id="rId18"/>
    <p:sldId id="271" r:id="rId19"/>
    <p:sldId id="288" r:id="rId20"/>
    <p:sldId id="257" r:id="rId21"/>
    <p:sldId id="958" r:id="rId22"/>
    <p:sldId id="957" r:id="rId23"/>
    <p:sldId id="270" r:id="rId24"/>
    <p:sldId id="974" r:id="rId25"/>
    <p:sldId id="981" r:id="rId26"/>
    <p:sldId id="977" r:id="rId27"/>
    <p:sldId id="898" r:id="rId28"/>
    <p:sldId id="277" r:id="rId29"/>
    <p:sldId id="935" r:id="rId30"/>
    <p:sldId id="975" r:id="rId31"/>
    <p:sldId id="921" r:id="rId32"/>
    <p:sldId id="295" r:id="rId33"/>
    <p:sldId id="879" r:id="rId34"/>
    <p:sldId id="260" r:id="rId35"/>
    <p:sldId id="97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DEEB5-C6BE-DCE1-4389-8BD8672767A5}" name="Katy Zillmer" initials="KZ" userId="S::zillmer@AcaInternational.org::6e0912da-b992-4342-ae58-f12b8ab9f0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96"/>
    <a:srgbClr val="8C857B"/>
    <a:srgbClr val="0536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34" autoAdjust="0"/>
    <p:restoredTop sz="88571" autoAdjust="0"/>
  </p:normalViewPr>
  <p:slideViewPr>
    <p:cSldViewPr snapToGrid="0" snapToObjects="1">
      <p:cViewPr varScale="1">
        <p:scale>
          <a:sx n="95" d="100"/>
          <a:sy n="95" d="100"/>
        </p:scale>
        <p:origin x="15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99A044-F6E6-D74D-9351-D337799D850E}" type="datetimeFigureOut">
              <a:rPr lang="en-US" smtClean="0"/>
              <a:t>9/5/2024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E510E5-CADC-944C-919C-79DD26271ADE}" type="slidenum">
              <a:rPr lang="en-US" smtClean="0"/>
              <a:t>‹#›</a:t>
            </a:fld>
            <a:endParaRPr lang="en-US" dirty="0"/>
          </a:p>
        </p:txBody>
      </p:sp>
    </p:spTree>
    <p:extLst>
      <p:ext uri="{BB962C8B-B14F-4D97-AF65-F5344CB8AC3E}">
        <p14:creationId xmlns:p14="http://schemas.microsoft.com/office/powerpoint/2010/main" val="14662959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7D500-1B34-6041-977A-9C67A8D2D682}" type="datetimeFigureOut">
              <a:rPr lang="en-US" smtClean="0"/>
              <a:t>9/5/2024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CF8EED-4B2A-5D4E-BEAD-E29F5372DC76}" type="slidenum">
              <a:rPr lang="en-US" smtClean="0"/>
              <a:t>‹#›</a:t>
            </a:fld>
            <a:endParaRPr lang="en-US" dirty="0"/>
          </a:p>
        </p:txBody>
      </p:sp>
    </p:spTree>
    <p:extLst>
      <p:ext uri="{BB962C8B-B14F-4D97-AF65-F5344CB8AC3E}">
        <p14:creationId xmlns:p14="http://schemas.microsoft.com/office/powerpoint/2010/main" val="10542572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e.acainternational.org/Shop/Subscriptions/Subscription-Details?benefitid=ADF2C747-F0CD-EB11-BACC-000D3A5A237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cainternational.org/education/aca-huddl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iles.consumerfinance.gov/f/documents/cfpb_medical-debt-burden-in-the-united-states_report_2022-03.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iles.consumerfinance.gov/f/documents/cfpb_medical-debt-burden-in-the-united-states_report_2022-03.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c234826ef4_0_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c234826ef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Roboto" panose="02000000000000000000" pitchFamily="2" charset="0"/>
                <a:ea typeface="Roboto" panose="02000000000000000000" pitchFamily="2" charset="0"/>
              </a:rPr>
              <a:t>Visit our website to read ACA’s Strategic Plan in its entirety, including our values, vision and mission.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3722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F4F4F"/>
                </a:solidFill>
                <a:effectLst/>
                <a:latin typeface="avenirnext-regular" panose="020B0503020202020204" pitchFamily="34" charset="0"/>
              </a:rPr>
              <a:t>Collectors Insurance Agency provides ACA members exclusive access to world-class commercial insurance products, including bonds and licensing services tailored to each member’s specific needs.</a:t>
            </a:r>
          </a:p>
          <a:p>
            <a:pPr algn="l"/>
            <a:endParaRPr lang="en-US" b="0" i="0" dirty="0">
              <a:solidFill>
                <a:srgbClr val="4F4F4F"/>
              </a:solidFill>
              <a:effectLst/>
              <a:latin typeface="avenirnext-regular" panose="020B0503020202020204" pitchFamily="34" charset="0"/>
            </a:endParaRPr>
          </a:p>
          <a:p>
            <a:pPr algn="l"/>
            <a:r>
              <a:rPr lang="en-US" b="0" i="0" dirty="0">
                <a:solidFill>
                  <a:srgbClr val="4F4F4F"/>
                </a:solidFill>
                <a:effectLst/>
                <a:latin typeface="avenirnext-regular" panose="020B0503020202020204" pitchFamily="34" charset="0"/>
              </a:rPr>
              <a:t>In a world affected by inflation, CIA’s bond unit is excited to announce a reduction in rates.</a:t>
            </a:r>
          </a:p>
          <a:p>
            <a:pPr algn="l"/>
            <a:r>
              <a:rPr lang="en-US" b="0" i="0" dirty="0">
                <a:solidFill>
                  <a:srgbClr val="4F4F4F"/>
                </a:solidFill>
                <a:effectLst/>
                <a:latin typeface="avenirnext-regular" panose="020B0503020202020204" pitchFamily="34" charset="0"/>
              </a:rPr>
              <a:t>CIA’s broker Aon Risk Services worked on negotiating lower rates in most states for our members with our surety partner, Travelers. CIA continues to commit to providing the best service and rates in the market for our members.</a:t>
            </a:r>
          </a:p>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11</a:t>
            </a:fld>
            <a:endParaRPr lang="en-US" dirty="0"/>
          </a:p>
        </p:txBody>
      </p:sp>
    </p:spTree>
    <p:extLst>
      <p:ext uri="{BB962C8B-B14F-4D97-AF65-F5344CB8AC3E}">
        <p14:creationId xmlns:p14="http://schemas.microsoft.com/office/powerpoint/2010/main" val="169756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Daily Decision provides a brief summary and analysis of recent legal rulings significant to the ARM industry. Our compliance and legal team pores over numerous new cases each day to select the most relevant cases and outcomes to share with membership. Each case is rated with a thumbs-up or thumbs-down, indicating its potential influence over the industry.</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Daily Decisions: In 2021, the compliance team reinvented the</a:t>
            </a:r>
          </a:p>
          <a:p>
            <a:r>
              <a:rPr lang="en-US" sz="1200" kern="1200" dirty="0">
                <a:solidFill>
                  <a:schemeClr val="tx1"/>
                </a:solidFill>
                <a:effectLst/>
                <a:latin typeface="+mn-lt"/>
                <a:ea typeface="+mn-ea"/>
                <a:cs typeface="+mn-cs"/>
              </a:rPr>
              <a:t>ACA Daily Decisions, a section that appears every day in the ACA</a:t>
            </a:r>
          </a:p>
          <a:p>
            <a:r>
              <a:rPr lang="en-US" sz="1200" kern="1200" dirty="0">
                <a:solidFill>
                  <a:schemeClr val="tx1"/>
                </a:solidFill>
                <a:effectLst/>
                <a:latin typeface="+mn-lt"/>
                <a:ea typeface="+mn-ea"/>
                <a:cs typeface="+mn-cs"/>
              </a:rPr>
              <a:t>Daily newsletter. Under the new approach, ACA’s compliance team</a:t>
            </a:r>
          </a:p>
          <a:p>
            <a:r>
              <a:rPr lang="en-US" sz="1200" kern="1200" dirty="0">
                <a:solidFill>
                  <a:schemeClr val="tx1"/>
                </a:solidFill>
                <a:effectLst/>
                <a:latin typeface="+mn-lt"/>
                <a:ea typeface="+mn-ea"/>
                <a:cs typeface="+mn-cs"/>
              </a:rPr>
              <a:t>increased coverage of judicial decisions threefold and adopted a</a:t>
            </a:r>
          </a:p>
          <a:p>
            <a:r>
              <a:rPr lang="en-US" sz="1200" kern="1200" dirty="0">
                <a:solidFill>
                  <a:schemeClr val="tx1"/>
                </a:solidFill>
                <a:effectLst/>
                <a:latin typeface="+mn-lt"/>
                <a:ea typeface="+mn-ea"/>
                <a:cs typeface="+mn-cs"/>
              </a:rPr>
              <a:t>new format that offers readers a more streamlined case summary</a:t>
            </a:r>
          </a:p>
          <a:p>
            <a:r>
              <a:rPr lang="en-US" sz="1200" kern="1200" dirty="0">
                <a:solidFill>
                  <a:schemeClr val="tx1"/>
                </a:solidFill>
                <a:effectLst/>
                <a:latin typeface="+mn-lt"/>
                <a:ea typeface="+mn-ea"/>
                <a:cs typeface="+mn-cs"/>
              </a:rPr>
              <a:t>and takeaways to focus on the key compliance concern, legal</a:t>
            </a:r>
          </a:p>
          <a:p>
            <a:r>
              <a:rPr lang="en-US" sz="1200" kern="1200" dirty="0">
                <a:solidFill>
                  <a:schemeClr val="tx1"/>
                </a:solidFill>
                <a:effectLst/>
                <a:latin typeface="+mn-lt"/>
                <a:ea typeface="+mn-ea"/>
                <a:cs typeface="+mn-cs"/>
              </a:rPr>
              <a:t>consideration or judicial trend reflected in each decision. Additionally,</a:t>
            </a:r>
          </a:p>
          <a:p>
            <a:r>
              <a:rPr lang="en-US" sz="1200" kern="1200" dirty="0">
                <a:solidFill>
                  <a:schemeClr val="tx1"/>
                </a:solidFill>
                <a:effectLst/>
                <a:latin typeface="+mn-lt"/>
                <a:ea typeface="+mn-ea"/>
                <a:cs typeface="+mn-cs"/>
              </a:rPr>
              <a:t>the compliance team revised and updated its list of tags for Daily</a:t>
            </a:r>
          </a:p>
          <a:p>
            <a:r>
              <a:rPr lang="en-US" sz="1200" kern="1200" dirty="0">
                <a:solidFill>
                  <a:schemeClr val="tx1"/>
                </a:solidFill>
                <a:effectLst/>
                <a:latin typeface="+mn-lt"/>
                <a:ea typeface="+mn-ea"/>
                <a:cs typeface="+mn-cs"/>
              </a:rPr>
              <a:t>Decisions to enhance searchability so that members can more easily</a:t>
            </a:r>
          </a:p>
          <a:p>
            <a:r>
              <a:rPr lang="en-US" sz="1200" kern="1200" dirty="0">
                <a:solidFill>
                  <a:schemeClr val="tx1"/>
                </a:solidFill>
                <a:effectLst/>
                <a:latin typeface="+mn-lt"/>
                <a:ea typeface="+mn-ea"/>
                <a:cs typeface="+mn-cs"/>
              </a:rPr>
              <a:t>locate prior Daily Decisions via the search tool on ACA’s website.</a:t>
            </a:r>
          </a:p>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12</a:t>
            </a:fld>
            <a:endParaRPr lang="en-US" dirty="0"/>
          </a:p>
        </p:txBody>
      </p:sp>
    </p:spTree>
    <p:extLst>
      <p:ext uri="{BB962C8B-B14F-4D97-AF65-F5344CB8AC3E}">
        <p14:creationId xmlns:p14="http://schemas.microsoft.com/office/powerpoint/2010/main" val="1479531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value of Creditor Membership and the value of the State Guide.</a:t>
            </a:r>
          </a:p>
          <a:p>
            <a:pPr lvl="0"/>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ACA creditor membership helps you keep your business and career healthy and stay on top of industry changes as they occur.</a:t>
            </a:r>
          </a:p>
          <a:p>
            <a:r>
              <a:rPr lang="en-US" sz="1200" b="0" i="0" kern="1200" dirty="0">
                <a:solidFill>
                  <a:schemeClr val="tx1"/>
                </a:solidFill>
                <a:effectLst/>
                <a:latin typeface="+mn-lt"/>
                <a:ea typeface="+mn-ea"/>
                <a:cs typeface="+mn-cs"/>
              </a:rPr>
              <a:t>Creditor members have open access to many free resources as well as the unique opportunity to purchase other products and services at rates significantly less than those charged to the public.</a:t>
            </a:r>
          </a:p>
          <a:p>
            <a:endParaRPr lang="en-US" sz="1200" b="0" i="0" kern="1200" dirty="0">
              <a:solidFill>
                <a:schemeClr val="tx1"/>
              </a:solidFill>
              <a:effectLst/>
              <a:latin typeface="+mn-lt"/>
              <a:ea typeface="+mn-ea"/>
              <a:cs typeface="+mn-cs"/>
            </a:endParaRPr>
          </a:p>
          <a:p>
            <a:r>
              <a:rPr lang="en-US" b="0" i="0" dirty="0">
                <a:solidFill>
                  <a:srgbClr val="4F4F4F"/>
                </a:solidFill>
                <a:effectLst/>
                <a:latin typeface="avenirnext-regular" panose="020B0503020202020204" pitchFamily="34" charset="0"/>
              </a:rPr>
              <a:t>Subscribers to ACA International’s </a:t>
            </a:r>
            <a:r>
              <a:rPr lang="en-US" b="1" i="0" u="none" strike="noStrike" dirty="0">
                <a:solidFill>
                  <a:srgbClr val="4F4F4F"/>
                </a:solidFill>
                <a:effectLst/>
                <a:latin typeface="avenirnext-regular" panose="020B0503020202020204" pitchFamily="34" charset="0"/>
                <a:hlinkClick r:id="rId3"/>
              </a:rPr>
              <a:t>Guide to State Collection Laws &amp; Practices</a:t>
            </a:r>
            <a:r>
              <a:rPr lang="en-US" b="0" i="0" dirty="0">
                <a:solidFill>
                  <a:srgbClr val="4F4F4F"/>
                </a:solidFill>
                <a:effectLst/>
                <a:latin typeface="avenirnext-regular" panose="020B0503020202020204" pitchFamily="34" charset="0"/>
              </a:rPr>
              <a:t> now get more bang for their buck each month with the introduction of the State Guide Cohort, a collaborative subscribers-only community through which ACA staff, industry attorneys and agency compliance experts can share information about state statutes, regulations and state-specific judicial decisions.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7CF8EED-4B2A-5D4E-BEAD-E29F5372DC76}" type="slidenum">
              <a:rPr lang="en-US" smtClean="0"/>
              <a:t>13</a:t>
            </a:fld>
            <a:endParaRPr lang="en-US" dirty="0"/>
          </a:p>
        </p:txBody>
      </p:sp>
    </p:spTree>
    <p:extLst>
      <p:ext uri="{BB962C8B-B14F-4D97-AF65-F5344CB8AC3E}">
        <p14:creationId xmlns:p14="http://schemas.microsoft.com/office/powerpoint/2010/main" val="1192995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convene all relevant industry vendors so you can easily see what products and services are available to help optimize your business. We provide education to help you understand the technology that is available and the problems it can solve.</a:t>
            </a:r>
          </a:p>
        </p:txBody>
      </p:sp>
      <p:sp>
        <p:nvSpPr>
          <p:cNvPr id="4" name="Slide Number Placeholder 3"/>
          <p:cNvSpPr>
            <a:spLocks noGrp="1"/>
          </p:cNvSpPr>
          <p:nvPr>
            <p:ph type="sldNum" sz="quarter" idx="5"/>
          </p:nvPr>
        </p:nvSpPr>
        <p:spPr/>
        <p:txBody>
          <a:bodyPr/>
          <a:lstStyle/>
          <a:p>
            <a:fld id="{B7CF8EED-4B2A-5D4E-BEAD-E29F5372DC76}" type="slidenum">
              <a:rPr lang="en-US" smtClean="0"/>
              <a:t>14</a:t>
            </a:fld>
            <a:endParaRPr lang="en-US" dirty="0"/>
          </a:p>
        </p:txBody>
      </p:sp>
    </p:spTree>
    <p:extLst>
      <p:ext uri="{BB962C8B-B14F-4D97-AF65-F5344CB8AC3E}">
        <p14:creationId xmlns:p14="http://schemas.microsoft.com/office/powerpoint/2010/main" val="1788555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8a1b6e5601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8a1b6e560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c234826ef4_0_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c234826ef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a1b6e5601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a1b6e560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 consistently evaluates CFPB and FCC activity to determine potential impacts on the accounts receivable management industry. </a:t>
            </a:r>
          </a:p>
          <a:p>
            <a:r>
              <a:rPr lang="en-US" dirty="0"/>
              <a:t>ACA staff, ACA Board officers and members from across the country continue to meet frequently with the CFPB.</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No Surprises Act bulletin – ACA pushed back on jurisdictional and APA issues.</a:t>
            </a:r>
          </a:p>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19</a:t>
            </a:fld>
            <a:endParaRPr lang="en-US" dirty="0"/>
          </a:p>
        </p:txBody>
      </p:sp>
    </p:spTree>
    <p:extLst>
      <p:ext uri="{BB962C8B-B14F-4D97-AF65-F5344CB8AC3E}">
        <p14:creationId xmlns:p14="http://schemas.microsoft.com/office/powerpoint/2010/main" val="3882189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0"/>
        <p:cNvGrpSpPr/>
        <p:nvPr/>
      </p:nvGrpSpPr>
      <p:grpSpPr>
        <a:xfrm>
          <a:off x="0" y="0"/>
          <a:ext cx="0" cy="0"/>
          <a:chOff x="0" y="0"/>
          <a:chExt cx="0" cy="0"/>
        </a:xfrm>
      </p:grpSpPr>
      <p:sp>
        <p:nvSpPr>
          <p:cNvPr id="2691" name="Google Shape;2691;g8714a43093_1_2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2" name="Google Shape;2692;g8714a43093_1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lgn="l">
              <a:buFont typeface="Arial" panose="020B0604020202020204" pitchFamily="34" charset="0"/>
              <a:buChar char="•"/>
            </a:pPr>
            <a:r>
              <a:rPr lang="en-US" b="0" i="0" dirty="0">
                <a:solidFill>
                  <a:srgbClr val="4F4F4F"/>
                </a:solidFill>
                <a:effectLst/>
                <a:latin typeface="avenirnext-regular" panose="020B0503020202020204" pitchFamily="34" charset="0"/>
              </a:rPr>
              <a:t>A Notice of Proposed Rulemaking on the </a:t>
            </a:r>
            <a:r>
              <a:rPr lang="en-US" b="0" i="0" dirty="0" err="1">
                <a:solidFill>
                  <a:srgbClr val="4F4F4F"/>
                </a:solidFill>
                <a:effectLst/>
                <a:latin typeface="avenirnext-regular" panose="020B0503020202020204" pitchFamily="34" charset="0"/>
              </a:rPr>
              <a:t>FCRAis</a:t>
            </a:r>
            <a:r>
              <a:rPr lang="en-US" b="0" i="0" dirty="0">
                <a:solidFill>
                  <a:srgbClr val="4F4F4F"/>
                </a:solidFill>
                <a:effectLst/>
                <a:latin typeface="avenirnext-regular" panose="020B0503020202020204" pitchFamily="34" charset="0"/>
              </a:rPr>
              <a:t> expected to be published later this year after the </a:t>
            </a:r>
            <a:r>
              <a:rPr lang="en-US" b="0" i="0" dirty="0" err="1">
                <a:solidFill>
                  <a:srgbClr val="4F4F4F"/>
                </a:solidFill>
                <a:effectLst/>
                <a:latin typeface="avenirnext-regular" panose="020B0503020202020204" pitchFamily="34" charset="0"/>
              </a:rPr>
              <a:t>CFPBreleased</a:t>
            </a:r>
            <a:r>
              <a:rPr lang="en-US" b="0" i="0" dirty="0">
                <a:solidFill>
                  <a:srgbClr val="4F4F4F"/>
                </a:solidFill>
                <a:effectLst/>
                <a:latin typeface="avenirnext-regular" panose="020B0503020202020204" pitchFamily="34" charset="0"/>
              </a:rPr>
              <a:t> its final report on Small Business Review Panel discussions of the bureau’s proposals and alternatives for a credit reporting rule.</a:t>
            </a:r>
          </a:p>
          <a:p>
            <a:pPr marL="171450" indent="-171450" algn="l">
              <a:buFont typeface="Arial" panose="020B0604020202020204" pitchFamily="34" charset="0"/>
              <a:buChar char="•"/>
            </a:pPr>
            <a:endParaRPr lang="en-US" b="0" i="0" dirty="0">
              <a:solidFill>
                <a:srgbClr val="4F4F4F"/>
              </a:solidFill>
              <a:effectLst/>
              <a:latin typeface="avenirnext-regular" panose="020B0503020202020204" pitchFamily="34" charset="0"/>
            </a:endParaRPr>
          </a:p>
          <a:p>
            <a:pPr marL="171450" indent="-171450" algn="l">
              <a:buFont typeface="Arial" panose="020B0604020202020204" pitchFamily="34" charset="0"/>
              <a:buChar char="•"/>
            </a:pPr>
            <a:r>
              <a:rPr lang="en-US" b="0" i="0" dirty="0">
                <a:solidFill>
                  <a:srgbClr val="4F4F4F"/>
                </a:solidFill>
                <a:effectLst/>
                <a:latin typeface="avenirnext-regular" panose="020B0503020202020204" pitchFamily="34" charset="0"/>
              </a:rPr>
              <a:t>The CFPB’s recommendations for the FCRA rulemaking align closely with ACA’s advocacy on the issue, including defining medical debts and additional opportunities for public comment on how the proposals will impact consumers’ access to and ability to afford medical care as well as the impact on small medical providers.</a:t>
            </a:r>
          </a:p>
          <a:p>
            <a:pPr marL="171450" indent="-171450" algn="l">
              <a:buFont typeface="Arial" panose="020B0604020202020204" pitchFamily="34" charset="0"/>
              <a:buChar char="•"/>
            </a:pPr>
            <a:endParaRPr lang="en-US" b="0" i="0" dirty="0">
              <a:solidFill>
                <a:srgbClr val="4F4F4F"/>
              </a:solidFill>
              <a:effectLst/>
              <a:latin typeface="avenirnext-regular" panose="020B0503020202020204" pitchFamily="34" charset="0"/>
            </a:endParaRPr>
          </a:p>
          <a:p>
            <a:pPr marL="171450" indent="-171450" algn="l">
              <a:buFont typeface="Arial" panose="020B0604020202020204" pitchFamily="34" charset="0"/>
              <a:buChar char="•"/>
            </a:pPr>
            <a:r>
              <a:rPr lang="en-US" b="0" i="0" dirty="0">
                <a:solidFill>
                  <a:srgbClr val="4F4F4F"/>
                </a:solidFill>
                <a:effectLst/>
                <a:latin typeface="avenirnext-regular" panose="020B0503020202020204" pitchFamily="34" charset="0"/>
              </a:rPr>
              <a:t>Key components of the report include panel findings and recommendations regarding the number and types of small entities affected, related federal laws and regulations, the compliance burden, medical debt collection information and much more.</a:t>
            </a:r>
          </a:p>
          <a:p>
            <a:pPr marL="171450" indent="-171450" algn="l">
              <a:buFont typeface="Arial" panose="020B0604020202020204" pitchFamily="34" charset="0"/>
              <a:buChar char="•"/>
            </a:pPr>
            <a:endParaRPr lang="en-US" b="0" i="0" dirty="0">
              <a:solidFill>
                <a:srgbClr val="4F4F4F"/>
              </a:solidFill>
              <a:effectLst/>
              <a:latin typeface="avenirnext-regular" panose="020B0503020202020204" pitchFamily="34" charset="0"/>
            </a:endParaRPr>
          </a:p>
          <a:p>
            <a:pPr marL="171450" indent="-171450" algn="l">
              <a:buFont typeface="Arial" panose="020B0604020202020204" pitchFamily="34" charset="0"/>
              <a:buChar char="•"/>
            </a:pPr>
            <a:r>
              <a:rPr lang="en-US" b="0" i="0" dirty="0">
                <a:solidFill>
                  <a:srgbClr val="4F4F4F"/>
                </a:solidFill>
                <a:effectLst/>
                <a:latin typeface="avenirnext-regular" panose="020B0503020202020204" pitchFamily="34" charset="0"/>
              </a:rPr>
              <a:t>ACA was significantly involved in the panel meetings required by the Small Business Regulatory Enforcement Fairness Act (SBREFA) through participation of two members as small-entity representatives (SERs): Jennifer Whipple, president of Collection Bureau Services, and Jack Brown III, president of Gulf Coast Collection Bureau.</a:t>
            </a:r>
          </a:p>
          <a:p>
            <a:pPr marL="171450" indent="-171450" algn="l">
              <a:buFont typeface="Arial" panose="020B0604020202020204" pitchFamily="34" charset="0"/>
              <a:buChar char="•"/>
            </a:pPr>
            <a:endParaRPr lang="en-US" b="0" i="0" dirty="0">
              <a:solidFill>
                <a:srgbClr val="4F4F4F"/>
              </a:solidFill>
              <a:effectLst/>
              <a:latin typeface="avenirnext-regular" panose="020B0503020202020204" pitchFamily="34" charset="0"/>
            </a:endParaRPr>
          </a:p>
          <a:p>
            <a:pPr algn="l">
              <a:buFont typeface="Arial" panose="020B0604020202020204" pitchFamily="34" charset="0"/>
              <a:buChar char="•"/>
            </a:pPr>
            <a:r>
              <a:rPr lang="en-US" b="0" i="0" dirty="0">
                <a:solidFill>
                  <a:srgbClr val="4F4F4F"/>
                </a:solidFill>
                <a:effectLst/>
                <a:latin typeface="AvenirNext-Regular" panose="020B0503020202020204" pitchFamily="34" charset="0"/>
              </a:rPr>
              <a:t>Stay in the know on ACA’s advocacy on the FCRA proposals and other topics by attending the free weekly </a:t>
            </a:r>
            <a:r>
              <a:rPr lang="en-US" b="1" i="0" u="none" strike="noStrike" dirty="0">
                <a:solidFill>
                  <a:srgbClr val="4F4F4F"/>
                </a:solidFill>
                <a:effectLst/>
                <a:latin typeface="AvenirNext-Regular" panose="020B0503020202020204" pitchFamily="34" charset="0"/>
                <a:hlinkClick r:id="rId3"/>
              </a:rPr>
              <a:t>ACA Huddle</a:t>
            </a:r>
            <a:r>
              <a:rPr lang="en-US" b="0" i="0" dirty="0">
                <a:solidFill>
                  <a:srgbClr val="4F4F4F"/>
                </a:solidFill>
                <a:effectLst/>
                <a:latin typeface="AvenirNext-Regular" panose="020B0503020202020204" pitchFamily="34" charset="0"/>
              </a:rPr>
              <a:t> for members and the 2024 Washington Insights conference in the spring.</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ACA’s advocacy team has been focused on communicating the value medical debts on credit reports.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Consumer Financial Protection Bureau recently released a </a:t>
            </a:r>
            <a:r>
              <a:rPr lang="en-US" sz="1200" b="1" i="0" u="sng" kern="1200" dirty="0">
                <a:solidFill>
                  <a:schemeClr val="tx1"/>
                </a:solidFill>
                <a:effectLst/>
                <a:latin typeface="+mn-lt"/>
                <a:ea typeface="+mn-ea"/>
                <a:cs typeface="+mn-cs"/>
                <a:hlinkClick r:id="rId3"/>
              </a:rPr>
              <a:t>report</a:t>
            </a:r>
            <a:r>
              <a:rPr lang="en-US" sz="1200" b="0" i="0" kern="1200" dirty="0">
                <a:solidFill>
                  <a:schemeClr val="tx1"/>
                </a:solidFill>
                <a:effectLst/>
                <a:latin typeface="+mn-lt"/>
                <a:ea typeface="+mn-ea"/>
                <a:cs typeface="+mn-cs"/>
              </a:rPr>
              <a:t> about the U.S. medical billing system and the credit reporting infrastructure connected to medical debt. The bureau’s research unfortunately focuses on the back end of the credit cycle and gives consumers a false impression that the debt collection industry is responsible for billing issues that occurred on the front end, contrary to the explicit goals of the No Surprises 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CFPB’s press release states that medical bills placed on credit reports can result in reduced access to credit, increased risk of bankruptcy, avoidance of medical care and difficulty securing employment.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CFPB’s research does not seem to grasp the existing infrastructure related to medical debt that has strong safeguards for consumers to dispute any amounts that are in question or that they feel they don’t owe. If a consumer disputes a bill, there are procedures in place to ensure credit reporting is paused while the issue is being resolved,” said ACA International CEO Scott Purcell. “There are also controls in the communication of the debt well in advance of any credit reporting through Regulation F and its predecessor rules.”</a:t>
            </a:r>
          </a:p>
          <a:p>
            <a:br>
              <a:rPr lang="en-US" dirty="0"/>
            </a:b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ACA thinks setting an arbitrary threshold, and removing a vital communication tool, to not include any type of debt in a consumer credit portfolio is a slippery slope to risky lending for creditors and could ultimately harm consumers by reducing access to credit or medical services, and increasing costs.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Delaying credit reporting harms consumers. Consumers who are not aware of a medical bill until they see it on their credit report are denied an opportunity for insurance to pay the claim. Many insurance contracts limit claim submission to either six or 12 months. Asking these consumers to now pay in full without the ability to submit an insurance claim is harmful.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Taking away credit reporting as a tool in the collections process, which notably is the last option used when it comes to medical debt, will without question force certain providers to turn to litigation sooner and more often to recover fees for services already provided. As outlined below, it will also lead to increased costs and less access to medical care for all consumers.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change the timeframe for including unpaid consumer debt on a credit report and to not include certain unpaid debt owed to medical providers </a:t>
            </a: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ACA supports the goal to not have a consumer’s credit report include bills that should have been paid by insurance companies (“Payors”). However, Equifax, Experian, and TransUnion’s actions are a misdirect from addressing the significant problem with Payors’ claim payment processes</a:t>
            </a:r>
            <a:r>
              <a:rPr lang="en-US" dirty="0">
                <a:effectLst/>
              </a:rPr>
              <a:t> </a:t>
            </a:r>
            <a:endParaRPr lang="en-US" sz="1200" b="1"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21</a:t>
            </a:fld>
            <a:endParaRPr lang="en-US" dirty="0"/>
          </a:p>
        </p:txBody>
      </p:sp>
    </p:spTree>
    <p:extLst>
      <p:ext uri="{BB962C8B-B14F-4D97-AF65-F5344CB8AC3E}">
        <p14:creationId xmlns:p14="http://schemas.microsoft.com/office/powerpoint/2010/main" val="174283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3</a:t>
            </a:fld>
            <a:endParaRPr lang="en-US" dirty="0"/>
          </a:p>
        </p:txBody>
      </p:sp>
    </p:spTree>
    <p:extLst>
      <p:ext uri="{BB962C8B-B14F-4D97-AF65-F5344CB8AC3E}">
        <p14:creationId xmlns:p14="http://schemas.microsoft.com/office/powerpoint/2010/main" val="1819388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ACA’s advocacy team has been focused on communicating the value medical debts on credit reports.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Consumer Financial Protection Bureau recently released a </a:t>
            </a:r>
            <a:r>
              <a:rPr lang="en-US" sz="1200" b="1" i="0" u="sng" kern="1200" dirty="0">
                <a:solidFill>
                  <a:schemeClr val="tx1"/>
                </a:solidFill>
                <a:effectLst/>
                <a:latin typeface="+mn-lt"/>
                <a:ea typeface="+mn-ea"/>
                <a:cs typeface="+mn-cs"/>
                <a:hlinkClick r:id="rId3"/>
              </a:rPr>
              <a:t>report</a:t>
            </a:r>
            <a:r>
              <a:rPr lang="en-US" sz="1200" b="0" i="0" kern="1200" dirty="0">
                <a:solidFill>
                  <a:schemeClr val="tx1"/>
                </a:solidFill>
                <a:effectLst/>
                <a:latin typeface="+mn-lt"/>
                <a:ea typeface="+mn-ea"/>
                <a:cs typeface="+mn-cs"/>
              </a:rPr>
              <a:t> about the U.S. medical billing system and the credit reporting infrastructure connected to medical debt. The bureau’s research unfortunately focuses on the back end of the credit cycle and gives consumers a false impression that the debt collection industry is responsible for billing issues that occurred on the front end, contrary to the explicit goals of the No Surprises 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CFPB’s press release states that medical bills placed on credit reports can result in reduced access to credit, increased risk of bankruptcy, avoidance of medical care and difficulty securing employment.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CFPB’s research does not seem to grasp the existing infrastructure related to medical debt that has strong safeguards for consumers to dispute any amounts that are in question or that they feel they don’t owe. If a consumer disputes a bill, there are procedures in place to ensure credit reporting is paused while the issue is being resolved,” said ACA International CEO Scott Purcell. “There are also controls in the communication of the debt well in advance of any credit reporting through Regulation F and its predecessor rules.”</a:t>
            </a:r>
          </a:p>
          <a:p>
            <a:br>
              <a:rPr lang="en-US" dirty="0"/>
            </a:b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ACA thinks setting an arbitrary threshold, and removing a vital communication tool, to not include any type of debt in a consumer credit portfolio is a slippery slope to risky lending for creditors and could ultimately harm consumers by reducing access to credit or medical services, and increasing costs.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Delaying credit reporting harms consumers. Consumers who are not aware of a medical bill until they see it on their credit report are denied an opportunity for insurance to pay the claim. Many insurance contracts limit claim submission to either six or 12 months. Asking these consumers to now pay in full without the ability to submit an insurance claim is harmful.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Taking away credit reporting as a tool in the collections process, which notably is the last option used when it comes to medical debt, will without question force certain providers to turn to litigation sooner and more often to recover fees for services already provided. As outlined below, it will also lead to increased costs and less access to medical care for all consumers.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change the timeframe for including unpaid consumer debt on a credit report and to not include certain unpaid debt owed to medical providers </a:t>
            </a: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ACA supports the goal to not have a consumer’s credit report include bills that should have been paid by insurance companies (“Payors”). However, Equifax, Experian, and TransUnion’s actions are a misdirect from addressing the significant problem with Payors’ claim payment processes</a:t>
            </a:r>
            <a:r>
              <a:rPr lang="en-US" dirty="0">
                <a:effectLst/>
              </a:rPr>
              <a:t> </a:t>
            </a:r>
            <a:endParaRPr lang="en-US" sz="1200" b="1"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22</a:t>
            </a:fld>
            <a:endParaRPr lang="en-US" dirty="0"/>
          </a:p>
        </p:txBody>
      </p:sp>
    </p:spTree>
    <p:extLst>
      <p:ext uri="{BB962C8B-B14F-4D97-AF65-F5344CB8AC3E}">
        <p14:creationId xmlns:p14="http://schemas.microsoft.com/office/powerpoint/2010/main" val="1820034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23</a:t>
            </a:fld>
            <a:endParaRPr lang="en-US" dirty="0"/>
          </a:p>
        </p:txBody>
      </p:sp>
    </p:spTree>
    <p:extLst>
      <p:ext uri="{BB962C8B-B14F-4D97-AF65-F5344CB8AC3E}">
        <p14:creationId xmlns:p14="http://schemas.microsoft.com/office/powerpoint/2010/main" val="1336818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TEXT BELOW MAY BE FURTHER TWEAKED BY OUR FEC COUNSEL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Proposed ACPAC “Speech” component of Unit Updates where the general public will be present (local references, such as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Steil</a:t>
            </a:r>
            <a:r>
              <a:rPr lang="en-US" sz="1800" dirty="0">
                <a:effectLst/>
                <a:latin typeface="Calibri" panose="020F0502020204030204" pitchFamily="34" charset="0"/>
                <a:ea typeface="Calibri" panose="020F0502020204030204" pitchFamily="34" charset="0"/>
                <a:cs typeface="Times New Roman" panose="02020603050405020304" pitchFamily="18" charset="0"/>
              </a:rPr>
              <a:t> reference in this one, will be changed based on the unit being presented to and if any such items exist).  This type of language is only needed when the group is mixed and certain people are covered by and SRF and some are not, including the low likelihood of people not eligible to be covered by an SRF.  If presenting to a group entirely covered by SRF’s don’t use this script, and feel free to talk more openly about fundraising for ACPAC.</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much of what we do as an industry is dependent on the actions of policymakers – especially at the federal level. At ACA we are constantly strategizing, and re-strategizing, for different scenarios to make sure our members are as protected as possible from harmful and misguided legislation and regulation.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November 4</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2020 – the day after the last election – we were already putting into action our game plan based on the election results.  We knew we were going to have our work cut out for us due to the stated ideas and world views of certain leaders over key committees that impact us directly with legislation, as well as having responsibility over regulators that affect us.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able to execute a well-thought political strategy due to ACA’s PAC.  ACPAC is ACA International’s bipartisan political action committee. It exists entirely to help ACA engage with, build relationships with, and support, candidates for federal office. ACA uses a multipronged approach when it comes to shaping the political landscape on Capitol Hill – advocacy and education are key, but so is political work, and ACPAC allows us to play a role in electing candidates who not only understand our issues but support our efforts.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 election cycle – which is every two years - we set out to make sure as many industry-friendly, business-friendly, markets-friendly candidates are elected as possible. Traditionally we’ve working with anywhere from 30 to 40 candidates. In 2020 we were able to increase the number of candidates to engage with by 36% and our financial support of those candidates by 39% – focusing on those most likely to make an impact for our industry - from both sides of the aisle. Our budget for 2022 includes a further increase in the number of candidates we work with.  ACPAC ended the 2020 cycle with an 86% win-rate.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 current regulatory overreach the stakes couldn’t be higher for identifying candidates that understand the benefit of the credit eco-system and how it works.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 two years, all 435 House seats are up for re-election. Going into the 2022 midterms, 55 House members have announced they will not be running for re-election and in the Senate six members have announced their retirement. When you combine the two chambers, it means that there will certainly be a lot of new faces on Capitol Hill come January. Engagement will have to start well before then if we want to have a say in who those faces belong to – ACPAC is the tool to help us hone in on candidates who are aligned with our issues and receptive to our positions and who could have a significant impact on our industry’s future when it comes to fighting back against government overreach.  Relationships developed late in the game are no where as effective as those nurtured over time.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Congress is a main backstop when it comes to regulation. Oversight can serve as a means of stemming overreach (from any agency) and ACPAC is ACA’s tool to develop effective working relationships with members of Congress. If leadership in the House Financial Services Committee or the Senate Banking, Housing and Urban Affairs Committee changes from its current leadership, the way the oversight role of the regulators is handled today, will most likely change—in addition to the types of policies we see the new Congress consider.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in a situation where there is plenty of room – and ample opportunity - for ACA to make inroads with scores of candidates – newcomers and incumbents alike. There are something like 4,600 federal PACs out there competing to get their message across, and ACPAC has its reputational strength, and being known as an honest player, and this solid reputation helps ensure the ARM industry is well represented.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framework of how PAC’s function is for interested and eligible industry participants to be covered by an agreement called an SRF, a solicitation request form.  Once that agreement is completed then open discussions, in-depth stories and insights can be shared.  Outside of physical events if you’re opted in to the PAC you’ll be able to hear about upcoming events and situations via email and virtual calls.  As we’re currently in a mixed group with some people covered with an SRF and some people not, the only thing I can state is how to learn about getting an SRF—and you can do that by reaching out to Travis Snyder ACA’s DC office; his information is on the ACPAC section of the ACA website.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am able to give you insight to where we currently stand in our PAC.  We have 65 givers to the PAC so far this year.  We are taking a much more proactive approach in teaching about the PAC and partnering with members of the units.  In fact we were in Madison WI last week for an event sponsored by WI members supporting Bryan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Steil</a:t>
            </a:r>
            <a:r>
              <a:rPr lang="en-US" sz="1800" dirty="0">
                <a:effectLst/>
                <a:latin typeface="Calibri" panose="020F0502020204030204" pitchFamily="34" charset="0"/>
                <a:ea typeface="Calibri" panose="020F0502020204030204" pitchFamily="34" charset="0"/>
                <a:cs typeface="Times New Roman" panose="02020603050405020304" pitchFamily="18" charset="0"/>
              </a:rPr>
              <a:t>, a young congressman who is very in touch with what sound economic policy looks like and is a member of the House Financial Services Committee, amplifying the relationship building efforts of ACPAC with this candidate.</a:t>
            </a:r>
          </a:p>
          <a:p>
            <a:endParaRPr lang="en-US" sz="1800" dirty="0"/>
          </a:p>
          <a:p>
            <a:endParaRPr lang="en-US" sz="1800" dirty="0"/>
          </a:p>
        </p:txBody>
      </p:sp>
      <p:sp>
        <p:nvSpPr>
          <p:cNvPr id="4" name="Slide Number Placeholder 3"/>
          <p:cNvSpPr>
            <a:spLocks noGrp="1"/>
          </p:cNvSpPr>
          <p:nvPr>
            <p:ph type="sldNum" sz="quarter" idx="5"/>
          </p:nvPr>
        </p:nvSpPr>
        <p:spPr/>
        <p:txBody>
          <a:bodyPr/>
          <a:lstStyle/>
          <a:p>
            <a:fld id="{B7CF8EED-4B2A-5D4E-BEAD-E29F5372DC76}" type="slidenum">
              <a:rPr lang="en-US" smtClean="0"/>
              <a:t>24</a:t>
            </a:fld>
            <a:endParaRPr lang="en-US" dirty="0"/>
          </a:p>
        </p:txBody>
      </p:sp>
    </p:spTree>
    <p:extLst>
      <p:ext uri="{BB962C8B-B14F-4D97-AF65-F5344CB8AC3E}">
        <p14:creationId xmlns:p14="http://schemas.microsoft.com/office/powerpoint/2010/main" val="3045695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8bc00f6a12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8bc00f6a12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26</a:t>
            </a:fld>
            <a:endParaRPr lang="en-US" dirty="0"/>
          </a:p>
        </p:txBody>
      </p:sp>
    </p:spTree>
    <p:extLst>
      <p:ext uri="{BB962C8B-B14F-4D97-AF65-F5344CB8AC3E}">
        <p14:creationId xmlns:p14="http://schemas.microsoft.com/office/powerpoint/2010/main" val="2546591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The Federal Reserve Bank of New York found that limiting debt collection practices leads to a decline in access to credit.   </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Their research suggests a $1 change in garnishment exemption causes a $7.69 decrease in available credit for every consumer</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This breakdown helped frame the issue and derail efforts in Oregon.  The same is being used to lobby against legislation in Michigan.</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Oregonians will see an average reduction of $5,375 to their credit card limits if HB 2008 is enacted. Can be broken down by race.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7CF8EED-4B2A-5D4E-BEAD-E29F5372DC76}" type="slidenum">
              <a:rPr lang="en-US" smtClean="0"/>
              <a:t>27</a:t>
            </a:fld>
            <a:endParaRPr lang="en-US" dirty="0"/>
          </a:p>
        </p:txBody>
      </p:sp>
    </p:spTree>
    <p:extLst>
      <p:ext uri="{BB962C8B-B14F-4D97-AF65-F5344CB8AC3E}">
        <p14:creationId xmlns:p14="http://schemas.microsoft.com/office/powerpoint/2010/main" val="4105554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28</a:t>
            </a:fld>
            <a:endParaRPr lang="en-US" dirty="0"/>
          </a:p>
        </p:txBody>
      </p:sp>
    </p:spTree>
    <p:extLst>
      <p:ext uri="{BB962C8B-B14F-4D97-AF65-F5344CB8AC3E}">
        <p14:creationId xmlns:p14="http://schemas.microsoft.com/office/powerpoint/2010/main" val="773699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648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30</a:t>
            </a:fld>
            <a:endParaRPr lang="en-US" dirty="0"/>
          </a:p>
        </p:txBody>
      </p:sp>
    </p:spTree>
    <p:extLst>
      <p:ext uri="{BB962C8B-B14F-4D97-AF65-F5344CB8AC3E}">
        <p14:creationId xmlns:p14="http://schemas.microsoft.com/office/powerpoint/2010/main" val="1724046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a1b6e5601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a1b6e560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7CF8EED-4B2A-5D4E-BEAD-E29F5372DC76}" type="slidenum">
              <a:rPr lang="en-US" smtClean="0"/>
              <a:t>4</a:t>
            </a:fld>
            <a:endParaRPr lang="en-US" dirty="0"/>
          </a:p>
        </p:txBody>
      </p:sp>
    </p:spTree>
    <p:extLst>
      <p:ext uri="{BB962C8B-B14F-4D97-AF65-F5344CB8AC3E}">
        <p14:creationId xmlns:p14="http://schemas.microsoft.com/office/powerpoint/2010/main" val="418730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7CF8EED-4B2A-5D4E-BEAD-E29F5372DC76}" type="slidenum">
              <a:rPr lang="en-US" smtClean="0"/>
              <a:t>5</a:t>
            </a:fld>
            <a:endParaRPr lang="en-US" dirty="0"/>
          </a:p>
        </p:txBody>
      </p:sp>
    </p:spTree>
    <p:extLst>
      <p:ext uri="{BB962C8B-B14F-4D97-AF65-F5344CB8AC3E}">
        <p14:creationId xmlns:p14="http://schemas.microsoft.com/office/powerpoint/2010/main" val="184393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e8b782381_0_16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e8b782381_0_1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ACA has partnered with </a:t>
            </a:r>
            <a:r>
              <a:rPr lang="en-US" sz="1200" b="0" i="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TPx</a:t>
            </a:r>
            <a:r>
              <a:rPr lang="en-US" sz="12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 a leading managed services provider. </a:t>
            </a:r>
            <a:r>
              <a:rPr lang="en-US" sz="1200" dirty="0" err="1">
                <a:solidFill>
                  <a:schemeClr val="tx1"/>
                </a:solidFill>
                <a:latin typeface="Roboto" panose="02000000000000000000" pitchFamily="2" charset="0"/>
                <a:ea typeface="Roboto" panose="02000000000000000000" pitchFamily="2" charset="0"/>
                <a:cs typeface="Roboto" panose="02000000000000000000" pitchFamily="2" charset="0"/>
              </a:rPr>
              <a:t>TPx</a:t>
            </a:r>
            <a:r>
              <a:rPr lang="en-US" sz="1200" dirty="0">
                <a:solidFill>
                  <a:schemeClr val="tx1"/>
                </a:solidFill>
                <a:latin typeface="Roboto" panose="02000000000000000000" pitchFamily="2" charset="0"/>
                <a:ea typeface="Roboto" panose="02000000000000000000" pitchFamily="2" charset="0"/>
                <a:cs typeface="Roboto" panose="02000000000000000000" pitchFamily="2" charset="0"/>
              </a:rPr>
              <a:t> makes IT affordable to all ACA members, including Incident Detection and Response solutions, phishing tests and other cybersecurity measures at a price that won’t break the bank. </a:t>
            </a:r>
            <a:r>
              <a:rPr lang="en-US" sz="1200" b="1" dirty="0">
                <a:solidFill>
                  <a:schemeClr val="tx1"/>
                </a:solidFill>
                <a:latin typeface="Roboto" panose="02000000000000000000" pitchFamily="2" charset="0"/>
                <a:ea typeface="Roboto" panose="02000000000000000000" pitchFamily="2" charset="0"/>
                <a:cs typeface="Roboto" panose="02000000000000000000" pitchFamily="2" charset="0"/>
              </a:rPr>
              <a:t>ACA’s Tier 1 and 2 members get special pricing on </a:t>
            </a:r>
            <a:r>
              <a:rPr lang="en-US" sz="1200" b="1" dirty="0" err="1">
                <a:solidFill>
                  <a:schemeClr val="tx1"/>
                </a:solidFill>
                <a:latin typeface="Roboto" panose="02000000000000000000" pitchFamily="2" charset="0"/>
                <a:ea typeface="Roboto" panose="02000000000000000000" pitchFamily="2" charset="0"/>
                <a:cs typeface="Roboto" panose="02000000000000000000" pitchFamily="2" charset="0"/>
              </a:rPr>
              <a:t>TPx</a:t>
            </a:r>
            <a:r>
              <a:rPr lang="en-US" sz="1200" b="1" dirty="0">
                <a:solidFill>
                  <a:schemeClr val="tx1"/>
                </a:solidFill>
                <a:latin typeface="Roboto" panose="02000000000000000000" pitchFamily="2" charset="0"/>
                <a:ea typeface="Roboto" panose="02000000000000000000" pitchFamily="2" charset="0"/>
                <a:cs typeface="Roboto" panose="02000000000000000000" pitchFamily="2" charset="0"/>
              </a:rPr>
              <a:t> services.</a:t>
            </a:r>
            <a:br>
              <a:rPr lang="en-US" sz="1200" dirty="0">
                <a:solidFill>
                  <a:schemeClr val="tx1"/>
                </a:solidFill>
                <a:latin typeface="Roboto" panose="02000000000000000000" pitchFamily="2" charset="0"/>
                <a:ea typeface="Roboto" panose="02000000000000000000" pitchFamily="2" charset="0"/>
                <a:cs typeface="Roboto" panose="02000000000000000000" pitchFamily="2" charset="0"/>
              </a:rPr>
            </a:br>
            <a:endParaRPr lang="en-US" sz="1200" dirty="0">
              <a:solidFill>
                <a:schemeClr val="tx1"/>
              </a:solidFill>
              <a:latin typeface="Roboto" panose="02000000000000000000" pitchFamily="2" charset="0"/>
              <a:ea typeface="Roboto" panose="02000000000000000000" pitchFamily="2" charset="0"/>
              <a:cs typeface="Roboto" panose="02000000000000000000" pitchFamily="2" charset="0"/>
            </a:endParaRPr>
          </a:p>
          <a:p>
            <a:r>
              <a:rPr lang="en-US" sz="1200" dirty="0">
                <a:latin typeface="Roboto" panose="02000000000000000000" pitchFamily="2" charset="0"/>
                <a:ea typeface="Roboto" panose="02000000000000000000" pitchFamily="2" charset="0"/>
              </a:rPr>
              <a:t>Know My Debt is a </a:t>
            </a:r>
            <a:r>
              <a:rPr lang="en-US" sz="1200" dirty="0">
                <a:solidFill>
                  <a:srgbClr val="007096"/>
                </a:solidFill>
                <a:latin typeface="Roboto" panose="02000000000000000000" pitchFamily="2" charset="0"/>
                <a:ea typeface="Roboto" panose="02000000000000000000" pitchFamily="2" charset="0"/>
              </a:rPr>
              <a:t>free</a:t>
            </a:r>
            <a:r>
              <a:rPr lang="en-US" sz="1200" dirty="0">
                <a:latin typeface="Roboto" panose="02000000000000000000" pitchFamily="2" charset="0"/>
                <a:ea typeface="Roboto" panose="02000000000000000000" pitchFamily="2" charset="0"/>
              </a:rPr>
              <a:t> and easy way for you to address common consumer questions. Provide it to your collectors and post the link on your website!</a:t>
            </a:r>
          </a:p>
          <a:p>
            <a:pPr marL="0" lvl="0" indent="0" algn="l" rtl="0">
              <a:spcBef>
                <a:spcPts val="0"/>
              </a:spcBef>
              <a:spcAft>
                <a:spcPts val="0"/>
              </a:spcAft>
              <a:buNone/>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Through our Alliance ACA program, we develop strategic partnerships with ARM industry vendors to give members discounts and enhanced offerings. Take advantage of discounts from more than two dozen companies!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7</a:t>
            </a:fld>
            <a:endParaRPr lang="en-US" dirty="0"/>
          </a:p>
        </p:txBody>
      </p:sp>
    </p:spTree>
    <p:extLst>
      <p:ext uri="{BB962C8B-B14F-4D97-AF65-F5344CB8AC3E}">
        <p14:creationId xmlns:p14="http://schemas.microsoft.com/office/powerpoint/2010/main" val="56744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7ae687167_0_1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7ae687167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9</a:t>
            </a:fld>
            <a:endParaRPr lang="en-US" dirty="0"/>
          </a:p>
        </p:txBody>
      </p:sp>
    </p:spTree>
    <p:extLst>
      <p:ext uri="{BB962C8B-B14F-4D97-AF65-F5344CB8AC3E}">
        <p14:creationId xmlns:p14="http://schemas.microsoft.com/office/powerpoint/2010/main" val="195759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F8EED-4B2A-5D4E-BEAD-E29F5372DC76}" type="slidenum">
              <a:rPr lang="en-US" smtClean="0"/>
              <a:t>10</a:t>
            </a:fld>
            <a:endParaRPr lang="en-US" dirty="0"/>
          </a:p>
        </p:txBody>
      </p:sp>
    </p:spTree>
    <p:extLst>
      <p:ext uri="{BB962C8B-B14F-4D97-AF65-F5344CB8AC3E}">
        <p14:creationId xmlns:p14="http://schemas.microsoft.com/office/powerpoint/2010/main" val="8838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ubtitle and Content Dark">
    <p:spTree>
      <p:nvGrpSpPr>
        <p:cNvPr id="1" name=""/>
        <p:cNvGrpSpPr/>
        <p:nvPr/>
      </p:nvGrpSpPr>
      <p:grpSpPr>
        <a:xfrm>
          <a:off x="0" y="0"/>
          <a:ext cx="0" cy="0"/>
          <a:chOff x="0" y="0"/>
          <a:chExt cx="0" cy="0"/>
        </a:xfrm>
      </p:grpSpPr>
      <p:sp>
        <p:nvSpPr>
          <p:cNvPr id="14" name="Text Placeholder 2"/>
          <p:cNvSpPr>
            <a:spLocks noGrp="1"/>
          </p:cNvSpPr>
          <p:nvPr>
            <p:ph idx="1"/>
          </p:nvPr>
        </p:nvSpPr>
        <p:spPr bwMode="black">
          <a:xfrm>
            <a:off x="339853" y="1297666"/>
            <a:ext cx="8311895" cy="1190069"/>
          </a:xfrm>
          <a:prstGeom prst="rect">
            <a:avLst/>
          </a:prstGeom>
        </p:spPr>
        <p:txBody>
          <a:bodyPr rtlCol="0"/>
          <a:lstStyle>
            <a:lvl1pPr>
              <a:defRPr lang="en-US" b="0" i="0" smtClean="0">
                <a:latin typeface="Roboto Light" pitchFamily="2" charset="0"/>
                <a:ea typeface="Roboto Light" pitchFamily="2" charset="0"/>
              </a:defRPr>
            </a:lvl1pPr>
            <a:lvl2pPr marL="457200" indent="-166688">
              <a:tabLst/>
              <a:defRPr lang="en-US" b="0" i="0" smtClean="0">
                <a:latin typeface="Roboto Light" pitchFamily="2" charset="0"/>
                <a:ea typeface="Roboto Light" pitchFamily="2" charset="0"/>
              </a:defRPr>
            </a:lvl2pPr>
            <a:lvl3pPr>
              <a:defRPr lang="en-US" b="0" i="0" smtClean="0">
                <a:latin typeface="Roboto Light" pitchFamily="2" charset="0"/>
                <a:ea typeface="Roboto Light" pitchFamily="2" charset="0"/>
              </a:defRPr>
            </a:lvl3pPr>
            <a:lvl4pPr>
              <a:defRPr lang="en-US" dirty="0"/>
            </a:lvl4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B8E65E97-9155-6F41-BD56-DE15494947C0}"/>
              </a:ext>
            </a:extLst>
          </p:cNvPr>
          <p:cNvSpPr>
            <a:spLocks noGrp="1"/>
          </p:cNvSpPr>
          <p:nvPr>
            <p:ph type="title"/>
          </p:nvPr>
        </p:nvSpPr>
        <p:spPr bwMode="black">
          <a:xfrm>
            <a:off x="342900" y="366817"/>
            <a:ext cx="8458200" cy="420511"/>
          </a:xfrm>
        </p:spPr>
        <p:txBody>
          <a:bodyPr>
            <a:normAutofit/>
          </a:bodyPr>
          <a:lstStyle>
            <a:lvl1pPr>
              <a:lnSpc>
                <a:spcPct val="100000"/>
              </a:lnSpc>
              <a:defRPr lang="en-US" sz="1800" b="1" i="0" kern="1200" dirty="0" smtClean="0">
                <a:solidFill>
                  <a:schemeClr val="accent2"/>
                </a:solidFill>
                <a:latin typeface="Sharp Sans Semibold" pitchFamily="2" charset="77"/>
                <a:ea typeface="Sharp Sans Semibold" pitchFamily="2" charset="77"/>
                <a:cs typeface="Sharp Sans Semibold" pitchFamily="2" charset="77"/>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311C4371-F084-3245-8D2F-27743F3AEBDD}"/>
              </a:ext>
            </a:extLst>
          </p:cNvPr>
          <p:cNvSpPr>
            <a:spLocks noGrp="1"/>
          </p:cNvSpPr>
          <p:nvPr>
            <p:ph type="body" sz="quarter" idx="13"/>
          </p:nvPr>
        </p:nvSpPr>
        <p:spPr bwMode="black">
          <a:xfrm>
            <a:off x="342900" y="867688"/>
            <a:ext cx="8458200" cy="246221"/>
          </a:xfrm>
        </p:spPr>
        <p:txBody>
          <a:bodyPr/>
          <a:lstStyle>
            <a:lvl1pPr marL="0" indent="0">
              <a:buNone/>
              <a:defRPr lang="en-US" sz="1200" b="0" i="0" dirty="0" smtClean="0">
                <a:solidFill>
                  <a:schemeClr val="tx1"/>
                </a:solidFill>
                <a:latin typeface="Sharp Sans Book" pitchFamily="2" charset="77"/>
                <a:ea typeface="Sharp Sans Book" pitchFamily="2" charset="77"/>
                <a:cs typeface="Sharp Sans Book" pitchFamily="2" charset="77"/>
              </a:defRPr>
            </a:lvl1pPr>
          </a:lstStyle>
          <a:p>
            <a:pPr lvl="0"/>
            <a:r>
              <a:rPr lang="en-US"/>
              <a:t>Click to edit Master text styles</a:t>
            </a:r>
          </a:p>
        </p:txBody>
      </p:sp>
    </p:spTree>
    <p:extLst>
      <p:ext uri="{BB962C8B-B14F-4D97-AF65-F5344CB8AC3E}">
        <p14:creationId xmlns:p14="http://schemas.microsoft.com/office/powerpoint/2010/main" val="1937735037"/>
      </p:ext>
    </p:extLst>
  </p:cSld>
  <p:clrMapOvr>
    <a:masterClrMapping/>
  </p:clrMapOvr>
  <p:extLst>
    <p:ext uri="{DCECCB84-F9BA-43D5-87BE-67443E8EF086}">
      <p15:sldGuideLst xmlns:p15="http://schemas.microsoft.com/office/powerpoint/2012/main">
        <p15:guide id="1" orient="horz" pos="732">
          <p15:clr>
            <a:srgbClr val="FBAE40"/>
          </p15:clr>
        </p15:guide>
        <p15:guide id="2" orient="horz" pos="9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93824-4FD1-9C4B-BDF9-E16E3E14EA1C}" type="datetime1">
              <a:rPr lang="en-US" smtClean="0"/>
              <a:t>9/5/2024</a:t>
            </a:fld>
            <a:endParaRPr lang="en-US" dirty="0"/>
          </a:p>
        </p:txBody>
      </p:sp>
      <p:sp>
        <p:nvSpPr>
          <p:cNvPr id="6" name="Footer Placeholder 5"/>
          <p:cNvSpPr>
            <a:spLocks noGrp="1"/>
          </p:cNvSpPr>
          <p:nvPr>
            <p:ph type="ftr" sz="quarter" idx="11"/>
          </p:nvPr>
        </p:nvSpPr>
        <p:spPr/>
        <p:txBody>
          <a:bodyPr/>
          <a:lstStyle/>
          <a:p>
            <a:r>
              <a:rPr lang="en-US" dirty="0"/>
              <a:t>© 2020 ACA International.</a:t>
            </a:r>
          </a:p>
        </p:txBody>
      </p:sp>
      <p:sp>
        <p:nvSpPr>
          <p:cNvPr id="7" name="Slide Number Placeholder 6"/>
          <p:cNvSpPr>
            <a:spLocks noGrp="1"/>
          </p:cNvSpPr>
          <p:nvPr>
            <p:ph type="sldNum" sz="quarter" idx="12"/>
          </p:nvPr>
        </p:nvSpPr>
        <p:spPr/>
        <p:txBody>
          <a:bodyPr/>
          <a:lstStyle/>
          <a:p>
            <a:fld id="{221F816F-746F-5842-B41B-DC753BE1E216}" type="slidenum">
              <a:rPr lang="en-US" smtClean="0"/>
              <a:t>‹#›</a:t>
            </a:fld>
            <a:endParaRPr lang="en-US" dirty="0"/>
          </a:p>
        </p:txBody>
      </p:sp>
    </p:spTree>
    <p:extLst>
      <p:ext uri="{BB962C8B-B14F-4D97-AF65-F5344CB8AC3E}">
        <p14:creationId xmlns:p14="http://schemas.microsoft.com/office/powerpoint/2010/main" val="294124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5BBBC-39AF-EC4E-B023-93409359AEF8}" type="datetime1">
              <a:rPr lang="en-US" smtClean="0"/>
              <a:t>9/5/2024</a:t>
            </a:fld>
            <a:endParaRPr lang="en-US" dirty="0"/>
          </a:p>
        </p:txBody>
      </p:sp>
      <p:sp>
        <p:nvSpPr>
          <p:cNvPr id="5" name="Footer Placeholder 4"/>
          <p:cNvSpPr>
            <a:spLocks noGrp="1"/>
          </p:cNvSpPr>
          <p:nvPr>
            <p:ph type="ftr" sz="quarter" idx="11"/>
          </p:nvPr>
        </p:nvSpPr>
        <p:spPr/>
        <p:txBody>
          <a:bodyPr/>
          <a:lstStyle/>
          <a:p>
            <a:r>
              <a:rPr lang="en-US" dirty="0"/>
              <a:t>© 2020 ACA International.</a:t>
            </a:r>
          </a:p>
        </p:txBody>
      </p:sp>
      <p:sp>
        <p:nvSpPr>
          <p:cNvPr id="6" name="Slide Number Placeholder 5"/>
          <p:cNvSpPr>
            <a:spLocks noGrp="1"/>
          </p:cNvSpPr>
          <p:nvPr>
            <p:ph type="sldNum" sz="quarter" idx="12"/>
          </p:nvPr>
        </p:nvSpPr>
        <p:spPr/>
        <p:txBody>
          <a:bodyPr/>
          <a:lstStyle/>
          <a:p>
            <a:fld id="{221F816F-746F-5842-B41B-DC753BE1E216}" type="slidenum">
              <a:rPr lang="en-US" smtClean="0"/>
              <a:t>‹#›</a:t>
            </a:fld>
            <a:endParaRPr lang="en-US" dirty="0"/>
          </a:p>
        </p:txBody>
      </p:sp>
    </p:spTree>
    <p:extLst>
      <p:ext uri="{BB962C8B-B14F-4D97-AF65-F5344CB8AC3E}">
        <p14:creationId xmlns:p14="http://schemas.microsoft.com/office/powerpoint/2010/main" val="335727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C0BC0D-4F03-894D-8D5D-103C60BAB664}" type="datetime1">
              <a:rPr lang="en-US" smtClean="0"/>
              <a:t>9/5/2024</a:t>
            </a:fld>
            <a:endParaRPr lang="en-US" dirty="0"/>
          </a:p>
        </p:txBody>
      </p:sp>
      <p:sp>
        <p:nvSpPr>
          <p:cNvPr id="5" name="Footer Placeholder 4"/>
          <p:cNvSpPr>
            <a:spLocks noGrp="1"/>
          </p:cNvSpPr>
          <p:nvPr>
            <p:ph type="ftr" sz="quarter" idx="11"/>
          </p:nvPr>
        </p:nvSpPr>
        <p:spPr/>
        <p:txBody>
          <a:bodyPr/>
          <a:lstStyle/>
          <a:p>
            <a:r>
              <a:rPr lang="en-US" dirty="0"/>
              <a:t>© 2020 ACA International.</a:t>
            </a:r>
          </a:p>
        </p:txBody>
      </p:sp>
      <p:sp>
        <p:nvSpPr>
          <p:cNvPr id="6" name="Slide Number Placeholder 5"/>
          <p:cNvSpPr>
            <a:spLocks noGrp="1"/>
          </p:cNvSpPr>
          <p:nvPr>
            <p:ph type="sldNum" sz="quarter" idx="12"/>
          </p:nvPr>
        </p:nvSpPr>
        <p:spPr/>
        <p:txBody>
          <a:bodyPr/>
          <a:lstStyle/>
          <a:p>
            <a:fld id="{221F816F-746F-5842-B41B-DC753BE1E216}" type="slidenum">
              <a:rPr lang="en-US" smtClean="0"/>
              <a:t>‹#›</a:t>
            </a:fld>
            <a:endParaRPr lang="en-US" dirty="0"/>
          </a:p>
        </p:txBody>
      </p:sp>
    </p:spTree>
    <p:extLst>
      <p:ext uri="{BB962C8B-B14F-4D97-AF65-F5344CB8AC3E}">
        <p14:creationId xmlns:p14="http://schemas.microsoft.com/office/powerpoint/2010/main" val="398538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9"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t>‹#›</a:t>
            </a:fld>
            <a:endParaRPr lang="en-GB" dirty="0"/>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795201"/>
            <a:ext cx="8568000" cy="4641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9" y="980017"/>
            <a:ext cx="8569325" cy="5952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297945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grpSp>
        <p:nvGrpSpPr>
          <p:cNvPr id="43" name="Google Shape;43;p4"/>
          <p:cNvGrpSpPr/>
          <p:nvPr/>
        </p:nvGrpSpPr>
        <p:grpSpPr>
          <a:xfrm>
            <a:off x="6946842" y="5963632"/>
            <a:ext cx="2202830" cy="894393"/>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1" name="Google Shape;51;p4"/>
          <p:cNvSpPr/>
          <p:nvPr/>
        </p:nvSpPr>
        <p:spPr>
          <a:xfrm>
            <a:off x="7544483" y="877033"/>
            <a:ext cx="1299300" cy="5772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nvGrpSpPr>
          <p:cNvPr id="52" name="Google Shape;52;p4"/>
          <p:cNvGrpSpPr/>
          <p:nvPr/>
        </p:nvGrpSpPr>
        <p:grpSpPr>
          <a:xfrm>
            <a:off x="0" y="-9451"/>
            <a:ext cx="8661398" cy="6867451"/>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nvGrpSpPr>
          <p:cNvPr id="55" name="Google Shape;55;p4"/>
          <p:cNvGrpSpPr/>
          <p:nvPr/>
        </p:nvGrpSpPr>
        <p:grpSpPr>
          <a:xfrm rot="10800000" flipH="1">
            <a:off x="1" y="1454351"/>
            <a:ext cx="8847502" cy="3949300"/>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sp>
        <p:nvSpPr>
          <p:cNvPr id="58" name="Google Shape;58;p4"/>
          <p:cNvSpPr txBox="1">
            <a:spLocks noGrp="1"/>
          </p:cNvSpPr>
          <p:nvPr>
            <p:ph type="body" idx="1"/>
          </p:nvPr>
        </p:nvSpPr>
        <p:spPr>
          <a:xfrm>
            <a:off x="829775" y="1602667"/>
            <a:ext cx="5090700" cy="3660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352767"/>
            <a:ext cx="676500" cy="8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343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35903F0-BCF6-E242-8769-D1463E1E35F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1738350"/>
            <a:ext cx="4769450" cy="1916962"/>
          </a:xfrm>
        </p:spPr>
        <p:txBody>
          <a:bodyPr anchor="t"/>
          <a:lstStyle>
            <a:lvl1pPr algn="l">
              <a:defRPr sz="4000" b="0" i="0" cap="none"/>
            </a:lvl1pPr>
          </a:lstStyle>
          <a:p>
            <a:r>
              <a:rPr lang="en-US" dirty="0"/>
              <a:t>Click to edit Master title style</a:t>
            </a:r>
          </a:p>
        </p:txBody>
      </p:sp>
      <p:sp>
        <p:nvSpPr>
          <p:cNvPr id="3" name="Text Placeholder 2"/>
          <p:cNvSpPr>
            <a:spLocks noGrp="1"/>
          </p:cNvSpPr>
          <p:nvPr>
            <p:ph type="body" idx="1"/>
          </p:nvPr>
        </p:nvSpPr>
        <p:spPr>
          <a:xfrm>
            <a:off x="722313" y="3910636"/>
            <a:ext cx="7772400"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E8EB013-06AC-DA4A-BF9E-C3925F410946}" type="datetime1">
              <a:rPr lang="en-US" smtClean="0"/>
              <a:t>9/5/2024</a:t>
            </a:fld>
            <a:endParaRPr lang="en-US" dirty="0"/>
          </a:p>
        </p:txBody>
      </p:sp>
      <p:sp>
        <p:nvSpPr>
          <p:cNvPr id="5" name="Footer Placeholder 4"/>
          <p:cNvSpPr>
            <a:spLocks noGrp="1"/>
          </p:cNvSpPr>
          <p:nvPr>
            <p:ph type="ftr" sz="quarter" idx="11"/>
          </p:nvPr>
        </p:nvSpPr>
        <p:spPr/>
        <p:txBody>
          <a:bodyPr/>
          <a:lstStyle/>
          <a:p>
            <a:r>
              <a:rPr lang="en-US" dirty="0"/>
              <a:t>© 2020 ACA International.</a:t>
            </a:r>
          </a:p>
        </p:txBody>
      </p:sp>
      <p:sp>
        <p:nvSpPr>
          <p:cNvPr id="6" name="Slide Number Placeholder 5"/>
          <p:cNvSpPr>
            <a:spLocks noGrp="1"/>
          </p:cNvSpPr>
          <p:nvPr>
            <p:ph type="sldNum" sz="quarter" idx="12"/>
          </p:nvPr>
        </p:nvSpPr>
        <p:spPr/>
        <p:txBody>
          <a:bodyPr/>
          <a:lstStyle/>
          <a:p>
            <a:fld id="{221F816F-746F-5842-B41B-DC753BE1E216}" type="slidenum">
              <a:rPr lang="en-US" smtClean="0"/>
              <a:t>‹#›</a:t>
            </a:fld>
            <a:endParaRPr lang="en-US" dirty="0"/>
          </a:p>
        </p:txBody>
      </p:sp>
    </p:spTree>
    <p:extLst>
      <p:ext uri="{BB962C8B-B14F-4D97-AF65-F5344CB8AC3E}">
        <p14:creationId xmlns:p14="http://schemas.microsoft.com/office/powerpoint/2010/main" val="9232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685800" y="3876261"/>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2F454E2-EF88-3C43-A53D-BC1DBF18F9DE}" type="datetime1">
              <a:rPr lang="en-US" smtClean="0"/>
              <a:t>9/5/2024</a:t>
            </a:fld>
            <a:endParaRPr lang="en-US" dirty="0"/>
          </a:p>
        </p:txBody>
      </p:sp>
      <p:sp>
        <p:nvSpPr>
          <p:cNvPr id="5" name="Footer Placeholder 4"/>
          <p:cNvSpPr>
            <a:spLocks noGrp="1"/>
          </p:cNvSpPr>
          <p:nvPr>
            <p:ph type="ftr" sz="quarter" idx="11"/>
          </p:nvPr>
        </p:nvSpPr>
        <p:spPr/>
        <p:txBody>
          <a:bodyPr/>
          <a:lstStyle/>
          <a:p>
            <a:r>
              <a:rPr lang="en-US" dirty="0"/>
              <a:t>© 2020 ACA International.</a:t>
            </a:r>
          </a:p>
        </p:txBody>
      </p:sp>
      <p:sp>
        <p:nvSpPr>
          <p:cNvPr id="6" name="Slide Number Placeholder 5"/>
          <p:cNvSpPr>
            <a:spLocks noGrp="1"/>
          </p:cNvSpPr>
          <p:nvPr>
            <p:ph type="sldNum" sz="quarter" idx="12"/>
          </p:nvPr>
        </p:nvSpPr>
        <p:spPr/>
        <p:txBody>
          <a:bodyPr/>
          <a:lstStyle/>
          <a:p>
            <a:fld id="{221F816F-746F-5842-B41B-DC753BE1E216}" type="slidenum">
              <a:rPr lang="en-US" smtClean="0"/>
              <a:t>‹#›</a:t>
            </a:fld>
            <a:endParaRPr lang="en-US" dirty="0"/>
          </a:p>
        </p:txBody>
      </p:sp>
    </p:spTree>
    <p:extLst>
      <p:ext uri="{BB962C8B-B14F-4D97-AF65-F5344CB8AC3E}">
        <p14:creationId xmlns:p14="http://schemas.microsoft.com/office/powerpoint/2010/main" val="202951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A6981C-43E0-4145-936C-50B84744C89E}" type="datetime1">
              <a:rPr lang="en-US" smtClean="0"/>
              <a:t>9/5/2024</a:t>
            </a:fld>
            <a:endParaRPr lang="en-US" dirty="0"/>
          </a:p>
        </p:txBody>
      </p:sp>
      <p:sp>
        <p:nvSpPr>
          <p:cNvPr id="5" name="Footer Placeholder 4"/>
          <p:cNvSpPr>
            <a:spLocks noGrp="1"/>
          </p:cNvSpPr>
          <p:nvPr>
            <p:ph type="ftr" sz="quarter" idx="11"/>
          </p:nvPr>
        </p:nvSpPr>
        <p:spPr/>
        <p:txBody>
          <a:bodyPr/>
          <a:lstStyle/>
          <a:p>
            <a:r>
              <a:rPr lang="en-US" dirty="0"/>
              <a:t>© 2020 ACA International.</a:t>
            </a:r>
          </a:p>
        </p:txBody>
      </p:sp>
      <p:sp>
        <p:nvSpPr>
          <p:cNvPr id="6" name="Slide Number Placeholder 5"/>
          <p:cNvSpPr>
            <a:spLocks noGrp="1"/>
          </p:cNvSpPr>
          <p:nvPr>
            <p:ph type="sldNum" sz="quarter" idx="12"/>
          </p:nvPr>
        </p:nvSpPr>
        <p:spPr/>
        <p:txBody>
          <a:bodyPr/>
          <a:lstStyle/>
          <a:p>
            <a:fld id="{221F816F-746F-5842-B41B-DC753BE1E216}" type="slidenum">
              <a:rPr lang="en-US" smtClean="0"/>
              <a:t>‹#›</a:t>
            </a:fld>
            <a:endParaRPr lang="en-US" dirty="0"/>
          </a:p>
        </p:txBody>
      </p:sp>
    </p:spTree>
    <p:extLst>
      <p:ext uri="{BB962C8B-B14F-4D97-AF65-F5344CB8AC3E}">
        <p14:creationId xmlns:p14="http://schemas.microsoft.com/office/powerpoint/2010/main" val="121065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B20683-B9B9-8E45-8FD0-17FB4E4A6C2F}" type="datetime1">
              <a:rPr lang="en-US" smtClean="0"/>
              <a:t>9/5/2024</a:t>
            </a:fld>
            <a:endParaRPr lang="en-US" dirty="0"/>
          </a:p>
        </p:txBody>
      </p:sp>
      <p:sp>
        <p:nvSpPr>
          <p:cNvPr id="6" name="Footer Placeholder 5"/>
          <p:cNvSpPr>
            <a:spLocks noGrp="1"/>
          </p:cNvSpPr>
          <p:nvPr>
            <p:ph type="ftr" sz="quarter" idx="11"/>
          </p:nvPr>
        </p:nvSpPr>
        <p:spPr/>
        <p:txBody>
          <a:bodyPr/>
          <a:lstStyle/>
          <a:p>
            <a:r>
              <a:rPr lang="en-US" dirty="0"/>
              <a:t>© 2020 ACA International.</a:t>
            </a:r>
          </a:p>
        </p:txBody>
      </p:sp>
      <p:sp>
        <p:nvSpPr>
          <p:cNvPr id="7" name="Slide Number Placeholder 6"/>
          <p:cNvSpPr>
            <a:spLocks noGrp="1"/>
          </p:cNvSpPr>
          <p:nvPr>
            <p:ph type="sldNum" sz="quarter" idx="12"/>
          </p:nvPr>
        </p:nvSpPr>
        <p:spPr/>
        <p:txBody>
          <a:bodyPr/>
          <a:lstStyle/>
          <a:p>
            <a:fld id="{221F816F-746F-5842-B41B-DC753BE1E216}" type="slidenum">
              <a:rPr lang="en-US" smtClean="0"/>
              <a:t>‹#›</a:t>
            </a:fld>
            <a:endParaRPr lang="en-US" dirty="0"/>
          </a:p>
        </p:txBody>
      </p:sp>
    </p:spTree>
    <p:extLst>
      <p:ext uri="{BB962C8B-B14F-4D97-AF65-F5344CB8AC3E}">
        <p14:creationId xmlns:p14="http://schemas.microsoft.com/office/powerpoint/2010/main" val="108380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0BFC4E-933F-E94F-83E9-52D5724473A9}" type="datetime1">
              <a:rPr lang="en-US" smtClean="0"/>
              <a:t>9/5/2024</a:t>
            </a:fld>
            <a:endParaRPr lang="en-US" dirty="0"/>
          </a:p>
        </p:txBody>
      </p:sp>
      <p:sp>
        <p:nvSpPr>
          <p:cNvPr id="8" name="Footer Placeholder 7"/>
          <p:cNvSpPr>
            <a:spLocks noGrp="1"/>
          </p:cNvSpPr>
          <p:nvPr>
            <p:ph type="ftr" sz="quarter" idx="11"/>
          </p:nvPr>
        </p:nvSpPr>
        <p:spPr/>
        <p:txBody>
          <a:bodyPr/>
          <a:lstStyle/>
          <a:p>
            <a:r>
              <a:rPr lang="en-US" dirty="0"/>
              <a:t>© 2020 ACA International.</a:t>
            </a:r>
          </a:p>
        </p:txBody>
      </p:sp>
      <p:sp>
        <p:nvSpPr>
          <p:cNvPr id="9" name="Slide Number Placeholder 8"/>
          <p:cNvSpPr>
            <a:spLocks noGrp="1"/>
          </p:cNvSpPr>
          <p:nvPr>
            <p:ph type="sldNum" sz="quarter" idx="12"/>
          </p:nvPr>
        </p:nvSpPr>
        <p:spPr/>
        <p:txBody>
          <a:bodyPr/>
          <a:lstStyle/>
          <a:p>
            <a:fld id="{221F816F-746F-5842-B41B-DC753BE1E216}" type="slidenum">
              <a:rPr lang="en-US" smtClean="0"/>
              <a:t>‹#›</a:t>
            </a:fld>
            <a:endParaRPr lang="en-US" dirty="0"/>
          </a:p>
        </p:txBody>
      </p:sp>
    </p:spTree>
    <p:extLst>
      <p:ext uri="{BB962C8B-B14F-4D97-AF65-F5344CB8AC3E}">
        <p14:creationId xmlns:p14="http://schemas.microsoft.com/office/powerpoint/2010/main" val="263741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E7DD8F-16F6-C24D-839E-73EEB521A07D}" type="datetime1">
              <a:rPr lang="en-US" smtClean="0"/>
              <a:t>9/5/2024</a:t>
            </a:fld>
            <a:endParaRPr lang="en-US" dirty="0"/>
          </a:p>
        </p:txBody>
      </p:sp>
      <p:sp>
        <p:nvSpPr>
          <p:cNvPr id="4" name="Footer Placeholder 3"/>
          <p:cNvSpPr>
            <a:spLocks noGrp="1"/>
          </p:cNvSpPr>
          <p:nvPr>
            <p:ph type="ftr" sz="quarter" idx="11"/>
          </p:nvPr>
        </p:nvSpPr>
        <p:spPr/>
        <p:txBody>
          <a:bodyPr/>
          <a:lstStyle/>
          <a:p>
            <a:r>
              <a:rPr lang="en-US" dirty="0"/>
              <a:t>© 2020 ACA International.</a:t>
            </a:r>
          </a:p>
        </p:txBody>
      </p:sp>
      <p:sp>
        <p:nvSpPr>
          <p:cNvPr id="5" name="Slide Number Placeholder 4"/>
          <p:cNvSpPr>
            <a:spLocks noGrp="1"/>
          </p:cNvSpPr>
          <p:nvPr>
            <p:ph type="sldNum" sz="quarter" idx="12"/>
          </p:nvPr>
        </p:nvSpPr>
        <p:spPr/>
        <p:txBody>
          <a:bodyPr/>
          <a:lstStyle/>
          <a:p>
            <a:fld id="{221F816F-746F-5842-B41B-DC753BE1E216}" type="slidenum">
              <a:rPr lang="en-US" smtClean="0"/>
              <a:t>‹#›</a:t>
            </a:fld>
            <a:endParaRPr lang="en-US" dirty="0"/>
          </a:p>
        </p:txBody>
      </p:sp>
    </p:spTree>
    <p:extLst>
      <p:ext uri="{BB962C8B-B14F-4D97-AF65-F5344CB8AC3E}">
        <p14:creationId xmlns:p14="http://schemas.microsoft.com/office/powerpoint/2010/main" val="385754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73621-9DE3-134D-A45D-B3960C1CC3AF}" type="datetime1">
              <a:rPr lang="en-US" smtClean="0"/>
              <a:t>9/5/2024</a:t>
            </a:fld>
            <a:endParaRPr lang="en-US" dirty="0"/>
          </a:p>
        </p:txBody>
      </p:sp>
      <p:sp>
        <p:nvSpPr>
          <p:cNvPr id="3" name="Footer Placeholder 2"/>
          <p:cNvSpPr>
            <a:spLocks noGrp="1"/>
          </p:cNvSpPr>
          <p:nvPr>
            <p:ph type="ftr" sz="quarter" idx="11"/>
          </p:nvPr>
        </p:nvSpPr>
        <p:spPr/>
        <p:txBody>
          <a:bodyPr/>
          <a:lstStyle/>
          <a:p>
            <a:r>
              <a:rPr lang="en-US" dirty="0"/>
              <a:t>© 2020 ACA International.</a:t>
            </a:r>
          </a:p>
        </p:txBody>
      </p:sp>
      <p:sp>
        <p:nvSpPr>
          <p:cNvPr id="4" name="Slide Number Placeholder 3"/>
          <p:cNvSpPr>
            <a:spLocks noGrp="1"/>
          </p:cNvSpPr>
          <p:nvPr>
            <p:ph type="sldNum" sz="quarter" idx="12"/>
          </p:nvPr>
        </p:nvSpPr>
        <p:spPr/>
        <p:txBody>
          <a:bodyPr/>
          <a:lstStyle/>
          <a:p>
            <a:fld id="{221F816F-746F-5842-B41B-DC753BE1E216}" type="slidenum">
              <a:rPr lang="en-US" smtClean="0"/>
              <a:t>‹#›</a:t>
            </a:fld>
            <a:endParaRPr lang="en-US" dirty="0"/>
          </a:p>
        </p:txBody>
      </p:sp>
    </p:spTree>
    <p:extLst>
      <p:ext uri="{BB962C8B-B14F-4D97-AF65-F5344CB8AC3E}">
        <p14:creationId xmlns:p14="http://schemas.microsoft.com/office/powerpoint/2010/main" val="424949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3176C8-68F9-B44B-AFAF-E32FCABE687B}" type="datetime1">
              <a:rPr lang="en-US" smtClean="0"/>
              <a:t>9/5/2024</a:t>
            </a:fld>
            <a:endParaRPr lang="en-US" dirty="0"/>
          </a:p>
        </p:txBody>
      </p:sp>
      <p:sp>
        <p:nvSpPr>
          <p:cNvPr id="6" name="Footer Placeholder 5"/>
          <p:cNvSpPr>
            <a:spLocks noGrp="1"/>
          </p:cNvSpPr>
          <p:nvPr>
            <p:ph type="ftr" sz="quarter" idx="11"/>
          </p:nvPr>
        </p:nvSpPr>
        <p:spPr/>
        <p:txBody>
          <a:bodyPr/>
          <a:lstStyle/>
          <a:p>
            <a:r>
              <a:rPr lang="en-US" dirty="0"/>
              <a:t>© 2020 ACA International.</a:t>
            </a:r>
          </a:p>
        </p:txBody>
      </p:sp>
      <p:sp>
        <p:nvSpPr>
          <p:cNvPr id="7" name="Slide Number Placeholder 6"/>
          <p:cNvSpPr>
            <a:spLocks noGrp="1"/>
          </p:cNvSpPr>
          <p:nvPr>
            <p:ph type="sldNum" sz="quarter" idx="12"/>
          </p:nvPr>
        </p:nvSpPr>
        <p:spPr/>
        <p:txBody>
          <a:bodyPr/>
          <a:lstStyle/>
          <a:p>
            <a:fld id="{221F816F-746F-5842-B41B-DC753BE1E216}" type="slidenum">
              <a:rPr lang="en-US" smtClean="0"/>
              <a:t>‹#›</a:t>
            </a:fld>
            <a:endParaRPr lang="en-US" dirty="0"/>
          </a:p>
        </p:txBody>
      </p:sp>
    </p:spTree>
    <p:extLst>
      <p:ext uri="{BB962C8B-B14F-4D97-AF65-F5344CB8AC3E}">
        <p14:creationId xmlns:p14="http://schemas.microsoft.com/office/powerpoint/2010/main" val="274946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7F9B389E-E553-D242-8105-1108A17B33EE}"/>
              </a:ext>
            </a:extLst>
          </p:cNvPr>
          <p:cNvPicPr>
            <a:picLocks noChangeAspect="1"/>
          </p:cNvPicPr>
          <p:nvPr userDrawn="1"/>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52258" y="63716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C6B81-B612-0148-A155-6E2EA71106DC}" type="datetime1">
              <a:rPr lang="en-US" smtClean="0"/>
              <a:t>9/5/2024</a:t>
            </a:fld>
            <a:endParaRPr lang="en-US" dirty="0"/>
          </a:p>
        </p:txBody>
      </p:sp>
      <p:sp>
        <p:nvSpPr>
          <p:cNvPr id="5" name="Footer Placeholder 4"/>
          <p:cNvSpPr>
            <a:spLocks noGrp="1"/>
          </p:cNvSpPr>
          <p:nvPr>
            <p:ph type="ftr" sz="quarter" idx="3"/>
          </p:nvPr>
        </p:nvSpPr>
        <p:spPr>
          <a:xfrm>
            <a:off x="457200" y="6545132"/>
            <a:ext cx="2895600" cy="365125"/>
          </a:xfrm>
          <a:prstGeom prst="rect">
            <a:avLst/>
          </a:prstGeom>
        </p:spPr>
        <p:txBody>
          <a:bodyPr vert="horz" lIns="91440" tIns="45720" rIns="91440" bIns="45720" rtlCol="0" anchor="ctr"/>
          <a:lstStyle>
            <a:lvl1pPr algn="l">
              <a:defRPr sz="1000">
                <a:solidFill>
                  <a:schemeClr val="bg1"/>
                </a:solidFill>
              </a:defRPr>
            </a:lvl1pPr>
          </a:lstStyle>
          <a:p>
            <a:r>
              <a:rPr lang="en-US" dirty="0"/>
              <a:t>© 2020 ACA International.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F816F-746F-5842-B41B-DC753BE1E216}" type="slidenum">
              <a:rPr lang="en-US" smtClean="0"/>
              <a:t>‹#›</a:t>
            </a:fld>
            <a:endParaRPr lang="en-US" dirty="0"/>
          </a:p>
        </p:txBody>
      </p:sp>
      <p:pic>
        <p:nvPicPr>
          <p:cNvPr id="8" name="Picture 7" descr="Graphical user interface&#10;&#10;Description automatically generated with medium confidence">
            <a:extLst>
              <a:ext uri="{FF2B5EF4-FFF2-40B4-BE49-F238E27FC236}">
                <a16:creationId xmlns:a16="http://schemas.microsoft.com/office/drawing/2014/main" id="{AECDD1A4-2EC5-0C4E-AD60-B108B157F79D}"/>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8785661"/>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49"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sldNum="0" hdr="0" dt="0"/>
  <p:txStyles>
    <p:titleStyle>
      <a:lvl1pPr algn="l" defTabSz="457200" rtl="0" eaLnBrk="1" latinLnBrk="0" hangingPunct="1">
        <a:spcBef>
          <a:spcPct val="0"/>
        </a:spcBef>
        <a:buNone/>
        <a:defRPr sz="4400" kern="1200">
          <a:solidFill>
            <a:srgbClr val="00709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jpe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www.acainternational.org/" TargetMode="Externa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jpeg"/><Relationship Id="rId7" Type="http://schemas.openxmlformats.org/officeDocument/2006/relationships/image" Target="../media/image38.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5.jpeg"/><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9.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52.sv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6.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5.sv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jpeg"/><Relationship Id="rId7" Type="http://schemas.openxmlformats.org/officeDocument/2006/relationships/image" Target="../media/image70.sv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sv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2.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81.svg"/><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jpeg"/><Relationship Id="rId7" Type="http://schemas.openxmlformats.org/officeDocument/2006/relationships/image" Target="../media/image23.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75A46A-5820-EF4B-A87D-F866174D9EA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Subtitle 2"/>
          <p:cNvSpPr>
            <a:spLocks noGrp="1"/>
          </p:cNvSpPr>
          <p:nvPr>
            <p:ph type="subTitle" idx="1"/>
          </p:nvPr>
        </p:nvSpPr>
        <p:spPr>
          <a:xfrm>
            <a:off x="552262" y="4882238"/>
            <a:ext cx="8354656" cy="846583"/>
          </a:xfrm>
        </p:spPr>
        <p:txBody>
          <a:bodyPr>
            <a:normAutofit/>
          </a:bodyPr>
          <a:lstStyle/>
          <a:p>
            <a:r>
              <a:rPr lang="en-US" dirty="0">
                <a:solidFill>
                  <a:schemeClr val="tx1">
                    <a:lumMod val="65000"/>
                    <a:lumOff val="35000"/>
                  </a:schemeClr>
                </a:solidFill>
              </a:rPr>
              <a:t>Jennifer Whipple| ACA President Elect</a:t>
            </a:r>
          </a:p>
        </p:txBody>
      </p:sp>
      <p:sp>
        <p:nvSpPr>
          <p:cNvPr id="12" name="Title 1">
            <a:extLst>
              <a:ext uri="{FF2B5EF4-FFF2-40B4-BE49-F238E27FC236}">
                <a16:creationId xmlns:a16="http://schemas.microsoft.com/office/drawing/2014/main" id="{3256C884-9CD9-4D41-9910-4B255AC77FD9}"/>
              </a:ext>
            </a:extLst>
          </p:cNvPr>
          <p:cNvSpPr>
            <a:spLocks noGrp="1"/>
          </p:cNvSpPr>
          <p:nvPr>
            <p:ph type="ctrTitle"/>
          </p:nvPr>
        </p:nvSpPr>
        <p:spPr>
          <a:xfrm>
            <a:off x="552262" y="2616638"/>
            <a:ext cx="7607000" cy="1624724"/>
          </a:xfrm>
        </p:spPr>
        <p:txBody>
          <a:bodyPr>
            <a:noAutofit/>
          </a:bodyPr>
          <a:lstStyle/>
          <a:p>
            <a:pPr algn="ctr"/>
            <a:br>
              <a:rPr lang="en-US" sz="3600" b="1" dirty="0">
                <a:solidFill>
                  <a:schemeClr val="tx1">
                    <a:lumMod val="65000"/>
                    <a:lumOff val="35000"/>
                  </a:schemeClr>
                </a:solidFill>
                <a:latin typeface="+mn-lt"/>
              </a:rPr>
            </a:br>
            <a:r>
              <a:rPr lang="en-US" sz="3600" b="1" dirty="0">
                <a:solidFill>
                  <a:schemeClr val="tx1">
                    <a:lumMod val="65000"/>
                    <a:lumOff val="35000"/>
                  </a:schemeClr>
                </a:solidFill>
                <a:latin typeface="+mn-lt"/>
              </a:rPr>
              <a:t>Gulf States Collectors Association </a:t>
            </a:r>
            <a:br>
              <a:rPr lang="en-US" sz="3600" b="1" dirty="0">
                <a:solidFill>
                  <a:schemeClr val="tx1">
                    <a:lumMod val="65000"/>
                    <a:lumOff val="35000"/>
                  </a:schemeClr>
                </a:solidFill>
                <a:latin typeface="+mn-lt"/>
              </a:rPr>
            </a:br>
            <a:r>
              <a:rPr lang="en-US" sz="3600" b="1" dirty="0">
                <a:solidFill>
                  <a:schemeClr val="tx1">
                    <a:lumMod val="65000"/>
                    <a:lumOff val="35000"/>
                  </a:schemeClr>
                </a:solidFill>
                <a:latin typeface="+mn-lt"/>
              </a:rPr>
              <a:t>2024 Annual Meeting</a:t>
            </a:r>
          </a:p>
        </p:txBody>
      </p:sp>
    </p:spTree>
    <p:extLst>
      <p:ext uri="{BB962C8B-B14F-4D97-AF65-F5344CB8AC3E}">
        <p14:creationId xmlns:p14="http://schemas.microsoft.com/office/powerpoint/2010/main" val="260278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3F3CD1-3354-A7FF-83B0-BC368212275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5">
            <a:extLst>
              <a:ext uri="{FF2B5EF4-FFF2-40B4-BE49-F238E27FC236}">
                <a16:creationId xmlns:a16="http://schemas.microsoft.com/office/drawing/2014/main" id="{AF1B384B-795B-482E-8F57-236E5BC1452B}"/>
              </a:ext>
            </a:extLst>
          </p:cNvPr>
          <p:cNvSpPr>
            <a:spLocks noGrp="1"/>
          </p:cNvSpPr>
          <p:nvPr>
            <p:ph type="title"/>
          </p:nvPr>
        </p:nvSpPr>
        <p:spPr>
          <a:xfrm>
            <a:off x="375920" y="348241"/>
            <a:ext cx="8078280" cy="758491"/>
          </a:xfrm>
        </p:spPr>
        <p:txBody>
          <a:bodyPr>
            <a:noAutofit/>
          </a:bodyPr>
          <a:lstStyle/>
          <a:p>
            <a:pPr algn="ctr"/>
            <a:r>
              <a:rPr lang="en-US" dirty="0"/>
              <a:t>ACA’s 2024-25 Conferences</a:t>
            </a:r>
          </a:p>
        </p:txBody>
      </p:sp>
      <p:pic>
        <p:nvPicPr>
          <p:cNvPr id="36" name="Picture 35">
            <a:extLst>
              <a:ext uri="{FF2B5EF4-FFF2-40B4-BE49-F238E27FC236}">
                <a16:creationId xmlns:a16="http://schemas.microsoft.com/office/drawing/2014/main" id="{F2972F19-D48C-96A3-3BD0-1C52C32E3F61}"/>
              </a:ext>
            </a:extLst>
          </p:cNvPr>
          <p:cNvPicPr>
            <a:picLocks noChangeAspect="1"/>
          </p:cNvPicPr>
          <p:nvPr/>
        </p:nvPicPr>
        <p:blipFill>
          <a:blip r:embed="rId4"/>
          <a:srcRect/>
          <a:stretch/>
        </p:blipFill>
        <p:spPr>
          <a:xfrm>
            <a:off x="4679679" y="3781937"/>
            <a:ext cx="1708558" cy="1708558"/>
          </a:xfrm>
          <a:prstGeom prst="rect">
            <a:avLst/>
          </a:prstGeom>
        </p:spPr>
      </p:pic>
      <p:pic>
        <p:nvPicPr>
          <p:cNvPr id="38" name="Picture 37" descr="A logo with arrows and letters&#10;&#10;Description automatically generated">
            <a:extLst>
              <a:ext uri="{FF2B5EF4-FFF2-40B4-BE49-F238E27FC236}">
                <a16:creationId xmlns:a16="http://schemas.microsoft.com/office/drawing/2014/main" id="{D3027C87-5A0C-5993-9BAB-534AB569BCB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86598" y="1731893"/>
            <a:ext cx="1825778" cy="997609"/>
          </a:xfrm>
          <a:prstGeom prst="rect">
            <a:avLst/>
          </a:prstGeom>
        </p:spPr>
      </p:pic>
      <p:pic>
        <p:nvPicPr>
          <p:cNvPr id="42" name="Picture 41" descr="A black and white banner with white text&#10;&#10;Description automatically generated">
            <a:extLst>
              <a:ext uri="{FF2B5EF4-FFF2-40B4-BE49-F238E27FC236}">
                <a16:creationId xmlns:a16="http://schemas.microsoft.com/office/drawing/2014/main" id="{B6CE23CA-B8BE-3E97-17B8-C0A6070859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05036" y="4177917"/>
            <a:ext cx="2990367" cy="1208808"/>
          </a:xfrm>
          <a:prstGeom prst="rect">
            <a:avLst/>
          </a:prstGeom>
        </p:spPr>
      </p:pic>
      <p:sp>
        <p:nvSpPr>
          <p:cNvPr id="47" name="TextBox 46">
            <a:extLst>
              <a:ext uri="{FF2B5EF4-FFF2-40B4-BE49-F238E27FC236}">
                <a16:creationId xmlns:a16="http://schemas.microsoft.com/office/drawing/2014/main" id="{51BE1274-B8A8-E98D-FBA6-CDF23B70911D}"/>
              </a:ext>
            </a:extLst>
          </p:cNvPr>
          <p:cNvSpPr txBox="1"/>
          <p:nvPr/>
        </p:nvSpPr>
        <p:spPr>
          <a:xfrm>
            <a:off x="5664268" y="2814554"/>
            <a:ext cx="1762311" cy="1200329"/>
          </a:xfrm>
          <a:prstGeom prst="rect">
            <a:avLst/>
          </a:prstGeom>
          <a:noFill/>
        </p:spPr>
        <p:txBody>
          <a:bodyPr wrap="square" rtlCol="0">
            <a:spAutoFit/>
          </a:bodyPr>
          <a:lstStyle/>
          <a:p>
            <a:pPr algn="ctr"/>
            <a:r>
              <a:rPr lang="en-US" sz="1200" b="1" dirty="0">
                <a:latin typeface="Roboto" panose="02000000000000000000" pitchFamily="2" charset="0"/>
                <a:ea typeface="Roboto" panose="02000000000000000000" pitchFamily="2" charset="0"/>
                <a:cs typeface="Roboto" panose="02000000000000000000" pitchFamily="2" charset="0"/>
              </a:rPr>
              <a:t>Committee of 100 Meeting</a:t>
            </a:r>
          </a:p>
          <a:p>
            <a:pPr algn="ctr"/>
            <a:r>
              <a:rPr lang="en-US" sz="1200" dirty="0">
                <a:latin typeface="Roboto" panose="02000000000000000000" pitchFamily="2" charset="0"/>
                <a:ea typeface="Roboto" panose="02000000000000000000" pitchFamily="2" charset="0"/>
                <a:cs typeface="Roboto" panose="02000000000000000000" pitchFamily="2" charset="0"/>
              </a:rPr>
              <a:t>Feb. 25-28, 2025</a:t>
            </a:r>
          </a:p>
          <a:p>
            <a:pPr algn="ctr"/>
            <a:r>
              <a:rPr lang="en-US" sz="1200" dirty="0">
                <a:latin typeface="Roboto" panose="02000000000000000000" pitchFamily="2" charset="0"/>
                <a:ea typeface="Roboto" panose="02000000000000000000" pitchFamily="2" charset="0"/>
                <a:cs typeface="Roboto" panose="02000000000000000000" pitchFamily="2" charset="0"/>
              </a:rPr>
              <a:t>Kapolei, Hawaii</a:t>
            </a:r>
          </a:p>
          <a:p>
            <a:pPr algn="ctr"/>
            <a:endParaRPr lang="en-US" sz="1200" dirty="0">
              <a:latin typeface="Roboto" panose="02000000000000000000" pitchFamily="2" charset="0"/>
              <a:ea typeface="Roboto" panose="02000000000000000000" pitchFamily="2" charset="0"/>
              <a:cs typeface="Roboto" panose="02000000000000000000" pitchFamily="2" charset="0"/>
            </a:endParaRPr>
          </a:p>
          <a:p>
            <a:pPr algn="ctr"/>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48" name="TextBox 47">
            <a:extLst>
              <a:ext uri="{FF2B5EF4-FFF2-40B4-BE49-F238E27FC236}">
                <a16:creationId xmlns:a16="http://schemas.microsoft.com/office/drawing/2014/main" id="{8E0A1423-DCB1-F9E5-8375-34D2A4CE2BA2}"/>
              </a:ext>
            </a:extLst>
          </p:cNvPr>
          <p:cNvSpPr txBox="1"/>
          <p:nvPr/>
        </p:nvSpPr>
        <p:spPr>
          <a:xfrm>
            <a:off x="1201401" y="2846831"/>
            <a:ext cx="1376950" cy="1015663"/>
          </a:xfrm>
          <a:prstGeom prst="rect">
            <a:avLst/>
          </a:prstGeom>
          <a:noFill/>
        </p:spPr>
        <p:txBody>
          <a:bodyPr wrap="square" rtlCol="0">
            <a:spAutoFit/>
          </a:bodyPr>
          <a:lstStyle/>
          <a:p>
            <a:pPr algn="ctr"/>
            <a:r>
              <a:rPr lang="en-US" sz="1200" b="1" dirty="0">
                <a:latin typeface="Roboto" panose="02000000000000000000" pitchFamily="2" charset="0"/>
                <a:ea typeface="Roboto" panose="02000000000000000000" pitchFamily="2" charset="0"/>
                <a:cs typeface="Roboto" panose="02000000000000000000" pitchFamily="2" charset="0"/>
              </a:rPr>
              <a:t>Visionaries</a:t>
            </a:r>
          </a:p>
          <a:p>
            <a:pPr algn="ctr"/>
            <a:r>
              <a:rPr lang="en-US" sz="1200" dirty="0">
                <a:latin typeface="Roboto" panose="02000000000000000000" pitchFamily="2" charset="0"/>
                <a:ea typeface="Roboto" panose="02000000000000000000" pitchFamily="2" charset="0"/>
                <a:cs typeface="Roboto" panose="02000000000000000000" pitchFamily="2" charset="0"/>
              </a:rPr>
              <a:t>Nov. 5, 2024</a:t>
            </a:r>
          </a:p>
          <a:p>
            <a:pPr algn="ctr"/>
            <a:r>
              <a:rPr lang="en-US" sz="1200" dirty="0">
                <a:latin typeface="Roboto" panose="02000000000000000000" pitchFamily="2" charset="0"/>
                <a:ea typeface="Roboto" panose="02000000000000000000" pitchFamily="2" charset="0"/>
                <a:cs typeface="Roboto" panose="02000000000000000000" pitchFamily="2" charset="0"/>
              </a:rPr>
              <a:t>Chicago</a:t>
            </a:r>
          </a:p>
          <a:p>
            <a:pPr algn="ctr"/>
            <a:endParaRPr lang="en-US" sz="1200" dirty="0">
              <a:latin typeface="Roboto" panose="02000000000000000000" pitchFamily="2" charset="0"/>
              <a:ea typeface="Roboto" panose="02000000000000000000" pitchFamily="2" charset="0"/>
              <a:cs typeface="Roboto" panose="02000000000000000000" pitchFamily="2" charset="0"/>
            </a:endParaRPr>
          </a:p>
          <a:p>
            <a:pPr algn="ctr"/>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50" name="TextBox 49">
            <a:extLst>
              <a:ext uri="{FF2B5EF4-FFF2-40B4-BE49-F238E27FC236}">
                <a16:creationId xmlns:a16="http://schemas.microsoft.com/office/drawing/2014/main" id="{FA43AB01-17F0-B8A6-5909-3D38EE5CB8E3}"/>
              </a:ext>
            </a:extLst>
          </p:cNvPr>
          <p:cNvSpPr txBox="1"/>
          <p:nvPr/>
        </p:nvSpPr>
        <p:spPr>
          <a:xfrm>
            <a:off x="1005036" y="5490495"/>
            <a:ext cx="2990367" cy="830997"/>
          </a:xfrm>
          <a:prstGeom prst="rect">
            <a:avLst/>
          </a:prstGeom>
          <a:noFill/>
        </p:spPr>
        <p:txBody>
          <a:bodyPr wrap="square" rtlCol="0">
            <a:spAutoFit/>
          </a:bodyPr>
          <a:lstStyle/>
          <a:p>
            <a:pPr algn="ctr"/>
            <a:r>
              <a:rPr lang="en-US" sz="1200" b="1" dirty="0">
                <a:latin typeface="Roboto" panose="02000000000000000000" pitchFamily="2" charset="0"/>
                <a:ea typeface="Roboto" panose="02000000000000000000" pitchFamily="2" charset="0"/>
                <a:cs typeface="Roboto" panose="02000000000000000000" pitchFamily="2" charset="0"/>
              </a:rPr>
              <a:t>Washington Insights Fly-In</a:t>
            </a:r>
          </a:p>
          <a:p>
            <a:pPr algn="ctr"/>
            <a:r>
              <a:rPr lang="en-US" sz="1200" dirty="0">
                <a:latin typeface="Roboto" panose="02000000000000000000" pitchFamily="2" charset="0"/>
                <a:ea typeface="Roboto" panose="02000000000000000000" pitchFamily="2" charset="0"/>
                <a:cs typeface="Roboto" panose="02000000000000000000" pitchFamily="2" charset="0"/>
              </a:rPr>
              <a:t>Spring 2025</a:t>
            </a:r>
          </a:p>
          <a:p>
            <a:pPr algn="ctr"/>
            <a:r>
              <a:rPr lang="en-US" sz="1200" dirty="0">
                <a:latin typeface="Roboto" panose="02000000000000000000" pitchFamily="2" charset="0"/>
                <a:ea typeface="Roboto" panose="02000000000000000000" pitchFamily="2" charset="0"/>
                <a:cs typeface="Roboto" panose="02000000000000000000" pitchFamily="2" charset="0"/>
              </a:rPr>
              <a:t>Washington, D.C</a:t>
            </a:r>
            <a:r>
              <a:rPr lang="en-US" sz="1200" b="1" dirty="0">
                <a:latin typeface="Roboto" panose="02000000000000000000" pitchFamily="2" charset="0"/>
                <a:ea typeface="Roboto" panose="02000000000000000000" pitchFamily="2" charset="0"/>
                <a:cs typeface="Roboto" panose="02000000000000000000" pitchFamily="2" charset="0"/>
              </a:rPr>
              <a:t>.</a:t>
            </a:r>
            <a:endParaRPr lang="en-US" sz="1200" dirty="0">
              <a:latin typeface="Roboto" panose="02000000000000000000" pitchFamily="2" charset="0"/>
              <a:ea typeface="Roboto" panose="02000000000000000000" pitchFamily="2" charset="0"/>
              <a:cs typeface="Roboto" panose="02000000000000000000" pitchFamily="2" charset="0"/>
            </a:endParaRPr>
          </a:p>
          <a:p>
            <a:pPr algn="ctr"/>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51" name="TextBox 50">
            <a:extLst>
              <a:ext uri="{FF2B5EF4-FFF2-40B4-BE49-F238E27FC236}">
                <a16:creationId xmlns:a16="http://schemas.microsoft.com/office/drawing/2014/main" id="{AC285F5A-D408-8AA7-CB04-E101F0B1FC61}"/>
              </a:ext>
            </a:extLst>
          </p:cNvPr>
          <p:cNvSpPr txBox="1"/>
          <p:nvPr/>
        </p:nvSpPr>
        <p:spPr>
          <a:xfrm>
            <a:off x="4555637" y="5520764"/>
            <a:ext cx="1964035" cy="830997"/>
          </a:xfrm>
          <a:prstGeom prst="rect">
            <a:avLst/>
          </a:prstGeom>
          <a:noFill/>
        </p:spPr>
        <p:txBody>
          <a:bodyPr wrap="square" rtlCol="0">
            <a:spAutoFit/>
          </a:bodyPr>
          <a:lstStyle/>
          <a:p>
            <a:pPr algn="ctr"/>
            <a:r>
              <a:rPr lang="en-US" sz="1200" b="1" dirty="0">
                <a:latin typeface="Roboto" panose="02000000000000000000" pitchFamily="2" charset="0"/>
                <a:ea typeface="Roboto" panose="02000000000000000000" pitchFamily="2" charset="0"/>
                <a:cs typeface="Roboto" panose="02000000000000000000" pitchFamily="2" charset="0"/>
              </a:rPr>
              <a:t>Annual Convention &amp; Expo</a:t>
            </a:r>
          </a:p>
          <a:p>
            <a:pPr algn="ctr"/>
            <a:r>
              <a:rPr lang="en-US" sz="1200" dirty="0">
                <a:latin typeface="Roboto" panose="02000000000000000000" pitchFamily="2" charset="0"/>
                <a:ea typeface="Roboto" panose="02000000000000000000" pitchFamily="2" charset="0"/>
                <a:cs typeface="Roboto" panose="02000000000000000000" pitchFamily="2" charset="0"/>
              </a:rPr>
              <a:t>July 23-25, 2025</a:t>
            </a:r>
          </a:p>
          <a:p>
            <a:pPr algn="ctr"/>
            <a:r>
              <a:rPr lang="en-US" sz="1200" dirty="0">
                <a:latin typeface="Roboto" panose="02000000000000000000" pitchFamily="2" charset="0"/>
                <a:ea typeface="Roboto" panose="02000000000000000000" pitchFamily="2" charset="0"/>
                <a:cs typeface="Roboto" panose="02000000000000000000" pitchFamily="2" charset="0"/>
              </a:rPr>
              <a:t>Louisville, Kentucky</a:t>
            </a:r>
          </a:p>
        </p:txBody>
      </p:sp>
      <p:sp>
        <p:nvSpPr>
          <p:cNvPr id="52" name="TextBox 51">
            <a:extLst>
              <a:ext uri="{FF2B5EF4-FFF2-40B4-BE49-F238E27FC236}">
                <a16:creationId xmlns:a16="http://schemas.microsoft.com/office/drawing/2014/main" id="{859DF4A8-77BB-7D8E-9CD5-9CEC7FA829CB}"/>
              </a:ext>
            </a:extLst>
          </p:cNvPr>
          <p:cNvSpPr txBox="1"/>
          <p:nvPr/>
        </p:nvSpPr>
        <p:spPr>
          <a:xfrm>
            <a:off x="3150065" y="2831502"/>
            <a:ext cx="1762311" cy="646331"/>
          </a:xfrm>
          <a:prstGeom prst="rect">
            <a:avLst/>
          </a:prstGeom>
          <a:noFill/>
        </p:spPr>
        <p:txBody>
          <a:bodyPr wrap="square" rtlCol="0">
            <a:spAutoFit/>
          </a:bodyPr>
          <a:lstStyle/>
          <a:p>
            <a:pPr algn="ctr"/>
            <a:r>
              <a:rPr lang="en-US" sz="1200" b="1" dirty="0">
                <a:latin typeface="Roboto" panose="02000000000000000000" pitchFamily="2" charset="0"/>
                <a:ea typeface="Roboto" panose="02000000000000000000" pitchFamily="2" charset="0"/>
                <a:cs typeface="Roboto" panose="02000000000000000000" pitchFamily="2" charset="0"/>
              </a:rPr>
              <a:t>Fall Forum</a:t>
            </a:r>
          </a:p>
          <a:p>
            <a:pPr algn="ctr"/>
            <a:r>
              <a:rPr lang="en-US" sz="1200" dirty="0">
                <a:latin typeface="Roboto" panose="02000000000000000000" pitchFamily="2" charset="0"/>
                <a:ea typeface="Roboto" panose="02000000000000000000" pitchFamily="2" charset="0"/>
                <a:cs typeface="Roboto" panose="02000000000000000000" pitchFamily="2" charset="0"/>
              </a:rPr>
              <a:t>Nov. 6-8, 2024 </a:t>
            </a:r>
          </a:p>
          <a:p>
            <a:pPr algn="ctr"/>
            <a:r>
              <a:rPr lang="en-US" sz="1200" dirty="0">
                <a:latin typeface="Roboto" panose="02000000000000000000" pitchFamily="2" charset="0"/>
                <a:ea typeface="Roboto" panose="02000000000000000000" pitchFamily="2" charset="0"/>
                <a:cs typeface="Roboto" panose="02000000000000000000" pitchFamily="2" charset="0"/>
              </a:rPr>
              <a:t>Chicago</a:t>
            </a:r>
          </a:p>
        </p:txBody>
      </p:sp>
      <p:pic>
        <p:nvPicPr>
          <p:cNvPr id="55" name="Picture 54">
            <a:extLst>
              <a:ext uri="{FF2B5EF4-FFF2-40B4-BE49-F238E27FC236}">
                <a16:creationId xmlns:a16="http://schemas.microsoft.com/office/drawing/2014/main" id="{0495410A-5886-E445-9A96-A0ACA4E64012}"/>
              </a:ext>
            </a:extLst>
          </p:cNvPr>
          <p:cNvPicPr>
            <a:picLocks noChangeAspect="1"/>
          </p:cNvPicPr>
          <p:nvPr/>
        </p:nvPicPr>
        <p:blipFill>
          <a:blip r:embed="rId7"/>
          <a:srcRect/>
          <a:stretch/>
        </p:blipFill>
        <p:spPr>
          <a:xfrm>
            <a:off x="6001724" y="1576554"/>
            <a:ext cx="1152948" cy="1152948"/>
          </a:xfrm>
          <a:prstGeom prst="rect">
            <a:avLst/>
          </a:prstGeom>
        </p:spPr>
      </p:pic>
      <p:pic>
        <p:nvPicPr>
          <p:cNvPr id="59" name="Picture 58">
            <a:extLst>
              <a:ext uri="{FF2B5EF4-FFF2-40B4-BE49-F238E27FC236}">
                <a16:creationId xmlns:a16="http://schemas.microsoft.com/office/drawing/2014/main" id="{D2ABDC8A-71F6-20F5-061A-392C749F1679}"/>
              </a:ext>
            </a:extLst>
          </p:cNvPr>
          <p:cNvPicPr>
            <a:picLocks noChangeAspect="1"/>
          </p:cNvPicPr>
          <p:nvPr/>
        </p:nvPicPr>
        <p:blipFill>
          <a:blip r:embed="rId8"/>
          <a:srcRect/>
          <a:stretch/>
        </p:blipFill>
        <p:spPr>
          <a:xfrm>
            <a:off x="1169987" y="1406081"/>
            <a:ext cx="1408364" cy="1408364"/>
          </a:xfrm>
          <a:prstGeom prst="rect">
            <a:avLst/>
          </a:prstGeom>
        </p:spPr>
      </p:pic>
    </p:spTree>
    <p:extLst>
      <p:ext uri="{BB962C8B-B14F-4D97-AF65-F5344CB8AC3E}">
        <p14:creationId xmlns:p14="http://schemas.microsoft.com/office/powerpoint/2010/main" val="360218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4D95A-F381-D988-D0CB-1D22473299B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8" name="TextBox 87">
            <a:extLst>
              <a:ext uri="{FF2B5EF4-FFF2-40B4-BE49-F238E27FC236}">
                <a16:creationId xmlns:a16="http://schemas.microsoft.com/office/drawing/2014/main" id="{F7EC011D-4484-3446-8569-D5FB4C024E65}"/>
              </a:ext>
            </a:extLst>
          </p:cNvPr>
          <p:cNvSpPr txBox="1"/>
          <p:nvPr/>
        </p:nvSpPr>
        <p:spPr>
          <a:xfrm>
            <a:off x="869536" y="5489293"/>
            <a:ext cx="7206342" cy="892552"/>
          </a:xfrm>
          <a:prstGeom prst="rect">
            <a:avLst/>
          </a:prstGeom>
          <a:noFill/>
        </p:spPr>
        <p:txBody>
          <a:bodyPr wrap="square" rtlCol="0">
            <a:spAutoFit/>
          </a:bodyPr>
          <a:lstStyle/>
          <a:p>
            <a:pPr algn="ctr"/>
            <a:r>
              <a:rPr lang="en-US" sz="1600" b="1" dirty="0">
                <a:latin typeface="+mj-lt"/>
                <a:ea typeface="Roboto" panose="02000000000000000000" pitchFamily="2" charset="0"/>
              </a:rPr>
              <a:t>NEW: Passive Debt Buyer Insurance!</a:t>
            </a:r>
            <a:br>
              <a:rPr lang="en-US" sz="1200" b="1" dirty="0">
                <a:latin typeface="+mj-lt"/>
                <a:ea typeface="Roboto" panose="02000000000000000000" pitchFamily="2" charset="0"/>
              </a:rPr>
            </a:br>
            <a:r>
              <a:rPr lang="en-US" sz="1200" dirty="0">
                <a:latin typeface="Roboto" panose="02000000000000000000" pitchFamily="2" charset="0"/>
                <a:ea typeface="Roboto" panose="02000000000000000000" pitchFamily="2" charset="0"/>
              </a:rPr>
              <a:t>Our new Passive Debt Buyer coverage can be accessed exclusively through Collectors Insurance Agency (CIA), a subsidiary of ACA International.</a:t>
            </a:r>
          </a:p>
          <a:p>
            <a:endParaRPr lang="en-US" sz="1200" dirty="0">
              <a:latin typeface="Roboto" panose="02000000000000000000" pitchFamily="2" charset="0"/>
              <a:ea typeface="Roboto" panose="02000000000000000000" pitchFamily="2" charset="0"/>
            </a:endParaRPr>
          </a:p>
        </p:txBody>
      </p:sp>
      <p:sp>
        <p:nvSpPr>
          <p:cNvPr id="89" name="Google Shape;1254;p41">
            <a:extLst>
              <a:ext uri="{FF2B5EF4-FFF2-40B4-BE49-F238E27FC236}">
                <a16:creationId xmlns:a16="http://schemas.microsoft.com/office/drawing/2014/main" id="{78176F3D-CBF5-4146-A9F1-87C7BAE29B3E}"/>
              </a:ext>
            </a:extLst>
          </p:cNvPr>
          <p:cNvSpPr txBox="1">
            <a:spLocks noGrp="1"/>
          </p:cNvSpPr>
          <p:nvPr>
            <p:ph type="title"/>
          </p:nvPr>
        </p:nvSpPr>
        <p:spPr>
          <a:xfrm>
            <a:off x="308764" y="513804"/>
            <a:ext cx="8136013"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Collectors Insurance Agency</a:t>
            </a:r>
            <a:endParaRPr dirty="0"/>
          </a:p>
        </p:txBody>
      </p:sp>
      <p:cxnSp>
        <p:nvCxnSpPr>
          <p:cNvPr id="90" name="Google Shape;1255;p41">
            <a:extLst>
              <a:ext uri="{FF2B5EF4-FFF2-40B4-BE49-F238E27FC236}">
                <a16:creationId xmlns:a16="http://schemas.microsoft.com/office/drawing/2014/main" id="{7890F0A8-657E-DE4F-B880-5EAC2277169C}"/>
              </a:ext>
            </a:extLst>
          </p:cNvPr>
          <p:cNvCxnSpPr>
            <a:cxnSpLocks/>
            <a:stCxn id="92" idx="0"/>
          </p:cNvCxnSpPr>
          <p:nvPr/>
        </p:nvCxnSpPr>
        <p:spPr>
          <a:xfrm rot="16200000" flipV="1">
            <a:off x="826977" y="888814"/>
            <a:ext cx="626099" cy="2455498"/>
          </a:xfrm>
          <a:prstGeom prst="bentConnector2">
            <a:avLst/>
          </a:prstGeom>
          <a:noFill/>
          <a:ln w="19050" cap="flat" cmpd="sng">
            <a:solidFill>
              <a:schemeClr val="accent3"/>
            </a:solidFill>
            <a:prstDash val="solid"/>
            <a:round/>
            <a:headEnd type="triangle" w="med" len="med"/>
            <a:tailEnd type="none" w="med" len="med"/>
          </a:ln>
        </p:spPr>
      </p:cxnSp>
      <p:grpSp>
        <p:nvGrpSpPr>
          <p:cNvPr id="91" name="Google Shape;1257;p41">
            <a:extLst>
              <a:ext uri="{FF2B5EF4-FFF2-40B4-BE49-F238E27FC236}">
                <a16:creationId xmlns:a16="http://schemas.microsoft.com/office/drawing/2014/main" id="{E8B1550C-33FC-E04D-A997-FCC5E841535F}"/>
              </a:ext>
            </a:extLst>
          </p:cNvPr>
          <p:cNvGrpSpPr/>
          <p:nvPr/>
        </p:nvGrpSpPr>
        <p:grpSpPr>
          <a:xfrm>
            <a:off x="1532424" y="2429613"/>
            <a:ext cx="3052751" cy="2474266"/>
            <a:chOff x="1532424" y="2429613"/>
            <a:chExt cx="3052751" cy="1856261"/>
          </a:xfrm>
        </p:grpSpPr>
        <p:sp>
          <p:nvSpPr>
            <p:cNvPr id="92" name="Google Shape;1256;p41">
              <a:extLst>
                <a:ext uri="{FF2B5EF4-FFF2-40B4-BE49-F238E27FC236}">
                  <a16:creationId xmlns:a16="http://schemas.microsoft.com/office/drawing/2014/main" id="{B6167B92-AD85-F249-A63C-412AEF1C4193}"/>
                </a:ext>
              </a:extLst>
            </p:cNvPr>
            <p:cNvSpPr/>
            <p:nvPr/>
          </p:nvSpPr>
          <p:spPr>
            <a:xfrm>
              <a:off x="1532425" y="2429613"/>
              <a:ext cx="1670700" cy="1789633"/>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 name="Google Shape;1258;p41">
              <a:extLst>
                <a:ext uri="{FF2B5EF4-FFF2-40B4-BE49-F238E27FC236}">
                  <a16:creationId xmlns:a16="http://schemas.microsoft.com/office/drawing/2014/main" id="{FB2F2237-F380-814E-862E-808141D00CDB}"/>
                </a:ext>
              </a:extLst>
            </p:cNvPr>
            <p:cNvCxnSpPr>
              <a:cxnSpLocks/>
              <a:stCxn id="92" idx="1"/>
              <a:endCxn id="97" idx="2"/>
            </p:cNvCxnSpPr>
            <p:nvPr/>
          </p:nvCxnSpPr>
          <p:spPr>
            <a:xfrm rot="10800000" flipH="1" flipV="1">
              <a:off x="1532424" y="3324429"/>
              <a:ext cx="3052751" cy="961445"/>
            </a:xfrm>
            <a:prstGeom prst="bentConnector4">
              <a:avLst>
                <a:gd name="adj1" fmla="val -7488"/>
                <a:gd name="adj2" fmla="val 117838"/>
              </a:avLst>
            </a:prstGeom>
            <a:noFill/>
            <a:ln w="19050" cap="flat" cmpd="sng">
              <a:solidFill>
                <a:schemeClr val="accent1"/>
              </a:solidFill>
              <a:prstDash val="solid"/>
              <a:round/>
              <a:headEnd type="none" w="med" len="med"/>
              <a:tailEnd type="triangle" w="med" len="med"/>
            </a:ln>
          </p:spPr>
        </p:cxnSp>
        <p:sp>
          <p:nvSpPr>
            <p:cNvPr id="94" name="Google Shape;1260;p41">
              <a:extLst>
                <a:ext uri="{FF2B5EF4-FFF2-40B4-BE49-F238E27FC236}">
                  <a16:creationId xmlns:a16="http://schemas.microsoft.com/office/drawing/2014/main" id="{FFC6A218-ABFD-DA45-BC17-0199DF8956C1}"/>
                </a:ext>
              </a:extLst>
            </p:cNvPr>
            <p:cNvSpPr txBox="1"/>
            <p:nvPr/>
          </p:nvSpPr>
          <p:spPr>
            <a:xfrm>
              <a:off x="1674625" y="2517270"/>
              <a:ext cx="1386300" cy="34125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FFFFFF"/>
                  </a:solidFill>
                  <a:latin typeface="Fira Sans Extra Condensed Medium"/>
                  <a:ea typeface="Fira Sans Extra Condensed Medium"/>
                  <a:cs typeface="Fira Sans Extra Condensed Medium"/>
                  <a:sym typeface="Fira Sans Extra Condensed Medium"/>
                </a:rPr>
                <a:t>Insurance</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5" name="Google Shape;1261;p41">
              <a:extLst>
                <a:ext uri="{FF2B5EF4-FFF2-40B4-BE49-F238E27FC236}">
                  <a16:creationId xmlns:a16="http://schemas.microsoft.com/office/drawing/2014/main" id="{03AF41D8-3C6A-7C4D-B30F-EB61917F14CC}"/>
                </a:ext>
              </a:extLst>
            </p:cNvPr>
            <p:cNvSpPr txBox="1"/>
            <p:nvPr/>
          </p:nvSpPr>
          <p:spPr>
            <a:xfrm>
              <a:off x="1532424" y="3229320"/>
              <a:ext cx="1670702" cy="53764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Roboto"/>
                  <a:ea typeface="Roboto"/>
                  <a:cs typeface="Roboto"/>
                  <a:sym typeface="Roboto"/>
                </a:rPr>
                <a:t>We offer E&amp;O, Commercial Crime, Umbrella, Business Owners’, Workers Comp and Cyber Security.</a:t>
              </a:r>
              <a:endParaRPr sz="1200" dirty="0">
                <a:solidFill>
                  <a:srgbClr val="FFFFFF"/>
                </a:solidFill>
                <a:latin typeface="Roboto"/>
                <a:ea typeface="Roboto"/>
                <a:cs typeface="Roboto"/>
                <a:sym typeface="Roboto"/>
              </a:endParaRPr>
            </a:p>
          </p:txBody>
        </p:sp>
      </p:grpSp>
      <p:grpSp>
        <p:nvGrpSpPr>
          <p:cNvPr id="96" name="Google Shape;1262;p41">
            <a:extLst>
              <a:ext uri="{FF2B5EF4-FFF2-40B4-BE49-F238E27FC236}">
                <a16:creationId xmlns:a16="http://schemas.microsoft.com/office/drawing/2014/main" id="{9D53860E-6572-844D-8A12-FBB28EFD7F60}"/>
              </a:ext>
            </a:extLst>
          </p:cNvPr>
          <p:cNvGrpSpPr/>
          <p:nvPr/>
        </p:nvGrpSpPr>
        <p:grpSpPr>
          <a:xfrm>
            <a:off x="3749826" y="1410388"/>
            <a:ext cx="3000202" cy="3493491"/>
            <a:chOff x="3723551" y="1635108"/>
            <a:chExt cx="3000202" cy="1952680"/>
          </a:xfrm>
        </p:grpSpPr>
        <p:sp>
          <p:nvSpPr>
            <p:cNvPr id="97" name="Google Shape;1259;p41">
              <a:extLst>
                <a:ext uri="{FF2B5EF4-FFF2-40B4-BE49-F238E27FC236}">
                  <a16:creationId xmlns:a16="http://schemas.microsoft.com/office/drawing/2014/main" id="{22A38F6A-D23C-0449-B73D-66FF3BF1DAF1}"/>
                </a:ext>
              </a:extLst>
            </p:cNvPr>
            <p:cNvSpPr/>
            <p:nvPr/>
          </p:nvSpPr>
          <p:spPr>
            <a:xfrm>
              <a:off x="3723551" y="1919188"/>
              <a:ext cx="1670700" cy="1668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 name="Google Shape;1263;p41">
              <a:extLst>
                <a:ext uri="{FF2B5EF4-FFF2-40B4-BE49-F238E27FC236}">
                  <a16:creationId xmlns:a16="http://schemas.microsoft.com/office/drawing/2014/main" id="{B661918A-B871-5446-92CA-33CF8E9C09B1}"/>
                </a:ext>
              </a:extLst>
            </p:cNvPr>
            <p:cNvCxnSpPr>
              <a:cxnSpLocks/>
              <a:stCxn id="97" idx="1"/>
              <a:endCxn id="102" idx="0"/>
            </p:cNvCxnSpPr>
            <p:nvPr/>
          </p:nvCxnSpPr>
          <p:spPr>
            <a:xfrm rot="10800000" flipH="1">
              <a:off x="3723551" y="1635108"/>
              <a:ext cx="3000202" cy="1118380"/>
            </a:xfrm>
            <a:prstGeom prst="bentConnector4">
              <a:avLst>
                <a:gd name="adj1" fmla="val -7619"/>
                <a:gd name="adj2" fmla="val 111425"/>
              </a:avLst>
            </a:prstGeom>
            <a:noFill/>
            <a:ln w="19050" cap="flat" cmpd="sng">
              <a:solidFill>
                <a:schemeClr val="accent5"/>
              </a:solidFill>
              <a:prstDash val="solid"/>
              <a:round/>
              <a:headEnd type="none" w="med" len="med"/>
              <a:tailEnd type="triangle" w="med" len="med"/>
            </a:ln>
          </p:spPr>
        </p:cxnSp>
        <p:sp>
          <p:nvSpPr>
            <p:cNvPr id="99" name="Google Shape;1265;p41">
              <a:extLst>
                <a:ext uri="{FF2B5EF4-FFF2-40B4-BE49-F238E27FC236}">
                  <a16:creationId xmlns:a16="http://schemas.microsoft.com/office/drawing/2014/main" id="{2AF6EB67-77CA-DB4E-8979-F6E47A81C278}"/>
                </a:ext>
              </a:extLst>
            </p:cNvPr>
            <p:cNvSpPr txBox="1"/>
            <p:nvPr/>
          </p:nvSpPr>
          <p:spPr>
            <a:xfrm>
              <a:off x="3811078" y="1966733"/>
              <a:ext cx="1386300" cy="3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FFFFFF"/>
                  </a:solidFill>
                  <a:latin typeface="Fira Sans Extra Condensed Medium"/>
                  <a:ea typeface="Fira Sans Extra Condensed Medium"/>
                  <a:cs typeface="Fira Sans Extra Condensed Medium"/>
                  <a:sym typeface="Fira Sans Extra Condensed Medium"/>
                </a:rPr>
                <a:t>Licensing</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0" name="Google Shape;1266;p41">
              <a:extLst>
                <a:ext uri="{FF2B5EF4-FFF2-40B4-BE49-F238E27FC236}">
                  <a16:creationId xmlns:a16="http://schemas.microsoft.com/office/drawing/2014/main" id="{5629452F-4080-B44E-9CA4-6E2DA4E70E77}"/>
                </a:ext>
              </a:extLst>
            </p:cNvPr>
            <p:cNvSpPr txBox="1"/>
            <p:nvPr/>
          </p:nvSpPr>
          <p:spPr>
            <a:xfrm>
              <a:off x="3811078" y="2615834"/>
              <a:ext cx="1526375" cy="626100"/>
            </a:xfrm>
            <a:prstGeom prst="rect">
              <a:avLst/>
            </a:prstGeom>
            <a:noFill/>
            <a:ln>
              <a:noFill/>
            </a:ln>
          </p:spPr>
          <p:txBody>
            <a:bodyPr spcFirstLastPara="1" wrap="square" lIns="91425" tIns="91425" rIns="91425" bIns="91425" anchor="ctr" anchorCtr="0">
              <a:noAutofit/>
            </a:bodyPr>
            <a:lstStyle/>
            <a:p>
              <a:pPr lvl="0" algn="ctr"/>
              <a:r>
                <a:rPr lang="en-US" sz="1200" dirty="0">
                  <a:solidFill>
                    <a:srgbClr val="FFFFFF"/>
                  </a:solidFill>
                  <a:latin typeface="Roboto"/>
                  <a:ea typeface="Roboto"/>
                  <a:cs typeface="Roboto"/>
                  <a:sym typeface="Roboto"/>
                </a:rPr>
                <a:t>We work with proprietary automation and ACA’s Compliance Department to bring you the best, most affordable licensing service available.</a:t>
              </a:r>
              <a:endParaRPr sz="1200" dirty="0">
                <a:solidFill>
                  <a:srgbClr val="FFFFFF"/>
                </a:solidFill>
                <a:latin typeface="Roboto"/>
                <a:ea typeface="Roboto"/>
                <a:cs typeface="Roboto"/>
                <a:sym typeface="Roboto"/>
              </a:endParaRPr>
            </a:p>
          </p:txBody>
        </p:sp>
      </p:grpSp>
      <p:grpSp>
        <p:nvGrpSpPr>
          <p:cNvPr id="101" name="Google Shape;1267;p41">
            <a:extLst>
              <a:ext uri="{FF2B5EF4-FFF2-40B4-BE49-F238E27FC236}">
                <a16:creationId xmlns:a16="http://schemas.microsoft.com/office/drawing/2014/main" id="{2FE72646-6AA7-474D-9726-7326762081DD}"/>
              </a:ext>
            </a:extLst>
          </p:cNvPr>
          <p:cNvGrpSpPr/>
          <p:nvPr/>
        </p:nvGrpSpPr>
        <p:grpSpPr>
          <a:xfrm>
            <a:off x="5914678" y="1410388"/>
            <a:ext cx="3487050" cy="3219486"/>
            <a:chOff x="5914678" y="1410388"/>
            <a:chExt cx="3487050" cy="3041754"/>
          </a:xfrm>
        </p:grpSpPr>
        <p:sp>
          <p:nvSpPr>
            <p:cNvPr id="102" name="Google Shape;1264;p41">
              <a:extLst>
                <a:ext uri="{FF2B5EF4-FFF2-40B4-BE49-F238E27FC236}">
                  <a16:creationId xmlns:a16="http://schemas.microsoft.com/office/drawing/2014/main" id="{471B69DD-5E1C-CB40-BCB6-1FCA6C5EB1CF}"/>
                </a:ext>
              </a:extLst>
            </p:cNvPr>
            <p:cNvSpPr/>
            <p:nvPr/>
          </p:nvSpPr>
          <p:spPr>
            <a:xfrm>
              <a:off x="5914678" y="1410388"/>
              <a:ext cx="1670700" cy="3041754"/>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3" name="Google Shape;1268;p41">
              <a:extLst>
                <a:ext uri="{FF2B5EF4-FFF2-40B4-BE49-F238E27FC236}">
                  <a16:creationId xmlns:a16="http://schemas.microsoft.com/office/drawing/2014/main" id="{0869F9D9-E765-2243-A4BF-8795A0CFF050}"/>
                </a:ext>
              </a:extLst>
            </p:cNvPr>
            <p:cNvCxnSpPr>
              <a:cxnSpLocks/>
              <a:stCxn id="102" idx="2"/>
            </p:cNvCxnSpPr>
            <p:nvPr/>
          </p:nvCxnSpPr>
          <p:spPr>
            <a:xfrm rot="5400000" flipH="1" flipV="1">
              <a:off x="8017501" y="3067915"/>
              <a:ext cx="116754" cy="2651700"/>
            </a:xfrm>
            <a:prstGeom prst="bentConnector4">
              <a:avLst>
                <a:gd name="adj1" fmla="val -184987"/>
                <a:gd name="adj2" fmla="val 65751"/>
              </a:avLst>
            </a:prstGeom>
            <a:noFill/>
            <a:ln w="19050" cap="flat" cmpd="sng">
              <a:solidFill>
                <a:schemeClr val="accent6"/>
              </a:solidFill>
              <a:prstDash val="solid"/>
              <a:round/>
              <a:headEnd type="none" w="med" len="med"/>
              <a:tailEnd type="none" w="med" len="med"/>
            </a:ln>
          </p:spPr>
        </p:cxnSp>
        <p:sp>
          <p:nvSpPr>
            <p:cNvPr id="104" name="Google Shape;1269;p41">
              <a:extLst>
                <a:ext uri="{FF2B5EF4-FFF2-40B4-BE49-F238E27FC236}">
                  <a16:creationId xmlns:a16="http://schemas.microsoft.com/office/drawing/2014/main" id="{403317C3-910F-EF4C-83BD-74135A2D1C99}"/>
                </a:ext>
              </a:extLst>
            </p:cNvPr>
            <p:cNvSpPr txBox="1"/>
            <p:nvPr/>
          </p:nvSpPr>
          <p:spPr>
            <a:xfrm>
              <a:off x="6080700" y="1541021"/>
              <a:ext cx="1386300" cy="45475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FFFFFF"/>
                  </a:solidFill>
                  <a:latin typeface="Fira Sans Extra Condensed Medium"/>
                  <a:ea typeface="Fira Sans Extra Condensed Medium"/>
                  <a:cs typeface="Fira Sans Extra Condensed Medium"/>
                  <a:sym typeface="Fira Sans Extra Condensed Medium"/>
                </a:rPr>
                <a:t>Bonds</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5" name="Google Shape;1270;p41">
              <a:extLst>
                <a:ext uri="{FF2B5EF4-FFF2-40B4-BE49-F238E27FC236}">
                  <a16:creationId xmlns:a16="http://schemas.microsoft.com/office/drawing/2014/main" id="{C6429FA8-9BC9-7E41-9957-E4478F2BE0B4}"/>
                </a:ext>
              </a:extLst>
            </p:cNvPr>
            <p:cNvSpPr txBox="1"/>
            <p:nvPr/>
          </p:nvSpPr>
          <p:spPr>
            <a:xfrm>
              <a:off x="5967225" y="2299738"/>
              <a:ext cx="1561355" cy="1768586"/>
            </a:xfrm>
            <a:prstGeom prst="rect">
              <a:avLst/>
            </a:prstGeom>
            <a:noFill/>
            <a:ln>
              <a:noFill/>
            </a:ln>
          </p:spPr>
          <p:txBody>
            <a:bodyPr spcFirstLastPara="1" wrap="square" lIns="91425" tIns="91425" rIns="91425" bIns="91425" anchor="ctr" anchorCtr="0">
              <a:noAutofit/>
            </a:bodyPr>
            <a:lstStyle/>
            <a:p>
              <a:pPr lvl="0" algn="ctr"/>
              <a:r>
                <a:rPr lang="en-US" sz="1200" dirty="0">
                  <a:solidFill>
                    <a:srgbClr val="FFFFFF"/>
                  </a:solidFill>
                  <a:latin typeface="Roboto"/>
                  <a:ea typeface="Roboto"/>
                  <a:cs typeface="Roboto"/>
                  <a:sym typeface="Roboto"/>
                </a:rPr>
                <a:t>Our Surety Bond Program offers automatic renewals, expedited document prep &amp; competitive rates for Statutory, Blanket Client &amp; Client Contract Bonds.</a:t>
              </a:r>
              <a:endParaRPr sz="1200" dirty="0">
                <a:solidFill>
                  <a:srgbClr val="FFFFFF"/>
                </a:solidFill>
                <a:latin typeface="Roboto"/>
                <a:ea typeface="Roboto"/>
                <a:cs typeface="Roboto"/>
                <a:sym typeface="Roboto"/>
              </a:endParaRPr>
            </a:p>
          </p:txBody>
        </p:sp>
      </p:grpSp>
    </p:spTree>
    <p:extLst>
      <p:ext uri="{BB962C8B-B14F-4D97-AF65-F5344CB8AC3E}">
        <p14:creationId xmlns:p14="http://schemas.microsoft.com/office/powerpoint/2010/main" val="407975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3F3CD1-3354-A7FF-83B0-BC368212275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5">
            <a:extLst>
              <a:ext uri="{FF2B5EF4-FFF2-40B4-BE49-F238E27FC236}">
                <a16:creationId xmlns:a16="http://schemas.microsoft.com/office/drawing/2014/main" id="{AF1B384B-795B-482E-8F57-236E5BC1452B}"/>
              </a:ext>
            </a:extLst>
          </p:cNvPr>
          <p:cNvSpPr>
            <a:spLocks noGrp="1"/>
          </p:cNvSpPr>
          <p:nvPr>
            <p:ph type="title"/>
          </p:nvPr>
        </p:nvSpPr>
        <p:spPr>
          <a:xfrm>
            <a:off x="375920" y="348241"/>
            <a:ext cx="8078280" cy="758491"/>
          </a:xfrm>
        </p:spPr>
        <p:txBody>
          <a:bodyPr>
            <a:noAutofit/>
          </a:bodyPr>
          <a:lstStyle/>
          <a:p>
            <a:pPr algn="ctr"/>
            <a:r>
              <a:rPr lang="en-US" dirty="0"/>
              <a:t>ACA Compliance Resources</a:t>
            </a:r>
          </a:p>
        </p:txBody>
      </p:sp>
      <p:sp>
        <p:nvSpPr>
          <p:cNvPr id="11" name="Rectangle 10">
            <a:extLst>
              <a:ext uri="{FF2B5EF4-FFF2-40B4-BE49-F238E27FC236}">
                <a16:creationId xmlns:a16="http://schemas.microsoft.com/office/drawing/2014/main" id="{ECFB1E8D-946E-4FEF-9A93-45FCD7C6FF37}"/>
              </a:ext>
            </a:extLst>
          </p:cNvPr>
          <p:cNvSpPr/>
          <p:nvPr/>
        </p:nvSpPr>
        <p:spPr>
          <a:xfrm>
            <a:off x="4127049" y="1606381"/>
            <a:ext cx="4080032" cy="4573560"/>
          </a:xfrm>
          <a:prstGeom prst="rect">
            <a:avLst/>
          </a:prstGeom>
        </p:spPr>
        <p:txBody>
          <a:bodyPr wrap="square">
            <a:spAutoFit/>
          </a:bodyPr>
          <a:lstStyle/>
          <a:p>
            <a:pPr marL="285750"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ACA’s Compliance team reviews all new federal and state judicial decisions and selects the most relevant cases to summarize for members in bite-sized </a:t>
            </a:r>
            <a:r>
              <a:rPr lang="en-US" sz="1400" b="1" dirty="0">
                <a:latin typeface="Roboto" panose="02000000000000000000" pitchFamily="2" charset="0"/>
                <a:ea typeface="Roboto" panose="02000000000000000000" pitchFamily="2" charset="0"/>
              </a:rPr>
              <a:t>Daily Decisions</a:t>
            </a:r>
            <a:r>
              <a:rPr lang="en-US" sz="1400" dirty="0">
                <a:latin typeface="Roboto" panose="02000000000000000000" pitchFamily="2" charset="0"/>
                <a:ea typeface="Roboto" panose="02000000000000000000" pitchFamily="2" charset="0"/>
              </a:rPr>
              <a:t>. </a:t>
            </a:r>
            <a:br>
              <a:rPr lang="en-US" sz="1400" i="1" dirty="0">
                <a:latin typeface="Roboto" panose="02000000000000000000" pitchFamily="2" charset="0"/>
                <a:ea typeface="Roboto" panose="02000000000000000000" pitchFamily="2" charset="0"/>
              </a:rPr>
            </a:br>
            <a:endParaRPr lang="en-US" sz="1400" dirty="0">
              <a:latin typeface="Roboto" panose="02000000000000000000" pitchFamily="2" charset="0"/>
              <a:ea typeface="Roboto" panose="02000000000000000000" pitchFamily="2" charset="0"/>
            </a:endParaRPr>
          </a:p>
          <a:p>
            <a:pPr marL="285750"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ACA membership includes access to our </a:t>
            </a:r>
            <a:r>
              <a:rPr lang="en-US" sz="1400" b="1" dirty="0">
                <a:latin typeface="Roboto" panose="02000000000000000000" pitchFamily="2" charset="0"/>
                <a:ea typeface="Roboto" panose="02000000000000000000" pitchFamily="2" charset="0"/>
              </a:rPr>
              <a:t>library of Daily Decisions</a:t>
            </a:r>
            <a:r>
              <a:rPr lang="en-US" sz="1400" dirty="0">
                <a:latin typeface="Roboto" panose="02000000000000000000" pitchFamily="2" charset="0"/>
                <a:ea typeface="Roboto" panose="02000000000000000000" pitchFamily="2" charset="0"/>
              </a:rPr>
              <a:t>—more than 2,000 searchable case summaries at your fingertips! </a:t>
            </a:r>
          </a:p>
          <a:p>
            <a:pPr marL="285750" indent="-285750">
              <a:lnSpc>
                <a:spcPct val="90000"/>
              </a:lnSpc>
              <a:spcBef>
                <a:spcPct val="20000"/>
              </a:spcBef>
              <a:buFont typeface="Arial"/>
              <a:buChar char="•"/>
            </a:pPr>
            <a:endParaRPr lang="en-US" sz="1400" dirty="0">
              <a:latin typeface="Roboto" panose="02000000000000000000" pitchFamily="2" charset="0"/>
              <a:ea typeface="Roboto" panose="02000000000000000000" pitchFamily="2" charset="0"/>
            </a:endParaRPr>
          </a:p>
          <a:p>
            <a:pPr marL="285750" indent="-285750">
              <a:lnSpc>
                <a:spcPct val="90000"/>
              </a:lnSpc>
              <a:spcBef>
                <a:spcPct val="20000"/>
              </a:spcBef>
              <a:buFont typeface="Arial"/>
              <a:buChar char="•"/>
            </a:pPr>
            <a:r>
              <a:rPr lang="en-US" sz="1400" b="1" dirty="0">
                <a:latin typeface="Roboto" panose="02000000000000000000" pitchFamily="2" charset="0"/>
                <a:ea typeface="Roboto" panose="02000000000000000000" pitchFamily="2" charset="0"/>
              </a:rPr>
              <a:t>ACA </a:t>
            </a:r>
            <a:r>
              <a:rPr lang="en-US" sz="1400" b="1" dirty="0" err="1">
                <a:latin typeface="Roboto" panose="02000000000000000000" pitchFamily="2" charset="0"/>
                <a:ea typeface="Roboto" panose="02000000000000000000" pitchFamily="2" charset="0"/>
              </a:rPr>
              <a:t>SearchPoint</a:t>
            </a:r>
            <a:r>
              <a:rPr lang="en-US" sz="1400" b="1" dirty="0">
                <a:latin typeface="Roboto" panose="02000000000000000000" pitchFamily="2" charset="0"/>
                <a:ea typeface="Roboto" panose="02000000000000000000" pitchFamily="2" charset="0"/>
              </a:rPr>
              <a:t> </a:t>
            </a:r>
            <a:r>
              <a:rPr lang="en-US" sz="1400" dirty="0">
                <a:latin typeface="Roboto" panose="02000000000000000000" pitchFamily="2" charset="0"/>
                <a:ea typeface="Roboto" panose="02000000000000000000" pitchFamily="2" charset="0"/>
              </a:rPr>
              <a:t>features 220+ documents that put important compliance information at your fingertips. </a:t>
            </a:r>
            <a:br>
              <a:rPr lang="en-US" sz="1400" dirty="0">
                <a:latin typeface="Roboto" panose="02000000000000000000" pitchFamily="2" charset="0"/>
                <a:ea typeface="Roboto" panose="02000000000000000000" pitchFamily="2" charset="0"/>
              </a:rPr>
            </a:br>
            <a:endParaRPr lang="en-US" sz="1400" dirty="0">
              <a:latin typeface="Roboto" panose="02000000000000000000" pitchFamily="2" charset="0"/>
              <a:ea typeface="Roboto" panose="02000000000000000000" pitchFamily="2" charset="0"/>
            </a:endParaRPr>
          </a:p>
          <a:p>
            <a:pPr marL="285750" indent="-285750">
              <a:lnSpc>
                <a:spcPct val="90000"/>
              </a:lnSpc>
              <a:spcBef>
                <a:spcPct val="20000"/>
              </a:spcBef>
              <a:buFont typeface="Arial"/>
              <a:buChar char="•"/>
            </a:pPr>
            <a:r>
              <a:rPr lang="en-US" sz="1400" b="1" dirty="0">
                <a:latin typeface="Roboto" panose="02000000000000000000" pitchFamily="2" charset="0"/>
                <a:ea typeface="Roboto" panose="02000000000000000000" pitchFamily="2" charset="0"/>
              </a:rPr>
              <a:t>The Compliance Help Desk </a:t>
            </a:r>
            <a:r>
              <a:rPr lang="en-US" sz="1400" dirty="0">
                <a:latin typeface="Roboto" panose="02000000000000000000" pitchFamily="2" charset="0"/>
                <a:ea typeface="Roboto" panose="02000000000000000000" pitchFamily="2" charset="0"/>
              </a:rPr>
              <a:t>is available to answer members’ questions. Fill out the online form, submit your question, and ACA’s compliance team will respond within a few days. Last year our team answered 400 member questions!</a:t>
            </a:r>
          </a:p>
          <a:p>
            <a:pPr marL="285750" indent="-285750">
              <a:lnSpc>
                <a:spcPct val="90000"/>
              </a:lnSpc>
              <a:spcBef>
                <a:spcPct val="20000"/>
              </a:spcBef>
              <a:buFont typeface="Arial"/>
              <a:buChar char="•"/>
            </a:pPr>
            <a:endParaRPr lang="en-US" sz="1400" dirty="0">
              <a:latin typeface="Roboto" panose="02000000000000000000" pitchFamily="2" charset="0"/>
              <a:ea typeface="Roboto" panose="02000000000000000000" pitchFamily="2" charset="0"/>
            </a:endParaRPr>
          </a:p>
        </p:txBody>
      </p:sp>
      <p:pic>
        <p:nvPicPr>
          <p:cNvPr id="7" name="Google Shape;361;p31" descr="Hand with a gavel">
            <a:extLst>
              <a:ext uri="{FF2B5EF4-FFF2-40B4-BE49-F238E27FC236}">
                <a16:creationId xmlns:a16="http://schemas.microsoft.com/office/drawing/2014/main" id="{C7E5024C-2EE6-4B45-ACDE-AB26B433C486}"/>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rcRect/>
          <a:stretch/>
        </p:blipFill>
        <p:spPr>
          <a:xfrm>
            <a:off x="-361292" y="1816891"/>
            <a:ext cx="3851314" cy="3816491"/>
          </a:xfrm>
          <a:prstGeom prst="ellipse">
            <a:avLst/>
          </a:prstGeom>
          <a:noFill/>
          <a:ln>
            <a:noFill/>
          </a:ln>
        </p:spPr>
      </p:pic>
      <p:grpSp>
        <p:nvGrpSpPr>
          <p:cNvPr id="21" name="Google Shape;229;p21">
            <a:extLst>
              <a:ext uri="{FF2B5EF4-FFF2-40B4-BE49-F238E27FC236}">
                <a16:creationId xmlns:a16="http://schemas.microsoft.com/office/drawing/2014/main" id="{34E1A03B-99B8-6745-983C-8D67A03BA6F1}"/>
              </a:ext>
            </a:extLst>
          </p:cNvPr>
          <p:cNvGrpSpPr>
            <a:grpSpLocks noChangeAspect="1"/>
          </p:cNvGrpSpPr>
          <p:nvPr/>
        </p:nvGrpSpPr>
        <p:grpSpPr>
          <a:xfrm>
            <a:off x="2259336" y="4260625"/>
            <a:ext cx="1846666" cy="1846666"/>
            <a:chOff x="6680825" y="2549350"/>
            <a:chExt cx="1539600" cy="1539600"/>
          </a:xfrm>
        </p:grpSpPr>
        <p:sp>
          <p:nvSpPr>
            <p:cNvPr id="22" name="Google Shape;230;p21">
              <a:extLst>
                <a:ext uri="{FF2B5EF4-FFF2-40B4-BE49-F238E27FC236}">
                  <a16:creationId xmlns:a16="http://schemas.microsoft.com/office/drawing/2014/main" id="{A0ED071A-9DFA-9147-B382-D8CA404CCB09}"/>
                </a:ext>
              </a:extLst>
            </p:cNvPr>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1;p21">
              <a:extLst>
                <a:ext uri="{FF2B5EF4-FFF2-40B4-BE49-F238E27FC236}">
                  <a16:creationId xmlns:a16="http://schemas.microsoft.com/office/drawing/2014/main" id="{47540751-A190-2F47-BC26-9C11CE49D2D2}"/>
                </a:ext>
              </a:extLst>
            </p:cNvPr>
            <p:cNvSpPr/>
            <p:nvPr/>
          </p:nvSpPr>
          <p:spPr>
            <a:xfrm>
              <a:off x="6894850" y="2763375"/>
              <a:ext cx="1111200" cy="1111200"/>
            </a:xfrm>
            <a:prstGeom prst="ellipse">
              <a:avLst/>
            </a:prstGeom>
            <a:solidFill>
              <a:srgbClr val="007096"/>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2;p21">
              <a:extLst>
                <a:ext uri="{FF2B5EF4-FFF2-40B4-BE49-F238E27FC236}">
                  <a16:creationId xmlns:a16="http://schemas.microsoft.com/office/drawing/2014/main" id="{093EC5ED-8399-B14E-97DB-A9765BA521F8}"/>
                </a:ext>
              </a:extLst>
            </p:cNvPr>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raphic 4" descr="Scales of justice outline">
            <a:extLst>
              <a:ext uri="{FF2B5EF4-FFF2-40B4-BE49-F238E27FC236}">
                <a16:creationId xmlns:a16="http://schemas.microsoft.com/office/drawing/2014/main" id="{27EBD32B-BBAF-674B-B66C-31C1F19CFA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0509" y="4743619"/>
            <a:ext cx="751145" cy="751145"/>
          </a:xfrm>
          <a:prstGeom prst="rect">
            <a:avLst/>
          </a:prstGeom>
        </p:spPr>
      </p:pic>
    </p:spTree>
    <p:extLst>
      <p:ext uri="{BB962C8B-B14F-4D97-AF65-F5344CB8AC3E}">
        <p14:creationId xmlns:p14="http://schemas.microsoft.com/office/powerpoint/2010/main" val="251789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452EAD-02A7-39E8-1C0B-857F8E32581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5">
            <a:extLst>
              <a:ext uri="{FF2B5EF4-FFF2-40B4-BE49-F238E27FC236}">
                <a16:creationId xmlns:a16="http://schemas.microsoft.com/office/drawing/2014/main" id="{AF1B384B-795B-482E-8F57-236E5BC1452B}"/>
              </a:ext>
            </a:extLst>
          </p:cNvPr>
          <p:cNvSpPr>
            <a:spLocks noGrp="1"/>
          </p:cNvSpPr>
          <p:nvPr>
            <p:ph type="title"/>
          </p:nvPr>
        </p:nvSpPr>
        <p:spPr>
          <a:xfrm>
            <a:off x="369311" y="463888"/>
            <a:ext cx="8078280" cy="758491"/>
          </a:xfrm>
        </p:spPr>
        <p:txBody>
          <a:bodyPr>
            <a:noAutofit/>
          </a:bodyPr>
          <a:lstStyle/>
          <a:p>
            <a:pPr algn="ctr"/>
            <a:r>
              <a:rPr lang="en-US" dirty="0"/>
              <a:t>Creditor Resources</a:t>
            </a:r>
          </a:p>
        </p:txBody>
      </p:sp>
      <p:pic>
        <p:nvPicPr>
          <p:cNvPr id="7" name="Google Shape;361;p31">
            <a:extLst>
              <a:ext uri="{FF2B5EF4-FFF2-40B4-BE49-F238E27FC236}">
                <a16:creationId xmlns:a16="http://schemas.microsoft.com/office/drawing/2014/main" id="{C7E5024C-2EE6-4B45-ACDE-AB26B433C486}"/>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rcRect/>
          <a:stretch/>
        </p:blipFill>
        <p:spPr>
          <a:xfrm>
            <a:off x="6120792" y="1968776"/>
            <a:ext cx="3190140" cy="3161295"/>
          </a:xfrm>
          <a:prstGeom prst="ellipse">
            <a:avLst/>
          </a:prstGeom>
          <a:noFill/>
          <a:ln>
            <a:noFill/>
          </a:ln>
        </p:spPr>
      </p:pic>
      <p:grpSp>
        <p:nvGrpSpPr>
          <p:cNvPr id="32" name="Google Shape;369;p31">
            <a:extLst>
              <a:ext uri="{FF2B5EF4-FFF2-40B4-BE49-F238E27FC236}">
                <a16:creationId xmlns:a16="http://schemas.microsoft.com/office/drawing/2014/main" id="{C9E83A45-E57F-7340-9265-077F3630C5AB}"/>
              </a:ext>
            </a:extLst>
          </p:cNvPr>
          <p:cNvGrpSpPr/>
          <p:nvPr/>
        </p:nvGrpSpPr>
        <p:grpSpPr>
          <a:xfrm>
            <a:off x="5696548" y="4636008"/>
            <a:ext cx="342882" cy="350068"/>
            <a:chOff x="3951850" y="2985350"/>
            <a:chExt cx="407950" cy="416500"/>
          </a:xfrm>
        </p:grpSpPr>
        <p:sp>
          <p:nvSpPr>
            <p:cNvPr id="33" name="Google Shape;370;p31">
              <a:extLst>
                <a:ext uri="{FF2B5EF4-FFF2-40B4-BE49-F238E27FC236}">
                  <a16:creationId xmlns:a16="http://schemas.microsoft.com/office/drawing/2014/main" id="{95131F16-5D03-184D-A6DF-1F5B209DABFB}"/>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1;p31">
              <a:extLst>
                <a:ext uri="{FF2B5EF4-FFF2-40B4-BE49-F238E27FC236}">
                  <a16:creationId xmlns:a16="http://schemas.microsoft.com/office/drawing/2014/main" id="{32855EA4-9D24-1F45-8BAA-94738A052DEF}"/>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2;p31">
              <a:extLst>
                <a:ext uri="{FF2B5EF4-FFF2-40B4-BE49-F238E27FC236}">
                  <a16:creationId xmlns:a16="http://schemas.microsoft.com/office/drawing/2014/main" id="{E68F8AB9-C2E7-CE46-B91E-541A3167858E}"/>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3;p31">
              <a:extLst>
                <a:ext uri="{FF2B5EF4-FFF2-40B4-BE49-F238E27FC236}">
                  <a16:creationId xmlns:a16="http://schemas.microsoft.com/office/drawing/2014/main" id="{E526C4E5-99D0-474D-A46D-9D7B7D3C7D70}"/>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224;p21">
            <a:extLst>
              <a:ext uri="{FF2B5EF4-FFF2-40B4-BE49-F238E27FC236}">
                <a16:creationId xmlns:a16="http://schemas.microsoft.com/office/drawing/2014/main" id="{5F21A6DD-6FA6-2B41-AAA4-A753A5825CFD}"/>
              </a:ext>
            </a:extLst>
          </p:cNvPr>
          <p:cNvSpPr txBox="1">
            <a:spLocks/>
          </p:cNvSpPr>
          <p:nvPr/>
        </p:nvSpPr>
        <p:spPr>
          <a:xfrm>
            <a:off x="420297" y="1509800"/>
            <a:ext cx="2753832" cy="408157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28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b="1" dirty="0">
                <a:solidFill>
                  <a:schemeClr val="tx1"/>
                </a:solidFill>
              </a:rPr>
              <a:t>State Info</a:t>
            </a:r>
          </a:p>
          <a:p>
            <a:pPr marL="0" indent="0">
              <a:spcBef>
                <a:spcPts val="600"/>
              </a:spcBef>
              <a:buNone/>
            </a:pPr>
            <a:r>
              <a:rPr lang="en-US" sz="1300" b="1" i="0" dirty="0">
                <a:solidFill>
                  <a:schemeClr val="tx1"/>
                </a:solidFill>
                <a:effectLst/>
                <a:latin typeface="Roboto" panose="02000000000000000000" pitchFamily="2" charset="0"/>
                <a:ea typeface="Roboto" panose="02000000000000000000" pitchFamily="2" charset="0"/>
                <a:cs typeface="Roboto" panose="02000000000000000000" pitchFamily="2" charset="0"/>
              </a:rPr>
              <a:t>ACA’s State Guide Cohort </a:t>
            </a:r>
            <a:r>
              <a:rPr lang="en-US" sz="13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gives subscribers a regularly updated collection of ARM-relevant state laws that impact debt collection and business operations.</a:t>
            </a:r>
          </a:p>
          <a:p>
            <a:pPr marL="0" indent="0">
              <a:spcBef>
                <a:spcPts val="600"/>
              </a:spcBef>
              <a:buNone/>
            </a:pPr>
            <a:endParaRPr lang="en-US" sz="1300" b="0" i="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rPr>
              <a:t>What you get from the cohort: </a:t>
            </a:r>
          </a:p>
          <a:p>
            <a:pPr marL="0" indent="0">
              <a:spcBef>
                <a:spcPts val="600"/>
              </a:spcBef>
              <a:buNone/>
            </a:pPr>
            <a:endParaRPr lang="en-US" sz="1300" dirty="0">
              <a:solidFill>
                <a:schemeClr val="tx1"/>
              </a:solidFill>
              <a:latin typeface="Roboto" panose="02000000000000000000" pitchFamily="2" charset="0"/>
              <a:ea typeface="Roboto" panose="02000000000000000000" pitchFamily="2" charset="0"/>
            </a:endParaRP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rPr>
              <a:t>✓ Monthly summaries of laws and regulations </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rPr>
              <a:t>✓ Detailed state-specific information </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rPr>
              <a:t>✓ Exclusive live monthly webinars &amp; access to past recordings</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rPr>
              <a:t>✓ Access to our expert Hub discussion group </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rPr>
              <a:t>✓ Subscriber-only articles</a:t>
            </a:r>
          </a:p>
          <a:p>
            <a:pPr marL="0" indent="0">
              <a:spcBef>
                <a:spcPts val="600"/>
              </a:spcBef>
              <a:buNone/>
            </a:pPr>
            <a:endParaRPr lang="en-US" sz="1200" dirty="0">
              <a:solidFill>
                <a:schemeClr val="tx1"/>
              </a:solidFill>
              <a:latin typeface="Roboto" panose="02000000000000000000" pitchFamily="2" charset="0"/>
              <a:ea typeface="Roboto" panose="02000000000000000000" pitchFamily="2" charset="0"/>
            </a:endParaRPr>
          </a:p>
          <a:p>
            <a:pPr marL="0" indent="0">
              <a:spcBef>
                <a:spcPts val="600"/>
              </a:spcBef>
              <a:buNone/>
            </a:pPr>
            <a:endParaRPr lang="en-US" sz="1200" dirty="0">
              <a:solidFill>
                <a:schemeClr val="tx1"/>
              </a:solidFill>
              <a:latin typeface="Roboto" panose="02000000000000000000" pitchFamily="2" charset="0"/>
              <a:ea typeface="Roboto" panose="02000000000000000000" pitchFamily="2" charset="0"/>
            </a:endParaRPr>
          </a:p>
        </p:txBody>
      </p:sp>
      <p:sp>
        <p:nvSpPr>
          <p:cNvPr id="19" name="Google Shape;226;p21">
            <a:extLst>
              <a:ext uri="{FF2B5EF4-FFF2-40B4-BE49-F238E27FC236}">
                <a16:creationId xmlns:a16="http://schemas.microsoft.com/office/drawing/2014/main" id="{F00169DC-2BF3-4C4D-8A73-57D31F633971}"/>
              </a:ext>
            </a:extLst>
          </p:cNvPr>
          <p:cNvSpPr txBox="1">
            <a:spLocks/>
          </p:cNvSpPr>
          <p:nvPr/>
        </p:nvSpPr>
        <p:spPr>
          <a:xfrm>
            <a:off x="3276303" y="1509800"/>
            <a:ext cx="2481139" cy="3838399"/>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28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b="1" dirty="0">
                <a:solidFill>
                  <a:schemeClr val="tx1"/>
                </a:solidFill>
              </a:rPr>
              <a:t>Tools</a:t>
            </a:r>
          </a:p>
          <a:p>
            <a:pPr marL="0" indent="0">
              <a:spcBef>
                <a:spcPts val="600"/>
              </a:spcBef>
              <a:buNone/>
            </a:pPr>
            <a:r>
              <a:rPr lang="en-US" sz="1300" b="1" dirty="0">
                <a:solidFill>
                  <a:schemeClr val="tx1"/>
                </a:solidFill>
                <a:latin typeface="Roboto" panose="02000000000000000000" pitchFamily="2" charset="0"/>
                <a:ea typeface="Roboto" panose="02000000000000000000" pitchFamily="2" charset="0"/>
              </a:rPr>
              <a:t>ACA’s All-Access Training Zone</a:t>
            </a:r>
            <a:r>
              <a:rPr lang="en-US" sz="1300" dirty="0">
                <a:solidFill>
                  <a:schemeClr val="tx1"/>
                </a:solidFill>
                <a:latin typeface="Roboto" panose="02000000000000000000" pitchFamily="2" charset="0"/>
                <a:ea typeface="Roboto" panose="02000000000000000000" pitchFamily="2" charset="0"/>
              </a:rPr>
              <a:t> can save your company thousands of dollars on education. It gives users full access to all of ACA’s webinar recordings. After just a few events, the pass will pay for itself! </a:t>
            </a:r>
            <a:br>
              <a:rPr lang="en-US" sz="1300" dirty="0">
                <a:solidFill>
                  <a:schemeClr val="tx1"/>
                </a:solidFill>
                <a:latin typeface="Roboto" panose="02000000000000000000" pitchFamily="2" charset="0"/>
                <a:ea typeface="Roboto" panose="02000000000000000000" pitchFamily="2" charset="0"/>
              </a:rPr>
            </a:br>
            <a:br>
              <a:rPr lang="en-US" sz="1300" dirty="0">
                <a:solidFill>
                  <a:schemeClr val="tx1"/>
                </a:solidFill>
                <a:latin typeface="Roboto" panose="02000000000000000000" pitchFamily="2" charset="0"/>
                <a:ea typeface="Roboto" panose="02000000000000000000" pitchFamily="2" charset="0"/>
              </a:rPr>
            </a:br>
            <a:r>
              <a:rPr lang="en-US" sz="1300" dirty="0">
                <a:solidFill>
                  <a:schemeClr val="tx1"/>
                </a:solidFill>
                <a:latin typeface="Roboto" panose="02000000000000000000" pitchFamily="2" charset="0"/>
                <a:ea typeface="Roboto" panose="02000000000000000000" pitchFamily="2" charset="0"/>
              </a:rPr>
              <a:t>Learn more and purchase: </a:t>
            </a:r>
            <a:r>
              <a:rPr lang="en-US" sz="1300" u="sng" dirty="0">
                <a:solidFill>
                  <a:schemeClr val="tx1"/>
                </a:solidFill>
                <a:latin typeface="Roboto" panose="02000000000000000000" pitchFamily="2" charset="0"/>
                <a:ea typeface="Roboto" panose="02000000000000000000" pitchFamily="2" charset="0"/>
                <a:hlinkClick r:id="rId5"/>
              </a:rPr>
              <a:t>www.acainternational.org/</a:t>
            </a:r>
            <a:br>
              <a:rPr lang="en-US" sz="1300" u="sng" dirty="0">
                <a:solidFill>
                  <a:schemeClr val="tx1"/>
                </a:solidFill>
                <a:latin typeface="Roboto" panose="02000000000000000000" pitchFamily="2" charset="0"/>
                <a:ea typeface="Roboto" panose="02000000000000000000" pitchFamily="2" charset="0"/>
              </a:rPr>
            </a:br>
            <a:r>
              <a:rPr lang="en-US" sz="1300" u="sng" dirty="0">
                <a:solidFill>
                  <a:schemeClr val="tx1"/>
                </a:solidFill>
                <a:latin typeface="Roboto" panose="02000000000000000000" pitchFamily="2" charset="0"/>
                <a:ea typeface="Roboto" panose="02000000000000000000" pitchFamily="2" charset="0"/>
              </a:rPr>
              <a:t>education/</a:t>
            </a:r>
            <a:r>
              <a:rPr lang="en-US" sz="1300" u="sng" dirty="0" err="1">
                <a:solidFill>
                  <a:schemeClr val="tx1"/>
                </a:solidFill>
                <a:latin typeface="Roboto" panose="02000000000000000000" pitchFamily="2" charset="0"/>
                <a:ea typeface="Roboto" panose="02000000000000000000" pitchFamily="2" charset="0"/>
              </a:rPr>
              <a:t>trainingzone</a:t>
            </a:r>
            <a:endParaRPr lang="en-US" sz="1300" u="sng" dirty="0">
              <a:solidFill>
                <a:schemeClr val="tx1"/>
              </a:solidFill>
              <a:latin typeface="Roboto" panose="02000000000000000000" pitchFamily="2" charset="0"/>
              <a:ea typeface="Roboto" panose="02000000000000000000" pitchFamily="2" charset="0"/>
            </a:endParaRPr>
          </a:p>
          <a:p>
            <a:pPr marL="0" indent="0">
              <a:spcBef>
                <a:spcPts val="600"/>
              </a:spcBef>
              <a:buNone/>
            </a:pPr>
            <a:endParaRPr lang="en-US" sz="12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75214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4097EDDB-EE3B-72EF-F9F5-1408E9D6D6D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Google Shape;1529;p45">
            <a:extLst>
              <a:ext uri="{FF2B5EF4-FFF2-40B4-BE49-F238E27FC236}">
                <a16:creationId xmlns:a16="http://schemas.microsoft.com/office/drawing/2014/main" id="{7F284E4E-1A52-8847-9642-B6A5F2C69B17}"/>
              </a:ext>
            </a:extLst>
          </p:cNvPr>
          <p:cNvSpPr txBox="1">
            <a:spLocks noGrp="1"/>
          </p:cNvSpPr>
          <p:nvPr>
            <p:ph type="title"/>
          </p:nvPr>
        </p:nvSpPr>
        <p:spPr>
          <a:xfrm>
            <a:off x="548287" y="667545"/>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ACA Supports Your Technology Journey</a:t>
            </a:r>
            <a:endParaRPr dirty="0"/>
          </a:p>
        </p:txBody>
      </p:sp>
      <p:grpSp>
        <p:nvGrpSpPr>
          <p:cNvPr id="8" name="Google Shape;1530;p45">
            <a:extLst>
              <a:ext uri="{FF2B5EF4-FFF2-40B4-BE49-F238E27FC236}">
                <a16:creationId xmlns:a16="http://schemas.microsoft.com/office/drawing/2014/main" id="{6E24404E-1054-1940-BDA1-80E558EE4D18}"/>
              </a:ext>
            </a:extLst>
          </p:cNvPr>
          <p:cNvGrpSpPr/>
          <p:nvPr/>
        </p:nvGrpSpPr>
        <p:grpSpPr>
          <a:xfrm>
            <a:off x="684158" y="1705566"/>
            <a:ext cx="7477977" cy="874431"/>
            <a:chOff x="833013" y="1286425"/>
            <a:chExt cx="7477977" cy="874431"/>
          </a:xfrm>
        </p:grpSpPr>
        <p:sp>
          <p:nvSpPr>
            <p:cNvPr id="9" name="Google Shape;1531;p45">
              <a:extLst>
                <a:ext uri="{FF2B5EF4-FFF2-40B4-BE49-F238E27FC236}">
                  <a16:creationId xmlns:a16="http://schemas.microsoft.com/office/drawing/2014/main" id="{4FC8EEB3-1BB5-F744-B9A5-E06A96DE79E0}"/>
                </a:ext>
              </a:extLst>
            </p:cNvPr>
            <p:cNvSpPr/>
            <p:nvPr/>
          </p:nvSpPr>
          <p:spPr>
            <a:xfrm>
              <a:off x="5053462" y="1407100"/>
              <a:ext cx="3257528" cy="633082"/>
            </a:xfrm>
            <a:custGeom>
              <a:avLst/>
              <a:gdLst/>
              <a:ahLst/>
              <a:cxnLst/>
              <a:rect l="l" t="t" r="r" b="b"/>
              <a:pathLst>
                <a:path w="72153" h="17384" extrusionOk="0">
                  <a:moveTo>
                    <a:pt x="1" y="1"/>
                  </a:moveTo>
                  <a:lnTo>
                    <a:pt x="1" y="17384"/>
                  </a:lnTo>
                  <a:lnTo>
                    <a:pt x="72153" y="17384"/>
                  </a:lnTo>
                  <a:lnTo>
                    <a:pt x="72153" y="1"/>
                  </a:lnTo>
                  <a:close/>
                </a:path>
              </a:pathLst>
            </a:custGeom>
            <a:solidFill>
              <a:schemeClr val="lt2"/>
            </a:solidFill>
            <a:ln>
              <a:noFill/>
            </a:ln>
          </p:spPr>
          <p:txBody>
            <a:bodyPr spcFirstLastPara="1" wrap="square" lIns="182875" tIns="91425" rIns="182875" bIns="91425" anchor="ctr" anchorCtr="0">
              <a:noAutofit/>
            </a:bodyPr>
            <a:lstStyle/>
            <a:p>
              <a:pPr marL="0" lvl="0" indent="0" algn="r" rtl="0">
                <a:spcBef>
                  <a:spcPts val="0"/>
                </a:spcBef>
                <a:spcAft>
                  <a:spcPts val="0"/>
                </a:spcAft>
                <a:buClr>
                  <a:schemeClr val="dk1"/>
                </a:buClr>
                <a:buSzPts val="1100"/>
                <a:buFont typeface="Arial"/>
                <a:buNone/>
              </a:pPr>
              <a:r>
                <a:rPr lang="en" sz="1200" dirty="0">
                  <a:solidFill>
                    <a:schemeClr val="dk1"/>
                  </a:solidFill>
                  <a:latin typeface="Roboto"/>
                  <a:ea typeface="Roboto"/>
                  <a:cs typeface="Roboto"/>
                  <a:sym typeface="Roboto"/>
                </a:rPr>
                <a:t>Find t</a:t>
              </a:r>
              <a:r>
                <a:rPr lang="en-US" sz="1200" dirty="0">
                  <a:solidFill>
                    <a:schemeClr val="dk1"/>
                  </a:solidFill>
                  <a:latin typeface="Roboto"/>
                  <a:ea typeface="Roboto"/>
                  <a:cs typeface="Roboto"/>
                  <a:sym typeface="Roboto"/>
                </a:rPr>
                <a:t>he</a:t>
              </a:r>
              <a:r>
                <a:rPr lang="en" sz="1200" dirty="0">
                  <a:solidFill>
                    <a:schemeClr val="dk1"/>
                  </a:solidFill>
                  <a:latin typeface="Roboto"/>
                  <a:ea typeface="Roboto"/>
                  <a:cs typeface="Roboto"/>
                  <a:sym typeface="Roboto"/>
                </a:rPr>
                <a:t> vendors you need through our online &amp; printed annual Buyers Guide</a:t>
              </a:r>
              <a:endParaRPr dirty="0">
                <a:solidFill>
                  <a:srgbClr val="FFFFFF"/>
                </a:solidFill>
              </a:endParaRPr>
            </a:p>
          </p:txBody>
        </p:sp>
        <p:sp>
          <p:nvSpPr>
            <p:cNvPr id="10" name="Google Shape;1532;p45">
              <a:extLst>
                <a:ext uri="{FF2B5EF4-FFF2-40B4-BE49-F238E27FC236}">
                  <a16:creationId xmlns:a16="http://schemas.microsoft.com/office/drawing/2014/main" id="{F72A860C-6E68-CF45-A80E-74C2D9AB7AD3}"/>
                </a:ext>
              </a:extLst>
            </p:cNvPr>
            <p:cNvSpPr/>
            <p:nvPr/>
          </p:nvSpPr>
          <p:spPr>
            <a:xfrm>
              <a:off x="833013" y="1511673"/>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a:solidFill>
                    <a:schemeClr val="accent1"/>
                  </a:solidFill>
                  <a:latin typeface="Fira Sans Extra Condensed Medium"/>
                  <a:ea typeface="Fira Sans Extra Condensed Medium"/>
                  <a:cs typeface="Fira Sans Extra Condensed Medium"/>
                  <a:sym typeface="Fira Sans Extra Condensed Medium"/>
                </a:rPr>
                <a:t>01</a:t>
              </a:r>
              <a:endParaRPr sz="1200">
                <a:solidFill>
                  <a:schemeClr val="accent1"/>
                </a:solidFill>
              </a:endParaRPr>
            </a:p>
          </p:txBody>
        </p:sp>
        <p:sp>
          <p:nvSpPr>
            <p:cNvPr id="11" name="Google Shape;1533;p45">
              <a:extLst>
                <a:ext uri="{FF2B5EF4-FFF2-40B4-BE49-F238E27FC236}">
                  <a16:creationId xmlns:a16="http://schemas.microsoft.com/office/drawing/2014/main" id="{7B2F2C31-0AD6-8F4E-A694-AD17653730C2}"/>
                </a:ext>
              </a:extLst>
            </p:cNvPr>
            <p:cNvSpPr/>
            <p:nvPr/>
          </p:nvSpPr>
          <p:spPr>
            <a:xfrm>
              <a:off x="3619613" y="1286425"/>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chemeClr val="accent1"/>
            </a:solidFill>
            <a:ln>
              <a:noFill/>
            </a:ln>
          </p:spPr>
          <p:txBody>
            <a:bodyPr spcFirstLastPara="1" wrap="square" lIns="91425" tIns="182875" rIns="91425" bIns="91425" anchor="ctr" anchorCtr="0">
              <a:noAutofit/>
            </a:bodyPr>
            <a:lstStyle/>
            <a:p>
              <a:pPr marL="0" lvl="0" indent="0" algn="ctr" rtl="0">
                <a:spcBef>
                  <a:spcPts val="0"/>
                </a:spcBef>
                <a:spcAft>
                  <a:spcPts val="0"/>
                </a:spcAft>
                <a:buClr>
                  <a:schemeClr val="dk1"/>
                </a:buClr>
                <a:buSzPts val="1100"/>
                <a:buFont typeface="Arial"/>
                <a:buNone/>
              </a:pPr>
              <a:endParaRPr sz="2400">
                <a:latin typeface="Fira Sans Extra Condensed Medium"/>
                <a:ea typeface="Fira Sans Extra Condensed Medium"/>
                <a:cs typeface="Fira Sans Extra Condensed Medium"/>
                <a:sym typeface="Fira Sans Extra Condensed Medium"/>
              </a:endParaRPr>
            </a:p>
          </p:txBody>
        </p:sp>
        <p:sp>
          <p:nvSpPr>
            <p:cNvPr id="12" name="Google Shape;1534;p45">
              <a:extLst>
                <a:ext uri="{FF2B5EF4-FFF2-40B4-BE49-F238E27FC236}">
                  <a16:creationId xmlns:a16="http://schemas.microsoft.com/office/drawing/2014/main" id="{61D9BBDA-207A-C548-981E-D25811E2B878}"/>
                </a:ext>
              </a:extLst>
            </p:cNvPr>
            <p:cNvSpPr/>
            <p:nvPr/>
          </p:nvSpPr>
          <p:spPr>
            <a:xfrm>
              <a:off x="1378363" y="1511673"/>
              <a:ext cx="1746676"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Vendors</a:t>
              </a:r>
              <a:endParaRPr sz="1200" dirty="0">
                <a:solidFill>
                  <a:srgbClr val="FFFFFF"/>
                </a:solidFill>
              </a:endParaRPr>
            </a:p>
          </p:txBody>
        </p:sp>
      </p:grpSp>
      <p:sp>
        <p:nvSpPr>
          <p:cNvPr id="14" name="Google Shape;1536;p45">
            <a:extLst>
              <a:ext uri="{FF2B5EF4-FFF2-40B4-BE49-F238E27FC236}">
                <a16:creationId xmlns:a16="http://schemas.microsoft.com/office/drawing/2014/main" id="{A8D37571-4723-5A41-AB7B-740BE39A449E}"/>
              </a:ext>
            </a:extLst>
          </p:cNvPr>
          <p:cNvSpPr/>
          <p:nvPr/>
        </p:nvSpPr>
        <p:spPr>
          <a:xfrm>
            <a:off x="4904607" y="2587395"/>
            <a:ext cx="3257528" cy="633082"/>
          </a:xfrm>
          <a:custGeom>
            <a:avLst/>
            <a:gdLst/>
            <a:ahLst/>
            <a:cxnLst/>
            <a:rect l="l" t="t" r="r" b="b"/>
            <a:pathLst>
              <a:path w="72153" h="17384" extrusionOk="0">
                <a:moveTo>
                  <a:pt x="1" y="1"/>
                </a:moveTo>
                <a:lnTo>
                  <a:pt x="1" y="17384"/>
                </a:lnTo>
                <a:lnTo>
                  <a:pt x="72153" y="17384"/>
                </a:lnTo>
                <a:lnTo>
                  <a:pt x="72153" y="1"/>
                </a:lnTo>
                <a:close/>
              </a:path>
            </a:pathLst>
          </a:custGeom>
          <a:solidFill>
            <a:schemeClr val="lt2"/>
          </a:solidFill>
          <a:ln>
            <a:noFill/>
          </a:ln>
        </p:spPr>
        <p:txBody>
          <a:bodyPr spcFirstLastPara="1" wrap="square" lIns="182875" tIns="91425" rIns="182875" bIns="91425" anchor="ctr" anchorCtr="0">
            <a:noAutofit/>
          </a:bodyPr>
          <a:lstStyle/>
          <a:p>
            <a:pPr marL="0" lvl="0" indent="0" algn="r" rtl="0">
              <a:spcBef>
                <a:spcPts val="0"/>
              </a:spcBef>
              <a:spcAft>
                <a:spcPts val="0"/>
              </a:spcAft>
              <a:buClr>
                <a:schemeClr val="dk1"/>
              </a:buClr>
              <a:buSzPts val="1100"/>
              <a:buFont typeface="Arial"/>
              <a:buNone/>
            </a:pPr>
            <a:r>
              <a:rPr lang="en" sz="1200" dirty="0">
                <a:solidFill>
                  <a:schemeClr val="dk1"/>
                </a:solidFill>
                <a:latin typeface="Roboto"/>
                <a:ea typeface="Roboto"/>
                <a:cs typeface="Roboto"/>
                <a:sym typeface="Roboto"/>
              </a:rPr>
              <a:t>ACA’s main annual conferences feature an expo hall where vendors can both exhibit and lead learning sessions.</a:t>
            </a:r>
            <a:endParaRPr sz="1200" dirty="0">
              <a:solidFill>
                <a:schemeClr val="dk1"/>
              </a:solidFill>
              <a:latin typeface="Roboto"/>
              <a:ea typeface="Roboto"/>
              <a:cs typeface="Roboto"/>
              <a:sym typeface="Roboto"/>
            </a:endParaRPr>
          </a:p>
        </p:txBody>
      </p:sp>
      <p:sp>
        <p:nvSpPr>
          <p:cNvPr id="15" name="Google Shape;1537;p45">
            <a:extLst>
              <a:ext uri="{FF2B5EF4-FFF2-40B4-BE49-F238E27FC236}">
                <a16:creationId xmlns:a16="http://schemas.microsoft.com/office/drawing/2014/main" id="{A774D46B-DF3E-9A49-A123-649D12DFC34D}"/>
              </a:ext>
            </a:extLst>
          </p:cNvPr>
          <p:cNvSpPr/>
          <p:nvPr/>
        </p:nvSpPr>
        <p:spPr>
          <a:xfrm>
            <a:off x="684158" y="2691968"/>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a:solidFill>
                  <a:schemeClr val="accent2"/>
                </a:solidFill>
                <a:latin typeface="Fira Sans Extra Condensed Medium"/>
                <a:ea typeface="Fira Sans Extra Condensed Medium"/>
                <a:cs typeface="Fira Sans Extra Condensed Medium"/>
                <a:sym typeface="Fira Sans Extra Condensed Medium"/>
              </a:rPr>
              <a:t>02</a:t>
            </a:r>
            <a:endParaRPr sz="1200">
              <a:solidFill>
                <a:schemeClr val="accent2"/>
              </a:solidFill>
            </a:endParaRPr>
          </a:p>
        </p:txBody>
      </p:sp>
      <p:sp>
        <p:nvSpPr>
          <p:cNvPr id="16" name="Google Shape;1538;p45">
            <a:extLst>
              <a:ext uri="{FF2B5EF4-FFF2-40B4-BE49-F238E27FC236}">
                <a16:creationId xmlns:a16="http://schemas.microsoft.com/office/drawing/2014/main" id="{3977731A-E053-6E42-9AF0-52FEDA3D23EA}"/>
              </a:ext>
            </a:extLst>
          </p:cNvPr>
          <p:cNvSpPr/>
          <p:nvPr/>
        </p:nvSpPr>
        <p:spPr>
          <a:xfrm>
            <a:off x="3470758" y="2466720"/>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chemeClr val="accent2"/>
          </a:solidFill>
          <a:ln>
            <a:noFill/>
          </a:ln>
        </p:spPr>
        <p:txBody>
          <a:bodyPr spcFirstLastPara="1" wrap="square" lIns="91425" tIns="182875" rIns="91425" bIns="91425" anchor="ctr" anchorCtr="0">
            <a:noAutofit/>
          </a:bodyPr>
          <a:lstStyle/>
          <a:p>
            <a:pPr marL="0" lvl="0" indent="0" algn="ctr" rtl="0">
              <a:spcBef>
                <a:spcPts val="0"/>
              </a:spcBef>
              <a:spcAft>
                <a:spcPts val="0"/>
              </a:spcAft>
              <a:buClr>
                <a:schemeClr val="dk1"/>
              </a:buClr>
              <a:buSzPts val="1100"/>
              <a:buFont typeface="Arial"/>
              <a:buNone/>
            </a:pPr>
            <a:endParaRPr sz="2400">
              <a:latin typeface="Fira Sans Extra Condensed Medium"/>
              <a:ea typeface="Fira Sans Extra Condensed Medium"/>
              <a:cs typeface="Fira Sans Extra Condensed Medium"/>
              <a:sym typeface="Fira Sans Extra Condensed Medium"/>
            </a:endParaRPr>
          </a:p>
        </p:txBody>
      </p:sp>
      <p:sp>
        <p:nvSpPr>
          <p:cNvPr id="17" name="Google Shape;1539;p45">
            <a:extLst>
              <a:ext uri="{FF2B5EF4-FFF2-40B4-BE49-F238E27FC236}">
                <a16:creationId xmlns:a16="http://schemas.microsoft.com/office/drawing/2014/main" id="{0A2FD72C-1B96-A346-BE40-DDE6B6062F67}"/>
              </a:ext>
            </a:extLst>
          </p:cNvPr>
          <p:cNvSpPr/>
          <p:nvPr/>
        </p:nvSpPr>
        <p:spPr>
          <a:xfrm>
            <a:off x="1229508" y="2691968"/>
            <a:ext cx="1746676"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Events</a:t>
            </a:r>
            <a:endParaRPr sz="1200" dirty="0">
              <a:solidFill>
                <a:srgbClr val="FFFFFF"/>
              </a:solidFill>
            </a:endParaRPr>
          </a:p>
        </p:txBody>
      </p:sp>
      <p:grpSp>
        <p:nvGrpSpPr>
          <p:cNvPr id="18" name="Google Shape;1540;p45">
            <a:extLst>
              <a:ext uri="{FF2B5EF4-FFF2-40B4-BE49-F238E27FC236}">
                <a16:creationId xmlns:a16="http://schemas.microsoft.com/office/drawing/2014/main" id="{C6927882-59F3-2C46-8D09-1BB35697B552}"/>
              </a:ext>
            </a:extLst>
          </p:cNvPr>
          <p:cNvGrpSpPr/>
          <p:nvPr/>
        </p:nvGrpSpPr>
        <p:grpSpPr>
          <a:xfrm>
            <a:off x="684158" y="3227874"/>
            <a:ext cx="7477977" cy="874431"/>
            <a:chOff x="833013" y="2808733"/>
            <a:chExt cx="7477977" cy="874431"/>
          </a:xfrm>
        </p:grpSpPr>
        <p:sp>
          <p:nvSpPr>
            <p:cNvPr id="19" name="Google Shape;1541;p45">
              <a:extLst>
                <a:ext uri="{FF2B5EF4-FFF2-40B4-BE49-F238E27FC236}">
                  <a16:creationId xmlns:a16="http://schemas.microsoft.com/office/drawing/2014/main" id="{029DC605-CBC1-E345-943D-8687ED3F237B}"/>
                </a:ext>
              </a:extLst>
            </p:cNvPr>
            <p:cNvSpPr/>
            <p:nvPr/>
          </p:nvSpPr>
          <p:spPr>
            <a:xfrm>
              <a:off x="5053462" y="2929408"/>
              <a:ext cx="3257528" cy="633082"/>
            </a:xfrm>
            <a:custGeom>
              <a:avLst/>
              <a:gdLst/>
              <a:ahLst/>
              <a:cxnLst/>
              <a:rect l="l" t="t" r="r" b="b"/>
              <a:pathLst>
                <a:path w="72153" h="17384" extrusionOk="0">
                  <a:moveTo>
                    <a:pt x="1" y="1"/>
                  </a:moveTo>
                  <a:lnTo>
                    <a:pt x="1" y="17384"/>
                  </a:lnTo>
                  <a:lnTo>
                    <a:pt x="72153" y="17384"/>
                  </a:lnTo>
                  <a:lnTo>
                    <a:pt x="72153" y="1"/>
                  </a:lnTo>
                  <a:close/>
                </a:path>
              </a:pathLst>
            </a:custGeom>
            <a:solidFill>
              <a:schemeClr val="lt2"/>
            </a:solidFill>
            <a:ln>
              <a:noFill/>
            </a:ln>
          </p:spPr>
          <p:txBody>
            <a:bodyPr spcFirstLastPara="1" wrap="square" lIns="182875" tIns="91425" rIns="182875" bIns="91425" anchor="ctr" anchorCtr="0">
              <a:noAutofit/>
            </a:bodyPr>
            <a:lstStyle/>
            <a:p>
              <a:pPr marL="0" lvl="0" indent="0" algn="r" rtl="0">
                <a:spcBef>
                  <a:spcPts val="0"/>
                </a:spcBef>
                <a:spcAft>
                  <a:spcPts val="0"/>
                </a:spcAft>
                <a:buClr>
                  <a:schemeClr val="dk1"/>
                </a:buClr>
                <a:buSzPts val="1100"/>
                <a:buFont typeface="Arial"/>
                <a:buNone/>
              </a:pPr>
              <a:r>
                <a:rPr lang="en-US" sz="1200" dirty="0">
                  <a:solidFill>
                    <a:schemeClr val="dk1"/>
                  </a:solidFill>
                  <a:latin typeface="Roboto"/>
                  <a:ea typeface="Roboto"/>
                  <a:cs typeface="Roboto"/>
                  <a:sym typeface="Roboto"/>
                </a:rPr>
                <a:t>Seminars on new technology are regularly presented online and at our conferences.</a:t>
              </a:r>
              <a:endParaRPr sz="1200" dirty="0">
                <a:solidFill>
                  <a:schemeClr val="dk1"/>
                </a:solidFill>
                <a:latin typeface="Roboto"/>
                <a:ea typeface="Roboto"/>
                <a:cs typeface="Roboto"/>
                <a:sym typeface="Roboto"/>
              </a:endParaRPr>
            </a:p>
          </p:txBody>
        </p:sp>
        <p:sp>
          <p:nvSpPr>
            <p:cNvPr id="20" name="Google Shape;1542;p45">
              <a:extLst>
                <a:ext uri="{FF2B5EF4-FFF2-40B4-BE49-F238E27FC236}">
                  <a16:creationId xmlns:a16="http://schemas.microsoft.com/office/drawing/2014/main" id="{9A89EE4E-377C-0642-9ABE-8F461254B925}"/>
                </a:ext>
              </a:extLst>
            </p:cNvPr>
            <p:cNvSpPr/>
            <p:nvPr/>
          </p:nvSpPr>
          <p:spPr>
            <a:xfrm>
              <a:off x="833013" y="3033981"/>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a:solidFill>
                    <a:schemeClr val="accent3"/>
                  </a:solidFill>
                  <a:latin typeface="Fira Sans Extra Condensed Medium"/>
                  <a:ea typeface="Fira Sans Extra Condensed Medium"/>
                  <a:cs typeface="Fira Sans Extra Condensed Medium"/>
                  <a:sym typeface="Fira Sans Extra Condensed Medium"/>
                </a:rPr>
                <a:t>03</a:t>
              </a:r>
              <a:endParaRPr sz="1200">
                <a:solidFill>
                  <a:schemeClr val="accent3"/>
                </a:solidFill>
              </a:endParaRPr>
            </a:p>
          </p:txBody>
        </p:sp>
        <p:sp>
          <p:nvSpPr>
            <p:cNvPr id="21" name="Google Shape;1543;p45">
              <a:extLst>
                <a:ext uri="{FF2B5EF4-FFF2-40B4-BE49-F238E27FC236}">
                  <a16:creationId xmlns:a16="http://schemas.microsoft.com/office/drawing/2014/main" id="{3CB8D291-3863-C94B-A432-D9F970845B3F}"/>
                </a:ext>
              </a:extLst>
            </p:cNvPr>
            <p:cNvSpPr/>
            <p:nvPr/>
          </p:nvSpPr>
          <p:spPr>
            <a:xfrm>
              <a:off x="3619613" y="2808733"/>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chemeClr val="accent3"/>
            </a:solidFill>
            <a:ln>
              <a:noFill/>
            </a:ln>
          </p:spPr>
          <p:txBody>
            <a:bodyPr spcFirstLastPara="1" wrap="square" lIns="91425" tIns="182875" rIns="91425" bIns="91425" anchor="ctr" anchorCtr="0">
              <a:noAutofit/>
            </a:bodyPr>
            <a:lstStyle/>
            <a:p>
              <a:pPr marL="0" lvl="0" indent="0" algn="ctr" rtl="0">
                <a:spcBef>
                  <a:spcPts val="0"/>
                </a:spcBef>
                <a:spcAft>
                  <a:spcPts val="0"/>
                </a:spcAft>
                <a:buClr>
                  <a:schemeClr val="dk1"/>
                </a:buClr>
                <a:buSzPts val="1100"/>
                <a:buFont typeface="Arial"/>
                <a:buNone/>
              </a:pPr>
              <a:endParaRPr sz="2400">
                <a:latin typeface="Fira Sans Extra Condensed Medium"/>
                <a:ea typeface="Fira Sans Extra Condensed Medium"/>
                <a:cs typeface="Fira Sans Extra Condensed Medium"/>
                <a:sym typeface="Fira Sans Extra Condensed Medium"/>
              </a:endParaRPr>
            </a:p>
          </p:txBody>
        </p:sp>
        <p:sp>
          <p:nvSpPr>
            <p:cNvPr id="22" name="Google Shape;1544;p45">
              <a:extLst>
                <a:ext uri="{FF2B5EF4-FFF2-40B4-BE49-F238E27FC236}">
                  <a16:creationId xmlns:a16="http://schemas.microsoft.com/office/drawing/2014/main" id="{7A741751-5C18-F64B-B714-514CFE9FDAE8}"/>
                </a:ext>
              </a:extLst>
            </p:cNvPr>
            <p:cNvSpPr/>
            <p:nvPr/>
          </p:nvSpPr>
          <p:spPr>
            <a:xfrm>
              <a:off x="1378363" y="3033981"/>
              <a:ext cx="1746676"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Education</a:t>
              </a:r>
              <a:endParaRPr sz="1200" dirty="0">
                <a:solidFill>
                  <a:srgbClr val="FFFFFF"/>
                </a:solidFill>
              </a:endParaRPr>
            </a:p>
          </p:txBody>
        </p:sp>
      </p:grpSp>
      <p:grpSp>
        <p:nvGrpSpPr>
          <p:cNvPr id="23" name="Google Shape;1545;p45">
            <a:extLst>
              <a:ext uri="{FF2B5EF4-FFF2-40B4-BE49-F238E27FC236}">
                <a16:creationId xmlns:a16="http://schemas.microsoft.com/office/drawing/2014/main" id="{F1EC38EB-08CF-3046-B107-F652A0D8699A}"/>
              </a:ext>
            </a:extLst>
          </p:cNvPr>
          <p:cNvGrpSpPr/>
          <p:nvPr/>
        </p:nvGrpSpPr>
        <p:grpSpPr>
          <a:xfrm>
            <a:off x="684158" y="3989029"/>
            <a:ext cx="7477977" cy="874431"/>
            <a:chOff x="833013" y="3569888"/>
            <a:chExt cx="7477977" cy="874431"/>
          </a:xfrm>
        </p:grpSpPr>
        <p:sp>
          <p:nvSpPr>
            <p:cNvPr id="24" name="Google Shape;1546;p45">
              <a:extLst>
                <a:ext uri="{FF2B5EF4-FFF2-40B4-BE49-F238E27FC236}">
                  <a16:creationId xmlns:a16="http://schemas.microsoft.com/office/drawing/2014/main" id="{B4FD34F5-A25E-7342-A816-62BEAB8E5455}"/>
                </a:ext>
              </a:extLst>
            </p:cNvPr>
            <p:cNvSpPr/>
            <p:nvPr/>
          </p:nvSpPr>
          <p:spPr>
            <a:xfrm>
              <a:off x="5053462" y="3690562"/>
              <a:ext cx="3257528" cy="633082"/>
            </a:xfrm>
            <a:custGeom>
              <a:avLst/>
              <a:gdLst/>
              <a:ahLst/>
              <a:cxnLst/>
              <a:rect l="l" t="t" r="r" b="b"/>
              <a:pathLst>
                <a:path w="72153" h="17384" extrusionOk="0">
                  <a:moveTo>
                    <a:pt x="1" y="1"/>
                  </a:moveTo>
                  <a:lnTo>
                    <a:pt x="1" y="17384"/>
                  </a:lnTo>
                  <a:lnTo>
                    <a:pt x="72153" y="17384"/>
                  </a:lnTo>
                  <a:lnTo>
                    <a:pt x="72153" y="1"/>
                  </a:lnTo>
                  <a:close/>
                </a:path>
              </a:pathLst>
            </a:custGeom>
            <a:solidFill>
              <a:schemeClr val="lt2"/>
            </a:solidFill>
            <a:ln>
              <a:noFill/>
            </a:ln>
          </p:spPr>
          <p:txBody>
            <a:bodyPr spcFirstLastPara="1" wrap="square" lIns="182875" tIns="91425" rIns="182875" bIns="91425" anchor="ctr" anchorCtr="0">
              <a:noAutofit/>
            </a:bodyPr>
            <a:lstStyle/>
            <a:p>
              <a:pPr marL="0" lvl="0" indent="0" algn="r" rtl="0">
                <a:spcBef>
                  <a:spcPts val="0"/>
                </a:spcBef>
                <a:spcAft>
                  <a:spcPts val="0"/>
                </a:spcAft>
                <a:buClr>
                  <a:schemeClr val="dk1"/>
                </a:buClr>
                <a:buSzPts val="1100"/>
                <a:buFont typeface="Arial"/>
                <a:buNone/>
              </a:pPr>
              <a:r>
                <a:rPr lang="en" sz="1200" dirty="0">
                  <a:solidFill>
                    <a:schemeClr val="dk1"/>
                  </a:solidFill>
                  <a:latin typeface="Roboto"/>
                  <a:ea typeface="Roboto"/>
                  <a:cs typeface="Roboto"/>
                  <a:sym typeface="Roboto"/>
                </a:rPr>
                <a:t>Articles in </a:t>
              </a:r>
              <a:r>
                <a:rPr lang="en" sz="1200" i="1" dirty="0">
                  <a:solidFill>
                    <a:schemeClr val="dk1"/>
                  </a:solidFill>
                  <a:latin typeface="Roboto"/>
                  <a:ea typeface="Roboto"/>
                  <a:cs typeface="Roboto"/>
                  <a:sym typeface="Roboto"/>
                </a:rPr>
                <a:t>ACA Daily </a:t>
              </a:r>
              <a:r>
                <a:rPr lang="en" sz="1200" dirty="0">
                  <a:solidFill>
                    <a:schemeClr val="dk1"/>
                  </a:solidFill>
                  <a:latin typeface="Roboto"/>
                  <a:ea typeface="Roboto"/>
                  <a:cs typeface="Roboto"/>
                  <a:sym typeface="Roboto"/>
                </a:rPr>
                <a:t>&amp; </a:t>
              </a:r>
              <a:r>
                <a:rPr lang="en" sz="1200" i="1" dirty="0">
                  <a:solidFill>
                    <a:schemeClr val="dk1"/>
                  </a:solidFill>
                  <a:latin typeface="Roboto"/>
                  <a:ea typeface="Roboto"/>
                  <a:cs typeface="Roboto"/>
                  <a:sym typeface="Roboto"/>
                </a:rPr>
                <a:t>Collector</a:t>
              </a:r>
              <a:r>
                <a:rPr lang="en" sz="1200" dirty="0">
                  <a:solidFill>
                    <a:schemeClr val="dk1"/>
                  </a:solidFill>
                  <a:latin typeface="Roboto"/>
                  <a:ea typeface="Roboto"/>
                  <a:cs typeface="Roboto"/>
                  <a:sym typeface="Roboto"/>
                </a:rPr>
                <a:t> magazine explore how members are using new tech in their organizations.</a:t>
              </a:r>
              <a:endParaRPr sz="1200" dirty="0">
                <a:solidFill>
                  <a:schemeClr val="dk1"/>
                </a:solidFill>
                <a:latin typeface="Roboto"/>
                <a:ea typeface="Roboto"/>
                <a:cs typeface="Roboto"/>
                <a:sym typeface="Roboto"/>
              </a:endParaRPr>
            </a:p>
          </p:txBody>
        </p:sp>
        <p:sp>
          <p:nvSpPr>
            <p:cNvPr id="25" name="Google Shape;1547;p45">
              <a:extLst>
                <a:ext uri="{FF2B5EF4-FFF2-40B4-BE49-F238E27FC236}">
                  <a16:creationId xmlns:a16="http://schemas.microsoft.com/office/drawing/2014/main" id="{0D898E8E-9E73-0147-9FDD-661D529962C0}"/>
                </a:ext>
              </a:extLst>
            </p:cNvPr>
            <p:cNvSpPr/>
            <p:nvPr/>
          </p:nvSpPr>
          <p:spPr>
            <a:xfrm>
              <a:off x="833013" y="3795136"/>
              <a:ext cx="545349" cy="423935"/>
            </a:xfrm>
            <a:custGeom>
              <a:avLst/>
              <a:gdLst/>
              <a:ahLst/>
              <a:cxnLst/>
              <a:rect l="l" t="t" r="r" b="b"/>
              <a:pathLst>
                <a:path w="28885" h="17419" extrusionOk="0">
                  <a:moveTo>
                    <a:pt x="0" y="0"/>
                  </a:moveTo>
                  <a:lnTo>
                    <a:pt x="0" y="17419"/>
                  </a:lnTo>
                  <a:lnTo>
                    <a:pt x="28885" y="17419"/>
                  </a:lnTo>
                  <a:lnTo>
                    <a:pt x="28885"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a:solidFill>
                    <a:schemeClr val="accent6"/>
                  </a:solidFill>
                  <a:latin typeface="Fira Sans Extra Condensed Medium"/>
                  <a:ea typeface="Fira Sans Extra Condensed Medium"/>
                  <a:cs typeface="Fira Sans Extra Condensed Medium"/>
                  <a:sym typeface="Fira Sans Extra Condensed Medium"/>
                </a:rPr>
                <a:t>04</a:t>
              </a:r>
              <a:endParaRPr sz="1200">
                <a:solidFill>
                  <a:schemeClr val="accent6"/>
                </a:solidFill>
              </a:endParaRPr>
            </a:p>
          </p:txBody>
        </p:sp>
        <p:sp>
          <p:nvSpPr>
            <p:cNvPr id="26" name="Google Shape;1548;p45">
              <a:extLst>
                <a:ext uri="{FF2B5EF4-FFF2-40B4-BE49-F238E27FC236}">
                  <a16:creationId xmlns:a16="http://schemas.microsoft.com/office/drawing/2014/main" id="{478DA033-3E79-6B41-AE29-24F9586D674C}"/>
                </a:ext>
              </a:extLst>
            </p:cNvPr>
            <p:cNvSpPr/>
            <p:nvPr/>
          </p:nvSpPr>
          <p:spPr>
            <a:xfrm>
              <a:off x="3619613" y="3569888"/>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chemeClr val="accent6"/>
            </a:solidFill>
            <a:ln>
              <a:noFill/>
            </a:ln>
          </p:spPr>
          <p:txBody>
            <a:bodyPr spcFirstLastPara="1" wrap="square" lIns="91425" tIns="182875" rIns="91425" bIns="91425" anchor="ctr" anchorCtr="0">
              <a:noAutofit/>
            </a:bodyPr>
            <a:lstStyle/>
            <a:p>
              <a:pPr marL="0" lvl="0" indent="0" algn="ctr" rtl="0">
                <a:spcBef>
                  <a:spcPts val="0"/>
                </a:spcBef>
                <a:spcAft>
                  <a:spcPts val="0"/>
                </a:spcAft>
                <a:buClr>
                  <a:schemeClr val="dk1"/>
                </a:buClr>
                <a:buSzPts val="1100"/>
                <a:buFont typeface="Arial"/>
                <a:buNone/>
              </a:pPr>
              <a:endParaRPr sz="2400">
                <a:latin typeface="Fira Sans Extra Condensed Medium"/>
                <a:ea typeface="Fira Sans Extra Condensed Medium"/>
                <a:cs typeface="Fira Sans Extra Condensed Medium"/>
                <a:sym typeface="Fira Sans Extra Condensed Medium"/>
              </a:endParaRPr>
            </a:p>
          </p:txBody>
        </p:sp>
        <p:sp>
          <p:nvSpPr>
            <p:cNvPr id="27" name="Google Shape;1549;p45">
              <a:extLst>
                <a:ext uri="{FF2B5EF4-FFF2-40B4-BE49-F238E27FC236}">
                  <a16:creationId xmlns:a16="http://schemas.microsoft.com/office/drawing/2014/main" id="{18843078-8A5D-E14B-A892-FEC0211C97D0}"/>
                </a:ext>
              </a:extLst>
            </p:cNvPr>
            <p:cNvSpPr/>
            <p:nvPr/>
          </p:nvSpPr>
          <p:spPr>
            <a:xfrm>
              <a:off x="1378363" y="3795136"/>
              <a:ext cx="1746676"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Articles</a:t>
              </a:r>
              <a:endParaRPr sz="1200" dirty="0">
                <a:solidFill>
                  <a:srgbClr val="FFFFFF"/>
                </a:solidFill>
              </a:endParaRPr>
            </a:p>
          </p:txBody>
        </p:sp>
      </p:grpSp>
      <p:grpSp>
        <p:nvGrpSpPr>
          <p:cNvPr id="28" name="Google Shape;1550;p45">
            <a:extLst>
              <a:ext uri="{FF2B5EF4-FFF2-40B4-BE49-F238E27FC236}">
                <a16:creationId xmlns:a16="http://schemas.microsoft.com/office/drawing/2014/main" id="{C06BB2AB-5B20-C747-B338-664691BFB3E5}"/>
              </a:ext>
            </a:extLst>
          </p:cNvPr>
          <p:cNvGrpSpPr/>
          <p:nvPr/>
        </p:nvGrpSpPr>
        <p:grpSpPr>
          <a:xfrm>
            <a:off x="3811462" y="4337737"/>
            <a:ext cx="280072" cy="275520"/>
            <a:chOff x="4210933" y="2926777"/>
            <a:chExt cx="280072" cy="275520"/>
          </a:xfrm>
        </p:grpSpPr>
        <p:sp>
          <p:nvSpPr>
            <p:cNvPr id="29" name="Google Shape;1551;p45">
              <a:extLst>
                <a:ext uri="{FF2B5EF4-FFF2-40B4-BE49-F238E27FC236}">
                  <a16:creationId xmlns:a16="http://schemas.microsoft.com/office/drawing/2014/main" id="{97F37808-48D7-3845-BEBB-083EF8F02417}"/>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52;p45">
              <a:extLst>
                <a:ext uri="{FF2B5EF4-FFF2-40B4-BE49-F238E27FC236}">
                  <a16:creationId xmlns:a16="http://schemas.microsoft.com/office/drawing/2014/main" id="{E19DBE58-AEBE-E440-9AEE-DF5977642331}"/>
                </a:ext>
              </a:extLst>
            </p:cNvPr>
            <p:cNvSpPr/>
            <p:nvPr/>
          </p:nvSpPr>
          <p:spPr>
            <a:xfrm>
              <a:off x="4489859" y="2969589"/>
              <a:ext cx="32" cy="32"/>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53;p45">
              <a:extLst>
                <a:ext uri="{FF2B5EF4-FFF2-40B4-BE49-F238E27FC236}">
                  <a16:creationId xmlns:a16="http://schemas.microsoft.com/office/drawing/2014/main" id="{51BD4D35-86F7-544F-B01F-11B6A29154DC}"/>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54;p45">
              <a:extLst>
                <a:ext uri="{FF2B5EF4-FFF2-40B4-BE49-F238E27FC236}">
                  <a16:creationId xmlns:a16="http://schemas.microsoft.com/office/drawing/2014/main" id="{D0925B32-E5EC-8942-88FD-F65155BC198E}"/>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55;p45">
              <a:extLst>
                <a:ext uri="{FF2B5EF4-FFF2-40B4-BE49-F238E27FC236}">
                  <a16:creationId xmlns:a16="http://schemas.microsoft.com/office/drawing/2014/main" id="{A8E9E822-CDE4-2C44-8121-C566EACA9FBF}"/>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56;p45">
              <a:extLst>
                <a:ext uri="{FF2B5EF4-FFF2-40B4-BE49-F238E27FC236}">
                  <a16:creationId xmlns:a16="http://schemas.microsoft.com/office/drawing/2014/main" id="{4BBBF77E-9E14-A84C-9B78-ED74D7B63213}"/>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57;p45">
              <a:extLst>
                <a:ext uri="{FF2B5EF4-FFF2-40B4-BE49-F238E27FC236}">
                  <a16:creationId xmlns:a16="http://schemas.microsoft.com/office/drawing/2014/main" id="{6764A24E-EE7A-1B43-9520-7695F209D11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58;p45">
              <a:extLst>
                <a:ext uri="{FF2B5EF4-FFF2-40B4-BE49-F238E27FC236}">
                  <a16:creationId xmlns:a16="http://schemas.microsoft.com/office/drawing/2014/main" id="{B104F81E-2BCF-054D-B6FA-B22AD9F2A060}"/>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59;p45">
              <a:extLst>
                <a:ext uri="{FF2B5EF4-FFF2-40B4-BE49-F238E27FC236}">
                  <a16:creationId xmlns:a16="http://schemas.microsoft.com/office/drawing/2014/main" id="{62DFB613-C4A4-B547-942E-B7AE18C3FE74}"/>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60;p45">
              <a:extLst>
                <a:ext uri="{FF2B5EF4-FFF2-40B4-BE49-F238E27FC236}">
                  <a16:creationId xmlns:a16="http://schemas.microsoft.com/office/drawing/2014/main" id="{E9E61C31-44FB-C142-A2BE-88ABA1C8DF0C}"/>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61;p45">
              <a:extLst>
                <a:ext uri="{FF2B5EF4-FFF2-40B4-BE49-F238E27FC236}">
                  <a16:creationId xmlns:a16="http://schemas.microsoft.com/office/drawing/2014/main" id="{A3F1FF99-183D-1C45-834A-AE0EED71C95C}"/>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62;p45">
              <a:extLst>
                <a:ext uri="{FF2B5EF4-FFF2-40B4-BE49-F238E27FC236}">
                  <a16:creationId xmlns:a16="http://schemas.microsoft.com/office/drawing/2014/main" id="{C4CA553E-F9BC-C240-9ACE-5DC74C38ACE7}"/>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63;p45">
              <a:extLst>
                <a:ext uri="{FF2B5EF4-FFF2-40B4-BE49-F238E27FC236}">
                  <a16:creationId xmlns:a16="http://schemas.microsoft.com/office/drawing/2014/main" id="{2B02D436-1C5A-9049-99C5-2AAD4FB5A0BF}"/>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67;p45">
            <a:extLst>
              <a:ext uri="{FF2B5EF4-FFF2-40B4-BE49-F238E27FC236}">
                <a16:creationId xmlns:a16="http://schemas.microsoft.com/office/drawing/2014/main" id="{D7873224-BEFD-0046-85FA-C8974FD0609E}"/>
              </a:ext>
            </a:extLst>
          </p:cNvPr>
          <p:cNvGrpSpPr/>
          <p:nvPr/>
        </p:nvGrpSpPr>
        <p:grpSpPr>
          <a:xfrm>
            <a:off x="3739882" y="3525638"/>
            <a:ext cx="380910" cy="339594"/>
            <a:chOff x="855096" y="1504485"/>
            <a:chExt cx="380910" cy="339594"/>
          </a:xfrm>
        </p:grpSpPr>
        <p:sp>
          <p:nvSpPr>
            <p:cNvPr id="46" name="Google Shape;1568;p45">
              <a:extLst>
                <a:ext uri="{FF2B5EF4-FFF2-40B4-BE49-F238E27FC236}">
                  <a16:creationId xmlns:a16="http://schemas.microsoft.com/office/drawing/2014/main" id="{6D9BBFDA-54AD-434E-9EDB-B29306B13C95}"/>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69;p45">
              <a:extLst>
                <a:ext uri="{FF2B5EF4-FFF2-40B4-BE49-F238E27FC236}">
                  <a16:creationId xmlns:a16="http://schemas.microsoft.com/office/drawing/2014/main" id="{8F2FDE1D-AE9E-E24C-8B01-B4983D85C185}"/>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0;p45">
              <a:extLst>
                <a:ext uri="{FF2B5EF4-FFF2-40B4-BE49-F238E27FC236}">
                  <a16:creationId xmlns:a16="http://schemas.microsoft.com/office/drawing/2014/main" id="{6C86FBD9-FF5B-624A-B583-1EEB9AD53C89}"/>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1;p45">
              <a:extLst>
                <a:ext uri="{FF2B5EF4-FFF2-40B4-BE49-F238E27FC236}">
                  <a16:creationId xmlns:a16="http://schemas.microsoft.com/office/drawing/2014/main" id="{55961CC8-969D-B741-9E7D-F43672FE7583}"/>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2;p45">
              <a:extLst>
                <a:ext uri="{FF2B5EF4-FFF2-40B4-BE49-F238E27FC236}">
                  <a16:creationId xmlns:a16="http://schemas.microsoft.com/office/drawing/2014/main" id="{941B3315-9C03-4F4F-A0F4-B288989741A1}"/>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573;p45">
            <a:extLst>
              <a:ext uri="{FF2B5EF4-FFF2-40B4-BE49-F238E27FC236}">
                <a16:creationId xmlns:a16="http://schemas.microsoft.com/office/drawing/2014/main" id="{885D4BE4-2C0F-C842-80F3-F32ED812526A}"/>
              </a:ext>
            </a:extLst>
          </p:cNvPr>
          <p:cNvGrpSpPr/>
          <p:nvPr/>
        </p:nvGrpSpPr>
        <p:grpSpPr>
          <a:xfrm>
            <a:off x="3764345" y="2016008"/>
            <a:ext cx="352103" cy="352103"/>
            <a:chOff x="1819576" y="1511679"/>
            <a:chExt cx="352103" cy="352103"/>
          </a:xfrm>
        </p:grpSpPr>
        <p:sp>
          <p:nvSpPr>
            <p:cNvPr id="52" name="Google Shape;1574;p45">
              <a:extLst>
                <a:ext uri="{FF2B5EF4-FFF2-40B4-BE49-F238E27FC236}">
                  <a16:creationId xmlns:a16="http://schemas.microsoft.com/office/drawing/2014/main" id="{391BA88A-2E7A-544C-ACE4-24BF4E3707FF}"/>
                </a:ext>
              </a:extLst>
            </p:cNvPr>
            <p:cNvSpPr/>
            <p:nvPr/>
          </p:nvSpPr>
          <p:spPr>
            <a:xfrm>
              <a:off x="1819576" y="1511679"/>
              <a:ext cx="352103" cy="352103"/>
            </a:xfrm>
            <a:custGeom>
              <a:avLst/>
              <a:gdLst/>
              <a:ahLst/>
              <a:cxnLst/>
              <a:rect l="l" t="t" r="r" b="b"/>
              <a:pathLst>
                <a:path w="11062" h="11062" extrusionOk="0">
                  <a:moveTo>
                    <a:pt x="6216" y="310"/>
                  </a:moveTo>
                  <a:cubicBezTo>
                    <a:pt x="6216" y="310"/>
                    <a:pt x="6240" y="310"/>
                    <a:pt x="6240" y="322"/>
                  </a:cubicBezTo>
                  <a:lnTo>
                    <a:pt x="6240" y="786"/>
                  </a:lnTo>
                  <a:cubicBezTo>
                    <a:pt x="6240" y="953"/>
                    <a:pt x="6335" y="1084"/>
                    <a:pt x="6502" y="1108"/>
                  </a:cubicBezTo>
                  <a:cubicBezTo>
                    <a:pt x="7025" y="1227"/>
                    <a:pt x="7514" y="1429"/>
                    <a:pt x="7966" y="1727"/>
                  </a:cubicBezTo>
                  <a:cubicBezTo>
                    <a:pt x="8022" y="1762"/>
                    <a:pt x="8086" y="1780"/>
                    <a:pt x="8150" y="1780"/>
                  </a:cubicBezTo>
                  <a:cubicBezTo>
                    <a:pt x="8236" y="1780"/>
                    <a:pt x="8321" y="1747"/>
                    <a:pt x="8383" y="1679"/>
                  </a:cubicBezTo>
                  <a:lnTo>
                    <a:pt x="8704" y="1346"/>
                  </a:lnTo>
                  <a:lnTo>
                    <a:pt x="8716" y="1346"/>
                  </a:lnTo>
                  <a:lnTo>
                    <a:pt x="9704" y="2334"/>
                  </a:lnTo>
                  <a:lnTo>
                    <a:pt x="9704" y="2346"/>
                  </a:lnTo>
                  <a:lnTo>
                    <a:pt x="9371" y="2679"/>
                  </a:lnTo>
                  <a:cubicBezTo>
                    <a:pt x="9252" y="2798"/>
                    <a:pt x="9240" y="2953"/>
                    <a:pt x="9335" y="3096"/>
                  </a:cubicBezTo>
                  <a:cubicBezTo>
                    <a:pt x="9609" y="3536"/>
                    <a:pt x="9823" y="4025"/>
                    <a:pt x="9943" y="4548"/>
                  </a:cubicBezTo>
                  <a:cubicBezTo>
                    <a:pt x="9966" y="4703"/>
                    <a:pt x="10109" y="4822"/>
                    <a:pt x="10264" y="4822"/>
                  </a:cubicBezTo>
                  <a:lnTo>
                    <a:pt x="10728" y="4822"/>
                  </a:lnTo>
                  <a:cubicBezTo>
                    <a:pt x="10728" y="4822"/>
                    <a:pt x="10752" y="4822"/>
                    <a:pt x="10752" y="4834"/>
                  </a:cubicBezTo>
                  <a:lnTo>
                    <a:pt x="10728" y="6239"/>
                  </a:lnTo>
                  <a:lnTo>
                    <a:pt x="10264" y="6239"/>
                  </a:lnTo>
                  <a:cubicBezTo>
                    <a:pt x="10109" y="6239"/>
                    <a:pt x="9966" y="6334"/>
                    <a:pt x="9943" y="6501"/>
                  </a:cubicBezTo>
                  <a:cubicBezTo>
                    <a:pt x="9823" y="7025"/>
                    <a:pt x="9633" y="7513"/>
                    <a:pt x="9335" y="7966"/>
                  </a:cubicBezTo>
                  <a:cubicBezTo>
                    <a:pt x="9240" y="8097"/>
                    <a:pt x="9252" y="8275"/>
                    <a:pt x="9371" y="8382"/>
                  </a:cubicBezTo>
                  <a:lnTo>
                    <a:pt x="9704" y="8704"/>
                  </a:lnTo>
                  <a:lnTo>
                    <a:pt x="9704" y="8716"/>
                  </a:lnTo>
                  <a:lnTo>
                    <a:pt x="8716" y="9704"/>
                  </a:lnTo>
                  <a:lnTo>
                    <a:pt x="8704" y="9704"/>
                  </a:lnTo>
                  <a:lnTo>
                    <a:pt x="8383" y="9370"/>
                  </a:lnTo>
                  <a:cubicBezTo>
                    <a:pt x="8317" y="9304"/>
                    <a:pt x="8236" y="9271"/>
                    <a:pt x="8155" y="9271"/>
                  </a:cubicBezTo>
                  <a:cubicBezTo>
                    <a:pt x="8090" y="9271"/>
                    <a:pt x="8024" y="9292"/>
                    <a:pt x="7966" y="9335"/>
                  </a:cubicBezTo>
                  <a:cubicBezTo>
                    <a:pt x="7514" y="9609"/>
                    <a:pt x="7025" y="9823"/>
                    <a:pt x="6502" y="9942"/>
                  </a:cubicBezTo>
                  <a:cubicBezTo>
                    <a:pt x="6359" y="9966"/>
                    <a:pt x="6240" y="10109"/>
                    <a:pt x="6240" y="10263"/>
                  </a:cubicBezTo>
                  <a:lnTo>
                    <a:pt x="6240" y="10728"/>
                  </a:lnTo>
                  <a:cubicBezTo>
                    <a:pt x="6240" y="10728"/>
                    <a:pt x="6240" y="10740"/>
                    <a:pt x="6216" y="10740"/>
                  </a:cubicBezTo>
                  <a:lnTo>
                    <a:pt x="4835" y="10740"/>
                  </a:lnTo>
                  <a:cubicBezTo>
                    <a:pt x="4835" y="10740"/>
                    <a:pt x="4823" y="10740"/>
                    <a:pt x="4823" y="10728"/>
                  </a:cubicBezTo>
                  <a:lnTo>
                    <a:pt x="4823" y="10263"/>
                  </a:lnTo>
                  <a:cubicBezTo>
                    <a:pt x="4823" y="10109"/>
                    <a:pt x="4716" y="9966"/>
                    <a:pt x="4549" y="9942"/>
                  </a:cubicBezTo>
                  <a:cubicBezTo>
                    <a:pt x="4037" y="9823"/>
                    <a:pt x="3537" y="9632"/>
                    <a:pt x="3096" y="9335"/>
                  </a:cubicBezTo>
                  <a:cubicBezTo>
                    <a:pt x="3037" y="9299"/>
                    <a:pt x="2977" y="9275"/>
                    <a:pt x="2918" y="9275"/>
                  </a:cubicBezTo>
                  <a:cubicBezTo>
                    <a:pt x="2823" y="9275"/>
                    <a:pt x="2751" y="9299"/>
                    <a:pt x="2680" y="9370"/>
                  </a:cubicBezTo>
                  <a:lnTo>
                    <a:pt x="2346" y="9704"/>
                  </a:lnTo>
                  <a:lnTo>
                    <a:pt x="2334" y="9704"/>
                  </a:lnTo>
                  <a:lnTo>
                    <a:pt x="1358" y="8716"/>
                  </a:lnTo>
                  <a:lnTo>
                    <a:pt x="1358" y="8704"/>
                  </a:lnTo>
                  <a:lnTo>
                    <a:pt x="1680" y="8382"/>
                  </a:lnTo>
                  <a:cubicBezTo>
                    <a:pt x="1799" y="8263"/>
                    <a:pt x="1811" y="8097"/>
                    <a:pt x="1727" y="7966"/>
                  </a:cubicBezTo>
                  <a:cubicBezTo>
                    <a:pt x="1441" y="7513"/>
                    <a:pt x="1239" y="7025"/>
                    <a:pt x="1120" y="6501"/>
                  </a:cubicBezTo>
                  <a:cubicBezTo>
                    <a:pt x="1084" y="6358"/>
                    <a:pt x="953" y="6239"/>
                    <a:pt x="787" y="6239"/>
                  </a:cubicBezTo>
                  <a:lnTo>
                    <a:pt x="322" y="6239"/>
                  </a:lnTo>
                  <a:cubicBezTo>
                    <a:pt x="322" y="6239"/>
                    <a:pt x="310" y="6239"/>
                    <a:pt x="310" y="6215"/>
                  </a:cubicBezTo>
                  <a:lnTo>
                    <a:pt x="310" y="4834"/>
                  </a:lnTo>
                  <a:cubicBezTo>
                    <a:pt x="310" y="4834"/>
                    <a:pt x="310" y="4822"/>
                    <a:pt x="322" y="4822"/>
                  </a:cubicBezTo>
                  <a:lnTo>
                    <a:pt x="787" y="4822"/>
                  </a:lnTo>
                  <a:cubicBezTo>
                    <a:pt x="953" y="4822"/>
                    <a:pt x="1084" y="4715"/>
                    <a:pt x="1120" y="4548"/>
                  </a:cubicBezTo>
                  <a:cubicBezTo>
                    <a:pt x="1239" y="4025"/>
                    <a:pt x="1430" y="3536"/>
                    <a:pt x="1727" y="3096"/>
                  </a:cubicBezTo>
                  <a:cubicBezTo>
                    <a:pt x="1811" y="2953"/>
                    <a:pt x="1799" y="2774"/>
                    <a:pt x="1680" y="2679"/>
                  </a:cubicBezTo>
                  <a:lnTo>
                    <a:pt x="1358" y="2346"/>
                  </a:lnTo>
                  <a:lnTo>
                    <a:pt x="1358" y="2334"/>
                  </a:lnTo>
                  <a:lnTo>
                    <a:pt x="2334" y="1346"/>
                  </a:lnTo>
                  <a:lnTo>
                    <a:pt x="2346" y="1346"/>
                  </a:lnTo>
                  <a:lnTo>
                    <a:pt x="2680" y="1679"/>
                  </a:lnTo>
                  <a:cubicBezTo>
                    <a:pt x="2748" y="1747"/>
                    <a:pt x="2832" y="1780"/>
                    <a:pt x="2916" y="1780"/>
                  </a:cubicBezTo>
                  <a:cubicBezTo>
                    <a:pt x="2978" y="1780"/>
                    <a:pt x="3041" y="1762"/>
                    <a:pt x="3096" y="1727"/>
                  </a:cubicBezTo>
                  <a:cubicBezTo>
                    <a:pt x="3537" y="1441"/>
                    <a:pt x="4037" y="1227"/>
                    <a:pt x="4549" y="1108"/>
                  </a:cubicBezTo>
                  <a:cubicBezTo>
                    <a:pt x="4704" y="1084"/>
                    <a:pt x="4823" y="953"/>
                    <a:pt x="4823" y="786"/>
                  </a:cubicBezTo>
                  <a:lnTo>
                    <a:pt x="4823" y="322"/>
                  </a:lnTo>
                  <a:cubicBezTo>
                    <a:pt x="4823" y="322"/>
                    <a:pt x="4823" y="310"/>
                    <a:pt x="4835" y="310"/>
                  </a:cubicBezTo>
                  <a:close/>
                  <a:moveTo>
                    <a:pt x="4835" y="0"/>
                  </a:moveTo>
                  <a:cubicBezTo>
                    <a:pt x="4656" y="0"/>
                    <a:pt x="4513" y="143"/>
                    <a:pt x="4513" y="322"/>
                  </a:cubicBezTo>
                  <a:lnTo>
                    <a:pt x="4513" y="786"/>
                  </a:lnTo>
                  <a:cubicBezTo>
                    <a:pt x="4513" y="786"/>
                    <a:pt x="4513" y="798"/>
                    <a:pt x="4489" y="798"/>
                  </a:cubicBezTo>
                  <a:cubicBezTo>
                    <a:pt x="3930" y="917"/>
                    <a:pt x="3406" y="1143"/>
                    <a:pt x="2930" y="1453"/>
                  </a:cubicBezTo>
                  <a:lnTo>
                    <a:pt x="2918" y="1453"/>
                  </a:lnTo>
                  <a:lnTo>
                    <a:pt x="2584" y="1131"/>
                  </a:lnTo>
                  <a:cubicBezTo>
                    <a:pt x="2519" y="1066"/>
                    <a:pt x="2436" y="1033"/>
                    <a:pt x="2351" y="1033"/>
                  </a:cubicBezTo>
                  <a:cubicBezTo>
                    <a:pt x="2266" y="1033"/>
                    <a:pt x="2180" y="1066"/>
                    <a:pt x="2108" y="1131"/>
                  </a:cubicBezTo>
                  <a:lnTo>
                    <a:pt x="1132" y="2108"/>
                  </a:lnTo>
                  <a:cubicBezTo>
                    <a:pt x="1001" y="2251"/>
                    <a:pt x="1001" y="2453"/>
                    <a:pt x="1132" y="2584"/>
                  </a:cubicBezTo>
                  <a:lnTo>
                    <a:pt x="1453" y="2917"/>
                  </a:lnTo>
                  <a:lnTo>
                    <a:pt x="1453" y="2929"/>
                  </a:lnTo>
                  <a:cubicBezTo>
                    <a:pt x="1144" y="3405"/>
                    <a:pt x="941" y="3941"/>
                    <a:pt x="799" y="4489"/>
                  </a:cubicBezTo>
                  <a:cubicBezTo>
                    <a:pt x="799" y="4489"/>
                    <a:pt x="799" y="4513"/>
                    <a:pt x="787" y="4513"/>
                  </a:cubicBezTo>
                  <a:lnTo>
                    <a:pt x="322" y="4513"/>
                  </a:lnTo>
                  <a:cubicBezTo>
                    <a:pt x="144" y="4513"/>
                    <a:pt x="1" y="4656"/>
                    <a:pt x="1" y="4834"/>
                  </a:cubicBezTo>
                  <a:lnTo>
                    <a:pt x="1" y="6215"/>
                  </a:lnTo>
                  <a:cubicBezTo>
                    <a:pt x="1" y="6394"/>
                    <a:pt x="144" y="6549"/>
                    <a:pt x="322" y="6549"/>
                  </a:cubicBezTo>
                  <a:lnTo>
                    <a:pt x="787" y="6549"/>
                  </a:lnTo>
                  <a:cubicBezTo>
                    <a:pt x="787" y="6549"/>
                    <a:pt x="799" y="6549"/>
                    <a:pt x="799" y="6561"/>
                  </a:cubicBezTo>
                  <a:cubicBezTo>
                    <a:pt x="918" y="7132"/>
                    <a:pt x="1144" y="7644"/>
                    <a:pt x="1453" y="8120"/>
                  </a:cubicBezTo>
                  <a:lnTo>
                    <a:pt x="1453" y="8144"/>
                  </a:lnTo>
                  <a:lnTo>
                    <a:pt x="1132" y="8466"/>
                  </a:lnTo>
                  <a:cubicBezTo>
                    <a:pt x="1001" y="8597"/>
                    <a:pt x="1001" y="8811"/>
                    <a:pt x="1132" y="8942"/>
                  </a:cubicBezTo>
                  <a:lnTo>
                    <a:pt x="2108" y="9930"/>
                  </a:lnTo>
                  <a:cubicBezTo>
                    <a:pt x="2180" y="9996"/>
                    <a:pt x="2266" y="10028"/>
                    <a:pt x="2351" y="10028"/>
                  </a:cubicBezTo>
                  <a:cubicBezTo>
                    <a:pt x="2436" y="10028"/>
                    <a:pt x="2519" y="9996"/>
                    <a:pt x="2584" y="9930"/>
                  </a:cubicBezTo>
                  <a:lnTo>
                    <a:pt x="2918" y="9597"/>
                  </a:lnTo>
                  <a:lnTo>
                    <a:pt x="2930" y="9597"/>
                  </a:lnTo>
                  <a:cubicBezTo>
                    <a:pt x="3406" y="9906"/>
                    <a:pt x="3942" y="10121"/>
                    <a:pt x="4489" y="10252"/>
                  </a:cubicBezTo>
                  <a:cubicBezTo>
                    <a:pt x="4489" y="10252"/>
                    <a:pt x="4513" y="10252"/>
                    <a:pt x="4513" y="10263"/>
                  </a:cubicBezTo>
                  <a:lnTo>
                    <a:pt x="4513" y="10728"/>
                  </a:lnTo>
                  <a:cubicBezTo>
                    <a:pt x="4513" y="10906"/>
                    <a:pt x="4656" y="11061"/>
                    <a:pt x="4835" y="11061"/>
                  </a:cubicBezTo>
                  <a:lnTo>
                    <a:pt x="6216" y="11061"/>
                  </a:lnTo>
                  <a:cubicBezTo>
                    <a:pt x="6394" y="11061"/>
                    <a:pt x="6549" y="10906"/>
                    <a:pt x="6549" y="10728"/>
                  </a:cubicBezTo>
                  <a:lnTo>
                    <a:pt x="6549" y="10263"/>
                  </a:lnTo>
                  <a:cubicBezTo>
                    <a:pt x="6549" y="10263"/>
                    <a:pt x="6549" y="10252"/>
                    <a:pt x="6561" y="10252"/>
                  </a:cubicBezTo>
                  <a:cubicBezTo>
                    <a:pt x="7133" y="10132"/>
                    <a:pt x="7645" y="9906"/>
                    <a:pt x="8121" y="9597"/>
                  </a:cubicBezTo>
                  <a:lnTo>
                    <a:pt x="8145" y="9597"/>
                  </a:lnTo>
                  <a:lnTo>
                    <a:pt x="8466" y="9930"/>
                  </a:lnTo>
                  <a:cubicBezTo>
                    <a:pt x="8532" y="9996"/>
                    <a:pt x="8618" y="10028"/>
                    <a:pt x="8704" y="10028"/>
                  </a:cubicBezTo>
                  <a:cubicBezTo>
                    <a:pt x="8791" y="10028"/>
                    <a:pt x="8877" y="9996"/>
                    <a:pt x="8942" y="9930"/>
                  </a:cubicBezTo>
                  <a:lnTo>
                    <a:pt x="9931" y="8942"/>
                  </a:lnTo>
                  <a:cubicBezTo>
                    <a:pt x="10062" y="8811"/>
                    <a:pt x="10062" y="8597"/>
                    <a:pt x="9931" y="8466"/>
                  </a:cubicBezTo>
                  <a:lnTo>
                    <a:pt x="9597" y="8144"/>
                  </a:lnTo>
                  <a:lnTo>
                    <a:pt x="9597" y="8120"/>
                  </a:lnTo>
                  <a:cubicBezTo>
                    <a:pt x="9919" y="7644"/>
                    <a:pt x="10121" y="7108"/>
                    <a:pt x="10252" y="6561"/>
                  </a:cubicBezTo>
                  <a:cubicBezTo>
                    <a:pt x="10252" y="6561"/>
                    <a:pt x="10252" y="6549"/>
                    <a:pt x="10264" y="6549"/>
                  </a:cubicBezTo>
                  <a:lnTo>
                    <a:pt x="10728" y="6549"/>
                  </a:lnTo>
                  <a:cubicBezTo>
                    <a:pt x="10907" y="6549"/>
                    <a:pt x="11062" y="6394"/>
                    <a:pt x="11062" y="6215"/>
                  </a:cubicBezTo>
                  <a:lnTo>
                    <a:pt x="11062" y="4834"/>
                  </a:lnTo>
                  <a:cubicBezTo>
                    <a:pt x="11062" y="4656"/>
                    <a:pt x="10907" y="4513"/>
                    <a:pt x="10728" y="4513"/>
                  </a:cubicBezTo>
                  <a:lnTo>
                    <a:pt x="10264" y="4513"/>
                  </a:lnTo>
                  <a:cubicBezTo>
                    <a:pt x="10264" y="4513"/>
                    <a:pt x="10252" y="4513"/>
                    <a:pt x="10252" y="4489"/>
                  </a:cubicBezTo>
                  <a:cubicBezTo>
                    <a:pt x="10133" y="3929"/>
                    <a:pt x="9907" y="3405"/>
                    <a:pt x="9597" y="2929"/>
                  </a:cubicBezTo>
                  <a:lnTo>
                    <a:pt x="9597" y="2917"/>
                  </a:lnTo>
                  <a:lnTo>
                    <a:pt x="9931" y="2584"/>
                  </a:lnTo>
                  <a:cubicBezTo>
                    <a:pt x="10062" y="2453"/>
                    <a:pt x="10062" y="2239"/>
                    <a:pt x="9931" y="2108"/>
                  </a:cubicBezTo>
                  <a:lnTo>
                    <a:pt x="8942" y="1131"/>
                  </a:lnTo>
                  <a:cubicBezTo>
                    <a:pt x="8877" y="1066"/>
                    <a:pt x="8791" y="1033"/>
                    <a:pt x="8704" y="1033"/>
                  </a:cubicBezTo>
                  <a:cubicBezTo>
                    <a:pt x="8618" y="1033"/>
                    <a:pt x="8532" y="1066"/>
                    <a:pt x="8466" y="1131"/>
                  </a:cubicBezTo>
                  <a:lnTo>
                    <a:pt x="8145" y="1453"/>
                  </a:lnTo>
                  <a:lnTo>
                    <a:pt x="8121" y="1453"/>
                  </a:lnTo>
                  <a:cubicBezTo>
                    <a:pt x="7645" y="1143"/>
                    <a:pt x="7109" y="941"/>
                    <a:pt x="6561" y="798"/>
                  </a:cubicBezTo>
                  <a:cubicBezTo>
                    <a:pt x="6561" y="798"/>
                    <a:pt x="6549" y="798"/>
                    <a:pt x="6549" y="786"/>
                  </a:cubicBezTo>
                  <a:lnTo>
                    <a:pt x="6549" y="322"/>
                  </a:lnTo>
                  <a:cubicBezTo>
                    <a:pt x="6549" y="143"/>
                    <a:pt x="6394" y="0"/>
                    <a:pt x="6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75;p45">
              <a:extLst>
                <a:ext uri="{FF2B5EF4-FFF2-40B4-BE49-F238E27FC236}">
                  <a16:creationId xmlns:a16="http://schemas.microsoft.com/office/drawing/2014/main" id="{470E934A-82DB-5E4C-A7E3-0222AFCEE7A9}"/>
                </a:ext>
              </a:extLst>
            </p:cNvPr>
            <p:cNvSpPr/>
            <p:nvPr/>
          </p:nvSpPr>
          <p:spPr>
            <a:xfrm>
              <a:off x="1885146" y="1578204"/>
              <a:ext cx="182322" cy="180603"/>
            </a:xfrm>
            <a:custGeom>
              <a:avLst/>
              <a:gdLst/>
              <a:ahLst/>
              <a:cxnLst/>
              <a:rect l="l" t="t" r="r" b="b"/>
              <a:pathLst>
                <a:path w="5728" h="5674" extrusionOk="0">
                  <a:moveTo>
                    <a:pt x="3502" y="0"/>
                  </a:moveTo>
                  <a:cubicBezTo>
                    <a:pt x="3438" y="0"/>
                    <a:pt x="3374" y="2"/>
                    <a:pt x="3311" y="6"/>
                  </a:cubicBezTo>
                  <a:cubicBezTo>
                    <a:pt x="2453" y="53"/>
                    <a:pt x="1644" y="411"/>
                    <a:pt x="1048" y="1018"/>
                  </a:cubicBezTo>
                  <a:cubicBezTo>
                    <a:pt x="441" y="1625"/>
                    <a:pt x="84" y="2435"/>
                    <a:pt x="36" y="3280"/>
                  </a:cubicBezTo>
                  <a:cubicBezTo>
                    <a:pt x="1" y="4125"/>
                    <a:pt x="263" y="4959"/>
                    <a:pt x="798" y="5614"/>
                  </a:cubicBezTo>
                  <a:cubicBezTo>
                    <a:pt x="834" y="5661"/>
                    <a:pt x="870" y="5673"/>
                    <a:pt x="917" y="5673"/>
                  </a:cubicBezTo>
                  <a:cubicBezTo>
                    <a:pt x="953" y="5673"/>
                    <a:pt x="989" y="5661"/>
                    <a:pt x="1025" y="5649"/>
                  </a:cubicBezTo>
                  <a:cubicBezTo>
                    <a:pt x="1096" y="5590"/>
                    <a:pt x="1096" y="5483"/>
                    <a:pt x="1048" y="5423"/>
                  </a:cubicBezTo>
                  <a:cubicBezTo>
                    <a:pt x="572" y="4828"/>
                    <a:pt x="322" y="4066"/>
                    <a:pt x="370" y="3304"/>
                  </a:cubicBezTo>
                  <a:cubicBezTo>
                    <a:pt x="417" y="2530"/>
                    <a:pt x="727" y="1804"/>
                    <a:pt x="1275" y="1256"/>
                  </a:cubicBezTo>
                  <a:cubicBezTo>
                    <a:pt x="1822" y="708"/>
                    <a:pt x="2560" y="375"/>
                    <a:pt x="3334" y="351"/>
                  </a:cubicBezTo>
                  <a:cubicBezTo>
                    <a:pt x="3397" y="347"/>
                    <a:pt x="3459" y="345"/>
                    <a:pt x="3521" y="345"/>
                  </a:cubicBezTo>
                  <a:cubicBezTo>
                    <a:pt x="4227" y="345"/>
                    <a:pt x="4895" y="592"/>
                    <a:pt x="5442" y="1030"/>
                  </a:cubicBezTo>
                  <a:cubicBezTo>
                    <a:pt x="5473" y="1055"/>
                    <a:pt x="5510" y="1068"/>
                    <a:pt x="5547" y="1068"/>
                  </a:cubicBezTo>
                  <a:cubicBezTo>
                    <a:pt x="5595" y="1068"/>
                    <a:pt x="5641" y="1046"/>
                    <a:pt x="5668" y="1006"/>
                  </a:cubicBezTo>
                  <a:cubicBezTo>
                    <a:pt x="5727" y="911"/>
                    <a:pt x="5716" y="815"/>
                    <a:pt x="5656" y="768"/>
                  </a:cubicBezTo>
                  <a:cubicBezTo>
                    <a:pt x="5050" y="272"/>
                    <a:pt x="4291" y="0"/>
                    <a:pt x="3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76;p45">
              <a:extLst>
                <a:ext uri="{FF2B5EF4-FFF2-40B4-BE49-F238E27FC236}">
                  <a16:creationId xmlns:a16="http://schemas.microsoft.com/office/drawing/2014/main" id="{F7872985-0F0E-7C42-80D3-FFA937EA9EBD}"/>
                </a:ext>
              </a:extLst>
            </p:cNvPr>
            <p:cNvSpPr/>
            <p:nvPr/>
          </p:nvSpPr>
          <p:spPr>
            <a:xfrm>
              <a:off x="1923820" y="1610193"/>
              <a:ext cx="183054" cy="186874"/>
            </a:xfrm>
            <a:custGeom>
              <a:avLst/>
              <a:gdLst/>
              <a:ahLst/>
              <a:cxnLst/>
              <a:rect l="l" t="t" r="r" b="b"/>
              <a:pathLst>
                <a:path w="5751" h="5871" extrusionOk="0">
                  <a:moveTo>
                    <a:pt x="3310" y="358"/>
                  </a:moveTo>
                  <a:lnTo>
                    <a:pt x="3310" y="1025"/>
                  </a:lnTo>
                  <a:cubicBezTo>
                    <a:pt x="3310" y="1132"/>
                    <a:pt x="3274" y="1251"/>
                    <a:pt x="3227" y="1334"/>
                  </a:cubicBezTo>
                  <a:lnTo>
                    <a:pt x="3155" y="1501"/>
                  </a:lnTo>
                  <a:cubicBezTo>
                    <a:pt x="3143" y="1525"/>
                    <a:pt x="3143" y="1549"/>
                    <a:pt x="3143" y="1573"/>
                  </a:cubicBezTo>
                  <a:lnTo>
                    <a:pt x="3143" y="1918"/>
                  </a:lnTo>
                  <a:cubicBezTo>
                    <a:pt x="3143" y="2156"/>
                    <a:pt x="3048" y="2382"/>
                    <a:pt x="2869" y="2549"/>
                  </a:cubicBezTo>
                  <a:cubicBezTo>
                    <a:pt x="2691" y="2704"/>
                    <a:pt x="2477" y="2799"/>
                    <a:pt x="2226" y="2799"/>
                  </a:cubicBezTo>
                  <a:cubicBezTo>
                    <a:pt x="1774" y="2787"/>
                    <a:pt x="1381" y="2370"/>
                    <a:pt x="1381" y="1870"/>
                  </a:cubicBezTo>
                  <a:lnTo>
                    <a:pt x="1381" y="1573"/>
                  </a:lnTo>
                  <a:cubicBezTo>
                    <a:pt x="1381" y="1549"/>
                    <a:pt x="1381" y="1525"/>
                    <a:pt x="1369" y="1501"/>
                  </a:cubicBezTo>
                  <a:lnTo>
                    <a:pt x="1262" y="1311"/>
                  </a:lnTo>
                  <a:cubicBezTo>
                    <a:pt x="1238" y="1227"/>
                    <a:pt x="1203" y="1156"/>
                    <a:pt x="1203" y="1072"/>
                  </a:cubicBezTo>
                  <a:lnTo>
                    <a:pt x="1203" y="1049"/>
                  </a:lnTo>
                  <a:cubicBezTo>
                    <a:pt x="1203" y="668"/>
                    <a:pt x="1524" y="358"/>
                    <a:pt x="1905" y="358"/>
                  </a:cubicBezTo>
                  <a:close/>
                  <a:moveTo>
                    <a:pt x="1905" y="3049"/>
                  </a:moveTo>
                  <a:cubicBezTo>
                    <a:pt x="2012" y="3085"/>
                    <a:pt x="2119" y="3108"/>
                    <a:pt x="2238" y="3108"/>
                  </a:cubicBezTo>
                  <a:lnTo>
                    <a:pt x="2274" y="3108"/>
                  </a:lnTo>
                  <a:cubicBezTo>
                    <a:pt x="2393" y="3108"/>
                    <a:pt x="2512" y="3097"/>
                    <a:pt x="2631" y="3049"/>
                  </a:cubicBezTo>
                  <a:lnTo>
                    <a:pt x="2631" y="3049"/>
                  </a:lnTo>
                  <a:cubicBezTo>
                    <a:pt x="2619" y="3108"/>
                    <a:pt x="2631" y="3156"/>
                    <a:pt x="2655" y="3204"/>
                  </a:cubicBezTo>
                  <a:lnTo>
                    <a:pt x="2512" y="3335"/>
                  </a:lnTo>
                  <a:cubicBezTo>
                    <a:pt x="2441" y="3406"/>
                    <a:pt x="2357" y="3442"/>
                    <a:pt x="2262" y="3442"/>
                  </a:cubicBezTo>
                  <a:cubicBezTo>
                    <a:pt x="2179" y="3442"/>
                    <a:pt x="2084" y="3406"/>
                    <a:pt x="2012" y="3335"/>
                  </a:cubicBezTo>
                  <a:lnTo>
                    <a:pt x="1881" y="3204"/>
                  </a:lnTo>
                  <a:cubicBezTo>
                    <a:pt x="1893" y="3156"/>
                    <a:pt x="1905" y="3108"/>
                    <a:pt x="1905" y="3049"/>
                  </a:cubicBezTo>
                  <a:close/>
                  <a:moveTo>
                    <a:pt x="2810" y="3466"/>
                  </a:moveTo>
                  <a:cubicBezTo>
                    <a:pt x="2858" y="3501"/>
                    <a:pt x="2905" y="3513"/>
                    <a:pt x="2941" y="3525"/>
                  </a:cubicBezTo>
                  <a:lnTo>
                    <a:pt x="3524" y="3692"/>
                  </a:lnTo>
                  <a:cubicBezTo>
                    <a:pt x="3679" y="3739"/>
                    <a:pt x="3774" y="3870"/>
                    <a:pt x="3774" y="4037"/>
                  </a:cubicBezTo>
                  <a:lnTo>
                    <a:pt x="3774" y="5132"/>
                  </a:lnTo>
                  <a:lnTo>
                    <a:pt x="3822" y="5132"/>
                  </a:lnTo>
                  <a:cubicBezTo>
                    <a:pt x="3703" y="5204"/>
                    <a:pt x="3584" y="5263"/>
                    <a:pt x="3453" y="5311"/>
                  </a:cubicBezTo>
                  <a:lnTo>
                    <a:pt x="3453" y="4335"/>
                  </a:lnTo>
                  <a:cubicBezTo>
                    <a:pt x="3453" y="4240"/>
                    <a:pt x="3381" y="4168"/>
                    <a:pt x="3286" y="4168"/>
                  </a:cubicBezTo>
                  <a:cubicBezTo>
                    <a:pt x="3203" y="4168"/>
                    <a:pt x="3119" y="4240"/>
                    <a:pt x="3119" y="4335"/>
                  </a:cubicBezTo>
                  <a:lnTo>
                    <a:pt x="3119" y="5430"/>
                  </a:lnTo>
                  <a:cubicBezTo>
                    <a:pt x="2881" y="5502"/>
                    <a:pt x="2655" y="5537"/>
                    <a:pt x="2405" y="5549"/>
                  </a:cubicBezTo>
                  <a:lnTo>
                    <a:pt x="2262" y="5549"/>
                  </a:lnTo>
                  <a:cubicBezTo>
                    <a:pt x="1965" y="5549"/>
                    <a:pt x="1667" y="5502"/>
                    <a:pt x="1381" y="5430"/>
                  </a:cubicBezTo>
                  <a:lnTo>
                    <a:pt x="1381" y="4335"/>
                  </a:lnTo>
                  <a:cubicBezTo>
                    <a:pt x="1381" y="4240"/>
                    <a:pt x="1310" y="4168"/>
                    <a:pt x="1214" y="4168"/>
                  </a:cubicBezTo>
                  <a:cubicBezTo>
                    <a:pt x="1131" y="4168"/>
                    <a:pt x="1060" y="4240"/>
                    <a:pt x="1060" y="4335"/>
                  </a:cubicBezTo>
                  <a:lnTo>
                    <a:pt x="1060" y="5311"/>
                  </a:lnTo>
                  <a:cubicBezTo>
                    <a:pt x="941" y="5252"/>
                    <a:pt x="798" y="5192"/>
                    <a:pt x="679" y="5132"/>
                  </a:cubicBezTo>
                  <a:lnTo>
                    <a:pt x="679" y="4037"/>
                  </a:lnTo>
                  <a:cubicBezTo>
                    <a:pt x="679" y="3870"/>
                    <a:pt x="786" y="3739"/>
                    <a:pt x="941" y="3692"/>
                  </a:cubicBezTo>
                  <a:lnTo>
                    <a:pt x="1512" y="3525"/>
                  </a:lnTo>
                  <a:cubicBezTo>
                    <a:pt x="1560" y="3513"/>
                    <a:pt x="1619" y="3501"/>
                    <a:pt x="1655" y="3466"/>
                  </a:cubicBezTo>
                  <a:lnTo>
                    <a:pt x="1750" y="3573"/>
                  </a:lnTo>
                  <a:cubicBezTo>
                    <a:pt x="1893" y="3704"/>
                    <a:pt x="2072" y="3763"/>
                    <a:pt x="2226" y="3763"/>
                  </a:cubicBezTo>
                  <a:cubicBezTo>
                    <a:pt x="2405" y="3763"/>
                    <a:pt x="2572" y="3704"/>
                    <a:pt x="2703" y="3573"/>
                  </a:cubicBezTo>
                  <a:lnTo>
                    <a:pt x="2810" y="3466"/>
                  </a:lnTo>
                  <a:close/>
                  <a:moveTo>
                    <a:pt x="1893" y="1"/>
                  </a:moveTo>
                  <a:cubicBezTo>
                    <a:pt x="1322" y="1"/>
                    <a:pt x="869" y="465"/>
                    <a:pt x="869" y="1025"/>
                  </a:cubicBezTo>
                  <a:lnTo>
                    <a:pt x="869" y="1037"/>
                  </a:lnTo>
                  <a:cubicBezTo>
                    <a:pt x="869" y="1168"/>
                    <a:pt x="893" y="1311"/>
                    <a:pt x="953" y="1430"/>
                  </a:cubicBezTo>
                  <a:lnTo>
                    <a:pt x="1048" y="1596"/>
                  </a:lnTo>
                  <a:lnTo>
                    <a:pt x="1048" y="1858"/>
                  </a:lnTo>
                  <a:cubicBezTo>
                    <a:pt x="1048" y="2275"/>
                    <a:pt x="1250" y="2644"/>
                    <a:pt x="1560" y="2882"/>
                  </a:cubicBezTo>
                  <a:lnTo>
                    <a:pt x="1560" y="3037"/>
                  </a:lnTo>
                  <a:cubicBezTo>
                    <a:pt x="1560" y="3108"/>
                    <a:pt x="1500" y="3180"/>
                    <a:pt x="1429" y="3216"/>
                  </a:cubicBezTo>
                  <a:lnTo>
                    <a:pt x="845" y="3382"/>
                  </a:lnTo>
                  <a:cubicBezTo>
                    <a:pt x="548" y="3466"/>
                    <a:pt x="357" y="3739"/>
                    <a:pt x="357" y="4037"/>
                  </a:cubicBezTo>
                  <a:lnTo>
                    <a:pt x="357" y="4906"/>
                  </a:lnTo>
                  <a:cubicBezTo>
                    <a:pt x="333" y="4894"/>
                    <a:pt x="310" y="4859"/>
                    <a:pt x="286" y="4847"/>
                  </a:cubicBezTo>
                  <a:cubicBezTo>
                    <a:pt x="256" y="4822"/>
                    <a:pt x="220" y="4810"/>
                    <a:pt x="185" y="4810"/>
                  </a:cubicBezTo>
                  <a:cubicBezTo>
                    <a:pt x="135" y="4810"/>
                    <a:pt x="87" y="4834"/>
                    <a:pt x="60" y="4882"/>
                  </a:cubicBezTo>
                  <a:cubicBezTo>
                    <a:pt x="0" y="4954"/>
                    <a:pt x="12" y="5061"/>
                    <a:pt x="95" y="5097"/>
                  </a:cubicBezTo>
                  <a:cubicBezTo>
                    <a:pt x="702" y="5597"/>
                    <a:pt x="1476" y="5871"/>
                    <a:pt x="2262" y="5871"/>
                  </a:cubicBezTo>
                  <a:lnTo>
                    <a:pt x="2429" y="5871"/>
                  </a:lnTo>
                  <a:cubicBezTo>
                    <a:pt x="3286" y="5835"/>
                    <a:pt x="4096" y="5478"/>
                    <a:pt x="4691" y="4859"/>
                  </a:cubicBezTo>
                  <a:cubicBezTo>
                    <a:pt x="5298" y="4251"/>
                    <a:pt x="5655" y="3454"/>
                    <a:pt x="5703" y="2596"/>
                  </a:cubicBezTo>
                  <a:cubicBezTo>
                    <a:pt x="5751" y="1751"/>
                    <a:pt x="5477" y="918"/>
                    <a:pt x="4941" y="263"/>
                  </a:cubicBezTo>
                  <a:cubicBezTo>
                    <a:pt x="4908" y="223"/>
                    <a:pt x="4861" y="206"/>
                    <a:pt x="4815" y="206"/>
                  </a:cubicBezTo>
                  <a:cubicBezTo>
                    <a:pt x="4778" y="206"/>
                    <a:pt x="4742" y="218"/>
                    <a:pt x="4715" y="239"/>
                  </a:cubicBezTo>
                  <a:cubicBezTo>
                    <a:pt x="4643" y="299"/>
                    <a:pt x="4643" y="406"/>
                    <a:pt x="4691" y="465"/>
                  </a:cubicBezTo>
                  <a:cubicBezTo>
                    <a:pt x="5167" y="1061"/>
                    <a:pt x="5417" y="1811"/>
                    <a:pt x="5370" y="2573"/>
                  </a:cubicBezTo>
                  <a:cubicBezTo>
                    <a:pt x="5334" y="3347"/>
                    <a:pt x="5013" y="4073"/>
                    <a:pt x="4465" y="4632"/>
                  </a:cubicBezTo>
                  <a:cubicBezTo>
                    <a:pt x="4358" y="4728"/>
                    <a:pt x="4262" y="4823"/>
                    <a:pt x="4155" y="4906"/>
                  </a:cubicBezTo>
                  <a:lnTo>
                    <a:pt x="4155" y="4037"/>
                  </a:lnTo>
                  <a:cubicBezTo>
                    <a:pt x="4155" y="3739"/>
                    <a:pt x="3941" y="3466"/>
                    <a:pt x="3667" y="3382"/>
                  </a:cubicBezTo>
                  <a:lnTo>
                    <a:pt x="3084" y="3216"/>
                  </a:lnTo>
                  <a:cubicBezTo>
                    <a:pt x="3012" y="3180"/>
                    <a:pt x="2953" y="3120"/>
                    <a:pt x="2953" y="3037"/>
                  </a:cubicBezTo>
                  <a:lnTo>
                    <a:pt x="2953" y="2906"/>
                  </a:lnTo>
                  <a:cubicBezTo>
                    <a:pt x="3012" y="2858"/>
                    <a:pt x="3048" y="2823"/>
                    <a:pt x="3096" y="2763"/>
                  </a:cubicBezTo>
                  <a:cubicBezTo>
                    <a:pt x="3334" y="2549"/>
                    <a:pt x="3453" y="2227"/>
                    <a:pt x="3453" y="1906"/>
                  </a:cubicBezTo>
                  <a:lnTo>
                    <a:pt x="3453" y="1596"/>
                  </a:lnTo>
                  <a:lnTo>
                    <a:pt x="3512" y="1453"/>
                  </a:lnTo>
                  <a:cubicBezTo>
                    <a:pt x="3584" y="1311"/>
                    <a:pt x="3620" y="1156"/>
                    <a:pt x="3620" y="1001"/>
                  </a:cubicBezTo>
                  <a:lnTo>
                    <a:pt x="3620" y="168"/>
                  </a:lnTo>
                  <a:cubicBezTo>
                    <a:pt x="3620" y="72"/>
                    <a:pt x="3548" y="1"/>
                    <a:pt x="3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77;p45">
              <a:extLst>
                <a:ext uri="{FF2B5EF4-FFF2-40B4-BE49-F238E27FC236}">
                  <a16:creationId xmlns:a16="http://schemas.microsoft.com/office/drawing/2014/main" id="{A5D17DFC-BF01-9F41-8624-D4E995D0AFC9}"/>
                </a:ext>
              </a:extLst>
            </p:cNvPr>
            <p:cNvSpPr/>
            <p:nvPr/>
          </p:nvSpPr>
          <p:spPr>
            <a:xfrm>
              <a:off x="1974207" y="1638617"/>
              <a:ext cx="43989" cy="15597"/>
            </a:xfrm>
            <a:custGeom>
              <a:avLst/>
              <a:gdLst/>
              <a:ahLst/>
              <a:cxnLst/>
              <a:rect l="l" t="t" r="r" b="b"/>
              <a:pathLst>
                <a:path w="1382" h="490" extrusionOk="0">
                  <a:moveTo>
                    <a:pt x="155" y="1"/>
                  </a:moveTo>
                  <a:cubicBezTo>
                    <a:pt x="72" y="1"/>
                    <a:pt x="1" y="72"/>
                    <a:pt x="1" y="168"/>
                  </a:cubicBezTo>
                  <a:cubicBezTo>
                    <a:pt x="1" y="251"/>
                    <a:pt x="72" y="322"/>
                    <a:pt x="155" y="322"/>
                  </a:cubicBezTo>
                  <a:cubicBezTo>
                    <a:pt x="334" y="322"/>
                    <a:pt x="870" y="358"/>
                    <a:pt x="1132" y="477"/>
                  </a:cubicBezTo>
                  <a:cubicBezTo>
                    <a:pt x="1155" y="489"/>
                    <a:pt x="1167" y="489"/>
                    <a:pt x="1203" y="489"/>
                  </a:cubicBezTo>
                  <a:cubicBezTo>
                    <a:pt x="1263" y="489"/>
                    <a:pt x="1322" y="465"/>
                    <a:pt x="1346" y="406"/>
                  </a:cubicBezTo>
                  <a:cubicBezTo>
                    <a:pt x="1382" y="322"/>
                    <a:pt x="1346" y="227"/>
                    <a:pt x="1275" y="191"/>
                  </a:cubicBezTo>
                  <a:cubicBezTo>
                    <a:pt x="905" y="1"/>
                    <a:pt x="191"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1545;p45">
            <a:extLst>
              <a:ext uri="{FF2B5EF4-FFF2-40B4-BE49-F238E27FC236}">
                <a16:creationId xmlns:a16="http://schemas.microsoft.com/office/drawing/2014/main" id="{CB0193ED-523F-784A-AC4A-5ACF6E037184}"/>
              </a:ext>
            </a:extLst>
          </p:cNvPr>
          <p:cNvGrpSpPr/>
          <p:nvPr/>
        </p:nvGrpSpPr>
        <p:grpSpPr>
          <a:xfrm>
            <a:off x="671048" y="4760849"/>
            <a:ext cx="7477977" cy="874431"/>
            <a:chOff x="833013" y="3569888"/>
            <a:chExt cx="7477977" cy="874431"/>
          </a:xfrm>
        </p:grpSpPr>
        <p:sp>
          <p:nvSpPr>
            <p:cNvPr id="57" name="Google Shape;1546;p45">
              <a:extLst>
                <a:ext uri="{FF2B5EF4-FFF2-40B4-BE49-F238E27FC236}">
                  <a16:creationId xmlns:a16="http://schemas.microsoft.com/office/drawing/2014/main" id="{23338E65-5BF4-D545-912C-0E9F8F4E6BF4}"/>
                </a:ext>
              </a:extLst>
            </p:cNvPr>
            <p:cNvSpPr/>
            <p:nvPr/>
          </p:nvSpPr>
          <p:spPr>
            <a:xfrm>
              <a:off x="5053462" y="3690562"/>
              <a:ext cx="3257528" cy="633082"/>
            </a:xfrm>
            <a:custGeom>
              <a:avLst/>
              <a:gdLst/>
              <a:ahLst/>
              <a:cxnLst/>
              <a:rect l="l" t="t" r="r" b="b"/>
              <a:pathLst>
                <a:path w="72153" h="17384" extrusionOk="0">
                  <a:moveTo>
                    <a:pt x="1" y="1"/>
                  </a:moveTo>
                  <a:lnTo>
                    <a:pt x="1" y="17384"/>
                  </a:lnTo>
                  <a:lnTo>
                    <a:pt x="72153" y="17384"/>
                  </a:lnTo>
                  <a:lnTo>
                    <a:pt x="72153" y="1"/>
                  </a:lnTo>
                  <a:close/>
                </a:path>
              </a:pathLst>
            </a:custGeom>
            <a:solidFill>
              <a:schemeClr val="lt2"/>
            </a:solidFill>
            <a:ln>
              <a:noFill/>
            </a:ln>
          </p:spPr>
          <p:txBody>
            <a:bodyPr spcFirstLastPara="1" wrap="square" lIns="182875" tIns="91425" rIns="182875" bIns="91425" anchor="ctr" anchorCtr="0">
              <a:noAutofit/>
            </a:bodyPr>
            <a:lstStyle/>
            <a:p>
              <a:pPr marL="0" lvl="0" indent="0" algn="r" rtl="0">
                <a:spcBef>
                  <a:spcPts val="0"/>
                </a:spcBef>
                <a:spcAft>
                  <a:spcPts val="0"/>
                </a:spcAft>
                <a:buClr>
                  <a:schemeClr val="dk1"/>
                </a:buClr>
                <a:buSzPts val="1100"/>
                <a:buFont typeface="Arial"/>
                <a:buNone/>
              </a:pPr>
              <a:r>
                <a:rPr lang="en" sz="1200" dirty="0">
                  <a:solidFill>
                    <a:schemeClr val="dk1"/>
                  </a:solidFill>
                  <a:latin typeface="Roboto"/>
                  <a:ea typeface="Roboto"/>
                  <a:cs typeface="Roboto"/>
                  <a:sym typeface="Roboto"/>
                </a:rPr>
                <a:t>ACA’s Technology and Innovation C</a:t>
              </a:r>
              <a:r>
                <a:rPr lang="en-US" sz="1200" dirty="0" err="1">
                  <a:solidFill>
                    <a:schemeClr val="dk1"/>
                  </a:solidFill>
                  <a:latin typeface="Roboto"/>
                  <a:ea typeface="Roboto"/>
                  <a:cs typeface="Roboto"/>
                  <a:sym typeface="Roboto"/>
                </a:rPr>
                <a:t>ommittee</a:t>
              </a:r>
              <a:r>
                <a:rPr lang="en-US" sz="1200" dirty="0">
                  <a:solidFill>
                    <a:schemeClr val="dk1"/>
                  </a:solidFill>
                  <a:latin typeface="Roboto"/>
                  <a:ea typeface="Roboto"/>
                  <a:cs typeface="Roboto"/>
                  <a:sym typeface="Roboto"/>
                </a:rPr>
                <a:t> guides our education content and provides info on</a:t>
              </a:r>
              <a:r>
                <a:rPr lang="en" sz="1200" dirty="0">
                  <a:solidFill>
                    <a:schemeClr val="dk1"/>
                  </a:solidFill>
                  <a:latin typeface="Roboto"/>
                  <a:ea typeface="Roboto"/>
                  <a:cs typeface="Roboto"/>
                  <a:sym typeface="Roboto"/>
                </a:rPr>
                <a:t> emerging technology</a:t>
              </a:r>
              <a:endParaRPr sz="1200" dirty="0">
                <a:solidFill>
                  <a:schemeClr val="dk1"/>
                </a:solidFill>
                <a:latin typeface="Roboto"/>
                <a:ea typeface="Roboto"/>
                <a:cs typeface="Roboto"/>
                <a:sym typeface="Roboto"/>
              </a:endParaRPr>
            </a:p>
          </p:txBody>
        </p:sp>
        <p:sp>
          <p:nvSpPr>
            <p:cNvPr id="58" name="Google Shape;1547;p45">
              <a:extLst>
                <a:ext uri="{FF2B5EF4-FFF2-40B4-BE49-F238E27FC236}">
                  <a16:creationId xmlns:a16="http://schemas.microsoft.com/office/drawing/2014/main" id="{F548250E-8B67-6646-AFDF-7318961F0B9F}"/>
                </a:ext>
              </a:extLst>
            </p:cNvPr>
            <p:cNvSpPr/>
            <p:nvPr/>
          </p:nvSpPr>
          <p:spPr>
            <a:xfrm>
              <a:off x="833013" y="3795136"/>
              <a:ext cx="545349" cy="423935"/>
            </a:xfrm>
            <a:custGeom>
              <a:avLst/>
              <a:gdLst/>
              <a:ahLst/>
              <a:cxnLst/>
              <a:rect l="l" t="t" r="r" b="b"/>
              <a:pathLst>
                <a:path w="28885" h="17419" extrusionOk="0">
                  <a:moveTo>
                    <a:pt x="0" y="0"/>
                  </a:moveTo>
                  <a:lnTo>
                    <a:pt x="0" y="17419"/>
                  </a:lnTo>
                  <a:lnTo>
                    <a:pt x="28885" y="17419"/>
                  </a:lnTo>
                  <a:lnTo>
                    <a:pt x="28885" y="0"/>
                  </a:lnTo>
                  <a:close/>
                </a:path>
              </a:pathLst>
            </a:custGeom>
            <a:ln w="9525">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dirty="0">
                  <a:solidFill>
                    <a:schemeClr val="accent4"/>
                  </a:solidFill>
                  <a:latin typeface="Fira Sans Extra Condensed Medium"/>
                  <a:ea typeface="Fira Sans Extra Condensed Medium"/>
                  <a:cs typeface="Fira Sans Extra Condensed Medium"/>
                  <a:sym typeface="Fira Sans Extra Condensed Medium"/>
                </a:rPr>
                <a:t>05</a:t>
              </a:r>
              <a:endParaRPr sz="1200" dirty="0">
                <a:solidFill>
                  <a:schemeClr val="accent4"/>
                </a:solidFill>
              </a:endParaRPr>
            </a:p>
          </p:txBody>
        </p:sp>
        <p:sp>
          <p:nvSpPr>
            <p:cNvPr id="59" name="Google Shape;1548;p45">
              <a:extLst>
                <a:ext uri="{FF2B5EF4-FFF2-40B4-BE49-F238E27FC236}">
                  <a16:creationId xmlns:a16="http://schemas.microsoft.com/office/drawing/2014/main" id="{62419C03-746A-3E43-A563-9ACDBFCDBDA2}"/>
                </a:ext>
              </a:extLst>
            </p:cNvPr>
            <p:cNvSpPr/>
            <p:nvPr/>
          </p:nvSpPr>
          <p:spPr>
            <a:xfrm>
              <a:off x="3619613" y="3569888"/>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chemeClr val="accent4"/>
            </a:solidFill>
            <a:ln>
              <a:noFill/>
            </a:ln>
          </p:spPr>
          <p:txBody>
            <a:bodyPr spcFirstLastPara="1" wrap="square" lIns="91425" tIns="182875" rIns="91425" bIns="91425" anchor="ctr" anchorCtr="0">
              <a:noAutofit/>
            </a:bodyPr>
            <a:lstStyle/>
            <a:p>
              <a:pPr marL="0" lvl="0" indent="0" algn="ctr" rtl="0">
                <a:spcBef>
                  <a:spcPts val="0"/>
                </a:spcBef>
                <a:spcAft>
                  <a:spcPts val="0"/>
                </a:spcAft>
                <a:buClr>
                  <a:schemeClr val="dk1"/>
                </a:buClr>
                <a:buSzPts val="1100"/>
                <a:buFont typeface="Arial"/>
                <a:buNone/>
              </a:pPr>
              <a:endParaRPr sz="2400">
                <a:latin typeface="Fira Sans Extra Condensed Medium"/>
                <a:ea typeface="Fira Sans Extra Condensed Medium"/>
                <a:cs typeface="Fira Sans Extra Condensed Medium"/>
                <a:sym typeface="Fira Sans Extra Condensed Medium"/>
              </a:endParaRPr>
            </a:p>
          </p:txBody>
        </p:sp>
        <p:sp>
          <p:nvSpPr>
            <p:cNvPr id="60" name="Google Shape;1549;p45">
              <a:extLst>
                <a:ext uri="{FF2B5EF4-FFF2-40B4-BE49-F238E27FC236}">
                  <a16:creationId xmlns:a16="http://schemas.microsoft.com/office/drawing/2014/main" id="{D4C70832-A7C1-8442-B099-8F7EB1E8720B}"/>
                </a:ext>
              </a:extLst>
            </p:cNvPr>
            <p:cNvSpPr/>
            <p:nvPr/>
          </p:nvSpPr>
          <p:spPr>
            <a:xfrm>
              <a:off x="1378363" y="3795136"/>
              <a:ext cx="1746676" cy="423935"/>
            </a:xfrm>
            <a:custGeom>
              <a:avLst/>
              <a:gdLst/>
              <a:ahLst/>
              <a:cxnLst/>
              <a:rect l="l" t="t" r="r" b="b"/>
              <a:pathLst>
                <a:path w="28885" h="17419" extrusionOk="0">
                  <a:moveTo>
                    <a:pt x="0" y="0"/>
                  </a:moveTo>
                  <a:lnTo>
                    <a:pt x="0" y="17419"/>
                  </a:lnTo>
                  <a:lnTo>
                    <a:pt x="28885" y="17419"/>
                  </a:lnTo>
                  <a:lnTo>
                    <a:pt x="28885"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Committee</a:t>
              </a:r>
              <a:endParaRPr sz="1200" dirty="0">
                <a:solidFill>
                  <a:srgbClr val="FFFFFF"/>
                </a:solidFill>
              </a:endParaRPr>
            </a:p>
          </p:txBody>
        </p:sp>
      </p:grpSp>
      <p:pic>
        <p:nvPicPr>
          <p:cNvPr id="3" name="Graphic 2" descr="Lecturer outline">
            <a:extLst>
              <a:ext uri="{FF2B5EF4-FFF2-40B4-BE49-F238E27FC236}">
                <a16:creationId xmlns:a16="http://schemas.microsoft.com/office/drawing/2014/main" id="{4A728723-7110-7F45-A9A5-0C5933C3F53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01774" y="5002100"/>
            <a:ext cx="480966" cy="480966"/>
          </a:xfrm>
          <a:prstGeom prst="rect">
            <a:avLst/>
          </a:prstGeom>
        </p:spPr>
      </p:pic>
      <p:pic>
        <p:nvPicPr>
          <p:cNvPr id="6" name="Graphic 5" descr="Meeting outline">
            <a:extLst>
              <a:ext uri="{FF2B5EF4-FFF2-40B4-BE49-F238E27FC236}">
                <a16:creationId xmlns:a16="http://schemas.microsoft.com/office/drawing/2014/main" id="{CDD4653A-8404-C641-A4C6-7CBE861961A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710898" y="2691968"/>
            <a:ext cx="481200" cy="481200"/>
          </a:xfrm>
          <a:prstGeom prst="rect">
            <a:avLst/>
          </a:prstGeom>
        </p:spPr>
      </p:pic>
      <p:grpSp>
        <p:nvGrpSpPr>
          <p:cNvPr id="2" name="Google Shape;1545;p45">
            <a:extLst>
              <a:ext uri="{FF2B5EF4-FFF2-40B4-BE49-F238E27FC236}">
                <a16:creationId xmlns:a16="http://schemas.microsoft.com/office/drawing/2014/main" id="{8577266C-5100-1C7F-4F54-8D7BA1E4F874}"/>
              </a:ext>
            </a:extLst>
          </p:cNvPr>
          <p:cNvGrpSpPr/>
          <p:nvPr/>
        </p:nvGrpSpPr>
        <p:grpSpPr>
          <a:xfrm>
            <a:off x="684158" y="5548672"/>
            <a:ext cx="7477977" cy="874431"/>
            <a:chOff x="833013" y="3569888"/>
            <a:chExt cx="7477977" cy="874431"/>
          </a:xfrm>
          <a:solidFill>
            <a:schemeClr val="accent5"/>
          </a:solidFill>
        </p:grpSpPr>
        <p:sp>
          <p:nvSpPr>
            <p:cNvPr id="5" name="Google Shape;1546;p45">
              <a:extLst>
                <a:ext uri="{FF2B5EF4-FFF2-40B4-BE49-F238E27FC236}">
                  <a16:creationId xmlns:a16="http://schemas.microsoft.com/office/drawing/2014/main" id="{785E64B6-ACAA-2818-C309-EE25C670FC4A}"/>
                </a:ext>
              </a:extLst>
            </p:cNvPr>
            <p:cNvSpPr/>
            <p:nvPr/>
          </p:nvSpPr>
          <p:spPr>
            <a:xfrm>
              <a:off x="5053462" y="3690562"/>
              <a:ext cx="3257528" cy="633082"/>
            </a:xfrm>
            <a:custGeom>
              <a:avLst/>
              <a:gdLst/>
              <a:ahLst/>
              <a:cxnLst/>
              <a:rect l="l" t="t" r="r" b="b"/>
              <a:pathLst>
                <a:path w="72153" h="17384" extrusionOk="0">
                  <a:moveTo>
                    <a:pt x="1" y="1"/>
                  </a:moveTo>
                  <a:lnTo>
                    <a:pt x="1" y="17384"/>
                  </a:lnTo>
                  <a:lnTo>
                    <a:pt x="72153" y="17384"/>
                  </a:lnTo>
                  <a:lnTo>
                    <a:pt x="72153" y="1"/>
                  </a:lnTo>
                  <a:close/>
                </a:path>
              </a:pathLst>
            </a:custGeom>
            <a:solidFill>
              <a:schemeClr val="bg2"/>
            </a:solidFill>
            <a:ln>
              <a:noFill/>
            </a:ln>
          </p:spPr>
          <p:txBody>
            <a:bodyPr spcFirstLastPara="1" wrap="square" lIns="182875" tIns="91425" rIns="182875" bIns="91425" anchor="ctr" anchorCtr="0">
              <a:noAutofit/>
            </a:bodyPr>
            <a:lstStyle/>
            <a:p>
              <a:pPr marL="0" lvl="0" indent="0" algn="r" rtl="0">
                <a:spcBef>
                  <a:spcPts val="0"/>
                </a:spcBef>
                <a:spcAft>
                  <a:spcPts val="0"/>
                </a:spcAft>
                <a:buClr>
                  <a:schemeClr val="dk1"/>
                </a:buClr>
                <a:buSzPts val="1100"/>
                <a:buFont typeface="Arial"/>
                <a:buNone/>
              </a:pPr>
              <a:r>
                <a:rPr lang="en-US" sz="1200" dirty="0">
                  <a:solidFill>
                    <a:schemeClr val="dk1"/>
                  </a:solidFill>
                  <a:latin typeface="Roboto"/>
                  <a:ea typeface="Roboto"/>
                  <a:cs typeface="Roboto"/>
                  <a:sym typeface="Roboto"/>
                </a:rPr>
                <a:t>Talk with other ACA members at our events to learn how your peers are using technology. </a:t>
              </a:r>
            </a:p>
          </p:txBody>
        </p:sp>
        <p:sp>
          <p:nvSpPr>
            <p:cNvPr id="13" name="Google Shape;1547;p45">
              <a:extLst>
                <a:ext uri="{FF2B5EF4-FFF2-40B4-BE49-F238E27FC236}">
                  <a16:creationId xmlns:a16="http://schemas.microsoft.com/office/drawing/2014/main" id="{7872A4FF-FC64-3FB7-1EE6-F249C0704BD1}"/>
                </a:ext>
              </a:extLst>
            </p:cNvPr>
            <p:cNvSpPr/>
            <p:nvPr/>
          </p:nvSpPr>
          <p:spPr>
            <a:xfrm>
              <a:off x="833013" y="3795136"/>
              <a:ext cx="545349" cy="423935"/>
            </a:xfrm>
            <a:custGeom>
              <a:avLst/>
              <a:gdLst/>
              <a:ahLst/>
              <a:cxnLst/>
              <a:rect l="l" t="t" r="r" b="b"/>
              <a:pathLst>
                <a:path w="28885" h="17419" extrusionOk="0">
                  <a:moveTo>
                    <a:pt x="0" y="0"/>
                  </a:moveTo>
                  <a:lnTo>
                    <a:pt x="0" y="17419"/>
                  </a:lnTo>
                  <a:lnTo>
                    <a:pt x="28885" y="17419"/>
                  </a:lnTo>
                  <a:lnTo>
                    <a:pt x="28885" y="0"/>
                  </a:lnTo>
                  <a:close/>
                </a:path>
              </a:pathLst>
            </a:custGeom>
            <a:noFill/>
            <a:ln w="9525">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dirty="0">
                  <a:solidFill>
                    <a:schemeClr val="accent5"/>
                  </a:solidFill>
                  <a:latin typeface="Fira Sans Extra Condensed Medium"/>
                  <a:ea typeface="Fira Sans Extra Condensed Medium"/>
                  <a:cs typeface="Fira Sans Extra Condensed Medium"/>
                  <a:sym typeface="Fira Sans Extra Condensed Medium"/>
                </a:rPr>
                <a:t>06</a:t>
              </a:r>
              <a:endParaRPr sz="1200" dirty="0">
                <a:solidFill>
                  <a:schemeClr val="accent5"/>
                </a:solidFill>
              </a:endParaRPr>
            </a:p>
          </p:txBody>
        </p:sp>
        <p:sp>
          <p:nvSpPr>
            <p:cNvPr id="42" name="Google Shape;1548;p45">
              <a:extLst>
                <a:ext uri="{FF2B5EF4-FFF2-40B4-BE49-F238E27FC236}">
                  <a16:creationId xmlns:a16="http://schemas.microsoft.com/office/drawing/2014/main" id="{CB42C6E8-2D1D-E683-04D6-8398EABBB458}"/>
                </a:ext>
              </a:extLst>
            </p:cNvPr>
            <p:cNvSpPr/>
            <p:nvPr/>
          </p:nvSpPr>
          <p:spPr>
            <a:xfrm>
              <a:off x="3619613" y="3569888"/>
              <a:ext cx="939279" cy="874431"/>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grpFill/>
            <a:ln>
              <a:noFill/>
            </a:ln>
          </p:spPr>
          <p:txBody>
            <a:bodyPr spcFirstLastPara="1" wrap="square" lIns="91425" tIns="182875" rIns="91425" bIns="91425" anchor="ctr" anchorCtr="0">
              <a:noAutofit/>
            </a:bodyPr>
            <a:lstStyle/>
            <a:p>
              <a:pPr marL="0" lvl="0" indent="0" algn="ctr" rtl="0">
                <a:spcBef>
                  <a:spcPts val="0"/>
                </a:spcBef>
                <a:spcAft>
                  <a:spcPts val="0"/>
                </a:spcAft>
                <a:buClr>
                  <a:schemeClr val="dk1"/>
                </a:buClr>
                <a:buSzPts val="1100"/>
                <a:buFont typeface="Arial"/>
                <a:buNone/>
              </a:pPr>
              <a:endParaRPr sz="2400">
                <a:latin typeface="Fira Sans Extra Condensed Medium"/>
                <a:ea typeface="Fira Sans Extra Condensed Medium"/>
                <a:cs typeface="Fira Sans Extra Condensed Medium"/>
                <a:sym typeface="Fira Sans Extra Condensed Medium"/>
              </a:endParaRPr>
            </a:p>
          </p:txBody>
        </p:sp>
        <p:sp>
          <p:nvSpPr>
            <p:cNvPr id="43" name="Google Shape;1549;p45">
              <a:extLst>
                <a:ext uri="{FF2B5EF4-FFF2-40B4-BE49-F238E27FC236}">
                  <a16:creationId xmlns:a16="http://schemas.microsoft.com/office/drawing/2014/main" id="{05F3CB2B-0DD2-81DB-35C0-1B7BBB2260CC}"/>
                </a:ext>
              </a:extLst>
            </p:cNvPr>
            <p:cNvSpPr/>
            <p:nvPr/>
          </p:nvSpPr>
          <p:spPr>
            <a:xfrm>
              <a:off x="1378363" y="3795136"/>
              <a:ext cx="1746676" cy="423935"/>
            </a:xfrm>
            <a:custGeom>
              <a:avLst/>
              <a:gdLst/>
              <a:ahLst/>
              <a:cxnLst/>
              <a:rect l="l" t="t" r="r" b="b"/>
              <a:pathLst>
                <a:path w="28885" h="17419" extrusionOk="0">
                  <a:moveTo>
                    <a:pt x="0" y="0"/>
                  </a:moveTo>
                  <a:lnTo>
                    <a:pt x="0" y="17419"/>
                  </a:lnTo>
                  <a:lnTo>
                    <a:pt x="28885" y="17419"/>
                  </a:lnTo>
                  <a:lnTo>
                    <a:pt x="28885" y="0"/>
                  </a:lnTo>
                  <a:close/>
                </a:path>
              </a:pathLst>
            </a:custGeom>
            <a:grpFill/>
            <a:ln w="9525" cap="flat" cmpd="sng">
              <a:solidFill>
                <a:schemeClr val="accent4"/>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Connection</a:t>
              </a:r>
              <a:endParaRPr sz="1200" dirty="0">
                <a:solidFill>
                  <a:srgbClr val="FFFFFF"/>
                </a:solidFill>
              </a:endParaRPr>
            </a:p>
          </p:txBody>
        </p:sp>
      </p:grpSp>
      <p:pic>
        <p:nvPicPr>
          <p:cNvPr id="44" name="Graphic 43" descr="Handshake outline">
            <a:extLst>
              <a:ext uri="{FF2B5EF4-FFF2-40B4-BE49-F238E27FC236}">
                <a16:creationId xmlns:a16="http://schemas.microsoft.com/office/drawing/2014/main" id="{B589A56C-DD47-B086-397A-0FEDAF35CAC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719633" y="5800279"/>
            <a:ext cx="480966" cy="480966"/>
          </a:xfrm>
          <a:prstGeom prst="rect">
            <a:avLst/>
          </a:prstGeom>
        </p:spPr>
      </p:pic>
    </p:spTree>
    <p:extLst>
      <p:ext uri="{BB962C8B-B14F-4D97-AF65-F5344CB8AC3E}">
        <p14:creationId xmlns:p14="http://schemas.microsoft.com/office/powerpoint/2010/main" val="18827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36" name="Picture 35">
            <a:extLst>
              <a:ext uri="{FF2B5EF4-FFF2-40B4-BE49-F238E27FC236}">
                <a16:creationId xmlns:a16="http://schemas.microsoft.com/office/drawing/2014/main" id="{E676B0D9-A09D-45BA-0AA9-130DF204BF6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29" name="Google Shape;829;p30"/>
          <p:cNvSpPr txBox="1">
            <a:spLocks noGrp="1"/>
          </p:cNvSpPr>
          <p:nvPr>
            <p:ph type="title"/>
          </p:nvPr>
        </p:nvSpPr>
        <p:spPr>
          <a:xfrm>
            <a:off x="196770" y="1003859"/>
            <a:ext cx="8238318" cy="481200"/>
          </a:xfrm>
          <a:prstGeom prst="rect">
            <a:avLst/>
          </a:prstGeom>
        </p:spPr>
        <p:txBody>
          <a:bodyPr spcFirstLastPara="1" vert="horz" wrap="square" lIns="91425" tIns="91425" rIns="91425" bIns="91425" rtlCol="0" anchor="ctr" anchorCtr="0">
            <a:noAutofit/>
          </a:bodyPr>
          <a:lstStyle/>
          <a:p>
            <a:pPr algn="ctr">
              <a:spcBef>
                <a:spcPts val="0"/>
              </a:spcBef>
            </a:pPr>
            <a:r>
              <a:rPr lang="en-US" sz="4000" dirty="0"/>
              <a:t>Expanding Industry Participation and Innovation</a:t>
            </a:r>
            <a:endParaRPr sz="4000" dirty="0"/>
          </a:p>
        </p:txBody>
      </p:sp>
      <p:grpSp>
        <p:nvGrpSpPr>
          <p:cNvPr id="830" name="Google Shape;830;p30"/>
          <p:cNvGrpSpPr/>
          <p:nvPr/>
        </p:nvGrpSpPr>
        <p:grpSpPr>
          <a:xfrm>
            <a:off x="1559951" y="2159002"/>
            <a:ext cx="1557625" cy="3062250"/>
            <a:chOff x="709100" y="1301750"/>
            <a:chExt cx="1557625" cy="3062250"/>
          </a:xfrm>
        </p:grpSpPr>
        <p:sp>
          <p:nvSpPr>
            <p:cNvPr id="831" name="Google Shape;831;p30"/>
            <p:cNvSpPr/>
            <p:nvPr/>
          </p:nvSpPr>
          <p:spPr>
            <a:xfrm>
              <a:off x="709125" y="1758210"/>
              <a:ext cx="1557600" cy="1829100"/>
            </a:xfrm>
            <a:prstGeom prst="snip2SameRect">
              <a:avLst>
                <a:gd name="adj1" fmla="val 16667"/>
                <a:gd name="adj2" fmla="val 0"/>
              </a:avLst>
            </a:prstGeom>
            <a:solidFill>
              <a:srgbClr val="FFFFFF"/>
            </a:solidFill>
            <a:ln w="9525" cap="flat" cmpd="sng">
              <a:solidFill>
                <a:srgbClr val="000000"/>
              </a:solidFill>
              <a:prstDash val="solid"/>
              <a:round/>
              <a:headEnd type="none" w="sm" len="sm"/>
              <a:tailEnd type="none" w="sm" len="sm"/>
            </a:ln>
          </p:spPr>
          <p:txBody>
            <a:bodyPr spcFirstLastPara="1" wrap="square" lIns="91425" tIns="365750" rIns="91425" bIns="91425" anchor="ctr" anchorCtr="0">
              <a:noAutofit/>
            </a:bodyPr>
            <a:lstStyle/>
            <a:p>
              <a:pPr algn="ctr">
                <a:buClr>
                  <a:schemeClr val="dk1"/>
                </a:buClr>
                <a:buSzPts val="1100"/>
              </a:pPr>
              <a:r>
                <a:rPr lang="en-US" sz="1200" dirty="0">
                  <a:latin typeface="Roboto"/>
                  <a:ea typeface="Roboto"/>
                  <a:cs typeface="Roboto"/>
                  <a:sym typeface="Roboto"/>
                </a:rPr>
                <a:t>We’re bringing in vendors that enhance innovation and technology in our industry.</a:t>
              </a:r>
            </a:p>
          </p:txBody>
        </p:sp>
        <p:sp>
          <p:nvSpPr>
            <p:cNvPr id="832" name="Google Shape;832;p30"/>
            <p:cNvSpPr/>
            <p:nvPr/>
          </p:nvSpPr>
          <p:spPr>
            <a:xfrm>
              <a:off x="1039575" y="1301750"/>
              <a:ext cx="891900" cy="891900"/>
            </a:xfrm>
            <a:prstGeom prst="octagon">
              <a:avLst>
                <a:gd name="adj" fmla="val 29289"/>
              </a:avLst>
            </a:prstGeom>
            <a:solidFill>
              <a:srgbClr val="FBB831">
                <a:alpha val="58660"/>
              </a:srgbClr>
            </a:solidFill>
            <a:ln>
              <a:noFill/>
            </a:ln>
          </p:spPr>
          <p:txBody>
            <a:bodyPr spcFirstLastPara="1" wrap="square" lIns="91425" tIns="91425" rIns="91425" bIns="91425" anchor="ctr" anchorCtr="0">
              <a:noAutofit/>
            </a:bodyPr>
            <a:lstStyle/>
            <a:p>
              <a:endParaRPr/>
            </a:p>
          </p:txBody>
        </p:sp>
        <p:sp>
          <p:nvSpPr>
            <p:cNvPr id="833" name="Google Shape;833;p30"/>
            <p:cNvSpPr/>
            <p:nvPr/>
          </p:nvSpPr>
          <p:spPr>
            <a:xfrm>
              <a:off x="1111200" y="1373373"/>
              <a:ext cx="748500" cy="748500"/>
            </a:xfrm>
            <a:prstGeom prst="octagon">
              <a:avLst>
                <a:gd name="adj" fmla="val 29289"/>
              </a:avLst>
            </a:prstGeom>
            <a:solidFill>
              <a:schemeClr val="accent1"/>
            </a:solidFill>
            <a:ln>
              <a:noFill/>
            </a:ln>
          </p:spPr>
          <p:txBody>
            <a:bodyPr spcFirstLastPara="1" wrap="square" lIns="91425" tIns="91425" rIns="91425" bIns="91425" anchor="ctr" anchorCtr="0">
              <a:noAutofit/>
            </a:bodyPr>
            <a:lstStyle/>
            <a:p>
              <a:pPr algn="ctr">
                <a:buClr>
                  <a:schemeClr val="dk1"/>
                </a:buClr>
                <a:buSzPts val="1100"/>
              </a:pPr>
              <a:r>
                <a:rPr lang="en" sz="2500" dirty="0">
                  <a:solidFill>
                    <a:srgbClr val="FFFFFF"/>
                  </a:solidFill>
                  <a:latin typeface="Fira Sans Extra Condensed Medium"/>
                  <a:ea typeface="Fira Sans Extra Condensed Medium"/>
                  <a:cs typeface="Fira Sans Extra Condensed Medium"/>
                  <a:sym typeface="Fira Sans Extra Condensed Medium"/>
                </a:rPr>
                <a:t>01</a:t>
              </a:r>
              <a:endParaRPr sz="2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834" name="Google Shape;834;p30"/>
            <p:cNvSpPr/>
            <p:nvPr/>
          </p:nvSpPr>
          <p:spPr>
            <a:xfrm rot="10800000">
              <a:off x="709100" y="3704300"/>
              <a:ext cx="1557600" cy="659700"/>
            </a:xfrm>
            <a:prstGeom prst="snip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endParaRPr/>
            </a:p>
          </p:txBody>
        </p:sp>
        <p:sp>
          <p:nvSpPr>
            <p:cNvPr id="835" name="Google Shape;835;p30"/>
            <p:cNvSpPr/>
            <p:nvPr/>
          </p:nvSpPr>
          <p:spPr>
            <a:xfrm>
              <a:off x="709125" y="3587292"/>
              <a:ext cx="1557600" cy="117000"/>
            </a:xfrm>
            <a:prstGeom prst="rect">
              <a:avLst/>
            </a:prstGeom>
            <a:solidFill>
              <a:srgbClr val="FBB831">
                <a:alpha val="58660"/>
              </a:srgbClr>
            </a:solidFill>
            <a:ln>
              <a:noFill/>
            </a:ln>
          </p:spPr>
          <p:txBody>
            <a:bodyPr spcFirstLastPara="1" wrap="square" lIns="91425" tIns="91425" rIns="91425" bIns="91425" anchor="ctr" anchorCtr="0">
              <a:noAutofit/>
            </a:bodyPr>
            <a:lstStyle/>
            <a:p>
              <a:endParaRPr/>
            </a:p>
          </p:txBody>
        </p:sp>
      </p:grpSp>
      <p:grpSp>
        <p:nvGrpSpPr>
          <p:cNvPr id="836" name="Google Shape;836;p30"/>
          <p:cNvGrpSpPr/>
          <p:nvPr/>
        </p:nvGrpSpPr>
        <p:grpSpPr>
          <a:xfrm>
            <a:off x="2046310" y="4700765"/>
            <a:ext cx="375179" cy="358676"/>
            <a:chOff x="7441465" y="2302860"/>
            <a:chExt cx="342192" cy="327140"/>
          </a:xfrm>
        </p:grpSpPr>
        <p:sp>
          <p:nvSpPr>
            <p:cNvPr id="837" name="Google Shape;837;p30"/>
            <p:cNvSpPr/>
            <p:nvPr/>
          </p:nvSpPr>
          <p:spPr>
            <a:xfrm>
              <a:off x="7441465" y="2337727"/>
              <a:ext cx="299862" cy="292273"/>
            </a:xfrm>
            <a:custGeom>
              <a:avLst/>
              <a:gdLst/>
              <a:ahLst/>
              <a:cxnLst/>
              <a:rect l="l" t="t" r="r" b="b"/>
              <a:pathLst>
                <a:path w="9443" h="9204" extrusionOk="0">
                  <a:moveTo>
                    <a:pt x="8169" y="0"/>
                  </a:moveTo>
                  <a:cubicBezTo>
                    <a:pt x="7835" y="0"/>
                    <a:pt x="7514" y="131"/>
                    <a:pt x="7276" y="370"/>
                  </a:cubicBezTo>
                  <a:lnTo>
                    <a:pt x="6406" y="1251"/>
                  </a:lnTo>
                  <a:cubicBezTo>
                    <a:pt x="6347" y="1310"/>
                    <a:pt x="6347" y="1417"/>
                    <a:pt x="6406" y="1489"/>
                  </a:cubicBezTo>
                  <a:cubicBezTo>
                    <a:pt x="6436" y="1518"/>
                    <a:pt x="6475" y="1533"/>
                    <a:pt x="6517" y="1533"/>
                  </a:cubicBezTo>
                  <a:cubicBezTo>
                    <a:pt x="6558" y="1533"/>
                    <a:pt x="6603" y="1518"/>
                    <a:pt x="6645" y="1489"/>
                  </a:cubicBezTo>
                  <a:lnTo>
                    <a:pt x="7514" y="608"/>
                  </a:lnTo>
                  <a:cubicBezTo>
                    <a:pt x="7692" y="429"/>
                    <a:pt x="7930" y="346"/>
                    <a:pt x="8169" y="346"/>
                  </a:cubicBezTo>
                  <a:cubicBezTo>
                    <a:pt x="8430" y="346"/>
                    <a:pt x="8645" y="453"/>
                    <a:pt x="8823" y="608"/>
                  </a:cubicBezTo>
                  <a:cubicBezTo>
                    <a:pt x="9014" y="786"/>
                    <a:pt x="9097" y="1024"/>
                    <a:pt x="9097" y="1263"/>
                  </a:cubicBezTo>
                  <a:cubicBezTo>
                    <a:pt x="9097" y="1501"/>
                    <a:pt x="8990" y="1739"/>
                    <a:pt x="8823" y="1917"/>
                  </a:cubicBezTo>
                  <a:lnTo>
                    <a:pt x="7621" y="3132"/>
                  </a:lnTo>
                  <a:cubicBezTo>
                    <a:pt x="7502" y="2834"/>
                    <a:pt x="7323" y="2560"/>
                    <a:pt x="7109" y="2334"/>
                  </a:cubicBezTo>
                  <a:cubicBezTo>
                    <a:pt x="6639" y="1870"/>
                    <a:pt x="6022" y="1638"/>
                    <a:pt x="5408" y="1638"/>
                  </a:cubicBezTo>
                  <a:cubicBezTo>
                    <a:pt x="4793" y="1638"/>
                    <a:pt x="4180" y="1870"/>
                    <a:pt x="3716" y="2334"/>
                  </a:cubicBezTo>
                  <a:lnTo>
                    <a:pt x="941" y="5108"/>
                  </a:lnTo>
                  <a:cubicBezTo>
                    <a:pt x="1" y="6049"/>
                    <a:pt x="1" y="7561"/>
                    <a:pt x="941" y="8502"/>
                  </a:cubicBezTo>
                  <a:cubicBezTo>
                    <a:pt x="1406" y="8966"/>
                    <a:pt x="2025" y="9204"/>
                    <a:pt x="2644" y="9204"/>
                  </a:cubicBezTo>
                  <a:cubicBezTo>
                    <a:pt x="3251" y="9204"/>
                    <a:pt x="3870" y="8966"/>
                    <a:pt x="4335" y="8502"/>
                  </a:cubicBezTo>
                  <a:lnTo>
                    <a:pt x="5811" y="7025"/>
                  </a:lnTo>
                  <a:cubicBezTo>
                    <a:pt x="5871" y="6966"/>
                    <a:pt x="5871" y="6858"/>
                    <a:pt x="5811" y="6787"/>
                  </a:cubicBezTo>
                  <a:cubicBezTo>
                    <a:pt x="5783" y="6778"/>
                    <a:pt x="5750" y="6772"/>
                    <a:pt x="5716" y="6772"/>
                  </a:cubicBezTo>
                  <a:cubicBezTo>
                    <a:pt x="5662" y="6772"/>
                    <a:pt x="5605" y="6786"/>
                    <a:pt x="5561" y="6823"/>
                  </a:cubicBezTo>
                  <a:lnTo>
                    <a:pt x="4085" y="8299"/>
                  </a:lnTo>
                  <a:cubicBezTo>
                    <a:pt x="3692" y="8680"/>
                    <a:pt x="3180" y="8906"/>
                    <a:pt x="2620" y="8906"/>
                  </a:cubicBezTo>
                  <a:cubicBezTo>
                    <a:pt x="2073" y="8906"/>
                    <a:pt x="1549" y="8692"/>
                    <a:pt x="1168" y="8299"/>
                  </a:cubicBezTo>
                  <a:cubicBezTo>
                    <a:pt x="358" y="7489"/>
                    <a:pt x="358" y="6180"/>
                    <a:pt x="1168" y="5358"/>
                  </a:cubicBezTo>
                  <a:lnTo>
                    <a:pt x="3930" y="2596"/>
                  </a:lnTo>
                  <a:cubicBezTo>
                    <a:pt x="4323" y="2203"/>
                    <a:pt x="4847" y="1977"/>
                    <a:pt x="5394" y="1977"/>
                  </a:cubicBezTo>
                  <a:cubicBezTo>
                    <a:pt x="5942" y="1977"/>
                    <a:pt x="6466" y="2191"/>
                    <a:pt x="6847" y="2596"/>
                  </a:cubicBezTo>
                  <a:cubicBezTo>
                    <a:pt x="7073" y="2822"/>
                    <a:pt x="7252" y="3096"/>
                    <a:pt x="7359" y="3394"/>
                  </a:cubicBezTo>
                  <a:lnTo>
                    <a:pt x="6049" y="4703"/>
                  </a:lnTo>
                  <a:cubicBezTo>
                    <a:pt x="5871" y="4882"/>
                    <a:pt x="5633" y="4977"/>
                    <a:pt x="5394" y="4977"/>
                  </a:cubicBezTo>
                  <a:cubicBezTo>
                    <a:pt x="5156" y="4977"/>
                    <a:pt x="4918" y="4870"/>
                    <a:pt x="4740" y="4703"/>
                  </a:cubicBezTo>
                  <a:cubicBezTo>
                    <a:pt x="4644" y="4620"/>
                    <a:pt x="4573" y="4513"/>
                    <a:pt x="4525" y="4394"/>
                  </a:cubicBezTo>
                  <a:cubicBezTo>
                    <a:pt x="4507" y="4321"/>
                    <a:pt x="4440" y="4290"/>
                    <a:pt x="4378" y="4290"/>
                  </a:cubicBezTo>
                  <a:cubicBezTo>
                    <a:pt x="4359" y="4290"/>
                    <a:pt x="4340" y="4293"/>
                    <a:pt x="4323" y="4299"/>
                  </a:cubicBezTo>
                  <a:cubicBezTo>
                    <a:pt x="4239" y="4334"/>
                    <a:pt x="4204" y="4441"/>
                    <a:pt x="4228" y="4513"/>
                  </a:cubicBezTo>
                  <a:cubicBezTo>
                    <a:pt x="4287" y="4680"/>
                    <a:pt x="4394" y="4811"/>
                    <a:pt x="4513" y="4930"/>
                  </a:cubicBezTo>
                  <a:cubicBezTo>
                    <a:pt x="4751" y="5168"/>
                    <a:pt x="5061" y="5299"/>
                    <a:pt x="5406" y="5299"/>
                  </a:cubicBezTo>
                  <a:cubicBezTo>
                    <a:pt x="5752" y="5299"/>
                    <a:pt x="6061" y="5168"/>
                    <a:pt x="6299" y="4930"/>
                  </a:cubicBezTo>
                  <a:lnTo>
                    <a:pt x="9062" y="2155"/>
                  </a:lnTo>
                  <a:cubicBezTo>
                    <a:pt x="9300" y="1917"/>
                    <a:pt x="9443" y="1608"/>
                    <a:pt x="9443" y="1263"/>
                  </a:cubicBezTo>
                  <a:cubicBezTo>
                    <a:pt x="9443" y="929"/>
                    <a:pt x="9300" y="608"/>
                    <a:pt x="9062" y="370"/>
                  </a:cubicBezTo>
                  <a:cubicBezTo>
                    <a:pt x="8823" y="131"/>
                    <a:pt x="8514" y="0"/>
                    <a:pt x="816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8" name="Google Shape;838;p30"/>
            <p:cNvSpPr/>
            <p:nvPr/>
          </p:nvSpPr>
          <p:spPr>
            <a:xfrm>
              <a:off x="7484588" y="2302860"/>
              <a:ext cx="299069" cy="293130"/>
            </a:xfrm>
            <a:custGeom>
              <a:avLst/>
              <a:gdLst/>
              <a:ahLst/>
              <a:cxnLst/>
              <a:rect l="l" t="t" r="r" b="b"/>
              <a:pathLst>
                <a:path w="9418" h="9231" extrusionOk="0">
                  <a:moveTo>
                    <a:pt x="6805" y="0"/>
                  </a:moveTo>
                  <a:cubicBezTo>
                    <a:pt x="6191" y="0"/>
                    <a:pt x="5578" y="235"/>
                    <a:pt x="5108" y="706"/>
                  </a:cubicBezTo>
                  <a:lnTo>
                    <a:pt x="3632" y="2170"/>
                  </a:lnTo>
                  <a:cubicBezTo>
                    <a:pt x="3572" y="2230"/>
                    <a:pt x="3572" y="2337"/>
                    <a:pt x="3632" y="2408"/>
                  </a:cubicBezTo>
                  <a:cubicBezTo>
                    <a:pt x="3661" y="2438"/>
                    <a:pt x="3703" y="2453"/>
                    <a:pt x="3746" y="2453"/>
                  </a:cubicBezTo>
                  <a:cubicBezTo>
                    <a:pt x="3789" y="2453"/>
                    <a:pt x="3834" y="2438"/>
                    <a:pt x="3870" y="2408"/>
                  </a:cubicBezTo>
                  <a:lnTo>
                    <a:pt x="5346" y="944"/>
                  </a:lnTo>
                  <a:cubicBezTo>
                    <a:pt x="5745" y="539"/>
                    <a:pt x="6272" y="336"/>
                    <a:pt x="6802" y="336"/>
                  </a:cubicBezTo>
                  <a:cubicBezTo>
                    <a:pt x="7331" y="336"/>
                    <a:pt x="7864" y="539"/>
                    <a:pt x="8275" y="944"/>
                  </a:cubicBezTo>
                  <a:cubicBezTo>
                    <a:pt x="9085" y="1741"/>
                    <a:pt x="9085" y="3051"/>
                    <a:pt x="8275" y="3873"/>
                  </a:cubicBezTo>
                  <a:lnTo>
                    <a:pt x="5513" y="6635"/>
                  </a:lnTo>
                  <a:cubicBezTo>
                    <a:pt x="5120" y="7028"/>
                    <a:pt x="4596" y="7254"/>
                    <a:pt x="4048" y="7254"/>
                  </a:cubicBezTo>
                  <a:cubicBezTo>
                    <a:pt x="3501" y="7254"/>
                    <a:pt x="2977" y="7040"/>
                    <a:pt x="2596" y="6635"/>
                  </a:cubicBezTo>
                  <a:cubicBezTo>
                    <a:pt x="2370" y="6421"/>
                    <a:pt x="2191" y="6135"/>
                    <a:pt x="2084" y="5837"/>
                  </a:cubicBezTo>
                  <a:lnTo>
                    <a:pt x="3393" y="4527"/>
                  </a:lnTo>
                  <a:cubicBezTo>
                    <a:pt x="3572" y="4349"/>
                    <a:pt x="3810" y="4254"/>
                    <a:pt x="4048" y="4254"/>
                  </a:cubicBezTo>
                  <a:cubicBezTo>
                    <a:pt x="4286" y="4254"/>
                    <a:pt x="4525" y="4361"/>
                    <a:pt x="4703" y="4527"/>
                  </a:cubicBezTo>
                  <a:cubicBezTo>
                    <a:pt x="4798" y="4611"/>
                    <a:pt x="4870" y="4718"/>
                    <a:pt x="4917" y="4837"/>
                  </a:cubicBezTo>
                  <a:cubicBezTo>
                    <a:pt x="4936" y="4910"/>
                    <a:pt x="5002" y="4941"/>
                    <a:pt x="5065" y="4941"/>
                  </a:cubicBezTo>
                  <a:cubicBezTo>
                    <a:pt x="5084" y="4941"/>
                    <a:pt x="5103" y="4938"/>
                    <a:pt x="5120" y="4932"/>
                  </a:cubicBezTo>
                  <a:cubicBezTo>
                    <a:pt x="5215" y="4897"/>
                    <a:pt x="5239" y="4789"/>
                    <a:pt x="5215" y="4718"/>
                  </a:cubicBezTo>
                  <a:cubicBezTo>
                    <a:pt x="5156" y="4551"/>
                    <a:pt x="5048" y="4420"/>
                    <a:pt x="4929" y="4301"/>
                  </a:cubicBezTo>
                  <a:cubicBezTo>
                    <a:pt x="4691" y="4063"/>
                    <a:pt x="4382" y="3932"/>
                    <a:pt x="4036" y="3932"/>
                  </a:cubicBezTo>
                  <a:cubicBezTo>
                    <a:pt x="3691" y="3932"/>
                    <a:pt x="3382" y="4063"/>
                    <a:pt x="3143" y="4301"/>
                  </a:cubicBezTo>
                  <a:lnTo>
                    <a:pt x="1786" y="5659"/>
                  </a:lnTo>
                  <a:cubicBezTo>
                    <a:pt x="1762" y="5670"/>
                    <a:pt x="1738" y="5682"/>
                    <a:pt x="1727" y="5718"/>
                  </a:cubicBezTo>
                  <a:lnTo>
                    <a:pt x="369" y="7075"/>
                  </a:lnTo>
                  <a:cubicBezTo>
                    <a:pt x="131" y="7314"/>
                    <a:pt x="0" y="7623"/>
                    <a:pt x="0" y="7968"/>
                  </a:cubicBezTo>
                  <a:cubicBezTo>
                    <a:pt x="0" y="8302"/>
                    <a:pt x="131" y="8623"/>
                    <a:pt x="369" y="8861"/>
                  </a:cubicBezTo>
                  <a:cubicBezTo>
                    <a:pt x="607" y="9099"/>
                    <a:pt x="929" y="9230"/>
                    <a:pt x="1262" y="9230"/>
                  </a:cubicBezTo>
                  <a:cubicBezTo>
                    <a:pt x="1608" y="9230"/>
                    <a:pt x="1917" y="9099"/>
                    <a:pt x="2155" y="8861"/>
                  </a:cubicBezTo>
                  <a:lnTo>
                    <a:pt x="3036" y="7980"/>
                  </a:lnTo>
                  <a:cubicBezTo>
                    <a:pt x="3096" y="7921"/>
                    <a:pt x="3096" y="7814"/>
                    <a:pt x="3036" y="7742"/>
                  </a:cubicBezTo>
                  <a:cubicBezTo>
                    <a:pt x="3006" y="7712"/>
                    <a:pt x="2965" y="7697"/>
                    <a:pt x="2922" y="7697"/>
                  </a:cubicBezTo>
                  <a:cubicBezTo>
                    <a:pt x="2879" y="7697"/>
                    <a:pt x="2834" y="7712"/>
                    <a:pt x="2798" y="7742"/>
                  </a:cubicBezTo>
                  <a:lnTo>
                    <a:pt x="1917" y="8623"/>
                  </a:lnTo>
                  <a:cubicBezTo>
                    <a:pt x="1738" y="8802"/>
                    <a:pt x="1500" y="8885"/>
                    <a:pt x="1262" y="8885"/>
                  </a:cubicBezTo>
                  <a:cubicBezTo>
                    <a:pt x="1012" y="8885"/>
                    <a:pt x="786" y="8778"/>
                    <a:pt x="607" y="8623"/>
                  </a:cubicBezTo>
                  <a:cubicBezTo>
                    <a:pt x="429" y="8445"/>
                    <a:pt x="345" y="8206"/>
                    <a:pt x="345" y="7968"/>
                  </a:cubicBezTo>
                  <a:cubicBezTo>
                    <a:pt x="345" y="7706"/>
                    <a:pt x="453" y="7492"/>
                    <a:pt x="607" y="7314"/>
                  </a:cubicBezTo>
                  <a:lnTo>
                    <a:pt x="1822" y="6099"/>
                  </a:lnTo>
                  <a:cubicBezTo>
                    <a:pt x="1941" y="6397"/>
                    <a:pt x="2119" y="6671"/>
                    <a:pt x="2334" y="6897"/>
                  </a:cubicBezTo>
                  <a:cubicBezTo>
                    <a:pt x="2786" y="7337"/>
                    <a:pt x="3393" y="7587"/>
                    <a:pt x="4036" y="7587"/>
                  </a:cubicBezTo>
                  <a:cubicBezTo>
                    <a:pt x="4679" y="7587"/>
                    <a:pt x="5287" y="7337"/>
                    <a:pt x="5727" y="6897"/>
                  </a:cubicBezTo>
                  <a:lnTo>
                    <a:pt x="8501" y="4123"/>
                  </a:lnTo>
                  <a:cubicBezTo>
                    <a:pt x="9418" y="3158"/>
                    <a:pt x="9418" y="1634"/>
                    <a:pt x="8501" y="706"/>
                  </a:cubicBezTo>
                  <a:cubicBezTo>
                    <a:pt x="8031" y="235"/>
                    <a:pt x="7418" y="0"/>
                    <a:pt x="6805"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840" name="Google Shape;840;p30"/>
          <p:cNvSpPr/>
          <p:nvPr/>
        </p:nvSpPr>
        <p:spPr>
          <a:xfrm>
            <a:off x="3651191" y="2615462"/>
            <a:ext cx="1557600" cy="1829100"/>
          </a:xfrm>
          <a:prstGeom prst="snip2SameRect">
            <a:avLst>
              <a:gd name="adj1" fmla="val 16667"/>
              <a:gd name="adj2" fmla="val 0"/>
            </a:avLst>
          </a:prstGeom>
          <a:solidFill>
            <a:srgbClr val="FFFFFF"/>
          </a:solidFill>
          <a:ln w="9525" cap="flat" cmpd="sng">
            <a:solidFill>
              <a:srgbClr val="000000"/>
            </a:solidFill>
            <a:prstDash val="solid"/>
            <a:round/>
            <a:headEnd type="none" w="sm" len="sm"/>
            <a:tailEnd type="none" w="sm" len="sm"/>
          </a:ln>
        </p:spPr>
        <p:txBody>
          <a:bodyPr spcFirstLastPara="1" wrap="square" lIns="91425" tIns="365750" rIns="91425" bIns="91425" anchor="ctr" anchorCtr="0">
            <a:noAutofit/>
          </a:bodyPr>
          <a:lstStyle/>
          <a:p>
            <a:pPr algn="ctr">
              <a:buClr>
                <a:schemeClr val="dk1"/>
              </a:buClr>
              <a:buSzPts val="1100"/>
            </a:pPr>
            <a:endParaRPr lang="en-US" sz="1200" dirty="0">
              <a:latin typeface="Roboto"/>
              <a:ea typeface="Roboto"/>
              <a:cs typeface="Roboto"/>
              <a:sym typeface="Roboto"/>
            </a:endParaRPr>
          </a:p>
          <a:p>
            <a:pPr algn="ctr">
              <a:buClr>
                <a:schemeClr val="dk1"/>
              </a:buClr>
              <a:buSzPts val="1100"/>
            </a:pPr>
            <a:r>
              <a:rPr lang="en-US" sz="1200" dirty="0">
                <a:latin typeface="Roboto"/>
                <a:ea typeface="Roboto"/>
                <a:cs typeface="Roboto"/>
                <a:sym typeface="Roboto"/>
              </a:rPr>
              <a:t>We only accept Affiliate vendors that offer significant value to our membership.</a:t>
            </a:r>
          </a:p>
          <a:p>
            <a:pPr algn="ctr">
              <a:buClr>
                <a:schemeClr val="dk1"/>
              </a:buClr>
              <a:buSzPts val="1100"/>
            </a:pPr>
            <a:endParaRPr sz="1200" dirty="0">
              <a:latin typeface="Roboto"/>
              <a:ea typeface="Roboto"/>
              <a:cs typeface="Roboto"/>
              <a:sym typeface="Roboto"/>
            </a:endParaRPr>
          </a:p>
        </p:txBody>
      </p:sp>
      <p:sp>
        <p:nvSpPr>
          <p:cNvPr id="841" name="Google Shape;841;p30"/>
          <p:cNvSpPr/>
          <p:nvPr/>
        </p:nvSpPr>
        <p:spPr>
          <a:xfrm rot="10800000">
            <a:off x="3651191" y="4561552"/>
            <a:ext cx="1557600" cy="659700"/>
          </a:xfrm>
          <a:prstGeom prst="snip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endParaRPr/>
          </a:p>
        </p:txBody>
      </p:sp>
      <p:sp>
        <p:nvSpPr>
          <p:cNvPr id="842" name="Google Shape;842;p30"/>
          <p:cNvSpPr/>
          <p:nvPr/>
        </p:nvSpPr>
        <p:spPr>
          <a:xfrm>
            <a:off x="3651191" y="4444544"/>
            <a:ext cx="1557600" cy="117000"/>
          </a:xfrm>
          <a:prstGeom prst="rect">
            <a:avLst/>
          </a:prstGeom>
          <a:solidFill>
            <a:srgbClr val="FB569C">
              <a:alpha val="58430"/>
            </a:srgbClr>
          </a:solidFill>
          <a:ln>
            <a:noFill/>
          </a:ln>
        </p:spPr>
        <p:txBody>
          <a:bodyPr spcFirstLastPara="1" wrap="square" lIns="91425" tIns="91425" rIns="91425" bIns="91425" anchor="ctr" anchorCtr="0">
            <a:noAutofit/>
          </a:bodyPr>
          <a:lstStyle/>
          <a:p>
            <a:endParaRPr/>
          </a:p>
        </p:txBody>
      </p:sp>
      <p:sp>
        <p:nvSpPr>
          <p:cNvPr id="843" name="Google Shape;843;p30"/>
          <p:cNvSpPr/>
          <p:nvPr/>
        </p:nvSpPr>
        <p:spPr>
          <a:xfrm>
            <a:off x="3984054" y="2159027"/>
            <a:ext cx="891900" cy="891900"/>
          </a:xfrm>
          <a:prstGeom prst="octagon">
            <a:avLst>
              <a:gd name="adj" fmla="val 29289"/>
            </a:avLst>
          </a:prstGeom>
          <a:solidFill>
            <a:srgbClr val="FB569C">
              <a:alpha val="58430"/>
            </a:srgbClr>
          </a:solidFill>
          <a:ln>
            <a:noFill/>
          </a:ln>
        </p:spPr>
        <p:txBody>
          <a:bodyPr spcFirstLastPara="1" wrap="square" lIns="91425" tIns="91425" rIns="91425" bIns="91425" anchor="ctr" anchorCtr="0">
            <a:noAutofit/>
          </a:bodyPr>
          <a:lstStyle/>
          <a:p>
            <a:endParaRPr/>
          </a:p>
        </p:txBody>
      </p:sp>
      <p:sp>
        <p:nvSpPr>
          <p:cNvPr id="844" name="Google Shape;844;p30"/>
          <p:cNvSpPr/>
          <p:nvPr/>
        </p:nvSpPr>
        <p:spPr>
          <a:xfrm>
            <a:off x="4055819" y="2230646"/>
            <a:ext cx="748200" cy="748200"/>
          </a:xfrm>
          <a:prstGeom prst="octagon">
            <a:avLst>
              <a:gd name="adj" fmla="val 29289"/>
            </a:avLst>
          </a:prstGeom>
          <a:solidFill>
            <a:schemeClr val="accent3"/>
          </a:solidFill>
          <a:ln>
            <a:noFill/>
          </a:ln>
        </p:spPr>
        <p:txBody>
          <a:bodyPr spcFirstLastPara="1" wrap="square" lIns="91425" tIns="91425" rIns="91425" bIns="91425" anchor="ctr" anchorCtr="0">
            <a:noAutofit/>
          </a:bodyPr>
          <a:lstStyle/>
          <a:p>
            <a:pPr algn="ctr">
              <a:buClr>
                <a:schemeClr val="dk1"/>
              </a:buClr>
              <a:buSzPts val="1100"/>
            </a:pPr>
            <a:r>
              <a:rPr lang="en" sz="2500" dirty="0">
                <a:solidFill>
                  <a:srgbClr val="FFFFFF"/>
                </a:solidFill>
                <a:latin typeface="Fira Sans Extra Condensed Medium"/>
                <a:ea typeface="Fira Sans Extra Condensed Medium"/>
                <a:cs typeface="Fira Sans Extra Condensed Medium"/>
                <a:sym typeface="Fira Sans Extra Condensed Medium"/>
              </a:rPr>
              <a:t>02</a:t>
            </a:r>
            <a:endParaRPr dirty="0"/>
          </a:p>
        </p:txBody>
      </p:sp>
      <p:grpSp>
        <p:nvGrpSpPr>
          <p:cNvPr id="845" name="Google Shape;845;p30"/>
          <p:cNvGrpSpPr/>
          <p:nvPr/>
        </p:nvGrpSpPr>
        <p:grpSpPr>
          <a:xfrm>
            <a:off x="3471875" y="5254568"/>
            <a:ext cx="417063" cy="398123"/>
            <a:chOff x="4126815" y="2760704"/>
            <a:chExt cx="380393" cy="363118"/>
          </a:xfrm>
        </p:grpSpPr>
        <p:sp>
          <p:nvSpPr>
            <p:cNvPr id="846" name="Google Shape;846;p30"/>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47" name="Google Shape;847;p30"/>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rgbClr val="FFFFFF"/>
            </a:solidFill>
            <a:ln>
              <a:noFill/>
            </a:ln>
          </p:spPr>
          <p:txBody>
            <a:bodyPr spcFirstLastPara="1" wrap="square" lIns="91425" tIns="91425" rIns="91425" bIns="91425" anchor="ctr" anchorCtr="0">
              <a:noAutofit/>
            </a:bodyPr>
            <a:lstStyle/>
            <a:p>
              <a:endParaRPr dirty="0"/>
            </a:p>
          </p:txBody>
        </p:sp>
        <p:sp>
          <p:nvSpPr>
            <p:cNvPr id="848" name="Google Shape;848;p30"/>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49" name="Google Shape;849;p30"/>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856" name="Google Shape;856;p30"/>
          <p:cNvGrpSpPr/>
          <p:nvPr/>
        </p:nvGrpSpPr>
        <p:grpSpPr>
          <a:xfrm>
            <a:off x="4299448" y="4663753"/>
            <a:ext cx="229265" cy="420405"/>
            <a:chOff x="4218333" y="3184982"/>
            <a:chExt cx="209107" cy="383442"/>
          </a:xfrm>
        </p:grpSpPr>
        <p:sp>
          <p:nvSpPr>
            <p:cNvPr id="857" name="Google Shape;857;p30"/>
            <p:cNvSpPr/>
            <p:nvPr/>
          </p:nvSpPr>
          <p:spPr>
            <a:xfrm>
              <a:off x="4218333" y="3184982"/>
              <a:ext cx="207963" cy="117652"/>
            </a:xfrm>
            <a:custGeom>
              <a:avLst/>
              <a:gdLst/>
              <a:ahLst/>
              <a:cxnLst/>
              <a:rect l="l" t="t" r="r" b="b"/>
              <a:pathLst>
                <a:path w="6549" h="3705" extrusionOk="0">
                  <a:moveTo>
                    <a:pt x="3270" y="1"/>
                  </a:moveTo>
                  <a:cubicBezTo>
                    <a:pt x="3116" y="1"/>
                    <a:pt x="3003" y="73"/>
                    <a:pt x="3024" y="216"/>
                  </a:cubicBezTo>
                  <a:cubicBezTo>
                    <a:pt x="3035" y="314"/>
                    <a:pt x="3116" y="372"/>
                    <a:pt x="3212" y="372"/>
                  </a:cubicBezTo>
                  <a:cubicBezTo>
                    <a:pt x="3221" y="372"/>
                    <a:pt x="3230" y="371"/>
                    <a:pt x="3239" y="370"/>
                  </a:cubicBezTo>
                  <a:cubicBezTo>
                    <a:pt x="3257" y="367"/>
                    <a:pt x="3275" y="365"/>
                    <a:pt x="3293" y="365"/>
                  </a:cubicBezTo>
                  <a:cubicBezTo>
                    <a:pt x="3448" y="365"/>
                    <a:pt x="3572" y="497"/>
                    <a:pt x="3572" y="668"/>
                  </a:cubicBezTo>
                  <a:lnTo>
                    <a:pt x="3572" y="763"/>
                  </a:lnTo>
                  <a:lnTo>
                    <a:pt x="2977" y="763"/>
                  </a:lnTo>
                  <a:lnTo>
                    <a:pt x="2977" y="704"/>
                  </a:lnTo>
                  <a:cubicBezTo>
                    <a:pt x="2977" y="609"/>
                    <a:pt x="2905" y="525"/>
                    <a:pt x="2798" y="525"/>
                  </a:cubicBezTo>
                  <a:cubicBezTo>
                    <a:pt x="2691" y="525"/>
                    <a:pt x="2619" y="609"/>
                    <a:pt x="2619" y="704"/>
                  </a:cubicBezTo>
                  <a:lnTo>
                    <a:pt x="2619" y="763"/>
                  </a:lnTo>
                  <a:lnTo>
                    <a:pt x="1524" y="763"/>
                  </a:lnTo>
                  <a:cubicBezTo>
                    <a:pt x="1417" y="763"/>
                    <a:pt x="1345" y="847"/>
                    <a:pt x="1345" y="942"/>
                  </a:cubicBezTo>
                  <a:cubicBezTo>
                    <a:pt x="1345" y="1049"/>
                    <a:pt x="1417" y="1120"/>
                    <a:pt x="1524" y="1120"/>
                  </a:cubicBezTo>
                  <a:lnTo>
                    <a:pt x="6072" y="1120"/>
                  </a:lnTo>
                  <a:cubicBezTo>
                    <a:pt x="6132" y="1120"/>
                    <a:pt x="6191" y="1180"/>
                    <a:pt x="6191" y="1240"/>
                  </a:cubicBezTo>
                  <a:lnTo>
                    <a:pt x="6191" y="1644"/>
                  </a:lnTo>
                  <a:cubicBezTo>
                    <a:pt x="6191" y="1704"/>
                    <a:pt x="6132" y="1763"/>
                    <a:pt x="6072" y="1763"/>
                  </a:cubicBezTo>
                  <a:lnTo>
                    <a:pt x="476" y="1763"/>
                  </a:lnTo>
                  <a:cubicBezTo>
                    <a:pt x="417" y="1763"/>
                    <a:pt x="357" y="1704"/>
                    <a:pt x="357" y="1644"/>
                  </a:cubicBezTo>
                  <a:lnTo>
                    <a:pt x="357" y="1240"/>
                  </a:lnTo>
                  <a:cubicBezTo>
                    <a:pt x="357" y="1180"/>
                    <a:pt x="417" y="1120"/>
                    <a:pt x="476" y="1120"/>
                  </a:cubicBezTo>
                  <a:lnTo>
                    <a:pt x="810" y="1120"/>
                  </a:lnTo>
                  <a:cubicBezTo>
                    <a:pt x="917" y="1120"/>
                    <a:pt x="988" y="1049"/>
                    <a:pt x="988" y="942"/>
                  </a:cubicBezTo>
                  <a:cubicBezTo>
                    <a:pt x="988" y="847"/>
                    <a:pt x="917" y="763"/>
                    <a:pt x="810" y="763"/>
                  </a:cubicBezTo>
                  <a:lnTo>
                    <a:pt x="476" y="763"/>
                  </a:lnTo>
                  <a:cubicBezTo>
                    <a:pt x="214" y="763"/>
                    <a:pt x="0" y="978"/>
                    <a:pt x="0" y="1240"/>
                  </a:cubicBezTo>
                  <a:lnTo>
                    <a:pt x="0" y="1644"/>
                  </a:lnTo>
                  <a:cubicBezTo>
                    <a:pt x="0" y="1918"/>
                    <a:pt x="214" y="2121"/>
                    <a:pt x="476" y="2121"/>
                  </a:cubicBezTo>
                  <a:lnTo>
                    <a:pt x="607" y="2121"/>
                  </a:lnTo>
                  <a:lnTo>
                    <a:pt x="607" y="3526"/>
                  </a:lnTo>
                  <a:cubicBezTo>
                    <a:pt x="607" y="3621"/>
                    <a:pt x="691" y="3704"/>
                    <a:pt x="798" y="3704"/>
                  </a:cubicBezTo>
                  <a:cubicBezTo>
                    <a:pt x="893" y="3704"/>
                    <a:pt x="976" y="3621"/>
                    <a:pt x="976" y="3526"/>
                  </a:cubicBezTo>
                  <a:lnTo>
                    <a:pt x="976" y="2121"/>
                  </a:lnTo>
                  <a:lnTo>
                    <a:pt x="5584" y="2121"/>
                  </a:lnTo>
                  <a:lnTo>
                    <a:pt x="5584" y="2573"/>
                  </a:lnTo>
                  <a:cubicBezTo>
                    <a:pt x="5584" y="2668"/>
                    <a:pt x="5656" y="2752"/>
                    <a:pt x="5763" y="2752"/>
                  </a:cubicBezTo>
                  <a:cubicBezTo>
                    <a:pt x="5870" y="2752"/>
                    <a:pt x="5941" y="2668"/>
                    <a:pt x="5941" y="2573"/>
                  </a:cubicBezTo>
                  <a:lnTo>
                    <a:pt x="5941" y="2121"/>
                  </a:lnTo>
                  <a:lnTo>
                    <a:pt x="6072" y="2121"/>
                  </a:lnTo>
                  <a:cubicBezTo>
                    <a:pt x="6346" y="2121"/>
                    <a:pt x="6549" y="1918"/>
                    <a:pt x="6549" y="1644"/>
                  </a:cubicBezTo>
                  <a:lnTo>
                    <a:pt x="6549" y="1240"/>
                  </a:lnTo>
                  <a:cubicBezTo>
                    <a:pt x="6549" y="978"/>
                    <a:pt x="6346" y="763"/>
                    <a:pt x="6072" y="763"/>
                  </a:cubicBezTo>
                  <a:lnTo>
                    <a:pt x="3929" y="763"/>
                  </a:lnTo>
                  <a:lnTo>
                    <a:pt x="3929" y="668"/>
                  </a:lnTo>
                  <a:cubicBezTo>
                    <a:pt x="3929" y="221"/>
                    <a:pt x="3539" y="1"/>
                    <a:pt x="327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58" name="Google Shape;858;p30"/>
            <p:cNvSpPr/>
            <p:nvPr/>
          </p:nvSpPr>
          <p:spPr>
            <a:xfrm>
              <a:off x="4218333" y="3282946"/>
              <a:ext cx="209107" cy="285477"/>
            </a:xfrm>
            <a:custGeom>
              <a:avLst/>
              <a:gdLst/>
              <a:ahLst/>
              <a:cxnLst/>
              <a:rect l="l" t="t" r="r" b="b"/>
              <a:pathLst>
                <a:path w="6585" h="8990" extrusionOk="0">
                  <a:moveTo>
                    <a:pt x="3215" y="5120"/>
                  </a:moveTo>
                  <a:cubicBezTo>
                    <a:pt x="2965" y="5655"/>
                    <a:pt x="2107" y="7477"/>
                    <a:pt x="1643" y="8442"/>
                  </a:cubicBezTo>
                  <a:cubicBezTo>
                    <a:pt x="1596" y="8537"/>
                    <a:pt x="1512" y="8572"/>
                    <a:pt x="1417" y="8572"/>
                  </a:cubicBezTo>
                  <a:cubicBezTo>
                    <a:pt x="1369" y="8572"/>
                    <a:pt x="1345" y="8561"/>
                    <a:pt x="1310" y="8549"/>
                  </a:cubicBezTo>
                  <a:cubicBezTo>
                    <a:pt x="1191" y="8489"/>
                    <a:pt x="1131" y="8334"/>
                    <a:pt x="1191" y="8215"/>
                  </a:cubicBezTo>
                  <a:lnTo>
                    <a:pt x="2667" y="5120"/>
                  </a:lnTo>
                  <a:close/>
                  <a:moveTo>
                    <a:pt x="3870" y="5120"/>
                  </a:moveTo>
                  <a:lnTo>
                    <a:pt x="5346" y="8215"/>
                  </a:lnTo>
                  <a:cubicBezTo>
                    <a:pt x="5406" y="8334"/>
                    <a:pt x="5358" y="8489"/>
                    <a:pt x="5227" y="8549"/>
                  </a:cubicBezTo>
                  <a:cubicBezTo>
                    <a:pt x="5203" y="8561"/>
                    <a:pt x="5155" y="8572"/>
                    <a:pt x="5120" y="8572"/>
                  </a:cubicBezTo>
                  <a:cubicBezTo>
                    <a:pt x="5036" y="8572"/>
                    <a:pt x="4941" y="8513"/>
                    <a:pt x="4905" y="8442"/>
                  </a:cubicBezTo>
                  <a:lnTo>
                    <a:pt x="3870" y="6287"/>
                  </a:lnTo>
                  <a:cubicBezTo>
                    <a:pt x="3870" y="6287"/>
                    <a:pt x="3489" y="5465"/>
                    <a:pt x="3477" y="5417"/>
                  </a:cubicBezTo>
                  <a:cubicBezTo>
                    <a:pt x="3572" y="5203"/>
                    <a:pt x="3608" y="5144"/>
                    <a:pt x="3608" y="5120"/>
                  </a:cubicBezTo>
                  <a:close/>
                  <a:moveTo>
                    <a:pt x="3274" y="5834"/>
                  </a:moveTo>
                  <a:lnTo>
                    <a:pt x="3536" y="6358"/>
                  </a:lnTo>
                  <a:lnTo>
                    <a:pt x="3536" y="8370"/>
                  </a:lnTo>
                  <a:cubicBezTo>
                    <a:pt x="3536" y="8501"/>
                    <a:pt x="3417" y="8620"/>
                    <a:pt x="3274" y="8620"/>
                  </a:cubicBezTo>
                  <a:cubicBezTo>
                    <a:pt x="3143" y="8620"/>
                    <a:pt x="3024" y="8501"/>
                    <a:pt x="3024" y="8370"/>
                  </a:cubicBezTo>
                  <a:lnTo>
                    <a:pt x="3024" y="6358"/>
                  </a:lnTo>
                  <a:lnTo>
                    <a:pt x="3274" y="5834"/>
                  </a:lnTo>
                  <a:close/>
                  <a:moveTo>
                    <a:pt x="5763" y="0"/>
                  </a:moveTo>
                  <a:cubicBezTo>
                    <a:pt x="5656" y="0"/>
                    <a:pt x="5584" y="71"/>
                    <a:pt x="5584" y="179"/>
                  </a:cubicBezTo>
                  <a:lnTo>
                    <a:pt x="5584" y="3774"/>
                  </a:lnTo>
                  <a:lnTo>
                    <a:pt x="976" y="3774"/>
                  </a:lnTo>
                  <a:lnTo>
                    <a:pt x="976" y="1131"/>
                  </a:lnTo>
                  <a:cubicBezTo>
                    <a:pt x="976" y="1024"/>
                    <a:pt x="893" y="953"/>
                    <a:pt x="798" y="953"/>
                  </a:cubicBezTo>
                  <a:cubicBezTo>
                    <a:pt x="691" y="953"/>
                    <a:pt x="607" y="1024"/>
                    <a:pt x="607" y="1131"/>
                  </a:cubicBezTo>
                  <a:lnTo>
                    <a:pt x="607" y="3774"/>
                  </a:lnTo>
                  <a:lnTo>
                    <a:pt x="476" y="3774"/>
                  </a:lnTo>
                  <a:cubicBezTo>
                    <a:pt x="214" y="3774"/>
                    <a:pt x="0" y="3977"/>
                    <a:pt x="0" y="4251"/>
                  </a:cubicBezTo>
                  <a:lnTo>
                    <a:pt x="0" y="4643"/>
                  </a:lnTo>
                  <a:cubicBezTo>
                    <a:pt x="0" y="4917"/>
                    <a:pt x="214" y="5120"/>
                    <a:pt x="476" y="5120"/>
                  </a:cubicBezTo>
                  <a:lnTo>
                    <a:pt x="2286" y="5120"/>
                  </a:lnTo>
                  <a:lnTo>
                    <a:pt x="881" y="8072"/>
                  </a:lnTo>
                  <a:cubicBezTo>
                    <a:pt x="738" y="8370"/>
                    <a:pt x="869" y="8739"/>
                    <a:pt x="1167" y="8870"/>
                  </a:cubicBezTo>
                  <a:cubicBezTo>
                    <a:pt x="1250" y="8918"/>
                    <a:pt x="1334" y="8930"/>
                    <a:pt x="1429" y="8930"/>
                  </a:cubicBezTo>
                  <a:cubicBezTo>
                    <a:pt x="1667" y="8930"/>
                    <a:pt x="1881" y="8799"/>
                    <a:pt x="1988" y="8596"/>
                  </a:cubicBezTo>
                  <a:lnTo>
                    <a:pt x="2679" y="7120"/>
                  </a:lnTo>
                  <a:lnTo>
                    <a:pt x="2679" y="8382"/>
                  </a:lnTo>
                  <a:cubicBezTo>
                    <a:pt x="2679" y="8715"/>
                    <a:pt x="2953" y="8989"/>
                    <a:pt x="3298" y="8989"/>
                  </a:cubicBezTo>
                  <a:cubicBezTo>
                    <a:pt x="3620" y="8989"/>
                    <a:pt x="3905" y="8727"/>
                    <a:pt x="3905" y="8382"/>
                  </a:cubicBezTo>
                  <a:lnTo>
                    <a:pt x="3905" y="7120"/>
                  </a:lnTo>
                  <a:lnTo>
                    <a:pt x="4608" y="8596"/>
                  </a:lnTo>
                  <a:cubicBezTo>
                    <a:pt x="4703" y="8799"/>
                    <a:pt x="4917" y="8930"/>
                    <a:pt x="5155" y="8930"/>
                  </a:cubicBezTo>
                  <a:cubicBezTo>
                    <a:pt x="5239" y="8930"/>
                    <a:pt x="5334" y="8918"/>
                    <a:pt x="5417" y="8870"/>
                  </a:cubicBezTo>
                  <a:cubicBezTo>
                    <a:pt x="5715" y="8727"/>
                    <a:pt x="5858" y="8370"/>
                    <a:pt x="5703" y="8072"/>
                  </a:cubicBezTo>
                  <a:lnTo>
                    <a:pt x="4310" y="5120"/>
                  </a:lnTo>
                  <a:lnTo>
                    <a:pt x="5060" y="5120"/>
                  </a:lnTo>
                  <a:cubicBezTo>
                    <a:pt x="5167" y="5120"/>
                    <a:pt x="5239" y="5048"/>
                    <a:pt x="5239" y="4941"/>
                  </a:cubicBezTo>
                  <a:cubicBezTo>
                    <a:pt x="5239" y="4846"/>
                    <a:pt x="5167" y="4763"/>
                    <a:pt x="5060" y="4763"/>
                  </a:cubicBezTo>
                  <a:lnTo>
                    <a:pt x="512" y="4763"/>
                  </a:lnTo>
                  <a:cubicBezTo>
                    <a:pt x="453" y="4763"/>
                    <a:pt x="393" y="4703"/>
                    <a:pt x="393" y="4643"/>
                  </a:cubicBezTo>
                  <a:lnTo>
                    <a:pt x="393" y="4251"/>
                  </a:lnTo>
                  <a:cubicBezTo>
                    <a:pt x="393" y="4191"/>
                    <a:pt x="453" y="4131"/>
                    <a:pt x="512" y="4131"/>
                  </a:cubicBezTo>
                  <a:lnTo>
                    <a:pt x="6108" y="4131"/>
                  </a:lnTo>
                  <a:cubicBezTo>
                    <a:pt x="6168" y="4131"/>
                    <a:pt x="6227" y="4191"/>
                    <a:pt x="6227" y="4251"/>
                  </a:cubicBezTo>
                  <a:lnTo>
                    <a:pt x="6227" y="4643"/>
                  </a:lnTo>
                  <a:cubicBezTo>
                    <a:pt x="6227" y="4703"/>
                    <a:pt x="6168" y="4763"/>
                    <a:pt x="6108" y="4763"/>
                  </a:cubicBezTo>
                  <a:lnTo>
                    <a:pt x="5775" y="4763"/>
                  </a:lnTo>
                  <a:cubicBezTo>
                    <a:pt x="5679" y="4763"/>
                    <a:pt x="5596" y="4846"/>
                    <a:pt x="5596" y="4941"/>
                  </a:cubicBezTo>
                  <a:cubicBezTo>
                    <a:pt x="5596" y="5048"/>
                    <a:pt x="5679" y="5120"/>
                    <a:pt x="5775" y="5120"/>
                  </a:cubicBezTo>
                  <a:lnTo>
                    <a:pt x="6108" y="5120"/>
                  </a:lnTo>
                  <a:cubicBezTo>
                    <a:pt x="6370" y="5120"/>
                    <a:pt x="6584" y="4917"/>
                    <a:pt x="6584" y="4643"/>
                  </a:cubicBezTo>
                  <a:lnTo>
                    <a:pt x="6584" y="4251"/>
                  </a:lnTo>
                  <a:cubicBezTo>
                    <a:pt x="6549" y="3977"/>
                    <a:pt x="6346" y="3774"/>
                    <a:pt x="6072" y="3774"/>
                  </a:cubicBezTo>
                  <a:lnTo>
                    <a:pt x="5941" y="3774"/>
                  </a:lnTo>
                  <a:lnTo>
                    <a:pt x="5941" y="179"/>
                  </a:lnTo>
                  <a:cubicBezTo>
                    <a:pt x="5941" y="71"/>
                    <a:pt x="5870" y="0"/>
                    <a:pt x="5763" y="0"/>
                  </a:cubicBezTo>
                  <a:close/>
                </a:path>
              </a:pathLst>
            </a:custGeom>
            <a:solidFill>
              <a:srgbClr val="FFFFFF"/>
            </a:solidFill>
            <a:ln>
              <a:noFill/>
            </a:ln>
          </p:spPr>
          <p:txBody>
            <a:bodyPr spcFirstLastPara="1" wrap="square" lIns="91425" tIns="91425" rIns="91425" bIns="91425" anchor="ctr" anchorCtr="0">
              <a:noAutofit/>
            </a:bodyPr>
            <a:lstStyle/>
            <a:p>
              <a:endParaRPr dirty="0"/>
            </a:p>
          </p:txBody>
        </p:sp>
      </p:grpSp>
      <p:sp>
        <p:nvSpPr>
          <p:cNvPr id="860" name="Google Shape;860;p30"/>
          <p:cNvSpPr/>
          <p:nvPr/>
        </p:nvSpPr>
        <p:spPr>
          <a:xfrm>
            <a:off x="5710612" y="2615462"/>
            <a:ext cx="1557600" cy="1829100"/>
          </a:xfrm>
          <a:prstGeom prst="snip2SameRect">
            <a:avLst>
              <a:gd name="adj1" fmla="val 16667"/>
              <a:gd name="adj2" fmla="val 0"/>
            </a:avLst>
          </a:prstGeom>
          <a:solidFill>
            <a:srgbClr val="FFFFFF"/>
          </a:solidFill>
          <a:ln w="9525" cap="flat" cmpd="sng">
            <a:solidFill>
              <a:srgbClr val="000000"/>
            </a:solidFill>
            <a:prstDash val="solid"/>
            <a:round/>
            <a:headEnd type="none" w="sm" len="sm"/>
            <a:tailEnd type="none" w="sm" len="sm"/>
          </a:ln>
        </p:spPr>
        <p:txBody>
          <a:bodyPr spcFirstLastPara="1" wrap="square" lIns="91425" tIns="365750" rIns="91425" bIns="91425" anchor="ctr" anchorCtr="0">
            <a:noAutofit/>
          </a:bodyPr>
          <a:lstStyle/>
          <a:p>
            <a:pPr algn="ctr">
              <a:buClr>
                <a:schemeClr val="dk1"/>
              </a:buClr>
              <a:buSzPts val="1100"/>
            </a:pPr>
            <a:r>
              <a:rPr lang="en-US" sz="1200" dirty="0">
                <a:latin typeface="Roboto" panose="02000000000000000000" pitchFamily="2" charset="0"/>
                <a:ea typeface="Roboto" panose="02000000000000000000" pitchFamily="2" charset="0"/>
                <a:cs typeface="Roboto" panose="02000000000000000000" pitchFamily="2" charset="0"/>
              </a:rPr>
              <a:t>We added 17 new vendors to the Expo Hall at the 2024 Convention.</a:t>
            </a:r>
            <a:endParaRPr lang="en-US" sz="1200" dirty="0">
              <a:latin typeface="Roboto" panose="02000000000000000000" pitchFamily="2" charset="0"/>
              <a:ea typeface="Roboto" panose="02000000000000000000" pitchFamily="2" charset="0"/>
              <a:cs typeface="Roboto" panose="02000000000000000000" pitchFamily="2" charset="0"/>
              <a:sym typeface="Roboto"/>
            </a:endParaRPr>
          </a:p>
        </p:txBody>
      </p:sp>
      <p:sp>
        <p:nvSpPr>
          <p:cNvPr id="861" name="Google Shape;861;p30"/>
          <p:cNvSpPr/>
          <p:nvPr/>
        </p:nvSpPr>
        <p:spPr>
          <a:xfrm rot="10800000">
            <a:off x="5710612" y="4561552"/>
            <a:ext cx="1557600" cy="659700"/>
          </a:xfrm>
          <a:prstGeom prst="snip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endParaRPr/>
          </a:p>
        </p:txBody>
      </p:sp>
      <p:sp>
        <p:nvSpPr>
          <p:cNvPr id="862" name="Google Shape;862;p30"/>
          <p:cNvSpPr/>
          <p:nvPr/>
        </p:nvSpPr>
        <p:spPr>
          <a:xfrm>
            <a:off x="5710612" y="4444544"/>
            <a:ext cx="1557600" cy="117000"/>
          </a:xfrm>
          <a:prstGeom prst="rect">
            <a:avLst/>
          </a:prstGeom>
          <a:solidFill>
            <a:srgbClr val="9C27B0">
              <a:alpha val="58430"/>
            </a:srgbClr>
          </a:solidFill>
          <a:ln>
            <a:noFill/>
          </a:ln>
        </p:spPr>
        <p:txBody>
          <a:bodyPr spcFirstLastPara="1" wrap="square" lIns="91425" tIns="91425" rIns="91425" bIns="91425" anchor="ctr" anchorCtr="0">
            <a:noAutofit/>
          </a:bodyPr>
          <a:lstStyle/>
          <a:p>
            <a:endParaRPr/>
          </a:p>
        </p:txBody>
      </p:sp>
      <p:sp>
        <p:nvSpPr>
          <p:cNvPr id="863" name="Google Shape;863;p30"/>
          <p:cNvSpPr/>
          <p:nvPr/>
        </p:nvSpPr>
        <p:spPr>
          <a:xfrm>
            <a:off x="6043624" y="2159177"/>
            <a:ext cx="891600" cy="891600"/>
          </a:xfrm>
          <a:prstGeom prst="octagon">
            <a:avLst>
              <a:gd name="adj" fmla="val 29289"/>
            </a:avLst>
          </a:prstGeom>
          <a:solidFill>
            <a:srgbClr val="9C27B0">
              <a:alpha val="58430"/>
            </a:srgbClr>
          </a:solidFill>
          <a:ln>
            <a:noFill/>
          </a:ln>
        </p:spPr>
        <p:txBody>
          <a:bodyPr spcFirstLastPara="1" wrap="square" lIns="91425" tIns="91425" rIns="91425" bIns="91425" anchor="ctr" anchorCtr="0">
            <a:noAutofit/>
          </a:bodyPr>
          <a:lstStyle/>
          <a:p>
            <a:endParaRPr/>
          </a:p>
        </p:txBody>
      </p:sp>
      <p:sp>
        <p:nvSpPr>
          <p:cNvPr id="864" name="Google Shape;864;p30"/>
          <p:cNvSpPr/>
          <p:nvPr/>
        </p:nvSpPr>
        <p:spPr>
          <a:xfrm>
            <a:off x="6115365" y="2230772"/>
            <a:ext cx="748200" cy="748200"/>
          </a:xfrm>
          <a:prstGeom prst="octagon">
            <a:avLst>
              <a:gd name="adj" fmla="val 29289"/>
            </a:avLst>
          </a:prstGeom>
          <a:solidFill>
            <a:schemeClr val="accent6"/>
          </a:solidFill>
          <a:ln>
            <a:noFill/>
          </a:ln>
        </p:spPr>
        <p:txBody>
          <a:bodyPr spcFirstLastPara="1" wrap="square" lIns="91425" tIns="91425" rIns="91425" bIns="91425" anchor="ctr" anchorCtr="0">
            <a:noAutofit/>
          </a:bodyPr>
          <a:lstStyle/>
          <a:p>
            <a:pPr algn="ctr">
              <a:buClr>
                <a:schemeClr val="dk1"/>
              </a:buClr>
              <a:buSzPts val="1100"/>
            </a:pPr>
            <a:r>
              <a:rPr lang="en" sz="2500" dirty="0">
                <a:solidFill>
                  <a:srgbClr val="FFFFFF"/>
                </a:solidFill>
                <a:latin typeface="Fira Sans Extra Condensed Medium"/>
                <a:ea typeface="Fira Sans Extra Condensed Medium"/>
                <a:cs typeface="Fira Sans Extra Condensed Medium"/>
                <a:sym typeface="Fira Sans Extra Condensed Medium"/>
              </a:rPr>
              <a:t>03</a:t>
            </a:r>
            <a:endParaRPr dirty="0"/>
          </a:p>
        </p:txBody>
      </p:sp>
      <p:grpSp>
        <p:nvGrpSpPr>
          <p:cNvPr id="5" name="Google Shape;507;p23">
            <a:extLst>
              <a:ext uri="{FF2B5EF4-FFF2-40B4-BE49-F238E27FC236}">
                <a16:creationId xmlns:a16="http://schemas.microsoft.com/office/drawing/2014/main" id="{F43C943A-F61E-C005-6E59-30215495C697}"/>
              </a:ext>
            </a:extLst>
          </p:cNvPr>
          <p:cNvGrpSpPr/>
          <p:nvPr/>
        </p:nvGrpSpPr>
        <p:grpSpPr>
          <a:xfrm>
            <a:off x="6306933" y="4678534"/>
            <a:ext cx="364955" cy="341649"/>
            <a:chOff x="6577238" y="2457221"/>
            <a:chExt cx="332019" cy="310788"/>
          </a:xfrm>
        </p:grpSpPr>
        <p:sp>
          <p:nvSpPr>
            <p:cNvPr id="6" name="Google Shape;508;p23">
              <a:extLst>
                <a:ext uri="{FF2B5EF4-FFF2-40B4-BE49-F238E27FC236}">
                  <a16:creationId xmlns:a16="http://schemas.microsoft.com/office/drawing/2014/main" id="{171AB476-2080-D3CA-20A0-54BA2602DB7C}"/>
                </a:ext>
              </a:extLst>
            </p:cNvPr>
            <p:cNvSpPr/>
            <p:nvPr/>
          </p:nvSpPr>
          <p:spPr>
            <a:xfrm>
              <a:off x="6577238" y="2457221"/>
              <a:ext cx="332019" cy="310788"/>
            </a:xfrm>
            <a:custGeom>
              <a:avLst/>
              <a:gdLst/>
              <a:ahLst/>
              <a:cxnLst/>
              <a:rect l="l" t="t" r="r" b="b"/>
              <a:pathLst>
                <a:path w="10431" h="9764" extrusionOk="0">
                  <a:moveTo>
                    <a:pt x="5478" y="346"/>
                  </a:moveTo>
                  <a:cubicBezTo>
                    <a:pt x="5823" y="346"/>
                    <a:pt x="6097" y="619"/>
                    <a:pt x="6097" y="965"/>
                  </a:cubicBezTo>
                  <a:lnTo>
                    <a:pt x="6097" y="1334"/>
                  </a:lnTo>
                  <a:cubicBezTo>
                    <a:pt x="6097" y="1620"/>
                    <a:pt x="6335" y="1858"/>
                    <a:pt x="6621" y="1858"/>
                  </a:cubicBezTo>
                  <a:lnTo>
                    <a:pt x="6776" y="1858"/>
                  </a:lnTo>
                  <a:cubicBezTo>
                    <a:pt x="6871" y="1858"/>
                    <a:pt x="6966" y="1953"/>
                    <a:pt x="6966" y="2048"/>
                  </a:cubicBezTo>
                  <a:lnTo>
                    <a:pt x="6966" y="3084"/>
                  </a:lnTo>
                  <a:cubicBezTo>
                    <a:pt x="6966" y="3179"/>
                    <a:pt x="6871" y="3275"/>
                    <a:pt x="6776" y="3275"/>
                  </a:cubicBezTo>
                  <a:lnTo>
                    <a:pt x="3537" y="3275"/>
                  </a:lnTo>
                  <a:cubicBezTo>
                    <a:pt x="3442" y="3275"/>
                    <a:pt x="3347" y="3179"/>
                    <a:pt x="3347" y="3084"/>
                  </a:cubicBezTo>
                  <a:lnTo>
                    <a:pt x="3394" y="2048"/>
                  </a:lnTo>
                  <a:cubicBezTo>
                    <a:pt x="3394" y="1953"/>
                    <a:pt x="3477" y="1858"/>
                    <a:pt x="3585" y="1858"/>
                  </a:cubicBezTo>
                  <a:lnTo>
                    <a:pt x="3739" y="1858"/>
                  </a:lnTo>
                  <a:cubicBezTo>
                    <a:pt x="4013" y="1858"/>
                    <a:pt x="4251" y="1620"/>
                    <a:pt x="4251" y="1334"/>
                  </a:cubicBezTo>
                  <a:lnTo>
                    <a:pt x="4251" y="965"/>
                  </a:lnTo>
                  <a:cubicBezTo>
                    <a:pt x="4251" y="619"/>
                    <a:pt x="4537" y="346"/>
                    <a:pt x="4882" y="346"/>
                  </a:cubicBezTo>
                  <a:close/>
                  <a:moveTo>
                    <a:pt x="9538" y="2286"/>
                  </a:moveTo>
                  <a:cubicBezTo>
                    <a:pt x="9871" y="2286"/>
                    <a:pt x="10121" y="2560"/>
                    <a:pt x="10121" y="2870"/>
                  </a:cubicBezTo>
                  <a:lnTo>
                    <a:pt x="10121" y="8823"/>
                  </a:lnTo>
                  <a:lnTo>
                    <a:pt x="10085" y="8823"/>
                  </a:lnTo>
                  <a:cubicBezTo>
                    <a:pt x="10085" y="9156"/>
                    <a:pt x="9824" y="9406"/>
                    <a:pt x="9514" y="9406"/>
                  </a:cubicBezTo>
                  <a:lnTo>
                    <a:pt x="918" y="9406"/>
                  </a:lnTo>
                  <a:cubicBezTo>
                    <a:pt x="596" y="9406"/>
                    <a:pt x="346" y="9132"/>
                    <a:pt x="346" y="8823"/>
                  </a:cubicBezTo>
                  <a:lnTo>
                    <a:pt x="346" y="2870"/>
                  </a:lnTo>
                  <a:cubicBezTo>
                    <a:pt x="346" y="2548"/>
                    <a:pt x="608" y="2286"/>
                    <a:pt x="918" y="2286"/>
                  </a:cubicBezTo>
                  <a:lnTo>
                    <a:pt x="3085" y="2286"/>
                  </a:lnTo>
                  <a:lnTo>
                    <a:pt x="3085" y="2846"/>
                  </a:lnTo>
                  <a:lnTo>
                    <a:pt x="1061" y="2846"/>
                  </a:lnTo>
                  <a:cubicBezTo>
                    <a:pt x="965" y="2846"/>
                    <a:pt x="894" y="2917"/>
                    <a:pt x="894" y="3001"/>
                  </a:cubicBezTo>
                  <a:lnTo>
                    <a:pt x="894" y="8704"/>
                  </a:lnTo>
                  <a:cubicBezTo>
                    <a:pt x="894" y="8799"/>
                    <a:pt x="965" y="8870"/>
                    <a:pt x="1061" y="8870"/>
                  </a:cubicBezTo>
                  <a:lnTo>
                    <a:pt x="6609" y="8870"/>
                  </a:lnTo>
                  <a:cubicBezTo>
                    <a:pt x="6692" y="8870"/>
                    <a:pt x="6776" y="8799"/>
                    <a:pt x="6776" y="8704"/>
                  </a:cubicBezTo>
                  <a:cubicBezTo>
                    <a:pt x="6776" y="8620"/>
                    <a:pt x="6692" y="8537"/>
                    <a:pt x="6609" y="8537"/>
                  </a:cubicBezTo>
                  <a:lnTo>
                    <a:pt x="1215" y="8537"/>
                  </a:lnTo>
                  <a:lnTo>
                    <a:pt x="1215" y="3167"/>
                  </a:lnTo>
                  <a:lnTo>
                    <a:pt x="3096" y="3167"/>
                  </a:lnTo>
                  <a:cubicBezTo>
                    <a:pt x="3132" y="3417"/>
                    <a:pt x="3347" y="3596"/>
                    <a:pt x="3620" y="3596"/>
                  </a:cubicBezTo>
                  <a:lnTo>
                    <a:pt x="6847" y="3596"/>
                  </a:lnTo>
                  <a:cubicBezTo>
                    <a:pt x="7097" y="3596"/>
                    <a:pt x="7323" y="3405"/>
                    <a:pt x="7371" y="3167"/>
                  </a:cubicBezTo>
                  <a:lnTo>
                    <a:pt x="9240" y="3167"/>
                  </a:lnTo>
                  <a:lnTo>
                    <a:pt x="9240" y="8537"/>
                  </a:lnTo>
                  <a:lnTo>
                    <a:pt x="7418" y="8537"/>
                  </a:lnTo>
                  <a:cubicBezTo>
                    <a:pt x="7335" y="8537"/>
                    <a:pt x="7264" y="8620"/>
                    <a:pt x="7264" y="8704"/>
                  </a:cubicBezTo>
                  <a:cubicBezTo>
                    <a:pt x="7264" y="8799"/>
                    <a:pt x="7335" y="8870"/>
                    <a:pt x="7418" y="8870"/>
                  </a:cubicBezTo>
                  <a:lnTo>
                    <a:pt x="9407" y="8870"/>
                  </a:lnTo>
                  <a:cubicBezTo>
                    <a:pt x="9490" y="8870"/>
                    <a:pt x="9562" y="8799"/>
                    <a:pt x="9562" y="8704"/>
                  </a:cubicBezTo>
                  <a:lnTo>
                    <a:pt x="9562" y="3001"/>
                  </a:lnTo>
                  <a:cubicBezTo>
                    <a:pt x="9562" y="2917"/>
                    <a:pt x="9490" y="2846"/>
                    <a:pt x="9407" y="2846"/>
                  </a:cubicBezTo>
                  <a:lnTo>
                    <a:pt x="7383" y="2846"/>
                  </a:lnTo>
                  <a:lnTo>
                    <a:pt x="7383" y="2286"/>
                  </a:lnTo>
                  <a:close/>
                  <a:moveTo>
                    <a:pt x="4906" y="0"/>
                  </a:moveTo>
                  <a:cubicBezTo>
                    <a:pt x="4370" y="0"/>
                    <a:pt x="3942" y="429"/>
                    <a:pt x="3942" y="965"/>
                  </a:cubicBezTo>
                  <a:lnTo>
                    <a:pt x="3942" y="1334"/>
                  </a:lnTo>
                  <a:cubicBezTo>
                    <a:pt x="3942" y="1441"/>
                    <a:pt x="3858" y="1536"/>
                    <a:pt x="3751" y="1536"/>
                  </a:cubicBezTo>
                  <a:lnTo>
                    <a:pt x="3597" y="1536"/>
                  </a:lnTo>
                  <a:cubicBezTo>
                    <a:pt x="3347" y="1536"/>
                    <a:pt x="3120" y="1727"/>
                    <a:pt x="3085" y="1965"/>
                  </a:cubicBezTo>
                  <a:lnTo>
                    <a:pt x="918" y="1965"/>
                  </a:lnTo>
                  <a:cubicBezTo>
                    <a:pt x="418" y="1965"/>
                    <a:pt x="1" y="2382"/>
                    <a:pt x="1" y="2882"/>
                  </a:cubicBezTo>
                  <a:lnTo>
                    <a:pt x="1" y="8835"/>
                  </a:lnTo>
                  <a:cubicBezTo>
                    <a:pt x="1" y="9347"/>
                    <a:pt x="418" y="9763"/>
                    <a:pt x="918" y="9763"/>
                  </a:cubicBezTo>
                  <a:lnTo>
                    <a:pt x="9514" y="9763"/>
                  </a:lnTo>
                  <a:cubicBezTo>
                    <a:pt x="10014" y="9763"/>
                    <a:pt x="10431" y="9347"/>
                    <a:pt x="10431" y="8835"/>
                  </a:cubicBezTo>
                  <a:lnTo>
                    <a:pt x="10431" y="2882"/>
                  </a:lnTo>
                  <a:cubicBezTo>
                    <a:pt x="10419" y="2370"/>
                    <a:pt x="10002" y="1965"/>
                    <a:pt x="9490" y="1965"/>
                  </a:cubicBezTo>
                  <a:lnTo>
                    <a:pt x="7335" y="1965"/>
                  </a:lnTo>
                  <a:cubicBezTo>
                    <a:pt x="7287" y="1715"/>
                    <a:pt x="7085" y="1536"/>
                    <a:pt x="6811" y="1536"/>
                  </a:cubicBezTo>
                  <a:lnTo>
                    <a:pt x="6668" y="1536"/>
                  </a:lnTo>
                  <a:cubicBezTo>
                    <a:pt x="6561" y="1536"/>
                    <a:pt x="6478" y="1441"/>
                    <a:pt x="6478" y="1334"/>
                  </a:cubicBezTo>
                  <a:lnTo>
                    <a:pt x="6478" y="965"/>
                  </a:lnTo>
                  <a:cubicBezTo>
                    <a:pt x="6478" y="429"/>
                    <a:pt x="6037" y="0"/>
                    <a:pt x="5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9;p23">
              <a:extLst>
                <a:ext uri="{FF2B5EF4-FFF2-40B4-BE49-F238E27FC236}">
                  <a16:creationId xmlns:a16="http://schemas.microsoft.com/office/drawing/2014/main" id="{54DEF4C3-CFBA-47CB-3445-D6D48EF7CCB6}"/>
                </a:ext>
              </a:extLst>
            </p:cNvPr>
            <p:cNvSpPr/>
            <p:nvPr/>
          </p:nvSpPr>
          <p:spPr>
            <a:xfrm>
              <a:off x="6723529" y="2512542"/>
              <a:ext cx="38705" cy="39055"/>
            </a:xfrm>
            <a:custGeom>
              <a:avLst/>
              <a:gdLst/>
              <a:ahLst/>
              <a:cxnLst/>
              <a:rect l="l" t="t" r="r" b="b"/>
              <a:pathLst>
                <a:path w="1216" h="1227" extrusionOk="0">
                  <a:moveTo>
                    <a:pt x="608" y="346"/>
                  </a:moveTo>
                  <a:cubicBezTo>
                    <a:pt x="763" y="346"/>
                    <a:pt x="882" y="465"/>
                    <a:pt x="882" y="608"/>
                  </a:cubicBezTo>
                  <a:cubicBezTo>
                    <a:pt x="882" y="763"/>
                    <a:pt x="763" y="882"/>
                    <a:pt x="608" y="882"/>
                  </a:cubicBezTo>
                  <a:cubicBezTo>
                    <a:pt x="465" y="882"/>
                    <a:pt x="346" y="763"/>
                    <a:pt x="346" y="608"/>
                  </a:cubicBezTo>
                  <a:cubicBezTo>
                    <a:pt x="346" y="465"/>
                    <a:pt x="465" y="346"/>
                    <a:pt x="608" y="346"/>
                  </a:cubicBezTo>
                  <a:close/>
                  <a:moveTo>
                    <a:pt x="608" y="1"/>
                  </a:moveTo>
                  <a:cubicBezTo>
                    <a:pt x="286" y="1"/>
                    <a:pt x="1" y="274"/>
                    <a:pt x="1" y="608"/>
                  </a:cubicBezTo>
                  <a:cubicBezTo>
                    <a:pt x="1" y="941"/>
                    <a:pt x="275" y="1227"/>
                    <a:pt x="608" y="1227"/>
                  </a:cubicBezTo>
                  <a:cubicBezTo>
                    <a:pt x="941" y="1227"/>
                    <a:pt x="1215" y="953"/>
                    <a:pt x="1215" y="608"/>
                  </a:cubicBezTo>
                  <a:cubicBezTo>
                    <a:pt x="1203" y="274"/>
                    <a:pt x="941" y="1"/>
                    <a:pt x="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10;p23">
              <a:extLst>
                <a:ext uri="{FF2B5EF4-FFF2-40B4-BE49-F238E27FC236}">
                  <a16:creationId xmlns:a16="http://schemas.microsoft.com/office/drawing/2014/main" id="{72FF4741-4AC2-F1FB-9090-A93F5A99BA4C}"/>
                </a:ext>
              </a:extLst>
            </p:cNvPr>
            <p:cNvSpPr/>
            <p:nvPr/>
          </p:nvSpPr>
          <p:spPr>
            <a:xfrm>
              <a:off x="6662893" y="2597050"/>
              <a:ext cx="169813" cy="108031"/>
            </a:xfrm>
            <a:custGeom>
              <a:avLst/>
              <a:gdLst/>
              <a:ahLst/>
              <a:cxnLst/>
              <a:rect l="l" t="t" r="r" b="b"/>
              <a:pathLst>
                <a:path w="5335" h="3394" extrusionOk="0">
                  <a:moveTo>
                    <a:pt x="763" y="2060"/>
                  </a:moveTo>
                  <a:cubicBezTo>
                    <a:pt x="1025" y="2060"/>
                    <a:pt x="1251" y="2287"/>
                    <a:pt x="1251" y="2561"/>
                  </a:cubicBezTo>
                  <a:cubicBezTo>
                    <a:pt x="1251" y="2822"/>
                    <a:pt x="1025" y="3049"/>
                    <a:pt x="763" y="3049"/>
                  </a:cubicBezTo>
                  <a:cubicBezTo>
                    <a:pt x="489" y="3049"/>
                    <a:pt x="275" y="2822"/>
                    <a:pt x="275" y="2561"/>
                  </a:cubicBezTo>
                  <a:cubicBezTo>
                    <a:pt x="275" y="2287"/>
                    <a:pt x="489" y="2060"/>
                    <a:pt x="763" y="2060"/>
                  </a:cubicBezTo>
                  <a:close/>
                  <a:moveTo>
                    <a:pt x="4918" y="1"/>
                  </a:moveTo>
                  <a:cubicBezTo>
                    <a:pt x="4918" y="1"/>
                    <a:pt x="4894" y="1"/>
                    <a:pt x="4894" y="13"/>
                  </a:cubicBezTo>
                  <a:lnTo>
                    <a:pt x="4466" y="239"/>
                  </a:lnTo>
                  <a:cubicBezTo>
                    <a:pt x="4394" y="275"/>
                    <a:pt x="4346" y="370"/>
                    <a:pt x="4394" y="453"/>
                  </a:cubicBezTo>
                  <a:cubicBezTo>
                    <a:pt x="4429" y="515"/>
                    <a:pt x="4484" y="550"/>
                    <a:pt x="4548" y="550"/>
                  </a:cubicBezTo>
                  <a:cubicBezTo>
                    <a:pt x="4571" y="550"/>
                    <a:pt x="4595" y="546"/>
                    <a:pt x="4620" y="536"/>
                  </a:cubicBezTo>
                  <a:lnTo>
                    <a:pt x="4739" y="477"/>
                  </a:lnTo>
                  <a:lnTo>
                    <a:pt x="4739" y="477"/>
                  </a:lnTo>
                  <a:cubicBezTo>
                    <a:pt x="4525" y="1191"/>
                    <a:pt x="4144" y="1727"/>
                    <a:pt x="3620" y="2060"/>
                  </a:cubicBezTo>
                  <a:cubicBezTo>
                    <a:pt x="3098" y="2398"/>
                    <a:pt x="2516" y="2470"/>
                    <a:pt x="2094" y="2470"/>
                  </a:cubicBezTo>
                  <a:cubicBezTo>
                    <a:pt x="1891" y="2470"/>
                    <a:pt x="1724" y="2453"/>
                    <a:pt x="1620" y="2441"/>
                  </a:cubicBezTo>
                  <a:cubicBezTo>
                    <a:pt x="1560" y="2049"/>
                    <a:pt x="1227" y="1751"/>
                    <a:pt x="822" y="1751"/>
                  </a:cubicBezTo>
                  <a:cubicBezTo>
                    <a:pt x="370" y="1751"/>
                    <a:pt x="1" y="2120"/>
                    <a:pt x="1" y="2572"/>
                  </a:cubicBezTo>
                  <a:cubicBezTo>
                    <a:pt x="1" y="3013"/>
                    <a:pt x="370" y="3394"/>
                    <a:pt x="822" y="3394"/>
                  </a:cubicBezTo>
                  <a:cubicBezTo>
                    <a:pt x="1203" y="3394"/>
                    <a:pt x="1537" y="3120"/>
                    <a:pt x="1620" y="2763"/>
                  </a:cubicBezTo>
                  <a:cubicBezTo>
                    <a:pt x="1739" y="2775"/>
                    <a:pt x="1906" y="2799"/>
                    <a:pt x="2120" y="2799"/>
                  </a:cubicBezTo>
                  <a:cubicBezTo>
                    <a:pt x="2572" y="2799"/>
                    <a:pt x="3215" y="2703"/>
                    <a:pt x="3799" y="2334"/>
                  </a:cubicBezTo>
                  <a:cubicBezTo>
                    <a:pt x="4382" y="1965"/>
                    <a:pt x="4799" y="1394"/>
                    <a:pt x="5037" y="620"/>
                  </a:cubicBezTo>
                  <a:lnTo>
                    <a:pt x="5061" y="667"/>
                  </a:lnTo>
                  <a:cubicBezTo>
                    <a:pt x="5097" y="727"/>
                    <a:pt x="5156" y="751"/>
                    <a:pt x="5216" y="751"/>
                  </a:cubicBezTo>
                  <a:cubicBezTo>
                    <a:pt x="5239" y="751"/>
                    <a:pt x="5251" y="751"/>
                    <a:pt x="5287" y="739"/>
                  </a:cubicBezTo>
                  <a:cubicBezTo>
                    <a:pt x="5299" y="691"/>
                    <a:pt x="5335" y="596"/>
                    <a:pt x="5287" y="501"/>
                  </a:cubicBezTo>
                  <a:lnTo>
                    <a:pt x="5061" y="72"/>
                  </a:lnTo>
                  <a:cubicBezTo>
                    <a:pt x="5061" y="72"/>
                    <a:pt x="5061" y="60"/>
                    <a:pt x="5049" y="60"/>
                  </a:cubicBezTo>
                  <a:lnTo>
                    <a:pt x="5013" y="25"/>
                  </a:lnTo>
                  <a:lnTo>
                    <a:pt x="5001" y="13"/>
                  </a:lnTo>
                  <a:cubicBezTo>
                    <a:pt x="5001" y="13"/>
                    <a:pt x="4989" y="13"/>
                    <a:pt x="4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1;p23">
              <a:extLst>
                <a:ext uri="{FF2B5EF4-FFF2-40B4-BE49-F238E27FC236}">
                  <a16:creationId xmlns:a16="http://schemas.microsoft.com/office/drawing/2014/main" id="{4C236456-26BA-C02F-592A-EE8A16E7AEC8}"/>
                </a:ext>
              </a:extLst>
            </p:cNvPr>
            <p:cNvSpPr/>
            <p:nvPr/>
          </p:nvSpPr>
          <p:spPr>
            <a:xfrm>
              <a:off x="6639402" y="2589188"/>
              <a:ext cx="32244" cy="31384"/>
            </a:xfrm>
            <a:custGeom>
              <a:avLst/>
              <a:gdLst/>
              <a:ahLst/>
              <a:cxnLst/>
              <a:rect l="l" t="t" r="r" b="b"/>
              <a:pathLst>
                <a:path w="1013" h="986" extrusionOk="0">
                  <a:moveTo>
                    <a:pt x="184" y="1"/>
                  </a:moveTo>
                  <a:cubicBezTo>
                    <a:pt x="140" y="1"/>
                    <a:pt x="96" y="16"/>
                    <a:pt x="60" y="45"/>
                  </a:cubicBezTo>
                  <a:cubicBezTo>
                    <a:pt x="0" y="105"/>
                    <a:pt x="0" y="212"/>
                    <a:pt x="60" y="283"/>
                  </a:cubicBezTo>
                  <a:lnTo>
                    <a:pt x="262" y="498"/>
                  </a:lnTo>
                  <a:lnTo>
                    <a:pt x="60" y="700"/>
                  </a:lnTo>
                  <a:cubicBezTo>
                    <a:pt x="0" y="760"/>
                    <a:pt x="0" y="867"/>
                    <a:pt x="60" y="938"/>
                  </a:cubicBezTo>
                  <a:cubicBezTo>
                    <a:pt x="84" y="974"/>
                    <a:pt x="131" y="986"/>
                    <a:pt x="179" y="986"/>
                  </a:cubicBezTo>
                  <a:cubicBezTo>
                    <a:pt x="215" y="986"/>
                    <a:pt x="262" y="974"/>
                    <a:pt x="298" y="938"/>
                  </a:cubicBezTo>
                  <a:lnTo>
                    <a:pt x="501" y="736"/>
                  </a:lnTo>
                  <a:lnTo>
                    <a:pt x="715" y="938"/>
                  </a:lnTo>
                  <a:cubicBezTo>
                    <a:pt x="739" y="974"/>
                    <a:pt x="786" y="986"/>
                    <a:pt x="834" y="986"/>
                  </a:cubicBezTo>
                  <a:cubicBezTo>
                    <a:pt x="870" y="986"/>
                    <a:pt x="917" y="974"/>
                    <a:pt x="953" y="938"/>
                  </a:cubicBezTo>
                  <a:cubicBezTo>
                    <a:pt x="1013" y="879"/>
                    <a:pt x="1013" y="783"/>
                    <a:pt x="953" y="700"/>
                  </a:cubicBezTo>
                  <a:lnTo>
                    <a:pt x="739" y="498"/>
                  </a:lnTo>
                  <a:lnTo>
                    <a:pt x="953" y="283"/>
                  </a:lnTo>
                  <a:cubicBezTo>
                    <a:pt x="1013" y="224"/>
                    <a:pt x="1013" y="129"/>
                    <a:pt x="953" y="45"/>
                  </a:cubicBezTo>
                  <a:cubicBezTo>
                    <a:pt x="923" y="16"/>
                    <a:pt x="882" y="1"/>
                    <a:pt x="838" y="1"/>
                  </a:cubicBezTo>
                  <a:cubicBezTo>
                    <a:pt x="795" y="1"/>
                    <a:pt x="751" y="16"/>
                    <a:pt x="715" y="45"/>
                  </a:cubicBezTo>
                  <a:lnTo>
                    <a:pt x="501" y="260"/>
                  </a:lnTo>
                  <a:lnTo>
                    <a:pt x="298" y="45"/>
                  </a:lnTo>
                  <a:cubicBezTo>
                    <a:pt x="268" y="16"/>
                    <a:pt x="227"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2;p23">
              <a:extLst>
                <a:ext uri="{FF2B5EF4-FFF2-40B4-BE49-F238E27FC236}">
                  <a16:creationId xmlns:a16="http://schemas.microsoft.com/office/drawing/2014/main" id="{5E8CCEBB-1DF8-DB23-60F1-837BA062E77D}"/>
                </a:ext>
              </a:extLst>
            </p:cNvPr>
            <p:cNvSpPr/>
            <p:nvPr/>
          </p:nvSpPr>
          <p:spPr>
            <a:xfrm>
              <a:off x="6820547" y="2673315"/>
              <a:ext cx="32244" cy="31034"/>
            </a:xfrm>
            <a:custGeom>
              <a:avLst/>
              <a:gdLst/>
              <a:ahLst/>
              <a:cxnLst/>
              <a:rect l="l" t="t" r="r" b="b"/>
              <a:pathLst>
                <a:path w="1013" h="975" extrusionOk="0">
                  <a:moveTo>
                    <a:pt x="188" y="1"/>
                  </a:moveTo>
                  <a:cubicBezTo>
                    <a:pt x="147" y="1"/>
                    <a:pt x="102" y="16"/>
                    <a:pt x="60" y="45"/>
                  </a:cubicBezTo>
                  <a:cubicBezTo>
                    <a:pt x="1" y="105"/>
                    <a:pt x="1" y="200"/>
                    <a:pt x="60" y="284"/>
                  </a:cubicBezTo>
                  <a:lnTo>
                    <a:pt x="275" y="486"/>
                  </a:lnTo>
                  <a:lnTo>
                    <a:pt x="60" y="700"/>
                  </a:lnTo>
                  <a:cubicBezTo>
                    <a:pt x="1" y="760"/>
                    <a:pt x="1" y="855"/>
                    <a:pt x="60" y="938"/>
                  </a:cubicBezTo>
                  <a:cubicBezTo>
                    <a:pt x="96" y="962"/>
                    <a:pt x="144" y="974"/>
                    <a:pt x="179" y="974"/>
                  </a:cubicBezTo>
                  <a:cubicBezTo>
                    <a:pt x="227" y="974"/>
                    <a:pt x="275" y="962"/>
                    <a:pt x="298" y="938"/>
                  </a:cubicBezTo>
                  <a:lnTo>
                    <a:pt x="513" y="724"/>
                  </a:lnTo>
                  <a:lnTo>
                    <a:pt x="715" y="938"/>
                  </a:lnTo>
                  <a:cubicBezTo>
                    <a:pt x="751" y="962"/>
                    <a:pt x="798" y="974"/>
                    <a:pt x="834" y="974"/>
                  </a:cubicBezTo>
                  <a:cubicBezTo>
                    <a:pt x="882" y="974"/>
                    <a:pt x="929" y="962"/>
                    <a:pt x="953" y="938"/>
                  </a:cubicBezTo>
                  <a:cubicBezTo>
                    <a:pt x="1013" y="879"/>
                    <a:pt x="1013" y="772"/>
                    <a:pt x="953" y="700"/>
                  </a:cubicBezTo>
                  <a:lnTo>
                    <a:pt x="751" y="486"/>
                  </a:lnTo>
                  <a:lnTo>
                    <a:pt x="953" y="284"/>
                  </a:lnTo>
                  <a:cubicBezTo>
                    <a:pt x="1013" y="224"/>
                    <a:pt x="1013" y="117"/>
                    <a:pt x="953" y="45"/>
                  </a:cubicBezTo>
                  <a:cubicBezTo>
                    <a:pt x="923" y="16"/>
                    <a:pt x="885" y="1"/>
                    <a:pt x="843" y="1"/>
                  </a:cubicBezTo>
                  <a:cubicBezTo>
                    <a:pt x="801" y="1"/>
                    <a:pt x="757" y="16"/>
                    <a:pt x="715" y="45"/>
                  </a:cubicBezTo>
                  <a:lnTo>
                    <a:pt x="513" y="248"/>
                  </a:lnTo>
                  <a:lnTo>
                    <a:pt x="298" y="45"/>
                  </a:lnTo>
                  <a:cubicBezTo>
                    <a:pt x="269" y="16"/>
                    <a:pt x="230"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3;p23">
              <a:extLst>
                <a:ext uri="{FF2B5EF4-FFF2-40B4-BE49-F238E27FC236}">
                  <a16:creationId xmlns:a16="http://schemas.microsoft.com/office/drawing/2014/main" id="{C6123E7C-1BBD-B6AD-8456-A5E140A1106C}"/>
                </a:ext>
              </a:extLst>
            </p:cNvPr>
            <p:cNvSpPr/>
            <p:nvPr/>
          </p:nvSpPr>
          <p:spPr>
            <a:xfrm>
              <a:off x="6730341" y="2603607"/>
              <a:ext cx="32244" cy="31384"/>
            </a:xfrm>
            <a:custGeom>
              <a:avLst/>
              <a:gdLst/>
              <a:ahLst/>
              <a:cxnLst/>
              <a:rect l="l" t="t" r="r" b="b"/>
              <a:pathLst>
                <a:path w="1013" h="986" extrusionOk="0">
                  <a:moveTo>
                    <a:pt x="184" y="0"/>
                  </a:moveTo>
                  <a:cubicBezTo>
                    <a:pt x="141" y="0"/>
                    <a:pt x="96" y="15"/>
                    <a:pt x="61" y="45"/>
                  </a:cubicBezTo>
                  <a:cubicBezTo>
                    <a:pt x="1" y="104"/>
                    <a:pt x="1" y="211"/>
                    <a:pt x="61" y="283"/>
                  </a:cubicBezTo>
                  <a:lnTo>
                    <a:pt x="263" y="485"/>
                  </a:lnTo>
                  <a:lnTo>
                    <a:pt x="61" y="700"/>
                  </a:lnTo>
                  <a:cubicBezTo>
                    <a:pt x="1" y="759"/>
                    <a:pt x="1" y="866"/>
                    <a:pt x="61" y="938"/>
                  </a:cubicBezTo>
                  <a:cubicBezTo>
                    <a:pt x="84" y="962"/>
                    <a:pt x="132" y="985"/>
                    <a:pt x="180" y="985"/>
                  </a:cubicBezTo>
                  <a:cubicBezTo>
                    <a:pt x="215" y="985"/>
                    <a:pt x="263" y="962"/>
                    <a:pt x="299" y="938"/>
                  </a:cubicBezTo>
                  <a:lnTo>
                    <a:pt x="501" y="723"/>
                  </a:lnTo>
                  <a:lnTo>
                    <a:pt x="715" y="938"/>
                  </a:lnTo>
                  <a:cubicBezTo>
                    <a:pt x="739" y="962"/>
                    <a:pt x="787" y="985"/>
                    <a:pt x="834" y="985"/>
                  </a:cubicBezTo>
                  <a:cubicBezTo>
                    <a:pt x="870" y="985"/>
                    <a:pt x="918" y="962"/>
                    <a:pt x="953" y="938"/>
                  </a:cubicBezTo>
                  <a:cubicBezTo>
                    <a:pt x="1013" y="878"/>
                    <a:pt x="1013" y="771"/>
                    <a:pt x="953" y="700"/>
                  </a:cubicBezTo>
                  <a:lnTo>
                    <a:pt x="739" y="485"/>
                  </a:lnTo>
                  <a:lnTo>
                    <a:pt x="953" y="283"/>
                  </a:lnTo>
                  <a:cubicBezTo>
                    <a:pt x="1013" y="223"/>
                    <a:pt x="1013" y="116"/>
                    <a:pt x="953" y="45"/>
                  </a:cubicBezTo>
                  <a:cubicBezTo>
                    <a:pt x="924" y="15"/>
                    <a:pt x="882" y="0"/>
                    <a:pt x="839" y="0"/>
                  </a:cubicBezTo>
                  <a:cubicBezTo>
                    <a:pt x="796" y="0"/>
                    <a:pt x="751" y="15"/>
                    <a:pt x="715" y="45"/>
                  </a:cubicBezTo>
                  <a:lnTo>
                    <a:pt x="501" y="247"/>
                  </a:lnTo>
                  <a:lnTo>
                    <a:pt x="299" y="45"/>
                  </a:lnTo>
                  <a:cubicBezTo>
                    <a:pt x="269" y="15"/>
                    <a:pt x="227" y="0"/>
                    <a:pt x="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7" name="Picture 6">
            <a:extLst>
              <a:ext uri="{FF2B5EF4-FFF2-40B4-BE49-F238E27FC236}">
                <a16:creationId xmlns:a16="http://schemas.microsoft.com/office/drawing/2014/main" id="{4A990A53-13F0-8A6A-7B32-8A4BB811375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57" name="Google Shape;657;p46"/>
          <p:cNvSpPr txBox="1">
            <a:spLocks noGrp="1"/>
          </p:cNvSpPr>
          <p:nvPr>
            <p:ph type="title"/>
          </p:nvPr>
        </p:nvSpPr>
        <p:spPr>
          <a:xfrm>
            <a:off x="1466854" y="768387"/>
            <a:ext cx="6095606" cy="683100"/>
          </a:xfrm>
          <a:prstGeom prst="rect">
            <a:avLst/>
          </a:prstGeom>
        </p:spPr>
        <p:txBody>
          <a:bodyPr spcFirstLastPara="1" vert="horz" wrap="square" lIns="91425" tIns="91425" rIns="91425" bIns="91425" rtlCol="0" anchor="b" anchorCtr="0">
            <a:noAutofit/>
          </a:bodyPr>
          <a:lstStyle/>
          <a:p>
            <a:pPr algn="ctr">
              <a:spcBef>
                <a:spcPts val="0"/>
              </a:spcBef>
            </a:pPr>
            <a:r>
              <a:rPr lang="en" dirty="0"/>
              <a:t>Advocacy Team</a:t>
            </a:r>
            <a:endParaRPr dirty="0"/>
          </a:p>
        </p:txBody>
      </p:sp>
      <p:pic>
        <p:nvPicPr>
          <p:cNvPr id="659" name="Google Shape;659;p46"/>
          <p:cNvPicPr preferRelativeResize="0"/>
          <p:nvPr/>
        </p:nvPicPr>
        <p:blipFill rotWithShape="1">
          <a:blip r:embed="rId4" cstate="print">
            <a:extLst>
              <a:ext uri="{28A0092B-C50C-407E-A947-70E740481C1C}">
                <a14:useLocalDpi xmlns:a14="http://schemas.microsoft.com/office/drawing/2010/main"/>
              </a:ext>
            </a:extLst>
          </a:blip>
          <a:srcRect/>
          <a:stretch/>
        </p:blipFill>
        <p:spPr>
          <a:xfrm>
            <a:off x="164725" y="2295881"/>
            <a:ext cx="1489200" cy="1489200"/>
          </a:xfrm>
          <a:prstGeom prst="ellipse">
            <a:avLst/>
          </a:prstGeom>
          <a:noFill/>
          <a:ln>
            <a:noFill/>
          </a:ln>
        </p:spPr>
      </p:pic>
      <p:sp>
        <p:nvSpPr>
          <p:cNvPr id="660" name="Google Shape;660;p46"/>
          <p:cNvSpPr txBox="1"/>
          <p:nvPr/>
        </p:nvSpPr>
        <p:spPr>
          <a:xfrm>
            <a:off x="164725" y="3838417"/>
            <a:ext cx="1489200" cy="1368137"/>
          </a:xfrm>
          <a:prstGeom prst="rect">
            <a:avLst/>
          </a:prstGeom>
          <a:noFill/>
          <a:ln>
            <a:noFill/>
          </a:ln>
        </p:spPr>
        <p:txBody>
          <a:bodyPr spcFirstLastPara="1" wrap="square" lIns="0" tIns="0" rIns="0" bIns="0" anchor="t" anchorCtr="0">
            <a:noAutofit/>
          </a:bodyPr>
          <a:lstStyle/>
          <a:p>
            <a:pPr algn="ctr"/>
            <a:r>
              <a:rPr lang="en" sz="1200" b="1" dirty="0">
                <a:solidFill>
                  <a:schemeClr val="dk1"/>
                </a:solidFill>
                <a:latin typeface="Poppins"/>
                <a:ea typeface="Poppins"/>
                <a:cs typeface="Poppins"/>
                <a:sym typeface="Poppins"/>
              </a:rPr>
              <a:t>Leah Dempsey</a:t>
            </a:r>
            <a:br>
              <a:rPr lang="en" dirty="0">
                <a:latin typeface="Poppins"/>
                <a:ea typeface="Poppins"/>
                <a:cs typeface="Poppins"/>
                <a:sym typeface="Poppins"/>
              </a:rPr>
            </a:br>
            <a:r>
              <a:rPr lang="en-US" sz="800" dirty="0">
                <a:solidFill>
                  <a:schemeClr val="dk2"/>
                </a:solidFill>
                <a:latin typeface="Poppins"/>
                <a:ea typeface="Poppins"/>
                <a:cs typeface="Poppins"/>
                <a:sym typeface="Poppins"/>
              </a:rPr>
              <a:t>Shareholder, Brownstein Hyatt Farber Schreck LLP </a:t>
            </a:r>
          </a:p>
          <a:p>
            <a:pPr algn="ctr"/>
            <a:endParaRPr lang="en-US" sz="800" dirty="0">
              <a:solidFill>
                <a:schemeClr val="dk2"/>
              </a:solidFill>
              <a:latin typeface="Poppins"/>
              <a:ea typeface="Roboto" panose="02000000000000000000" pitchFamily="2" charset="0"/>
              <a:cs typeface="Poppins"/>
              <a:sym typeface="Poppins"/>
            </a:endParaRPr>
          </a:p>
          <a:p>
            <a:pPr algn="ctr"/>
            <a:r>
              <a:rPr lang="en-US" sz="900" dirty="0">
                <a:solidFill>
                  <a:schemeClr val="tx2"/>
                </a:solidFill>
                <a:latin typeface="Roboto" panose="02000000000000000000" pitchFamily="2" charset="0"/>
                <a:ea typeface="Roboto" panose="02000000000000000000" pitchFamily="2" charset="0"/>
              </a:rPr>
              <a:t>As ACA’s lobbyist, Dempsey expands our advocacy efforts through Brownstein’s relationships with legislators and regulators.</a:t>
            </a:r>
            <a:endParaRPr lang="en-US" sz="900" dirty="0"/>
          </a:p>
        </p:txBody>
      </p:sp>
      <p:pic>
        <p:nvPicPr>
          <p:cNvPr id="661" name="Google Shape;661;p46"/>
          <p:cNvPicPr preferRelativeResize="0"/>
          <p:nvPr/>
        </p:nvPicPr>
        <p:blipFill rotWithShape="1">
          <a:blip r:embed="rId5" cstate="print">
            <a:extLst>
              <a:ext uri="{28A0092B-C50C-407E-A947-70E740481C1C}">
                <a14:useLocalDpi xmlns:a14="http://schemas.microsoft.com/office/drawing/2010/main"/>
              </a:ext>
            </a:extLst>
          </a:blip>
          <a:srcRect/>
          <a:stretch/>
        </p:blipFill>
        <p:spPr>
          <a:xfrm rot="5400000">
            <a:off x="3620860" y="2295881"/>
            <a:ext cx="1489200" cy="1489200"/>
          </a:xfrm>
          <a:prstGeom prst="ellipse">
            <a:avLst/>
          </a:prstGeom>
          <a:noFill/>
          <a:ln>
            <a:noFill/>
          </a:ln>
        </p:spPr>
      </p:pic>
      <p:sp>
        <p:nvSpPr>
          <p:cNvPr id="662" name="Google Shape;662;p46"/>
          <p:cNvSpPr txBox="1"/>
          <p:nvPr/>
        </p:nvSpPr>
        <p:spPr>
          <a:xfrm>
            <a:off x="3620860" y="3840756"/>
            <a:ext cx="1489200" cy="1210092"/>
          </a:xfrm>
          <a:prstGeom prst="rect">
            <a:avLst/>
          </a:prstGeom>
          <a:noFill/>
          <a:ln>
            <a:noFill/>
          </a:ln>
        </p:spPr>
        <p:txBody>
          <a:bodyPr spcFirstLastPara="1" wrap="square" lIns="0" tIns="0" rIns="0" bIns="0" anchor="t" anchorCtr="0">
            <a:noAutofit/>
          </a:bodyPr>
          <a:lstStyle/>
          <a:p>
            <a:pPr algn="ctr"/>
            <a:r>
              <a:rPr lang="en" sz="1200" b="1" dirty="0">
                <a:solidFill>
                  <a:schemeClr val="dk1"/>
                </a:solidFill>
                <a:latin typeface="Poppins"/>
                <a:ea typeface="Poppins"/>
                <a:cs typeface="Poppins"/>
                <a:sym typeface="Poppins"/>
              </a:rPr>
              <a:t>Andrew Madden</a:t>
            </a:r>
            <a:br>
              <a:rPr lang="en" dirty="0">
                <a:latin typeface="Poppins"/>
                <a:ea typeface="Poppins"/>
                <a:cs typeface="Poppins"/>
                <a:sym typeface="Poppins"/>
              </a:rPr>
            </a:br>
            <a:r>
              <a:rPr lang="en" sz="800" dirty="0">
                <a:solidFill>
                  <a:schemeClr val="dk2"/>
                </a:solidFill>
                <a:latin typeface="Poppins"/>
                <a:ea typeface="Poppins"/>
                <a:cs typeface="Poppins"/>
                <a:sym typeface="Poppins"/>
              </a:rPr>
              <a:t>VP State Unit and Government Affairs, ACA</a:t>
            </a:r>
          </a:p>
          <a:p>
            <a:pPr algn="ctr"/>
            <a:endParaRPr lang="en" sz="800" dirty="0">
              <a:solidFill>
                <a:schemeClr val="dk2"/>
              </a:solidFill>
              <a:latin typeface="Poppins"/>
              <a:ea typeface="Roboto" panose="02000000000000000000" pitchFamily="2" charset="0"/>
              <a:cs typeface="Poppins"/>
              <a:sym typeface="Poppins"/>
            </a:endParaRPr>
          </a:p>
          <a:p>
            <a:pPr algn="ctr"/>
            <a:r>
              <a:rPr lang="en-US" sz="900" dirty="0">
                <a:solidFill>
                  <a:schemeClr val="dk2"/>
                </a:solidFill>
                <a:latin typeface="Roboto" panose="02000000000000000000" pitchFamily="2" charset="0"/>
                <a:ea typeface="Roboto" panose="02000000000000000000" pitchFamily="2" charset="0"/>
                <a:cs typeface="Poppins"/>
                <a:sym typeface="Poppins"/>
              </a:rPr>
              <a:t>Madden works with state units and their lobbyists, as well as coalition partners, to advance ACA’s advocacy work with both state legislators and regulators.</a:t>
            </a:r>
            <a:endParaRPr dirty="0">
              <a:latin typeface="Roboto" panose="02000000000000000000" pitchFamily="2" charset="0"/>
              <a:ea typeface="Roboto" panose="02000000000000000000" pitchFamily="2" charset="0"/>
              <a:cs typeface="Poppins"/>
              <a:sym typeface="Poppins"/>
            </a:endParaRPr>
          </a:p>
        </p:txBody>
      </p:sp>
      <p:pic>
        <p:nvPicPr>
          <p:cNvPr id="663" name="Google Shape;663;p46"/>
          <p:cNvPicPr preferRelativeResize="0"/>
          <p:nvPr/>
        </p:nvPicPr>
        <p:blipFill>
          <a:blip r:embed="rId6" cstate="print">
            <a:extLst>
              <a:ext uri="{28A0092B-C50C-407E-A947-70E740481C1C}">
                <a14:useLocalDpi xmlns:a14="http://schemas.microsoft.com/office/drawing/2010/main"/>
              </a:ext>
            </a:extLst>
          </a:blip>
          <a:srcRect/>
          <a:stretch/>
        </p:blipFill>
        <p:spPr>
          <a:xfrm>
            <a:off x="5359970" y="2295881"/>
            <a:ext cx="1489200" cy="1489200"/>
          </a:xfrm>
          <a:prstGeom prst="ellipse">
            <a:avLst/>
          </a:prstGeom>
          <a:noFill/>
          <a:ln>
            <a:noFill/>
          </a:ln>
        </p:spPr>
      </p:pic>
      <p:sp>
        <p:nvSpPr>
          <p:cNvPr id="664" name="Google Shape;664;p46"/>
          <p:cNvSpPr txBox="1"/>
          <p:nvPr/>
        </p:nvSpPr>
        <p:spPr>
          <a:xfrm>
            <a:off x="5359970" y="3838417"/>
            <a:ext cx="1489200" cy="734100"/>
          </a:xfrm>
          <a:prstGeom prst="rect">
            <a:avLst/>
          </a:prstGeom>
          <a:noFill/>
          <a:ln>
            <a:noFill/>
          </a:ln>
        </p:spPr>
        <p:txBody>
          <a:bodyPr spcFirstLastPara="1" wrap="square" lIns="0" tIns="0" rIns="0" bIns="0" anchor="t" anchorCtr="0">
            <a:noAutofit/>
          </a:bodyPr>
          <a:lstStyle/>
          <a:p>
            <a:pPr algn="ctr"/>
            <a:r>
              <a:rPr lang="en" sz="1200" b="1" dirty="0">
                <a:solidFill>
                  <a:schemeClr val="dk1"/>
                </a:solidFill>
                <a:latin typeface="Poppins"/>
                <a:ea typeface="Poppins"/>
                <a:cs typeface="Poppins"/>
                <a:sym typeface="Poppins"/>
              </a:rPr>
              <a:t>Travis Snyder</a:t>
            </a:r>
            <a:br>
              <a:rPr lang="en" dirty="0">
                <a:latin typeface="Poppins"/>
                <a:ea typeface="Poppins"/>
                <a:cs typeface="Poppins"/>
                <a:sym typeface="Poppins"/>
              </a:rPr>
            </a:br>
            <a:r>
              <a:rPr lang="en-US" sz="800" dirty="0">
                <a:solidFill>
                  <a:schemeClr val="dk2"/>
                </a:solidFill>
                <a:latin typeface="Poppins"/>
                <a:ea typeface="Poppins"/>
                <a:cs typeface="Poppins"/>
                <a:sym typeface="Poppins"/>
              </a:rPr>
              <a:t>PAC Director, ACA</a:t>
            </a:r>
          </a:p>
          <a:p>
            <a:pPr algn="ctr"/>
            <a:endParaRPr lang="en-US" sz="800" dirty="0">
              <a:solidFill>
                <a:schemeClr val="dk2"/>
              </a:solidFill>
              <a:latin typeface="Poppins"/>
              <a:ea typeface="Roboto" panose="02000000000000000000" pitchFamily="2" charset="0"/>
              <a:cs typeface="Poppins"/>
              <a:sym typeface="Poppins"/>
            </a:endParaRPr>
          </a:p>
          <a:p>
            <a:pPr algn="ctr"/>
            <a:br>
              <a:rPr lang="en-US" sz="900" dirty="0">
                <a:solidFill>
                  <a:schemeClr val="dk2"/>
                </a:solidFill>
                <a:latin typeface="Roboto" panose="02000000000000000000" pitchFamily="2" charset="0"/>
                <a:ea typeface="Roboto" panose="02000000000000000000" pitchFamily="2" charset="0"/>
                <a:cs typeface="Poppins"/>
                <a:sym typeface="Poppins"/>
              </a:rPr>
            </a:br>
            <a:r>
              <a:rPr lang="en-US" sz="900" dirty="0">
                <a:solidFill>
                  <a:schemeClr val="dk2"/>
                </a:solidFill>
                <a:latin typeface="Roboto" panose="02000000000000000000" pitchFamily="2" charset="0"/>
                <a:ea typeface="Roboto" panose="02000000000000000000" pitchFamily="2" charset="0"/>
                <a:cs typeface="Poppins"/>
                <a:sym typeface="Poppins"/>
              </a:rPr>
              <a:t>Snyder leads ACA’s efforts in executing its PAC strategy with members of Congress in concert with the Board Advocacy Committee and ACA’s ACPAC Committee.</a:t>
            </a:r>
            <a:endParaRPr dirty="0">
              <a:latin typeface="Roboto" panose="02000000000000000000" pitchFamily="2" charset="0"/>
              <a:ea typeface="Roboto" panose="02000000000000000000" pitchFamily="2" charset="0"/>
              <a:cs typeface="Poppins"/>
              <a:sym typeface="Poppins"/>
            </a:endParaRPr>
          </a:p>
        </p:txBody>
      </p:sp>
      <p:pic>
        <p:nvPicPr>
          <p:cNvPr id="2" name="Google Shape;663;p46">
            <a:extLst>
              <a:ext uri="{FF2B5EF4-FFF2-40B4-BE49-F238E27FC236}">
                <a16:creationId xmlns:a16="http://schemas.microsoft.com/office/drawing/2014/main" id="{670F81F2-81C3-6351-CC9C-D092DA5C4845}"/>
              </a:ext>
            </a:extLst>
          </p:cNvPr>
          <p:cNvPicPr preferRelativeResize="0"/>
          <p:nvPr/>
        </p:nvPicPr>
        <p:blipFill>
          <a:blip r:embed="rId7" cstate="print">
            <a:extLst>
              <a:ext uri="{28A0092B-C50C-407E-A947-70E740481C1C}">
                <a14:useLocalDpi xmlns:a14="http://schemas.microsoft.com/office/drawing/2010/main"/>
              </a:ext>
            </a:extLst>
          </a:blip>
          <a:srcRect/>
          <a:stretch/>
        </p:blipFill>
        <p:spPr>
          <a:xfrm>
            <a:off x="7092917" y="2295881"/>
            <a:ext cx="1489200" cy="1489200"/>
          </a:xfrm>
          <a:prstGeom prst="ellipse">
            <a:avLst/>
          </a:prstGeom>
          <a:noFill/>
          <a:ln>
            <a:noFill/>
          </a:ln>
        </p:spPr>
      </p:pic>
      <p:sp>
        <p:nvSpPr>
          <p:cNvPr id="4" name="Google Shape;664;p46">
            <a:extLst>
              <a:ext uri="{FF2B5EF4-FFF2-40B4-BE49-F238E27FC236}">
                <a16:creationId xmlns:a16="http://schemas.microsoft.com/office/drawing/2014/main" id="{CF9EB4CA-5190-98D6-FB81-74F26A02166A}"/>
              </a:ext>
            </a:extLst>
          </p:cNvPr>
          <p:cNvSpPr txBox="1"/>
          <p:nvPr/>
        </p:nvSpPr>
        <p:spPr>
          <a:xfrm>
            <a:off x="7092917" y="3838417"/>
            <a:ext cx="1489200" cy="734100"/>
          </a:xfrm>
          <a:prstGeom prst="rect">
            <a:avLst/>
          </a:prstGeom>
          <a:noFill/>
          <a:ln>
            <a:noFill/>
          </a:ln>
        </p:spPr>
        <p:txBody>
          <a:bodyPr spcFirstLastPara="1" wrap="square" lIns="0" tIns="0" rIns="0" bIns="0" anchor="t" anchorCtr="0">
            <a:noAutofit/>
          </a:bodyPr>
          <a:lstStyle/>
          <a:p>
            <a:pPr algn="ctr"/>
            <a:r>
              <a:rPr lang="en" sz="1200" b="1" dirty="0">
                <a:solidFill>
                  <a:schemeClr val="dk1"/>
                </a:solidFill>
                <a:latin typeface="Poppins"/>
                <a:ea typeface="Poppins"/>
                <a:cs typeface="Poppins"/>
                <a:sym typeface="Poppins"/>
              </a:rPr>
              <a:t>Katy </a:t>
            </a:r>
            <a:r>
              <a:rPr lang="en" sz="1200" b="1" dirty="0" err="1">
                <a:solidFill>
                  <a:schemeClr val="dk1"/>
                </a:solidFill>
                <a:latin typeface="Poppins"/>
                <a:ea typeface="Poppins"/>
                <a:cs typeface="Poppins"/>
                <a:sym typeface="Poppins"/>
              </a:rPr>
              <a:t>Zillmer</a:t>
            </a:r>
            <a:br>
              <a:rPr lang="en" dirty="0">
                <a:latin typeface="Poppins"/>
                <a:ea typeface="Poppins"/>
                <a:cs typeface="Poppins"/>
                <a:sym typeface="Poppins"/>
              </a:rPr>
            </a:br>
            <a:r>
              <a:rPr lang="en-US" sz="800" dirty="0">
                <a:solidFill>
                  <a:schemeClr val="dk2"/>
                </a:solidFill>
                <a:latin typeface="Poppins"/>
                <a:ea typeface="Poppins"/>
                <a:cs typeface="Poppins"/>
                <a:sym typeface="Poppins"/>
              </a:rPr>
              <a:t>Public Affairs Director, ACA</a:t>
            </a:r>
          </a:p>
          <a:p>
            <a:pPr algn="ctr"/>
            <a:endParaRPr lang="en-US" sz="800" dirty="0">
              <a:solidFill>
                <a:schemeClr val="dk2"/>
              </a:solidFill>
              <a:latin typeface="Poppins"/>
              <a:ea typeface="Roboto" panose="02000000000000000000" pitchFamily="2" charset="0"/>
              <a:cs typeface="Poppins"/>
              <a:sym typeface="Poppins"/>
            </a:endParaRPr>
          </a:p>
          <a:p>
            <a:pPr algn="ctr"/>
            <a:br>
              <a:rPr lang="en-US" sz="900" dirty="0">
                <a:solidFill>
                  <a:schemeClr val="dk2"/>
                </a:solidFill>
                <a:latin typeface="Roboto" panose="02000000000000000000" pitchFamily="2" charset="0"/>
                <a:ea typeface="Roboto" panose="02000000000000000000" pitchFamily="2" charset="0"/>
                <a:cs typeface="Poppins"/>
                <a:sym typeface="Poppins"/>
              </a:rPr>
            </a:br>
            <a:r>
              <a:rPr lang="en-US" sz="900" dirty="0">
                <a:solidFill>
                  <a:schemeClr val="dk2"/>
                </a:solidFill>
                <a:latin typeface="Roboto" panose="02000000000000000000" pitchFamily="2" charset="0"/>
                <a:ea typeface="Roboto" panose="02000000000000000000" pitchFamily="2" charset="0"/>
                <a:cs typeface="Poppins"/>
                <a:sym typeface="Poppins"/>
              </a:rPr>
              <a:t>Zillmer develops research and communications materials to build support for ACA’s advocacy priorities and initiatives.</a:t>
            </a:r>
            <a:endParaRPr dirty="0">
              <a:latin typeface="Roboto" panose="02000000000000000000" pitchFamily="2" charset="0"/>
              <a:ea typeface="Roboto" panose="02000000000000000000" pitchFamily="2" charset="0"/>
              <a:cs typeface="Poppins"/>
              <a:sym typeface="Poppins"/>
            </a:endParaRPr>
          </a:p>
        </p:txBody>
      </p:sp>
      <p:pic>
        <p:nvPicPr>
          <p:cNvPr id="5" name="Google Shape;663;p46">
            <a:extLst>
              <a:ext uri="{FF2B5EF4-FFF2-40B4-BE49-F238E27FC236}">
                <a16:creationId xmlns:a16="http://schemas.microsoft.com/office/drawing/2014/main" id="{FD35F497-A5E2-B8C1-8E9F-C90C3CC6ABC5}"/>
              </a:ext>
            </a:extLst>
          </p:cNvPr>
          <p:cNvPicPr preferRelativeResize="0"/>
          <p:nvPr/>
        </p:nvPicPr>
        <p:blipFill>
          <a:blip r:embed="rId8"/>
          <a:srcRect/>
          <a:stretch/>
        </p:blipFill>
        <p:spPr>
          <a:xfrm>
            <a:off x="1888014" y="2295881"/>
            <a:ext cx="1489200" cy="1489200"/>
          </a:xfrm>
          <a:prstGeom prst="ellipse">
            <a:avLst/>
          </a:prstGeom>
          <a:noFill/>
          <a:ln>
            <a:noFill/>
          </a:ln>
        </p:spPr>
      </p:pic>
      <p:sp>
        <p:nvSpPr>
          <p:cNvPr id="6" name="Google Shape;664;p46">
            <a:extLst>
              <a:ext uri="{FF2B5EF4-FFF2-40B4-BE49-F238E27FC236}">
                <a16:creationId xmlns:a16="http://schemas.microsoft.com/office/drawing/2014/main" id="{832E84FE-3D8A-1C45-FFB5-C096510D8A5C}"/>
              </a:ext>
            </a:extLst>
          </p:cNvPr>
          <p:cNvSpPr txBox="1"/>
          <p:nvPr/>
        </p:nvSpPr>
        <p:spPr>
          <a:xfrm>
            <a:off x="1908291" y="3838417"/>
            <a:ext cx="1484175" cy="734100"/>
          </a:xfrm>
          <a:prstGeom prst="rect">
            <a:avLst/>
          </a:prstGeom>
          <a:noFill/>
          <a:ln>
            <a:noFill/>
          </a:ln>
        </p:spPr>
        <p:txBody>
          <a:bodyPr spcFirstLastPara="1" wrap="square" lIns="0" tIns="0" rIns="0" bIns="0" anchor="t" anchorCtr="0">
            <a:noAutofit/>
          </a:bodyPr>
          <a:lstStyle/>
          <a:p>
            <a:pPr algn="ctr"/>
            <a:r>
              <a:rPr lang="en" sz="1200" b="1" dirty="0">
                <a:solidFill>
                  <a:schemeClr val="dk1"/>
                </a:solidFill>
                <a:latin typeface="Poppins"/>
                <a:ea typeface="Poppins"/>
                <a:cs typeface="Poppins"/>
                <a:sym typeface="Poppins"/>
              </a:rPr>
              <a:t>Scott Purcell</a:t>
            </a:r>
            <a:br>
              <a:rPr lang="en" dirty="0">
                <a:latin typeface="Poppins"/>
                <a:ea typeface="Poppins"/>
                <a:cs typeface="Poppins"/>
                <a:sym typeface="Poppins"/>
              </a:rPr>
            </a:br>
            <a:r>
              <a:rPr lang="en-US" sz="800" dirty="0">
                <a:solidFill>
                  <a:schemeClr val="dk2"/>
                </a:solidFill>
                <a:latin typeface="Poppins"/>
                <a:ea typeface="Poppins"/>
                <a:cs typeface="Poppins"/>
                <a:sym typeface="Poppins"/>
              </a:rPr>
              <a:t>CEO, ACA</a:t>
            </a:r>
            <a:endParaRPr lang="en-US" sz="800" dirty="0">
              <a:solidFill>
                <a:schemeClr val="dk2"/>
              </a:solidFill>
              <a:latin typeface="Poppins"/>
              <a:ea typeface="Roboto" panose="02000000000000000000" pitchFamily="2" charset="0"/>
              <a:cs typeface="Poppins"/>
              <a:sym typeface="Poppins"/>
            </a:endParaRPr>
          </a:p>
          <a:p>
            <a:pPr algn="ctr"/>
            <a:br>
              <a:rPr lang="en-US" sz="900" dirty="0">
                <a:solidFill>
                  <a:schemeClr val="dk2"/>
                </a:solidFill>
                <a:latin typeface="Roboto" panose="02000000000000000000" pitchFamily="2" charset="0"/>
                <a:ea typeface="Roboto" panose="02000000000000000000" pitchFamily="2" charset="0"/>
                <a:cs typeface="Poppins"/>
                <a:sym typeface="Poppins"/>
              </a:rPr>
            </a:br>
            <a:br>
              <a:rPr lang="en-US" sz="900" dirty="0">
                <a:solidFill>
                  <a:schemeClr val="dk2"/>
                </a:solidFill>
                <a:latin typeface="Roboto" panose="02000000000000000000" pitchFamily="2" charset="0"/>
                <a:ea typeface="Roboto" panose="02000000000000000000" pitchFamily="2" charset="0"/>
                <a:cs typeface="Poppins"/>
                <a:sym typeface="Poppins"/>
              </a:rPr>
            </a:br>
            <a:r>
              <a:rPr lang="en-US" sz="900" dirty="0">
                <a:solidFill>
                  <a:schemeClr val="dk2"/>
                </a:solidFill>
                <a:latin typeface="Roboto" panose="02000000000000000000" pitchFamily="2" charset="0"/>
                <a:ea typeface="Roboto" panose="02000000000000000000" pitchFamily="2" charset="0"/>
                <a:cs typeface="Poppins"/>
                <a:sym typeface="Poppins"/>
              </a:rPr>
              <a:t>As a registered federal lobbyist, Purcell dedicates over 20% of his time to lobbying at the federal level in concert with Dempsey.</a:t>
            </a:r>
            <a:endParaRPr dirty="0">
              <a:latin typeface="Roboto" panose="02000000000000000000" pitchFamily="2" charset="0"/>
              <a:ea typeface="Roboto" panose="02000000000000000000" pitchFamily="2" charset="0"/>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4" name="Picture 3">
            <a:extLst>
              <a:ext uri="{FF2B5EF4-FFF2-40B4-BE49-F238E27FC236}">
                <a16:creationId xmlns:a16="http://schemas.microsoft.com/office/drawing/2014/main" id="{06526D2F-F177-4E3B-FE5F-415FB8A1392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6" name="Google Shape;116;p16"/>
          <p:cNvSpPr/>
          <p:nvPr/>
        </p:nvSpPr>
        <p:spPr>
          <a:xfrm>
            <a:off x="2936483" y="2632829"/>
            <a:ext cx="1018800" cy="10188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cxnSp>
        <p:nvCxnSpPr>
          <p:cNvPr id="94" name="Google Shape;94;p16"/>
          <p:cNvCxnSpPr>
            <a:cxnSpLocks/>
            <a:endCxn id="128" idx="6"/>
          </p:cNvCxnSpPr>
          <p:nvPr/>
        </p:nvCxnSpPr>
        <p:spPr>
          <a:xfrm flipV="1">
            <a:off x="1501658" y="4302029"/>
            <a:ext cx="3999575" cy="3611"/>
          </a:xfrm>
          <a:prstGeom prst="straightConnector1">
            <a:avLst/>
          </a:prstGeom>
          <a:noFill/>
          <a:ln w="19050" cap="flat" cmpd="sng">
            <a:solidFill>
              <a:srgbClr val="000000"/>
            </a:solidFill>
            <a:prstDash val="solid"/>
            <a:round/>
            <a:headEnd type="none" w="med" len="med"/>
            <a:tailEnd type="none" w="med" len="med"/>
          </a:ln>
        </p:spPr>
      </p:cxnSp>
      <p:sp>
        <p:nvSpPr>
          <p:cNvPr id="95" name="Google Shape;95;p16"/>
          <p:cNvSpPr txBox="1">
            <a:spLocks noGrp="1"/>
          </p:cNvSpPr>
          <p:nvPr>
            <p:ph type="title"/>
          </p:nvPr>
        </p:nvSpPr>
        <p:spPr>
          <a:xfrm>
            <a:off x="153440" y="693472"/>
            <a:ext cx="6114492" cy="598583"/>
          </a:xfrm>
          <a:prstGeom prst="rect">
            <a:avLst/>
          </a:prstGeom>
        </p:spPr>
        <p:txBody>
          <a:bodyPr spcFirstLastPara="1" vert="horz" wrap="square" lIns="91425" tIns="91425" rIns="91425" bIns="91425" rtlCol="0" anchor="ctr" anchorCtr="0">
            <a:noAutofit/>
          </a:bodyPr>
          <a:lstStyle/>
          <a:p>
            <a:pPr algn="ctr"/>
            <a:r>
              <a:rPr lang="en-US" sz="4000" dirty="0">
                <a:cs typeface="Calibri" panose="020F0502020204030204" pitchFamily="34" charset="0"/>
              </a:rPr>
              <a:t>ACA Builds Coalitions with Other Groups</a:t>
            </a:r>
          </a:p>
        </p:txBody>
      </p:sp>
      <p:sp>
        <p:nvSpPr>
          <p:cNvPr id="97" name="Google Shape;97;p16"/>
          <p:cNvSpPr/>
          <p:nvPr/>
        </p:nvSpPr>
        <p:spPr>
          <a:xfrm>
            <a:off x="907683" y="2550329"/>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3" name="Google Shape;103;p16"/>
          <p:cNvSpPr txBox="1"/>
          <p:nvPr/>
        </p:nvSpPr>
        <p:spPr>
          <a:xfrm>
            <a:off x="557283" y="4577075"/>
            <a:ext cx="1884600" cy="429600"/>
          </a:xfrm>
          <a:prstGeom prst="rect">
            <a:avLst/>
          </a:prstGeom>
          <a:noFill/>
          <a:ln>
            <a:noFill/>
          </a:ln>
        </p:spPr>
        <p:txBody>
          <a:bodyPr spcFirstLastPara="1" wrap="square" lIns="91425" tIns="91425" rIns="91425" bIns="91425" anchor="ctr" anchorCtr="0">
            <a:noAutofit/>
          </a:bodyPr>
          <a:lstStyle/>
          <a:p>
            <a:pPr algn="ctr"/>
            <a:r>
              <a:rPr lang="en" sz="1700" dirty="0">
                <a:solidFill>
                  <a:schemeClr val="accent1"/>
                </a:solidFill>
                <a:latin typeface="Fira Sans Extra Condensed Medium"/>
                <a:ea typeface="Fira Sans Extra Condensed Medium"/>
                <a:cs typeface="Fira Sans Extra Condensed Medium"/>
                <a:sym typeface="Fira Sans Extra Condensed Medium"/>
              </a:rPr>
              <a:t>The Collaborative</a:t>
            </a:r>
            <a:endParaRPr sz="1700"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104" name="Google Shape;104;p16"/>
          <p:cNvSpPr txBox="1"/>
          <p:nvPr/>
        </p:nvSpPr>
        <p:spPr>
          <a:xfrm>
            <a:off x="557283" y="5013403"/>
            <a:ext cx="1884600" cy="836218"/>
          </a:xfrm>
          <a:prstGeom prst="rect">
            <a:avLst/>
          </a:prstGeom>
          <a:noFill/>
          <a:ln>
            <a:noFill/>
          </a:ln>
        </p:spPr>
        <p:txBody>
          <a:bodyPr spcFirstLastPara="1" wrap="square" lIns="91425" tIns="91425" rIns="91425" bIns="91425" anchor="ctr" anchorCtr="0">
            <a:noAutofit/>
          </a:bodyPr>
          <a:lstStyle/>
          <a:p>
            <a:pPr algn="ctr"/>
            <a:r>
              <a:rPr lang="en" sz="1200" dirty="0">
                <a:latin typeface="Roboto" panose="02000000000000000000" pitchFamily="2" charset="0"/>
                <a:ea typeface="Roboto" panose="02000000000000000000" pitchFamily="2" charset="0"/>
                <a:cs typeface="Roboto"/>
                <a:sym typeface="Roboto"/>
              </a:rPr>
              <a:t>ACA joined with </a:t>
            </a:r>
            <a:r>
              <a:rPr lang="en-US" sz="1200" dirty="0">
                <a:latin typeface="Roboto" panose="02000000000000000000" pitchFamily="2" charset="0"/>
                <a:ea typeface="Roboto" panose="02000000000000000000" pitchFamily="2" charset="0"/>
                <a:cs typeface="Roboto"/>
                <a:sym typeface="Roboto"/>
              </a:rPr>
              <a:t>four</a:t>
            </a:r>
            <a:r>
              <a:rPr lang="en-US" sz="1200" dirty="0">
                <a:latin typeface="Roboto" panose="02000000000000000000" pitchFamily="2" charset="0"/>
                <a:ea typeface="Roboto" panose="02000000000000000000" pitchFamily="2" charset="0"/>
              </a:rPr>
              <a:t> groups to provide education on new CA medical debt laws.</a:t>
            </a:r>
            <a:endParaRPr sz="1200" dirty="0">
              <a:latin typeface="Roboto" panose="02000000000000000000" pitchFamily="2" charset="0"/>
              <a:ea typeface="Roboto" panose="02000000000000000000" pitchFamily="2" charset="0"/>
              <a:cs typeface="Roboto"/>
              <a:sym typeface="Roboto"/>
            </a:endParaRPr>
          </a:p>
        </p:txBody>
      </p:sp>
      <p:sp>
        <p:nvSpPr>
          <p:cNvPr id="115" name="Google Shape;115;p16"/>
          <p:cNvSpPr/>
          <p:nvPr/>
        </p:nvSpPr>
        <p:spPr>
          <a:xfrm>
            <a:off x="2853983" y="2550329"/>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16"/>
          <p:cNvSpPr/>
          <p:nvPr/>
        </p:nvSpPr>
        <p:spPr>
          <a:xfrm>
            <a:off x="3363383" y="3799779"/>
            <a:ext cx="165000" cy="1650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118" name="Google Shape;118;p16"/>
          <p:cNvSpPr/>
          <p:nvPr/>
        </p:nvSpPr>
        <p:spPr>
          <a:xfrm>
            <a:off x="3397433" y="4030429"/>
            <a:ext cx="96900" cy="969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119" name="Google Shape;119;p16"/>
          <p:cNvSpPr/>
          <p:nvPr/>
        </p:nvSpPr>
        <p:spPr>
          <a:xfrm>
            <a:off x="3336833" y="4192979"/>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0" name="Google Shape;120;p16"/>
          <p:cNvSpPr/>
          <p:nvPr/>
        </p:nvSpPr>
        <p:spPr>
          <a:xfrm>
            <a:off x="3371783" y="4227824"/>
            <a:ext cx="148200" cy="1482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121" name="Google Shape;121;p16"/>
          <p:cNvSpPr txBox="1"/>
          <p:nvPr/>
        </p:nvSpPr>
        <p:spPr>
          <a:xfrm>
            <a:off x="2503583" y="4592551"/>
            <a:ext cx="1884600" cy="429600"/>
          </a:xfrm>
          <a:prstGeom prst="rect">
            <a:avLst/>
          </a:prstGeom>
          <a:noFill/>
          <a:ln>
            <a:noFill/>
          </a:ln>
        </p:spPr>
        <p:txBody>
          <a:bodyPr spcFirstLastPara="1" wrap="square" lIns="91425" tIns="91425" rIns="91425" bIns="91425" anchor="ctr" anchorCtr="0">
            <a:noAutofit/>
          </a:bodyPr>
          <a:lstStyle/>
          <a:p>
            <a:pPr algn="ctr"/>
            <a:r>
              <a:rPr lang="en" sz="1700" dirty="0">
                <a:solidFill>
                  <a:schemeClr val="accent2"/>
                </a:solidFill>
                <a:latin typeface="Fira Sans Extra Condensed Medium"/>
                <a:ea typeface="Fira Sans Extra Condensed Medium"/>
                <a:cs typeface="Fira Sans Extra Condensed Medium"/>
                <a:sym typeface="Fira Sans Extra Condensed Medium"/>
              </a:rPr>
              <a:t>HFMA</a:t>
            </a:r>
            <a:endParaRPr sz="1700"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122" name="Google Shape;122;p16"/>
          <p:cNvSpPr txBox="1"/>
          <p:nvPr/>
        </p:nvSpPr>
        <p:spPr>
          <a:xfrm>
            <a:off x="2555494" y="5309062"/>
            <a:ext cx="1884600" cy="389900"/>
          </a:xfrm>
          <a:prstGeom prst="rect">
            <a:avLst/>
          </a:prstGeom>
          <a:noFill/>
          <a:ln>
            <a:noFill/>
          </a:ln>
        </p:spPr>
        <p:txBody>
          <a:bodyPr spcFirstLastPara="1" wrap="square" lIns="91425" tIns="91425" rIns="91425" bIns="91425" anchor="ctr" anchorCtr="0">
            <a:noAutofit/>
          </a:bodyPr>
          <a:lstStyle/>
          <a:p>
            <a:pPr algn="ctr"/>
            <a:r>
              <a:rPr lang="en-US" sz="1200" dirty="0">
                <a:latin typeface="Roboto" panose="02000000000000000000" pitchFamily="2" charset="0"/>
                <a:ea typeface="Roboto" panose="02000000000000000000" pitchFamily="2" charset="0"/>
              </a:rPr>
              <a:t>ACA &amp; HFMA recently  published the 2nd edition of Best Practices in Medical Debt Collection. </a:t>
            </a:r>
            <a:endParaRPr sz="1200" dirty="0">
              <a:latin typeface="Roboto" panose="02000000000000000000" pitchFamily="2" charset="0"/>
              <a:ea typeface="Roboto" panose="02000000000000000000" pitchFamily="2" charset="0"/>
              <a:cs typeface="Roboto"/>
              <a:sym typeface="Roboto"/>
            </a:endParaRPr>
          </a:p>
        </p:txBody>
      </p:sp>
      <p:grpSp>
        <p:nvGrpSpPr>
          <p:cNvPr id="123" name="Google Shape;123;p16"/>
          <p:cNvGrpSpPr/>
          <p:nvPr/>
        </p:nvGrpSpPr>
        <p:grpSpPr>
          <a:xfrm>
            <a:off x="4449883" y="2550329"/>
            <a:ext cx="1884600" cy="3148633"/>
            <a:chOff x="4602875" y="1333888"/>
            <a:chExt cx="1884600" cy="3148633"/>
          </a:xfrm>
        </p:grpSpPr>
        <p:sp>
          <p:nvSpPr>
            <p:cNvPr id="124" name="Google Shape;124;p16"/>
            <p:cNvSpPr/>
            <p:nvPr/>
          </p:nvSpPr>
          <p:spPr>
            <a:xfrm>
              <a:off x="4953275" y="1333888"/>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5" name="Google Shape;125;p16"/>
            <p:cNvSpPr/>
            <p:nvPr/>
          </p:nvSpPr>
          <p:spPr>
            <a:xfrm>
              <a:off x="5035775" y="1416388"/>
              <a:ext cx="1018800" cy="1018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sp>
          <p:nvSpPr>
            <p:cNvPr id="126" name="Google Shape;126;p16"/>
            <p:cNvSpPr/>
            <p:nvPr/>
          </p:nvSpPr>
          <p:spPr>
            <a:xfrm>
              <a:off x="5462675" y="2583338"/>
              <a:ext cx="165000" cy="1650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sp>
          <p:nvSpPr>
            <p:cNvPr id="127" name="Google Shape;127;p16"/>
            <p:cNvSpPr/>
            <p:nvPr/>
          </p:nvSpPr>
          <p:spPr>
            <a:xfrm>
              <a:off x="5496725" y="2813988"/>
              <a:ext cx="96900" cy="969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sp>
          <p:nvSpPr>
            <p:cNvPr id="128" name="Google Shape;128;p16"/>
            <p:cNvSpPr/>
            <p:nvPr/>
          </p:nvSpPr>
          <p:spPr>
            <a:xfrm>
              <a:off x="5436125" y="2976538"/>
              <a:ext cx="218100" cy="218100"/>
            </a:xfrm>
            <a:prstGeom prst="ellipse">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9" name="Google Shape;129;p16"/>
            <p:cNvSpPr/>
            <p:nvPr/>
          </p:nvSpPr>
          <p:spPr>
            <a:xfrm>
              <a:off x="5471075" y="3011383"/>
              <a:ext cx="148200" cy="1482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sp>
          <p:nvSpPr>
            <p:cNvPr id="130" name="Google Shape;130;p16"/>
            <p:cNvSpPr txBox="1"/>
            <p:nvPr/>
          </p:nvSpPr>
          <p:spPr>
            <a:xfrm>
              <a:off x="4602875" y="3450113"/>
              <a:ext cx="1884600" cy="429600"/>
            </a:xfrm>
            <a:prstGeom prst="rect">
              <a:avLst/>
            </a:prstGeom>
            <a:noFill/>
            <a:ln>
              <a:noFill/>
            </a:ln>
          </p:spPr>
          <p:txBody>
            <a:bodyPr spcFirstLastPara="1" wrap="square" lIns="91425" tIns="91425" rIns="91425" bIns="91425" anchor="ctr" anchorCtr="0">
              <a:noAutofit/>
            </a:bodyPr>
            <a:lstStyle/>
            <a:p>
              <a:pPr algn="ctr"/>
              <a:endParaRPr sz="1700"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131" name="Google Shape;131;p16"/>
            <p:cNvSpPr txBox="1"/>
            <p:nvPr/>
          </p:nvSpPr>
          <p:spPr>
            <a:xfrm>
              <a:off x="4602875" y="4286142"/>
              <a:ext cx="1884600" cy="196379"/>
            </a:xfrm>
            <a:prstGeom prst="rect">
              <a:avLst/>
            </a:prstGeom>
            <a:noFill/>
            <a:ln>
              <a:noFill/>
            </a:ln>
          </p:spPr>
          <p:txBody>
            <a:bodyPr spcFirstLastPara="1" wrap="square" lIns="91425" tIns="91425" rIns="91425" bIns="91425" anchor="ctr" anchorCtr="0">
              <a:noAutofit/>
            </a:bodyPr>
            <a:lstStyle/>
            <a:p>
              <a:pPr algn="ctr"/>
              <a:r>
                <a:rPr lang="en" sz="1200" dirty="0">
                  <a:latin typeface="Roboto"/>
                  <a:ea typeface="Roboto"/>
                  <a:cs typeface="Roboto"/>
                  <a:sym typeface="Roboto"/>
                </a:rPr>
                <a:t>ACA regularly joins with other industry groups to advocate with state and federal regulators on issues such as TCPA reform. </a:t>
              </a:r>
              <a:endParaRPr sz="1200" dirty="0">
                <a:latin typeface="Roboto"/>
                <a:ea typeface="Roboto"/>
                <a:cs typeface="Roboto"/>
                <a:sym typeface="Roboto"/>
              </a:endParaRPr>
            </a:p>
          </p:txBody>
        </p:sp>
      </p:grpSp>
      <p:grpSp>
        <p:nvGrpSpPr>
          <p:cNvPr id="133" name="Google Shape;133;p16"/>
          <p:cNvGrpSpPr/>
          <p:nvPr/>
        </p:nvGrpSpPr>
        <p:grpSpPr>
          <a:xfrm>
            <a:off x="5159796" y="2891891"/>
            <a:ext cx="464774" cy="500698"/>
            <a:chOff x="6896644" y="3216007"/>
            <a:chExt cx="322917" cy="347876"/>
          </a:xfrm>
        </p:grpSpPr>
        <p:sp>
          <p:nvSpPr>
            <p:cNvPr id="134" name="Google Shape;134;p16"/>
            <p:cNvSpPr/>
            <p:nvPr/>
          </p:nvSpPr>
          <p:spPr>
            <a:xfrm>
              <a:off x="6896644" y="3216007"/>
              <a:ext cx="301387" cy="347876"/>
            </a:xfrm>
            <a:custGeom>
              <a:avLst/>
              <a:gdLst/>
              <a:ahLst/>
              <a:cxnLst/>
              <a:rect l="l" t="t" r="r" b="b"/>
              <a:pathLst>
                <a:path w="9491" h="10955" extrusionOk="0">
                  <a:moveTo>
                    <a:pt x="5192" y="382"/>
                  </a:moveTo>
                  <a:lnTo>
                    <a:pt x="6490" y="1679"/>
                  </a:lnTo>
                  <a:lnTo>
                    <a:pt x="3906" y="1679"/>
                  </a:lnTo>
                  <a:lnTo>
                    <a:pt x="5192" y="382"/>
                  </a:lnTo>
                  <a:close/>
                  <a:moveTo>
                    <a:pt x="5186" y="1"/>
                  </a:moveTo>
                  <a:cubicBezTo>
                    <a:pt x="5144" y="1"/>
                    <a:pt x="5103" y="13"/>
                    <a:pt x="5073" y="36"/>
                  </a:cubicBezTo>
                  <a:lnTo>
                    <a:pt x="3442" y="1679"/>
                  </a:lnTo>
                  <a:lnTo>
                    <a:pt x="870" y="1679"/>
                  </a:lnTo>
                  <a:cubicBezTo>
                    <a:pt x="775" y="1679"/>
                    <a:pt x="703" y="1751"/>
                    <a:pt x="703" y="1846"/>
                  </a:cubicBezTo>
                  <a:lnTo>
                    <a:pt x="703" y="4501"/>
                  </a:lnTo>
                  <a:lnTo>
                    <a:pt x="168" y="4501"/>
                  </a:lnTo>
                  <a:cubicBezTo>
                    <a:pt x="72" y="4501"/>
                    <a:pt x="1" y="4585"/>
                    <a:pt x="1" y="4668"/>
                  </a:cubicBezTo>
                  <a:lnTo>
                    <a:pt x="1" y="10788"/>
                  </a:lnTo>
                  <a:cubicBezTo>
                    <a:pt x="1" y="10883"/>
                    <a:pt x="72" y="10954"/>
                    <a:pt x="168" y="10954"/>
                  </a:cubicBezTo>
                  <a:lnTo>
                    <a:pt x="1846" y="10954"/>
                  </a:lnTo>
                  <a:cubicBezTo>
                    <a:pt x="1942" y="10954"/>
                    <a:pt x="2013" y="10883"/>
                    <a:pt x="2013" y="10788"/>
                  </a:cubicBezTo>
                  <a:cubicBezTo>
                    <a:pt x="2013" y="10704"/>
                    <a:pt x="1942" y="10621"/>
                    <a:pt x="1846" y="10621"/>
                  </a:cubicBezTo>
                  <a:lnTo>
                    <a:pt x="334" y="10621"/>
                  </a:lnTo>
                  <a:lnTo>
                    <a:pt x="334" y="4989"/>
                  </a:lnTo>
                  <a:lnTo>
                    <a:pt x="1084" y="5537"/>
                  </a:lnTo>
                  <a:cubicBezTo>
                    <a:pt x="1115" y="5554"/>
                    <a:pt x="1147" y="5562"/>
                    <a:pt x="1178" y="5562"/>
                  </a:cubicBezTo>
                  <a:cubicBezTo>
                    <a:pt x="1231" y="5562"/>
                    <a:pt x="1280" y="5539"/>
                    <a:pt x="1311" y="5501"/>
                  </a:cubicBezTo>
                  <a:cubicBezTo>
                    <a:pt x="1358" y="5430"/>
                    <a:pt x="1346" y="5323"/>
                    <a:pt x="1275" y="5287"/>
                  </a:cubicBezTo>
                  <a:lnTo>
                    <a:pt x="1049" y="5096"/>
                  </a:lnTo>
                  <a:lnTo>
                    <a:pt x="1049" y="4692"/>
                  </a:lnTo>
                  <a:lnTo>
                    <a:pt x="1049" y="4668"/>
                  </a:lnTo>
                  <a:lnTo>
                    <a:pt x="1049" y="4656"/>
                  </a:lnTo>
                  <a:lnTo>
                    <a:pt x="1049" y="2013"/>
                  </a:lnTo>
                  <a:lnTo>
                    <a:pt x="9169" y="2013"/>
                  </a:lnTo>
                  <a:lnTo>
                    <a:pt x="9169" y="2620"/>
                  </a:lnTo>
                  <a:cubicBezTo>
                    <a:pt x="9169" y="2703"/>
                    <a:pt x="9240" y="2787"/>
                    <a:pt x="9335" y="2787"/>
                  </a:cubicBezTo>
                  <a:cubicBezTo>
                    <a:pt x="9419" y="2787"/>
                    <a:pt x="9490" y="2703"/>
                    <a:pt x="9490" y="2620"/>
                  </a:cubicBezTo>
                  <a:lnTo>
                    <a:pt x="9490" y="1846"/>
                  </a:lnTo>
                  <a:cubicBezTo>
                    <a:pt x="9466" y="1751"/>
                    <a:pt x="9395" y="1679"/>
                    <a:pt x="9300" y="1679"/>
                  </a:cubicBezTo>
                  <a:lnTo>
                    <a:pt x="6930" y="1679"/>
                  </a:lnTo>
                  <a:lnTo>
                    <a:pt x="5299" y="36"/>
                  </a:lnTo>
                  <a:cubicBezTo>
                    <a:pt x="5269" y="13"/>
                    <a:pt x="5228" y="1"/>
                    <a:pt x="518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 name="Google Shape;135;p16"/>
            <p:cNvSpPr/>
            <p:nvPr/>
          </p:nvSpPr>
          <p:spPr>
            <a:xfrm>
              <a:off x="6954883" y="3306382"/>
              <a:ext cx="42012" cy="41980"/>
            </a:xfrm>
            <a:custGeom>
              <a:avLst/>
              <a:gdLst/>
              <a:ahLst/>
              <a:cxnLst/>
              <a:rect l="l" t="t" r="r" b="b"/>
              <a:pathLst>
                <a:path w="1323" h="1322" extrusionOk="0">
                  <a:moveTo>
                    <a:pt x="1001" y="322"/>
                  </a:moveTo>
                  <a:lnTo>
                    <a:pt x="1001" y="988"/>
                  </a:lnTo>
                  <a:lnTo>
                    <a:pt x="322" y="988"/>
                  </a:lnTo>
                  <a:lnTo>
                    <a:pt x="322" y="322"/>
                  </a:lnTo>
                  <a:close/>
                  <a:moveTo>
                    <a:pt x="167" y="0"/>
                  </a:moveTo>
                  <a:cubicBezTo>
                    <a:pt x="72" y="0"/>
                    <a:pt x="1" y="72"/>
                    <a:pt x="1" y="155"/>
                  </a:cubicBezTo>
                  <a:lnTo>
                    <a:pt x="1" y="1155"/>
                  </a:lnTo>
                  <a:cubicBezTo>
                    <a:pt x="1" y="1250"/>
                    <a:pt x="72" y="1322"/>
                    <a:pt x="167" y="1322"/>
                  </a:cubicBezTo>
                  <a:lnTo>
                    <a:pt x="1155" y="1322"/>
                  </a:lnTo>
                  <a:cubicBezTo>
                    <a:pt x="1251" y="1322"/>
                    <a:pt x="1322" y="1250"/>
                    <a:pt x="1322" y="1155"/>
                  </a:cubicBezTo>
                  <a:lnTo>
                    <a:pt x="1322" y="155"/>
                  </a:lnTo>
                  <a:cubicBezTo>
                    <a:pt x="1310" y="72"/>
                    <a:pt x="1239" y="0"/>
                    <a:pt x="115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6" name="Google Shape;136;p16"/>
            <p:cNvSpPr/>
            <p:nvPr/>
          </p:nvSpPr>
          <p:spPr>
            <a:xfrm>
              <a:off x="7013122" y="3306382"/>
              <a:ext cx="32168" cy="10225"/>
            </a:xfrm>
            <a:custGeom>
              <a:avLst/>
              <a:gdLst/>
              <a:ahLst/>
              <a:cxnLst/>
              <a:rect l="l" t="t" r="r" b="b"/>
              <a:pathLst>
                <a:path w="1013" h="322" extrusionOk="0">
                  <a:moveTo>
                    <a:pt x="155" y="0"/>
                  </a:moveTo>
                  <a:cubicBezTo>
                    <a:pt x="72" y="0"/>
                    <a:pt x="0" y="72"/>
                    <a:pt x="0" y="155"/>
                  </a:cubicBezTo>
                  <a:cubicBezTo>
                    <a:pt x="0" y="250"/>
                    <a:pt x="72" y="322"/>
                    <a:pt x="155" y="322"/>
                  </a:cubicBezTo>
                  <a:lnTo>
                    <a:pt x="845" y="322"/>
                  </a:lnTo>
                  <a:cubicBezTo>
                    <a:pt x="929" y="322"/>
                    <a:pt x="1012" y="250"/>
                    <a:pt x="1012" y="155"/>
                  </a:cubicBezTo>
                  <a:cubicBezTo>
                    <a:pt x="1012" y="72"/>
                    <a:pt x="929" y="0"/>
                    <a:pt x="8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7" name="Google Shape;137;p16"/>
            <p:cNvSpPr/>
            <p:nvPr/>
          </p:nvSpPr>
          <p:spPr>
            <a:xfrm>
              <a:off x="7013471" y="3333596"/>
              <a:ext cx="105903" cy="10606"/>
            </a:xfrm>
            <a:custGeom>
              <a:avLst/>
              <a:gdLst/>
              <a:ahLst/>
              <a:cxnLst/>
              <a:rect l="l" t="t" r="r" b="b"/>
              <a:pathLst>
                <a:path w="3335" h="334" extrusionOk="0">
                  <a:moveTo>
                    <a:pt x="168" y="0"/>
                  </a:moveTo>
                  <a:cubicBezTo>
                    <a:pt x="72" y="0"/>
                    <a:pt x="1" y="72"/>
                    <a:pt x="1" y="167"/>
                  </a:cubicBezTo>
                  <a:cubicBezTo>
                    <a:pt x="1" y="250"/>
                    <a:pt x="72" y="334"/>
                    <a:pt x="168" y="334"/>
                  </a:cubicBezTo>
                  <a:lnTo>
                    <a:pt x="3168" y="334"/>
                  </a:lnTo>
                  <a:cubicBezTo>
                    <a:pt x="3251" y="334"/>
                    <a:pt x="3335" y="250"/>
                    <a:pt x="3335" y="167"/>
                  </a:cubicBezTo>
                  <a:cubicBezTo>
                    <a:pt x="3335" y="60"/>
                    <a:pt x="3263" y="0"/>
                    <a:pt x="316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8" name="Google Shape;138;p16"/>
            <p:cNvSpPr/>
            <p:nvPr/>
          </p:nvSpPr>
          <p:spPr>
            <a:xfrm>
              <a:off x="6966982" y="3375576"/>
              <a:ext cx="63923" cy="10606"/>
            </a:xfrm>
            <a:custGeom>
              <a:avLst/>
              <a:gdLst/>
              <a:ahLst/>
              <a:cxnLst/>
              <a:rect l="l" t="t" r="r" b="b"/>
              <a:pathLst>
                <a:path w="2013" h="334" extrusionOk="0">
                  <a:moveTo>
                    <a:pt x="167" y="0"/>
                  </a:moveTo>
                  <a:cubicBezTo>
                    <a:pt x="84" y="0"/>
                    <a:pt x="1" y="71"/>
                    <a:pt x="1" y="167"/>
                  </a:cubicBezTo>
                  <a:cubicBezTo>
                    <a:pt x="1" y="262"/>
                    <a:pt x="84" y="333"/>
                    <a:pt x="167" y="333"/>
                  </a:cubicBezTo>
                  <a:lnTo>
                    <a:pt x="1846" y="333"/>
                  </a:lnTo>
                  <a:cubicBezTo>
                    <a:pt x="1941" y="333"/>
                    <a:pt x="2013" y="262"/>
                    <a:pt x="2013" y="167"/>
                  </a:cubicBezTo>
                  <a:cubicBezTo>
                    <a:pt x="2013" y="71"/>
                    <a:pt x="1941" y="0"/>
                    <a:pt x="184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9" name="Google Shape;139;p16"/>
            <p:cNvSpPr/>
            <p:nvPr/>
          </p:nvSpPr>
          <p:spPr>
            <a:xfrm>
              <a:off x="6928781" y="3524157"/>
              <a:ext cx="52237" cy="10225"/>
            </a:xfrm>
            <a:custGeom>
              <a:avLst/>
              <a:gdLst/>
              <a:ahLst/>
              <a:cxnLst/>
              <a:rect l="l" t="t" r="r" b="b"/>
              <a:pathLst>
                <a:path w="1645" h="322" extrusionOk="0">
                  <a:moveTo>
                    <a:pt x="168" y="0"/>
                  </a:moveTo>
                  <a:cubicBezTo>
                    <a:pt x="72" y="0"/>
                    <a:pt x="1" y="72"/>
                    <a:pt x="1" y="167"/>
                  </a:cubicBezTo>
                  <a:cubicBezTo>
                    <a:pt x="1" y="250"/>
                    <a:pt x="72" y="322"/>
                    <a:pt x="168" y="322"/>
                  </a:cubicBezTo>
                  <a:lnTo>
                    <a:pt x="1477" y="322"/>
                  </a:lnTo>
                  <a:cubicBezTo>
                    <a:pt x="1561" y="322"/>
                    <a:pt x="1644" y="250"/>
                    <a:pt x="1644" y="167"/>
                  </a:cubicBezTo>
                  <a:cubicBezTo>
                    <a:pt x="1644" y="72"/>
                    <a:pt x="1561" y="0"/>
                    <a:pt x="147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0" name="Google Shape;140;p16"/>
            <p:cNvSpPr/>
            <p:nvPr/>
          </p:nvSpPr>
          <p:spPr>
            <a:xfrm>
              <a:off x="6945420" y="3314701"/>
              <a:ext cx="274141" cy="248800"/>
            </a:xfrm>
            <a:custGeom>
              <a:avLst/>
              <a:gdLst/>
              <a:ahLst/>
              <a:cxnLst/>
              <a:rect l="l" t="t" r="r" b="b"/>
              <a:pathLst>
                <a:path w="8633" h="7835" extrusionOk="0">
                  <a:moveTo>
                    <a:pt x="5835" y="3274"/>
                  </a:moveTo>
                  <a:lnTo>
                    <a:pt x="5323" y="3632"/>
                  </a:lnTo>
                  <a:lnTo>
                    <a:pt x="1787" y="3632"/>
                  </a:lnTo>
                  <a:lnTo>
                    <a:pt x="1275" y="3274"/>
                  </a:lnTo>
                  <a:close/>
                  <a:moveTo>
                    <a:pt x="4882" y="3965"/>
                  </a:moveTo>
                  <a:lnTo>
                    <a:pt x="4370" y="4322"/>
                  </a:lnTo>
                  <a:lnTo>
                    <a:pt x="2739" y="4322"/>
                  </a:lnTo>
                  <a:lnTo>
                    <a:pt x="2227" y="3965"/>
                  </a:lnTo>
                  <a:close/>
                  <a:moveTo>
                    <a:pt x="3930" y="4632"/>
                  </a:moveTo>
                  <a:lnTo>
                    <a:pt x="3561" y="4894"/>
                  </a:lnTo>
                  <a:lnTo>
                    <a:pt x="3180" y="4632"/>
                  </a:lnTo>
                  <a:close/>
                  <a:moveTo>
                    <a:pt x="7752" y="0"/>
                  </a:moveTo>
                  <a:cubicBezTo>
                    <a:pt x="7668" y="0"/>
                    <a:pt x="7585" y="72"/>
                    <a:pt x="7585" y="167"/>
                  </a:cubicBezTo>
                  <a:lnTo>
                    <a:pt x="7585" y="1560"/>
                  </a:lnTo>
                  <a:lnTo>
                    <a:pt x="7585" y="1977"/>
                  </a:lnTo>
                  <a:lnTo>
                    <a:pt x="6252" y="2929"/>
                  </a:lnTo>
                  <a:lnTo>
                    <a:pt x="799" y="2929"/>
                  </a:lnTo>
                  <a:lnTo>
                    <a:pt x="263" y="2548"/>
                  </a:lnTo>
                  <a:cubicBezTo>
                    <a:pt x="233" y="2528"/>
                    <a:pt x="197" y="2519"/>
                    <a:pt x="162" y="2519"/>
                  </a:cubicBezTo>
                  <a:cubicBezTo>
                    <a:pt x="114" y="2519"/>
                    <a:pt x="69" y="2537"/>
                    <a:pt x="48" y="2572"/>
                  </a:cubicBezTo>
                  <a:cubicBezTo>
                    <a:pt x="1" y="2643"/>
                    <a:pt x="13" y="2750"/>
                    <a:pt x="72" y="2798"/>
                  </a:cubicBezTo>
                  <a:lnTo>
                    <a:pt x="3442" y="5215"/>
                  </a:lnTo>
                  <a:cubicBezTo>
                    <a:pt x="3472" y="5233"/>
                    <a:pt x="3504" y="5242"/>
                    <a:pt x="3537" y="5242"/>
                  </a:cubicBezTo>
                  <a:cubicBezTo>
                    <a:pt x="3570" y="5242"/>
                    <a:pt x="3602" y="5233"/>
                    <a:pt x="3632" y="5215"/>
                  </a:cubicBezTo>
                  <a:lnTo>
                    <a:pt x="8300" y="1858"/>
                  </a:lnTo>
                  <a:lnTo>
                    <a:pt x="8300" y="7501"/>
                  </a:lnTo>
                  <a:lnTo>
                    <a:pt x="941" y="7501"/>
                  </a:lnTo>
                  <a:cubicBezTo>
                    <a:pt x="846" y="7501"/>
                    <a:pt x="775" y="7572"/>
                    <a:pt x="775" y="7668"/>
                  </a:cubicBezTo>
                  <a:cubicBezTo>
                    <a:pt x="775" y="7751"/>
                    <a:pt x="846" y="7834"/>
                    <a:pt x="941" y="7834"/>
                  </a:cubicBezTo>
                  <a:lnTo>
                    <a:pt x="8454" y="7834"/>
                  </a:lnTo>
                  <a:cubicBezTo>
                    <a:pt x="8538" y="7834"/>
                    <a:pt x="8621" y="7751"/>
                    <a:pt x="8621" y="7668"/>
                  </a:cubicBezTo>
                  <a:lnTo>
                    <a:pt x="8621" y="1548"/>
                  </a:lnTo>
                  <a:cubicBezTo>
                    <a:pt x="8625" y="1552"/>
                    <a:pt x="8628" y="1553"/>
                    <a:pt x="8629" y="1553"/>
                  </a:cubicBezTo>
                  <a:cubicBezTo>
                    <a:pt x="8633" y="1553"/>
                    <a:pt x="8633" y="1548"/>
                    <a:pt x="8633" y="1548"/>
                  </a:cubicBezTo>
                  <a:cubicBezTo>
                    <a:pt x="8621" y="1477"/>
                    <a:pt x="8561" y="1417"/>
                    <a:pt x="8466" y="1417"/>
                  </a:cubicBezTo>
                  <a:lnTo>
                    <a:pt x="7919" y="1417"/>
                  </a:lnTo>
                  <a:lnTo>
                    <a:pt x="7919" y="167"/>
                  </a:lnTo>
                  <a:cubicBezTo>
                    <a:pt x="7919" y="72"/>
                    <a:pt x="7847" y="0"/>
                    <a:pt x="7752"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44" name="Google Shape;144;p16"/>
          <p:cNvGrpSpPr/>
          <p:nvPr/>
        </p:nvGrpSpPr>
        <p:grpSpPr>
          <a:xfrm>
            <a:off x="7218000" y="2530256"/>
            <a:ext cx="546951" cy="505588"/>
            <a:chOff x="7384751" y="4147984"/>
            <a:chExt cx="380012" cy="351274"/>
          </a:xfrm>
        </p:grpSpPr>
        <p:sp>
          <p:nvSpPr>
            <p:cNvPr id="145" name="Google Shape;145;p16"/>
            <p:cNvSpPr/>
            <p:nvPr/>
          </p:nvSpPr>
          <p:spPr>
            <a:xfrm>
              <a:off x="7385513" y="4225879"/>
              <a:ext cx="379250" cy="273379"/>
            </a:xfrm>
            <a:custGeom>
              <a:avLst/>
              <a:gdLst/>
              <a:ahLst/>
              <a:cxnLst/>
              <a:rect l="l" t="t" r="r" b="b"/>
              <a:pathLst>
                <a:path w="11943" h="8609" extrusionOk="0">
                  <a:moveTo>
                    <a:pt x="11740" y="0"/>
                  </a:moveTo>
                  <a:cubicBezTo>
                    <a:pt x="11645" y="0"/>
                    <a:pt x="11562" y="72"/>
                    <a:pt x="11562" y="179"/>
                  </a:cubicBezTo>
                  <a:lnTo>
                    <a:pt x="11562" y="2667"/>
                  </a:lnTo>
                  <a:cubicBezTo>
                    <a:pt x="11562" y="3393"/>
                    <a:pt x="10966" y="3989"/>
                    <a:pt x="10240" y="3989"/>
                  </a:cubicBezTo>
                  <a:lnTo>
                    <a:pt x="9085" y="3989"/>
                  </a:lnTo>
                  <a:cubicBezTo>
                    <a:pt x="8954" y="3989"/>
                    <a:pt x="8823" y="4084"/>
                    <a:pt x="8776" y="4203"/>
                  </a:cubicBezTo>
                  <a:cubicBezTo>
                    <a:pt x="8573" y="4703"/>
                    <a:pt x="8549" y="5167"/>
                    <a:pt x="8752" y="5537"/>
                  </a:cubicBezTo>
                  <a:cubicBezTo>
                    <a:pt x="8823" y="5703"/>
                    <a:pt x="8942" y="5834"/>
                    <a:pt x="9049" y="5941"/>
                  </a:cubicBezTo>
                  <a:cubicBezTo>
                    <a:pt x="8752" y="5929"/>
                    <a:pt x="8514" y="5822"/>
                    <a:pt x="8359" y="5656"/>
                  </a:cubicBezTo>
                  <a:cubicBezTo>
                    <a:pt x="8240" y="5537"/>
                    <a:pt x="7978" y="5167"/>
                    <a:pt x="8073" y="4358"/>
                  </a:cubicBezTo>
                  <a:cubicBezTo>
                    <a:pt x="8109" y="4155"/>
                    <a:pt x="7942" y="3977"/>
                    <a:pt x="7740" y="3977"/>
                  </a:cubicBezTo>
                  <a:lnTo>
                    <a:pt x="5954" y="3977"/>
                  </a:lnTo>
                  <a:cubicBezTo>
                    <a:pt x="5859" y="3977"/>
                    <a:pt x="5775" y="4048"/>
                    <a:pt x="5775" y="4155"/>
                  </a:cubicBezTo>
                  <a:cubicBezTo>
                    <a:pt x="5775" y="4263"/>
                    <a:pt x="5847" y="4334"/>
                    <a:pt x="5954" y="4334"/>
                  </a:cubicBezTo>
                  <a:lnTo>
                    <a:pt x="6847" y="4334"/>
                  </a:lnTo>
                  <a:lnTo>
                    <a:pt x="6847" y="5691"/>
                  </a:lnTo>
                  <a:cubicBezTo>
                    <a:pt x="6847" y="6430"/>
                    <a:pt x="6228" y="7037"/>
                    <a:pt x="5490" y="7037"/>
                  </a:cubicBezTo>
                  <a:lnTo>
                    <a:pt x="4704" y="7037"/>
                  </a:lnTo>
                  <a:cubicBezTo>
                    <a:pt x="4561" y="7037"/>
                    <a:pt x="4466" y="7144"/>
                    <a:pt x="4466" y="7275"/>
                  </a:cubicBezTo>
                  <a:cubicBezTo>
                    <a:pt x="4442" y="7834"/>
                    <a:pt x="4239" y="8215"/>
                    <a:pt x="3668" y="8251"/>
                  </a:cubicBezTo>
                  <a:cubicBezTo>
                    <a:pt x="3930" y="7977"/>
                    <a:pt x="3954" y="7573"/>
                    <a:pt x="3882" y="7239"/>
                  </a:cubicBezTo>
                  <a:cubicBezTo>
                    <a:pt x="3846" y="7120"/>
                    <a:pt x="3763" y="7037"/>
                    <a:pt x="3644" y="7037"/>
                  </a:cubicBezTo>
                  <a:lnTo>
                    <a:pt x="1703" y="7037"/>
                  </a:lnTo>
                  <a:cubicBezTo>
                    <a:pt x="965" y="7037"/>
                    <a:pt x="358" y="6430"/>
                    <a:pt x="358" y="5691"/>
                  </a:cubicBezTo>
                  <a:lnTo>
                    <a:pt x="358" y="5310"/>
                  </a:lnTo>
                  <a:cubicBezTo>
                    <a:pt x="358" y="5227"/>
                    <a:pt x="275" y="5132"/>
                    <a:pt x="179" y="5132"/>
                  </a:cubicBezTo>
                  <a:cubicBezTo>
                    <a:pt x="84" y="5132"/>
                    <a:pt x="1" y="5215"/>
                    <a:pt x="1" y="5310"/>
                  </a:cubicBezTo>
                  <a:lnTo>
                    <a:pt x="1" y="5691"/>
                  </a:lnTo>
                  <a:cubicBezTo>
                    <a:pt x="1" y="6620"/>
                    <a:pt x="751" y="7394"/>
                    <a:pt x="1703" y="7394"/>
                  </a:cubicBezTo>
                  <a:lnTo>
                    <a:pt x="3573" y="7394"/>
                  </a:lnTo>
                  <a:cubicBezTo>
                    <a:pt x="3596" y="7620"/>
                    <a:pt x="3596" y="8025"/>
                    <a:pt x="3215" y="8144"/>
                  </a:cubicBezTo>
                  <a:cubicBezTo>
                    <a:pt x="2989" y="8215"/>
                    <a:pt x="3001" y="8525"/>
                    <a:pt x="3239" y="8573"/>
                  </a:cubicBezTo>
                  <a:cubicBezTo>
                    <a:pt x="3370" y="8608"/>
                    <a:pt x="3489" y="8608"/>
                    <a:pt x="3596" y="8608"/>
                  </a:cubicBezTo>
                  <a:cubicBezTo>
                    <a:pt x="4299" y="8608"/>
                    <a:pt x="4763" y="8204"/>
                    <a:pt x="4823" y="7394"/>
                  </a:cubicBezTo>
                  <a:lnTo>
                    <a:pt x="5513" y="7394"/>
                  </a:lnTo>
                  <a:cubicBezTo>
                    <a:pt x="6454" y="7394"/>
                    <a:pt x="7228" y="6644"/>
                    <a:pt x="7228" y="5691"/>
                  </a:cubicBezTo>
                  <a:lnTo>
                    <a:pt x="7228" y="4334"/>
                  </a:lnTo>
                  <a:lnTo>
                    <a:pt x="7764" y="4334"/>
                  </a:lnTo>
                  <a:cubicBezTo>
                    <a:pt x="7716" y="4715"/>
                    <a:pt x="7704" y="5429"/>
                    <a:pt x="8157" y="5894"/>
                  </a:cubicBezTo>
                  <a:cubicBezTo>
                    <a:pt x="8407" y="6168"/>
                    <a:pt x="8764" y="6299"/>
                    <a:pt x="9240" y="6299"/>
                  </a:cubicBezTo>
                  <a:cubicBezTo>
                    <a:pt x="9311" y="6299"/>
                    <a:pt x="9383" y="6299"/>
                    <a:pt x="9478" y="6287"/>
                  </a:cubicBezTo>
                  <a:cubicBezTo>
                    <a:pt x="9704" y="6263"/>
                    <a:pt x="9776" y="5965"/>
                    <a:pt x="9561" y="5846"/>
                  </a:cubicBezTo>
                  <a:cubicBezTo>
                    <a:pt x="8847" y="5429"/>
                    <a:pt x="9002" y="4715"/>
                    <a:pt x="9145" y="4334"/>
                  </a:cubicBezTo>
                  <a:lnTo>
                    <a:pt x="10276" y="4334"/>
                  </a:lnTo>
                  <a:cubicBezTo>
                    <a:pt x="11205" y="4334"/>
                    <a:pt x="11943" y="3584"/>
                    <a:pt x="11943" y="2667"/>
                  </a:cubicBezTo>
                  <a:lnTo>
                    <a:pt x="11943" y="179"/>
                  </a:lnTo>
                  <a:cubicBezTo>
                    <a:pt x="11919" y="95"/>
                    <a:pt x="11847" y="0"/>
                    <a:pt x="117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6" name="Google Shape;146;p16"/>
            <p:cNvSpPr/>
            <p:nvPr/>
          </p:nvSpPr>
          <p:spPr>
            <a:xfrm>
              <a:off x="7384751" y="4147984"/>
              <a:ext cx="380012" cy="228382"/>
            </a:xfrm>
            <a:custGeom>
              <a:avLst/>
              <a:gdLst/>
              <a:ahLst/>
              <a:cxnLst/>
              <a:rect l="l" t="t" r="r" b="b"/>
              <a:pathLst>
                <a:path w="11967" h="7192" extrusionOk="0">
                  <a:moveTo>
                    <a:pt x="3144" y="0"/>
                  </a:moveTo>
                  <a:cubicBezTo>
                    <a:pt x="2227" y="0"/>
                    <a:pt x="1477" y="739"/>
                    <a:pt x="1477" y="1667"/>
                  </a:cubicBezTo>
                  <a:lnTo>
                    <a:pt x="1477" y="4132"/>
                  </a:lnTo>
                  <a:cubicBezTo>
                    <a:pt x="1108" y="4191"/>
                    <a:pt x="751" y="4358"/>
                    <a:pt x="477" y="4644"/>
                  </a:cubicBezTo>
                  <a:cubicBezTo>
                    <a:pt x="168" y="4965"/>
                    <a:pt x="1" y="5382"/>
                    <a:pt x="1" y="5823"/>
                  </a:cubicBezTo>
                  <a:lnTo>
                    <a:pt x="1" y="7013"/>
                  </a:lnTo>
                  <a:cubicBezTo>
                    <a:pt x="1" y="7097"/>
                    <a:pt x="84" y="7192"/>
                    <a:pt x="180" y="7192"/>
                  </a:cubicBezTo>
                  <a:cubicBezTo>
                    <a:pt x="275" y="7192"/>
                    <a:pt x="358" y="7108"/>
                    <a:pt x="358" y="7013"/>
                  </a:cubicBezTo>
                  <a:lnTo>
                    <a:pt x="358" y="5823"/>
                  </a:lnTo>
                  <a:cubicBezTo>
                    <a:pt x="358" y="5465"/>
                    <a:pt x="501" y="5132"/>
                    <a:pt x="751" y="4882"/>
                  </a:cubicBezTo>
                  <a:cubicBezTo>
                    <a:pt x="953" y="4668"/>
                    <a:pt x="1203" y="4537"/>
                    <a:pt x="1489" y="4477"/>
                  </a:cubicBezTo>
                  <a:lnTo>
                    <a:pt x="1489" y="5084"/>
                  </a:lnTo>
                  <a:cubicBezTo>
                    <a:pt x="1489" y="6013"/>
                    <a:pt x="2239" y="6751"/>
                    <a:pt x="3156" y="6751"/>
                  </a:cubicBezTo>
                  <a:lnTo>
                    <a:pt x="5240" y="6751"/>
                  </a:lnTo>
                  <a:cubicBezTo>
                    <a:pt x="5335" y="6751"/>
                    <a:pt x="5418" y="6680"/>
                    <a:pt x="5418" y="6573"/>
                  </a:cubicBezTo>
                  <a:cubicBezTo>
                    <a:pt x="5418" y="6489"/>
                    <a:pt x="5347" y="6394"/>
                    <a:pt x="5240" y="6394"/>
                  </a:cubicBezTo>
                  <a:lnTo>
                    <a:pt x="3156" y="6394"/>
                  </a:lnTo>
                  <a:cubicBezTo>
                    <a:pt x="2430" y="6394"/>
                    <a:pt x="1834" y="5799"/>
                    <a:pt x="1834" y="5073"/>
                  </a:cubicBezTo>
                  <a:lnTo>
                    <a:pt x="1834" y="1620"/>
                  </a:lnTo>
                  <a:cubicBezTo>
                    <a:pt x="1834" y="893"/>
                    <a:pt x="2430" y="298"/>
                    <a:pt x="3156" y="298"/>
                  </a:cubicBezTo>
                  <a:lnTo>
                    <a:pt x="10288" y="298"/>
                  </a:lnTo>
                  <a:cubicBezTo>
                    <a:pt x="11014" y="298"/>
                    <a:pt x="11610" y="893"/>
                    <a:pt x="11610" y="1620"/>
                  </a:cubicBezTo>
                  <a:lnTo>
                    <a:pt x="11610" y="1846"/>
                  </a:lnTo>
                  <a:cubicBezTo>
                    <a:pt x="11610" y="1929"/>
                    <a:pt x="11693" y="2025"/>
                    <a:pt x="11788" y="2025"/>
                  </a:cubicBezTo>
                  <a:cubicBezTo>
                    <a:pt x="11883" y="2025"/>
                    <a:pt x="11967" y="1953"/>
                    <a:pt x="11967" y="1846"/>
                  </a:cubicBezTo>
                  <a:lnTo>
                    <a:pt x="11967" y="1620"/>
                  </a:lnTo>
                  <a:cubicBezTo>
                    <a:pt x="11943" y="762"/>
                    <a:pt x="11193" y="0"/>
                    <a:pt x="1027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7" name="Google Shape;147;p16"/>
            <p:cNvSpPr/>
            <p:nvPr/>
          </p:nvSpPr>
          <p:spPr>
            <a:xfrm>
              <a:off x="7507642" y="4228134"/>
              <a:ext cx="37852" cy="37852"/>
            </a:xfrm>
            <a:custGeom>
              <a:avLst/>
              <a:gdLst/>
              <a:ahLst/>
              <a:cxnLst/>
              <a:rect l="l" t="t" r="r" b="b"/>
              <a:pathLst>
                <a:path w="1192" h="1192" extrusionOk="0">
                  <a:moveTo>
                    <a:pt x="596" y="358"/>
                  </a:moveTo>
                  <a:cubicBezTo>
                    <a:pt x="739" y="358"/>
                    <a:pt x="834" y="465"/>
                    <a:pt x="834" y="596"/>
                  </a:cubicBezTo>
                  <a:cubicBezTo>
                    <a:pt x="834" y="739"/>
                    <a:pt x="739" y="834"/>
                    <a:pt x="596" y="834"/>
                  </a:cubicBezTo>
                  <a:cubicBezTo>
                    <a:pt x="465" y="834"/>
                    <a:pt x="358" y="739"/>
                    <a:pt x="358" y="596"/>
                  </a:cubicBezTo>
                  <a:cubicBezTo>
                    <a:pt x="358" y="465"/>
                    <a:pt x="465" y="358"/>
                    <a:pt x="596" y="358"/>
                  </a:cubicBezTo>
                  <a:close/>
                  <a:moveTo>
                    <a:pt x="596" y="1"/>
                  </a:moveTo>
                  <a:cubicBezTo>
                    <a:pt x="274" y="1"/>
                    <a:pt x="0" y="274"/>
                    <a:pt x="0" y="596"/>
                  </a:cubicBezTo>
                  <a:cubicBezTo>
                    <a:pt x="0" y="929"/>
                    <a:pt x="274" y="1191"/>
                    <a:pt x="596" y="1191"/>
                  </a:cubicBezTo>
                  <a:cubicBezTo>
                    <a:pt x="929" y="1191"/>
                    <a:pt x="1191" y="929"/>
                    <a:pt x="1191" y="596"/>
                  </a:cubicBezTo>
                  <a:cubicBezTo>
                    <a:pt x="1191" y="274"/>
                    <a:pt x="929" y="1"/>
                    <a:pt x="59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8" name="Google Shape;148;p16"/>
            <p:cNvSpPr/>
            <p:nvPr/>
          </p:nvSpPr>
          <p:spPr>
            <a:xfrm>
              <a:off x="7573820" y="4228134"/>
              <a:ext cx="37820" cy="37852"/>
            </a:xfrm>
            <a:custGeom>
              <a:avLst/>
              <a:gdLst/>
              <a:ahLst/>
              <a:cxnLst/>
              <a:rect l="l" t="t" r="r" b="b"/>
              <a:pathLst>
                <a:path w="1191" h="1192" extrusionOk="0">
                  <a:moveTo>
                    <a:pt x="595" y="358"/>
                  </a:moveTo>
                  <a:cubicBezTo>
                    <a:pt x="738" y="358"/>
                    <a:pt x="833" y="465"/>
                    <a:pt x="833" y="596"/>
                  </a:cubicBezTo>
                  <a:cubicBezTo>
                    <a:pt x="833" y="739"/>
                    <a:pt x="738" y="834"/>
                    <a:pt x="595" y="834"/>
                  </a:cubicBezTo>
                  <a:cubicBezTo>
                    <a:pt x="464" y="834"/>
                    <a:pt x="357" y="739"/>
                    <a:pt x="357" y="596"/>
                  </a:cubicBezTo>
                  <a:cubicBezTo>
                    <a:pt x="357" y="465"/>
                    <a:pt x="464" y="358"/>
                    <a:pt x="595" y="358"/>
                  </a:cubicBezTo>
                  <a:close/>
                  <a:moveTo>
                    <a:pt x="595" y="1"/>
                  </a:moveTo>
                  <a:cubicBezTo>
                    <a:pt x="274" y="1"/>
                    <a:pt x="0" y="274"/>
                    <a:pt x="0" y="596"/>
                  </a:cubicBezTo>
                  <a:cubicBezTo>
                    <a:pt x="0" y="929"/>
                    <a:pt x="274" y="1191"/>
                    <a:pt x="595" y="1191"/>
                  </a:cubicBezTo>
                  <a:cubicBezTo>
                    <a:pt x="929" y="1191"/>
                    <a:pt x="1191" y="929"/>
                    <a:pt x="1191" y="596"/>
                  </a:cubicBezTo>
                  <a:cubicBezTo>
                    <a:pt x="1191" y="274"/>
                    <a:pt x="929" y="1"/>
                    <a:pt x="59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9" name="Google Shape;149;p16"/>
            <p:cNvSpPr/>
            <p:nvPr/>
          </p:nvSpPr>
          <p:spPr>
            <a:xfrm>
              <a:off x="7640728" y="4228134"/>
              <a:ext cx="37852" cy="37852"/>
            </a:xfrm>
            <a:custGeom>
              <a:avLst/>
              <a:gdLst/>
              <a:ahLst/>
              <a:cxnLst/>
              <a:rect l="l" t="t" r="r" b="b"/>
              <a:pathLst>
                <a:path w="1192" h="1192" extrusionOk="0">
                  <a:moveTo>
                    <a:pt x="596" y="358"/>
                  </a:moveTo>
                  <a:cubicBezTo>
                    <a:pt x="727" y="358"/>
                    <a:pt x="834" y="465"/>
                    <a:pt x="834" y="596"/>
                  </a:cubicBezTo>
                  <a:cubicBezTo>
                    <a:pt x="834" y="739"/>
                    <a:pt x="727" y="834"/>
                    <a:pt x="596" y="834"/>
                  </a:cubicBezTo>
                  <a:cubicBezTo>
                    <a:pt x="453" y="834"/>
                    <a:pt x="358" y="739"/>
                    <a:pt x="358" y="596"/>
                  </a:cubicBezTo>
                  <a:cubicBezTo>
                    <a:pt x="334" y="465"/>
                    <a:pt x="453" y="358"/>
                    <a:pt x="596" y="358"/>
                  </a:cubicBezTo>
                  <a:close/>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99" name="Google Shape;99;p16"/>
          <p:cNvSpPr/>
          <p:nvPr/>
        </p:nvSpPr>
        <p:spPr>
          <a:xfrm>
            <a:off x="1417083" y="3799779"/>
            <a:ext cx="165000" cy="1650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sp>
        <p:nvSpPr>
          <p:cNvPr id="100" name="Google Shape;100;p16"/>
          <p:cNvSpPr/>
          <p:nvPr/>
        </p:nvSpPr>
        <p:spPr>
          <a:xfrm>
            <a:off x="1451133" y="4030429"/>
            <a:ext cx="96900" cy="969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sp>
        <p:nvSpPr>
          <p:cNvPr id="101" name="Google Shape;101;p16"/>
          <p:cNvSpPr/>
          <p:nvPr/>
        </p:nvSpPr>
        <p:spPr>
          <a:xfrm>
            <a:off x="1390533" y="4192979"/>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102;p16"/>
          <p:cNvSpPr/>
          <p:nvPr/>
        </p:nvSpPr>
        <p:spPr>
          <a:xfrm>
            <a:off x="1425483" y="4227824"/>
            <a:ext cx="148200" cy="1482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sp>
        <p:nvSpPr>
          <p:cNvPr id="132" name="Google Shape;132;p16"/>
          <p:cNvSpPr/>
          <p:nvPr/>
        </p:nvSpPr>
        <p:spPr>
          <a:xfrm>
            <a:off x="1240240" y="2883994"/>
            <a:ext cx="518689" cy="516495"/>
          </a:xfrm>
          <a:custGeom>
            <a:avLst/>
            <a:gdLst/>
            <a:ahLst/>
            <a:cxnLst/>
            <a:rect l="l" t="t" r="r" b="b"/>
            <a:pathLst>
              <a:path w="11348" h="11300" extrusionOk="0">
                <a:moveTo>
                  <a:pt x="7752" y="846"/>
                </a:moveTo>
                <a:cubicBezTo>
                  <a:pt x="7978" y="846"/>
                  <a:pt x="8133" y="1025"/>
                  <a:pt x="8133" y="1239"/>
                </a:cubicBezTo>
                <a:lnTo>
                  <a:pt x="8133" y="4001"/>
                </a:lnTo>
                <a:lnTo>
                  <a:pt x="4252" y="4001"/>
                </a:lnTo>
                <a:cubicBezTo>
                  <a:pt x="3763" y="4001"/>
                  <a:pt x="3359" y="4406"/>
                  <a:pt x="3359" y="4894"/>
                </a:cubicBezTo>
                <a:lnTo>
                  <a:pt x="3359" y="4990"/>
                </a:lnTo>
                <a:lnTo>
                  <a:pt x="1168" y="4990"/>
                </a:lnTo>
                <a:lnTo>
                  <a:pt x="1168" y="5001"/>
                </a:lnTo>
                <a:cubicBezTo>
                  <a:pt x="942" y="5001"/>
                  <a:pt x="787" y="4823"/>
                  <a:pt x="787" y="4609"/>
                </a:cubicBezTo>
                <a:lnTo>
                  <a:pt x="787" y="1239"/>
                </a:lnTo>
                <a:cubicBezTo>
                  <a:pt x="787" y="1013"/>
                  <a:pt x="965" y="846"/>
                  <a:pt x="1168" y="846"/>
                </a:cubicBezTo>
                <a:close/>
                <a:moveTo>
                  <a:pt x="3370" y="6621"/>
                </a:moveTo>
                <a:lnTo>
                  <a:pt x="3370" y="6978"/>
                </a:lnTo>
                <a:lnTo>
                  <a:pt x="3180" y="6978"/>
                </a:lnTo>
                <a:lnTo>
                  <a:pt x="3370" y="6621"/>
                </a:lnTo>
                <a:close/>
                <a:moveTo>
                  <a:pt x="3382" y="7335"/>
                </a:moveTo>
                <a:lnTo>
                  <a:pt x="3382" y="7490"/>
                </a:lnTo>
                <a:lnTo>
                  <a:pt x="2644" y="7490"/>
                </a:lnTo>
                <a:cubicBezTo>
                  <a:pt x="2597" y="7490"/>
                  <a:pt x="2573" y="7454"/>
                  <a:pt x="2573" y="7407"/>
                </a:cubicBezTo>
                <a:cubicBezTo>
                  <a:pt x="2573" y="7383"/>
                  <a:pt x="2585" y="7371"/>
                  <a:pt x="2597" y="7347"/>
                </a:cubicBezTo>
                <a:cubicBezTo>
                  <a:pt x="2620" y="7335"/>
                  <a:pt x="2632" y="7335"/>
                  <a:pt x="2656" y="7335"/>
                </a:cubicBezTo>
                <a:close/>
                <a:moveTo>
                  <a:pt x="8966" y="8276"/>
                </a:moveTo>
                <a:cubicBezTo>
                  <a:pt x="9062" y="8276"/>
                  <a:pt x="9133" y="8347"/>
                  <a:pt x="9133" y="8442"/>
                </a:cubicBezTo>
                <a:lnTo>
                  <a:pt x="9133" y="8573"/>
                </a:lnTo>
                <a:cubicBezTo>
                  <a:pt x="9109" y="8573"/>
                  <a:pt x="9074" y="8561"/>
                  <a:pt x="9038" y="8561"/>
                </a:cubicBezTo>
                <a:lnTo>
                  <a:pt x="7454" y="8561"/>
                </a:lnTo>
                <a:cubicBezTo>
                  <a:pt x="7419" y="8561"/>
                  <a:pt x="7395" y="8561"/>
                  <a:pt x="7359" y="8573"/>
                </a:cubicBezTo>
                <a:lnTo>
                  <a:pt x="7359" y="8442"/>
                </a:lnTo>
                <a:cubicBezTo>
                  <a:pt x="7359" y="8347"/>
                  <a:pt x="7430" y="8276"/>
                  <a:pt x="7526" y="8276"/>
                </a:cubicBezTo>
                <a:close/>
                <a:moveTo>
                  <a:pt x="9883" y="4347"/>
                </a:moveTo>
                <a:cubicBezTo>
                  <a:pt x="10193" y="4347"/>
                  <a:pt x="10443" y="4597"/>
                  <a:pt x="10443" y="4906"/>
                </a:cubicBezTo>
                <a:lnTo>
                  <a:pt x="10443" y="9276"/>
                </a:lnTo>
                <a:lnTo>
                  <a:pt x="9478" y="9276"/>
                </a:lnTo>
                <a:lnTo>
                  <a:pt x="9478" y="9109"/>
                </a:lnTo>
                <a:lnTo>
                  <a:pt x="9764" y="9109"/>
                </a:lnTo>
                <a:cubicBezTo>
                  <a:pt x="10038" y="9109"/>
                  <a:pt x="10264" y="8883"/>
                  <a:pt x="10264" y="8597"/>
                </a:cubicBezTo>
                <a:lnTo>
                  <a:pt x="10264" y="5942"/>
                </a:lnTo>
                <a:cubicBezTo>
                  <a:pt x="10264" y="5847"/>
                  <a:pt x="10193" y="5775"/>
                  <a:pt x="10097" y="5775"/>
                </a:cubicBezTo>
                <a:cubicBezTo>
                  <a:pt x="10014" y="5775"/>
                  <a:pt x="9931" y="5847"/>
                  <a:pt x="9931" y="5942"/>
                </a:cubicBezTo>
                <a:lnTo>
                  <a:pt x="9931" y="8585"/>
                </a:lnTo>
                <a:cubicBezTo>
                  <a:pt x="9931" y="8680"/>
                  <a:pt x="9859" y="8752"/>
                  <a:pt x="9764" y="8752"/>
                </a:cubicBezTo>
                <a:lnTo>
                  <a:pt x="9478" y="8752"/>
                </a:lnTo>
                <a:lnTo>
                  <a:pt x="9478" y="8419"/>
                </a:lnTo>
                <a:cubicBezTo>
                  <a:pt x="9478" y="8157"/>
                  <a:pt x="9252" y="7918"/>
                  <a:pt x="8966" y="7918"/>
                </a:cubicBezTo>
                <a:lnTo>
                  <a:pt x="7526" y="7918"/>
                </a:lnTo>
                <a:cubicBezTo>
                  <a:pt x="7264" y="7918"/>
                  <a:pt x="7026" y="8145"/>
                  <a:pt x="7026" y="8419"/>
                </a:cubicBezTo>
                <a:lnTo>
                  <a:pt x="7026" y="8752"/>
                </a:lnTo>
                <a:lnTo>
                  <a:pt x="4382" y="8752"/>
                </a:lnTo>
                <a:cubicBezTo>
                  <a:pt x="4299" y="8752"/>
                  <a:pt x="4204" y="8680"/>
                  <a:pt x="4204" y="8585"/>
                </a:cubicBezTo>
                <a:lnTo>
                  <a:pt x="4204" y="5121"/>
                </a:lnTo>
                <a:cubicBezTo>
                  <a:pt x="4204" y="5025"/>
                  <a:pt x="4287" y="4942"/>
                  <a:pt x="4382" y="4942"/>
                </a:cubicBezTo>
                <a:lnTo>
                  <a:pt x="9740" y="4942"/>
                </a:lnTo>
                <a:cubicBezTo>
                  <a:pt x="9836" y="4942"/>
                  <a:pt x="9919" y="5013"/>
                  <a:pt x="9919" y="5121"/>
                </a:cubicBezTo>
                <a:lnTo>
                  <a:pt x="9919" y="5251"/>
                </a:lnTo>
                <a:cubicBezTo>
                  <a:pt x="9919" y="5347"/>
                  <a:pt x="10002" y="5418"/>
                  <a:pt x="10086" y="5418"/>
                </a:cubicBezTo>
                <a:cubicBezTo>
                  <a:pt x="10181" y="5418"/>
                  <a:pt x="10252" y="5347"/>
                  <a:pt x="10252" y="5251"/>
                </a:cubicBezTo>
                <a:lnTo>
                  <a:pt x="10252" y="5121"/>
                </a:lnTo>
                <a:cubicBezTo>
                  <a:pt x="10252" y="4835"/>
                  <a:pt x="10026" y="4609"/>
                  <a:pt x="9740" y="4609"/>
                </a:cubicBezTo>
                <a:lnTo>
                  <a:pt x="4382" y="4609"/>
                </a:lnTo>
                <a:cubicBezTo>
                  <a:pt x="4109" y="4609"/>
                  <a:pt x="3882" y="4835"/>
                  <a:pt x="3882" y="5121"/>
                </a:cubicBezTo>
                <a:lnTo>
                  <a:pt x="3882" y="8585"/>
                </a:lnTo>
                <a:cubicBezTo>
                  <a:pt x="3882" y="8871"/>
                  <a:pt x="4109" y="9097"/>
                  <a:pt x="4382" y="9097"/>
                </a:cubicBezTo>
                <a:lnTo>
                  <a:pt x="7026" y="9097"/>
                </a:lnTo>
                <a:lnTo>
                  <a:pt x="7026" y="9252"/>
                </a:lnTo>
                <a:lnTo>
                  <a:pt x="3716" y="9252"/>
                </a:lnTo>
                <a:lnTo>
                  <a:pt x="3716" y="4906"/>
                </a:lnTo>
                <a:cubicBezTo>
                  <a:pt x="3716" y="4597"/>
                  <a:pt x="3966" y="4347"/>
                  <a:pt x="4287" y="4347"/>
                </a:cubicBezTo>
                <a:close/>
                <a:moveTo>
                  <a:pt x="7038" y="9597"/>
                </a:moveTo>
                <a:lnTo>
                  <a:pt x="7038" y="10002"/>
                </a:lnTo>
                <a:lnTo>
                  <a:pt x="3549" y="10002"/>
                </a:lnTo>
                <a:cubicBezTo>
                  <a:pt x="3539" y="10003"/>
                  <a:pt x="3529" y="10004"/>
                  <a:pt x="3520" y="10004"/>
                </a:cubicBezTo>
                <a:cubicBezTo>
                  <a:pt x="3434" y="10004"/>
                  <a:pt x="3351" y="9959"/>
                  <a:pt x="3287" y="9895"/>
                </a:cubicBezTo>
                <a:cubicBezTo>
                  <a:pt x="3216" y="9823"/>
                  <a:pt x="3168" y="9716"/>
                  <a:pt x="3168" y="9609"/>
                </a:cubicBezTo>
                <a:cubicBezTo>
                  <a:pt x="3168" y="9597"/>
                  <a:pt x="3168" y="9597"/>
                  <a:pt x="3180" y="9597"/>
                </a:cubicBezTo>
                <a:close/>
                <a:moveTo>
                  <a:pt x="10990" y="9609"/>
                </a:moveTo>
                <a:lnTo>
                  <a:pt x="10990" y="9633"/>
                </a:lnTo>
                <a:cubicBezTo>
                  <a:pt x="10979" y="9835"/>
                  <a:pt x="10812" y="10014"/>
                  <a:pt x="10598" y="10014"/>
                </a:cubicBezTo>
                <a:lnTo>
                  <a:pt x="9478" y="10014"/>
                </a:lnTo>
                <a:lnTo>
                  <a:pt x="9478" y="9609"/>
                </a:lnTo>
                <a:close/>
                <a:moveTo>
                  <a:pt x="9050" y="8883"/>
                </a:moveTo>
                <a:cubicBezTo>
                  <a:pt x="9085" y="8883"/>
                  <a:pt x="9133" y="8931"/>
                  <a:pt x="9133" y="8978"/>
                </a:cubicBezTo>
                <a:lnTo>
                  <a:pt x="9133" y="10240"/>
                </a:lnTo>
                <a:cubicBezTo>
                  <a:pt x="9133" y="10288"/>
                  <a:pt x="9085" y="10324"/>
                  <a:pt x="9050" y="10324"/>
                </a:cubicBezTo>
                <a:lnTo>
                  <a:pt x="7454" y="10324"/>
                </a:lnTo>
                <a:cubicBezTo>
                  <a:pt x="7407" y="10324"/>
                  <a:pt x="7359" y="10288"/>
                  <a:pt x="7359" y="10240"/>
                </a:cubicBezTo>
                <a:lnTo>
                  <a:pt x="7359" y="10181"/>
                </a:lnTo>
                <a:lnTo>
                  <a:pt x="7359" y="8978"/>
                </a:lnTo>
                <a:cubicBezTo>
                  <a:pt x="7359" y="8931"/>
                  <a:pt x="7407" y="8883"/>
                  <a:pt x="7454" y="8883"/>
                </a:cubicBezTo>
                <a:close/>
                <a:moveTo>
                  <a:pt x="9133" y="10645"/>
                </a:moveTo>
                <a:lnTo>
                  <a:pt x="9133" y="10776"/>
                </a:lnTo>
                <a:cubicBezTo>
                  <a:pt x="9133" y="10859"/>
                  <a:pt x="9062" y="10943"/>
                  <a:pt x="8966" y="10943"/>
                </a:cubicBezTo>
                <a:lnTo>
                  <a:pt x="7526" y="10943"/>
                </a:lnTo>
                <a:cubicBezTo>
                  <a:pt x="7442" y="10943"/>
                  <a:pt x="7359" y="10859"/>
                  <a:pt x="7359" y="10776"/>
                </a:cubicBezTo>
                <a:lnTo>
                  <a:pt x="7359" y="10645"/>
                </a:lnTo>
                <a:cubicBezTo>
                  <a:pt x="7395" y="10645"/>
                  <a:pt x="7419" y="10657"/>
                  <a:pt x="7454" y="10657"/>
                </a:cubicBezTo>
                <a:lnTo>
                  <a:pt x="9050" y="10657"/>
                </a:lnTo>
                <a:cubicBezTo>
                  <a:pt x="9074" y="10657"/>
                  <a:pt x="9109" y="10657"/>
                  <a:pt x="9133" y="10645"/>
                </a:cubicBezTo>
                <a:close/>
                <a:moveTo>
                  <a:pt x="858" y="1"/>
                </a:moveTo>
                <a:cubicBezTo>
                  <a:pt x="382" y="1"/>
                  <a:pt x="1" y="382"/>
                  <a:pt x="1" y="858"/>
                </a:cubicBezTo>
                <a:lnTo>
                  <a:pt x="1" y="5561"/>
                </a:lnTo>
                <a:cubicBezTo>
                  <a:pt x="1" y="6037"/>
                  <a:pt x="382" y="6430"/>
                  <a:pt x="858" y="6430"/>
                </a:cubicBezTo>
                <a:lnTo>
                  <a:pt x="1334" y="6430"/>
                </a:lnTo>
                <a:cubicBezTo>
                  <a:pt x="1430" y="6430"/>
                  <a:pt x="1501" y="6359"/>
                  <a:pt x="1501" y="6264"/>
                </a:cubicBezTo>
                <a:cubicBezTo>
                  <a:pt x="1501" y="6180"/>
                  <a:pt x="1430" y="6097"/>
                  <a:pt x="1334" y="6097"/>
                </a:cubicBezTo>
                <a:lnTo>
                  <a:pt x="858" y="6097"/>
                </a:lnTo>
                <a:cubicBezTo>
                  <a:pt x="572" y="6097"/>
                  <a:pt x="334" y="5859"/>
                  <a:pt x="334" y="5585"/>
                </a:cubicBezTo>
                <a:lnTo>
                  <a:pt x="334" y="882"/>
                </a:lnTo>
                <a:cubicBezTo>
                  <a:pt x="334" y="596"/>
                  <a:pt x="572" y="358"/>
                  <a:pt x="858" y="358"/>
                </a:cubicBezTo>
                <a:lnTo>
                  <a:pt x="8062" y="358"/>
                </a:lnTo>
                <a:cubicBezTo>
                  <a:pt x="8347" y="358"/>
                  <a:pt x="8585" y="596"/>
                  <a:pt x="8585" y="882"/>
                </a:cubicBezTo>
                <a:lnTo>
                  <a:pt x="8585" y="4001"/>
                </a:lnTo>
                <a:lnTo>
                  <a:pt x="8478" y="4001"/>
                </a:lnTo>
                <a:lnTo>
                  <a:pt x="8478" y="1215"/>
                </a:lnTo>
                <a:cubicBezTo>
                  <a:pt x="8478" y="822"/>
                  <a:pt x="8157" y="489"/>
                  <a:pt x="7752" y="489"/>
                </a:cubicBezTo>
                <a:lnTo>
                  <a:pt x="1168" y="489"/>
                </a:lnTo>
                <a:cubicBezTo>
                  <a:pt x="775" y="489"/>
                  <a:pt x="442" y="822"/>
                  <a:pt x="442" y="1215"/>
                </a:cubicBezTo>
                <a:lnTo>
                  <a:pt x="442" y="4597"/>
                </a:lnTo>
                <a:cubicBezTo>
                  <a:pt x="442" y="5001"/>
                  <a:pt x="775" y="5323"/>
                  <a:pt x="1168" y="5323"/>
                </a:cubicBezTo>
                <a:lnTo>
                  <a:pt x="3370" y="5323"/>
                </a:lnTo>
                <a:lnTo>
                  <a:pt x="3370" y="6085"/>
                </a:lnTo>
                <a:lnTo>
                  <a:pt x="2001" y="6085"/>
                </a:lnTo>
                <a:cubicBezTo>
                  <a:pt x="1918" y="6085"/>
                  <a:pt x="1846" y="6156"/>
                  <a:pt x="1846" y="6252"/>
                </a:cubicBezTo>
                <a:cubicBezTo>
                  <a:pt x="1846" y="6335"/>
                  <a:pt x="1918" y="6418"/>
                  <a:pt x="2001" y="6418"/>
                </a:cubicBezTo>
                <a:lnTo>
                  <a:pt x="3109" y="6418"/>
                </a:lnTo>
                <a:lnTo>
                  <a:pt x="2811" y="6978"/>
                </a:lnTo>
                <a:lnTo>
                  <a:pt x="2656" y="6978"/>
                </a:lnTo>
                <a:cubicBezTo>
                  <a:pt x="2561" y="6978"/>
                  <a:pt x="2454" y="7026"/>
                  <a:pt x="2358" y="7097"/>
                </a:cubicBezTo>
                <a:cubicBezTo>
                  <a:pt x="2287" y="7168"/>
                  <a:pt x="2239" y="7276"/>
                  <a:pt x="2239" y="7395"/>
                </a:cubicBezTo>
                <a:cubicBezTo>
                  <a:pt x="2239" y="7621"/>
                  <a:pt x="2418" y="7811"/>
                  <a:pt x="2656" y="7811"/>
                </a:cubicBezTo>
                <a:lnTo>
                  <a:pt x="3394" y="7811"/>
                </a:lnTo>
                <a:lnTo>
                  <a:pt x="3394" y="9276"/>
                </a:lnTo>
                <a:lnTo>
                  <a:pt x="3192" y="9276"/>
                </a:lnTo>
                <a:cubicBezTo>
                  <a:pt x="3001" y="9276"/>
                  <a:pt x="2835" y="9431"/>
                  <a:pt x="2835" y="9633"/>
                </a:cubicBezTo>
                <a:cubicBezTo>
                  <a:pt x="2835" y="9823"/>
                  <a:pt x="2918" y="10002"/>
                  <a:pt x="3049" y="10145"/>
                </a:cubicBezTo>
                <a:cubicBezTo>
                  <a:pt x="3180" y="10288"/>
                  <a:pt x="3370" y="10359"/>
                  <a:pt x="3573" y="10359"/>
                </a:cubicBezTo>
                <a:lnTo>
                  <a:pt x="7049" y="10359"/>
                </a:lnTo>
                <a:lnTo>
                  <a:pt x="7049" y="10788"/>
                </a:lnTo>
                <a:cubicBezTo>
                  <a:pt x="7049" y="11062"/>
                  <a:pt x="7276" y="11300"/>
                  <a:pt x="7550" y="11300"/>
                </a:cubicBezTo>
                <a:lnTo>
                  <a:pt x="9002" y="11300"/>
                </a:lnTo>
                <a:cubicBezTo>
                  <a:pt x="9264" y="11300"/>
                  <a:pt x="9502" y="11074"/>
                  <a:pt x="9502" y="10788"/>
                </a:cubicBezTo>
                <a:lnTo>
                  <a:pt x="9502" y="10359"/>
                </a:lnTo>
                <a:lnTo>
                  <a:pt x="10621" y="10359"/>
                </a:lnTo>
                <a:cubicBezTo>
                  <a:pt x="11026" y="10359"/>
                  <a:pt x="11348" y="10026"/>
                  <a:pt x="11348" y="9633"/>
                </a:cubicBezTo>
                <a:cubicBezTo>
                  <a:pt x="11324" y="9526"/>
                  <a:pt x="11276" y="9431"/>
                  <a:pt x="11217" y="9371"/>
                </a:cubicBezTo>
                <a:cubicBezTo>
                  <a:pt x="11157" y="9312"/>
                  <a:pt x="11074" y="9276"/>
                  <a:pt x="10967" y="9276"/>
                </a:cubicBezTo>
                <a:lnTo>
                  <a:pt x="10776" y="9276"/>
                </a:lnTo>
                <a:lnTo>
                  <a:pt x="10776" y="4906"/>
                </a:lnTo>
                <a:cubicBezTo>
                  <a:pt x="10776" y="4418"/>
                  <a:pt x="10371" y="4013"/>
                  <a:pt x="9883" y="4013"/>
                </a:cubicBezTo>
                <a:lnTo>
                  <a:pt x="8931" y="4013"/>
                </a:lnTo>
                <a:lnTo>
                  <a:pt x="8931" y="858"/>
                </a:lnTo>
                <a:cubicBezTo>
                  <a:pt x="8931" y="382"/>
                  <a:pt x="8538" y="1"/>
                  <a:pt x="806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8" name="Google Shape;98;p16"/>
          <p:cNvSpPr/>
          <p:nvPr/>
        </p:nvSpPr>
        <p:spPr>
          <a:xfrm>
            <a:off x="990183" y="2632829"/>
            <a:ext cx="1018800" cy="1018800"/>
          </a:xfrm>
          <a:prstGeom prst="ellipse">
            <a:avLst/>
          </a:prstGeom>
          <a:solidFill>
            <a:schemeClr val="accent1"/>
          </a:solidFill>
          <a:ln>
            <a:noFill/>
          </a:ln>
        </p:spPr>
        <p:txBody>
          <a:bodyPr spcFirstLastPara="1" wrap="square" lIns="91425" tIns="91425" rIns="91425" bIns="91425" anchor="ctr" anchorCtr="0">
            <a:noAutofit/>
          </a:bodyPr>
          <a:lstStyle/>
          <a:p>
            <a:endParaRPr dirty="0"/>
          </a:p>
        </p:txBody>
      </p:sp>
      <p:pic>
        <p:nvPicPr>
          <p:cNvPr id="12" name="Graphic 11" descr="Stethoscope outline">
            <a:extLst>
              <a:ext uri="{FF2B5EF4-FFF2-40B4-BE49-F238E27FC236}">
                <a16:creationId xmlns:a16="http://schemas.microsoft.com/office/drawing/2014/main" id="{92E7D82C-E79A-E44E-AE02-B6576C3E43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7815" y="2770591"/>
            <a:ext cx="796575" cy="796575"/>
          </a:xfrm>
          <a:prstGeom prst="rect">
            <a:avLst/>
          </a:prstGeom>
        </p:spPr>
      </p:pic>
      <p:sp>
        <p:nvSpPr>
          <p:cNvPr id="70" name="Google Shape;121;p16">
            <a:extLst>
              <a:ext uri="{FF2B5EF4-FFF2-40B4-BE49-F238E27FC236}">
                <a16:creationId xmlns:a16="http://schemas.microsoft.com/office/drawing/2014/main" id="{3139F91C-5D1A-F04B-9ED3-51DFBB4ECBA9}"/>
              </a:ext>
            </a:extLst>
          </p:cNvPr>
          <p:cNvSpPr txBox="1"/>
          <p:nvPr/>
        </p:nvSpPr>
        <p:spPr>
          <a:xfrm>
            <a:off x="4572000" y="4592551"/>
            <a:ext cx="1530096" cy="429600"/>
          </a:xfrm>
          <a:prstGeom prst="rect">
            <a:avLst/>
          </a:prstGeom>
          <a:noFill/>
          <a:ln>
            <a:noFill/>
          </a:ln>
        </p:spPr>
        <p:txBody>
          <a:bodyPr spcFirstLastPara="1" wrap="square" lIns="91425" tIns="91425" rIns="91425" bIns="91425" anchor="ctr" anchorCtr="0">
            <a:noAutofit/>
          </a:bodyPr>
          <a:lstStyle/>
          <a:p>
            <a:pPr algn="ctr"/>
            <a:r>
              <a:rPr lang="en" sz="1700" dirty="0">
                <a:solidFill>
                  <a:schemeClr val="accent3"/>
                </a:solidFill>
                <a:latin typeface="Fira Sans Extra Condensed Medium"/>
                <a:ea typeface="Fira Sans Extra Condensed Medium"/>
                <a:cs typeface="Fira Sans Extra Condensed Medium"/>
                <a:sym typeface="Fira Sans Extra Condensed Medium"/>
              </a:rPr>
              <a:t>Trade Groups</a:t>
            </a:r>
            <a:endParaRPr sz="1700"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14" name="TextBox 13">
            <a:extLst>
              <a:ext uri="{FF2B5EF4-FFF2-40B4-BE49-F238E27FC236}">
                <a16:creationId xmlns:a16="http://schemas.microsoft.com/office/drawing/2014/main" id="{6C1F83EB-BAD9-C54D-8719-3E9F9B44E679}"/>
              </a:ext>
            </a:extLst>
          </p:cNvPr>
          <p:cNvSpPr txBox="1"/>
          <p:nvPr/>
        </p:nvSpPr>
        <p:spPr>
          <a:xfrm>
            <a:off x="2594419" y="1768544"/>
            <a:ext cx="3114568" cy="369332"/>
          </a:xfrm>
          <a:prstGeom prst="rect">
            <a:avLst/>
          </a:prstGeom>
          <a:noFill/>
        </p:spPr>
        <p:txBody>
          <a:bodyPr wrap="square" rtlCol="0">
            <a:spAutoFit/>
          </a:bodyPr>
          <a:lstStyle/>
          <a:p>
            <a:r>
              <a:rPr lang="en-US" dirty="0"/>
              <a:t>Examples:</a:t>
            </a:r>
          </a:p>
        </p:txBody>
      </p:sp>
      <p:pic>
        <p:nvPicPr>
          <p:cNvPr id="17" name="Graphic 16" descr="Idea outline">
            <a:extLst>
              <a:ext uri="{FF2B5EF4-FFF2-40B4-BE49-F238E27FC236}">
                <a16:creationId xmlns:a16="http://schemas.microsoft.com/office/drawing/2014/main" id="{0639E469-FBC5-DC44-973F-97B28EE676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7018" y="2719065"/>
            <a:ext cx="809279" cy="809279"/>
          </a:xfrm>
          <a:prstGeom prst="rect">
            <a:avLst/>
          </a:prstGeom>
        </p:spPr>
      </p:pic>
      <p:sp>
        <p:nvSpPr>
          <p:cNvPr id="3" name="Rounded Rectangle 2">
            <a:extLst>
              <a:ext uri="{FF2B5EF4-FFF2-40B4-BE49-F238E27FC236}">
                <a16:creationId xmlns:a16="http://schemas.microsoft.com/office/drawing/2014/main" id="{B156D9E3-07A4-4543-A468-7F3495A2C190}"/>
              </a:ext>
            </a:extLst>
          </p:cNvPr>
          <p:cNvSpPr/>
          <p:nvPr/>
        </p:nvSpPr>
        <p:spPr>
          <a:xfrm>
            <a:off x="6205005" y="992764"/>
            <a:ext cx="2291255" cy="31361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AEB830-80C8-EA43-A898-053F389CE664}"/>
              </a:ext>
            </a:extLst>
          </p:cNvPr>
          <p:cNvSpPr txBox="1"/>
          <p:nvPr/>
        </p:nvSpPr>
        <p:spPr>
          <a:xfrm>
            <a:off x="6229893" y="1233708"/>
            <a:ext cx="2223007" cy="2893100"/>
          </a:xfrm>
          <a:prstGeom prst="rect">
            <a:avLst/>
          </a:prstGeom>
          <a:noFill/>
        </p:spPr>
        <p:txBody>
          <a:bodyPr wrap="square" rtlCol="0">
            <a:spAutoFit/>
          </a:bodyPr>
          <a:lstStyle/>
          <a:p>
            <a:pPr algn="ctr"/>
            <a:r>
              <a:rPr lang="en-US" b="1" dirty="0">
                <a:solidFill>
                  <a:schemeClr val="tx2"/>
                </a:solidFill>
                <a:latin typeface="Roboto" panose="02000000000000000000" pitchFamily="2" charset="0"/>
                <a:ea typeface="Roboto" panose="02000000000000000000" pitchFamily="2" charset="0"/>
              </a:rPr>
              <a:t>Strength in Numbers: </a:t>
            </a:r>
          </a:p>
          <a:p>
            <a:pPr algn="ctr"/>
            <a:r>
              <a:rPr lang="en-US" sz="1600" dirty="0">
                <a:solidFill>
                  <a:schemeClr val="tx2"/>
                </a:solidFill>
                <a:latin typeface="Roboto" panose="02000000000000000000" pitchFamily="2" charset="0"/>
                <a:ea typeface="Roboto" panose="02000000000000000000" pitchFamily="2" charset="0"/>
              </a:rPr>
              <a:t>ACA brings the right people to the table. We share data and insights with groups that increase our effectiveness in the legislative and regulatory arena.</a:t>
            </a:r>
          </a:p>
          <a:p>
            <a:pPr algn="ct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4E5CBA-9FF0-7C30-63BD-63D21638BD0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8">
            <a:extLst>
              <a:ext uri="{FF2B5EF4-FFF2-40B4-BE49-F238E27FC236}">
                <a16:creationId xmlns:a16="http://schemas.microsoft.com/office/drawing/2014/main" id="{B8C56100-5637-D44B-AF95-415B08E35903}"/>
              </a:ext>
            </a:extLst>
          </p:cNvPr>
          <p:cNvSpPr>
            <a:spLocks noGrp="1"/>
          </p:cNvSpPr>
          <p:nvPr>
            <p:ph type="title"/>
          </p:nvPr>
        </p:nvSpPr>
        <p:spPr>
          <a:xfrm>
            <a:off x="3634801" y="896624"/>
            <a:ext cx="4971152" cy="758054"/>
          </a:xfrm>
        </p:spPr>
        <p:txBody>
          <a:bodyPr vert="horz" lIns="91440" tIns="45720" rIns="91440" bIns="45720" rtlCol="0" anchor="ctr">
            <a:noAutofit/>
          </a:bodyPr>
          <a:lstStyle/>
          <a:p>
            <a:r>
              <a:rPr lang="en-US" kern="1200" dirty="0">
                <a:cs typeface="Calibri" panose="020F0502020204030204" pitchFamily="34" charset="0"/>
              </a:rPr>
              <a:t>Proactive Federal Advocacy</a:t>
            </a:r>
          </a:p>
        </p:txBody>
      </p:sp>
      <p:sp>
        <p:nvSpPr>
          <p:cNvPr id="7" name="TextBox 6">
            <a:extLst>
              <a:ext uri="{FF2B5EF4-FFF2-40B4-BE49-F238E27FC236}">
                <a16:creationId xmlns:a16="http://schemas.microsoft.com/office/drawing/2014/main" id="{ADD70249-301B-1F4D-93EE-2734F7F3ED88}"/>
              </a:ext>
            </a:extLst>
          </p:cNvPr>
          <p:cNvSpPr txBox="1"/>
          <p:nvPr/>
        </p:nvSpPr>
        <p:spPr>
          <a:xfrm>
            <a:off x="4516698" y="1978051"/>
            <a:ext cx="3750320" cy="4294024"/>
          </a:xfrm>
          <a:prstGeom prst="rect">
            <a:avLst/>
          </a:prstGeom>
        </p:spPr>
        <p:txBody>
          <a:bodyPr vert="horz" lIns="91440" tIns="45720" rIns="91440" bIns="45720" rtlCol="0">
            <a:noAutofit/>
          </a:bodyPr>
          <a:lstStyle/>
          <a:p>
            <a:pPr marL="342900" indent="-34290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1400" dirty="0">
                <a:latin typeface="Roboto" panose="02000000000000000000" pitchFamily="2" charset="0"/>
                <a:ea typeface="Roboto" panose="02000000000000000000" pitchFamily="2" charset="0"/>
              </a:rPr>
              <a:t>ACA’s team engages with lawmakers and regulators on a constant basis. </a:t>
            </a:r>
            <a:r>
              <a:rPr lang="en-US" sz="1400" b="1" dirty="0">
                <a:latin typeface="Roboto" panose="02000000000000000000" pitchFamily="2" charset="0"/>
                <a:ea typeface="Roboto" panose="02000000000000000000" pitchFamily="2" charset="0"/>
              </a:rPr>
              <a:t>We have 50+ active, robust and relevant relationships with members of Congress.</a:t>
            </a:r>
            <a:endParaRPr lang="en-US" sz="14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1400" dirty="0">
                <a:latin typeface="Roboto" panose="02000000000000000000" pitchFamily="2" charset="0"/>
                <a:ea typeface="Roboto" panose="02000000000000000000" pitchFamily="2" charset="0"/>
              </a:rPr>
              <a:t>ACA continues to successfully advocate on challenges to the industry, including legislation and regulations on medical debt collection, FCC TCPA regulations and CFPB guidance.</a:t>
            </a:r>
          </a:p>
          <a:p>
            <a:pPr marL="342900" indent="-34290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1400" dirty="0">
                <a:latin typeface="Roboto" panose="02000000000000000000" pitchFamily="2" charset="0"/>
                <a:ea typeface="Roboto" panose="02000000000000000000" pitchFamily="2" charset="0"/>
              </a:rPr>
              <a:t>We strive to have a sitting member of Congress or regulator at every major ACA conference.</a:t>
            </a:r>
          </a:p>
          <a:p>
            <a:pPr marL="342900" indent="-34290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p:txBody>
      </p:sp>
      <p:pic>
        <p:nvPicPr>
          <p:cNvPr id="8" name="Google Shape;228;p21">
            <a:extLst>
              <a:ext uri="{FF2B5EF4-FFF2-40B4-BE49-F238E27FC236}">
                <a16:creationId xmlns:a16="http://schemas.microsoft.com/office/drawing/2014/main" id="{527CF603-840F-AE4F-9161-E38171CDA7C0}"/>
              </a:ext>
            </a:extLst>
          </p:cNvPr>
          <p:cNvPicPr preferRelativeResize="0">
            <a:picLocks noChangeAspect="1"/>
          </p:cNvPicPr>
          <p:nvPr/>
        </p:nvPicPr>
        <p:blipFill rotWithShape="1">
          <a:blip r:embed="rId3" cstate="print">
            <a:extLst>
              <a:ext uri="{28A0092B-C50C-407E-A947-70E740481C1C}">
                <a14:useLocalDpi xmlns:a14="http://schemas.microsoft.com/office/drawing/2010/main"/>
              </a:ext>
            </a:extLst>
          </a:blip>
          <a:srcRect l="-3879" b="-1139"/>
          <a:stretch/>
        </p:blipFill>
        <p:spPr>
          <a:xfrm>
            <a:off x="-168928" y="1578250"/>
            <a:ext cx="3639716" cy="3639716"/>
          </a:xfrm>
          <a:prstGeom prst="ellipse">
            <a:avLst/>
          </a:prstGeom>
          <a:noFill/>
          <a:ln>
            <a:noFill/>
          </a:ln>
        </p:spPr>
      </p:pic>
      <p:grpSp>
        <p:nvGrpSpPr>
          <p:cNvPr id="9" name="Google Shape;229;p21">
            <a:extLst>
              <a:ext uri="{FF2B5EF4-FFF2-40B4-BE49-F238E27FC236}">
                <a16:creationId xmlns:a16="http://schemas.microsoft.com/office/drawing/2014/main" id="{A9570212-B24E-974B-942C-F6BBE5100893}"/>
              </a:ext>
            </a:extLst>
          </p:cNvPr>
          <p:cNvGrpSpPr>
            <a:grpSpLocks noChangeAspect="1"/>
          </p:cNvGrpSpPr>
          <p:nvPr/>
        </p:nvGrpSpPr>
        <p:grpSpPr>
          <a:xfrm>
            <a:off x="2160481" y="4125063"/>
            <a:ext cx="1846666" cy="1846666"/>
            <a:chOff x="6680825" y="2549350"/>
            <a:chExt cx="1539600" cy="1539600"/>
          </a:xfrm>
        </p:grpSpPr>
        <p:sp>
          <p:nvSpPr>
            <p:cNvPr id="10" name="Google Shape;230;p21">
              <a:extLst>
                <a:ext uri="{FF2B5EF4-FFF2-40B4-BE49-F238E27FC236}">
                  <a16:creationId xmlns:a16="http://schemas.microsoft.com/office/drawing/2014/main" id="{2C94DF29-AA44-8F4B-A8D1-C537A23FF278}"/>
                </a:ext>
              </a:extLst>
            </p:cNvPr>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1;p21">
              <a:extLst>
                <a:ext uri="{FF2B5EF4-FFF2-40B4-BE49-F238E27FC236}">
                  <a16:creationId xmlns:a16="http://schemas.microsoft.com/office/drawing/2014/main" id="{9BC8D8EF-3300-EF46-9B30-DE16D1ACB238}"/>
                </a:ext>
              </a:extLst>
            </p:cNvPr>
            <p:cNvSpPr/>
            <p:nvPr/>
          </p:nvSpPr>
          <p:spPr>
            <a:xfrm>
              <a:off x="6894850" y="2763375"/>
              <a:ext cx="1111200" cy="1111200"/>
            </a:xfrm>
            <a:prstGeom prst="ellipse">
              <a:avLst/>
            </a:prstGeom>
            <a:solidFill>
              <a:srgbClr val="0070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2;p21">
              <a:extLst>
                <a:ext uri="{FF2B5EF4-FFF2-40B4-BE49-F238E27FC236}">
                  <a16:creationId xmlns:a16="http://schemas.microsoft.com/office/drawing/2014/main" id="{E0A3C779-9508-D341-AC3D-68ED0C21F8EC}"/>
                </a:ext>
              </a:extLst>
            </p:cNvPr>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Graphic 2" descr="Programmer female outline">
            <a:extLst>
              <a:ext uri="{FF2B5EF4-FFF2-40B4-BE49-F238E27FC236}">
                <a16:creationId xmlns:a16="http://schemas.microsoft.com/office/drawing/2014/main" id="{923C7E0B-85F2-144D-89EC-E995FA6C25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8134" y="4670824"/>
            <a:ext cx="670940" cy="670940"/>
          </a:xfrm>
          <a:prstGeom prst="rect">
            <a:avLst/>
          </a:prstGeom>
        </p:spPr>
      </p:pic>
    </p:spTree>
    <p:extLst>
      <p:ext uri="{BB962C8B-B14F-4D97-AF65-F5344CB8AC3E}">
        <p14:creationId xmlns:p14="http://schemas.microsoft.com/office/powerpoint/2010/main" val="2862300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E43731-3F44-2608-68F8-87C88757BDE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6" name="Title 1">
            <a:extLst>
              <a:ext uri="{FF2B5EF4-FFF2-40B4-BE49-F238E27FC236}">
                <a16:creationId xmlns:a16="http://schemas.microsoft.com/office/drawing/2014/main" id="{6A629177-89B6-4254-9B49-EDA7BD5C0CEC}"/>
              </a:ext>
            </a:extLst>
          </p:cNvPr>
          <p:cNvSpPr>
            <a:spLocks noGrp="1"/>
          </p:cNvSpPr>
          <p:nvPr>
            <p:ph type="title"/>
          </p:nvPr>
        </p:nvSpPr>
        <p:spPr>
          <a:xfrm>
            <a:off x="210065" y="278768"/>
            <a:ext cx="8229600" cy="1143000"/>
          </a:xfrm>
        </p:spPr>
        <p:txBody>
          <a:bodyPr vert="horz" lIns="91440" tIns="45720" rIns="91440" bIns="45720" rtlCol="0" anchor="ctr">
            <a:normAutofit/>
          </a:bodyPr>
          <a:lstStyle/>
          <a:p>
            <a:pPr algn="ctr">
              <a:lnSpc>
                <a:spcPct val="90000"/>
              </a:lnSpc>
            </a:pPr>
            <a:r>
              <a:rPr lang="en-US" kern="1200" dirty="0">
                <a:cs typeface="Calibri" panose="020F0502020204030204" pitchFamily="34" charset="0"/>
              </a:rPr>
              <a:t>Working with the CFPB &amp; FCC</a:t>
            </a:r>
          </a:p>
        </p:txBody>
      </p:sp>
      <p:sp>
        <p:nvSpPr>
          <p:cNvPr id="21" name="Text Placeholder 2">
            <a:extLst>
              <a:ext uri="{FF2B5EF4-FFF2-40B4-BE49-F238E27FC236}">
                <a16:creationId xmlns:a16="http://schemas.microsoft.com/office/drawing/2014/main" id="{1928A21F-56CD-437C-9D62-49745221E5D9}"/>
              </a:ext>
            </a:extLst>
          </p:cNvPr>
          <p:cNvSpPr>
            <a:spLocks noGrp="1"/>
          </p:cNvSpPr>
          <p:nvPr>
            <p:ph type="body" idx="1"/>
          </p:nvPr>
        </p:nvSpPr>
        <p:spPr>
          <a:xfrm>
            <a:off x="563684" y="5152263"/>
            <a:ext cx="4040188" cy="639762"/>
          </a:xfrm>
        </p:spPr>
        <p:txBody>
          <a:bodyPr>
            <a:normAutofit fontScale="77500" lnSpcReduction="20000"/>
          </a:bodyPr>
          <a:lstStyle/>
          <a:p>
            <a:r>
              <a:rPr lang="en-US" dirty="0">
                <a:solidFill>
                  <a:schemeClr val="tx1"/>
                </a:solidFill>
              </a:rPr>
              <a:t>Rohit Chopra</a:t>
            </a:r>
          </a:p>
          <a:p>
            <a:r>
              <a:rPr lang="en-US" b="0" dirty="0">
                <a:solidFill>
                  <a:schemeClr val="tx1"/>
                </a:solidFill>
              </a:rPr>
              <a:t>CFPB Director</a:t>
            </a:r>
          </a:p>
        </p:txBody>
      </p:sp>
      <p:sp>
        <p:nvSpPr>
          <p:cNvPr id="6" name="TextBox 5">
            <a:extLst>
              <a:ext uri="{FF2B5EF4-FFF2-40B4-BE49-F238E27FC236}">
                <a16:creationId xmlns:a16="http://schemas.microsoft.com/office/drawing/2014/main" id="{A67BDCF7-4108-DF4B-B4FD-A6EF683545DD}"/>
              </a:ext>
            </a:extLst>
          </p:cNvPr>
          <p:cNvSpPr txBox="1"/>
          <p:nvPr/>
        </p:nvSpPr>
        <p:spPr>
          <a:xfrm>
            <a:off x="4645025" y="2174875"/>
            <a:ext cx="4041775" cy="3951288"/>
          </a:xfrm>
          <a:prstGeom prst="rect">
            <a:avLst/>
          </a:prstGeom>
        </p:spPr>
        <p:txBody>
          <a:bodyPr vert="horz" lIns="91440" tIns="45720" rIns="91440" bIns="45720" rtlCol="0">
            <a:normAutofit/>
          </a:bodyPr>
          <a:lstStyle/>
          <a:p>
            <a:pPr>
              <a:spcBef>
                <a:spcPct val="20000"/>
              </a:spcBef>
              <a:buFont typeface="Arial"/>
            </a:pPr>
            <a:endParaRPr lang="en-US" sz="2400" dirty="0">
              <a:solidFill>
                <a:srgbClr val="8C857B"/>
              </a:solidFill>
            </a:endParaRPr>
          </a:p>
        </p:txBody>
      </p:sp>
      <p:sp>
        <p:nvSpPr>
          <p:cNvPr id="10" name="TextBox 9">
            <a:extLst>
              <a:ext uri="{FF2B5EF4-FFF2-40B4-BE49-F238E27FC236}">
                <a16:creationId xmlns:a16="http://schemas.microsoft.com/office/drawing/2014/main" id="{7BD994F1-B198-A14E-ACAF-75B9D5CFBD3E}"/>
              </a:ext>
            </a:extLst>
          </p:cNvPr>
          <p:cNvSpPr txBox="1"/>
          <p:nvPr/>
        </p:nvSpPr>
        <p:spPr>
          <a:xfrm>
            <a:off x="4572000" y="1508856"/>
            <a:ext cx="3562273" cy="483209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rPr>
              <a:t>We continue to see rulemaking by enforcement from both agencies.</a:t>
            </a:r>
          </a:p>
          <a:p>
            <a:pPr marL="285750" indent="-28575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rPr>
              <a:t>ACA submitted comments to educate the CFPB and FCC on industry practices and to advocate for policies and regulations that are balanced, well-reasoned, and designed to avoid unintended negative consequences impacting consumers and clients.</a:t>
            </a:r>
          </a:p>
          <a:p>
            <a:pPr marL="285750" indent="-28575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rPr>
              <a:t>ACA also pushed back on CFPB overreach working with Congress and the SBA Office of Advocacy and in a brief filed for the CFPB’s constitutionality case before the Supreme Court. </a:t>
            </a:r>
          </a:p>
          <a:p>
            <a:pPr marL="285750" indent="-28575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rPr>
              <a:t>ACA has successfully slowed the CFPB down and forced them to consider their legal authority on several issues.</a:t>
            </a:r>
          </a:p>
        </p:txBody>
      </p:sp>
      <p:pic>
        <p:nvPicPr>
          <p:cNvPr id="9" name="Google Shape;361;p31">
            <a:extLst>
              <a:ext uri="{FF2B5EF4-FFF2-40B4-BE49-F238E27FC236}">
                <a16:creationId xmlns:a16="http://schemas.microsoft.com/office/drawing/2014/main" id="{78DFECF2-0DBD-FE40-9C71-22C84560E37C}"/>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rcRect/>
          <a:stretch/>
        </p:blipFill>
        <p:spPr>
          <a:xfrm>
            <a:off x="210065" y="1508856"/>
            <a:ext cx="3562273" cy="3530063"/>
          </a:xfrm>
          <a:prstGeom prst="ellipse">
            <a:avLst/>
          </a:prstGeom>
          <a:noFill/>
          <a:ln>
            <a:noFill/>
          </a:ln>
        </p:spPr>
      </p:pic>
    </p:spTree>
    <p:extLst>
      <p:ext uri="{BB962C8B-B14F-4D97-AF65-F5344CB8AC3E}">
        <p14:creationId xmlns:p14="http://schemas.microsoft.com/office/powerpoint/2010/main" val="265689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a16="http://schemas.microsoft.com/office/drawing/2014/main"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 name="Picture 5">
            <a:extLst>
              <a:ext uri="{FF2B5EF4-FFF2-40B4-BE49-F238E27FC236}">
                <a16:creationId xmlns:a16="http://schemas.microsoft.com/office/drawing/2014/main" id="{044FA59D-4A7B-62AD-D193-322A4051603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57" name="Google Shape;657;p46"/>
          <p:cNvSpPr txBox="1">
            <a:spLocks noGrp="1"/>
          </p:cNvSpPr>
          <p:nvPr>
            <p:ph type="title"/>
          </p:nvPr>
        </p:nvSpPr>
        <p:spPr>
          <a:xfrm>
            <a:off x="1559658" y="1565117"/>
            <a:ext cx="6286350" cy="683100"/>
          </a:xfrm>
          <a:prstGeom prst="rect">
            <a:avLst/>
          </a:prstGeom>
        </p:spPr>
        <p:txBody>
          <a:bodyPr spcFirstLastPara="1" vert="horz" wrap="square" lIns="91425" tIns="91425" rIns="91425" bIns="91425" rtlCol="0" anchor="b" anchorCtr="0">
            <a:noAutofit/>
          </a:bodyPr>
          <a:lstStyle/>
          <a:p>
            <a:pPr>
              <a:spcBef>
                <a:spcPts val="0"/>
              </a:spcBef>
            </a:pPr>
            <a:r>
              <a:rPr lang="en-US" sz="4400" b="0" dirty="0"/>
              <a:t>2024/25 Board of Directors, </a:t>
            </a:r>
            <a:r>
              <a:rPr lang="en-US" sz="4400" b="0" i="1" dirty="0"/>
              <a:t>Officers </a:t>
            </a:r>
            <a:endParaRPr dirty="0"/>
          </a:p>
        </p:txBody>
      </p:sp>
      <p:sp>
        <p:nvSpPr>
          <p:cNvPr id="660" name="Google Shape;660;p46"/>
          <p:cNvSpPr txBox="1"/>
          <p:nvPr/>
        </p:nvSpPr>
        <p:spPr>
          <a:xfrm>
            <a:off x="5529158" y="4082791"/>
            <a:ext cx="1489200" cy="1368137"/>
          </a:xfrm>
          <a:prstGeom prst="rect">
            <a:avLst/>
          </a:prstGeom>
          <a:noFill/>
          <a:ln>
            <a:noFill/>
          </a:ln>
        </p:spPr>
        <p:txBody>
          <a:bodyPr spcFirstLastPara="1" wrap="square" lIns="0" tIns="0" rIns="0" bIns="0" anchor="t" anchorCtr="0">
            <a:noAutofit/>
          </a:bodyPr>
          <a:lstStyle/>
          <a:p>
            <a:pPr algn="ctr"/>
            <a:r>
              <a:rPr lang="en" sz="1200" b="1" dirty="0">
                <a:solidFill>
                  <a:schemeClr val="dk1"/>
                </a:solidFill>
                <a:latin typeface="Poppins"/>
                <a:ea typeface="Poppins"/>
                <a:cs typeface="Poppins"/>
                <a:sym typeface="Poppins"/>
              </a:rPr>
              <a:t>Jeff </a:t>
            </a:r>
            <a:r>
              <a:rPr lang="en" sz="1200" b="1" dirty="0" err="1">
                <a:solidFill>
                  <a:schemeClr val="dk1"/>
                </a:solidFill>
                <a:latin typeface="Poppins"/>
                <a:ea typeface="Poppins"/>
                <a:cs typeface="Poppins"/>
                <a:sym typeface="Poppins"/>
              </a:rPr>
              <a:t>DiMatteo</a:t>
            </a:r>
            <a:br>
              <a:rPr lang="en" dirty="0">
                <a:latin typeface="Poppins"/>
                <a:ea typeface="Poppins"/>
                <a:cs typeface="Poppins"/>
                <a:sym typeface="Poppins"/>
              </a:rPr>
            </a:br>
            <a:r>
              <a:rPr lang="en-US" sz="900" dirty="0">
                <a:solidFill>
                  <a:schemeClr val="dk2"/>
                </a:solidFill>
                <a:latin typeface="Poppins"/>
                <a:ea typeface="Poppins"/>
                <a:cs typeface="Poppins"/>
                <a:sym typeface="Poppins"/>
              </a:rPr>
              <a:t>ACA Treasurer</a:t>
            </a:r>
          </a:p>
          <a:p>
            <a:pPr algn="ctr"/>
            <a:endParaRPr lang="en-US" sz="800" dirty="0">
              <a:solidFill>
                <a:schemeClr val="dk2"/>
              </a:solidFill>
              <a:latin typeface="Poppins"/>
              <a:ea typeface="Roboto" panose="02000000000000000000" pitchFamily="2" charset="0"/>
              <a:cs typeface="Poppins"/>
              <a:sym typeface="Poppins"/>
            </a:endParaRPr>
          </a:p>
          <a:p>
            <a:pPr algn="ctr"/>
            <a:r>
              <a:rPr lang="en-US" sz="1000" dirty="0">
                <a:solidFill>
                  <a:schemeClr val="dk2"/>
                </a:solidFill>
                <a:latin typeface="Roboto" panose="02000000000000000000" pitchFamily="2" charset="0"/>
                <a:ea typeface="Roboto" panose="02000000000000000000" pitchFamily="2" charset="0"/>
                <a:cs typeface="Poppins"/>
                <a:sym typeface="Poppins"/>
              </a:rPr>
              <a:t>Owner/founding partner of American Profit Recovery, Inc. in Michigan</a:t>
            </a:r>
            <a:endParaRPr lang="en-US" sz="1000" dirty="0">
              <a:latin typeface="Roboto" panose="02000000000000000000" pitchFamily="2" charset="0"/>
              <a:ea typeface="Roboto" panose="02000000000000000000" pitchFamily="2" charset="0"/>
              <a:cs typeface="Poppins"/>
              <a:sym typeface="Poppins"/>
            </a:endParaRPr>
          </a:p>
        </p:txBody>
      </p:sp>
      <p:sp>
        <p:nvSpPr>
          <p:cNvPr id="662" name="Google Shape;662;p46"/>
          <p:cNvSpPr txBox="1"/>
          <p:nvPr/>
        </p:nvSpPr>
        <p:spPr>
          <a:xfrm>
            <a:off x="1559658" y="4082791"/>
            <a:ext cx="1489200" cy="1250150"/>
          </a:xfrm>
          <a:prstGeom prst="rect">
            <a:avLst/>
          </a:prstGeom>
          <a:noFill/>
          <a:ln>
            <a:noFill/>
          </a:ln>
        </p:spPr>
        <p:txBody>
          <a:bodyPr spcFirstLastPara="1" wrap="square" lIns="0" tIns="0" rIns="0" bIns="0" anchor="t" anchorCtr="0">
            <a:noAutofit/>
          </a:bodyPr>
          <a:lstStyle/>
          <a:p>
            <a:pPr algn="ctr"/>
            <a:r>
              <a:rPr lang="en" sz="1200" b="1" dirty="0">
                <a:solidFill>
                  <a:schemeClr val="dk1"/>
                </a:solidFill>
                <a:latin typeface="Poppins"/>
                <a:ea typeface="Poppins"/>
                <a:cs typeface="Poppins"/>
                <a:sym typeface="Poppins"/>
              </a:rPr>
              <a:t>Tim Haag</a:t>
            </a:r>
            <a:br>
              <a:rPr lang="en" dirty="0">
                <a:latin typeface="Poppins"/>
                <a:ea typeface="Poppins"/>
                <a:cs typeface="Poppins"/>
                <a:sym typeface="Poppins"/>
              </a:rPr>
            </a:br>
            <a:r>
              <a:rPr lang="en-US" sz="900" dirty="0">
                <a:solidFill>
                  <a:schemeClr val="dk2"/>
                </a:solidFill>
                <a:latin typeface="Poppins"/>
                <a:ea typeface="Poppins"/>
                <a:cs typeface="Poppins"/>
                <a:sym typeface="Poppins"/>
              </a:rPr>
              <a:t>ACA President</a:t>
            </a:r>
          </a:p>
          <a:p>
            <a:pPr algn="ctr"/>
            <a:endParaRPr lang="en-US" sz="800" dirty="0">
              <a:solidFill>
                <a:schemeClr val="dk2"/>
              </a:solidFill>
              <a:latin typeface="Poppins"/>
              <a:ea typeface="Roboto" panose="02000000000000000000" pitchFamily="2" charset="0"/>
              <a:cs typeface="Poppins"/>
              <a:sym typeface="Poppins"/>
            </a:endParaRPr>
          </a:p>
          <a:p>
            <a:pPr algn="ctr"/>
            <a:r>
              <a:rPr lang="en-US" sz="1000" dirty="0">
                <a:solidFill>
                  <a:schemeClr val="dk2"/>
                </a:solidFill>
                <a:latin typeface="Roboto" panose="02000000000000000000" pitchFamily="2" charset="0"/>
                <a:ea typeface="Roboto" panose="02000000000000000000" pitchFamily="2" charset="0"/>
                <a:cs typeface="Poppins"/>
                <a:sym typeface="Poppins"/>
              </a:rPr>
              <a:t>President &amp; CEO of State Collection Service Inc. in Wisconsin</a:t>
            </a:r>
            <a:endParaRPr sz="1000" dirty="0">
              <a:latin typeface="Roboto" panose="02000000000000000000" pitchFamily="2" charset="0"/>
              <a:ea typeface="Roboto" panose="02000000000000000000" pitchFamily="2" charset="0"/>
              <a:cs typeface="Poppins"/>
              <a:sym typeface="Poppins"/>
            </a:endParaRPr>
          </a:p>
        </p:txBody>
      </p:sp>
      <p:pic>
        <p:nvPicPr>
          <p:cNvPr id="663" name="Google Shape;663;p46"/>
          <p:cNvPicPr preferRelativeResize="0"/>
          <p:nvPr/>
        </p:nvPicPr>
        <p:blipFill rotWithShape="1">
          <a:blip r:embed="rId4"/>
          <a:srcRect l="1112" r="2435" b="19622"/>
          <a:stretch/>
        </p:blipFill>
        <p:spPr>
          <a:xfrm>
            <a:off x="3634785" y="2459400"/>
            <a:ext cx="1489200" cy="1489200"/>
          </a:xfrm>
          <a:prstGeom prst="ellipse">
            <a:avLst/>
          </a:prstGeom>
          <a:noFill/>
          <a:ln>
            <a:noFill/>
          </a:ln>
        </p:spPr>
      </p:pic>
      <p:sp>
        <p:nvSpPr>
          <p:cNvPr id="664" name="Google Shape;664;p46"/>
          <p:cNvSpPr txBox="1"/>
          <p:nvPr/>
        </p:nvSpPr>
        <p:spPr>
          <a:xfrm>
            <a:off x="3544408" y="4082792"/>
            <a:ext cx="1489200" cy="734100"/>
          </a:xfrm>
          <a:prstGeom prst="rect">
            <a:avLst/>
          </a:prstGeom>
          <a:noFill/>
          <a:ln>
            <a:noFill/>
          </a:ln>
        </p:spPr>
        <p:txBody>
          <a:bodyPr spcFirstLastPara="1" wrap="square" lIns="0" tIns="0" rIns="0" bIns="0" anchor="t" anchorCtr="0">
            <a:noAutofit/>
          </a:bodyPr>
          <a:lstStyle/>
          <a:p>
            <a:pPr algn="ctr"/>
            <a:r>
              <a:rPr lang="en" sz="1200" b="1" dirty="0">
                <a:solidFill>
                  <a:schemeClr val="dk1"/>
                </a:solidFill>
                <a:latin typeface="Poppins"/>
                <a:ea typeface="Poppins"/>
                <a:cs typeface="Poppins"/>
                <a:sym typeface="Poppins"/>
              </a:rPr>
              <a:t>Jennifer Whipple</a:t>
            </a:r>
            <a:br>
              <a:rPr lang="en" dirty="0">
                <a:latin typeface="Poppins"/>
                <a:ea typeface="Poppins"/>
                <a:cs typeface="Poppins"/>
                <a:sym typeface="Poppins"/>
              </a:rPr>
            </a:br>
            <a:r>
              <a:rPr lang="en-US" sz="900" dirty="0">
                <a:solidFill>
                  <a:schemeClr val="dk2"/>
                </a:solidFill>
                <a:latin typeface="Poppins"/>
                <a:ea typeface="Poppins"/>
                <a:cs typeface="Poppins"/>
                <a:sym typeface="Poppins"/>
              </a:rPr>
              <a:t>ACA President-Elect</a:t>
            </a:r>
          </a:p>
          <a:p>
            <a:pPr algn="ctr"/>
            <a:endParaRPr lang="en-US" sz="800" dirty="0">
              <a:solidFill>
                <a:schemeClr val="dk2"/>
              </a:solidFill>
              <a:latin typeface="Poppins"/>
              <a:ea typeface="Roboto" panose="02000000000000000000" pitchFamily="2" charset="0"/>
              <a:cs typeface="Poppins"/>
              <a:sym typeface="Poppins"/>
            </a:endParaRPr>
          </a:p>
          <a:p>
            <a:pPr algn="ctr"/>
            <a:r>
              <a:rPr lang="en-US" sz="1000" dirty="0">
                <a:solidFill>
                  <a:schemeClr val="dk2"/>
                </a:solidFill>
                <a:latin typeface="Roboto" panose="02000000000000000000" pitchFamily="2" charset="0"/>
                <a:ea typeface="Roboto" panose="02000000000000000000" pitchFamily="2" charset="0"/>
                <a:cs typeface="Poppins"/>
                <a:sym typeface="Poppins"/>
              </a:rPr>
              <a:t>President of Collection Bureau Services Inc. in Montana</a:t>
            </a:r>
            <a:endParaRPr lang="en-US" sz="1000" dirty="0">
              <a:latin typeface="Roboto" panose="02000000000000000000" pitchFamily="2" charset="0"/>
              <a:ea typeface="Roboto" panose="02000000000000000000" pitchFamily="2" charset="0"/>
              <a:cs typeface="Poppins"/>
              <a:sym typeface="Poppins"/>
            </a:endParaRPr>
          </a:p>
        </p:txBody>
      </p:sp>
      <p:pic>
        <p:nvPicPr>
          <p:cNvPr id="3" name="Google Shape;661;p46">
            <a:extLst>
              <a:ext uri="{FF2B5EF4-FFF2-40B4-BE49-F238E27FC236}">
                <a16:creationId xmlns:a16="http://schemas.microsoft.com/office/drawing/2014/main" id="{38DE6AB0-C1AA-6CF7-3B34-875D4B817EF6}"/>
              </a:ext>
            </a:extLst>
          </p:cNvPr>
          <p:cNvPicPr preferRelativeResize="0">
            <a:picLocks noChangeAspect="1"/>
          </p:cNvPicPr>
          <p:nvPr/>
        </p:nvPicPr>
        <p:blipFill rotWithShape="1">
          <a:blip r:embed="rId5"/>
          <a:srcRect l="1540" t="-480" r="2660" b="22048"/>
          <a:stretch/>
        </p:blipFill>
        <p:spPr>
          <a:xfrm>
            <a:off x="5487801" y="2377440"/>
            <a:ext cx="1489200" cy="1489200"/>
          </a:xfrm>
          <a:prstGeom prst="ellipse">
            <a:avLst/>
          </a:prstGeom>
          <a:noFill/>
          <a:ln>
            <a:noFill/>
          </a:ln>
        </p:spPr>
      </p:pic>
      <p:pic>
        <p:nvPicPr>
          <p:cNvPr id="2" name="Google Shape;663;p46">
            <a:extLst>
              <a:ext uri="{FF2B5EF4-FFF2-40B4-BE49-F238E27FC236}">
                <a16:creationId xmlns:a16="http://schemas.microsoft.com/office/drawing/2014/main" id="{6653CE48-962E-0A9A-409D-F227E5F24B52}"/>
              </a:ext>
            </a:extLst>
          </p:cNvPr>
          <p:cNvPicPr preferRelativeResize="0"/>
          <p:nvPr/>
        </p:nvPicPr>
        <p:blipFill rotWithShape="1">
          <a:blip r:embed="rId6"/>
          <a:srcRect t="1709" b="26863"/>
          <a:stretch/>
        </p:blipFill>
        <p:spPr>
          <a:xfrm>
            <a:off x="1559658" y="2459400"/>
            <a:ext cx="1489200" cy="1489200"/>
          </a:xfrm>
          <a:prstGeom prst="ellipse">
            <a:avLst/>
          </a:prstGeom>
          <a:noFill/>
          <a:ln>
            <a:noFill/>
          </a:ln>
        </p:spPr>
      </p:pic>
    </p:spTree>
    <p:extLst>
      <p:ext uri="{BB962C8B-B14F-4D97-AF65-F5344CB8AC3E}">
        <p14:creationId xmlns:p14="http://schemas.microsoft.com/office/powerpoint/2010/main" val="160820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3"/>
        <p:cNvGrpSpPr/>
        <p:nvPr/>
      </p:nvGrpSpPr>
      <p:grpSpPr>
        <a:xfrm>
          <a:off x="0" y="0"/>
          <a:ext cx="0" cy="0"/>
          <a:chOff x="0" y="0"/>
          <a:chExt cx="0" cy="0"/>
        </a:xfrm>
      </p:grpSpPr>
      <p:pic>
        <p:nvPicPr>
          <p:cNvPr id="3" name="Picture 2">
            <a:extLst>
              <a:ext uri="{FF2B5EF4-FFF2-40B4-BE49-F238E27FC236}">
                <a16:creationId xmlns:a16="http://schemas.microsoft.com/office/drawing/2014/main" id="{F24ECF4A-0F48-9F56-24EB-4CD404560EE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694" name="Google Shape;2694;p49"/>
          <p:cNvSpPr txBox="1">
            <a:spLocks noGrp="1"/>
          </p:cNvSpPr>
          <p:nvPr>
            <p:ph type="title"/>
          </p:nvPr>
        </p:nvSpPr>
        <p:spPr>
          <a:xfrm>
            <a:off x="704637" y="472123"/>
            <a:ext cx="7130005" cy="1122032"/>
          </a:xfrm>
          <a:prstGeom prst="rect">
            <a:avLst/>
          </a:prstGeom>
        </p:spPr>
        <p:txBody>
          <a:bodyPr spcFirstLastPara="1" vert="horz" wrap="square" lIns="91425" tIns="91425" rIns="91425" bIns="91425" rtlCol="0" anchor="t" anchorCtr="0">
            <a:noAutofit/>
          </a:bodyPr>
          <a:lstStyle/>
          <a:p>
            <a:pPr algn="ctr">
              <a:spcBef>
                <a:spcPts val="0"/>
              </a:spcBef>
            </a:pPr>
            <a:r>
              <a:rPr lang="en-US" sz="3600" dirty="0"/>
              <a:t>ACA’s Initiatives to Represent Members’ Interests in the FCRA Rulemaking Proposals</a:t>
            </a:r>
            <a:endParaRPr sz="3600" dirty="0"/>
          </a:p>
        </p:txBody>
      </p:sp>
      <p:sp>
        <p:nvSpPr>
          <p:cNvPr id="2695" name="Google Shape;2695;p49"/>
          <p:cNvSpPr txBox="1"/>
          <p:nvPr/>
        </p:nvSpPr>
        <p:spPr>
          <a:xfrm>
            <a:off x="1000758" y="2409228"/>
            <a:ext cx="2219400" cy="983459"/>
          </a:xfrm>
          <a:prstGeom prst="rect">
            <a:avLst/>
          </a:prstGeom>
          <a:noFill/>
          <a:ln>
            <a:noFill/>
          </a:ln>
        </p:spPr>
        <p:txBody>
          <a:bodyPr spcFirstLastPara="1" wrap="square" lIns="91425" tIns="91425" rIns="91425" bIns="91425" anchor="t" anchorCtr="0">
            <a:noAutofit/>
          </a:bodyPr>
          <a:lstStyle/>
          <a:p>
            <a:pPr algn="ctr"/>
            <a:r>
              <a:rPr lang="en-US" sz="1600">
                <a:solidFill>
                  <a:schemeClr val="dk2"/>
                </a:solidFill>
                <a:latin typeface="Barlow Semi Condensed"/>
                <a:ea typeface="Barlow Semi Condensed"/>
                <a:cs typeface="Barlow Semi Condensed"/>
                <a:sym typeface="Barlow Semi Condensed"/>
              </a:rPr>
              <a:t>Helped members </a:t>
            </a:r>
            <a:r>
              <a:rPr lang="en-US" sz="1600" dirty="0">
                <a:solidFill>
                  <a:schemeClr val="dk2"/>
                </a:solidFill>
                <a:latin typeface="Barlow Semi Condensed"/>
                <a:ea typeface="Barlow Semi Condensed"/>
                <a:cs typeface="Barlow Semi Condensed"/>
                <a:sym typeface="Barlow Semi Condensed"/>
              </a:rPr>
              <a:t>to provide compelling data-driven insights.</a:t>
            </a:r>
          </a:p>
          <a:p>
            <a:pPr algn="ctr"/>
            <a:endParaRPr lang="en-US" sz="1600" dirty="0">
              <a:solidFill>
                <a:schemeClr val="dk2"/>
              </a:solidFill>
              <a:latin typeface="Barlow Semi Condensed"/>
              <a:ea typeface="Barlow Semi Condensed"/>
              <a:cs typeface="Barlow Semi Condensed"/>
              <a:sym typeface="Barlow Semi Condensed"/>
            </a:endParaRPr>
          </a:p>
          <a:p>
            <a:pPr algn="ctr"/>
            <a:endParaRPr lang="en-US" sz="1600" dirty="0">
              <a:solidFill>
                <a:schemeClr val="dk2"/>
              </a:solidFill>
              <a:latin typeface="Barlow Semi Condensed"/>
              <a:ea typeface="Barlow Semi Condensed"/>
              <a:cs typeface="Barlow Semi Condensed"/>
              <a:sym typeface="Barlow Semi Condensed"/>
            </a:endParaRPr>
          </a:p>
          <a:p>
            <a:pPr algn="ctr"/>
            <a:endParaRPr lang="en-US" sz="1600" dirty="0">
              <a:solidFill>
                <a:schemeClr val="dk2"/>
              </a:solidFill>
              <a:latin typeface="Barlow Semi Condensed"/>
              <a:ea typeface="Barlow Semi Condensed"/>
              <a:cs typeface="Barlow Semi Condensed"/>
              <a:sym typeface="Barlow Semi Condensed"/>
            </a:endParaRPr>
          </a:p>
        </p:txBody>
      </p:sp>
      <p:sp>
        <p:nvSpPr>
          <p:cNvPr id="2696" name="Google Shape;2696;p49"/>
          <p:cNvSpPr txBox="1"/>
          <p:nvPr/>
        </p:nvSpPr>
        <p:spPr>
          <a:xfrm>
            <a:off x="4215153" y="2616339"/>
            <a:ext cx="2408268" cy="635700"/>
          </a:xfrm>
          <a:prstGeom prst="rect">
            <a:avLst/>
          </a:prstGeom>
          <a:noFill/>
          <a:ln>
            <a:noFill/>
          </a:ln>
        </p:spPr>
        <p:txBody>
          <a:bodyPr spcFirstLastPara="1" wrap="square" lIns="91425" tIns="91425" rIns="91425" bIns="91425" anchor="t" anchorCtr="0">
            <a:noAutofit/>
          </a:bodyPr>
          <a:lstStyle/>
          <a:p>
            <a:pPr algn="ctr"/>
            <a:r>
              <a:rPr lang="en-US" sz="1600" dirty="0">
                <a:solidFill>
                  <a:schemeClr val="dk2"/>
                </a:solidFill>
                <a:latin typeface="Barlow Semi Condensed"/>
                <a:ea typeface="Barlow Semi Condensed"/>
                <a:cs typeface="Barlow Semi Condensed"/>
                <a:sym typeface="Barlow Semi Condensed"/>
              </a:rPr>
              <a:t>ACA highlighted economic data and member input in our comments to the CFPB.</a:t>
            </a:r>
          </a:p>
        </p:txBody>
      </p:sp>
      <p:sp>
        <p:nvSpPr>
          <p:cNvPr id="2697" name="Google Shape;2697;p49"/>
          <p:cNvSpPr txBox="1"/>
          <p:nvPr/>
        </p:nvSpPr>
        <p:spPr>
          <a:xfrm>
            <a:off x="2632717" y="4998555"/>
            <a:ext cx="2219400" cy="635700"/>
          </a:xfrm>
          <a:prstGeom prst="rect">
            <a:avLst/>
          </a:prstGeom>
          <a:noFill/>
          <a:ln>
            <a:noFill/>
          </a:ln>
        </p:spPr>
        <p:txBody>
          <a:bodyPr spcFirstLastPara="1" wrap="square" lIns="91425" tIns="91425" rIns="91425" bIns="91425" anchor="t" anchorCtr="0">
            <a:noAutofit/>
          </a:bodyPr>
          <a:lstStyle/>
          <a:p>
            <a:pPr algn="ctr"/>
            <a:r>
              <a:rPr lang="en-US" sz="1600" dirty="0">
                <a:solidFill>
                  <a:schemeClr val="dk2"/>
                </a:solidFill>
                <a:latin typeface="Barlow Semi Condensed"/>
                <a:ea typeface="Barlow Semi Condensed"/>
                <a:cs typeface="Barlow Semi Condensed"/>
                <a:sym typeface="Barlow Semi Condensed"/>
              </a:rPr>
              <a:t>Two ACA members participated in the  SBREFA process.</a:t>
            </a:r>
          </a:p>
        </p:txBody>
      </p:sp>
      <p:cxnSp>
        <p:nvCxnSpPr>
          <p:cNvPr id="2701" name="Google Shape;2701;p49"/>
          <p:cNvCxnSpPr/>
          <p:nvPr/>
        </p:nvCxnSpPr>
        <p:spPr>
          <a:xfrm>
            <a:off x="4145064" y="4274223"/>
            <a:ext cx="830471" cy="0"/>
          </a:xfrm>
          <a:prstGeom prst="straightConnector1">
            <a:avLst/>
          </a:prstGeom>
          <a:noFill/>
          <a:ln w="9525" cap="flat" cmpd="sng">
            <a:solidFill>
              <a:srgbClr val="595959"/>
            </a:solidFill>
            <a:prstDash val="solid"/>
            <a:round/>
            <a:headEnd type="none" w="med" len="med"/>
            <a:tailEnd type="none" w="med" len="med"/>
          </a:ln>
        </p:spPr>
      </p:cxnSp>
      <p:cxnSp>
        <p:nvCxnSpPr>
          <p:cNvPr id="2703" name="Google Shape;2703;p49"/>
          <p:cNvCxnSpPr>
            <a:stCxn id="2704" idx="6"/>
            <a:endCxn id="2705" idx="2"/>
          </p:cNvCxnSpPr>
          <p:nvPr/>
        </p:nvCxnSpPr>
        <p:spPr>
          <a:xfrm>
            <a:off x="2592653" y="4274761"/>
            <a:ext cx="656201" cy="0"/>
          </a:xfrm>
          <a:prstGeom prst="straightConnector1">
            <a:avLst/>
          </a:prstGeom>
          <a:noFill/>
          <a:ln w="9525" cap="flat" cmpd="sng">
            <a:solidFill>
              <a:srgbClr val="595959"/>
            </a:solidFill>
            <a:prstDash val="solid"/>
            <a:round/>
            <a:headEnd type="none" w="med" len="med"/>
            <a:tailEnd type="none" w="med" len="med"/>
          </a:ln>
        </p:spPr>
      </p:cxnSp>
      <p:cxnSp>
        <p:nvCxnSpPr>
          <p:cNvPr id="2706" name="Google Shape;2706;p49"/>
          <p:cNvCxnSpPr/>
          <p:nvPr/>
        </p:nvCxnSpPr>
        <p:spPr>
          <a:xfrm>
            <a:off x="3739850" y="4575536"/>
            <a:ext cx="0" cy="358221"/>
          </a:xfrm>
          <a:prstGeom prst="straightConnector1">
            <a:avLst/>
          </a:prstGeom>
          <a:noFill/>
          <a:ln w="9525" cap="flat" cmpd="sng">
            <a:solidFill>
              <a:schemeClr val="dk2"/>
            </a:solidFill>
            <a:prstDash val="solid"/>
            <a:round/>
            <a:headEnd type="none" w="med" len="med"/>
            <a:tailEnd type="none" w="med" len="med"/>
          </a:ln>
        </p:spPr>
      </p:cxnSp>
      <p:grpSp>
        <p:nvGrpSpPr>
          <p:cNvPr id="2707" name="Google Shape;2707;p49"/>
          <p:cNvGrpSpPr/>
          <p:nvPr/>
        </p:nvGrpSpPr>
        <p:grpSpPr>
          <a:xfrm>
            <a:off x="3248959" y="3782992"/>
            <a:ext cx="983055" cy="983055"/>
            <a:chOff x="3347725" y="2480342"/>
            <a:chExt cx="810032" cy="810032"/>
          </a:xfrm>
        </p:grpSpPr>
        <p:sp>
          <p:nvSpPr>
            <p:cNvPr id="2705" name="Google Shape;2705;p49"/>
            <p:cNvSpPr/>
            <p:nvPr/>
          </p:nvSpPr>
          <p:spPr>
            <a:xfrm>
              <a:off x="3347725" y="2480342"/>
              <a:ext cx="810032" cy="810032"/>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08" name="Google Shape;2708;p49"/>
            <p:cNvSpPr/>
            <p:nvPr/>
          </p:nvSpPr>
          <p:spPr>
            <a:xfrm>
              <a:off x="3451091" y="2583719"/>
              <a:ext cx="603490" cy="60349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cxnSp>
        <p:nvCxnSpPr>
          <p:cNvPr id="2709" name="Google Shape;2709;p49"/>
          <p:cNvCxnSpPr>
            <a:stCxn id="2710" idx="0"/>
          </p:cNvCxnSpPr>
          <p:nvPr/>
        </p:nvCxnSpPr>
        <p:spPr>
          <a:xfrm rot="10800000">
            <a:off x="5379455" y="3511326"/>
            <a:ext cx="0" cy="396900"/>
          </a:xfrm>
          <a:prstGeom prst="straightConnector1">
            <a:avLst/>
          </a:prstGeom>
          <a:noFill/>
          <a:ln w="9525" cap="flat" cmpd="sng">
            <a:solidFill>
              <a:schemeClr val="dk2"/>
            </a:solidFill>
            <a:prstDash val="solid"/>
            <a:round/>
            <a:headEnd type="none" w="med" len="med"/>
            <a:tailEnd type="none" w="med" len="med"/>
          </a:ln>
        </p:spPr>
      </p:cxnSp>
      <p:grpSp>
        <p:nvGrpSpPr>
          <p:cNvPr id="2711" name="Google Shape;2711;p49"/>
          <p:cNvGrpSpPr/>
          <p:nvPr/>
        </p:nvGrpSpPr>
        <p:grpSpPr>
          <a:xfrm>
            <a:off x="4887818" y="3782603"/>
            <a:ext cx="983044" cy="983044"/>
            <a:chOff x="4987056" y="2480342"/>
            <a:chExt cx="808956" cy="808956"/>
          </a:xfrm>
        </p:grpSpPr>
        <p:sp>
          <p:nvSpPr>
            <p:cNvPr id="2712" name="Google Shape;2712;p49"/>
            <p:cNvSpPr/>
            <p:nvPr/>
          </p:nvSpPr>
          <p:spPr>
            <a:xfrm>
              <a:off x="4987056" y="2480342"/>
              <a:ext cx="808956" cy="808956"/>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10" name="Google Shape;2710;p49"/>
            <p:cNvSpPr/>
            <p:nvPr/>
          </p:nvSpPr>
          <p:spPr>
            <a:xfrm>
              <a:off x="5090423" y="2583719"/>
              <a:ext cx="602414" cy="602414"/>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cxnSp>
        <p:nvCxnSpPr>
          <p:cNvPr id="2717" name="Google Shape;2717;p49"/>
          <p:cNvCxnSpPr>
            <a:stCxn id="2718" idx="0"/>
          </p:cNvCxnSpPr>
          <p:nvPr/>
        </p:nvCxnSpPr>
        <p:spPr>
          <a:xfrm rot="10800000">
            <a:off x="2101274" y="3511454"/>
            <a:ext cx="0" cy="397200"/>
          </a:xfrm>
          <a:prstGeom prst="straightConnector1">
            <a:avLst/>
          </a:prstGeom>
          <a:noFill/>
          <a:ln w="9525" cap="flat" cmpd="sng">
            <a:solidFill>
              <a:schemeClr val="dk2"/>
            </a:solidFill>
            <a:prstDash val="solid"/>
            <a:round/>
            <a:headEnd type="none" w="med" len="med"/>
            <a:tailEnd type="none" w="med" len="med"/>
          </a:ln>
        </p:spPr>
      </p:cxnSp>
      <p:grpSp>
        <p:nvGrpSpPr>
          <p:cNvPr id="2719" name="Google Shape;2719;p49"/>
          <p:cNvGrpSpPr/>
          <p:nvPr/>
        </p:nvGrpSpPr>
        <p:grpSpPr>
          <a:xfrm>
            <a:off x="1609566" y="3783032"/>
            <a:ext cx="983087" cy="983459"/>
            <a:chOff x="1708681" y="2480698"/>
            <a:chExt cx="809125" cy="809432"/>
          </a:xfrm>
        </p:grpSpPr>
        <p:sp>
          <p:nvSpPr>
            <p:cNvPr id="2704" name="Google Shape;2704;p49"/>
            <p:cNvSpPr/>
            <p:nvPr/>
          </p:nvSpPr>
          <p:spPr>
            <a:xfrm>
              <a:off x="1708681" y="2480698"/>
              <a:ext cx="809125" cy="809432"/>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18" name="Google Shape;2718;p49"/>
            <p:cNvSpPr/>
            <p:nvPr/>
          </p:nvSpPr>
          <p:spPr>
            <a:xfrm>
              <a:off x="1812063" y="2584091"/>
              <a:ext cx="602631" cy="602631"/>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720" name="Google Shape;2720;p49"/>
          <p:cNvSpPr/>
          <p:nvPr/>
        </p:nvSpPr>
        <p:spPr>
          <a:xfrm>
            <a:off x="2060967" y="3496202"/>
            <a:ext cx="79800" cy="798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21" name="Google Shape;2721;p49"/>
          <p:cNvSpPr/>
          <p:nvPr/>
        </p:nvSpPr>
        <p:spPr>
          <a:xfrm>
            <a:off x="5339487" y="3496201"/>
            <a:ext cx="79800" cy="798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22" name="Google Shape;2722;p49"/>
          <p:cNvSpPr/>
          <p:nvPr/>
        </p:nvSpPr>
        <p:spPr>
          <a:xfrm>
            <a:off x="3699417" y="4933752"/>
            <a:ext cx="79800" cy="79800"/>
          </a:xfrm>
          <a:prstGeom prst="ellipse">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24" name="Google Shape;2724;p49"/>
          <p:cNvSpPr txBox="1"/>
          <p:nvPr/>
        </p:nvSpPr>
        <p:spPr>
          <a:xfrm>
            <a:off x="1752314" y="4113136"/>
            <a:ext cx="704400" cy="283500"/>
          </a:xfrm>
          <a:prstGeom prst="rect">
            <a:avLst/>
          </a:prstGeom>
          <a:noFill/>
          <a:ln>
            <a:noFill/>
          </a:ln>
        </p:spPr>
        <p:txBody>
          <a:bodyPr spcFirstLastPara="1" wrap="square" lIns="91425" tIns="91425" rIns="91425" bIns="91425" anchor="ctr" anchorCtr="0">
            <a:noAutofit/>
          </a:bodyPr>
          <a:lstStyle/>
          <a:p>
            <a:pPr algn="ctr"/>
            <a:r>
              <a:rPr lang="en" dirty="0">
                <a:solidFill>
                  <a:schemeClr val="lt1"/>
                </a:solidFill>
                <a:latin typeface="Barlow Semi Condensed Medium"/>
                <a:ea typeface="Barlow Semi Condensed Medium"/>
                <a:cs typeface="Barlow Semi Condensed Medium"/>
                <a:sym typeface="Barlow Semi Condensed Medium"/>
              </a:rPr>
              <a:t>1</a:t>
            </a:r>
            <a:endParaRPr dirty="0">
              <a:solidFill>
                <a:schemeClr val="lt1"/>
              </a:solidFill>
              <a:latin typeface="Barlow Semi Condensed Medium"/>
              <a:ea typeface="Barlow Semi Condensed Medium"/>
              <a:cs typeface="Barlow Semi Condensed Medium"/>
              <a:sym typeface="Barlow Semi Condensed Medium"/>
            </a:endParaRPr>
          </a:p>
        </p:txBody>
      </p:sp>
      <p:sp>
        <p:nvSpPr>
          <p:cNvPr id="2725" name="Google Shape;2725;p49"/>
          <p:cNvSpPr txBox="1"/>
          <p:nvPr/>
        </p:nvSpPr>
        <p:spPr>
          <a:xfrm>
            <a:off x="3390214" y="4133461"/>
            <a:ext cx="704400" cy="283500"/>
          </a:xfrm>
          <a:prstGeom prst="rect">
            <a:avLst/>
          </a:prstGeom>
          <a:noFill/>
          <a:ln>
            <a:noFill/>
          </a:ln>
        </p:spPr>
        <p:txBody>
          <a:bodyPr spcFirstLastPara="1" wrap="square" lIns="91425" tIns="91425" rIns="91425" bIns="91425" anchor="ctr" anchorCtr="0">
            <a:noAutofit/>
          </a:bodyPr>
          <a:lstStyle/>
          <a:p>
            <a:pPr algn="ctr"/>
            <a:r>
              <a:rPr lang="en" dirty="0">
                <a:solidFill>
                  <a:schemeClr val="accent1"/>
                </a:solidFill>
                <a:latin typeface="Barlow Semi Condensed Medium"/>
                <a:ea typeface="Barlow Semi Condensed Medium"/>
                <a:cs typeface="Barlow Semi Condensed Medium"/>
                <a:sym typeface="Barlow Semi Condensed Medium"/>
              </a:rPr>
              <a:t>2</a:t>
            </a:r>
            <a:endParaRPr dirty="0">
              <a:solidFill>
                <a:schemeClr val="accent1"/>
              </a:solidFill>
              <a:latin typeface="Barlow Semi Condensed Medium"/>
              <a:ea typeface="Barlow Semi Condensed Medium"/>
              <a:cs typeface="Barlow Semi Condensed Medium"/>
              <a:sym typeface="Barlow Semi Condensed Medium"/>
            </a:endParaRPr>
          </a:p>
        </p:txBody>
      </p:sp>
      <p:sp>
        <p:nvSpPr>
          <p:cNvPr id="2726" name="Google Shape;2726;p49"/>
          <p:cNvSpPr txBox="1"/>
          <p:nvPr/>
        </p:nvSpPr>
        <p:spPr>
          <a:xfrm>
            <a:off x="5028114" y="4133461"/>
            <a:ext cx="704400" cy="283500"/>
          </a:xfrm>
          <a:prstGeom prst="rect">
            <a:avLst/>
          </a:prstGeom>
          <a:noFill/>
          <a:ln>
            <a:noFill/>
          </a:ln>
        </p:spPr>
        <p:txBody>
          <a:bodyPr spcFirstLastPara="1" wrap="square" lIns="91425" tIns="91425" rIns="91425" bIns="91425" anchor="ctr" anchorCtr="0">
            <a:noAutofit/>
          </a:bodyPr>
          <a:lstStyle/>
          <a:p>
            <a:pPr algn="ctr"/>
            <a:r>
              <a:rPr lang="en" dirty="0">
                <a:solidFill>
                  <a:schemeClr val="lt1"/>
                </a:solidFill>
                <a:latin typeface="Barlow Semi Condensed Medium"/>
                <a:ea typeface="Barlow Semi Condensed Medium"/>
                <a:cs typeface="Barlow Semi Condensed Medium"/>
                <a:sym typeface="Barlow Semi Condensed Medium"/>
              </a:rPr>
              <a:t>3</a:t>
            </a:r>
            <a:endParaRPr dirty="0">
              <a:solidFill>
                <a:schemeClr val="lt1"/>
              </a:solidFill>
              <a:latin typeface="Barlow Semi Condensed Medium"/>
              <a:ea typeface="Barlow Semi Condensed Medium"/>
              <a:cs typeface="Barlow Semi Condensed Medium"/>
              <a:sym typeface="Barlow Semi Condensed Medium"/>
            </a:endParaRPr>
          </a:p>
        </p:txBody>
      </p:sp>
      <p:cxnSp>
        <p:nvCxnSpPr>
          <p:cNvPr id="6" name="Google Shape;2703;p49">
            <a:extLst>
              <a:ext uri="{FF2B5EF4-FFF2-40B4-BE49-F238E27FC236}">
                <a16:creationId xmlns:a16="http://schemas.microsoft.com/office/drawing/2014/main" id="{2FE68CB0-0E29-C138-FE6F-9D8569875AB8}"/>
              </a:ext>
            </a:extLst>
          </p:cNvPr>
          <p:cNvCxnSpPr>
            <a:endCxn id="8" idx="2"/>
          </p:cNvCxnSpPr>
          <p:nvPr/>
        </p:nvCxnSpPr>
        <p:spPr>
          <a:xfrm>
            <a:off x="5882395" y="4274223"/>
            <a:ext cx="656201" cy="0"/>
          </a:xfrm>
          <a:prstGeom prst="straightConnector1">
            <a:avLst/>
          </a:prstGeom>
          <a:noFill/>
          <a:ln w="9525" cap="flat" cmpd="sng">
            <a:solidFill>
              <a:srgbClr val="595959"/>
            </a:solidFill>
            <a:prstDash val="solid"/>
            <a:round/>
            <a:headEnd type="none" w="med" len="med"/>
            <a:tailEnd type="none" w="med" len="med"/>
          </a:ln>
        </p:spPr>
      </p:cxnSp>
      <p:sp>
        <p:nvSpPr>
          <p:cNvPr id="10" name="Google Shape;2725;p49">
            <a:extLst>
              <a:ext uri="{FF2B5EF4-FFF2-40B4-BE49-F238E27FC236}">
                <a16:creationId xmlns:a16="http://schemas.microsoft.com/office/drawing/2014/main" id="{F6172CFD-1F58-7CEB-1DBE-B77CDFE6E921}"/>
              </a:ext>
            </a:extLst>
          </p:cNvPr>
          <p:cNvSpPr txBox="1"/>
          <p:nvPr/>
        </p:nvSpPr>
        <p:spPr>
          <a:xfrm>
            <a:off x="6679956" y="4132923"/>
            <a:ext cx="704400" cy="283500"/>
          </a:xfrm>
          <a:prstGeom prst="rect">
            <a:avLst/>
          </a:prstGeom>
          <a:noFill/>
          <a:ln>
            <a:noFill/>
          </a:ln>
        </p:spPr>
        <p:txBody>
          <a:bodyPr spcFirstLastPara="1" wrap="square" lIns="91425" tIns="91425" rIns="91425" bIns="91425" anchor="ctr" anchorCtr="0">
            <a:noAutofit/>
          </a:bodyPr>
          <a:lstStyle/>
          <a:p>
            <a:pPr algn="ctr"/>
            <a:r>
              <a:rPr lang="en" dirty="0">
                <a:solidFill>
                  <a:schemeClr val="accent1"/>
                </a:solidFill>
                <a:latin typeface="Barlow Semi Condensed Medium"/>
                <a:ea typeface="Barlow Semi Condensed Medium"/>
                <a:cs typeface="Barlow Semi Condensed Medium"/>
                <a:sym typeface="Barlow Semi Condensed Medium"/>
              </a:rPr>
              <a:t>4</a:t>
            </a:r>
            <a:endParaRPr dirty="0">
              <a:solidFill>
                <a:schemeClr val="accent1"/>
              </a:solidFill>
              <a:latin typeface="Barlow Semi Condensed Medium"/>
              <a:ea typeface="Barlow Semi Condensed Medium"/>
              <a:cs typeface="Barlow Semi Condensed Medium"/>
              <a:sym typeface="Barlow Semi Condensed Medium"/>
            </a:endParaRPr>
          </a:p>
        </p:txBody>
      </p:sp>
      <p:cxnSp>
        <p:nvCxnSpPr>
          <p:cNvPr id="12" name="Google Shape;2706;p49">
            <a:extLst>
              <a:ext uri="{FF2B5EF4-FFF2-40B4-BE49-F238E27FC236}">
                <a16:creationId xmlns:a16="http://schemas.microsoft.com/office/drawing/2014/main" id="{31FE098D-EC66-48F8-63F2-1F5530D4D982}"/>
              </a:ext>
            </a:extLst>
          </p:cNvPr>
          <p:cNvCxnSpPr/>
          <p:nvPr/>
        </p:nvCxnSpPr>
        <p:spPr>
          <a:xfrm>
            <a:off x="7047233" y="4575536"/>
            <a:ext cx="0" cy="358221"/>
          </a:xfrm>
          <a:prstGeom prst="straightConnector1">
            <a:avLst/>
          </a:prstGeom>
          <a:noFill/>
          <a:ln w="9525" cap="flat" cmpd="sng">
            <a:solidFill>
              <a:schemeClr val="dk2"/>
            </a:solidFill>
            <a:prstDash val="solid"/>
            <a:round/>
            <a:headEnd type="none" w="med" len="med"/>
            <a:tailEnd type="none" w="med" len="med"/>
          </a:ln>
        </p:spPr>
      </p:cxnSp>
      <p:sp>
        <p:nvSpPr>
          <p:cNvPr id="13" name="Google Shape;2722;p49">
            <a:extLst>
              <a:ext uri="{FF2B5EF4-FFF2-40B4-BE49-F238E27FC236}">
                <a16:creationId xmlns:a16="http://schemas.microsoft.com/office/drawing/2014/main" id="{E4FB7A92-CAE1-FBC6-281F-4FDA23603E51}"/>
              </a:ext>
            </a:extLst>
          </p:cNvPr>
          <p:cNvSpPr/>
          <p:nvPr/>
        </p:nvSpPr>
        <p:spPr>
          <a:xfrm>
            <a:off x="7006800" y="4933752"/>
            <a:ext cx="79800" cy="79800"/>
          </a:xfrm>
          <a:prstGeom prst="ellipse">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7" name="Google Shape;2707;p49">
            <a:extLst>
              <a:ext uri="{FF2B5EF4-FFF2-40B4-BE49-F238E27FC236}">
                <a16:creationId xmlns:a16="http://schemas.microsoft.com/office/drawing/2014/main" id="{C03957AF-1E5B-8775-B3A5-37FB3F6AA0C0}"/>
              </a:ext>
            </a:extLst>
          </p:cNvPr>
          <p:cNvGrpSpPr/>
          <p:nvPr/>
        </p:nvGrpSpPr>
        <p:grpSpPr>
          <a:xfrm>
            <a:off x="6538701" y="3782454"/>
            <a:ext cx="983055" cy="983055"/>
            <a:chOff x="3347725" y="2480342"/>
            <a:chExt cx="810032" cy="810032"/>
          </a:xfrm>
        </p:grpSpPr>
        <p:sp>
          <p:nvSpPr>
            <p:cNvPr id="8" name="Google Shape;2705;p49">
              <a:extLst>
                <a:ext uri="{FF2B5EF4-FFF2-40B4-BE49-F238E27FC236}">
                  <a16:creationId xmlns:a16="http://schemas.microsoft.com/office/drawing/2014/main" id="{20DF11E2-EC87-9E8B-5486-7472FE045520}"/>
                </a:ext>
              </a:extLst>
            </p:cNvPr>
            <p:cNvSpPr/>
            <p:nvPr/>
          </p:nvSpPr>
          <p:spPr>
            <a:xfrm>
              <a:off x="3347725" y="2480342"/>
              <a:ext cx="810032" cy="810032"/>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Google Shape;2708;p49">
              <a:extLst>
                <a:ext uri="{FF2B5EF4-FFF2-40B4-BE49-F238E27FC236}">
                  <a16:creationId xmlns:a16="http://schemas.microsoft.com/office/drawing/2014/main" id="{F944FA1C-3EAF-EEA5-D9E8-B949FD157999}"/>
                </a:ext>
              </a:extLst>
            </p:cNvPr>
            <p:cNvSpPr/>
            <p:nvPr/>
          </p:nvSpPr>
          <p:spPr>
            <a:xfrm>
              <a:off x="3451091" y="2583719"/>
              <a:ext cx="603490" cy="60349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4" name="Google Shape;2725;p49">
            <a:extLst>
              <a:ext uri="{FF2B5EF4-FFF2-40B4-BE49-F238E27FC236}">
                <a16:creationId xmlns:a16="http://schemas.microsoft.com/office/drawing/2014/main" id="{FBFBB255-6180-C9BD-3A87-A491D54CB845}"/>
              </a:ext>
            </a:extLst>
          </p:cNvPr>
          <p:cNvSpPr txBox="1"/>
          <p:nvPr/>
        </p:nvSpPr>
        <p:spPr>
          <a:xfrm>
            <a:off x="6677908" y="4116289"/>
            <a:ext cx="704400" cy="283500"/>
          </a:xfrm>
          <a:prstGeom prst="rect">
            <a:avLst/>
          </a:prstGeom>
          <a:noFill/>
          <a:ln>
            <a:noFill/>
          </a:ln>
        </p:spPr>
        <p:txBody>
          <a:bodyPr spcFirstLastPara="1" wrap="square" lIns="91425" tIns="91425" rIns="91425" bIns="91425" anchor="ctr" anchorCtr="0">
            <a:noAutofit/>
          </a:bodyPr>
          <a:lstStyle/>
          <a:p>
            <a:pPr algn="ctr"/>
            <a:r>
              <a:rPr lang="en" dirty="0">
                <a:solidFill>
                  <a:schemeClr val="accent1"/>
                </a:solidFill>
                <a:latin typeface="Barlow Semi Condensed Medium"/>
                <a:ea typeface="Barlow Semi Condensed Medium"/>
                <a:cs typeface="Barlow Semi Condensed Medium"/>
                <a:sym typeface="Barlow Semi Condensed Medium"/>
              </a:rPr>
              <a:t>4</a:t>
            </a:r>
            <a:endParaRPr dirty="0">
              <a:solidFill>
                <a:schemeClr val="accent1"/>
              </a:solidFill>
              <a:latin typeface="Barlow Semi Condensed Medium"/>
              <a:ea typeface="Barlow Semi Condensed Medium"/>
              <a:cs typeface="Barlow Semi Condensed Medium"/>
              <a:sym typeface="Barlow Semi Condensed Medium"/>
            </a:endParaRPr>
          </a:p>
        </p:txBody>
      </p:sp>
      <p:sp>
        <p:nvSpPr>
          <p:cNvPr id="15" name="Google Shape;2696;p49">
            <a:extLst>
              <a:ext uri="{FF2B5EF4-FFF2-40B4-BE49-F238E27FC236}">
                <a16:creationId xmlns:a16="http://schemas.microsoft.com/office/drawing/2014/main" id="{03DC9CA0-31CC-E379-2FBF-7B37783A0E6C}"/>
              </a:ext>
            </a:extLst>
          </p:cNvPr>
          <p:cNvSpPr txBox="1"/>
          <p:nvPr/>
        </p:nvSpPr>
        <p:spPr>
          <a:xfrm>
            <a:off x="5870862" y="5020797"/>
            <a:ext cx="2219400" cy="635700"/>
          </a:xfrm>
          <a:prstGeom prst="rect">
            <a:avLst/>
          </a:prstGeom>
          <a:noFill/>
          <a:ln>
            <a:noFill/>
          </a:ln>
        </p:spPr>
        <p:txBody>
          <a:bodyPr spcFirstLastPara="1" wrap="square" lIns="91425" tIns="91425" rIns="91425" bIns="91425" anchor="t" anchorCtr="0">
            <a:noAutofit/>
          </a:bodyPr>
          <a:lstStyle/>
          <a:p>
            <a:pPr algn="ctr"/>
            <a:r>
              <a:rPr lang="en-US" sz="1600" dirty="0">
                <a:solidFill>
                  <a:schemeClr val="dk2"/>
                </a:solidFill>
                <a:latin typeface="Barlow Semi Condensed"/>
                <a:ea typeface="Barlow Semi Condensed"/>
                <a:cs typeface="Barlow Semi Condensed"/>
                <a:sym typeface="Barlow Semi Condensed"/>
              </a:rPr>
              <a:t>ACA is coordinating with other financial services trade groups.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2F9973-03D1-A144-9FF7-0BF6AF72212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5">
            <a:extLst>
              <a:ext uri="{FF2B5EF4-FFF2-40B4-BE49-F238E27FC236}">
                <a16:creationId xmlns:a16="http://schemas.microsoft.com/office/drawing/2014/main" id="{AF1B384B-795B-482E-8F57-236E5BC1452B}"/>
              </a:ext>
            </a:extLst>
          </p:cNvPr>
          <p:cNvSpPr>
            <a:spLocks noGrp="1"/>
          </p:cNvSpPr>
          <p:nvPr>
            <p:ph type="title"/>
          </p:nvPr>
        </p:nvSpPr>
        <p:spPr>
          <a:xfrm>
            <a:off x="622395" y="90248"/>
            <a:ext cx="6074194" cy="2196944"/>
          </a:xfrm>
        </p:spPr>
        <p:txBody>
          <a:bodyPr>
            <a:noAutofit/>
          </a:bodyPr>
          <a:lstStyle/>
          <a:p>
            <a:r>
              <a:rPr lang="en-US" dirty="0"/>
              <a:t>Medical Debt on the Federal Level</a:t>
            </a:r>
          </a:p>
        </p:txBody>
      </p:sp>
      <p:sp>
        <p:nvSpPr>
          <p:cNvPr id="11" name="Rectangle 10">
            <a:extLst>
              <a:ext uri="{FF2B5EF4-FFF2-40B4-BE49-F238E27FC236}">
                <a16:creationId xmlns:a16="http://schemas.microsoft.com/office/drawing/2014/main" id="{ECFB1E8D-946E-4FEF-9A93-45FCD7C6FF37}"/>
              </a:ext>
            </a:extLst>
          </p:cNvPr>
          <p:cNvSpPr/>
          <p:nvPr/>
        </p:nvSpPr>
        <p:spPr>
          <a:xfrm>
            <a:off x="514953" y="2043028"/>
            <a:ext cx="3984949" cy="4336572"/>
          </a:xfrm>
          <a:prstGeom prst="rect">
            <a:avLst/>
          </a:prstGeom>
        </p:spPr>
        <p:txBody>
          <a:bodyPr wrap="square">
            <a:spAutoFit/>
          </a:bodyPr>
          <a:lstStyle/>
          <a:p>
            <a:pPr marL="285750"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Bipartisan legislation introduced in the Senate targets communications with consumers from health care providers about any medical debt owed as well as transparency on their medical debt practices. </a:t>
            </a:r>
          </a:p>
          <a:p>
            <a:pPr marL="285750" indent="-285750">
              <a:lnSpc>
                <a:spcPct val="90000"/>
              </a:lnSpc>
              <a:spcBef>
                <a:spcPct val="20000"/>
              </a:spcBef>
              <a:buFont typeface="Arial"/>
              <a:buChar char="•"/>
            </a:pPr>
            <a:endParaRPr lang="en-US" sz="1400" dirty="0">
              <a:latin typeface="Roboto" panose="02000000000000000000" pitchFamily="2" charset="0"/>
              <a:ea typeface="Roboto" panose="02000000000000000000" pitchFamily="2" charset="0"/>
            </a:endParaRPr>
          </a:p>
          <a:p>
            <a:pPr marL="285750"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ACA is working hard on this issue and is actively engaged with the bill sponsors. We support the intent to improve any deficiencies in providers’ processes related to ensuring charity care is properly identified and that payor’s responsibilities. </a:t>
            </a:r>
          </a:p>
          <a:p>
            <a:pPr marL="285750" indent="-285750">
              <a:lnSpc>
                <a:spcPct val="90000"/>
              </a:lnSpc>
              <a:spcBef>
                <a:spcPct val="20000"/>
              </a:spcBef>
              <a:buFont typeface="Arial"/>
              <a:buChar char="•"/>
            </a:pPr>
            <a:endParaRPr lang="en-US" sz="1400" dirty="0">
              <a:latin typeface="Roboto" panose="02000000000000000000" pitchFamily="2" charset="0"/>
              <a:ea typeface="Roboto" panose="02000000000000000000" pitchFamily="2" charset="0"/>
            </a:endParaRPr>
          </a:p>
          <a:p>
            <a:pPr marL="285750"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However, there are concerns regarding draconian consequences that could negatively impact provider finances for rare mistakes as it is expected medical debt credit reporting will be a continued focus in Congress and at the regulatory level this year.</a:t>
            </a:r>
            <a:endParaRPr lang="en-US" sz="1200" dirty="0">
              <a:latin typeface="Roboto" panose="02000000000000000000" pitchFamily="2" charset="0"/>
              <a:ea typeface="Roboto" panose="02000000000000000000" pitchFamily="2" charset="0"/>
            </a:endParaRPr>
          </a:p>
        </p:txBody>
      </p:sp>
      <p:pic>
        <p:nvPicPr>
          <p:cNvPr id="7" name="Google Shape;361;p31" descr="Stethoscope and clipboard on a table">
            <a:extLst>
              <a:ext uri="{FF2B5EF4-FFF2-40B4-BE49-F238E27FC236}">
                <a16:creationId xmlns:a16="http://schemas.microsoft.com/office/drawing/2014/main" id="{C7E5024C-2EE6-4B45-ACDE-AB26B433C48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239060" y="1188720"/>
            <a:ext cx="3984950" cy="3771900"/>
          </a:xfrm>
          <a:prstGeom prst="ellipse">
            <a:avLst/>
          </a:prstGeom>
          <a:solidFill>
            <a:srgbClr val="053673"/>
          </a:solidFill>
          <a:ln>
            <a:noFill/>
          </a:ln>
        </p:spPr>
      </p:pic>
      <p:grpSp>
        <p:nvGrpSpPr>
          <p:cNvPr id="2" name="Google Shape;229;p21">
            <a:extLst>
              <a:ext uri="{FF2B5EF4-FFF2-40B4-BE49-F238E27FC236}">
                <a16:creationId xmlns:a16="http://schemas.microsoft.com/office/drawing/2014/main" id="{F0288ABC-0E99-3EA9-9E34-EDD2D4D0E537}"/>
              </a:ext>
            </a:extLst>
          </p:cNvPr>
          <p:cNvGrpSpPr>
            <a:grpSpLocks noChangeAspect="1"/>
          </p:cNvGrpSpPr>
          <p:nvPr/>
        </p:nvGrpSpPr>
        <p:grpSpPr>
          <a:xfrm>
            <a:off x="4995203" y="3822614"/>
            <a:ext cx="1846666" cy="1846666"/>
            <a:chOff x="6680825" y="2549350"/>
            <a:chExt cx="1539600" cy="1539600"/>
          </a:xfrm>
        </p:grpSpPr>
        <p:sp>
          <p:nvSpPr>
            <p:cNvPr id="4" name="Google Shape;230;p21">
              <a:extLst>
                <a:ext uri="{FF2B5EF4-FFF2-40B4-BE49-F238E27FC236}">
                  <a16:creationId xmlns:a16="http://schemas.microsoft.com/office/drawing/2014/main" id="{AE6457F1-895B-4CFE-432C-9AD3A9B3BFF1}"/>
                </a:ext>
              </a:extLst>
            </p:cNvPr>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p21">
              <a:extLst>
                <a:ext uri="{FF2B5EF4-FFF2-40B4-BE49-F238E27FC236}">
                  <a16:creationId xmlns:a16="http://schemas.microsoft.com/office/drawing/2014/main" id="{E5CD3947-5DBB-3732-7708-5A1C1B081969}"/>
                </a:ext>
              </a:extLst>
            </p:cNvPr>
            <p:cNvSpPr/>
            <p:nvPr/>
          </p:nvSpPr>
          <p:spPr>
            <a:xfrm>
              <a:off x="6894850" y="2763375"/>
              <a:ext cx="1111200" cy="1111200"/>
            </a:xfrm>
            <a:prstGeom prst="ellipse">
              <a:avLst/>
            </a:prstGeom>
            <a:solidFill>
              <a:srgbClr val="007096"/>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2;p21">
              <a:extLst>
                <a:ext uri="{FF2B5EF4-FFF2-40B4-BE49-F238E27FC236}">
                  <a16:creationId xmlns:a16="http://schemas.microsoft.com/office/drawing/2014/main" id="{ACF27505-4E56-28EC-2075-FADF84C26D16}"/>
                </a:ext>
              </a:extLst>
            </p:cNvPr>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Graphic 8" descr="Court outline">
            <a:extLst>
              <a:ext uri="{FF2B5EF4-FFF2-40B4-BE49-F238E27FC236}">
                <a16:creationId xmlns:a16="http://schemas.microsoft.com/office/drawing/2014/main" id="{E5C15DBC-1B87-80CB-7B28-D53C3098203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498331" y="4293667"/>
            <a:ext cx="840685" cy="840685"/>
          </a:xfrm>
          <a:prstGeom prst="rect">
            <a:avLst/>
          </a:prstGeom>
        </p:spPr>
      </p:pic>
    </p:spTree>
    <p:extLst>
      <p:ext uri="{BB962C8B-B14F-4D97-AF65-F5344CB8AC3E}">
        <p14:creationId xmlns:p14="http://schemas.microsoft.com/office/powerpoint/2010/main" val="676842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2F9973-03D1-A144-9FF7-0BF6AF72212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5">
            <a:extLst>
              <a:ext uri="{FF2B5EF4-FFF2-40B4-BE49-F238E27FC236}">
                <a16:creationId xmlns:a16="http://schemas.microsoft.com/office/drawing/2014/main" id="{AF1B384B-795B-482E-8F57-236E5BC1452B}"/>
              </a:ext>
            </a:extLst>
          </p:cNvPr>
          <p:cNvSpPr>
            <a:spLocks noGrp="1"/>
          </p:cNvSpPr>
          <p:nvPr>
            <p:ph type="title"/>
          </p:nvPr>
        </p:nvSpPr>
        <p:spPr>
          <a:xfrm>
            <a:off x="356246" y="637696"/>
            <a:ext cx="4993204" cy="2196944"/>
          </a:xfrm>
        </p:spPr>
        <p:txBody>
          <a:bodyPr>
            <a:noAutofit/>
          </a:bodyPr>
          <a:lstStyle/>
          <a:p>
            <a:r>
              <a:rPr lang="en-US" sz="4400" dirty="0"/>
              <a:t>Current Federal Legislative &amp; Regulatory Efforts</a:t>
            </a:r>
            <a:endParaRPr lang="en-US" dirty="0"/>
          </a:p>
        </p:txBody>
      </p:sp>
      <p:pic>
        <p:nvPicPr>
          <p:cNvPr id="3" name="Google Shape;188;p19" descr="Top shot of a representation of networks with stick figures.">
            <a:extLst>
              <a:ext uri="{FF2B5EF4-FFF2-40B4-BE49-F238E27FC236}">
                <a16:creationId xmlns:a16="http://schemas.microsoft.com/office/drawing/2014/main" id="{D365ED8A-A42D-A250-65D4-017485E881ED}"/>
              </a:ext>
            </a:extLst>
          </p:cNvPr>
          <p:cNvPicPr preferRelativeResize="0">
            <a:picLocks noChangeAspect="1"/>
          </p:cNvPicPr>
          <p:nvPr/>
        </p:nvPicPr>
        <p:blipFill>
          <a:blip r:embed="rId4" cstate="print">
            <a:extLst>
              <a:ext uri="{28A0092B-C50C-407E-A947-70E740481C1C}">
                <a14:useLocalDpi xmlns:a14="http://schemas.microsoft.com/office/drawing/2010/main"/>
              </a:ext>
            </a:extLst>
          </a:blip>
          <a:srcRect/>
          <a:stretch/>
        </p:blipFill>
        <p:spPr>
          <a:xfrm>
            <a:off x="5705696" y="1102965"/>
            <a:ext cx="3487823" cy="3487823"/>
          </a:xfrm>
          <a:prstGeom prst="ellipse">
            <a:avLst/>
          </a:prstGeom>
          <a:noFill/>
          <a:ln>
            <a:noFill/>
          </a:ln>
        </p:spPr>
      </p:pic>
      <p:sp>
        <p:nvSpPr>
          <p:cNvPr id="11" name="Rectangle 10">
            <a:extLst>
              <a:ext uri="{FF2B5EF4-FFF2-40B4-BE49-F238E27FC236}">
                <a16:creationId xmlns:a16="http://schemas.microsoft.com/office/drawing/2014/main" id="{ECFB1E8D-946E-4FEF-9A93-45FCD7C6FF37}"/>
              </a:ext>
            </a:extLst>
          </p:cNvPr>
          <p:cNvSpPr/>
          <p:nvPr/>
        </p:nvSpPr>
        <p:spPr>
          <a:xfrm>
            <a:off x="556931" y="3429000"/>
            <a:ext cx="3984949" cy="2526846"/>
          </a:xfrm>
          <a:prstGeom prst="rect">
            <a:avLst/>
          </a:prstGeom>
        </p:spPr>
        <p:txBody>
          <a:bodyPr wrap="square">
            <a:spAutoFit/>
          </a:bodyPr>
          <a:lstStyle/>
          <a:p>
            <a:pPr marL="285750"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FCRA Proposed Rulemaking:</a:t>
            </a:r>
          </a:p>
          <a:p>
            <a:pPr marL="742950" lvl="1"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Medical Debt Credit Reporting</a:t>
            </a:r>
          </a:p>
          <a:p>
            <a:pPr marL="742950" lvl="1"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Credit Header Data et al (mid October)</a:t>
            </a:r>
          </a:p>
          <a:p>
            <a:pPr marL="285750" indent="-285750">
              <a:lnSpc>
                <a:spcPct val="90000"/>
              </a:lnSpc>
              <a:spcBef>
                <a:spcPct val="20000"/>
              </a:spcBef>
              <a:buFont typeface="Arial"/>
              <a:buChar char="•"/>
            </a:pPr>
            <a:endParaRPr lang="en-US" sz="1400" dirty="0">
              <a:latin typeface="Roboto" panose="02000000000000000000" pitchFamily="2" charset="0"/>
              <a:ea typeface="Roboto" panose="02000000000000000000" pitchFamily="2" charset="0"/>
            </a:endParaRPr>
          </a:p>
          <a:p>
            <a:pPr marL="285750"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The Do Not Disturb Act from Congressman Frank Pallone Jr. (D-N.J.)</a:t>
            </a:r>
            <a:br>
              <a:rPr lang="en-US" sz="1400" dirty="0">
                <a:latin typeface="Roboto" panose="02000000000000000000" pitchFamily="2" charset="0"/>
                <a:ea typeface="Roboto" panose="02000000000000000000" pitchFamily="2" charset="0"/>
              </a:rPr>
            </a:br>
            <a:endParaRPr lang="en-US" sz="1400" dirty="0">
              <a:latin typeface="Roboto" panose="02000000000000000000" pitchFamily="2" charset="0"/>
              <a:ea typeface="Roboto" panose="02000000000000000000" pitchFamily="2" charset="0"/>
            </a:endParaRPr>
          </a:p>
          <a:p>
            <a:pPr marL="285750"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New Bipartisan Privacy Bill: The American Privacy Rights Act of 2024</a:t>
            </a:r>
          </a:p>
          <a:p>
            <a:pPr marL="285750" indent="-285750">
              <a:lnSpc>
                <a:spcPct val="90000"/>
              </a:lnSpc>
              <a:spcBef>
                <a:spcPct val="20000"/>
              </a:spcBef>
              <a:buFont typeface="Arial"/>
              <a:buChar char="•"/>
            </a:pPr>
            <a:endParaRPr lang="en-US" sz="1400" dirty="0">
              <a:latin typeface="Roboto" panose="02000000000000000000" pitchFamily="2" charset="0"/>
              <a:ea typeface="Roboto" panose="02000000000000000000" pitchFamily="2" charset="0"/>
            </a:endParaRPr>
          </a:p>
          <a:p>
            <a:pPr marL="285750"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CFPB Reform</a:t>
            </a:r>
            <a:endParaRPr lang="en-US" sz="1200" dirty="0">
              <a:latin typeface="Roboto" panose="02000000000000000000" pitchFamily="2" charset="0"/>
              <a:ea typeface="Roboto" panose="02000000000000000000" pitchFamily="2" charset="0"/>
            </a:endParaRPr>
          </a:p>
        </p:txBody>
      </p:sp>
      <p:grpSp>
        <p:nvGrpSpPr>
          <p:cNvPr id="2" name="Google Shape;229;p21">
            <a:extLst>
              <a:ext uri="{FF2B5EF4-FFF2-40B4-BE49-F238E27FC236}">
                <a16:creationId xmlns:a16="http://schemas.microsoft.com/office/drawing/2014/main" id="{F0288ABC-0E99-3EA9-9E34-EDD2D4D0E537}"/>
              </a:ext>
            </a:extLst>
          </p:cNvPr>
          <p:cNvGrpSpPr>
            <a:grpSpLocks noChangeAspect="1"/>
          </p:cNvGrpSpPr>
          <p:nvPr/>
        </p:nvGrpSpPr>
        <p:grpSpPr>
          <a:xfrm>
            <a:off x="5351449" y="3635204"/>
            <a:ext cx="1846666" cy="1846666"/>
            <a:chOff x="6680825" y="2549350"/>
            <a:chExt cx="1539600" cy="1539600"/>
          </a:xfrm>
        </p:grpSpPr>
        <p:sp>
          <p:nvSpPr>
            <p:cNvPr id="4" name="Google Shape;230;p21">
              <a:extLst>
                <a:ext uri="{FF2B5EF4-FFF2-40B4-BE49-F238E27FC236}">
                  <a16:creationId xmlns:a16="http://schemas.microsoft.com/office/drawing/2014/main" id="{AE6457F1-895B-4CFE-432C-9AD3A9B3BFF1}"/>
                </a:ext>
              </a:extLst>
            </p:cNvPr>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p21">
              <a:extLst>
                <a:ext uri="{FF2B5EF4-FFF2-40B4-BE49-F238E27FC236}">
                  <a16:creationId xmlns:a16="http://schemas.microsoft.com/office/drawing/2014/main" id="{E5CD3947-5DBB-3732-7708-5A1C1B081969}"/>
                </a:ext>
              </a:extLst>
            </p:cNvPr>
            <p:cNvSpPr/>
            <p:nvPr/>
          </p:nvSpPr>
          <p:spPr>
            <a:xfrm>
              <a:off x="6894850" y="2763375"/>
              <a:ext cx="1111200" cy="1111200"/>
            </a:xfrm>
            <a:prstGeom prst="ellipse">
              <a:avLst/>
            </a:prstGeom>
            <a:solidFill>
              <a:srgbClr val="007096"/>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2;p21">
              <a:extLst>
                <a:ext uri="{FF2B5EF4-FFF2-40B4-BE49-F238E27FC236}">
                  <a16:creationId xmlns:a16="http://schemas.microsoft.com/office/drawing/2014/main" id="{ACF27505-4E56-28EC-2075-FADF84C26D16}"/>
                </a:ext>
              </a:extLst>
            </p:cNvPr>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369;p31">
            <a:extLst>
              <a:ext uri="{FF2B5EF4-FFF2-40B4-BE49-F238E27FC236}">
                <a16:creationId xmlns:a16="http://schemas.microsoft.com/office/drawing/2014/main" id="{1EA3E505-AD7F-76F6-C026-24A6D054A84E}"/>
              </a:ext>
            </a:extLst>
          </p:cNvPr>
          <p:cNvGrpSpPr/>
          <p:nvPr/>
        </p:nvGrpSpPr>
        <p:grpSpPr>
          <a:xfrm>
            <a:off x="5931690" y="4280400"/>
            <a:ext cx="542262" cy="565919"/>
            <a:chOff x="3951850" y="2985350"/>
            <a:chExt cx="407950" cy="416500"/>
          </a:xfrm>
        </p:grpSpPr>
        <p:sp>
          <p:nvSpPr>
            <p:cNvPr id="18" name="Google Shape;370;p31">
              <a:extLst>
                <a:ext uri="{FF2B5EF4-FFF2-40B4-BE49-F238E27FC236}">
                  <a16:creationId xmlns:a16="http://schemas.microsoft.com/office/drawing/2014/main" id="{0C10B0D8-AA23-A5F9-5F0D-C915F5309119}"/>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1;p31">
              <a:extLst>
                <a:ext uri="{FF2B5EF4-FFF2-40B4-BE49-F238E27FC236}">
                  <a16:creationId xmlns:a16="http://schemas.microsoft.com/office/drawing/2014/main" id="{EB6D2C83-A0E7-7DA9-7CF4-C20F583B9862}"/>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2;p31">
              <a:extLst>
                <a:ext uri="{FF2B5EF4-FFF2-40B4-BE49-F238E27FC236}">
                  <a16:creationId xmlns:a16="http://schemas.microsoft.com/office/drawing/2014/main" id="{158DF770-76A5-62F7-C028-BB3D13503D1C}"/>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3;p31">
              <a:extLst>
                <a:ext uri="{FF2B5EF4-FFF2-40B4-BE49-F238E27FC236}">
                  <a16:creationId xmlns:a16="http://schemas.microsoft.com/office/drawing/2014/main" id="{A2FC1448-FC4F-A8A8-A305-7EB2E7815D01}"/>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47537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A212FF-A665-5621-1A97-2A4F1AFC104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1">
            <a:extLst>
              <a:ext uri="{FF2B5EF4-FFF2-40B4-BE49-F238E27FC236}">
                <a16:creationId xmlns:a16="http://schemas.microsoft.com/office/drawing/2014/main" id="{D6B078B6-8D95-4F48-9145-B8A199542182}"/>
              </a:ext>
            </a:extLst>
          </p:cNvPr>
          <p:cNvSpPr>
            <a:spLocks noGrp="1"/>
          </p:cNvSpPr>
          <p:nvPr>
            <p:ph type="title"/>
          </p:nvPr>
        </p:nvSpPr>
        <p:spPr>
          <a:xfrm>
            <a:off x="234779" y="177781"/>
            <a:ext cx="8229600" cy="1143000"/>
          </a:xfrm>
        </p:spPr>
        <p:txBody>
          <a:bodyPr anchor="ctr">
            <a:normAutofit/>
          </a:bodyPr>
          <a:lstStyle/>
          <a:p>
            <a:pPr algn="ctr">
              <a:lnSpc>
                <a:spcPct val="90000"/>
              </a:lnSpc>
            </a:pPr>
            <a:r>
              <a:rPr lang="en-US" sz="3700" dirty="0"/>
              <a:t>FCC Call &amp; Text Blocking</a:t>
            </a:r>
          </a:p>
        </p:txBody>
      </p:sp>
      <p:sp>
        <p:nvSpPr>
          <p:cNvPr id="17" name="Text Placeholder 2">
            <a:extLst>
              <a:ext uri="{FF2B5EF4-FFF2-40B4-BE49-F238E27FC236}">
                <a16:creationId xmlns:a16="http://schemas.microsoft.com/office/drawing/2014/main" id="{0146D1E4-B663-41B7-972C-83B5D271FDBB}"/>
              </a:ext>
            </a:extLst>
          </p:cNvPr>
          <p:cNvSpPr>
            <a:spLocks noGrp="1"/>
          </p:cNvSpPr>
          <p:nvPr>
            <p:ph type="body" idx="1"/>
          </p:nvPr>
        </p:nvSpPr>
        <p:spPr>
          <a:xfrm>
            <a:off x="1504710" y="1166256"/>
            <a:ext cx="5903088" cy="664612"/>
          </a:xfrm>
        </p:spPr>
        <p:txBody>
          <a:bodyPr>
            <a:noAutofit/>
          </a:bodyPr>
          <a:lstStyle/>
          <a:p>
            <a:pPr algn="ctr"/>
            <a:r>
              <a:rPr lang="en-US" sz="1400" dirty="0">
                <a:solidFill>
                  <a:schemeClr val="tx1"/>
                </a:solidFill>
              </a:rPr>
              <a:t>ACA is working with the FCC to ensure it understands our industry’s need for consumer communication while supporting mitigation against bad actors.</a:t>
            </a:r>
          </a:p>
        </p:txBody>
      </p:sp>
      <p:sp>
        <p:nvSpPr>
          <p:cNvPr id="12" name="Content Placeholder 2">
            <a:extLst>
              <a:ext uri="{FF2B5EF4-FFF2-40B4-BE49-F238E27FC236}">
                <a16:creationId xmlns:a16="http://schemas.microsoft.com/office/drawing/2014/main" id="{E2F0734E-F7F8-4DCD-AD07-D1C3EAD16D27}"/>
              </a:ext>
            </a:extLst>
          </p:cNvPr>
          <p:cNvSpPr>
            <a:spLocks noGrp="1"/>
          </p:cNvSpPr>
          <p:nvPr>
            <p:ph sz="half" idx="2"/>
          </p:nvPr>
        </p:nvSpPr>
        <p:spPr>
          <a:xfrm>
            <a:off x="818707" y="2180707"/>
            <a:ext cx="4040188" cy="3074200"/>
          </a:xfrm>
        </p:spPr>
        <p:txBody>
          <a:bodyPr>
            <a:normAutofit fontScale="92500" lnSpcReduction="10000"/>
          </a:bodyPr>
          <a:lstStyle/>
          <a:p>
            <a:pPr marL="0" indent="0">
              <a:lnSpc>
                <a:spcPct val="90000"/>
              </a:lnSpc>
              <a:buNone/>
            </a:pPr>
            <a:r>
              <a:rPr lang="en-US" sz="1900" b="1" dirty="0">
                <a:solidFill>
                  <a:schemeClr val="tx1"/>
                </a:solidFill>
                <a:latin typeface="Roboto" panose="02000000000000000000" pitchFamily="2" charset="0"/>
                <a:ea typeface="Roboto" panose="02000000000000000000" pitchFamily="2" charset="0"/>
              </a:rPr>
              <a:t>Resources for Working with Phone Carriers</a:t>
            </a:r>
            <a:br>
              <a:rPr lang="en-US" sz="1800" b="1" dirty="0">
                <a:solidFill>
                  <a:schemeClr val="tx1"/>
                </a:solidFill>
                <a:latin typeface="Roboto" panose="02000000000000000000" pitchFamily="2" charset="0"/>
                <a:ea typeface="Roboto" panose="02000000000000000000" pitchFamily="2" charset="0"/>
              </a:rPr>
            </a:br>
            <a:endParaRPr lang="en-US" sz="1800" b="1" dirty="0">
              <a:solidFill>
                <a:schemeClr val="tx1"/>
              </a:solidFill>
              <a:latin typeface="Roboto" panose="02000000000000000000" pitchFamily="2" charset="0"/>
              <a:ea typeface="Roboto" panose="02000000000000000000" pitchFamily="2" charset="0"/>
            </a:endParaRPr>
          </a:p>
          <a:p>
            <a:pPr>
              <a:lnSpc>
                <a:spcPct val="90000"/>
              </a:lnSpc>
            </a:pPr>
            <a:r>
              <a:rPr lang="en-US" sz="1400" dirty="0">
                <a:solidFill>
                  <a:schemeClr val="tx1"/>
                </a:solidFill>
                <a:latin typeface="Roboto" panose="02000000000000000000" pitchFamily="2" charset="0"/>
                <a:ea typeface="Roboto" panose="02000000000000000000" pitchFamily="2" charset="0"/>
              </a:rPr>
              <a:t>ACA created a resource on our website to help members understand how they can work with their phone carrier and telecom providers to increase the chances of their legitimate calls getting through.</a:t>
            </a:r>
          </a:p>
          <a:p>
            <a:pPr marL="0" indent="0">
              <a:lnSpc>
                <a:spcPct val="90000"/>
              </a:lnSpc>
              <a:buNone/>
            </a:pPr>
            <a:endParaRPr lang="en-US" sz="1800" b="1" dirty="0">
              <a:solidFill>
                <a:schemeClr val="tx1"/>
              </a:solidFill>
              <a:latin typeface="Roboto" panose="02000000000000000000" pitchFamily="2" charset="0"/>
              <a:ea typeface="Roboto" panose="02000000000000000000" pitchFamily="2" charset="0"/>
            </a:endParaRPr>
          </a:p>
          <a:p>
            <a:pPr marL="0" indent="0">
              <a:lnSpc>
                <a:spcPct val="90000"/>
              </a:lnSpc>
              <a:buNone/>
            </a:pPr>
            <a:r>
              <a:rPr lang="en-US" sz="1900" b="1" dirty="0">
                <a:solidFill>
                  <a:schemeClr val="tx1"/>
                </a:solidFill>
                <a:latin typeface="Roboto" panose="02000000000000000000" pitchFamily="2" charset="0"/>
                <a:ea typeface="Roboto" panose="02000000000000000000" pitchFamily="2" charset="0"/>
              </a:rPr>
              <a:t>Share Your Experience with ACA</a:t>
            </a:r>
            <a:br>
              <a:rPr lang="en-US" sz="1800" b="1" dirty="0">
                <a:solidFill>
                  <a:schemeClr val="tx1"/>
                </a:solidFill>
                <a:latin typeface="Roboto" panose="02000000000000000000" pitchFamily="2" charset="0"/>
                <a:ea typeface="Roboto" panose="02000000000000000000" pitchFamily="2" charset="0"/>
              </a:rPr>
            </a:br>
            <a:endParaRPr lang="en-US" sz="1800" b="1" dirty="0">
              <a:solidFill>
                <a:schemeClr val="tx1"/>
              </a:solidFill>
              <a:latin typeface="Roboto" panose="02000000000000000000" pitchFamily="2" charset="0"/>
              <a:ea typeface="Roboto" panose="02000000000000000000" pitchFamily="2" charset="0"/>
            </a:endParaRPr>
          </a:p>
          <a:p>
            <a:pPr>
              <a:lnSpc>
                <a:spcPct val="90000"/>
              </a:lnSpc>
              <a:spcBef>
                <a:spcPts val="0"/>
              </a:spcBef>
            </a:pPr>
            <a:r>
              <a:rPr lang="en-US" sz="1400" dirty="0">
                <a:solidFill>
                  <a:schemeClr val="tx1"/>
                </a:solidFill>
                <a:latin typeface="Roboto" panose="02000000000000000000" pitchFamily="2" charset="0"/>
                <a:ea typeface="Roboto" panose="02000000000000000000" pitchFamily="2" charset="0"/>
              </a:rPr>
              <a:t>If you’re hearing from your carriers about call or text blocking in their systems, we want to hear about your experiences to better advocate on your behalf. </a:t>
            </a:r>
          </a:p>
        </p:txBody>
      </p:sp>
      <p:pic>
        <p:nvPicPr>
          <p:cNvPr id="7" name="Content Placeholder 6" descr="Mobile phone and text message bubbles">
            <a:extLst>
              <a:ext uri="{FF2B5EF4-FFF2-40B4-BE49-F238E27FC236}">
                <a16:creationId xmlns:a16="http://schemas.microsoft.com/office/drawing/2014/main" id="{8B030A56-EF1A-034E-880A-95E9ECA242B5}"/>
              </a:ext>
            </a:extLst>
          </p:cNvPr>
          <p:cNvPicPr>
            <a:picLocks noGrp="1" noChangeAspect="1"/>
          </p:cNvPicPr>
          <p:nvPr>
            <p:ph sz="quarter" idx="4"/>
          </p:nvPr>
        </p:nvPicPr>
        <p:blipFill>
          <a:blip r:embed="rId4" cstate="print">
            <a:extLst>
              <a:ext uri="{28A0092B-C50C-407E-A947-70E740481C1C}">
                <a14:useLocalDpi xmlns:a14="http://schemas.microsoft.com/office/drawing/2010/main"/>
              </a:ext>
            </a:extLst>
          </a:blip>
          <a:srcRect/>
          <a:stretch/>
        </p:blipFill>
        <p:spPr>
          <a:xfrm>
            <a:off x="5588196" y="2174874"/>
            <a:ext cx="3439346" cy="3362345"/>
          </a:xfrm>
          <a:prstGeom prst="ellipse">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qr code with black squares&#10;&#10;Description automatically generated">
            <a:extLst>
              <a:ext uri="{FF2B5EF4-FFF2-40B4-BE49-F238E27FC236}">
                <a16:creationId xmlns:a16="http://schemas.microsoft.com/office/drawing/2014/main" id="{EF0C2A8E-0691-82DB-DB42-AC942051E7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8266" y="5162309"/>
            <a:ext cx="1415648" cy="1415648"/>
          </a:xfrm>
          <a:prstGeom prst="rect">
            <a:avLst/>
          </a:prstGeom>
        </p:spPr>
      </p:pic>
      <p:sp>
        <p:nvSpPr>
          <p:cNvPr id="5" name="TextBox 4">
            <a:extLst>
              <a:ext uri="{FF2B5EF4-FFF2-40B4-BE49-F238E27FC236}">
                <a16:creationId xmlns:a16="http://schemas.microsoft.com/office/drawing/2014/main" id="{D17584EC-BFEA-D250-5955-A8B01DDA93AA}"/>
              </a:ext>
            </a:extLst>
          </p:cNvPr>
          <p:cNvSpPr txBox="1"/>
          <p:nvPr/>
        </p:nvSpPr>
        <p:spPr>
          <a:xfrm>
            <a:off x="2326071" y="5440100"/>
            <a:ext cx="2604304" cy="830997"/>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cs typeface="Roboto" panose="02000000000000000000" pitchFamily="2" charset="0"/>
              </a:rPr>
              <a:t>Scan for info on how you can share your experience with ACA!</a:t>
            </a:r>
          </a:p>
        </p:txBody>
      </p:sp>
    </p:spTree>
    <p:extLst>
      <p:ext uri="{BB962C8B-B14F-4D97-AF65-F5344CB8AC3E}">
        <p14:creationId xmlns:p14="http://schemas.microsoft.com/office/powerpoint/2010/main" val="1186119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9539D4-D6A4-907D-449C-52F11DB9515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9" name="Title 8">
            <a:extLst>
              <a:ext uri="{FF2B5EF4-FFF2-40B4-BE49-F238E27FC236}">
                <a16:creationId xmlns:a16="http://schemas.microsoft.com/office/drawing/2014/main" id="{E7F58AB3-F24D-4F23-B471-644D048DB59A}"/>
              </a:ext>
            </a:extLst>
          </p:cNvPr>
          <p:cNvSpPr>
            <a:spLocks noGrp="1"/>
          </p:cNvSpPr>
          <p:nvPr>
            <p:ph type="title"/>
          </p:nvPr>
        </p:nvSpPr>
        <p:spPr>
          <a:xfrm>
            <a:off x="1989083" y="901705"/>
            <a:ext cx="5581343" cy="758054"/>
          </a:xfrm>
        </p:spPr>
        <p:txBody>
          <a:bodyPr vert="horz" lIns="91440" tIns="45720" rIns="91440" bIns="45720" rtlCol="0" anchor="ctr">
            <a:noAutofit/>
          </a:bodyPr>
          <a:lstStyle/>
          <a:p>
            <a:pPr algn="ctr"/>
            <a:r>
              <a:rPr lang="en-US" dirty="0">
                <a:effectLst/>
                <a:ea typeface="Calibri" panose="020F0502020204030204" pitchFamily="34" charset="0"/>
                <a:cs typeface="Calibri" panose="020F0502020204030204" pitchFamily="34" charset="0"/>
              </a:rPr>
              <a:t>ACA’s Political Action Committee</a:t>
            </a:r>
            <a:br>
              <a:rPr lang="en-US" dirty="0">
                <a:effectLst/>
                <a:latin typeface="Calibri" panose="020F0502020204030204" pitchFamily="34" charset="0"/>
                <a:ea typeface="Calibri" panose="020F0502020204030204" pitchFamily="34" charset="0"/>
                <a:cs typeface="Calibri" panose="020F0502020204030204" pitchFamily="34" charset="0"/>
              </a:rPr>
            </a:br>
            <a:endParaRPr lang="en-US" kern="1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14F815E-78F8-4DA8-9B6A-52D8961606BE}"/>
              </a:ext>
            </a:extLst>
          </p:cNvPr>
          <p:cNvSpPr txBox="1"/>
          <p:nvPr/>
        </p:nvSpPr>
        <p:spPr>
          <a:xfrm>
            <a:off x="4572000" y="1940432"/>
            <a:ext cx="3750320" cy="4015863"/>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1600" dirty="0">
                <a:latin typeface="Roboto" panose="02000000000000000000" pitchFamily="2" charset="0"/>
                <a:ea typeface="Roboto" panose="02000000000000000000" pitchFamily="2" charset="0"/>
              </a:rPr>
              <a:t>ACPAC is the voluntary, bipartisan political action committee (PAC) for ACA. </a:t>
            </a:r>
          </a:p>
          <a:p>
            <a:endParaRPr lang="en-US" sz="16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1600" dirty="0">
                <a:latin typeface="Roboto" panose="02000000000000000000" pitchFamily="2" charset="0"/>
                <a:ea typeface="Roboto" panose="02000000000000000000" pitchFamily="2" charset="0"/>
              </a:rPr>
              <a:t>ACPAC helps raise ACA’s profile on Capitol Hill and allows us to proactively build connections with candidates who recognize the role the collection industry plays in the financial services ecosystem. </a:t>
            </a:r>
          </a:p>
          <a:p>
            <a:pPr marL="342900" indent="-342900">
              <a:lnSpc>
                <a:spcPct val="90000"/>
              </a:lnSpc>
              <a:spcBef>
                <a:spcPct val="20000"/>
              </a:spcBef>
              <a:buFont typeface="Arial" panose="020B0604020202020204" pitchFamily="34" charset="0"/>
              <a:buChar char="•"/>
            </a:pPr>
            <a:endParaRPr lang="en-US" dirty="0">
              <a:latin typeface="Roboto" panose="02000000000000000000" pitchFamily="2" charset="0"/>
              <a:ea typeface="Roboto" panose="02000000000000000000" pitchFamily="2" charset="0"/>
            </a:endParaRPr>
          </a:p>
        </p:txBody>
      </p:sp>
      <p:pic>
        <p:nvPicPr>
          <p:cNvPr id="7" name="Google Shape;228;p21" descr="Business handshake">
            <a:extLst>
              <a:ext uri="{FF2B5EF4-FFF2-40B4-BE49-F238E27FC236}">
                <a16:creationId xmlns:a16="http://schemas.microsoft.com/office/drawing/2014/main" id="{E5B95853-8E52-5248-8F60-C7E1E0FF6752}"/>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rcRect/>
          <a:stretch/>
        </p:blipFill>
        <p:spPr>
          <a:xfrm>
            <a:off x="0" y="1743023"/>
            <a:ext cx="3639716" cy="3639716"/>
          </a:xfrm>
          <a:prstGeom prst="ellipse">
            <a:avLst/>
          </a:prstGeom>
          <a:noFill/>
          <a:ln>
            <a:noFill/>
          </a:ln>
        </p:spPr>
      </p:pic>
      <p:grpSp>
        <p:nvGrpSpPr>
          <p:cNvPr id="8" name="Google Shape;229;p21">
            <a:extLst>
              <a:ext uri="{FF2B5EF4-FFF2-40B4-BE49-F238E27FC236}">
                <a16:creationId xmlns:a16="http://schemas.microsoft.com/office/drawing/2014/main" id="{17E12235-6B0B-D849-BF17-EF668AD99695}"/>
              </a:ext>
            </a:extLst>
          </p:cNvPr>
          <p:cNvGrpSpPr>
            <a:grpSpLocks noChangeAspect="1"/>
          </p:cNvGrpSpPr>
          <p:nvPr/>
        </p:nvGrpSpPr>
        <p:grpSpPr>
          <a:xfrm>
            <a:off x="2296406" y="4125063"/>
            <a:ext cx="1846666" cy="1846666"/>
            <a:chOff x="6680825" y="2549350"/>
            <a:chExt cx="1539600" cy="1539600"/>
          </a:xfrm>
        </p:grpSpPr>
        <p:sp>
          <p:nvSpPr>
            <p:cNvPr id="10" name="Google Shape;230;p21">
              <a:extLst>
                <a:ext uri="{FF2B5EF4-FFF2-40B4-BE49-F238E27FC236}">
                  <a16:creationId xmlns:a16="http://schemas.microsoft.com/office/drawing/2014/main" id="{A9298F22-0B88-EF4E-93B3-70DE83F8FD2F}"/>
                </a:ext>
              </a:extLst>
            </p:cNvPr>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1;p21">
              <a:extLst>
                <a:ext uri="{FF2B5EF4-FFF2-40B4-BE49-F238E27FC236}">
                  <a16:creationId xmlns:a16="http://schemas.microsoft.com/office/drawing/2014/main" id="{076B4725-0CF0-AB44-88BC-391B05559F03}"/>
                </a:ext>
              </a:extLst>
            </p:cNvPr>
            <p:cNvSpPr/>
            <p:nvPr/>
          </p:nvSpPr>
          <p:spPr>
            <a:xfrm>
              <a:off x="6894850" y="2763375"/>
              <a:ext cx="1111200" cy="1111200"/>
            </a:xfrm>
            <a:prstGeom prst="ellipse">
              <a:avLst/>
            </a:prstGeom>
            <a:solidFill>
              <a:srgbClr val="007096"/>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2;p21">
              <a:extLst>
                <a:ext uri="{FF2B5EF4-FFF2-40B4-BE49-F238E27FC236}">
                  <a16:creationId xmlns:a16="http://schemas.microsoft.com/office/drawing/2014/main" id="{69F18B7F-0555-5443-96B7-1D7B0DE5BC6C}"/>
                </a:ext>
              </a:extLst>
            </p:cNvPr>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raphic 4" descr="Bank outline">
            <a:extLst>
              <a:ext uri="{FF2B5EF4-FFF2-40B4-BE49-F238E27FC236}">
                <a16:creationId xmlns:a16="http://schemas.microsoft.com/office/drawing/2014/main" id="{9298BF4A-7590-8141-99D0-E551EE9E54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12250" y="4555273"/>
            <a:ext cx="827466" cy="827466"/>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1673C8A3-6258-A9FE-9EB9-8BEBA87DD3FA}"/>
              </a:ext>
            </a:extLst>
          </p:cNvPr>
          <p:cNvPicPr>
            <a:picLocks noChangeAspect="1"/>
          </p:cNvPicPr>
          <p:nvPr/>
        </p:nvPicPr>
        <p:blipFill>
          <a:blip r:embed="rId7"/>
          <a:stretch>
            <a:fillRect/>
          </a:stretch>
        </p:blipFill>
        <p:spPr>
          <a:xfrm>
            <a:off x="4901489" y="4625427"/>
            <a:ext cx="1812257" cy="1846667"/>
          </a:xfrm>
          <a:prstGeom prst="rect">
            <a:avLst/>
          </a:prstGeom>
        </p:spPr>
      </p:pic>
      <p:sp>
        <p:nvSpPr>
          <p:cNvPr id="13" name="TextBox 12">
            <a:extLst>
              <a:ext uri="{FF2B5EF4-FFF2-40B4-BE49-F238E27FC236}">
                <a16:creationId xmlns:a16="http://schemas.microsoft.com/office/drawing/2014/main" id="{053A1493-3305-B885-8311-E2B26E036E1B}"/>
              </a:ext>
            </a:extLst>
          </p:cNvPr>
          <p:cNvSpPr txBox="1"/>
          <p:nvPr/>
        </p:nvSpPr>
        <p:spPr>
          <a:xfrm>
            <a:off x="6861468" y="5032965"/>
            <a:ext cx="1417916" cy="1200329"/>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Scan for more information on ACPAC!</a:t>
            </a:r>
          </a:p>
        </p:txBody>
      </p:sp>
    </p:spTree>
    <p:extLst>
      <p:ext uri="{BB962C8B-B14F-4D97-AF65-F5344CB8AC3E}">
        <p14:creationId xmlns:p14="http://schemas.microsoft.com/office/powerpoint/2010/main" val="377973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pic>
        <p:nvPicPr>
          <p:cNvPr id="2" name="Picture 1">
            <a:extLst>
              <a:ext uri="{FF2B5EF4-FFF2-40B4-BE49-F238E27FC236}">
                <a16:creationId xmlns:a16="http://schemas.microsoft.com/office/drawing/2014/main" id="{8204333F-DC7D-D754-CB2D-E266290F51D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2962"/>
            <a:ext cx="9144000" cy="6858000"/>
          </a:xfrm>
          <a:prstGeom prst="rect">
            <a:avLst/>
          </a:prstGeom>
        </p:spPr>
      </p:pic>
      <p:sp>
        <p:nvSpPr>
          <p:cNvPr id="1084" name="Google Shape;1084;p36"/>
          <p:cNvSpPr txBox="1">
            <a:spLocks noGrp="1"/>
          </p:cNvSpPr>
          <p:nvPr>
            <p:ph type="title"/>
          </p:nvPr>
        </p:nvSpPr>
        <p:spPr>
          <a:xfrm>
            <a:off x="643744" y="844051"/>
            <a:ext cx="7723500" cy="481200"/>
          </a:xfrm>
          <a:prstGeom prst="rect">
            <a:avLst/>
          </a:prstGeom>
        </p:spPr>
        <p:txBody>
          <a:bodyPr spcFirstLastPara="1" vert="horz" wrap="square" lIns="91425" tIns="91425" rIns="91425" bIns="91425" rtlCol="0" anchor="ctr" anchorCtr="0">
            <a:noAutofit/>
          </a:bodyPr>
          <a:lstStyle/>
          <a:p>
            <a:pPr algn="ctr">
              <a:spcBef>
                <a:spcPts val="0"/>
              </a:spcBef>
            </a:pPr>
            <a:r>
              <a:rPr lang="en" dirty="0"/>
              <a:t>Macro-Level Factors Affecting the Industry</a:t>
            </a:r>
            <a:endParaRPr dirty="0"/>
          </a:p>
        </p:txBody>
      </p:sp>
      <p:sp>
        <p:nvSpPr>
          <p:cNvPr id="1086" name="Google Shape;1086;p36"/>
          <p:cNvSpPr/>
          <p:nvPr/>
        </p:nvSpPr>
        <p:spPr>
          <a:xfrm>
            <a:off x="3101635" y="3133950"/>
            <a:ext cx="1139650" cy="924007"/>
          </a:xfrm>
          <a:custGeom>
            <a:avLst/>
            <a:gdLst/>
            <a:ahLst/>
            <a:cxnLst/>
            <a:rect l="l" t="t" r="r" b="b"/>
            <a:pathLst>
              <a:path w="51031" h="41375" extrusionOk="0">
                <a:moveTo>
                  <a:pt x="11942" y="1"/>
                </a:moveTo>
                <a:lnTo>
                  <a:pt x="0" y="20682"/>
                </a:lnTo>
                <a:lnTo>
                  <a:pt x="11942" y="41375"/>
                </a:lnTo>
                <a:lnTo>
                  <a:pt x="35826" y="41375"/>
                </a:lnTo>
                <a:lnTo>
                  <a:pt x="38267" y="37112"/>
                </a:lnTo>
                <a:lnTo>
                  <a:pt x="51030" y="36731"/>
                </a:lnTo>
                <a:lnTo>
                  <a:pt x="44553" y="26218"/>
                </a:lnTo>
                <a:lnTo>
                  <a:pt x="47768" y="20670"/>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87" name="Google Shape;1087;p36"/>
          <p:cNvSpPr/>
          <p:nvPr/>
        </p:nvSpPr>
        <p:spPr>
          <a:xfrm>
            <a:off x="3199468" y="3217961"/>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1088" name="Google Shape;1088;p36"/>
          <p:cNvGrpSpPr/>
          <p:nvPr/>
        </p:nvGrpSpPr>
        <p:grpSpPr>
          <a:xfrm>
            <a:off x="3101635" y="4111056"/>
            <a:ext cx="1139650" cy="924030"/>
            <a:chOff x="3190788" y="2859549"/>
            <a:chExt cx="1139650" cy="924030"/>
          </a:xfrm>
        </p:grpSpPr>
        <p:sp>
          <p:nvSpPr>
            <p:cNvPr id="1089" name="Google Shape;1089;p36"/>
            <p:cNvSpPr/>
            <p:nvPr/>
          </p:nvSpPr>
          <p:spPr>
            <a:xfrm>
              <a:off x="3190788" y="2859549"/>
              <a:ext cx="1139650" cy="924030"/>
            </a:xfrm>
            <a:custGeom>
              <a:avLst/>
              <a:gdLst/>
              <a:ahLst/>
              <a:cxnLst/>
              <a:rect l="l" t="t" r="r" b="b"/>
              <a:pathLst>
                <a:path w="51031" h="41376" extrusionOk="0">
                  <a:moveTo>
                    <a:pt x="11942" y="1"/>
                  </a:moveTo>
                  <a:lnTo>
                    <a:pt x="0" y="20682"/>
                  </a:lnTo>
                  <a:lnTo>
                    <a:pt x="11942" y="41375"/>
                  </a:lnTo>
                  <a:lnTo>
                    <a:pt x="35826" y="41375"/>
                  </a:lnTo>
                  <a:lnTo>
                    <a:pt x="47768" y="20706"/>
                  </a:lnTo>
                  <a:lnTo>
                    <a:pt x="44553" y="15146"/>
                  </a:lnTo>
                  <a:lnTo>
                    <a:pt x="51030" y="4644"/>
                  </a:lnTo>
                  <a:lnTo>
                    <a:pt x="38267" y="4263"/>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0" name="Google Shape;1090;p36"/>
            <p:cNvSpPr/>
            <p:nvPr/>
          </p:nvSpPr>
          <p:spPr>
            <a:xfrm>
              <a:off x="3288621"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1092" name="Google Shape;1092;p36"/>
          <p:cNvSpPr/>
          <p:nvPr/>
        </p:nvSpPr>
        <p:spPr>
          <a:xfrm>
            <a:off x="4724556" y="3133950"/>
            <a:ext cx="1139650" cy="924007"/>
          </a:xfrm>
          <a:custGeom>
            <a:avLst/>
            <a:gdLst/>
            <a:ahLst/>
            <a:cxnLst/>
            <a:rect l="l" t="t" r="r" b="b"/>
            <a:pathLst>
              <a:path w="51031" h="41375" extrusionOk="0">
                <a:moveTo>
                  <a:pt x="15205" y="1"/>
                </a:moveTo>
                <a:lnTo>
                  <a:pt x="3263" y="20670"/>
                </a:lnTo>
                <a:lnTo>
                  <a:pt x="6478" y="26230"/>
                </a:lnTo>
                <a:lnTo>
                  <a:pt x="1" y="36731"/>
                </a:lnTo>
                <a:lnTo>
                  <a:pt x="12764" y="37124"/>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3" name="Google Shape;1093;p36"/>
          <p:cNvSpPr/>
          <p:nvPr/>
        </p:nvSpPr>
        <p:spPr>
          <a:xfrm>
            <a:off x="4894920" y="3219584"/>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1094" name="Google Shape;1094;p36"/>
          <p:cNvGrpSpPr/>
          <p:nvPr/>
        </p:nvGrpSpPr>
        <p:grpSpPr>
          <a:xfrm>
            <a:off x="4724556" y="4111056"/>
            <a:ext cx="1139650" cy="924030"/>
            <a:chOff x="4813709" y="2859549"/>
            <a:chExt cx="1139650" cy="924030"/>
          </a:xfrm>
        </p:grpSpPr>
        <p:sp>
          <p:nvSpPr>
            <p:cNvPr id="1095" name="Google Shape;1095;p36"/>
            <p:cNvSpPr/>
            <p:nvPr/>
          </p:nvSpPr>
          <p:spPr>
            <a:xfrm>
              <a:off x="4813709" y="2859549"/>
              <a:ext cx="1139650" cy="924030"/>
            </a:xfrm>
            <a:custGeom>
              <a:avLst/>
              <a:gdLst/>
              <a:ahLst/>
              <a:cxnLst/>
              <a:rect l="l" t="t" r="r" b="b"/>
              <a:pathLst>
                <a:path w="51031" h="41376" extrusionOk="0">
                  <a:moveTo>
                    <a:pt x="15205" y="1"/>
                  </a:moveTo>
                  <a:lnTo>
                    <a:pt x="12764" y="4263"/>
                  </a:lnTo>
                  <a:lnTo>
                    <a:pt x="1" y="4632"/>
                  </a:lnTo>
                  <a:lnTo>
                    <a:pt x="6478" y="15146"/>
                  </a:lnTo>
                  <a:lnTo>
                    <a:pt x="3263" y="20706"/>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6" name="Google Shape;1096;p36"/>
            <p:cNvSpPr/>
            <p:nvPr/>
          </p:nvSpPr>
          <p:spPr>
            <a:xfrm>
              <a:off x="4984409"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97" name="Google Shape;1097;p36"/>
          <p:cNvGrpSpPr/>
          <p:nvPr/>
        </p:nvGrpSpPr>
        <p:grpSpPr>
          <a:xfrm>
            <a:off x="3949530" y="2638619"/>
            <a:ext cx="1066779" cy="1169687"/>
            <a:chOff x="4038682" y="1387111"/>
            <a:chExt cx="1066779" cy="1169687"/>
          </a:xfrm>
        </p:grpSpPr>
        <p:sp>
          <p:nvSpPr>
            <p:cNvPr id="1098" name="Google Shape;1098;p36"/>
            <p:cNvSpPr/>
            <p:nvPr/>
          </p:nvSpPr>
          <p:spPr>
            <a:xfrm>
              <a:off x="4038682" y="1387111"/>
              <a:ext cx="1066779" cy="1169687"/>
            </a:xfrm>
            <a:custGeom>
              <a:avLst/>
              <a:gdLst/>
              <a:ahLst/>
              <a:cxnLst/>
              <a:rect l="l" t="t" r="r" b="b"/>
              <a:pathLst>
                <a:path w="47768" h="52376" extrusionOk="0">
                  <a:moveTo>
                    <a:pt x="11942" y="0"/>
                  </a:moveTo>
                  <a:lnTo>
                    <a:pt x="0" y="20622"/>
                  </a:lnTo>
                  <a:lnTo>
                    <a:pt x="11942" y="41232"/>
                  </a:lnTo>
                  <a:lnTo>
                    <a:pt x="17455" y="41232"/>
                  </a:lnTo>
                  <a:lnTo>
                    <a:pt x="23884" y="52376"/>
                  </a:lnTo>
                  <a:lnTo>
                    <a:pt x="30325" y="41232"/>
                  </a:lnTo>
                  <a:lnTo>
                    <a:pt x="35826" y="41232"/>
                  </a:lnTo>
                  <a:lnTo>
                    <a:pt x="47768" y="20622"/>
                  </a:lnTo>
                  <a:lnTo>
                    <a:pt x="3582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9" name="Google Shape;1099;p36"/>
            <p:cNvSpPr/>
            <p:nvPr/>
          </p:nvSpPr>
          <p:spPr>
            <a:xfrm>
              <a:off x="4136515" y="147031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00" name="Google Shape;1100;p36"/>
          <p:cNvGrpSpPr/>
          <p:nvPr/>
        </p:nvGrpSpPr>
        <p:grpSpPr>
          <a:xfrm>
            <a:off x="3949530" y="4360722"/>
            <a:ext cx="1066779" cy="1169441"/>
            <a:chOff x="4038682" y="3109214"/>
            <a:chExt cx="1066779" cy="1169441"/>
          </a:xfrm>
        </p:grpSpPr>
        <p:sp>
          <p:nvSpPr>
            <p:cNvPr id="1101" name="Google Shape;1101;p36"/>
            <p:cNvSpPr/>
            <p:nvPr/>
          </p:nvSpPr>
          <p:spPr>
            <a:xfrm>
              <a:off x="4038682" y="3109214"/>
              <a:ext cx="1066779" cy="1169441"/>
            </a:xfrm>
            <a:custGeom>
              <a:avLst/>
              <a:gdLst/>
              <a:ahLst/>
              <a:cxnLst/>
              <a:rect l="l" t="t" r="r" b="b"/>
              <a:pathLst>
                <a:path w="47768" h="52365" extrusionOk="0">
                  <a:moveTo>
                    <a:pt x="23884" y="1"/>
                  </a:moveTo>
                  <a:lnTo>
                    <a:pt x="17455" y="11145"/>
                  </a:lnTo>
                  <a:lnTo>
                    <a:pt x="11942" y="11145"/>
                  </a:lnTo>
                  <a:lnTo>
                    <a:pt x="0" y="31755"/>
                  </a:lnTo>
                  <a:lnTo>
                    <a:pt x="11942" y="52364"/>
                  </a:lnTo>
                  <a:lnTo>
                    <a:pt x="35826" y="52364"/>
                  </a:lnTo>
                  <a:lnTo>
                    <a:pt x="47768" y="31755"/>
                  </a:lnTo>
                  <a:lnTo>
                    <a:pt x="35826" y="11145"/>
                  </a:lnTo>
                  <a:lnTo>
                    <a:pt x="30325" y="11145"/>
                  </a:lnTo>
                  <a:lnTo>
                    <a:pt x="2388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02" name="Google Shape;1102;p36"/>
            <p:cNvSpPr/>
            <p:nvPr/>
          </p:nvSpPr>
          <p:spPr>
            <a:xfrm>
              <a:off x="4136515" y="344130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1103" name="Google Shape;1103;p36"/>
          <p:cNvGrpSpPr/>
          <p:nvPr/>
        </p:nvGrpSpPr>
        <p:grpSpPr>
          <a:xfrm>
            <a:off x="5158261" y="4399616"/>
            <a:ext cx="345074" cy="346893"/>
            <a:chOff x="6069423" y="2891892"/>
            <a:chExt cx="362321" cy="364231"/>
          </a:xfrm>
        </p:grpSpPr>
        <p:sp>
          <p:nvSpPr>
            <p:cNvPr id="1104" name="Google Shape;1104;p36"/>
            <p:cNvSpPr/>
            <p:nvPr/>
          </p:nvSpPr>
          <p:spPr>
            <a:xfrm>
              <a:off x="6069423" y="2891892"/>
              <a:ext cx="278958" cy="278958"/>
            </a:xfrm>
            <a:custGeom>
              <a:avLst/>
              <a:gdLst/>
              <a:ahLst/>
              <a:cxnLst/>
              <a:rect l="l" t="t" r="r" b="b"/>
              <a:pathLst>
                <a:path w="8764" h="8764" extrusionOk="0">
                  <a:moveTo>
                    <a:pt x="4120" y="1"/>
                  </a:moveTo>
                  <a:cubicBezTo>
                    <a:pt x="3858" y="1"/>
                    <a:pt x="3632" y="203"/>
                    <a:pt x="3572" y="453"/>
                  </a:cubicBezTo>
                  <a:lnTo>
                    <a:pt x="3406" y="1299"/>
                  </a:lnTo>
                  <a:cubicBezTo>
                    <a:pt x="3227" y="1358"/>
                    <a:pt x="3060" y="1418"/>
                    <a:pt x="2906" y="1513"/>
                  </a:cubicBezTo>
                  <a:lnTo>
                    <a:pt x="2191" y="1037"/>
                  </a:lnTo>
                  <a:cubicBezTo>
                    <a:pt x="2096" y="971"/>
                    <a:pt x="1987" y="940"/>
                    <a:pt x="1879" y="940"/>
                  </a:cubicBezTo>
                  <a:cubicBezTo>
                    <a:pt x="1732" y="940"/>
                    <a:pt x="1587" y="998"/>
                    <a:pt x="1477" y="1108"/>
                  </a:cubicBezTo>
                  <a:lnTo>
                    <a:pt x="1096" y="1477"/>
                  </a:lnTo>
                  <a:cubicBezTo>
                    <a:pt x="905" y="1668"/>
                    <a:pt x="882" y="1965"/>
                    <a:pt x="1024" y="2191"/>
                  </a:cubicBezTo>
                  <a:lnTo>
                    <a:pt x="1501" y="2906"/>
                  </a:lnTo>
                  <a:cubicBezTo>
                    <a:pt x="1417" y="3073"/>
                    <a:pt x="1358" y="3239"/>
                    <a:pt x="1298" y="3406"/>
                  </a:cubicBezTo>
                  <a:lnTo>
                    <a:pt x="441" y="3573"/>
                  </a:lnTo>
                  <a:cubicBezTo>
                    <a:pt x="179" y="3632"/>
                    <a:pt x="0" y="3858"/>
                    <a:pt x="0" y="4132"/>
                  </a:cubicBezTo>
                  <a:lnTo>
                    <a:pt x="0" y="4644"/>
                  </a:lnTo>
                  <a:cubicBezTo>
                    <a:pt x="0" y="4918"/>
                    <a:pt x="191" y="5132"/>
                    <a:pt x="441" y="5204"/>
                  </a:cubicBezTo>
                  <a:lnTo>
                    <a:pt x="1298" y="5359"/>
                  </a:lnTo>
                  <a:cubicBezTo>
                    <a:pt x="1358" y="5537"/>
                    <a:pt x="1417" y="5704"/>
                    <a:pt x="1501" y="5871"/>
                  </a:cubicBezTo>
                  <a:lnTo>
                    <a:pt x="1024" y="6585"/>
                  </a:lnTo>
                  <a:cubicBezTo>
                    <a:pt x="882" y="6811"/>
                    <a:pt x="905" y="7109"/>
                    <a:pt x="1096" y="7299"/>
                  </a:cubicBezTo>
                  <a:lnTo>
                    <a:pt x="1477" y="7668"/>
                  </a:lnTo>
                  <a:cubicBezTo>
                    <a:pt x="1587" y="7778"/>
                    <a:pt x="1732" y="7837"/>
                    <a:pt x="1879" y="7837"/>
                  </a:cubicBezTo>
                  <a:cubicBezTo>
                    <a:pt x="1987" y="7837"/>
                    <a:pt x="2096" y="7805"/>
                    <a:pt x="2191" y="7740"/>
                  </a:cubicBezTo>
                  <a:lnTo>
                    <a:pt x="2906" y="7264"/>
                  </a:lnTo>
                  <a:cubicBezTo>
                    <a:pt x="3060" y="7359"/>
                    <a:pt x="3227" y="7418"/>
                    <a:pt x="3406" y="7478"/>
                  </a:cubicBezTo>
                  <a:lnTo>
                    <a:pt x="3572" y="8323"/>
                  </a:lnTo>
                  <a:cubicBezTo>
                    <a:pt x="3632" y="8585"/>
                    <a:pt x="3858" y="8764"/>
                    <a:pt x="4120" y="8764"/>
                  </a:cubicBezTo>
                  <a:lnTo>
                    <a:pt x="4644" y="8764"/>
                  </a:lnTo>
                  <a:cubicBezTo>
                    <a:pt x="4906" y="8764"/>
                    <a:pt x="5132" y="8573"/>
                    <a:pt x="5192" y="8323"/>
                  </a:cubicBezTo>
                  <a:lnTo>
                    <a:pt x="5358" y="7478"/>
                  </a:lnTo>
                  <a:cubicBezTo>
                    <a:pt x="5489" y="7430"/>
                    <a:pt x="5620" y="7371"/>
                    <a:pt x="5763" y="7311"/>
                  </a:cubicBezTo>
                  <a:cubicBezTo>
                    <a:pt x="5846" y="7299"/>
                    <a:pt x="5894" y="7192"/>
                    <a:pt x="5846" y="7109"/>
                  </a:cubicBezTo>
                  <a:cubicBezTo>
                    <a:pt x="5812" y="7039"/>
                    <a:pt x="5751" y="6995"/>
                    <a:pt x="5684" y="6995"/>
                  </a:cubicBezTo>
                  <a:cubicBezTo>
                    <a:pt x="5659" y="6995"/>
                    <a:pt x="5634" y="7001"/>
                    <a:pt x="5608" y="7014"/>
                  </a:cubicBezTo>
                  <a:cubicBezTo>
                    <a:pt x="5465" y="7085"/>
                    <a:pt x="5311" y="7144"/>
                    <a:pt x="5144" y="7180"/>
                  </a:cubicBezTo>
                  <a:cubicBezTo>
                    <a:pt x="5084" y="7192"/>
                    <a:pt x="5025" y="7252"/>
                    <a:pt x="5013" y="7311"/>
                  </a:cubicBezTo>
                  <a:lnTo>
                    <a:pt x="4823" y="8264"/>
                  </a:lnTo>
                  <a:cubicBezTo>
                    <a:pt x="4811" y="8347"/>
                    <a:pt x="4715" y="8430"/>
                    <a:pt x="4632" y="8430"/>
                  </a:cubicBezTo>
                  <a:lnTo>
                    <a:pt x="4108" y="8430"/>
                  </a:lnTo>
                  <a:cubicBezTo>
                    <a:pt x="4013" y="8430"/>
                    <a:pt x="3930" y="8347"/>
                    <a:pt x="3918" y="8264"/>
                  </a:cubicBezTo>
                  <a:lnTo>
                    <a:pt x="3715" y="7311"/>
                  </a:lnTo>
                  <a:cubicBezTo>
                    <a:pt x="3703" y="7252"/>
                    <a:pt x="3656" y="7192"/>
                    <a:pt x="3584" y="7180"/>
                  </a:cubicBezTo>
                  <a:cubicBezTo>
                    <a:pt x="3358" y="7121"/>
                    <a:pt x="3156" y="7025"/>
                    <a:pt x="2965" y="6906"/>
                  </a:cubicBezTo>
                  <a:cubicBezTo>
                    <a:pt x="2935" y="6894"/>
                    <a:pt x="2900" y="6888"/>
                    <a:pt x="2864" y="6888"/>
                  </a:cubicBezTo>
                  <a:cubicBezTo>
                    <a:pt x="2828" y="6888"/>
                    <a:pt x="2792" y="6894"/>
                    <a:pt x="2763" y="6906"/>
                  </a:cubicBezTo>
                  <a:lnTo>
                    <a:pt x="1965" y="7442"/>
                  </a:lnTo>
                  <a:cubicBezTo>
                    <a:pt x="1934" y="7468"/>
                    <a:pt x="1894" y="7480"/>
                    <a:pt x="1854" y="7480"/>
                  </a:cubicBezTo>
                  <a:cubicBezTo>
                    <a:pt x="1802" y="7480"/>
                    <a:pt x="1749" y="7459"/>
                    <a:pt x="1715" y="7418"/>
                  </a:cubicBezTo>
                  <a:lnTo>
                    <a:pt x="1334" y="7049"/>
                  </a:lnTo>
                  <a:cubicBezTo>
                    <a:pt x="1263" y="6966"/>
                    <a:pt x="1263" y="6859"/>
                    <a:pt x="1310" y="6787"/>
                  </a:cubicBezTo>
                  <a:lnTo>
                    <a:pt x="1846" y="5990"/>
                  </a:lnTo>
                  <a:cubicBezTo>
                    <a:pt x="1882" y="5930"/>
                    <a:pt x="1882" y="5859"/>
                    <a:pt x="1846" y="5799"/>
                  </a:cubicBezTo>
                  <a:cubicBezTo>
                    <a:pt x="1727" y="5597"/>
                    <a:pt x="1655" y="5382"/>
                    <a:pt x="1572" y="5168"/>
                  </a:cubicBezTo>
                  <a:cubicBezTo>
                    <a:pt x="1560" y="5109"/>
                    <a:pt x="1501" y="5049"/>
                    <a:pt x="1441" y="5037"/>
                  </a:cubicBezTo>
                  <a:lnTo>
                    <a:pt x="489" y="4847"/>
                  </a:lnTo>
                  <a:cubicBezTo>
                    <a:pt x="393" y="4823"/>
                    <a:pt x="322" y="4739"/>
                    <a:pt x="322" y="4644"/>
                  </a:cubicBezTo>
                  <a:lnTo>
                    <a:pt x="322" y="4132"/>
                  </a:lnTo>
                  <a:cubicBezTo>
                    <a:pt x="322" y="4037"/>
                    <a:pt x="393" y="3954"/>
                    <a:pt x="489" y="3930"/>
                  </a:cubicBezTo>
                  <a:lnTo>
                    <a:pt x="1441" y="3739"/>
                  </a:lnTo>
                  <a:cubicBezTo>
                    <a:pt x="1501" y="3727"/>
                    <a:pt x="1560" y="3680"/>
                    <a:pt x="1572" y="3608"/>
                  </a:cubicBezTo>
                  <a:cubicBezTo>
                    <a:pt x="1632" y="3382"/>
                    <a:pt x="1727" y="3180"/>
                    <a:pt x="1846" y="2977"/>
                  </a:cubicBezTo>
                  <a:cubicBezTo>
                    <a:pt x="1870" y="2918"/>
                    <a:pt x="1870" y="2846"/>
                    <a:pt x="1846" y="2787"/>
                  </a:cubicBezTo>
                  <a:lnTo>
                    <a:pt x="1310" y="1989"/>
                  </a:lnTo>
                  <a:cubicBezTo>
                    <a:pt x="1251" y="1906"/>
                    <a:pt x="1263" y="1787"/>
                    <a:pt x="1334" y="1727"/>
                  </a:cubicBezTo>
                  <a:lnTo>
                    <a:pt x="1715" y="1358"/>
                  </a:lnTo>
                  <a:cubicBezTo>
                    <a:pt x="1754" y="1319"/>
                    <a:pt x="1804" y="1301"/>
                    <a:pt x="1854" y="1301"/>
                  </a:cubicBezTo>
                  <a:cubicBezTo>
                    <a:pt x="1894" y="1301"/>
                    <a:pt x="1933" y="1313"/>
                    <a:pt x="1965" y="1334"/>
                  </a:cubicBezTo>
                  <a:lnTo>
                    <a:pt x="2763" y="1870"/>
                  </a:lnTo>
                  <a:cubicBezTo>
                    <a:pt x="2792" y="1888"/>
                    <a:pt x="2828" y="1897"/>
                    <a:pt x="2864" y="1897"/>
                  </a:cubicBezTo>
                  <a:cubicBezTo>
                    <a:pt x="2900" y="1897"/>
                    <a:pt x="2935" y="1888"/>
                    <a:pt x="2965" y="1870"/>
                  </a:cubicBezTo>
                  <a:cubicBezTo>
                    <a:pt x="3156" y="1751"/>
                    <a:pt x="3382" y="1668"/>
                    <a:pt x="3584" y="1596"/>
                  </a:cubicBezTo>
                  <a:cubicBezTo>
                    <a:pt x="3644" y="1584"/>
                    <a:pt x="3703" y="1525"/>
                    <a:pt x="3715" y="1465"/>
                  </a:cubicBezTo>
                  <a:lnTo>
                    <a:pt x="3918" y="513"/>
                  </a:lnTo>
                  <a:cubicBezTo>
                    <a:pt x="3930" y="417"/>
                    <a:pt x="4013" y="346"/>
                    <a:pt x="4108" y="346"/>
                  </a:cubicBezTo>
                  <a:lnTo>
                    <a:pt x="4632" y="346"/>
                  </a:lnTo>
                  <a:cubicBezTo>
                    <a:pt x="4715" y="346"/>
                    <a:pt x="4811" y="417"/>
                    <a:pt x="4823" y="513"/>
                  </a:cubicBezTo>
                  <a:lnTo>
                    <a:pt x="5013" y="1465"/>
                  </a:lnTo>
                  <a:cubicBezTo>
                    <a:pt x="5025" y="1525"/>
                    <a:pt x="5073" y="1584"/>
                    <a:pt x="5144" y="1596"/>
                  </a:cubicBezTo>
                  <a:cubicBezTo>
                    <a:pt x="5370" y="1656"/>
                    <a:pt x="5585" y="1751"/>
                    <a:pt x="5775" y="1870"/>
                  </a:cubicBezTo>
                  <a:cubicBezTo>
                    <a:pt x="5805" y="1882"/>
                    <a:pt x="5838" y="1888"/>
                    <a:pt x="5870" y="1888"/>
                  </a:cubicBezTo>
                  <a:cubicBezTo>
                    <a:pt x="5903" y="1888"/>
                    <a:pt x="5936" y="1882"/>
                    <a:pt x="5966" y="1870"/>
                  </a:cubicBezTo>
                  <a:lnTo>
                    <a:pt x="6775" y="1334"/>
                  </a:lnTo>
                  <a:cubicBezTo>
                    <a:pt x="6806" y="1309"/>
                    <a:pt x="6846" y="1296"/>
                    <a:pt x="6886" y="1296"/>
                  </a:cubicBezTo>
                  <a:cubicBezTo>
                    <a:pt x="6938" y="1296"/>
                    <a:pt x="6991" y="1317"/>
                    <a:pt x="7025" y="1358"/>
                  </a:cubicBezTo>
                  <a:lnTo>
                    <a:pt x="7394" y="1727"/>
                  </a:lnTo>
                  <a:cubicBezTo>
                    <a:pt x="7466" y="1810"/>
                    <a:pt x="7466" y="1906"/>
                    <a:pt x="7430" y="1989"/>
                  </a:cubicBezTo>
                  <a:lnTo>
                    <a:pt x="6894" y="2787"/>
                  </a:lnTo>
                  <a:cubicBezTo>
                    <a:pt x="6847" y="2846"/>
                    <a:pt x="6847" y="2918"/>
                    <a:pt x="6894" y="2977"/>
                  </a:cubicBezTo>
                  <a:cubicBezTo>
                    <a:pt x="7013" y="3180"/>
                    <a:pt x="7085" y="3394"/>
                    <a:pt x="7156" y="3608"/>
                  </a:cubicBezTo>
                  <a:cubicBezTo>
                    <a:pt x="7168" y="3668"/>
                    <a:pt x="7228" y="3727"/>
                    <a:pt x="7287" y="3739"/>
                  </a:cubicBezTo>
                  <a:lnTo>
                    <a:pt x="8240" y="3930"/>
                  </a:lnTo>
                  <a:cubicBezTo>
                    <a:pt x="8335" y="3954"/>
                    <a:pt x="8406" y="4037"/>
                    <a:pt x="8406" y="4132"/>
                  </a:cubicBezTo>
                  <a:lnTo>
                    <a:pt x="8406" y="4644"/>
                  </a:lnTo>
                  <a:cubicBezTo>
                    <a:pt x="8406" y="4739"/>
                    <a:pt x="8335" y="4823"/>
                    <a:pt x="8240" y="4847"/>
                  </a:cubicBezTo>
                  <a:lnTo>
                    <a:pt x="7287" y="5037"/>
                  </a:lnTo>
                  <a:cubicBezTo>
                    <a:pt x="7228" y="5049"/>
                    <a:pt x="7168" y="5097"/>
                    <a:pt x="7156" y="5168"/>
                  </a:cubicBezTo>
                  <a:cubicBezTo>
                    <a:pt x="7109" y="5335"/>
                    <a:pt x="7049" y="5478"/>
                    <a:pt x="6978" y="5632"/>
                  </a:cubicBezTo>
                  <a:cubicBezTo>
                    <a:pt x="6930" y="5716"/>
                    <a:pt x="6978" y="5823"/>
                    <a:pt x="7073" y="5871"/>
                  </a:cubicBezTo>
                  <a:cubicBezTo>
                    <a:pt x="7095" y="5883"/>
                    <a:pt x="7119" y="5889"/>
                    <a:pt x="7143" y="5889"/>
                  </a:cubicBezTo>
                  <a:cubicBezTo>
                    <a:pt x="7209" y="5889"/>
                    <a:pt x="7276" y="5845"/>
                    <a:pt x="7311" y="5775"/>
                  </a:cubicBezTo>
                  <a:cubicBezTo>
                    <a:pt x="7370" y="5644"/>
                    <a:pt x="7430" y="5513"/>
                    <a:pt x="7466" y="5359"/>
                  </a:cubicBezTo>
                  <a:lnTo>
                    <a:pt x="8323" y="5204"/>
                  </a:lnTo>
                  <a:cubicBezTo>
                    <a:pt x="8585" y="5144"/>
                    <a:pt x="8763" y="4918"/>
                    <a:pt x="8763" y="4644"/>
                  </a:cubicBezTo>
                  <a:lnTo>
                    <a:pt x="8763" y="4132"/>
                  </a:lnTo>
                  <a:cubicBezTo>
                    <a:pt x="8763" y="3858"/>
                    <a:pt x="8573" y="3632"/>
                    <a:pt x="8323" y="3573"/>
                  </a:cubicBezTo>
                  <a:lnTo>
                    <a:pt x="7466" y="3406"/>
                  </a:lnTo>
                  <a:cubicBezTo>
                    <a:pt x="7406" y="3227"/>
                    <a:pt x="7347" y="3073"/>
                    <a:pt x="7263" y="2906"/>
                  </a:cubicBezTo>
                  <a:lnTo>
                    <a:pt x="7740" y="2191"/>
                  </a:lnTo>
                  <a:cubicBezTo>
                    <a:pt x="7882" y="1965"/>
                    <a:pt x="7859" y="1668"/>
                    <a:pt x="7668" y="1477"/>
                  </a:cubicBezTo>
                  <a:lnTo>
                    <a:pt x="7287" y="1108"/>
                  </a:lnTo>
                  <a:cubicBezTo>
                    <a:pt x="7177" y="998"/>
                    <a:pt x="7032" y="940"/>
                    <a:pt x="6885" y="940"/>
                  </a:cubicBezTo>
                  <a:cubicBezTo>
                    <a:pt x="6777" y="940"/>
                    <a:pt x="6668" y="971"/>
                    <a:pt x="6573" y="1037"/>
                  </a:cubicBezTo>
                  <a:lnTo>
                    <a:pt x="5858" y="1513"/>
                  </a:lnTo>
                  <a:cubicBezTo>
                    <a:pt x="5704" y="1418"/>
                    <a:pt x="5537" y="1358"/>
                    <a:pt x="5358" y="1299"/>
                  </a:cubicBezTo>
                  <a:lnTo>
                    <a:pt x="5192" y="453"/>
                  </a:lnTo>
                  <a:cubicBezTo>
                    <a:pt x="5132" y="179"/>
                    <a:pt x="4906" y="1"/>
                    <a:pt x="464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5" name="Google Shape;1105;p36"/>
            <p:cNvSpPr/>
            <p:nvPr/>
          </p:nvSpPr>
          <p:spPr>
            <a:xfrm>
              <a:off x="6161507" y="2967679"/>
              <a:ext cx="111851" cy="97432"/>
            </a:xfrm>
            <a:custGeom>
              <a:avLst/>
              <a:gdLst/>
              <a:ahLst/>
              <a:cxnLst/>
              <a:rect l="l" t="t" r="r" b="b"/>
              <a:pathLst>
                <a:path w="3514" h="3061" extrusionOk="0">
                  <a:moveTo>
                    <a:pt x="1489" y="1"/>
                  </a:moveTo>
                  <a:cubicBezTo>
                    <a:pt x="965" y="1"/>
                    <a:pt x="465" y="215"/>
                    <a:pt x="84" y="584"/>
                  </a:cubicBezTo>
                  <a:cubicBezTo>
                    <a:pt x="1" y="656"/>
                    <a:pt x="1" y="763"/>
                    <a:pt x="84" y="834"/>
                  </a:cubicBezTo>
                  <a:cubicBezTo>
                    <a:pt x="120" y="870"/>
                    <a:pt x="164" y="888"/>
                    <a:pt x="209" y="888"/>
                  </a:cubicBezTo>
                  <a:cubicBezTo>
                    <a:pt x="254" y="888"/>
                    <a:pt x="298" y="870"/>
                    <a:pt x="334" y="834"/>
                  </a:cubicBezTo>
                  <a:cubicBezTo>
                    <a:pt x="644" y="537"/>
                    <a:pt x="1060" y="358"/>
                    <a:pt x="1489" y="358"/>
                  </a:cubicBezTo>
                  <a:cubicBezTo>
                    <a:pt x="2418" y="358"/>
                    <a:pt x="3168" y="1108"/>
                    <a:pt x="3168" y="2025"/>
                  </a:cubicBezTo>
                  <a:cubicBezTo>
                    <a:pt x="3168" y="2299"/>
                    <a:pt x="3096" y="2549"/>
                    <a:pt x="2989" y="2787"/>
                  </a:cubicBezTo>
                  <a:cubicBezTo>
                    <a:pt x="2930" y="2894"/>
                    <a:pt x="2953" y="2989"/>
                    <a:pt x="3049" y="3037"/>
                  </a:cubicBezTo>
                  <a:cubicBezTo>
                    <a:pt x="3073" y="3061"/>
                    <a:pt x="3108" y="3061"/>
                    <a:pt x="3132" y="3061"/>
                  </a:cubicBezTo>
                  <a:cubicBezTo>
                    <a:pt x="3192" y="3061"/>
                    <a:pt x="3263" y="3025"/>
                    <a:pt x="3299" y="2954"/>
                  </a:cubicBezTo>
                  <a:cubicBezTo>
                    <a:pt x="3442" y="2668"/>
                    <a:pt x="3513" y="2358"/>
                    <a:pt x="3513" y="2025"/>
                  </a:cubicBezTo>
                  <a:cubicBezTo>
                    <a:pt x="3513" y="906"/>
                    <a:pt x="2608" y="1"/>
                    <a:pt x="148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6" name="Google Shape;1106;p36"/>
            <p:cNvSpPr/>
            <p:nvPr/>
          </p:nvSpPr>
          <p:spPr>
            <a:xfrm>
              <a:off x="6144828" y="3007848"/>
              <a:ext cx="105389" cy="88742"/>
            </a:xfrm>
            <a:custGeom>
              <a:avLst/>
              <a:gdLst/>
              <a:ahLst/>
              <a:cxnLst/>
              <a:rect l="l" t="t" r="r" b="b"/>
              <a:pathLst>
                <a:path w="3311" h="2788" extrusionOk="0">
                  <a:moveTo>
                    <a:pt x="262" y="1"/>
                  </a:moveTo>
                  <a:cubicBezTo>
                    <a:pt x="194" y="1"/>
                    <a:pt x="124" y="44"/>
                    <a:pt x="96" y="108"/>
                  </a:cubicBezTo>
                  <a:cubicBezTo>
                    <a:pt x="25" y="323"/>
                    <a:pt x="1" y="549"/>
                    <a:pt x="1" y="763"/>
                  </a:cubicBezTo>
                  <a:cubicBezTo>
                    <a:pt x="1" y="1882"/>
                    <a:pt x="906" y="2787"/>
                    <a:pt x="2013" y="2787"/>
                  </a:cubicBezTo>
                  <a:cubicBezTo>
                    <a:pt x="2454" y="2787"/>
                    <a:pt x="2846" y="2656"/>
                    <a:pt x="3204" y="2406"/>
                  </a:cubicBezTo>
                  <a:cubicBezTo>
                    <a:pt x="3287" y="2347"/>
                    <a:pt x="3311" y="2239"/>
                    <a:pt x="3251" y="2156"/>
                  </a:cubicBezTo>
                  <a:cubicBezTo>
                    <a:pt x="3214" y="2104"/>
                    <a:pt x="3159" y="2075"/>
                    <a:pt x="3102" y="2075"/>
                  </a:cubicBezTo>
                  <a:cubicBezTo>
                    <a:pt x="3068" y="2075"/>
                    <a:pt x="3033" y="2086"/>
                    <a:pt x="3001" y="2108"/>
                  </a:cubicBezTo>
                  <a:cubicBezTo>
                    <a:pt x="2715" y="2311"/>
                    <a:pt x="2370" y="2418"/>
                    <a:pt x="2037" y="2418"/>
                  </a:cubicBezTo>
                  <a:cubicBezTo>
                    <a:pt x="1108" y="2418"/>
                    <a:pt x="370" y="1680"/>
                    <a:pt x="370" y="751"/>
                  </a:cubicBezTo>
                  <a:cubicBezTo>
                    <a:pt x="370" y="573"/>
                    <a:pt x="394" y="382"/>
                    <a:pt x="453" y="215"/>
                  </a:cubicBezTo>
                  <a:cubicBezTo>
                    <a:pt x="477" y="144"/>
                    <a:pt x="406" y="37"/>
                    <a:pt x="322" y="13"/>
                  </a:cubicBezTo>
                  <a:cubicBezTo>
                    <a:pt x="303" y="5"/>
                    <a:pt x="283" y="1"/>
                    <a:pt x="26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7" name="Google Shape;1107;p36"/>
            <p:cNvSpPr/>
            <p:nvPr/>
          </p:nvSpPr>
          <p:spPr>
            <a:xfrm>
              <a:off x="6245633" y="3069248"/>
              <a:ext cx="186110" cy="186874"/>
            </a:xfrm>
            <a:custGeom>
              <a:avLst/>
              <a:gdLst/>
              <a:ahLst/>
              <a:cxnLst/>
              <a:rect l="l" t="t" r="r" b="b"/>
              <a:pathLst>
                <a:path w="5847" h="5871" extrusionOk="0">
                  <a:moveTo>
                    <a:pt x="2751" y="1"/>
                  </a:moveTo>
                  <a:cubicBezTo>
                    <a:pt x="2549" y="1"/>
                    <a:pt x="2370" y="144"/>
                    <a:pt x="2335" y="346"/>
                  </a:cubicBezTo>
                  <a:lnTo>
                    <a:pt x="2227" y="858"/>
                  </a:lnTo>
                  <a:cubicBezTo>
                    <a:pt x="2144" y="894"/>
                    <a:pt x="2037" y="941"/>
                    <a:pt x="1965" y="977"/>
                  </a:cubicBezTo>
                  <a:lnTo>
                    <a:pt x="1513" y="680"/>
                  </a:lnTo>
                  <a:cubicBezTo>
                    <a:pt x="1449" y="631"/>
                    <a:pt x="1372" y="608"/>
                    <a:pt x="1293" y="608"/>
                  </a:cubicBezTo>
                  <a:cubicBezTo>
                    <a:pt x="1179" y="608"/>
                    <a:pt x="1061" y="655"/>
                    <a:pt x="977" y="739"/>
                  </a:cubicBezTo>
                  <a:lnTo>
                    <a:pt x="739" y="977"/>
                  </a:lnTo>
                  <a:cubicBezTo>
                    <a:pt x="596" y="1132"/>
                    <a:pt x="584" y="1346"/>
                    <a:pt x="680" y="1513"/>
                  </a:cubicBezTo>
                  <a:lnTo>
                    <a:pt x="977" y="1965"/>
                  </a:lnTo>
                  <a:cubicBezTo>
                    <a:pt x="918" y="2084"/>
                    <a:pt x="882" y="2215"/>
                    <a:pt x="834" y="2346"/>
                  </a:cubicBezTo>
                  <a:cubicBezTo>
                    <a:pt x="799" y="2442"/>
                    <a:pt x="858" y="2537"/>
                    <a:pt x="953" y="2573"/>
                  </a:cubicBezTo>
                  <a:cubicBezTo>
                    <a:pt x="968" y="2579"/>
                    <a:pt x="984" y="2582"/>
                    <a:pt x="1000" y="2582"/>
                  </a:cubicBezTo>
                  <a:cubicBezTo>
                    <a:pt x="1073" y="2582"/>
                    <a:pt x="1150" y="2522"/>
                    <a:pt x="1180" y="2454"/>
                  </a:cubicBezTo>
                  <a:cubicBezTo>
                    <a:pt x="1215" y="2323"/>
                    <a:pt x="1263" y="2192"/>
                    <a:pt x="1334" y="2049"/>
                  </a:cubicBezTo>
                  <a:cubicBezTo>
                    <a:pt x="1370" y="1989"/>
                    <a:pt x="1370" y="1918"/>
                    <a:pt x="1334" y="1858"/>
                  </a:cubicBezTo>
                  <a:lnTo>
                    <a:pt x="977" y="1322"/>
                  </a:lnTo>
                  <a:cubicBezTo>
                    <a:pt x="965" y="1287"/>
                    <a:pt x="965" y="1263"/>
                    <a:pt x="1001" y="1239"/>
                  </a:cubicBezTo>
                  <a:lnTo>
                    <a:pt x="1239" y="989"/>
                  </a:lnTo>
                  <a:cubicBezTo>
                    <a:pt x="1253" y="975"/>
                    <a:pt x="1271" y="969"/>
                    <a:pt x="1288" y="969"/>
                  </a:cubicBezTo>
                  <a:cubicBezTo>
                    <a:pt x="1301" y="969"/>
                    <a:pt x="1313" y="972"/>
                    <a:pt x="1322" y="977"/>
                  </a:cubicBezTo>
                  <a:lnTo>
                    <a:pt x="1858" y="1334"/>
                  </a:lnTo>
                  <a:cubicBezTo>
                    <a:pt x="1888" y="1358"/>
                    <a:pt x="1921" y="1370"/>
                    <a:pt x="1954" y="1370"/>
                  </a:cubicBezTo>
                  <a:cubicBezTo>
                    <a:pt x="1986" y="1370"/>
                    <a:pt x="2019" y="1358"/>
                    <a:pt x="2049" y="1334"/>
                  </a:cubicBezTo>
                  <a:cubicBezTo>
                    <a:pt x="2168" y="1263"/>
                    <a:pt x="2323" y="1203"/>
                    <a:pt x="2454" y="1168"/>
                  </a:cubicBezTo>
                  <a:cubicBezTo>
                    <a:pt x="2513" y="1156"/>
                    <a:pt x="2573" y="1096"/>
                    <a:pt x="2585" y="1037"/>
                  </a:cubicBezTo>
                  <a:lnTo>
                    <a:pt x="2704" y="418"/>
                  </a:lnTo>
                  <a:cubicBezTo>
                    <a:pt x="2704" y="382"/>
                    <a:pt x="2739" y="358"/>
                    <a:pt x="2775" y="358"/>
                  </a:cubicBezTo>
                  <a:lnTo>
                    <a:pt x="3120" y="358"/>
                  </a:lnTo>
                  <a:cubicBezTo>
                    <a:pt x="3156" y="358"/>
                    <a:pt x="3180" y="382"/>
                    <a:pt x="3192" y="418"/>
                  </a:cubicBezTo>
                  <a:lnTo>
                    <a:pt x="3311" y="1037"/>
                  </a:lnTo>
                  <a:cubicBezTo>
                    <a:pt x="3335" y="1096"/>
                    <a:pt x="3370" y="1156"/>
                    <a:pt x="3454" y="1168"/>
                  </a:cubicBezTo>
                  <a:cubicBezTo>
                    <a:pt x="3585" y="1215"/>
                    <a:pt x="3716" y="1263"/>
                    <a:pt x="3847" y="1334"/>
                  </a:cubicBezTo>
                  <a:cubicBezTo>
                    <a:pt x="3882" y="1352"/>
                    <a:pt x="3918" y="1361"/>
                    <a:pt x="3952" y="1361"/>
                  </a:cubicBezTo>
                  <a:cubicBezTo>
                    <a:pt x="3987" y="1361"/>
                    <a:pt x="4019" y="1352"/>
                    <a:pt x="4049" y="1334"/>
                  </a:cubicBezTo>
                  <a:lnTo>
                    <a:pt x="4585" y="977"/>
                  </a:lnTo>
                  <a:cubicBezTo>
                    <a:pt x="4595" y="972"/>
                    <a:pt x="4607" y="969"/>
                    <a:pt x="4619" y="969"/>
                  </a:cubicBezTo>
                  <a:cubicBezTo>
                    <a:pt x="4636" y="969"/>
                    <a:pt x="4654" y="975"/>
                    <a:pt x="4668" y="989"/>
                  </a:cubicBezTo>
                  <a:lnTo>
                    <a:pt x="4906" y="1239"/>
                  </a:lnTo>
                  <a:cubicBezTo>
                    <a:pt x="4942" y="1263"/>
                    <a:pt x="4942" y="1287"/>
                    <a:pt x="4918" y="1322"/>
                  </a:cubicBezTo>
                  <a:lnTo>
                    <a:pt x="4561" y="1858"/>
                  </a:lnTo>
                  <a:cubicBezTo>
                    <a:pt x="4525" y="1918"/>
                    <a:pt x="4525" y="1989"/>
                    <a:pt x="4561" y="2049"/>
                  </a:cubicBezTo>
                  <a:cubicBezTo>
                    <a:pt x="4644" y="2168"/>
                    <a:pt x="4704" y="2323"/>
                    <a:pt x="4728" y="2454"/>
                  </a:cubicBezTo>
                  <a:cubicBezTo>
                    <a:pt x="4740" y="2513"/>
                    <a:pt x="4799" y="2573"/>
                    <a:pt x="4859" y="2585"/>
                  </a:cubicBezTo>
                  <a:lnTo>
                    <a:pt x="5490" y="2704"/>
                  </a:lnTo>
                  <a:cubicBezTo>
                    <a:pt x="5513" y="2704"/>
                    <a:pt x="5549" y="2739"/>
                    <a:pt x="5549" y="2775"/>
                  </a:cubicBezTo>
                  <a:lnTo>
                    <a:pt x="5549" y="3120"/>
                  </a:lnTo>
                  <a:cubicBezTo>
                    <a:pt x="5549" y="3156"/>
                    <a:pt x="5513" y="3180"/>
                    <a:pt x="5490" y="3192"/>
                  </a:cubicBezTo>
                  <a:lnTo>
                    <a:pt x="4859" y="3311"/>
                  </a:lnTo>
                  <a:cubicBezTo>
                    <a:pt x="4799" y="3335"/>
                    <a:pt x="4740" y="3370"/>
                    <a:pt x="4728" y="3454"/>
                  </a:cubicBezTo>
                  <a:cubicBezTo>
                    <a:pt x="4680" y="3585"/>
                    <a:pt x="4644" y="3716"/>
                    <a:pt x="4561" y="3847"/>
                  </a:cubicBezTo>
                  <a:cubicBezTo>
                    <a:pt x="4537" y="3906"/>
                    <a:pt x="4537" y="3989"/>
                    <a:pt x="4561" y="4049"/>
                  </a:cubicBezTo>
                  <a:lnTo>
                    <a:pt x="4918" y="4585"/>
                  </a:lnTo>
                  <a:cubicBezTo>
                    <a:pt x="4942" y="4609"/>
                    <a:pt x="4942" y="4644"/>
                    <a:pt x="4906" y="4668"/>
                  </a:cubicBezTo>
                  <a:lnTo>
                    <a:pt x="4668" y="4906"/>
                  </a:lnTo>
                  <a:cubicBezTo>
                    <a:pt x="4655" y="4926"/>
                    <a:pt x="4638" y="4935"/>
                    <a:pt x="4622" y="4935"/>
                  </a:cubicBezTo>
                  <a:cubicBezTo>
                    <a:pt x="4609" y="4935"/>
                    <a:pt x="4595" y="4929"/>
                    <a:pt x="4585" y="4918"/>
                  </a:cubicBezTo>
                  <a:lnTo>
                    <a:pt x="4049" y="4561"/>
                  </a:lnTo>
                  <a:cubicBezTo>
                    <a:pt x="4019" y="4543"/>
                    <a:pt x="3984" y="4534"/>
                    <a:pt x="3948" y="4534"/>
                  </a:cubicBezTo>
                  <a:cubicBezTo>
                    <a:pt x="3912" y="4534"/>
                    <a:pt x="3876" y="4543"/>
                    <a:pt x="3847" y="4561"/>
                  </a:cubicBezTo>
                  <a:cubicBezTo>
                    <a:pt x="3728" y="4644"/>
                    <a:pt x="3585" y="4704"/>
                    <a:pt x="3454" y="4728"/>
                  </a:cubicBezTo>
                  <a:cubicBezTo>
                    <a:pt x="3394" y="4751"/>
                    <a:pt x="3335" y="4811"/>
                    <a:pt x="3311" y="4859"/>
                  </a:cubicBezTo>
                  <a:lnTo>
                    <a:pt x="3192" y="5490"/>
                  </a:lnTo>
                  <a:cubicBezTo>
                    <a:pt x="3192" y="5525"/>
                    <a:pt x="3168" y="5549"/>
                    <a:pt x="3120" y="5549"/>
                  </a:cubicBezTo>
                  <a:lnTo>
                    <a:pt x="2775" y="5549"/>
                  </a:lnTo>
                  <a:cubicBezTo>
                    <a:pt x="2751" y="5549"/>
                    <a:pt x="2716" y="5513"/>
                    <a:pt x="2704" y="5490"/>
                  </a:cubicBezTo>
                  <a:lnTo>
                    <a:pt x="2585" y="4859"/>
                  </a:lnTo>
                  <a:cubicBezTo>
                    <a:pt x="2573" y="4811"/>
                    <a:pt x="2525" y="4751"/>
                    <a:pt x="2454" y="4728"/>
                  </a:cubicBezTo>
                  <a:cubicBezTo>
                    <a:pt x="2323" y="4692"/>
                    <a:pt x="2180" y="4644"/>
                    <a:pt x="2049" y="4561"/>
                  </a:cubicBezTo>
                  <a:cubicBezTo>
                    <a:pt x="2019" y="4549"/>
                    <a:pt x="1986" y="4543"/>
                    <a:pt x="1954" y="4543"/>
                  </a:cubicBezTo>
                  <a:cubicBezTo>
                    <a:pt x="1921" y="4543"/>
                    <a:pt x="1888" y="4549"/>
                    <a:pt x="1858" y="4561"/>
                  </a:cubicBezTo>
                  <a:lnTo>
                    <a:pt x="1322" y="4918"/>
                  </a:lnTo>
                  <a:cubicBezTo>
                    <a:pt x="1306" y="4929"/>
                    <a:pt x="1293" y="4935"/>
                    <a:pt x="1280" y="4935"/>
                  </a:cubicBezTo>
                  <a:cubicBezTo>
                    <a:pt x="1265" y="4935"/>
                    <a:pt x="1252" y="4926"/>
                    <a:pt x="1239" y="4906"/>
                  </a:cubicBezTo>
                  <a:lnTo>
                    <a:pt x="1001" y="4668"/>
                  </a:lnTo>
                  <a:cubicBezTo>
                    <a:pt x="965" y="4644"/>
                    <a:pt x="965" y="4609"/>
                    <a:pt x="977" y="4585"/>
                  </a:cubicBezTo>
                  <a:lnTo>
                    <a:pt x="1334" y="4049"/>
                  </a:lnTo>
                  <a:cubicBezTo>
                    <a:pt x="1382" y="3989"/>
                    <a:pt x="1382" y="3906"/>
                    <a:pt x="1334" y="3847"/>
                  </a:cubicBezTo>
                  <a:cubicBezTo>
                    <a:pt x="1263" y="3728"/>
                    <a:pt x="1203" y="3585"/>
                    <a:pt x="1180" y="3454"/>
                  </a:cubicBezTo>
                  <a:cubicBezTo>
                    <a:pt x="1156" y="3394"/>
                    <a:pt x="1096" y="3335"/>
                    <a:pt x="1037" y="3311"/>
                  </a:cubicBezTo>
                  <a:lnTo>
                    <a:pt x="418" y="3192"/>
                  </a:lnTo>
                  <a:cubicBezTo>
                    <a:pt x="382" y="3192"/>
                    <a:pt x="358" y="3168"/>
                    <a:pt x="358" y="3120"/>
                  </a:cubicBezTo>
                  <a:lnTo>
                    <a:pt x="358" y="2775"/>
                  </a:lnTo>
                  <a:cubicBezTo>
                    <a:pt x="358" y="2751"/>
                    <a:pt x="382" y="2727"/>
                    <a:pt x="418" y="2704"/>
                  </a:cubicBezTo>
                  <a:lnTo>
                    <a:pt x="465" y="2692"/>
                  </a:lnTo>
                  <a:cubicBezTo>
                    <a:pt x="560" y="2680"/>
                    <a:pt x="620" y="2573"/>
                    <a:pt x="596" y="2477"/>
                  </a:cubicBezTo>
                  <a:cubicBezTo>
                    <a:pt x="586" y="2396"/>
                    <a:pt x="507" y="2341"/>
                    <a:pt x="425" y="2341"/>
                  </a:cubicBezTo>
                  <a:cubicBezTo>
                    <a:pt x="411" y="2341"/>
                    <a:pt x="396" y="2343"/>
                    <a:pt x="382" y="2346"/>
                  </a:cubicBezTo>
                  <a:lnTo>
                    <a:pt x="346" y="2370"/>
                  </a:lnTo>
                  <a:cubicBezTo>
                    <a:pt x="144" y="2406"/>
                    <a:pt x="1" y="2585"/>
                    <a:pt x="1" y="2775"/>
                  </a:cubicBezTo>
                  <a:lnTo>
                    <a:pt x="1" y="3120"/>
                  </a:lnTo>
                  <a:cubicBezTo>
                    <a:pt x="1" y="3335"/>
                    <a:pt x="144" y="3513"/>
                    <a:pt x="346" y="3537"/>
                  </a:cubicBezTo>
                  <a:lnTo>
                    <a:pt x="858" y="3644"/>
                  </a:lnTo>
                  <a:cubicBezTo>
                    <a:pt x="894" y="3728"/>
                    <a:pt x="941" y="3835"/>
                    <a:pt x="977" y="3906"/>
                  </a:cubicBezTo>
                  <a:lnTo>
                    <a:pt x="680" y="4359"/>
                  </a:lnTo>
                  <a:cubicBezTo>
                    <a:pt x="560" y="4525"/>
                    <a:pt x="596" y="4763"/>
                    <a:pt x="739" y="4894"/>
                  </a:cubicBezTo>
                  <a:lnTo>
                    <a:pt x="977" y="5132"/>
                  </a:lnTo>
                  <a:cubicBezTo>
                    <a:pt x="1067" y="5216"/>
                    <a:pt x="1182" y="5259"/>
                    <a:pt x="1292" y="5259"/>
                  </a:cubicBezTo>
                  <a:cubicBezTo>
                    <a:pt x="1371" y="5259"/>
                    <a:pt x="1448" y="5237"/>
                    <a:pt x="1513" y="5192"/>
                  </a:cubicBezTo>
                  <a:lnTo>
                    <a:pt x="1965" y="4894"/>
                  </a:lnTo>
                  <a:cubicBezTo>
                    <a:pt x="2049" y="4942"/>
                    <a:pt x="2144" y="4978"/>
                    <a:pt x="2227" y="5013"/>
                  </a:cubicBezTo>
                  <a:lnTo>
                    <a:pt x="2335" y="5537"/>
                  </a:lnTo>
                  <a:cubicBezTo>
                    <a:pt x="2382" y="5728"/>
                    <a:pt x="2561" y="5871"/>
                    <a:pt x="2751" y="5871"/>
                  </a:cubicBezTo>
                  <a:lnTo>
                    <a:pt x="3097" y="5871"/>
                  </a:lnTo>
                  <a:cubicBezTo>
                    <a:pt x="3299" y="5871"/>
                    <a:pt x="3478" y="5728"/>
                    <a:pt x="3513" y="5537"/>
                  </a:cubicBezTo>
                  <a:lnTo>
                    <a:pt x="3620" y="5013"/>
                  </a:lnTo>
                  <a:cubicBezTo>
                    <a:pt x="3704" y="4978"/>
                    <a:pt x="3811" y="4942"/>
                    <a:pt x="3882" y="4894"/>
                  </a:cubicBezTo>
                  <a:lnTo>
                    <a:pt x="4323" y="5192"/>
                  </a:lnTo>
                  <a:cubicBezTo>
                    <a:pt x="4391" y="5241"/>
                    <a:pt x="4472" y="5264"/>
                    <a:pt x="4552" y="5264"/>
                  </a:cubicBezTo>
                  <a:cubicBezTo>
                    <a:pt x="4667" y="5264"/>
                    <a:pt x="4781" y="5217"/>
                    <a:pt x="4859" y="5132"/>
                  </a:cubicBezTo>
                  <a:lnTo>
                    <a:pt x="5097" y="4894"/>
                  </a:lnTo>
                  <a:cubicBezTo>
                    <a:pt x="5252" y="4740"/>
                    <a:pt x="5263" y="4525"/>
                    <a:pt x="5156" y="4359"/>
                  </a:cubicBezTo>
                  <a:lnTo>
                    <a:pt x="4859" y="3906"/>
                  </a:lnTo>
                  <a:cubicBezTo>
                    <a:pt x="4906" y="3823"/>
                    <a:pt x="4954" y="3728"/>
                    <a:pt x="4978" y="3644"/>
                  </a:cubicBezTo>
                  <a:lnTo>
                    <a:pt x="5502" y="3537"/>
                  </a:lnTo>
                  <a:cubicBezTo>
                    <a:pt x="5692" y="3489"/>
                    <a:pt x="5847" y="3311"/>
                    <a:pt x="5847" y="3120"/>
                  </a:cubicBezTo>
                  <a:lnTo>
                    <a:pt x="5847" y="2775"/>
                  </a:lnTo>
                  <a:cubicBezTo>
                    <a:pt x="5847" y="2549"/>
                    <a:pt x="5716" y="2382"/>
                    <a:pt x="5502" y="2334"/>
                  </a:cubicBezTo>
                  <a:lnTo>
                    <a:pt x="4990" y="2227"/>
                  </a:lnTo>
                  <a:cubicBezTo>
                    <a:pt x="4954" y="2144"/>
                    <a:pt x="4906" y="2037"/>
                    <a:pt x="4871" y="1965"/>
                  </a:cubicBezTo>
                  <a:lnTo>
                    <a:pt x="5168" y="1513"/>
                  </a:lnTo>
                  <a:cubicBezTo>
                    <a:pt x="5287" y="1346"/>
                    <a:pt x="5252" y="1108"/>
                    <a:pt x="5109" y="977"/>
                  </a:cubicBezTo>
                  <a:lnTo>
                    <a:pt x="4871" y="739"/>
                  </a:lnTo>
                  <a:cubicBezTo>
                    <a:pt x="4780" y="656"/>
                    <a:pt x="4666" y="613"/>
                    <a:pt x="4555" y="613"/>
                  </a:cubicBezTo>
                  <a:cubicBezTo>
                    <a:pt x="4476" y="613"/>
                    <a:pt x="4399" y="635"/>
                    <a:pt x="4335" y="680"/>
                  </a:cubicBezTo>
                  <a:lnTo>
                    <a:pt x="3882" y="977"/>
                  </a:lnTo>
                  <a:cubicBezTo>
                    <a:pt x="3799" y="941"/>
                    <a:pt x="3704" y="894"/>
                    <a:pt x="3620" y="858"/>
                  </a:cubicBezTo>
                  <a:lnTo>
                    <a:pt x="3513" y="346"/>
                  </a:lnTo>
                  <a:cubicBezTo>
                    <a:pt x="3466" y="144"/>
                    <a:pt x="3287" y="1"/>
                    <a:pt x="309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8" name="Google Shape;1108;p36"/>
            <p:cNvSpPr/>
            <p:nvPr/>
          </p:nvSpPr>
          <p:spPr>
            <a:xfrm>
              <a:off x="6305888" y="3129884"/>
              <a:ext cx="64488" cy="64456"/>
            </a:xfrm>
            <a:custGeom>
              <a:avLst/>
              <a:gdLst/>
              <a:ahLst/>
              <a:cxnLst/>
              <a:rect l="l" t="t" r="r" b="b"/>
              <a:pathLst>
                <a:path w="2026" h="2025" extrusionOk="0">
                  <a:moveTo>
                    <a:pt x="1013" y="1"/>
                  </a:moveTo>
                  <a:cubicBezTo>
                    <a:pt x="453" y="1"/>
                    <a:pt x="1" y="441"/>
                    <a:pt x="1" y="1013"/>
                  </a:cubicBezTo>
                  <a:cubicBezTo>
                    <a:pt x="1" y="1561"/>
                    <a:pt x="442" y="2025"/>
                    <a:pt x="1013" y="2025"/>
                  </a:cubicBezTo>
                  <a:cubicBezTo>
                    <a:pt x="1227" y="2025"/>
                    <a:pt x="1442" y="1942"/>
                    <a:pt x="1620" y="1811"/>
                  </a:cubicBezTo>
                  <a:cubicBezTo>
                    <a:pt x="1692" y="1751"/>
                    <a:pt x="1704" y="1632"/>
                    <a:pt x="1644" y="1561"/>
                  </a:cubicBezTo>
                  <a:cubicBezTo>
                    <a:pt x="1608" y="1517"/>
                    <a:pt x="1549" y="1491"/>
                    <a:pt x="1493" y="1491"/>
                  </a:cubicBezTo>
                  <a:cubicBezTo>
                    <a:pt x="1457" y="1491"/>
                    <a:pt x="1422" y="1502"/>
                    <a:pt x="1394" y="1525"/>
                  </a:cubicBezTo>
                  <a:cubicBezTo>
                    <a:pt x="1275" y="1620"/>
                    <a:pt x="1144" y="1668"/>
                    <a:pt x="989" y="1668"/>
                  </a:cubicBezTo>
                  <a:cubicBezTo>
                    <a:pt x="632" y="1668"/>
                    <a:pt x="358" y="1370"/>
                    <a:pt x="358" y="1025"/>
                  </a:cubicBezTo>
                  <a:cubicBezTo>
                    <a:pt x="382" y="668"/>
                    <a:pt x="668" y="370"/>
                    <a:pt x="1025" y="370"/>
                  </a:cubicBezTo>
                  <a:cubicBezTo>
                    <a:pt x="1382" y="370"/>
                    <a:pt x="1668" y="668"/>
                    <a:pt x="1668" y="1013"/>
                  </a:cubicBezTo>
                  <a:cubicBezTo>
                    <a:pt x="1668" y="1120"/>
                    <a:pt x="1739" y="1191"/>
                    <a:pt x="1846" y="1191"/>
                  </a:cubicBezTo>
                  <a:cubicBezTo>
                    <a:pt x="1942" y="1191"/>
                    <a:pt x="2025" y="1120"/>
                    <a:pt x="2025" y="1013"/>
                  </a:cubicBezTo>
                  <a:cubicBezTo>
                    <a:pt x="2025" y="453"/>
                    <a:pt x="1573" y="1"/>
                    <a:pt x="101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9" name="Google Shape;1109;p36"/>
            <p:cNvSpPr/>
            <p:nvPr/>
          </p:nvSpPr>
          <p:spPr>
            <a:xfrm>
              <a:off x="6173634" y="2997631"/>
              <a:ext cx="70153" cy="70153"/>
            </a:xfrm>
            <a:custGeom>
              <a:avLst/>
              <a:gdLst/>
              <a:ahLst/>
              <a:cxnLst/>
              <a:rect l="l" t="t" r="r" b="b"/>
              <a:pathLst>
                <a:path w="2204" h="2204" extrusionOk="0">
                  <a:moveTo>
                    <a:pt x="1096" y="370"/>
                  </a:moveTo>
                  <a:cubicBezTo>
                    <a:pt x="1501" y="370"/>
                    <a:pt x="1834" y="703"/>
                    <a:pt x="1834" y="1108"/>
                  </a:cubicBezTo>
                  <a:cubicBezTo>
                    <a:pt x="1834" y="1501"/>
                    <a:pt x="1501" y="1834"/>
                    <a:pt x="1096" y="1834"/>
                  </a:cubicBezTo>
                  <a:cubicBezTo>
                    <a:pt x="691" y="1834"/>
                    <a:pt x="370" y="1501"/>
                    <a:pt x="370" y="1108"/>
                  </a:cubicBezTo>
                  <a:cubicBezTo>
                    <a:pt x="370" y="703"/>
                    <a:pt x="703" y="370"/>
                    <a:pt x="1096" y="370"/>
                  </a:cubicBezTo>
                  <a:close/>
                  <a:moveTo>
                    <a:pt x="1096" y="1"/>
                  </a:moveTo>
                  <a:cubicBezTo>
                    <a:pt x="489" y="1"/>
                    <a:pt x="1" y="489"/>
                    <a:pt x="1" y="1108"/>
                  </a:cubicBezTo>
                  <a:cubicBezTo>
                    <a:pt x="1" y="1715"/>
                    <a:pt x="489" y="2203"/>
                    <a:pt x="1096" y="2203"/>
                  </a:cubicBezTo>
                  <a:cubicBezTo>
                    <a:pt x="1715" y="2191"/>
                    <a:pt x="2203" y="1703"/>
                    <a:pt x="2203" y="1108"/>
                  </a:cubicBezTo>
                  <a:cubicBezTo>
                    <a:pt x="2203" y="489"/>
                    <a:pt x="1715" y="1"/>
                    <a:pt x="1096"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110" name="Google Shape;1110;p36"/>
          <p:cNvGrpSpPr/>
          <p:nvPr/>
        </p:nvGrpSpPr>
        <p:grpSpPr>
          <a:xfrm>
            <a:off x="4315982" y="4936444"/>
            <a:ext cx="333888" cy="267105"/>
            <a:chOff x="7500054" y="2934735"/>
            <a:chExt cx="350576" cy="280454"/>
          </a:xfrm>
        </p:grpSpPr>
        <p:sp>
          <p:nvSpPr>
            <p:cNvPr id="1111" name="Google Shape;1111;p36"/>
            <p:cNvSpPr/>
            <p:nvPr/>
          </p:nvSpPr>
          <p:spPr>
            <a:xfrm>
              <a:off x="7571671" y="2959371"/>
              <a:ext cx="191426" cy="10249"/>
            </a:xfrm>
            <a:custGeom>
              <a:avLst/>
              <a:gdLst/>
              <a:ahLst/>
              <a:cxnLst/>
              <a:rect l="l" t="t" r="r" b="b"/>
              <a:pathLst>
                <a:path w="6014" h="322" extrusionOk="0">
                  <a:moveTo>
                    <a:pt x="156" y="0"/>
                  </a:moveTo>
                  <a:cubicBezTo>
                    <a:pt x="72" y="0"/>
                    <a:pt x="1" y="71"/>
                    <a:pt x="1" y="167"/>
                  </a:cubicBezTo>
                  <a:cubicBezTo>
                    <a:pt x="1" y="250"/>
                    <a:pt x="72" y="322"/>
                    <a:pt x="156" y="322"/>
                  </a:cubicBezTo>
                  <a:lnTo>
                    <a:pt x="5847" y="322"/>
                  </a:lnTo>
                  <a:cubicBezTo>
                    <a:pt x="5930" y="322"/>
                    <a:pt x="6014" y="250"/>
                    <a:pt x="6014" y="167"/>
                  </a:cubicBezTo>
                  <a:cubicBezTo>
                    <a:pt x="6014" y="71"/>
                    <a:pt x="5930" y="0"/>
                    <a:pt x="584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2" name="Google Shape;1112;p36"/>
            <p:cNvSpPr/>
            <p:nvPr/>
          </p:nvSpPr>
          <p:spPr>
            <a:xfrm>
              <a:off x="7500054" y="2934735"/>
              <a:ext cx="350576" cy="280454"/>
            </a:xfrm>
            <a:custGeom>
              <a:avLst/>
              <a:gdLst/>
              <a:ahLst/>
              <a:cxnLst/>
              <a:rect l="l" t="t" r="r" b="b"/>
              <a:pathLst>
                <a:path w="11014" h="8811" extrusionOk="0">
                  <a:moveTo>
                    <a:pt x="1501" y="310"/>
                  </a:moveTo>
                  <a:lnTo>
                    <a:pt x="1501" y="1560"/>
                  </a:lnTo>
                  <a:lnTo>
                    <a:pt x="310" y="1560"/>
                  </a:lnTo>
                  <a:lnTo>
                    <a:pt x="310" y="417"/>
                  </a:lnTo>
                  <a:cubicBezTo>
                    <a:pt x="310" y="357"/>
                    <a:pt x="358" y="310"/>
                    <a:pt x="417" y="310"/>
                  </a:cubicBezTo>
                  <a:close/>
                  <a:moveTo>
                    <a:pt x="8990" y="310"/>
                  </a:moveTo>
                  <a:cubicBezTo>
                    <a:pt x="9049" y="310"/>
                    <a:pt x="9097" y="357"/>
                    <a:pt x="9097" y="417"/>
                  </a:cubicBezTo>
                  <a:lnTo>
                    <a:pt x="9097" y="1560"/>
                  </a:lnTo>
                  <a:lnTo>
                    <a:pt x="1834" y="1560"/>
                  </a:lnTo>
                  <a:lnTo>
                    <a:pt x="1834" y="310"/>
                  </a:lnTo>
                  <a:close/>
                  <a:moveTo>
                    <a:pt x="10419" y="3453"/>
                  </a:moveTo>
                  <a:cubicBezTo>
                    <a:pt x="10561" y="3453"/>
                    <a:pt x="10704" y="3572"/>
                    <a:pt x="10704" y="3739"/>
                  </a:cubicBezTo>
                  <a:cubicBezTo>
                    <a:pt x="10704" y="3893"/>
                    <a:pt x="10561" y="4013"/>
                    <a:pt x="10419" y="4013"/>
                  </a:cubicBezTo>
                  <a:cubicBezTo>
                    <a:pt x="10264" y="4013"/>
                    <a:pt x="10133" y="3893"/>
                    <a:pt x="10133" y="3739"/>
                  </a:cubicBezTo>
                  <a:cubicBezTo>
                    <a:pt x="10133" y="3572"/>
                    <a:pt x="10252" y="3453"/>
                    <a:pt x="10419" y="3453"/>
                  </a:cubicBezTo>
                  <a:close/>
                  <a:moveTo>
                    <a:pt x="6537" y="4786"/>
                  </a:moveTo>
                  <a:cubicBezTo>
                    <a:pt x="6680" y="4786"/>
                    <a:pt x="6811" y="4906"/>
                    <a:pt x="6811" y="5072"/>
                  </a:cubicBezTo>
                  <a:cubicBezTo>
                    <a:pt x="6811" y="5239"/>
                    <a:pt x="6680" y="5358"/>
                    <a:pt x="6537" y="5358"/>
                  </a:cubicBezTo>
                  <a:cubicBezTo>
                    <a:pt x="6382" y="5358"/>
                    <a:pt x="6251" y="5239"/>
                    <a:pt x="6251" y="5072"/>
                  </a:cubicBezTo>
                  <a:cubicBezTo>
                    <a:pt x="6251" y="4906"/>
                    <a:pt x="6370" y="4786"/>
                    <a:pt x="6537" y="4786"/>
                  </a:cubicBezTo>
                  <a:close/>
                  <a:moveTo>
                    <a:pt x="8240" y="6156"/>
                  </a:moveTo>
                  <a:cubicBezTo>
                    <a:pt x="8394" y="6156"/>
                    <a:pt x="8525" y="6275"/>
                    <a:pt x="8525" y="6441"/>
                  </a:cubicBezTo>
                  <a:cubicBezTo>
                    <a:pt x="8525" y="6608"/>
                    <a:pt x="8394" y="6727"/>
                    <a:pt x="8240" y="6727"/>
                  </a:cubicBezTo>
                  <a:cubicBezTo>
                    <a:pt x="8097" y="6727"/>
                    <a:pt x="7966" y="6608"/>
                    <a:pt x="7966" y="6441"/>
                  </a:cubicBezTo>
                  <a:cubicBezTo>
                    <a:pt x="7966" y="6299"/>
                    <a:pt x="8073" y="6156"/>
                    <a:pt x="8240" y="6156"/>
                  </a:cubicBezTo>
                  <a:close/>
                  <a:moveTo>
                    <a:pt x="4811" y="6382"/>
                  </a:moveTo>
                  <a:cubicBezTo>
                    <a:pt x="4954" y="6382"/>
                    <a:pt x="5085" y="6501"/>
                    <a:pt x="5085" y="6668"/>
                  </a:cubicBezTo>
                  <a:cubicBezTo>
                    <a:pt x="5085" y="6834"/>
                    <a:pt x="4954" y="6953"/>
                    <a:pt x="4811" y="6953"/>
                  </a:cubicBezTo>
                  <a:cubicBezTo>
                    <a:pt x="4656" y="6953"/>
                    <a:pt x="4525" y="6834"/>
                    <a:pt x="4525" y="6668"/>
                  </a:cubicBezTo>
                  <a:cubicBezTo>
                    <a:pt x="4525" y="6501"/>
                    <a:pt x="4644" y="6382"/>
                    <a:pt x="4811" y="6382"/>
                  </a:cubicBezTo>
                  <a:close/>
                  <a:moveTo>
                    <a:pt x="417" y="0"/>
                  </a:moveTo>
                  <a:cubicBezTo>
                    <a:pt x="179" y="0"/>
                    <a:pt x="1" y="143"/>
                    <a:pt x="1" y="417"/>
                  </a:cubicBezTo>
                  <a:lnTo>
                    <a:pt x="1" y="8382"/>
                  </a:lnTo>
                  <a:cubicBezTo>
                    <a:pt x="1" y="8620"/>
                    <a:pt x="191" y="8787"/>
                    <a:pt x="417" y="8787"/>
                  </a:cubicBezTo>
                  <a:lnTo>
                    <a:pt x="4513" y="8787"/>
                  </a:lnTo>
                  <a:cubicBezTo>
                    <a:pt x="4596" y="8787"/>
                    <a:pt x="4668" y="8715"/>
                    <a:pt x="4668" y="8632"/>
                  </a:cubicBezTo>
                  <a:cubicBezTo>
                    <a:pt x="4668" y="8537"/>
                    <a:pt x="4596" y="8465"/>
                    <a:pt x="4513" y="8465"/>
                  </a:cubicBezTo>
                  <a:lnTo>
                    <a:pt x="417" y="8465"/>
                  </a:lnTo>
                  <a:cubicBezTo>
                    <a:pt x="358" y="8465"/>
                    <a:pt x="310" y="8418"/>
                    <a:pt x="310" y="8358"/>
                  </a:cubicBezTo>
                  <a:lnTo>
                    <a:pt x="310" y="1869"/>
                  </a:lnTo>
                  <a:lnTo>
                    <a:pt x="9073" y="1869"/>
                  </a:lnTo>
                  <a:lnTo>
                    <a:pt x="9073" y="5144"/>
                  </a:lnTo>
                  <a:lnTo>
                    <a:pt x="8502" y="5894"/>
                  </a:lnTo>
                  <a:cubicBezTo>
                    <a:pt x="8418" y="5846"/>
                    <a:pt x="8335" y="5834"/>
                    <a:pt x="8240" y="5834"/>
                  </a:cubicBezTo>
                  <a:cubicBezTo>
                    <a:pt x="8109" y="5834"/>
                    <a:pt x="7978" y="5870"/>
                    <a:pt x="7871" y="5965"/>
                  </a:cubicBezTo>
                  <a:lnTo>
                    <a:pt x="7073" y="5322"/>
                  </a:lnTo>
                  <a:cubicBezTo>
                    <a:pt x="7109" y="5251"/>
                    <a:pt x="7132" y="5156"/>
                    <a:pt x="7132" y="5060"/>
                  </a:cubicBezTo>
                  <a:cubicBezTo>
                    <a:pt x="7132" y="4727"/>
                    <a:pt x="6859" y="4441"/>
                    <a:pt x="6513" y="4441"/>
                  </a:cubicBezTo>
                  <a:cubicBezTo>
                    <a:pt x="6192" y="4441"/>
                    <a:pt x="5906" y="4715"/>
                    <a:pt x="5906" y="5060"/>
                  </a:cubicBezTo>
                  <a:cubicBezTo>
                    <a:pt x="5906" y="5167"/>
                    <a:pt x="5942" y="5263"/>
                    <a:pt x="5978" y="5358"/>
                  </a:cubicBezTo>
                  <a:lnTo>
                    <a:pt x="5108" y="6144"/>
                  </a:lnTo>
                  <a:cubicBezTo>
                    <a:pt x="5013" y="6084"/>
                    <a:pt x="4906" y="6049"/>
                    <a:pt x="4787" y="6049"/>
                  </a:cubicBezTo>
                  <a:cubicBezTo>
                    <a:pt x="4465" y="6049"/>
                    <a:pt x="4180" y="6322"/>
                    <a:pt x="4180" y="6668"/>
                  </a:cubicBezTo>
                  <a:cubicBezTo>
                    <a:pt x="4180" y="6989"/>
                    <a:pt x="4454" y="7275"/>
                    <a:pt x="4787" y="7275"/>
                  </a:cubicBezTo>
                  <a:cubicBezTo>
                    <a:pt x="5132" y="7275"/>
                    <a:pt x="5406" y="7001"/>
                    <a:pt x="5406" y="6668"/>
                  </a:cubicBezTo>
                  <a:cubicBezTo>
                    <a:pt x="5406" y="6560"/>
                    <a:pt x="5370" y="6465"/>
                    <a:pt x="5323" y="6382"/>
                  </a:cubicBezTo>
                  <a:lnTo>
                    <a:pt x="6204" y="5572"/>
                  </a:lnTo>
                  <a:cubicBezTo>
                    <a:pt x="6299" y="5620"/>
                    <a:pt x="6394" y="5656"/>
                    <a:pt x="6501" y="5656"/>
                  </a:cubicBezTo>
                  <a:cubicBezTo>
                    <a:pt x="6620" y="5656"/>
                    <a:pt x="6740" y="5620"/>
                    <a:pt x="6835" y="5548"/>
                  </a:cubicBezTo>
                  <a:lnTo>
                    <a:pt x="7644" y="6203"/>
                  </a:lnTo>
                  <a:cubicBezTo>
                    <a:pt x="7621" y="6263"/>
                    <a:pt x="7609" y="6334"/>
                    <a:pt x="7609" y="6406"/>
                  </a:cubicBezTo>
                  <a:cubicBezTo>
                    <a:pt x="7609" y="6739"/>
                    <a:pt x="7871" y="7025"/>
                    <a:pt x="8216" y="7025"/>
                  </a:cubicBezTo>
                  <a:cubicBezTo>
                    <a:pt x="8561" y="7025"/>
                    <a:pt x="8823" y="6751"/>
                    <a:pt x="8823" y="6406"/>
                  </a:cubicBezTo>
                  <a:cubicBezTo>
                    <a:pt x="8823" y="6287"/>
                    <a:pt x="8799" y="6168"/>
                    <a:pt x="8716" y="6084"/>
                  </a:cubicBezTo>
                  <a:lnTo>
                    <a:pt x="9061" y="5656"/>
                  </a:lnTo>
                  <a:lnTo>
                    <a:pt x="9061" y="8382"/>
                  </a:lnTo>
                  <a:cubicBezTo>
                    <a:pt x="9061" y="8442"/>
                    <a:pt x="9014" y="8477"/>
                    <a:pt x="8954" y="8477"/>
                  </a:cubicBezTo>
                  <a:lnTo>
                    <a:pt x="5227" y="8477"/>
                  </a:lnTo>
                  <a:cubicBezTo>
                    <a:pt x="5132" y="8477"/>
                    <a:pt x="5061" y="8561"/>
                    <a:pt x="5061" y="8644"/>
                  </a:cubicBezTo>
                  <a:cubicBezTo>
                    <a:pt x="5061" y="8739"/>
                    <a:pt x="5132" y="8811"/>
                    <a:pt x="5227" y="8811"/>
                  </a:cubicBezTo>
                  <a:lnTo>
                    <a:pt x="8954" y="8811"/>
                  </a:lnTo>
                  <a:cubicBezTo>
                    <a:pt x="9192" y="8811"/>
                    <a:pt x="9371" y="8620"/>
                    <a:pt x="9371" y="8394"/>
                  </a:cubicBezTo>
                  <a:lnTo>
                    <a:pt x="9371" y="5287"/>
                  </a:lnTo>
                  <a:lnTo>
                    <a:pt x="10145" y="4298"/>
                  </a:lnTo>
                  <a:cubicBezTo>
                    <a:pt x="10228" y="4334"/>
                    <a:pt x="10299" y="4346"/>
                    <a:pt x="10383" y="4346"/>
                  </a:cubicBezTo>
                  <a:cubicBezTo>
                    <a:pt x="10716" y="4346"/>
                    <a:pt x="10990" y="4072"/>
                    <a:pt x="10990" y="3739"/>
                  </a:cubicBezTo>
                  <a:cubicBezTo>
                    <a:pt x="11014" y="3405"/>
                    <a:pt x="10740" y="3131"/>
                    <a:pt x="10419" y="3131"/>
                  </a:cubicBezTo>
                  <a:cubicBezTo>
                    <a:pt x="10085" y="3131"/>
                    <a:pt x="9811" y="3405"/>
                    <a:pt x="9811" y="3751"/>
                  </a:cubicBezTo>
                  <a:cubicBezTo>
                    <a:pt x="9811" y="3882"/>
                    <a:pt x="9847" y="4001"/>
                    <a:pt x="9930" y="4108"/>
                  </a:cubicBezTo>
                  <a:lnTo>
                    <a:pt x="9407" y="4763"/>
                  </a:lnTo>
                  <a:lnTo>
                    <a:pt x="9407" y="381"/>
                  </a:lnTo>
                  <a:cubicBezTo>
                    <a:pt x="9407" y="191"/>
                    <a:pt x="9276" y="0"/>
                    <a:pt x="89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3" name="Google Shape;1113;p36"/>
            <p:cNvSpPr/>
            <p:nvPr/>
          </p:nvSpPr>
          <p:spPr>
            <a:xfrm>
              <a:off x="7539459" y="3074564"/>
              <a:ext cx="82663" cy="10249"/>
            </a:xfrm>
            <a:custGeom>
              <a:avLst/>
              <a:gdLst/>
              <a:ahLst/>
              <a:cxnLst/>
              <a:rect l="l" t="t" r="r" b="b"/>
              <a:pathLst>
                <a:path w="2597" h="322"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4" name="Google Shape;1114;p36"/>
            <p:cNvSpPr/>
            <p:nvPr/>
          </p:nvSpPr>
          <p:spPr>
            <a:xfrm>
              <a:off x="7539459" y="3099582"/>
              <a:ext cx="82663" cy="10249"/>
            </a:xfrm>
            <a:custGeom>
              <a:avLst/>
              <a:gdLst/>
              <a:ahLst/>
              <a:cxnLst/>
              <a:rect l="l" t="t" r="r" b="b"/>
              <a:pathLst>
                <a:path w="2597" h="322" extrusionOk="0">
                  <a:moveTo>
                    <a:pt x="156" y="0"/>
                  </a:moveTo>
                  <a:cubicBezTo>
                    <a:pt x="72" y="0"/>
                    <a:pt x="1" y="72"/>
                    <a:pt x="1" y="167"/>
                  </a:cubicBezTo>
                  <a:cubicBezTo>
                    <a:pt x="1" y="250"/>
                    <a:pt x="72" y="322"/>
                    <a:pt x="156" y="322"/>
                  </a:cubicBezTo>
                  <a:lnTo>
                    <a:pt x="2442" y="322"/>
                  </a:lnTo>
                  <a:cubicBezTo>
                    <a:pt x="2525" y="322"/>
                    <a:pt x="2596" y="250"/>
                    <a:pt x="2596" y="167"/>
                  </a:cubicBezTo>
                  <a:cubicBezTo>
                    <a:pt x="2596" y="72"/>
                    <a:pt x="2525" y="0"/>
                    <a:pt x="244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5" name="Google Shape;1115;p36"/>
            <p:cNvSpPr/>
            <p:nvPr/>
          </p:nvSpPr>
          <p:spPr>
            <a:xfrm>
              <a:off x="7539459" y="3124601"/>
              <a:ext cx="82663" cy="10631"/>
            </a:xfrm>
            <a:custGeom>
              <a:avLst/>
              <a:gdLst/>
              <a:ahLst/>
              <a:cxnLst/>
              <a:rect l="l" t="t" r="r" b="b"/>
              <a:pathLst>
                <a:path w="2597" h="334" extrusionOk="0">
                  <a:moveTo>
                    <a:pt x="156" y="0"/>
                  </a:moveTo>
                  <a:cubicBezTo>
                    <a:pt x="72" y="0"/>
                    <a:pt x="1" y="72"/>
                    <a:pt x="1" y="167"/>
                  </a:cubicBezTo>
                  <a:cubicBezTo>
                    <a:pt x="1" y="250"/>
                    <a:pt x="72" y="334"/>
                    <a:pt x="156" y="334"/>
                  </a:cubicBezTo>
                  <a:lnTo>
                    <a:pt x="2442" y="334"/>
                  </a:lnTo>
                  <a:cubicBezTo>
                    <a:pt x="2525" y="334"/>
                    <a:pt x="2596" y="250"/>
                    <a:pt x="2596" y="167"/>
                  </a:cubicBezTo>
                  <a:cubicBezTo>
                    <a:pt x="2596" y="72"/>
                    <a:pt x="2525" y="0"/>
                    <a:pt x="244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6" name="Google Shape;1116;p36"/>
            <p:cNvSpPr/>
            <p:nvPr/>
          </p:nvSpPr>
          <p:spPr>
            <a:xfrm>
              <a:off x="7539459" y="3149587"/>
              <a:ext cx="82663" cy="10663"/>
            </a:xfrm>
            <a:custGeom>
              <a:avLst/>
              <a:gdLst/>
              <a:ahLst/>
              <a:cxnLst/>
              <a:rect l="l" t="t" r="r" b="b"/>
              <a:pathLst>
                <a:path w="2597" h="335" extrusionOk="0">
                  <a:moveTo>
                    <a:pt x="156" y="1"/>
                  </a:moveTo>
                  <a:cubicBezTo>
                    <a:pt x="72" y="1"/>
                    <a:pt x="1" y="84"/>
                    <a:pt x="1" y="168"/>
                  </a:cubicBezTo>
                  <a:cubicBezTo>
                    <a:pt x="1" y="263"/>
                    <a:pt x="72" y="334"/>
                    <a:pt x="156" y="334"/>
                  </a:cubicBezTo>
                  <a:lnTo>
                    <a:pt x="2442" y="334"/>
                  </a:lnTo>
                  <a:cubicBezTo>
                    <a:pt x="2525" y="334"/>
                    <a:pt x="2596" y="263"/>
                    <a:pt x="2596" y="168"/>
                  </a:cubicBezTo>
                  <a:cubicBezTo>
                    <a:pt x="2596" y="84"/>
                    <a:pt x="2525" y="1"/>
                    <a:pt x="244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7" name="Google Shape;1117;p36"/>
            <p:cNvSpPr/>
            <p:nvPr/>
          </p:nvSpPr>
          <p:spPr>
            <a:xfrm>
              <a:off x="7539459" y="3174988"/>
              <a:ext cx="82663" cy="10281"/>
            </a:xfrm>
            <a:custGeom>
              <a:avLst/>
              <a:gdLst/>
              <a:ahLst/>
              <a:cxnLst/>
              <a:rect l="l" t="t" r="r" b="b"/>
              <a:pathLst>
                <a:path w="2597" h="323"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8" name="Google Shape;1118;p36"/>
            <p:cNvSpPr/>
            <p:nvPr/>
          </p:nvSpPr>
          <p:spPr>
            <a:xfrm>
              <a:off x="7539459" y="3011286"/>
              <a:ext cx="220614" cy="47395"/>
            </a:xfrm>
            <a:custGeom>
              <a:avLst/>
              <a:gdLst/>
              <a:ahLst/>
              <a:cxnLst/>
              <a:rect l="l" t="t" r="r" b="b"/>
              <a:pathLst>
                <a:path w="6931" h="1489" extrusionOk="0">
                  <a:moveTo>
                    <a:pt x="418" y="0"/>
                  </a:moveTo>
                  <a:cubicBezTo>
                    <a:pt x="179" y="0"/>
                    <a:pt x="1" y="191"/>
                    <a:pt x="1" y="417"/>
                  </a:cubicBezTo>
                  <a:lnTo>
                    <a:pt x="1" y="1072"/>
                  </a:lnTo>
                  <a:cubicBezTo>
                    <a:pt x="1" y="1310"/>
                    <a:pt x="191" y="1488"/>
                    <a:pt x="418" y="1488"/>
                  </a:cubicBezTo>
                  <a:lnTo>
                    <a:pt x="3251" y="1488"/>
                  </a:lnTo>
                  <a:cubicBezTo>
                    <a:pt x="3346" y="1488"/>
                    <a:pt x="3418" y="1417"/>
                    <a:pt x="3418" y="1322"/>
                  </a:cubicBezTo>
                  <a:cubicBezTo>
                    <a:pt x="3418" y="1238"/>
                    <a:pt x="3346" y="1167"/>
                    <a:pt x="3251" y="1167"/>
                  </a:cubicBezTo>
                  <a:lnTo>
                    <a:pt x="418" y="1167"/>
                  </a:lnTo>
                  <a:cubicBezTo>
                    <a:pt x="358" y="1167"/>
                    <a:pt x="310" y="1119"/>
                    <a:pt x="310" y="1060"/>
                  </a:cubicBezTo>
                  <a:lnTo>
                    <a:pt x="310" y="405"/>
                  </a:lnTo>
                  <a:cubicBezTo>
                    <a:pt x="310" y="345"/>
                    <a:pt x="358" y="298"/>
                    <a:pt x="418" y="298"/>
                  </a:cubicBezTo>
                  <a:lnTo>
                    <a:pt x="6502" y="298"/>
                  </a:lnTo>
                  <a:cubicBezTo>
                    <a:pt x="6561" y="298"/>
                    <a:pt x="6609" y="345"/>
                    <a:pt x="6609" y="405"/>
                  </a:cubicBezTo>
                  <a:lnTo>
                    <a:pt x="6609" y="1060"/>
                  </a:lnTo>
                  <a:cubicBezTo>
                    <a:pt x="6609" y="1119"/>
                    <a:pt x="6561" y="1167"/>
                    <a:pt x="6502" y="1167"/>
                  </a:cubicBezTo>
                  <a:lnTo>
                    <a:pt x="4013" y="1167"/>
                  </a:lnTo>
                  <a:cubicBezTo>
                    <a:pt x="3930" y="1167"/>
                    <a:pt x="3847" y="1238"/>
                    <a:pt x="3847" y="1322"/>
                  </a:cubicBezTo>
                  <a:cubicBezTo>
                    <a:pt x="3847" y="1417"/>
                    <a:pt x="3930" y="1488"/>
                    <a:pt x="4013" y="1488"/>
                  </a:cubicBezTo>
                  <a:lnTo>
                    <a:pt x="6502" y="1488"/>
                  </a:lnTo>
                  <a:cubicBezTo>
                    <a:pt x="6740" y="1488"/>
                    <a:pt x="6918" y="1298"/>
                    <a:pt x="6918" y="1072"/>
                  </a:cubicBezTo>
                  <a:lnTo>
                    <a:pt x="6918" y="417"/>
                  </a:lnTo>
                  <a:cubicBezTo>
                    <a:pt x="6930" y="203"/>
                    <a:pt x="6740" y="0"/>
                    <a:pt x="6502"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122" name="Google Shape;1122;p36"/>
          <p:cNvGrpSpPr/>
          <p:nvPr/>
        </p:nvGrpSpPr>
        <p:grpSpPr>
          <a:xfrm>
            <a:off x="3475836" y="4413697"/>
            <a:ext cx="318367" cy="318731"/>
            <a:chOff x="3725461" y="2444712"/>
            <a:chExt cx="334279" cy="334661"/>
          </a:xfrm>
        </p:grpSpPr>
        <p:sp>
          <p:nvSpPr>
            <p:cNvPr id="1123" name="Google Shape;1123;p36"/>
            <p:cNvSpPr/>
            <p:nvPr/>
          </p:nvSpPr>
          <p:spPr>
            <a:xfrm>
              <a:off x="3939200" y="2554239"/>
              <a:ext cx="53092" cy="53092"/>
            </a:xfrm>
            <a:custGeom>
              <a:avLst/>
              <a:gdLst/>
              <a:ahLst/>
              <a:cxnLst/>
              <a:rect l="l" t="t" r="r" b="b"/>
              <a:pathLst>
                <a:path w="1668" h="1668" extrusionOk="0">
                  <a:moveTo>
                    <a:pt x="834" y="334"/>
                  </a:moveTo>
                  <a:cubicBezTo>
                    <a:pt x="1108" y="334"/>
                    <a:pt x="1334" y="548"/>
                    <a:pt x="1334" y="834"/>
                  </a:cubicBezTo>
                  <a:cubicBezTo>
                    <a:pt x="1334" y="1119"/>
                    <a:pt x="1108" y="1346"/>
                    <a:pt x="834" y="1346"/>
                  </a:cubicBezTo>
                  <a:cubicBezTo>
                    <a:pt x="548" y="1346"/>
                    <a:pt x="322" y="1119"/>
                    <a:pt x="322" y="834"/>
                  </a:cubicBezTo>
                  <a:cubicBezTo>
                    <a:pt x="322" y="548"/>
                    <a:pt x="548" y="334"/>
                    <a:pt x="834" y="334"/>
                  </a:cubicBezTo>
                  <a:close/>
                  <a:moveTo>
                    <a:pt x="834" y="0"/>
                  </a:moveTo>
                  <a:cubicBezTo>
                    <a:pt x="370" y="0"/>
                    <a:pt x="0" y="369"/>
                    <a:pt x="0" y="834"/>
                  </a:cubicBezTo>
                  <a:cubicBezTo>
                    <a:pt x="0" y="1298"/>
                    <a:pt x="370" y="1667"/>
                    <a:pt x="834" y="1667"/>
                  </a:cubicBezTo>
                  <a:cubicBezTo>
                    <a:pt x="1286" y="1667"/>
                    <a:pt x="1667" y="1298"/>
                    <a:pt x="1667" y="834"/>
                  </a:cubicBezTo>
                  <a:cubicBezTo>
                    <a:pt x="1667" y="369"/>
                    <a:pt x="1286" y="0"/>
                    <a:pt x="83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4" name="Google Shape;1124;p36"/>
            <p:cNvSpPr/>
            <p:nvPr/>
          </p:nvSpPr>
          <p:spPr>
            <a:xfrm>
              <a:off x="3941078" y="2618281"/>
              <a:ext cx="68625" cy="49305"/>
            </a:xfrm>
            <a:custGeom>
              <a:avLst/>
              <a:gdLst/>
              <a:ahLst/>
              <a:cxnLst/>
              <a:rect l="l" t="t" r="r" b="b"/>
              <a:pathLst>
                <a:path w="2156" h="1549" extrusionOk="0">
                  <a:moveTo>
                    <a:pt x="775" y="0"/>
                  </a:moveTo>
                  <a:cubicBezTo>
                    <a:pt x="549" y="0"/>
                    <a:pt x="311" y="60"/>
                    <a:pt x="120" y="167"/>
                  </a:cubicBezTo>
                  <a:cubicBezTo>
                    <a:pt x="37" y="203"/>
                    <a:pt x="1" y="310"/>
                    <a:pt x="37" y="381"/>
                  </a:cubicBezTo>
                  <a:cubicBezTo>
                    <a:pt x="72" y="443"/>
                    <a:pt x="140" y="479"/>
                    <a:pt x="201" y="479"/>
                  </a:cubicBezTo>
                  <a:cubicBezTo>
                    <a:pt x="223" y="479"/>
                    <a:pt x="244" y="474"/>
                    <a:pt x="263" y="465"/>
                  </a:cubicBezTo>
                  <a:cubicBezTo>
                    <a:pt x="418" y="381"/>
                    <a:pt x="596" y="346"/>
                    <a:pt x="751" y="346"/>
                  </a:cubicBezTo>
                  <a:cubicBezTo>
                    <a:pt x="1275" y="346"/>
                    <a:pt x="1704" y="727"/>
                    <a:pt x="1799" y="1215"/>
                  </a:cubicBezTo>
                  <a:lnTo>
                    <a:pt x="751" y="1215"/>
                  </a:lnTo>
                  <a:cubicBezTo>
                    <a:pt x="668" y="1215"/>
                    <a:pt x="584" y="1298"/>
                    <a:pt x="584" y="1382"/>
                  </a:cubicBezTo>
                  <a:cubicBezTo>
                    <a:pt x="584" y="1477"/>
                    <a:pt x="668" y="1548"/>
                    <a:pt x="751" y="1548"/>
                  </a:cubicBezTo>
                  <a:lnTo>
                    <a:pt x="1977" y="1548"/>
                  </a:lnTo>
                  <a:cubicBezTo>
                    <a:pt x="2061" y="1548"/>
                    <a:pt x="2144" y="1477"/>
                    <a:pt x="2144" y="1382"/>
                  </a:cubicBezTo>
                  <a:cubicBezTo>
                    <a:pt x="2156" y="620"/>
                    <a:pt x="1525" y="0"/>
                    <a:pt x="77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5" name="Google Shape;1125;p36"/>
            <p:cNvSpPr/>
            <p:nvPr/>
          </p:nvSpPr>
          <p:spPr>
            <a:xfrm>
              <a:off x="3775116" y="2618281"/>
              <a:ext cx="68625" cy="49305"/>
            </a:xfrm>
            <a:custGeom>
              <a:avLst/>
              <a:gdLst/>
              <a:ahLst/>
              <a:cxnLst/>
              <a:rect l="l" t="t" r="r" b="b"/>
              <a:pathLst>
                <a:path w="2156" h="1549" extrusionOk="0">
                  <a:moveTo>
                    <a:pt x="1381" y="0"/>
                  </a:moveTo>
                  <a:cubicBezTo>
                    <a:pt x="631" y="0"/>
                    <a:pt x="0" y="620"/>
                    <a:pt x="0" y="1382"/>
                  </a:cubicBezTo>
                  <a:cubicBezTo>
                    <a:pt x="0" y="1477"/>
                    <a:pt x="71" y="1548"/>
                    <a:pt x="167" y="1548"/>
                  </a:cubicBezTo>
                  <a:lnTo>
                    <a:pt x="1405" y="1548"/>
                  </a:lnTo>
                  <a:cubicBezTo>
                    <a:pt x="1488" y="1548"/>
                    <a:pt x="1560" y="1477"/>
                    <a:pt x="1560" y="1382"/>
                  </a:cubicBezTo>
                  <a:cubicBezTo>
                    <a:pt x="1560" y="1298"/>
                    <a:pt x="1500" y="1215"/>
                    <a:pt x="1417" y="1215"/>
                  </a:cubicBezTo>
                  <a:lnTo>
                    <a:pt x="357" y="1215"/>
                  </a:lnTo>
                  <a:cubicBezTo>
                    <a:pt x="429" y="715"/>
                    <a:pt x="881" y="346"/>
                    <a:pt x="1405" y="346"/>
                  </a:cubicBezTo>
                  <a:cubicBezTo>
                    <a:pt x="1584" y="346"/>
                    <a:pt x="1738" y="381"/>
                    <a:pt x="1893" y="465"/>
                  </a:cubicBezTo>
                  <a:cubicBezTo>
                    <a:pt x="1914" y="475"/>
                    <a:pt x="1938" y="481"/>
                    <a:pt x="1962" y="481"/>
                  </a:cubicBezTo>
                  <a:cubicBezTo>
                    <a:pt x="2022" y="481"/>
                    <a:pt x="2086" y="449"/>
                    <a:pt x="2119" y="381"/>
                  </a:cubicBezTo>
                  <a:cubicBezTo>
                    <a:pt x="2155" y="310"/>
                    <a:pt x="2131" y="203"/>
                    <a:pt x="2036" y="167"/>
                  </a:cubicBezTo>
                  <a:cubicBezTo>
                    <a:pt x="1846" y="60"/>
                    <a:pt x="1607" y="0"/>
                    <a:pt x="138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6" name="Google Shape;1126;p36"/>
            <p:cNvSpPr/>
            <p:nvPr/>
          </p:nvSpPr>
          <p:spPr>
            <a:xfrm>
              <a:off x="3793291" y="2554239"/>
              <a:ext cx="53092" cy="53092"/>
            </a:xfrm>
            <a:custGeom>
              <a:avLst/>
              <a:gdLst/>
              <a:ahLst/>
              <a:cxnLst/>
              <a:rect l="l" t="t" r="r" b="b"/>
              <a:pathLst>
                <a:path w="1668" h="1668" extrusionOk="0">
                  <a:moveTo>
                    <a:pt x="834" y="334"/>
                  </a:moveTo>
                  <a:cubicBezTo>
                    <a:pt x="1108" y="334"/>
                    <a:pt x="1334" y="548"/>
                    <a:pt x="1334" y="834"/>
                  </a:cubicBezTo>
                  <a:cubicBezTo>
                    <a:pt x="1334" y="1119"/>
                    <a:pt x="1108" y="1346"/>
                    <a:pt x="834" y="1346"/>
                  </a:cubicBezTo>
                  <a:cubicBezTo>
                    <a:pt x="548" y="1346"/>
                    <a:pt x="322" y="1119"/>
                    <a:pt x="322" y="834"/>
                  </a:cubicBezTo>
                  <a:cubicBezTo>
                    <a:pt x="322" y="548"/>
                    <a:pt x="560" y="334"/>
                    <a:pt x="834" y="334"/>
                  </a:cubicBezTo>
                  <a:close/>
                  <a:moveTo>
                    <a:pt x="834" y="0"/>
                  </a:moveTo>
                  <a:cubicBezTo>
                    <a:pt x="370" y="0"/>
                    <a:pt x="1" y="369"/>
                    <a:pt x="1" y="834"/>
                  </a:cubicBezTo>
                  <a:cubicBezTo>
                    <a:pt x="1" y="1298"/>
                    <a:pt x="370" y="1667"/>
                    <a:pt x="834" y="1667"/>
                  </a:cubicBezTo>
                  <a:cubicBezTo>
                    <a:pt x="1286" y="1667"/>
                    <a:pt x="1667" y="1298"/>
                    <a:pt x="1667" y="834"/>
                  </a:cubicBezTo>
                  <a:cubicBezTo>
                    <a:pt x="1667" y="369"/>
                    <a:pt x="1286" y="0"/>
                    <a:pt x="83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7" name="Google Shape;1127;p36"/>
            <p:cNvSpPr/>
            <p:nvPr/>
          </p:nvSpPr>
          <p:spPr>
            <a:xfrm>
              <a:off x="3858097" y="2540584"/>
              <a:ext cx="69007" cy="69007"/>
            </a:xfrm>
            <a:custGeom>
              <a:avLst/>
              <a:gdLst/>
              <a:ahLst/>
              <a:cxnLst/>
              <a:rect l="l" t="t" r="r" b="b"/>
              <a:pathLst>
                <a:path w="2168" h="2168" extrusionOk="0">
                  <a:moveTo>
                    <a:pt x="1084" y="346"/>
                  </a:moveTo>
                  <a:cubicBezTo>
                    <a:pt x="1501" y="346"/>
                    <a:pt x="1834" y="667"/>
                    <a:pt x="1834" y="1084"/>
                  </a:cubicBezTo>
                  <a:cubicBezTo>
                    <a:pt x="1834" y="1501"/>
                    <a:pt x="1501" y="1834"/>
                    <a:pt x="1084" y="1834"/>
                  </a:cubicBezTo>
                  <a:cubicBezTo>
                    <a:pt x="667" y="1834"/>
                    <a:pt x="346" y="1501"/>
                    <a:pt x="346" y="1084"/>
                  </a:cubicBezTo>
                  <a:cubicBezTo>
                    <a:pt x="346" y="667"/>
                    <a:pt x="667" y="346"/>
                    <a:pt x="1084" y="346"/>
                  </a:cubicBezTo>
                  <a:close/>
                  <a:moveTo>
                    <a:pt x="1084" y="1"/>
                  </a:moveTo>
                  <a:cubicBezTo>
                    <a:pt x="489" y="1"/>
                    <a:pt x="1" y="489"/>
                    <a:pt x="1" y="1084"/>
                  </a:cubicBezTo>
                  <a:cubicBezTo>
                    <a:pt x="1" y="1679"/>
                    <a:pt x="489" y="2168"/>
                    <a:pt x="1084" y="2168"/>
                  </a:cubicBezTo>
                  <a:cubicBezTo>
                    <a:pt x="1679" y="2168"/>
                    <a:pt x="2167" y="1679"/>
                    <a:pt x="2167" y="1084"/>
                  </a:cubicBezTo>
                  <a:cubicBezTo>
                    <a:pt x="2167" y="489"/>
                    <a:pt x="1679" y="1"/>
                    <a:pt x="10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8" name="Google Shape;1128;p36"/>
            <p:cNvSpPr/>
            <p:nvPr/>
          </p:nvSpPr>
          <p:spPr>
            <a:xfrm>
              <a:off x="3834224" y="2620159"/>
              <a:ext cx="116752" cy="63342"/>
            </a:xfrm>
            <a:custGeom>
              <a:avLst/>
              <a:gdLst/>
              <a:ahLst/>
              <a:cxnLst/>
              <a:rect l="l" t="t" r="r" b="b"/>
              <a:pathLst>
                <a:path w="3668" h="1990" extrusionOk="0">
                  <a:moveTo>
                    <a:pt x="1834" y="322"/>
                  </a:moveTo>
                  <a:cubicBezTo>
                    <a:pt x="2596" y="322"/>
                    <a:pt x="3239" y="906"/>
                    <a:pt x="3310" y="1656"/>
                  </a:cubicBezTo>
                  <a:lnTo>
                    <a:pt x="358" y="1656"/>
                  </a:lnTo>
                  <a:cubicBezTo>
                    <a:pt x="453" y="906"/>
                    <a:pt x="1072" y="322"/>
                    <a:pt x="1834" y="322"/>
                  </a:cubicBezTo>
                  <a:close/>
                  <a:moveTo>
                    <a:pt x="1834" y="1"/>
                  </a:moveTo>
                  <a:cubicBezTo>
                    <a:pt x="822" y="1"/>
                    <a:pt x="0" y="823"/>
                    <a:pt x="0" y="1835"/>
                  </a:cubicBezTo>
                  <a:cubicBezTo>
                    <a:pt x="0" y="1918"/>
                    <a:pt x="84" y="1989"/>
                    <a:pt x="167" y="1989"/>
                  </a:cubicBezTo>
                  <a:lnTo>
                    <a:pt x="3489" y="1989"/>
                  </a:lnTo>
                  <a:cubicBezTo>
                    <a:pt x="3572" y="1989"/>
                    <a:pt x="3656" y="1918"/>
                    <a:pt x="3656" y="1835"/>
                  </a:cubicBezTo>
                  <a:cubicBezTo>
                    <a:pt x="3668" y="823"/>
                    <a:pt x="2846" y="1"/>
                    <a:pt x="183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9" name="Google Shape;1129;p36"/>
            <p:cNvSpPr/>
            <p:nvPr/>
          </p:nvSpPr>
          <p:spPr>
            <a:xfrm>
              <a:off x="3725461" y="2444712"/>
              <a:ext cx="334279" cy="334661"/>
            </a:xfrm>
            <a:custGeom>
              <a:avLst/>
              <a:gdLst/>
              <a:ahLst/>
              <a:cxnLst/>
              <a:rect l="l" t="t" r="r" b="b"/>
              <a:pathLst>
                <a:path w="10502" h="10514" extrusionOk="0">
                  <a:moveTo>
                    <a:pt x="5418" y="905"/>
                  </a:moveTo>
                  <a:cubicBezTo>
                    <a:pt x="7680" y="1001"/>
                    <a:pt x="9513" y="2834"/>
                    <a:pt x="9597" y="5096"/>
                  </a:cubicBezTo>
                  <a:lnTo>
                    <a:pt x="9192" y="5096"/>
                  </a:lnTo>
                  <a:cubicBezTo>
                    <a:pt x="9109" y="5096"/>
                    <a:pt x="9037" y="5168"/>
                    <a:pt x="9037" y="5263"/>
                  </a:cubicBezTo>
                  <a:cubicBezTo>
                    <a:pt x="9037" y="5346"/>
                    <a:pt x="9109" y="5418"/>
                    <a:pt x="9192" y="5418"/>
                  </a:cubicBezTo>
                  <a:lnTo>
                    <a:pt x="9597" y="5418"/>
                  </a:lnTo>
                  <a:cubicBezTo>
                    <a:pt x="9513" y="7704"/>
                    <a:pt x="7692" y="9525"/>
                    <a:pt x="5418" y="9609"/>
                  </a:cubicBezTo>
                  <a:lnTo>
                    <a:pt x="5418" y="9204"/>
                  </a:lnTo>
                  <a:cubicBezTo>
                    <a:pt x="5418" y="9109"/>
                    <a:pt x="5346" y="9037"/>
                    <a:pt x="5251" y="9037"/>
                  </a:cubicBezTo>
                  <a:cubicBezTo>
                    <a:pt x="5168" y="9037"/>
                    <a:pt x="5084" y="9109"/>
                    <a:pt x="5084" y="9204"/>
                  </a:cubicBezTo>
                  <a:lnTo>
                    <a:pt x="5084" y="9609"/>
                  </a:lnTo>
                  <a:cubicBezTo>
                    <a:pt x="2822" y="9513"/>
                    <a:pt x="1000" y="7680"/>
                    <a:pt x="905" y="5418"/>
                  </a:cubicBezTo>
                  <a:lnTo>
                    <a:pt x="1310" y="5418"/>
                  </a:lnTo>
                  <a:cubicBezTo>
                    <a:pt x="1393" y="5418"/>
                    <a:pt x="1477" y="5346"/>
                    <a:pt x="1477" y="5263"/>
                  </a:cubicBezTo>
                  <a:cubicBezTo>
                    <a:pt x="1477" y="5168"/>
                    <a:pt x="1393" y="5096"/>
                    <a:pt x="1310" y="5096"/>
                  </a:cubicBezTo>
                  <a:lnTo>
                    <a:pt x="905" y="5096"/>
                  </a:lnTo>
                  <a:cubicBezTo>
                    <a:pt x="1000" y="2834"/>
                    <a:pt x="2822" y="1001"/>
                    <a:pt x="5084" y="905"/>
                  </a:cubicBezTo>
                  <a:lnTo>
                    <a:pt x="5084" y="1310"/>
                  </a:lnTo>
                  <a:cubicBezTo>
                    <a:pt x="5084" y="1405"/>
                    <a:pt x="5168" y="1477"/>
                    <a:pt x="5251" y="1477"/>
                  </a:cubicBezTo>
                  <a:cubicBezTo>
                    <a:pt x="5346" y="1477"/>
                    <a:pt x="5418" y="1405"/>
                    <a:pt x="5418" y="1310"/>
                  </a:cubicBezTo>
                  <a:lnTo>
                    <a:pt x="5418" y="905"/>
                  </a:lnTo>
                  <a:close/>
                  <a:moveTo>
                    <a:pt x="5251" y="0"/>
                  </a:moveTo>
                  <a:cubicBezTo>
                    <a:pt x="5168" y="0"/>
                    <a:pt x="5084" y="84"/>
                    <a:pt x="5084" y="167"/>
                  </a:cubicBezTo>
                  <a:lnTo>
                    <a:pt x="5084" y="572"/>
                  </a:lnTo>
                  <a:cubicBezTo>
                    <a:pt x="2632" y="655"/>
                    <a:pt x="655" y="2644"/>
                    <a:pt x="560" y="5096"/>
                  </a:cubicBezTo>
                  <a:lnTo>
                    <a:pt x="167" y="5096"/>
                  </a:lnTo>
                  <a:cubicBezTo>
                    <a:pt x="72" y="5096"/>
                    <a:pt x="0" y="5168"/>
                    <a:pt x="0" y="5263"/>
                  </a:cubicBezTo>
                  <a:cubicBezTo>
                    <a:pt x="0" y="5346"/>
                    <a:pt x="72" y="5418"/>
                    <a:pt x="167" y="5418"/>
                  </a:cubicBezTo>
                  <a:lnTo>
                    <a:pt x="560" y="5418"/>
                  </a:lnTo>
                  <a:cubicBezTo>
                    <a:pt x="655" y="7882"/>
                    <a:pt x="2632" y="9859"/>
                    <a:pt x="5084" y="9942"/>
                  </a:cubicBezTo>
                  <a:lnTo>
                    <a:pt x="5084" y="10347"/>
                  </a:lnTo>
                  <a:cubicBezTo>
                    <a:pt x="5084" y="10442"/>
                    <a:pt x="5168" y="10514"/>
                    <a:pt x="5251" y="10514"/>
                  </a:cubicBezTo>
                  <a:cubicBezTo>
                    <a:pt x="5346" y="10514"/>
                    <a:pt x="5418" y="10442"/>
                    <a:pt x="5418" y="10347"/>
                  </a:cubicBezTo>
                  <a:lnTo>
                    <a:pt x="5418" y="9942"/>
                  </a:lnTo>
                  <a:cubicBezTo>
                    <a:pt x="7870" y="9859"/>
                    <a:pt x="9847" y="7882"/>
                    <a:pt x="9942" y="5418"/>
                  </a:cubicBezTo>
                  <a:lnTo>
                    <a:pt x="10347" y="5418"/>
                  </a:lnTo>
                  <a:cubicBezTo>
                    <a:pt x="10430" y="5418"/>
                    <a:pt x="10502" y="5346"/>
                    <a:pt x="10502" y="5263"/>
                  </a:cubicBezTo>
                  <a:cubicBezTo>
                    <a:pt x="10502" y="5168"/>
                    <a:pt x="10442" y="5096"/>
                    <a:pt x="10347" y="5096"/>
                  </a:cubicBezTo>
                  <a:lnTo>
                    <a:pt x="9942" y="5096"/>
                  </a:lnTo>
                  <a:cubicBezTo>
                    <a:pt x="9847" y="2644"/>
                    <a:pt x="7870" y="655"/>
                    <a:pt x="5418" y="572"/>
                  </a:cubicBezTo>
                  <a:lnTo>
                    <a:pt x="5418" y="167"/>
                  </a:lnTo>
                  <a:cubicBezTo>
                    <a:pt x="5418" y="84"/>
                    <a:pt x="5346" y="0"/>
                    <a:pt x="5251"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130" name="Google Shape;1130;p36"/>
          <p:cNvGrpSpPr/>
          <p:nvPr/>
        </p:nvGrpSpPr>
        <p:grpSpPr>
          <a:xfrm>
            <a:off x="4301536" y="2937299"/>
            <a:ext cx="362778" cy="323430"/>
            <a:chOff x="855096" y="1504485"/>
            <a:chExt cx="380910" cy="339594"/>
          </a:xfrm>
        </p:grpSpPr>
        <p:sp>
          <p:nvSpPr>
            <p:cNvPr id="1131" name="Google Shape;1131;p36"/>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2" name="Google Shape;1132;p36"/>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3" name="Google Shape;1133;p36"/>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4" name="Google Shape;1134;p36"/>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5" name="Google Shape;1135;p36"/>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148" name="Google Shape;1148;p36"/>
          <p:cNvGrpSpPr/>
          <p:nvPr/>
        </p:nvGrpSpPr>
        <p:grpSpPr>
          <a:xfrm>
            <a:off x="6163111" y="2766081"/>
            <a:ext cx="2090469" cy="704914"/>
            <a:chOff x="6333725" y="1485870"/>
            <a:chExt cx="2090469" cy="704914"/>
          </a:xfrm>
        </p:grpSpPr>
        <p:sp>
          <p:nvSpPr>
            <p:cNvPr id="1149" name="Google Shape;1149;p36"/>
            <p:cNvSpPr txBox="1"/>
            <p:nvPr/>
          </p:nvSpPr>
          <p:spPr>
            <a:xfrm>
              <a:off x="6344594" y="1600684"/>
              <a:ext cx="2079600" cy="590100"/>
            </a:xfrm>
            <a:prstGeom prst="rect">
              <a:avLst/>
            </a:prstGeom>
            <a:noFill/>
            <a:ln>
              <a:noFill/>
            </a:ln>
          </p:spPr>
          <p:txBody>
            <a:bodyPr spcFirstLastPara="1" wrap="square" lIns="91425" tIns="91425" rIns="91425" bIns="91425" anchor="ctr" anchorCtr="0">
              <a:noAutofit/>
            </a:bodyPr>
            <a:lstStyle/>
            <a:p>
              <a:pPr lvl="1"/>
              <a:endParaRPr lang="en-US" sz="1200" dirty="0">
                <a:latin typeface="Roboto"/>
                <a:ea typeface="Roboto"/>
                <a:cs typeface="Roboto"/>
                <a:sym typeface="Roboto"/>
              </a:endParaRPr>
            </a:p>
          </p:txBody>
        </p:sp>
        <p:sp>
          <p:nvSpPr>
            <p:cNvPr id="1150" name="Google Shape;1150;p36"/>
            <p:cNvSpPr txBox="1"/>
            <p:nvPr/>
          </p:nvSpPr>
          <p:spPr>
            <a:xfrm>
              <a:off x="6333725" y="1485870"/>
              <a:ext cx="2079600" cy="354600"/>
            </a:xfrm>
            <a:prstGeom prst="rect">
              <a:avLst/>
            </a:prstGeom>
            <a:noFill/>
            <a:ln>
              <a:noFill/>
            </a:ln>
          </p:spPr>
          <p:txBody>
            <a:bodyPr spcFirstLastPara="1" wrap="square" lIns="91425" tIns="91425" rIns="91425" bIns="91425" anchor="ctr" anchorCtr="0">
              <a:noAutofit/>
            </a:bodyPr>
            <a:lstStyle/>
            <a:p>
              <a:pPr algn="r"/>
              <a:r>
                <a:rPr lang="en-US" sz="2000" b="1" dirty="0">
                  <a:latin typeface="Fira Sans Extra Condensed Medium"/>
                  <a:ea typeface="Fira Sans Extra Condensed Medium"/>
                  <a:cs typeface="Fira Sans Extra Condensed Medium"/>
                  <a:sym typeface="Fira Sans Extra Condensed Medium"/>
                </a:rPr>
                <a:t>Innovations in Debt Types</a:t>
              </a:r>
            </a:p>
            <a:p>
              <a:pPr algn="r"/>
              <a:endParaRPr sz="2000" b="1" dirty="0">
                <a:latin typeface="Fira Sans Extra Condensed Medium"/>
                <a:ea typeface="Fira Sans Extra Condensed Medium"/>
                <a:cs typeface="Fira Sans Extra Condensed Medium"/>
                <a:sym typeface="Fira Sans Extra Condensed Medium"/>
              </a:endParaRPr>
            </a:p>
          </p:txBody>
        </p:sp>
      </p:grpSp>
      <p:grpSp>
        <p:nvGrpSpPr>
          <p:cNvPr id="1151" name="Google Shape;1151;p36"/>
          <p:cNvGrpSpPr/>
          <p:nvPr/>
        </p:nvGrpSpPr>
        <p:grpSpPr>
          <a:xfrm>
            <a:off x="6163111" y="3564800"/>
            <a:ext cx="2082231" cy="863315"/>
            <a:chOff x="6344594" y="2397434"/>
            <a:chExt cx="2082231" cy="863315"/>
          </a:xfrm>
        </p:grpSpPr>
        <p:sp>
          <p:nvSpPr>
            <p:cNvPr id="1152" name="Google Shape;1152;p36"/>
            <p:cNvSpPr txBox="1"/>
            <p:nvPr/>
          </p:nvSpPr>
          <p:spPr>
            <a:xfrm>
              <a:off x="6344594" y="2670650"/>
              <a:ext cx="2079600" cy="590100"/>
            </a:xfrm>
            <a:prstGeom prst="rect">
              <a:avLst/>
            </a:prstGeom>
            <a:noFill/>
            <a:ln>
              <a:noFill/>
            </a:ln>
          </p:spPr>
          <p:txBody>
            <a:bodyPr spcFirstLastPara="1" wrap="square" lIns="91425" tIns="91425" rIns="91425" bIns="91425" anchor="ctr" anchorCtr="0">
              <a:noAutofit/>
            </a:bodyPr>
            <a:lstStyle/>
            <a:p>
              <a:pPr lvl="1"/>
              <a:endParaRPr lang="en-US" sz="1200" dirty="0">
                <a:latin typeface="Roboto"/>
                <a:ea typeface="Roboto"/>
                <a:cs typeface="Roboto"/>
                <a:sym typeface="Roboto"/>
              </a:endParaRPr>
            </a:p>
          </p:txBody>
        </p:sp>
        <p:sp>
          <p:nvSpPr>
            <p:cNvPr id="1153" name="Google Shape;1153;p36"/>
            <p:cNvSpPr txBox="1"/>
            <p:nvPr/>
          </p:nvSpPr>
          <p:spPr>
            <a:xfrm>
              <a:off x="6347225" y="2397434"/>
              <a:ext cx="2079600" cy="354600"/>
            </a:xfrm>
            <a:prstGeom prst="rect">
              <a:avLst/>
            </a:prstGeom>
            <a:noFill/>
            <a:ln>
              <a:noFill/>
            </a:ln>
          </p:spPr>
          <p:txBody>
            <a:bodyPr spcFirstLastPara="1" wrap="square" lIns="91425" tIns="91425" rIns="91425" bIns="91425" anchor="ctr" anchorCtr="0">
              <a:noAutofit/>
            </a:bodyPr>
            <a:lstStyle/>
            <a:p>
              <a:pPr algn="r"/>
              <a:r>
                <a:rPr lang="en-US" sz="2000" b="1" dirty="0">
                  <a:latin typeface="Fira Sans Extra Condensed Medium"/>
                  <a:ea typeface="Fira Sans Extra Condensed Medium"/>
                  <a:cs typeface="Fira Sans Extra Condensed Medium"/>
                  <a:sym typeface="Fira Sans Extra Condensed Medium"/>
                </a:rPr>
                <a:t>The Role of Automation</a:t>
              </a:r>
              <a:endParaRPr sz="2000" b="1" dirty="0">
                <a:latin typeface="Fira Sans Extra Condensed Medium"/>
                <a:ea typeface="Fira Sans Extra Condensed Medium"/>
                <a:cs typeface="Fira Sans Extra Condensed Medium"/>
                <a:sym typeface="Fira Sans Extra Condensed Medium"/>
              </a:endParaRPr>
            </a:p>
          </p:txBody>
        </p:sp>
      </p:grpSp>
      <p:grpSp>
        <p:nvGrpSpPr>
          <p:cNvPr id="1154" name="Google Shape;1154;p36"/>
          <p:cNvGrpSpPr/>
          <p:nvPr/>
        </p:nvGrpSpPr>
        <p:grpSpPr>
          <a:xfrm>
            <a:off x="6173980" y="4747610"/>
            <a:ext cx="2082231" cy="1056240"/>
            <a:chOff x="6344594" y="3467400"/>
            <a:chExt cx="2082231" cy="1056240"/>
          </a:xfrm>
        </p:grpSpPr>
        <p:sp>
          <p:nvSpPr>
            <p:cNvPr id="1155" name="Google Shape;1155;p36"/>
            <p:cNvSpPr txBox="1"/>
            <p:nvPr/>
          </p:nvSpPr>
          <p:spPr>
            <a:xfrm>
              <a:off x="6344594" y="3933540"/>
              <a:ext cx="2079600" cy="590100"/>
            </a:xfrm>
            <a:prstGeom prst="rect">
              <a:avLst/>
            </a:prstGeom>
            <a:noFill/>
            <a:ln>
              <a:noFill/>
            </a:ln>
          </p:spPr>
          <p:txBody>
            <a:bodyPr spcFirstLastPara="1" wrap="square" lIns="91425" tIns="91425" rIns="91425" bIns="91425" anchor="ctr" anchorCtr="0">
              <a:noAutofit/>
            </a:bodyPr>
            <a:lstStyle/>
            <a:p>
              <a:pPr lvl="1"/>
              <a:endParaRPr lang="en-US" sz="1200" dirty="0">
                <a:latin typeface="Roboto"/>
                <a:ea typeface="Roboto"/>
                <a:cs typeface="Roboto"/>
                <a:sym typeface="Roboto"/>
              </a:endParaRPr>
            </a:p>
          </p:txBody>
        </p:sp>
        <p:sp>
          <p:nvSpPr>
            <p:cNvPr id="1156" name="Google Shape;1156;p36"/>
            <p:cNvSpPr txBox="1"/>
            <p:nvPr/>
          </p:nvSpPr>
          <p:spPr>
            <a:xfrm>
              <a:off x="6347225" y="3467400"/>
              <a:ext cx="2079600" cy="354600"/>
            </a:xfrm>
            <a:prstGeom prst="rect">
              <a:avLst/>
            </a:prstGeom>
            <a:noFill/>
            <a:ln>
              <a:noFill/>
            </a:ln>
          </p:spPr>
          <p:txBody>
            <a:bodyPr spcFirstLastPara="1" wrap="square" lIns="91425" tIns="91425" rIns="91425" bIns="91425" anchor="ctr" anchorCtr="0">
              <a:noAutofit/>
            </a:bodyPr>
            <a:lstStyle/>
            <a:p>
              <a:pPr algn="r"/>
              <a:r>
                <a:rPr lang="en-US" sz="2000" b="1" dirty="0">
                  <a:latin typeface="Fira Sans Extra Condensed Medium"/>
                  <a:ea typeface="Fira Sans Extra Condensed Medium"/>
                  <a:cs typeface="Fira Sans Extra Condensed Medium"/>
                  <a:sym typeface="Fira Sans Extra Condensed Medium"/>
                </a:rPr>
                <a:t>Enhanced Need for State &amp; Federal Advocacy</a:t>
              </a:r>
              <a:endParaRPr sz="2000" b="1" dirty="0">
                <a:latin typeface="Fira Sans Extra Condensed Medium"/>
                <a:ea typeface="Fira Sans Extra Condensed Medium"/>
                <a:cs typeface="Fira Sans Extra Condensed Medium"/>
                <a:sym typeface="Fira Sans Extra Condensed Medium"/>
              </a:endParaRPr>
            </a:p>
          </p:txBody>
        </p:sp>
      </p:grpSp>
      <p:grpSp>
        <p:nvGrpSpPr>
          <p:cNvPr id="1157" name="Google Shape;1157;p36"/>
          <p:cNvGrpSpPr/>
          <p:nvPr/>
        </p:nvGrpSpPr>
        <p:grpSpPr>
          <a:xfrm>
            <a:off x="621120" y="2586770"/>
            <a:ext cx="2089253" cy="839268"/>
            <a:chOff x="710272" y="1456088"/>
            <a:chExt cx="2089253" cy="839268"/>
          </a:xfrm>
        </p:grpSpPr>
        <p:sp>
          <p:nvSpPr>
            <p:cNvPr id="1158" name="Google Shape;1158;p36"/>
            <p:cNvSpPr txBox="1"/>
            <p:nvPr/>
          </p:nvSpPr>
          <p:spPr>
            <a:xfrm>
              <a:off x="710272" y="1705256"/>
              <a:ext cx="2079600" cy="590100"/>
            </a:xfrm>
            <a:prstGeom prst="rect">
              <a:avLst/>
            </a:prstGeom>
            <a:noFill/>
            <a:ln>
              <a:noFill/>
            </a:ln>
          </p:spPr>
          <p:txBody>
            <a:bodyPr spcFirstLastPara="1" wrap="square" lIns="91425" tIns="91425" rIns="91425" bIns="91425" anchor="ctr" anchorCtr="0">
              <a:noAutofit/>
            </a:bodyPr>
            <a:lstStyle/>
            <a:p>
              <a:endParaRPr sz="1200" dirty="0">
                <a:latin typeface="Roboto"/>
                <a:ea typeface="Roboto"/>
                <a:cs typeface="Roboto"/>
                <a:sym typeface="Roboto"/>
              </a:endParaRPr>
            </a:p>
          </p:txBody>
        </p:sp>
        <p:sp>
          <p:nvSpPr>
            <p:cNvPr id="1159" name="Google Shape;1159;p36"/>
            <p:cNvSpPr txBox="1"/>
            <p:nvPr/>
          </p:nvSpPr>
          <p:spPr>
            <a:xfrm>
              <a:off x="719925" y="1456088"/>
              <a:ext cx="2079600" cy="354600"/>
            </a:xfrm>
            <a:prstGeom prst="rect">
              <a:avLst/>
            </a:prstGeom>
            <a:noFill/>
            <a:ln>
              <a:noFill/>
            </a:ln>
          </p:spPr>
          <p:txBody>
            <a:bodyPr spcFirstLastPara="1" wrap="square" lIns="91425" tIns="91425" rIns="91425" bIns="91425" anchor="ctr" anchorCtr="0">
              <a:noAutofit/>
            </a:bodyPr>
            <a:lstStyle/>
            <a:p>
              <a:r>
                <a:rPr lang="en-US" sz="2000" b="1" dirty="0">
                  <a:latin typeface="Fira Sans Extra Condensed Medium"/>
                  <a:ea typeface="Fira Sans Extra Condensed Medium"/>
                  <a:cs typeface="Fira Sans Extra Condensed Medium"/>
                  <a:sym typeface="Fira Sans Extra Condensed Medium"/>
                </a:rPr>
                <a:t>Private Equity Investments</a:t>
              </a:r>
              <a:endParaRPr sz="2000" b="1" dirty="0">
                <a:latin typeface="Fira Sans Extra Condensed Medium"/>
                <a:ea typeface="Fira Sans Extra Condensed Medium"/>
                <a:cs typeface="Fira Sans Extra Condensed Medium"/>
                <a:sym typeface="Fira Sans Extra Condensed Medium"/>
              </a:endParaRPr>
            </a:p>
          </p:txBody>
        </p:sp>
      </p:grpSp>
      <p:grpSp>
        <p:nvGrpSpPr>
          <p:cNvPr id="1160" name="Google Shape;1160;p36"/>
          <p:cNvGrpSpPr/>
          <p:nvPr/>
        </p:nvGrpSpPr>
        <p:grpSpPr>
          <a:xfrm>
            <a:off x="630773" y="3606535"/>
            <a:ext cx="2083361" cy="853103"/>
            <a:chOff x="719925" y="2483556"/>
            <a:chExt cx="2083361" cy="853103"/>
          </a:xfrm>
        </p:grpSpPr>
        <p:sp>
          <p:nvSpPr>
            <p:cNvPr id="1161" name="Google Shape;1161;p36"/>
            <p:cNvSpPr txBox="1"/>
            <p:nvPr/>
          </p:nvSpPr>
          <p:spPr>
            <a:xfrm>
              <a:off x="723686" y="2746559"/>
              <a:ext cx="2079600" cy="590100"/>
            </a:xfrm>
            <a:prstGeom prst="rect">
              <a:avLst/>
            </a:prstGeom>
            <a:noFill/>
            <a:ln>
              <a:noFill/>
            </a:ln>
          </p:spPr>
          <p:txBody>
            <a:bodyPr spcFirstLastPara="1" wrap="square" lIns="91425" tIns="91425" rIns="91425" bIns="91425" anchor="ctr" anchorCtr="0">
              <a:noAutofit/>
            </a:bodyPr>
            <a:lstStyle/>
            <a:p>
              <a:endParaRPr lang="en-US" sz="1200" dirty="0">
                <a:latin typeface="Roboto"/>
                <a:ea typeface="Roboto"/>
                <a:cs typeface="Roboto"/>
                <a:sym typeface="Roboto"/>
              </a:endParaRPr>
            </a:p>
          </p:txBody>
        </p:sp>
        <p:sp>
          <p:nvSpPr>
            <p:cNvPr id="1162" name="Google Shape;1162;p36"/>
            <p:cNvSpPr txBox="1"/>
            <p:nvPr/>
          </p:nvSpPr>
          <p:spPr>
            <a:xfrm>
              <a:off x="719925" y="2483556"/>
              <a:ext cx="2079600" cy="354600"/>
            </a:xfrm>
            <a:prstGeom prst="rect">
              <a:avLst/>
            </a:prstGeom>
            <a:noFill/>
            <a:ln>
              <a:noFill/>
            </a:ln>
          </p:spPr>
          <p:txBody>
            <a:bodyPr spcFirstLastPara="1" wrap="square" lIns="91425" tIns="91425" rIns="91425" bIns="91425" anchor="ctr" anchorCtr="0">
              <a:noAutofit/>
            </a:bodyPr>
            <a:lstStyle/>
            <a:p>
              <a:r>
                <a:rPr lang="en-US" sz="2000" b="1" dirty="0">
                  <a:latin typeface="Fira Sans Extra Condensed Medium"/>
                  <a:ea typeface="Fira Sans Extra Condensed Medium"/>
                  <a:cs typeface="Fira Sans Extra Condensed Medium"/>
                  <a:sym typeface="Fira Sans Extra Condensed Medium"/>
                </a:rPr>
                <a:t>Consolidation Opportunities </a:t>
              </a:r>
              <a:endParaRPr sz="2000" b="1" dirty="0">
                <a:latin typeface="Fira Sans Extra Condensed Medium"/>
                <a:ea typeface="Fira Sans Extra Condensed Medium"/>
                <a:cs typeface="Fira Sans Extra Condensed Medium"/>
                <a:sym typeface="Fira Sans Extra Condensed Medium"/>
              </a:endParaRPr>
            </a:p>
          </p:txBody>
        </p:sp>
      </p:grpSp>
      <p:grpSp>
        <p:nvGrpSpPr>
          <p:cNvPr id="1163" name="Google Shape;1163;p36"/>
          <p:cNvGrpSpPr/>
          <p:nvPr/>
        </p:nvGrpSpPr>
        <p:grpSpPr>
          <a:xfrm>
            <a:off x="630773" y="4751031"/>
            <a:ext cx="2085777" cy="863066"/>
            <a:chOff x="713748" y="3588225"/>
            <a:chExt cx="2085777" cy="863066"/>
          </a:xfrm>
        </p:grpSpPr>
        <p:sp>
          <p:nvSpPr>
            <p:cNvPr id="1164" name="Google Shape;1164;p36"/>
            <p:cNvSpPr txBox="1"/>
            <p:nvPr/>
          </p:nvSpPr>
          <p:spPr>
            <a:xfrm>
              <a:off x="713748" y="3861191"/>
              <a:ext cx="2079600" cy="590100"/>
            </a:xfrm>
            <a:prstGeom prst="rect">
              <a:avLst/>
            </a:prstGeom>
            <a:noFill/>
            <a:ln>
              <a:noFill/>
            </a:ln>
          </p:spPr>
          <p:txBody>
            <a:bodyPr spcFirstLastPara="1" wrap="square" lIns="91425" tIns="91425" rIns="91425" bIns="91425" anchor="ctr" anchorCtr="0">
              <a:noAutofit/>
            </a:bodyPr>
            <a:lstStyle/>
            <a:p>
              <a:endParaRPr lang="en-US" sz="1200" dirty="0">
                <a:latin typeface="Roboto"/>
                <a:ea typeface="Roboto"/>
                <a:cs typeface="Roboto"/>
                <a:sym typeface="Roboto"/>
              </a:endParaRPr>
            </a:p>
          </p:txBody>
        </p:sp>
        <p:sp>
          <p:nvSpPr>
            <p:cNvPr id="1165" name="Google Shape;1165;p36"/>
            <p:cNvSpPr txBox="1"/>
            <p:nvPr/>
          </p:nvSpPr>
          <p:spPr>
            <a:xfrm>
              <a:off x="719925" y="3588225"/>
              <a:ext cx="2079600" cy="354600"/>
            </a:xfrm>
            <a:prstGeom prst="rect">
              <a:avLst/>
            </a:prstGeom>
            <a:noFill/>
            <a:ln>
              <a:noFill/>
            </a:ln>
          </p:spPr>
          <p:txBody>
            <a:bodyPr spcFirstLastPara="1" wrap="square" lIns="91425" tIns="91425" rIns="91425" bIns="91425" anchor="ctr" anchorCtr="0">
              <a:noAutofit/>
            </a:bodyPr>
            <a:lstStyle/>
            <a:p>
              <a:r>
                <a:rPr lang="en-US" sz="2000" b="1" dirty="0">
                  <a:latin typeface="Fira Sans Extra Condensed Medium"/>
                  <a:ea typeface="Fira Sans Extra Condensed Medium"/>
                  <a:cs typeface="Fira Sans Extra Condensed Medium"/>
                  <a:sym typeface="Fira Sans Extra Condensed Medium"/>
                </a:rPr>
                <a:t>The Growth of Credit</a:t>
              </a:r>
            </a:p>
            <a:p>
              <a:endParaRPr sz="2000" b="1" dirty="0">
                <a:latin typeface="Fira Sans Extra Condensed Medium"/>
                <a:ea typeface="Fira Sans Extra Condensed Medium"/>
                <a:cs typeface="Fira Sans Extra Condensed Medium"/>
                <a:sym typeface="Fira Sans Extra Condensed Medium"/>
              </a:endParaRPr>
            </a:p>
          </p:txBody>
        </p:sp>
      </p:grpSp>
      <p:pic>
        <p:nvPicPr>
          <p:cNvPr id="4" name="Graphic 3" descr="Credit card outline">
            <a:extLst>
              <a:ext uri="{FF2B5EF4-FFF2-40B4-BE49-F238E27FC236}">
                <a16:creationId xmlns:a16="http://schemas.microsoft.com/office/drawing/2014/main" id="{738DDAA2-8E49-B6F9-7571-26E782B8E72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083725" y="3334149"/>
            <a:ext cx="481200" cy="481200"/>
          </a:xfrm>
          <a:prstGeom prst="rect">
            <a:avLst/>
          </a:prstGeom>
        </p:spPr>
      </p:pic>
      <p:pic>
        <p:nvPicPr>
          <p:cNvPr id="6" name="Graphic 5" descr="Bank outline">
            <a:extLst>
              <a:ext uri="{FF2B5EF4-FFF2-40B4-BE49-F238E27FC236}">
                <a16:creationId xmlns:a16="http://schemas.microsoft.com/office/drawing/2014/main" id="{FFA1CC22-F576-7A2E-CA2B-3BC4DDF718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4440" y="3337585"/>
            <a:ext cx="409696" cy="40969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61C2B6-AB48-F88F-D1F7-6819BE29A9C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Google Shape;1195;p40">
            <a:extLst>
              <a:ext uri="{FF2B5EF4-FFF2-40B4-BE49-F238E27FC236}">
                <a16:creationId xmlns:a16="http://schemas.microsoft.com/office/drawing/2014/main" id="{233D4344-1BC3-AE44-A69D-EEFBB30921B7}"/>
              </a:ext>
            </a:extLst>
          </p:cNvPr>
          <p:cNvSpPr txBox="1"/>
          <p:nvPr/>
        </p:nvSpPr>
        <p:spPr>
          <a:xfrm flipH="1">
            <a:off x="779455" y="2195754"/>
            <a:ext cx="1824000" cy="415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700" dirty="0">
                <a:solidFill>
                  <a:schemeClr val="accent1"/>
                </a:solidFill>
                <a:latin typeface="Fira Sans Extra Condensed Medium"/>
                <a:ea typeface="Fira Sans Extra Condensed Medium"/>
                <a:cs typeface="Fira Sans Extra Condensed Medium"/>
                <a:sym typeface="Fira Sans Extra Condensed Medium"/>
              </a:rPr>
              <a:t>Consumers</a:t>
            </a:r>
            <a:endParaRPr sz="1700"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7" name="Google Shape;1196;p40">
            <a:extLst>
              <a:ext uri="{FF2B5EF4-FFF2-40B4-BE49-F238E27FC236}">
                <a16:creationId xmlns:a16="http://schemas.microsoft.com/office/drawing/2014/main" id="{F3D7202B-DF03-994C-8B81-BA1156094F88}"/>
              </a:ext>
            </a:extLst>
          </p:cNvPr>
          <p:cNvSpPr txBox="1"/>
          <p:nvPr/>
        </p:nvSpPr>
        <p:spPr>
          <a:xfrm flipH="1">
            <a:off x="847256" y="2721054"/>
            <a:ext cx="1755000" cy="377429"/>
          </a:xfrm>
          <a:prstGeom prst="rect">
            <a:avLst/>
          </a:prstGeom>
          <a:noFill/>
          <a:ln>
            <a:noFill/>
          </a:ln>
        </p:spPr>
        <p:txBody>
          <a:bodyPr spcFirstLastPara="1" wrap="square" lIns="91425" tIns="91425" rIns="91425" bIns="91425" anchor="ctr" anchorCtr="0">
            <a:noAutofit/>
          </a:bodyPr>
          <a:lstStyle/>
          <a:p>
            <a:pPr algn="r"/>
            <a:r>
              <a:rPr lang="en-US" sz="1200" dirty="0">
                <a:latin typeface="Roboto"/>
                <a:ea typeface="Roboto"/>
                <a:cs typeface="Roboto"/>
                <a:sym typeface="Roboto"/>
              </a:rPr>
              <a:t>Purchase goods and services and have access to credit.</a:t>
            </a:r>
          </a:p>
          <a:p>
            <a:pPr algn="r"/>
            <a:endParaRPr lang="en-US" sz="1200" dirty="0">
              <a:latin typeface="Roboto"/>
              <a:ea typeface="Roboto"/>
              <a:cs typeface="Roboto"/>
              <a:sym typeface="Roboto"/>
            </a:endParaRPr>
          </a:p>
        </p:txBody>
      </p:sp>
      <p:cxnSp>
        <p:nvCxnSpPr>
          <p:cNvPr id="8" name="Google Shape;1197;p40">
            <a:extLst>
              <a:ext uri="{FF2B5EF4-FFF2-40B4-BE49-F238E27FC236}">
                <a16:creationId xmlns:a16="http://schemas.microsoft.com/office/drawing/2014/main" id="{677C4C38-CF68-EF42-9118-2A4CBBAFDCF1}"/>
              </a:ext>
            </a:extLst>
          </p:cNvPr>
          <p:cNvCxnSpPr>
            <a:stCxn id="6" idx="1"/>
          </p:cNvCxnSpPr>
          <p:nvPr/>
        </p:nvCxnSpPr>
        <p:spPr>
          <a:xfrm rot="10800000" flipH="1">
            <a:off x="2603455" y="2086254"/>
            <a:ext cx="1575600" cy="317400"/>
          </a:xfrm>
          <a:prstGeom prst="bentConnector3">
            <a:avLst>
              <a:gd name="adj1" fmla="val 50000"/>
            </a:avLst>
          </a:prstGeom>
          <a:noFill/>
          <a:ln w="19050" cap="flat" cmpd="sng">
            <a:solidFill>
              <a:schemeClr val="accent1"/>
            </a:solidFill>
            <a:prstDash val="solid"/>
            <a:round/>
            <a:headEnd type="none" w="med" len="med"/>
            <a:tailEnd type="none" w="med" len="med"/>
          </a:ln>
        </p:spPr>
      </p:cxnSp>
      <p:sp>
        <p:nvSpPr>
          <p:cNvPr id="16" name="Google Shape;1200;p40">
            <a:extLst>
              <a:ext uri="{FF2B5EF4-FFF2-40B4-BE49-F238E27FC236}">
                <a16:creationId xmlns:a16="http://schemas.microsoft.com/office/drawing/2014/main" id="{68F1A368-750C-2A4B-9D35-ED4E50926476}"/>
              </a:ext>
            </a:extLst>
          </p:cNvPr>
          <p:cNvSpPr/>
          <p:nvPr/>
        </p:nvSpPr>
        <p:spPr>
          <a:xfrm>
            <a:off x="3971398" y="1817788"/>
            <a:ext cx="1234626" cy="1201587"/>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01;p40">
            <a:extLst>
              <a:ext uri="{FF2B5EF4-FFF2-40B4-BE49-F238E27FC236}">
                <a16:creationId xmlns:a16="http://schemas.microsoft.com/office/drawing/2014/main" id="{E5F8CA3B-CB6E-3244-8748-4404CE82D481}"/>
              </a:ext>
            </a:extLst>
          </p:cNvPr>
          <p:cNvSpPr/>
          <p:nvPr/>
        </p:nvSpPr>
        <p:spPr>
          <a:xfrm>
            <a:off x="4184770" y="1990613"/>
            <a:ext cx="681799" cy="650645"/>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207;p40">
            <a:extLst>
              <a:ext uri="{FF2B5EF4-FFF2-40B4-BE49-F238E27FC236}">
                <a16:creationId xmlns:a16="http://schemas.microsoft.com/office/drawing/2014/main" id="{DD97D1A8-D559-014B-9FEE-AB3CFCA72A7B}"/>
              </a:ext>
            </a:extLst>
          </p:cNvPr>
          <p:cNvSpPr txBox="1">
            <a:spLocks noGrp="1"/>
          </p:cNvSpPr>
          <p:nvPr>
            <p:ph type="title"/>
          </p:nvPr>
        </p:nvSpPr>
        <p:spPr>
          <a:xfrm>
            <a:off x="661428" y="809563"/>
            <a:ext cx="7575502" cy="47769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800" dirty="0"/>
              <a:t>The Collections Industry Helps All Consumers</a:t>
            </a:r>
            <a:endParaRPr sz="3800" dirty="0"/>
          </a:p>
        </p:txBody>
      </p:sp>
      <p:grpSp>
        <p:nvGrpSpPr>
          <p:cNvPr id="3" name="Group 2">
            <a:extLst>
              <a:ext uri="{FF2B5EF4-FFF2-40B4-BE49-F238E27FC236}">
                <a16:creationId xmlns:a16="http://schemas.microsoft.com/office/drawing/2014/main" id="{45D29A7B-51CF-56D8-8BCE-E1A41B0088BB}"/>
              </a:ext>
            </a:extLst>
          </p:cNvPr>
          <p:cNvGrpSpPr/>
          <p:nvPr/>
        </p:nvGrpSpPr>
        <p:grpSpPr>
          <a:xfrm>
            <a:off x="776189" y="2578662"/>
            <a:ext cx="3449026" cy="2366172"/>
            <a:chOff x="754923" y="2754109"/>
            <a:chExt cx="3449026" cy="2366172"/>
          </a:xfrm>
        </p:grpSpPr>
        <p:sp>
          <p:nvSpPr>
            <p:cNvPr id="20" name="Google Shape;1209;p40">
              <a:extLst>
                <a:ext uri="{FF2B5EF4-FFF2-40B4-BE49-F238E27FC236}">
                  <a16:creationId xmlns:a16="http://schemas.microsoft.com/office/drawing/2014/main" id="{F2D60B94-0780-C04D-8764-9887A89A5633}"/>
                </a:ext>
              </a:extLst>
            </p:cNvPr>
            <p:cNvSpPr txBox="1"/>
            <p:nvPr/>
          </p:nvSpPr>
          <p:spPr>
            <a:xfrm flipH="1">
              <a:off x="754923" y="3870331"/>
              <a:ext cx="1827267" cy="485100"/>
            </a:xfrm>
            <a:prstGeom prst="rect">
              <a:avLst/>
            </a:prstGeom>
            <a:noFill/>
            <a:ln>
              <a:noFill/>
            </a:ln>
          </p:spPr>
          <p:txBody>
            <a:bodyPr spcFirstLastPara="1" wrap="square" lIns="91425" tIns="91425" rIns="91425" bIns="91425" anchor="ctr" anchorCtr="0">
              <a:noAutofit/>
            </a:bodyPr>
            <a:lstStyle/>
            <a:p>
              <a:pPr algn="r"/>
              <a:r>
                <a:rPr lang="en-US" sz="1700" dirty="0">
                  <a:solidFill>
                    <a:schemeClr val="accent5"/>
                  </a:solidFill>
                  <a:latin typeface="Fira Sans Extra Condensed Medium"/>
                  <a:ea typeface="Fira Sans Extra Condensed Medium"/>
                  <a:cs typeface="Fira Sans Extra Condensed Medium"/>
                  <a:sym typeface="Fira Sans Extra Condensed Medium"/>
                </a:rPr>
                <a:t>Collections</a:t>
              </a:r>
            </a:p>
          </p:txBody>
        </p:sp>
        <p:sp>
          <p:nvSpPr>
            <p:cNvPr id="21" name="Google Shape;1210;p40">
              <a:extLst>
                <a:ext uri="{FF2B5EF4-FFF2-40B4-BE49-F238E27FC236}">
                  <a16:creationId xmlns:a16="http://schemas.microsoft.com/office/drawing/2014/main" id="{9E4CC489-02FB-DE4B-A0FC-504A63EF5CF0}"/>
                </a:ext>
              </a:extLst>
            </p:cNvPr>
            <p:cNvSpPr txBox="1"/>
            <p:nvPr/>
          </p:nvSpPr>
          <p:spPr>
            <a:xfrm flipH="1">
              <a:off x="827188" y="4126176"/>
              <a:ext cx="1755000" cy="994105"/>
            </a:xfrm>
            <a:prstGeom prst="rect">
              <a:avLst/>
            </a:prstGeom>
            <a:noFill/>
            <a:ln>
              <a:noFill/>
            </a:ln>
          </p:spPr>
          <p:txBody>
            <a:bodyPr spcFirstLastPara="1" wrap="square" lIns="91425" tIns="91425" rIns="91425" bIns="91425" anchor="ctr" anchorCtr="0">
              <a:noAutofit/>
            </a:bodyPr>
            <a:lstStyle/>
            <a:p>
              <a:pPr algn="r"/>
              <a:br>
                <a:rPr lang="en-US" sz="1200" dirty="0">
                  <a:latin typeface="Roboto"/>
                  <a:ea typeface="Roboto"/>
                  <a:cs typeface="Roboto"/>
                  <a:sym typeface="Roboto"/>
                </a:rPr>
              </a:br>
              <a:r>
                <a:rPr lang="en-US" sz="1200" dirty="0">
                  <a:latin typeface="Roboto"/>
                  <a:ea typeface="Roboto"/>
                  <a:cs typeface="Roboto"/>
                  <a:sym typeface="Roboto"/>
                </a:rPr>
                <a:t>Recover legitimately owed debts so creditors can continue to lend.</a:t>
              </a:r>
            </a:p>
            <a:p>
              <a:pPr algn="r"/>
              <a:endParaRPr lang="en-US" sz="1200" dirty="0">
                <a:latin typeface="Roboto"/>
                <a:ea typeface="Roboto"/>
                <a:cs typeface="Roboto"/>
                <a:sym typeface="Roboto"/>
              </a:endParaRPr>
            </a:p>
          </p:txBody>
        </p:sp>
        <p:cxnSp>
          <p:nvCxnSpPr>
            <p:cNvPr id="22" name="Google Shape;1211;p40">
              <a:extLst>
                <a:ext uri="{FF2B5EF4-FFF2-40B4-BE49-F238E27FC236}">
                  <a16:creationId xmlns:a16="http://schemas.microsoft.com/office/drawing/2014/main" id="{FDA01691-E8A3-434B-A696-5F2525E52CDB}"/>
                </a:ext>
              </a:extLst>
            </p:cNvPr>
            <p:cNvCxnSpPr>
              <a:cxnSpLocks/>
            </p:cNvCxnSpPr>
            <p:nvPr/>
          </p:nvCxnSpPr>
          <p:spPr>
            <a:xfrm flipV="1">
              <a:off x="2582188" y="3494061"/>
              <a:ext cx="546900" cy="586800"/>
            </a:xfrm>
            <a:prstGeom prst="bentConnector2">
              <a:avLst/>
            </a:prstGeom>
            <a:noFill/>
            <a:ln w="19050" cap="flat" cmpd="sng">
              <a:solidFill>
                <a:schemeClr val="accent5"/>
              </a:solidFill>
              <a:prstDash val="solid"/>
              <a:round/>
              <a:headEnd type="none" w="med" len="med"/>
              <a:tailEnd type="none" w="med" len="med"/>
            </a:ln>
          </p:spPr>
        </p:cxnSp>
        <p:grpSp>
          <p:nvGrpSpPr>
            <p:cNvPr id="24" name="Google Shape;1213;p40">
              <a:extLst>
                <a:ext uri="{FF2B5EF4-FFF2-40B4-BE49-F238E27FC236}">
                  <a16:creationId xmlns:a16="http://schemas.microsoft.com/office/drawing/2014/main" id="{C3932DF9-5C31-E74B-8714-69049EF526BF}"/>
                </a:ext>
              </a:extLst>
            </p:cNvPr>
            <p:cNvGrpSpPr/>
            <p:nvPr/>
          </p:nvGrpSpPr>
          <p:grpSpPr>
            <a:xfrm>
              <a:off x="2966847" y="2754109"/>
              <a:ext cx="1237102" cy="1195601"/>
              <a:chOff x="3631100" y="1866150"/>
              <a:chExt cx="149875" cy="144800"/>
            </a:xfrm>
          </p:grpSpPr>
          <p:sp>
            <p:nvSpPr>
              <p:cNvPr id="26" name="Google Shape;1214;p40">
                <a:extLst>
                  <a:ext uri="{FF2B5EF4-FFF2-40B4-BE49-F238E27FC236}">
                    <a16:creationId xmlns:a16="http://schemas.microsoft.com/office/drawing/2014/main" id="{5491D03A-483E-8E42-8020-5101F15362FC}"/>
                  </a:ext>
                </a:extLst>
              </p:cNvPr>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15;p40">
                <a:extLst>
                  <a:ext uri="{FF2B5EF4-FFF2-40B4-BE49-F238E27FC236}">
                    <a16:creationId xmlns:a16="http://schemas.microsoft.com/office/drawing/2014/main" id="{4F20D819-DBCE-2D48-BB98-F87A4EC3100B}"/>
                  </a:ext>
                </a:extLst>
              </p:cNvPr>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8" name="Google Shape;1217;p40">
            <a:extLst>
              <a:ext uri="{FF2B5EF4-FFF2-40B4-BE49-F238E27FC236}">
                <a16:creationId xmlns:a16="http://schemas.microsoft.com/office/drawing/2014/main" id="{CF9F1003-19D9-CF4B-9742-51CF4FE2778A}"/>
              </a:ext>
            </a:extLst>
          </p:cNvPr>
          <p:cNvGrpSpPr/>
          <p:nvPr/>
        </p:nvGrpSpPr>
        <p:grpSpPr>
          <a:xfrm>
            <a:off x="4777217" y="2195754"/>
            <a:ext cx="3475252" cy="1775024"/>
            <a:chOff x="4841012" y="1669452"/>
            <a:chExt cx="3475252" cy="1775024"/>
          </a:xfrm>
        </p:grpSpPr>
        <p:sp>
          <p:nvSpPr>
            <p:cNvPr id="29" name="Google Shape;1218;p40">
              <a:extLst>
                <a:ext uri="{FF2B5EF4-FFF2-40B4-BE49-F238E27FC236}">
                  <a16:creationId xmlns:a16="http://schemas.microsoft.com/office/drawing/2014/main" id="{73A9DAA6-9603-C44A-A27D-85F0E4AC8BAD}"/>
                </a:ext>
              </a:extLst>
            </p:cNvPr>
            <p:cNvSpPr txBox="1"/>
            <p:nvPr/>
          </p:nvSpPr>
          <p:spPr>
            <a:xfrm flipH="1">
              <a:off x="6476724" y="1669452"/>
              <a:ext cx="1783683" cy="415800"/>
            </a:xfrm>
            <a:prstGeom prst="rect">
              <a:avLst/>
            </a:prstGeom>
            <a:noFill/>
            <a:ln>
              <a:noFill/>
            </a:ln>
          </p:spPr>
          <p:txBody>
            <a:bodyPr spcFirstLastPara="1" wrap="square" lIns="91425" tIns="91425" rIns="91425" bIns="91425" anchor="ctr" anchorCtr="0">
              <a:noAutofit/>
            </a:bodyPr>
            <a:lstStyle/>
            <a:p>
              <a:r>
                <a:rPr lang="en-US" sz="1700" dirty="0">
                  <a:solidFill>
                    <a:schemeClr val="accent6"/>
                  </a:solidFill>
                  <a:latin typeface="Fira Sans Extra Condensed Medium"/>
                  <a:ea typeface="Fira Sans Extra Condensed Medium"/>
                  <a:cs typeface="Fira Sans Extra Condensed Medium"/>
                  <a:sym typeface="Fira Sans Extra Condensed Medium"/>
                </a:rPr>
                <a:t>Lenders/Creditors</a:t>
              </a:r>
            </a:p>
            <a:p>
              <a:pPr marL="0" lvl="0" indent="0" algn="l" rtl="0">
                <a:spcBef>
                  <a:spcPts val="0"/>
                </a:spcBef>
                <a:spcAft>
                  <a:spcPts val="0"/>
                </a:spcAft>
                <a:buNone/>
              </a:pPr>
              <a:endParaRPr sz="1700" dirty="0">
                <a:solidFill>
                  <a:schemeClr val="accent6"/>
                </a:solidFill>
                <a:latin typeface="Fira Sans Extra Condensed Medium"/>
                <a:ea typeface="Fira Sans Extra Condensed Medium"/>
                <a:cs typeface="Fira Sans Extra Condensed Medium"/>
                <a:sym typeface="Fira Sans Extra Condensed Medium"/>
              </a:endParaRPr>
            </a:p>
          </p:txBody>
        </p:sp>
        <p:sp>
          <p:nvSpPr>
            <p:cNvPr id="30" name="Google Shape;1219;p40">
              <a:extLst>
                <a:ext uri="{FF2B5EF4-FFF2-40B4-BE49-F238E27FC236}">
                  <a16:creationId xmlns:a16="http://schemas.microsoft.com/office/drawing/2014/main" id="{B620F604-8199-9544-98F5-253A50ADBDD9}"/>
                </a:ext>
              </a:extLst>
            </p:cNvPr>
            <p:cNvSpPr txBox="1"/>
            <p:nvPr/>
          </p:nvSpPr>
          <p:spPr>
            <a:xfrm flipH="1">
              <a:off x="6492264" y="2023666"/>
              <a:ext cx="1824000" cy="495838"/>
            </a:xfrm>
            <a:prstGeom prst="rect">
              <a:avLst/>
            </a:prstGeom>
            <a:noFill/>
            <a:ln>
              <a:noFill/>
            </a:ln>
          </p:spPr>
          <p:txBody>
            <a:bodyPr spcFirstLastPara="1" wrap="square" lIns="91425" tIns="91425" rIns="91425" bIns="91425" anchor="ctr" anchorCtr="0">
              <a:noAutofit/>
            </a:bodyPr>
            <a:lstStyle/>
            <a:p>
              <a:r>
                <a:rPr lang="en-US" sz="1200" dirty="0">
                  <a:latin typeface="Roboto"/>
                  <a:ea typeface="Roboto"/>
                  <a:cs typeface="Roboto"/>
                  <a:sym typeface="Roboto"/>
                </a:rPr>
                <a:t>Provide access to credit with the expectation that they will be paid back.</a:t>
              </a:r>
            </a:p>
          </p:txBody>
        </p:sp>
        <p:cxnSp>
          <p:nvCxnSpPr>
            <p:cNvPr id="31" name="Google Shape;1220;p40">
              <a:extLst>
                <a:ext uri="{FF2B5EF4-FFF2-40B4-BE49-F238E27FC236}">
                  <a16:creationId xmlns:a16="http://schemas.microsoft.com/office/drawing/2014/main" id="{64B2D51B-0CD0-5142-A4B7-1F08CB1CC4D0}"/>
                </a:ext>
              </a:extLst>
            </p:cNvPr>
            <p:cNvCxnSpPr>
              <a:cxnSpLocks/>
              <a:stCxn id="29" idx="3"/>
            </p:cNvCxnSpPr>
            <p:nvPr/>
          </p:nvCxnSpPr>
          <p:spPr>
            <a:xfrm rot="10800000" flipV="1">
              <a:off x="5730028" y="1877352"/>
              <a:ext cx="746697" cy="525600"/>
            </a:xfrm>
            <a:prstGeom prst="bentConnector3">
              <a:avLst>
                <a:gd name="adj1" fmla="val 50000"/>
              </a:avLst>
            </a:prstGeom>
            <a:noFill/>
            <a:ln w="19050" cap="flat" cmpd="sng">
              <a:solidFill>
                <a:schemeClr val="accent6"/>
              </a:solidFill>
              <a:prstDash val="solid"/>
              <a:round/>
              <a:headEnd type="none" w="med" len="med"/>
              <a:tailEnd type="none" w="med" len="med"/>
            </a:ln>
          </p:spPr>
        </p:cxnSp>
        <p:grpSp>
          <p:nvGrpSpPr>
            <p:cNvPr id="33" name="Google Shape;1222;p40">
              <a:extLst>
                <a:ext uri="{FF2B5EF4-FFF2-40B4-BE49-F238E27FC236}">
                  <a16:creationId xmlns:a16="http://schemas.microsoft.com/office/drawing/2014/main" id="{52D23689-3E73-9740-8D8A-C1F72562C569}"/>
                </a:ext>
              </a:extLst>
            </p:cNvPr>
            <p:cNvGrpSpPr/>
            <p:nvPr/>
          </p:nvGrpSpPr>
          <p:grpSpPr>
            <a:xfrm>
              <a:off x="4841012" y="2242269"/>
              <a:ext cx="1354519" cy="1202207"/>
              <a:chOff x="3847850" y="1889150"/>
              <a:chExt cx="164100" cy="145600"/>
            </a:xfrm>
          </p:grpSpPr>
          <p:sp>
            <p:nvSpPr>
              <p:cNvPr id="45" name="Google Shape;1223;p40">
                <a:extLst>
                  <a:ext uri="{FF2B5EF4-FFF2-40B4-BE49-F238E27FC236}">
                    <a16:creationId xmlns:a16="http://schemas.microsoft.com/office/drawing/2014/main" id="{243F1299-7148-914C-9070-0F8F202DD674}"/>
                  </a:ext>
                </a:extLst>
              </p:cNvPr>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24;p40">
                <a:extLst>
                  <a:ext uri="{FF2B5EF4-FFF2-40B4-BE49-F238E27FC236}">
                    <a16:creationId xmlns:a16="http://schemas.microsoft.com/office/drawing/2014/main" id="{09C0B0FC-54C0-B744-B45C-3C102F70D223}"/>
                  </a:ext>
                </a:extLst>
              </p:cNvPr>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7" name="Google Shape;1236;p40">
            <a:extLst>
              <a:ext uri="{FF2B5EF4-FFF2-40B4-BE49-F238E27FC236}">
                <a16:creationId xmlns:a16="http://schemas.microsoft.com/office/drawing/2014/main" id="{CCBE8E6A-E23D-614A-929F-239FAB626584}"/>
              </a:ext>
            </a:extLst>
          </p:cNvPr>
          <p:cNvGrpSpPr/>
          <p:nvPr/>
        </p:nvGrpSpPr>
        <p:grpSpPr>
          <a:xfrm>
            <a:off x="3809719" y="3472101"/>
            <a:ext cx="4498247" cy="1271289"/>
            <a:chOff x="3873514" y="2945799"/>
            <a:chExt cx="4498247" cy="1271289"/>
          </a:xfrm>
        </p:grpSpPr>
        <p:sp>
          <p:nvSpPr>
            <p:cNvPr id="48" name="Google Shape;1237;p40">
              <a:extLst>
                <a:ext uri="{FF2B5EF4-FFF2-40B4-BE49-F238E27FC236}">
                  <a16:creationId xmlns:a16="http://schemas.microsoft.com/office/drawing/2014/main" id="{A0D9F2E7-46A4-B245-83EA-92F6A6EAB802}"/>
                </a:ext>
              </a:extLst>
            </p:cNvPr>
            <p:cNvSpPr txBox="1"/>
            <p:nvPr/>
          </p:nvSpPr>
          <p:spPr>
            <a:xfrm flipH="1">
              <a:off x="6525907" y="2945799"/>
              <a:ext cx="1833434" cy="485100"/>
            </a:xfrm>
            <a:prstGeom prst="rect">
              <a:avLst/>
            </a:prstGeom>
            <a:noFill/>
            <a:ln>
              <a:noFill/>
            </a:ln>
          </p:spPr>
          <p:txBody>
            <a:bodyPr spcFirstLastPara="1" wrap="square" lIns="91425" tIns="91425" rIns="91425" bIns="91425" anchor="ctr" anchorCtr="0">
              <a:noAutofit/>
            </a:bodyPr>
            <a:lstStyle/>
            <a:p>
              <a:r>
                <a:rPr lang="en-US" sz="1700" dirty="0">
                  <a:solidFill>
                    <a:schemeClr val="accent4"/>
                  </a:solidFill>
                  <a:latin typeface="Fira Sans Extra Condensed Medium"/>
                  <a:ea typeface="Fira Sans Extra Condensed Medium"/>
                  <a:cs typeface="Fira Sans Extra Condensed Medium"/>
                  <a:sym typeface="Fira Sans Extra Condensed Medium"/>
                </a:rPr>
                <a:t>Credit Reporting Agencies</a:t>
              </a:r>
            </a:p>
          </p:txBody>
        </p:sp>
        <p:sp>
          <p:nvSpPr>
            <p:cNvPr id="49" name="Google Shape;1238;p40">
              <a:extLst>
                <a:ext uri="{FF2B5EF4-FFF2-40B4-BE49-F238E27FC236}">
                  <a16:creationId xmlns:a16="http://schemas.microsoft.com/office/drawing/2014/main" id="{93565564-6F2C-5847-A48B-02A2B1149623}"/>
                </a:ext>
              </a:extLst>
            </p:cNvPr>
            <p:cNvSpPr txBox="1"/>
            <p:nvPr/>
          </p:nvSpPr>
          <p:spPr>
            <a:xfrm flipH="1">
              <a:off x="6547761" y="3635881"/>
              <a:ext cx="1824000" cy="96229"/>
            </a:xfrm>
            <a:prstGeom prst="rect">
              <a:avLst/>
            </a:prstGeom>
            <a:noFill/>
            <a:ln>
              <a:noFill/>
            </a:ln>
          </p:spPr>
          <p:txBody>
            <a:bodyPr spcFirstLastPara="1" wrap="square" lIns="91425" tIns="91425" rIns="91425" bIns="91425" anchor="ctr" anchorCtr="0">
              <a:noAutofit/>
            </a:bodyPr>
            <a:lstStyle/>
            <a:p>
              <a:br>
                <a:rPr lang="en-US" sz="1200" dirty="0">
                  <a:latin typeface="Roboto"/>
                  <a:ea typeface="Roboto"/>
                  <a:cs typeface="Roboto"/>
                  <a:sym typeface="Roboto"/>
                </a:rPr>
              </a:br>
              <a:r>
                <a:rPr lang="en-US" sz="1200" dirty="0">
                  <a:latin typeface="Roboto"/>
                  <a:ea typeface="Roboto"/>
                  <a:cs typeface="Roboto"/>
                  <a:sym typeface="Roboto"/>
                </a:rPr>
                <a:t>Help creditors make informed lending decisions. </a:t>
              </a:r>
            </a:p>
          </p:txBody>
        </p:sp>
        <p:cxnSp>
          <p:nvCxnSpPr>
            <p:cNvPr id="50" name="Google Shape;1239;p40">
              <a:extLst>
                <a:ext uri="{FF2B5EF4-FFF2-40B4-BE49-F238E27FC236}">
                  <a16:creationId xmlns:a16="http://schemas.microsoft.com/office/drawing/2014/main" id="{AA7B6EE8-0216-9E4A-ABB1-1F25C6A16460}"/>
                </a:ext>
              </a:extLst>
            </p:cNvPr>
            <p:cNvCxnSpPr>
              <a:cxnSpLocks/>
            </p:cNvCxnSpPr>
            <p:nvPr/>
          </p:nvCxnSpPr>
          <p:spPr>
            <a:xfrm rot="10800000" flipV="1">
              <a:off x="4915610" y="3312323"/>
              <a:ext cx="1561114" cy="618795"/>
            </a:xfrm>
            <a:prstGeom prst="bentConnector3">
              <a:avLst>
                <a:gd name="adj1" fmla="val 50000"/>
              </a:avLst>
            </a:prstGeom>
            <a:noFill/>
            <a:ln w="19050" cap="flat" cmpd="sng">
              <a:solidFill>
                <a:schemeClr val="accent4"/>
              </a:solidFill>
              <a:prstDash val="solid"/>
              <a:round/>
              <a:headEnd type="none" w="med" len="med"/>
              <a:tailEnd type="none" w="med" len="med"/>
            </a:ln>
          </p:spPr>
        </p:cxnSp>
        <p:grpSp>
          <p:nvGrpSpPr>
            <p:cNvPr id="52" name="Google Shape;1241;p40">
              <a:extLst>
                <a:ext uri="{FF2B5EF4-FFF2-40B4-BE49-F238E27FC236}">
                  <a16:creationId xmlns:a16="http://schemas.microsoft.com/office/drawing/2014/main" id="{889C0815-7057-4542-9FCD-5180C84300A7}"/>
                </a:ext>
              </a:extLst>
            </p:cNvPr>
            <p:cNvGrpSpPr/>
            <p:nvPr/>
          </p:nvGrpSpPr>
          <p:grpSpPr>
            <a:xfrm>
              <a:off x="3873514" y="3015503"/>
              <a:ext cx="1234416" cy="1201585"/>
              <a:chOff x="3873514" y="3015503"/>
              <a:chExt cx="1234416" cy="1201585"/>
            </a:xfrm>
          </p:grpSpPr>
          <p:sp>
            <p:nvSpPr>
              <p:cNvPr id="59" name="Google Shape;1242;p40">
                <a:extLst>
                  <a:ext uri="{FF2B5EF4-FFF2-40B4-BE49-F238E27FC236}">
                    <a16:creationId xmlns:a16="http://schemas.microsoft.com/office/drawing/2014/main" id="{02031C15-6C56-2142-97D7-2EC526738DE7}"/>
                  </a:ext>
                </a:extLst>
              </p:cNvPr>
              <p:cNvSpPr/>
              <p:nvPr/>
            </p:nvSpPr>
            <p:spPr>
              <a:xfrm>
                <a:off x="3873514" y="3015503"/>
                <a:ext cx="1234416" cy="120158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43;p40">
                <a:extLst>
                  <a:ext uri="{FF2B5EF4-FFF2-40B4-BE49-F238E27FC236}">
                    <a16:creationId xmlns:a16="http://schemas.microsoft.com/office/drawing/2014/main" id="{21597500-FB3E-3842-BE46-F2C6BD6F757F}"/>
                  </a:ext>
                </a:extLst>
              </p:cNvPr>
              <p:cNvSpPr/>
              <p:nvPr/>
            </p:nvSpPr>
            <p:spPr>
              <a:xfrm>
                <a:off x="4214206" y="3382367"/>
                <a:ext cx="714607" cy="650231"/>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9" name="TextBox 8">
            <a:extLst>
              <a:ext uri="{FF2B5EF4-FFF2-40B4-BE49-F238E27FC236}">
                <a16:creationId xmlns:a16="http://schemas.microsoft.com/office/drawing/2014/main" id="{EC666B73-FBDE-74BF-03BC-5E6C9C7762E2}"/>
              </a:ext>
            </a:extLst>
          </p:cNvPr>
          <p:cNvSpPr txBox="1"/>
          <p:nvPr/>
        </p:nvSpPr>
        <p:spPr>
          <a:xfrm>
            <a:off x="776189" y="5213562"/>
            <a:ext cx="3108328" cy="1200329"/>
          </a:xfrm>
          <a:prstGeom prst="rect">
            <a:avLst/>
          </a:prstGeom>
          <a:noFill/>
        </p:spPr>
        <p:txBody>
          <a:bodyPr wrap="square" numCol="1" rtlCol="0">
            <a:spAutoFit/>
          </a:bodyPr>
          <a:lstStyle/>
          <a:p>
            <a:r>
              <a:rPr lang="en-US" sz="1200" dirty="0">
                <a:effectLst/>
                <a:latin typeface="Roboto" panose="02000000000000000000" pitchFamily="2" charset="0"/>
                <a:ea typeface="Roboto" panose="02000000000000000000" pitchFamily="2" charset="0"/>
                <a:cs typeface="Roboto" panose="02000000000000000000" pitchFamily="2" charset="0"/>
              </a:rPr>
              <a:t>The collections industry has an integral role in the credit-based ecosystem. </a:t>
            </a:r>
            <a:r>
              <a:rPr lang="en-US" sz="1200" b="1" dirty="0">
                <a:effectLst/>
                <a:latin typeface="Roboto" panose="02000000000000000000" pitchFamily="2" charset="0"/>
                <a:ea typeface="Roboto" panose="02000000000000000000" pitchFamily="2" charset="0"/>
                <a:cs typeface="Roboto" panose="02000000000000000000" pitchFamily="2" charset="0"/>
              </a:rPr>
              <a:t>It returns over $90 billion a year to creditors, saving every American family $706 each year from rising costs. </a:t>
            </a:r>
            <a:r>
              <a:rPr lang="en-US" sz="1200" dirty="0">
                <a:effectLst/>
                <a:latin typeface="Roboto" panose="02000000000000000000" pitchFamily="2" charset="0"/>
                <a:ea typeface="Roboto" panose="02000000000000000000" pitchFamily="2" charset="0"/>
                <a:cs typeface="Roboto" panose="02000000000000000000" pitchFamily="2" charset="0"/>
              </a:rPr>
              <a:t>How? </a:t>
            </a:r>
            <a:endParaRPr lang="en-US" sz="1200" dirty="0">
              <a:latin typeface="Roboto" panose="02000000000000000000" pitchFamily="2" charset="0"/>
              <a:ea typeface="Roboto" panose="02000000000000000000" pitchFamily="2" charset="0"/>
              <a:cs typeface="Roboto" panose="02000000000000000000" pitchFamily="2" charset="0"/>
            </a:endParaRPr>
          </a:p>
          <a:p>
            <a:endParaRPr lang="en-US" sz="1200" dirty="0">
              <a:latin typeface="Roboto" panose="02000000000000000000" pitchFamily="2" charset="0"/>
              <a:ea typeface="Roboto" panose="02000000000000000000" pitchFamily="2" charset="0"/>
              <a:cs typeface="Roboto" panose="02000000000000000000" pitchFamily="2" charset="0"/>
            </a:endParaRPr>
          </a:p>
        </p:txBody>
      </p:sp>
      <p:pic>
        <p:nvPicPr>
          <p:cNvPr id="11" name="Graphic 10" descr="Shopping cart with solid fill">
            <a:extLst>
              <a:ext uri="{FF2B5EF4-FFF2-40B4-BE49-F238E27FC236}">
                <a16:creationId xmlns:a16="http://schemas.microsoft.com/office/drawing/2014/main" id="{6AE46692-9E2B-459A-E1AF-269B8B2FD8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6940" y="2131171"/>
            <a:ext cx="429974" cy="429974"/>
          </a:xfrm>
          <a:prstGeom prst="rect">
            <a:avLst/>
          </a:prstGeom>
        </p:spPr>
      </p:pic>
      <p:pic>
        <p:nvPicPr>
          <p:cNvPr id="19" name="Graphic 18" descr="Bank with solid fill">
            <a:extLst>
              <a:ext uri="{FF2B5EF4-FFF2-40B4-BE49-F238E27FC236}">
                <a16:creationId xmlns:a16="http://schemas.microsoft.com/office/drawing/2014/main" id="{68F22B38-D56E-68C8-219C-8592201F104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269631" y="3056567"/>
            <a:ext cx="414263" cy="414263"/>
          </a:xfrm>
          <a:prstGeom prst="rect">
            <a:avLst/>
          </a:prstGeom>
        </p:spPr>
      </p:pic>
      <p:pic>
        <p:nvPicPr>
          <p:cNvPr id="61" name="Graphic 60" descr="Call center with solid fill">
            <a:extLst>
              <a:ext uri="{FF2B5EF4-FFF2-40B4-BE49-F238E27FC236}">
                <a16:creationId xmlns:a16="http://schemas.microsoft.com/office/drawing/2014/main" id="{04DE53BC-7B6B-9953-75A6-76E635974D7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12392" y="2979624"/>
            <a:ext cx="472507" cy="472507"/>
          </a:xfrm>
          <a:prstGeom prst="rect">
            <a:avLst/>
          </a:prstGeom>
        </p:spPr>
      </p:pic>
      <p:sp>
        <p:nvSpPr>
          <p:cNvPr id="2" name="TextBox 1">
            <a:extLst>
              <a:ext uri="{FF2B5EF4-FFF2-40B4-BE49-F238E27FC236}">
                <a16:creationId xmlns:a16="http://schemas.microsoft.com/office/drawing/2014/main" id="{F3A4B47A-5CD5-1DCE-3CE2-DBF73E0A0CAA}"/>
              </a:ext>
            </a:extLst>
          </p:cNvPr>
          <p:cNvSpPr txBox="1"/>
          <p:nvPr/>
        </p:nvSpPr>
        <p:spPr>
          <a:xfrm>
            <a:off x="4194917" y="5187617"/>
            <a:ext cx="3720921" cy="1569660"/>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cs typeface="Roboto" panose="02000000000000000000" pitchFamily="2" charset="0"/>
              </a:rPr>
              <a:t>I</a:t>
            </a:r>
            <a:r>
              <a:rPr lang="en-US" sz="1200" dirty="0">
                <a:effectLst/>
                <a:latin typeface="Roboto" panose="02000000000000000000" pitchFamily="2" charset="0"/>
                <a:ea typeface="Roboto" panose="02000000000000000000" pitchFamily="2" charset="0"/>
                <a:cs typeface="Roboto" panose="02000000000000000000" pitchFamily="2" charset="0"/>
              </a:rPr>
              <a:t>f nobody repaid their debts, the companies that extend loans would have to find other ways to cover those losses, such as through high interest rates, which would make it more expensive for consumers to get a loan or pay </a:t>
            </a:r>
            <a:r>
              <a:rPr lang="en-US" sz="1200" dirty="0">
                <a:latin typeface="Roboto" panose="02000000000000000000" pitchFamily="2" charset="0"/>
                <a:ea typeface="Roboto" panose="02000000000000000000" pitchFamily="2" charset="0"/>
                <a:cs typeface="Roboto" panose="02000000000000000000" pitchFamily="2" charset="0"/>
              </a:rPr>
              <a:t>their existing </a:t>
            </a:r>
            <a:r>
              <a:rPr lang="en-US" sz="1200" dirty="0">
                <a:effectLst/>
                <a:latin typeface="Roboto" panose="02000000000000000000" pitchFamily="2" charset="0"/>
                <a:ea typeface="Roboto" panose="02000000000000000000" pitchFamily="2" charset="0"/>
                <a:cs typeface="Roboto" panose="02000000000000000000" pitchFamily="2" charset="0"/>
              </a:rPr>
              <a:t>credit card bill. By restoring these funds, the </a:t>
            </a:r>
            <a:r>
              <a:rPr lang="en-US" sz="1200" dirty="0">
                <a:latin typeface="Roboto" panose="02000000000000000000" pitchFamily="2" charset="0"/>
                <a:ea typeface="Roboto" panose="02000000000000000000" pitchFamily="2" charset="0"/>
                <a:cs typeface="Roboto" panose="02000000000000000000" pitchFamily="2" charset="0"/>
              </a:rPr>
              <a:t>collections industry h</a:t>
            </a:r>
            <a:r>
              <a:rPr lang="en-US" sz="1200" dirty="0">
                <a:effectLst/>
                <a:latin typeface="Roboto" panose="02000000000000000000" pitchFamily="2" charset="0"/>
                <a:ea typeface="Roboto" panose="02000000000000000000" pitchFamily="2" charset="0"/>
                <a:cs typeface="Roboto" panose="02000000000000000000" pitchFamily="2" charset="0"/>
              </a:rPr>
              <a:t>elps sustain access to credit at a reasonable cost. </a:t>
            </a:r>
          </a:p>
          <a:p>
            <a:endParaRPr lang="en-US" sz="1200" dirty="0"/>
          </a:p>
        </p:txBody>
      </p:sp>
      <p:pic>
        <p:nvPicPr>
          <p:cNvPr id="10" name="Graphic 9" descr="Checkbox Checked with solid fill">
            <a:extLst>
              <a:ext uri="{FF2B5EF4-FFF2-40B4-BE49-F238E27FC236}">
                <a16:creationId xmlns:a16="http://schemas.microsoft.com/office/drawing/2014/main" id="{07DD3AAE-1544-FE55-5F16-3B6A12342EA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259394" y="4001031"/>
            <a:ext cx="497520" cy="497520"/>
          </a:xfrm>
          <a:prstGeom prst="rect">
            <a:avLst/>
          </a:prstGeom>
        </p:spPr>
      </p:pic>
    </p:spTree>
    <p:extLst>
      <p:ext uri="{BB962C8B-B14F-4D97-AF65-F5344CB8AC3E}">
        <p14:creationId xmlns:p14="http://schemas.microsoft.com/office/powerpoint/2010/main" val="1415963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16241-AA8F-24A8-9D25-2A903B4B431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Google Shape;224;p21">
            <a:extLst>
              <a:ext uri="{FF2B5EF4-FFF2-40B4-BE49-F238E27FC236}">
                <a16:creationId xmlns:a16="http://schemas.microsoft.com/office/drawing/2014/main" id="{81BED197-3B1E-5442-AECB-71FA8E8343C9}"/>
              </a:ext>
            </a:extLst>
          </p:cNvPr>
          <p:cNvSpPr txBox="1">
            <a:spLocks/>
          </p:cNvSpPr>
          <p:nvPr/>
        </p:nvSpPr>
        <p:spPr>
          <a:xfrm>
            <a:off x="354038" y="1792675"/>
            <a:ext cx="4660413" cy="408157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28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600"/>
              </a:spcBef>
              <a:buNone/>
            </a:pPr>
            <a:endParaRPr lang="en-US" sz="1200" dirty="0">
              <a:solidFill>
                <a:schemeClr val="tx1"/>
              </a:solidFill>
              <a:latin typeface="Roboto" panose="02000000000000000000" pitchFamily="2" charset="0"/>
              <a:ea typeface="Roboto" panose="02000000000000000000" pitchFamily="2" charset="0"/>
            </a:endParaRPr>
          </a:p>
        </p:txBody>
      </p:sp>
      <p:sp>
        <p:nvSpPr>
          <p:cNvPr id="13" name="Google Shape;225;p21">
            <a:extLst>
              <a:ext uri="{FF2B5EF4-FFF2-40B4-BE49-F238E27FC236}">
                <a16:creationId xmlns:a16="http://schemas.microsoft.com/office/drawing/2014/main" id="{85DCC0CD-E87F-DB44-888D-17AE6A5FAF01}"/>
              </a:ext>
            </a:extLst>
          </p:cNvPr>
          <p:cNvSpPr txBox="1">
            <a:spLocks noGrp="1"/>
          </p:cNvSpPr>
          <p:nvPr>
            <p:ph type="title"/>
          </p:nvPr>
        </p:nvSpPr>
        <p:spPr>
          <a:xfrm>
            <a:off x="1102517" y="294653"/>
            <a:ext cx="7823867" cy="1378202"/>
          </a:xfrm>
          <a:prstGeom prst="rect">
            <a:avLst/>
          </a:prstGeom>
        </p:spPr>
        <p:txBody>
          <a:bodyPr spcFirstLastPara="1" wrap="square" lIns="91425" tIns="91425" rIns="91425" bIns="91425" anchor="b" anchorCtr="0">
            <a:noAutofit/>
          </a:bodyPr>
          <a:lstStyle/>
          <a:p>
            <a:pPr lvl="0">
              <a:spcBef>
                <a:spcPts val="0"/>
              </a:spcBef>
            </a:pPr>
            <a:r>
              <a:rPr lang="en-US" sz="3600" b="0" dirty="0">
                <a:solidFill>
                  <a:srgbClr val="007096"/>
                </a:solidFill>
                <a:latin typeface="+mj-lt"/>
                <a:ea typeface="Calibri" panose="020F0502020204030204" pitchFamily="34" charset="0"/>
              </a:rPr>
              <a:t>New Research Demonstrates Impact on Consumer Credit</a:t>
            </a:r>
            <a:endParaRPr sz="3600" b="0" dirty="0">
              <a:solidFill>
                <a:srgbClr val="007096"/>
              </a:solidFill>
              <a:latin typeface="+mj-lt"/>
            </a:endParaRPr>
          </a:p>
        </p:txBody>
      </p:sp>
      <p:sp>
        <p:nvSpPr>
          <p:cNvPr id="14" name="Google Shape;226;p21">
            <a:extLst>
              <a:ext uri="{FF2B5EF4-FFF2-40B4-BE49-F238E27FC236}">
                <a16:creationId xmlns:a16="http://schemas.microsoft.com/office/drawing/2014/main" id="{40C037D4-908A-0D49-8D4B-70B3D13BFAA3}"/>
              </a:ext>
            </a:extLst>
          </p:cNvPr>
          <p:cNvSpPr txBox="1">
            <a:spLocks/>
          </p:cNvSpPr>
          <p:nvPr/>
        </p:nvSpPr>
        <p:spPr>
          <a:xfrm>
            <a:off x="160573" y="2497698"/>
            <a:ext cx="6819212" cy="3817528"/>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28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600"/>
              </a:spcBef>
              <a:buNone/>
            </a:pPr>
            <a:endParaRPr lang="en-US" sz="1200" dirty="0">
              <a:solidFill>
                <a:schemeClr val="tx1"/>
              </a:solidFill>
              <a:latin typeface="Roboto" panose="02000000000000000000" pitchFamily="2" charset="0"/>
              <a:ea typeface="Roboto" panose="02000000000000000000" pitchFamily="2" charset="0"/>
            </a:endParaRPr>
          </a:p>
        </p:txBody>
      </p:sp>
      <p:sp>
        <p:nvSpPr>
          <p:cNvPr id="21" name="Google Shape;370;p31">
            <a:extLst>
              <a:ext uri="{FF2B5EF4-FFF2-40B4-BE49-F238E27FC236}">
                <a16:creationId xmlns:a16="http://schemas.microsoft.com/office/drawing/2014/main" id="{98BCF9B3-D384-9A47-9351-6DDA2922E6ED}"/>
              </a:ext>
            </a:extLst>
          </p:cNvPr>
          <p:cNvSpPr/>
          <p:nvPr/>
        </p:nvSpPr>
        <p:spPr>
          <a:xfrm>
            <a:off x="6348297" y="3644122"/>
            <a:ext cx="264589" cy="264610"/>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1;p31">
            <a:extLst>
              <a:ext uri="{FF2B5EF4-FFF2-40B4-BE49-F238E27FC236}">
                <a16:creationId xmlns:a16="http://schemas.microsoft.com/office/drawing/2014/main" id="{E4C80A59-8D82-E542-9847-42A76DBAFC5D}"/>
              </a:ext>
            </a:extLst>
          </p:cNvPr>
          <p:cNvSpPr/>
          <p:nvPr/>
        </p:nvSpPr>
        <p:spPr>
          <a:xfrm>
            <a:off x="6378996" y="3674821"/>
            <a:ext cx="203191" cy="203191"/>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2;p31">
            <a:extLst>
              <a:ext uri="{FF2B5EF4-FFF2-40B4-BE49-F238E27FC236}">
                <a16:creationId xmlns:a16="http://schemas.microsoft.com/office/drawing/2014/main" id="{80B2AA49-1A92-004F-9743-435C001E515E}"/>
              </a:ext>
            </a:extLst>
          </p:cNvPr>
          <p:cNvSpPr/>
          <p:nvPr/>
        </p:nvSpPr>
        <p:spPr>
          <a:xfrm>
            <a:off x="6409191" y="3705541"/>
            <a:ext cx="71148" cy="71148"/>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3;p31">
            <a:extLst>
              <a:ext uri="{FF2B5EF4-FFF2-40B4-BE49-F238E27FC236}">
                <a16:creationId xmlns:a16="http://schemas.microsoft.com/office/drawing/2014/main" id="{7167C6EC-5CB3-CE44-8794-F6E678C7D5A7}"/>
              </a:ext>
            </a:extLst>
          </p:cNvPr>
          <p:cNvSpPr/>
          <p:nvPr/>
        </p:nvSpPr>
        <p:spPr>
          <a:xfrm>
            <a:off x="6561700" y="3865194"/>
            <a:ext cx="129479" cy="128996"/>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descr="A graph on a black background&#10;&#10;Description automatically generated">
            <a:extLst>
              <a:ext uri="{FF2B5EF4-FFF2-40B4-BE49-F238E27FC236}">
                <a16:creationId xmlns:a16="http://schemas.microsoft.com/office/drawing/2014/main" id="{FB85B082-5681-37F2-130B-E28C9B0043B2}"/>
              </a:ext>
            </a:extLst>
          </p:cNvPr>
          <p:cNvPicPr>
            <a:picLocks noChangeAspect="1"/>
          </p:cNvPicPr>
          <p:nvPr/>
        </p:nvPicPr>
        <p:blipFill>
          <a:blip r:embed="rId4"/>
          <a:stretch>
            <a:fillRect/>
          </a:stretch>
        </p:blipFill>
        <p:spPr>
          <a:xfrm>
            <a:off x="1332107" y="1837833"/>
            <a:ext cx="5792008" cy="4363059"/>
          </a:xfrm>
          <a:prstGeom prst="rect">
            <a:avLst/>
          </a:prstGeom>
        </p:spPr>
      </p:pic>
    </p:spTree>
    <p:extLst>
      <p:ext uri="{BB962C8B-B14F-4D97-AF65-F5344CB8AC3E}">
        <p14:creationId xmlns:p14="http://schemas.microsoft.com/office/powerpoint/2010/main" val="135298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3F84AF-295A-3B9B-C2C7-59BD6A52571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7" name="Google Shape;193;p19">
            <a:extLst>
              <a:ext uri="{FF2B5EF4-FFF2-40B4-BE49-F238E27FC236}">
                <a16:creationId xmlns:a16="http://schemas.microsoft.com/office/drawing/2014/main" id="{1FA89624-B807-FA43-A0BA-32068B9FB08A}"/>
              </a:ext>
            </a:extLst>
          </p:cNvPr>
          <p:cNvSpPr txBox="1">
            <a:spLocks noGrp="1"/>
          </p:cNvSpPr>
          <p:nvPr/>
        </p:nvSpPr>
        <p:spPr>
          <a:xfrm>
            <a:off x="532431" y="922121"/>
            <a:ext cx="5932967" cy="9875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pPr marL="0" lvl="0" indent="0" algn="l" rtl="0">
              <a:spcBef>
                <a:spcPts val="0"/>
              </a:spcBef>
              <a:spcAft>
                <a:spcPts val="0"/>
              </a:spcAft>
              <a:buNone/>
            </a:pPr>
            <a:r>
              <a:rPr lang="en" sz="4400" b="0" dirty="0">
                <a:solidFill>
                  <a:srgbClr val="007096"/>
                </a:solidFill>
                <a:latin typeface="+mj-lt"/>
                <a:cs typeface="Calibri" panose="020F0502020204030204" pitchFamily="34" charset="0"/>
              </a:rPr>
              <a:t>Working with Journalists</a:t>
            </a:r>
            <a:endParaRPr sz="4400" b="0" dirty="0">
              <a:solidFill>
                <a:srgbClr val="007096"/>
              </a:solidFill>
              <a:latin typeface="+mj-lt"/>
              <a:cs typeface="Calibri" panose="020F0502020204030204" pitchFamily="34" charset="0"/>
            </a:endParaRPr>
          </a:p>
        </p:txBody>
      </p:sp>
      <p:sp>
        <p:nvSpPr>
          <p:cNvPr id="18" name="Google Shape;194;p19">
            <a:extLst>
              <a:ext uri="{FF2B5EF4-FFF2-40B4-BE49-F238E27FC236}">
                <a16:creationId xmlns:a16="http://schemas.microsoft.com/office/drawing/2014/main" id="{D0323B66-0FA0-7B42-9F77-B9494D4622D4}"/>
              </a:ext>
            </a:extLst>
          </p:cNvPr>
          <p:cNvSpPr txBox="1">
            <a:spLocks noGrp="1"/>
          </p:cNvSpPr>
          <p:nvPr/>
        </p:nvSpPr>
        <p:spPr>
          <a:xfrm>
            <a:off x="796481" y="1857807"/>
            <a:ext cx="4608000" cy="31592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2"/>
              </a:buClr>
              <a:buSzPts val="1600"/>
              <a:buFont typeface="Poppins Light"/>
              <a:buChar char="￮"/>
              <a:defRPr sz="1600" b="0" i="0" u="none" strike="noStrike" cap="none">
                <a:solidFill>
                  <a:schemeClr val="dk1"/>
                </a:solidFill>
                <a:latin typeface="Poppins Light"/>
                <a:ea typeface="Poppins Light"/>
                <a:cs typeface="Poppins Light"/>
                <a:sym typeface="Poppins Light"/>
              </a:defRPr>
            </a:lvl1pPr>
            <a:lvl2pPr marL="914400" marR="0" lvl="1" indent="-330200" algn="l" rtl="0">
              <a:lnSpc>
                <a:spcPct val="100000"/>
              </a:lnSpc>
              <a:spcBef>
                <a:spcPts val="0"/>
              </a:spcBef>
              <a:spcAft>
                <a:spcPts val="0"/>
              </a:spcAft>
              <a:buClr>
                <a:schemeClr val="lt2"/>
              </a:buClr>
              <a:buSzPts val="1600"/>
              <a:buFont typeface="Poppins Light"/>
              <a:buChar char="￮"/>
              <a:defRPr sz="1600" b="0" i="0" u="none" strike="noStrike" cap="none">
                <a:solidFill>
                  <a:schemeClr val="dk1"/>
                </a:solidFill>
                <a:latin typeface="Poppins Light"/>
                <a:ea typeface="Poppins Light"/>
                <a:cs typeface="Poppins Light"/>
                <a:sym typeface="Poppins Light"/>
              </a:defRPr>
            </a:lvl2pPr>
            <a:lvl3pPr marL="1371600" marR="0" lvl="2" indent="-330200" algn="l" rtl="0">
              <a:lnSpc>
                <a:spcPct val="100000"/>
              </a:lnSpc>
              <a:spcBef>
                <a:spcPts val="0"/>
              </a:spcBef>
              <a:spcAft>
                <a:spcPts val="0"/>
              </a:spcAft>
              <a:buClr>
                <a:schemeClr val="lt2"/>
              </a:buClr>
              <a:buSzPts val="1600"/>
              <a:buFont typeface="Poppins Light"/>
              <a:buChar char="￮"/>
              <a:defRPr sz="1600" b="0" i="0" u="none" strike="noStrike" cap="none">
                <a:solidFill>
                  <a:schemeClr val="dk1"/>
                </a:solidFill>
                <a:latin typeface="Poppins Light"/>
                <a:ea typeface="Poppins Light"/>
                <a:cs typeface="Poppins Light"/>
                <a:sym typeface="Poppins Light"/>
              </a:defRPr>
            </a:lvl3pPr>
            <a:lvl4pPr marL="1828800" marR="0" lvl="3"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4pPr>
            <a:lvl5pPr marL="2286000" marR="0" lvl="4"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5pPr>
            <a:lvl6pPr marL="2743200" marR="0" lvl="5"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6pPr>
            <a:lvl7pPr marL="3200400" marR="0" lvl="6"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7pPr>
            <a:lvl8pPr marL="3657600" marR="0" lvl="7"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8pPr>
            <a:lvl9pPr marL="4114800" marR="0" lvl="8"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9pPr>
          </a:lstStyle>
          <a:p>
            <a:pPr lvl="0">
              <a:buClr>
                <a:schemeClr val="tx1"/>
              </a:buClr>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a:buClr>
                <a:schemeClr val="tx1"/>
              </a:buClr>
              <a:buFont typeface="Arial" panose="020B0604020202020204" pitchFamily="34" charset="0"/>
              <a:buChar char="•"/>
            </a:pPr>
            <a:r>
              <a:rPr lang="en-US" sz="1400" dirty="0">
                <a:latin typeface="Roboto" panose="02000000000000000000" pitchFamily="2" charset="0"/>
                <a:ea typeface="Roboto" panose="02000000000000000000" pitchFamily="2" charset="0"/>
              </a:rPr>
              <a:t>When the media needs an industry response, they turn to ACA. </a:t>
            </a:r>
            <a:br>
              <a:rPr lang="en-US" sz="1400" dirty="0">
                <a:latin typeface="Roboto" panose="02000000000000000000" pitchFamily="2" charset="0"/>
                <a:ea typeface="Roboto" panose="02000000000000000000" pitchFamily="2" charset="0"/>
              </a:rPr>
            </a:br>
            <a:endParaRPr lang="en-US" sz="1400" dirty="0">
              <a:latin typeface="Roboto" panose="02000000000000000000" pitchFamily="2" charset="0"/>
              <a:ea typeface="Roboto" panose="02000000000000000000" pitchFamily="2" charset="0"/>
            </a:endParaRPr>
          </a:p>
          <a:p>
            <a:pPr>
              <a:buClr>
                <a:schemeClr val="tx1"/>
              </a:buClr>
              <a:buFont typeface="Arial" panose="020B0604020202020204" pitchFamily="34" charset="0"/>
              <a:buChar char="•"/>
            </a:pPr>
            <a:r>
              <a:rPr lang="en-US" sz="1400" dirty="0">
                <a:latin typeface="Roboto" panose="02000000000000000000" pitchFamily="2" charset="0"/>
                <a:ea typeface="Roboto" panose="02000000000000000000" pitchFamily="2" charset="0"/>
              </a:rPr>
              <a:t>ACA’s senior staff and members have been quoted in multiple U.S. media outlets clarifying the ARM industry’s role in the economy as well as speaking on specific topics, like credit reporting and medical debt collection. </a:t>
            </a:r>
            <a:br>
              <a:rPr lang="en-US" sz="1400" dirty="0">
                <a:latin typeface="Roboto" panose="02000000000000000000" pitchFamily="2" charset="0"/>
                <a:ea typeface="Roboto" panose="02000000000000000000" pitchFamily="2" charset="0"/>
              </a:rPr>
            </a:br>
            <a:endParaRPr lang="en-US" sz="1400" dirty="0">
              <a:latin typeface="Roboto" panose="02000000000000000000" pitchFamily="2" charset="0"/>
              <a:ea typeface="Roboto" panose="02000000000000000000" pitchFamily="2" charset="0"/>
            </a:endParaRPr>
          </a:p>
          <a:p>
            <a:pPr>
              <a:buClr>
                <a:schemeClr val="tx1"/>
              </a:buClr>
              <a:buFont typeface="Arial" panose="020B0604020202020204" pitchFamily="34" charset="0"/>
              <a:buChar char="•"/>
            </a:pPr>
            <a:r>
              <a:rPr lang="en-US" sz="1400" dirty="0">
                <a:latin typeface="Roboto" panose="02000000000000000000" pitchFamily="2" charset="0"/>
                <a:ea typeface="Roboto" panose="02000000000000000000" pitchFamily="2" charset="0"/>
              </a:rPr>
              <a:t>We’ve participated in articles that have appeared in </a:t>
            </a:r>
            <a:r>
              <a:rPr lang="en-US" sz="1400" i="1" dirty="0">
                <a:latin typeface="Roboto" panose="02000000000000000000" pitchFamily="2" charset="0"/>
                <a:ea typeface="Roboto" panose="02000000000000000000" pitchFamily="2" charset="0"/>
              </a:rPr>
              <a:t>The Wall Street Journal</a:t>
            </a:r>
            <a:r>
              <a:rPr lang="en-US" sz="1400" dirty="0">
                <a:latin typeface="Roboto" panose="02000000000000000000" pitchFamily="2" charset="0"/>
                <a:ea typeface="Roboto" panose="02000000000000000000" pitchFamily="2" charset="0"/>
              </a:rPr>
              <a:t>, </a:t>
            </a:r>
            <a:r>
              <a:rPr lang="en-US" sz="1400" i="1" dirty="0">
                <a:latin typeface="Roboto" panose="02000000000000000000" pitchFamily="2" charset="0"/>
                <a:ea typeface="Roboto" panose="02000000000000000000" pitchFamily="2" charset="0"/>
              </a:rPr>
              <a:t>American Banker </a:t>
            </a:r>
            <a:r>
              <a:rPr lang="en-US" sz="1400" dirty="0">
                <a:latin typeface="Roboto" panose="02000000000000000000" pitchFamily="2" charset="0"/>
                <a:ea typeface="Roboto" panose="02000000000000000000" pitchFamily="2" charset="0"/>
              </a:rPr>
              <a:t>and the </a:t>
            </a:r>
            <a:r>
              <a:rPr lang="en-US" sz="1400" i="1" dirty="0">
                <a:latin typeface="Roboto" panose="02000000000000000000" pitchFamily="2" charset="0"/>
                <a:ea typeface="Roboto" panose="02000000000000000000" pitchFamily="2" charset="0"/>
              </a:rPr>
              <a:t>New York Times.</a:t>
            </a:r>
          </a:p>
          <a:p>
            <a:pPr marL="127000" lvl="0" indent="0">
              <a:buClr>
                <a:schemeClr val="tx1"/>
              </a:buClr>
              <a:buNone/>
            </a:pPr>
            <a:endParaRPr lang="en-US" sz="1400" dirty="0">
              <a:latin typeface="Roboto" panose="02000000000000000000" pitchFamily="2" charset="0"/>
              <a:ea typeface="Roboto" panose="02000000000000000000" pitchFamily="2" charset="0"/>
            </a:endParaRPr>
          </a:p>
          <a:p>
            <a:pPr lvl="0">
              <a:buClr>
                <a:schemeClr val="tx1"/>
              </a:buClr>
              <a:buFont typeface="Arial" panose="020B0604020202020204" pitchFamily="34" charset="0"/>
              <a:buChar char="•"/>
            </a:pPr>
            <a:r>
              <a:rPr lang="en-US" sz="1400" dirty="0">
                <a:latin typeface="Roboto" panose="02000000000000000000" pitchFamily="2" charset="0"/>
                <a:ea typeface="Roboto" panose="02000000000000000000" pitchFamily="2" charset="0"/>
              </a:rPr>
              <a:t>ACA regularly issues press releases to a targeted media list and monitors how issues are reported.</a:t>
            </a:r>
            <a:br>
              <a:rPr lang="en-US" sz="1400" dirty="0">
                <a:latin typeface="Roboto" panose="02000000000000000000" pitchFamily="2" charset="0"/>
                <a:ea typeface="Roboto" panose="02000000000000000000" pitchFamily="2" charset="0"/>
              </a:rPr>
            </a:br>
            <a:endParaRPr lang="en-US" sz="1400" dirty="0">
              <a:latin typeface="Roboto" panose="02000000000000000000" pitchFamily="2" charset="0"/>
              <a:ea typeface="Roboto" panose="02000000000000000000" pitchFamily="2" charset="0"/>
            </a:endParaRPr>
          </a:p>
          <a:p>
            <a:pPr lvl="0">
              <a:spcBef>
                <a:spcPts val="0"/>
              </a:spcBef>
            </a:pPr>
            <a:endParaRPr lang="en-US" sz="1400" dirty="0">
              <a:latin typeface="Roboto" panose="02000000000000000000" pitchFamily="2" charset="0"/>
              <a:ea typeface="Roboto" panose="02000000000000000000" pitchFamily="2" charset="0"/>
            </a:endParaRPr>
          </a:p>
        </p:txBody>
      </p:sp>
      <p:grpSp>
        <p:nvGrpSpPr>
          <p:cNvPr id="19" name="Google Shape;196;p19">
            <a:extLst>
              <a:ext uri="{FF2B5EF4-FFF2-40B4-BE49-F238E27FC236}">
                <a16:creationId xmlns:a16="http://schemas.microsoft.com/office/drawing/2014/main" id="{635FF4C3-EB5C-624F-8171-8A33D463C987}"/>
              </a:ext>
            </a:extLst>
          </p:cNvPr>
          <p:cNvGrpSpPr/>
          <p:nvPr/>
        </p:nvGrpSpPr>
        <p:grpSpPr>
          <a:xfrm>
            <a:off x="7085160" y="4195299"/>
            <a:ext cx="369505" cy="369505"/>
            <a:chOff x="2594050" y="1631825"/>
            <a:chExt cx="439625" cy="439625"/>
          </a:xfrm>
        </p:grpSpPr>
        <p:sp>
          <p:nvSpPr>
            <p:cNvPr id="20" name="Google Shape;197;p19">
              <a:extLst>
                <a:ext uri="{FF2B5EF4-FFF2-40B4-BE49-F238E27FC236}">
                  <a16:creationId xmlns:a16="http://schemas.microsoft.com/office/drawing/2014/main" id="{61DFF459-32F9-D54F-ABA7-C080DA194ABC}"/>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198;p19">
              <a:extLst>
                <a:ext uri="{FF2B5EF4-FFF2-40B4-BE49-F238E27FC236}">
                  <a16:creationId xmlns:a16="http://schemas.microsoft.com/office/drawing/2014/main" id="{EC520610-22D7-E34D-A783-0CCE852C4548}"/>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199;p19">
              <a:extLst>
                <a:ext uri="{FF2B5EF4-FFF2-40B4-BE49-F238E27FC236}">
                  <a16:creationId xmlns:a16="http://schemas.microsoft.com/office/drawing/2014/main" id="{D2D23ACE-1697-A84A-B0D9-554D0374E6B9}"/>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200;p19">
              <a:extLst>
                <a:ext uri="{FF2B5EF4-FFF2-40B4-BE49-F238E27FC236}">
                  <a16:creationId xmlns:a16="http://schemas.microsoft.com/office/drawing/2014/main" id="{FD138658-76D9-7148-BDEE-A8B845C7F1A6}"/>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pic>
        <p:nvPicPr>
          <p:cNvPr id="27" name="Google Shape;188;p19" descr="Person reading newspaper">
            <a:extLst>
              <a:ext uri="{FF2B5EF4-FFF2-40B4-BE49-F238E27FC236}">
                <a16:creationId xmlns:a16="http://schemas.microsoft.com/office/drawing/2014/main" id="{32E9BA46-F5F3-1C49-916F-B16CB8A9B1C8}"/>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rcRect/>
          <a:stretch/>
        </p:blipFill>
        <p:spPr>
          <a:xfrm>
            <a:off x="5925105" y="783055"/>
            <a:ext cx="4060255" cy="4060255"/>
          </a:xfrm>
          <a:prstGeom prst="ellipse">
            <a:avLst/>
          </a:prstGeom>
          <a:noFill/>
          <a:ln>
            <a:noFill/>
          </a:ln>
        </p:spPr>
      </p:pic>
      <p:grpSp>
        <p:nvGrpSpPr>
          <p:cNvPr id="2" name="Google Shape;229;p21">
            <a:extLst>
              <a:ext uri="{FF2B5EF4-FFF2-40B4-BE49-F238E27FC236}">
                <a16:creationId xmlns:a16="http://schemas.microsoft.com/office/drawing/2014/main" id="{4F955569-6EDC-EEB3-7020-30C939F604FC}"/>
              </a:ext>
            </a:extLst>
          </p:cNvPr>
          <p:cNvGrpSpPr>
            <a:grpSpLocks noChangeAspect="1"/>
          </p:cNvGrpSpPr>
          <p:nvPr/>
        </p:nvGrpSpPr>
        <p:grpSpPr>
          <a:xfrm>
            <a:off x="5722909" y="3500570"/>
            <a:ext cx="1846666" cy="1846666"/>
            <a:chOff x="6680825" y="2549350"/>
            <a:chExt cx="1539600" cy="1539600"/>
          </a:xfrm>
        </p:grpSpPr>
        <p:sp>
          <p:nvSpPr>
            <p:cNvPr id="3" name="Google Shape;230;p21">
              <a:extLst>
                <a:ext uri="{FF2B5EF4-FFF2-40B4-BE49-F238E27FC236}">
                  <a16:creationId xmlns:a16="http://schemas.microsoft.com/office/drawing/2014/main" id="{7470BCC7-E268-97CD-316B-D46F22E4BA10}"/>
                </a:ext>
              </a:extLst>
            </p:cNvPr>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31;p21">
              <a:extLst>
                <a:ext uri="{FF2B5EF4-FFF2-40B4-BE49-F238E27FC236}">
                  <a16:creationId xmlns:a16="http://schemas.microsoft.com/office/drawing/2014/main" id="{6585E144-0F7D-15D3-BB1A-2187174B83CD}"/>
                </a:ext>
              </a:extLst>
            </p:cNvPr>
            <p:cNvSpPr/>
            <p:nvPr/>
          </p:nvSpPr>
          <p:spPr>
            <a:xfrm>
              <a:off x="6894850" y="2763375"/>
              <a:ext cx="1111200" cy="1111200"/>
            </a:xfrm>
            <a:prstGeom prst="ellipse">
              <a:avLst/>
            </a:prstGeom>
            <a:solidFill>
              <a:srgbClr val="007096"/>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2;p21">
              <a:extLst>
                <a:ext uri="{FF2B5EF4-FFF2-40B4-BE49-F238E27FC236}">
                  <a16:creationId xmlns:a16="http://schemas.microsoft.com/office/drawing/2014/main" id="{CBA0CA53-73AB-9B83-D877-DABB47FCAEE2}"/>
                </a:ext>
              </a:extLst>
            </p:cNvPr>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Graphic 5" descr="Megaphone outline">
            <a:extLst>
              <a:ext uri="{FF2B5EF4-FFF2-40B4-BE49-F238E27FC236}">
                <a16:creationId xmlns:a16="http://schemas.microsoft.com/office/drawing/2014/main" id="{0202A4CA-B98B-E25E-CA79-B18232C4B79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250751" y="4052829"/>
            <a:ext cx="751145" cy="751145"/>
          </a:xfrm>
          <a:prstGeom prst="rect">
            <a:avLst/>
          </a:prstGeom>
        </p:spPr>
      </p:pic>
    </p:spTree>
    <p:extLst>
      <p:ext uri="{BB962C8B-B14F-4D97-AF65-F5344CB8AC3E}">
        <p14:creationId xmlns:p14="http://schemas.microsoft.com/office/powerpoint/2010/main" val="3254894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body" idx="1"/>
          </p:nvPr>
        </p:nvSpPr>
        <p:spPr>
          <a:xfrm>
            <a:off x="851039" y="1657969"/>
            <a:ext cx="5549761" cy="2745000"/>
          </a:xfrm>
          <a:prstGeom prst="rect">
            <a:avLst/>
          </a:prstGeom>
        </p:spPr>
        <p:txBody>
          <a:bodyPr spcFirstLastPara="1" vert="horz" wrap="square" lIns="91425" tIns="91425" rIns="91425" bIns="91425" rtlCol="0" anchor="t" anchorCtr="0">
            <a:noAutofit/>
          </a:bodyPr>
          <a:lstStyle/>
          <a:p>
            <a:pPr marL="38100" indent="0">
              <a:buNone/>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With their business in the crosshairs, debt collectors are warning that cracking down on credit reporting and other collection tools may prompt more hospitals and doctors to demand patients pay upfront for care.</a:t>
            </a:r>
          </a:p>
          <a:p>
            <a:pPr marL="38100" indent="0">
              <a:buNone/>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There are some indications this is happening already, as hospitals and clinics push patients to enroll in loans or credit cards to pay their medical bills.</a:t>
            </a:r>
          </a:p>
          <a:p>
            <a:pPr marL="38100" indent="0">
              <a:buNone/>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Scott Purcell, CEO of ACA International, said it would be wiser for the federal government to focus on making medical care more affordable. "Here we're coming up with a solution that only takes money away from providers," Purcell said. "If Congress was involved, there could be more robust solutions."</a:t>
            </a:r>
          </a:p>
          <a:p>
            <a:pPr marL="0" indent="0">
              <a:buNone/>
            </a:pPr>
            <a:br>
              <a:rPr lang="en-US" sz="1600" b="1" dirty="0">
                <a:latin typeface="Roboto" panose="02000000000000000000" pitchFamily="2" charset="0"/>
                <a:ea typeface="Roboto" panose="02000000000000000000" pitchFamily="2" charset="0"/>
                <a:cs typeface="Roboto" panose="02000000000000000000" pitchFamily="2" charset="0"/>
              </a:rPr>
            </a:br>
            <a:r>
              <a:rPr lang="en-US" sz="1600" b="1" i="1" dirty="0">
                <a:latin typeface="Roboto" panose="02000000000000000000" pitchFamily="2" charset="0"/>
                <a:ea typeface="Roboto" panose="02000000000000000000" pitchFamily="2" charset="0"/>
                <a:cs typeface="Roboto" panose="02000000000000000000" pitchFamily="2" charset="0"/>
              </a:rPr>
              <a:t>NPR</a:t>
            </a:r>
            <a:r>
              <a:rPr lang="en-US" sz="1600" b="1" dirty="0">
                <a:latin typeface="Roboto" panose="02000000000000000000" pitchFamily="2" charset="0"/>
                <a:ea typeface="Roboto" panose="02000000000000000000" pitchFamily="2" charset="0"/>
                <a:cs typeface="Roboto" panose="02000000000000000000" pitchFamily="2" charset="0"/>
              </a:rPr>
              <a:t>, “Why a financial regulator is </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going after health care debt,” </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March 1, 2024</a:t>
            </a:r>
          </a:p>
          <a:p>
            <a:pPr marL="0" indent="0">
              <a:buNone/>
            </a:pP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230" name="Google Shape;230;p15"/>
          <p:cNvSpPr txBox="1">
            <a:spLocks noGrp="1"/>
          </p:cNvSpPr>
          <p:nvPr>
            <p:ph type="sldNum" idx="4294967295"/>
          </p:nvPr>
        </p:nvSpPr>
        <p:spPr>
          <a:xfrm>
            <a:off x="7618000" y="5493750"/>
            <a:ext cx="1487400" cy="315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29</a:t>
            </a:fld>
            <a:endParaRPr dirty="0"/>
          </a:p>
        </p:txBody>
      </p:sp>
      <p:sp>
        <p:nvSpPr>
          <p:cNvPr id="3" name="Rectangle 2">
            <a:extLst>
              <a:ext uri="{FF2B5EF4-FFF2-40B4-BE49-F238E27FC236}">
                <a16:creationId xmlns:a16="http://schemas.microsoft.com/office/drawing/2014/main" id="{5509EDB8-0E60-E627-07D8-84E12BBD07B4}"/>
              </a:ext>
            </a:extLst>
          </p:cNvPr>
          <p:cNvSpPr/>
          <p:nvPr/>
        </p:nvSpPr>
        <p:spPr>
          <a:xfrm>
            <a:off x="7829288" y="5493750"/>
            <a:ext cx="1314712" cy="4589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352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A54C7-2BB4-5E77-4E75-3B4A58AD538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grpSp>
        <p:nvGrpSpPr>
          <p:cNvPr id="32" name="Google Shape;189;p19">
            <a:extLst>
              <a:ext uri="{FF2B5EF4-FFF2-40B4-BE49-F238E27FC236}">
                <a16:creationId xmlns:a16="http://schemas.microsoft.com/office/drawing/2014/main" id="{9FFDD042-4D80-314F-B8CD-EE04D1D811C5}"/>
              </a:ext>
            </a:extLst>
          </p:cNvPr>
          <p:cNvGrpSpPr/>
          <p:nvPr/>
        </p:nvGrpSpPr>
        <p:grpSpPr>
          <a:xfrm>
            <a:off x="214388" y="1706639"/>
            <a:ext cx="1539600" cy="1539600"/>
            <a:chOff x="6680825" y="2549350"/>
            <a:chExt cx="1539600" cy="1539600"/>
          </a:xfrm>
          <a:solidFill>
            <a:srgbClr val="007096"/>
          </a:solidFill>
        </p:grpSpPr>
        <p:sp>
          <p:nvSpPr>
            <p:cNvPr id="33" name="Google Shape;190;p19">
              <a:extLst>
                <a:ext uri="{FF2B5EF4-FFF2-40B4-BE49-F238E27FC236}">
                  <a16:creationId xmlns:a16="http://schemas.microsoft.com/office/drawing/2014/main" id="{A51316A4-3FC2-2F40-B69B-479C6389DBEB}"/>
                </a:ext>
              </a:extLst>
            </p:cNvPr>
            <p:cNvSpPr/>
            <p:nvPr/>
          </p:nvSpPr>
          <p:spPr>
            <a:xfrm>
              <a:off x="6825669" y="2694194"/>
              <a:ext cx="1249800" cy="1249800"/>
            </a:xfrm>
            <a:prstGeom prst="ellipse">
              <a:avLst/>
            </a:pr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191;p19">
              <a:extLst>
                <a:ext uri="{FF2B5EF4-FFF2-40B4-BE49-F238E27FC236}">
                  <a16:creationId xmlns:a16="http://schemas.microsoft.com/office/drawing/2014/main" id="{89FEC511-C511-EB45-9C15-F13FB6D42747}"/>
                </a:ext>
              </a:extLst>
            </p:cNvPr>
            <p:cNvSpPr/>
            <p:nvPr/>
          </p:nvSpPr>
          <p:spPr>
            <a:xfrm>
              <a:off x="6894850" y="2763375"/>
              <a:ext cx="1111200" cy="1111200"/>
            </a:xfrm>
            <a:prstGeom prst="ellipse">
              <a:avLst/>
            </a:pr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192;p19">
              <a:extLst>
                <a:ext uri="{FF2B5EF4-FFF2-40B4-BE49-F238E27FC236}">
                  <a16:creationId xmlns:a16="http://schemas.microsoft.com/office/drawing/2014/main" id="{B30A09F7-B9D8-A244-A8E7-E5CD1241763D}"/>
                </a:ext>
              </a:extLst>
            </p:cNvPr>
            <p:cNvSpPr/>
            <p:nvPr/>
          </p:nvSpPr>
          <p:spPr>
            <a:xfrm>
              <a:off x="6680825" y="2549350"/>
              <a:ext cx="1539600" cy="1539600"/>
            </a:xfrm>
            <a:prstGeom prst="donut">
              <a:avLst>
                <a:gd name="adj" fmla="val 675"/>
              </a:avLst>
            </a:pr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pic>
        <p:nvPicPr>
          <p:cNvPr id="31" name="Graphic 30" descr="Excellent with solid fill">
            <a:extLst>
              <a:ext uri="{FF2B5EF4-FFF2-40B4-BE49-F238E27FC236}">
                <a16:creationId xmlns:a16="http://schemas.microsoft.com/office/drawing/2014/main" id="{98E57487-97DC-1442-90AB-09D68056EBE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3303" y="2125554"/>
            <a:ext cx="701419" cy="701419"/>
          </a:xfrm>
          <a:prstGeom prst="rect">
            <a:avLst/>
          </a:prstGeom>
        </p:spPr>
      </p:pic>
      <p:sp>
        <p:nvSpPr>
          <p:cNvPr id="15" name="Google Shape;357;p31">
            <a:extLst>
              <a:ext uri="{FF2B5EF4-FFF2-40B4-BE49-F238E27FC236}">
                <a16:creationId xmlns:a16="http://schemas.microsoft.com/office/drawing/2014/main" id="{2382969C-609D-CB47-A211-0A81FB999975}"/>
              </a:ext>
            </a:extLst>
          </p:cNvPr>
          <p:cNvSpPr txBox="1">
            <a:spLocks/>
          </p:cNvSpPr>
          <p:nvPr/>
        </p:nvSpPr>
        <p:spPr>
          <a:xfrm>
            <a:off x="2280175" y="931489"/>
            <a:ext cx="1798780" cy="1110600"/>
          </a:xfrm>
          <a:prstGeom prst="rect">
            <a:avLst/>
          </a:prstGeom>
        </p:spPr>
        <p:txBody>
          <a:bodyPr spcFirstLastPara="1" wrap="square" lIns="91425" tIns="91425" rIns="91425" bIns="91425" anchor="t" anchorCtr="0">
            <a:noAutofit/>
          </a:bodyPr>
          <a:lstStyle>
            <a:lvl1pPr marL="342900" indent="-342900" algn="l" defTabSz="457200" rtl="0" eaLnBrk="1" latinLnBrk="0" hangingPunct="1">
              <a:spcBef>
                <a:spcPct val="20000"/>
              </a:spcBef>
              <a:buFont typeface="Arial"/>
              <a:buChar char="•"/>
              <a:defRPr sz="32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b="1" dirty="0">
                <a:solidFill>
                  <a:schemeClr val="tx1"/>
                </a:solidFill>
              </a:rPr>
              <a:t>1.</a:t>
            </a:r>
          </a:p>
          <a:p>
            <a:pPr marL="0" indent="0">
              <a:spcBef>
                <a:spcPts val="600"/>
              </a:spcBef>
              <a:buNone/>
            </a:pPr>
            <a:r>
              <a:rPr lang="en-US" sz="1300" b="1" dirty="0">
                <a:solidFill>
                  <a:schemeClr val="tx1"/>
                </a:solidFill>
                <a:latin typeface="Roboto" panose="02000000000000000000" pitchFamily="2" charset="0"/>
                <a:ea typeface="Roboto" panose="02000000000000000000" pitchFamily="2" charset="0"/>
                <a:cs typeface="Roboto" panose="02000000000000000000" pitchFamily="2" charset="0"/>
              </a:rPr>
              <a:t>ACA holds six annual events:</a:t>
            </a:r>
            <a:b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-Committee of 100 </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-ACA HOW: Revenue Growth Summit </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-Washington Insights</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-Convention &amp; Expo </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-Fall Forum </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-Visionaries</a:t>
            </a:r>
          </a:p>
        </p:txBody>
      </p:sp>
      <p:sp>
        <p:nvSpPr>
          <p:cNvPr id="22" name="Google Shape;358;p31">
            <a:extLst>
              <a:ext uri="{FF2B5EF4-FFF2-40B4-BE49-F238E27FC236}">
                <a16:creationId xmlns:a16="http://schemas.microsoft.com/office/drawing/2014/main" id="{28C8BA2C-9777-A641-804D-6195238D99C1}"/>
              </a:ext>
            </a:extLst>
          </p:cNvPr>
          <p:cNvSpPr txBox="1">
            <a:spLocks/>
          </p:cNvSpPr>
          <p:nvPr/>
        </p:nvSpPr>
        <p:spPr>
          <a:xfrm>
            <a:off x="4154967" y="931489"/>
            <a:ext cx="1485300" cy="1110600"/>
          </a:xfrm>
          <a:prstGeom prst="rect">
            <a:avLst/>
          </a:prstGeom>
        </p:spPr>
        <p:txBody>
          <a:bodyPr spcFirstLastPara="1" wrap="square" lIns="91425" tIns="91425" rIns="91425" bIns="91425" anchor="t" anchorCtr="0">
            <a:noAutofit/>
          </a:bodyPr>
          <a:lstStyle>
            <a:lvl1pPr marL="342900" indent="-342900" algn="l" defTabSz="457200" rtl="0" eaLnBrk="1" latinLnBrk="0" hangingPunct="1">
              <a:spcBef>
                <a:spcPct val="20000"/>
              </a:spcBef>
              <a:buFont typeface="Arial"/>
              <a:buChar char="•"/>
              <a:defRPr sz="32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b="1" dirty="0">
                <a:solidFill>
                  <a:schemeClr val="tx1"/>
                </a:solidFill>
              </a:rPr>
              <a:t>2.</a:t>
            </a:r>
          </a:p>
          <a:p>
            <a:pPr marL="0" indent="0">
              <a:spcBef>
                <a:spcPts val="600"/>
              </a:spcBef>
              <a:buNone/>
            </a:pPr>
            <a:r>
              <a:rPr lang="en-US" sz="1300" b="1" dirty="0">
                <a:solidFill>
                  <a:schemeClr val="tx1"/>
                </a:solidFill>
                <a:latin typeface="Roboto" panose="02000000000000000000" pitchFamily="2" charset="0"/>
                <a:ea typeface="Roboto" panose="02000000000000000000" pitchFamily="2" charset="0"/>
                <a:cs typeface="Roboto" panose="02000000000000000000" pitchFamily="2" charset="0"/>
              </a:rPr>
              <a:t>ACA offers seven professional designations </a:t>
            </a: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that are highly recognized in the accounts receivable management industry.</a:t>
            </a:r>
          </a:p>
        </p:txBody>
      </p:sp>
      <p:sp>
        <p:nvSpPr>
          <p:cNvPr id="23" name="Google Shape;359;p31">
            <a:extLst>
              <a:ext uri="{FF2B5EF4-FFF2-40B4-BE49-F238E27FC236}">
                <a16:creationId xmlns:a16="http://schemas.microsoft.com/office/drawing/2014/main" id="{C4DAB441-B751-A04A-AFCB-746DD5463AF9}"/>
              </a:ext>
            </a:extLst>
          </p:cNvPr>
          <p:cNvSpPr txBox="1">
            <a:spLocks/>
          </p:cNvSpPr>
          <p:nvPr/>
        </p:nvSpPr>
        <p:spPr>
          <a:xfrm>
            <a:off x="5914177" y="931489"/>
            <a:ext cx="1485300" cy="1110600"/>
          </a:xfrm>
          <a:prstGeom prst="rect">
            <a:avLst/>
          </a:prstGeom>
        </p:spPr>
        <p:txBody>
          <a:bodyPr spcFirstLastPara="1" wrap="square" lIns="91425" tIns="91425" rIns="91425" bIns="91425" anchor="t" anchorCtr="0">
            <a:noAutofit/>
          </a:bodyPr>
          <a:lstStyle>
            <a:lvl1pPr marL="342900" indent="-342900" algn="l" defTabSz="457200" rtl="0" eaLnBrk="1" latinLnBrk="0" hangingPunct="1">
              <a:spcBef>
                <a:spcPct val="20000"/>
              </a:spcBef>
              <a:buFont typeface="Arial"/>
              <a:buChar char="•"/>
              <a:defRPr sz="32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b="1" dirty="0">
                <a:solidFill>
                  <a:schemeClr val="tx1"/>
                </a:solidFill>
              </a:rPr>
              <a:t>3.</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300 attorneys are employed at </a:t>
            </a:r>
            <a:r>
              <a:rPr lang="en-US" sz="1300" b="1" dirty="0">
                <a:solidFill>
                  <a:schemeClr val="tx1"/>
                </a:solidFill>
                <a:latin typeface="Roboto" panose="02000000000000000000" pitchFamily="2" charset="0"/>
                <a:ea typeface="Roboto" panose="02000000000000000000" pitchFamily="2" charset="0"/>
                <a:cs typeface="Roboto" panose="02000000000000000000" pitchFamily="2" charset="0"/>
              </a:rPr>
              <a:t>Brownstein Hyatt Farber Schreck</a:t>
            </a: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 where ACA’s award-winning lobbyist, Leah Dempsey, is a shareholder.</a:t>
            </a:r>
          </a:p>
        </p:txBody>
      </p:sp>
      <p:sp>
        <p:nvSpPr>
          <p:cNvPr id="24" name="Google Shape;366;p31">
            <a:extLst>
              <a:ext uri="{FF2B5EF4-FFF2-40B4-BE49-F238E27FC236}">
                <a16:creationId xmlns:a16="http://schemas.microsoft.com/office/drawing/2014/main" id="{251B940C-C3BB-184F-BA7F-8945AA8C4D67}"/>
              </a:ext>
            </a:extLst>
          </p:cNvPr>
          <p:cNvSpPr txBox="1">
            <a:spLocks/>
          </p:cNvSpPr>
          <p:nvPr/>
        </p:nvSpPr>
        <p:spPr>
          <a:xfrm>
            <a:off x="2270710" y="3991580"/>
            <a:ext cx="1485300" cy="1110600"/>
          </a:xfrm>
          <a:prstGeom prst="rect">
            <a:avLst/>
          </a:prstGeom>
        </p:spPr>
        <p:txBody>
          <a:bodyPr spcFirstLastPara="1" wrap="square" lIns="91425" tIns="91425" rIns="91425" bIns="91425" anchor="t" anchorCtr="0">
            <a:noAutofit/>
          </a:bodyPr>
          <a:lstStyle>
            <a:lvl1pPr marL="342900" indent="-342900" algn="l" defTabSz="457200" rtl="0" eaLnBrk="1" latinLnBrk="0" hangingPunct="1">
              <a:spcBef>
                <a:spcPct val="20000"/>
              </a:spcBef>
              <a:buFont typeface="Arial"/>
              <a:buChar char="•"/>
              <a:defRPr sz="32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b="1" dirty="0">
                <a:solidFill>
                  <a:schemeClr val="tx1"/>
                </a:solidFill>
              </a:rPr>
              <a:t>4.</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Our </a:t>
            </a:r>
            <a:r>
              <a:rPr lang="en-US" sz="1300" b="1" i="1" dirty="0">
                <a:solidFill>
                  <a:schemeClr val="tx1"/>
                </a:solidFill>
                <a:latin typeface="Roboto" panose="02000000000000000000" pitchFamily="2" charset="0"/>
                <a:ea typeface="Roboto" panose="02000000000000000000" pitchFamily="2" charset="0"/>
                <a:cs typeface="Roboto" panose="02000000000000000000" pitchFamily="2" charset="0"/>
              </a:rPr>
              <a:t>ACA Daily </a:t>
            </a:r>
            <a:r>
              <a:rPr lang="en-US" sz="1300" b="1" dirty="0">
                <a:solidFill>
                  <a:schemeClr val="tx1"/>
                </a:solidFill>
                <a:latin typeface="Roboto" panose="02000000000000000000" pitchFamily="2" charset="0"/>
                <a:ea typeface="Roboto" panose="02000000000000000000" pitchFamily="2" charset="0"/>
                <a:cs typeface="Roboto" panose="02000000000000000000" pitchFamily="2" charset="0"/>
              </a:rPr>
              <a:t>newsletter </a:t>
            </a: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and</a:t>
            </a:r>
            <a:r>
              <a:rPr lang="en-US" sz="13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bimonthly</a:t>
            </a:r>
            <a:r>
              <a:rPr lang="en-US" sz="13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300" b="1" i="1" dirty="0">
                <a:solidFill>
                  <a:schemeClr val="tx1"/>
                </a:solidFill>
                <a:latin typeface="Roboto" panose="02000000000000000000" pitchFamily="2" charset="0"/>
                <a:ea typeface="Roboto" panose="02000000000000000000" pitchFamily="2" charset="0"/>
                <a:cs typeface="Roboto" panose="02000000000000000000" pitchFamily="2" charset="0"/>
              </a:rPr>
              <a:t>Collector</a:t>
            </a:r>
            <a:r>
              <a:rPr lang="en-US" sz="1300" b="1" dirty="0">
                <a:solidFill>
                  <a:schemeClr val="tx1"/>
                </a:solidFill>
                <a:latin typeface="Roboto" panose="02000000000000000000" pitchFamily="2" charset="0"/>
                <a:ea typeface="Roboto" panose="02000000000000000000" pitchFamily="2" charset="0"/>
                <a:cs typeface="Roboto" panose="02000000000000000000" pitchFamily="2" charset="0"/>
              </a:rPr>
              <a:t> magazine </a:t>
            </a: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recently won ASBPE awards for excellence. </a:t>
            </a:r>
          </a:p>
        </p:txBody>
      </p:sp>
      <p:sp>
        <p:nvSpPr>
          <p:cNvPr id="25" name="Google Shape;367;p31">
            <a:extLst>
              <a:ext uri="{FF2B5EF4-FFF2-40B4-BE49-F238E27FC236}">
                <a16:creationId xmlns:a16="http://schemas.microsoft.com/office/drawing/2014/main" id="{574EE7C0-96A6-F448-A64F-88B669D2BA89}"/>
              </a:ext>
            </a:extLst>
          </p:cNvPr>
          <p:cNvSpPr txBox="1">
            <a:spLocks/>
          </p:cNvSpPr>
          <p:nvPr/>
        </p:nvSpPr>
        <p:spPr>
          <a:xfrm>
            <a:off x="4145502" y="3991580"/>
            <a:ext cx="1561312" cy="1110600"/>
          </a:xfrm>
          <a:prstGeom prst="rect">
            <a:avLst/>
          </a:prstGeom>
        </p:spPr>
        <p:txBody>
          <a:bodyPr spcFirstLastPara="1" wrap="square" lIns="91425" tIns="91425" rIns="91425" bIns="91425" anchor="t" anchorCtr="0">
            <a:noAutofit/>
          </a:bodyPr>
          <a:lstStyle>
            <a:lvl1pPr marL="342900" indent="-342900" algn="l" defTabSz="457200" rtl="0" eaLnBrk="1" latinLnBrk="0" hangingPunct="1">
              <a:spcBef>
                <a:spcPct val="20000"/>
              </a:spcBef>
              <a:buFont typeface="Arial"/>
              <a:buChar char="•"/>
              <a:defRPr sz="32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b="1" dirty="0">
                <a:solidFill>
                  <a:schemeClr val="tx1"/>
                </a:solidFill>
              </a:rPr>
              <a:t>5.</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ACA partnered with </a:t>
            </a:r>
            <a:r>
              <a:rPr lang="en-US" sz="1300" dirty="0" err="1">
                <a:solidFill>
                  <a:schemeClr val="tx1"/>
                </a:solidFill>
                <a:latin typeface="Roboto" panose="02000000000000000000" pitchFamily="2" charset="0"/>
                <a:ea typeface="Roboto" panose="02000000000000000000" pitchFamily="2" charset="0"/>
                <a:cs typeface="Roboto" panose="02000000000000000000" pitchFamily="2" charset="0"/>
              </a:rPr>
              <a:t>Kaulkin</a:t>
            </a: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 Ginsberg to </a:t>
            </a:r>
            <a:r>
              <a:rPr lang="en-US" sz="1300" b="1" dirty="0">
                <a:solidFill>
                  <a:schemeClr val="tx1"/>
                </a:solidFill>
                <a:latin typeface="Roboto" panose="02000000000000000000" pitchFamily="2" charset="0"/>
                <a:ea typeface="Roboto" panose="02000000000000000000" pitchFamily="2" charset="0"/>
                <a:cs typeface="Roboto" panose="02000000000000000000" pitchFamily="2" charset="0"/>
              </a:rPr>
              <a:t>produce a report on diversity </a:t>
            </a: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in the ARM industry, which is used as part of our advocacy efforts.</a:t>
            </a:r>
          </a:p>
        </p:txBody>
      </p:sp>
      <p:sp>
        <p:nvSpPr>
          <p:cNvPr id="26" name="Google Shape;368;p31">
            <a:extLst>
              <a:ext uri="{FF2B5EF4-FFF2-40B4-BE49-F238E27FC236}">
                <a16:creationId xmlns:a16="http://schemas.microsoft.com/office/drawing/2014/main" id="{7EFCFBE4-536F-CA42-8792-FAD4A338FAEC}"/>
              </a:ext>
            </a:extLst>
          </p:cNvPr>
          <p:cNvSpPr txBox="1">
            <a:spLocks/>
          </p:cNvSpPr>
          <p:nvPr/>
        </p:nvSpPr>
        <p:spPr>
          <a:xfrm>
            <a:off x="5904712" y="3991580"/>
            <a:ext cx="1485300" cy="1110600"/>
          </a:xfrm>
          <a:prstGeom prst="rect">
            <a:avLst/>
          </a:prstGeom>
        </p:spPr>
        <p:txBody>
          <a:bodyPr spcFirstLastPara="1" wrap="square" lIns="91425" tIns="91425" rIns="91425" bIns="91425" anchor="t" anchorCtr="0">
            <a:noAutofit/>
          </a:bodyPr>
          <a:lstStyle>
            <a:lvl1pPr marL="342900" indent="-342900" algn="l" defTabSz="457200" rtl="0" eaLnBrk="1" latinLnBrk="0" hangingPunct="1">
              <a:spcBef>
                <a:spcPct val="20000"/>
              </a:spcBef>
              <a:buFont typeface="Arial"/>
              <a:buChar char="•"/>
              <a:defRPr sz="32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b="1" dirty="0">
                <a:solidFill>
                  <a:schemeClr val="tx1"/>
                </a:solidFill>
              </a:rPr>
              <a:t>6.</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ACA </a:t>
            </a:r>
            <a:r>
              <a:rPr lang="en-US" sz="1300" b="1" dirty="0">
                <a:solidFill>
                  <a:schemeClr val="tx1"/>
                </a:solidFill>
                <a:latin typeface="Roboto" panose="02000000000000000000" pitchFamily="2" charset="0"/>
                <a:ea typeface="Roboto" panose="02000000000000000000" pitchFamily="2" charset="0"/>
                <a:cs typeface="Roboto" panose="02000000000000000000" pitchFamily="2" charset="0"/>
              </a:rPr>
              <a:t>conducts close to 60 members-only ACA Huddle </a:t>
            </a: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webinars every year, with dozens of unique guest speakers.</a:t>
            </a:r>
          </a:p>
        </p:txBody>
      </p:sp>
      <p:sp>
        <p:nvSpPr>
          <p:cNvPr id="16" name="TextBox 15">
            <a:extLst>
              <a:ext uri="{FF2B5EF4-FFF2-40B4-BE49-F238E27FC236}">
                <a16:creationId xmlns:a16="http://schemas.microsoft.com/office/drawing/2014/main" id="{A8F9B620-75B1-6B4A-971F-0C9FCC7845A5}"/>
              </a:ext>
            </a:extLst>
          </p:cNvPr>
          <p:cNvSpPr txBox="1"/>
          <p:nvPr/>
        </p:nvSpPr>
        <p:spPr>
          <a:xfrm>
            <a:off x="603472" y="189821"/>
            <a:ext cx="5301240" cy="707886"/>
          </a:xfrm>
          <a:prstGeom prst="rect">
            <a:avLst/>
          </a:prstGeom>
          <a:noFill/>
        </p:spPr>
        <p:txBody>
          <a:bodyPr wrap="square">
            <a:spAutoFit/>
          </a:bodyPr>
          <a:lstStyle/>
          <a:p>
            <a:r>
              <a:rPr lang="en" sz="4000" dirty="0">
                <a:solidFill>
                  <a:srgbClr val="007096"/>
                </a:solidFill>
                <a:latin typeface="+mj-lt"/>
              </a:rPr>
              <a:t>ACA Highlights</a:t>
            </a:r>
            <a:endParaRPr lang="en-US" sz="4000" dirty="0">
              <a:solidFill>
                <a:srgbClr val="007096"/>
              </a:solidFill>
              <a:latin typeface="+mj-lt"/>
            </a:endParaRPr>
          </a:p>
        </p:txBody>
      </p:sp>
    </p:spTree>
    <p:extLst>
      <p:ext uri="{BB962C8B-B14F-4D97-AF65-F5344CB8AC3E}">
        <p14:creationId xmlns:p14="http://schemas.microsoft.com/office/powerpoint/2010/main" val="2573702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214889-7876-9C42-AF45-C02AC4E6D0F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1">
            <a:extLst>
              <a:ext uri="{FF2B5EF4-FFF2-40B4-BE49-F238E27FC236}">
                <a16:creationId xmlns:a16="http://schemas.microsoft.com/office/drawing/2014/main" id="{D6B078B6-8D95-4F48-9145-B8A199542182}"/>
              </a:ext>
            </a:extLst>
          </p:cNvPr>
          <p:cNvSpPr>
            <a:spLocks noGrp="1"/>
          </p:cNvSpPr>
          <p:nvPr>
            <p:ph type="title"/>
          </p:nvPr>
        </p:nvSpPr>
        <p:spPr>
          <a:xfrm>
            <a:off x="234779" y="288325"/>
            <a:ext cx="8229600" cy="1143000"/>
          </a:xfrm>
        </p:spPr>
        <p:txBody>
          <a:bodyPr anchor="ctr">
            <a:normAutofit/>
          </a:bodyPr>
          <a:lstStyle/>
          <a:p>
            <a:pPr algn="ctr">
              <a:lnSpc>
                <a:spcPct val="90000"/>
              </a:lnSpc>
            </a:pPr>
            <a:r>
              <a:rPr lang="en-US" sz="3700" dirty="0"/>
              <a:t>ACA’s Industry Advancement Fund</a:t>
            </a:r>
          </a:p>
        </p:txBody>
      </p:sp>
      <p:sp>
        <p:nvSpPr>
          <p:cNvPr id="17" name="Text Placeholder 2">
            <a:extLst>
              <a:ext uri="{FF2B5EF4-FFF2-40B4-BE49-F238E27FC236}">
                <a16:creationId xmlns:a16="http://schemas.microsoft.com/office/drawing/2014/main" id="{0146D1E4-B663-41B7-972C-83B5D271FDBB}"/>
              </a:ext>
            </a:extLst>
          </p:cNvPr>
          <p:cNvSpPr>
            <a:spLocks noGrp="1"/>
          </p:cNvSpPr>
          <p:nvPr>
            <p:ph type="body" idx="1"/>
          </p:nvPr>
        </p:nvSpPr>
        <p:spPr>
          <a:xfrm>
            <a:off x="439123" y="1268360"/>
            <a:ext cx="8116529" cy="568247"/>
          </a:xfrm>
        </p:spPr>
        <p:txBody>
          <a:bodyPr>
            <a:noAutofit/>
          </a:bodyPr>
          <a:lstStyle/>
          <a:p>
            <a:pPr algn="ctr">
              <a:lnSpc>
                <a:spcPct val="170000"/>
              </a:lnSpc>
            </a:pPr>
            <a:r>
              <a:rPr lang="en-US" sz="1400" dirty="0">
                <a:solidFill>
                  <a:schemeClr val="tx1"/>
                </a:solidFill>
              </a:rPr>
              <a:t>The only industry-specific mechanism that provides direct financial support </a:t>
            </a:r>
          </a:p>
          <a:p>
            <a:pPr algn="ctr"/>
            <a:r>
              <a:rPr lang="en-US" sz="1400" dirty="0">
                <a:solidFill>
                  <a:schemeClr val="tx1"/>
                </a:solidFill>
              </a:rPr>
              <a:t>to members to help combat frivolous litigation.</a:t>
            </a:r>
          </a:p>
        </p:txBody>
      </p:sp>
      <p:sp>
        <p:nvSpPr>
          <p:cNvPr id="12" name="Content Placeholder 2">
            <a:extLst>
              <a:ext uri="{FF2B5EF4-FFF2-40B4-BE49-F238E27FC236}">
                <a16:creationId xmlns:a16="http://schemas.microsoft.com/office/drawing/2014/main" id="{E2F0734E-F7F8-4DCD-AD07-D1C3EAD16D27}"/>
              </a:ext>
            </a:extLst>
          </p:cNvPr>
          <p:cNvSpPr>
            <a:spLocks noGrp="1"/>
          </p:cNvSpPr>
          <p:nvPr>
            <p:ph sz="half" idx="2"/>
          </p:nvPr>
        </p:nvSpPr>
        <p:spPr>
          <a:xfrm>
            <a:off x="818707" y="2180706"/>
            <a:ext cx="4040188" cy="4135773"/>
          </a:xfrm>
        </p:spPr>
        <p:txBody>
          <a:bodyPr>
            <a:normAutofit/>
          </a:bodyPr>
          <a:lstStyle/>
          <a:p>
            <a:pPr marL="0" indent="0">
              <a:lnSpc>
                <a:spcPct val="90000"/>
              </a:lnSpc>
              <a:buNone/>
            </a:pPr>
            <a:r>
              <a:rPr lang="en-US" sz="1800" b="1" dirty="0">
                <a:solidFill>
                  <a:schemeClr val="tx1"/>
                </a:solidFill>
                <a:latin typeface="Roboto" panose="02000000000000000000" pitchFamily="2" charset="0"/>
                <a:ea typeface="Roboto" panose="02000000000000000000" pitchFamily="2" charset="0"/>
              </a:rPr>
              <a:t>The Judicial Advocacy Program</a:t>
            </a:r>
            <a:br>
              <a:rPr lang="en-US" sz="1800" b="1" dirty="0">
                <a:solidFill>
                  <a:schemeClr val="tx1"/>
                </a:solidFill>
                <a:latin typeface="Roboto" panose="02000000000000000000" pitchFamily="2" charset="0"/>
                <a:ea typeface="Roboto" panose="02000000000000000000" pitchFamily="2" charset="0"/>
              </a:rPr>
            </a:br>
            <a:endParaRPr lang="en-US" sz="1800" b="1" dirty="0">
              <a:solidFill>
                <a:schemeClr val="tx1"/>
              </a:solidFill>
              <a:latin typeface="Roboto" panose="02000000000000000000" pitchFamily="2" charset="0"/>
              <a:ea typeface="Roboto" panose="02000000000000000000" pitchFamily="2" charset="0"/>
            </a:endParaRPr>
          </a:p>
          <a:p>
            <a:pPr>
              <a:lnSpc>
                <a:spcPct val="90000"/>
              </a:lnSpc>
            </a:pPr>
            <a:r>
              <a:rPr lang="en-US" sz="1200" b="1" dirty="0">
                <a:solidFill>
                  <a:schemeClr val="tx1"/>
                </a:solidFill>
                <a:latin typeface="Roboto" panose="02000000000000000000" pitchFamily="2" charset="0"/>
                <a:ea typeface="Roboto" panose="02000000000000000000" pitchFamily="2" charset="0"/>
              </a:rPr>
              <a:t>Traditional Support: </a:t>
            </a:r>
            <a:r>
              <a:rPr lang="en-US" sz="1200" dirty="0">
                <a:solidFill>
                  <a:schemeClr val="tx1"/>
                </a:solidFill>
                <a:latin typeface="Roboto" panose="02000000000000000000" pitchFamily="2" charset="0"/>
                <a:ea typeface="Roboto" panose="02000000000000000000" pitchFamily="2" charset="0"/>
              </a:rPr>
              <a:t>Up to $25,000 in support for members in cases of industry-wide significance, with additional funds available in special cases upon approval of ACA’s Board of Directors.​</a:t>
            </a:r>
          </a:p>
          <a:p>
            <a:pPr fontAlgn="base"/>
            <a:r>
              <a:rPr lang="en-US" sz="1200" b="1" dirty="0">
                <a:solidFill>
                  <a:schemeClr val="tx1"/>
                </a:solidFill>
                <a:latin typeface="Roboto" panose="02000000000000000000" pitchFamily="2" charset="0"/>
                <a:ea typeface="Roboto" panose="02000000000000000000" pitchFamily="2" charset="0"/>
              </a:rPr>
              <a:t>Amicus Support: </a:t>
            </a:r>
            <a:r>
              <a:rPr lang="en-US" sz="1200" dirty="0">
                <a:solidFill>
                  <a:schemeClr val="tx1"/>
                </a:solidFill>
                <a:latin typeface="Roboto" panose="02000000000000000000" pitchFamily="2" charset="0"/>
                <a:ea typeface="Roboto" panose="02000000000000000000" pitchFamily="2" charset="0"/>
              </a:rPr>
              <a:t>Funding for ACA’s participation in appellate cases as an amicus curiae.</a:t>
            </a:r>
          </a:p>
          <a:p>
            <a:pPr>
              <a:lnSpc>
                <a:spcPct val="90000"/>
              </a:lnSpc>
            </a:pPr>
            <a:endParaRPr lang="en-US" sz="1500" dirty="0">
              <a:solidFill>
                <a:schemeClr val="tx1"/>
              </a:solidFill>
              <a:latin typeface="Roboto" panose="02000000000000000000" pitchFamily="2" charset="0"/>
              <a:ea typeface="Roboto" panose="02000000000000000000" pitchFamily="2" charset="0"/>
            </a:endParaRPr>
          </a:p>
          <a:p>
            <a:pPr marL="0" indent="0">
              <a:lnSpc>
                <a:spcPct val="90000"/>
              </a:lnSpc>
              <a:buNone/>
            </a:pPr>
            <a:r>
              <a:rPr lang="en-US" sz="1800" b="1" dirty="0">
                <a:solidFill>
                  <a:schemeClr val="tx1"/>
                </a:solidFill>
                <a:latin typeface="Roboto" panose="02000000000000000000" pitchFamily="2" charset="0"/>
                <a:ea typeface="Roboto" panose="02000000000000000000" pitchFamily="2" charset="0"/>
              </a:rPr>
              <a:t>The Matching Funds Program</a:t>
            </a:r>
            <a:br>
              <a:rPr lang="en-US" sz="1800" b="1" dirty="0">
                <a:solidFill>
                  <a:schemeClr val="tx1"/>
                </a:solidFill>
                <a:latin typeface="Roboto" panose="02000000000000000000" pitchFamily="2" charset="0"/>
                <a:ea typeface="Roboto" panose="02000000000000000000" pitchFamily="2" charset="0"/>
              </a:rPr>
            </a:br>
            <a:endParaRPr lang="en-US" sz="1800" b="1" dirty="0">
              <a:solidFill>
                <a:schemeClr val="tx1"/>
              </a:solidFill>
              <a:latin typeface="Roboto" panose="02000000000000000000" pitchFamily="2" charset="0"/>
              <a:ea typeface="Roboto" panose="02000000000000000000" pitchFamily="2" charset="0"/>
            </a:endParaRPr>
          </a:p>
          <a:p>
            <a:pPr>
              <a:lnSpc>
                <a:spcPct val="90000"/>
              </a:lnSpc>
              <a:spcBef>
                <a:spcPts val="0"/>
              </a:spcBef>
            </a:pPr>
            <a:r>
              <a:rPr lang="en-US" sz="1200" dirty="0">
                <a:solidFill>
                  <a:schemeClr val="tx1"/>
                </a:solidFill>
                <a:latin typeface="Roboto" panose="02000000000000000000" pitchFamily="2" charset="0"/>
                <a:ea typeface="Roboto" panose="02000000000000000000" pitchFamily="2" charset="0"/>
              </a:rPr>
              <a:t>Provides financial support in lawsuits that may not have nationwide impact but reflect instances of frivolous or abusive plaintiff’s litigation.​</a:t>
            </a:r>
          </a:p>
          <a:p>
            <a:pPr>
              <a:lnSpc>
                <a:spcPct val="90000"/>
              </a:lnSpc>
            </a:pPr>
            <a:r>
              <a:rPr lang="en-US" sz="1200" dirty="0">
                <a:solidFill>
                  <a:schemeClr val="tx1"/>
                </a:solidFill>
                <a:latin typeface="Roboto" panose="02000000000000000000" pitchFamily="2" charset="0"/>
                <a:ea typeface="Roboto" panose="02000000000000000000" pitchFamily="2" charset="0"/>
              </a:rPr>
              <a:t>Dollar-for-dollar match up to $10,000 for out-of-pocket expenses.</a:t>
            </a:r>
          </a:p>
        </p:txBody>
      </p:sp>
      <p:pic>
        <p:nvPicPr>
          <p:cNvPr id="7" name="Content Placeholder 6">
            <a:extLst>
              <a:ext uri="{FF2B5EF4-FFF2-40B4-BE49-F238E27FC236}">
                <a16:creationId xmlns:a16="http://schemas.microsoft.com/office/drawing/2014/main" id="{8B030A56-EF1A-034E-880A-95E9ECA242B5}"/>
              </a:ext>
            </a:extLst>
          </p:cNvPr>
          <p:cNvPicPr>
            <a:picLocks noGrp="1" noChangeAspect="1"/>
          </p:cNvPicPr>
          <p:nvPr>
            <p:ph sz="quarter" idx="4"/>
          </p:nvPr>
        </p:nvPicPr>
        <p:blipFill>
          <a:blip r:embed="rId4" cstate="print">
            <a:extLst>
              <a:ext uri="{28A0092B-C50C-407E-A947-70E740481C1C}">
                <a14:useLocalDpi xmlns:a14="http://schemas.microsoft.com/office/drawing/2010/main"/>
              </a:ext>
            </a:extLst>
          </a:blip>
          <a:srcRect/>
          <a:stretch/>
        </p:blipFill>
        <p:spPr>
          <a:xfrm>
            <a:off x="5588196" y="2174874"/>
            <a:ext cx="3439346" cy="3362345"/>
          </a:xfrm>
          <a:prstGeom prst="ellipse">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876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391" name="Picture 390">
            <a:extLst>
              <a:ext uri="{FF2B5EF4-FFF2-40B4-BE49-F238E27FC236}">
                <a16:creationId xmlns:a16="http://schemas.microsoft.com/office/drawing/2014/main" id="{B1669566-D942-05C6-DA0A-0F02F6A827E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grpSp>
        <p:nvGrpSpPr>
          <p:cNvPr id="267" name="Google Shape;267;p19"/>
          <p:cNvGrpSpPr/>
          <p:nvPr/>
        </p:nvGrpSpPr>
        <p:grpSpPr>
          <a:xfrm>
            <a:off x="3655615" y="2384140"/>
            <a:ext cx="339253" cy="339253"/>
            <a:chOff x="3271200" y="1435075"/>
            <a:chExt cx="481825" cy="481825"/>
          </a:xfrm>
        </p:grpSpPr>
        <p:sp>
          <p:nvSpPr>
            <p:cNvPr id="268" name="Google Shape;268;p19"/>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endParaRPr>
                <a:solidFill>
                  <a:srgbClr val="435D74"/>
                </a:solidFill>
              </a:endParaRPr>
            </a:p>
          </p:txBody>
        </p:sp>
        <p:sp>
          <p:nvSpPr>
            <p:cNvPr id="269" name="Google Shape;269;p19"/>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endParaRPr>
                <a:solidFill>
                  <a:srgbClr val="435D74"/>
                </a:solidFill>
              </a:endParaRPr>
            </a:p>
          </p:txBody>
        </p:sp>
      </p:grpSp>
      <p:sp>
        <p:nvSpPr>
          <p:cNvPr id="359" name="Google Shape;254;p19">
            <a:extLst>
              <a:ext uri="{FF2B5EF4-FFF2-40B4-BE49-F238E27FC236}">
                <a16:creationId xmlns:a16="http://schemas.microsoft.com/office/drawing/2014/main" id="{8491DE4B-CE72-6951-0AE8-A92B51E3BA30}"/>
              </a:ext>
            </a:extLst>
          </p:cNvPr>
          <p:cNvSpPr txBox="1">
            <a:spLocks/>
          </p:cNvSpPr>
          <p:nvPr/>
        </p:nvSpPr>
        <p:spPr>
          <a:xfrm>
            <a:off x="420077" y="1017551"/>
            <a:ext cx="7723500" cy="481200"/>
          </a:xfrm>
          <a:prstGeom prst="rect">
            <a:avLst/>
          </a:prstGeom>
        </p:spPr>
        <p:txBody>
          <a:bodyPr spcFirstLastPara="1" vert="horz" wrap="square" lIns="91425" tIns="91425" rIns="91425" bIns="91425" rtlCol="0" anchor="ctr" anchorCtr="0">
            <a:noAutofit/>
          </a:bodyPr>
          <a:lstStyle>
            <a:lvl1pPr algn="l" defTabSz="457200" rtl="0" eaLnBrk="1" latinLnBrk="0" hangingPunct="1">
              <a:spcBef>
                <a:spcPct val="0"/>
              </a:spcBef>
              <a:buNone/>
              <a:defRPr sz="4400" kern="1200">
                <a:solidFill>
                  <a:srgbClr val="007096"/>
                </a:solidFill>
                <a:latin typeface="+mj-lt"/>
                <a:ea typeface="+mj-ea"/>
                <a:cs typeface="+mj-cs"/>
              </a:defRPr>
            </a:lvl1pPr>
          </a:lstStyle>
          <a:p>
            <a:pPr algn="ctr">
              <a:spcBef>
                <a:spcPts val="0"/>
              </a:spcBef>
            </a:pPr>
            <a:r>
              <a:rPr lang="en-US" dirty="0"/>
              <a:t>Notable IAF Victories</a:t>
            </a:r>
          </a:p>
        </p:txBody>
      </p:sp>
      <p:grpSp>
        <p:nvGrpSpPr>
          <p:cNvPr id="360" name="Google Shape;255;p19">
            <a:extLst>
              <a:ext uri="{FF2B5EF4-FFF2-40B4-BE49-F238E27FC236}">
                <a16:creationId xmlns:a16="http://schemas.microsoft.com/office/drawing/2014/main" id="{C44123A5-ABE8-DBA6-8F4A-A79D37D44CB5}"/>
              </a:ext>
            </a:extLst>
          </p:cNvPr>
          <p:cNvGrpSpPr/>
          <p:nvPr/>
        </p:nvGrpSpPr>
        <p:grpSpPr>
          <a:xfrm>
            <a:off x="3143003" y="3520501"/>
            <a:ext cx="5000574" cy="847200"/>
            <a:chOff x="3433276" y="2409276"/>
            <a:chExt cx="5000574" cy="847200"/>
          </a:xfrm>
        </p:grpSpPr>
        <p:sp>
          <p:nvSpPr>
            <p:cNvPr id="361" name="Google Shape;256;p19">
              <a:extLst>
                <a:ext uri="{FF2B5EF4-FFF2-40B4-BE49-F238E27FC236}">
                  <a16:creationId xmlns:a16="http://schemas.microsoft.com/office/drawing/2014/main" id="{ACCAC9B0-B7C3-E940-4BEA-F3E932036BA9}"/>
                </a:ext>
              </a:extLst>
            </p:cNvPr>
            <p:cNvSpPr/>
            <p:nvPr/>
          </p:nvSpPr>
          <p:spPr>
            <a:xfrm rot="-5400000">
              <a:off x="4121626" y="1720926"/>
              <a:ext cx="847200" cy="22239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endParaRPr/>
            </a:p>
          </p:txBody>
        </p:sp>
        <p:sp>
          <p:nvSpPr>
            <p:cNvPr id="362" name="Google Shape;257;p19">
              <a:extLst>
                <a:ext uri="{FF2B5EF4-FFF2-40B4-BE49-F238E27FC236}">
                  <a16:creationId xmlns:a16="http://schemas.microsoft.com/office/drawing/2014/main" id="{3C043C49-DF54-77CB-ACC7-6FCFF67E6BD6}"/>
                </a:ext>
              </a:extLst>
            </p:cNvPr>
            <p:cNvSpPr/>
            <p:nvPr/>
          </p:nvSpPr>
          <p:spPr>
            <a:xfrm>
              <a:off x="4288175" y="2639976"/>
              <a:ext cx="1948800" cy="385800"/>
            </a:xfrm>
            <a:prstGeom prst="roundRect">
              <a:avLst>
                <a:gd name="adj" fmla="val 50000"/>
              </a:avLst>
            </a:prstGeom>
            <a:solidFill>
              <a:srgbClr val="FFFFFF"/>
            </a:solidFill>
            <a:ln w="9525" cap="flat" cmpd="sng">
              <a:solidFill>
                <a:schemeClr val="accent2"/>
              </a:solidFill>
              <a:prstDash val="solid"/>
              <a:round/>
              <a:headEnd type="none" w="sm" len="sm"/>
              <a:tailEnd type="none" w="sm" len="sm"/>
            </a:ln>
          </p:spPr>
          <p:txBody>
            <a:bodyPr spcFirstLastPara="1" wrap="square" lIns="182875" tIns="91425" rIns="91425" bIns="91425" anchor="ctr" anchorCtr="0">
              <a:noAutofit/>
            </a:bodyPr>
            <a:lstStyle/>
            <a:p>
              <a:pPr>
                <a:buClr>
                  <a:schemeClr val="dk1"/>
                </a:buClr>
                <a:buSzPts val="1100"/>
              </a:pPr>
              <a:r>
                <a:rPr lang="en" sz="1700" dirty="0">
                  <a:solidFill>
                    <a:schemeClr val="accent2"/>
                  </a:solidFill>
                  <a:latin typeface="Fira Sans Extra Condensed Medium"/>
                  <a:ea typeface="Fira Sans Extra Condensed Medium"/>
                  <a:cs typeface="Fira Sans Extra Condensed Medium"/>
                  <a:sym typeface="Fira Sans Extra Condensed Medium"/>
                </a:rPr>
                <a:t>Nevada SB 248</a:t>
              </a:r>
              <a:endParaRPr dirty="0">
                <a:solidFill>
                  <a:schemeClr val="accent2"/>
                </a:solidFill>
              </a:endParaRPr>
            </a:p>
          </p:txBody>
        </p:sp>
        <p:sp>
          <p:nvSpPr>
            <p:cNvPr id="363" name="Google Shape;258;p19">
              <a:extLst>
                <a:ext uri="{FF2B5EF4-FFF2-40B4-BE49-F238E27FC236}">
                  <a16:creationId xmlns:a16="http://schemas.microsoft.com/office/drawing/2014/main" id="{14C8DE2A-517D-7FB0-2C2F-F2BA951ED2D8}"/>
                </a:ext>
              </a:extLst>
            </p:cNvPr>
            <p:cNvSpPr txBox="1"/>
            <p:nvPr/>
          </p:nvSpPr>
          <p:spPr>
            <a:xfrm>
              <a:off x="6347050" y="2565426"/>
              <a:ext cx="2086800" cy="534900"/>
            </a:xfrm>
            <a:prstGeom prst="rect">
              <a:avLst/>
            </a:prstGeom>
            <a:noFill/>
            <a:ln>
              <a:noFill/>
            </a:ln>
          </p:spPr>
          <p:txBody>
            <a:bodyPr spcFirstLastPara="1" wrap="square" lIns="91425" tIns="91425" rIns="91425" bIns="91425" anchor="t" anchorCtr="0">
              <a:noAutofit/>
            </a:bodyPr>
            <a:lstStyle/>
            <a:p>
              <a:pPr algn="r"/>
              <a:r>
                <a:rPr lang="en-US" sz="1200" dirty="0">
                  <a:latin typeface="Roboto"/>
                  <a:ea typeface="Roboto"/>
                  <a:cs typeface="Roboto"/>
                  <a:sym typeface="Roboto"/>
                </a:rPr>
                <a:t>Supported litigation efforts through multiple IAF grants.</a:t>
              </a:r>
            </a:p>
            <a:p>
              <a:pPr algn="r"/>
              <a:endParaRPr lang="en-US" sz="1200" dirty="0">
                <a:latin typeface="Roboto"/>
                <a:ea typeface="Roboto"/>
                <a:cs typeface="Roboto"/>
                <a:sym typeface="Roboto"/>
              </a:endParaRPr>
            </a:p>
          </p:txBody>
        </p:sp>
      </p:grpSp>
      <p:grpSp>
        <p:nvGrpSpPr>
          <p:cNvPr id="364" name="Google Shape;259;p19">
            <a:extLst>
              <a:ext uri="{FF2B5EF4-FFF2-40B4-BE49-F238E27FC236}">
                <a16:creationId xmlns:a16="http://schemas.microsoft.com/office/drawing/2014/main" id="{4004AB3C-0196-6AB1-670A-0F597756B248}"/>
              </a:ext>
            </a:extLst>
          </p:cNvPr>
          <p:cNvGrpSpPr/>
          <p:nvPr/>
        </p:nvGrpSpPr>
        <p:grpSpPr>
          <a:xfrm>
            <a:off x="3143003" y="4603692"/>
            <a:ext cx="5000574" cy="900371"/>
            <a:chOff x="3433276" y="3492467"/>
            <a:chExt cx="5000574" cy="900371"/>
          </a:xfrm>
        </p:grpSpPr>
        <p:sp>
          <p:nvSpPr>
            <p:cNvPr id="365" name="Google Shape;260;p19">
              <a:extLst>
                <a:ext uri="{FF2B5EF4-FFF2-40B4-BE49-F238E27FC236}">
                  <a16:creationId xmlns:a16="http://schemas.microsoft.com/office/drawing/2014/main" id="{31E55828-07CD-F977-DEBB-798156F82B4D}"/>
                </a:ext>
              </a:extLst>
            </p:cNvPr>
            <p:cNvSpPr/>
            <p:nvPr/>
          </p:nvSpPr>
          <p:spPr>
            <a:xfrm rot="-5400000">
              <a:off x="4121626" y="2857288"/>
              <a:ext cx="847200" cy="2223900"/>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endParaRPr dirty="0"/>
            </a:p>
          </p:txBody>
        </p:sp>
        <p:sp>
          <p:nvSpPr>
            <p:cNvPr id="366" name="Google Shape;261;p19">
              <a:extLst>
                <a:ext uri="{FF2B5EF4-FFF2-40B4-BE49-F238E27FC236}">
                  <a16:creationId xmlns:a16="http://schemas.microsoft.com/office/drawing/2014/main" id="{E19E2820-A56D-8189-AA5C-A837E2D92060}"/>
                </a:ext>
              </a:extLst>
            </p:cNvPr>
            <p:cNvSpPr/>
            <p:nvPr/>
          </p:nvSpPr>
          <p:spPr>
            <a:xfrm>
              <a:off x="4288175" y="3776338"/>
              <a:ext cx="1948800" cy="385800"/>
            </a:xfrm>
            <a:prstGeom prst="roundRect">
              <a:avLst>
                <a:gd name="adj" fmla="val 50000"/>
              </a:avLst>
            </a:prstGeom>
            <a:solidFill>
              <a:srgbClr val="FFFFFF"/>
            </a:solidFill>
            <a:ln w="9525" cap="flat" cmpd="sng">
              <a:solidFill>
                <a:schemeClr val="accent3"/>
              </a:solidFill>
              <a:prstDash val="solid"/>
              <a:round/>
              <a:headEnd type="none" w="sm" len="sm"/>
              <a:tailEnd type="none" w="sm" len="sm"/>
            </a:ln>
          </p:spPr>
          <p:txBody>
            <a:bodyPr spcFirstLastPara="1" wrap="square" lIns="182875" tIns="91425" rIns="91425" bIns="91425" anchor="ctr" anchorCtr="0">
              <a:noAutofit/>
            </a:bodyPr>
            <a:lstStyle/>
            <a:p>
              <a:pPr>
                <a:buClr>
                  <a:schemeClr val="dk1"/>
                </a:buClr>
                <a:buSzPts val="1100"/>
              </a:pPr>
              <a:r>
                <a:rPr lang="en" sz="1700" dirty="0">
                  <a:solidFill>
                    <a:schemeClr val="accent3"/>
                  </a:solidFill>
                  <a:latin typeface="Fira Sans Extra Condensed Medium"/>
                  <a:ea typeface="Fira Sans Extra Condensed Medium"/>
                  <a:cs typeface="Fira Sans Extra Condensed Medium"/>
                  <a:sym typeface="Fira Sans Extra Condensed Medium"/>
                </a:rPr>
                <a:t>Massachusetts</a:t>
              </a:r>
              <a:endParaRPr dirty="0">
                <a:solidFill>
                  <a:schemeClr val="accent3"/>
                </a:solidFill>
              </a:endParaRPr>
            </a:p>
          </p:txBody>
        </p:sp>
        <p:sp>
          <p:nvSpPr>
            <p:cNvPr id="367" name="Google Shape;262;p19">
              <a:extLst>
                <a:ext uri="{FF2B5EF4-FFF2-40B4-BE49-F238E27FC236}">
                  <a16:creationId xmlns:a16="http://schemas.microsoft.com/office/drawing/2014/main" id="{084A5C74-58EC-63EF-8B6B-6EF313D632D9}"/>
                </a:ext>
              </a:extLst>
            </p:cNvPr>
            <p:cNvSpPr txBox="1"/>
            <p:nvPr/>
          </p:nvSpPr>
          <p:spPr>
            <a:xfrm>
              <a:off x="6347050" y="3492467"/>
              <a:ext cx="2086800" cy="534900"/>
            </a:xfrm>
            <a:prstGeom prst="rect">
              <a:avLst/>
            </a:prstGeom>
            <a:noFill/>
            <a:ln>
              <a:noFill/>
            </a:ln>
          </p:spPr>
          <p:txBody>
            <a:bodyPr spcFirstLastPara="1" wrap="square" lIns="91425" tIns="91425" rIns="91425" bIns="91425" anchor="t" anchorCtr="0">
              <a:noAutofit/>
            </a:bodyPr>
            <a:lstStyle/>
            <a:p>
              <a:pPr algn="r"/>
              <a:r>
                <a:rPr lang="en-US" sz="1200" dirty="0">
                  <a:latin typeface="Roboto"/>
                  <a:ea typeface="Roboto"/>
                  <a:cs typeface="Roboto"/>
                  <a:sym typeface="Roboto"/>
                </a:rPr>
                <a:t>Success stopping AG’s efforts to halt collection calls to Massachusetts consumers.</a:t>
              </a:r>
              <a:endParaRPr sz="1200" dirty="0">
                <a:latin typeface="Roboto"/>
                <a:ea typeface="Roboto"/>
                <a:cs typeface="Roboto"/>
                <a:sym typeface="Roboto"/>
              </a:endParaRPr>
            </a:p>
          </p:txBody>
        </p:sp>
      </p:grpSp>
      <p:grpSp>
        <p:nvGrpSpPr>
          <p:cNvPr id="368" name="Google Shape;263;p19">
            <a:extLst>
              <a:ext uri="{FF2B5EF4-FFF2-40B4-BE49-F238E27FC236}">
                <a16:creationId xmlns:a16="http://schemas.microsoft.com/office/drawing/2014/main" id="{A00F9703-1E9A-65CE-1990-39A259EBE910}"/>
              </a:ext>
            </a:extLst>
          </p:cNvPr>
          <p:cNvGrpSpPr/>
          <p:nvPr/>
        </p:nvGrpSpPr>
        <p:grpSpPr>
          <a:xfrm>
            <a:off x="3143003" y="2384140"/>
            <a:ext cx="5000574" cy="847200"/>
            <a:chOff x="3433276" y="1272915"/>
            <a:chExt cx="5000574" cy="847200"/>
          </a:xfrm>
        </p:grpSpPr>
        <p:sp>
          <p:nvSpPr>
            <p:cNvPr id="369" name="Google Shape;264;p19">
              <a:extLst>
                <a:ext uri="{FF2B5EF4-FFF2-40B4-BE49-F238E27FC236}">
                  <a16:creationId xmlns:a16="http://schemas.microsoft.com/office/drawing/2014/main" id="{4948C763-8019-0632-D659-CFF949B30836}"/>
                </a:ext>
              </a:extLst>
            </p:cNvPr>
            <p:cNvSpPr/>
            <p:nvPr/>
          </p:nvSpPr>
          <p:spPr>
            <a:xfrm rot="-5400000">
              <a:off x="4121626" y="584565"/>
              <a:ext cx="847200" cy="2223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endParaRPr/>
            </a:p>
          </p:txBody>
        </p:sp>
        <p:sp>
          <p:nvSpPr>
            <p:cNvPr id="370" name="Google Shape;265;p19">
              <a:extLst>
                <a:ext uri="{FF2B5EF4-FFF2-40B4-BE49-F238E27FC236}">
                  <a16:creationId xmlns:a16="http://schemas.microsoft.com/office/drawing/2014/main" id="{DD1D50FA-02CA-A2FB-958E-CBD08F9D99ED}"/>
                </a:ext>
              </a:extLst>
            </p:cNvPr>
            <p:cNvSpPr/>
            <p:nvPr/>
          </p:nvSpPr>
          <p:spPr>
            <a:xfrm>
              <a:off x="4288175" y="1503615"/>
              <a:ext cx="1948800" cy="385800"/>
            </a:xfrm>
            <a:prstGeom prst="roundRect">
              <a:avLst>
                <a:gd name="adj" fmla="val 50000"/>
              </a:avLst>
            </a:prstGeom>
            <a:solidFill>
              <a:srgbClr val="FFFFFF"/>
            </a:solidFill>
            <a:ln w="9525" cap="flat" cmpd="sng">
              <a:solidFill>
                <a:schemeClr val="accent1"/>
              </a:solidFill>
              <a:prstDash val="solid"/>
              <a:round/>
              <a:headEnd type="none" w="sm" len="sm"/>
              <a:tailEnd type="none" w="sm" len="sm"/>
            </a:ln>
          </p:spPr>
          <p:txBody>
            <a:bodyPr spcFirstLastPara="1" wrap="square" lIns="182875" tIns="91425" rIns="91425" bIns="91425" anchor="ctr" anchorCtr="0">
              <a:noAutofit/>
            </a:bodyPr>
            <a:lstStyle/>
            <a:p>
              <a:pPr>
                <a:buClr>
                  <a:schemeClr val="dk1"/>
                </a:buClr>
                <a:buSzPts val="1100"/>
              </a:pPr>
              <a:r>
                <a:rPr lang="en" sz="1700" i="1" dirty="0" err="1">
                  <a:solidFill>
                    <a:schemeClr val="accent1"/>
                  </a:solidFill>
                  <a:latin typeface="Fira Sans Extra Condensed Medium"/>
                  <a:ea typeface="Fira Sans Extra Condensed Medium"/>
                  <a:cs typeface="Fira Sans Extra Condensed Medium"/>
                  <a:sym typeface="Fira Sans Extra Condensed Medium"/>
                </a:rPr>
                <a:t>Hunstein</a:t>
              </a:r>
              <a:r>
                <a:rPr lang="en" sz="1700" i="1" dirty="0">
                  <a:solidFill>
                    <a:schemeClr val="accent1"/>
                  </a:solidFill>
                  <a:latin typeface="Fira Sans Extra Condensed Medium"/>
                  <a:ea typeface="Fira Sans Extra Condensed Medium"/>
                  <a:cs typeface="Fira Sans Extra Condensed Medium"/>
                  <a:sym typeface="Fira Sans Extra Condensed Medium"/>
                </a:rPr>
                <a:t> </a:t>
              </a:r>
              <a:r>
                <a:rPr lang="en" sz="1700" dirty="0">
                  <a:solidFill>
                    <a:schemeClr val="accent1"/>
                  </a:solidFill>
                  <a:latin typeface="Fira Sans Extra Condensed Medium"/>
                  <a:ea typeface="Fira Sans Extra Condensed Medium"/>
                  <a:cs typeface="Fira Sans Extra Condensed Medium"/>
                  <a:sym typeface="Fira Sans Extra Condensed Medium"/>
                </a:rPr>
                <a:t>case</a:t>
              </a:r>
              <a:endParaRPr sz="1700"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371" name="Google Shape;266;p19">
              <a:extLst>
                <a:ext uri="{FF2B5EF4-FFF2-40B4-BE49-F238E27FC236}">
                  <a16:creationId xmlns:a16="http://schemas.microsoft.com/office/drawing/2014/main" id="{C432946F-8E58-119E-DFC4-06615D5403F8}"/>
                </a:ext>
              </a:extLst>
            </p:cNvPr>
            <p:cNvSpPr txBox="1"/>
            <p:nvPr/>
          </p:nvSpPr>
          <p:spPr>
            <a:xfrm>
              <a:off x="6347050" y="1353270"/>
              <a:ext cx="2086800" cy="534900"/>
            </a:xfrm>
            <a:prstGeom prst="rect">
              <a:avLst/>
            </a:prstGeom>
            <a:noFill/>
            <a:ln>
              <a:noFill/>
            </a:ln>
          </p:spPr>
          <p:txBody>
            <a:bodyPr spcFirstLastPara="1" wrap="square" lIns="91425" tIns="91425" rIns="91425" bIns="91425" anchor="t" anchorCtr="0">
              <a:noAutofit/>
            </a:bodyPr>
            <a:lstStyle/>
            <a:p>
              <a:pPr marL="0" indent="0">
                <a:spcBef>
                  <a:spcPts val="600"/>
                </a:spcBef>
                <a:buNone/>
              </a:pPr>
              <a:r>
                <a:rPr lang="en-US" sz="1200" dirty="0">
                  <a:solidFill>
                    <a:schemeClr val="tx1"/>
                  </a:solidFill>
                  <a:latin typeface="Roboto" panose="02000000000000000000" pitchFamily="2" charset="0"/>
                  <a:ea typeface="Roboto" panose="02000000000000000000" pitchFamily="2" charset="0"/>
                </a:rPr>
                <a:t>Funded briefs and appellate counsel retention, leading to industry win.</a:t>
              </a:r>
            </a:p>
          </p:txBody>
        </p:sp>
      </p:grpSp>
      <p:grpSp>
        <p:nvGrpSpPr>
          <p:cNvPr id="372" name="Google Shape;270;p19">
            <a:extLst>
              <a:ext uri="{FF2B5EF4-FFF2-40B4-BE49-F238E27FC236}">
                <a16:creationId xmlns:a16="http://schemas.microsoft.com/office/drawing/2014/main" id="{B12182AF-665A-F315-1E49-698A7E0FB0D6}"/>
              </a:ext>
            </a:extLst>
          </p:cNvPr>
          <p:cNvGrpSpPr/>
          <p:nvPr/>
        </p:nvGrpSpPr>
        <p:grpSpPr>
          <a:xfrm>
            <a:off x="3502555" y="3774640"/>
            <a:ext cx="219890" cy="339095"/>
            <a:chOff x="5726350" y="2028150"/>
            <a:chExt cx="312300" cy="481600"/>
          </a:xfrm>
        </p:grpSpPr>
        <p:sp>
          <p:nvSpPr>
            <p:cNvPr id="373" name="Google Shape;271;p19">
              <a:extLst>
                <a:ext uri="{FF2B5EF4-FFF2-40B4-BE49-F238E27FC236}">
                  <a16:creationId xmlns:a16="http://schemas.microsoft.com/office/drawing/2014/main" id="{3C052203-3192-0654-1049-6F160EC4915C}"/>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endParaRPr>
                <a:solidFill>
                  <a:srgbClr val="435D74"/>
                </a:solidFill>
              </a:endParaRPr>
            </a:p>
          </p:txBody>
        </p:sp>
        <p:sp>
          <p:nvSpPr>
            <p:cNvPr id="374" name="Google Shape;272;p19">
              <a:extLst>
                <a:ext uri="{FF2B5EF4-FFF2-40B4-BE49-F238E27FC236}">
                  <a16:creationId xmlns:a16="http://schemas.microsoft.com/office/drawing/2014/main" id="{0A0E810F-D2DB-20FC-A5B5-5CC1D212BCB8}"/>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endParaRPr dirty="0">
                <a:solidFill>
                  <a:srgbClr val="435D74"/>
                </a:solidFill>
              </a:endParaRPr>
            </a:p>
          </p:txBody>
        </p:sp>
        <p:sp>
          <p:nvSpPr>
            <p:cNvPr id="375" name="Google Shape;273;p19">
              <a:extLst>
                <a:ext uri="{FF2B5EF4-FFF2-40B4-BE49-F238E27FC236}">
                  <a16:creationId xmlns:a16="http://schemas.microsoft.com/office/drawing/2014/main" id="{DB29FF2D-BDE1-524B-D60B-834FA44E7B99}"/>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endParaRPr>
                <a:solidFill>
                  <a:srgbClr val="435D74"/>
                </a:solidFill>
              </a:endParaRPr>
            </a:p>
          </p:txBody>
        </p:sp>
      </p:grpSp>
      <p:grpSp>
        <p:nvGrpSpPr>
          <p:cNvPr id="376" name="Google Shape;283;p19">
            <a:extLst>
              <a:ext uri="{FF2B5EF4-FFF2-40B4-BE49-F238E27FC236}">
                <a16:creationId xmlns:a16="http://schemas.microsoft.com/office/drawing/2014/main" id="{69098CEC-793B-D954-2616-25D18DC83FAE}"/>
              </a:ext>
            </a:extLst>
          </p:cNvPr>
          <p:cNvGrpSpPr/>
          <p:nvPr/>
        </p:nvGrpSpPr>
        <p:grpSpPr>
          <a:xfrm>
            <a:off x="420003" y="2807671"/>
            <a:ext cx="2460575" cy="2272941"/>
            <a:chOff x="710275" y="1696445"/>
            <a:chExt cx="2460575" cy="2272941"/>
          </a:xfrm>
        </p:grpSpPr>
        <p:grpSp>
          <p:nvGrpSpPr>
            <p:cNvPr id="377" name="Google Shape;284;p19">
              <a:extLst>
                <a:ext uri="{FF2B5EF4-FFF2-40B4-BE49-F238E27FC236}">
                  <a16:creationId xmlns:a16="http://schemas.microsoft.com/office/drawing/2014/main" id="{41680F23-097B-87AC-4FFF-DED737E9138C}"/>
                </a:ext>
              </a:extLst>
            </p:cNvPr>
            <p:cNvGrpSpPr/>
            <p:nvPr/>
          </p:nvGrpSpPr>
          <p:grpSpPr>
            <a:xfrm>
              <a:off x="2288356" y="1696445"/>
              <a:ext cx="882450" cy="1136250"/>
              <a:chOff x="2288356" y="1696445"/>
              <a:chExt cx="882450" cy="1136250"/>
            </a:xfrm>
          </p:grpSpPr>
          <p:sp>
            <p:nvSpPr>
              <p:cNvPr id="386" name="Google Shape;285;p19">
                <a:extLst>
                  <a:ext uri="{FF2B5EF4-FFF2-40B4-BE49-F238E27FC236}">
                    <a16:creationId xmlns:a16="http://schemas.microsoft.com/office/drawing/2014/main" id="{8EF91EC0-8195-4B94-A136-8F1C74C4C047}"/>
                  </a:ext>
                </a:extLst>
              </p:cNvPr>
              <p:cNvSpPr/>
              <p:nvPr/>
            </p:nvSpPr>
            <p:spPr>
              <a:xfrm flipH="1">
                <a:off x="2288356" y="1696445"/>
                <a:ext cx="773700" cy="7737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387" name="Google Shape;286;p19">
                <a:extLst>
                  <a:ext uri="{FF2B5EF4-FFF2-40B4-BE49-F238E27FC236}">
                    <a16:creationId xmlns:a16="http://schemas.microsoft.com/office/drawing/2014/main" id="{B45AB763-397A-10CE-FAAA-A598F40E4C86}"/>
                  </a:ext>
                </a:extLst>
              </p:cNvPr>
              <p:cNvCxnSpPr>
                <a:stCxn id="386" idx="0"/>
              </p:cNvCxnSpPr>
              <p:nvPr/>
            </p:nvCxnSpPr>
            <p:spPr>
              <a:xfrm>
                <a:off x="2675206" y="1696445"/>
                <a:ext cx="495600" cy="0"/>
              </a:xfrm>
              <a:prstGeom prst="straightConnector1">
                <a:avLst/>
              </a:prstGeom>
              <a:noFill/>
              <a:ln w="9525" cap="flat" cmpd="sng">
                <a:solidFill>
                  <a:srgbClr val="000000"/>
                </a:solidFill>
                <a:prstDash val="solid"/>
                <a:round/>
                <a:headEnd type="none" w="med" len="med"/>
                <a:tailEnd type="oval" w="med" len="med"/>
              </a:ln>
            </p:spPr>
          </p:cxnSp>
          <p:cxnSp>
            <p:nvCxnSpPr>
              <p:cNvPr id="388" name="Google Shape;287;p19">
                <a:extLst>
                  <a:ext uri="{FF2B5EF4-FFF2-40B4-BE49-F238E27FC236}">
                    <a16:creationId xmlns:a16="http://schemas.microsoft.com/office/drawing/2014/main" id="{9A4C5863-E1F9-9794-5C0F-5A43F93733E3}"/>
                  </a:ext>
                </a:extLst>
              </p:cNvPr>
              <p:cNvCxnSpPr>
                <a:stCxn id="386" idx="2"/>
              </p:cNvCxnSpPr>
              <p:nvPr/>
            </p:nvCxnSpPr>
            <p:spPr>
              <a:xfrm>
                <a:off x="2288356" y="2083295"/>
                <a:ext cx="0" cy="749400"/>
              </a:xfrm>
              <a:prstGeom prst="straightConnector1">
                <a:avLst/>
              </a:prstGeom>
              <a:noFill/>
              <a:ln w="9525" cap="flat" cmpd="sng">
                <a:solidFill>
                  <a:srgbClr val="000000"/>
                </a:solidFill>
                <a:prstDash val="solid"/>
                <a:round/>
                <a:headEnd type="none" w="med" len="med"/>
                <a:tailEnd type="none" w="med" len="med"/>
              </a:ln>
            </p:spPr>
          </p:cxnSp>
        </p:grpSp>
        <p:grpSp>
          <p:nvGrpSpPr>
            <p:cNvPr id="378" name="Google Shape;288;p19">
              <a:extLst>
                <a:ext uri="{FF2B5EF4-FFF2-40B4-BE49-F238E27FC236}">
                  <a16:creationId xmlns:a16="http://schemas.microsoft.com/office/drawing/2014/main" id="{9880F0CA-EAE6-41F5-0806-F285703F1E11}"/>
                </a:ext>
              </a:extLst>
            </p:cNvPr>
            <p:cNvGrpSpPr/>
            <p:nvPr/>
          </p:nvGrpSpPr>
          <p:grpSpPr>
            <a:xfrm>
              <a:off x="2288412" y="2832906"/>
              <a:ext cx="882422" cy="1136481"/>
              <a:chOff x="7009125" y="3265500"/>
              <a:chExt cx="565800" cy="728700"/>
            </a:xfrm>
          </p:grpSpPr>
          <p:sp>
            <p:nvSpPr>
              <p:cNvPr id="383" name="Google Shape;289;p19">
                <a:extLst>
                  <a:ext uri="{FF2B5EF4-FFF2-40B4-BE49-F238E27FC236}">
                    <a16:creationId xmlns:a16="http://schemas.microsoft.com/office/drawing/2014/main" id="{D17D4528-5ACC-6CC0-E58A-EE652DA23F45}"/>
                  </a:ext>
                </a:extLst>
              </p:cNvPr>
              <p:cNvSpPr/>
              <p:nvPr/>
            </p:nvSpPr>
            <p:spPr>
              <a:xfrm rot="10800000">
                <a:off x="7009125" y="3498000"/>
                <a:ext cx="496200" cy="4962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384" name="Google Shape;290;p19">
                <a:extLst>
                  <a:ext uri="{FF2B5EF4-FFF2-40B4-BE49-F238E27FC236}">
                    <a16:creationId xmlns:a16="http://schemas.microsoft.com/office/drawing/2014/main" id="{CF3FFF29-0962-17EA-D3AD-D372E2C1886C}"/>
                  </a:ext>
                </a:extLst>
              </p:cNvPr>
              <p:cNvCxnSpPr>
                <a:stCxn id="383" idx="0"/>
              </p:cNvCxnSpPr>
              <p:nvPr/>
            </p:nvCxnSpPr>
            <p:spPr>
              <a:xfrm>
                <a:off x="7257225" y="3994200"/>
                <a:ext cx="317700" cy="0"/>
              </a:xfrm>
              <a:prstGeom prst="straightConnector1">
                <a:avLst/>
              </a:prstGeom>
              <a:noFill/>
              <a:ln w="9525" cap="flat" cmpd="sng">
                <a:solidFill>
                  <a:srgbClr val="000000"/>
                </a:solidFill>
                <a:prstDash val="solid"/>
                <a:round/>
                <a:headEnd type="none" w="med" len="med"/>
                <a:tailEnd type="oval" w="med" len="med"/>
              </a:ln>
            </p:spPr>
          </p:cxnSp>
          <p:cxnSp>
            <p:nvCxnSpPr>
              <p:cNvPr id="385" name="Google Shape;291;p19">
                <a:extLst>
                  <a:ext uri="{FF2B5EF4-FFF2-40B4-BE49-F238E27FC236}">
                    <a16:creationId xmlns:a16="http://schemas.microsoft.com/office/drawing/2014/main" id="{BA9AA526-08D7-3B61-0E07-C363FEFC6F2B}"/>
                  </a:ext>
                </a:extLst>
              </p:cNvPr>
              <p:cNvCxnSpPr>
                <a:stCxn id="383" idx="2"/>
              </p:cNvCxnSpPr>
              <p:nvPr/>
            </p:nvCxnSpPr>
            <p:spPr>
              <a:xfrm rot="10800000">
                <a:off x="7009125" y="3265500"/>
                <a:ext cx="0" cy="480600"/>
              </a:xfrm>
              <a:prstGeom prst="straightConnector1">
                <a:avLst/>
              </a:prstGeom>
              <a:noFill/>
              <a:ln w="9525" cap="flat" cmpd="sng">
                <a:solidFill>
                  <a:srgbClr val="000000"/>
                </a:solidFill>
                <a:prstDash val="solid"/>
                <a:round/>
                <a:headEnd type="none" w="med" len="med"/>
                <a:tailEnd type="none" w="med" len="med"/>
              </a:ln>
            </p:spPr>
          </p:cxnSp>
        </p:grpSp>
        <p:cxnSp>
          <p:nvCxnSpPr>
            <p:cNvPr id="379" name="Google Shape;292;p19">
              <a:extLst>
                <a:ext uri="{FF2B5EF4-FFF2-40B4-BE49-F238E27FC236}">
                  <a16:creationId xmlns:a16="http://schemas.microsoft.com/office/drawing/2014/main" id="{DF99EDED-DC4F-CC3A-3990-72B9D1E100EA}"/>
                </a:ext>
              </a:extLst>
            </p:cNvPr>
            <p:cNvCxnSpPr/>
            <p:nvPr/>
          </p:nvCxnSpPr>
          <p:spPr>
            <a:xfrm>
              <a:off x="1602150" y="2832788"/>
              <a:ext cx="1568700" cy="0"/>
            </a:xfrm>
            <a:prstGeom prst="straightConnector1">
              <a:avLst/>
            </a:prstGeom>
            <a:noFill/>
            <a:ln w="9525" cap="flat" cmpd="sng">
              <a:solidFill>
                <a:srgbClr val="000000"/>
              </a:solidFill>
              <a:prstDash val="solid"/>
              <a:round/>
              <a:headEnd type="none" w="med" len="med"/>
              <a:tailEnd type="oval" w="med" len="med"/>
            </a:ln>
          </p:spPr>
        </p:cxnSp>
        <p:sp>
          <p:nvSpPr>
            <p:cNvPr id="380" name="Google Shape;293;p19">
              <a:extLst>
                <a:ext uri="{FF2B5EF4-FFF2-40B4-BE49-F238E27FC236}">
                  <a16:creationId xmlns:a16="http://schemas.microsoft.com/office/drawing/2014/main" id="{F3C49D0A-5FE0-E367-DF8B-0B7908277813}"/>
                </a:ext>
              </a:extLst>
            </p:cNvPr>
            <p:cNvSpPr/>
            <p:nvPr/>
          </p:nvSpPr>
          <p:spPr>
            <a:xfrm>
              <a:off x="2215781" y="2760409"/>
              <a:ext cx="144900" cy="144900"/>
            </a:xfrm>
            <a:prstGeom prst="ellipse">
              <a:avLst/>
            </a:prstGeom>
            <a:solidFill>
              <a:srgbClr val="FFFFFF"/>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1" name="Google Shape;294;p19">
              <a:extLst>
                <a:ext uri="{FF2B5EF4-FFF2-40B4-BE49-F238E27FC236}">
                  <a16:creationId xmlns:a16="http://schemas.microsoft.com/office/drawing/2014/main" id="{C6097181-5401-E42E-FDDC-3517108E17CB}"/>
                </a:ext>
              </a:extLst>
            </p:cNvPr>
            <p:cNvSpPr/>
            <p:nvPr/>
          </p:nvSpPr>
          <p:spPr>
            <a:xfrm>
              <a:off x="710275" y="2181958"/>
              <a:ext cx="1301700" cy="1301700"/>
            </a:xfrm>
            <a:prstGeom prst="ellipse">
              <a:avLst/>
            </a:prstGeom>
            <a:solidFill>
              <a:schemeClr val="accent6"/>
            </a:solidFill>
            <a:ln>
              <a:noFill/>
            </a:ln>
          </p:spPr>
          <p:txBody>
            <a:bodyPr spcFirstLastPara="1" wrap="square" lIns="91425" tIns="91425" rIns="91425" bIns="91425" anchor="ctr" anchorCtr="0">
              <a:noAutofit/>
            </a:bodyPr>
            <a:lstStyle/>
            <a:p>
              <a:endParaRPr/>
            </a:p>
          </p:txBody>
        </p:sp>
        <p:sp>
          <p:nvSpPr>
            <p:cNvPr id="382" name="Google Shape;295;p19">
              <a:extLst>
                <a:ext uri="{FF2B5EF4-FFF2-40B4-BE49-F238E27FC236}">
                  <a16:creationId xmlns:a16="http://schemas.microsoft.com/office/drawing/2014/main" id="{044C006E-C17A-0FC8-D99A-D6CE05C7D269}"/>
                </a:ext>
              </a:extLst>
            </p:cNvPr>
            <p:cNvSpPr/>
            <p:nvPr/>
          </p:nvSpPr>
          <p:spPr>
            <a:xfrm>
              <a:off x="848097" y="2319958"/>
              <a:ext cx="1025700" cy="1025700"/>
            </a:xfrm>
            <a:prstGeom prst="ellipse">
              <a:avLst/>
            </a:prstGeom>
            <a:solidFill>
              <a:srgbClr val="FFFFFF"/>
            </a:solidFill>
            <a:ln>
              <a:noFill/>
            </a:ln>
          </p:spPr>
          <p:txBody>
            <a:bodyPr spcFirstLastPara="1" wrap="square" lIns="91425" tIns="91425" rIns="91425" bIns="91425" anchor="ctr" anchorCtr="0">
              <a:noAutofit/>
            </a:bodyPr>
            <a:lstStyle/>
            <a:p>
              <a:pPr algn="ctr">
                <a:buClr>
                  <a:schemeClr val="dk1"/>
                </a:buClr>
                <a:buSzPts val="1100"/>
              </a:pPr>
              <a:r>
                <a:rPr lang="en" sz="2400" b="1" dirty="0">
                  <a:solidFill>
                    <a:schemeClr val="accent6"/>
                  </a:solidFill>
                  <a:latin typeface="Fira Sans Extra Condensed Medium"/>
                  <a:ea typeface="Fira Sans Extra Condensed Medium"/>
                  <a:cs typeface="Fira Sans Extra Condensed Medium"/>
                  <a:sym typeface="Fira Sans Extra Condensed Medium"/>
                </a:rPr>
                <a:t>ACA</a:t>
              </a:r>
              <a:endParaRPr sz="2400" b="1" dirty="0">
                <a:solidFill>
                  <a:schemeClr val="accent6"/>
                </a:solidFill>
                <a:latin typeface="Fira Sans Extra Condensed Medium"/>
                <a:ea typeface="Fira Sans Extra Condensed Medium"/>
                <a:cs typeface="Fira Sans Extra Condensed Medium"/>
                <a:sym typeface="Fira Sans Extra Condensed Medium"/>
              </a:endParaRPr>
            </a:p>
          </p:txBody>
        </p:sp>
      </p:grpSp>
      <p:pic>
        <p:nvPicPr>
          <p:cNvPr id="389" name="Graphic 388" descr="Envelope with solid fill">
            <a:extLst>
              <a:ext uri="{FF2B5EF4-FFF2-40B4-BE49-F238E27FC236}">
                <a16:creationId xmlns:a16="http://schemas.microsoft.com/office/drawing/2014/main" id="{F8660162-DAC7-8994-3DEE-BAC323B029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5350" y="2552400"/>
            <a:ext cx="513523" cy="513523"/>
          </a:xfrm>
          <a:prstGeom prst="rect">
            <a:avLst/>
          </a:prstGeom>
        </p:spPr>
      </p:pic>
      <p:pic>
        <p:nvPicPr>
          <p:cNvPr id="390" name="Graphic 389" descr="Court outline">
            <a:extLst>
              <a:ext uri="{FF2B5EF4-FFF2-40B4-BE49-F238E27FC236}">
                <a16:creationId xmlns:a16="http://schemas.microsoft.com/office/drawing/2014/main" id="{825EAFC0-D2FA-F7D2-B557-C138D49C8D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04941" y="4800681"/>
            <a:ext cx="485406" cy="48540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244E35-A6C8-2D16-225D-7C071335483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Google Shape;442;p36">
            <a:extLst>
              <a:ext uri="{FF2B5EF4-FFF2-40B4-BE49-F238E27FC236}">
                <a16:creationId xmlns:a16="http://schemas.microsoft.com/office/drawing/2014/main" id="{40048378-FB06-E341-85AB-CDABB5E21F72}"/>
              </a:ext>
            </a:extLst>
          </p:cNvPr>
          <p:cNvSpPr txBox="1">
            <a:spLocks/>
          </p:cNvSpPr>
          <p:nvPr/>
        </p:nvSpPr>
        <p:spPr>
          <a:xfrm>
            <a:off x="1628774" y="1733380"/>
            <a:ext cx="4608000" cy="1159800"/>
          </a:xfrm>
          <a:prstGeom prst="rect">
            <a:avLst/>
          </a:prstGeom>
        </p:spPr>
        <p:txBody>
          <a:bodyPr spcFirstLastPara="1" vert="horz" wrap="square" lIns="91425" tIns="91425" rIns="91425" bIns="91425" rtlCol="0" anchor="b" anchorCtr="0">
            <a:noAutofit/>
          </a:bodyPr>
          <a:lstStyle>
            <a:lvl1pPr algn="l" defTabSz="457200" rtl="0" eaLnBrk="1" latinLnBrk="0" hangingPunct="1">
              <a:spcBef>
                <a:spcPct val="0"/>
              </a:spcBef>
              <a:buNone/>
              <a:defRPr sz="4400" kern="1200">
                <a:solidFill>
                  <a:srgbClr val="007096"/>
                </a:solidFill>
                <a:latin typeface="+mj-lt"/>
                <a:ea typeface="+mj-ea"/>
                <a:cs typeface="+mj-cs"/>
              </a:defRPr>
            </a:lvl1pPr>
          </a:lstStyle>
          <a:p>
            <a:pPr>
              <a:spcBef>
                <a:spcPts val="0"/>
              </a:spcBef>
            </a:pPr>
            <a:r>
              <a:rPr lang="en-US" sz="8000" dirty="0"/>
              <a:t>Thanks!</a:t>
            </a:r>
          </a:p>
        </p:txBody>
      </p:sp>
      <p:sp>
        <p:nvSpPr>
          <p:cNvPr id="8" name="Google Shape;443;p36">
            <a:extLst>
              <a:ext uri="{FF2B5EF4-FFF2-40B4-BE49-F238E27FC236}">
                <a16:creationId xmlns:a16="http://schemas.microsoft.com/office/drawing/2014/main" id="{355B8A47-CAF6-A442-AC71-813D2D34F50A}"/>
              </a:ext>
            </a:extLst>
          </p:cNvPr>
          <p:cNvSpPr txBox="1">
            <a:spLocks/>
          </p:cNvSpPr>
          <p:nvPr/>
        </p:nvSpPr>
        <p:spPr>
          <a:xfrm>
            <a:off x="1628786" y="3331236"/>
            <a:ext cx="3556164" cy="10096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b="1" dirty="0">
                <a:solidFill>
                  <a:schemeClr val="tx1"/>
                </a:solidFill>
                <a:latin typeface="Poppins"/>
                <a:ea typeface="Poppins"/>
                <a:cs typeface="Poppins"/>
                <a:sym typeface="Poppins"/>
              </a:rPr>
              <a:t>Any questions?</a:t>
            </a:r>
            <a:endParaRPr lang="en-US" dirty="0">
              <a:solidFill>
                <a:schemeClr val="tx1"/>
              </a:solidFill>
            </a:endParaRPr>
          </a:p>
        </p:txBody>
      </p:sp>
    </p:spTree>
    <p:extLst>
      <p:ext uri="{BB962C8B-B14F-4D97-AF65-F5344CB8AC3E}">
        <p14:creationId xmlns:p14="http://schemas.microsoft.com/office/powerpoint/2010/main" val="240221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F5DE3B-9747-9AA5-A7FC-2D80BBE56ED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5">
            <a:extLst>
              <a:ext uri="{FF2B5EF4-FFF2-40B4-BE49-F238E27FC236}">
                <a16:creationId xmlns:a16="http://schemas.microsoft.com/office/drawing/2014/main" id="{AF1B384B-795B-482E-8F57-236E5BC1452B}"/>
              </a:ext>
            </a:extLst>
          </p:cNvPr>
          <p:cNvSpPr>
            <a:spLocks noGrp="1"/>
          </p:cNvSpPr>
          <p:nvPr>
            <p:ph type="title"/>
          </p:nvPr>
        </p:nvSpPr>
        <p:spPr>
          <a:xfrm>
            <a:off x="420297" y="671579"/>
            <a:ext cx="8078280" cy="758491"/>
          </a:xfrm>
        </p:spPr>
        <p:txBody>
          <a:bodyPr>
            <a:noAutofit/>
          </a:bodyPr>
          <a:lstStyle/>
          <a:p>
            <a:pPr algn="ctr"/>
            <a:r>
              <a:rPr lang="en-US" dirty="0"/>
              <a:t>New Innovations</a:t>
            </a:r>
          </a:p>
        </p:txBody>
      </p:sp>
      <p:grpSp>
        <p:nvGrpSpPr>
          <p:cNvPr id="32" name="Google Shape;369;p31">
            <a:extLst>
              <a:ext uri="{FF2B5EF4-FFF2-40B4-BE49-F238E27FC236}">
                <a16:creationId xmlns:a16="http://schemas.microsoft.com/office/drawing/2014/main" id="{C9E83A45-E57F-7340-9265-077F3630C5AB}"/>
              </a:ext>
            </a:extLst>
          </p:cNvPr>
          <p:cNvGrpSpPr/>
          <p:nvPr/>
        </p:nvGrpSpPr>
        <p:grpSpPr>
          <a:xfrm>
            <a:off x="5696548" y="4636008"/>
            <a:ext cx="342882" cy="350068"/>
            <a:chOff x="3951850" y="2985350"/>
            <a:chExt cx="407950" cy="416500"/>
          </a:xfrm>
        </p:grpSpPr>
        <p:sp>
          <p:nvSpPr>
            <p:cNvPr id="33" name="Google Shape;370;p31">
              <a:extLst>
                <a:ext uri="{FF2B5EF4-FFF2-40B4-BE49-F238E27FC236}">
                  <a16:creationId xmlns:a16="http://schemas.microsoft.com/office/drawing/2014/main" id="{95131F16-5D03-184D-A6DF-1F5B209DABFB}"/>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1;p31">
              <a:extLst>
                <a:ext uri="{FF2B5EF4-FFF2-40B4-BE49-F238E27FC236}">
                  <a16:creationId xmlns:a16="http://schemas.microsoft.com/office/drawing/2014/main" id="{32855EA4-9D24-1F45-8BAA-94738A052DEF}"/>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2;p31">
              <a:extLst>
                <a:ext uri="{FF2B5EF4-FFF2-40B4-BE49-F238E27FC236}">
                  <a16:creationId xmlns:a16="http://schemas.microsoft.com/office/drawing/2014/main" id="{E68F8AB9-C2E7-CE46-B91E-541A3167858E}"/>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3;p31">
              <a:extLst>
                <a:ext uri="{FF2B5EF4-FFF2-40B4-BE49-F238E27FC236}">
                  <a16:creationId xmlns:a16="http://schemas.microsoft.com/office/drawing/2014/main" id="{E526C4E5-99D0-474D-A46D-9D7B7D3C7D70}"/>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224;p21">
            <a:extLst>
              <a:ext uri="{FF2B5EF4-FFF2-40B4-BE49-F238E27FC236}">
                <a16:creationId xmlns:a16="http://schemas.microsoft.com/office/drawing/2014/main" id="{5F21A6DD-6FA6-2B41-AAA4-A753A5825CFD}"/>
              </a:ext>
            </a:extLst>
          </p:cNvPr>
          <p:cNvSpPr txBox="1">
            <a:spLocks/>
          </p:cNvSpPr>
          <p:nvPr/>
        </p:nvSpPr>
        <p:spPr>
          <a:xfrm>
            <a:off x="420297" y="2319219"/>
            <a:ext cx="2753832" cy="408157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28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200" b="1" dirty="0">
                <a:solidFill>
                  <a:schemeClr val="tx1"/>
                </a:solidFill>
              </a:rPr>
              <a:t>Benchmarking Intelligence</a:t>
            </a:r>
            <a:r>
              <a:rPr lang="en-US" sz="1200" b="1" dirty="0">
                <a:solidFill>
                  <a:schemeClr val="tx1"/>
                </a:solidFill>
              </a:rPr>
              <a:t>™</a:t>
            </a:r>
          </a:p>
          <a:p>
            <a:pPr marL="0" indent="0">
              <a:buNone/>
            </a:pPr>
            <a:endParaRPr lang="en-US" sz="1000" b="1" dirty="0">
              <a:latin typeface="Roboto" panose="02000000000000000000" pitchFamily="2" charset="0"/>
              <a:ea typeface="Roboto" panose="02000000000000000000" pitchFamily="2" charset="0"/>
            </a:endParaRPr>
          </a:p>
          <a:p>
            <a:pPr marL="0" indent="0">
              <a:buNone/>
            </a:pPr>
            <a:r>
              <a:rPr lang="en-US" sz="1200" b="0" i="0" u="none" strike="noStrike" dirty="0">
                <a:solidFill>
                  <a:srgbClr val="000000"/>
                </a:solidFill>
                <a:effectLst/>
                <a:latin typeface="Roboto" panose="02000000000000000000" pitchFamily="2" charset="0"/>
                <a:ea typeface="Roboto" panose="02000000000000000000" pitchFamily="2" charset="0"/>
              </a:rPr>
              <a:t>ACA’s </a:t>
            </a:r>
            <a:r>
              <a:rPr lang="en-US" sz="1200" dirty="0">
                <a:solidFill>
                  <a:srgbClr val="000000"/>
                </a:solidFill>
                <a:latin typeface="Roboto" panose="02000000000000000000" pitchFamily="2" charset="0"/>
                <a:ea typeface="Roboto" panose="02000000000000000000" pitchFamily="2" charset="0"/>
              </a:rPr>
              <a:t>B</a:t>
            </a:r>
            <a:r>
              <a:rPr lang="en-US" sz="1200" b="0" i="0" u="none" strike="noStrike" dirty="0">
                <a:solidFill>
                  <a:srgbClr val="000000"/>
                </a:solidFill>
                <a:effectLst/>
                <a:latin typeface="Roboto" panose="02000000000000000000" pitchFamily="2" charset="0"/>
                <a:ea typeface="Roboto" panose="02000000000000000000" pitchFamily="2" charset="0"/>
              </a:rPr>
              <a:t>enchmarking </a:t>
            </a:r>
            <a:r>
              <a:rPr lang="en-US" sz="1200" dirty="0">
                <a:solidFill>
                  <a:srgbClr val="000000"/>
                </a:solidFill>
                <a:latin typeface="Roboto" panose="02000000000000000000" pitchFamily="2" charset="0"/>
                <a:ea typeface="Roboto" panose="02000000000000000000" pitchFamily="2" charset="0"/>
              </a:rPr>
              <a:t>I</a:t>
            </a:r>
            <a:r>
              <a:rPr lang="en-US" sz="1200" b="0" i="0" u="none" strike="noStrike" dirty="0">
                <a:solidFill>
                  <a:srgbClr val="000000"/>
                </a:solidFill>
                <a:effectLst/>
                <a:latin typeface="Roboto" panose="02000000000000000000" pitchFamily="2" charset="0"/>
                <a:ea typeface="Roboto" panose="02000000000000000000" pitchFamily="2" charset="0"/>
              </a:rPr>
              <a:t>ntelligence tool enables members to anonymously compare their results to others using a wide range of criteria and metrics, giving you greater insight into your operations. We’re also excited about what this means for our advocacy efforts.</a:t>
            </a:r>
            <a:endParaRPr lang="en-US" sz="1200" dirty="0">
              <a:solidFill>
                <a:schemeClr val="tx1"/>
              </a:solidFill>
              <a:latin typeface="Roboto" panose="02000000000000000000" pitchFamily="2" charset="0"/>
              <a:ea typeface="Roboto" panose="02000000000000000000" pitchFamily="2" charset="0"/>
            </a:endParaRPr>
          </a:p>
        </p:txBody>
      </p:sp>
      <p:sp>
        <p:nvSpPr>
          <p:cNvPr id="19" name="Google Shape;226;p21">
            <a:extLst>
              <a:ext uri="{FF2B5EF4-FFF2-40B4-BE49-F238E27FC236}">
                <a16:creationId xmlns:a16="http://schemas.microsoft.com/office/drawing/2014/main" id="{F00169DC-2BF3-4C4D-8A73-57D31F633971}"/>
              </a:ext>
            </a:extLst>
          </p:cNvPr>
          <p:cNvSpPr txBox="1">
            <a:spLocks/>
          </p:cNvSpPr>
          <p:nvPr/>
        </p:nvSpPr>
        <p:spPr>
          <a:xfrm>
            <a:off x="3276303" y="2319219"/>
            <a:ext cx="2481139" cy="3838399"/>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28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100" b="1" dirty="0">
                <a:solidFill>
                  <a:schemeClr val="tx1"/>
                </a:solidFill>
              </a:rPr>
              <a:t>Role-Based Communities</a:t>
            </a:r>
          </a:p>
          <a:p>
            <a:pPr marL="0" indent="0" algn="l">
              <a:buNone/>
            </a:pPr>
            <a:endParaRPr lang="en-US" sz="800" b="0" i="0" dirty="0">
              <a:solidFill>
                <a:srgbClr val="333333"/>
              </a:solidFill>
              <a:effectLst/>
              <a:latin typeface="Lato" panose="020F0502020204030203" pitchFamily="34" charset="0"/>
            </a:endParaRPr>
          </a:p>
          <a:p>
            <a:pPr marL="0" indent="0" algn="l">
              <a:buNone/>
            </a:pPr>
            <a:r>
              <a:rPr lang="en-US" sz="1200" b="0" i="0" u="none" strike="noStrike" dirty="0">
                <a:solidFill>
                  <a:srgbClr val="000000"/>
                </a:solidFill>
                <a:effectLst/>
                <a:latin typeface="Roboto" panose="02000000000000000000" pitchFamily="2" charset="0"/>
                <a:ea typeface="Roboto" panose="02000000000000000000" pitchFamily="2" charset="0"/>
                <a:cs typeface="Poppins" pitchFamily="2" charset="77"/>
              </a:rPr>
              <a:t>One of our biggest initiatives involves a programming change to enable members to quickly set communication preferences and, more importantly, list what role each member employee plays in your organization. </a:t>
            </a:r>
          </a:p>
          <a:p>
            <a:pPr marL="0" indent="0" algn="l">
              <a:buNone/>
            </a:pPr>
            <a:endParaRPr lang="en-US" sz="1200" dirty="0">
              <a:solidFill>
                <a:srgbClr val="000000"/>
              </a:solidFill>
              <a:latin typeface="Roboto" panose="02000000000000000000" pitchFamily="2" charset="0"/>
              <a:ea typeface="Roboto" panose="02000000000000000000" pitchFamily="2" charset="0"/>
              <a:cs typeface="Poppins" pitchFamily="2" charset="77"/>
            </a:endParaRPr>
          </a:p>
          <a:p>
            <a:pPr marL="0" indent="0" algn="l">
              <a:buNone/>
            </a:pPr>
            <a:r>
              <a:rPr lang="en-US" sz="1200" b="0" i="0" u="none" strike="noStrike" dirty="0">
                <a:solidFill>
                  <a:srgbClr val="000000"/>
                </a:solidFill>
                <a:effectLst/>
                <a:latin typeface="Roboto" panose="02000000000000000000" pitchFamily="2" charset="0"/>
                <a:ea typeface="Roboto" panose="02000000000000000000" pitchFamily="2" charset="0"/>
                <a:cs typeface="Poppins" pitchFamily="2" charset="77"/>
              </a:rPr>
              <a:t>This enables accountants to talk with other accountants, IT folks to talk to other IT folks, etc.—further expanding each role’s contribution by hearing role-specific best practices and bringing even greater insight to your organization.</a:t>
            </a:r>
            <a:endParaRPr lang="en-US" sz="1200" dirty="0">
              <a:solidFill>
                <a:schemeClr val="tx1"/>
              </a:solidFill>
              <a:latin typeface="Roboto" panose="02000000000000000000" pitchFamily="2" charset="0"/>
              <a:ea typeface="Roboto" panose="02000000000000000000" pitchFamily="2" charset="0"/>
              <a:cs typeface="Poppins" pitchFamily="2" charset="77"/>
            </a:endParaRPr>
          </a:p>
        </p:txBody>
      </p:sp>
      <p:sp>
        <p:nvSpPr>
          <p:cNvPr id="9" name="TextBox 8">
            <a:extLst>
              <a:ext uri="{FF2B5EF4-FFF2-40B4-BE49-F238E27FC236}">
                <a16:creationId xmlns:a16="http://schemas.microsoft.com/office/drawing/2014/main" id="{92CE01CC-03D0-808F-8BC7-D4EEB5043A26}"/>
              </a:ext>
            </a:extLst>
          </p:cNvPr>
          <p:cNvSpPr txBox="1"/>
          <p:nvPr/>
        </p:nvSpPr>
        <p:spPr>
          <a:xfrm>
            <a:off x="6039430" y="2274643"/>
            <a:ext cx="2341952" cy="3877985"/>
          </a:xfrm>
          <a:prstGeom prst="rect">
            <a:avLst/>
          </a:prstGeom>
          <a:noFill/>
        </p:spPr>
        <p:txBody>
          <a:bodyPr wrap="square" rtlCol="0">
            <a:spAutoFit/>
          </a:bodyPr>
          <a:lstStyle/>
          <a:p>
            <a:endParaRPr lang="en-US" sz="1200" dirty="0">
              <a:latin typeface="Roboto" panose="02000000000000000000" pitchFamily="2" charset="0"/>
              <a:ea typeface="Roboto" panose="02000000000000000000" pitchFamily="2" charset="0"/>
              <a:cs typeface="Roboto" panose="02000000000000000000" pitchFamily="2" charset="0"/>
            </a:endParaRPr>
          </a:p>
          <a:p>
            <a:r>
              <a:rPr lang="en-US" sz="2100" b="1" dirty="0">
                <a:solidFill>
                  <a:schemeClr val="tx1"/>
                </a:solidFill>
              </a:rPr>
              <a:t>Recognizing Excellence</a:t>
            </a:r>
          </a:p>
          <a:p>
            <a:endParaRPr lang="en-US" sz="1200" dirty="0">
              <a:latin typeface="Roboto" panose="02000000000000000000" pitchFamily="2" charset="0"/>
              <a:ea typeface="Roboto" panose="02000000000000000000" pitchFamily="2" charset="0"/>
              <a:cs typeface="Roboto" panose="02000000000000000000" pitchFamily="2" charset="0"/>
            </a:endParaRPr>
          </a:p>
          <a:p>
            <a:r>
              <a:rPr lang="en-US" sz="1200" dirty="0">
                <a:latin typeface="Roboto" panose="02000000000000000000" pitchFamily="2" charset="0"/>
                <a:ea typeface="Roboto" panose="02000000000000000000" pitchFamily="2" charset="0"/>
                <a:cs typeface="Roboto" panose="02000000000000000000" pitchFamily="2" charset="0"/>
              </a:rPr>
              <a:t>ACA partners with the Best Places to Work in Collections program, a research-driven survey from Best Companies Group that examines your company’s practices, programs and benefits and surveys your employees for their perspective. Participation is free for ACA members. </a:t>
            </a:r>
          </a:p>
          <a:p>
            <a:endParaRPr lang="en-US" sz="1200" dirty="0">
              <a:latin typeface="Roboto" panose="02000000000000000000" pitchFamily="2" charset="0"/>
              <a:ea typeface="Roboto" panose="02000000000000000000" pitchFamily="2" charset="0"/>
              <a:cs typeface="Roboto" panose="02000000000000000000" pitchFamily="2" charset="0"/>
            </a:endParaRPr>
          </a:p>
          <a:p>
            <a:r>
              <a:rPr lang="en-US" sz="1200" dirty="0">
                <a:latin typeface="Roboto" panose="02000000000000000000" pitchFamily="2" charset="0"/>
                <a:ea typeface="Roboto" panose="02000000000000000000" pitchFamily="2" charset="0"/>
                <a:cs typeface="Roboto" panose="02000000000000000000" pitchFamily="2" charset="0"/>
              </a:rPr>
              <a:t>The 2024 winners were announced at ACA’s Convention in July. </a:t>
            </a:r>
          </a:p>
          <a:p>
            <a:endParaRPr lang="en-US" sz="120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Bullseye with solid fill">
            <a:extLst>
              <a:ext uri="{FF2B5EF4-FFF2-40B4-BE49-F238E27FC236}">
                <a16:creationId xmlns:a16="http://schemas.microsoft.com/office/drawing/2014/main" id="{61627467-98DD-8123-052B-2CA9180FE8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1296" y="1825770"/>
            <a:ext cx="635917" cy="635917"/>
          </a:xfrm>
          <a:prstGeom prst="rect">
            <a:avLst/>
          </a:prstGeom>
        </p:spPr>
      </p:pic>
      <p:pic>
        <p:nvPicPr>
          <p:cNvPr id="4" name="Graphic 3" descr="Users with solid fill">
            <a:extLst>
              <a:ext uri="{FF2B5EF4-FFF2-40B4-BE49-F238E27FC236}">
                <a16:creationId xmlns:a16="http://schemas.microsoft.com/office/drawing/2014/main" id="{A31271FF-E080-BD00-657C-35B31BC8F99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823520" y="1825770"/>
            <a:ext cx="635917" cy="635917"/>
          </a:xfrm>
          <a:prstGeom prst="rect">
            <a:avLst/>
          </a:prstGeom>
        </p:spPr>
      </p:pic>
      <p:pic>
        <p:nvPicPr>
          <p:cNvPr id="5" name="Graphic 4" descr="Ribbon with solid fill">
            <a:extLst>
              <a:ext uri="{FF2B5EF4-FFF2-40B4-BE49-F238E27FC236}">
                <a16:creationId xmlns:a16="http://schemas.microsoft.com/office/drawing/2014/main" id="{72F281F9-C6BE-F0DD-C203-42C3BBDA9D7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74489" y="1825769"/>
            <a:ext cx="635917" cy="635917"/>
          </a:xfrm>
          <a:prstGeom prst="rect">
            <a:avLst/>
          </a:prstGeom>
        </p:spPr>
      </p:pic>
    </p:spTree>
    <p:extLst>
      <p:ext uri="{BB962C8B-B14F-4D97-AF65-F5344CB8AC3E}">
        <p14:creationId xmlns:p14="http://schemas.microsoft.com/office/powerpoint/2010/main" val="125426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oogle Shape;369;p31">
            <a:extLst>
              <a:ext uri="{FF2B5EF4-FFF2-40B4-BE49-F238E27FC236}">
                <a16:creationId xmlns:a16="http://schemas.microsoft.com/office/drawing/2014/main" id="{C9E83A45-E57F-7340-9265-077F3630C5AB}"/>
              </a:ext>
            </a:extLst>
          </p:cNvPr>
          <p:cNvGrpSpPr/>
          <p:nvPr/>
        </p:nvGrpSpPr>
        <p:grpSpPr>
          <a:xfrm>
            <a:off x="5696548" y="4636008"/>
            <a:ext cx="342882" cy="350068"/>
            <a:chOff x="3951850" y="2985350"/>
            <a:chExt cx="407950" cy="416500"/>
          </a:xfrm>
        </p:grpSpPr>
        <p:sp>
          <p:nvSpPr>
            <p:cNvPr id="33" name="Google Shape;370;p31">
              <a:extLst>
                <a:ext uri="{FF2B5EF4-FFF2-40B4-BE49-F238E27FC236}">
                  <a16:creationId xmlns:a16="http://schemas.microsoft.com/office/drawing/2014/main" id="{95131F16-5D03-184D-A6DF-1F5B209DABFB}"/>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1;p31">
              <a:extLst>
                <a:ext uri="{FF2B5EF4-FFF2-40B4-BE49-F238E27FC236}">
                  <a16:creationId xmlns:a16="http://schemas.microsoft.com/office/drawing/2014/main" id="{32855EA4-9D24-1F45-8BAA-94738A052DEF}"/>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2;p31">
              <a:extLst>
                <a:ext uri="{FF2B5EF4-FFF2-40B4-BE49-F238E27FC236}">
                  <a16:creationId xmlns:a16="http://schemas.microsoft.com/office/drawing/2014/main" id="{E68F8AB9-C2E7-CE46-B91E-541A3167858E}"/>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3;p31">
              <a:extLst>
                <a:ext uri="{FF2B5EF4-FFF2-40B4-BE49-F238E27FC236}">
                  <a16:creationId xmlns:a16="http://schemas.microsoft.com/office/drawing/2014/main" id="{E526C4E5-99D0-474D-A46D-9D7B7D3C7D70}"/>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descr="A blue background with white text&#10;&#10;Description automatically generated">
            <a:extLst>
              <a:ext uri="{FF2B5EF4-FFF2-40B4-BE49-F238E27FC236}">
                <a16:creationId xmlns:a16="http://schemas.microsoft.com/office/drawing/2014/main" id="{C3FAF429-383C-50E8-E631-36B5515765A6}"/>
              </a:ext>
            </a:extLst>
          </p:cNvPr>
          <p:cNvPicPr>
            <a:picLocks noChangeAspect="1"/>
          </p:cNvPicPr>
          <p:nvPr/>
        </p:nvPicPr>
        <p:blipFill>
          <a:blip r:embed="rId3"/>
          <a:stretch>
            <a:fillRect/>
          </a:stretch>
        </p:blipFill>
        <p:spPr>
          <a:xfrm>
            <a:off x="971108" y="423798"/>
            <a:ext cx="4628181" cy="1863669"/>
          </a:xfrm>
          <a:prstGeom prst="rect">
            <a:avLst/>
          </a:prstGeom>
        </p:spPr>
      </p:pic>
      <p:sp>
        <p:nvSpPr>
          <p:cNvPr id="12" name="Google Shape;224;p21">
            <a:extLst>
              <a:ext uri="{FF2B5EF4-FFF2-40B4-BE49-F238E27FC236}">
                <a16:creationId xmlns:a16="http://schemas.microsoft.com/office/drawing/2014/main" id="{AE0E1595-8538-7D2A-78B2-0F530348ABF4}"/>
              </a:ext>
            </a:extLst>
          </p:cNvPr>
          <p:cNvSpPr txBox="1">
            <a:spLocks/>
          </p:cNvSpPr>
          <p:nvPr/>
        </p:nvSpPr>
        <p:spPr>
          <a:xfrm>
            <a:off x="683212" y="2475577"/>
            <a:ext cx="3740222" cy="408157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28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b="1" dirty="0">
                <a:solidFill>
                  <a:schemeClr val="tx1"/>
                </a:solidFill>
              </a:rPr>
              <a:t>What Is It?</a:t>
            </a:r>
          </a:p>
          <a:p>
            <a:pPr marL="0" indent="0">
              <a:spcBef>
                <a:spcPts val="600"/>
              </a:spcBef>
              <a:buNone/>
            </a:pPr>
            <a:r>
              <a:rPr lang="en-US" sz="1300" i="0" dirty="0">
                <a:solidFill>
                  <a:schemeClr val="tx1"/>
                </a:solidFill>
                <a:effectLst/>
                <a:latin typeface="Roboto" panose="02000000000000000000" pitchFamily="2" charset="0"/>
                <a:ea typeface="Roboto" panose="02000000000000000000" pitchFamily="2" charset="0"/>
                <a:cs typeface="Roboto" panose="02000000000000000000" pitchFamily="2" charset="0"/>
              </a:rPr>
              <a:t>Your organization's cybersecurity is crucial. That's why we've created the Cybersecurity Collective.</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rPr>
              <a:t>This exclusive community offers:</a:t>
            </a:r>
          </a:p>
          <a:p>
            <a:pPr>
              <a:spcBef>
                <a:spcPts val="600"/>
              </a:spcBef>
            </a:pPr>
            <a:r>
              <a:rPr lang="en-US" sz="1300" dirty="0">
                <a:solidFill>
                  <a:schemeClr val="tx1"/>
                </a:solidFill>
                <a:latin typeface="Roboto" panose="02000000000000000000" pitchFamily="2" charset="0"/>
                <a:ea typeface="Roboto" panose="02000000000000000000" pitchFamily="2" charset="0"/>
              </a:rPr>
              <a:t>Collaboration with industry peers.</a:t>
            </a:r>
          </a:p>
          <a:p>
            <a:pPr>
              <a:spcBef>
                <a:spcPts val="600"/>
              </a:spcBef>
            </a:pPr>
            <a:r>
              <a:rPr lang="en-US" sz="1300" dirty="0">
                <a:solidFill>
                  <a:schemeClr val="tx1"/>
                </a:solidFill>
                <a:latin typeface="Roboto" panose="02000000000000000000" pitchFamily="2" charset="0"/>
                <a:ea typeface="Roboto" panose="02000000000000000000" pitchFamily="2" charset="0"/>
              </a:rPr>
              <a:t>A private forum for Q&amp;A and knowledge sharing.</a:t>
            </a:r>
          </a:p>
          <a:p>
            <a:pPr>
              <a:spcBef>
                <a:spcPts val="600"/>
              </a:spcBef>
            </a:pPr>
            <a:r>
              <a:rPr lang="en-US" sz="1300" dirty="0">
                <a:solidFill>
                  <a:schemeClr val="tx1"/>
                </a:solidFill>
                <a:latin typeface="Roboto" panose="02000000000000000000" pitchFamily="2" charset="0"/>
                <a:ea typeface="Roboto" panose="02000000000000000000" pitchFamily="2" charset="0"/>
              </a:rPr>
              <a:t>Quarterly live webinars starting this September 2024!</a:t>
            </a:r>
          </a:p>
          <a:p>
            <a:pPr marL="0" indent="0">
              <a:spcBef>
                <a:spcPts val="600"/>
              </a:spcBef>
              <a:buNone/>
            </a:pPr>
            <a:endParaRPr lang="en-US" sz="1300" dirty="0">
              <a:solidFill>
                <a:schemeClr val="tx1"/>
              </a:solidFill>
              <a:latin typeface="Roboto" panose="02000000000000000000" pitchFamily="2" charset="0"/>
              <a:ea typeface="Roboto" panose="02000000000000000000" pitchFamily="2" charset="0"/>
            </a:endParaRP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rPr>
              <a:t>While you can have more than one person from your company join, this group was designed for your Chief Cybersecurity Officer and designated Qualified Individual under the Safeguards Rule.</a:t>
            </a:r>
          </a:p>
        </p:txBody>
      </p:sp>
      <p:sp>
        <p:nvSpPr>
          <p:cNvPr id="13" name="Google Shape;226;p21">
            <a:extLst>
              <a:ext uri="{FF2B5EF4-FFF2-40B4-BE49-F238E27FC236}">
                <a16:creationId xmlns:a16="http://schemas.microsoft.com/office/drawing/2014/main" id="{E0B60295-7EDB-25A3-8694-616F1AC5D910}"/>
              </a:ext>
            </a:extLst>
          </p:cNvPr>
          <p:cNvSpPr txBox="1">
            <a:spLocks/>
          </p:cNvSpPr>
          <p:nvPr/>
        </p:nvSpPr>
        <p:spPr>
          <a:xfrm>
            <a:off x="4720567" y="2475577"/>
            <a:ext cx="3362277" cy="408157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28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b="1" dirty="0">
                <a:solidFill>
                  <a:schemeClr val="tx1"/>
                </a:solidFill>
              </a:rPr>
              <a:t>How to Join</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rPr>
              <a:t>You or someone on your team can sign up in two easy steps:</a:t>
            </a:r>
          </a:p>
          <a:p>
            <a:pPr>
              <a:spcBef>
                <a:spcPts val="600"/>
              </a:spcBef>
            </a:pPr>
            <a:r>
              <a:rPr lang="en-US" sz="1300" dirty="0">
                <a:solidFill>
                  <a:schemeClr val="tx1"/>
                </a:solidFill>
                <a:latin typeface="Roboto" panose="02000000000000000000" pitchFamily="2" charset="0"/>
                <a:ea typeface="Roboto" panose="02000000000000000000" pitchFamily="2" charset="0"/>
              </a:rPr>
              <a:t>Scan this QR code and agree to the terms of participation.</a:t>
            </a:r>
          </a:p>
          <a:p>
            <a:pPr>
              <a:spcBef>
                <a:spcPts val="600"/>
              </a:spcBef>
            </a:pPr>
            <a:r>
              <a:rPr lang="en-US" sz="1300" dirty="0">
                <a:solidFill>
                  <a:schemeClr val="tx1"/>
                </a:solidFill>
                <a:latin typeface="Roboto" panose="02000000000000000000" pitchFamily="2" charset="0"/>
                <a:ea typeface="Roboto" panose="02000000000000000000" pitchFamily="2" charset="0"/>
              </a:rPr>
              <a:t>In your welcome email, follow the instructions to request access to our private LinkedIn group. </a:t>
            </a: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rPr>
              <a:t>Once approved for our private LinkedIn group, you’ll be able to connect, engage and share insights with like-minded professionals.</a:t>
            </a:r>
            <a:br>
              <a:rPr lang="en-US" sz="1300" dirty="0">
                <a:solidFill>
                  <a:schemeClr val="tx1"/>
                </a:solidFill>
                <a:latin typeface="Roboto" panose="02000000000000000000" pitchFamily="2" charset="0"/>
                <a:ea typeface="Roboto" panose="02000000000000000000" pitchFamily="2" charset="0"/>
              </a:rPr>
            </a:br>
            <a:endParaRPr lang="en-US" sz="1300" dirty="0">
              <a:solidFill>
                <a:schemeClr val="tx1"/>
              </a:solidFill>
              <a:latin typeface="Roboto" panose="02000000000000000000" pitchFamily="2" charset="0"/>
              <a:ea typeface="Roboto" panose="02000000000000000000" pitchFamily="2" charset="0"/>
            </a:endParaRPr>
          </a:p>
          <a:p>
            <a:pPr marL="0" indent="0">
              <a:spcBef>
                <a:spcPts val="600"/>
              </a:spcBef>
              <a:buNone/>
            </a:pPr>
            <a:r>
              <a:rPr lang="en-US" sz="1300" dirty="0">
                <a:solidFill>
                  <a:schemeClr val="tx1"/>
                </a:solidFill>
                <a:latin typeface="Roboto" panose="02000000000000000000" pitchFamily="2" charset="0"/>
                <a:ea typeface="Roboto" panose="02000000000000000000" pitchFamily="2" charset="0"/>
              </a:rPr>
              <a:t>Join today! </a:t>
            </a:r>
            <a:br>
              <a:rPr lang="en-US" sz="1300" dirty="0">
                <a:solidFill>
                  <a:schemeClr val="tx1"/>
                </a:solidFill>
                <a:latin typeface="Roboto" panose="02000000000000000000" pitchFamily="2" charset="0"/>
                <a:ea typeface="Roboto" panose="02000000000000000000" pitchFamily="2" charset="0"/>
              </a:rPr>
            </a:br>
            <a:endParaRPr lang="en-US" sz="1200" dirty="0">
              <a:solidFill>
                <a:schemeClr val="tx1"/>
              </a:solidFill>
              <a:latin typeface="Roboto" panose="02000000000000000000" pitchFamily="2" charset="0"/>
              <a:ea typeface="Roboto" panose="02000000000000000000" pitchFamily="2" charset="0"/>
            </a:endParaRPr>
          </a:p>
        </p:txBody>
      </p:sp>
      <p:pic>
        <p:nvPicPr>
          <p:cNvPr id="15" name="Picture 14" descr="A qr code with a white background&#10;&#10;Description automatically generated">
            <a:extLst>
              <a:ext uri="{FF2B5EF4-FFF2-40B4-BE49-F238E27FC236}">
                <a16:creationId xmlns:a16="http://schemas.microsoft.com/office/drawing/2014/main" id="{B7EDE0E8-6B7E-5E2D-510B-F8A3BB232A4E}"/>
              </a:ext>
            </a:extLst>
          </p:cNvPr>
          <p:cNvPicPr>
            <a:picLocks noChangeAspect="1"/>
          </p:cNvPicPr>
          <p:nvPr/>
        </p:nvPicPr>
        <p:blipFill>
          <a:blip r:embed="rId4"/>
          <a:stretch>
            <a:fillRect/>
          </a:stretch>
        </p:blipFill>
        <p:spPr>
          <a:xfrm>
            <a:off x="5828590" y="317086"/>
            <a:ext cx="2057168" cy="2057168"/>
          </a:xfrm>
          <a:prstGeom prst="rect">
            <a:avLst/>
          </a:prstGeom>
        </p:spPr>
      </p:pic>
    </p:spTree>
    <p:extLst>
      <p:ext uri="{BB962C8B-B14F-4D97-AF65-F5344CB8AC3E}">
        <p14:creationId xmlns:p14="http://schemas.microsoft.com/office/powerpoint/2010/main" val="69112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pic>
        <p:nvPicPr>
          <p:cNvPr id="3" name="Picture 2" descr="A white background with blue and green text&#10;&#10;Description automatically generated">
            <a:extLst>
              <a:ext uri="{FF2B5EF4-FFF2-40B4-BE49-F238E27FC236}">
                <a16:creationId xmlns:a16="http://schemas.microsoft.com/office/drawing/2014/main" id="{6F40A375-6835-0BD7-49E8-5EF56F8DEC8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31" name="Google Shape;931;p32"/>
          <p:cNvSpPr txBox="1">
            <a:spLocks noGrp="1"/>
          </p:cNvSpPr>
          <p:nvPr>
            <p:ph type="title"/>
          </p:nvPr>
        </p:nvSpPr>
        <p:spPr>
          <a:xfrm>
            <a:off x="710273" y="987788"/>
            <a:ext cx="7723500" cy="481200"/>
          </a:xfrm>
          <a:prstGeom prst="rect">
            <a:avLst/>
          </a:prstGeom>
        </p:spPr>
        <p:txBody>
          <a:bodyPr spcFirstLastPara="1" vert="horz" wrap="square" lIns="91425" tIns="91425" rIns="91425" bIns="91425" rtlCol="0" anchor="ctr" anchorCtr="0">
            <a:noAutofit/>
          </a:bodyPr>
          <a:lstStyle/>
          <a:p>
            <a:pPr algn="ctr">
              <a:spcBef>
                <a:spcPts val="0"/>
              </a:spcBef>
            </a:pPr>
            <a:r>
              <a:rPr lang="en" dirty="0"/>
              <a:t>Special Offers for Members</a:t>
            </a:r>
            <a:endParaRPr dirty="0"/>
          </a:p>
        </p:txBody>
      </p:sp>
      <p:grpSp>
        <p:nvGrpSpPr>
          <p:cNvPr id="932" name="Google Shape;932;p32"/>
          <p:cNvGrpSpPr/>
          <p:nvPr/>
        </p:nvGrpSpPr>
        <p:grpSpPr>
          <a:xfrm>
            <a:off x="710273" y="2096375"/>
            <a:ext cx="6017186" cy="791050"/>
            <a:chOff x="852325" y="1239125"/>
            <a:chExt cx="5906730" cy="791050"/>
          </a:xfrm>
        </p:grpSpPr>
        <p:sp>
          <p:nvSpPr>
            <p:cNvPr id="933" name="Google Shape;933;p32"/>
            <p:cNvSpPr/>
            <p:nvPr/>
          </p:nvSpPr>
          <p:spPr>
            <a:xfrm>
              <a:off x="852325" y="14783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accent1"/>
              </a:solidFill>
              <a:prstDash val="solid"/>
              <a:round/>
              <a:headEnd type="none" w="med" len="med"/>
              <a:tailEnd type="oval" w="med" len="med"/>
            </a:ln>
          </p:spPr>
          <p:txBody>
            <a:bodyPr/>
            <a:lstStyle/>
            <a:p>
              <a:endParaRPr lang="en-US"/>
            </a:p>
          </p:txBody>
        </p:sp>
        <p:sp>
          <p:nvSpPr>
            <p:cNvPr id="934" name="Google Shape;934;p32"/>
            <p:cNvSpPr/>
            <p:nvPr/>
          </p:nvSpPr>
          <p:spPr>
            <a:xfrm>
              <a:off x="985350" y="1239125"/>
              <a:ext cx="1361100" cy="478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algn="ctr">
                <a:buClr>
                  <a:srgbClr val="000000"/>
                </a:buClr>
                <a:buSzPts val="1100"/>
              </a:pPr>
              <a:r>
                <a:rPr lang="en" sz="1700" dirty="0">
                  <a:solidFill>
                    <a:srgbClr val="FFFFFF"/>
                  </a:solidFill>
                  <a:latin typeface="Fira Sans Extra Condensed Medium"/>
                  <a:ea typeface="Fira Sans Extra Condensed Medium"/>
                  <a:cs typeface="Fira Sans Extra Condensed Medium"/>
                  <a:sym typeface="Fira Sans Extra Condensed Medium"/>
                </a:rPr>
                <a:t>IT Services</a:t>
              </a:r>
              <a:endParaRPr dirty="0">
                <a:solidFill>
                  <a:srgbClr val="000000"/>
                </a:solidFill>
              </a:endParaRPr>
            </a:p>
          </p:txBody>
        </p:sp>
        <p:sp>
          <p:nvSpPr>
            <p:cNvPr id="935" name="Google Shape;935;p32"/>
            <p:cNvSpPr/>
            <p:nvPr/>
          </p:nvSpPr>
          <p:spPr>
            <a:xfrm>
              <a:off x="2857255" y="1239125"/>
              <a:ext cx="3901800" cy="4785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algn="r"/>
              <a:br>
                <a:rPr lang="en-US" sz="12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en-US" sz="12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Our partner, </a:t>
              </a:r>
              <a:r>
                <a:rPr lang="en-US" sz="1200" b="0" i="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TPx</a:t>
              </a:r>
              <a:r>
                <a:rPr lang="en-US" sz="12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makes IT affordable to members.</a:t>
              </a:r>
            </a:p>
            <a:p>
              <a:pPr algn="r"/>
              <a:endParaRPr lang="en-US" sz="1200" dirty="0">
                <a:latin typeface="Roboto"/>
                <a:ea typeface="Roboto"/>
                <a:cs typeface="Roboto"/>
                <a:sym typeface="Roboto"/>
              </a:endParaRPr>
            </a:p>
          </p:txBody>
        </p:sp>
        <p:cxnSp>
          <p:nvCxnSpPr>
            <p:cNvPr id="936" name="Google Shape;936;p32"/>
            <p:cNvCxnSpPr>
              <a:cxnSpLocks/>
              <a:stCxn id="934" idx="3"/>
              <a:endCxn id="935" idx="1"/>
            </p:cNvCxnSpPr>
            <p:nvPr/>
          </p:nvCxnSpPr>
          <p:spPr>
            <a:xfrm>
              <a:off x="2346450" y="1478375"/>
              <a:ext cx="510900" cy="0"/>
            </a:xfrm>
            <a:prstGeom prst="straightConnector1">
              <a:avLst/>
            </a:prstGeom>
            <a:noFill/>
            <a:ln w="9525" cap="flat" cmpd="sng">
              <a:solidFill>
                <a:srgbClr val="000000"/>
              </a:solidFill>
              <a:prstDash val="solid"/>
              <a:round/>
              <a:headEnd type="none" w="med" len="med"/>
              <a:tailEnd type="oval" w="med" len="med"/>
            </a:ln>
          </p:spPr>
        </p:cxnSp>
      </p:grpSp>
      <p:grpSp>
        <p:nvGrpSpPr>
          <p:cNvPr id="937" name="Google Shape;937;p32"/>
          <p:cNvGrpSpPr/>
          <p:nvPr/>
        </p:nvGrpSpPr>
        <p:grpSpPr>
          <a:xfrm>
            <a:off x="1116810" y="2770275"/>
            <a:ext cx="6037166" cy="791050"/>
            <a:chOff x="1251400" y="1913025"/>
            <a:chExt cx="5926343" cy="791050"/>
          </a:xfrm>
        </p:grpSpPr>
        <p:sp>
          <p:nvSpPr>
            <p:cNvPr id="938" name="Google Shape;938;p32"/>
            <p:cNvSpPr/>
            <p:nvPr/>
          </p:nvSpPr>
          <p:spPr>
            <a:xfrm>
              <a:off x="1251400" y="21522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accent2"/>
              </a:solidFill>
              <a:prstDash val="solid"/>
              <a:round/>
              <a:headEnd type="none" w="med" len="med"/>
              <a:tailEnd type="oval" w="med" len="med"/>
            </a:ln>
          </p:spPr>
          <p:txBody>
            <a:bodyPr/>
            <a:lstStyle/>
            <a:p>
              <a:endParaRPr lang="en-US"/>
            </a:p>
          </p:txBody>
        </p:sp>
        <p:sp>
          <p:nvSpPr>
            <p:cNvPr id="939" name="Google Shape;939;p32"/>
            <p:cNvSpPr/>
            <p:nvPr/>
          </p:nvSpPr>
          <p:spPr>
            <a:xfrm>
              <a:off x="3275943" y="1913050"/>
              <a:ext cx="3901800" cy="4785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algn="r"/>
              <a:r>
                <a:rPr lang="en-US" sz="1200" dirty="0">
                  <a:latin typeface="Roboto" panose="02000000000000000000" pitchFamily="2" charset="0"/>
                  <a:ea typeface="Roboto" panose="02000000000000000000" pitchFamily="2" charset="0"/>
                </a:rPr>
                <a:t>Vendors in our Alliance ACA program give members product discounts and enhanced offerings.</a:t>
              </a:r>
            </a:p>
          </p:txBody>
        </p:sp>
        <p:sp>
          <p:nvSpPr>
            <p:cNvPr id="940" name="Google Shape;940;p32"/>
            <p:cNvSpPr/>
            <p:nvPr/>
          </p:nvSpPr>
          <p:spPr>
            <a:xfrm>
              <a:off x="1404039" y="1913025"/>
              <a:ext cx="1361100" cy="478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algn="ctr">
                <a:buClr>
                  <a:srgbClr val="000000"/>
                </a:buClr>
                <a:buSzPts val="1100"/>
              </a:pPr>
              <a:r>
                <a:rPr lang="en" sz="1700" dirty="0">
                  <a:solidFill>
                    <a:srgbClr val="FFFFFF"/>
                  </a:solidFill>
                  <a:latin typeface="Fira Sans Extra Condensed Medium"/>
                  <a:ea typeface="Fira Sans Extra Condensed Medium"/>
                  <a:cs typeface="Fira Sans Extra Condensed Medium"/>
                  <a:sym typeface="Fira Sans Extra Condensed Medium"/>
                </a:rPr>
                <a:t>Vendors</a:t>
              </a:r>
              <a:endParaRPr dirty="0">
                <a:solidFill>
                  <a:srgbClr val="000000"/>
                </a:solidFill>
              </a:endParaRPr>
            </a:p>
          </p:txBody>
        </p:sp>
        <p:cxnSp>
          <p:nvCxnSpPr>
            <p:cNvPr id="941" name="Google Shape;941;p32"/>
            <p:cNvCxnSpPr>
              <a:stCxn id="940" idx="3"/>
              <a:endCxn id="939" idx="1"/>
            </p:cNvCxnSpPr>
            <p:nvPr/>
          </p:nvCxnSpPr>
          <p:spPr>
            <a:xfrm>
              <a:off x="2765139" y="2152275"/>
              <a:ext cx="510900" cy="0"/>
            </a:xfrm>
            <a:prstGeom prst="straightConnector1">
              <a:avLst/>
            </a:prstGeom>
            <a:noFill/>
            <a:ln w="9525" cap="flat" cmpd="sng">
              <a:solidFill>
                <a:srgbClr val="000000"/>
              </a:solidFill>
              <a:prstDash val="solid"/>
              <a:round/>
              <a:headEnd type="none" w="med" len="med"/>
              <a:tailEnd type="oval" w="med" len="med"/>
            </a:ln>
          </p:spPr>
        </p:cxnSp>
      </p:grpSp>
      <p:grpSp>
        <p:nvGrpSpPr>
          <p:cNvPr id="942" name="Google Shape;942;p32"/>
          <p:cNvGrpSpPr/>
          <p:nvPr/>
        </p:nvGrpSpPr>
        <p:grpSpPr>
          <a:xfrm>
            <a:off x="1543392" y="3444199"/>
            <a:ext cx="6037103" cy="791026"/>
            <a:chOff x="1670150" y="2586949"/>
            <a:chExt cx="5926282" cy="791026"/>
          </a:xfrm>
        </p:grpSpPr>
        <p:sp>
          <p:nvSpPr>
            <p:cNvPr id="943" name="Google Shape;943;p32"/>
            <p:cNvSpPr/>
            <p:nvPr/>
          </p:nvSpPr>
          <p:spPr>
            <a:xfrm>
              <a:off x="1670150" y="28261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accent3"/>
              </a:solidFill>
              <a:prstDash val="solid"/>
              <a:round/>
              <a:headEnd type="none" w="med" len="med"/>
              <a:tailEnd type="oval" w="med" len="med"/>
            </a:ln>
          </p:spPr>
          <p:txBody>
            <a:bodyPr/>
            <a:lstStyle/>
            <a:p>
              <a:endParaRPr lang="en-US"/>
            </a:p>
          </p:txBody>
        </p:sp>
        <p:sp>
          <p:nvSpPr>
            <p:cNvPr id="944" name="Google Shape;944;p32"/>
            <p:cNvSpPr/>
            <p:nvPr/>
          </p:nvSpPr>
          <p:spPr>
            <a:xfrm>
              <a:off x="1822728" y="2586950"/>
              <a:ext cx="1361100" cy="47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algn="ctr">
                <a:buClr>
                  <a:srgbClr val="000000"/>
                </a:buClr>
                <a:buSzPts val="1100"/>
              </a:pPr>
              <a:r>
                <a:rPr lang="en" sz="1700" dirty="0">
                  <a:solidFill>
                    <a:srgbClr val="FFFFFF"/>
                  </a:solidFill>
                  <a:latin typeface="Fira Sans Extra Condensed Medium"/>
                  <a:ea typeface="Fira Sans Extra Condensed Medium"/>
                  <a:cs typeface="Fira Sans Extra Condensed Medium"/>
                  <a:sym typeface="Fira Sans Extra Condensed Medium"/>
                </a:rPr>
                <a:t>Insights</a:t>
              </a:r>
              <a:endParaRPr dirty="0">
                <a:solidFill>
                  <a:srgbClr val="000000"/>
                </a:solidFill>
              </a:endParaRPr>
            </a:p>
          </p:txBody>
        </p:sp>
        <p:sp>
          <p:nvSpPr>
            <p:cNvPr id="945" name="Google Shape;945;p32"/>
            <p:cNvSpPr/>
            <p:nvPr/>
          </p:nvSpPr>
          <p:spPr>
            <a:xfrm>
              <a:off x="3694632" y="2586949"/>
              <a:ext cx="3901800" cy="4785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algn="r"/>
              <a:r>
                <a:rPr lang="en-US" sz="1200" dirty="0">
                  <a:latin typeface="Roboto"/>
                  <a:ea typeface="Roboto"/>
                  <a:cs typeface="Roboto"/>
                  <a:sym typeface="Roboto"/>
                </a:rPr>
                <a:t>Know My Debt is ACA’s financial literacy website that can help you educate consumers. </a:t>
              </a:r>
            </a:p>
          </p:txBody>
        </p:sp>
        <p:cxnSp>
          <p:nvCxnSpPr>
            <p:cNvPr id="946" name="Google Shape;946;p32"/>
            <p:cNvCxnSpPr>
              <a:stCxn id="944" idx="3"/>
              <a:endCxn id="945" idx="1"/>
            </p:cNvCxnSpPr>
            <p:nvPr/>
          </p:nvCxnSpPr>
          <p:spPr>
            <a:xfrm>
              <a:off x="3183828" y="2826200"/>
              <a:ext cx="510900" cy="0"/>
            </a:xfrm>
            <a:prstGeom prst="straightConnector1">
              <a:avLst/>
            </a:prstGeom>
            <a:noFill/>
            <a:ln w="9525" cap="flat" cmpd="sng">
              <a:solidFill>
                <a:srgbClr val="000000"/>
              </a:solidFill>
              <a:prstDash val="solid"/>
              <a:round/>
              <a:headEnd type="none" w="med" len="med"/>
              <a:tailEnd type="oval" w="med" len="med"/>
            </a:ln>
          </p:spPr>
        </p:cxnSp>
      </p:grpSp>
      <p:grpSp>
        <p:nvGrpSpPr>
          <p:cNvPr id="947" name="Google Shape;947;p32"/>
          <p:cNvGrpSpPr/>
          <p:nvPr/>
        </p:nvGrpSpPr>
        <p:grpSpPr>
          <a:xfrm>
            <a:off x="1969998" y="4118113"/>
            <a:ext cx="6037015" cy="791012"/>
            <a:chOff x="2088925" y="3260863"/>
            <a:chExt cx="5926195" cy="791012"/>
          </a:xfrm>
        </p:grpSpPr>
        <p:sp>
          <p:nvSpPr>
            <p:cNvPr id="948" name="Google Shape;948;p32"/>
            <p:cNvSpPr/>
            <p:nvPr/>
          </p:nvSpPr>
          <p:spPr>
            <a:xfrm>
              <a:off x="2088925" y="35000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accent4"/>
              </a:solidFill>
              <a:prstDash val="solid"/>
              <a:round/>
              <a:headEnd type="none" w="med" len="med"/>
              <a:tailEnd type="oval" w="med" len="med"/>
            </a:ln>
          </p:spPr>
          <p:txBody>
            <a:bodyPr/>
            <a:lstStyle/>
            <a:p>
              <a:endParaRPr lang="en-US"/>
            </a:p>
          </p:txBody>
        </p:sp>
        <p:sp>
          <p:nvSpPr>
            <p:cNvPr id="949" name="Google Shape;949;p32"/>
            <p:cNvSpPr/>
            <p:nvPr/>
          </p:nvSpPr>
          <p:spPr>
            <a:xfrm>
              <a:off x="2241417" y="3260863"/>
              <a:ext cx="1361100" cy="4785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algn="ctr">
                <a:buClr>
                  <a:srgbClr val="000000"/>
                </a:buClr>
                <a:buSzPts val="1100"/>
              </a:pPr>
              <a:r>
                <a:rPr lang="en" sz="1700" dirty="0">
                  <a:solidFill>
                    <a:srgbClr val="FFFFFF"/>
                  </a:solidFill>
                  <a:latin typeface="Fira Sans Extra Condensed Medium"/>
                  <a:ea typeface="Fira Sans Extra Condensed Medium"/>
                  <a:cs typeface="Fira Sans Extra Condensed Medium"/>
                  <a:sym typeface="Fira Sans Extra Condensed Medium"/>
                </a:rPr>
                <a:t>Education</a:t>
              </a:r>
              <a:endParaRPr dirty="0">
                <a:solidFill>
                  <a:srgbClr val="000000"/>
                </a:solidFill>
              </a:endParaRPr>
            </a:p>
          </p:txBody>
        </p:sp>
        <p:sp>
          <p:nvSpPr>
            <p:cNvPr id="950" name="Google Shape;950;p32"/>
            <p:cNvSpPr/>
            <p:nvPr/>
          </p:nvSpPr>
          <p:spPr>
            <a:xfrm>
              <a:off x="4113320" y="3260874"/>
              <a:ext cx="3901800" cy="4785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algn="r">
                <a:buClr>
                  <a:srgbClr val="000000"/>
                </a:buClr>
                <a:buSzPts val="1100"/>
              </a:pPr>
              <a:r>
                <a:rPr lang="en-US" sz="1200" dirty="0">
                  <a:latin typeface="Roboto"/>
                  <a:ea typeface="Roboto"/>
                  <a:cs typeface="Roboto"/>
                  <a:sym typeface="Roboto"/>
                </a:rPr>
                <a:t>Use the All-Access Training Zone to access all of ACA’s webinars for one low price.</a:t>
              </a:r>
            </a:p>
          </p:txBody>
        </p:sp>
        <p:cxnSp>
          <p:nvCxnSpPr>
            <p:cNvPr id="951" name="Google Shape;951;p32"/>
            <p:cNvCxnSpPr>
              <a:stCxn id="949" idx="3"/>
              <a:endCxn id="950" idx="1"/>
            </p:cNvCxnSpPr>
            <p:nvPr/>
          </p:nvCxnSpPr>
          <p:spPr>
            <a:xfrm>
              <a:off x="3602517" y="3500113"/>
              <a:ext cx="510900" cy="0"/>
            </a:xfrm>
            <a:prstGeom prst="straightConnector1">
              <a:avLst/>
            </a:prstGeom>
            <a:noFill/>
            <a:ln w="9525" cap="flat" cmpd="sng">
              <a:solidFill>
                <a:srgbClr val="000000"/>
              </a:solidFill>
              <a:prstDash val="solid"/>
              <a:round/>
              <a:headEnd type="none" w="med" len="med"/>
              <a:tailEnd type="oval" w="med" len="med"/>
            </a:ln>
          </p:spPr>
        </p:cxnSp>
      </p:grpSp>
      <p:grpSp>
        <p:nvGrpSpPr>
          <p:cNvPr id="952" name="Google Shape;952;p32"/>
          <p:cNvGrpSpPr/>
          <p:nvPr/>
        </p:nvGrpSpPr>
        <p:grpSpPr>
          <a:xfrm>
            <a:off x="2551859" y="4792024"/>
            <a:ext cx="5881672" cy="478502"/>
            <a:chOff x="2660105" y="3934774"/>
            <a:chExt cx="5773703" cy="478502"/>
          </a:xfrm>
        </p:grpSpPr>
        <p:sp>
          <p:nvSpPr>
            <p:cNvPr id="953" name="Google Shape;953;p32"/>
            <p:cNvSpPr/>
            <p:nvPr/>
          </p:nvSpPr>
          <p:spPr>
            <a:xfrm>
              <a:off x="2660105" y="3934775"/>
              <a:ext cx="1361100" cy="4785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lgn="ctr">
                <a:buClr>
                  <a:srgbClr val="000000"/>
                </a:buClr>
                <a:buSzPts val="1100"/>
              </a:pPr>
              <a:r>
                <a:rPr lang="en" sz="1700" dirty="0">
                  <a:solidFill>
                    <a:srgbClr val="FFFFFF"/>
                  </a:solidFill>
                  <a:latin typeface="Fira Sans Extra Condensed Medium"/>
                  <a:ea typeface="Fira Sans Extra Condensed Medium"/>
                  <a:cs typeface="Fira Sans Extra Condensed Medium"/>
                  <a:sym typeface="Fira Sans Extra Condensed Medium"/>
                </a:rPr>
                <a:t>Marketing</a:t>
              </a:r>
              <a:endParaRPr dirty="0">
                <a:solidFill>
                  <a:srgbClr val="000000"/>
                </a:solidFill>
              </a:endParaRPr>
            </a:p>
          </p:txBody>
        </p:sp>
        <p:sp>
          <p:nvSpPr>
            <p:cNvPr id="954" name="Google Shape;954;p32"/>
            <p:cNvSpPr/>
            <p:nvPr/>
          </p:nvSpPr>
          <p:spPr>
            <a:xfrm>
              <a:off x="4532009" y="3934774"/>
              <a:ext cx="3901800" cy="4785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algn="r">
                <a:buClr>
                  <a:schemeClr val="dk1"/>
                </a:buClr>
                <a:buSzPts val="1100"/>
              </a:pPr>
              <a:r>
                <a:rPr lang="en-US" sz="1200" dirty="0">
                  <a:latin typeface="Roboto"/>
                  <a:ea typeface="Roboto"/>
                  <a:cs typeface="Roboto"/>
                  <a:sym typeface="Roboto"/>
                </a:rPr>
                <a:t>ACA’s digital media services can help you reach your markets through videos and animation.</a:t>
              </a:r>
              <a:endParaRPr sz="1200" dirty="0">
                <a:latin typeface="Roboto"/>
                <a:ea typeface="Roboto"/>
                <a:cs typeface="Roboto"/>
                <a:sym typeface="Roboto"/>
              </a:endParaRPr>
            </a:p>
          </p:txBody>
        </p:sp>
        <p:cxnSp>
          <p:nvCxnSpPr>
            <p:cNvPr id="955" name="Google Shape;955;p32"/>
            <p:cNvCxnSpPr>
              <a:stCxn id="953" idx="3"/>
              <a:endCxn id="954" idx="1"/>
            </p:cNvCxnSpPr>
            <p:nvPr/>
          </p:nvCxnSpPr>
          <p:spPr>
            <a:xfrm>
              <a:off x="4021205" y="4174025"/>
              <a:ext cx="510900" cy="0"/>
            </a:xfrm>
            <a:prstGeom prst="straightConnector1">
              <a:avLst/>
            </a:prstGeom>
            <a:noFill/>
            <a:ln w="9525" cap="flat" cmpd="sng">
              <a:solidFill>
                <a:srgbClr val="000000"/>
              </a:solidFill>
              <a:prstDash val="solid"/>
              <a:round/>
              <a:headEnd type="none" w="med" len="med"/>
              <a:tailEnd type="oval"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EF68A28-923E-4A78-C1F7-7CE1EDF328F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9694" y="0"/>
            <a:ext cx="9144000" cy="6858000"/>
          </a:xfrm>
          <a:prstGeom prst="rect">
            <a:avLst/>
          </a:prstGeom>
        </p:spPr>
      </p:pic>
      <p:sp>
        <p:nvSpPr>
          <p:cNvPr id="13" name="Google Shape;225;p21">
            <a:extLst>
              <a:ext uri="{FF2B5EF4-FFF2-40B4-BE49-F238E27FC236}">
                <a16:creationId xmlns:a16="http://schemas.microsoft.com/office/drawing/2014/main" id="{0B201B3B-4C2E-324F-B0B1-6102EBE0451B}"/>
              </a:ext>
            </a:extLst>
          </p:cNvPr>
          <p:cNvSpPr txBox="1">
            <a:spLocks noGrp="1"/>
          </p:cNvSpPr>
          <p:nvPr>
            <p:ph type="title"/>
          </p:nvPr>
        </p:nvSpPr>
        <p:spPr>
          <a:xfrm>
            <a:off x="0" y="640582"/>
            <a:ext cx="8553691" cy="912262"/>
          </a:xfrm>
          <a:prstGeom prst="rect">
            <a:avLst/>
          </a:prstGeom>
        </p:spPr>
        <p:txBody>
          <a:bodyPr spcFirstLastPara="1" wrap="square" lIns="91425" tIns="91425" rIns="91425" bIns="91425" anchor="b" anchorCtr="0">
            <a:noAutofit/>
          </a:bodyPr>
          <a:lstStyle/>
          <a:p>
            <a:pPr lvl="0" algn="ctr">
              <a:spcBef>
                <a:spcPts val="0"/>
              </a:spcBef>
            </a:pPr>
            <a:r>
              <a:rPr lang="en-US" sz="4000" b="0" dirty="0">
                <a:solidFill>
                  <a:srgbClr val="007096"/>
                </a:solidFill>
                <a:latin typeface="+mj-lt"/>
                <a:ea typeface="Calibri" panose="020F0502020204030204" pitchFamily="34" charset="0"/>
              </a:rPr>
              <a:t>Deadline Extended for Visa-MC Claim Submission</a:t>
            </a:r>
            <a:endParaRPr sz="4000" b="0" dirty="0">
              <a:solidFill>
                <a:srgbClr val="007096"/>
              </a:solidFill>
              <a:latin typeface="+mj-lt"/>
            </a:endParaRPr>
          </a:p>
        </p:txBody>
      </p:sp>
      <p:sp>
        <p:nvSpPr>
          <p:cNvPr id="12" name="TextBox 11">
            <a:extLst>
              <a:ext uri="{FF2B5EF4-FFF2-40B4-BE49-F238E27FC236}">
                <a16:creationId xmlns:a16="http://schemas.microsoft.com/office/drawing/2014/main" id="{FDF739DF-67C9-AE2A-3DAF-AA5D2C4A977B}"/>
              </a:ext>
            </a:extLst>
          </p:cNvPr>
          <p:cNvSpPr txBox="1"/>
          <p:nvPr/>
        </p:nvSpPr>
        <p:spPr>
          <a:xfrm>
            <a:off x="856528" y="1446011"/>
            <a:ext cx="6805914" cy="646331"/>
          </a:xfrm>
          <a:prstGeom prst="rect">
            <a:avLst/>
          </a:prstGeom>
          <a:noFill/>
        </p:spPr>
        <p:txBody>
          <a:bodyPr wrap="square" rtlCol="0">
            <a:spAutoFit/>
          </a:bodyPr>
          <a:lstStyle/>
          <a:p>
            <a:pPr algn="ctr"/>
            <a:r>
              <a:rPr lang="en-US" dirty="0"/>
              <a:t>Our Alliance ACA partner can help you navigate a $5.6 billion antitrust settlement in an interchange fee case. </a:t>
            </a:r>
          </a:p>
        </p:txBody>
      </p:sp>
      <p:sp>
        <p:nvSpPr>
          <p:cNvPr id="4" name="Rectangle 3">
            <a:extLst>
              <a:ext uri="{FF2B5EF4-FFF2-40B4-BE49-F238E27FC236}">
                <a16:creationId xmlns:a16="http://schemas.microsoft.com/office/drawing/2014/main" id="{0F552AE8-494C-7EB6-61B8-9A127EB1CCD8}"/>
              </a:ext>
            </a:extLst>
          </p:cNvPr>
          <p:cNvSpPr/>
          <p:nvPr/>
        </p:nvSpPr>
        <p:spPr>
          <a:xfrm>
            <a:off x="4017485" y="2538940"/>
            <a:ext cx="4080032" cy="3711785"/>
          </a:xfrm>
          <a:prstGeom prst="rect">
            <a:avLst/>
          </a:prstGeom>
        </p:spPr>
        <p:txBody>
          <a:bodyPr wrap="square">
            <a:spAutoFit/>
          </a:bodyPr>
          <a:lstStyle/>
          <a:p>
            <a:pPr marL="285750"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If your business accepted any Visa or Mastercard payments between 2004 and 2019, you may be eligible to recover funds from this $5.6 billion antitrust settlement—but you have to file your claim by Feb. 4, 2025 (recently extended).</a:t>
            </a:r>
            <a:br>
              <a:rPr lang="en-US" sz="1400" i="1" dirty="0">
                <a:latin typeface="Roboto" panose="02000000000000000000" pitchFamily="2" charset="0"/>
                <a:ea typeface="Roboto" panose="02000000000000000000" pitchFamily="2" charset="0"/>
              </a:rPr>
            </a:br>
            <a:endParaRPr lang="en-US" sz="1400" dirty="0">
              <a:latin typeface="Roboto" panose="02000000000000000000" pitchFamily="2" charset="0"/>
              <a:ea typeface="Roboto" panose="02000000000000000000" pitchFamily="2" charset="0"/>
            </a:endParaRPr>
          </a:p>
          <a:p>
            <a:pPr marL="285750" indent="-285750">
              <a:lnSpc>
                <a:spcPct val="90000"/>
              </a:lnSpc>
              <a:spcBef>
                <a:spcPct val="20000"/>
              </a:spcBef>
              <a:buFont typeface="Arial"/>
              <a:buChar char="•"/>
            </a:pPr>
            <a:r>
              <a:rPr lang="en-US" sz="1400" dirty="0">
                <a:latin typeface="Roboto" panose="02000000000000000000" pitchFamily="2" charset="0"/>
                <a:ea typeface="Roboto" panose="02000000000000000000" pitchFamily="2" charset="0"/>
              </a:rPr>
              <a:t>ACA has joined forces with </a:t>
            </a:r>
            <a:r>
              <a:rPr lang="en-US" sz="1400" dirty="0" err="1">
                <a:latin typeface="Roboto" panose="02000000000000000000" pitchFamily="2" charset="0"/>
                <a:ea typeface="Roboto" panose="02000000000000000000" pitchFamily="2" charset="0"/>
              </a:rPr>
              <a:t>DCap</a:t>
            </a:r>
            <a:r>
              <a:rPr lang="en-US" sz="1400" dirty="0">
                <a:latin typeface="Roboto" panose="02000000000000000000" pitchFamily="2" charset="0"/>
                <a:ea typeface="Roboto" panose="02000000000000000000" pitchFamily="2" charset="0"/>
              </a:rPr>
              <a:t> Claims, a member of the Alliance ACA program, to help our members with the process of filing a claim in order to receive the funds due to them.</a:t>
            </a:r>
          </a:p>
          <a:p>
            <a:pPr marL="285750" indent="-285750">
              <a:lnSpc>
                <a:spcPct val="90000"/>
              </a:lnSpc>
              <a:spcBef>
                <a:spcPct val="20000"/>
              </a:spcBef>
              <a:buFont typeface="Arial"/>
              <a:buChar char="•"/>
            </a:pPr>
            <a:endParaRPr lang="en-US" sz="1400" dirty="0">
              <a:latin typeface="Roboto" panose="02000000000000000000" pitchFamily="2" charset="0"/>
              <a:ea typeface="Roboto" panose="02000000000000000000" pitchFamily="2" charset="0"/>
            </a:endParaRPr>
          </a:p>
          <a:p>
            <a:pPr marL="285750" indent="-285750">
              <a:lnSpc>
                <a:spcPct val="90000"/>
              </a:lnSpc>
              <a:spcBef>
                <a:spcPct val="20000"/>
              </a:spcBef>
              <a:buFont typeface="Arial"/>
              <a:buChar char="•"/>
            </a:pPr>
            <a:r>
              <a:rPr lang="en-US" sz="1400" dirty="0" err="1">
                <a:latin typeface="Roboto" panose="02000000000000000000" pitchFamily="2" charset="0"/>
                <a:ea typeface="Roboto" panose="02000000000000000000" pitchFamily="2" charset="0"/>
              </a:rPr>
              <a:t>DCap</a:t>
            </a:r>
            <a:r>
              <a:rPr lang="en-US" sz="1400" dirty="0">
                <a:latin typeface="Roboto" panose="02000000000000000000" pitchFamily="2" charset="0"/>
                <a:ea typeface="Roboto" panose="02000000000000000000" pitchFamily="2" charset="0"/>
              </a:rPr>
              <a:t> Claims works directly with and on behalf of clients to file claims, maximize their value, communicate with the claims administrators and service claims through ultimate recovery.</a:t>
            </a:r>
          </a:p>
        </p:txBody>
      </p:sp>
      <p:pic>
        <p:nvPicPr>
          <p:cNvPr id="29" name="Picture 28" descr="A qr code on a white background&#10;&#10;Description automatically generated">
            <a:extLst>
              <a:ext uri="{FF2B5EF4-FFF2-40B4-BE49-F238E27FC236}">
                <a16:creationId xmlns:a16="http://schemas.microsoft.com/office/drawing/2014/main" id="{0CCFC73F-675D-1C75-D583-138BA4AEEE3C}"/>
              </a:ext>
            </a:extLst>
          </p:cNvPr>
          <p:cNvPicPr>
            <a:picLocks noChangeAspect="1"/>
          </p:cNvPicPr>
          <p:nvPr/>
        </p:nvPicPr>
        <p:blipFill>
          <a:blip r:embed="rId4"/>
          <a:stretch>
            <a:fillRect/>
          </a:stretch>
        </p:blipFill>
        <p:spPr>
          <a:xfrm>
            <a:off x="1046484" y="2794632"/>
            <a:ext cx="2139630" cy="2763332"/>
          </a:xfrm>
          <a:prstGeom prst="rect">
            <a:avLst/>
          </a:prstGeom>
        </p:spPr>
      </p:pic>
      <p:sp>
        <p:nvSpPr>
          <p:cNvPr id="30" name="TextBox 29">
            <a:extLst>
              <a:ext uri="{FF2B5EF4-FFF2-40B4-BE49-F238E27FC236}">
                <a16:creationId xmlns:a16="http://schemas.microsoft.com/office/drawing/2014/main" id="{C7DAAB61-03F9-CDA8-D866-A565E01501FE}"/>
              </a:ext>
            </a:extLst>
          </p:cNvPr>
          <p:cNvSpPr txBox="1"/>
          <p:nvPr/>
        </p:nvSpPr>
        <p:spPr>
          <a:xfrm>
            <a:off x="856528" y="5691902"/>
            <a:ext cx="2515322" cy="523220"/>
          </a:xfrm>
          <a:prstGeom prst="rect">
            <a:avLst/>
          </a:prstGeom>
          <a:noFill/>
        </p:spPr>
        <p:txBody>
          <a:bodyPr wrap="square" rtlCol="0">
            <a:spAutoFit/>
          </a:bodyPr>
          <a:lstStyle/>
          <a:p>
            <a:pPr algn="ctr"/>
            <a:r>
              <a:rPr lang="en-US" sz="1400" i="0" u="none" strike="noStrike" dirty="0">
                <a:solidFill>
                  <a:srgbClr val="4F4F4F"/>
                </a:solidFill>
                <a:effectLst/>
                <a:latin typeface="Roboto" panose="02000000000000000000" pitchFamily="2" charset="0"/>
                <a:ea typeface="Roboto" panose="02000000000000000000" pitchFamily="2" charset="0"/>
                <a:cs typeface="Roboto" panose="02000000000000000000" pitchFamily="2" charset="0"/>
              </a:rPr>
              <a:t>Reach out to </a:t>
            </a:r>
            <a:r>
              <a:rPr lang="en-US" sz="1400" i="0" u="none" strike="noStrike" dirty="0" err="1">
                <a:solidFill>
                  <a:srgbClr val="4F4F4F"/>
                </a:solidFill>
                <a:effectLst/>
                <a:latin typeface="Roboto" panose="02000000000000000000" pitchFamily="2" charset="0"/>
                <a:ea typeface="Roboto" panose="02000000000000000000" pitchFamily="2" charset="0"/>
                <a:cs typeface="Roboto" panose="02000000000000000000" pitchFamily="2" charset="0"/>
              </a:rPr>
              <a:t>Dcap</a:t>
            </a:r>
            <a:r>
              <a:rPr lang="en-US" sz="1400" i="0" u="none" strike="noStrike" dirty="0">
                <a:solidFill>
                  <a:srgbClr val="4F4F4F"/>
                </a:solidFill>
                <a:effectLst/>
                <a:latin typeface="Roboto" panose="02000000000000000000" pitchFamily="2" charset="0"/>
                <a:ea typeface="Roboto" panose="02000000000000000000" pitchFamily="2" charset="0"/>
                <a:cs typeface="Roboto" panose="02000000000000000000" pitchFamily="2" charset="0"/>
              </a:rPr>
              <a:t> Claims </a:t>
            </a:r>
            <a:r>
              <a:rPr lang="en-US" sz="1400" b="0" i="0" dirty="0">
                <a:solidFill>
                  <a:srgbClr val="4F4F4F"/>
                </a:solidFill>
                <a:effectLst/>
                <a:latin typeface="Roboto" panose="02000000000000000000" pitchFamily="2" charset="0"/>
                <a:ea typeface="Roboto" panose="02000000000000000000" pitchFamily="2" charset="0"/>
                <a:cs typeface="Roboto" panose="02000000000000000000" pitchFamily="2" charset="0"/>
              </a:rPr>
              <a:t>for </a:t>
            </a:r>
            <a:r>
              <a:rPr lang="en-US" sz="1400" b="0" i="0">
                <a:solidFill>
                  <a:srgbClr val="4F4F4F"/>
                </a:solidFill>
                <a:effectLst/>
                <a:latin typeface="Roboto" panose="02000000000000000000" pitchFamily="2" charset="0"/>
                <a:ea typeface="Roboto" panose="02000000000000000000" pitchFamily="2" charset="0"/>
                <a:cs typeface="Roboto" panose="02000000000000000000" pitchFamily="2" charset="0"/>
              </a:rPr>
              <a:t>more information</a:t>
            </a:r>
            <a:endParaRPr lang="en-US"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9084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2" name="Picture 1">
            <a:extLst>
              <a:ext uri="{FF2B5EF4-FFF2-40B4-BE49-F238E27FC236}">
                <a16:creationId xmlns:a16="http://schemas.microsoft.com/office/drawing/2014/main" id="{079AE984-51BA-2744-C502-221D7459CD8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91" name="Google Shape;91;p16"/>
          <p:cNvSpPr txBox="1">
            <a:spLocks noGrp="1"/>
          </p:cNvSpPr>
          <p:nvPr>
            <p:ph type="title"/>
          </p:nvPr>
        </p:nvSpPr>
        <p:spPr>
          <a:xfrm>
            <a:off x="710250" y="1072439"/>
            <a:ext cx="7723500" cy="481200"/>
          </a:xfrm>
          <a:prstGeom prst="rect">
            <a:avLst/>
          </a:prstGeom>
        </p:spPr>
        <p:txBody>
          <a:bodyPr spcFirstLastPara="1" vert="horz" wrap="square" lIns="91425" tIns="91425" rIns="91425" bIns="91425" rtlCol="0" anchor="ctr" anchorCtr="0">
            <a:noAutofit/>
          </a:bodyPr>
          <a:lstStyle/>
          <a:p>
            <a:pPr>
              <a:spcBef>
                <a:spcPts val="0"/>
              </a:spcBef>
            </a:pPr>
            <a:r>
              <a:rPr lang="en" dirty="0"/>
              <a:t>Leadership Development Opportunities from ACA</a:t>
            </a:r>
            <a:endParaRPr dirty="0"/>
          </a:p>
        </p:txBody>
      </p:sp>
      <p:grpSp>
        <p:nvGrpSpPr>
          <p:cNvPr id="92" name="Google Shape;92;p16"/>
          <p:cNvGrpSpPr/>
          <p:nvPr/>
        </p:nvGrpSpPr>
        <p:grpSpPr>
          <a:xfrm>
            <a:off x="1251900" y="3353077"/>
            <a:ext cx="5219738" cy="923350"/>
            <a:chOff x="1251900" y="1837425"/>
            <a:chExt cx="5219738" cy="923350"/>
          </a:xfrm>
        </p:grpSpPr>
        <p:sp>
          <p:nvSpPr>
            <p:cNvPr id="93" name="Google Shape;93;p16"/>
            <p:cNvSpPr txBox="1"/>
            <p:nvPr/>
          </p:nvSpPr>
          <p:spPr>
            <a:xfrm>
              <a:off x="5682938" y="2058500"/>
              <a:ext cx="788700" cy="481200"/>
            </a:xfrm>
            <a:prstGeom prst="rect">
              <a:avLst/>
            </a:prstGeom>
            <a:noFill/>
            <a:ln>
              <a:noFill/>
            </a:ln>
          </p:spPr>
          <p:txBody>
            <a:bodyPr spcFirstLastPara="1" wrap="square" lIns="91425" tIns="91425" rIns="91425" bIns="91425" anchor="ctr" anchorCtr="0">
              <a:noAutofit/>
            </a:bodyPr>
            <a:lstStyle/>
            <a:p>
              <a:r>
                <a:rPr lang="en" sz="3500">
                  <a:solidFill>
                    <a:schemeClr val="accent2"/>
                  </a:solidFill>
                  <a:latin typeface="Fira Sans Extra Condensed Medium"/>
                  <a:ea typeface="Fira Sans Extra Condensed Medium"/>
                  <a:cs typeface="Fira Sans Extra Condensed Medium"/>
                  <a:sym typeface="Fira Sans Extra Condensed Medium"/>
                </a:rPr>
                <a:t>02</a:t>
              </a:r>
              <a:endParaRPr sz="3500">
                <a:solidFill>
                  <a:schemeClr val="accent2"/>
                </a:solidFill>
                <a:latin typeface="Fira Sans Extra Condensed Medium"/>
                <a:ea typeface="Fira Sans Extra Condensed Medium"/>
                <a:cs typeface="Fira Sans Extra Condensed Medium"/>
                <a:sym typeface="Fira Sans Extra Condensed Medium"/>
              </a:endParaRPr>
            </a:p>
          </p:txBody>
        </p:sp>
        <p:sp>
          <p:nvSpPr>
            <p:cNvPr id="94" name="Google Shape;94;p16"/>
            <p:cNvSpPr/>
            <p:nvPr/>
          </p:nvSpPr>
          <p:spPr>
            <a:xfrm>
              <a:off x="5111825" y="1837425"/>
              <a:ext cx="565850"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5" name="Google Shape;95;p16"/>
            <p:cNvSpPr/>
            <p:nvPr/>
          </p:nvSpPr>
          <p:spPr>
            <a:xfrm>
              <a:off x="5438650" y="2149825"/>
              <a:ext cx="171775"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6" name="Google Shape;96;p16"/>
            <p:cNvSpPr/>
            <p:nvPr/>
          </p:nvSpPr>
          <p:spPr>
            <a:xfrm>
              <a:off x="2610900" y="1922425"/>
              <a:ext cx="2853075" cy="753375"/>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algn="ctr">
                <a:buClr>
                  <a:schemeClr val="dk1"/>
                </a:buClr>
                <a:buSzPts val="1100"/>
              </a:pPr>
              <a:r>
                <a:rPr lang="en-US" sz="1100" dirty="0">
                  <a:solidFill>
                    <a:srgbClr val="434343"/>
                  </a:solidFill>
                  <a:latin typeface="Roboto"/>
                  <a:ea typeface="Roboto"/>
                  <a:cs typeface="Roboto"/>
                  <a:sym typeface="Roboto"/>
                </a:rPr>
                <a:t>A monthly online chat to empower your leadership journey with insights</a:t>
              </a:r>
            </a:p>
            <a:p>
              <a:pPr algn="ctr">
                <a:buClr>
                  <a:schemeClr val="dk1"/>
                </a:buClr>
                <a:buSzPts val="1100"/>
              </a:pPr>
              <a:r>
                <a:rPr lang="en-US" sz="1100" dirty="0">
                  <a:solidFill>
                    <a:srgbClr val="434343"/>
                  </a:solidFill>
                  <a:latin typeface="Roboto"/>
                  <a:ea typeface="Roboto"/>
                  <a:cs typeface="Roboto"/>
                  <a:sym typeface="Roboto"/>
                </a:rPr>
                <a:t>and peer support.</a:t>
              </a:r>
            </a:p>
          </p:txBody>
        </p:sp>
        <p:sp>
          <p:nvSpPr>
            <p:cNvPr id="97" name="Google Shape;97;p16"/>
            <p:cNvSpPr txBox="1"/>
            <p:nvPr/>
          </p:nvSpPr>
          <p:spPr>
            <a:xfrm>
              <a:off x="1251900" y="2142577"/>
              <a:ext cx="1359000" cy="429600"/>
            </a:xfrm>
            <a:prstGeom prst="rect">
              <a:avLst/>
            </a:prstGeom>
            <a:noFill/>
            <a:ln>
              <a:noFill/>
            </a:ln>
          </p:spPr>
          <p:txBody>
            <a:bodyPr spcFirstLastPara="1" wrap="square" lIns="91425" tIns="91425" rIns="91425" bIns="91425" anchor="ctr" anchorCtr="0">
              <a:noAutofit/>
            </a:bodyPr>
            <a:lstStyle/>
            <a:p>
              <a:pPr algn="r"/>
              <a:r>
                <a:rPr lang="en-US" sz="2000" dirty="0">
                  <a:solidFill>
                    <a:schemeClr val="accent2"/>
                  </a:solidFill>
                  <a:latin typeface="Fira Sans Extra Condensed Medium"/>
                  <a:ea typeface="Fira Sans Extra Condensed Medium"/>
                  <a:cs typeface="Fira Sans Extra Condensed Medium"/>
                  <a:sym typeface="Fira Sans Extra Condensed Medium"/>
                </a:rPr>
                <a:t>Leadership Exchange Chat</a:t>
              </a:r>
              <a:endParaRPr sz="2000" dirty="0">
                <a:solidFill>
                  <a:schemeClr val="accent2"/>
                </a:solidFill>
                <a:latin typeface="Fira Sans Extra Condensed Medium"/>
                <a:ea typeface="Fira Sans Extra Condensed Medium"/>
                <a:cs typeface="Fira Sans Extra Condensed Medium"/>
                <a:sym typeface="Fira Sans Extra Condensed Medium"/>
              </a:endParaRPr>
            </a:p>
          </p:txBody>
        </p:sp>
      </p:grpSp>
      <p:grpSp>
        <p:nvGrpSpPr>
          <p:cNvPr id="98" name="Google Shape;98;p16"/>
          <p:cNvGrpSpPr/>
          <p:nvPr/>
        </p:nvGrpSpPr>
        <p:grpSpPr>
          <a:xfrm>
            <a:off x="2673613" y="4257043"/>
            <a:ext cx="5643071" cy="923350"/>
            <a:chOff x="2673613" y="2780700"/>
            <a:chExt cx="5643071" cy="923350"/>
          </a:xfrm>
        </p:grpSpPr>
        <p:sp>
          <p:nvSpPr>
            <p:cNvPr id="99" name="Google Shape;99;p16"/>
            <p:cNvSpPr txBox="1"/>
            <p:nvPr/>
          </p:nvSpPr>
          <p:spPr>
            <a:xfrm>
              <a:off x="2673613" y="3001788"/>
              <a:ext cx="788700" cy="481200"/>
            </a:xfrm>
            <a:prstGeom prst="rect">
              <a:avLst/>
            </a:prstGeom>
            <a:noFill/>
            <a:ln>
              <a:noFill/>
            </a:ln>
          </p:spPr>
          <p:txBody>
            <a:bodyPr spcFirstLastPara="1" wrap="square" lIns="91425" tIns="91425" rIns="91425" bIns="91425" anchor="ctr" anchorCtr="0">
              <a:noAutofit/>
            </a:bodyPr>
            <a:lstStyle/>
            <a:p>
              <a:pPr algn="r"/>
              <a:r>
                <a:rPr lang="en" sz="3500" dirty="0">
                  <a:solidFill>
                    <a:schemeClr val="accent3"/>
                  </a:solidFill>
                  <a:latin typeface="Fira Sans Extra Condensed Medium"/>
                  <a:ea typeface="Fira Sans Extra Condensed Medium"/>
                  <a:cs typeface="Fira Sans Extra Condensed Medium"/>
                  <a:sym typeface="Fira Sans Extra Condensed Medium"/>
                </a:rPr>
                <a:t>03</a:t>
              </a:r>
              <a:endParaRPr sz="3500"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100" name="Google Shape;100;p16"/>
            <p:cNvSpPr/>
            <p:nvPr/>
          </p:nvSpPr>
          <p:spPr>
            <a:xfrm>
              <a:off x="3466375" y="2780700"/>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1" name="Google Shape;101;p16"/>
            <p:cNvSpPr/>
            <p:nvPr/>
          </p:nvSpPr>
          <p:spPr>
            <a:xfrm>
              <a:off x="3533650" y="3093100"/>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2" name="Google Shape;102;p16"/>
            <p:cNvSpPr/>
            <p:nvPr/>
          </p:nvSpPr>
          <p:spPr>
            <a:xfrm>
              <a:off x="3680100" y="2865675"/>
              <a:ext cx="2853050"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algn="ctr">
                <a:buClr>
                  <a:schemeClr val="dk1"/>
                </a:buClr>
                <a:buSzPts val="1100"/>
              </a:pPr>
              <a:r>
                <a:rPr lang="en-US" sz="1100" dirty="0">
                  <a:solidFill>
                    <a:srgbClr val="434343"/>
                  </a:solidFill>
                  <a:latin typeface="Roboto"/>
                  <a:ea typeface="Roboto"/>
                  <a:cs typeface="Roboto"/>
                  <a:sym typeface="Roboto"/>
                </a:rPr>
                <a:t>Celebrating up-and-coming leaders in the industry.</a:t>
              </a:r>
              <a:endParaRPr sz="1100" dirty="0">
                <a:solidFill>
                  <a:srgbClr val="434343"/>
                </a:solidFill>
                <a:latin typeface="Roboto"/>
                <a:ea typeface="Roboto"/>
                <a:cs typeface="Roboto"/>
                <a:sym typeface="Roboto"/>
              </a:endParaRPr>
            </a:p>
          </p:txBody>
        </p:sp>
        <p:sp>
          <p:nvSpPr>
            <p:cNvPr id="103" name="Google Shape;103;p16"/>
            <p:cNvSpPr txBox="1"/>
            <p:nvPr/>
          </p:nvSpPr>
          <p:spPr>
            <a:xfrm>
              <a:off x="6533149" y="3027588"/>
              <a:ext cx="1783535" cy="429600"/>
            </a:xfrm>
            <a:prstGeom prst="rect">
              <a:avLst/>
            </a:prstGeom>
            <a:noFill/>
            <a:ln>
              <a:noFill/>
            </a:ln>
          </p:spPr>
          <p:txBody>
            <a:bodyPr spcFirstLastPara="1" wrap="square" lIns="91425" tIns="91425" rIns="91425" bIns="91425" anchor="ctr" anchorCtr="0">
              <a:noAutofit/>
            </a:bodyPr>
            <a:lstStyle/>
            <a:p>
              <a:r>
                <a:rPr lang="en" sz="2000" dirty="0">
                  <a:solidFill>
                    <a:schemeClr val="accent3"/>
                  </a:solidFill>
                  <a:latin typeface="Fira Sans Extra Condensed Medium"/>
                  <a:ea typeface="Fira Sans Extra Condensed Medium"/>
                  <a:cs typeface="Fira Sans Extra Condensed Medium"/>
                  <a:sym typeface="Fira Sans Extra Condensed Medium"/>
                </a:rPr>
                <a:t>Emerging Leaders Program</a:t>
              </a:r>
              <a:endParaRPr sz="2000" dirty="0">
                <a:solidFill>
                  <a:schemeClr val="accent3"/>
                </a:solidFill>
                <a:latin typeface="Fira Sans Extra Condensed Medium"/>
                <a:ea typeface="Fira Sans Extra Condensed Medium"/>
                <a:cs typeface="Fira Sans Extra Condensed Medium"/>
                <a:sym typeface="Fira Sans Extra Condensed Medium"/>
              </a:endParaRPr>
            </a:p>
          </p:txBody>
        </p:sp>
      </p:grpSp>
      <p:grpSp>
        <p:nvGrpSpPr>
          <p:cNvPr id="104" name="Google Shape;104;p16"/>
          <p:cNvGrpSpPr/>
          <p:nvPr/>
        </p:nvGrpSpPr>
        <p:grpSpPr>
          <a:xfrm>
            <a:off x="870857" y="5161011"/>
            <a:ext cx="5599869" cy="923575"/>
            <a:chOff x="870856" y="3683275"/>
            <a:chExt cx="5599869" cy="923575"/>
          </a:xfrm>
        </p:grpSpPr>
        <p:sp>
          <p:nvSpPr>
            <p:cNvPr id="105" name="Google Shape;105;p16"/>
            <p:cNvSpPr txBox="1"/>
            <p:nvPr/>
          </p:nvSpPr>
          <p:spPr>
            <a:xfrm>
              <a:off x="5682025" y="3904450"/>
              <a:ext cx="788700" cy="481200"/>
            </a:xfrm>
            <a:prstGeom prst="rect">
              <a:avLst/>
            </a:prstGeom>
            <a:noFill/>
            <a:ln>
              <a:noFill/>
            </a:ln>
          </p:spPr>
          <p:txBody>
            <a:bodyPr spcFirstLastPara="1" wrap="square" lIns="91425" tIns="91425" rIns="91425" bIns="91425" anchor="ctr" anchorCtr="0">
              <a:noAutofit/>
            </a:bodyPr>
            <a:lstStyle/>
            <a:p>
              <a:r>
                <a:rPr lang="en" sz="3500">
                  <a:solidFill>
                    <a:schemeClr val="accent4"/>
                  </a:solidFill>
                  <a:latin typeface="Fira Sans Extra Condensed Medium"/>
                  <a:ea typeface="Fira Sans Extra Condensed Medium"/>
                  <a:cs typeface="Fira Sans Extra Condensed Medium"/>
                  <a:sym typeface="Fira Sans Extra Condensed Medium"/>
                </a:rPr>
                <a:t>04</a:t>
              </a:r>
              <a:endParaRPr sz="3500">
                <a:solidFill>
                  <a:schemeClr val="accent4"/>
                </a:solidFill>
                <a:latin typeface="Fira Sans Extra Condensed Medium"/>
                <a:ea typeface="Fira Sans Extra Condensed Medium"/>
                <a:cs typeface="Fira Sans Extra Condensed Medium"/>
                <a:sym typeface="Fira Sans Extra Condensed Medium"/>
              </a:endParaRPr>
            </a:p>
          </p:txBody>
        </p:sp>
        <p:sp>
          <p:nvSpPr>
            <p:cNvPr id="106" name="Google Shape;106;p16"/>
            <p:cNvSpPr/>
            <p:nvPr/>
          </p:nvSpPr>
          <p:spPr>
            <a:xfrm>
              <a:off x="5111825" y="3683275"/>
              <a:ext cx="565850" cy="923575"/>
            </a:xfrm>
            <a:custGeom>
              <a:avLst/>
              <a:gdLst/>
              <a:ahLst/>
              <a:cxnLst/>
              <a:rect l="l" t="t" r="r" b="b"/>
              <a:pathLst>
                <a:path w="22634" h="36943" extrusionOk="0">
                  <a:moveTo>
                    <a:pt x="18766" y="0"/>
                  </a:moveTo>
                  <a:cubicBezTo>
                    <a:pt x="17967" y="0"/>
                    <a:pt x="17169" y="307"/>
                    <a:pt x="16562" y="920"/>
                  </a:cubicBezTo>
                  <a:lnTo>
                    <a:pt x="1215" y="16267"/>
                  </a:lnTo>
                  <a:cubicBezTo>
                    <a:pt x="0" y="17482"/>
                    <a:pt x="0" y="19458"/>
                    <a:pt x="1215" y="20684"/>
                  </a:cubicBezTo>
                  <a:lnTo>
                    <a:pt x="16562" y="36031"/>
                  </a:lnTo>
                  <a:cubicBezTo>
                    <a:pt x="17169" y="36639"/>
                    <a:pt x="17967" y="36942"/>
                    <a:pt x="18766" y="36942"/>
                  </a:cubicBezTo>
                  <a:cubicBezTo>
                    <a:pt x="19565" y="36942"/>
                    <a:pt x="20366" y="36639"/>
                    <a:pt x="20979" y="36031"/>
                  </a:cubicBezTo>
                  <a:lnTo>
                    <a:pt x="22634" y="34377"/>
                  </a:lnTo>
                  <a:lnTo>
                    <a:pt x="8942" y="20684"/>
                  </a:lnTo>
                  <a:cubicBezTo>
                    <a:pt x="7716" y="19458"/>
                    <a:pt x="7716" y="17482"/>
                    <a:pt x="8942" y="16267"/>
                  </a:cubicBezTo>
                  <a:lnTo>
                    <a:pt x="22634" y="2563"/>
                  </a:lnTo>
                  <a:lnTo>
                    <a:pt x="20979" y="920"/>
                  </a:lnTo>
                  <a:cubicBezTo>
                    <a:pt x="20366" y="307"/>
                    <a:pt x="19565" y="0"/>
                    <a:pt x="1876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7" name="Google Shape;107;p16"/>
            <p:cNvSpPr/>
            <p:nvPr/>
          </p:nvSpPr>
          <p:spPr>
            <a:xfrm>
              <a:off x="5438650" y="3995875"/>
              <a:ext cx="171775" cy="298575"/>
            </a:xfrm>
            <a:custGeom>
              <a:avLst/>
              <a:gdLst/>
              <a:ahLst/>
              <a:cxnLst/>
              <a:rect l="l" t="t" r="r" b="b"/>
              <a:pathLst>
                <a:path w="6871" h="11943" extrusionOk="0">
                  <a:moveTo>
                    <a:pt x="5372" y="1"/>
                  </a:moveTo>
                  <a:cubicBezTo>
                    <a:pt x="5006" y="1"/>
                    <a:pt x="4635" y="137"/>
                    <a:pt x="4334" y="441"/>
                  </a:cubicBezTo>
                  <a:lnTo>
                    <a:pt x="1489" y="3287"/>
                  </a:lnTo>
                  <a:cubicBezTo>
                    <a:pt x="0" y="4763"/>
                    <a:pt x="0" y="7168"/>
                    <a:pt x="1489" y="8657"/>
                  </a:cubicBezTo>
                  <a:lnTo>
                    <a:pt x="4334" y="11502"/>
                  </a:lnTo>
                  <a:cubicBezTo>
                    <a:pt x="4635" y="11807"/>
                    <a:pt x="5006" y="11943"/>
                    <a:pt x="5372" y="11943"/>
                  </a:cubicBezTo>
                  <a:cubicBezTo>
                    <a:pt x="6135" y="11943"/>
                    <a:pt x="6870" y="11348"/>
                    <a:pt x="6870" y="10454"/>
                  </a:cubicBezTo>
                  <a:lnTo>
                    <a:pt x="6870" y="1489"/>
                  </a:lnTo>
                  <a:cubicBezTo>
                    <a:pt x="6870" y="595"/>
                    <a:pt x="6135" y="1"/>
                    <a:pt x="53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8" name="Google Shape;108;p16"/>
            <p:cNvSpPr/>
            <p:nvPr/>
          </p:nvSpPr>
          <p:spPr>
            <a:xfrm>
              <a:off x="2610900" y="3768475"/>
              <a:ext cx="2853075" cy="753400"/>
            </a:xfrm>
            <a:custGeom>
              <a:avLst/>
              <a:gdLst/>
              <a:ahLst/>
              <a:cxnLst/>
              <a:rect l="l" t="t" r="r" b="b"/>
              <a:pathLst>
                <a:path w="114123" h="30136" extrusionOk="0">
                  <a:moveTo>
                    <a:pt x="14836" y="0"/>
                  </a:moveTo>
                  <a:lnTo>
                    <a:pt x="1" y="15062"/>
                  </a:lnTo>
                  <a:lnTo>
                    <a:pt x="14836" y="30135"/>
                  </a:lnTo>
                  <a:lnTo>
                    <a:pt x="114122" y="30135"/>
                  </a:lnTo>
                  <a:lnTo>
                    <a:pt x="101252" y="17276"/>
                  </a:lnTo>
                  <a:cubicBezTo>
                    <a:pt x="100644" y="16669"/>
                    <a:pt x="100335" y="15860"/>
                    <a:pt x="100335" y="15062"/>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algn="ctr">
                <a:buClr>
                  <a:schemeClr val="dk1"/>
                </a:buClr>
                <a:buSzPts val="1100"/>
              </a:pPr>
              <a:r>
                <a:rPr lang="en" sz="1100" dirty="0">
                  <a:solidFill>
                    <a:srgbClr val="434343"/>
                  </a:solidFill>
                  <a:latin typeface="Roboto"/>
                  <a:ea typeface="Roboto"/>
                  <a:cs typeface="Roboto"/>
                  <a:sym typeface="Roboto"/>
                </a:rPr>
                <a:t>Connect with other leaders at ACA’s in-person events and grow your skills.</a:t>
              </a:r>
              <a:endParaRPr sz="1100" dirty="0">
                <a:solidFill>
                  <a:srgbClr val="434343"/>
                </a:solidFill>
                <a:latin typeface="Roboto"/>
                <a:ea typeface="Roboto"/>
                <a:cs typeface="Roboto"/>
                <a:sym typeface="Roboto"/>
              </a:endParaRPr>
            </a:p>
          </p:txBody>
        </p:sp>
        <p:sp>
          <p:nvSpPr>
            <p:cNvPr id="109" name="Google Shape;109;p16"/>
            <p:cNvSpPr txBox="1"/>
            <p:nvPr/>
          </p:nvSpPr>
          <p:spPr>
            <a:xfrm>
              <a:off x="870856" y="3934538"/>
              <a:ext cx="1740044" cy="429600"/>
            </a:xfrm>
            <a:prstGeom prst="rect">
              <a:avLst/>
            </a:prstGeom>
            <a:noFill/>
            <a:ln>
              <a:noFill/>
            </a:ln>
          </p:spPr>
          <p:txBody>
            <a:bodyPr spcFirstLastPara="1" wrap="square" lIns="91425" tIns="91425" rIns="91425" bIns="91425" anchor="ctr" anchorCtr="0">
              <a:noAutofit/>
            </a:bodyPr>
            <a:lstStyle/>
            <a:p>
              <a:pPr algn="r"/>
              <a:r>
                <a:rPr lang="en" sz="2000" dirty="0">
                  <a:solidFill>
                    <a:schemeClr val="accent4"/>
                  </a:solidFill>
                  <a:latin typeface="Fira Sans Extra Condensed Medium"/>
                  <a:ea typeface="Fira Sans Extra Condensed Medium"/>
                  <a:cs typeface="Fira Sans Extra Condensed Medium"/>
                  <a:sym typeface="Fira Sans Extra Condensed Medium"/>
                </a:rPr>
                <a:t>Event Connections</a:t>
              </a:r>
              <a:endParaRPr sz="2000" dirty="0">
                <a:solidFill>
                  <a:schemeClr val="accent4"/>
                </a:solidFill>
                <a:latin typeface="Fira Sans Extra Condensed Medium"/>
                <a:ea typeface="Fira Sans Extra Condensed Medium"/>
                <a:cs typeface="Fira Sans Extra Condensed Medium"/>
                <a:sym typeface="Fira Sans Extra Condensed Medium"/>
              </a:endParaRPr>
            </a:p>
          </p:txBody>
        </p:sp>
      </p:grpSp>
      <p:grpSp>
        <p:nvGrpSpPr>
          <p:cNvPr id="110" name="Google Shape;110;p16"/>
          <p:cNvGrpSpPr/>
          <p:nvPr/>
        </p:nvGrpSpPr>
        <p:grpSpPr>
          <a:xfrm>
            <a:off x="2673626" y="2448886"/>
            <a:ext cx="5643059" cy="923575"/>
            <a:chOff x="2673625" y="934650"/>
            <a:chExt cx="5643059" cy="923575"/>
          </a:xfrm>
        </p:grpSpPr>
        <p:sp>
          <p:nvSpPr>
            <p:cNvPr id="111" name="Google Shape;111;p16"/>
            <p:cNvSpPr txBox="1"/>
            <p:nvPr/>
          </p:nvSpPr>
          <p:spPr>
            <a:xfrm>
              <a:off x="2673625" y="1155725"/>
              <a:ext cx="788700" cy="481200"/>
            </a:xfrm>
            <a:prstGeom prst="rect">
              <a:avLst/>
            </a:prstGeom>
            <a:noFill/>
            <a:ln>
              <a:noFill/>
            </a:ln>
          </p:spPr>
          <p:txBody>
            <a:bodyPr spcFirstLastPara="1" wrap="square" lIns="91425" tIns="91425" rIns="91425" bIns="91425" anchor="ctr" anchorCtr="0">
              <a:noAutofit/>
            </a:bodyPr>
            <a:lstStyle/>
            <a:p>
              <a:pPr algn="r"/>
              <a:r>
                <a:rPr lang="en" sz="3500" dirty="0">
                  <a:solidFill>
                    <a:schemeClr val="accent1"/>
                  </a:solidFill>
                  <a:latin typeface="Fira Sans Extra Condensed Medium"/>
                  <a:ea typeface="Fira Sans Extra Condensed Medium"/>
                  <a:cs typeface="Fira Sans Extra Condensed Medium"/>
                  <a:sym typeface="Fira Sans Extra Condensed Medium"/>
                </a:rPr>
                <a:t>01</a:t>
              </a:r>
              <a:endParaRPr sz="3500"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112" name="Google Shape;112;p16"/>
            <p:cNvSpPr/>
            <p:nvPr/>
          </p:nvSpPr>
          <p:spPr>
            <a:xfrm>
              <a:off x="3466375"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3" name="Google Shape;113;p16"/>
            <p:cNvSpPr/>
            <p:nvPr/>
          </p:nvSpPr>
          <p:spPr>
            <a:xfrm>
              <a:off x="3533650" y="12470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4" name="Google Shape;114;p16"/>
            <p:cNvSpPr/>
            <p:nvPr/>
          </p:nvSpPr>
          <p:spPr>
            <a:xfrm>
              <a:off x="3680100" y="1019625"/>
              <a:ext cx="2853050"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548625" tIns="91425" rIns="548625" bIns="91425" anchor="ctr" anchorCtr="0">
              <a:noAutofit/>
            </a:bodyPr>
            <a:lstStyle/>
            <a:p>
              <a:pPr algn="ctr">
                <a:buClr>
                  <a:schemeClr val="dk1"/>
                </a:buClr>
                <a:buSzPts val="1100"/>
              </a:pPr>
              <a:r>
                <a:rPr lang="en-US" sz="1100" dirty="0">
                  <a:solidFill>
                    <a:srgbClr val="434343"/>
                  </a:solidFill>
                  <a:latin typeface="Roboto"/>
                  <a:ea typeface="Roboto"/>
                  <a:cs typeface="Roboto"/>
                  <a:sym typeface="Roboto"/>
                </a:rPr>
                <a:t>Committee identifies and builds up future leaders of our industry.</a:t>
              </a:r>
              <a:endParaRPr sz="1100" dirty="0">
                <a:solidFill>
                  <a:srgbClr val="434343"/>
                </a:solidFill>
                <a:latin typeface="Roboto"/>
                <a:ea typeface="Roboto"/>
                <a:cs typeface="Roboto"/>
                <a:sym typeface="Roboto"/>
              </a:endParaRPr>
            </a:p>
          </p:txBody>
        </p:sp>
        <p:sp>
          <p:nvSpPr>
            <p:cNvPr id="115" name="Google Shape;115;p16"/>
            <p:cNvSpPr txBox="1"/>
            <p:nvPr/>
          </p:nvSpPr>
          <p:spPr>
            <a:xfrm>
              <a:off x="6533149" y="1170650"/>
              <a:ext cx="1783535" cy="429600"/>
            </a:xfrm>
            <a:prstGeom prst="rect">
              <a:avLst/>
            </a:prstGeom>
            <a:noFill/>
            <a:ln>
              <a:noFill/>
            </a:ln>
          </p:spPr>
          <p:txBody>
            <a:bodyPr spcFirstLastPara="1" wrap="square" lIns="91425" tIns="91425" rIns="91425" bIns="91425" anchor="ctr" anchorCtr="0">
              <a:noAutofit/>
            </a:bodyPr>
            <a:lstStyle/>
            <a:p>
              <a:r>
                <a:rPr lang="en" sz="2000" dirty="0">
                  <a:solidFill>
                    <a:schemeClr val="accent1"/>
                  </a:solidFill>
                  <a:latin typeface="Fira Sans Extra Condensed Medium"/>
                  <a:ea typeface="Fira Sans Extra Condensed Medium"/>
                  <a:cs typeface="Fira Sans Extra Condensed Medium"/>
                  <a:sym typeface="Fira Sans Extra Condensed Medium"/>
                </a:rPr>
                <a:t>Leadership Development Committee</a:t>
              </a:r>
              <a:endParaRPr sz="2000" dirty="0">
                <a:solidFill>
                  <a:schemeClr val="accent1"/>
                </a:solidFill>
                <a:latin typeface="Fira Sans Extra Condensed Medium"/>
                <a:ea typeface="Fira Sans Extra Condensed Medium"/>
                <a:cs typeface="Fira Sans Extra Condensed Medium"/>
                <a:sym typeface="Fira Sans Extra Condensed Medium"/>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EF68A28-923E-4A78-C1F7-7CE1EDF328F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3" name="Google Shape;225;p21">
            <a:extLst>
              <a:ext uri="{FF2B5EF4-FFF2-40B4-BE49-F238E27FC236}">
                <a16:creationId xmlns:a16="http://schemas.microsoft.com/office/drawing/2014/main" id="{0B201B3B-4C2E-324F-B0B1-6102EBE0451B}"/>
              </a:ext>
            </a:extLst>
          </p:cNvPr>
          <p:cNvSpPr txBox="1">
            <a:spLocks noGrp="1"/>
          </p:cNvSpPr>
          <p:nvPr>
            <p:ph type="title"/>
          </p:nvPr>
        </p:nvSpPr>
        <p:spPr>
          <a:xfrm>
            <a:off x="7382" y="202653"/>
            <a:ext cx="8553691" cy="912262"/>
          </a:xfrm>
          <a:prstGeom prst="rect">
            <a:avLst/>
          </a:prstGeom>
        </p:spPr>
        <p:txBody>
          <a:bodyPr spcFirstLastPara="1" wrap="square" lIns="91425" tIns="91425" rIns="91425" bIns="91425" anchor="b" anchorCtr="0">
            <a:noAutofit/>
          </a:bodyPr>
          <a:lstStyle/>
          <a:p>
            <a:pPr lvl="0" algn="ctr">
              <a:spcBef>
                <a:spcPts val="0"/>
              </a:spcBef>
            </a:pPr>
            <a:r>
              <a:rPr lang="en-US" sz="4400" b="0" dirty="0">
                <a:solidFill>
                  <a:srgbClr val="007096"/>
                </a:solidFill>
                <a:latin typeface="+mj-lt"/>
                <a:ea typeface="Calibri" panose="020F0502020204030204" pitchFamily="34" charset="0"/>
              </a:rPr>
              <a:t>How to Interact with ACA</a:t>
            </a:r>
            <a:endParaRPr sz="4400" b="0" dirty="0">
              <a:solidFill>
                <a:srgbClr val="007096"/>
              </a:solidFill>
              <a:latin typeface="+mj-lt"/>
            </a:endParaRPr>
          </a:p>
        </p:txBody>
      </p:sp>
      <p:sp>
        <p:nvSpPr>
          <p:cNvPr id="7" name="Google Shape;224;p21">
            <a:extLst>
              <a:ext uri="{FF2B5EF4-FFF2-40B4-BE49-F238E27FC236}">
                <a16:creationId xmlns:a16="http://schemas.microsoft.com/office/drawing/2014/main" id="{1001FEBE-5D0F-6C4A-8531-5AA30675821D}"/>
              </a:ext>
            </a:extLst>
          </p:cNvPr>
          <p:cNvSpPr txBox="1">
            <a:spLocks/>
          </p:cNvSpPr>
          <p:nvPr/>
        </p:nvSpPr>
        <p:spPr>
          <a:xfrm>
            <a:off x="397443" y="2331792"/>
            <a:ext cx="2496228" cy="408157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28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indent="0">
              <a:spcBef>
                <a:spcPts val="0"/>
              </a:spcBef>
              <a:spcAft>
                <a:spcPts val="0"/>
              </a:spcAft>
              <a:buNone/>
            </a:pPr>
            <a:r>
              <a:rPr lang="en-US" sz="2000" b="1" dirty="0" err="1">
                <a:solidFill>
                  <a:schemeClr val="tx1"/>
                </a:solidFill>
                <a:effectLst/>
                <a:ea typeface="Calibri" panose="020F0502020204030204" pitchFamily="34" charset="0"/>
              </a:rPr>
              <a:t>Opt</a:t>
            </a:r>
            <a:r>
              <a:rPr lang="en-US" sz="2000" b="1" dirty="0">
                <a:solidFill>
                  <a:schemeClr val="tx1"/>
                </a:solidFill>
                <a:effectLst/>
                <a:ea typeface="Calibri" panose="020F0502020204030204" pitchFamily="34" charset="0"/>
              </a:rPr>
              <a:t> In to Our Communications</a:t>
            </a:r>
          </a:p>
          <a:p>
            <a:pPr marL="0" marR="0" indent="0">
              <a:spcBef>
                <a:spcPts val="0"/>
              </a:spcBef>
              <a:spcAft>
                <a:spcPts val="0"/>
              </a:spcAft>
              <a:buNone/>
            </a:pPr>
            <a:endParaRPr lang="en-US" sz="1800" dirty="0">
              <a:solidFill>
                <a:schemeClr val="tx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err="1">
                <a:solidFill>
                  <a:schemeClr val="tx1"/>
                </a:solidFill>
                <a:latin typeface="Calibri" panose="020F0502020204030204" pitchFamily="34" charset="0"/>
                <a:ea typeface="Calibri" panose="020F0502020204030204" pitchFamily="34" charset="0"/>
              </a:rPr>
              <a:t>O</a:t>
            </a:r>
            <a:r>
              <a:rPr lang="en-US" sz="1600" dirty="0" err="1">
                <a:solidFill>
                  <a:schemeClr val="tx1"/>
                </a:solidFill>
                <a:effectLst/>
                <a:latin typeface="Calibri" panose="020F0502020204030204" pitchFamily="34" charset="0"/>
                <a:ea typeface="Calibri" panose="020F0502020204030204" pitchFamily="34" charset="0"/>
              </a:rPr>
              <a:t>pt</a:t>
            </a:r>
            <a:r>
              <a:rPr lang="en-US" sz="1600" dirty="0">
                <a:solidFill>
                  <a:schemeClr val="tx1"/>
                </a:solidFill>
                <a:effectLst/>
                <a:latin typeface="Calibri" panose="020F0502020204030204" pitchFamily="34" charset="0"/>
                <a:ea typeface="Calibri" panose="020F0502020204030204" pitchFamily="34" charset="0"/>
              </a:rPr>
              <a:t> in to receive ACA emails, including: </a:t>
            </a:r>
            <a:br>
              <a:rPr lang="en-US" sz="1600" dirty="0">
                <a:solidFill>
                  <a:schemeClr val="tx1"/>
                </a:solidFill>
                <a:effectLst/>
                <a:latin typeface="Calibri" panose="020F0502020204030204" pitchFamily="34" charset="0"/>
                <a:ea typeface="Calibri" panose="020F0502020204030204" pitchFamily="34" charset="0"/>
              </a:rPr>
            </a:br>
            <a:endParaRPr lang="en-US" sz="1600" dirty="0">
              <a:solidFill>
                <a:schemeClr val="tx1"/>
              </a:solidFill>
              <a:effectLst/>
              <a:latin typeface="Calibri" panose="020F0502020204030204" pitchFamily="34" charset="0"/>
              <a:ea typeface="Calibri" panose="020F0502020204030204" pitchFamily="34" charset="0"/>
            </a:endParaRPr>
          </a:p>
          <a:p>
            <a:pPr>
              <a:spcBef>
                <a:spcPts val="0"/>
              </a:spcBef>
            </a:pPr>
            <a:r>
              <a:rPr lang="en-US" sz="1600" i="1" dirty="0">
                <a:solidFill>
                  <a:schemeClr val="tx1"/>
                </a:solidFill>
                <a:effectLst/>
                <a:latin typeface="Calibri" panose="020F0502020204030204" pitchFamily="34" charset="0"/>
                <a:ea typeface="Calibri" panose="020F0502020204030204" pitchFamily="34" charset="0"/>
              </a:rPr>
              <a:t>ACA Daily</a:t>
            </a:r>
            <a:r>
              <a:rPr lang="en-US" sz="1600" dirty="0">
                <a:solidFill>
                  <a:schemeClr val="tx1"/>
                </a:solidFill>
                <a:effectLst/>
                <a:latin typeface="Calibri" panose="020F0502020204030204" pitchFamily="34" charset="0"/>
                <a:ea typeface="Calibri" panose="020F0502020204030204" pitchFamily="34" charset="0"/>
              </a:rPr>
              <a:t> newsletter</a:t>
            </a:r>
          </a:p>
          <a:p>
            <a:pPr>
              <a:spcBef>
                <a:spcPts val="0"/>
              </a:spcBef>
            </a:pPr>
            <a:r>
              <a:rPr lang="en-US" sz="1600" i="1" dirty="0">
                <a:solidFill>
                  <a:schemeClr val="tx1"/>
                </a:solidFill>
                <a:effectLst/>
                <a:latin typeface="Calibri" panose="020F0502020204030204" pitchFamily="34" charset="0"/>
                <a:ea typeface="Calibri" panose="020F0502020204030204" pitchFamily="34" charset="0"/>
              </a:rPr>
              <a:t>Collector</a:t>
            </a:r>
            <a:r>
              <a:rPr lang="en-US" sz="1600" dirty="0">
                <a:solidFill>
                  <a:schemeClr val="tx1"/>
                </a:solidFill>
                <a:effectLst/>
                <a:latin typeface="Calibri" panose="020F0502020204030204" pitchFamily="34" charset="0"/>
                <a:ea typeface="Calibri" panose="020F0502020204030204" pitchFamily="34" charset="0"/>
              </a:rPr>
              <a:t> magazine announcements</a:t>
            </a:r>
          </a:p>
          <a:p>
            <a:pPr>
              <a:spcBef>
                <a:spcPts val="0"/>
              </a:spcBef>
            </a:pPr>
            <a:r>
              <a:rPr lang="en-US" sz="1600" dirty="0">
                <a:solidFill>
                  <a:schemeClr val="tx1"/>
                </a:solidFill>
                <a:latin typeface="Calibri" panose="020F0502020204030204" pitchFamily="34" charset="0"/>
                <a:ea typeface="Calibri" panose="020F0502020204030204" pitchFamily="34" charset="0"/>
              </a:rPr>
              <a:t>C</a:t>
            </a:r>
            <a:r>
              <a:rPr lang="en-US" sz="1600" dirty="0">
                <a:solidFill>
                  <a:schemeClr val="tx1"/>
                </a:solidFill>
                <a:effectLst/>
                <a:latin typeface="Calibri" panose="020F0502020204030204" pitchFamily="34" charset="0"/>
                <a:ea typeface="Calibri" panose="020F0502020204030204" pitchFamily="34" charset="0"/>
              </a:rPr>
              <a:t>ompliance alerts</a:t>
            </a:r>
          </a:p>
          <a:p>
            <a:pPr>
              <a:spcBef>
                <a:spcPts val="0"/>
              </a:spcBef>
            </a:pPr>
            <a:r>
              <a:rPr lang="en-US" sz="1600" dirty="0">
                <a:solidFill>
                  <a:schemeClr val="tx1"/>
                </a:solidFill>
                <a:effectLst/>
                <a:latin typeface="Calibri" panose="020F0502020204030204" pitchFamily="34" charset="0"/>
                <a:ea typeface="Calibri" panose="020F0502020204030204" pitchFamily="34" charset="0"/>
              </a:rPr>
              <a:t>Product discount offers </a:t>
            </a:r>
          </a:p>
          <a:p>
            <a:pPr>
              <a:spcBef>
                <a:spcPts val="0"/>
              </a:spcBef>
            </a:pPr>
            <a:r>
              <a:rPr lang="en-US" sz="1600" dirty="0">
                <a:solidFill>
                  <a:schemeClr val="tx1"/>
                </a:solidFill>
                <a:effectLst/>
                <a:latin typeface="Calibri" panose="020F0502020204030204" pitchFamily="34" charset="0"/>
                <a:ea typeface="Calibri" panose="020F0502020204030204" pitchFamily="34" charset="0"/>
              </a:rPr>
              <a:t>Member/breaking news alerts </a:t>
            </a:r>
          </a:p>
          <a:p>
            <a:pPr>
              <a:spcBef>
                <a:spcPts val="0"/>
              </a:spcBef>
            </a:pPr>
            <a:r>
              <a:rPr lang="en-US" sz="1600" dirty="0">
                <a:solidFill>
                  <a:schemeClr val="tx1"/>
                </a:solidFill>
                <a:latin typeface="Calibri" panose="020F0502020204030204" pitchFamily="34" charset="0"/>
                <a:ea typeface="Calibri" panose="020F0502020204030204" pitchFamily="34" charset="0"/>
              </a:rPr>
              <a:t>A</a:t>
            </a:r>
            <a:r>
              <a:rPr lang="en-US" sz="1600" dirty="0">
                <a:solidFill>
                  <a:schemeClr val="tx1"/>
                </a:solidFill>
                <a:effectLst/>
                <a:latin typeface="Calibri" panose="020F0502020204030204" pitchFamily="34" charset="0"/>
                <a:ea typeface="Calibri" panose="020F0502020204030204" pitchFamily="34" charset="0"/>
              </a:rPr>
              <a:t>nd more!</a:t>
            </a:r>
            <a:endParaRPr lang="en-US" sz="1600" dirty="0">
              <a:solidFill>
                <a:schemeClr val="tx1"/>
              </a:solidFill>
              <a:latin typeface="Calibri" panose="020F0502020204030204" pitchFamily="34" charset="0"/>
              <a:ea typeface="Roboto" panose="02000000000000000000" pitchFamily="2" charset="0"/>
            </a:endParaRPr>
          </a:p>
        </p:txBody>
      </p:sp>
      <p:sp>
        <p:nvSpPr>
          <p:cNvPr id="9" name="Google Shape;226;p21">
            <a:extLst>
              <a:ext uri="{FF2B5EF4-FFF2-40B4-BE49-F238E27FC236}">
                <a16:creationId xmlns:a16="http://schemas.microsoft.com/office/drawing/2014/main" id="{5C26ED30-C5C5-CA43-A8F2-4CF436EA4DF8}"/>
              </a:ext>
            </a:extLst>
          </p:cNvPr>
          <p:cNvSpPr txBox="1">
            <a:spLocks/>
          </p:cNvSpPr>
          <p:nvPr/>
        </p:nvSpPr>
        <p:spPr>
          <a:xfrm>
            <a:off x="6040391" y="2360817"/>
            <a:ext cx="2513300" cy="3838399"/>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28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indent="0">
              <a:spcBef>
                <a:spcPts val="0"/>
              </a:spcBef>
              <a:spcAft>
                <a:spcPts val="0"/>
              </a:spcAft>
              <a:buNone/>
            </a:pPr>
            <a:r>
              <a:rPr lang="en-US" sz="2000" b="1" dirty="0">
                <a:solidFill>
                  <a:schemeClr val="tx1"/>
                </a:solidFill>
                <a:effectLst/>
                <a:latin typeface="+mj-lt"/>
                <a:ea typeface="Calibri" panose="020F0502020204030204" pitchFamily="34" charset="0"/>
              </a:rPr>
              <a:t>Keep Your Team Updated</a:t>
            </a:r>
          </a:p>
          <a:p>
            <a:pPr marL="0" marR="0" indent="0">
              <a:spcBef>
                <a:spcPts val="0"/>
              </a:spcBef>
              <a:spcAft>
                <a:spcPts val="0"/>
              </a:spcAft>
              <a:buNone/>
            </a:pPr>
            <a:endParaRPr lang="en-US" sz="1800" dirty="0">
              <a:solidFill>
                <a:schemeClr val="tx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chemeClr val="tx1"/>
                </a:solidFill>
                <a:latin typeface="Calibri" panose="020F0502020204030204" pitchFamily="34" charset="0"/>
                <a:ea typeface="Roboto" panose="02000000000000000000" pitchFamily="2" charset="0"/>
                <a:cs typeface="Calibri" panose="020F0502020204030204" pitchFamily="34" charset="0"/>
              </a:rPr>
              <a:t>Customize the emails your employees receive from ACA, too. To get started:</a:t>
            </a:r>
          </a:p>
          <a:p>
            <a:pPr marL="0" marR="0" indent="0">
              <a:spcBef>
                <a:spcPts val="0"/>
              </a:spcBef>
              <a:spcAft>
                <a:spcPts val="0"/>
              </a:spcAft>
              <a:buNone/>
            </a:pPr>
            <a:endParaRPr lang="en-US" sz="1600" dirty="0">
              <a:solidFill>
                <a:schemeClr val="tx1"/>
              </a:solidFill>
              <a:latin typeface="Calibri" panose="020F0502020204030204" pitchFamily="34" charset="0"/>
              <a:ea typeface="Roboto" panose="02000000000000000000" pitchFamily="2" charset="0"/>
              <a:cs typeface="Calibri" panose="020F0502020204030204" pitchFamily="34" charset="0"/>
            </a:endParaRPr>
          </a:p>
          <a:p>
            <a:pPr>
              <a:spcBef>
                <a:spcPts val="0"/>
              </a:spcBef>
            </a:pPr>
            <a:r>
              <a:rPr lang="en-US" sz="1600" dirty="0">
                <a:solidFill>
                  <a:schemeClr val="tx1"/>
                </a:solidFill>
                <a:latin typeface="Calibri" panose="020F0502020204030204" pitchFamily="34" charset="0"/>
                <a:ea typeface="Roboto" panose="02000000000000000000" pitchFamily="2" charset="0"/>
                <a:cs typeface="Calibri" panose="020F0502020204030204" pitchFamily="34" charset="0"/>
              </a:rPr>
              <a:t>Log in to </a:t>
            </a:r>
            <a:r>
              <a:rPr lang="en-US" sz="1600" dirty="0" err="1">
                <a:solidFill>
                  <a:schemeClr val="tx1"/>
                </a:solidFill>
                <a:latin typeface="Calibri" panose="020F0502020204030204" pitchFamily="34" charset="0"/>
                <a:ea typeface="Roboto" panose="02000000000000000000" pitchFamily="2" charset="0"/>
                <a:cs typeface="Calibri" panose="020F0502020204030204" pitchFamily="34" charset="0"/>
              </a:rPr>
              <a:t>acainternational.org</a:t>
            </a:r>
            <a:endParaRPr lang="en-US" sz="1600" dirty="0">
              <a:solidFill>
                <a:schemeClr val="tx1"/>
              </a:solidFill>
              <a:latin typeface="Calibri" panose="020F0502020204030204" pitchFamily="34" charset="0"/>
              <a:ea typeface="Roboto" panose="02000000000000000000" pitchFamily="2" charset="0"/>
              <a:cs typeface="Calibri" panose="020F0502020204030204" pitchFamily="34" charset="0"/>
            </a:endParaRPr>
          </a:p>
          <a:p>
            <a:pPr>
              <a:spcBef>
                <a:spcPts val="0"/>
              </a:spcBef>
            </a:pPr>
            <a:r>
              <a:rPr lang="en-US" sz="1600" dirty="0">
                <a:solidFill>
                  <a:schemeClr val="tx1"/>
                </a:solidFill>
                <a:latin typeface="Calibri" panose="020F0502020204030204" pitchFamily="34" charset="0"/>
                <a:ea typeface="Roboto" panose="02000000000000000000" pitchFamily="2" charset="0"/>
                <a:cs typeface="Calibri" panose="020F0502020204030204" pitchFamily="34" charset="0"/>
              </a:rPr>
              <a:t>In your profile, you’ll be able to update information for your team.</a:t>
            </a:r>
          </a:p>
          <a:p>
            <a:pPr marL="0" indent="0">
              <a:spcBef>
                <a:spcPts val="600"/>
              </a:spcBef>
              <a:buNone/>
            </a:pPr>
            <a:endParaRPr lang="en-US" sz="1700" dirty="0">
              <a:solidFill>
                <a:schemeClr val="tx1"/>
              </a:solidFill>
              <a:latin typeface="Roboto" panose="02000000000000000000" pitchFamily="2" charset="0"/>
              <a:ea typeface="Roboto" panose="02000000000000000000" pitchFamily="2" charset="0"/>
            </a:endParaRPr>
          </a:p>
          <a:p>
            <a:pPr marL="0" indent="0">
              <a:spcBef>
                <a:spcPts val="600"/>
              </a:spcBef>
              <a:buNone/>
            </a:pPr>
            <a:endParaRPr lang="en-US" sz="1700" dirty="0">
              <a:solidFill>
                <a:schemeClr val="tx1"/>
              </a:solidFill>
              <a:latin typeface="Roboto" panose="02000000000000000000" pitchFamily="2" charset="0"/>
              <a:ea typeface="Roboto" panose="02000000000000000000" pitchFamily="2" charset="0"/>
            </a:endParaRPr>
          </a:p>
          <a:p>
            <a:pPr marL="0" indent="0">
              <a:spcBef>
                <a:spcPts val="600"/>
              </a:spcBef>
              <a:buNone/>
            </a:pPr>
            <a:endParaRPr lang="en-US" sz="1200" dirty="0">
              <a:solidFill>
                <a:schemeClr val="tx1"/>
              </a:solidFill>
              <a:latin typeface="Roboto" panose="02000000000000000000" pitchFamily="2" charset="0"/>
              <a:ea typeface="Roboto" panose="02000000000000000000" pitchFamily="2" charset="0"/>
            </a:endParaRPr>
          </a:p>
        </p:txBody>
      </p:sp>
      <p:sp>
        <p:nvSpPr>
          <p:cNvPr id="10" name="Google Shape;226;p21">
            <a:extLst>
              <a:ext uri="{FF2B5EF4-FFF2-40B4-BE49-F238E27FC236}">
                <a16:creationId xmlns:a16="http://schemas.microsoft.com/office/drawing/2014/main" id="{47276464-9FE9-D14B-A232-222FACB48FC2}"/>
              </a:ext>
            </a:extLst>
          </p:cNvPr>
          <p:cNvSpPr txBox="1">
            <a:spLocks/>
          </p:cNvSpPr>
          <p:nvPr/>
        </p:nvSpPr>
        <p:spPr>
          <a:xfrm>
            <a:off x="3153304" y="2331792"/>
            <a:ext cx="2627453" cy="40107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2800" kern="1200">
                <a:solidFill>
                  <a:srgbClr val="8C857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C857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C857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C857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C857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indent="0">
              <a:spcBef>
                <a:spcPts val="0"/>
              </a:spcBef>
              <a:spcAft>
                <a:spcPts val="0"/>
              </a:spcAft>
              <a:buNone/>
            </a:pPr>
            <a:r>
              <a:rPr lang="en-US" sz="2000" b="1" dirty="0">
                <a:solidFill>
                  <a:schemeClr val="tx1"/>
                </a:solidFill>
                <a:effectLst/>
                <a:latin typeface="+mj-lt"/>
                <a:ea typeface="Calibri" panose="020F0502020204030204" pitchFamily="34" charset="0"/>
              </a:rPr>
              <a:t>Join Groups on The Hub</a:t>
            </a:r>
          </a:p>
          <a:p>
            <a:pPr marL="0" marR="0" indent="0">
              <a:spcBef>
                <a:spcPts val="0"/>
              </a:spcBef>
              <a:spcAft>
                <a:spcPts val="0"/>
              </a:spcAft>
              <a:buNone/>
            </a:pPr>
            <a:endParaRPr lang="en-US" sz="1800" dirty="0">
              <a:solidFill>
                <a:schemeClr val="tx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chemeClr val="tx1"/>
                </a:solidFill>
                <a:effectLst/>
                <a:latin typeface="Calibri" panose="020F0502020204030204" pitchFamily="34" charset="0"/>
                <a:ea typeface="Calibri" panose="020F0502020204030204" pitchFamily="34" charset="0"/>
              </a:rPr>
              <a:t>Join groups in our online community, including:</a:t>
            </a:r>
            <a:br>
              <a:rPr lang="en-US" sz="1600" dirty="0">
                <a:solidFill>
                  <a:schemeClr val="tx1"/>
                </a:solidFill>
                <a:effectLst/>
                <a:latin typeface="Calibri" panose="020F0502020204030204" pitchFamily="34" charset="0"/>
                <a:ea typeface="Calibri" panose="020F0502020204030204" pitchFamily="34" charset="0"/>
              </a:rPr>
            </a:br>
            <a:endParaRPr lang="en-US" sz="1600" dirty="0">
              <a:solidFill>
                <a:schemeClr val="tx1"/>
              </a:solidFill>
              <a:latin typeface="Calibri" panose="020F0502020204030204" pitchFamily="34" charset="0"/>
              <a:ea typeface="Roboto" panose="02000000000000000000" pitchFamily="2" charset="0"/>
            </a:endParaRPr>
          </a:p>
          <a:p>
            <a:pPr>
              <a:spcBef>
                <a:spcPts val="0"/>
              </a:spcBef>
            </a:pPr>
            <a:r>
              <a:rPr lang="en-US" sz="1600" dirty="0">
                <a:solidFill>
                  <a:schemeClr val="tx1"/>
                </a:solidFill>
                <a:latin typeface="Calibri" panose="020F0502020204030204" pitchFamily="34" charset="0"/>
                <a:ea typeface="Roboto" panose="02000000000000000000" pitchFamily="2" charset="0"/>
              </a:rPr>
              <a:t>Collection Floor Leadership</a:t>
            </a:r>
          </a:p>
          <a:p>
            <a:pPr>
              <a:spcBef>
                <a:spcPts val="0"/>
              </a:spcBef>
            </a:pPr>
            <a:r>
              <a:rPr lang="en-US" sz="1600" dirty="0">
                <a:solidFill>
                  <a:schemeClr val="tx1"/>
                </a:solidFill>
                <a:latin typeface="Calibri" panose="020F0502020204030204" pitchFamily="34" charset="0"/>
                <a:ea typeface="Roboto" panose="02000000000000000000" pitchFamily="2" charset="0"/>
              </a:rPr>
              <a:t>Compliance</a:t>
            </a:r>
          </a:p>
          <a:p>
            <a:pPr>
              <a:spcBef>
                <a:spcPts val="0"/>
              </a:spcBef>
            </a:pPr>
            <a:r>
              <a:rPr lang="en-US" sz="1600" dirty="0">
                <a:solidFill>
                  <a:schemeClr val="tx1"/>
                </a:solidFill>
                <a:latin typeface="Calibri" panose="020F0502020204030204" pitchFamily="34" charset="0"/>
                <a:ea typeface="Roboto" panose="02000000000000000000" pitchFamily="2" charset="0"/>
              </a:rPr>
              <a:t>Health Care Collection</a:t>
            </a:r>
          </a:p>
          <a:p>
            <a:pPr>
              <a:spcBef>
                <a:spcPts val="0"/>
              </a:spcBef>
            </a:pPr>
            <a:r>
              <a:rPr lang="en-US" sz="1600" dirty="0">
                <a:solidFill>
                  <a:schemeClr val="tx1"/>
                </a:solidFill>
                <a:latin typeface="Calibri" panose="020F0502020204030204" pitchFamily="34" charset="0"/>
                <a:ea typeface="Roboto" panose="02000000000000000000" pitchFamily="2" charset="0"/>
              </a:rPr>
              <a:t>Human Resources Professionals</a:t>
            </a:r>
          </a:p>
          <a:p>
            <a:pPr>
              <a:spcBef>
                <a:spcPts val="0"/>
              </a:spcBef>
            </a:pPr>
            <a:r>
              <a:rPr lang="en-US" sz="1600" dirty="0">
                <a:solidFill>
                  <a:schemeClr val="tx1"/>
                </a:solidFill>
                <a:latin typeface="Calibri" panose="020F0502020204030204" pitchFamily="34" charset="0"/>
                <a:ea typeface="Roboto" panose="02000000000000000000" pitchFamily="2" charset="0"/>
              </a:rPr>
              <a:t>Supervisors/Managers</a:t>
            </a:r>
          </a:p>
          <a:p>
            <a:pPr>
              <a:spcBef>
                <a:spcPts val="0"/>
              </a:spcBef>
            </a:pPr>
            <a:r>
              <a:rPr lang="en-US" sz="1600" dirty="0">
                <a:solidFill>
                  <a:schemeClr val="tx1"/>
                </a:solidFill>
                <a:latin typeface="Calibri" panose="020F0502020204030204" pitchFamily="34" charset="0"/>
                <a:ea typeface="Roboto" panose="02000000000000000000" pitchFamily="2" charset="0"/>
              </a:rPr>
              <a:t>Training Professionals</a:t>
            </a:r>
          </a:p>
          <a:p>
            <a:pPr marL="0" marR="0" indent="0">
              <a:spcBef>
                <a:spcPts val="0"/>
              </a:spcBef>
              <a:spcAft>
                <a:spcPts val="0"/>
              </a:spcAft>
              <a:buNone/>
            </a:pPr>
            <a:endParaRPr lang="en-US" sz="1800" dirty="0">
              <a:solidFill>
                <a:schemeClr val="tx1"/>
              </a:solidFill>
              <a:latin typeface="Calibri" panose="020F0502020204030204" pitchFamily="34" charset="0"/>
              <a:ea typeface="Roboto" panose="02000000000000000000" pitchFamily="2" charset="0"/>
            </a:endParaRPr>
          </a:p>
        </p:txBody>
      </p:sp>
      <p:sp>
        <p:nvSpPr>
          <p:cNvPr id="12" name="TextBox 11">
            <a:extLst>
              <a:ext uri="{FF2B5EF4-FFF2-40B4-BE49-F238E27FC236}">
                <a16:creationId xmlns:a16="http://schemas.microsoft.com/office/drawing/2014/main" id="{FDF739DF-67C9-AE2A-3DAF-AA5D2C4A977B}"/>
              </a:ext>
            </a:extLst>
          </p:cNvPr>
          <p:cNvSpPr txBox="1"/>
          <p:nvPr/>
        </p:nvSpPr>
        <p:spPr>
          <a:xfrm>
            <a:off x="863910" y="1008082"/>
            <a:ext cx="6805914" cy="369332"/>
          </a:xfrm>
          <a:prstGeom prst="rect">
            <a:avLst/>
          </a:prstGeom>
          <a:noFill/>
        </p:spPr>
        <p:txBody>
          <a:bodyPr wrap="square" rtlCol="0">
            <a:spAutoFit/>
          </a:bodyPr>
          <a:lstStyle/>
          <a:p>
            <a:pPr algn="ctr"/>
            <a:r>
              <a:rPr lang="en-US" dirty="0"/>
              <a:t>Update the information in your online profile.</a:t>
            </a:r>
          </a:p>
        </p:txBody>
      </p:sp>
      <p:pic>
        <p:nvPicPr>
          <p:cNvPr id="16" name="Graphic 15" descr="Newspaper with solid fill">
            <a:extLst>
              <a:ext uri="{FF2B5EF4-FFF2-40B4-BE49-F238E27FC236}">
                <a16:creationId xmlns:a16="http://schemas.microsoft.com/office/drawing/2014/main" id="{AD8A45FF-4F70-77A5-3E6B-B909C3D196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04189" y="1819449"/>
            <a:ext cx="541368" cy="541368"/>
          </a:xfrm>
          <a:prstGeom prst="rect">
            <a:avLst/>
          </a:prstGeom>
        </p:spPr>
      </p:pic>
      <p:pic>
        <p:nvPicPr>
          <p:cNvPr id="17" name="Graphic 16" descr="Social network with solid fill">
            <a:extLst>
              <a:ext uri="{FF2B5EF4-FFF2-40B4-BE49-F238E27FC236}">
                <a16:creationId xmlns:a16="http://schemas.microsoft.com/office/drawing/2014/main" id="{3A8BC405-60FA-733C-3D9A-EA9C7573799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080326" y="1819449"/>
            <a:ext cx="541368" cy="541368"/>
          </a:xfrm>
          <a:prstGeom prst="rect">
            <a:avLst/>
          </a:prstGeom>
        </p:spPr>
      </p:pic>
      <p:pic>
        <p:nvPicPr>
          <p:cNvPr id="18" name="Graphic 17" descr="Send with solid fill">
            <a:extLst>
              <a:ext uri="{FF2B5EF4-FFF2-40B4-BE49-F238E27FC236}">
                <a16:creationId xmlns:a16="http://schemas.microsoft.com/office/drawing/2014/main" id="{1CE4D41A-F14F-6C4F-4B4B-78013C4BA16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755673" y="1819449"/>
            <a:ext cx="541368" cy="541368"/>
          </a:xfrm>
          <a:prstGeom prst="rect">
            <a:avLst/>
          </a:prstGeom>
        </p:spPr>
      </p:pic>
    </p:spTree>
    <p:extLst>
      <p:ext uri="{BB962C8B-B14F-4D97-AF65-F5344CB8AC3E}">
        <p14:creationId xmlns:p14="http://schemas.microsoft.com/office/powerpoint/2010/main" val="6583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3DEBC020F7A548B0CEBDA1B8D129EE" ma:contentTypeVersion="12" ma:contentTypeDescription="Create a new document." ma:contentTypeScope="" ma:versionID="539aabc6ed28cc68162130a93d099b34">
  <xsd:schema xmlns:xsd="http://www.w3.org/2001/XMLSchema" xmlns:xs="http://www.w3.org/2001/XMLSchema" xmlns:p="http://schemas.microsoft.com/office/2006/metadata/properties" xmlns:ns3="e066c808-b1de-4766-a0a9-cfbae3c4ac52" xmlns:ns4="f5765f19-5ee5-45da-b193-6b615dcd7c63" targetNamespace="http://schemas.microsoft.com/office/2006/metadata/properties" ma:root="true" ma:fieldsID="b051a13305f07be24ff3860ddafc2262" ns3:_="" ns4:_="">
    <xsd:import namespace="e066c808-b1de-4766-a0a9-cfbae3c4ac52"/>
    <xsd:import namespace="f5765f19-5ee5-45da-b193-6b615dcd7c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66c808-b1de-4766-a0a9-cfbae3c4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765f19-5ee5-45da-b193-6b615dcd7c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89F3A8-52D2-4B4C-AA5F-2DED35CA04D5}">
  <ds:schemaRefs>
    <ds:schemaRef ds:uri="http://schemas.microsoft.com/sharepoint/v3/contenttype/forms"/>
  </ds:schemaRefs>
</ds:datastoreItem>
</file>

<file path=customXml/itemProps2.xml><?xml version="1.0" encoding="utf-8"?>
<ds:datastoreItem xmlns:ds="http://schemas.openxmlformats.org/officeDocument/2006/customXml" ds:itemID="{B73B4470-1B31-4395-BA8D-072ACFF574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66c808-b1de-4766-a0a9-cfbae3c4ac52"/>
    <ds:schemaRef ds:uri="f5765f19-5ee5-45da-b193-6b615dcd7c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4413CF-2516-42B9-AAD3-49A959E1CEC3}">
  <ds:schemaRefs>
    <ds:schemaRef ds:uri="f5765f19-5ee5-45da-b193-6b615dcd7c63"/>
    <ds:schemaRef ds:uri="http://purl.org/dc/elements/1.1/"/>
    <ds:schemaRef ds:uri="http://schemas.microsoft.com/office/2006/documentManagement/types"/>
    <ds:schemaRef ds:uri="http://purl.org/dc/terms/"/>
    <ds:schemaRef ds:uri="e066c808-b1de-4766-a0a9-cfbae3c4ac52"/>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88627</TotalTime>
  <Words>5881</Words>
  <Application>Microsoft Office PowerPoint</Application>
  <PresentationFormat>On-screen Show (4:3)</PresentationFormat>
  <Paragraphs>448</Paragraphs>
  <Slides>32</Slides>
  <Notes>29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32</vt:i4>
      </vt:variant>
    </vt:vector>
  </HeadingPairs>
  <TitlesOfParts>
    <vt:vector size="48" baseType="lpstr">
      <vt:lpstr>Arial</vt:lpstr>
      <vt:lpstr>Arvo</vt:lpstr>
      <vt:lpstr>AvenirNext-Regular</vt:lpstr>
      <vt:lpstr>AvenirNext-Regular</vt:lpstr>
      <vt:lpstr>Barlow Semi Condensed</vt:lpstr>
      <vt:lpstr>Barlow Semi Condensed Medium</vt:lpstr>
      <vt:lpstr>Calibri</vt:lpstr>
      <vt:lpstr>Century Gothic</vt:lpstr>
      <vt:lpstr>Fira Sans Extra Condensed Medium</vt:lpstr>
      <vt:lpstr>Lato</vt:lpstr>
      <vt:lpstr>Poppins</vt:lpstr>
      <vt:lpstr>Roboto</vt:lpstr>
      <vt:lpstr>Roboto Light</vt:lpstr>
      <vt:lpstr>Sharp Sans Book</vt:lpstr>
      <vt:lpstr>Sharp Sans Semibold</vt:lpstr>
      <vt:lpstr>Office Theme</vt:lpstr>
      <vt:lpstr> Gulf States Collectors Association  2024 Annual Meeting</vt:lpstr>
      <vt:lpstr>2024/25 Board of Directors, Officers </vt:lpstr>
      <vt:lpstr>PowerPoint Presentation</vt:lpstr>
      <vt:lpstr>New Innovations</vt:lpstr>
      <vt:lpstr>PowerPoint Presentation</vt:lpstr>
      <vt:lpstr>Special Offers for Members</vt:lpstr>
      <vt:lpstr>Deadline Extended for Visa-MC Claim Submission</vt:lpstr>
      <vt:lpstr>Leadership Development Opportunities from ACA</vt:lpstr>
      <vt:lpstr>How to Interact with ACA</vt:lpstr>
      <vt:lpstr>ACA’s 2024-25 Conferences</vt:lpstr>
      <vt:lpstr>Collectors Insurance Agency</vt:lpstr>
      <vt:lpstr>ACA Compliance Resources</vt:lpstr>
      <vt:lpstr>Creditor Resources</vt:lpstr>
      <vt:lpstr>ACA Supports Your Technology Journey</vt:lpstr>
      <vt:lpstr>Expanding Industry Participation and Innovation</vt:lpstr>
      <vt:lpstr>Advocacy Team</vt:lpstr>
      <vt:lpstr>ACA Builds Coalitions with Other Groups</vt:lpstr>
      <vt:lpstr>Proactive Federal Advocacy</vt:lpstr>
      <vt:lpstr>Working with the CFPB &amp; FCC</vt:lpstr>
      <vt:lpstr>ACA’s Initiatives to Represent Members’ Interests in the FCRA Rulemaking Proposals</vt:lpstr>
      <vt:lpstr>Medical Debt on the Federal Level</vt:lpstr>
      <vt:lpstr>Current Federal Legislative &amp; Regulatory Efforts</vt:lpstr>
      <vt:lpstr>FCC Call &amp; Text Blocking</vt:lpstr>
      <vt:lpstr>ACA’s Political Action Committee </vt:lpstr>
      <vt:lpstr>Macro-Level Factors Affecting the Industry</vt:lpstr>
      <vt:lpstr>The Collections Industry Helps All Consumers</vt:lpstr>
      <vt:lpstr>New Research Demonstrates Impact on Consumer Credit</vt:lpstr>
      <vt:lpstr>PowerPoint Presentation</vt:lpstr>
      <vt:lpstr>PowerPoint Presentation</vt:lpstr>
      <vt:lpstr>ACA’s Industry Advancement Fund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Grantor Consortium</dc:title>
  <dc:creator>Anne Rosso</dc:creator>
  <cp:lastModifiedBy>Andrew Madden</cp:lastModifiedBy>
  <cp:revision>1032</cp:revision>
  <dcterms:created xsi:type="dcterms:W3CDTF">2020-09-02T01:32:35Z</dcterms:created>
  <dcterms:modified xsi:type="dcterms:W3CDTF">2024-09-05T16:44:00Z</dcterms:modified>
</cp:coreProperties>
</file>