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6" r:id="rId3"/>
  </p:sldMasterIdLst>
  <p:notesMasterIdLst>
    <p:notesMasterId r:id="rId25"/>
  </p:notesMasterIdLst>
  <p:sldIdLst>
    <p:sldId id="273" r:id="rId4"/>
    <p:sldId id="271" r:id="rId5"/>
    <p:sldId id="272" r:id="rId6"/>
    <p:sldId id="285" r:id="rId7"/>
    <p:sldId id="280" r:id="rId8"/>
    <p:sldId id="293" r:id="rId9"/>
    <p:sldId id="292" r:id="rId10"/>
    <p:sldId id="297" r:id="rId11"/>
    <p:sldId id="291" r:id="rId12"/>
    <p:sldId id="303" r:id="rId13"/>
    <p:sldId id="259" r:id="rId14"/>
    <p:sldId id="296" r:id="rId15"/>
    <p:sldId id="286" r:id="rId16"/>
    <p:sldId id="294" r:id="rId17"/>
    <p:sldId id="295" r:id="rId18"/>
    <p:sldId id="266" r:id="rId19"/>
    <p:sldId id="281" r:id="rId20"/>
    <p:sldId id="304" r:id="rId21"/>
    <p:sldId id="305" r:id="rId22"/>
    <p:sldId id="282" r:id="rId23"/>
    <p:sldId id="283" r:id="rId24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132" autoAdjust="0"/>
    <p:restoredTop sz="78862" autoAdjust="0"/>
  </p:normalViewPr>
  <p:slideViewPr>
    <p:cSldViewPr snapToGrid="0">
      <p:cViewPr varScale="1">
        <p:scale>
          <a:sx n="66" d="100"/>
          <a:sy n="66" d="100"/>
        </p:scale>
        <p:origin x="81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 /><Relationship Id="rId13" Type="http://schemas.openxmlformats.org/officeDocument/2006/relationships/slide" Target="slides/slide10.xml" /><Relationship Id="rId18" Type="http://schemas.openxmlformats.org/officeDocument/2006/relationships/slide" Target="slides/slide15.xml" /><Relationship Id="rId26" Type="http://schemas.openxmlformats.org/officeDocument/2006/relationships/presProps" Target="presProps.xml" /><Relationship Id="rId3" Type="http://schemas.openxmlformats.org/officeDocument/2006/relationships/slideMaster" Target="slideMasters/slideMaster3.xml" /><Relationship Id="rId21" Type="http://schemas.openxmlformats.org/officeDocument/2006/relationships/slide" Target="slides/slide18.xml" /><Relationship Id="rId7" Type="http://schemas.openxmlformats.org/officeDocument/2006/relationships/slide" Target="slides/slide4.xml" /><Relationship Id="rId12" Type="http://schemas.openxmlformats.org/officeDocument/2006/relationships/slide" Target="slides/slide9.xml" /><Relationship Id="rId17" Type="http://schemas.openxmlformats.org/officeDocument/2006/relationships/slide" Target="slides/slide14.xml" /><Relationship Id="rId25" Type="http://schemas.openxmlformats.org/officeDocument/2006/relationships/notesMaster" Target="notesMasters/notesMaster1.xml" /><Relationship Id="rId2" Type="http://schemas.openxmlformats.org/officeDocument/2006/relationships/slideMaster" Target="slideMasters/slideMaster2.xml" /><Relationship Id="rId16" Type="http://schemas.openxmlformats.org/officeDocument/2006/relationships/slide" Target="slides/slide13.xml" /><Relationship Id="rId20" Type="http://schemas.openxmlformats.org/officeDocument/2006/relationships/slide" Target="slides/slide17.xml" /><Relationship Id="rId29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3.xml" /><Relationship Id="rId11" Type="http://schemas.openxmlformats.org/officeDocument/2006/relationships/slide" Target="slides/slide8.xml" /><Relationship Id="rId24" Type="http://schemas.openxmlformats.org/officeDocument/2006/relationships/slide" Target="slides/slide21.xml" /><Relationship Id="rId5" Type="http://schemas.openxmlformats.org/officeDocument/2006/relationships/slide" Target="slides/slide2.xml" /><Relationship Id="rId15" Type="http://schemas.openxmlformats.org/officeDocument/2006/relationships/slide" Target="slides/slide12.xml" /><Relationship Id="rId23" Type="http://schemas.openxmlformats.org/officeDocument/2006/relationships/slide" Target="slides/slide20.xml" /><Relationship Id="rId28" Type="http://schemas.openxmlformats.org/officeDocument/2006/relationships/theme" Target="theme/theme1.xml" /><Relationship Id="rId10" Type="http://schemas.openxmlformats.org/officeDocument/2006/relationships/slide" Target="slides/slide7.xml" /><Relationship Id="rId19" Type="http://schemas.openxmlformats.org/officeDocument/2006/relationships/slide" Target="slides/slide16.xml" /><Relationship Id="rId4" Type="http://schemas.openxmlformats.org/officeDocument/2006/relationships/slide" Target="slides/slide1.xml" /><Relationship Id="rId9" Type="http://schemas.openxmlformats.org/officeDocument/2006/relationships/slide" Target="slides/slide6.xml" /><Relationship Id="rId14" Type="http://schemas.openxmlformats.org/officeDocument/2006/relationships/slide" Target="slides/slide11.xml" /><Relationship Id="rId22" Type="http://schemas.openxmlformats.org/officeDocument/2006/relationships/slide" Target="slides/slide19.xml" /><Relationship Id="rId27" Type="http://schemas.openxmlformats.org/officeDocument/2006/relationships/viewProps" Target="viewProp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5AFE2F-C0B1-4BCF-8022-52056F088A26}" type="datetimeFigureOut">
              <a:rPr lang="en-US" smtClean="0"/>
              <a:t>9/16/2024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518025"/>
            <a:ext cx="5683250" cy="36972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7751FB-9A93-45AD-91CE-CA855A361A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036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 /><Relationship Id="rId1" Type="http://schemas.openxmlformats.org/officeDocument/2006/relationships/notesMaster" Target="../notesMasters/notesMaster1.xml" 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 /><Relationship Id="rId1" Type="http://schemas.openxmlformats.org/officeDocument/2006/relationships/notesMaster" Target="../notesMasters/notesMaster1.xml" 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 /><Relationship Id="rId1" Type="http://schemas.openxmlformats.org/officeDocument/2006/relationships/notesMaster" Target="../notesMasters/notesMaster1.xml" 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 /><Relationship Id="rId1" Type="http://schemas.openxmlformats.org/officeDocument/2006/relationships/notesMaster" Target="../notesMasters/notesMaster1.xml" 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7751FB-9A93-45AD-91CE-CA855A361AE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3202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7751FB-9A93-45AD-91CE-CA855A361AE8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2197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7751FB-9A93-45AD-91CE-CA855A361AE8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066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7751FB-9A93-45AD-91CE-CA855A361AE8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5661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7751FB-9A93-45AD-91CE-CA855A361AE8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414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7751FB-9A93-45AD-91CE-CA855A361AE8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8594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7751FB-9A93-45AD-91CE-CA855A361AE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6073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7751FB-9A93-45AD-91CE-CA855A361AE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3290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7751FB-9A93-45AD-91CE-CA855A361AE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1966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7751FB-9A93-45AD-91CE-CA855A361AE8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3512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7751FB-9A93-45AD-91CE-CA855A361AE8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8926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7751FB-9A93-45AD-91CE-CA855A361AE8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7233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7751FB-9A93-45AD-91CE-CA855A361AE8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475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7751FB-9A93-45AD-91CE-CA855A361AE8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584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BA444-1C4D-FD14-9762-D46A11E3BD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B63508-80C7-04CB-AAA6-DC3285B7DE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8E9FB8-BA68-690C-981D-6CE248D92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60B27-E938-4079-8F95-43CD94667B04}" type="datetimeFigureOut">
              <a:rPr lang="en-US" smtClean="0"/>
              <a:t>9/16/2024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6073F7-5D7B-C63E-E127-A43BEAB16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C6B755-F5ED-0322-FA84-A2F212565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27542-8F0E-4DA9-B3E0-C60F1833FE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517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87833-A2C2-74E3-866F-A363D6239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CD7FAB-4C21-7C4A-6B30-B12907304E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6CC476-0A57-4F3C-61B8-6D0BFB41D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60B27-E938-4079-8F95-43CD94667B04}" type="datetimeFigureOut">
              <a:rPr lang="en-US" smtClean="0"/>
              <a:t>9/16/2024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5E4546-4628-6A69-BFE7-629ADAB49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EC7D2E-FD9F-0F1B-03E2-034E7602D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27542-8F0E-4DA9-B3E0-C60F1833FE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418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54F011-F734-D298-8340-9E62E4ECE5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995300-38C9-2A4C-C8D0-76ACFCAD66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5D576B-2818-C03D-2DFC-3D9E64254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60B27-E938-4079-8F95-43CD94667B04}" type="datetimeFigureOut">
              <a:rPr lang="en-US" smtClean="0"/>
              <a:t>9/16/2024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99C9CA-665B-C5EC-AF25-310EC11B0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1891C1-9103-347D-3A85-296B2E26E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27542-8F0E-4DA9-B3E0-C60F1833FE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7755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3802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71" b="0" i="1">
                <a:solidFill>
                  <a:srgbClr val="003949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9/16/2024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719946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87190" y="645011"/>
            <a:ext cx="5217621" cy="380232"/>
          </a:xfrm>
        </p:spPr>
        <p:txBody>
          <a:bodyPr lIns="0" tIns="0" rIns="0" bIns="0"/>
          <a:lstStyle>
            <a:lvl1pPr>
              <a:defRPr sz="2471" b="0" i="1">
                <a:solidFill>
                  <a:srgbClr val="003949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9/16/2024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242853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87190" y="645011"/>
            <a:ext cx="5217621" cy="380232"/>
          </a:xfrm>
        </p:spPr>
        <p:txBody>
          <a:bodyPr lIns="0" tIns="0" rIns="0" bIns="0"/>
          <a:lstStyle>
            <a:lvl1pPr>
              <a:defRPr sz="2471" b="0" i="1">
                <a:solidFill>
                  <a:srgbClr val="003949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9/16/2024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584201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87190" y="645011"/>
            <a:ext cx="5217621" cy="380232"/>
          </a:xfrm>
        </p:spPr>
        <p:txBody>
          <a:bodyPr lIns="0" tIns="0" rIns="0" bIns="0"/>
          <a:lstStyle>
            <a:lvl1pPr>
              <a:defRPr sz="2471" b="0" i="1">
                <a:solidFill>
                  <a:srgbClr val="003949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9/16/2024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23337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9/16/2024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489674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1451E-ED5A-0342-9DB8-5450BADB6657}" type="datetimeFigureOut">
              <a:rPr lang="en-US" smtClean="0"/>
              <a:t>9/16/2024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B0D9F-6AD0-D14B-AB15-94B8445A0F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8919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1451E-ED5A-0342-9DB8-5450BADB6657}" type="datetimeFigureOut">
              <a:rPr lang="en-US" smtClean="0"/>
              <a:t>9/16/2024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B0D9F-6AD0-D14B-AB15-94B8445A0F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0321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1451E-ED5A-0342-9DB8-5450BADB6657}" type="datetimeFigureOut">
              <a:rPr lang="en-US" smtClean="0"/>
              <a:t>9/16/2024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B0D9F-6AD0-D14B-AB15-94B8445A0F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008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65232-3CEE-49BA-0A51-74758FDF4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19F1D-3A4D-5443-C7F5-C7A13A4F5E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7B32F0-12E6-BA71-4CAF-BD3D31F98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60B27-E938-4079-8F95-43CD94667B04}" type="datetimeFigureOut">
              <a:rPr lang="en-US" smtClean="0"/>
              <a:t>9/16/2024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57ED83-FAE6-4723-07AC-743F6917C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52C25B-CBB4-D584-95F0-C15557C5D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27542-8F0E-4DA9-B3E0-C60F1833FE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0304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1451E-ED5A-0342-9DB8-5450BADB6657}" type="datetimeFigureOut">
              <a:rPr lang="en-US" smtClean="0"/>
              <a:t>9/16/2024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B0D9F-6AD0-D14B-AB15-94B8445A0F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9448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1451E-ED5A-0342-9DB8-5450BADB6657}" type="datetimeFigureOut">
              <a:rPr lang="en-US" smtClean="0"/>
              <a:t>9/16/2024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B0D9F-6AD0-D14B-AB15-94B8445A0F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7760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1451E-ED5A-0342-9DB8-5450BADB6657}" type="datetimeFigureOut">
              <a:rPr lang="en-US" smtClean="0"/>
              <a:t>9/16/2024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B0D9F-6AD0-D14B-AB15-94B8445A0F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2124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1451E-ED5A-0342-9DB8-5450BADB6657}" type="datetimeFigureOut">
              <a:rPr lang="en-US" smtClean="0"/>
              <a:t>9/16/2024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B0D9F-6AD0-D14B-AB15-94B8445A0F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3278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1451E-ED5A-0342-9DB8-5450BADB6657}" type="datetimeFigureOut">
              <a:rPr lang="en-US" smtClean="0"/>
              <a:t>9/16/2024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B0D9F-6AD0-D14B-AB15-94B8445A0F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0430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1451E-ED5A-0342-9DB8-5450BADB6657}" type="datetimeFigureOut">
              <a:rPr lang="en-US" smtClean="0"/>
              <a:t>9/16/2024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B0D9F-6AD0-D14B-AB15-94B8445A0F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1343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1451E-ED5A-0342-9DB8-5450BADB6657}" type="datetimeFigureOut">
              <a:rPr lang="en-US" smtClean="0"/>
              <a:t>9/16/2024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B0D9F-6AD0-D14B-AB15-94B8445A0F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7076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1451E-ED5A-0342-9DB8-5450BADB6657}" type="datetimeFigureOut">
              <a:rPr lang="en-US" smtClean="0"/>
              <a:t>9/16/2024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B0D9F-6AD0-D14B-AB15-94B8445A0F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009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9B94C-CAF3-0012-1F5F-89832C9CE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EEE62E-DB62-AA15-43D0-0575C57788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81EBAC-C479-6434-15D3-64D339FDA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60B27-E938-4079-8F95-43CD94667B04}" type="datetimeFigureOut">
              <a:rPr lang="en-US" smtClean="0"/>
              <a:t>9/16/2024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9D5698-BF85-34CB-4B8F-279F87CDB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B34AEC-9EB7-BAF8-AB52-BE2422740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27542-8F0E-4DA9-B3E0-C60F1833FE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569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CE955-20C1-39D5-11C9-3B7F776A8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3054BF-623D-6627-625A-0CC8817C57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27F2E4-26A5-AC36-F844-A6459035E9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DE10F7-1B77-A12B-2173-0B20FA16B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60B27-E938-4079-8F95-43CD94667B04}" type="datetimeFigureOut">
              <a:rPr lang="en-US" smtClean="0"/>
              <a:t>9/16/2024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C8D7DF-0EC0-1546-2FF4-49B24DD80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CEED95-1C3D-2E53-DA25-C84A00840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27542-8F0E-4DA9-B3E0-C60F1833FE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634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067D6-463C-9F58-EB79-752C4CB46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0683F1-E10D-72A2-3324-71F6649A4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9699AA-E2B2-CD64-1F11-E8B76D1A6C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5F637D-50CA-6CAD-238E-15887D8DF7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0F55A4-D2DC-A486-38BB-789779DBBD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C670655-DE36-BFCD-F92F-061307B0C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60B27-E938-4079-8F95-43CD94667B04}" type="datetimeFigureOut">
              <a:rPr lang="en-US" smtClean="0"/>
              <a:t>9/16/2024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70AAA26-F185-61AB-2BD5-902FA780B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34E2797-C0FA-F122-3ECE-A08AA9FF4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27542-8F0E-4DA9-B3E0-C60F1833FE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930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84A0E-0E8B-50D4-23D2-ED387D9E9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AA2C42-37F5-2F15-BBD1-186070C74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60B27-E938-4079-8F95-43CD94667B04}" type="datetimeFigureOut">
              <a:rPr lang="en-US" smtClean="0"/>
              <a:t>9/16/2024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6623C9-6A26-8A8C-5E13-4A5944812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A830E0-7F2C-E2E5-BCFD-EE787B2C0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27542-8F0E-4DA9-B3E0-C60F1833FE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106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9AE2CA-54F6-00D0-639A-1795A83AE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60B27-E938-4079-8F95-43CD94667B04}" type="datetimeFigureOut">
              <a:rPr lang="en-US" smtClean="0"/>
              <a:t>9/16/2024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B03C2D-CD2F-D47A-AE99-E00416709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305926-0DD7-B77E-30AB-669E56295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27542-8F0E-4DA9-B3E0-C60F1833FE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972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0AEA0-4F8C-860D-E946-5074F87B5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145B56-A995-EA05-8389-3E2EBEEA48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756A05-5C64-E488-0E63-A16AE929C4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937A93-778E-ECF8-AB97-41A75293F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60B27-E938-4079-8F95-43CD94667B04}" type="datetimeFigureOut">
              <a:rPr lang="en-US" smtClean="0"/>
              <a:t>9/16/2024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3E5603-EC94-82AC-A138-901E57D82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C6EA11-CE86-1FB5-C178-565EC5CA5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27542-8F0E-4DA9-B3E0-C60F1833FE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615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47D81-691F-CFD1-BB94-CC74B247A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7C8974A-36DA-5C5B-BE86-1223995B13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41B248-DDC4-EF26-5C81-D702EA5FE6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A33984-F1DA-7B66-46E6-1F1F4982E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60B27-E938-4079-8F95-43CD94667B04}" type="datetimeFigureOut">
              <a:rPr lang="en-US" smtClean="0"/>
              <a:t>9/16/2024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16A725-3AE9-CF4E-AD66-0D03E6ADA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EC8D18-327A-2722-9E22-D4C8E2F71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27542-8F0E-4DA9-B3E0-C60F1833FE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326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 /><Relationship Id="rId2" Type="http://schemas.openxmlformats.org/officeDocument/2006/relationships/slideLayout" Target="../slideLayouts/slideLayout13.xml" /><Relationship Id="rId1" Type="http://schemas.openxmlformats.org/officeDocument/2006/relationships/slideLayout" Target="../slideLayouts/slideLayout12.xml" /><Relationship Id="rId6" Type="http://schemas.openxmlformats.org/officeDocument/2006/relationships/theme" Target="../theme/theme2.xml" /><Relationship Id="rId5" Type="http://schemas.openxmlformats.org/officeDocument/2006/relationships/slideLayout" Target="../slideLayouts/slideLayout16.xml" /><Relationship Id="rId4" Type="http://schemas.openxmlformats.org/officeDocument/2006/relationships/slideLayout" Target="../slideLayouts/slideLayout15.xml" 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 /><Relationship Id="rId3" Type="http://schemas.openxmlformats.org/officeDocument/2006/relationships/slideLayout" Target="../slideLayouts/slideLayout19.xml" /><Relationship Id="rId7" Type="http://schemas.openxmlformats.org/officeDocument/2006/relationships/slideLayout" Target="../slideLayouts/slideLayout23.xml" /><Relationship Id="rId12" Type="http://schemas.openxmlformats.org/officeDocument/2006/relationships/theme" Target="../theme/theme3.xml" /><Relationship Id="rId2" Type="http://schemas.openxmlformats.org/officeDocument/2006/relationships/slideLayout" Target="../slideLayouts/slideLayout18.xml" /><Relationship Id="rId1" Type="http://schemas.openxmlformats.org/officeDocument/2006/relationships/slideLayout" Target="../slideLayouts/slideLayout17.xml" /><Relationship Id="rId6" Type="http://schemas.openxmlformats.org/officeDocument/2006/relationships/slideLayout" Target="../slideLayouts/slideLayout22.xml" /><Relationship Id="rId11" Type="http://schemas.openxmlformats.org/officeDocument/2006/relationships/slideLayout" Target="../slideLayouts/slideLayout27.xml" /><Relationship Id="rId5" Type="http://schemas.openxmlformats.org/officeDocument/2006/relationships/slideLayout" Target="../slideLayouts/slideLayout21.xml" /><Relationship Id="rId10" Type="http://schemas.openxmlformats.org/officeDocument/2006/relationships/slideLayout" Target="../slideLayouts/slideLayout26.xml" /><Relationship Id="rId4" Type="http://schemas.openxmlformats.org/officeDocument/2006/relationships/slideLayout" Target="../slideLayouts/slideLayout20.xml" /><Relationship Id="rId9" Type="http://schemas.openxmlformats.org/officeDocument/2006/relationships/slideLayout" Target="../slideLayouts/slideLayout25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65FB6D-DE9D-9258-B41E-C072AE2BE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28C073-8339-FACE-C009-B541D3C683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C114CC-F959-06E3-E93D-26F0FE02C7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6C60B27-E938-4079-8F95-43CD94667B04}" type="datetimeFigureOut">
              <a:rPr lang="en-US" smtClean="0"/>
              <a:t>9/16/2024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61F56D-BF2C-B6F5-3BE3-3B83B726E9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D33737-CAB2-D9FE-AA18-1A56AEAC35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DE27542-8F0E-4DA9-B3E0-C60F1833FE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763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87190" y="645011"/>
            <a:ext cx="5217621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1">
                <a:solidFill>
                  <a:srgbClr val="003949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677322" y="1247887"/>
            <a:ext cx="88392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9/16/2024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97469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03433">
        <a:defRPr>
          <a:latin typeface="+mn-lt"/>
          <a:ea typeface="+mn-ea"/>
          <a:cs typeface="+mn-cs"/>
        </a:defRPr>
      </a:lvl2pPr>
      <a:lvl3pPr marL="806867">
        <a:defRPr>
          <a:latin typeface="+mn-lt"/>
          <a:ea typeface="+mn-ea"/>
          <a:cs typeface="+mn-cs"/>
        </a:defRPr>
      </a:lvl3pPr>
      <a:lvl4pPr marL="1210300">
        <a:defRPr>
          <a:latin typeface="+mn-lt"/>
          <a:ea typeface="+mn-ea"/>
          <a:cs typeface="+mn-cs"/>
        </a:defRPr>
      </a:lvl4pPr>
      <a:lvl5pPr marL="1613733">
        <a:defRPr>
          <a:latin typeface="+mn-lt"/>
          <a:ea typeface="+mn-ea"/>
          <a:cs typeface="+mn-cs"/>
        </a:defRPr>
      </a:lvl5pPr>
      <a:lvl6pPr marL="2017166">
        <a:defRPr>
          <a:latin typeface="+mn-lt"/>
          <a:ea typeface="+mn-ea"/>
          <a:cs typeface="+mn-cs"/>
        </a:defRPr>
      </a:lvl6pPr>
      <a:lvl7pPr marL="2420600">
        <a:defRPr>
          <a:latin typeface="+mn-lt"/>
          <a:ea typeface="+mn-ea"/>
          <a:cs typeface="+mn-cs"/>
        </a:defRPr>
      </a:lvl7pPr>
      <a:lvl8pPr marL="2824033">
        <a:defRPr>
          <a:latin typeface="+mn-lt"/>
          <a:ea typeface="+mn-ea"/>
          <a:cs typeface="+mn-cs"/>
        </a:defRPr>
      </a:lvl8pPr>
      <a:lvl9pPr marL="3227466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03433">
        <a:defRPr>
          <a:latin typeface="+mn-lt"/>
          <a:ea typeface="+mn-ea"/>
          <a:cs typeface="+mn-cs"/>
        </a:defRPr>
      </a:lvl2pPr>
      <a:lvl3pPr marL="806867">
        <a:defRPr>
          <a:latin typeface="+mn-lt"/>
          <a:ea typeface="+mn-ea"/>
          <a:cs typeface="+mn-cs"/>
        </a:defRPr>
      </a:lvl3pPr>
      <a:lvl4pPr marL="1210300">
        <a:defRPr>
          <a:latin typeface="+mn-lt"/>
          <a:ea typeface="+mn-ea"/>
          <a:cs typeface="+mn-cs"/>
        </a:defRPr>
      </a:lvl4pPr>
      <a:lvl5pPr marL="1613733">
        <a:defRPr>
          <a:latin typeface="+mn-lt"/>
          <a:ea typeface="+mn-ea"/>
          <a:cs typeface="+mn-cs"/>
        </a:defRPr>
      </a:lvl5pPr>
      <a:lvl6pPr marL="2017166">
        <a:defRPr>
          <a:latin typeface="+mn-lt"/>
          <a:ea typeface="+mn-ea"/>
          <a:cs typeface="+mn-cs"/>
        </a:defRPr>
      </a:lvl6pPr>
      <a:lvl7pPr marL="2420600">
        <a:defRPr>
          <a:latin typeface="+mn-lt"/>
          <a:ea typeface="+mn-ea"/>
          <a:cs typeface="+mn-cs"/>
        </a:defRPr>
      </a:lvl7pPr>
      <a:lvl8pPr marL="2824033">
        <a:defRPr>
          <a:latin typeface="+mn-lt"/>
          <a:ea typeface="+mn-ea"/>
          <a:cs typeface="+mn-cs"/>
        </a:defRPr>
      </a:lvl8pPr>
      <a:lvl9pPr marL="3227466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D1451E-ED5A-0342-9DB8-5450BADB6657}" type="datetimeFigureOut">
              <a:rPr lang="en-US" smtClean="0"/>
              <a:t>9/16/2024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7B0D9F-6AD0-D14B-AB15-94B8445A0F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523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7.xml" /><Relationship Id="rId4" Type="http://schemas.openxmlformats.org/officeDocument/2006/relationships/image" Target="../media/image2.jpg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17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image" Target="../media/image15.jpg" /><Relationship Id="rId1" Type="http://schemas.openxmlformats.org/officeDocument/2006/relationships/slideLayout" Target="../slideLayouts/slideLayout17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 /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13.xml" /><Relationship Id="rId4" Type="http://schemas.openxmlformats.org/officeDocument/2006/relationships/image" Target="../media/image16.png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 /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13.xml" /><Relationship Id="rId4" Type="http://schemas.openxmlformats.org/officeDocument/2006/relationships/image" Target="../media/image17.png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 /><Relationship Id="rId2" Type="http://schemas.openxmlformats.org/officeDocument/2006/relationships/notesSlide" Target="../notesSlides/notesSlide10.xml" /><Relationship Id="rId1" Type="http://schemas.openxmlformats.org/officeDocument/2006/relationships/slideLayout" Target="../slideLayouts/slideLayout13.xml" /><Relationship Id="rId4" Type="http://schemas.openxmlformats.org/officeDocument/2006/relationships/image" Target="../media/image18.png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 /><Relationship Id="rId2" Type="http://schemas.openxmlformats.org/officeDocument/2006/relationships/notesSlide" Target="../notesSlides/notesSlide11.xml" /><Relationship Id="rId1" Type="http://schemas.openxmlformats.org/officeDocument/2006/relationships/slideLayout" Target="../slideLayouts/slideLayout13.xml" /><Relationship Id="rId4" Type="http://schemas.openxmlformats.org/officeDocument/2006/relationships/image" Target="../media/image19.png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 /><Relationship Id="rId2" Type="http://schemas.openxmlformats.org/officeDocument/2006/relationships/image" Target="../media/image20.pn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 /><Relationship Id="rId2" Type="http://schemas.openxmlformats.org/officeDocument/2006/relationships/notesSlide" Target="../notesSlides/notesSlide12.xml" /><Relationship Id="rId1" Type="http://schemas.openxmlformats.org/officeDocument/2006/relationships/slideLayout" Target="../slideLayouts/slideLayout13.xml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24.png" /><Relationship Id="rId5" Type="http://schemas.openxmlformats.org/officeDocument/2006/relationships/image" Target="../media/image23.png" /><Relationship Id="rId4" Type="http://schemas.openxmlformats.org/officeDocument/2006/relationships/image" Target="../media/image22.png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22.png" /><Relationship Id="rId5" Type="http://schemas.openxmlformats.org/officeDocument/2006/relationships/image" Target="../media/image27.png" /><Relationship Id="rId4" Type="http://schemas.openxmlformats.org/officeDocument/2006/relationships/image" Target="../media/image26.png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17.xml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 /><Relationship Id="rId2" Type="http://schemas.openxmlformats.org/officeDocument/2006/relationships/notesSlide" Target="../notesSlides/notesSlide13.xml" /><Relationship Id="rId1" Type="http://schemas.openxmlformats.org/officeDocument/2006/relationships/slideLayout" Target="../slideLayouts/slideLayout13.xml" 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 /><Relationship Id="rId2" Type="http://schemas.openxmlformats.org/officeDocument/2006/relationships/notesSlide" Target="../notesSlides/notesSlide14.xml" /><Relationship Id="rId1" Type="http://schemas.openxmlformats.org/officeDocument/2006/relationships/slideLayout" Target="../slideLayouts/slideLayout13.xml" /><Relationship Id="rId5" Type="http://schemas.openxmlformats.org/officeDocument/2006/relationships/image" Target="../media/image29.png" /><Relationship Id="rId4" Type="http://schemas.openxmlformats.org/officeDocument/2006/relationships/image" Target="../media/image28.png" 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 /><Relationship Id="rId3" Type="http://schemas.openxmlformats.org/officeDocument/2006/relationships/image" Target="../media/image4.jpeg" /><Relationship Id="rId7" Type="http://schemas.openxmlformats.org/officeDocument/2006/relationships/image" Target="../media/image8.png" /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17.xml" /><Relationship Id="rId6" Type="http://schemas.openxmlformats.org/officeDocument/2006/relationships/image" Target="../media/image7.png" /><Relationship Id="rId5" Type="http://schemas.openxmlformats.org/officeDocument/2006/relationships/image" Target="../media/image6.PNG" /><Relationship Id="rId10" Type="http://schemas.openxmlformats.org/officeDocument/2006/relationships/image" Target="../media/image11.png" /><Relationship Id="rId4" Type="http://schemas.openxmlformats.org/officeDocument/2006/relationships/image" Target="../media/image5.png" /><Relationship Id="rId9" Type="http://schemas.openxmlformats.org/officeDocument/2006/relationships/image" Target="../media/image10.pn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13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13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13.xml" /><Relationship Id="rId4" Type="http://schemas.openxmlformats.org/officeDocument/2006/relationships/image" Target="../media/image12.pn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13.xml" /><Relationship Id="rId4" Type="http://schemas.openxmlformats.org/officeDocument/2006/relationships/image" Target="../media/image13.pn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13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 /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13.xml" /><Relationship Id="rId4" Type="http://schemas.openxmlformats.org/officeDocument/2006/relationships/image" Target="../media/image14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69FEC350-3AA8-8747-8EA3-56EF75F46F93}"/>
              </a:ext>
            </a:extLst>
          </p:cNvPr>
          <p:cNvSpPr txBox="1"/>
          <p:nvPr/>
        </p:nvSpPr>
        <p:spPr>
          <a:xfrm>
            <a:off x="116115" y="478972"/>
            <a:ext cx="758530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7030A0"/>
                </a:solidFill>
                <a:latin typeface="Helvetica" pitchFamily="2" charset="0"/>
              </a:rPr>
              <a:t> 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7030A0"/>
                </a:solidFill>
                <a:latin typeface="Helvetica" pitchFamily="2" charset="0"/>
              </a:rPr>
              <a:t>Digital Debt Recovery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7030A0"/>
                </a:solidFill>
                <a:latin typeface="Helvetica" pitchFamily="2" charset="0"/>
              </a:rPr>
              <a:t>Less Agents &amp;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Improve your Yield per Account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915DD0-E73F-0828-FEEB-5380614FA7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1416" y="809625"/>
            <a:ext cx="3552825" cy="5238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4BFCBC8-8A1B-FC96-2E24-0D688A3809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751" y="4656908"/>
            <a:ext cx="2596896" cy="2072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67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5B1FF3E-9307-924F-8601-9E78D6A38C94}"/>
              </a:ext>
            </a:extLst>
          </p:cNvPr>
          <p:cNvSpPr/>
          <p:nvPr/>
        </p:nvSpPr>
        <p:spPr>
          <a:xfrm>
            <a:off x="12068013" y="619933"/>
            <a:ext cx="123987" cy="1875295"/>
          </a:xfrm>
          <a:prstGeom prst="rect">
            <a:avLst/>
          </a:prstGeom>
          <a:solidFill>
            <a:srgbClr val="3FC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itle 4">
            <a:extLst>
              <a:ext uri="{FF2B5EF4-FFF2-40B4-BE49-F238E27FC236}">
                <a16:creationId xmlns:a16="http://schemas.microsoft.com/office/drawing/2014/main" id="{C4C02C59-0B21-0C46-B66C-D4CBC3AB54A3}"/>
              </a:ext>
              <a:ext uri="{E1166327-D79F-439C-B6C5-AEB88CCAD9B9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42676DEA-7AFC-492F-A75C-C0B9BBF644F1}"/>
              </a:ext>
            </a:extLst>
          </p:cNvPr>
          <p:cNvSpPr txBox="1">
            <a:spLocks/>
          </p:cNvSpPr>
          <p:nvPr/>
        </p:nvSpPr>
        <p:spPr>
          <a:xfrm>
            <a:off x="98097" y="296083"/>
            <a:ext cx="3780891" cy="647700"/>
          </a:xfrm>
          <a:prstGeom prst="rect">
            <a:avLst/>
          </a:prstGeom>
          <a:solidFill>
            <a:srgbClr val="7416D7"/>
          </a:solidFill>
        </p:spPr>
        <p:txBody>
          <a:bodyPr vert="horz" rtlCol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sm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pperplate" panose="02000504000000020004" pitchFamily="2" charset="77"/>
                <a:ea typeface="+mj-ea"/>
                <a:cs typeface="+mj-cs"/>
              </a:rPr>
              <a:t>Scrubbing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AD234A-FD31-6242-8F8C-D18E13D3C3B9}"/>
              </a:ext>
            </a:extLst>
          </p:cNvPr>
          <p:cNvSpPr txBox="1"/>
          <p:nvPr/>
        </p:nvSpPr>
        <p:spPr>
          <a:xfrm>
            <a:off x="357809" y="1126435"/>
            <a:ext cx="11198087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Waterfall process- NCOA, Banko, deceased and scoring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RND- Reassigned Number Database- every 30 days to evoke safe harbor certificate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Email Scrubbing</a:t>
            </a:r>
          </a:p>
          <a:p>
            <a:pPr marL="914400" lvl="1" indent="-457200" defTabSz="457200">
              <a:buFont typeface="Arial" panose="020B0604020202020204" pitchFamily="34" charset="0"/>
              <a:buChar char="•"/>
              <a:defRPr/>
            </a:pPr>
            <a:r>
              <a:rPr lang="en-US" sz="3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Spelling cleansing- @, .xom, #- bad domains</a:t>
            </a:r>
          </a:p>
          <a:p>
            <a:pPr marL="914400" lvl="1" indent="-457200" defTabSz="457200">
              <a:buFont typeface="Arial" panose="020B0604020202020204" pitchFamily="34" charset="0"/>
              <a:buChar char="•"/>
              <a:defRPr/>
            </a:pPr>
            <a:r>
              <a:rPr lang="en-US" sz="3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Domain &amp; Email cleansing- blacklister, SPAM, Open/Closed</a:t>
            </a:r>
          </a:p>
          <a:p>
            <a:pPr marL="914400" lvl="1" indent="-457200" defTabSz="457200">
              <a:buFont typeface="Arial" panose="020B0604020202020204" pitchFamily="34" charset="0"/>
              <a:buChar char="•"/>
              <a:defRPr/>
            </a:pPr>
            <a:r>
              <a:rPr lang="en-US" sz="3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 emails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pic>
        <p:nvPicPr>
          <p:cNvPr id="5" name="Picture 4" descr="A logo with a dollar sign&#10;&#10;Description automatically generated">
            <a:extLst>
              <a:ext uri="{FF2B5EF4-FFF2-40B4-BE49-F238E27FC236}">
                <a16:creationId xmlns:a16="http://schemas.microsoft.com/office/drawing/2014/main" id="{A11C04CF-5C21-5DE2-DD0E-DC7478A653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3115" y="5485965"/>
            <a:ext cx="1686891" cy="1372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0185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4">
            <a:extLst>
              <a:ext uri="{FF2B5EF4-FFF2-40B4-BE49-F238E27FC236}">
                <a16:creationId xmlns:a16="http://schemas.microsoft.com/office/drawing/2014/main" id="{C4C02C59-0B21-0C46-B66C-D4CBC3AB54A3}"/>
              </a:ext>
              <a:ext uri="{E1166327-D79F-439C-B6C5-AEB88CCAD9B9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42676DEA-7AFC-492F-A75C-C0B9BBF644F1}"/>
              </a:ext>
            </a:extLst>
          </p:cNvPr>
          <p:cNvSpPr txBox="1">
            <a:spLocks/>
          </p:cNvSpPr>
          <p:nvPr/>
        </p:nvSpPr>
        <p:spPr>
          <a:xfrm>
            <a:off x="108488" y="296083"/>
            <a:ext cx="3780891" cy="647700"/>
          </a:xfrm>
          <a:prstGeom prst="rect">
            <a:avLst/>
          </a:prstGeom>
          <a:solidFill>
            <a:srgbClr val="7416D7"/>
          </a:solidFill>
        </p:spPr>
        <p:txBody>
          <a:bodyPr vert="horz" rtlCol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sm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pperplate" panose="02000504000000020004" pitchFamily="2" charset="77"/>
                <a:ea typeface="+mj-ea"/>
                <a:cs typeface="+mj-cs"/>
              </a:rPr>
              <a:t>Industry Stats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AD234A-FD31-6242-8F8C-D18E13D3C3B9}"/>
              </a:ext>
            </a:extLst>
          </p:cNvPr>
          <p:cNvSpPr txBox="1"/>
          <p:nvPr/>
        </p:nvSpPr>
        <p:spPr>
          <a:xfrm>
            <a:off x="480448" y="1326747"/>
            <a:ext cx="7842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Did you know?</a:t>
            </a:r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6CC1492C-A1F4-46EE-A12F-408A244B92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91" y="1849968"/>
            <a:ext cx="11186018" cy="358570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CA30E8C-8A9E-2C75-35FE-EC4B87027A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8443" y="5435670"/>
            <a:ext cx="1688738" cy="137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4947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>
            <a:extLst>
              <a:ext uri="{FF2B5EF4-FFF2-40B4-BE49-F238E27FC236}">
                <a16:creationId xmlns:a16="http://schemas.microsoft.com/office/drawing/2014/main" id="{D3E6C8AA-FD8E-D569-F2FD-F33E4CD45EA0}"/>
              </a:ext>
              <a:ext uri="{E1166327-D79F-439C-B6C5-AEB88CCAD9B9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42676DEA-7AFC-492F-A75C-C0B9BBF644F1}"/>
              </a:ext>
            </a:extLst>
          </p:cNvPr>
          <p:cNvSpPr txBox="1">
            <a:spLocks/>
          </p:cNvSpPr>
          <p:nvPr/>
        </p:nvSpPr>
        <p:spPr>
          <a:xfrm>
            <a:off x="108488" y="0"/>
            <a:ext cx="4492541" cy="711199"/>
          </a:xfrm>
          <a:prstGeom prst="rect">
            <a:avLst/>
          </a:prstGeom>
          <a:solidFill>
            <a:srgbClr val="7416D7"/>
          </a:solidFill>
        </p:spPr>
        <p:txBody>
          <a:bodyPr vert="horz" rtlCol="0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cap="small" dirty="0">
                <a:solidFill>
                  <a:prstClr val="white"/>
                </a:solidFill>
                <a:latin typeface="Copperplate" panose="02000504000000020004" pitchFamily="2" charset="77"/>
              </a:rPr>
              <a:t>Text Message/Bi-directional</a:t>
            </a:r>
            <a:endParaRPr kumimoji="0" lang="en-US" sz="3600" b="0" i="0" u="none" strike="noStrike" kern="1200" cap="sm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pperplate" panose="02000504000000020004" pitchFamily="2" charset="77"/>
              <a:ea typeface="+mj-ea"/>
              <a:cs typeface="+mj-cs"/>
            </a:endParaRPr>
          </a:p>
        </p:txBody>
      </p:sp>
      <p:pic>
        <p:nvPicPr>
          <p:cNvPr id="5" name="Picture 4" descr="A logo with a dollar sign&#10;&#10;Description automatically generated">
            <a:extLst>
              <a:ext uri="{FF2B5EF4-FFF2-40B4-BE49-F238E27FC236}">
                <a16:creationId xmlns:a16="http://schemas.microsoft.com/office/drawing/2014/main" id="{6AD55C39-E005-3FA7-3034-F6B202ADD2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0687" y="5326744"/>
            <a:ext cx="1989902" cy="148045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6596796-711C-9111-D7E3-59E84A3496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8853" y="577839"/>
            <a:ext cx="4352921" cy="6108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7536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>
            <a:extLst>
              <a:ext uri="{FF2B5EF4-FFF2-40B4-BE49-F238E27FC236}">
                <a16:creationId xmlns:a16="http://schemas.microsoft.com/office/drawing/2014/main" id="{D3E6C8AA-FD8E-D569-F2FD-F33E4CD45EA0}"/>
              </a:ext>
              <a:ext uri="{E1166327-D79F-439C-B6C5-AEB88CCAD9B9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42676DEA-7AFC-492F-A75C-C0B9BBF644F1}"/>
              </a:ext>
            </a:extLst>
          </p:cNvPr>
          <p:cNvSpPr txBox="1">
            <a:spLocks/>
          </p:cNvSpPr>
          <p:nvPr/>
        </p:nvSpPr>
        <p:spPr>
          <a:xfrm>
            <a:off x="108488" y="0"/>
            <a:ext cx="4492541" cy="711199"/>
          </a:xfrm>
          <a:prstGeom prst="rect">
            <a:avLst/>
          </a:prstGeom>
          <a:solidFill>
            <a:srgbClr val="7416D7"/>
          </a:solidFill>
        </p:spPr>
        <p:txBody>
          <a:bodyPr vert="horz" rtlCol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cap="small" dirty="0">
                <a:solidFill>
                  <a:prstClr val="white"/>
                </a:solidFill>
                <a:latin typeface="Copperplate" panose="02000504000000020004" pitchFamily="2" charset="77"/>
              </a:rPr>
              <a:t>Text Dashboard</a:t>
            </a:r>
            <a:endParaRPr kumimoji="0" lang="en-US" sz="3600" b="0" i="0" u="none" strike="noStrike" kern="1200" cap="sm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pperplate" panose="02000504000000020004" pitchFamily="2" charset="77"/>
              <a:ea typeface="+mj-ea"/>
              <a:cs typeface="+mj-cs"/>
            </a:endParaRPr>
          </a:p>
        </p:txBody>
      </p:sp>
      <p:pic>
        <p:nvPicPr>
          <p:cNvPr id="5" name="Picture 4" descr="A logo with a dollar sign&#10;&#10;Description automatically generated">
            <a:extLst>
              <a:ext uri="{FF2B5EF4-FFF2-40B4-BE49-F238E27FC236}">
                <a16:creationId xmlns:a16="http://schemas.microsoft.com/office/drawing/2014/main" id="{6AD55C39-E005-3FA7-3034-F6B202ADD2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0687" y="5326744"/>
            <a:ext cx="1989902" cy="14804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E84AA5B-3B1B-9D57-61B2-737306CC19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159" y="850168"/>
            <a:ext cx="11095682" cy="467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1270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>
            <a:extLst>
              <a:ext uri="{FF2B5EF4-FFF2-40B4-BE49-F238E27FC236}">
                <a16:creationId xmlns:a16="http://schemas.microsoft.com/office/drawing/2014/main" id="{D3E6C8AA-FD8E-D569-F2FD-F33E4CD45EA0}"/>
              </a:ext>
              <a:ext uri="{E1166327-D79F-439C-B6C5-AEB88CCAD9B9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42676DEA-7AFC-492F-A75C-C0B9BBF644F1}"/>
              </a:ext>
            </a:extLst>
          </p:cNvPr>
          <p:cNvSpPr txBox="1">
            <a:spLocks/>
          </p:cNvSpPr>
          <p:nvPr/>
        </p:nvSpPr>
        <p:spPr>
          <a:xfrm>
            <a:off x="423180" y="101601"/>
            <a:ext cx="4492541" cy="711199"/>
          </a:xfrm>
          <a:prstGeom prst="rect">
            <a:avLst/>
          </a:prstGeom>
          <a:solidFill>
            <a:srgbClr val="7416D7"/>
          </a:solidFill>
        </p:spPr>
        <p:txBody>
          <a:bodyPr vert="horz" rtlCol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cap="small" dirty="0">
                <a:solidFill>
                  <a:prstClr val="white"/>
                </a:solidFill>
                <a:latin typeface="Copperplate" panose="02000504000000020004" pitchFamily="2" charset="77"/>
              </a:rPr>
              <a:t>Communications stats</a:t>
            </a:r>
            <a:endParaRPr kumimoji="0" lang="en-US" sz="3600" b="0" i="0" u="none" strike="noStrike" kern="1200" cap="sm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pperplate" panose="02000504000000020004" pitchFamily="2" charset="77"/>
              <a:ea typeface="+mj-ea"/>
              <a:cs typeface="+mj-cs"/>
            </a:endParaRPr>
          </a:p>
        </p:txBody>
      </p:sp>
      <p:pic>
        <p:nvPicPr>
          <p:cNvPr id="5" name="Picture 4" descr="A logo with a dollar sign&#10;&#10;Description automatically generated">
            <a:extLst>
              <a:ext uri="{FF2B5EF4-FFF2-40B4-BE49-F238E27FC236}">
                <a16:creationId xmlns:a16="http://schemas.microsoft.com/office/drawing/2014/main" id="{6AD55C39-E005-3FA7-3034-F6B202ADD2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0687" y="5326744"/>
            <a:ext cx="1989902" cy="148045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D79411F-D6F2-734E-56E0-7C8C40A336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180" y="812800"/>
            <a:ext cx="11345639" cy="5994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4502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>
            <a:extLst>
              <a:ext uri="{FF2B5EF4-FFF2-40B4-BE49-F238E27FC236}">
                <a16:creationId xmlns:a16="http://schemas.microsoft.com/office/drawing/2014/main" id="{D3E6C8AA-FD8E-D569-F2FD-F33E4CD45EA0}"/>
              </a:ext>
              <a:ext uri="{E1166327-D79F-439C-B6C5-AEB88CCAD9B9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42676DEA-7AFC-492F-A75C-C0B9BBF644F1}"/>
              </a:ext>
            </a:extLst>
          </p:cNvPr>
          <p:cNvSpPr txBox="1">
            <a:spLocks/>
          </p:cNvSpPr>
          <p:nvPr/>
        </p:nvSpPr>
        <p:spPr>
          <a:xfrm>
            <a:off x="108488" y="0"/>
            <a:ext cx="4492541" cy="711199"/>
          </a:xfrm>
          <a:prstGeom prst="rect">
            <a:avLst/>
          </a:prstGeom>
          <a:solidFill>
            <a:srgbClr val="7416D7"/>
          </a:solidFill>
        </p:spPr>
        <p:txBody>
          <a:bodyPr vert="horz" rtlCol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cap="small" dirty="0">
                <a:solidFill>
                  <a:prstClr val="white"/>
                </a:solidFill>
                <a:latin typeface="Copperplate" panose="02000504000000020004" pitchFamily="2" charset="77"/>
              </a:rPr>
              <a:t>Ez text Communications</a:t>
            </a:r>
            <a:endParaRPr kumimoji="0" lang="en-US" sz="3600" b="0" i="0" u="none" strike="noStrike" kern="1200" cap="sm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pperplate" panose="02000504000000020004" pitchFamily="2" charset="77"/>
              <a:ea typeface="+mj-ea"/>
              <a:cs typeface="+mj-cs"/>
            </a:endParaRPr>
          </a:p>
        </p:txBody>
      </p:sp>
      <p:pic>
        <p:nvPicPr>
          <p:cNvPr id="5" name="Picture 4" descr="A logo with a dollar sign&#10;&#10;Description automatically generated">
            <a:extLst>
              <a:ext uri="{FF2B5EF4-FFF2-40B4-BE49-F238E27FC236}">
                <a16:creationId xmlns:a16="http://schemas.microsoft.com/office/drawing/2014/main" id="{6AD55C39-E005-3FA7-3034-F6B202ADD2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0687" y="5326744"/>
            <a:ext cx="1989902" cy="148045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C5B72D0-3A36-EF83-E3AF-1813066FA9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842" y="711199"/>
            <a:ext cx="11388315" cy="6096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5036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955AF2D-A00C-4137-F920-198096B9BC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1825625"/>
            <a:ext cx="10515601" cy="4351338"/>
          </a:xfrm>
          <a:prstGeom prst="rect">
            <a:avLst/>
          </a:prstGeom>
        </p:spPr>
      </p:pic>
      <p:pic>
        <p:nvPicPr>
          <p:cNvPr id="5" name="Picture 4" descr="A logo with a dollar sign&#10;&#10;Description automatically generated">
            <a:extLst>
              <a:ext uri="{FF2B5EF4-FFF2-40B4-BE49-F238E27FC236}">
                <a16:creationId xmlns:a16="http://schemas.microsoft.com/office/drawing/2014/main" id="{BBCD7A94-6FCD-B09E-7A12-3D366C26CD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2667" y="5552858"/>
            <a:ext cx="1686891" cy="1305142"/>
          </a:xfrm>
          <a:prstGeom prst="rect">
            <a:avLst/>
          </a:prstGeom>
        </p:spPr>
      </p:pic>
      <p:sp>
        <p:nvSpPr>
          <p:cNvPr id="3" name="Title 4">
            <a:extLst>
              <a:ext uri="{FF2B5EF4-FFF2-40B4-BE49-F238E27FC236}">
                <a16:creationId xmlns:a16="http://schemas.microsoft.com/office/drawing/2014/main" id="{B986F23F-7027-E3BE-DEEB-AD8954C921E6}"/>
              </a:ext>
              <a:ext uri="{E1166327-D79F-439C-B6C5-AEB88CCAD9B9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42676DEA-7AFC-492F-A75C-C0B9BBF644F1}"/>
              </a:ext>
            </a:extLst>
          </p:cNvPr>
          <p:cNvSpPr txBox="1">
            <a:spLocks/>
          </p:cNvSpPr>
          <p:nvPr/>
        </p:nvSpPr>
        <p:spPr>
          <a:xfrm>
            <a:off x="108488" y="1"/>
            <a:ext cx="3780891" cy="520700"/>
          </a:xfrm>
          <a:prstGeom prst="rect">
            <a:avLst/>
          </a:prstGeom>
          <a:solidFill>
            <a:srgbClr val="7416D7"/>
          </a:solidFill>
        </p:spPr>
        <p:txBody>
          <a:bodyPr vert="horz" rtlCol="0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cap="small" dirty="0">
                <a:solidFill>
                  <a:prstClr val="white"/>
                </a:solidFill>
                <a:latin typeface="Copperplate" panose="02000504000000020004" pitchFamily="2" charset="77"/>
              </a:rPr>
              <a:t>US Mobile payments</a:t>
            </a:r>
            <a:endParaRPr kumimoji="0" lang="en-US" sz="3600" b="0" i="0" u="none" strike="noStrike" kern="1200" cap="sm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pperplate" panose="02000504000000020004" pitchFamily="2" charset="77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603647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5DD974-6C49-FC80-4429-12A1A3D54A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488" y="520701"/>
            <a:ext cx="11722100" cy="6093976"/>
          </a:xfrm>
        </p:spPr>
        <p:txBody>
          <a:bodyPr/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/>
              <a:t>Secure QuickPay</a:t>
            </a:r>
          </a:p>
          <a:p>
            <a:endParaRPr lang="en-US" sz="4800" dirty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/>
              <a:t>Secure Account Login</a:t>
            </a:r>
          </a:p>
          <a:p>
            <a:endParaRPr lang="en-US" sz="4800" dirty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/>
              <a:t>24x7, accounts, payments, documents, eForms, consent opt-ins &amp; eForms</a:t>
            </a:r>
          </a:p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tle 4">
            <a:extLst>
              <a:ext uri="{FF2B5EF4-FFF2-40B4-BE49-F238E27FC236}">
                <a16:creationId xmlns:a16="http://schemas.microsoft.com/office/drawing/2014/main" id="{D3E6C8AA-FD8E-D569-F2FD-F33E4CD45EA0}"/>
              </a:ext>
              <a:ext uri="{E1166327-D79F-439C-B6C5-AEB88CCAD9B9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42676DEA-7AFC-492F-A75C-C0B9BBF644F1}"/>
              </a:ext>
            </a:extLst>
          </p:cNvPr>
          <p:cNvSpPr txBox="1">
            <a:spLocks/>
          </p:cNvSpPr>
          <p:nvPr/>
        </p:nvSpPr>
        <p:spPr>
          <a:xfrm>
            <a:off x="108488" y="1"/>
            <a:ext cx="3780891" cy="520700"/>
          </a:xfrm>
          <a:prstGeom prst="rect">
            <a:avLst/>
          </a:prstGeom>
          <a:solidFill>
            <a:srgbClr val="7416D7"/>
          </a:solidFill>
        </p:spPr>
        <p:txBody>
          <a:bodyPr vert="horz" rtlCol="0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cap="small" dirty="0">
                <a:solidFill>
                  <a:prstClr val="white"/>
                </a:solidFill>
                <a:latin typeface="Copperplate" panose="02000504000000020004" pitchFamily="2" charset="77"/>
              </a:rPr>
              <a:t>Consumer Portal</a:t>
            </a:r>
            <a:endParaRPr kumimoji="0" lang="en-US" sz="3600" b="0" i="0" u="none" strike="noStrike" kern="1200" cap="sm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pperplate" panose="02000504000000020004" pitchFamily="2" charset="77"/>
              <a:ea typeface="+mj-ea"/>
              <a:cs typeface="+mj-cs"/>
            </a:endParaRPr>
          </a:p>
        </p:txBody>
      </p:sp>
      <p:pic>
        <p:nvPicPr>
          <p:cNvPr id="5" name="Picture 4" descr="A logo with a dollar sign&#10;&#10;Description automatically generated">
            <a:extLst>
              <a:ext uri="{FF2B5EF4-FFF2-40B4-BE49-F238E27FC236}">
                <a16:creationId xmlns:a16="http://schemas.microsoft.com/office/drawing/2014/main" id="{6AD55C39-E005-3FA7-3034-F6B202ADD2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3697" y="5588000"/>
            <a:ext cx="1686891" cy="1219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6186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ogo with a dollar sign&#10;&#10;Description automatically generated">
            <a:extLst>
              <a:ext uri="{FF2B5EF4-FFF2-40B4-BE49-F238E27FC236}">
                <a16:creationId xmlns:a16="http://schemas.microsoft.com/office/drawing/2014/main" id="{BBCD7A94-6FCD-B09E-7A12-3D366C26CD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2667" y="5552858"/>
            <a:ext cx="1686891" cy="1305142"/>
          </a:xfrm>
          <a:prstGeom prst="rect">
            <a:avLst/>
          </a:prstGeom>
        </p:spPr>
      </p:pic>
      <p:sp>
        <p:nvSpPr>
          <p:cNvPr id="3" name="Title 4">
            <a:extLst>
              <a:ext uri="{FF2B5EF4-FFF2-40B4-BE49-F238E27FC236}">
                <a16:creationId xmlns:a16="http://schemas.microsoft.com/office/drawing/2014/main" id="{B986F23F-7027-E3BE-DEEB-AD8954C921E6}"/>
              </a:ext>
              <a:ext uri="{E1166327-D79F-439C-B6C5-AEB88CCAD9B9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42676DEA-7AFC-492F-A75C-C0B9BBF644F1}"/>
              </a:ext>
            </a:extLst>
          </p:cNvPr>
          <p:cNvSpPr txBox="1">
            <a:spLocks/>
          </p:cNvSpPr>
          <p:nvPr/>
        </p:nvSpPr>
        <p:spPr>
          <a:xfrm>
            <a:off x="108488" y="1"/>
            <a:ext cx="3780891" cy="520700"/>
          </a:xfrm>
          <a:prstGeom prst="rect">
            <a:avLst/>
          </a:prstGeom>
          <a:solidFill>
            <a:srgbClr val="7416D7"/>
          </a:solidFill>
        </p:spPr>
        <p:txBody>
          <a:bodyPr vert="horz" rtlCol="0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cap="small" dirty="0">
                <a:solidFill>
                  <a:prstClr val="white"/>
                </a:solidFill>
                <a:latin typeface="Copperplate" panose="02000504000000020004" pitchFamily="2" charset="77"/>
              </a:rPr>
              <a:t>Consumer Experience</a:t>
            </a:r>
            <a:endParaRPr kumimoji="0" lang="en-US" sz="3600" b="0" i="0" u="none" strike="noStrike" kern="1200" cap="sm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pperplate" panose="02000504000000020004" pitchFamily="2" charset="77"/>
              <a:ea typeface="+mj-ea"/>
              <a:cs typeface="+mj-cs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E5B75F5-B38B-4071-A2A9-8FC30A5C3E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10257" y="931689"/>
            <a:ext cx="2286198" cy="46211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DC41A2D-53B9-811F-D950-C0FC46B711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6455" y="2338641"/>
            <a:ext cx="993734" cy="5243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8799AD5-8C62-F556-DBA8-BA03FB6F8E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1306" y="686482"/>
            <a:ext cx="2603218" cy="435292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B0E851A-CFB3-F7EA-705B-F33C410225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89084" y="584395"/>
            <a:ext cx="3414056" cy="522204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32BC727-7E29-0F49-421F-A1DAA4555F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8853" y="2471614"/>
            <a:ext cx="993734" cy="52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186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ogo with a dollar sign&#10;&#10;Description automatically generated">
            <a:extLst>
              <a:ext uri="{FF2B5EF4-FFF2-40B4-BE49-F238E27FC236}">
                <a16:creationId xmlns:a16="http://schemas.microsoft.com/office/drawing/2014/main" id="{BBCD7A94-6FCD-B09E-7A12-3D366C26CD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2667" y="5552858"/>
            <a:ext cx="1686891" cy="1305142"/>
          </a:xfrm>
          <a:prstGeom prst="rect">
            <a:avLst/>
          </a:prstGeom>
        </p:spPr>
      </p:pic>
      <p:sp>
        <p:nvSpPr>
          <p:cNvPr id="3" name="Title 4">
            <a:extLst>
              <a:ext uri="{FF2B5EF4-FFF2-40B4-BE49-F238E27FC236}">
                <a16:creationId xmlns:a16="http://schemas.microsoft.com/office/drawing/2014/main" id="{B986F23F-7027-E3BE-DEEB-AD8954C921E6}"/>
              </a:ext>
              <a:ext uri="{E1166327-D79F-439C-B6C5-AEB88CCAD9B9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42676DEA-7AFC-492F-A75C-C0B9BBF644F1}"/>
              </a:ext>
            </a:extLst>
          </p:cNvPr>
          <p:cNvSpPr txBox="1">
            <a:spLocks/>
          </p:cNvSpPr>
          <p:nvPr/>
        </p:nvSpPr>
        <p:spPr>
          <a:xfrm>
            <a:off x="108488" y="1"/>
            <a:ext cx="3780891" cy="520700"/>
          </a:xfrm>
          <a:prstGeom prst="rect">
            <a:avLst/>
          </a:prstGeom>
          <a:solidFill>
            <a:srgbClr val="7416D7"/>
          </a:solidFill>
        </p:spPr>
        <p:txBody>
          <a:bodyPr vert="horz" rtlCol="0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cap="small" dirty="0">
                <a:solidFill>
                  <a:prstClr val="white"/>
                </a:solidFill>
                <a:latin typeface="Copperplate" panose="02000504000000020004" pitchFamily="2" charset="77"/>
              </a:rPr>
              <a:t>Consumer Experience</a:t>
            </a:r>
            <a:endParaRPr kumimoji="0" lang="en-US" sz="3600" b="0" i="0" u="none" strike="noStrike" kern="1200" cap="sm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pperplate" panose="02000504000000020004" pitchFamily="2" charset="77"/>
              <a:ea typeface="+mj-ea"/>
              <a:cs typeface="+mj-cs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0677543-E305-AF17-A07F-0BB5FBD3C3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91372" y="877185"/>
            <a:ext cx="3227188" cy="490136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E19DCC5-F055-D7F1-4BB9-73D0277DC4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8972" y="651492"/>
            <a:ext cx="3414056" cy="53527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3B8575E-9CB1-5FB9-82DF-6C4D1BB4F3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09026" y="651492"/>
            <a:ext cx="3206774" cy="555393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FECBFEB-4A7C-83BC-5E21-C1C96DB8C5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1693" y="2389609"/>
            <a:ext cx="993734" cy="5243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0F3798A-09F4-1761-D028-740E53D95A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2293" y="2389609"/>
            <a:ext cx="993734" cy="52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716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4">
            <a:extLst>
              <a:ext uri="{FF2B5EF4-FFF2-40B4-BE49-F238E27FC236}">
                <a16:creationId xmlns:a16="http://schemas.microsoft.com/office/drawing/2014/main" id="{C4C02C59-0B21-0C46-B66C-D4CBC3AB54A3}"/>
              </a:ext>
              <a:ext uri="{E1166327-D79F-439C-B6C5-AEB88CCAD9B9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42676DEA-7AFC-492F-A75C-C0B9BBF644F1}"/>
              </a:ext>
            </a:extLst>
          </p:cNvPr>
          <p:cNvSpPr txBox="1">
            <a:spLocks/>
          </p:cNvSpPr>
          <p:nvPr/>
        </p:nvSpPr>
        <p:spPr>
          <a:xfrm>
            <a:off x="98097" y="296083"/>
            <a:ext cx="3780891" cy="647700"/>
          </a:xfrm>
          <a:prstGeom prst="rect">
            <a:avLst/>
          </a:prstGeom>
          <a:solidFill>
            <a:srgbClr val="7416D7"/>
          </a:solidFill>
        </p:spPr>
        <p:txBody>
          <a:bodyPr vert="horz" rtlCol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sm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pperplate" panose="02000504000000020004" pitchFamily="2" charset="77"/>
                <a:ea typeface="+mj-ea"/>
                <a:cs typeface="+mj-cs"/>
              </a:rPr>
              <a:t>Bio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AD234A-FD31-6242-8F8C-D18E13D3C3B9}"/>
              </a:ext>
            </a:extLst>
          </p:cNvPr>
          <p:cNvSpPr txBox="1"/>
          <p:nvPr/>
        </p:nvSpPr>
        <p:spPr>
          <a:xfrm>
            <a:off x="357809" y="1126435"/>
            <a:ext cx="11198087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30+ years ARM industry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ezPay365 founded in 2016- Payment solutions and Consumer Technology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Goal is to assist agencies compress payment costs while focusing on improving your yield per account &amp; reduce labor costs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pic>
        <p:nvPicPr>
          <p:cNvPr id="5" name="Picture 4" descr="A logo with a dollar sign&#10;&#10;Description automatically generated">
            <a:extLst>
              <a:ext uri="{FF2B5EF4-FFF2-40B4-BE49-F238E27FC236}">
                <a16:creationId xmlns:a16="http://schemas.microsoft.com/office/drawing/2014/main" id="{A11C04CF-5C21-5DE2-DD0E-DC7478A653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3115" y="5485965"/>
            <a:ext cx="1686891" cy="1372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3467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5DD974-6C49-FC80-4429-12A1A3D54A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488" y="520701"/>
            <a:ext cx="11722100" cy="7571303"/>
          </a:xfrm>
        </p:spPr>
        <p:txBody>
          <a:bodyPr/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/>
              <a:t>File Transfer</a:t>
            </a:r>
          </a:p>
          <a:p>
            <a:endParaRPr lang="en-US" sz="4800" dirty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/>
              <a:t>Payment Metrics</a:t>
            </a:r>
          </a:p>
          <a:p>
            <a:endParaRPr lang="en-US" sz="4800" dirty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/>
              <a:t>Campaign via Email &amp; Text with Analytics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4800" dirty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/>
              <a:t>Self Service platform- see everything on Payments, Email &amp; Text</a:t>
            </a:r>
          </a:p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tle 4">
            <a:extLst>
              <a:ext uri="{FF2B5EF4-FFF2-40B4-BE49-F238E27FC236}">
                <a16:creationId xmlns:a16="http://schemas.microsoft.com/office/drawing/2014/main" id="{D3E6C8AA-FD8E-D569-F2FD-F33E4CD45EA0}"/>
              </a:ext>
              <a:ext uri="{E1166327-D79F-439C-B6C5-AEB88CCAD9B9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42676DEA-7AFC-492F-A75C-C0B9BBF644F1}"/>
              </a:ext>
            </a:extLst>
          </p:cNvPr>
          <p:cNvSpPr txBox="1">
            <a:spLocks/>
          </p:cNvSpPr>
          <p:nvPr/>
        </p:nvSpPr>
        <p:spPr>
          <a:xfrm>
            <a:off x="108488" y="1"/>
            <a:ext cx="3780891" cy="520700"/>
          </a:xfrm>
          <a:prstGeom prst="rect">
            <a:avLst/>
          </a:prstGeom>
          <a:solidFill>
            <a:srgbClr val="7416D7"/>
          </a:solidFill>
        </p:spPr>
        <p:txBody>
          <a:bodyPr vert="horz" rtlCol="0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cap="small" dirty="0">
                <a:solidFill>
                  <a:prstClr val="white"/>
                </a:solidFill>
                <a:latin typeface="Copperplate" panose="02000504000000020004" pitchFamily="2" charset="77"/>
              </a:rPr>
              <a:t>Admin Portal</a:t>
            </a:r>
            <a:endParaRPr kumimoji="0" lang="en-US" sz="3600" b="0" i="0" u="none" strike="noStrike" kern="1200" cap="sm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pperplate" panose="02000504000000020004" pitchFamily="2" charset="77"/>
              <a:ea typeface="+mj-ea"/>
              <a:cs typeface="+mj-cs"/>
            </a:endParaRPr>
          </a:p>
        </p:txBody>
      </p:sp>
      <p:pic>
        <p:nvPicPr>
          <p:cNvPr id="5" name="Picture 4" descr="A logo with a dollar sign&#10;&#10;Description automatically generated">
            <a:extLst>
              <a:ext uri="{FF2B5EF4-FFF2-40B4-BE49-F238E27FC236}">
                <a16:creationId xmlns:a16="http://schemas.microsoft.com/office/drawing/2014/main" id="{6AD55C39-E005-3FA7-3034-F6B202ADD2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3697" y="5849257"/>
            <a:ext cx="1686891" cy="957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9772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5DD974-6C49-FC80-4429-12A1A3D54A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488" y="520701"/>
            <a:ext cx="11722100" cy="1661993"/>
          </a:xfrm>
        </p:spPr>
        <p:txBody>
          <a:bodyPr/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Thank you  </a:t>
            </a:r>
          </a:p>
          <a:p>
            <a:pPr algn="ctr"/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tle 4">
            <a:extLst>
              <a:ext uri="{FF2B5EF4-FFF2-40B4-BE49-F238E27FC236}">
                <a16:creationId xmlns:a16="http://schemas.microsoft.com/office/drawing/2014/main" id="{D3E6C8AA-FD8E-D569-F2FD-F33E4CD45EA0}"/>
              </a:ext>
              <a:ext uri="{E1166327-D79F-439C-B6C5-AEB88CCAD9B9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42676DEA-7AFC-492F-A75C-C0B9BBF644F1}"/>
              </a:ext>
            </a:extLst>
          </p:cNvPr>
          <p:cNvSpPr txBox="1">
            <a:spLocks/>
          </p:cNvSpPr>
          <p:nvPr/>
        </p:nvSpPr>
        <p:spPr>
          <a:xfrm>
            <a:off x="108488" y="1"/>
            <a:ext cx="3780891" cy="520700"/>
          </a:xfrm>
          <a:prstGeom prst="rect">
            <a:avLst/>
          </a:prstGeom>
          <a:solidFill>
            <a:srgbClr val="7416D7"/>
          </a:solidFill>
        </p:spPr>
        <p:txBody>
          <a:bodyPr vert="horz" rtlCol="0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cap="small" dirty="0">
                <a:solidFill>
                  <a:prstClr val="white"/>
                </a:solidFill>
                <a:latin typeface="Copperplate" panose="02000504000000020004" pitchFamily="2" charset="77"/>
              </a:rPr>
              <a:t>It’s a wrap</a:t>
            </a:r>
            <a:endParaRPr kumimoji="0" lang="en-US" sz="3600" b="0" i="0" u="none" strike="noStrike" kern="1200" cap="sm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pperplate" panose="02000504000000020004" pitchFamily="2" charset="77"/>
              <a:ea typeface="+mj-ea"/>
              <a:cs typeface="+mj-cs"/>
            </a:endParaRPr>
          </a:p>
        </p:txBody>
      </p:sp>
      <p:pic>
        <p:nvPicPr>
          <p:cNvPr id="5" name="Picture 4" descr="A logo with a dollar sign&#10;&#10;Description automatically generated">
            <a:extLst>
              <a:ext uri="{FF2B5EF4-FFF2-40B4-BE49-F238E27FC236}">
                <a16:creationId xmlns:a16="http://schemas.microsoft.com/office/drawing/2014/main" id="{6AD55C39-E005-3FA7-3034-F6B202ADD2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3697" y="5588000"/>
            <a:ext cx="1686891" cy="121920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19C0BB8-2703-9861-AD44-DD28A21B9F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3496" y="2069474"/>
            <a:ext cx="2591025" cy="26276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D4D3E06-6319-E76C-B9A8-F11C3686F9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7479" y="2069474"/>
            <a:ext cx="2584928" cy="271905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A15FC34-E7CC-6C32-48FB-9CF550939682}"/>
              </a:ext>
            </a:extLst>
          </p:cNvPr>
          <p:cNvSpPr txBox="1"/>
          <p:nvPr/>
        </p:nvSpPr>
        <p:spPr>
          <a:xfrm>
            <a:off x="1524000" y="2883878"/>
            <a:ext cx="2758407" cy="2954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sz="2000" b="1" dirty="0"/>
              <a:t>Kevin Gaffer</a:t>
            </a:r>
          </a:p>
          <a:p>
            <a:pPr algn="ctr"/>
            <a:r>
              <a:rPr lang="en-US" sz="2000" b="1" dirty="0"/>
              <a:t>614-738-4900</a:t>
            </a:r>
          </a:p>
          <a:p>
            <a:pPr algn="ctr"/>
            <a:r>
              <a:rPr lang="en-US" sz="2000" b="1" dirty="0"/>
              <a:t>Kevin@ezpay365.com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2311E3E-2C05-0930-8977-1F1B9199FAE0}"/>
              </a:ext>
            </a:extLst>
          </p:cNvPr>
          <p:cNvSpPr txBox="1"/>
          <p:nvPr/>
        </p:nvSpPr>
        <p:spPr>
          <a:xfrm rot="10800000" flipV="1">
            <a:off x="7903496" y="4637222"/>
            <a:ext cx="259102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/>
              <a:t>Ron Bonavita</a:t>
            </a:r>
          </a:p>
          <a:p>
            <a:pPr algn="ctr"/>
            <a:r>
              <a:rPr lang="en-US" sz="2000" b="1" dirty="0"/>
              <a:t>334-329-4756</a:t>
            </a:r>
          </a:p>
          <a:p>
            <a:pPr algn="ctr"/>
            <a:r>
              <a:rPr lang="en-US" sz="2000" b="1" dirty="0"/>
              <a:t>Ron@ezpay365.com</a:t>
            </a:r>
          </a:p>
        </p:txBody>
      </p:sp>
    </p:spTree>
    <p:extLst>
      <p:ext uri="{BB962C8B-B14F-4D97-AF65-F5344CB8AC3E}">
        <p14:creationId xmlns:p14="http://schemas.microsoft.com/office/powerpoint/2010/main" val="4016498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4">
            <a:extLst>
              <a:ext uri="{FF2B5EF4-FFF2-40B4-BE49-F238E27FC236}">
                <a16:creationId xmlns:a16="http://schemas.microsoft.com/office/drawing/2014/main" id="{C4C02C59-0B21-0C46-B66C-D4CBC3AB54A3}"/>
              </a:ext>
              <a:ext uri="{E1166327-D79F-439C-B6C5-AEB88CCAD9B9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42676DEA-7AFC-492F-A75C-C0B9BBF644F1}"/>
              </a:ext>
            </a:extLst>
          </p:cNvPr>
          <p:cNvSpPr txBox="1">
            <a:spLocks/>
          </p:cNvSpPr>
          <p:nvPr/>
        </p:nvSpPr>
        <p:spPr>
          <a:xfrm>
            <a:off x="106231" y="296083"/>
            <a:ext cx="3502617" cy="647700"/>
          </a:xfrm>
          <a:prstGeom prst="rect">
            <a:avLst/>
          </a:prstGeom>
          <a:solidFill>
            <a:srgbClr val="7416D7"/>
          </a:solidFill>
        </p:spPr>
        <p:txBody>
          <a:bodyPr vert="horz" rtlCol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sm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pperplate" panose="02000504000000020004" pitchFamily="2" charset="77"/>
                <a:ea typeface="+mj-ea"/>
                <a:cs typeface="+mj-cs"/>
              </a:rPr>
              <a:t>Payment Types</a:t>
            </a:r>
          </a:p>
        </p:txBody>
      </p:sp>
      <p:pic>
        <p:nvPicPr>
          <p:cNvPr id="19" name="Picture 18" descr="A picture containing diagram&#10;&#10;Description automatically generated">
            <a:extLst>
              <a:ext uri="{FF2B5EF4-FFF2-40B4-BE49-F238E27FC236}">
                <a16:creationId xmlns:a16="http://schemas.microsoft.com/office/drawing/2014/main" id="{3D250DF7-C010-2B48-82DB-85E7B4673C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94" t="5262" r="7500" b="14785"/>
          <a:stretch/>
        </p:blipFill>
        <p:spPr>
          <a:xfrm>
            <a:off x="769720" y="3001220"/>
            <a:ext cx="2778370" cy="1711123"/>
          </a:xfrm>
          <a:prstGeom prst="rect">
            <a:avLst/>
          </a:prstGeom>
        </p:spPr>
      </p:pic>
      <p:pic>
        <p:nvPicPr>
          <p:cNvPr id="21" name="Picture 20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F66CE82E-71D4-FD42-A9DF-7C9AD7D119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42" t="6565" r="6727" b="8390"/>
          <a:stretch/>
        </p:blipFill>
        <p:spPr>
          <a:xfrm>
            <a:off x="7599584" y="3040164"/>
            <a:ext cx="2796463" cy="1711122"/>
          </a:xfrm>
          <a:prstGeom prst="rect">
            <a:avLst/>
          </a:prstGeom>
        </p:spPr>
      </p:pic>
      <p:pic>
        <p:nvPicPr>
          <p:cNvPr id="25" name="Picture 24" descr="Logo&#10;&#10;Description automatically generated">
            <a:extLst>
              <a:ext uri="{FF2B5EF4-FFF2-40B4-BE49-F238E27FC236}">
                <a16:creationId xmlns:a16="http://schemas.microsoft.com/office/drawing/2014/main" id="{B94E7893-3E01-0349-8680-C71DF2EFF5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3337" y="2923331"/>
            <a:ext cx="2921000" cy="1866900"/>
          </a:xfrm>
          <a:prstGeom prst="rect">
            <a:avLst/>
          </a:prstGeom>
        </p:spPr>
      </p:pic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EFC95253-A460-4C6E-AD36-6659AC53CF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5219" y="1134320"/>
            <a:ext cx="10277061" cy="1866900"/>
          </a:xfrm>
          <a:prstGeom prst="rect">
            <a:avLst/>
          </a:prstGeom>
        </p:spPr>
      </p:pic>
      <p:sp>
        <p:nvSpPr>
          <p:cNvPr id="13" name="Title 4">
            <a:extLst>
              <a:ext uri="{FF2B5EF4-FFF2-40B4-BE49-F238E27FC236}">
                <a16:creationId xmlns:a16="http://schemas.microsoft.com/office/drawing/2014/main" id="{40A44684-6C8D-480B-B8B6-04BA8B5CEEBE}"/>
              </a:ext>
              <a:ext uri="{E1166327-D79F-439C-B6C5-AEB88CCAD9B9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42676DEA-7AFC-492F-A75C-C0B9BBF644F1}"/>
              </a:ext>
            </a:extLst>
          </p:cNvPr>
          <p:cNvSpPr txBox="1">
            <a:spLocks/>
          </p:cNvSpPr>
          <p:nvPr/>
        </p:nvSpPr>
        <p:spPr>
          <a:xfrm>
            <a:off x="108488" y="296083"/>
            <a:ext cx="4187741" cy="647700"/>
          </a:xfrm>
          <a:prstGeom prst="rect">
            <a:avLst/>
          </a:prstGeom>
          <a:solidFill>
            <a:srgbClr val="7416D7"/>
          </a:solidFill>
        </p:spPr>
        <p:txBody>
          <a:bodyPr vert="horz" rtlCol="0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sm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pperplate" panose="02000504000000020004" pitchFamily="2" charset="77"/>
                <a:ea typeface="+mj-ea"/>
                <a:cs typeface="+mj-cs"/>
              </a:rPr>
              <a:t>ezPay365 Payment Types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D539EC-47CF-383E-B020-331087F78A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36057" y="5424626"/>
            <a:ext cx="1688738" cy="13717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BE6B170-9DB5-00ED-9778-EE56AC10AA2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4775" y="5058657"/>
            <a:ext cx="2778370" cy="14000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9560073-D225-C6FB-9EF9-6D1892E26CE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53145" y="4980767"/>
            <a:ext cx="2867025" cy="15984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B9021E3-3CD3-CCFE-5021-0EDE21EDD4F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71832" y="4980767"/>
            <a:ext cx="1733550" cy="17335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EA4539C-AB44-E654-79D3-B2832972DA4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50845" y="5122317"/>
            <a:ext cx="1933575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047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5DD974-6C49-FC80-4429-12A1A3D54A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488" y="520701"/>
            <a:ext cx="11722100" cy="9022983"/>
          </a:xfrm>
        </p:spPr>
        <p:txBody>
          <a:bodyPr/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AI/Artificial Intelligence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: refers to the simulation of human intelligence in machines that are programmed to perform tasks that normally require human intervention. AI encompasses a wide range of techniques, like machine learning, natural language processing and computer vision to solve complex problems.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ML/Machine Learning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: ML is a subset of AI, that enables machines to learn &amp; improve from experiences without being specifically programmed. It does require feeding a fair amount of data into algorithms that can make predictions on the data.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Text Messaging Codes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: Short Code/10DLC, Long Code: </a:t>
            </a: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Short codes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are regulated by the CTIA (Cellular Telecom Industry Assoc), they are the most expensive, commonly used for high volume. </a:t>
            </a: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10DLC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: is a branded 10-digit long code for commercial messaging, allows for scale and send A2P/P2A (application to Person/vice versa). </a:t>
            </a: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Long code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is what consumers use to send text messages.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API: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Application programming interface, refers to a set of guidelines and protocols for interacting with a software application to communicate with each other via a series of predefined methods or functions. </a:t>
            </a:r>
            <a:endParaRPr kumimoji="0" lang="en-US" sz="2000" b="1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4800" dirty="0"/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4800" dirty="0"/>
          </a:p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tle 4">
            <a:extLst>
              <a:ext uri="{FF2B5EF4-FFF2-40B4-BE49-F238E27FC236}">
                <a16:creationId xmlns:a16="http://schemas.microsoft.com/office/drawing/2014/main" id="{D3E6C8AA-FD8E-D569-F2FD-F33E4CD45EA0}"/>
              </a:ext>
              <a:ext uri="{E1166327-D79F-439C-B6C5-AEB88CCAD9B9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42676DEA-7AFC-492F-A75C-C0B9BBF644F1}"/>
              </a:ext>
            </a:extLst>
          </p:cNvPr>
          <p:cNvSpPr txBox="1">
            <a:spLocks/>
          </p:cNvSpPr>
          <p:nvPr/>
        </p:nvSpPr>
        <p:spPr>
          <a:xfrm>
            <a:off x="108488" y="0"/>
            <a:ext cx="4492541" cy="711199"/>
          </a:xfrm>
          <a:prstGeom prst="rect">
            <a:avLst/>
          </a:prstGeom>
          <a:solidFill>
            <a:srgbClr val="7416D7"/>
          </a:solidFill>
        </p:spPr>
        <p:txBody>
          <a:bodyPr vert="horz" rtlCol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cap="small" dirty="0">
                <a:solidFill>
                  <a:prstClr val="white"/>
                </a:solidFill>
                <a:latin typeface="Copperplate" panose="02000504000000020004" pitchFamily="2" charset="77"/>
              </a:rPr>
              <a:t>Buzz Words</a:t>
            </a:r>
            <a:endParaRPr kumimoji="0" lang="en-US" sz="3600" b="0" i="0" u="none" strike="noStrike" kern="1200" cap="sm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pperplate" panose="02000504000000020004" pitchFamily="2" charset="77"/>
              <a:ea typeface="+mj-ea"/>
              <a:cs typeface="+mj-cs"/>
            </a:endParaRPr>
          </a:p>
        </p:txBody>
      </p:sp>
      <p:pic>
        <p:nvPicPr>
          <p:cNvPr id="5" name="Picture 4" descr="A logo with a dollar sign&#10;&#10;Description automatically generated">
            <a:extLst>
              <a:ext uri="{FF2B5EF4-FFF2-40B4-BE49-F238E27FC236}">
                <a16:creationId xmlns:a16="http://schemas.microsoft.com/office/drawing/2014/main" id="{6AD55C39-E005-3FA7-3034-F6B202ADD2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0687" y="5326744"/>
            <a:ext cx="1989902" cy="1480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279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5DD974-6C49-FC80-4429-12A1A3D54A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488" y="520701"/>
            <a:ext cx="11722100" cy="8679299"/>
          </a:xfrm>
        </p:spPr>
        <p:txBody>
          <a:bodyPr/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Letters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Telephone calls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Email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Ringless Voice Mail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Consumer Portal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IVR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Chatbot and Webchat ( Human)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4000" dirty="0"/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4800" dirty="0"/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4800" dirty="0"/>
          </a:p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tle 4">
            <a:extLst>
              <a:ext uri="{FF2B5EF4-FFF2-40B4-BE49-F238E27FC236}">
                <a16:creationId xmlns:a16="http://schemas.microsoft.com/office/drawing/2014/main" id="{D3E6C8AA-FD8E-D569-F2FD-F33E4CD45EA0}"/>
              </a:ext>
              <a:ext uri="{E1166327-D79F-439C-B6C5-AEB88CCAD9B9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42676DEA-7AFC-492F-A75C-C0B9BBF644F1}"/>
              </a:ext>
            </a:extLst>
          </p:cNvPr>
          <p:cNvSpPr txBox="1">
            <a:spLocks/>
          </p:cNvSpPr>
          <p:nvPr/>
        </p:nvSpPr>
        <p:spPr>
          <a:xfrm>
            <a:off x="108488" y="0"/>
            <a:ext cx="4492541" cy="711199"/>
          </a:xfrm>
          <a:prstGeom prst="rect">
            <a:avLst/>
          </a:prstGeom>
          <a:solidFill>
            <a:srgbClr val="7416D7"/>
          </a:solidFill>
        </p:spPr>
        <p:txBody>
          <a:bodyPr vert="horz" rtlCol="0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cap="small" dirty="0">
                <a:solidFill>
                  <a:prstClr val="white"/>
                </a:solidFill>
                <a:latin typeface="Copperplate" panose="02000504000000020004" pitchFamily="2" charset="77"/>
              </a:rPr>
              <a:t>Agency Communications</a:t>
            </a:r>
            <a:endParaRPr kumimoji="0" lang="en-US" sz="3600" b="0" i="0" u="none" strike="noStrike" kern="1200" cap="sm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pperplate" panose="02000504000000020004" pitchFamily="2" charset="77"/>
              <a:ea typeface="+mj-ea"/>
              <a:cs typeface="+mj-cs"/>
            </a:endParaRPr>
          </a:p>
        </p:txBody>
      </p:sp>
      <p:pic>
        <p:nvPicPr>
          <p:cNvPr id="5" name="Picture 4" descr="A logo with a dollar sign&#10;&#10;Description automatically generated">
            <a:extLst>
              <a:ext uri="{FF2B5EF4-FFF2-40B4-BE49-F238E27FC236}">
                <a16:creationId xmlns:a16="http://schemas.microsoft.com/office/drawing/2014/main" id="{6AD55C39-E005-3FA7-3034-F6B202ADD2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0687" y="5326744"/>
            <a:ext cx="1989902" cy="1480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2930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5DD974-6C49-FC80-4429-12A1A3D54A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488" y="520701"/>
            <a:ext cx="11722100" cy="5589813"/>
          </a:xfrm>
        </p:spPr>
        <p:txBody>
          <a:bodyPr/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4800" dirty="0"/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4800" dirty="0"/>
          </a:p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tle 4">
            <a:extLst>
              <a:ext uri="{FF2B5EF4-FFF2-40B4-BE49-F238E27FC236}">
                <a16:creationId xmlns:a16="http://schemas.microsoft.com/office/drawing/2014/main" id="{D3E6C8AA-FD8E-D569-F2FD-F33E4CD45EA0}"/>
              </a:ext>
              <a:ext uri="{E1166327-D79F-439C-B6C5-AEB88CCAD9B9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42676DEA-7AFC-492F-A75C-C0B9BBF644F1}"/>
              </a:ext>
            </a:extLst>
          </p:cNvPr>
          <p:cNvSpPr txBox="1">
            <a:spLocks/>
          </p:cNvSpPr>
          <p:nvPr/>
        </p:nvSpPr>
        <p:spPr>
          <a:xfrm>
            <a:off x="108488" y="0"/>
            <a:ext cx="4492541" cy="711199"/>
          </a:xfrm>
          <a:prstGeom prst="rect">
            <a:avLst/>
          </a:prstGeom>
          <a:solidFill>
            <a:srgbClr val="7416D7"/>
          </a:solidFill>
        </p:spPr>
        <p:txBody>
          <a:bodyPr vert="horz" rtlCol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cap="small" dirty="0">
                <a:solidFill>
                  <a:prstClr val="white"/>
                </a:solidFill>
                <a:latin typeface="Copperplate" panose="02000504000000020004" pitchFamily="2" charset="77"/>
              </a:rPr>
              <a:t>USPS InfoStats</a:t>
            </a:r>
            <a:endParaRPr kumimoji="0" lang="en-US" sz="3600" b="0" i="0" u="none" strike="noStrike" kern="1200" cap="sm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pperplate" panose="02000504000000020004" pitchFamily="2" charset="77"/>
              <a:ea typeface="+mj-ea"/>
              <a:cs typeface="+mj-cs"/>
            </a:endParaRPr>
          </a:p>
        </p:txBody>
      </p:sp>
      <p:pic>
        <p:nvPicPr>
          <p:cNvPr id="5" name="Picture 4" descr="A logo with a dollar sign&#10;&#10;Description automatically generated">
            <a:extLst>
              <a:ext uri="{FF2B5EF4-FFF2-40B4-BE49-F238E27FC236}">
                <a16:creationId xmlns:a16="http://schemas.microsoft.com/office/drawing/2014/main" id="{6AD55C39-E005-3FA7-3034-F6B202ADD2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0687" y="5326744"/>
            <a:ext cx="1989902" cy="148045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34D3C80-CAD0-B077-7932-05C4E06FB2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084" y="597163"/>
            <a:ext cx="11357832" cy="5513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927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5DD974-6C49-FC80-4429-12A1A3D54A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488" y="1088571"/>
            <a:ext cx="11722100" cy="5001563"/>
          </a:xfrm>
        </p:spPr>
        <p:txBody>
          <a:bodyPr/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4800" dirty="0"/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4800" dirty="0"/>
          </a:p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tle 4">
            <a:extLst>
              <a:ext uri="{FF2B5EF4-FFF2-40B4-BE49-F238E27FC236}">
                <a16:creationId xmlns:a16="http://schemas.microsoft.com/office/drawing/2014/main" id="{D3E6C8AA-FD8E-D569-F2FD-F33E4CD45EA0}"/>
              </a:ext>
              <a:ext uri="{E1166327-D79F-439C-B6C5-AEB88CCAD9B9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42676DEA-7AFC-492F-A75C-C0B9BBF644F1}"/>
              </a:ext>
            </a:extLst>
          </p:cNvPr>
          <p:cNvSpPr txBox="1">
            <a:spLocks/>
          </p:cNvSpPr>
          <p:nvPr/>
        </p:nvSpPr>
        <p:spPr>
          <a:xfrm>
            <a:off x="108488" y="0"/>
            <a:ext cx="4492541" cy="711199"/>
          </a:xfrm>
          <a:prstGeom prst="rect">
            <a:avLst/>
          </a:prstGeom>
          <a:solidFill>
            <a:srgbClr val="7416D7"/>
          </a:solidFill>
        </p:spPr>
        <p:txBody>
          <a:bodyPr vert="horz" rtlCol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cap="small" dirty="0">
                <a:solidFill>
                  <a:prstClr val="white"/>
                </a:solidFill>
                <a:latin typeface="Copperplate" panose="02000504000000020004" pitchFamily="2" charset="77"/>
              </a:rPr>
              <a:t>Email InfoStats</a:t>
            </a:r>
            <a:endParaRPr kumimoji="0" lang="en-US" sz="3600" b="0" i="0" u="none" strike="noStrike" kern="1200" cap="sm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pperplate" panose="02000504000000020004" pitchFamily="2" charset="77"/>
              <a:ea typeface="+mj-ea"/>
              <a:cs typeface="+mj-cs"/>
            </a:endParaRPr>
          </a:p>
        </p:txBody>
      </p:sp>
      <p:pic>
        <p:nvPicPr>
          <p:cNvPr id="5" name="Picture 4" descr="A logo with a dollar sign&#10;&#10;Description automatically generated">
            <a:extLst>
              <a:ext uri="{FF2B5EF4-FFF2-40B4-BE49-F238E27FC236}">
                <a16:creationId xmlns:a16="http://schemas.microsoft.com/office/drawing/2014/main" id="{6AD55C39-E005-3FA7-3034-F6B202ADD2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0687" y="5326744"/>
            <a:ext cx="1989902" cy="14804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5511BB2-CD01-8684-4CE2-DD428999C4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842" y="767865"/>
            <a:ext cx="11388315" cy="5322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0809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>
            <a:extLst>
              <a:ext uri="{FF2B5EF4-FFF2-40B4-BE49-F238E27FC236}">
                <a16:creationId xmlns:a16="http://schemas.microsoft.com/office/drawing/2014/main" id="{D3E6C8AA-FD8E-D569-F2FD-F33E4CD45EA0}"/>
              </a:ext>
              <a:ext uri="{E1166327-D79F-439C-B6C5-AEB88CCAD9B9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42676DEA-7AFC-492F-A75C-C0B9BBF644F1}"/>
              </a:ext>
            </a:extLst>
          </p:cNvPr>
          <p:cNvSpPr txBox="1">
            <a:spLocks/>
          </p:cNvSpPr>
          <p:nvPr/>
        </p:nvSpPr>
        <p:spPr>
          <a:xfrm>
            <a:off x="108488" y="0"/>
            <a:ext cx="4492541" cy="711199"/>
          </a:xfrm>
          <a:prstGeom prst="rect">
            <a:avLst/>
          </a:prstGeom>
          <a:solidFill>
            <a:srgbClr val="7416D7"/>
          </a:solidFill>
        </p:spPr>
        <p:txBody>
          <a:bodyPr vert="horz" rtlCol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sm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pperplate" panose="02000504000000020004" pitchFamily="2" charset="77"/>
                <a:ea typeface="+mj-ea"/>
                <a:cs typeface="+mj-cs"/>
              </a:rPr>
              <a:t>Email 101</a:t>
            </a:r>
          </a:p>
        </p:txBody>
      </p:sp>
      <p:pic>
        <p:nvPicPr>
          <p:cNvPr id="5" name="Picture 4" descr="A logo with a dollar sign&#10;&#10;Description automatically generated">
            <a:extLst>
              <a:ext uri="{FF2B5EF4-FFF2-40B4-BE49-F238E27FC236}">
                <a16:creationId xmlns:a16="http://schemas.microsoft.com/office/drawing/2014/main" id="{6AD55C39-E005-3FA7-3034-F6B202ADD2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0687" y="5326744"/>
            <a:ext cx="1989902" cy="148045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EBCB16E-33A9-9BF7-5C43-E6D0D4DEF10F}"/>
              </a:ext>
            </a:extLst>
          </p:cNvPr>
          <p:cNvSpPr txBox="1"/>
          <p:nvPr/>
        </p:nvSpPr>
        <p:spPr>
          <a:xfrm>
            <a:off x="361411" y="551159"/>
            <a:ext cx="10103389" cy="6278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Email notices: Select your templates- Start with payment notices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Good stewardship- emails are not part of the 7 and 7, California FDCPA rules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No reply emails- ensure you validate your state regs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MAP/CFPB- email in the body versus hyper links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Regulatory: FDCPA, CAN-SPAM, TCPA  and FTC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Outsource/Insource (Tech Team):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Set-up your Subdomain or Select your domain(s)- be aware of blacklisting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Domain Name System (DNS)- The phone book for the internet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Sender Policy Framework (SPF-authenticator)- validates domain and IP Address so mail servers verify if authorized domain/Reputation- Online Domain Library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DMARC (protect from spoofing), and DKIM(Domain Key Identified Mail)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two primary authentication protocols that help validate that an email message comes from the owner are </a:t>
            </a:r>
            <a:r>
              <a:rPr lang="en-US" sz="20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SPF and DKIM( crypto signature)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Layered on top of SPF and DKIM is </a:t>
            </a:r>
            <a:r>
              <a:rPr lang="en-US" sz="20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DMARC. 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DMARC uses SPF and DKIM and provides a set of instructions to receiving email servers with what to do if they receive unauthenticated mail.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17998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5DD974-6C49-FC80-4429-12A1A3D54A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488" y="520701"/>
            <a:ext cx="11722100" cy="5589813"/>
          </a:xfrm>
        </p:spPr>
        <p:txBody>
          <a:bodyPr/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4800" dirty="0"/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4800" dirty="0"/>
          </a:p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tle 4">
            <a:extLst>
              <a:ext uri="{FF2B5EF4-FFF2-40B4-BE49-F238E27FC236}">
                <a16:creationId xmlns:a16="http://schemas.microsoft.com/office/drawing/2014/main" id="{D3E6C8AA-FD8E-D569-F2FD-F33E4CD45EA0}"/>
              </a:ext>
              <a:ext uri="{E1166327-D79F-439C-B6C5-AEB88CCAD9B9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42676DEA-7AFC-492F-A75C-C0B9BBF644F1}"/>
              </a:ext>
            </a:extLst>
          </p:cNvPr>
          <p:cNvSpPr txBox="1">
            <a:spLocks/>
          </p:cNvSpPr>
          <p:nvPr/>
        </p:nvSpPr>
        <p:spPr>
          <a:xfrm>
            <a:off x="108488" y="0"/>
            <a:ext cx="4492541" cy="711199"/>
          </a:xfrm>
          <a:prstGeom prst="rect">
            <a:avLst/>
          </a:prstGeom>
          <a:solidFill>
            <a:srgbClr val="7416D7"/>
          </a:solidFill>
        </p:spPr>
        <p:txBody>
          <a:bodyPr vert="horz" rtlCol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sm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pperplate" panose="02000504000000020004" pitchFamily="2" charset="77"/>
                <a:ea typeface="+mj-ea"/>
                <a:cs typeface="+mj-cs"/>
              </a:rPr>
              <a:t>Mobile/Text InfoSt</a:t>
            </a:r>
            <a:r>
              <a:rPr lang="en-US" sz="3600" cap="small" dirty="0">
                <a:solidFill>
                  <a:prstClr val="white"/>
                </a:solidFill>
                <a:latin typeface="Copperplate" panose="02000504000000020004" pitchFamily="2" charset="77"/>
              </a:rPr>
              <a:t>ats</a:t>
            </a:r>
            <a:endParaRPr kumimoji="0" lang="en-US" sz="3600" b="0" i="0" u="none" strike="noStrike" kern="1200" cap="sm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pperplate" panose="02000504000000020004" pitchFamily="2" charset="77"/>
              <a:ea typeface="+mj-ea"/>
              <a:cs typeface="+mj-cs"/>
            </a:endParaRPr>
          </a:p>
        </p:txBody>
      </p:sp>
      <p:pic>
        <p:nvPicPr>
          <p:cNvPr id="5" name="Picture 4" descr="A logo with a dollar sign&#10;&#10;Description automatically generated">
            <a:extLst>
              <a:ext uri="{FF2B5EF4-FFF2-40B4-BE49-F238E27FC236}">
                <a16:creationId xmlns:a16="http://schemas.microsoft.com/office/drawing/2014/main" id="{6AD55C39-E005-3FA7-3034-F6B202ADD2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0687" y="5326744"/>
            <a:ext cx="1989902" cy="148045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B352B01-EF51-3113-F62D-CDD5A3883E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421" y="747486"/>
            <a:ext cx="11315157" cy="5363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9429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1954</TotalTime>
  <Words>638</Words>
  <Application>Microsoft Office PowerPoint</Application>
  <PresentationFormat>Widescreen</PresentationFormat>
  <Paragraphs>149</Paragraphs>
  <Slides>21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Kevin Gaffer</dc:creator>
  <cp:lastModifiedBy>Kevin Gaffer</cp:lastModifiedBy>
  <cp:revision>13</cp:revision>
  <cp:lastPrinted>2024-04-11T19:18:31Z</cp:lastPrinted>
  <dcterms:created xsi:type="dcterms:W3CDTF">2024-04-10T16:24:55Z</dcterms:created>
  <dcterms:modified xsi:type="dcterms:W3CDTF">2024-09-17T03:29:02Z</dcterms:modified>
</cp:coreProperties>
</file>