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3"/>
  </p:notesMasterIdLst>
  <p:sldIdLst>
    <p:sldId id="264" r:id="rId2"/>
    <p:sldId id="453" r:id="rId3"/>
    <p:sldId id="340" r:id="rId4"/>
    <p:sldId id="506" r:id="rId5"/>
    <p:sldId id="417"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14" r:id="rId19"/>
    <p:sldId id="507" r:id="rId20"/>
    <p:sldId id="508" r:id="rId21"/>
    <p:sldId id="509" r:id="rId22"/>
    <p:sldId id="510" r:id="rId23"/>
    <p:sldId id="511" r:id="rId24"/>
    <p:sldId id="512" r:id="rId25"/>
    <p:sldId id="513" r:id="rId26"/>
    <p:sldId id="515" r:id="rId27"/>
    <p:sldId id="517" r:id="rId28"/>
    <p:sldId id="516" r:id="rId29"/>
    <p:sldId id="518" r:id="rId30"/>
    <p:sldId id="519" r:id="rId31"/>
    <p:sldId id="524" r:id="rId32"/>
    <p:sldId id="525" r:id="rId33"/>
    <p:sldId id="526" r:id="rId34"/>
    <p:sldId id="523" r:id="rId35"/>
    <p:sldId id="527" r:id="rId36"/>
    <p:sldId id="528" r:id="rId37"/>
    <p:sldId id="529" r:id="rId38"/>
    <p:sldId id="530" r:id="rId39"/>
    <p:sldId id="531" r:id="rId40"/>
    <p:sldId id="532" r:id="rId41"/>
    <p:sldId id="4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73" autoAdjust="0"/>
    <p:restoredTop sz="94660"/>
  </p:normalViewPr>
  <p:slideViewPr>
    <p:cSldViewPr snapToGrid="0">
      <p:cViewPr varScale="1">
        <p:scale>
          <a:sx n="121" d="100"/>
          <a:sy n="121" d="100"/>
        </p:scale>
        <p:origin x="22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50C86-1A93-414D-BFA5-73C69ABF43A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8EFAE16-D2BE-4B13-BD5E-1AFE39767E5E}">
      <dgm:prSet/>
      <dgm:spPr/>
      <dgm:t>
        <a:bodyPr/>
        <a:lstStyle/>
        <a:p>
          <a:r>
            <a:rPr lang="en-US"/>
            <a:t>Top 10 Considerations</a:t>
          </a:r>
        </a:p>
      </dgm:t>
    </dgm:pt>
    <dgm:pt modelId="{EC2FC416-8955-4DC7-A58C-BF02C0A41B66}" type="parTrans" cxnId="{15A642A1-83E6-44B3-A425-C8022356461E}">
      <dgm:prSet/>
      <dgm:spPr/>
      <dgm:t>
        <a:bodyPr/>
        <a:lstStyle/>
        <a:p>
          <a:endParaRPr lang="en-US"/>
        </a:p>
      </dgm:t>
    </dgm:pt>
    <dgm:pt modelId="{5517BEFC-9771-4630-92E5-5FE67C4E5CED}" type="sibTrans" cxnId="{15A642A1-83E6-44B3-A425-C8022356461E}">
      <dgm:prSet/>
      <dgm:spPr/>
      <dgm:t>
        <a:bodyPr/>
        <a:lstStyle/>
        <a:p>
          <a:endParaRPr lang="en-US"/>
        </a:p>
      </dgm:t>
    </dgm:pt>
    <dgm:pt modelId="{6F3E6FEB-0CEA-4B07-9556-05B2E3806C4B}">
      <dgm:prSet/>
      <dgm:spPr/>
      <dgm:t>
        <a:bodyPr/>
        <a:lstStyle/>
        <a:p>
          <a:r>
            <a:rPr lang="en-US"/>
            <a:t>A Vocal CFPB</a:t>
          </a:r>
        </a:p>
      </dgm:t>
    </dgm:pt>
    <dgm:pt modelId="{9D642E65-59F0-4E9F-A10F-DC39DFB9E4CA}" type="parTrans" cxnId="{AFB69561-2291-4B54-8AB9-454584C6496F}">
      <dgm:prSet/>
      <dgm:spPr/>
      <dgm:t>
        <a:bodyPr/>
        <a:lstStyle/>
        <a:p>
          <a:endParaRPr lang="en-US"/>
        </a:p>
      </dgm:t>
    </dgm:pt>
    <dgm:pt modelId="{D4B6FE7B-E07A-4D50-804E-B62FF3EE9A41}" type="sibTrans" cxnId="{AFB69561-2291-4B54-8AB9-454584C6496F}">
      <dgm:prSet/>
      <dgm:spPr/>
      <dgm:t>
        <a:bodyPr/>
        <a:lstStyle/>
        <a:p>
          <a:endParaRPr lang="en-US"/>
        </a:p>
      </dgm:t>
    </dgm:pt>
    <dgm:pt modelId="{F2B0D12C-05F1-4F48-9E18-FE3ACA2DE9D1}">
      <dgm:prSet/>
      <dgm:spPr/>
      <dgm:t>
        <a:bodyPr/>
        <a:lstStyle/>
        <a:p>
          <a:r>
            <a:rPr lang="en-US" dirty="0"/>
            <a:t>Proposed Rule Are Here</a:t>
          </a:r>
        </a:p>
      </dgm:t>
    </dgm:pt>
    <dgm:pt modelId="{A2B47A04-9CF3-4D8E-A461-8CDB018C4BE7}" type="parTrans" cxnId="{81DB7904-9004-4883-A26C-D2AA6ABB56D5}">
      <dgm:prSet/>
      <dgm:spPr/>
      <dgm:t>
        <a:bodyPr/>
        <a:lstStyle/>
        <a:p>
          <a:endParaRPr lang="en-US"/>
        </a:p>
      </dgm:t>
    </dgm:pt>
    <dgm:pt modelId="{2B4B3316-DBE8-47A2-98AC-61A8068112BA}" type="sibTrans" cxnId="{81DB7904-9004-4883-A26C-D2AA6ABB56D5}">
      <dgm:prSet/>
      <dgm:spPr/>
      <dgm:t>
        <a:bodyPr/>
        <a:lstStyle/>
        <a:p>
          <a:endParaRPr lang="en-US"/>
        </a:p>
      </dgm:t>
    </dgm:pt>
    <dgm:pt modelId="{11514A90-9EC3-4B9F-A739-30D2E58ED806}">
      <dgm:prSet/>
      <dgm:spPr/>
      <dgm:t>
        <a:bodyPr/>
        <a:lstStyle/>
        <a:p>
          <a:r>
            <a:rPr lang="en-US"/>
            <a:t>Future of Credit Reporting?</a:t>
          </a:r>
        </a:p>
      </dgm:t>
    </dgm:pt>
    <dgm:pt modelId="{D2D36079-693B-4AF4-B2DA-5B9D1074EC0D}" type="parTrans" cxnId="{81C00EDA-8B19-4BD5-8C52-6218170960CA}">
      <dgm:prSet/>
      <dgm:spPr/>
      <dgm:t>
        <a:bodyPr/>
        <a:lstStyle/>
        <a:p>
          <a:endParaRPr lang="en-US"/>
        </a:p>
      </dgm:t>
    </dgm:pt>
    <dgm:pt modelId="{5EF7A98C-CE98-48DA-A1C9-9712F6062711}" type="sibTrans" cxnId="{81C00EDA-8B19-4BD5-8C52-6218170960CA}">
      <dgm:prSet/>
      <dgm:spPr/>
      <dgm:t>
        <a:bodyPr/>
        <a:lstStyle/>
        <a:p>
          <a:endParaRPr lang="en-US"/>
        </a:p>
      </dgm:t>
    </dgm:pt>
    <dgm:pt modelId="{17B1646E-D7D1-421F-A2D3-18CAAA593B06}" type="pres">
      <dgm:prSet presAssocID="{5EA50C86-1A93-414D-BFA5-73C69ABF43AB}" presName="linear" presStyleCnt="0">
        <dgm:presLayoutVars>
          <dgm:animLvl val="lvl"/>
          <dgm:resizeHandles val="exact"/>
        </dgm:presLayoutVars>
      </dgm:prSet>
      <dgm:spPr/>
    </dgm:pt>
    <dgm:pt modelId="{79F45E6C-2676-4488-9260-353F744DF788}" type="pres">
      <dgm:prSet presAssocID="{18EFAE16-D2BE-4B13-BD5E-1AFE39767E5E}" presName="parentText" presStyleLbl="node1" presStyleIdx="0" presStyleCnt="4">
        <dgm:presLayoutVars>
          <dgm:chMax val="0"/>
          <dgm:bulletEnabled val="1"/>
        </dgm:presLayoutVars>
      </dgm:prSet>
      <dgm:spPr/>
    </dgm:pt>
    <dgm:pt modelId="{C698F4C1-FC86-4B71-817C-0D64D9D6B692}" type="pres">
      <dgm:prSet presAssocID="{5517BEFC-9771-4630-92E5-5FE67C4E5CED}" presName="spacer" presStyleCnt="0"/>
      <dgm:spPr/>
    </dgm:pt>
    <dgm:pt modelId="{A0B8857B-DE41-4765-87FF-5E89E33361F9}" type="pres">
      <dgm:prSet presAssocID="{6F3E6FEB-0CEA-4B07-9556-05B2E3806C4B}" presName="parentText" presStyleLbl="node1" presStyleIdx="1" presStyleCnt="4">
        <dgm:presLayoutVars>
          <dgm:chMax val="0"/>
          <dgm:bulletEnabled val="1"/>
        </dgm:presLayoutVars>
      </dgm:prSet>
      <dgm:spPr/>
    </dgm:pt>
    <dgm:pt modelId="{D2E8E5A5-C8F9-42DD-82D2-01870EFDA189}" type="pres">
      <dgm:prSet presAssocID="{D4B6FE7B-E07A-4D50-804E-B62FF3EE9A41}" presName="spacer" presStyleCnt="0"/>
      <dgm:spPr/>
    </dgm:pt>
    <dgm:pt modelId="{F161F149-414C-4769-9C04-97A18068FBFA}" type="pres">
      <dgm:prSet presAssocID="{F2B0D12C-05F1-4F48-9E18-FE3ACA2DE9D1}" presName="parentText" presStyleLbl="node1" presStyleIdx="2" presStyleCnt="4">
        <dgm:presLayoutVars>
          <dgm:chMax val="0"/>
          <dgm:bulletEnabled val="1"/>
        </dgm:presLayoutVars>
      </dgm:prSet>
      <dgm:spPr/>
    </dgm:pt>
    <dgm:pt modelId="{C78CF18D-EBE6-44A8-8F34-580A9DDA8F55}" type="pres">
      <dgm:prSet presAssocID="{2B4B3316-DBE8-47A2-98AC-61A8068112BA}" presName="spacer" presStyleCnt="0"/>
      <dgm:spPr/>
    </dgm:pt>
    <dgm:pt modelId="{62676F85-4BCD-40F7-919E-D6C24944EC96}" type="pres">
      <dgm:prSet presAssocID="{11514A90-9EC3-4B9F-A739-30D2E58ED806}" presName="parentText" presStyleLbl="node1" presStyleIdx="3" presStyleCnt="4">
        <dgm:presLayoutVars>
          <dgm:chMax val="0"/>
          <dgm:bulletEnabled val="1"/>
        </dgm:presLayoutVars>
      </dgm:prSet>
      <dgm:spPr/>
    </dgm:pt>
  </dgm:ptLst>
  <dgm:cxnLst>
    <dgm:cxn modelId="{81DB7904-9004-4883-A26C-D2AA6ABB56D5}" srcId="{5EA50C86-1A93-414D-BFA5-73C69ABF43AB}" destId="{F2B0D12C-05F1-4F48-9E18-FE3ACA2DE9D1}" srcOrd="2" destOrd="0" parTransId="{A2B47A04-9CF3-4D8E-A461-8CDB018C4BE7}" sibTransId="{2B4B3316-DBE8-47A2-98AC-61A8068112BA}"/>
    <dgm:cxn modelId="{B74F251B-B35B-46D2-999C-E34A68689C7A}" type="presOf" srcId="{11514A90-9EC3-4B9F-A739-30D2E58ED806}" destId="{62676F85-4BCD-40F7-919E-D6C24944EC96}" srcOrd="0" destOrd="0" presId="urn:microsoft.com/office/officeart/2005/8/layout/vList2"/>
    <dgm:cxn modelId="{AFB69561-2291-4B54-8AB9-454584C6496F}" srcId="{5EA50C86-1A93-414D-BFA5-73C69ABF43AB}" destId="{6F3E6FEB-0CEA-4B07-9556-05B2E3806C4B}" srcOrd="1" destOrd="0" parTransId="{9D642E65-59F0-4E9F-A10F-DC39DFB9E4CA}" sibTransId="{D4B6FE7B-E07A-4D50-804E-B62FF3EE9A41}"/>
    <dgm:cxn modelId="{539BAB7C-19D7-4A48-B0B5-762E7DCA3689}" type="presOf" srcId="{18EFAE16-D2BE-4B13-BD5E-1AFE39767E5E}" destId="{79F45E6C-2676-4488-9260-353F744DF788}" srcOrd="0" destOrd="0" presId="urn:microsoft.com/office/officeart/2005/8/layout/vList2"/>
    <dgm:cxn modelId="{276AE691-518A-444F-87E1-F315068DA7E0}" type="presOf" srcId="{6F3E6FEB-0CEA-4B07-9556-05B2E3806C4B}" destId="{A0B8857B-DE41-4765-87FF-5E89E33361F9}" srcOrd="0" destOrd="0" presId="urn:microsoft.com/office/officeart/2005/8/layout/vList2"/>
    <dgm:cxn modelId="{15A642A1-83E6-44B3-A425-C8022356461E}" srcId="{5EA50C86-1A93-414D-BFA5-73C69ABF43AB}" destId="{18EFAE16-D2BE-4B13-BD5E-1AFE39767E5E}" srcOrd="0" destOrd="0" parTransId="{EC2FC416-8955-4DC7-A58C-BF02C0A41B66}" sibTransId="{5517BEFC-9771-4630-92E5-5FE67C4E5CED}"/>
    <dgm:cxn modelId="{81C00EDA-8B19-4BD5-8C52-6218170960CA}" srcId="{5EA50C86-1A93-414D-BFA5-73C69ABF43AB}" destId="{11514A90-9EC3-4B9F-A739-30D2E58ED806}" srcOrd="3" destOrd="0" parTransId="{D2D36079-693B-4AF4-B2DA-5B9D1074EC0D}" sibTransId="{5EF7A98C-CE98-48DA-A1C9-9712F6062711}"/>
    <dgm:cxn modelId="{6CBC7EEE-1164-4AEA-B567-C4168D88510C}" type="presOf" srcId="{5EA50C86-1A93-414D-BFA5-73C69ABF43AB}" destId="{17B1646E-D7D1-421F-A2D3-18CAAA593B06}" srcOrd="0" destOrd="0" presId="urn:microsoft.com/office/officeart/2005/8/layout/vList2"/>
    <dgm:cxn modelId="{5F1FD2F9-960B-4ABA-AFE1-A7627D02980F}" type="presOf" srcId="{F2B0D12C-05F1-4F48-9E18-FE3ACA2DE9D1}" destId="{F161F149-414C-4769-9C04-97A18068FBFA}" srcOrd="0" destOrd="0" presId="urn:microsoft.com/office/officeart/2005/8/layout/vList2"/>
    <dgm:cxn modelId="{D480ABA8-57BF-4AC5-A225-8C6C12C3A304}" type="presParOf" srcId="{17B1646E-D7D1-421F-A2D3-18CAAA593B06}" destId="{79F45E6C-2676-4488-9260-353F744DF788}" srcOrd="0" destOrd="0" presId="urn:microsoft.com/office/officeart/2005/8/layout/vList2"/>
    <dgm:cxn modelId="{55EC5381-AB2A-47EF-B1DA-6CD1E71E86B7}" type="presParOf" srcId="{17B1646E-D7D1-421F-A2D3-18CAAA593B06}" destId="{C698F4C1-FC86-4B71-817C-0D64D9D6B692}" srcOrd="1" destOrd="0" presId="urn:microsoft.com/office/officeart/2005/8/layout/vList2"/>
    <dgm:cxn modelId="{0E9EC642-4711-40E6-A251-230589340CFC}" type="presParOf" srcId="{17B1646E-D7D1-421F-A2D3-18CAAA593B06}" destId="{A0B8857B-DE41-4765-87FF-5E89E33361F9}" srcOrd="2" destOrd="0" presId="urn:microsoft.com/office/officeart/2005/8/layout/vList2"/>
    <dgm:cxn modelId="{2E3D56B8-E9E5-4C15-B6D7-CAC973819AED}" type="presParOf" srcId="{17B1646E-D7D1-421F-A2D3-18CAAA593B06}" destId="{D2E8E5A5-C8F9-42DD-82D2-01870EFDA189}" srcOrd="3" destOrd="0" presId="urn:microsoft.com/office/officeart/2005/8/layout/vList2"/>
    <dgm:cxn modelId="{03915EE9-668C-44E2-944D-681ABB94C2BF}" type="presParOf" srcId="{17B1646E-D7D1-421F-A2D3-18CAAA593B06}" destId="{F161F149-414C-4769-9C04-97A18068FBFA}" srcOrd="4" destOrd="0" presId="urn:microsoft.com/office/officeart/2005/8/layout/vList2"/>
    <dgm:cxn modelId="{159E8F45-DEFF-4438-9DCF-4F5D54DD05B3}" type="presParOf" srcId="{17B1646E-D7D1-421F-A2D3-18CAAA593B06}" destId="{C78CF18D-EBE6-44A8-8F34-580A9DDA8F55}" srcOrd="5" destOrd="0" presId="urn:microsoft.com/office/officeart/2005/8/layout/vList2"/>
    <dgm:cxn modelId="{9125F3FE-D37C-451D-875E-7040C2CEB911}" type="presParOf" srcId="{17B1646E-D7D1-421F-A2D3-18CAAA593B06}" destId="{62676F85-4BCD-40F7-919E-D6C24944EC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255FF-1967-47FB-929F-9D892C08E54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95318C8-A679-42B1-A672-C21AE36622CD}">
      <dgm:prSet/>
      <dgm:spPr/>
      <dgm:t>
        <a:bodyPr/>
        <a:lstStyle/>
        <a:p>
          <a:r>
            <a:rPr lang="en-US" b="1" dirty="0"/>
            <a:t>Accuracy and Integrity</a:t>
          </a:r>
          <a:endParaRPr lang="en-US" dirty="0"/>
        </a:p>
      </dgm:t>
    </dgm:pt>
    <dgm:pt modelId="{434C2E04-54D8-4CAB-9248-5D6BF0D4B8EE}" type="parTrans" cxnId="{1B808A33-948D-4967-ACC2-B77793FAD960}">
      <dgm:prSet/>
      <dgm:spPr/>
      <dgm:t>
        <a:bodyPr/>
        <a:lstStyle/>
        <a:p>
          <a:endParaRPr lang="en-US"/>
        </a:p>
      </dgm:t>
    </dgm:pt>
    <dgm:pt modelId="{4EAA0780-35A7-4680-A8C3-CBC03C01DCEC}" type="sibTrans" cxnId="{1B808A33-948D-4967-ACC2-B77793FAD960}">
      <dgm:prSet/>
      <dgm:spPr/>
      <dgm:t>
        <a:bodyPr/>
        <a:lstStyle/>
        <a:p>
          <a:endParaRPr lang="en-US"/>
        </a:p>
      </dgm:t>
    </dgm:pt>
    <dgm:pt modelId="{7787641C-3DBF-488A-A37D-DD7B77BAAE9C}">
      <dgm:prSet/>
      <dgm:spPr/>
      <dgm:t>
        <a:bodyPr/>
        <a:lstStyle/>
        <a:p>
          <a:r>
            <a:rPr lang="en-US" b="1"/>
            <a:t>Not Just Technical Errors, But Logical Errors</a:t>
          </a:r>
          <a:endParaRPr lang="en-US"/>
        </a:p>
      </dgm:t>
    </dgm:pt>
    <dgm:pt modelId="{CF56AA55-91BC-4CAB-83FC-53000CD3B3EB}" type="parTrans" cxnId="{5A473EC4-A5E3-4F18-AA08-EE8C3DABC66E}">
      <dgm:prSet/>
      <dgm:spPr/>
      <dgm:t>
        <a:bodyPr/>
        <a:lstStyle/>
        <a:p>
          <a:endParaRPr lang="en-US"/>
        </a:p>
      </dgm:t>
    </dgm:pt>
    <dgm:pt modelId="{52053D23-8363-4012-938D-971AC4C5C6C9}" type="sibTrans" cxnId="{5A473EC4-A5E3-4F18-AA08-EE8C3DABC66E}">
      <dgm:prSet/>
      <dgm:spPr/>
      <dgm:t>
        <a:bodyPr/>
        <a:lstStyle/>
        <a:p>
          <a:endParaRPr lang="en-US"/>
        </a:p>
      </dgm:t>
    </dgm:pt>
    <dgm:pt modelId="{B38671F0-5154-40AD-8B7C-43CDA338AE3A}">
      <dgm:prSet/>
      <dgm:spPr/>
      <dgm:t>
        <a:bodyPr/>
        <a:lstStyle/>
        <a:p>
          <a:r>
            <a:rPr lang="en-US" b="1"/>
            <a:t>Matching Media to Data</a:t>
          </a:r>
          <a:endParaRPr lang="en-US"/>
        </a:p>
      </dgm:t>
    </dgm:pt>
    <dgm:pt modelId="{BD9571F5-FB38-4965-9AB4-6EEAB40AFB71}" type="parTrans" cxnId="{5E6AD6AB-5F97-4D8F-937E-C330C12B07A5}">
      <dgm:prSet/>
      <dgm:spPr/>
      <dgm:t>
        <a:bodyPr/>
        <a:lstStyle/>
        <a:p>
          <a:endParaRPr lang="en-US"/>
        </a:p>
      </dgm:t>
    </dgm:pt>
    <dgm:pt modelId="{E1E4EA7E-CD57-4A93-8E7D-C80324E3EF84}" type="sibTrans" cxnId="{5E6AD6AB-5F97-4D8F-937E-C330C12B07A5}">
      <dgm:prSet/>
      <dgm:spPr/>
      <dgm:t>
        <a:bodyPr/>
        <a:lstStyle/>
        <a:p>
          <a:endParaRPr lang="en-US"/>
        </a:p>
      </dgm:t>
    </dgm:pt>
    <dgm:pt modelId="{E51FBA14-B48E-4472-B051-16A1B902481F}">
      <dgm:prSet/>
      <dgm:spPr/>
      <dgm:t>
        <a:bodyPr/>
        <a:lstStyle/>
        <a:p>
          <a:r>
            <a:rPr lang="en-US" b="1"/>
            <a:t>No Blind Reliance On Client</a:t>
          </a:r>
          <a:endParaRPr lang="en-US"/>
        </a:p>
      </dgm:t>
    </dgm:pt>
    <dgm:pt modelId="{CCA40668-FABE-4B7F-B5AE-57EC7AE18D48}" type="parTrans" cxnId="{FB72EDEE-0EB4-4BEA-B8C2-B80117BAE00E}">
      <dgm:prSet/>
      <dgm:spPr/>
      <dgm:t>
        <a:bodyPr/>
        <a:lstStyle/>
        <a:p>
          <a:endParaRPr lang="en-US"/>
        </a:p>
      </dgm:t>
    </dgm:pt>
    <dgm:pt modelId="{DEF7F7BE-9E45-4BB3-8486-2AED50E44C65}" type="sibTrans" cxnId="{FB72EDEE-0EB4-4BEA-B8C2-B80117BAE00E}">
      <dgm:prSet/>
      <dgm:spPr/>
      <dgm:t>
        <a:bodyPr/>
        <a:lstStyle/>
        <a:p>
          <a:endParaRPr lang="en-US"/>
        </a:p>
      </dgm:t>
    </dgm:pt>
    <dgm:pt modelId="{5BD6846F-46A0-40A3-8900-DA6E9F9D0023}">
      <dgm:prSet/>
      <dgm:spPr/>
      <dgm:t>
        <a:bodyPr/>
        <a:lstStyle/>
        <a:p>
          <a:r>
            <a:rPr lang="en-US" b="1"/>
            <a:t>“Extra” Examination On Purchased Paper</a:t>
          </a:r>
          <a:endParaRPr lang="en-US"/>
        </a:p>
      </dgm:t>
    </dgm:pt>
    <dgm:pt modelId="{87C205B0-B75D-4342-840B-E59D55272852}" type="parTrans" cxnId="{D541E12C-4CB3-4F12-9EFA-5EED6F83787E}">
      <dgm:prSet/>
      <dgm:spPr/>
      <dgm:t>
        <a:bodyPr/>
        <a:lstStyle/>
        <a:p>
          <a:endParaRPr lang="en-US"/>
        </a:p>
      </dgm:t>
    </dgm:pt>
    <dgm:pt modelId="{A702129D-2B44-4667-AE6E-2FC9621BB944}" type="sibTrans" cxnId="{D541E12C-4CB3-4F12-9EFA-5EED6F83787E}">
      <dgm:prSet/>
      <dgm:spPr/>
      <dgm:t>
        <a:bodyPr/>
        <a:lstStyle/>
        <a:p>
          <a:endParaRPr lang="en-US"/>
        </a:p>
      </dgm:t>
    </dgm:pt>
    <dgm:pt modelId="{17D24F26-FACA-4D3C-A0A1-C1AA0904F675}">
      <dgm:prSet/>
      <dgm:spPr/>
      <dgm:t>
        <a:bodyPr/>
        <a:lstStyle/>
        <a:p>
          <a:r>
            <a:rPr lang="en-US" b="1"/>
            <a:t>Chain of Title</a:t>
          </a:r>
          <a:endParaRPr lang="en-US"/>
        </a:p>
      </dgm:t>
    </dgm:pt>
    <dgm:pt modelId="{B1D0C106-20A5-401D-BDA8-FBA023EEFDB9}" type="parTrans" cxnId="{FFC7DAB4-5508-4F01-BD69-AE8EC9F4FE62}">
      <dgm:prSet/>
      <dgm:spPr/>
      <dgm:t>
        <a:bodyPr/>
        <a:lstStyle/>
        <a:p>
          <a:endParaRPr lang="en-US"/>
        </a:p>
      </dgm:t>
    </dgm:pt>
    <dgm:pt modelId="{85412DDE-325C-41DE-9DF1-B9D541047B34}" type="sibTrans" cxnId="{FFC7DAB4-5508-4F01-BD69-AE8EC9F4FE62}">
      <dgm:prSet/>
      <dgm:spPr/>
      <dgm:t>
        <a:bodyPr/>
        <a:lstStyle/>
        <a:p>
          <a:endParaRPr lang="en-US"/>
        </a:p>
      </dgm:t>
    </dgm:pt>
    <dgm:pt modelId="{D67A3681-6724-40A7-8411-D4345BA37EB2}">
      <dgm:prSet/>
      <dgm:spPr/>
      <dgm:t>
        <a:bodyPr/>
        <a:lstStyle/>
        <a:p>
          <a:r>
            <a:rPr lang="en-US" b="1"/>
            <a:t>Balance Integrity</a:t>
          </a:r>
          <a:endParaRPr lang="en-US"/>
        </a:p>
      </dgm:t>
    </dgm:pt>
    <dgm:pt modelId="{DB5AB3B7-364C-4326-A85E-5958DE325A0B}" type="parTrans" cxnId="{AD81FC95-3707-4DC2-AEA3-E7E2F26DB517}">
      <dgm:prSet/>
      <dgm:spPr/>
      <dgm:t>
        <a:bodyPr/>
        <a:lstStyle/>
        <a:p>
          <a:endParaRPr lang="en-US"/>
        </a:p>
      </dgm:t>
    </dgm:pt>
    <dgm:pt modelId="{6A106E59-564A-41EB-83BD-AF83216A70AE}" type="sibTrans" cxnId="{AD81FC95-3707-4DC2-AEA3-E7E2F26DB517}">
      <dgm:prSet/>
      <dgm:spPr/>
      <dgm:t>
        <a:bodyPr/>
        <a:lstStyle/>
        <a:p>
          <a:endParaRPr lang="en-US"/>
        </a:p>
      </dgm:t>
    </dgm:pt>
    <dgm:pt modelId="{158B7814-3747-4E6B-BCC7-8144CE069CDC}">
      <dgm:prSet/>
      <dgm:spPr/>
      <dgm:t>
        <a:bodyPr/>
        <a:lstStyle/>
        <a:p>
          <a:r>
            <a:rPr lang="en-US" b="1"/>
            <a:t>“Reasonable Basis To Believe” Consumer Owes Debt</a:t>
          </a:r>
          <a:endParaRPr lang="en-US"/>
        </a:p>
      </dgm:t>
    </dgm:pt>
    <dgm:pt modelId="{2CF03647-8AA0-4DE1-A271-41723F5A54E3}" type="parTrans" cxnId="{D3FAA671-DE39-4BCC-A3F5-BC510BBC0435}">
      <dgm:prSet/>
      <dgm:spPr/>
      <dgm:t>
        <a:bodyPr/>
        <a:lstStyle/>
        <a:p>
          <a:endParaRPr lang="en-US"/>
        </a:p>
      </dgm:t>
    </dgm:pt>
    <dgm:pt modelId="{964998CD-5254-46F6-B22A-845FD126B727}" type="sibTrans" cxnId="{D3FAA671-DE39-4BCC-A3F5-BC510BBC0435}">
      <dgm:prSet/>
      <dgm:spPr/>
      <dgm:t>
        <a:bodyPr/>
        <a:lstStyle/>
        <a:p>
          <a:endParaRPr lang="en-US"/>
        </a:p>
      </dgm:t>
    </dgm:pt>
    <dgm:pt modelId="{01BAABE4-ADE9-491A-934A-956EA98AF9EC}" type="pres">
      <dgm:prSet presAssocID="{544255FF-1967-47FB-929F-9D892C08E54B}" presName="linear" presStyleCnt="0">
        <dgm:presLayoutVars>
          <dgm:animLvl val="lvl"/>
          <dgm:resizeHandles val="exact"/>
        </dgm:presLayoutVars>
      </dgm:prSet>
      <dgm:spPr/>
    </dgm:pt>
    <dgm:pt modelId="{FC1DFA93-4F5B-4ED2-AD3F-D52B16819CC5}" type="pres">
      <dgm:prSet presAssocID="{895318C8-A679-42B1-A672-C21AE36622CD}" presName="parentText" presStyleLbl="node1" presStyleIdx="0" presStyleCnt="5" custLinFactNeighborY="12836">
        <dgm:presLayoutVars>
          <dgm:chMax val="0"/>
          <dgm:bulletEnabled val="1"/>
        </dgm:presLayoutVars>
      </dgm:prSet>
      <dgm:spPr/>
    </dgm:pt>
    <dgm:pt modelId="{153D22D3-EAAA-4B7A-8939-0F90288937C1}" type="pres">
      <dgm:prSet presAssocID="{4EAA0780-35A7-4680-A8C3-CBC03C01DCEC}" presName="spacer" presStyleCnt="0"/>
      <dgm:spPr/>
    </dgm:pt>
    <dgm:pt modelId="{539AA02B-F1CF-4D19-9D9D-087500E4A307}" type="pres">
      <dgm:prSet presAssocID="{7787641C-3DBF-488A-A37D-DD7B77BAAE9C}" presName="parentText" presStyleLbl="node1" presStyleIdx="1" presStyleCnt="5">
        <dgm:presLayoutVars>
          <dgm:chMax val="0"/>
          <dgm:bulletEnabled val="1"/>
        </dgm:presLayoutVars>
      </dgm:prSet>
      <dgm:spPr/>
    </dgm:pt>
    <dgm:pt modelId="{F74B6F54-A9A5-4916-B1F8-3BF55FD7753A}" type="pres">
      <dgm:prSet presAssocID="{52053D23-8363-4012-938D-971AC4C5C6C9}" presName="spacer" presStyleCnt="0"/>
      <dgm:spPr/>
    </dgm:pt>
    <dgm:pt modelId="{10BADC86-674C-4200-89EB-BA390A742BC3}" type="pres">
      <dgm:prSet presAssocID="{B38671F0-5154-40AD-8B7C-43CDA338AE3A}" presName="parentText" presStyleLbl="node1" presStyleIdx="2" presStyleCnt="5">
        <dgm:presLayoutVars>
          <dgm:chMax val="0"/>
          <dgm:bulletEnabled val="1"/>
        </dgm:presLayoutVars>
      </dgm:prSet>
      <dgm:spPr/>
    </dgm:pt>
    <dgm:pt modelId="{F6DBEF39-704C-4B25-8050-F659CC771124}" type="pres">
      <dgm:prSet presAssocID="{B38671F0-5154-40AD-8B7C-43CDA338AE3A}" presName="childText" presStyleLbl="revTx" presStyleIdx="0" presStyleCnt="2">
        <dgm:presLayoutVars>
          <dgm:bulletEnabled val="1"/>
        </dgm:presLayoutVars>
      </dgm:prSet>
      <dgm:spPr/>
    </dgm:pt>
    <dgm:pt modelId="{E0F7ED21-544E-4F97-B186-50AA8D8E8635}" type="pres">
      <dgm:prSet presAssocID="{5BD6846F-46A0-40A3-8900-DA6E9F9D0023}" presName="parentText" presStyleLbl="node1" presStyleIdx="3" presStyleCnt="5">
        <dgm:presLayoutVars>
          <dgm:chMax val="0"/>
          <dgm:bulletEnabled val="1"/>
        </dgm:presLayoutVars>
      </dgm:prSet>
      <dgm:spPr/>
    </dgm:pt>
    <dgm:pt modelId="{2B1008BA-D1D2-4377-9BE7-AEBAB9993521}" type="pres">
      <dgm:prSet presAssocID="{5BD6846F-46A0-40A3-8900-DA6E9F9D0023}" presName="childText" presStyleLbl="revTx" presStyleIdx="1" presStyleCnt="2">
        <dgm:presLayoutVars>
          <dgm:bulletEnabled val="1"/>
        </dgm:presLayoutVars>
      </dgm:prSet>
      <dgm:spPr/>
    </dgm:pt>
    <dgm:pt modelId="{128F9496-C26C-4A16-AEAA-67C53A66D38F}" type="pres">
      <dgm:prSet presAssocID="{158B7814-3747-4E6B-BCC7-8144CE069CDC}" presName="parentText" presStyleLbl="node1" presStyleIdx="4" presStyleCnt="5">
        <dgm:presLayoutVars>
          <dgm:chMax val="0"/>
          <dgm:bulletEnabled val="1"/>
        </dgm:presLayoutVars>
      </dgm:prSet>
      <dgm:spPr/>
    </dgm:pt>
  </dgm:ptLst>
  <dgm:cxnLst>
    <dgm:cxn modelId="{DE258E09-9547-4EF6-817D-66DA8661FDDD}" type="presOf" srcId="{B38671F0-5154-40AD-8B7C-43CDA338AE3A}" destId="{10BADC86-674C-4200-89EB-BA390A742BC3}" srcOrd="0" destOrd="0" presId="urn:microsoft.com/office/officeart/2005/8/layout/vList2"/>
    <dgm:cxn modelId="{D541E12C-4CB3-4F12-9EFA-5EED6F83787E}" srcId="{544255FF-1967-47FB-929F-9D892C08E54B}" destId="{5BD6846F-46A0-40A3-8900-DA6E9F9D0023}" srcOrd="3" destOrd="0" parTransId="{87C205B0-B75D-4342-840B-E59D55272852}" sibTransId="{A702129D-2B44-4667-AE6E-2FC9621BB944}"/>
    <dgm:cxn modelId="{1B808A33-948D-4967-ACC2-B77793FAD960}" srcId="{544255FF-1967-47FB-929F-9D892C08E54B}" destId="{895318C8-A679-42B1-A672-C21AE36622CD}" srcOrd="0" destOrd="0" parTransId="{434C2E04-54D8-4CAB-9248-5D6BF0D4B8EE}" sibTransId="{4EAA0780-35A7-4680-A8C3-CBC03C01DCEC}"/>
    <dgm:cxn modelId="{D3FAA671-DE39-4BCC-A3F5-BC510BBC0435}" srcId="{544255FF-1967-47FB-929F-9D892C08E54B}" destId="{158B7814-3747-4E6B-BCC7-8144CE069CDC}" srcOrd="4" destOrd="0" parTransId="{2CF03647-8AA0-4DE1-A271-41723F5A54E3}" sibTransId="{964998CD-5254-46F6-B22A-845FD126B727}"/>
    <dgm:cxn modelId="{45E78374-1032-423A-B0FF-A3CA8BA9A7FA}" type="presOf" srcId="{895318C8-A679-42B1-A672-C21AE36622CD}" destId="{FC1DFA93-4F5B-4ED2-AD3F-D52B16819CC5}" srcOrd="0" destOrd="0" presId="urn:microsoft.com/office/officeart/2005/8/layout/vList2"/>
    <dgm:cxn modelId="{B0AADE81-87A5-4181-8931-609DE06373BE}" type="presOf" srcId="{17D24F26-FACA-4D3C-A0A1-C1AA0904F675}" destId="{2B1008BA-D1D2-4377-9BE7-AEBAB9993521}" srcOrd="0" destOrd="0" presId="urn:microsoft.com/office/officeart/2005/8/layout/vList2"/>
    <dgm:cxn modelId="{AA729F91-1FF4-4C43-9415-FB0429FEB23D}" type="presOf" srcId="{D67A3681-6724-40A7-8411-D4345BA37EB2}" destId="{2B1008BA-D1D2-4377-9BE7-AEBAB9993521}" srcOrd="0" destOrd="1" presId="urn:microsoft.com/office/officeart/2005/8/layout/vList2"/>
    <dgm:cxn modelId="{AD81FC95-3707-4DC2-AEA3-E7E2F26DB517}" srcId="{5BD6846F-46A0-40A3-8900-DA6E9F9D0023}" destId="{D67A3681-6724-40A7-8411-D4345BA37EB2}" srcOrd="1" destOrd="0" parTransId="{DB5AB3B7-364C-4326-A85E-5958DE325A0B}" sibTransId="{6A106E59-564A-41EB-83BD-AF83216A70AE}"/>
    <dgm:cxn modelId="{5E6AD6AB-5F97-4D8F-937E-C330C12B07A5}" srcId="{544255FF-1967-47FB-929F-9D892C08E54B}" destId="{B38671F0-5154-40AD-8B7C-43CDA338AE3A}" srcOrd="2" destOrd="0" parTransId="{BD9571F5-FB38-4965-9AB4-6EEAB40AFB71}" sibTransId="{E1E4EA7E-CD57-4A93-8E7D-C80324E3EF84}"/>
    <dgm:cxn modelId="{AAA0F5AC-AA00-46B3-81B8-26B31D27DB3F}" type="presOf" srcId="{5BD6846F-46A0-40A3-8900-DA6E9F9D0023}" destId="{E0F7ED21-544E-4F97-B186-50AA8D8E8635}" srcOrd="0" destOrd="0" presId="urn:microsoft.com/office/officeart/2005/8/layout/vList2"/>
    <dgm:cxn modelId="{FFC7DAB4-5508-4F01-BD69-AE8EC9F4FE62}" srcId="{5BD6846F-46A0-40A3-8900-DA6E9F9D0023}" destId="{17D24F26-FACA-4D3C-A0A1-C1AA0904F675}" srcOrd="0" destOrd="0" parTransId="{B1D0C106-20A5-401D-BDA8-FBA023EEFDB9}" sibTransId="{85412DDE-325C-41DE-9DF1-B9D541047B34}"/>
    <dgm:cxn modelId="{B548F0C1-84A2-4617-BFB4-F64ECD9DA26A}" type="presOf" srcId="{E51FBA14-B48E-4472-B051-16A1B902481F}" destId="{F6DBEF39-704C-4B25-8050-F659CC771124}" srcOrd="0" destOrd="0" presId="urn:microsoft.com/office/officeart/2005/8/layout/vList2"/>
    <dgm:cxn modelId="{5A473EC4-A5E3-4F18-AA08-EE8C3DABC66E}" srcId="{544255FF-1967-47FB-929F-9D892C08E54B}" destId="{7787641C-3DBF-488A-A37D-DD7B77BAAE9C}" srcOrd="1" destOrd="0" parTransId="{CF56AA55-91BC-4CAB-83FC-53000CD3B3EB}" sibTransId="{52053D23-8363-4012-938D-971AC4C5C6C9}"/>
    <dgm:cxn modelId="{F1F9FCD0-8520-4755-8669-6CB92DBBB42E}" type="presOf" srcId="{158B7814-3747-4E6B-BCC7-8144CE069CDC}" destId="{128F9496-C26C-4A16-AEAA-67C53A66D38F}" srcOrd="0" destOrd="0" presId="urn:microsoft.com/office/officeart/2005/8/layout/vList2"/>
    <dgm:cxn modelId="{089DA0EA-7BE6-4BC3-8BBE-44D79D3588C2}" type="presOf" srcId="{544255FF-1967-47FB-929F-9D892C08E54B}" destId="{01BAABE4-ADE9-491A-934A-956EA98AF9EC}" srcOrd="0" destOrd="0" presId="urn:microsoft.com/office/officeart/2005/8/layout/vList2"/>
    <dgm:cxn modelId="{FB72EDEE-0EB4-4BEA-B8C2-B80117BAE00E}" srcId="{B38671F0-5154-40AD-8B7C-43CDA338AE3A}" destId="{E51FBA14-B48E-4472-B051-16A1B902481F}" srcOrd="0" destOrd="0" parTransId="{CCA40668-FABE-4B7F-B5AE-57EC7AE18D48}" sibTransId="{DEF7F7BE-9E45-4BB3-8486-2AED50E44C65}"/>
    <dgm:cxn modelId="{8D48D3F9-A2F3-4FD9-8F6D-3D3357C11832}" type="presOf" srcId="{7787641C-3DBF-488A-A37D-DD7B77BAAE9C}" destId="{539AA02B-F1CF-4D19-9D9D-087500E4A307}" srcOrd="0" destOrd="0" presId="urn:microsoft.com/office/officeart/2005/8/layout/vList2"/>
    <dgm:cxn modelId="{DCAB5906-33F1-4DB8-A9BE-D6FAAB63A160}" type="presParOf" srcId="{01BAABE4-ADE9-491A-934A-956EA98AF9EC}" destId="{FC1DFA93-4F5B-4ED2-AD3F-D52B16819CC5}" srcOrd="0" destOrd="0" presId="urn:microsoft.com/office/officeart/2005/8/layout/vList2"/>
    <dgm:cxn modelId="{C7C866D4-271F-4AB0-83E6-AB431B26121E}" type="presParOf" srcId="{01BAABE4-ADE9-491A-934A-956EA98AF9EC}" destId="{153D22D3-EAAA-4B7A-8939-0F90288937C1}" srcOrd="1" destOrd="0" presId="urn:microsoft.com/office/officeart/2005/8/layout/vList2"/>
    <dgm:cxn modelId="{CEF057CD-ADB8-4717-B900-EDE036BD5A34}" type="presParOf" srcId="{01BAABE4-ADE9-491A-934A-956EA98AF9EC}" destId="{539AA02B-F1CF-4D19-9D9D-087500E4A307}" srcOrd="2" destOrd="0" presId="urn:microsoft.com/office/officeart/2005/8/layout/vList2"/>
    <dgm:cxn modelId="{6C7FFBDF-3B2C-427E-B51F-AD6EC25BE959}" type="presParOf" srcId="{01BAABE4-ADE9-491A-934A-956EA98AF9EC}" destId="{F74B6F54-A9A5-4916-B1F8-3BF55FD7753A}" srcOrd="3" destOrd="0" presId="urn:microsoft.com/office/officeart/2005/8/layout/vList2"/>
    <dgm:cxn modelId="{C7713D30-391E-4C4B-82E5-D8DADB91D20D}" type="presParOf" srcId="{01BAABE4-ADE9-491A-934A-956EA98AF9EC}" destId="{10BADC86-674C-4200-89EB-BA390A742BC3}" srcOrd="4" destOrd="0" presId="urn:microsoft.com/office/officeart/2005/8/layout/vList2"/>
    <dgm:cxn modelId="{004F7C7B-FEAF-4CED-A62C-FE64367A430F}" type="presParOf" srcId="{01BAABE4-ADE9-491A-934A-956EA98AF9EC}" destId="{F6DBEF39-704C-4B25-8050-F659CC771124}" srcOrd="5" destOrd="0" presId="urn:microsoft.com/office/officeart/2005/8/layout/vList2"/>
    <dgm:cxn modelId="{AD29C407-9ED9-43B9-8687-E8CE6B88341C}" type="presParOf" srcId="{01BAABE4-ADE9-491A-934A-956EA98AF9EC}" destId="{E0F7ED21-544E-4F97-B186-50AA8D8E8635}" srcOrd="6" destOrd="0" presId="urn:microsoft.com/office/officeart/2005/8/layout/vList2"/>
    <dgm:cxn modelId="{1BAA0223-B002-4D71-A91B-28D3392E41EE}" type="presParOf" srcId="{01BAABE4-ADE9-491A-934A-956EA98AF9EC}" destId="{2B1008BA-D1D2-4377-9BE7-AEBAB9993521}" srcOrd="7" destOrd="0" presId="urn:microsoft.com/office/officeart/2005/8/layout/vList2"/>
    <dgm:cxn modelId="{1475688C-3407-4D37-991D-9D62B9FD95AA}" type="presParOf" srcId="{01BAABE4-ADE9-491A-934A-956EA98AF9EC}" destId="{128F9496-C26C-4A16-AEAA-67C53A66D38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453A8-D822-4682-8DE1-C653D210F8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DA5CD7E-0CCB-41B3-BDCD-1096FBF53D7A}">
      <dgm:prSet/>
      <dgm:spPr/>
      <dgm:t>
        <a:bodyPr/>
        <a:lstStyle/>
        <a:p>
          <a:r>
            <a:rPr lang="en-US" b="1"/>
            <a:t>Every Time Data “Moves” – Check It</a:t>
          </a:r>
          <a:endParaRPr lang="en-US"/>
        </a:p>
      </dgm:t>
    </dgm:pt>
    <dgm:pt modelId="{E6FCCA34-0442-4D36-B41A-D21E905EE1F0}" type="parTrans" cxnId="{7E487EDD-F61E-41BF-AC64-5F7CAE85988B}">
      <dgm:prSet/>
      <dgm:spPr/>
      <dgm:t>
        <a:bodyPr/>
        <a:lstStyle/>
        <a:p>
          <a:endParaRPr lang="en-US"/>
        </a:p>
      </dgm:t>
    </dgm:pt>
    <dgm:pt modelId="{CD4BF163-DB98-47AB-94A3-5D96991D73C6}" type="sibTrans" cxnId="{7E487EDD-F61E-41BF-AC64-5F7CAE85988B}">
      <dgm:prSet/>
      <dgm:spPr/>
      <dgm:t>
        <a:bodyPr/>
        <a:lstStyle/>
        <a:p>
          <a:endParaRPr lang="en-US"/>
        </a:p>
      </dgm:t>
    </dgm:pt>
    <dgm:pt modelId="{4138AEE1-229B-483A-9C0B-50957B968953}">
      <dgm:prSet/>
      <dgm:spPr/>
      <dgm:t>
        <a:bodyPr/>
        <a:lstStyle/>
        <a:p>
          <a:r>
            <a:rPr lang="en-US" b="1"/>
            <a:t>Does System Of Record Reflect Input File Data?</a:t>
          </a:r>
          <a:endParaRPr lang="en-US"/>
        </a:p>
      </dgm:t>
    </dgm:pt>
    <dgm:pt modelId="{65AE12F4-895E-442D-9AA9-C4B75E27C6D4}" type="parTrans" cxnId="{2CCDCD96-7BCD-42BA-BD62-94E1847C7804}">
      <dgm:prSet/>
      <dgm:spPr/>
      <dgm:t>
        <a:bodyPr/>
        <a:lstStyle/>
        <a:p>
          <a:endParaRPr lang="en-US"/>
        </a:p>
      </dgm:t>
    </dgm:pt>
    <dgm:pt modelId="{221E2A7A-C8F7-4235-91E0-9732F737DD16}" type="sibTrans" cxnId="{2CCDCD96-7BCD-42BA-BD62-94E1847C7804}">
      <dgm:prSet/>
      <dgm:spPr/>
      <dgm:t>
        <a:bodyPr/>
        <a:lstStyle/>
        <a:p>
          <a:endParaRPr lang="en-US"/>
        </a:p>
      </dgm:t>
    </dgm:pt>
    <dgm:pt modelId="{33EE31AB-F875-4A7D-ABB9-8D4922E30821}">
      <dgm:prSet/>
      <dgm:spPr/>
      <dgm:t>
        <a:bodyPr/>
        <a:lstStyle/>
        <a:p>
          <a:r>
            <a:rPr lang="en-US" b="1"/>
            <a:t>Field Matching/Checking etc. </a:t>
          </a:r>
          <a:endParaRPr lang="en-US"/>
        </a:p>
      </dgm:t>
    </dgm:pt>
    <dgm:pt modelId="{8893A5B2-8BC2-4A25-8ADC-79446B6EF505}" type="parTrans" cxnId="{73FE80F6-313B-4EFA-B93C-2FD7C9F8DA11}">
      <dgm:prSet/>
      <dgm:spPr/>
      <dgm:t>
        <a:bodyPr/>
        <a:lstStyle/>
        <a:p>
          <a:endParaRPr lang="en-US"/>
        </a:p>
      </dgm:t>
    </dgm:pt>
    <dgm:pt modelId="{E7F137A3-454B-45F7-B233-525DC043FDCE}" type="sibTrans" cxnId="{73FE80F6-313B-4EFA-B93C-2FD7C9F8DA11}">
      <dgm:prSet/>
      <dgm:spPr/>
      <dgm:t>
        <a:bodyPr/>
        <a:lstStyle/>
        <a:p>
          <a:endParaRPr lang="en-US"/>
        </a:p>
      </dgm:t>
    </dgm:pt>
    <dgm:pt modelId="{5B5E849F-8816-4A25-8FD2-70362B06D0C0}" type="pres">
      <dgm:prSet presAssocID="{F64453A8-D822-4682-8DE1-C653D210F834}" presName="linear" presStyleCnt="0">
        <dgm:presLayoutVars>
          <dgm:animLvl val="lvl"/>
          <dgm:resizeHandles val="exact"/>
        </dgm:presLayoutVars>
      </dgm:prSet>
      <dgm:spPr/>
    </dgm:pt>
    <dgm:pt modelId="{A2ED9E16-90E4-4013-8CE5-6F025757C6E7}" type="pres">
      <dgm:prSet presAssocID="{9DA5CD7E-0CCB-41B3-BDCD-1096FBF53D7A}" presName="parentText" presStyleLbl="node1" presStyleIdx="0" presStyleCnt="3">
        <dgm:presLayoutVars>
          <dgm:chMax val="0"/>
          <dgm:bulletEnabled val="1"/>
        </dgm:presLayoutVars>
      </dgm:prSet>
      <dgm:spPr/>
    </dgm:pt>
    <dgm:pt modelId="{3A7148BE-3DA3-49B9-8DF7-B5F63348A941}" type="pres">
      <dgm:prSet presAssocID="{CD4BF163-DB98-47AB-94A3-5D96991D73C6}" presName="spacer" presStyleCnt="0"/>
      <dgm:spPr/>
    </dgm:pt>
    <dgm:pt modelId="{442995C8-604B-4B06-AEB1-0C1549A60E48}" type="pres">
      <dgm:prSet presAssocID="{4138AEE1-229B-483A-9C0B-50957B968953}" presName="parentText" presStyleLbl="node1" presStyleIdx="1" presStyleCnt="3">
        <dgm:presLayoutVars>
          <dgm:chMax val="0"/>
          <dgm:bulletEnabled val="1"/>
        </dgm:presLayoutVars>
      </dgm:prSet>
      <dgm:spPr/>
    </dgm:pt>
    <dgm:pt modelId="{491C0F5B-2998-41D6-9ED1-1E8F6124BBEB}" type="pres">
      <dgm:prSet presAssocID="{221E2A7A-C8F7-4235-91E0-9732F737DD16}" presName="spacer" presStyleCnt="0"/>
      <dgm:spPr/>
    </dgm:pt>
    <dgm:pt modelId="{8A19873D-ED5D-479D-AF89-6547DEED9383}" type="pres">
      <dgm:prSet presAssocID="{33EE31AB-F875-4A7D-ABB9-8D4922E30821}" presName="parentText" presStyleLbl="node1" presStyleIdx="2" presStyleCnt="3">
        <dgm:presLayoutVars>
          <dgm:chMax val="0"/>
          <dgm:bulletEnabled val="1"/>
        </dgm:presLayoutVars>
      </dgm:prSet>
      <dgm:spPr/>
    </dgm:pt>
  </dgm:ptLst>
  <dgm:cxnLst>
    <dgm:cxn modelId="{7E915612-D663-4F75-9EBD-5A9B351FD0A5}" type="presOf" srcId="{33EE31AB-F875-4A7D-ABB9-8D4922E30821}" destId="{8A19873D-ED5D-479D-AF89-6547DEED9383}" srcOrd="0" destOrd="0" presId="urn:microsoft.com/office/officeart/2005/8/layout/vList2"/>
    <dgm:cxn modelId="{3703CF63-2403-4FD9-A4BD-D2C8B7DACB36}" type="presOf" srcId="{F64453A8-D822-4682-8DE1-C653D210F834}" destId="{5B5E849F-8816-4A25-8FD2-70362B06D0C0}" srcOrd="0" destOrd="0" presId="urn:microsoft.com/office/officeart/2005/8/layout/vList2"/>
    <dgm:cxn modelId="{A84A0255-7BB4-42A9-9711-40FEF422F18B}" type="presOf" srcId="{9DA5CD7E-0CCB-41B3-BDCD-1096FBF53D7A}" destId="{A2ED9E16-90E4-4013-8CE5-6F025757C6E7}" srcOrd="0" destOrd="0" presId="urn:microsoft.com/office/officeart/2005/8/layout/vList2"/>
    <dgm:cxn modelId="{2CCDCD96-7BCD-42BA-BD62-94E1847C7804}" srcId="{F64453A8-D822-4682-8DE1-C653D210F834}" destId="{4138AEE1-229B-483A-9C0B-50957B968953}" srcOrd="1" destOrd="0" parTransId="{65AE12F4-895E-442D-9AA9-C4B75E27C6D4}" sibTransId="{221E2A7A-C8F7-4235-91E0-9732F737DD16}"/>
    <dgm:cxn modelId="{7F14FC9D-A845-4BE7-82E5-815F9CBF3F49}" type="presOf" srcId="{4138AEE1-229B-483A-9C0B-50957B968953}" destId="{442995C8-604B-4B06-AEB1-0C1549A60E48}" srcOrd="0" destOrd="0" presId="urn:microsoft.com/office/officeart/2005/8/layout/vList2"/>
    <dgm:cxn modelId="{7E487EDD-F61E-41BF-AC64-5F7CAE85988B}" srcId="{F64453A8-D822-4682-8DE1-C653D210F834}" destId="{9DA5CD7E-0CCB-41B3-BDCD-1096FBF53D7A}" srcOrd="0" destOrd="0" parTransId="{E6FCCA34-0442-4D36-B41A-D21E905EE1F0}" sibTransId="{CD4BF163-DB98-47AB-94A3-5D96991D73C6}"/>
    <dgm:cxn modelId="{73FE80F6-313B-4EFA-B93C-2FD7C9F8DA11}" srcId="{F64453A8-D822-4682-8DE1-C653D210F834}" destId="{33EE31AB-F875-4A7D-ABB9-8D4922E30821}" srcOrd="2" destOrd="0" parTransId="{8893A5B2-8BC2-4A25-8ADC-79446B6EF505}" sibTransId="{E7F137A3-454B-45F7-B233-525DC043FDCE}"/>
    <dgm:cxn modelId="{8AB607E6-90A1-4E10-8072-0A9FA86B57E1}" type="presParOf" srcId="{5B5E849F-8816-4A25-8FD2-70362B06D0C0}" destId="{A2ED9E16-90E4-4013-8CE5-6F025757C6E7}" srcOrd="0" destOrd="0" presId="urn:microsoft.com/office/officeart/2005/8/layout/vList2"/>
    <dgm:cxn modelId="{3B583522-9155-4074-BF7E-7ADF5DBF918E}" type="presParOf" srcId="{5B5E849F-8816-4A25-8FD2-70362B06D0C0}" destId="{3A7148BE-3DA3-49B9-8DF7-B5F63348A941}" srcOrd="1" destOrd="0" presId="urn:microsoft.com/office/officeart/2005/8/layout/vList2"/>
    <dgm:cxn modelId="{7E752048-62DE-4D17-AAF7-8B97E9D23041}" type="presParOf" srcId="{5B5E849F-8816-4A25-8FD2-70362B06D0C0}" destId="{442995C8-604B-4B06-AEB1-0C1549A60E48}" srcOrd="2" destOrd="0" presId="urn:microsoft.com/office/officeart/2005/8/layout/vList2"/>
    <dgm:cxn modelId="{4F6BD3ED-5A62-43E4-9D3E-D8633165D944}" type="presParOf" srcId="{5B5E849F-8816-4A25-8FD2-70362B06D0C0}" destId="{491C0F5B-2998-41D6-9ED1-1E8F6124BBEB}" srcOrd="3" destOrd="0" presId="urn:microsoft.com/office/officeart/2005/8/layout/vList2"/>
    <dgm:cxn modelId="{9CAF2898-8C68-4A6E-B1C9-E388A1E28D1C}" type="presParOf" srcId="{5B5E849F-8816-4A25-8FD2-70362B06D0C0}" destId="{8A19873D-ED5D-479D-AF89-6547DEED93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BD082-2DFB-4F52-8E64-FCAE0B5F33B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ACB0E29-27E5-4EB0-AEFC-3A042088DE29}">
      <dgm:prSet/>
      <dgm:spPr/>
      <dgm:t>
        <a:bodyPr/>
        <a:lstStyle/>
        <a:p>
          <a:r>
            <a:rPr lang="en-US" b="1"/>
            <a:t>“. . . collector must not furnish . . . information </a:t>
          </a:r>
          <a:r>
            <a:rPr lang="en-US" b="1" i="1"/>
            <a:t>about the debt </a:t>
          </a:r>
          <a:r>
            <a:rPr lang="en-US" b="1"/>
            <a:t>before the debt collector:</a:t>
          </a:r>
          <a:br>
            <a:rPr lang="en-US" b="1"/>
          </a:br>
          <a:endParaRPr lang="en-US"/>
        </a:p>
      </dgm:t>
    </dgm:pt>
    <dgm:pt modelId="{8CB3FBD6-A71B-4086-879C-E14283B0A342}" type="parTrans" cxnId="{BA25B6C0-D385-46B2-8F24-50440EB1F5D1}">
      <dgm:prSet/>
      <dgm:spPr/>
      <dgm:t>
        <a:bodyPr/>
        <a:lstStyle/>
        <a:p>
          <a:endParaRPr lang="en-US"/>
        </a:p>
      </dgm:t>
    </dgm:pt>
    <dgm:pt modelId="{10420CA3-2818-4090-8521-4A0525C71371}" type="sibTrans" cxnId="{BA25B6C0-D385-46B2-8F24-50440EB1F5D1}">
      <dgm:prSet/>
      <dgm:spPr/>
      <dgm:t>
        <a:bodyPr/>
        <a:lstStyle/>
        <a:p>
          <a:endParaRPr lang="en-US"/>
        </a:p>
      </dgm:t>
    </dgm:pt>
    <dgm:pt modelId="{7D72DBDC-B339-44FB-A99D-0AA8986B21C5}">
      <dgm:prSet/>
      <dgm:spPr/>
      <dgm:t>
        <a:bodyPr/>
        <a:lstStyle/>
        <a:p>
          <a:r>
            <a:rPr lang="en-US"/>
            <a:t>Speaks to the consumer </a:t>
          </a:r>
          <a:r>
            <a:rPr lang="en-US" i="1"/>
            <a:t>about the debt</a:t>
          </a:r>
          <a:r>
            <a:rPr lang="en-US"/>
            <a:t> in person or by telephone; or</a:t>
          </a:r>
        </a:p>
      </dgm:t>
    </dgm:pt>
    <dgm:pt modelId="{45355C94-27EA-42A8-BA76-6C19B6D55912}" type="parTrans" cxnId="{F30764ED-4CAD-4228-B17D-1977ABEBB805}">
      <dgm:prSet/>
      <dgm:spPr/>
      <dgm:t>
        <a:bodyPr/>
        <a:lstStyle/>
        <a:p>
          <a:endParaRPr lang="en-US"/>
        </a:p>
      </dgm:t>
    </dgm:pt>
    <dgm:pt modelId="{9D033A04-8048-445D-8238-CDDBB34EFBCF}" type="sibTrans" cxnId="{F30764ED-4CAD-4228-B17D-1977ABEBB805}">
      <dgm:prSet/>
      <dgm:spPr/>
      <dgm:t>
        <a:bodyPr/>
        <a:lstStyle/>
        <a:p>
          <a:endParaRPr lang="en-US"/>
        </a:p>
      </dgm:t>
    </dgm:pt>
    <dgm:pt modelId="{DF958872-6F3B-415D-9651-5FF90DC25236}">
      <dgm:prSet/>
      <dgm:spPr/>
      <dgm:t>
        <a:bodyPr/>
        <a:lstStyle/>
        <a:p>
          <a:r>
            <a:rPr lang="en-US"/>
            <a:t>Places a letter in the mail or sends an electronic message to the consumer </a:t>
          </a:r>
          <a:r>
            <a:rPr lang="en-US" i="1"/>
            <a:t>about the debt </a:t>
          </a:r>
          <a:r>
            <a:rPr lang="en-US"/>
            <a:t>and waits a reasonable period of time to receive a notice of undeliverability.”</a:t>
          </a:r>
        </a:p>
      </dgm:t>
    </dgm:pt>
    <dgm:pt modelId="{2C6D05C3-B6F9-4C98-ADB4-4DEA4DC049C0}" type="parTrans" cxnId="{148D9ECE-8A98-4A33-A19C-D4158508D3B7}">
      <dgm:prSet/>
      <dgm:spPr/>
      <dgm:t>
        <a:bodyPr/>
        <a:lstStyle/>
        <a:p>
          <a:endParaRPr lang="en-US"/>
        </a:p>
      </dgm:t>
    </dgm:pt>
    <dgm:pt modelId="{9179AD09-959F-464A-8100-36DB65670957}" type="sibTrans" cxnId="{148D9ECE-8A98-4A33-A19C-D4158508D3B7}">
      <dgm:prSet/>
      <dgm:spPr/>
      <dgm:t>
        <a:bodyPr/>
        <a:lstStyle/>
        <a:p>
          <a:endParaRPr lang="en-US"/>
        </a:p>
      </dgm:t>
    </dgm:pt>
    <dgm:pt modelId="{36854C90-9CB3-42C9-8832-3A0B410950B3}">
      <dgm:prSet/>
      <dgm:spPr/>
      <dgm:t>
        <a:bodyPr/>
        <a:lstStyle/>
        <a:p>
          <a:r>
            <a:rPr lang="en-US"/>
            <a:t>Reasonable Period Of Time = 14 days</a:t>
          </a:r>
        </a:p>
      </dgm:t>
    </dgm:pt>
    <dgm:pt modelId="{27443620-B61C-4065-883E-D75D5CB6A00A}" type="parTrans" cxnId="{F6C2E17D-6DDD-4020-84C4-CABBA32D65ED}">
      <dgm:prSet/>
      <dgm:spPr/>
      <dgm:t>
        <a:bodyPr/>
        <a:lstStyle/>
        <a:p>
          <a:endParaRPr lang="en-US"/>
        </a:p>
      </dgm:t>
    </dgm:pt>
    <dgm:pt modelId="{6B6AC396-CB3C-4E4B-919B-5C16D8ACE778}" type="sibTrans" cxnId="{F6C2E17D-6DDD-4020-84C4-CABBA32D65ED}">
      <dgm:prSet/>
      <dgm:spPr/>
      <dgm:t>
        <a:bodyPr/>
        <a:lstStyle/>
        <a:p>
          <a:endParaRPr lang="en-US"/>
        </a:p>
      </dgm:t>
    </dgm:pt>
    <dgm:pt modelId="{16AD2B4E-75BC-4D5C-9C31-A249567AF0B5}">
      <dgm:prSet/>
      <dgm:spPr/>
      <dgm:t>
        <a:bodyPr/>
        <a:lstStyle/>
        <a:p>
          <a:r>
            <a:rPr lang="en-US"/>
            <a:t>Must Monitor For Undeliverability</a:t>
          </a:r>
        </a:p>
      </dgm:t>
    </dgm:pt>
    <dgm:pt modelId="{D422FF78-CB6C-46CA-A0BE-0EB29E1FC951}" type="parTrans" cxnId="{A34483A1-04B9-491D-A38B-747B1A5B8416}">
      <dgm:prSet/>
      <dgm:spPr/>
      <dgm:t>
        <a:bodyPr/>
        <a:lstStyle/>
        <a:p>
          <a:endParaRPr lang="en-US"/>
        </a:p>
      </dgm:t>
    </dgm:pt>
    <dgm:pt modelId="{9267371D-289D-4CF0-B5EC-89DC88BD4F29}" type="sibTrans" cxnId="{A34483A1-04B9-491D-A38B-747B1A5B8416}">
      <dgm:prSet/>
      <dgm:spPr/>
      <dgm:t>
        <a:bodyPr/>
        <a:lstStyle/>
        <a:p>
          <a:endParaRPr lang="en-US"/>
        </a:p>
      </dgm:t>
    </dgm:pt>
    <dgm:pt modelId="{D1EF927A-B89D-4C70-B942-0DFCD14C0C38}">
      <dgm:prSet/>
      <dgm:spPr/>
      <dgm:t>
        <a:bodyPr/>
        <a:lstStyle/>
        <a:p>
          <a:r>
            <a:rPr lang="en-US"/>
            <a:t>Must Refrain From Reporting If Undeliverable</a:t>
          </a:r>
        </a:p>
      </dgm:t>
    </dgm:pt>
    <dgm:pt modelId="{1B97ECE6-26A7-41B3-A3BE-1C5661AA6765}" type="parTrans" cxnId="{9BCA55F3-C6C1-4D7C-8706-6CE61AAB1C6A}">
      <dgm:prSet/>
      <dgm:spPr/>
      <dgm:t>
        <a:bodyPr/>
        <a:lstStyle/>
        <a:p>
          <a:endParaRPr lang="en-US"/>
        </a:p>
      </dgm:t>
    </dgm:pt>
    <dgm:pt modelId="{A20E129B-21A2-4441-9D84-ABDA3A1D2456}" type="sibTrans" cxnId="{9BCA55F3-C6C1-4D7C-8706-6CE61AAB1C6A}">
      <dgm:prSet/>
      <dgm:spPr/>
      <dgm:t>
        <a:bodyPr/>
        <a:lstStyle/>
        <a:p>
          <a:endParaRPr lang="en-US"/>
        </a:p>
      </dgm:t>
    </dgm:pt>
    <dgm:pt modelId="{9D3977E7-F724-4E43-8260-276D758EB5B0}">
      <dgm:prSet/>
      <dgm:spPr/>
      <dgm:t>
        <a:bodyPr/>
        <a:lstStyle/>
        <a:p>
          <a:r>
            <a:rPr lang="en-US"/>
            <a:t>MVN = “about the debt”</a:t>
          </a:r>
        </a:p>
      </dgm:t>
    </dgm:pt>
    <dgm:pt modelId="{85A953DF-422D-427E-97E2-F24F56A95463}" type="parTrans" cxnId="{3CAAED31-4CB7-4847-9E9C-C7F6F6B3A650}">
      <dgm:prSet/>
      <dgm:spPr/>
      <dgm:t>
        <a:bodyPr/>
        <a:lstStyle/>
        <a:p>
          <a:endParaRPr lang="en-US"/>
        </a:p>
      </dgm:t>
    </dgm:pt>
    <dgm:pt modelId="{28AEBC73-734A-4A78-9455-691DBD33B795}" type="sibTrans" cxnId="{3CAAED31-4CB7-4847-9E9C-C7F6F6B3A650}">
      <dgm:prSet/>
      <dgm:spPr/>
      <dgm:t>
        <a:bodyPr/>
        <a:lstStyle/>
        <a:p>
          <a:endParaRPr lang="en-US"/>
        </a:p>
      </dgm:t>
    </dgm:pt>
    <dgm:pt modelId="{C99DE288-8328-4C1B-9F91-4593325C9B0A}" type="pres">
      <dgm:prSet presAssocID="{02EBD082-2DFB-4F52-8E64-FCAE0B5F33B7}" presName="linear" presStyleCnt="0">
        <dgm:presLayoutVars>
          <dgm:animLvl val="lvl"/>
          <dgm:resizeHandles val="exact"/>
        </dgm:presLayoutVars>
      </dgm:prSet>
      <dgm:spPr/>
    </dgm:pt>
    <dgm:pt modelId="{50F50410-1100-4A52-BEE2-B9B4E891AE01}" type="pres">
      <dgm:prSet presAssocID="{3ACB0E29-27E5-4EB0-AEFC-3A042088DE29}" presName="parentText" presStyleLbl="node1" presStyleIdx="0" presStyleCnt="5">
        <dgm:presLayoutVars>
          <dgm:chMax val="0"/>
          <dgm:bulletEnabled val="1"/>
        </dgm:presLayoutVars>
      </dgm:prSet>
      <dgm:spPr/>
    </dgm:pt>
    <dgm:pt modelId="{D9F6AFE2-6402-44EE-BBB8-1685ABF78380}" type="pres">
      <dgm:prSet presAssocID="{3ACB0E29-27E5-4EB0-AEFC-3A042088DE29}" presName="childText" presStyleLbl="revTx" presStyleIdx="0" presStyleCnt="1">
        <dgm:presLayoutVars>
          <dgm:bulletEnabled val="1"/>
        </dgm:presLayoutVars>
      </dgm:prSet>
      <dgm:spPr/>
    </dgm:pt>
    <dgm:pt modelId="{099811E2-BE6A-49CE-8FE0-99F6C1E9E3A5}" type="pres">
      <dgm:prSet presAssocID="{36854C90-9CB3-42C9-8832-3A0B410950B3}" presName="parentText" presStyleLbl="node1" presStyleIdx="1" presStyleCnt="5">
        <dgm:presLayoutVars>
          <dgm:chMax val="0"/>
          <dgm:bulletEnabled val="1"/>
        </dgm:presLayoutVars>
      </dgm:prSet>
      <dgm:spPr/>
    </dgm:pt>
    <dgm:pt modelId="{00F17ECE-B4B8-4AF0-A127-8CE27E97D815}" type="pres">
      <dgm:prSet presAssocID="{6B6AC396-CB3C-4E4B-919B-5C16D8ACE778}" presName="spacer" presStyleCnt="0"/>
      <dgm:spPr/>
    </dgm:pt>
    <dgm:pt modelId="{FC9AF0B1-767D-42B1-B064-B9CBE40ADA43}" type="pres">
      <dgm:prSet presAssocID="{16AD2B4E-75BC-4D5C-9C31-A249567AF0B5}" presName="parentText" presStyleLbl="node1" presStyleIdx="2" presStyleCnt="5">
        <dgm:presLayoutVars>
          <dgm:chMax val="0"/>
          <dgm:bulletEnabled val="1"/>
        </dgm:presLayoutVars>
      </dgm:prSet>
      <dgm:spPr/>
    </dgm:pt>
    <dgm:pt modelId="{7AD0928F-0E55-42A6-858F-60147D7CEAD5}" type="pres">
      <dgm:prSet presAssocID="{9267371D-289D-4CF0-B5EC-89DC88BD4F29}" presName="spacer" presStyleCnt="0"/>
      <dgm:spPr/>
    </dgm:pt>
    <dgm:pt modelId="{9BEC64F3-D649-4581-ABC3-7B944881228D}" type="pres">
      <dgm:prSet presAssocID="{D1EF927A-B89D-4C70-B942-0DFCD14C0C38}" presName="parentText" presStyleLbl="node1" presStyleIdx="3" presStyleCnt="5">
        <dgm:presLayoutVars>
          <dgm:chMax val="0"/>
          <dgm:bulletEnabled val="1"/>
        </dgm:presLayoutVars>
      </dgm:prSet>
      <dgm:spPr/>
    </dgm:pt>
    <dgm:pt modelId="{B126C43F-98AA-4FB7-BC27-1CA135631DA9}" type="pres">
      <dgm:prSet presAssocID="{A20E129B-21A2-4441-9D84-ABDA3A1D2456}" presName="spacer" presStyleCnt="0"/>
      <dgm:spPr/>
    </dgm:pt>
    <dgm:pt modelId="{C1F99B01-BAA7-4A6D-90E8-44B9DCDBC30E}" type="pres">
      <dgm:prSet presAssocID="{9D3977E7-F724-4E43-8260-276D758EB5B0}" presName="parentText" presStyleLbl="node1" presStyleIdx="4" presStyleCnt="5">
        <dgm:presLayoutVars>
          <dgm:chMax val="0"/>
          <dgm:bulletEnabled val="1"/>
        </dgm:presLayoutVars>
      </dgm:prSet>
      <dgm:spPr/>
    </dgm:pt>
  </dgm:ptLst>
  <dgm:cxnLst>
    <dgm:cxn modelId="{3CAAED31-4CB7-4847-9E9C-C7F6F6B3A650}" srcId="{02EBD082-2DFB-4F52-8E64-FCAE0B5F33B7}" destId="{9D3977E7-F724-4E43-8260-276D758EB5B0}" srcOrd="4" destOrd="0" parTransId="{85A953DF-422D-427E-97E2-F24F56A95463}" sibTransId="{28AEBC73-734A-4A78-9455-691DBD33B795}"/>
    <dgm:cxn modelId="{D0240D48-3F8E-4B5D-9286-D316E37A34B4}" type="presOf" srcId="{7D72DBDC-B339-44FB-A99D-0AA8986B21C5}" destId="{D9F6AFE2-6402-44EE-BBB8-1685ABF78380}" srcOrd="0" destOrd="0" presId="urn:microsoft.com/office/officeart/2005/8/layout/vList2"/>
    <dgm:cxn modelId="{D5431552-BE98-4731-A389-6D5FF7887058}" type="presOf" srcId="{9D3977E7-F724-4E43-8260-276D758EB5B0}" destId="{C1F99B01-BAA7-4A6D-90E8-44B9DCDBC30E}" srcOrd="0" destOrd="0" presId="urn:microsoft.com/office/officeart/2005/8/layout/vList2"/>
    <dgm:cxn modelId="{F6C2E17D-6DDD-4020-84C4-CABBA32D65ED}" srcId="{02EBD082-2DFB-4F52-8E64-FCAE0B5F33B7}" destId="{36854C90-9CB3-42C9-8832-3A0B410950B3}" srcOrd="1" destOrd="0" parTransId="{27443620-B61C-4065-883E-D75D5CB6A00A}" sibTransId="{6B6AC396-CB3C-4E4B-919B-5C16D8ACE778}"/>
    <dgm:cxn modelId="{6F7D0C92-3830-420D-8599-0D946F7AFE0A}" type="presOf" srcId="{16AD2B4E-75BC-4D5C-9C31-A249567AF0B5}" destId="{FC9AF0B1-767D-42B1-B064-B9CBE40ADA43}" srcOrd="0" destOrd="0" presId="urn:microsoft.com/office/officeart/2005/8/layout/vList2"/>
    <dgm:cxn modelId="{A34483A1-04B9-491D-A38B-747B1A5B8416}" srcId="{02EBD082-2DFB-4F52-8E64-FCAE0B5F33B7}" destId="{16AD2B4E-75BC-4D5C-9C31-A249567AF0B5}" srcOrd="2" destOrd="0" parTransId="{D422FF78-CB6C-46CA-A0BE-0EB29E1FC951}" sibTransId="{9267371D-289D-4CF0-B5EC-89DC88BD4F29}"/>
    <dgm:cxn modelId="{2DEA4FA5-5756-4A2C-ADAB-13AFD3D4478A}" type="presOf" srcId="{3ACB0E29-27E5-4EB0-AEFC-3A042088DE29}" destId="{50F50410-1100-4A52-BEE2-B9B4E891AE01}" srcOrd="0" destOrd="0" presId="urn:microsoft.com/office/officeart/2005/8/layout/vList2"/>
    <dgm:cxn modelId="{A30752B1-BF93-4AF5-8D50-CCC980355930}" type="presOf" srcId="{D1EF927A-B89D-4C70-B942-0DFCD14C0C38}" destId="{9BEC64F3-D649-4581-ABC3-7B944881228D}" srcOrd="0" destOrd="0" presId="urn:microsoft.com/office/officeart/2005/8/layout/vList2"/>
    <dgm:cxn modelId="{D3ACDFB7-E936-4381-97BF-E55129C7D764}" type="presOf" srcId="{DF958872-6F3B-415D-9651-5FF90DC25236}" destId="{D9F6AFE2-6402-44EE-BBB8-1685ABF78380}" srcOrd="0" destOrd="1" presId="urn:microsoft.com/office/officeart/2005/8/layout/vList2"/>
    <dgm:cxn modelId="{BA25B6C0-D385-46B2-8F24-50440EB1F5D1}" srcId="{02EBD082-2DFB-4F52-8E64-FCAE0B5F33B7}" destId="{3ACB0E29-27E5-4EB0-AEFC-3A042088DE29}" srcOrd="0" destOrd="0" parTransId="{8CB3FBD6-A71B-4086-879C-E14283B0A342}" sibTransId="{10420CA3-2818-4090-8521-4A0525C71371}"/>
    <dgm:cxn modelId="{2B9380C9-3688-4F5E-A8F5-125DB520B7C5}" type="presOf" srcId="{36854C90-9CB3-42C9-8832-3A0B410950B3}" destId="{099811E2-BE6A-49CE-8FE0-99F6C1E9E3A5}" srcOrd="0" destOrd="0" presId="urn:microsoft.com/office/officeart/2005/8/layout/vList2"/>
    <dgm:cxn modelId="{148D9ECE-8A98-4A33-A19C-D4158508D3B7}" srcId="{3ACB0E29-27E5-4EB0-AEFC-3A042088DE29}" destId="{DF958872-6F3B-415D-9651-5FF90DC25236}" srcOrd="1" destOrd="0" parTransId="{2C6D05C3-B6F9-4C98-ADB4-4DEA4DC049C0}" sibTransId="{9179AD09-959F-464A-8100-36DB65670957}"/>
    <dgm:cxn modelId="{D29739DC-3DA0-451D-93B6-1A3AD5EC15DB}" type="presOf" srcId="{02EBD082-2DFB-4F52-8E64-FCAE0B5F33B7}" destId="{C99DE288-8328-4C1B-9F91-4593325C9B0A}" srcOrd="0" destOrd="0" presId="urn:microsoft.com/office/officeart/2005/8/layout/vList2"/>
    <dgm:cxn modelId="{F30764ED-4CAD-4228-B17D-1977ABEBB805}" srcId="{3ACB0E29-27E5-4EB0-AEFC-3A042088DE29}" destId="{7D72DBDC-B339-44FB-A99D-0AA8986B21C5}" srcOrd="0" destOrd="0" parTransId="{45355C94-27EA-42A8-BA76-6C19B6D55912}" sibTransId="{9D033A04-8048-445D-8238-CDDBB34EFBCF}"/>
    <dgm:cxn modelId="{9BCA55F3-C6C1-4D7C-8706-6CE61AAB1C6A}" srcId="{02EBD082-2DFB-4F52-8E64-FCAE0B5F33B7}" destId="{D1EF927A-B89D-4C70-B942-0DFCD14C0C38}" srcOrd="3" destOrd="0" parTransId="{1B97ECE6-26A7-41B3-A3BE-1C5661AA6765}" sibTransId="{A20E129B-21A2-4441-9D84-ABDA3A1D2456}"/>
    <dgm:cxn modelId="{09749E78-933A-4378-AD87-CA8D86BD8E69}" type="presParOf" srcId="{C99DE288-8328-4C1B-9F91-4593325C9B0A}" destId="{50F50410-1100-4A52-BEE2-B9B4E891AE01}" srcOrd="0" destOrd="0" presId="urn:microsoft.com/office/officeart/2005/8/layout/vList2"/>
    <dgm:cxn modelId="{AF7D4B1D-3D18-4536-9BC2-841CB27D7B3A}" type="presParOf" srcId="{C99DE288-8328-4C1B-9F91-4593325C9B0A}" destId="{D9F6AFE2-6402-44EE-BBB8-1685ABF78380}" srcOrd="1" destOrd="0" presId="urn:microsoft.com/office/officeart/2005/8/layout/vList2"/>
    <dgm:cxn modelId="{97FDD4D9-16AD-4AED-9499-C9068F8DFA17}" type="presParOf" srcId="{C99DE288-8328-4C1B-9F91-4593325C9B0A}" destId="{099811E2-BE6A-49CE-8FE0-99F6C1E9E3A5}" srcOrd="2" destOrd="0" presId="urn:microsoft.com/office/officeart/2005/8/layout/vList2"/>
    <dgm:cxn modelId="{0B6EA675-5D1B-457F-B2F2-0EF2248A5879}" type="presParOf" srcId="{C99DE288-8328-4C1B-9F91-4593325C9B0A}" destId="{00F17ECE-B4B8-4AF0-A127-8CE27E97D815}" srcOrd="3" destOrd="0" presId="urn:microsoft.com/office/officeart/2005/8/layout/vList2"/>
    <dgm:cxn modelId="{6A9E6C3E-F810-49F4-985B-36BD363E64CF}" type="presParOf" srcId="{C99DE288-8328-4C1B-9F91-4593325C9B0A}" destId="{FC9AF0B1-767D-42B1-B064-B9CBE40ADA43}" srcOrd="4" destOrd="0" presId="urn:microsoft.com/office/officeart/2005/8/layout/vList2"/>
    <dgm:cxn modelId="{91EDBA09-B078-4409-B7C1-F5FDB4DDFEAC}" type="presParOf" srcId="{C99DE288-8328-4C1B-9F91-4593325C9B0A}" destId="{7AD0928F-0E55-42A6-858F-60147D7CEAD5}" srcOrd="5" destOrd="0" presId="urn:microsoft.com/office/officeart/2005/8/layout/vList2"/>
    <dgm:cxn modelId="{E6C2D18A-39B6-48E5-B51E-5CA4D3246F6B}" type="presParOf" srcId="{C99DE288-8328-4C1B-9F91-4593325C9B0A}" destId="{9BEC64F3-D649-4581-ABC3-7B944881228D}" srcOrd="6" destOrd="0" presId="urn:microsoft.com/office/officeart/2005/8/layout/vList2"/>
    <dgm:cxn modelId="{0C051C4B-F684-4C07-9926-5138975E045F}" type="presParOf" srcId="{C99DE288-8328-4C1B-9F91-4593325C9B0A}" destId="{B126C43F-98AA-4FB7-BC27-1CA135631DA9}" srcOrd="7" destOrd="0" presId="urn:microsoft.com/office/officeart/2005/8/layout/vList2"/>
    <dgm:cxn modelId="{DB84B9FB-3217-4330-B7FA-52393AE7D62A}" type="presParOf" srcId="{C99DE288-8328-4C1B-9F91-4593325C9B0A}" destId="{C1F99B01-BAA7-4A6D-90E8-44B9DCDBC3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A42D2-B4E8-420A-80C8-100152DBB2C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67F3E1CD-59DD-4F53-B054-C5C3CF0A1367}">
      <dgm:prSet/>
      <dgm:spPr/>
      <dgm:t>
        <a:bodyPr/>
        <a:lstStyle/>
        <a:p>
          <a:r>
            <a:rPr lang="en-US"/>
            <a:t>Categorize Nature Of Dispute</a:t>
          </a:r>
        </a:p>
      </dgm:t>
    </dgm:pt>
    <dgm:pt modelId="{ED27057E-E1AA-4D91-97F5-9B8EDB92BE89}" type="parTrans" cxnId="{31E4D3CF-5933-45A5-AF2D-DD995221D5B5}">
      <dgm:prSet/>
      <dgm:spPr/>
      <dgm:t>
        <a:bodyPr/>
        <a:lstStyle/>
        <a:p>
          <a:endParaRPr lang="en-US"/>
        </a:p>
      </dgm:t>
    </dgm:pt>
    <dgm:pt modelId="{F6DE4B98-A14A-4FA1-BDF6-926792258B86}" type="sibTrans" cxnId="{31E4D3CF-5933-45A5-AF2D-DD995221D5B5}">
      <dgm:prSet/>
      <dgm:spPr/>
      <dgm:t>
        <a:bodyPr/>
        <a:lstStyle/>
        <a:p>
          <a:endParaRPr lang="en-US"/>
        </a:p>
      </dgm:t>
    </dgm:pt>
    <dgm:pt modelId="{06787390-F540-4ACB-994F-3DF93EB28E86}">
      <dgm:prSet/>
      <dgm:spPr/>
      <dgm:t>
        <a:bodyPr/>
        <a:lstStyle/>
        <a:p>
          <a:r>
            <a:rPr lang="en-US"/>
            <a:t>Your Company’s Top 10-15 Dispute Categories</a:t>
          </a:r>
        </a:p>
      </dgm:t>
    </dgm:pt>
    <dgm:pt modelId="{A009D8DF-7814-4FE2-92E0-29FD1230C9D0}" type="parTrans" cxnId="{DC036D1A-4DF4-4B52-BC44-17D6544ABC1F}">
      <dgm:prSet/>
      <dgm:spPr/>
      <dgm:t>
        <a:bodyPr/>
        <a:lstStyle/>
        <a:p>
          <a:endParaRPr lang="en-US"/>
        </a:p>
      </dgm:t>
    </dgm:pt>
    <dgm:pt modelId="{003D5D91-F09A-4E9D-BD82-6B15452CF487}" type="sibTrans" cxnId="{DC036D1A-4DF4-4B52-BC44-17D6544ABC1F}">
      <dgm:prSet/>
      <dgm:spPr/>
      <dgm:t>
        <a:bodyPr/>
        <a:lstStyle/>
        <a:p>
          <a:endParaRPr lang="en-US"/>
        </a:p>
      </dgm:t>
    </dgm:pt>
    <dgm:pt modelId="{050648D0-3114-4BD9-9727-8782F8F2DFB5}">
      <dgm:prSet/>
      <dgm:spPr/>
      <dgm:t>
        <a:bodyPr/>
        <a:lstStyle/>
        <a:p>
          <a:r>
            <a:rPr lang="en-US"/>
            <a:t>E-Oscar Dispute Categories</a:t>
          </a:r>
        </a:p>
      </dgm:t>
    </dgm:pt>
    <dgm:pt modelId="{6D1B1131-B44E-4891-8F0F-768DA8678F60}" type="parTrans" cxnId="{2BEF8A5F-3472-489B-BA71-F90039D106CF}">
      <dgm:prSet/>
      <dgm:spPr/>
      <dgm:t>
        <a:bodyPr/>
        <a:lstStyle/>
        <a:p>
          <a:endParaRPr lang="en-US"/>
        </a:p>
      </dgm:t>
    </dgm:pt>
    <dgm:pt modelId="{F9C9A9EA-DED6-45B3-B0A7-D3CB7F02F060}" type="sibTrans" cxnId="{2BEF8A5F-3472-489B-BA71-F90039D106CF}">
      <dgm:prSet/>
      <dgm:spPr/>
      <dgm:t>
        <a:bodyPr/>
        <a:lstStyle/>
        <a:p>
          <a:endParaRPr lang="en-US"/>
        </a:p>
      </dgm:t>
    </dgm:pt>
    <dgm:pt modelId="{844669BB-3E2E-4342-866C-AFDF3D15B18D}">
      <dgm:prSet/>
      <dgm:spPr/>
      <dgm:t>
        <a:bodyPr/>
        <a:lstStyle/>
        <a:p>
          <a:r>
            <a:rPr lang="en-US" dirty="0"/>
            <a:t>Notate Exceptions for Direct Disputes</a:t>
          </a:r>
        </a:p>
      </dgm:t>
    </dgm:pt>
    <dgm:pt modelId="{30DAEF8B-5800-4987-984D-9C789FFE7290}" type="parTrans" cxnId="{2287C6F3-F133-4055-9622-9FC807E23DDD}">
      <dgm:prSet/>
      <dgm:spPr/>
      <dgm:t>
        <a:bodyPr/>
        <a:lstStyle/>
        <a:p>
          <a:endParaRPr lang="en-US"/>
        </a:p>
      </dgm:t>
    </dgm:pt>
    <dgm:pt modelId="{C04D1F48-104C-4F45-B577-935D7EDD0EA3}" type="sibTrans" cxnId="{2287C6F3-F133-4055-9622-9FC807E23DDD}">
      <dgm:prSet/>
      <dgm:spPr/>
      <dgm:t>
        <a:bodyPr/>
        <a:lstStyle/>
        <a:p>
          <a:endParaRPr lang="en-US"/>
        </a:p>
      </dgm:t>
    </dgm:pt>
    <dgm:pt modelId="{B1CD1B7D-B559-49CE-B817-6F61E7793F13}">
      <dgm:prSet/>
      <dgm:spPr/>
      <dgm:t>
        <a:bodyPr/>
        <a:lstStyle/>
        <a:p>
          <a:r>
            <a:rPr lang="en-US"/>
            <a:t>“Identifying Information”</a:t>
          </a:r>
        </a:p>
      </dgm:t>
    </dgm:pt>
    <dgm:pt modelId="{31D27348-3510-4B76-A8DC-3922F26A0DC5}" type="parTrans" cxnId="{EA176BC2-786F-443B-B4C4-C2EF8896825D}">
      <dgm:prSet/>
      <dgm:spPr/>
      <dgm:t>
        <a:bodyPr/>
        <a:lstStyle/>
        <a:p>
          <a:endParaRPr lang="en-US"/>
        </a:p>
      </dgm:t>
    </dgm:pt>
    <dgm:pt modelId="{AC605D48-9FCC-457F-8239-B926D5F7A456}" type="sibTrans" cxnId="{EA176BC2-786F-443B-B4C4-C2EF8896825D}">
      <dgm:prSet/>
      <dgm:spPr/>
      <dgm:t>
        <a:bodyPr/>
        <a:lstStyle/>
        <a:p>
          <a:endParaRPr lang="en-US"/>
        </a:p>
      </dgm:t>
    </dgm:pt>
    <dgm:pt modelId="{8A86103C-D083-4B2F-86C3-147320D2438A}">
      <dgm:prSet/>
      <dgm:spPr/>
      <dgm:t>
        <a:bodyPr/>
        <a:lstStyle/>
        <a:p>
          <a:r>
            <a:rPr lang="en-US"/>
            <a:t>Past/Present Employers</a:t>
          </a:r>
        </a:p>
      </dgm:t>
    </dgm:pt>
    <dgm:pt modelId="{DD3BA696-5433-4110-ABEB-C7C53BE52520}" type="parTrans" cxnId="{15BC9DD2-91C7-4DD3-9E2B-DF3CCF7CC277}">
      <dgm:prSet/>
      <dgm:spPr/>
      <dgm:t>
        <a:bodyPr/>
        <a:lstStyle/>
        <a:p>
          <a:endParaRPr lang="en-US"/>
        </a:p>
      </dgm:t>
    </dgm:pt>
    <dgm:pt modelId="{4A38D4A9-ADDA-45BB-B780-948B7EE66052}" type="sibTrans" cxnId="{15BC9DD2-91C7-4DD3-9E2B-DF3CCF7CC277}">
      <dgm:prSet/>
      <dgm:spPr/>
      <dgm:t>
        <a:bodyPr/>
        <a:lstStyle/>
        <a:p>
          <a:endParaRPr lang="en-US"/>
        </a:p>
      </dgm:t>
    </dgm:pt>
    <dgm:pt modelId="{A46377BA-F155-4008-B459-FD225CF2BAC9}">
      <dgm:prSet/>
      <dgm:spPr/>
      <dgm:t>
        <a:bodyPr/>
        <a:lstStyle/>
        <a:p>
          <a:r>
            <a:rPr lang="en-US"/>
            <a:t>Inquiries/Requests for Consumer Reports</a:t>
          </a:r>
        </a:p>
      </dgm:t>
    </dgm:pt>
    <dgm:pt modelId="{767E9220-7D7D-4B94-8347-C4921B993034}" type="parTrans" cxnId="{42F30628-0D97-4B84-B061-0914FF37D91E}">
      <dgm:prSet/>
      <dgm:spPr/>
      <dgm:t>
        <a:bodyPr/>
        <a:lstStyle/>
        <a:p>
          <a:endParaRPr lang="en-US"/>
        </a:p>
      </dgm:t>
    </dgm:pt>
    <dgm:pt modelId="{647DC32A-E58C-4877-969A-F05CF3568AB6}" type="sibTrans" cxnId="{42F30628-0D97-4B84-B061-0914FF37D91E}">
      <dgm:prSet/>
      <dgm:spPr/>
      <dgm:t>
        <a:bodyPr/>
        <a:lstStyle/>
        <a:p>
          <a:endParaRPr lang="en-US"/>
        </a:p>
      </dgm:t>
    </dgm:pt>
    <dgm:pt modelId="{C7598048-BDB2-4798-BCD2-44CC76A7595A}">
      <dgm:prSet/>
      <dgm:spPr/>
      <dgm:t>
        <a:bodyPr/>
        <a:lstStyle/>
        <a:p>
          <a:r>
            <a:rPr lang="en-US"/>
            <a:t>Information Derived From Public Records (judgments/BK etc.)</a:t>
          </a:r>
        </a:p>
      </dgm:t>
    </dgm:pt>
    <dgm:pt modelId="{47D61BB4-5012-485A-A5E7-BD1FA2AB6D0D}" type="parTrans" cxnId="{0A44F34E-7492-4531-9866-BA5E65C5BEA4}">
      <dgm:prSet/>
      <dgm:spPr/>
      <dgm:t>
        <a:bodyPr/>
        <a:lstStyle/>
        <a:p>
          <a:endParaRPr lang="en-US"/>
        </a:p>
      </dgm:t>
    </dgm:pt>
    <dgm:pt modelId="{E10BBA9D-7764-46E4-93F1-68CA6164F379}" type="sibTrans" cxnId="{0A44F34E-7492-4531-9866-BA5E65C5BEA4}">
      <dgm:prSet/>
      <dgm:spPr/>
      <dgm:t>
        <a:bodyPr/>
        <a:lstStyle/>
        <a:p>
          <a:endParaRPr lang="en-US"/>
        </a:p>
      </dgm:t>
    </dgm:pt>
    <dgm:pt modelId="{AC0F7C61-67CF-4879-BF60-DC3058EDE4E3}">
      <dgm:prSet/>
      <dgm:spPr/>
      <dgm:t>
        <a:bodyPr/>
        <a:lstStyle/>
        <a:p>
          <a:r>
            <a:rPr lang="en-US"/>
            <a:t>Information Related to Fraud/Active Duty Alerts</a:t>
          </a:r>
        </a:p>
      </dgm:t>
    </dgm:pt>
    <dgm:pt modelId="{0D34E620-C449-4FF5-AB71-520172217BAF}" type="parTrans" cxnId="{83A3FCA0-BCC0-43BB-B40A-8EB854890E48}">
      <dgm:prSet/>
      <dgm:spPr/>
      <dgm:t>
        <a:bodyPr/>
        <a:lstStyle/>
        <a:p>
          <a:endParaRPr lang="en-US"/>
        </a:p>
      </dgm:t>
    </dgm:pt>
    <dgm:pt modelId="{2F6B58F4-9F29-4DF4-84A0-9D1F21F28CC5}" type="sibTrans" cxnId="{83A3FCA0-BCC0-43BB-B40A-8EB854890E48}">
      <dgm:prSet/>
      <dgm:spPr/>
      <dgm:t>
        <a:bodyPr/>
        <a:lstStyle/>
        <a:p>
          <a:endParaRPr lang="en-US"/>
        </a:p>
      </dgm:t>
    </dgm:pt>
    <dgm:pt modelId="{BBA6981F-1047-4A60-8085-B563E0F3D263}">
      <dgm:prSet/>
      <dgm:spPr/>
      <dgm:t>
        <a:bodyPr/>
        <a:lstStyle/>
        <a:p>
          <a:r>
            <a:rPr lang="en-US"/>
            <a:t>Information Provide By Other Furnisher</a:t>
          </a:r>
        </a:p>
      </dgm:t>
    </dgm:pt>
    <dgm:pt modelId="{889842BC-4EB2-4296-93A0-A6424D156F26}" type="parTrans" cxnId="{A545B0E2-25D3-4E05-8FA1-21F33F7737CB}">
      <dgm:prSet/>
      <dgm:spPr/>
      <dgm:t>
        <a:bodyPr/>
        <a:lstStyle/>
        <a:p>
          <a:endParaRPr lang="en-US"/>
        </a:p>
      </dgm:t>
    </dgm:pt>
    <dgm:pt modelId="{4A44E655-1AB4-4F22-97A9-44679980C961}" type="sibTrans" cxnId="{A545B0E2-25D3-4E05-8FA1-21F33F7737CB}">
      <dgm:prSet/>
      <dgm:spPr/>
      <dgm:t>
        <a:bodyPr/>
        <a:lstStyle/>
        <a:p>
          <a:endParaRPr lang="en-US"/>
        </a:p>
      </dgm:t>
    </dgm:pt>
    <dgm:pt modelId="{89676915-7C9F-47F2-862E-CCDB4A04AB3A}">
      <dgm:prSet/>
      <dgm:spPr/>
      <dgm:t>
        <a:bodyPr/>
        <a:lstStyle/>
        <a:p>
          <a:r>
            <a:rPr lang="en-US"/>
            <a:t>Structured Data Format!!!</a:t>
          </a:r>
        </a:p>
      </dgm:t>
    </dgm:pt>
    <dgm:pt modelId="{4CA2E14F-CACC-45DC-BD7B-9D0026B23DB5}" type="parTrans" cxnId="{69332898-7C67-4080-8E91-6596F21D0D36}">
      <dgm:prSet/>
      <dgm:spPr/>
      <dgm:t>
        <a:bodyPr/>
        <a:lstStyle/>
        <a:p>
          <a:endParaRPr lang="en-US"/>
        </a:p>
      </dgm:t>
    </dgm:pt>
    <dgm:pt modelId="{DB6B7F2F-ED69-43CC-8A95-6CCAB2E08BD3}" type="sibTrans" cxnId="{69332898-7C67-4080-8E91-6596F21D0D36}">
      <dgm:prSet/>
      <dgm:spPr/>
      <dgm:t>
        <a:bodyPr/>
        <a:lstStyle/>
        <a:p>
          <a:endParaRPr lang="en-US"/>
        </a:p>
      </dgm:t>
    </dgm:pt>
    <dgm:pt modelId="{EAE0430D-51CA-49E2-B93C-D3C2E897C2AE}">
      <dgm:prSet/>
      <dgm:spPr/>
      <dgm:t>
        <a:bodyPr/>
        <a:lstStyle/>
        <a:p>
          <a:r>
            <a:rPr lang="en-US"/>
            <a:t>Notate Response Deadline</a:t>
          </a:r>
        </a:p>
      </dgm:t>
    </dgm:pt>
    <dgm:pt modelId="{FCF4E248-A6C1-4088-A443-70B4354EC922}" type="parTrans" cxnId="{596A0447-B7A0-4DBB-B345-E69BA2827D5B}">
      <dgm:prSet/>
      <dgm:spPr/>
      <dgm:t>
        <a:bodyPr/>
        <a:lstStyle/>
        <a:p>
          <a:endParaRPr lang="en-US"/>
        </a:p>
      </dgm:t>
    </dgm:pt>
    <dgm:pt modelId="{0361D180-C653-43D4-AE4D-A14FF6852098}" type="sibTrans" cxnId="{596A0447-B7A0-4DBB-B345-E69BA2827D5B}">
      <dgm:prSet/>
      <dgm:spPr/>
      <dgm:t>
        <a:bodyPr/>
        <a:lstStyle/>
        <a:p>
          <a:endParaRPr lang="en-US"/>
        </a:p>
      </dgm:t>
    </dgm:pt>
    <dgm:pt modelId="{910D0904-72F1-44AE-9957-12D06A41C358}" type="pres">
      <dgm:prSet presAssocID="{C42A42D2-B4E8-420A-80C8-100152DBB2C1}" presName="linear" presStyleCnt="0">
        <dgm:presLayoutVars>
          <dgm:dir/>
          <dgm:animLvl val="lvl"/>
          <dgm:resizeHandles val="exact"/>
        </dgm:presLayoutVars>
      </dgm:prSet>
      <dgm:spPr/>
    </dgm:pt>
    <dgm:pt modelId="{FD6AA4AD-ED08-46BE-9DE4-B456F4F982C8}" type="pres">
      <dgm:prSet presAssocID="{67F3E1CD-59DD-4F53-B054-C5C3CF0A1367}" presName="parentLin" presStyleCnt="0"/>
      <dgm:spPr/>
    </dgm:pt>
    <dgm:pt modelId="{7B2D435E-6BFB-4C2D-92B1-2D2558B9C9AB}" type="pres">
      <dgm:prSet presAssocID="{67F3E1CD-59DD-4F53-B054-C5C3CF0A1367}" presName="parentLeftMargin" presStyleLbl="node1" presStyleIdx="0" presStyleCnt="3"/>
      <dgm:spPr/>
    </dgm:pt>
    <dgm:pt modelId="{3B1FDB71-BC80-4CD5-AB00-20911427F662}" type="pres">
      <dgm:prSet presAssocID="{67F3E1CD-59DD-4F53-B054-C5C3CF0A1367}" presName="parentText" presStyleLbl="node1" presStyleIdx="0" presStyleCnt="3">
        <dgm:presLayoutVars>
          <dgm:chMax val="0"/>
          <dgm:bulletEnabled val="1"/>
        </dgm:presLayoutVars>
      </dgm:prSet>
      <dgm:spPr/>
    </dgm:pt>
    <dgm:pt modelId="{B86C4C96-2252-4500-B7CC-70787DD07F57}" type="pres">
      <dgm:prSet presAssocID="{67F3E1CD-59DD-4F53-B054-C5C3CF0A1367}" presName="negativeSpace" presStyleCnt="0"/>
      <dgm:spPr/>
    </dgm:pt>
    <dgm:pt modelId="{BDF2CA4C-F24A-4FA5-8AA6-0FBD3357FA02}" type="pres">
      <dgm:prSet presAssocID="{67F3E1CD-59DD-4F53-B054-C5C3CF0A1367}" presName="childText" presStyleLbl="conFgAcc1" presStyleIdx="0" presStyleCnt="3">
        <dgm:presLayoutVars>
          <dgm:bulletEnabled val="1"/>
        </dgm:presLayoutVars>
      </dgm:prSet>
      <dgm:spPr/>
    </dgm:pt>
    <dgm:pt modelId="{53BDE042-CB04-4CB5-8000-7245798AD4E1}" type="pres">
      <dgm:prSet presAssocID="{F6DE4B98-A14A-4FA1-BDF6-926792258B86}" presName="spaceBetweenRectangles" presStyleCnt="0"/>
      <dgm:spPr/>
    </dgm:pt>
    <dgm:pt modelId="{C1E53187-554E-4529-BC2F-1E00C752C3BC}" type="pres">
      <dgm:prSet presAssocID="{89676915-7C9F-47F2-862E-CCDB4A04AB3A}" presName="parentLin" presStyleCnt="0"/>
      <dgm:spPr/>
    </dgm:pt>
    <dgm:pt modelId="{15B7C987-7095-46FD-9395-98B98985759E}" type="pres">
      <dgm:prSet presAssocID="{89676915-7C9F-47F2-862E-CCDB4A04AB3A}" presName="parentLeftMargin" presStyleLbl="node1" presStyleIdx="0" presStyleCnt="3"/>
      <dgm:spPr/>
    </dgm:pt>
    <dgm:pt modelId="{3B08AEB5-56C5-478C-98DB-38543054E591}" type="pres">
      <dgm:prSet presAssocID="{89676915-7C9F-47F2-862E-CCDB4A04AB3A}" presName="parentText" presStyleLbl="node1" presStyleIdx="1" presStyleCnt="3">
        <dgm:presLayoutVars>
          <dgm:chMax val="0"/>
          <dgm:bulletEnabled val="1"/>
        </dgm:presLayoutVars>
      </dgm:prSet>
      <dgm:spPr/>
    </dgm:pt>
    <dgm:pt modelId="{97AE4B86-BB6B-4F75-AAA7-B39E4F9DED89}" type="pres">
      <dgm:prSet presAssocID="{89676915-7C9F-47F2-862E-CCDB4A04AB3A}" presName="negativeSpace" presStyleCnt="0"/>
      <dgm:spPr/>
    </dgm:pt>
    <dgm:pt modelId="{0A07BB01-C27B-46DF-931A-FBD6E6E225B0}" type="pres">
      <dgm:prSet presAssocID="{89676915-7C9F-47F2-862E-CCDB4A04AB3A}" presName="childText" presStyleLbl="conFgAcc1" presStyleIdx="1" presStyleCnt="3">
        <dgm:presLayoutVars>
          <dgm:bulletEnabled val="1"/>
        </dgm:presLayoutVars>
      </dgm:prSet>
      <dgm:spPr/>
    </dgm:pt>
    <dgm:pt modelId="{055A2A34-6A68-4F10-A037-2A21189FBC02}" type="pres">
      <dgm:prSet presAssocID="{DB6B7F2F-ED69-43CC-8A95-6CCAB2E08BD3}" presName="spaceBetweenRectangles" presStyleCnt="0"/>
      <dgm:spPr/>
    </dgm:pt>
    <dgm:pt modelId="{EE2B58FB-9343-4D8E-89BC-ADDA48B2C1A3}" type="pres">
      <dgm:prSet presAssocID="{EAE0430D-51CA-49E2-B93C-D3C2E897C2AE}" presName="parentLin" presStyleCnt="0"/>
      <dgm:spPr/>
    </dgm:pt>
    <dgm:pt modelId="{7363A51C-2F0F-4E4F-AAF8-EECCCCDEA385}" type="pres">
      <dgm:prSet presAssocID="{EAE0430D-51CA-49E2-B93C-D3C2E897C2AE}" presName="parentLeftMargin" presStyleLbl="node1" presStyleIdx="1" presStyleCnt="3"/>
      <dgm:spPr/>
    </dgm:pt>
    <dgm:pt modelId="{1296372D-3255-4D54-BEAA-EE26504102EB}" type="pres">
      <dgm:prSet presAssocID="{EAE0430D-51CA-49E2-B93C-D3C2E897C2AE}" presName="parentText" presStyleLbl="node1" presStyleIdx="2" presStyleCnt="3">
        <dgm:presLayoutVars>
          <dgm:chMax val="0"/>
          <dgm:bulletEnabled val="1"/>
        </dgm:presLayoutVars>
      </dgm:prSet>
      <dgm:spPr/>
    </dgm:pt>
    <dgm:pt modelId="{8C295F3F-3695-4BA8-AA68-BD3C5353F6A8}" type="pres">
      <dgm:prSet presAssocID="{EAE0430D-51CA-49E2-B93C-D3C2E897C2AE}" presName="negativeSpace" presStyleCnt="0"/>
      <dgm:spPr/>
    </dgm:pt>
    <dgm:pt modelId="{42552E15-3ADF-46DE-B9F3-7EBD36E8CA04}" type="pres">
      <dgm:prSet presAssocID="{EAE0430D-51CA-49E2-B93C-D3C2E897C2AE}" presName="childText" presStyleLbl="conFgAcc1" presStyleIdx="2" presStyleCnt="3">
        <dgm:presLayoutVars>
          <dgm:bulletEnabled val="1"/>
        </dgm:presLayoutVars>
      </dgm:prSet>
      <dgm:spPr/>
    </dgm:pt>
  </dgm:ptLst>
  <dgm:cxnLst>
    <dgm:cxn modelId="{DC036D1A-4DF4-4B52-BC44-17D6544ABC1F}" srcId="{67F3E1CD-59DD-4F53-B054-C5C3CF0A1367}" destId="{06787390-F540-4ACB-994F-3DF93EB28E86}" srcOrd="0" destOrd="0" parTransId="{A009D8DF-7814-4FE2-92E0-29FD1230C9D0}" sibTransId="{003D5D91-F09A-4E9D-BD82-6B15452CF487}"/>
    <dgm:cxn modelId="{D9E27522-F4AA-4CCF-8D27-2667EC41F15E}" type="presOf" srcId="{EAE0430D-51CA-49E2-B93C-D3C2E897C2AE}" destId="{1296372D-3255-4D54-BEAA-EE26504102EB}" srcOrd="1" destOrd="0" presId="urn:microsoft.com/office/officeart/2005/8/layout/list1"/>
    <dgm:cxn modelId="{42F30628-0D97-4B84-B061-0914FF37D91E}" srcId="{844669BB-3E2E-4342-866C-AFDF3D15B18D}" destId="{A46377BA-F155-4008-B459-FD225CF2BAC9}" srcOrd="2" destOrd="0" parTransId="{767E9220-7D7D-4B94-8347-C4921B993034}" sibTransId="{647DC32A-E58C-4877-969A-F05CF3568AB6}"/>
    <dgm:cxn modelId="{5C2EF630-7239-423F-ACF8-55891118F346}" type="presOf" srcId="{89676915-7C9F-47F2-862E-CCDB4A04AB3A}" destId="{15B7C987-7095-46FD-9395-98B98985759E}" srcOrd="0" destOrd="0" presId="urn:microsoft.com/office/officeart/2005/8/layout/list1"/>
    <dgm:cxn modelId="{B2CAD65C-299A-47FE-BA50-99D837D0921A}" type="presOf" srcId="{AC0F7C61-67CF-4879-BF60-DC3058EDE4E3}" destId="{BDF2CA4C-F24A-4FA5-8AA6-0FBD3357FA02}" srcOrd="0" destOrd="7" presId="urn:microsoft.com/office/officeart/2005/8/layout/list1"/>
    <dgm:cxn modelId="{2BEF8A5F-3472-489B-BA71-F90039D106CF}" srcId="{67F3E1CD-59DD-4F53-B054-C5C3CF0A1367}" destId="{050648D0-3114-4BD9-9727-8782F8F2DFB5}" srcOrd="1" destOrd="0" parTransId="{6D1B1131-B44E-4891-8F0F-768DA8678F60}" sibTransId="{F9C9A9EA-DED6-45B3-B0A7-D3CB7F02F060}"/>
    <dgm:cxn modelId="{6C6A965F-A2EA-48ED-B975-E027C91B3CB4}" type="presOf" srcId="{06787390-F540-4ACB-994F-3DF93EB28E86}" destId="{BDF2CA4C-F24A-4FA5-8AA6-0FBD3357FA02}" srcOrd="0" destOrd="0" presId="urn:microsoft.com/office/officeart/2005/8/layout/list1"/>
    <dgm:cxn modelId="{99D89261-B0E8-43A2-9C09-1F8F54015FA3}" type="presOf" srcId="{B1CD1B7D-B559-49CE-B817-6F61E7793F13}" destId="{BDF2CA4C-F24A-4FA5-8AA6-0FBD3357FA02}" srcOrd="0" destOrd="3" presId="urn:microsoft.com/office/officeart/2005/8/layout/list1"/>
    <dgm:cxn modelId="{596A0447-B7A0-4DBB-B345-E69BA2827D5B}" srcId="{C42A42D2-B4E8-420A-80C8-100152DBB2C1}" destId="{EAE0430D-51CA-49E2-B93C-D3C2E897C2AE}" srcOrd="2" destOrd="0" parTransId="{FCF4E248-A6C1-4088-A443-70B4354EC922}" sibTransId="{0361D180-C653-43D4-AE4D-A14FF6852098}"/>
    <dgm:cxn modelId="{36A2D167-0F69-498E-BD16-4BE0440F3405}" type="presOf" srcId="{A46377BA-F155-4008-B459-FD225CF2BAC9}" destId="{BDF2CA4C-F24A-4FA5-8AA6-0FBD3357FA02}" srcOrd="0" destOrd="5" presId="urn:microsoft.com/office/officeart/2005/8/layout/list1"/>
    <dgm:cxn modelId="{0A44F34E-7492-4531-9866-BA5E65C5BEA4}" srcId="{844669BB-3E2E-4342-866C-AFDF3D15B18D}" destId="{C7598048-BDB2-4798-BCD2-44CC76A7595A}" srcOrd="3" destOrd="0" parTransId="{47D61BB4-5012-485A-A5E7-BD1FA2AB6D0D}" sibTransId="{E10BBA9D-7764-46E4-93F1-68CA6164F379}"/>
    <dgm:cxn modelId="{CB3BF175-11E0-499A-90BE-80E0524F4E12}" type="presOf" srcId="{BBA6981F-1047-4A60-8085-B563E0F3D263}" destId="{BDF2CA4C-F24A-4FA5-8AA6-0FBD3357FA02}" srcOrd="0" destOrd="8" presId="urn:microsoft.com/office/officeart/2005/8/layout/list1"/>
    <dgm:cxn modelId="{69332898-7C67-4080-8E91-6596F21D0D36}" srcId="{C42A42D2-B4E8-420A-80C8-100152DBB2C1}" destId="{89676915-7C9F-47F2-862E-CCDB4A04AB3A}" srcOrd="1" destOrd="0" parTransId="{4CA2E14F-CACC-45DC-BD7B-9D0026B23DB5}" sibTransId="{DB6B7F2F-ED69-43CC-8A95-6CCAB2E08BD3}"/>
    <dgm:cxn modelId="{5500E09C-C93E-4CB4-8605-B089D9A2995E}" type="presOf" srcId="{C7598048-BDB2-4798-BCD2-44CC76A7595A}" destId="{BDF2CA4C-F24A-4FA5-8AA6-0FBD3357FA02}" srcOrd="0" destOrd="6" presId="urn:microsoft.com/office/officeart/2005/8/layout/list1"/>
    <dgm:cxn modelId="{83A3FCA0-BCC0-43BB-B40A-8EB854890E48}" srcId="{844669BB-3E2E-4342-866C-AFDF3D15B18D}" destId="{AC0F7C61-67CF-4879-BF60-DC3058EDE4E3}" srcOrd="4" destOrd="0" parTransId="{0D34E620-C449-4FF5-AB71-520172217BAF}" sibTransId="{2F6B58F4-9F29-4DF4-84A0-9D1F21F28CC5}"/>
    <dgm:cxn modelId="{113C40B1-CB9A-49EA-802B-724CBB5F6C54}" type="presOf" srcId="{C42A42D2-B4E8-420A-80C8-100152DBB2C1}" destId="{910D0904-72F1-44AE-9957-12D06A41C358}" srcOrd="0" destOrd="0" presId="urn:microsoft.com/office/officeart/2005/8/layout/list1"/>
    <dgm:cxn modelId="{32A356BC-991B-459F-8A98-29CF87E4B3B4}" type="presOf" srcId="{050648D0-3114-4BD9-9727-8782F8F2DFB5}" destId="{BDF2CA4C-F24A-4FA5-8AA6-0FBD3357FA02}" srcOrd="0" destOrd="1" presId="urn:microsoft.com/office/officeart/2005/8/layout/list1"/>
    <dgm:cxn modelId="{EA176BC2-786F-443B-B4C4-C2EF8896825D}" srcId="{844669BB-3E2E-4342-866C-AFDF3D15B18D}" destId="{B1CD1B7D-B559-49CE-B817-6F61E7793F13}" srcOrd="0" destOrd="0" parTransId="{31D27348-3510-4B76-A8DC-3922F26A0DC5}" sibTransId="{AC605D48-9FCC-457F-8239-B926D5F7A456}"/>
    <dgm:cxn modelId="{31E4D3CF-5933-45A5-AF2D-DD995221D5B5}" srcId="{C42A42D2-B4E8-420A-80C8-100152DBB2C1}" destId="{67F3E1CD-59DD-4F53-B054-C5C3CF0A1367}" srcOrd="0" destOrd="0" parTransId="{ED27057E-E1AA-4D91-97F5-9B8EDB92BE89}" sibTransId="{F6DE4B98-A14A-4FA1-BDF6-926792258B86}"/>
    <dgm:cxn modelId="{15BC9DD2-91C7-4DD3-9E2B-DF3CCF7CC277}" srcId="{844669BB-3E2E-4342-866C-AFDF3D15B18D}" destId="{8A86103C-D083-4B2F-86C3-147320D2438A}" srcOrd="1" destOrd="0" parTransId="{DD3BA696-5433-4110-ABEB-C7C53BE52520}" sibTransId="{4A38D4A9-ADDA-45BB-B780-948B7EE66052}"/>
    <dgm:cxn modelId="{A545B0E2-25D3-4E05-8FA1-21F33F7737CB}" srcId="{844669BB-3E2E-4342-866C-AFDF3D15B18D}" destId="{BBA6981F-1047-4A60-8085-B563E0F3D263}" srcOrd="5" destOrd="0" parTransId="{889842BC-4EB2-4296-93A0-A6424D156F26}" sibTransId="{4A44E655-1AB4-4F22-97A9-44679980C961}"/>
    <dgm:cxn modelId="{93BAB5E2-2746-4A48-950B-DF3D0C7B5D0F}" type="presOf" srcId="{67F3E1CD-59DD-4F53-B054-C5C3CF0A1367}" destId="{3B1FDB71-BC80-4CD5-AB00-20911427F662}" srcOrd="1" destOrd="0" presId="urn:microsoft.com/office/officeart/2005/8/layout/list1"/>
    <dgm:cxn modelId="{68C970E9-65C3-449B-BFB3-270C36A52811}" type="presOf" srcId="{67F3E1CD-59DD-4F53-B054-C5C3CF0A1367}" destId="{7B2D435E-6BFB-4C2D-92B1-2D2558B9C9AB}" srcOrd="0" destOrd="0" presId="urn:microsoft.com/office/officeart/2005/8/layout/list1"/>
    <dgm:cxn modelId="{B58BD9E9-71BF-4589-AE56-D9FE62E09C67}" type="presOf" srcId="{844669BB-3E2E-4342-866C-AFDF3D15B18D}" destId="{BDF2CA4C-F24A-4FA5-8AA6-0FBD3357FA02}" srcOrd="0" destOrd="2" presId="urn:microsoft.com/office/officeart/2005/8/layout/list1"/>
    <dgm:cxn modelId="{2287C6F3-F133-4055-9622-9FC807E23DDD}" srcId="{67F3E1CD-59DD-4F53-B054-C5C3CF0A1367}" destId="{844669BB-3E2E-4342-866C-AFDF3D15B18D}" srcOrd="2" destOrd="0" parTransId="{30DAEF8B-5800-4987-984D-9C789FFE7290}" sibTransId="{C04D1F48-104C-4F45-B577-935D7EDD0EA3}"/>
    <dgm:cxn modelId="{DAC3A6F4-562E-4264-B68D-3CA60378D50C}" type="presOf" srcId="{EAE0430D-51CA-49E2-B93C-D3C2E897C2AE}" destId="{7363A51C-2F0F-4E4F-AAF8-EECCCCDEA385}" srcOrd="0" destOrd="0" presId="urn:microsoft.com/office/officeart/2005/8/layout/list1"/>
    <dgm:cxn modelId="{239910F6-6A32-4D1B-9678-02459C36342B}" type="presOf" srcId="{89676915-7C9F-47F2-862E-CCDB4A04AB3A}" destId="{3B08AEB5-56C5-478C-98DB-38543054E591}" srcOrd="1" destOrd="0" presId="urn:microsoft.com/office/officeart/2005/8/layout/list1"/>
    <dgm:cxn modelId="{DE18EFFB-63F7-4CE6-B44A-5C2C7D8E0A7B}" type="presOf" srcId="{8A86103C-D083-4B2F-86C3-147320D2438A}" destId="{BDF2CA4C-F24A-4FA5-8AA6-0FBD3357FA02}" srcOrd="0" destOrd="4" presId="urn:microsoft.com/office/officeart/2005/8/layout/list1"/>
    <dgm:cxn modelId="{C2F85103-1F3B-4776-92F3-DE3615095642}" type="presParOf" srcId="{910D0904-72F1-44AE-9957-12D06A41C358}" destId="{FD6AA4AD-ED08-46BE-9DE4-B456F4F982C8}" srcOrd="0" destOrd="0" presId="urn:microsoft.com/office/officeart/2005/8/layout/list1"/>
    <dgm:cxn modelId="{27D5D265-9799-442D-B565-9AC5DFFEFD89}" type="presParOf" srcId="{FD6AA4AD-ED08-46BE-9DE4-B456F4F982C8}" destId="{7B2D435E-6BFB-4C2D-92B1-2D2558B9C9AB}" srcOrd="0" destOrd="0" presId="urn:microsoft.com/office/officeart/2005/8/layout/list1"/>
    <dgm:cxn modelId="{C17B5C9E-A1A4-444C-80E1-B54A7B1F4C92}" type="presParOf" srcId="{FD6AA4AD-ED08-46BE-9DE4-B456F4F982C8}" destId="{3B1FDB71-BC80-4CD5-AB00-20911427F662}" srcOrd="1" destOrd="0" presId="urn:microsoft.com/office/officeart/2005/8/layout/list1"/>
    <dgm:cxn modelId="{748F3492-6DD7-4202-86C2-D2FF7C5D7938}" type="presParOf" srcId="{910D0904-72F1-44AE-9957-12D06A41C358}" destId="{B86C4C96-2252-4500-B7CC-70787DD07F57}" srcOrd="1" destOrd="0" presId="urn:microsoft.com/office/officeart/2005/8/layout/list1"/>
    <dgm:cxn modelId="{C88FAB3D-308B-4189-A10F-C7D43B3D80FB}" type="presParOf" srcId="{910D0904-72F1-44AE-9957-12D06A41C358}" destId="{BDF2CA4C-F24A-4FA5-8AA6-0FBD3357FA02}" srcOrd="2" destOrd="0" presId="urn:microsoft.com/office/officeart/2005/8/layout/list1"/>
    <dgm:cxn modelId="{6DE02ED6-0DD7-4ACC-9527-4AF1A910E006}" type="presParOf" srcId="{910D0904-72F1-44AE-9957-12D06A41C358}" destId="{53BDE042-CB04-4CB5-8000-7245798AD4E1}" srcOrd="3" destOrd="0" presId="urn:microsoft.com/office/officeart/2005/8/layout/list1"/>
    <dgm:cxn modelId="{52A677F7-E34B-456B-BC62-10886511A311}" type="presParOf" srcId="{910D0904-72F1-44AE-9957-12D06A41C358}" destId="{C1E53187-554E-4529-BC2F-1E00C752C3BC}" srcOrd="4" destOrd="0" presId="urn:microsoft.com/office/officeart/2005/8/layout/list1"/>
    <dgm:cxn modelId="{BFB8E083-3396-4878-A576-0CA35D693BFB}" type="presParOf" srcId="{C1E53187-554E-4529-BC2F-1E00C752C3BC}" destId="{15B7C987-7095-46FD-9395-98B98985759E}" srcOrd="0" destOrd="0" presId="urn:microsoft.com/office/officeart/2005/8/layout/list1"/>
    <dgm:cxn modelId="{C04C53E1-04CE-44C8-8E7E-72B81147E1AC}" type="presParOf" srcId="{C1E53187-554E-4529-BC2F-1E00C752C3BC}" destId="{3B08AEB5-56C5-478C-98DB-38543054E591}" srcOrd="1" destOrd="0" presId="urn:microsoft.com/office/officeart/2005/8/layout/list1"/>
    <dgm:cxn modelId="{D679CD7F-311C-49CB-898F-78BC6771E16C}" type="presParOf" srcId="{910D0904-72F1-44AE-9957-12D06A41C358}" destId="{97AE4B86-BB6B-4F75-AAA7-B39E4F9DED89}" srcOrd="5" destOrd="0" presId="urn:microsoft.com/office/officeart/2005/8/layout/list1"/>
    <dgm:cxn modelId="{4B024650-20C3-4A8E-9F44-8A5C108D72E0}" type="presParOf" srcId="{910D0904-72F1-44AE-9957-12D06A41C358}" destId="{0A07BB01-C27B-46DF-931A-FBD6E6E225B0}" srcOrd="6" destOrd="0" presId="urn:microsoft.com/office/officeart/2005/8/layout/list1"/>
    <dgm:cxn modelId="{F26C32ED-7CB0-4993-86EF-6DB73458BF5D}" type="presParOf" srcId="{910D0904-72F1-44AE-9957-12D06A41C358}" destId="{055A2A34-6A68-4F10-A037-2A21189FBC02}" srcOrd="7" destOrd="0" presId="urn:microsoft.com/office/officeart/2005/8/layout/list1"/>
    <dgm:cxn modelId="{E9D2BAFC-2981-471C-AC00-4D64853C9254}" type="presParOf" srcId="{910D0904-72F1-44AE-9957-12D06A41C358}" destId="{EE2B58FB-9343-4D8E-89BC-ADDA48B2C1A3}" srcOrd="8" destOrd="0" presId="urn:microsoft.com/office/officeart/2005/8/layout/list1"/>
    <dgm:cxn modelId="{5CE927C4-05A8-4F94-B038-025873ED16C0}" type="presParOf" srcId="{EE2B58FB-9343-4D8E-89BC-ADDA48B2C1A3}" destId="{7363A51C-2F0F-4E4F-AAF8-EECCCCDEA385}" srcOrd="0" destOrd="0" presId="urn:microsoft.com/office/officeart/2005/8/layout/list1"/>
    <dgm:cxn modelId="{FCAAB9B9-5ED3-4CF7-B772-6DADEBF47DFF}" type="presParOf" srcId="{EE2B58FB-9343-4D8E-89BC-ADDA48B2C1A3}" destId="{1296372D-3255-4D54-BEAA-EE26504102EB}" srcOrd="1" destOrd="0" presId="urn:microsoft.com/office/officeart/2005/8/layout/list1"/>
    <dgm:cxn modelId="{CDB71A4B-6F57-4699-8A7D-C775C6ED9ECA}" type="presParOf" srcId="{910D0904-72F1-44AE-9957-12D06A41C358}" destId="{8C295F3F-3695-4BA8-AA68-BD3C5353F6A8}" srcOrd="9" destOrd="0" presId="urn:microsoft.com/office/officeart/2005/8/layout/list1"/>
    <dgm:cxn modelId="{D5DFD04B-897B-4ACA-AD6C-F53E8B5F48DA}" type="presParOf" srcId="{910D0904-72F1-44AE-9957-12D06A41C358}" destId="{42552E15-3ADF-46DE-B9F3-7EBD36E8CA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35436-EDF2-41C4-A147-F4C773F3457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C38CFAB-9F3A-483A-BBE5-6BB031DE1052}">
      <dgm:prSet/>
      <dgm:spPr/>
      <dgm:t>
        <a:bodyPr/>
        <a:lstStyle/>
        <a:p>
          <a:pPr>
            <a:defRPr cap="all"/>
          </a:pPr>
          <a:r>
            <a:rPr lang="en-US"/>
            <a:t>Timely Respond</a:t>
          </a:r>
        </a:p>
      </dgm:t>
    </dgm:pt>
    <dgm:pt modelId="{F79FBE56-C31A-4C0E-B5D0-674FDCC95EAC}" type="parTrans" cxnId="{ED5B1911-2B0A-4742-B261-C536C9030A7C}">
      <dgm:prSet/>
      <dgm:spPr/>
      <dgm:t>
        <a:bodyPr/>
        <a:lstStyle/>
        <a:p>
          <a:endParaRPr lang="en-US"/>
        </a:p>
      </dgm:t>
    </dgm:pt>
    <dgm:pt modelId="{3BADAB70-5B25-457B-8F8B-309D58505C41}" type="sibTrans" cxnId="{ED5B1911-2B0A-4742-B261-C536C9030A7C}">
      <dgm:prSet/>
      <dgm:spPr/>
      <dgm:t>
        <a:bodyPr/>
        <a:lstStyle/>
        <a:p>
          <a:endParaRPr lang="en-US"/>
        </a:p>
      </dgm:t>
    </dgm:pt>
    <dgm:pt modelId="{6A45D401-6437-4601-8A2F-95251216A8F5}">
      <dgm:prSet/>
      <dgm:spPr/>
      <dgm:t>
        <a:bodyPr/>
        <a:lstStyle/>
        <a:p>
          <a:pPr>
            <a:defRPr cap="all"/>
          </a:pPr>
          <a:r>
            <a:rPr lang="en-US"/>
            <a:t>Address The </a:t>
          </a:r>
          <a:r>
            <a:rPr lang="en-US" i="1"/>
            <a:t>Actual</a:t>
          </a:r>
          <a:r>
            <a:rPr lang="en-US"/>
            <a:t> Dispute</a:t>
          </a:r>
        </a:p>
      </dgm:t>
    </dgm:pt>
    <dgm:pt modelId="{1CFB3746-08BE-4804-AD9C-238FB2573BA7}" type="parTrans" cxnId="{732F63EA-32D8-4199-80AD-44A18680E9CC}">
      <dgm:prSet/>
      <dgm:spPr/>
      <dgm:t>
        <a:bodyPr/>
        <a:lstStyle/>
        <a:p>
          <a:endParaRPr lang="en-US"/>
        </a:p>
      </dgm:t>
    </dgm:pt>
    <dgm:pt modelId="{A5C24F99-7730-49BC-8B3F-8F29912A4510}" type="sibTrans" cxnId="{732F63EA-32D8-4199-80AD-44A18680E9CC}">
      <dgm:prSet/>
      <dgm:spPr/>
      <dgm:t>
        <a:bodyPr/>
        <a:lstStyle/>
        <a:p>
          <a:endParaRPr lang="en-US"/>
        </a:p>
      </dgm:t>
    </dgm:pt>
    <dgm:pt modelId="{E337F2FB-4220-4A56-ADDC-2C1456B660FB}">
      <dgm:prSet/>
      <dgm:spPr/>
      <dgm:t>
        <a:bodyPr/>
        <a:lstStyle/>
        <a:p>
          <a:pPr>
            <a:defRPr cap="all"/>
          </a:pPr>
          <a:r>
            <a:rPr lang="en-US" dirty="0"/>
            <a:t>Document Response Code</a:t>
          </a:r>
        </a:p>
      </dgm:t>
    </dgm:pt>
    <dgm:pt modelId="{1222BFC8-33AA-4E3E-8E5E-F3B909983898}" type="parTrans" cxnId="{D04508C5-B797-47F8-9F9C-3A23E894E670}">
      <dgm:prSet/>
      <dgm:spPr/>
      <dgm:t>
        <a:bodyPr/>
        <a:lstStyle/>
        <a:p>
          <a:endParaRPr lang="en-US"/>
        </a:p>
      </dgm:t>
    </dgm:pt>
    <dgm:pt modelId="{33DFAE37-2DF6-4E61-86CC-F9106256277E}" type="sibTrans" cxnId="{D04508C5-B797-47F8-9F9C-3A23E894E670}">
      <dgm:prSet/>
      <dgm:spPr/>
      <dgm:t>
        <a:bodyPr/>
        <a:lstStyle/>
        <a:p>
          <a:endParaRPr lang="en-US"/>
        </a:p>
      </dgm:t>
    </dgm:pt>
    <dgm:pt modelId="{2D0A999C-0DD6-4E5B-821E-360ECF81D28A}" type="pres">
      <dgm:prSet presAssocID="{CC235436-EDF2-41C4-A147-F4C773F34570}" presName="root" presStyleCnt="0">
        <dgm:presLayoutVars>
          <dgm:dir/>
          <dgm:resizeHandles val="exact"/>
        </dgm:presLayoutVars>
      </dgm:prSet>
      <dgm:spPr/>
    </dgm:pt>
    <dgm:pt modelId="{19E351AE-DEF0-4A9E-92A8-AB631E7968A7}" type="pres">
      <dgm:prSet presAssocID="{0C38CFAB-9F3A-483A-BBE5-6BB031DE1052}" presName="compNode" presStyleCnt="0"/>
      <dgm:spPr/>
    </dgm:pt>
    <dgm:pt modelId="{A601023B-F099-4D36-B6DA-FBC19EBD957B}" type="pres">
      <dgm:prSet presAssocID="{0C38CFAB-9F3A-483A-BBE5-6BB031DE1052}" presName="iconBgRect" presStyleLbl="bgShp" presStyleIdx="0" presStyleCnt="3"/>
      <dgm:spPr/>
    </dgm:pt>
    <dgm:pt modelId="{9B70A3EE-39A6-4B53-BBC1-5F9B87E3F256}" type="pres">
      <dgm:prSet presAssocID="{0C38CFAB-9F3A-483A-BBE5-6BB031DE10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E44EDF6-493B-4001-A984-2D5CD7F94879}" type="pres">
      <dgm:prSet presAssocID="{0C38CFAB-9F3A-483A-BBE5-6BB031DE1052}" presName="spaceRect" presStyleCnt="0"/>
      <dgm:spPr/>
    </dgm:pt>
    <dgm:pt modelId="{917A2779-D08B-4CFD-B195-7F749D86C84C}" type="pres">
      <dgm:prSet presAssocID="{0C38CFAB-9F3A-483A-BBE5-6BB031DE1052}" presName="textRect" presStyleLbl="revTx" presStyleIdx="0" presStyleCnt="3">
        <dgm:presLayoutVars>
          <dgm:chMax val="1"/>
          <dgm:chPref val="1"/>
        </dgm:presLayoutVars>
      </dgm:prSet>
      <dgm:spPr/>
    </dgm:pt>
    <dgm:pt modelId="{4AA971C6-E37D-4E6D-9657-5ABBB5008DF9}" type="pres">
      <dgm:prSet presAssocID="{3BADAB70-5B25-457B-8F8B-309D58505C41}" presName="sibTrans" presStyleCnt="0"/>
      <dgm:spPr/>
    </dgm:pt>
    <dgm:pt modelId="{1A11A70C-460B-4B27-B491-EE96A680C551}" type="pres">
      <dgm:prSet presAssocID="{6A45D401-6437-4601-8A2F-95251216A8F5}" presName="compNode" presStyleCnt="0"/>
      <dgm:spPr/>
    </dgm:pt>
    <dgm:pt modelId="{8CF919AD-690F-490F-B198-B2E6A071911F}" type="pres">
      <dgm:prSet presAssocID="{6A45D401-6437-4601-8A2F-95251216A8F5}" presName="iconBgRect" presStyleLbl="bgShp" presStyleIdx="1" presStyleCnt="3"/>
      <dgm:spPr/>
    </dgm:pt>
    <dgm:pt modelId="{206A1B6C-626F-4A70-A388-73C4A0F4863E}" type="pres">
      <dgm:prSet presAssocID="{6A45D401-6437-4601-8A2F-95251216A8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F70DBE3-85A3-45EF-9F5E-A67B1C8D8A80}" type="pres">
      <dgm:prSet presAssocID="{6A45D401-6437-4601-8A2F-95251216A8F5}" presName="spaceRect" presStyleCnt="0"/>
      <dgm:spPr/>
    </dgm:pt>
    <dgm:pt modelId="{B9ED47B5-C8A4-41A1-8913-698E559C5AB5}" type="pres">
      <dgm:prSet presAssocID="{6A45D401-6437-4601-8A2F-95251216A8F5}" presName="textRect" presStyleLbl="revTx" presStyleIdx="1" presStyleCnt="3">
        <dgm:presLayoutVars>
          <dgm:chMax val="1"/>
          <dgm:chPref val="1"/>
        </dgm:presLayoutVars>
      </dgm:prSet>
      <dgm:spPr/>
    </dgm:pt>
    <dgm:pt modelId="{5AF914A0-EF83-4EE8-B19A-5F5124573B47}" type="pres">
      <dgm:prSet presAssocID="{A5C24F99-7730-49BC-8B3F-8F29912A4510}" presName="sibTrans" presStyleCnt="0"/>
      <dgm:spPr/>
    </dgm:pt>
    <dgm:pt modelId="{A704A71A-C3CB-4872-AD72-7A1B1883196B}" type="pres">
      <dgm:prSet presAssocID="{E337F2FB-4220-4A56-ADDC-2C1456B660FB}" presName="compNode" presStyleCnt="0"/>
      <dgm:spPr/>
    </dgm:pt>
    <dgm:pt modelId="{15570D28-F2D3-4B0B-AA05-569ABC693E2C}" type="pres">
      <dgm:prSet presAssocID="{E337F2FB-4220-4A56-ADDC-2C1456B660FB}" presName="iconBgRect" presStyleLbl="bgShp" presStyleIdx="2" presStyleCnt="3"/>
      <dgm:spPr/>
    </dgm:pt>
    <dgm:pt modelId="{9AACFBCB-7DD4-4736-9A25-0EC6212D82F4}" type="pres">
      <dgm:prSet presAssocID="{E337F2FB-4220-4A56-ADDC-2C1456B660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27C1F3D-4A77-41B7-B95D-A21D7FD4CC18}" type="pres">
      <dgm:prSet presAssocID="{E337F2FB-4220-4A56-ADDC-2C1456B660FB}" presName="spaceRect" presStyleCnt="0"/>
      <dgm:spPr/>
    </dgm:pt>
    <dgm:pt modelId="{3D6009FC-D58D-4F1D-ABF9-01E78E8D84D9}" type="pres">
      <dgm:prSet presAssocID="{E337F2FB-4220-4A56-ADDC-2C1456B660FB}" presName="textRect" presStyleLbl="revTx" presStyleIdx="2" presStyleCnt="3">
        <dgm:presLayoutVars>
          <dgm:chMax val="1"/>
          <dgm:chPref val="1"/>
        </dgm:presLayoutVars>
      </dgm:prSet>
      <dgm:spPr/>
    </dgm:pt>
  </dgm:ptLst>
  <dgm:cxnLst>
    <dgm:cxn modelId="{ED5B1911-2B0A-4742-B261-C536C9030A7C}" srcId="{CC235436-EDF2-41C4-A147-F4C773F34570}" destId="{0C38CFAB-9F3A-483A-BBE5-6BB031DE1052}" srcOrd="0" destOrd="0" parTransId="{F79FBE56-C31A-4C0E-B5D0-674FDCC95EAC}" sibTransId="{3BADAB70-5B25-457B-8F8B-309D58505C41}"/>
    <dgm:cxn modelId="{AE54F965-B567-42AD-B0B5-89339ECCE4E4}" type="presOf" srcId="{0C38CFAB-9F3A-483A-BBE5-6BB031DE1052}" destId="{917A2779-D08B-4CFD-B195-7F749D86C84C}" srcOrd="0" destOrd="0" presId="urn:microsoft.com/office/officeart/2018/5/layout/IconCircleLabelList"/>
    <dgm:cxn modelId="{7ECE8972-EC9D-441E-9CA7-8535083A7721}" type="presOf" srcId="{E337F2FB-4220-4A56-ADDC-2C1456B660FB}" destId="{3D6009FC-D58D-4F1D-ABF9-01E78E8D84D9}" srcOrd="0" destOrd="0" presId="urn:microsoft.com/office/officeart/2018/5/layout/IconCircleLabelList"/>
    <dgm:cxn modelId="{5B1D6A84-B604-4A46-A59E-187777D29D54}" type="presOf" srcId="{CC235436-EDF2-41C4-A147-F4C773F34570}" destId="{2D0A999C-0DD6-4E5B-821E-360ECF81D28A}" srcOrd="0" destOrd="0" presId="urn:microsoft.com/office/officeart/2018/5/layout/IconCircleLabelList"/>
    <dgm:cxn modelId="{AF2DF5AE-4F0C-46E7-8D89-965EC97DF8BF}" type="presOf" srcId="{6A45D401-6437-4601-8A2F-95251216A8F5}" destId="{B9ED47B5-C8A4-41A1-8913-698E559C5AB5}" srcOrd="0" destOrd="0" presId="urn:microsoft.com/office/officeart/2018/5/layout/IconCircleLabelList"/>
    <dgm:cxn modelId="{D04508C5-B797-47F8-9F9C-3A23E894E670}" srcId="{CC235436-EDF2-41C4-A147-F4C773F34570}" destId="{E337F2FB-4220-4A56-ADDC-2C1456B660FB}" srcOrd="2" destOrd="0" parTransId="{1222BFC8-33AA-4E3E-8E5E-F3B909983898}" sibTransId="{33DFAE37-2DF6-4E61-86CC-F9106256277E}"/>
    <dgm:cxn modelId="{732F63EA-32D8-4199-80AD-44A18680E9CC}" srcId="{CC235436-EDF2-41C4-A147-F4C773F34570}" destId="{6A45D401-6437-4601-8A2F-95251216A8F5}" srcOrd="1" destOrd="0" parTransId="{1CFB3746-08BE-4804-AD9C-238FB2573BA7}" sibTransId="{A5C24F99-7730-49BC-8B3F-8F29912A4510}"/>
    <dgm:cxn modelId="{BF99872A-0087-48E5-9A15-8BF78DAB971A}" type="presParOf" srcId="{2D0A999C-0DD6-4E5B-821E-360ECF81D28A}" destId="{19E351AE-DEF0-4A9E-92A8-AB631E7968A7}" srcOrd="0" destOrd="0" presId="urn:microsoft.com/office/officeart/2018/5/layout/IconCircleLabelList"/>
    <dgm:cxn modelId="{6F3BEF84-6C8C-486A-AFCF-F8BDF1BBC4C3}" type="presParOf" srcId="{19E351AE-DEF0-4A9E-92A8-AB631E7968A7}" destId="{A601023B-F099-4D36-B6DA-FBC19EBD957B}" srcOrd="0" destOrd="0" presId="urn:microsoft.com/office/officeart/2018/5/layout/IconCircleLabelList"/>
    <dgm:cxn modelId="{6D4FE91C-B807-41D3-B0C6-6E3E2EDC6E29}" type="presParOf" srcId="{19E351AE-DEF0-4A9E-92A8-AB631E7968A7}" destId="{9B70A3EE-39A6-4B53-BBC1-5F9B87E3F256}" srcOrd="1" destOrd="0" presId="urn:microsoft.com/office/officeart/2018/5/layout/IconCircleLabelList"/>
    <dgm:cxn modelId="{0D30F3CC-739F-4EA0-B5A5-179A1E9B20BD}" type="presParOf" srcId="{19E351AE-DEF0-4A9E-92A8-AB631E7968A7}" destId="{0E44EDF6-493B-4001-A984-2D5CD7F94879}" srcOrd="2" destOrd="0" presId="urn:microsoft.com/office/officeart/2018/5/layout/IconCircleLabelList"/>
    <dgm:cxn modelId="{6E42ACFE-5789-4AED-BB10-8FFB084BB810}" type="presParOf" srcId="{19E351AE-DEF0-4A9E-92A8-AB631E7968A7}" destId="{917A2779-D08B-4CFD-B195-7F749D86C84C}" srcOrd="3" destOrd="0" presId="urn:microsoft.com/office/officeart/2018/5/layout/IconCircleLabelList"/>
    <dgm:cxn modelId="{F8A42505-2B38-4B3C-A207-FBB17408E302}" type="presParOf" srcId="{2D0A999C-0DD6-4E5B-821E-360ECF81D28A}" destId="{4AA971C6-E37D-4E6D-9657-5ABBB5008DF9}" srcOrd="1" destOrd="0" presId="urn:microsoft.com/office/officeart/2018/5/layout/IconCircleLabelList"/>
    <dgm:cxn modelId="{003B8D6A-0026-4F75-BCE3-8ECC62D2E3AA}" type="presParOf" srcId="{2D0A999C-0DD6-4E5B-821E-360ECF81D28A}" destId="{1A11A70C-460B-4B27-B491-EE96A680C551}" srcOrd="2" destOrd="0" presId="urn:microsoft.com/office/officeart/2018/5/layout/IconCircleLabelList"/>
    <dgm:cxn modelId="{58C00080-ED68-4642-9DEE-648626451756}" type="presParOf" srcId="{1A11A70C-460B-4B27-B491-EE96A680C551}" destId="{8CF919AD-690F-490F-B198-B2E6A071911F}" srcOrd="0" destOrd="0" presId="urn:microsoft.com/office/officeart/2018/5/layout/IconCircleLabelList"/>
    <dgm:cxn modelId="{790262AD-7A41-4BA7-8F8A-43462F9F2D88}" type="presParOf" srcId="{1A11A70C-460B-4B27-B491-EE96A680C551}" destId="{206A1B6C-626F-4A70-A388-73C4A0F4863E}" srcOrd="1" destOrd="0" presId="urn:microsoft.com/office/officeart/2018/5/layout/IconCircleLabelList"/>
    <dgm:cxn modelId="{16F39E60-965C-42E6-AF46-F5439386F325}" type="presParOf" srcId="{1A11A70C-460B-4B27-B491-EE96A680C551}" destId="{BF70DBE3-85A3-45EF-9F5E-A67B1C8D8A80}" srcOrd="2" destOrd="0" presId="urn:microsoft.com/office/officeart/2018/5/layout/IconCircleLabelList"/>
    <dgm:cxn modelId="{26FD76EE-B909-4CC0-8C23-63D66243FA6E}" type="presParOf" srcId="{1A11A70C-460B-4B27-B491-EE96A680C551}" destId="{B9ED47B5-C8A4-41A1-8913-698E559C5AB5}" srcOrd="3" destOrd="0" presId="urn:microsoft.com/office/officeart/2018/5/layout/IconCircleLabelList"/>
    <dgm:cxn modelId="{AEFD51DB-FEDA-447B-BB7B-AE1BA2F4C587}" type="presParOf" srcId="{2D0A999C-0DD6-4E5B-821E-360ECF81D28A}" destId="{5AF914A0-EF83-4EE8-B19A-5F5124573B47}" srcOrd="3" destOrd="0" presId="urn:microsoft.com/office/officeart/2018/5/layout/IconCircleLabelList"/>
    <dgm:cxn modelId="{98609B34-6F77-4BC4-A4B9-71EEA1948886}" type="presParOf" srcId="{2D0A999C-0DD6-4E5B-821E-360ECF81D28A}" destId="{A704A71A-C3CB-4872-AD72-7A1B1883196B}" srcOrd="4" destOrd="0" presId="urn:microsoft.com/office/officeart/2018/5/layout/IconCircleLabelList"/>
    <dgm:cxn modelId="{73FAD941-9C14-4841-AF44-B6D4CDC55438}" type="presParOf" srcId="{A704A71A-C3CB-4872-AD72-7A1B1883196B}" destId="{15570D28-F2D3-4B0B-AA05-569ABC693E2C}" srcOrd="0" destOrd="0" presId="urn:microsoft.com/office/officeart/2018/5/layout/IconCircleLabelList"/>
    <dgm:cxn modelId="{F2E8E2F6-8059-407C-979A-46BEE389FF7B}" type="presParOf" srcId="{A704A71A-C3CB-4872-AD72-7A1B1883196B}" destId="{9AACFBCB-7DD4-4736-9A25-0EC6212D82F4}" srcOrd="1" destOrd="0" presId="urn:microsoft.com/office/officeart/2018/5/layout/IconCircleLabelList"/>
    <dgm:cxn modelId="{725CB88F-0A40-4E08-AA14-4D7CEC05D4B6}" type="presParOf" srcId="{A704A71A-C3CB-4872-AD72-7A1B1883196B}" destId="{427C1F3D-4A77-41B7-B95D-A21D7FD4CC18}" srcOrd="2" destOrd="0" presId="urn:microsoft.com/office/officeart/2018/5/layout/IconCircleLabelList"/>
    <dgm:cxn modelId="{AE383706-157F-46A2-B81A-67643FE98DF4}" type="presParOf" srcId="{A704A71A-C3CB-4872-AD72-7A1B1883196B}" destId="{3D6009FC-D58D-4F1D-ABF9-01E78E8D84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E3FEE9-BD23-4688-946D-FFFDDE513CC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CA5276-FA08-4115-9A16-63C9B0A43A44}">
      <dgm:prSet custT="1"/>
      <dgm:spPr/>
      <dgm:t>
        <a:bodyPr/>
        <a:lstStyle/>
        <a:p>
          <a:r>
            <a:rPr lang="en-US" sz="4400" dirty="0"/>
            <a:t>Dispute Analysis And Trending</a:t>
          </a:r>
        </a:p>
      </dgm:t>
    </dgm:pt>
    <dgm:pt modelId="{A43BC612-5DE7-4B21-A9C5-E26EA5B33785}" type="parTrans" cxnId="{9321D1EB-906F-47C8-9F13-EDF49345430B}">
      <dgm:prSet/>
      <dgm:spPr/>
      <dgm:t>
        <a:bodyPr/>
        <a:lstStyle/>
        <a:p>
          <a:endParaRPr lang="en-US"/>
        </a:p>
      </dgm:t>
    </dgm:pt>
    <dgm:pt modelId="{ECB86243-25BF-4178-B26A-3DABC5E167BB}" type="sibTrans" cxnId="{9321D1EB-906F-47C8-9F13-EDF49345430B}">
      <dgm:prSet/>
      <dgm:spPr/>
      <dgm:t>
        <a:bodyPr/>
        <a:lstStyle/>
        <a:p>
          <a:endParaRPr lang="en-US"/>
        </a:p>
      </dgm:t>
    </dgm:pt>
    <dgm:pt modelId="{9E15EEFE-F322-48DC-A786-483112860239}">
      <dgm:prSet/>
      <dgm:spPr/>
      <dgm:t>
        <a:bodyPr/>
        <a:lstStyle/>
        <a:p>
          <a:r>
            <a:rPr lang="en-US" dirty="0"/>
            <a:t>Focus On Changes To Business Practices Which May Reduce Disputes</a:t>
          </a:r>
        </a:p>
      </dgm:t>
    </dgm:pt>
    <dgm:pt modelId="{8BD3666B-5B13-4550-9F77-3EE2C47AC759}" type="parTrans" cxnId="{BC0BD776-C4D7-4AE2-A138-B6855755FA82}">
      <dgm:prSet/>
      <dgm:spPr/>
      <dgm:t>
        <a:bodyPr/>
        <a:lstStyle/>
        <a:p>
          <a:endParaRPr lang="en-US"/>
        </a:p>
      </dgm:t>
    </dgm:pt>
    <dgm:pt modelId="{5388E380-2098-41D0-B8F4-B9F0A4D134C1}" type="sibTrans" cxnId="{BC0BD776-C4D7-4AE2-A138-B6855755FA82}">
      <dgm:prSet/>
      <dgm:spPr/>
      <dgm:t>
        <a:bodyPr/>
        <a:lstStyle/>
        <a:p>
          <a:endParaRPr lang="en-US"/>
        </a:p>
      </dgm:t>
    </dgm:pt>
    <dgm:pt modelId="{5AFC73D3-19CD-4E76-A83F-73D55C36A278}" type="pres">
      <dgm:prSet presAssocID="{ADE3FEE9-BD23-4688-946D-FFFDDE513CC6}" presName="root" presStyleCnt="0">
        <dgm:presLayoutVars>
          <dgm:dir/>
          <dgm:resizeHandles val="exact"/>
        </dgm:presLayoutVars>
      </dgm:prSet>
      <dgm:spPr/>
    </dgm:pt>
    <dgm:pt modelId="{98BD880C-4FDC-40EC-B8E0-554450BB36F1}" type="pres">
      <dgm:prSet presAssocID="{5BCA5276-FA08-4115-9A16-63C9B0A43A44}" presName="compNode" presStyleCnt="0"/>
      <dgm:spPr/>
    </dgm:pt>
    <dgm:pt modelId="{D3CADB4C-40F8-425F-80D7-F44381DDCE6F}" type="pres">
      <dgm:prSet presAssocID="{5BCA5276-FA08-4115-9A16-63C9B0A43A44}" presName="iconRect" presStyleLbl="node1" presStyleIdx="0" presStyleCnt="2" custScaleX="165897" custScaleY="1752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4BDD462E-08E3-449B-9CD7-8796896DFF69}" type="pres">
      <dgm:prSet presAssocID="{5BCA5276-FA08-4115-9A16-63C9B0A43A44}" presName="spaceRect" presStyleCnt="0"/>
      <dgm:spPr/>
    </dgm:pt>
    <dgm:pt modelId="{E4508DE4-1B7D-473C-A544-4057951CDA37}" type="pres">
      <dgm:prSet presAssocID="{5BCA5276-FA08-4115-9A16-63C9B0A43A44}" presName="textRect" presStyleLbl="revTx" presStyleIdx="0" presStyleCnt="2">
        <dgm:presLayoutVars>
          <dgm:chMax val="1"/>
          <dgm:chPref val="1"/>
        </dgm:presLayoutVars>
      </dgm:prSet>
      <dgm:spPr/>
    </dgm:pt>
    <dgm:pt modelId="{6378F96B-2A8B-4C91-8739-8DD294B76269}" type="pres">
      <dgm:prSet presAssocID="{ECB86243-25BF-4178-B26A-3DABC5E167BB}" presName="sibTrans" presStyleCnt="0"/>
      <dgm:spPr/>
    </dgm:pt>
    <dgm:pt modelId="{21C3BE47-B519-42F4-A025-9CD289B74FC5}" type="pres">
      <dgm:prSet presAssocID="{9E15EEFE-F322-48DC-A786-483112860239}" presName="compNode" presStyleCnt="0"/>
      <dgm:spPr/>
    </dgm:pt>
    <dgm:pt modelId="{B888B4BF-0D73-486C-A476-817FDE777509}" type="pres">
      <dgm:prSet presAssocID="{9E15EEFE-F322-48DC-A786-483112860239}" presName="iconRect" presStyleLbl="node1" presStyleIdx="1" presStyleCnt="2" custScaleX="231638" custScaleY="2214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AB6E814-2FAC-4C09-9580-4CB9E31D092E}" type="pres">
      <dgm:prSet presAssocID="{9E15EEFE-F322-48DC-A786-483112860239}" presName="spaceRect" presStyleCnt="0"/>
      <dgm:spPr/>
    </dgm:pt>
    <dgm:pt modelId="{21DD893C-53BA-4BAE-8E1A-CFDED45B1F05}" type="pres">
      <dgm:prSet presAssocID="{9E15EEFE-F322-48DC-A786-483112860239}" presName="textRect" presStyleLbl="revTx" presStyleIdx="1" presStyleCnt="2" custScaleX="108237" custScaleY="135291">
        <dgm:presLayoutVars>
          <dgm:chMax val="1"/>
          <dgm:chPref val="1"/>
        </dgm:presLayoutVars>
      </dgm:prSet>
      <dgm:spPr/>
    </dgm:pt>
  </dgm:ptLst>
  <dgm:cxnLst>
    <dgm:cxn modelId="{03EE2913-3D6A-4DCF-9523-AB1878645957}" type="presOf" srcId="{5BCA5276-FA08-4115-9A16-63C9B0A43A44}" destId="{E4508DE4-1B7D-473C-A544-4057951CDA37}" srcOrd="0" destOrd="0" presId="urn:microsoft.com/office/officeart/2018/2/layout/IconLabelList"/>
    <dgm:cxn modelId="{8609AA24-DE66-43F3-BF3E-B4CE27074680}" type="presOf" srcId="{ADE3FEE9-BD23-4688-946D-FFFDDE513CC6}" destId="{5AFC73D3-19CD-4E76-A83F-73D55C36A278}" srcOrd="0" destOrd="0" presId="urn:microsoft.com/office/officeart/2018/2/layout/IconLabelList"/>
    <dgm:cxn modelId="{BC0BD776-C4D7-4AE2-A138-B6855755FA82}" srcId="{ADE3FEE9-BD23-4688-946D-FFFDDE513CC6}" destId="{9E15EEFE-F322-48DC-A786-483112860239}" srcOrd="1" destOrd="0" parTransId="{8BD3666B-5B13-4550-9F77-3EE2C47AC759}" sibTransId="{5388E380-2098-41D0-B8F4-B9F0A4D134C1}"/>
    <dgm:cxn modelId="{737B7F57-5114-4CA2-A3A1-BBD4F9C7AD23}" type="presOf" srcId="{9E15EEFE-F322-48DC-A786-483112860239}" destId="{21DD893C-53BA-4BAE-8E1A-CFDED45B1F05}" srcOrd="0" destOrd="0" presId="urn:microsoft.com/office/officeart/2018/2/layout/IconLabelList"/>
    <dgm:cxn modelId="{9321D1EB-906F-47C8-9F13-EDF49345430B}" srcId="{ADE3FEE9-BD23-4688-946D-FFFDDE513CC6}" destId="{5BCA5276-FA08-4115-9A16-63C9B0A43A44}" srcOrd="0" destOrd="0" parTransId="{A43BC612-5DE7-4B21-A9C5-E26EA5B33785}" sibTransId="{ECB86243-25BF-4178-B26A-3DABC5E167BB}"/>
    <dgm:cxn modelId="{73F9F51D-4836-43C2-8D07-D64F1EC7B13C}" type="presParOf" srcId="{5AFC73D3-19CD-4E76-A83F-73D55C36A278}" destId="{98BD880C-4FDC-40EC-B8E0-554450BB36F1}" srcOrd="0" destOrd="0" presId="urn:microsoft.com/office/officeart/2018/2/layout/IconLabelList"/>
    <dgm:cxn modelId="{26A84CD8-80D6-4F71-A312-5C64BA8B738D}" type="presParOf" srcId="{98BD880C-4FDC-40EC-B8E0-554450BB36F1}" destId="{D3CADB4C-40F8-425F-80D7-F44381DDCE6F}" srcOrd="0" destOrd="0" presId="urn:microsoft.com/office/officeart/2018/2/layout/IconLabelList"/>
    <dgm:cxn modelId="{66200318-280D-485C-9C61-B68A7E697599}" type="presParOf" srcId="{98BD880C-4FDC-40EC-B8E0-554450BB36F1}" destId="{4BDD462E-08E3-449B-9CD7-8796896DFF69}" srcOrd="1" destOrd="0" presId="urn:microsoft.com/office/officeart/2018/2/layout/IconLabelList"/>
    <dgm:cxn modelId="{22EF8BC2-B7AC-4E0B-A747-13785E072AA7}" type="presParOf" srcId="{98BD880C-4FDC-40EC-B8E0-554450BB36F1}" destId="{E4508DE4-1B7D-473C-A544-4057951CDA37}" srcOrd="2" destOrd="0" presId="urn:microsoft.com/office/officeart/2018/2/layout/IconLabelList"/>
    <dgm:cxn modelId="{39575C10-4165-4C72-AD35-8C26FC60A578}" type="presParOf" srcId="{5AFC73D3-19CD-4E76-A83F-73D55C36A278}" destId="{6378F96B-2A8B-4C91-8739-8DD294B76269}" srcOrd="1" destOrd="0" presId="urn:microsoft.com/office/officeart/2018/2/layout/IconLabelList"/>
    <dgm:cxn modelId="{C4018C28-C45F-4813-BCB3-B5B5C28131C6}" type="presParOf" srcId="{5AFC73D3-19CD-4E76-A83F-73D55C36A278}" destId="{21C3BE47-B519-42F4-A025-9CD289B74FC5}" srcOrd="2" destOrd="0" presId="urn:microsoft.com/office/officeart/2018/2/layout/IconLabelList"/>
    <dgm:cxn modelId="{5B054654-6DA1-4805-AE3B-542289412519}" type="presParOf" srcId="{21C3BE47-B519-42F4-A025-9CD289B74FC5}" destId="{B888B4BF-0D73-486C-A476-817FDE777509}" srcOrd="0" destOrd="0" presId="urn:microsoft.com/office/officeart/2018/2/layout/IconLabelList"/>
    <dgm:cxn modelId="{4AB87C26-6E75-4EDE-93CE-05CC9EC9330F}" type="presParOf" srcId="{21C3BE47-B519-42F4-A025-9CD289B74FC5}" destId="{EAB6E814-2FAC-4C09-9580-4CB9E31D092E}" srcOrd="1" destOrd="0" presId="urn:microsoft.com/office/officeart/2018/2/layout/IconLabelList"/>
    <dgm:cxn modelId="{53EDD7F7-78F3-422E-800A-D1EF7EBDEB3D}" type="presParOf" srcId="{21C3BE47-B519-42F4-A025-9CD289B74FC5}" destId="{21DD893C-53BA-4BAE-8E1A-CFDED45B1F0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06F0A1-6B7E-483E-ABAE-953E5EAF95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76D77BD-80C1-4B70-B812-635A4C1FF359}">
      <dgm:prSet/>
      <dgm:spPr/>
      <dgm:t>
        <a:bodyPr/>
        <a:lstStyle/>
        <a:p>
          <a:r>
            <a:rPr lang="en-US" dirty="0"/>
            <a:t>Total Number Of Accounts, And Dollar Value: </a:t>
          </a:r>
        </a:p>
      </dgm:t>
    </dgm:pt>
    <dgm:pt modelId="{9851180C-B436-41B8-AE06-02B025756571}" type="parTrans" cxnId="{53758965-F705-42E8-8C5D-B36F9E2FBCF6}">
      <dgm:prSet/>
      <dgm:spPr/>
      <dgm:t>
        <a:bodyPr/>
        <a:lstStyle/>
        <a:p>
          <a:endParaRPr lang="en-US"/>
        </a:p>
      </dgm:t>
    </dgm:pt>
    <dgm:pt modelId="{1DE0F5C8-C2AC-4A40-9B7E-B5CCFA0CB8D9}" type="sibTrans" cxnId="{53758965-F705-42E8-8C5D-B36F9E2FBCF6}">
      <dgm:prSet/>
      <dgm:spPr/>
      <dgm:t>
        <a:bodyPr/>
        <a:lstStyle/>
        <a:p>
          <a:endParaRPr lang="en-US"/>
        </a:p>
      </dgm:t>
    </dgm:pt>
    <dgm:pt modelId="{75F8DA58-4EEF-4299-8E66-C836A635EF0D}">
      <dgm:prSet/>
      <dgm:spPr/>
      <dgm:t>
        <a:bodyPr/>
        <a:lstStyle/>
        <a:p>
          <a:r>
            <a:rPr lang="en-US" dirty="0"/>
            <a:t>Furnished To A CRA At Least 60 Days Ago</a:t>
          </a:r>
        </a:p>
      </dgm:t>
    </dgm:pt>
    <dgm:pt modelId="{FF7B70B0-FDC3-4A86-8630-D91EB9F57FCB}" type="parTrans" cxnId="{880213B3-25B5-4B61-B57E-8226D44CA4A1}">
      <dgm:prSet/>
      <dgm:spPr/>
      <dgm:t>
        <a:bodyPr/>
        <a:lstStyle/>
        <a:p>
          <a:endParaRPr lang="en-US"/>
        </a:p>
      </dgm:t>
    </dgm:pt>
    <dgm:pt modelId="{97D09D76-019D-49EA-8867-8988089F5626}" type="sibTrans" cxnId="{880213B3-25B5-4B61-B57E-8226D44CA4A1}">
      <dgm:prSet/>
      <dgm:spPr/>
      <dgm:t>
        <a:bodyPr/>
        <a:lstStyle/>
        <a:p>
          <a:endParaRPr lang="en-US"/>
        </a:p>
      </dgm:t>
    </dgm:pt>
    <dgm:pt modelId="{20817B01-9CD7-4D6E-9545-66A4A68CE9C6}">
      <dgm:prSet/>
      <dgm:spPr/>
      <dgm:t>
        <a:bodyPr/>
        <a:lstStyle/>
        <a:p>
          <a:r>
            <a:rPr lang="en-US" dirty="0"/>
            <a:t>Communicated With A Consumer Directly, Other Than By Sending </a:t>
          </a:r>
          <a:r>
            <a:rPr lang="en-US" dirty="0" err="1"/>
            <a:t>MVN</a:t>
          </a:r>
          <a:endParaRPr lang="en-US" dirty="0"/>
        </a:p>
      </dgm:t>
    </dgm:pt>
    <dgm:pt modelId="{7D02F360-6683-4C3B-8C65-03C4392130F0}" type="parTrans" cxnId="{4E28B247-0BC3-4BB3-A240-3B698648AFF7}">
      <dgm:prSet/>
      <dgm:spPr/>
      <dgm:t>
        <a:bodyPr/>
        <a:lstStyle/>
        <a:p>
          <a:endParaRPr lang="en-US"/>
        </a:p>
      </dgm:t>
    </dgm:pt>
    <dgm:pt modelId="{572232FA-9F97-4B87-857B-CF8E7F3CB659}" type="sibTrans" cxnId="{4E28B247-0BC3-4BB3-A240-3B698648AFF7}">
      <dgm:prSet/>
      <dgm:spPr/>
      <dgm:t>
        <a:bodyPr/>
        <a:lstStyle/>
        <a:p>
          <a:endParaRPr lang="en-US"/>
        </a:p>
      </dgm:t>
    </dgm:pt>
    <dgm:pt modelId="{F46CF356-4181-4C1D-BDEA-423195D155E5}">
      <dgm:prSet/>
      <dgm:spPr/>
      <dgm:t>
        <a:bodyPr/>
        <a:lstStyle/>
        <a:p>
          <a:r>
            <a:rPr lang="en-US"/>
            <a:t>Percentage Of Accounts, And Total Dollar Value, About Which: </a:t>
          </a:r>
        </a:p>
      </dgm:t>
    </dgm:pt>
    <dgm:pt modelId="{3D2B80E6-4820-4566-85A0-46AAFB1CD30D}" type="parTrans" cxnId="{2089279E-044D-4F4D-B9C9-822A0D26E12E}">
      <dgm:prSet/>
      <dgm:spPr/>
      <dgm:t>
        <a:bodyPr/>
        <a:lstStyle/>
        <a:p>
          <a:endParaRPr lang="en-US"/>
        </a:p>
      </dgm:t>
    </dgm:pt>
    <dgm:pt modelId="{DC4F94F7-D3BE-4B0F-B860-0E568EA59E47}" type="sibTrans" cxnId="{2089279E-044D-4F4D-B9C9-822A0D26E12E}">
      <dgm:prSet/>
      <dgm:spPr/>
      <dgm:t>
        <a:bodyPr/>
        <a:lstStyle/>
        <a:p>
          <a:endParaRPr lang="en-US"/>
        </a:p>
      </dgm:t>
    </dgm:pt>
    <dgm:pt modelId="{D6E91CD6-1573-4007-9377-F3DB53448DE8}">
      <dgm:prSet/>
      <dgm:spPr/>
      <dgm:t>
        <a:bodyPr/>
        <a:lstStyle/>
        <a:p>
          <a:r>
            <a:rPr lang="en-US"/>
            <a:t>You Received A Dispute Directly From a Consumer</a:t>
          </a:r>
        </a:p>
      </dgm:t>
    </dgm:pt>
    <dgm:pt modelId="{1879D78D-C581-4314-A990-88C0CA0F7461}" type="parTrans" cxnId="{58004D2F-A649-4B4F-B0E8-6B4A2EC77B95}">
      <dgm:prSet/>
      <dgm:spPr/>
      <dgm:t>
        <a:bodyPr/>
        <a:lstStyle/>
        <a:p>
          <a:endParaRPr lang="en-US"/>
        </a:p>
      </dgm:t>
    </dgm:pt>
    <dgm:pt modelId="{57688B59-F7D5-402A-BC23-0E02E9CC12F5}" type="sibTrans" cxnId="{58004D2F-A649-4B4F-B0E8-6B4A2EC77B95}">
      <dgm:prSet/>
      <dgm:spPr/>
      <dgm:t>
        <a:bodyPr/>
        <a:lstStyle/>
        <a:p>
          <a:endParaRPr lang="en-US"/>
        </a:p>
      </dgm:t>
    </dgm:pt>
    <dgm:pt modelId="{9CFB7E7B-B329-46B9-9C33-6B25AE517D89}">
      <dgm:prSet/>
      <dgm:spPr/>
      <dgm:t>
        <a:bodyPr/>
        <a:lstStyle/>
        <a:p>
          <a:r>
            <a:rPr lang="en-US"/>
            <a:t>You Received A Dispute Other Than Directly From A Consumer</a:t>
          </a:r>
        </a:p>
      </dgm:t>
    </dgm:pt>
    <dgm:pt modelId="{CF27EBCB-5CC6-4655-BEAD-096350215B75}" type="parTrans" cxnId="{7FB759E4-70FD-4088-8A00-9E68DB3A406C}">
      <dgm:prSet/>
      <dgm:spPr/>
      <dgm:t>
        <a:bodyPr/>
        <a:lstStyle/>
        <a:p>
          <a:endParaRPr lang="en-US"/>
        </a:p>
      </dgm:t>
    </dgm:pt>
    <dgm:pt modelId="{783500A1-FCBA-42FD-9F62-8F675DB24CF3}" type="sibTrans" cxnId="{7FB759E4-70FD-4088-8A00-9E68DB3A406C}">
      <dgm:prSet/>
      <dgm:spPr/>
      <dgm:t>
        <a:bodyPr/>
        <a:lstStyle/>
        <a:p>
          <a:endParaRPr lang="en-US"/>
        </a:p>
      </dgm:t>
    </dgm:pt>
    <dgm:pt modelId="{4D3BF52F-9DC9-4390-ACC6-0C03EFE13754}">
      <dgm:prSet/>
      <dgm:spPr/>
      <dgm:t>
        <a:bodyPr/>
        <a:lstStyle/>
        <a:p>
          <a:r>
            <a:rPr lang="en-US"/>
            <a:t>You Received More Than One Dispute</a:t>
          </a:r>
        </a:p>
      </dgm:t>
    </dgm:pt>
    <dgm:pt modelId="{9518186E-D26C-4255-833C-2E0D73BDE73F}" type="parTrans" cxnId="{3AF7D57D-AB5D-4AA4-9887-25CAB9586222}">
      <dgm:prSet/>
      <dgm:spPr/>
      <dgm:t>
        <a:bodyPr/>
        <a:lstStyle/>
        <a:p>
          <a:endParaRPr lang="en-US"/>
        </a:p>
      </dgm:t>
    </dgm:pt>
    <dgm:pt modelId="{1E7637DA-1980-49F9-B55E-6108E04FE8D9}" type="sibTrans" cxnId="{3AF7D57D-AB5D-4AA4-9887-25CAB9586222}">
      <dgm:prSet/>
      <dgm:spPr/>
      <dgm:t>
        <a:bodyPr/>
        <a:lstStyle/>
        <a:p>
          <a:endParaRPr lang="en-US"/>
        </a:p>
      </dgm:t>
    </dgm:pt>
    <dgm:pt modelId="{E5805ED4-7746-4E4B-8406-123E4D5D83CE}">
      <dgm:prSet/>
      <dgm:spPr/>
      <dgm:t>
        <a:bodyPr/>
        <a:lstStyle/>
        <a:p>
          <a:endParaRPr lang="en-US" dirty="0"/>
        </a:p>
      </dgm:t>
    </dgm:pt>
    <dgm:pt modelId="{DB6CD406-0DD5-42F0-AD4E-9643399A503A}" type="parTrans" cxnId="{C8D680E9-4E2B-48B0-8A14-A0DD893FE27C}">
      <dgm:prSet/>
      <dgm:spPr/>
    </dgm:pt>
    <dgm:pt modelId="{8B6A2E3A-1D0D-4B57-B4CD-92324F3F4ADC}" type="sibTrans" cxnId="{C8D680E9-4E2B-48B0-8A14-A0DD893FE27C}">
      <dgm:prSet/>
      <dgm:spPr/>
    </dgm:pt>
    <dgm:pt modelId="{92B9706D-62D5-4A5E-8894-D07DD56D9DD8}" type="pres">
      <dgm:prSet presAssocID="{AF06F0A1-6B7E-483E-ABAE-953E5EAF95BD}" presName="Name0" presStyleCnt="0">
        <dgm:presLayoutVars>
          <dgm:dir/>
          <dgm:animLvl val="lvl"/>
          <dgm:resizeHandles val="exact"/>
        </dgm:presLayoutVars>
      </dgm:prSet>
      <dgm:spPr/>
    </dgm:pt>
    <dgm:pt modelId="{01C780D4-F561-493A-B3F2-2F96636D2E9F}" type="pres">
      <dgm:prSet presAssocID="{C76D77BD-80C1-4B70-B812-635A4C1FF359}" presName="composite" presStyleCnt="0"/>
      <dgm:spPr/>
    </dgm:pt>
    <dgm:pt modelId="{7ABE6DB9-8027-432B-8738-3940FF1F49EB}" type="pres">
      <dgm:prSet presAssocID="{C76D77BD-80C1-4B70-B812-635A4C1FF359}" presName="parTx" presStyleLbl="alignNode1" presStyleIdx="0" presStyleCnt="2">
        <dgm:presLayoutVars>
          <dgm:chMax val="0"/>
          <dgm:chPref val="0"/>
          <dgm:bulletEnabled val="1"/>
        </dgm:presLayoutVars>
      </dgm:prSet>
      <dgm:spPr/>
    </dgm:pt>
    <dgm:pt modelId="{7DE233A0-05FA-4F58-A65A-E0B0078D87D1}" type="pres">
      <dgm:prSet presAssocID="{C76D77BD-80C1-4B70-B812-635A4C1FF359}" presName="desTx" presStyleLbl="alignAccFollowNode1" presStyleIdx="0" presStyleCnt="2">
        <dgm:presLayoutVars>
          <dgm:bulletEnabled val="1"/>
        </dgm:presLayoutVars>
      </dgm:prSet>
      <dgm:spPr/>
    </dgm:pt>
    <dgm:pt modelId="{3381AEDF-B037-4B6F-BF46-03AC5A85D15E}" type="pres">
      <dgm:prSet presAssocID="{1DE0F5C8-C2AC-4A40-9B7E-B5CCFA0CB8D9}" presName="space" presStyleCnt="0"/>
      <dgm:spPr/>
    </dgm:pt>
    <dgm:pt modelId="{F1973259-3B1F-44AF-B269-95200A1D118B}" type="pres">
      <dgm:prSet presAssocID="{F46CF356-4181-4C1D-BDEA-423195D155E5}" presName="composite" presStyleCnt="0"/>
      <dgm:spPr/>
    </dgm:pt>
    <dgm:pt modelId="{55742C81-D88E-46BE-A3F5-4AC4CFB1DAE3}" type="pres">
      <dgm:prSet presAssocID="{F46CF356-4181-4C1D-BDEA-423195D155E5}" presName="parTx" presStyleLbl="alignNode1" presStyleIdx="1" presStyleCnt="2">
        <dgm:presLayoutVars>
          <dgm:chMax val="0"/>
          <dgm:chPref val="0"/>
          <dgm:bulletEnabled val="1"/>
        </dgm:presLayoutVars>
      </dgm:prSet>
      <dgm:spPr/>
    </dgm:pt>
    <dgm:pt modelId="{20235747-DECB-412B-AE11-85B5DFB6C876}" type="pres">
      <dgm:prSet presAssocID="{F46CF356-4181-4C1D-BDEA-423195D155E5}" presName="desTx" presStyleLbl="alignAccFollowNode1" presStyleIdx="1" presStyleCnt="2">
        <dgm:presLayoutVars>
          <dgm:bulletEnabled val="1"/>
        </dgm:presLayoutVars>
      </dgm:prSet>
      <dgm:spPr/>
    </dgm:pt>
  </dgm:ptLst>
  <dgm:cxnLst>
    <dgm:cxn modelId="{1B551F0F-E1FE-4C00-A103-BA50160DDF39}" type="presOf" srcId="{AF06F0A1-6B7E-483E-ABAE-953E5EAF95BD}" destId="{92B9706D-62D5-4A5E-8894-D07DD56D9DD8}" srcOrd="0" destOrd="0" presId="urn:microsoft.com/office/officeart/2005/8/layout/hList1"/>
    <dgm:cxn modelId="{58004D2F-A649-4B4F-B0E8-6B4A2EC77B95}" srcId="{F46CF356-4181-4C1D-BDEA-423195D155E5}" destId="{D6E91CD6-1573-4007-9377-F3DB53448DE8}" srcOrd="0" destOrd="0" parTransId="{1879D78D-C581-4314-A990-88C0CA0F7461}" sibTransId="{57688B59-F7D5-402A-BC23-0E02E9CC12F5}"/>
    <dgm:cxn modelId="{4388A23D-5C25-4F3B-96A9-187B0D7147C8}" type="presOf" srcId="{E5805ED4-7746-4E4B-8406-123E4D5D83CE}" destId="{7DE233A0-05FA-4F58-A65A-E0B0078D87D1}" srcOrd="0" destOrd="1" presId="urn:microsoft.com/office/officeart/2005/8/layout/hList1"/>
    <dgm:cxn modelId="{53758965-F705-42E8-8C5D-B36F9E2FBCF6}" srcId="{AF06F0A1-6B7E-483E-ABAE-953E5EAF95BD}" destId="{C76D77BD-80C1-4B70-B812-635A4C1FF359}" srcOrd="0" destOrd="0" parTransId="{9851180C-B436-41B8-AE06-02B025756571}" sibTransId="{1DE0F5C8-C2AC-4A40-9B7E-B5CCFA0CB8D9}"/>
    <dgm:cxn modelId="{4E28B247-0BC3-4BB3-A240-3B698648AFF7}" srcId="{C76D77BD-80C1-4B70-B812-635A4C1FF359}" destId="{20817B01-9CD7-4D6E-9545-66A4A68CE9C6}" srcOrd="2" destOrd="0" parTransId="{7D02F360-6683-4C3B-8C65-03C4392130F0}" sibTransId="{572232FA-9F97-4B87-857B-CF8E7F3CB659}"/>
    <dgm:cxn modelId="{4979AF79-459B-4151-AB87-A1EC282F4842}" type="presOf" srcId="{75F8DA58-4EEF-4299-8E66-C836A635EF0D}" destId="{7DE233A0-05FA-4F58-A65A-E0B0078D87D1}" srcOrd="0" destOrd="0" presId="urn:microsoft.com/office/officeart/2005/8/layout/hList1"/>
    <dgm:cxn modelId="{3AF7D57D-AB5D-4AA4-9887-25CAB9586222}" srcId="{F46CF356-4181-4C1D-BDEA-423195D155E5}" destId="{4D3BF52F-9DC9-4390-ACC6-0C03EFE13754}" srcOrd="2" destOrd="0" parTransId="{9518186E-D26C-4255-833C-2E0D73BDE73F}" sibTransId="{1E7637DA-1980-49F9-B55E-6108E04FE8D9}"/>
    <dgm:cxn modelId="{515F167E-691B-41CF-AE6B-35E12D2610B7}" type="presOf" srcId="{D6E91CD6-1573-4007-9377-F3DB53448DE8}" destId="{20235747-DECB-412B-AE11-85B5DFB6C876}" srcOrd="0" destOrd="0" presId="urn:microsoft.com/office/officeart/2005/8/layout/hList1"/>
    <dgm:cxn modelId="{2089279E-044D-4F4D-B9C9-822A0D26E12E}" srcId="{AF06F0A1-6B7E-483E-ABAE-953E5EAF95BD}" destId="{F46CF356-4181-4C1D-BDEA-423195D155E5}" srcOrd="1" destOrd="0" parTransId="{3D2B80E6-4820-4566-85A0-46AAFB1CD30D}" sibTransId="{DC4F94F7-D3BE-4B0F-B860-0E568EA59E47}"/>
    <dgm:cxn modelId="{880213B3-25B5-4B61-B57E-8226D44CA4A1}" srcId="{C76D77BD-80C1-4B70-B812-635A4C1FF359}" destId="{75F8DA58-4EEF-4299-8E66-C836A635EF0D}" srcOrd="0" destOrd="0" parTransId="{FF7B70B0-FDC3-4A86-8630-D91EB9F57FCB}" sibTransId="{97D09D76-019D-49EA-8867-8988089F5626}"/>
    <dgm:cxn modelId="{54AACDB7-5DCE-4D86-96EC-88F448A80048}" type="presOf" srcId="{4D3BF52F-9DC9-4390-ACC6-0C03EFE13754}" destId="{20235747-DECB-412B-AE11-85B5DFB6C876}" srcOrd="0" destOrd="2" presId="urn:microsoft.com/office/officeart/2005/8/layout/hList1"/>
    <dgm:cxn modelId="{58D053D3-65AC-4342-BBC4-9B941721213B}" type="presOf" srcId="{9CFB7E7B-B329-46B9-9C33-6B25AE517D89}" destId="{20235747-DECB-412B-AE11-85B5DFB6C876}" srcOrd="0" destOrd="1" presId="urn:microsoft.com/office/officeart/2005/8/layout/hList1"/>
    <dgm:cxn modelId="{A6E360DE-3ED4-474C-9450-356278097009}" type="presOf" srcId="{20817B01-9CD7-4D6E-9545-66A4A68CE9C6}" destId="{7DE233A0-05FA-4F58-A65A-E0B0078D87D1}" srcOrd="0" destOrd="2" presId="urn:microsoft.com/office/officeart/2005/8/layout/hList1"/>
    <dgm:cxn modelId="{7FB759E4-70FD-4088-8A00-9E68DB3A406C}" srcId="{F46CF356-4181-4C1D-BDEA-423195D155E5}" destId="{9CFB7E7B-B329-46B9-9C33-6B25AE517D89}" srcOrd="1" destOrd="0" parTransId="{CF27EBCB-5CC6-4655-BEAD-096350215B75}" sibTransId="{783500A1-FCBA-42FD-9F62-8F675DB24CF3}"/>
    <dgm:cxn modelId="{989F81E6-5F06-49D9-93FF-4798A601DF6D}" type="presOf" srcId="{F46CF356-4181-4C1D-BDEA-423195D155E5}" destId="{55742C81-D88E-46BE-A3F5-4AC4CFB1DAE3}" srcOrd="0" destOrd="0" presId="urn:microsoft.com/office/officeart/2005/8/layout/hList1"/>
    <dgm:cxn modelId="{C8D680E9-4E2B-48B0-8A14-A0DD893FE27C}" srcId="{C76D77BD-80C1-4B70-B812-635A4C1FF359}" destId="{E5805ED4-7746-4E4B-8406-123E4D5D83CE}" srcOrd="1" destOrd="0" parTransId="{DB6CD406-0DD5-42F0-AD4E-9643399A503A}" sibTransId="{8B6A2E3A-1D0D-4B57-B4CD-92324F3F4ADC}"/>
    <dgm:cxn modelId="{FC48ADF1-D477-4E4C-8E6B-BE6265B10D15}" type="presOf" srcId="{C76D77BD-80C1-4B70-B812-635A4C1FF359}" destId="{7ABE6DB9-8027-432B-8738-3940FF1F49EB}" srcOrd="0" destOrd="0" presId="urn:microsoft.com/office/officeart/2005/8/layout/hList1"/>
    <dgm:cxn modelId="{E305FDB0-128B-49A6-9498-3204B339CD7B}" type="presParOf" srcId="{92B9706D-62D5-4A5E-8894-D07DD56D9DD8}" destId="{01C780D4-F561-493A-B3F2-2F96636D2E9F}" srcOrd="0" destOrd="0" presId="urn:microsoft.com/office/officeart/2005/8/layout/hList1"/>
    <dgm:cxn modelId="{F03156A9-21F0-4934-98FC-55B83E43DA5B}" type="presParOf" srcId="{01C780D4-F561-493A-B3F2-2F96636D2E9F}" destId="{7ABE6DB9-8027-432B-8738-3940FF1F49EB}" srcOrd="0" destOrd="0" presId="urn:microsoft.com/office/officeart/2005/8/layout/hList1"/>
    <dgm:cxn modelId="{7B4750E9-CFA5-4920-9603-4274D040AFF4}" type="presParOf" srcId="{01C780D4-F561-493A-B3F2-2F96636D2E9F}" destId="{7DE233A0-05FA-4F58-A65A-E0B0078D87D1}" srcOrd="1" destOrd="0" presId="urn:microsoft.com/office/officeart/2005/8/layout/hList1"/>
    <dgm:cxn modelId="{64B4AA5C-C93E-4B98-AC50-1C4891D2323E}" type="presParOf" srcId="{92B9706D-62D5-4A5E-8894-D07DD56D9DD8}" destId="{3381AEDF-B037-4B6F-BF46-03AC5A85D15E}" srcOrd="1" destOrd="0" presId="urn:microsoft.com/office/officeart/2005/8/layout/hList1"/>
    <dgm:cxn modelId="{2B13CA02-D11A-4495-87B0-3BB16CCBB96A}" type="presParOf" srcId="{92B9706D-62D5-4A5E-8894-D07DD56D9DD8}" destId="{F1973259-3B1F-44AF-B269-95200A1D118B}" srcOrd="2" destOrd="0" presId="urn:microsoft.com/office/officeart/2005/8/layout/hList1"/>
    <dgm:cxn modelId="{CE8B9A07-802F-4FC5-A368-80628478E07F}" type="presParOf" srcId="{F1973259-3B1F-44AF-B269-95200A1D118B}" destId="{55742C81-D88E-46BE-A3F5-4AC4CFB1DAE3}" srcOrd="0" destOrd="0" presId="urn:microsoft.com/office/officeart/2005/8/layout/hList1"/>
    <dgm:cxn modelId="{2B93B79F-AE22-48F3-9DC4-8C05152AAEA6}" type="presParOf" srcId="{F1973259-3B1F-44AF-B269-95200A1D118B}" destId="{20235747-DECB-412B-AE11-85B5DFB6C8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B813B5-08F8-4530-A54A-EF8E29FE7D4F}"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0923E007-CBEA-4BCF-B71F-9376366C0090}">
      <dgm:prSet/>
      <dgm:spPr/>
      <dgm:t>
        <a:bodyPr/>
        <a:lstStyle/>
        <a:p>
          <a:r>
            <a:rPr lang="en-US" dirty="0"/>
            <a:t>Provide Percentage Of Accounts And Total Dollar Value Whose Balance You Have Verified With The Creditor’s System Of Record:</a:t>
          </a:r>
        </a:p>
        <a:p>
          <a:r>
            <a:rPr lang="en-US" dirty="0"/>
            <a:t> </a:t>
          </a:r>
        </a:p>
      </dgm:t>
    </dgm:pt>
    <dgm:pt modelId="{9C70BDAC-4408-441C-A1FC-3BEF6D68DDFA}" type="parTrans" cxnId="{ADE875B3-94C0-4C2F-8C73-8F04C59B4B56}">
      <dgm:prSet/>
      <dgm:spPr/>
      <dgm:t>
        <a:bodyPr/>
        <a:lstStyle/>
        <a:p>
          <a:endParaRPr lang="en-US"/>
        </a:p>
      </dgm:t>
    </dgm:pt>
    <dgm:pt modelId="{72F6D810-389D-4A67-94FB-F6A319AFECC2}" type="sibTrans" cxnId="{ADE875B3-94C0-4C2F-8C73-8F04C59B4B56}">
      <dgm:prSet/>
      <dgm:spPr/>
      <dgm:t>
        <a:bodyPr/>
        <a:lstStyle/>
        <a:p>
          <a:endParaRPr lang="en-US"/>
        </a:p>
      </dgm:t>
    </dgm:pt>
    <dgm:pt modelId="{6E33F59E-1567-4669-A91E-E67412EB5943}">
      <dgm:prSet/>
      <dgm:spPr/>
      <dgm:t>
        <a:bodyPr/>
        <a:lstStyle/>
        <a:p>
          <a:r>
            <a:rPr lang="en-US"/>
            <a:t>In The Last 30, 60, 90, 120 etc. Days</a:t>
          </a:r>
        </a:p>
      </dgm:t>
    </dgm:pt>
    <dgm:pt modelId="{526601BF-CFD1-4C85-AADB-1857E320FA52}" type="parTrans" cxnId="{87249A02-238A-4300-8086-E27D2E2E2E6B}">
      <dgm:prSet/>
      <dgm:spPr/>
      <dgm:t>
        <a:bodyPr/>
        <a:lstStyle/>
        <a:p>
          <a:endParaRPr lang="en-US"/>
        </a:p>
      </dgm:t>
    </dgm:pt>
    <dgm:pt modelId="{61CB6B50-71AB-4919-9AAF-1DF78F8E1956}" type="sibTrans" cxnId="{87249A02-238A-4300-8086-E27D2E2E2E6B}">
      <dgm:prSet/>
      <dgm:spPr/>
      <dgm:t>
        <a:bodyPr/>
        <a:lstStyle/>
        <a:p>
          <a:endParaRPr lang="en-US"/>
        </a:p>
      </dgm:t>
    </dgm:pt>
    <dgm:pt modelId="{F5259440-2941-4C00-B850-2C2A576D1DC9}">
      <dgm:prSet/>
      <dgm:spPr/>
      <dgm:t>
        <a:bodyPr/>
        <a:lstStyle/>
        <a:p>
          <a:r>
            <a:rPr lang="en-US"/>
            <a:t>At Least Once Since Receiving The Account</a:t>
          </a:r>
        </a:p>
      </dgm:t>
    </dgm:pt>
    <dgm:pt modelId="{232F73AF-8EC4-40C8-8367-896BFF3FF49C}" type="parTrans" cxnId="{C2E3CE91-0B7B-4BCD-9972-8FAF0CF9DA9F}">
      <dgm:prSet/>
      <dgm:spPr/>
      <dgm:t>
        <a:bodyPr/>
        <a:lstStyle/>
        <a:p>
          <a:endParaRPr lang="en-US"/>
        </a:p>
      </dgm:t>
    </dgm:pt>
    <dgm:pt modelId="{ACCDC797-B195-4D1F-B79D-D6D49699ACFF}" type="sibTrans" cxnId="{C2E3CE91-0B7B-4BCD-9972-8FAF0CF9DA9F}">
      <dgm:prSet/>
      <dgm:spPr/>
      <dgm:t>
        <a:bodyPr/>
        <a:lstStyle/>
        <a:p>
          <a:endParaRPr lang="en-US"/>
        </a:p>
      </dgm:t>
    </dgm:pt>
    <dgm:pt modelId="{0407BBA5-703D-4AF6-A729-7AC62F036B49}">
      <dgm:prSet/>
      <dgm:spPr/>
      <dgm:t>
        <a:bodyPr/>
        <a:lstStyle/>
        <a:p>
          <a:r>
            <a:rPr lang="en-US" dirty="0"/>
            <a:t>Provide Percentage Of Accounts And Total Dollar Value Whose Balance Has Changed Based On Updated Information From The Creditor: </a:t>
          </a:r>
        </a:p>
        <a:p>
          <a:endParaRPr lang="en-US" dirty="0"/>
        </a:p>
      </dgm:t>
    </dgm:pt>
    <dgm:pt modelId="{DD820666-9648-447F-B24F-C9CDD14FB72A}" type="parTrans" cxnId="{C69C5969-A549-43A2-9092-4C9AE6C2765C}">
      <dgm:prSet/>
      <dgm:spPr/>
      <dgm:t>
        <a:bodyPr/>
        <a:lstStyle/>
        <a:p>
          <a:endParaRPr lang="en-US"/>
        </a:p>
      </dgm:t>
    </dgm:pt>
    <dgm:pt modelId="{400B81B7-DAA4-437B-AA27-B54B28370739}" type="sibTrans" cxnId="{C69C5969-A549-43A2-9092-4C9AE6C2765C}">
      <dgm:prSet/>
      <dgm:spPr/>
      <dgm:t>
        <a:bodyPr/>
        <a:lstStyle/>
        <a:p>
          <a:endParaRPr lang="en-US"/>
        </a:p>
      </dgm:t>
    </dgm:pt>
    <dgm:pt modelId="{2477572F-FBB3-452B-BE9F-351805751E45}">
      <dgm:prSet/>
      <dgm:spPr/>
      <dgm:t>
        <a:bodyPr/>
        <a:lstStyle/>
        <a:p>
          <a:r>
            <a:rPr lang="en-US"/>
            <a:t>In The Last 30, 60, 90, 120 etc. Days</a:t>
          </a:r>
        </a:p>
      </dgm:t>
    </dgm:pt>
    <dgm:pt modelId="{4ED1F69D-3813-41DA-9583-9856E7ECE255}" type="parTrans" cxnId="{9313C1D5-AD9B-4035-A677-2172BCFC7997}">
      <dgm:prSet/>
      <dgm:spPr/>
      <dgm:t>
        <a:bodyPr/>
        <a:lstStyle/>
        <a:p>
          <a:endParaRPr lang="en-US"/>
        </a:p>
      </dgm:t>
    </dgm:pt>
    <dgm:pt modelId="{D9833BFF-0098-4E59-A676-433D26F908F5}" type="sibTrans" cxnId="{9313C1D5-AD9B-4035-A677-2172BCFC7997}">
      <dgm:prSet/>
      <dgm:spPr/>
      <dgm:t>
        <a:bodyPr/>
        <a:lstStyle/>
        <a:p>
          <a:endParaRPr lang="en-US"/>
        </a:p>
      </dgm:t>
    </dgm:pt>
    <dgm:pt modelId="{EC323845-FDF5-4A98-B74C-5B1AE480F59D}" type="pres">
      <dgm:prSet presAssocID="{57B813B5-08F8-4530-A54A-EF8E29FE7D4F}" presName="Name0" presStyleCnt="0">
        <dgm:presLayoutVars>
          <dgm:dir/>
          <dgm:resizeHandles val="exact"/>
        </dgm:presLayoutVars>
      </dgm:prSet>
      <dgm:spPr/>
    </dgm:pt>
    <dgm:pt modelId="{B26E3E65-6B63-4E9F-A000-C14ACE00387D}" type="pres">
      <dgm:prSet presAssocID="{0923E007-CBEA-4BCF-B71F-9376366C0090}" presName="node" presStyleLbl="node1" presStyleIdx="0" presStyleCnt="3" custScaleX="138180" custScaleY="167151">
        <dgm:presLayoutVars>
          <dgm:bulletEnabled val="1"/>
        </dgm:presLayoutVars>
      </dgm:prSet>
      <dgm:spPr/>
    </dgm:pt>
    <dgm:pt modelId="{438748D6-88B3-42FB-9E5A-267F126008DB}" type="pres">
      <dgm:prSet presAssocID="{72F6D810-389D-4A67-94FB-F6A319AFECC2}" presName="sibTransSpacerBeforeConnector" presStyleCnt="0"/>
      <dgm:spPr/>
    </dgm:pt>
    <dgm:pt modelId="{E6C2458F-54C3-44A9-911D-73CEF752C67C}" type="pres">
      <dgm:prSet presAssocID="{72F6D810-389D-4A67-94FB-F6A319AFECC2}" presName="sibTrans" presStyleLbl="node1" presStyleIdx="1" presStyleCnt="3"/>
      <dgm:spPr>
        <a:prstGeom prst="mathMinus">
          <a:avLst/>
        </a:prstGeom>
      </dgm:spPr>
    </dgm:pt>
    <dgm:pt modelId="{20B66223-FE52-4406-862B-7103C41E0C50}" type="pres">
      <dgm:prSet presAssocID="{72F6D810-389D-4A67-94FB-F6A319AFECC2}" presName="sibTransSpacerAfterConnector" presStyleCnt="0"/>
      <dgm:spPr/>
    </dgm:pt>
    <dgm:pt modelId="{DFF1B4BF-F7C5-4646-95E3-9BC9766C4515}" type="pres">
      <dgm:prSet presAssocID="{0407BBA5-703D-4AF6-A729-7AC62F036B49}" presName="node" presStyleLbl="node1" presStyleIdx="2" presStyleCnt="3" custScaleX="133796" custScaleY="168514">
        <dgm:presLayoutVars>
          <dgm:bulletEnabled val="1"/>
        </dgm:presLayoutVars>
      </dgm:prSet>
      <dgm:spPr/>
    </dgm:pt>
  </dgm:ptLst>
  <dgm:cxnLst>
    <dgm:cxn modelId="{87249A02-238A-4300-8086-E27D2E2E2E6B}" srcId="{0923E007-CBEA-4BCF-B71F-9376366C0090}" destId="{6E33F59E-1567-4669-A91E-E67412EB5943}" srcOrd="0" destOrd="0" parTransId="{526601BF-CFD1-4C85-AADB-1857E320FA52}" sibTransId="{61CB6B50-71AB-4919-9AAF-1DF78F8E1956}"/>
    <dgm:cxn modelId="{323A0706-BB4E-49B0-BEAE-0136E1A962B9}" type="presOf" srcId="{6E33F59E-1567-4669-A91E-E67412EB5943}" destId="{B26E3E65-6B63-4E9F-A000-C14ACE00387D}" srcOrd="0" destOrd="1" presId="urn:microsoft.com/office/officeart/2016/7/layout/BasicProcessNew"/>
    <dgm:cxn modelId="{807B0011-286B-4983-9C08-58B9CEA2B86C}" type="presOf" srcId="{0407BBA5-703D-4AF6-A729-7AC62F036B49}" destId="{DFF1B4BF-F7C5-4646-95E3-9BC9766C4515}" srcOrd="0" destOrd="0" presId="urn:microsoft.com/office/officeart/2016/7/layout/BasicProcessNew"/>
    <dgm:cxn modelId="{02D8E448-0902-498E-AC80-B42B2D2CEBC8}" type="presOf" srcId="{0923E007-CBEA-4BCF-B71F-9376366C0090}" destId="{B26E3E65-6B63-4E9F-A000-C14ACE00387D}" srcOrd="0" destOrd="0" presId="urn:microsoft.com/office/officeart/2016/7/layout/BasicProcessNew"/>
    <dgm:cxn modelId="{C69C5969-A549-43A2-9092-4C9AE6C2765C}" srcId="{57B813B5-08F8-4530-A54A-EF8E29FE7D4F}" destId="{0407BBA5-703D-4AF6-A729-7AC62F036B49}" srcOrd="1" destOrd="0" parTransId="{DD820666-9648-447F-B24F-C9CDD14FB72A}" sibTransId="{400B81B7-DAA4-437B-AA27-B54B28370739}"/>
    <dgm:cxn modelId="{1E2CE382-066D-4580-820D-E8D2BE2A40F8}" type="presOf" srcId="{F5259440-2941-4C00-B850-2C2A576D1DC9}" destId="{B26E3E65-6B63-4E9F-A000-C14ACE00387D}" srcOrd="0" destOrd="2" presId="urn:microsoft.com/office/officeart/2016/7/layout/BasicProcessNew"/>
    <dgm:cxn modelId="{C2E3CE91-0B7B-4BCD-9972-8FAF0CF9DA9F}" srcId="{0923E007-CBEA-4BCF-B71F-9376366C0090}" destId="{F5259440-2941-4C00-B850-2C2A576D1DC9}" srcOrd="1" destOrd="0" parTransId="{232F73AF-8EC4-40C8-8367-896BFF3FF49C}" sibTransId="{ACCDC797-B195-4D1F-B79D-D6D49699ACFF}"/>
    <dgm:cxn modelId="{F8F4D29A-60FC-42BE-8F14-90B9EA2C294F}" type="presOf" srcId="{72F6D810-389D-4A67-94FB-F6A319AFECC2}" destId="{E6C2458F-54C3-44A9-911D-73CEF752C67C}" srcOrd="0" destOrd="0" presId="urn:microsoft.com/office/officeart/2016/7/layout/BasicProcessNew"/>
    <dgm:cxn modelId="{ADE875B3-94C0-4C2F-8C73-8F04C59B4B56}" srcId="{57B813B5-08F8-4530-A54A-EF8E29FE7D4F}" destId="{0923E007-CBEA-4BCF-B71F-9376366C0090}" srcOrd="0" destOrd="0" parTransId="{9C70BDAC-4408-441C-A1FC-3BEF6D68DDFA}" sibTransId="{72F6D810-389D-4A67-94FB-F6A319AFECC2}"/>
    <dgm:cxn modelId="{EA930ABC-67C2-4726-A1A1-5E89D2E81653}" type="presOf" srcId="{57B813B5-08F8-4530-A54A-EF8E29FE7D4F}" destId="{EC323845-FDF5-4A98-B74C-5B1AE480F59D}" srcOrd="0" destOrd="0" presId="urn:microsoft.com/office/officeart/2016/7/layout/BasicProcessNew"/>
    <dgm:cxn modelId="{DEAEC9BE-6BBC-4DAE-AF66-40EF735D48DE}" type="presOf" srcId="{2477572F-FBB3-452B-BE9F-351805751E45}" destId="{DFF1B4BF-F7C5-4646-95E3-9BC9766C4515}" srcOrd="0" destOrd="1" presId="urn:microsoft.com/office/officeart/2016/7/layout/BasicProcessNew"/>
    <dgm:cxn modelId="{9313C1D5-AD9B-4035-A677-2172BCFC7997}" srcId="{0407BBA5-703D-4AF6-A729-7AC62F036B49}" destId="{2477572F-FBB3-452B-BE9F-351805751E45}" srcOrd="0" destOrd="0" parTransId="{4ED1F69D-3813-41DA-9583-9856E7ECE255}" sibTransId="{D9833BFF-0098-4E59-A676-433D26F908F5}"/>
    <dgm:cxn modelId="{8266362F-A47C-4EA4-AED3-81137CD10C31}" type="presParOf" srcId="{EC323845-FDF5-4A98-B74C-5B1AE480F59D}" destId="{B26E3E65-6B63-4E9F-A000-C14ACE00387D}" srcOrd="0" destOrd="0" presId="urn:microsoft.com/office/officeart/2016/7/layout/BasicProcessNew"/>
    <dgm:cxn modelId="{5D2320F6-A810-46D7-8197-468ADD8A4ADF}" type="presParOf" srcId="{EC323845-FDF5-4A98-B74C-5B1AE480F59D}" destId="{438748D6-88B3-42FB-9E5A-267F126008DB}" srcOrd="1" destOrd="0" presId="urn:microsoft.com/office/officeart/2016/7/layout/BasicProcessNew"/>
    <dgm:cxn modelId="{06F8D51E-F413-4305-A167-49FA3B455D25}" type="presParOf" srcId="{EC323845-FDF5-4A98-B74C-5B1AE480F59D}" destId="{E6C2458F-54C3-44A9-911D-73CEF752C67C}" srcOrd="2" destOrd="0" presId="urn:microsoft.com/office/officeart/2016/7/layout/BasicProcessNew"/>
    <dgm:cxn modelId="{AC2EE032-FC46-4A38-88CC-39F168EF3EF8}" type="presParOf" srcId="{EC323845-FDF5-4A98-B74C-5B1AE480F59D}" destId="{20B66223-FE52-4406-862B-7103C41E0C50}" srcOrd="3" destOrd="0" presId="urn:microsoft.com/office/officeart/2016/7/layout/BasicProcessNew"/>
    <dgm:cxn modelId="{EF25DAA7-A2FB-4A9B-9F28-9010B25B3320}" type="presParOf" srcId="{EC323845-FDF5-4A98-B74C-5B1AE480F59D}" destId="{DFF1B4BF-F7C5-4646-95E3-9BC9766C4515}"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45E6C-2676-4488-9260-353F744DF788}">
      <dsp:nvSpPr>
        <dsp:cNvPr id="0" name=""/>
        <dsp:cNvSpPr/>
      </dsp:nvSpPr>
      <dsp:spPr>
        <a:xfrm>
          <a:off x="0" y="481639"/>
          <a:ext cx="6666833" cy="10319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Top 10 Considerations</a:t>
          </a:r>
        </a:p>
      </dsp:txBody>
      <dsp:txXfrm>
        <a:off x="50375" y="532014"/>
        <a:ext cx="6566083" cy="931190"/>
      </dsp:txXfrm>
    </dsp:sp>
    <dsp:sp modelId="{A0B8857B-DE41-4765-87FF-5E89E33361F9}">
      <dsp:nvSpPr>
        <dsp:cNvPr id="0" name=""/>
        <dsp:cNvSpPr/>
      </dsp:nvSpPr>
      <dsp:spPr>
        <a:xfrm>
          <a:off x="0" y="1634539"/>
          <a:ext cx="6666833" cy="103194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 Vocal CFPB</a:t>
          </a:r>
        </a:p>
      </dsp:txBody>
      <dsp:txXfrm>
        <a:off x="50375" y="1684914"/>
        <a:ext cx="6566083" cy="931190"/>
      </dsp:txXfrm>
    </dsp:sp>
    <dsp:sp modelId="{F161F149-414C-4769-9C04-97A18068FBFA}">
      <dsp:nvSpPr>
        <dsp:cNvPr id="0" name=""/>
        <dsp:cNvSpPr/>
      </dsp:nvSpPr>
      <dsp:spPr>
        <a:xfrm>
          <a:off x="0" y="2787439"/>
          <a:ext cx="6666833" cy="103194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Proposed Rule Are Here</a:t>
          </a:r>
        </a:p>
      </dsp:txBody>
      <dsp:txXfrm>
        <a:off x="50375" y="2837814"/>
        <a:ext cx="6566083" cy="931190"/>
      </dsp:txXfrm>
    </dsp:sp>
    <dsp:sp modelId="{62676F85-4BCD-40F7-919E-D6C24944EC96}">
      <dsp:nvSpPr>
        <dsp:cNvPr id="0" name=""/>
        <dsp:cNvSpPr/>
      </dsp:nvSpPr>
      <dsp:spPr>
        <a:xfrm>
          <a:off x="0" y="3940340"/>
          <a:ext cx="6666833" cy="10319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Future of Credit Reporting?</a:t>
          </a:r>
        </a:p>
      </dsp:txBody>
      <dsp:txXfrm>
        <a:off x="50375" y="3990715"/>
        <a:ext cx="6566083" cy="93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DFA93-4F5B-4ED2-AD3F-D52B16819CC5}">
      <dsp:nvSpPr>
        <dsp:cNvPr id="0" name=""/>
        <dsp:cNvSpPr/>
      </dsp:nvSpPr>
      <dsp:spPr>
        <a:xfrm>
          <a:off x="0" y="41614"/>
          <a:ext cx="7412954" cy="9582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Accuracy and Integrity</a:t>
          </a:r>
          <a:endParaRPr lang="en-US" sz="2400" kern="1200" dirty="0"/>
        </a:p>
      </dsp:txBody>
      <dsp:txXfrm>
        <a:off x="46777" y="88391"/>
        <a:ext cx="7319400" cy="864675"/>
      </dsp:txXfrm>
    </dsp:sp>
    <dsp:sp modelId="{539AA02B-F1CF-4D19-9D9D-087500E4A307}">
      <dsp:nvSpPr>
        <dsp:cNvPr id="0" name=""/>
        <dsp:cNvSpPr/>
      </dsp:nvSpPr>
      <dsp:spPr>
        <a:xfrm>
          <a:off x="0" y="1060092"/>
          <a:ext cx="7412954" cy="958229"/>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Not Just Technical Errors, But Logical Errors</a:t>
          </a:r>
          <a:endParaRPr lang="en-US" sz="2400" kern="1200"/>
        </a:p>
      </dsp:txBody>
      <dsp:txXfrm>
        <a:off x="46777" y="1106869"/>
        <a:ext cx="7319400" cy="864675"/>
      </dsp:txXfrm>
    </dsp:sp>
    <dsp:sp modelId="{10BADC86-674C-4200-89EB-BA390A742BC3}">
      <dsp:nvSpPr>
        <dsp:cNvPr id="0" name=""/>
        <dsp:cNvSpPr/>
      </dsp:nvSpPr>
      <dsp:spPr>
        <a:xfrm>
          <a:off x="0" y="2087442"/>
          <a:ext cx="7412954" cy="958229"/>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Matching Media to Data</a:t>
          </a:r>
          <a:endParaRPr lang="en-US" sz="2400" kern="1200"/>
        </a:p>
      </dsp:txBody>
      <dsp:txXfrm>
        <a:off x="46777" y="2134219"/>
        <a:ext cx="7319400" cy="864675"/>
      </dsp:txXfrm>
    </dsp:sp>
    <dsp:sp modelId="{F6DBEF39-704C-4B25-8050-F659CC771124}">
      <dsp:nvSpPr>
        <dsp:cNvPr id="0" name=""/>
        <dsp:cNvSpPr/>
      </dsp:nvSpPr>
      <dsp:spPr>
        <a:xfrm>
          <a:off x="0" y="3045672"/>
          <a:ext cx="741295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6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a:t>No Blind Reliance On Client</a:t>
          </a:r>
          <a:endParaRPr lang="en-US" sz="1900" kern="1200"/>
        </a:p>
      </dsp:txBody>
      <dsp:txXfrm>
        <a:off x="0" y="3045672"/>
        <a:ext cx="7412954" cy="397440"/>
      </dsp:txXfrm>
    </dsp:sp>
    <dsp:sp modelId="{E0F7ED21-544E-4F97-B186-50AA8D8E8635}">
      <dsp:nvSpPr>
        <dsp:cNvPr id="0" name=""/>
        <dsp:cNvSpPr/>
      </dsp:nvSpPr>
      <dsp:spPr>
        <a:xfrm>
          <a:off x="0" y="3443112"/>
          <a:ext cx="7412954" cy="958229"/>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“Extra” Examination On Purchased Paper</a:t>
          </a:r>
          <a:endParaRPr lang="en-US" sz="2400" kern="1200"/>
        </a:p>
      </dsp:txBody>
      <dsp:txXfrm>
        <a:off x="46777" y="3489889"/>
        <a:ext cx="7319400" cy="864675"/>
      </dsp:txXfrm>
    </dsp:sp>
    <dsp:sp modelId="{2B1008BA-D1D2-4377-9BE7-AEBAB9993521}">
      <dsp:nvSpPr>
        <dsp:cNvPr id="0" name=""/>
        <dsp:cNvSpPr/>
      </dsp:nvSpPr>
      <dsp:spPr>
        <a:xfrm>
          <a:off x="0" y="4401342"/>
          <a:ext cx="7412954"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6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a:t>Chain of Title</a:t>
          </a:r>
          <a:endParaRPr lang="en-US" sz="1900" kern="1200"/>
        </a:p>
        <a:p>
          <a:pPr marL="171450" lvl="1" indent="-171450" algn="l" defTabSz="844550">
            <a:lnSpc>
              <a:spcPct val="90000"/>
            </a:lnSpc>
            <a:spcBef>
              <a:spcPct val="0"/>
            </a:spcBef>
            <a:spcAft>
              <a:spcPct val="20000"/>
            </a:spcAft>
            <a:buChar char="•"/>
          </a:pPr>
          <a:r>
            <a:rPr lang="en-US" sz="1900" b="1" kern="1200"/>
            <a:t>Balance Integrity</a:t>
          </a:r>
          <a:endParaRPr lang="en-US" sz="1900" kern="1200"/>
        </a:p>
      </dsp:txBody>
      <dsp:txXfrm>
        <a:off x="0" y="4401342"/>
        <a:ext cx="7412954" cy="658260"/>
      </dsp:txXfrm>
    </dsp:sp>
    <dsp:sp modelId="{128F9496-C26C-4A16-AEAA-67C53A66D38F}">
      <dsp:nvSpPr>
        <dsp:cNvPr id="0" name=""/>
        <dsp:cNvSpPr/>
      </dsp:nvSpPr>
      <dsp:spPr>
        <a:xfrm>
          <a:off x="0" y="5059602"/>
          <a:ext cx="7412954" cy="95822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“Reasonable Basis To Believe” Consumer Owes Debt</a:t>
          </a:r>
          <a:endParaRPr lang="en-US" sz="2400" kern="1200"/>
        </a:p>
      </dsp:txBody>
      <dsp:txXfrm>
        <a:off x="46777" y="5106379"/>
        <a:ext cx="7319400" cy="86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D9E16-90E4-4013-8CE5-6F025757C6E7}">
      <dsp:nvSpPr>
        <dsp:cNvPr id="0" name=""/>
        <dsp:cNvSpPr/>
      </dsp:nvSpPr>
      <dsp:spPr>
        <a:xfrm>
          <a:off x="0" y="37309"/>
          <a:ext cx="6666833" cy="17105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Every Time Data “Moves” – Check It</a:t>
          </a:r>
          <a:endParaRPr lang="en-US" sz="4300" kern="1200"/>
        </a:p>
      </dsp:txBody>
      <dsp:txXfrm>
        <a:off x="83502" y="120811"/>
        <a:ext cx="6499829" cy="1543536"/>
      </dsp:txXfrm>
    </dsp:sp>
    <dsp:sp modelId="{442995C8-604B-4B06-AEB1-0C1549A60E48}">
      <dsp:nvSpPr>
        <dsp:cNvPr id="0" name=""/>
        <dsp:cNvSpPr/>
      </dsp:nvSpPr>
      <dsp:spPr>
        <a:xfrm>
          <a:off x="0" y="1871689"/>
          <a:ext cx="6666833" cy="17105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Does System Of Record Reflect Input File Data?</a:t>
          </a:r>
          <a:endParaRPr lang="en-US" sz="4300" kern="1200"/>
        </a:p>
      </dsp:txBody>
      <dsp:txXfrm>
        <a:off x="83502" y="1955191"/>
        <a:ext cx="6499829" cy="1543536"/>
      </dsp:txXfrm>
    </dsp:sp>
    <dsp:sp modelId="{8A19873D-ED5D-479D-AF89-6547DEED9383}">
      <dsp:nvSpPr>
        <dsp:cNvPr id="0" name=""/>
        <dsp:cNvSpPr/>
      </dsp:nvSpPr>
      <dsp:spPr>
        <a:xfrm>
          <a:off x="0" y="3706069"/>
          <a:ext cx="6666833" cy="17105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Field Matching/Checking etc. </a:t>
          </a:r>
          <a:endParaRPr lang="en-US" sz="4300" kern="1200"/>
        </a:p>
      </dsp:txBody>
      <dsp:txXfrm>
        <a:off x="83502" y="3789571"/>
        <a:ext cx="6499829" cy="1543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50410-1100-4A52-BEE2-B9B4E891AE01}">
      <dsp:nvSpPr>
        <dsp:cNvPr id="0" name=""/>
        <dsp:cNvSpPr/>
      </dsp:nvSpPr>
      <dsp:spPr>
        <a:xfrm>
          <a:off x="0" y="56316"/>
          <a:ext cx="8043929" cy="1099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 . . collector must not furnish . . . information </a:t>
          </a:r>
          <a:r>
            <a:rPr lang="en-US" sz="2000" b="1" i="1" kern="1200"/>
            <a:t>about the debt </a:t>
          </a:r>
          <a:r>
            <a:rPr lang="en-US" sz="2000" b="1" kern="1200"/>
            <a:t>before the debt collector:</a:t>
          </a:r>
          <a:br>
            <a:rPr lang="en-US" sz="2000" b="1" kern="1200"/>
          </a:br>
          <a:endParaRPr lang="en-US" sz="2000" kern="1200"/>
        </a:p>
      </dsp:txBody>
      <dsp:txXfrm>
        <a:off x="53688" y="110004"/>
        <a:ext cx="7936553" cy="992424"/>
      </dsp:txXfrm>
    </dsp:sp>
    <dsp:sp modelId="{D9F6AFE2-6402-44EE-BBB8-1685ABF78380}">
      <dsp:nvSpPr>
        <dsp:cNvPr id="0" name=""/>
        <dsp:cNvSpPr/>
      </dsp:nvSpPr>
      <dsp:spPr>
        <a:xfrm>
          <a:off x="0" y="1156116"/>
          <a:ext cx="804392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9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Speaks to the consumer </a:t>
          </a:r>
          <a:r>
            <a:rPr lang="en-US" sz="1600" i="1" kern="1200"/>
            <a:t>about the debt</a:t>
          </a:r>
          <a:r>
            <a:rPr lang="en-US" sz="1600" kern="1200"/>
            <a:t> in person or by telephone; or</a:t>
          </a:r>
        </a:p>
        <a:p>
          <a:pPr marL="171450" lvl="1" indent="-171450" algn="l" defTabSz="711200">
            <a:lnSpc>
              <a:spcPct val="90000"/>
            </a:lnSpc>
            <a:spcBef>
              <a:spcPct val="0"/>
            </a:spcBef>
            <a:spcAft>
              <a:spcPct val="20000"/>
            </a:spcAft>
            <a:buChar char="•"/>
          </a:pPr>
          <a:r>
            <a:rPr lang="en-US" sz="1600" kern="1200"/>
            <a:t>Places a letter in the mail or sends an electronic message to the consumer </a:t>
          </a:r>
          <a:r>
            <a:rPr lang="en-US" sz="1600" i="1" kern="1200"/>
            <a:t>about the debt </a:t>
          </a:r>
          <a:r>
            <a:rPr lang="en-US" sz="1600" kern="1200"/>
            <a:t>and waits a reasonable period of time to receive a notice of undeliverability.”</a:t>
          </a:r>
        </a:p>
      </dsp:txBody>
      <dsp:txXfrm>
        <a:off x="0" y="1156116"/>
        <a:ext cx="8043929" cy="786599"/>
      </dsp:txXfrm>
    </dsp:sp>
    <dsp:sp modelId="{099811E2-BE6A-49CE-8FE0-99F6C1E9E3A5}">
      <dsp:nvSpPr>
        <dsp:cNvPr id="0" name=""/>
        <dsp:cNvSpPr/>
      </dsp:nvSpPr>
      <dsp:spPr>
        <a:xfrm>
          <a:off x="0" y="1942716"/>
          <a:ext cx="8043929" cy="109980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Reasonable Period Of Time = 14 days</a:t>
          </a:r>
        </a:p>
      </dsp:txBody>
      <dsp:txXfrm>
        <a:off x="53688" y="1996404"/>
        <a:ext cx="7936553" cy="992424"/>
      </dsp:txXfrm>
    </dsp:sp>
    <dsp:sp modelId="{FC9AF0B1-767D-42B1-B064-B9CBE40ADA43}">
      <dsp:nvSpPr>
        <dsp:cNvPr id="0" name=""/>
        <dsp:cNvSpPr/>
      </dsp:nvSpPr>
      <dsp:spPr>
        <a:xfrm>
          <a:off x="0" y="3100117"/>
          <a:ext cx="8043929" cy="109980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Must Monitor For Undeliverability</a:t>
          </a:r>
        </a:p>
      </dsp:txBody>
      <dsp:txXfrm>
        <a:off x="53688" y="3153805"/>
        <a:ext cx="7936553" cy="992424"/>
      </dsp:txXfrm>
    </dsp:sp>
    <dsp:sp modelId="{9BEC64F3-D649-4581-ABC3-7B944881228D}">
      <dsp:nvSpPr>
        <dsp:cNvPr id="0" name=""/>
        <dsp:cNvSpPr/>
      </dsp:nvSpPr>
      <dsp:spPr>
        <a:xfrm>
          <a:off x="0" y="4257517"/>
          <a:ext cx="8043929" cy="109980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Must Refrain From Reporting If Undeliverable</a:t>
          </a:r>
        </a:p>
      </dsp:txBody>
      <dsp:txXfrm>
        <a:off x="53688" y="4311205"/>
        <a:ext cx="7936553" cy="992424"/>
      </dsp:txXfrm>
    </dsp:sp>
    <dsp:sp modelId="{C1F99B01-BAA7-4A6D-90E8-44B9DCDBC30E}">
      <dsp:nvSpPr>
        <dsp:cNvPr id="0" name=""/>
        <dsp:cNvSpPr/>
      </dsp:nvSpPr>
      <dsp:spPr>
        <a:xfrm>
          <a:off x="0" y="5414917"/>
          <a:ext cx="8043929" cy="10998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MVN = “about the debt”</a:t>
          </a:r>
        </a:p>
      </dsp:txBody>
      <dsp:txXfrm>
        <a:off x="53688" y="5468605"/>
        <a:ext cx="7936553" cy="992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2CA4C-F24A-4FA5-8AA6-0FBD3357FA02}">
      <dsp:nvSpPr>
        <dsp:cNvPr id="0" name=""/>
        <dsp:cNvSpPr/>
      </dsp:nvSpPr>
      <dsp:spPr>
        <a:xfrm>
          <a:off x="0" y="315031"/>
          <a:ext cx="7491132" cy="396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1395" tIns="437388" rIns="58139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Your Company’s Top 10-15 Dispute Categories</a:t>
          </a:r>
        </a:p>
        <a:p>
          <a:pPr marL="228600" lvl="1" indent="-228600" algn="l" defTabSz="933450">
            <a:lnSpc>
              <a:spcPct val="90000"/>
            </a:lnSpc>
            <a:spcBef>
              <a:spcPct val="0"/>
            </a:spcBef>
            <a:spcAft>
              <a:spcPct val="15000"/>
            </a:spcAft>
            <a:buChar char="•"/>
          </a:pPr>
          <a:r>
            <a:rPr lang="en-US" sz="2100" kern="1200"/>
            <a:t>E-Oscar Dispute Categories</a:t>
          </a:r>
        </a:p>
        <a:p>
          <a:pPr marL="228600" lvl="1" indent="-228600" algn="l" defTabSz="933450">
            <a:lnSpc>
              <a:spcPct val="90000"/>
            </a:lnSpc>
            <a:spcBef>
              <a:spcPct val="0"/>
            </a:spcBef>
            <a:spcAft>
              <a:spcPct val="15000"/>
            </a:spcAft>
            <a:buChar char="•"/>
          </a:pPr>
          <a:r>
            <a:rPr lang="en-US" sz="2100" kern="1200" dirty="0"/>
            <a:t>Notate Exceptions for Direct Disputes</a:t>
          </a:r>
        </a:p>
        <a:p>
          <a:pPr marL="457200" lvl="2" indent="-228600" algn="l" defTabSz="933450">
            <a:lnSpc>
              <a:spcPct val="90000"/>
            </a:lnSpc>
            <a:spcBef>
              <a:spcPct val="0"/>
            </a:spcBef>
            <a:spcAft>
              <a:spcPct val="15000"/>
            </a:spcAft>
            <a:buChar char="•"/>
          </a:pPr>
          <a:r>
            <a:rPr lang="en-US" sz="2100" kern="1200"/>
            <a:t>“Identifying Information”</a:t>
          </a:r>
        </a:p>
        <a:p>
          <a:pPr marL="457200" lvl="2" indent="-228600" algn="l" defTabSz="933450">
            <a:lnSpc>
              <a:spcPct val="90000"/>
            </a:lnSpc>
            <a:spcBef>
              <a:spcPct val="0"/>
            </a:spcBef>
            <a:spcAft>
              <a:spcPct val="15000"/>
            </a:spcAft>
            <a:buChar char="•"/>
          </a:pPr>
          <a:r>
            <a:rPr lang="en-US" sz="2100" kern="1200"/>
            <a:t>Past/Present Employers</a:t>
          </a:r>
        </a:p>
        <a:p>
          <a:pPr marL="457200" lvl="2" indent="-228600" algn="l" defTabSz="933450">
            <a:lnSpc>
              <a:spcPct val="90000"/>
            </a:lnSpc>
            <a:spcBef>
              <a:spcPct val="0"/>
            </a:spcBef>
            <a:spcAft>
              <a:spcPct val="15000"/>
            </a:spcAft>
            <a:buChar char="•"/>
          </a:pPr>
          <a:r>
            <a:rPr lang="en-US" sz="2100" kern="1200"/>
            <a:t>Inquiries/Requests for Consumer Reports</a:t>
          </a:r>
        </a:p>
        <a:p>
          <a:pPr marL="457200" lvl="2" indent="-228600" algn="l" defTabSz="933450">
            <a:lnSpc>
              <a:spcPct val="90000"/>
            </a:lnSpc>
            <a:spcBef>
              <a:spcPct val="0"/>
            </a:spcBef>
            <a:spcAft>
              <a:spcPct val="15000"/>
            </a:spcAft>
            <a:buChar char="•"/>
          </a:pPr>
          <a:r>
            <a:rPr lang="en-US" sz="2100" kern="1200"/>
            <a:t>Information Derived From Public Records (judgments/BK etc.)</a:t>
          </a:r>
        </a:p>
        <a:p>
          <a:pPr marL="457200" lvl="2" indent="-228600" algn="l" defTabSz="933450">
            <a:lnSpc>
              <a:spcPct val="90000"/>
            </a:lnSpc>
            <a:spcBef>
              <a:spcPct val="0"/>
            </a:spcBef>
            <a:spcAft>
              <a:spcPct val="15000"/>
            </a:spcAft>
            <a:buChar char="•"/>
          </a:pPr>
          <a:r>
            <a:rPr lang="en-US" sz="2100" kern="1200"/>
            <a:t>Information Related to Fraud/Active Duty Alerts</a:t>
          </a:r>
        </a:p>
        <a:p>
          <a:pPr marL="457200" lvl="2" indent="-228600" algn="l" defTabSz="933450">
            <a:lnSpc>
              <a:spcPct val="90000"/>
            </a:lnSpc>
            <a:spcBef>
              <a:spcPct val="0"/>
            </a:spcBef>
            <a:spcAft>
              <a:spcPct val="15000"/>
            </a:spcAft>
            <a:buChar char="•"/>
          </a:pPr>
          <a:r>
            <a:rPr lang="en-US" sz="2100" kern="1200"/>
            <a:t>Information Provide By Other Furnisher</a:t>
          </a:r>
        </a:p>
      </dsp:txBody>
      <dsp:txXfrm>
        <a:off x="0" y="315031"/>
        <a:ext cx="7491132" cy="3969000"/>
      </dsp:txXfrm>
    </dsp:sp>
    <dsp:sp modelId="{3B1FDB71-BC80-4CD5-AB00-20911427F662}">
      <dsp:nvSpPr>
        <dsp:cNvPr id="0" name=""/>
        <dsp:cNvSpPr/>
      </dsp:nvSpPr>
      <dsp:spPr>
        <a:xfrm>
          <a:off x="374556" y="5071"/>
          <a:ext cx="5243792" cy="619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203" tIns="0" rIns="198203" bIns="0" numCol="1" spcCol="1270" anchor="ctr" anchorCtr="0">
          <a:noAutofit/>
        </a:bodyPr>
        <a:lstStyle/>
        <a:p>
          <a:pPr marL="0" lvl="0" indent="0" algn="l" defTabSz="933450">
            <a:lnSpc>
              <a:spcPct val="90000"/>
            </a:lnSpc>
            <a:spcBef>
              <a:spcPct val="0"/>
            </a:spcBef>
            <a:spcAft>
              <a:spcPct val="35000"/>
            </a:spcAft>
            <a:buNone/>
          </a:pPr>
          <a:r>
            <a:rPr lang="en-US" sz="2100" kern="1200"/>
            <a:t>Categorize Nature Of Dispute</a:t>
          </a:r>
        </a:p>
      </dsp:txBody>
      <dsp:txXfrm>
        <a:off x="404818" y="35333"/>
        <a:ext cx="5183268" cy="559396"/>
      </dsp:txXfrm>
    </dsp:sp>
    <dsp:sp modelId="{0A07BB01-C27B-46DF-931A-FBD6E6E225B0}">
      <dsp:nvSpPr>
        <dsp:cNvPr id="0" name=""/>
        <dsp:cNvSpPr/>
      </dsp:nvSpPr>
      <dsp:spPr>
        <a:xfrm>
          <a:off x="0" y="4707391"/>
          <a:ext cx="7491132" cy="5292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08AEB5-56C5-478C-98DB-38543054E591}">
      <dsp:nvSpPr>
        <dsp:cNvPr id="0" name=""/>
        <dsp:cNvSpPr/>
      </dsp:nvSpPr>
      <dsp:spPr>
        <a:xfrm>
          <a:off x="374556" y="4397431"/>
          <a:ext cx="5243792" cy="61992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203" tIns="0" rIns="198203" bIns="0" numCol="1" spcCol="1270" anchor="ctr" anchorCtr="0">
          <a:noAutofit/>
        </a:bodyPr>
        <a:lstStyle/>
        <a:p>
          <a:pPr marL="0" lvl="0" indent="0" algn="l" defTabSz="933450">
            <a:lnSpc>
              <a:spcPct val="90000"/>
            </a:lnSpc>
            <a:spcBef>
              <a:spcPct val="0"/>
            </a:spcBef>
            <a:spcAft>
              <a:spcPct val="35000"/>
            </a:spcAft>
            <a:buNone/>
          </a:pPr>
          <a:r>
            <a:rPr lang="en-US" sz="2100" kern="1200"/>
            <a:t>Structured Data Format!!!</a:t>
          </a:r>
        </a:p>
      </dsp:txBody>
      <dsp:txXfrm>
        <a:off x="404818" y="4427693"/>
        <a:ext cx="5183268" cy="559396"/>
      </dsp:txXfrm>
    </dsp:sp>
    <dsp:sp modelId="{42552E15-3ADF-46DE-B9F3-7EBD36E8CA04}">
      <dsp:nvSpPr>
        <dsp:cNvPr id="0" name=""/>
        <dsp:cNvSpPr/>
      </dsp:nvSpPr>
      <dsp:spPr>
        <a:xfrm>
          <a:off x="0" y="5659951"/>
          <a:ext cx="7491132" cy="5292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96372D-3255-4D54-BEAA-EE26504102EB}">
      <dsp:nvSpPr>
        <dsp:cNvPr id="0" name=""/>
        <dsp:cNvSpPr/>
      </dsp:nvSpPr>
      <dsp:spPr>
        <a:xfrm>
          <a:off x="374556" y="5349991"/>
          <a:ext cx="5243792" cy="61992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203" tIns="0" rIns="198203" bIns="0" numCol="1" spcCol="1270" anchor="ctr" anchorCtr="0">
          <a:noAutofit/>
        </a:bodyPr>
        <a:lstStyle/>
        <a:p>
          <a:pPr marL="0" lvl="0" indent="0" algn="l" defTabSz="933450">
            <a:lnSpc>
              <a:spcPct val="90000"/>
            </a:lnSpc>
            <a:spcBef>
              <a:spcPct val="0"/>
            </a:spcBef>
            <a:spcAft>
              <a:spcPct val="35000"/>
            </a:spcAft>
            <a:buNone/>
          </a:pPr>
          <a:r>
            <a:rPr lang="en-US" sz="2100" kern="1200"/>
            <a:t>Notate Response Deadline</a:t>
          </a:r>
        </a:p>
      </dsp:txBody>
      <dsp:txXfrm>
        <a:off x="404818" y="5380253"/>
        <a:ext cx="5183268"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1023B-F099-4D36-B6DA-FBC19EBD957B}">
      <dsp:nvSpPr>
        <dsp:cNvPr id="0" name=""/>
        <dsp:cNvSpPr/>
      </dsp:nvSpPr>
      <dsp:spPr>
        <a:xfrm>
          <a:off x="768000" y="619093"/>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0A3EE-39A6-4B53-BBC1-5F9B87E3F256}">
      <dsp:nvSpPr>
        <dsp:cNvPr id="0" name=""/>
        <dsp:cNvSpPr/>
      </dsp:nvSpPr>
      <dsp:spPr>
        <a:xfrm>
          <a:off x="1236000" y="108709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7A2779-D08B-4CFD-B195-7F749D86C84C}">
      <dsp:nvSpPr>
        <dsp:cNvPr id="0" name=""/>
        <dsp:cNvSpPr/>
      </dsp:nvSpPr>
      <dsp:spPr>
        <a:xfrm>
          <a:off x="66000" y="349909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Timely Respond</a:t>
          </a:r>
        </a:p>
      </dsp:txBody>
      <dsp:txXfrm>
        <a:off x="66000" y="3499094"/>
        <a:ext cx="3600000" cy="720000"/>
      </dsp:txXfrm>
    </dsp:sp>
    <dsp:sp modelId="{8CF919AD-690F-490F-B198-B2E6A071911F}">
      <dsp:nvSpPr>
        <dsp:cNvPr id="0" name=""/>
        <dsp:cNvSpPr/>
      </dsp:nvSpPr>
      <dsp:spPr>
        <a:xfrm>
          <a:off x="4998000" y="619093"/>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A1B6C-626F-4A70-A388-73C4A0F4863E}">
      <dsp:nvSpPr>
        <dsp:cNvPr id="0" name=""/>
        <dsp:cNvSpPr/>
      </dsp:nvSpPr>
      <dsp:spPr>
        <a:xfrm>
          <a:off x="5466000" y="108709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ED47B5-C8A4-41A1-8913-698E559C5AB5}">
      <dsp:nvSpPr>
        <dsp:cNvPr id="0" name=""/>
        <dsp:cNvSpPr/>
      </dsp:nvSpPr>
      <dsp:spPr>
        <a:xfrm>
          <a:off x="4296000" y="349909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Address The </a:t>
          </a:r>
          <a:r>
            <a:rPr lang="en-US" sz="2500" i="1" kern="1200"/>
            <a:t>Actual</a:t>
          </a:r>
          <a:r>
            <a:rPr lang="en-US" sz="2500" kern="1200"/>
            <a:t> Dispute</a:t>
          </a:r>
        </a:p>
      </dsp:txBody>
      <dsp:txXfrm>
        <a:off x="4296000" y="3499094"/>
        <a:ext cx="3600000" cy="720000"/>
      </dsp:txXfrm>
    </dsp:sp>
    <dsp:sp modelId="{15570D28-F2D3-4B0B-AA05-569ABC693E2C}">
      <dsp:nvSpPr>
        <dsp:cNvPr id="0" name=""/>
        <dsp:cNvSpPr/>
      </dsp:nvSpPr>
      <dsp:spPr>
        <a:xfrm>
          <a:off x="9228000" y="619093"/>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CFBCB-7DD4-4736-9A25-0EC6212D82F4}">
      <dsp:nvSpPr>
        <dsp:cNvPr id="0" name=""/>
        <dsp:cNvSpPr/>
      </dsp:nvSpPr>
      <dsp:spPr>
        <a:xfrm>
          <a:off x="9696000" y="1087093"/>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6009FC-D58D-4F1D-ABF9-01E78E8D84D9}">
      <dsp:nvSpPr>
        <dsp:cNvPr id="0" name=""/>
        <dsp:cNvSpPr/>
      </dsp:nvSpPr>
      <dsp:spPr>
        <a:xfrm>
          <a:off x="8526000" y="349909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Document Response Code</a:t>
          </a:r>
        </a:p>
      </dsp:txBody>
      <dsp:txXfrm>
        <a:off x="8526000" y="3499094"/>
        <a:ext cx="36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ADB4C-40F8-425F-80D7-F44381DDCE6F}">
      <dsp:nvSpPr>
        <dsp:cNvPr id="0" name=""/>
        <dsp:cNvSpPr/>
      </dsp:nvSpPr>
      <dsp:spPr>
        <a:xfrm>
          <a:off x="1767560" y="736287"/>
          <a:ext cx="3225037" cy="34077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508DE4-1B7D-473C-A544-4057951CDA37}">
      <dsp:nvSpPr>
        <dsp:cNvPr id="0" name=""/>
        <dsp:cNvSpPr/>
      </dsp:nvSpPr>
      <dsp:spPr>
        <a:xfrm>
          <a:off x="1220079" y="3973967"/>
          <a:ext cx="432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pPr>
          <a:r>
            <a:rPr lang="en-US" sz="4400" kern="1200" dirty="0"/>
            <a:t>Dispute Analysis And Trending</a:t>
          </a:r>
        </a:p>
      </dsp:txBody>
      <dsp:txXfrm>
        <a:off x="1220079" y="3973967"/>
        <a:ext cx="4320000" cy="1237500"/>
      </dsp:txXfrm>
    </dsp:sp>
    <dsp:sp modelId="{B888B4BF-0D73-486C-A476-817FDE777509}">
      <dsp:nvSpPr>
        <dsp:cNvPr id="0" name=""/>
        <dsp:cNvSpPr/>
      </dsp:nvSpPr>
      <dsp:spPr>
        <a:xfrm>
          <a:off x="6382477" y="402661"/>
          <a:ext cx="4503042" cy="43055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D893C-53BA-4BAE-8E1A-CFDED45B1F05}">
      <dsp:nvSpPr>
        <dsp:cNvPr id="0" name=""/>
        <dsp:cNvSpPr/>
      </dsp:nvSpPr>
      <dsp:spPr>
        <a:xfrm>
          <a:off x="6296079" y="3870867"/>
          <a:ext cx="4675838" cy="167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t>Focus On Changes To Business Practices Which May Reduce Disputes</a:t>
          </a:r>
        </a:p>
      </dsp:txBody>
      <dsp:txXfrm>
        <a:off x="6296079" y="3870867"/>
        <a:ext cx="4675838" cy="1674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E6DB9-8027-432B-8738-3940FF1F49EB}">
      <dsp:nvSpPr>
        <dsp:cNvPr id="0" name=""/>
        <dsp:cNvSpPr/>
      </dsp:nvSpPr>
      <dsp:spPr>
        <a:xfrm>
          <a:off x="59" y="69821"/>
          <a:ext cx="5665417" cy="1518527"/>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Total Number Of Accounts, And Dollar Value: </a:t>
          </a:r>
        </a:p>
      </dsp:txBody>
      <dsp:txXfrm>
        <a:off x="59" y="69821"/>
        <a:ext cx="5665417" cy="1518527"/>
      </dsp:txXfrm>
    </dsp:sp>
    <dsp:sp modelId="{7DE233A0-05FA-4F58-A65A-E0B0078D87D1}">
      <dsp:nvSpPr>
        <dsp:cNvPr id="0" name=""/>
        <dsp:cNvSpPr/>
      </dsp:nvSpPr>
      <dsp:spPr>
        <a:xfrm>
          <a:off x="59" y="1588348"/>
          <a:ext cx="5665417" cy="3520462"/>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Furnished To A CRA At Least 60 Days Ago</a:t>
          </a:r>
        </a:p>
        <a:p>
          <a:pPr marL="285750" lvl="1" indent="-285750" algn="l" defTabSz="1333500">
            <a:lnSpc>
              <a:spcPct val="90000"/>
            </a:lnSpc>
            <a:spcBef>
              <a:spcPct val="0"/>
            </a:spcBef>
            <a:spcAft>
              <a:spcPct val="15000"/>
            </a:spcAft>
            <a:buChar char="•"/>
          </a:pPr>
          <a:endParaRPr lang="en-US" sz="3000" kern="1200" dirty="0"/>
        </a:p>
        <a:p>
          <a:pPr marL="285750" lvl="1" indent="-285750" algn="l" defTabSz="1333500">
            <a:lnSpc>
              <a:spcPct val="90000"/>
            </a:lnSpc>
            <a:spcBef>
              <a:spcPct val="0"/>
            </a:spcBef>
            <a:spcAft>
              <a:spcPct val="15000"/>
            </a:spcAft>
            <a:buChar char="•"/>
          </a:pPr>
          <a:r>
            <a:rPr lang="en-US" sz="3000" kern="1200" dirty="0"/>
            <a:t>Communicated With A Consumer Directly, Other Than By Sending </a:t>
          </a:r>
          <a:r>
            <a:rPr lang="en-US" sz="3000" kern="1200" dirty="0" err="1"/>
            <a:t>MVN</a:t>
          </a:r>
          <a:endParaRPr lang="en-US" sz="3000" kern="1200" dirty="0"/>
        </a:p>
      </dsp:txBody>
      <dsp:txXfrm>
        <a:off x="59" y="1588348"/>
        <a:ext cx="5665417" cy="3520462"/>
      </dsp:txXfrm>
    </dsp:sp>
    <dsp:sp modelId="{55742C81-D88E-46BE-A3F5-4AC4CFB1DAE3}">
      <dsp:nvSpPr>
        <dsp:cNvPr id="0" name=""/>
        <dsp:cNvSpPr/>
      </dsp:nvSpPr>
      <dsp:spPr>
        <a:xfrm>
          <a:off x="6458635" y="69821"/>
          <a:ext cx="5665417" cy="1518527"/>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Percentage Of Accounts, And Total Dollar Value, About Which: </a:t>
          </a:r>
        </a:p>
      </dsp:txBody>
      <dsp:txXfrm>
        <a:off x="6458635" y="69821"/>
        <a:ext cx="5665417" cy="1518527"/>
      </dsp:txXfrm>
    </dsp:sp>
    <dsp:sp modelId="{20235747-DECB-412B-AE11-85B5DFB6C876}">
      <dsp:nvSpPr>
        <dsp:cNvPr id="0" name=""/>
        <dsp:cNvSpPr/>
      </dsp:nvSpPr>
      <dsp:spPr>
        <a:xfrm>
          <a:off x="6458635" y="1588348"/>
          <a:ext cx="5665417" cy="3520462"/>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You Received A Dispute Directly From a Consumer</a:t>
          </a:r>
        </a:p>
        <a:p>
          <a:pPr marL="285750" lvl="1" indent="-285750" algn="l" defTabSz="1333500">
            <a:lnSpc>
              <a:spcPct val="90000"/>
            </a:lnSpc>
            <a:spcBef>
              <a:spcPct val="0"/>
            </a:spcBef>
            <a:spcAft>
              <a:spcPct val="15000"/>
            </a:spcAft>
            <a:buChar char="•"/>
          </a:pPr>
          <a:r>
            <a:rPr lang="en-US" sz="3000" kern="1200"/>
            <a:t>You Received A Dispute Other Than Directly From A Consumer</a:t>
          </a:r>
        </a:p>
        <a:p>
          <a:pPr marL="285750" lvl="1" indent="-285750" algn="l" defTabSz="1333500">
            <a:lnSpc>
              <a:spcPct val="90000"/>
            </a:lnSpc>
            <a:spcBef>
              <a:spcPct val="0"/>
            </a:spcBef>
            <a:spcAft>
              <a:spcPct val="15000"/>
            </a:spcAft>
            <a:buChar char="•"/>
          </a:pPr>
          <a:r>
            <a:rPr lang="en-US" sz="3000" kern="1200"/>
            <a:t>You Received More Than One Dispute</a:t>
          </a:r>
        </a:p>
      </dsp:txBody>
      <dsp:txXfrm>
        <a:off x="6458635" y="1588348"/>
        <a:ext cx="5665417" cy="3520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E3E65-6B63-4E9F-A000-C14ACE00387D}">
      <dsp:nvSpPr>
        <dsp:cNvPr id="0" name=""/>
        <dsp:cNvSpPr/>
      </dsp:nvSpPr>
      <dsp:spPr>
        <a:xfrm>
          <a:off x="682" y="551853"/>
          <a:ext cx="5796901" cy="420737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155700">
            <a:lnSpc>
              <a:spcPct val="90000"/>
            </a:lnSpc>
            <a:spcBef>
              <a:spcPct val="0"/>
            </a:spcBef>
            <a:spcAft>
              <a:spcPct val="35000"/>
            </a:spcAft>
            <a:buNone/>
          </a:pPr>
          <a:r>
            <a:rPr lang="en-US" sz="2600" kern="1200" dirty="0"/>
            <a:t>Provide Percentage Of Accounts And Total Dollar Value Whose Balance You Have Verified With The Creditor’s System Of Record:</a:t>
          </a:r>
        </a:p>
        <a:p>
          <a:pPr marL="0" lvl="0" indent="0" algn="l" defTabSz="1155700">
            <a:lnSpc>
              <a:spcPct val="90000"/>
            </a:lnSpc>
            <a:spcBef>
              <a:spcPct val="0"/>
            </a:spcBef>
            <a:spcAft>
              <a:spcPct val="35000"/>
            </a:spcAft>
            <a:buNone/>
          </a:pPr>
          <a:r>
            <a:rPr lang="en-US" sz="2600" kern="1200" dirty="0"/>
            <a:t> </a:t>
          </a:r>
        </a:p>
        <a:p>
          <a:pPr marL="228600" lvl="1" indent="-228600" algn="l" defTabSz="889000">
            <a:lnSpc>
              <a:spcPct val="90000"/>
            </a:lnSpc>
            <a:spcBef>
              <a:spcPct val="0"/>
            </a:spcBef>
            <a:spcAft>
              <a:spcPct val="15000"/>
            </a:spcAft>
            <a:buChar char="•"/>
          </a:pPr>
          <a:r>
            <a:rPr lang="en-US" sz="2000" kern="1200"/>
            <a:t>In The Last 30, 60, 90, 120 etc. Days</a:t>
          </a:r>
        </a:p>
        <a:p>
          <a:pPr marL="228600" lvl="1" indent="-228600" algn="l" defTabSz="889000">
            <a:lnSpc>
              <a:spcPct val="90000"/>
            </a:lnSpc>
            <a:spcBef>
              <a:spcPct val="0"/>
            </a:spcBef>
            <a:spcAft>
              <a:spcPct val="15000"/>
            </a:spcAft>
            <a:buChar char="•"/>
          </a:pPr>
          <a:r>
            <a:rPr lang="en-US" sz="2000" kern="1200"/>
            <a:t>At Least Once Since Receiving The Account</a:t>
          </a:r>
        </a:p>
      </dsp:txBody>
      <dsp:txXfrm>
        <a:off x="682" y="551853"/>
        <a:ext cx="5796901" cy="4207372"/>
      </dsp:txXfrm>
    </dsp:sp>
    <dsp:sp modelId="{E6C2458F-54C3-44A9-911D-73CEF752C67C}">
      <dsp:nvSpPr>
        <dsp:cNvPr id="0" name=""/>
        <dsp:cNvSpPr/>
      </dsp:nvSpPr>
      <dsp:spPr>
        <a:xfrm>
          <a:off x="5853508" y="2534040"/>
          <a:ext cx="629277" cy="243000"/>
        </a:xfrm>
        <a:prstGeom prst="mathMinus">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1B4BF-F7C5-4646-95E3-9BC9766C4515}">
      <dsp:nvSpPr>
        <dsp:cNvPr id="0" name=""/>
        <dsp:cNvSpPr/>
      </dsp:nvSpPr>
      <dsp:spPr>
        <a:xfrm>
          <a:off x="6538710" y="534699"/>
          <a:ext cx="5612984" cy="4241680"/>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111250">
            <a:lnSpc>
              <a:spcPct val="90000"/>
            </a:lnSpc>
            <a:spcBef>
              <a:spcPct val="0"/>
            </a:spcBef>
            <a:spcAft>
              <a:spcPct val="35000"/>
            </a:spcAft>
            <a:buNone/>
          </a:pPr>
          <a:r>
            <a:rPr lang="en-US" sz="2500" kern="1200" dirty="0"/>
            <a:t>Provide Percentage Of Accounts And Total Dollar Value Whose Balance Has Changed Based On Updated Information From The Creditor: </a:t>
          </a:r>
        </a:p>
        <a:p>
          <a:pPr marL="0" lvl="0" indent="0" algn="l" defTabSz="1111250">
            <a:lnSpc>
              <a:spcPct val="90000"/>
            </a:lnSpc>
            <a:spcBef>
              <a:spcPct val="0"/>
            </a:spcBef>
            <a:spcAft>
              <a:spcPct val="35000"/>
            </a:spcAft>
            <a:buNone/>
          </a:pPr>
          <a:endParaRPr lang="en-US" sz="2500" kern="1200" dirty="0"/>
        </a:p>
        <a:p>
          <a:pPr marL="228600" lvl="1" indent="-228600" algn="l" defTabSz="889000">
            <a:lnSpc>
              <a:spcPct val="90000"/>
            </a:lnSpc>
            <a:spcBef>
              <a:spcPct val="0"/>
            </a:spcBef>
            <a:spcAft>
              <a:spcPct val="15000"/>
            </a:spcAft>
            <a:buChar char="•"/>
          </a:pPr>
          <a:r>
            <a:rPr lang="en-US" sz="2000" kern="1200"/>
            <a:t>In The Last 30, 60, 90, 120 etc. Days</a:t>
          </a:r>
        </a:p>
      </dsp:txBody>
      <dsp:txXfrm>
        <a:off x="6538710" y="534699"/>
        <a:ext cx="5612984" cy="4241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3476F-9222-49EF-9D0E-AC97C5EE0B78}"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B00D4-1C1D-4A25-8838-47EA5073BE73}" type="slidenum">
              <a:rPr lang="en-US" smtClean="0"/>
              <a:t>‹#›</a:t>
            </a:fld>
            <a:endParaRPr lang="en-US"/>
          </a:p>
        </p:txBody>
      </p:sp>
    </p:spTree>
    <p:extLst>
      <p:ext uri="{BB962C8B-B14F-4D97-AF65-F5344CB8AC3E}">
        <p14:creationId xmlns:p14="http://schemas.microsoft.com/office/powerpoint/2010/main" val="171641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196F-F22B-B37A-C284-019E5DB4D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2B564-34FC-F98B-C3BA-582477CDF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2789D-3BF3-3EC1-CF0B-DFAE1E5AD05C}"/>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89A93923-FAC7-D4BA-C740-705E85FE7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DC09A-99F0-9786-685B-DDD5056CCB65}"/>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64487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160F-3DC0-B9B3-D3C6-A6634705D3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130C5-4903-4922-67D4-316A50829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7475B-9A5A-2D12-8960-81BA4BA22D4B}"/>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0F9189B4-EF5D-18DD-33C0-5F29D0610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0C288-2445-CB71-D938-C5C1F0EADF73}"/>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303972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DA7BC-6DEA-D723-0048-1A330A061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657FB-D6F4-48EE-805E-1AD68AB35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99AE0-18F9-9925-160F-E070B219E057}"/>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8DF38783-DF68-09F5-BCA5-41EE02C3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DD2AF-51B9-7E9C-6769-4623CF8DD872}"/>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331627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2" name="Rectangle 1"/>
          <p:cNvSpPr/>
          <p:nvPr userDrawn="1"/>
        </p:nvSpPr>
        <p:spPr>
          <a:xfrm>
            <a:off x="0" y="0"/>
            <a:ext cx="12192000" cy="1295401"/>
          </a:xfrm>
          <a:prstGeom prst="rect">
            <a:avLst/>
          </a:prstGeom>
          <a:solidFill>
            <a:srgbClr val="006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87948D71-AE64-42AD-88C2-BE9F19E2B0C8}" type="datetime1">
              <a:rPr lang="en-US" smtClean="0"/>
              <a:t>9/10/2024</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D807A9E4-5B2C-4157-9C6E-D65CCF47693C}" type="slidenum">
              <a:rPr lang="en-US" smtClean="0"/>
              <a:pPr/>
              <a:t>‹#›</a:t>
            </a:fld>
            <a:endParaRPr lang="en-US" dirty="0"/>
          </a:p>
        </p:txBody>
      </p:sp>
      <p:sp>
        <p:nvSpPr>
          <p:cNvPr id="8" name="Text Placeholder 2"/>
          <p:cNvSpPr>
            <a:spLocks noGrp="1"/>
          </p:cNvSpPr>
          <p:nvPr>
            <p:ph type="body" sz="quarter" idx="13"/>
          </p:nvPr>
        </p:nvSpPr>
        <p:spPr>
          <a:xfrm>
            <a:off x="609601" y="1371600"/>
            <a:ext cx="10972799" cy="4648200"/>
          </a:xfrm>
          <a:prstGeom prst="rect">
            <a:avLst/>
          </a:prstGeom>
        </p:spPr>
        <p:txBody>
          <a:bodyPr>
            <a:noAutofit/>
          </a:bodyPr>
          <a:lstStyle>
            <a:lvl1pPr>
              <a:defRPr sz="2400" baseline="0">
                <a:solidFill>
                  <a:schemeClr val="tx1">
                    <a:lumMod val="65000"/>
                    <a:lumOff val="35000"/>
                  </a:schemeClr>
                </a:solidFill>
                <a:latin typeface="Arial" panose="020B0604020202020204" pitchFamily="34" charset="0"/>
                <a:cs typeface="Arial" pitchFamily="34" charset="0"/>
              </a:defRPr>
            </a:lvl1pPr>
            <a:lvl2pPr>
              <a:defRPr sz="2000" baseline="0">
                <a:solidFill>
                  <a:schemeClr val="tx1">
                    <a:lumMod val="65000"/>
                    <a:lumOff val="35000"/>
                  </a:schemeClr>
                </a:solidFill>
                <a:latin typeface="Arial" panose="020B0604020202020204" pitchFamily="34" charset="0"/>
                <a:cs typeface="Arial" pitchFamily="34" charset="0"/>
              </a:defRPr>
            </a:lvl2pPr>
            <a:lvl3pPr>
              <a:defRPr sz="1800" baseline="0">
                <a:solidFill>
                  <a:schemeClr val="tx1">
                    <a:lumMod val="65000"/>
                    <a:lumOff val="35000"/>
                  </a:schemeClr>
                </a:solidFill>
                <a:latin typeface="Arial" panose="020B0604020202020204" pitchFamily="34" charset="0"/>
                <a:cs typeface="Arial" pitchFamily="34" charset="0"/>
              </a:defRPr>
            </a:lvl3pPr>
            <a:lvl4pPr>
              <a:defRPr sz="1600" baseline="0">
                <a:solidFill>
                  <a:schemeClr val="tx1">
                    <a:lumMod val="65000"/>
                    <a:lumOff val="35000"/>
                  </a:schemeClr>
                </a:solidFill>
                <a:latin typeface="Arial" panose="020B0604020202020204" pitchFamily="34" charset="0"/>
                <a:cs typeface="Arial" pitchFamily="34" charset="0"/>
              </a:defRPr>
            </a:lvl4pPr>
            <a:lvl5pPr>
              <a:defRPr sz="1600" baseline="0">
                <a:solidFill>
                  <a:schemeClr val="tx1">
                    <a:lumMod val="65000"/>
                    <a:lumOff val="35000"/>
                  </a:schemeClr>
                </a:solidFill>
                <a:latin typeface="Arial" panose="020B0604020202020204"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330201" y="1"/>
            <a:ext cx="11556999" cy="1295400"/>
          </a:xfrm>
          <a:prstGeom prst="rect">
            <a:avLst/>
          </a:prstGeom>
        </p:spPr>
        <p:txBody>
          <a:bodyPr tIns="182880" anchor="ctr"/>
          <a:lstStyle>
            <a:lvl1pPr algn="l">
              <a:lnSpc>
                <a:spcPts val="3300"/>
              </a:lnSpc>
              <a:spcBef>
                <a:spcPts val="0"/>
              </a:spcBef>
              <a:defRPr lang="en-US" sz="3600" b="1" spc="-50" baseline="0" dirty="0">
                <a:solidFill>
                  <a:schemeClr val="bg1"/>
                </a:solidFill>
                <a:latin typeface="Aleo" panose="020F0502020204030203" pitchFamily="34" charset="0"/>
                <a:cs typeface="Arial" pitchFamily="34" charset="0"/>
              </a:defRPr>
            </a:lvl1pPr>
          </a:lstStyle>
          <a:p>
            <a:r>
              <a:rPr lang="en-US"/>
              <a:t>Click here to enter a title</a:t>
            </a:r>
          </a:p>
        </p:txBody>
      </p:sp>
    </p:spTree>
    <p:extLst>
      <p:ext uri="{BB962C8B-B14F-4D97-AF65-F5344CB8AC3E}">
        <p14:creationId xmlns:p14="http://schemas.microsoft.com/office/powerpoint/2010/main" val="405816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88D7-4C12-DCFF-2110-F7154BED1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7BEC8-1E99-29AF-9A84-D8E5C51CC1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8FF14-7CBF-C23B-5FAE-B6A778B66CE6}"/>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5311F97C-8F0B-BC6F-9ADC-C850F0F71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0ED26-B556-C646-35F6-EA58C04BA46B}"/>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21255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E862-B5A6-9FD3-902B-2D53A27667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C97F0-FEBC-8C87-3DE6-5838AA9A3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026880-8210-B459-1F5E-CE8B2019ECA6}"/>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172A03ED-C331-86B9-EDAC-42AD95D7A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2F6AB-5A3C-793F-D85F-E2AF1BF351DF}"/>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422930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2CF1-9C13-5641-4824-9E206C6A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D81D5-C00D-12BB-B9D0-991E9C9A9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BB7C8-E540-BD86-B5FA-E16F0E494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BAEF1-CD03-8E97-60F1-715E84567FAD}"/>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6" name="Footer Placeholder 5">
            <a:extLst>
              <a:ext uri="{FF2B5EF4-FFF2-40B4-BE49-F238E27FC236}">
                <a16:creationId xmlns:a16="http://schemas.microsoft.com/office/drawing/2014/main" id="{1E0BF4FB-62DB-E898-4E59-5E731DB0C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AC945-02C3-0D63-2FE4-88CB601132D2}"/>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130723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2CC2-547B-0C26-D944-356FDC47B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776AB-8844-B122-02CB-848681E88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F653E-C095-EFB7-0520-ACDAFFA49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8329B9-000A-CBE8-85B6-4CD09B8CA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76DD63-48AA-5074-D764-181E9B2D8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77DAF-3BB2-935B-D778-544F9AF1F734}"/>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8" name="Footer Placeholder 7">
            <a:extLst>
              <a:ext uri="{FF2B5EF4-FFF2-40B4-BE49-F238E27FC236}">
                <a16:creationId xmlns:a16="http://schemas.microsoft.com/office/drawing/2014/main" id="{16A45944-7E1A-555D-C9A0-27D0A4AC8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DF2A25-FC3B-725A-AC83-4C91863AF614}"/>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4209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71BC-F50F-893E-4ED2-EDCFAD541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B05AB6-7124-052D-32B4-392C8C907329}"/>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4" name="Footer Placeholder 3">
            <a:extLst>
              <a:ext uri="{FF2B5EF4-FFF2-40B4-BE49-F238E27FC236}">
                <a16:creationId xmlns:a16="http://schemas.microsoft.com/office/drawing/2014/main" id="{4AFE1464-D47D-7332-6B07-9DD6000C6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3155E9-8481-BD5A-A299-E8FFFB6B7B22}"/>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4990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01D42-0555-A38C-7F80-40ED98D1A209}"/>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3" name="Footer Placeholder 2">
            <a:extLst>
              <a:ext uri="{FF2B5EF4-FFF2-40B4-BE49-F238E27FC236}">
                <a16:creationId xmlns:a16="http://schemas.microsoft.com/office/drawing/2014/main" id="{CA428EDF-2093-3A3E-23B9-A262FEB7AE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74270-3A6F-00FB-2416-CBFB21291646}"/>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46424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D70F-373E-863A-3D29-5B44FD12F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C1935-74A9-00E1-ABC7-6B095935C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93DB11-5ED1-E20B-1CB2-CF87913AB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C6385-22FB-E594-27DE-88A3E2837F8F}"/>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6" name="Footer Placeholder 5">
            <a:extLst>
              <a:ext uri="{FF2B5EF4-FFF2-40B4-BE49-F238E27FC236}">
                <a16:creationId xmlns:a16="http://schemas.microsoft.com/office/drawing/2014/main" id="{7574D6B7-86F7-670F-4037-B4612190F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6F79E-4303-275F-3CDE-5832B4C32674}"/>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105356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FDCE-CFC1-4993-30B9-D49D538AD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AE775-8721-DD96-E6AB-3AFD4DA0D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7B6F7F-A7A8-2230-D7BC-368F4297A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1E646-D846-8E6E-44DE-8C40947ECAB9}"/>
              </a:ext>
            </a:extLst>
          </p:cNvPr>
          <p:cNvSpPr>
            <a:spLocks noGrp="1"/>
          </p:cNvSpPr>
          <p:nvPr>
            <p:ph type="dt" sz="half" idx="10"/>
          </p:nvPr>
        </p:nvSpPr>
        <p:spPr/>
        <p:txBody>
          <a:bodyPr/>
          <a:lstStyle/>
          <a:p>
            <a:fld id="{9CBAF847-4993-4A14-9F22-09435AF1F5A2}" type="datetimeFigureOut">
              <a:rPr lang="en-US" smtClean="0"/>
              <a:t>9/10/2024</a:t>
            </a:fld>
            <a:endParaRPr lang="en-US"/>
          </a:p>
        </p:txBody>
      </p:sp>
      <p:sp>
        <p:nvSpPr>
          <p:cNvPr id="6" name="Footer Placeholder 5">
            <a:extLst>
              <a:ext uri="{FF2B5EF4-FFF2-40B4-BE49-F238E27FC236}">
                <a16:creationId xmlns:a16="http://schemas.microsoft.com/office/drawing/2014/main" id="{59239435-607C-0CDB-EC52-7578308B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FCD33-A29F-FD50-C593-0BF769BF71F8}"/>
              </a:ext>
            </a:extLst>
          </p:cNvPr>
          <p:cNvSpPr>
            <a:spLocks noGrp="1"/>
          </p:cNvSpPr>
          <p:nvPr>
            <p:ph type="sldNum" sz="quarter" idx="12"/>
          </p:nvPr>
        </p:nvSpPr>
        <p:spPr/>
        <p:txBody>
          <a:bodyPr/>
          <a:lstStyle/>
          <a:p>
            <a:fld id="{86EC98BD-E334-473C-906B-5DE37FF75684}" type="slidenum">
              <a:rPr lang="en-US" smtClean="0"/>
              <a:t>‹#›</a:t>
            </a:fld>
            <a:endParaRPr lang="en-US"/>
          </a:p>
        </p:txBody>
      </p:sp>
    </p:spTree>
    <p:extLst>
      <p:ext uri="{BB962C8B-B14F-4D97-AF65-F5344CB8AC3E}">
        <p14:creationId xmlns:p14="http://schemas.microsoft.com/office/powerpoint/2010/main" val="214778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03ED2-68D0-1B30-EDDB-E24D08B28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3B1DC3-AB3C-7307-127E-ED7619ABC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FB436-B064-205A-556C-CBA55E3A0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BAF847-4993-4A14-9F22-09435AF1F5A2}" type="datetimeFigureOut">
              <a:rPr lang="en-US" smtClean="0"/>
              <a:t>9/10/2024</a:t>
            </a:fld>
            <a:endParaRPr lang="en-US"/>
          </a:p>
        </p:txBody>
      </p:sp>
      <p:sp>
        <p:nvSpPr>
          <p:cNvPr id="5" name="Footer Placeholder 4">
            <a:extLst>
              <a:ext uri="{FF2B5EF4-FFF2-40B4-BE49-F238E27FC236}">
                <a16:creationId xmlns:a16="http://schemas.microsoft.com/office/drawing/2014/main" id="{CAE0F791-CFAF-BCFE-6735-5E9DEBFDA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C63B0D-FBD3-7D5F-DE02-836A78BD8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EC98BD-E334-473C-906B-5DE37FF75684}" type="slidenum">
              <a:rPr lang="en-US" smtClean="0"/>
              <a:t>‹#›</a:t>
            </a:fld>
            <a:endParaRPr lang="en-US"/>
          </a:p>
        </p:txBody>
      </p:sp>
    </p:spTree>
    <p:extLst>
      <p:ext uri="{BB962C8B-B14F-4D97-AF65-F5344CB8AC3E}">
        <p14:creationId xmlns:p14="http://schemas.microsoft.com/office/powerpoint/2010/main" val="4723263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jbedard@bedardlawgroup.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onsumerfinance.gov/rules-policy/notice-opportunities-comment/open-notices/prohibition-on-creditors-and-consumer-reporting-agencies-concerning-medical-information-regulation-v/"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mailto:jbedard@bedardlawgroup.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17CA6F59-22B4-4911-A9CD-578D2FCDA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4035D5AF-67CD-432E-8F2C-63B7A7AA2642}"/>
              </a:ext>
            </a:extLst>
          </p:cNvPr>
          <p:cNvSpPr>
            <a:spLocks noGrp="1"/>
          </p:cNvSpPr>
          <p:nvPr>
            <p:ph type="body" sz="quarter" idx="13"/>
          </p:nvPr>
        </p:nvSpPr>
        <p:spPr>
          <a:xfrm>
            <a:off x="556055" y="1266404"/>
            <a:ext cx="10972799" cy="5043780"/>
          </a:xfrm>
        </p:spPr>
        <p:txBody>
          <a:bodyPr/>
          <a:lstStyle/>
          <a:p>
            <a:pPr marL="0" indent="0" algn="ctr">
              <a:buNone/>
            </a:pP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0" indent="0" algn="ctr">
              <a:buNone/>
            </a:pPr>
            <a:r>
              <a:rPr lang="en-US" sz="5400" b="1" dirty="0">
                <a:solidFill>
                  <a:prstClr val="black"/>
                </a:solidFill>
                <a:latin typeface="Times New Roman" panose="02020603050405020304" pitchFamily="18" charset="0"/>
                <a:ea typeface="+mj-ea"/>
                <a:cs typeface="Times New Roman" panose="02020603050405020304" pitchFamily="18" charset="0"/>
              </a:rPr>
              <a:t>NEW GUIDANCE ON CREDIT REPORTING AND REASONABLE INVESTIGATIONS</a:t>
            </a:r>
          </a:p>
          <a:p>
            <a:pPr marL="0" indent="0" algn="ctr">
              <a:buNone/>
            </a:pPr>
            <a:endParaRPr lang="en-US" sz="5400" b="1" dirty="0">
              <a:solidFill>
                <a:prstClr val="black"/>
              </a:solidFill>
              <a:latin typeface="Times New Roman" panose="02020603050405020304" pitchFamily="18" charset="0"/>
              <a:ea typeface="+mj-ea"/>
              <a:cs typeface="Times New Roman" panose="02020603050405020304" pitchFamily="18" charset="0"/>
            </a:endParaRPr>
          </a:p>
        </p:txBody>
      </p:sp>
      <p:sp>
        <p:nvSpPr>
          <p:cNvPr id="2" name="Title 1">
            <a:extLst>
              <a:ext uri="{FF2B5EF4-FFF2-40B4-BE49-F238E27FC236}">
                <a16:creationId xmlns:a16="http://schemas.microsoft.com/office/drawing/2014/main" id="{5AFA2908-87F3-4A35-BDE0-9916BAD91D03}"/>
              </a:ext>
            </a:extLst>
          </p:cNvPr>
          <p:cNvSpPr>
            <a:spLocks noGrp="1"/>
          </p:cNvSpPr>
          <p:nvPr>
            <p:ph type="title"/>
          </p:nvPr>
        </p:nvSpPr>
        <p:spPr>
          <a:xfrm>
            <a:off x="330201" y="0"/>
            <a:ext cx="11556999" cy="1476795"/>
          </a:xfrm>
        </p:spPr>
        <p:txBody>
          <a:bodyPr/>
          <a:lstStyle/>
          <a:p>
            <a:pPr algn="ctr"/>
            <a:endParaRPr lang="en-US" dirty="0"/>
          </a:p>
        </p:txBody>
      </p:sp>
      <p:graphicFrame>
        <p:nvGraphicFramePr>
          <p:cNvPr id="4" name="Table 5">
            <a:extLst>
              <a:ext uri="{FF2B5EF4-FFF2-40B4-BE49-F238E27FC236}">
                <a16:creationId xmlns:a16="http://schemas.microsoft.com/office/drawing/2014/main" id="{0A08C6E9-6FA7-4028-9C5E-2A8FD803ADE1}"/>
              </a:ext>
            </a:extLst>
          </p:cNvPr>
          <p:cNvGraphicFramePr>
            <a:graphicFrameLocks noGrp="1"/>
          </p:cNvGraphicFramePr>
          <p:nvPr>
            <p:extLst>
              <p:ext uri="{D42A27DB-BD31-4B8C-83A1-F6EECF244321}">
                <p14:modId xmlns:p14="http://schemas.microsoft.com/office/powerpoint/2010/main" val="1099684338"/>
              </p:ext>
            </p:extLst>
          </p:nvPr>
        </p:nvGraphicFramePr>
        <p:xfrm>
          <a:off x="3533408" y="4787489"/>
          <a:ext cx="8471126" cy="1933986"/>
        </p:xfrm>
        <a:graphic>
          <a:graphicData uri="http://schemas.openxmlformats.org/drawingml/2006/table">
            <a:tbl>
              <a:tblPr firstRow="1" bandRow="1">
                <a:tableStyleId>{5C22544A-7EE6-4342-B048-85BDC9FD1C3A}</a:tableStyleId>
              </a:tblPr>
              <a:tblGrid>
                <a:gridCol w="4235563">
                  <a:extLst>
                    <a:ext uri="{9D8B030D-6E8A-4147-A177-3AD203B41FA5}">
                      <a16:colId xmlns:a16="http://schemas.microsoft.com/office/drawing/2014/main" val="2059186458"/>
                    </a:ext>
                  </a:extLst>
                </a:gridCol>
                <a:gridCol w="4235563">
                  <a:extLst>
                    <a:ext uri="{9D8B030D-6E8A-4147-A177-3AD203B41FA5}">
                      <a16:colId xmlns:a16="http://schemas.microsoft.com/office/drawing/2014/main" val="763542490"/>
                    </a:ext>
                  </a:extLst>
                </a:gridCol>
              </a:tblGrid>
              <a:tr h="1933986">
                <a:tc>
                  <a:txBody>
                    <a:bodyPr/>
                    <a:lstStyle/>
                    <a:p>
                      <a:pPr algn="ctr"/>
                      <a:r>
                        <a:rPr lang="en-US" sz="2400" dirty="0">
                          <a:solidFill>
                            <a:schemeClr val="tx1"/>
                          </a:solidFill>
                        </a:rPr>
                        <a:t>John H. Bedard, Jr.</a:t>
                      </a:r>
                    </a:p>
                    <a:p>
                      <a:pPr algn="ctr"/>
                      <a:r>
                        <a:rPr lang="en-US" sz="2400" dirty="0">
                          <a:solidFill>
                            <a:schemeClr val="tx1"/>
                          </a:solidFill>
                        </a:rPr>
                        <a:t>Bedard Law Group, P.C.</a:t>
                      </a:r>
                    </a:p>
                    <a:p>
                      <a:pPr algn="ctr"/>
                      <a:r>
                        <a:rPr lang="en-US" sz="2400" dirty="0">
                          <a:solidFill>
                            <a:schemeClr val="tx1"/>
                          </a:solidFill>
                          <a:hlinkClick r:id="rId2"/>
                        </a:rPr>
                        <a:t>jbedard@bedardlawgroup.com</a:t>
                      </a:r>
                      <a:endParaRPr lang="en-US" sz="2400" dirty="0">
                        <a:solidFill>
                          <a:schemeClr val="tx1"/>
                        </a:solidFill>
                      </a:endParaRPr>
                    </a:p>
                  </a:txBody>
                  <a:tcPr>
                    <a:noFill/>
                  </a:tcPr>
                </a:tc>
                <a:tc>
                  <a:txBody>
                    <a:bodyPr/>
                    <a:lstStyle/>
                    <a:p>
                      <a:pPr algn="ctr"/>
                      <a:endParaRPr lang="en-US" sz="2400" dirty="0">
                        <a:solidFill>
                          <a:schemeClr val="tx1"/>
                        </a:solidFill>
                      </a:endParaRPr>
                    </a:p>
                  </a:txBody>
                  <a:tcPr>
                    <a:noFill/>
                  </a:tcPr>
                </a:tc>
                <a:extLst>
                  <a:ext uri="{0D108BD9-81ED-4DB2-BD59-A6C34878D82A}">
                    <a16:rowId xmlns:a16="http://schemas.microsoft.com/office/drawing/2014/main" val="1818240107"/>
                  </a:ext>
                </a:extLst>
              </a:tr>
            </a:tbl>
          </a:graphicData>
        </a:graphic>
      </p:graphicFrame>
      <p:pic>
        <p:nvPicPr>
          <p:cNvPr id="6" name="Picture 5" descr="A close-up of a logo&#10;&#10;Description automatically generated">
            <a:extLst>
              <a:ext uri="{FF2B5EF4-FFF2-40B4-BE49-F238E27FC236}">
                <a16:creationId xmlns:a16="http://schemas.microsoft.com/office/drawing/2014/main" id="{8F1774C2-20F1-4AE9-F4DA-DF788BC53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601" y="4357338"/>
            <a:ext cx="4063399" cy="2468515"/>
          </a:xfrm>
          <a:prstGeom prst="rect">
            <a:avLst/>
          </a:prstGeom>
        </p:spPr>
      </p:pic>
    </p:spTree>
    <p:extLst>
      <p:ext uri="{BB962C8B-B14F-4D97-AF65-F5344CB8AC3E}">
        <p14:creationId xmlns:p14="http://schemas.microsoft.com/office/powerpoint/2010/main" val="427362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60232" y="205485"/>
            <a:ext cx="4977976" cy="1454051"/>
          </a:xfrm>
        </p:spPr>
        <p:txBody>
          <a:bodyPr vert="horz" lIns="91440" tIns="45720" rIns="91440" bIns="45720" rtlCol="0" anchor="ctr">
            <a:normAutofit/>
          </a:bodyPr>
          <a:lstStyle/>
          <a:p>
            <a:pPr>
              <a:lnSpc>
                <a:spcPct val="90000"/>
              </a:lnSpc>
              <a:spcBef>
                <a:spcPct val="0"/>
              </a:spcBef>
            </a:pPr>
            <a:r>
              <a:rPr lang="en-US" kern="1200" dirty="0">
                <a:solidFill>
                  <a:schemeClr val="tx2"/>
                </a:solidFill>
                <a:latin typeface="+mj-lt"/>
                <a:ea typeface="+mj-ea"/>
                <a:cs typeface="+mj-cs"/>
              </a:rPr>
              <a:t>5. INVESTIGATE DISPUTE</a:t>
            </a:r>
          </a:p>
        </p:txBody>
      </p:sp>
      <p:pic>
        <p:nvPicPr>
          <p:cNvPr id="13" name="Picture 12" descr="Child holding magnifying glass">
            <a:extLst>
              <a:ext uri="{FF2B5EF4-FFF2-40B4-BE49-F238E27FC236}">
                <a16:creationId xmlns:a16="http://schemas.microsoft.com/office/drawing/2014/main" id="{31B31C2E-1C3A-F0A5-3823-4887A1968130}"/>
              </a:ext>
            </a:extLst>
          </p:cNvPr>
          <p:cNvPicPr>
            <a:picLocks noChangeAspect="1"/>
          </p:cNvPicPr>
          <p:nvPr/>
        </p:nvPicPr>
        <p:blipFill rotWithShape="1">
          <a:blip r:embed="rId2">
            <a:extLst>
              <a:ext uri="{28A0092B-C50C-407E-A947-70E740481C1C}">
                <a14:useLocalDpi xmlns:a14="http://schemas.microsoft.com/office/drawing/2010/main" val="0"/>
              </a:ext>
            </a:extLst>
          </a:blip>
          <a:srcRect l="9875" r="20376" b="1"/>
          <a:stretch/>
        </p:blipFill>
        <p:spPr>
          <a:xfrm>
            <a:off x="755612" y="1793846"/>
            <a:ext cx="3482699" cy="3620021"/>
          </a:xfrm>
          <a:prstGeom prst="rect">
            <a:avLst/>
          </a:prstGeom>
        </p:spPr>
      </p:pic>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5138209" y="-1"/>
            <a:ext cx="6938680" cy="6721475"/>
          </a:xfrm>
        </p:spPr>
        <p:txBody>
          <a:bodyPr vert="horz" lIns="91440" tIns="45720" rIns="91440" bIns="45720" numCol="1" rtlCol="0" anchor="ctr">
            <a:noAutofit/>
          </a:bodyPr>
          <a:lstStyle/>
          <a:p>
            <a:r>
              <a:rPr lang="en-US" dirty="0">
                <a:solidFill>
                  <a:schemeClr val="tx2"/>
                </a:solidFill>
                <a:latin typeface="+mn-lt"/>
                <a:cs typeface="+mn-cs"/>
              </a:rPr>
              <a:t>Review All Info/Documents From Consumer/E-Oscar</a:t>
            </a:r>
          </a:p>
          <a:p>
            <a:r>
              <a:rPr lang="en-US" dirty="0">
                <a:solidFill>
                  <a:schemeClr val="tx2"/>
                </a:solidFill>
                <a:latin typeface="+mn-lt"/>
                <a:cs typeface="+mn-cs"/>
              </a:rPr>
              <a:t>Review All Info/Documents In Furnisher Possession</a:t>
            </a:r>
          </a:p>
          <a:p>
            <a:r>
              <a:rPr lang="en-US" dirty="0">
                <a:solidFill>
                  <a:schemeClr val="tx2"/>
                </a:solidFill>
                <a:latin typeface="+mn-lt"/>
                <a:cs typeface="+mn-cs"/>
              </a:rPr>
              <a:t>For ID Theft – Review </a:t>
            </a:r>
            <a:r>
              <a:rPr lang="en-US" i="1" u="sng" dirty="0">
                <a:solidFill>
                  <a:schemeClr val="tx2"/>
                </a:solidFill>
                <a:latin typeface="+mn-lt"/>
                <a:cs typeface="+mn-cs"/>
              </a:rPr>
              <a:t>Evidence Of Identity</a:t>
            </a:r>
          </a:p>
          <a:p>
            <a:pPr lvl="1"/>
            <a:r>
              <a:rPr lang="en-US" sz="2400" i="1" dirty="0">
                <a:solidFill>
                  <a:schemeClr val="tx2"/>
                </a:solidFill>
                <a:latin typeface="+mn-lt"/>
                <a:cs typeface="+mn-cs"/>
              </a:rPr>
              <a:t>ID, Payments, Bank Info, etc.</a:t>
            </a:r>
          </a:p>
          <a:p>
            <a:r>
              <a:rPr lang="en-US" dirty="0">
                <a:solidFill>
                  <a:schemeClr val="tx2"/>
                </a:solidFill>
                <a:latin typeface="+mn-lt"/>
                <a:cs typeface="+mn-cs"/>
              </a:rPr>
              <a:t>If Info Not Sufficient To Investigate Dispute:</a:t>
            </a:r>
          </a:p>
          <a:p>
            <a:pPr lvl="1"/>
            <a:r>
              <a:rPr lang="en-US" sz="2400" dirty="0">
                <a:solidFill>
                  <a:schemeClr val="tx2"/>
                </a:solidFill>
                <a:latin typeface="+mn-lt"/>
                <a:cs typeface="+mn-cs"/>
              </a:rPr>
              <a:t>Make Effort To Contact Consumer (This is not prohibited!)</a:t>
            </a:r>
          </a:p>
          <a:p>
            <a:pPr lvl="1"/>
            <a:r>
              <a:rPr lang="en-US" sz="2400" dirty="0">
                <a:solidFill>
                  <a:schemeClr val="tx2"/>
                </a:solidFill>
                <a:latin typeface="+mn-lt"/>
                <a:cs typeface="+mn-cs"/>
              </a:rPr>
              <a:t>Make Effort Contact Creditor/Original Creditor</a:t>
            </a:r>
          </a:p>
          <a:p>
            <a:r>
              <a:rPr lang="en-US" dirty="0">
                <a:solidFill>
                  <a:schemeClr val="tx2"/>
                </a:solidFill>
                <a:latin typeface="+mn-lt"/>
                <a:cs typeface="+mn-cs"/>
              </a:rPr>
              <a:t>Use Proper Compliance Condition Code</a:t>
            </a:r>
          </a:p>
          <a:p>
            <a:r>
              <a:rPr lang="en-US" dirty="0">
                <a:solidFill>
                  <a:schemeClr val="tx2"/>
                </a:solidFill>
                <a:latin typeface="+mn-lt"/>
                <a:cs typeface="+mn-cs"/>
              </a:rPr>
              <a:t>Review Collection Activity On Account(s)</a:t>
            </a:r>
          </a:p>
          <a:p>
            <a:r>
              <a:rPr lang="en-US" dirty="0">
                <a:solidFill>
                  <a:schemeClr val="tx2"/>
                </a:solidFill>
                <a:latin typeface="+mn-lt"/>
                <a:cs typeface="+mn-cs"/>
              </a:rPr>
              <a:t>Avoid “Circular” Investigations</a:t>
            </a:r>
          </a:p>
          <a:p>
            <a:r>
              <a:rPr lang="en-US" dirty="0">
                <a:solidFill>
                  <a:schemeClr val="tx2"/>
                </a:solidFill>
                <a:latin typeface="+mn-lt"/>
                <a:cs typeface="+mn-cs"/>
              </a:rPr>
              <a:t>Escalation Process/Procedure</a:t>
            </a:r>
          </a:p>
          <a:p>
            <a:r>
              <a:rPr lang="en-US" dirty="0">
                <a:solidFill>
                  <a:schemeClr val="tx2"/>
                </a:solidFill>
                <a:latin typeface="+mn-lt"/>
                <a:cs typeface="+mn-cs"/>
              </a:rPr>
              <a:t>Review </a:t>
            </a:r>
            <a:r>
              <a:rPr lang="en-US" u="sng" dirty="0">
                <a:solidFill>
                  <a:schemeClr val="tx2"/>
                </a:solidFill>
                <a:latin typeface="+mn-lt"/>
                <a:cs typeface="+mn-cs"/>
              </a:rPr>
              <a:t>Previous Disputes</a:t>
            </a:r>
            <a:r>
              <a:rPr lang="en-US" dirty="0">
                <a:solidFill>
                  <a:schemeClr val="tx2"/>
                </a:solidFill>
                <a:latin typeface="+mn-lt"/>
                <a:cs typeface="+mn-cs"/>
              </a:rPr>
              <a:t>, Communications, and Investigation Results</a:t>
            </a:r>
          </a:p>
        </p:txBody>
      </p:sp>
      <p:grpSp>
        <p:nvGrpSpPr>
          <p:cNvPr id="40" name="Group 39">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1" name="Freeform: Shape 40">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07A9E4-5B2C-4157-9C6E-D65CCF47693C}" type="slidenum">
              <a:rPr lang="en-US">
                <a:solidFill>
                  <a:schemeClr val="tx1">
                    <a:tint val="75000"/>
                  </a:schemeClr>
                </a:solidFill>
              </a:rPr>
              <a:pPr>
                <a:spcAft>
                  <a:spcPts val="600"/>
                </a:spcAft>
                <a:defRPr/>
              </a:pPr>
              <a:t>10</a:t>
            </a:fld>
            <a:endParaRPr lang="en-US">
              <a:solidFill>
                <a:schemeClr val="tx1">
                  <a:tint val="75000"/>
                </a:schemeClr>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10496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6775240" y="296620"/>
            <a:ext cx="4491821" cy="552388"/>
          </a:xfrm>
        </p:spPr>
        <p:txBody>
          <a:bodyPr vert="horz" lIns="91440" tIns="45720" rIns="91440" bIns="45720" rtlCol="0" anchor="b">
            <a:normAutofit/>
          </a:bodyPr>
          <a:lstStyle/>
          <a:p>
            <a:pPr>
              <a:lnSpc>
                <a:spcPct val="90000"/>
              </a:lnSpc>
              <a:spcBef>
                <a:spcPct val="0"/>
              </a:spcBef>
            </a:pPr>
            <a:r>
              <a:rPr lang="en-US" sz="3200" dirty="0">
                <a:solidFill>
                  <a:schemeClr val="tx1"/>
                </a:solidFill>
                <a:latin typeface="+mj-lt"/>
                <a:cs typeface="+mj-cs"/>
              </a:rPr>
              <a:t>5. INVESTIGATE DISPUTE</a:t>
            </a:r>
          </a:p>
        </p:txBody>
      </p:sp>
      <p:pic>
        <p:nvPicPr>
          <p:cNvPr id="30" name="Picture 29" descr="A robot with a face">
            <a:extLst>
              <a:ext uri="{FF2B5EF4-FFF2-40B4-BE49-F238E27FC236}">
                <a16:creationId xmlns:a16="http://schemas.microsoft.com/office/drawing/2014/main" id="{EC9E8F87-9C48-058A-E65F-61F49AAE772B}"/>
              </a:ext>
            </a:extLst>
          </p:cNvPr>
          <p:cNvPicPr>
            <a:picLocks noChangeAspect="1"/>
          </p:cNvPicPr>
          <p:nvPr/>
        </p:nvPicPr>
        <p:blipFill rotWithShape="1">
          <a:blip r:embed="rId2">
            <a:extLst>
              <a:ext uri="{28A0092B-C50C-407E-A947-70E740481C1C}">
                <a14:useLocalDpi xmlns:a14="http://schemas.microsoft.com/office/drawing/2010/main" val="0"/>
              </a:ext>
            </a:extLst>
          </a:blip>
          <a:srcRect l="37778" r="1" b="1"/>
          <a:stretch/>
        </p:blipFill>
        <p:spPr>
          <a:xfrm>
            <a:off x="20" y="10"/>
            <a:ext cx="5627431" cy="6857990"/>
          </a:xfrm>
          <a:prstGeom prst="rect">
            <a:avLst/>
          </a:prstGeom>
        </p:spPr>
      </p:pic>
      <p:grpSp>
        <p:nvGrpSpPr>
          <p:cNvPr id="39" name="Group 3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0" name="Rectangle 3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5593404" y="680936"/>
            <a:ext cx="6532124" cy="6177053"/>
          </a:xfrm>
        </p:spPr>
        <p:txBody>
          <a:bodyPr vert="horz" lIns="91440" tIns="45720" rIns="91440" bIns="45720" numCol="1" rtlCol="0" anchor="t">
            <a:noAutofit/>
          </a:bodyPr>
          <a:lstStyle/>
          <a:p>
            <a:pPr marL="914400" lvl="2">
              <a:spcBef>
                <a:spcPts val="0"/>
              </a:spcBef>
            </a:pPr>
            <a:endParaRPr lang="en-US" sz="3200" b="1" dirty="0">
              <a:solidFill>
                <a:schemeClr val="tx1"/>
              </a:solidFill>
              <a:latin typeface="+mn-lt"/>
              <a:cs typeface="+mn-cs"/>
            </a:endParaRPr>
          </a:p>
          <a:p>
            <a:r>
              <a:rPr lang="en-US" sz="3200" dirty="0">
                <a:solidFill>
                  <a:schemeClr val="tx1"/>
                </a:solidFill>
                <a:latin typeface="+mn-lt"/>
                <a:cs typeface="+mn-cs"/>
              </a:rPr>
              <a:t>Note – Technology Assisted Investigations</a:t>
            </a:r>
          </a:p>
          <a:p>
            <a:pPr lvl="1"/>
            <a:r>
              <a:rPr lang="en-US" sz="3200" dirty="0">
                <a:solidFill>
                  <a:schemeClr val="tx1"/>
                </a:solidFill>
                <a:latin typeface="+mn-lt"/>
                <a:cs typeface="+mn-cs"/>
              </a:rPr>
              <a:t>Nothing Wrong With This!  But…</a:t>
            </a:r>
          </a:p>
          <a:p>
            <a:pPr lvl="1"/>
            <a:r>
              <a:rPr lang="en-US" sz="3200" dirty="0">
                <a:solidFill>
                  <a:schemeClr val="tx1"/>
                </a:solidFill>
                <a:latin typeface="+mn-lt"/>
                <a:cs typeface="+mn-cs"/>
              </a:rPr>
              <a:t>Document How It Works</a:t>
            </a:r>
          </a:p>
          <a:p>
            <a:pPr lvl="1"/>
            <a:r>
              <a:rPr lang="en-US" sz="3200" dirty="0">
                <a:solidFill>
                  <a:schemeClr val="tx1"/>
                </a:solidFill>
                <a:latin typeface="+mn-lt"/>
                <a:cs typeface="+mn-cs"/>
              </a:rPr>
              <a:t>Document What Instructions It’s Given</a:t>
            </a:r>
          </a:p>
          <a:p>
            <a:pPr lvl="1"/>
            <a:r>
              <a:rPr lang="en-US" sz="3200" dirty="0">
                <a:solidFill>
                  <a:schemeClr val="tx1"/>
                </a:solidFill>
                <a:latin typeface="+mn-lt"/>
                <a:cs typeface="+mn-cs"/>
              </a:rPr>
              <a:t>Document Controls In Place To Ensure Proper Behavior</a:t>
            </a:r>
          </a:p>
          <a:p>
            <a:pPr lvl="1"/>
            <a:r>
              <a:rPr lang="en-US" sz="3200" dirty="0">
                <a:solidFill>
                  <a:schemeClr val="tx1"/>
                </a:solidFill>
                <a:latin typeface="+mn-lt"/>
                <a:cs typeface="+mn-cs"/>
              </a:rPr>
              <a:t>Avoid “Circular” Investigations</a:t>
            </a:r>
          </a:p>
          <a:p>
            <a:pPr lvl="1"/>
            <a:r>
              <a:rPr lang="en-US" sz="3200" dirty="0">
                <a:solidFill>
                  <a:schemeClr val="tx1"/>
                </a:solidFill>
                <a:latin typeface="+mn-lt"/>
                <a:cs typeface="+mn-cs"/>
              </a:rPr>
              <a:t>Audit Behavior/Decision Making Results </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07A9E4-5B2C-4157-9C6E-D65CCF47693C}" type="slidenum">
              <a:rPr lang="en-US">
                <a:solidFill>
                  <a:schemeClr val="tx1">
                    <a:lumMod val="50000"/>
                    <a:lumOff val="50000"/>
                  </a:schemeClr>
                </a:solidFill>
                <a:latin typeface="Calibri" panose="020F0502020204030204"/>
              </a:rPr>
              <a:pPr>
                <a:spcAft>
                  <a:spcPts val="600"/>
                </a:spcAft>
                <a:defRPr/>
              </a:pPr>
              <a:t>11</a:t>
            </a:fld>
            <a:endParaRPr lang="en-US">
              <a:solidFill>
                <a:schemeClr val="tx1">
                  <a:lumMod val="50000"/>
                  <a:lumOff val="50000"/>
                </a:schemeClr>
              </a:solidFill>
              <a:latin typeface="Calibri" panose="020F0502020204030204"/>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215377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545732" y="329184"/>
            <a:ext cx="8003140" cy="1443921"/>
          </a:xfrm>
        </p:spPr>
        <p:txBody>
          <a:bodyPr vert="horz" lIns="91440" tIns="45720" rIns="91440" bIns="45720" rtlCol="0" anchor="b">
            <a:normAutofit/>
          </a:bodyPr>
          <a:lstStyle/>
          <a:p>
            <a:pPr algn="ctr">
              <a:lnSpc>
                <a:spcPct val="90000"/>
              </a:lnSpc>
              <a:spcBef>
                <a:spcPct val="0"/>
              </a:spcBef>
            </a:pPr>
            <a:r>
              <a:rPr lang="en-US" sz="3800" dirty="0">
                <a:solidFill>
                  <a:schemeClr val="tx1"/>
                </a:solidFill>
                <a:latin typeface="+mj-lt"/>
                <a:cs typeface="+mj-cs"/>
              </a:rPr>
              <a:t>6. DOCUMENT INVESTIGATION</a:t>
            </a:r>
            <a:br>
              <a:rPr lang="en-US" sz="3800" dirty="0">
                <a:solidFill>
                  <a:schemeClr val="tx1"/>
                </a:solidFill>
                <a:latin typeface="+mj-lt"/>
                <a:cs typeface="+mj-cs"/>
              </a:rPr>
            </a:br>
            <a:r>
              <a:rPr lang="en-US" sz="3800" dirty="0">
                <a:solidFill>
                  <a:schemeClr val="tx1"/>
                </a:solidFill>
                <a:latin typeface="+mj-lt"/>
                <a:cs typeface="+mj-cs"/>
              </a:rPr>
              <a:t>ACTIVITY AND RESULTS</a:t>
            </a:r>
          </a:p>
        </p:txBody>
      </p:sp>
      <p:pic>
        <p:nvPicPr>
          <p:cNvPr id="13" name="Picture 12" descr="Pen placed on top of a signature line">
            <a:extLst>
              <a:ext uri="{FF2B5EF4-FFF2-40B4-BE49-F238E27FC236}">
                <a16:creationId xmlns:a16="http://schemas.microsoft.com/office/drawing/2014/main" id="{7BC10D42-D4A5-FA8A-F3F8-383F4B2937AC}"/>
              </a:ext>
            </a:extLst>
          </p:cNvPr>
          <p:cNvPicPr>
            <a:picLocks noChangeAspect="1"/>
          </p:cNvPicPr>
          <p:nvPr/>
        </p:nvPicPr>
        <p:blipFill rotWithShape="1">
          <a:blip r:embed="rId2"/>
          <a:srcRect l="55225" r="5330" b="-2"/>
          <a:stretch/>
        </p:blipFill>
        <p:spPr>
          <a:xfrm>
            <a:off x="20" y="1"/>
            <a:ext cx="3458163"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3545731" y="1509709"/>
            <a:ext cx="8740479" cy="5285946"/>
          </a:xfrm>
        </p:spPr>
        <p:txBody>
          <a:bodyPr vert="horz" lIns="91440" tIns="45720" rIns="91440" bIns="45720" numCol="1" rtlCol="0">
            <a:noAutofit/>
          </a:bodyPr>
          <a:lstStyle/>
          <a:p>
            <a:pPr marL="914400" lvl="2">
              <a:spcBef>
                <a:spcPts val="0"/>
              </a:spcBef>
            </a:pPr>
            <a:endParaRPr lang="en-US" sz="2800" b="1" dirty="0">
              <a:solidFill>
                <a:schemeClr val="tx1"/>
              </a:solidFill>
              <a:latin typeface="+mn-lt"/>
              <a:cs typeface="+mn-cs"/>
            </a:endParaRPr>
          </a:p>
          <a:p>
            <a:r>
              <a:rPr lang="en-US" sz="2800" dirty="0">
                <a:solidFill>
                  <a:schemeClr val="tx1"/>
                </a:solidFill>
                <a:latin typeface="+mn-lt"/>
                <a:cs typeface="+mn-cs"/>
              </a:rPr>
              <a:t>Document, Document, Document Everything You Did During Investigation Process.  </a:t>
            </a:r>
          </a:p>
          <a:p>
            <a:r>
              <a:rPr lang="en-US" sz="2800" dirty="0">
                <a:solidFill>
                  <a:schemeClr val="tx1"/>
                </a:solidFill>
                <a:latin typeface="+mn-lt"/>
                <a:cs typeface="+mn-cs"/>
              </a:rPr>
              <a:t>Structured Data Format Documentation (Avoid natural language text fields!)</a:t>
            </a:r>
          </a:p>
          <a:p>
            <a:pPr lvl="1"/>
            <a:r>
              <a:rPr lang="en-US" sz="2800" dirty="0">
                <a:solidFill>
                  <a:schemeClr val="tx1"/>
                </a:solidFill>
                <a:latin typeface="+mn-lt"/>
                <a:cs typeface="+mn-cs"/>
              </a:rPr>
              <a:t>Radio buttons</a:t>
            </a:r>
          </a:p>
          <a:p>
            <a:pPr lvl="1"/>
            <a:r>
              <a:rPr lang="en-US" sz="2800" dirty="0">
                <a:solidFill>
                  <a:schemeClr val="tx1"/>
                </a:solidFill>
                <a:latin typeface="+mn-lt"/>
                <a:cs typeface="+mn-cs"/>
              </a:rPr>
              <a:t>Dropdowns</a:t>
            </a:r>
          </a:p>
          <a:p>
            <a:pPr lvl="1"/>
            <a:r>
              <a:rPr lang="en-US" sz="2800" dirty="0">
                <a:solidFill>
                  <a:schemeClr val="tx1"/>
                </a:solidFill>
                <a:latin typeface="+mn-lt"/>
                <a:cs typeface="+mn-cs"/>
              </a:rPr>
              <a:t>Checkboxes </a:t>
            </a:r>
          </a:p>
          <a:p>
            <a:r>
              <a:rPr lang="en-US" sz="2800" dirty="0">
                <a:solidFill>
                  <a:schemeClr val="tx1"/>
                </a:solidFill>
                <a:latin typeface="+mn-lt"/>
                <a:cs typeface="+mn-cs"/>
              </a:rPr>
              <a:t>Especially When You Contact Creditor/Consumer – Document In A “</a:t>
            </a:r>
            <a:r>
              <a:rPr lang="en-US" sz="2800" dirty="0" err="1">
                <a:solidFill>
                  <a:schemeClr val="tx1"/>
                </a:solidFill>
                <a:latin typeface="+mn-lt"/>
                <a:cs typeface="+mn-cs"/>
              </a:rPr>
              <a:t>Queriable</a:t>
            </a:r>
            <a:r>
              <a:rPr lang="en-US" sz="2800" dirty="0">
                <a:solidFill>
                  <a:schemeClr val="tx1"/>
                </a:solidFill>
                <a:latin typeface="+mn-lt"/>
                <a:cs typeface="+mn-cs"/>
              </a:rPr>
              <a:t>” Format.</a:t>
            </a:r>
          </a:p>
          <a:p>
            <a:r>
              <a:rPr lang="en-US" sz="2800" dirty="0">
                <a:solidFill>
                  <a:schemeClr val="tx1"/>
                </a:solidFill>
                <a:latin typeface="+mn-lt"/>
                <a:cs typeface="+mn-cs"/>
              </a:rPr>
              <a:t>Consider “Result Codes” To Document Investigation Results</a:t>
            </a:r>
          </a:p>
          <a:p>
            <a:endParaRPr lang="en-US" sz="2800" dirty="0">
              <a:solidFill>
                <a:schemeClr val="tx1"/>
              </a:solidFill>
              <a:latin typeface="+mn-lt"/>
              <a:cs typeface="+mn-cs"/>
            </a:endParaRPr>
          </a:p>
          <a:p>
            <a:pPr marL="457200" lvl="1"/>
            <a:endParaRPr lang="en-US" sz="2800" dirty="0">
              <a:solidFill>
                <a:schemeClr val="tx1"/>
              </a:solidFill>
              <a:latin typeface="+mn-lt"/>
              <a:cs typeface="+mn-cs"/>
            </a:endParaRP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07A9E4-5B2C-4157-9C6E-D65CCF47693C}" type="slidenum">
              <a:rPr lang="en-US" smtClean="0">
                <a:solidFill>
                  <a:prstClr val="black">
                    <a:tint val="75000"/>
                  </a:prstClr>
                </a:solidFill>
                <a:latin typeface="Calibri" panose="020F0502020204030204"/>
              </a:rPr>
              <a:pPr>
                <a:spcAft>
                  <a:spcPts val="600"/>
                </a:spcAft>
                <a:defRPr/>
              </a:pPr>
              <a:t>12</a:t>
            </a:fld>
            <a:endParaRPr lang="en-US">
              <a:solidFill>
                <a:prstClr val="black">
                  <a:tint val="75000"/>
                </a:prstClr>
              </a:solidFill>
              <a:latin typeface="Calibri" panose="020F0502020204030204"/>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257823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lnSpc>
                <a:spcPct val="90000"/>
              </a:lnSpc>
              <a:spcBef>
                <a:spcPct val="0"/>
              </a:spcBef>
            </a:pPr>
            <a:r>
              <a:rPr lang="en-US" sz="4000" kern="1200" dirty="0">
                <a:solidFill>
                  <a:srgbClr val="FFFFFF"/>
                </a:solidFill>
                <a:latin typeface="+mj-lt"/>
                <a:ea typeface="+mj-ea"/>
                <a:cs typeface="+mj-cs"/>
              </a:rPr>
              <a:t>7. INVESTIGATION RESPONSE</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13</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 Placeholder 2">
            <a:extLst>
              <a:ext uri="{FF2B5EF4-FFF2-40B4-BE49-F238E27FC236}">
                <a16:creationId xmlns:a16="http://schemas.microsoft.com/office/drawing/2014/main" id="{B256891A-03CE-8107-9718-1772FAB3665B}"/>
              </a:ext>
            </a:extLst>
          </p:cNvPr>
          <p:cNvGraphicFramePr/>
          <p:nvPr>
            <p:extLst>
              <p:ext uri="{D42A27DB-BD31-4B8C-83A1-F6EECF244321}">
                <p14:modId xmlns:p14="http://schemas.microsoft.com/office/powerpoint/2010/main" val="142776236"/>
              </p:ext>
            </p:extLst>
          </p:nvPr>
        </p:nvGraphicFramePr>
        <p:xfrm>
          <a:off x="0" y="1467197"/>
          <a:ext cx="12192000" cy="4838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84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56697" y="616408"/>
            <a:ext cx="5617016" cy="1150939"/>
          </a:xfrm>
        </p:spPr>
        <p:txBody>
          <a:bodyPr vert="horz" lIns="91440" tIns="45720" rIns="91440" bIns="45720" rtlCol="0" anchor="ctr">
            <a:normAutofit/>
          </a:bodyPr>
          <a:lstStyle/>
          <a:p>
            <a:pPr algn="ctr">
              <a:lnSpc>
                <a:spcPct val="90000"/>
              </a:lnSpc>
              <a:spcBef>
                <a:spcPct val="0"/>
              </a:spcBef>
            </a:pPr>
            <a:r>
              <a:rPr lang="en-US" kern="1200" dirty="0">
                <a:solidFill>
                  <a:schemeClr val="tx2"/>
                </a:solidFill>
                <a:latin typeface="+mj-lt"/>
                <a:ea typeface="+mj-ea"/>
                <a:cs typeface="+mj-cs"/>
              </a:rPr>
              <a:t>8. PROPER DISPUTE NOTATION</a:t>
            </a:r>
          </a:p>
        </p:txBody>
      </p:sp>
      <p:pic>
        <p:nvPicPr>
          <p:cNvPr id="15" name="Graphic 14" descr="Document">
            <a:extLst>
              <a:ext uri="{FF2B5EF4-FFF2-40B4-BE49-F238E27FC236}">
                <a16:creationId xmlns:a16="http://schemas.microsoft.com/office/drawing/2014/main" id="{33017863-131D-F127-FB74-67CB0BB453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5669280" y="95596"/>
            <a:ext cx="6442364" cy="6625879"/>
          </a:xfrm>
        </p:spPr>
        <p:txBody>
          <a:bodyPr vert="horz" lIns="91440" tIns="45720" rIns="91440" bIns="45720" numCol="1" rtlCol="0" anchor="ctr">
            <a:noAutofit/>
          </a:bodyPr>
          <a:lstStyle/>
          <a:p>
            <a:pPr marL="914400" lvl="2">
              <a:spcBef>
                <a:spcPts val="0"/>
              </a:spcBef>
            </a:pPr>
            <a:endParaRPr lang="en-US" sz="4400" b="1" dirty="0">
              <a:solidFill>
                <a:schemeClr val="tx2"/>
              </a:solidFill>
              <a:latin typeface="+mn-lt"/>
              <a:cs typeface="+mn-cs"/>
            </a:endParaRPr>
          </a:p>
          <a:p>
            <a:r>
              <a:rPr lang="en-US" sz="4400" dirty="0">
                <a:solidFill>
                  <a:schemeClr val="tx2"/>
                </a:solidFill>
                <a:latin typeface="+mn-lt"/>
                <a:cs typeface="+mn-cs"/>
              </a:rPr>
              <a:t>Mark Account Disputed (For Next Reporting Cycle)</a:t>
            </a:r>
          </a:p>
          <a:p>
            <a:endParaRPr lang="en-US" sz="4400" dirty="0">
              <a:solidFill>
                <a:schemeClr val="tx2"/>
              </a:solidFill>
              <a:latin typeface="+mn-lt"/>
              <a:cs typeface="+mn-cs"/>
            </a:endParaRPr>
          </a:p>
          <a:p>
            <a:r>
              <a:rPr lang="en-US" sz="4400" dirty="0">
                <a:solidFill>
                  <a:schemeClr val="tx2"/>
                </a:solidFill>
                <a:latin typeface="+mn-lt"/>
                <a:cs typeface="+mn-cs"/>
              </a:rPr>
              <a:t>Consider Different Workflow For Disputed Accounts Pending Investigation Results</a:t>
            </a:r>
          </a:p>
          <a:p>
            <a:endParaRPr lang="en-US" sz="4400" dirty="0">
              <a:solidFill>
                <a:schemeClr val="tx2"/>
              </a:solidFill>
              <a:latin typeface="+mn-lt"/>
              <a:cs typeface="+mn-cs"/>
            </a:endParaRPr>
          </a:p>
          <a:p>
            <a:pPr marL="457200" lvl="1"/>
            <a:endParaRPr lang="en-US" sz="4400" dirty="0">
              <a:solidFill>
                <a:schemeClr val="tx2"/>
              </a:solidFill>
              <a:latin typeface="+mn-lt"/>
              <a:cs typeface="+mn-cs"/>
            </a:endParaRPr>
          </a:p>
        </p:txBody>
      </p:sp>
      <p:grpSp>
        <p:nvGrpSpPr>
          <p:cNvPr id="22" name="Group 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3" name="Freeform: Shape 2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14</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5531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549339" y="522742"/>
            <a:ext cx="4110210" cy="1454051"/>
          </a:xfrm>
        </p:spPr>
        <p:txBody>
          <a:bodyPr vert="horz" lIns="91440" tIns="45720" rIns="91440" bIns="45720" rtlCol="0" anchor="ctr">
            <a:normAutofit/>
          </a:bodyPr>
          <a:lstStyle/>
          <a:p>
            <a:pPr>
              <a:lnSpc>
                <a:spcPct val="90000"/>
              </a:lnSpc>
              <a:spcBef>
                <a:spcPct val="0"/>
              </a:spcBef>
            </a:pPr>
            <a:r>
              <a:rPr lang="en-US" kern="1200" dirty="0">
                <a:solidFill>
                  <a:schemeClr val="tx2"/>
                </a:solidFill>
                <a:latin typeface="+mj-lt"/>
                <a:ea typeface="+mj-ea"/>
                <a:cs typeface="+mj-cs"/>
              </a:rPr>
              <a:t>9. AUDIT PROCESS</a:t>
            </a:r>
          </a:p>
        </p:txBody>
      </p:sp>
      <p:pic>
        <p:nvPicPr>
          <p:cNvPr id="15" name="Graphic 14" descr="Fingerprint">
            <a:extLst>
              <a:ext uri="{FF2B5EF4-FFF2-40B4-BE49-F238E27FC236}">
                <a16:creationId xmlns:a16="http://schemas.microsoft.com/office/drawing/2014/main" id="{B5F00C6C-70E4-59AE-BE16-2C4B74135C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5255908" y="403698"/>
            <a:ext cx="7138328" cy="5992238"/>
          </a:xfrm>
        </p:spPr>
        <p:txBody>
          <a:bodyPr vert="horz" lIns="91440" tIns="45720" rIns="91440" bIns="45720" numCol="1" rtlCol="0" anchor="ctr">
            <a:noAutofit/>
          </a:bodyPr>
          <a:lstStyle/>
          <a:p>
            <a:pPr marL="914400" lvl="2">
              <a:spcBef>
                <a:spcPts val="0"/>
              </a:spcBef>
            </a:pPr>
            <a:endParaRPr lang="en-US" sz="4000" b="1" dirty="0">
              <a:solidFill>
                <a:schemeClr val="tx2"/>
              </a:solidFill>
              <a:latin typeface="+mn-lt"/>
              <a:cs typeface="+mn-cs"/>
            </a:endParaRPr>
          </a:p>
          <a:p>
            <a:r>
              <a:rPr lang="en-US" sz="4000" dirty="0">
                <a:solidFill>
                  <a:schemeClr val="tx2"/>
                </a:solidFill>
                <a:latin typeface="+mn-lt"/>
                <a:cs typeface="+mn-cs"/>
              </a:rPr>
              <a:t>How Do You Know You’re Handling Disputes Properly? </a:t>
            </a:r>
          </a:p>
          <a:p>
            <a:r>
              <a:rPr lang="en-US" sz="4000" dirty="0">
                <a:solidFill>
                  <a:schemeClr val="tx2"/>
                </a:solidFill>
                <a:latin typeface="+mn-lt"/>
                <a:cs typeface="+mn-cs"/>
              </a:rPr>
              <a:t>And Making Changes To Business Operations As A Result? </a:t>
            </a:r>
          </a:p>
          <a:p>
            <a:r>
              <a:rPr lang="en-US" sz="4000" dirty="0">
                <a:solidFill>
                  <a:schemeClr val="tx2"/>
                </a:solidFill>
                <a:latin typeface="+mn-lt"/>
                <a:cs typeface="+mn-cs"/>
              </a:rPr>
              <a:t>Audit Dispute Investigations And Results</a:t>
            </a:r>
          </a:p>
          <a:p>
            <a:r>
              <a:rPr lang="en-US" sz="4000" dirty="0">
                <a:solidFill>
                  <a:schemeClr val="tx2"/>
                </a:solidFill>
                <a:latin typeface="+mn-lt"/>
                <a:cs typeface="+mn-cs"/>
              </a:rPr>
              <a:t>Can You “Recreate” The Investigation 6 Months Later? </a:t>
            </a:r>
          </a:p>
          <a:p>
            <a:endParaRPr lang="en-US" sz="4000" dirty="0">
              <a:solidFill>
                <a:schemeClr val="tx2"/>
              </a:solidFill>
              <a:latin typeface="+mn-lt"/>
              <a:cs typeface="+mn-cs"/>
            </a:endParaRPr>
          </a:p>
          <a:p>
            <a:pPr marL="457200" lvl="1"/>
            <a:endParaRPr lang="en-US" sz="4000" dirty="0">
              <a:solidFill>
                <a:schemeClr val="tx2"/>
              </a:solidFill>
              <a:latin typeface="+mn-lt"/>
              <a:cs typeface="+mn-cs"/>
            </a:endParaRPr>
          </a:p>
        </p:txBody>
      </p:sp>
      <p:grpSp>
        <p:nvGrpSpPr>
          <p:cNvPr id="22" name="Group 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3" name="Freeform: Shape 2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424481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145494" y="1173345"/>
            <a:ext cx="11888309" cy="6347338"/>
          </a:xfrm>
        </p:spPr>
        <p:txBody>
          <a:bodyPr numCol="1"/>
          <a:lstStyle/>
          <a:p>
            <a:pPr marL="914400" lvl="2" indent="0">
              <a:lnSpc>
                <a:spcPct val="100000"/>
              </a:lnSpc>
              <a:spcBef>
                <a:spcPts val="0"/>
              </a:spcBef>
              <a:buNone/>
            </a:pPr>
            <a:endParaRPr lang="en-US" sz="2800" b="1" dirty="0">
              <a:solidFill>
                <a:schemeClr val="tx1"/>
              </a:solidFill>
            </a:endParaRPr>
          </a:p>
          <a:p>
            <a:r>
              <a:rPr lang="en-US" sz="2800" dirty="0">
                <a:solidFill>
                  <a:schemeClr val="tx1"/>
                </a:solidFill>
              </a:rPr>
              <a:t>Every Word, Every Line – Somewhere In Your Policies And Procedures</a:t>
            </a:r>
          </a:p>
          <a:p>
            <a:pPr marL="457200" lvl="1" indent="0">
              <a:buNone/>
            </a:pPr>
            <a:endParaRPr lang="en-US" sz="2800"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10. APPENDIX E AND YOUR </a:t>
            </a:r>
            <a:r>
              <a:rPr lang="en-US" sz="5400" dirty="0" err="1">
                <a:solidFill>
                  <a:schemeClr val="bg2"/>
                </a:solidFill>
              </a:rPr>
              <a:t>P&amp;P’S</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5" name="Picture 4">
            <a:extLst>
              <a:ext uri="{FF2B5EF4-FFF2-40B4-BE49-F238E27FC236}">
                <a16:creationId xmlns:a16="http://schemas.microsoft.com/office/drawing/2014/main" id="{905D00B5-3B94-9701-462D-EA3A11C5B482}"/>
              </a:ext>
            </a:extLst>
          </p:cNvPr>
          <p:cNvPicPr>
            <a:picLocks noChangeAspect="1"/>
          </p:cNvPicPr>
          <p:nvPr/>
        </p:nvPicPr>
        <p:blipFill>
          <a:blip r:embed="rId2"/>
          <a:stretch>
            <a:fillRect/>
          </a:stretch>
        </p:blipFill>
        <p:spPr>
          <a:xfrm>
            <a:off x="228739" y="2116320"/>
            <a:ext cx="11092020" cy="3887607"/>
          </a:xfrm>
          <a:prstGeom prst="rect">
            <a:avLst/>
          </a:prstGeom>
        </p:spPr>
      </p:pic>
    </p:spTree>
    <p:extLst>
      <p:ext uri="{BB962C8B-B14F-4D97-AF65-F5344CB8AC3E}">
        <p14:creationId xmlns:p14="http://schemas.microsoft.com/office/powerpoint/2010/main" val="24048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59568" y="-399289"/>
            <a:ext cx="7109717" cy="1360656"/>
          </a:xfrm>
        </p:spPr>
        <p:txBody>
          <a:bodyPr vert="horz" lIns="91440" tIns="45720" rIns="91440" bIns="45720" rtlCol="0" anchor="b">
            <a:normAutofit/>
          </a:bodyPr>
          <a:lstStyle/>
          <a:p>
            <a:pPr algn="ctr">
              <a:lnSpc>
                <a:spcPct val="90000"/>
              </a:lnSpc>
              <a:spcBef>
                <a:spcPct val="0"/>
              </a:spcBef>
            </a:pPr>
            <a:r>
              <a:rPr lang="en-US" sz="3200" dirty="0">
                <a:solidFill>
                  <a:schemeClr val="tx1"/>
                </a:solidFill>
                <a:latin typeface="+mj-lt"/>
                <a:cs typeface="+mj-cs"/>
              </a:rPr>
              <a:t>10. APPENDIX E AND YOUR </a:t>
            </a:r>
            <a:r>
              <a:rPr lang="en-US" sz="3200" dirty="0" err="1">
                <a:solidFill>
                  <a:schemeClr val="tx1"/>
                </a:solidFill>
                <a:latin typeface="+mj-lt"/>
                <a:cs typeface="+mj-cs"/>
              </a:rPr>
              <a:t>P&amp;P’S</a:t>
            </a:r>
            <a:endParaRPr lang="en-US" sz="3200" dirty="0">
              <a:solidFill>
                <a:schemeClr val="tx1"/>
              </a:solidFill>
              <a:latin typeface="+mj-lt"/>
              <a:cs typeface="+mj-cs"/>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0" y="743989"/>
            <a:ext cx="7270811" cy="6076604"/>
          </a:xfrm>
        </p:spPr>
        <p:txBody>
          <a:bodyPr vert="horz" lIns="91440" tIns="45720" rIns="91440" bIns="45720" numCol="1" rtlCol="0" anchor="t">
            <a:normAutofit/>
          </a:bodyPr>
          <a:lstStyle/>
          <a:p>
            <a:pPr marL="914400" lvl="2">
              <a:spcBef>
                <a:spcPts val="0"/>
              </a:spcBef>
            </a:pPr>
            <a:endParaRPr lang="en-US" sz="3600" b="1" dirty="0">
              <a:solidFill>
                <a:schemeClr val="tx1"/>
              </a:solidFill>
              <a:latin typeface="+mn-lt"/>
              <a:cs typeface="+mn-cs"/>
            </a:endParaRPr>
          </a:p>
          <a:p>
            <a:r>
              <a:rPr lang="en-US" sz="3600" u="sng" dirty="0">
                <a:solidFill>
                  <a:schemeClr val="tx1"/>
                </a:solidFill>
                <a:latin typeface="+mn-lt"/>
                <a:cs typeface="+mn-cs"/>
              </a:rPr>
              <a:t>Broken Down Into Three Sections</a:t>
            </a:r>
            <a:r>
              <a:rPr lang="en-US" sz="3600" dirty="0">
                <a:solidFill>
                  <a:schemeClr val="tx1"/>
                </a:solidFill>
                <a:latin typeface="+mn-lt"/>
                <a:cs typeface="+mn-cs"/>
              </a:rPr>
              <a:t>:</a:t>
            </a:r>
          </a:p>
          <a:p>
            <a:endParaRPr lang="en-US" sz="3600" dirty="0">
              <a:solidFill>
                <a:schemeClr val="tx1"/>
              </a:solidFill>
              <a:latin typeface="+mn-lt"/>
              <a:cs typeface="+mn-cs"/>
            </a:endParaRPr>
          </a:p>
          <a:p>
            <a:pPr marL="971550" lvl="1"/>
            <a:r>
              <a:rPr lang="en-US" sz="3600" dirty="0">
                <a:solidFill>
                  <a:schemeClr val="tx1"/>
                </a:solidFill>
                <a:latin typeface="+mn-lt"/>
                <a:cs typeface="+mn-cs"/>
              </a:rPr>
              <a:t>Nature, Scope, and Objectives of Policies and Procedures</a:t>
            </a:r>
          </a:p>
          <a:p>
            <a:pPr marL="971550" lvl="1"/>
            <a:r>
              <a:rPr lang="en-US" sz="3600" dirty="0">
                <a:solidFill>
                  <a:schemeClr val="tx1"/>
                </a:solidFill>
                <a:latin typeface="+mn-lt"/>
                <a:cs typeface="+mn-cs"/>
              </a:rPr>
              <a:t>Establishing and Implementing Policies and Procedures</a:t>
            </a:r>
          </a:p>
          <a:p>
            <a:pPr marL="971550" lvl="1"/>
            <a:r>
              <a:rPr lang="en-US" sz="3600" dirty="0">
                <a:solidFill>
                  <a:schemeClr val="tx1"/>
                </a:solidFill>
                <a:latin typeface="+mn-lt"/>
                <a:cs typeface="+mn-cs"/>
              </a:rPr>
              <a:t>Specific Components of Policies and Procedures</a:t>
            </a:r>
          </a:p>
          <a:p>
            <a:pPr marL="742950" lvl="1" indent="0">
              <a:buNone/>
            </a:pPr>
            <a:endParaRPr lang="en-US" sz="3600" dirty="0">
              <a:solidFill>
                <a:schemeClr val="tx1"/>
              </a:solidFill>
              <a:latin typeface="+mn-lt"/>
              <a:cs typeface="+mn-cs"/>
            </a:endParaRPr>
          </a:p>
          <a:p>
            <a:pPr lvl="1"/>
            <a:endParaRPr lang="en-US" sz="3600" dirty="0">
              <a:solidFill>
                <a:schemeClr val="tx1"/>
              </a:solidFill>
              <a:latin typeface="+mn-lt"/>
              <a:cs typeface="+mn-cs"/>
            </a:endParaRPr>
          </a:p>
          <a:p>
            <a:pPr marL="457200" lvl="1"/>
            <a:endParaRPr lang="en-US" sz="3600" dirty="0">
              <a:solidFill>
                <a:schemeClr val="tx1"/>
              </a:solidFill>
              <a:latin typeface="+mn-lt"/>
              <a:cs typeface="+mn-cs"/>
            </a:endParaRPr>
          </a:p>
        </p:txBody>
      </p:sp>
      <p:pic>
        <p:nvPicPr>
          <p:cNvPr id="18" name="Picture 17" descr="Child with glasses reading">
            <a:extLst>
              <a:ext uri="{FF2B5EF4-FFF2-40B4-BE49-F238E27FC236}">
                <a16:creationId xmlns:a16="http://schemas.microsoft.com/office/drawing/2014/main" id="{FDC7685E-0932-0420-1DCE-ACB2097B7FC6}"/>
              </a:ext>
            </a:extLst>
          </p:cNvPr>
          <p:cNvPicPr>
            <a:picLocks noChangeAspect="1"/>
          </p:cNvPicPr>
          <p:nvPr/>
        </p:nvPicPr>
        <p:blipFill rotWithShape="1">
          <a:blip r:embed="rId2">
            <a:extLst>
              <a:ext uri="{28A0092B-C50C-407E-A947-70E740481C1C}">
                <a14:useLocalDpi xmlns:a14="http://schemas.microsoft.com/office/drawing/2010/main" val="0"/>
              </a:ext>
            </a:extLst>
          </a:blip>
          <a:srcRect l="23176" r="28925" b="-1"/>
          <a:stretch/>
        </p:blipFill>
        <p:spPr>
          <a:xfrm>
            <a:off x="7270812" y="10"/>
            <a:ext cx="4921187" cy="6857990"/>
          </a:xfrm>
          <a:prstGeom prst="rect">
            <a:avLst/>
          </a:prstGeom>
        </p:spPr>
      </p:pic>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07A9E4-5B2C-4157-9C6E-D65CCF47693C}"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grpSp>
        <p:nvGrpSpPr>
          <p:cNvPr id="29" name="Group 2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30" name="Rectangle 2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16" name="TextBox 15">
            <a:extLst>
              <a:ext uri="{FF2B5EF4-FFF2-40B4-BE49-F238E27FC236}">
                <a16:creationId xmlns:a16="http://schemas.microsoft.com/office/drawing/2014/main" id="{70EBE959-007B-C3D9-377F-2BBBE6107A5B}"/>
              </a:ext>
            </a:extLst>
          </p:cNvPr>
          <p:cNvSpPr txBox="1"/>
          <p:nvPr/>
        </p:nvSpPr>
        <p:spPr>
          <a:xfrm>
            <a:off x="0" y="5907219"/>
            <a:ext cx="12357998" cy="369332"/>
          </a:xfrm>
          <a:prstGeom prst="rect">
            <a:avLst/>
          </a:prstGeom>
          <a:noFill/>
        </p:spPr>
        <p:txBody>
          <a:bodyPr wrap="square">
            <a:spAutoFit/>
          </a:bodyPr>
          <a:lstStyle/>
          <a:p>
            <a:pPr>
              <a:spcAft>
                <a:spcPts val="600"/>
              </a:spcAft>
            </a:pPr>
            <a:r>
              <a:rPr lang="en-US" dirty="0"/>
              <a:t>https://www.consumerfinance.gov/rules-policy/regulations/1022/e/</a:t>
            </a:r>
          </a:p>
        </p:txBody>
      </p:sp>
    </p:spTree>
    <p:extLst>
      <p:ext uri="{BB962C8B-B14F-4D97-AF65-F5344CB8AC3E}">
        <p14:creationId xmlns:p14="http://schemas.microsoft.com/office/powerpoint/2010/main" val="351533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lnSpc>
                <a:spcPct val="90000"/>
              </a:lnSpc>
              <a:spcBef>
                <a:spcPct val="0"/>
              </a:spcBef>
            </a:pPr>
            <a:r>
              <a:rPr lang="en-US" sz="4000" kern="1200" dirty="0">
                <a:solidFill>
                  <a:srgbClr val="FFFFFF"/>
                </a:solidFill>
                <a:latin typeface="+mj-lt"/>
                <a:ea typeface="+mj-ea"/>
                <a:cs typeface="+mj-cs"/>
              </a:rPr>
              <a:t>11. BONUS CONSIDERATION! </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18</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25" name="Text Placeholder 2">
            <a:extLst>
              <a:ext uri="{FF2B5EF4-FFF2-40B4-BE49-F238E27FC236}">
                <a16:creationId xmlns:a16="http://schemas.microsoft.com/office/drawing/2014/main" id="{14945807-A16B-E3F1-0907-3C4D523119BF}"/>
              </a:ext>
            </a:extLst>
          </p:cNvPr>
          <p:cNvGraphicFramePr/>
          <p:nvPr>
            <p:extLst>
              <p:ext uri="{D42A27DB-BD31-4B8C-83A1-F6EECF244321}">
                <p14:modId xmlns:p14="http://schemas.microsoft.com/office/powerpoint/2010/main" val="2920379597"/>
              </p:ext>
            </p:extLst>
          </p:nvPr>
        </p:nvGraphicFramePr>
        <p:xfrm>
          <a:off x="0" y="910244"/>
          <a:ext cx="12191998" cy="5947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24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138ADFD1-F0B0-4DFC-A5F6-2C0E04525945}"/>
              </a:ext>
            </a:extLst>
          </p:cNvPr>
          <p:cNvSpPr>
            <a:spLocks noGrp="1"/>
          </p:cNvSpPr>
          <p:nvPr>
            <p:ph type="body" sz="quarter" idx="13"/>
          </p:nvPr>
        </p:nvSpPr>
        <p:spPr>
          <a:xfrm>
            <a:off x="2656911" y="2282474"/>
            <a:ext cx="6903577" cy="1750214"/>
          </a:xfrm>
        </p:spPr>
        <p:txBody>
          <a:bodyPr lIns="91440" tIns="45720" rIns="91440" bIns="45720" anchor="t">
            <a:noAutofit/>
          </a:bodyPr>
          <a:lstStyle/>
          <a:p>
            <a:pPr>
              <a:spcAft>
                <a:spcPts val="600"/>
              </a:spcAft>
            </a:pPr>
            <a:endParaRPr lang="en-US" sz="6600" dirty="0">
              <a:solidFill>
                <a:schemeClr val="tx1"/>
              </a:solidFill>
            </a:endParaRPr>
          </a:p>
          <a:p>
            <a:pPr marL="0" indent="0">
              <a:buNone/>
            </a:pPr>
            <a:r>
              <a:rPr lang="en-US" sz="6600" dirty="0">
                <a:solidFill>
                  <a:schemeClr val="tx1"/>
                </a:solidFill>
                <a:latin typeface="Times New Roman" panose="02020603050405020304" pitchFamily="18" charset="0"/>
                <a:cs typeface="Times New Roman" panose="02020603050405020304" pitchFamily="18" charset="0"/>
              </a:rPr>
              <a:t>A VOCAL CFPB</a:t>
            </a: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349422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A2908-87F3-4A35-BDE0-9916BAD91D03}"/>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a:lnSpc>
                <a:spcPct val="90000"/>
              </a:lnSpc>
              <a:spcBef>
                <a:spcPct val="0"/>
              </a:spcBef>
            </a:pPr>
            <a:r>
              <a:rPr lang="en-US" kern="1200">
                <a:solidFill>
                  <a:schemeClr val="tx2"/>
                </a:solidFill>
                <a:latin typeface="+mj-lt"/>
                <a:ea typeface="+mj-ea"/>
                <a:cs typeface="+mj-cs"/>
              </a:rPr>
              <a:t>Disclaimer</a:t>
            </a:r>
          </a:p>
        </p:txBody>
      </p:sp>
      <p:pic>
        <p:nvPicPr>
          <p:cNvPr id="9" name="Graphic 8" descr="Scales of Justice">
            <a:extLst>
              <a:ext uri="{FF2B5EF4-FFF2-40B4-BE49-F238E27FC236}">
                <a16:creationId xmlns:a16="http://schemas.microsoft.com/office/drawing/2014/main" id="{39CA20A9-59BE-F21A-2A75-97FC920804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035D5AF-67CD-432E-8F2C-63B7A7AA2642}"/>
              </a:ext>
            </a:extLst>
          </p:cNvPr>
          <p:cNvSpPr>
            <a:spLocks noGrp="1"/>
          </p:cNvSpPr>
          <p:nvPr>
            <p:ph type="body" sz="quarter" idx="13"/>
          </p:nvPr>
        </p:nvSpPr>
        <p:spPr>
          <a:xfrm>
            <a:off x="5931240" y="1143000"/>
            <a:ext cx="6145648" cy="4917971"/>
          </a:xfrm>
        </p:spPr>
        <p:txBody>
          <a:bodyPr vert="horz" lIns="91440" tIns="45720" rIns="91440" bIns="45720" rtlCol="0" anchor="ctr">
            <a:normAutofit/>
          </a:bodyPr>
          <a:lstStyle/>
          <a:p>
            <a:pPr marL="0"/>
            <a:r>
              <a:rPr lang="en-US" sz="1500" dirty="0">
                <a:solidFill>
                  <a:schemeClr val="tx2"/>
                </a:solidFill>
                <a:latin typeface="+mn-lt"/>
                <a:cs typeface="+mn-cs"/>
              </a:rPr>
              <a:t>This information is not intended to be legal advice and may not be used as such. Legal advice must be tailored to the specific circumstances of each case. </a:t>
            </a:r>
          </a:p>
          <a:p>
            <a:pPr marL="0"/>
            <a:endParaRPr lang="en-US" sz="1500" dirty="0">
              <a:solidFill>
                <a:schemeClr val="tx2"/>
              </a:solidFill>
              <a:latin typeface="+mn-lt"/>
              <a:cs typeface="+mn-cs"/>
            </a:endParaRPr>
          </a:p>
          <a:p>
            <a:pPr marL="0"/>
            <a:r>
              <a:rPr lang="en-US" sz="1500" dirty="0">
                <a:solidFill>
                  <a:schemeClr val="tx2"/>
                </a:solidFill>
                <a:latin typeface="+mn-lt"/>
                <a:cs typeface="+mn-cs"/>
              </a:rPr>
              <a:t>Every effort has been made to assure this information is up-to-date. It is not intended to be a full and exhaustive explanation of the law in any area, however, nor should it be used to replace the advice of your own legal counsel. </a:t>
            </a:r>
          </a:p>
          <a:p>
            <a:pPr marL="0"/>
            <a:endParaRPr lang="en-US" sz="1500" dirty="0">
              <a:solidFill>
                <a:schemeClr val="tx2"/>
              </a:solidFill>
              <a:latin typeface="+mn-lt"/>
              <a:cs typeface="+mn-cs"/>
            </a:endParaRPr>
          </a:p>
          <a:p>
            <a:pPr marL="0"/>
            <a:r>
              <a:rPr lang="en-US" sz="1500" dirty="0">
                <a:solidFill>
                  <a:schemeClr val="tx2"/>
                </a:solidFill>
                <a:latin typeface="+mn-lt"/>
                <a:cs typeface="+mn-cs"/>
              </a:rPr>
              <a:t>You should not change any business practice as the result of reviewing any content contained in this presentation.</a:t>
            </a:r>
          </a:p>
        </p:txBody>
      </p:sp>
      <p:grpSp>
        <p:nvGrpSpPr>
          <p:cNvPr id="16" name="Group 1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1">
            <a:extLst>
              <a:ext uri="{FF2B5EF4-FFF2-40B4-BE49-F238E27FC236}">
                <a16:creationId xmlns:a16="http://schemas.microsoft.com/office/drawing/2014/main" id="{17CA6F59-22B4-4911-A9CD-578D2FCDA2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2</a:t>
            </a:fld>
            <a:endParaRPr kumimoji="0" lang="en-US" b="0" i="0" u="none" strike="noStrike"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149462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549801" y="578663"/>
            <a:ext cx="4620266" cy="1454051"/>
          </a:xfrm>
        </p:spPr>
        <p:txBody>
          <a:bodyPr vert="horz" lIns="91440" tIns="45720" rIns="91440" bIns="45720" rtlCol="0" anchor="ctr">
            <a:normAutofit/>
          </a:bodyPr>
          <a:lstStyle/>
          <a:p>
            <a:pPr algn="ctr">
              <a:lnSpc>
                <a:spcPct val="90000"/>
              </a:lnSpc>
              <a:spcBef>
                <a:spcPct val="0"/>
              </a:spcBef>
            </a:pPr>
            <a:r>
              <a:rPr lang="en-US" dirty="0">
                <a:solidFill>
                  <a:schemeClr val="tx2"/>
                </a:solidFill>
                <a:latin typeface="+mj-lt"/>
                <a:cs typeface="+mj-cs"/>
              </a:rPr>
              <a:t>DISCLAIMER ON CONSENT ORDERS</a:t>
            </a:r>
            <a:endParaRPr lang="en-US" kern="1200" dirty="0">
              <a:solidFill>
                <a:schemeClr val="tx2"/>
              </a:solidFill>
              <a:latin typeface="+mj-lt"/>
              <a:ea typeface="+mj-ea"/>
              <a:cs typeface="+mj-cs"/>
            </a:endParaRPr>
          </a:p>
        </p:txBody>
      </p:sp>
      <p:pic>
        <p:nvPicPr>
          <p:cNvPr id="15" name="Graphic 14" descr="Warning">
            <a:extLst>
              <a:ext uri="{FF2B5EF4-FFF2-40B4-BE49-F238E27FC236}">
                <a16:creationId xmlns:a16="http://schemas.microsoft.com/office/drawing/2014/main" id="{0B973808-B794-39FC-1C9B-B2CF75072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5332615" y="52996"/>
            <a:ext cx="6859385" cy="6805004"/>
          </a:xfrm>
        </p:spPr>
        <p:txBody>
          <a:bodyPr vert="horz" lIns="91440" tIns="45720" rIns="91440" bIns="45720" numCol="1" rtlCol="0" anchor="ctr">
            <a:noAutofit/>
          </a:bodyPr>
          <a:lstStyle/>
          <a:p>
            <a:pPr marL="914400" lvl="2">
              <a:spcBef>
                <a:spcPts val="0"/>
              </a:spcBef>
              <a:spcAft>
                <a:spcPts val="600"/>
              </a:spcAft>
            </a:pPr>
            <a:endParaRPr lang="en-US" sz="5400" b="1" dirty="0">
              <a:solidFill>
                <a:schemeClr val="tx2"/>
              </a:solidFill>
              <a:latin typeface="+mn-lt"/>
              <a:cs typeface="+mn-cs"/>
            </a:endParaRPr>
          </a:p>
          <a:p>
            <a:pPr marL="685800" lvl="2" indent="0">
              <a:spcBef>
                <a:spcPts val="0"/>
              </a:spcBef>
              <a:spcAft>
                <a:spcPts val="600"/>
              </a:spcAft>
              <a:buNone/>
            </a:pPr>
            <a:r>
              <a:rPr lang="en-US" sz="5400" b="1" dirty="0">
                <a:solidFill>
                  <a:schemeClr val="tx2"/>
                </a:solidFill>
                <a:latin typeface="+mn-lt"/>
                <a:cs typeface="+mn-cs"/>
              </a:rPr>
              <a:t>TWO SIDES TO EVERY STORY</a:t>
            </a:r>
          </a:p>
          <a:p>
            <a:pPr marL="685800" lvl="2" indent="0">
              <a:spcBef>
                <a:spcPts val="0"/>
              </a:spcBef>
              <a:spcAft>
                <a:spcPts val="600"/>
              </a:spcAft>
              <a:buNone/>
            </a:pPr>
            <a:endParaRPr lang="en-US" sz="5400" b="1" dirty="0">
              <a:solidFill>
                <a:schemeClr val="tx2"/>
              </a:solidFill>
              <a:latin typeface="+mn-lt"/>
              <a:cs typeface="+mn-cs"/>
            </a:endParaRPr>
          </a:p>
          <a:p>
            <a:pPr marL="685800" lvl="2" indent="0">
              <a:spcBef>
                <a:spcPts val="0"/>
              </a:spcBef>
              <a:spcAft>
                <a:spcPts val="600"/>
              </a:spcAft>
              <a:buNone/>
            </a:pPr>
            <a:r>
              <a:rPr lang="en-US" sz="5400" b="1" dirty="0">
                <a:solidFill>
                  <a:schemeClr val="tx2"/>
                </a:solidFill>
                <a:latin typeface="+mn-lt"/>
                <a:cs typeface="+mn-cs"/>
              </a:rPr>
              <a:t>CONSENT ORDERS ONLY TELL ONE SIDE</a:t>
            </a:r>
          </a:p>
        </p:txBody>
      </p:sp>
      <p:grpSp>
        <p:nvGrpSpPr>
          <p:cNvPr id="22" name="Group 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3" name="Freeform: Shape 2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20</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16645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u="sng" dirty="0">
                <a:solidFill>
                  <a:schemeClr val="bg2"/>
                </a:solidFill>
              </a:rPr>
              <a:t>In The Matter Of Afni, Inc. (11/12/20)</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8" name="Picture 7">
            <a:extLst>
              <a:ext uri="{FF2B5EF4-FFF2-40B4-BE49-F238E27FC236}">
                <a16:creationId xmlns:a16="http://schemas.microsoft.com/office/drawing/2014/main" id="{B34148C5-7A11-5ED3-E257-CC2CD188432F}"/>
              </a:ext>
            </a:extLst>
          </p:cNvPr>
          <p:cNvPicPr>
            <a:picLocks noChangeAspect="1"/>
          </p:cNvPicPr>
          <p:nvPr/>
        </p:nvPicPr>
        <p:blipFill>
          <a:blip r:embed="rId2"/>
          <a:stretch>
            <a:fillRect/>
          </a:stretch>
        </p:blipFill>
        <p:spPr>
          <a:xfrm>
            <a:off x="1502468" y="1367451"/>
            <a:ext cx="8466920" cy="5414618"/>
          </a:xfrm>
          <a:prstGeom prst="rect">
            <a:avLst/>
          </a:prstGeom>
        </p:spPr>
      </p:pic>
    </p:spTree>
    <p:extLst>
      <p:ext uri="{BB962C8B-B14F-4D97-AF65-F5344CB8AC3E}">
        <p14:creationId xmlns:p14="http://schemas.microsoft.com/office/powerpoint/2010/main" val="104813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u="sng" dirty="0">
                <a:solidFill>
                  <a:schemeClr val="bg2"/>
                </a:solidFill>
              </a:rPr>
              <a:t>In The Matter Of Afni, Inc. (11/12/20)</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5" name="Picture 4">
            <a:extLst>
              <a:ext uri="{FF2B5EF4-FFF2-40B4-BE49-F238E27FC236}">
                <a16:creationId xmlns:a16="http://schemas.microsoft.com/office/drawing/2014/main" id="{162E7171-4678-DAC7-BEDD-4CA9D4B781D1}"/>
              </a:ext>
            </a:extLst>
          </p:cNvPr>
          <p:cNvPicPr>
            <a:picLocks noChangeAspect="1"/>
          </p:cNvPicPr>
          <p:nvPr/>
        </p:nvPicPr>
        <p:blipFill>
          <a:blip r:embed="rId2"/>
          <a:stretch>
            <a:fillRect/>
          </a:stretch>
        </p:blipFill>
        <p:spPr>
          <a:xfrm>
            <a:off x="421156" y="1590312"/>
            <a:ext cx="10870262" cy="2097321"/>
          </a:xfrm>
          <a:prstGeom prst="rect">
            <a:avLst/>
          </a:prstGeom>
        </p:spPr>
      </p:pic>
      <p:pic>
        <p:nvPicPr>
          <p:cNvPr id="14" name="Picture 13">
            <a:extLst>
              <a:ext uri="{FF2B5EF4-FFF2-40B4-BE49-F238E27FC236}">
                <a16:creationId xmlns:a16="http://schemas.microsoft.com/office/drawing/2014/main" id="{1AE6D789-8024-5366-A29C-29D68DB4D184}"/>
              </a:ext>
            </a:extLst>
          </p:cNvPr>
          <p:cNvPicPr>
            <a:picLocks noChangeAspect="1"/>
          </p:cNvPicPr>
          <p:nvPr/>
        </p:nvPicPr>
        <p:blipFill>
          <a:blip r:embed="rId3"/>
          <a:stretch>
            <a:fillRect/>
          </a:stretch>
        </p:blipFill>
        <p:spPr>
          <a:xfrm>
            <a:off x="1273415" y="3687633"/>
            <a:ext cx="10594734" cy="1267468"/>
          </a:xfrm>
          <a:prstGeom prst="rect">
            <a:avLst/>
          </a:prstGeom>
        </p:spPr>
      </p:pic>
    </p:spTree>
    <p:extLst>
      <p:ext uri="{BB962C8B-B14F-4D97-AF65-F5344CB8AC3E}">
        <p14:creationId xmlns:p14="http://schemas.microsoft.com/office/powerpoint/2010/main" val="247289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u="sng" dirty="0">
                <a:solidFill>
                  <a:schemeClr val="bg2"/>
                </a:solidFill>
              </a:rPr>
              <a:t>In The Matter Of Afni, Inc. (11/12/20)</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8" name="Picture 7">
            <a:extLst>
              <a:ext uri="{FF2B5EF4-FFF2-40B4-BE49-F238E27FC236}">
                <a16:creationId xmlns:a16="http://schemas.microsoft.com/office/drawing/2014/main" id="{1517B104-011A-4E72-912B-754B64BB0FA8}"/>
              </a:ext>
            </a:extLst>
          </p:cNvPr>
          <p:cNvPicPr>
            <a:picLocks noChangeAspect="1"/>
          </p:cNvPicPr>
          <p:nvPr/>
        </p:nvPicPr>
        <p:blipFill>
          <a:blip r:embed="rId2"/>
          <a:stretch>
            <a:fillRect/>
          </a:stretch>
        </p:blipFill>
        <p:spPr>
          <a:xfrm>
            <a:off x="39797" y="1566500"/>
            <a:ext cx="11731876" cy="3109057"/>
          </a:xfrm>
          <a:prstGeom prst="rect">
            <a:avLst/>
          </a:prstGeom>
        </p:spPr>
      </p:pic>
      <p:sp>
        <p:nvSpPr>
          <p:cNvPr id="12" name="TextBox 11">
            <a:extLst>
              <a:ext uri="{FF2B5EF4-FFF2-40B4-BE49-F238E27FC236}">
                <a16:creationId xmlns:a16="http://schemas.microsoft.com/office/drawing/2014/main" id="{7AEA09D7-19C3-8498-F1DD-23B235E35479}"/>
              </a:ext>
            </a:extLst>
          </p:cNvPr>
          <p:cNvSpPr txBox="1"/>
          <p:nvPr/>
        </p:nvSpPr>
        <p:spPr>
          <a:xfrm>
            <a:off x="535085" y="5556032"/>
            <a:ext cx="11113399" cy="954107"/>
          </a:xfrm>
          <a:prstGeom prst="rect">
            <a:avLst/>
          </a:prstGeom>
          <a:noFill/>
        </p:spPr>
        <p:txBody>
          <a:bodyPr wrap="square">
            <a:spAutoFit/>
          </a:bodyPr>
          <a:lstStyle/>
          <a:p>
            <a:r>
              <a:rPr lang="en-US" sz="2800" dirty="0"/>
              <a:t>https://files.consumerfinance.gov/f/documents/cfpb_afni-inc_consent-order_2020-11.pdf</a:t>
            </a:r>
          </a:p>
        </p:txBody>
      </p:sp>
    </p:spTree>
    <p:extLst>
      <p:ext uri="{BB962C8B-B14F-4D97-AF65-F5344CB8AC3E}">
        <p14:creationId xmlns:p14="http://schemas.microsoft.com/office/powerpoint/2010/main" val="266516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145494" y="991274"/>
            <a:ext cx="11888309" cy="6529409"/>
          </a:xfrm>
        </p:spPr>
        <p:txBody>
          <a:bodyPr numCol="1"/>
          <a:lstStyle/>
          <a:p>
            <a:pPr marL="914400" lvl="2" indent="0">
              <a:lnSpc>
                <a:spcPct val="100000"/>
              </a:lnSpc>
              <a:spcBef>
                <a:spcPts val="0"/>
              </a:spcBef>
              <a:buNone/>
            </a:pPr>
            <a:endParaRPr lang="en-US" b="1" dirty="0">
              <a:solidFill>
                <a:schemeClr val="tx1"/>
              </a:solidFill>
            </a:endParaRPr>
          </a:p>
          <a:p>
            <a:pPr lvl="1"/>
            <a:r>
              <a:rPr lang="en-US" sz="2800" dirty="0">
                <a:solidFill>
                  <a:schemeClr val="tx1"/>
                </a:solidFill>
              </a:rPr>
              <a:t>Must Read - Really Good For: </a:t>
            </a:r>
          </a:p>
          <a:p>
            <a:pPr lvl="2"/>
            <a:r>
              <a:rPr lang="en-US" sz="2800" dirty="0">
                <a:solidFill>
                  <a:schemeClr val="tx1"/>
                </a:solidFill>
              </a:rPr>
              <a:t>Reasonable Investigation Expectations</a:t>
            </a:r>
          </a:p>
          <a:p>
            <a:pPr lvl="2"/>
            <a:r>
              <a:rPr lang="en-US" sz="2800" dirty="0">
                <a:solidFill>
                  <a:schemeClr val="tx1"/>
                </a:solidFill>
              </a:rPr>
              <a:t>Expected Content of Policies and Procedures</a:t>
            </a:r>
          </a:p>
          <a:p>
            <a:pPr lvl="2"/>
            <a:r>
              <a:rPr lang="en-US" sz="2800" dirty="0">
                <a:solidFill>
                  <a:schemeClr val="tx1"/>
                </a:solidFill>
              </a:rPr>
              <a:t>Circular Investigations</a:t>
            </a:r>
          </a:p>
          <a:p>
            <a:pPr lvl="2"/>
            <a:r>
              <a:rPr lang="en-US" sz="2800" dirty="0">
                <a:solidFill>
                  <a:schemeClr val="tx1"/>
                </a:solidFill>
              </a:rPr>
              <a:t>Defects In Technology Assisted Investigation Processes</a:t>
            </a:r>
          </a:p>
          <a:p>
            <a:pPr lvl="2"/>
            <a:endParaRPr lang="en-US"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fontScale="90000"/>
          </a:bodyPr>
          <a:lstStyle/>
          <a:p>
            <a:pPr algn="ctr">
              <a:lnSpc>
                <a:spcPts val="5000"/>
              </a:lnSpc>
            </a:pPr>
            <a:r>
              <a:rPr lang="en-US" sz="5400" u="sng" dirty="0">
                <a:solidFill>
                  <a:schemeClr val="bg2"/>
                </a:solidFill>
              </a:rPr>
              <a:t>In The Matter Of Phoenix Financial</a:t>
            </a:r>
            <a:br>
              <a:rPr lang="en-US" sz="5400" u="sng" dirty="0">
                <a:solidFill>
                  <a:schemeClr val="bg2"/>
                </a:solidFill>
              </a:rPr>
            </a:br>
            <a:r>
              <a:rPr lang="en-US" sz="5400" u="sng" dirty="0">
                <a:solidFill>
                  <a:schemeClr val="bg2"/>
                </a:solidFill>
              </a:rPr>
              <a:t>Services, LLC (6/8/23)</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3" name="Picture 2">
            <a:extLst>
              <a:ext uri="{FF2B5EF4-FFF2-40B4-BE49-F238E27FC236}">
                <a16:creationId xmlns:a16="http://schemas.microsoft.com/office/drawing/2014/main" id="{0268B9F9-F314-D4E2-7E45-175375839F2B}"/>
              </a:ext>
            </a:extLst>
          </p:cNvPr>
          <p:cNvPicPr>
            <a:picLocks noChangeAspect="1"/>
          </p:cNvPicPr>
          <p:nvPr/>
        </p:nvPicPr>
        <p:blipFill>
          <a:blip r:embed="rId2"/>
          <a:stretch>
            <a:fillRect/>
          </a:stretch>
        </p:blipFill>
        <p:spPr>
          <a:xfrm>
            <a:off x="289067" y="3815396"/>
            <a:ext cx="11744736" cy="2757400"/>
          </a:xfrm>
          <a:prstGeom prst="rect">
            <a:avLst/>
          </a:prstGeom>
        </p:spPr>
      </p:pic>
      <p:cxnSp>
        <p:nvCxnSpPr>
          <p:cNvPr id="5" name="Straight Connector 4">
            <a:extLst>
              <a:ext uri="{FF2B5EF4-FFF2-40B4-BE49-F238E27FC236}">
                <a16:creationId xmlns:a16="http://schemas.microsoft.com/office/drawing/2014/main" id="{57C3700E-2D3F-B4B1-8751-27F8B9B82A16}"/>
              </a:ext>
            </a:extLst>
          </p:cNvPr>
          <p:cNvCxnSpPr>
            <a:cxnSpLocks/>
          </p:cNvCxnSpPr>
          <p:nvPr/>
        </p:nvCxnSpPr>
        <p:spPr>
          <a:xfrm>
            <a:off x="8708170" y="5229018"/>
            <a:ext cx="2774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F2E231-ED7E-37A5-A122-081C3B0CDB4F}"/>
              </a:ext>
            </a:extLst>
          </p:cNvPr>
          <p:cNvCxnSpPr>
            <a:cxnSpLocks/>
          </p:cNvCxnSpPr>
          <p:nvPr/>
        </p:nvCxnSpPr>
        <p:spPr>
          <a:xfrm flipV="1">
            <a:off x="1241918" y="5866726"/>
            <a:ext cx="10123346" cy="10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4000D1-7CE4-D98F-F585-C41225085D8B}"/>
              </a:ext>
            </a:extLst>
          </p:cNvPr>
          <p:cNvCxnSpPr>
            <a:cxnSpLocks/>
          </p:cNvCxnSpPr>
          <p:nvPr/>
        </p:nvCxnSpPr>
        <p:spPr>
          <a:xfrm>
            <a:off x="1189321" y="6510257"/>
            <a:ext cx="3961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39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64736" y="1013498"/>
            <a:ext cx="12098539" cy="6507185"/>
          </a:xfrm>
        </p:spPr>
        <p:txBody>
          <a:bodyPr numCol="1"/>
          <a:lstStyle/>
          <a:p>
            <a:pPr marL="914400" lvl="2" indent="0">
              <a:lnSpc>
                <a:spcPct val="100000"/>
              </a:lnSpc>
              <a:spcBef>
                <a:spcPts val="0"/>
              </a:spcBef>
              <a:buNone/>
            </a:pPr>
            <a:endParaRPr lang="en-US" b="1" dirty="0">
              <a:solidFill>
                <a:schemeClr val="tx1"/>
              </a:solidFill>
            </a:endParaRPr>
          </a:p>
          <a:p>
            <a:pPr lvl="1"/>
            <a:r>
              <a:rPr lang="en-US" sz="2800" dirty="0">
                <a:solidFill>
                  <a:schemeClr val="tx1"/>
                </a:solidFill>
              </a:rPr>
              <a:t>Must Read - Really Good For: </a:t>
            </a:r>
          </a:p>
          <a:p>
            <a:pPr lvl="2"/>
            <a:r>
              <a:rPr lang="en-US" sz="2400" dirty="0">
                <a:solidFill>
                  <a:schemeClr val="tx1"/>
                </a:solidFill>
              </a:rPr>
              <a:t>Defects in Medical Debt Placement Process</a:t>
            </a:r>
          </a:p>
          <a:p>
            <a:pPr lvl="2"/>
            <a:r>
              <a:rPr lang="en-US" sz="2400" dirty="0">
                <a:solidFill>
                  <a:schemeClr val="tx1"/>
                </a:solidFill>
              </a:rPr>
              <a:t>Circular Investigations</a:t>
            </a:r>
          </a:p>
          <a:p>
            <a:pPr lvl="2"/>
            <a:r>
              <a:rPr lang="en-US" sz="2400" dirty="0">
                <a:solidFill>
                  <a:schemeClr val="tx1"/>
                </a:solidFill>
              </a:rPr>
              <a:t>Inadequate Policies and Procedures</a:t>
            </a:r>
          </a:p>
          <a:p>
            <a:pPr lvl="2"/>
            <a:r>
              <a:rPr lang="en-US" sz="2400" dirty="0">
                <a:solidFill>
                  <a:schemeClr val="tx1"/>
                </a:solidFill>
              </a:rPr>
              <a:t>Reasonable Investigations</a:t>
            </a:r>
          </a:p>
          <a:p>
            <a:pPr lvl="2"/>
            <a:endParaRPr lang="en-US"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fontScale="90000"/>
          </a:bodyPr>
          <a:lstStyle/>
          <a:p>
            <a:pPr algn="ctr">
              <a:lnSpc>
                <a:spcPts val="5000"/>
              </a:lnSpc>
            </a:pPr>
            <a:r>
              <a:rPr lang="en-US" sz="5400" u="sng" dirty="0">
                <a:solidFill>
                  <a:schemeClr val="bg2"/>
                </a:solidFill>
              </a:rPr>
              <a:t>In The Matter Of Commonwealth</a:t>
            </a:r>
            <a:br>
              <a:rPr lang="en-US" sz="5400" u="sng" dirty="0">
                <a:solidFill>
                  <a:schemeClr val="bg2"/>
                </a:solidFill>
              </a:rPr>
            </a:br>
            <a:r>
              <a:rPr lang="en-US" sz="5400" u="sng" dirty="0">
                <a:solidFill>
                  <a:schemeClr val="bg2"/>
                </a:solidFill>
              </a:rPr>
              <a:t>Financial Systems, Inc. (12/15/2023)</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17" name="Picture 16">
            <a:extLst>
              <a:ext uri="{FF2B5EF4-FFF2-40B4-BE49-F238E27FC236}">
                <a16:creationId xmlns:a16="http://schemas.microsoft.com/office/drawing/2014/main" id="{23564FF8-72DB-43D3-FDAC-0ED7E357A043}"/>
              </a:ext>
            </a:extLst>
          </p:cNvPr>
          <p:cNvPicPr>
            <a:picLocks noChangeAspect="1"/>
          </p:cNvPicPr>
          <p:nvPr/>
        </p:nvPicPr>
        <p:blipFill>
          <a:blip r:embed="rId2"/>
          <a:stretch>
            <a:fillRect/>
          </a:stretch>
        </p:blipFill>
        <p:spPr>
          <a:xfrm>
            <a:off x="4957769" y="3273229"/>
            <a:ext cx="7234231" cy="3304381"/>
          </a:xfrm>
          <a:prstGeom prst="rect">
            <a:avLst/>
          </a:prstGeom>
        </p:spPr>
      </p:pic>
      <p:cxnSp>
        <p:nvCxnSpPr>
          <p:cNvPr id="18" name="Straight Connector 17">
            <a:extLst>
              <a:ext uri="{FF2B5EF4-FFF2-40B4-BE49-F238E27FC236}">
                <a16:creationId xmlns:a16="http://schemas.microsoft.com/office/drawing/2014/main" id="{E98F5CEA-0042-CC4A-94E3-5C066E7958DF}"/>
              </a:ext>
            </a:extLst>
          </p:cNvPr>
          <p:cNvCxnSpPr>
            <a:cxnSpLocks/>
          </p:cNvCxnSpPr>
          <p:nvPr/>
        </p:nvCxnSpPr>
        <p:spPr>
          <a:xfrm>
            <a:off x="5603735" y="4563908"/>
            <a:ext cx="636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7D72A2-242B-D821-9526-B8550FCD1B06}"/>
              </a:ext>
            </a:extLst>
          </p:cNvPr>
          <p:cNvCxnSpPr>
            <a:cxnSpLocks/>
          </p:cNvCxnSpPr>
          <p:nvPr/>
        </p:nvCxnSpPr>
        <p:spPr>
          <a:xfrm>
            <a:off x="9455670" y="4030509"/>
            <a:ext cx="2253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74F462-BF91-36D2-5A01-3E834E4C54CA}"/>
              </a:ext>
            </a:extLst>
          </p:cNvPr>
          <p:cNvCxnSpPr>
            <a:cxnSpLocks/>
          </p:cNvCxnSpPr>
          <p:nvPr/>
        </p:nvCxnSpPr>
        <p:spPr>
          <a:xfrm>
            <a:off x="5567447" y="5050105"/>
            <a:ext cx="5878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21546D-4E6E-A16A-AA6D-3563BE9A5798}"/>
              </a:ext>
            </a:extLst>
          </p:cNvPr>
          <p:cNvCxnSpPr>
            <a:cxnSpLocks/>
          </p:cNvCxnSpPr>
          <p:nvPr/>
        </p:nvCxnSpPr>
        <p:spPr>
          <a:xfrm>
            <a:off x="5603735" y="5543719"/>
            <a:ext cx="636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AD7D98-4BDF-9014-C4A3-9469641391D8}"/>
              </a:ext>
            </a:extLst>
          </p:cNvPr>
          <p:cNvCxnSpPr>
            <a:cxnSpLocks/>
          </p:cNvCxnSpPr>
          <p:nvPr/>
        </p:nvCxnSpPr>
        <p:spPr>
          <a:xfrm flipV="1">
            <a:off x="5567447" y="6044750"/>
            <a:ext cx="6222649" cy="31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6C69AF-321A-6418-DBB6-E0A84AB9D777}"/>
              </a:ext>
            </a:extLst>
          </p:cNvPr>
          <p:cNvCxnSpPr>
            <a:cxnSpLocks/>
          </p:cNvCxnSpPr>
          <p:nvPr/>
        </p:nvCxnSpPr>
        <p:spPr>
          <a:xfrm>
            <a:off x="5624564" y="6543086"/>
            <a:ext cx="2669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44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fontScale="90000"/>
          </a:bodyPr>
          <a:lstStyle/>
          <a:p>
            <a:pPr algn="ctr">
              <a:lnSpc>
                <a:spcPts val="5000"/>
              </a:lnSpc>
            </a:pPr>
            <a:r>
              <a:rPr lang="en-US" sz="5400" u="sng" dirty="0">
                <a:solidFill>
                  <a:schemeClr val="bg2"/>
                </a:solidFill>
              </a:rPr>
              <a:t>In The Matter Of Commonwealth</a:t>
            </a:r>
            <a:br>
              <a:rPr lang="en-US" sz="5400" u="sng" dirty="0">
                <a:solidFill>
                  <a:schemeClr val="bg2"/>
                </a:solidFill>
              </a:rPr>
            </a:br>
            <a:r>
              <a:rPr lang="en-US" sz="5400" u="sng" dirty="0">
                <a:solidFill>
                  <a:schemeClr val="bg2"/>
                </a:solidFill>
              </a:rPr>
              <a:t>Financial Systems, Inc. (12/15/2023)</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5" name="Picture 4">
            <a:extLst>
              <a:ext uri="{FF2B5EF4-FFF2-40B4-BE49-F238E27FC236}">
                <a16:creationId xmlns:a16="http://schemas.microsoft.com/office/drawing/2014/main" id="{920CE102-0FD3-5EB0-05CB-F05CECE0099F}"/>
              </a:ext>
            </a:extLst>
          </p:cNvPr>
          <p:cNvPicPr>
            <a:picLocks noChangeAspect="1"/>
          </p:cNvPicPr>
          <p:nvPr/>
        </p:nvPicPr>
        <p:blipFill>
          <a:blip r:embed="rId2"/>
          <a:stretch>
            <a:fillRect/>
          </a:stretch>
        </p:blipFill>
        <p:spPr>
          <a:xfrm>
            <a:off x="114712" y="1461689"/>
            <a:ext cx="11403298" cy="4260457"/>
          </a:xfrm>
          <a:prstGeom prst="rect">
            <a:avLst/>
          </a:prstGeom>
        </p:spPr>
      </p:pic>
      <p:cxnSp>
        <p:nvCxnSpPr>
          <p:cNvPr id="8" name="Straight Connector 7">
            <a:extLst>
              <a:ext uri="{FF2B5EF4-FFF2-40B4-BE49-F238E27FC236}">
                <a16:creationId xmlns:a16="http://schemas.microsoft.com/office/drawing/2014/main" id="{7E06161B-EC38-A79E-7602-32669579BC8A}"/>
              </a:ext>
            </a:extLst>
          </p:cNvPr>
          <p:cNvCxnSpPr>
            <a:cxnSpLocks/>
          </p:cNvCxnSpPr>
          <p:nvPr/>
        </p:nvCxnSpPr>
        <p:spPr>
          <a:xfrm>
            <a:off x="1452520" y="3616869"/>
            <a:ext cx="9730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BA91F4-C04F-196C-CAA7-2E82B5082E5A}"/>
              </a:ext>
            </a:extLst>
          </p:cNvPr>
          <p:cNvCxnSpPr>
            <a:cxnSpLocks/>
          </p:cNvCxnSpPr>
          <p:nvPr/>
        </p:nvCxnSpPr>
        <p:spPr>
          <a:xfrm>
            <a:off x="8690846" y="2774077"/>
            <a:ext cx="24721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45FC11-5243-BAFF-677B-4B2BEEC1D071}"/>
              </a:ext>
            </a:extLst>
          </p:cNvPr>
          <p:cNvCxnSpPr>
            <a:cxnSpLocks/>
          </p:cNvCxnSpPr>
          <p:nvPr/>
        </p:nvCxnSpPr>
        <p:spPr>
          <a:xfrm>
            <a:off x="1363508" y="4385469"/>
            <a:ext cx="3726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D85C1C-0E63-EB19-7870-3690A27EFB92}"/>
              </a:ext>
            </a:extLst>
          </p:cNvPr>
          <p:cNvSpPr txBox="1"/>
          <p:nvPr/>
        </p:nvSpPr>
        <p:spPr>
          <a:xfrm>
            <a:off x="426926" y="6170852"/>
            <a:ext cx="10910016" cy="369332"/>
          </a:xfrm>
          <a:prstGeom prst="rect">
            <a:avLst/>
          </a:prstGeom>
          <a:noFill/>
        </p:spPr>
        <p:txBody>
          <a:bodyPr wrap="square">
            <a:spAutoFit/>
          </a:bodyPr>
          <a:lstStyle/>
          <a:p>
            <a:r>
              <a:rPr lang="en-US" dirty="0"/>
              <a:t>https://files.consumerfinance.gov/f/documents/cfpb_commonwealth_consent-order_2023-12.pdf</a:t>
            </a:r>
          </a:p>
        </p:txBody>
      </p:sp>
    </p:spTree>
    <p:extLst>
      <p:ext uri="{BB962C8B-B14F-4D97-AF65-F5344CB8AC3E}">
        <p14:creationId xmlns:p14="http://schemas.microsoft.com/office/powerpoint/2010/main" val="10785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659501" y="3272805"/>
            <a:ext cx="12851501" cy="1347441"/>
          </a:xfrm>
        </p:spPr>
        <p:txBody>
          <a:bodyPr numCol="1"/>
          <a:lstStyle/>
          <a:p>
            <a:pPr marL="914400" lvl="2" indent="0" algn="ctr">
              <a:lnSpc>
                <a:spcPct val="100000"/>
              </a:lnSpc>
              <a:spcBef>
                <a:spcPts val="0"/>
              </a:spcBef>
              <a:buNone/>
            </a:pPr>
            <a:r>
              <a:rPr lang="en-US" sz="6000" b="1" u="sng" dirty="0">
                <a:solidFill>
                  <a:schemeClr val="tx1"/>
                </a:solidFill>
              </a:rPr>
              <a:t>SUPERVISORY HIGHLIGHTS</a:t>
            </a:r>
            <a:endParaRPr lang="en-US" sz="6000" b="1"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A Vocal CFPB</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300375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13288" y="-60325"/>
            <a:ext cx="12461734" cy="1347441"/>
          </a:xfrm>
        </p:spPr>
        <p:txBody>
          <a:bodyPr>
            <a:noAutofit/>
          </a:bodyPr>
          <a:lstStyle/>
          <a:p>
            <a:pPr algn="ctr">
              <a:lnSpc>
                <a:spcPts val="4100"/>
              </a:lnSpc>
            </a:pPr>
            <a:r>
              <a:rPr lang="en-US" sz="4400">
                <a:solidFill>
                  <a:schemeClr val="bg2"/>
                </a:solidFill>
              </a:rPr>
              <a:t>Supervisory Highlights:  Consumer Reporting Companies and Furnishers (Issue 32, Spring 2024)</a:t>
            </a:r>
            <a:endParaRPr lang="en-US" sz="4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13" name="Picture 12">
            <a:extLst>
              <a:ext uri="{FF2B5EF4-FFF2-40B4-BE49-F238E27FC236}">
                <a16:creationId xmlns:a16="http://schemas.microsoft.com/office/drawing/2014/main" id="{AB315F6D-0EA5-B292-6031-2E525A8265CA}"/>
              </a:ext>
            </a:extLst>
          </p:cNvPr>
          <p:cNvPicPr>
            <a:picLocks noChangeAspect="1"/>
          </p:cNvPicPr>
          <p:nvPr/>
        </p:nvPicPr>
        <p:blipFill>
          <a:blip r:embed="rId2"/>
          <a:stretch>
            <a:fillRect/>
          </a:stretch>
        </p:blipFill>
        <p:spPr>
          <a:xfrm rot="21314157">
            <a:off x="-9124" y="1570975"/>
            <a:ext cx="8881140" cy="923970"/>
          </a:xfrm>
          <a:prstGeom prst="rect">
            <a:avLst/>
          </a:prstGeom>
        </p:spPr>
      </p:pic>
      <p:pic>
        <p:nvPicPr>
          <p:cNvPr id="16" name="Picture 15">
            <a:extLst>
              <a:ext uri="{FF2B5EF4-FFF2-40B4-BE49-F238E27FC236}">
                <a16:creationId xmlns:a16="http://schemas.microsoft.com/office/drawing/2014/main" id="{40600739-246E-73F5-7CE7-E375B7B1B704}"/>
              </a:ext>
            </a:extLst>
          </p:cNvPr>
          <p:cNvPicPr>
            <a:picLocks noChangeAspect="1"/>
          </p:cNvPicPr>
          <p:nvPr/>
        </p:nvPicPr>
        <p:blipFill>
          <a:blip r:embed="rId3"/>
          <a:stretch>
            <a:fillRect/>
          </a:stretch>
        </p:blipFill>
        <p:spPr>
          <a:xfrm rot="401290">
            <a:off x="4146874" y="2941120"/>
            <a:ext cx="7981875" cy="1552593"/>
          </a:xfrm>
          <a:prstGeom prst="rect">
            <a:avLst/>
          </a:prstGeom>
        </p:spPr>
      </p:pic>
      <p:pic>
        <p:nvPicPr>
          <p:cNvPr id="19" name="Picture 18">
            <a:extLst>
              <a:ext uri="{FF2B5EF4-FFF2-40B4-BE49-F238E27FC236}">
                <a16:creationId xmlns:a16="http://schemas.microsoft.com/office/drawing/2014/main" id="{0F603E77-13F3-853D-D827-0942B4361B37}"/>
              </a:ext>
            </a:extLst>
          </p:cNvPr>
          <p:cNvPicPr>
            <a:picLocks noChangeAspect="1"/>
          </p:cNvPicPr>
          <p:nvPr/>
        </p:nvPicPr>
        <p:blipFill>
          <a:blip r:embed="rId4"/>
          <a:stretch>
            <a:fillRect/>
          </a:stretch>
        </p:blipFill>
        <p:spPr>
          <a:xfrm>
            <a:off x="0" y="4435025"/>
            <a:ext cx="7683615" cy="1125437"/>
          </a:xfrm>
          <a:prstGeom prst="rect">
            <a:avLst/>
          </a:prstGeom>
        </p:spPr>
      </p:pic>
      <p:pic>
        <p:nvPicPr>
          <p:cNvPr id="25" name="Picture 24">
            <a:extLst>
              <a:ext uri="{FF2B5EF4-FFF2-40B4-BE49-F238E27FC236}">
                <a16:creationId xmlns:a16="http://schemas.microsoft.com/office/drawing/2014/main" id="{EBEE6EDC-5C62-4632-3AA7-A68D66BA8F15}"/>
              </a:ext>
            </a:extLst>
          </p:cNvPr>
          <p:cNvPicPr>
            <a:picLocks noChangeAspect="1"/>
          </p:cNvPicPr>
          <p:nvPr/>
        </p:nvPicPr>
        <p:blipFill>
          <a:blip r:embed="rId5"/>
          <a:stretch>
            <a:fillRect/>
          </a:stretch>
        </p:blipFill>
        <p:spPr>
          <a:xfrm>
            <a:off x="4581075" y="5478308"/>
            <a:ext cx="7195030" cy="1176620"/>
          </a:xfrm>
          <a:prstGeom prst="rect">
            <a:avLst/>
          </a:prstGeom>
        </p:spPr>
      </p:pic>
    </p:spTree>
    <p:extLst>
      <p:ext uri="{BB962C8B-B14F-4D97-AF65-F5344CB8AC3E}">
        <p14:creationId xmlns:p14="http://schemas.microsoft.com/office/powerpoint/2010/main" val="271846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659501" y="3272805"/>
            <a:ext cx="12851501" cy="1347441"/>
          </a:xfrm>
        </p:spPr>
        <p:txBody>
          <a:bodyPr numCol="1"/>
          <a:lstStyle/>
          <a:p>
            <a:pPr marL="914400" lvl="2" indent="0" algn="ctr">
              <a:lnSpc>
                <a:spcPct val="100000"/>
              </a:lnSpc>
              <a:spcBef>
                <a:spcPts val="0"/>
              </a:spcBef>
              <a:buNone/>
            </a:pPr>
            <a:r>
              <a:rPr lang="en-US" sz="6000" b="1" u="sng" dirty="0">
                <a:solidFill>
                  <a:schemeClr val="tx1"/>
                </a:solidFill>
              </a:rPr>
              <a:t>INFORMATION REQUESTS</a:t>
            </a:r>
            <a:endParaRPr lang="en-US" sz="6000" b="1"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A Vocal CFPB</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397980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lnSpc>
                <a:spcPct val="90000"/>
              </a:lnSpc>
              <a:spcBef>
                <a:spcPct val="0"/>
              </a:spcBef>
            </a:pPr>
            <a:r>
              <a:rPr lang="en-US" sz="5400" kern="1200" dirty="0">
                <a:solidFill>
                  <a:srgbClr val="FFFFFF"/>
                </a:solidFill>
                <a:latin typeface="+mj-lt"/>
                <a:ea typeface="+mj-ea"/>
                <a:cs typeface="+mj-cs"/>
              </a:rPr>
              <a:t>AGENDA</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3</a:t>
            </a:fld>
            <a:endParaRPr kumimoji="0" lang="en-US" sz="1100" b="0" i="0" u="none" strike="noStrike" cap="none" spc="0" normalizeH="0" baseline="0" noProof="0">
              <a:ln>
                <a:noFill/>
              </a:ln>
              <a:solidFill>
                <a:schemeClr val="tx1">
                  <a:lumMod val="50000"/>
                  <a:lumOff val="50000"/>
                </a:schemeClr>
              </a:solidFill>
              <a:effectLst/>
              <a:uLnTx/>
              <a:uFillTx/>
            </a:endParaRPr>
          </a:p>
        </p:txBody>
      </p:sp>
      <p:graphicFrame>
        <p:nvGraphicFramePr>
          <p:cNvPr id="6" name="Text Placeholder 2">
            <a:extLst>
              <a:ext uri="{FF2B5EF4-FFF2-40B4-BE49-F238E27FC236}">
                <a16:creationId xmlns:a16="http://schemas.microsoft.com/office/drawing/2014/main" id="{D5DB35DF-C55C-803D-792E-88FE164C6F1A}"/>
              </a:ext>
            </a:extLst>
          </p:cNvPr>
          <p:cNvGraphicFramePr/>
          <p:nvPr>
            <p:extLst>
              <p:ext uri="{D42A27DB-BD31-4B8C-83A1-F6EECF244321}">
                <p14:modId xmlns:p14="http://schemas.microsoft.com/office/powerpoint/2010/main" val="345066082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5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lnSpc>
                <a:spcPct val="90000"/>
              </a:lnSpc>
              <a:spcBef>
                <a:spcPct val="0"/>
              </a:spcBef>
            </a:pPr>
            <a:r>
              <a:rPr lang="en-US" sz="4000" kern="1200" dirty="0">
                <a:solidFill>
                  <a:srgbClr val="FFFFFF"/>
                </a:solidFill>
                <a:latin typeface="+mj-lt"/>
                <a:ea typeface="+mj-ea"/>
                <a:cs typeface="+mj-cs"/>
              </a:rPr>
              <a:t>INFORMATION REQUESTS</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30</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Box 2">
            <a:extLst>
              <a:ext uri="{FF2B5EF4-FFF2-40B4-BE49-F238E27FC236}">
                <a16:creationId xmlns:a16="http://schemas.microsoft.com/office/drawing/2014/main" id="{1E74F13F-FDE8-377F-BC14-75D99408A892}"/>
              </a:ext>
            </a:extLst>
          </p:cNvPr>
          <p:cNvGraphicFramePr/>
          <p:nvPr>
            <p:extLst>
              <p:ext uri="{D42A27DB-BD31-4B8C-83A1-F6EECF244321}">
                <p14:modId xmlns:p14="http://schemas.microsoft.com/office/powerpoint/2010/main" val="1205482029"/>
              </p:ext>
            </p:extLst>
          </p:nvPr>
        </p:nvGraphicFramePr>
        <p:xfrm>
          <a:off x="-33250" y="1575459"/>
          <a:ext cx="12124112" cy="517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535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lnSpc>
                <a:spcPct val="90000"/>
              </a:lnSpc>
              <a:spcBef>
                <a:spcPct val="0"/>
              </a:spcBef>
            </a:pPr>
            <a:r>
              <a:rPr lang="en-US" sz="4000" kern="1200" dirty="0">
                <a:solidFill>
                  <a:srgbClr val="FFFFFF"/>
                </a:solidFill>
                <a:latin typeface="+mj-lt"/>
                <a:ea typeface="+mj-ea"/>
                <a:cs typeface="+mj-cs"/>
              </a:rPr>
              <a:t>INFORMATION REQUESTS</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31</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Box 2">
            <a:extLst>
              <a:ext uri="{FF2B5EF4-FFF2-40B4-BE49-F238E27FC236}">
                <a16:creationId xmlns:a16="http://schemas.microsoft.com/office/drawing/2014/main" id="{0058B1D5-37A1-B343-3AAF-4EF1894A1D07}"/>
              </a:ext>
            </a:extLst>
          </p:cNvPr>
          <p:cNvGraphicFramePr/>
          <p:nvPr>
            <p:extLst>
              <p:ext uri="{D42A27DB-BD31-4B8C-83A1-F6EECF244321}">
                <p14:modId xmlns:p14="http://schemas.microsoft.com/office/powerpoint/2010/main" val="2083923866"/>
              </p:ext>
            </p:extLst>
          </p:nvPr>
        </p:nvGraphicFramePr>
        <p:xfrm>
          <a:off x="-2" y="1509709"/>
          <a:ext cx="12152378" cy="5311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29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nSpc>
                <a:spcPct val="90000"/>
              </a:lnSpc>
              <a:spcBef>
                <a:spcPct val="0"/>
              </a:spcBef>
            </a:pPr>
            <a:r>
              <a:rPr lang="en-US" sz="3700" kern="1200" dirty="0">
                <a:solidFill>
                  <a:srgbClr val="FFFFFF"/>
                </a:solidFill>
                <a:latin typeface="+mj-lt"/>
                <a:ea typeface="+mj-ea"/>
                <a:cs typeface="+mj-cs"/>
              </a:rPr>
              <a:t>INFORMATION REQUESTS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1EAF8F47-DDC7-BA6E-E9FA-6DD365DF28C4}"/>
              </a:ext>
            </a:extLst>
          </p:cNvPr>
          <p:cNvSpPr txBox="1"/>
          <p:nvPr/>
        </p:nvSpPr>
        <p:spPr>
          <a:xfrm>
            <a:off x="3887234" y="0"/>
            <a:ext cx="8257749" cy="68190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600" dirty="0"/>
              <a:t>Provide All Policies And Procedures Related To How You Ensure That The Amounts Being Collected By You Are Expressly Authorized By The Agreement Creating The Debt Or Permitted By Law, Including: </a:t>
            </a:r>
          </a:p>
          <a:p>
            <a:pPr marL="742950" lvl="1" indent="-228600">
              <a:lnSpc>
                <a:spcPct val="90000"/>
              </a:lnSpc>
              <a:spcAft>
                <a:spcPts val="600"/>
              </a:spcAft>
              <a:buFont typeface="Arial" panose="020B0604020202020204" pitchFamily="34" charset="0"/>
              <a:buChar char="•"/>
            </a:pPr>
            <a:r>
              <a:rPr lang="en-US" sz="3600" dirty="0" err="1"/>
              <a:t>P&amp;Ps</a:t>
            </a:r>
            <a:r>
              <a:rPr lang="en-US" sz="3600" dirty="0"/>
              <a:t> To Ensure Debts Are Not From Bills Which Violate The No Surprises Act</a:t>
            </a:r>
          </a:p>
          <a:p>
            <a:pPr marL="742950" lvl="1" indent="-228600">
              <a:lnSpc>
                <a:spcPct val="90000"/>
              </a:lnSpc>
              <a:spcAft>
                <a:spcPts val="600"/>
              </a:spcAft>
              <a:buFont typeface="Arial" panose="020B0604020202020204" pitchFamily="34" charset="0"/>
              <a:buChar char="•"/>
            </a:pPr>
            <a:r>
              <a:rPr lang="en-US" sz="3600" dirty="0" err="1"/>
              <a:t>P&amp;Ps</a:t>
            </a:r>
            <a:r>
              <a:rPr lang="en-US" sz="3600" dirty="0"/>
              <a:t> About Making Consumers Aware Of Eligibility For a Financial Assistance Plan Under 501(r)</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32</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230084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nSpc>
                <a:spcPct val="90000"/>
              </a:lnSpc>
              <a:spcBef>
                <a:spcPct val="0"/>
              </a:spcBef>
            </a:pPr>
            <a:r>
              <a:rPr lang="en-US" sz="3700" kern="1200">
                <a:solidFill>
                  <a:srgbClr val="FFFFFF"/>
                </a:solidFill>
                <a:latin typeface="+mj-lt"/>
                <a:ea typeface="+mj-ea"/>
                <a:cs typeface="+mj-cs"/>
              </a:rPr>
              <a:t>INFORMATION REQUESTS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1EAF8F47-DDC7-BA6E-E9FA-6DD365DF28C4}"/>
              </a:ext>
            </a:extLst>
          </p:cNvPr>
          <p:cNvSpPr txBox="1"/>
          <p:nvPr/>
        </p:nvSpPr>
        <p:spPr>
          <a:xfrm>
            <a:off x="3779196" y="0"/>
            <a:ext cx="8365787" cy="685800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4000" dirty="0" err="1"/>
              <a:t>P&amp;Ps</a:t>
            </a:r>
            <a:r>
              <a:rPr lang="en-US" sz="4000" dirty="0"/>
              <a:t> To Ensure Debts Being Collected Have Not Been Paid By Worker’s Comp, Or Are Otherwise Not Subject To Worker’s Comp.</a:t>
            </a:r>
          </a:p>
          <a:p>
            <a:pPr marL="285750" indent="-228600">
              <a:lnSpc>
                <a:spcPct val="90000"/>
              </a:lnSpc>
              <a:spcAft>
                <a:spcPts val="600"/>
              </a:spcAft>
              <a:buFont typeface="Arial" panose="020B0604020202020204" pitchFamily="34" charset="0"/>
              <a:buChar char="•"/>
            </a:pPr>
            <a:endParaRPr lang="en-US" sz="4000" dirty="0"/>
          </a:p>
          <a:p>
            <a:pPr marL="285750" indent="-228600">
              <a:lnSpc>
                <a:spcPct val="90000"/>
              </a:lnSpc>
              <a:spcAft>
                <a:spcPts val="600"/>
              </a:spcAft>
              <a:buFont typeface="Arial" panose="020B0604020202020204" pitchFamily="34" charset="0"/>
              <a:buChar char="•"/>
            </a:pPr>
            <a:r>
              <a:rPr lang="en-US" sz="4000" dirty="0" err="1"/>
              <a:t>P&amp;P’s</a:t>
            </a:r>
            <a:r>
              <a:rPr lang="en-US" sz="4000" dirty="0"/>
              <a:t> Relating To Consumer Questions About The Debt Or When A Consumer Does Not Recognize Debt</a:t>
            </a:r>
          </a:p>
          <a:p>
            <a:pPr marL="285750" indent="-228600">
              <a:lnSpc>
                <a:spcPct val="90000"/>
              </a:lnSpc>
              <a:spcAft>
                <a:spcPts val="600"/>
              </a:spcAft>
              <a:buFont typeface="Arial" panose="020B0604020202020204" pitchFamily="34" charset="0"/>
              <a:buChar char="•"/>
            </a:pPr>
            <a:endParaRPr lang="en-US" sz="4000" dirty="0"/>
          </a:p>
          <a:p>
            <a:pPr indent="-228600">
              <a:lnSpc>
                <a:spcPct val="90000"/>
              </a:lnSpc>
              <a:spcAft>
                <a:spcPts val="600"/>
              </a:spcAft>
              <a:buFont typeface="Arial" panose="020B0604020202020204" pitchFamily="34" charset="0"/>
              <a:buChar char="•"/>
            </a:pPr>
            <a:r>
              <a:rPr lang="en-US" sz="4000" dirty="0"/>
              <a:t> . . . And The List Goes On. . . </a:t>
            </a:r>
          </a:p>
          <a:p>
            <a:pPr marL="285750" indent="-228600">
              <a:lnSpc>
                <a:spcPct val="90000"/>
              </a:lnSpc>
              <a:spcAft>
                <a:spcPts val="600"/>
              </a:spcAft>
              <a:buFont typeface="Arial" panose="020B0604020202020204" pitchFamily="34" charset="0"/>
              <a:buChar char="•"/>
            </a:pPr>
            <a:endParaRPr lang="en-US" sz="4000" dirty="0"/>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33</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341304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659501" y="3272805"/>
            <a:ext cx="12851501" cy="1347441"/>
          </a:xfrm>
        </p:spPr>
        <p:txBody>
          <a:bodyPr numCol="1"/>
          <a:lstStyle/>
          <a:p>
            <a:pPr marL="914400" lvl="2" indent="0" algn="ctr">
              <a:lnSpc>
                <a:spcPct val="100000"/>
              </a:lnSpc>
              <a:spcBef>
                <a:spcPts val="0"/>
              </a:spcBef>
              <a:buNone/>
            </a:pPr>
            <a:r>
              <a:rPr lang="en-US" sz="5400" b="1" u="sng" dirty="0">
                <a:solidFill>
                  <a:schemeClr val="tx1"/>
                </a:solidFill>
              </a:rPr>
              <a:t>RULEMAKING</a:t>
            </a:r>
            <a:endParaRPr lang="en-US" sz="5400" b="1" dirty="0">
              <a:solidFill>
                <a:schemeClr val="tx1"/>
              </a:solidFill>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Tree>
    <p:extLst>
      <p:ext uri="{BB962C8B-B14F-4D97-AF65-F5344CB8AC3E}">
        <p14:creationId xmlns:p14="http://schemas.microsoft.com/office/powerpoint/2010/main" val="96551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RULEMAKING</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5" name="Picture 4">
            <a:extLst>
              <a:ext uri="{FF2B5EF4-FFF2-40B4-BE49-F238E27FC236}">
                <a16:creationId xmlns:a16="http://schemas.microsoft.com/office/drawing/2014/main" id="{876C8D6B-D8CD-E44D-9B51-3D5EEA62E440}"/>
              </a:ext>
            </a:extLst>
          </p:cNvPr>
          <p:cNvPicPr>
            <a:picLocks noChangeAspect="1"/>
          </p:cNvPicPr>
          <p:nvPr/>
        </p:nvPicPr>
        <p:blipFill>
          <a:blip r:embed="rId2"/>
          <a:stretch>
            <a:fillRect/>
          </a:stretch>
        </p:blipFill>
        <p:spPr>
          <a:xfrm>
            <a:off x="311150" y="1760594"/>
            <a:ext cx="11718915" cy="3616308"/>
          </a:xfrm>
          <a:prstGeom prst="rect">
            <a:avLst/>
          </a:prstGeom>
        </p:spPr>
      </p:pic>
      <p:sp>
        <p:nvSpPr>
          <p:cNvPr id="9" name="TextBox 8">
            <a:extLst>
              <a:ext uri="{FF2B5EF4-FFF2-40B4-BE49-F238E27FC236}">
                <a16:creationId xmlns:a16="http://schemas.microsoft.com/office/drawing/2014/main" id="{D865BB47-CBFD-5E4E-6BA8-B076BE0F221B}"/>
              </a:ext>
            </a:extLst>
          </p:cNvPr>
          <p:cNvSpPr txBox="1"/>
          <p:nvPr/>
        </p:nvSpPr>
        <p:spPr>
          <a:xfrm>
            <a:off x="662825" y="5772835"/>
            <a:ext cx="11040576" cy="369332"/>
          </a:xfrm>
          <a:prstGeom prst="rect">
            <a:avLst/>
          </a:prstGeom>
          <a:noFill/>
        </p:spPr>
        <p:txBody>
          <a:bodyPr wrap="square">
            <a:spAutoFit/>
          </a:bodyPr>
          <a:lstStyle/>
          <a:p>
            <a:r>
              <a:rPr lang="en-US" dirty="0"/>
              <a:t>https://files.consumerfinance.gov/f/documents/cfpb_consumer-reporting-rule-sbrefa_outline-of-proposals.pdf</a:t>
            </a:r>
          </a:p>
        </p:txBody>
      </p:sp>
    </p:spTree>
    <p:extLst>
      <p:ext uri="{BB962C8B-B14F-4D97-AF65-F5344CB8AC3E}">
        <p14:creationId xmlns:p14="http://schemas.microsoft.com/office/powerpoint/2010/main" val="1188187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RULEMAKING</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8" name="Picture 7">
            <a:extLst>
              <a:ext uri="{FF2B5EF4-FFF2-40B4-BE49-F238E27FC236}">
                <a16:creationId xmlns:a16="http://schemas.microsoft.com/office/drawing/2014/main" id="{ABAF0BC2-D7B2-6D87-0552-4FE82D02B0FA}"/>
              </a:ext>
            </a:extLst>
          </p:cNvPr>
          <p:cNvPicPr>
            <a:picLocks noChangeAspect="1"/>
          </p:cNvPicPr>
          <p:nvPr/>
        </p:nvPicPr>
        <p:blipFill>
          <a:blip r:embed="rId2"/>
          <a:stretch>
            <a:fillRect/>
          </a:stretch>
        </p:blipFill>
        <p:spPr>
          <a:xfrm>
            <a:off x="739362" y="896351"/>
            <a:ext cx="11033951" cy="5803807"/>
          </a:xfrm>
          <a:prstGeom prst="rect">
            <a:avLst/>
          </a:prstGeom>
        </p:spPr>
      </p:pic>
      <p:cxnSp>
        <p:nvCxnSpPr>
          <p:cNvPr id="10" name="Straight Connector 9">
            <a:extLst>
              <a:ext uri="{FF2B5EF4-FFF2-40B4-BE49-F238E27FC236}">
                <a16:creationId xmlns:a16="http://schemas.microsoft.com/office/drawing/2014/main" id="{EF61A19B-F2E5-DFAA-3417-8CC034FBFBB7}"/>
              </a:ext>
            </a:extLst>
          </p:cNvPr>
          <p:cNvCxnSpPr>
            <a:cxnSpLocks/>
          </p:cNvCxnSpPr>
          <p:nvPr/>
        </p:nvCxnSpPr>
        <p:spPr>
          <a:xfrm>
            <a:off x="1833841" y="4537775"/>
            <a:ext cx="2774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640788-78C4-FA16-5E85-0F8BBBF7E045}"/>
              </a:ext>
            </a:extLst>
          </p:cNvPr>
          <p:cNvCxnSpPr>
            <a:cxnSpLocks/>
          </p:cNvCxnSpPr>
          <p:nvPr/>
        </p:nvCxnSpPr>
        <p:spPr>
          <a:xfrm>
            <a:off x="1876425" y="5773304"/>
            <a:ext cx="1253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01CCC4-DC9F-312B-0117-23269577F012}"/>
              </a:ext>
            </a:extLst>
          </p:cNvPr>
          <p:cNvCxnSpPr>
            <a:cxnSpLocks/>
          </p:cNvCxnSpPr>
          <p:nvPr/>
        </p:nvCxnSpPr>
        <p:spPr>
          <a:xfrm>
            <a:off x="1876425" y="3247818"/>
            <a:ext cx="1824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3A8FA-6C17-D901-0A20-A66C58A16802}"/>
              </a:ext>
            </a:extLst>
          </p:cNvPr>
          <p:cNvCxnSpPr>
            <a:cxnSpLocks/>
            <a:endCxn id="8" idx="2"/>
          </p:cNvCxnSpPr>
          <p:nvPr/>
        </p:nvCxnSpPr>
        <p:spPr>
          <a:xfrm>
            <a:off x="1874660" y="6700158"/>
            <a:ext cx="43816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6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a:solidFill>
                  <a:schemeClr val="bg2"/>
                </a:solidFill>
              </a:rPr>
              <a:t>RULEMAKING</a:t>
            </a: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pic>
        <p:nvPicPr>
          <p:cNvPr id="5" name="Picture 4">
            <a:extLst>
              <a:ext uri="{FF2B5EF4-FFF2-40B4-BE49-F238E27FC236}">
                <a16:creationId xmlns:a16="http://schemas.microsoft.com/office/drawing/2014/main" id="{4FD75594-B602-8FFB-C84D-169053F84BB9}"/>
              </a:ext>
            </a:extLst>
          </p:cNvPr>
          <p:cNvPicPr>
            <a:picLocks noChangeAspect="1"/>
          </p:cNvPicPr>
          <p:nvPr/>
        </p:nvPicPr>
        <p:blipFill>
          <a:blip r:embed="rId2"/>
          <a:stretch>
            <a:fillRect/>
          </a:stretch>
        </p:blipFill>
        <p:spPr>
          <a:xfrm>
            <a:off x="246322" y="1509709"/>
            <a:ext cx="11892521" cy="2630451"/>
          </a:xfrm>
          <a:prstGeom prst="rect">
            <a:avLst/>
          </a:prstGeom>
        </p:spPr>
      </p:pic>
      <p:pic>
        <p:nvPicPr>
          <p:cNvPr id="14" name="Picture 13">
            <a:extLst>
              <a:ext uri="{FF2B5EF4-FFF2-40B4-BE49-F238E27FC236}">
                <a16:creationId xmlns:a16="http://schemas.microsoft.com/office/drawing/2014/main" id="{D51146D7-F533-9C03-03E7-38C1430836C7}"/>
              </a:ext>
            </a:extLst>
          </p:cNvPr>
          <p:cNvPicPr>
            <a:picLocks noChangeAspect="1"/>
          </p:cNvPicPr>
          <p:nvPr/>
        </p:nvPicPr>
        <p:blipFill>
          <a:blip r:embed="rId3"/>
          <a:stretch>
            <a:fillRect/>
          </a:stretch>
        </p:blipFill>
        <p:spPr>
          <a:xfrm>
            <a:off x="325460" y="4142586"/>
            <a:ext cx="11895954" cy="2147881"/>
          </a:xfrm>
          <a:prstGeom prst="rect">
            <a:avLst/>
          </a:prstGeom>
        </p:spPr>
      </p:pic>
      <p:cxnSp>
        <p:nvCxnSpPr>
          <p:cNvPr id="15" name="Straight Connector 14">
            <a:extLst>
              <a:ext uri="{FF2B5EF4-FFF2-40B4-BE49-F238E27FC236}">
                <a16:creationId xmlns:a16="http://schemas.microsoft.com/office/drawing/2014/main" id="{9209CA8E-1F2F-2DBE-6B40-4DD7D83C2D4E}"/>
              </a:ext>
            </a:extLst>
          </p:cNvPr>
          <p:cNvCxnSpPr>
            <a:cxnSpLocks/>
          </p:cNvCxnSpPr>
          <p:nvPr/>
        </p:nvCxnSpPr>
        <p:spPr>
          <a:xfrm>
            <a:off x="2273754" y="5626346"/>
            <a:ext cx="349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656B69-4BC4-5061-D5DE-5E8960E679C2}"/>
              </a:ext>
            </a:extLst>
          </p:cNvPr>
          <p:cNvCxnSpPr>
            <a:cxnSpLocks/>
          </p:cNvCxnSpPr>
          <p:nvPr/>
        </p:nvCxnSpPr>
        <p:spPr>
          <a:xfrm>
            <a:off x="5183641" y="4570433"/>
            <a:ext cx="2809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BB11C4C-7080-1B28-B58B-CCAE53E69920}"/>
              </a:ext>
            </a:extLst>
          </p:cNvPr>
          <p:cNvSpPr/>
          <p:nvPr/>
        </p:nvSpPr>
        <p:spPr>
          <a:xfrm>
            <a:off x="5031497" y="4117273"/>
            <a:ext cx="681901" cy="57644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AC5E38-639C-73A8-D1C8-59B2955C8E5B}"/>
              </a:ext>
            </a:extLst>
          </p:cNvPr>
          <p:cNvSpPr/>
          <p:nvPr/>
        </p:nvSpPr>
        <p:spPr>
          <a:xfrm>
            <a:off x="2107654" y="5105959"/>
            <a:ext cx="681901" cy="57644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11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1" name="Freeform: Shape 20">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6" name="Freeform: Shape 25">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 Placeholder 2">
            <a:extLst>
              <a:ext uri="{FF2B5EF4-FFF2-40B4-BE49-F238E27FC236}">
                <a16:creationId xmlns:a16="http://schemas.microsoft.com/office/drawing/2014/main" id="{FEB7C6A5-AD42-9F3F-0A2F-9EC03D5312A4}"/>
              </a:ext>
            </a:extLst>
          </p:cNvPr>
          <p:cNvSpPr>
            <a:spLocks noGrp="1"/>
          </p:cNvSpPr>
          <p:nvPr>
            <p:ph type="body" sz="quarter" idx="13"/>
          </p:nvPr>
        </p:nvSpPr>
        <p:spPr>
          <a:xfrm>
            <a:off x="3115976" y="1509709"/>
            <a:ext cx="5760846" cy="682079"/>
          </a:xfrm>
        </p:spPr>
        <p:txBody>
          <a:bodyPr vert="horz" lIns="91440" tIns="45720" rIns="91440" bIns="45720" numCol="1" rtlCol="0">
            <a:noAutofit/>
          </a:bodyPr>
          <a:lstStyle/>
          <a:p>
            <a:pPr marL="0" lvl="2" indent="0" algn="ctr">
              <a:spcBef>
                <a:spcPts val="1000"/>
              </a:spcBef>
              <a:buNone/>
            </a:pPr>
            <a:r>
              <a:rPr lang="en-US" sz="6000" b="1" u="sng" kern="1200" dirty="0">
                <a:solidFill>
                  <a:schemeClr val="tx2"/>
                </a:solidFill>
                <a:latin typeface="+mn-lt"/>
                <a:ea typeface="+mn-ea"/>
                <a:cs typeface="+mn-cs"/>
              </a:rPr>
              <a:t>NOTICE OF PROPOSED RULEMAKING IS HERE!</a:t>
            </a:r>
            <a:endParaRPr lang="en-US" sz="6000" b="1" kern="1200" dirty="0">
              <a:solidFill>
                <a:schemeClr val="tx2"/>
              </a:solidFill>
              <a:latin typeface="+mn-lt"/>
              <a:ea typeface="+mn-ea"/>
              <a:cs typeface="+mn-cs"/>
            </a:endParaRP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38</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13" name="TextBox 12">
            <a:extLst>
              <a:ext uri="{FF2B5EF4-FFF2-40B4-BE49-F238E27FC236}">
                <a16:creationId xmlns:a16="http://schemas.microsoft.com/office/drawing/2014/main" id="{32CE2652-B82B-864A-E338-EABBF0B9C42B}"/>
              </a:ext>
            </a:extLst>
          </p:cNvPr>
          <p:cNvSpPr txBox="1"/>
          <p:nvPr/>
        </p:nvSpPr>
        <p:spPr>
          <a:xfrm>
            <a:off x="-31648" y="6166456"/>
            <a:ext cx="12223648" cy="646331"/>
          </a:xfrm>
          <a:prstGeom prst="rect">
            <a:avLst/>
          </a:prstGeom>
          <a:noFill/>
        </p:spPr>
        <p:txBody>
          <a:bodyPr wrap="square" rtlCol="0">
            <a:spAutoFit/>
          </a:bodyPr>
          <a:lstStyle/>
          <a:p>
            <a:r>
              <a:rPr lang="en-US" dirty="0">
                <a:hlinkClick r:id="rId2"/>
              </a:rPr>
              <a:t>https://www.consumerfinance.gov/rules-policy/notice-opportunities-comment/open-notices/prohibition-on-creditors-and-consumer-reporting-agencies-concerning-medical-information-regulation-v/</a:t>
            </a:r>
            <a:endParaRPr lang="en-US" dirty="0"/>
          </a:p>
        </p:txBody>
      </p:sp>
    </p:spTree>
    <p:extLst>
      <p:ext uri="{BB962C8B-B14F-4D97-AF65-F5344CB8AC3E}">
        <p14:creationId xmlns:p14="http://schemas.microsoft.com/office/powerpoint/2010/main" val="2714022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err="1">
                <a:solidFill>
                  <a:schemeClr val="bg2"/>
                </a:solidFill>
              </a:rPr>
              <a:t>NPRM</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9" name="TextBox 8">
            <a:extLst>
              <a:ext uri="{FF2B5EF4-FFF2-40B4-BE49-F238E27FC236}">
                <a16:creationId xmlns:a16="http://schemas.microsoft.com/office/drawing/2014/main" id="{9EB0FB7E-46F0-1342-DC1F-1CAFC89BF716}"/>
              </a:ext>
            </a:extLst>
          </p:cNvPr>
          <p:cNvSpPr txBox="1"/>
          <p:nvPr/>
        </p:nvSpPr>
        <p:spPr>
          <a:xfrm>
            <a:off x="111810" y="1410497"/>
            <a:ext cx="12026581"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Ban On Creditor Use Of Medical Information Already Hard-Coded Into FCRA. (See, 15 U.S.C.1681b(g))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2003, FACT Act Amended FCRA to give Federal Reserve (and other regulators) Rulemaking Authority.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2 Years Later (2005), They Implemented Rules Creating </a:t>
            </a:r>
            <a:r>
              <a:rPr lang="en-US" sz="2800" i="1" dirty="0"/>
              <a:t>Exceptions</a:t>
            </a:r>
            <a:r>
              <a:rPr lang="en-US" sz="2800" dirty="0"/>
              <a:t> To The Statute’s Ban (12 CFR 1022.30(d))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Technically, the proposal not banning anything, but </a:t>
            </a:r>
            <a:r>
              <a:rPr lang="en-US" sz="2800" i="1" dirty="0"/>
              <a:t>removing exceptions</a:t>
            </a:r>
            <a:r>
              <a:rPr lang="en-US" sz="2800" dirty="0"/>
              <a:t> to the statutory ban (and creating some more restrictions on CRAs) which have been in place since 2005.</a:t>
            </a:r>
          </a:p>
        </p:txBody>
      </p:sp>
    </p:spTree>
    <p:extLst>
      <p:ext uri="{BB962C8B-B14F-4D97-AF65-F5344CB8AC3E}">
        <p14:creationId xmlns:p14="http://schemas.microsoft.com/office/powerpoint/2010/main" val="413313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138ADFD1-F0B0-4DFC-A5F6-2C0E04525945}"/>
              </a:ext>
            </a:extLst>
          </p:cNvPr>
          <p:cNvSpPr>
            <a:spLocks noGrp="1"/>
          </p:cNvSpPr>
          <p:nvPr>
            <p:ph type="body" sz="quarter" idx="13"/>
          </p:nvPr>
        </p:nvSpPr>
        <p:spPr>
          <a:xfrm>
            <a:off x="902400" y="2777279"/>
            <a:ext cx="10387199" cy="1750214"/>
          </a:xfrm>
        </p:spPr>
        <p:txBody>
          <a:bodyPr lIns="91440" tIns="45720" rIns="91440" bIns="45720" anchor="t">
            <a:noAutofit/>
          </a:bodyPr>
          <a:lstStyle/>
          <a:p>
            <a:pPr>
              <a:spcAft>
                <a:spcPts val="600"/>
              </a:spcAft>
            </a:pPr>
            <a:endParaRPr lang="en-US" dirty="0">
              <a:solidFill>
                <a:schemeClr val="tx1"/>
              </a:solidFill>
            </a:endParaRPr>
          </a:p>
          <a:p>
            <a:pPr marL="0" indent="0">
              <a:buNone/>
            </a:pPr>
            <a:r>
              <a:rPr lang="en-US" sz="6600" dirty="0">
                <a:solidFill>
                  <a:schemeClr val="tx1"/>
                </a:solidFill>
                <a:latin typeface="Times New Roman" panose="02020603050405020304" pitchFamily="18" charset="0"/>
                <a:cs typeface="Times New Roman" panose="02020603050405020304" pitchFamily="18" charset="0"/>
              </a:rPr>
              <a:t>TOP 10 CONSIDERATIONS</a:t>
            </a: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2066279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8737600" y="6096001"/>
            <a:ext cx="2844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11150" y="-60325"/>
            <a:ext cx="11556999" cy="1347441"/>
          </a:xfrm>
        </p:spPr>
        <p:txBody>
          <a:bodyPr>
            <a:normAutofit/>
          </a:bodyPr>
          <a:lstStyle/>
          <a:p>
            <a:pPr algn="ctr">
              <a:lnSpc>
                <a:spcPts val="4100"/>
              </a:lnSpc>
            </a:pPr>
            <a:r>
              <a:rPr lang="en-US" sz="5400" dirty="0" err="1">
                <a:solidFill>
                  <a:schemeClr val="bg2"/>
                </a:solidFill>
              </a:rPr>
              <a:t>NPRM</a:t>
            </a:r>
            <a:endParaRPr lang="en-US" sz="5400" dirty="0">
              <a:solidFill>
                <a:schemeClr val="bg2"/>
              </a:solidFill>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9" name="TextBox 8">
            <a:extLst>
              <a:ext uri="{FF2B5EF4-FFF2-40B4-BE49-F238E27FC236}">
                <a16:creationId xmlns:a16="http://schemas.microsoft.com/office/drawing/2014/main" id="{9EB0FB7E-46F0-1342-DC1F-1CAFC89BF716}"/>
              </a:ext>
            </a:extLst>
          </p:cNvPr>
          <p:cNvSpPr txBox="1"/>
          <p:nvPr/>
        </p:nvSpPr>
        <p:spPr>
          <a:xfrm>
            <a:off x="111810" y="1410497"/>
            <a:ext cx="1202658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 The Proposal: </a:t>
            </a:r>
          </a:p>
          <a:p>
            <a:pPr marL="742950" lvl="1" indent="-285750">
              <a:buFont typeface="Arial" panose="020B0604020202020204" pitchFamily="34" charset="0"/>
              <a:buChar char="•"/>
            </a:pPr>
            <a:r>
              <a:rPr lang="en-US" sz="2400" dirty="0"/>
              <a:t>Creditors would not longer be able to obtain and use medical information as it pertains to debts, expenses, assets, or collateral for credit eligibility determinations under certain conditions (but can still use income, benefits, and purpose of credit)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CRAs would be prohibited from including medical debt information on a consumer report unless (1) it has reason to believe the creditor intends to use the information lawfully, and (2) the CRA is not otherwise prohibited from furnishing the medical debt information i.e. via state law or regulation etc.</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i="1" dirty="0"/>
              <a:t>Not </a:t>
            </a:r>
            <a:r>
              <a:rPr lang="en-US" sz="2400" dirty="0"/>
              <a:t>a ban on furnishing. . . but effectively eliminates usefulness of credit reporting medical debt.</a:t>
            </a:r>
          </a:p>
          <a:p>
            <a:pPr marL="285750" indent="-285750">
              <a:buFont typeface="Arial" panose="020B0604020202020204" pitchFamily="34" charset="0"/>
              <a:buChar char="•"/>
            </a:pPr>
            <a:r>
              <a:rPr lang="en-US" sz="2400" dirty="0"/>
              <a:t>August 12, 2024 - Comment Period Ends</a:t>
            </a:r>
          </a:p>
          <a:p>
            <a:pPr marL="285750" indent="-285750">
              <a:buFont typeface="Arial" panose="020B0604020202020204" pitchFamily="34" charset="0"/>
              <a:buChar char="•"/>
            </a:pPr>
            <a:r>
              <a:rPr lang="en-US" sz="2400" dirty="0"/>
              <a:t>Rule Becomes Effective 60 days after publication in Federal Register</a:t>
            </a:r>
          </a:p>
        </p:txBody>
      </p:sp>
    </p:spTree>
    <p:extLst>
      <p:ext uri="{BB962C8B-B14F-4D97-AF65-F5344CB8AC3E}">
        <p14:creationId xmlns:p14="http://schemas.microsoft.com/office/powerpoint/2010/main" val="348935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17CA6F59-22B4-4911-A9CD-578D2FCDA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7A9E4-5B2C-4157-9C6E-D65CCF47693C}" type="slidenum">
              <a:rPr kumimoji="0" lang="en-US" sz="8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4035D5AF-67CD-432E-8F2C-63B7A7AA2642}"/>
              </a:ext>
            </a:extLst>
          </p:cNvPr>
          <p:cNvSpPr>
            <a:spLocks noGrp="1"/>
          </p:cNvSpPr>
          <p:nvPr>
            <p:ph type="body" sz="quarter" idx="13"/>
          </p:nvPr>
        </p:nvSpPr>
        <p:spPr>
          <a:xfrm>
            <a:off x="204281" y="1066800"/>
            <a:ext cx="11987719" cy="5243384"/>
          </a:xfrm>
        </p:spPr>
        <p:txBody>
          <a:bodyPr/>
          <a:lstStyle/>
          <a:p>
            <a:pPr marL="0" indent="0" algn="ctr">
              <a:buNone/>
            </a:pPr>
            <a:endParaRPr kumimoji="0" lang="en-US" sz="5400" b="1" i="0" u="none" strike="noStrike" kern="1200" cap="none" spc="0" normalizeH="0" baseline="0" noProof="0" dirty="0">
              <a:ln>
                <a:noFill/>
              </a:ln>
              <a:solidFill>
                <a:prstClr val="black"/>
              </a:solidFill>
              <a:effectLst/>
              <a:uLnTx/>
              <a:uFillTx/>
              <a:latin typeface="Aleo"/>
              <a:ea typeface="+mj-ea"/>
              <a:cs typeface="+mj-cs"/>
            </a:endParaRPr>
          </a:p>
          <a:p>
            <a:pPr marL="0" indent="0" algn="ctr">
              <a:buNone/>
            </a:pPr>
            <a:endParaRPr lang="en-US" sz="5400" b="1" dirty="0">
              <a:solidFill>
                <a:prstClr val="black"/>
              </a:solidFill>
              <a:latin typeface="Aleo"/>
              <a:ea typeface="+mj-ea"/>
              <a:cs typeface="+mj-cs"/>
            </a:endParaRPr>
          </a:p>
          <a:p>
            <a:pPr marL="0" indent="0" algn="ctr">
              <a:buNone/>
            </a:pPr>
            <a:r>
              <a:rPr lang="en-US" sz="5400" b="1" dirty="0">
                <a:solidFill>
                  <a:prstClr val="black"/>
                </a:solidFill>
                <a:latin typeface="Aleo"/>
                <a:ea typeface="+mj-ea"/>
                <a:cs typeface="+mj-cs"/>
              </a:rPr>
              <a:t>QUESTIONS/DISCUSSION?</a:t>
            </a:r>
            <a:endParaRPr kumimoji="0" lang="en-US" sz="5400" b="1" i="0" u="none" strike="noStrike" kern="1200" cap="none" spc="0" normalizeH="0" baseline="0" noProof="0" dirty="0">
              <a:ln>
                <a:noFill/>
              </a:ln>
              <a:solidFill>
                <a:prstClr val="black"/>
              </a:solidFill>
              <a:effectLst/>
              <a:uLnTx/>
              <a:uFillTx/>
              <a:latin typeface="Aleo"/>
              <a:ea typeface="+mj-ea"/>
              <a:cs typeface="+mj-cs"/>
            </a:endParaRPr>
          </a:p>
          <a:p>
            <a:pPr marL="0" indent="0" algn="ctr">
              <a:buNone/>
            </a:pPr>
            <a:br>
              <a:rPr kumimoji="0" lang="en-US" sz="5400" b="1" i="0" u="none" strike="noStrike" kern="1200" cap="none" spc="0" normalizeH="0" baseline="0" noProof="0" dirty="0">
                <a:ln>
                  <a:noFill/>
                </a:ln>
                <a:solidFill>
                  <a:prstClr val="black"/>
                </a:solidFill>
                <a:effectLst/>
                <a:uLnTx/>
                <a:uFillTx/>
                <a:latin typeface="Aleo"/>
                <a:ea typeface="+mj-ea"/>
                <a:cs typeface="+mj-cs"/>
              </a:rPr>
            </a:br>
            <a:endParaRPr kumimoji="0" lang="en-US" sz="5400" b="1" i="0" u="none" strike="noStrike" kern="1200" cap="none" spc="0" normalizeH="0" baseline="0" noProof="0" dirty="0">
              <a:ln>
                <a:noFill/>
              </a:ln>
              <a:solidFill>
                <a:prstClr val="black"/>
              </a:solidFill>
              <a:effectLst/>
              <a:uLnTx/>
              <a:uFillTx/>
              <a:latin typeface="Aleo"/>
              <a:ea typeface="+mj-ea"/>
              <a:cs typeface="+mj-cs"/>
            </a:endParaRPr>
          </a:p>
        </p:txBody>
      </p:sp>
      <p:sp>
        <p:nvSpPr>
          <p:cNvPr id="2" name="Title 1">
            <a:extLst>
              <a:ext uri="{FF2B5EF4-FFF2-40B4-BE49-F238E27FC236}">
                <a16:creationId xmlns:a16="http://schemas.microsoft.com/office/drawing/2014/main" id="{5AFA2908-87F3-4A35-BDE0-9916BAD91D03}"/>
              </a:ext>
            </a:extLst>
          </p:cNvPr>
          <p:cNvSpPr>
            <a:spLocks noGrp="1"/>
          </p:cNvSpPr>
          <p:nvPr>
            <p:ph type="title"/>
          </p:nvPr>
        </p:nvSpPr>
        <p:spPr/>
        <p:txBody>
          <a:bodyPr/>
          <a:lstStyle/>
          <a:p>
            <a:pPr algn="ctr"/>
            <a:endParaRPr lang="en-US" dirty="0"/>
          </a:p>
        </p:txBody>
      </p:sp>
      <p:graphicFrame>
        <p:nvGraphicFramePr>
          <p:cNvPr id="4" name="Table 5">
            <a:extLst>
              <a:ext uri="{FF2B5EF4-FFF2-40B4-BE49-F238E27FC236}">
                <a16:creationId xmlns:a16="http://schemas.microsoft.com/office/drawing/2014/main" id="{0A08C6E9-6FA7-4028-9C5E-2A8FD803ADE1}"/>
              </a:ext>
            </a:extLst>
          </p:cNvPr>
          <p:cNvGraphicFramePr>
            <a:graphicFrameLocks noGrp="1"/>
          </p:cNvGraphicFramePr>
          <p:nvPr>
            <p:extLst>
              <p:ext uri="{D42A27DB-BD31-4B8C-83A1-F6EECF244321}">
                <p14:modId xmlns:p14="http://schemas.microsoft.com/office/powerpoint/2010/main" val="1521628131"/>
              </p:ext>
            </p:extLst>
          </p:nvPr>
        </p:nvGraphicFramePr>
        <p:xfrm>
          <a:off x="2661557" y="4290914"/>
          <a:ext cx="12351863" cy="2529840"/>
        </p:xfrm>
        <a:graphic>
          <a:graphicData uri="http://schemas.openxmlformats.org/drawingml/2006/table">
            <a:tbl>
              <a:tblPr firstRow="1" bandRow="1">
                <a:tableStyleId>{5C22544A-7EE6-4342-B048-85BDC9FD1C3A}</a:tableStyleId>
              </a:tblPr>
              <a:tblGrid>
                <a:gridCol w="6990939">
                  <a:extLst>
                    <a:ext uri="{9D8B030D-6E8A-4147-A177-3AD203B41FA5}">
                      <a16:colId xmlns:a16="http://schemas.microsoft.com/office/drawing/2014/main" val="2059186458"/>
                    </a:ext>
                  </a:extLst>
                </a:gridCol>
                <a:gridCol w="5360924">
                  <a:extLst>
                    <a:ext uri="{9D8B030D-6E8A-4147-A177-3AD203B41FA5}">
                      <a16:colId xmlns:a16="http://schemas.microsoft.com/office/drawing/2014/main" val="763542490"/>
                    </a:ext>
                  </a:extLst>
                </a:gridCol>
              </a:tblGrid>
              <a:tr h="370840">
                <a:tc>
                  <a:txBody>
                    <a:bodyPr/>
                    <a:lstStyle/>
                    <a:p>
                      <a:pPr algn="ctr"/>
                      <a:r>
                        <a:rPr lang="en-US" sz="4000" dirty="0">
                          <a:solidFill>
                            <a:schemeClr val="tx1"/>
                          </a:solidFill>
                        </a:rPr>
                        <a:t>John H. Bedard, Jr.</a:t>
                      </a:r>
                    </a:p>
                    <a:p>
                      <a:pPr algn="ctr"/>
                      <a:r>
                        <a:rPr lang="en-US" sz="4000" dirty="0">
                          <a:solidFill>
                            <a:schemeClr val="tx1"/>
                          </a:solidFill>
                        </a:rPr>
                        <a:t>Bedard Law Group, P.C.</a:t>
                      </a:r>
                    </a:p>
                    <a:p>
                      <a:pPr algn="ctr"/>
                      <a:r>
                        <a:rPr lang="en-US" sz="4000" dirty="0">
                          <a:solidFill>
                            <a:schemeClr val="tx1"/>
                          </a:solidFill>
                          <a:hlinkClick r:id="rId2"/>
                        </a:rPr>
                        <a:t>jbedard@bedardlawgroup.com</a:t>
                      </a:r>
                      <a:endParaRPr lang="en-US" sz="4000" dirty="0">
                        <a:solidFill>
                          <a:schemeClr val="tx1"/>
                        </a:solidFill>
                      </a:endParaRPr>
                    </a:p>
                  </a:txBody>
                  <a:tcPr>
                    <a:noFill/>
                  </a:tcPr>
                </a:tc>
                <a:tc>
                  <a:txBody>
                    <a:bodyPr/>
                    <a:lstStyle/>
                    <a:p>
                      <a:endParaRPr lang="en-US" sz="4000" dirty="0">
                        <a:solidFill>
                          <a:schemeClr val="tx1"/>
                        </a:solidFill>
                      </a:endParaRPr>
                    </a:p>
                  </a:txBody>
                  <a:tcPr>
                    <a:noFill/>
                  </a:tcPr>
                </a:tc>
                <a:extLst>
                  <a:ext uri="{0D108BD9-81ED-4DB2-BD59-A6C34878D82A}">
                    <a16:rowId xmlns:a16="http://schemas.microsoft.com/office/drawing/2014/main" val="1818240107"/>
                  </a:ext>
                </a:extLst>
              </a:tr>
            </a:tbl>
          </a:graphicData>
        </a:graphic>
      </p:graphicFrame>
    </p:spTree>
    <p:extLst>
      <p:ext uri="{BB962C8B-B14F-4D97-AF65-F5344CB8AC3E}">
        <p14:creationId xmlns:p14="http://schemas.microsoft.com/office/powerpoint/2010/main" val="160495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457200" y="1683756"/>
            <a:ext cx="4158943" cy="2396359"/>
          </a:xfrm>
        </p:spPr>
        <p:txBody>
          <a:bodyPr vert="horz" lIns="91440" tIns="45720" rIns="91440" bIns="45720" rtlCol="0" anchor="b">
            <a:normAutofit/>
          </a:bodyPr>
          <a:lstStyle/>
          <a:p>
            <a:pPr algn="r">
              <a:lnSpc>
                <a:spcPct val="90000"/>
              </a:lnSpc>
              <a:spcBef>
                <a:spcPct val="0"/>
              </a:spcBef>
            </a:pPr>
            <a:r>
              <a:rPr lang="en-US" sz="4000" kern="1200" dirty="0">
                <a:solidFill>
                  <a:srgbClr val="FFFFFF"/>
                </a:solidFill>
                <a:latin typeface="+mj-lt"/>
                <a:ea typeface="+mj-ea"/>
                <a:cs typeface="+mj-cs"/>
              </a:rPr>
              <a:t>1. “PRE-LOAD” DILIGENCE</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5</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 Placeholder 2">
            <a:extLst>
              <a:ext uri="{FF2B5EF4-FFF2-40B4-BE49-F238E27FC236}">
                <a16:creationId xmlns:a16="http://schemas.microsoft.com/office/drawing/2014/main" id="{38CE9469-53CC-E143-DE28-2A2D55B4E8D5}"/>
              </a:ext>
            </a:extLst>
          </p:cNvPr>
          <p:cNvGraphicFramePr/>
          <p:nvPr>
            <p:extLst>
              <p:ext uri="{D42A27DB-BD31-4B8C-83A1-F6EECF244321}">
                <p14:modId xmlns:p14="http://schemas.microsoft.com/office/powerpoint/2010/main" val="1894735768"/>
              </p:ext>
            </p:extLst>
          </p:nvPr>
        </p:nvGraphicFramePr>
        <p:xfrm>
          <a:off x="4158932" y="153785"/>
          <a:ext cx="7412954" cy="605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3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0" y="1683756"/>
            <a:ext cx="3701743" cy="2396359"/>
          </a:xfrm>
        </p:spPr>
        <p:txBody>
          <a:bodyPr vert="horz" lIns="91440" tIns="45720" rIns="91440" bIns="45720" rtlCol="0" anchor="b">
            <a:normAutofit/>
          </a:bodyPr>
          <a:lstStyle/>
          <a:p>
            <a:pPr algn="r">
              <a:lnSpc>
                <a:spcPct val="90000"/>
              </a:lnSpc>
              <a:spcBef>
                <a:spcPct val="0"/>
              </a:spcBef>
            </a:pPr>
            <a:r>
              <a:rPr lang="en-US" sz="4000" kern="1200" dirty="0">
                <a:solidFill>
                  <a:srgbClr val="FFFFFF"/>
                </a:solidFill>
                <a:latin typeface="+mj-lt"/>
                <a:ea typeface="+mj-ea"/>
                <a:cs typeface="+mj-cs"/>
              </a:rPr>
              <a:t>2. “POST-LOAD” DILIGENCE</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6</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 Placeholder 2">
            <a:extLst>
              <a:ext uri="{FF2B5EF4-FFF2-40B4-BE49-F238E27FC236}">
                <a16:creationId xmlns:a16="http://schemas.microsoft.com/office/drawing/2014/main" id="{B67C2112-AD51-8931-E189-A4FF1C9C5CBC}"/>
              </a:ext>
            </a:extLst>
          </p:cNvPr>
          <p:cNvGraphicFramePr/>
          <p:nvPr>
            <p:extLst>
              <p:ext uri="{D42A27DB-BD31-4B8C-83A1-F6EECF244321}">
                <p14:modId xmlns:p14="http://schemas.microsoft.com/office/powerpoint/2010/main" val="33657037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25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lnSpc>
                <a:spcPct val="90000"/>
              </a:lnSpc>
              <a:spcBef>
                <a:spcPct val="0"/>
              </a:spcBef>
            </a:pPr>
            <a:r>
              <a:rPr lang="en-US" sz="3100" kern="1200">
                <a:solidFill>
                  <a:srgbClr val="FFFFFF"/>
                </a:solidFill>
                <a:latin typeface="+mj-lt"/>
                <a:ea typeface="+mj-ea"/>
                <a:cs typeface="+mj-cs"/>
              </a:rPr>
              <a:t>3. REFRAIN FROM REPORTING</a:t>
            </a:r>
            <a:br>
              <a:rPr lang="en-US" sz="3100" kern="1200">
                <a:solidFill>
                  <a:srgbClr val="FFFFFF"/>
                </a:solidFill>
                <a:latin typeface="+mj-lt"/>
                <a:ea typeface="+mj-ea"/>
                <a:cs typeface="+mj-cs"/>
              </a:rPr>
            </a:br>
            <a:r>
              <a:rPr lang="en-US" sz="3100" kern="1200">
                <a:solidFill>
                  <a:srgbClr val="FFFFFF"/>
                </a:solidFill>
                <a:latin typeface="+mj-lt"/>
                <a:ea typeface="+mj-ea"/>
                <a:cs typeface="+mj-cs"/>
              </a:rPr>
              <a:t> BEFORE REG F DISCLOSURE</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7</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 Placeholder 2">
            <a:extLst>
              <a:ext uri="{FF2B5EF4-FFF2-40B4-BE49-F238E27FC236}">
                <a16:creationId xmlns:a16="http://schemas.microsoft.com/office/drawing/2014/main" id="{3CAD6534-8D76-CA44-16A6-ADA94934594F}"/>
              </a:ext>
            </a:extLst>
          </p:cNvPr>
          <p:cNvGraphicFramePr/>
          <p:nvPr>
            <p:extLst>
              <p:ext uri="{D42A27DB-BD31-4B8C-83A1-F6EECF244321}">
                <p14:modId xmlns:p14="http://schemas.microsoft.com/office/powerpoint/2010/main" val="4178116754"/>
              </p:ext>
            </p:extLst>
          </p:nvPr>
        </p:nvGraphicFramePr>
        <p:xfrm>
          <a:off x="4037824" y="63230"/>
          <a:ext cx="8043929" cy="6571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33251" y="1153572"/>
            <a:ext cx="4094017" cy="4461163"/>
          </a:xfrm>
        </p:spPr>
        <p:txBody>
          <a:bodyPr vert="horz" lIns="91440" tIns="45720" rIns="91440" bIns="45720" rtlCol="0" anchor="ctr">
            <a:normAutofit/>
          </a:bodyPr>
          <a:lstStyle/>
          <a:p>
            <a:pPr>
              <a:lnSpc>
                <a:spcPct val="90000"/>
              </a:lnSpc>
              <a:spcBef>
                <a:spcPct val="0"/>
              </a:spcBef>
            </a:pPr>
            <a:r>
              <a:rPr lang="en-US" sz="3400" kern="1200">
                <a:solidFill>
                  <a:srgbClr val="FFFFFF"/>
                </a:solidFill>
                <a:latin typeface="+mj-lt"/>
                <a:ea typeface="+mj-ea"/>
                <a:cs typeface="+mj-cs"/>
              </a:rPr>
              <a:t>4. DOCUMENTING DISPUTE INTAKE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B90AE2F-0630-43D8-A48A-B7EC66E2BB5A}"/>
              </a:ext>
            </a:extLst>
          </p:cNvPr>
          <p:cNvSpPr>
            <a:spLocks noGrp="1"/>
          </p:cNvSpPr>
          <p:nvPr>
            <p:ph type="body" sz="quarter" idx="13"/>
          </p:nvPr>
        </p:nvSpPr>
        <p:spPr>
          <a:xfrm>
            <a:off x="4202084" y="43856"/>
            <a:ext cx="7843058" cy="6760111"/>
          </a:xfrm>
        </p:spPr>
        <p:txBody>
          <a:bodyPr vert="horz" lIns="91440" tIns="45720" rIns="91440" bIns="45720" numCol="1" rtlCol="0" anchor="ctr">
            <a:noAutofit/>
          </a:bodyPr>
          <a:lstStyle/>
          <a:p>
            <a:r>
              <a:rPr lang="en-US" sz="2200" dirty="0">
                <a:solidFill>
                  <a:schemeClr val="tx1"/>
                </a:solidFill>
                <a:latin typeface="+mn-lt"/>
                <a:cs typeface="+mn-cs"/>
              </a:rPr>
              <a:t>FDCPA or FCRA Dispute?</a:t>
            </a:r>
            <a:endParaRPr lang="en-US" sz="2200" b="1" dirty="0">
              <a:solidFill>
                <a:schemeClr val="tx1"/>
              </a:solidFill>
              <a:latin typeface="+mn-lt"/>
              <a:cs typeface="+mn-cs"/>
            </a:endParaRPr>
          </a:p>
          <a:p>
            <a:r>
              <a:rPr lang="en-US" sz="2200" dirty="0">
                <a:solidFill>
                  <a:schemeClr val="tx1"/>
                </a:solidFill>
                <a:latin typeface="+mn-lt"/>
                <a:cs typeface="+mn-cs"/>
              </a:rPr>
              <a:t>Direct Or Indirect Dispute?</a:t>
            </a:r>
          </a:p>
          <a:p>
            <a:endParaRPr lang="en-US" sz="2200" dirty="0">
              <a:solidFill>
                <a:schemeClr val="tx1"/>
              </a:solidFill>
              <a:latin typeface="+mn-lt"/>
              <a:cs typeface="+mn-cs"/>
            </a:endParaRPr>
          </a:p>
          <a:p>
            <a:r>
              <a:rPr lang="en-US" sz="2200" u="sng" dirty="0">
                <a:solidFill>
                  <a:schemeClr val="tx1"/>
                </a:solidFill>
                <a:latin typeface="+mn-lt"/>
                <a:cs typeface="+mn-cs"/>
              </a:rPr>
              <a:t>Direct Dispute</a:t>
            </a:r>
            <a:r>
              <a:rPr lang="en-US" sz="2200" dirty="0">
                <a:solidFill>
                  <a:schemeClr val="tx1"/>
                </a:solidFill>
                <a:latin typeface="+mn-lt"/>
                <a:cs typeface="+mn-cs"/>
              </a:rPr>
              <a:t>:  means a dispute submitted directly to a furnisher (including a furnisher that is a debt collector) by a consumer concerning the accuracy of any information contained in a consumer report and pertaining to an account or other relationship that the furnisher has or had with the consumer.</a:t>
            </a:r>
          </a:p>
          <a:p>
            <a:r>
              <a:rPr lang="en-US" sz="2200" u="sng" dirty="0">
                <a:solidFill>
                  <a:schemeClr val="tx1"/>
                </a:solidFill>
                <a:latin typeface="+mn-lt"/>
                <a:cs typeface="+mn-cs"/>
              </a:rPr>
              <a:t>Accuracy</a:t>
            </a:r>
            <a:r>
              <a:rPr lang="en-US" sz="2200" dirty="0">
                <a:solidFill>
                  <a:schemeClr val="tx1"/>
                </a:solidFill>
                <a:latin typeface="+mn-lt"/>
                <a:cs typeface="+mn-cs"/>
              </a:rPr>
              <a:t>:  means that information that a furnisher provides to a consumer reporting agency about an account or other relationship with the consume correctly: </a:t>
            </a:r>
          </a:p>
          <a:p>
            <a:pPr lvl="1"/>
            <a:r>
              <a:rPr lang="en-US" sz="2200" dirty="0">
                <a:solidFill>
                  <a:schemeClr val="tx1"/>
                </a:solidFill>
                <a:latin typeface="+mn-lt"/>
                <a:cs typeface="+mn-cs"/>
              </a:rPr>
              <a:t>Reflects the terms of and liability for the account or other relationship;</a:t>
            </a:r>
          </a:p>
          <a:p>
            <a:pPr lvl="1"/>
            <a:r>
              <a:rPr lang="en-US" sz="2200" dirty="0">
                <a:solidFill>
                  <a:schemeClr val="tx1"/>
                </a:solidFill>
                <a:latin typeface="+mn-lt"/>
                <a:cs typeface="+mn-cs"/>
              </a:rPr>
              <a:t>Reflects the consumer’s performance and other conduct with respect to the account or other relationship; and</a:t>
            </a:r>
          </a:p>
          <a:p>
            <a:pPr lvl="1"/>
            <a:r>
              <a:rPr lang="en-US" sz="2200" dirty="0">
                <a:solidFill>
                  <a:schemeClr val="tx1"/>
                </a:solidFill>
                <a:latin typeface="+mn-lt"/>
                <a:cs typeface="+mn-cs"/>
              </a:rPr>
              <a:t>Identifies the appropriate consumer.</a:t>
            </a:r>
          </a:p>
          <a:p>
            <a:pPr marL="457200" lvl="1"/>
            <a:endParaRPr lang="en-US" sz="2200" dirty="0">
              <a:solidFill>
                <a:schemeClr val="tx1"/>
              </a:solidFill>
              <a:latin typeface="+mn-lt"/>
              <a:cs typeface="+mn-cs"/>
            </a:endParaRP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b="0" i="0" u="none" strike="noStrike" cap="none" spc="0" normalizeH="0" baseline="0" noProof="0" smtClean="0">
                <a:ln>
                  <a:noFill/>
                </a:ln>
                <a:solidFill>
                  <a:schemeClr val="tx1">
                    <a:tint val="75000"/>
                  </a:schemeClr>
                </a:solidFill>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solidFill>
                <a:schemeClr val="tx1">
                  <a:tint val="75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14" name="TextBox 13">
            <a:extLst>
              <a:ext uri="{FF2B5EF4-FFF2-40B4-BE49-F238E27FC236}">
                <a16:creationId xmlns:a16="http://schemas.microsoft.com/office/drawing/2014/main" id="{67C4D3DC-D461-08D5-DBDC-F51AD8397344}"/>
              </a:ext>
            </a:extLst>
          </p:cNvPr>
          <p:cNvSpPr txBox="1"/>
          <p:nvPr/>
        </p:nvSpPr>
        <p:spPr>
          <a:xfrm>
            <a:off x="9590968" y="6378444"/>
            <a:ext cx="2066924" cy="369332"/>
          </a:xfrm>
          <a:prstGeom prst="rect">
            <a:avLst/>
          </a:prstGeom>
          <a:noFill/>
        </p:spPr>
        <p:txBody>
          <a:bodyPr wrap="square" rtlCol="0">
            <a:spAutoFit/>
          </a:bodyPr>
          <a:lstStyle/>
          <a:p>
            <a:pPr>
              <a:spcAft>
                <a:spcPts val="600"/>
              </a:spcAft>
            </a:pPr>
            <a:r>
              <a:rPr lang="en-US"/>
              <a:t>12 CFR §1022.41</a:t>
            </a:r>
          </a:p>
        </p:txBody>
      </p:sp>
    </p:spTree>
    <p:extLst>
      <p:ext uri="{BB962C8B-B14F-4D97-AF65-F5344CB8AC3E}">
        <p14:creationId xmlns:p14="http://schemas.microsoft.com/office/powerpoint/2010/main" val="163166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0780FD-21DA-4903-8859-69B5014E0F4B}"/>
              </a:ext>
            </a:extLst>
          </p:cNvPr>
          <p:cNvSpPr>
            <a:spLocks noGrp="1"/>
          </p:cNvSpPr>
          <p:nvPr>
            <p:ph type="title"/>
          </p:nvPr>
        </p:nvSpPr>
        <p:spPr>
          <a:xfrm>
            <a:off x="0" y="1683756"/>
            <a:ext cx="3701743" cy="2396359"/>
          </a:xfrm>
        </p:spPr>
        <p:txBody>
          <a:bodyPr vert="horz" lIns="91440" tIns="45720" rIns="91440" bIns="45720" rtlCol="0" anchor="b">
            <a:normAutofit/>
          </a:bodyPr>
          <a:lstStyle/>
          <a:p>
            <a:pPr algn="r">
              <a:lnSpc>
                <a:spcPct val="90000"/>
              </a:lnSpc>
              <a:spcBef>
                <a:spcPct val="0"/>
              </a:spcBef>
            </a:pPr>
            <a:r>
              <a:rPr lang="en-US" sz="3400" kern="1200" dirty="0">
                <a:solidFill>
                  <a:srgbClr val="FFFFFF"/>
                </a:solidFill>
                <a:latin typeface="+mj-lt"/>
                <a:ea typeface="+mj-ea"/>
                <a:cs typeface="+mj-cs"/>
              </a:rPr>
              <a:t>4. DOCUMENTING DISPUTE INTAKE</a:t>
            </a:r>
          </a:p>
        </p:txBody>
      </p:sp>
      <p:sp>
        <p:nvSpPr>
          <p:cNvPr id="2" name="Slide Number Placeholder 1">
            <a:extLst>
              <a:ext uri="{FF2B5EF4-FFF2-40B4-BE49-F238E27FC236}">
                <a16:creationId xmlns:a16="http://schemas.microsoft.com/office/drawing/2014/main" id="{D528D7E9-12C9-46CB-B8F8-0C7C3CCBB0F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807A9E4-5B2C-4157-9C6E-D65CCF47693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9</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1" name="Text Placeholder 2">
            <a:extLst>
              <a:ext uri="{FF2B5EF4-FFF2-40B4-BE49-F238E27FC236}">
                <a16:creationId xmlns:a16="http://schemas.microsoft.com/office/drawing/2014/main" id="{9DB54B1E-C3E1-401B-8451-8213D0D648C2}"/>
              </a:ext>
            </a:extLst>
          </p:cNvPr>
          <p:cNvSpPr txBox="1">
            <a:spLocks/>
          </p:cNvSpPr>
          <p:nvPr/>
        </p:nvSpPr>
        <p:spPr>
          <a:xfrm>
            <a:off x="1876425" y="4890296"/>
            <a:ext cx="2066923"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p>
        </p:txBody>
      </p:sp>
      <p:sp>
        <p:nvSpPr>
          <p:cNvPr id="6" name="Text Placeholder 2">
            <a:extLst>
              <a:ext uri="{FF2B5EF4-FFF2-40B4-BE49-F238E27FC236}">
                <a16:creationId xmlns:a16="http://schemas.microsoft.com/office/drawing/2014/main" id="{CEC1F80D-E605-4AD4-A820-396E698159D5}"/>
              </a:ext>
            </a:extLst>
          </p:cNvPr>
          <p:cNvSpPr txBox="1">
            <a:spLocks/>
          </p:cNvSpPr>
          <p:nvPr/>
        </p:nvSpPr>
        <p:spPr>
          <a:xfrm>
            <a:off x="6256338" y="1410497"/>
            <a:ext cx="4962524"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sp>
        <p:nvSpPr>
          <p:cNvPr id="7" name="Text Placeholder 2">
            <a:extLst>
              <a:ext uri="{FF2B5EF4-FFF2-40B4-BE49-F238E27FC236}">
                <a16:creationId xmlns:a16="http://schemas.microsoft.com/office/drawing/2014/main" id="{0E5878AE-56E2-4E83-8C0A-5F2CB9699396}"/>
              </a:ext>
            </a:extLst>
          </p:cNvPr>
          <p:cNvSpPr txBox="1">
            <a:spLocks/>
          </p:cNvSpPr>
          <p:nvPr/>
        </p:nvSpPr>
        <p:spPr>
          <a:xfrm>
            <a:off x="6335714" y="3121029"/>
            <a:ext cx="4883148" cy="2227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lumMod val="65000"/>
                    <a:lumOff val="35000"/>
                  </a:schemeClr>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p>
        </p:txBody>
      </p:sp>
      <p:graphicFrame>
        <p:nvGraphicFramePr>
          <p:cNvPr id="13" name="Text Placeholder 2">
            <a:extLst>
              <a:ext uri="{FF2B5EF4-FFF2-40B4-BE49-F238E27FC236}">
                <a16:creationId xmlns:a16="http://schemas.microsoft.com/office/drawing/2014/main" id="{DDE22D05-E4A9-17DA-2A17-03510F0DBFC1}"/>
              </a:ext>
            </a:extLst>
          </p:cNvPr>
          <p:cNvGraphicFramePr/>
          <p:nvPr>
            <p:extLst>
              <p:ext uri="{D42A27DB-BD31-4B8C-83A1-F6EECF244321}">
                <p14:modId xmlns:p14="http://schemas.microsoft.com/office/powerpoint/2010/main" val="1348550572"/>
              </p:ext>
            </p:extLst>
          </p:nvPr>
        </p:nvGraphicFramePr>
        <p:xfrm>
          <a:off x="4080754" y="10138"/>
          <a:ext cx="7491132" cy="619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29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TotalTime>
  <Words>1718</Words>
  <Application>Microsoft Office PowerPoint</Application>
  <PresentationFormat>Widescreen</PresentationFormat>
  <Paragraphs>252</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Aleo</vt:lpstr>
      <vt:lpstr>Aptos</vt:lpstr>
      <vt:lpstr>Aptos Display</vt:lpstr>
      <vt:lpstr>Arial</vt:lpstr>
      <vt:lpstr>Calibri</vt:lpstr>
      <vt:lpstr>Times New Roman</vt:lpstr>
      <vt:lpstr>Office Theme</vt:lpstr>
      <vt:lpstr>PowerPoint Presentation</vt:lpstr>
      <vt:lpstr>Disclaimer</vt:lpstr>
      <vt:lpstr>AGENDA</vt:lpstr>
      <vt:lpstr>PowerPoint Presentation</vt:lpstr>
      <vt:lpstr>1. “PRE-LOAD” DILIGENCE</vt:lpstr>
      <vt:lpstr>2. “POST-LOAD” DILIGENCE</vt:lpstr>
      <vt:lpstr>3. REFRAIN FROM REPORTING  BEFORE REG F DISCLOSURE</vt:lpstr>
      <vt:lpstr>4. DOCUMENTING DISPUTE INTAKE</vt:lpstr>
      <vt:lpstr>4. DOCUMENTING DISPUTE INTAKE</vt:lpstr>
      <vt:lpstr>5. INVESTIGATE DISPUTE</vt:lpstr>
      <vt:lpstr>5. INVESTIGATE DISPUTE</vt:lpstr>
      <vt:lpstr>6. DOCUMENT INVESTIGATION ACTIVITY AND RESULTS</vt:lpstr>
      <vt:lpstr>7. INVESTIGATION RESPONSE</vt:lpstr>
      <vt:lpstr>8. PROPER DISPUTE NOTATION</vt:lpstr>
      <vt:lpstr>9. AUDIT PROCESS</vt:lpstr>
      <vt:lpstr>10. APPENDIX E AND YOUR P&amp;P’S</vt:lpstr>
      <vt:lpstr>10. APPENDIX E AND YOUR P&amp;P’S</vt:lpstr>
      <vt:lpstr>11. BONUS CONSIDERATION! </vt:lpstr>
      <vt:lpstr>PowerPoint Presentation</vt:lpstr>
      <vt:lpstr>DISCLAIMER ON CONSENT ORDERS</vt:lpstr>
      <vt:lpstr>In The Matter Of Afni, Inc. (11/12/20)</vt:lpstr>
      <vt:lpstr>In The Matter Of Afni, Inc. (11/12/20)</vt:lpstr>
      <vt:lpstr>In The Matter Of Afni, Inc. (11/12/20)</vt:lpstr>
      <vt:lpstr>In The Matter Of Phoenix Financial Services, LLC (6/8/23)</vt:lpstr>
      <vt:lpstr>In The Matter Of Commonwealth Financial Systems, Inc. (12/15/2023)</vt:lpstr>
      <vt:lpstr>In The Matter Of Commonwealth Financial Systems, Inc. (12/15/2023)</vt:lpstr>
      <vt:lpstr>A Vocal CFPB</vt:lpstr>
      <vt:lpstr>Supervisory Highlights:  Consumer Reporting Companies and Furnishers (Issue 32, Spring 2024)</vt:lpstr>
      <vt:lpstr>A Vocal CFPB</vt:lpstr>
      <vt:lpstr>INFORMATION REQUESTS</vt:lpstr>
      <vt:lpstr>INFORMATION REQUESTS</vt:lpstr>
      <vt:lpstr>INFORMATION REQUESTS</vt:lpstr>
      <vt:lpstr>INFORMATION REQUESTS</vt:lpstr>
      <vt:lpstr>PowerPoint Presentation</vt:lpstr>
      <vt:lpstr>RULEMAKING</vt:lpstr>
      <vt:lpstr>RULEMAKING</vt:lpstr>
      <vt:lpstr>RULEMAKING</vt:lpstr>
      <vt:lpstr>PowerPoint Presentation</vt:lpstr>
      <vt:lpstr>NPRM</vt:lpstr>
      <vt:lpstr>NPRM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Rozanne Andersen</dc:creator>
  <cp:lastModifiedBy>John Bedard</cp:lastModifiedBy>
  <cp:revision>228</cp:revision>
  <dcterms:created xsi:type="dcterms:W3CDTF">2021-08-06T12:55:16Z</dcterms:created>
  <dcterms:modified xsi:type="dcterms:W3CDTF">2024-09-10T09:39:40Z</dcterms:modified>
</cp:coreProperties>
</file>