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65" r:id="rId2"/>
    <p:sldId id="270" r:id="rId3"/>
    <p:sldId id="283" r:id="rId4"/>
    <p:sldId id="271" r:id="rId5"/>
    <p:sldId id="284" r:id="rId6"/>
    <p:sldId id="278" r:id="rId7"/>
    <p:sldId id="281" r:id="rId8"/>
    <p:sldId id="276" r:id="rId9"/>
    <p:sldId id="274" r:id="rId10"/>
    <p:sldId id="279" r:id="rId11"/>
    <p:sldId id="280" r:id="rId12"/>
    <p:sldId id="272" r:id="rId13"/>
    <p:sldId id="268" r:id="rId14"/>
    <p:sldId id="28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4B9A"/>
    <a:srgbClr val="4D4D4F"/>
    <a:srgbClr val="BFD7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C80FBA-B670-4163-8662-1BDAB9F5C0EE}" v="2" dt="2024-09-03T19:09:06.0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7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Frost" userId="d05c0db3-c0cf-4b68-8043-176e0ee1613e" providerId="ADAL" clId="{D5C80FBA-B670-4163-8662-1BDAB9F5C0EE}"/>
    <pc:docChg chg="undo custSel addSld delSld modSld sldOrd">
      <pc:chgData name="Mike Frost" userId="d05c0db3-c0cf-4b68-8043-176e0ee1613e" providerId="ADAL" clId="{D5C80FBA-B670-4163-8662-1BDAB9F5C0EE}" dt="2024-09-04T12:24:41.578" v="2353" actId="20577"/>
      <pc:docMkLst>
        <pc:docMk/>
      </pc:docMkLst>
      <pc:sldChg chg="modSp mod">
        <pc:chgData name="Mike Frost" userId="d05c0db3-c0cf-4b68-8043-176e0ee1613e" providerId="ADAL" clId="{D5C80FBA-B670-4163-8662-1BDAB9F5C0EE}" dt="2024-08-27T15:06:29.136" v="152" actId="20577"/>
        <pc:sldMkLst>
          <pc:docMk/>
          <pc:sldMk cId="1247234028" sldId="270"/>
        </pc:sldMkLst>
        <pc:spChg chg="mod">
          <ac:chgData name="Mike Frost" userId="d05c0db3-c0cf-4b68-8043-176e0ee1613e" providerId="ADAL" clId="{D5C80FBA-B670-4163-8662-1BDAB9F5C0EE}" dt="2024-08-27T15:06:29.136" v="152" actId="20577"/>
          <ac:spMkLst>
            <pc:docMk/>
            <pc:sldMk cId="1247234028" sldId="270"/>
            <ac:spMk id="2" creationId="{0F8D9C24-104C-7623-BF2A-4E4427D5D04B}"/>
          </ac:spMkLst>
        </pc:spChg>
      </pc:sldChg>
      <pc:sldChg chg="modSp mod">
        <pc:chgData name="Mike Frost" userId="d05c0db3-c0cf-4b68-8043-176e0ee1613e" providerId="ADAL" clId="{D5C80FBA-B670-4163-8662-1BDAB9F5C0EE}" dt="2024-09-03T19:08:33.047" v="1394" actId="20577"/>
        <pc:sldMkLst>
          <pc:docMk/>
          <pc:sldMk cId="441766352" sldId="271"/>
        </pc:sldMkLst>
        <pc:spChg chg="mod">
          <ac:chgData name="Mike Frost" userId="d05c0db3-c0cf-4b68-8043-176e0ee1613e" providerId="ADAL" clId="{D5C80FBA-B670-4163-8662-1BDAB9F5C0EE}" dt="2024-09-03T19:07:08.231" v="1358" actId="20577"/>
          <ac:spMkLst>
            <pc:docMk/>
            <pc:sldMk cId="441766352" sldId="271"/>
            <ac:spMk id="2" creationId="{04F43EC5-0446-A9EA-4F68-1504541F56A4}"/>
          </ac:spMkLst>
        </pc:spChg>
        <pc:spChg chg="mod">
          <ac:chgData name="Mike Frost" userId="d05c0db3-c0cf-4b68-8043-176e0ee1613e" providerId="ADAL" clId="{D5C80FBA-B670-4163-8662-1BDAB9F5C0EE}" dt="2024-09-03T19:08:33.047" v="1394" actId="20577"/>
          <ac:spMkLst>
            <pc:docMk/>
            <pc:sldMk cId="441766352" sldId="271"/>
            <ac:spMk id="3" creationId="{736FCB3C-BC75-B3FD-0D35-665A1AD5A043}"/>
          </ac:spMkLst>
        </pc:spChg>
      </pc:sldChg>
      <pc:sldChg chg="del">
        <pc:chgData name="Mike Frost" userId="d05c0db3-c0cf-4b68-8043-176e0ee1613e" providerId="ADAL" clId="{D5C80FBA-B670-4163-8662-1BDAB9F5C0EE}" dt="2024-09-03T19:32:34.098" v="2273" actId="2696"/>
        <pc:sldMkLst>
          <pc:docMk/>
          <pc:sldMk cId="682844337" sldId="275"/>
        </pc:sldMkLst>
      </pc:sldChg>
      <pc:sldChg chg="del">
        <pc:chgData name="Mike Frost" userId="d05c0db3-c0cf-4b68-8043-176e0ee1613e" providerId="ADAL" clId="{D5C80FBA-B670-4163-8662-1BDAB9F5C0EE}" dt="2024-08-27T15:07:02.962" v="222" actId="2696"/>
        <pc:sldMkLst>
          <pc:docMk/>
          <pc:sldMk cId="2733545953" sldId="277"/>
        </pc:sldMkLst>
      </pc:sldChg>
      <pc:sldChg chg="modSp mod">
        <pc:chgData name="Mike Frost" userId="d05c0db3-c0cf-4b68-8043-176e0ee1613e" providerId="ADAL" clId="{D5C80FBA-B670-4163-8662-1BDAB9F5C0EE}" dt="2024-09-03T19:14:17.317" v="2120" actId="20577"/>
        <pc:sldMkLst>
          <pc:docMk/>
          <pc:sldMk cId="2279410114" sldId="278"/>
        </pc:sldMkLst>
        <pc:spChg chg="mod">
          <ac:chgData name="Mike Frost" userId="d05c0db3-c0cf-4b68-8043-176e0ee1613e" providerId="ADAL" clId="{D5C80FBA-B670-4163-8662-1BDAB9F5C0EE}" dt="2024-08-27T15:07:34.110" v="272" actId="14100"/>
          <ac:spMkLst>
            <pc:docMk/>
            <pc:sldMk cId="2279410114" sldId="278"/>
            <ac:spMk id="2" creationId="{27B6FA7C-F961-93FA-A1D2-65DC9BF10590}"/>
          </ac:spMkLst>
        </pc:spChg>
        <pc:spChg chg="mod">
          <ac:chgData name="Mike Frost" userId="d05c0db3-c0cf-4b68-8043-176e0ee1613e" providerId="ADAL" clId="{D5C80FBA-B670-4163-8662-1BDAB9F5C0EE}" dt="2024-09-03T19:14:17.317" v="2120" actId="20577"/>
          <ac:spMkLst>
            <pc:docMk/>
            <pc:sldMk cId="2279410114" sldId="278"/>
            <ac:spMk id="3" creationId="{ECCBF53C-F6BA-5033-36AF-68048D85C924}"/>
          </ac:spMkLst>
        </pc:spChg>
      </pc:sldChg>
      <pc:sldChg chg="modSp mod">
        <pc:chgData name="Mike Frost" userId="d05c0db3-c0cf-4b68-8043-176e0ee1613e" providerId="ADAL" clId="{D5C80FBA-B670-4163-8662-1BDAB9F5C0EE}" dt="2024-09-04T12:24:41.578" v="2353" actId="20577"/>
        <pc:sldMkLst>
          <pc:docMk/>
          <pc:sldMk cId="1194769085" sldId="281"/>
        </pc:sldMkLst>
        <pc:spChg chg="mod">
          <ac:chgData name="Mike Frost" userId="d05c0db3-c0cf-4b68-8043-176e0ee1613e" providerId="ADAL" clId="{D5C80FBA-B670-4163-8662-1BDAB9F5C0EE}" dt="2024-09-04T12:24:41.578" v="2353" actId="20577"/>
          <ac:spMkLst>
            <pc:docMk/>
            <pc:sldMk cId="1194769085" sldId="281"/>
            <ac:spMk id="3" creationId="{ECCBF53C-F6BA-5033-36AF-68048D85C924}"/>
          </ac:spMkLst>
        </pc:spChg>
      </pc:sldChg>
      <pc:sldChg chg="modSp add mod ord">
        <pc:chgData name="Mike Frost" userId="d05c0db3-c0cf-4b68-8043-176e0ee1613e" providerId="ADAL" clId="{D5C80FBA-B670-4163-8662-1BDAB9F5C0EE}" dt="2024-09-03T19:07:59.222" v="1370" actId="5793"/>
        <pc:sldMkLst>
          <pc:docMk/>
          <pc:sldMk cId="1975686337" sldId="283"/>
        </pc:sldMkLst>
        <pc:spChg chg="mod">
          <ac:chgData name="Mike Frost" userId="d05c0db3-c0cf-4b68-8043-176e0ee1613e" providerId="ADAL" clId="{D5C80FBA-B670-4163-8662-1BDAB9F5C0EE}" dt="2024-09-03T19:07:59.222" v="1370" actId="5793"/>
          <ac:spMkLst>
            <pc:docMk/>
            <pc:sldMk cId="1975686337" sldId="283"/>
            <ac:spMk id="3" creationId="{736FCB3C-BC75-B3FD-0D35-665A1AD5A043}"/>
          </ac:spMkLst>
        </pc:spChg>
      </pc:sldChg>
      <pc:sldChg chg="addSp delSp modSp add mod">
        <pc:chgData name="Mike Frost" userId="d05c0db3-c0cf-4b68-8043-176e0ee1613e" providerId="ADAL" clId="{D5C80FBA-B670-4163-8662-1BDAB9F5C0EE}" dt="2024-09-03T19:11:42.829" v="1883" actId="5793"/>
        <pc:sldMkLst>
          <pc:docMk/>
          <pc:sldMk cId="2019923726" sldId="284"/>
        </pc:sldMkLst>
        <pc:spChg chg="mod">
          <ac:chgData name="Mike Frost" userId="d05c0db3-c0cf-4b68-8043-176e0ee1613e" providerId="ADAL" clId="{D5C80FBA-B670-4163-8662-1BDAB9F5C0EE}" dt="2024-09-03T19:08:59.824" v="1455" actId="20577"/>
          <ac:spMkLst>
            <pc:docMk/>
            <pc:sldMk cId="2019923726" sldId="284"/>
            <ac:spMk id="2" creationId="{04F43EC5-0446-A9EA-4F68-1504541F56A4}"/>
          </ac:spMkLst>
        </pc:spChg>
        <pc:spChg chg="del mod">
          <ac:chgData name="Mike Frost" userId="d05c0db3-c0cf-4b68-8043-176e0ee1613e" providerId="ADAL" clId="{D5C80FBA-B670-4163-8662-1BDAB9F5C0EE}" dt="2024-09-03T19:09:01.134" v="1457"/>
          <ac:spMkLst>
            <pc:docMk/>
            <pc:sldMk cId="2019923726" sldId="284"/>
            <ac:spMk id="3" creationId="{736FCB3C-BC75-B3FD-0D35-665A1AD5A043}"/>
          </ac:spMkLst>
        </pc:spChg>
        <pc:spChg chg="add mod">
          <ac:chgData name="Mike Frost" userId="d05c0db3-c0cf-4b68-8043-176e0ee1613e" providerId="ADAL" clId="{D5C80FBA-B670-4163-8662-1BDAB9F5C0EE}" dt="2024-09-03T19:11:42.829" v="1883" actId="5793"/>
          <ac:spMkLst>
            <pc:docMk/>
            <pc:sldMk cId="2019923726" sldId="284"/>
            <ac:spMk id="4" creationId="{C50D31C8-6463-ECC0-DB08-D66C28FEA52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011E7F-CD43-4B83-8D08-AD01B4957A20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97D7E-069C-4933-BB82-89201D33C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73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3429BCB-F226-4F17-A799-7F66099F751E}"/>
              </a:ext>
            </a:extLst>
          </p:cNvPr>
          <p:cNvSpPr/>
          <p:nvPr userDrawn="1"/>
        </p:nvSpPr>
        <p:spPr>
          <a:xfrm>
            <a:off x="0" y="4572000"/>
            <a:ext cx="12192000" cy="152399"/>
          </a:xfrm>
          <a:prstGeom prst="rect">
            <a:avLst/>
          </a:prstGeom>
          <a:solidFill>
            <a:srgbClr val="BFD73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C0B614D-56B7-4DF6-8162-4529EA3D65B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813425"/>
            <a:ext cx="12192001" cy="739775"/>
          </a:xfrm>
          <a:prstGeom prst="rect">
            <a:avLst/>
          </a:prstGeom>
          <a:effectLst/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rgbClr val="4D4D4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86F1C92-8507-4E70-988B-8978F8160B1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572000"/>
          </a:xfrm>
          <a:prstGeom prst="rect">
            <a:avLst/>
          </a:prstGeom>
        </p:spPr>
        <p:txBody>
          <a:bodyPr vert="horz"/>
          <a:lstStyle>
            <a:lvl1pPr marL="287338" indent="-287338">
              <a:buFont typeface="Arial"/>
              <a:buChar char="•"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3061E1-240D-A7AE-3944-954EE0899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724400"/>
            <a:ext cx="12192000" cy="936625"/>
          </a:xfrm>
          <a:prstGeom prst="rect">
            <a:avLst/>
          </a:prstGeom>
          <a:effectLst/>
        </p:spPr>
        <p:txBody>
          <a:bodyPr anchor="b">
            <a:noAutofit/>
          </a:bodyPr>
          <a:lstStyle>
            <a:lvl1pPr algn="ctr">
              <a:defRPr sz="4400" b="1" cap="none" baseline="0">
                <a:solidFill>
                  <a:srgbClr val="124B9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2988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A22CB9-1205-433D-AD2B-BE506B49458E}"/>
              </a:ext>
            </a:extLst>
          </p:cNvPr>
          <p:cNvSpPr/>
          <p:nvPr userDrawn="1"/>
        </p:nvSpPr>
        <p:spPr>
          <a:xfrm>
            <a:off x="3695700" y="2066925"/>
            <a:ext cx="4800600" cy="76200"/>
          </a:xfrm>
          <a:prstGeom prst="rect">
            <a:avLst/>
          </a:prstGeom>
          <a:solidFill>
            <a:srgbClr val="124B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BBCA0CB-5ED4-4259-8993-C649E66E3A33}"/>
              </a:ext>
            </a:extLst>
          </p:cNvPr>
          <p:cNvSpPr/>
          <p:nvPr userDrawn="1"/>
        </p:nvSpPr>
        <p:spPr>
          <a:xfrm>
            <a:off x="3695700" y="4886325"/>
            <a:ext cx="4800600" cy="76200"/>
          </a:xfrm>
          <a:prstGeom prst="rect">
            <a:avLst/>
          </a:prstGeom>
          <a:solidFill>
            <a:srgbClr val="124B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E4171F3-202C-417E-9A91-9723E5EA0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95700" y="2390776"/>
            <a:ext cx="4800600" cy="22860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4D4D4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C2F7F7E-CB28-5A1C-F361-9120E88C5F7D}"/>
              </a:ext>
            </a:extLst>
          </p:cNvPr>
          <p:cNvSpPr txBox="1"/>
          <p:nvPr userDrawn="1"/>
        </p:nvSpPr>
        <p:spPr>
          <a:xfrm>
            <a:off x="438756" y="6553200"/>
            <a:ext cx="52959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9/4/2024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2024 TriVerity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1C98B7-9ED0-3819-6DB5-9777EA2FBD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21335" y="5403746"/>
            <a:ext cx="1743075" cy="12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262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7138DB9-8F90-2C34-D03C-77E7C72FC5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52825" y="1555335"/>
            <a:ext cx="5086350" cy="3747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4147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94413186-0AE8-4D7A-BA74-DB7652A27D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5968" y="0"/>
            <a:ext cx="12506990" cy="6858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F912C35-1FFB-42B0-A473-4E5906F45F71}"/>
              </a:ext>
            </a:extLst>
          </p:cNvPr>
          <p:cNvSpPr txBox="1"/>
          <p:nvPr userDrawn="1"/>
        </p:nvSpPr>
        <p:spPr>
          <a:xfrm>
            <a:off x="0" y="6523704"/>
            <a:ext cx="52959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</a:t>
            </a:r>
            <a:r>
              <a:rPr lang="en-US" sz="900" dirty="0" err="1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ǀ</a:t>
            </a:r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9/4/2024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2024 TriVerity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D33210-4E31-5313-5B3B-7A4F88EC6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91323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C818FDF-1E1E-3C66-42A0-D6A069152E3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3080" y="5288330"/>
            <a:ext cx="1743075" cy="12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1413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white graphic design&#10;&#10;Description automatically generated">
            <a:extLst>
              <a:ext uri="{FF2B5EF4-FFF2-40B4-BE49-F238E27FC236}">
                <a16:creationId xmlns:a16="http://schemas.microsoft.com/office/drawing/2014/main" id="{73F3A58D-4797-DD37-4BFF-3EEF34FD7F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F912C35-1FFB-42B0-A473-4E5906F45F71}"/>
              </a:ext>
            </a:extLst>
          </p:cNvPr>
          <p:cNvSpPr txBox="1"/>
          <p:nvPr userDrawn="1"/>
        </p:nvSpPr>
        <p:spPr>
          <a:xfrm>
            <a:off x="0" y="6523704"/>
            <a:ext cx="52959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</a:t>
            </a:r>
            <a:r>
              <a:rPr lang="en-US" sz="900" dirty="0" err="1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ǀ</a:t>
            </a:r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9/4/2024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2024 TriVerity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D33210-4E31-5313-5B3B-7A4F88EC6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91323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124B9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84825E-C71B-556D-0A98-97EA6700544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21335" y="5403746"/>
            <a:ext cx="1743075" cy="12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7037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24B9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D4D4F"/>
                </a:solidFill>
              </a:defRPr>
            </a:lvl1pPr>
            <a:lvl2pPr>
              <a:defRPr>
                <a:solidFill>
                  <a:srgbClr val="4D4D4F"/>
                </a:solidFill>
              </a:defRPr>
            </a:lvl2pPr>
            <a:lvl3pPr>
              <a:defRPr>
                <a:solidFill>
                  <a:srgbClr val="4D4D4F"/>
                </a:solidFill>
              </a:defRPr>
            </a:lvl3pPr>
            <a:lvl4pPr>
              <a:defRPr>
                <a:solidFill>
                  <a:srgbClr val="4D4D4F"/>
                </a:solidFill>
              </a:defRPr>
            </a:lvl4pPr>
            <a:lvl5pPr>
              <a:defRPr>
                <a:solidFill>
                  <a:srgbClr val="4D4D4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D4D4F"/>
                </a:solidFill>
              </a:defRPr>
            </a:lvl1pPr>
            <a:lvl2pPr>
              <a:defRPr>
                <a:solidFill>
                  <a:srgbClr val="4D4D4F"/>
                </a:solidFill>
              </a:defRPr>
            </a:lvl2pPr>
            <a:lvl3pPr>
              <a:defRPr>
                <a:solidFill>
                  <a:srgbClr val="4D4D4F"/>
                </a:solidFill>
              </a:defRPr>
            </a:lvl3pPr>
            <a:lvl4pPr>
              <a:defRPr>
                <a:solidFill>
                  <a:srgbClr val="4D4D4F"/>
                </a:solidFill>
              </a:defRPr>
            </a:lvl4pPr>
            <a:lvl5pPr>
              <a:defRPr>
                <a:solidFill>
                  <a:srgbClr val="4D4D4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03309E4-305B-4C8D-9AB8-F478ECD94E97}"/>
              </a:ext>
            </a:extLst>
          </p:cNvPr>
          <p:cNvSpPr/>
          <p:nvPr userDrawn="1"/>
        </p:nvSpPr>
        <p:spPr>
          <a:xfrm>
            <a:off x="-17930" y="0"/>
            <a:ext cx="322730" cy="6858000"/>
          </a:xfrm>
          <a:prstGeom prst="rect">
            <a:avLst/>
          </a:prstGeom>
          <a:solidFill>
            <a:srgbClr val="124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94A80E-0BFF-9345-4A55-DE95965DD894}"/>
              </a:ext>
            </a:extLst>
          </p:cNvPr>
          <p:cNvSpPr txBox="1"/>
          <p:nvPr userDrawn="1"/>
        </p:nvSpPr>
        <p:spPr>
          <a:xfrm>
            <a:off x="438756" y="6553200"/>
            <a:ext cx="52959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9/4/2024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2024 TriVerity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0CC412-FAEB-0660-F1F0-A863939C12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21335" y="5403746"/>
            <a:ext cx="1743075" cy="12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2714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0263FB4-DCF8-489C-B738-3A6EDE0D6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457201"/>
            <a:ext cx="6781800" cy="129294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rgbClr val="124B9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598145-323C-498C-9C73-9B92B4C3E5A4}"/>
              </a:ext>
            </a:extLst>
          </p:cNvPr>
          <p:cNvSpPr/>
          <p:nvPr userDrawn="1"/>
        </p:nvSpPr>
        <p:spPr>
          <a:xfrm>
            <a:off x="3557370" y="0"/>
            <a:ext cx="199293" cy="6858003"/>
          </a:xfrm>
          <a:prstGeom prst="rect">
            <a:avLst/>
          </a:prstGeom>
          <a:solidFill>
            <a:srgbClr val="BF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744A530-9A03-46B9-B88F-FE4B8FDE09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55737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9EEDE8-DB50-B157-D611-5A34289BC1C7}"/>
              </a:ext>
            </a:extLst>
          </p:cNvPr>
          <p:cNvSpPr txBox="1"/>
          <p:nvPr userDrawn="1"/>
        </p:nvSpPr>
        <p:spPr>
          <a:xfrm>
            <a:off x="3862699" y="6441964"/>
            <a:ext cx="52959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9/4/2024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2024 TriVerity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C806C044-F061-4115-B121-AC002BA1F77F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38600" y="1847372"/>
            <a:ext cx="7442197" cy="4267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400050" indent="-106363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SzPct val="85000"/>
              <a:buFont typeface="Arial"/>
              <a:buChar char="•"/>
              <a:tabLst/>
              <a:defRPr sz="180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41350" indent="-1206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charset="2"/>
              <a:buChar char="§"/>
              <a:tabLst/>
              <a:defRPr sz="1600">
                <a:solidFill>
                  <a:srgbClr val="4D4D4F"/>
                </a:solidFill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121974-28C5-3745-2B64-E2E2373586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21335" y="5403746"/>
            <a:ext cx="1743075" cy="12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5227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7901814-FD23-4C2F-83F8-2EB707F5E9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045" y="3"/>
            <a:ext cx="3176955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5E45B1-97FA-434C-91C2-BBDE184E7FF6}"/>
              </a:ext>
            </a:extLst>
          </p:cNvPr>
          <p:cNvSpPr/>
          <p:nvPr userDrawn="1"/>
        </p:nvSpPr>
        <p:spPr>
          <a:xfrm>
            <a:off x="8815752" y="0"/>
            <a:ext cx="199293" cy="6858003"/>
          </a:xfrm>
          <a:prstGeom prst="rect">
            <a:avLst/>
          </a:prstGeom>
          <a:solidFill>
            <a:srgbClr val="BF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F3F1ACA-D4F2-405E-A911-5199DB701C4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372600" y="1219200"/>
            <a:ext cx="2286000" cy="4267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  <a:lvl2pPr marL="400050" indent="-106363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SzPct val="85000"/>
              <a:buFont typeface="Arial"/>
              <a:buChar char="•"/>
              <a:tabLst/>
              <a:defRPr sz="18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2pPr>
            <a:lvl3pPr marL="641350" indent="-1206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charset="2"/>
              <a:buChar char="§"/>
              <a:tabLst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1CB33C01-D365-4908-B0EA-417E5C6F8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908" y="331839"/>
            <a:ext cx="7305675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rgbClr val="124B9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F1B502-A0AC-926E-55C0-9ADDB587E816}"/>
              </a:ext>
            </a:extLst>
          </p:cNvPr>
          <p:cNvSpPr txBox="1"/>
          <p:nvPr userDrawn="1"/>
        </p:nvSpPr>
        <p:spPr>
          <a:xfrm>
            <a:off x="438756" y="6553200"/>
            <a:ext cx="52959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9/4/2024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2024 TriVerity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F43FAAF1-5FB5-0042-E8A1-E4E910E13BCB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016000" y="1600200"/>
            <a:ext cx="7442197" cy="4267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400050" indent="-106363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SzPct val="85000"/>
              <a:buFont typeface="Arial"/>
              <a:buChar char="•"/>
              <a:tabLst/>
              <a:defRPr sz="180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41350" indent="-1206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charset="2"/>
              <a:buChar char="§"/>
              <a:tabLst/>
              <a:defRPr sz="1600">
                <a:solidFill>
                  <a:srgbClr val="4D4D4F"/>
                </a:solidFill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96D3CF-993C-C596-A4BA-0BE48D3250C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3080" y="5288330"/>
            <a:ext cx="1743075" cy="12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6365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B795449C-9E09-4E05-A94F-6A31FD6331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61999" y="1600200"/>
            <a:ext cx="10810875" cy="4267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400050" indent="-106363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SzPct val="85000"/>
              <a:buFont typeface="Arial"/>
              <a:buChar char="•"/>
              <a:tabLst/>
              <a:defRPr sz="180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41350" indent="-1206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charset="2"/>
              <a:buChar char="§"/>
              <a:tabLst/>
              <a:defRPr sz="1600">
                <a:solidFill>
                  <a:srgbClr val="4D4D4F"/>
                </a:solidFill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3425C4BC-1EE0-49E1-8C20-ADBBCAD4C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rgbClr val="124B9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240D0CD5-4A25-4BF7-9383-8A4FBE7E9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800" y="838200"/>
            <a:ext cx="7924800" cy="457200"/>
          </a:xfrm>
          <a:prstGeom prst="rect">
            <a:avLst/>
          </a:prstGeom>
        </p:spPr>
        <p:txBody>
          <a:bodyPr/>
          <a:lstStyle>
            <a:lvl1pPr marL="0" indent="0">
              <a:buFont typeface="Arial" charset="0"/>
              <a:buNone/>
              <a:defRPr sz="2000">
                <a:solidFill>
                  <a:srgbClr val="124B9A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51424D-0773-44A3-BE85-3059D81A1948}"/>
              </a:ext>
            </a:extLst>
          </p:cNvPr>
          <p:cNvSpPr/>
          <p:nvPr userDrawn="1"/>
        </p:nvSpPr>
        <p:spPr>
          <a:xfrm>
            <a:off x="-17930" y="0"/>
            <a:ext cx="322730" cy="6858000"/>
          </a:xfrm>
          <a:prstGeom prst="rect">
            <a:avLst/>
          </a:prstGeom>
          <a:solidFill>
            <a:srgbClr val="124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47D2B8-8E90-C704-B932-E0249289DC72}"/>
              </a:ext>
            </a:extLst>
          </p:cNvPr>
          <p:cNvSpPr txBox="1"/>
          <p:nvPr userDrawn="1"/>
        </p:nvSpPr>
        <p:spPr>
          <a:xfrm>
            <a:off x="438756" y="6553200"/>
            <a:ext cx="52959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9/4/2024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2024 TriVerity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41A057B-663F-F65A-A12F-C25CF00083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21335" y="5403746"/>
            <a:ext cx="1743075" cy="12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427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03F1424F-1886-4BF3-BB2B-62BB036BB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rgbClr val="124B9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93759BF-0536-4BB1-9694-2E8D6AE61A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800" y="838200"/>
            <a:ext cx="7924800" cy="457200"/>
          </a:xfrm>
          <a:prstGeom prst="rect">
            <a:avLst/>
          </a:prstGeom>
        </p:spPr>
        <p:txBody>
          <a:bodyPr/>
          <a:lstStyle>
            <a:lvl1pPr marL="0" indent="0">
              <a:buFont typeface="Arial" charset="0"/>
              <a:buNone/>
              <a:defRPr sz="2000">
                <a:solidFill>
                  <a:srgbClr val="124B9A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1A23E14-C47D-4B96-AB7F-958A432858F1}"/>
              </a:ext>
            </a:extLst>
          </p:cNvPr>
          <p:cNvSpPr/>
          <p:nvPr userDrawn="1"/>
        </p:nvSpPr>
        <p:spPr>
          <a:xfrm>
            <a:off x="-17930" y="0"/>
            <a:ext cx="322730" cy="6858000"/>
          </a:xfrm>
          <a:prstGeom prst="rect">
            <a:avLst/>
          </a:prstGeom>
          <a:solidFill>
            <a:srgbClr val="124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D54F39-F370-2324-34DD-A880D7CCA059}"/>
              </a:ext>
            </a:extLst>
          </p:cNvPr>
          <p:cNvSpPr txBox="1"/>
          <p:nvPr userDrawn="1"/>
        </p:nvSpPr>
        <p:spPr>
          <a:xfrm>
            <a:off x="438756" y="6553200"/>
            <a:ext cx="52959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9/4/2024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2024 TriVerity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3926BCEB-D78D-B214-C154-9C3E0D6F05F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61999" y="1600200"/>
            <a:ext cx="10810875" cy="4267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400050" indent="-106363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SzPct val="85000"/>
              <a:buFont typeface="Arial"/>
              <a:buChar char="•"/>
              <a:tabLst/>
              <a:defRPr sz="180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41350" indent="-12065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charset="2"/>
              <a:buChar char="§"/>
              <a:tabLst/>
              <a:defRPr sz="1600">
                <a:solidFill>
                  <a:srgbClr val="4D4D4F"/>
                </a:solidFill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87556BC-7263-159C-96C7-B51540F17A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21335" y="5403746"/>
            <a:ext cx="1743075" cy="12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0325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EA4C872-7621-4DD2-9964-751DF997E311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400800" y="1606658"/>
            <a:ext cx="5181599" cy="419454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355600" indent="-123825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SzPct val="85000"/>
              <a:buFont typeface="Arial"/>
              <a:buChar char="•"/>
              <a:tabLst/>
              <a:defRPr sz="1800" b="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35000" indent="-10953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charset="2"/>
              <a:buChar char="§"/>
              <a:tabLst/>
              <a:defRPr sz="1600" b="0">
                <a:solidFill>
                  <a:srgbClr val="4D4D4F"/>
                </a:solidFill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33AC5D0-CAE2-410F-901B-F9A99B60C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61D9598-514F-472D-B4C1-115E93748E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800" y="838200"/>
            <a:ext cx="7924800" cy="457200"/>
          </a:xfrm>
          <a:prstGeom prst="rect">
            <a:avLst/>
          </a:prstGeom>
        </p:spPr>
        <p:txBody>
          <a:bodyPr/>
          <a:lstStyle>
            <a:lvl1pPr marL="0" indent="0">
              <a:buFont typeface="Arial" charset="0"/>
              <a:buNone/>
              <a:defRPr sz="2000">
                <a:solidFill>
                  <a:srgbClr val="124BB8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A1EC7F-C940-4875-B71C-20F4252B96A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85800" y="1600200"/>
            <a:ext cx="5410200" cy="419454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355600" indent="-123825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SzPct val="85000"/>
              <a:buFont typeface="Arial"/>
              <a:buChar char="•"/>
              <a:tabLst/>
              <a:defRPr sz="1800" b="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35000" indent="-10953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Wingdings" charset="2"/>
              <a:buChar char="§"/>
              <a:tabLst/>
              <a:defRPr sz="1600" b="0">
                <a:solidFill>
                  <a:srgbClr val="4D4D4F"/>
                </a:solidFill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394F8ED-91FE-4898-92F7-D1B4BBFA53FB}"/>
              </a:ext>
            </a:extLst>
          </p:cNvPr>
          <p:cNvSpPr/>
          <p:nvPr userDrawn="1"/>
        </p:nvSpPr>
        <p:spPr>
          <a:xfrm>
            <a:off x="-17930" y="0"/>
            <a:ext cx="322730" cy="6858000"/>
          </a:xfrm>
          <a:prstGeom prst="rect">
            <a:avLst/>
          </a:prstGeom>
          <a:solidFill>
            <a:srgbClr val="124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7C9C829-4723-0CFA-C2B7-8A04ED5A4827}"/>
              </a:ext>
            </a:extLst>
          </p:cNvPr>
          <p:cNvSpPr txBox="1"/>
          <p:nvPr userDrawn="1"/>
        </p:nvSpPr>
        <p:spPr>
          <a:xfrm>
            <a:off x="438756" y="6553200"/>
            <a:ext cx="52959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9/4/2024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2024 TriVerity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088964C-0DE2-7A6F-0069-BDB1B3A431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21335" y="5403746"/>
            <a:ext cx="1743075" cy="12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55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6405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3" r:id="rId3"/>
    <p:sldLayoutId id="2147483665" r:id="rId4"/>
    <p:sldLayoutId id="2147483666" r:id="rId5"/>
    <p:sldLayoutId id="2147483667" r:id="rId6"/>
    <p:sldLayoutId id="2147483669" r:id="rId7"/>
    <p:sldLayoutId id="2147483670" r:id="rId8"/>
    <p:sldLayoutId id="2147483671" r:id="rId9"/>
    <p:sldLayoutId id="2147483672" r:id="rId10"/>
    <p:sldLayoutId id="21474836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brecon.com/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mike.frost@frostechols.com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gulations.gov/document/CFPB-2024-0023-0001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brecon.com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D0DDC-A8B3-4F98-80BF-B091E5774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724399"/>
            <a:ext cx="12192000" cy="9366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 Future of Medical and Digital Collections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7C33D2-3096-49E2-A90F-803FCEC272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Legal Updates</a:t>
            </a:r>
          </a:p>
        </p:txBody>
      </p:sp>
      <p:pic>
        <p:nvPicPr>
          <p:cNvPr id="9" name="Content Placeholder 3" descr="Text&#10;&#10;Description automatically generated">
            <a:extLst>
              <a:ext uri="{FF2B5EF4-FFF2-40B4-BE49-F238E27FC236}">
                <a16:creationId xmlns:a16="http://schemas.microsoft.com/office/drawing/2014/main" id="{F931CDBE-476E-6B8A-2471-C7CD7E6500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002" y="1196976"/>
            <a:ext cx="8311487" cy="1745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093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5DB0BB-5F9B-86AE-81B4-3B80F9FF15D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372600" y="1034473"/>
            <a:ext cx="228600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85E510B-66D5-50BF-B901-294C64BF3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4" y="331839"/>
            <a:ext cx="7305675" cy="914400"/>
          </a:xfrm>
        </p:spPr>
        <p:txBody>
          <a:bodyPr/>
          <a:lstStyle/>
          <a:p>
            <a:r>
              <a:rPr lang="en-US" dirty="0"/>
              <a:t>Litigation Climate in Collections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BB862F-EDBB-EAF6-01C1-93744C8F2094}"/>
              </a:ext>
            </a:extLst>
          </p:cNvPr>
          <p:cNvSpPr txBox="1"/>
          <p:nvPr/>
        </p:nvSpPr>
        <p:spPr>
          <a:xfrm>
            <a:off x="2381591" y="6202995"/>
            <a:ext cx="36063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*Statistics from </a:t>
            </a:r>
            <a:r>
              <a:rPr lang="en-US" dirty="0">
                <a:hlinkClick r:id="rId2"/>
              </a:rPr>
              <a:t>www.webrecon.com</a:t>
            </a:r>
            <a:endParaRPr lang="en-US" dirty="0"/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A2270E-7AAB-B38E-74B5-18EB7AB2AC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016000" y="1246239"/>
            <a:ext cx="7442197" cy="4956755"/>
          </a:xfrm>
        </p:spPr>
        <p:txBody>
          <a:bodyPr/>
          <a:lstStyle/>
          <a:p>
            <a:pPr marL="0" indent="0" algn="l">
              <a:buNone/>
            </a:pPr>
            <a:r>
              <a:rPr lang="en-US" sz="1200" b="1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The top courts where lawsuits were filed:</a:t>
            </a:r>
            <a:endParaRPr lang="en-US" sz="1200" b="0" i="0" dirty="0">
              <a:solidFill>
                <a:srgbClr val="272727"/>
              </a:solidFill>
              <a:effectLst/>
              <a:highlight>
                <a:srgbClr val="FFFFFF"/>
              </a:highlight>
              <a:latin typeface="Open Sans" panose="020B0606030504020204" pitchFamily="34" charset="0"/>
            </a:endParaRPr>
          </a:p>
          <a:p>
            <a:pPr marL="0" indent="0" algn="l" fontAlgn="base">
              <a:spcAft>
                <a:spcPts val="0"/>
              </a:spcAft>
              <a:buNone/>
            </a:pPr>
            <a:r>
              <a:rPr lang="en-US" sz="1200" b="0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63 Lawsuits: Georgia Northern District Court – Atlanta</a:t>
            </a:r>
          </a:p>
          <a:p>
            <a:pPr marL="0" indent="0" algn="l" fontAlgn="base">
              <a:spcAft>
                <a:spcPts val="0"/>
              </a:spcAft>
              <a:buNone/>
            </a:pPr>
            <a:r>
              <a:rPr lang="en-US" sz="1200" b="0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47 Lawsuits: Illinois Northern District Court – Chicago</a:t>
            </a:r>
          </a:p>
          <a:p>
            <a:pPr marL="0" indent="0" algn="l" fontAlgn="base">
              <a:spcAft>
                <a:spcPts val="0"/>
              </a:spcAft>
              <a:buNone/>
            </a:pPr>
            <a:r>
              <a:rPr lang="en-US" sz="1200" b="0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30 Lawsuits: California Central District Court – Western Division – Los Angeles</a:t>
            </a:r>
          </a:p>
          <a:p>
            <a:pPr marL="0" indent="0" algn="l" fontAlgn="base">
              <a:spcAft>
                <a:spcPts val="0"/>
              </a:spcAft>
              <a:buNone/>
            </a:pPr>
            <a:r>
              <a:rPr lang="en-US" sz="1200" b="0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29 Lawsuits: Florida Middle District Court – Tampa</a:t>
            </a:r>
          </a:p>
          <a:p>
            <a:pPr marL="0" indent="0" algn="l" fontAlgn="base">
              <a:spcAft>
                <a:spcPts val="0"/>
              </a:spcAft>
              <a:buNone/>
            </a:pPr>
            <a:r>
              <a:rPr lang="en-US" sz="1200" b="0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26 Lawsuits: New Jersey District Court – Camden</a:t>
            </a:r>
          </a:p>
          <a:p>
            <a:pPr marL="0" indent="0" algn="l" fontAlgn="base">
              <a:spcAft>
                <a:spcPts val="0"/>
              </a:spcAft>
              <a:buNone/>
            </a:pPr>
            <a:r>
              <a:rPr lang="en-US" sz="1200" b="0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23 Lawsuits: Pennsylvania Eastern District Court – Philadelphia</a:t>
            </a:r>
          </a:p>
          <a:p>
            <a:pPr marL="0" indent="0" algn="l" fontAlgn="base">
              <a:spcAft>
                <a:spcPts val="0"/>
              </a:spcAft>
              <a:buNone/>
            </a:pPr>
            <a:r>
              <a:rPr lang="en-US" sz="1200" b="0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22 Lawsuits: Florida Middle District Court – Orlando</a:t>
            </a:r>
          </a:p>
          <a:p>
            <a:pPr marL="0" indent="0" algn="l" fontAlgn="base">
              <a:spcAft>
                <a:spcPts val="0"/>
              </a:spcAft>
              <a:buNone/>
            </a:pPr>
            <a:r>
              <a:rPr lang="en-US" sz="1200" b="0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22 Lawsuits: Florida Southern District Court – Fort Lauderdale</a:t>
            </a:r>
          </a:p>
          <a:p>
            <a:pPr marL="0" indent="0" algn="l" fontAlgn="base">
              <a:spcAft>
                <a:spcPts val="0"/>
              </a:spcAft>
              <a:buNone/>
            </a:pPr>
            <a:r>
              <a:rPr lang="en-US" sz="1200" b="0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21 Lawsuits: Texas Northern District Court – Dallas</a:t>
            </a:r>
          </a:p>
          <a:p>
            <a:pPr marL="0" indent="0" algn="l" fontAlgn="base">
              <a:spcAft>
                <a:spcPts val="0"/>
              </a:spcAft>
              <a:buNone/>
            </a:pPr>
            <a:r>
              <a:rPr lang="en-US" sz="1200" b="0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19 Lawsuits: Texas Southern District Court – Houston</a:t>
            </a:r>
          </a:p>
          <a:p>
            <a:pPr marL="0" indent="0" algn="l" fontAlgn="base">
              <a:spcAft>
                <a:spcPts val="0"/>
              </a:spcAft>
              <a:buNone/>
            </a:pPr>
            <a:endParaRPr lang="en-US" sz="1200" b="0" i="0" dirty="0">
              <a:solidFill>
                <a:srgbClr val="272727"/>
              </a:solidFill>
              <a:effectLst/>
              <a:highlight>
                <a:srgbClr val="FFFFFF"/>
              </a:highlight>
              <a:latin typeface="Open Sans" panose="020B0606030504020204" pitchFamily="34" charset="0"/>
            </a:endParaRPr>
          </a:p>
          <a:p>
            <a:pPr marL="0" indent="0" algn="l">
              <a:spcAft>
                <a:spcPts val="0"/>
              </a:spcAft>
              <a:buNone/>
            </a:pPr>
            <a:r>
              <a:rPr lang="en-US" sz="1200" b="1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The most active consumer attorneys were:</a:t>
            </a:r>
            <a:endParaRPr lang="en-US" sz="1200" b="0" i="0" dirty="0">
              <a:solidFill>
                <a:srgbClr val="272727"/>
              </a:solidFill>
              <a:effectLst/>
              <a:highlight>
                <a:srgbClr val="FFFFFF"/>
              </a:highlight>
              <a:latin typeface="Open Sans" panose="020B0606030504020204" pitchFamily="34" charset="0"/>
            </a:endParaRPr>
          </a:p>
          <a:p>
            <a:pPr marL="0" indent="0" algn="l" fontAlgn="base">
              <a:spcAft>
                <a:spcPts val="0"/>
              </a:spcAft>
              <a:buNone/>
            </a:pPr>
            <a:r>
              <a:rPr lang="en-US" sz="1200" b="0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Representing 25 Consumers: OCTAVIO GOMEZ</a:t>
            </a:r>
          </a:p>
          <a:p>
            <a:pPr marL="0" indent="0" algn="l" fontAlgn="base">
              <a:spcAft>
                <a:spcPts val="0"/>
              </a:spcAft>
              <a:buNone/>
            </a:pPr>
            <a:r>
              <a:rPr lang="en-US" sz="1200" b="0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Representing 13 Consumers: M STAN HERRING</a:t>
            </a:r>
          </a:p>
          <a:p>
            <a:pPr marL="0" indent="0" algn="l" fontAlgn="base">
              <a:spcAft>
                <a:spcPts val="0"/>
              </a:spcAft>
              <a:buNone/>
            </a:pPr>
            <a:r>
              <a:rPr lang="en-US" sz="1200" b="0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Representing 13 Consumers: ZANE CHARLES HEDAYA</a:t>
            </a:r>
          </a:p>
          <a:p>
            <a:pPr marL="0" indent="0" algn="l" fontAlgn="base">
              <a:spcAft>
                <a:spcPts val="0"/>
              </a:spcAft>
              <a:buNone/>
            </a:pPr>
            <a:r>
              <a:rPr lang="en-US" sz="1200" b="0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Representing 13 Consumers: MATTHEW THOMAS BERRY</a:t>
            </a:r>
          </a:p>
          <a:p>
            <a:pPr marL="0" indent="0" algn="l" fontAlgn="base">
              <a:spcAft>
                <a:spcPts val="0"/>
              </a:spcAft>
              <a:buNone/>
            </a:pPr>
            <a:r>
              <a:rPr lang="en-US" sz="1200" b="0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Representing 13 Consumers: JOHN G WATTS</a:t>
            </a:r>
          </a:p>
          <a:p>
            <a:pPr marL="0" indent="0" algn="l" fontAlgn="base">
              <a:spcAft>
                <a:spcPts val="0"/>
              </a:spcAft>
              <a:buNone/>
            </a:pPr>
            <a:r>
              <a:rPr lang="en-US" sz="1200" b="0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Representing 12 Consumers: CRAIG B SANDERS</a:t>
            </a:r>
          </a:p>
          <a:p>
            <a:pPr marL="0" indent="0" algn="l" fontAlgn="base">
              <a:spcAft>
                <a:spcPts val="0"/>
              </a:spcAft>
              <a:buNone/>
            </a:pPr>
            <a:r>
              <a:rPr lang="en-US" sz="1200" b="0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Representing 12 Consumers: FRANK H KERNEY</a:t>
            </a:r>
          </a:p>
          <a:p>
            <a:pPr marL="0" indent="0" algn="l" fontAlgn="base">
              <a:spcAft>
                <a:spcPts val="0"/>
              </a:spcAft>
              <a:buNone/>
            </a:pPr>
            <a:r>
              <a:rPr lang="en-US" sz="1200" b="0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Representing 12 Consumers: JONATHAN ALEXANDER HEEPS</a:t>
            </a:r>
          </a:p>
          <a:p>
            <a:pPr marL="0" indent="0" algn="l" fontAlgn="base">
              <a:spcAft>
                <a:spcPts val="0"/>
              </a:spcAft>
              <a:buNone/>
            </a:pPr>
            <a:r>
              <a:rPr lang="en-US" sz="1200" b="0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Representing 11 Consumers: GERALD DONALD LANE</a:t>
            </a:r>
          </a:p>
          <a:p>
            <a:pPr marL="0" indent="0" algn="l" fontAlgn="base">
              <a:spcAft>
                <a:spcPts val="0"/>
              </a:spcAft>
              <a:buNone/>
            </a:pPr>
            <a:r>
              <a:rPr lang="en-US" sz="1200" b="0" i="0" dirty="0">
                <a:solidFill>
                  <a:srgbClr val="272727"/>
                </a:solidFill>
                <a:effectLst/>
                <a:highlight>
                  <a:srgbClr val="FFFFFF"/>
                </a:highlight>
                <a:latin typeface="Open Sans" panose="020B0606030504020204" pitchFamily="34" charset="0"/>
              </a:rPr>
              <a:t>Representing 11 Consumers: DAVID J PHILIPPS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724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648267E-286B-E5B6-57FD-294923EA836C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Text Messaging</a:t>
            </a:r>
          </a:p>
          <a:p>
            <a:pPr lvl="1">
              <a:spcAft>
                <a:spcPts val="0"/>
              </a:spcAft>
            </a:pPr>
            <a:r>
              <a:rPr lang="en-US" sz="2000" dirty="0"/>
              <a:t>Peer-to-Peer (P2P) – human initiated text messaging platforms</a:t>
            </a:r>
          </a:p>
          <a:p>
            <a:pPr lvl="1">
              <a:spcAft>
                <a:spcPts val="0"/>
              </a:spcAft>
            </a:pPr>
            <a:r>
              <a:rPr lang="en-US" sz="2000" dirty="0"/>
              <a:t>MVN and Documentation Delivery – e-Sign documents</a:t>
            </a:r>
          </a:p>
          <a:p>
            <a:pPr lvl="1">
              <a:spcAft>
                <a:spcPts val="0"/>
              </a:spcAft>
            </a:pPr>
            <a:r>
              <a:rPr lang="en-US" sz="2000" dirty="0"/>
              <a:t>Consent transfer from original creditor, in most states</a:t>
            </a:r>
          </a:p>
          <a:p>
            <a:pPr lvl="1">
              <a:spcAft>
                <a:spcPts val="0"/>
              </a:spcAft>
            </a:pPr>
            <a:r>
              <a:rPr lang="en-US" sz="2000" dirty="0"/>
              <a:t>Litigation:  Mainly text messages outside of prescribed call times (8am-9pm)</a:t>
            </a:r>
          </a:p>
          <a:p>
            <a:pPr lvl="1">
              <a:spcAft>
                <a:spcPts val="0"/>
              </a:spcAft>
            </a:pPr>
            <a:r>
              <a:rPr lang="en-US" sz="2000" dirty="0"/>
              <a:t>Collection improvements in self-service category (average is 25% increase)</a:t>
            </a:r>
          </a:p>
          <a:p>
            <a:pPr lvl="1">
              <a:spcAft>
                <a:spcPts val="0"/>
              </a:spcAft>
            </a:pPr>
            <a:r>
              <a:rPr lang="en-US" sz="2000" dirty="0"/>
              <a:t>Text messages are most often opened within 5 minutes from send</a:t>
            </a:r>
          </a:p>
          <a:p>
            <a:pPr marL="293687" lvl="1" indent="0">
              <a:spcAft>
                <a:spcPts val="0"/>
              </a:spcAft>
              <a:buNone/>
            </a:pPr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E-mail</a:t>
            </a:r>
          </a:p>
          <a:p>
            <a:pPr marL="241300" lvl="2">
              <a:spcAft>
                <a:spcPts val="0"/>
              </a:spcAft>
            </a:pPr>
            <a:r>
              <a:rPr lang="en-US" sz="2000" dirty="0"/>
              <a:t>TCPA does not apply</a:t>
            </a:r>
          </a:p>
          <a:p>
            <a:pPr marL="241300" lvl="2">
              <a:spcAft>
                <a:spcPts val="0"/>
              </a:spcAft>
            </a:pPr>
            <a:r>
              <a:rPr lang="en-US" sz="2000" dirty="0"/>
              <a:t>Consent transfer from original creditor, in most states</a:t>
            </a:r>
          </a:p>
          <a:p>
            <a:pPr marL="241300" lvl="2">
              <a:spcAft>
                <a:spcPts val="0"/>
              </a:spcAft>
            </a:pPr>
            <a:r>
              <a:rPr lang="en-US" sz="2000" dirty="0"/>
              <a:t>Consent required, MVN, subsequent notice and e-Sign document options</a:t>
            </a:r>
          </a:p>
          <a:p>
            <a:pPr marL="241300" lvl="2">
              <a:spcAft>
                <a:spcPts val="0"/>
              </a:spcAft>
            </a:pPr>
            <a:r>
              <a:rPr lang="en-US" sz="2000" dirty="0"/>
              <a:t>Litigation: Mainly text messages outside of prescribed call times (8am-9pm)</a:t>
            </a:r>
          </a:p>
          <a:p>
            <a:pPr marL="241300" lvl="2">
              <a:spcAft>
                <a:spcPts val="0"/>
              </a:spcAft>
            </a:pPr>
            <a:r>
              <a:rPr lang="en-US" sz="2000" dirty="0"/>
              <a:t>Increasing open rates by placing statements in the body of the email and not in an attachment (average 10-15% increase in self service); Slower open rate than text</a:t>
            </a:r>
          </a:p>
          <a:p>
            <a:pPr marL="241300" lvl="2">
              <a:spcAft>
                <a:spcPts val="0"/>
              </a:spcAft>
            </a:pPr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09F9B6A-39EE-764C-3212-4BADFBE0C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5094" y="228600"/>
            <a:ext cx="80010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 in Collections</a:t>
            </a:r>
            <a:br>
              <a:rPr lang="en-US" dirty="0"/>
            </a:br>
            <a:r>
              <a:rPr lang="en-US" dirty="0"/>
              <a:t>Digital and Self-Service Movement</a:t>
            </a:r>
          </a:p>
        </p:txBody>
      </p:sp>
    </p:spTree>
    <p:extLst>
      <p:ext uri="{BB962C8B-B14F-4D97-AF65-F5344CB8AC3E}">
        <p14:creationId xmlns:p14="http://schemas.microsoft.com/office/powerpoint/2010/main" val="2138817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648267E-286B-E5B6-57FD-294923EA836C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Chat</a:t>
            </a:r>
          </a:p>
          <a:p>
            <a:pPr lvl="1">
              <a:spcAft>
                <a:spcPts val="0"/>
              </a:spcAft>
            </a:pPr>
            <a:r>
              <a:rPr lang="en-US" dirty="0"/>
              <a:t>Consumer initiated written communications</a:t>
            </a:r>
          </a:p>
          <a:p>
            <a:pPr lvl="1">
              <a:spcAft>
                <a:spcPts val="0"/>
              </a:spcAft>
            </a:pPr>
            <a:r>
              <a:rPr lang="en-US" dirty="0"/>
              <a:t>Ai Bot options</a:t>
            </a:r>
          </a:p>
          <a:p>
            <a:pPr lvl="1">
              <a:spcAft>
                <a:spcPts val="0"/>
              </a:spcAft>
            </a:pPr>
            <a:r>
              <a:rPr lang="en-US" dirty="0"/>
              <a:t>Litigation: None; Assist in self-service but does not drive communications</a:t>
            </a:r>
          </a:p>
          <a:p>
            <a:pPr marL="120650" lvl="2" indent="0">
              <a:spcAft>
                <a:spcPts val="0"/>
              </a:spcAft>
              <a:buNone/>
            </a:pPr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Web Portal</a:t>
            </a:r>
          </a:p>
          <a:p>
            <a:pPr lvl="1">
              <a:spcAft>
                <a:spcPts val="0"/>
              </a:spcAft>
            </a:pPr>
            <a:r>
              <a:rPr lang="en-US" dirty="0"/>
              <a:t>Consumer initiated communication or directed via link from text message or email communications</a:t>
            </a:r>
          </a:p>
          <a:p>
            <a:pPr lvl="1">
              <a:spcAft>
                <a:spcPts val="0"/>
              </a:spcAft>
            </a:pPr>
            <a:r>
              <a:rPr lang="en-US" dirty="0"/>
              <a:t>Availability to obtain various forms of consent for continued communication channel options</a:t>
            </a:r>
          </a:p>
          <a:p>
            <a:pPr lvl="1">
              <a:spcAft>
                <a:spcPts val="0"/>
              </a:spcAft>
            </a:pPr>
            <a:r>
              <a:rPr lang="en-US" dirty="0"/>
              <a:t>Ease of use; Speed of payment</a:t>
            </a:r>
          </a:p>
          <a:p>
            <a:pPr lvl="1">
              <a:spcAft>
                <a:spcPts val="0"/>
              </a:spcAft>
            </a:pPr>
            <a:r>
              <a:rPr lang="en-US" dirty="0"/>
              <a:t>Assist in self-service but does not drive communications (combine with digital outreaches)</a:t>
            </a:r>
          </a:p>
          <a:p>
            <a:pPr marL="293687" lvl="1" indent="0">
              <a:spcAft>
                <a:spcPts val="0"/>
              </a:spcAft>
              <a:buNone/>
            </a:pPr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Social Media</a:t>
            </a:r>
          </a:p>
          <a:p>
            <a:pPr lvl="1">
              <a:spcAft>
                <a:spcPts val="0"/>
              </a:spcAft>
            </a:pPr>
            <a:r>
              <a:rPr lang="en-US" dirty="0"/>
              <a:t>Not used in the marketplace today; Options will be with secured social media sites that are individually directed (e.g. Facebook Messenger, Snapchat, What’s App).</a:t>
            </a:r>
          </a:p>
          <a:p>
            <a:pPr lvl="1">
              <a:spcAft>
                <a:spcPts val="0"/>
              </a:spcAft>
            </a:pPr>
            <a:r>
              <a:rPr lang="en-US" dirty="0"/>
              <a:t>CFPB suggesting rules to eliminate or restrict the use of social media in collections, even though </a:t>
            </a:r>
          </a:p>
          <a:p>
            <a:pPr marL="293687" lvl="1" indent="0">
              <a:spcAft>
                <a:spcPts val="0"/>
              </a:spcAft>
              <a:buNone/>
            </a:pPr>
            <a:r>
              <a:rPr lang="en-US" dirty="0"/>
              <a:t>referenced in Reg F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09F9B6A-39EE-764C-3212-4BADFBE0C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5094" y="228600"/>
            <a:ext cx="80010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Communication in Collections</a:t>
            </a:r>
            <a:br>
              <a:rPr lang="en-US" dirty="0"/>
            </a:br>
            <a:r>
              <a:rPr lang="en-US" dirty="0"/>
              <a:t>Digital and Self-Service Movement</a:t>
            </a:r>
          </a:p>
        </p:txBody>
      </p:sp>
    </p:spTree>
    <p:extLst>
      <p:ext uri="{BB962C8B-B14F-4D97-AF65-F5344CB8AC3E}">
        <p14:creationId xmlns:p14="http://schemas.microsoft.com/office/powerpoint/2010/main" val="1488043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23BDFA-5802-415A-AE69-4AE5BDF542F4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en-US" dirty="0"/>
              <a:t>Impact of Chevron on Collections</a:t>
            </a:r>
          </a:p>
          <a:p>
            <a:pPr lvl="1"/>
            <a:r>
              <a:rPr lang="en-US" dirty="0"/>
              <a:t>Overruling of Chevron could make it harder for the CFPB to pursue its aggressive rulemaking – likely that litigation will ensure after CFPB promulgates credit reporting restrictions on medical debt.</a:t>
            </a:r>
          </a:p>
          <a:p>
            <a:pPr lvl="1"/>
            <a:r>
              <a:rPr lang="en-US" dirty="0"/>
              <a:t>Opens up options for collectors to defend against CFPB enforcement actions, civil investigation demands or supervisory examination issues.</a:t>
            </a:r>
          </a:p>
          <a:p>
            <a:pPr lvl="1"/>
            <a:r>
              <a:rPr lang="en-US" dirty="0"/>
              <a:t>Will be expensive to litigate against the CFPB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2C77E5-9C9A-4253-966D-EF24C87423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813180" y="502298"/>
            <a:ext cx="7924800" cy="457200"/>
          </a:xfrm>
        </p:spPr>
        <p:txBody>
          <a:bodyPr/>
          <a:lstStyle/>
          <a:p>
            <a:r>
              <a:rPr lang="en-US" sz="4400" dirty="0"/>
              <a:t>Impact of Reg F post-Chevron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5ADD3D6-DD23-49FE-A89F-21BED066F84D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Chevron Case</a:t>
            </a:r>
          </a:p>
          <a:p>
            <a:pPr lvl="1"/>
            <a:r>
              <a:rPr lang="en-US" dirty="0"/>
              <a:t>Supreme Court of the United States (SCOTUS) decision in Loper Bright Enterprises v. Raimondo (June 28, 2024).</a:t>
            </a:r>
          </a:p>
          <a:p>
            <a:pPr lvl="1"/>
            <a:r>
              <a:rPr lang="en-US" dirty="0"/>
              <a:t>Chevron deference allowed courts to defer to regulatory agency rulemakings.</a:t>
            </a:r>
          </a:p>
          <a:p>
            <a:pPr lvl="1"/>
            <a:r>
              <a:rPr lang="en-US" dirty="0"/>
              <a:t>Courts have full authority to make decisions based on statutory language rather than regulatory interpretation.</a:t>
            </a:r>
          </a:p>
        </p:txBody>
      </p:sp>
    </p:spTree>
    <p:extLst>
      <p:ext uri="{BB962C8B-B14F-4D97-AF65-F5344CB8AC3E}">
        <p14:creationId xmlns:p14="http://schemas.microsoft.com/office/powerpoint/2010/main" val="825951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BF53C-F6BA-5033-36AF-68048D85C924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endParaRPr lang="en-US" dirty="0"/>
          </a:p>
          <a:p>
            <a:pPr marL="0" indent="0" algn="ctr">
              <a:spcAft>
                <a:spcPts val="0"/>
              </a:spcAft>
              <a:buNone/>
            </a:pPr>
            <a:endParaRPr lang="en-US" dirty="0"/>
          </a:p>
          <a:p>
            <a:pPr marL="0" indent="0" algn="ctr">
              <a:spcAft>
                <a:spcPts val="0"/>
              </a:spcAft>
              <a:buNone/>
            </a:pPr>
            <a:r>
              <a:rPr lang="en-US" dirty="0"/>
              <a:t>Mike Frost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US" dirty="0"/>
              <a:t>Partner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US" dirty="0">
                <a:hlinkClick r:id="rId2"/>
              </a:rPr>
              <a:t>mike.frost@frostechols.com</a:t>
            </a:r>
            <a:endParaRPr lang="en-US" dirty="0"/>
          </a:p>
          <a:p>
            <a:pPr marL="0" indent="0" algn="ctr">
              <a:spcAft>
                <a:spcPts val="0"/>
              </a:spcAft>
              <a:buNone/>
            </a:pPr>
            <a:r>
              <a:rPr lang="en-US" dirty="0"/>
              <a:t>Phone: (319) 883-0306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US" dirty="0"/>
              <a:t>Website: www.frostechols.com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Creditors Rights law firm focused on nationwide litigation and regulatory defense and compliance</a:t>
            </a:r>
          </a:p>
          <a:p>
            <a:r>
              <a:rPr lang="en-US" dirty="0"/>
              <a:t>Attorneys admitted in South Carolina, North Carolina, Florida, Texas, Arkansas, Ohio, Oklahoma, Iowa,  Illinois, Indiana, Michigan,  Missouri and Wisconsin</a:t>
            </a:r>
          </a:p>
        </p:txBody>
      </p:sp>
      <p:pic>
        <p:nvPicPr>
          <p:cNvPr id="4" name="Content Placeholder 3" descr="Text&#10;&#10;Description automatically generated">
            <a:extLst>
              <a:ext uri="{FF2B5EF4-FFF2-40B4-BE49-F238E27FC236}">
                <a16:creationId xmlns:a16="http://schemas.microsoft.com/office/drawing/2014/main" id="{89FFF5F2-56C9-00D4-88B6-6F5069A695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350" y="101956"/>
            <a:ext cx="8311487" cy="1745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118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D9C24-104C-7623-BF2A-4E4427D5D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517" y="370292"/>
            <a:ext cx="10515600" cy="4965279"/>
          </a:xfrm>
        </p:spPr>
        <p:txBody>
          <a:bodyPr/>
          <a:lstStyle/>
          <a:p>
            <a:r>
              <a:rPr lang="en-US" dirty="0"/>
              <a:t>Agenda</a:t>
            </a:r>
            <a:br>
              <a:rPr lang="en-US" dirty="0"/>
            </a:br>
            <a:br>
              <a:rPr lang="en-US" dirty="0"/>
            </a:br>
            <a:r>
              <a:rPr lang="en-US" dirty="0"/>
              <a:t>1. CFPB Proposed Rule on Medical Debt Credit Reporting</a:t>
            </a:r>
            <a:br>
              <a:rPr lang="en-US" dirty="0"/>
            </a:br>
            <a:r>
              <a:rPr lang="en-US" dirty="0"/>
              <a:t>2. State Regulatory Climate</a:t>
            </a:r>
            <a:br>
              <a:rPr lang="en-US" dirty="0"/>
            </a:br>
            <a:r>
              <a:rPr lang="en-US" dirty="0"/>
              <a:t>3. Litigation Climate</a:t>
            </a:r>
            <a:br>
              <a:rPr lang="en-US" dirty="0"/>
            </a:br>
            <a:r>
              <a:rPr lang="en-US" dirty="0"/>
              <a:t>4. Digital Communication Strategies</a:t>
            </a:r>
            <a:br>
              <a:rPr lang="en-US" dirty="0"/>
            </a:br>
            <a:r>
              <a:rPr lang="en-US" dirty="0"/>
              <a:t>5. CFPB Regulation F post-Chevron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234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43EC5-0446-A9EA-4F68-1504541F5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049"/>
            <a:ext cx="10515600" cy="1260208"/>
          </a:xfrm>
        </p:spPr>
        <p:txBody>
          <a:bodyPr/>
          <a:lstStyle/>
          <a:p>
            <a:pPr algn="ctr"/>
            <a:r>
              <a:rPr lang="en-US" dirty="0"/>
              <a:t>CFPB Proposed Rule on Medical Debt Credit Reporting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6FCB3C-BC75-B3FD-0D35-665A1AD5A043}"/>
              </a:ext>
            </a:extLst>
          </p:cNvPr>
          <p:cNvSpPr txBox="1"/>
          <p:nvPr/>
        </p:nvSpPr>
        <p:spPr>
          <a:xfrm>
            <a:off x="511291" y="1676287"/>
            <a:ext cx="1092959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Consumer Financial Protection Bureau (CFPB)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On June 11, 2024, the CFPB published a notice of proposed rulemaking (NPRM) to amend Regulation V, which implements the Fair Credit Reporting Act (FCRA), to generally prohibit consumer reporting agencies (CRA) from furnishing to a “creditor” a consumer report that contains information about any medical debts of the consumer.</a:t>
            </a:r>
          </a:p>
          <a:p>
            <a:pPr lvl="1"/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Comment period closed on August 12,2024</a:t>
            </a:r>
          </a:p>
          <a:p>
            <a:pPr lvl="1"/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Over 1,000 comments were filed by individuals, company’s and associations. </a:t>
            </a:r>
            <a:r>
              <a:rPr lang="en-US" dirty="0">
                <a:hlinkClick r:id="rId2"/>
              </a:rPr>
              <a:t>https://www.regulations.gov/document/CFPB-2024-0023-0001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686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43EC5-0446-A9EA-4F68-1504541F5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049"/>
            <a:ext cx="10515600" cy="1260208"/>
          </a:xfrm>
        </p:spPr>
        <p:txBody>
          <a:bodyPr/>
          <a:lstStyle/>
          <a:p>
            <a:pPr algn="ctr"/>
            <a:r>
              <a:rPr lang="en-US" dirty="0"/>
              <a:t>CFPB Proposed Rule on Medical Debt Credit Reporting – Political Stance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6FCB3C-BC75-B3FD-0D35-665A1AD5A043}"/>
              </a:ext>
            </a:extLst>
          </p:cNvPr>
          <p:cNvSpPr txBox="1"/>
          <p:nvPr/>
        </p:nvSpPr>
        <p:spPr>
          <a:xfrm>
            <a:off x="511291" y="1676287"/>
            <a:ext cx="1092959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b="1" dirty="0"/>
              <a:t>DNC Platform: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Leverage public dollars to purchase and eliminate medical debt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Prevent accumulation of medical debt and protect patients from aggressive debt collectors by expanding access to charity care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Protect patients and consumers by limiting coercive debt collection practices by health care providers and third-party debt collectors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Highly political focus on healthcare debt and ability of lenders to consider healthcare debts in underlying lending practices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66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43EC5-0446-A9EA-4F68-1504541F5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049"/>
            <a:ext cx="10515600" cy="1260208"/>
          </a:xfrm>
        </p:spPr>
        <p:txBody>
          <a:bodyPr/>
          <a:lstStyle/>
          <a:p>
            <a:pPr algn="ctr"/>
            <a:r>
              <a:rPr lang="en-US" dirty="0"/>
              <a:t>CFPB Proposed Rule on Medical Debt Credit Reporting – Current Trends at CFPB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0D31C8-6463-ECC0-DB08-D66C28FEA52A}"/>
              </a:ext>
            </a:extLst>
          </p:cNvPr>
          <p:cNvSpPr txBox="1"/>
          <p:nvPr/>
        </p:nvSpPr>
        <p:spPr>
          <a:xfrm>
            <a:off x="1240971" y="1622950"/>
            <a:ext cx="99650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CFPB Trends: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Information Requests:  CFPB continues to send information request letters to agencies attempting to identify large market participants. 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Does Large Market Participant definition allow for consideration of medical debt receipts?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Supervisory team moving matters to enforcement team – is this just a staffing consideration?</a:t>
            </a:r>
          </a:p>
        </p:txBody>
      </p:sp>
    </p:spTree>
    <p:extLst>
      <p:ext uri="{BB962C8B-B14F-4D97-AF65-F5344CB8AC3E}">
        <p14:creationId xmlns:p14="http://schemas.microsoft.com/office/powerpoint/2010/main" val="2019923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6FA7C-F961-93FA-A1D2-65DC9BF10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599" y="457201"/>
            <a:ext cx="7358743" cy="1292941"/>
          </a:xfrm>
        </p:spPr>
        <p:txBody>
          <a:bodyPr/>
          <a:lstStyle/>
          <a:p>
            <a:pPr algn="ctr"/>
            <a:r>
              <a:rPr lang="en-US" dirty="0"/>
              <a:t>State Level Regulations </a:t>
            </a:r>
            <a:br>
              <a:rPr lang="en-US" dirty="0"/>
            </a:br>
            <a:r>
              <a:rPr lang="en-US" dirty="0"/>
              <a:t>Credit Reporting Medical Debt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BF53C-F6BA-5033-36AF-68048D85C924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lvl="1">
              <a:spcAft>
                <a:spcPts val="0"/>
              </a:spcAft>
            </a:pPr>
            <a:r>
              <a:rPr lang="en-US" dirty="0"/>
              <a:t>The following states have enacted law that forbids the reporting of medical debts on consumer credit reports:</a:t>
            </a:r>
          </a:p>
          <a:p>
            <a:pPr marL="293687" lvl="1" indent="0">
              <a:spcAft>
                <a:spcPts val="0"/>
              </a:spcAft>
              <a:buNone/>
            </a:pPr>
            <a:endParaRPr lang="en-US" dirty="0"/>
          </a:p>
          <a:p>
            <a:pPr lvl="2">
              <a:spcAft>
                <a:spcPts val="0"/>
              </a:spcAft>
            </a:pPr>
            <a:r>
              <a:rPr lang="en-US" dirty="0"/>
              <a:t>Colorado (2023); New York (2023); Connecticut (2024); Virginia (2024); Florida (2024); New Jersey (2025); Illinois (2025); Minnesota (2025); Rhode Island (2025); and California (pending approval of Governor). </a:t>
            </a:r>
          </a:p>
          <a:p>
            <a:pPr marL="520700" lvl="2" indent="0">
              <a:spcAft>
                <a:spcPts val="0"/>
              </a:spcAft>
              <a:buNone/>
            </a:pPr>
            <a:endParaRPr lang="en-US" dirty="0"/>
          </a:p>
          <a:p>
            <a:pPr lvl="2">
              <a:spcAft>
                <a:spcPts val="0"/>
              </a:spcAft>
            </a:pPr>
            <a:r>
              <a:rPr lang="en-US" dirty="0"/>
              <a:t>CFPB proposed rule likely to be promulgated prior to the 2024 election</a:t>
            </a:r>
          </a:p>
          <a:p>
            <a:pPr marL="520700" lvl="2" indent="0">
              <a:spcAft>
                <a:spcPts val="0"/>
              </a:spcAft>
              <a:buNone/>
            </a:pPr>
            <a:endParaRPr lang="en-US" dirty="0"/>
          </a:p>
          <a:p>
            <a:pPr lvl="2">
              <a:spcAft>
                <a:spcPts val="0"/>
              </a:spcAft>
            </a:pPr>
            <a:r>
              <a:rPr lang="en-US" dirty="0"/>
              <a:t>Likely to increase default rates on medical and non-medical debts (placing a blind fold on credit issuers – direct opposing to reason for Dodd-Frank)</a:t>
            </a:r>
          </a:p>
          <a:p>
            <a:pPr marL="520700" lvl="2" indent="0">
              <a:spcAft>
                <a:spcPts val="0"/>
              </a:spcAft>
              <a:buNone/>
            </a:pPr>
            <a:endParaRPr lang="en-US" dirty="0"/>
          </a:p>
          <a:p>
            <a:pPr lvl="2">
              <a:spcAft>
                <a:spcPts val="0"/>
              </a:spcAft>
            </a:pPr>
            <a:r>
              <a:rPr lang="en-US" dirty="0"/>
              <a:t>Direct reduction on liquidity of medical debts by 15% in prior changes (Max $500, BIF/SIF, and 365 days)</a:t>
            </a:r>
          </a:p>
          <a:p>
            <a:pPr marL="520700" lvl="2" indent="0">
              <a:spcAft>
                <a:spcPts val="0"/>
              </a:spcAft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79410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6FA7C-F961-93FA-A1D2-65DC9BF10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State Regulatory Climate in Collections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BF53C-F6BA-5033-36AF-68048D85C924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US" b="1" dirty="0"/>
              <a:t>NMLS</a:t>
            </a:r>
          </a:p>
          <a:p>
            <a:pPr marL="0" indent="0">
              <a:spcAft>
                <a:spcPts val="0"/>
              </a:spcAft>
              <a:buNone/>
            </a:pPr>
            <a:endParaRPr lang="en-US" b="1" dirty="0"/>
          </a:p>
          <a:p>
            <a:pPr lvl="1">
              <a:spcAft>
                <a:spcPts val="0"/>
              </a:spcAft>
            </a:pPr>
            <a:r>
              <a:rPr lang="en-US" dirty="0"/>
              <a:t>More states moving to Nationwide Multistate Licensing System (NMLS)</a:t>
            </a:r>
          </a:p>
          <a:p>
            <a:pPr lvl="1">
              <a:spcAft>
                <a:spcPts val="0"/>
              </a:spcAft>
            </a:pPr>
            <a:r>
              <a:rPr lang="en-US" dirty="0"/>
              <a:t>15 states are now using the NMLS system AZ, CA, CT, ID, IN, ME, MD, MA, NE, NV, NM, ND, OR, RI and WY</a:t>
            </a:r>
          </a:p>
          <a:p>
            <a:pPr lvl="1">
              <a:spcAft>
                <a:spcPts val="0"/>
              </a:spcAft>
            </a:pPr>
            <a:r>
              <a:rPr lang="en-US" dirty="0"/>
              <a:t>Most aggressive states: AZ, CA, CT, MA, NV, WI</a:t>
            </a:r>
          </a:p>
          <a:p>
            <a:pPr lvl="1">
              <a:spcAft>
                <a:spcPts val="0"/>
              </a:spcAft>
            </a:pPr>
            <a:endParaRPr lang="en-US" dirty="0"/>
          </a:p>
          <a:p>
            <a:pPr>
              <a:spcAft>
                <a:spcPts val="0"/>
              </a:spcAft>
            </a:pPr>
            <a:r>
              <a:rPr lang="en-US" b="1" dirty="0"/>
              <a:t>Attorneys General (AG’s)</a:t>
            </a:r>
          </a:p>
          <a:p>
            <a:pPr marL="0" indent="0">
              <a:spcAft>
                <a:spcPts val="0"/>
              </a:spcAft>
              <a:buNone/>
            </a:pPr>
            <a:endParaRPr lang="en-US" b="1" dirty="0"/>
          </a:p>
          <a:p>
            <a:pPr lvl="1">
              <a:spcAft>
                <a:spcPts val="0"/>
              </a:spcAft>
            </a:pPr>
            <a:r>
              <a:rPr lang="en-US" dirty="0"/>
              <a:t>Increase in joint litigation efforts b/w CFPB and State AG’s</a:t>
            </a:r>
          </a:p>
          <a:p>
            <a:pPr lvl="1">
              <a:spcAft>
                <a:spcPts val="0"/>
              </a:spcAft>
            </a:pPr>
            <a:r>
              <a:rPr lang="en-US" dirty="0"/>
              <a:t>When federal regulation is blocked by Federal Court, CFPB turns to the states to enact legislation or file enforcement actions under state law.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769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6FA7C-F961-93FA-A1D2-65DC9BF10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State Regulatory Climate in Collections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BF53C-F6BA-5033-36AF-68048D85C924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b="1" dirty="0"/>
              <a:t>New York City</a:t>
            </a:r>
          </a:p>
          <a:p>
            <a:pPr lvl="1">
              <a:spcAft>
                <a:spcPts val="0"/>
              </a:spcAft>
            </a:pPr>
            <a:r>
              <a:rPr lang="en-US" dirty="0"/>
              <a:t>Rules are effective December 1, 2024 (More restrictive than Reg </a:t>
            </a:r>
          </a:p>
          <a:p>
            <a:pPr marL="293687" lvl="1" indent="0">
              <a:spcAft>
                <a:spcPts val="0"/>
              </a:spcAft>
              <a:buNone/>
            </a:pPr>
            <a:r>
              <a:rPr lang="en-US" dirty="0"/>
              <a:t>F, but limiting all communications to 3 per 7-day period, including </a:t>
            </a:r>
          </a:p>
          <a:p>
            <a:pPr marL="293687" lvl="1" indent="0">
              <a:spcAft>
                <a:spcPts val="0"/>
              </a:spcAft>
              <a:buNone/>
            </a:pPr>
            <a:r>
              <a:rPr lang="en-US" dirty="0"/>
              <a:t>e-mail and text messages</a:t>
            </a:r>
          </a:p>
          <a:p>
            <a:pPr marL="293687" lvl="1" indent="0">
              <a:spcAft>
                <a:spcPts val="0"/>
              </a:spcAft>
              <a:buNone/>
            </a:pPr>
            <a:endParaRPr lang="en-US" dirty="0"/>
          </a:p>
          <a:p>
            <a:pPr lvl="1">
              <a:spcAft>
                <a:spcPts val="0"/>
              </a:spcAft>
            </a:pPr>
            <a:r>
              <a:rPr lang="en-US" dirty="0"/>
              <a:t>Electronic communications must have prior express written consent from consumer</a:t>
            </a:r>
          </a:p>
          <a:p>
            <a:pPr marL="293687" lvl="1" indent="0">
              <a:spcAft>
                <a:spcPts val="0"/>
              </a:spcAft>
              <a:buNone/>
            </a:pPr>
            <a:endParaRPr lang="en-US" dirty="0"/>
          </a:p>
          <a:p>
            <a:pPr lvl="1">
              <a:spcAft>
                <a:spcPts val="0"/>
              </a:spcAft>
            </a:pPr>
            <a:r>
              <a:rPr lang="en-US" dirty="0"/>
              <a:t>Reporting requirements for communications attempts per account, available upon request from NYC regulator.</a:t>
            </a:r>
          </a:p>
        </p:txBody>
      </p:sp>
    </p:spTree>
    <p:extLst>
      <p:ext uri="{BB962C8B-B14F-4D97-AF65-F5344CB8AC3E}">
        <p14:creationId xmlns:p14="http://schemas.microsoft.com/office/powerpoint/2010/main" val="1990583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5DB0BB-5F9B-86AE-81B4-3B80F9FF15D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372600" y="1034473"/>
            <a:ext cx="228600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85E510B-66D5-50BF-B901-294C64BF3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4" y="331839"/>
            <a:ext cx="7305675" cy="914400"/>
          </a:xfrm>
        </p:spPr>
        <p:txBody>
          <a:bodyPr/>
          <a:lstStyle/>
          <a:p>
            <a:r>
              <a:rPr lang="en-US" dirty="0"/>
              <a:t>Litigation Climate in Collections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E6B90A1-4041-9FCB-3BBD-FCA2C1F29F38}"/>
              </a:ext>
            </a:extLst>
          </p:cNvPr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539287060"/>
              </p:ext>
            </p:extLst>
          </p:nvPr>
        </p:nvGraphicFramePr>
        <p:xfrm>
          <a:off x="1446243" y="1246239"/>
          <a:ext cx="5477068" cy="4879911"/>
        </p:xfrm>
        <a:graphic>
          <a:graphicData uri="http://schemas.openxmlformats.org/drawingml/2006/table">
            <a:tbl>
              <a:tblPr/>
              <a:tblGrid>
                <a:gridCol w="597549">
                  <a:extLst>
                    <a:ext uri="{9D8B030D-6E8A-4147-A177-3AD203B41FA5}">
                      <a16:colId xmlns:a16="http://schemas.microsoft.com/office/drawing/2014/main" val="1219555630"/>
                    </a:ext>
                  </a:extLst>
                </a:gridCol>
                <a:gridCol w="539439">
                  <a:extLst>
                    <a:ext uri="{9D8B030D-6E8A-4147-A177-3AD203B41FA5}">
                      <a16:colId xmlns:a16="http://schemas.microsoft.com/office/drawing/2014/main" val="2403292311"/>
                    </a:ext>
                  </a:extLst>
                </a:gridCol>
                <a:gridCol w="597549">
                  <a:extLst>
                    <a:ext uri="{9D8B030D-6E8A-4147-A177-3AD203B41FA5}">
                      <a16:colId xmlns:a16="http://schemas.microsoft.com/office/drawing/2014/main" val="198560964"/>
                    </a:ext>
                  </a:extLst>
                </a:gridCol>
                <a:gridCol w="597549">
                  <a:extLst>
                    <a:ext uri="{9D8B030D-6E8A-4147-A177-3AD203B41FA5}">
                      <a16:colId xmlns:a16="http://schemas.microsoft.com/office/drawing/2014/main" val="1214277852"/>
                    </a:ext>
                  </a:extLst>
                </a:gridCol>
                <a:gridCol w="597549">
                  <a:extLst>
                    <a:ext uri="{9D8B030D-6E8A-4147-A177-3AD203B41FA5}">
                      <a16:colId xmlns:a16="http://schemas.microsoft.com/office/drawing/2014/main" val="2181244980"/>
                    </a:ext>
                  </a:extLst>
                </a:gridCol>
                <a:gridCol w="597549">
                  <a:extLst>
                    <a:ext uri="{9D8B030D-6E8A-4147-A177-3AD203B41FA5}">
                      <a16:colId xmlns:a16="http://schemas.microsoft.com/office/drawing/2014/main" val="1544731054"/>
                    </a:ext>
                  </a:extLst>
                </a:gridCol>
                <a:gridCol w="215347">
                  <a:extLst>
                    <a:ext uri="{9D8B030D-6E8A-4147-A177-3AD203B41FA5}">
                      <a16:colId xmlns:a16="http://schemas.microsoft.com/office/drawing/2014/main" val="3445515080"/>
                    </a:ext>
                  </a:extLst>
                </a:gridCol>
                <a:gridCol w="539439">
                  <a:extLst>
                    <a:ext uri="{9D8B030D-6E8A-4147-A177-3AD203B41FA5}">
                      <a16:colId xmlns:a16="http://schemas.microsoft.com/office/drawing/2014/main" val="3726278504"/>
                    </a:ext>
                  </a:extLst>
                </a:gridCol>
                <a:gridCol w="597549">
                  <a:extLst>
                    <a:ext uri="{9D8B030D-6E8A-4147-A177-3AD203B41FA5}">
                      <a16:colId xmlns:a16="http://schemas.microsoft.com/office/drawing/2014/main" val="3859259809"/>
                    </a:ext>
                  </a:extLst>
                </a:gridCol>
                <a:gridCol w="597549">
                  <a:extLst>
                    <a:ext uri="{9D8B030D-6E8A-4147-A177-3AD203B41FA5}">
                      <a16:colId xmlns:a16="http://schemas.microsoft.com/office/drawing/2014/main" val="1697422218"/>
                    </a:ext>
                  </a:extLst>
                </a:gridCol>
              </a:tblGrid>
              <a:tr h="823460">
                <a:tc>
                  <a:txBody>
                    <a:bodyPr/>
                    <a:lstStyle/>
                    <a:p>
                      <a:pPr algn="ctr" fontAlgn="t"/>
                      <a:endParaRPr lang="en-US" sz="1000" b="1">
                        <a:effectLst/>
                      </a:endParaRPr>
                    </a:p>
                  </a:txBody>
                  <a:tcPr marL="21422" marR="21422" marT="21422" marB="21422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>
                          <a:effectLst/>
                        </a:rPr>
                        <a:t>Current Month: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1">
                          <a:effectLst/>
                        </a:rPr>
                        <a:t>Previous Month: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1">
                          <a:effectLst/>
                        </a:rPr>
                        <a:t>Previous</a:t>
                      </a:r>
                      <a:br>
                        <a:rPr lang="en-US" sz="1000" b="1">
                          <a:effectLst/>
                        </a:rPr>
                      </a:br>
                      <a:r>
                        <a:rPr lang="en-US" sz="1000" b="1">
                          <a:effectLst/>
                        </a:rPr>
                        <a:t>Year: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endParaRPr lang="en-US" sz="1000" b="1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>
                          <a:effectLst/>
                        </a:rPr>
                        <a:t>Year to Date: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1">
                          <a:effectLst/>
                        </a:rPr>
                        <a:t>Year to</a:t>
                      </a:r>
                      <a:br>
                        <a:rPr lang="en-US" sz="1000" b="1">
                          <a:effectLst/>
                        </a:rPr>
                      </a:br>
                      <a:r>
                        <a:rPr lang="en-US" sz="1000" b="1">
                          <a:effectLst/>
                        </a:rPr>
                        <a:t>Date Comp: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467204"/>
                  </a:ext>
                </a:extLst>
              </a:tr>
              <a:tr h="1164201"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i="1">
                          <a:effectLst/>
                        </a:rPr>
                        <a:t>Jun 01, 2024</a:t>
                      </a:r>
                      <a:br>
                        <a:rPr lang="es-ES" sz="1000" i="1">
                          <a:effectLst/>
                        </a:rPr>
                      </a:br>
                      <a:r>
                        <a:rPr lang="es-ES" sz="1000" i="1">
                          <a:effectLst/>
                        </a:rPr>
                        <a:t>Jun 30, 2024</a:t>
                      </a:r>
                      <a:endParaRPr lang="es-E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i="1">
                          <a:effectLst/>
                        </a:rPr>
                        <a:t>May 01, 2024</a:t>
                      </a:r>
                      <a:br>
                        <a:rPr lang="en-US" sz="1000" i="1">
                          <a:effectLst/>
                        </a:rPr>
                      </a:br>
                      <a:r>
                        <a:rPr lang="en-US" sz="1000" i="1">
                          <a:effectLst/>
                        </a:rPr>
                        <a:t>May 31, 2024</a:t>
                      </a:r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s-ES" sz="1000" i="1">
                          <a:effectLst/>
                        </a:rPr>
                        <a:t>Jun 01, 2023</a:t>
                      </a:r>
                      <a:br>
                        <a:rPr lang="es-ES" sz="1000" i="1">
                          <a:effectLst/>
                        </a:rPr>
                      </a:br>
                      <a:r>
                        <a:rPr lang="es-ES" sz="1000" i="1">
                          <a:effectLst/>
                        </a:rPr>
                        <a:t>Jun 30, 2023</a:t>
                      </a:r>
                      <a:endParaRPr lang="es-E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1000" i="1">
                          <a:effectLst/>
                        </a:rPr>
                        <a:t>Jan 01, 2024</a:t>
                      </a:r>
                      <a:br>
                        <a:rPr lang="nl-NL" sz="1000" i="1">
                          <a:effectLst/>
                        </a:rPr>
                      </a:br>
                      <a:r>
                        <a:rPr lang="nl-NL" sz="1000" i="1">
                          <a:effectLst/>
                        </a:rPr>
                        <a:t>Jun 30, 2024</a:t>
                      </a:r>
                      <a:endParaRPr lang="nl-NL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nl-NL" sz="1000" i="1">
                          <a:effectLst/>
                        </a:rPr>
                        <a:t>Jan 01, 2023</a:t>
                      </a:r>
                      <a:br>
                        <a:rPr lang="nl-NL" sz="1000" i="1">
                          <a:effectLst/>
                        </a:rPr>
                      </a:br>
                      <a:r>
                        <a:rPr lang="nl-NL" sz="1000" i="1">
                          <a:effectLst/>
                        </a:rPr>
                        <a:t>Jun 30, 2023</a:t>
                      </a:r>
                      <a:endParaRPr lang="nl-NL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227660"/>
                  </a:ext>
                </a:extLst>
              </a:tr>
              <a:tr h="312347"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578561"/>
                  </a:ext>
                </a:extLst>
              </a:tr>
              <a:tr h="653089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1">
                          <a:effectLst/>
                        </a:rPr>
                        <a:t>CFPB </a:t>
                      </a:r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10836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12561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solidFill>
                            <a:srgbClr val="860017"/>
                          </a:solidFill>
                          <a:effectLst/>
                          <a:highlight>
                            <a:srgbClr val="FFC7CE"/>
                          </a:highlight>
                        </a:rPr>
                        <a:t>-13.7%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5668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solidFill>
                            <a:srgbClr val="059015"/>
                          </a:solidFill>
                          <a:effectLst/>
                          <a:highlight>
                            <a:srgbClr val="C6EFCE"/>
                          </a:highlight>
                        </a:rPr>
                        <a:t>91.2%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65555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35004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solidFill>
                            <a:srgbClr val="059015"/>
                          </a:solidFill>
                          <a:effectLst/>
                          <a:highlight>
                            <a:srgbClr val="C6EFCE"/>
                          </a:highlight>
                        </a:rPr>
                        <a:t>87.3%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89936"/>
                  </a:ext>
                </a:extLst>
              </a:tr>
              <a:tr h="312347"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579139"/>
                  </a:ext>
                </a:extLst>
              </a:tr>
              <a:tr h="653089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1">
                          <a:effectLst/>
                        </a:rPr>
                        <a:t>FDCPA </a:t>
                      </a:r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302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445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solidFill>
                            <a:srgbClr val="860017"/>
                          </a:solidFill>
                          <a:effectLst/>
                          <a:highlight>
                            <a:srgbClr val="FFC7CE"/>
                          </a:highlight>
                        </a:rPr>
                        <a:t>-32.1%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316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solidFill>
                            <a:srgbClr val="860017"/>
                          </a:solidFill>
                          <a:effectLst/>
                          <a:highlight>
                            <a:srgbClr val="FFC7CE"/>
                          </a:highlight>
                        </a:rPr>
                        <a:t>-4.4%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2237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1939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solidFill>
                            <a:srgbClr val="059015"/>
                          </a:solidFill>
                          <a:effectLst/>
                          <a:highlight>
                            <a:srgbClr val="C6EFCE"/>
                          </a:highlight>
                        </a:rPr>
                        <a:t>15.4%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475435"/>
                  </a:ext>
                </a:extLst>
              </a:tr>
              <a:tr h="482717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1">
                          <a:effectLst/>
                        </a:rPr>
                        <a:t>FCRA </a:t>
                      </a:r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496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546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solidFill>
                            <a:srgbClr val="860017"/>
                          </a:solidFill>
                          <a:effectLst/>
                          <a:highlight>
                            <a:srgbClr val="FFC7CE"/>
                          </a:highlight>
                        </a:rPr>
                        <a:t>-9.2%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449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solidFill>
                            <a:srgbClr val="059015"/>
                          </a:solidFill>
                          <a:effectLst/>
                          <a:highlight>
                            <a:srgbClr val="C6EFCE"/>
                          </a:highlight>
                        </a:rPr>
                        <a:t>10.5%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3240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2675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solidFill>
                            <a:srgbClr val="059015"/>
                          </a:solidFill>
                          <a:effectLst/>
                          <a:highlight>
                            <a:srgbClr val="C6EFCE"/>
                          </a:highlight>
                        </a:rPr>
                        <a:t>21.1%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528288"/>
                  </a:ext>
                </a:extLst>
              </a:tr>
              <a:tr h="478661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1">
                          <a:effectLst/>
                        </a:rPr>
                        <a:t>TCPA </a:t>
                      </a:r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151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163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solidFill>
                            <a:srgbClr val="860017"/>
                          </a:solidFill>
                          <a:effectLst/>
                          <a:highlight>
                            <a:srgbClr val="FFC7CE"/>
                          </a:highlight>
                        </a:rPr>
                        <a:t>-7.4%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144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solidFill>
                            <a:srgbClr val="059015"/>
                          </a:solidFill>
                          <a:effectLst/>
                          <a:highlight>
                            <a:srgbClr val="C6EFCE"/>
                          </a:highlight>
                        </a:rPr>
                        <a:t>4.9%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000">
                        <a:effectLst/>
                      </a:endParaRP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925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852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solidFill>
                            <a:srgbClr val="059015"/>
                          </a:solidFill>
                          <a:effectLst/>
                          <a:highlight>
                            <a:srgbClr val="C6EFCE"/>
                          </a:highlight>
                        </a:rPr>
                        <a:t>8.6%</a:t>
                      </a:r>
                    </a:p>
                  </a:txBody>
                  <a:tcPr marL="64265" marR="64265" marT="64265" marB="64265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4780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1BB862F-EDBB-EAF6-01C1-93744C8F2094}"/>
              </a:ext>
            </a:extLst>
          </p:cNvPr>
          <p:cNvSpPr txBox="1"/>
          <p:nvPr/>
        </p:nvSpPr>
        <p:spPr>
          <a:xfrm>
            <a:off x="2381591" y="6202995"/>
            <a:ext cx="36063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*Statistics from </a:t>
            </a:r>
            <a:r>
              <a:rPr lang="en-US" dirty="0">
                <a:hlinkClick r:id="rId2"/>
              </a:rPr>
              <a:t>www.webrecon.com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579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2940</TotalTime>
  <Words>1390</Words>
  <Application>Microsoft Office PowerPoint</Application>
  <PresentationFormat>Widescreen</PresentationFormat>
  <Paragraphs>182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Open Sans</vt:lpstr>
      <vt:lpstr>Wingdings</vt:lpstr>
      <vt:lpstr>Office Theme</vt:lpstr>
      <vt:lpstr>The Future of Medical and Digital Collections</vt:lpstr>
      <vt:lpstr>Agenda  1. CFPB Proposed Rule on Medical Debt Credit Reporting 2. State Regulatory Climate 3. Litigation Climate 4. Digital Communication Strategies 5. CFPB Regulation F post-Chevron   </vt:lpstr>
      <vt:lpstr>CFPB Proposed Rule on Medical Debt Credit Reporting  </vt:lpstr>
      <vt:lpstr>CFPB Proposed Rule on Medical Debt Credit Reporting – Political Stance  </vt:lpstr>
      <vt:lpstr>CFPB Proposed Rule on Medical Debt Credit Reporting – Current Trends at CFPB </vt:lpstr>
      <vt:lpstr>State Level Regulations  Credit Reporting Medical Debt</vt:lpstr>
      <vt:lpstr>State Regulatory Climate in Collections</vt:lpstr>
      <vt:lpstr>State Regulatory Climate in Collections</vt:lpstr>
      <vt:lpstr>Litigation Climate in Collections</vt:lpstr>
      <vt:lpstr>Litigation Climate in Collections</vt:lpstr>
      <vt:lpstr>Communication in Collections Digital and Self-Service Movement</vt:lpstr>
      <vt:lpstr>Communication in Collections Digital and Self-Service Movement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Services Proposed Primary Responsibilities</dc:title>
  <dc:creator>Wendy Elieff</dc:creator>
  <cp:lastModifiedBy>Mike Frost</cp:lastModifiedBy>
  <cp:revision>20</cp:revision>
  <dcterms:created xsi:type="dcterms:W3CDTF">2019-06-11T19:12:09Z</dcterms:created>
  <dcterms:modified xsi:type="dcterms:W3CDTF">2024-09-04T12:24:46Z</dcterms:modified>
</cp:coreProperties>
</file>