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5" r:id="rId11"/>
    <p:sldId id="264" r:id="rId12"/>
    <p:sldId id="267" r:id="rId13"/>
    <p:sldId id="268" r:id="rId14"/>
    <p:sldId id="269" r:id="rId15"/>
    <p:sldId id="270" r:id="rId16"/>
    <p:sldId id="271" r:id="rId17"/>
    <p:sldId id="274" r:id="rId18"/>
    <p:sldId id="277" r:id="rId19"/>
    <p:sldId id="276" r:id="rId20"/>
    <p:sldId id="275" r:id="rId21"/>
    <p:sldId id="279" r:id="rId22"/>
    <p:sldId id="278"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p:scale>
          <a:sx n="48" d="100"/>
          <a:sy n="48" d="100"/>
        </p:scale>
        <p:origin x="1310" y="811"/>
      </p:cViewPr>
      <p:guideLst/>
    </p:cSldViewPr>
  </p:slideViewPr>
  <p:notesTextViewPr>
    <p:cViewPr>
      <p:scale>
        <a:sx n="1" d="1"/>
        <a:sy n="1" d="1"/>
      </p:scale>
      <p:origin x="0" y="0"/>
    </p:cViewPr>
  </p:notesTextViewPr>
  <p:sorterViewPr>
    <p:cViewPr>
      <p:scale>
        <a:sx n="100" d="100"/>
        <a:sy n="100" d="100"/>
      </p:scale>
      <p:origin x="0" y="-13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893D-E2FD-6695-AF17-24DF1CCDB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D84E2B-34B1-FB83-3358-9CC782A106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37ABAD-66F1-342F-92D6-AF2D997B10AA}"/>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C9C132B0-E132-8ACC-02F8-78050D817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63B72-9EF9-7B69-C247-AB4AE858EA2F}"/>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155449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7DE2-4719-DEC0-4E81-54CC64A34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BEBEDB-2FFB-201E-6F80-902DF66D9B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9ED34-A0B7-A962-87B4-78E74312403E}"/>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24D11CB7-68AD-A3A6-A5D1-48C29A5E1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4433F-2012-C84E-9A8F-620105F56519}"/>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405932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A3777-D4FC-E881-4DC2-D409D7D8D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6D005-D8DC-5EAB-11AB-6AE97BF8E5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2FF1D-F9B9-CEA5-05AC-D58B13D44B10}"/>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05A6CB8E-661E-A8B6-092B-BC94B67C6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7EC12-EC6C-D80D-FEE0-EC5316B7419A}"/>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223982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A6A3-FBC6-A6F9-FCD6-5272AC484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96C226-D838-3F4B-197B-CDAF736C0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18F52-4094-5E7D-C254-6E92F76AC7DD}"/>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B95C01F4-5A9F-E2E9-92AE-41890CEFA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D0B3C-CBB2-A60F-26CA-25AD9F055A36}"/>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29820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7A87-54E0-6604-A574-4BFD5B7B1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E5369-F68F-71FF-A87E-842F1B110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1A738-0713-6EBA-2135-DDED2274E118}"/>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66819C06-15A3-3E4E-C933-15596FDCE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7CD9B-177C-45F4-543C-687D5390403E}"/>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318943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50DE-5EC4-3073-781B-84A3F2A06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55B91-AD02-D33D-8277-85EB35DB3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E978E-3305-961B-2B6B-D45A082896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31650-1234-DA7C-D120-211F1C101FD7}"/>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6" name="Footer Placeholder 5">
            <a:extLst>
              <a:ext uri="{FF2B5EF4-FFF2-40B4-BE49-F238E27FC236}">
                <a16:creationId xmlns:a16="http://schemas.microsoft.com/office/drawing/2014/main" id="{3C019D96-B51B-4577-EEE9-D9A225901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A8664-D210-105F-8F2A-38C07FF00F86}"/>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49927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3F93-EE20-6FDE-EFAA-5689FC8876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B77CB-0428-4C3B-2989-496D7CF65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863504-38E2-1EA2-27CB-053703CF5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D7952-D0F8-E60D-985C-7F62BC94D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F66AAA-D561-60A4-19BB-F1915B194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77901-2095-89EF-2969-A46F98661985}"/>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8" name="Footer Placeholder 7">
            <a:extLst>
              <a:ext uri="{FF2B5EF4-FFF2-40B4-BE49-F238E27FC236}">
                <a16:creationId xmlns:a16="http://schemas.microsoft.com/office/drawing/2014/main" id="{E21B8703-FBB0-F574-8C55-F36B55160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FA0DED-943C-F8F9-2396-8E88EDFC4734}"/>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8050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040D-48B9-16B7-3EC0-8F08FD1FEF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8834EA-E515-60EC-D871-66E4000E3D39}"/>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4" name="Footer Placeholder 3">
            <a:extLst>
              <a:ext uri="{FF2B5EF4-FFF2-40B4-BE49-F238E27FC236}">
                <a16:creationId xmlns:a16="http://schemas.microsoft.com/office/drawing/2014/main" id="{AFAD0BD2-2804-5BCE-5174-B60EAE024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234963-68C4-77A7-7768-69B8FE9479EB}"/>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1127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6B595-50F2-CA1F-5FE7-BDBFB5CFB1C8}"/>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3" name="Footer Placeholder 2">
            <a:extLst>
              <a:ext uri="{FF2B5EF4-FFF2-40B4-BE49-F238E27FC236}">
                <a16:creationId xmlns:a16="http://schemas.microsoft.com/office/drawing/2014/main" id="{FEF666F3-1B35-5D9D-A2DD-B76D97EC0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59620D-5543-9C9F-407A-4DAE818FD19D}"/>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329005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8D93-39AE-3E21-908A-D43B2AD41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CD0D5B-425F-E0B3-6120-D97887089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0B6A7-6489-2961-0E25-79DB7A3AF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EB28A-7D55-4D32-B52F-B97AEA93BC0A}"/>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6" name="Footer Placeholder 5">
            <a:extLst>
              <a:ext uri="{FF2B5EF4-FFF2-40B4-BE49-F238E27FC236}">
                <a16:creationId xmlns:a16="http://schemas.microsoft.com/office/drawing/2014/main" id="{15F37980-6E9A-B328-FDEC-7041F3782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088E4-28B3-E0D6-578E-358EE4952747}"/>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166026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12B09-5E5A-EF5C-87E4-F2ED51CC1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1D011-958E-8774-CCF8-EC1ECFDE4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C52F50-B1A3-5C1D-5F4D-F074D364F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EAC1E1-3753-ED6E-9B66-9A0E51B7CD6B}"/>
              </a:ext>
            </a:extLst>
          </p:cNvPr>
          <p:cNvSpPr>
            <a:spLocks noGrp="1"/>
          </p:cNvSpPr>
          <p:nvPr>
            <p:ph type="dt" sz="half" idx="10"/>
          </p:nvPr>
        </p:nvSpPr>
        <p:spPr/>
        <p:txBody>
          <a:bodyPr/>
          <a:lstStyle/>
          <a:p>
            <a:fld id="{D23E5518-3FF6-46B9-83C6-C96909BC1517}" type="datetimeFigureOut">
              <a:rPr lang="en-US" smtClean="0"/>
              <a:t>8/5/2023</a:t>
            </a:fld>
            <a:endParaRPr lang="en-US"/>
          </a:p>
        </p:txBody>
      </p:sp>
      <p:sp>
        <p:nvSpPr>
          <p:cNvPr id="6" name="Footer Placeholder 5">
            <a:extLst>
              <a:ext uri="{FF2B5EF4-FFF2-40B4-BE49-F238E27FC236}">
                <a16:creationId xmlns:a16="http://schemas.microsoft.com/office/drawing/2014/main" id="{8C9B1D65-277E-C7B1-EE64-1B4C14E47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44C3D-E9DB-C584-5DAD-1654DA94531C}"/>
              </a:ext>
            </a:extLst>
          </p:cNvPr>
          <p:cNvSpPr>
            <a:spLocks noGrp="1"/>
          </p:cNvSpPr>
          <p:nvPr>
            <p:ph type="sldNum" sz="quarter" idx="12"/>
          </p:nvPr>
        </p:nvSpPr>
        <p:spPr/>
        <p:txBody>
          <a:bodyPr/>
          <a:lstStyle/>
          <a:p>
            <a:fld id="{7AA605E8-2C99-4917-8EAB-DD9A22E0E62F}" type="slidenum">
              <a:rPr lang="en-US" smtClean="0"/>
              <a:t>‹#›</a:t>
            </a:fld>
            <a:endParaRPr lang="en-US"/>
          </a:p>
        </p:txBody>
      </p:sp>
    </p:spTree>
    <p:extLst>
      <p:ext uri="{BB962C8B-B14F-4D97-AF65-F5344CB8AC3E}">
        <p14:creationId xmlns:p14="http://schemas.microsoft.com/office/powerpoint/2010/main" val="118643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1C5E7-96B1-B516-53A8-CEB2E95C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D901CC-3F4A-97EB-1AE2-3C4046065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F69FF-284E-D90B-6825-DD7144F78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E5518-3FF6-46B9-83C6-C96909BC1517}" type="datetimeFigureOut">
              <a:rPr lang="en-US" smtClean="0"/>
              <a:t>8/5/2023</a:t>
            </a:fld>
            <a:endParaRPr lang="en-US"/>
          </a:p>
        </p:txBody>
      </p:sp>
      <p:sp>
        <p:nvSpPr>
          <p:cNvPr id="5" name="Footer Placeholder 4">
            <a:extLst>
              <a:ext uri="{FF2B5EF4-FFF2-40B4-BE49-F238E27FC236}">
                <a16:creationId xmlns:a16="http://schemas.microsoft.com/office/drawing/2014/main" id="{BC824E12-3278-B816-7905-FB7FE94B9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0764A6-56C0-2009-BBE7-EC233578D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605E8-2C99-4917-8EAB-DD9A22E0E62F}" type="slidenum">
              <a:rPr lang="en-US" smtClean="0"/>
              <a:t>‹#›</a:t>
            </a:fld>
            <a:endParaRPr lang="en-US"/>
          </a:p>
        </p:txBody>
      </p:sp>
    </p:spTree>
    <p:extLst>
      <p:ext uri="{BB962C8B-B14F-4D97-AF65-F5344CB8AC3E}">
        <p14:creationId xmlns:p14="http://schemas.microsoft.com/office/powerpoint/2010/main" val="37116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6579C2-3E83-770E-A925-7EDD194FE1A0}"/>
              </a:ext>
            </a:extLst>
          </p:cNvPr>
          <p:cNvSpPr>
            <a:spLocks noGrp="1"/>
          </p:cNvSpPr>
          <p:nvPr>
            <p:ph type="ctrTitle"/>
          </p:nvPr>
        </p:nvSpPr>
        <p:spPr>
          <a:xfrm>
            <a:off x="547593" y="1257519"/>
            <a:ext cx="6283211" cy="2635993"/>
          </a:xfrm>
        </p:spPr>
        <p:txBody>
          <a:bodyPr anchor="b">
            <a:normAutofit/>
          </a:bodyPr>
          <a:lstStyle/>
          <a:p>
            <a:pPr algn="l"/>
            <a:r>
              <a:rPr lang="en-US" sz="4000" dirty="0">
                <a:latin typeface="Times New Roman" panose="02020603050405020304" pitchFamily="18" charset="0"/>
                <a:cs typeface="Times New Roman" panose="02020603050405020304" pitchFamily="18" charset="0"/>
              </a:rPr>
              <a:t>Cornerstone House of God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Elect Lady Sandra Cobb, Pastor</a:t>
            </a:r>
          </a:p>
        </p:txBody>
      </p:sp>
      <p:sp>
        <p:nvSpPr>
          <p:cNvPr id="12" name="Rectangle 11">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AD5E27D-C26B-49BC-FD21-ED895436821E}"/>
              </a:ext>
            </a:extLst>
          </p:cNvPr>
          <p:cNvSpPr>
            <a:spLocks noGrp="1"/>
          </p:cNvSpPr>
          <p:nvPr>
            <p:ph type="subTitle" idx="1"/>
          </p:nvPr>
        </p:nvSpPr>
        <p:spPr>
          <a:xfrm>
            <a:off x="823442" y="4541263"/>
            <a:ext cx="4662957" cy="1395022"/>
          </a:xfrm>
        </p:spPr>
        <p:txBody>
          <a:bodyPr anchor="t">
            <a:normAutofit/>
          </a:bodyPr>
          <a:lstStyle/>
          <a:p>
            <a:pPr algn="l">
              <a:lnSpc>
                <a:spcPct val="100000"/>
              </a:lnSpc>
            </a:pPr>
            <a:r>
              <a:rPr lang="en-US" sz="2800" b="1" kern="100" dirty="0">
                <a:solidFill>
                  <a:srgbClr val="FFFFFF"/>
                </a:solidFill>
                <a:latin typeface="Georgia Pro" panose="02040502050405020303" pitchFamily="18" charset="0"/>
                <a:ea typeface="Calibri" panose="020F0502020204030204" pitchFamily="34" charset="0"/>
                <a:cs typeface="Times New Roman" panose="02020603050405020304" pitchFamily="18" charset="0"/>
              </a:rPr>
              <a:t>Sabbath School</a:t>
            </a:r>
          </a:p>
          <a:p>
            <a:pPr algn="l">
              <a:lnSpc>
                <a:spcPct val="100000"/>
              </a:lnSpc>
            </a:pPr>
            <a:r>
              <a:rPr lang="en-US" sz="2800" b="1" kern="100" dirty="0">
                <a:solidFill>
                  <a:srgbClr val="FFFFFF"/>
                </a:solidFill>
                <a:latin typeface="Georgia Pro" panose="02040502050405020303" pitchFamily="18" charset="0"/>
                <a:ea typeface="Calibri" panose="020F0502020204030204" pitchFamily="34" charset="0"/>
                <a:cs typeface="Times New Roman" panose="02020603050405020304" pitchFamily="18" charset="0"/>
              </a:rPr>
              <a:t>Order of Service</a:t>
            </a:r>
          </a:p>
        </p:txBody>
      </p:sp>
      <p:pic>
        <p:nvPicPr>
          <p:cNvPr id="5" name="Picture 4">
            <a:extLst>
              <a:ext uri="{FF2B5EF4-FFF2-40B4-BE49-F238E27FC236}">
                <a16:creationId xmlns:a16="http://schemas.microsoft.com/office/drawing/2014/main" id="{CF18BB58-882B-8198-9EC0-622CF26B03AD}"/>
              </a:ext>
            </a:extLst>
          </p:cNvPr>
          <p:cNvPicPr>
            <a:picLocks noChangeAspect="1"/>
          </p:cNvPicPr>
          <p:nvPr/>
        </p:nvPicPr>
        <p:blipFill>
          <a:blip r:embed="rId2"/>
          <a:stretch>
            <a:fillRect/>
          </a:stretch>
        </p:blipFill>
        <p:spPr>
          <a:xfrm>
            <a:off x="7378396" y="463404"/>
            <a:ext cx="3554043" cy="5553193"/>
          </a:xfrm>
          <a:prstGeom prst="rect">
            <a:avLst/>
          </a:prstGeom>
        </p:spPr>
      </p:pic>
      <p:sp>
        <p:nvSpPr>
          <p:cNvPr id="18" name="Rectangle 17">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bird on top of it&#10;&#10;Description automatically generated">
            <a:extLst>
              <a:ext uri="{FF2B5EF4-FFF2-40B4-BE49-F238E27FC236}">
                <a16:creationId xmlns:a16="http://schemas.microsoft.com/office/drawing/2014/main" id="{DF2B4DAA-9815-7F8D-3A0E-CECB40B5C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19" y="-133212"/>
            <a:ext cx="3452327" cy="2302012"/>
          </a:xfrm>
          <a:prstGeom prst="rect">
            <a:avLst/>
          </a:prstGeom>
        </p:spPr>
      </p:pic>
    </p:spTree>
    <p:extLst>
      <p:ext uri="{BB962C8B-B14F-4D97-AF65-F5344CB8AC3E}">
        <p14:creationId xmlns:p14="http://schemas.microsoft.com/office/powerpoint/2010/main" val="255387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Turn away mine eyes from beholding vanity; and quicken thou me in thy way. (Psalms 119:37)</a:t>
            </a:r>
          </a:p>
          <a:p>
            <a:pPr marL="0" indent="0">
              <a:buNone/>
            </a:pPr>
            <a:endParaRPr lang="en-US" dirty="0"/>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Stablish thy word unto thy servant, who is devoted to thy fear. (Psalms 119:38)</a:t>
            </a:r>
          </a:p>
        </p:txBody>
      </p:sp>
    </p:spTree>
    <p:extLst>
      <p:ext uri="{BB962C8B-B14F-4D97-AF65-F5344CB8AC3E}">
        <p14:creationId xmlns:p14="http://schemas.microsoft.com/office/powerpoint/2010/main" val="167749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Turn away my reproach which I fear: for thy judgments are good. (Psalms 119:39)</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Behold, I have longed after thy precepts: quicken me in thy righteousness. (Psalms 119:40)</a:t>
            </a:r>
          </a:p>
        </p:txBody>
      </p:sp>
    </p:spTree>
    <p:extLst>
      <p:ext uri="{BB962C8B-B14F-4D97-AF65-F5344CB8AC3E}">
        <p14:creationId xmlns:p14="http://schemas.microsoft.com/office/powerpoint/2010/main" val="29205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lnSpc>
                <a:spcPct val="115000"/>
              </a:lnSpc>
              <a:spcBef>
                <a:spcPts val="0"/>
              </a:spcBef>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Wherewithal shall a young man cleanse his way? By taking heed thereto according to thy word. (Psalms 119:9)</a:t>
            </a:r>
          </a:p>
          <a:p>
            <a:pPr marL="0" indent="0">
              <a:lnSpc>
                <a:spcPct val="115000"/>
              </a:lnSpc>
              <a:spcBef>
                <a:spcPts val="0"/>
              </a:spcBef>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My son, forget not my law; but let thine heart keep my commandments: (Proverbs 3:1)</a:t>
            </a:r>
          </a:p>
        </p:txBody>
      </p:sp>
    </p:spTree>
    <p:extLst>
      <p:ext uri="{BB962C8B-B14F-4D97-AF65-F5344CB8AC3E}">
        <p14:creationId xmlns:p14="http://schemas.microsoft.com/office/powerpoint/2010/main" val="161677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lnSpc>
                <a:spcPct val="115000"/>
              </a:lnSpc>
              <a:spcBef>
                <a:spcPts val="0"/>
              </a:spcBef>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For length of days, and long life, and peace, shall they add to thee. (Proverbs 3:2)</a:t>
            </a:r>
          </a:p>
          <a:p>
            <a:pPr marL="0" indent="0">
              <a:lnSpc>
                <a:spcPct val="115000"/>
              </a:lnSpc>
              <a:spcBef>
                <a:spcPts val="0"/>
              </a:spcBef>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Let not mercy and truth forsake thee: bind them about thy neck; write them upon the table of thine heart: (Proverbs 3:3)</a:t>
            </a:r>
          </a:p>
        </p:txBody>
      </p:sp>
    </p:spTree>
    <p:extLst>
      <p:ext uri="{BB962C8B-B14F-4D97-AF65-F5344CB8AC3E}">
        <p14:creationId xmlns:p14="http://schemas.microsoft.com/office/powerpoint/2010/main" val="344932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normAutofit fontScale="85000" lnSpcReduction="10000"/>
          </a:bodyPr>
          <a:lstStyle/>
          <a:p>
            <a:pPr marL="0" indent="0">
              <a:lnSpc>
                <a:spcPct val="115000"/>
              </a:lnSpc>
              <a:spcBef>
                <a:spcPts val="0"/>
              </a:spcBef>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So shalt thou find favor and good understanding in the sight of God and man. (Proverbs 3:4)</a:t>
            </a:r>
          </a:p>
          <a:p>
            <a:pPr marL="0" indent="0">
              <a:lnSpc>
                <a:spcPct val="115000"/>
              </a:lnSpc>
              <a:spcBef>
                <a:spcPts val="0"/>
              </a:spcBef>
              <a:buNone/>
            </a:pPr>
            <a:endParaRPr lang="en-US" sz="3500" b="1" dirty="0">
              <a:latin typeface="Georgia Pro" panose="02040502050405020303"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5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Trust in the LORD with all thine heart; and lean not unto thine own</a:t>
            </a:r>
          </a:p>
          <a:p>
            <a:pPr marL="0" indent="0">
              <a:lnSpc>
                <a:spcPct val="115000"/>
              </a:lnSpc>
              <a:spcBef>
                <a:spcPts val="0"/>
              </a:spcBef>
              <a:buNone/>
            </a:pPr>
            <a:r>
              <a:rPr lang="en-US" sz="3200" dirty="0">
                <a:latin typeface="Georgia Pro" panose="02040502050405020303" pitchFamily="18" charset="0"/>
                <a:ea typeface="Calibri" panose="020F0502020204030204" pitchFamily="34" charset="0"/>
                <a:cs typeface="Times New Roman" panose="02020603050405020304" pitchFamily="18" charset="0"/>
              </a:rPr>
              <a:t>understanding. (Proverbs 3:5)</a:t>
            </a:r>
          </a:p>
          <a:p>
            <a:pPr marL="0" indent="0">
              <a:lnSpc>
                <a:spcPct val="115000"/>
              </a:lnSpc>
              <a:spcBef>
                <a:spcPts val="0"/>
              </a:spcBef>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800" b="1" dirty="0">
                <a:latin typeface="Georgia Pro" panose="02040502050405020303" pitchFamily="18" charset="0"/>
                <a:ea typeface="Calibri" panose="020F0502020204030204" pitchFamily="34" charset="0"/>
                <a:cs typeface="Times New Roman" panose="02020603050405020304" pitchFamily="18" charset="0"/>
              </a:rPr>
              <a:t>All: </a:t>
            </a:r>
            <a:r>
              <a:rPr lang="en-US" sz="3200" dirty="0">
                <a:latin typeface="Georgia Pro" panose="02040502050405020303" pitchFamily="18" charset="0"/>
                <a:ea typeface="Calibri" panose="020F0502020204030204" pitchFamily="34" charset="0"/>
                <a:cs typeface="Times New Roman" panose="02020603050405020304" pitchFamily="18" charset="0"/>
              </a:rPr>
              <a:t>In all thy ways acknowledge him, and he shall direct thy paths.</a:t>
            </a:r>
          </a:p>
          <a:p>
            <a:pPr marL="0" indent="0">
              <a:lnSpc>
                <a:spcPct val="115000"/>
              </a:lnSpc>
              <a:spcBef>
                <a:spcPts val="0"/>
              </a:spcBef>
              <a:buNone/>
            </a:pPr>
            <a:r>
              <a:rPr lang="en-US" sz="3200" dirty="0">
                <a:latin typeface="Georgia Pro" panose="02040502050405020303" pitchFamily="18" charset="0"/>
                <a:ea typeface="Calibri" panose="020F0502020204030204" pitchFamily="34" charset="0"/>
                <a:cs typeface="Times New Roman" panose="02020603050405020304" pitchFamily="18" charset="0"/>
              </a:rPr>
              <a:t>(Proverbs 3:6)</a:t>
            </a:r>
          </a:p>
        </p:txBody>
      </p:sp>
    </p:spTree>
    <p:extLst>
      <p:ext uri="{BB962C8B-B14F-4D97-AF65-F5344CB8AC3E}">
        <p14:creationId xmlns:p14="http://schemas.microsoft.com/office/powerpoint/2010/main" val="395819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771F-CC75-5B07-2F9F-7F9F0F381683}"/>
              </a:ext>
            </a:extLst>
          </p:cNvPr>
          <p:cNvSpPr>
            <a:spLocks noGrp="1"/>
          </p:cNvSpPr>
          <p:nvPr>
            <p:ph type="title"/>
          </p:nvPr>
        </p:nvSpPr>
        <p:spPr>
          <a:xfrm>
            <a:off x="419100" y="-192505"/>
            <a:ext cx="11353800" cy="1325563"/>
          </a:xfrm>
        </p:spPr>
        <p:txBody>
          <a:bodyPr/>
          <a:lstStyle/>
          <a:p>
            <a:pPr algn="ctr"/>
            <a:r>
              <a:rPr lang="en-US" b="1" dirty="0">
                <a:latin typeface="Georgia Pro" panose="02040502050405020303" pitchFamily="18" charset="0"/>
                <a:ea typeface="Calibri" panose="020F0502020204030204" pitchFamily="34" charset="0"/>
                <a:cs typeface="Times New Roman" panose="02020603050405020304" pitchFamily="18" charset="0"/>
              </a:rPr>
              <a:t>THE SEVENTH DAY IS THE SABBATH</a:t>
            </a:r>
          </a:p>
        </p:txBody>
      </p:sp>
      <p:sp>
        <p:nvSpPr>
          <p:cNvPr id="3" name="Content Placeholder 2">
            <a:extLst>
              <a:ext uri="{FF2B5EF4-FFF2-40B4-BE49-F238E27FC236}">
                <a16:creationId xmlns:a16="http://schemas.microsoft.com/office/drawing/2014/main" id="{EABF7161-8090-B8C0-8E90-89D1D08EF524}"/>
              </a:ext>
            </a:extLst>
          </p:cNvPr>
          <p:cNvSpPr>
            <a:spLocks noGrp="1"/>
          </p:cNvSpPr>
          <p:nvPr>
            <p:ph idx="1"/>
          </p:nvPr>
        </p:nvSpPr>
        <p:spPr>
          <a:xfrm>
            <a:off x="838200" y="911225"/>
            <a:ext cx="10515600" cy="4351338"/>
          </a:xfrm>
        </p:spPr>
        <p:txBody>
          <a:bodyPr>
            <a:noAutofit/>
          </a:bodyPr>
          <a:lstStyle/>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 of the Lord</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The seventh day is the Sabbath of the Lord</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Do our washing on Sunday</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Do our ironing on Monday</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Tuesday and Wednesday we work the same</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Clean our house on Thursday</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Shop a half day on Friday</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Preparing for the Sabbath of the Lord</a:t>
            </a:r>
          </a:p>
        </p:txBody>
      </p:sp>
    </p:spTree>
    <p:extLst>
      <p:ext uri="{BB962C8B-B14F-4D97-AF65-F5344CB8AC3E}">
        <p14:creationId xmlns:p14="http://schemas.microsoft.com/office/powerpoint/2010/main" val="289562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fontScale="92500" lnSpcReduction="10000"/>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 The new birth, ye must be born again: </a:t>
            </a:r>
            <a:r>
              <a:rPr lang="en-US" sz="3200" dirty="0">
                <a:latin typeface="Georgia Pro" panose="02040502050405020303" pitchFamily="18" charset="0"/>
                <a:ea typeface="Calibri" panose="020F0502020204030204" pitchFamily="34" charset="0"/>
                <a:cs typeface="Times New Roman" panose="02020603050405020304" pitchFamily="18" charset="0"/>
              </a:rPr>
              <a:t>John 3:1-7; 1 John 3:9; Acts 2:1-4; 2 Corinthians 5:17.</a:t>
            </a:r>
          </a:p>
          <a:p>
            <a:pPr marL="0" indent="0">
              <a:buNone/>
            </a:pPr>
            <a:endPar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 The keeping of the Ten Commandments written by God’s own finger: </a:t>
            </a:r>
            <a:r>
              <a:rPr lang="en-US" sz="3200" dirty="0">
                <a:latin typeface="Georgia Pro" panose="02040502050405020303" pitchFamily="18" charset="0"/>
                <a:ea typeface="Calibri" panose="020F0502020204030204" pitchFamily="34" charset="0"/>
                <a:cs typeface="Times New Roman" panose="02020603050405020304" pitchFamily="18" charset="0"/>
              </a:rPr>
              <a:t>Exodus 20:1-17; Exodus 31:18; Exodus 32:15-16; Ecclesiastes 12:13; John 14:15; Revelation 2:14-15.</a:t>
            </a:r>
          </a:p>
          <a:p>
            <a:pPr marL="0" indent="0">
              <a:buNone/>
            </a:pPr>
            <a:endPar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3. Divine Healing: </a:t>
            </a:r>
            <a:r>
              <a:rPr lang="en-US" sz="3200" dirty="0">
                <a:latin typeface="Georgia Pro" panose="02040502050405020303" pitchFamily="18" charset="0"/>
                <a:ea typeface="Calibri" panose="020F0502020204030204" pitchFamily="34" charset="0"/>
                <a:cs typeface="Times New Roman" panose="02020603050405020304" pitchFamily="18" charset="0"/>
              </a:rPr>
              <a:t>Exodus 15:26; Isaiah 53:4-5; Mark 9:23; John 6:7.</a:t>
            </a:r>
          </a:p>
        </p:txBody>
      </p:sp>
    </p:spTree>
    <p:extLst>
      <p:ext uri="{BB962C8B-B14F-4D97-AF65-F5344CB8AC3E}">
        <p14:creationId xmlns:p14="http://schemas.microsoft.com/office/powerpoint/2010/main" val="135598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fontScale="92500" lnSpcReduction="20000"/>
          </a:bodyPr>
          <a:lstStyle/>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4. The administration of feet washing and communion at the same service: </a:t>
            </a:r>
            <a:r>
              <a:rPr lang="en-US" sz="3200" dirty="0">
                <a:latin typeface="Georgia Pro" panose="02040502050405020303" pitchFamily="18" charset="0"/>
                <a:ea typeface="Calibri" panose="020F0502020204030204" pitchFamily="34" charset="0"/>
                <a:cs typeface="Times New Roman" panose="02020603050405020304" pitchFamily="18" charset="0"/>
              </a:rPr>
              <a:t>John 13:4-17; Matthew 26:26-27; 1 Corinthians 11:28-29.</a:t>
            </a:r>
          </a:p>
          <a:p>
            <a:pPr marL="0" indent="0">
              <a:buNone/>
            </a:pPr>
            <a:endParaRPr lang="en-US" sz="28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5. Tithes and offerings, an early duty of the people of God: </a:t>
            </a:r>
            <a:r>
              <a:rPr lang="en-US" sz="3200" dirty="0">
                <a:latin typeface="Georgia Pro" panose="02040502050405020303" pitchFamily="18" charset="0"/>
                <a:ea typeface="Calibri" panose="020F0502020204030204" pitchFamily="34" charset="0"/>
                <a:cs typeface="Times New Roman" panose="02020603050405020304" pitchFamily="18" charset="0"/>
              </a:rPr>
              <a:t>Genesis28:22; Leviticus 27:30-32; Matthew 23:23; Hebrews 7:5.</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6. The eating of selective foods as holy people should: </a:t>
            </a:r>
            <a:r>
              <a:rPr lang="en-US" sz="3200" dirty="0">
                <a:latin typeface="Georgia Pro" panose="02040502050405020303" pitchFamily="18" charset="0"/>
                <a:ea typeface="Calibri" panose="020F0502020204030204" pitchFamily="34" charset="0"/>
                <a:cs typeface="Times New Roman" panose="02020603050405020304" pitchFamily="18" charset="0"/>
              </a:rPr>
              <a:t>Leviticus 11:1-47; Deuteronomy 14:1-21; Isaiah 65:4-5; Isaiah 66:17; Acts 15:20.</a:t>
            </a:r>
          </a:p>
          <a:p>
            <a:pPr marL="0" indent="0">
              <a:buNone/>
            </a:pPr>
            <a:endParaRPr lang="en-US" dirty="0"/>
          </a:p>
        </p:txBody>
      </p:sp>
    </p:spTree>
    <p:extLst>
      <p:ext uri="{BB962C8B-B14F-4D97-AF65-F5344CB8AC3E}">
        <p14:creationId xmlns:p14="http://schemas.microsoft.com/office/powerpoint/2010/main" val="229356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fontScale="92500" lnSpcReduction="20000"/>
          </a:bodyPr>
          <a:lstStyle/>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7. Everlasting life before going through the grave:</a:t>
            </a:r>
            <a:r>
              <a:rPr lang="en-US" sz="3500" dirty="0">
                <a:latin typeface="Georgia Pro" panose="02040502050405020303" pitchFamily="18" charset="0"/>
                <a:ea typeface="Calibri" panose="020F0502020204030204" pitchFamily="34" charset="0"/>
                <a:cs typeface="Times New Roman" panose="02020603050405020304" pitchFamily="18" charset="0"/>
              </a:rPr>
              <a:t> </a:t>
            </a:r>
            <a:r>
              <a:rPr lang="en-US" sz="3200" dirty="0">
                <a:latin typeface="Georgia Pro" panose="02040502050405020303" pitchFamily="18" charset="0"/>
                <a:ea typeface="Calibri" panose="020F0502020204030204" pitchFamily="34" charset="0"/>
                <a:cs typeface="Times New Roman" panose="02020603050405020304" pitchFamily="18" charset="0"/>
              </a:rPr>
              <a:t>Hosea 13:14; John 3:16; 1 Corinthians 15:51; John 8:51.</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8. Absolute holiness through the love of God:</a:t>
            </a:r>
            <a:r>
              <a:rPr lang="en-US" sz="3500" dirty="0">
                <a:latin typeface="Georgia Pro" panose="02040502050405020303" pitchFamily="18" charset="0"/>
                <a:ea typeface="Calibri" panose="020F0502020204030204" pitchFamily="34" charset="0"/>
                <a:cs typeface="Times New Roman" panose="02020603050405020304" pitchFamily="18" charset="0"/>
              </a:rPr>
              <a:t> </a:t>
            </a:r>
            <a:r>
              <a:rPr lang="en-US" sz="3200" dirty="0">
                <a:latin typeface="Georgia Pro" panose="02040502050405020303" pitchFamily="18" charset="0"/>
                <a:ea typeface="Calibri" panose="020F0502020204030204" pitchFamily="34" charset="0"/>
                <a:cs typeface="Times New Roman" panose="02020603050405020304" pitchFamily="18" charset="0"/>
              </a:rPr>
              <a:t>John 13:34-35; 2 Corinthians 7:1; Hebrews 12:14; 1 Peter 1:15-16.</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9. Resurrection of the dead:</a:t>
            </a: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 </a:t>
            </a:r>
            <a:r>
              <a:rPr lang="en-US" sz="3200" dirty="0">
                <a:latin typeface="Georgia Pro" panose="02040502050405020303" pitchFamily="18" charset="0"/>
                <a:ea typeface="Calibri" panose="020F0502020204030204" pitchFamily="34" charset="0"/>
                <a:cs typeface="Times New Roman" panose="02020603050405020304" pitchFamily="18" charset="0"/>
              </a:rPr>
              <a:t>1 Corinthians 15:52; 1 Thessalonians 4:16; 2 Corinthians 5:10; Revelation 20:13.</a:t>
            </a:r>
          </a:p>
        </p:txBody>
      </p:sp>
    </p:spTree>
    <p:extLst>
      <p:ext uri="{BB962C8B-B14F-4D97-AF65-F5344CB8AC3E}">
        <p14:creationId xmlns:p14="http://schemas.microsoft.com/office/powerpoint/2010/main" val="89485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10. The translation of the saints: </a:t>
            </a:r>
            <a:r>
              <a:rPr lang="en-US" sz="3200" dirty="0">
                <a:latin typeface="Georgia Pro" panose="02040502050405020303" pitchFamily="18" charset="0"/>
                <a:ea typeface="Calibri" panose="020F0502020204030204" pitchFamily="34" charset="0"/>
                <a:cs typeface="Times New Roman" panose="02020603050405020304" pitchFamily="18" charset="0"/>
              </a:rPr>
              <a:t>Daniel 12:3; 1 Corinthians 15:51; Philemon 3:21; 1 John 3:2-3.</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11. The second coming of Jesus: </a:t>
            </a:r>
            <a:r>
              <a:rPr lang="en-US" sz="3200" dirty="0">
                <a:latin typeface="Georgia Pro" panose="02040502050405020303" pitchFamily="18" charset="0"/>
                <a:ea typeface="Calibri" panose="020F0502020204030204" pitchFamily="34" charset="0"/>
                <a:cs typeface="Times New Roman" panose="02020603050405020304" pitchFamily="18" charset="0"/>
              </a:rPr>
              <a:t>2 Peter 3:10; Titus 2:13; Revelation 1:7; Revelation 22:16.</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12. The thousand years, the new heaven and new earth:</a:t>
            </a:r>
            <a:r>
              <a:rPr lang="en-US" sz="3200" dirty="0">
                <a:latin typeface="Georgia Pro" panose="02040502050405020303" pitchFamily="18" charset="0"/>
                <a:ea typeface="Calibri" panose="020F0502020204030204" pitchFamily="34" charset="0"/>
                <a:cs typeface="Times New Roman" panose="02020603050405020304" pitchFamily="18" charset="0"/>
              </a:rPr>
              <a:t> Revelation 20:4-7; Revelation 21:1; 2 Peter 3:13.</a:t>
            </a:r>
          </a:p>
        </p:txBody>
      </p:sp>
    </p:spTree>
    <p:extLst>
      <p:ext uri="{BB962C8B-B14F-4D97-AF65-F5344CB8AC3E}">
        <p14:creationId xmlns:p14="http://schemas.microsoft.com/office/powerpoint/2010/main" val="39203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DD17-AAA1-6E75-DD8F-BCB750A0BD84}"/>
              </a:ext>
            </a:extLst>
          </p:cNvPr>
          <p:cNvSpPr>
            <a:spLocks noGrp="1"/>
          </p:cNvSpPr>
          <p:nvPr>
            <p:ph type="title"/>
          </p:nvPr>
        </p:nvSpPr>
        <p:spPr>
          <a:xfrm>
            <a:off x="838200" y="18255"/>
            <a:ext cx="10515600" cy="1325563"/>
          </a:xfrm>
        </p:spPr>
        <p:txBody>
          <a:bodyPr/>
          <a:lstStyle/>
          <a:p>
            <a:pPr algn="ctr"/>
            <a:r>
              <a:rPr lang="en-US" b="1" dirty="0">
                <a:latin typeface="Georgia Pro" panose="02040502050405020303" pitchFamily="18" charset="0"/>
                <a:ea typeface="Calibri" panose="020F0502020204030204" pitchFamily="34" charset="0"/>
                <a:cs typeface="Times New Roman" panose="02020603050405020304" pitchFamily="18" charset="0"/>
              </a:rPr>
              <a:t>WE’RE MEMBERS OF THE SABBATH SCHOOL</a:t>
            </a:r>
          </a:p>
        </p:txBody>
      </p:sp>
      <p:sp>
        <p:nvSpPr>
          <p:cNvPr id="3" name="Content Placeholder 2">
            <a:extLst>
              <a:ext uri="{FF2B5EF4-FFF2-40B4-BE49-F238E27FC236}">
                <a16:creationId xmlns:a16="http://schemas.microsoft.com/office/drawing/2014/main" id="{245884DA-5B9D-6D50-E769-B793268F7BAE}"/>
              </a:ext>
            </a:extLst>
          </p:cNvPr>
          <p:cNvSpPr>
            <a:spLocks noGrp="1"/>
          </p:cNvSpPr>
          <p:nvPr>
            <p:ph idx="1"/>
          </p:nvPr>
        </p:nvSpPr>
        <p:spPr>
          <a:xfrm>
            <a:off x="838200" y="1343818"/>
            <a:ext cx="10515600" cy="4351338"/>
          </a:xfrm>
        </p:spPr>
        <p:txBody>
          <a:bodyPr>
            <a:noAutofit/>
          </a:bodyPr>
          <a:lstStyle/>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We’re members of the Sabbath School</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Every Sabbath Morning</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This is the way to learn God’s Word</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And all of His commandments</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We need His Word to fight the devil</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Who’s trying to block our way</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So come to Sabbath School</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You will meet God there</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Please be on time for your own soul’s sake</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For Jesus was never late</a:t>
            </a:r>
          </a:p>
          <a:p>
            <a:pPr marL="0" indent="0" algn="ctr">
              <a:lnSpc>
                <a:spcPct val="135000"/>
              </a:lnSpc>
              <a:spcBef>
                <a:spcPts val="0"/>
              </a:spcBef>
              <a:buNone/>
            </a:pPr>
            <a:r>
              <a:rPr lang="en-US" sz="2400" dirty="0">
                <a:latin typeface="Georgia Pro" panose="02040502050405020303" pitchFamily="18" charset="0"/>
                <a:ea typeface="Calibri" panose="020F0502020204030204" pitchFamily="34" charset="0"/>
                <a:cs typeface="Times New Roman" panose="02020603050405020304" pitchFamily="18" charset="0"/>
              </a:rPr>
              <a:t>(Repeat from the beginning)</a:t>
            </a:r>
          </a:p>
        </p:txBody>
      </p:sp>
    </p:spTree>
    <p:extLst>
      <p:ext uri="{BB962C8B-B14F-4D97-AF65-F5344CB8AC3E}">
        <p14:creationId xmlns:p14="http://schemas.microsoft.com/office/powerpoint/2010/main" val="141618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13. Jesus is God, God is Jesus: </a:t>
            </a:r>
            <a:r>
              <a:rPr lang="en-US" sz="3200" dirty="0">
                <a:latin typeface="Georgia Pro" panose="02040502050405020303" pitchFamily="18" charset="0"/>
                <a:ea typeface="Calibri" panose="020F0502020204030204" pitchFamily="34" charset="0"/>
                <a:cs typeface="Times New Roman" panose="02020603050405020304" pitchFamily="18" charset="0"/>
              </a:rPr>
              <a:t>Isaiah 9:6; Luke 2:11; 1 Timothy 3:16; John 1:13-14.</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14. Baptize in the name of Jesus Christ: </a:t>
            </a:r>
            <a:r>
              <a:rPr lang="en-US" sz="3200" dirty="0">
                <a:latin typeface="Georgia Pro" panose="02040502050405020303" pitchFamily="18" charset="0"/>
                <a:ea typeface="Calibri" panose="020F0502020204030204" pitchFamily="34" charset="0"/>
                <a:cs typeface="Times New Roman" panose="02020603050405020304" pitchFamily="18" charset="0"/>
              </a:rPr>
              <a:t>Acts 2:38; Galatians 3:27; Acts 4:10-12; Acts 22:16.</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15. Water only for sacrament: </a:t>
            </a:r>
            <a:r>
              <a:rPr lang="en-US" sz="3200" dirty="0">
                <a:latin typeface="Georgia Pro" panose="02040502050405020303" pitchFamily="18" charset="0"/>
                <a:ea typeface="Calibri" panose="020F0502020204030204" pitchFamily="34" charset="0"/>
                <a:cs typeface="Times New Roman" panose="02020603050405020304" pitchFamily="18" charset="0"/>
              </a:rPr>
              <a:t>Mark 9:41; Daniel 1:12; Luke 22:20; John 19:34-35.</a:t>
            </a:r>
          </a:p>
        </p:txBody>
      </p:sp>
    </p:spTree>
    <p:extLst>
      <p:ext uri="{BB962C8B-B14F-4D97-AF65-F5344CB8AC3E}">
        <p14:creationId xmlns:p14="http://schemas.microsoft.com/office/powerpoint/2010/main" val="156916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normAutofit lnSpcReduction="10000"/>
          </a:bodyPr>
          <a:lstStyle/>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16. Water always has been used for salvation with the blood: </a:t>
            </a:r>
            <a:r>
              <a:rPr lang="en-US" sz="3200" dirty="0">
                <a:latin typeface="Georgia Pro" panose="02040502050405020303" pitchFamily="18" charset="0"/>
                <a:ea typeface="Calibri" panose="020F0502020204030204" pitchFamily="34" charset="0"/>
                <a:cs typeface="Times New Roman" panose="02020603050405020304" pitchFamily="18" charset="0"/>
              </a:rPr>
              <a:t>Hebrews 9:18-20; Numbers 19:13; John 5:6-8; 1 Peter 3:20.</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17. Sin not against the Holy Ghost: </a:t>
            </a:r>
            <a:r>
              <a:rPr lang="en-US" sz="3200" dirty="0">
                <a:latin typeface="Georgia Pro" panose="02040502050405020303" pitchFamily="18" charset="0"/>
                <a:ea typeface="Calibri" panose="020F0502020204030204" pitchFamily="34" charset="0"/>
                <a:cs typeface="Times New Roman" panose="02020603050405020304" pitchFamily="18" charset="0"/>
              </a:rPr>
              <a:t>Matthew 12:31; Mark 3:28-29; Hebrews 6:4-8; Hebrews 10:26-31,</a:t>
            </a:r>
          </a:p>
          <a:p>
            <a:pPr marL="0" indent="0">
              <a:buNone/>
            </a:pPr>
            <a:endPar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5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18. Elect and election: </a:t>
            </a:r>
            <a:r>
              <a:rPr lang="en-US" sz="3200" dirty="0">
                <a:latin typeface="Georgia Pro" panose="02040502050405020303" pitchFamily="18" charset="0"/>
                <a:ea typeface="Calibri" panose="020F0502020204030204" pitchFamily="34" charset="0"/>
                <a:cs typeface="Times New Roman" panose="02020603050405020304" pitchFamily="18" charset="0"/>
              </a:rPr>
              <a:t>Isaiah 45:4; Isaiah 65:9; Matthew 24:22; Romans 11:7.</a:t>
            </a:r>
          </a:p>
        </p:txBody>
      </p:sp>
    </p:spTree>
    <p:extLst>
      <p:ext uri="{BB962C8B-B14F-4D97-AF65-F5344CB8AC3E}">
        <p14:creationId xmlns:p14="http://schemas.microsoft.com/office/powerpoint/2010/main" val="248351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19. Foreknowledge: </a:t>
            </a:r>
            <a:r>
              <a:rPr lang="en-US" sz="3200" dirty="0">
                <a:latin typeface="Georgia Pro" panose="02040502050405020303" pitchFamily="18" charset="0"/>
                <a:ea typeface="Calibri" panose="020F0502020204030204" pitchFamily="34" charset="0"/>
                <a:cs typeface="Times New Roman" panose="02020603050405020304" pitchFamily="18" charset="0"/>
              </a:rPr>
              <a:t>Jeremiah 1:5; Proverbs 22:3; Romans 11:2; 1 Peter 1:2-20.</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20. Pre-existence of Jesus: </a:t>
            </a:r>
            <a:r>
              <a:rPr lang="en-US" sz="3200" dirty="0">
                <a:latin typeface="Georgia Pro" panose="02040502050405020303" pitchFamily="18" charset="0"/>
                <a:ea typeface="Calibri" panose="020F0502020204030204" pitchFamily="34" charset="0"/>
                <a:cs typeface="Times New Roman" panose="02020603050405020304" pitchFamily="18" charset="0"/>
              </a:rPr>
              <a:t>Isaiah 9:6; Micah 5:2; John 8:58; John 17:24.</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21. Christ redeemer always: </a:t>
            </a:r>
            <a:r>
              <a:rPr lang="en-US" sz="3200" dirty="0">
                <a:latin typeface="Georgia Pro" panose="02040502050405020303" pitchFamily="18" charset="0"/>
                <a:ea typeface="Calibri" panose="020F0502020204030204" pitchFamily="34" charset="0"/>
                <a:cs typeface="Times New Roman" panose="02020603050405020304" pitchFamily="18" charset="0"/>
              </a:rPr>
              <a:t>Psalms 130:8; Hosea 13:14; Luke 1:68.</a:t>
            </a:r>
          </a:p>
        </p:txBody>
      </p:sp>
    </p:spTree>
    <p:extLst>
      <p:ext uri="{BB962C8B-B14F-4D97-AF65-F5344CB8AC3E}">
        <p14:creationId xmlns:p14="http://schemas.microsoft.com/office/powerpoint/2010/main" val="1291915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BA6A-9CAC-15F9-C839-BC1EBFE381E0}"/>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Review of the 24 Principles</a:t>
            </a:r>
          </a:p>
        </p:txBody>
      </p:sp>
      <p:sp>
        <p:nvSpPr>
          <p:cNvPr id="3" name="Content Placeholder 2">
            <a:extLst>
              <a:ext uri="{FF2B5EF4-FFF2-40B4-BE49-F238E27FC236}">
                <a16:creationId xmlns:a16="http://schemas.microsoft.com/office/drawing/2014/main" id="{235B4EB3-F54C-E9ED-8104-B95D729697D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22. Signs: </a:t>
            </a:r>
            <a:r>
              <a:rPr lang="en-US" sz="3200" dirty="0">
                <a:latin typeface="Georgia Pro" panose="02040502050405020303" pitchFamily="18" charset="0"/>
                <a:ea typeface="Calibri" panose="020F0502020204030204" pitchFamily="34" charset="0"/>
                <a:cs typeface="Times New Roman" panose="02020603050405020304" pitchFamily="18" charset="0"/>
              </a:rPr>
              <a:t>Isaiah 7:14; Exodus 4:8; Luke 2:12. Acts 2:19.</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23. The Passover forever, a type of Christ: </a:t>
            </a:r>
            <a:r>
              <a:rPr lang="en-US" sz="3200" dirty="0">
                <a:latin typeface="Georgia Pro" panose="02040502050405020303" pitchFamily="18" charset="0"/>
                <a:ea typeface="Calibri" panose="020F0502020204030204" pitchFamily="34" charset="0"/>
                <a:cs typeface="Times New Roman" panose="02020603050405020304" pitchFamily="18" charset="0"/>
              </a:rPr>
              <a:t>Exodus 12:24; 1 Peter 1:19; 1 Corinthians 5:7-8.</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24. Unity of God’s people: </a:t>
            </a:r>
            <a:r>
              <a:rPr lang="en-US" sz="3200" dirty="0">
                <a:latin typeface="Georgia Pro" panose="02040502050405020303" pitchFamily="18" charset="0"/>
                <a:ea typeface="Calibri" panose="020F0502020204030204" pitchFamily="34" charset="0"/>
                <a:cs typeface="Times New Roman" panose="02020603050405020304" pitchFamily="18" charset="0"/>
              </a:rPr>
              <a:t>Psalms 133:1; Psalms 91:11; Romans 12:16; 1 Corinthians 12:20.</a:t>
            </a:r>
          </a:p>
        </p:txBody>
      </p:sp>
    </p:spTree>
    <p:extLst>
      <p:ext uri="{BB962C8B-B14F-4D97-AF65-F5344CB8AC3E}">
        <p14:creationId xmlns:p14="http://schemas.microsoft.com/office/powerpoint/2010/main" val="153380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5CF6-C7BC-D2D2-A619-8988D1E0DE47}"/>
              </a:ext>
            </a:extLst>
          </p:cNvPr>
          <p:cNvSpPr>
            <a:spLocks noGrp="1"/>
          </p:cNvSpPr>
          <p:nvPr>
            <p:ph type="title"/>
          </p:nvPr>
        </p:nvSpPr>
        <p:spPr/>
        <p:txBody>
          <a:bodyPr/>
          <a:lstStyle/>
          <a:p>
            <a:pPr algn="ctr"/>
            <a:r>
              <a:rPr lang="en-US" sz="4000" b="1" dirty="0">
                <a:latin typeface="Georgia Pro" panose="02040502050405020303" pitchFamily="18" charset="0"/>
                <a:ea typeface="Calibri" panose="020F0502020204030204" pitchFamily="34" charset="0"/>
                <a:cs typeface="Times New Roman" panose="02020603050405020304" pitchFamily="18" charset="0"/>
              </a:rPr>
              <a:t>THE DISCIPLES’ PRAYER </a:t>
            </a:r>
            <a:br>
              <a:rPr lang="en-US" sz="4000" b="1" dirty="0">
                <a:latin typeface="Georgia Pro" panose="02040502050405020303" pitchFamily="18" charset="0"/>
                <a:ea typeface="Calibri" panose="020F0502020204030204" pitchFamily="34" charset="0"/>
                <a:cs typeface="Times New Roman" panose="02020603050405020304" pitchFamily="18" charset="0"/>
              </a:rPr>
            </a:br>
            <a:r>
              <a:rPr lang="en-US" sz="3200" dirty="0">
                <a:latin typeface="Georgia Pro" panose="02040502050405020303" pitchFamily="18" charset="0"/>
                <a:ea typeface="Calibri" panose="020F0502020204030204" pitchFamily="34" charset="0"/>
                <a:cs typeface="Times New Roman" panose="02020603050405020304" pitchFamily="18" charset="0"/>
              </a:rPr>
              <a:t>~ Matthew 6:9-13</a:t>
            </a:r>
          </a:p>
        </p:txBody>
      </p:sp>
      <p:sp>
        <p:nvSpPr>
          <p:cNvPr id="3" name="Content Placeholder 2">
            <a:extLst>
              <a:ext uri="{FF2B5EF4-FFF2-40B4-BE49-F238E27FC236}">
                <a16:creationId xmlns:a16="http://schemas.microsoft.com/office/drawing/2014/main" id="{658C4FE3-A380-F934-AEEA-3BB4375B2243}"/>
              </a:ext>
            </a:extLst>
          </p:cNvPr>
          <p:cNvSpPr>
            <a:spLocks noGrp="1"/>
          </p:cNvSpPr>
          <p:nvPr>
            <p:ph idx="1"/>
          </p:nvPr>
        </p:nvSpPr>
        <p:spPr/>
        <p:txBody>
          <a:bodyPr/>
          <a:lstStyle/>
          <a:p>
            <a:pPr marL="0" indent="0">
              <a:buNone/>
            </a:pPr>
            <a:r>
              <a:rPr lang="en-US" sz="3600" dirty="0">
                <a:latin typeface="Georgia Pro" panose="02040502050405020303" pitchFamily="18" charset="0"/>
                <a:ea typeface="Calibri" panose="020F0502020204030204" pitchFamily="34" charset="0"/>
                <a:cs typeface="Times New Roman" panose="02020603050405020304" pitchFamily="18" charset="0"/>
              </a:rPr>
              <a:t>Our Father which art in heaven, Hallowed be thy name. Thy kingdom come. Thy will be done in earth, as it is in heaven. Give us this day our daily bread. And forgive us our debts, as we forgive our debtors. And lead us not into temptation, but deliver us from evil: For thine is the kingdom, and the power, and the glory, for ever. Amen.</a:t>
            </a:r>
          </a:p>
        </p:txBody>
      </p:sp>
    </p:spTree>
    <p:extLst>
      <p:ext uri="{BB962C8B-B14F-4D97-AF65-F5344CB8AC3E}">
        <p14:creationId xmlns:p14="http://schemas.microsoft.com/office/powerpoint/2010/main" val="420076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3640-FB6D-A492-76A3-726E19AB99C7}"/>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4003D6E9-189A-F1D5-C4D4-CAE66F8A88D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Let my cry come near before thee, O LORD give me understanding according to thy word. (Psalms 119:169)</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Let my supplication come before thee: deliver me according to thy word. (Psalms 119:170)</a:t>
            </a:r>
          </a:p>
        </p:txBody>
      </p:sp>
    </p:spTree>
    <p:extLst>
      <p:ext uri="{BB962C8B-B14F-4D97-AF65-F5344CB8AC3E}">
        <p14:creationId xmlns:p14="http://schemas.microsoft.com/office/powerpoint/2010/main" val="204787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DAD-7331-5E8E-1739-30B31F4BB48E}"/>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BE293DC2-E40D-4444-D1E3-6ED1FA73A287}"/>
              </a:ext>
            </a:extLst>
          </p:cNvPr>
          <p:cNvSpPr>
            <a:spLocks noGrp="1"/>
          </p:cNvSpPr>
          <p:nvPr>
            <p:ph idx="1"/>
          </p:nvPr>
        </p:nvSpPr>
        <p:spPr/>
        <p:txBody>
          <a:bodyPr/>
          <a:lstStyle/>
          <a:p>
            <a:pPr marL="0" indent="0">
              <a:lnSpc>
                <a:spcPct val="115000"/>
              </a:lnSpc>
              <a:spcBef>
                <a:spcPts val="0"/>
              </a:spcBef>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My lips shall utter praise, when thou hast taught me thy statues. (Psalms 119:171)</a:t>
            </a:r>
          </a:p>
          <a:p>
            <a:pPr marL="0" indent="0">
              <a:lnSpc>
                <a:spcPct val="115000"/>
              </a:lnSpc>
              <a:spcBef>
                <a:spcPts val="0"/>
              </a:spcBef>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My tongue shall speak of thy word: for all thy commandments are righteousness. (Psalms 119:172)</a:t>
            </a:r>
          </a:p>
        </p:txBody>
      </p:sp>
    </p:spTree>
    <p:extLst>
      <p:ext uri="{BB962C8B-B14F-4D97-AF65-F5344CB8AC3E}">
        <p14:creationId xmlns:p14="http://schemas.microsoft.com/office/powerpoint/2010/main" val="288030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Let thine hand help me; for I have chosen thy precepts. (Psalms 119:173)</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I have longed for thy salvation, O LORD; and thy law is my delight. (Psalms 119:174)</a:t>
            </a:r>
          </a:p>
        </p:txBody>
      </p:sp>
    </p:spTree>
    <p:extLst>
      <p:ext uri="{BB962C8B-B14F-4D97-AF65-F5344CB8AC3E}">
        <p14:creationId xmlns:p14="http://schemas.microsoft.com/office/powerpoint/2010/main" val="54809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Let my soul live, and it shall praise thee; and let thy judgments help me. (Psalms 119:175)</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I have kept thy precepts and thy testimonies: for all my ways are before thee. (Psalms 119:168)</a:t>
            </a:r>
          </a:p>
        </p:txBody>
      </p:sp>
    </p:spTree>
    <p:extLst>
      <p:ext uri="{BB962C8B-B14F-4D97-AF65-F5344CB8AC3E}">
        <p14:creationId xmlns:p14="http://schemas.microsoft.com/office/powerpoint/2010/main" val="380434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 </a:t>
            </a:r>
            <a:r>
              <a:rPr lang="en-US" sz="3200" dirty="0">
                <a:latin typeface="Georgia Pro" panose="02040502050405020303" pitchFamily="18" charset="0"/>
                <a:ea typeface="Calibri" panose="020F0502020204030204" pitchFamily="34" charset="0"/>
                <a:cs typeface="Times New Roman" panose="02020603050405020304" pitchFamily="18" charset="0"/>
              </a:rPr>
              <a:t>Teach me, O LORD, the way of thy statutes; and I shall keep it unto the end. (Psalms 119:33)</a:t>
            </a:r>
          </a:p>
          <a:p>
            <a:pPr marL="0" indent="0">
              <a:buNone/>
            </a:pPr>
            <a:endParaRPr lang="en-US" sz="3200"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Give me understanding, and I shall keep thy law; yea, I shall observe it with my whole heart. (Psalms 119:34)</a:t>
            </a:r>
          </a:p>
        </p:txBody>
      </p:sp>
    </p:spTree>
    <p:extLst>
      <p:ext uri="{BB962C8B-B14F-4D97-AF65-F5344CB8AC3E}">
        <p14:creationId xmlns:p14="http://schemas.microsoft.com/office/powerpoint/2010/main" val="366150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EFF-D470-0CC0-C17D-BF30B11BE3D2}"/>
              </a:ext>
            </a:extLst>
          </p:cNvPr>
          <p:cNvSpPr>
            <a:spLocks noGrp="1"/>
          </p:cNvSpPr>
          <p:nvPr>
            <p:ph type="title"/>
          </p:nvPr>
        </p:nvSpPr>
        <p:spPr/>
        <p:txBody>
          <a:bodyPr>
            <a:normAutofit/>
          </a:bodyPr>
          <a:lstStyle/>
          <a:p>
            <a:pPr algn="ctr"/>
            <a:r>
              <a:rPr lang="en-US" sz="4800" b="1" dirty="0">
                <a:solidFill>
                  <a:srgbClr val="4472C4"/>
                </a:solidFill>
                <a:latin typeface="Georgia Pro" panose="02040502050405020303" pitchFamily="18" charset="0"/>
                <a:ea typeface="Calibri" panose="020F0502020204030204" pitchFamily="34" charset="0"/>
                <a:cs typeface="Times New Roman" panose="02020603050405020304" pitchFamily="18" charset="0"/>
              </a:rPr>
              <a:t>Responsive Reading</a:t>
            </a:r>
          </a:p>
        </p:txBody>
      </p:sp>
      <p:sp>
        <p:nvSpPr>
          <p:cNvPr id="3" name="Content Placeholder 2">
            <a:extLst>
              <a:ext uri="{FF2B5EF4-FFF2-40B4-BE49-F238E27FC236}">
                <a16:creationId xmlns:a16="http://schemas.microsoft.com/office/drawing/2014/main" id="{3177BD91-F566-A8A4-92C9-DAA00B6D364C}"/>
              </a:ext>
            </a:extLst>
          </p:cNvPr>
          <p:cNvSpPr>
            <a:spLocks noGrp="1"/>
          </p:cNvSpPr>
          <p:nvPr>
            <p:ph idx="1"/>
          </p:nvPr>
        </p:nvSpPr>
        <p:spPr/>
        <p:txBody>
          <a:bodyPr/>
          <a:lstStyle/>
          <a:p>
            <a:pPr marL="0" indent="0">
              <a:buNone/>
            </a:pPr>
            <a:r>
              <a:rPr lang="en-US" sz="3200" b="1" dirty="0">
                <a:solidFill>
                  <a:srgbClr val="5B9BD5"/>
                </a:solidFill>
                <a:latin typeface="Georgia Pro" panose="02040502050405020303" pitchFamily="18" charset="0"/>
                <a:ea typeface="Calibri" panose="020F0502020204030204" pitchFamily="34" charset="0"/>
                <a:cs typeface="Times New Roman" panose="02020603050405020304" pitchFamily="18" charset="0"/>
              </a:rPr>
              <a:t>Superintendent:</a:t>
            </a:r>
            <a:r>
              <a:rPr lang="en-US" sz="3200" dirty="0">
                <a:latin typeface="Georgia Pro" panose="02040502050405020303" pitchFamily="18" charset="0"/>
                <a:ea typeface="Calibri" panose="020F0502020204030204" pitchFamily="34" charset="0"/>
                <a:cs typeface="Times New Roman" panose="02020603050405020304" pitchFamily="18" charset="0"/>
              </a:rPr>
              <a:t> Make me to go in the path of thy commandments; for therein do I delight. (Psalms 119:35)</a:t>
            </a:r>
          </a:p>
          <a:p>
            <a:pPr marL="0" indent="0">
              <a:buNone/>
            </a:pPr>
            <a:endParaRPr lang="en-US" sz="3200" b="1" dirty="0">
              <a:latin typeface="Georgia Pro" panose="02040502050405020303" pitchFamily="18" charset="0"/>
              <a:ea typeface="Calibri" panose="020F0502020204030204" pitchFamily="34" charset="0"/>
              <a:cs typeface="Times New Roman" panose="02020603050405020304" pitchFamily="18" charset="0"/>
            </a:endParaRPr>
          </a:p>
          <a:p>
            <a:pPr marL="0" indent="0">
              <a:buNone/>
            </a:pPr>
            <a:r>
              <a:rPr lang="en-US" sz="3200" b="1" dirty="0">
                <a:latin typeface="Georgia Pro" panose="02040502050405020303" pitchFamily="18" charset="0"/>
                <a:ea typeface="Calibri" panose="020F0502020204030204" pitchFamily="34" charset="0"/>
                <a:cs typeface="Times New Roman" panose="02020603050405020304" pitchFamily="18" charset="0"/>
              </a:rPr>
              <a:t>School: </a:t>
            </a:r>
            <a:r>
              <a:rPr lang="en-US" sz="3200" dirty="0">
                <a:latin typeface="Georgia Pro" panose="02040502050405020303" pitchFamily="18" charset="0"/>
                <a:ea typeface="Calibri" panose="020F0502020204030204" pitchFamily="34" charset="0"/>
                <a:cs typeface="Times New Roman" panose="02020603050405020304" pitchFamily="18" charset="0"/>
              </a:rPr>
              <a:t>Incline my heart unto thy testimonies, and not to covetousness. (Psalms 119:36)</a:t>
            </a:r>
          </a:p>
        </p:txBody>
      </p:sp>
    </p:spTree>
    <p:extLst>
      <p:ext uri="{BB962C8B-B14F-4D97-AF65-F5344CB8AC3E}">
        <p14:creationId xmlns:p14="http://schemas.microsoft.com/office/powerpoint/2010/main" val="15079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1363</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 Pro</vt:lpstr>
      <vt:lpstr>Times New Roman</vt:lpstr>
      <vt:lpstr>Office Theme</vt:lpstr>
      <vt:lpstr>Cornerstone House of God Elect Lady Sandra Cobb, Pastor</vt:lpstr>
      <vt:lpstr>WE’RE MEMBERS OF THE SABBATH SCHOOL</vt:lpstr>
      <vt:lpstr>THE DISCIPLES’ PRAYER  ~ Matthew 6:9-13</vt:lpstr>
      <vt:lpstr>Responsive Reading</vt:lpstr>
      <vt:lpstr>Responsive Reading</vt:lpstr>
      <vt:lpstr>Responsive Reading</vt:lpstr>
      <vt:lpstr>Responsive Reading</vt:lpstr>
      <vt:lpstr>Responsive Reading</vt:lpstr>
      <vt:lpstr>Responsive Reading</vt:lpstr>
      <vt:lpstr>Responsive Reading</vt:lpstr>
      <vt:lpstr>Responsive Reading</vt:lpstr>
      <vt:lpstr>Responsive Reading</vt:lpstr>
      <vt:lpstr>Responsive Reading</vt:lpstr>
      <vt:lpstr>Responsive Reading</vt:lpstr>
      <vt:lpstr>THE SEVENTH DAY IS THE SABBATH</vt:lpstr>
      <vt:lpstr>Review of the 24 Principles</vt:lpstr>
      <vt:lpstr>Review of the 24 Principles</vt:lpstr>
      <vt:lpstr>Review of the 24 Principles</vt:lpstr>
      <vt:lpstr>Review of the 24 Principles</vt:lpstr>
      <vt:lpstr>Review of the 24 Principles</vt:lpstr>
      <vt:lpstr>Review of the 24 Principles</vt:lpstr>
      <vt:lpstr>Review of the 24 Principles</vt:lpstr>
      <vt:lpstr>Review of the 24 Principles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 House of God Elect Lady Sandra Cobb, Pastor</dc:title>
  <dc:creator>West, Nicolas</dc:creator>
  <cp:lastModifiedBy>West, Nicolas</cp:lastModifiedBy>
  <cp:revision>1</cp:revision>
  <dcterms:created xsi:type="dcterms:W3CDTF">2023-08-06T01:43:50Z</dcterms:created>
  <dcterms:modified xsi:type="dcterms:W3CDTF">2023-08-06T07:29:04Z</dcterms:modified>
</cp:coreProperties>
</file>