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396" r:id="rId3"/>
    <p:sldId id="397" r:id="rId4"/>
    <p:sldId id="276" r:id="rId5"/>
    <p:sldId id="374" r:id="rId6"/>
    <p:sldId id="398" r:id="rId7"/>
    <p:sldId id="335" r:id="rId8"/>
    <p:sldId id="261" r:id="rId9"/>
    <p:sldId id="293" r:id="rId10"/>
    <p:sldId id="294" r:id="rId11"/>
    <p:sldId id="295" r:id="rId12"/>
    <p:sldId id="399" r:id="rId13"/>
    <p:sldId id="318" r:id="rId14"/>
    <p:sldId id="319" r:id="rId15"/>
    <p:sldId id="320" r:id="rId16"/>
    <p:sldId id="338" r:id="rId17"/>
    <p:sldId id="340" r:id="rId18"/>
    <p:sldId id="359" r:id="rId19"/>
    <p:sldId id="362" r:id="rId20"/>
    <p:sldId id="363" r:id="rId21"/>
    <p:sldId id="292" r:id="rId22"/>
    <p:sldId id="321" r:id="rId23"/>
    <p:sldId id="322" r:id="rId24"/>
    <p:sldId id="323" r:id="rId25"/>
    <p:sldId id="365" r:id="rId26"/>
    <p:sldId id="264" r:id="rId27"/>
    <p:sldId id="265" r:id="rId28"/>
    <p:sldId id="373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9FF"/>
    <a:srgbClr val="00B9F4"/>
    <a:srgbClr val="404040"/>
    <a:srgbClr val="FA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33333333333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2024/3/4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9FF"/>
            </a:gs>
            <a:gs pos="100000">
              <a:srgbClr val="009ED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合并 4"/>
          <p:cNvSpPr/>
          <p:nvPr/>
        </p:nvSpPr>
        <p:spPr>
          <a:xfrm>
            <a:off x="5962650" y="5713413"/>
            <a:ext cx="266700" cy="139700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文本框 11"/>
          <p:cNvSpPr txBox="1"/>
          <p:nvPr/>
        </p:nvSpPr>
        <p:spPr>
          <a:xfrm>
            <a:off x="2101215" y="3779253"/>
            <a:ext cx="7989570" cy="2004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Bluetooth Hotel System Manual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588A6D-F779-3ECF-9E46-571FB4D3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3" y="457200"/>
            <a:ext cx="4071781" cy="1254598"/>
          </a:xfrm>
          <a:prstGeom prst="rect">
            <a:avLst/>
          </a:prstGeom>
        </p:spPr>
      </p:pic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F47C4783-7503-37FF-1CB4-86DECA48C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21327"/>
            <a:ext cx="3935528" cy="3935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83895" y="1312545"/>
            <a:ext cx="48507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Hotel and Room management</a:t>
            </a:r>
          </a:p>
        </p:txBody>
      </p:sp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8" name="内容占位符 4"/>
          <p:cNvSpPr>
            <a:spLocks noGrp="1"/>
          </p:cNvSpPr>
          <p:nvPr/>
        </p:nvSpPr>
        <p:spPr>
          <a:xfrm>
            <a:off x="743585" y="2291080"/>
            <a:ext cx="3838575" cy="40379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the first time, the administrator should first add a building, floor, and room.</a:t>
            </a:r>
            <a:endParaRPr lang="zh-CN" sz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Click“Settings”=&gt;“Hotel”“Buildings”“Floors”to add building, floor .</a:t>
            </a: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Click“Rooms”to choose the room types you want.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After the room is added, the APP can add </a:t>
            </a:r>
            <a:r>
              <a:rPr 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smart lock.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rgbClr val="404040"/>
                </a:solidFill>
                <a:sym typeface="+mn-ea"/>
              </a:rPr>
              <a:t>Users can check in and get passcode when the door has smart lock.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897255"/>
            <a:ext cx="6296400" cy="2495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15" y="3691255"/>
            <a:ext cx="6297295" cy="279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743585" y="1491615"/>
            <a:ext cx="567753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Settings-Post</a:t>
            </a:r>
          </a:p>
        </p:txBody>
      </p:sp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743585" y="2291080"/>
            <a:ext cx="4394835" cy="4568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Before adding an employee, the administrator needs to set up the employee position first.</a:t>
            </a:r>
            <a:endParaRPr lang="zh-CN" altLang="en-US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</a:t>
            </a: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Settings</a:t>
            </a: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”=&gt;“</a:t>
            </a:r>
            <a:r>
              <a:rPr lang="en-US" altLang="zh-CN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Post”to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a position and set the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its </a:t>
            </a: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login permission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Staffs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can use the APP to add locks, set and delete permissions when employees have the APP login and add device permissions.</a:t>
            </a:r>
            <a:endParaRPr lang="zh-CN" altLang="en-US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75" y="1047115"/>
            <a:ext cx="6296400" cy="2267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80" y="3549015"/>
            <a:ext cx="2712085" cy="30359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43585" y="2291080"/>
            <a:ext cx="3838575" cy="4568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Select“Edit”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Modify the hotel name, address, administrator name and check-out time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lock supplier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code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can be entered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select“Edit”.</a:t>
            </a:r>
            <a:endParaRPr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the lock supplier is already bound, the supplier name will be displayed. When editing, you can apply for unbinding.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the hotel is repeatedly registered and there is no binding lock under the hotel, you can delete the hotel when you edit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773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PC-side of TTHotel</a:t>
            </a:r>
            <a:endParaRPr lang="zh-CN" altLang="zh-CN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743585" y="1491615"/>
            <a:ext cx="567753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Settings-Basic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10" y="1312545"/>
            <a:ext cx="6163945" cy="4561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5366385"/>
            <a:ext cx="4038600" cy="1238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683953" y="1312435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Staffs</a:t>
            </a:r>
          </a:p>
        </p:txBody>
      </p:sp>
      <p:sp>
        <p:nvSpPr>
          <p:cNvPr id="7" name="矩形 6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剪去同侧角的矩形 8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1447165"/>
            <a:ext cx="6296400" cy="1966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690880" y="2209165"/>
            <a:ext cx="4435475" cy="4624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management has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add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edit, delete, view details,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card, send electronic key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editing and deletion functions are on the details page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employee is added successfully, and the employee is given the post permission. If there is corresponding login permission, the employee will receive the notification message.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The electronic key is the Bluetooth electronic key, which can be unlocked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via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APP Bluetooth.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employee does not have the APP login permission, the electronic key cannot be sent.</a:t>
            </a:r>
            <a:endParaRPr lang="zh-CN" altLang="en-US" sz="1200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55" y="3724275"/>
            <a:ext cx="3377565" cy="2780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683895" y="1312545"/>
            <a:ext cx="47929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Staffs-Send eKey</a:t>
            </a:r>
          </a:p>
        </p:txBody>
      </p:sp>
      <p:sp>
        <p:nvSpPr>
          <p:cNvPr id="7" name="矩形 6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剪去同侧角的矩形 8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35" y="1434465"/>
            <a:ext cx="6296400" cy="42159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690880" y="2209165"/>
            <a:ext cx="4225290" cy="4632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types of staff card: All / Building / Floor / Customize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All: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employee will be granted the right to open the door lock of the hotel.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：The employee will be granted the right to open all the door locks of the designated building of the hotel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Custom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you can customize the room door lock and give the employee a custom door open permission.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Notice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card can select up to 40 rooms; 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 is no limit to the number of employee electronic keys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And 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</a:t>
            </a: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validity period is permanent.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820" y="3799205"/>
            <a:ext cx="3158490" cy="2381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90880" y="2209165"/>
            <a:ext cx="3931285" cy="46399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rgbClr val="404040"/>
                </a:solidFill>
              </a:rPr>
              <a:t>On the Basic Info page</a:t>
            </a:r>
            <a:r>
              <a:rPr lang="zh-CN" altLang="en-US" sz="1200" dirty="0">
                <a:solidFill>
                  <a:srgbClr val="404040"/>
                </a:solidFill>
              </a:rPr>
              <a:t>，</a:t>
            </a:r>
            <a:r>
              <a:rPr lang="en-US" altLang="zh-CN" sz="1200" dirty="0">
                <a:solidFill>
                  <a:srgbClr val="404040"/>
                </a:solidFill>
              </a:rPr>
              <a:t>staff</a:t>
            </a:r>
            <a:r>
              <a:rPr lang="zh-CN" altLang="en-US" sz="1200" dirty="0">
                <a:solidFill>
                  <a:srgbClr val="404040"/>
                </a:solidFill>
              </a:rPr>
              <a:t>s can be viewed, edited, and deleted. </a:t>
            </a:r>
            <a:r>
              <a:rPr lang="en-US" altLang="zh-CN" sz="1200" dirty="0">
                <a:solidFill>
                  <a:srgbClr val="404040"/>
                </a:solidFill>
              </a:rPr>
              <a:t>D</a:t>
            </a:r>
            <a:r>
              <a:rPr lang="zh-CN" altLang="en-US" sz="1200" dirty="0">
                <a:solidFill>
                  <a:srgbClr val="404040"/>
                </a:solidFill>
              </a:rPr>
              <a:t>etails page ha</a:t>
            </a:r>
            <a:r>
              <a:rPr lang="en-US" altLang="zh-CN" sz="1200" dirty="0">
                <a:solidFill>
                  <a:srgbClr val="404040"/>
                </a:solidFill>
              </a:rPr>
              <a:t>s staff</a:t>
            </a:r>
            <a:r>
              <a:rPr lang="zh-CN" altLang="en-US" sz="1200" dirty="0">
                <a:solidFill>
                  <a:srgbClr val="404040"/>
                </a:solidFill>
              </a:rPr>
              <a:t> information, card information, and key records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rgbClr val="404040"/>
                </a:solidFill>
              </a:rPr>
              <a:t>If you want to modify the login permission of an employee, you can only modify the post permission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rgbClr val="404040"/>
                </a:solidFill>
              </a:rPr>
              <a:t>If you want to modify the </a:t>
            </a:r>
            <a:r>
              <a:rPr lang="en-US" sz="1200" dirty="0">
                <a:solidFill>
                  <a:srgbClr val="404040"/>
                </a:solidFill>
              </a:rPr>
              <a:t>eK</a:t>
            </a:r>
            <a:r>
              <a:rPr sz="1200" dirty="0">
                <a:solidFill>
                  <a:srgbClr val="404040"/>
                </a:solidFill>
              </a:rPr>
              <a:t>ey that the </a:t>
            </a:r>
            <a:r>
              <a:rPr lang="en-US" sz="1200" dirty="0">
                <a:solidFill>
                  <a:srgbClr val="404040"/>
                </a:solidFill>
              </a:rPr>
              <a:t>staff</a:t>
            </a:r>
            <a:r>
              <a:rPr sz="1200" dirty="0">
                <a:solidFill>
                  <a:srgbClr val="404040"/>
                </a:solidFill>
              </a:rPr>
              <a:t> has sent, you can click "</a:t>
            </a:r>
            <a:r>
              <a:rPr lang="en-US" sz="1200" dirty="0">
                <a:solidFill>
                  <a:srgbClr val="404040"/>
                </a:solidFill>
              </a:rPr>
              <a:t>e</a:t>
            </a:r>
            <a:r>
              <a:rPr sz="1200" dirty="0">
                <a:solidFill>
                  <a:srgbClr val="404040"/>
                </a:solidFill>
              </a:rPr>
              <a:t>Key</a:t>
            </a:r>
            <a:r>
              <a:rPr lang="en-US" sz="1200" dirty="0">
                <a:solidFill>
                  <a:srgbClr val="404040"/>
                </a:solidFill>
              </a:rPr>
              <a:t>s</a:t>
            </a:r>
            <a:r>
              <a:rPr sz="1200" dirty="0">
                <a:solidFill>
                  <a:srgbClr val="404040"/>
                </a:solidFill>
              </a:rPr>
              <a:t>" </a:t>
            </a:r>
            <a:r>
              <a:rPr lang="en-US" sz="1200" dirty="0">
                <a:solidFill>
                  <a:srgbClr val="404040"/>
                </a:solidFill>
              </a:rPr>
              <a:t>- </a:t>
            </a:r>
            <a:r>
              <a:rPr sz="1200" dirty="0">
                <a:solidFill>
                  <a:srgbClr val="404040"/>
                </a:solidFill>
              </a:rPr>
              <a:t>&gt; "</a:t>
            </a:r>
            <a:r>
              <a:rPr lang="en-US" sz="1200" dirty="0">
                <a:solidFill>
                  <a:srgbClr val="404040"/>
                </a:solidFill>
              </a:rPr>
              <a:t>Select</a:t>
            </a:r>
            <a:r>
              <a:rPr sz="1200" dirty="0">
                <a:solidFill>
                  <a:srgbClr val="404040"/>
                </a:solidFill>
              </a:rPr>
              <a:t>" to edit the key data</a:t>
            </a:r>
            <a:endParaRPr lang="zh-CN" altLang="en-US" sz="1200" dirty="0">
              <a:solidFill>
                <a:srgbClr val="40404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683953" y="1312435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Staffs-Details</a:t>
            </a:r>
          </a:p>
        </p:txBody>
      </p:sp>
      <p:sp>
        <p:nvSpPr>
          <p:cNvPr id="7" name="矩形 6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剪去同侧角的矩形 8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10" y="765810"/>
            <a:ext cx="6296400" cy="3996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310" y="4933950"/>
            <a:ext cx="6296400" cy="18160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742315" y="1751654"/>
            <a:ext cx="357187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Staff Login with the APP</a:t>
            </a:r>
          </a:p>
        </p:txBody>
      </p:sp>
      <p:sp>
        <p:nvSpPr>
          <p:cNvPr id="9" name="矩形 8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1" name="剪去同侧角的矩形 10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of TTHotel</a:t>
            </a:r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733425" y="2499360"/>
            <a:ext cx="3943350" cy="4262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(granted with APP login rights) can log in using their mobile phone number and password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Employees (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does not 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granted with APP login rights) can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not 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log 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uccessful login, the interface jumps to the APP homepage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200" dirty="0">
              <a:solidFill>
                <a:srgbClr val="40404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39265" y="5528945"/>
            <a:ext cx="173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/>
              <a:t>iOS &amp; Android download</a:t>
            </a:r>
            <a:endParaRPr lang="zh-CN" altLang="en-US" sz="12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05" y="4509770"/>
            <a:ext cx="956945" cy="956945"/>
          </a:xfrm>
          <a:prstGeom prst="rect">
            <a:avLst/>
          </a:prstGeom>
        </p:spPr>
      </p:pic>
      <p:pic>
        <p:nvPicPr>
          <p:cNvPr id="4" name="图片 3" descr="E5E72BCD341D3A9B856C141AC1E30FD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40" y="1252855"/>
            <a:ext cx="2738755" cy="4873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210" y="1252220"/>
            <a:ext cx="2741295" cy="4874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6" name="剪去同侧角的矩形 15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674428" y="927502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Lock</a:t>
            </a:r>
          </a:p>
        </p:txBody>
      </p:sp>
      <p:sp>
        <p:nvSpPr>
          <p:cNvPr id="18" name="内容占位符 4"/>
          <p:cNvSpPr>
            <a:spLocks noGrp="1"/>
          </p:cNvSpPr>
          <p:nvPr/>
        </p:nvSpPr>
        <p:spPr>
          <a:xfrm>
            <a:off x="2530475" y="1046480"/>
            <a:ext cx="8688070" cy="129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sz="1400" dirty="0">
                <a:solidFill>
                  <a:srgbClr val="404040"/>
                </a:solidFill>
              </a:rPr>
              <a:t>On the APP homepage, you can see the list of added locks; add </a:t>
            </a:r>
            <a:r>
              <a:rPr sz="1400" b="1" dirty="0">
                <a:solidFill>
                  <a:srgbClr val="00B9F4"/>
                </a:solidFill>
              </a:rPr>
              <a:t>[+] </a:t>
            </a:r>
            <a:r>
              <a:rPr sz="1400" dirty="0">
                <a:solidFill>
                  <a:srgbClr val="404040"/>
                </a:solidFill>
              </a:rPr>
              <a:t>to add the lock, select the door to be added and then touch the lock. When the lock status is “Addable”, click</a:t>
            </a:r>
            <a:r>
              <a:rPr sz="1400" b="1" dirty="0">
                <a:solidFill>
                  <a:srgbClr val="00B9F4"/>
                </a:solidFill>
              </a:rPr>
              <a:t> [+] </a:t>
            </a:r>
            <a:r>
              <a:rPr sz="1400" dirty="0">
                <a:solidFill>
                  <a:srgbClr val="404040"/>
                </a:solidFill>
              </a:rPr>
              <a:t>to add it successfully. After the addition is successful, click</a:t>
            </a:r>
            <a:r>
              <a:rPr sz="1400" b="1" dirty="0">
                <a:solidFill>
                  <a:srgbClr val="00B9F4"/>
                </a:solidFill>
              </a:rPr>
              <a:t> [Test]</a:t>
            </a:r>
            <a:r>
              <a:rPr sz="1400" dirty="0">
                <a:solidFill>
                  <a:srgbClr val="404040"/>
                </a:solidFill>
              </a:rPr>
              <a:t> to check if the door lock can be used normally.</a:t>
            </a:r>
          </a:p>
        </p:txBody>
      </p:sp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of TTHotel</a:t>
            </a:r>
          </a:p>
        </p:txBody>
      </p:sp>
      <p:pic>
        <p:nvPicPr>
          <p:cNvPr id="5" name="图片 4" descr="E62257B5CD6C9B1891110CD77D9BFE8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233743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 descr="818331DC7316DD574B4BD9E79319D9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895" y="233870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 descr="A78C421F28236A6991D0DC77C6D93E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415" y="233743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 descr="94E2894EC3AB9E4539A62BC3CE505AA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555" y="233743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823595" y="1458508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Lock Setting</a:t>
            </a:r>
          </a:p>
        </p:txBody>
      </p:sp>
      <p:sp>
        <p:nvSpPr>
          <p:cNvPr id="8" name="矩形 7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0" name="剪去同侧角的矩形 9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470" y="1458595"/>
            <a:ext cx="2289600" cy="407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of TTHotel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713740" y="2362835"/>
            <a:ext cx="3537585" cy="40525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functions of card module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and report loss card</a:t>
            </a:r>
            <a:endParaRPr lang="zh-CN" altLang="en-US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and delete avilable password</a:t>
            </a:r>
            <a:endParaRPr lang="zh-CN" altLang="en-US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and read records</a:t>
            </a:r>
            <a:endParaRPr lang="zh-CN" altLang="en-US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lock setting</a:t>
            </a:r>
            <a:endParaRPr lang="zh-CN" altLang="en-US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card need to be reported, card module will shows“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icon. 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Hotel staff can enter the IC card list, view and report the card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door opening record needs to be read by using the mobile APP near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door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lock.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13245" y="1458595"/>
            <a:ext cx="2289810" cy="4070350"/>
            <a:chOff x="10887" y="2297"/>
            <a:chExt cx="3606" cy="64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7" y="2297"/>
              <a:ext cx="3606" cy="64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2997" y="2548"/>
              <a:ext cx="1496" cy="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700">
                  <a:solidFill>
                    <a:schemeClr val="tx1"/>
                  </a:solidFill>
                </a:rPr>
                <a:t>Report loss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920" y="1458595"/>
            <a:ext cx="2287851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823595" y="1458508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Lock Setting</a:t>
            </a:r>
          </a:p>
        </p:txBody>
      </p:sp>
      <p:sp>
        <p:nvSpPr>
          <p:cNvPr id="8" name="矩形 7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0" name="剪去同侧角的矩形 9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380" y="1458595"/>
            <a:ext cx="2290133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of TTHotel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714375" y="2256155"/>
            <a:ext cx="3569335" cy="4401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Click [Setting] to enter the lock setting page, you can view the basic information of the lock and can calibrate and update the lock time and version.</a:t>
            </a:r>
            <a:endParaRPr lang="zh-CN" altLang="en-US" sz="15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The administrator has unlock password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s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 for all locks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.</a:t>
            </a:r>
            <a:endParaRPr lang="zh-CN" altLang="en-US" sz="15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The normally open mode can be applied to a common door. When this mode is turned on, the public door will not automatically lock during the normally open time.</a:t>
            </a:r>
            <a:endParaRPr lang="zh-CN" altLang="en-US" sz="15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When there is a problem with the lock, you can click the diagnosis to report the configuration information in the lock, and the professional staff can help resolve the fault.</a:t>
            </a:r>
            <a:endParaRPr lang="en-US" altLang="zh-CN" sz="15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5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5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5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16" name="图片 15" descr="IMG_05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560" y="145859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 descr="IMG_05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470" y="145859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97243" y="1127760"/>
            <a:ext cx="5827712" cy="1045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Functional iteration   </a:t>
            </a:r>
            <a:r>
              <a:rPr lang="en-US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Version 2.3.1</a:t>
            </a:r>
            <a:r>
              <a:rPr lang="en-US" altLang="zh-CN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 rot="10800000">
            <a:off x="-7937" y="322263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5010" y="2402205"/>
            <a:ext cx="8442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>
                <a:solidFill>
                  <a:schemeClr val="tx1"/>
                </a:solidFill>
                <a:sym typeface="+mn-ea"/>
              </a:rPr>
              <a:t>Add </a:t>
            </a:r>
            <a:r>
              <a:rPr>
                <a:solidFill>
                  <a:schemeClr val="tx1"/>
                </a:solidFill>
                <a:sym typeface="+mn-ea"/>
              </a:rPr>
              <a:t> “card encoder assistant ” </a:t>
            </a:r>
            <a:r>
              <a:rPr lang="en-US">
                <a:solidFill>
                  <a:schemeClr val="tx1"/>
                </a:solidFill>
                <a:sym typeface="+mn-ea"/>
              </a:rPr>
              <a:t>module</a:t>
            </a:r>
            <a:endParaRPr>
              <a:solidFill>
                <a:schemeClr val="tx1"/>
              </a:solidFill>
            </a:endParaRP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>
                <a:solidFill>
                  <a:schemeClr val="tx1"/>
                </a:solidFill>
                <a:sym typeface="+mn-ea"/>
              </a:rPr>
              <a:t>     &gt; The tool is a Windows PC application</a:t>
            </a:r>
            <a:r>
              <a:rPr lang="en-US">
                <a:solidFill>
                  <a:schemeClr val="tx1"/>
                </a:solidFill>
                <a:sym typeface="+mn-ea"/>
              </a:rPr>
              <a:t>. O</a:t>
            </a:r>
            <a:r>
              <a:rPr>
                <a:solidFill>
                  <a:schemeClr val="tx1"/>
                </a:solidFill>
                <a:sym typeface="+mn-ea"/>
              </a:rPr>
              <a:t>pen the cardencoderassistant.exe file to connect to the card </a:t>
            </a:r>
            <a:r>
              <a:rPr lang="en-US">
                <a:solidFill>
                  <a:schemeClr val="tx1"/>
                </a:solidFill>
                <a:sym typeface="+mn-ea"/>
              </a:rPr>
              <a:t>encoder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>
                <a:solidFill>
                  <a:schemeClr val="tx1"/>
                </a:solidFill>
                <a:sym typeface="+mn-ea"/>
              </a:rPr>
              <a:t>     &gt; The tool supports a wide variety of major browsers on Windows computers. It is not restricted by browser versions and does not require the installation of browser extensions</a:t>
            </a:r>
            <a:endParaRPr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>
                <a:solidFill>
                  <a:schemeClr val="tx1"/>
                </a:solidFill>
                <a:sym typeface="+mn-ea"/>
              </a:rPr>
              <a:t>Optimize the instructions</a:t>
            </a:r>
            <a:endParaRPr lang="zh-CN" altLang="en-US" sz="1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823595" y="1458508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 Settings</a:t>
            </a:r>
          </a:p>
        </p:txBody>
      </p:sp>
      <p:sp>
        <p:nvSpPr>
          <p:cNvPr id="8" name="矩形 7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0" name="剪去同侧角的矩形 9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25" y="1393825"/>
            <a:ext cx="2289600" cy="407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of TTHotel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714375" y="2366645"/>
            <a:ext cx="3790950" cy="4052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400" dirty="0">
                <a:solidFill>
                  <a:schemeClr val="tx1"/>
                </a:solidFill>
                <a:sym typeface="+mn-ea"/>
              </a:rPr>
              <a:t>Employees can modify their mobile phone number, password, and feedback through the app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.</a:t>
            </a:r>
            <a:endParaRPr lang="zh-CN" altLang="en-US" sz="1500" dirty="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400" dirty="0">
                <a:solidFill>
                  <a:schemeClr val="tx1"/>
                </a:solidFill>
                <a:sym typeface="+mn-ea"/>
              </a:rPr>
              <a:t>The hotel administrator has an electronic key for all locks, and the employee only has the electronic key that was sent.</a:t>
            </a:r>
            <a:endParaRPr sz="1500" dirty="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Use an electronic key to open the door near the door lock in the room.</a:t>
            </a:r>
            <a:endParaRPr lang="zh-CN" altLang="en-US" sz="1500" dirty="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800" dirty="0"/>
          </a:p>
        </p:txBody>
      </p:sp>
      <p:pic>
        <p:nvPicPr>
          <p:cNvPr id="5" name="图片 4" descr="3601AEA1CBA6F690C676A90E950A264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90" y="139001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 descr="083AE9B8F980AFF9CEB6C2525293C3A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910" y="1390015"/>
            <a:ext cx="2288990" cy="4071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3895" y="2628265"/>
            <a:ext cx="3838575" cy="29178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</a:rPr>
              <a:t>The left side of the home page is the system's menu navigation bar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</a:rPr>
              <a:t>here are six modules: Issue Card/Generate Passcode/Renew Card/View Card/Cancel Card/Messages/View Card</a:t>
            </a:r>
            <a:endParaRPr lang="zh-CN" altLang="en-US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200" dirty="0">
                <a:solidFill>
                  <a:schemeClr val="tx1"/>
                </a:solidFill>
                <a:sym typeface="+mn-ea"/>
              </a:rPr>
              <a:t>Introduction/Init Card Encoder/ Feedbacks/ Scan the QR code</a:t>
            </a:r>
            <a:endParaRPr lang="zh-CN" altLang="en-US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sym typeface="+mn-ea"/>
              </a:rPr>
              <a:t>If you are prompted to "</a:t>
            </a:r>
            <a:r>
              <a:rPr lang="en-US" sz="1200" dirty="0">
                <a:solidFill>
                  <a:schemeClr val="tx1"/>
                </a:solidFill>
                <a:sym typeface="+mn-ea"/>
              </a:rPr>
              <a:t>unrecognized card encoder</a:t>
            </a:r>
            <a:r>
              <a:rPr sz="1200" dirty="0">
                <a:solidFill>
                  <a:schemeClr val="tx1"/>
                </a:solidFill>
                <a:sym typeface="+mn-ea"/>
              </a:rPr>
              <a:t>" when you issue the card, you can click "</a:t>
            </a:r>
            <a:r>
              <a:rPr lang="en-US" sz="1200" dirty="0">
                <a:solidFill>
                  <a:schemeClr val="tx1"/>
                </a:solidFill>
                <a:sym typeface="+mn-ea"/>
              </a:rPr>
              <a:t>Init Card Encoder</a:t>
            </a:r>
            <a:r>
              <a:rPr sz="1200" dirty="0">
                <a:solidFill>
                  <a:schemeClr val="tx1"/>
                </a:solidFill>
                <a:sym typeface="+mn-ea"/>
              </a:rPr>
              <a:t>" to initialize the card issuer.</a:t>
            </a:r>
          </a:p>
        </p:txBody>
      </p:sp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83953" y="1312435"/>
            <a:ext cx="3571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10" y="2324735"/>
            <a:ext cx="6296400" cy="3996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圆角矩形标注 1"/>
          <p:cNvSpPr/>
          <p:nvPr/>
        </p:nvSpPr>
        <p:spPr>
          <a:xfrm>
            <a:off x="8428355" y="619125"/>
            <a:ext cx="2034540" cy="1753235"/>
          </a:xfrm>
          <a:prstGeom prst="wedgeRoundRectCallout">
            <a:avLst>
              <a:gd name="adj1" fmla="val 86142"/>
              <a:gd name="adj2" fmla="val 48478"/>
              <a:gd name="adj3" fmla="val 16667"/>
            </a:avLst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775" y="743585"/>
            <a:ext cx="1663700" cy="150431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8489315" y="4752340"/>
            <a:ext cx="1695450" cy="1461135"/>
          </a:xfrm>
          <a:prstGeom prst="wedgeRoundRectCallout">
            <a:avLst>
              <a:gd name="adj1" fmla="val 80000"/>
              <a:gd name="adj2" fmla="val 499"/>
              <a:gd name="adj3" fmla="val 16667"/>
            </a:avLst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735" y="4787900"/>
            <a:ext cx="1324610" cy="13900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707448" y="1512460"/>
            <a:ext cx="35718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Issue Card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395" y="838200"/>
            <a:ext cx="2552065" cy="1888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370" y="2890520"/>
            <a:ext cx="6181725" cy="3856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圆角矩形标注 19"/>
          <p:cNvSpPr/>
          <p:nvPr/>
        </p:nvSpPr>
        <p:spPr>
          <a:xfrm flipH="1">
            <a:off x="7947660" y="3119120"/>
            <a:ext cx="1428115" cy="428625"/>
          </a:xfrm>
          <a:prstGeom prst="wedgeRoundRectCallout">
            <a:avLst>
              <a:gd name="adj1" fmla="val 78694"/>
              <a:gd name="adj2" fmla="val 127154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400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check in successfully</a:t>
            </a:r>
          </a:p>
        </p:txBody>
      </p:sp>
      <p:sp>
        <p:nvSpPr>
          <p:cNvPr id="2" name="圆角矩形标注 1"/>
          <p:cNvSpPr/>
          <p:nvPr/>
        </p:nvSpPr>
        <p:spPr>
          <a:xfrm flipH="1">
            <a:off x="7233920" y="4819015"/>
            <a:ext cx="1428115" cy="428625"/>
          </a:xfrm>
          <a:prstGeom prst="wedgeRoundRectCallout">
            <a:avLst>
              <a:gd name="adj1" fmla="val 66184"/>
              <a:gd name="adj2" fmla="val -133259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400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the room choosed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965" y="838200"/>
            <a:ext cx="2684780" cy="1888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02285" y="3024505"/>
            <a:ext cx="4606290" cy="27260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</a:rPr>
              <a:t>After the room is locked, the card can be opened for the room.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</a:rPr>
              <a:t>When t</a:t>
            </a:r>
            <a:r>
              <a:rPr lang="zh-CN" altLang="en-US" sz="1200" dirty="0">
                <a:solidFill>
                  <a:schemeClr val="tx1"/>
                </a:solidFill>
              </a:rPr>
              <a:t>he room has been checked in and the room will show the checked in check mark.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</a:rPr>
              <a:t>Process</a:t>
            </a:r>
            <a:r>
              <a:rPr lang="zh-CN" altLang="en-US" sz="1200" dirty="0">
                <a:solidFill>
                  <a:schemeClr val="tx1"/>
                </a:solidFill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</a:rPr>
              <a:t>choose the hotel room and the public doors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=&gt; 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Registration name and card 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validity period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=&gt; Click to issue card</a:t>
            </a:r>
            <a:r>
              <a:rPr lang="zh-CN" sz="1200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place card</a:t>
            </a:r>
            <a:r>
              <a:rPr lang="zh-CN" altLang="en-US" sz="12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sym typeface="+mn-ea"/>
              </a:rPr>
              <a:t>=&gt; issue card successfully.</a:t>
            </a:r>
            <a:endParaRPr lang="zh-CN" altLang="en-US" sz="1400" dirty="0">
              <a:solidFill>
                <a:schemeClr val="tx1"/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 dirty="0">
                <a:solidFill>
                  <a:schemeClr val="tx1"/>
                </a:solidFill>
              </a:rPr>
              <a:t>     </a:t>
            </a:r>
            <a:r>
              <a:rPr lang="en-US" altLang="zh-CN" sz="1200" dirty="0">
                <a:solidFill>
                  <a:srgbClr val="FF0000"/>
                </a:solidFill>
              </a:rPr>
              <a:t>Notice</a:t>
            </a:r>
            <a:r>
              <a:rPr lang="zh-CN" altLang="en-US" sz="1200" dirty="0">
                <a:solidFill>
                  <a:srgbClr val="FF0000"/>
                </a:solidFill>
              </a:rPr>
              <a:t>：</a:t>
            </a:r>
            <a:r>
              <a:rPr lang="en-US" sz="1200" dirty="0">
                <a:solidFill>
                  <a:srgbClr val="FF0000"/>
                </a:solidFill>
              </a:rPr>
              <a:t>at least choose one room</a:t>
            </a:r>
            <a:r>
              <a:rPr lang="zh-CN" altLang="en-US" sz="1200" dirty="0">
                <a:solidFill>
                  <a:srgbClr val="FF0000"/>
                </a:solidFill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</a:rPr>
              <a:t>c</a:t>
            </a:r>
            <a:r>
              <a:rPr sz="1200" dirty="0">
                <a:solidFill>
                  <a:srgbClr val="FF0000"/>
                </a:solidFill>
              </a:rPr>
              <a:t>hoose up to 39 public doors</a:t>
            </a:r>
            <a:r>
              <a:rPr lang="en-US" altLang="zh-CN" sz="1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665" y="829945"/>
            <a:ext cx="3049905" cy="1896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683953" y="1312435"/>
            <a:ext cx="357187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Home-Tenant gets password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90" y="1281430"/>
            <a:ext cx="71247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7" name="内容占位符 4"/>
          <p:cNvSpPr>
            <a:spLocks noGrp="1"/>
          </p:cNvSpPr>
          <p:nvPr/>
        </p:nvSpPr>
        <p:spPr>
          <a:xfrm>
            <a:off x="683895" y="2325370"/>
            <a:ext cx="3838575" cy="293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dirty="0">
                <a:solidFill>
                  <a:schemeClr val="tx1"/>
                </a:solidFill>
              </a:rPr>
              <a:t>Only get </a:t>
            </a:r>
            <a:r>
              <a:rPr lang="en-US" sz="1400" dirty="0">
                <a:solidFill>
                  <a:schemeClr val="tx1"/>
                </a:solidFill>
              </a:rPr>
              <a:t>tenants</a:t>
            </a:r>
            <a:r>
              <a:rPr lang="zh-CN" sz="1400" dirty="0">
                <a:solidFill>
                  <a:schemeClr val="tx1"/>
                </a:solidFill>
              </a:rPr>
              <a:t> password</a:t>
            </a:r>
            <a:r>
              <a:rPr lang="en-US" altLang="zh-CN" sz="1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chemeClr val="tx1"/>
                </a:solidFill>
              </a:rPr>
              <a:t>Process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Choose the room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=&gt; input the name and validity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=&gt; Click [OK]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obtain the password success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sym typeface="+mn-ea"/>
              </a:rPr>
              <a:t>=&gt; Copy the password.</a:t>
            </a:r>
            <a:endParaRPr lang="zh-CN" altLang="en-US" sz="14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dirty="0">
                <a:solidFill>
                  <a:schemeClr val="tx1"/>
                </a:solidFill>
              </a:rPr>
              <a:t>Only one door opening password can be obtained at a time</a:t>
            </a:r>
            <a:r>
              <a:rPr lang="en-US" altLang="zh-CN" sz="1400" dirty="0">
                <a:solidFill>
                  <a:schemeClr val="tx1"/>
                </a:solidFill>
              </a:rPr>
              <a:t>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chemeClr val="tx1"/>
                </a:solidFill>
              </a:rPr>
              <a:t>The same </a:t>
            </a:r>
            <a:r>
              <a:rPr lang="en-US" altLang="zh-CN" sz="1400" dirty="0">
                <a:solidFill>
                  <a:schemeClr val="tx1"/>
                </a:solidFill>
              </a:rPr>
              <a:t>door</a:t>
            </a:r>
            <a:r>
              <a:rPr lang="zh-CN" altLang="en-US" sz="1400" dirty="0">
                <a:solidFill>
                  <a:schemeClr val="tx1"/>
                </a:solidFill>
              </a:rPr>
              <a:t> lock, the same end time to get the same password</a:t>
            </a:r>
            <a:r>
              <a:rPr lang="en-US" altLang="zh-CN" sz="1400" dirty="0">
                <a:solidFill>
                  <a:schemeClr val="tx1"/>
                </a:solidFill>
              </a:rPr>
              <a:t>.</a:t>
            </a:r>
            <a:endParaRPr lang="en-US" altLang="zh-CN" sz="1400" dirty="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sz="1400" dirty="0">
              <a:solidFill>
                <a:srgbClr val="40404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90" y="3727450"/>
            <a:ext cx="3757295" cy="2054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835" y="3727450"/>
            <a:ext cx="3310255" cy="2054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728345" y="1312545"/>
            <a:ext cx="402526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Home-</a:t>
            </a:r>
            <a:r>
              <a:rPr lang="en-US" altLang="zh-CN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Cancel Card/Renew Card/View Card</a:t>
            </a:r>
          </a:p>
        </p:txBody>
      </p:sp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743585" y="2673350"/>
            <a:ext cx="3838575" cy="3957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chemeClr val="tx1"/>
                </a:solidFill>
              </a:rPr>
              <a:t>Click “Cancel Card”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sz="1400" dirty="0">
                <a:solidFill>
                  <a:schemeClr val="tx1"/>
                </a:solidFill>
              </a:rPr>
              <a:t>place your card to the encoder device to cancel card.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chemeClr val="tx1"/>
                </a:solidFill>
              </a:rPr>
              <a:t>Click “Renew Card”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sz="1400" dirty="0">
                <a:solidFill>
                  <a:schemeClr val="tx1"/>
                </a:solidFill>
              </a:rPr>
              <a:t>modify the valid period to renew card.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place the card to the reader collection to view card information.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20" y="923925"/>
            <a:ext cx="3079750" cy="200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80" y="923925"/>
            <a:ext cx="3125470" cy="3029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180" y="4047490"/>
            <a:ext cx="3117850" cy="2625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020" y="3053080"/>
            <a:ext cx="3079750" cy="3619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35095" y="1373505"/>
            <a:ext cx="8586470" cy="16637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404040"/>
                </a:solidFill>
              </a:rPr>
              <a:t>You can issue card, generate passcode, edit and delete the information.</a:t>
            </a:r>
            <a:endParaRPr lang="zh-CN" altLang="en-US" sz="1400" dirty="0">
              <a:solidFill>
                <a:srgbClr val="40404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404040"/>
                </a:solidFill>
              </a:rPr>
              <a:t>The room cannot be deleted if there </a:t>
            </a:r>
            <a:r>
              <a:rPr lang="en-US" altLang="zh-CN" sz="1400" dirty="0">
                <a:solidFill>
                  <a:srgbClr val="404040"/>
                </a:solidFill>
              </a:rPr>
              <a:t>has people is living at.</a:t>
            </a:r>
            <a:endParaRPr lang="zh-CN" altLang="en-US" sz="1400" dirty="0">
              <a:solidFill>
                <a:srgbClr val="40404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1400" dirty="0">
              <a:solidFill>
                <a:srgbClr val="404040"/>
              </a:solidFill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937260" y="1391920"/>
            <a:ext cx="276860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Rooms Details</a:t>
            </a:r>
          </a:p>
        </p:txBody>
      </p:sp>
      <p:sp>
        <p:nvSpPr>
          <p:cNvPr id="7" name="矩形 6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剪去同侧角的矩形 8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2855595"/>
            <a:ext cx="10317600" cy="353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9" name="剪去同侧角的矩形 8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2907665" y="1129665"/>
            <a:ext cx="8454390" cy="203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404040"/>
                </a:solidFill>
              </a:rPr>
              <a:t>The module can perform operations such as </a:t>
            </a:r>
            <a:r>
              <a:rPr lang="en-US" altLang="zh-CN" sz="1400" dirty="0">
                <a:solidFill>
                  <a:srgbClr val="404040"/>
                </a:solidFill>
              </a:rPr>
              <a:t>Cancel card , Renew Card</a:t>
            </a:r>
            <a:r>
              <a:rPr lang="zh-CN" altLang="en-US" sz="1400" dirty="0">
                <a:solidFill>
                  <a:srgbClr val="404040"/>
                </a:solidFill>
              </a:rPr>
              <a:t>, and loss reporting. When the card validity period is about to expire, the system will automatically provide a warning prompt, and the hotel staff can promptly process according to the prompts</a:t>
            </a:r>
            <a:r>
              <a:rPr lang="en-US" altLang="zh-CN" sz="1400" dirty="0">
                <a:solidFill>
                  <a:srgbClr val="404040"/>
                </a:solidFill>
              </a:rPr>
              <a:t>.</a:t>
            </a:r>
            <a:endParaRPr lang="zh-CN" altLang="en-US" sz="1400" dirty="0">
              <a:solidFill>
                <a:srgbClr val="40404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charset="0"/>
              <a:buChar char="Ø"/>
            </a:pPr>
            <a:r>
              <a:rPr sz="1400" dirty="0">
                <a:solidFill>
                  <a:srgbClr val="404040"/>
                </a:solidFill>
              </a:rPr>
              <a:t>When the IC card is lost or damaged, the administrator can report the card and simultaneously report the loss on the App.</a:t>
            </a:r>
            <a:endParaRPr lang="zh-CN" altLang="en-US" sz="1400" dirty="0">
              <a:solidFill>
                <a:srgbClr val="404040"/>
              </a:solidFill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090930" y="1468755"/>
            <a:ext cx="19640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 Cards</a:t>
            </a:r>
          </a:p>
        </p:txBody>
      </p:sp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3410585"/>
            <a:ext cx="10317600" cy="27765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0" name="剪去同侧角的矩形 9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937260" y="1494790"/>
            <a:ext cx="33267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Smart Locks</a:t>
            </a:r>
          </a:p>
        </p:txBody>
      </p:sp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3462020" y="1310005"/>
            <a:ext cx="8218170" cy="1400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When a</a:t>
            </a:r>
            <a:r>
              <a:rPr sz="1400" dirty="0">
                <a:solidFill>
                  <a:schemeClr val="tx1"/>
                </a:solidFill>
              </a:rPr>
              <a:t>dd a successful hotel lock on the app, which will be displayed in the list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chemeClr val="tx1"/>
                </a:solidFill>
              </a:rPr>
              <a:t>The administrator can check the status of the lock in the hotel lock list, such as the lock power, etc.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400" dirty="0">
                <a:solidFill>
                  <a:schemeClr val="tx1"/>
                </a:solidFill>
              </a:rPr>
              <a:t>When the lock is less than 20%, the alarm will be automatically prompted.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" y="3105785"/>
            <a:ext cx="10317600" cy="23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" y="3105785"/>
            <a:ext cx="10317600" cy="2520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9FF"/>
            </a:gs>
            <a:gs pos="100000">
              <a:srgbClr val="009ED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40723" y="2747963"/>
            <a:ext cx="571055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60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zh-CN" sz="60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4" name="Picture 3" descr="A close-up of a flame&#10;&#10;Description automatically generated with medium confidence">
            <a:extLst>
              <a:ext uri="{FF2B5EF4-FFF2-40B4-BE49-F238E27FC236}">
                <a16:creationId xmlns:a16="http://schemas.microsoft.com/office/drawing/2014/main" id="{60256826-00E1-11E9-624D-67AE756F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90" y="5401623"/>
            <a:ext cx="1086228" cy="110885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0800000">
            <a:off x="-7937" y="322263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211955" y="2381250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9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5263515" y="2421890"/>
            <a:ext cx="0" cy="5314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3"/>
            </p:custDataLst>
          </p:nvPr>
        </p:nvSpPr>
        <p:spPr>
          <a:xfrm>
            <a:off x="5615940" y="2462530"/>
            <a:ext cx="3739515" cy="431800"/>
          </a:xfrm>
          <a:prstGeom prst="rect">
            <a:avLst/>
          </a:prstGeom>
        </p:spPr>
        <p:txBody>
          <a:bodyPr wrap="square" lIns="90000" tIns="0" rIns="90000" bIns="46800" anchor="t" anchorCtr="0"/>
          <a:lstStyle/>
          <a:p>
            <a:pPr>
              <a:lnSpc>
                <a:spcPct val="120000"/>
              </a:lnSpc>
            </a:pPr>
            <a:r>
              <a:rPr lang="en-US" altLang="zh-CN" sz="2000" spc="150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introduction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4211955" y="3153410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9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27" name="直接连接符 26"/>
          <p:cNvCxnSpPr/>
          <p:nvPr>
            <p:custDataLst>
              <p:tags r:id="rId5"/>
            </p:custDataLst>
          </p:nvPr>
        </p:nvCxnSpPr>
        <p:spPr>
          <a:xfrm>
            <a:off x="5263515" y="3194050"/>
            <a:ext cx="0" cy="5314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6"/>
            </p:custDataLst>
          </p:nvPr>
        </p:nvSpPr>
        <p:spPr>
          <a:xfrm>
            <a:off x="5615940" y="3234690"/>
            <a:ext cx="4298950" cy="431800"/>
          </a:xfrm>
          <a:prstGeom prst="rect">
            <a:avLst/>
          </a:prstGeom>
        </p:spPr>
        <p:txBody>
          <a:bodyPr wrap="square" lIns="90000" tIns="0" rIns="90000" bIns="46800" anchor="t" anchorCtr="0"/>
          <a:lstStyle/>
          <a:p>
            <a:pPr>
              <a:lnSpc>
                <a:spcPct val="120000"/>
              </a:lnSpc>
            </a:pPr>
            <a:r>
              <a:rPr lang="en-US" altLang="zh-CN" sz="2000" spc="150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card Encoder Instruction</a:t>
            </a:r>
          </a:p>
        </p:txBody>
      </p:sp>
      <p:sp>
        <p:nvSpPr>
          <p:cNvPr id="54" name="文本框 53"/>
          <p:cNvSpPr txBox="1"/>
          <p:nvPr>
            <p:custDataLst>
              <p:tags r:id="rId7"/>
            </p:custDataLst>
          </p:nvPr>
        </p:nvSpPr>
        <p:spPr>
          <a:xfrm>
            <a:off x="4211955" y="3925570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9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55" name="直接连接符 54"/>
          <p:cNvCxnSpPr/>
          <p:nvPr>
            <p:custDataLst>
              <p:tags r:id="rId8"/>
            </p:custDataLst>
          </p:nvPr>
        </p:nvCxnSpPr>
        <p:spPr>
          <a:xfrm>
            <a:off x="5263515" y="3966210"/>
            <a:ext cx="0" cy="5314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>
            <p:custDataLst>
              <p:tags r:id="rId9"/>
            </p:custDataLst>
          </p:nvPr>
        </p:nvSpPr>
        <p:spPr>
          <a:xfrm>
            <a:off x="5615940" y="4006850"/>
            <a:ext cx="4516755" cy="431800"/>
          </a:xfrm>
          <a:prstGeom prst="rect">
            <a:avLst/>
          </a:prstGeom>
        </p:spPr>
        <p:txBody>
          <a:bodyPr wrap="square" lIns="90000" tIns="0" rIns="90000" bIns="46800" anchor="t" anchorCtr="0"/>
          <a:lstStyle/>
          <a:p>
            <a:pPr>
              <a:lnSpc>
                <a:spcPct val="120000"/>
              </a:lnSpc>
            </a:pPr>
            <a:r>
              <a:rPr lang="zh-CN" sz="2000" spc="150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Initial use of system processes</a:t>
            </a:r>
          </a:p>
        </p:txBody>
      </p:sp>
      <p:sp>
        <p:nvSpPr>
          <p:cNvPr id="61" name="文本框 60"/>
          <p:cNvSpPr txBox="1"/>
          <p:nvPr>
            <p:custDataLst>
              <p:tags r:id="rId10"/>
            </p:custDataLst>
          </p:nvPr>
        </p:nvSpPr>
        <p:spPr>
          <a:xfrm>
            <a:off x="4211955" y="4698365"/>
            <a:ext cx="670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9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2" name="直接连接符 61"/>
          <p:cNvCxnSpPr/>
          <p:nvPr>
            <p:custDataLst>
              <p:tags r:id="rId11"/>
            </p:custDataLst>
          </p:nvPr>
        </p:nvCxnSpPr>
        <p:spPr>
          <a:xfrm>
            <a:off x="5263515" y="4739005"/>
            <a:ext cx="0" cy="5314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>
            <p:custDataLst>
              <p:tags r:id="rId12"/>
            </p:custDataLst>
          </p:nvPr>
        </p:nvSpPr>
        <p:spPr>
          <a:xfrm>
            <a:off x="5615940" y="4788535"/>
            <a:ext cx="3834765" cy="431800"/>
          </a:xfrm>
          <a:prstGeom prst="rect">
            <a:avLst/>
          </a:prstGeom>
        </p:spPr>
        <p:txBody>
          <a:bodyPr wrap="square" lIns="90000" tIns="0" rIns="90000" bIns="46800" anchor="t" anchorCtr="0"/>
          <a:lstStyle/>
          <a:p>
            <a:pPr>
              <a:lnSpc>
                <a:spcPct val="120000"/>
              </a:lnSpc>
            </a:pPr>
            <a:r>
              <a:rPr lang="en-US" altLang="zh-CN" sz="2000" spc="150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 introduction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9913" y="1222375"/>
            <a:ext cx="58277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en-US" altLang="zh-CN" sz="2000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185988" y="331788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剪去同侧角的矩形 5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文本框 13"/>
          <p:cNvSpPr txBox="1"/>
          <p:nvPr/>
        </p:nvSpPr>
        <p:spPr>
          <a:xfrm>
            <a:off x="322580" y="45720"/>
            <a:ext cx="521335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Introduction</a:t>
            </a:r>
          </a:p>
        </p:txBody>
      </p:sp>
      <p:pic>
        <p:nvPicPr>
          <p:cNvPr id="7174" name="图片 8" descr="70eccda569d39e9be0a782bb924fcf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480" y="2602865"/>
            <a:ext cx="1576070" cy="3237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19" descr="公寓管理平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65" y="3055620"/>
            <a:ext cx="3359785" cy="2687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13"/>
          <p:cNvSpPr txBox="1"/>
          <p:nvPr/>
        </p:nvSpPr>
        <p:spPr>
          <a:xfrm>
            <a:off x="2578100" y="5987415"/>
            <a:ext cx="2889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68630" algn="just">
              <a:lnSpc>
                <a:spcPct val="150000"/>
              </a:lnSpc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PC-side System</a:t>
            </a:r>
          </a:p>
        </p:txBody>
      </p:sp>
      <p:sp>
        <p:nvSpPr>
          <p:cNvPr id="22" name="文本框 13"/>
          <p:cNvSpPr txBox="1"/>
          <p:nvPr/>
        </p:nvSpPr>
        <p:spPr>
          <a:xfrm>
            <a:off x="6621145" y="5987415"/>
            <a:ext cx="2889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68630" algn="ctr">
              <a:lnSpc>
                <a:spcPct val="150000"/>
              </a:lnSpc>
            </a:pPr>
            <a:r>
              <a:rPr lang="en-US" altLang="zh-CN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TTHotel APP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20" y="3004820"/>
            <a:ext cx="1367790" cy="2432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5" y="3114675"/>
            <a:ext cx="3178810" cy="1894205"/>
          </a:xfrm>
          <a:prstGeom prst="rect">
            <a:avLst/>
          </a:prstGeom>
        </p:spPr>
      </p:pic>
      <p:sp>
        <p:nvSpPr>
          <p:cNvPr id="2" name="文本框 13"/>
          <p:cNvSpPr txBox="1"/>
          <p:nvPr/>
        </p:nvSpPr>
        <p:spPr>
          <a:xfrm>
            <a:off x="1122998" y="927100"/>
            <a:ext cx="9780587" cy="1721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68630" algn="just">
              <a:lnSpc>
                <a:spcPct val="150000"/>
              </a:lnSpc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Bluetooth </a:t>
            </a:r>
            <a:r>
              <a:rPr sz="12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Hotel System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suitable for centralized/distributed hotels and apartments. It is an intelligent hotel management software.</a:t>
            </a:r>
          </a:p>
          <a:p>
            <a:pPr indent="468630" algn="just"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software consists of a web-side management system and a tool APP, which includes various practical functions such as room, staff, intelligent hardware control and convenient check-in. It solves all kinds of problems encountered in hotel management and improves management efficiency. It is centralized. The best choice for intelligent management of hotels and decentralized apartments.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185988" y="331788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剪去同侧角的矩形 5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文本框 13"/>
          <p:cNvSpPr txBox="1"/>
          <p:nvPr/>
        </p:nvSpPr>
        <p:spPr>
          <a:xfrm>
            <a:off x="1112838" y="958215"/>
            <a:ext cx="9780587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68630"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、Support for Windows PC mainstream browser</a:t>
            </a:r>
            <a:endParaRPr 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68630"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、Use the special card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encoder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of the hotel system</a:t>
            </a:r>
          </a:p>
          <a:p>
            <a:pPr indent="468630"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Install the card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encoder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driver and run the card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encoder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assistant software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68630"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、Check that device drivers are installed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Step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：Insert the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card encoder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into the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computer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=&gt;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right click“my computer”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=&gt;“manage”=&gt;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port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（COM和LPT）”</a:t>
            </a:r>
            <a:r>
              <a:rPr 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Check if there is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Silicon Lab CP210x USB to UART Bridge，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yes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installed successfully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no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，You need to install your own card issuer to connect the driver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</a:p>
        </p:txBody>
      </p:sp>
      <p:sp>
        <p:nvSpPr>
          <p:cNvPr id="9" name="文本框 13"/>
          <p:cNvSpPr txBox="1"/>
          <p:nvPr/>
        </p:nvSpPr>
        <p:spPr>
          <a:xfrm>
            <a:off x="322580" y="45720"/>
            <a:ext cx="521335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0" y="3117215"/>
            <a:ext cx="2722880" cy="22879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185988" y="331788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剪去同侧角的矩形 5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22580" y="45720"/>
            <a:ext cx="521335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使用须知</a:t>
            </a:r>
          </a:p>
        </p:txBody>
      </p:sp>
      <p:sp>
        <p:nvSpPr>
          <p:cNvPr id="25" name="文本框 13"/>
          <p:cNvSpPr txBox="1"/>
          <p:nvPr/>
        </p:nvSpPr>
        <p:spPr>
          <a:xfrm>
            <a:off x="1112838" y="958215"/>
            <a:ext cx="978058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68630"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Run“card encoder assistant”module. Step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Open“CardEncoderAssistant”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=&gt;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 the procedure running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8630" algn="just"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3"/>
          <p:cNvSpPr txBox="1"/>
          <p:nvPr/>
        </p:nvSpPr>
        <p:spPr>
          <a:xfrm>
            <a:off x="1112838" y="4262755"/>
            <a:ext cx="97805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68630"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After completing the above steps, you can configure the card </a:t>
            </a:r>
            <a:r>
              <a:rPr 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encoder</a:t>
            </a:r>
            <a:r>
              <a:rPr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and IC card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5220970"/>
            <a:ext cx="1833245" cy="1065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15" y="5534660"/>
            <a:ext cx="2009775" cy="438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935" y="4867910"/>
            <a:ext cx="3072130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80" y="2038350"/>
            <a:ext cx="6152515" cy="1538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985" y="1976120"/>
            <a:ext cx="6148705" cy="16135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185988" y="331788"/>
            <a:ext cx="10006013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剪去同侧角的矩形 5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22580" y="45720"/>
            <a:ext cx="521335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Datas Creation</a:t>
            </a:r>
            <a:r>
              <a:rPr lang="zh-CN" altLang="en-US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8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rocess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67055" y="172656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register the hotel</a:t>
            </a:r>
          </a:p>
        </p:txBody>
      </p:sp>
      <p:sp>
        <p:nvSpPr>
          <p:cNvPr id="3" name="右箭头 2"/>
          <p:cNvSpPr/>
          <p:nvPr/>
        </p:nvSpPr>
        <p:spPr>
          <a:xfrm>
            <a:off x="2024380" y="320992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" name="圆角矩形 3"/>
          <p:cNvSpPr/>
          <p:nvPr/>
        </p:nvSpPr>
        <p:spPr>
          <a:xfrm>
            <a:off x="2508885" y="172656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creat buildings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450715" y="172656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creat floors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392545" y="172593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creat rooms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8334375" y="172656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creat posts/staffs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0219690" y="1726565"/>
            <a:ext cx="1347470" cy="48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add smart lock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567055" y="307467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tenant to shop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508885" y="307467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get card/passcode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4450715" y="307467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choose the room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392545" y="307467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/>
              <a:t>receive</a:t>
            </a:r>
            <a:endParaRPr lang="zh-CN" altLang="en-US" sz="1000"/>
          </a:p>
          <a:p>
            <a:pPr algn="ctr"/>
            <a:r>
              <a:rPr lang="en-US" altLang="zh-CN" sz="1000"/>
              <a:t>IC</a:t>
            </a:r>
            <a:r>
              <a:rPr lang="zh-CN" altLang="en-US" sz="1000"/>
              <a:t> </a:t>
            </a:r>
            <a:r>
              <a:rPr lang="en-US" altLang="zh-CN" sz="1000"/>
              <a:t>card/passcode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46745" y="2964815"/>
            <a:ext cx="1346835" cy="52197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567055" y="448754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staff management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2508885" y="448754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card/send eKey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450715" y="448754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choose the room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6392545" y="4487545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receive</a:t>
            </a:r>
            <a:endParaRPr lang="zh-CN" altLang="en-US" sz="1200"/>
          </a:p>
          <a:p>
            <a:pPr algn="ctr"/>
            <a:r>
              <a:rPr lang="en-US" altLang="zh-CN" sz="1200"/>
              <a:t>IC</a:t>
            </a:r>
            <a:r>
              <a:rPr lang="zh-CN" altLang="en-US" sz="1200"/>
              <a:t> </a:t>
            </a:r>
            <a:r>
              <a:rPr lang="en-US" altLang="zh-CN" sz="1200"/>
              <a:t>card/eKey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246745" y="4377690"/>
            <a:ext cx="13468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10219690" y="4487545"/>
            <a:ext cx="1347470" cy="48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Unlock with APP</a:t>
            </a:r>
          </a:p>
        </p:txBody>
      </p:sp>
      <p:sp>
        <p:nvSpPr>
          <p:cNvPr id="66" name="右箭头 65"/>
          <p:cNvSpPr/>
          <p:nvPr/>
        </p:nvSpPr>
        <p:spPr>
          <a:xfrm>
            <a:off x="3961765" y="320992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7" name="右箭头 66"/>
          <p:cNvSpPr/>
          <p:nvPr/>
        </p:nvSpPr>
        <p:spPr>
          <a:xfrm>
            <a:off x="5902960" y="320992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8" name="右箭头 67"/>
          <p:cNvSpPr/>
          <p:nvPr/>
        </p:nvSpPr>
        <p:spPr>
          <a:xfrm>
            <a:off x="7832725" y="320992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9" name="右箭头 68"/>
          <p:cNvSpPr/>
          <p:nvPr/>
        </p:nvSpPr>
        <p:spPr>
          <a:xfrm>
            <a:off x="9702800" y="320992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0" name="右箭头 69"/>
          <p:cNvSpPr/>
          <p:nvPr/>
        </p:nvSpPr>
        <p:spPr>
          <a:xfrm>
            <a:off x="2024380" y="462280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1" name="右箭头 70"/>
          <p:cNvSpPr/>
          <p:nvPr/>
        </p:nvSpPr>
        <p:spPr>
          <a:xfrm>
            <a:off x="3961765" y="462280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2" name="右箭头 71"/>
          <p:cNvSpPr/>
          <p:nvPr/>
        </p:nvSpPr>
        <p:spPr>
          <a:xfrm>
            <a:off x="5902960" y="462280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3" name="右箭头 72"/>
          <p:cNvSpPr/>
          <p:nvPr/>
        </p:nvSpPr>
        <p:spPr>
          <a:xfrm>
            <a:off x="7832725" y="462280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5" name="圆角矩形 74"/>
          <p:cNvSpPr/>
          <p:nvPr/>
        </p:nvSpPr>
        <p:spPr>
          <a:xfrm>
            <a:off x="10219690" y="5145405"/>
            <a:ext cx="1347470" cy="48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ym typeface="+mn-ea"/>
              </a:rPr>
              <a:t>get the operation records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10219690" y="5785485"/>
            <a:ext cx="1347470" cy="48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sym typeface="+mn-ea"/>
              </a:rPr>
              <a:t>lock management&amp;personal settings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9702800" y="4622800"/>
            <a:ext cx="414020" cy="1500505"/>
            <a:chOff x="15280" y="7280"/>
            <a:chExt cx="652" cy="2363"/>
          </a:xfrm>
        </p:grpSpPr>
        <p:sp>
          <p:nvSpPr>
            <p:cNvPr id="74" name="右箭头 73"/>
            <p:cNvSpPr/>
            <p:nvPr/>
          </p:nvSpPr>
          <p:spPr>
            <a:xfrm>
              <a:off x="15280" y="7280"/>
              <a:ext cx="652" cy="331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5442" y="8027"/>
              <a:ext cx="340" cy="1617"/>
              <a:chOff x="15442" y="8027"/>
              <a:chExt cx="340" cy="1617"/>
            </a:xfrm>
          </p:grpSpPr>
          <p:sp>
            <p:nvSpPr>
              <p:cNvPr id="78" name="右箭头 77"/>
              <p:cNvSpPr/>
              <p:nvPr/>
            </p:nvSpPr>
            <p:spPr>
              <a:xfrm rot="2700000">
                <a:off x="15281" y="8188"/>
                <a:ext cx="652" cy="331"/>
              </a:xfrm>
              <a:prstGeom prst="right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右箭头 78"/>
              <p:cNvSpPr/>
              <p:nvPr/>
            </p:nvSpPr>
            <p:spPr>
              <a:xfrm rot="3000000">
                <a:off x="15291" y="9153"/>
                <a:ext cx="652" cy="331"/>
              </a:xfrm>
              <a:prstGeom prst="rightArrow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3" name="右箭头 82"/>
          <p:cNvSpPr/>
          <p:nvPr/>
        </p:nvSpPr>
        <p:spPr>
          <a:xfrm>
            <a:off x="2024380" y="186182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4" name="右箭头 83"/>
          <p:cNvSpPr/>
          <p:nvPr/>
        </p:nvSpPr>
        <p:spPr>
          <a:xfrm>
            <a:off x="3961765" y="186182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8" name="圆角矩形 87"/>
          <p:cNvSpPr/>
          <p:nvPr/>
        </p:nvSpPr>
        <p:spPr>
          <a:xfrm>
            <a:off x="566420" y="6266180"/>
            <a:ext cx="168910" cy="3213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9" name="圆角矩形 88"/>
          <p:cNvSpPr/>
          <p:nvPr/>
        </p:nvSpPr>
        <p:spPr>
          <a:xfrm>
            <a:off x="2335530" y="6259195"/>
            <a:ext cx="168910" cy="3213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10565" y="6266180"/>
            <a:ext cx="1565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/>
              <a:t>PC-side system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2504440" y="6259195"/>
            <a:ext cx="1852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/>
              <a:t>APP</a:t>
            </a:r>
            <a:endParaRPr lang="zh-CN" altLang="en-US" sz="1400"/>
          </a:p>
        </p:txBody>
      </p:sp>
      <p:sp>
        <p:nvSpPr>
          <p:cNvPr id="94" name="右箭头 93"/>
          <p:cNvSpPr/>
          <p:nvPr/>
        </p:nvSpPr>
        <p:spPr>
          <a:xfrm>
            <a:off x="5902960" y="186182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5" name="右箭头 94"/>
          <p:cNvSpPr/>
          <p:nvPr/>
        </p:nvSpPr>
        <p:spPr>
          <a:xfrm>
            <a:off x="7832725" y="186182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6" name="右箭头 95"/>
          <p:cNvSpPr/>
          <p:nvPr/>
        </p:nvSpPr>
        <p:spPr>
          <a:xfrm>
            <a:off x="9741535" y="1861820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0" name="文本框 99"/>
          <p:cNvSpPr txBox="1"/>
          <p:nvPr/>
        </p:nvSpPr>
        <p:spPr>
          <a:xfrm>
            <a:off x="567055" y="1233805"/>
            <a:ext cx="1852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/>
              <a:t>Creat the hotel data</a:t>
            </a:r>
            <a:r>
              <a:rPr lang="zh-CN" altLang="en-US" sz="1400"/>
              <a:t>：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567055" y="2658110"/>
            <a:ext cx="1852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/>
              <a:t>Check-in</a:t>
            </a:r>
            <a:r>
              <a:rPr lang="zh-CN" altLang="en-US" sz="1400"/>
              <a:t>：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67055" y="4070985"/>
            <a:ext cx="1852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/>
              <a:t>Staff management</a:t>
            </a:r>
            <a:r>
              <a:rPr lang="zh-CN" altLang="en-US" sz="1400"/>
              <a:t>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224520" y="2903220"/>
            <a:ext cx="1346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check-in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219690" y="3074670"/>
            <a:ext cx="1347470" cy="4806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check out/renewal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0219690" y="3723005"/>
            <a:ext cx="1347470" cy="4806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800">
                <a:solidFill>
                  <a:schemeClr val="tx1"/>
                </a:solidFill>
              </a:rPr>
              <a:t>Password expires automatically</a:t>
            </a:r>
            <a:r>
              <a:rPr lang="en-US" altLang="zh-CN" sz="80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sz="800">
                <a:solidFill>
                  <a:schemeClr val="tx1"/>
                </a:solidFill>
              </a:rPr>
              <a:t>Automatically delete on APP</a:t>
            </a:r>
          </a:p>
        </p:txBody>
      </p:sp>
      <p:sp>
        <p:nvSpPr>
          <p:cNvPr id="10" name="右箭头 9"/>
          <p:cNvSpPr/>
          <p:nvPr/>
        </p:nvSpPr>
        <p:spPr>
          <a:xfrm rot="2700000">
            <a:off x="9689465" y="3670935"/>
            <a:ext cx="414020" cy="21018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05485" y="2546350"/>
            <a:ext cx="4348480" cy="3793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site address：</a:t>
            </a:r>
            <a:r>
              <a:rPr lang="zh-CN" altLang="en-US" sz="1200" b="1" u="sng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https://hotel.sciener.cn/user/register</a:t>
            </a:r>
            <a:endParaRPr lang="zh-CN" altLang="en-US" sz="1200" dirty="0">
              <a:solidFill>
                <a:srgbClr val="00B9F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Please fill in the real information when registering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One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administrator can only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pair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one hotel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One mobile phone number cannot register two hotels.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lock supplier number is the basis for the hotel to be associated with the lock supplier and is provided by the supplier to the hotel.</a:t>
            </a:r>
          </a:p>
        </p:txBody>
      </p:sp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390583" y="1521985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Register the hotel</a:t>
            </a:r>
            <a:endParaRPr lang="en-US" altLang="zh-CN" sz="2400" b="1" dirty="0">
              <a:solidFill>
                <a:srgbClr val="00B9F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40" y="1285875"/>
            <a:ext cx="6727825" cy="42868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43585" y="2442845"/>
            <a:ext cx="4301490" cy="4037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Login address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200" b="1" u="sng" dirty="0">
                <a:solidFill>
                  <a:srgbClr val="00B9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https://hotel.ttlock.tech;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employee can log in with the phone number and password filled in when adding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Hotel staff can click "Forgot Password" on the login page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and 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use the mobile account to verify and change the login password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Ø"/>
            </a:pPr>
            <a:r>
              <a:rPr sz="1200" dirty="0">
                <a:solidFill>
                  <a:schemeClr val="tx1"/>
                </a:solidFill>
                <a:sym typeface="+mn-ea"/>
              </a:rPr>
              <a:t>Users who have not granted Web login permission cannot log in.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5988" y="331788"/>
            <a:ext cx="10006012" cy="333375"/>
          </a:xfrm>
          <a:prstGeom prst="rect">
            <a:avLst/>
          </a:prstGeom>
          <a:gradFill>
            <a:gsLst>
              <a:gs pos="0">
                <a:srgbClr val="00C9FF"/>
              </a:gs>
              <a:gs pos="100000">
                <a:srgbClr val="FFFFFF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剪去同侧角的矩形 12"/>
          <p:cNvSpPr/>
          <p:nvPr/>
        </p:nvSpPr>
        <p:spPr>
          <a:xfrm rot="5400000" flipH="1">
            <a:off x="-57944" y="388144"/>
            <a:ext cx="334963" cy="219075"/>
          </a:xfrm>
          <a:prstGeom prst="snip2SameRect">
            <a:avLst/>
          </a:prstGeom>
          <a:solidFill>
            <a:srgbClr val="00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876993" y="1397525"/>
            <a:ext cx="3571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515" y="1522095"/>
            <a:ext cx="6181200" cy="3814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4"/>
          <p:cNvSpPr txBox="1">
            <a:spLocks noChangeArrowheads="1"/>
          </p:cNvSpPr>
          <p:nvPr/>
        </p:nvSpPr>
        <p:spPr bwMode="auto">
          <a:xfrm>
            <a:off x="311150" y="322580"/>
            <a:ext cx="25965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PC-side of TTHotel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730" y="1292860"/>
            <a:ext cx="6727703" cy="427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903ce0ef-2bcf-418c-8a77-3d8f453baaf2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191846_4*l_h_i*1_2_2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91846"/>
  <p:tag name="KSO_WM_UNIT_TYPE" val="l_h_f"/>
  <p:tag name="KSO_WM_UNIT_INDEX" val="1_2_1"/>
  <p:tag name="KSO_WM_UNIT_ID" val="custom20191846_4*l_h_f*1_2_1"/>
  <p:tag name="KSO_WM_UNIT_LAYERLEVEL" val="1_1_1"/>
  <p:tag name="KSO_WM_UNIT_VALUE" val="9"/>
  <p:tag name="KSO_WM_UNIT_HIGHLIGHT" val="0"/>
  <p:tag name="KSO_WM_UNIT_COMPATIBLE" val="0"/>
  <p:tag name="KSO_WM_BEAUTIFY_FLAG" val="#wm#"/>
  <p:tag name="KSO_WM_UNIT_PRESET_TEXT" val="单击此处添加小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91846_4*l_h_i*1_3_1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1846_4*l_h_i*1_3_2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91846"/>
  <p:tag name="KSO_WM_UNIT_TYPE" val="l_h_f"/>
  <p:tag name="KSO_WM_UNIT_INDEX" val="1_3_1"/>
  <p:tag name="KSO_WM_UNIT_ID" val="custom20191846_4*l_h_f*1_3_1"/>
  <p:tag name="KSO_WM_UNIT_LAYERLEVEL" val="1_1_1"/>
  <p:tag name="KSO_WM_UNIT_VALUE" val="9"/>
  <p:tag name="KSO_WM_UNIT_HIGHLIGHT" val="0"/>
  <p:tag name="KSO_WM_UNIT_COMPATIBLE" val="0"/>
  <p:tag name="KSO_WM_BEAUTIFY_FLAG" val="#wm#"/>
  <p:tag name="KSO_WM_UNIT_PRESET_TEXT" val="单击此处添加小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1846_4*l_h_i*1_4_1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191846_4*l_h_i*1_4_2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91846"/>
  <p:tag name="KSO_WM_UNIT_TYPE" val="l_h_f"/>
  <p:tag name="KSO_WM_UNIT_INDEX" val="1_4_1"/>
  <p:tag name="KSO_WM_UNIT_ID" val="custom20191846_4*l_h_f*1_4_1"/>
  <p:tag name="KSO_WM_UNIT_LAYERLEVEL" val="1_1_1"/>
  <p:tag name="KSO_WM_UNIT_VALUE" val="9"/>
  <p:tag name="KSO_WM_UNIT_HIGHLIGHT" val="0"/>
  <p:tag name="KSO_WM_UNIT_COMPATIBLE" val="0"/>
  <p:tag name="KSO_WM_BEAUTIFY_FLAG" val="#wm#"/>
  <p:tag name="KSO_WM_UNIT_PRESET_TEXT" val="单击此处添加小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LIDE_MODEL_TYPE" val="numd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1846_4*l_h_i*1_1_1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191846_4*l_h_i*1_1_2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91846"/>
  <p:tag name="KSO_WM_UNIT_TYPE" val="l_h_f"/>
  <p:tag name="KSO_WM_UNIT_INDEX" val="1_1_1"/>
  <p:tag name="KSO_WM_UNIT_ID" val="custom20191846_4*l_h_f*1_1_1"/>
  <p:tag name="KSO_WM_UNIT_LAYERLEVEL" val="1_1_1"/>
  <p:tag name="KSO_WM_UNIT_VALUE" val="9"/>
  <p:tag name="KSO_WM_UNIT_HIGHLIGHT" val="0"/>
  <p:tag name="KSO_WM_UNIT_COMPATIBLE" val="0"/>
  <p:tag name="KSO_WM_BEAUTIFY_FLAG" val="#wm#"/>
  <p:tag name="KSO_WM_UNIT_PRESET_TEXT" val="单击此处添加小标题"/>
  <p:tag name="KSO_WM_UNIT_NOCLEAR" val="0"/>
  <p:tag name="KSO_WM_UNIT_DIAGRAM_ISNUMVISUAL" val="0"/>
  <p:tag name="KSO_WM_UNIT_DIAGRAM_ISREFERUNIT" val="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1846_4*l_h_i*1_2_1"/>
  <p:tag name="KSO_WM_TEMPLATE_CATEGORY" val="custom"/>
  <p:tag name="KSO_WM_TEMPLATE_INDEX" val="2019184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Microsoft Office PowerPoint</Application>
  <PresentationFormat>Widescreen</PresentationFormat>
  <Paragraphs>184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微软雅黑</vt:lpstr>
      <vt:lpstr>黑体</vt:lpstr>
      <vt:lpstr>Arial</vt:lpstr>
      <vt:lpstr>Calibri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89</cp:revision>
  <dcterms:created xsi:type="dcterms:W3CDTF">2018-03-01T02:03:00Z</dcterms:created>
  <dcterms:modified xsi:type="dcterms:W3CDTF">2024-03-04T11:15:38Z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2052-11.1.0.8952</vt:lpwstr>
  </property>
</Properties>
</file>