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60"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746402-C200-4847-9E89-227724B14A7C}" v="1228" dt="2022-08-20T02:08:46.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737" autoAdjust="0"/>
  </p:normalViewPr>
  <p:slideViewPr>
    <p:cSldViewPr snapToGrid="0">
      <p:cViewPr varScale="1">
        <p:scale>
          <a:sx n="78" d="100"/>
          <a:sy n="78" d="100"/>
        </p:scale>
        <p:origin x="10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3F4BED-EE33-41AF-9D19-7BF5AA27863E}" type="datetimeFigureOut">
              <a:t>8/19/2022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B99BC-3477-42F8-849E-9C74ABC49D32}" type="slidenum">
              <a:t>‹#›</a:t>
            </a:fld>
            <a:endParaRPr lang="en-US"/>
          </a:p>
        </p:txBody>
      </p:sp>
    </p:spTree>
    <p:extLst>
      <p:ext uri="{BB962C8B-B14F-4D97-AF65-F5344CB8AC3E}">
        <p14:creationId xmlns:p14="http://schemas.microsoft.com/office/powerpoint/2010/main" val="15228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Earth and notice how much of it is blue, instead of green or brown. Over 70% of our planet is covered with water…most of it is seawater, which humans cannot drink or use for much. Only about 3% of the Earth’s water is “fresh,” yet, we can drink less than 1.2% of that! Humans must have clean water to survive; without it, we die of dehydration within a few days. Aside from drinking it, we need clean water to grow our crops, to use in industry, and in countless other areas of society…yet, every year the problem of water scarcity grows, as climate change worsens and the human population increases. In the face of this mounting threat, it is natural for humans to look at all that beautiful blue ocean water and wonder if the answer to this problem lies there. Perhaps seawater is not </a:t>
            </a:r>
            <a:r>
              <a:rPr lang="en-US" i="1" dirty="0"/>
              <a:t>the</a:t>
            </a:r>
            <a:r>
              <a:rPr lang="en-US" dirty="0"/>
              <a:t> answer, but it could be </a:t>
            </a:r>
            <a:r>
              <a:rPr lang="en-US" i="1" dirty="0"/>
              <a:t>an</a:t>
            </a:r>
            <a:r>
              <a:rPr lang="en-US" dirty="0"/>
              <a:t> answer to this problem, specifically in the desalination of seawater through reverse osmosis technology. In this presentation, I will introduce the science behind seawater desalination and how it is done, the environmental implications of this technology, and will explain why I care about the issue—and why you should, too. </a:t>
            </a:r>
            <a:endParaRPr lang="en-US"/>
          </a:p>
        </p:txBody>
      </p:sp>
      <p:sp>
        <p:nvSpPr>
          <p:cNvPr id="4" name="Slide Number Placeholder 3"/>
          <p:cNvSpPr>
            <a:spLocks noGrp="1"/>
          </p:cNvSpPr>
          <p:nvPr>
            <p:ph type="sldNum" sz="quarter" idx="5"/>
          </p:nvPr>
        </p:nvSpPr>
        <p:spPr/>
        <p:txBody>
          <a:bodyPr/>
          <a:lstStyle/>
          <a:p>
            <a:fld id="{422B99BC-3477-42F8-849E-9C74ABC49D32}" type="slidenum">
              <a:t>1</a:t>
            </a:fld>
            <a:endParaRPr lang="en-US"/>
          </a:p>
        </p:txBody>
      </p:sp>
    </p:spTree>
    <p:extLst>
      <p:ext uri="{BB962C8B-B14F-4D97-AF65-F5344CB8AC3E}">
        <p14:creationId xmlns:p14="http://schemas.microsoft.com/office/powerpoint/2010/main" val="271852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Desalination touches on multiple natural sciences, from chemistry to physics to hydrology; it is a truly well-rounded issue, something of a scientific “Renaissance Man.” Geologically, the Earth is a watery planet, and scientists (biologists, astronomers, and more) believe that one major reason that our planet was able to develop and sustain life is due to the amount of liquid water our planet possesses. Climate science, data from the fossil record and human documentation over the last several centuries all concur that climate change is occurring, and one effect of climate change is the disruption of the hydrologic, or water, cycle, as well as disruption of weather patterns. These changes are a cause of water scarcity, such as through usual water sources such as rivers, lakes, and aquifers ebbing and drying up. This brings up the need for alternative measures for supplying clean, fresh water. Separating seawater or brackish water from its dissolved salts is called “desalinization,” or “desalination.” Humans have been distilling liquids, including desalinating seawater and brackish (not-quite salty, not-quite fresh) water, on a small scale for millennia, in a process that marries physics and chemistry. The main physical scientific principle in seawater desalination involves the “how” to separate the water from its dissolved salts, rendering it drinkable, or potable. There are two main methods of doing so: thermal (using heat to evaporate the water), and pressure or membrane-based (passing the water through a barrier). Each main method and its sub-categories have its own scientific principles governing how it works and how it can be used (Trexler, 2019). Another scientific principle involved in desalination is that for every action there is some consequence, and in desalination one major consequence is environmental impact. There are multiple and cascading deleterious environmental results from the various desalination techniques, and they must be mitigated to make the technology safer for the environment (Elimelech, 2011). These must be considered in the larger picture, to avoid worsening environmental and climate issues in the long-term, which is why seeking a method which is energy efficient as well as “green” is the goal of desalination research and technology. Of the existing technologies, reverse osmosis provides the most water with the least or most easily mitigated environmental fallout. </a:t>
            </a:r>
          </a:p>
        </p:txBody>
      </p:sp>
      <p:sp>
        <p:nvSpPr>
          <p:cNvPr id="4" name="Slide Number Placeholder 3"/>
          <p:cNvSpPr>
            <a:spLocks noGrp="1"/>
          </p:cNvSpPr>
          <p:nvPr>
            <p:ph type="sldNum" sz="quarter" idx="5"/>
          </p:nvPr>
        </p:nvSpPr>
        <p:spPr/>
        <p:txBody>
          <a:bodyPr/>
          <a:lstStyle/>
          <a:p>
            <a:fld id="{422B99BC-3477-42F8-849E-9C74ABC49D32}" type="slidenum">
              <a:t>2</a:t>
            </a:fld>
            <a:endParaRPr lang="en-US"/>
          </a:p>
        </p:txBody>
      </p:sp>
    </p:spTree>
    <p:extLst>
      <p:ext uri="{BB962C8B-B14F-4D97-AF65-F5344CB8AC3E}">
        <p14:creationId xmlns:p14="http://schemas.microsoft.com/office/powerpoint/2010/main" val="1983667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scarcity and water quality is an issue that will eventually touch every person on earth, even in areas that do not currently have acute water problems. At the larger scale, billions of humans currently do not have regular access to clean drinking water. That problem is worsening as climate change alters the water cycle and as the human population increases. As time passes and water scarcity increases (as experts say it is, and will), the need for other water resources will touch places closer to home. Under normal circumstances, we cannot just “make” more water—except, in the case of desalination, we actually can. At the smaller scale, in this specific coastal community, which has already demonstrated shrinking water resources and increasing water needs, every person in the area has a vested and personal interest in the salient points of installing a desalination plant: water quality, water cost, and feasibility of obtaining that water are everyday concerns, as every person needs water every day, and they must be able to afford it. Without a new source of water, the community may begin restricting water usage, and utility prices may rise, as would the cost of living and doing business in the community, which is something no one wants. There are potential ecological factors associated with the method of desalination that will directly touch every resident, whether individuals or businesses operating in the region. Even if desalination produces clean drinking water at a decent price for the community, if there are negative local environmental consequences, such as pollution, affecting local wildlife, “progress” is debatable, at least long-term. It is a holistic problem which must be considered by the community, for its health and prosperity, both for today and in the future. With greater access to clean water, the community would grow and be a more attractive place to do business. By tending to the local environment, the community would stay an attractive place to live and do business for many years to come. </a:t>
            </a:r>
          </a:p>
        </p:txBody>
      </p:sp>
      <p:sp>
        <p:nvSpPr>
          <p:cNvPr id="4" name="Slide Number Placeholder 3"/>
          <p:cNvSpPr>
            <a:spLocks noGrp="1"/>
          </p:cNvSpPr>
          <p:nvPr>
            <p:ph type="sldNum" sz="quarter" idx="5"/>
          </p:nvPr>
        </p:nvSpPr>
        <p:spPr/>
        <p:txBody>
          <a:bodyPr/>
          <a:lstStyle/>
          <a:p>
            <a:fld id="{422B99BC-3477-42F8-849E-9C74ABC49D32}" type="slidenum">
              <a:t>3</a:t>
            </a:fld>
            <a:endParaRPr lang="en-US"/>
          </a:p>
        </p:txBody>
      </p:sp>
    </p:spTree>
    <p:extLst>
      <p:ext uri="{BB962C8B-B14F-4D97-AF65-F5344CB8AC3E}">
        <p14:creationId xmlns:p14="http://schemas.microsoft.com/office/powerpoint/2010/main" val="2464362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Potable water is both a renewable and a non-renewable natural resource. It is considered renewable because potable water can be distilled from brackish water and replenished by the hydrological (water) cycle. However, if the water cycle is compromised (such as by climate change) or over-exploited by human use, then groundwater aquifers and the waters of lakes and rivers are diminished and may never recover--this is currently happening at an alarming rate in the interior of the American West right now (UN, 2021). </a:t>
            </a:r>
            <a:endParaRPr lang="en-US"/>
          </a:p>
          <a:p>
            <a:r>
              <a:rPr lang="en-US" dirty="0"/>
              <a:t>These factors dramatically affect both the quantity and quality of the water that people need to drink and carry out daily tasks, not to mention industrial production activities. The population of the globe is increasing exponentially, and more people means more pressure on water supplies, which are on the verge of collapse, according to some experts (WHO, 2022). </a:t>
            </a:r>
            <a:endParaRPr lang="en-US" dirty="0">
              <a:cs typeface="Calibri"/>
            </a:endParaRPr>
          </a:p>
          <a:p>
            <a:r>
              <a:rPr lang="en-US" dirty="0"/>
              <a:t>Currently, only about 1% of the world’s fresh water is generated through desalination. The energy used by desalination plants currently in operating is often generated by burning fossil fuels, which in turn release excess carbon dioxide into the atmosphere, thus speeding the climate change which contributes to water scarcity—a negative feedback loop that must be halted. </a:t>
            </a:r>
            <a:endParaRPr lang="en-US" dirty="0">
              <a:cs typeface="Calibri"/>
            </a:endParaRPr>
          </a:p>
          <a:p>
            <a:r>
              <a:rPr lang="en-US" dirty="0"/>
              <a:t>Like all technology, the large-scale process of desalination can have an impact on the environment, which can include:  </a:t>
            </a:r>
            <a:endParaRPr lang="en-US" dirty="0">
              <a:cs typeface="Calibri"/>
            </a:endParaRPr>
          </a:p>
          <a:p>
            <a:pPr marL="285750" indent="-285750">
              <a:buFont typeface="Arial"/>
              <a:buChar char="•"/>
            </a:pPr>
            <a:r>
              <a:rPr lang="en-US" dirty="0"/>
              <a:t>Water intakes at desalination plants damaging marine ecosystems </a:t>
            </a:r>
            <a:endParaRPr lang="en-US" dirty="0">
              <a:cs typeface="Calibri"/>
            </a:endParaRPr>
          </a:p>
          <a:p>
            <a:pPr marL="285750" indent="-285750">
              <a:buFont typeface="Arial"/>
              <a:buChar char="•"/>
            </a:pPr>
            <a:r>
              <a:rPr lang="en-US" dirty="0"/>
              <a:t>energy costs (using fossil fuels to generate the thermal energy needed to distill is contributing to the greenhouse effect, and makes the technology costlier to use overall) </a:t>
            </a:r>
            <a:endParaRPr lang="en-US" dirty="0">
              <a:cs typeface="Calibri"/>
            </a:endParaRPr>
          </a:p>
          <a:p>
            <a:pPr marL="285750" indent="-285750">
              <a:buFont typeface="Arial"/>
              <a:buChar char="•"/>
            </a:pPr>
            <a:r>
              <a:rPr lang="en-US" dirty="0"/>
              <a:t>thermal pollution (releasing water that is warmer than ambient temperature) can disrupt marine ecosystems, especially when coupled with brine contamination </a:t>
            </a:r>
            <a:endParaRPr lang="en-US" dirty="0">
              <a:cs typeface="Calibri"/>
            </a:endParaRPr>
          </a:p>
          <a:p>
            <a:pPr marL="285750" indent="-285750">
              <a:buFont typeface="Arial"/>
              <a:buChar char="•"/>
            </a:pPr>
            <a:r>
              <a:rPr lang="en-US" dirty="0"/>
              <a:t>brine contamination (brine is a dense, corrosive fluid of highly concentrated salts and minerals produced as a byproduct of the desalination process; it is heavier than seawater and can sink to the seafloor, disrupting marine ecosystems, and it is also toxic to most life)</a:t>
            </a:r>
            <a:endParaRPr lang="en-US" dirty="0">
              <a:cs typeface="Calibri"/>
            </a:endParaRPr>
          </a:p>
          <a:p>
            <a:pPr marL="285750" indent="-285750">
              <a:buFont typeface="Arial"/>
              <a:buChar char="•"/>
            </a:pPr>
            <a:r>
              <a:rPr lang="en-US" dirty="0"/>
              <a:t>chemical pollution from cleaning/disinfection/</a:t>
            </a:r>
            <a:r>
              <a:rPr lang="en-US" dirty="0" err="1"/>
              <a:t>defouling</a:t>
            </a:r>
            <a:r>
              <a:rPr lang="en-US" dirty="0"/>
              <a:t>/descaling agents used in pressure/membrane methods, such as reverse osmosis, which can leak into groundwater if pipes are damaged</a:t>
            </a:r>
            <a:endParaRPr lang="en-US" dirty="0">
              <a:cs typeface="Calibri"/>
            </a:endParaRPr>
          </a:p>
          <a:p>
            <a:r>
              <a:rPr lang="en-US" dirty="0"/>
              <a:t>Reverse osmosis (RO) is currently the fastest-growing method of desalination, and it is the least energy-intensive while having the greatest water output, hence its popularity and growth. Compared to other methods, RO is less energy-intensive, as the water does not have to be heated first. RO does have specific environmental detriments related to the cleaners and disinfectants needed to keep the membrane from accumulating biofilm, mineral scaling and other physical contaminants that impede the process and reduce desalination process efficiency, but there are ways to mitigate these negative effects and both private and public industry are developing ways to make the technology more efficient and “greener” (Service, 2021) </a:t>
            </a:r>
            <a:endParaRPr lang="en-US" dirty="0">
              <a:cs typeface="Calibri"/>
            </a:endParaRPr>
          </a:p>
        </p:txBody>
      </p:sp>
      <p:sp>
        <p:nvSpPr>
          <p:cNvPr id="4" name="Slide Number Placeholder 3"/>
          <p:cNvSpPr>
            <a:spLocks noGrp="1"/>
          </p:cNvSpPr>
          <p:nvPr>
            <p:ph type="sldNum" sz="quarter" idx="5"/>
          </p:nvPr>
        </p:nvSpPr>
        <p:spPr/>
        <p:txBody>
          <a:bodyPr/>
          <a:lstStyle/>
          <a:p>
            <a:fld id="{422B99BC-3477-42F8-849E-9C74ABC49D32}" type="slidenum">
              <a:t>4</a:t>
            </a:fld>
            <a:endParaRPr lang="en-US"/>
          </a:p>
        </p:txBody>
      </p:sp>
    </p:spTree>
    <p:extLst>
      <p:ext uri="{BB962C8B-B14F-4D97-AF65-F5344CB8AC3E}">
        <p14:creationId xmlns:p14="http://schemas.microsoft.com/office/powerpoint/2010/main" val="1878197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view the problems of water scarcity, water insecurity and water quality with urgency on a personal basis because I lived in a Third World country for over a decade. During those years, I lived in communities affected by water scarcity; I even lived in areas where there was no running water, or in areas where water was available but unsafe to drink, so I appreciate the ability to run a faucet and have as much clean water as I need or want. While living abroad, I also saw the local climate change over time, and I saw how those changes affected the local weather patterns and the availability and the quality of water. I know that I was fortunate in that I could leave that country and move elsewhere, but I know that this is not possible for everyone. I am a humanist, and a Buddhist, and believe that all lives are sacred—and that the quality of that life is important, also, and water scarcity does not produce quality of life. Overall, I am also passionate about environmental preservation, as well as about technology. I believe these two things can coexist, and that technology can assist in healing what humans have done to our planet through our careless rush of progress and growth over the past centuries. </a:t>
            </a:r>
            <a:endParaRPr lang="en-US"/>
          </a:p>
        </p:txBody>
      </p:sp>
      <p:sp>
        <p:nvSpPr>
          <p:cNvPr id="4" name="Slide Number Placeholder 3"/>
          <p:cNvSpPr>
            <a:spLocks noGrp="1"/>
          </p:cNvSpPr>
          <p:nvPr>
            <p:ph type="sldNum" sz="quarter" idx="5"/>
          </p:nvPr>
        </p:nvSpPr>
        <p:spPr/>
        <p:txBody>
          <a:bodyPr/>
          <a:lstStyle/>
          <a:p>
            <a:fld id="{422B99BC-3477-42F8-849E-9C74ABC49D32}" type="slidenum">
              <a:t>5</a:t>
            </a:fld>
            <a:endParaRPr lang="en-US"/>
          </a:p>
        </p:txBody>
      </p:sp>
    </p:spTree>
    <p:extLst>
      <p:ext uri="{BB962C8B-B14F-4D97-AF65-F5344CB8AC3E}">
        <p14:creationId xmlns:p14="http://schemas.microsoft.com/office/powerpoint/2010/main" val="3346440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had read more about climate change and water scarcity, I had come across references to mitigation efforts such as desalination, but there were always issues with the scalability and cost of the technology, as well as environmental impacts. This led me to want to investigate this problem and research potential solutions. The desalination method that seems to have the greatest yield at the lowest cost seems to be reverse osmosis technology (Service, 2021). Remembering that one reason that we are in this situation in the first place is the reckless damage humanity has done to the Earth, my next thought was whether seawater desalination via reverse osmosis damages the environment. To determine whether reverse osmosis desalination of seawater produces potable water with the least negative environmental impact, the negative environmental impacts of desalination in general and in particular to the different methods would have to be qualified (described) and quantified (measured, both in the moment and over time), and then compared with one another. Every desalination method has its own advantages and disadvantages, environmentally. Desalination plants of several types have been running for decades all over the world, so there is a wealth of information about their output and the environmental impacts seen both in the moment and over time. This data is readily available from multiple sources, including from regulatory bodies such as the EPA and other government agencies in the United States, as well as in other countries such as Israel, China, India, the UAE, and Saudi Arabia, all of which use desalination of seawater to produce potable water for their citizens. There is also a great deal of data from academic and industry sources, from studies done by universities and energy and tech companies that are involved in developing, implementing, and improving desalination techniques. These sources are not always without bias, especially industry data, but it can be balanced by with information from environmental groups and NGOs. </a:t>
            </a:r>
            <a:endParaRPr lang="en-US"/>
          </a:p>
          <a:p>
            <a:r>
              <a:rPr lang="en-US" dirty="0"/>
              <a:t>By weighing all the variables and the data, it would be very possible for a natural scientist to establish which large-scale desalination method is the most environmentally friendly. The scientist would need to determine their criteria for what constitutes “environmentally friendly” and measure each method’s performance against those criteria; some potential categories might include wildlife and ecosystem effects, energy consumption rates, amount/rate of chemical contamination, and waste production and disposal. At that point, more effort and research can be devoted into mitigating the environmental dangers, improving, and streamlining the actual process of reverse osmosis desalination, and reducing the energy needs for producing potable water this way. </a:t>
            </a:r>
          </a:p>
          <a:p>
            <a:r>
              <a:rPr lang="en-US" dirty="0">
                <a:cs typeface="Calibri"/>
              </a:rPr>
              <a:t>Based on the evidence evaluated during this investigation, reverse osmosis desalination is a process that seems to offer the best chance to increase potable water at the least cost and with the least environmental impact. Considering the potential benefits for both the community and the world, this tech needs to be pursued and developed. </a:t>
            </a:r>
          </a:p>
        </p:txBody>
      </p:sp>
      <p:sp>
        <p:nvSpPr>
          <p:cNvPr id="4" name="Slide Number Placeholder 3"/>
          <p:cNvSpPr>
            <a:spLocks noGrp="1"/>
          </p:cNvSpPr>
          <p:nvPr>
            <p:ph type="sldNum" sz="quarter" idx="5"/>
          </p:nvPr>
        </p:nvSpPr>
        <p:spPr/>
        <p:txBody>
          <a:bodyPr/>
          <a:lstStyle/>
          <a:p>
            <a:fld id="{422B99BC-3477-42F8-849E-9C74ABC49D32}" type="slidenum">
              <a:t>6</a:t>
            </a:fld>
            <a:endParaRPr lang="en-US"/>
          </a:p>
        </p:txBody>
      </p:sp>
    </p:spTree>
    <p:extLst>
      <p:ext uri="{BB962C8B-B14F-4D97-AF65-F5344CB8AC3E}">
        <p14:creationId xmlns:p14="http://schemas.microsoft.com/office/powerpoint/2010/main" val="273859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pngall.com/investigation-p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urdue.edu/newsroom/releases/2021/Q2/breakthrough-in-reverse-osmosis-may-lead-to-most-energy-efficient-seawater-desalination-ever.html" TargetMode="External"/><Relationship Id="rId2" Type="http://schemas.openxmlformats.org/officeDocument/2006/relationships/hyperlink" Target="https://doi-org.ezproxy.snhu.edu/10.1126/science.1200488" TargetMode="External"/><Relationship Id="rId1" Type="http://schemas.openxmlformats.org/officeDocument/2006/relationships/slideLayout" Target="../slideLayouts/slideLayout2.xml"/><Relationship Id="rId5" Type="http://schemas.openxmlformats.org/officeDocument/2006/relationships/hyperlink" Target="https://www.who.int/news-room/fact-sheets/detail/drinking-water#:~:text=Over%202%20billion%20people%20live,water%20source%20contaminated%20with%20faeces" TargetMode="External"/><Relationship Id="rId4" Type="http://schemas.openxmlformats.org/officeDocument/2006/relationships/hyperlink" Target="https://www.unep.org/news-and-stories/story/five-things-know-about-desalin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Pool Water Free Stock Photo - Public Domain Pictures">
            <a:extLst>
              <a:ext uri="{FF2B5EF4-FFF2-40B4-BE49-F238E27FC236}">
                <a16:creationId xmlns:a16="http://schemas.microsoft.com/office/drawing/2014/main" id="{0D1A4476-8E8B-7C02-B0C3-D43D40DF01A1}"/>
              </a:ext>
            </a:extLst>
          </p:cNvPr>
          <p:cNvPicPr>
            <a:picLocks noChangeAspect="1"/>
          </p:cNvPicPr>
          <p:nvPr/>
        </p:nvPicPr>
        <p:blipFill rotWithShape="1">
          <a:blip r:embed="rId3">
            <a:alphaModFix amt="50000"/>
          </a:blip>
          <a:srcRect t="15687" b="9313"/>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b="1" dirty="0">
                <a:solidFill>
                  <a:srgbClr val="FFFFFF"/>
                </a:solidFill>
                <a:latin typeface="Arial Nova"/>
                <a:cs typeface="Calibri Light"/>
              </a:rPr>
              <a:t>Reverse Osmosis Desalination and the Environment:</a:t>
            </a:r>
          </a:p>
        </p:txBody>
      </p:sp>
      <p:sp>
        <p:nvSpPr>
          <p:cNvPr id="3" name="Subtitle 2"/>
          <p:cNvSpPr>
            <a:spLocks noGrp="1"/>
          </p:cNvSpPr>
          <p:nvPr>
            <p:ph type="subTitle" idx="1"/>
          </p:nvPr>
        </p:nvSpPr>
        <p:spPr>
          <a:xfrm>
            <a:off x="1524000" y="4159404"/>
            <a:ext cx="9144000" cy="1098395"/>
          </a:xfrm>
        </p:spPr>
        <p:txBody>
          <a:bodyPr vert="horz" lIns="91440" tIns="45720" rIns="91440" bIns="45720" rtlCol="0" anchor="t">
            <a:normAutofit/>
          </a:bodyPr>
          <a:lstStyle/>
          <a:p>
            <a:r>
              <a:rPr lang="en-US" sz="4000" b="1" dirty="0">
                <a:solidFill>
                  <a:srgbClr val="FFFFFF"/>
                </a:solidFill>
                <a:latin typeface="Arial Nova"/>
                <a:cs typeface="Calibri"/>
              </a:rPr>
              <a:t>Searching for Solutions </a:t>
            </a:r>
            <a:endParaRPr lang="en-US" sz="4000" dirty="0">
              <a:solidFill>
                <a:srgbClr val="FFFFFF"/>
              </a:solidFill>
              <a:latin typeface="Arial Nova"/>
              <a:cs typeface="Calibri"/>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9DEA-C1BD-5274-3BB3-D10B36358AF2}"/>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b="1" kern="1200">
                <a:solidFill>
                  <a:schemeClr val="tx1"/>
                </a:solidFill>
                <a:latin typeface="+mj-lt"/>
                <a:ea typeface="+mj-ea"/>
                <a:cs typeface="+mj-cs"/>
              </a:rPr>
              <a:t>What is Desalination? </a:t>
            </a:r>
            <a:endParaRPr lang="en-US" kern="1200">
              <a:solidFill>
                <a:schemeClr val="tx1"/>
              </a:solidFill>
              <a:latin typeface="+mj-lt"/>
              <a:ea typeface="+mj-ea"/>
              <a:cs typeface="+mj-cs"/>
            </a:endParaRPr>
          </a:p>
        </p:txBody>
      </p:sp>
      <p:sp>
        <p:nvSpPr>
          <p:cNvPr id="12" name="TextBox 11">
            <a:extLst>
              <a:ext uri="{FF2B5EF4-FFF2-40B4-BE49-F238E27FC236}">
                <a16:creationId xmlns:a16="http://schemas.microsoft.com/office/drawing/2014/main" id="{3D47779B-10B6-F53F-3DCC-1CFB3257A042}"/>
              </a:ext>
            </a:extLst>
          </p:cNvPr>
          <p:cNvSpPr txBox="1"/>
          <p:nvPr/>
        </p:nvSpPr>
        <p:spPr>
          <a:xfrm>
            <a:off x="648931" y="2438400"/>
            <a:ext cx="3505494" cy="378541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342900" indent="-342900">
              <a:lnSpc>
                <a:spcPct val="90000"/>
              </a:lnSpc>
              <a:spcAft>
                <a:spcPts val="600"/>
              </a:spcAft>
              <a:buFont typeface="Arial"/>
              <a:buChar char="•"/>
            </a:pPr>
            <a:r>
              <a:rPr lang="en-US" sz="2000" b="1" dirty="0"/>
              <a:t>The process of removing the dissolved salts and minerals from seawater or brackish water is called DESALINATION</a:t>
            </a:r>
            <a:endParaRPr lang="en-US"/>
          </a:p>
          <a:p>
            <a:pPr marL="342900" indent="-342900">
              <a:lnSpc>
                <a:spcPct val="90000"/>
              </a:lnSpc>
              <a:spcAft>
                <a:spcPts val="600"/>
              </a:spcAft>
              <a:buFont typeface="Arial"/>
              <a:buChar char="•"/>
            </a:pPr>
            <a:r>
              <a:rPr lang="en-US" sz="2000" b="1" dirty="0">
                <a:cs typeface="Calibri"/>
              </a:rPr>
              <a:t>There are 2 main ways to desalinate water: thermal (distillation) and pressure (membrane)</a:t>
            </a:r>
          </a:p>
          <a:p>
            <a:pPr marL="342900" indent="-342900">
              <a:lnSpc>
                <a:spcPct val="90000"/>
              </a:lnSpc>
              <a:spcAft>
                <a:spcPts val="600"/>
              </a:spcAft>
              <a:buFont typeface="Arial"/>
              <a:buChar char="•"/>
            </a:pPr>
            <a:r>
              <a:rPr lang="en-US" sz="2000" b="1" dirty="0">
                <a:cs typeface="Calibri"/>
              </a:rPr>
              <a:t>All methods have their pros and cons and environmental impacts</a:t>
            </a:r>
          </a:p>
          <a:p>
            <a:pPr marL="342900" indent="-342900">
              <a:lnSpc>
                <a:spcPct val="90000"/>
              </a:lnSpc>
              <a:spcAft>
                <a:spcPts val="600"/>
              </a:spcAft>
              <a:buFont typeface="Arial"/>
              <a:buChar char="•"/>
            </a:pPr>
            <a:endParaRPr lang="en-US" sz="2000" b="1" dirty="0">
              <a:cs typeface="Calibri"/>
            </a:endParaRPr>
          </a:p>
        </p:txBody>
      </p:sp>
      <p:sp>
        <p:nvSpPr>
          <p:cNvPr id="17"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Diagram&#10;&#10;Description automatically generated">
            <a:extLst>
              <a:ext uri="{FF2B5EF4-FFF2-40B4-BE49-F238E27FC236}">
                <a16:creationId xmlns:a16="http://schemas.microsoft.com/office/drawing/2014/main" id="{D7FEACFA-0691-FE47-39A6-17DF7FD5F393}"/>
              </a:ext>
            </a:extLst>
          </p:cNvPr>
          <p:cNvPicPr>
            <a:picLocks noGrp="1" noChangeAspect="1"/>
          </p:cNvPicPr>
          <p:nvPr>
            <p:ph idx="1"/>
          </p:nvPr>
        </p:nvPicPr>
        <p:blipFill>
          <a:blip r:embed="rId3"/>
          <a:stretch>
            <a:fillRect/>
          </a:stretch>
        </p:blipFill>
        <p:spPr>
          <a:xfrm>
            <a:off x="5657860" y="807593"/>
            <a:ext cx="5515334" cy="5239568"/>
          </a:xfrm>
          <a:prstGeom prst="rect">
            <a:avLst/>
          </a:prstGeom>
          <a:effectLst/>
        </p:spPr>
      </p:pic>
      <p:sp>
        <p:nvSpPr>
          <p:cNvPr id="11" name="TextBox 10">
            <a:extLst>
              <a:ext uri="{FF2B5EF4-FFF2-40B4-BE49-F238E27FC236}">
                <a16:creationId xmlns:a16="http://schemas.microsoft.com/office/drawing/2014/main" id="{EBDA321F-D720-CB6E-46A0-B6BF66254C6D}"/>
              </a:ext>
            </a:extLst>
          </p:cNvPr>
          <p:cNvSpPr txBox="1"/>
          <p:nvPr/>
        </p:nvSpPr>
        <p:spPr>
          <a:xfrm>
            <a:off x="5437908" y="1524000"/>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72310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Blue Water Background 2 Free Stock Photo - Public Domain Pictures">
            <a:extLst>
              <a:ext uri="{FF2B5EF4-FFF2-40B4-BE49-F238E27FC236}">
                <a16:creationId xmlns:a16="http://schemas.microsoft.com/office/drawing/2014/main" id="{7ADD5A85-99BB-2010-8F5A-941E81DAB400}"/>
              </a:ext>
            </a:extLst>
          </p:cNvPr>
          <p:cNvPicPr>
            <a:picLocks noGrp="1" noChangeAspect="1"/>
          </p:cNvPicPr>
          <p:nvPr>
            <p:ph idx="1"/>
          </p:nvPr>
        </p:nvPicPr>
        <p:blipFill rotWithShape="1">
          <a:blip r:embed="rId3"/>
          <a:srcRect t="15730"/>
          <a:stretch/>
        </p:blipFill>
        <p:spPr>
          <a:xfrm>
            <a:off x="0" y="10"/>
            <a:ext cx="12191980" cy="6857990"/>
          </a:xfrm>
          <a:prstGeom prst="rect">
            <a:avLst/>
          </a:prstGeom>
        </p:spPr>
      </p:pic>
      <p:sp>
        <p:nvSpPr>
          <p:cNvPr id="2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0810DF1-0527-E438-0B84-F34DD22205DA}"/>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2800"/>
              <a:t>Why should the community care about water scarcity and desalination technology?</a:t>
            </a:r>
          </a:p>
        </p:txBody>
      </p:sp>
      <p:cxnSp>
        <p:nvCxnSpPr>
          <p:cNvPr id="27" name="Straight Connector 17">
            <a:extLst>
              <a:ext uri="{FF2B5EF4-FFF2-40B4-BE49-F238E27FC236}">
                <a16:creationId xmlns:a16="http://schemas.microsoft.com/office/drawing/2014/main"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93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974A5-1A04-B41A-00FB-86B2B573898B}"/>
              </a:ext>
            </a:extLst>
          </p:cNvPr>
          <p:cNvSpPr>
            <a:spLocks noGrp="1"/>
          </p:cNvSpPr>
          <p:nvPr>
            <p:ph type="title"/>
          </p:nvPr>
        </p:nvSpPr>
        <p:spPr>
          <a:xfrm>
            <a:off x="1312653" y="264483"/>
            <a:ext cx="10515600" cy="649828"/>
          </a:xfrm>
        </p:spPr>
        <p:txBody>
          <a:bodyPr>
            <a:normAutofit fontScale="90000"/>
          </a:bodyPr>
          <a:lstStyle/>
          <a:p>
            <a:pPr algn="ctr"/>
            <a:r>
              <a:rPr lang="en-US" b="1" dirty="0" smtClean="0">
                <a:latin typeface="Arial Nova"/>
                <a:cs typeface="Calibri Light"/>
              </a:rPr>
              <a:t/>
            </a:r>
            <a:br>
              <a:rPr lang="en-US" b="1" dirty="0" smtClean="0">
                <a:latin typeface="Arial Nova"/>
                <a:cs typeface="Calibri Light"/>
              </a:rPr>
            </a:br>
            <a:r>
              <a:rPr lang="en-US" sz="4000" b="1" dirty="0" smtClean="0">
                <a:latin typeface="Arial Nova"/>
                <a:cs typeface="Calibri Light"/>
              </a:rPr>
              <a:t>Water </a:t>
            </a:r>
            <a:r>
              <a:rPr lang="en-US" sz="4000" b="1" dirty="0">
                <a:latin typeface="Arial Nova"/>
                <a:cs typeface="Calibri Light"/>
              </a:rPr>
              <a:t>Scarcity and Reverse Osmosis Desalination: One Potential Solution to a Complex Problem</a:t>
            </a:r>
          </a:p>
        </p:txBody>
      </p:sp>
      <p:pic>
        <p:nvPicPr>
          <p:cNvPr id="4" name="Picture 4" descr="Chart, diagram&#10;&#10;Description automatically generated">
            <a:extLst>
              <a:ext uri="{FF2B5EF4-FFF2-40B4-BE49-F238E27FC236}">
                <a16:creationId xmlns:a16="http://schemas.microsoft.com/office/drawing/2014/main" id="{7FC29EFB-37C0-276D-7D34-8C5D8BCBBDE2}"/>
              </a:ext>
            </a:extLst>
          </p:cNvPr>
          <p:cNvPicPr>
            <a:picLocks noGrp="1" noChangeAspect="1"/>
          </p:cNvPicPr>
          <p:nvPr>
            <p:ph idx="1"/>
          </p:nvPr>
        </p:nvPicPr>
        <p:blipFill>
          <a:blip r:embed="rId3"/>
          <a:stretch>
            <a:fillRect/>
          </a:stretch>
        </p:blipFill>
        <p:spPr>
          <a:xfrm>
            <a:off x="165068" y="1763757"/>
            <a:ext cx="4997569" cy="5094243"/>
          </a:xfrm>
        </p:spPr>
      </p:pic>
      <p:sp>
        <p:nvSpPr>
          <p:cNvPr id="5" name="TextBox 4">
            <a:extLst>
              <a:ext uri="{FF2B5EF4-FFF2-40B4-BE49-F238E27FC236}">
                <a16:creationId xmlns:a16="http://schemas.microsoft.com/office/drawing/2014/main" id="{694F28A6-7926-085C-CF9B-0C89E0B4784D}"/>
              </a:ext>
            </a:extLst>
          </p:cNvPr>
          <p:cNvSpPr txBox="1"/>
          <p:nvPr/>
        </p:nvSpPr>
        <p:spPr>
          <a:xfrm>
            <a:off x="5409480" y="1552428"/>
            <a:ext cx="642504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3600" b="1" dirty="0" smtClean="0">
              <a:latin typeface="Arial Nova"/>
              <a:cs typeface="Calibri"/>
            </a:endParaRPr>
          </a:p>
          <a:p>
            <a:pPr algn="ctr"/>
            <a:r>
              <a:rPr lang="en-US" sz="3600" b="1" dirty="0" smtClean="0">
                <a:latin typeface="Arial Nova"/>
                <a:cs typeface="Calibri"/>
              </a:rPr>
              <a:t>Issues </a:t>
            </a:r>
            <a:r>
              <a:rPr lang="en-US" sz="3600" b="1" dirty="0">
                <a:latin typeface="Arial Nova"/>
                <a:cs typeface="Calibri"/>
              </a:rPr>
              <a:t>to overcome:</a:t>
            </a:r>
            <a:endParaRPr lang="en-US" dirty="0"/>
          </a:p>
          <a:p>
            <a:pPr marL="285750" indent="-285750" algn="ctr">
              <a:buFont typeface="Arial"/>
              <a:buChar char="•"/>
            </a:pPr>
            <a:r>
              <a:rPr lang="en-US" sz="3600" dirty="0">
                <a:latin typeface="Arial Nova"/>
                <a:cs typeface="Calibri"/>
              </a:rPr>
              <a:t>High cost</a:t>
            </a:r>
          </a:p>
          <a:p>
            <a:pPr marL="285750" indent="-285750" algn="ctr">
              <a:buFont typeface="Arial"/>
              <a:buChar char="•"/>
            </a:pPr>
            <a:r>
              <a:rPr lang="en-US" sz="3600" dirty="0">
                <a:latin typeface="Arial Nova"/>
                <a:cs typeface="Calibri"/>
              </a:rPr>
              <a:t>Environmental impacts</a:t>
            </a:r>
          </a:p>
          <a:p>
            <a:pPr marL="285750" indent="-285750" algn="ctr">
              <a:buFont typeface="Arial"/>
              <a:buChar char="•"/>
            </a:pPr>
            <a:endParaRPr lang="en-US" sz="3600" b="1" dirty="0">
              <a:latin typeface="Arial Nova"/>
              <a:cs typeface="Calibri"/>
            </a:endParaRPr>
          </a:p>
          <a:p>
            <a:pPr algn="ctr"/>
            <a:r>
              <a:rPr lang="en-US" sz="3600" b="1" dirty="0">
                <a:latin typeface="Arial Nova"/>
                <a:cs typeface="Calibri"/>
              </a:rPr>
              <a:t>Technology is developing that addresses these obstacles!</a:t>
            </a:r>
          </a:p>
        </p:txBody>
      </p:sp>
    </p:spTree>
    <p:extLst>
      <p:ext uri="{BB962C8B-B14F-4D97-AF65-F5344CB8AC3E}">
        <p14:creationId xmlns:p14="http://schemas.microsoft.com/office/powerpoint/2010/main" val="185930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itle 1">
            <a:extLst>
              <a:ext uri="{FF2B5EF4-FFF2-40B4-BE49-F238E27FC236}">
                <a16:creationId xmlns:a16="http://schemas.microsoft.com/office/drawing/2014/main" id="{58B7848A-F9A3-15E5-0A27-FBDD75287AA7}"/>
              </a:ext>
            </a:extLst>
          </p:cNvPr>
          <p:cNvSpPr>
            <a:spLocks noGrp="1"/>
          </p:cNvSpPr>
          <p:nvPr>
            <p:ph type="title"/>
          </p:nvPr>
        </p:nvSpPr>
        <p:spPr>
          <a:xfrm>
            <a:off x="588154" y="1890087"/>
            <a:ext cx="2880828" cy="3071906"/>
          </a:xfrm>
        </p:spPr>
        <p:txBody>
          <a:bodyPr vert="horz" lIns="91440" tIns="45720" rIns="91440" bIns="45720" rtlCol="0" anchor="t">
            <a:normAutofit/>
          </a:bodyPr>
          <a:lstStyle/>
          <a:p>
            <a:pPr algn="ctr"/>
            <a:r>
              <a:rPr lang="en-US" sz="4000" dirty="0">
                <a:solidFill>
                  <a:srgbClr val="FFFFFF"/>
                </a:solidFill>
              </a:rPr>
              <a:t>What</a:t>
            </a:r>
            <a:r>
              <a:rPr lang="en-US" sz="4000" kern="1200" dirty="0">
                <a:solidFill>
                  <a:srgbClr val="FFFFFF"/>
                </a:solidFill>
                <a:latin typeface="+mj-lt"/>
                <a:ea typeface="+mj-ea"/>
                <a:cs typeface="+mj-cs"/>
              </a:rPr>
              <a:t> does this mean to me personally?</a:t>
            </a:r>
            <a:endParaRPr lang="en-US">
              <a:ea typeface="+mj-ea"/>
              <a:cs typeface="+mj-cs"/>
            </a:endParaRPr>
          </a:p>
        </p:txBody>
      </p:sp>
      <p:pic>
        <p:nvPicPr>
          <p:cNvPr id="4" name="Picture 4" descr="Mud Earth Parched · Free photo on Pixabay">
            <a:extLst>
              <a:ext uri="{FF2B5EF4-FFF2-40B4-BE49-F238E27FC236}">
                <a16:creationId xmlns:a16="http://schemas.microsoft.com/office/drawing/2014/main" id="{A36903DC-6145-6FD8-C788-A6A7C9C573AD}"/>
              </a:ext>
            </a:extLst>
          </p:cNvPr>
          <p:cNvPicPr>
            <a:picLocks noGrp="1" noChangeAspect="1"/>
          </p:cNvPicPr>
          <p:nvPr>
            <p:ph idx="1"/>
          </p:nvPr>
        </p:nvPicPr>
        <p:blipFill rotWithShape="1">
          <a:blip r:embed="rId3"/>
          <a:srcRect t="670" b="4766"/>
          <a:stretch/>
        </p:blipFill>
        <p:spPr>
          <a:xfrm>
            <a:off x="4502428" y="866642"/>
            <a:ext cx="7225748" cy="5124716"/>
          </a:xfrm>
          <a:prstGeom prst="rect">
            <a:avLst/>
          </a:prstGeom>
        </p:spPr>
      </p:pic>
    </p:spTree>
    <p:extLst>
      <p:ext uri="{BB962C8B-B14F-4D97-AF65-F5344CB8AC3E}">
        <p14:creationId xmlns:p14="http://schemas.microsoft.com/office/powerpoint/2010/main" val="3667676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5D8D02-DDA1-EA0C-45F8-92EAFFF54102}"/>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4200" b="1"/>
              <a:t>Investigation: Is Reverse Osmosis Environmentally Friendly...or Can it Be?</a:t>
            </a:r>
            <a:endParaRPr lang="en-US" sz="4200"/>
          </a:p>
        </p:txBody>
      </p:sp>
      <p:sp>
        <p:nvSpPr>
          <p:cNvPr id="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con&#10;&#10;Description automatically generated">
            <a:extLst>
              <a:ext uri="{FF2B5EF4-FFF2-40B4-BE49-F238E27FC236}">
                <a16:creationId xmlns:a16="http://schemas.microsoft.com/office/drawing/2014/main" id="{FE0AAD4E-9EF7-4668-DBA4-7019C8D90E0E}"/>
              </a:ext>
            </a:extLst>
          </p:cNvPr>
          <p:cNvPicPr>
            <a:picLocks noGrp="1" noChangeAspect="1"/>
          </p:cNvPicPr>
          <p:nvPr>
            <p:ph idx="1"/>
          </p:nvPr>
        </p:nvPicPr>
        <p:blipFill rotWithShape="1">
          <a:blip r:embed="rId3">
            <a:extLst>
              <a:ext uri="{837473B0-CC2E-450A-ABE3-18F120FF3D39}">
                <a1611:picAttrSrcUrl xmlns:a1611="http://schemas.microsoft.com/office/drawing/2016/11/main" xmlns="" r:id="rId4"/>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00188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F79630B-0F0B-446E-A637-38FA8F61D1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3437C99-FC8E-4311-B48A-F0C4C329B1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43D62BB-80FB-DABE-D2D2-E827D01DA8D7}"/>
              </a:ext>
            </a:extLst>
          </p:cNvPr>
          <p:cNvSpPr txBox="1"/>
          <p:nvPr/>
        </p:nvSpPr>
        <p:spPr>
          <a:xfrm>
            <a:off x="1224" y="166895"/>
            <a:ext cx="11598249" cy="593579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90000"/>
              </a:lnSpc>
              <a:spcAft>
                <a:spcPts val="600"/>
              </a:spcAft>
            </a:pPr>
            <a:r>
              <a:rPr lang="en-US" sz="2400" b="1" dirty="0">
                <a:latin typeface="Arial Nova"/>
              </a:rPr>
              <a:t>REFERENCES:</a:t>
            </a:r>
            <a:endParaRPr lang="en-US" sz="2400" b="1" dirty="0">
              <a:latin typeface="Arial Nova"/>
              <a:cs typeface="Calibri" panose="020F0502020204030204"/>
            </a:endParaRPr>
          </a:p>
          <a:p>
            <a:pPr algn="ctr">
              <a:lnSpc>
                <a:spcPct val="90000"/>
              </a:lnSpc>
              <a:spcAft>
                <a:spcPts val="600"/>
              </a:spcAft>
            </a:pPr>
            <a:endParaRPr lang="en-US" sz="2400" b="1" dirty="0">
              <a:latin typeface="Arial Nova"/>
            </a:endParaRPr>
          </a:p>
          <a:p>
            <a:pPr indent="-228600" algn="ctr">
              <a:lnSpc>
                <a:spcPct val="90000"/>
              </a:lnSpc>
              <a:spcAft>
                <a:spcPts val="600"/>
              </a:spcAft>
              <a:buFont typeface="Arial" panose="020B0604020202020204" pitchFamily="34" charset="0"/>
              <a:buChar char="•"/>
            </a:pPr>
            <a:r>
              <a:rPr lang="en-US" dirty="0">
                <a:latin typeface="Arial Nova"/>
              </a:rPr>
              <a:t>Trexler, R. D. (2019). Desalination of seawater. </a:t>
            </a:r>
            <a:r>
              <a:rPr lang="en-US" i="1" dirty="0">
                <a:latin typeface="Arial Nova"/>
              </a:rPr>
              <a:t>Salem Press Encyclopedia of Science</a:t>
            </a:r>
            <a:r>
              <a:rPr lang="en-US" dirty="0">
                <a:latin typeface="Arial Nova"/>
              </a:rPr>
              <a:t>.</a:t>
            </a:r>
            <a:endParaRPr lang="en-US">
              <a:latin typeface="Arial Nova"/>
              <a:cs typeface="Calibri" panose="020F0502020204030204"/>
            </a:endParaRPr>
          </a:p>
          <a:p>
            <a:pPr indent="-228600" algn="ctr">
              <a:lnSpc>
                <a:spcPct val="90000"/>
              </a:lnSpc>
              <a:spcAft>
                <a:spcPts val="600"/>
              </a:spcAft>
              <a:buFont typeface="Arial" panose="020B0604020202020204" pitchFamily="34" charset="0"/>
              <a:buChar char="•"/>
            </a:pPr>
            <a:endParaRPr lang="en-US" dirty="0">
              <a:latin typeface="Arial Nova"/>
            </a:endParaRPr>
          </a:p>
          <a:p>
            <a:pPr indent="-228600" algn="ctr">
              <a:lnSpc>
                <a:spcPct val="90000"/>
              </a:lnSpc>
              <a:spcAft>
                <a:spcPts val="600"/>
              </a:spcAft>
              <a:buFont typeface="Arial" panose="020B0604020202020204" pitchFamily="34" charset="0"/>
              <a:buChar char="•"/>
            </a:pPr>
            <a:r>
              <a:rPr lang="en-US" dirty="0" err="1">
                <a:latin typeface="Arial Nova"/>
              </a:rPr>
              <a:t>Ihsanullah</a:t>
            </a:r>
            <a:r>
              <a:rPr lang="en-US" dirty="0">
                <a:latin typeface="Arial Nova"/>
              </a:rPr>
              <a:t>, </a:t>
            </a:r>
            <a:r>
              <a:rPr lang="en-US" dirty="0" err="1">
                <a:latin typeface="Arial Nova"/>
              </a:rPr>
              <a:t>Ihsanullah</a:t>
            </a:r>
            <a:r>
              <a:rPr lang="en-US" dirty="0">
                <a:latin typeface="Arial Nova"/>
              </a:rPr>
              <a:t>, </a:t>
            </a:r>
            <a:r>
              <a:rPr lang="en-US" dirty="0" err="1">
                <a:latin typeface="Arial Nova"/>
              </a:rPr>
              <a:t>Muataz</a:t>
            </a:r>
            <a:r>
              <a:rPr lang="en-US" dirty="0">
                <a:latin typeface="Arial Nova"/>
              </a:rPr>
              <a:t> A. Atieh, Muhammad Sajid, and Mazen K. Nazal. 2021. “Desalination and Environment: A Critical Analysis of Impacts, Mitigation Strategies, and Greener Desalination Technologies.” </a:t>
            </a:r>
            <a:r>
              <a:rPr lang="en-US" i="1" dirty="0">
                <a:latin typeface="Arial Nova"/>
              </a:rPr>
              <a:t>Science of the Total Environment</a:t>
            </a:r>
            <a:r>
              <a:rPr lang="en-US" dirty="0">
                <a:latin typeface="Arial Nova"/>
              </a:rPr>
              <a:t> 780 (August). doi:10.1016/j.scitotenv.2021.146585.</a:t>
            </a:r>
          </a:p>
          <a:p>
            <a:pPr indent="-228600" algn="ctr">
              <a:lnSpc>
                <a:spcPct val="90000"/>
              </a:lnSpc>
              <a:spcAft>
                <a:spcPts val="600"/>
              </a:spcAft>
              <a:buFont typeface="Arial" panose="020B0604020202020204" pitchFamily="34" charset="0"/>
              <a:buChar char="•"/>
            </a:pPr>
            <a:endParaRPr lang="en-US" dirty="0">
              <a:latin typeface="Arial Nova"/>
            </a:endParaRPr>
          </a:p>
          <a:p>
            <a:pPr indent="-228600" algn="ctr">
              <a:lnSpc>
                <a:spcPct val="90000"/>
              </a:lnSpc>
              <a:spcAft>
                <a:spcPts val="600"/>
              </a:spcAft>
              <a:buFont typeface="Arial" panose="020B0604020202020204" pitchFamily="34" charset="0"/>
              <a:buChar char="•"/>
            </a:pPr>
            <a:r>
              <a:rPr lang="en-US" dirty="0">
                <a:latin typeface="Arial Nova"/>
              </a:rPr>
              <a:t>Elimelech, M., &amp; Phillip, W. A. (2011). The Future of Seawater Desalination: Energy, Technology, and the Environment. </a:t>
            </a:r>
            <a:r>
              <a:rPr lang="en-US" i="1" dirty="0">
                <a:latin typeface="Arial Nova"/>
              </a:rPr>
              <a:t>Science</a:t>
            </a:r>
            <a:r>
              <a:rPr lang="en-US" dirty="0">
                <a:latin typeface="Arial Nova"/>
              </a:rPr>
              <a:t>, </a:t>
            </a:r>
            <a:r>
              <a:rPr lang="en-US" i="1" dirty="0">
                <a:latin typeface="Arial Nova"/>
              </a:rPr>
              <a:t>333</a:t>
            </a:r>
            <a:r>
              <a:rPr lang="en-US" dirty="0">
                <a:latin typeface="Arial Nova"/>
              </a:rPr>
              <a:t>(6043), 712–717. </a:t>
            </a:r>
            <a:r>
              <a:rPr lang="en-US" dirty="0">
                <a:latin typeface="Arial Nova"/>
                <a:hlinkClick r:id="rId2"/>
              </a:rPr>
              <a:t>https://doi-org.ezproxy.snhu.edu/10.1126/science.1200488</a:t>
            </a:r>
            <a:endParaRPr lang="en-US" dirty="0">
              <a:latin typeface="Arial Nova"/>
            </a:endParaRPr>
          </a:p>
          <a:p>
            <a:pPr indent="-228600" algn="ctr">
              <a:lnSpc>
                <a:spcPct val="90000"/>
              </a:lnSpc>
              <a:spcAft>
                <a:spcPts val="600"/>
              </a:spcAft>
              <a:buFont typeface="Arial" panose="020B0604020202020204" pitchFamily="34" charset="0"/>
              <a:buChar char="•"/>
            </a:pPr>
            <a:endParaRPr lang="en-US" dirty="0">
              <a:latin typeface="Arial Nova"/>
            </a:endParaRPr>
          </a:p>
          <a:p>
            <a:pPr indent="-228600" algn="ctr">
              <a:lnSpc>
                <a:spcPct val="90000"/>
              </a:lnSpc>
              <a:spcAft>
                <a:spcPts val="600"/>
              </a:spcAft>
              <a:buFont typeface="Arial" panose="020B0604020202020204" pitchFamily="34" charset="0"/>
              <a:buChar char="•"/>
            </a:pPr>
            <a:r>
              <a:rPr lang="en-US" dirty="0">
                <a:latin typeface="Arial Nova"/>
              </a:rPr>
              <a:t>Service, P. N. (2021, May 12). Breakthrough in reverse osmosis may lead to most energy-efficient seawater desalination ever. Purdue University News. Retrieved August 14, 2022, from </a:t>
            </a:r>
            <a:r>
              <a:rPr lang="en-US" dirty="0">
                <a:latin typeface="Arial Nova"/>
                <a:hlinkClick r:id="rId3"/>
              </a:rPr>
              <a:t>https://www.purdue.edu/newsroom/releases/2021/Q2/breakthrough-in-reverse-osmosis-may-lead-to-most-energy-efficient-seawater-desalination-ever.html</a:t>
            </a:r>
            <a:r>
              <a:rPr lang="en-US" dirty="0">
                <a:latin typeface="Arial Nova"/>
              </a:rPr>
              <a:t> </a:t>
            </a:r>
          </a:p>
          <a:p>
            <a:pPr indent="-228600" algn="ctr">
              <a:lnSpc>
                <a:spcPct val="90000"/>
              </a:lnSpc>
              <a:spcAft>
                <a:spcPts val="600"/>
              </a:spcAft>
              <a:buFont typeface="Arial" panose="020B0604020202020204" pitchFamily="34" charset="0"/>
              <a:buChar char="•"/>
            </a:pPr>
            <a:endParaRPr lang="en-US" dirty="0">
              <a:latin typeface="Arial Nova"/>
            </a:endParaRPr>
          </a:p>
          <a:p>
            <a:pPr indent="-228600" algn="ctr">
              <a:lnSpc>
                <a:spcPct val="90000"/>
              </a:lnSpc>
              <a:spcAft>
                <a:spcPts val="600"/>
              </a:spcAft>
              <a:buFont typeface="Arial" panose="020B0604020202020204" pitchFamily="34" charset="0"/>
              <a:buChar char="•"/>
            </a:pPr>
            <a:r>
              <a:rPr lang="en-US" dirty="0">
                <a:latin typeface="Arial Nova"/>
              </a:rPr>
              <a:t>UN Environmental </a:t>
            </a:r>
            <a:r>
              <a:rPr lang="en-US" dirty="0" err="1">
                <a:latin typeface="Arial Nova"/>
              </a:rPr>
              <a:t>Programme</a:t>
            </a:r>
            <a:r>
              <a:rPr lang="en-US" dirty="0">
                <a:latin typeface="Arial Nova"/>
              </a:rPr>
              <a:t>. (2021, January 11). Five things to know about desalination. UNEP. Retrieved August 14, 2022, from </a:t>
            </a:r>
            <a:r>
              <a:rPr lang="en-US" dirty="0">
                <a:latin typeface="Arial Nova"/>
                <a:hlinkClick r:id="rId4"/>
              </a:rPr>
              <a:t>https://www.unep.org/news-and-stories/story/five-things-know-about-desalination</a:t>
            </a:r>
            <a:r>
              <a:rPr lang="en-US" dirty="0">
                <a:latin typeface="Arial Nova"/>
              </a:rPr>
              <a:t> </a:t>
            </a:r>
          </a:p>
          <a:p>
            <a:pPr indent="-228600" algn="ctr">
              <a:lnSpc>
                <a:spcPct val="90000"/>
              </a:lnSpc>
              <a:spcAft>
                <a:spcPts val="600"/>
              </a:spcAft>
              <a:buFont typeface="Arial" panose="020B0604020202020204" pitchFamily="34" charset="0"/>
              <a:buChar char="•"/>
            </a:pPr>
            <a:r>
              <a:rPr lang="en-US" dirty="0">
                <a:latin typeface="Arial Nova"/>
              </a:rPr>
              <a:t>WHO. (2022, March 21). Drinking-water. World Health Organization. Retrieved August 14, 2022, from </a:t>
            </a:r>
            <a:r>
              <a:rPr lang="en-US" dirty="0">
                <a:latin typeface="Arial Nova"/>
                <a:hlinkClick r:id="rId5"/>
              </a:rPr>
              <a:t>https://www.who.int/news-room/fact-sheets/detail/drinking-water#:~:text=Over%202%20billion%20people%20live,water%20source%20contaminated%20with%20faeces</a:t>
            </a:r>
            <a:endParaRPr lang="en-US" dirty="0">
              <a:latin typeface="Arial Nova"/>
            </a:endParaRPr>
          </a:p>
        </p:txBody>
      </p:sp>
    </p:spTree>
    <p:extLst>
      <p:ext uri="{BB962C8B-B14F-4D97-AF65-F5344CB8AC3E}">
        <p14:creationId xmlns:p14="http://schemas.microsoft.com/office/powerpoint/2010/main" val="29826126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1997</Words>
  <Application>Microsoft Office PowerPoint</Application>
  <PresentationFormat>Widescreen</PresentationFormat>
  <Paragraphs>51</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Nova</vt:lpstr>
      <vt:lpstr>Calibri</vt:lpstr>
      <vt:lpstr>Calibri Light</vt:lpstr>
      <vt:lpstr>office theme</vt:lpstr>
      <vt:lpstr>Reverse Osmosis Desalination and the Environment:</vt:lpstr>
      <vt:lpstr>What is Desalination? </vt:lpstr>
      <vt:lpstr>Why should the community care about water scarcity and desalination technology?</vt:lpstr>
      <vt:lpstr> Water Scarcity and Reverse Osmosis Desalination: One Potential Solution to a Complex Problem</vt:lpstr>
      <vt:lpstr>What does this mean to me personally?</vt:lpstr>
      <vt:lpstr>Investigation: Is Reverse Osmosis Environmentally Friendly...or Can it Be?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Summers</dc:creator>
  <cp:lastModifiedBy>Jessica Hollis</cp:lastModifiedBy>
  <cp:revision>253</cp:revision>
  <dcterms:created xsi:type="dcterms:W3CDTF">2022-08-20T00:39:24Z</dcterms:created>
  <dcterms:modified xsi:type="dcterms:W3CDTF">2022-08-20T02:21:42Z</dcterms:modified>
</cp:coreProperties>
</file>