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71" r:id="rId2"/>
    <p:sldId id="27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75"/>
  </p:normalViewPr>
  <p:slideViewPr>
    <p:cSldViewPr snapToGrid="0">
      <p:cViewPr varScale="1">
        <p:scale>
          <a:sx n="119" d="100"/>
          <a:sy n="119" d="100"/>
        </p:scale>
        <p:origin x="5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0ABC4-40D4-4673-AC01-D68ECD8E56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DEFF1-13B0-44FD-95B1-1DAB1DCF34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409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Optional add-on. Update the pay period deduction figures for this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Optional add-on. Update the pay period deduction figures for this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3912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922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2433" y="327522"/>
            <a:ext cx="3996439" cy="586713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06935"/>
              </a:lnSpc>
            </a:pPr>
            <a:r>
              <a:rPr lang="en-US" sz="3400" b="1" kern="0" spc="-68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Co-op Dental 2500</a:t>
            </a:r>
            <a:endParaRPr lang="en-US" sz="3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4688802" y="437490"/>
            <a:ext cx="3106990" cy="37583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39091"/>
              </a:lnSpc>
            </a:pPr>
            <a:r>
              <a:rPr lang="en-US" sz="1467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Optional add-on benefit</a:t>
            </a:r>
            <a:endParaRPr lang="en-US" sz="1467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01700" y="1120113"/>
            <a:ext cx="5621470" cy="5433087"/>
          </a:xfrm>
          <a:prstGeom prst="roundRect">
            <a:avLst>
              <a:gd name="adj" fmla="val 1169"/>
            </a:avLst>
          </a:prstGeom>
          <a:solidFill>
            <a:srgbClr val="FFFFFF"/>
          </a:solidFill>
          <a:ln w="6350">
            <a:solidFill>
              <a:srgbClr val="E8D6E6"/>
            </a:solidFill>
            <a:prstDash val="solid"/>
          </a:ln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39627" y="2334485"/>
            <a:ext cx="246393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08000"/>
              </a:lnSpc>
            </a:pPr>
            <a:r>
              <a:rPr lang="en-US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1436820" y="2334485"/>
            <a:ext cx="3881841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08000"/>
              </a:lnSpc>
            </a:pPr>
            <a:r>
              <a:rPr lang="en-US" sz="1867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100% reimbursement for preventive</a:t>
            </a:r>
            <a:endParaRPr lang="en-US" sz="1867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39627" y="2758612"/>
            <a:ext cx="246393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08000"/>
              </a:lnSpc>
            </a:pPr>
            <a:r>
              <a:rPr lang="en-US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1436820" y="2758612"/>
            <a:ext cx="4933950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08000"/>
              </a:lnSpc>
            </a:pPr>
            <a:r>
              <a:rPr lang="en-US" sz="1867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95% for non-preventive (including orthodontics)</a:t>
            </a:r>
            <a:endParaRPr lang="en-US" sz="1867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1139627" y="3182739"/>
            <a:ext cx="246393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08000"/>
              </a:lnSpc>
            </a:pPr>
            <a:r>
              <a:rPr lang="en-US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436820" y="3182739"/>
            <a:ext cx="4659180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08000"/>
              </a:lnSpc>
            </a:pPr>
            <a:r>
              <a:rPr lang="en-US" sz="1867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$2,500 annual benefit per member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39627" y="3606867"/>
            <a:ext cx="246393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08000"/>
              </a:lnSpc>
            </a:pPr>
            <a:r>
              <a:rPr lang="en-US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436820" y="3606867"/>
            <a:ext cx="4659180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08000"/>
              </a:lnSpc>
            </a:pPr>
            <a:r>
              <a:rPr lang="en-US" sz="1867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$200 for vision hardware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139627" y="4030993"/>
            <a:ext cx="246393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08000"/>
              </a:lnSpc>
            </a:pPr>
            <a:r>
              <a:rPr lang="en-US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436820" y="4030993"/>
            <a:ext cx="4811580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08000"/>
              </a:lnSpc>
            </a:pPr>
            <a:r>
              <a:rPr lang="en-US" sz="1867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network restrictions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139627" y="4455121"/>
            <a:ext cx="246393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08000"/>
              </a:lnSpc>
            </a:pPr>
            <a:r>
              <a:rPr lang="en-US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436820" y="4455121"/>
            <a:ext cx="4811580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pPr defTabSz="609630">
              <a:lnSpc>
                <a:spcPct val="108000"/>
              </a:lnSpc>
            </a:pPr>
            <a:r>
              <a:rPr lang="en-US" sz="1867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Same reimbursement process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39627" y="4879248"/>
            <a:ext cx="5108773" cy="338402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212"/>
              </a:lnSpc>
            </a:pPr>
            <a:r>
              <a:rPr lang="en-US" sz="1450">
                <a:solidFill>
                  <a:srgbClr val="5A5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Note: 6-month waiting period for orthodontics</a:t>
            </a:r>
            <a:endParaRPr lang="en-US" sz="14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662870" y="1120113"/>
            <a:ext cx="4970331" cy="5433087"/>
          </a:xfrm>
          <a:prstGeom prst="roundRect">
            <a:avLst>
              <a:gd name="adj" fmla="val 1278"/>
            </a:avLst>
          </a:prstGeom>
          <a:solidFill>
            <a:srgbClr val="F4F7FC"/>
          </a:solidFill>
          <a:ln w="19050">
            <a:solidFill>
              <a:srgbClr val="2F5FAA"/>
            </a:solidFill>
            <a:prstDash val="solid"/>
          </a:ln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954970" y="2794066"/>
            <a:ext cx="4386131" cy="12700"/>
          </a:xfrm>
          <a:prstGeom prst="rect">
            <a:avLst/>
          </a:prstGeom>
          <a:solidFill>
            <a:srgbClr val="2F5FAA"/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954970" y="2404864"/>
            <a:ext cx="380801" cy="338402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212"/>
              </a:lnSpc>
            </a:pPr>
            <a:r>
              <a:rPr lang="en-US" sz="1450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Tier</a:t>
            </a:r>
            <a:endParaRPr lang="en-US" sz="14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0886017" y="2404864"/>
            <a:ext cx="505883" cy="338402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212"/>
              </a:lnSpc>
            </a:pPr>
            <a:r>
              <a:rPr lang="en-US" sz="1450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2500</a:t>
            </a:r>
            <a:endParaRPr lang="en-US" sz="14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954970" y="2920279"/>
            <a:ext cx="2705925" cy="418958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131"/>
              </a:lnSpc>
            </a:pPr>
            <a:r>
              <a:rPr lang="en-US" sz="170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Employee Only</a:t>
            </a:r>
            <a:endParaRPr lang="en-US" sz="1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0877418" y="2908366"/>
            <a:ext cx="514482" cy="43557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0435"/>
              </a:lnSpc>
            </a:pPr>
            <a:r>
              <a:rPr lang="en-US" sz="1900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$40</a:t>
            </a:r>
            <a:endParaRPr lang="en-US" sz="19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954970" y="3432050"/>
            <a:ext cx="2843017" cy="410098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131"/>
              </a:lnSpc>
            </a:pPr>
            <a:r>
              <a:rPr lang="en-US" sz="170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Employee + Adult</a:t>
            </a:r>
            <a:endParaRPr lang="en-US" sz="1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0887208" y="3420137"/>
            <a:ext cx="504693" cy="43557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0435"/>
              </a:lnSpc>
            </a:pPr>
            <a:r>
              <a:rPr lang="en-US" sz="1900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$80</a:t>
            </a:r>
            <a:endParaRPr lang="en-US" sz="19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954971" y="3943820"/>
            <a:ext cx="2713375" cy="418958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131"/>
              </a:lnSpc>
            </a:pPr>
            <a:r>
              <a:rPr lang="en-US" sz="170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Employee + Child(ren)</a:t>
            </a:r>
            <a:endParaRPr lang="en-US" sz="1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0886612" y="3931907"/>
            <a:ext cx="505288" cy="43557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0435"/>
              </a:lnSpc>
            </a:pPr>
            <a:r>
              <a:rPr lang="en-US" sz="1900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$90</a:t>
            </a:r>
            <a:endParaRPr lang="en-US" sz="19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954970" y="4455590"/>
            <a:ext cx="1697339" cy="418958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131"/>
              </a:lnSpc>
            </a:pPr>
            <a:r>
              <a:rPr lang="en-US" sz="170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Family</a:t>
            </a:r>
            <a:endParaRPr lang="en-US" sz="1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0804128" y="4443678"/>
            <a:ext cx="587772" cy="43557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0435"/>
              </a:lnSpc>
            </a:pPr>
            <a:r>
              <a:rPr lang="en-US" sz="1900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$135</a:t>
            </a:r>
            <a:endParaRPr lang="en-US" sz="19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954970" y="4955448"/>
            <a:ext cx="4517714" cy="338402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212"/>
              </a:lnSpc>
            </a:pPr>
            <a:r>
              <a:rPr lang="en-US" sz="1450">
                <a:solidFill>
                  <a:srgbClr val="5A5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[Pay Period] Deduction</a:t>
            </a:r>
            <a:endParaRPr lang="en-US" sz="14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Shape 0">
            <a:extLst>
              <a:ext uri="{FF2B5EF4-FFF2-40B4-BE49-F238E27FC236}">
                <a16:creationId xmlns:a16="http://schemas.microsoft.com/office/drawing/2014/main" id="{F69B1AB1-781B-F515-F536-8392E2510A1D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EC344E5F-B38F-70E7-5064-48AF65D11EC6}"/>
              </a:ext>
            </a:extLst>
          </p:cNvPr>
          <p:cNvSpPr/>
          <p:nvPr/>
        </p:nvSpPr>
        <p:spPr>
          <a:xfrm rot="10800000">
            <a:off x="202539" y="1327283"/>
            <a:ext cx="331457" cy="4228769"/>
          </a:xfrm>
          <a:prstGeom prst="rect">
            <a:avLst/>
          </a:prstGeom>
          <a:noFill/>
          <a:ln/>
        </p:spPr>
        <p:txBody>
          <a:bodyPr vert="eaVert" wrap="square" lIns="16933" tIns="16933" rIns="16933" bIns="16933" rtlCol="0" anchor="t">
            <a:normAutofit/>
          </a:bodyPr>
          <a:lstStyle/>
          <a:p>
            <a:pPr algn="ctr" defTabSz="609630">
              <a:lnSpc>
                <a:spcPct val="141064"/>
              </a:lnSpc>
            </a:pPr>
            <a:r>
              <a:rPr lang="en-US" sz="1300" b="1" kern="0" spc="312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Co-op Dental</a:t>
            </a:r>
            <a:endParaRPr lang="en-US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506" y="352472"/>
            <a:ext cx="3898794" cy="586713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06935"/>
              </a:lnSpc>
            </a:pPr>
            <a:r>
              <a:rPr lang="en-US" sz="3400" b="1" kern="0" spc="-68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Co-op Dental 1500</a:t>
            </a:r>
            <a:endParaRPr lang="en-US" sz="3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4655990" y="506743"/>
            <a:ext cx="2947501" cy="2872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39091"/>
              </a:lnSpc>
            </a:pPr>
            <a:r>
              <a:rPr lang="en-US" sz="1467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Optional add-on benefit</a:t>
            </a:r>
            <a:endParaRPr lang="en-US" sz="1467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71021" y="1120113"/>
            <a:ext cx="5652149" cy="5433087"/>
          </a:xfrm>
          <a:prstGeom prst="roundRect">
            <a:avLst>
              <a:gd name="adj" fmla="val 1169"/>
            </a:avLst>
          </a:prstGeom>
          <a:solidFill>
            <a:srgbClr val="FFFFFF"/>
          </a:solidFill>
          <a:ln w="6350">
            <a:solidFill>
              <a:srgbClr val="E8D6E6"/>
            </a:solidFill>
            <a:prstDash val="solid"/>
          </a:ln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46989" y="2542712"/>
            <a:ext cx="246393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08000"/>
              </a:lnSpc>
            </a:pPr>
            <a:r>
              <a:rPr lang="en-US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44182" y="2542712"/>
            <a:ext cx="4828018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08000"/>
              </a:lnSpc>
            </a:pPr>
            <a:r>
              <a:rPr lang="en-US" sz="1867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100% reimbursement for preventive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46989" y="2979539"/>
            <a:ext cx="246393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08000"/>
              </a:lnSpc>
            </a:pPr>
            <a:r>
              <a:rPr lang="en-US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1344183" y="2979539"/>
            <a:ext cx="5008492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08000"/>
              </a:lnSpc>
            </a:pPr>
            <a:r>
              <a:rPr lang="en-US" sz="1867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95% for non-preventive (including orthodontics)</a:t>
            </a:r>
            <a:endParaRPr lang="en-US" sz="1867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46989" y="3416366"/>
            <a:ext cx="246393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08000"/>
              </a:lnSpc>
            </a:pPr>
            <a:r>
              <a:rPr lang="en-US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344183" y="3416366"/>
            <a:ext cx="5008492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08000"/>
              </a:lnSpc>
            </a:pPr>
            <a:r>
              <a:rPr lang="en-US" sz="1867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$1,500 annual benefit per member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46989" y="3853193"/>
            <a:ext cx="246393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08000"/>
              </a:lnSpc>
            </a:pPr>
            <a:r>
              <a:rPr lang="en-US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344182" y="3853193"/>
            <a:ext cx="4828018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08000"/>
              </a:lnSpc>
            </a:pPr>
            <a:r>
              <a:rPr lang="en-US" sz="1867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network restrictions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46989" y="4290021"/>
            <a:ext cx="246393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08000"/>
              </a:lnSpc>
            </a:pPr>
            <a:r>
              <a:rPr lang="en-US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344182" y="4290021"/>
            <a:ext cx="4751818" cy="32252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pPr defTabSz="609630">
              <a:lnSpc>
                <a:spcPct val="108000"/>
              </a:lnSpc>
            </a:pPr>
            <a:r>
              <a:rPr lang="en-US" sz="1867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Same reimbursement process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108947" y="4772224"/>
            <a:ext cx="5312623" cy="338402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212"/>
              </a:lnSpc>
            </a:pPr>
            <a:r>
              <a:rPr lang="en-US" sz="1450">
                <a:solidFill>
                  <a:srgbClr val="5A5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Note: 6-month waiting period for orthodontics</a:t>
            </a:r>
            <a:endParaRPr lang="en-US" sz="14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662870" y="1120113"/>
            <a:ext cx="4970331" cy="5433087"/>
          </a:xfrm>
          <a:prstGeom prst="roundRect">
            <a:avLst>
              <a:gd name="adj" fmla="val 1278"/>
            </a:avLst>
          </a:prstGeom>
          <a:solidFill>
            <a:srgbClr val="F4F7FC"/>
          </a:solidFill>
          <a:ln w="19050">
            <a:solidFill>
              <a:srgbClr val="2F5FAA"/>
            </a:solidFill>
            <a:prstDash val="solid"/>
          </a:ln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954970" y="2794066"/>
            <a:ext cx="4386131" cy="12700"/>
          </a:xfrm>
          <a:prstGeom prst="rect">
            <a:avLst/>
          </a:prstGeom>
          <a:solidFill>
            <a:srgbClr val="2F5FAA"/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954970" y="2404864"/>
            <a:ext cx="380801" cy="338402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212"/>
              </a:lnSpc>
            </a:pPr>
            <a:r>
              <a:rPr lang="en-US" sz="1450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Tier</a:t>
            </a:r>
            <a:endParaRPr lang="en-US" sz="14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0923654" y="2404864"/>
            <a:ext cx="468247" cy="338402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212"/>
              </a:lnSpc>
            </a:pPr>
            <a:r>
              <a:rPr lang="en-US" sz="1450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1500</a:t>
            </a:r>
            <a:endParaRPr lang="en-US" sz="14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954970" y="2920279"/>
            <a:ext cx="1873042" cy="418958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131"/>
              </a:lnSpc>
            </a:pPr>
            <a:r>
              <a:rPr lang="en-US" sz="170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Employee Only</a:t>
            </a:r>
            <a:endParaRPr lang="en-US" sz="1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0884959" y="2908366"/>
            <a:ext cx="506942" cy="43557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0435"/>
              </a:lnSpc>
            </a:pPr>
            <a:r>
              <a:rPr lang="en-US" sz="1900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$30</a:t>
            </a:r>
            <a:endParaRPr lang="en-US" sz="19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954970" y="3458630"/>
            <a:ext cx="2134180" cy="38351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131"/>
              </a:lnSpc>
            </a:pPr>
            <a:r>
              <a:rPr lang="en-US" sz="170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Employee + Adult</a:t>
            </a:r>
            <a:endParaRPr lang="en-US" sz="1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0886612" y="3420137"/>
            <a:ext cx="505288" cy="43557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0435"/>
              </a:lnSpc>
            </a:pPr>
            <a:r>
              <a:rPr lang="en-US" sz="1900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$60</a:t>
            </a:r>
            <a:endParaRPr lang="en-US" sz="19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954970" y="3943820"/>
            <a:ext cx="2979189" cy="418958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131"/>
              </a:lnSpc>
            </a:pPr>
            <a:r>
              <a:rPr lang="en-US" sz="170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Employee + Child(ren)</a:t>
            </a:r>
            <a:endParaRPr lang="en-US" sz="1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0907911" y="3931907"/>
            <a:ext cx="483989" cy="43557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0435"/>
              </a:lnSpc>
            </a:pPr>
            <a:r>
              <a:rPr lang="en-US" sz="1900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$70</a:t>
            </a:r>
            <a:endParaRPr lang="en-US" sz="19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954970" y="4491032"/>
            <a:ext cx="1573292" cy="38351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131"/>
              </a:lnSpc>
            </a:pPr>
            <a:r>
              <a:rPr lang="en-US" sz="170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Family</a:t>
            </a:r>
            <a:endParaRPr lang="en-US" sz="1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0787196" y="4443678"/>
            <a:ext cx="604705" cy="43557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0435"/>
              </a:lnSpc>
            </a:pPr>
            <a:r>
              <a:rPr lang="en-US" sz="1900" b="1">
                <a:solidFill>
                  <a:srgbClr val="2F5FA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$100</a:t>
            </a:r>
            <a:endParaRPr lang="en-US" sz="19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954970" y="4955448"/>
            <a:ext cx="4517714" cy="338402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42212"/>
              </a:lnSpc>
            </a:pPr>
            <a:r>
              <a:rPr lang="en-US" sz="1450">
                <a:solidFill>
                  <a:srgbClr val="5A5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[Pay Period] Deduction</a:t>
            </a:r>
            <a:endParaRPr lang="en-US" sz="14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Shape 0">
            <a:extLst>
              <a:ext uri="{FF2B5EF4-FFF2-40B4-BE49-F238E27FC236}">
                <a16:creationId xmlns:a16="http://schemas.microsoft.com/office/drawing/2014/main" id="{3F384E58-B6A0-EFE6-9005-09DDD47DF55C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Text 2">
            <a:extLst>
              <a:ext uri="{FF2B5EF4-FFF2-40B4-BE49-F238E27FC236}">
                <a16:creationId xmlns:a16="http://schemas.microsoft.com/office/drawing/2014/main" id="{1611285E-FED5-66D7-9647-BA68E079FFD0}"/>
              </a:ext>
            </a:extLst>
          </p:cNvPr>
          <p:cNvSpPr/>
          <p:nvPr/>
        </p:nvSpPr>
        <p:spPr>
          <a:xfrm rot="10800000">
            <a:off x="202539" y="1327283"/>
            <a:ext cx="331457" cy="4228769"/>
          </a:xfrm>
          <a:prstGeom prst="rect">
            <a:avLst/>
          </a:prstGeom>
          <a:noFill/>
          <a:ln/>
        </p:spPr>
        <p:txBody>
          <a:bodyPr vert="eaVert" wrap="square" lIns="16933" tIns="16933" rIns="16933" bIns="16933" rtlCol="0" anchor="t">
            <a:normAutofit/>
          </a:bodyPr>
          <a:lstStyle/>
          <a:p>
            <a:pPr algn="ctr" defTabSz="609630">
              <a:lnSpc>
                <a:spcPct val="141064"/>
              </a:lnSpc>
            </a:pPr>
            <a:r>
              <a:rPr lang="en-US" sz="1300" b="1" kern="0" spc="312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Co-op Dental</a:t>
            </a:r>
            <a:endParaRPr lang="en-US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180</Words>
  <Application>Microsoft Macintosh PowerPoint</Application>
  <PresentationFormat>Widescreen</PresentationFormat>
  <Paragraphs>56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Inter</vt:lpstr>
      <vt:lpstr>1_Office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Jason Breard</dc:creator>
  <cp:lastModifiedBy>hsaforamericafullscript@outlook.com</cp:lastModifiedBy>
  <cp:revision>1</cp:revision>
  <dcterms:created xsi:type="dcterms:W3CDTF">2026-09-15T23:10:40Z</dcterms:created>
  <dcterms:modified xsi:type="dcterms:W3CDTF">2026-09-29T01:27:26Z</dcterms:modified>
</cp:coreProperties>
</file>